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9.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1.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2.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4.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6.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7.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18.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19.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20.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21.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2.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23.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24.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25.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26.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27.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28.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29.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30.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31.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32.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33.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34.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35.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36.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37.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38.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39.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40.xml" ContentType="application/vnd.openxmlformats-officedocument.presentationml.notesSlide+xml"/>
  <Override PartName="/ppt/tags/tag271.xml" ContentType="application/vnd.openxmlformats-officedocument.presentationml.tags+xml"/>
  <Override PartName="/ppt/notesSlides/notesSlide41.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42.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notesSlides/notesSlide43.xml" ContentType="application/vnd.openxmlformats-officedocument.presentationml.notesSlid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44.xml" ContentType="application/vnd.openxmlformats-officedocument.presentationml.notesSl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notesSlides/notesSlide45.xml" ContentType="application/vnd.openxmlformats-officedocument.presentationml.notesSlide+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46.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notesSlides/notesSlide47.xml" ContentType="application/vnd.openxmlformats-officedocument.presentationml.notesSlide+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notesSlides/notesSlide48.xml" ContentType="application/vnd.openxmlformats-officedocument.presentationml.notesSlide+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notesSlides/notesSlide49.xml" ContentType="application/vnd.openxmlformats-officedocument.presentationml.notesSlide+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notesSlides/notesSlide50.xml" ContentType="application/vnd.openxmlformats-officedocument.presentationml.notesSlide+xml"/>
  <Override PartName="/ppt/tags/tag365.xml" ContentType="application/vnd.openxmlformats-officedocument.presentationml.tags+xml"/>
  <Override PartName="/ppt/notesSlides/notesSlide51.xml" ContentType="application/vnd.openxmlformats-officedocument.presentationml.notesSlide+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notesSlides/notesSlide52.xml" ContentType="application/vnd.openxmlformats-officedocument.presentationml.notesSlide+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notesSlides/notesSlide53.xml" ContentType="application/vnd.openxmlformats-officedocument.presentationml.notesSlide+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54.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notesSlides/notesSlide55.xml" ContentType="application/vnd.openxmlformats-officedocument.presentationml.notesSlide+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notesSlides/notesSlide56.xml" ContentType="application/vnd.openxmlformats-officedocument.presentationml.notesSlide+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notesSlides/notesSlide57.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notesSlides/notesSlide58.xml" ContentType="application/vnd.openxmlformats-officedocument.presentationml.notesSlide+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notesSlides/notesSlide59.xml" ContentType="application/vnd.openxmlformats-officedocument.presentationml.notesSlide+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notesSlides/notesSlide60.xml" ContentType="application/vnd.openxmlformats-officedocument.presentationml.notesSlide+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notesSlides/notesSlide61.xml" ContentType="application/vnd.openxmlformats-officedocument.presentationml.notesSlide+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notesSlides/notesSlide62.xml" ContentType="application/vnd.openxmlformats-officedocument.presentationml.notesSlide+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notesSlides/notesSlide63.xml" ContentType="application/vnd.openxmlformats-officedocument.presentationml.notesSlide+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64.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notesSlides/notesSlide65.xml" ContentType="application/vnd.openxmlformats-officedocument.presentationml.notesSlide+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notesSlides/notesSlide66.xml" ContentType="application/vnd.openxmlformats-officedocument.presentationml.notesSlide+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notesSlides/notesSlide67.xml" ContentType="application/vnd.openxmlformats-officedocument.presentationml.notesSlide+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notesSlides/notesSlide68.xml" ContentType="application/vnd.openxmlformats-officedocument.presentationml.notesSlide+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notesSlides/notesSlide69.xml" ContentType="application/vnd.openxmlformats-officedocument.presentationml.notesSlide+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notesSlides/notesSlide70.xml" ContentType="application/vnd.openxmlformats-officedocument.presentationml.notesSlide+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notesSlides/notesSlide71.xml" ContentType="application/vnd.openxmlformats-officedocument.presentationml.notesSlide+xml"/>
  <Override PartName="/ppt/tags/tag553.xml" ContentType="application/vnd.openxmlformats-officedocument.presentationml.tags+xml"/>
  <Override PartName="/ppt/notesSlides/notesSlide72.xml" ContentType="application/vnd.openxmlformats-officedocument.presentationml.notesSlide+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notesSlides/notesSlide73.xml" ContentType="application/vnd.openxmlformats-officedocument.presentationml.notesSlide+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notesSlides/notesSlide74.xml" ContentType="application/vnd.openxmlformats-officedocument.presentationml.notesSlide+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notesSlides/notesSlide75.xml" ContentType="application/vnd.openxmlformats-officedocument.presentationml.notesSlide+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notesSlides/notesSlide76.xml" ContentType="application/vnd.openxmlformats-officedocument.presentationml.notesSlide+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notesSlides/notesSlide77.xml" ContentType="application/vnd.openxmlformats-officedocument.presentationml.notesSlide+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notesSlides/notesSlide78.xml" ContentType="application/vnd.openxmlformats-officedocument.presentationml.notesSlide+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notesSlides/notesSlide79.xml" ContentType="application/vnd.openxmlformats-officedocument.presentationml.notesSlide+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notesSlides/notesSlide80.xml" ContentType="application/vnd.openxmlformats-officedocument.presentationml.notesSlide+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notesSlides/notesSlide81.xml" ContentType="application/vnd.openxmlformats-officedocument.presentationml.notesSlide+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notesSlides/notesSlide82.xml" ContentType="application/vnd.openxmlformats-officedocument.presentationml.notesSlide+xml"/>
  <Override PartName="/ppt/tags/tag642.xml" ContentType="application/vnd.openxmlformats-officedocument.presentationml.tags+xml"/>
  <Override PartName="/ppt/notesSlides/notesSlide83.xml" ContentType="application/vnd.openxmlformats-officedocument.presentationml.notesSlide+xml"/>
  <Override PartName="/ppt/tags/tag643.xml" ContentType="application/vnd.openxmlformats-officedocument.presentationml.tags+xml"/>
  <Override PartName="/ppt/notesSlides/notesSlide84.xml" ContentType="application/vnd.openxmlformats-officedocument.presentationml.notesSlide+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notesSlides/notesSlide85.xml" ContentType="application/vnd.openxmlformats-officedocument.presentationml.notesSlide+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notesSlides/notesSlide86.xml" ContentType="application/vnd.openxmlformats-officedocument.presentationml.notesSlide+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notesSlides/notesSlide87.xml" ContentType="application/vnd.openxmlformats-officedocument.presentationml.notesSlide+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notesSlides/notesSlide88.xml" ContentType="application/vnd.openxmlformats-officedocument.presentationml.notesSlide+xml"/>
  <Override PartName="/ppt/tags/tag659.xml" ContentType="application/vnd.openxmlformats-officedocument.presentationml.tags+xml"/>
  <Override PartName="/ppt/tags/tag660.xml" ContentType="application/vnd.openxmlformats-officedocument.presentationml.tags+xml"/>
  <Override PartName="/ppt/notesSlides/notesSlide89.xml" ContentType="application/vnd.openxmlformats-officedocument.presentationml.notesSlide+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notesSlides/notesSlide90.xml" ContentType="application/vnd.openxmlformats-officedocument.presentationml.notesSlide+xml"/>
  <Override PartName="/ppt/tags/tag664.xml" ContentType="application/vnd.openxmlformats-officedocument.presentationml.tags+xml"/>
  <Override PartName="/ppt/tags/tag665.xml" ContentType="application/vnd.openxmlformats-officedocument.presentationml.tags+xml"/>
  <Override PartName="/ppt/notesSlides/notesSlide91.xml" ContentType="application/vnd.openxmlformats-officedocument.presentationml.notesSlide+xml"/>
  <Override PartName="/ppt/tags/tag666.xml" ContentType="application/vnd.openxmlformats-officedocument.presentationml.tags+xml"/>
  <Override PartName="/ppt/tags/tag667.xml" ContentType="application/vnd.openxmlformats-officedocument.presentationml.tags+xml"/>
  <Override PartName="/ppt/notesSlides/notesSlide92.xml" ContentType="application/vnd.openxmlformats-officedocument.presentationml.notesSlide+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notesSlides/notesSlide9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5194" r:id="rId1"/>
  </p:sldMasterIdLst>
  <p:notesMasterIdLst>
    <p:notesMasterId r:id="rId95"/>
  </p:notesMasterIdLst>
  <p:handoutMasterIdLst>
    <p:handoutMasterId r:id="rId96"/>
  </p:handoutMasterIdLst>
  <p:sldIdLst>
    <p:sldId id="711" r:id="rId2"/>
    <p:sldId id="721" r:id="rId3"/>
    <p:sldId id="258" r:id="rId4"/>
    <p:sldId id="693" r:id="rId5"/>
    <p:sldId id="748" r:id="rId6"/>
    <p:sldId id="747" r:id="rId7"/>
    <p:sldId id="749" r:id="rId8"/>
    <p:sldId id="264" r:id="rId9"/>
    <p:sldId id="382" r:id="rId10"/>
    <p:sldId id="450" r:id="rId11"/>
    <p:sldId id="456" r:id="rId12"/>
    <p:sldId id="451" r:id="rId13"/>
    <p:sldId id="548" r:id="rId14"/>
    <p:sldId id="549" r:id="rId15"/>
    <p:sldId id="550" r:id="rId16"/>
    <p:sldId id="551" r:id="rId17"/>
    <p:sldId id="552" r:id="rId18"/>
    <p:sldId id="553" r:id="rId19"/>
    <p:sldId id="554" r:id="rId20"/>
    <p:sldId id="628" r:id="rId21"/>
    <p:sldId id="487" r:id="rId22"/>
    <p:sldId id="587" r:id="rId23"/>
    <p:sldId id="617" r:id="rId24"/>
    <p:sldId id="614" r:id="rId25"/>
    <p:sldId id="555" r:id="rId26"/>
    <p:sldId id="556" r:id="rId27"/>
    <p:sldId id="624" r:id="rId28"/>
    <p:sldId id="289" r:id="rId29"/>
    <p:sldId id="737" r:id="rId30"/>
    <p:sldId id="738" r:id="rId31"/>
    <p:sldId id="720" r:id="rId32"/>
    <p:sldId id="293" r:id="rId33"/>
    <p:sldId id="732" r:id="rId34"/>
    <p:sldId id="295" r:id="rId35"/>
    <p:sldId id="298" r:id="rId36"/>
    <p:sldId id="299" r:id="rId37"/>
    <p:sldId id="502" r:id="rId38"/>
    <p:sldId id="745" r:id="rId39"/>
    <p:sldId id="746" r:id="rId40"/>
    <p:sldId id="471" r:id="rId41"/>
    <p:sldId id="731" r:id="rId42"/>
    <p:sldId id="473" r:id="rId43"/>
    <p:sldId id="475" r:id="rId44"/>
    <p:sldId id="739" r:id="rId45"/>
    <p:sldId id="740" r:id="rId46"/>
    <p:sldId id="661" r:id="rId47"/>
    <p:sldId id="566" r:id="rId48"/>
    <p:sldId id="620" r:id="rId49"/>
    <p:sldId id="633" r:id="rId50"/>
    <p:sldId id="568" r:id="rId51"/>
    <p:sldId id="727" r:id="rId52"/>
    <p:sldId id="719" r:id="rId53"/>
    <p:sldId id="302" r:id="rId54"/>
    <p:sldId id="733" r:id="rId55"/>
    <p:sldId id="734" r:id="rId56"/>
    <p:sldId id="639" r:id="rId57"/>
    <p:sldId id="306" r:id="rId58"/>
    <p:sldId id="642" r:id="rId59"/>
    <p:sldId id="638" r:id="rId60"/>
    <p:sldId id="312" r:id="rId61"/>
    <p:sldId id="641" r:id="rId62"/>
    <p:sldId id="314" r:id="rId63"/>
    <p:sldId id="741" r:id="rId64"/>
    <p:sldId id="742" r:id="rId65"/>
    <p:sldId id="316" r:id="rId66"/>
    <p:sldId id="645" r:id="rId67"/>
    <p:sldId id="743" r:id="rId68"/>
    <p:sldId id="744" r:id="rId69"/>
    <p:sldId id="479" r:id="rId70"/>
    <p:sldId id="481" r:id="rId71"/>
    <p:sldId id="644" r:id="rId72"/>
    <p:sldId id="729" r:id="rId73"/>
    <p:sldId id="322" r:id="rId74"/>
    <p:sldId id="324" r:id="rId75"/>
    <p:sldId id="327" r:id="rId76"/>
    <p:sldId id="328" r:id="rId77"/>
    <p:sldId id="483" r:id="rId78"/>
    <p:sldId id="492" r:id="rId79"/>
    <p:sldId id="494" r:id="rId80"/>
    <p:sldId id="495" r:id="rId81"/>
    <p:sldId id="496" r:id="rId82"/>
    <p:sldId id="736" r:id="rId83"/>
    <p:sldId id="730" r:id="rId84"/>
    <p:sldId id="700" r:id="rId85"/>
    <p:sldId id="670" r:id="rId86"/>
    <p:sldId id="671" r:id="rId87"/>
    <p:sldId id="672" r:id="rId88"/>
    <p:sldId id="674" r:id="rId89"/>
    <p:sldId id="676" r:id="rId90"/>
    <p:sldId id="678" r:id="rId91"/>
    <p:sldId id="680" r:id="rId92"/>
    <p:sldId id="682" r:id="rId93"/>
    <p:sldId id="684" r:id="rId94"/>
  </p:sldIdLst>
  <p:sldSz cx="9144000" cy="6858000" type="screen4x3"/>
  <p:notesSz cx="7010400" cy="9236075"/>
  <p:custDataLst>
    <p:tags r:id="rId97"/>
  </p:custDataLst>
  <p:defaultTextStyle>
    <a:defPPr>
      <a:defRPr lang="en-US"/>
    </a:defPPr>
    <a:lvl1pPr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1pPr>
    <a:lvl2pPr marL="457200"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2pPr>
    <a:lvl3pPr marL="914400"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3pPr>
    <a:lvl4pPr marL="1371600" algn="l" rtl="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4pPr>
    <a:lvl5pPr marL="1828800"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orient="horz" pos="624" userDrawn="1">
          <p15:clr>
            <a:srgbClr val="A4A3A4"/>
          </p15:clr>
        </p15:guide>
        <p15:guide id="3" pos="437" userDrawn="1">
          <p15:clr>
            <a:srgbClr val="A4A3A4"/>
          </p15:clr>
        </p15:guide>
        <p15:guide id="4" pos="5326"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50" autoAdjust="0"/>
    <p:restoredTop sz="79767" autoAdjust="0"/>
  </p:normalViewPr>
  <p:slideViewPr>
    <p:cSldViewPr snapToGrid="0" showGuides="1">
      <p:cViewPr varScale="1">
        <p:scale>
          <a:sx n="68" d="100"/>
          <a:sy n="68" d="100"/>
        </p:scale>
        <p:origin x="1580" y="56"/>
      </p:cViewPr>
      <p:guideLst>
        <p:guide orient="horz" pos="720"/>
        <p:guide orient="horz" pos="624"/>
        <p:guide pos="437"/>
        <p:guide pos="532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18996"/>
    </p:cViewPr>
  </p:sorterViewPr>
  <p:notesViewPr>
    <p:cSldViewPr snapToGrid="0" showGuides="1">
      <p:cViewPr>
        <p:scale>
          <a:sx n="75" d="100"/>
          <a:sy n="75" d="100"/>
        </p:scale>
        <p:origin x="2328" y="-25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7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9074"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899075" name="Rectangle 3"/>
          <p:cNvSpPr>
            <a:spLocks noGrp="1" noChangeArrowheads="1"/>
          </p:cNvSpPr>
          <p:nvPr>
            <p:ph type="dt" sz="quarter" idx="1"/>
          </p:nvPr>
        </p:nvSpPr>
        <p:spPr bwMode="auto">
          <a:xfrm>
            <a:off x="3970938"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899076" name="Rectangle 4"/>
          <p:cNvSpPr>
            <a:spLocks noGrp="1" noChangeArrowheads="1"/>
          </p:cNvSpPr>
          <p:nvPr>
            <p:ph type="ftr" sz="quarter" idx="2"/>
          </p:nvPr>
        </p:nvSpPr>
        <p:spPr bwMode="auto">
          <a:xfrm>
            <a:off x="0" y="8772668"/>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899077" name="Rectangle 5"/>
          <p:cNvSpPr>
            <a:spLocks noGrp="1" noChangeArrowheads="1"/>
          </p:cNvSpPr>
          <p:nvPr>
            <p:ph type="sldNum" sz="quarter" idx="3"/>
          </p:nvPr>
        </p:nvSpPr>
        <p:spPr bwMode="auto">
          <a:xfrm>
            <a:off x="3970938" y="8772668"/>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eaLnBrk="0" hangingPunct="0">
              <a:defRPr sz="1200">
                <a:latin typeface="Times New Roman" pitchFamily="18" charset="0"/>
              </a:defRPr>
            </a:lvl1pPr>
          </a:lstStyle>
          <a:p>
            <a:pPr>
              <a:defRPr/>
            </a:pPr>
            <a:fld id="{345631E8-6331-4D9C-B782-1C7D49F321E7}" type="slidenum">
              <a:rPr lang="en-US"/>
              <a:pPr>
                <a:defRPr/>
              </a:pPr>
              <a:t>‹#›</a:t>
            </a:fld>
            <a:endParaRPr lang="en-US" dirty="0"/>
          </a:p>
        </p:txBody>
      </p:sp>
    </p:spTree>
    <p:extLst>
      <p:ext uri="{BB962C8B-B14F-4D97-AF65-F5344CB8AC3E}">
        <p14:creationId xmlns:p14="http://schemas.microsoft.com/office/powerpoint/2010/main" val="3732870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en-US"/>
          </a:p>
        </p:txBody>
      </p:sp>
      <p:sp>
        <p:nvSpPr>
          <p:cNvPr id="604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en-US"/>
          </a:p>
        </p:txBody>
      </p:sp>
      <p:sp>
        <p:nvSpPr>
          <p:cNvPr id="1075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04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en-US"/>
          </a:p>
        </p:txBody>
      </p:sp>
      <p:sp>
        <p:nvSpPr>
          <p:cNvPr id="604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28832072-A679-4646-A3AA-BCBBCFD54BE5}" type="slidenum">
              <a:rPr lang="en-US" smtClean="0"/>
              <a:pPr>
                <a:defRPr/>
              </a:pPr>
              <a:t>‹#›</a:t>
            </a:fld>
            <a:endParaRPr lang="en-US" dirty="0"/>
          </a:p>
        </p:txBody>
      </p:sp>
    </p:spTree>
    <p:extLst>
      <p:ext uri="{BB962C8B-B14F-4D97-AF65-F5344CB8AC3E}">
        <p14:creationId xmlns:p14="http://schemas.microsoft.com/office/powerpoint/2010/main" val="3728811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1</a:t>
            </a:fld>
            <a:endParaRPr lang="en-US" sz="1200"/>
          </a:p>
        </p:txBody>
      </p:sp>
    </p:spTree>
    <p:extLst>
      <p:ext uri="{BB962C8B-B14F-4D97-AF65-F5344CB8AC3E}">
        <p14:creationId xmlns:p14="http://schemas.microsoft.com/office/powerpoint/2010/main" val="1016614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0B6EFD3F-924B-4494-B8E5-9E08FF510A73}" type="slidenum">
              <a:rPr lang="en-US" sz="1200">
                <a:latin typeface="Times New Roman" pitchFamily="18" charset="0"/>
              </a:rPr>
              <a:pPr/>
              <a:t>10</a:t>
            </a:fld>
            <a:endParaRPr lang="en-US" sz="1200">
              <a:latin typeface="Times New Roman" pitchFamily="18" charset="0"/>
            </a:endParaRPr>
          </a:p>
        </p:txBody>
      </p:sp>
      <p:sp>
        <p:nvSpPr>
          <p:cNvPr id="117763" name="Rectangle 2"/>
          <p:cNvSpPr>
            <a:spLocks noGrp="1" noRot="1" noChangeAspect="1" noChangeArrowheads="1" noTextEdit="1"/>
          </p:cNvSpPr>
          <p:nvPr>
            <p:ph type="sldImg"/>
          </p:nvPr>
        </p:nvSpPr>
        <p:spPr>
          <a:xfrm>
            <a:off x="1195388" y="692150"/>
            <a:ext cx="4621212" cy="3465513"/>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The program is scanned to see what other variables are needed. In this case Year is the only other variable needed. </a:t>
            </a:r>
          </a:p>
          <a:p>
            <a:r>
              <a:rPr lang="en-US" dirty="0">
                <a:latin typeface="Times New Roman" pitchFamily="18" charset="0"/>
              </a:rPr>
              <a:t>It is used in an assignment statement in a numeric constant is used on the right side, so it Year is added to the PDV as numeric, default length of 8.</a:t>
            </a:r>
          </a:p>
        </p:txBody>
      </p:sp>
    </p:spTree>
    <p:extLst>
      <p:ext uri="{BB962C8B-B14F-4D97-AF65-F5344CB8AC3E}">
        <p14:creationId xmlns:p14="http://schemas.microsoft.com/office/powerpoint/2010/main" val="3750489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F362B66C-B375-405B-81F1-BF60C2B1D423}" type="slidenum">
              <a:rPr lang="en-US" sz="1200">
                <a:latin typeface="Times New Roman" pitchFamily="18" charset="0"/>
              </a:rPr>
              <a:pPr/>
              <a:t>11</a:t>
            </a:fld>
            <a:endParaRPr lang="en-US" sz="1200">
              <a:latin typeface="Times New Roman" pitchFamily="18" charset="0"/>
            </a:endParaRPr>
          </a:p>
        </p:txBody>
      </p:sp>
      <p:sp>
        <p:nvSpPr>
          <p:cNvPr id="118787" name="Rectangle 2"/>
          <p:cNvSpPr>
            <a:spLocks noGrp="1" noRot="1" noChangeAspect="1" noChangeArrowheads="1" noTextEdit="1"/>
          </p:cNvSpPr>
          <p:nvPr>
            <p:ph type="sldImg"/>
          </p:nvPr>
        </p:nvSpPr>
        <p:spPr>
          <a:xfrm>
            <a:off x="1195388" y="692150"/>
            <a:ext cx="4621212" cy="3465513"/>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At the end of compilation, the descriptor portion of the output data set is written.</a:t>
            </a:r>
          </a:p>
        </p:txBody>
      </p:sp>
    </p:spTree>
    <p:extLst>
      <p:ext uri="{BB962C8B-B14F-4D97-AF65-F5344CB8AC3E}">
        <p14:creationId xmlns:p14="http://schemas.microsoft.com/office/powerpoint/2010/main" val="2931390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608901B9-407C-4E91-98A7-A71377787399}" type="slidenum">
              <a:rPr lang="en-US" sz="1200">
                <a:latin typeface="Times New Roman" pitchFamily="18" charset="0"/>
              </a:rPr>
              <a:pPr/>
              <a:t>12</a:t>
            </a:fld>
            <a:endParaRPr lang="en-US" sz="1200">
              <a:latin typeface="Times New Roman" pitchFamily="18" charset="0"/>
            </a:endParaRPr>
          </a:p>
        </p:txBody>
      </p:sp>
      <p:sp>
        <p:nvSpPr>
          <p:cNvPr id="119811" name="Rectangle 2"/>
          <p:cNvSpPr>
            <a:spLocks noGrp="1" noRot="1" noChangeAspect="1" noChangeArrowheads="1" noTextEdit="1"/>
          </p:cNvSpPr>
          <p:nvPr>
            <p:ph type="sldImg"/>
          </p:nvPr>
        </p:nvSpPr>
        <p:spPr>
          <a:xfrm>
            <a:off x="1195388" y="692150"/>
            <a:ext cx="4621212" cy="3465513"/>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Before execution begins, the PDV is initialized to missing.</a:t>
            </a:r>
          </a:p>
          <a:p>
            <a:r>
              <a:rPr lang="en-US">
                <a:latin typeface="Times New Roman" pitchFamily="18" charset="0"/>
              </a:rPr>
              <a:t>Missing character values display as blanks.  </a:t>
            </a:r>
          </a:p>
          <a:p>
            <a:r>
              <a:rPr lang="en-US">
                <a:latin typeface="Times New Roman" pitchFamily="18" charset="0"/>
              </a:rPr>
              <a:t>Missing numeric values display as a dot or period.</a:t>
            </a:r>
          </a:p>
        </p:txBody>
      </p:sp>
    </p:spTree>
    <p:extLst>
      <p:ext uri="{BB962C8B-B14F-4D97-AF65-F5344CB8AC3E}">
        <p14:creationId xmlns:p14="http://schemas.microsoft.com/office/powerpoint/2010/main" val="128146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6CE0C7AC-2BBD-4884-A1B0-BC122FE741DE}" type="slidenum">
              <a:rPr lang="en-US" sz="1200">
                <a:latin typeface="Times New Roman" pitchFamily="18" charset="0"/>
              </a:rPr>
              <a:pPr/>
              <a:t>13</a:t>
            </a:fld>
            <a:endParaRPr lang="en-US" sz="1200">
              <a:latin typeface="Times New Roman" pitchFamily="18" charset="0"/>
            </a:endParaRPr>
          </a:p>
        </p:txBody>
      </p:sp>
      <p:sp>
        <p:nvSpPr>
          <p:cNvPr id="120835" name="Rectangle 2"/>
          <p:cNvSpPr>
            <a:spLocks noGrp="1" noRot="1" noChangeAspect="1" noChangeArrowheads="1" noTextEdit="1"/>
          </p:cNvSpPr>
          <p:nvPr>
            <p:ph type="sldImg"/>
          </p:nvPr>
        </p:nvSpPr>
        <p:spPr>
          <a:xfrm>
            <a:off x="1195388" y="692150"/>
            <a:ext cx="4621212" cy="3465513"/>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At the SET statement the first observation is read into the PDV from the input data set.</a:t>
            </a:r>
          </a:p>
        </p:txBody>
      </p:sp>
    </p:spTree>
    <p:extLst>
      <p:ext uri="{BB962C8B-B14F-4D97-AF65-F5344CB8AC3E}">
        <p14:creationId xmlns:p14="http://schemas.microsoft.com/office/powerpoint/2010/main" val="326907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223FFCEE-CE3B-4696-9FD8-F956271A4CC6}" type="slidenum">
              <a:rPr lang="en-US" sz="1200">
                <a:latin typeface="Times New Roman" pitchFamily="18" charset="0"/>
              </a:rPr>
              <a:pPr/>
              <a:t>14</a:t>
            </a:fld>
            <a:endParaRPr lang="en-US" sz="1200">
              <a:latin typeface="Times New Roman" pitchFamily="18" charset="0"/>
            </a:endParaRPr>
          </a:p>
        </p:txBody>
      </p:sp>
      <p:sp>
        <p:nvSpPr>
          <p:cNvPr id="121859" name="Rectangle 2"/>
          <p:cNvSpPr>
            <a:spLocks noGrp="1" noRot="1" noChangeAspect="1" noChangeArrowheads="1" noTextEdit="1"/>
          </p:cNvSpPr>
          <p:nvPr>
            <p:ph type="sldImg"/>
          </p:nvPr>
        </p:nvSpPr>
        <p:spPr>
          <a:xfrm>
            <a:off x="1195388" y="692150"/>
            <a:ext cx="4621212" cy="3465513"/>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Year is set to 1</a:t>
            </a:r>
          </a:p>
        </p:txBody>
      </p:sp>
    </p:spTree>
    <p:extLst>
      <p:ext uri="{BB962C8B-B14F-4D97-AF65-F5344CB8AC3E}">
        <p14:creationId xmlns:p14="http://schemas.microsoft.com/office/powerpoint/2010/main" val="2098939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B0BB631D-049D-46AA-B9CD-4E9E1BC4A50C}" type="slidenum">
              <a:rPr lang="en-US" sz="1200">
                <a:latin typeface="Times New Roman" pitchFamily="18" charset="0"/>
              </a:rPr>
              <a:pPr/>
              <a:t>15</a:t>
            </a:fld>
            <a:endParaRPr lang="en-US" sz="1200">
              <a:latin typeface="Times New Roman" pitchFamily="18" charset="0"/>
            </a:endParaRPr>
          </a:p>
        </p:txBody>
      </p:sp>
      <p:sp>
        <p:nvSpPr>
          <p:cNvPr id="122883" name="Rectangle 2"/>
          <p:cNvSpPr>
            <a:spLocks noGrp="1" noRot="1" noChangeAspect="1" noChangeArrowheads="1" noTextEdit="1"/>
          </p:cNvSpPr>
          <p:nvPr>
            <p:ph type="sldImg"/>
          </p:nvPr>
        </p:nvSpPr>
        <p:spPr>
          <a:xfrm>
            <a:off x="1195388" y="692150"/>
            <a:ext cx="4621212" cy="3465513"/>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May need to review assignment statement:</a:t>
            </a:r>
          </a:p>
          <a:p>
            <a:r>
              <a:rPr lang="en-US">
                <a:latin typeface="Times New Roman" pitchFamily="18" charset="0"/>
              </a:rPr>
              <a:t>New value overwrites previous value in Total_Employees.</a:t>
            </a:r>
          </a:p>
        </p:txBody>
      </p:sp>
    </p:spTree>
    <p:extLst>
      <p:ext uri="{BB962C8B-B14F-4D97-AF65-F5344CB8AC3E}">
        <p14:creationId xmlns:p14="http://schemas.microsoft.com/office/powerpoint/2010/main" val="3459199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4479AFF7-13A7-494B-A540-BBCF070C8B10}" type="slidenum">
              <a:rPr lang="en-US" sz="1200">
                <a:latin typeface="Times New Roman" pitchFamily="18" charset="0"/>
              </a:rPr>
              <a:pPr/>
              <a:t>16</a:t>
            </a:fld>
            <a:endParaRPr lang="en-US" sz="1200">
              <a:latin typeface="Times New Roman" pitchFamily="18" charset="0"/>
            </a:endParaRPr>
          </a:p>
        </p:txBody>
      </p:sp>
      <p:sp>
        <p:nvSpPr>
          <p:cNvPr id="123907" name="Rectangle 2"/>
          <p:cNvSpPr>
            <a:spLocks noGrp="1" noRot="1" noChangeAspect="1" noChangeArrowheads="1" noTextEdit="1"/>
          </p:cNvSpPr>
          <p:nvPr>
            <p:ph type="sldImg"/>
          </p:nvPr>
        </p:nvSpPr>
        <p:spPr>
          <a:xfrm>
            <a:off x="1195388" y="692150"/>
            <a:ext cx="4621212" cy="3465513"/>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Explicit output statement – writes the contents of the PDV to the forecast data set.  This is the first observation.</a:t>
            </a:r>
          </a:p>
        </p:txBody>
      </p:sp>
    </p:spTree>
    <p:extLst>
      <p:ext uri="{BB962C8B-B14F-4D97-AF65-F5344CB8AC3E}">
        <p14:creationId xmlns:p14="http://schemas.microsoft.com/office/powerpoint/2010/main" val="3137443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AB7AB553-C536-450B-AD0C-E5D4414E2591}" type="slidenum">
              <a:rPr lang="en-US" sz="1200">
                <a:latin typeface="Times New Roman" pitchFamily="18" charset="0"/>
              </a:rPr>
              <a:pPr/>
              <a:t>17</a:t>
            </a:fld>
            <a:endParaRPr lang="en-US" sz="1200">
              <a:latin typeface="Times New Roman" pitchFamily="18" charset="0"/>
            </a:endParaRPr>
          </a:p>
        </p:txBody>
      </p:sp>
      <p:sp>
        <p:nvSpPr>
          <p:cNvPr id="124931" name="Rectangle 2"/>
          <p:cNvSpPr>
            <a:spLocks noGrp="1" noRot="1" noChangeAspect="1" noChangeArrowheads="1" noTextEdit="1"/>
          </p:cNvSpPr>
          <p:nvPr>
            <p:ph type="sldImg"/>
          </p:nvPr>
        </p:nvSpPr>
        <p:spPr>
          <a:xfrm>
            <a:off x="1195388" y="692150"/>
            <a:ext cx="4621212" cy="3465513"/>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Set year to 2</a:t>
            </a:r>
          </a:p>
        </p:txBody>
      </p:sp>
    </p:spTree>
    <p:extLst>
      <p:ext uri="{BB962C8B-B14F-4D97-AF65-F5344CB8AC3E}">
        <p14:creationId xmlns:p14="http://schemas.microsoft.com/office/powerpoint/2010/main" val="3984388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7F5D1365-31C3-494C-9935-656A5F895F61}" type="slidenum">
              <a:rPr lang="en-US" sz="1200">
                <a:latin typeface="Times New Roman" pitchFamily="18" charset="0"/>
              </a:rPr>
              <a:pPr/>
              <a:t>18</a:t>
            </a:fld>
            <a:endParaRPr lang="en-US" sz="1200">
              <a:latin typeface="Times New Roman" pitchFamily="18" charset="0"/>
            </a:endParaRPr>
          </a:p>
        </p:txBody>
      </p:sp>
      <p:sp>
        <p:nvSpPr>
          <p:cNvPr id="125955" name="Rectangle 2"/>
          <p:cNvSpPr>
            <a:spLocks noGrp="1" noRot="1" noChangeAspect="1" noChangeArrowheads="1" noTextEdit="1"/>
          </p:cNvSpPr>
          <p:nvPr>
            <p:ph type="sldImg"/>
          </p:nvPr>
        </p:nvSpPr>
        <p:spPr>
          <a:xfrm>
            <a:off x="1195388" y="692150"/>
            <a:ext cx="4621212" cy="3465513"/>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Calculate number of employees at the end of year 2.</a:t>
            </a:r>
          </a:p>
        </p:txBody>
      </p:sp>
    </p:spTree>
    <p:extLst>
      <p:ext uri="{BB962C8B-B14F-4D97-AF65-F5344CB8AC3E}">
        <p14:creationId xmlns:p14="http://schemas.microsoft.com/office/powerpoint/2010/main" val="2804308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65BF2DD1-60E8-4119-9FEF-CCA3F8E4B8F0}" type="slidenum">
              <a:rPr lang="en-US" sz="1200">
                <a:latin typeface="Times New Roman" pitchFamily="18" charset="0"/>
              </a:rPr>
              <a:pPr/>
              <a:t>19</a:t>
            </a:fld>
            <a:endParaRPr lang="en-US" sz="1200">
              <a:latin typeface="Times New Roman" pitchFamily="18" charset="0"/>
            </a:endParaRPr>
          </a:p>
        </p:txBody>
      </p:sp>
      <p:sp>
        <p:nvSpPr>
          <p:cNvPr id="126979" name="Rectangle 2"/>
          <p:cNvSpPr>
            <a:spLocks noGrp="1" noRot="1" noChangeAspect="1" noChangeArrowheads="1" noTextEdit="1"/>
          </p:cNvSpPr>
          <p:nvPr>
            <p:ph type="sldImg"/>
          </p:nvPr>
        </p:nvSpPr>
        <p:spPr>
          <a:xfrm>
            <a:off x="1195388" y="692150"/>
            <a:ext cx="4621212" cy="3465513"/>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Write the contents of the PDV to the forecast data set.</a:t>
            </a:r>
          </a:p>
        </p:txBody>
      </p:sp>
    </p:spTree>
    <p:extLst>
      <p:ext uri="{BB962C8B-B14F-4D97-AF65-F5344CB8AC3E}">
        <p14:creationId xmlns:p14="http://schemas.microsoft.com/office/powerpoint/2010/main" val="3512937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2</a:t>
            </a:fld>
            <a:endParaRPr lang="en-US" sz="1200"/>
          </a:p>
        </p:txBody>
      </p:sp>
    </p:spTree>
    <p:extLst>
      <p:ext uri="{BB962C8B-B14F-4D97-AF65-F5344CB8AC3E}">
        <p14:creationId xmlns:p14="http://schemas.microsoft.com/office/powerpoint/2010/main" val="3574513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97824706-53F2-4550-9373-65695CC3F285}" type="slidenum">
              <a:rPr lang="en-US" sz="1200">
                <a:latin typeface="Times New Roman" pitchFamily="18" charset="0"/>
              </a:rPr>
              <a:pPr/>
              <a:t>20</a:t>
            </a:fld>
            <a:endParaRPr lang="en-US" sz="1200">
              <a:latin typeface="Times New Roman" pitchFamily="18" charset="0"/>
            </a:endParaRPr>
          </a:p>
        </p:txBody>
      </p:sp>
      <p:sp>
        <p:nvSpPr>
          <p:cNvPr id="128003" name="Rectangle 2"/>
          <p:cNvSpPr>
            <a:spLocks noGrp="1" noRot="1" noChangeAspect="1" noChangeArrowheads="1" noTextEdit="1"/>
          </p:cNvSpPr>
          <p:nvPr>
            <p:ph type="sldImg"/>
          </p:nvPr>
        </p:nvSpPr>
        <p:spPr>
          <a:xfrm>
            <a:off x="1195388" y="692150"/>
            <a:ext cx="4621212" cy="3465513"/>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No implicit output because there is an explicit OUTPUT statement.</a:t>
            </a:r>
          </a:p>
          <a:p>
            <a:endParaRPr lang="en-US" noProof="1">
              <a:latin typeface="Times New Roman" pitchFamily="18" charset="0"/>
            </a:endParaRPr>
          </a:p>
          <a:p>
            <a:r>
              <a:rPr lang="en-US" noProof="1">
                <a:latin typeface="Times New Roman" pitchFamily="18" charset="0"/>
              </a:rPr>
              <a:t>Remember, the presence of an explicit OUTPUT statement overrides implicit output.</a:t>
            </a:r>
          </a:p>
        </p:txBody>
      </p:sp>
    </p:spTree>
    <p:extLst>
      <p:ext uri="{BB962C8B-B14F-4D97-AF65-F5344CB8AC3E}">
        <p14:creationId xmlns:p14="http://schemas.microsoft.com/office/powerpoint/2010/main" val="3530957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04DF6D4D-465A-4FB0-89E1-239D05CA072C}" type="slidenum">
              <a:rPr lang="en-US" sz="1200">
                <a:latin typeface="Times New Roman" pitchFamily="18" charset="0"/>
              </a:rPr>
              <a:pPr/>
              <a:t>21</a:t>
            </a:fld>
            <a:endParaRPr lang="en-US" sz="1200">
              <a:latin typeface="Times New Roman" pitchFamily="18" charset="0"/>
            </a:endParaRPr>
          </a:p>
        </p:txBody>
      </p:sp>
      <p:sp>
        <p:nvSpPr>
          <p:cNvPr id="129027" name="Rectangle 2"/>
          <p:cNvSpPr>
            <a:spLocks noGrp="1" noRot="1" noChangeAspect="1" noChangeArrowheads="1" noTextEdit="1"/>
          </p:cNvSpPr>
          <p:nvPr>
            <p:ph type="sldImg"/>
          </p:nvPr>
        </p:nvSpPr>
        <p:spPr>
          <a:xfrm>
            <a:off x="1195388" y="692150"/>
            <a:ext cx="4621212" cy="3465513"/>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If we could look at the data set right now – this is what it contains.</a:t>
            </a:r>
          </a:p>
        </p:txBody>
      </p:sp>
    </p:spTree>
    <p:extLst>
      <p:ext uri="{BB962C8B-B14F-4D97-AF65-F5344CB8AC3E}">
        <p14:creationId xmlns:p14="http://schemas.microsoft.com/office/powerpoint/2010/main" val="798314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7ED50A0B-BE71-4C8A-8E96-3ED7C2BF861C}" type="slidenum">
              <a:rPr lang="en-US" sz="1200">
                <a:latin typeface="Times New Roman" pitchFamily="18" charset="0"/>
              </a:rPr>
              <a:pPr/>
              <a:t>22</a:t>
            </a:fld>
            <a:endParaRPr lang="en-US" sz="1200">
              <a:latin typeface="Times New Roman" pitchFamily="18" charset="0"/>
            </a:endParaRPr>
          </a:p>
        </p:txBody>
      </p:sp>
      <p:sp>
        <p:nvSpPr>
          <p:cNvPr id="130051" name="Rectangle 2"/>
          <p:cNvSpPr>
            <a:spLocks noGrp="1" noRot="1" noChangeAspect="1" noChangeArrowheads="1" noTextEdit="1"/>
          </p:cNvSpPr>
          <p:nvPr>
            <p:ph type="sldImg"/>
          </p:nvPr>
        </p:nvSpPr>
        <p:spPr>
          <a:xfrm>
            <a:off x="1143000" y="685800"/>
            <a:ext cx="4572000" cy="3429000"/>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Point out the source of each variable:  Department, Total_Employees and Increase come from the input data set.</a:t>
            </a:r>
          </a:p>
          <a:p>
            <a:r>
              <a:rPr lang="en-US" noProof="1">
                <a:latin typeface="Times New Roman" pitchFamily="18" charset="0"/>
              </a:rPr>
              <a:t>Year is created in this DATA step.</a:t>
            </a:r>
          </a:p>
        </p:txBody>
      </p:sp>
    </p:spTree>
    <p:extLst>
      <p:ext uri="{BB962C8B-B14F-4D97-AF65-F5344CB8AC3E}">
        <p14:creationId xmlns:p14="http://schemas.microsoft.com/office/powerpoint/2010/main" val="3816905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080EE516-9098-42A6-A022-FED2CD8B5089}" type="slidenum">
              <a:rPr lang="en-US" sz="1200">
                <a:latin typeface="Times New Roman" pitchFamily="18" charset="0"/>
              </a:rPr>
              <a:pPr/>
              <a:t>23</a:t>
            </a:fld>
            <a:endParaRPr lang="en-US" sz="1200">
              <a:latin typeface="Times New Roman" pitchFamily="18" charset="0"/>
            </a:endParaRPr>
          </a:p>
        </p:txBody>
      </p:sp>
      <p:sp>
        <p:nvSpPr>
          <p:cNvPr id="131075" name="Rectangle 2"/>
          <p:cNvSpPr>
            <a:spLocks noGrp="1" noRot="1" noChangeAspect="1" noChangeArrowheads="1" noTextEdit="1"/>
          </p:cNvSpPr>
          <p:nvPr>
            <p:ph type="sldImg"/>
          </p:nvPr>
        </p:nvSpPr>
        <p:spPr>
          <a:xfrm>
            <a:off x="1143000" y="685800"/>
            <a:ext cx="4572000" cy="342900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d. Year</a:t>
            </a:r>
          </a:p>
          <a:p>
            <a:endParaRPr lang="en-US">
              <a:latin typeface="Times New Roman" pitchFamily="18" charset="0"/>
            </a:endParaRPr>
          </a:p>
          <a:p>
            <a:r>
              <a:rPr lang="en-US">
                <a:latin typeface="Times New Roman" pitchFamily="18" charset="0"/>
              </a:rPr>
              <a:t>Variables created by INPUT and assignment statements are reinitialized. Variables read with a SET statement are not.</a:t>
            </a:r>
          </a:p>
          <a:p>
            <a:endParaRPr lang="en-US">
              <a:latin typeface="Times New Roman" pitchFamily="18" charset="0"/>
            </a:endParaRPr>
          </a:p>
          <a:p>
            <a:endParaRPr lang="en-US">
              <a:latin typeface="Times New Roman" pitchFamily="18" charset="0"/>
            </a:endParaRPr>
          </a:p>
        </p:txBody>
      </p:sp>
    </p:spTree>
    <p:extLst>
      <p:ext uri="{BB962C8B-B14F-4D97-AF65-F5344CB8AC3E}">
        <p14:creationId xmlns:p14="http://schemas.microsoft.com/office/powerpoint/2010/main" val="2040598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328F97C6-FB34-45A2-856B-2A1D32542E1E}" type="slidenum">
              <a:rPr lang="en-US" sz="1200">
                <a:latin typeface="Times New Roman" pitchFamily="18" charset="0"/>
              </a:rPr>
              <a:pPr/>
              <a:t>24</a:t>
            </a:fld>
            <a:endParaRPr lang="en-US" sz="1200">
              <a:latin typeface="Times New Roman" pitchFamily="18" charset="0"/>
            </a:endParaRPr>
          </a:p>
        </p:txBody>
      </p:sp>
      <p:sp>
        <p:nvSpPr>
          <p:cNvPr id="132099" name="Rectangle 2"/>
          <p:cNvSpPr>
            <a:spLocks noGrp="1" noRot="1" noChangeAspect="1" noChangeArrowheads="1" noTextEdit="1"/>
          </p:cNvSpPr>
          <p:nvPr>
            <p:ph type="sldImg"/>
          </p:nvPr>
        </p:nvSpPr>
        <p:spPr>
          <a:xfrm>
            <a:off x="1143000" y="685800"/>
            <a:ext cx="4572000" cy="342900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Only Year is reinitialized.</a:t>
            </a:r>
          </a:p>
          <a:p>
            <a:endParaRPr lang="en-US" dirty="0">
              <a:latin typeface="Times New Roman" pitchFamily="18" charset="0"/>
            </a:endParaRPr>
          </a:p>
        </p:txBody>
      </p:sp>
    </p:spTree>
    <p:extLst>
      <p:ext uri="{BB962C8B-B14F-4D97-AF65-F5344CB8AC3E}">
        <p14:creationId xmlns:p14="http://schemas.microsoft.com/office/powerpoint/2010/main" val="191005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A6AFB9D7-167A-48C4-AFD0-E5C33A768AE7}" type="slidenum">
              <a:rPr lang="en-US" sz="1200">
                <a:latin typeface="Times New Roman" pitchFamily="18" charset="0"/>
              </a:rPr>
              <a:pPr/>
              <a:t>25</a:t>
            </a:fld>
            <a:endParaRPr lang="en-US" sz="1200">
              <a:latin typeface="Times New Roman" pitchFamily="18" charset="0"/>
            </a:endParaRPr>
          </a:p>
        </p:txBody>
      </p:sp>
      <p:sp>
        <p:nvSpPr>
          <p:cNvPr id="133123" name="Rectangle 2"/>
          <p:cNvSpPr>
            <a:spLocks noGrp="1" noRot="1" noChangeAspect="1" noChangeArrowheads="1" noTextEdit="1"/>
          </p:cNvSpPr>
          <p:nvPr>
            <p:ph type="sldImg"/>
          </p:nvPr>
        </p:nvSpPr>
        <p:spPr>
          <a:xfrm>
            <a:off x="1195388" y="692150"/>
            <a:ext cx="4621212" cy="3465513"/>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Year is set to missing.</a:t>
            </a:r>
          </a:p>
        </p:txBody>
      </p:sp>
    </p:spTree>
    <p:extLst>
      <p:ext uri="{BB962C8B-B14F-4D97-AF65-F5344CB8AC3E}">
        <p14:creationId xmlns:p14="http://schemas.microsoft.com/office/powerpoint/2010/main" val="2278588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A02EF51C-39DE-454D-B0BE-5BEC76CAA0A9}" type="slidenum">
              <a:rPr lang="en-US" sz="1200">
                <a:latin typeface="Times New Roman" pitchFamily="18" charset="0"/>
              </a:rPr>
              <a:pPr/>
              <a:t>26</a:t>
            </a:fld>
            <a:endParaRPr lang="en-US" sz="1200">
              <a:latin typeface="Times New Roman" pitchFamily="18" charset="0"/>
            </a:endParaRPr>
          </a:p>
        </p:txBody>
      </p:sp>
      <p:sp>
        <p:nvSpPr>
          <p:cNvPr id="134147" name="Rectangle 2"/>
          <p:cNvSpPr>
            <a:spLocks noGrp="1" noRot="1" noChangeAspect="1" noChangeArrowheads="1" noTextEdit="1"/>
          </p:cNvSpPr>
          <p:nvPr>
            <p:ph type="sldImg"/>
          </p:nvPr>
        </p:nvSpPr>
        <p:spPr>
          <a:xfrm>
            <a:off x="1195388" y="692150"/>
            <a:ext cx="4621212" cy="3465513"/>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Read the next observation from input data set orion.growth.</a:t>
            </a:r>
          </a:p>
        </p:txBody>
      </p:sp>
    </p:spTree>
    <p:extLst>
      <p:ext uri="{BB962C8B-B14F-4D97-AF65-F5344CB8AC3E}">
        <p14:creationId xmlns:p14="http://schemas.microsoft.com/office/powerpoint/2010/main" val="1825814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19A09AC7-0943-4E8A-B65B-AF50CA104600}" type="slidenum">
              <a:rPr lang="en-US" sz="1200">
                <a:latin typeface="Times New Roman" pitchFamily="18" charset="0"/>
              </a:rPr>
              <a:pPr/>
              <a:t>27</a:t>
            </a:fld>
            <a:endParaRPr lang="en-US" sz="1200">
              <a:latin typeface="Times New Roman" pitchFamily="18" charset="0"/>
            </a:endParaRPr>
          </a:p>
        </p:txBody>
      </p:sp>
      <p:sp>
        <p:nvSpPr>
          <p:cNvPr id="135171" name="Rectangle 2"/>
          <p:cNvSpPr>
            <a:spLocks noGrp="1" noRot="1" noChangeAspect="1" noChangeArrowheads="1" noTextEdit="1"/>
          </p:cNvSpPr>
          <p:nvPr>
            <p:ph type="sldImg"/>
          </p:nvPr>
        </p:nvSpPr>
        <p:spPr>
          <a:xfrm>
            <a:off x="1195388" y="692150"/>
            <a:ext cx="4621212" cy="3465513"/>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Continue processing each observation in orion.growth – read one, write two – until all observations have been read from the input data set.</a:t>
            </a:r>
          </a:p>
        </p:txBody>
      </p:sp>
    </p:spTree>
    <p:extLst>
      <p:ext uri="{BB962C8B-B14F-4D97-AF65-F5344CB8AC3E}">
        <p14:creationId xmlns:p14="http://schemas.microsoft.com/office/powerpoint/2010/main" val="4151842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CF1FD04A-68ED-4C01-ACD1-057DD30B863B}" type="slidenum">
              <a:rPr lang="en-US" sz="1200">
                <a:latin typeface="Times New Roman" pitchFamily="18" charset="0"/>
              </a:rPr>
              <a:pPr/>
              <a:t>28</a:t>
            </a:fld>
            <a:endParaRPr lang="en-US" sz="1200">
              <a:latin typeface="Times New Roman" pitchFamily="18" charset="0"/>
            </a:endParaRPr>
          </a:p>
        </p:txBody>
      </p:sp>
      <p:sp>
        <p:nvSpPr>
          <p:cNvPr id="136195" name="Rectangle 2"/>
          <p:cNvSpPr>
            <a:spLocks noGrp="1" noRot="1" noChangeAspect="1" noChangeArrowheads="1" noTextEdit="1"/>
          </p:cNvSpPr>
          <p:nvPr>
            <p:ph type="sldImg"/>
          </p:nvPr>
        </p:nvSpPr>
        <p:spPr>
          <a:xfrm>
            <a:off x="1195388" y="692150"/>
            <a:ext cx="4621212" cy="3465513"/>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Point out 6 observations were read, 12 were written – read one, write two.</a:t>
            </a:r>
          </a:p>
        </p:txBody>
      </p:sp>
    </p:spTree>
    <p:extLst>
      <p:ext uri="{BB962C8B-B14F-4D97-AF65-F5344CB8AC3E}">
        <p14:creationId xmlns:p14="http://schemas.microsoft.com/office/powerpoint/2010/main" val="2544357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29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Remove</a:t>
            </a:r>
            <a:r>
              <a:rPr lang="en-US" baseline="0" dirty="0"/>
              <a:t> the OUTPUT statement after the first </a:t>
            </a:r>
            <a:r>
              <a:rPr lang="en-US" baseline="0" dirty="0" err="1"/>
              <a:t>Total_Employees</a:t>
            </a:r>
            <a:r>
              <a:rPr lang="en-US" baseline="0" dirty="0"/>
              <a:t> assignment statement.</a:t>
            </a:r>
            <a:endParaRPr lang="en-US" dirty="0"/>
          </a:p>
        </p:txBody>
      </p:sp>
    </p:spTree>
    <p:extLst>
      <p:ext uri="{BB962C8B-B14F-4D97-AF65-F5344CB8AC3E}">
        <p14:creationId xmlns:p14="http://schemas.microsoft.com/office/powerpoint/2010/main" val="1870910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0F1560B1-B74F-47AD-A2C7-A896A8B082F0}" type="slidenum">
              <a:rPr lang="en-US" sz="1200">
                <a:latin typeface="Times New Roman" pitchFamily="18" charset="0"/>
              </a:rPr>
              <a:pPr/>
              <a:t>3</a:t>
            </a:fld>
            <a:endParaRPr lang="en-US" sz="1200">
              <a:latin typeface="Times New Roman" pitchFamily="18" charset="0"/>
            </a:endParaRPr>
          </a:p>
        </p:txBody>
      </p:sp>
      <p:sp>
        <p:nvSpPr>
          <p:cNvPr id="110595" name="Rectangle 2"/>
          <p:cNvSpPr>
            <a:spLocks noGrp="1" noRot="1" noChangeAspect="1" noChangeArrowheads="1" noTextEdit="1"/>
          </p:cNvSpPr>
          <p:nvPr>
            <p:ph type="sldImg"/>
          </p:nvPr>
        </p:nvSpPr>
        <p:spPr>
          <a:xfrm>
            <a:off x="1195388" y="692150"/>
            <a:ext cx="4621212" cy="3465513"/>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4882526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131797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31</a:t>
            </a:fld>
            <a:endParaRPr lang="en-US" sz="1200"/>
          </a:p>
        </p:txBody>
      </p:sp>
    </p:spTree>
    <p:extLst>
      <p:ext uri="{BB962C8B-B14F-4D97-AF65-F5344CB8AC3E}">
        <p14:creationId xmlns:p14="http://schemas.microsoft.com/office/powerpoint/2010/main" val="15158445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EF0FFAE4-5ACF-4A80-8A44-C61AFE7CDD4D}" type="slidenum">
              <a:rPr lang="en-US" sz="1200">
                <a:latin typeface="Times New Roman" pitchFamily="18" charset="0"/>
              </a:rPr>
              <a:pPr/>
              <a:t>32</a:t>
            </a:fld>
            <a:endParaRPr lang="en-US" sz="1200">
              <a:latin typeface="Times New Roman" pitchFamily="18" charset="0"/>
            </a:endParaRPr>
          </a:p>
        </p:txBody>
      </p:sp>
      <p:sp>
        <p:nvSpPr>
          <p:cNvPr id="142339" name="Rectangle 2"/>
          <p:cNvSpPr>
            <a:spLocks noGrp="1" noRot="1" noChangeAspect="1" noChangeArrowheads="1" noTextEdit="1"/>
          </p:cNvSpPr>
          <p:nvPr>
            <p:ph type="sldImg"/>
          </p:nvPr>
        </p:nvSpPr>
        <p:spPr>
          <a:xfrm>
            <a:off x="1216025" y="914400"/>
            <a:ext cx="4425950" cy="3319463"/>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335413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8A073CBF-D952-4962-8C59-EAFF6EFAD7BF}" type="slidenum">
              <a:rPr lang="en-US" sz="1200">
                <a:latin typeface="Times New Roman" pitchFamily="18" charset="0"/>
              </a:rPr>
              <a:pPr/>
              <a:t>33</a:t>
            </a:fld>
            <a:endParaRPr lang="en-US" sz="1200">
              <a:latin typeface="Times New Roman" pitchFamily="18" charset="0"/>
            </a:endParaRPr>
          </a:p>
        </p:txBody>
      </p:sp>
      <p:sp>
        <p:nvSpPr>
          <p:cNvPr id="143363" name="Rectangle 2"/>
          <p:cNvSpPr>
            <a:spLocks noGrp="1" noRot="1" noChangeAspect="1" noChangeArrowheads="1" noTextEdit="1"/>
          </p:cNvSpPr>
          <p:nvPr>
            <p:ph type="sldImg"/>
          </p:nvPr>
        </p:nvSpPr>
        <p:spPr>
          <a:xfrm>
            <a:off x="1216025" y="914400"/>
            <a:ext cx="4425950" cy="3319463"/>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In this business scenario we want to create 3 data sets in a single data step.  Each will be a subset of orion.employee_addresses.</a:t>
            </a:r>
          </a:p>
        </p:txBody>
      </p:sp>
    </p:spTree>
    <p:extLst>
      <p:ext uri="{BB962C8B-B14F-4D97-AF65-F5344CB8AC3E}">
        <p14:creationId xmlns:p14="http://schemas.microsoft.com/office/powerpoint/2010/main" val="27731974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791F9EB7-DBB1-4BB3-B6DA-82A5AEACA007}" type="slidenum">
              <a:rPr lang="en-US" sz="1200">
                <a:latin typeface="Times New Roman" pitchFamily="18" charset="0"/>
              </a:rPr>
              <a:pPr/>
              <a:t>34</a:t>
            </a:fld>
            <a:endParaRPr lang="en-US" sz="1200">
              <a:latin typeface="Times New Roman" pitchFamily="18" charset="0"/>
            </a:endParaRPr>
          </a:p>
        </p:txBody>
      </p:sp>
      <p:sp>
        <p:nvSpPr>
          <p:cNvPr id="144387" name="Rectangle 2"/>
          <p:cNvSpPr>
            <a:spLocks noGrp="1" noRot="1" noChangeAspect="1" noChangeArrowheads="1" noTextEdit="1"/>
          </p:cNvSpPr>
          <p:nvPr>
            <p:ph type="sldImg"/>
          </p:nvPr>
        </p:nvSpPr>
        <p:spPr>
          <a:xfrm>
            <a:off x="1216025" y="914400"/>
            <a:ext cx="4425950" cy="3319463"/>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First let’s look at the input data set, orion.employee_addresses.</a:t>
            </a:r>
          </a:p>
        </p:txBody>
      </p:sp>
    </p:spTree>
    <p:extLst>
      <p:ext uri="{BB962C8B-B14F-4D97-AF65-F5344CB8AC3E}">
        <p14:creationId xmlns:p14="http://schemas.microsoft.com/office/powerpoint/2010/main" val="2703134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8DE472C2-CCA7-4719-BAFF-C2066F57CEED}" type="slidenum">
              <a:rPr lang="en-US" sz="1200">
                <a:latin typeface="Times New Roman" pitchFamily="18" charset="0"/>
              </a:rPr>
              <a:pPr/>
              <a:t>35</a:t>
            </a:fld>
            <a:endParaRPr lang="en-US" sz="1200">
              <a:latin typeface="Times New Roman" pitchFamily="18" charset="0"/>
            </a:endParaRPr>
          </a:p>
        </p:txBody>
      </p:sp>
      <p:sp>
        <p:nvSpPr>
          <p:cNvPr id="146435" name="Rectangle 2"/>
          <p:cNvSpPr>
            <a:spLocks noGrp="1" noRot="1" noChangeAspect="1" noChangeArrowheads="1" noTextEdit="1"/>
          </p:cNvSpPr>
          <p:nvPr>
            <p:ph type="sldImg"/>
          </p:nvPr>
        </p:nvSpPr>
        <p:spPr>
          <a:xfrm>
            <a:off x="1216025" y="914400"/>
            <a:ext cx="4425950" cy="3319463"/>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The three data set names are listed on the DATA statement.  The value of Country is tested to determine the correct output data set.</a:t>
            </a:r>
          </a:p>
          <a:p>
            <a:endParaRPr lang="en-US" dirty="0">
              <a:latin typeface="Times New Roman" pitchFamily="18" charset="0"/>
            </a:endParaRPr>
          </a:p>
          <a:p>
            <a:r>
              <a:rPr lang="en-US" dirty="0">
                <a:latin typeface="Times New Roman" pitchFamily="18" charset="0"/>
              </a:rPr>
              <a:t>Mention that we are checking for AU first (this will be significant in an upcoming slide).</a:t>
            </a:r>
          </a:p>
          <a:p>
            <a:endParaRPr lang="en-US" dirty="0">
              <a:latin typeface="Times New Roman" pitchFamily="18" charset="0"/>
            </a:endParaRPr>
          </a:p>
          <a:p>
            <a:pPr defTabSz="928299">
              <a:defRPr/>
            </a:pPr>
            <a:r>
              <a:rPr lang="en-US" dirty="0"/>
              <a:t>An OUTPUT statement without arguments writes to every SAS data set listed in the DATA statement.</a:t>
            </a:r>
          </a:p>
          <a:p>
            <a:endParaRPr lang="en-US" dirty="0">
              <a:latin typeface="Times New Roman" pitchFamily="18" charset="0"/>
            </a:endParaRPr>
          </a:p>
          <a:p>
            <a:endParaRPr lang="en-US" dirty="0">
              <a:latin typeface="Times New Roman" pitchFamily="18" charset="0"/>
            </a:endParaRPr>
          </a:p>
          <a:p>
            <a:r>
              <a:rPr lang="en-US" dirty="0">
                <a:latin typeface="Times New Roman" pitchFamily="18" charset="0"/>
              </a:rPr>
              <a:t>Using ELSE IF results in more efficient program since we are checking the same variable for different values.</a:t>
            </a:r>
          </a:p>
        </p:txBody>
      </p:sp>
    </p:spTree>
    <p:extLst>
      <p:ext uri="{BB962C8B-B14F-4D97-AF65-F5344CB8AC3E}">
        <p14:creationId xmlns:p14="http://schemas.microsoft.com/office/powerpoint/2010/main" val="2844758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B01EDB88-0B7F-4467-BED3-E4CCC10E4FE5}" type="slidenum">
              <a:rPr lang="en-US" sz="1200">
                <a:latin typeface="Times New Roman" pitchFamily="18" charset="0"/>
              </a:rPr>
              <a:pPr/>
              <a:t>36</a:t>
            </a:fld>
            <a:endParaRPr lang="en-US" sz="1200">
              <a:latin typeface="Times New Roman" pitchFamily="18" charset="0"/>
            </a:endParaRPr>
          </a:p>
        </p:txBody>
      </p:sp>
      <p:sp>
        <p:nvSpPr>
          <p:cNvPr id="147459" name="Rectangle 2"/>
          <p:cNvSpPr>
            <a:spLocks noGrp="1" noRot="1" noChangeAspect="1" noChangeArrowheads="1" noTextEdit="1"/>
          </p:cNvSpPr>
          <p:nvPr>
            <p:ph type="sldImg"/>
          </p:nvPr>
        </p:nvSpPr>
        <p:spPr>
          <a:xfrm>
            <a:off x="1216025" y="914400"/>
            <a:ext cx="4425950" cy="3319463"/>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Three data sets were successfully created.  Point out that USA has the most observations, because US was the most frequently occurring value.</a:t>
            </a:r>
          </a:p>
        </p:txBody>
      </p:sp>
    </p:spTree>
    <p:extLst>
      <p:ext uri="{BB962C8B-B14F-4D97-AF65-F5344CB8AC3E}">
        <p14:creationId xmlns:p14="http://schemas.microsoft.com/office/powerpoint/2010/main" val="7662628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FDD148C7-0575-44C5-98F2-F7534274CE7A}" type="slidenum">
              <a:rPr lang="en-US" sz="1200">
                <a:latin typeface="Times New Roman" pitchFamily="18" charset="0"/>
              </a:rPr>
              <a:pPr/>
              <a:t>37</a:t>
            </a:fld>
            <a:endParaRPr lang="en-US" sz="1200">
              <a:latin typeface="Times New Roman" pitchFamily="18" charset="0"/>
            </a:endParaRPr>
          </a:p>
        </p:txBody>
      </p:sp>
      <p:sp>
        <p:nvSpPr>
          <p:cNvPr id="148483" name="Rectangle 2"/>
          <p:cNvSpPr>
            <a:spLocks noGrp="1" noRot="1" noChangeAspect="1" noChangeArrowheads="1" noTextEdit="1"/>
          </p:cNvSpPr>
          <p:nvPr>
            <p:ph type="sldImg"/>
          </p:nvPr>
        </p:nvSpPr>
        <p:spPr>
          <a:xfrm>
            <a:off x="1216025" y="914400"/>
            <a:ext cx="4425950" cy="3319463"/>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It is better to check the values in order from most frequent to least frequent value, if known.</a:t>
            </a:r>
          </a:p>
        </p:txBody>
      </p:sp>
    </p:spTree>
    <p:extLst>
      <p:ext uri="{BB962C8B-B14F-4D97-AF65-F5344CB8AC3E}">
        <p14:creationId xmlns:p14="http://schemas.microsoft.com/office/powerpoint/2010/main" val="32784932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b="0" dirty="0"/>
              <a:t>No, a separate PRINT procedure is needed for each data set.</a:t>
            </a:r>
          </a:p>
        </p:txBody>
      </p:sp>
    </p:spTree>
    <p:extLst>
      <p:ext uri="{BB962C8B-B14F-4D97-AF65-F5344CB8AC3E}">
        <p14:creationId xmlns:p14="http://schemas.microsoft.com/office/powerpoint/2010/main" val="18709107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439123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E54BDF6C-5665-4EA0-8122-BEB3CEDA27A6}" type="slidenum">
              <a:rPr lang="en-US" sz="1200">
                <a:latin typeface="Times New Roman" pitchFamily="18" charset="0"/>
              </a:rPr>
              <a:pPr/>
              <a:t>4</a:t>
            </a:fld>
            <a:endParaRPr lang="en-US" sz="1200">
              <a:latin typeface="Times New Roman" pitchFamily="18" charset="0"/>
            </a:endParaRPr>
          </a:p>
        </p:txBody>
      </p:sp>
      <p:sp>
        <p:nvSpPr>
          <p:cNvPr id="111619" name="Rectangle 2"/>
          <p:cNvSpPr>
            <a:spLocks noGrp="1" noRot="1" noChangeAspect="1" noChangeArrowheads="1" noTextEdit="1"/>
          </p:cNvSpPr>
          <p:nvPr>
            <p:ph type="sldImg"/>
          </p:nvPr>
        </p:nvSpPr>
        <p:spPr>
          <a:xfrm>
            <a:off x="1143000" y="685800"/>
            <a:ext cx="4572000" cy="3429000"/>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Business Scenarios are used to motivate most sections.</a:t>
            </a:r>
          </a:p>
        </p:txBody>
      </p:sp>
    </p:spTree>
    <p:extLst>
      <p:ext uri="{BB962C8B-B14F-4D97-AF65-F5344CB8AC3E}">
        <p14:creationId xmlns:p14="http://schemas.microsoft.com/office/powerpoint/2010/main" val="1697589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A4CEB271-3E2B-491C-ADE9-792BDD997592}" type="slidenum">
              <a:rPr lang="en-US" sz="1200">
                <a:latin typeface="Times New Roman" pitchFamily="18" charset="0"/>
              </a:rPr>
              <a:pPr/>
              <a:t>40</a:t>
            </a:fld>
            <a:endParaRPr lang="en-US" sz="1200">
              <a:latin typeface="Times New Roman" pitchFamily="18" charset="0"/>
            </a:endParaRPr>
          </a:p>
        </p:txBody>
      </p:sp>
      <p:sp>
        <p:nvSpPr>
          <p:cNvPr id="151555" name="Rectangle 2"/>
          <p:cNvSpPr>
            <a:spLocks noGrp="1" noRot="1" noChangeAspect="1" noChangeArrowheads="1" noTextEdit="1"/>
          </p:cNvSpPr>
          <p:nvPr>
            <p:ph type="sldImg"/>
          </p:nvPr>
        </p:nvSpPr>
        <p:spPr>
          <a:xfrm>
            <a:off x="1216025" y="914400"/>
            <a:ext cx="4425950" cy="3319463"/>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The following demo involves running the data step to create the 3 data sets, then displaying all of the data sets.  The purpose is to discover what observations were written to the OTHER data set.  They have lower case values of country.  The </a:t>
            </a:r>
            <a:r>
              <a:rPr lang="en-US" dirty="0" err="1">
                <a:latin typeface="Times New Roman" pitchFamily="18" charset="0"/>
              </a:rPr>
              <a:t>upcase</a:t>
            </a:r>
            <a:r>
              <a:rPr lang="en-US" dirty="0">
                <a:latin typeface="Times New Roman" pitchFamily="18" charset="0"/>
              </a:rPr>
              <a:t> function is added to the DATA Step and now only 2 data sets are created.</a:t>
            </a:r>
          </a:p>
          <a:p>
            <a:endParaRPr lang="en-US" dirty="0">
              <a:latin typeface="Times New Roman" pitchFamily="18" charset="0"/>
            </a:endParaRPr>
          </a:p>
          <a:p>
            <a:r>
              <a:rPr lang="en-US" dirty="0">
                <a:latin typeface="Times New Roman" pitchFamily="18" charset="0"/>
              </a:rPr>
              <a:t>If vertical headings result, use this opportunity to mention using the headings=h option on </a:t>
            </a:r>
            <a:r>
              <a:rPr lang="en-US" dirty="0" err="1">
                <a:latin typeface="Times New Roman" pitchFamily="18" charset="0"/>
              </a:rPr>
              <a:t>Proc</a:t>
            </a:r>
            <a:r>
              <a:rPr lang="en-US" dirty="0">
                <a:latin typeface="Times New Roman" pitchFamily="18" charset="0"/>
              </a:rPr>
              <a:t> Print or setting the </a:t>
            </a:r>
            <a:r>
              <a:rPr lang="en-US" dirty="0" err="1">
                <a:latin typeface="Times New Roman" pitchFamily="18" charset="0"/>
              </a:rPr>
              <a:t>linesize</a:t>
            </a:r>
            <a:r>
              <a:rPr lang="en-US" dirty="0">
                <a:latin typeface="Times New Roman" pitchFamily="18" charset="0"/>
              </a:rPr>
              <a:t> to a higher value to accommodate the output.</a:t>
            </a:r>
          </a:p>
        </p:txBody>
      </p:sp>
    </p:spTree>
    <p:extLst>
      <p:ext uri="{BB962C8B-B14F-4D97-AF65-F5344CB8AC3E}">
        <p14:creationId xmlns:p14="http://schemas.microsoft.com/office/powerpoint/2010/main" val="2621634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41</a:t>
            </a:fld>
            <a:endParaRPr lang="en-US" sz="1200">
              <a:solidFill>
                <a:prstClr val="black"/>
              </a:solidFill>
            </a:endParaRPr>
          </a:p>
        </p:txBody>
      </p:sp>
    </p:spTree>
    <p:extLst>
      <p:ext uri="{BB962C8B-B14F-4D97-AF65-F5344CB8AC3E}">
        <p14:creationId xmlns:p14="http://schemas.microsoft.com/office/powerpoint/2010/main" val="19508156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9EA9D2F4-3CED-4781-8B00-F9D08E552CB0}" type="slidenum">
              <a:rPr lang="en-US" sz="1200">
                <a:latin typeface="Times New Roman" pitchFamily="18" charset="0"/>
              </a:rPr>
              <a:pPr/>
              <a:t>42</a:t>
            </a:fld>
            <a:endParaRPr lang="en-US" sz="1200">
              <a:latin typeface="Times New Roman" pitchFamily="18" charset="0"/>
            </a:endParaRPr>
          </a:p>
        </p:txBody>
      </p:sp>
      <p:sp>
        <p:nvSpPr>
          <p:cNvPr id="154627" name="Rectangle 2"/>
          <p:cNvSpPr>
            <a:spLocks noGrp="1" noRot="1" noChangeAspect="1" noChangeArrowheads="1" noTextEdit="1"/>
          </p:cNvSpPr>
          <p:nvPr>
            <p:ph type="sldImg"/>
          </p:nvPr>
        </p:nvSpPr>
        <p:spPr>
          <a:xfrm>
            <a:off x="1216025" y="914400"/>
            <a:ext cx="4425950" cy="3319463"/>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The SELECT group is another way to execute conditionally.  </a:t>
            </a:r>
          </a:p>
          <a:p>
            <a:endParaRPr lang="en-US" dirty="0">
              <a:latin typeface="Times New Roman" pitchFamily="18" charset="0"/>
            </a:endParaRPr>
          </a:p>
          <a:p>
            <a:r>
              <a:rPr lang="en-US" dirty="0">
                <a:latin typeface="Times New Roman" pitchFamily="18" charset="0"/>
              </a:rPr>
              <a:t>There must be at least one WHEN expression in a SELECT group.</a:t>
            </a:r>
          </a:p>
          <a:p>
            <a:endParaRPr lang="en-US" dirty="0">
              <a:latin typeface="Times New Roman" pitchFamily="18" charset="0"/>
            </a:endParaRPr>
          </a:p>
          <a:p>
            <a:r>
              <a:rPr lang="en-US" dirty="0"/>
              <a:t>The </a:t>
            </a:r>
            <a:r>
              <a:rPr lang="en-US" i="1" dirty="0"/>
              <a:t>select-expression</a:t>
            </a:r>
            <a:r>
              <a:rPr lang="en-US" dirty="0"/>
              <a:t> specifies any SAS expression </a:t>
            </a:r>
            <a:br>
              <a:rPr lang="en-US" dirty="0"/>
            </a:br>
            <a:r>
              <a:rPr lang="en-US" dirty="0"/>
              <a:t>that evaluates to a single value.</a:t>
            </a:r>
          </a:p>
          <a:p>
            <a:r>
              <a:rPr lang="en-US" dirty="0"/>
              <a:t>  </a:t>
            </a:r>
          </a:p>
          <a:p>
            <a:r>
              <a:rPr lang="en-US" dirty="0"/>
              <a:t>Often a variable name is used as the </a:t>
            </a:r>
            <a:r>
              <a:rPr lang="en-US" i="1" dirty="0"/>
              <a:t>select-expression</a:t>
            </a:r>
            <a:r>
              <a:rPr lang="en-US" dirty="0"/>
              <a:t>. </a:t>
            </a:r>
          </a:p>
          <a:p>
            <a:endParaRPr lang="en-US" dirty="0"/>
          </a:p>
          <a:p>
            <a:r>
              <a:rPr lang="en-US" dirty="0"/>
              <a:t>The SELECT statement processes the WHEN statements from top to bottom, so it is more efficient to check the values in order of decreasing frequency.</a:t>
            </a:r>
          </a:p>
          <a:p>
            <a:endParaRPr lang="en-US" dirty="0">
              <a:latin typeface="Times New Roman" pitchFamily="18" charset="0"/>
            </a:endParaRPr>
          </a:p>
          <a:p>
            <a:r>
              <a:rPr lang="en-US" dirty="0">
                <a:latin typeface="Times New Roman" pitchFamily="18" charset="0"/>
              </a:rPr>
              <a:t>There are multiple programs in this file.  Highlight desired code before submitting.</a:t>
            </a:r>
          </a:p>
          <a:p>
            <a:endParaRPr lang="en-US" dirty="0">
              <a:latin typeface="Times New Roman" pitchFamily="18" charset="0"/>
            </a:endParaRPr>
          </a:p>
          <a:p>
            <a:r>
              <a:rPr lang="en-US" dirty="0">
                <a:latin typeface="Times New Roman" pitchFamily="18" charset="0"/>
              </a:rPr>
              <a:t>The first shows a simple SELECT group, with COUNTRY as the SELECT expression.</a:t>
            </a:r>
          </a:p>
          <a:p>
            <a:endParaRPr lang="en-US" dirty="0">
              <a:latin typeface="Times New Roman" pitchFamily="18" charset="0"/>
            </a:endParaRPr>
          </a:p>
          <a:p>
            <a:r>
              <a:rPr lang="en-US" dirty="0">
                <a:latin typeface="Times New Roman" pitchFamily="18" charset="0"/>
              </a:rPr>
              <a:t>If a when-expression evaluates to true, no other when-expressions are evaluated. </a:t>
            </a:r>
          </a:p>
          <a:p>
            <a:endParaRPr lang="en-US" dirty="0">
              <a:latin typeface="Times New Roman" pitchFamily="18" charset="0"/>
            </a:endParaRPr>
          </a:p>
          <a:p>
            <a:pPr defTabSz="928299">
              <a:defRPr/>
            </a:pPr>
            <a:r>
              <a:rPr lang="en-US" dirty="0"/>
              <a:t>The OTHERWISE statement is optional, but omitting it </a:t>
            </a:r>
            <a:br>
              <a:rPr lang="en-US" dirty="0"/>
            </a:br>
            <a:r>
              <a:rPr lang="en-US" dirty="0"/>
              <a:t>results in an error when all WHEN conditions are false.</a:t>
            </a:r>
          </a:p>
          <a:p>
            <a:endParaRPr lang="en-US" dirty="0">
              <a:latin typeface="Times New Roman" pitchFamily="18" charset="0"/>
            </a:endParaRPr>
          </a:p>
          <a:p>
            <a:endParaRPr lang="en-US" dirty="0">
              <a:latin typeface="Times New Roman" pitchFamily="18" charset="0"/>
            </a:endParaRPr>
          </a:p>
        </p:txBody>
      </p:sp>
    </p:spTree>
    <p:extLst>
      <p:ext uri="{BB962C8B-B14F-4D97-AF65-F5344CB8AC3E}">
        <p14:creationId xmlns:p14="http://schemas.microsoft.com/office/powerpoint/2010/main" val="17408946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30CB17C7-4318-4E64-BE2C-161D63751186}" type="slidenum">
              <a:rPr lang="en-US" sz="1200">
                <a:latin typeface="Times New Roman" pitchFamily="18" charset="0"/>
              </a:rPr>
              <a:pPr/>
              <a:t>43</a:t>
            </a:fld>
            <a:endParaRPr lang="en-US" sz="1200">
              <a:latin typeface="Times New Roman" pitchFamily="18" charset="0"/>
            </a:endParaRPr>
          </a:p>
        </p:txBody>
      </p:sp>
      <p:sp>
        <p:nvSpPr>
          <p:cNvPr id="155651" name="Rectangle 2"/>
          <p:cNvSpPr>
            <a:spLocks noGrp="1" noRot="1" noChangeAspect="1" noChangeArrowheads="1" noTextEdit="1"/>
          </p:cNvSpPr>
          <p:nvPr>
            <p:ph type="sldImg"/>
          </p:nvPr>
        </p:nvSpPr>
        <p:spPr>
          <a:xfrm>
            <a:off x="1216025" y="914400"/>
            <a:ext cx="4425950" cy="3319463"/>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Same results as IF-THEN-ELSE.</a:t>
            </a:r>
          </a:p>
        </p:txBody>
      </p:sp>
    </p:spTree>
    <p:extLst>
      <p:ext uri="{BB962C8B-B14F-4D97-AF65-F5344CB8AC3E}">
        <p14:creationId xmlns:p14="http://schemas.microsoft.com/office/powerpoint/2010/main" val="30301907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44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Add the</a:t>
            </a:r>
            <a:r>
              <a:rPr lang="en-US" baseline="0" dirty="0"/>
              <a:t> OTHERWISE statement.</a:t>
            </a:r>
            <a:endParaRPr lang="en-US" dirty="0"/>
          </a:p>
        </p:txBody>
      </p:sp>
    </p:spTree>
    <p:extLst>
      <p:ext uri="{BB962C8B-B14F-4D97-AF65-F5344CB8AC3E}">
        <p14:creationId xmlns:p14="http://schemas.microsoft.com/office/powerpoint/2010/main" val="18709107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45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4176480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9EA9D2F4-3CED-4781-8B00-F9D08E552CB0}" type="slidenum">
              <a:rPr lang="en-US" sz="1200">
                <a:latin typeface="Times New Roman" pitchFamily="18" charset="0"/>
              </a:rPr>
              <a:pPr/>
              <a:t>46</a:t>
            </a:fld>
            <a:endParaRPr lang="en-US" sz="1200">
              <a:latin typeface="Times New Roman" pitchFamily="18" charset="0"/>
            </a:endParaRPr>
          </a:p>
        </p:txBody>
      </p:sp>
      <p:sp>
        <p:nvSpPr>
          <p:cNvPr id="154627" name="Rectangle 2"/>
          <p:cNvSpPr>
            <a:spLocks noGrp="1" noRot="1" noChangeAspect="1" noChangeArrowheads="1" noTextEdit="1"/>
          </p:cNvSpPr>
          <p:nvPr>
            <p:ph type="sldImg"/>
          </p:nvPr>
        </p:nvSpPr>
        <p:spPr>
          <a:xfrm>
            <a:off x="1216025" y="914400"/>
            <a:ext cx="4425950" cy="3319463"/>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tab pos="641429" algn="l"/>
                <a:tab pos="751020" algn="l"/>
              </a:tabLst>
            </a:pPr>
            <a:r>
              <a:rPr lang="en-US" dirty="0"/>
              <a:t>Use the OTHERWISE statement followed by a null</a:t>
            </a:r>
            <a:r>
              <a:rPr lang="en-US" baseline="0" dirty="0"/>
              <a:t> </a:t>
            </a:r>
            <a:r>
              <a:rPr lang="en-US" dirty="0"/>
              <a:t>statement to prevent SAS from issuing an error message.</a:t>
            </a:r>
          </a:p>
          <a:p>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p:txBody>
      </p:sp>
    </p:spTree>
    <p:extLst>
      <p:ext uri="{BB962C8B-B14F-4D97-AF65-F5344CB8AC3E}">
        <p14:creationId xmlns:p14="http://schemas.microsoft.com/office/powerpoint/2010/main" val="24003952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86323839-5886-44AA-AE3B-AA7276970D70}" type="slidenum">
              <a:rPr lang="en-US" sz="1200">
                <a:latin typeface="Times New Roman" pitchFamily="18" charset="0"/>
              </a:rPr>
              <a:pPr/>
              <a:t>47</a:t>
            </a:fld>
            <a:endParaRPr lang="en-US" sz="1200">
              <a:latin typeface="Times New Roman" pitchFamily="18" charset="0"/>
            </a:endParaRPr>
          </a:p>
        </p:txBody>
      </p:sp>
      <p:sp>
        <p:nvSpPr>
          <p:cNvPr id="159747" name="Rectangle 2"/>
          <p:cNvSpPr>
            <a:spLocks noGrp="1" noRot="1" noChangeAspect="1" noChangeArrowheads="1" noTextEdit="1"/>
          </p:cNvSpPr>
          <p:nvPr>
            <p:ph type="sldImg"/>
          </p:nvPr>
        </p:nvSpPr>
        <p:spPr>
          <a:xfrm>
            <a:off x="1143000" y="685800"/>
            <a:ext cx="4572000" cy="3429000"/>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Mention that the OTHER data set contained 'us' and 'au', so we want to check for those values also.  Multiple values can be listed in the when-expression.</a:t>
            </a:r>
          </a:p>
          <a:p>
            <a:endParaRPr lang="en-US" dirty="0">
              <a:latin typeface="Times New Roman" pitchFamily="18" charset="0"/>
            </a:endParaRPr>
          </a:p>
          <a:p>
            <a:r>
              <a:rPr lang="en-US" dirty="0">
                <a:latin typeface="Times New Roman" pitchFamily="18" charset="0"/>
              </a:rPr>
              <a:t>Separating multiple when-expressions with a comma is equivalent to separating them with the logical operator OR. </a:t>
            </a:r>
          </a:p>
          <a:p>
            <a:endParaRPr lang="en-US" dirty="0">
              <a:latin typeface="Times New Roman" pitchFamily="18" charset="0"/>
            </a:endParaRPr>
          </a:p>
          <a:p>
            <a:r>
              <a:rPr lang="en-US" dirty="0">
                <a:latin typeface="Times New Roman" pitchFamily="18" charset="0"/>
              </a:rPr>
              <a:t>(The next slide shows use of UPCASE function).</a:t>
            </a:r>
          </a:p>
        </p:txBody>
      </p:sp>
    </p:spTree>
    <p:extLst>
      <p:ext uri="{BB962C8B-B14F-4D97-AF65-F5344CB8AC3E}">
        <p14:creationId xmlns:p14="http://schemas.microsoft.com/office/powerpoint/2010/main" val="23998293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7AA61FD5-E084-4228-9475-6950CE701954}" type="slidenum">
              <a:rPr lang="en-US" sz="1200">
                <a:latin typeface="Times New Roman" pitchFamily="18" charset="0"/>
              </a:rPr>
              <a:pPr/>
              <a:t>48</a:t>
            </a:fld>
            <a:endParaRPr lang="en-US" sz="1200">
              <a:latin typeface="Times New Roman" pitchFamily="18" charset="0"/>
            </a:endParaRPr>
          </a:p>
        </p:txBody>
      </p:sp>
      <p:sp>
        <p:nvSpPr>
          <p:cNvPr id="160771" name="Rectangle 2"/>
          <p:cNvSpPr>
            <a:spLocks noGrp="1" noRot="1" noChangeAspect="1" noChangeArrowheads="1" noTextEdit="1"/>
          </p:cNvSpPr>
          <p:nvPr>
            <p:ph type="sldImg"/>
          </p:nvPr>
        </p:nvSpPr>
        <p:spPr>
          <a:xfrm>
            <a:off x="1143000" y="685800"/>
            <a:ext cx="4572000" cy="3429000"/>
          </a:xfrm>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This version of the program uses the UPCASE function to force the value of COUNTRY to upper case when checking its value.  It shows that the select-expression can be something other than a variable name.</a:t>
            </a:r>
          </a:p>
        </p:txBody>
      </p:sp>
    </p:spTree>
    <p:extLst>
      <p:ext uri="{BB962C8B-B14F-4D97-AF65-F5344CB8AC3E}">
        <p14:creationId xmlns:p14="http://schemas.microsoft.com/office/powerpoint/2010/main" val="18493476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C457189E-EA6A-45E8-9C5C-5116D5A38328}" type="slidenum">
              <a:rPr lang="en-US" sz="1200">
                <a:latin typeface="Times New Roman" pitchFamily="18" charset="0"/>
              </a:rPr>
              <a:pPr/>
              <a:t>49</a:t>
            </a:fld>
            <a:endParaRPr lang="en-US" sz="1200">
              <a:latin typeface="Times New Roman" pitchFamily="18" charset="0"/>
            </a:endParaRPr>
          </a:p>
        </p:txBody>
      </p:sp>
      <p:sp>
        <p:nvSpPr>
          <p:cNvPr id="161795" name="Rectangle 2"/>
          <p:cNvSpPr>
            <a:spLocks noGrp="1" noRot="1" noChangeAspect="1" noChangeArrowheads="1" noTextEdit="1"/>
          </p:cNvSpPr>
          <p:nvPr>
            <p:ph type="sldImg"/>
          </p:nvPr>
        </p:nvSpPr>
        <p:spPr>
          <a:xfrm>
            <a:off x="1143000" y="685800"/>
            <a:ext cx="4572000" cy="3429000"/>
          </a:xfrm>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In this version of the program we want to execute two statements for each possible value of COUNTRY, so a DO Group is used following  WHEN.</a:t>
            </a:r>
          </a:p>
        </p:txBody>
      </p:sp>
    </p:spTree>
    <p:extLst>
      <p:ext uri="{BB962C8B-B14F-4D97-AF65-F5344CB8AC3E}">
        <p14:creationId xmlns:p14="http://schemas.microsoft.com/office/powerpoint/2010/main" val="1260133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832072-A679-4646-A3AA-BCBBCFD54BE5}" type="slidenum">
              <a:rPr lang="en-US" smtClean="0"/>
              <a:pPr>
                <a:defRPr/>
              </a:pPr>
              <a:t>5</a:t>
            </a:fld>
            <a:endParaRPr lang="en-US" dirty="0"/>
          </a:p>
        </p:txBody>
      </p:sp>
    </p:spTree>
    <p:extLst>
      <p:ext uri="{BB962C8B-B14F-4D97-AF65-F5344CB8AC3E}">
        <p14:creationId xmlns:p14="http://schemas.microsoft.com/office/powerpoint/2010/main" val="17057871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5F3972C5-EB69-4517-AE49-F7921518B952}" type="slidenum">
              <a:rPr lang="en-US" sz="1200">
                <a:latin typeface="Times New Roman" pitchFamily="18" charset="0"/>
              </a:rPr>
              <a:pPr/>
              <a:t>50</a:t>
            </a:fld>
            <a:endParaRPr lang="en-US" sz="1200">
              <a:latin typeface="Times New Roman" pitchFamily="18" charset="0"/>
            </a:endParaRPr>
          </a:p>
        </p:txBody>
      </p:sp>
      <p:sp>
        <p:nvSpPr>
          <p:cNvPr id="163843" name="Rectangle 2"/>
          <p:cNvSpPr>
            <a:spLocks noGrp="1" noRot="1" noChangeAspect="1" noChangeArrowheads="1" noTextEdit="1"/>
          </p:cNvSpPr>
          <p:nvPr>
            <p:ph type="sldImg"/>
          </p:nvPr>
        </p:nvSpPr>
        <p:spPr>
          <a:xfrm>
            <a:off x="1143000" y="685800"/>
            <a:ext cx="4572000" cy="3429000"/>
          </a:xfrm>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Each WHEN expression evaluates to true or false. </a:t>
            </a:r>
          </a:p>
          <a:p>
            <a:pPr lvl="1"/>
            <a:r>
              <a:rPr lang="en-US" dirty="0"/>
              <a:t>If true, the associated statement(s) is executed. </a:t>
            </a:r>
          </a:p>
          <a:p>
            <a:pPr lvl="1"/>
            <a:r>
              <a:rPr lang="en-US" dirty="0"/>
              <a:t>If false, SAS proceeds to the next WHEN statement. </a:t>
            </a:r>
          </a:p>
          <a:p>
            <a:pPr lvl="1"/>
            <a:r>
              <a:rPr lang="en-US" dirty="0"/>
              <a:t>If all WHEN expressions are false, then the statement(s) following the OTHERWISE statement executes.</a:t>
            </a:r>
          </a:p>
          <a:p>
            <a:endParaRPr lang="en-US" dirty="0">
              <a:latin typeface="Times New Roman" pitchFamily="18" charset="0"/>
            </a:endParaRPr>
          </a:p>
          <a:p>
            <a:r>
              <a:rPr lang="en-US" dirty="0">
                <a:latin typeface="Times New Roman" pitchFamily="18" charset="0"/>
              </a:rPr>
              <a:t>Same results as previous examples. </a:t>
            </a:r>
          </a:p>
          <a:p>
            <a:r>
              <a:rPr lang="en-US" dirty="0">
                <a:latin typeface="Times New Roman" pitchFamily="18" charset="0"/>
              </a:rPr>
              <a:t>Mention (or demo) that this syntax allows a compound WHEN-Expression:</a:t>
            </a:r>
          </a:p>
          <a:p>
            <a:r>
              <a:rPr lang="en-US" dirty="0">
                <a:latin typeface="Times New Roman" pitchFamily="18" charset="0"/>
              </a:rPr>
              <a:t>     when (country='US' or 'country='us').</a:t>
            </a:r>
          </a:p>
          <a:p>
            <a:r>
              <a:rPr lang="en-US" dirty="0">
                <a:latin typeface="Times New Roman" pitchFamily="18" charset="0"/>
              </a:rPr>
              <a:t>Or an expression that checks for inequalities.</a:t>
            </a:r>
          </a:p>
          <a:p>
            <a:endParaRPr lang="en-US" dirty="0">
              <a:latin typeface="Times New Roman" pitchFamily="18" charset="0"/>
            </a:endParaRPr>
          </a:p>
          <a:p>
            <a:r>
              <a:rPr lang="en-US" dirty="0">
                <a:latin typeface="Times New Roman" pitchFamily="18" charset="0"/>
              </a:rPr>
              <a:t>Also mention that </a:t>
            </a:r>
            <a:r>
              <a:rPr lang="en-US" dirty="0" err="1">
                <a:latin typeface="Times New Roman" pitchFamily="18" charset="0"/>
              </a:rPr>
              <a:t>upcase</a:t>
            </a:r>
            <a:r>
              <a:rPr lang="en-US" dirty="0">
                <a:latin typeface="Times New Roman" pitchFamily="18" charset="0"/>
              </a:rPr>
              <a:t> function could be used here as well.</a:t>
            </a:r>
          </a:p>
          <a:p>
            <a:r>
              <a:rPr lang="en-US" dirty="0">
                <a:latin typeface="Times New Roman" pitchFamily="18" charset="0"/>
              </a:rPr>
              <a:t>    when(</a:t>
            </a:r>
            <a:r>
              <a:rPr lang="en-US" dirty="0" err="1">
                <a:latin typeface="Times New Roman" pitchFamily="18" charset="0"/>
              </a:rPr>
              <a:t>upcase</a:t>
            </a:r>
            <a:r>
              <a:rPr lang="en-US" dirty="0">
                <a:latin typeface="Times New Roman" pitchFamily="18" charset="0"/>
              </a:rPr>
              <a:t>(country)=‘US’)…</a:t>
            </a:r>
          </a:p>
          <a:p>
            <a:endParaRPr lang="en-US" dirty="0">
              <a:latin typeface="Times New Roman" pitchFamily="18" charset="0"/>
            </a:endParaRPr>
          </a:p>
        </p:txBody>
      </p:sp>
    </p:spTree>
    <p:extLst>
      <p:ext uri="{BB962C8B-B14F-4D97-AF65-F5344CB8AC3E}">
        <p14:creationId xmlns:p14="http://schemas.microsoft.com/office/powerpoint/2010/main" val="39903644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51</a:t>
            </a:fld>
            <a:endParaRPr lang="en-US" sz="1200">
              <a:solidFill>
                <a:prstClr val="black"/>
              </a:solidFill>
            </a:endParaRPr>
          </a:p>
        </p:txBody>
      </p:sp>
    </p:spTree>
    <p:extLst>
      <p:ext uri="{BB962C8B-B14F-4D97-AF65-F5344CB8AC3E}">
        <p14:creationId xmlns:p14="http://schemas.microsoft.com/office/powerpoint/2010/main" val="25109205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52</a:t>
            </a:fld>
            <a:endParaRPr lang="en-US" sz="1200"/>
          </a:p>
        </p:txBody>
      </p:sp>
    </p:spTree>
    <p:extLst>
      <p:ext uri="{BB962C8B-B14F-4D97-AF65-F5344CB8AC3E}">
        <p14:creationId xmlns:p14="http://schemas.microsoft.com/office/powerpoint/2010/main" val="3780594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4B4F3687-06BF-4C48-B2B6-57EA83641718}" type="slidenum">
              <a:rPr lang="en-US" sz="1200">
                <a:latin typeface="Times New Roman" pitchFamily="18" charset="0"/>
              </a:rPr>
              <a:pPr/>
              <a:t>53</a:t>
            </a:fld>
            <a:endParaRPr lang="en-US" sz="1200">
              <a:latin typeface="Times New Roman" pitchFamily="18" charset="0"/>
            </a:endParaRPr>
          </a:p>
        </p:txBody>
      </p:sp>
    </p:spTree>
    <p:extLst>
      <p:ext uri="{BB962C8B-B14F-4D97-AF65-F5344CB8AC3E}">
        <p14:creationId xmlns:p14="http://schemas.microsoft.com/office/powerpoint/2010/main" val="3677669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3AB6132B-DF06-4658-A06A-3A667A0CBC69}" type="slidenum">
              <a:rPr lang="en-US" sz="1200">
                <a:latin typeface="Times New Roman" pitchFamily="18" charset="0"/>
              </a:rPr>
              <a:pPr/>
              <a:t>54</a:t>
            </a:fld>
            <a:endParaRPr lang="en-US" sz="1200">
              <a:latin typeface="Times New Roman" pitchFamily="18" charset="0"/>
            </a:endParaRPr>
          </a:p>
        </p:txBody>
      </p:sp>
      <p:sp>
        <p:nvSpPr>
          <p:cNvPr id="168963" name="Rectangle 2"/>
          <p:cNvSpPr>
            <a:spLocks noGrp="1" noRot="1" noChangeAspect="1" noChangeArrowheads="1" noTextEdit="1"/>
          </p:cNvSpPr>
          <p:nvPr>
            <p:ph type="sldImg"/>
          </p:nvPr>
        </p:nvSpPr>
        <p:spPr>
          <a:xfrm>
            <a:off x="1216025" y="914400"/>
            <a:ext cx="4425950" cy="3319463"/>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Same scenario as previous, but writing different variables to each data set.</a:t>
            </a:r>
          </a:p>
        </p:txBody>
      </p:sp>
    </p:spTree>
    <p:extLst>
      <p:ext uri="{BB962C8B-B14F-4D97-AF65-F5344CB8AC3E}">
        <p14:creationId xmlns:p14="http://schemas.microsoft.com/office/powerpoint/2010/main" val="854110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4E9FBFA4-78B6-42A6-AF01-3A0E98835B6B}" type="slidenum">
              <a:rPr lang="en-US" sz="1200">
                <a:latin typeface="Times New Roman" pitchFamily="18" charset="0"/>
              </a:rPr>
              <a:pPr/>
              <a:t>55</a:t>
            </a:fld>
            <a:endParaRPr lang="en-US" sz="1200">
              <a:latin typeface="Times New Roman" pitchFamily="18" charset="0"/>
            </a:endParaRPr>
          </a:p>
        </p:txBody>
      </p:sp>
      <p:sp>
        <p:nvSpPr>
          <p:cNvPr id="169987" name="Rectangle 2"/>
          <p:cNvSpPr>
            <a:spLocks noGrp="1" noRot="1" noChangeAspect="1" noChangeArrowheads="1" noTextEdit="1"/>
          </p:cNvSpPr>
          <p:nvPr>
            <p:ph type="sldImg"/>
          </p:nvPr>
        </p:nvSpPr>
        <p:spPr>
          <a:xfrm>
            <a:off x="1196975" y="692150"/>
            <a:ext cx="4619625" cy="3463925"/>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endParaRPr lang="en-US" noProof="1">
              <a:latin typeface="Times New Roman" pitchFamily="18" charset="0"/>
            </a:endParaRPr>
          </a:p>
        </p:txBody>
      </p:sp>
    </p:spTree>
    <p:extLst>
      <p:ext uri="{BB962C8B-B14F-4D97-AF65-F5344CB8AC3E}">
        <p14:creationId xmlns:p14="http://schemas.microsoft.com/office/powerpoint/2010/main" val="11754442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xfrm>
            <a:off x="1143000" y="685800"/>
            <a:ext cx="4572000" cy="3429000"/>
          </a:xfrm>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Drop statement drops variables from the output data set – all variables are available in the PDV.</a:t>
            </a:r>
          </a:p>
        </p:txBody>
      </p:sp>
      <p:sp>
        <p:nvSpPr>
          <p:cNvPr id="171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B4CD6CFE-E1B1-4116-9676-BA9A57C5AB6B}" type="slidenum">
              <a:rPr lang="en-US" sz="1200">
                <a:latin typeface="Times New Roman" pitchFamily="18" charset="0"/>
              </a:rPr>
              <a:pPr/>
              <a:t>56</a:t>
            </a:fld>
            <a:endParaRPr lang="en-US" sz="1200">
              <a:latin typeface="Times New Roman" pitchFamily="18" charset="0"/>
            </a:endParaRPr>
          </a:p>
        </p:txBody>
      </p:sp>
    </p:spTree>
    <p:extLst>
      <p:ext uri="{BB962C8B-B14F-4D97-AF65-F5344CB8AC3E}">
        <p14:creationId xmlns:p14="http://schemas.microsoft.com/office/powerpoint/2010/main" val="25399339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587416E5-DAAE-4BA5-84E3-D0A57BC81886}" type="slidenum">
              <a:rPr lang="en-US" sz="1200">
                <a:latin typeface="Times New Roman" pitchFamily="18" charset="0"/>
              </a:rPr>
              <a:pPr/>
              <a:t>57</a:t>
            </a:fld>
            <a:endParaRPr lang="en-US" sz="1200">
              <a:latin typeface="Times New Roman" pitchFamily="18" charset="0"/>
            </a:endParaRPr>
          </a:p>
        </p:txBody>
      </p:sp>
      <p:sp>
        <p:nvSpPr>
          <p:cNvPr id="173059" name="Rectangle 2"/>
          <p:cNvSpPr>
            <a:spLocks noGrp="1" noRot="1" noChangeAspect="1" noChangeArrowheads="1" noTextEdit="1"/>
          </p:cNvSpPr>
          <p:nvPr>
            <p:ph type="sldImg"/>
          </p:nvPr>
        </p:nvSpPr>
        <p:spPr>
          <a:xfrm>
            <a:off x="1196975" y="692150"/>
            <a:ext cx="4619625" cy="3463925"/>
          </a:xfrm>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r>
              <a:rPr lang="en-US" dirty="0" err="1">
                <a:latin typeface="Times New Roman" pitchFamily="18" charset="0"/>
              </a:rPr>
              <a:t>Street_ID</a:t>
            </a:r>
            <a:r>
              <a:rPr lang="en-US" dirty="0">
                <a:latin typeface="Times New Roman" pitchFamily="18" charset="0"/>
              </a:rPr>
              <a:t> is dropped from every data set named on the DATA statement.  Now each output data set has 8 variables instead of 9.</a:t>
            </a:r>
          </a:p>
          <a:p>
            <a:r>
              <a:rPr lang="en-US" dirty="0">
                <a:latin typeface="Times New Roman" pitchFamily="18" charset="0"/>
              </a:rPr>
              <a:t> </a:t>
            </a:r>
          </a:p>
          <a:p>
            <a:r>
              <a:rPr lang="en-US" dirty="0">
                <a:latin typeface="Times New Roman" pitchFamily="18" charset="0"/>
              </a:rPr>
              <a:t>The input data set is not affected by the DROP statement.</a:t>
            </a:r>
          </a:p>
        </p:txBody>
      </p:sp>
    </p:spTree>
    <p:extLst>
      <p:ext uri="{BB962C8B-B14F-4D97-AF65-F5344CB8AC3E}">
        <p14:creationId xmlns:p14="http://schemas.microsoft.com/office/powerpoint/2010/main" val="12108839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EE78436C-D44B-42A3-B7D1-70DFCD0ADD0C}" type="slidenum">
              <a:rPr lang="en-US" sz="1200">
                <a:latin typeface="Times New Roman" pitchFamily="18" charset="0"/>
              </a:rPr>
              <a:pPr/>
              <a:t>58</a:t>
            </a:fld>
            <a:endParaRPr lang="en-US" sz="1200">
              <a:latin typeface="Times New Roman" pitchFamily="18" charset="0"/>
            </a:endParaRPr>
          </a:p>
        </p:txBody>
      </p:sp>
      <p:sp>
        <p:nvSpPr>
          <p:cNvPr id="174083" name="Rectangle 2"/>
          <p:cNvSpPr>
            <a:spLocks noGrp="1" noRot="1" noChangeAspect="1" noChangeArrowheads="1" noTextEdit="1"/>
          </p:cNvSpPr>
          <p:nvPr>
            <p:ph type="sldImg"/>
          </p:nvPr>
        </p:nvSpPr>
        <p:spPr>
          <a:xfrm>
            <a:off x="1196975" y="692150"/>
            <a:ext cx="4619625" cy="3463925"/>
          </a:xfrm>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r>
              <a:rPr lang="en-US" dirty="0">
                <a:latin typeface="Times New Roman" pitchFamily="18" charset="0"/>
              </a:rPr>
              <a:t>Back to the Business Scenario (from slide 67):  Creating three data sets with different variables in each.</a:t>
            </a:r>
          </a:p>
          <a:p>
            <a:r>
              <a:rPr lang="en-US" dirty="0">
                <a:latin typeface="Times New Roman" pitchFamily="18" charset="0"/>
              </a:rPr>
              <a:t>The DROP or KEEP statements cannot be used for this.  Instead we’ll use the DROP= or KEEP= data set option.</a:t>
            </a:r>
          </a:p>
        </p:txBody>
      </p:sp>
    </p:spTree>
    <p:extLst>
      <p:ext uri="{BB962C8B-B14F-4D97-AF65-F5344CB8AC3E}">
        <p14:creationId xmlns:p14="http://schemas.microsoft.com/office/powerpoint/2010/main" val="26939747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xfrm>
            <a:off x="1143000" y="685800"/>
            <a:ext cx="4572000" cy="3429000"/>
          </a:xfrm>
          <a:ln/>
        </p:spPr>
      </p:sp>
      <p:sp>
        <p:nvSpPr>
          <p:cNvPr id="176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The Drop= data set option drops variables from a specific output data set – but all variables are available in the PDV.</a:t>
            </a:r>
          </a:p>
        </p:txBody>
      </p:sp>
      <p:sp>
        <p:nvSpPr>
          <p:cNvPr id="176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83420D76-7571-427C-8D0C-064EE8D7C523}" type="slidenum">
              <a:rPr lang="en-US" sz="1200">
                <a:latin typeface="Times New Roman" pitchFamily="18" charset="0"/>
              </a:rPr>
              <a:pPr/>
              <a:t>59</a:t>
            </a:fld>
            <a:endParaRPr lang="en-US" sz="1200">
              <a:latin typeface="Times New Roman" pitchFamily="18" charset="0"/>
            </a:endParaRPr>
          </a:p>
        </p:txBody>
      </p:sp>
    </p:spTree>
    <p:extLst>
      <p:ext uri="{BB962C8B-B14F-4D97-AF65-F5344CB8AC3E}">
        <p14:creationId xmlns:p14="http://schemas.microsoft.com/office/powerpoint/2010/main" val="4072372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3B2500-197D-48D5-8D44-E8BBFB80BBCB}" type="slidenum">
              <a:rPr lang="en-US" sz="1200"/>
              <a:pPr/>
              <a:t>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b. implicit OUTPUT and implicit RETURN</a:t>
            </a:r>
          </a:p>
          <a:p>
            <a:endParaRPr lang="en-US" dirty="0"/>
          </a:p>
          <a:p>
            <a:endParaRPr lang="en-US" dirty="0"/>
          </a:p>
        </p:txBody>
      </p:sp>
    </p:spTree>
    <p:extLst>
      <p:ext uri="{BB962C8B-B14F-4D97-AF65-F5344CB8AC3E}">
        <p14:creationId xmlns:p14="http://schemas.microsoft.com/office/powerpoint/2010/main" val="6084920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FB720544-42D2-4574-BE36-035E9AED07E3}" type="slidenum">
              <a:rPr lang="en-US" sz="1200">
                <a:latin typeface="Times New Roman" pitchFamily="18" charset="0"/>
              </a:rPr>
              <a:pPr/>
              <a:t>60</a:t>
            </a:fld>
            <a:endParaRPr lang="en-US" sz="1200">
              <a:latin typeface="Times New Roman" pitchFamily="18" charset="0"/>
            </a:endParaRPr>
          </a:p>
        </p:txBody>
      </p:sp>
      <p:sp>
        <p:nvSpPr>
          <p:cNvPr id="177155" name="Rectangle 2"/>
          <p:cNvSpPr>
            <a:spLocks noGrp="1" noRot="1" noChangeAspect="1" noChangeArrowheads="1" noTextEdit="1"/>
          </p:cNvSpPr>
          <p:nvPr>
            <p:ph type="sldImg"/>
          </p:nvPr>
        </p:nvSpPr>
        <p:spPr>
          <a:xfrm>
            <a:off x="1196975" y="692150"/>
            <a:ext cx="4619625" cy="3463925"/>
          </a:xfrm>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r>
              <a:rPr lang="en-US" noProof="1">
                <a:latin typeface="Times New Roman" pitchFamily="18" charset="0"/>
              </a:rPr>
              <a:t>In this example, two variables are dropped from the USA data set and three are dropped from the AUSTRALIA data set.</a:t>
            </a:r>
          </a:p>
        </p:txBody>
      </p:sp>
    </p:spTree>
    <p:extLst>
      <p:ext uri="{BB962C8B-B14F-4D97-AF65-F5344CB8AC3E}">
        <p14:creationId xmlns:p14="http://schemas.microsoft.com/office/powerpoint/2010/main" val="21343678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xfrm>
            <a:off x="1143000" y="685800"/>
            <a:ext cx="4572000" cy="3429000"/>
          </a:xfrm>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The Keep= data set option lists the variables to be written to a specific output data set – all variables are available in the PDV.</a:t>
            </a:r>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13DAB27C-5700-4335-8167-BAB35AD9F1EF}" type="slidenum">
              <a:rPr lang="en-US" sz="1200">
                <a:latin typeface="Times New Roman" pitchFamily="18" charset="0"/>
              </a:rPr>
              <a:pPr/>
              <a:t>61</a:t>
            </a:fld>
            <a:endParaRPr lang="en-US" sz="1200">
              <a:latin typeface="Times New Roman" pitchFamily="18" charset="0"/>
            </a:endParaRPr>
          </a:p>
        </p:txBody>
      </p:sp>
    </p:spTree>
    <p:extLst>
      <p:ext uri="{BB962C8B-B14F-4D97-AF65-F5344CB8AC3E}">
        <p14:creationId xmlns:p14="http://schemas.microsoft.com/office/powerpoint/2010/main" val="7947686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373FB057-6EA3-4895-859A-F7C4B266E5A6}" type="slidenum">
              <a:rPr lang="en-US" sz="1200">
                <a:latin typeface="Times New Roman" pitchFamily="18" charset="0"/>
              </a:rPr>
              <a:pPr/>
              <a:t>62</a:t>
            </a:fld>
            <a:endParaRPr lang="en-US" sz="1200">
              <a:latin typeface="Times New Roman" pitchFamily="18" charset="0"/>
            </a:endParaRPr>
          </a:p>
        </p:txBody>
      </p:sp>
      <p:sp>
        <p:nvSpPr>
          <p:cNvPr id="180227" name="Rectangle 2"/>
          <p:cNvSpPr>
            <a:spLocks noGrp="1" noRot="1" noChangeAspect="1" noChangeArrowheads="1" noTextEdit="1"/>
          </p:cNvSpPr>
          <p:nvPr>
            <p:ph type="sldImg"/>
          </p:nvPr>
        </p:nvSpPr>
        <p:spPr>
          <a:xfrm>
            <a:off x="1196975" y="692150"/>
            <a:ext cx="4619625" cy="3463925"/>
          </a:xfrm>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r>
              <a:rPr lang="en-US">
                <a:latin typeface="Times New Roman" pitchFamily="18" charset="0"/>
              </a:rPr>
              <a:t>If  you attempt to DROP and KEEP the same variable, the DROP  takes effect first, and a warning will be generated for the Keep.</a:t>
            </a:r>
            <a:endParaRPr lang="en-US" noProof="1">
              <a:latin typeface="Times New Roman" pitchFamily="18" charset="0"/>
            </a:endParaRPr>
          </a:p>
        </p:txBody>
      </p:sp>
    </p:spTree>
    <p:extLst>
      <p:ext uri="{BB962C8B-B14F-4D97-AF65-F5344CB8AC3E}">
        <p14:creationId xmlns:p14="http://schemas.microsoft.com/office/powerpoint/2010/main" val="27765753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63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8709107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64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4,</a:t>
            </a:r>
            <a:r>
              <a:rPr lang="en-US" baseline="0" dirty="0"/>
              <a:t> 6, 9 - </a:t>
            </a:r>
            <a:r>
              <a:rPr lang="en-US" b="0" dirty="0"/>
              <a:t>Four variables are kept in </a:t>
            </a:r>
            <a:r>
              <a:rPr lang="en-US" b="0" dirty="0" err="1"/>
              <a:t>usa</a:t>
            </a:r>
            <a:r>
              <a:rPr lang="en-US" b="0" dirty="0"/>
              <a:t>, three are dropped from </a:t>
            </a:r>
            <a:r>
              <a:rPr lang="en-US" b="0" dirty="0" err="1"/>
              <a:t>australia</a:t>
            </a:r>
            <a:r>
              <a:rPr lang="en-US" b="0" dirty="0"/>
              <a:t>, and there is no DROP or KEEP for other.</a:t>
            </a:r>
          </a:p>
          <a:p>
            <a:endParaRPr lang="en-US" dirty="0"/>
          </a:p>
        </p:txBody>
      </p:sp>
    </p:spTree>
    <p:extLst>
      <p:ext uri="{BB962C8B-B14F-4D97-AF65-F5344CB8AC3E}">
        <p14:creationId xmlns:p14="http://schemas.microsoft.com/office/powerpoint/2010/main" val="39468682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CC320282-972C-4FA5-9788-28C3A4C64563}" type="slidenum">
              <a:rPr lang="en-US" sz="1200">
                <a:latin typeface="Times New Roman" pitchFamily="18" charset="0"/>
              </a:rPr>
              <a:pPr/>
              <a:t>65</a:t>
            </a:fld>
            <a:endParaRPr lang="en-US" sz="1200">
              <a:latin typeface="Times New Roman" pitchFamily="18" charset="0"/>
            </a:endParaRPr>
          </a:p>
        </p:txBody>
      </p:sp>
      <p:sp>
        <p:nvSpPr>
          <p:cNvPr id="183299" name="Rectangle 2"/>
          <p:cNvSpPr>
            <a:spLocks noGrp="1" noRot="1" noChangeAspect="1" noChangeArrowheads="1" noTextEdit="1"/>
          </p:cNvSpPr>
          <p:nvPr>
            <p:ph type="sldImg"/>
          </p:nvPr>
        </p:nvSpPr>
        <p:spPr>
          <a:xfrm>
            <a:off x="1196975" y="692150"/>
            <a:ext cx="4619625" cy="3463925"/>
          </a:xfrm>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r>
              <a:rPr lang="en-US" dirty="0">
                <a:latin typeface="Times New Roman" pitchFamily="18" charset="0"/>
              </a:rPr>
              <a:t>If you use DROP= on an input data set, the variables are dropped on input and not available in the PDV.</a:t>
            </a:r>
          </a:p>
          <a:p>
            <a:endParaRPr lang="en-US" dirty="0">
              <a:latin typeface="Times New Roman" pitchFamily="18" charset="0"/>
            </a:endParaRPr>
          </a:p>
          <a:p>
            <a:r>
              <a:rPr lang="en-US" dirty="0">
                <a:latin typeface="Times New Roman" pitchFamily="18" charset="0"/>
              </a:rPr>
              <a:t>Using DROP= on an input data set is more efficient – if you don't need the variables, then don't read them in.  </a:t>
            </a:r>
          </a:p>
          <a:p>
            <a:endParaRPr lang="en-US" dirty="0">
              <a:latin typeface="Times New Roman" pitchFamily="18" charset="0"/>
            </a:endParaRPr>
          </a:p>
          <a:p>
            <a:r>
              <a:rPr lang="en-US" dirty="0">
                <a:latin typeface="Times New Roman" pitchFamily="18" charset="0"/>
              </a:rPr>
              <a:t>From SAS Help: </a:t>
            </a:r>
          </a:p>
          <a:p>
            <a:r>
              <a:rPr lang="en-US" dirty="0">
                <a:latin typeface="Times New Roman" pitchFamily="18" charset="0"/>
              </a:rPr>
              <a:t>In the SET statement, these options determine which variables SAS reads from the input SAS data set. Therefore, they determine how the program data vector is built. </a:t>
            </a:r>
          </a:p>
          <a:p>
            <a:endParaRPr lang="en-US" dirty="0">
              <a:latin typeface="Times New Roman" pitchFamily="18" charset="0"/>
            </a:endParaRPr>
          </a:p>
          <a:p>
            <a:r>
              <a:rPr lang="en-US" dirty="0">
                <a:latin typeface="Times New Roman" pitchFamily="18" charset="0"/>
              </a:rPr>
              <a:t>When you specify the DROP= or KEEP= option in the SET statement, SAS does not read the excluded variables into the program data vector. If you work with a large data set, you can construct a more efficient DATA step by not reading unneeded variables from the input data set.</a:t>
            </a:r>
          </a:p>
        </p:txBody>
      </p:sp>
    </p:spTree>
    <p:extLst>
      <p:ext uri="{BB962C8B-B14F-4D97-AF65-F5344CB8AC3E}">
        <p14:creationId xmlns:p14="http://schemas.microsoft.com/office/powerpoint/2010/main" val="29263246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7659E943-A314-4A3E-97BC-1F2B58CD71AA}" type="slidenum">
              <a:rPr lang="en-US" sz="1200">
                <a:latin typeface="Times New Roman" pitchFamily="18" charset="0"/>
              </a:rPr>
              <a:pPr/>
              <a:t>66</a:t>
            </a:fld>
            <a:endParaRPr lang="en-US" sz="1200">
              <a:latin typeface="Times New Roman" pitchFamily="18" charset="0"/>
            </a:endParaRPr>
          </a:p>
        </p:txBody>
      </p:sp>
      <p:sp>
        <p:nvSpPr>
          <p:cNvPr id="184323" name="Rectangle 2"/>
          <p:cNvSpPr>
            <a:spLocks noGrp="1" noRot="1" noChangeAspect="1" noChangeArrowheads="1" noTextEdit="1"/>
          </p:cNvSpPr>
          <p:nvPr>
            <p:ph type="sldImg"/>
          </p:nvPr>
        </p:nvSpPr>
        <p:spPr>
          <a:xfrm>
            <a:off x="1196975" y="692150"/>
            <a:ext cx="4619625" cy="3463925"/>
          </a:xfrm>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r>
              <a:rPr lang="en-US" dirty="0">
                <a:latin typeface="Times New Roman" pitchFamily="18" charset="0"/>
              </a:rPr>
              <a:t>If you use KEEP= on an input data set, only the listed variables are read in.  Any variables not listed are </a:t>
            </a:r>
            <a:r>
              <a:rPr lang="en-US" dirty="0" err="1">
                <a:latin typeface="Times New Roman" pitchFamily="18" charset="0"/>
              </a:rPr>
              <a:t>are</a:t>
            </a:r>
            <a:r>
              <a:rPr lang="en-US" dirty="0">
                <a:latin typeface="Times New Roman" pitchFamily="18" charset="0"/>
              </a:rPr>
              <a:t> dropped on input and not available in the PDV.</a:t>
            </a:r>
          </a:p>
          <a:p>
            <a:endParaRPr lang="en-US" dirty="0">
              <a:latin typeface="Times New Roman" pitchFamily="18" charset="0"/>
            </a:endParaRPr>
          </a:p>
          <a:p>
            <a:r>
              <a:rPr lang="en-US" dirty="0">
                <a:latin typeface="Times New Roman" pitchFamily="18" charset="0"/>
              </a:rPr>
              <a:t>Using KEEP= on an input data set is more efficient – only read in the variables you need.  </a:t>
            </a:r>
          </a:p>
          <a:p>
            <a:endParaRPr lang="en-US" dirty="0">
              <a:latin typeface="Times New Roman" pitchFamily="18" charset="0"/>
            </a:endParaRPr>
          </a:p>
          <a:p>
            <a:r>
              <a:rPr lang="en-US" dirty="0">
                <a:latin typeface="Times New Roman" pitchFamily="18" charset="0"/>
              </a:rPr>
              <a:t>From SAS Help: </a:t>
            </a:r>
          </a:p>
          <a:p>
            <a:r>
              <a:rPr lang="en-US" dirty="0">
                <a:latin typeface="Times New Roman" pitchFamily="18" charset="0"/>
              </a:rPr>
              <a:t>In the SET statement, these options determine which variables SAS reads from the input SAS data set. Therefore, they determine how the program data vector is built. </a:t>
            </a:r>
          </a:p>
          <a:p>
            <a:endParaRPr lang="en-US" dirty="0">
              <a:latin typeface="Times New Roman" pitchFamily="18" charset="0"/>
            </a:endParaRPr>
          </a:p>
          <a:p>
            <a:r>
              <a:rPr lang="en-US" dirty="0">
                <a:latin typeface="Times New Roman" pitchFamily="18" charset="0"/>
              </a:rPr>
              <a:t>When you specify the DROP= or KEEP= option in the SET statement, SAS does not read the excluded variables into the program data vector. If you work with a large data set, you can construct a more efficient DATA step by not reading unneeded variables from the input data set.</a:t>
            </a:r>
          </a:p>
        </p:txBody>
      </p:sp>
    </p:spTree>
    <p:extLst>
      <p:ext uri="{BB962C8B-B14F-4D97-AF65-F5344CB8AC3E}">
        <p14:creationId xmlns:p14="http://schemas.microsoft.com/office/powerpoint/2010/main" val="25016897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67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b="0" dirty="0"/>
              <a:t>Country is dropped on input, and therefore it is not available for processing. Every observation is written to other.</a:t>
            </a:r>
          </a:p>
        </p:txBody>
      </p:sp>
    </p:spTree>
    <p:extLst>
      <p:ext uri="{BB962C8B-B14F-4D97-AF65-F5344CB8AC3E}">
        <p14:creationId xmlns:p14="http://schemas.microsoft.com/office/powerpoint/2010/main" val="18709107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68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1741255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755BA191-BA52-444A-A437-39AC160C5402}" type="slidenum">
              <a:rPr lang="en-US" sz="1200">
                <a:latin typeface="Times New Roman" pitchFamily="18" charset="0"/>
              </a:rPr>
              <a:pPr/>
              <a:t>69</a:t>
            </a:fld>
            <a:endParaRPr lang="en-US" sz="1200">
              <a:latin typeface="Times New Roman" pitchFamily="18" charset="0"/>
            </a:endParaRPr>
          </a:p>
        </p:txBody>
      </p:sp>
      <p:sp>
        <p:nvSpPr>
          <p:cNvPr id="187395" name="Rectangle 2"/>
          <p:cNvSpPr>
            <a:spLocks noGrp="1" noRot="1" noChangeAspect="1" noChangeArrowheads="1" noTextEdit="1"/>
          </p:cNvSpPr>
          <p:nvPr>
            <p:ph type="sldImg"/>
          </p:nvPr>
        </p:nvSpPr>
        <p:spPr>
          <a:xfrm>
            <a:off x="1216025" y="914400"/>
            <a:ext cx="4425950" cy="3319463"/>
          </a:xfrm>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There are other ways to do this, but this shows that you can combine options on the input data set, options on the output data set and drop/keep statements to control which variables are read and written.</a:t>
            </a:r>
          </a:p>
        </p:txBody>
      </p:sp>
    </p:spTree>
    <p:extLst>
      <p:ext uri="{BB962C8B-B14F-4D97-AF65-F5344CB8AC3E}">
        <p14:creationId xmlns:p14="http://schemas.microsoft.com/office/powerpoint/2010/main" val="3714497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3B2500-197D-48D5-8D44-E8BBFB80BBCB}" type="slidenum">
              <a:rPr lang="en-US" sz="1200"/>
              <a:pPr/>
              <a:t>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a:p>
            <a:endParaRPr lang="en-US" dirty="0"/>
          </a:p>
        </p:txBody>
      </p:sp>
    </p:spTree>
    <p:extLst>
      <p:ext uri="{BB962C8B-B14F-4D97-AF65-F5344CB8AC3E}">
        <p14:creationId xmlns:p14="http://schemas.microsoft.com/office/powerpoint/2010/main" val="14925146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A3891835-D7AA-4519-9517-A5DAD1CFFC25}" type="slidenum">
              <a:rPr lang="en-US" sz="1200">
                <a:latin typeface="Times New Roman" pitchFamily="18" charset="0"/>
              </a:rPr>
              <a:pPr/>
              <a:t>70</a:t>
            </a:fld>
            <a:endParaRPr lang="en-US" sz="1200">
              <a:latin typeface="Times New Roman" pitchFamily="18" charset="0"/>
            </a:endParaRPr>
          </a:p>
        </p:txBody>
      </p:sp>
      <p:sp>
        <p:nvSpPr>
          <p:cNvPr id="188419" name="Rectangle 2"/>
          <p:cNvSpPr>
            <a:spLocks noGrp="1" noRot="1" noChangeAspect="1" noChangeArrowheads="1" noTextEdit="1"/>
          </p:cNvSpPr>
          <p:nvPr>
            <p:ph type="sldImg"/>
          </p:nvPr>
        </p:nvSpPr>
        <p:spPr>
          <a:xfrm>
            <a:off x="1143000" y="685800"/>
            <a:ext cx="4572000" cy="3429000"/>
          </a:xfrm>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Each data set has a different number of variables.</a:t>
            </a:r>
          </a:p>
        </p:txBody>
      </p:sp>
    </p:spTree>
    <p:extLst>
      <p:ext uri="{BB962C8B-B14F-4D97-AF65-F5344CB8AC3E}">
        <p14:creationId xmlns:p14="http://schemas.microsoft.com/office/powerpoint/2010/main" val="11596388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68425E91-47CE-4AE4-818B-D9F4B54BA13D}" type="slidenum">
              <a:rPr lang="en-US" sz="1200">
                <a:latin typeface="Times New Roman" pitchFamily="18" charset="0"/>
              </a:rPr>
              <a:pPr/>
              <a:t>71</a:t>
            </a:fld>
            <a:endParaRPr lang="en-US" sz="1200">
              <a:latin typeface="Times New Roman" pitchFamily="18" charset="0"/>
            </a:endParaRPr>
          </a:p>
        </p:txBody>
      </p:sp>
      <p:sp>
        <p:nvSpPr>
          <p:cNvPr id="189443" name="Rectangle 2"/>
          <p:cNvSpPr>
            <a:spLocks noGrp="1" noRot="1" noChangeAspect="1" noChangeArrowheads="1" noTextEdit="1"/>
          </p:cNvSpPr>
          <p:nvPr>
            <p:ph type="sldImg"/>
          </p:nvPr>
        </p:nvSpPr>
        <p:spPr>
          <a:xfrm>
            <a:off x="1196975" y="692150"/>
            <a:ext cx="4619625" cy="3463925"/>
          </a:xfrm>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endParaRPr lang="en-US" dirty="0">
              <a:latin typeface="Times New Roman" pitchFamily="18" charset="0"/>
            </a:endParaRPr>
          </a:p>
          <a:p>
            <a:r>
              <a:rPr lang="en-US" dirty="0">
                <a:latin typeface="Times New Roman" pitchFamily="18" charset="0"/>
              </a:rPr>
              <a:t>Summary slide –  </a:t>
            </a:r>
          </a:p>
          <a:p>
            <a:endParaRPr lang="en-US" dirty="0">
              <a:latin typeface="Times New Roman" pitchFamily="18" charset="0"/>
            </a:endParaRPr>
          </a:p>
          <a:p>
            <a:r>
              <a:rPr lang="en-US" dirty="0">
                <a:latin typeface="Times New Roman" pitchFamily="18" charset="0"/>
              </a:rPr>
              <a:t>If a DROP or KEEP statement is used in the same time program as a data set option, the </a:t>
            </a:r>
            <a:r>
              <a:rPr lang="en-US" b="1" dirty="0">
                <a:latin typeface="Times New Roman" pitchFamily="18" charset="0"/>
              </a:rPr>
              <a:t>statement</a:t>
            </a:r>
            <a:r>
              <a:rPr lang="en-US" dirty="0">
                <a:latin typeface="Times New Roman" pitchFamily="18" charset="0"/>
              </a:rPr>
              <a:t> is applied first. </a:t>
            </a:r>
          </a:p>
        </p:txBody>
      </p:sp>
    </p:spTree>
    <p:extLst>
      <p:ext uri="{BB962C8B-B14F-4D97-AF65-F5344CB8AC3E}">
        <p14:creationId xmlns:p14="http://schemas.microsoft.com/office/powerpoint/2010/main" val="38361562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72</a:t>
            </a:fld>
            <a:endParaRPr lang="en-US" sz="1200">
              <a:solidFill>
                <a:prstClr val="black"/>
              </a:solidFill>
            </a:endParaRPr>
          </a:p>
        </p:txBody>
      </p:sp>
    </p:spTree>
    <p:extLst>
      <p:ext uri="{BB962C8B-B14F-4D97-AF65-F5344CB8AC3E}">
        <p14:creationId xmlns:p14="http://schemas.microsoft.com/office/powerpoint/2010/main" val="29146748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224912E3-BB70-44CC-9623-FFC49A33DF31}" type="slidenum">
              <a:rPr lang="en-US" sz="1200">
                <a:latin typeface="Times New Roman" pitchFamily="18" charset="0"/>
              </a:rPr>
              <a:pPr/>
              <a:t>73</a:t>
            </a:fld>
            <a:endParaRPr lang="en-US" sz="1200">
              <a:latin typeface="Times New Roman" pitchFamily="18" charset="0"/>
            </a:endParaRPr>
          </a:p>
        </p:txBody>
      </p:sp>
      <p:sp>
        <p:nvSpPr>
          <p:cNvPr id="191491" name="Rectangle 2"/>
          <p:cNvSpPr>
            <a:spLocks noGrp="1" noRot="1" noChangeAspect="1" noChangeArrowheads="1" noTextEdit="1"/>
          </p:cNvSpPr>
          <p:nvPr>
            <p:ph type="sldImg"/>
          </p:nvPr>
        </p:nvSpPr>
        <p:spPr>
          <a:xfrm>
            <a:off x="1196975" y="692150"/>
            <a:ext cx="4619625" cy="3463925"/>
          </a:xfrm>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r>
              <a:rPr lang="en-US" dirty="0">
                <a:latin typeface="Times New Roman" pitchFamily="18" charset="0"/>
              </a:rPr>
              <a:t>You may work with very large data sets and want to process a subset of the observations.  FIRSTOBS= and OBS= let you specify the subset of observations to process based on the number of observations in the data set.</a:t>
            </a:r>
          </a:p>
        </p:txBody>
      </p:sp>
    </p:spTree>
    <p:extLst>
      <p:ext uri="{BB962C8B-B14F-4D97-AF65-F5344CB8AC3E}">
        <p14:creationId xmlns:p14="http://schemas.microsoft.com/office/powerpoint/2010/main" val="13885237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71D06D69-325C-4AEB-87D0-7097040D0ABE}" type="slidenum">
              <a:rPr lang="en-US" sz="1200">
                <a:latin typeface="Times New Roman" pitchFamily="18" charset="0"/>
              </a:rPr>
              <a:pPr/>
              <a:t>74</a:t>
            </a:fld>
            <a:endParaRPr lang="en-US" sz="1200">
              <a:latin typeface="Times New Roman" pitchFamily="18" charset="0"/>
            </a:endParaRPr>
          </a:p>
        </p:txBody>
      </p:sp>
      <p:sp>
        <p:nvSpPr>
          <p:cNvPr id="193539" name="Rectangle 2"/>
          <p:cNvSpPr>
            <a:spLocks noGrp="1" noRot="1" noChangeAspect="1" noChangeArrowheads="1" noTextEdit="1"/>
          </p:cNvSpPr>
          <p:nvPr>
            <p:ph type="sldImg"/>
          </p:nvPr>
        </p:nvSpPr>
        <p:spPr>
          <a:xfrm>
            <a:off x="1196975" y="692150"/>
            <a:ext cx="4619625" cy="3463925"/>
          </a:xfrm>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pPr defTabSz="928299">
              <a:defRPr/>
            </a:pPr>
            <a:r>
              <a:rPr lang="en-US" dirty="0"/>
              <a:t>The OBS= data set option specifies an ending point </a:t>
            </a:r>
            <a:br>
              <a:rPr lang="en-US" dirty="0"/>
            </a:br>
            <a:r>
              <a:rPr lang="en-US" dirty="0"/>
              <a:t>for processing an input data set.</a:t>
            </a:r>
          </a:p>
          <a:p>
            <a:endParaRPr lang="en-US" noProof="1">
              <a:latin typeface="Times New Roman" pitchFamily="18" charset="0"/>
            </a:endParaRPr>
          </a:p>
          <a:p>
            <a:pPr defTabSz="928299">
              <a:defRPr/>
            </a:pPr>
            <a:r>
              <a:rPr lang="en-US" dirty="0"/>
              <a:t>This option specifies the number of the last observation to process, not how many observations should be processed.</a:t>
            </a:r>
          </a:p>
          <a:p>
            <a:endParaRPr lang="en-US" noProof="1">
              <a:latin typeface="Times New Roman" pitchFamily="18" charset="0"/>
            </a:endParaRPr>
          </a:p>
          <a:p>
            <a:endParaRPr lang="en-US" noProof="1">
              <a:latin typeface="Times New Roman" pitchFamily="18" charset="0"/>
            </a:endParaRPr>
          </a:p>
          <a:p>
            <a:r>
              <a:rPr lang="en-US" noProof="1">
                <a:latin typeface="Times New Roman" pitchFamily="18" charset="0"/>
              </a:rPr>
              <a:t>Process observations 1 through 100.</a:t>
            </a:r>
          </a:p>
        </p:txBody>
      </p:sp>
    </p:spTree>
    <p:extLst>
      <p:ext uri="{BB962C8B-B14F-4D97-AF65-F5344CB8AC3E}">
        <p14:creationId xmlns:p14="http://schemas.microsoft.com/office/powerpoint/2010/main" val="2124807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6155B660-407B-4A7E-A4CB-6084C6B8081C}" type="slidenum">
              <a:rPr lang="en-US" sz="1200">
                <a:latin typeface="Times New Roman" pitchFamily="18" charset="0"/>
              </a:rPr>
              <a:pPr/>
              <a:t>75</a:t>
            </a:fld>
            <a:endParaRPr lang="en-US" sz="1200">
              <a:latin typeface="Times New Roman" pitchFamily="18" charset="0"/>
            </a:endParaRPr>
          </a:p>
        </p:txBody>
      </p:sp>
      <p:sp>
        <p:nvSpPr>
          <p:cNvPr id="195587" name="Rectangle 2"/>
          <p:cNvSpPr>
            <a:spLocks noGrp="1" noRot="1" noChangeAspect="1" noChangeArrowheads="1" noTextEdit="1"/>
          </p:cNvSpPr>
          <p:nvPr>
            <p:ph type="sldImg"/>
          </p:nvPr>
        </p:nvSpPr>
        <p:spPr>
          <a:xfrm>
            <a:off x="1196975" y="692150"/>
            <a:ext cx="4619625" cy="3463925"/>
          </a:xfrm>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pPr defTabSz="928299">
              <a:defRPr/>
            </a:pPr>
            <a:r>
              <a:rPr lang="en-US" dirty="0"/>
              <a:t>The FIRSTOBS= data set option specifies a starting point for processing an input data set. This option specifies the number of the first observation to process. </a:t>
            </a:r>
          </a:p>
          <a:p>
            <a:endParaRPr lang="en-US" noProof="1">
              <a:latin typeface="Times New Roman" pitchFamily="18" charset="0"/>
            </a:endParaRPr>
          </a:p>
          <a:p>
            <a:pPr defTabSz="928299">
              <a:defRPr/>
            </a:pPr>
            <a:r>
              <a:rPr lang="en-US" dirty="0"/>
              <a:t>FIRSTOBS= and OBS= are often used together to define a range of observations to be processed.</a:t>
            </a:r>
          </a:p>
        </p:txBody>
      </p:sp>
    </p:spTree>
    <p:extLst>
      <p:ext uri="{BB962C8B-B14F-4D97-AF65-F5344CB8AC3E}">
        <p14:creationId xmlns:p14="http://schemas.microsoft.com/office/powerpoint/2010/main" val="25579289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C49DCA5B-033C-41F7-A77D-0F07E7AB6E1D}" type="slidenum">
              <a:rPr lang="en-US" sz="1200">
                <a:latin typeface="Times New Roman" pitchFamily="18" charset="0"/>
              </a:rPr>
              <a:pPr/>
              <a:t>76</a:t>
            </a:fld>
            <a:endParaRPr lang="en-US" sz="1200">
              <a:latin typeface="Times New Roman" pitchFamily="18" charset="0"/>
            </a:endParaRPr>
          </a:p>
        </p:txBody>
      </p:sp>
      <p:sp>
        <p:nvSpPr>
          <p:cNvPr id="196611" name="Rectangle 2"/>
          <p:cNvSpPr>
            <a:spLocks noGrp="1" noRot="1" noChangeAspect="1" noChangeArrowheads="1" noTextEdit="1"/>
          </p:cNvSpPr>
          <p:nvPr>
            <p:ph type="sldImg"/>
          </p:nvPr>
        </p:nvSpPr>
        <p:spPr>
          <a:xfrm>
            <a:off x="1196975" y="692150"/>
            <a:ext cx="4619625" cy="3463925"/>
          </a:xfrm>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r>
              <a:rPr lang="en-US" noProof="1">
                <a:latin typeface="Times New Roman" pitchFamily="18" charset="0"/>
              </a:rPr>
              <a:t>51 observations are processed.</a:t>
            </a:r>
          </a:p>
        </p:txBody>
      </p:sp>
    </p:spTree>
    <p:extLst>
      <p:ext uri="{BB962C8B-B14F-4D97-AF65-F5344CB8AC3E}">
        <p14:creationId xmlns:p14="http://schemas.microsoft.com/office/powerpoint/2010/main" val="3486688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E5BF7296-9A9B-4807-AB1A-9A8CD7AC8D52}" type="slidenum">
              <a:rPr lang="en-US" sz="1200">
                <a:latin typeface="Times New Roman" pitchFamily="18" charset="0"/>
              </a:rPr>
              <a:pPr/>
              <a:t>77</a:t>
            </a:fld>
            <a:endParaRPr lang="en-US" sz="1200">
              <a:latin typeface="Times New Roman" pitchFamily="18" charset="0"/>
            </a:endParaRPr>
          </a:p>
        </p:txBody>
      </p:sp>
      <p:sp>
        <p:nvSpPr>
          <p:cNvPr id="197635" name="Rectangle 2"/>
          <p:cNvSpPr>
            <a:spLocks noGrp="1" noRot="1" noChangeAspect="1" noChangeArrowheads="1" noTextEdit="1"/>
          </p:cNvSpPr>
          <p:nvPr>
            <p:ph type="sldImg"/>
          </p:nvPr>
        </p:nvSpPr>
        <p:spPr>
          <a:xfrm>
            <a:off x="1196975" y="692150"/>
            <a:ext cx="4619625" cy="3463925"/>
          </a:xfrm>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r>
              <a:rPr lang="en-US" dirty="0">
                <a:latin typeface="Times New Roman" pitchFamily="18" charset="0"/>
              </a:rPr>
              <a:t>OBS= and FIRSTOBS= can be used on an INFILE statement, but have different syntax.</a:t>
            </a:r>
          </a:p>
        </p:txBody>
      </p:sp>
    </p:spTree>
    <p:extLst>
      <p:ext uri="{BB962C8B-B14F-4D97-AF65-F5344CB8AC3E}">
        <p14:creationId xmlns:p14="http://schemas.microsoft.com/office/powerpoint/2010/main" val="224204175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FB474B1B-85CF-489A-93C9-6662801A47A3}" type="slidenum">
              <a:rPr lang="en-US" sz="1200">
                <a:latin typeface="Times New Roman" pitchFamily="18" charset="0"/>
              </a:rPr>
              <a:pPr/>
              <a:t>78</a:t>
            </a:fld>
            <a:endParaRPr lang="en-US" sz="1200">
              <a:latin typeface="Times New Roman" pitchFamily="18" charset="0"/>
            </a:endParaRPr>
          </a:p>
        </p:txBody>
      </p:sp>
      <p:sp>
        <p:nvSpPr>
          <p:cNvPr id="198659" name="Rectangle 2"/>
          <p:cNvSpPr>
            <a:spLocks noGrp="1" noRot="1" noChangeAspect="1" noChangeArrowheads="1" noTextEdit="1"/>
          </p:cNvSpPr>
          <p:nvPr>
            <p:ph type="sldImg"/>
          </p:nvPr>
        </p:nvSpPr>
        <p:spPr>
          <a:xfrm>
            <a:off x="1216025" y="914400"/>
            <a:ext cx="4425950" cy="3319463"/>
          </a:xfrm>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Read records 11 through 15 from a raw data file.</a:t>
            </a:r>
          </a:p>
        </p:txBody>
      </p:sp>
    </p:spTree>
    <p:extLst>
      <p:ext uri="{BB962C8B-B14F-4D97-AF65-F5344CB8AC3E}">
        <p14:creationId xmlns:p14="http://schemas.microsoft.com/office/powerpoint/2010/main" val="32495545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A26FB3EB-E050-4924-A6BC-CA519EAD48A1}" type="slidenum">
              <a:rPr lang="en-US" sz="1200">
                <a:latin typeface="Times New Roman" pitchFamily="18" charset="0"/>
              </a:rPr>
              <a:pPr/>
              <a:t>79</a:t>
            </a:fld>
            <a:endParaRPr lang="en-US" sz="1200">
              <a:latin typeface="Times New Roman" pitchFamily="18" charset="0"/>
            </a:endParaRPr>
          </a:p>
        </p:txBody>
      </p:sp>
      <p:sp>
        <p:nvSpPr>
          <p:cNvPr id="199683" name="Rectangle 2"/>
          <p:cNvSpPr>
            <a:spLocks noGrp="1" noRot="1" noChangeAspect="1" noChangeArrowheads="1" noTextEdit="1"/>
          </p:cNvSpPr>
          <p:nvPr>
            <p:ph type="sldImg"/>
          </p:nvPr>
        </p:nvSpPr>
        <p:spPr>
          <a:xfrm>
            <a:off x="1196975" y="692150"/>
            <a:ext cx="4619625" cy="3463925"/>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r>
              <a:rPr lang="en-US">
                <a:latin typeface="Times New Roman" pitchFamily="18" charset="0"/>
              </a:rPr>
              <a:t>These options can also be used in procedures.  Here both options are used in a PROC PRINT.</a:t>
            </a:r>
          </a:p>
        </p:txBody>
      </p:sp>
    </p:spTree>
    <p:extLst>
      <p:ext uri="{BB962C8B-B14F-4D97-AF65-F5344CB8AC3E}">
        <p14:creationId xmlns:p14="http://schemas.microsoft.com/office/powerpoint/2010/main" val="3099050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B1BA6927-75C4-439B-8488-912B727EDEEA}" type="slidenum">
              <a:rPr lang="en-US" sz="1200">
                <a:latin typeface="Times New Roman" pitchFamily="18" charset="0"/>
              </a:rPr>
              <a:pPr/>
              <a:t>8</a:t>
            </a:fld>
            <a:endParaRPr lang="en-US" sz="1200">
              <a:latin typeface="Times New Roman" pitchFamily="18" charset="0"/>
            </a:endParaRPr>
          </a:p>
        </p:txBody>
      </p:sp>
      <p:sp>
        <p:nvSpPr>
          <p:cNvPr id="115715" name="Rectangle 2"/>
          <p:cNvSpPr>
            <a:spLocks noGrp="1" noRot="1" noChangeAspect="1" noChangeArrowheads="1" noTextEdit="1"/>
          </p:cNvSpPr>
          <p:nvPr>
            <p:ph type="sldImg"/>
          </p:nvPr>
        </p:nvSpPr>
        <p:spPr>
          <a:xfrm>
            <a:off x="1195388" y="692150"/>
            <a:ext cx="4621212" cy="3465513"/>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This is the first reference to PDV – the animations on the next several slides will clarify the term and serve as a PRG1 review.</a:t>
            </a:r>
          </a:p>
        </p:txBody>
      </p:sp>
    </p:spTree>
    <p:extLst>
      <p:ext uri="{BB962C8B-B14F-4D97-AF65-F5344CB8AC3E}">
        <p14:creationId xmlns:p14="http://schemas.microsoft.com/office/powerpoint/2010/main" val="369129982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7CF9FBDA-4AC3-483B-94AE-CCE49C715EEF}" type="slidenum">
              <a:rPr lang="en-US" sz="1200">
                <a:latin typeface="Times New Roman" pitchFamily="18" charset="0"/>
              </a:rPr>
              <a:pPr/>
              <a:t>80</a:t>
            </a:fld>
            <a:endParaRPr lang="en-US" sz="1200">
              <a:latin typeface="Times New Roman" pitchFamily="18" charset="0"/>
            </a:endParaRPr>
          </a:p>
        </p:txBody>
      </p:sp>
      <p:sp>
        <p:nvSpPr>
          <p:cNvPr id="200707" name="Rectangle 2"/>
          <p:cNvSpPr>
            <a:spLocks noGrp="1" noRot="1" noChangeAspect="1" noChangeArrowheads="1" noTextEdit="1"/>
          </p:cNvSpPr>
          <p:nvPr>
            <p:ph type="sldImg"/>
          </p:nvPr>
        </p:nvSpPr>
        <p:spPr>
          <a:xfrm>
            <a:off x="1196975" y="692150"/>
            <a:ext cx="4619625" cy="3463925"/>
          </a:xfrm>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r>
              <a:rPr lang="en-US">
                <a:latin typeface="Times New Roman" pitchFamily="18" charset="0"/>
              </a:rPr>
              <a:t>Point out that the original observation numbers are shown in the OBS column – observations 10 thru 15 are processed.</a:t>
            </a:r>
            <a:endParaRPr lang="en-US" noProof="1">
              <a:latin typeface="Times New Roman" pitchFamily="18" charset="0"/>
            </a:endParaRPr>
          </a:p>
        </p:txBody>
      </p:sp>
    </p:spTree>
    <p:extLst>
      <p:ext uri="{BB962C8B-B14F-4D97-AF65-F5344CB8AC3E}">
        <p14:creationId xmlns:p14="http://schemas.microsoft.com/office/powerpoint/2010/main" val="26295561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3934C5FB-485D-40C5-9E58-B4E9E7505E3D}" type="slidenum">
              <a:rPr lang="en-US" sz="1200">
                <a:latin typeface="Times New Roman" pitchFamily="18" charset="0"/>
              </a:rPr>
              <a:pPr/>
              <a:t>81</a:t>
            </a:fld>
            <a:endParaRPr lang="en-US" sz="1200">
              <a:latin typeface="Times New Roman" pitchFamily="18" charset="0"/>
            </a:endParaRPr>
          </a:p>
        </p:txBody>
      </p:sp>
      <p:sp>
        <p:nvSpPr>
          <p:cNvPr id="201731" name="Rectangle 2"/>
          <p:cNvSpPr>
            <a:spLocks noGrp="1" noRot="1" noChangeAspect="1" noChangeArrowheads="1" noTextEdit="1"/>
          </p:cNvSpPr>
          <p:nvPr>
            <p:ph type="sldImg"/>
          </p:nvPr>
        </p:nvSpPr>
        <p:spPr>
          <a:xfrm>
            <a:off x="1196975" y="692150"/>
            <a:ext cx="4619625" cy="3463925"/>
          </a:xfrm>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r>
              <a:rPr lang="en-US">
                <a:latin typeface="Times New Roman" pitchFamily="18" charset="0"/>
              </a:rPr>
              <a:t>Using a subsetting WHERE and the OBS= data set option. The subsetting occurs first, and the obs=  is applied to the resulting subset.</a:t>
            </a:r>
          </a:p>
          <a:p>
            <a:endParaRPr lang="en-US">
              <a:latin typeface="Times New Roman" pitchFamily="18" charset="0"/>
            </a:endParaRPr>
          </a:p>
          <a:p>
            <a:endParaRPr lang="en-US">
              <a:latin typeface="Times New Roman" pitchFamily="18" charset="0"/>
            </a:endParaRPr>
          </a:p>
        </p:txBody>
      </p:sp>
    </p:spTree>
    <p:extLst>
      <p:ext uri="{BB962C8B-B14F-4D97-AF65-F5344CB8AC3E}">
        <p14:creationId xmlns:p14="http://schemas.microsoft.com/office/powerpoint/2010/main" val="42241018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E4521B05-C515-43C9-8531-7AA60D6B183E}" type="slidenum">
              <a:rPr lang="en-US" sz="1200">
                <a:latin typeface="Times New Roman" pitchFamily="18" charset="0"/>
              </a:rPr>
              <a:pPr/>
              <a:t>82</a:t>
            </a:fld>
            <a:endParaRPr lang="en-US" sz="1200">
              <a:latin typeface="Times New Roman" pitchFamily="18" charset="0"/>
            </a:endParaRPr>
          </a:p>
        </p:txBody>
      </p:sp>
      <p:sp>
        <p:nvSpPr>
          <p:cNvPr id="202755" name="Rectangle 2"/>
          <p:cNvSpPr>
            <a:spLocks noGrp="1" noRot="1" noChangeAspect="1" noChangeArrowheads="1" noTextEdit="1"/>
          </p:cNvSpPr>
          <p:nvPr>
            <p:ph type="sldImg"/>
          </p:nvPr>
        </p:nvSpPr>
        <p:spPr>
          <a:xfrm>
            <a:off x="1196975" y="692150"/>
            <a:ext cx="4619625" cy="3463925"/>
          </a:xfrm>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2" tIns="46411" rIns="92822" bIns="46411"/>
          <a:lstStyle/>
          <a:p>
            <a:r>
              <a:rPr lang="en-US" dirty="0">
                <a:latin typeface="Times New Roman" pitchFamily="18" charset="0"/>
              </a:rPr>
              <a:t>Point out the OBS column values – it reads the first 10 observations from the subset after the WHERE was applied.</a:t>
            </a:r>
          </a:p>
          <a:p>
            <a:endParaRPr lang="en-US" dirty="0">
              <a:latin typeface="Times New Roman" pitchFamily="18" charset="0"/>
            </a:endParaRPr>
          </a:p>
        </p:txBody>
      </p:sp>
    </p:spTree>
    <p:extLst>
      <p:ext uri="{BB962C8B-B14F-4D97-AF65-F5344CB8AC3E}">
        <p14:creationId xmlns:p14="http://schemas.microsoft.com/office/powerpoint/2010/main" val="28622624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83</a:t>
            </a:fld>
            <a:endParaRPr lang="en-US" sz="1200">
              <a:solidFill>
                <a:prstClr val="black"/>
              </a:solidFill>
            </a:endParaRPr>
          </a:p>
        </p:txBody>
      </p:sp>
    </p:spTree>
    <p:extLst>
      <p:ext uri="{BB962C8B-B14F-4D97-AF65-F5344CB8AC3E}">
        <p14:creationId xmlns:p14="http://schemas.microsoft.com/office/powerpoint/2010/main" val="398787238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84</a:t>
            </a:fld>
            <a:endParaRPr lang="en-US" sz="120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Would like a review of the exercises?</a:t>
            </a:r>
          </a:p>
          <a:p>
            <a:r>
              <a:rPr lang="en-US"/>
              <a:t>Please answer with your Yes or No seat indicator.</a:t>
            </a:r>
          </a:p>
          <a:p>
            <a:endParaRPr lang="en-US"/>
          </a:p>
        </p:txBody>
      </p:sp>
    </p:spTree>
    <p:extLst>
      <p:ext uri="{BB962C8B-B14F-4D97-AF65-F5344CB8AC3E}">
        <p14:creationId xmlns:p14="http://schemas.microsoft.com/office/powerpoint/2010/main" val="27041122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E7997119-ADBE-46BA-BA40-DD9C8B2C3B9A}" type="slidenum">
              <a:rPr lang="en-US" sz="1200"/>
              <a:pPr/>
              <a:t>85</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No</a:t>
            </a:r>
          </a:p>
          <a:p>
            <a:endParaRPr lang="en-US" dirty="0"/>
          </a:p>
          <a:p>
            <a:pPr marL="0" indent="0">
              <a:defRPr/>
            </a:pPr>
            <a:r>
              <a:rPr lang="en-US" b="0" dirty="0"/>
              <a:t>For the first step, the missing value</a:t>
            </a:r>
            <a:r>
              <a:rPr lang="en-US" b="0" baseline="0" dirty="0"/>
              <a:t> </a:t>
            </a:r>
            <a:r>
              <a:rPr lang="en-US" b="0" dirty="0"/>
              <a:t>observation is not output at all.</a:t>
            </a:r>
            <a:r>
              <a:rPr lang="en-US" b="0" baseline="0" dirty="0"/>
              <a:t> </a:t>
            </a:r>
            <a:r>
              <a:rPr lang="en-US" b="0" dirty="0"/>
              <a:t>For the second step, the missing value observation is output to every data set listed in the DATA statement.</a:t>
            </a:r>
          </a:p>
          <a:p>
            <a:endParaRPr lang="en-US" dirty="0"/>
          </a:p>
        </p:txBody>
      </p:sp>
    </p:spTree>
    <p:extLst>
      <p:ext uri="{BB962C8B-B14F-4D97-AF65-F5344CB8AC3E}">
        <p14:creationId xmlns:p14="http://schemas.microsoft.com/office/powerpoint/2010/main" val="303703207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EA8026E8-2BF7-4CDE-9BF0-E4A0CE5F4029}" type="slidenum">
              <a:rPr lang="en-US" sz="1200"/>
              <a:pPr/>
              <a:t>86</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No</a:t>
            </a:r>
          </a:p>
          <a:p>
            <a:endParaRPr lang="en-US" dirty="0"/>
          </a:p>
          <a:p>
            <a:pPr marL="0" indent="0">
              <a:defRPr/>
            </a:pPr>
            <a:r>
              <a:rPr lang="en-US" b="0" dirty="0"/>
              <a:t>For the first step, the missing value</a:t>
            </a:r>
            <a:r>
              <a:rPr lang="en-US" b="0" baseline="0" dirty="0"/>
              <a:t> </a:t>
            </a:r>
            <a:r>
              <a:rPr lang="en-US" b="0" dirty="0"/>
              <a:t>observation is not output at all.</a:t>
            </a:r>
            <a:r>
              <a:rPr lang="en-US" b="0" baseline="0" dirty="0"/>
              <a:t> </a:t>
            </a:r>
            <a:r>
              <a:rPr lang="en-US" b="0" dirty="0"/>
              <a:t>For the second step, the missing value observation is output to every data set listed in the DATA statement.</a:t>
            </a:r>
          </a:p>
          <a:p>
            <a:endParaRPr lang="en-US" dirty="0"/>
          </a:p>
        </p:txBody>
      </p:sp>
    </p:spTree>
    <p:extLst>
      <p:ext uri="{BB962C8B-B14F-4D97-AF65-F5344CB8AC3E}">
        <p14:creationId xmlns:p14="http://schemas.microsoft.com/office/powerpoint/2010/main" val="30020974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9C48FCBE-B0AA-48CA-A7ED-D2DE8D404FE4}" type="slidenum">
              <a:rPr lang="en-US" sz="1200"/>
              <a:pPr/>
              <a:t>87</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pPr marL="0" indent="0">
              <a:defRPr/>
            </a:pPr>
            <a:r>
              <a:rPr lang="en-US" b="0" dirty="0"/>
              <a:t>For every observation read, </a:t>
            </a:r>
            <a:r>
              <a:rPr lang="en-US" b="0" baseline="0" dirty="0"/>
              <a:t> </a:t>
            </a:r>
            <a:r>
              <a:rPr lang="en-US" b="0" dirty="0"/>
              <a:t>there are three observations created (25*3=75). The variable</a:t>
            </a:r>
            <a:r>
              <a:rPr lang="en-US" b="0" baseline="0" dirty="0"/>
              <a:t> </a:t>
            </a:r>
            <a:r>
              <a:rPr lang="en-US" b="0" dirty="0"/>
              <a:t>Zone is added to the existing three variables to create four</a:t>
            </a:r>
            <a:r>
              <a:rPr lang="en-US" b="0" baseline="0" dirty="0"/>
              <a:t> </a:t>
            </a:r>
            <a:r>
              <a:rPr lang="en-US" b="0" dirty="0"/>
              <a:t>variables in total.</a:t>
            </a:r>
          </a:p>
          <a:p>
            <a:endParaRPr lang="en-US" dirty="0"/>
          </a:p>
        </p:txBody>
      </p:sp>
    </p:spTree>
    <p:extLst>
      <p:ext uri="{BB962C8B-B14F-4D97-AF65-F5344CB8AC3E}">
        <p14:creationId xmlns:p14="http://schemas.microsoft.com/office/powerpoint/2010/main" val="34336529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0A8201F5-C082-49E6-B75E-578F591FCBDA}" type="slidenum">
              <a:rPr lang="en-US" sz="1200"/>
              <a:pPr/>
              <a:t>88</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b</a:t>
            </a:r>
          </a:p>
          <a:p>
            <a:endParaRPr lang="en-US" dirty="0"/>
          </a:p>
          <a:p>
            <a:r>
              <a:rPr lang="en-US" dirty="0"/>
              <a:t>Three variables are read from the input data set, one of them (Month) is dropped when writing to the new data set.</a:t>
            </a:r>
          </a:p>
          <a:p>
            <a:endParaRPr lang="en-US" dirty="0"/>
          </a:p>
        </p:txBody>
      </p:sp>
    </p:spTree>
    <p:extLst>
      <p:ext uri="{BB962C8B-B14F-4D97-AF65-F5344CB8AC3E}">
        <p14:creationId xmlns:p14="http://schemas.microsoft.com/office/powerpoint/2010/main" val="71362332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E4C40DB7-3EDD-4D1A-AEE1-EB1F6BD5EB60}" type="slidenum">
              <a:rPr lang="en-US" sz="1200"/>
              <a:pPr/>
              <a:t>89</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b</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You cannot use a drop statement in a PROC Print statement.</a:t>
            </a:r>
          </a:p>
          <a:p>
            <a:endParaRPr lang="en-US" dirty="0"/>
          </a:p>
        </p:txBody>
      </p:sp>
    </p:spTree>
    <p:extLst>
      <p:ext uri="{BB962C8B-B14F-4D97-AF65-F5344CB8AC3E}">
        <p14:creationId xmlns:p14="http://schemas.microsoft.com/office/powerpoint/2010/main" val="3551705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4243" indent="-290093" eaLnBrk="0" hangingPunct="0">
              <a:defRPr sz="2400">
                <a:solidFill>
                  <a:schemeClr val="tx1"/>
                </a:solidFill>
                <a:latin typeface="Arial" charset="0"/>
              </a:defRPr>
            </a:lvl2pPr>
            <a:lvl3pPr marL="1160374" indent="-232075" eaLnBrk="0" hangingPunct="0">
              <a:defRPr sz="2400">
                <a:solidFill>
                  <a:schemeClr val="tx1"/>
                </a:solidFill>
                <a:latin typeface="Arial" charset="0"/>
              </a:defRPr>
            </a:lvl3pPr>
            <a:lvl4pPr marL="1624523" indent="-232075" eaLnBrk="0" hangingPunct="0">
              <a:defRPr sz="2400">
                <a:solidFill>
                  <a:schemeClr val="tx1"/>
                </a:solidFill>
                <a:latin typeface="Arial" charset="0"/>
              </a:defRPr>
            </a:lvl4pPr>
            <a:lvl5pPr marL="2088672" indent="-232075" eaLnBrk="0" hangingPunct="0">
              <a:defRPr sz="2400">
                <a:solidFill>
                  <a:schemeClr val="tx1"/>
                </a:solidFill>
                <a:latin typeface="Arial" charset="0"/>
              </a:defRPr>
            </a:lvl5pPr>
            <a:lvl6pPr marL="2552822" indent="-232075" eaLnBrk="0" fontAlgn="base" hangingPunct="0">
              <a:spcBef>
                <a:spcPct val="0"/>
              </a:spcBef>
              <a:spcAft>
                <a:spcPct val="0"/>
              </a:spcAft>
              <a:defRPr sz="2400">
                <a:solidFill>
                  <a:schemeClr val="tx1"/>
                </a:solidFill>
                <a:latin typeface="Arial" charset="0"/>
              </a:defRPr>
            </a:lvl6pPr>
            <a:lvl7pPr marL="3016971" indent="-232075" eaLnBrk="0" fontAlgn="base" hangingPunct="0">
              <a:spcBef>
                <a:spcPct val="0"/>
              </a:spcBef>
              <a:spcAft>
                <a:spcPct val="0"/>
              </a:spcAft>
              <a:defRPr sz="2400">
                <a:solidFill>
                  <a:schemeClr val="tx1"/>
                </a:solidFill>
                <a:latin typeface="Arial" charset="0"/>
              </a:defRPr>
            </a:lvl7pPr>
            <a:lvl8pPr marL="3481121" indent="-232075" eaLnBrk="0" fontAlgn="base" hangingPunct="0">
              <a:spcBef>
                <a:spcPct val="0"/>
              </a:spcBef>
              <a:spcAft>
                <a:spcPct val="0"/>
              </a:spcAft>
              <a:defRPr sz="2400">
                <a:solidFill>
                  <a:schemeClr val="tx1"/>
                </a:solidFill>
                <a:latin typeface="Arial" charset="0"/>
              </a:defRPr>
            </a:lvl8pPr>
            <a:lvl9pPr marL="3945270" indent="-232075" eaLnBrk="0" fontAlgn="base" hangingPunct="0">
              <a:spcBef>
                <a:spcPct val="0"/>
              </a:spcBef>
              <a:spcAft>
                <a:spcPct val="0"/>
              </a:spcAft>
              <a:defRPr sz="2400">
                <a:solidFill>
                  <a:schemeClr val="tx1"/>
                </a:solidFill>
                <a:latin typeface="Arial" charset="0"/>
              </a:defRPr>
            </a:lvl9pPr>
          </a:lstStyle>
          <a:p>
            <a:fld id="{6272E079-958A-4E2E-B8B4-BC1DCF7231E4}" type="slidenum">
              <a:rPr lang="en-US" sz="1200">
                <a:latin typeface="Times New Roman" pitchFamily="18" charset="0"/>
              </a:rPr>
              <a:pPr/>
              <a:t>9</a:t>
            </a:fld>
            <a:endParaRPr lang="en-US" sz="1200">
              <a:latin typeface="Times New Roman" pitchFamily="18" charset="0"/>
            </a:endParaRPr>
          </a:p>
        </p:txBody>
      </p:sp>
      <p:sp>
        <p:nvSpPr>
          <p:cNvPr id="116739" name="Rectangle 2"/>
          <p:cNvSpPr>
            <a:spLocks noGrp="1" noRot="1" noChangeAspect="1" noChangeArrowheads="1" noTextEdit="1"/>
          </p:cNvSpPr>
          <p:nvPr>
            <p:ph type="sldImg"/>
          </p:nvPr>
        </p:nvSpPr>
        <p:spPr>
          <a:xfrm>
            <a:off x="1195388" y="692150"/>
            <a:ext cx="4621212" cy="3465513"/>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Review Program Data Vector/PDV.</a:t>
            </a:r>
          </a:p>
          <a:p>
            <a:r>
              <a:rPr lang="en-US" dirty="0">
                <a:latin typeface="Times New Roman" pitchFamily="18" charset="0"/>
              </a:rPr>
              <a:t>Variables are created in the PDV based on those found in the Descriptor portion of input data set. </a:t>
            </a:r>
          </a:p>
        </p:txBody>
      </p:sp>
    </p:spTree>
    <p:extLst>
      <p:ext uri="{BB962C8B-B14F-4D97-AF65-F5344CB8AC3E}">
        <p14:creationId xmlns:p14="http://schemas.microsoft.com/office/powerpoint/2010/main" val="179427825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AD13CD83-7CA2-45F9-916B-89224253E8A6}" type="slidenum">
              <a:rPr lang="en-US" sz="1200"/>
              <a:pPr/>
              <a:t>90</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d</a:t>
            </a:r>
          </a:p>
          <a:p>
            <a:endParaRPr lang="en-US" dirty="0"/>
          </a:p>
          <a:p>
            <a:r>
              <a:rPr lang="en-US" dirty="0"/>
              <a:t>The first observation processed is 150, and the last observation processed is 200.</a:t>
            </a:r>
          </a:p>
          <a:p>
            <a:endParaRPr lang="en-US" dirty="0"/>
          </a:p>
        </p:txBody>
      </p:sp>
    </p:spTree>
    <p:extLst>
      <p:ext uri="{BB962C8B-B14F-4D97-AF65-F5344CB8AC3E}">
        <p14:creationId xmlns:p14="http://schemas.microsoft.com/office/powerpoint/2010/main" val="19846406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370D5E59-98E2-403C-82F6-E4AAF01F35C1}" type="slidenum">
              <a:rPr lang="en-US" sz="1200"/>
              <a:pPr/>
              <a:t>91</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a:t>Ordertime</a:t>
            </a:r>
            <a:r>
              <a:rPr lang="en-US" dirty="0"/>
              <a:t> must be read from the </a:t>
            </a:r>
            <a:r>
              <a:rPr lang="en-US" dirty="0" err="1"/>
              <a:t>july.orders</a:t>
            </a:r>
            <a:r>
              <a:rPr lang="en-US" dirty="0"/>
              <a:t> file to be eligible for dropping.</a:t>
            </a:r>
          </a:p>
          <a:p>
            <a:endParaRPr lang="en-US" dirty="0"/>
          </a:p>
        </p:txBody>
      </p:sp>
    </p:spTree>
    <p:extLst>
      <p:ext uri="{BB962C8B-B14F-4D97-AF65-F5344CB8AC3E}">
        <p14:creationId xmlns:p14="http://schemas.microsoft.com/office/powerpoint/2010/main" val="25834904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A380F3B-7729-4350-8B4A-8D1D4B7D652A}" type="slidenum">
              <a:rPr lang="en-US" sz="1200"/>
              <a:pPr/>
              <a:t>92</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The SELECT expression must be enclosed in parentheses, and SAS cannot evaluate the expression region=2,3,5.</a:t>
            </a:r>
          </a:p>
          <a:p>
            <a:endParaRPr lang="en-US" dirty="0"/>
          </a:p>
        </p:txBody>
      </p:sp>
    </p:spTree>
    <p:extLst>
      <p:ext uri="{BB962C8B-B14F-4D97-AF65-F5344CB8AC3E}">
        <p14:creationId xmlns:p14="http://schemas.microsoft.com/office/powerpoint/2010/main" val="121490851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8F12B760-69A9-4690-B2CC-3B28200EBF25}" type="slidenum">
              <a:rPr lang="en-US" sz="1200"/>
              <a:pPr/>
              <a:t>93</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b</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An OUTPUT statement writes the current observation to every data set being created unless an explicit data set reference is made.</a:t>
            </a:r>
          </a:p>
          <a:p>
            <a:endParaRPr lang="en-US" dirty="0"/>
          </a:p>
        </p:txBody>
      </p:sp>
    </p:spTree>
    <p:extLst>
      <p:ext uri="{BB962C8B-B14F-4D97-AF65-F5344CB8AC3E}">
        <p14:creationId xmlns:p14="http://schemas.microsoft.com/office/powerpoint/2010/main" val="12171527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245429000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a:ex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a:ex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48539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custDataLst>
              <p:tags r:id="rId1"/>
            </p:custDataLst>
          </p:nvPr>
        </p:nvSpPr>
        <p:spPr/>
        <p:txBody>
          <a:bodyPr/>
          <a:lstStyle>
            <a:lvl1pPr>
              <a:defRPr/>
            </a:lvl1pPr>
          </a:lstStyle>
          <a:p>
            <a:pPr>
              <a:defRPr/>
            </a:pPr>
            <a:fld id="{FF342FCD-56DE-4B57-B4B9-F3C503375731}"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4279104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lvl1pPr marL="0" indent="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2"/>
          <p:cNvSpPr>
            <a:spLocks noGrp="1" noChangeArrowheads="1"/>
          </p:cNvSpPr>
          <p:nvPr>
            <p:ph type="sldNum" sz="quarter" idx="10"/>
            <p:custDataLst>
              <p:tags r:id="rId3"/>
            </p:custDataLst>
          </p:nvPr>
        </p:nvSpPr>
        <p:spPr/>
        <p:txBody>
          <a:bodyPr/>
          <a:lstStyle>
            <a:lvl1pPr>
              <a:defRPr smtClean="0"/>
            </a:lvl1pPr>
          </a:lstStyle>
          <a:p>
            <a:pPr>
              <a:defRPr/>
            </a:pPr>
            <a:fld id="{5D6BD0FA-1D9A-4A81-8EA6-8D8A33D0B3CE}"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2726043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smtClean="0">
                <a:solidFill>
                  <a:srgbClr val="FFFFFF"/>
                </a:solidFill>
                <a:latin typeface="Arial" panose="020B0604020202020204" pitchFamily="34" charset="0"/>
                <a:cs typeface="Arial" panose="020B0604020202020204" pitchFamily="34" charset="0"/>
              </a:defRPr>
            </a:lvl1pPr>
          </a:lstStyle>
          <a:p>
            <a:pPr>
              <a:defRPr/>
            </a:pPr>
            <a:fld id="{47DCEBEB-E171-4C86-80FC-EF852204DF77}" type="slidenum">
              <a:rPr lang="en-US" smtClean="0"/>
              <a:pPr>
                <a:defRPr/>
              </a:pPr>
              <a:t>‹#›</a:t>
            </a:fld>
            <a:endParaRPr lang="en-US" dirty="0">
              <a:latin typeface="Times New Roman" pitchFamily="18" charset="0"/>
            </a:endParaRPr>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94948B32-B7EF-48EF-8FBD-BA9F05A55925}" type="slidenum">
              <a:rPr lang="en-US" altLang="en-US" sz="1400" b="1" smtClean="0">
                <a:latin typeface="Arial" panose="020B0604020202020204" pitchFamily="34" charset="0"/>
              </a:rPr>
              <a:pPr>
                <a:def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extLst>
      <p:ext uri="{BB962C8B-B14F-4D97-AF65-F5344CB8AC3E}">
        <p14:creationId xmlns:p14="http://schemas.microsoft.com/office/powerpoint/2010/main" val="125512765"/>
      </p:ext>
    </p:extLst>
  </p:cSld>
  <p:clrMap bg1="lt1" tx1="dk1" bg2="lt2" tx2="dk2" accent1="accent1" accent2="accent2" accent3="accent3" accent4="accent4" accent5="accent5" accent6="accent6" hlink="hlink" folHlink="folHlink"/>
  <p:sldLayoutIdLst>
    <p:sldLayoutId id="2147485195" r:id="rId1"/>
    <p:sldLayoutId id="2147485196" r:id="rId2"/>
    <p:sldLayoutId id="2147485197" r:id="rId3"/>
    <p:sldLayoutId id="2147485198" r:id="rId4"/>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tags" Target="../tags/tag9.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9"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10" Type="http://schemas.openxmlformats.org/officeDocument/2006/relationships/notesSlide" Target="../notesSlides/notesSlide12.xml"/><Relationship Id="rId4" Type="http://schemas.openxmlformats.org/officeDocument/2006/relationships/tags" Target="../tags/tag71.xml"/><Relationship Id="rId9"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78.xml"/><Relationship Id="rId7" Type="http://schemas.openxmlformats.org/officeDocument/2006/relationships/tags" Target="../tags/tag8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9"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notesSlide" Target="../notesSlides/notesSlide15.xml"/><Relationship Id="rId5" Type="http://schemas.openxmlformats.org/officeDocument/2006/relationships/tags" Target="../tags/tag94.xml"/><Relationship Id="rId10" Type="http://schemas.openxmlformats.org/officeDocument/2006/relationships/slideLayout" Target="../slideLayouts/slideLayout2.xml"/><Relationship Id="rId4" Type="http://schemas.openxmlformats.org/officeDocument/2006/relationships/tags" Target="../tags/tag93.xml"/><Relationship Id="rId9" Type="http://schemas.openxmlformats.org/officeDocument/2006/relationships/tags" Target="../tags/tag98.xml"/></Relationships>
</file>

<file path=ppt/slides/_rels/slide16.xml.rels><?xml version="1.0" encoding="UTF-8" standalone="yes"?>
<Relationships xmlns="http://schemas.openxmlformats.org/package/2006/relationships"><Relationship Id="rId8" Type="http://schemas.openxmlformats.org/officeDocument/2006/relationships/tags" Target="../tags/tag106.xml"/><Relationship Id="rId3" Type="http://schemas.openxmlformats.org/officeDocument/2006/relationships/tags" Target="../tags/tag101.xml"/><Relationship Id="rId7" Type="http://schemas.openxmlformats.org/officeDocument/2006/relationships/tags" Target="../tags/tag105.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10" Type="http://schemas.openxmlformats.org/officeDocument/2006/relationships/notesSlide" Target="../notesSlides/notesSlide16.xml"/><Relationship Id="rId4" Type="http://schemas.openxmlformats.org/officeDocument/2006/relationships/tags" Target="../tags/tag102.xml"/><Relationship Id="rId9"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tags" Target="../tags/tag114.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10" Type="http://schemas.openxmlformats.org/officeDocument/2006/relationships/notesSlide" Target="../notesSlides/notesSlide17.xml"/><Relationship Id="rId4" Type="http://schemas.openxmlformats.org/officeDocument/2006/relationships/tags" Target="../tags/tag110.xml"/><Relationship Id="rId9"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10" Type="http://schemas.openxmlformats.org/officeDocument/2006/relationships/notesSlide" Target="../notesSlides/notesSlide18.xml"/><Relationship Id="rId4" Type="http://schemas.openxmlformats.org/officeDocument/2006/relationships/tags" Target="../tags/tag118.xml"/><Relationship Id="rId9"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5" Type="http://schemas.openxmlformats.org/officeDocument/2006/relationships/tags" Target="../tags/tag127.xml"/><Relationship Id="rId10" Type="http://schemas.openxmlformats.org/officeDocument/2006/relationships/notesSlide" Target="../notesSlides/notesSlide19.xml"/><Relationship Id="rId4" Type="http://schemas.openxmlformats.org/officeDocument/2006/relationships/tags" Target="../tags/tag126.xml"/><Relationship Id="rId9"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4.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3.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133.xml"/><Relationship Id="rId7" Type="http://schemas.openxmlformats.org/officeDocument/2006/relationships/slideLayout" Target="../slideLayouts/slideLayout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39.xml"/><Relationship Id="rId7" Type="http://schemas.openxmlformats.org/officeDocument/2006/relationships/tags" Target="../tags/tag143.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9"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notesSlide" Target="../notesSlides/notesSlide23.xml"/><Relationship Id="rId5" Type="http://schemas.openxmlformats.org/officeDocument/2006/relationships/slideLayout" Target="../slideLayouts/slideLayout4.xml"/><Relationship Id="rId4" Type="http://schemas.openxmlformats.org/officeDocument/2006/relationships/tags" Target="../tags/tag154.xml"/></Relationships>
</file>

<file path=ppt/slides/_rels/slide24.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notesSlide" Target="../notesSlides/notesSlide24.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slideLayout" Target="../slideLayouts/slideLayout4.xml"/><Relationship Id="rId5" Type="http://schemas.openxmlformats.org/officeDocument/2006/relationships/tags" Target="../tags/tag159.xml"/><Relationship Id="rId4" Type="http://schemas.openxmlformats.org/officeDocument/2006/relationships/tags" Target="../tags/tag158.xml"/></Relationships>
</file>

<file path=ppt/slides/_rels/slide25.xml.rels><?xml version="1.0" encoding="UTF-8" standalone="yes"?>
<Relationships xmlns="http://schemas.openxmlformats.org/package/2006/relationships"><Relationship Id="rId8" Type="http://schemas.openxmlformats.org/officeDocument/2006/relationships/tags" Target="../tags/tag167.xml"/><Relationship Id="rId3" Type="http://schemas.openxmlformats.org/officeDocument/2006/relationships/tags" Target="../tags/tag162.xml"/><Relationship Id="rId7" Type="http://schemas.openxmlformats.org/officeDocument/2006/relationships/tags" Target="../tags/tag166.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notesSlide" Target="../notesSlides/notesSlide25.xml"/><Relationship Id="rId5" Type="http://schemas.openxmlformats.org/officeDocument/2006/relationships/tags" Target="../tags/tag164.xml"/><Relationship Id="rId10" Type="http://schemas.openxmlformats.org/officeDocument/2006/relationships/slideLayout" Target="../slideLayouts/slideLayout3.xml"/><Relationship Id="rId4" Type="http://schemas.openxmlformats.org/officeDocument/2006/relationships/tags" Target="../tags/tag163.xml"/><Relationship Id="rId9" Type="http://schemas.openxmlformats.org/officeDocument/2006/relationships/tags" Target="../tags/tag168.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171.xml"/><Relationship Id="rId7" Type="http://schemas.openxmlformats.org/officeDocument/2006/relationships/tags" Target="../tags/tag175.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9"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178.xml"/><Relationship Id="rId7" Type="http://schemas.openxmlformats.org/officeDocument/2006/relationships/slideLayout" Target="../slideLayouts/slideLayout3.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s>
</file>

<file path=ppt/slides/_rels/slide28.xml.rels><?xml version="1.0" encoding="UTF-8" standalone="yes"?>
<Relationships xmlns="http://schemas.openxmlformats.org/package/2006/relationships"><Relationship Id="rId3" Type="http://schemas.openxmlformats.org/officeDocument/2006/relationships/tags" Target="../tags/tag184.xml"/><Relationship Id="rId7" Type="http://schemas.openxmlformats.org/officeDocument/2006/relationships/notesSlide" Target="../notesSlides/notesSlide28.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slideLayout" Target="../slideLayouts/slideLayout4.xml"/><Relationship Id="rId5" Type="http://schemas.openxmlformats.org/officeDocument/2006/relationships/tags" Target="../tags/tag186.xml"/><Relationship Id="rId4" Type="http://schemas.openxmlformats.org/officeDocument/2006/relationships/tags" Target="../tags/tag185.xml"/></Relationships>
</file>

<file path=ppt/slides/_rels/slide29.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notesSlide" Target="../notesSlides/notesSlide29.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slideLayout" Target="../slideLayouts/slideLayout4.xml"/><Relationship Id="rId5" Type="http://schemas.openxmlformats.org/officeDocument/2006/relationships/tags" Target="../tags/tag191.xml"/><Relationship Id="rId4" Type="http://schemas.openxmlformats.org/officeDocument/2006/relationships/tags" Target="../tags/tag190.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3.xml"/><Relationship Id="rId4"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tags" Target="../tags/tag194.xml"/><Relationship Id="rId7" Type="http://schemas.openxmlformats.org/officeDocument/2006/relationships/notesSlide" Target="../notesSlides/notesSlide30.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slideLayout" Target="../slideLayouts/slideLayout4.xml"/><Relationship Id="rId5" Type="http://schemas.openxmlformats.org/officeDocument/2006/relationships/tags" Target="../tags/tag196.xml"/><Relationship Id="rId4" Type="http://schemas.openxmlformats.org/officeDocument/2006/relationships/tags" Target="../tags/tag195.xml"/></Relationships>
</file>

<file path=ppt/slides/_rels/slide31.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4.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notesSlide" Target="../notesSlides/notesSlide31.xml"/><Relationship Id="rId5" Type="http://schemas.openxmlformats.org/officeDocument/2006/relationships/slideLayout" Target="../slideLayouts/slideLayout3.xml"/><Relationship Id="rId4" Type="http://schemas.openxmlformats.org/officeDocument/2006/relationships/tags" Target="../tags/tag200.xml"/></Relationships>
</file>

<file path=ppt/slides/_rels/slide32.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5" Type="http://schemas.openxmlformats.org/officeDocument/2006/relationships/notesSlide" Target="../notesSlides/notesSlide32.xml"/><Relationship Id="rId4"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tags" Target="../tags/tag211.xml"/><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tags" Target="../tags/tag206.xml"/><Relationship Id="rId7" Type="http://schemas.openxmlformats.org/officeDocument/2006/relationships/tags" Target="../tags/tag210.xml"/><Relationship Id="rId12" Type="http://schemas.openxmlformats.org/officeDocument/2006/relationships/notesSlide" Target="../notesSlides/notesSlide33.xml"/><Relationship Id="rId17" Type="http://schemas.openxmlformats.org/officeDocument/2006/relationships/image" Target="../media/image11.png"/><Relationship Id="rId2" Type="http://schemas.openxmlformats.org/officeDocument/2006/relationships/tags" Target="../tags/tag205.xml"/><Relationship Id="rId16" Type="http://schemas.openxmlformats.org/officeDocument/2006/relationships/image" Target="../media/image10.png"/><Relationship Id="rId20" Type="http://schemas.openxmlformats.org/officeDocument/2006/relationships/image" Target="../media/image6.png"/><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slideLayout" Target="../slideLayouts/slideLayout4.xml"/><Relationship Id="rId5" Type="http://schemas.openxmlformats.org/officeDocument/2006/relationships/tags" Target="../tags/tag208.xml"/><Relationship Id="rId15" Type="http://schemas.openxmlformats.org/officeDocument/2006/relationships/image" Target="../media/image9.png"/><Relationship Id="rId10" Type="http://schemas.openxmlformats.org/officeDocument/2006/relationships/tags" Target="../tags/tag213.xml"/><Relationship Id="rId19" Type="http://schemas.openxmlformats.org/officeDocument/2006/relationships/image" Target="../media/image13.png"/><Relationship Id="rId4" Type="http://schemas.openxmlformats.org/officeDocument/2006/relationships/tags" Target="../tags/tag207.xml"/><Relationship Id="rId9" Type="http://schemas.openxmlformats.org/officeDocument/2006/relationships/tags" Target="../tags/tag212.xml"/><Relationship Id="rId14" Type="http://schemas.openxmlformats.org/officeDocument/2006/relationships/image" Target="../media/image8.png"/></Relationships>
</file>

<file path=ppt/slides/_rels/slide34.xml.rels><?xml version="1.0" encoding="UTF-8" standalone="yes"?>
<Relationships xmlns="http://schemas.openxmlformats.org/package/2006/relationships"><Relationship Id="rId8" Type="http://schemas.openxmlformats.org/officeDocument/2006/relationships/tags" Target="../tags/tag221.xml"/><Relationship Id="rId3" Type="http://schemas.openxmlformats.org/officeDocument/2006/relationships/tags" Target="../tags/tag216.xml"/><Relationship Id="rId7" Type="http://schemas.openxmlformats.org/officeDocument/2006/relationships/tags" Target="../tags/tag220.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notesSlide" Target="../notesSlides/notesSlide34.xml"/><Relationship Id="rId5" Type="http://schemas.openxmlformats.org/officeDocument/2006/relationships/tags" Target="../tags/tag218.xml"/><Relationship Id="rId10" Type="http://schemas.openxmlformats.org/officeDocument/2006/relationships/slideLayout" Target="../slideLayouts/slideLayout4.xml"/><Relationship Id="rId4" Type="http://schemas.openxmlformats.org/officeDocument/2006/relationships/tags" Target="../tags/tag217.xml"/><Relationship Id="rId9" Type="http://schemas.openxmlformats.org/officeDocument/2006/relationships/tags" Target="../tags/tag222.xml"/></Relationships>
</file>

<file path=ppt/slides/_rels/slide35.xml.rels><?xml version="1.0" encoding="UTF-8" standalone="yes"?>
<Relationships xmlns="http://schemas.openxmlformats.org/package/2006/relationships"><Relationship Id="rId8" Type="http://schemas.openxmlformats.org/officeDocument/2006/relationships/tags" Target="../tags/tag230.xml"/><Relationship Id="rId3" Type="http://schemas.openxmlformats.org/officeDocument/2006/relationships/tags" Target="../tags/tag225.xml"/><Relationship Id="rId7" Type="http://schemas.openxmlformats.org/officeDocument/2006/relationships/tags" Target="../tags/tag229.xml"/><Relationship Id="rId12" Type="http://schemas.openxmlformats.org/officeDocument/2006/relationships/notesSlide" Target="../notesSlides/notesSlide35.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slideLayout" Target="../slideLayouts/slideLayout4.xml"/><Relationship Id="rId5" Type="http://schemas.openxmlformats.org/officeDocument/2006/relationships/tags" Target="../tags/tag227.xml"/><Relationship Id="rId10" Type="http://schemas.openxmlformats.org/officeDocument/2006/relationships/tags" Target="../tags/tag232.xml"/><Relationship Id="rId4" Type="http://schemas.openxmlformats.org/officeDocument/2006/relationships/tags" Target="../tags/tag226.xml"/><Relationship Id="rId9" Type="http://schemas.openxmlformats.org/officeDocument/2006/relationships/tags" Target="../tags/tag231.xml"/></Relationships>
</file>

<file path=ppt/slides/_rels/slide36.xml.rels><?xml version="1.0" encoding="UTF-8" standalone="yes"?>
<Relationships xmlns="http://schemas.openxmlformats.org/package/2006/relationships"><Relationship Id="rId8" Type="http://schemas.openxmlformats.org/officeDocument/2006/relationships/tags" Target="../tags/tag240.xml"/><Relationship Id="rId3" Type="http://schemas.openxmlformats.org/officeDocument/2006/relationships/tags" Target="../tags/tag235.xml"/><Relationship Id="rId7" Type="http://schemas.openxmlformats.org/officeDocument/2006/relationships/tags" Target="../tags/tag239.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tags" Target="../tags/tag238.xml"/><Relationship Id="rId11" Type="http://schemas.openxmlformats.org/officeDocument/2006/relationships/notesSlide" Target="../notesSlides/notesSlide36.xml"/><Relationship Id="rId5" Type="http://schemas.openxmlformats.org/officeDocument/2006/relationships/tags" Target="../tags/tag237.xml"/><Relationship Id="rId10" Type="http://schemas.openxmlformats.org/officeDocument/2006/relationships/slideLayout" Target="../slideLayouts/slideLayout4.xml"/><Relationship Id="rId4" Type="http://schemas.openxmlformats.org/officeDocument/2006/relationships/tags" Target="../tags/tag236.xml"/><Relationship Id="rId9" Type="http://schemas.openxmlformats.org/officeDocument/2006/relationships/tags" Target="../tags/tag241.xml"/></Relationships>
</file>

<file path=ppt/slides/_rels/slide37.xml.rels><?xml version="1.0" encoding="UTF-8" standalone="yes"?>
<Relationships xmlns="http://schemas.openxmlformats.org/package/2006/relationships"><Relationship Id="rId8" Type="http://schemas.openxmlformats.org/officeDocument/2006/relationships/tags" Target="../tags/tag249.xml"/><Relationship Id="rId3" Type="http://schemas.openxmlformats.org/officeDocument/2006/relationships/tags" Target="../tags/tag244.xml"/><Relationship Id="rId7" Type="http://schemas.openxmlformats.org/officeDocument/2006/relationships/tags" Target="../tags/tag248.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11" Type="http://schemas.openxmlformats.org/officeDocument/2006/relationships/notesSlide" Target="../notesSlides/notesSlide37.xml"/><Relationship Id="rId5" Type="http://schemas.openxmlformats.org/officeDocument/2006/relationships/tags" Target="../tags/tag246.xml"/><Relationship Id="rId10" Type="http://schemas.openxmlformats.org/officeDocument/2006/relationships/slideLayout" Target="../slideLayouts/slideLayout4.xml"/><Relationship Id="rId4" Type="http://schemas.openxmlformats.org/officeDocument/2006/relationships/tags" Target="../tags/tag245.xml"/><Relationship Id="rId9" Type="http://schemas.openxmlformats.org/officeDocument/2006/relationships/tags" Target="../tags/tag250.xml"/></Relationships>
</file>

<file path=ppt/slides/_rels/slide38.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notesSlide" Target="../notesSlides/notesSlide38.xml"/><Relationship Id="rId5" Type="http://schemas.openxmlformats.org/officeDocument/2006/relationships/slideLayout" Target="../slideLayouts/slideLayout4.xml"/><Relationship Id="rId4" Type="http://schemas.openxmlformats.org/officeDocument/2006/relationships/tags" Target="../tags/tag254.xml"/></Relationships>
</file>

<file path=ppt/slides/_rels/slide39.xml.rels><?xml version="1.0" encoding="UTF-8" standalone="yes"?>
<Relationships xmlns="http://schemas.openxmlformats.org/package/2006/relationships"><Relationship Id="rId3" Type="http://schemas.openxmlformats.org/officeDocument/2006/relationships/tags" Target="../tags/tag257.xml"/><Relationship Id="rId7" Type="http://schemas.openxmlformats.org/officeDocument/2006/relationships/notesSlide" Target="../notesSlides/notesSlide39.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slideLayout" Target="../slideLayouts/slideLayout4.xml"/><Relationship Id="rId5" Type="http://schemas.openxmlformats.org/officeDocument/2006/relationships/tags" Target="../tags/tag259.xml"/><Relationship Id="rId4" Type="http://schemas.openxmlformats.org/officeDocument/2006/relationships/tags" Target="../tags/tag258.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6.png"/><Relationship Id="rId5" Type="http://schemas.openxmlformats.org/officeDocument/2006/relationships/tags" Target="../tags/tag21.xml"/><Relationship Id="rId10" Type="http://schemas.openxmlformats.org/officeDocument/2006/relationships/image" Target="../media/image5.png"/><Relationship Id="rId4" Type="http://schemas.openxmlformats.org/officeDocument/2006/relationships/tags" Target="../tags/tag20.xml"/><Relationship Id="rId9"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8" Type="http://schemas.openxmlformats.org/officeDocument/2006/relationships/tags" Target="../tags/tag267.xml"/><Relationship Id="rId13" Type="http://schemas.openxmlformats.org/officeDocument/2006/relationships/notesSlide" Target="../notesSlides/notesSlide40.xml"/><Relationship Id="rId3" Type="http://schemas.openxmlformats.org/officeDocument/2006/relationships/tags" Target="../tags/tag262.xml"/><Relationship Id="rId7" Type="http://schemas.openxmlformats.org/officeDocument/2006/relationships/tags" Target="../tags/tag266.xml"/><Relationship Id="rId12" Type="http://schemas.openxmlformats.org/officeDocument/2006/relationships/slideLayout" Target="../slideLayouts/slideLayout4.xml"/><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tags" Target="../tags/tag265.xml"/><Relationship Id="rId11" Type="http://schemas.openxmlformats.org/officeDocument/2006/relationships/tags" Target="../tags/tag270.xml"/><Relationship Id="rId5" Type="http://schemas.openxmlformats.org/officeDocument/2006/relationships/tags" Target="../tags/tag264.xml"/><Relationship Id="rId10" Type="http://schemas.openxmlformats.org/officeDocument/2006/relationships/tags" Target="../tags/tag269.xml"/><Relationship Id="rId4" Type="http://schemas.openxmlformats.org/officeDocument/2006/relationships/tags" Target="../tags/tag263.xml"/><Relationship Id="rId9" Type="http://schemas.openxmlformats.org/officeDocument/2006/relationships/tags" Target="../tags/tag26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271.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8" Type="http://schemas.openxmlformats.org/officeDocument/2006/relationships/tags" Target="../tags/tag279.xml"/><Relationship Id="rId13" Type="http://schemas.openxmlformats.org/officeDocument/2006/relationships/notesSlide" Target="../notesSlides/notesSlide42.xml"/><Relationship Id="rId3" Type="http://schemas.openxmlformats.org/officeDocument/2006/relationships/tags" Target="../tags/tag274.xml"/><Relationship Id="rId7" Type="http://schemas.openxmlformats.org/officeDocument/2006/relationships/tags" Target="../tags/tag278.xml"/><Relationship Id="rId12" Type="http://schemas.openxmlformats.org/officeDocument/2006/relationships/slideLayout" Target="../slideLayouts/slideLayout4.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11" Type="http://schemas.openxmlformats.org/officeDocument/2006/relationships/tags" Target="../tags/tag282.xml"/><Relationship Id="rId5" Type="http://schemas.openxmlformats.org/officeDocument/2006/relationships/tags" Target="../tags/tag276.xml"/><Relationship Id="rId10" Type="http://schemas.openxmlformats.org/officeDocument/2006/relationships/tags" Target="../tags/tag281.xml"/><Relationship Id="rId4" Type="http://schemas.openxmlformats.org/officeDocument/2006/relationships/tags" Target="../tags/tag275.xml"/><Relationship Id="rId9" Type="http://schemas.openxmlformats.org/officeDocument/2006/relationships/tags" Target="../tags/tag280.xml"/></Relationships>
</file>

<file path=ppt/slides/_rels/slide43.xml.rels><?xml version="1.0" encoding="UTF-8" standalone="yes"?>
<Relationships xmlns="http://schemas.openxmlformats.org/package/2006/relationships"><Relationship Id="rId8" Type="http://schemas.openxmlformats.org/officeDocument/2006/relationships/tags" Target="../tags/tag290.xml"/><Relationship Id="rId3" Type="http://schemas.openxmlformats.org/officeDocument/2006/relationships/tags" Target="../tags/tag285.xml"/><Relationship Id="rId7" Type="http://schemas.openxmlformats.org/officeDocument/2006/relationships/tags" Target="../tags/tag289.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tags" Target="../tags/tag288.xml"/><Relationship Id="rId11" Type="http://schemas.openxmlformats.org/officeDocument/2006/relationships/notesSlide" Target="../notesSlides/notesSlide43.xml"/><Relationship Id="rId5" Type="http://schemas.openxmlformats.org/officeDocument/2006/relationships/tags" Target="../tags/tag287.xml"/><Relationship Id="rId10" Type="http://schemas.openxmlformats.org/officeDocument/2006/relationships/slideLayout" Target="../slideLayouts/slideLayout4.xml"/><Relationship Id="rId4" Type="http://schemas.openxmlformats.org/officeDocument/2006/relationships/tags" Target="../tags/tag286.xml"/><Relationship Id="rId9" Type="http://schemas.openxmlformats.org/officeDocument/2006/relationships/tags" Target="../tags/tag291.xml"/></Relationships>
</file>

<file path=ppt/slides/_rels/slide44.xml.rels><?xml version="1.0" encoding="UTF-8" standalone="yes"?>
<Relationships xmlns="http://schemas.openxmlformats.org/package/2006/relationships"><Relationship Id="rId3" Type="http://schemas.openxmlformats.org/officeDocument/2006/relationships/tags" Target="../tags/tag294.xml"/><Relationship Id="rId7" Type="http://schemas.openxmlformats.org/officeDocument/2006/relationships/notesSlide" Target="../notesSlides/notesSlide44.xml"/><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slideLayout" Target="../slideLayouts/slideLayout4.xml"/><Relationship Id="rId5" Type="http://schemas.openxmlformats.org/officeDocument/2006/relationships/tags" Target="../tags/tag296.xml"/><Relationship Id="rId4" Type="http://schemas.openxmlformats.org/officeDocument/2006/relationships/tags" Target="../tags/tag295.xml"/></Relationships>
</file>

<file path=ppt/slides/_rels/slide45.xml.rels><?xml version="1.0" encoding="UTF-8" standalone="yes"?>
<Relationships xmlns="http://schemas.openxmlformats.org/package/2006/relationships"><Relationship Id="rId8" Type="http://schemas.openxmlformats.org/officeDocument/2006/relationships/tags" Target="../tags/tag304.xml"/><Relationship Id="rId13" Type="http://schemas.openxmlformats.org/officeDocument/2006/relationships/notesSlide" Target="../notesSlides/notesSlide45.xml"/><Relationship Id="rId3" Type="http://schemas.openxmlformats.org/officeDocument/2006/relationships/tags" Target="../tags/tag299.xml"/><Relationship Id="rId7" Type="http://schemas.openxmlformats.org/officeDocument/2006/relationships/tags" Target="../tags/tag303.xml"/><Relationship Id="rId12" Type="http://schemas.openxmlformats.org/officeDocument/2006/relationships/slideLayout" Target="../slideLayouts/slideLayout4.xml"/><Relationship Id="rId2" Type="http://schemas.openxmlformats.org/officeDocument/2006/relationships/tags" Target="../tags/tag298.xml"/><Relationship Id="rId1" Type="http://schemas.openxmlformats.org/officeDocument/2006/relationships/tags" Target="../tags/tag297.xml"/><Relationship Id="rId6" Type="http://schemas.openxmlformats.org/officeDocument/2006/relationships/tags" Target="../tags/tag302.xml"/><Relationship Id="rId11" Type="http://schemas.openxmlformats.org/officeDocument/2006/relationships/tags" Target="../tags/tag307.xml"/><Relationship Id="rId5" Type="http://schemas.openxmlformats.org/officeDocument/2006/relationships/tags" Target="../tags/tag301.xml"/><Relationship Id="rId10" Type="http://schemas.openxmlformats.org/officeDocument/2006/relationships/tags" Target="../tags/tag306.xml"/><Relationship Id="rId4" Type="http://schemas.openxmlformats.org/officeDocument/2006/relationships/tags" Target="../tags/tag300.xml"/><Relationship Id="rId9" Type="http://schemas.openxmlformats.org/officeDocument/2006/relationships/tags" Target="../tags/tag305.xml"/></Relationships>
</file>

<file path=ppt/slides/_rels/slide46.xml.rels><?xml version="1.0" encoding="UTF-8" standalone="yes"?>
<Relationships xmlns="http://schemas.openxmlformats.org/package/2006/relationships"><Relationship Id="rId8" Type="http://schemas.openxmlformats.org/officeDocument/2006/relationships/tags" Target="../tags/tag315.xml"/><Relationship Id="rId3" Type="http://schemas.openxmlformats.org/officeDocument/2006/relationships/tags" Target="../tags/tag310.xml"/><Relationship Id="rId7" Type="http://schemas.openxmlformats.org/officeDocument/2006/relationships/tags" Target="../tags/tag314.xml"/><Relationship Id="rId12" Type="http://schemas.openxmlformats.org/officeDocument/2006/relationships/notesSlide" Target="../notesSlides/notesSlide46.xml"/><Relationship Id="rId2" Type="http://schemas.openxmlformats.org/officeDocument/2006/relationships/tags" Target="../tags/tag309.xml"/><Relationship Id="rId1" Type="http://schemas.openxmlformats.org/officeDocument/2006/relationships/tags" Target="../tags/tag308.xml"/><Relationship Id="rId6" Type="http://schemas.openxmlformats.org/officeDocument/2006/relationships/tags" Target="../tags/tag313.xml"/><Relationship Id="rId11" Type="http://schemas.openxmlformats.org/officeDocument/2006/relationships/slideLayout" Target="../slideLayouts/slideLayout4.xml"/><Relationship Id="rId5" Type="http://schemas.openxmlformats.org/officeDocument/2006/relationships/tags" Target="../tags/tag312.xml"/><Relationship Id="rId10" Type="http://schemas.openxmlformats.org/officeDocument/2006/relationships/tags" Target="../tags/tag317.xml"/><Relationship Id="rId4" Type="http://schemas.openxmlformats.org/officeDocument/2006/relationships/tags" Target="../tags/tag311.xml"/><Relationship Id="rId9" Type="http://schemas.openxmlformats.org/officeDocument/2006/relationships/tags" Target="../tags/tag316.xml"/></Relationships>
</file>

<file path=ppt/slides/_rels/slide47.xml.rels><?xml version="1.0" encoding="UTF-8" standalone="yes"?>
<Relationships xmlns="http://schemas.openxmlformats.org/package/2006/relationships"><Relationship Id="rId8" Type="http://schemas.openxmlformats.org/officeDocument/2006/relationships/tags" Target="../tags/tag325.xml"/><Relationship Id="rId13" Type="http://schemas.openxmlformats.org/officeDocument/2006/relationships/slideLayout" Target="../slideLayouts/slideLayout4.xml"/><Relationship Id="rId3" Type="http://schemas.openxmlformats.org/officeDocument/2006/relationships/tags" Target="../tags/tag320.xml"/><Relationship Id="rId7" Type="http://schemas.openxmlformats.org/officeDocument/2006/relationships/tags" Target="../tags/tag324.xml"/><Relationship Id="rId12" Type="http://schemas.openxmlformats.org/officeDocument/2006/relationships/tags" Target="../tags/tag329.xml"/><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tags" Target="../tags/tag323.xml"/><Relationship Id="rId11" Type="http://schemas.openxmlformats.org/officeDocument/2006/relationships/tags" Target="../tags/tag328.xml"/><Relationship Id="rId5" Type="http://schemas.openxmlformats.org/officeDocument/2006/relationships/tags" Target="../tags/tag322.xml"/><Relationship Id="rId10" Type="http://schemas.openxmlformats.org/officeDocument/2006/relationships/tags" Target="../tags/tag327.xml"/><Relationship Id="rId4" Type="http://schemas.openxmlformats.org/officeDocument/2006/relationships/tags" Target="../tags/tag321.xml"/><Relationship Id="rId9" Type="http://schemas.openxmlformats.org/officeDocument/2006/relationships/tags" Target="../tags/tag326.xml"/><Relationship Id="rId1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8" Type="http://schemas.openxmlformats.org/officeDocument/2006/relationships/tags" Target="../tags/tag337.xml"/><Relationship Id="rId13" Type="http://schemas.openxmlformats.org/officeDocument/2006/relationships/notesSlide" Target="../notesSlides/notesSlide48.xml"/><Relationship Id="rId3" Type="http://schemas.openxmlformats.org/officeDocument/2006/relationships/tags" Target="../tags/tag332.xml"/><Relationship Id="rId7" Type="http://schemas.openxmlformats.org/officeDocument/2006/relationships/tags" Target="../tags/tag336.xml"/><Relationship Id="rId12" Type="http://schemas.openxmlformats.org/officeDocument/2006/relationships/slideLayout" Target="../slideLayouts/slideLayout4.xml"/><Relationship Id="rId2" Type="http://schemas.openxmlformats.org/officeDocument/2006/relationships/tags" Target="../tags/tag331.xml"/><Relationship Id="rId1" Type="http://schemas.openxmlformats.org/officeDocument/2006/relationships/tags" Target="../tags/tag330.xml"/><Relationship Id="rId6" Type="http://schemas.openxmlformats.org/officeDocument/2006/relationships/tags" Target="../tags/tag335.xml"/><Relationship Id="rId11" Type="http://schemas.openxmlformats.org/officeDocument/2006/relationships/tags" Target="../tags/tag340.xml"/><Relationship Id="rId5" Type="http://schemas.openxmlformats.org/officeDocument/2006/relationships/tags" Target="../tags/tag334.xml"/><Relationship Id="rId10" Type="http://schemas.openxmlformats.org/officeDocument/2006/relationships/tags" Target="../tags/tag339.xml"/><Relationship Id="rId4" Type="http://schemas.openxmlformats.org/officeDocument/2006/relationships/tags" Target="../tags/tag333.xml"/><Relationship Id="rId9" Type="http://schemas.openxmlformats.org/officeDocument/2006/relationships/tags" Target="../tags/tag338.xml"/></Relationships>
</file>

<file path=ppt/slides/_rels/slide49.xml.rels><?xml version="1.0" encoding="UTF-8" standalone="yes"?>
<Relationships xmlns="http://schemas.openxmlformats.org/package/2006/relationships"><Relationship Id="rId8" Type="http://schemas.openxmlformats.org/officeDocument/2006/relationships/tags" Target="../tags/tag348.xml"/><Relationship Id="rId13" Type="http://schemas.openxmlformats.org/officeDocument/2006/relationships/tags" Target="../tags/tag353.xml"/><Relationship Id="rId3" Type="http://schemas.openxmlformats.org/officeDocument/2006/relationships/tags" Target="../tags/tag343.xml"/><Relationship Id="rId7" Type="http://schemas.openxmlformats.org/officeDocument/2006/relationships/tags" Target="../tags/tag347.xml"/><Relationship Id="rId12" Type="http://schemas.openxmlformats.org/officeDocument/2006/relationships/tags" Target="../tags/tag352.xml"/><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tags" Target="../tags/tag346.xml"/><Relationship Id="rId11" Type="http://schemas.openxmlformats.org/officeDocument/2006/relationships/tags" Target="../tags/tag351.xml"/><Relationship Id="rId5" Type="http://schemas.openxmlformats.org/officeDocument/2006/relationships/tags" Target="../tags/tag345.xml"/><Relationship Id="rId15" Type="http://schemas.openxmlformats.org/officeDocument/2006/relationships/notesSlide" Target="../notesSlides/notesSlide49.xml"/><Relationship Id="rId10" Type="http://schemas.openxmlformats.org/officeDocument/2006/relationships/tags" Target="../tags/tag350.xml"/><Relationship Id="rId4" Type="http://schemas.openxmlformats.org/officeDocument/2006/relationships/tags" Target="../tags/tag344.xml"/><Relationship Id="rId9" Type="http://schemas.openxmlformats.org/officeDocument/2006/relationships/tags" Target="../tags/tag349.xml"/><Relationship Id="rId1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5.xml"/><Relationship Id="rId5" Type="http://schemas.openxmlformats.org/officeDocument/2006/relationships/slideLayout" Target="../slideLayouts/slideLayout4.xml"/><Relationship Id="rId4" Type="http://schemas.openxmlformats.org/officeDocument/2006/relationships/tags" Target="../tags/tag27.xml"/></Relationships>
</file>

<file path=ppt/slides/_rels/slide50.xml.rels><?xml version="1.0" encoding="UTF-8" standalone="yes"?>
<Relationships xmlns="http://schemas.openxmlformats.org/package/2006/relationships"><Relationship Id="rId8" Type="http://schemas.openxmlformats.org/officeDocument/2006/relationships/tags" Target="../tags/tag361.xml"/><Relationship Id="rId13" Type="http://schemas.openxmlformats.org/officeDocument/2006/relationships/notesSlide" Target="../notesSlides/notesSlide50.xml"/><Relationship Id="rId3" Type="http://schemas.openxmlformats.org/officeDocument/2006/relationships/tags" Target="../tags/tag356.xml"/><Relationship Id="rId7" Type="http://schemas.openxmlformats.org/officeDocument/2006/relationships/tags" Target="../tags/tag360.xml"/><Relationship Id="rId12" Type="http://schemas.openxmlformats.org/officeDocument/2006/relationships/slideLayout" Target="../slideLayouts/slideLayout4.xml"/><Relationship Id="rId2" Type="http://schemas.openxmlformats.org/officeDocument/2006/relationships/tags" Target="../tags/tag355.xml"/><Relationship Id="rId1" Type="http://schemas.openxmlformats.org/officeDocument/2006/relationships/tags" Target="../tags/tag354.xml"/><Relationship Id="rId6" Type="http://schemas.openxmlformats.org/officeDocument/2006/relationships/tags" Target="../tags/tag359.xml"/><Relationship Id="rId11" Type="http://schemas.openxmlformats.org/officeDocument/2006/relationships/tags" Target="../tags/tag364.xml"/><Relationship Id="rId5" Type="http://schemas.openxmlformats.org/officeDocument/2006/relationships/tags" Target="../tags/tag358.xml"/><Relationship Id="rId10" Type="http://schemas.openxmlformats.org/officeDocument/2006/relationships/tags" Target="../tags/tag363.xml"/><Relationship Id="rId4" Type="http://schemas.openxmlformats.org/officeDocument/2006/relationships/tags" Target="../tags/tag357.xml"/><Relationship Id="rId9" Type="http://schemas.openxmlformats.org/officeDocument/2006/relationships/tags" Target="../tags/tag36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365.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tags" Target="../tags/tag368.xml"/><Relationship Id="rId7" Type="http://schemas.openxmlformats.org/officeDocument/2006/relationships/image" Target="../media/image4.png"/><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notesSlide" Target="../notesSlides/notesSlide52.xml"/><Relationship Id="rId5" Type="http://schemas.openxmlformats.org/officeDocument/2006/relationships/slideLayout" Target="../slideLayouts/slideLayout3.xml"/><Relationship Id="rId4" Type="http://schemas.openxmlformats.org/officeDocument/2006/relationships/tags" Target="../tags/tag369.xml"/></Relationships>
</file>

<file path=ppt/slides/_rels/slide53.xml.rels><?xml version="1.0" encoding="UTF-8" standalone="yes"?>
<Relationships xmlns="http://schemas.openxmlformats.org/package/2006/relationships"><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 Id="rId5" Type="http://schemas.openxmlformats.org/officeDocument/2006/relationships/notesSlide" Target="../notesSlides/notesSlide53.xml"/><Relationship Id="rId4"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tags" Target="../tags/tag380.xml"/><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tags" Target="../tags/tag375.xml"/><Relationship Id="rId7" Type="http://schemas.openxmlformats.org/officeDocument/2006/relationships/tags" Target="../tags/tag379.xml"/><Relationship Id="rId12" Type="http://schemas.openxmlformats.org/officeDocument/2006/relationships/notesSlide" Target="../notesSlides/notesSlide54.xml"/><Relationship Id="rId17" Type="http://schemas.openxmlformats.org/officeDocument/2006/relationships/image" Target="../media/image11.png"/><Relationship Id="rId2" Type="http://schemas.openxmlformats.org/officeDocument/2006/relationships/tags" Target="../tags/tag374.xml"/><Relationship Id="rId16" Type="http://schemas.openxmlformats.org/officeDocument/2006/relationships/image" Target="../media/image10.png"/><Relationship Id="rId20" Type="http://schemas.openxmlformats.org/officeDocument/2006/relationships/image" Target="../media/image6.png"/><Relationship Id="rId1" Type="http://schemas.openxmlformats.org/officeDocument/2006/relationships/tags" Target="../tags/tag373.xml"/><Relationship Id="rId6" Type="http://schemas.openxmlformats.org/officeDocument/2006/relationships/tags" Target="../tags/tag378.xml"/><Relationship Id="rId11" Type="http://schemas.openxmlformats.org/officeDocument/2006/relationships/slideLayout" Target="../slideLayouts/slideLayout4.xml"/><Relationship Id="rId5" Type="http://schemas.openxmlformats.org/officeDocument/2006/relationships/tags" Target="../tags/tag377.xml"/><Relationship Id="rId15" Type="http://schemas.openxmlformats.org/officeDocument/2006/relationships/image" Target="../media/image9.png"/><Relationship Id="rId10" Type="http://schemas.openxmlformats.org/officeDocument/2006/relationships/tags" Target="../tags/tag382.xml"/><Relationship Id="rId19" Type="http://schemas.openxmlformats.org/officeDocument/2006/relationships/image" Target="../media/image13.png"/><Relationship Id="rId4" Type="http://schemas.openxmlformats.org/officeDocument/2006/relationships/tags" Target="../tags/tag376.xml"/><Relationship Id="rId9" Type="http://schemas.openxmlformats.org/officeDocument/2006/relationships/tags" Target="../tags/tag381.xml"/><Relationship Id="rId14" Type="http://schemas.openxmlformats.org/officeDocument/2006/relationships/image" Target="../media/image8.png"/></Relationships>
</file>

<file path=ppt/slides/_rels/slide55.xml.rels><?xml version="1.0" encoding="UTF-8" standalone="yes"?>
<Relationships xmlns="http://schemas.openxmlformats.org/package/2006/relationships"><Relationship Id="rId8" Type="http://schemas.openxmlformats.org/officeDocument/2006/relationships/tags" Target="../tags/tag390.xml"/><Relationship Id="rId13" Type="http://schemas.openxmlformats.org/officeDocument/2006/relationships/notesSlide" Target="../notesSlides/notesSlide55.xml"/><Relationship Id="rId18" Type="http://schemas.openxmlformats.org/officeDocument/2006/relationships/image" Target="../media/image10.png"/><Relationship Id="rId3" Type="http://schemas.openxmlformats.org/officeDocument/2006/relationships/tags" Target="../tags/tag385.xml"/><Relationship Id="rId21" Type="http://schemas.openxmlformats.org/officeDocument/2006/relationships/image" Target="../media/image13.png"/><Relationship Id="rId7" Type="http://schemas.openxmlformats.org/officeDocument/2006/relationships/tags" Target="../tags/tag389.xml"/><Relationship Id="rId12" Type="http://schemas.openxmlformats.org/officeDocument/2006/relationships/slideLayout" Target="../slideLayouts/slideLayout4.xml"/><Relationship Id="rId17" Type="http://schemas.openxmlformats.org/officeDocument/2006/relationships/image" Target="../media/image9.png"/><Relationship Id="rId2" Type="http://schemas.openxmlformats.org/officeDocument/2006/relationships/tags" Target="../tags/tag384.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tags" Target="../tags/tag383.xml"/><Relationship Id="rId6" Type="http://schemas.openxmlformats.org/officeDocument/2006/relationships/tags" Target="../tags/tag388.xml"/><Relationship Id="rId11" Type="http://schemas.openxmlformats.org/officeDocument/2006/relationships/tags" Target="../tags/tag393.xml"/><Relationship Id="rId5" Type="http://schemas.openxmlformats.org/officeDocument/2006/relationships/tags" Target="../tags/tag387.xml"/><Relationship Id="rId15" Type="http://schemas.openxmlformats.org/officeDocument/2006/relationships/image" Target="../media/image7.png"/><Relationship Id="rId10" Type="http://schemas.openxmlformats.org/officeDocument/2006/relationships/tags" Target="../tags/tag392.xml"/><Relationship Id="rId19" Type="http://schemas.openxmlformats.org/officeDocument/2006/relationships/image" Target="../media/image11.png"/><Relationship Id="rId4" Type="http://schemas.openxmlformats.org/officeDocument/2006/relationships/tags" Target="../tags/tag386.xml"/><Relationship Id="rId9" Type="http://schemas.openxmlformats.org/officeDocument/2006/relationships/tags" Target="../tags/tag391.xml"/><Relationship Id="rId14" Type="http://schemas.openxmlformats.org/officeDocument/2006/relationships/image" Target="../media/image15.png"/><Relationship Id="rId22" Type="http://schemas.openxmlformats.org/officeDocument/2006/relationships/image" Target="../media/image6.png"/></Relationships>
</file>

<file path=ppt/slides/_rels/slide56.xml.rels><?xml version="1.0" encoding="UTF-8" standalone="yes"?>
<Relationships xmlns="http://schemas.openxmlformats.org/package/2006/relationships"><Relationship Id="rId8" Type="http://schemas.openxmlformats.org/officeDocument/2006/relationships/tags" Target="../tags/tag401.xml"/><Relationship Id="rId13" Type="http://schemas.openxmlformats.org/officeDocument/2006/relationships/image" Target="../media/image16.png"/><Relationship Id="rId3" Type="http://schemas.openxmlformats.org/officeDocument/2006/relationships/tags" Target="../tags/tag396.xml"/><Relationship Id="rId7" Type="http://schemas.openxmlformats.org/officeDocument/2006/relationships/tags" Target="../tags/tag400.xml"/><Relationship Id="rId12" Type="http://schemas.openxmlformats.org/officeDocument/2006/relationships/notesSlide" Target="../notesSlides/notesSlide56.xml"/><Relationship Id="rId2" Type="http://schemas.openxmlformats.org/officeDocument/2006/relationships/tags" Target="../tags/tag395.xml"/><Relationship Id="rId1" Type="http://schemas.openxmlformats.org/officeDocument/2006/relationships/tags" Target="../tags/tag394.xml"/><Relationship Id="rId6" Type="http://schemas.openxmlformats.org/officeDocument/2006/relationships/tags" Target="../tags/tag399.xml"/><Relationship Id="rId11" Type="http://schemas.openxmlformats.org/officeDocument/2006/relationships/slideLayout" Target="../slideLayouts/slideLayout4.xml"/><Relationship Id="rId5" Type="http://schemas.openxmlformats.org/officeDocument/2006/relationships/tags" Target="../tags/tag398.xml"/><Relationship Id="rId10" Type="http://schemas.openxmlformats.org/officeDocument/2006/relationships/tags" Target="../tags/tag403.xml"/><Relationship Id="rId4" Type="http://schemas.openxmlformats.org/officeDocument/2006/relationships/tags" Target="../tags/tag397.xml"/><Relationship Id="rId9" Type="http://schemas.openxmlformats.org/officeDocument/2006/relationships/tags" Target="../tags/tag402.xml"/></Relationships>
</file>

<file path=ppt/slides/_rels/slide57.xml.rels><?xml version="1.0" encoding="UTF-8" standalone="yes"?>
<Relationships xmlns="http://schemas.openxmlformats.org/package/2006/relationships"><Relationship Id="rId8" Type="http://schemas.openxmlformats.org/officeDocument/2006/relationships/tags" Target="../tags/tag411.xml"/><Relationship Id="rId13" Type="http://schemas.openxmlformats.org/officeDocument/2006/relationships/notesSlide" Target="../notesSlides/notesSlide57.xml"/><Relationship Id="rId3" Type="http://schemas.openxmlformats.org/officeDocument/2006/relationships/tags" Target="../tags/tag406.xml"/><Relationship Id="rId7" Type="http://schemas.openxmlformats.org/officeDocument/2006/relationships/tags" Target="../tags/tag410.xml"/><Relationship Id="rId12" Type="http://schemas.openxmlformats.org/officeDocument/2006/relationships/slideLayout" Target="../slideLayouts/slideLayout4.xml"/><Relationship Id="rId2" Type="http://schemas.openxmlformats.org/officeDocument/2006/relationships/tags" Target="../tags/tag405.xml"/><Relationship Id="rId1" Type="http://schemas.openxmlformats.org/officeDocument/2006/relationships/tags" Target="../tags/tag404.xml"/><Relationship Id="rId6" Type="http://schemas.openxmlformats.org/officeDocument/2006/relationships/tags" Target="../tags/tag409.xml"/><Relationship Id="rId11" Type="http://schemas.openxmlformats.org/officeDocument/2006/relationships/tags" Target="../tags/tag414.xml"/><Relationship Id="rId5" Type="http://schemas.openxmlformats.org/officeDocument/2006/relationships/tags" Target="../tags/tag408.xml"/><Relationship Id="rId10" Type="http://schemas.openxmlformats.org/officeDocument/2006/relationships/tags" Target="../tags/tag413.xml"/><Relationship Id="rId4" Type="http://schemas.openxmlformats.org/officeDocument/2006/relationships/tags" Target="../tags/tag407.xml"/><Relationship Id="rId9" Type="http://schemas.openxmlformats.org/officeDocument/2006/relationships/tags" Target="../tags/tag412.xml"/></Relationships>
</file>

<file path=ppt/slides/_rels/slide58.xml.rels><?xml version="1.0" encoding="UTF-8" standalone="yes"?>
<Relationships xmlns="http://schemas.openxmlformats.org/package/2006/relationships"><Relationship Id="rId8" Type="http://schemas.openxmlformats.org/officeDocument/2006/relationships/tags" Target="../tags/tag422.xml"/><Relationship Id="rId13" Type="http://schemas.openxmlformats.org/officeDocument/2006/relationships/slideLayout" Target="../slideLayouts/slideLayout4.xml"/><Relationship Id="rId3" Type="http://schemas.openxmlformats.org/officeDocument/2006/relationships/tags" Target="../tags/tag417.xml"/><Relationship Id="rId7" Type="http://schemas.openxmlformats.org/officeDocument/2006/relationships/tags" Target="../tags/tag421.xml"/><Relationship Id="rId12" Type="http://schemas.openxmlformats.org/officeDocument/2006/relationships/tags" Target="../tags/tag426.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tags" Target="../tags/tag420.xml"/><Relationship Id="rId11" Type="http://schemas.openxmlformats.org/officeDocument/2006/relationships/tags" Target="../tags/tag425.xml"/><Relationship Id="rId5" Type="http://schemas.openxmlformats.org/officeDocument/2006/relationships/tags" Target="../tags/tag419.xml"/><Relationship Id="rId10" Type="http://schemas.openxmlformats.org/officeDocument/2006/relationships/tags" Target="../tags/tag424.xml"/><Relationship Id="rId4" Type="http://schemas.openxmlformats.org/officeDocument/2006/relationships/tags" Target="../tags/tag418.xml"/><Relationship Id="rId9" Type="http://schemas.openxmlformats.org/officeDocument/2006/relationships/tags" Target="../tags/tag423.xml"/><Relationship Id="rId1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8" Type="http://schemas.openxmlformats.org/officeDocument/2006/relationships/tags" Target="../tags/tag434.xml"/><Relationship Id="rId13" Type="http://schemas.openxmlformats.org/officeDocument/2006/relationships/notesSlide" Target="../notesSlides/notesSlide59.xml"/><Relationship Id="rId3" Type="http://schemas.openxmlformats.org/officeDocument/2006/relationships/tags" Target="../tags/tag429.xml"/><Relationship Id="rId7" Type="http://schemas.openxmlformats.org/officeDocument/2006/relationships/tags" Target="../tags/tag433.xml"/><Relationship Id="rId12" Type="http://schemas.openxmlformats.org/officeDocument/2006/relationships/slideLayout" Target="../slideLayouts/slideLayout4.xml"/><Relationship Id="rId2" Type="http://schemas.openxmlformats.org/officeDocument/2006/relationships/tags" Target="../tags/tag428.xml"/><Relationship Id="rId1" Type="http://schemas.openxmlformats.org/officeDocument/2006/relationships/tags" Target="../tags/tag427.xml"/><Relationship Id="rId6" Type="http://schemas.openxmlformats.org/officeDocument/2006/relationships/tags" Target="../tags/tag432.xml"/><Relationship Id="rId11" Type="http://schemas.openxmlformats.org/officeDocument/2006/relationships/tags" Target="../tags/tag437.xml"/><Relationship Id="rId5" Type="http://schemas.openxmlformats.org/officeDocument/2006/relationships/tags" Target="../tags/tag431.xml"/><Relationship Id="rId10" Type="http://schemas.openxmlformats.org/officeDocument/2006/relationships/tags" Target="../tags/tag436.xml"/><Relationship Id="rId4" Type="http://schemas.openxmlformats.org/officeDocument/2006/relationships/tags" Target="../tags/tag430.xml"/><Relationship Id="rId9" Type="http://schemas.openxmlformats.org/officeDocument/2006/relationships/tags" Target="../tags/tag435.xml"/><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8" Type="http://schemas.openxmlformats.org/officeDocument/2006/relationships/tags" Target="../tags/tag445.xml"/><Relationship Id="rId13" Type="http://schemas.openxmlformats.org/officeDocument/2006/relationships/tags" Target="../tags/tag450.xml"/><Relationship Id="rId3" Type="http://schemas.openxmlformats.org/officeDocument/2006/relationships/tags" Target="../tags/tag440.xml"/><Relationship Id="rId7" Type="http://schemas.openxmlformats.org/officeDocument/2006/relationships/tags" Target="../tags/tag444.xml"/><Relationship Id="rId12" Type="http://schemas.openxmlformats.org/officeDocument/2006/relationships/tags" Target="../tags/tag449.xml"/><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tags" Target="../tags/tag443.xml"/><Relationship Id="rId11" Type="http://schemas.openxmlformats.org/officeDocument/2006/relationships/tags" Target="../tags/tag448.xml"/><Relationship Id="rId5" Type="http://schemas.openxmlformats.org/officeDocument/2006/relationships/tags" Target="../tags/tag442.xml"/><Relationship Id="rId15" Type="http://schemas.openxmlformats.org/officeDocument/2006/relationships/notesSlide" Target="../notesSlides/notesSlide60.xml"/><Relationship Id="rId10" Type="http://schemas.openxmlformats.org/officeDocument/2006/relationships/tags" Target="../tags/tag447.xml"/><Relationship Id="rId4" Type="http://schemas.openxmlformats.org/officeDocument/2006/relationships/tags" Target="../tags/tag441.xml"/><Relationship Id="rId9" Type="http://schemas.openxmlformats.org/officeDocument/2006/relationships/tags" Target="../tags/tag446.xml"/><Relationship Id="rId14"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8" Type="http://schemas.openxmlformats.org/officeDocument/2006/relationships/tags" Target="../tags/tag458.xml"/><Relationship Id="rId13" Type="http://schemas.openxmlformats.org/officeDocument/2006/relationships/slideLayout" Target="../slideLayouts/slideLayout4.xml"/><Relationship Id="rId3" Type="http://schemas.openxmlformats.org/officeDocument/2006/relationships/tags" Target="../tags/tag453.xml"/><Relationship Id="rId7" Type="http://schemas.openxmlformats.org/officeDocument/2006/relationships/tags" Target="../tags/tag457.xml"/><Relationship Id="rId12" Type="http://schemas.openxmlformats.org/officeDocument/2006/relationships/tags" Target="../tags/tag462.xml"/><Relationship Id="rId2" Type="http://schemas.openxmlformats.org/officeDocument/2006/relationships/tags" Target="../tags/tag452.xml"/><Relationship Id="rId1" Type="http://schemas.openxmlformats.org/officeDocument/2006/relationships/tags" Target="../tags/tag451.xml"/><Relationship Id="rId6" Type="http://schemas.openxmlformats.org/officeDocument/2006/relationships/tags" Target="../tags/tag456.xml"/><Relationship Id="rId11" Type="http://schemas.openxmlformats.org/officeDocument/2006/relationships/tags" Target="../tags/tag461.xml"/><Relationship Id="rId5" Type="http://schemas.openxmlformats.org/officeDocument/2006/relationships/tags" Target="../tags/tag455.xml"/><Relationship Id="rId15" Type="http://schemas.openxmlformats.org/officeDocument/2006/relationships/image" Target="../media/image17.png"/><Relationship Id="rId10" Type="http://schemas.openxmlformats.org/officeDocument/2006/relationships/tags" Target="../tags/tag460.xml"/><Relationship Id="rId4" Type="http://schemas.openxmlformats.org/officeDocument/2006/relationships/tags" Target="../tags/tag454.xml"/><Relationship Id="rId9" Type="http://schemas.openxmlformats.org/officeDocument/2006/relationships/tags" Target="../tags/tag459.xml"/><Relationship Id="rId1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8" Type="http://schemas.openxmlformats.org/officeDocument/2006/relationships/tags" Target="../tags/tag470.xml"/><Relationship Id="rId3" Type="http://schemas.openxmlformats.org/officeDocument/2006/relationships/tags" Target="../tags/tag465.xml"/><Relationship Id="rId7" Type="http://schemas.openxmlformats.org/officeDocument/2006/relationships/tags" Target="../tags/tag469.xml"/><Relationship Id="rId12" Type="http://schemas.openxmlformats.org/officeDocument/2006/relationships/notesSlide" Target="../notesSlides/notesSlide62.xml"/><Relationship Id="rId2" Type="http://schemas.openxmlformats.org/officeDocument/2006/relationships/tags" Target="../tags/tag464.xml"/><Relationship Id="rId1" Type="http://schemas.openxmlformats.org/officeDocument/2006/relationships/tags" Target="../tags/tag463.xml"/><Relationship Id="rId6" Type="http://schemas.openxmlformats.org/officeDocument/2006/relationships/tags" Target="../tags/tag468.xml"/><Relationship Id="rId11" Type="http://schemas.openxmlformats.org/officeDocument/2006/relationships/slideLayout" Target="../slideLayouts/slideLayout4.xml"/><Relationship Id="rId5" Type="http://schemas.openxmlformats.org/officeDocument/2006/relationships/tags" Target="../tags/tag467.xml"/><Relationship Id="rId10" Type="http://schemas.openxmlformats.org/officeDocument/2006/relationships/tags" Target="../tags/tag472.xml"/><Relationship Id="rId4" Type="http://schemas.openxmlformats.org/officeDocument/2006/relationships/tags" Target="../tags/tag466.xml"/><Relationship Id="rId9" Type="http://schemas.openxmlformats.org/officeDocument/2006/relationships/tags" Target="../tags/tag471.xml"/></Relationships>
</file>

<file path=ppt/slides/_rels/slide63.xml.rels><?xml version="1.0" encoding="UTF-8" standalone="yes"?>
<Relationships xmlns="http://schemas.openxmlformats.org/package/2006/relationships"><Relationship Id="rId3" Type="http://schemas.openxmlformats.org/officeDocument/2006/relationships/tags" Target="../tags/tag475.xml"/><Relationship Id="rId7" Type="http://schemas.openxmlformats.org/officeDocument/2006/relationships/notesSlide" Target="../notesSlides/notesSlide63.xml"/><Relationship Id="rId2" Type="http://schemas.openxmlformats.org/officeDocument/2006/relationships/tags" Target="../tags/tag474.xml"/><Relationship Id="rId1" Type="http://schemas.openxmlformats.org/officeDocument/2006/relationships/tags" Target="../tags/tag473.xml"/><Relationship Id="rId6" Type="http://schemas.openxmlformats.org/officeDocument/2006/relationships/slideLayout" Target="../slideLayouts/slideLayout4.xml"/><Relationship Id="rId5" Type="http://schemas.openxmlformats.org/officeDocument/2006/relationships/tags" Target="../tags/tag477.xml"/><Relationship Id="rId4" Type="http://schemas.openxmlformats.org/officeDocument/2006/relationships/tags" Target="../tags/tag476.xml"/></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480.xml"/><Relationship Id="rId7" Type="http://schemas.openxmlformats.org/officeDocument/2006/relationships/tags" Target="../tags/tag484.xml"/><Relationship Id="rId2" Type="http://schemas.openxmlformats.org/officeDocument/2006/relationships/tags" Target="../tags/tag479.xml"/><Relationship Id="rId1" Type="http://schemas.openxmlformats.org/officeDocument/2006/relationships/tags" Target="../tags/tag478.xml"/><Relationship Id="rId6" Type="http://schemas.openxmlformats.org/officeDocument/2006/relationships/tags" Target="../tags/tag483.xml"/><Relationship Id="rId5" Type="http://schemas.openxmlformats.org/officeDocument/2006/relationships/tags" Target="../tags/tag482.xml"/><Relationship Id="rId4" Type="http://schemas.openxmlformats.org/officeDocument/2006/relationships/tags" Target="../tags/tag481.xml"/><Relationship Id="rId9"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8" Type="http://schemas.openxmlformats.org/officeDocument/2006/relationships/tags" Target="../tags/tag492.xml"/><Relationship Id="rId3" Type="http://schemas.openxmlformats.org/officeDocument/2006/relationships/tags" Target="../tags/tag487.xml"/><Relationship Id="rId7" Type="http://schemas.openxmlformats.org/officeDocument/2006/relationships/tags" Target="../tags/tag491.xml"/><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tags" Target="../tags/tag490.xml"/><Relationship Id="rId11" Type="http://schemas.openxmlformats.org/officeDocument/2006/relationships/notesSlide" Target="../notesSlides/notesSlide65.xml"/><Relationship Id="rId5" Type="http://schemas.openxmlformats.org/officeDocument/2006/relationships/tags" Target="../tags/tag489.xml"/><Relationship Id="rId10" Type="http://schemas.openxmlformats.org/officeDocument/2006/relationships/slideLayout" Target="../slideLayouts/slideLayout4.xml"/><Relationship Id="rId4" Type="http://schemas.openxmlformats.org/officeDocument/2006/relationships/tags" Target="../tags/tag488.xml"/><Relationship Id="rId9" Type="http://schemas.openxmlformats.org/officeDocument/2006/relationships/tags" Target="../tags/tag493.xml"/></Relationships>
</file>

<file path=ppt/slides/_rels/slide66.xml.rels><?xml version="1.0" encoding="UTF-8" standalone="yes"?>
<Relationships xmlns="http://schemas.openxmlformats.org/package/2006/relationships"><Relationship Id="rId8" Type="http://schemas.openxmlformats.org/officeDocument/2006/relationships/tags" Target="../tags/tag501.xml"/><Relationship Id="rId3" Type="http://schemas.openxmlformats.org/officeDocument/2006/relationships/tags" Target="../tags/tag496.xml"/><Relationship Id="rId7" Type="http://schemas.openxmlformats.org/officeDocument/2006/relationships/tags" Target="../tags/tag500.xml"/><Relationship Id="rId2" Type="http://schemas.openxmlformats.org/officeDocument/2006/relationships/tags" Target="../tags/tag495.xml"/><Relationship Id="rId1" Type="http://schemas.openxmlformats.org/officeDocument/2006/relationships/tags" Target="../tags/tag494.xml"/><Relationship Id="rId6" Type="http://schemas.openxmlformats.org/officeDocument/2006/relationships/tags" Target="../tags/tag499.xml"/><Relationship Id="rId11" Type="http://schemas.openxmlformats.org/officeDocument/2006/relationships/notesSlide" Target="../notesSlides/notesSlide66.xml"/><Relationship Id="rId5" Type="http://schemas.openxmlformats.org/officeDocument/2006/relationships/tags" Target="../tags/tag498.xml"/><Relationship Id="rId10" Type="http://schemas.openxmlformats.org/officeDocument/2006/relationships/slideLayout" Target="../slideLayouts/slideLayout4.xml"/><Relationship Id="rId4" Type="http://schemas.openxmlformats.org/officeDocument/2006/relationships/tags" Target="../tags/tag497.xml"/><Relationship Id="rId9" Type="http://schemas.openxmlformats.org/officeDocument/2006/relationships/tags" Target="../tags/tag502.xml"/></Relationships>
</file>

<file path=ppt/slides/_rels/slide67.xml.rels><?xml version="1.0" encoding="UTF-8" standalone="yes"?>
<Relationships xmlns="http://schemas.openxmlformats.org/package/2006/relationships"><Relationship Id="rId3" Type="http://schemas.openxmlformats.org/officeDocument/2006/relationships/tags" Target="../tags/tag505.xml"/><Relationship Id="rId7" Type="http://schemas.openxmlformats.org/officeDocument/2006/relationships/notesSlide" Target="../notesSlides/notesSlide67.xml"/><Relationship Id="rId2" Type="http://schemas.openxmlformats.org/officeDocument/2006/relationships/tags" Target="../tags/tag504.xml"/><Relationship Id="rId1" Type="http://schemas.openxmlformats.org/officeDocument/2006/relationships/tags" Target="../tags/tag503.xml"/><Relationship Id="rId6" Type="http://schemas.openxmlformats.org/officeDocument/2006/relationships/slideLayout" Target="../slideLayouts/slideLayout4.xml"/><Relationship Id="rId5" Type="http://schemas.openxmlformats.org/officeDocument/2006/relationships/tags" Target="../tags/tag507.xml"/><Relationship Id="rId4" Type="http://schemas.openxmlformats.org/officeDocument/2006/relationships/tags" Target="../tags/tag506.xml"/></Relationships>
</file>

<file path=ppt/slides/_rels/slide68.xml.rels><?xml version="1.0" encoding="UTF-8" standalone="yes"?>
<Relationships xmlns="http://schemas.openxmlformats.org/package/2006/relationships"><Relationship Id="rId8" Type="http://schemas.openxmlformats.org/officeDocument/2006/relationships/tags" Target="../tags/tag515.xml"/><Relationship Id="rId13" Type="http://schemas.openxmlformats.org/officeDocument/2006/relationships/image" Target="../media/image16.png"/><Relationship Id="rId3" Type="http://schemas.openxmlformats.org/officeDocument/2006/relationships/tags" Target="../tags/tag510.xml"/><Relationship Id="rId7" Type="http://schemas.openxmlformats.org/officeDocument/2006/relationships/tags" Target="../tags/tag514.xml"/><Relationship Id="rId12" Type="http://schemas.openxmlformats.org/officeDocument/2006/relationships/notesSlide" Target="../notesSlides/notesSlide68.xml"/><Relationship Id="rId2" Type="http://schemas.openxmlformats.org/officeDocument/2006/relationships/tags" Target="../tags/tag509.xml"/><Relationship Id="rId1" Type="http://schemas.openxmlformats.org/officeDocument/2006/relationships/tags" Target="../tags/tag508.xml"/><Relationship Id="rId6" Type="http://schemas.openxmlformats.org/officeDocument/2006/relationships/tags" Target="../tags/tag513.xml"/><Relationship Id="rId11" Type="http://schemas.openxmlformats.org/officeDocument/2006/relationships/slideLayout" Target="../slideLayouts/slideLayout4.xml"/><Relationship Id="rId5" Type="http://schemas.openxmlformats.org/officeDocument/2006/relationships/tags" Target="../tags/tag512.xml"/><Relationship Id="rId10" Type="http://schemas.openxmlformats.org/officeDocument/2006/relationships/tags" Target="../tags/tag517.xml"/><Relationship Id="rId4" Type="http://schemas.openxmlformats.org/officeDocument/2006/relationships/tags" Target="../tags/tag511.xml"/><Relationship Id="rId9" Type="http://schemas.openxmlformats.org/officeDocument/2006/relationships/tags" Target="../tags/tag516.xml"/></Relationships>
</file>

<file path=ppt/slides/_rels/slide69.xml.rels><?xml version="1.0" encoding="UTF-8" standalone="yes"?>
<Relationships xmlns="http://schemas.openxmlformats.org/package/2006/relationships"><Relationship Id="rId8" Type="http://schemas.openxmlformats.org/officeDocument/2006/relationships/tags" Target="../tags/tag525.xml"/><Relationship Id="rId13" Type="http://schemas.openxmlformats.org/officeDocument/2006/relationships/tags" Target="../tags/tag530.xml"/><Relationship Id="rId3" Type="http://schemas.openxmlformats.org/officeDocument/2006/relationships/tags" Target="../tags/tag520.xml"/><Relationship Id="rId7" Type="http://schemas.openxmlformats.org/officeDocument/2006/relationships/tags" Target="../tags/tag524.xml"/><Relationship Id="rId12" Type="http://schemas.openxmlformats.org/officeDocument/2006/relationships/tags" Target="../tags/tag529.xml"/><Relationship Id="rId2" Type="http://schemas.openxmlformats.org/officeDocument/2006/relationships/tags" Target="../tags/tag519.xml"/><Relationship Id="rId16" Type="http://schemas.openxmlformats.org/officeDocument/2006/relationships/image" Target="../media/image16.png"/><Relationship Id="rId1" Type="http://schemas.openxmlformats.org/officeDocument/2006/relationships/tags" Target="../tags/tag518.xml"/><Relationship Id="rId6" Type="http://schemas.openxmlformats.org/officeDocument/2006/relationships/tags" Target="../tags/tag523.xml"/><Relationship Id="rId11" Type="http://schemas.openxmlformats.org/officeDocument/2006/relationships/tags" Target="../tags/tag528.xml"/><Relationship Id="rId5" Type="http://schemas.openxmlformats.org/officeDocument/2006/relationships/tags" Target="../tags/tag522.xml"/><Relationship Id="rId15" Type="http://schemas.openxmlformats.org/officeDocument/2006/relationships/notesSlide" Target="../notesSlides/notesSlide69.xml"/><Relationship Id="rId10" Type="http://schemas.openxmlformats.org/officeDocument/2006/relationships/tags" Target="../tags/tag527.xml"/><Relationship Id="rId4" Type="http://schemas.openxmlformats.org/officeDocument/2006/relationships/tags" Target="../tags/tag521.xml"/><Relationship Id="rId9" Type="http://schemas.openxmlformats.org/officeDocument/2006/relationships/tags" Target="../tags/tag526.xml"/><Relationship Id="rId1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8" Type="http://schemas.openxmlformats.org/officeDocument/2006/relationships/notesSlide" Target="../notesSlides/notesSlide70.xml"/><Relationship Id="rId3" Type="http://schemas.openxmlformats.org/officeDocument/2006/relationships/tags" Target="../tags/tag533.xml"/><Relationship Id="rId7" Type="http://schemas.openxmlformats.org/officeDocument/2006/relationships/slideLayout" Target="../slideLayouts/slideLayout4.xml"/><Relationship Id="rId2" Type="http://schemas.openxmlformats.org/officeDocument/2006/relationships/tags" Target="../tags/tag532.xml"/><Relationship Id="rId1" Type="http://schemas.openxmlformats.org/officeDocument/2006/relationships/tags" Target="../tags/tag531.xml"/><Relationship Id="rId6" Type="http://schemas.openxmlformats.org/officeDocument/2006/relationships/tags" Target="../tags/tag536.xml"/><Relationship Id="rId5" Type="http://schemas.openxmlformats.org/officeDocument/2006/relationships/tags" Target="../tags/tag535.xml"/><Relationship Id="rId4" Type="http://schemas.openxmlformats.org/officeDocument/2006/relationships/tags" Target="../tags/tag534.xml"/></Relationships>
</file>

<file path=ppt/slides/_rels/slide71.xml.rels><?xml version="1.0" encoding="UTF-8" standalone="yes"?>
<Relationships xmlns="http://schemas.openxmlformats.org/package/2006/relationships"><Relationship Id="rId8" Type="http://schemas.openxmlformats.org/officeDocument/2006/relationships/tags" Target="../tags/tag544.xml"/><Relationship Id="rId13" Type="http://schemas.openxmlformats.org/officeDocument/2006/relationships/tags" Target="../tags/tag549.xml"/><Relationship Id="rId18" Type="http://schemas.openxmlformats.org/officeDocument/2006/relationships/notesSlide" Target="../notesSlides/notesSlide71.xml"/><Relationship Id="rId3" Type="http://schemas.openxmlformats.org/officeDocument/2006/relationships/tags" Target="../tags/tag539.xml"/><Relationship Id="rId7" Type="http://schemas.openxmlformats.org/officeDocument/2006/relationships/tags" Target="../tags/tag543.xml"/><Relationship Id="rId12" Type="http://schemas.openxmlformats.org/officeDocument/2006/relationships/tags" Target="../tags/tag548.xml"/><Relationship Id="rId17" Type="http://schemas.openxmlformats.org/officeDocument/2006/relationships/slideLayout" Target="../slideLayouts/slideLayout4.xml"/><Relationship Id="rId2" Type="http://schemas.openxmlformats.org/officeDocument/2006/relationships/tags" Target="../tags/tag538.xml"/><Relationship Id="rId16" Type="http://schemas.openxmlformats.org/officeDocument/2006/relationships/tags" Target="../tags/tag552.xml"/><Relationship Id="rId1" Type="http://schemas.openxmlformats.org/officeDocument/2006/relationships/tags" Target="../tags/tag537.xml"/><Relationship Id="rId6" Type="http://schemas.openxmlformats.org/officeDocument/2006/relationships/tags" Target="../tags/tag542.xml"/><Relationship Id="rId11" Type="http://schemas.openxmlformats.org/officeDocument/2006/relationships/tags" Target="../tags/tag547.xml"/><Relationship Id="rId5" Type="http://schemas.openxmlformats.org/officeDocument/2006/relationships/tags" Target="../tags/tag541.xml"/><Relationship Id="rId15" Type="http://schemas.openxmlformats.org/officeDocument/2006/relationships/tags" Target="../tags/tag551.xml"/><Relationship Id="rId10" Type="http://schemas.openxmlformats.org/officeDocument/2006/relationships/tags" Target="../tags/tag546.xml"/><Relationship Id="rId4" Type="http://schemas.openxmlformats.org/officeDocument/2006/relationships/tags" Target="../tags/tag540.xml"/><Relationship Id="rId9" Type="http://schemas.openxmlformats.org/officeDocument/2006/relationships/tags" Target="../tags/tag545.xml"/><Relationship Id="rId14" Type="http://schemas.openxmlformats.org/officeDocument/2006/relationships/tags" Target="../tags/tag55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tags" Target="../tags/tag553.xml"/><Relationship Id="rId4" Type="http://schemas.openxmlformats.org/officeDocument/2006/relationships/image" Target="../media/image14.png"/></Relationships>
</file>

<file path=ppt/slides/_rels/slide73.xml.rels><?xml version="1.0" encoding="UTF-8" standalone="yes"?>
<Relationships xmlns="http://schemas.openxmlformats.org/package/2006/relationships"><Relationship Id="rId3" Type="http://schemas.openxmlformats.org/officeDocument/2006/relationships/tags" Target="../tags/tag556.xml"/><Relationship Id="rId2" Type="http://schemas.openxmlformats.org/officeDocument/2006/relationships/tags" Target="../tags/tag555.xml"/><Relationship Id="rId1" Type="http://schemas.openxmlformats.org/officeDocument/2006/relationships/tags" Target="../tags/tag554.xml"/><Relationship Id="rId5" Type="http://schemas.openxmlformats.org/officeDocument/2006/relationships/notesSlide" Target="../notesSlides/notesSlide73.xml"/><Relationship Id="rId4"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8" Type="http://schemas.openxmlformats.org/officeDocument/2006/relationships/tags" Target="../tags/tag564.xml"/><Relationship Id="rId3" Type="http://schemas.openxmlformats.org/officeDocument/2006/relationships/tags" Target="../tags/tag559.xml"/><Relationship Id="rId7" Type="http://schemas.openxmlformats.org/officeDocument/2006/relationships/tags" Target="../tags/tag563.xml"/><Relationship Id="rId2" Type="http://schemas.openxmlformats.org/officeDocument/2006/relationships/tags" Target="../tags/tag558.xml"/><Relationship Id="rId1" Type="http://schemas.openxmlformats.org/officeDocument/2006/relationships/tags" Target="../tags/tag557.xml"/><Relationship Id="rId6" Type="http://schemas.openxmlformats.org/officeDocument/2006/relationships/tags" Target="../tags/tag562.xml"/><Relationship Id="rId11" Type="http://schemas.openxmlformats.org/officeDocument/2006/relationships/notesSlide" Target="../notesSlides/notesSlide74.xml"/><Relationship Id="rId5" Type="http://schemas.openxmlformats.org/officeDocument/2006/relationships/tags" Target="../tags/tag561.xml"/><Relationship Id="rId10" Type="http://schemas.openxmlformats.org/officeDocument/2006/relationships/slideLayout" Target="../slideLayouts/slideLayout4.xml"/><Relationship Id="rId4" Type="http://schemas.openxmlformats.org/officeDocument/2006/relationships/tags" Target="../tags/tag560.xml"/><Relationship Id="rId9" Type="http://schemas.openxmlformats.org/officeDocument/2006/relationships/tags" Target="../tags/tag565.xml"/></Relationships>
</file>

<file path=ppt/slides/_rels/slide75.xml.rels><?xml version="1.0" encoding="UTF-8" standalone="yes"?>
<Relationships xmlns="http://schemas.openxmlformats.org/package/2006/relationships"><Relationship Id="rId8" Type="http://schemas.openxmlformats.org/officeDocument/2006/relationships/notesSlide" Target="../notesSlides/notesSlide75.xml"/><Relationship Id="rId3" Type="http://schemas.openxmlformats.org/officeDocument/2006/relationships/tags" Target="../tags/tag568.xml"/><Relationship Id="rId7" Type="http://schemas.openxmlformats.org/officeDocument/2006/relationships/slideLayout" Target="../slideLayouts/slideLayout4.xml"/><Relationship Id="rId2" Type="http://schemas.openxmlformats.org/officeDocument/2006/relationships/tags" Target="../tags/tag567.xml"/><Relationship Id="rId1" Type="http://schemas.openxmlformats.org/officeDocument/2006/relationships/tags" Target="../tags/tag566.xml"/><Relationship Id="rId6" Type="http://schemas.openxmlformats.org/officeDocument/2006/relationships/tags" Target="../tags/tag571.xml"/><Relationship Id="rId5" Type="http://schemas.openxmlformats.org/officeDocument/2006/relationships/tags" Target="../tags/tag570.xml"/><Relationship Id="rId4" Type="http://schemas.openxmlformats.org/officeDocument/2006/relationships/tags" Target="../tags/tag569.xml"/></Relationships>
</file>

<file path=ppt/slides/_rels/slide76.xml.rels><?xml version="1.0" encoding="UTF-8" standalone="yes"?>
<Relationships xmlns="http://schemas.openxmlformats.org/package/2006/relationships"><Relationship Id="rId8" Type="http://schemas.openxmlformats.org/officeDocument/2006/relationships/notesSlide" Target="../notesSlides/notesSlide76.xml"/><Relationship Id="rId3" Type="http://schemas.openxmlformats.org/officeDocument/2006/relationships/tags" Target="../tags/tag574.xml"/><Relationship Id="rId7" Type="http://schemas.openxmlformats.org/officeDocument/2006/relationships/slideLayout" Target="../slideLayouts/slideLayout4.xml"/><Relationship Id="rId2" Type="http://schemas.openxmlformats.org/officeDocument/2006/relationships/tags" Target="../tags/tag573.xml"/><Relationship Id="rId1" Type="http://schemas.openxmlformats.org/officeDocument/2006/relationships/tags" Target="../tags/tag572.xml"/><Relationship Id="rId6" Type="http://schemas.openxmlformats.org/officeDocument/2006/relationships/tags" Target="../tags/tag577.xml"/><Relationship Id="rId5" Type="http://schemas.openxmlformats.org/officeDocument/2006/relationships/tags" Target="../tags/tag576.xml"/><Relationship Id="rId4" Type="http://schemas.openxmlformats.org/officeDocument/2006/relationships/tags" Target="../tags/tag575.xml"/></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77.xml"/><Relationship Id="rId3" Type="http://schemas.openxmlformats.org/officeDocument/2006/relationships/tags" Target="../tags/tag580.xml"/><Relationship Id="rId7" Type="http://schemas.openxmlformats.org/officeDocument/2006/relationships/slideLayout" Target="../slideLayouts/slideLayout4.xml"/><Relationship Id="rId2" Type="http://schemas.openxmlformats.org/officeDocument/2006/relationships/tags" Target="../tags/tag579.xml"/><Relationship Id="rId1" Type="http://schemas.openxmlformats.org/officeDocument/2006/relationships/tags" Target="../tags/tag578.xml"/><Relationship Id="rId6" Type="http://schemas.openxmlformats.org/officeDocument/2006/relationships/tags" Target="../tags/tag583.xml"/><Relationship Id="rId5" Type="http://schemas.openxmlformats.org/officeDocument/2006/relationships/tags" Target="../tags/tag582.xml"/><Relationship Id="rId4" Type="http://schemas.openxmlformats.org/officeDocument/2006/relationships/tags" Target="../tags/tag581.xml"/></Relationships>
</file>

<file path=ppt/slides/_rels/slide78.xml.rels><?xml version="1.0" encoding="UTF-8" standalone="yes"?>
<Relationships xmlns="http://schemas.openxmlformats.org/package/2006/relationships"><Relationship Id="rId8" Type="http://schemas.openxmlformats.org/officeDocument/2006/relationships/tags" Target="../tags/tag591.xml"/><Relationship Id="rId3" Type="http://schemas.openxmlformats.org/officeDocument/2006/relationships/tags" Target="../tags/tag586.xml"/><Relationship Id="rId7" Type="http://schemas.openxmlformats.org/officeDocument/2006/relationships/tags" Target="../tags/tag590.xml"/><Relationship Id="rId2" Type="http://schemas.openxmlformats.org/officeDocument/2006/relationships/tags" Target="../tags/tag585.xml"/><Relationship Id="rId1" Type="http://schemas.openxmlformats.org/officeDocument/2006/relationships/tags" Target="../tags/tag584.xml"/><Relationship Id="rId6" Type="http://schemas.openxmlformats.org/officeDocument/2006/relationships/tags" Target="../tags/tag589.xml"/><Relationship Id="rId11" Type="http://schemas.openxmlformats.org/officeDocument/2006/relationships/notesSlide" Target="../notesSlides/notesSlide78.xml"/><Relationship Id="rId5" Type="http://schemas.openxmlformats.org/officeDocument/2006/relationships/tags" Target="../tags/tag588.xml"/><Relationship Id="rId10" Type="http://schemas.openxmlformats.org/officeDocument/2006/relationships/slideLayout" Target="../slideLayouts/slideLayout4.xml"/><Relationship Id="rId4" Type="http://schemas.openxmlformats.org/officeDocument/2006/relationships/tags" Target="../tags/tag587.xml"/><Relationship Id="rId9" Type="http://schemas.openxmlformats.org/officeDocument/2006/relationships/tags" Target="../tags/tag592.xml"/></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79.xml"/><Relationship Id="rId3" Type="http://schemas.openxmlformats.org/officeDocument/2006/relationships/tags" Target="../tags/tag595.xml"/><Relationship Id="rId7" Type="http://schemas.openxmlformats.org/officeDocument/2006/relationships/slideLayout" Target="../slideLayouts/slideLayout4.xml"/><Relationship Id="rId2" Type="http://schemas.openxmlformats.org/officeDocument/2006/relationships/tags" Target="../tags/tag594.xml"/><Relationship Id="rId1" Type="http://schemas.openxmlformats.org/officeDocument/2006/relationships/tags" Target="../tags/tag593.xml"/><Relationship Id="rId6" Type="http://schemas.openxmlformats.org/officeDocument/2006/relationships/tags" Target="../tags/tag598.xml"/><Relationship Id="rId5" Type="http://schemas.openxmlformats.org/officeDocument/2006/relationships/tags" Target="../tags/tag597.xml"/><Relationship Id="rId4" Type="http://schemas.openxmlformats.org/officeDocument/2006/relationships/tags" Target="../tags/tag596.xml"/></Relationships>
</file>

<file path=ppt/slides/_rels/slide8.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notesSlide" Target="../notesSlides/notesSlide8.xml"/><Relationship Id="rId5" Type="http://schemas.openxmlformats.org/officeDocument/2006/relationships/tags" Target="../tags/tag42.xml"/><Relationship Id="rId10" Type="http://schemas.openxmlformats.org/officeDocument/2006/relationships/slideLayout" Target="../slideLayouts/slideLayout2.xml"/><Relationship Id="rId4" Type="http://schemas.openxmlformats.org/officeDocument/2006/relationships/tags" Target="../tags/tag41.xml"/><Relationship Id="rId9" Type="http://schemas.openxmlformats.org/officeDocument/2006/relationships/tags" Target="../tags/tag46.xml"/></Relationships>
</file>

<file path=ppt/slides/_rels/slide80.xml.rels><?xml version="1.0" encoding="UTF-8" standalone="yes"?>
<Relationships xmlns="http://schemas.openxmlformats.org/package/2006/relationships"><Relationship Id="rId8" Type="http://schemas.openxmlformats.org/officeDocument/2006/relationships/tags" Target="../tags/tag606.xml"/><Relationship Id="rId13" Type="http://schemas.openxmlformats.org/officeDocument/2006/relationships/tags" Target="../tags/tag611.xml"/><Relationship Id="rId3" Type="http://schemas.openxmlformats.org/officeDocument/2006/relationships/tags" Target="../tags/tag601.xml"/><Relationship Id="rId7" Type="http://schemas.openxmlformats.org/officeDocument/2006/relationships/tags" Target="../tags/tag605.xml"/><Relationship Id="rId12" Type="http://schemas.openxmlformats.org/officeDocument/2006/relationships/tags" Target="../tags/tag610.xml"/><Relationship Id="rId2" Type="http://schemas.openxmlformats.org/officeDocument/2006/relationships/tags" Target="../tags/tag600.xml"/><Relationship Id="rId16" Type="http://schemas.openxmlformats.org/officeDocument/2006/relationships/notesSlide" Target="../notesSlides/notesSlide80.xml"/><Relationship Id="rId1" Type="http://schemas.openxmlformats.org/officeDocument/2006/relationships/tags" Target="../tags/tag599.xml"/><Relationship Id="rId6" Type="http://schemas.openxmlformats.org/officeDocument/2006/relationships/tags" Target="../tags/tag604.xml"/><Relationship Id="rId11" Type="http://schemas.openxmlformats.org/officeDocument/2006/relationships/tags" Target="../tags/tag609.xml"/><Relationship Id="rId5" Type="http://schemas.openxmlformats.org/officeDocument/2006/relationships/tags" Target="../tags/tag603.xml"/><Relationship Id="rId15" Type="http://schemas.openxmlformats.org/officeDocument/2006/relationships/slideLayout" Target="../slideLayouts/slideLayout4.xml"/><Relationship Id="rId10" Type="http://schemas.openxmlformats.org/officeDocument/2006/relationships/tags" Target="../tags/tag608.xml"/><Relationship Id="rId4" Type="http://schemas.openxmlformats.org/officeDocument/2006/relationships/tags" Target="../tags/tag602.xml"/><Relationship Id="rId9" Type="http://schemas.openxmlformats.org/officeDocument/2006/relationships/tags" Target="../tags/tag607.xml"/><Relationship Id="rId14" Type="http://schemas.openxmlformats.org/officeDocument/2006/relationships/tags" Target="../tags/tag612.xml"/></Relationships>
</file>

<file path=ppt/slides/_rels/slide81.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615.xml"/><Relationship Id="rId7" Type="http://schemas.openxmlformats.org/officeDocument/2006/relationships/tags" Target="../tags/tag619.xml"/><Relationship Id="rId2" Type="http://schemas.openxmlformats.org/officeDocument/2006/relationships/tags" Target="../tags/tag614.xml"/><Relationship Id="rId1" Type="http://schemas.openxmlformats.org/officeDocument/2006/relationships/tags" Target="../tags/tag613.xml"/><Relationship Id="rId6" Type="http://schemas.openxmlformats.org/officeDocument/2006/relationships/tags" Target="../tags/tag618.xml"/><Relationship Id="rId5" Type="http://schemas.openxmlformats.org/officeDocument/2006/relationships/tags" Target="../tags/tag617.xml"/><Relationship Id="rId4" Type="http://schemas.openxmlformats.org/officeDocument/2006/relationships/tags" Target="../tags/tag616.xml"/><Relationship Id="rId9"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8" Type="http://schemas.openxmlformats.org/officeDocument/2006/relationships/tags" Target="../tags/tag627.xml"/><Relationship Id="rId13" Type="http://schemas.openxmlformats.org/officeDocument/2006/relationships/tags" Target="../tags/tag632.xml"/><Relationship Id="rId18" Type="http://schemas.openxmlformats.org/officeDocument/2006/relationships/tags" Target="../tags/tag637.xml"/><Relationship Id="rId3" Type="http://schemas.openxmlformats.org/officeDocument/2006/relationships/tags" Target="../tags/tag622.xml"/><Relationship Id="rId21" Type="http://schemas.openxmlformats.org/officeDocument/2006/relationships/tags" Target="../tags/tag640.xml"/><Relationship Id="rId7" Type="http://schemas.openxmlformats.org/officeDocument/2006/relationships/tags" Target="../tags/tag626.xml"/><Relationship Id="rId12" Type="http://schemas.openxmlformats.org/officeDocument/2006/relationships/tags" Target="../tags/tag631.xml"/><Relationship Id="rId17" Type="http://schemas.openxmlformats.org/officeDocument/2006/relationships/tags" Target="../tags/tag636.xml"/><Relationship Id="rId2" Type="http://schemas.openxmlformats.org/officeDocument/2006/relationships/tags" Target="../tags/tag621.xml"/><Relationship Id="rId16" Type="http://schemas.openxmlformats.org/officeDocument/2006/relationships/tags" Target="../tags/tag635.xml"/><Relationship Id="rId20" Type="http://schemas.openxmlformats.org/officeDocument/2006/relationships/tags" Target="../tags/tag639.xml"/><Relationship Id="rId1" Type="http://schemas.openxmlformats.org/officeDocument/2006/relationships/tags" Target="../tags/tag620.xml"/><Relationship Id="rId6" Type="http://schemas.openxmlformats.org/officeDocument/2006/relationships/tags" Target="../tags/tag625.xml"/><Relationship Id="rId11" Type="http://schemas.openxmlformats.org/officeDocument/2006/relationships/tags" Target="../tags/tag630.xml"/><Relationship Id="rId24" Type="http://schemas.openxmlformats.org/officeDocument/2006/relationships/notesSlide" Target="../notesSlides/notesSlide82.xml"/><Relationship Id="rId5" Type="http://schemas.openxmlformats.org/officeDocument/2006/relationships/tags" Target="../tags/tag624.xml"/><Relationship Id="rId15" Type="http://schemas.openxmlformats.org/officeDocument/2006/relationships/tags" Target="../tags/tag634.xml"/><Relationship Id="rId23" Type="http://schemas.openxmlformats.org/officeDocument/2006/relationships/slideLayout" Target="../slideLayouts/slideLayout4.xml"/><Relationship Id="rId10" Type="http://schemas.openxmlformats.org/officeDocument/2006/relationships/tags" Target="../tags/tag629.xml"/><Relationship Id="rId19" Type="http://schemas.openxmlformats.org/officeDocument/2006/relationships/tags" Target="../tags/tag638.xml"/><Relationship Id="rId4" Type="http://schemas.openxmlformats.org/officeDocument/2006/relationships/tags" Target="../tags/tag623.xml"/><Relationship Id="rId9" Type="http://schemas.openxmlformats.org/officeDocument/2006/relationships/tags" Target="../tags/tag628.xml"/><Relationship Id="rId14" Type="http://schemas.openxmlformats.org/officeDocument/2006/relationships/tags" Target="../tags/tag633.xml"/><Relationship Id="rId22" Type="http://schemas.openxmlformats.org/officeDocument/2006/relationships/tags" Target="../tags/tag64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4.xml"/><Relationship Id="rId1" Type="http://schemas.openxmlformats.org/officeDocument/2006/relationships/tags" Target="../tags/tag642.xml"/><Relationship Id="rId4" Type="http://schemas.openxmlformats.org/officeDocument/2006/relationships/image" Target="../media/image14.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4.xml"/><Relationship Id="rId1" Type="http://schemas.openxmlformats.org/officeDocument/2006/relationships/tags" Target="../tags/tag643.xml"/><Relationship Id="rId5" Type="http://schemas.openxmlformats.org/officeDocument/2006/relationships/image" Target="../media/image18.png"/><Relationship Id="rId4" Type="http://schemas.openxmlformats.org/officeDocument/2006/relationships/hyperlink" Target="http://support.sas.com/quiz/pg2" TargetMode="External"/></Relationships>
</file>

<file path=ppt/slides/_rels/slide85.xml.rels><?xml version="1.0" encoding="UTF-8" standalone="yes"?>
<Relationships xmlns="http://schemas.openxmlformats.org/package/2006/relationships"><Relationship Id="rId3" Type="http://schemas.openxmlformats.org/officeDocument/2006/relationships/tags" Target="../tags/tag646.xml"/><Relationship Id="rId2" Type="http://schemas.openxmlformats.org/officeDocument/2006/relationships/tags" Target="../tags/tag645.xml"/><Relationship Id="rId1" Type="http://schemas.openxmlformats.org/officeDocument/2006/relationships/tags" Target="../tags/tag644.xml"/><Relationship Id="rId6" Type="http://schemas.openxmlformats.org/officeDocument/2006/relationships/notesSlide" Target="../notesSlides/notesSlide85.xml"/><Relationship Id="rId5" Type="http://schemas.openxmlformats.org/officeDocument/2006/relationships/slideLayout" Target="../slideLayouts/slideLayout4.xml"/><Relationship Id="rId4" Type="http://schemas.openxmlformats.org/officeDocument/2006/relationships/tags" Target="../tags/tag647.xml"/></Relationships>
</file>

<file path=ppt/slides/_rels/slide86.xml.rels><?xml version="1.0" encoding="UTF-8" standalone="yes"?>
<Relationships xmlns="http://schemas.openxmlformats.org/package/2006/relationships"><Relationship Id="rId3" Type="http://schemas.openxmlformats.org/officeDocument/2006/relationships/tags" Target="../tags/tag650.xml"/><Relationship Id="rId7" Type="http://schemas.openxmlformats.org/officeDocument/2006/relationships/notesSlide" Target="../notesSlides/notesSlide86.xml"/><Relationship Id="rId2" Type="http://schemas.openxmlformats.org/officeDocument/2006/relationships/tags" Target="../tags/tag649.xml"/><Relationship Id="rId1" Type="http://schemas.openxmlformats.org/officeDocument/2006/relationships/tags" Target="../tags/tag648.xml"/><Relationship Id="rId6" Type="http://schemas.openxmlformats.org/officeDocument/2006/relationships/slideLayout" Target="../slideLayouts/slideLayout4.xml"/><Relationship Id="rId5" Type="http://schemas.openxmlformats.org/officeDocument/2006/relationships/tags" Target="../tags/tag652.xml"/><Relationship Id="rId4" Type="http://schemas.openxmlformats.org/officeDocument/2006/relationships/tags" Target="../tags/tag651.xml"/></Relationships>
</file>

<file path=ppt/slides/_rels/slide87.xml.rels><?xml version="1.0" encoding="UTF-8" standalone="yes"?>
<Relationships xmlns="http://schemas.openxmlformats.org/package/2006/relationships"><Relationship Id="rId3" Type="http://schemas.openxmlformats.org/officeDocument/2006/relationships/tags" Target="../tags/tag655.xml"/><Relationship Id="rId2" Type="http://schemas.openxmlformats.org/officeDocument/2006/relationships/tags" Target="../tags/tag654.xml"/><Relationship Id="rId1" Type="http://schemas.openxmlformats.org/officeDocument/2006/relationships/tags" Target="../tags/tag653.xml"/><Relationship Id="rId5" Type="http://schemas.openxmlformats.org/officeDocument/2006/relationships/notesSlide" Target="../notesSlides/notesSlide87.xml"/><Relationship Id="rId4"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tags" Target="../tags/tag658.xml"/><Relationship Id="rId2" Type="http://schemas.openxmlformats.org/officeDocument/2006/relationships/tags" Target="../tags/tag657.xml"/><Relationship Id="rId1" Type="http://schemas.openxmlformats.org/officeDocument/2006/relationships/tags" Target="../tags/tag656.xml"/><Relationship Id="rId5" Type="http://schemas.openxmlformats.org/officeDocument/2006/relationships/notesSlide" Target="../notesSlides/notesSlide88.xml"/><Relationship Id="rId4"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60.xml"/><Relationship Id="rId1" Type="http://schemas.openxmlformats.org/officeDocument/2006/relationships/tags" Target="../tags/tag659.xml"/><Relationship Id="rId5" Type="http://schemas.openxmlformats.org/officeDocument/2006/relationships/image" Target="../media/image19.png"/><Relationship Id="rId4"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tags" Target="../tags/tag663.xml"/><Relationship Id="rId2" Type="http://schemas.openxmlformats.org/officeDocument/2006/relationships/tags" Target="../tags/tag662.xml"/><Relationship Id="rId1" Type="http://schemas.openxmlformats.org/officeDocument/2006/relationships/tags" Target="../tags/tag661.xml"/><Relationship Id="rId5" Type="http://schemas.openxmlformats.org/officeDocument/2006/relationships/notesSlide" Target="../notesSlides/notesSlide90.xml"/><Relationship Id="rId4"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65.xml"/><Relationship Id="rId1" Type="http://schemas.openxmlformats.org/officeDocument/2006/relationships/tags" Target="../tags/tag664.xml"/><Relationship Id="rId4"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67.xml"/><Relationship Id="rId1" Type="http://schemas.openxmlformats.org/officeDocument/2006/relationships/tags" Target="../tags/tag666.xml"/><Relationship Id="rId4"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3" Type="http://schemas.openxmlformats.org/officeDocument/2006/relationships/tags" Target="../tags/tag670.xml"/><Relationship Id="rId2" Type="http://schemas.openxmlformats.org/officeDocument/2006/relationships/tags" Target="../tags/tag669.xml"/><Relationship Id="rId1" Type="http://schemas.openxmlformats.org/officeDocument/2006/relationships/tags" Target="../tags/tag668.xml"/><Relationship Id="rId5" Type="http://schemas.openxmlformats.org/officeDocument/2006/relationships/notesSlide" Target="../notesSlides/notesSlide93.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7"/>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custDataLst>
              <p:tags r:id="rId3"/>
            </p:custDataLst>
          </p:nvPr>
        </p:nvSpPr>
        <p:spPr>
          <a:xfrm>
            <a:off x="685800" y="463550"/>
            <a:ext cx="8458200" cy="679450"/>
          </a:xfrm>
          <a:prstGeom prst="rect">
            <a:avLst/>
          </a:prstGeom>
        </p:spPr>
        <p:txBody>
          <a:bodyPr/>
          <a:lstStyle/>
          <a:p>
            <a:pPr eaLnBrk="1" hangingPunct="1"/>
            <a:r>
              <a:rPr lang="en-US" dirty="0">
                <a:solidFill>
                  <a:srgbClr val="0070C0"/>
                </a:solidFill>
              </a:rPr>
              <a:t>Chapter 2: Controlling Input and Output</a:t>
            </a:r>
          </a:p>
        </p:txBody>
      </p:sp>
      <p:graphicFrame>
        <p:nvGraphicFramePr>
          <p:cNvPr id="7" name="Group Organizer"/>
          <p:cNvGraphicFramePr>
            <a:graphicFrameLocks noGrp="1"/>
          </p:cNvGraphicFramePr>
          <p:nvPr>
            <p:custDataLst>
              <p:tags r:id="rId4"/>
            </p:custDataLst>
            <p:extLst>
              <p:ext uri="{D42A27DB-BD31-4B8C-83A1-F6EECF244321}">
                <p14:modId xmlns:p14="http://schemas.microsoft.com/office/powerpoint/2010/main" val="2685589533"/>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2.1 Writing Observations Explicitly</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2.2 Writing to Multiple SAS Data Sets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2.3 Selecting Variables and Observations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 name="Slide Number Placeholder 1"/>
          <p:cNvSpPr>
            <a:spLocks noGrp="1"/>
          </p:cNvSpPr>
          <p:nvPr>
            <p:ph type="sldNum" sz="quarter" idx="10"/>
            <p:custDataLst>
              <p:tags r:id="rId1"/>
            </p:custDataLst>
          </p:nvPr>
        </p:nvSpPr>
        <p:spPr/>
        <p:txBody>
          <a:bodyPr/>
          <a:lstStyle/>
          <a:p>
            <a:pPr>
              <a:defRPr/>
            </a:pPr>
            <a:fld id="{5385305D-0B0D-496E-85AF-8438F5AE2E86}" type="slidenum">
              <a:rPr lang="en-US"/>
              <a:pPr>
                <a:defRPr/>
              </a:pPr>
              <a:t>10</a:t>
            </a:fld>
            <a:endParaRPr lang="en-US" b="0" dirty="0">
              <a:latin typeface="Times New Roman" pitchFamily="18" charset="0"/>
            </a:endParaRPr>
          </a:p>
        </p:txBody>
      </p:sp>
      <p:sp>
        <p:nvSpPr>
          <p:cNvPr id="14339" name="Rectangle 3"/>
          <p:cNvSpPr>
            <a:spLocks noChangeArrowheads="1"/>
          </p:cNvSpPr>
          <p:nvPr>
            <p:custDataLst>
              <p:tags r:id="rId2"/>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83000"/>
              </a:lnSpc>
            </a:pPr>
            <a:r>
              <a:rPr lang="en-US" sz="3600" b="1" dirty="0">
                <a:solidFill>
                  <a:srgbClr val="0053C3"/>
                </a:solidFill>
                <a:latin typeface="Arial Narrow"/>
              </a:rPr>
              <a:t>Compilation</a:t>
            </a:r>
          </a:p>
        </p:txBody>
      </p:sp>
      <p:graphicFrame>
        <p:nvGraphicFramePr>
          <p:cNvPr id="539859" name="Group 211"/>
          <p:cNvGraphicFramePr>
            <a:graphicFrameLocks noGrp="1"/>
          </p:cNvGraphicFramePr>
          <p:nvPr>
            <p:custDataLst>
              <p:tags r:id="rId3"/>
            </p:custDataLst>
          </p:nvPr>
        </p:nvGraphicFramePr>
        <p:xfrm>
          <a:off x="687388" y="3730625"/>
          <a:ext cx="7772400" cy="167322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3185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14358" name="Rectangle 159"/>
          <p:cNvSpPr>
            <a:spLocks noChangeArrowheads="1"/>
          </p:cNvSpPr>
          <p:nvPr>
            <p:custDataLst>
              <p:tags r:id="rId4"/>
            </p:custDataLst>
          </p:nvPr>
        </p:nvSpPr>
        <p:spPr bwMode="auto">
          <a:xfrm>
            <a:off x="2508250" y="1992313"/>
            <a:ext cx="1092200" cy="2841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4359" name="Text Box 164"/>
          <p:cNvSpPr txBox="1">
            <a:spLocks noChangeArrowheads="1"/>
          </p:cNvSpPr>
          <p:nvPr>
            <p:custDataLst>
              <p:tags r:id="rId5"/>
            </p:custDataLst>
          </p:nvPr>
        </p:nvSpPr>
        <p:spPr bwMode="auto">
          <a:xfrm>
            <a:off x="1577975" y="12573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dirty="0">
                <a:latin typeface="Courier New" pitchFamily="49" charset="0"/>
              </a:rPr>
              <a:t>data forecast;</a:t>
            </a:r>
          </a:p>
          <a:p>
            <a:pPr>
              <a:lnSpc>
                <a:spcPct val="85000"/>
              </a:lnSpc>
            </a:pPr>
            <a:r>
              <a:rPr lang="en-US" sz="1800" b="1" dirty="0">
                <a:latin typeface="Courier New" pitchFamily="49" charset="0"/>
              </a:rPr>
              <a:t>   set </a:t>
            </a:r>
            <a:r>
              <a:rPr lang="en-US" sz="1800" b="1" dirty="0" err="1">
                <a:latin typeface="Courier New" pitchFamily="49" charset="0"/>
              </a:rPr>
              <a:t>orion.growth</a:t>
            </a:r>
            <a:r>
              <a:rPr lang="en-US" sz="1800" b="1" dirty="0">
                <a:latin typeface="Courier New" pitchFamily="49" charset="0"/>
              </a:rPr>
              <a:t>;</a:t>
            </a:r>
          </a:p>
          <a:p>
            <a:pPr>
              <a:lnSpc>
                <a:spcPct val="85000"/>
              </a:lnSpc>
            </a:pPr>
            <a:r>
              <a:rPr lang="en-US" sz="1800" b="1" dirty="0">
                <a:latin typeface="Courier New" pitchFamily="49" charset="0"/>
              </a:rPr>
              <a:t>   Year=1;</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   Year=2;</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run;</a:t>
            </a:r>
          </a:p>
        </p:txBody>
      </p:sp>
      <p:sp>
        <p:nvSpPr>
          <p:cNvPr id="14360" name="Rectangle 165"/>
          <p:cNvSpPr>
            <a:spLocks noChangeArrowheads="1"/>
          </p:cNvSpPr>
          <p:nvPr>
            <p:custDataLst>
              <p:tags r:id="rId6"/>
            </p:custDataLst>
          </p:nvPr>
        </p:nvSpPr>
        <p:spPr bwMode="auto">
          <a:xfrm>
            <a:off x="2019300" y="1768475"/>
            <a:ext cx="979488" cy="2587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4361" name="Animation Flag"/>
          <p:cNvSpPr txBox="1">
            <a:spLocks noChangeArrowheads="1"/>
          </p:cNvSpPr>
          <p:nvPr>
            <p:custDataLst>
              <p:tags r:id="rId7"/>
            </p:custDataLst>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b="1" dirty="0">
                <a:latin typeface="Arial" pitchFamily="34" charset="0"/>
              </a:rPr>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Slide Number Placeholder 1"/>
          <p:cNvSpPr>
            <a:spLocks noGrp="1"/>
          </p:cNvSpPr>
          <p:nvPr>
            <p:ph type="sldNum" sz="quarter" idx="10"/>
            <p:custDataLst>
              <p:tags r:id="rId1"/>
            </p:custDataLst>
          </p:nvPr>
        </p:nvSpPr>
        <p:spPr/>
        <p:txBody>
          <a:bodyPr/>
          <a:lstStyle/>
          <a:p>
            <a:pPr>
              <a:defRPr/>
            </a:pPr>
            <a:fld id="{0D12617D-8641-4FDE-B718-23761CC87628}" type="slidenum">
              <a:rPr lang="en-US"/>
              <a:pPr>
                <a:defRPr/>
              </a:pPr>
              <a:t>11</a:t>
            </a:fld>
            <a:endParaRPr lang="en-US" b="0" dirty="0">
              <a:latin typeface="Times New Roman" pitchFamily="18" charset="0"/>
            </a:endParaRPr>
          </a:p>
        </p:txBody>
      </p:sp>
      <p:sp>
        <p:nvSpPr>
          <p:cNvPr id="15363" name="Rectangle 3"/>
          <p:cNvSpPr>
            <a:spLocks noChangeArrowheads="1"/>
          </p:cNvSpPr>
          <p:nvPr>
            <p:custDataLst>
              <p:tags r:id="rId2"/>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83000"/>
              </a:lnSpc>
            </a:pPr>
            <a:r>
              <a:rPr lang="en-US" sz="3600" b="1" dirty="0">
                <a:solidFill>
                  <a:srgbClr val="0053C3"/>
                </a:solidFill>
                <a:latin typeface="Arial Narrow"/>
              </a:rPr>
              <a:t>Compilation</a:t>
            </a:r>
          </a:p>
        </p:txBody>
      </p:sp>
      <p:sp>
        <p:nvSpPr>
          <p:cNvPr id="15364" name="Text Box 109"/>
          <p:cNvSpPr txBox="1">
            <a:spLocks noChangeArrowheads="1"/>
          </p:cNvSpPr>
          <p:nvPr>
            <p:custDataLst>
              <p:tags r:id="rId3"/>
            </p:custDataLst>
          </p:nvPr>
        </p:nvSpPr>
        <p:spPr bwMode="auto">
          <a:xfrm>
            <a:off x="1577975" y="12573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dirty="0">
                <a:latin typeface="Courier New" pitchFamily="49" charset="0"/>
              </a:rPr>
              <a:t>data forecast;</a:t>
            </a:r>
          </a:p>
          <a:p>
            <a:pPr>
              <a:lnSpc>
                <a:spcPct val="85000"/>
              </a:lnSpc>
            </a:pPr>
            <a:r>
              <a:rPr lang="en-US" sz="1800" b="1" dirty="0">
                <a:latin typeface="Courier New" pitchFamily="49" charset="0"/>
              </a:rPr>
              <a:t>   set </a:t>
            </a:r>
            <a:r>
              <a:rPr lang="en-US" sz="1800" b="1" dirty="0" err="1">
                <a:latin typeface="Courier New" pitchFamily="49" charset="0"/>
              </a:rPr>
              <a:t>orion.growth</a:t>
            </a:r>
            <a:r>
              <a:rPr lang="en-US" sz="1800" b="1" dirty="0">
                <a:latin typeface="Courier New" pitchFamily="49" charset="0"/>
              </a:rPr>
              <a:t>;</a:t>
            </a:r>
          </a:p>
          <a:p>
            <a:pPr>
              <a:lnSpc>
                <a:spcPct val="85000"/>
              </a:lnSpc>
            </a:pPr>
            <a:r>
              <a:rPr lang="en-US" sz="1800" b="1" dirty="0">
                <a:latin typeface="Courier New" pitchFamily="49" charset="0"/>
              </a:rPr>
              <a:t>   Year=1;</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   Year=2;</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run;</a:t>
            </a:r>
          </a:p>
        </p:txBody>
      </p:sp>
      <p:sp>
        <p:nvSpPr>
          <p:cNvPr id="15365" name="Rectangle 110"/>
          <p:cNvSpPr>
            <a:spLocks noChangeArrowheads="1"/>
          </p:cNvSpPr>
          <p:nvPr>
            <p:custDataLst>
              <p:tags r:id="rId4"/>
            </p:custDataLst>
          </p:nvPr>
        </p:nvSpPr>
        <p:spPr bwMode="auto">
          <a:xfrm>
            <a:off x="1622425" y="3176588"/>
            <a:ext cx="571500" cy="2587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graphicFrame>
        <p:nvGraphicFramePr>
          <p:cNvPr id="552224" name="Group 288"/>
          <p:cNvGraphicFramePr>
            <a:graphicFrameLocks noGrp="1"/>
          </p:cNvGraphicFramePr>
          <p:nvPr>
            <p:custDataLst>
              <p:tags r:id="rId5"/>
            </p:custDataLst>
          </p:nvPr>
        </p:nvGraphicFramePr>
        <p:xfrm>
          <a:off x="685800" y="3730625"/>
          <a:ext cx="7772400" cy="1687513"/>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4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552225" name="Group 289"/>
          <p:cNvGraphicFramePr>
            <a:graphicFrameLocks noGrp="1"/>
          </p:cNvGraphicFramePr>
          <p:nvPr>
            <p:custDataLst>
              <p:tags r:id="rId6"/>
            </p:custDataLst>
            <p:extLst>
              <p:ext uri="{D42A27DB-BD31-4B8C-83A1-F6EECF244321}">
                <p14:modId xmlns:p14="http://schemas.microsoft.com/office/powerpoint/2010/main" val="3397943456"/>
              </p:ext>
            </p:extLst>
          </p:nvPr>
        </p:nvGraphicFramePr>
        <p:xfrm>
          <a:off x="685800" y="5456238"/>
          <a:ext cx="7772400" cy="1341354"/>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42695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mn-lt"/>
                        </a:rPr>
                        <a:t>work.forecast</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921">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bl>
          </a:graphicData>
        </a:graphic>
      </p:graphicFrame>
      <p:sp>
        <p:nvSpPr>
          <p:cNvPr id="2" name="TextBox 1"/>
          <p:cNvSpPr txBox="1"/>
          <p:nvPr>
            <p:custDataLst>
              <p:tags r:id="rId7"/>
            </p:custDataLst>
          </p:nvPr>
        </p:nvSpPr>
        <p:spPr>
          <a:xfrm>
            <a:off x="2476500" y="3225800"/>
            <a:ext cx="6008688"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dirty="0"/>
              <a:t>Write descriptor portion of output data set.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Slide Number Placeholder 1"/>
          <p:cNvSpPr>
            <a:spLocks noGrp="1"/>
          </p:cNvSpPr>
          <p:nvPr>
            <p:ph type="sldNum" sz="quarter" idx="10"/>
            <p:custDataLst>
              <p:tags r:id="rId1"/>
            </p:custDataLst>
          </p:nvPr>
        </p:nvSpPr>
        <p:spPr/>
        <p:txBody>
          <a:bodyPr/>
          <a:lstStyle/>
          <a:p>
            <a:pPr>
              <a:defRPr/>
            </a:pPr>
            <a:fld id="{92B6AB0D-92FA-45F8-84B4-77E0AC2F0713}" type="slidenum">
              <a:rPr lang="en-US"/>
              <a:pPr>
                <a:defRPr/>
              </a:pPr>
              <a:t>12</a:t>
            </a:fld>
            <a:endParaRPr lang="en-US" b="0" dirty="0">
              <a:latin typeface="Times New Roman" pitchFamily="18" charset="0"/>
            </a:endParaRPr>
          </a:p>
        </p:txBody>
      </p:sp>
      <p:sp>
        <p:nvSpPr>
          <p:cNvPr id="16387" name="Rectangle 3"/>
          <p:cNvSpPr>
            <a:spLocks noChangeArrowheads="1"/>
          </p:cNvSpPr>
          <p:nvPr>
            <p:custDataLst>
              <p:tags r:id="rId2"/>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83000"/>
              </a:lnSpc>
            </a:pPr>
            <a:r>
              <a:rPr lang="en-US" sz="3600" b="1" dirty="0">
                <a:solidFill>
                  <a:srgbClr val="0053C3"/>
                </a:solidFill>
                <a:latin typeface="Arial Narrow"/>
              </a:rPr>
              <a:t>Execution: Explicit Output</a:t>
            </a:r>
          </a:p>
        </p:txBody>
      </p:sp>
      <p:graphicFrame>
        <p:nvGraphicFramePr>
          <p:cNvPr id="542171" name="Group 475"/>
          <p:cNvGraphicFramePr>
            <a:graphicFrameLocks noGrp="1"/>
          </p:cNvGraphicFramePr>
          <p:nvPr>
            <p:custDataLst>
              <p:tags r:id="rId3"/>
            </p:custDataLst>
          </p:nvPr>
        </p:nvGraphicFramePr>
        <p:xfrm>
          <a:off x="696913" y="4691063"/>
          <a:ext cx="7772400" cy="169227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5090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16406" name="Animation Flag"/>
          <p:cNvSpPr txBox="1">
            <a:spLocks noChangeArrowheads="1"/>
          </p:cNvSpPr>
          <p:nvPr>
            <p:custDataLst>
              <p:tags r:id="rId4"/>
            </p:custDataLst>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b="1" dirty="0">
                <a:latin typeface="Arial" pitchFamily="34" charset="0"/>
              </a:rPr>
              <a:t>...</a:t>
            </a:r>
          </a:p>
        </p:txBody>
      </p:sp>
      <p:graphicFrame>
        <p:nvGraphicFramePr>
          <p:cNvPr id="542172" name="Group 476"/>
          <p:cNvGraphicFramePr>
            <a:graphicFrameLocks noGrp="1"/>
          </p:cNvGraphicFramePr>
          <p:nvPr>
            <p:custDataLst>
              <p:tags r:id="rId5"/>
            </p:custDataLst>
            <p:extLst>
              <p:ext uri="{D42A27DB-BD31-4B8C-83A1-F6EECF244321}">
                <p14:modId xmlns:p14="http://schemas.microsoft.com/office/powerpoint/2010/main" val="1454608558"/>
              </p:ext>
            </p:extLst>
          </p:nvPr>
        </p:nvGraphicFramePr>
        <p:xfrm>
          <a:off x="735013" y="1001713"/>
          <a:ext cx="7772400" cy="1811339"/>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mn-lt"/>
                        </a:rPr>
                        <a:t>orion.growth</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Engineering</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11" name="Text Box 103"/>
          <p:cNvSpPr txBox="1">
            <a:spLocks noChangeArrowheads="1"/>
          </p:cNvSpPr>
          <p:nvPr>
            <p:custDataLst>
              <p:tags r:id="rId6"/>
            </p:custDataLst>
          </p:nvPr>
        </p:nvSpPr>
        <p:spPr bwMode="auto">
          <a:xfrm>
            <a:off x="1511300" y="261901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dirty="0">
                <a:latin typeface="Courier New" pitchFamily="49" charset="0"/>
              </a:rPr>
              <a:t>data forecast;</a:t>
            </a:r>
          </a:p>
          <a:p>
            <a:pPr>
              <a:lnSpc>
                <a:spcPct val="85000"/>
              </a:lnSpc>
            </a:pPr>
            <a:r>
              <a:rPr lang="en-US" sz="1800" b="1" dirty="0">
                <a:latin typeface="Courier New" pitchFamily="49" charset="0"/>
              </a:rPr>
              <a:t>   set </a:t>
            </a:r>
            <a:r>
              <a:rPr lang="en-US" sz="1800" b="1" dirty="0" err="1">
                <a:latin typeface="Courier New" pitchFamily="49" charset="0"/>
              </a:rPr>
              <a:t>orion.growth</a:t>
            </a:r>
            <a:r>
              <a:rPr lang="en-US" sz="1800" b="1" dirty="0">
                <a:latin typeface="Courier New" pitchFamily="49" charset="0"/>
              </a:rPr>
              <a:t>;</a:t>
            </a:r>
          </a:p>
          <a:p>
            <a:pPr>
              <a:lnSpc>
                <a:spcPct val="85000"/>
              </a:lnSpc>
            </a:pPr>
            <a:r>
              <a:rPr lang="en-US" sz="1800" b="1" dirty="0">
                <a:latin typeface="Courier New" pitchFamily="49" charset="0"/>
              </a:rPr>
              <a:t>   Year=1;</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   Year=2;</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run;</a:t>
            </a:r>
          </a:p>
        </p:txBody>
      </p:sp>
      <p:sp>
        <p:nvSpPr>
          <p:cNvPr id="16433" name="Text Box 420"/>
          <p:cNvSpPr txBox="1">
            <a:spLocks noChangeArrowheads="1"/>
          </p:cNvSpPr>
          <p:nvPr>
            <p:custDataLst>
              <p:tags r:id="rId7"/>
            </p:custDataLst>
          </p:nvPr>
        </p:nvSpPr>
        <p:spPr bwMode="auto">
          <a:xfrm>
            <a:off x="4405993" y="2733108"/>
            <a:ext cx="2222500" cy="539155"/>
          </a:xfrm>
          <a:prstGeom prst="roundRect">
            <a:avLst/>
          </a:prstGeom>
          <a:solidFill>
            <a:srgbClr val="0053C3"/>
          </a:solidFill>
          <a:ln w="19050" algn="ctr">
            <a:solidFill>
              <a:srgbClr val="000000"/>
            </a:solidFill>
            <a:miter lim="800000"/>
            <a:headEnd type="none" w="med" len="lg"/>
            <a:tailEnd type="none" w="med" len="lg"/>
          </a:ln>
        </p:spPr>
        <p:txBody>
          <a:bodyPr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dirty="0">
                <a:solidFill>
                  <a:srgbClr val="FFFFFF"/>
                </a:solidFill>
              </a:rPr>
              <a:t>Initialize PDV</a:t>
            </a:r>
          </a:p>
        </p:txBody>
      </p:sp>
      <p:sp>
        <p:nvSpPr>
          <p:cNvPr id="2" name="Rectangle 1"/>
          <p:cNvSpPr/>
          <p:nvPr>
            <p:custDataLst>
              <p:tags r:id="rId8"/>
            </p:custDataLst>
          </p:nvPr>
        </p:nvSpPr>
        <p:spPr bwMode="auto">
          <a:xfrm>
            <a:off x="1562100" y="2669810"/>
            <a:ext cx="1911414" cy="23317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Slide Number Placeholder 1"/>
          <p:cNvSpPr>
            <a:spLocks noGrp="1"/>
          </p:cNvSpPr>
          <p:nvPr>
            <p:ph type="sldNum" sz="quarter" idx="10"/>
            <p:custDataLst>
              <p:tags r:id="rId1"/>
            </p:custDataLst>
          </p:nvPr>
        </p:nvSpPr>
        <p:spPr/>
        <p:txBody>
          <a:bodyPr/>
          <a:lstStyle/>
          <a:p>
            <a:pPr>
              <a:defRPr/>
            </a:pPr>
            <a:fld id="{107A7AF7-F284-4342-949A-4DD6C7398223}" type="slidenum">
              <a:rPr lang="en-US"/>
              <a:pPr>
                <a:defRPr/>
              </a:pPr>
              <a:t>13</a:t>
            </a:fld>
            <a:endParaRPr lang="en-US" b="0" dirty="0">
              <a:latin typeface="Times New Roman" pitchFamily="18" charset="0"/>
            </a:endParaRPr>
          </a:p>
        </p:txBody>
      </p:sp>
      <p:sp>
        <p:nvSpPr>
          <p:cNvPr id="17411" name="Rectangle 2"/>
          <p:cNvSpPr>
            <a:spLocks noChangeArrowheads="1"/>
          </p:cNvSpPr>
          <p:nvPr>
            <p:custDataLst>
              <p:tags r:id="rId2"/>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83000"/>
              </a:lnSpc>
            </a:pPr>
            <a:r>
              <a:rPr lang="en-US" sz="3600" b="1" dirty="0">
                <a:solidFill>
                  <a:srgbClr val="0053C3"/>
                </a:solidFill>
                <a:latin typeface="Arial Narrow"/>
              </a:rPr>
              <a:t>Execution: Explicit Output</a:t>
            </a:r>
          </a:p>
        </p:txBody>
      </p:sp>
      <p:graphicFrame>
        <p:nvGraphicFramePr>
          <p:cNvPr id="713902" name="Group 174"/>
          <p:cNvGraphicFramePr>
            <a:graphicFrameLocks noGrp="1"/>
          </p:cNvGraphicFramePr>
          <p:nvPr>
            <p:custDataLst>
              <p:tags r:id="rId3"/>
            </p:custDataLst>
          </p:nvPr>
        </p:nvGraphicFramePr>
        <p:xfrm>
          <a:off x="696913" y="4691063"/>
          <a:ext cx="7772400" cy="169227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7430" name="Animation Flag"/>
          <p:cNvSpPr txBox="1">
            <a:spLocks noChangeArrowheads="1"/>
          </p:cNvSpPr>
          <p:nvPr>
            <p:custDataLst>
              <p:tags r:id="rId4"/>
            </p:custDataLst>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b="1" dirty="0">
                <a:latin typeface="Arial" pitchFamily="34" charset="0"/>
              </a:rPr>
              <a:t>...</a:t>
            </a:r>
          </a:p>
        </p:txBody>
      </p:sp>
      <p:graphicFrame>
        <p:nvGraphicFramePr>
          <p:cNvPr id="713903" name="Group 175"/>
          <p:cNvGraphicFramePr>
            <a:graphicFrameLocks noGrp="1"/>
          </p:cNvGraphicFramePr>
          <p:nvPr>
            <p:custDataLst>
              <p:tags r:id="rId5"/>
            </p:custDataLst>
            <p:extLst>
              <p:ext uri="{D42A27DB-BD31-4B8C-83A1-F6EECF244321}">
                <p14:modId xmlns:p14="http://schemas.microsoft.com/office/powerpoint/2010/main" val="4175117793"/>
              </p:ext>
            </p:extLst>
          </p:nvPr>
        </p:nvGraphicFramePr>
        <p:xfrm>
          <a:off x="735013" y="1001713"/>
          <a:ext cx="7772400" cy="1811339"/>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mn-lt"/>
                        </a:rPr>
                        <a:t>orion.growth</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Engineering</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IS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10" name="Text Box 103"/>
          <p:cNvSpPr txBox="1">
            <a:spLocks noChangeArrowheads="1"/>
          </p:cNvSpPr>
          <p:nvPr>
            <p:custDataLst>
              <p:tags r:id="rId6"/>
            </p:custDataLst>
          </p:nvPr>
        </p:nvSpPr>
        <p:spPr bwMode="auto">
          <a:xfrm>
            <a:off x="1511300" y="261901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dirty="0">
                <a:latin typeface="Courier New" pitchFamily="49" charset="0"/>
              </a:rPr>
              <a:t>data forecast;</a:t>
            </a:r>
          </a:p>
          <a:p>
            <a:pPr>
              <a:lnSpc>
                <a:spcPct val="85000"/>
              </a:lnSpc>
            </a:pPr>
            <a:r>
              <a:rPr lang="en-US" sz="1800" b="1" dirty="0">
                <a:latin typeface="Courier New" pitchFamily="49" charset="0"/>
              </a:rPr>
              <a:t>   set </a:t>
            </a:r>
            <a:r>
              <a:rPr lang="en-US" sz="1800" b="1" dirty="0" err="1">
                <a:latin typeface="Courier New" pitchFamily="49" charset="0"/>
              </a:rPr>
              <a:t>orion.growth</a:t>
            </a:r>
            <a:r>
              <a:rPr lang="en-US" sz="1800" b="1" dirty="0">
                <a:latin typeface="Courier New" pitchFamily="49" charset="0"/>
              </a:rPr>
              <a:t>;</a:t>
            </a:r>
          </a:p>
          <a:p>
            <a:pPr>
              <a:lnSpc>
                <a:spcPct val="85000"/>
              </a:lnSpc>
            </a:pPr>
            <a:r>
              <a:rPr lang="en-US" sz="1800" b="1" dirty="0">
                <a:latin typeface="Courier New" pitchFamily="49" charset="0"/>
              </a:rPr>
              <a:t>   Year=1;</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   Year=2;</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run;</a:t>
            </a:r>
          </a:p>
        </p:txBody>
      </p:sp>
      <p:sp>
        <p:nvSpPr>
          <p:cNvPr id="2" name="Rectangle 1"/>
          <p:cNvSpPr/>
          <p:nvPr>
            <p:custDataLst>
              <p:tags r:id="rId7"/>
            </p:custDataLst>
          </p:nvPr>
        </p:nvSpPr>
        <p:spPr bwMode="auto">
          <a:xfrm>
            <a:off x="1971675" y="2902982"/>
            <a:ext cx="2320989" cy="23317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Slide Number Placeholder 1"/>
          <p:cNvSpPr>
            <a:spLocks noGrp="1"/>
          </p:cNvSpPr>
          <p:nvPr>
            <p:ph type="sldNum" sz="quarter" idx="10"/>
            <p:custDataLst>
              <p:tags r:id="rId1"/>
            </p:custDataLst>
          </p:nvPr>
        </p:nvSpPr>
        <p:spPr/>
        <p:txBody>
          <a:bodyPr/>
          <a:lstStyle/>
          <a:p>
            <a:pPr>
              <a:defRPr/>
            </a:pPr>
            <a:fld id="{84F759D4-CFCC-4794-9FDA-D51310088A3F}" type="slidenum">
              <a:rPr lang="en-US"/>
              <a:pPr>
                <a:defRPr/>
              </a:pPr>
              <a:t>14</a:t>
            </a:fld>
            <a:endParaRPr lang="en-US" b="0" dirty="0">
              <a:latin typeface="Times New Roman" pitchFamily="18" charset="0"/>
            </a:endParaRPr>
          </a:p>
        </p:txBody>
      </p:sp>
      <p:sp>
        <p:nvSpPr>
          <p:cNvPr id="18435" name="Rectangle 2"/>
          <p:cNvSpPr>
            <a:spLocks noChangeArrowheads="1"/>
          </p:cNvSpPr>
          <p:nvPr>
            <p:custDataLst>
              <p:tags r:id="rId2"/>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83000"/>
              </a:lnSpc>
            </a:pPr>
            <a:r>
              <a:rPr lang="en-US" sz="3600" b="1" dirty="0">
                <a:solidFill>
                  <a:srgbClr val="0053C3"/>
                </a:solidFill>
                <a:latin typeface="Arial Narrow"/>
              </a:rPr>
              <a:t>Execution: Explicit Output</a:t>
            </a:r>
          </a:p>
        </p:txBody>
      </p:sp>
      <p:graphicFrame>
        <p:nvGraphicFramePr>
          <p:cNvPr id="715936" name="Group 160"/>
          <p:cNvGraphicFramePr>
            <a:graphicFrameLocks noGrp="1"/>
          </p:cNvGraphicFramePr>
          <p:nvPr>
            <p:custDataLst>
              <p:tags r:id="rId3"/>
            </p:custDataLst>
          </p:nvPr>
        </p:nvGraphicFramePr>
        <p:xfrm>
          <a:off x="696913" y="4691063"/>
          <a:ext cx="7772400" cy="169227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8454" name="Animation Flag"/>
          <p:cNvSpPr txBox="1">
            <a:spLocks noChangeArrowheads="1"/>
          </p:cNvSpPr>
          <p:nvPr>
            <p:custDataLst>
              <p:tags r:id="rId4"/>
            </p:custDataLst>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b="1" dirty="0">
                <a:latin typeface="Arial" pitchFamily="34" charset="0"/>
              </a:rPr>
              <a:t>...</a:t>
            </a:r>
          </a:p>
        </p:txBody>
      </p:sp>
      <p:graphicFrame>
        <p:nvGraphicFramePr>
          <p:cNvPr id="715937" name="Group 161"/>
          <p:cNvGraphicFramePr>
            <a:graphicFrameLocks noGrp="1"/>
          </p:cNvGraphicFramePr>
          <p:nvPr>
            <p:custDataLst>
              <p:tags r:id="rId5"/>
            </p:custDataLst>
            <p:extLst>
              <p:ext uri="{D42A27DB-BD31-4B8C-83A1-F6EECF244321}">
                <p14:modId xmlns:p14="http://schemas.microsoft.com/office/powerpoint/2010/main" val="1514087786"/>
              </p:ext>
            </p:extLst>
          </p:nvPr>
        </p:nvGraphicFramePr>
        <p:xfrm>
          <a:off x="735013" y="1001713"/>
          <a:ext cx="7772400" cy="1811339"/>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mn-lt"/>
                        </a:rPr>
                        <a:t>orion.growth</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Engineering</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IS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10" name="Text Box 103"/>
          <p:cNvSpPr txBox="1">
            <a:spLocks noChangeArrowheads="1"/>
          </p:cNvSpPr>
          <p:nvPr>
            <p:custDataLst>
              <p:tags r:id="rId6"/>
            </p:custDataLst>
          </p:nvPr>
        </p:nvSpPr>
        <p:spPr bwMode="auto">
          <a:xfrm>
            <a:off x="1511300" y="261901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dirty="0">
                <a:latin typeface="Courier New" pitchFamily="49" charset="0"/>
              </a:rPr>
              <a:t>data forecast;</a:t>
            </a:r>
          </a:p>
          <a:p>
            <a:pPr>
              <a:lnSpc>
                <a:spcPct val="85000"/>
              </a:lnSpc>
            </a:pPr>
            <a:r>
              <a:rPr lang="en-US" sz="1800" b="1" dirty="0">
                <a:latin typeface="Courier New" pitchFamily="49" charset="0"/>
              </a:rPr>
              <a:t>   set </a:t>
            </a:r>
            <a:r>
              <a:rPr lang="en-US" sz="1800" b="1" dirty="0" err="1">
                <a:latin typeface="Courier New" pitchFamily="49" charset="0"/>
              </a:rPr>
              <a:t>orion.growth</a:t>
            </a:r>
            <a:r>
              <a:rPr lang="en-US" sz="1800" b="1" dirty="0">
                <a:latin typeface="Courier New" pitchFamily="49" charset="0"/>
              </a:rPr>
              <a:t>;</a:t>
            </a:r>
          </a:p>
          <a:p>
            <a:pPr>
              <a:lnSpc>
                <a:spcPct val="85000"/>
              </a:lnSpc>
            </a:pPr>
            <a:r>
              <a:rPr lang="en-US" sz="1800" b="1" dirty="0">
                <a:latin typeface="Courier New" pitchFamily="49" charset="0"/>
              </a:rPr>
              <a:t>   Year=1;</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   Year=2;</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run;</a:t>
            </a:r>
          </a:p>
        </p:txBody>
      </p:sp>
      <p:sp>
        <p:nvSpPr>
          <p:cNvPr id="2" name="Rectangle 1"/>
          <p:cNvSpPr/>
          <p:nvPr>
            <p:custDataLst>
              <p:tags r:id="rId7"/>
            </p:custDataLst>
          </p:nvPr>
        </p:nvSpPr>
        <p:spPr bwMode="auto">
          <a:xfrm>
            <a:off x="1971675" y="3136154"/>
            <a:ext cx="955739" cy="23317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en-US" dirty="0">
                <a:latin typeface="Arial Narrow"/>
              </a:rPr>
              <a:t>Execution: Explicit Output</a:t>
            </a:r>
            <a:br>
              <a:rPr lang="en-US" dirty="0">
                <a:latin typeface="Arial Narrow"/>
              </a:rPr>
            </a:br>
            <a:endParaRPr lang="en-US" dirty="0">
              <a:latin typeface="Arial Narrow"/>
            </a:endParaRPr>
          </a:p>
        </p:txBody>
      </p:sp>
      <p:sp>
        <p:nvSpPr>
          <p:cNvPr id="106" name="Slide Number Placeholder 1"/>
          <p:cNvSpPr>
            <a:spLocks noGrp="1"/>
          </p:cNvSpPr>
          <p:nvPr>
            <p:ph type="sldNum" sz="quarter" idx="4294967295"/>
            <p:custDataLst>
              <p:tags r:id="rId2"/>
            </p:custDataLst>
          </p:nvPr>
        </p:nvSpPr>
        <p:spPr>
          <a:xfrm>
            <a:off x="0" y="6770688"/>
            <a:ext cx="98425" cy="87312"/>
          </a:xfrm>
        </p:spPr>
        <p:txBody>
          <a:bodyPr/>
          <a:lstStyle/>
          <a:p>
            <a:pPr>
              <a:defRPr/>
            </a:pPr>
            <a:fld id="{C02B20D9-A03C-44B6-93B0-D72D702932BD}" type="slidenum">
              <a:rPr lang="en-US"/>
              <a:pPr>
                <a:defRPr/>
              </a:pPr>
              <a:t>15</a:t>
            </a:fld>
            <a:endParaRPr lang="en-US" b="0" dirty="0">
              <a:latin typeface="Times New Roman" pitchFamily="18" charset="0"/>
            </a:endParaRPr>
          </a:p>
        </p:txBody>
      </p:sp>
      <p:sp>
        <p:nvSpPr>
          <p:cNvPr id="19459" name="Rectangle 2"/>
          <p:cNvSpPr>
            <a:spLocks noChangeArrowheads="1"/>
          </p:cNvSpPr>
          <p:nvPr>
            <p:custDataLst>
              <p:tags r:id="rId3"/>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endParaRPr lang="en-US" sz="3600" b="1" dirty="0">
              <a:solidFill>
                <a:srgbClr val="003399"/>
              </a:solidFill>
              <a:latin typeface="Arial Narrow" pitchFamily="34" charset="0"/>
            </a:endParaRPr>
          </a:p>
        </p:txBody>
      </p:sp>
      <p:graphicFrame>
        <p:nvGraphicFramePr>
          <p:cNvPr id="717988" name="Group 164"/>
          <p:cNvGraphicFramePr>
            <a:graphicFrameLocks noGrp="1"/>
          </p:cNvGraphicFramePr>
          <p:nvPr>
            <p:custDataLst>
              <p:tags r:id="rId4"/>
            </p:custDataLst>
          </p:nvPr>
        </p:nvGraphicFramePr>
        <p:xfrm>
          <a:off x="696913" y="4691063"/>
          <a:ext cx="7772400" cy="169227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42.5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9478" name="Animation Flag"/>
          <p:cNvSpPr txBox="1">
            <a:spLocks noChangeArrowheads="1"/>
          </p:cNvSpPr>
          <p:nvPr>
            <p:custDataLst>
              <p:tags r:id="rId5"/>
            </p:custDataLst>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b="1" dirty="0">
                <a:latin typeface="Arial" pitchFamily="34" charset="0"/>
              </a:rPr>
              <a:t>...</a:t>
            </a:r>
          </a:p>
        </p:txBody>
      </p:sp>
      <p:graphicFrame>
        <p:nvGraphicFramePr>
          <p:cNvPr id="717989" name="Group 165"/>
          <p:cNvGraphicFramePr>
            <a:graphicFrameLocks noGrp="1"/>
          </p:cNvGraphicFramePr>
          <p:nvPr>
            <p:custDataLst>
              <p:tags r:id="rId6"/>
            </p:custDataLst>
            <p:extLst>
              <p:ext uri="{D42A27DB-BD31-4B8C-83A1-F6EECF244321}">
                <p14:modId xmlns:p14="http://schemas.microsoft.com/office/powerpoint/2010/main" val="705030512"/>
              </p:ext>
            </p:extLst>
          </p:nvPr>
        </p:nvGraphicFramePr>
        <p:xfrm>
          <a:off x="735013" y="1001713"/>
          <a:ext cx="7772400" cy="1811339"/>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mn-lt"/>
                        </a:rPr>
                        <a:t>orion.growth</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Engineering</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IS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11" name="Text Box 103"/>
          <p:cNvSpPr txBox="1">
            <a:spLocks noChangeArrowheads="1"/>
          </p:cNvSpPr>
          <p:nvPr>
            <p:custDataLst>
              <p:tags r:id="rId7"/>
            </p:custDataLst>
          </p:nvPr>
        </p:nvSpPr>
        <p:spPr bwMode="auto">
          <a:xfrm>
            <a:off x="1511300" y="261901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dirty="0">
                <a:latin typeface="Courier New" pitchFamily="49" charset="0"/>
              </a:rPr>
              <a:t>data forecast;</a:t>
            </a:r>
          </a:p>
          <a:p>
            <a:pPr>
              <a:lnSpc>
                <a:spcPct val="85000"/>
              </a:lnSpc>
            </a:pPr>
            <a:r>
              <a:rPr lang="en-US" sz="1800" b="1" dirty="0">
                <a:latin typeface="Courier New" pitchFamily="49" charset="0"/>
              </a:rPr>
              <a:t>   set </a:t>
            </a:r>
            <a:r>
              <a:rPr lang="en-US" sz="1800" b="1" dirty="0" err="1">
                <a:latin typeface="Courier New" pitchFamily="49" charset="0"/>
              </a:rPr>
              <a:t>orion.growth</a:t>
            </a:r>
            <a:r>
              <a:rPr lang="en-US" sz="1800" b="1" dirty="0">
                <a:latin typeface="Courier New" pitchFamily="49" charset="0"/>
              </a:rPr>
              <a:t>;</a:t>
            </a:r>
          </a:p>
          <a:p>
            <a:pPr>
              <a:lnSpc>
                <a:spcPct val="85000"/>
              </a:lnSpc>
            </a:pPr>
            <a:r>
              <a:rPr lang="en-US" sz="1800" b="1" dirty="0">
                <a:latin typeface="Courier New" pitchFamily="49" charset="0"/>
              </a:rPr>
              <a:t>   Year=1;</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   Year=2;</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run;</a:t>
            </a:r>
          </a:p>
        </p:txBody>
      </p:sp>
      <p:sp>
        <p:nvSpPr>
          <p:cNvPr id="19505" name="AutoShape 109"/>
          <p:cNvSpPr>
            <a:spLocks/>
          </p:cNvSpPr>
          <p:nvPr>
            <p:custDataLst>
              <p:tags r:id="rId8"/>
            </p:custDataLst>
          </p:nvPr>
        </p:nvSpPr>
        <p:spPr bwMode="auto">
          <a:xfrm>
            <a:off x="5529263" y="4431531"/>
            <a:ext cx="1890712" cy="487313"/>
          </a:xfrm>
          <a:prstGeom prst="borderCallout2">
            <a:avLst>
              <a:gd name="adj1" fmla="val 13847"/>
              <a:gd name="adj2" fmla="val 0"/>
              <a:gd name="adj3" fmla="val 13847"/>
              <a:gd name="adj4" fmla="val -12681"/>
              <a:gd name="adj5" fmla="val 123847"/>
              <a:gd name="adj6" fmla="val -58440"/>
            </a:avLst>
          </a:prstGeom>
          <a:solidFill>
            <a:srgbClr val="009900"/>
          </a:solidFill>
          <a:ln w="19050" algn="ctr">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a:solidFill>
                  <a:srgbClr val="FFFFFF"/>
                </a:solidFill>
              </a:rPr>
              <a:t>34 * (1 + 0.25)</a:t>
            </a:r>
          </a:p>
        </p:txBody>
      </p:sp>
      <p:sp>
        <p:nvSpPr>
          <p:cNvPr id="2" name="Rectangle 1"/>
          <p:cNvSpPr/>
          <p:nvPr>
            <p:custDataLst>
              <p:tags r:id="rId9"/>
            </p:custDataLst>
          </p:nvPr>
        </p:nvSpPr>
        <p:spPr bwMode="auto">
          <a:xfrm>
            <a:off x="1971675" y="3369326"/>
            <a:ext cx="6143689" cy="23317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Slide Number Placeholder 1"/>
          <p:cNvSpPr>
            <a:spLocks noGrp="1"/>
          </p:cNvSpPr>
          <p:nvPr>
            <p:ph type="sldNum" sz="quarter" idx="10"/>
            <p:custDataLst>
              <p:tags r:id="rId1"/>
            </p:custDataLst>
          </p:nvPr>
        </p:nvSpPr>
        <p:spPr/>
        <p:txBody>
          <a:bodyPr/>
          <a:lstStyle/>
          <a:p>
            <a:pPr>
              <a:defRPr/>
            </a:pPr>
            <a:fld id="{6D22F631-6C84-409E-844F-D5C6E426A274}" type="slidenum">
              <a:rPr lang="en-US"/>
              <a:pPr>
                <a:defRPr/>
              </a:pPr>
              <a:t>16</a:t>
            </a:fld>
            <a:endParaRPr lang="en-US" b="0" dirty="0">
              <a:latin typeface="Times New Roman" pitchFamily="18" charset="0"/>
            </a:endParaRPr>
          </a:p>
        </p:txBody>
      </p:sp>
      <p:sp>
        <p:nvSpPr>
          <p:cNvPr id="20483" name="Rectangle 2"/>
          <p:cNvSpPr>
            <a:spLocks noChangeArrowheads="1"/>
          </p:cNvSpPr>
          <p:nvPr>
            <p:custDataLst>
              <p:tags r:id="rId2"/>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83000"/>
              </a:lnSpc>
            </a:pPr>
            <a:r>
              <a:rPr lang="en-US" sz="3600" b="1" dirty="0">
                <a:solidFill>
                  <a:srgbClr val="0053C3"/>
                </a:solidFill>
                <a:latin typeface="Arial Narrow"/>
              </a:rPr>
              <a:t>Execution: Explicit Output</a:t>
            </a:r>
          </a:p>
        </p:txBody>
      </p:sp>
      <p:graphicFrame>
        <p:nvGraphicFramePr>
          <p:cNvPr id="720035" name="Group 163"/>
          <p:cNvGraphicFramePr>
            <a:graphicFrameLocks noGrp="1"/>
          </p:cNvGraphicFramePr>
          <p:nvPr>
            <p:custDataLst>
              <p:tags r:id="rId3"/>
            </p:custDataLst>
          </p:nvPr>
        </p:nvGraphicFramePr>
        <p:xfrm>
          <a:off x="696913" y="4691063"/>
          <a:ext cx="7772400" cy="169227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42.5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0502" name="Animation Flag"/>
          <p:cNvSpPr txBox="1">
            <a:spLocks noChangeArrowheads="1"/>
          </p:cNvSpPr>
          <p:nvPr>
            <p:custDataLst>
              <p:tags r:id="rId4"/>
            </p:custDataLst>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b="1" dirty="0">
                <a:latin typeface="Arial" pitchFamily="34" charset="0"/>
              </a:rPr>
              <a:t>...</a:t>
            </a:r>
          </a:p>
        </p:txBody>
      </p:sp>
      <p:graphicFrame>
        <p:nvGraphicFramePr>
          <p:cNvPr id="720036" name="Group 164"/>
          <p:cNvGraphicFramePr>
            <a:graphicFrameLocks noGrp="1"/>
          </p:cNvGraphicFramePr>
          <p:nvPr>
            <p:custDataLst>
              <p:tags r:id="rId5"/>
            </p:custDataLst>
            <p:extLst>
              <p:ext uri="{D42A27DB-BD31-4B8C-83A1-F6EECF244321}">
                <p14:modId xmlns:p14="http://schemas.microsoft.com/office/powerpoint/2010/main" val="1320215252"/>
              </p:ext>
            </p:extLst>
          </p:nvPr>
        </p:nvGraphicFramePr>
        <p:xfrm>
          <a:off x="735013" y="1001713"/>
          <a:ext cx="7772400" cy="1811339"/>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mn-lt"/>
                        </a:rPr>
                        <a:t>orion.growth</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Engineering</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IS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11" name="Text Box 103"/>
          <p:cNvSpPr txBox="1">
            <a:spLocks noChangeArrowheads="1"/>
          </p:cNvSpPr>
          <p:nvPr>
            <p:custDataLst>
              <p:tags r:id="rId6"/>
            </p:custDataLst>
          </p:nvPr>
        </p:nvSpPr>
        <p:spPr bwMode="auto">
          <a:xfrm>
            <a:off x="1511300" y="261901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dirty="0">
                <a:latin typeface="Courier New" pitchFamily="49" charset="0"/>
              </a:rPr>
              <a:t>data forecast;</a:t>
            </a:r>
          </a:p>
          <a:p>
            <a:pPr>
              <a:lnSpc>
                <a:spcPct val="85000"/>
              </a:lnSpc>
            </a:pPr>
            <a:r>
              <a:rPr lang="en-US" sz="1800" b="1" dirty="0">
                <a:latin typeface="Courier New" pitchFamily="49" charset="0"/>
              </a:rPr>
              <a:t>   set </a:t>
            </a:r>
            <a:r>
              <a:rPr lang="en-US" sz="1800" b="1" dirty="0" err="1">
                <a:latin typeface="Courier New" pitchFamily="49" charset="0"/>
              </a:rPr>
              <a:t>orion.growth</a:t>
            </a:r>
            <a:r>
              <a:rPr lang="en-US" sz="1800" b="1" dirty="0">
                <a:latin typeface="Courier New" pitchFamily="49" charset="0"/>
              </a:rPr>
              <a:t>;</a:t>
            </a:r>
          </a:p>
          <a:p>
            <a:pPr>
              <a:lnSpc>
                <a:spcPct val="85000"/>
              </a:lnSpc>
            </a:pPr>
            <a:r>
              <a:rPr lang="en-US" sz="1800" b="1" dirty="0">
                <a:latin typeface="Courier New" pitchFamily="49" charset="0"/>
              </a:rPr>
              <a:t>   Year=1;</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   Year=2;</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run;</a:t>
            </a:r>
          </a:p>
        </p:txBody>
      </p:sp>
      <p:sp>
        <p:nvSpPr>
          <p:cNvPr id="20528" name="Rectangle 107"/>
          <p:cNvSpPr>
            <a:spLocks noChangeArrowheads="1"/>
          </p:cNvSpPr>
          <p:nvPr>
            <p:custDataLst>
              <p:tags r:id="rId7"/>
            </p:custDataLst>
          </p:nvPr>
        </p:nvSpPr>
        <p:spPr bwMode="auto">
          <a:xfrm>
            <a:off x="1962149" y="3599634"/>
            <a:ext cx="981075" cy="2587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20529" name="Text Box 108"/>
          <p:cNvSpPr txBox="1">
            <a:spLocks noChangeArrowheads="1"/>
          </p:cNvSpPr>
          <p:nvPr>
            <p:custDataLst>
              <p:tags r:id="rId8"/>
            </p:custDataLst>
          </p:nvPr>
        </p:nvSpPr>
        <p:spPr bwMode="auto">
          <a:xfrm>
            <a:off x="4593977" y="2730075"/>
            <a:ext cx="3495675"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dirty="0">
                <a:solidFill>
                  <a:srgbClr val="FFFFFF"/>
                </a:solidFill>
              </a:rPr>
              <a:t>Output current observation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Slide Number Placeholder 1"/>
          <p:cNvSpPr>
            <a:spLocks noGrp="1"/>
          </p:cNvSpPr>
          <p:nvPr>
            <p:ph type="sldNum" sz="quarter" idx="10"/>
            <p:custDataLst>
              <p:tags r:id="rId1"/>
            </p:custDataLst>
          </p:nvPr>
        </p:nvSpPr>
        <p:spPr/>
        <p:txBody>
          <a:bodyPr/>
          <a:lstStyle/>
          <a:p>
            <a:pPr>
              <a:defRPr/>
            </a:pPr>
            <a:fld id="{81CB1BF2-66B8-46C8-88AB-404EB70A00C8}" type="slidenum">
              <a:rPr lang="en-US"/>
              <a:pPr>
                <a:defRPr/>
              </a:pPr>
              <a:t>17</a:t>
            </a:fld>
            <a:endParaRPr lang="en-US" b="0" dirty="0">
              <a:latin typeface="Times New Roman" pitchFamily="18" charset="0"/>
            </a:endParaRPr>
          </a:p>
        </p:txBody>
      </p:sp>
      <p:sp>
        <p:nvSpPr>
          <p:cNvPr id="21507" name="Rectangle 2"/>
          <p:cNvSpPr>
            <a:spLocks noChangeArrowheads="1"/>
          </p:cNvSpPr>
          <p:nvPr>
            <p:custDataLst>
              <p:tags r:id="rId2"/>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83000"/>
              </a:lnSpc>
            </a:pPr>
            <a:r>
              <a:rPr lang="en-US" sz="3600" b="1" dirty="0">
                <a:solidFill>
                  <a:srgbClr val="0053C3"/>
                </a:solidFill>
                <a:latin typeface="Arial Narrow"/>
              </a:rPr>
              <a:t>Execution: Explicit Output</a:t>
            </a:r>
          </a:p>
        </p:txBody>
      </p:sp>
      <p:graphicFrame>
        <p:nvGraphicFramePr>
          <p:cNvPr id="722080" name="Group 160"/>
          <p:cNvGraphicFramePr>
            <a:graphicFrameLocks noGrp="1"/>
          </p:cNvGraphicFramePr>
          <p:nvPr>
            <p:custDataLst>
              <p:tags r:id="rId3"/>
            </p:custDataLst>
          </p:nvPr>
        </p:nvGraphicFramePr>
        <p:xfrm>
          <a:off x="696913" y="4691063"/>
          <a:ext cx="7772400" cy="169227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42.5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1526" name="Animation Flag"/>
          <p:cNvSpPr txBox="1">
            <a:spLocks noChangeArrowheads="1"/>
          </p:cNvSpPr>
          <p:nvPr>
            <p:custDataLst>
              <p:tags r:id="rId4"/>
            </p:custDataLst>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b="1" dirty="0">
                <a:latin typeface="Arial" pitchFamily="34" charset="0"/>
              </a:rPr>
              <a:t>...</a:t>
            </a:r>
          </a:p>
        </p:txBody>
      </p:sp>
      <p:graphicFrame>
        <p:nvGraphicFramePr>
          <p:cNvPr id="722081" name="Group 161"/>
          <p:cNvGraphicFramePr>
            <a:graphicFrameLocks noGrp="1"/>
          </p:cNvGraphicFramePr>
          <p:nvPr>
            <p:custDataLst>
              <p:tags r:id="rId5"/>
            </p:custDataLst>
            <p:extLst>
              <p:ext uri="{D42A27DB-BD31-4B8C-83A1-F6EECF244321}">
                <p14:modId xmlns:p14="http://schemas.microsoft.com/office/powerpoint/2010/main" val="1947051815"/>
              </p:ext>
            </p:extLst>
          </p:nvPr>
        </p:nvGraphicFramePr>
        <p:xfrm>
          <a:off x="735013" y="1001713"/>
          <a:ext cx="7772400" cy="1811339"/>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mn-lt"/>
                        </a:rPr>
                        <a:t>orion.growth</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Engineering</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IS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21550" name="Text Box 102"/>
          <p:cNvSpPr txBox="1">
            <a:spLocks noChangeArrowheads="1"/>
          </p:cNvSpPr>
          <p:nvPr>
            <p:custDataLst>
              <p:tags r:id="rId6"/>
            </p:custDataLst>
          </p:nvPr>
        </p:nvSpPr>
        <p:spPr bwMode="auto">
          <a:xfrm>
            <a:off x="3633788" y="2959100"/>
            <a:ext cx="2222500" cy="539155"/>
          </a:xfrm>
          <a:prstGeom prst="roundRect">
            <a:avLst/>
          </a:prstGeom>
          <a:solidFill>
            <a:srgbClr val="0053C3"/>
          </a:solidFill>
          <a:ln w="19050" algn="ctr">
            <a:solidFill>
              <a:srgbClr val="000000"/>
            </a:solidFill>
            <a:miter lim="800000"/>
            <a:headEnd type="none" w="med" len="lg"/>
            <a:tailEnd type="none" w="med" len="lg"/>
          </a:ln>
        </p:spPr>
        <p:txBody>
          <a:bodyPr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dirty="0">
                <a:solidFill>
                  <a:srgbClr val="FFFFFF"/>
                </a:solidFill>
              </a:rPr>
              <a:t>Initialize PDV</a:t>
            </a:r>
          </a:p>
        </p:txBody>
      </p:sp>
      <p:sp>
        <p:nvSpPr>
          <p:cNvPr id="21551" name="Text Box 103"/>
          <p:cNvSpPr txBox="1">
            <a:spLocks noChangeArrowheads="1"/>
          </p:cNvSpPr>
          <p:nvPr>
            <p:custDataLst>
              <p:tags r:id="rId7"/>
            </p:custDataLst>
          </p:nvPr>
        </p:nvSpPr>
        <p:spPr bwMode="auto">
          <a:xfrm>
            <a:off x="1511300" y="262041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dirty="0">
                <a:latin typeface="Courier New" pitchFamily="49" charset="0"/>
              </a:rPr>
              <a:t>data forecast;</a:t>
            </a:r>
          </a:p>
          <a:p>
            <a:pPr>
              <a:lnSpc>
                <a:spcPct val="85000"/>
              </a:lnSpc>
            </a:pPr>
            <a:r>
              <a:rPr lang="en-US" sz="1800" b="1" dirty="0">
                <a:latin typeface="Courier New" pitchFamily="49" charset="0"/>
              </a:rPr>
              <a:t>   set </a:t>
            </a:r>
            <a:r>
              <a:rPr lang="en-US" sz="1800" b="1" dirty="0" err="1">
                <a:latin typeface="Courier New" pitchFamily="49" charset="0"/>
              </a:rPr>
              <a:t>orion.growth</a:t>
            </a:r>
            <a:r>
              <a:rPr lang="en-US" sz="1800" b="1" dirty="0">
                <a:latin typeface="Courier New" pitchFamily="49" charset="0"/>
              </a:rPr>
              <a:t>;</a:t>
            </a:r>
          </a:p>
          <a:p>
            <a:pPr>
              <a:lnSpc>
                <a:spcPct val="85000"/>
              </a:lnSpc>
            </a:pPr>
            <a:r>
              <a:rPr lang="en-US" sz="1800" b="1" dirty="0">
                <a:latin typeface="Courier New" pitchFamily="49" charset="0"/>
              </a:rPr>
              <a:t>   Year=1;</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   Year=2;</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run;</a:t>
            </a:r>
          </a:p>
        </p:txBody>
      </p:sp>
      <p:sp>
        <p:nvSpPr>
          <p:cNvPr id="21552" name="Rectangle 104"/>
          <p:cNvSpPr>
            <a:spLocks noChangeArrowheads="1"/>
          </p:cNvSpPr>
          <p:nvPr>
            <p:custDataLst>
              <p:tags r:id="rId8"/>
            </p:custDataLst>
          </p:nvPr>
        </p:nvSpPr>
        <p:spPr bwMode="auto">
          <a:xfrm>
            <a:off x="1962150" y="3832693"/>
            <a:ext cx="981075" cy="2587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Slide Number Placeholder 1"/>
          <p:cNvSpPr>
            <a:spLocks noGrp="1"/>
          </p:cNvSpPr>
          <p:nvPr>
            <p:ph type="sldNum" sz="quarter" idx="10"/>
            <p:custDataLst>
              <p:tags r:id="rId1"/>
            </p:custDataLst>
          </p:nvPr>
        </p:nvSpPr>
        <p:spPr/>
        <p:txBody>
          <a:bodyPr/>
          <a:lstStyle/>
          <a:p>
            <a:pPr>
              <a:defRPr/>
            </a:pPr>
            <a:fld id="{4943C001-5651-4510-8290-F8A166B5995B}" type="slidenum">
              <a:rPr lang="en-US"/>
              <a:pPr>
                <a:defRPr/>
              </a:pPr>
              <a:t>18</a:t>
            </a:fld>
            <a:endParaRPr lang="en-US" b="0" dirty="0">
              <a:latin typeface="Times New Roman" pitchFamily="18" charset="0"/>
            </a:endParaRPr>
          </a:p>
        </p:txBody>
      </p:sp>
      <p:sp>
        <p:nvSpPr>
          <p:cNvPr id="22531" name="Rectangle 2"/>
          <p:cNvSpPr>
            <a:spLocks noChangeArrowheads="1"/>
          </p:cNvSpPr>
          <p:nvPr>
            <p:custDataLst>
              <p:tags r:id="rId2"/>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83000"/>
              </a:lnSpc>
            </a:pPr>
            <a:r>
              <a:rPr lang="en-US" sz="3600" b="1" dirty="0">
                <a:solidFill>
                  <a:srgbClr val="0053C3"/>
                </a:solidFill>
                <a:latin typeface="Arial Narrow"/>
              </a:rPr>
              <a:t>Execution: Explicit Output</a:t>
            </a:r>
          </a:p>
        </p:txBody>
      </p:sp>
      <p:graphicFrame>
        <p:nvGraphicFramePr>
          <p:cNvPr id="724132" name="Group 164"/>
          <p:cNvGraphicFramePr>
            <a:graphicFrameLocks noGrp="1"/>
          </p:cNvGraphicFramePr>
          <p:nvPr>
            <p:custDataLst>
              <p:tags r:id="rId3"/>
            </p:custDataLst>
          </p:nvPr>
        </p:nvGraphicFramePr>
        <p:xfrm>
          <a:off x="696913" y="4691063"/>
          <a:ext cx="7772400" cy="169227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53.125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2550" name="Animation Flag"/>
          <p:cNvSpPr txBox="1">
            <a:spLocks noChangeArrowheads="1"/>
          </p:cNvSpPr>
          <p:nvPr>
            <p:custDataLst>
              <p:tags r:id="rId4"/>
            </p:custDataLst>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b="1" dirty="0">
                <a:latin typeface="Arial" pitchFamily="34" charset="0"/>
              </a:rPr>
              <a:t>...</a:t>
            </a:r>
          </a:p>
        </p:txBody>
      </p:sp>
      <p:graphicFrame>
        <p:nvGraphicFramePr>
          <p:cNvPr id="724133" name="Group 165"/>
          <p:cNvGraphicFramePr>
            <a:graphicFrameLocks noGrp="1"/>
          </p:cNvGraphicFramePr>
          <p:nvPr>
            <p:custDataLst>
              <p:tags r:id="rId5"/>
            </p:custDataLst>
            <p:extLst>
              <p:ext uri="{D42A27DB-BD31-4B8C-83A1-F6EECF244321}">
                <p14:modId xmlns:p14="http://schemas.microsoft.com/office/powerpoint/2010/main" val="353242461"/>
              </p:ext>
            </p:extLst>
          </p:nvPr>
        </p:nvGraphicFramePr>
        <p:xfrm>
          <a:off x="735013" y="1001713"/>
          <a:ext cx="7772400" cy="1811339"/>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mn-lt"/>
                        </a:rPr>
                        <a:t>orion.growth</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Engineering</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IS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12" name="Text Box 103"/>
          <p:cNvSpPr txBox="1">
            <a:spLocks noChangeArrowheads="1"/>
          </p:cNvSpPr>
          <p:nvPr>
            <p:custDataLst>
              <p:tags r:id="rId6"/>
            </p:custDataLst>
          </p:nvPr>
        </p:nvSpPr>
        <p:spPr bwMode="auto">
          <a:xfrm>
            <a:off x="1511300" y="261901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dirty="0">
                <a:latin typeface="Courier New" pitchFamily="49" charset="0"/>
              </a:rPr>
              <a:t>data forecast;</a:t>
            </a:r>
          </a:p>
          <a:p>
            <a:pPr>
              <a:lnSpc>
                <a:spcPct val="85000"/>
              </a:lnSpc>
            </a:pPr>
            <a:r>
              <a:rPr lang="en-US" sz="1800" b="1" dirty="0">
                <a:latin typeface="Courier New" pitchFamily="49" charset="0"/>
              </a:rPr>
              <a:t>   set </a:t>
            </a:r>
            <a:r>
              <a:rPr lang="en-US" sz="1800" b="1" dirty="0" err="1">
                <a:latin typeface="Courier New" pitchFamily="49" charset="0"/>
              </a:rPr>
              <a:t>orion.growth</a:t>
            </a:r>
            <a:r>
              <a:rPr lang="en-US" sz="1800" b="1" dirty="0">
                <a:latin typeface="Courier New" pitchFamily="49" charset="0"/>
              </a:rPr>
              <a:t>;</a:t>
            </a:r>
          </a:p>
          <a:p>
            <a:pPr>
              <a:lnSpc>
                <a:spcPct val="85000"/>
              </a:lnSpc>
            </a:pPr>
            <a:r>
              <a:rPr lang="en-US" sz="1800" b="1" dirty="0">
                <a:latin typeface="Courier New" pitchFamily="49" charset="0"/>
              </a:rPr>
              <a:t>   Year=1;</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   Year=2;</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run;</a:t>
            </a:r>
          </a:p>
        </p:txBody>
      </p:sp>
      <p:sp>
        <p:nvSpPr>
          <p:cNvPr id="2" name="Line Callout 1 1"/>
          <p:cNvSpPr/>
          <p:nvPr>
            <p:custDataLst>
              <p:tags r:id="rId7"/>
            </p:custDataLst>
          </p:nvPr>
        </p:nvSpPr>
        <p:spPr bwMode="auto">
          <a:xfrm>
            <a:off x="4639900" y="4452828"/>
            <a:ext cx="2222627" cy="487313"/>
          </a:xfrm>
          <a:prstGeom prst="borderCallout1">
            <a:avLst>
              <a:gd name="adj1" fmla="val 18750"/>
              <a:gd name="adj2" fmla="val 0"/>
              <a:gd name="adj3" fmla="val 112500"/>
              <a:gd name="adj4" fmla="val -30000"/>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eaLnBrk="0" hangingPunct="0"/>
            <a:r>
              <a:rPr lang="en-US" sz="2000" b="1" dirty="0">
                <a:solidFill>
                  <a:srgbClr val="FFFFFF"/>
                </a:solidFill>
              </a:rPr>
              <a:t>42.5 * (1 + 0.25)</a:t>
            </a:r>
          </a:p>
        </p:txBody>
      </p:sp>
      <p:sp>
        <p:nvSpPr>
          <p:cNvPr id="3" name="Rectangle 2"/>
          <p:cNvSpPr/>
          <p:nvPr>
            <p:custDataLst>
              <p:tags r:id="rId8"/>
            </p:custDataLst>
          </p:nvPr>
        </p:nvSpPr>
        <p:spPr bwMode="auto">
          <a:xfrm>
            <a:off x="1971675" y="4068842"/>
            <a:ext cx="6143689" cy="23317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Slide Number Placeholder 1"/>
          <p:cNvSpPr>
            <a:spLocks noGrp="1"/>
          </p:cNvSpPr>
          <p:nvPr>
            <p:ph type="sldNum" sz="quarter" idx="10"/>
            <p:custDataLst>
              <p:tags r:id="rId1"/>
            </p:custDataLst>
          </p:nvPr>
        </p:nvSpPr>
        <p:spPr/>
        <p:txBody>
          <a:bodyPr/>
          <a:lstStyle/>
          <a:p>
            <a:pPr>
              <a:defRPr/>
            </a:pPr>
            <a:fld id="{7A2BE5A5-9A30-4718-8D40-39B38C340AE2}" type="slidenum">
              <a:rPr lang="en-US"/>
              <a:pPr>
                <a:defRPr/>
              </a:pPr>
              <a:t>19</a:t>
            </a:fld>
            <a:endParaRPr lang="en-US" b="0" dirty="0">
              <a:latin typeface="Times New Roman" pitchFamily="18" charset="0"/>
            </a:endParaRPr>
          </a:p>
        </p:txBody>
      </p:sp>
      <p:sp>
        <p:nvSpPr>
          <p:cNvPr id="23555" name="Rectangle 2"/>
          <p:cNvSpPr>
            <a:spLocks noChangeArrowheads="1"/>
          </p:cNvSpPr>
          <p:nvPr>
            <p:custDataLst>
              <p:tags r:id="rId2"/>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83000"/>
              </a:lnSpc>
            </a:pPr>
            <a:r>
              <a:rPr lang="en-US" sz="3600" b="1" dirty="0">
                <a:solidFill>
                  <a:srgbClr val="0053C3"/>
                </a:solidFill>
                <a:latin typeface="Arial Narrow"/>
              </a:rPr>
              <a:t>Execution: Explicit Output</a:t>
            </a:r>
          </a:p>
        </p:txBody>
      </p:sp>
      <p:graphicFrame>
        <p:nvGraphicFramePr>
          <p:cNvPr id="726180" name="Group 164"/>
          <p:cNvGraphicFramePr>
            <a:graphicFrameLocks noGrp="1"/>
          </p:cNvGraphicFramePr>
          <p:nvPr>
            <p:custDataLst>
              <p:tags r:id="rId3"/>
            </p:custDataLst>
          </p:nvPr>
        </p:nvGraphicFramePr>
        <p:xfrm>
          <a:off x="696913" y="4691063"/>
          <a:ext cx="7772400" cy="169227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53.125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726181" name="Group 165"/>
          <p:cNvGraphicFramePr>
            <a:graphicFrameLocks noGrp="1"/>
          </p:cNvGraphicFramePr>
          <p:nvPr>
            <p:custDataLst>
              <p:tags r:id="rId4"/>
            </p:custDataLst>
            <p:extLst>
              <p:ext uri="{D42A27DB-BD31-4B8C-83A1-F6EECF244321}">
                <p14:modId xmlns:p14="http://schemas.microsoft.com/office/powerpoint/2010/main" val="3114198870"/>
              </p:ext>
            </p:extLst>
          </p:nvPr>
        </p:nvGraphicFramePr>
        <p:xfrm>
          <a:off x="735013" y="1001713"/>
          <a:ext cx="7772400" cy="1811339"/>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mn-lt"/>
                        </a:rPr>
                        <a:t>orion.growth</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Engineering</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IS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23601" name="Animation Flag"/>
          <p:cNvSpPr txBox="1">
            <a:spLocks noChangeArrowheads="1"/>
          </p:cNvSpPr>
          <p:nvPr>
            <p:custDataLst>
              <p:tags r:id="rId5"/>
            </p:custDataLst>
          </p:nvPr>
        </p:nvSpPr>
        <p:spPr bwMode="auto">
          <a:xfrm>
            <a:off x="8572500" y="6451600"/>
            <a:ext cx="396260"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b="1" dirty="0">
                <a:latin typeface="Arial" pitchFamily="34" charset="0"/>
              </a:rPr>
              <a:t>...</a:t>
            </a:r>
          </a:p>
        </p:txBody>
      </p:sp>
      <p:sp>
        <p:nvSpPr>
          <p:cNvPr id="11" name="Text Box 103"/>
          <p:cNvSpPr txBox="1">
            <a:spLocks noChangeArrowheads="1"/>
          </p:cNvSpPr>
          <p:nvPr>
            <p:custDataLst>
              <p:tags r:id="rId6"/>
            </p:custDataLst>
          </p:nvPr>
        </p:nvSpPr>
        <p:spPr bwMode="auto">
          <a:xfrm>
            <a:off x="1511300" y="261901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dirty="0">
                <a:latin typeface="Courier New" pitchFamily="49" charset="0"/>
              </a:rPr>
              <a:t>data forecast;</a:t>
            </a:r>
          </a:p>
          <a:p>
            <a:pPr>
              <a:lnSpc>
                <a:spcPct val="85000"/>
              </a:lnSpc>
            </a:pPr>
            <a:r>
              <a:rPr lang="en-US" sz="1800" b="1" dirty="0">
                <a:latin typeface="Courier New" pitchFamily="49" charset="0"/>
              </a:rPr>
              <a:t>   set </a:t>
            </a:r>
            <a:r>
              <a:rPr lang="en-US" sz="1800" b="1" dirty="0" err="1">
                <a:latin typeface="Courier New" pitchFamily="49" charset="0"/>
              </a:rPr>
              <a:t>orion.growth</a:t>
            </a:r>
            <a:r>
              <a:rPr lang="en-US" sz="1800" b="1" dirty="0">
                <a:latin typeface="Courier New" pitchFamily="49" charset="0"/>
              </a:rPr>
              <a:t>;</a:t>
            </a:r>
          </a:p>
          <a:p>
            <a:pPr>
              <a:lnSpc>
                <a:spcPct val="85000"/>
              </a:lnSpc>
            </a:pPr>
            <a:r>
              <a:rPr lang="en-US" sz="1800" b="1" dirty="0">
                <a:latin typeface="Courier New" pitchFamily="49" charset="0"/>
              </a:rPr>
              <a:t>   Year=1;</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   Year=2;</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run;</a:t>
            </a:r>
          </a:p>
        </p:txBody>
      </p:sp>
      <p:sp>
        <p:nvSpPr>
          <p:cNvPr id="23600" name="Text Box 109"/>
          <p:cNvSpPr txBox="1">
            <a:spLocks noChangeArrowheads="1"/>
          </p:cNvSpPr>
          <p:nvPr>
            <p:custDataLst>
              <p:tags r:id="rId7"/>
            </p:custDataLst>
          </p:nvPr>
        </p:nvSpPr>
        <p:spPr bwMode="auto">
          <a:xfrm>
            <a:off x="3308350" y="4324946"/>
            <a:ext cx="3381375"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dirty="0">
                <a:solidFill>
                  <a:srgbClr val="FFFFFF"/>
                </a:solidFill>
              </a:rPr>
              <a:t>Output current observation</a:t>
            </a:r>
          </a:p>
        </p:txBody>
      </p:sp>
      <p:sp>
        <p:nvSpPr>
          <p:cNvPr id="2" name="Rectangle 1"/>
          <p:cNvSpPr/>
          <p:nvPr>
            <p:custDataLst>
              <p:tags r:id="rId8"/>
            </p:custDataLst>
          </p:nvPr>
        </p:nvSpPr>
        <p:spPr bwMode="auto">
          <a:xfrm>
            <a:off x="1971675" y="4302014"/>
            <a:ext cx="955739" cy="23317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7"/>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custDataLst>
              <p:tags r:id="rId3"/>
            </p:custDataLst>
          </p:nvPr>
        </p:nvSpPr>
        <p:spPr>
          <a:xfrm>
            <a:off x="685800" y="463550"/>
            <a:ext cx="8458200" cy="679450"/>
          </a:xfrm>
          <a:prstGeom prst="rect">
            <a:avLst/>
          </a:prstGeom>
        </p:spPr>
        <p:txBody>
          <a:bodyPr/>
          <a:lstStyle/>
          <a:p>
            <a:pPr eaLnBrk="1" hangingPunct="1"/>
            <a:r>
              <a:rPr lang="en-US" dirty="0">
                <a:solidFill>
                  <a:srgbClr val="0070C0"/>
                </a:solidFill>
              </a:rPr>
              <a:t>Chapter 2: Controlling Input and Output</a:t>
            </a:r>
          </a:p>
        </p:txBody>
      </p:sp>
      <p:graphicFrame>
        <p:nvGraphicFramePr>
          <p:cNvPr id="7" name="Group Organizer"/>
          <p:cNvGraphicFramePr>
            <a:graphicFrameLocks noGrp="1"/>
          </p:cNvGraphicFramePr>
          <p:nvPr>
            <p:custDataLst>
              <p:tags r:id="rId4"/>
            </p:custDataLst>
            <p:extLst>
              <p:ext uri="{D42A27DB-BD31-4B8C-83A1-F6EECF244321}">
                <p14:modId xmlns:p14="http://schemas.microsoft.com/office/powerpoint/2010/main" val="1461994389"/>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1489FF"/>
                          </a:solidFill>
                          <a:effectLst/>
                          <a:latin typeface="Arial Narrow" pitchFamily="34" charset="0"/>
                        </a:rPr>
                        <a:t>2.1 Writing Observations Explicitly</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2.2 Writing to Multiple SAS Data Sets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2.3 Selecting Variables and Observations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38470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 name="Slide Number Placeholder 1"/>
          <p:cNvSpPr>
            <a:spLocks noGrp="1"/>
          </p:cNvSpPr>
          <p:nvPr>
            <p:ph type="sldNum" sz="quarter" idx="10"/>
            <p:custDataLst>
              <p:tags r:id="rId1"/>
            </p:custDataLst>
          </p:nvPr>
        </p:nvSpPr>
        <p:spPr/>
        <p:txBody>
          <a:bodyPr/>
          <a:lstStyle/>
          <a:p>
            <a:pPr>
              <a:defRPr/>
            </a:pPr>
            <a:fld id="{595865AE-D561-41B7-8FEE-5242A1F1ABF9}" type="slidenum">
              <a:rPr lang="en-US"/>
              <a:pPr>
                <a:defRPr/>
              </a:pPr>
              <a:t>20</a:t>
            </a:fld>
            <a:endParaRPr lang="en-US" b="0" dirty="0">
              <a:latin typeface="Times New Roman" pitchFamily="18" charset="0"/>
            </a:endParaRPr>
          </a:p>
        </p:txBody>
      </p:sp>
      <p:sp>
        <p:nvSpPr>
          <p:cNvPr id="24579" name="Rectangle 2"/>
          <p:cNvSpPr>
            <a:spLocks noChangeArrowheads="1"/>
          </p:cNvSpPr>
          <p:nvPr>
            <p:custDataLst>
              <p:tags r:id="rId2"/>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83000"/>
              </a:lnSpc>
            </a:pPr>
            <a:r>
              <a:rPr lang="en-US" sz="3600" b="1" dirty="0">
                <a:solidFill>
                  <a:srgbClr val="0053C3"/>
                </a:solidFill>
                <a:latin typeface="Arial Narrow"/>
              </a:rPr>
              <a:t>Execution: Explicit Output</a:t>
            </a:r>
          </a:p>
        </p:txBody>
      </p:sp>
      <p:graphicFrame>
        <p:nvGraphicFramePr>
          <p:cNvPr id="926844" name="Group 124"/>
          <p:cNvGraphicFramePr>
            <a:graphicFrameLocks noGrp="1"/>
          </p:cNvGraphicFramePr>
          <p:nvPr>
            <p:custDataLst>
              <p:tags r:id="rId3"/>
            </p:custDataLst>
          </p:nvPr>
        </p:nvGraphicFramePr>
        <p:xfrm>
          <a:off x="696913" y="4691063"/>
          <a:ext cx="7772400" cy="169227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53.125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926845" name="Group 125"/>
          <p:cNvGraphicFramePr>
            <a:graphicFrameLocks noGrp="1"/>
          </p:cNvGraphicFramePr>
          <p:nvPr>
            <p:custDataLst>
              <p:tags r:id="rId4"/>
            </p:custDataLst>
            <p:extLst>
              <p:ext uri="{D42A27DB-BD31-4B8C-83A1-F6EECF244321}">
                <p14:modId xmlns:p14="http://schemas.microsoft.com/office/powerpoint/2010/main" val="2907390193"/>
              </p:ext>
            </p:extLst>
          </p:nvPr>
        </p:nvGraphicFramePr>
        <p:xfrm>
          <a:off x="735013" y="1001713"/>
          <a:ext cx="7772400" cy="1811339"/>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mn-lt"/>
                        </a:rPr>
                        <a:t>orion.growth</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Engineering</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IS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11" name="Text Box 103"/>
          <p:cNvSpPr txBox="1">
            <a:spLocks noChangeArrowheads="1"/>
          </p:cNvSpPr>
          <p:nvPr>
            <p:custDataLst>
              <p:tags r:id="rId5"/>
            </p:custDataLst>
          </p:nvPr>
        </p:nvSpPr>
        <p:spPr bwMode="auto">
          <a:xfrm>
            <a:off x="1511300" y="261901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dirty="0">
                <a:latin typeface="Courier New" pitchFamily="49" charset="0"/>
              </a:rPr>
              <a:t>data forecast;</a:t>
            </a:r>
          </a:p>
          <a:p>
            <a:pPr>
              <a:lnSpc>
                <a:spcPct val="85000"/>
              </a:lnSpc>
            </a:pPr>
            <a:r>
              <a:rPr lang="en-US" sz="1800" b="1" dirty="0">
                <a:latin typeface="Courier New" pitchFamily="49" charset="0"/>
              </a:rPr>
              <a:t>   set </a:t>
            </a:r>
            <a:r>
              <a:rPr lang="en-US" sz="1800" b="1" dirty="0" err="1">
                <a:latin typeface="Courier New" pitchFamily="49" charset="0"/>
              </a:rPr>
              <a:t>orion.growth</a:t>
            </a:r>
            <a:r>
              <a:rPr lang="en-US" sz="1800" b="1" dirty="0">
                <a:latin typeface="Courier New" pitchFamily="49" charset="0"/>
              </a:rPr>
              <a:t>;</a:t>
            </a:r>
          </a:p>
          <a:p>
            <a:pPr>
              <a:lnSpc>
                <a:spcPct val="85000"/>
              </a:lnSpc>
            </a:pPr>
            <a:r>
              <a:rPr lang="en-US" sz="1800" b="1" dirty="0">
                <a:latin typeface="Courier New" pitchFamily="49" charset="0"/>
              </a:rPr>
              <a:t>   Year=1;</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   Year=2;</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run;</a:t>
            </a:r>
          </a:p>
        </p:txBody>
      </p:sp>
      <p:grpSp>
        <p:nvGrpSpPr>
          <p:cNvPr id="4" name="Group 3"/>
          <p:cNvGrpSpPr/>
          <p:nvPr/>
        </p:nvGrpSpPr>
        <p:grpSpPr>
          <a:xfrm>
            <a:off x="2143125" y="4315053"/>
            <a:ext cx="6572249" cy="879673"/>
            <a:chOff x="65087" y="2989163"/>
            <a:chExt cx="6572249" cy="879673"/>
          </a:xfrm>
        </p:grpSpPr>
        <p:sp>
          <p:nvSpPr>
            <p:cNvPr id="2" name="Rounded Rectangle 1"/>
            <p:cNvSpPr/>
            <p:nvPr>
              <p:custDataLst>
                <p:tags r:id="rId6"/>
              </p:custDataLst>
            </p:nvPr>
          </p:nvSpPr>
          <p:spPr bwMode="auto">
            <a:xfrm>
              <a:off x="3301999" y="2989163"/>
              <a:ext cx="3335337" cy="879673"/>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No implicit OUTPUT;</a:t>
              </a:r>
            </a:p>
            <a:p>
              <a:pPr algn="ctr"/>
              <a:r>
                <a:rPr lang="en-US" sz="2000" b="1" dirty="0">
                  <a:solidFill>
                    <a:srgbClr val="FFFFFF"/>
                  </a:solidFill>
                </a:rPr>
                <a:t>Implicit RETURN;</a:t>
              </a:r>
            </a:p>
          </p:txBody>
        </p:sp>
        <p:cxnSp>
          <p:nvCxnSpPr>
            <p:cNvPr id="3" name="Straight Arrow Connector 2"/>
            <p:cNvCxnSpPr>
              <a:stCxn id="2" idx="1"/>
            </p:cNvCxnSpPr>
            <p:nvPr/>
          </p:nvCxnSpPr>
          <p:spPr bwMode="auto">
            <a:xfrm flipH="1" flipV="1">
              <a:off x="65087" y="3205063"/>
              <a:ext cx="3236912" cy="223937"/>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
          <p:cNvSpPr>
            <a:spLocks noGrp="1" noChangeArrowheads="1"/>
          </p:cNvSpPr>
          <p:nvPr>
            <p:ph type="title"/>
            <p:custDataLst>
              <p:tags r:id="rId1"/>
            </p:custDataLst>
          </p:nvPr>
        </p:nvSpPr>
        <p:spPr/>
        <p:txBody>
          <a:bodyPr/>
          <a:lstStyle/>
          <a:p>
            <a:r>
              <a:rPr lang="en-US" dirty="0">
                <a:latin typeface="Arial Narrow"/>
              </a:rPr>
              <a:t>Output: A Forecasting Application</a:t>
            </a:r>
          </a:p>
        </p:txBody>
      </p:sp>
      <p:sp>
        <p:nvSpPr>
          <p:cNvPr id="25603" name="Rectangle 11"/>
          <p:cNvSpPr>
            <a:spLocks noGrp="1" noChangeArrowheads="1"/>
          </p:cNvSpPr>
          <p:nvPr>
            <p:ph idx="1"/>
            <p:custDataLst>
              <p:tags r:id="rId2"/>
            </p:custDataLst>
          </p:nvPr>
        </p:nvSpPr>
        <p:spPr/>
        <p:txBody>
          <a:bodyPr/>
          <a:lstStyle/>
          <a:p>
            <a:r>
              <a:rPr lang="en-US"/>
              <a:t>The </a:t>
            </a:r>
            <a:r>
              <a:rPr lang="en-US" b="1">
                <a:latin typeface="Arial"/>
              </a:rPr>
              <a:t>forecast</a:t>
            </a:r>
            <a:r>
              <a:rPr lang="en-US"/>
              <a:t> data set contains two observations </a:t>
            </a:r>
            <a:br>
              <a:rPr lang="en-US"/>
            </a:br>
            <a:r>
              <a:rPr lang="en-US"/>
              <a:t>after the first iteration of the DATA step.</a:t>
            </a:r>
            <a:endParaRPr lang="en-US" sz="2800" b="1">
              <a:latin typeface="Courier New" pitchFamily="49" charset="0"/>
            </a:endParaRPr>
          </a:p>
        </p:txBody>
      </p:sp>
      <p:sp>
        <p:nvSpPr>
          <p:cNvPr id="60" name="Slide Number Placeholder 3"/>
          <p:cNvSpPr>
            <a:spLocks noGrp="1"/>
          </p:cNvSpPr>
          <p:nvPr>
            <p:ph type="sldNum" sz="quarter" idx="10"/>
            <p:custDataLst>
              <p:tags r:id="rId3"/>
            </p:custDataLst>
          </p:nvPr>
        </p:nvSpPr>
        <p:spPr/>
        <p:txBody>
          <a:bodyPr/>
          <a:lstStyle/>
          <a:p>
            <a:pPr>
              <a:defRPr/>
            </a:pPr>
            <a:fld id="{A3509897-106C-44B2-B46C-F82E6EA5734B}" type="slidenum">
              <a:rPr lang="en-US"/>
              <a:pPr>
                <a:defRPr/>
              </a:pPr>
              <a:t>21</a:t>
            </a:fld>
            <a:endParaRPr lang="en-US" b="0" dirty="0">
              <a:latin typeface="Times New Roman" pitchFamily="18" charset="0"/>
            </a:endParaRPr>
          </a:p>
        </p:txBody>
      </p:sp>
      <p:sp>
        <p:nvSpPr>
          <p:cNvPr id="25605" name="Text Box 4"/>
          <p:cNvSpPr txBox="1">
            <a:spLocks noChangeArrowheads="1"/>
          </p:cNvSpPr>
          <p:nvPr>
            <p:custDataLst>
              <p:tags r:id="rId4"/>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25606" name="Text Box 6"/>
          <p:cNvSpPr txBox="1">
            <a:spLocks noChangeArrowheads="1"/>
          </p:cNvSpPr>
          <p:nvPr>
            <p:custDataLst>
              <p:tags r:id="rId5"/>
            </p:custDataLst>
          </p:nvPr>
        </p:nvSpPr>
        <p:spPr bwMode="auto">
          <a:xfrm>
            <a:off x="4506913" y="3562350"/>
            <a:ext cx="15081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Courier New" pitchFamily="49" charset="0"/>
            </a:endParaRPr>
          </a:p>
        </p:txBody>
      </p:sp>
      <p:sp>
        <p:nvSpPr>
          <p:cNvPr id="25607" name="Text Box 8"/>
          <p:cNvSpPr txBox="1">
            <a:spLocks noChangeArrowheads="1"/>
          </p:cNvSpPr>
          <p:nvPr>
            <p:custDataLst>
              <p:tags r:id="rId6"/>
            </p:custDataLst>
          </p:nvPr>
        </p:nvSpPr>
        <p:spPr bwMode="auto">
          <a:xfrm>
            <a:off x="1016000" y="1549400"/>
            <a:ext cx="3810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endParaRPr lang="en-US" noProof="1"/>
          </a:p>
        </p:txBody>
      </p:sp>
      <p:graphicFrame>
        <p:nvGraphicFramePr>
          <p:cNvPr id="608408" name="Group 152"/>
          <p:cNvGraphicFramePr>
            <a:graphicFrameLocks noGrp="1"/>
          </p:cNvGraphicFramePr>
          <p:nvPr>
            <p:custDataLst>
              <p:tags r:id="rId7"/>
            </p:custDataLst>
          </p:nvPr>
        </p:nvGraphicFramePr>
        <p:xfrm>
          <a:off x="696913" y="2149475"/>
          <a:ext cx="7772400" cy="1728788"/>
        </p:xfrm>
        <a:graphic>
          <a:graphicData uri="http://schemas.openxmlformats.org/drawingml/2006/table">
            <a:tbl>
              <a:tblPr/>
              <a:tblGrid>
                <a:gridCol w="2100262">
                  <a:extLst>
                    <a:ext uri="{9D8B030D-6E8A-4147-A177-3AD203B41FA5}">
                      <a16:colId xmlns:a16="http://schemas.microsoft.com/office/drawing/2014/main" val="20000"/>
                    </a:ext>
                  </a:extLst>
                </a:gridCol>
                <a:gridCol w="1785938">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7">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a:rPr>
                        <a:t>work.forecast</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68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Department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      Total_</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Employees</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Increase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3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42.500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3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53.125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2"/>
            </p:custDataLst>
          </p:nvPr>
        </p:nvSpPr>
        <p:spPr/>
        <p:txBody>
          <a:bodyPr/>
          <a:lstStyle/>
          <a:p>
            <a:r>
              <a:rPr lang="en-US"/>
              <a:t>Setup for the Poll</a:t>
            </a:r>
          </a:p>
        </p:txBody>
      </p:sp>
      <p:sp>
        <p:nvSpPr>
          <p:cNvPr id="26627" name="Rectangle 3"/>
          <p:cNvSpPr>
            <a:spLocks noGrp="1" noChangeArrowheads="1"/>
          </p:cNvSpPr>
          <p:nvPr>
            <p:ph idx="1"/>
            <p:custDataLst>
              <p:tags r:id="rId3"/>
            </p:custDataLst>
          </p:nvPr>
        </p:nvSpPr>
        <p:spPr/>
        <p:txBody>
          <a:bodyPr/>
          <a:lstStyle/>
          <a:p>
            <a:r>
              <a:rPr lang="en-US" dirty="0"/>
              <a:t>Prior to the second iteration of the DATA step, variables in the program data vector might be reinitialized. </a:t>
            </a:r>
          </a:p>
        </p:txBody>
      </p:sp>
      <p:sp>
        <p:nvSpPr>
          <p:cNvPr id="48" name="Slide Number Placeholder 3"/>
          <p:cNvSpPr>
            <a:spLocks noGrp="1"/>
          </p:cNvSpPr>
          <p:nvPr>
            <p:ph type="sldNum" sz="quarter" idx="10"/>
            <p:custDataLst>
              <p:tags r:id="rId4"/>
            </p:custDataLst>
          </p:nvPr>
        </p:nvSpPr>
        <p:spPr/>
        <p:txBody>
          <a:bodyPr/>
          <a:lstStyle/>
          <a:p>
            <a:pPr>
              <a:defRPr/>
            </a:pPr>
            <a:fld id="{49482274-D12B-4765-A708-CBDDBF906678}" type="slidenum">
              <a:rPr lang="en-US"/>
              <a:pPr>
                <a:defRPr/>
              </a:pPr>
              <a:t>22</a:t>
            </a:fld>
            <a:endParaRPr lang="en-US" b="0" dirty="0">
              <a:latin typeface="Times New Roman" pitchFamily="18" charset="0"/>
            </a:endParaRPr>
          </a:p>
        </p:txBody>
      </p:sp>
      <p:graphicFrame>
        <p:nvGraphicFramePr>
          <p:cNvPr id="785477" name="Group 69"/>
          <p:cNvGraphicFramePr>
            <a:graphicFrameLocks noGrp="1"/>
          </p:cNvGraphicFramePr>
          <p:nvPr>
            <p:custDataLst>
              <p:tags r:id="rId5"/>
            </p:custDataLst>
          </p:nvPr>
        </p:nvGraphicFramePr>
        <p:xfrm>
          <a:off x="696913" y="4876800"/>
          <a:ext cx="7772400" cy="169227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53.125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6647" name="Text Box 46"/>
          <p:cNvSpPr txBox="1">
            <a:spLocks noChangeArrowheads="1"/>
          </p:cNvSpPr>
          <p:nvPr>
            <p:custDataLst>
              <p:tags r:id="rId6"/>
            </p:custDataLst>
          </p:nvPr>
        </p:nvSpPr>
        <p:spPr bwMode="auto">
          <a:xfrm>
            <a:off x="696913" y="2149475"/>
            <a:ext cx="7454900" cy="24685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forecast;</a:t>
            </a:r>
          </a:p>
          <a:p>
            <a:pPr>
              <a:lnSpc>
                <a:spcPct val="85000"/>
              </a:lnSpc>
            </a:pPr>
            <a:r>
              <a:rPr lang="en-US" sz="2000" b="1" dirty="0">
                <a:latin typeface="Courier New" pitchFamily="49" charset="0"/>
              </a:rPr>
              <a:t>   set </a:t>
            </a:r>
            <a:r>
              <a:rPr lang="en-US" sz="2000" b="1" dirty="0" err="1">
                <a:latin typeface="Courier New" pitchFamily="49" charset="0"/>
              </a:rPr>
              <a:t>orion.growth</a:t>
            </a:r>
            <a:r>
              <a:rPr lang="en-US" sz="2000" b="1" dirty="0">
                <a:latin typeface="Courier New" pitchFamily="49" charset="0"/>
              </a:rPr>
              <a:t>;</a:t>
            </a:r>
          </a:p>
          <a:p>
            <a:pPr>
              <a:lnSpc>
                <a:spcPct val="85000"/>
              </a:lnSpc>
            </a:pPr>
            <a:r>
              <a:rPr lang="en-US" sz="2000" b="1" dirty="0">
                <a:latin typeface="Courier New" pitchFamily="49" charset="0"/>
              </a:rPr>
              <a:t>   Year=1;</a:t>
            </a:r>
          </a:p>
          <a:p>
            <a:pPr>
              <a:lnSpc>
                <a:spcPct val="85000"/>
              </a:lnSpc>
            </a:pPr>
            <a:r>
              <a:rPr lang="en-US" sz="2000" b="1" dirty="0">
                <a:latin typeface="Courier New" pitchFamily="49" charset="0"/>
              </a:rPr>
              <a:t>   </a:t>
            </a:r>
            <a:r>
              <a:rPr lang="en-US" sz="2000" b="1" dirty="0" err="1">
                <a:latin typeface="Courier New" pitchFamily="49" charset="0"/>
              </a:rPr>
              <a:t>Total_Employees</a:t>
            </a:r>
            <a:r>
              <a:rPr lang="en-US" sz="2000" b="1" dirty="0">
                <a:latin typeface="Courier New" pitchFamily="49" charset="0"/>
              </a:rPr>
              <a:t>=</a:t>
            </a:r>
            <a:r>
              <a:rPr lang="en-US" sz="2000" b="1" dirty="0" err="1">
                <a:latin typeface="Courier New" pitchFamily="49" charset="0"/>
              </a:rPr>
              <a:t>Total_Employees</a:t>
            </a:r>
            <a:r>
              <a:rPr lang="en-US" sz="2000" b="1" dirty="0">
                <a:latin typeface="Courier New" pitchFamily="49" charset="0"/>
              </a:rPr>
              <a:t>*(1+Increase);</a:t>
            </a:r>
          </a:p>
          <a:p>
            <a:pPr>
              <a:lnSpc>
                <a:spcPct val="85000"/>
              </a:lnSpc>
            </a:pPr>
            <a:r>
              <a:rPr lang="en-US" sz="2000" b="1" dirty="0">
                <a:latin typeface="Courier New" pitchFamily="49" charset="0"/>
              </a:rPr>
              <a:t>   output;</a:t>
            </a:r>
          </a:p>
          <a:p>
            <a:pPr>
              <a:lnSpc>
                <a:spcPct val="85000"/>
              </a:lnSpc>
            </a:pPr>
            <a:r>
              <a:rPr lang="en-US" sz="2000" b="1" dirty="0">
                <a:latin typeface="Courier New" pitchFamily="49" charset="0"/>
              </a:rPr>
              <a:t>   Year=2;</a:t>
            </a:r>
          </a:p>
          <a:p>
            <a:pPr>
              <a:lnSpc>
                <a:spcPct val="85000"/>
              </a:lnSpc>
            </a:pPr>
            <a:r>
              <a:rPr lang="en-US" sz="2000" b="1" dirty="0">
                <a:latin typeface="Courier New" pitchFamily="49" charset="0"/>
              </a:rPr>
              <a:t>   </a:t>
            </a:r>
            <a:r>
              <a:rPr lang="en-US" sz="2000" b="1" dirty="0" err="1">
                <a:latin typeface="Courier New" pitchFamily="49" charset="0"/>
              </a:rPr>
              <a:t>Total_Employees</a:t>
            </a:r>
            <a:r>
              <a:rPr lang="en-US" sz="2000" b="1" dirty="0">
                <a:latin typeface="Courier New" pitchFamily="49" charset="0"/>
              </a:rPr>
              <a:t>=</a:t>
            </a:r>
            <a:r>
              <a:rPr lang="en-US" sz="2000" b="1" dirty="0" err="1">
                <a:latin typeface="Courier New" pitchFamily="49" charset="0"/>
              </a:rPr>
              <a:t>Total_Employees</a:t>
            </a:r>
            <a:r>
              <a:rPr lang="en-US" sz="2000" b="1" dirty="0">
                <a:latin typeface="Courier New" pitchFamily="49" charset="0"/>
              </a:rPr>
              <a:t>*(1+Increase);</a:t>
            </a:r>
          </a:p>
          <a:p>
            <a:pPr>
              <a:lnSpc>
                <a:spcPct val="85000"/>
              </a:lnSpc>
            </a:pPr>
            <a:r>
              <a:rPr lang="en-US" sz="2000" b="1" dirty="0">
                <a:latin typeface="Courier New" pitchFamily="49" charset="0"/>
              </a:rPr>
              <a:t>   output;</a:t>
            </a:r>
          </a:p>
          <a:p>
            <a:pPr>
              <a:lnSpc>
                <a:spcPct val="85000"/>
              </a:lnSpc>
            </a:pPr>
            <a:r>
              <a:rPr lang="en-US" sz="2000" b="1" dirty="0">
                <a:latin typeface="Courier New" pitchFamily="49" charset="0"/>
              </a:rPr>
              <a:t>run;</a:t>
            </a:r>
          </a:p>
        </p:txBody>
      </p:sp>
      <p:sp>
        <p:nvSpPr>
          <p:cNvPr id="2" name="Rectangle 1"/>
          <p:cNvSpPr/>
          <p:nvPr>
            <p:custDataLst>
              <p:tags r:id="rId7"/>
            </p:custDataLst>
          </p:nvPr>
        </p:nvSpPr>
        <p:spPr bwMode="auto">
          <a:xfrm>
            <a:off x="747713" y="2200275"/>
            <a:ext cx="21336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custDataLst>
              <p:tags r:id="rId2"/>
            </p:custDataLst>
          </p:nvPr>
        </p:nvSpPr>
        <p:spPr/>
        <p:txBody>
          <a:bodyPr/>
          <a:lstStyle/>
          <a:p>
            <a:r>
              <a:rPr lang="en-US"/>
              <a:t>2.02 Multiple </a:t>
            </a:r>
            <a:r>
              <a:rPr lang="en-US" dirty="0"/>
              <a:t>Answer Poll</a:t>
            </a:r>
          </a:p>
        </p:txBody>
      </p:sp>
      <p:sp>
        <p:nvSpPr>
          <p:cNvPr id="27651" name="Rectangle 3"/>
          <p:cNvSpPr>
            <a:spLocks noGrp="1" noChangeArrowheads="1"/>
          </p:cNvSpPr>
          <p:nvPr>
            <p:ph idx="1"/>
            <p:custDataLst>
              <p:tags r:id="rId3"/>
            </p:custDataLst>
          </p:nvPr>
        </p:nvSpPr>
        <p:spPr/>
        <p:txBody>
          <a:bodyPr/>
          <a:lstStyle/>
          <a:p>
            <a:pPr marL="457200" indent="-457200"/>
            <a:r>
              <a:rPr lang="en-US" dirty="0"/>
              <a:t>Which variable or variables are reinitialized?</a:t>
            </a:r>
          </a:p>
          <a:p>
            <a:pPr marL="457200" indent="-457200"/>
            <a:endParaRPr lang="en-US" sz="800" b="1" dirty="0"/>
          </a:p>
          <a:p>
            <a:pPr marL="571500" lvl="1" indent="-457200">
              <a:buClr>
                <a:schemeClr val="tx1"/>
              </a:buClr>
              <a:buSzTx/>
              <a:buFont typeface="Wingdings" pitchFamily="2" charset="2"/>
              <a:buAutoNum type="alphaLcPeriod"/>
            </a:pPr>
            <a:r>
              <a:rPr lang="en-US" dirty="0">
                <a:solidFill>
                  <a:srgbClr val="000000"/>
                </a:solidFill>
              </a:rPr>
              <a:t> </a:t>
            </a:r>
            <a:r>
              <a:rPr lang="en-US" b="1" dirty="0">
                <a:solidFill>
                  <a:srgbClr val="000000"/>
                </a:solidFill>
                <a:latin typeface="Arial"/>
              </a:rPr>
              <a:t>Department</a:t>
            </a:r>
          </a:p>
          <a:p>
            <a:pPr marL="571500" lvl="1" indent="-457200">
              <a:buClr>
                <a:schemeClr val="tx1"/>
              </a:buClr>
              <a:buSzTx/>
              <a:buFont typeface="Wingdings" pitchFamily="2" charset="2"/>
              <a:buAutoNum type="alphaLcPeriod"/>
            </a:pPr>
            <a:r>
              <a:rPr lang="en-US" dirty="0">
                <a:solidFill>
                  <a:srgbClr val="000000"/>
                </a:solidFill>
              </a:rPr>
              <a:t> </a:t>
            </a:r>
            <a:r>
              <a:rPr lang="en-US" b="1" dirty="0" err="1">
                <a:solidFill>
                  <a:srgbClr val="000000"/>
                </a:solidFill>
                <a:latin typeface="Arial"/>
              </a:rPr>
              <a:t>Total_Employees</a:t>
            </a:r>
            <a:endParaRPr lang="en-US" b="1" dirty="0">
              <a:solidFill>
                <a:srgbClr val="000000"/>
              </a:solidFill>
              <a:latin typeface="Arial"/>
            </a:endParaRPr>
          </a:p>
          <a:p>
            <a:pPr marL="571500" lvl="1" indent="-457200">
              <a:buClr>
                <a:schemeClr val="tx1"/>
              </a:buClr>
              <a:buSzTx/>
              <a:buFont typeface="Wingdings" pitchFamily="2" charset="2"/>
              <a:buAutoNum type="alphaLcPeriod"/>
            </a:pPr>
            <a:r>
              <a:rPr lang="en-US" dirty="0">
                <a:solidFill>
                  <a:srgbClr val="000000"/>
                </a:solidFill>
              </a:rPr>
              <a:t> </a:t>
            </a:r>
            <a:r>
              <a:rPr lang="en-US" b="1" dirty="0">
                <a:solidFill>
                  <a:srgbClr val="000000"/>
                </a:solidFill>
                <a:latin typeface="Arial"/>
              </a:rPr>
              <a:t>Increase</a:t>
            </a:r>
          </a:p>
          <a:p>
            <a:pPr marL="571500" lvl="1" indent="-457200">
              <a:buClr>
                <a:schemeClr val="tx1"/>
              </a:buClr>
              <a:buSzTx/>
              <a:buFont typeface="Wingdings" pitchFamily="2" charset="2"/>
              <a:buAutoNum type="alphaLcPeriod"/>
            </a:pPr>
            <a:r>
              <a:rPr lang="en-US" dirty="0">
                <a:solidFill>
                  <a:srgbClr val="000000"/>
                </a:solidFill>
              </a:rPr>
              <a:t> </a:t>
            </a:r>
            <a:r>
              <a:rPr lang="en-US" b="1" dirty="0">
                <a:solidFill>
                  <a:srgbClr val="000000"/>
                </a:solidFill>
                <a:latin typeface="Arial"/>
              </a:rPr>
              <a:t>Year</a:t>
            </a:r>
          </a:p>
          <a:p>
            <a:pPr marL="457200" indent="-457200"/>
            <a:endParaRPr lang="en-US" dirty="0"/>
          </a:p>
        </p:txBody>
      </p:sp>
      <p:sp>
        <p:nvSpPr>
          <p:cNvPr id="4" name="Slide Number Placeholder 3"/>
          <p:cNvSpPr>
            <a:spLocks noGrp="1"/>
          </p:cNvSpPr>
          <p:nvPr>
            <p:ph type="sldNum" sz="quarter" idx="10"/>
            <p:custDataLst>
              <p:tags r:id="rId4"/>
            </p:custDataLst>
          </p:nvPr>
        </p:nvSpPr>
        <p:spPr/>
        <p:txBody>
          <a:bodyPr/>
          <a:lstStyle/>
          <a:p>
            <a:pPr>
              <a:defRPr/>
            </a:pPr>
            <a:fld id="{E0AA2C59-40BB-4D09-8CDB-7791753B9249}" type="slidenum">
              <a:rPr lang="en-US"/>
              <a:pPr>
                <a:defRPr/>
              </a:pPr>
              <a:t>23</a:t>
            </a:fld>
            <a:endParaRPr lang="en-US" b="0" dirty="0">
              <a:latin typeface="Times New Roman" pitchFamily="18"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custDataLst>
              <p:tags r:id="rId2"/>
            </p:custDataLst>
          </p:nvPr>
        </p:nvSpPr>
        <p:spPr/>
        <p:txBody>
          <a:bodyPr/>
          <a:lstStyle/>
          <a:p>
            <a:r>
              <a:rPr lang="en-US"/>
              <a:t>2.02 Multiple </a:t>
            </a:r>
            <a:r>
              <a:rPr lang="en-US" dirty="0"/>
              <a:t>Answer Poll – Correct Answer</a:t>
            </a:r>
          </a:p>
        </p:txBody>
      </p:sp>
      <p:sp>
        <p:nvSpPr>
          <p:cNvPr id="28675" name="Rectangle 3"/>
          <p:cNvSpPr>
            <a:spLocks noGrp="1" noChangeArrowheads="1"/>
          </p:cNvSpPr>
          <p:nvPr>
            <p:ph idx="1"/>
            <p:custDataLst>
              <p:tags r:id="rId3"/>
            </p:custDataLst>
          </p:nvPr>
        </p:nvSpPr>
        <p:spPr>
          <a:xfrm>
            <a:off x="685800" y="1074738"/>
            <a:ext cx="8305800" cy="4264025"/>
          </a:xfrm>
        </p:spPr>
        <p:txBody>
          <a:bodyPr/>
          <a:lstStyle/>
          <a:p>
            <a:pPr marL="457200" indent="-457200"/>
            <a:r>
              <a:rPr lang="en-US" dirty="0"/>
              <a:t>Which variable or variables are reinitialized?</a:t>
            </a:r>
          </a:p>
          <a:p>
            <a:pPr marL="457200" indent="-457200"/>
            <a:endParaRPr lang="en-US" sz="800" b="1" dirty="0"/>
          </a:p>
          <a:p>
            <a:pPr marL="571500" lvl="1" indent="-457200">
              <a:buClr>
                <a:schemeClr val="tx1"/>
              </a:buClr>
              <a:buSzTx/>
              <a:buFont typeface="Wingdings" pitchFamily="2" charset="2"/>
              <a:buAutoNum type="alphaLcPeriod"/>
            </a:pPr>
            <a:r>
              <a:rPr lang="en-US" dirty="0">
                <a:solidFill>
                  <a:srgbClr val="000000"/>
                </a:solidFill>
              </a:rPr>
              <a:t> </a:t>
            </a:r>
            <a:r>
              <a:rPr lang="en-US" b="1" dirty="0">
                <a:solidFill>
                  <a:srgbClr val="000000"/>
                </a:solidFill>
                <a:latin typeface="Arial"/>
              </a:rPr>
              <a:t>Department</a:t>
            </a:r>
          </a:p>
          <a:p>
            <a:pPr marL="571500" lvl="1" indent="-457200">
              <a:buClr>
                <a:schemeClr val="tx1"/>
              </a:buClr>
              <a:buSzTx/>
              <a:buFont typeface="Wingdings" pitchFamily="2" charset="2"/>
              <a:buAutoNum type="alphaLcPeriod"/>
            </a:pPr>
            <a:r>
              <a:rPr lang="en-US" dirty="0">
                <a:solidFill>
                  <a:srgbClr val="000000"/>
                </a:solidFill>
              </a:rPr>
              <a:t> </a:t>
            </a:r>
            <a:r>
              <a:rPr lang="en-US" b="1" dirty="0" err="1">
                <a:solidFill>
                  <a:srgbClr val="000000"/>
                </a:solidFill>
                <a:latin typeface="Arial"/>
              </a:rPr>
              <a:t>Total_Employees</a:t>
            </a:r>
            <a:endParaRPr lang="en-US" b="1" dirty="0">
              <a:solidFill>
                <a:srgbClr val="000000"/>
              </a:solidFill>
              <a:latin typeface="Arial"/>
            </a:endParaRPr>
          </a:p>
          <a:p>
            <a:pPr marL="571500" lvl="1" indent="-457200">
              <a:buClr>
                <a:schemeClr val="tx1"/>
              </a:buClr>
              <a:buSzTx/>
              <a:buFont typeface="Wingdings" pitchFamily="2" charset="2"/>
              <a:buAutoNum type="alphaLcPeriod"/>
            </a:pPr>
            <a:r>
              <a:rPr lang="en-US" dirty="0">
                <a:solidFill>
                  <a:srgbClr val="000000"/>
                </a:solidFill>
              </a:rPr>
              <a:t> </a:t>
            </a:r>
            <a:r>
              <a:rPr lang="en-US" b="1" dirty="0">
                <a:solidFill>
                  <a:srgbClr val="000000"/>
                </a:solidFill>
                <a:latin typeface="Arial"/>
              </a:rPr>
              <a:t>Increase</a:t>
            </a:r>
          </a:p>
          <a:p>
            <a:pPr marL="571500" lvl="1" indent="-457200">
              <a:buClr>
                <a:schemeClr val="tx1"/>
              </a:buClr>
              <a:buSzTx/>
              <a:buFont typeface="Wingdings" pitchFamily="2" charset="2"/>
              <a:buAutoNum type="alphaLcPeriod"/>
            </a:pPr>
            <a:r>
              <a:rPr lang="en-US" dirty="0">
                <a:solidFill>
                  <a:srgbClr val="000000"/>
                </a:solidFill>
              </a:rPr>
              <a:t> </a:t>
            </a:r>
            <a:r>
              <a:rPr lang="en-US" b="1" dirty="0">
                <a:solidFill>
                  <a:srgbClr val="000000"/>
                </a:solidFill>
                <a:latin typeface="Arial"/>
              </a:rPr>
              <a:t>Year</a:t>
            </a:r>
          </a:p>
          <a:p>
            <a:pPr marL="114300" lvl="1" indent="0">
              <a:buClr>
                <a:schemeClr val="tx1"/>
              </a:buClr>
              <a:buSzTx/>
              <a:buNone/>
            </a:pPr>
            <a:endParaRPr lang="en-US" b="1" dirty="0">
              <a:solidFill>
                <a:srgbClr val="000000"/>
              </a:solidFill>
              <a:latin typeface="Arial"/>
            </a:endParaRPr>
          </a:p>
          <a:p>
            <a:pPr marL="0" lvl="1" indent="0">
              <a:buClr>
                <a:schemeClr val="tx1"/>
              </a:buClr>
              <a:buSzTx/>
              <a:buNone/>
            </a:pPr>
            <a:r>
              <a:rPr lang="en-US" sz="2800" b="1" dirty="0">
                <a:solidFill>
                  <a:srgbClr val="FF0000"/>
                </a:solidFill>
              </a:rPr>
              <a:t>Variables created by INPUT and assignment statements are reinitialized. Variables read with a SET statement </a:t>
            </a:r>
            <a:br>
              <a:rPr lang="en-US" sz="2800" b="1" dirty="0">
                <a:solidFill>
                  <a:srgbClr val="FF0000"/>
                </a:solidFill>
              </a:rPr>
            </a:br>
            <a:r>
              <a:rPr lang="en-US" sz="2800" b="1" dirty="0">
                <a:solidFill>
                  <a:srgbClr val="FF0000"/>
                </a:solidFill>
              </a:rPr>
              <a:t>are not. </a:t>
            </a:r>
          </a:p>
          <a:p>
            <a:pPr marL="114300" lvl="1" indent="0">
              <a:buClr>
                <a:schemeClr val="tx1"/>
              </a:buClr>
              <a:buSzTx/>
              <a:buNone/>
            </a:pPr>
            <a:endParaRPr lang="en-US" b="1" dirty="0">
              <a:solidFill>
                <a:srgbClr val="000000"/>
              </a:solidFill>
              <a:latin typeface="Arial"/>
            </a:endParaRPr>
          </a:p>
          <a:p>
            <a:pPr marL="457200" indent="-457200"/>
            <a:endParaRPr lang="en-US" dirty="0"/>
          </a:p>
        </p:txBody>
      </p:sp>
      <p:sp>
        <p:nvSpPr>
          <p:cNvPr id="6" name="Slide Number Placeholder 3"/>
          <p:cNvSpPr>
            <a:spLocks noGrp="1"/>
          </p:cNvSpPr>
          <p:nvPr>
            <p:ph type="sldNum" sz="quarter" idx="10"/>
            <p:custDataLst>
              <p:tags r:id="rId4"/>
            </p:custDataLst>
          </p:nvPr>
        </p:nvSpPr>
        <p:spPr/>
        <p:txBody>
          <a:bodyPr/>
          <a:lstStyle/>
          <a:p>
            <a:pPr>
              <a:defRPr/>
            </a:pPr>
            <a:fld id="{DBFF8BC8-E068-4891-AD80-6B03AE7BCAAF}" type="slidenum">
              <a:rPr lang="en-US"/>
              <a:pPr>
                <a:defRPr/>
              </a:pPr>
              <a:t>24</a:t>
            </a:fld>
            <a:endParaRPr lang="en-US" b="0" dirty="0">
              <a:latin typeface="Times New Roman" pitchFamily="18" charset="0"/>
            </a:endParaRPr>
          </a:p>
        </p:txBody>
      </p:sp>
      <p:sp>
        <p:nvSpPr>
          <p:cNvPr id="28677" name="Oval 47"/>
          <p:cNvSpPr>
            <a:spLocks noChangeArrowheads="1"/>
          </p:cNvSpPr>
          <p:nvPr>
            <p:custDataLst>
              <p:tags r:id="rId5"/>
            </p:custDataLst>
          </p:nvPr>
        </p:nvSpPr>
        <p:spPr bwMode="auto">
          <a:xfrm>
            <a:off x="658261" y="2891873"/>
            <a:ext cx="476250" cy="476250"/>
          </a:xfrm>
          <a:prstGeom prst="ellipse">
            <a:avLst/>
          </a:prstGeom>
          <a:noFill/>
          <a:ln w="38100" algn="ctr">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eaLnBrk="0" hangingPunct="0"/>
            <a:endParaRPr lang="en-US" sz="2000" noProof="1">
              <a:solidFill>
                <a:srgbClr val="000000"/>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Slide Number Placeholder 1"/>
          <p:cNvSpPr>
            <a:spLocks noGrp="1"/>
          </p:cNvSpPr>
          <p:nvPr>
            <p:ph type="sldNum" sz="quarter" idx="10"/>
            <p:custDataLst>
              <p:tags r:id="rId1"/>
            </p:custDataLst>
          </p:nvPr>
        </p:nvSpPr>
        <p:spPr/>
        <p:txBody>
          <a:bodyPr/>
          <a:lstStyle/>
          <a:p>
            <a:pPr>
              <a:defRPr/>
            </a:pPr>
            <a:fld id="{0D9E8AC3-F15C-4A7D-AAD9-85B1C2EF176E}" type="slidenum">
              <a:rPr lang="en-US"/>
              <a:pPr>
                <a:defRPr/>
              </a:pPr>
              <a:t>25</a:t>
            </a:fld>
            <a:endParaRPr lang="en-US" b="0" dirty="0">
              <a:latin typeface="Times New Roman" pitchFamily="18" charset="0"/>
            </a:endParaRPr>
          </a:p>
        </p:txBody>
      </p:sp>
      <p:sp>
        <p:nvSpPr>
          <p:cNvPr id="29699" name="Rectangle 2"/>
          <p:cNvSpPr>
            <a:spLocks noChangeArrowheads="1"/>
          </p:cNvSpPr>
          <p:nvPr>
            <p:custDataLst>
              <p:tags r:id="rId2"/>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83000"/>
              </a:lnSpc>
            </a:pPr>
            <a:r>
              <a:rPr lang="en-US" sz="3600" b="1" dirty="0">
                <a:solidFill>
                  <a:srgbClr val="0053C3"/>
                </a:solidFill>
                <a:latin typeface="Arial Narrow"/>
              </a:rPr>
              <a:t>Execution: Explicit Output</a:t>
            </a:r>
          </a:p>
        </p:txBody>
      </p:sp>
      <p:graphicFrame>
        <p:nvGraphicFramePr>
          <p:cNvPr id="728226" name="Group 162"/>
          <p:cNvGraphicFramePr>
            <a:graphicFrameLocks noGrp="1"/>
          </p:cNvGraphicFramePr>
          <p:nvPr>
            <p:custDataLst>
              <p:tags r:id="rId3"/>
            </p:custDataLst>
          </p:nvPr>
        </p:nvGraphicFramePr>
        <p:xfrm>
          <a:off x="696913" y="4691063"/>
          <a:ext cx="7772400" cy="169227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53.125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9718" name="Animation Flag"/>
          <p:cNvSpPr txBox="1">
            <a:spLocks noChangeArrowheads="1"/>
          </p:cNvSpPr>
          <p:nvPr>
            <p:custDataLst>
              <p:tags r:id="rId4"/>
            </p:custDataLst>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b="1" dirty="0">
                <a:latin typeface="Arial" pitchFamily="34" charset="0"/>
              </a:rPr>
              <a:t>...</a:t>
            </a:r>
          </a:p>
        </p:txBody>
      </p:sp>
      <p:graphicFrame>
        <p:nvGraphicFramePr>
          <p:cNvPr id="728227" name="Group 163"/>
          <p:cNvGraphicFramePr>
            <a:graphicFrameLocks noGrp="1"/>
          </p:cNvGraphicFramePr>
          <p:nvPr>
            <p:custDataLst>
              <p:tags r:id="rId5"/>
            </p:custDataLst>
            <p:extLst>
              <p:ext uri="{D42A27DB-BD31-4B8C-83A1-F6EECF244321}">
                <p14:modId xmlns:p14="http://schemas.microsoft.com/office/powerpoint/2010/main" val="1804794655"/>
              </p:ext>
            </p:extLst>
          </p:nvPr>
        </p:nvGraphicFramePr>
        <p:xfrm>
          <a:off x="735013" y="1001713"/>
          <a:ext cx="7772400" cy="1811339"/>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mn-lt"/>
                        </a:rPr>
                        <a:t>orion.growth</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Engineering</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IS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29742" name="Text Box 102"/>
          <p:cNvSpPr txBox="1">
            <a:spLocks noChangeArrowheads="1"/>
          </p:cNvSpPr>
          <p:nvPr>
            <p:custDataLst>
              <p:tags r:id="rId6"/>
            </p:custDataLst>
          </p:nvPr>
        </p:nvSpPr>
        <p:spPr bwMode="auto">
          <a:xfrm>
            <a:off x="3633788" y="2959100"/>
            <a:ext cx="2222500" cy="539155"/>
          </a:xfrm>
          <a:prstGeom prst="roundRect">
            <a:avLst/>
          </a:prstGeom>
          <a:solidFill>
            <a:srgbClr val="0053C3"/>
          </a:solidFill>
          <a:ln w="19050" algn="ctr">
            <a:solidFill>
              <a:srgbClr val="000000"/>
            </a:solidFill>
            <a:miter lim="800000"/>
            <a:headEnd type="none" w="med" len="lg"/>
            <a:tailEnd type="none" w="med" len="lg"/>
          </a:ln>
        </p:spPr>
        <p:txBody>
          <a:bodyPr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dirty="0">
                <a:solidFill>
                  <a:srgbClr val="FFFFFF"/>
                </a:solidFill>
              </a:rPr>
              <a:t>Initialize PDV</a:t>
            </a:r>
          </a:p>
        </p:txBody>
      </p:sp>
      <p:sp>
        <p:nvSpPr>
          <p:cNvPr id="29743" name="Text Box 103"/>
          <p:cNvSpPr txBox="1">
            <a:spLocks noChangeArrowheads="1"/>
          </p:cNvSpPr>
          <p:nvPr>
            <p:custDataLst>
              <p:tags r:id="rId7"/>
            </p:custDataLst>
          </p:nvPr>
        </p:nvSpPr>
        <p:spPr bwMode="auto">
          <a:xfrm>
            <a:off x="1511300" y="2600438"/>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dirty="0">
                <a:latin typeface="Courier New" pitchFamily="49" charset="0"/>
              </a:rPr>
              <a:t>data forecast;</a:t>
            </a:r>
          </a:p>
          <a:p>
            <a:pPr>
              <a:lnSpc>
                <a:spcPct val="85000"/>
              </a:lnSpc>
            </a:pPr>
            <a:r>
              <a:rPr lang="en-US" sz="1800" b="1" dirty="0">
                <a:latin typeface="Courier New" pitchFamily="49" charset="0"/>
              </a:rPr>
              <a:t>   set </a:t>
            </a:r>
            <a:r>
              <a:rPr lang="en-US" sz="1800" b="1" dirty="0" err="1">
                <a:latin typeface="Courier New" pitchFamily="49" charset="0"/>
              </a:rPr>
              <a:t>orion.growth</a:t>
            </a:r>
            <a:r>
              <a:rPr lang="en-US" sz="1800" b="1" dirty="0">
                <a:latin typeface="Courier New" pitchFamily="49" charset="0"/>
              </a:rPr>
              <a:t>;</a:t>
            </a:r>
          </a:p>
          <a:p>
            <a:pPr>
              <a:lnSpc>
                <a:spcPct val="85000"/>
              </a:lnSpc>
            </a:pPr>
            <a:r>
              <a:rPr lang="en-US" sz="1800" b="1" dirty="0">
                <a:latin typeface="Courier New" pitchFamily="49" charset="0"/>
              </a:rPr>
              <a:t>   Year=1;</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   Year=2;</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run;</a:t>
            </a:r>
          </a:p>
        </p:txBody>
      </p:sp>
      <p:sp>
        <p:nvSpPr>
          <p:cNvPr id="29745" name="Text Box 107"/>
          <p:cNvSpPr txBox="1">
            <a:spLocks noChangeArrowheads="1"/>
          </p:cNvSpPr>
          <p:nvPr>
            <p:custDataLst>
              <p:tags r:id="rId8"/>
            </p:custDataLst>
          </p:nvPr>
        </p:nvSpPr>
        <p:spPr bwMode="auto">
          <a:xfrm>
            <a:off x="4483101" y="2713264"/>
            <a:ext cx="2190750"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dirty="0">
                <a:solidFill>
                  <a:srgbClr val="FFFFFF"/>
                </a:solidFill>
              </a:rPr>
              <a:t>Reinitialize PDV</a:t>
            </a:r>
          </a:p>
        </p:txBody>
      </p:sp>
      <p:sp>
        <p:nvSpPr>
          <p:cNvPr id="2" name="Rectangle 1"/>
          <p:cNvSpPr/>
          <p:nvPr>
            <p:custDataLst>
              <p:tags r:id="rId9"/>
            </p:custDataLst>
          </p:nvPr>
        </p:nvSpPr>
        <p:spPr bwMode="auto">
          <a:xfrm>
            <a:off x="1562100" y="2651238"/>
            <a:ext cx="1911414" cy="23317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Slide Number Placeholder 1"/>
          <p:cNvSpPr>
            <a:spLocks noGrp="1"/>
          </p:cNvSpPr>
          <p:nvPr>
            <p:ph type="sldNum" sz="quarter" idx="10"/>
            <p:custDataLst>
              <p:tags r:id="rId1"/>
            </p:custDataLst>
          </p:nvPr>
        </p:nvSpPr>
        <p:spPr/>
        <p:txBody>
          <a:bodyPr/>
          <a:lstStyle/>
          <a:p>
            <a:pPr>
              <a:defRPr/>
            </a:pPr>
            <a:fld id="{856A8650-E767-491B-9CB3-3C3919D82CD8}" type="slidenum">
              <a:rPr lang="en-US"/>
              <a:pPr>
                <a:defRPr/>
              </a:pPr>
              <a:t>26</a:t>
            </a:fld>
            <a:endParaRPr lang="en-US" b="0" dirty="0">
              <a:latin typeface="Times New Roman" pitchFamily="18" charset="0"/>
            </a:endParaRPr>
          </a:p>
        </p:txBody>
      </p:sp>
      <p:sp>
        <p:nvSpPr>
          <p:cNvPr id="30723" name="Rectangle 2"/>
          <p:cNvSpPr>
            <a:spLocks noChangeArrowheads="1"/>
          </p:cNvSpPr>
          <p:nvPr>
            <p:custDataLst>
              <p:tags r:id="rId2"/>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83000"/>
              </a:lnSpc>
            </a:pPr>
            <a:r>
              <a:rPr lang="en-US" sz="3600" b="1" dirty="0">
                <a:solidFill>
                  <a:srgbClr val="0053C3"/>
                </a:solidFill>
                <a:latin typeface="Arial Narrow"/>
              </a:rPr>
              <a:t>Execution: Explicit Output</a:t>
            </a:r>
          </a:p>
        </p:txBody>
      </p:sp>
      <p:graphicFrame>
        <p:nvGraphicFramePr>
          <p:cNvPr id="730275" name="Group 163"/>
          <p:cNvGraphicFramePr>
            <a:graphicFrameLocks noGrp="1"/>
          </p:cNvGraphicFramePr>
          <p:nvPr>
            <p:custDataLst>
              <p:tags r:id="rId3"/>
            </p:custDataLst>
          </p:nvPr>
        </p:nvGraphicFramePr>
        <p:xfrm>
          <a:off x="696913" y="4691063"/>
          <a:ext cx="7772400" cy="169227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Engineering</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0742" name="Animation Flag"/>
          <p:cNvSpPr txBox="1">
            <a:spLocks noChangeArrowheads="1"/>
          </p:cNvSpPr>
          <p:nvPr>
            <p:custDataLst>
              <p:tags r:id="rId4"/>
            </p:custDataLst>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b="1" dirty="0">
                <a:latin typeface="Arial" pitchFamily="34" charset="0"/>
              </a:rPr>
              <a:t>...</a:t>
            </a:r>
          </a:p>
        </p:txBody>
      </p:sp>
      <p:graphicFrame>
        <p:nvGraphicFramePr>
          <p:cNvPr id="730276" name="Group 164"/>
          <p:cNvGraphicFramePr>
            <a:graphicFrameLocks noGrp="1"/>
          </p:cNvGraphicFramePr>
          <p:nvPr>
            <p:custDataLst>
              <p:tags r:id="rId5"/>
            </p:custDataLst>
            <p:extLst>
              <p:ext uri="{D42A27DB-BD31-4B8C-83A1-F6EECF244321}">
                <p14:modId xmlns:p14="http://schemas.microsoft.com/office/powerpoint/2010/main" val="2606091824"/>
              </p:ext>
            </p:extLst>
          </p:nvPr>
        </p:nvGraphicFramePr>
        <p:xfrm>
          <a:off x="735013" y="1001713"/>
          <a:ext cx="7772400" cy="1811339"/>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mn-lt"/>
                        </a:rPr>
                        <a:t>orion.growth</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Engineering</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IS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10" name="Text Box 103"/>
          <p:cNvSpPr txBox="1">
            <a:spLocks noChangeArrowheads="1"/>
          </p:cNvSpPr>
          <p:nvPr>
            <p:custDataLst>
              <p:tags r:id="rId6"/>
            </p:custDataLst>
          </p:nvPr>
        </p:nvSpPr>
        <p:spPr bwMode="auto">
          <a:xfrm>
            <a:off x="1511300" y="2600438"/>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dirty="0">
                <a:latin typeface="Courier New" pitchFamily="49" charset="0"/>
              </a:rPr>
              <a:t>data forecast;</a:t>
            </a:r>
          </a:p>
          <a:p>
            <a:pPr>
              <a:lnSpc>
                <a:spcPct val="85000"/>
              </a:lnSpc>
            </a:pPr>
            <a:r>
              <a:rPr lang="en-US" sz="1800" b="1" dirty="0">
                <a:latin typeface="Courier New" pitchFamily="49" charset="0"/>
              </a:rPr>
              <a:t>   set </a:t>
            </a:r>
            <a:r>
              <a:rPr lang="en-US" sz="1800" b="1" dirty="0" err="1">
                <a:latin typeface="Courier New" pitchFamily="49" charset="0"/>
              </a:rPr>
              <a:t>orion.growth</a:t>
            </a:r>
            <a:r>
              <a:rPr lang="en-US" sz="1800" b="1" dirty="0">
                <a:latin typeface="Courier New" pitchFamily="49" charset="0"/>
              </a:rPr>
              <a:t>;</a:t>
            </a:r>
          </a:p>
          <a:p>
            <a:pPr>
              <a:lnSpc>
                <a:spcPct val="85000"/>
              </a:lnSpc>
            </a:pPr>
            <a:r>
              <a:rPr lang="en-US" sz="1800" b="1" dirty="0">
                <a:latin typeface="Courier New" pitchFamily="49" charset="0"/>
              </a:rPr>
              <a:t>   Year=1;</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   Year=2;</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run;</a:t>
            </a:r>
          </a:p>
        </p:txBody>
      </p:sp>
      <p:sp>
        <p:nvSpPr>
          <p:cNvPr id="2" name="Rectangle 1"/>
          <p:cNvSpPr/>
          <p:nvPr>
            <p:custDataLst>
              <p:tags r:id="rId7"/>
            </p:custDataLst>
          </p:nvPr>
        </p:nvSpPr>
        <p:spPr bwMode="auto">
          <a:xfrm>
            <a:off x="1971675" y="2884410"/>
            <a:ext cx="2320989" cy="23317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 name="Slide Number Placeholder 1"/>
          <p:cNvSpPr>
            <a:spLocks noGrp="1"/>
          </p:cNvSpPr>
          <p:nvPr>
            <p:ph type="sldNum" sz="quarter" idx="10"/>
            <p:custDataLst>
              <p:tags r:id="rId1"/>
            </p:custDataLst>
          </p:nvPr>
        </p:nvSpPr>
        <p:spPr/>
        <p:txBody>
          <a:bodyPr/>
          <a:lstStyle/>
          <a:p>
            <a:pPr>
              <a:defRPr/>
            </a:pPr>
            <a:fld id="{E5E7D25D-D245-43F2-B6E2-05BCAAC030A3}" type="slidenum">
              <a:rPr lang="en-US"/>
              <a:pPr>
                <a:defRPr/>
              </a:pPr>
              <a:t>27</a:t>
            </a:fld>
            <a:endParaRPr lang="en-US" b="0" dirty="0">
              <a:latin typeface="Times New Roman" pitchFamily="18" charset="0"/>
            </a:endParaRPr>
          </a:p>
        </p:txBody>
      </p:sp>
      <p:sp>
        <p:nvSpPr>
          <p:cNvPr id="31747" name="Rectangle 2"/>
          <p:cNvSpPr>
            <a:spLocks noChangeArrowheads="1"/>
          </p:cNvSpPr>
          <p:nvPr>
            <p:custDataLst>
              <p:tags r:id="rId2"/>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83000"/>
              </a:lnSpc>
            </a:pPr>
            <a:r>
              <a:rPr lang="en-US" sz="3600" b="1" dirty="0">
                <a:solidFill>
                  <a:srgbClr val="0053C3"/>
                </a:solidFill>
                <a:latin typeface="Arial Narrow"/>
              </a:rPr>
              <a:t>Execution: Explicit Output</a:t>
            </a:r>
          </a:p>
        </p:txBody>
      </p:sp>
      <p:graphicFrame>
        <p:nvGraphicFramePr>
          <p:cNvPr id="919684" name="Group 132"/>
          <p:cNvGraphicFramePr>
            <a:graphicFrameLocks noGrp="1"/>
          </p:cNvGraphicFramePr>
          <p:nvPr>
            <p:custDataLst>
              <p:tags r:id="rId3"/>
            </p:custDataLst>
          </p:nvPr>
        </p:nvGraphicFramePr>
        <p:xfrm>
          <a:off x="696913" y="4691063"/>
          <a:ext cx="7772400" cy="169227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Engineering</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919685" name="Group 133"/>
          <p:cNvGraphicFramePr>
            <a:graphicFrameLocks noGrp="1"/>
          </p:cNvGraphicFramePr>
          <p:nvPr>
            <p:custDataLst>
              <p:tags r:id="rId4"/>
            </p:custDataLst>
            <p:extLst>
              <p:ext uri="{D42A27DB-BD31-4B8C-83A1-F6EECF244321}">
                <p14:modId xmlns:p14="http://schemas.microsoft.com/office/powerpoint/2010/main" val="723896448"/>
              </p:ext>
            </p:extLst>
          </p:nvPr>
        </p:nvGraphicFramePr>
        <p:xfrm>
          <a:off x="735013" y="1001713"/>
          <a:ext cx="7772400" cy="1811339"/>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mn-lt"/>
                        </a:rPr>
                        <a:t>orion.growth</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Administration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Engineering</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IS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969696"/>
                          </a:solidFill>
                          <a:effectLst/>
                          <a:latin typeface="Arial"/>
                        </a:rPr>
                        <a:t>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9" name="Text Box 103"/>
          <p:cNvSpPr txBox="1">
            <a:spLocks noChangeArrowheads="1"/>
          </p:cNvSpPr>
          <p:nvPr>
            <p:custDataLst>
              <p:tags r:id="rId5"/>
            </p:custDataLst>
          </p:nvPr>
        </p:nvSpPr>
        <p:spPr bwMode="auto">
          <a:xfrm>
            <a:off x="1511300" y="2600438"/>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dirty="0">
                <a:latin typeface="Courier New" pitchFamily="49" charset="0"/>
              </a:rPr>
              <a:t>data forecast;</a:t>
            </a:r>
          </a:p>
          <a:p>
            <a:pPr>
              <a:lnSpc>
                <a:spcPct val="85000"/>
              </a:lnSpc>
            </a:pPr>
            <a:r>
              <a:rPr lang="en-US" sz="1800" b="1" dirty="0">
                <a:latin typeface="Courier New" pitchFamily="49" charset="0"/>
              </a:rPr>
              <a:t>   set </a:t>
            </a:r>
            <a:r>
              <a:rPr lang="en-US" sz="1800" b="1" dirty="0" err="1">
                <a:latin typeface="Courier New" pitchFamily="49" charset="0"/>
              </a:rPr>
              <a:t>orion.growth</a:t>
            </a:r>
            <a:r>
              <a:rPr lang="en-US" sz="1800" b="1" dirty="0">
                <a:latin typeface="Courier New" pitchFamily="49" charset="0"/>
              </a:rPr>
              <a:t>;</a:t>
            </a:r>
          </a:p>
          <a:p>
            <a:pPr>
              <a:lnSpc>
                <a:spcPct val="85000"/>
              </a:lnSpc>
            </a:pPr>
            <a:r>
              <a:rPr lang="en-US" sz="1800" b="1" dirty="0">
                <a:latin typeface="Courier New" pitchFamily="49" charset="0"/>
              </a:rPr>
              <a:t>   Year=1;</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   Year=2;</a:t>
            </a:r>
          </a:p>
          <a:p>
            <a:pPr>
              <a:lnSpc>
                <a:spcPct val="85000"/>
              </a:lnSpc>
            </a:pPr>
            <a:r>
              <a:rPr lang="en-US" sz="1800" b="1" dirty="0">
                <a:latin typeface="Courier New" pitchFamily="49" charset="0"/>
              </a:rPr>
              <a:t>   </a:t>
            </a:r>
            <a:r>
              <a:rPr lang="en-US" sz="1800" b="1" dirty="0" err="1">
                <a:latin typeface="Courier New" pitchFamily="49" charset="0"/>
              </a:rPr>
              <a:t>Total_Employees</a:t>
            </a:r>
            <a:r>
              <a:rPr lang="en-US" sz="1800" b="1" dirty="0">
                <a:latin typeface="Courier New" pitchFamily="49" charset="0"/>
              </a:rPr>
              <a:t>=</a:t>
            </a:r>
            <a:r>
              <a:rPr lang="en-US" sz="1800" b="1" dirty="0" err="1">
                <a:latin typeface="Courier New" pitchFamily="49" charset="0"/>
              </a:rPr>
              <a:t>Total_Employees</a:t>
            </a:r>
            <a:r>
              <a:rPr lang="en-US" sz="1800" b="1" dirty="0">
                <a:latin typeface="Courier New" pitchFamily="49" charset="0"/>
              </a:rPr>
              <a:t>*(1+Increase);</a:t>
            </a:r>
          </a:p>
          <a:p>
            <a:pPr>
              <a:lnSpc>
                <a:spcPct val="85000"/>
              </a:lnSpc>
            </a:pPr>
            <a:r>
              <a:rPr lang="en-US" sz="1800" b="1" dirty="0">
                <a:latin typeface="Courier New" pitchFamily="49" charset="0"/>
              </a:rPr>
              <a:t>   output;</a:t>
            </a:r>
          </a:p>
          <a:p>
            <a:pPr>
              <a:lnSpc>
                <a:spcPct val="85000"/>
              </a:lnSpc>
            </a:pPr>
            <a:r>
              <a:rPr lang="en-US" sz="1800" b="1" dirty="0">
                <a:latin typeface="Courier New" pitchFamily="49" charset="0"/>
              </a:rPr>
              <a:t>run;</a:t>
            </a:r>
          </a:p>
        </p:txBody>
      </p:sp>
      <p:sp>
        <p:nvSpPr>
          <p:cNvPr id="31791" name="Text Box 104"/>
          <p:cNvSpPr txBox="1">
            <a:spLocks noChangeArrowheads="1"/>
          </p:cNvSpPr>
          <p:nvPr>
            <p:custDataLst>
              <p:tags r:id="rId6"/>
            </p:custDataLst>
          </p:nvPr>
        </p:nvSpPr>
        <p:spPr bwMode="auto">
          <a:xfrm>
            <a:off x="4564857" y="2689522"/>
            <a:ext cx="2582862"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dirty="0">
                <a:solidFill>
                  <a:srgbClr val="FFFFFF"/>
                </a:solidFill>
              </a:rPr>
              <a:t>Continue until EOF</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lstStyle/>
          <a:p>
            <a:r>
              <a:rPr lang="en-US" dirty="0">
                <a:latin typeface="Arial Narrow"/>
              </a:rPr>
              <a:t>Check the Results</a:t>
            </a:r>
          </a:p>
        </p:txBody>
      </p:sp>
      <p:sp>
        <p:nvSpPr>
          <p:cNvPr id="4" name="Content Placeholder 3"/>
          <p:cNvSpPr>
            <a:spLocks noGrp="1"/>
          </p:cNvSpPr>
          <p:nvPr>
            <p:ph idx="1"/>
            <p:custDataLst>
              <p:tags r:id="rId2"/>
            </p:custDataLst>
          </p:nvPr>
        </p:nvSpPr>
        <p:spPr/>
        <p:txBody>
          <a:bodyPr/>
          <a:lstStyle/>
          <a:p>
            <a:r>
              <a:rPr lang="en-US" dirty="0"/>
              <a:t>Partial SAS Log</a:t>
            </a:r>
          </a:p>
          <a:p>
            <a:endParaRPr lang="en-US" dirty="0"/>
          </a:p>
          <a:p>
            <a:endParaRPr lang="en-US" dirty="0"/>
          </a:p>
          <a:p>
            <a:endParaRPr lang="en-US" dirty="0"/>
          </a:p>
          <a:p>
            <a:r>
              <a:rPr lang="en-US" dirty="0"/>
              <a:t>Partial PROC PRINT Output</a:t>
            </a:r>
          </a:p>
          <a:p>
            <a:endParaRPr lang="en-US" dirty="0"/>
          </a:p>
        </p:txBody>
      </p:sp>
      <p:sp>
        <p:nvSpPr>
          <p:cNvPr id="10" name="Slide Number Placeholder 3"/>
          <p:cNvSpPr>
            <a:spLocks noGrp="1"/>
          </p:cNvSpPr>
          <p:nvPr>
            <p:ph type="sldNum" sz="quarter" idx="10"/>
            <p:custDataLst>
              <p:tags r:id="rId3"/>
            </p:custDataLst>
          </p:nvPr>
        </p:nvSpPr>
        <p:spPr/>
        <p:txBody>
          <a:bodyPr/>
          <a:lstStyle/>
          <a:p>
            <a:fld id="{7BCB35E7-9803-4C82-86D6-40031DA52F69}" type="slidenum">
              <a:rPr lang="en-US" smtClean="0"/>
              <a:pPr/>
              <a:t>28</a:t>
            </a:fld>
            <a:endParaRPr lang="en-US" dirty="0"/>
          </a:p>
        </p:txBody>
      </p:sp>
      <p:sp>
        <p:nvSpPr>
          <p:cNvPr id="32776" name="Text Box 11"/>
          <p:cNvSpPr txBox="1">
            <a:spLocks noChangeArrowheads="1"/>
          </p:cNvSpPr>
          <p:nvPr>
            <p:custDataLst>
              <p:tags r:id="rId4"/>
            </p:custDataLst>
          </p:nvPr>
        </p:nvSpPr>
        <p:spPr bwMode="auto">
          <a:xfrm>
            <a:off x="684213" y="1489805"/>
            <a:ext cx="7889875" cy="111760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600" b="1">
                <a:solidFill>
                  <a:srgbClr val="0000FF"/>
                </a:solidFill>
                <a:latin typeface="SAS Monospace" pitchFamily="49" charset="0"/>
              </a:rPr>
              <a:t>NOTE: There were 6 observations read from the data set</a:t>
            </a:r>
            <a:br>
              <a:rPr lang="en-US" sz="1600" b="1">
                <a:solidFill>
                  <a:srgbClr val="0000FF"/>
                </a:solidFill>
                <a:latin typeface="SAS Monospace" pitchFamily="49" charset="0"/>
              </a:rPr>
            </a:br>
            <a:r>
              <a:rPr lang="en-US" sz="1600" b="1">
                <a:solidFill>
                  <a:srgbClr val="0000FF"/>
                </a:solidFill>
                <a:latin typeface="SAS Monospace" pitchFamily="49" charset="0"/>
              </a:rPr>
              <a:t>      ORION.GROWTH.</a:t>
            </a:r>
          </a:p>
          <a:p>
            <a:r>
              <a:rPr lang="en-US" sz="1600" b="1">
                <a:solidFill>
                  <a:srgbClr val="0000FF"/>
                </a:solidFill>
                <a:latin typeface="SAS Monospace" pitchFamily="49" charset="0"/>
              </a:rPr>
              <a:t>NOTE: The data set WORK.FORECAST has 12 observations</a:t>
            </a:r>
            <a:br>
              <a:rPr lang="en-US" sz="1600" b="1">
                <a:solidFill>
                  <a:srgbClr val="0000FF"/>
                </a:solidFill>
                <a:latin typeface="SAS Monospace" pitchFamily="49" charset="0"/>
              </a:rPr>
            </a:br>
            <a:r>
              <a:rPr lang="en-US" sz="1600" b="1">
                <a:solidFill>
                  <a:srgbClr val="0000FF"/>
                </a:solidFill>
                <a:latin typeface="SAS Monospace" pitchFamily="49" charset="0"/>
              </a:rPr>
              <a:t>      and 4 variables.</a:t>
            </a:r>
          </a:p>
        </p:txBody>
      </p:sp>
      <p:sp>
        <p:nvSpPr>
          <p:cNvPr id="32778" name="Text Box 17"/>
          <p:cNvSpPr txBox="1">
            <a:spLocks noChangeArrowheads="1"/>
          </p:cNvSpPr>
          <p:nvPr>
            <p:custDataLst>
              <p:tags r:id="rId5"/>
            </p:custDataLst>
          </p:nvPr>
        </p:nvSpPr>
        <p:spPr bwMode="auto">
          <a:xfrm>
            <a:off x="727075" y="3195252"/>
            <a:ext cx="7888288" cy="2828925"/>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600" b="1" dirty="0">
                <a:solidFill>
                  <a:srgbClr val="000000"/>
                </a:solidFill>
                <a:latin typeface="SAS Monospace" pitchFamily="49" charset="0"/>
              </a:rPr>
              <a:t>                         Total_</a:t>
            </a:r>
          </a:p>
          <a:p>
            <a:r>
              <a:rPr lang="en-US" sz="1600" b="1" dirty="0">
                <a:solidFill>
                  <a:srgbClr val="000000"/>
                </a:solidFill>
                <a:latin typeface="SAS Monospace" pitchFamily="49" charset="0"/>
              </a:rPr>
              <a:t>   Department          Employees    Year</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Administration        42.500       1</a:t>
            </a:r>
          </a:p>
          <a:p>
            <a:r>
              <a:rPr lang="en-US" sz="1600" b="1" dirty="0">
                <a:solidFill>
                  <a:srgbClr val="000000"/>
                </a:solidFill>
                <a:latin typeface="SAS Monospace" pitchFamily="49" charset="0"/>
              </a:rPr>
              <a:t>   Administration        53.125       2</a:t>
            </a:r>
          </a:p>
          <a:p>
            <a:r>
              <a:rPr lang="en-US" sz="1600" b="1" dirty="0">
                <a:solidFill>
                  <a:srgbClr val="000000"/>
                </a:solidFill>
                <a:latin typeface="SAS Monospace" pitchFamily="49" charset="0"/>
              </a:rPr>
              <a:t>   Engineering           11.700       1</a:t>
            </a:r>
          </a:p>
          <a:p>
            <a:r>
              <a:rPr lang="en-US" sz="1600" b="1" dirty="0">
                <a:solidFill>
                  <a:srgbClr val="000000"/>
                </a:solidFill>
                <a:latin typeface="SAS Monospace" pitchFamily="49" charset="0"/>
              </a:rPr>
              <a:t>   Engineering           15.210       2</a:t>
            </a:r>
          </a:p>
          <a:p>
            <a:r>
              <a:rPr lang="en-US" sz="1600" b="1" dirty="0">
                <a:solidFill>
                  <a:srgbClr val="000000"/>
                </a:solidFill>
                <a:latin typeface="SAS Monospace" pitchFamily="49" charset="0"/>
              </a:rPr>
              <a:t>   IS                    27.500       1</a:t>
            </a:r>
          </a:p>
          <a:p>
            <a:r>
              <a:rPr lang="en-US" sz="1600" b="1" dirty="0">
                <a:solidFill>
                  <a:srgbClr val="000000"/>
                </a:solidFill>
                <a:latin typeface="SAS Monospace" pitchFamily="49" charset="0"/>
              </a:rPr>
              <a:t>   IS                    30.250       2</a:t>
            </a:r>
          </a:p>
          <a:p>
            <a:r>
              <a:rPr lang="en-US" sz="1600" b="1" dirty="0">
                <a:solidFill>
                  <a:srgbClr val="000000"/>
                </a:solidFill>
                <a:latin typeface="SAS Monospace" pitchFamily="49" charset="0"/>
              </a:rPr>
              <a:t>   Marketing             24.000       1</a:t>
            </a:r>
          </a:p>
          <a:p>
            <a:r>
              <a:rPr lang="en-US" sz="1600" b="1" dirty="0">
                <a:solidFill>
                  <a:srgbClr val="000000"/>
                </a:solidFill>
                <a:latin typeface="SAS Monospace" pitchFamily="49" charset="0"/>
              </a:rPr>
              <a:t>   Marketing             28.800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custDataLst>
              <p:tags r:id="rId2"/>
            </p:custDataLst>
          </p:nvPr>
        </p:nvSpPr>
        <p:spPr/>
        <p:txBody>
          <a:bodyPr/>
          <a:lstStyle/>
          <a:p>
            <a:r>
              <a:rPr lang="en-US"/>
              <a:t>2.03 Short </a:t>
            </a:r>
            <a:r>
              <a:rPr lang="en-US" dirty="0"/>
              <a:t>Answer Poll</a:t>
            </a:r>
          </a:p>
        </p:txBody>
      </p:sp>
      <p:sp>
        <p:nvSpPr>
          <p:cNvPr id="3075" name="Rectangle 5"/>
          <p:cNvSpPr>
            <a:spLocks noGrp="1" noChangeArrowheads="1"/>
          </p:cNvSpPr>
          <p:nvPr>
            <p:ph idx="1"/>
            <p:custDataLst>
              <p:tags r:id="rId3"/>
            </p:custDataLst>
          </p:nvPr>
        </p:nvSpPr>
        <p:spPr/>
        <p:txBody>
          <a:bodyPr/>
          <a:lstStyle/>
          <a:p>
            <a:r>
              <a:rPr lang="en-US" dirty="0"/>
              <a:t>Open and submit </a:t>
            </a:r>
            <a:r>
              <a:rPr lang="en-US" b="1" dirty="0"/>
              <a:t>p202a01</a:t>
            </a:r>
            <a:r>
              <a:rPr lang="en-US" dirty="0"/>
              <a:t>. Modify the DATA step </a:t>
            </a:r>
            <a:br>
              <a:rPr lang="en-US" dirty="0"/>
            </a:br>
            <a:r>
              <a:rPr lang="en-US" dirty="0"/>
              <a:t>to write only one observation per department. Show </a:t>
            </a:r>
            <a:br>
              <a:rPr lang="en-US" dirty="0"/>
            </a:br>
            <a:r>
              <a:rPr lang="en-US" dirty="0"/>
              <a:t>the number of employees after two years.</a:t>
            </a:r>
          </a:p>
          <a:p>
            <a:endParaRPr lang="en-US" dirty="0"/>
          </a:p>
          <a:p>
            <a:r>
              <a:rPr lang="en-US" dirty="0"/>
              <a:t>How did you modify the DATA step?</a:t>
            </a:r>
          </a:p>
          <a:p>
            <a:endParaRPr lang="en-US" dirty="0"/>
          </a:p>
          <a:p>
            <a:r>
              <a:rPr lang="en-US" dirty="0"/>
              <a:t>Desired Results</a:t>
            </a:r>
          </a:p>
          <a:p>
            <a:pPr marL="0" indent="0"/>
            <a:endParaRPr lang="en-US" dirty="0"/>
          </a:p>
        </p:txBody>
      </p:sp>
      <p:sp>
        <p:nvSpPr>
          <p:cNvPr id="4" name="Rectangle 10"/>
          <p:cNvSpPr>
            <a:spLocks noChangeArrowheads="1"/>
          </p:cNvSpPr>
          <p:nvPr>
            <p:custDataLst>
              <p:tags r:id="rId4"/>
            </p:custDataLst>
          </p:nvPr>
        </p:nvSpPr>
        <p:spPr bwMode="auto">
          <a:xfrm>
            <a:off x="662781" y="3903961"/>
            <a:ext cx="7742238" cy="2339975"/>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eaLnBrk="0" hangingPunct="0"/>
            <a:r>
              <a:rPr lang="en-US" sz="1600" b="1" dirty="0">
                <a:solidFill>
                  <a:srgbClr val="000000"/>
                </a:solidFill>
                <a:latin typeface="SAS Monospace" pitchFamily="49" charset="0"/>
              </a:rPr>
              <a:t>                                Total_</a:t>
            </a:r>
          </a:p>
          <a:p>
            <a:pPr eaLnBrk="0" hangingPunct="0"/>
            <a:r>
              <a:rPr lang="en-US" sz="1600" b="1" dirty="0">
                <a:solidFill>
                  <a:srgbClr val="000000"/>
                </a:solidFill>
                <a:latin typeface="SAS Monospace" pitchFamily="49" charset="0"/>
              </a:rPr>
              <a:t>          Department         Employees    Year</a:t>
            </a:r>
          </a:p>
          <a:p>
            <a:pPr eaLnBrk="0" hangingPunct="0"/>
            <a:endParaRPr lang="en-US" sz="1600" b="1" dirty="0">
              <a:solidFill>
                <a:srgbClr val="000000"/>
              </a:solidFill>
              <a:latin typeface="SAS Monospace" pitchFamily="49" charset="0"/>
            </a:endParaRPr>
          </a:p>
          <a:p>
            <a:pPr eaLnBrk="0" hangingPunct="0"/>
            <a:r>
              <a:rPr lang="en-US" sz="1600" b="1" dirty="0">
                <a:solidFill>
                  <a:srgbClr val="000000"/>
                </a:solidFill>
                <a:latin typeface="SAS Monospace" pitchFamily="49" charset="0"/>
              </a:rPr>
              <a:t>          Administration        53.125       2</a:t>
            </a:r>
          </a:p>
          <a:p>
            <a:pPr eaLnBrk="0" hangingPunct="0"/>
            <a:r>
              <a:rPr lang="en-US" sz="1600" b="1" dirty="0">
                <a:solidFill>
                  <a:srgbClr val="000000"/>
                </a:solidFill>
                <a:latin typeface="SAS Monospace" pitchFamily="49" charset="0"/>
              </a:rPr>
              <a:t>          Engineering           15.210       2</a:t>
            </a:r>
          </a:p>
          <a:p>
            <a:pPr eaLnBrk="0" hangingPunct="0"/>
            <a:r>
              <a:rPr lang="en-US" sz="1600" b="1" dirty="0">
                <a:solidFill>
                  <a:srgbClr val="000000"/>
                </a:solidFill>
                <a:latin typeface="SAS Monospace" pitchFamily="49" charset="0"/>
              </a:rPr>
              <a:t>          IS                    30.250       2</a:t>
            </a:r>
          </a:p>
          <a:p>
            <a:pPr eaLnBrk="0" hangingPunct="0"/>
            <a:r>
              <a:rPr lang="en-US" sz="1600" b="1" dirty="0">
                <a:solidFill>
                  <a:srgbClr val="000000"/>
                </a:solidFill>
                <a:latin typeface="SAS Monospace" pitchFamily="49" charset="0"/>
              </a:rPr>
              <a:t>          Marketing             28.800       2</a:t>
            </a:r>
          </a:p>
          <a:p>
            <a:pPr eaLnBrk="0" hangingPunct="0"/>
            <a:r>
              <a:rPr lang="en-US" sz="1600" b="1" dirty="0">
                <a:solidFill>
                  <a:srgbClr val="000000"/>
                </a:solidFill>
                <a:latin typeface="SAS Monospace" pitchFamily="49" charset="0"/>
              </a:rPr>
              <a:t>          Sales                339.690       2</a:t>
            </a:r>
          </a:p>
          <a:p>
            <a:pPr eaLnBrk="0" hangingPunct="0"/>
            <a:r>
              <a:rPr lang="en-US" sz="1600" b="1" dirty="0">
                <a:solidFill>
                  <a:srgbClr val="000000"/>
                </a:solidFill>
                <a:latin typeface="SAS Monospace" pitchFamily="49" charset="0"/>
              </a:rPr>
              <a:t>          Sales Management      13.310       2</a:t>
            </a:r>
          </a:p>
        </p:txBody>
      </p:sp>
      <p:sp>
        <p:nvSpPr>
          <p:cNvPr id="2" name="Program Name"/>
          <p:cNvSpPr txBox="1"/>
          <p:nvPr>
            <p:custDataLst>
              <p:tags r:id="rId5"/>
            </p:custDataLst>
          </p:nvPr>
        </p:nvSpPr>
        <p:spPr bwMode="auto">
          <a:xfrm>
            <a:off x="7943850" y="6324600"/>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p202a01</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p:txBody>
          <a:bodyPr/>
          <a:lstStyle/>
          <a:p>
            <a:r>
              <a:rPr lang="en-US"/>
              <a:t>Objectives</a:t>
            </a:r>
          </a:p>
        </p:txBody>
      </p:sp>
      <p:sp>
        <p:nvSpPr>
          <p:cNvPr id="7171" name="Rectangle 3"/>
          <p:cNvSpPr>
            <a:spLocks noGrp="1" noChangeArrowheads="1"/>
          </p:cNvSpPr>
          <p:nvPr>
            <p:ph idx="1"/>
            <p:custDataLst>
              <p:tags r:id="rId2"/>
            </p:custDataLst>
          </p:nvPr>
        </p:nvSpPr>
        <p:spPr/>
        <p:txBody>
          <a:bodyPr/>
          <a:lstStyle/>
          <a:p>
            <a:pPr lvl="1"/>
            <a:r>
              <a:rPr lang="en-US"/>
              <a:t>Explicitly control the output of multiple observations</a:t>
            </a:r>
            <a:br>
              <a:rPr lang="en-US"/>
            </a:br>
            <a:r>
              <a:rPr lang="en-US"/>
              <a:t>to a SAS data set.</a:t>
            </a:r>
          </a:p>
        </p:txBody>
      </p:sp>
      <p:sp>
        <p:nvSpPr>
          <p:cNvPr id="4" name="Slide Number Placeholder 3"/>
          <p:cNvSpPr>
            <a:spLocks noGrp="1"/>
          </p:cNvSpPr>
          <p:nvPr>
            <p:ph type="sldNum" sz="quarter" idx="10"/>
            <p:custDataLst>
              <p:tags r:id="rId3"/>
            </p:custDataLst>
          </p:nvPr>
        </p:nvSpPr>
        <p:spPr/>
        <p:txBody>
          <a:bodyPr/>
          <a:lstStyle/>
          <a:p>
            <a:pPr>
              <a:defRPr/>
            </a:pPr>
            <a:fld id="{33CBE864-AF4E-417A-966E-C7E454ED0F85}" type="slidenum">
              <a:rPr lang="en-US"/>
              <a:pPr>
                <a:defRPr/>
              </a:pPr>
              <a:t>3</a:t>
            </a:fld>
            <a:endParaRPr lang="en-US" b="0" dirty="0">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custDataLst>
              <p:tags r:id="rId2"/>
            </p:custDataLst>
          </p:nvPr>
        </p:nvSpPr>
        <p:spPr/>
        <p:txBody>
          <a:bodyPr/>
          <a:lstStyle/>
          <a:p>
            <a:r>
              <a:rPr lang="en-US"/>
              <a:t>2.03 Short </a:t>
            </a:r>
            <a:r>
              <a:rPr lang="en-US" dirty="0"/>
              <a:t>Answer Poll – Correct Answer</a:t>
            </a:r>
          </a:p>
        </p:txBody>
      </p:sp>
      <p:sp>
        <p:nvSpPr>
          <p:cNvPr id="3075" name="Rectangle 5"/>
          <p:cNvSpPr>
            <a:spLocks noGrp="1" noChangeArrowheads="1"/>
          </p:cNvSpPr>
          <p:nvPr>
            <p:ph idx="1"/>
            <p:custDataLst>
              <p:tags r:id="rId3"/>
            </p:custDataLst>
          </p:nvPr>
        </p:nvSpPr>
        <p:spPr/>
        <p:txBody>
          <a:bodyPr/>
          <a:lstStyle/>
          <a:p>
            <a:pPr>
              <a:spcBef>
                <a:spcPct val="50000"/>
              </a:spcBef>
              <a:buClrTx/>
              <a:buFontTx/>
              <a:buNone/>
            </a:pPr>
            <a:r>
              <a:rPr lang="en-US" dirty="0"/>
              <a:t>There are several ways to modify the DATA step.</a:t>
            </a:r>
          </a:p>
          <a:p>
            <a:pPr>
              <a:spcBef>
                <a:spcPct val="50000"/>
              </a:spcBef>
              <a:buClrTx/>
              <a:buFontTx/>
              <a:buNone/>
            </a:pPr>
            <a:r>
              <a:rPr lang="en-US" dirty="0"/>
              <a:t>Here is one solution:</a:t>
            </a:r>
          </a:p>
        </p:txBody>
      </p:sp>
      <p:sp>
        <p:nvSpPr>
          <p:cNvPr id="2" name="Program Name"/>
          <p:cNvSpPr txBox="1"/>
          <p:nvPr>
            <p:custDataLst>
              <p:tags r:id="rId4"/>
            </p:custDataLst>
          </p:nvPr>
        </p:nvSpPr>
        <p:spPr bwMode="auto">
          <a:xfrm>
            <a:off x="7830036" y="6324600"/>
            <a:ext cx="11063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p202a01s</a:t>
            </a:r>
          </a:p>
        </p:txBody>
      </p:sp>
      <p:sp>
        <p:nvSpPr>
          <p:cNvPr id="7" name="Rectangle 15"/>
          <p:cNvSpPr>
            <a:spLocks noChangeArrowheads="1"/>
          </p:cNvSpPr>
          <p:nvPr>
            <p:custDataLst>
              <p:tags r:id="rId5"/>
            </p:custDataLst>
          </p:nvPr>
        </p:nvSpPr>
        <p:spPr bwMode="auto">
          <a:xfrm>
            <a:off x="382588" y="2270125"/>
            <a:ext cx="8348662" cy="24130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sz="2200" b="1" dirty="0">
                <a:latin typeface="Courier New" pitchFamily="49" charset="0"/>
              </a:rPr>
              <a:t>data forecast;</a:t>
            </a:r>
          </a:p>
          <a:p>
            <a:pPr eaLnBrk="0" hangingPunct="0">
              <a:lnSpc>
                <a:spcPct val="85000"/>
              </a:lnSpc>
            </a:pPr>
            <a:r>
              <a:rPr lang="en-US" sz="2200" b="1" dirty="0">
                <a:latin typeface="Courier New" pitchFamily="49" charset="0"/>
              </a:rPr>
              <a:t>   set </a:t>
            </a:r>
            <a:r>
              <a:rPr lang="en-US" sz="2200" b="1" dirty="0" err="1">
                <a:latin typeface="Courier New" pitchFamily="49" charset="0"/>
              </a:rPr>
              <a:t>orion.growth</a:t>
            </a:r>
            <a:r>
              <a:rPr lang="en-US" sz="2200" b="1" dirty="0">
                <a:latin typeface="Courier New" pitchFamily="49" charset="0"/>
              </a:rPr>
              <a:t>;</a:t>
            </a:r>
          </a:p>
          <a:p>
            <a:pPr eaLnBrk="0" hangingPunct="0">
              <a:lnSpc>
                <a:spcPct val="85000"/>
              </a:lnSpc>
            </a:pPr>
            <a:r>
              <a:rPr lang="en-US" sz="2200" b="1" dirty="0">
                <a:latin typeface="Courier New" pitchFamily="49" charset="0"/>
              </a:rPr>
              <a:t>   Year=1;</a:t>
            </a:r>
          </a:p>
          <a:p>
            <a:pPr eaLnBrk="0" hangingPunct="0">
              <a:lnSpc>
                <a:spcPct val="85000"/>
              </a:lnSpc>
            </a:pPr>
            <a:r>
              <a:rPr lang="en-US" sz="2200" b="1" dirty="0">
                <a:latin typeface="Courier New" pitchFamily="49" charset="0"/>
              </a:rPr>
              <a:t>   </a:t>
            </a:r>
            <a:r>
              <a:rPr lang="en-US" sz="2200" b="1" dirty="0" err="1">
                <a:latin typeface="Courier New" pitchFamily="49" charset="0"/>
              </a:rPr>
              <a:t>Total_Employees</a:t>
            </a:r>
            <a:r>
              <a:rPr lang="en-US" sz="2200" b="1" dirty="0">
                <a:latin typeface="Courier New" pitchFamily="49" charset="0"/>
              </a:rPr>
              <a:t>=</a:t>
            </a:r>
            <a:r>
              <a:rPr lang="en-US" sz="2200" b="1" dirty="0" err="1">
                <a:latin typeface="Courier New" pitchFamily="49" charset="0"/>
              </a:rPr>
              <a:t>Total_Employees</a:t>
            </a:r>
            <a:r>
              <a:rPr lang="en-US" sz="2200" b="1" dirty="0">
                <a:latin typeface="Courier New" pitchFamily="49" charset="0"/>
              </a:rPr>
              <a:t>*(1+Increase);</a:t>
            </a:r>
          </a:p>
          <a:p>
            <a:pPr eaLnBrk="0" hangingPunct="0">
              <a:lnSpc>
                <a:spcPct val="85000"/>
              </a:lnSpc>
            </a:pPr>
            <a:r>
              <a:rPr lang="en-US" sz="2200" b="1" dirty="0">
                <a:latin typeface="Courier New" pitchFamily="49" charset="0"/>
              </a:rPr>
              <a:t>   Year=2;</a:t>
            </a:r>
          </a:p>
          <a:p>
            <a:pPr eaLnBrk="0" hangingPunct="0">
              <a:lnSpc>
                <a:spcPct val="85000"/>
              </a:lnSpc>
            </a:pPr>
            <a:r>
              <a:rPr lang="en-US" sz="2200" b="1" dirty="0">
                <a:latin typeface="Courier New" pitchFamily="49" charset="0"/>
              </a:rPr>
              <a:t>   </a:t>
            </a:r>
            <a:r>
              <a:rPr lang="en-US" sz="2200" b="1" dirty="0" err="1">
                <a:latin typeface="Courier New" pitchFamily="49" charset="0"/>
              </a:rPr>
              <a:t>Total_Employees</a:t>
            </a:r>
            <a:r>
              <a:rPr lang="en-US" sz="2200" b="1" dirty="0">
                <a:latin typeface="Courier New" pitchFamily="49" charset="0"/>
              </a:rPr>
              <a:t>=</a:t>
            </a:r>
            <a:r>
              <a:rPr lang="en-US" sz="2200" b="1" dirty="0" err="1">
                <a:latin typeface="Courier New" pitchFamily="49" charset="0"/>
              </a:rPr>
              <a:t>Total_Employees</a:t>
            </a:r>
            <a:r>
              <a:rPr lang="en-US" sz="2200" b="1" dirty="0">
                <a:latin typeface="Courier New" pitchFamily="49" charset="0"/>
              </a:rPr>
              <a:t>*(1+Increase);</a:t>
            </a:r>
          </a:p>
          <a:p>
            <a:pPr eaLnBrk="0" hangingPunct="0">
              <a:lnSpc>
                <a:spcPct val="85000"/>
              </a:lnSpc>
            </a:pPr>
            <a:r>
              <a:rPr lang="en-US" sz="2200" b="1" dirty="0">
                <a:latin typeface="Courier New" pitchFamily="49" charset="0"/>
              </a:rPr>
              <a:t>   output;</a:t>
            </a:r>
          </a:p>
          <a:p>
            <a:pPr eaLnBrk="0" hangingPunct="0">
              <a:lnSpc>
                <a:spcPct val="85000"/>
              </a:lnSpc>
            </a:pPr>
            <a:r>
              <a:rPr lang="en-US" sz="2200" b="1" dirty="0">
                <a:latin typeface="Courier New" pitchFamily="49" charset="0"/>
              </a:rPr>
              <a:t>run;</a:t>
            </a:r>
          </a:p>
        </p:txBody>
      </p:sp>
    </p:spTree>
    <p:custDataLst>
      <p:tags r:id="rId1"/>
    </p:custDataLst>
    <p:extLst>
      <p:ext uri="{BB962C8B-B14F-4D97-AF65-F5344CB8AC3E}">
        <p14:creationId xmlns:p14="http://schemas.microsoft.com/office/powerpoint/2010/main" val="733419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7"/>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custDataLst>
              <p:tags r:id="rId3"/>
            </p:custDataLst>
          </p:nvPr>
        </p:nvSpPr>
        <p:spPr>
          <a:xfrm>
            <a:off x="685800" y="463550"/>
            <a:ext cx="8458200" cy="679450"/>
          </a:xfrm>
          <a:prstGeom prst="rect">
            <a:avLst/>
          </a:prstGeom>
        </p:spPr>
        <p:txBody>
          <a:bodyPr/>
          <a:lstStyle/>
          <a:p>
            <a:pPr eaLnBrk="1" hangingPunct="1"/>
            <a:r>
              <a:rPr lang="en-US" dirty="0">
                <a:solidFill>
                  <a:srgbClr val="0070C0"/>
                </a:solidFill>
              </a:rPr>
              <a:t>Chapter 2: Controlling Input and Output</a:t>
            </a:r>
          </a:p>
        </p:txBody>
      </p:sp>
      <p:graphicFrame>
        <p:nvGraphicFramePr>
          <p:cNvPr id="7" name="Group Organizer"/>
          <p:cNvGraphicFramePr>
            <a:graphicFrameLocks noGrp="1"/>
          </p:cNvGraphicFramePr>
          <p:nvPr>
            <p:custDataLst>
              <p:tags r:id="rId4"/>
            </p:custDataLst>
            <p:extLst>
              <p:ext uri="{D42A27DB-BD31-4B8C-83A1-F6EECF244321}">
                <p14:modId xmlns:p14="http://schemas.microsoft.com/office/powerpoint/2010/main" val="4273730433"/>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2.1 Writing Observations Explicitly</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1489FF"/>
                          </a:solidFill>
                          <a:effectLst/>
                          <a:latin typeface="Arial Narrow" pitchFamily="34" charset="0"/>
                        </a:rPr>
                        <a:t>2.2 Writing to Multiple SAS Data Sets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4706"/>
                      </a:srgbClr>
                    </a:solid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2.3 Selecting Variables and Observations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38470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custDataLst>
              <p:tags r:id="rId1"/>
            </p:custDataLst>
          </p:nvPr>
        </p:nvSpPr>
        <p:spPr/>
        <p:txBody>
          <a:bodyPr/>
          <a:lstStyle/>
          <a:p>
            <a:r>
              <a:rPr lang="en-US"/>
              <a:t>Objectives</a:t>
            </a:r>
          </a:p>
        </p:txBody>
      </p:sp>
      <p:sp>
        <p:nvSpPr>
          <p:cNvPr id="38915" name="Rectangle 3"/>
          <p:cNvSpPr>
            <a:spLocks noGrp="1" noChangeArrowheads="1"/>
          </p:cNvSpPr>
          <p:nvPr>
            <p:ph idx="1"/>
            <p:custDataLst>
              <p:tags r:id="rId2"/>
            </p:custDataLst>
          </p:nvPr>
        </p:nvSpPr>
        <p:spPr>
          <a:xfrm>
            <a:off x="685800" y="1071563"/>
            <a:ext cx="7769225" cy="4267200"/>
          </a:xfrm>
        </p:spPr>
        <p:txBody>
          <a:bodyPr/>
          <a:lstStyle/>
          <a:p>
            <a:pPr lvl="1"/>
            <a:r>
              <a:rPr lang="en-US" dirty="0"/>
              <a:t>Create multiple SAS data sets in a single DATA step.</a:t>
            </a:r>
          </a:p>
          <a:p>
            <a:pPr lvl="1"/>
            <a:r>
              <a:rPr lang="en-US" dirty="0"/>
              <a:t>Use conditional processing to control the data set </a:t>
            </a:r>
            <a:br>
              <a:rPr lang="en-US" dirty="0"/>
            </a:br>
            <a:r>
              <a:rPr lang="en-US" dirty="0"/>
              <a:t>(or data sets) to which an observation is written.</a:t>
            </a:r>
          </a:p>
        </p:txBody>
      </p:sp>
      <p:sp>
        <p:nvSpPr>
          <p:cNvPr id="4" name="Slide Number Placeholder 3"/>
          <p:cNvSpPr>
            <a:spLocks noGrp="1"/>
          </p:cNvSpPr>
          <p:nvPr>
            <p:ph type="sldNum" sz="quarter" idx="10"/>
            <p:custDataLst>
              <p:tags r:id="rId3"/>
            </p:custDataLst>
          </p:nvPr>
        </p:nvSpPr>
        <p:spPr/>
        <p:txBody>
          <a:bodyPr/>
          <a:lstStyle/>
          <a:p>
            <a:pPr>
              <a:defRPr/>
            </a:pPr>
            <a:fld id="{26F22B85-1DDC-450F-BB44-7B020FCA7F38}" type="slidenum">
              <a:rPr lang="en-US"/>
              <a:pPr>
                <a:defRPr/>
              </a:pPr>
              <a:t>32</a:t>
            </a:fld>
            <a:endParaRPr lang="en-US" b="0" dirty="0">
              <a:latin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graphics\background_yellow_haze_round.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1584" y="1740266"/>
            <a:ext cx="6841787" cy="4470241"/>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
          <p:cNvSpPr txBox="1">
            <a:spLocks noChangeArrowheads="1"/>
          </p:cNvSpPr>
          <p:nvPr>
            <p:custDataLst>
              <p:tags r:id="rId1"/>
            </p:custDataLst>
          </p:nvPr>
        </p:nvSpPr>
        <p:spPr bwMode="auto">
          <a:xfrm>
            <a:off x="666750" y="1100138"/>
            <a:ext cx="7815263" cy="363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endParaRPr lang="en-US" dirty="0"/>
          </a:p>
        </p:txBody>
      </p:sp>
      <p:pic>
        <p:nvPicPr>
          <p:cNvPr id="1030" name="Picture 6" descr="L:\graphics\orionstar_glob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74090" y="3599903"/>
            <a:ext cx="896060" cy="871169"/>
          </a:xfrm>
          <a:prstGeom prst="rect">
            <a:avLst/>
          </a:prstGeom>
          <a:noFill/>
          <a:extLst>
            <a:ext uri="{909E8E84-426E-40DD-AFC4-6F175D3DCCD1}">
              <a14:hiddenFill xmlns:a14="http://schemas.microsoft.com/office/drawing/2010/main">
                <a:solidFill>
                  <a:srgbClr val="FFFFFF"/>
                </a:solidFill>
              </a14:hiddenFill>
            </a:ext>
          </a:extLst>
        </p:spPr>
      </p:pic>
      <p:sp>
        <p:nvSpPr>
          <p:cNvPr id="39938" name="Rectangle 2"/>
          <p:cNvSpPr>
            <a:spLocks noGrp="1" noChangeArrowheads="1"/>
          </p:cNvSpPr>
          <p:nvPr>
            <p:ph type="title"/>
            <p:custDataLst>
              <p:tags r:id="rId2"/>
            </p:custDataLst>
          </p:nvPr>
        </p:nvSpPr>
        <p:spPr/>
        <p:txBody>
          <a:bodyPr/>
          <a:lstStyle/>
          <a:p>
            <a:r>
              <a:rPr lang="en-US" dirty="0"/>
              <a:t>Business Scenario</a:t>
            </a:r>
          </a:p>
        </p:txBody>
      </p:sp>
      <p:sp>
        <p:nvSpPr>
          <p:cNvPr id="20" name="Content Placeholder 19"/>
          <p:cNvSpPr>
            <a:spLocks noGrp="1"/>
          </p:cNvSpPr>
          <p:nvPr>
            <p:ph idx="1"/>
            <p:custDataLst>
              <p:tags r:id="rId3"/>
            </p:custDataLst>
          </p:nvPr>
        </p:nvSpPr>
        <p:spPr/>
        <p:txBody>
          <a:bodyPr/>
          <a:lstStyle/>
          <a:p>
            <a:r>
              <a:rPr lang="en-US" dirty="0"/>
              <a:t>Use the input data set to create three new data sets. </a:t>
            </a:r>
          </a:p>
        </p:txBody>
      </p:sp>
      <p:sp>
        <p:nvSpPr>
          <p:cNvPr id="4" name="Slide Number Placeholder 3"/>
          <p:cNvSpPr>
            <a:spLocks noGrp="1"/>
          </p:cNvSpPr>
          <p:nvPr>
            <p:ph type="sldNum" sz="quarter" idx="10"/>
            <p:custDataLst>
              <p:tags r:id="rId4"/>
            </p:custDataLst>
          </p:nvPr>
        </p:nvSpPr>
        <p:spPr/>
        <p:txBody>
          <a:bodyPr/>
          <a:lstStyle/>
          <a:p>
            <a:pPr>
              <a:defRPr/>
            </a:pPr>
            <a:fld id="{5DF9651F-617E-4A17-BCA8-9A4B65A1442F}" type="slidenum">
              <a:rPr lang="en-US"/>
              <a:pPr>
                <a:defRPr/>
              </a:pPr>
              <a:t>33</a:t>
            </a:fld>
            <a:endParaRPr lang="en-US" b="0" dirty="0">
              <a:latin typeface="Times New Roman" pitchFamily="18" charset="0"/>
            </a:endParaRPr>
          </a:p>
        </p:txBody>
      </p:sp>
      <p:sp>
        <p:nvSpPr>
          <p:cNvPr id="5" name="Text Box 4"/>
          <p:cNvSpPr txBox="1">
            <a:spLocks noChangeArrowheads="1"/>
          </p:cNvSpPr>
          <p:nvPr>
            <p:custDataLst>
              <p:tags r:id="rId5"/>
            </p:custDataLst>
          </p:nvPr>
        </p:nvSpPr>
        <p:spPr bwMode="auto">
          <a:xfrm>
            <a:off x="2348310" y="1768537"/>
            <a:ext cx="4148572"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err="1"/>
              <a:t>orion.employee_addresses</a:t>
            </a:r>
            <a:endParaRPr lang="en-US" sz="2400" b="1" dirty="0"/>
          </a:p>
        </p:txBody>
      </p:sp>
      <p:sp>
        <p:nvSpPr>
          <p:cNvPr id="11" name="Text Box 4"/>
          <p:cNvSpPr txBox="1">
            <a:spLocks noChangeArrowheads="1"/>
          </p:cNvSpPr>
          <p:nvPr>
            <p:custDataLst>
              <p:tags r:id="rId6"/>
            </p:custDataLst>
          </p:nvPr>
        </p:nvSpPr>
        <p:spPr bwMode="auto">
          <a:xfrm>
            <a:off x="1893438" y="2987806"/>
            <a:ext cx="710131"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err="1">
                <a:solidFill>
                  <a:srgbClr val="000000"/>
                </a:solidFill>
              </a:rPr>
              <a:t>usa</a:t>
            </a:r>
            <a:endParaRPr lang="en-US" sz="2400" b="1" dirty="0">
              <a:solidFill>
                <a:srgbClr val="000000"/>
              </a:solidFill>
              <a:latin typeface="Arial"/>
            </a:endParaRPr>
          </a:p>
        </p:txBody>
      </p:sp>
      <p:pic>
        <p:nvPicPr>
          <p:cNvPr id="1028" name="Picture 4" descr="L:\graphics\australia.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730523" y="4976891"/>
            <a:ext cx="1340056" cy="849019"/>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4"/>
          <p:cNvSpPr txBox="1">
            <a:spLocks noChangeArrowheads="1"/>
          </p:cNvSpPr>
          <p:nvPr>
            <p:custDataLst>
              <p:tags r:id="rId7"/>
            </p:custDataLst>
          </p:nvPr>
        </p:nvSpPr>
        <p:spPr bwMode="auto">
          <a:xfrm>
            <a:off x="3704710" y="4307502"/>
            <a:ext cx="1445909"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err="1">
                <a:solidFill>
                  <a:srgbClr val="000000"/>
                </a:solidFill>
              </a:rPr>
              <a:t>australia</a:t>
            </a:r>
            <a:endParaRPr lang="en-US" sz="2400" b="1" dirty="0">
              <a:solidFill>
                <a:srgbClr val="000000"/>
              </a:solidFill>
            </a:endParaRPr>
          </a:p>
        </p:txBody>
      </p:sp>
      <p:sp>
        <p:nvSpPr>
          <p:cNvPr id="16" name="Text Box 4"/>
          <p:cNvSpPr txBox="1">
            <a:spLocks noChangeArrowheads="1"/>
          </p:cNvSpPr>
          <p:nvPr>
            <p:custDataLst>
              <p:tags r:id="rId8"/>
            </p:custDataLst>
          </p:nvPr>
        </p:nvSpPr>
        <p:spPr bwMode="auto">
          <a:xfrm>
            <a:off x="6170790" y="3010943"/>
            <a:ext cx="948978"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a:t>other</a:t>
            </a:r>
          </a:p>
        </p:txBody>
      </p:sp>
      <p:pic>
        <p:nvPicPr>
          <p:cNvPr id="28" name="Picture 8" descr="L:\graphics\dataset_col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68103" y="4729724"/>
            <a:ext cx="14287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L:\graphics\dataset_col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38778" y="3403180"/>
            <a:ext cx="14287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L:\graphics\dataset_STANDARD.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87153" y="2223387"/>
            <a:ext cx="13906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L:\graphics\usa.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03569" y="3727800"/>
            <a:ext cx="1167773" cy="7398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graphics\arrow_swoop_leftt.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40580" y="2707150"/>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graphics\dataset_col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5954" y="3410028"/>
            <a:ext cx="14287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graphics\arrow_swoop_rt.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87099" y="2761742"/>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L:\graphics\arrow_swoop_leftt.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9670130">
            <a:off x="4055161" y="3613390"/>
            <a:ext cx="1028700" cy="75247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custDataLst>
              <p:tags r:id="rId9"/>
            </p:custDataLst>
          </p:nvPr>
        </p:nvSpPr>
        <p:spPr>
          <a:xfrm>
            <a:off x="1050098" y="4665596"/>
            <a:ext cx="2396810" cy="461665"/>
          </a:xfrm>
          <a:prstGeom prst="rect">
            <a:avLst/>
          </a:prstGeom>
        </p:spPr>
        <p:txBody>
          <a:bodyPr wrap="none">
            <a:spAutoFit/>
          </a:bodyPr>
          <a:lstStyle/>
          <a:p>
            <a:r>
              <a:rPr lang="en-US" b="1" dirty="0">
                <a:latin typeface="Courier New" pitchFamily="49" charset="0"/>
              </a:rPr>
              <a:t>Country='US'</a:t>
            </a:r>
            <a:endParaRPr lang="en-US" dirty="0"/>
          </a:p>
        </p:txBody>
      </p:sp>
      <p:sp>
        <p:nvSpPr>
          <p:cNvPr id="23" name="Rectangle 22"/>
          <p:cNvSpPr/>
          <p:nvPr>
            <p:custDataLst>
              <p:tags r:id="rId10"/>
            </p:custDataLst>
          </p:nvPr>
        </p:nvSpPr>
        <p:spPr>
          <a:xfrm>
            <a:off x="3241202" y="5979675"/>
            <a:ext cx="2581156" cy="461665"/>
          </a:xfrm>
          <a:prstGeom prst="rect">
            <a:avLst/>
          </a:prstGeom>
        </p:spPr>
        <p:txBody>
          <a:bodyPr wrap="none">
            <a:spAutoFit/>
          </a:bodyPr>
          <a:lstStyle/>
          <a:p>
            <a:r>
              <a:rPr lang="en-US" b="1" dirty="0">
                <a:latin typeface="Courier New" pitchFamily="49" charset="0"/>
              </a:rPr>
              <a:t>Country='AU' </a:t>
            </a:r>
            <a:endParaRPr lang="en-US" dirty="0"/>
          </a:p>
        </p:txBody>
      </p:sp>
    </p:spTree>
    <p:extLst>
      <p:ext uri="{BB962C8B-B14F-4D97-AF65-F5344CB8AC3E}">
        <p14:creationId xmlns:p14="http://schemas.microsoft.com/office/powerpoint/2010/main" val="3279723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title"/>
            <p:custDataLst>
              <p:tags r:id="rId1"/>
            </p:custDataLst>
          </p:nvPr>
        </p:nvSpPr>
        <p:spPr/>
        <p:txBody>
          <a:bodyPr/>
          <a:lstStyle/>
          <a:p>
            <a:r>
              <a:rPr lang="en-US"/>
              <a:t>Browse the Input Data Set</a:t>
            </a:r>
          </a:p>
        </p:txBody>
      </p:sp>
      <p:sp>
        <p:nvSpPr>
          <p:cNvPr id="40963" name="Rectangle 12"/>
          <p:cNvSpPr>
            <a:spLocks noGrp="1" noChangeArrowheads="1"/>
          </p:cNvSpPr>
          <p:nvPr>
            <p:ph idx="1"/>
            <p:custDataLst>
              <p:tags r:id="rId2"/>
            </p:custDataLst>
          </p:nvPr>
        </p:nvSpPr>
        <p:spPr/>
        <p:txBody>
          <a:bodyPr/>
          <a:lstStyle/>
          <a:p>
            <a:pPr>
              <a:buClr>
                <a:srgbClr val="FFCC00"/>
              </a:buClr>
              <a:buSzPct val="60000"/>
            </a:pPr>
            <a:endParaRPr lang="en-US" dirty="0"/>
          </a:p>
          <a:p>
            <a:pPr>
              <a:buClr>
                <a:srgbClr val="FFCC00"/>
              </a:buClr>
              <a:buSzPct val="60000"/>
            </a:pPr>
            <a:endParaRPr lang="en-US" dirty="0"/>
          </a:p>
          <a:p>
            <a:pPr>
              <a:buClr>
                <a:srgbClr val="FFCC00"/>
              </a:buClr>
              <a:buSzPct val="60000"/>
            </a:pPr>
            <a:endParaRPr lang="en-US" dirty="0"/>
          </a:p>
          <a:p>
            <a:pPr>
              <a:buClr>
                <a:srgbClr val="FFCC00"/>
              </a:buClr>
              <a:buSzPct val="60000"/>
            </a:pPr>
            <a:r>
              <a:rPr lang="en-US" dirty="0"/>
              <a:t>Partial PROC PRINT Output  (424 Total Observations)</a:t>
            </a:r>
          </a:p>
          <a:p>
            <a:pPr>
              <a:buClr>
                <a:srgbClr val="FFCC00"/>
              </a:buClr>
              <a:buSzPct val="60000"/>
            </a:pPr>
            <a:endParaRPr lang="en-US" dirty="0"/>
          </a:p>
        </p:txBody>
      </p:sp>
      <p:sp>
        <p:nvSpPr>
          <p:cNvPr id="10" name="Slide Number Placeholder 3"/>
          <p:cNvSpPr>
            <a:spLocks noGrp="1"/>
          </p:cNvSpPr>
          <p:nvPr>
            <p:ph type="sldNum" sz="quarter" idx="10"/>
            <p:custDataLst>
              <p:tags r:id="rId3"/>
            </p:custDataLst>
          </p:nvPr>
        </p:nvSpPr>
        <p:spPr/>
        <p:txBody>
          <a:bodyPr/>
          <a:lstStyle/>
          <a:p>
            <a:pPr>
              <a:defRPr/>
            </a:pPr>
            <a:fld id="{548B9952-C94C-4B1A-9F76-14E7499EC9B2}" type="slidenum">
              <a:rPr lang="en-US"/>
              <a:pPr>
                <a:defRPr/>
              </a:pPr>
              <a:t>34</a:t>
            </a:fld>
            <a:endParaRPr lang="en-US" b="0" dirty="0">
              <a:latin typeface="Times New Roman" pitchFamily="18" charset="0"/>
            </a:endParaRPr>
          </a:p>
        </p:txBody>
      </p:sp>
      <p:sp>
        <p:nvSpPr>
          <p:cNvPr id="40965" name="Text Box 6"/>
          <p:cNvSpPr txBox="1">
            <a:spLocks noChangeArrowheads="1"/>
          </p:cNvSpPr>
          <p:nvPr>
            <p:custDataLst>
              <p:tags r:id="rId4"/>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40966" name="Text Box 8"/>
          <p:cNvSpPr txBox="1">
            <a:spLocks noChangeArrowheads="1"/>
          </p:cNvSpPr>
          <p:nvPr>
            <p:custDataLst>
              <p:tags r:id="rId5"/>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Courier New" pitchFamily="49" charset="0"/>
            </a:endParaRPr>
          </a:p>
        </p:txBody>
      </p:sp>
      <p:sp>
        <p:nvSpPr>
          <p:cNvPr id="40967" name="Rectangle 9"/>
          <p:cNvSpPr>
            <a:spLocks noChangeArrowheads="1"/>
          </p:cNvSpPr>
          <p:nvPr>
            <p:custDataLst>
              <p:tags r:id="rId6"/>
            </p:custDataLst>
          </p:nvPr>
        </p:nvSpPr>
        <p:spPr bwMode="auto">
          <a:xfrm>
            <a:off x="676275" y="1143000"/>
            <a:ext cx="7878763" cy="101441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p>
            <a:pPr eaLnBrk="0" hangingPunct="0">
              <a:lnSpc>
                <a:spcPct val="85000"/>
              </a:lnSpc>
            </a:pPr>
            <a:r>
              <a:rPr lang="en-US" b="1" dirty="0" err="1">
                <a:latin typeface="Courier New" pitchFamily="49" charset="0"/>
              </a:rPr>
              <a:t>proc</a:t>
            </a:r>
            <a:r>
              <a:rPr lang="en-US" b="1" dirty="0">
                <a:latin typeface="Courier New" pitchFamily="49" charset="0"/>
              </a:rPr>
              <a:t> print data=</a:t>
            </a:r>
            <a:r>
              <a:rPr lang="en-US" b="1" dirty="0" err="1">
                <a:latin typeface="Courier New" pitchFamily="49" charset="0"/>
              </a:rPr>
              <a:t>orion.employee_addresses</a:t>
            </a:r>
            <a:r>
              <a:rPr lang="en-US" b="1" dirty="0">
                <a:latin typeface="Courier New" pitchFamily="49" charset="0"/>
              </a:rPr>
              <a:t>;</a:t>
            </a:r>
            <a:br>
              <a:rPr lang="en-US" b="1" dirty="0">
                <a:latin typeface="Courier New" pitchFamily="49" charset="0"/>
              </a:rPr>
            </a:br>
            <a:r>
              <a:rPr lang="en-US" b="1" dirty="0">
                <a:latin typeface="Courier New" pitchFamily="49" charset="0"/>
              </a:rPr>
              <a:t>   </a:t>
            </a:r>
            <a:r>
              <a:rPr lang="en-US" b="1" dirty="0">
                <a:solidFill>
                  <a:srgbClr val="000000"/>
                </a:solidFill>
                <a:latin typeface="Courier New" pitchFamily="49" charset="0"/>
              </a:rPr>
              <a:t>var</a:t>
            </a:r>
            <a:r>
              <a:rPr lang="en-US" b="1" dirty="0">
                <a:latin typeface="Courier New" pitchFamily="49" charset="0"/>
              </a:rPr>
              <a:t> </a:t>
            </a:r>
            <a:r>
              <a:rPr lang="en-US" b="1" dirty="0" err="1">
                <a:latin typeface="Courier New" pitchFamily="49" charset="0"/>
              </a:rPr>
              <a:t>Employee_Name</a:t>
            </a:r>
            <a:r>
              <a:rPr lang="en-US" b="1" dirty="0">
                <a:latin typeface="Courier New" pitchFamily="49" charset="0"/>
              </a:rPr>
              <a:t> City Country; </a:t>
            </a:r>
          </a:p>
          <a:p>
            <a:pPr eaLnBrk="0" hangingPunct="0">
              <a:lnSpc>
                <a:spcPct val="85000"/>
              </a:lnSpc>
            </a:pPr>
            <a:r>
              <a:rPr lang="en-US" b="1" dirty="0">
                <a:latin typeface="Courier New" pitchFamily="49" charset="0"/>
              </a:rPr>
              <a:t>run;</a:t>
            </a:r>
          </a:p>
        </p:txBody>
      </p:sp>
      <p:sp>
        <p:nvSpPr>
          <p:cNvPr id="40968" name="Text Box 10"/>
          <p:cNvSpPr txBox="1">
            <a:spLocks noChangeArrowheads="1"/>
          </p:cNvSpPr>
          <p:nvPr>
            <p:custDataLst>
              <p:tags r:id="rId7"/>
            </p:custDataLst>
          </p:nvPr>
        </p:nvSpPr>
        <p:spPr bwMode="auto">
          <a:xfrm>
            <a:off x="7947025"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p202d02</a:t>
            </a:r>
          </a:p>
        </p:txBody>
      </p:sp>
      <p:sp>
        <p:nvSpPr>
          <p:cNvPr id="40969" name="Text Box 13"/>
          <p:cNvSpPr txBox="1">
            <a:spLocks noChangeArrowheads="1"/>
          </p:cNvSpPr>
          <p:nvPr>
            <p:custDataLst>
              <p:tags r:id="rId8"/>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40970" name="Rectangle 14"/>
          <p:cNvSpPr>
            <a:spLocks noChangeArrowheads="1"/>
          </p:cNvSpPr>
          <p:nvPr>
            <p:custDataLst>
              <p:tags r:id="rId9"/>
            </p:custDataLst>
          </p:nvPr>
        </p:nvSpPr>
        <p:spPr bwMode="auto">
          <a:xfrm>
            <a:off x="696913" y="2787650"/>
            <a:ext cx="6953250" cy="3473450"/>
          </a:xfrm>
          <a:prstGeom prst="rect">
            <a:avLst/>
          </a:prstGeom>
          <a:solidFill>
            <a:srgbClr val="FFFFFF"/>
          </a:solidFill>
          <a:ln w="38100">
            <a:solidFill>
              <a:schemeClr val="tx2"/>
            </a:solidFill>
            <a:miter lim="800000"/>
            <a:headEnd type="none" w="sm" len="sm"/>
            <a:tailEnd type="none" w="sm" len="sm"/>
          </a:ln>
        </p:spPr>
        <p:txBody>
          <a:bodyPr tIns="50800" bIns="50800"/>
          <a:lstStyle/>
          <a:p>
            <a:pPr eaLnBrk="0" hangingPunct="0"/>
            <a:r>
              <a:rPr lang="en-US" sz="1600" b="1" dirty="0" err="1">
                <a:solidFill>
                  <a:srgbClr val="000000"/>
                </a:solidFill>
                <a:latin typeface="SAS Monospace" pitchFamily="49" charset="0"/>
              </a:rPr>
              <a:t>Obs</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Employee_Name</a:t>
            </a:r>
            <a:r>
              <a:rPr lang="en-US" sz="1600" b="1" dirty="0">
                <a:solidFill>
                  <a:srgbClr val="000000"/>
                </a:solidFill>
                <a:latin typeface="SAS Monospace" pitchFamily="49" charset="0"/>
              </a:rPr>
              <a:t>            City            Country</a:t>
            </a:r>
          </a:p>
          <a:p>
            <a:pPr eaLnBrk="0" hangingPunct="0"/>
            <a:endParaRPr lang="en-US" sz="1600" b="1" dirty="0">
              <a:solidFill>
                <a:srgbClr val="000000"/>
              </a:solidFill>
              <a:latin typeface="SAS Monospace" pitchFamily="49" charset="0"/>
            </a:endParaRPr>
          </a:p>
          <a:p>
            <a:pPr eaLnBrk="0" hangingPunct="0"/>
            <a:r>
              <a:rPr lang="en-US" sz="1600" b="1" dirty="0">
                <a:solidFill>
                  <a:srgbClr val="000000"/>
                </a:solidFill>
                <a:latin typeface="SAS Monospace" pitchFamily="49" charset="0"/>
              </a:rPr>
              <a:t>  1    Abbott, Ray              Miami-Dade        US</a:t>
            </a:r>
          </a:p>
          <a:p>
            <a:pPr eaLnBrk="0" hangingPunct="0"/>
            <a:r>
              <a:rPr lang="en-US" sz="1600" b="1" dirty="0">
                <a:solidFill>
                  <a:srgbClr val="000000"/>
                </a:solidFill>
                <a:latin typeface="SAS Monospace" pitchFamily="49" charset="0"/>
              </a:rPr>
              <a:t>  2    </a:t>
            </a:r>
            <a:r>
              <a:rPr lang="en-US" sz="1600" b="1" dirty="0" err="1">
                <a:solidFill>
                  <a:srgbClr val="000000"/>
                </a:solidFill>
                <a:latin typeface="SAS Monospace" pitchFamily="49" charset="0"/>
              </a:rPr>
              <a:t>Aisbitt</a:t>
            </a:r>
            <a:r>
              <a:rPr lang="en-US" sz="1600" b="1" dirty="0">
                <a:solidFill>
                  <a:srgbClr val="000000"/>
                </a:solidFill>
                <a:latin typeface="SAS Monospace" pitchFamily="49" charset="0"/>
              </a:rPr>
              <a:t>, Sandy           Melbourne         AU</a:t>
            </a:r>
          </a:p>
          <a:p>
            <a:pPr eaLnBrk="0" hangingPunct="0"/>
            <a:r>
              <a:rPr lang="en-US" sz="1600" b="1" dirty="0">
                <a:solidFill>
                  <a:srgbClr val="000000"/>
                </a:solidFill>
                <a:latin typeface="SAS Monospace" pitchFamily="49" charset="0"/>
              </a:rPr>
              <a:t>  3    </a:t>
            </a:r>
            <a:r>
              <a:rPr lang="en-US" sz="1600" b="1" dirty="0" err="1">
                <a:solidFill>
                  <a:srgbClr val="000000"/>
                </a:solidFill>
                <a:latin typeface="SAS Monospace" pitchFamily="49" charset="0"/>
              </a:rPr>
              <a:t>Akinfolarin</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Tameaka</a:t>
            </a:r>
            <a:r>
              <a:rPr lang="en-US" sz="1600" b="1" dirty="0">
                <a:solidFill>
                  <a:srgbClr val="000000"/>
                </a:solidFill>
                <a:latin typeface="SAS Monospace" pitchFamily="49" charset="0"/>
              </a:rPr>
              <a:t>     Philadelphia      US</a:t>
            </a:r>
          </a:p>
          <a:p>
            <a:pPr eaLnBrk="0" hangingPunct="0"/>
            <a:r>
              <a:rPr lang="en-US" sz="1600" b="1" dirty="0">
                <a:solidFill>
                  <a:srgbClr val="000000"/>
                </a:solidFill>
                <a:latin typeface="SAS Monospace" pitchFamily="49" charset="0"/>
              </a:rPr>
              <a:t>  4    Amos, </a:t>
            </a:r>
            <a:r>
              <a:rPr lang="en-US" sz="1600" b="1" dirty="0" err="1">
                <a:solidFill>
                  <a:srgbClr val="000000"/>
                </a:solidFill>
                <a:latin typeface="SAS Monospace" pitchFamily="49" charset="0"/>
              </a:rPr>
              <a:t>Salley</a:t>
            </a:r>
            <a:r>
              <a:rPr lang="en-US" sz="1600" b="1" dirty="0">
                <a:solidFill>
                  <a:srgbClr val="000000"/>
                </a:solidFill>
                <a:latin typeface="SAS Monospace" pitchFamily="49" charset="0"/>
              </a:rPr>
              <a:t>             San Diego         US</a:t>
            </a:r>
          </a:p>
          <a:p>
            <a:pPr eaLnBrk="0" hangingPunct="0"/>
            <a:r>
              <a:rPr lang="en-US" sz="1600" b="1" dirty="0">
                <a:solidFill>
                  <a:srgbClr val="000000"/>
                </a:solidFill>
                <a:latin typeface="SAS Monospace" pitchFamily="49" charset="0"/>
              </a:rPr>
              <a:t>  5    Anger, Rose              Philadelphia      US</a:t>
            </a:r>
          </a:p>
          <a:p>
            <a:pPr eaLnBrk="0" hangingPunct="0"/>
            <a:r>
              <a:rPr lang="en-US" sz="1600" b="1" dirty="0">
                <a:solidFill>
                  <a:srgbClr val="000000"/>
                </a:solidFill>
                <a:latin typeface="SAS Monospace" pitchFamily="49" charset="0"/>
              </a:rPr>
              <a:t>  6    Anstey, David            Miami-Dade        US</a:t>
            </a:r>
          </a:p>
          <a:p>
            <a:pPr eaLnBrk="0" hangingPunct="0"/>
            <a:r>
              <a:rPr lang="en-US" sz="1600" b="1" dirty="0">
                <a:solidFill>
                  <a:srgbClr val="000000"/>
                </a:solidFill>
                <a:latin typeface="SAS Monospace" pitchFamily="49" charset="0"/>
              </a:rPr>
              <a:t>  7    </a:t>
            </a:r>
            <a:r>
              <a:rPr lang="en-US" sz="1600" b="1" dirty="0" err="1">
                <a:solidFill>
                  <a:srgbClr val="000000"/>
                </a:solidFill>
                <a:latin typeface="SAS Monospace" pitchFamily="49" charset="0"/>
              </a:rPr>
              <a:t>Antonini</a:t>
            </a:r>
            <a:r>
              <a:rPr lang="en-US" sz="1600" b="1" dirty="0">
                <a:solidFill>
                  <a:srgbClr val="000000"/>
                </a:solidFill>
                <a:latin typeface="SAS Monospace" pitchFamily="49" charset="0"/>
              </a:rPr>
              <a:t>, Doris          Miami-Dade        US</a:t>
            </a:r>
          </a:p>
          <a:p>
            <a:pPr eaLnBrk="0" hangingPunct="0"/>
            <a:r>
              <a:rPr lang="en-US" sz="1600" b="1" dirty="0">
                <a:solidFill>
                  <a:srgbClr val="000000"/>
                </a:solidFill>
                <a:latin typeface="SAS Monospace" pitchFamily="49" charset="0"/>
              </a:rPr>
              <a:t>  8    Apr, </a:t>
            </a:r>
            <a:r>
              <a:rPr lang="en-US" sz="1600" b="1" dirty="0" err="1">
                <a:solidFill>
                  <a:srgbClr val="000000"/>
                </a:solidFill>
                <a:latin typeface="SAS Monospace" pitchFamily="49" charset="0"/>
              </a:rPr>
              <a:t>Nishan</a:t>
            </a:r>
            <a:r>
              <a:rPr lang="en-US" sz="1600" b="1" dirty="0">
                <a:solidFill>
                  <a:srgbClr val="000000"/>
                </a:solidFill>
                <a:latin typeface="SAS Monospace" pitchFamily="49" charset="0"/>
              </a:rPr>
              <a:t>              San Diego         US</a:t>
            </a:r>
          </a:p>
          <a:p>
            <a:pPr eaLnBrk="0" hangingPunct="0"/>
            <a:r>
              <a:rPr lang="en-US" sz="1600" b="1" dirty="0">
                <a:solidFill>
                  <a:srgbClr val="000000"/>
                </a:solidFill>
                <a:latin typeface="SAS Monospace" pitchFamily="49" charset="0"/>
              </a:rPr>
              <a:t>  9    </a:t>
            </a:r>
            <a:r>
              <a:rPr lang="en-US" sz="1600" b="1" dirty="0" err="1">
                <a:solidFill>
                  <a:srgbClr val="000000"/>
                </a:solidFill>
                <a:latin typeface="SAS Monospace" pitchFamily="49" charset="0"/>
              </a:rPr>
              <a:t>Ardskin</a:t>
            </a:r>
            <a:r>
              <a:rPr lang="en-US" sz="1600" b="1" dirty="0">
                <a:solidFill>
                  <a:srgbClr val="000000"/>
                </a:solidFill>
                <a:latin typeface="SAS Monospace" pitchFamily="49" charset="0"/>
              </a:rPr>
              <a:t>, Elizabeth       Miami-Dade        US</a:t>
            </a:r>
          </a:p>
          <a:p>
            <a:pPr eaLnBrk="0" hangingPunct="0"/>
            <a:r>
              <a:rPr lang="en-US" sz="1600" b="1" dirty="0">
                <a:solidFill>
                  <a:srgbClr val="000000"/>
                </a:solidFill>
                <a:latin typeface="SAS Monospace" pitchFamily="49" charset="0"/>
              </a:rPr>
              <a:t> 10    </a:t>
            </a:r>
            <a:r>
              <a:rPr lang="en-US" sz="1600" b="1" dirty="0" err="1">
                <a:solidFill>
                  <a:srgbClr val="000000"/>
                </a:solidFill>
                <a:latin typeface="SAS Monospace" pitchFamily="49" charset="0"/>
              </a:rPr>
              <a:t>Areu</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Jeryl</a:t>
            </a:r>
            <a:r>
              <a:rPr lang="en-US" sz="1600" b="1" dirty="0">
                <a:solidFill>
                  <a:srgbClr val="000000"/>
                </a:solidFill>
                <a:latin typeface="SAS Monospace" pitchFamily="49" charset="0"/>
              </a:rPr>
              <a:t>              Miami-Dade        US</a:t>
            </a:r>
          </a:p>
          <a:p>
            <a:pPr eaLnBrk="0" hangingPunct="0"/>
            <a:r>
              <a:rPr lang="en-US" sz="1600" b="1" dirty="0">
                <a:solidFill>
                  <a:srgbClr val="000000"/>
                </a:solidFill>
                <a:latin typeface="SAS Monospace" pitchFamily="49" charset="0"/>
              </a:rPr>
              <a:t> 11    </a:t>
            </a:r>
            <a:r>
              <a:rPr lang="en-US" sz="1600" b="1" dirty="0" err="1">
                <a:solidFill>
                  <a:srgbClr val="000000"/>
                </a:solidFill>
                <a:latin typeface="SAS Monospace" pitchFamily="49" charset="0"/>
              </a:rPr>
              <a:t>Arizmendi</a:t>
            </a:r>
            <a:r>
              <a:rPr lang="en-US" sz="1600" b="1" dirty="0">
                <a:solidFill>
                  <a:srgbClr val="000000"/>
                </a:solidFill>
                <a:latin typeface="SAS Monospace" pitchFamily="49" charset="0"/>
              </a:rPr>
              <a:t>, Gilbert       San Diego         US</a:t>
            </a:r>
          </a:p>
          <a:p>
            <a:pPr eaLnBrk="0" hangingPunct="0"/>
            <a:r>
              <a:rPr lang="en-US" sz="1600" b="1" dirty="0">
                <a:solidFill>
                  <a:srgbClr val="000000"/>
                </a:solidFill>
                <a:latin typeface="SAS Monospace" pitchFamily="49" charset="0"/>
              </a:rPr>
              <a:t> 12    </a:t>
            </a:r>
            <a:r>
              <a:rPr lang="en-US" sz="1600" b="1" dirty="0" err="1">
                <a:solidFill>
                  <a:srgbClr val="000000"/>
                </a:solidFill>
                <a:latin typeface="SAS Monospace" pitchFamily="49" charset="0"/>
              </a:rPr>
              <a:t>Armant</a:t>
            </a:r>
            <a:r>
              <a:rPr lang="en-US" sz="1600" b="1" dirty="0">
                <a:solidFill>
                  <a:srgbClr val="000000"/>
                </a:solidFill>
                <a:latin typeface="SAS Monospace" pitchFamily="49" charset="0"/>
              </a:rPr>
              <a:t>, Debra            San Diego         US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7"/>
          <p:cNvSpPr>
            <a:spLocks noGrp="1" noChangeArrowheads="1"/>
          </p:cNvSpPr>
          <p:nvPr>
            <p:ph type="title"/>
            <p:custDataLst>
              <p:tags r:id="rId1"/>
            </p:custDataLst>
          </p:nvPr>
        </p:nvSpPr>
        <p:spPr/>
        <p:txBody>
          <a:bodyPr/>
          <a:lstStyle/>
          <a:p>
            <a:r>
              <a:rPr lang="en-US"/>
              <a:t>Creating Multiple SAS Data Sets</a:t>
            </a:r>
          </a:p>
        </p:txBody>
      </p:sp>
      <p:sp>
        <p:nvSpPr>
          <p:cNvPr id="43011" name="Rectangle 18"/>
          <p:cNvSpPr>
            <a:spLocks noGrp="1" noChangeArrowheads="1"/>
          </p:cNvSpPr>
          <p:nvPr>
            <p:ph idx="1"/>
            <p:custDataLst>
              <p:tags r:id="rId2"/>
            </p:custDataLst>
          </p:nvPr>
        </p:nvSpPr>
        <p:spPr/>
        <p:txBody>
          <a:bodyPr/>
          <a:lstStyle/>
          <a:p>
            <a:r>
              <a:rPr lang="en-US" dirty="0"/>
              <a:t>Multiple data sets can be created in a DATA step by listing the names of the output data sets in the DATA statement.</a:t>
            </a:r>
          </a:p>
          <a:p>
            <a:r>
              <a:rPr lang="en-US" dirty="0"/>
              <a:t>Create three new data sets: </a:t>
            </a:r>
            <a:r>
              <a:rPr lang="en-US" b="1" dirty="0" err="1">
                <a:latin typeface="Arial"/>
              </a:rPr>
              <a:t>usa</a:t>
            </a:r>
            <a:r>
              <a:rPr lang="en-US" dirty="0"/>
              <a:t>, </a:t>
            </a:r>
            <a:r>
              <a:rPr lang="en-US" b="1" dirty="0" err="1">
                <a:latin typeface="Arial"/>
              </a:rPr>
              <a:t>australia</a:t>
            </a:r>
            <a:r>
              <a:rPr lang="en-US" dirty="0"/>
              <a:t>, and </a:t>
            </a:r>
            <a:r>
              <a:rPr lang="en-US" b="1" dirty="0">
                <a:latin typeface="Arial"/>
              </a:rPr>
              <a:t>other</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dirty="0"/>
              <a:t>You can direct output to a specific data set or data sets </a:t>
            </a:r>
            <a:br>
              <a:rPr lang="en-US" dirty="0"/>
            </a:br>
            <a:r>
              <a:rPr lang="en-US" dirty="0"/>
              <a:t>by listing the data set names in the OUTPUT statement.</a:t>
            </a:r>
          </a:p>
          <a:p>
            <a:endParaRPr lang="en-US" dirty="0"/>
          </a:p>
        </p:txBody>
      </p:sp>
      <p:sp>
        <p:nvSpPr>
          <p:cNvPr id="10" name="Slide Number Placeholder 3"/>
          <p:cNvSpPr>
            <a:spLocks noGrp="1"/>
          </p:cNvSpPr>
          <p:nvPr>
            <p:ph type="sldNum" sz="quarter" idx="10"/>
            <p:custDataLst>
              <p:tags r:id="rId3"/>
            </p:custDataLst>
          </p:nvPr>
        </p:nvSpPr>
        <p:spPr/>
        <p:txBody>
          <a:bodyPr/>
          <a:lstStyle/>
          <a:p>
            <a:pPr>
              <a:defRPr/>
            </a:pPr>
            <a:fld id="{C730A048-2B96-43D6-97AE-3A37A66C2066}" type="slidenum">
              <a:rPr lang="en-US"/>
              <a:pPr>
                <a:defRPr/>
              </a:pPr>
              <a:t>35</a:t>
            </a:fld>
            <a:endParaRPr lang="en-US" b="0" dirty="0">
              <a:latin typeface="Times New Roman" pitchFamily="18" charset="0"/>
            </a:endParaRPr>
          </a:p>
        </p:txBody>
      </p:sp>
      <p:sp>
        <p:nvSpPr>
          <p:cNvPr id="43013" name="Rectangle 7"/>
          <p:cNvSpPr>
            <a:spLocks noChangeArrowheads="1"/>
          </p:cNvSpPr>
          <p:nvPr>
            <p:custDataLst>
              <p:tags r:id="rId4"/>
            </p:custDataLst>
          </p:nvPr>
        </p:nvSpPr>
        <p:spPr bwMode="auto">
          <a:xfrm>
            <a:off x="722313" y="3292386"/>
            <a:ext cx="7624762" cy="20066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 other;</a:t>
            </a:r>
          </a:p>
          <a:p>
            <a:pPr eaLnBrk="0" hangingPunct="0">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a:t>
            </a:r>
          </a:p>
          <a:p>
            <a:pPr eaLnBrk="0" hangingPunct="0">
              <a:lnSpc>
                <a:spcPct val="85000"/>
              </a:lnSpc>
            </a:pPr>
            <a:r>
              <a:rPr lang="en-US" b="1" dirty="0">
                <a:latin typeface="Courier New" pitchFamily="49" charset="0"/>
              </a:rPr>
              <a:t>   if Country='AU'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australia</a:t>
            </a:r>
            <a:r>
              <a:rPr lang="en-US" b="1" dirty="0">
                <a:latin typeface="Courier New" pitchFamily="49" charset="0"/>
              </a:rPr>
              <a:t>;</a:t>
            </a:r>
          </a:p>
          <a:p>
            <a:pPr eaLnBrk="0" hangingPunct="0">
              <a:lnSpc>
                <a:spcPct val="85000"/>
              </a:lnSpc>
            </a:pPr>
            <a:r>
              <a:rPr lang="en-US" b="1" dirty="0">
                <a:latin typeface="Courier New" pitchFamily="49" charset="0"/>
              </a:rPr>
              <a:t>   else if Country='US'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usa</a:t>
            </a:r>
            <a:r>
              <a:rPr lang="en-US" b="1" dirty="0">
                <a:latin typeface="Courier New" pitchFamily="49" charset="0"/>
              </a:rPr>
              <a:t>;</a:t>
            </a:r>
          </a:p>
          <a:p>
            <a:pPr eaLnBrk="0" hangingPunct="0">
              <a:lnSpc>
                <a:spcPct val="85000"/>
              </a:lnSpc>
            </a:pPr>
            <a:r>
              <a:rPr lang="en-US" b="1" dirty="0">
                <a:latin typeface="Courier New" pitchFamily="49" charset="0"/>
              </a:rPr>
              <a:t>   else output other;</a:t>
            </a:r>
          </a:p>
          <a:p>
            <a:pPr eaLnBrk="0" hangingPunct="0">
              <a:lnSpc>
                <a:spcPct val="85000"/>
              </a:lnSpc>
            </a:pPr>
            <a:r>
              <a:rPr lang="en-US" b="1" dirty="0">
                <a:latin typeface="Courier New" pitchFamily="49" charset="0"/>
              </a:rPr>
              <a:t>run;</a:t>
            </a:r>
          </a:p>
        </p:txBody>
      </p:sp>
      <p:sp>
        <p:nvSpPr>
          <p:cNvPr id="43014" name="Text Box 8"/>
          <p:cNvSpPr txBox="1">
            <a:spLocks noChangeArrowheads="1"/>
          </p:cNvSpPr>
          <p:nvPr>
            <p:custDataLst>
              <p:tags r:id="rId5"/>
            </p:custDataLst>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p202d03</a:t>
            </a:r>
          </a:p>
        </p:txBody>
      </p:sp>
      <p:sp>
        <p:nvSpPr>
          <p:cNvPr id="43015" name="Rectangle 10"/>
          <p:cNvSpPr>
            <a:spLocks noChangeArrowheads="1"/>
          </p:cNvSpPr>
          <p:nvPr>
            <p:custDataLst>
              <p:tags r:id="rId6"/>
            </p:custDataLst>
          </p:nvPr>
        </p:nvSpPr>
        <p:spPr bwMode="auto">
          <a:xfrm>
            <a:off x="766763" y="3336836"/>
            <a:ext cx="4589462"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43018" name="Rectangle 16"/>
          <p:cNvSpPr>
            <a:spLocks noChangeArrowheads="1"/>
          </p:cNvSpPr>
          <p:nvPr>
            <p:custDataLst>
              <p:tags r:id="rId7"/>
            </p:custDataLst>
          </p:nvPr>
        </p:nvSpPr>
        <p:spPr bwMode="auto">
          <a:xfrm>
            <a:off x="2187575" y="4581436"/>
            <a:ext cx="2438400"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2" name="TextBox 1"/>
          <p:cNvSpPr txBox="1"/>
          <p:nvPr>
            <p:custDataLst>
              <p:tags r:id="rId8"/>
            </p:custDataLst>
          </p:nvPr>
        </p:nvSpPr>
        <p:spPr>
          <a:xfrm>
            <a:off x="3709622" y="2774053"/>
            <a:ext cx="5282280" cy="48731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a:solidFill>
                  <a:srgbClr val="000000"/>
                </a:solidFill>
              </a:rPr>
              <a:t>DATA</a:t>
            </a:r>
            <a:r>
              <a:rPr lang="en-US" sz="2000">
                <a:solidFill>
                  <a:srgbClr val="000000"/>
                </a:solidFill>
              </a:rPr>
              <a:t> &lt;</a:t>
            </a:r>
            <a:r>
              <a:rPr lang="en-US" sz="2000" i="1">
                <a:solidFill>
                  <a:srgbClr val="000000"/>
                </a:solidFill>
              </a:rPr>
              <a:t>SAS-data-set-1 </a:t>
            </a:r>
            <a:r>
              <a:rPr lang="en-US" sz="2000" i="1" dirty="0">
                <a:solidFill>
                  <a:srgbClr val="000000"/>
                </a:solidFill>
              </a:rPr>
              <a:t>… SAS-data-set-n</a:t>
            </a:r>
            <a:r>
              <a:rPr lang="en-US" sz="2000" dirty="0">
                <a:solidFill>
                  <a:srgbClr val="000000"/>
                </a:solidFill>
              </a:rPr>
              <a:t>&gt;</a:t>
            </a:r>
            <a:r>
              <a:rPr lang="en-US" sz="2000" b="1" dirty="0">
                <a:solidFill>
                  <a:srgbClr val="000000"/>
                </a:solidFill>
              </a:rPr>
              <a:t>;</a:t>
            </a:r>
            <a:r>
              <a:rPr lang="en-US" sz="2000" dirty="0">
                <a:solidFill>
                  <a:srgbClr val="000000"/>
                </a:solidFill>
              </a:rPr>
              <a:t> </a:t>
            </a:r>
          </a:p>
        </p:txBody>
      </p:sp>
      <p:sp>
        <p:nvSpPr>
          <p:cNvPr id="3" name="Rectangle 2"/>
          <p:cNvSpPr/>
          <p:nvPr>
            <p:custDataLst>
              <p:tags r:id="rId9"/>
            </p:custDataLst>
          </p:nvPr>
        </p:nvSpPr>
        <p:spPr bwMode="auto">
          <a:xfrm>
            <a:off x="5154613" y="3964978"/>
            <a:ext cx="292106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10"/>
            </p:custDataLst>
          </p:nvPr>
        </p:nvSpPr>
        <p:spPr bwMode="auto">
          <a:xfrm>
            <a:off x="6067426" y="4275874"/>
            <a:ext cx="182568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
          <p:cNvSpPr>
            <a:spLocks noGrp="1" noChangeArrowheads="1"/>
          </p:cNvSpPr>
          <p:nvPr>
            <p:ph type="title"/>
            <p:custDataLst>
              <p:tags r:id="rId1"/>
            </p:custDataLst>
          </p:nvPr>
        </p:nvSpPr>
        <p:spPr/>
        <p:txBody>
          <a:bodyPr/>
          <a:lstStyle/>
          <a:p>
            <a:r>
              <a:rPr lang="en-US"/>
              <a:t>Check the SAS Log</a:t>
            </a:r>
          </a:p>
        </p:txBody>
      </p:sp>
      <p:sp>
        <p:nvSpPr>
          <p:cNvPr id="44035" name="Rectangle 11"/>
          <p:cNvSpPr>
            <a:spLocks noGrp="1" noChangeArrowheads="1"/>
          </p:cNvSpPr>
          <p:nvPr>
            <p:ph idx="1"/>
            <p:custDataLst>
              <p:tags r:id="rId2"/>
            </p:custDataLst>
          </p:nvPr>
        </p:nvSpPr>
        <p:spPr/>
        <p:txBody>
          <a:bodyPr/>
          <a:lstStyle/>
          <a:p>
            <a:r>
              <a:rPr lang="en-US" dirty="0"/>
              <a:t>Three data sets were created. The log shows that </a:t>
            </a:r>
            <a:r>
              <a:rPr lang="en-US" i="1" dirty="0"/>
              <a:t>US</a:t>
            </a:r>
            <a:r>
              <a:rPr lang="en-US" dirty="0"/>
              <a:t> was the most frequently occurring value.</a:t>
            </a:r>
          </a:p>
          <a:p>
            <a:endParaRPr lang="en-US" dirty="0"/>
          </a:p>
          <a:p>
            <a:r>
              <a:rPr lang="en-US" dirty="0"/>
              <a:t>Partial SAS Log</a:t>
            </a:r>
          </a:p>
          <a:p>
            <a:endParaRPr lang="en-US" dirty="0"/>
          </a:p>
          <a:p>
            <a:endParaRPr lang="en-US" dirty="0"/>
          </a:p>
          <a:p>
            <a:endParaRPr lang="en-US" dirty="0"/>
          </a:p>
          <a:p>
            <a:endParaRPr lang="en-US" dirty="0"/>
          </a:p>
          <a:p>
            <a:endParaRPr lang="en-US" dirty="0"/>
          </a:p>
          <a:p>
            <a:endParaRPr lang="en-US" dirty="0"/>
          </a:p>
        </p:txBody>
      </p:sp>
      <p:sp>
        <p:nvSpPr>
          <p:cNvPr id="10" name="Slide Number Placeholder 3"/>
          <p:cNvSpPr>
            <a:spLocks noGrp="1"/>
          </p:cNvSpPr>
          <p:nvPr>
            <p:ph type="sldNum" sz="quarter" idx="10"/>
            <p:custDataLst>
              <p:tags r:id="rId3"/>
            </p:custDataLst>
          </p:nvPr>
        </p:nvSpPr>
        <p:spPr/>
        <p:txBody>
          <a:bodyPr/>
          <a:lstStyle/>
          <a:p>
            <a:pPr>
              <a:defRPr/>
            </a:pPr>
            <a:fld id="{65CDFAC6-6F2D-47DF-A6B1-F62C610870C4}" type="slidenum">
              <a:rPr lang="en-US"/>
              <a:pPr>
                <a:defRPr/>
              </a:pPr>
              <a:t>36</a:t>
            </a:fld>
            <a:endParaRPr lang="en-US" b="0" dirty="0">
              <a:latin typeface="Times New Roman" pitchFamily="18" charset="0"/>
            </a:endParaRPr>
          </a:p>
        </p:txBody>
      </p:sp>
      <p:grpSp>
        <p:nvGrpSpPr>
          <p:cNvPr id="2" name="Group 1"/>
          <p:cNvGrpSpPr/>
          <p:nvPr/>
        </p:nvGrpSpPr>
        <p:grpSpPr>
          <a:xfrm>
            <a:off x="696913" y="2701325"/>
            <a:ext cx="7959725" cy="2095500"/>
            <a:chOff x="696913" y="2759075"/>
            <a:chExt cx="7959725" cy="2095500"/>
          </a:xfrm>
        </p:grpSpPr>
        <p:sp>
          <p:nvSpPr>
            <p:cNvPr id="44037" name="Text Box 4"/>
            <p:cNvSpPr txBox="1">
              <a:spLocks noChangeArrowheads="1"/>
            </p:cNvSpPr>
            <p:nvPr>
              <p:custDataLst>
                <p:tags r:id="rId4"/>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44038" name="Text Box 6"/>
            <p:cNvSpPr txBox="1">
              <a:spLocks noChangeArrowheads="1"/>
            </p:cNvSpPr>
            <p:nvPr>
              <p:custDataLst>
                <p:tags r:id="rId5"/>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44039" name="Rectangle 7"/>
            <p:cNvSpPr>
              <a:spLocks noChangeArrowheads="1"/>
            </p:cNvSpPr>
            <p:nvPr>
              <p:custDataLst>
                <p:tags r:id="rId6"/>
              </p:custDataLst>
            </p:nvPr>
          </p:nvSpPr>
          <p:spPr bwMode="auto">
            <a:xfrm>
              <a:off x="696913" y="2759075"/>
              <a:ext cx="7959725" cy="209550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pPr eaLnBrk="0" hangingPunct="0"/>
              <a:r>
                <a:rPr lang="en-US" sz="1600" b="1">
                  <a:solidFill>
                    <a:srgbClr val="0000FF"/>
                  </a:solidFill>
                  <a:latin typeface="SAS Monospace" pitchFamily="49" charset="0"/>
                </a:rPr>
                <a:t>NOTE: There were 424 observations read from the data set</a:t>
              </a:r>
              <a:br>
                <a:rPr lang="en-US" sz="1600" b="1">
                  <a:solidFill>
                    <a:srgbClr val="0000FF"/>
                  </a:solidFill>
                  <a:latin typeface="SAS Monospace" pitchFamily="49" charset="0"/>
                </a:rPr>
              </a:br>
              <a:r>
                <a:rPr lang="en-US" sz="1600" b="1">
                  <a:solidFill>
                    <a:srgbClr val="0000FF"/>
                  </a:solidFill>
                  <a:latin typeface="SAS Monospace" pitchFamily="49" charset="0"/>
                </a:rPr>
                <a:t>      ORION.EMPLOYEE_ADDRESSES.</a:t>
              </a:r>
            </a:p>
            <a:p>
              <a:pPr eaLnBrk="0" hangingPunct="0"/>
              <a:r>
                <a:rPr lang="en-US" sz="1600" b="1">
                  <a:solidFill>
                    <a:srgbClr val="0000FF"/>
                  </a:solidFill>
                  <a:latin typeface="SAS Monospace" pitchFamily="49" charset="0"/>
                </a:rPr>
                <a:t>NOTE: The data set WORK.USA has 311 observations and 9</a:t>
              </a:r>
              <a:br>
                <a:rPr lang="en-US" sz="1600" b="1">
                  <a:solidFill>
                    <a:srgbClr val="0000FF"/>
                  </a:solidFill>
                  <a:latin typeface="SAS Monospace" pitchFamily="49" charset="0"/>
                </a:rPr>
              </a:br>
              <a:r>
                <a:rPr lang="en-US" sz="1600" b="1">
                  <a:solidFill>
                    <a:srgbClr val="0000FF"/>
                  </a:solidFill>
                  <a:latin typeface="SAS Monospace" pitchFamily="49" charset="0"/>
                </a:rPr>
                <a:t>      variables.</a:t>
              </a:r>
            </a:p>
            <a:p>
              <a:pPr eaLnBrk="0" hangingPunct="0"/>
              <a:r>
                <a:rPr lang="en-US" sz="1600" b="1">
                  <a:solidFill>
                    <a:srgbClr val="0000FF"/>
                  </a:solidFill>
                  <a:latin typeface="SAS Monospace" pitchFamily="49" charset="0"/>
                </a:rPr>
                <a:t>NOTE: The data set WORK.AUSTRALIA has 105 observations and</a:t>
              </a:r>
              <a:br>
                <a:rPr lang="en-US" sz="1600" b="1">
                  <a:solidFill>
                    <a:srgbClr val="0000FF"/>
                  </a:solidFill>
                  <a:latin typeface="SAS Monospace" pitchFamily="49" charset="0"/>
                </a:rPr>
              </a:br>
              <a:r>
                <a:rPr lang="en-US" sz="1600" b="1">
                  <a:solidFill>
                    <a:srgbClr val="0000FF"/>
                  </a:solidFill>
                  <a:latin typeface="SAS Monospace" pitchFamily="49" charset="0"/>
                </a:rPr>
                <a:t>      9  variables.</a:t>
              </a:r>
            </a:p>
            <a:p>
              <a:pPr eaLnBrk="0" hangingPunct="0"/>
              <a:r>
                <a:rPr lang="en-US" sz="1600" b="1">
                  <a:solidFill>
                    <a:srgbClr val="0000FF"/>
                  </a:solidFill>
                  <a:latin typeface="SAS Monospace" pitchFamily="49" charset="0"/>
                </a:rPr>
                <a:t>NOTE: The data set WORK.OTHER has 8 observations and 9</a:t>
              </a:r>
              <a:br>
                <a:rPr lang="en-US" sz="1600" b="1">
                  <a:solidFill>
                    <a:srgbClr val="0000FF"/>
                  </a:solidFill>
                  <a:latin typeface="SAS Monospace" pitchFamily="49" charset="0"/>
                </a:rPr>
              </a:br>
              <a:r>
                <a:rPr lang="en-US" sz="1600" b="1">
                  <a:solidFill>
                    <a:srgbClr val="0000FF"/>
                  </a:solidFill>
                  <a:latin typeface="SAS Monospace" pitchFamily="49" charset="0"/>
                </a:rPr>
                <a:t>      variables.</a:t>
              </a:r>
            </a:p>
          </p:txBody>
        </p:sp>
        <p:sp>
          <p:nvSpPr>
            <p:cNvPr id="44040" name="Rectangle 12"/>
            <p:cNvSpPr>
              <a:spLocks noChangeArrowheads="1"/>
            </p:cNvSpPr>
            <p:nvPr>
              <p:custDataLst>
                <p:tags r:id="rId7"/>
              </p:custDataLst>
            </p:nvPr>
          </p:nvSpPr>
          <p:spPr bwMode="auto">
            <a:xfrm>
              <a:off x="3082925" y="3270250"/>
              <a:ext cx="3578225"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44041" name="Rectangle 13"/>
            <p:cNvSpPr>
              <a:spLocks noChangeArrowheads="1"/>
            </p:cNvSpPr>
            <p:nvPr>
              <p:custDataLst>
                <p:tags r:id="rId8"/>
              </p:custDataLst>
            </p:nvPr>
          </p:nvSpPr>
          <p:spPr bwMode="auto">
            <a:xfrm>
              <a:off x="3082925" y="3749675"/>
              <a:ext cx="4292600"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44042" name="Rectangle 14"/>
            <p:cNvSpPr>
              <a:spLocks noChangeArrowheads="1"/>
            </p:cNvSpPr>
            <p:nvPr>
              <p:custDataLst>
                <p:tags r:id="rId9"/>
              </p:custDataLst>
            </p:nvPr>
          </p:nvSpPr>
          <p:spPr bwMode="auto">
            <a:xfrm>
              <a:off x="3082925" y="4248150"/>
              <a:ext cx="3592513"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custDataLst>
              <p:tags r:id="rId1"/>
            </p:custDataLst>
          </p:nvPr>
        </p:nvSpPr>
        <p:spPr/>
        <p:txBody>
          <a:bodyPr/>
          <a:lstStyle/>
          <a:p>
            <a:r>
              <a:rPr lang="en-US"/>
              <a:t>Efficient Conditional Processing</a:t>
            </a:r>
          </a:p>
        </p:txBody>
      </p:sp>
      <p:sp>
        <p:nvSpPr>
          <p:cNvPr id="45059" name="Rectangle 3"/>
          <p:cNvSpPr>
            <a:spLocks noGrp="1" noChangeArrowheads="1"/>
          </p:cNvSpPr>
          <p:nvPr>
            <p:ph idx="1"/>
            <p:custDataLst>
              <p:tags r:id="rId2"/>
            </p:custDataLst>
          </p:nvPr>
        </p:nvSpPr>
        <p:spPr/>
        <p:txBody>
          <a:bodyPr/>
          <a:lstStyle/>
          <a:p>
            <a:r>
              <a:rPr lang="en-US"/>
              <a:t>It is more efficient to check values in order of decreasing frequency.  </a:t>
            </a:r>
            <a:endParaRPr lang="en-US">
              <a:solidFill>
                <a:srgbClr val="990033"/>
              </a:solidFill>
            </a:endParaRPr>
          </a:p>
        </p:txBody>
      </p:sp>
      <p:sp>
        <p:nvSpPr>
          <p:cNvPr id="10" name="Slide Number Placeholder 3"/>
          <p:cNvSpPr>
            <a:spLocks noGrp="1"/>
          </p:cNvSpPr>
          <p:nvPr>
            <p:ph type="sldNum" sz="quarter" idx="10"/>
            <p:custDataLst>
              <p:tags r:id="rId3"/>
            </p:custDataLst>
          </p:nvPr>
        </p:nvSpPr>
        <p:spPr/>
        <p:txBody>
          <a:bodyPr/>
          <a:lstStyle/>
          <a:p>
            <a:pPr>
              <a:defRPr/>
            </a:pPr>
            <a:fld id="{FB43E83F-8893-4524-9DD8-6799F08E3A3C}" type="slidenum">
              <a:rPr lang="en-US"/>
              <a:pPr>
                <a:defRPr/>
              </a:pPr>
              <a:t>37</a:t>
            </a:fld>
            <a:endParaRPr lang="en-US" b="0" dirty="0">
              <a:latin typeface="Times New Roman" pitchFamily="18" charset="0"/>
            </a:endParaRPr>
          </a:p>
        </p:txBody>
      </p:sp>
      <p:sp>
        <p:nvSpPr>
          <p:cNvPr id="45061" name="Rectangle 4"/>
          <p:cNvSpPr>
            <a:spLocks noChangeArrowheads="1"/>
          </p:cNvSpPr>
          <p:nvPr>
            <p:custDataLst>
              <p:tags r:id="rId4"/>
            </p:custDataLst>
          </p:nvPr>
        </p:nvSpPr>
        <p:spPr bwMode="auto">
          <a:xfrm>
            <a:off x="369888" y="1870075"/>
            <a:ext cx="8537575" cy="20066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 other;</a:t>
            </a:r>
          </a:p>
          <a:p>
            <a:pPr eaLnBrk="0" hangingPunct="0">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a:t>
            </a:r>
          </a:p>
          <a:p>
            <a:pPr eaLnBrk="0" hangingPunct="0">
              <a:lnSpc>
                <a:spcPct val="85000"/>
              </a:lnSpc>
            </a:pPr>
            <a:r>
              <a:rPr lang="en-US" b="1" dirty="0">
                <a:latin typeface="Courier New" pitchFamily="49" charset="0"/>
              </a:rPr>
              <a:t>   if Country='US'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usa</a:t>
            </a:r>
            <a:r>
              <a:rPr lang="en-US" b="1" dirty="0">
                <a:latin typeface="Courier New" pitchFamily="49" charset="0"/>
              </a:rPr>
              <a:t>;</a:t>
            </a:r>
          </a:p>
          <a:p>
            <a:pPr eaLnBrk="0" hangingPunct="0">
              <a:lnSpc>
                <a:spcPct val="85000"/>
              </a:lnSpc>
            </a:pPr>
            <a:r>
              <a:rPr lang="en-US" b="1" dirty="0">
                <a:latin typeface="Courier New" pitchFamily="49" charset="0"/>
              </a:rPr>
              <a:t>   else if Country='AU'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australia</a:t>
            </a:r>
            <a:r>
              <a:rPr lang="en-US" b="1" dirty="0">
                <a:latin typeface="Courier New" pitchFamily="49" charset="0"/>
              </a:rPr>
              <a:t>;</a:t>
            </a:r>
          </a:p>
          <a:p>
            <a:pPr eaLnBrk="0" hangingPunct="0">
              <a:lnSpc>
                <a:spcPct val="85000"/>
              </a:lnSpc>
            </a:pPr>
            <a:r>
              <a:rPr lang="en-US" b="1" dirty="0">
                <a:latin typeface="Courier New" pitchFamily="49" charset="0"/>
              </a:rPr>
              <a:t>   else output other;</a:t>
            </a:r>
          </a:p>
          <a:p>
            <a:pPr eaLnBrk="0" hangingPunct="0">
              <a:lnSpc>
                <a:spcPct val="85000"/>
              </a:lnSpc>
            </a:pPr>
            <a:r>
              <a:rPr lang="en-US" b="1" dirty="0">
                <a:latin typeface="Courier New" pitchFamily="49" charset="0"/>
              </a:rPr>
              <a:t>run;</a:t>
            </a:r>
          </a:p>
        </p:txBody>
      </p:sp>
      <p:sp>
        <p:nvSpPr>
          <p:cNvPr id="45062" name="Rectangle 5"/>
          <p:cNvSpPr>
            <a:spLocks noChangeArrowheads="1"/>
          </p:cNvSpPr>
          <p:nvPr>
            <p:custDataLst>
              <p:tags r:id="rId5"/>
            </p:custDataLst>
          </p:nvPr>
        </p:nvSpPr>
        <p:spPr bwMode="auto">
          <a:xfrm>
            <a:off x="384175" y="4127500"/>
            <a:ext cx="8516938" cy="209550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pPr eaLnBrk="0" hangingPunct="0"/>
            <a:r>
              <a:rPr lang="en-US" sz="1600" b="1" dirty="0">
                <a:solidFill>
                  <a:srgbClr val="0000FF"/>
                </a:solidFill>
                <a:latin typeface="SAS Monospace" pitchFamily="49" charset="0"/>
              </a:rPr>
              <a:t>NOTE: There were 424 observations read from the data set</a:t>
            </a:r>
            <a:br>
              <a:rPr lang="en-US" sz="1600" b="1" dirty="0">
                <a:solidFill>
                  <a:srgbClr val="0000FF"/>
                </a:solidFill>
                <a:latin typeface="SAS Monospace" pitchFamily="49" charset="0"/>
              </a:rPr>
            </a:br>
            <a:r>
              <a:rPr lang="en-US" sz="1600" b="1" dirty="0">
                <a:solidFill>
                  <a:srgbClr val="0000FF"/>
                </a:solidFill>
                <a:latin typeface="SAS Monospace" pitchFamily="49" charset="0"/>
              </a:rPr>
              <a:t>      ORION.EMPLOYEE_ADDRESSES.</a:t>
            </a:r>
          </a:p>
          <a:p>
            <a:pPr eaLnBrk="0" hangingPunct="0"/>
            <a:r>
              <a:rPr lang="en-US" sz="1600" b="1" dirty="0">
                <a:solidFill>
                  <a:srgbClr val="0000FF"/>
                </a:solidFill>
                <a:latin typeface="SAS Monospace" pitchFamily="49" charset="0"/>
              </a:rPr>
              <a:t>NOTE: The data set WORK.USA has 311 observations and 9</a:t>
            </a:r>
            <a:br>
              <a:rPr lang="en-US" sz="1600" b="1" dirty="0">
                <a:solidFill>
                  <a:srgbClr val="0000FF"/>
                </a:solidFill>
                <a:latin typeface="SAS Monospace" pitchFamily="49" charset="0"/>
              </a:rPr>
            </a:br>
            <a:r>
              <a:rPr lang="en-US" sz="1600" b="1" dirty="0">
                <a:solidFill>
                  <a:srgbClr val="0000FF"/>
                </a:solidFill>
                <a:latin typeface="SAS Monospace" pitchFamily="49" charset="0"/>
              </a:rPr>
              <a:t>      variables.</a:t>
            </a:r>
          </a:p>
          <a:p>
            <a:pPr eaLnBrk="0" hangingPunct="0"/>
            <a:r>
              <a:rPr lang="en-US" sz="1600" b="1" dirty="0">
                <a:solidFill>
                  <a:srgbClr val="0000FF"/>
                </a:solidFill>
                <a:latin typeface="SAS Monospace" pitchFamily="49" charset="0"/>
              </a:rPr>
              <a:t>NOTE: The data set WORK.AUSTRALIA has 105 observations and</a:t>
            </a:r>
            <a:br>
              <a:rPr lang="en-US" sz="1600" b="1" dirty="0">
                <a:solidFill>
                  <a:srgbClr val="0000FF"/>
                </a:solidFill>
                <a:latin typeface="SAS Monospace" pitchFamily="49" charset="0"/>
              </a:rPr>
            </a:br>
            <a:r>
              <a:rPr lang="en-US" sz="1600" b="1" dirty="0">
                <a:solidFill>
                  <a:srgbClr val="0000FF"/>
                </a:solidFill>
                <a:latin typeface="SAS Monospace" pitchFamily="49" charset="0"/>
              </a:rPr>
              <a:t>      9 variables.</a:t>
            </a:r>
          </a:p>
          <a:p>
            <a:pPr eaLnBrk="0" hangingPunct="0"/>
            <a:r>
              <a:rPr lang="en-US" sz="1600" b="1" dirty="0">
                <a:solidFill>
                  <a:srgbClr val="0000FF"/>
                </a:solidFill>
                <a:latin typeface="SAS Monospace" pitchFamily="49" charset="0"/>
              </a:rPr>
              <a:t>NOTE: The data set WORK.OTHER has 8 observations and 9</a:t>
            </a:r>
            <a:br>
              <a:rPr lang="en-US" sz="1600" b="1" dirty="0">
                <a:solidFill>
                  <a:srgbClr val="0000FF"/>
                </a:solidFill>
                <a:latin typeface="SAS Monospace" pitchFamily="49" charset="0"/>
              </a:rPr>
            </a:br>
            <a:r>
              <a:rPr lang="en-US" sz="1600" b="1" dirty="0">
                <a:solidFill>
                  <a:srgbClr val="0000FF"/>
                </a:solidFill>
                <a:latin typeface="SAS Monospace" pitchFamily="49" charset="0"/>
              </a:rPr>
              <a:t>      variables.</a:t>
            </a:r>
          </a:p>
        </p:txBody>
      </p:sp>
      <p:sp>
        <p:nvSpPr>
          <p:cNvPr id="45063" name="Rectangle 6"/>
          <p:cNvSpPr>
            <a:spLocks noChangeArrowheads="1"/>
          </p:cNvSpPr>
          <p:nvPr>
            <p:custDataLst>
              <p:tags r:id="rId6"/>
            </p:custDataLst>
          </p:nvPr>
        </p:nvSpPr>
        <p:spPr bwMode="auto">
          <a:xfrm>
            <a:off x="962025" y="2536825"/>
            <a:ext cx="5867400"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45064" name="Rectangle 7"/>
          <p:cNvSpPr>
            <a:spLocks noChangeArrowheads="1"/>
          </p:cNvSpPr>
          <p:nvPr>
            <p:custDataLst>
              <p:tags r:id="rId7"/>
            </p:custDataLst>
          </p:nvPr>
        </p:nvSpPr>
        <p:spPr bwMode="auto">
          <a:xfrm>
            <a:off x="2762250" y="4660900"/>
            <a:ext cx="3556000"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45065" name="Rectangle 8"/>
          <p:cNvSpPr>
            <a:spLocks noChangeArrowheads="1"/>
          </p:cNvSpPr>
          <p:nvPr>
            <p:custDataLst>
              <p:tags r:id="rId8"/>
            </p:custDataLst>
          </p:nvPr>
        </p:nvSpPr>
        <p:spPr bwMode="auto">
          <a:xfrm>
            <a:off x="2762250" y="5149850"/>
            <a:ext cx="4264025"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45066" name="Rectangle 9"/>
          <p:cNvSpPr>
            <a:spLocks noChangeArrowheads="1"/>
          </p:cNvSpPr>
          <p:nvPr>
            <p:custDataLst>
              <p:tags r:id="rId9"/>
            </p:custDataLst>
          </p:nvPr>
        </p:nvSpPr>
        <p:spPr bwMode="auto">
          <a:xfrm>
            <a:off x="2762250" y="5638800"/>
            <a:ext cx="3563938"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custDataLst>
              <p:tags r:id="rId2"/>
            </p:custDataLst>
          </p:nvPr>
        </p:nvSpPr>
        <p:spPr/>
        <p:txBody>
          <a:bodyPr/>
          <a:lstStyle/>
          <a:p>
            <a:r>
              <a:rPr lang="en-US"/>
              <a:t>2.04 Short </a:t>
            </a:r>
            <a:r>
              <a:rPr lang="en-US" dirty="0"/>
              <a:t>Answer Poll</a:t>
            </a:r>
          </a:p>
        </p:txBody>
      </p:sp>
      <p:sp>
        <p:nvSpPr>
          <p:cNvPr id="3075" name="Rectangle 5"/>
          <p:cNvSpPr>
            <a:spLocks noGrp="1" noChangeArrowheads="1"/>
          </p:cNvSpPr>
          <p:nvPr>
            <p:ph idx="1"/>
            <p:custDataLst>
              <p:tags r:id="rId3"/>
            </p:custDataLst>
          </p:nvPr>
        </p:nvSpPr>
        <p:spPr/>
        <p:txBody>
          <a:bodyPr/>
          <a:lstStyle/>
          <a:p>
            <a:r>
              <a:rPr lang="en-US" dirty="0"/>
              <a:t>Consider the results of the previous DATA step. </a:t>
            </a:r>
          </a:p>
          <a:p>
            <a:r>
              <a:rPr lang="en-US" dirty="0"/>
              <a:t>Can all three data sets be printed with a single </a:t>
            </a:r>
            <a:br>
              <a:rPr lang="en-US" dirty="0"/>
            </a:br>
            <a:r>
              <a:rPr lang="en-US" dirty="0"/>
              <a:t>PRINT procedure?</a:t>
            </a:r>
          </a:p>
          <a:p>
            <a:endParaRPr lang="en-US" dirty="0"/>
          </a:p>
          <a:p>
            <a:r>
              <a:rPr lang="en-US" dirty="0"/>
              <a:t>Partial SAS Log</a:t>
            </a:r>
          </a:p>
          <a:p>
            <a:pPr marL="0" indent="0"/>
            <a:endParaRPr lang="en-US" dirty="0"/>
          </a:p>
        </p:txBody>
      </p:sp>
      <p:sp>
        <p:nvSpPr>
          <p:cNvPr id="4" name="Rectangle 4"/>
          <p:cNvSpPr>
            <a:spLocks noChangeArrowheads="1"/>
          </p:cNvSpPr>
          <p:nvPr>
            <p:custDataLst>
              <p:tags r:id="rId4"/>
            </p:custDataLst>
          </p:nvPr>
        </p:nvSpPr>
        <p:spPr bwMode="auto">
          <a:xfrm>
            <a:off x="696913" y="3112388"/>
            <a:ext cx="7959725" cy="209550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pPr eaLnBrk="0" hangingPunct="0"/>
            <a:r>
              <a:rPr lang="en-US" sz="1600" b="1">
                <a:solidFill>
                  <a:srgbClr val="0000FF"/>
                </a:solidFill>
                <a:latin typeface="SAS Monospace" pitchFamily="49" charset="0"/>
              </a:rPr>
              <a:t>NOTE: There were 424 observations read from the data set</a:t>
            </a:r>
            <a:br>
              <a:rPr lang="en-US" sz="1600" b="1">
                <a:solidFill>
                  <a:srgbClr val="0000FF"/>
                </a:solidFill>
                <a:latin typeface="SAS Monospace" pitchFamily="49" charset="0"/>
              </a:rPr>
            </a:br>
            <a:r>
              <a:rPr lang="en-US" sz="1600" b="1">
                <a:solidFill>
                  <a:srgbClr val="0000FF"/>
                </a:solidFill>
                <a:latin typeface="SAS Monospace" pitchFamily="49" charset="0"/>
              </a:rPr>
              <a:t>      ORION.EMPLOYEE_ADDRESSES.</a:t>
            </a:r>
          </a:p>
          <a:p>
            <a:pPr eaLnBrk="0" hangingPunct="0"/>
            <a:r>
              <a:rPr lang="en-US" sz="1600" b="1">
                <a:solidFill>
                  <a:srgbClr val="0000FF"/>
                </a:solidFill>
                <a:latin typeface="SAS Monospace" pitchFamily="49" charset="0"/>
              </a:rPr>
              <a:t>NOTE: The data set WORK.USA has 311 observations and 9</a:t>
            </a:r>
            <a:br>
              <a:rPr lang="en-US" sz="1600" b="1">
                <a:solidFill>
                  <a:srgbClr val="0000FF"/>
                </a:solidFill>
                <a:latin typeface="SAS Monospace" pitchFamily="49" charset="0"/>
              </a:rPr>
            </a:br>
            <a:r>
              <a:rPr lang="en-US" sz="1600" b="1">
                <a:solidFill>
                  <a:srgbClr val="0000FF"/>
                </a:solidFill>
                <a:latin typeface="SAS Monospace" pitchFamily="49" charset="0"/>
              </a:rPr>
              <a:t>      variables.</a:t>
            </a:r>
          </a:p>
          <a:p>
            <a:pPr eaLnBrk="0" hangingPunct="0"/>
            <a:r>
              <a:rPr lang="en-US" sz="1600" b="1">
                <a:solidFill>
                  <a:srgbClr val="0000FF"/>
                </a:solidFill>
                <a:latin typeface="SAS Monospace" pitchFamily="49" charset="0"/>
              </a:rPr>
              <a:t>NOTE: The data set WORK.AUSTRALIA has 105 observations and</a:t>
            </a:r>
            <a:br>
              <a:rPr lang="en-US" sz="1600" b="1">
                <a:solidFill>
                  <a:srgbClr val="0000FF"/>
                </a:solidFill>
                <a:latin typeface="SAS Monospace" pitchFamily="49" charset="0"/>
              </a:rPr>
            </a:br>
            <a:r>
              <a:rPr lang="en-US" sz="1600" b="1">
                <a:solidFill>
                  <a:srgbClr val="0000FF"/>
                </a:solidFill>
                <a:latin typeface="SAS Monospace" pitchFamily="49" charset="0"/>
              </a:rPr>
              <a:t>      9 variables.</a:t>
            </a:r>
          </a:p>
          <a:p>
            <a:pPr eaLnBrk="0" hangingPunct="0"/>
            <a:r>
              <a:rPr lang="en-US" sz="1600" b="1">
                <a:solidFill>
                  <a:srgbClr val="0000FF"/>
                </a:solidFill>
                <a:latin typeface="SAS Monospace" pitchFamily="49" charset="0"/>
              </a:rPr>
              <a:t>NOTE: The data set WORK.OTHER has 8 observations and 9</a:t>
            </a:r>
            <a:br>
              <a:rPr lang="en-US" sz="1600" b="1">
                <a:solidFill>
                  <a:srgbClr val="0000FF"/>
                </a:solidFill>
                <a:latin typeface="SAS Monospace" pitchFamily="49" charset="0"/>
              </a:rPr>
            </a:br>
            <a:r>
              <a:rPr lang="en-US" sz="1600" b="1">
                <a:solidFill>
                  <a:srgbClr val="0000FF"/>
                </a:solidFill>
                <a:latin typeface="SAS Monospace" pitchFamily="49" charset="0"/>
              </a:rPr>
              <a:t>      variables.</a:t>
            </a: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custDataLst>
              <p:tags r:id="rId2"/>
            </p:custDataLst>
          </p:nvPr>
        </p:nvSpPr>
        <p:spPr/>
        <p:txBody>
          <a:bodyPr/>
          <a:lstStyle/>
          <a:p>
            <a:r>
              <a:rPr lang="en-US"/>
              <a:t>2.04 Short </a:t>
            </a:r>
            <a:r>
              <a:rPr lang="en-US" dirty="0"/>
              <a:t>Answer Poll – Correct Answer</a:t>
            </a:r>
          </a:p>
        </p:txBody>
      </p:sp>
      <p:sp>
        <p:nvSpPr>
          <p:cNvPr id="3075" name="Rectangle 5"/>
          <p:cNvSpPr>
            <a:spLocks noGrp="1" noChangeArrowheads="1"/>
          </p:cNvSpPr>
          <p:nvPr>
            <p:ph idx="1"/>
            <p:custDataLst>
              <p:tags r:id="rId3"/>
            </p:custDataLst>
          </p:nvPr>
        </p:nvSpPr>
        <p:spPr/>
        <p:txBody>
          <a:bodyPr/>
          <a:lstStyle/>
          <a:p>
            <a:r>
              <a:rPr lang="en-US" dirty="0"/>
              <a:t>Consider the results of the previous DATA step. </a:t>
            </a:r>
          </a:p>
          <a:p>
            <a:r>
              <a:rPr lang="en-US" dirty="0"/>
              <a:t>Can all three data sets be printed with a single </a:t>
            </a:r>
            <a:br>
              <a:rPr lang="en-US" dirty="0"/>
            </a:br>
            <a:r>
              <a:rPr lang="en-US" dirty="0"/>
              <a:t>PRINT procedure?</a:t>
            </a:r>
          </a:p>
          <a:p>
            <a:endParaRPr lang="en-US" dirty="0"/>
          </a:p>
          <a:p>
            <a:r>
              <a:rPr lang="en-US" dirty="0"/>
              <a:t>Partial SAS Log</a:t>
            </a:r>
          </a:p>
          <a:p>
            <a:pPr marL="0" indent="0"/>
            <a:endParaRPr lang="en-US" dirty="0"/>
          </a:p>
        </p:txBody>
      </p:sp>
      <p:sp>
        <p:nvSpPr>
          <p:cNvPr id="4" name="Rectangle 4"/>
          <p:cNvSpPr>
            <a:spLocks noChangeArrowheads="1"/>
          </p:cNvSpPr>
          <p:nvPr>
            <p:custDataLst>
              <p:tags r:id="rId4"/>
            </p:custDataLst>
          </p:nvPr>
        </p:nvSpPr>
        <p:spPr bwMode="auto">
          <a:xfrm>
            <a:off x="696913" y="3112388"/>
            <a:ext cx="7959725" cy="209550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pPr eaLnBrk="0" hangingPunct="0"/>
            <a:r>
              <a:rPr lang="en-US" sz="1600" b="1">
                <a:solidFill>
                  <a:srgbClr val="0000FF"/>
                </a:solidFill>
                <a:latin typeface="SAS Monospace" pitchFamily="49" charset="0"/>
              </a:rPr>
              <a:t>NOTE: There were 424 observations read from the data set</a:t>
            </a:r>
            <a:br>
              <a:rPr lang="en-US" sz="1600" b="1">
                <a:solidFill>
                  <a:srgbClr val="0000FF"/>
                </a:solidFill>
                <a:latin typeface="SAS Monospace" pitchFamily="49" charset="0"/>
              </a:rPr>
            </a:br>
            <a:r>
              <a:rPr lang="en-US" sz="1600" b="1">
                <a:solidFill>
                  <a:srgbClr val="0000FF"/>
                </a:solidFill>
                <a:latin typeface="SAS Monospace" pitchFamily="49" charset="0"/>
              </a:rPr>
              <a:t>      ORION.EMPLOYEE_ADDRESSES.</a:t>
            </a:r>
          </a:p>
          <a:p>
            <a:pPr eaLnBrk="0" hangingPunct="0"/>
            <a:r>
              <a:rPr lang="en-US" sz="1600" b="1">
                <a:solidFill>
                  <a:srgbClr val="0000FF"/>
                </a:solidFill>
                <a:latin typeface="SAS Monospace" pitchFamily="49" charset="0"/>
              </a:rPr>
              <a:t>NOTE: The data set WORK.USA has 311 observations and 9</a:t>
            </a:r>
            <a:br>
              <a:rPr lang="en-US" sz="1600" b="1">
                <a:solidFill>
                  <a:srgbClr val="0000FF"/>
                </a:solidFill>
                <a:latin typeface="SAS Monospace" pitchFamily="49" charset="0"/>
              </a:rPr>
            </a:br>
            <a:r>
              <a:rPr lang="en-US" sz="1600" b="1">
                <a:solidFill>
                  <a:srgbClr val="0000FF"/>
                </a:solidFill>
                <a:latin typeface="SAS Monospace" pitchFamily="49" charset="0"/>
              </a:rPr>
              <a:t>      variables.</a:t>
            </a:r>
          </a:p>
          <a:p>
            <a:pPr eaLnBrk="0" hangingPunct="0"/>
            <a:r>
              <a:rPr lang="en-US" sz="1600" b="1">
                <a:solidFill>
                  <a:srgbClr val="0000FF"/>
                </a:solidFill>
                <a:latin typeface="SAS Monospace" pitchFamily="49" charset="0"/>
              </a:rPr>
              <a:t>NOTE: The data set WORK.AUSTRALIA has 105 observations and</a:t>
            </a:r>
            <a:br>
              <a:rPr lang="en-US" sz="1600" b="1">
                <a:solidFill>
                  <a:srgbClr val="0000FF"/>
                </a:solidFill>
                <a:latin typeface="SAS Monospace" pitchFamily="49" charset="0"/>
              </a:rPr>
            </a:br>
            <a:r>
              <a:rPr lang="en-US" sz="1600" b="1">
                <a:solidFill>
                  <a:srgbClr val="0000FF"/>
                </a:solidFill>
                <a:latin typeface="SAS Monospace" pitchFamily="49" charset="0"/>
              </a:rPr>
              <a:t>      9 variables.</a:t>
            </a:r>
          </a:p>
          <a:p>
            <a:pPr eaLnBrk="0" hangingPunct="0"/>
            <a:r>
              <a:rPr lang="en-US" sz="1600" b="1">
                <a:solidFill>
                  <a:srgbClr val="0000FF"/>
                </a:solidFill>
                <a:latin typeface="SAS Monospace" pitchFamily="49" charset="0"/>
              </a:rPr>
              <a:t>NOTE: The data set WORK.OTHER has 8 observations and 9</a:t>
            </a:r>
            <a:br>
              <a:rPr lang="en-US" sz="1600" b="1">
                <a:solidFill>
                  <a:srgbClr val="0000FF"/>
                </a:solidFill>
                <a:latin typeface="SAS Monospace" pitchFamily="49" charset="0"/>
              </a:rPr>
            </a:br>
            <a:r>
              <a:rPr lang="en-US" sz="1600" b="1">
                <a:solidFill>
                  <a:srgbClr val="0000FF"/>
                </a:solidFill>
                <a:latin typeface="SAS Monospace" pitchFamily="49" charset="0"/>
              </a:rPr>
              <a:t>      variables.</a:t>
            </a:r>
          </a:p>
        </p:txBody>
      </p:sp>
      <p:sp>
        <p:nvSpPr>
          <p:cNvPr id="2" name="Rectangle 1"/>
          <p:cNvSpPr/>
          <p:nvPr>
            <p:custDataLst>
              <p:tags r:id="rId5"/>
            </p:custDataLst>
          </p:nvPr>
        </p:nvSpPr>
        <p:spPr>
          <a:xfrm>
            <a:off x="628665" y="5467406"/>
            <a:ext cx="7905735" cy="830997"/>
          </a:xfrm>
          <a:prstGeom prst="rect">
            <a:avLst/>
          </a:prstGeom>
        </p:spPr>
        <p:txBody>
          <a:bodyPr wrap="square">
            <a:spAutoFit/>
          </a:bodyPr>
          <a:lstStyle/>
          <a:p>
            <a:r>
              <a:rPr lang="en-US" b="1" dirty="0"/>
              <a:t>No, a separate PRINT procedure is needed for each data set.</a:t>
            </a:r>
          </a:p>
        </p:txBody>
      </p:sp>
    </p:spTree>
    <p:custDataLst>
      <p:tags r:id="rId1"/>
    </p:custDataLst>
    <p:extLst>
      <p:ext uri="{BB962C8B-B14F-4D97-AF65-F5344CB8AC3E}">
        <p14:creationId xmlns:p14="http://schemas.microsoft.com/office/powerpoint/2010/main" val="65015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6"/>
          <p:cNvSpPr txBox="1">
            <a:spLocks noChangeArrowheads="1"/>
          </p:cNvSpPr>
          <p:nvPr>
            <p:custDataLst>
              <p:tags r:id="rId1"/>
            </p:custDataLst>
          </p:nvPr>
        </p:nvSpPr>
        <p:spPr bwMode="auto">
          <a:xfrm>
            <a:off x="2525665" y="4908341"/>
            <a:ext cx="4022255" cy="1795363"/>
          </a:xfrm>
          <a:prstGeom prst="rect">
            <a:avLst/>
          </a:prstGeom>
          <a:solidFill>
            <a:srgbClr val="FFFFFF"/>
          </a:solidFill>
          <a:ln w="38100">
            <a:solidFill>
              <a:schemeClr val="tx2"/>
            </a:solidFill>
            <a:miter lim="800000"/>
            <a:headEnd type="none" w="sm" len="sm"/>
            <a:tailEnd type="none" w="sm" len="sm"/>
          </a:ln>
        </p:spPr>
        <p:txBody>
          <a:bodyPr wrap="none" t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400" b="1" dirty="0">
                <a:latin typeface="SAS Monospace" pitchFamily="49" charset="0"/>
              </a:rPr>
              <a:t>               </a:t>
            </a:r>
            <a:r>
              <a:rPr lang="en-US" sz="1200" b="1" dirty="0">
                <a:latin typeface="SAS Monospace" pitchFamily="49" charset="0"/>
              </a:rPr>
              <a:t>Total_</a:t>
            </a:r>
          </a:p>
          <a:p>
            <a:r>
              <a:rPr lang="en-US" sz="1200" b="1" dirty="0">
                <a:latin typeface="SAS Monospace" pitchFamily="49" charset="0"/>
              </a:rPr>
              <a:t>Department      Employees  Increase   Year</a:t>
            </a:r>
          </a:p>
          <a:p>
            <a:endParaRPr lang="en-US" sz="1200" b="1" dirty="0">
              <a:latin typeface="SAS Monospace" pitchFamily="49" charset="0"/>
            </a:endParaRPr>
          </a:p>
          <a:p>
            <a:r>
              <a:rPr lang="en-US" sz="1200" b="1" dirty="0">
                <a:latin typeface="SAS Monospace" pitchFamily="49" charset="0"/>
              </a:rPr>
              <a:t>Administration   42.500      0.25       1</a:t>
            </a:r>
          </a:p>
          <a:p>
            <a:r>
              <a:rPr lang="en-US" sz="1200" b="1" dirty="0">
                <a:latin typeface="SAS Monospace" pitchFamily="49" charset="0"/>
              </a:rPr>
              <a:t>Administration   53.125      0.25       2</a:t>
            </a:r>
          </a:p>
          <a:p>
            <a:r>
              <a:rPr lang="en-US" sz="1200" b="1" dirty="0">
                <a:latin typeface="SAS Monospace" pitchFamily="49" charset="0"/>
              </a:rPr>
              <a:t>Engineering      11.700      0.30       1</a:t>
            </a:r>
          </a:p>
          <a:p>
            <a:r>
              <a:rPr lang="en-US" sz="1200" b="1" dirty="0">
                <a:latin typeface="SAS Monospace" pitchFamily="49" charset="0"/>
              </a:rPr>
              <a:t>Engineering      15.210      0.30       2</a:t>
            </a:r>
          </a:p>
          <a:p>
            <a:r>
              <a:rPr lang="en-US" sz="1200" b="1" dirty="0">
                <a:latin typeface="SAS Monospace" pitchFamily="49" charset="0"/>
              </a:rPr>
              <a:t>IS               27.500      0.10       1</a:t>
            </a:r>
          </a:p>
          <a:p>
            <a:r>
              <a:rPr lang="en-US" sz="1200" b="1" dirty="0">
                <a:latin typeface="SAS Monospace" pitchFamily="49" charset="0"/>
              </a:rPr>
              <a:t>IS               30.250      0.10       2</a:t>
            </a:r>
          </a:p>
        </p:txBody>
      </p:sp>
      <p:sp>
        <p:nvSpPr>
          <p:cNvPr id="8194" name="Rectangle 2"/>
          <p:cNvSpPr>
            <a:spLocks noGrp="1" noChangeArrowheads="1"/>
          </p:cNvSpPr>
          <p:nvPr>
            <p:ph type="title"/>
            <p:custDataLst>
              <p:tags r:id="rId2"/>
            </p:custDataLst>
          </p:nvPr>
        </p:nvSpPr>
        <p:spPr/>
        <p:txBody>
          <a:bodyPr/>
          <a:lstStyle/>
          <a:p>
            <a:r>
              <a:rPr lang="en-US" dirty="0"/>
              <a:t>Business Scenario</a:t>
            </a:r>
          </a:p>
        </p:txBody>
      </p:sp>
      <p:sp>
        <p:nvSpPr>
          <p:cNvPr id="8195" name="Rectangle 3"/>
          <p:cNvSpPr>
            <a:spLocks noGrp="1" noChangeArrowheads="1"/>
          </p:cNvSpPr>
          <p:nvPr>
            <p:ph idx="1"/>
            <p:custDataLst>
              <p:tags r:id="rId3"/>
            </p:custDataLst>
          </p:nvPr>
        </p:nvSpPr>
        <p:spPr>
          <a:xfrm>
            <a:off x="685800" y="1071563"/>
            <a:ext cx="8112125" cy="808037"/>
          </a:xfrm>
        </p:spPr>
        <p:txBody>
          <a:bodyPr/>
          <a:lstStyle/>
          <a:p>
            <a:r>
              <a:rPr lang="en-US" dirty="0"/>
              <a:t>You have been asked to forecast the growth rate of six departments at Orion Star for a two-year period. </a:t>
            </a:r>
            <a:endParaRPr lang="en-US" sz="1000" dirty="0"/>
          </a:p>
        </p:txBody>
      </p:sp>
      <p:sp>
        <p:nvSpPr>
          <p:cNvPr id="5" name="Slide Number Placeholder 3"/>
          <p:cNvSpPr>
            <a:spLocks noGrp="1"/>
          </p:cNvSpPr>
          <p:nvPr>
            <p:ph type="sldNum" sz="quarter" idx="10"/>
            <p:custDataLst>
              <p:tags r:id="rId4"/>
            </p:custDataLst>
          </p:nvPr>
        </p:nvSpPr>
        <p:spPr/>
        <p:txBody>
          <a:bodyPr/>
          <a:lstStyle/>
          <a:p>
            <a:pPr>
              <a:defRPr/>
            </a:pPr>
            <a:fld id="{89BBAABD-8ABC-4631-8F33-711432563E2F}" type="slidenum">
              <a:rPr lang="en-US"/>
              <a:pPr>
                <a:defRPr/>
              </a:pPr>
              <a:t>4</a:t>
            </a:fld>
            <a:endParaRPr lang="en-US" b="0" dirty="0">
              <a:latin typeface="Times New Roman" pitchFamily="18" charset="0"/>
            </a:endParaRPr>
          </a:p>
        </p:txBody>
      </p:sp>
      <p:grpSp>
        <p:nvGrpSpPr>
          <p:cNvPr id="16" name="Group 15"/>
          <p:cNvGrpSpPr/>
          <p:nvPr/>
        </p:nvGrpSpPr>
        <p:grpSpPr>
          <a:xfrm>
            <a:off x="6423229" y="4169176"/>
            <a:ext cx="2541744" cy="2398782"/>
            <a:chOff x="5873075" y="4229181"/>
            <a:chExt cx="2541744" cy="2398782"/>
          </a:xfrm>
        </p:grpSpPr>
        <p:pic>
          <p:nvPicPr>
            <p:cNvPr id="13" name="Picture 2" descr="L:\graphics\orionstar_3people_nob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3075" y="4875512"/>
              <a:ext cx="1510060" cy="86043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L:\graphics\orionstar_3people_nob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6620" y="5337314"/>
              <a:ext cx="1510060" cy="8604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L:\graphics\orionstar_3people_nob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4759" y="5767530"/>
              <a:ext cx="1510060" cy="8604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custDataLst>
                <p:tags r:id="rId7"/>
              </p:custDataLst>
            </p:nvPr>
          </p:nvSpPr>
          <p:spPr>
            <a:xfrm>
              <a:off x="5909609" y="4229181"/>
              <a:ext cx="2336799" cy="646331"/>
            </a:xfrm>
            <a:prstGeom prst="rect">
              <a:avLst/>
            </a:prstGeom>
            <a:noFill/>
          </p:spPr>
          <p:txBody>
            <a:bodyPr wrap="square" rtlCol="0">
              <a:spAutoFit/>
            </a:bodyPr>
            <a:lstStyle/>
            <a:p>
              <a:pPr algn="ctr"/>
              <a:r>
                <a:rPr lang="en-US" sz="1800" b="1" dirty="0"/>
                <a:t>Predicted Two-Year </a:t>
              </a:r>
            </a:p>
            <a:p>
              <a:pPr algn="ctr"/>
              <a:r>
                <a:rPr lang="en-US" sz="1800" b="1" dirty="0"/>
                <a:t>Growth Rate</a:t>
              </a:r>
            </a:p>
          </p:txBody>
        </p:sp>
      </p:grpSp>
      <p:pic>
        <p:nvPicPr>
          <p:cNvPr id="20" name="Picture 2" descr="\\sashq\root\dept\PSD\GRAPHICS\Illustrations\Arrows\arrow_swoop_rt.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3089176">
            <a:off x="4332297" y="4141504"/>
            <a:ext cx="829305" cy="606621"/>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16"/>
          <p:cNvSpPr txBox="1">
            <a:spLocks noChangeArrowheads="1"/>
          </p:cNvSpPr>
          <p:nvPr>
            <p:custDataLst>
              <p:tags r:id="rId5"/>
            </p:custDataLst>
          </p:nvPr>
        </p:nvSpPr>
        <p:spPr bwMode="auto">
          <a:xfrm>
            <a:off x="2275555" y="2221318"/>
            <a:ext cx="4695968" cy="1764586"/>
          </a:xfrm>
          <a:prstGeom prst="rect">
            <a:avLst/>
          </a:prstGeom>
          <a:solidFill>
            <a:srgbClr val="FFFFFF"/>
          </a:solidFill>
          <a:ln w="38100" algn="ctr">
            <a:solidFill>
              <a:schemeClr val="tx2"/>
            </a:solidFill>
            <a:miter lim="800000"/>
            <a:headEnd type="none" w="med" len="lg"/>
            <a:tailEnd type="none" w="med" len="lg"/>
          </a:ln>
        </p:spPr>
        <p:txBody>
          <a:bodyPr wrap="square" lIns="88900" tIns="50800" rIns="889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200" b="1" dirty="0">
                <a:solidFill>
                  <a:srgbClr val="000000"/>
                </a:solidFill>
                <a:latin typeface="SAS Monospace" pitchFamily="49" charset="0"/>
              </a:rPr>
              <a:t>		 Total_</a:t>
            </a:r>
          </a:p>
          <a:p>
            <a:r>
              <a:rPr lang="en-US" sz="1200" b="1" dirty="0">
                <a:solidFill>
                  <a:srgbClr val="000000"/>
                </a:solidFill>
                <a:latin typeface="SAS Monospace" pitchFamily="49" charset="0"/>
              </a:rPr>
              <a:t>Department       	Employees   	Increase</a:t>
            </a:r>
          </a:p>
          <a:p>
            <a:r>
              <a:rPr lang="en-US" sz="1200" b="1" dirty="0">
                <a:solidFill>
                  <a:srgbClr val="000000"/>
                </a:solidFill>
                <a:latin typeface="SAS Monospace" pitchFamily="49" charset="0"/>
              </a:rPr>
              <a:t> </a:t>
            </a:r>
          </a:p>
          <a:p>
            <a:r>
              <a:rPr lang="en-US" sz="1200" b="1" dirty="0">
                <a:solidFill>
                  <a:srgbClr val="000000"/>
                </a:solidFill>
                <a:latin typeface="SAS Monospace" pitchFamily="49" charset="0"/>
              </a:rPr>
              <a:t>Administration            34             0.25</a:t>
            </a:r>
          </a:p>
          <a:p>
            <a:r>
              <a:rPr lang="en-US" sz="1200" b="1" dirty="0">
                <a:solidFill>
                  <a:srgbClr val="000000"/>
                </a:solidFill>
                <a:latin typeface="SAS Monospace" pitchFamily="49" charset="0"/>
              </a:rPr>
              <a:t>Engineering                9             0.30</a:t>
            </a:r>
          </a:p>
          <a:p>
            <a:r>
              <a:rPr lang="en-US" sz="1200" b="1" dirty="0">
                <a:solidFill>
                  <a:srgbClr val="000000"/>
                </a:solidFill>
                <a:latin typeface="SAS Monospace" pitchFamily="49" charset="0"/>
              </a:rPr>
              <a:t>IS                        25             0.10</a:t>
            </a:r>
          </a:p>
          <a:p>
            <a:r>
              <a:rPr lang="en-US" sz="1200" b="1" dirty="0">
                <a:solidFill>
                  <a:srgbClr val="000000"/>
                </a:solidFill>
                <a:latin typeface="SAS Monospace" pitchFamily="49" charset="0"/>
              </a:rPr>
              <a:t>Marketing                 20             0.20</a:t>
            </a:r>
          </a:p>
          <a:p>
            <a:r>
              <a:rPr lang="en-US" sz="1200" b="1" dirty="0">
                <a:solidFill>
                  <a:srgbClr val="000000"/>
                </a:solidFill>
                <a:latin typeface="SAS Monospace" pitchFamily="49" charset="0"/>
              </a:rPr>
              <a:t>Sales                    201             0.30</a:t>
            </a:r>
          </a:p>
          <a:p>
            <a:r>
              <a:rPr lang="en-US" sz="1200" b="1" dirty="0">
                <a:solidFill>
                  <a:srgbClr val="000000"/>
                </a:solidFill>
                <a:latin typeface="SAS Monospace" pitchFamily="49" charset="0"/>
              </a:rPr>
              <a:t>Sales Management          11             0.10</a:t>
            </a:r>
          </a:p>
        </p:txBody>
      </p:sp>
      <p:grpSp>
        <p:nvGrpSpPr>
          <p:cNvPr id="7" name="Group 6"/>
          <p:cNvGrpSpPr/>
          <p:nvPr/>
        </p:nvGrpSpPr>
        <p:grpSpPr>
          <a:xfrm>
            <a:off x="242042" y="2140573"/>
            <a:ext cx="2037883" cy="1935701"/>
            <a:chOff x="820241" y="2137178"/>
            <a:chExt cx="2037883" cy="1935701"/>
          </a:xfrm>
        </p:grpSpPr>
        <p:pic>
          <p:nvPicPr>
            <p:cNvPr id="9" name="Picture 2" descr="L:\graphics\orionstar_3people_nob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70960" y="2787469"/>
              <a:ext cx="1238268" cy="7055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L:\graphics\orionstar_3people_nob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2962" y="3283613"/>
              <a:ext cx="1385162" cy="7892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custDataLst>
                <p:tags r:id="rId6"/>
              </p:custDataLst>
            </p:nvPr>
          </p:nvSpPr>
          <p:spPr>
            <a:xfrm>
              <a:off x="820241" y="2137178"/>
              <a:ext cx="1989955" cy="646331"/>
            </a:xfrm>
            <a:prstGeom prst="rect">
              <a:avLst/>
            </a:prstGeom>
            <a:noFill/>
          </p:spPr>
          <p:txBody>
            <a:bodyPr wrap="square" rtlCol="0">
              <a:spAutoFit/>
            </a:bodyPr>
            <a:lstStyle/>
            <a:p>
              <a:pPr algn="ctr"/>
              <a:r>
                <a:rPr lang="en-US" sz="1800" b="1" dirty="0"/>
                <a:t>Current Employee Count</a:t>
              </a:r>
            </a:p>
          </p:txBody>
        </p:sp>
      </p:grpSp>
    </p:spTree>
    <p:extLst>
      <p:ext uri="{BB962C8B-B14F-4D97-AF65-F5344CB8AC3E}">
        <p14:creationId xmlns:p14="http://schemas.microsoft.com/office/powerpoint/2010/main" val="3175287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custDataLst>
              <p:tags r:id="rId1"/>
            </p:custDataLst>
          </p:nvPr>
        </p:nvSpPr>
        <p:spPr/>
        <p:txBody>
          <a:bodyPr/>
          <a:lstStyle/>
          <a:p>
            <a:r>
              <a:rPr lang="en-US"/>
              <a:t>Displaying Multiple SAS Data Sets</a:t>
            </a:r>
          </a:p>
        </p:txBody>
      </p:sp>
      <p:sp>
        <p:nvSpPr>
          <p:cNvPr id="48131" name="Rectangle 3"/>
          <p:cNvSpPr>
            <a:spLocks noGrp="1" noChangeArrowheads="1"/>
          </p:cNvSpPr>
          <p:nvPr>
            <p:ph idx="1"/>
            <p:custDataLst>
              <p:tags r:id="rId2"/>
            </p:custDataLst>
          </p:nvPr>
        </p:nvSpPr>
        <p:spPr/>
        <p:txBody>
          <a:bodyPr/>
          <a:lstStyle/>
          <a:p>
            <a:r>
              <a:rPr lang="en-US" dirty="0"/>
              <a:t>The PRINT procedure can print only one data set. A separate PROC PRINT step is required for each data set.</a:t>
            </a:r>
          </a:p>
          <a:p>
            <a:endParaRPr lang="en-US" dirty="0"/>
          </a:p>
          <a:p>
            <a:endParaRPr lang="en-US" dirty="0"/>
          </a:p>
        </p:txBody>
      </p:sp>
      <p:sp>
        <p:nvSpPr>
          <p:cNvPr id="12" name="Slide Number Placeholder 3"/>
          <p:cNvSpPr>
            <a:spLocks noGrp="1"/>
          </p:cNvSpPr>
          <p:nvPr>
            <p:ph type="sldNum" sz="quarter" idx="10"/>
            <p:custDataLst>
              <p:tags r:id="rId3"/>
            </p:custDataLst>
          </p:nvPr>
        </p:nvSpPr>
        <p:spPr/>
        <p:txBody>
          <a:bodyPr/>
          <a:lstStyle/>
          <a:p>
            <a:pPr>
              <a:defRPr/>
            </a:pPr>
            <a:fld id="{C5277F8D-C638-4895-96ED-7AA430004000}" type="slidenum">
              <a:rPr lang="en-US"/>
              <a:pPr>
                <a:defRPr/>
              </a:pPr>
              <a:t>40</a:t>
            </a:fld>
            <a:endParaRPr lang="en-US" b="0" dirty="0">
              <a:latin typeface="Times New Roman" pitchFamily="18" charset="0"/>
            </a:endParaRPr>
          </a:p>
        </p:txBody>
      </p:sp>
      <p:sp>
        <p:nvSpPr>
          <p:cNvPr id="48133" name="Text Box 5"/>
          <p:cNvSpPr txBox="1">
            <a:spLocks noChangeArrowheads="1"/>
          </p:cNvSpPr>
          <p:nvPr>
            <p:custDataLst>
              <p:tags r:id="rId4"/>
            </p:custDataLst>
          </p:nvPr>
        </p:nvSpPr>
        <p:spPr bwMode="auto">
          <a:xfrm>
            <a:off x="7843838" y="6324600"/>
            <a:ext cx="10906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p202a02s</a:t>
            </a:r>
          </a:p>
        </p:txBody>
      </p:sp>
      <p:sp>
        <p:nvSpPr>
          <p:cNvPr id="48134" name="Text Box 7"/>
          <p:cNvSpPr txBox="1">
            <a:spLocks noChangeArrowheads="1"/>
          </p:cNvSpPr>
          <p:nvPr>
            <p:custDataLst>
              <p:tags r:id="rId5"/>
            </p:custDataLst>
          </p:nvPr>
        </p:nvSpPr>
        <p:spPr bwMode="auto">
          <a:xfrm>
            <a:off x="696913" y="2012950"/>
            <a:ext cx="7259637" cy="4184650"/>
          </a:xfrm>
          <a:prstGeom prst="rect">
            <a:avLst/>
          </a:prstGeom>
          <a:solidFill>
            <a:srgbClr val="FFFFFF"/>
          </a:solidFill>
          <a:ln w="38100" algn="ctr">
            <a:solidFill>
              <a:schemeClr val="tx2"/>
            </a:solidFill>
            <a:miter lim="800000"/>
            <a:headEnd type="none" w="med" len="lg"/>
            <a:tailEnd type="none" w="med" len="lg"/>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solidFill>
                  <a:srgbClr val="000000"/>
                </a:solidFill>
                <a:latin typeface="Courier New" pitchFamily="49" charset="0"/>
              </a:rPr>
              <a:t>title 'Employees in the United States';</a:t>
            </a:r>
          </a:p>
          <a:p>
            <a:pPr>
              <a:lnSpc>
                <a:spcPct val="85000"/>
              </a:lnSpc>
            </a:pPr>
            <a:r>
              <a:rPr lang="en-US" b="1" dirty="0" err="1">
                <a:solidFill>
                  <a:srgbClr val="000000"/>
                </a:solidFill>
                <a:latin typeface="Courier New" pitchFamily="49" charset="0"/>
              </a:rPr>
              <a:t>proc</a:t>
            </a:r>
            <a:r>
              <a:rPr lang="en-US" b="1" dirty="0">
                <a:solidFill>
                  <a:srgbClr val="000000"/>
                </a:solidFill>
                <a:latin typeface="Courier New" pitchFamily="49" charset="0"/>
              </a:rPr>
              <a:t> print data=</a:t>
            </a:r>
            <a:r>
              <a:rPr lang="en-US" b="1" dirty="0" err="1">
                <a:solidFill>
                  <a:srgbClr val="000000"/>
                </a:solidFill>
                <a:latin typeface="Courier New" pitchFamily="49" charset="0"/>
              </a:rPr>
              <a:t>usa</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run;</a:t>
            </a:r>
          </a:p>
          <a:p>
            <a:pPr>
              <a:lnSpc>
                <a:spcPct val="85000"/>
              </a:lnSpc>
            </a:pPr>
            <a:endParaRPr lang="en-US" b="1" dirty="0">
              <a:solidFill>
                <a:srgbClr val="000000"/>
              </a:solidFill>
              <a:latin typeface="Courier New" pitchFamily="49" charset="0"/>
            </a:endParaRPr>
          </a:p>
          <a:p>
            <a:pPr>
              <a:lnSpc>
                <a:spcPct val="85000"/>
              </a:lnSpc>
            </a:pPr>
            <a:r>
              <a:rPr lang="en-US" b="1" dirty="0">
                <a:solidFill>
                  <a:srgbClr val="000000"/>
                </a:solidFill>
                <a:latin typeface="Courier New" pitchFamily="49" charset="0"/>
              </a:rPr>
              <a:t>title 'Employees in Australia';</a:t>
            </a:r>
          </a:p>
          <a:p>
            <a:pPr>
              <a:lnSpc>
                <a:spcPct val="85000"/>
              </a:lnSpc>
            </a:pPr>
            <a:r>
              <a:rPr lang="en-US" b="1" dirty="0" err="1">
                <a:solidFill>
                  <a:srgbClr val="000000"/>
                </a:solidFill>
                <a:latin typeface="Courier New" pitchFamily="49" charset="0"/>
              </a:rPr>
              <a:t>proc</a:t>
            </a:r>
            <a:r>
              <a:rPr lang="en-US" b="1" dirty="0">
                <a:solidFill>
                  <a:srgbClr val="000000"/>
                </a:solidFill>
                <a:latin typeface="Courier New" pitchFamily="49" charset="0"/>
              </a:rPr>
              <a:t> print data=</a:t>
            </a:r>
            <a:r>
              <a:rPr lang="en-US" b="1" dirty="0" err="1">
                <a:solidFill>
                  <a:srgbClr val="000000"/>
                </a:solidFill>
                <a:latin typeface="Courier New" pitchFamily="49" charset="0"/>
              </a:rPr>
              <a:t>australia</a:t>
            </a:r>
            <a:r>
              <a:rPr lang="en-US" b="1" dirty="0">
                <a:latin typeface="Courier New" pitchFamily="49" charset="0"/>
              </a:rPr>
              <a:t>;</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a:latin typeface="Courier New" pitchFamily="49" charset="0"/>
              </a:rPr>
              <a:t>title '</a:t>
            </a:r>
            <a:r>
              <a:rPr lang="en-US" b="1" dirty="0">
                <a:solidFill>
                  <a:srgbClr val="000000"/>
                </a:solidFill>
                <a:latin typeface="Courier New" pitchFamily="49" charset="0"/>
              </a:rPr>
              <a:t>Non</a:t>
            </a:r>
            <a:r>
              <a:rPr lang="en-US" b="1" dirty="0">
                <a:latin typeface="Courier New" pitchFamily="49" charset="0"/>
              </a:rPr>
              <a:t> US and AU Employees';</a:t>
            </a:r>
          </a:p>
          <a:p>
            <a:pPr>
              <a:lnSpc>
                <a:spcPct val="85000"/>
              </a:lnSpc>
            </a:pPr>
            <a:r>
              <a:rPr lang="en-US" b="1" dirty="0" err="1">
                <a:latin typeface="Courier New" pitchFamily="49" charset="0"/>
              </a:rPr>
              <a:t>proc</a:t>
            </a:r>
            <a:r>
              <a:rPr lang="en-US" b="1" dirty="0">
                <a:latin typeface="Courier New" pitchFamily="49" charset="0"/>
              </a:rPr>
              <a:t> </a:t>
            </a:r>
            <a:r>
              <a:rPr lang="en-US" b="1" dirty="0">
                <a:solidFill>
                  <a:srgbClr val="000000"/>
                </a:solidFill>
                <a:latin typeface="Courier New" pitchFamily="49" charset="0"/>
              </a:rPr>
              <a:t>print</a:t>
            </a:r>
            <a:r>
              <a:rPr lang="en-US" b="1" dirty="0">
                <a:latin typeface="Courier New" pitchFamily="49" charset="0"/>
              </a:rPr>
              <a:t> data=other;</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a:latin typeface="Courier New" pitchFamily="49" charset="0"/>
              </a:rPr>
              <a:t>title;</a:t>
            </a:r>
          </a:p>
        </p:txBody>
      </p:sp>
      <p:sp>
        <p:nvSpPr>
          <p:cNvPr id="48135" name="Rectangle 8"/>
          <p:cNvSpPr>
            <a:spLocks noChangeArrowheads="1"/>
          </p:cNvSpPr>
          <p:nvPr>
            <p:custDataLst>
              <p:tags r:id="rId6"/>
            </p:custDataLst>
          </p:nvPr>
        </p:nvSpPr>
        <p:spPr bwMode="auto">
          <a:xfrm>
            <a:off x="758825" y="2378075"/>
            <a:ext cx="3676650"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48136" name="Rectangle 9"/>
          <p:cNvSpPr>
            <a:spLocks noChangeArrowheads="1"/>
          </p:cNvSpPr>
          <p:nvPr>
            <p:custDataLst>
              <p:tags r:id="rId7"/>
            </p:custDataLst>
          </p:nvPr>
        </p:nvSpPr>
        <p:spPr bwMode="auto">
          <a:xfrm>
            <a:off x="723900" y="3622675"/>
            <a:ext cx="4772025"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48137" name="Rectangle 10"/>
          <p:cNvSpPr>
            <a:spLocks noChangeArrowheads="1"/>
          </p:cNvSpPr>
          <p:nvPr>
            <p:custDataLst>
              <p:tags r:id="rId8"/>
            </p:custDataLst>
          </p:nvPr>
        </p:nvSpPr>
        <p:spPr bwMode="auto">
          <a:xfrm>
            <a:off x="741363" y="4867275"/>
            <a:ext cx="4041775"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48138" name="Rectangle 11"/>
          <p:cNvSpPr>
            <a:spLocks noChangeArrowheads="1"/>
          </p:cNvSpPr>
          <p:nvPr>
            <p:custDataLst>
              <p:tags r:id="rId9"/>
            </p:custDataLst>
          </p:nvPr>
        </p:nvSpPr>
        <p:spPr bwMode="auto">
          <a:xfrm>
            <a:off x="741363" y="2679700"/>
            <a:ext cx="755650"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48139" name="Rectangle 12"/>
          <p:cNvSpPr>
            <a:spLocks noChangeArrowheads="1"/>
          </p:cNvSpPr>
          <p:nvPr>
            <p:custDataLst>
              <p:tags r:id="rId10"/>
            </p:custDataLst>
          </p:nvPr>
        </p:nvSpPr>
        <p:spPr bwMode="auto">
          <a:xfrm>
            <a:off x="741363" y="3924300"/>
            <a:ext cx="755650"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48140" name="Rectangle 13"/>
          <p:cNvSpPr>
            <a:spLocks noChangeArrowheads="1"/>
          </p:cNvSpPr>
          <p:nvPr>
            <p:custDataLst>
              <p:tags r:id="rId11"/>
            </p:custDataLst>
          </p:nvPr>
        </p:nvSpPr>
        <p:spPr bwMode="auto">
          <a:xfrm>
            <a:off x="741363" y="5168900"/>
            <a:ext cx="755650"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custDataLst>
              <p:tags r:id="rId1"/>
            </p:custDataLst>
          </p:nvPr>
        </p:nvSpPr>
        <p:spPr/>
        <p:txBody>
          <a:bodyPr/>
          <a:lstStyle/>
          <a:p>
            <a:r>
              <a:rPr lang="en-US" dirty="0">
                <a:latin typeface="Arial Narrow"/>
              </a:rPr>
              <a:t>Using a SELECT Group</a:t>
            </a:r>
          </a:p>
        </p:txBody>
      </p:sp>
      <p:sp>
        <p:nvSpPr>
          <p:cNvPr id="52227" name="Rectangle 3"/>
          <p:cNvSpPr>
            <a:spLocks noGrp="1" noChangeArrowheads="1"/>
          </p:cNvSpPr>
          <p:nvPr>
            <p:ph idx="1"/>
            <p:custDataLst>
              <p:tags r:id="rId2"/>
            </p:custDataLst>
          </p:nvPr>
        </p:nvSpPr>
        <p:spPr>
          <a:xfrm>
            <a:off x="685800" y="1071563"/>
            <a:ext cx="7745413" cy="5094287"/>
          </a:xfrm>
        </p:spPr>
        <p:txBody>
          <a:bodyPr/>
          <a:lstStyle/>
          <a:p>
            <a:r>
              <a:rPr lang="en-US" dirty="0"/>
              <a:t>The previous task can be rewritten using </a:t>
            </a:r>
            <a:br>
              <a:rPr lang="en-US" dirty="0"/>
            </a:br>
            <a:r>
              <a:rPr lang="en-US" dirty="0"/>
              <a:t>a SELECT group:</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Slide Number Placeholder 3"/>
          <p:cNvSpPr>
            <a:spLocks noGrp="1"/>
          </p:cNvSpPr>
          <p:nvPr>
            <p:ph type="sldNum" sz="quarter" idx="10"/>
            <p:custDataLst>
              <p:tags r:id="rId3"/>
            </p:custDataLst>
          </p:nvPr>
        </p:nvSpPr>
        <p:spPr/>
        <p:txBody>
          <a:bodyPr/>
          <a:lstStyle/>
          <a:p>
            <a:pPr>
              <a:defRPr/>
            </a:pPr>
            <a:fld id="{E2F0D2C5-3C10-419E-BCC4-59825F97876F}" type="slidenum">
              <a:rPr lang="en-US"/>
              <a:pPr>
                <a:defRPr/>
              </a:pPr>
              <a:t>42</a:t>
            </a:fld>
            <a:endParaRPr lang="en-US" b="0" dirty="0">
              <a:latin typeface="Times New Roman" pitchFamily="18" charset="0"/>
            </a:endParaRPr>
          </a:p>
        </p:txBody>
      </p:sp>
      <p:sp>
        <p:nvSpPr>
          <p:cNvPr id="52229" name="Text Box 4"/>
          <p:cNvSpPr txBox="1">
            <a:spLocks noChangeArrowheads="1"/>
          </p:cNvSpPr>
          <p:nvPr>
            <p:custDataLst>
              <p:tags r:id="rId4"/>
            </p:custDataLst>
          </p:nvPr>
        </p:nvSpPr>
        <p:spPr bwMode="auto">
          <a:xfrm>
            <a:off x="711200" y="2032000"/>
            <a:ext cx="6792913" cy="26289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 other;</a:t>
            </a:r>
          </a:p>
          <a:p>
            <a:pPr>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a:t>
            </a:r>
          </a:p>
          <a:p>
            <a:pPr>
              <a:lnSpc>
                <a:spcPct val="85000"/>
              </a:lnSpc>
            </a:pPr>
            <a:r>
              <a:rPr lang="en-US" b="1" dirty="0">
                <a:latin typeface="Courier New" pitchFamily="49" charset="0"/>
              </a:rPr>
              <a:t>   select (Country);</a:t>
            </a:r>
          </a:p>
          <a:p>
            <a:pPr>
              <a:lnSpc>
                <a:spcPct val="85000"/>
              </a:lnSpc>
            </a:pPr>
            <a:r>
              <a:rPr lang="en-US" b="1" dirty="0">
                <a:latin typeface="Courier New" pitchFamily="49" charset="0"/>
              </a:rPr>
              <a:t>	 when ('US') output </a:t>
            </a:r>
            <a:r>
              <a:rPr lang="en-US" b="1" dirty="0" err="1">
                <a:solidFill>
                  <a:srgbClr val="000000"/>
                </a:solidFill>
                <a:latin typeface="Courier New" pitchFamily="49" charset="0"/>
              </a:rPr>
              <a:t>usa</a:t>
            </a:r>
            <a:r>
              <a:rPr lang="en-US" b="1" dirty="0">
                <a:latin typeface="Courier New" pitchFamily="49" charset="0"/>
              </a:rPr>
              <a:t>;</a:t>
            </a:r>
          </a:p>
          <a:p>
            <a:pPr>
              <a:lnSpc>
                <a:spcPct val="85000"/>
              </a:lnSpc>
            </a:pPr>
            <a:r>
              <a:rPr lang="en-US" b="1" dirty="0">
                <a:latin typeface="Courier New" pitchFamily="49" charset="0"/>
              </a:rPr>
              <a:t>	 when ('AU') output </a:t>
            </a:r>
            <a:r>
              <a:rPr lang="en-US" b="1" dirty="0" err="1">
                <a:solidFill>
                  <a:srgbClr val="000000"/>
                </a:solidFill>
                <a:latin typeface="Courier New" pitchFamily="49" charset="0"/>
              </a:rPr>
              <a:t>australia</a:t>
            </a:r>
            <a:r>
              <a:rPr lang="en-US" b="1" dirty="0">
                <a:latin typeface="Courier New" pitchFamily="49" charset="0"/>
              </a:rPr>
              <a:t>;</a:t>
            </a:r>
          </a:p>
          <a:p>
            <a:pPr>
              <a:lnSpc>
                <a:spcPct val="85000"/>
              </a:lnSpc>
            </a:pPr>
            <a:r>
              <a:rPr lang="en-US" b="1" dirty="0">
                <a:latin typeface="Courier New" pitchFamily="49" charset="0"/>
              </a:rPr>
              <a:t>	 otherwise output other;</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sp>
        <p:nvSpPr>
          <p:cNvPr id="52230" name="Text Box 5"/>
          <p:cNvSpPr txBox="1">
            <a:spLocks noChangeArrowheads="1"/>
          </p:cNvSpPr>
          <p:nvPr>
            <p:custDataLst>
              <p:tags r:id="rId5"/>
            </p:custDataLst>
          </p:nvPr>
        </p:nvSpPr>
        <p:spPr bwMode="auto">
          <a:xfrm>
            <a:off x="7943850"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p202d04</a:t>
            </a:r>
          </a:p>
        </p:txBody>
      </p:sp>
      <p:sp>
        <p:nvSpPr>
          <p:cNvPr id="2" name="TextBox 1"/>
          <p:cNvSpPr txBox="1"/>
          <p:nvPr>
            <p:custDataLst>
              <p:tags r:id="rId6"/>
            </p:custDataLst>
          </p:nvPr>
        </p:nvSpPr>
        <p:spPr>
          <a:xfrm>
            <a:off x="2514169" y="4179801"/>
            <a:ext cx="4640694" cy="2333972"/>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SELECT</a:t>
            </a:r>
            <a:r>
              <a:rPr lang="en-US" sz="2000" dirty="0">
                <a:solidFill>
                  <a:srgbClr val="000000"/>
                </a:solidFill>
              </a:rPr>
              <a:t> </a:t>
            </a:r>
            <a:r>
              <a:rPr lang="en-US" sz="2000" i="1" dirty="0">
                <a:solidFill>
                  <a:srgbClr val="000000"/>
                </a:solidFill>
              </a:rPr>
              <a:t>&lt;</a:t>
            </a:r>
            <a:r>
              <a:rPr lang="en-US" sz="2000" dirty="0">
                <a:solidFill>
                  <a:srgbClr val="000000"/>
                </a:solidFill>
              </a:rPr>
              <a:t>(</a:t>
            </a:r>
            <a:r>
              <a:rPr lang="en-US" sz="2000" i="1" dirty="0">
                <a:solidFill>
                  <a:srgbClr val="000000"/>
                </a:solidFill>
              </a:rPr>
              <a:t>select-expression</a:t>
            </a:r>
            <a:r>
              <a:rPr lang="en-US" sz="2000" dirty="0">
                <a:solidFill>
                  <a:srgbClr val="000000"/>
                </a:solidFill>
              </a:rPr>
              <a:t>)</a:t>
            </a:r>
            <a:r>
              <a:rPr lang="en-US" sz="2000" i="1" dirty="0">
                <a:solidFill>
                  <a:srgbClr val="000000"/>
                </a:solidFill>
              </a:rPr>
              <a:t>&gt;</a:t>
            </a:r>
            <a:r>
              <a:rPr lang="en-US" sz="2000" dirty="0">
                <a:solidFill>
                  <a:srgbClr val="000000"/>
                </a:solidFill>
              </a:rPr>
              <a:t>;</a:t>
            </a:r>
          </a:p>
          <a:p>
            <a:r>
              <a:rPr lang="en-US" sz="2000" dirty="0">
                <a:solidFill>
                  <a:srgbClr val="000000"/>
                </a:solidFill>
              </a:rPr>
              <a:t>       </a:t>
            </a:r>
            <a:r>
              <a:rPr lang="en-US" sz="2000" b="1" dirty="0">
                <a:solidFill>
                  <a:srgbClr val="000000"/>
                </a:solidFill>
              </a:rPr>
              <a:t>WHEN-1</a:t>
            </a:r>
            <a:r>
              <a:rPr lang="en-US" sz="2000" dirty="0">
                <a:solidFill>
                  <a:srgbClr val="000000"/>
                </a:solidFill>
              </a:rPr>
              <a:t> (</a:t>
            </a:r>
            <a:r>
              <a:rPr lang="en-US" sz="2000" i="1" dirty="0">
                <a:solidFill>
                  <a:srgbClr val="000000"/>
                </a:solidFill>
              </a:rPr>
              <a:t>value-1 &lt;…,value-n&gt;</a:t>
            </a:r>
            <a:r>
              <a:rPr lang="en-US" sz="2000" dirty="0">
                <a:solidFill>
                  <a:srgbClr val="000000"/>
                </a:solidFill>
              </a:rPr>
              <a:t>)</a:t>
            </a:r>
          </a:p>
          <a:p>
            <a:r>
              <a:rPr lang="en-US" sz="2000" i="1" dirty="0">
                <a:solidFill>
                  <a:srgbClr val="000000"/>
                </a:solidFill>
              </a:rPr>
              <a:t>	statement</a:t>
            </a:r>
            <a:r>
              <a:rPr lang="en-US" sz="2000" dirty="0">
                <a:solidFill>
                  <a:srgbClr val="000000"/>
                </a:solidFill>
              </a:rPr>
              <a:t>;</a:t>
            </a:r>
          </a:p>
          <a:p>
            <a:r>
              <a:rPr lang="en-US" sz="2000" dirty="0">
                <a:solidFill>
                  <a:srgbClr val="000000"/>
                </a:solidFill>
              </a:rPr>
              <a:t>      &lt;…</a:t>
            </a:r>
            <a:r>
              <a:rPr lang="en-US" sz="2000" b="1" dirty="0">
                <a:solidFill>
                  <a:srgbClr val="000000"/>
                </a:solidFill>
              </a:rPr>
              <a:t>WHEN</a:t>
            </a:r>
            <a:r>
              <a:rPr lang="en-US" sz="2000" b="1" i="1" dirty="0">
                <a:solidFill>
                  <a:srgbClr val="000000"/>
                </a:solidFill>
              </a:rPr>
              <a:t>-n</a:t>
            </a:r>
            <a:r>
              <a:rPr lang="en-US" sz="2000" dirty="0">
                <a:solidFill>
                  <a:srgbClr val="000000"/>
                </a:solidFill>
              </a:rPr>
              <a:t> (</a:t>
            </a:r>
            <a:r>
              <a:rPr lang="en-US" sz="2000" i="1" dirty="0">
                <a:solidFill>
                  <a:srgbClr val="000000"/>
                </a:solidFill>
              </a:rPr>
              <a:t>value-1 &lt;…,value-n&gt;</a:t>
            </a:r>
            <a:r>
              <a:rPr lang="en-US" sz="2000" dirty="0">
                <a:solidFill>
                  <a:srgbClr val="000000"/>
                </a:solidFill>
              </a:rPr>
              <a:t>)</a:t>
            </a:r>
          </a:p>
          <a:p>
            <a:r>
              <a:rPr lang="en-US" sz="2000" i="1" dirty="0">
                <a:solidFill>
                  <a:srgbClr val="000000"/>
                </a:solidFill>
              </a:rPr>
              <a:t>	statement</a:t>
            </a:r>
            <a:r>
              <a:rPr lang="en-US" sz="2000" dirty="0">
                <a:solidFill>
                  <a:srgbClr val="000000"/>
                </a:solidFill>
              </a:rPr>
              <a:t>;&gt;</a:t>
            </a:r>
          </a:p>
          <a:p>
            <a:r>
              <a:rPr lang="en-US" sz="2000" dirty="0">
                <a:solidFill>
                  <a:srgbClr val="000000"/>
                </a:solidFill>
              </a:rPr>
              <a:t>      &lt;</a:t>
            </a:r>
            <a:r>
              <a:rPr lang="en-US" sz="2000" b="1" dirty="0">
                <a:solidFill>
                  <a:srgbClr val="000000"/>
                </a:solidFill>
              </a:rPr>
              <a:t>OTHERWISE</a:t>
            </a:r>
            <a:r>
              <a:rPr lang="en-US" sz="2000" dirty="0">
                <a:solidFill>
                  <a:srgbClr val="000000"/>
                </a:solidFill>
              </a:rPr>
              <a:t> </a:t>
            </a:r>
            <a:r>
              <a:rPr lang="en-US" sz="2000" i="1" dirty="0">
                <a:solidFill>
                  <a:srgbClr val="000000"/>
                </a:solidFill>
              </a:rPr>
              <a:t>statement</a:t>
            </a:r>
            <a:r>
              <a:rPr lang="en-US" sz="2000" dirty="0">
                <a:solidFill>
                  <a:srgbClr val="000000"/>
                </a:solidFill>
              </a:rPr>
              <a:t>;&gt;</a:t>
            </a:r>
          </a:p>
          <a:p>
            <a:r>
              <a:rPr lang="en-US" sz="2000" b="1" dirty="0">
                <a:solidFill>
                  <a:srgbClr val="000000"/>
                </a:solidFill>
              </a:rPr>
              <a:t>END;</a:t>
            </a:r>
          </a:p>
        </p:txBody>
      </p:sp>
      <p:sp>
        <p:nvSpPr>
          <p:cNvPr id="3" name="Rectangle 2"/>
          <p:cNvSpPr/>
          <p:nvPr>
            <p:custDataLst>
              <p:tags r:id="rId7"/>
            </p:custDataLst>
          </p:nvPr>
        </p:nvSpPr>
        <p:spPr bwMode="auto">
          <a:xfrm>
            <a:off x="1309688" y="2704592"/>
            <a:ext cx="3103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8"/>
            </p:custDataLst>
          </p:nvPr>
        </p:nvSpPr>
        <p:spPr bwMode="auto">
          <a:xfrm>
            <a:off x="1858963" y="3015488"/>
            <a:ext cx="41990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9"/>
            </p:custDataLst>
          </p:nvPr>
        </p:nvSpPr>
        <p:spPr bwMode="auto">
          <a:xfrm>
            <a:off x="1858963" y="3326384"/>
            <a:ext cx="52943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6" name="Rectangle 5"/>
          <p:cNvSpPr/>
          <p:nvPr>
            <p:custDataLst>
              <p:tags r:id="rId10"/>
            </p:custDataLst>
          </p:nvPr>
        </p:nvSpPr>
        <p:spPr bwMode="auto">
          <a:xfrm>
            <a:off x="1858963" y="3637280"/>
            <a:ext cx="41990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7" name="Rectangle 6"/>
          <p:cNvSpPr/>
          <p:nvPr>
            <p:custDataLst>
              <p:tags r:id="rId11"/>
            </p:custDataLst>
          </p:nvPr>
        </p:nvSpPr>
        <p:spPr bwMode="auto">
          <a:xfrm>
            <a:off x="1309688" y="3948176"/>
            <a:ext cx="7303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custDataLst>
              <p:tags r:id="rId1"/>
            </p:custDataLst>
          </p:nvPr>
        </p:nvSpPr>
        <p:spPr/>
        <p:txBody>
          <a:bodyPr/>
          <a:lstStyle/>
          <a:p>
            <a:r>
              <a:rPr lang="en-US"/>
              <a:t>Check the SAS Log</a:t>
            </a:r>
          </a:p>
        </p:txBody>
      </p:sp>
      <p:sp>
        <p:nvSpPr>
          <p:cNvPr id="53251" name="Rectangle 3"/>
          <p:cNvSpPr>
            <a:spLocks noGrp="1" noChangeArrowheads="1"/>
          </p:cNvSpPr>
          <p:nvPr>
            <p:ph idx="1"/>
            <p:custDataLst>
              <p:tags r:id="rId2"/>
            </p:custDataLst>
          </p:nvPr>
        </p:nvSpPr>
        <p:spPr>
          <a:xfrm>
            <a:off x="685800" y="1071563"/>
            <a:ext cx="7848600" cy="1625600"/>
          </a:xfrm>
        </p:spPr>
        <p:txBody>
          <a:bodyPr>
            <a:spAutoFit/>
          </a:bodyPr>
          <a:lstStyle/>
          <a:p>
            <a:r>
              <a:rPr lang="en-US" dirty="0"/>
              <a:t>Results using SELECT are the same as IF-THEN/ELSE results.</a:t>
            </a:r>
          </a:p>
          <a:p>
            <a:endParaRPr lang="en-US" dirty="0"/>
          </a:p>
          <a:p>
            <a:r>
              <a:rPr lang="en-US" dirty="0"/>
              <a:t>Partial SAS Log</a:t>
            </a:r>
          </a:p>
        </p:txBody>
      </p:sp>
      <p:sp>
        <p:nvSpPr>
          <p:cNvPr id="10" name="Slide Number Placeholder 3"/>
          <p:cNvSpPr>
            <a:spLocks noGrp="1"/>
          </p:cNvSpPr>
          <p:nvPr>
            <p:ph type="sldNum" sz="quarter" idx="10"/>
            <p:custDataLst>
              <p:tags r:id="rId3"/>
            </p:custDataLst>
          </p:nvPr>
        </p:nvSpPr>
        <p:spPr/>
        <p:txBody>
          <a:bodyPr/>
          <a:lstStyle/>
          <a:p>
            <a:pPr>
              <a:defRPr/>
            </a:pPr>
            <a:fld id="{2851A7D7-FEA5-4E7A-9B52-BBCABD6117CC}" type="slidenum">
              <a:rPr lang="en-US"/>
              <a:pPr>
                <a:defRPr/>
              </a:pPr>
              <a:t>43</a:t>
            </a:fld>
            <a:endParaRPr lang="en-US" b="0" dirty="0">
              <a:latin typeface="Times New Roman" pitchFamily="18" charset="0"/>
            </a:endParaRPr>
          </a:p>
        </p:txBody>
      </p:sp>
      <p:grpSp>
        <p:nvGrpSpPr>
          <p:cNvPr id="2" name="Group 1"/>
          <p:cNvGrpSpPr/>
          <p:nvPr/>
        </p:nvGrpSpPr>
        <p:grpSpPr>
          <a:xfrm>
            <a:off x="688975" y="2694575"/>
            <a:ext cx="7959725" cy="2095500"/>
            <a:chOff x="688975" y="2790825"/>
            <a:chExt cx="7959725" cy="2095500"/>
          </a:xfrm>
        </p:grpSpPr>
        <p:sp>
          <p:nvSpPr>
            <p:cNvPr id="53253" name="Text Box 5"/>
            <p:cNvSpPr txBox="1">
              <a:spLocks noChangeArrowheads="1"/>
            </p:cNvSpPr>
            <p:nvPr>
              <p:custDataLst>
                <p:tags r:id="rId4"/>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53254" name="Text Box 7"/>
            <p:cNvSpPr txBox="1">
              <a:spLocks noChangeArrowheads="1"/>
            </p:cNvSpPr>
            <p:nvPr>
              <p:custDataLst>
                <p:tags r:id="rId5"/>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53255" name="Rectangle 8"/>
            <p:cNvSpPr>
              <a:spLocks noChangeArrowheads="1"/>
            </p:cNvSpPr>
            <p:nvPr>
              <p:custDataLst>
                <p:tags r:id="rId6"/>
              </p:custDataLst>
            </p:nvPr>
          </p:nvSpPr>
          <p:spPr bwMode="auto">
            <a:xfrm>
              <a:off x="688975" y="2790825"/>
              <a:ext cx="7959725" cy="209550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pPr eaLnBrk="0" hangingPunct="0"/>
              <a:r>
                <a:rPr lang="en-US" sz="1600" b="1">
                  <a:solidFill>
                    <a:srgbClr val="0000FF"/>
                  </a:solidFill>
                  <a:latin typeface="SAS Monospace" pitchFamily="49" charset="0"/>
                </a:rPr>
                <a:t>NOTE: There were 424 observations read from the data set</a:t>
              </a:r>
              <a:br>
                <a:rPr lang="en-US" sz="1600" b="1">
                  <a:solidFill>
                    <a:srgbClr val="0000FF"/>
                  </a:solidFill>
                  <a:latin typeface="SAS Monospace" pitchFamily="49" charset="0"/>
                </a:rPr>
              </a:br>
              <a:r>
                <a:rPr lang="en-US" sz="1600" b="1">
                  <a:solidFill>
                    <a:srgbClr val="0000FF"/>
                  </a:solidFill>
                  <a:latin typeface="SAS Monospace" pitchFamily="49" charset="0"/>
                </a:rPr>
                <a:t>      ORION.EMPLOYEE_ADDRESSES.</a:t>
              </a:r>
            </a:p>
            <a:p>
              <a:pPr eaLnBrk="0" hangingPunct="0"/>
              <a:r>
                <a:rPr lang="en-US" sz="1600" b="1">
                  <a:solidFill>
                    <a:srgbClr val="0000FF"/>
                  </a:solidFill>
                  <a:latin typeface="SAS Monospace" pitchFamily="49" charset="0"/>
                </a:rPr>
                <a:t>NOTE: The data set WORK.USA has 311 observations and 9</a:t>
              </a:r>
              <a:br>
                <a:rPr lang="en-US" sz="1600" b="1">
                  <a:solidFill>
                    <a:srgbClr val="0000FF"/>
                  </a:solidFill>
                  <a:latin typeface="SAS Monospace" pitchFamily="49" charset="0"/>
                </a:rPr>
              </a:br>
              <a:r>
                <a:rPr lang="en-US" sz="1600" b="1">
                  <a:solidFill>
                    <a:srgbClr val="0000FF"/>
                  </a:solidFill>
                  <a:latin typeface="SAS Monospace" pitchFamily="49" charset="0"/>
                </a:rPr>
                <a:t>      variables.</a:t>
              </a:r>
            </a:p>
            <a:p>
              <a:pPr eaLnBrk="0" hangingPunct="0"/>
              <a:r>
                <a:rPr lang="en-US" sz="1600" b="1">
                  <a:solidFill>
                    <a:srgbClr val="0000FF"/>
                  </a:solidFill>
                  <a:latin typeface="SAS Monospace" pitchFamily="49" charset="0"/>
                </a:rPr>
                <a:t>NOTE: The data set WORK.AUSTRALIA has 105 observations and 9</a:t>
              </a:r>
              <a:br>
                <a:rPr lang="en-US" sz="1600" b="1">
                  <a:solidFill>
                    <a:srgbClr val="0000FF"/>
                  </a:solidFill>
                  <a:latin typeface="SAS Monospace" pitchFamily="49" charset="0"/>
                </a:rPr>
              </a:br>
              <a:r>
                <a:rPr lang="en-US" sz="1600" b="1">
                  <a:solidFill>
                    <a:srgbClr val="0000FF"/>
                  </a:solidFill>
                  <a:latin typeface="SAS Monospace" pitchFamily="49" charset="0"/>
                </a:rPr>
                <a:t>      variables.</a:t>
              </a:r>
            </a:p>
            <a:p>
              <a:pPr eaLnBrk="0" hangingPunct="0"/>
              <a:r>
                <a:rPr lang="en-US" sz="1600" b="1">
                  <a:solidFill>
                    <a:srgbClr val="0000FF"/>
                  </a:solidFill>
                  <a:latin typeface="SAS Monospace" pitchFamily="49" charset="0"/>
                </a:rPr>
                <a:t>NOTE: The data set WORK.OTHER has 8 observations and 9</a:t>
              </a:r>
              <a:br>
                <a:rPr lang="en-US" sz="1600" b="1">
                  <a:solidFill>
                    <a:srgbClr val="0000FF"/>
                  </a:solidFill>
                  <a:latin typeface="SAS Monospace" pitchFamily="49" charset="0"/>
                </a:rPr>
              </a:br>
              <a:r>
                <a:rPr lang="en-US" sz="1600" b="1">
                  <a:solidFill>
                    <a:srgbClr val="0000FF"/>
                  </a:solidFill>
                  <a:latin typeface="SAS Monospace" pitchFamily="49" charset="0"/>
                </a:rPr>
                <a:t>      variables.</a:t>
              </a:r>
            </a:p>
          </p:txBody>
        </p:sp>
        <p:sp>
          <p:nvSpPr>
            <p:cNvPr id="53256" name="Rectangle 9"/>
            <p:cNvSpPr>
              <a:spLocks noChangeArrowheads="1"/>
            </p:cNvSpPr>
            <p:nvPr>
              <p:custDataLst>
                <p:tags r:id="rId7"/>
              </p:custDataLst>
            </p:nvPr>
          </p:nvSpPr>
          <p:spPr bwMode="auto">
            <a:xfrm>
              <a:off x="3067050" y="3324225"/>
              <a:ext cx="3548063"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53257" name="Rectangle 10"/>
            <p:cNvSpPr>
              <a:spLocks noChangeArrowheads="1"/>
            </p:cNvSpPr>
            <p:nvPr>
              <p:custDataLst>
                <p:tags r:id="rId8"/>
              </p:custDataLst>
            </p:nvPr>
          </p:nvSpPr>
          <p:spPr bwMode="auto">
            <a:xfrm>
              <a:off x="3067050" y="3813175"/>
              <a:ext cx="4279900"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53258" name="Rectangle 11"/>
            <p:cNvSpPr>
              <a:spLocks noChangeArrowheads="1"/>
            </p:cNvSpPr>
            <p:nvPr>
              <p:custDataLst>
                <p:tags r:id="rId9"/>
              </p:custDataLst>
            </p:nvPr>
          </p:nvSpPr>
          <p:spPr bwMode="auto">
            <a:xfrm>
              <a:off x="3067050" y="4302125"/>
              <a:ext cx="3556000"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custDataLst>
              <p:tags r:id="rId2"/>
            </p:custDataLst>
          </p:nvPr>
        </p:nvSpPr>
        <p:spPr/>
        <p:txBody>
          <a:bodyPr/>
          <a:lstStyle/>
          <a:p>
            <a:r>
              <a:rPr lang="en-US"/>
              <a:t>2.05 Short </a:t>
            </a:r>
            <a:r>
              <a:rPr lang="en-US" dirty="0"/>
              <a:t>Answer Poll</a:t>
            </a:r>
          </a:p>
        </p:txBody>
      </p:sp>
      <p:sp>
        <p:nvSpPr>
          <p:cNvPr id="3075" name="Rectangle 5"/>
          <p:cNvSpPr>
            <a:spLocks noGrp="1" noChangeArrowheads="1"/>
          </p:cNvSpPr>
          <p:nvPr>
            <p:ph idx="1"/>
            <p:custDataLst>
              <p:tags r:id="rId3"/>
            </p:custDataLst>
          </p:nvPr>
        </p:nvSpPr>
        <p:spPr/>
        <p:txBody>
          <a:bodyPr/>
          <a:lstStyle/>
          <a:p>
            <a:r>
              <a:rPr lang="en-US" dirty="0"/>
              <a:t>Open the file </a:t>
            </a:r>
            <a:r>
              <a:rPr lang="en-US" b="1" dirty="0"/>
              <a:t>p202a03 </a:t>
            </a:r>
            <a:r>
              <a:rPr lang="en-US" dirty="0"/>
              <a:t>and submit it. View the log, </a:t>
            </a:r>
            <a:br>
              <a:rPr lang="en-US" dirty="0"/>
            </a:br>
            <a:r>
              <a:rPr lang="en-US" dirty="0"/>
              <a:t>identify and correct the problem, and resubmit the program.</a:t>
            </a:r>
          </a:p>
          <a:p>
            <a:r>
              <a:rPr lang="en-US" dirty="0"/>
              <a:t>What statement did you add to correct the problem?</a:t>
            </a:r>
          </a:p>
          <a:p>
            <a:pPr marL="0" indent="0"/>
            <a:endParaRPr lang="en-US" dirty="0"/>
          </a:p>
        </p:txBody>
      </p:sp>
      <p:sp>
        <p:nvSpPr>
          <p:cNvPr id="4" name="Text Box 4"/>
          <p:cNvSpPr txBox="1">
            <a:spLocks noChangeArrowheads="1"/>
          </p:cNvSpPr>
          <p:nvPr>
            <p:custDataLst>
              <p:tags r:id="rId4"/>
            </p:custDataLst>
          </p:nvPr>
        </p:nvSpPr>
        <p:spPr bwMode="auto">
          <a:xfrm>
            <a:off x="685800" y="2834466"/>
            <a:ext cx="6792913" cy="231775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a:t>
            </a:r>
          </a:p>
          <a:p>
            <a:pPr>
              <a:lnSpc>
                <a:spcPct val="85000"/>
              </a:lnSpc>
            </a:pPr>
            <a:r>
              <a:rPr lang="en-US" b="1" dirty="0">
                <a:latin typeface="Courier New" pitchFamily="49" charset="0"/>
              </a:rPr>
              <a:t>   select (Country);</a:t>
            </a:r>
          </a:p>
          <a:p>
            <a:pPr>
              <a:lnSpc>
                <a:spcPct val="85000"/>
              </a:lnSpc>
            </a:pPr>
            <a:r>
              <a:rPr lang="en-US" b="1" dirty="0">
                <a:latin typeface="Courier New" pitchFamily="49" charset="0"/>
              </a:rPr>
              <a:t>	 when ('US') output </a:t>
            </a:r>
            <a:r>
              <a:rPr lang="en-US" b="1" dirty="0" err="1">
                <a:solidFill>
                  <a:srgbClr val="000000"/>
                </a:solidFill>
                <a:latin typeface="Courier New" pitchFamily="49" charset="0"/>
              </a:rPr>
              <a:t>usa</a:t>
            </a:r>
            <a:r>
              <a:rPr lang="en-US" b="1" dirty="0">
                <a:latin typeface="Courier New" pitchFamily="49" charset="0"/>
              </a:rPr>
              <a:t>;</a:t>
            </a:r>
          </a:p>
          <a:p>
            <a:pPr>
              <a:lnSpc>
                <a:spcPct val="85000"/>
              </a:lnSpc>
            </a:pPr>
            <a:r>
              <a:rPr lang="en-US" b="1" dirty="0">
                <a:latin typeface="Courier New" pitchFamily="49" charset="0"/>
              </a:rPr>
              <a:t>	 when ('AU') output </a:t>
            </a:r>
            <a:r>
              <a:rPr lang="en-US" b="1" dirty="0" err="1">
                <a:solidFill>
                  <a:srgbClr val="000000"/>
                </a:solidFill>
                <a:latin typeface="Courier New" pitchFamily="49" charset="0"/>
              </a:rPr>
              <a:t>australia</a:t>
            </a:r>
            <a:r>
              <a:rPr lang="en-US" b="1" dirty="0">
                <a:latin typeface="Courier New" pitchFamily="49" charset="0"/>
              </a:rPr>
              <a:t>;</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sp>
        <p:nvSpPr>
          <p:cNvPr id="2" name="Program Name"/>
          <p:cNvSpPr txBox="1"/>
          <p:nvPr>
            <p:custDataLst>
              <p:tags r:id="rId5"/>
            </p:custDataLst>
          </p:nvPr>
        </p:nvSpPr>
        <p:spPr bwMode="auto">
          <a:xfrm>
            <a:off x="7943850" y="6324600"/>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p202a03</a:t>
            </a: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custDataLst>
              <p:tags r:id="rId2"/>
            </p:custDataLst>
          </p:nvPr>
        </p:nvSpPr>
        <p:spPr/>
        <p:txBody>
          <a:bodyPr/>
          <a:lstStyle/>
          <a:p>
            <a:r>
              <a:rPr lang="en-US"/>
              <a:t>2.05 Short </a:t>
            </a:r>
            <a:r>
              <a:rPr lang="en-US" dirty="0"/>
              <a:t>Answer Poll – Correct Answer</a:t>
            </a:r>
          </a:p>
        </p:txBody>
      </p:sp>
      <p:sp>
        <p:nvSpPr>
          <p:cNvPr id="3075" name="Rectangle 5"/>
          <p:cNvSpPr>
            <a:spLocks noGrp="1" noChangeArrowheads="1"/>
          </p:cNvSpPr>
          <p:nvPr>
            <p:ph idx="1"/>
            <p:custDataLst>
              <p:tags r:id="rId3"/>
            </p:custDataLst>
          </p:nvPr>
        </p:nvSpPr>
        <p:spPr/>
        <p:txBody>
          <a:bodyPr/>
          <a:lstStyle/>
          <a:p>
            <a:r>
              <a:rPr lang="en-US" dirty="0"/>
              <a:t>What statement did you add to correct the problem?</a:t>
            </a:r>
          </a:p>
          <a:p>
            <a:pPr marL="0" indent="0"/>
            <a:endParaRPr lang="en-US" dirty="0"/>
          </a:p>
        </p:txBody>
      </p:sp>
      <p:sp>
        <p:nvSpPr>
          <p:cNvPr id="6" name="TextBox 5"/>
          <p:cNvSpPr txBox="1"/>
          <p:nvPr>
            <p:custDataLst>
              <p:tags r:id="rId4"/>
            </p:custDataLst>
          </p:nvPr>
        </p:nvSpPr>
        <p:spPr bwMode="auto">
          <a:xfrm>
            <a:off x="6386648" y="3035597"/>
            <a:ext cx="1654620" cy="461665"/>
          </a:xfrm>
          <a:prstGeom prst="rect">
            <a:avLst/>
          </a:prstGeom>
          <a:solidFill>
            <a:srgbClr val="FF99FF"/>
          </a:solidFill>
          <a:ln>
            <a:noFill/>
          </a:ln>
          <a:extLst/>
        </p:spPr>
        <p:txBody>
          <a:bodyPr wrap="none" rtlCol="0" anchor="b">
            <a:spAutoFit/>
          </a:bodyPr>
          <a:lstStyle/>
          <a:p>
            <a:r>
              <a:rPr lang="en-US" dirty="0">
                <a:solidFill>
                  <a:srgbClr val="FFFFFF"/>
                </a:solidFill>
              </a:rPr>
              <a:t>Quiz to SA</a:t>
            </a:r>
          </a:p>
        </p:txBody>
      </p:sp>
      <p:sp>
        <p:nvSpPr>
          <p:cNvPr id="2" name="Program Name"/>
          <p:cNvSpPr txBox="1"/>
          <p:nvPr>
            <p:custDataLst>
              <p:tags r:id="rId5"/>
            </p:custDataLst>
          </p:nvPr>
        </p:nvSpPr>
        <p:spPr bwMode="auto">
          <a:xfrm>
            <a:off x="7830036" y="6324600"/>
            <a:ext cx="11063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p202a03s</a:t>
            </a:r>
          </a:p>
        </p:txBody>
      </p:sp>
      <p:sp>
        <p:nvSpPr>
          <p:cNvPr id="7" name="Text Box 6"/>
          <p:cNvSpPr txBox="1">
            <a:spLocks noChangeArrowheads="1"/>
          </p:cNvSpPr>
          <p:nvPr>
            <p:custDataLst>
              <p:tags r:id="rId6"/>
            </p:custDataLst>
          </p:nvPr>
        </p:nvSpPr>
        <p:spPr bwMode="auto">
          <a:xfrm>
            <a:off x="815975" y="1873250"/>
            <a:ext cx="7370763" cy="2339975"/>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600" b="1" dirty="0">
                <a:solidFill>
                  <a:srgbClr val="000000"/>
                </a:solidFill>
                <a:latin typeface="SAS Monospace" pitchFamily="49" charset="0"/>
              </a:rPr>
              <a:t>150  data </a:t>
            </a:r>
            <a:r>
              <a:rPr lang="en-US" sz="1600" b="1" dirty="0" err="1">
                <a:solidFill>
                  <a:srgbClr val="000000"/>
                </a:solidFill>
                <a:latin typeface="SAS Monospace" pitchFamily="49" charset="0"/>
              </a:rPr>
              <a:t>usa</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australia</a:t>
            </a:r>
            <a:r>
              <a:rPr lang="en-US" sz="1600" b="1" dirty="0">
                <a:solidFill>
                  <a:srgbClr val="000000"/>
                </a:solidFill>
                <a:latin typeface="SAS Monospace" pitchFamily="49" charset="0"/>
              </a:rPr>
              <a:t>;</a:t>
            </a:r>
          </a:p>
          <a:p>
            <a:r>
              <a:rPr lang="en-US" sz="1600" b="1" dirty="0">
                <a:solidFill>
                  <a:srgbClr val="000000"/>
                </a:solidFill>
                <a:latin typeface="SAS Monospace" pitchFamily="49" charset="0"/>
              </a:rPr>
              <a:t>151     set </a:t>
            </a:r>
            <a:r>
              <a:rPr lang="en-US" sz="1600" b="1" dirty="0" err="1">
                <a:solidFill>
                  <a:srgbClr val="000000"/>
                </a:solidFill>
                <a:latin typeface="SAS Monospace" pitchFamily="49" charset="0"/>
              </a:rPr>
              <a:t>orion.employee_addresses</a:t>
            </a:r>
            <a:r>
              <a:rPr lang="en-US" sz="1600" b="1" dirty="0">
                <a:solidFill>
                  <a:srgbClr val="000000"/>
                </a:solidFill>
                <a:latin typeface="SAS Monospace" pitchFamily="49" charset="0"/>
              </a:rPr>
              <a:t>;</a:t>
            </a:r>
          </a:p>
          <a:p>
            <a:r>
              <a:rPr lang="en-US" sz="1600" b="1" dirty="0">
                <a:solidFill>
                  <a:srgbClr val="000000"/>
                </a:solidFill>
                <a:latin typeface="SAS Monospace" pitchFamily="49" charset="0"/>
              </a:rPr>
              <a:t>152     select (Country);</a:t>
            </a:r>
          </a:p>
          <a:p>
            <a:r>
              <a:rPr lang="en-US" sz="1600" b="1" dirty="0">
                <a:solidFill>
                  <a:srgbClr val="000000"/>
                </a:solidFill>
                <a:latin typeface="SAS Monospace" pitchFamily="49" charset="0"/>
              </a:rPr>
              <a:t>153        when ('US') output </a:t>
            </a:r>
            <a:r>
              <a:rPr lang="en-US" sz="1600" b="1" dirty="0" err="1">
                <a:solidFill>
                  <a:srgbClr val="000000"/>
                </a:solidFill>
                <a:latin typeface="SAS Monospace" pitchFamily="49" charset="0"/>
              </a:rPr>
              <a:t>usa</a:t>
            </a:r>
            <a:r>
              <a:rPr lang="en-US" sz="1600" b="1" dirty="0">
                <a:solidFill>
                  <a:srgbClr val="000000"/>
                </a:solidFill>
                <a:latin typeface="SAS Monospace" pitchFamily="49" charset="0"/>
              </a:rPr>
              <a:t>;</a:t>
            </a:r>
          </a:p>
          <a:p>
            <a:r>
              <a:rPr lang="en-US" sz="1600" b="1" dirty="0">
                <a:solidFill>
                  <a:srgbClr val="000000"/>
                </a:solidFill>
                <a:latin typeface="SAS Monospace" pitchFamily="49" charset="0"/>
              </a:rPr>
              <a:t>154        when ('AU') output </a:t>
            </a:r>
            <a:r>
              <a:rPr lang="en-US" sz="1600" b="1" dirty="0" err="1">
                <a:solidFill>
                  <a:srgbClr val="000000"/>
                </a:solidFill>
                <a:latin typeface="SAS Monospace" pitchFamily="49" charset="0"/>
              </a:rPr>
              <a:t>australia</a:t>
            </a:r>
            <a:r>
              <a:rPr lang="en-US" sz="1600" b="1" dirty="0">
                <a:solidFill>
                  <a:srgbClr val="000000"/>
                </a:solidFill>
                <a:latin typeface="SAS Monospace" pitchFamily="49" charset="0"/>
              </a:rPr>
              <a:t>;</a:t>
            </a:r>
          </a:p>
          <a:p>
            <a:r>
              <a:rPr lang="en-US" sz="1600" b="1" dirty="0">
                <a:solidFill>
                  <a:srgbClr val="000000"/>
                </a:solidFill>
                <a:latin typeface="SAS Monospace" pitchFamily="49" charset="0"/>
              </a:rPr>
              <a:t>155     end;</a:t>
            </a:r>
          </a:p>
          <a:p>
            <a:r>
              <a:rPr lang="en-US" sz="1600" b="1" dirty="0">
                <a:solidFill>
                  <a:srgbClr val="000000"/>
                </a:solidFill>
                <a:latin typeface="SAS Monospace" pitchFamily="49" charset="0"/>
              </a:rPr>
              <a:t>156  run;</a:t>
            </a:r>
          </a:p>
          <a:p>
            <a:r>
              <a:rPr lang="en-US" sz="1600" b="1" dirty="0">
                <a:solidFill>
                  <a:srgbClr val="960000"/>
                </a:solidFill>
                <a:latin typeface="SAS Monospace" pitchFamily="49" charset="0"/>
              </a:rPr>
              <a:t>ERROR: Unsatisfied WHEN clause and no OTHERWISE clause at line 155 column 4.</a:t>
            </a:r>
          </a:p>
        </p:txBody>
      </p:sp>
      <p:sp>
        <p:nvSpPr>
          <p:cNvPr id="8" name="Text Box 7"/>
          <p:cNvSpPr txBox="1">
            <a:spLocks noChangeArrowheads="1"/>
          </p:cNvSpPr>
          <p:nvPr>
            <p:custDataLst>
              <p:tags r:id="rId7"/>
            </p:custDataLst>
          </p:nvPr>
        </p:nvSpPr>
        <p:spPr bwMode="auto">
          <a:xfrm>
            <a:off x="808038" y="4346575"/>
            <a:ext cx="5786437" cy="22098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solidFill>
                  <a:srgbClr val="000000"/>
                </a:solidFill>
                <a:latin typeface="Courier New" pitchFamily="49" charset="0"/>
              </a:rPr>
              <a:t>data </a:t>
            </a:r>
            <a:r>
              <a:rPr lang="en-US" sz="2000" b="1" dirty="0" err="1">
                <a:solidFill>
                  <a:srgbClr val="000000"/>
                </a:solidFill>
                <a:latin typeface="Courier New" pitchFamily="49" charset="0"/>
              </a:rPr>
              <a:t>usa</a:t>
            </a:r>
            <a:r>
              <a:rPr lang="en-US" sz="2000" b="1" dirty="0">
                <a:latin typeface="Courier New" pitchFamily="49" charset="0"/>
              </a:rPr>
              <a:t> </a:t>
            </a:r>
            <a:r>
              <a:rPr lang="en-US" sz="2000" b="1" dirty="0" err="1">
                <a:solidFill>
                  <a:srgbClr val="000000"/>
                </a:solidFill>
                <a:latin typeface="Courier New" pitchFamily="49" charset="0"/>
              </a:rPr>
              <a:t>australia</a:t>
            </a:r>
            <a:r>
              <a:rPr lang="en-US" sz="2000" b="1" dirty="0">
                <a:latin typeface="Courier New" pitchFamily="49" charset="0"/>
              </a:rPr>
              <a:t>;</a:t>
            </a:r>
          </a:p>
          <a:p>
            <a:pPr>
              <a:lnSpc>
                <a:spcPct val="85000"/>
              </a:lnSpc>
            </a:pPr>
            <a:r>
              <a:rPr lang="en-US" sz="2000" b="1" dirty="0">
                <a:latin typeface="Courier New" pitchFamily="49" charset="0"/>
              </a:rPr>
              <a:t>   set </a:t>
            </a:r>
            <a:r>
              <a:rPr lang="en-US" sz="2000" b="1" dirty="0" err="1">
                <a:latin typeface="Courier New" pitchFamily="49" charset="0"/>
              </a:rPr>
              <a:t>orion.employee_addresses</a:t>
            </a:r>
            <a:r>
              <a:rPr lang="en-US" sz="2000" b="1" dirty="0">
                <a:latin typeface="Courier New" pitchFamily="49" charset="0"/>
              </a:rPr>
              <a:t>;</a:t>
            </a:r>
          </a:p>
          <a:p>
            <a:pPr>
              <a:lnSpc>
                <a:spcPct val="85000"/>
              </a:lnSpc>
            </a:pPr>
            <a:r>
              <a:rPr lang="en-US" sz="2000" b="1" dirty="0">
                <a:latin typeface="Courier New" pitchFamily="49" charset="0"/>
              </a:rPr>
              <a:t>   select (Country);</a:t>
            </a:r>
          </a:p>
          <a:p>
            <a:pPr>
              <a:lnSpc>
                <a:spcPct val="85000"/>
              </a:lnSpc>
            </a:pPr>
            <a:r>
              <a:rPr lang="en-US" sz="2000" b="1" dirty="0">
                <a:latin typeface="Courier New" pitchFamily="49" charset="0"/>
              </a:rPr>
              <a:t>	when ('US') output </a:t>
            </a:r>
            <a:r>
              <a:rPr lang="en-US" sz="2000" b="1" dirty="0" err="1">
                <a:solidFill>
                  <a:srgbClr val="000000"/>
                </a:solidFill>
                <a:latin typeface="Courier New" pitchFamily="49" charset="0"/>
              </a:rPr>
              <a:t>usa</a:t>
            </a:r>
            <a:r>
              <a:rPr lang="en-US" sz="2000" b="1" dirty="0">
                <a:latin typeface="Courier New" pitchFamily="49" charset="0"/>
              </a:rPr>
              <a:t>;</a:t>
            </a:r>
          </a:p>
          <a:p>
            <a:pPr>
              <a:lnSpc>
                <a:spcPct val="85000"/>
              </a:lnSpc>
            </a:pPr>
            <a:r>
              <a:rPr lang="en-US" sz="2000" b="1" dirty="0">
                <a:latin typeface="Courier New" pitchFamily="49" charset="0"/>
              </a:rPr>
              <a:t>	when ('AU') output </a:t>
            </a:r>
            <a:r>
              <a:rPr lang="en-US" sz="2000" b="1" dirty="0" err="1">
                <a:solidFill>
                  <a:srgbClr val="000000"/>
                </a:solidFill>
                <a:latin typeface="Courier New" pitchFamily="49" charset="0"/>
              </a:rPr>
              <a:t>australia</a:t>
            </a:r>
            <a:r>
              <a:rPr lang="en-US" sz="2000" b="1" dirty="0">
                <a:latin typeface="Courier New" pitchFamily="49" charset="0"/>
              </a:rPr>
              <a:t>;</a:t>
            </a:r>
          </a:p>
          <a:p>
            <a:pPr>
              <a:lnSpc>
                <a:spcPct val="85000"/>
              </a:lnSpc>
            </a:pPr>
            <a:r>
              <a:rPr lang="en-US" sz="2000" b="1" dirty="0">
                <a:latin typeface="Courier New" pitchFamily="49" charset="0"/>
              </a:rPr>
              <a:t>      otherwise;</a:t>
            </a:r>
          </a:p>
          <a:p>
            <a:pPr>
              <a:lnSpc>
                <a:spcPct val="85000"/>
              </a:lnSpc>
            </a:pPr>
            <a:r>
              <a:rPr lang="en-US" sz="2000" b="1" dirty="0">
                <a:latin typeface="Courier New" pitchFamily="49" charset="0"/>
              </a:rPr>
              <a:t>   end;</a:t>
            </a:r>
          </a:p>
          <a:p>
            <a:pPr>
              <a:lnSpc>
                <a:spcPct val="85000"/>
              </a:lnSpc>
            </a:pPr>
            <a:r>
              <a:rPr lang="en-US" sz="2000" b="1" dirty="0">
                <a:latin typeface="Courier New" pitchFamily="49" charset="0"/>
              </a:rPr>
              <a:t>run;</a:t>
            </a:r>
          </a:p>
        </p:txBody>
      </p:sp>
      <p:sp>
        <p:nvSpPr>
          <p:cNvPr id="9" name="Rectangle 8"/>
          <p:cNvSpPr>
            <a:spLocks noChangeArrowheads="1"/>
          </p:cNvSpPr>
          <p:nvPr>
            <p:custDataLst>
              <p:tags r:id="rId8"/>
            </p:custDataLst>
          </p:nvPr>
        </p:nvSpPr>
        <p:spPr bwMode="auto">
          <a:xfrm>
            <a:off x="1757363" y="5684838"/>
            <a:ext cx="1549400" cy="2841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0" name="Text Box 11"/>
          <p:cNvSpPr txBox="1">
            <a:spLocks noChangeArrowheads="1"/>
          </p:cNvSpPr>
          <p:nvPr>
            <p:custDataLst>
              <p:tags r:id="rId9"/>
            </p:custDataLst>
          </p:nvPr>
        </p:nvSpPr>
        <p:spPr bwMode="auto">
          <a:xfrm>
            <a:off x="3420994" y="5738813"/>
            <a:ext cx="3112328" cy="918200"/>
          </a:xfrm>
          <a:prstGeom prst="rect">
            <a:avLst/>
          </a:prstGeom>
          <a:gradFill flip="none" rotWithShape="1">
            <a:gsLst>
              <a:gs pos="0">
                <a:srgbClr val="DAA700"/>
              </a:gs>
              <a:gs pos="80000">
                <a:srgbClr val="FFDC00"/>
              </a:gs>
              <a:gs pos="100000">
                <a:srgbClr val="FFE000"/>
              </a:gs>
            </a:gsLst>
            <a:lin ang="16200000" scaled="1"/>
            <a:tileRect/>
          </a:gradFill>
          <a:ln w="9525" algn="ctr">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dirty="0">
                <a:solidFill>
                  <a:srgbClr val="000000"/>
                </a:solidFill>
                <a:latin typeface="Arial"/>
              </a:rPr>
              <a:t>An OTHERWISE statement is needed.</a:t>
            </a:r>
          </a:p>
        </p:txBody>
      </p:sp>
      <p:sp>
        <p:nvSpPr>
          <p:cNvPr id="11" name="Rectangle 10"/>
          <p:cNvSpPr/>
          <p:nvPr>
            <p:custDataLst>
              <p:tags r:id="rId10"/>
            </p:custDataLst>
          </p:nvPr>
        </p:nvSpPr>
        <p:spPr bwMode="auto">
          <a:xfrm>
            <a:off x="866775" y="3630930"/>
            <a:ext cx="699770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2" name="Rectangle 11"/>
          <p:cNvSpPr/>
          <p:nvPr>
            <p:custDataLst>
              <p:tags r:id="rId11"/>
            </p:custDataLst>
          </p:nvPr>
        </p:nvSpPr>
        <p:spPr bwMode="auto">
          <a:xfrm>
            <a:off x="866775" y="3874770"/>
            <a:ext cx="21717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758054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custDataLst>
              <p:tags r:id="rId1"/>
            </p:custDataLst>
          </p:nvPr>
        </p:nvSpPr>
        <p:spPr/>
        <p:txBody>
          <a:bodyPr/>
          <a:lstStyle/>
          <a:p>
            <a:r>
              <a:rPr lang="en-US" dirty="0"/>
              <a:t>OTHERWISE Statement</a:t>
            </a:r>
          </a:p>
        </p:txBody>
      </p:sp>
      <p:sp>
        <p:nvSpPr>
          <p:cNvPr id="52227" name="Rectangle 3"/>
          <p:cNvSpPr>
            <a:spLocks noGrp="1" noChangeArrowheads="1"/>
          </p:cNvSpPr>
          <p:nvPr>
            <p:ph idx="1"/>
            <p:custDataLst>
              <p:tags r:id="rId2"/>
            </p:custDataLst>
          </p:nvPr>
        </p:nvSpPr>
        <p:spPr>
          <a:xfrm>
            <a:off x="685800" y="1071563"/>
            <a:ext cx="7745413" cy="5094287"/>
          </a:xfrm>
        </p:spPr>
        <p:txBody>
          <a:bodyPr/>
          <a:lstStyle/>
          <a:p>
            <a:pPr eaLnBrk="0" hangingPunct="0">
              <a:spcBef>
                <a:spcPct val="30000"/>
              </a:spcBef>
              <a:spcAft>
                <a:spcPct val="0"/>
              </a:spcAft>
              <a:buClrTx/>
              <a:defRPr/>
            </a:pPr>
            <a:r>
              <a:rPr lang="en-US" dirty="0"/>
              <a:t>The OTHERWISE statement is optional, but omitting it </a:t>
            </a:r>
            <a:br>
              <a:rPr lang="en-US" dirty="0"/>
            </a:br>
            <a:r>
              <a:rPr lang="en-US" dirty="0"/>
              <a:t>results in an error when all WHEN conditions are false.</a:t>
            </a:r>
          </a:p>
        </p:txBody>
      </p:sp>
      <p:sp>
        <p:nvSpPr>
          <p:cNvPr id="11" name="Slide Number Placeholder 3"/>
          <p:cNvSpPr>
            <a:spLocks noGrp="1"/>
          </p:cNvSpPr>
          <p:nvPr>
            <p:ph type="sldNum" sz="quarter" idx="10"/>
            <p:custDataLst>
              <p:tags r:id="rId3"/>
            </p:custDataLst>
          </p:nvPr>
        </p:nvSpPr>
        <p:spPr/>
        <p:txBody>
          <a:bodyPr/>
          <a:lstStyle/>
          <a:p>
            <a:pPr>
              <a:defRPr/>
            </a:pPr>
            <a:fld id="{E2F0D2C5-3C10-419E-BCC4-59825F97876F}" type="slidenum">
              <a:rPr lang="en-US"/>
              <a:pPr>
                <a:defRPr/>
              </a:pPr>
              <a:t>46</a:t>
            </a:fld>
            <a:endParaRPr lang="en-US" b="0" dirty="0">
              <a:latin typeface="Times New Roman" pitchFamily="18" charset="0"/>
            </a:endParaRPr>
          </a:p>
        </p:txBody>
      </p:sp>
      <p:sp>
        <p:nvSpPr>
          <p:cNvPr id="52229" name="Text Box 4"/>
          <p:cNvSpPr txBox="1">
            <a:spLocks noChangeArrowheads="1"/>
          </p:cNvSpPr>
          <p:nvPr>
            <p:custDataLst>
              <p:tags r:id="rId4"/>
            </p:custDataLst>
          </p:nvPr>
        </p:nvSpPr>
        <p:spPr bwMode="auto">
          <a:xfrm>
            <a:off x="711200" y="2032000"/>
            <a:ext cx="6792913" cy="26289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a:t>
            </a:r>
          </a:p>
          <a:p>
            <a:pPr>
              <a:lnSpc>
                <a:spcPct val="85000"/>
              </a:lnSpc>
            </a:pPr>
            <a:r>
              <a:rPr lang="en-US" b="1" dirty="0">
                <a:latin typeface="Courier New" pitchFamily="49" charset="0"/>
              </a:rPr>
              <a:t>   select (Country);</a:t>
            </a:r>
          </a:p>
          <a:p>
            <a:pPr>
              <a:lnSpc>
                <a:spcPct val="85000"/>
              </a:lnSpc>
            </a:pPr>
            <a:r>
              <a:rPr lang="en-US" b="1" dirty="0">
                <a:latin typeface="Courier New" pitchFamily="49" charset="0"/>
              </a:rPr>
              <a:t>	 when ('US') output </a:t>
            </a:r>
            <a:r>
              <a:rPr lang="en-US" b="1" dirty="0" err="1">
                <a:solidFill>
                  <a:srgbClr val="000000"/>
                </a:solidFill>
                <a:latin typeface="Courier New" pitchFamily="49" charset="0"/>
              </a:rPr>
              <a:t>usa</a:t>
            </a:r>
            <a:r>
              <a:rPr lang="en-US" b="1" dirty="0">
                <a:latin typeface="Courier New" pitchFamily="49" charset="0"/>
              </a:rPr>
              <a:t>;</a:t>
            </a:r>
          </a:p>
          <a:p>
            <a:pPr>
              <a:lnSpc>
                <a:spcPct val="85000"/>
              </a:lnSpc>
            </a:pPr>
            <a:r>
              <a:rPr lang="en-US" b="1" dirty="0">
                <a:latin typeface="Courier New" pitchFamily="49" charset="0"/>
              </a:rPr>
              <a:t>	 when ('AU') output </a:t>
            </a:r>
            <a:r>
              <a:rPr lang="en-US" b="1" dirty="0" err="1">
                <a:solidFill>
                  <a:srgbClr val="000000"/>
                </a:solidFill>
                <a:latin typeface="Courier New" pitchFamily="49" charset="0"/>
              </a:rPr>
              <a:t>australia</a:t>
            </a:r>
            <a:r>
              <a:rPr lang="en-US" b="1" dirty="0">
                <a:latin typeface="Courier New" pitchFamily="49" charset="0"/>
              </a:rPr>
              <a:t>;</a:t>
            </a:r>
          </a:p>
          <a:p>
            <a:pPr>
              <a:lnSpc>
                <a:spcPct val="85000"/>
              </a:lnSpc>
            </a:pPr>
            <a:r>
              <a:rPr lang="en-US" b="1" dirty="0">
                <a:latin typeface="Courier New" pitchFamily="49" charset="0"/>
              </a:rPr>
              <a:t>	 otherwise;</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sp>
        <p:nvSpPr>
          <p:cNvPr id="52230" name="Text Box 5"/>
          <p:cNvSpPr txBox="1">
            <a:spLocks noChangeArrowheads="1"/>
          </p:cNvSpPr>
          <p:nvPr>
            <p:custDataLst>
              <p:tags r:id="rId5"/>
            </p:custDataLst>
          </p:nvPr>
        </p:nvSpPr>
        <p:spPr bwMode="auto">
          <a:xfrm>
            <a:off x="7820379" y="6324600"/>
            <a:ext cx="1112484"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p202a03s</a:t>
            </a:r>
          </a:p>
        </p:txBody>
      </p:sp>
      <p:sp>
        <p:nvSpPr>
          <p:cNvPr id="4" name="Rectangle 3"/>
          <p:cNvSpPr/>
          <p:nvPr>
            <p:custDataLst>
              <p:tags r:id="rId6"/>
            </p:custDataLst>
          </p:nvPr>
        </p:nvSpPr>
        <p:spPr bwMode="auto">
          <a:xfrm>
            <a:off x="1309688" y="2704592"/>
            <a:ext cx="3103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7"/>
            </p:custDataLst>
          </p:nvPr>
        </p:nvSpPr>
        <p:spPr bwMode="auto">
          <a:xfrm>
            <a:off x="1858963" y="3015488"/>
            <a:ext cx="41990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6" name="Rectangle 5"/>
          <p:cNvSpPr/>
          <p:nvPr>
            <p:custDataLst>
              <p:tags r:id="rId8"/>
            </p:custDataLst>
          </p:nvPr>
        </p:nvSpPr>
        <p:spPr bwMode="auto">
          <a:xfrm>
            <a:off x="1858963" y="3326384"/>
            <a:ext cx="52943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7" name="Rectangle 6"/>
          <p:cNvSpPr/>
          <p:nvPr>
            <p:custDataLst>
              <p:tags r:id="rId9"/>
            </p:custDataLst>
          </p:nvPr>
        </p:nvSpPr>
        <p:spPr bwMode="auto">
          <a:xfrm>
            <a:off x="1309688" y="3948176"/>
            <a:ext cx="7303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8" name="Rectangle 7"/>
          <p:cNvSpPr/>
          <p:nvPr>
            <p:custDataLst>
              <p:tags r:id="rId10"/>
            </p:custDataLst>
          </p:nvPr>
        </p:nvSpPr>
        <p:spPr bwMode="auto">
          <a:xfrm>
            <a:off x="1858963" y="3637280"/>
            <a:ext cx="182568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2221802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custDataLst>
              <p:tags r:id="rId1"/>
            </p:custDataLst>
          </p:nvPr>
        </p:nvSpPr>
        <p:spPr/>
        <p:txBody>
          <a:bodyPr/>
          <a:lstStyle/>
          <a:p>
            <a:r>
              <a:rPr lang="en-US"/>
              <a:t>Test for Multiple Values in a WHEN Statement</a:t>
            </a:r>
          </a:p>
        </p:txBody>
      </p:sp>
      <p:sp>
        <p:nvSpPr>
          <p:cNvPr id="57347" name="Rectangle 3"/>
          <p:cNvSpPr>
            <a:spLocks noGrp="1" noChangeArrowheads="1"/>
          </p:cNvSpPr>
          <p:nvPr>
            <p:ph idx="1"/>
            <p:custDataLst>
              <p:tags r:id="rId2"/>
            </p:custDataLst>
          </p:nvPr>
        </p:nvSpPr>
        <p:spPr/>
        <p:txBody>
          <a:bodyPr/>
          <a:lstStyle/>
          <a:p>
            <a:r>
              <a:rPr lang="en-US" dirty="0"/>
              <a:t>Multiple values can be listed in the WHEN expression.</a:t>
            </a:r>
          </a:p>
          <a:p>
            <a:endParaRPr lang="en-US" dirty="0"/>
          </a:p>
          <a:p>
            <a:endParaRPr lang="en-US" dirty="0"/>
          </a:p>
          <a:p>
            <a:endParaRPr lang="en-US" dirty="0"/>
          </a:p>
          <a:p>
            <a:endParaRPr lang="en-US" dirty="0"/>
          </a:p>
          <a:p>
            <a:endParaRPr lang="en-US" dirty="0"/>
          </a:p>
          <a:p>
            <a:endParaRPr lang="en-US" dirty="0"/>
          </a:p>
          <a:p>
            <a:endParaRPr lang="en-US" dirty="0"/>
          </a:p>
          <a:p>
            <a:r>
              <a:rPr lang="en-US" dirty="0"/>
              <a:t>Partial SAS Log</a:t>
            </a:r>
          </a:p>
        </p:txBody>
      </p:sp>
      <p:sp>
        <p:nvSpPr>
          <p:cNvPr id="13" name="Slide Number Placeholder 3"/>
          <p:cNvSpPr>
            <a:spLocks noGrp="1"/>
          </p:cNvSpPr>
          <p:nvPr>
            <p:ph type="sldNum" sz="quarter" idx="10"/>
            <p:custDataLst>
              <p:tags r:id="rId3"/>
            </p:custDataLst>
          </p:nvPr>
        </p:nvSpPr>
        <p:spPr/>
        <p:txBody>
          <a:bodyPr/>
          <a:lstStyle/>
          <a:p>
            <a:pPr>
              <a:defRPr/>
            </a:pPr>
            <a:fld id="{D96A7BBD-E5E3-4DC6-907E-7538FFB5C3B1}" type="slidenum">
              <a:rPr lang="en-US"/>
              <a:pPr>
                <a:defRPr/>
              </a:pPr>
              <a:t>47</a:t>
            </a:fld>
            <a:endParaRPr lang="en-US" b="0" dirty="0">
              <a:latin typeface="Times New Roman" pitchFamily="18" charset="0"/>
            </a:endParaRPr>
          </a:p>
        </p:txBody>
      </p:sp>
      <p:sp>
        <p:nvSpPr>
          <p:cNvPr id="57349" name="Text Box 4"/>
          <p:cNvSpPr txBox="1">
            <a:spLocks noChangeArrowheads="1"/>
          </p:cNvSpPr>
          <p:nvPr>
            <p:custDataLst>
              <p:tags r:id="rId4"/>
            </p:custDataLst>
          </p:nvPr>
        </p:nvSpPr>
        <p:spPr bwMode="auto">
          <a:xfrm>
            <a:off x="711200" y="1476375"/>
            <a:ext cx="7843838" cy="26289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 other;</a:t>
            </a:r>
          </a:p>
          <a:p>
            <a:pPr>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a:t>
            </a:r>
          </a:p>
          <a:p>
            <a:pPr>
              <a:lnSpc>
                <a:spcPct val="85000"/>
              </a:lnSpc>
            </a:pPr>
            <a:r>
              <a:rPr lang="en-US" b="1" dirty="0">
                <a:latin typeface="Courier New" pitchFamily="49" charset="0"/>
              </a:rPr>
              <a:t>   select (Country);</a:t>
            </a:r>
          </a:p>
          <a:p>
            <a:pPr>
              <a:lnSpc>
                <a:spcPct val="85000"/>
              </a:lnSpc>
            </a:pPr>
            <a:r>
              <a:rPr lang="en-US" b="1" dirty="0">
                <a:latin typeface="Courier New" pitchFamily="49" charset="0"/>
              </a:rPr>
              <a:t>	 when ('</a:t>
            </a:r>
            <a:r>
              <a:rPr lang="en-US" b="1" dirty="0" err="1">
                <a:latin typeface="Courier New" pitchFamily="49" charset="0"/>
              </a:rPr>
              <a:t>US','us</a:t>
            </a:r>
            <a:r>
              <a:rPr lang="en-US" b="1" dirty="0">
                <a:latin typeface="Courier New" pitchFamily="49" charset="0"/>
              </a:rPr>
              <a:t>') output </a:t>
            </a:r>
            <a:r>
              <a:rPr lang="en-US" b="1" dirty="0" err="1">
                <a:solidFill>
                  <a:srgbClr val="000000"/>
                </a:solidFill>
                <a:latin typeface="Courier New" pitchFamily="49" charset="0"/>
              </a:rPr>
              <a:t>usa</a:t>
            </a:r>
            <a:r>
              <a:rPr lang="en-US" b="1" dirty="0">
                <a:latin typeface="Courier New" pitchFamily="49" charset="0"/>
              </a:rPr>
              <a:t>;</a:t>
            </a:r>
          </a:p>
          <a:p>
            <a:pPr>
              <a:lnSpc>
                <a:spcPct val="85000"/>
              </a:lnSpc>
            </a:pPr>
            <a:r>
              <a:rPr lang="en-US" b="1" dirty="0">
                <a:latin typeface="Courier New" pitchFamily="49" charset="0"/>
              </a:rPr>
              <a:t>	 when ('</a:t>
            </a:r>
            <a:r>
              <a:rPr lang="en-US" b="1" dirty="0" err="1">
                <a:latin typeface="Courier New" pitchFamily="49" charset="0"/>
              </a:rPr>
              <a:t>AU','au</a:t>
            </a:r>
            <a:r>
              <a:rPr lang="en-US" b="1" dirty="0">
                <a:latin typeface="Courier New" pitchFamily="49" charset="0"/>
              </a:rPr>
              <a:t>') output </a:t>
            </a:r>
            <a:r>
              <a:rPr lang="en-US" b="1" dirty="0" err="1">
                <a:solidFill>
                  <a:srgbClr val="000000"/>
                </a:solidFill>
                <a:latin typeface="Courier New" pitchFamily="49" charset="0"/>
              </a:rPr>
              <a:t>australia</a:t>
            </a:r>
            <a:r>
              <a:rPr lang="en-US" b="1" dirty="0">
                <a:latin typeface="Courier New" pitchFamily="49" charset="0"/>
              </a:rPr>
              <a:t>;</a:t>
            </a:r>
          </a:p>
          <a:p>
            <a:pPr>
              <a:lnSpc>
                <a:spcPct val="85000"/>
              </a:lnSpc>
            </a:pPr>
            <a:r>
              <a:rPr lang="en-US" b="1" dirty="0">
                <a:latin typeface="Courier New" pitchFamily="49" charset="0"/>
              </a:rPr>
              <a:t>	 otherwise output other;</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sp>
        <p:nvSpPr>
          <p:cNvPr id="57353" name="Text Box 12"/>
          <p:cNvSpPr txBox="1">
            <a:spLocks noChangeArrowheads="1"/>
          </p:cNvSpPr>
          <p:nvPr>
            <p:custDataLst>
              <p:tags r:id="rId5"/>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57354" name="Rectangle 13"/>
          <p:cNvSpPr>
            <a:spLocks noChangeArrowheads="1"/>
          </p:cNvSpPr>
          <p:nvPr>
            <p:custDataLst>
              <p:tags r:id="rId6"/>
            </p:custDataLst>
          </p:nvPr>
        </p:nvSpPr>
        <p:spPr bwMode="auto">
          <a:xfrm>
            <a:off x="696913" y="4909664"/>
            <a:ext cx="8120062" cy="1606550"/>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eaLnBrk="0" hangingPunct="0"/>
            <a:r>
              <a:rPr lang="en-US" sz="1600" b="1" dirty="0">
                <a:solidFill>
                  <a:srgbClr val="0000FF"/>
                </a:solidFill>
                <a:latin typeface="SAS Monospace" pitchFamily="49" charset="0"/>
              </a:rPr>
              <a:t>NOTE: There were 424 observations read from the data set</a:t>
            </a:r>
            <a:br>
              <a:rPr lang="en-US" sz="1600" b="1" dirty="0">
                <a:solidFill>
                  <a:srgbClr val="0000FF"/>
                </a:solidFill>
                <a:latin typeface="SAS Monospace" pitchFamily="49" charset="0"/>
              </a:rPr>
            </a:br>
            <a:r>
              <a:rPr lang="en-US" sz="1600" b="1" dirty="0">
                <a:solidFill>
                  <a:srgbClr val="0000FF"/>
                </a:solidFill>
                <a:latin typeface="SAS Monospace" pitchFamily="49" charset="0"/>
              </a:rPr>
              <a:t>      ORION.EMPLOYEE_ADDRESSES.</a:t>
            </a:r>
          </a:p>
          <a:p>
            <a:pPr eaLnBrk="0" hangingPunct="0"/>
            <a:r>
              <a:rPr lang="en-US" sz="1600" b="1" dirty="0">
                <a:solidFill>
                  <a:srgbClr val="0000FF"/>
                </a:solidFill>
                <a:latin typeface="SAS Monospace" pitchFamily="49" charset="0"/>
              </a:rPr>
              <a:t>NOTE: The data set WORK.USA has 316 observations and 9 variables.</a:t>
            </a:r>
          </a:p>
          <a:p>
            <a:pPr eaLnBrk="0" hangingPunct="0"/>
            <a:r>
              <a:rPr lang="en-US" sz="1600" b="1" dirty="0">
                <a:solidFill>
                  <a:srgbClr val="0000FF"/>
                </a:solidFill>
                <a:latin typeface="SAS Monospace" pitchFamily="49" charset="0"/>
              </a:rPr>
              <a:t>NOTE: The data set WORK.AUSTRALIA has 108 observations and 9</a:t>
            </a:r>
            <a:br>
              <a:rPr lang="en-US" sz="1600" b="1" dirty="0">
                <a:solidFill>
                  <a:srgbClr val="0000FF"/>
                </a:solidFill>
                <a:latin typeface="SAS Monospace" pitchFamily="49" charset="0"/>
              </a:rPr>
            </a:br>
            <a:r>
              <a:rPr lang="en-US" sz="1600" b="1" dirty="0">
                <a:solidFill>
                  <a:srgbClr val="0000FF"/>
                </a:solidFill>
                <a:latin typeface="SAS Monospace" pitchFamily="49" charset="0"/>
              </a:rPr>
              <a:t>      variables.</a:t>
            </a:r>
          </a:p>
          <a:p>
            <a:pPr eaLnBrk="0" hangingPunct="0"/>
            <a:r>
              <a:rPr lang="en-US" sz="1600" b="1" dirty="0">
                <a:solidFill>
                  <a:srgbClr val="0000FF"/>
                </a:solidFill>
                <a:latin typeface="SAS Monospace" pitchFamily="49" charset="0"/>
              </a:rPr>
              <a:t>NOTE: The data set WORK.OTHER has 0 observations and 9 variables.</a:t>
            </a:r>
          </a:p>
        </p:txBody>
      </p:sp>
      <p:sp>
        <p:nvSpPr>
          <p:cNvPr id="57350" name="Text Box 5"/>
          <p:cNvSpPr txBox="1">
            <a:spLocks noChangeArrowheads="1"/>
          </p:cNvSpPr>
          <p:nvPr>
            <p:custDataLst>
              <p:tags r:id="rId7"/>
            </p:custDataLst>
          </p:nvPr>
        </p:nvSpPr>
        <p:spPr bwMode="auto">
          <a:xfrm>
            <a:off x="7943850" y="6424183"/>
            <a:ext cx="989013" cy="422275"/>
          </a:xfrm>
          <a:prstGeom prst="rect">
            <a:avLst/>
          </a:prstGeom>
          <a:solidFill>
            <a:srgbClr val="FFFFFF"/>
          </a:solidFill>
          <a:ln>
            <a:noFill/>
          </a:ln>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p202d04</a:t>
            </a:r>
          </a:p>
        </p:txBody>
      </p:sp>
      <p:sp>
        <p:nvSpPr>
          <p:cNvPr id="2" name="Rectangle 1"/>
          <p:cNvSpPr/>
          <p:nvPr>
            <p:custDataLst>
              <p:tags r:id="rId8"/>
            </p:custDataLst>
          </p:nvPr>
        </p:nvSpPr>
        <p:spPr bwMode="auto">
          <a:xfrm>
            <a:off x="1858963" y="2459863"/>
            <a:ext cx="51118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9"/>
            </p:custDataLst>
          </p:nvPr>
        </p:nvSpPr>
        <p:spPr bwMode="auto">
          <a:xfrm>
            <a:off x="1858963" y="2770759"/>
            <a:ext cx="620718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10"/>
            </p:custDataLst>
          </p:nvPr>
        </p:nvSpPr>
        <p:spPr bwMode="auto">
          <a:xfrm>
            <a:off x="3078163" y="5448144"/>
            <a:ext cx="34989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11"/>
            </p:custDataLst>
          </p:nvPr>
        </p:nvSpPr>
        <p:spPr bwMode="auto">
          <a:xfrm>
            <a:off x="3078163" y="5691984"/>
            <a:ext cx="42228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6" name="Rectangle 5"/>
          <p:cNvSpPr/>
          <p:nvPr>
            <p:custDataLst>
              <p:tags r:id="rId12"/>
            </p:custDataLst>
          </p:nvPr>
        </p:nvSpPr>
        <p:spPr bwMode="auto">
          <a:xfrm>
            <a:off x="3078163" y="6179664"/>
            <a:ext cx="34989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custDataLst>
              <p:tags r:id="rId1"/>
            </p:custDataLst>
          </p:nvPr>
        </p:nvSpPr>
        <p:spPr/>
        <p:txBody>
          <a:bodyPr/>
          <a:lstStyle/>
          <a:p>
            <a:r>
              <a:rPr lang="en-US" dirty="0"/>
              <a:t>Using Functions in a SELECT Expression </a:t>
            </a:r>
          </a:p>
        </p:txBody>
      </p:sp>
      <p:sp>
        <p:nvSpPr>
          <p:cNvPr id="58371" name="Rectangle 3"/>
          <p:cNvSpPr>
            <a:spLocks noGrp="1" noChangeArrowheads="1"/>
          </p:cNvSpPr>
          <p:nvPr>
            <p:ph idx="1"/>
            <p:custDataLst>
              <p:tags r:id="rId2"/>
            </p:custDataLst>
          </p:nvPr>
        </p:nvSpPr>
        <p:spPr/>
        <p:txBody>
          <a:bodyPr/>
          <a:lstStyle/>
          <a:p>
            <a:r>
              <a:rPr lang="en-US" dirty="0"/>
              <a:t>An alternate solution uses the UPCASE function.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Partial SAS Log</a:t>
            </a:r>
          </a:p>
        </p:txBody>
      </p:sp>
      <p:sp>
        <p:nvSpPr>
          <p:cNvPr id="12" name="Slide Number Placeholder 3"/>
          <p:cNvSpPr>
            <a:spLocks noGrp="1"/>
          </p:cNvSpPr>
          <p:nvPr>
            <p:ph type="sldNum" sz="quarter" idx="10"/>
            <p:custDataLst>
              <p:tags r:id="rId3"/>
            </p:custDataLst>
          </p:nvPr>
        </p:nvSpPr>
        <p:spPr/>
        <p:txBody>
          <a:bodyPr/>
          <a:lstStyle/>
          <a:p>
            <a:pPr>
              <a:defRPr/>
            </a:pPr>
            <a:fld id="{95D77D62-7960-487A-AFEE-FA1E44DA362E}" type="slidenum">
              <a:rPr lang="en-US"/>
              <a:pPr>
                <a:defRPr/>
              </a:pPr>
              <a:t>48</a:t>
            </a:fld>
            <a:endParaRPr lang="en-US" b="0" dirty="0">
              <a:latin typeface="Times New Roman" pitchFamily="18" charset="0"/>
            </a:endParaRPr>
          </a:p>
        </p:txBody>
      </p:sp>
      <p:sp>
        <p:nvSpPr>
          <p:cNvPr id="58373" name="Text Box 4"/>
          <p:cNvSpPr txBox="1">
            <a:spLocks noChangeArrowheads="1"/>
          </p:cNvSpPr>
          <p:nvPr>
            <p:custDataLst>
              <p:tags r:id="rId4"/>
            </p:custDataLst>
          </p:nvPr>
        </p:nvSpPr>
        <p:spPr bwMode="auto">
          <a:xfrm>
            <a:off x="711200" y="1476375"/>
            <a:ext cx="7843838" cy="26289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 other;</a:t>
            </a:r>
          </a:p>
          <a:p>
            <a:pPr>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a:t>
            </a:r>
          </a:p>
          <a:p>
            <a:pPr>
              <a:lnSpc>
                <a:spcPct val="85000"/>
              </a:lnSpc>
            </a:pPr>
            <a:r>
              <a:rPr lang="en-US" b="1" dirty="0">
                <a:latin typeface="Courier New" pitchFamily="49" charset="0"/>
              </a:rPr>
              <a:t>   select (</a:t>
            </a:r>
            <a:r>
              <a:rPr lang="en-US" b="1" dirty="0" err="1">
                <a:latin typeface="Courier New" pitchFamily="49" charset="0"/>
              </a:rPr>
              <a:t>upcase</a:t>
            </a:r>
            <a:r>
              <a:rPr lang="en-US" b="1" dirty="0">
                <a:latin typeface="Courier New" pitchFamily="49" charset="0"/>
              </a:rPr>
              <a:t>(Country));</a:t>
            </a:r>
          </a:p>
          <a:p>
            <a:pPr>
              <a:lnSpc>
                <a:spcPct val="85000"/>
              </a:lnSpc>
            </a:pPr>
            <a:r>
              <a:rPr lang="en-US" b="1" dirty="0">
                <a:latin typeface="Courier New" pitchFamily="49" charset="0"/>
              </a:rPr>
              <a:t>	 when ('US') output </a:t>
            </a:r>
            <a:r>
              <a:rPr lang="en-US" b="1" dirty="0" err="1">
                <a:solidFill>
                  <a:srgbClr val="000000"/>
                </a:solidFill>
                <a:latin typeface="Courier New" pitchFamily="49" charset="0"/>
              </a:rPr>
              <a:t>usa</a:t>
            </a:r>
            <a:r>
              <a:rPr lang="en-US" b="1" dirty="0">
                <a:latin typeface="Courier New" pitchFamily="49" charset="0"/>
              </a:rPr>
              <a:t>;</a:t>
            </a:r>
          </a:p>
          <a:p>
            <a:pPr>
              <a:lnSpc>
                <a:spcPct val="85000"/>
              </a:lnSpc>
            </a:pPr>
            <a:r>
              <a:rPr lang="en-US" b="1" dirty="0">
                <a:latin typeface="Courier New" pitchFamily="49" charset="0"/>
              </a:rPr>
              <a:t>	 when ('AU') output </a:t>
            </a:r>
            <a:r>
              <a:rPr lang="en-US" b="1" dirty="0" err="1">
                <a:solidFill>
                  <a:srgbClr val="000000"/>
                </a:solidFill>
                <a:latin typeface="Courier New" pitchFamily="49" charset="0"/>
              </a:rPr>
              <a:t>australia</a:t>
            </a:r>
            <a:r>
              <a:rPr lang="en-US" b="1" dirty="0">
                <a:latin typeface="Courier New" pitchFamily="49" charset="0"/>
              </a:rPr>
              <a:t>;</a:t>
            </a:r>
          </a:p>
          <a:p>
            <a:pPr>
              <a:lnSpc>
                <a:spcPct val="85000"/>
              </a:lnSpc>
            </a:pPr>
            <a:r>
              <a:rPr lang="en-US" b="1" dirty="0">
                <a:latin typeface="Courier New" pitchFamily="49" charset="0"/>
              </a:rPr>
              <a:t>	 otherwise output other;</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sp>
        <p:nvSpPr>
          <p:cNvPr id="58375" name="Text Box 8"/>
          <p:cNvSpPr txBox="1">
            <a:spLocks noChangeArrowheads="1"/>
          </p:cNvSpPr>
          <p:nvPr>
            <p:custDataLst>
              <p:tags r:id="rId5"/>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58376" name="Rectangle 9"/>
          <p:cNvSpPr>
            <a:spLocks noChangeArrowheads="1"/>
          </p:cNvSpPr>
          <p:nvPr>
            <p:custDataLst>
              <p:tags r:id="rId6"/>
            </p:custDataLst>
          </p:nvPr>
        </p:nvSpPr>
        <p:spPr bwMode="auto">
          <a:xfrm>
            <a:off x="696913" y="4909664"/>
            <a:ext cx="8120062" cy="1606550"/>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eaLnBrk="0" hangingPunct="0"/>
            <a:r>
              <a:rPr lang="en-US" sz="1600" b="1" dirty="0">
                <a:solidFill>
                  <a:srgbClr val="0000FF"/>
                </a:solidFill>
                <a:latin typeface="SAS Monospace" pitchFamily="49" charset="0"/>
              </a:rPr>
              <a:t>NOTE: There were 424 observations read from the data set</a:t>
            </a:r>
            <a:br>
              <a:rPr lang="en-US" sz="1600" b="1" dirty="0">
                <a:solidFill>
                  <a:srgbClr val="0000FF"/>
                </a:solidFill>
                <a:latin typeface="SAS Monospace" pitchFamily="49" charset="0"/>
              </a:rPr>
            </a:br>
            <a:r>
              <a:rPr lang="en-US" sz="1600" b="1" dirty="0">
                <a:solidFill>
                  <a:srgbClr val="0000FF"/>
                </a:solidFill>
                <a:latin typeface="SAS Monospace" pitchFamily="49" charset="0"/>
              </a:rPr>
              <a:t>      ORION.EMPLOYEE_ADDRESSES.</a:t>
            </a:r>
          </a:p>
          <a:p>
            <a:pPr eaLnBrk="0" hangingPunct="0"/>
            <a:r>
              <a:rPr lang="en-US" sz="1600" b="1" dirty="0">
                <a:solidFill>
                  <a:srgbClr val="0000FF"/>
                </a:solidFill>
                <a:latin typeface="SAS Monospace" pitchFamily="49" charset="0"/>
              </a:rPr>
              <a:t>NOTE: The data set WORK.USA has 316 observations and 9 variables.</a:t>
            </a:r>
          </a:p>
          <a:p>
            <a:pPr eaLnBrk="0" hangingPunct="0"/>
            <a:r>
              <a:rPr lang="en-US" sz="1600" b="1" dirty="0">
                <a:solidFill>
                  <a:srgbClr val="0000FF"/>
                </a:solidFill>
                <a:latin typeface="SAS Monospace" pitchFamily="49" charset="0"/>
              </a:rPr>
              <a:t>NOTE: The data set WORK.AUSTRALIA has 108 observations and 9</a:t>
            </a:r>
            <a:br>
              <a:rPr lang="en-US" sz="1600" b="1" dirty="0">
                <a:solidFill>
                  <a:srgbClr val="0000FF"/>
                </a:solidFill>
                <a:latin typeface="SAS Monospace" pitchFamily="49" charset="0"/>
              </a:rPr>
            </a:br>
            <a:r>
              <a:rPr lang="en-US" sz="1600" b="1" dirty="0">
                <a:solidFill>
                  <a:srgbClr val="0000FF"/>
                </a:solidFill>
                <a:latin typeface="SAS Monospace" pitchFamily="49" charset="0"/>
              </a:rPr>
              <a:t>      variables.</a:t>
            </a:r>
          </a:p>
          <a:p>
            <a:pPr eaLnBrk="0" hangingPunct="0"/>
            <a:r>
              <a:rPr lang="en-US" sz="1600" b="1" dirty="0">
                <a:solidFill>
                  <a:srgbClr val="0000FF"/>
                </a:solidFill>
                <a:latin typeface="SAS Monospace" pitchFamily="49" charset="0"/>
              </a:rPr>
              <a:t>NOTE: The data set WORK.OTHER has 0 observations and 9 variables.</a:t>
            </a:r>
          </a:p>
        </p:txBody>
      </p:sp>
      <p:sp>
        <p:nvSpPr>
          <p:cNvPr id="13" name="Text Box 5"/>
          <p:cNvSpPr txBox="1">
            <a:spLocks noChangeArrowheads="1"/>
          </p:cNvSpPr>
          <p:nvPr>
            <p:custDataLst>
              <p:tags r:id="rId7"/>
            </p:custDataLst>
          </p:nvPr>
        </p:nvSpPr>
        <p:spPr bwMode="auto">
          <a:xfrm>
            <a:off x="7943850" y="6424183"/>
            <a:ext cx="989013" cy="422275"/>
          </a:xfrm>
          <a:prstGeom prst="rect">
            <a:avLst/>
          </a:prstGeom>
          <a:solidFill>
            <a:srgbClr val="FFFFFF"/>
          </a:solidFill>
          <a:ln>
            <a:noFill/>
          </a:ln>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p202d04</a:t>
            </a:r>
          </a:p>
        </p:txBody>
      </p:sp>
      <p:sp>
        <p:nvSpPr>
          <p:cNvPr id="2" name="Rectangle 1"/>
          <p:cNvSpPr/>
          <p:nvPr>
            <p:custDataLst>
              <p:tags r:id="rId8"/>
            </p:custDataLst>
          </p:nvPr>
        </p:nvSpPr>
        <p:spPr bwMode="auto">
          <a:xfrm>
            <a:off x="3078163" y="5448144"/>
            <a:ext cx="34989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9"/>
            </p:custDataLst>
          </p:nvPr>
        </p:nvSpPr>
        <p:spPr bwMode="auto">
          <a:xfrm>
            <a:off x="3078163" y="5691984"/>
            <a:ext cx="42228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10"/>
            </p:custDataLst>
          </p:nvPr>
        </p:nvSpPr>
        <p:spPr bwMode="auto">
          <a:xfrm>
            <a:off x="3078163" y="6179664"/>
            <a:ext cx="34989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11"/>
            </p:custDataLst>
          </p:nvPr>
        </p:nvSpPr>
        <p:spPr bwMode="auto">
          <a:xfrm>
            <a:off x="1309688" y="2148967"/>
            <a:ext cx="45641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custDataLst>
              <p:tags r:id="rId1"/>
            </p:custDataLst>
          </p:nvPr>
        </p:nvSpPr>
        <p:spPr/>
        <p:txBody>
          <a:bodyPr/>
          <a:lstStyle/>
          <a:p>
            <a:r>
              <a:rPr lang="en-US"/>
              <a:t>Using DO-END in a SELECT Group</a:t>
            </a:r>
          </a:p>
        </p:txBody>
      </p:sp>
      <p:sp>
        <p:nvSpPr>
          <p:cNvPr id="59395" name="Rectangle 3"/>
          <p:cNvSpPr>
            <a:spLocks noGrp="1" noChangeArrowheads="1"/>
          </p:cNvSpPr>
          <p:nvPr>
            <p:ph idx="1"/>
            <p:custDataLst>
              <p:tags r:id="rId2"/>
            </p:custDataLst>
          </p:nvPr>
        </p:nvSpPr>
        <p:spPr>
          <a:xfrm>
            <a:off x="685800" y="1071563"/>
            <a:ext cx="8331200" cy="4267200"/>
          </a:xfrm>
        </p:spPr>
        <p:txBody>
          <a:bodyPr/>
          <a:lstStyle/>
          <a:p>
            <a:r>
              <a:rPr lang="en-US"/>
              <a:t>Use DO and END statements to execute multiple statements when an expression is true.  </a:t>
            </a:r>
          </a:p>
        </p:txBody>
      </p:sp>
      <p:sp>
        <p:nvSpPr>
          <p:cNvPr id="14" name="Slide Number Placeholder 3"/>
          <p:cNvSpPr>
            <a:spLocks noGrp="1"/>
          </p:cNvSpPr>
          <p:nvPr>
            <p:ph type="sldNum" sz="quarter" idx="10"/>
            <p:custDataLst>
              <p:tags r:id="rId3"/>
            </p:custDataLst>
          </p:nvPr>
        </p:nvSpPr>
        <p:spPr/>
        <p:txBody>
          <a:bodyPr/>
          <a:lstStyle/>
          <a:p>
            <a:pPr>
              <a:defRPr/>
            </a:pPr>
            <a:fld id="{D29FAF81-2060-4ECA-84D1-76BFE251B358}" type="slidenum">
              <a:rPr lang="en-US"/>
              <a:pPr>
                <a:defRPr/>
              </a:pPr>
              <a:t>49</a:t>
            </a:fld>
            <a:endParaRPr lang="en-US" b="0" dirty="0">
              <a:latin typeface="Times New Roman" pitchFamily="18" charset="0"/>
            </a:endParaRPr>
          </a:p>
        </p:txBody>
      </p:sp>
      <p:sp>
        <p:nvSpPr>
          <p:cNvPr id="59398" name="Text Box 8"/>
          <p:cNvSpPr txBox="1">
            <a:spLocks noChangeArrowheads="1"/>
          </p:cNvSpPr>
          <p:nvPr>
            <p:custDataLst>
              <p:tags r:id="rId4"/>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59399" name="Text Box 17"/>
          <p:cNvSpPr txBox="1">
            <a:spLocks noChangeArrowheads="1"/>
          </p:cNvSpPr>
          <p:nvPr>
            <p:custDataLst>
              <p:tags r:id="rId5"/>
            </p:custDataLst>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p>
        </p:txBody>
      </p:sp>
      <p:sp>
        <p:nvSpPr>
          <p:cNvPr id="59400" name="Rectangle 18"/>
          <p:cNvSpPr>
            <a:spLocks noChangeArrowheads="1"/>
          </p:cNvSpPr>
          <p:nvPr>
            <p:custDataLst>
              <p:tags r:id="rId6"/>
            </p:custDataLst>
          </p:nvPr>
        </p:nvSpPr>
        <p:spPr bwMode="auto">
          <a:xfrm>
            <a:off x="696913" y="1835150"/>
            <a:ext cx="7554912" cy="4538663"/>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sz="2000" b="1" dirty="0">
                <a:solidFill>
                  <a:srgbClr val="000000"/>
                </a:solidFill>
                <a:latin typeface="Courier New" pitchFamily="49" charset="0"/>
              </a:rPr>
              <a:t>data </a:t>
            </a:r>
            <a:r>
              <a:rPr lang="en-US" sz="2000" b="1" dirty="0" err="1">
                <a:solidFill>
                  <a:srgbClr val="000000"/>
                </a:solidFill>
                <a:latin typeface="Courier New" pitchFamily="49" charset="0"/>
              </a:rPr>
              <a:t>usa</a:t>
            </a:r>
            <a:r>
              <a:rPr lang="en-US" sz="2000" b="1" dirty="0">
                <a:latin typeface="Courier New" pitchFamily="49" charset="0"/>
              </a:rPr>
              <a:t> </a:t>
            </a:r>
            <a:r>
              <a:rPr lang="en-US" sz="2000" b="1" dirty="0" err="1">
                <a:solidFill>
                  <a:srgbClr val="000000"/>
                </a:solidFill>
                <a:latin typeface="Courier New" pitchFamily="49" charset="0"/>
              </a:rPr>
              <a:t>australia</a:t>
            </a:r>
            <a:r>
              <a:rPr lang="en-US" sz="2000" b="1" dirty="0">
                <a:latin typeface="Courier New" pitchFamily="49" charset="0"/>
              </a:rPr>
              <a:t> other;</a:t>
            </a:r>
          </a:p>
          <a:p>
            <a:pPr eaLnBrk="0" hangingPunct="0">
              <a:lnSpc>
                <a:spcPct val="85000"/>
              </a:lnSpc>
            </a:pPr>
            <a:r>
              <a:rPr lang="en-US" sz="2000" b="1" dirty="0">
                <a:latin typeface="Courier New" pitchFamily="49" charset="0"/>
              </a:rPr>
              <a:t>   set </a:t>
            </a:r>
            <a:r>
              <a:rPr lang="en-US" sz="2000" b="1" dirty="0" err="1">
                <a:latin typeface="Courier New" pitchFamily="49" charset="0"/>
              </a:rPr>
              <a:t>orion.employee_addresses</a:t>
            </a:r>
            <a:r>
              <a:rPr lang="en-US" sz="2000" b="1" dirty="0">
                <a:latin typeface="Courier New" pitchFamily="49" charset="0"/>
              </a:rPr>
              <a:t>;</a:t>
            </a:r>
          </a:p>
          <a:p>
            <a:pPr eaLnBrk="0" hangingPunct="0">
              <a:lnSpc>
                <a:spcPct val="85000"/>
              </a:lnSpc>
            </a:pPr>
            <a:r>
              <a:rPr lang="en-US" sz="2000" b="1" dirty="0">
                <a:latin typeface="Courier New" pitchFamily="49" charset="0"/>
              </a:rPr>
              <a:t>   select (</a:t>
            </a:r>
            <a:r>
              <a:rPr lang="en-US" sz="2000" b="1" dirty="0" err="1">
                <a:latin typeface="Courier New" pitchFamily="49" charset="0"/>
              </a:rPr>
              <a:t>upcase</a:t>
            </a:r>
            <a:r>
              <a:rPr lang="en-US" sz="2000" b="1" dirty="0">
                <a:latin typeface="Courier New" pitchFamily="49" charset="0"/>
              </a:rPr>
              <a:t>(country));</a:t>
            </a:r>
          </a:p>
          <a:p>
            <a:pPr eaLnBrk="0" hangingPunct="0">
              <a:lnSpc>
                <a:spcPct val="85000"/>
              </a:lnSpc>
            </a:pPr>
            <a:r>
              <a:rPr lang="en-US" sz="2000" b="1" dirty="0">
                <a:latin typeface="Courier New" pitchFamily="49" charset="0"/>
              </a:rPr>
              <a:t>      when ('US') do;</a:t>
            </a:r>
          </a:p>
          <a:p>
            <a:pPr eaLnBrk="0" hangingPunct="0">
              <a:lnSpc>
                <a:spcPct val="85000"/>
              </a:lnSpc>
            </a:pPr>
            <a:r>
              <a:rPr lang="en-US" sz="2000" b="1" dirty="0">
                <a:latin typeface="Courier New" pitchFamily="49" charset="0"/>
              </a:rPr>
              <a:t>         Benefits=1;</a:t>
            </a:r>
          </a:p>
          <a:p>
            <a:pPr eaLnBrk="0" hangingPunct="0">
              <a:lnSpc>
                <a:spcPct val="85000"/>
              </a:lnSpc>
            </a:pPr>
            <a:r>
              <a:rPr lang="en-US" sz="2000" b="1" dirty="0">
                <a:latin typeface="Courier New" pitchFamily="49" charset="0"/>
              </a:rPr>
              <a:t>         output </a:t>
            </a:r>
            <a:r>
              <a:rPr lang="en-US" sz="2000" b="1" dirty="0" err="1">
                <a:solidFill>
                  <a:srgbClr val="000000"/>
                </a:solidFill>
                <a:latin typeface="Courier New" pitchFamily="49" charset="0"/>
              </a:rPr>
              <a:t>usa</a:t>
            </a:r>
            <a:r>
              <a:rPr lang="en-US" sz="2000" b="1" dirty="0">
                <a:latin typeface="Courier New" pitchFamily="49" charset="0"/>
              </a:rPr>
              <a:t>;</a:t>
            </a:r>
          </a:p>
          <a:p>
            <a:pPr eaLnBrk="0" hangingPunct="0">
              <a:lnSpc>
                <a:spcPct val="85000"/>
              </a:lnSpc>
            </a:pPr>
            <a:r>
              <a:rPr lang="en-US" sz="2000" b="1" dirty="0">
                <a:latin typeface="Courier New" pitchFamily="49" charset="0"/>
              </a:rPr>
              <a:t>      end;</a:t>
            </a:r>
          </a:p>
          <a:p>
            <a:pPr eaLnBrk="0" hangingPunct="0">
              <a:lnSpc>
                <a:spcPct val="85000"/>
              </a:lnSpc>
            </a:pPr>
            <a:r>
              <a:rPr lang="en-US" sz="2000" b="1" dirty="0">
                <a:latin typeface="Courier New" pitchFamily="49" charset="0"/>
              </a:rPr>
              <a:t>	when ('AU') do;</a:t>
            </a:r>
          </a:p>
          <a:p>
            <a:pPr eaLnBrk="0" hangingPunct="0">
              <a:lnSpc>
                <a:spcPct val="85000"/>
              </a:lnSpc>
            </a:pPr>
            <a:r>
              <a:rPr lang="en-US" sz="2000" b="1" dirty="0">
                <a:latin typeface="Courier New" pitchFamily="49" charset="0"/>
              </a:rPr>
              <a:t>	   Benefits=2;</a:t>
            </a:r>
          </a:p>
          <a:p>
            <a:pPr eaLnBrk="0" hangingPunct="0">
              <a:lnSpc>
                <a:spcPct val="85000"/>
              </a:lnSpc>
            </a:pPr>
            <a:r>
              <a:rPr lang="en-US" sz="2000" b="1" dirty="0">
                <a:latin typeface="Courier New" pitchFamily="49" charset="0"/>
              </a:rPr>
              <a:t>         output </a:t>
            </a:r>
            <a:r>
              <a:rPr lang="en-US" sz="2000" b="1" dirty="0" err="1">
                <a:solidFill>
                  <a:srgbClr val="000000"/>
                </a:solidFill>
                <a:latin typeface="Courier New" pitchFamily="49" charset="0"/>
              </a:rPr>
              <a:t>australia</a:t>
            </a:r>
            <a:r>
              <a:rPr lang="en-US" sz="2000" b="1" dirty="0">
                <a:latin typeface="Courier New" pitchFamily="49" charset="0"/>
              </a:rPr>
              <a:t>;</a:t>
            </a:r>
          </a:p>
          <a:p>
            <a:pPr eaLnBrk="0" hangingPunct="0">
              <a:lnSpc>
                <a:spcPct val="85000"/>
              </a:lnSpc>
            </a:pPr>
            <a:r>
              <a:rPr lang="en-US" sz="2000" b="1" dirty="0">
                <a:latin typeface="Courier New" pitchFamily="49" charset="0"/>
              </a:rPr>
              <a:t>      end;</a:t>
            </a:r>
          </a:p>
          <a:p>
            <a:pPr eaLnBrk="0" hangingPunct="0">
              <a:lnSpc>
                <a:spcPct val="85000"/>
              </a:lnSpc>
            </a:pPr>
            <a:r>
              <a:rPr lang="en-US" sz="2000" b="1" dirty="0">
                <a:latin typeface="Courier New" pitchFamily="49" charset="0"/>
              </a:rPr>
              <a:t>	otherwise do;</a:t>
            </a:r>
          </a:p>
          <a:p>
            <a:pPr eaLnBrk="0" hangingPunct="0">
              <a:lnSpc>
                <a:spcPct val="85000"/>
              </a:lnSpc>
            </a:pPr>
            <a:r>
              <a:rPr lang="en-US" sz="2000" b="1" dirty="0">
                <a:latin typeface="Courier New" pitchFamily="49" charset="0"/>
              </a:rPr>
              <a:t>	   Benefits=0;</a:t>
            </a:r>
          </a:p>
          <a:p>
            <a:pPr eaLnBrk="0" hangingPunct="0">
              <a:lnSpc>
                <a:spcPct val="85000"/>
              </a:lnSpc>
            </a:pPr>
            <a:r>
              <a:rPr lang="en-US" sz="2000" b="1" dirty="0">
                <a:latin typeface="Courier New" pitchFamily="49" charset="0"/>
              </a:rPr>
              <a:t>         output other;</a:t>
            </a:r>
          </a:p>
          <a:p>
            <a:pPr eaLnBrk="0" hangingPunct="0">
              <a:lnSpc>
                <a:spcPct val="85000"/>
              </a:lnSpc>
            </a:pPr>
            <a:r>
              <a:rPr lang="en-US" sz="2000" b="1" dirty="0">
                <a:latin typeface="Courier New" pitchFamily="49" charset="0"/>
              </a:rPr>
              <a:t>      end;</a:t>
            </a:r>
          </a:p>
          <a:p>
            <a:pPr eaLnBrk="0" hangingPunct="0">
              <a:lnSpc>
                <a:spcPct val="85000"/>
              </a:lnSpc>
            </a:pPr>
            <a:r>
              <a:rPr lang="en-US" sz="2000" b="1" dirty="0">
                <a:latin typeface="Courier New" pitchFamily="49" charset="0"/>
              </a:rPr>
              <a:t>   end;</a:t>
            </a:r>
          </a:p>
          <a:p>
            <a:pPr eaLnBrk="0" hangingPunct="0">
              <a:lnSpc>
                <a:spcPct val="85000"/>
              </a:lnSpc>
            </a:pPr>
            <a:r>
              <a:rPr lang="en-US" sz="2000" b="1" dirty="0">
                <a:latin typeface="Courier New" pitchFamily="49" charset="0"/>
              </a:rPr>
              <a:t>run;</a:t>
            </a:r>
          </a:p>
        </p:txBody>
      </p:sp>
      <p:sp>
        <p:nvSpPr>
          <p:cNvPr id="59401" name="Rectangle 19"/>
          <p:cNvSpPr>
            <a:spLocks noChangeArrowheads="1"/>
          </p:cNvSpPr>
          <p:nvPr>
            <p:custDataLst>
              <p:tags r:id="rId7"/>
            </p:custDataLst>
          </p:nvPr>
        </p:nvSpPr>
        <p:spPr bwMode="auto">
          <a:xfrm>
            <a:off x="1655763" y="2655888"/>
            <a:ext cx="2311400" cy="2841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5" name="Text Box 5"/>
          <p:cNvSpPr txBox="1">
            <a:spLocks noChangeArrowheads="1"/>
          </p:cNvSpPr>
          <p:nvPr>
            <p:custDataLst>
              <p:tags r:id="rId8"/>
            </p:custDataLst>
          </p:nvPr>
        </p:nvSpPr>
        <p:spPr bwMode="auto">
          <a:xfrm>
            <a:off x="7943850" y="6424183"/>
            <a:ext cx="989013" cy="422275"/>
          </a:xfrm>
          <a:prstGeom prst="rect">
            <a:avLst/>
          </a:prstGeom>
          <a:solidFill>
            <a:srgbClr val="FFFFFF"/>
          </a:solidFill>
          <a:ln>
            <a:noFill/>
          </a:ln>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p202d04</a:t>
            </a:r>
          </a:p>
        </p:txBody>
      </p:sp>
      <p:sp>
        <p:nvSpPr>
          <p:cNvPr id="2" name="Rectangle 1"/>
          <p:cNvSpPr/>
          <p:nvPr>
            <p:custDataLst>
              <p:tags r:id="rId9"/>
            </p:custDataLst>
          </p:nvPr>
        </p:nvSpPr>
        <p:spPr bwMode="auto">
          <a:xfrm>
            <a:off x="1662113" y="3440430"/>
            <a:ext cx="6096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10"/>
            </p:custDataLst>
          </p:nvPr>
        </p:nvSpPr>
        <p:spPr bwMode="auto">
          <a:xfrm>
            <a:off x="1662113" y="3699510"/>
            <a:ext cx="22860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11"/>
            </p:custDataLst>
          </p:nvPr>
        </p:nvSpPr>
        <p:spPr bwMode="auto">
          <a:xfrm>
            <a:off x="1662113" y="4476750"/>
            <a:ext cx="6096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12"/>
            </p:custDataLst>
          </p:nvPr>
        </p:nvSpPr>
        <p:spPr bwMode="auto">
          <a:xfrm>
            <a:off x="1662113" y="4735830"/>
            <a:ext cx="19812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6" name="Rectangle 5"/>
          <p:cNvSpPr/>
          <p:nvPr>
            <p:custDataLst>
              <p:tags r:id="rId13"/>
            </p:custDataLst>
          </p:nvPr>
        </p:nvSpPr>
        <p:spPr bwMode="auto">
          <a:xfrm>
            <a:off x="1662113" y="5513070"/>
            <a:ext cx="6096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p:txBody>
          <a:bodyPr/>
          <a:lstStyle/>
          <a:p>
            <a:r>
              <a:rPr lang="en-US"/>
              <a:t>Setup for the Poll</a:t>
            </a:r>
          </a:p>
        </p:txBody>
      </p:sp>
      <p:sp>
        <p:nvSpPr>
          <p:cNvPr id="2051" name="Rectangle 5"/>
          <p:cNvSpPr>
            <a:spLocks noGrp="1" noChangeArrowheads="1"/>
          </p:cNvSpPr>
          <p:nvPr>
            <p:ph idx="1"/>
            <p:custDataLst>
              <p:tags r:id="rId3"/>
            </p:custDataLst>
          </p:nvPr>
        </p:nvSpPr>
        <p:spPr/>
        <p:txBody>
          <a:bodyPr/>
          <a:lstStyle/>
          <a:p>
            <a:pPr marL="0" indent="0"/>
            <a:r>
              <a:rPr lang="en-US" dirty="0"/>
              <a:t>Given the following code:</a:t>
            </a:r>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p:txBody>
      </p:sp>
      <p:sp>
        <p:nvSpPr>
          <p:cNvPr id="4" name="Text Box 4"/>
          <p:cNvSpPr txBox="1">
            <a:spLocks noChangeArrowheads="1"/>
          </p:cNvSpPr>
          <p:nvPr>
            <p:custDataLst>
              <p:tags r:id="rId4"/>
            </p:custDataLst>
          </p:nvPr>
        </p:nvSpPr>
        <p:spPr bwMode="auto">
          <a:xfrm>
            <a:off x="652463" y="1951038"/>
            <a:ext cx="7769225" cy="1670050"/>
          </a:xfrm>
          <a:prstGeom prst="rect">
            <a:avLst/>
          </a:prstGeom>
          <a:solidFill>
            <a:srgbClr val="FFFFFF"/>
          </a:solidFill>
          <a:ln w="38100">
            <a:solidFill>
              <a:schemeClr val="tx2"/>
            </a:solidFill>
            <a:miter lim="800000"/>
            <a:headEnd type="none" w="sm" len="sm"/>
            <a:tailEnd type="none" w="sm" len="sm"/>
          </a:ln>
        </p:spPr>
        <p:txBody>
          <a:bodyPr lIns="50800" tIns="50800" rIns="50800" bIns="50800"/>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forecast;</a:t>
            </a:r>
          </a:p>
          <a:p>
            <a:pPr>
              <a:lnSpc>
                <a:spcPct val="85000"/>
              </a:lnSpc>
            </a:pPr>
            <a:r>
              <a:rPr lang="en-US" b="1" dirty="0">
                <a:latin typeface="Courier New" pitchFamily="49" charset="0"/>
              </a:rPr>
              <a:t>   set </a:t>
            </a:r>
            <a:r>
              <a:rPr lang="en-US" b="1" dirty="0" err="1">
                <a:latin typeface="Courier New" pitchFamily="49" charset="0"/>
              </a:rPr>
              <a:t>orion.growth</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total_employees</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total_employees</a:t>
            </a:r>
            <a:r>
              <a:rPr lang="en-US" b="1" dirty="0">
                <a:latin typeface="Courier New" pitchFamily="49" charset="0"/>
              </a:rPr>
              <a:t> * (1+increase);</a:t>
            </a:r>
          </a:p>
          <a:p>
            <a:pPr>
              <a:lnSpc>
                <a:spcPct val="85000"/>
              </a:lnSpc>
            </a:pPr>
            <a:r>
              <a:rPr lang="en-US" b="1" dirty="0">
                <a:latin typeface="Courier New" pitchFamily="49" charset="0"/>
              </a:rPr>
              <a:t>run;</a:t>
            </a: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custDataLst>
              <p:tags r:id="rId1"/>
            </p:custDataLst>
          </p:nvPr>
        </p:nvSpPr>
        <p:spPr/>
        <p:txBody>
          <a:bodyPr/>
          <a:lstStyle/>
          <a:p>
            <a:r>
              <a:rPr lang="en-US"/>
              <a:t>Omitting the Select Expression</a:t>
            </a:r>
          </a:p>
        </p:txBody>
      </p:sp>
      <p:sp>
        <p:nvSpPr>
          <p:cNvPr id="61443" name="Rectangle 3"/>
          <p:cNvSpPr>
            <a:spLocks noGrp="1" noChangeArrowheads="1"/>
          </p:cNvSpPr>
          <p:nvPr>
            <p:ph idx="1"/>
            <p:custDataLst>
              <p:tags r:id="rId2"/>
            </p:custDataLst>
          </p:nvPr>
        </p:nvSpPr>
        <p:spPr>
          <a:xfrm>
            <a:off x="685800" y="1071563"/>
            <a:ext cx="8331200" cy="4267200"/>
          </a:xfrm>
        </p:spPr>
        <p:txBody>
          <a:bodyPr/>
          <a:lstStyle/>
          <a:p>
            <a:r>
              <a:rPr lang="en-US" dirty="0"/>
              <a:t>This version of the current example omits the SELECT expression.</a:t>
            </a:r>
          </a:p>
          <a:p>
            <a:endParaRPr lang="en-US" dirty="0"/>
          </a:p>
          <a:p>
            <a:endParaRPr lang="en-US" dirty="0"/>
          </a:p>
          <a:p>
            <a:endParaRPr lang="en-US" dirty="0"/>
          </a:p>
          <a:p>
            <a:endParaRPr lang="en-US" dirty="0"/>
          </a:p>
          <a:p>
            <a:endParaRPr lang="en-US" dirty="0"/>
          </a:p>
          <a:p>
            <a:endParaRPr lang="en-US" dirty="0"/>
          </a:p>
        </p:txBody>
      </p:sp>
      <p:sp>
        <p:nvSpPr>
          <p:cNvPr id="16" name="Slide Number Placeholder 3"/>
          <p:cNvSpPr>
            <a:spLocks noGrp="1"/>
          </p:cNvSpPr>
          <p:nvPr>
            <p:ph type="sldNum" sz="quarter" idx="10"/>
            <p:custDataLst>
              <p:tags r:id="rId3"/>
            </p:custDataLst>
          </p:nvPr>
        </p:nvSpPr>
        <p:spPr/>
        <p:txBody>
          <a:bodyPr/>
          <a:lstStyle/>
          <a:p>
            <a:pPr>
              <a:defRPr/>
            </a:pPr>
            <a:fld id="{A340FC58-6D87-4DAD-8D7B-304098920CA3}" type="slidenum">
              <a:rPr lang="en-US"/>
              <a:pPr>
                <a:defRPr/>
              </a:pPr>
              <a:t>50</a:t>
            </a:fld>
            <a:endParaRPr lang="en-US" b="0" dirty="0">
              <a:latin typeface="Times New Roman" pitchFamily="18" charset="0"/>
            </a:endParaRPr>
          </a:p>
        </p:txBody>
      </p:sp>
      <p:sp>
        <p:nvSpPr>
          <p:cNvPr id="14" name="Text Box 5"/>
          <p:cNvSpPr txBox="1">
            <a:spLocks noChangeArrowheads="1"/>
          </p:cNvSpPr>
          <p:nvPr>
            <p:custDataLst>
              <p:tags r:id="rId4"/>
            </p:custDataLst>
          </p:nvPr>
        </p:nvSpPr>
        <p:spPr bwMode="auto">
          <a:xfrm>
            <a:off x="7943850" y="6424183"/>
            <a:ext cx="989013" cy="422275"/>
          </a:xfrm>
          <a:prstGeom prst="rect">
            <a:avLst/>
          </a:prstGeom>
          <a:solidFill>
            <a:srgbClr val="FFFFFF"/>
          </a:solidFill>
          <a:ln>
            <a:noFill/>
          </a:ln>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p202d04</a:t>
            </a:r>
          </a:p>
        </p:txBody>
      </p:sp>
      <p:grpSp>
        <p:nvGrpSpPr>
          <p:cNvPr id="8" name="Group 7"/>
          <p:cNvGrpSpPr/>
          <p:nvPr/>
        </p:nvGrpSpPr>
        <p:grpSpPr>
          <a:xfrm>
            <a:off x="696913" y="1862738"/>
            <a:ext cx="8086725" cy="2628900"/>
            <a:chOff x="696913" y="1862738"/>
            <a:chExt cx="8086725" cy="2628900"/>
          </a:xfrm>
        </p:grpSpPr>
        <p:sp>
          <p:nvSpPr>
            <p:cNvPr id="61445" name="Text Box 4"/>
            <p:cNvSpPr txBox="1">
              <a:spLocks noChangeArrowheads="1"/>
            </p:cNvSpPr>
            <p:nvPr>
              <p:custDataLst>
                <p:tags r:id="rId6"/>
              </p:custDataLst>
            </p:nvPr>
          </p:nvSpPr>
          <p:spPr bwMode="auto">
            <a:xfrm>
              <a:off x="696913" y="1862738"/>
              <a:ext cx="8086725" cy="26289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 other;</a:t>
              </a:r>
            </a:p>
            <a:p>
              <a:pPr>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a:t>
              </a:r>
            </a:p>
            <a:p>
              <a:pPr>
                <a:lnSpc>
                  <a:spcPct val="85000"/>
                </a:lnSpc>
              </a:pPr>
              <a:r>
                <a:rPr lang="en-US" b="1" dirty="0">
                  <a:latin typeface="Courier New" pitchFamily="49" charset="0"/>
                </a:rPr>
                <a:t>   select;</a:t>
              </a:r>
            </a:p>
            <a:p>
              <a:pPr>
                <a:lnSpc>
                  <a:spcPct val="85000"/>
                </a:lnSpc>
              </a:pPr>
              <a:r>
                <a:rPr lang="en-US" b="1" dirty="0">
                  <a:latin typeface="Courier New" pitchFamily="49" charset="0"/>
                </a:rPr>
                <a:t>	 when (country='US') output </a:t>
              </a:r>
              <a:r>
                <a:rPr lang="en-US" b="1" dirty="0" err="1">
                  <a:solidFill>
                    <a:srgbClr val="000000"/>
                  </a:solidFill>
                  <a:latin typeface="Courier New" pitchFamily="49" charset="0"/>
                </a:rPr>
                <a:t>usa</a:t>
              </a:r>
              <a:r>
                <a:rPr lang="en-US" b="1" dirty="0">
                  <a:latin typeface="Courier New" pitchFamily="49" charset="0"/>
                </a:rPr>
                <a:t>;</a:t>
              </a:r>
            </a:p>
            <a:p>
              <a:pPr>
                <a:lnSpc>
                  <a:spcPct val="85000"/>
                </a:lnSpc>
              </a:pPr>
              <a:r>
                <a:rPr lang="en-US" b="1" dirty="0">
                  <a:latin typeface="Courier New" pitchFamily="49" charset="0"/>
                </a:rPr>
                <a:t>	 when (country='AU') output </a:t>
              </a:r>
              <a:r>
                <a:rPr lang="en-US" b="1" dirty="0" err="1">
                  <a:solidFill>
                    <a:srgbClr val="000000"/>
                  </a:solidFill>
                  <a:latin typeface="Courier New" pitchFamily="49" charset="0"/>
                </a:rPr>
                <a:t>australia</a:t>
              </a:r>
              <a:r>
                <a:rPr lang="en-US" b="1" dirty="0">
                  <a:latin typeface="Courier New" pitchFamily="49" charset="0"/>
                </a:rPr>
                <a:t>;</a:t>
              </a:r>
            </a:p>
            <a:p>
              <a:pPr>
                <a:lnSpc>
                  <a:spcPct val="85000"/>
                </a:lnSpc>
              </a:pPr>
              <a:r>
                <a:rPr lang="en-US" b="1" dirty="0">
                  <a:latin typeface="Courier New" pitchFamily="49" charset="0"/>
                </a:rPr>
                <a:t>	 otherwise output other;</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sp>
          <p:nvSpPr>
            <p:cNvPr id="3" name="Rectangle 2"/>
            <p:cNvSpPr/>
            <p:nvPr>
              <p:custDataLst>
                <p:tags r:id="rId7"/>
              </p:custDataLst>
            </p:nvPr>
          </p:nvSpPr>
          <p:spPr bwMode="auto">
            <a:xfrm>
              <a:off x="1295401" y="2535330"/>
              <a:ext cx="12780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8"/>
              </p:custDataLst>
            </p:nvPr>
          </p:nvSpPr>
          <p:spPr bwMode="auto">
            <a:xfrm>
              <a:off x="1844676" y="2846226"/>
              <a:ext cx="56595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9"/>
              </p:custDataLst>
            </p:nvPr>
          </p:nvSpPr>
          <p:spPr bwMode="auto">
            <a:xfrm>
              <a:off x="1844676" y="3157122"/>
              <a:ext cx="67548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6" name="Rectangle 5"/>
            <p:cNvSpPr/>
            <p:nvPr>
              <p:custDataLst>
                <p:tags r:id="rId10"/>
              </p:custDataLst>
            </p:nvPr>
          </p:nvSpPr>
          <p:spPr bwMode="auto">
            <a:xfrm>
              <a:off x="1844676" y="3468018"/>
              <a:ext cx="41990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7" name="Rectangle 6"/>
            <p:cNvSpPr/>
            <p:nvPr>
              <p:custDataLst>
                <p:tags r:id="rId11"/>
              </p:custDataLst>
            </p:nvPr>
          </p:nvSpPr>
          <p:spPr bwMode="auto">
            <a:xfrm>
              <a:off x="1295401" y="3778914"/>
              <a:ext cx="7303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grpSp>
      <p:sp>
        <p:nvSpPr>
          <p:cNvPr id="17" name="Text Box 4"/>
          <p:cNvSpPr txBox="1">
            <a:spLocks noChangeArrowheads="1"/>
          </p:cNvSpPr>
          <p:nvPr>
            <p:custDataLst>
              <p:tags r:id="rId5"/>
            </p:custDataLst>
          </p:nvPr>
        </p:nvSpPr>
        <p:spPr bwMode="auto">
          <a:xfrm>
            <a:off x="2519310" y="3852862"/>
            <a:ext cx="4311308" cy="2893100"/>
          </a:xfrm>
          <a:prstGeom prst="rect">
            <a:avLst/>
          </a:prstGeom>
          <a:solidFill>
            <a:srgbClr val="CDD9EF"/>
          </a:solidFill>
          <a:ln w="19050" algn="ctr">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b="1" dirty="0">
                <a:latin typeface="Arial"/>
              </a:rPr>
              <a:t>SELECT;</a:t>
            </a:r>
          </a:p>
          <a:p>
            <a:r>
              <a:rPr lang="en-US" sz="2000" dirty="0"/>
              <a:t>         </a:t>
            </a:r>
            <a:r>
              <a:rPr lang="en-US" b="1" dirty="0">
                <a:latin typeface="Arial"/>
              </a:rPr>
              <a:t>WHEN </a:t>
            </a:r>
            <a:r>
              <a:rPr lang="en-US" sz="2000" dirty="0"/>
              <a:t>(</a:t>
            </a:r>
            <a:r>
              <a:rPr lang="en-US" sz="2000" i="1" dirty="0"/>
              <a:t>expression-1</a:t>
            </a:r>
            <a:r>
              <a:rPr lang="en-US" sz="2000" dirty="0"/>
              <a:t>)</a:t>
            </a:r>
          </a:p>
          <a:p>
            <a:r>
              <a:rPr lang="en-US" sz="2000" dirty="0"/>
              <a:t>                        </a:t>
            </a:r>
            <a:r>
              <a:rPr lang="en-US" sz="2000" i="1" dirty="0"/>
              <a:t>statement</a:t>
            </a:r>
            <a:r>
              <a:rPr lang="en-US" b="1" dirty="0">
                <a:latin typeface="Arial"/>
              </a:rPr>
              <a:t>;</a:t>
            </a:r>
          </a:p>
          <a:p>
            <a:r>
              <a:rPr lang="en-US" sz="2000" dirty="0"/>
              <a:t>    &lt;…</a:t>
            </a:r>
            <a:r>
              <a:rPr lang="en-US" b="1" dirty="0">
                <a:latin typeface="Arial"/>
              </a:rPr>
              <a:t>WHEN </a:t>
            </a:r>
            <a:r>
              <a:rPr lang="en-US" sz="2000" dirty="0"/>
              <a:t>(</a:t>
            </a:r>
            <a:r>
              <a:rPr lang="en-US" sz="2000" i="1" dirty="0"/>
              <a:t>expression-n</a:t>
            </a:r>
            <a:r>
              <a:rPr lang="en-US" sz="2000" dirty="0"/>
              <a:t>)</a:t>
            </a:r>
          </a:p>
          <a:p>
            <a:r>
              <a:rPr lang="en-US" sz="2000" dirty="0"/>
              <a:t>                         </a:t>
            </a:r>
            <a:r>
              <a:rPr lang="en-US" sz="2000" i="1" dirty="0"/>
              <a:t>statement</a:t>
            </a:r>
            <a:r>
              <a:rPr lang="en-US" b="1" dirty="0">
                <a:latin typeface="Arial"/>
              </a:rPr>
              <a:t>;</a:t>
            </a:r>
            <a:r>
              <a:rPr lang="en-US" dirty="0">
                <a:latin typeface="Arial"/>
              </a:rPr>
              <a:t>&gt;</a:t>
            </a:r>
          </a:p>
          <a:p>
            <a:r>
              <a:rPr lang="en-US" sz="2000" dirty="0"/>
              <a:t>        &lt;</a:t>
            </a:r>
            <a:r>
              <a:rPr lang="en-US" b="1" dirty="0">
                <a:latin typeface="Arial"/>
              </a:rPr>
              <a:t>OTHERWISE </a:t>
            </a:r>
            <a:r>
              <a:rPr lang="en-US" sz="2000" i="1" dirty="0"/>
              <a:t>statement</a:t>
            </a:r>
            <a:r>
              <a:rPr lang="en-US" b="1" dirty="0">
                <a:latin typeface="Arial"/>
              </a:rPr>
              <a:t>;</a:t>
            </a:r>
            <a:r>
              <a:rPr lang="en-US" dirty="0">
                <a:latin typeface="Arial"/>
              </a:rPr>
              <a:t>&gt;</a:t>
            </a:r>
          </a:p>
          <a:p>
            <a:r>
              <a:rPr lang="en-US" b="1" dirty="0">
                <a:latin typeface="Arial"/>
              </a:rPr>
              <a:t>END;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7"/>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custDataLst>
              <p:tags r:id="rId3"/>
            </p:custDataLst>
          </p:nvPr>
        </p:nvSpPr>
        <p:spPr>
          <a:xfrm>
            <a:off x="685800" y="463550"/>
            <a:ext cx="8458200" cy="679450"/>
          </a:xfrm>
          <a:prstGeom prst="rect">
            <a:avLst/>
          </a:prstGeom>
        </p:spPr>
        <p:txBody>
          <a:bodyPr/>
          <a:lstStyle/>
          <a:p>
            <a:pPr eaLnBrk="1" hangingPunct="1"/>
            <a:r>
              <a:rPr lang="en-US" dirty="0">
                <a:solidFill>
                  <a:srgbClr val="0070C0"/>
                </a:solidFill>
              </a:rPr>
              <a:t>Chapter 2: Controlling Input and Output</a:t>
            </a:r>
          </a:p>
        </p:txBody>
      </p:sp>
      <p:graphicFrame>
        <p:nvGraphicFramePr>
          <p:cNvPr id="7" name="Group Organizer"/>
          <p:cNvGraphicFramePr>
            <a:graphicFrameLocks noGrp="1"/>
          </p:cNvGraphicFramePr>
          <p:nvPr>
            <p:custDataLst>
              <p:tags r:id="rId4"/>
            </p:custDataLst>
            <p:extLst>
              <p:ext uri="{D42A27DB-BD31-4B8C-83A1-F6EECF244321}">
                <p14:modId xmlns:p14="http://schemas.microsoft.com/office/powerpoint/2010/main" val="2720490156"/>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2.1 Writing Observations Explicitly</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2.2 Writing to Multiple SAS Data Sets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1489FF"/>
                          </a:solidFill>
                          <a:effectLst/>
                          <a:latin typeface="Arial Narrow" pitchFamily="34" charset="0"/>
                        </a:rPr>
                        <a:t>2.3 Selecting Variables and Observations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38470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custDataLst>
              <p:tags r:id="rId1"/>
            </p:custDataLst>
          </p:nvPr>
        </p:nvSpPr>
        <p:spPr/>
        <p:txBody>
          <a:bodyPr/>
          <a:lstStyle/>
          <a:p>
            <a:r>
              <a:rPr lang="en-US"/>
              <a:t>Objectives</a:t>
            </a:r>
          </a:p>
        </p:txBody>
      </p:sp>
      <p:sp>
        <p:nvSpPr>
          <p:cNvPr id="65539" name="Rectangle 3"/>
          <p:cNvSpPr>
            <a:spLocks noGrp="1" noChangeArrowheads="1"/>
          </p:cNvSpPr>
          <p:nvPr>
            <p:ph idx="1"/>
            <p:custDataLst>
              <p:tags r:id="rId2"/>
            </p:custDataLst>
          </p:nvPr>
        </p:nvSpPr>
        <p:spPr>
          <a:xfrm>
            <a:off x="685800" y="1071563"/>
            <a:ext cx="7769225" cy="4267200"/>
          </a:xfrm>
        </p:spPr>
        <p:txBody>
          <a:bodyPr/>
          <a:lstStyle/>
          <a:p>
            <a:pPr lvl="1"/>
            <a:r>
              <a:rPr lang="en-US"/>
              <a:t>Control which variables are written to an output data set during a DATA step.</a:t>
            </a:r>
          </a:p>
          <a:p>
            <a:pPr lvl="1"/>
            <a:r>
              <a:rPr lang="en-US"/>
              <a:t>Control which variables are read from an input data set during a DATA step.</a:t>
            </a:r>
          </a:p>
          <a:p>
            <a:pPr lvl="1"/>
            <a:r>
              <a:rPr lang="en-US"/>
              <a:t>Control how many observations are processed from an input data set during a DATA or PROC step.</a:t>
            </a:r>
          </a:p>
        </p:txBody>
      </p:sp>
      <p:sp>
        <p:nvSpPr>
          <p:cNvPr id="4" name="Slide Number Placeholder 3"/>
          <p:cNvSpPr>
            <a:spLocks noGrp="1"/>
          </p:cNvSpPr>
          <p:nvPr>
            <p:ph type="sldNum" sz="quarter" idx="10"/>
            <p:custDataLst>
              <p:tags r:id="rId3"/>
            </p:custDataLst>
          </p:nvPr>
        </p:nvSpPr>
        <p:spPr/>
        <p:txBody>
          <a:bodyPr/>
          <a:lstStyle/>
          <a:p>
            <a:pPr>
              <a:defRPr/>
            </a:pPr>
            <a:fld id="{E6D0D54B-49D1-41F9-9824-F2C8DDE758E9}" type="slidenum">
              <a:rPr lang="en-US"/>
              <a:pPr>
                <a:defRPr/>
              </a:pPr>
              <a:t>53</a:t>
            </a:fld>
            <a:endParaRPr lang="en-US" b="0" dirty="0">
              <a:latin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custDataLst>
              <p:tags r:id="rId1"/>
            </p:custDataLst>
          </p:nvPr>
        </p:nvSpPr>
        <p:spPr/>
        <p:txBody>
          <a:bodyPr/>
          <a:lstStyle/>
          <a:p>
            <a:r>
              <a:rPr lang="en-US"/>
              <a:t>Business Scenario</a:t>
            </a:r>
          </a:p>
        </p:txBody>
      </p:sp>
      <p:sp>
        <p:nvSpPr>
          <p:cNvPr id="66563" name="Rectangle 3"/>
          <p:cNvSpPr>
            <a:spLocks noGrp="1" noChangeArrowheads="1"/>
          </p:cNvSpPr>
          <p:nvPr>
            <p:ph idx="1"/>
            <p:custDataLst>
              <p:tags r:id="rId2"/>
            </p:custDataLst>
          </p:nvPr>
        </p:nvSpPr>
        <p:spPr>
          <a:xfrm>
            <a:off x="685800" y="1071563"/>
            <a:ext cx="7607300" cy="4267200"/>
          </a:xfrm>
        </p:spPr>
        <p:txBody>
          <a:bodyPr/>
          <a:lstStyle/>
          <a:p>
            <a:r>
              <a:rPr lang="en-US" dirty="0"/>
              <a:t>You have controlled the observations written to the three new data sets, and now you want to control the variables that are written to each.</a:t>
            </a:r>
          </a:p>
          <a:p>
            <a:endParaRPr lang="en-US" dirty="0"/>
          </a:p>
        </p:txBody>
      </p:sp>
      <p:pic>
        <p:nvPicPr>
          <p:cNvPr id="37" name="Picture 2" descr="L:\graphics\background_yellow_haze_round.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2059866"/>
            <a:ext cx="7375124" cy="447024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L:\graphics\orionstar_glob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74090" y="3919503"/>
            <a:ext cx="896060" cy="871169"/>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4"/>
          <p:cNvSpPr txBox="1">
            <a:spLocks noChangeArrowheads="1"/>
          </p:cNvSpPr>
          <p:nvPr>
            <p:custDataLst>
              <p:tags r:id="rId3"/>
            </p:custDataLst>
          </p:nvPr>
        </p:nvSpPr>
        <p:spPr bwMode="auto">
          <a:xfrm>
            <a:off x="2348310" y="2088137"/>
            <a:ext cx="4148572"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err="1"/>
              <a:t>orion.employee_addresses</a:t>
            </a:r>
            <a:endParaRPr lang="en-US" sz="2400" b="1" dirty="0"/>
          </a:p>
        </p:txBody>
      </p:sp>
      <p:sp>
        <p:nvSpPr>
          <p:cNvPr id="40" name="Text Box 4"/>
          <p:cNvSpPr txBox="1">
            <a:spLocks noChangeArrowheads="1"/>
          </p:cNvSpPr>
          <p:nvPr>
            <p:custDataLst>
              <p:tags r:id="rId4"/>
            </p:custDataLst>
          </p:nvPr>
        </p:nvSpPr>
        <p:spPr bwMode="auto">
          <a:xfrm>
            <a:off x="1893438" y="3307406"/>
            <a:ext cx="710131"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a:solidFill>
                  <a:srgbClr val="000000"/>
                </a:solidFill>
              </a:rPr>
              <a:t>usa</a:t>
            </a:r>
            <a:endParaRPr lang="en-US" sz="2400" b="1" dirty="0">
              <a:solidFill>
                <a:srgbClr val="000000"/>
              </a:solidFill>
              <a:latin typeface="Arial"/>
            </a:endParaRPr>
          </a:p>
        </p:txBody>
      </p:sp>
      <p:pic>
        <p:nvPicPr>
          <p:cNvPr id="41" name="Picture 4" descr="L:\graphics\australia.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730523" y="5296491"/>
            <a:ext cx="1340056" cy="849019"/>
          </a:xfrm>
          <a:prstGeom prst="rect">
            <a:avLst/>
          </a:prstGeom>
          <a:noFill/>
          <a:extLst>
            <a:ext uri="{909E8E84-426E-40DD-AFC4-6F175D3DCCD1}">
              <a14:hiddenFill xmlns:a14="http://schemas.microsoft.com/office/drawing/2010/main">
                <a:solidFill>
                  <a:srgbClr val="FFFFFF"/>
                </a:solidFill>
              </a14:hiddenFill>
            </a:ext>
          </a:extLst>
        </p:spPr>
      </p:pic>
      <p:sp>
        <p:nvSpPr>
          <p:cNvPr id="42" name="Text Box 4"/>
          <p:cNvSpPr txBox="1">
            <a:spLocks noChangeArrowheads="1"/>
          </p:cNvSpPr>
          <p:nvPr>
            <p:custDataLst>
              <p:tags r:id="rId5"/>
            </p:custDataLst>
          </p:nvPr>
        </p:nvSpPr>
        <p:spPr bwMode="auto">
          <a:xfrm>
            <a:off x="3704710" y="4627102"/>
            <a:ext cx="1445909"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err="1">
                <a:solidFill>
                  <a:srgbClr val="000000"/>
                </a:solidFill>
              </a:rPr>
              <a:t>australia</a:t>
            </a:r>
            <a:endParaRPr lang="en-US" sz="2400" b="1" dirty="0">
              <a:solidFill>
                <a:srgbClr val="000000"/>
              </a:solidFill>
            </a:endParaRPr>
          </a:p>
        </p:txBody>
      </p:sp>
      <p:sp>
        <p:nvSpPr>
          <p:cNvPr id="43" name="Text Box 4"/>
          <p:cNvSpPr txBox="1">
            <a:spLocks noChangeArrowheads="1"/>
          </p:cNvSpPr>
          <p:nvPr>
            <p:custDataLst>
              <p:tags r:id="rId6"/>
            </p:custDataLst>
          </p:nvPr>
        </p:nvSpPr>
        <p:spPr bwMode="auto">
          <a:xfrm>
            <a:off x="6170790" y="3330543"/>
            <a:ext cx="948978"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a:t>other</a:t>
            </a:r>
          </a:p>
        </p:txBody>
      </p:sp>
      <p:pic>
        <p:nvPicPr>
          <p:cNvPr id="44" name="Picture 8" descr="L:\graphics\dataset_col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68103" y="5049324"/>
            <a:ext cx="14287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L:\graphics\dataset_col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38778" y="3722780"/>
            <a:ext cx="14287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9" descr="L:\graphics\dataset_STANDARD.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87153" y="2542987"/>
            <a:ext cx="13906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 descr="L:\graphics\usa.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03569" y="4047400"/>
            <a:ext cx="1167773" cy="739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L:\graphics\arrow_swoop_leftt.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40580" y="3026750"/>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L:\graphics\dataset_col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5954" y="3729628"/>
            <a:ext cx="14287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1" descr="L:\graphics\arrow_swoop_rt.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87099" y="3081342"/>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 descr="L:\graphics\arrow_swoop_leftt.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9670130">
            <a:off x="4055161" y="3932990"/>
            <a:ext cx="1028700" cy="752475"/>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p:cNvSpPr/>
          <p:nvPr>
            <p:custDataLst>
              <p:tags r:id="rId7"/>
            </p:custDataLst>
          </p:nvPr>
        </p:nvSpPr>
        <p:spPr bwMode="auto">
          <a:xfrm>
            <a:off x="3751168" y="2899063"/>
            <a:ext cx="1490793"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a:t>
            </a:r>
            <a:r>
              <a:rPr lang="en-US" sz="2000" b="1" dirty="0"/>
              <a:t>9</a:t>
            </a:r>
            <a:r>
              <a:rPr lang="en-US" sz="2000" dirty="0"/>
              <a:t> variables</a:t>
            </a:r>
          </a:p>
        </p:txBody>
      </p:sp>
      <p:sp>
        <p:nvSpPr>
          <p:cNvPr id="57" name="Rectangle 56"/>
          <p:cNvSpPr/>
          <p:nvPr>
            <p:custDataLst>
              <p:tags r:id="rId8"/>
            </p:custDataLst>
          </p:nvPr>
        </p:nvSpPr>
        <p:spPr bwMode="auto">
          <a:xfrm>
            <a:off x="717919" y="4129130"/>
            <a:ext cx="1490793"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a:t>
            </a:r>
            <a:r>
              <a:rPr lang="en-US" sz="2000" b="1" dirty="0"/>
              <a:t>7</a:t>
            </a:r>
            <a:r>
              <a:rPr lang="en-US" sz="2000" dirty="0"/>
              <a:t> variables</a:t>
            </a:r>
          </a:p>
        </p:txBody>
      </p:sp>
      <p:sp>
        <p:nvSpPr>
          <p:cNvPr id="58" name="Rectangle 57"/>
          <p:cNvSpPr/>
          <p:nvPr>
            <p:custDataLst>
              <p:tags r:id="rId9"/>
            </p:custDataLst>
          </p:nvPr>
        </p:nvSpPr>
        <p:spPr bwMode="auto">
          <a:xfrm>
            <a:off x="3049970" y="5447643"/>
            <a:ext cx="1420261"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b="1" dirty="0"/>
              <a:t>6</a:t>
            </a:r>
            <a:r>
              <a:rPr lang="en-US" sz="2000" dirty="0"/>
              <a:t> variables</a:t>
            </a:r>
          </a:p>
        </p:txBody>
      </p:sp>
      <p:sp>
        <p:nvSpPr>
          <p:cNvPr id="59" name="Rectangle 58"/>
          <p:cNvSpPr/>
          <p:nvPr>
            <p:custDataLst>
              <p:tags r:id="rId10"/>
            </p:custDataLst>
          </p:nvPr>
        </p:nvSpPr>
        <p:spPr bwMode="auto">
          <a:xfrm>
            <a:off x="5287099" y="4209807"/>
            <a:ext cx="1490793"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a:t>
            </a:r>
            <a:r>
              <a:rPr lang="en-US" sz="2000" b="1" dirty="0"/>
              <a:t>9</a:t>
            </a:r>
            <a:r>
              <a:rPr lang="en-US" sz="2000" dirty="0"/>
              <a:t> variables</a:t>
            </a:r>
          </a:p>
        </p:txBody>
      </p:sp>
    </p:spTree>
    <p:extLst>
      <p:ext uri="{BB962C8B-B14F-4D97-AF65-F5344CB8AC3E}">
        <p14:creationId xmlns:p14="http://schemas.microsoft.com/office/powerpoint/2010/main" val="20980476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custDataLst>
              <p:tags r:id="rId1"/>
            </p:custDataLst>
          </p:nvPr>
        </p:nvSpPr>
        <p:spPr/>
        <p:txBody>
          <a:bodyPr/>
          <a:lstStyle/>
          <a:p>
            <a:r>
              <a:rPr lang="en-US"/>
              <a:t>Controlling Variable Output (Review)</a:t>
            </a:r>
          </a:p>
        </p:txBody>
      </p:sp>
      <p:sp>
        <p:nvSpPr>
          <p:cNvPr id="67587" name="Rectangle 3"/>
          <p:cNvSpPr>
            <a:spLocks noGrp="1" noChangeArrowheads="1"/>
          </p:cNvSpPr>
          <p:nvPr>
            <p:ph idx="1"/>
            <p:custDataLst>
              <p:tags r:id="rId2"/>
            </p:custDataLst>
          </p:nvPr>
        </p:nvSpPr>
        <p:spPr>
          <a:xfrm>
            <a:off x="685800" y="1071563"/>
            <a:ext cx="7769225" cy="3240087"/>
          </a:xfrm>
        </p:spPr>
        <p:txBody>
          <a:bodyPr/>
          <a:lstStyle/>
          <a:p>
            <a:r>
              <a:rPr lang="en-US" dirty="0"/>
              <a:t>By default, SAS writes all variables from the input data set to every output data set.</a:t>
            </a:r>
          </a:p>
        </p:txBody>
      </p:sp>
      <p:sp>
        <p:nvSpPr>
          <p:cNvPr id="4" name="Slide Number Placeholder 3"/>
          <p:cNvSpPr>
            <a:spLocks noGrp="1"/>
          </p:cNvSpPr>
          <p:nvPr>
            <p:ph type="sldNum" sz="quarter" idx="10"/>
            <p:custDataLst>
              <p:tags r:id="rId3"/>
            </p:custDataLst>
          </p:nvPr>
        </p:nvSpPr>
        <p:spPr/>
        <p:txBody>
          <a:bodyPr/>
          <a:lstStyle/>
          <a:p>
            <a:pPr>
              <a:defRPr/>
            </a:pPr>
            <a:fld id="{ACD8D59F-E7DD-43EC-8EFA-57AFC734C5D0}" type="slidenum">
              <a:rPr lang="en-US"/>
              <a:pPr>
                <a:defRPr/>
              </a:pPr>
              <a:t>55</a:t>
            </a:fld>
            <a:endParaRPr lang="en-US" b="0" dirty="0">
              <a:latin typeface="Times New Roman" pitchFamily="18" charset="0"/>
            </a:endParaRPr>
          </a:p>
        </p:txBody>
      </p:sp>
      <p:pic>
        <p:nvPicPr>
          <p:cNvPr id="5" name="Picture 11" descr="L:\graphics\soft_blue_ova_horizl_crop.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9752" y="2770286"/>
            <a:ext cx="5960881" cy="392393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L:\graphics\background_yellow_haze_round.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 y="2059866"/>
            <a:ext cx="7375124" cy="447024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L:\graphics\orionstar_glob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74090" y="3919503"/>
            <a:ext cx="896060" cy="871169"/>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4"/>
          <p:cNvSpPr txBox="1">
            <a:spLocks noChangeArrowheads="1"/>
          </p:cNvSpPr>
          <p:nvPr>
            <p:custDataLst>
              <p:tags r:id="rId4"/>
            </p:custDataLst>
          </p:nvPr>
        </p:nvSpPr>
        <p:spPr bwMode="auto">
          <a:xfrm>
            <a:off x="2348310" y="2088137"/>
            <a:ext cx="4148572"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err="1"/>
              <a:t>orion.employee_addresses</a:t>
            </a:r>
            <a:endParaRPr lang="en-US" sz="2400" b="1" dirty="0"/>
          </a:p>
        </p:txBody>
      </p:sp>
      <p:sp>
        <p:nvSpPr>
          <p:cNvPr id="26" name="Text Box 4"/>
          <p:cNvSpPr txBox="1">
            <a:spLocks noChangeArrowheads="1"/>
          </p:cNvSpPr>
          <p:nvPr>
            <p:custDataLst>
              <p:tags r:id="rId5"/>
            </p:custDataLst>
          </p:nvPr>
        </p:nvSpPr>
        <p:spPr bwMode="auto">
          <a:xfrm>
            <a:off x="1893438" y="3307406"/>
            <a:ext cx="710131"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a:solidFill>
                  <a:srgbClr val="000000"/>
                </a:solidFill>
              </a:rPr>
              <a:t>usa</a:t>
            </a:r>
            <a:endParaRPr lang="en-US" sz="2400" b="1" dirty="0">
              <a:solidFill>
                <a:srgbClr val="000000"/>
              </a:solidFill>
              <a:latin typeface="Arial"/>
            </a:endParaRPr>
          </a:p>
        </p:txBody>
      </p:sp>
      <p:pic>
        <p:nvPicPr>
          <p:cNvPr id="27" name="Picture 4" descr="L:\graphics\australia.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730523" y="5296491"/>
            <a:ext cx="1340056" cy="849019"/>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4"/>
          <p:cNvSpPr txBox="1">
            <a:spLocks noChangeArrowheads="1"/>
          </p:cNvSpPr>
          <p:nvPr>
            <p:custDataLst>
              <p:tags r:id="rId6"/>
            </p:custDataLst>
          </p:nvPr>
        </p:nvSpPr>
        <p:spPr bwMode="auto">
          <a:xfrm>
            <a:off x="3704710" y="4627102"/>
            <a:ext cx="1445909"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err="1">
                <a:solidFill>
                  <a:srgbClr val="000000"/>
                </a:solidFill>
              </a:rPr>
              <a:t>australia</a:t>
            </a:r>
            <a:endParaRPr lang="en-US" sz="2400" b="1" dirty="0">
              <a:solidFill>
                <a:srgbClr val="000000"/>
              </a:solidFill>
            </a:endParaRPr>
          </a:p>
        </p:txBody>
      </p:sp>
      <p:sp>
        <p:nvSpPr>
          <p:cNvPr id="34" name="Text Box 4"/>
          <p:cNvSpPr txBox="1">
            <a:spLocks noChangeArrowheads="1"/>
          </p:cNvSpPr>
          <p:nvPr>
            <p:custDataLst>
              <p:tags r:id="rId7"/>
            </p:custDataLst>
          </p:nvPr>
        </p:nvSpPr>
        <p:spPr bwMode="auto">
          <a:xfrm>
            <a:off x="6170790" y="3330543"/>
            <a:ext cx="948978"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a:t>other</a:t>
            </a:r>
          </a:p>
        </p:txBody>
      </p:sp>
      <p:pic>
        <p:nvPicPr>
          <p:cNvPr id="35" name="Picture 8" descr="L:\graphics\dataset_col3.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68103" y="5049324"/>
            <a:ext cx="14287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L:\graphics\dataset_col3.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38778" y="3722780"/>
            <a:ext cx="14287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9" descr="L:\graphics\dataset_STANDARD.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87153" y="2542987"/>
            <a:ext cx="13906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5" descr="L:\graphics\usa.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603569" y="4047400"/>
            <a:ext cx="1167773" cy="73986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descr="L:\graphics\arrow_swoop_leftt.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40580" y="3026750"/>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8" descr="L:\graphics\dataset_col3.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5954" y="3729628"/>
            <a:ext cx="14287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L:\graphics\arrow_swoop_rt.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87099" y="3081342"/>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0" descr="L:\graphics\arrow_swoop_leftt.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19670130">
            <a:off x="4055161" y="3932990"/>
            <a:ext cx="1028700" cy="752475"/>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custDataLst>
              <p:tags r:id="rId8"/>
            </p:custDataLst>
          </p:nvPr>
        </p:nvSpPr>
        <p:spPr bwMode="auto">
          <a:xfrm>
            <a:off x="3751168" y="2899063"/>
            <a:ext cx="1490793"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a:t>
            </a:r>
            <a:r>
              <a:rPr lang="en-US" sz="2000" b="1" dirty="0"/>
              <a:t>9</a:t>
            </a:r>
            <a:r>
              <a:rPr lang="en-US" sz="2000" dirty="0"/>
              <a:t> variables</a:t>
            </a:r>
          </a:p>
        </p:txBody>
      </p:sp>
      <p:sp>
        <p:nvSpPr>
          <p:cNvPr id="45" name="Rectangle 44"/>
          <p:cNvSpPr/>
          <p:nvPr>
            <p:custDataLst>
              <p:tags r:id="rId9"/>
            </p:custDataLst>
          </p:nvPr>
        </p:nvSpPr>
        <p:spPr bwMode="auto">
          <a:xfrm>
            <a:off x="717919" y="4129130"/>
            <a:ext cx="1490793"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a:t>
            </a:r>
            <a:r>
              <a:rPr lang="en-US" sz="2000" b="1" dirty="0"/>
              <a:t>9</a:t>
            </a:r>
            <a:r>
              <a:rPr lang="en-US" sz="2000" dirty="0"/>
              <a:t> variables</a:t>
            </a:r>
          </a:p>
        </p:txBody>
      </p:sp>
      <p:sp>
        <p:nvSpPr>
          <p:cNvPr id="46" name="Rectangle 45"/>
          <p:cNvSpPr/>
          <p:nvPr>
            <p:custDataLst>
              <p:tags r:id="rId10"/>
            </p:custDataLst>
          </p:nvPr>
        </p:nvSpPr>
        <p:spPr bwMode="auto">
          <a:xfrm>
            <a:off x="3049970" y="5447643"/>
            <a:ext cx="1420261"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b="1" dirty="0"/>
              <a:t>9</a:t>
            </a:r>
            <a:r>
              <a:rPr lang="en-US" sz="2000" dirty="0"/>
              <a:t> variables</a:t>
            </a:r>
          </a:p>
        </p:txBody>
      </p:sp>
      <p:sp>
        <p:nvSpPr>
          <p:cNvPr id="47" name="Rectangle 46"/>
          <p:cNvSpPr/>
          <p:nvPr>
            <p:custDataLst>
              <p:tags r:id="rId11"/>
            </p:custDataLst>
          </p:nvPr>
        </p:nvSpPr>
        <p:spPr bwMode="auto">
          <a:xfrm>
            <a:off x="5287099" y="4209807"/>
            <a:ext cx="1490793"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a:t>
            </a:r>
            <a:r>
              <a:rPr lang="en-US" sz="2000" b="1" dirty="0"/>
              <a:t>9</a:t>
            </a:r>
            <a:r>
              <a:rPr lang="en-US" sz="2000" dirty="0"/>
              <a:t> variables</a:t>
            </a:r>
          </a:p>
        </p:txBody>
      </p:sp>
    </p:spTree>
    <p:extLst>
      <p:ext uri="{BB962C8B-B14F-4D97-AF65-F5344CB8AC3E}">
        <p14:creationId xmlns:p14="http://schemas.microsoft.com/office/powerpoint/2010/main" val="2955968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custDataLst>
              <p:tags r:id="rId1"/>
            </p:custDataLst>
          </p:nvPr>
        </p:nvSpPr>
        <p:spPr/>
        <p:txBody>
          <a:bodyPr/>
          <a:lstStyle/>
          <a:p>
            <a:r>
              <a:rPr lang="en-US"/>
              <a:t>Controlling Variable Output (Review)</a:t>
            </a:r>
          </a:p>
        </p:txBody>
      </p:sp>
      <p:sp>
        <p:nvSpPr>
          <p:cNvPr id="68611" name="Content Placeholder 13"/>
          <p:cNvSpPr>
            <a:spLocks noGrp="1"/>
          </p:cNvSpPr>
          <p:nvPr>
            <p:ph idx="1"/>
            <p:custDataLst>
              <p:tags r:id="rId2"/>
            </p:custDataLst>
          </p:nvPr>
        </p:nvSpPr>
        <p:spPr/>
        <p:txBody>
          <a:bodyPr/>
          <a:lstStyle/>
          <a:p>
            <a:r>
              <a:rPr lang="en-US" dirty="0"/>
              <a:t>In the DATA step, the DROP and KEEP statements </a:t>
            </a:r>
            <a:br>
              <a:rPr lang="en-US" dirty="0"/>
            </a:br>
            <a:r>
              <a:rPr lang="en-US" dirty="0"/>
              <a:t>can be used to control which variables are written to output data sets. The statements can be used when reading from a SAS data set or from a raw data file.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custDataLst>
              <p:tags r:id="rId3"/>
            </p:custDataLst>
          </p:nvPr>
        </p:nvSpPr>
        <p:spPr/>
        <p:txBody>
          <a:bodyPr/>
          <a:lstStyle/>
          <a:p>
            <a:fld id="{79AC583C-FF82-4B1B-AE05-38341424906C}" type="slidenum">
              <a:rPr lang="en-US" smtClean="0"/>
              <a:pPr/>
              <a:t>56</a:t>
            </a:fld>
            <a:endParaRPr lang="en-US" dirty="0"/>
          </a:p>
        </p:txBody>
      </p:sp>
      <p:sp>
        <p:nvSpPr>
          <p:cNvPr id="15" name="Rectangle 14"/>
          <p:cNvSpPr/>
          <p:nvPr>
            <p:custDataLst>
              <p:tags r:id="rId4"/>
            </p:custDataLst>
          </p:nvPr>
        </p:nvSpPr>
        <p:spPr bwMode="auto">
          <a:xfrm>
            <a:off x="665221" y="2555954"/>
            <a:ext cx="7905750" cy="3970337"/>
          </a:xfrm>
          <a:prstGeom prst="rect">
            <a:avLst/>
          </a:prstGeom>
          <a:solidFill>
            <a:schemeClr val="accent5">
              <a:lumMod val="20000"/>
              <a:lumOff val="80000"/>
            </a:schemeClr>
          </a:solidFill>
          <a:ln w="38100"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solidFill>
                <a:schemeClr val="accent6">
                  <a:lumMod val="20000"/>
                  <a:lumOff val="80000"/>
                </a:schemeClr>
              </a:solidFill>
              <a:latin typeface="Arial"/>
            </a:endParaRPr>
          </a:p>
        </p:txBody>
      </p:sp>
      <p:graphicFrame>
        <p:nvGraphicFramePr>
          <p:cNvPr id="17" name="Table 16"/>
          <p:cNvGraphicFramePr>
            <a:graphicFrameLocks noGrp="1"/>
          </p:cNvGraphicFramePr>
          <p:nvPr>
            <p:custDataLst>
              <p:tags r:id="rId5"/>
            </p:custDataLst>
            <p:extLst>
              <p:ext uri="{D42A27DB-BD31-4B8C-83A1-F6EECF244321}">
                <p14:modId xmlns:p14="http://schemas.microsoft.com/office/powerpoint/2010/main" val="2534179904"/>
              </p:ext>
            </p:extLst>
          </p:nvPr>
        </p:nvGraphicFramePr>
        <p:xfrm>
          <a:off x="789108" y="2721346"/>
          <a:ext cx="1627188" cy="1039814"/>
        </p:xfrm>
        <a:graphic>
          <a:graphicData uri="http://schemas.openxmlformats.org/drawingml/2006/table">
            <a:tbl>
              <a:tblPr firstRow="1" bandRow="1">
                <a:tableStyleId>{5C22544A-7EE6-4342-B048-85BDC9FD1C3A}</a:tableStyleId>
              </a:tblPr>
              <a:tblGrid>
                <a:gridCol w="542396">
                  <a:extLst>
                    <a:ext uri="{9D8B030D-6E8A-4147-A177-3AD203B41FA5}">
                      <a16:colId xmlns:a16="http://schemas.microsoft.com/office/drawing/2014/main" val="20000"/>
                    </a:ext>
                  </a:extLst>
                </a:gridCol>
                <a:gridCol w="542396">
                  <a:extLst>
                    <a:ext uri="{9D8B030D-6E8A-4147-A177-3AD203B41FA5}">
                      <a16:colId xmlns:a16="http://schemas.microsoft.com/office/drawing/2014/main" val="20001"/>
                    </a:ext>
                  </a:extLst>
                </a:gridCol>
                <a:gridCol w="542396">
                  <a:extLst>
                    <a:ext uri="{9D8B030D-6E8A-4147-A177-3AD203B41FA5}">
                      <a16:colId xmlns:a16="http://schemas.microsoft.com/office/drawing/2014/main" val="20002"/>
                    </a:ext>
                  </a:extLst>
                </a:gridCol>
              </a:tblGrid>
              <a:tr h="366038">
                <a:tc gridSpan="3">
                  <a:txBody>
                    <a:bodyPr/>
                    <a:lstStyle/>
                    <a:p>
                      <a:pPr algn="l"/>
                      <a:r>
                        <a:rPr lang="en-US" sz="2400" b="1" i="0" dirty="0">
                          <a:solidFill>
                            <a:srgbClr val="000000"/>
                          </a:solidFill>
                          <a:latin typeface="Arial"/>
                        </a:rPr>
                        <a:t>in</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no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28575" cmpd="sng">
                      <a:solidFill>
                        <a:srgbClr val="000000"/>
                      </a:solidFill>
                    </a:lnR>
                    <a:lnT w="28575" cmpd="sng">
                      <a:solidFill>
                        <a:srgbClr val="000000"/>
                      </a:solidFill>
                    </a:lnT>
                    <a:lnB w="12700" cmpd="sng">
                      <a:solidFill>
                        <a:srgbClr val="000000"/>
                      </a:solidFill>
                    </a:lnB>
                    <a:solidFill>
                      <a:srgbClr val="FFCC00"/>
                    </a:solidFill>
                  </a:tcPr>
                </a:tc>
                <a:extLst>
                  <a:ext uri="{0D108BD9-81ED-4DB2-BD59-A6C34878D82A}">
                    <a16:rowId xmlns:a16="http://schemas.microsoft.com/office/drawing/2014/main" val="10000"/>
                  </a:ext>
                </a:extLst>
              </a:tr>
              <a:tr h="336888">
                <a:tc>
                  <a:txBody>
                    <a:bodyPr/>
                    <a:lstStyle/>
                    <a:p>
                      <a:pPr algn="ctr"/>
                      <a:r>
                        <a:rPr lang="en-US" sz="2000" b="1" i="0" dirty="0">
                          <a:solidFill>
                            <a:srgbClr val="000000"/>
                          </a:solidFill>
                          <a:latin typeface="Arial"/>
                        </a:rPr>
                        <a:t>X </a:t>
                      </a:r>
                    </a:p>
                  </a:txBody>
                  <a:tcPr marL="91415" marR="91415"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Y </a:t>
                      </a:r>
                    </a:p>
                  </a:txBody>
                  <a:tcPr marL="91415" marR="91415"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Z </a:t>
                      </a:r>
                    </a:p>
                  </a:txBody>
                  <a:tcPr marL="91415" marR="91415"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8">
                <a:tc>
                  <a:txBody>
                    <a:bodyPr/>
                    <a:lstStyle/>
                    <a:p>
                      <a:pPr algn="r"/>
                      <a:r>
                        <a:rPr lang="en-US" sz="2000" b="1" i="0" dirty="0">
                          <a:solidFill>
                            <a:srgbClr val="000000"/>
                          </a:solidFill>
                          <a:latin typeface="Arial"/>
                        </a:rPr>
                        <a:t> </a:t>
                      </a:r>
                    </a:p>
                  </a:txBody>
                  <a:tcPr marL="91415" marR="91415"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15" marR="91415"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15" marR="91415"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68629" name="TextBox 7"/>
          <p:cNvSpPr txBox="1">
            <a:spLocks noChangeArrowheads="1"/>
          </p:cNvSpPr>
          <p:nvPr>
            <p:custDataLst>
              <p:tags r:id="rId6"/>
            </p:custDataLst>
          </p:nvPr>
        </p:nvSpPr>
        <p:spPr bwMode="auto">
          <a:xfrm>
            <a:off x="3305294" y="3211884"/>
            <a:ext cx="3030539" cy="1435265"/>
          </a:xfrm>
          <a:prstGeom prst="rect">
            <a:avLst/>
          </a:prstGeom>
          <a:solidFill>
            <a:srgbClr val="FFFFFF"/>
          </a:solidFill>
          <a:ln w="38100">
            <a:solidFill>
              <a:schemeClr val="tx2"/>
            </a:solidFill>
            <a:miter lim="800000"/>
            <a:headEnd/>
            <a:tailEnd/>
          </a:ln>
        </p:spPr>
        <p:txBody>
          <a:bodyPr wrap="squar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lnSpc>
                <a:spcPct val="85000"/>
              </a:lnSpc>
            </a:pPr>
            <a:r>
              <a:rPr lang="en-US" b="1" dirty="0">
                <a:latin typeface="Courier New" pitchFamily="49" charset="0"/>
              </a:rPr>
              <a:t>data out1 out2;</a:t>
            </a:r>
          </a:p>
          <a:p>
            <a:pPr eaLnBrk="1" hangingPunct="1">
              <a:lnSpc>
                <a:spcPct val="85000"/>
              </a:lnSpc>
            </a:pPr>
            <a:r>
              <a:rPr lang="en-US" b="1" dirty="0">
                <a:latin typeface="Courier New" pitchFamily="49" charset="0"/>
              </a:rPr>
              <a:t>   set in;</a:t>
            </a:r>
          </a:p>
          <a:p>
            <a:pPr eaLnBrk="1" hangingPunct="1">
              <a:lnSpc>
                <a:spcPct val="85000"/>
              </a:lnSpc>
            </a:pPr>
            <a:r>
              <a:rPr lang="en-US" b="1" dirty="0">
                <a:latin typeface="Courier New" pitchFamily="49" charset="0"/>
              </a:rPr>
              <a:t>   drop x;</a:t>
            </a:r>
          </a:p>
          <a:p>
            <a:pPr eaLnBrk="1" hangingPunct="1">
              <a:lnSpc>
                <a:spcPct val="85000"/>
              </a:lnSpc>
            </a:pPr>
            <a:r>
              <a:rPr lang="en-US" b="1" dirty="0">
                <a:latin typeface="Courier New" pitchFamily="49" charset="0"/>
              </a:rPr>
              <a:t>    …</a:t>
            </a:r>
          </a:p>
        </p:txBody>
      </p:sp>
      <p:graphicFrame>
        <p:nvGraphicFramePr>
          <p:cNvPr id="19" name="Table 18"/>
          <p:cNvGraphicFramePr>
            <a:graphicFrameLocks noGrp="1"/>
          </p:cNvGraphicFramePr>
          <p:nvPr>
            <p:custDataLst>
              <p:tags r:id="rId7"/>
            </p:custDataLst>
            <p:extLst>
              <p:ext uri="{D42A27DB-BD31-4B8C-83A1-F6EECF244321}">
                <p14:modId xmlns:p14="http://schemas.microsoft.com/office/powerpoint/2010/main" val="3097672772"/>
              </p:ext>
            </p:extLst>
          </p:nvPr>
        </p:nvGraphicFramePr>
        <p:xfrm>
          <a:off x="3176708" y="5035921"/>
          <a:ext cx="3025776" cy="1085850"/>
        </p:xfrm>
        <a:graphic>
          <a:graphicData uri="http://schemas.openxmlformats.org/drawingml/2006/table">
            <a:tbl>
              <a:tblPr firstRow="1" bandRow="1">
                <a:tableStyleId>{5C22544A-7EE6-4342-B048-85BDC9FD1C3A}</a:tableStyleId>
              </a:tblPr>
              <a:tblGrid>
                <a:gridCol w="1008592">
                  <a:extLst>
                    <a:ext uri="{9D8B030D-6E8A-4147-A177-3AD203B41FA5}">
                      <a16:colId xmlns:a16="http://schemas.microsoft.com/office/drawing/2014/main" val="20000"/>
                    </a:ext>
                  </a:extLst>
                </a:gridCol>
                <a:gridCol w="1008592">
                  <a:extLst>
                    <a:ext uri="{9D8B030D-6E8A-4147-A177-3AD203B41FA5}">
                      <a16:colId xmlns:a16="http://schemas.microsoft.com/office/drawing/2014/main" val="20001"/>
                    </a:ext>
                  </a:extLst>
                </a:gridCol>
                <a:gridCol w="1008592">
                  <a:extLst>
                    <a:ext uri="{9D8B030D-6E8A-4147-A177-3AD203B41FA5}">
                      <a16:colId xmlns:a16="http://schemas.microsoft.com/office/drawing/2014/main" val="20002"/>
                    </a:ext>
                  </a:extLst>
                </a:gridCol>
              </a:tblGrid>
              <a:tr h="375420">
                <a:tc gridSpan="3">
                  <a:txBody>
                    <a:bodyPr/>
                    <a:lstStyle/>
                    <a:p>
                      <a:pPr algn="l"/>
                      <a:r>
                        <a:rPr lang="en-US" sz="2400" b="0" i="0" dirty="0">
                          <a:solidFill>
                            <a:srgbClr val="000000"/>
                          </a:solidFill>
                          <a:latin typeface="Arial"/>
                        </a:rPr>
                        <a:t>PDV</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no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28575" cmpd="sng">
                      <a:solidFill>
                        <a:srgbClr val="000000"/>
                      </a:solidFill>
                    </a:lnR>
                    <a:lnT w="28575" cmpd="sng">
                      <a:solidFill>
                        <a:srgbClr val="000000"/>
                      </a:solidFill>
                    </a:lnT>
                    <a:lnB w="12700" cmpd="sng">
                      <a:solidFill>
                        <a:srgbClr val="000000"/>
                      </a:solidFill>
                    </a:lnB>
                    <a:solidFill>
                      <a:srgbClr val="FFCC00"/>
                    </a:solidFill>
                  </a:tcPr>
                </a:tc>
                <a:extLst>
                  <a:ext uri="{0D108BD9-81ED-4DB2-BD59-A6C34878D82A}">
                    <a16:rowId xmlns:a16="http://schemas.microsoft.com/office/drawing/2014/main" val="10000"/>
                  </a:ext>
                </a:extLst>
              </a:tr>
              <a:tr h="355215">
                <a:tc>
                  <a:txBody>
                    <a:bodyPr/>
                    <a:lstStyle/>
                    <a:p>
                      <a:pPr algn="ctr"/>
                      <a:r>
                        <a:rPr lang="en-US" sz="2000" b="1" i="0" dirty="0">
                          <a:solidFill>
                            <a:srgbClr val="000000"/>
                          </a:solidFill>
                          <a:latin typeface="Arial"/>
                        </a:rPr>
                        <a:t>X </a:t>
                      </a:r>
                    </a:p>
                  </a:txBody>
                  <a:tcPr marL="91422" marR="91422"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Y</a:t>
                      </a:r>
                    </a:p>
                  </a:txBody>
                  <a:tcPr marL="91422" marR="91422"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Z</a:t>
                      </a:r>
                    </a:p>
                  </a:txBody>
                  <a:tcPr marL="91422" marR="91422"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55215">
                <a:tc>
                  <a:txBody>
                    <a:bodyPr/>
                    <a:lstStyle/>
                    <a:p>
                      <a:pPr algn="r"/>
                      <a:r>
                        <a:rPr lang="en-US" sz="2000" b="1" i="0" dirty="0">
                          <a:solidFill>
                            <a:srgbClr val="000000"/>
                          </a:solidFill>
                          <a:latin typeface="Arial"/>
                        </a:rPr>
                        <a:t> </a:t>
                      </a:r>
                    </a:p>
                  </a:txBody>
                  <a:tcPr marL="91422" marR="91422"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22" marR="91422"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22" marR="91422"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custDataLst>
              <p:tags r:id="rId8"/>
            </p:custDataLst>
            <p:extLst>
              <p:ext uri="{D42A27DB-BD31-4B8C-83A1-F6EECF244321}">
                <p14:modId xmlns:p14="http://schemas.microsoft.com/office/powerpoint/2010/main" val="1586900654"/>
              </p:ext>
            </p:extLst>
          </p:nvPr>
        </p:nvGraphicFramePr>
        <p:xfrm>
          <a:off x="7097833" y="3506880"/>
          <a:ext cx="1092200" cy="1039811"/>
        </p:xfrm>
        <a:graphic>
          <a:graphicData uri="http://schemas.openxmlformats.org/drawingml/2006/table">
            <a:tbl>
              <a:tblPr firstRow="1" bandRow="1">
                <a:tableStyleId>{5C22544A-7EE6-4342-B048-85BDC9FD1C3A}</a:tableStyleId>
              </a:tblPr>
              <a:tblGrid>
                <a:gridCol w="546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tblGrid>
              <a:tr h="366037">
                <a:tc gridSpan="2">
                  <a:txBody>
                    <a:bodyPr/>
                    <a:lstStyle/>
                    <a:p>
                      <a:pPr algn="l"/>
                      <a:r>
                        <a:rPr lang="en-US" sz="2400" b="1" i="0" dirty="0">
                          <a:solidFill>
                            <a:srgbClr val="000000"/>
                          </a:solidFill>
                          <a:latin typeface="Arial"/>
                        </a:rPr>
                        <a:t>out1</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noFill/>
                  </a:tcPr>
                </a:tc>
                <a:tc hMerge="1">
                  <a:txBody>
                    <a:bodyPr/>
                    <a:lstStyle/>
                    <a:p>
                      <a:pPr algn="l"/>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36887">
                <a:tc>
                  <a:txBody>
                    <a:bodyPr/>
                    <a:lstStyle/>
                    <a:p>
                      <a:pPr algn="ctr"/>
                      <a:r>
                        <a:rPr lang="en-US" sz="2000" b="1" i="0" dirty="0">
                          <a:solidFill>
                            <a:srgbClr val="000000"/>
                          </a:solidFill>
                          <a:latin typeface="Arial"/>
                        </a:rPr>
                        <a:t>Y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Z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7">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68658" name="Rectangle 15"/>
          <p:cNvSpPr>
            <a:spLocks noChangeArrowheads="1"/>
          </p:cNvSpPr>
          <p:nvPr>
            <p:custDataLst>
              <p:tags r:id="rId9"/>
            </p:custDataLst>
          </p:nvPr>
        </p:nvSpPr>
        <p:spPr bwMode="auto">
          <a:xfrm>
            <a:off x="3814883" y="3926259"/>
            <a:ext cx="1414462"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cxnSp>
        <p:nvCxnSpPr>
          <p:cNvPr id="68659" name="Straight Arrow Connector 18"/>
          <p:cNvCxnSpPr>
            <a:cxnSpLocks noChangeShapeType="1"/>
          </p:cNvCxnSpPr>
          <p:nvPr/>
        </p:nvCxnSpPr>
        <p:spPr bwMode="auto">
          <a:xfrm>
            <a:off x="1414583" y="3896096"/>
            <a:ext cx="1492250" cy="1420813"/>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68660" name="Straight Arrow Connector 21"/>
          <p:cNvCxnSpPr>
            <a:cxnSpLocks noChangeShapeType="1"/>
          </p:cNvCxnSpPr>
          <p:nvPr/>
        </p:nvCxnSpPr>
        <p:spPr bwMode="auto">
          <a:xfrm flipV="1">
            <a:off x="6322377" y="4278350"/>
            <a:ext cx="646591" cy="942245"/>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graphicFrame>
        <p:nvGraphicFramePr>
          <p:cNvPr id="16" name="Table 15"/>
          <p:cNvGraphicFramePr>
            <a:graphicFrameLocks noGrp="1"/>
          </p:cNvGraphicFramePr>
          <p:nvPr>
            <p:custDataLst>
              <p:tags r:id="rId10"/>
            </p:custDataLst>
            <p:extLst>
              <p:ext uri="{D42A27DB-BD31-4B8C-83A1-F6EECF244321}">
                <p14:modId xmlns:p14="http://schemas.microsoft.com/office/powerpoint/2010/main" val="1666726618"/>
              </p:ext>
            </p:extLst>
          </p:nvPr>
        </p:nvGraphicFramePr>
        <p:xfrm>
          <a:off x="7128781" y="4950941"/>
          <a:ext cx="1092200" cy="1039811"/>
        </p:xfrm>
        <a:graphic>
          <a:graphicData uri="http://schemas.openxmlformats.org/drawingml/2006/table">
            <a:tbl>
              <a:tblPr firstRow="1" bandRow="1">
                <a:tableStyleId>{5C22544A-7EE6-4342-B048-85BDC9FD1C3A}</a:tableStyleId>
              </a:tblPr>
              <a:tblGrid>
                <a:gridCol w="546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tblGrid>
              <a:tr h="366037">
                <a:tc gridSpan="2">
                  <a:txBody>
                    <a:bodyPr/>
                    <a:lstStyle/>
                    <a:p>
                      <a:pPr algn="l"/>
                      <a:r>
                        <a:rPr lang="en-US" sz="2400" b="1" i="0" dirty="0">
                          <a:solidFill>
                            <a:srgbClr val="000000"/>
                          </a:solidFill>
                          <a:latin typeface="Arial"/>
                        </a:rPr>
                        <a:t>out2</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noFill/>
                  </a:tcPr>
                </a:tc>
                <a:tc hMerge="1">
                  <a:txBody>
                    <a:bodyPr/>
                    <a:lstStyle/>
                    <a:p>
                      <a:pPr algn="l"/>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36887">
                <a:tc>
                  <a:txBody>
                    <a:bodyPr/>
                    <a:lstStyle/>
                    <a:p>
                      <a:pPr algn="ctr"/>
                      <a:r>
                        <a:rPr lang="en-US" sz="2000" b="1" i="0" dirty="0">
                          <a:solidFill>
                            <a:srgbClr val="000000"/>
                          </a:solidFill>
                          <a:latin typeface="Arial"/>
                        </a:rPr>
                        <a:t>Y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Z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7">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cxnSp>
        <p:nvCxnSpPr>
          <p:cNvPr id="18" name="Straight Arrow Connector 21"/>
          <p:cNvCxnSpPr>
            <a:cxnSpLocks noChangeShapeType="1"/>
          </p:cNvCxnSpPr>
          <p:nvPr/>
        </p:nvCxnSpPr>
        <p:spPr bwMode="auto">
          <a:xfrm>
            <a:off x="6326955" y="5212697"/>
            <a:ext cx="717612" cy="326271"/>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pic>
        <p:nvPicPr>
          <p:cNvPr id="21" name="Picture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87101" y="5403582"/>
            <a:ext cx="353599" cy="32311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9"/>
          <p:cNvSpPr>
            <a:spLocks noGrp="1" noChangeArrowheads="1"/>
          </p:cNvSpPr>
          <p:nvPr>
            <p:ph type="title"/>
            <p:custDataLst>
              <p:tags r:id="rId1"/>
            </p:custDataLst>
          </p:nvPr>
        </p:nvSpPr>
        <p:spPr/>
        <p:txBody>
          <a:bodyPr/>
          <a:lstStyle/>
          <a:p>
            <a:r>
              <a:rPr lang="en-US" dirty="0"/>
              <a:t>DROP Statement</a:t>
            </a:r>
          </a:p>
        </p:txBody>
      </p:sp>
      <p:sp>
        <p:nvSpPr>
          <p:cNvPr id="70659" name="Rectangle 1040"/>
          <p:cNvSpPr>
            <a:spLocks noGrp="1" noChangeArrowheads="1"/>
          </p:cNvSpPr>
          <p:nvPr>
            <p:ph idx="1"/>
            <p:custDataLst>
              <p:tags r:id="rId2"/>
            </p:custDataLst>
          </p:nvPr>
        </p:nvSpPr>
        <p:spPr>
          <a:xfrm>
            <a:off x="685800" y="1071563"/>
            <a:ext cx="8272463" cy="4267200"/>
          </a:xfrm>
        </p:spPr>
        <p:txBody>
          <a:bodyPr/>
          <a:lstStyle/>
          <a:p>
            <a:r>
              <a:rPr lang="en-US" dirty="0"/>
              <a:t>The </a:t>
            </a:r>
            <a:r>
              <a:rPr lang="en-US" i="1" dirty="0"/>
              <a:t>DROP statement </a:t>
            </a:r>
            <a:r>
              <a:rPr lang="en-US" dirty="0"/>
              <a:t>drops variables from every output </a:t>
            </a:r>
            <a:br>
              <a:rPr lang="en-US" dirty="0"/>
            </a:br>
            <a:r>
              <a:rPr lang="en-US" dirty="0"/>
              <a:t>data set. </a:t>
            </a:r>
          </a:p>
          <a:p>
            <a:endParaRPr lang="en-US" dirty="0"/>
          </a:p>
          <a:p>
            <a:endParaRPr lang="en-US" dirty="0"/>
          </a:p>
          <a:p>
            <a:endParaRPr lang="en-US" dirty="0"/>
          </a:p>
          <a:p>
            <a:endParaRPr lang="en-US" dirty="0"/>
          </a:p>
          <a:p>
            <a:endParaRPr lang="en-US" dirty="0"/>
          </a:p>
          <a:p>
            <a:endParaRPr lang="en-US" sz="1000" dirty="0"/>
          </a:p>
          <a:p>
            <a:r>
              <a:rPr lang="en-US" dirty="0"/>
              <a:t>Partial SAS Log</a:t>
            </a:r>
          </a:p>
          <a:p>
            <a:endParaRPr lang="en-US" dirty="0"/>
          </a:p>
        </p:txBody>
      </p:sp>
      <p:sp>
        <p:nvSpPr>
          <p:cNvPr id="8" name="Slide Number Placeholder 3"/>
          <p:cNvSpPr>
            <a:spLocks noGrp="1"/>
          </p:cNvSpPr>
          <p:nvPr>
            <p:ph type="sldNum" sz="quarter" idx="10"/>
            <p:custDataLst>
              <p:tags r:id="rId3"/>
            </p:custDataLst>
          </p:nvPr>
        </p:nvSpPr>
        <p:spPr/>
        <p:txBody>
          <a:bodyPr/>
          <a:lstStyle/>
          <a:p>
            <a:pPr>
              <a:defRPr/>
            </a:pPr>
            <a:fld id="{00A2450C-7E65-4DFB-9160-1D4A0C260A28}" type="slidenum">
              <a:rPr lang="en-US"/>
              <a:pPr>
                <a:defRPr/>
              </a:pPr>
              <a:t>57</a:t>
            </a:fld>
            <a:endParaRPr lang="en-US" b="0" dirty="0">
              <a:latin typeface="Times New Roman" pitchFamily="18" charset="0"/>
            </a:endParaRPr>
          </a:p>
        </p:txBody>
      </p:sp>
      <p:sp>
        <p:nvSpPr>
          <p:cNvPr id="70661" name="Rectangle 1037"/>
          <p:cNvSpPr>
            <a:spLocks noChangeArrowheads="1"/>
          </p:cNvSpPr>
          <p:nvPr>
            <p:custDataLst>
              <p:tags r:id="rId4"/>
            </p:custDataLst>
          </p:nvPr>
        </p:nvSpPr>
        <p:spPr bwMode="auto">
          <a:xfrm>
            <a:off x="401638" y="1871663"/>
            <a:ext cx="8537575" cy="23177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 other;</a:t>
            </a:r>
          </a:p>
          <a:p>
            <a:pPr eaLnBrk="0" hangingPunct="0">
              <a:lnSpc>
                <a:spcPct val="85000"/>
              </a:lnSpc>
            </a:pPr>
            <a:r>
              <a:rPr lang="en-US" b="1" dirty="0">
                <a:latin typeface="Courier New" pitchFamily="49" charset="0"/>
              </a:rPr>
              <a:t>   drop </a:t>
            </a:r>
            <a:r>
              <a:rPr lang="en-US" b="1" dirty="0" err="1">
                <a:latin typeface="Courier New" pitchFamily="49" charset="0"/>
              </a:rPr>
              <a:t>Street_ID</a:t>
            </a:r>
            <a:r>
              <a:rPr lang="en-US" b="1" dirty="0">
                <a:latin typeface="Courier New" pitchFamily="49" charset="0"/>
              </a:rPr>
              <a:t>;</a:t>
            </a:r>
          </a:p>
          <a:p>
            <a:pPr eaLnBrk="0" hangingPunct="0">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a:t>
            </a:r>
          </a:p>
          <a:p>
            <a:pPr eaLnBrk="0" hangingPunct="0">
              <a:lnSpc>
                <a:spcPct val="85000"/>
              </a:lnSpc>
            </a:pPr>
            <a:r>
              <a:rPr lang="en-US" b="1" dirty="0">
                <a:latin typeface="Courier New" pitchFamily="49" charset="0"/>
              </a:rPr>
              <a:t>   if Country='US'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usa</a:t>
            </a:r>
            <a:r>
              <a:rPr lang="en-US" b="1" dirty="0">
                <a:latin typeface="Courier New" pitchFamily="49" charset="0"/>
              </a:rPr>
              <a:t>;</a:t>
            </a:r>
          </a:p>
          <a:p>
            <a:pPr eaLnBrk="0" hangingPunct="0">
              <a:lnSpc>
                <a:spcPct val="85000"/>
              </a:lnSpc>
            </a:pPr>
            <a:r>
              <a:rPr lang="en-US" b="1" dirty="0">
                <a:latin typeface="Courier New" pitchFamily="49" charset="0"/>
              </a:rPr>
              <a:t>   else if Country='AU'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australia</a:t>
            </a:r>
            <a:r>
              <a:rPr lang="en-US" b="1" dirty="0">
                <a:latin typeface="Courier New" pitchFamily="49" charset="0"/>
              </a:rPr>
              <a:t>;</a:t>
            </a:r>
          </a:p>
          <a:p>
            <a:pPr eaLnBrk="0" hangingPunct="0">
              <a:lnSpc>
                <a:spcPct val="85000"/>
              </a:lnSpc>
            </a:pPr>
            <a:r>
              <a:rPr lang="en-US" b="1" dirty="0">
                <a:latin typeface="Courier New" pitchFamily="49" charset="0"/>
              </a:rPr>
              <a:t>   else output other;</a:t>
            </a:r>
          </a:p>
          <a:p>
            <a:pPr eaLnBrk="0" hangingPunct="0">
              <a:lnSpc>
                <a:spcPct val="85000"/>
              </a:lnSpc>
            </a:pPr>
            <a:r>
              <a:rPr lang="en-US" b="1" dirty="0">
                <a:latin typeface="Courier New" pitchFamily="49" charset="0"/>
              </a:rPr>
              <a:t>run;</a:t>
            </a:r>
          </a:p>
        </p:txBody>
      </p:sp>
      <p:sp>
        <p:nvSpPr>
          <p:cNvPr id="70662" name="Rectangle 1038"/>
          <p:cNvSpPr>
            <a:spLocks noChangeArrowheads="1"/>
          </p:cNvSpPr>
          <p:nvPr>
            <p:custDataLst>
              <p:tags r:id="rId5"/>
            </p:custDataLst>
          </p:nvPr>
        </p:nvSpPr>
        <p:spPr bwMode="auto">
          <a:xfrm>
            <a:off x="990600" y="2209800"/>
            <a:ext cx="2763838"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70668" name="Text Box 1032"/>
          <p:cNvSpPr txBox="1">
            <a:spLocks noChangeArrowheads="1"/>
          </p:cNvSpPr>
          <p:nvPr>
            <p:custDataLst>
              <p:tags r:id="rId6"/>
            </p:custDataLst>
          </p:nvPr>
        </p:nvSpPr>
        <p:spPr bwMode="auto">
          <a:xfrm>
            <a:off x="7945438" y="6391275"/>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p202d05</a:t>
            </a:r>
          </a:p>
        </p:txBody>
      </p:sp>
      <p:grpSp>
        <p:nvGrpSpPr>
          <p:cNvPr id="7" name="Group 6"/>
          <p:cNvGrpSpPr/>
          <p:nvPr/>
        </p:nvGrpSpPr>
        <p:grpSpPr>
          <a:xfrm>
            <a:off x="433388" y="4601931"/>
            <a:ext cx="8337550" cy="1697038"/>
            <a:chOff x="433388" y="4562175"/>
            <a:chExt cx="8337550" cy="1697038"/>
          </a:xfrm>
        </p:grpSpPr>
        <p:sp>
          <p:nvSpPr>
            <p:cNvPr id="70663" name="Rectangle 8"/>
            <p:cNvSpPr>
              <a:spLocks noChangeArrowheads="1"/>
            </p:cNvSpPr>
            <p:nvPr>
              <p:custDataLst>
                <p:tags r:id="rId7"/>
              </p:custDataLst>
            </p:nvPr>
          </p:nvSpPr>
          <p:spPr bwMode="auto">
            <a:xfrm>
              <a:off x="433388" y="4562175"/>
              <a:ext cx="8337550" cy="1697038"/>
            </a:xfrm>
            <a:prstGeom prst="rect">
              <a:avLst/>
            </a:prstGeom>
            <a:solidFill>
              <a:srgbClr val="FFFFFF"/>
            </a:solidFill>
            <a:ln w="38100">
              <a:solidFill>
                <a:schemeClr val="tx2"/>
              </a:solidFill>
              <a:miter lim="800000"/>
              <a:headEnd type="none" w="sm" len="sm"/>
              <a:tailEnd type="none" w="sm" len="sm"/>
            </a:ln>
          </p:spPr>
          <p:txBody>
            <a:bodyPr tIns="50800" bIns="50800"/>
            <a:lstStyle/>
            <a:p>
              <a:pPr eaLnBrk="0" hangingPunct="0"/>
              <a:r>
                <a:rPr lang="en-US" sz="1600" b="1" dirty="0">
                  <a:solidFill>
                    <a:srgbClr val="0000FF"/>
                  </a:solidFill>
                  <a:latin typeface="SAS Monospace" pitchFamily="49" charset="0"/>
                </a:rPr>
                <a:t>NOTE: There were 424 observations read from the data set</a:t>
              </a:r>
              <a:br>
                <a:rPr lang="en-US" sz="1600" b="1" dirty="0">
                  <a:solidFill>
                    <a:srgbClr val="0000FF"/>
                  </a:solidFill>
                  <a:latin typeface="SAS Monospace" pitchFamily="49" charset="0"/>
                </a:rPr>
              </a:br>
              <a:r>
                <a:rPr lang="en-US" sz="1600" b="1" dirty="0">
                  <a:solidFill>
                    <a:srgbClr val="0000FF"/>
                  </a:solidFill>
                  <a:latin typeface="SAS Monospace" pitchFamily="49" charset="0"/>
                </a:rPr>
                <a:t>      ORION.EMPLOYEE_ADDRESSES.</a:t>
              </a:r>
            </a:p>
            <a:p>
              <a:pPr eaLnBrk="0" hangingPunct="0"/>
              <a:r>
                <a:rPr lang="en-US" sz="1600" b="1" dirty="0">
                  <a:solidFill>
                    <a:srgbClr val="0000FF"/>
                  </a:solidFill>
                  <a:latin typeface="SAS Monospace" pitchFamily="49" charset="0"/>
                </a:rPr>
                <a:t>NOTE: The data set WORK.USA has 311 observations and 8 variables.</a:t>
              </a:r>
            </a:p>
            <a:p>
              <a:pPr eaLnBrk="0" hangingPunct="0"/>
              <a:r>
                <a:rPr lang="en-US" sz="1600" b="1" dirty="0">
                  <a:solidFill>
                    <a:srgbClr val="0000FF"/>
                  </a:solidFill>
                  <a:latin typeface="SAS Monospace" pitchFamily="49" charset="0"/>
                </a:rPr>
                <a:t>NOTE: The data set WORK.AUSTRALIA has 105 observations and 8</a:t>
              </a:r>
              <a:br>
                <a:rPr lang="en-US" sz="1600" b="1" dirty="0">
                  <a:solidFill>
                    <a:srgbClr val="0000FF"/>
                  </a:solidFill>
                  <a:latin typeface="SAS Monospace" pitchFamily="49" charset="0"/>
                </a:rPr>
              </a:br>
              <a:r>
                <a:rPr lang="en-US" sz="1600" b="1" dirty="0">
                  <a:solidFill>
                    <a:srgbClr val="0000FF"/>
                  </a:solidFill>
                  <a:latin typeface="SAS Monospace" pitchFamily="49" charset="0"/>
                </a:rPr>
                <a:t>      variables.</a:t>
              </a:r>
            </a:p>
            <a:p>
              <a:pPr eaLnBrk="0" hangingPunct="0"/>
              <a:r>
                <a:rPr lang="en-US" sz="1600" b="1" dirty="0">
                  <a:solidFill>
                    <a:srgbClr val="0000FF"/>
                  </a:solidFill>
                  <a:latin typeface="SAS Monospace" pitchFamily="49" charset="0"/>
                </a:rPr>
                <a:t>NOTE: The data set WORK.OTHER has 8 observations and 8 variables.</a:t>
              </a:r>
            </a:p>
          </p:txBody>
        </p:sp>
        <p:sp>
          <p:nvSpPr>
            <p:cNvPr id="3" name="Rectangle 2"/>
            <p:cNvSpPr/>
            <p:nvPr>
              <p:custDataLst>
                <p:tags r:id="rId8"/>
              </p:custDataLst>
            </p:nvPr>
          </p:nvSpPr>
          <p:spPr bwMode="auto">
            <a:xfrm>
              <a:off x="6919278" y="5100655"/>
              <a:ext cx="13272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9"/>
              </p:custDataLst>
            </p:nvPr>
          </p:nvSpPr>
          <p:spPr bwMode="auto">
            <a:xfrm>
              <a:off x="7643178" y="5344495"/>
              <a:ext cx="1207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10"/>
              </p:custDataLst>
            </p:nvPr>
          </p:nvSpPr>
          <p:spPr bwMode="auto">
            <a:xfrm>
              <a:off x="6919278" y="5832175"/>
              <a:ext cx="13272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6" name="Rectangle 5"/>
            <p:cNvSpPr/>
            <p:nvPr>
              <p:custDataLst>
                <p:tags r:id="rId11"/>
              </p:custDataLst>
            </p:nvPr>
          </p:nvSpPr>
          <p:spPr bwMode="auto">
            <a:xfrm>
              <a:off x="1248728" y="5588335"/>
              <a:ext cx="10859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7"/>
          <p:cNvSpPr>
            <a:spLocks noGrp="1" noChangeArrowheads="1"/>
          </p:cNvSpPr>
          <p:nvPr>
            <p:ph type="title"/>
            <p:custDataLst>
              <p:tags r:id="rId1"/>
            </p:custDataLst>
          </p:nvPr>
        </p:nvSpPr>
        <p:spPr/>
        <p:txBody>
          <a:bodyPr/>
          <a:lstStyle/>
          <a:p>
            <a:r>
              <a:rPr lang="en-US"/>
              <a:t>Controlling Variable Output</a:t>
            </a:r>
          </a:p>
        </p:txBody>
      </p:sp>
      <p:sp>
        <p:nvSpPr>
          <p:cNvPr id="71683" name="Rectangle 38"/>
          <p:cNvSpPr>
            <a:spLocks noGrp="1" noChangeArrowheads="1"/>
          </p:cNvSpPr>
          <p:nvPr>
            <p:ph idx="1"/>
            <p:custDataLst>
              <p:tags r:id="rId2"/>
            </p:custDataLst>
          </p:nvPr>
        </p:nvSpPr>
        <p:spPr/>
        <p:txBody>
          <a:bodyPr/>
          <a:lstStyle/>
          <a:p>
            <a:r>
              <a:rPr lang="en-US"/>
              <a:t>The task is to drop </a:t>
            </a:r>
            <a:r>
              <a:rPr lang="en-US" b="1">
                <a:latin typeface="Arial"/>
              </a:rPr>
              <a:t>Street_ID</a:t>
            </a:r>
            <a:r>
              <a:rPr lang="en-US"/>
              <a:t> and </a:t>
            </a:r>
            <a:r>
              <a:rPr lang="en-US" b="1">
                <a:latin typeface="Arial"/>
              </a:rPr>
              <a:t>Country</a:t>
            </a:r>
            <a:r>
              <a:rPr lang="en-US"/>
              <a:t> from </a:t>
            </a:r>
            <a:r>
              <a:rPr lang="en-US" b="1">
                <a:latin typeface="Arial"/>
              </a:rPr>
              <a:t>usa</a:t>
            </a:r>
            <a:r>
              <a:rPr lang="en-US"/>
              <a:t>, drop </a:t>
            </a:r>
            <a:r>
              <a:rPr lang="en-US" b="1">
                <a:latin typeface="Arial"/>
              </a:rPr>
              <a:t>Street_ID</a:t>
            </a:r>
            <a:r>
              <a:rPr lang="en-US"/>
              <a:t>, </a:t>
            </a:r>
            <a:r>
              <a:rPr lang="en-US" b="1">
                <a:latin typeface="Arial"/>
              </a:rPr>
              <a:t>Country</a:t>
            </a:r>
            <a:r>
              <a:rPr lang="en-US"/>
              <a:t>, and </a:t>
            </a:r>
            <a:r>
              <a:rPr lang="en-US" b="1">
                <a:latin typeface="Arial"/>
              </a:rPr>
              <a:t>State</a:t>
            </a:r>
            <a:r>
              <a:rPr lang="en-US"/>
              <a:t> from </a:t>
            </a:r>
            <a:r>
              <a:rPr lang="en-US" b="1">
                <a:latin typeface="Arial"/>
              </a:rPr>
              <a:t>australia</a:t>
            </a:r>
            <a:r>
              <a:rPr lang="en-US"/>
              <a:t>, and keep all variables in </a:t>
            </a:r>
            <a:r>
              <a:rPr lang="en-US" b="1">
                <a:latin typeface="Arial"/>
              </a:rPr>
              <a:t>other</a:t>
            </a:r>
            <a:r>
              <a:rPr lang="en-US">
                <a:solidFill>
                  <a:srgbClr val="000000"/>
                </a:solidFill>
              </a:rPr>
              <a:t>.</a:t>
            </a:r>
          </a:p>
          <a:p>
            <a:endParaRPr lang="en-US"/>
          </a:p>
        </p:txBody>
      </p:sp>
      <p:sp>
        <p:nvSpPr>
          <p:cNvPr id="13" name="Slide Number Placeholder 3"/>
          <p:cNvSpPr>
            <a:spLocks noGrp="1"/>
          </p:cNvSpPr>
          <p:nvPr>
            <p:ph type="sldNum" sz="quarter" idx="10"/>
            <p:custDataLst>
              <p:tags r:id="rId3"/>
            </p:custDataLst>
          </p:nvPr>
        </p:nvSpPr>
        <p:spPr/>
        <p:txBody>
          <a:bodyPr/>
          <a:lstStyle/>
          <a:p>
            <a:pPr>
              <a:defRPr/>
            </a:pPr>
            <a:fld id="{FA444A2F-306A-42D5-8935-D5568943D29D}" type="slidenum">
              <a:rPr lang="en-US"/>
              <a:pPr>
                <a:defRPr/>
              </a:pPr>
              <a:t>58</a:t>
            </a:fld>
            <a:endParaRPr lang="en-US" b="0" dirty="0">
              <a:latin typeface="Times New Roman" pitchFamily="18" charset="0"/>
            </a:endParaRPr>
          </a:p>
        </p:txBody>
      </p:sp>
      <p:sp>
        <p:nvSpPr>
          <p:cNvPr id="71685" name="Text Box 24"/>
          <p:cNvSpPr txBox="1">
            <a:spLocks noChangeArrowheads="1"/>
          </p:cNvSpPr>
          <p:nvPr>
            <p:custDataLst>
              <p:tags r:id="rId4"/>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endParaRPr lang="en-US" noProof="1">
              <a:latin typeface="SAS Monospace" pitchFamily="49" charset="0"/>
            </a:endParaRPr>
          </a:p>
        </p:txBody>
      </p:sp>
      <p:sp>
        <p:nvSpPr>
          <p:cNvPr id="71686" name="Rectangle 25"/>
          <p:cNvSpPr>
            <a:spLocks noChangeArrowheads="1"/>
          </p:cNvSpPr>
          <p:nvPr>
            <p:custDataLst>
              <p:tags r:id="rId5"/>
            </p:custDataLst>
          </p:nvPr>
        </p:nvSpPr>
        <p:spPr bwMode="auto">
          <a:xfrm>
            <a:off x="754063" y="2498725"/>
            <a:ext cx="7578725" cy="1206500"/>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r>
              <a:rPr lang="en-US" sz="1000" b="1" dirty="0">
                <a:solidFill>
                  <a:srgbClr val="000000"/>
                </a:solidFill>
                <a:latin typeface="SAS Monospace" pitchFamily="49" charset="0"/>
              </a:rPr>
              <a:t>			       USA</a:t>
            </a:r>
          </a:p>
          <a:p>
            <a:r>
              <a:rPr lang="en-US" sz="1000" b="1" dirty="0">
                <a:solidFill>
                  <a:srgbClr val="000000"/>
                </a:solidFill>
                <a:latin typeface="SAS Monospace" pitchFamily="49" charset="0"/>
              </a:rPr>
              <a:t>  Employee_                              Street_                                           Postal_</a:t>
            </a:r>
          </a:p>
          <a:p>
            <a:r>
              <a:rPr lang="en-US" sz="1000" b="1" dirty="0">
                <a:solidFill>
                  <a:srgbClr val="000000"/>
                </a:solidFill>
                <a:latin typeface="SAS Monospace" pitchFamily="49" charset="0"/>
              </a:rPr>
              <a:t>      ID    </a:t>
            </a:r>
            <a:r>
              <a:rPr lang="en-US" sz="1000" b="1" dirty="0" err="1">
                <a:solidFill>
                  <a:srgbClr val="000000"/>
                </a:solidFill>
                <a:latin typeface="SAS Monospace" pitchFamily="49" charset="0"/>
              </a:rPr>
              <a:t>Employee_Name</a:t>
            </a:r>
            <a:r>
              <a:rPr lang="en-US" sz="1000" b="1" dirty="0">
                <a:solidFill>
                  <a:srgbClr val="000000"/>
                </a:solidFill>
                <a:latin typeface="SAS Monospace" pitchFamily="49" charset="0"/>
              </a:rPr>
              <a:t>                 Number  </a:t>
            </a:r>
            <a:r>
              <a:rPr lang="en-US" sz="1000" b="1" dirty="0" err="1">
                <a:solidFill>
                  <a:srgbClr val="000000"/>
                </a:solidFill>
                <a:latin typeface="SAS Monospace" pitchFamily="49" charset="0"/>
              </a:rPr>
              <a:t>Street_Name</a:t>
            </a:r>
            <a:r>
              <a:rPr lang="en-US" sz="1000" b="1" dirty="0">
                <a:solidFill>
                  <a:srgbClr val="000000"/>
                </a:solidFill>
                <a:latin typeface="SAS Monospace" pitchFamily="49" charset="0"/>
              </a:rPr>
              <a:t>             City      State   Code</a:t>
            </a:r>
          </a:p>
          <a:p>
            <a:endParaRPr lang="en-US" sz="1000" b="1" dirty="0">
              <a:solidFill>
                <a:srgbClr val="000000"/>
              </a:solidFill>
              <a:latin typeface="SAS Monospace" pitchFamily="49" charset="0"/>
            </a:endParaRPr>
          </a:p>
          <a:p>
            <a:r>
              <a:rPr lang="en-US" sz="1000" b="1" dirty="0">
                <a:solidFill>
                  <a:srgbClr val="000000"/>
                </a:solidFill>
                <a:latin typeface="SAS Monospace" pitchFamily="49" charset="0"/>
              </a:rPr>
              <a:t>    121044  Abbott, Ray                    2267   Edwards Mill Rd     Miami-Dade     FL     33135</a:t>
            </a:r>
          </a:p>
          <a:p>
            <a:r>
              <a:rPr lang="en-US" sz="1000" b="1" dirty="0">
                <a:solidFill>
                  <a:srgbClr val="000000"/>
                </a:solidFill>
                <a:latin typeface="SAS Monospace" pitchFamily="49" charset="0"/>
              </a:rPr>
              <a:t>    120761  </a:t>
            </a:r>
            <a:r>
              <a:rPr lang="en-US" sz="1000" b="1" dirty="0" err="1">
                <a:solidFill>
                  <a:srgbClr val="000000"/>
                </a:solidFill>
                <a:latin typeface="SAS Monospace" pitchFamily="49" charset="0"/>
              </a:rPr>
              <a:t>Akinfolarin</a:t>
            </a:r>
            <a:r>
              <a:rPr lang="en-US" sz="1000" b="1" dirty="0">
                <a:solidFill>
                  <a:srgbClr val="000000"/>
                </a:solidFill>
                <a:latin typeface="SAS Monospace" pitchFamily="49" charset="0"/>
              </a:rPr>
              <a:t>, </a:t>
            </a:r>
            <a:r>
              <a:rPr lang="en-US" sz="1000" b="1" dirty="0" err="1">
                <a:solidFill>
                  <a:srgbClr val="000000"/>
                </a:solidFill>
                <a:latin typeface="SAS Monospace" pitchFamily="49" charset="0"/>
              </a:rPr>
              <a:t>Tameaka</a:t>
            </a:r>
            <a:r>
              <a:rPr lang="en-US" sz="1000" b="1" dirty="0">
                <a:solidFill>
                  <a:srgbClr val="000000"/>
                </a:solidFill>
                <a:latin typeface="SAS Monospace" pitchFamily="49" charset="0"/>
              </a:rPr>
              <a:t>              5   Donnybrook Rd       Philadelphia   PA     19145</a:t>
            </a:r>
          </a:p>
          <a:p>
            <a:r>
              <a:rPr lang="en-US" sz="1000" b="1" dirty="0">
                <a:solidFill>
                  <a:srgbClr val="000000"/>
                </a:solidFill>
                <a:latin typeface="SAS Monospace" pitchFamily="49" charset="0"/>
              </a:rPr>
              <a:t>    120656  Amos, </a:t>
            </a:r>
            <a:r>
              <a:rPr lang="en-US" sz="1000" b="1" dirty="0" err="1">
                <a:solidFill>
                  <a:srgbClr val="000000"/>
                </a:solidFill>
                <a:latin typeface="SAS Monospace" pitchFamily="49" charset="0"/>
              </a:rPr>
              <a:t>Salley</a:t>
            </a:r>
            <a:r>
              <a:rPr lang="en-US" sz="1000" b="1" dirty="0">
                <a:solidFill>
                  <a:srgbClr val="000000"/>
                </a:solidFill>
                <a:latin typeface="SAS Monospace" pitchFamily="49" charset="0"/>
              </a:rPr>
              <a:t>                   3524   Calico Ct           San Diego      CA     92116</a:t>
            </a:r>
          </a:p>
        </p:txBody>
      </p:sp>
      <p:sp>
        <p:nvSpPr>
          <p:cNvPr id="71687" name="Text Box 27"/>
          <p:cNvSpPr txBox="1">
            <a:spLocks noChangeArrowheads="1"/>
          </p:cNvSpPr>
          <p:nvPr>
            <p:custDataLst>
              <p:tags r:id="rId6"/>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endParaRPr lang="en-US" noProof="1">
              <a:latin typeface="SAS Monospace" pitchFamily="49" charset="0"/>
            </a:endParaRPr>
          </a:p>
        </p:txBody>
      </p:sp>
      <p:sp>
        <p:nvSpPr>
          <p:cNvPr id="71688" name="Rectangle 28"/>
          <p:cNvSpPr>
            <a:spLocks noChangeArrowheads="1"/>
          </p:cNvSpPr>
          <p:nvPr>
            <p:custDataLst>
              <p:tags r:id="rId7"/>
            </p:custDataLst>
          </p:nvPr>
        </p:nvSpPr>
        <p:spPr bwMode="auto">
          <a:xfrm>
            <a:off x="1020763" y="3849688"/>
            <a:ext cx="7046912" cy="1206500"/>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r>
              <a:rPr lang="en-US" sz="1000" b="1" dirty="0">
                <a:solidFill>
                  <a:srgbClr val="000000"/>
                </a:solidFill>
                <a:latin typeface="SAS Monospace" pitchFamily="49" charset="0"/>
              </a:rPr>
              <a:t>			Australia</a:t>
            </a:r>
          </a:p>
          <a:p>
            <a:r>
              <a:rPr lang="en-US" sz="1000" b="1" dirty="0">
                <a:solidFill>
                  <a:srgbClr val="000000"/>
                </a:solidFill>
                <a:latin typeface="SAS Monospace" pitchFamily="49" charset="0"/>
              </a:rPr>
              <a:t>Employee_                         Street_                                           Postal_</a:t>
            </a:r>
          </a:p>
          <a:p>
            <a:r>
              <a:rPr lang="en-US" sz="1000" b="1" dirty="0">
                <a:solidFill>
                  <a:srgbClr val="000000"/>
                </a:solidFill>
                <a:latin typeface="SAS Monospace" pitchFamily="49" charset="0"/>
              </a:rPr>
              <a:t>     ID    </a:t>
            </a:r>
            <a:r>
              <a:rPr lang="en-US" sz="1000" b="1" dirty="0" err="1">
                <a:solidFill>
                  <a:srgbClr val="000000"/>
                </a:solidFill>
                <a:latin typeface="SAS Monospace" pitchFamily="49" charset="0"/>
              </a:rPr>
              <a:t>Employee_Name</a:t>
            </a:r>
            <a:r>
              <a:rPr lang="en-US" sz="1000" b="1" dirty="0">
                <a:solidFill>
                  <a:srgbClr val="000000"/>
                </a:solidFill>
                <a:latin typeface="SAS Monospace" pitchFamily="49" charset="0"/>
              </a:rPr>
              <a:t>           Number   </a:t>
            </a:r>
            <a:r>
              <a:rPr lang="en-US" sz="1000" b="1" dirty="0" err="1">
                <a:solidFill>
                  <a:srgbClr val="000000"/>
                </a:solidFill>
                <a:latin typeface="SAS Monospace" pitchFamily="49" charset="0"/>
              </a:rPr>
              <a:t>Street_Name</a:t>
            </a:r>
            <a:r>
              <a:rPr lang="en-US" sz="1000" b="1" dirty="0">
                <a:solidFill>
                  <a:srgbClr val="000000"/>
                </a:solidFill>
                <a:latin typeface="SAS Monospace" pitchFamily="49" charset="0"/>
              </a:rPr>
              <a:t>                 City         Code</a:t>
            </a:r>
          </a:p>
          <a:p>
            <a:endParaRPr lang="en-US" sz="1000" b="1" dirty="0">
              <a:solidFill>
                <a:srgbClr val="000000"/>
              </a:solidFill>
              <a:latin typeface="SAS Monospace" pitchFamily="49" charset="0"/>
            </a:endParaRPr>
          </a:p>
          <a:p>
            <a:r>
              <a:rPr lang="en-US" sz="1000" b="1" dirty="0">
                <a:solidFill>
                  <a:srgbClr val="000000"/>
                </a:solidFill>
                <a:latin typeface="SAS Monospace" pitchFamily="49" charset="0"/>
              </a:rPr>
              <a:t>   120145  </a:t>
            </a:r>
            <a:r>
              <a:rPr lang="en-US" sz="1000" b="1" dirty="0" err="1">
                <a:solidFill>
                  <a:srgbClr val="000000"/>
                </a:solidFill>
                <a:latin typeface="SAS Monospace" pitchFamily="49" charset="0"/>
              </a:rPr>
              <a:t>Aisbitt</a:t>
            </a:r>
            <a:r>
              <a:rPr lang="en-US" sz="1000" b="1" dirty="0">
                <a:solidFill>
                  <a:srgbClr val="000000"/>
                </a:solidFill>
                <a:latin typeface="SAS Monospace" pitchFamily="49" charset="0"/>
              </a:rPr>
              <a:t>, Sandy             30    </a:t>
            </a:r>
            <a:r>
              <a:rPr lang="en-US" sz="1000" b="1" dirty="0" err="1">
                <a:solidFill>
                  <a:srgbClr val="000000"/>
                </a:solidFill>
                <a:latin typeface="SAS Monospace" pitchFamily="49" charset="0"/>
              </a:rPr>
              <a:t>Bingera</a:t>
            </a:r>
            <a:r>
              <a:rPr lang="en-US" sz="1000" b="1" dirty="0">
                <a:solidFill>
                  <a:srgbClr val="000000"/>
                </a:solidFill>
                <a:latin typeface="SAS Monospace" pitchFamily="49" charset="0"/>
              </a:rPr>
              <a:t> Street              Melbourne    2001</a:t>
            </a:r>
          </a:p>
          <a:p>
            <a:r>
              <a:rPr lang="en-US" sz="1000" b="1" dirty="0">
                <a:solidFill>
                  <a:srgbClr val="000000"/>
                </a:solidFill>
                <a:latin typeface="SAS Monospace" pitchFamily="49" charset="0"/>
              </a:rPr>
              <a:t>   120185  </a:t>
            </a:r>
            <a:r>
              <a:rPr lang="en-US" sz="1000" b="1" dirty="0" err="1">
                <a:solidFill>
                  <a:srgbClr val="000000"/>
                </a:solidFill>
                <a:latin typeface="SAS Monospace" pitchFamily="49" charset="0"/>
              </a:rPr>
              <a:t>Bahlman</a:t>
            </a:r>
            <a:r>
              <a:rPr lang="en-US" sz="1000" b="1" dirty="0">
                <a:solidFill>
                  <a:srgbClr val="000000"/>
                </a:solidFill>
                <a:latin typeface="SAS Monospace" pitchFamily="49" charset="0"/>
              </a:rPr>
              <a:t>, Sharon            24    </a:t>
            </a:r>
            <a:r>
              <a:rPr lang="en-US" sz="1000" b="1" dirty="0" err="1">
                <a:solidFill>
                  <a:srgbClr val="000000"/>
                </a:solidFill>
                <a:latin typeface="SAS Monospace" pitchFamily="49" charset="0"/>
              </a:rPr>
              <a:t>LaTrobe</a:t>
            </a:r>
            <a:r>
              <a:rPr lang="en-US" sz="1000" b="1" dirty="0">
                <a:solidFill>
                  <a:srgbClr val="000000"/>
                </a:solidFill>
                <a:latin typeface="SAS Monospace" pitchFamily="49" charset="0"/>
              </a:rPr>
              <a:t> Street              Sydney       2165</a:t>
            </a:r>
          </a:p>
          <a:p>
            <a:r>
              <a:rPr lang="en-US" sz="1000" b="1" dirty="0">
                <a:solidFill>
                  <a:srgbClr val="000000"/>
                </a:solidFill>
                <a:latin typeface="SAS Monospace" pitchFamily="49" charset="0"/>
              </a:rPr>
              <a:t>   120109  Baker, Gabriele           166    </a:t>
            </a:r>
            <a:r>
              <a:rPr lang="en-US" sz="1000" b="1" dirty="0" err="1">
                <a:solidFill>
                  <a:srgbClr val="000000"/>
                </a:solidFill>
                <a:latin typeface="SAS Monospace" pitchFamily="49" charset="0"/>
              </a:rPr>
              <a:t>Toorak</a:t>
            </a:r>
            <a:r>
              <a:rPr lang="en-US" sz="1000" b="1" dirty="0">
                <a:solidFill>
                  <a:srgbClr val="000000"/>
                </a:solidFill>
                <a:latin typeface="SAS Monospace" pitchFamily="49" charset="0"/>
              </a:rPr>
              <a:t> Road                 Sydney       2119</a:t>
            </a:r>
          </a:p>
        </p:txBody>
      </p:sp>
      <p:sp>
        <p:nvSpPr>
          <p:cNvPr id="71689" name="Text Box 30"/>
          <p:cNvSpPr txBox="1">
            <a:spLocks noChangeArrowheads="1"/>
          </p:cNvSpPr>
          <p:nvPr>
            <p:custDataLst>
              <p:tags r:id="rId8"/>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endParaRPr lang="en-US" noProof="1">
              <a:latin typeface="SAS Monospace" pitchFamily="49" charset="0"/>
            </a:endParaRPr>
          </a:p>
        </p:txBody>
      </p:sp>
      <p:sp>
        <p:nvSpPr>
          <p:cNvPr id="71690" name="Rectangle 31"/>
          <p:cNvSpPr>
            <a:spLocks noChangeArrowheads="1"/>
          </p:cNvSpPr>
          <p:nvPr>
            <p:custDataLst>
              <p:tags r:id="rId9"/>
            </p:custDataLst>
          </p:nvPr>
        </p:nvSpPr>
        <p:spPr bwMode="auto">
          <a:xfrm>
            <a:off x="112713" y="5191125"/>
            <a:ext cx="8964612" cy="1206500"/>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r>
              <a:rPr lang="en-US" sz="1000" b="1" dirty="0">
                <a:solidFill>
                  <a:srgbClr val="000000"/>
                </a:solidFill>
                <a:latin typeface="SAS Monospace" pitchFamily="49" charset="0"/>
              </a:rPr>
              <a:t>				  Other </a:t>
            </a:r>
          </a:p>
          <a:p>
            <a:r>
              <a:rPr lang="en-US" sz="1000" b="1" dirty="0">
                <a:solidFill>
                  <a:srgbClr val="000000"/>
                </a:solidFill>
                <a:latin typeface="SAS Monospace" pitchFamily="49" charset="0"/>
              </a:rPr>
              <a:t>  Employee_                                    Street_                                             Postal_</a:t>
            </a:r>
          </a:p>
          <a:p>
            <a:r>
              <a:rPr lang="en-US" sz="1000" b="1" dirty="0">
                <a:solidFill>
                  <a:srgbClr val="000000"/>
                </a:solidFill>
                <a:latin typeface="SAS Monospace" pitchFamily="49" charset="0"/>
              </a:rPr>
              <a:t>        ID     </a:t>
            </a:r>
            <a:r>
              <a:rPr lang="en-US" sz="1000" b="1" dirty="0" err="1">
                <a:solidFill>
                  <a:srgbClr val="000000"/>
                </a:solidFill>
                <a:latin typeface="SAS Monospace" pitchFamily="49" charset="0"/>
              </a:rPr>
              <a:t>Employee_Name</a:t>
            </a:r>
            <a:r>
              <a:rPr lang="en-US" sz="1000" b="1" dirty="0">
                <a:solidFill>
                  <a:srgbClr val="000000"/>
                </a:solidFill>
                <a:latin typeface="SAS Monospace" pitchFamily="49" charset="0"/>
              </a:rPr>
              <a:t>       </a:t>
            </a:r>
            <a:r>
              <a:rPr lang="en-US" sz="1000" b="1" dirty="0" err="1">
                <a:solidFill>
                  <a:srgbClr val="000000"/>
                </a:solidFill>
                <a:latin typeface="SAS Monospace" pitchFamily="49" charset="0"/>
              </a:rPr>
              <a:t>Street_ID</a:t>
            </a:r>
            <a:r>
              <a:rPr lang="en-US" sz="1000" b="1" dirty="0">
                <a:solidFill>
                  <a:srgbClr val="000000"/>
                </a:solidFill>
                <a:latin typeface="SAS Monospace" pitchFamily="49" charset="0"/>
              </a:rPr>
              <a:t>    Number    </a:t>
            </a:r>
            <a:r>
              <a:rPr lang="en-US" sz="1000" b="1" dirty="0" err="1">
                <a:solidFill>
                  <a:srgbClr val="000000"/>
                </a:solidFill>
                <a:latin typeface="SAS Monospace" pitchFamily="49" charset="0"/>
              </a:rPr>
              <a:t>Street_Name</a:t>
            </a:r>
            <a:r>
              <a:rPr lang="en-US" sz="1000" b="1" dirty="0">
                <a:solidFill>
                  <a:srgbClr val="000000"/>
                </a:solidFill>
                <a:latin typeface="SAS Monospace" pitchFamily="49" charset="0"/>
              </a:rPr>
              <a:t>        City           State    Code     Country</a:t>
            </a:r>
          </a:p>
          <a:p>
            <a:endParaRPr lang="en-US" sz="1000" b="1" dirty="0">
              <a:solidFill>
                <a:srgbClr val="000000"/>
              </a:solidFill>
              <a:latin typeface="SAS Monospace" pitchFamily="49" charset="0"/>
            </a:endParaRPr>
          </a:p>
          <a:p>
            <a:r>
              <a:rPr lang="en-US" sz="1000" b="1" dirty="0">
                <a:solidFill>
                  <a:srgbClr val="000000"/>
                </a:solidFill>
                <a:latin typeface="SAS Monospace" pitchFamily="49" charset="0"/>
              </a:rPr>
              <a:t>     121019    </a:t>
            </a:r>
            <a:r>
              <a:rPr lang="en-US" sz="1000" b="1" dirty="0" err="1">
                <a:solidFill>
                  <a:srgbClr val="000000"/>
                </a:solidFill>
                <a:latin typeface="SAS Monospace" pitchFamily="49" charset="0"/>
              </a:rPr>
              <a:t>Desanctis</a:t>
            </a:r>
            <a:r>
              <a:rPr lang="en-US" sz="1000" b="1" dirty="0">
                <a:solidFill>
                  <a:srgbClr val="000000"/>
                </a:solidFill>
                <a:latin typeface="SAS Monospace" pitchFamily="49" charset="0"/>
              </a:rPr>
              <a:t>, Scott    9260121087      765    </a:t>
            </a:r>
            <a:r>
              <a:rPr lang="en-US" sz="1000" b="1" dirty="0" err="1">
                <a:solidFill>
                  <a:srgbClr val="000000"/>
                </a:solidFill>
                <a:latin typeface="SAS Monospace" pitchFamily="49" charset="0"/>
              </a:rPr>
              <a:t>Greenhaven</a:t>
            </a:r>
            <a:r>
              <a:rPr lang="en-US" sz="1000" b="1" dirty="0">
                <a:solidFill>
                  <a:srgbClr val="000000"/>
                </a:solidFill>
                <a:latin typeface="SAS Monospace" pitchFamily="49" charset="0"/>
              </a:rPr>
              <a:t> Ln      Philadelphia    PA      19102      us</a:t>
            </a:r>
          </a:p>
          <a:p>
            <a:r>
              <a:rPr lang="en-US" sz="1000" b="1" dirty="0">
                <a:solidFill>
                  <a:srgbClr val="000000"/>
                </a:solidFill>
                <a:latin typeface="SAS Monospace" pitchFamily="49" charset="0"/>
              </a:rPr>
              <a:t>     120997    </a:t>
            </a:r>
            <a:r>
              <a:rPr lang="en-US" sz="1000" b="1" dirty="0" err="1">
                <a:solidFill>
                  <a:srgbClr val="000000"/>
                </a:solidFill>
                <a:latin typeface="SAS Monospace" pitchFamily="49" charset="0"/>
              </a:rPr>
              <a:t>Donathan</a:t>
            </a:r>
            <a:r>
              <a:rPr lang="en-US" sz="1000" b="1" dirty="0">
                <a:solidFill>
                  <a:srgbClr val="000000"/>
                </a:solidFill>
                <a:latin typeface="SAS Monospace" pitchFamily="49" charset="0"/>
              </a:rPr>
              <a:t>, Mary      9260121069     4923    </a:t>
            </a:r>
            <a:r>
              <a:rPr lang="en-US" sz="1000" b="1" dirty="0" err="1">
                <a:solidFill>
                  <a:srgbClr val="000000"/>
                </a:solidFill>
                <a:latin typeface="SAS Monospace" pitchFamily="49" charset="0"/>
              </a:rPr>
              <a:t>Gateridge</a:t>
            </a:r>
            <a:r>
              <a:rPr lang="en-US" sz="1000" b="1" dirty="0">
                <a:solidFill>
                  <a:srgbClr val="000000"/>
                </a:solidFill>
                <a:latin typeface="SAS Monospace" pitchFamily="49" charset="0"/>
              </a:rPr>
              <a:t> </a:t>
            </a:r>
            <a:r>
              <a:rPr lang="en-US" sz="1000" b="1" dirty="0" err="1">
                <a:solidFill>
                  <a:srgbClr val="000000"/>
                </a:solidFill>
                <a:latin typeface="SAS Monospace" pitchFamily="49" charset="0"/>
              </a:rPr>
              <a:t>Dr</a:t>
            </a:r>
            <a:r>
              <a:rPr lang="en-US" sz="1000" b="1" dirty="0">
                <a:solidFill>
                  <a:srgbClr val="000000"/>
                </a:solidFill>
                <a:latin typeface="SAS Monospace" pitchFamily="49" charset="0"/>
              </a:rPr>
              <a:t>       Philadelphia    PA      19152      us</a:t>
            </a:r>
          </a:p>
          <a:p>
            <a:r>
              <a:rPr lang="en-US" sz="1000" b="1" dirty="0">
                <a:solidFill>
                  <a:srgbClr val="000000"/>
                </a:solidFill>
                <a:latin typeface="SAS Monospace" pitchFamily="49" charset="0"/>
              </a:rPr>
              <a:t>     120747    Farthing, </a:t>
            </a:r>
            <a:r>
              <a:rPr lang="en-US" sz="1000" b="1" dirty="0" err="1">
                <a:solidFill>
                  <a:srgbClr val="000000"/>
                </a:solidFill>
                <a:latin typeface="SAS Monospace" pitchFamily="49" charset="0"/>
              </a:rPr>
              <a:t>Zashia</a:t>
            </a:r>
            <a:r>
              <a:rPr lang="en-US" sz="1000" b="1" dirty="0">
                <a:solidFill>
                  <a:srgbClr val="000000"/>
                </a:solidFill>
                <a:latin typeface="SAS Monospace" pitchFamily="49" charset="0"/>
              </a:rPr>
              <a:t>    9260123756      763    </a:t>
            </a:r>
            <a:r>
              <a:rPr lang="en-US" sz="1000" b="1" dirty="0" err="1">
                <a:solidFill>
                  <a:srgbClr val="000000"/>
                </a:solidFill>
                <a:latin typeface="SAS Monospace" pitchFamily="49" charset="0"/>
              </a:rPr>
              <a:t>Chatterson</a:t>
            </a:r>
            <a:r>
              <a:rPr lang="en-US" sz="1000" b="1" dirty="0">
                <a:solidFill>
                  <a:srgbClr val="000000"/>
                </a:solidFill>
                <a:latin typeface="SAS Monospace" pitchFamily="49" charset="0"/>
              </a:rPr>
              <a:t> </a:t>
            </a:r>
            <a:r>
              <a:rPr lang="en-US" sz="1000" b="1" dirty="0" err="1">
                <a:solidFill>
                  <a:srgbClr val="000000"/>
                </a:solidFill>
                <a:latin typeface="SAS Monospace" pitchFamily="49" charset="0"/>
              </a:rPr>
              <a:t>Dr</a:t>
            </a:r>
            <a:r>
              <a:rPr lang="en-US" sz="1000" b="1" dirty="0">
                <a:solidFill>
                  <a:srgbClr val="000000"/>
                </a:solidFill>
                <a:latin typeface="SAS Monospace" pitchFamily="49" charset="0"/>
              </a:rPr>
              <a:t>      San Diego       CA      92116      us</a:t>
            </a:r>
          </a:p>
        </p:txBody>
      </p:sp>
      <p:sp>
        <p:nvSpPr>
          <p:cNvPr id="2" name="Rectangle 1"/>
          <p:cNvSpPr/>
          <p:nvPr>
            <p:custDataLst>
              <p:tags r:id="rId10"/>
            </p:custDataLst>
          </p:nvPr>
        </p:nvSpPr>
        <p:spPr bwMode="auto">
          <a:xfrm>
            <a:off x="4108451" y="2549525"/>
            <a:ext cx="223901" cy="1524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11"/>
            </p:custDataLst>
          </p:nvPr>
        </p:nvSpPr>
        <p:spPr bwMode="auto">
          <a:xfrm>
            <a:off x="3852863" y="3900488"/>
            <a:ext cx="671576" cy="1524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12"/>
            </p:custDataLst>
          </p:nvPr>
        </p:nvSpPr>
        <p:spPr bwMode="auto">
          <a:xfrm>
            <a:off x="4008438" y="5241925"/>
            <a:ext cx="373126" cy="1524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custDataLst>
              <p:tags r:id="rId1"/>
            </p:custDataLst>
          </p:nvPr>
        </p:nvSpPr>
        <p:spPr/>
        <p:txBody>
          <a:bodyPr/>
          <a:lstStyle/>
          <a:p>
            <a:r>
              <a:rPr lang="en-US" dirty="0"/>
              <a:t>DROP= Option on an Output Data Set</a:t>
            </a:r>
          </a:p>
        </p:txBody>
      </p:sp>
      <p:sp>
        <p:nvSpPr>
          <p:cNvPr id="4" name="Slide Number Placeholder 3"/>
          <p:cNvSpPr>
            <a:spLocks noGrp="1"/>
          </p:cNvSpPr>
          <p:nvPr>
            <p:ph type="sldNum" sz="quarter" idx="10"/>
            <p:custDataLst>
              <p:tags r:id="rId2"/>
            </p:custDataLst>
          </p:nvPr>
        </p:nvSpPr>
        <p:spPr/>
        <p:txBody>
          <a:bodyPr/>
          <a:lstStyle/>
          <a:p>
            <a:pPr>
              <a:defRPr/>
            </a:pPr>
            <a:fld id="{C63AF448-2EA2-44BB-AE5A-96677FAD7471}" type="slidenum">
              <a:rPr lang="en-US"/>
              <a:pPr>
                <a:defRPr/>
              </a:pPr>
              <a:t>59</a:t>
            </a:fld>
            <a:endParaRPr lang="en-US" b="0" dirty="0">
              <a:latin typeface="Times New Roman" pitchFamily="18" charset="0"/>
            </a:endParaRPr>
          </a:p>
        </p:txBody>
      </p:sp>
      <p:graphicFrame>
        <p:nvGraphicFramePr>
          <p:cNvPr id="16" name="Table 15"/>
          <p:cNvGraphicFramePr>
            <a:graphicFrameLocks noGrp="1"/>
          </p:cNvGraphicFramePr>
          <p:nvPr>
            <p:custDataLst>
              <p:tags r:id="rId3"/>
            </p:custDataLst>
            <p:extLst>
              <p:ext uri="{D42A27DB-BD31-4B8C-83A1-F6EECF244321}">
                <p14:modId xmlns:p14="http://schemas.microsoft.com/office/powerpoint/2010/main" val="2490675002"/>
              </p:ext>
            </p:extLst>
          </p:nvPr>
        </p:nvGraphicFramePr>
        <p:xfrm>
          <a:off x="2387875" y="4937584"/>
          <a:ext cx="3025776" cy="1085850"/>
        </p:xfrm>
        <a:graphic>
          <a:graphicData uri="http://schemas.openxmlformats.org/drawingml/2006/table">
            <a:tbl>
              <a:tblPr firstRow="1" bandRow="1">
                <a:tableStyleId>{5C22544A-7EE6-4342-B048-85BDC9FD1C3A}</a:tableStyleId>
              </a:tblPr>
              <a:tblGrid>
                <a:gridCol w="1008592">
                  <a:extLst>
                    <a:ext uri="{9D8B030D-6E8A-4147-A177-3AD203B41FA5}">
                      <a16:colId xmlns:a16="http://schemas.microsoft.com/office/drawing/2014/main" val="20000"/>
                    </a:ext>
                  </a:extLst>
                </a:gridCol>
                <a:gridCol w="1008592">
                  <a:extLst>
                    <a:ext uri="{9D8B030D-6E8A-4147-A177-3AD203B41FA5}">
                      <a16:colId xmlns:a16="http://schemas.microsoft.com/office/drawing/2014/main" val="20001"/>
                    </a:ext>
                  </a:extLst>
                </a:gridCol>
                <a:gridCol w="1008592">
                  <a:extLst>
                    <a:ext uri="{9D8B030D-6E8A-4147-A177-3AD203B41FA5}">
                      <a16:colId xmlns:a16="http://schemas.microsoft.com/office/drawing/2014/main" val="20002"/>
                    </a:ext>
                  </a:extLst>
                </a:gridCol>
              </a:tblGrid>
              <a:tr h="375420">
                <a:tc gridSpan="3">
                  <a:txBody>
                    <a:bodyPr/>
                    <a:lstStyle/>
                    <a:p>
                      <a:pPr algn="l"/>
                      <a:r>
                        <a:rPr lang="en-US" sz="2400" b="0" i="0" dirty="0">
                          <a:solidFill>
                            <a:srgbClr val="000000"/>
                          </a:solidFill>
                          <a:latin typeface="Arial"/>
                        </a:rPr>
                        <a:t>PDV</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28575" cmpd="sng">
                      <a:solidFill>
                        <a:srgbClr val="000000"/>
                      </a:solidFill>
                    </a:lnR>
                    <a:lnT w="28575" cmpd="sng">
                      <a:solidFill>
                        <a:srgbClr val="000000"/>
                      </a:solidFill>
                    </a:lnT>
                    <a:lnB w="12700" cmpd="sng">
                      <a:solidFill>
                        <a:srgbClr val="000000"/>
                      </a:solidFill>
                    </a:lnB>
                    <a:solidFill>
                      <a:srgbClr val="FFCC00"/>
                    </a:solidFill>
                  </a:tcPr>
                </a:tc>
                <a:extLst>
                  <a:ext uri="{0D108BD9-81ED-4DB2-BD59-A6C34878D82A}">
                    <a16:rowId xmlns:a16="http://schemas.microsoft.com/office/drawing/2014/main" val="10000"/>
                  </a:ext>
                </a:extLst>
              </a:tr>
              <a:tr h="355215">
                <a:tc>
                  <a:txBody>
                    <a:bodyPr/>
                    <a:lstStyle/>
                    <a:p>
                      <a:pPr algn="ctr"/>
                      <a:r>
                        <a:rPr lang="en-US" sz="2000" b="1" i="0" dirty="0">
                          <a:solidFill>
                            <a:srgbClr val="000000"/>
                          </a:solidFill>
                          <a:latin typeface="Arial"/>
                        </a:rPr>
                        <a:t>X </a:t>
                      </a:r>
                    </a:p>
                  </a:txBody>
                  <a:tcPr marL="91422" marR="91422"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Y</a:t>
                      </a:r>
                    </a:p>
                  </a:txBody>
                  <a:tcPr marL="91422" marR="91422"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Z</a:t>
                      </a:r>
                    </a:p>
                  </a:txBody>
                  <a:tcPr marL="91422" marR="91422"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55215">
                <a:tc>
                  <a:txBody>
                    <a:bodyPr/>
                    <a:lstStyle/>
                    <a:p>
                      <a:pPr algn="r"/>
                      <a:r>
                        <a:rPr lang="en-US" sz="2000" b="0" i="0" dirty="0">
                          <a:solidFill>
                            <a:srgbClr val="000000"/>
                          </a:solidFill>
                          <a:latin typeface="Arial"/>
                        </a:rPr>
                        <a:t> </a:t>
                      </a:r>
                    </a:p>
                  </a:txBody>
                  <a:tcPr marL="91422" marR="91422"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22" marR="91422"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22" marR="91422"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73748" name="TextBox 7"/>
          <p:cNvSpPr txBox="1">
            <a:spLocks noChangeArrowheads="1"/>
          </p:cNvSpPr>
          <p:nvPr>
            <p:custDataLst>
              <p:tags r:id="rId4"/>
            </p:custDataLst>
          </p:nvPr>
        </p:nvSpPr>
        <p:spPr bwMode="auto">
          <a:xfrm>
            <a:off x="2387875" y="2829507"/>
            <a:ext cx="3560163" cy="1749197"/>
          </a:xfrm>
          <a:prstGeom prst="rect">
            <a:avLst/>
          </a:prstGeom>
          <a:solidFill>
            <a:srgbClr val="FFFFFF"/>
          </a:solidFill>
          <a:ln w="38100">
            <a:solidFill>
              <a:schemeClr val="tx2"/>
            </a:solidFill>
            <a:miter lim="800000"/>
            <a:headEnd/>
            <a:tailEnd/>
          </a:ln>
        </p:spPr>
        <p:txBody>
          <a:bodyPr wrap="squar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lnSpc>
                <a:spcPct val="85000"/>
              </a:lnSpc>
            </a:pPr>
            <a:r>
              <a:rPr lang="en-US" b="1" dirty="0">
                <a:latin typeface="Courier New" pitchFamily="49" charset="0"/>
              </a:rPr>
              <a:t>data new1(drop=x)</a:t>
            </a:r>
          </a:p>
          <a:p>
            <a:pPr eaLnBrk="1" hangingPunct="1">
              <a:lnSpc>
                <a:spcPct val="85000"/>
              </a:lnSpc>
            </a:pPr>
            <a:r>
              <a:rPr lang="en-US" b="1" dirty="0">
                <a:latin typeface="Courier New" pitchFamily="49" charset="0"/>
              </a:rPr>
              <a:t>     new2(drop=y)</a:t>
            </a:r>
          </a:p>
          <a:p>
            <a:pPr eaLnBrk="1" hangingPunct="1">
              <a:lnSpc>
                <a:spcPct val="85000"/>
              </a:lnSpc>
            </a:pPr>
            <a:r>
              <a:rPr lang="en-US" b="1" dirty="0">
                <a:latin typeface="Courier New" pitchFamily="49" charset="0"/>
              </a:rPr>
              <a:t>     new3;</a:t>
            </a:r>
          </a:p>
          <a:p>
            <a:pPr eaLnBrk="1" hangingPunct="1">
              <a:lnSpc>
                <a:spcPct val="85000"/>
              </a:lnSpc>
            </a:pPr>
            <a:r>
              <a:rPr lang="en-US" b="1" dirty="0">
                <a:latin typeface="Courier New" pitchFamily="49" charset="0"/>
              </a:rPr>
              <a:t>   set old;</a:t>
            </a:r>
          </a:p>
          <a:p>
            <a:pPr eaLnBrk="1" hangingPunct="1">
              <a:lnSpc>
                <a:spcPct val="85000"/>
              </a:lnSpc>
            </a:pPr>
            <a:r>
              <a:rPr lang="en-US" b="1" dirty="0">
                <a:latin typeface="Courier New" pitchFamily="49" charset="0"/>
              </a:rPr>
              <a:t>    …</a:t>
            </a:r>
          </a:p>
        </p:txBody>
      </p:sp>
      <p:graphicFrame>
        <p:nvGraphicFramePr>
          <p:cNvPr id="18" name="Table 17"/>
          <p:cNvGraphicFramePr>
            <a:graphicFrameLocks noGrp="1"/>
          </p:cNvGraphicFramePr>
          <p:nvPr>
            <p:custDataLst>
              <p:tags r:id="rId5"/>
            </p:custDataLst>
            <p:extLst>
              <p:ext uri="{D42A27DB-BD31-4B8C-83A1-F6EECF244321}">
                <p14:modId xmlns:p14="http://schemas.microsoft.com/office/powerpoint/2010/main" val="2443826667"/>
              </p:ext>
            </p:extLst>
          </p:nvPr>
        </p:nvGraphicFramePr>
        <p:xfrm>
          <a:off x="233639" y="2699332"/>
          <a:ext cx="1627188" cy="1039811"/>
        </p:xfrm>
        <a:graphic>
          <a:graphicData uri="http://schemas.openxmlformats.org/drawingml/2006/table">
            <a:tbl>
              <a:tblPr firstRow="1" bandRow="1">
                <a:tableStyleId>{5C22544A-7EE6-4342-B048-85BDC9FD1C3A}</a:tableStyleId>
              </a:tblPr>
              <a:tblGrid>
                <a:gridCol w="542396">
                  <a:extLst>
                    <a:ext uri="{9D8B030D-6E8A-4147-A177-3AD203B41FA5}">
                      <a16:colId xmlns:a16="http://schemas.microsoft.com/office/drawing/2014/main" val="20000"/>
                    </a:ext>
                  </a:extLst>
                </a:gridCol>
                <a:gridCol w="542396">
                  <a:extLst>
                    <a:ext uri="{9D8B030D-6E8A-4147-A177-3AD203B41FA5}">
                      <a16:colId xmlns:a16="http://schemas.microsoft.com/office/drawing/2014/main" val="20001"/>
                    </a:ext>
                  </a:extLst>
                </a:gridCol>
                <a:gridCol w="542396">
                  <a:extLst>
                    <a:ext uri="{9D8B030D-6E8A-4147-A177-3AD203B41FA5}">
                      <a16:colId xmlns:a16="http://schemas.microsoft.com/office/drawing/2014/main" val="20002"/>
                    </a:ext>
                  </a:extLst>
                </a:gridCol>
              </a:tblGrid>
              <a:tr h="366037">
                <a:tc gridSpan="3">
                  <a:txBody>
                    <a:bodyPr/>
                    <a:lstStyle/>
                    <a:p>
                      <a:pPr algn="l"/>
                      <a:r>
                        <a:rPr lang="en-US" sz="2400" b="1" i="0" dirty="0">
                          <a:solidFill>
                            <a:srgbClr val="000000"/>
                          </a:solidFill>
                          <a:latin typeface="Arial"/>
                        </a:rPr>
                        <a:t>old</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28575" cmpd="sng">
                      <a:solidFill>
                        <a:srgbClr val="000000"/>
                      </a:solidFill>
                    </a:lnR>
                    <a:lnT w="28575" cmpd="sng">
                      <a:solidFill>
                        <a:srgbClr val="000000"/>
                      </a:solidFill>
                    </a:lnT>
                    <a:lnB w="12700" cmpd="sng">
                      <a:solidFill>
                        <a:srgbClr val="000000"/>
                      </a:solidFill>
                    </a:lnB>
                    <a:solidFill>
                      <a:srgbClr val="FFCC00"/>
                    </a:solidFill>
                  </a:tcPr>
                </a:tc>
                <a:extLst>
                  <a:ext uri="{0D108BD9-81ED-4DB2-BD59-A6C34878D82A}">
                    <a16:rowId xmlns:a16="http://schemas.microsoft.com/office/drawing/2014/main" val="10000"/>
                  </a:ext>
                </a:extLst>
              </a:tr>
              <a:tr h="336887">
                <a:tc>
                  <a:txBody>
                    <a:bodyPr/>
                    <a:lstStyle/>
                    <a:p>
                      <a:pPr algn="ctr"/>
                      <a:r>
                        <a:rPr lang="en-US" sz="2000" b="1" i="0" dirty="0">
                          <a:solidFill>
                            <a:srgbClr val="000000"/>
                          </a:solidFill>
                          <a:latin typeface="Arial"/>
                        </a:rPr>
                        <a:t>X </a:t>
                      </a:r>
                    </a:p>
                  </a:txBody>
                  <a:tcPr marL="91415" marR="91415"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Y </a:t>
                      </a:r>
                    </a:p>
                  </a:txBody>
                  <a:tcPr marL="91415" marR="91415"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Z </a:t>
                      </a:r>
                    </a:p>
                  </a:txBody>
                  <a:tcPr marL="91415" marR="91415"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7">
                <a:tc>
                  <a:txBody>
                    <a:bodyPr/>
                    <a:lstStyle/>
                    <a:p>
                      <a:pPr algn="r"/>
                      <a:r>
                        <a:rPr lang="en-US" sz="2000" b="1" i="0" dirty="0">
                          <a:solidFill>
                            <a:srgbClr val="000000"/>
                          </a:solidFill>
                          <a:latin typeface="Arial"/>
                        </a:rPr>
                        <a:t> </a:t>
                      </a:r>
                    </a:p>
                  </a:txBody>
                  <a:tcPr marL="91415" marR="91415"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15" marR="91415"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15" marR="91415"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graphicFrame>
        <p:nvGraphicFramePr>
          <p:cNvPr id="19" name="Table 18"/>
          <p:cNvGraphicFramePr>
            <a:graphicFrameLocks noGrp="1"/>
          </p:cNvGraphicFramePr>
          <p:nvPr>
            <p:custDataLst>
              <p:tags r:id="rId6"/>
            </p:custDataLst>
            <p:extLst>
              <p:ext uri="{D42A27DB-BD31-4B8C-83A1-F6EECF244321}">
                <p14:modId xmlns:p14="http://schemas.microsoft.com/office/powerpoint/2010/main" val="1095267184"/>
              </p:ext>
            </p:extLst>
          </p:nvPr>
        </p:nvGraphicFramePr>
        <p:xfrm>
          <a:off x="7470323" y="2309601"/>
          <a:ext cx="1092200" cy="1039811"/>
        </p:xfrm>
        <a:graphic>
          <a:graphicData uri="http://schemas.openxmlformats.org/drawingml/2006/table">
            <a:tbl>
              <a:tblPr firstRow="1" bandRow="1">
                <a:tableStyleId>{5C22544A-7EE6-4342-B048-85BDC9FD1C3A}</a:tableStyleId>
              </a:tblPr>
              <a:tblGrid>
                <a:gridCol w="546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tblGrid>
              <a:tr h="366037">
                <a:tc gridSpan="2">
                  <a:txBody>
                    <a:bodyPr/>
                    <a:lstStyle/>
                    <a:p>
                      <a:pPr algn="l"/>
                      <a:r>
                        <a:rPr lang="en-US" sz="2400" b="1" i="0" dirty="0">
                          <a:solidFill>
                            <a:srgbClr val="000000"/>
                          </a:solidFill>
                          <a:latin typeface="Arial"/>
                        </a:rPr>
                        <a:t>new1</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36887">
                <a:tc>
                  <a:txBody>
                    <a:bodyPr/>
                    <a:lstStyle/>
                    <a:p>
                      <a:pPr algn="ctr"/>
                      <a:r>
                        <a:rPr lang="en-US" sz="2000" b="1" i="0" dirty="0">
                          <a:solidFill>
                            <a:srgbClr val="000000"/>
                          </a:solidFill>
                          <a:latin typeface="Arial"/>
                        </a:rPr>
                        <a:t>Y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Z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7">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cxnSp>
        <p:nvCxnSpPr>
          <p:cNvPr id="73778" name="Straight Arrow Connector 18"/>
          <p:cNvCxnSpPr>
            <a:cxnSpLocks noChangeShapeType="1"/>
          </p:cNvCxnSpPr>
          <p:nvPr/>
        </p:nvCxnSpPr>
        <p:spPr bwMode="auto">
          <a:xfrm>
            <a:off x="713732" y="3962859"/>
            <a:ext cx="1166813" cy="974725"/>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73779" name="Straight Arrow Connector 21"/>
          <p:cNvCxnSpPr>
            <a:cxnSpLocks noChangeShapeType="1"/>
          </p:cNvCxnSpPr>
          <p:nvPr/>
        </p:nvCxnSpPr>
        <p:spPr bwMode="auto">
          <a:xfrm flipV="1">
            <a:off x="5574467" y="3005738"/>
            <a:ext cx="1676366" cy="222321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17" name="Text Box 10"/>
          <p:cNvSpPr txBox="1">
            <a:spLocks noChangeArrowheads="1"/>
          </p:cNvSpPr>
          <p:nvPr>
            <p:custDataLst>
              <p:tags r:id="rId7"/>
            </p:custDataLst>
          </p:nvPr>
        </p:nvSpPr>
        <p:spPr bwMode="auto">
          <a:xfrm>
            <a:off x="615464" y="1139738"/>
            <a:ext cx="8275022" cy="677108"/>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none" tIns="152400" bIns="1524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i="1" dirty="0"/>
              <a:t>SAS-data-set</a:t>
            </a:r>
            <a:r>
              <a:rPr lang="en-US" dirty="0"/>
              <a:t>(</a:t>
            </a:r>
            <a:r>
              <a:rPr lang="en-US" b="1" dirty="0"/>
              <a:t>DROP=</a:t>
            </a:r>
            <a:r>
              <a:rPr lang="en-US" i="1" dirty="0"/>
              <a:t>variable-1  &lt;variable-2 </a:t>
            </a:r>
            <a:r>
              <a:rPr lang="en-US" dirty="0"/>
              <a:t>…</a:t>
            </a:r>
            <a:r>
              <a:rPr lang="en-US" i="1" dirty="0"/>
              <a:t>variable-n&gt;</a:t>
            </a:r>
            <a:r>
              <a:rPr lang="en-US" dirty="0"/>
              <a:t>)</a:t>
            </a:r>
          </a:p>
        </p:txBody>
      </p:sp>
      <p:graphicFrame>
        <p:nvGraphicFramePr>
          <p:cNvPr id="15" name="Table 14"/>
          <p:cNvGraphicFramePr>
            <a:graphicFrameLocks noGrp="1"/>
          </p:cNvGraphicFramePr>
          <p:nvPr>
            <p:custDataLst>
              <p:tags r:id="rId8"/>
            </p:custDataLst>
            <p:extLst>
              <p:ext uri="{D42A27DB-BD31-4B8C-83A1-F6EECF244321}">
                <p14:modId xmlns:p14="http://schemas.microsoft.com/office/powerpoint/2010/main" val="999974456"/>
              </p:ext>
            </p:extLst>
          </p:nvPr>
        </p:nvGraphicFramePr>
        <p:xfrm>
          <a:off x="7458246" y="3620082"/>
          <a:ext cx="1092200" cy="1039811"/>
        </p:xfrm>
        <a:graphic>
          <a:graphicData uri="http://schemas.openxmlformats.org/drawingml/2006/table">
            <a:tbl>
              <a:tblPr firstRow="1" bandRow="1">
                <a:tableStyleId>{5C22544A-7EE6-4342-B048-85BDC9FD1C3A}</a:tableStyleId>
              </a:tblPr>
              <a:tblGrid>
                <a:gridCol w="546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tblGrid>
              <a:tr h="366037">
                <a:tc gridSpan="2">
                  <a:txBody>
                    <a:bodyPr/>
                    <a:lstStyle/>
                    <a:p>
                      <a:pPr algn="l"/>
                      <a:r>
                        <a:rPr lang="en-US" sz="2400" b="1" i="0" dirty="0">
                          <a:solidFill>
                            <a:srgbClr val="000000"/>
                          </a:solidFill>
                          <a:latin typeface="Arial"/>
                        </a:rPr>
                        <a:t>new2</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36887">
                <a:tc>
                  <a:txBody>
                    <a:bodyPr/>
                    <a:lstStyle/>
                    <a:p>
                      <a:pPr algn="ctr"/>
                      <a:r>
                        <a:rPr lang="en-US" sz="2000" b="1" i="0" dirty="0">
                          <a:solidFill>
                            <a:srgbClr val="000000"/>
                          </a:solidFill>
                          <a:latin typeface="Arial"/>
                        </a:rPr>
                        <a:t>X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Z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7">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custDataLst>
              <p:tags r:id="rId9"/>
            </p:custDataLst>
            <p:extLst>
              <p:ext uri="{D42A27DB-BD31-4B8C-83A1-F6EECF244321}">
                <p14:modId xmlns:p14="http://schemas.microsoft.com/office/powerpoint/2010/main" val="3783990249"/>
              </p:ext>
            </p:extLst>
          </p:nvPr>
        </p:nvGraphicFramePr>
        <p:xfrm>
          <a:off x="7447931" y="5084546"/>
          <a:ext cx="1092201" cy="1039811"/>
        </p:xfrm>
        <a:graphic>
          <a:graphicData uri="http://schemas.openxmlformats.org/drawingml/2006/table">
            <a:tbl>
              <a:tblPr firstRow="1" bandRow="1">
                <a:tableStyleId>{5C22544A-7EE6-4342-B048-85BDC9FD1C3A}</a:tableStyleId>
              </a:tblPr>
              <a:tblGrid>
                <a:gridCol w="364067">
                  <a:extLst>
                    <a:ext uri="{9D8B030D-6E8A-4147-A177-3AD203B41FA5}">
                      <a16:colId xmlns:a16="http://schemas.microsoft.com/office/drawing/2014/main" val="20000"/>
                    </a:ext>
                  </a:extLst>
                </a:gridCol>
                <a:gridCol w="364067">
                  <a:extLst>
                    <a:ext uri="{9D8B030D-6E8A-4147-A177-3AD203B41FA5}">
                      <a16:colId xmlns:a16="http://schemas.microsoft.com/office/drawing/2014/main" val="20001"/>
                    </a:ext>
                  </a:extLst>
                </a:gridCol>
                <a:gridCol w="364067">
                  <a:extLst>
                    <a:ext uri="{9D8B030D-6E8A-4147-A177-3AD203B41FA5}">
                      <a16:colId xmlns:a16="http://schemas.microsoft.com/office/drawing/2014/main" val="20002"/>
                    </a:ext>
                  </a:extLst>
                </a:gridCol>
              </a:tblGrid>
              <a:tr h="366037">
                <a:tc gridSpan="3">
                  <a:txBody>
                    <a:bodyPr/>
                    <a:lstStyle/>
                    <a:p>
                      <a:pPr algn="l"/>
                      <a:r>
                        <a:rPr lang="en-US" sz="2400" b="1" i="0" dirty="0">
                          <a:solidFill>
                            <a:srgbClr val="000000"/>
                          </a:solidFill>
                          <a:latin typeface="Arial"/>
                        </a:rPr>
                        <a:t>new3</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36887">
                <a:tc>
                  <a:txBody>
                    <a:bodyPr/>
                    <a:lstStyle/>
                    <a:p>
                      <a:pPr algn="ctr"/>
                      <a:r>
                        <a:rPr lang="en-US" sz="2000" b="1" i="0" dirty="0">
                          <a:solidFill>
                            <a:srgbClr val="000000"/>
                          </a:solidFill>
                          <a:latin typeface="Arial"/>
                        </a:rPr>
                        <a:t>X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Y</a:t>
                      </a: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r>
                        <a:rPr lang="en-US" sz="2000" b="1" dirty="0"/>
                        <a:t>Z</a:t>
                      </a:r>
                      <a:endParaRPr lang="en-US" b="1" dirty="0"/>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7">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endParaRPr lang="en-US" sz="2000" b="1" i="0" dirty="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endParaRPr lang="en-US" dirty="0"/>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cxnSp>
        <p:nvCxnSpPr>
          <p:cNvPr id="21" name="Straight Arrow Connector 21"/>
          <p:cNvCxnSpPr>
            <a:cxnSpLocks noChangeShapeType="1"/>
          </p:cNvCxnSpPr>
          <p:nvPr/>
        </p:nvCxnSpPr>
        <p:spPr bwMode="auto">
          <a:xfrm flipV="1">
            <a:off x="5574467" y="4415274"/>
            <a:ext cx="1509204" cy="813674"/>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25" name="Straight Arrow Connector 21"/>
          <p:cNvCxnSpPr>
            <a:cxnSpLocks noChangeShapeType="1"/>
          </p:cNvCxnSpPr>
          <p:nvPr/>
        </p:nvCxnSpPr>
        <p:spPr bwMode="auto">
          <a:xfrm>
            <a:off x="5574467" y="5228948"/>
            <a:ext cx="1523966" cy="557813"/>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10" name="Rectangle 9"/>
          <p:cNvSpPr/>
          <p:nvPr>
            <p:custDataLst>
              <p:tags r:id="rId10"/>
            </p:custDataLst>
          </p:nvPr>
        </p:nvSpPr>
        <p:spPr bwMode="auto">
          <a:xfrm>
            <a:off x="3389588" y="2918407"/>
            <a:ext cx="21908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1" name="Rectangle 10"/>
          <p:cNvSpPr/>
          <p:nvPr>
            <p:custDataLst>
              <p:tags r:id="rId11"/>
            </p:custDataLst>
          </p:nvPr>
        </p:nvSpPr>
        <p:spPr bwMode="auto">
          <a:xfrm>
            <a:off x="3389588" y="3229303"/>
            <a:ext cx="2190813" cy="310896"/>
          </a:xfrm>
          <a:prstGeom prst="rect">
            <a:avLst/>
          </a:prstGeom>
          <a:solidFill>
            <a:srgbClr val="9966FF">
              <a:alpha val="49804"/>
            </a:srgbClr>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40806" y="5343247"/>
            <a:ext cx="1341236" cy="3292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p:txBody>
          <a:bodyPr/>
          <a:lstStyle/>
          <a:p>
            <a:r>
              <a:rPr lang="en-US"/>
              <a:t>2.01 Multiple </a:t>
            </a:r>
            <a:r>
              <a:rPr lang="en-US" dirty="0"/>
              <a:t>Choice Poll</a:t>
            </a:r>
          </a:p>
        </p:txBody>
      </p:sp>
      <p:sp>
        <p:nvSpPr>
          <p:cNvPr id="2051" name="Rectangle 5"/>
          <p:cNvSpPr>
            <a:spLocks noGrp="1" noChangeArrowheads="1"/>
          </p:cNvSpPr>
          <p:nvPr>
            <p:ph idx="1"/>
            <p:custDataLst>
              <p:tags r:id="rId3"/>
            </p:custDataLst>
          </p:nvPr>
        </p:nvSpPr>
        <p:spPr/>
        <p:txBody>
          <a:bodyPr/>
          <a:lstStyle/>
          <a:p>
            <a:r>
              <a:rPr lang="en-US" dirty="0"/>
              <a:t>Which of the following occurs at the end of a DATA step iteration?</a:t>
            </a:r>
          </a:p>
          <a:p>
            <a:pPr marL="0" indent="0"/>
            <a:endParaRPr lang="en-US" sz="800" b="1" dirty="0"/>
          </a:p>
          <a:p>
            <a:pPr lvl="1">
              <a:buClr>
                <a:schemeClr val="tx1"/>
              </a:buClr>
              <a:buSzTx/>
              <a:buFont typeface="Wingdings" panose="05000000000000000000" pitchFamily="2" charset="2"/>
              <a:buAutoNum type="alphaLcPeriod"/>
            </a:pPr>
            <a:r>
              <a:rPr lang="en-US" dirty="0"/>
              <a:t>  reinitialize the PDV </a:t>
            </a:r>
          </a:p>
          <a:p>
            <a:pPr lvl="1">
              <a:buClr>
                <a:schemeClr val="tx1"/>
              </a:buClr>
              <a:buSzTx/>
              <a:buFont typeface="Wingdings" panose="05000000000000000000" pitchFamily="2" charset="2"/>
              <a:buAutoNum type="alphaLcPeriod"/>
            </a:pPr>
            <a:r>
              <a:rPr lang="en-US" dirty="0"/>
              <a:t>  implicit OUTPUT and implicit RETURN</a:t>
            </a:r>
          </a:p>
          <a:p>
            <a:pPr lvl="1">
              <a:buClr>
                <a:schemeClr val="tx1"/>
              </a:buClr>
              <a:buSzTx/>
              <a:buFont typeface="Wingdings" panose="05000000000000000000" pitchFamily="2" charset="2"/>
              <a:buAutoNum type="alphaLcPeriod"/>
            </a:pPr>
            <a:r>
              <a:rPr lang="en-US" dirty="0"/>
              <a:t>  read the next observation</a:t>
            </a:r>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custDataLst>
              <p:tags r:id="rId1"/>
            </p:custDataLst>
          </p:nvPr>
        </p:nvSpPr>
        <p:spPr/>
        <p:txBody>
          <a:bodyPr/>
          <a:lstStyle/>
          <a:p>
            <a:r>
              <a:rPr lang="en-US"/>
              <a:t>Using the DROP= Data Set Option</a:t>
            </a:r>
          </a:p>
        </p:txBody>
      </p:sp>
      <p:sp>
        <p:nvSpPr>
          <p:cNvPr id="14" name="Slide Number Placeholder 3"/>
          <p:cNvSpPr>
            <a:spLocks noGrp="1"/>
          </p:cNvSpPr>
          <p:nvPr>
            <p:ph type="sldNum" sz="quarter" idx="10"/>
            <p:custDataLst>
              <p:tags r:id="rId2"/>
            </p:custDataLst>
          </p:nvPr>
        </p:nvSpPr>
        <p:spPr/>
        <p:txBody>
          <a:bodyPr/>
          <a:lstStyle/>
          <a:p>
            <a:pPr>
              <a:defRPr/>
            </a:pPr>
            <a:fld id="{63D8F63D-8FE7-4C83-AA76-637FEF60DC87}" type="slidenum">
              <a:rPr lang="en-US"/>
              <a:pPr>
                <a:defRPr/>
              </a:pPr>
              <a:t>60</a:t>
            </a:fld>
            <a:endParaRPr lang="en-US" b="0" dirty="0">
              <a:latin typeface="Times New Roman" pitchFamily="18" charset="0"/>
            </a:endParaRPr>
          </a:p>
        </p:txBody>
      </p:sp>
      <p:sp>
        <p:nvSpPr>
          <p:cNvPr id="74756" name="Rectangle 6"/>
          <p:cNvSpPr>
            <a:spLocks noChangeArrowheads="1"/>
          </p:cNvSpPr>
          <p:nvPr>
            <p:custDataLst>
              <p:tags r:id="rId3"/>
            </p:custDataLst>
          </p:nvPr>
        </p:nvSpPr>
        <p:spPr bwMode="auto">
          <a:xfrm>
            <a:off x="2485981" y="1187450"/>
            <a:ext cx="4406900" cy="336550"/>
          </a:xfrm>
          <a:prstGeom prst="rect">
            <a:avLst/>
          </a:prstGeom>
          <a:solidFill>
            <a:srgbClr val="99CCFF"/>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74757" name="Text Box 8"/>
          <p:cNvSpPr txBox="1">
            <a:spLocks noChangeArrowheads="1"/>
          </p:cNvSpPr>
          <p:nvPr>
            <p:custDataLst>
              <p:tags r:id="rId4"/>
            </p:custDataLst>
          </p:nvPr>
        </p:nvSpPr>
        <p:spPr bwMode="auto">
          <a:xfrm>
            <a:off x="7943850"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p202d06</a:t>
            </a:r>
          </a:p>
        </p:txBody>
      </p:sp>
      <p:sp>
        <p:nvSpPr>
          <p:cNvPr id="74758" name="Text Box 9"/>
          <p:cNvSpPr txBox="1">
            <a:spLocks noChangeArrowheads="1"/>
          </p:cNvSpPr>
          <p:nvPr>
            <p:custDataLst>
              <p:tags r:id="rId5"/>
            </p:custDataLst>
          </p:nvPr>
        </p:nvSpPr>
        <p:spPr bwMode="auto">
          <a:xfrm>
            <a:off x="4595769" y="343217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Courier New" pitchFamily="49" charset="0"/>
            </a:endParaRPr>
          </a:p>
        </p:txBody>
      </p:sp>
      <p:sp>
        <p:nvSpPr>
          <p:cNvPr id="74759" name="Text Box 11"/>
          <p:cNvSpPr txBox="1">
            <a:spLocks noChangeArrowheads="1"/>
          </p:cNvSpPr>
          <p:nvPr>
            <p:custDataLst>
              <p:tags r:id="rId6"/>
            </p:custDataLst>
          </p:nvPr>
        </p:nvSpPr>
        <p:spPr bwMode="auto">
          <a:xfrm>
            <a:off x="4595769" y="343217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Courier New" pitchFamily="49" charset="0"/>
            </a:endParaRPr>
          </a:p>
        </p:txBody>
      </p:sp>
      <p:sp>
        <p:nvSpPr>
          <p:cNvPr id="74760" name="Rectangle 12"/>
          <p:cNvSpPr>
            <a:spLocks noChangeArrowheads="1"/>
          </p:cNvSpPr>
          <p:nvPr>
            <p:custDataLst>
              <p:tags r:id="rId7"/>
            </p:custDataLst>
          </p:nvPr>
        </p:nvSpPr>
        <p:spPr bwMode="auto">
          <a:xfrm>
            <a:off x="692106" y="1143000"/>
            <a:ext cx="8204200" cy="29400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(drop=</a:t>
            </a:r>
            <a:r>
              <a:rPr lang="en-US" b="1" dirty="0" err="1">
                <a:latin typeface="Courier New" pitchFamily="49" charset="0"/>
              </a:rPr>
              <a:t>Street_ID</a:t>
            </a:r>
            <a:r>
              <a:rPr lang="en-US" b="1" dirty="0">
                <a:latin typeface="Courier New" pitchFamily="49" charset="0"/>
              </a:rPr>
              <a:t> Country)</a:t>
            </a:r>
          </a:p>
          <a:p>
            <a:pPr eaLnBrk="0" hangingPunct="0">
              <a:lnSpc>
                <a:spcPct val="85000"/>
              </a:lnSpc>
            </a:pP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(drop=</a:t>
            </a:r>
            <a:r>
              <a:rPr lang="en-US" b="1" dirty="0" err="1">
                <a:latin typeface="Courier New" pitchFamily="49" charset="0"/>
              </a:rPr>
              <a:t>Street_ID</a:t>
            </a:r>
            <a:r>
              <a:rPr lang="en-US" b="1" dirty="0">
                <a:latin typeface="Courier New" pitchFamily="49" charset="0"/>
              </a:rPr>
              <a:t> State Country)</a:t>
            </a:r>
          </a:p>
          <a:p>
            <a:pPr eaLnBrk="0" hangingPunct="0">
              <a:lnSpc>
                <a:spcPct val="85000"/>
              </a:lnSpc>
            </a:pPr>
            <a:r>
              <a:rPr lang="en-US" b="1" dirty="0">
                <a:latin typeface="Courier New" pitchFamily="49" charset="0"/>
              </a:rPr>
              <a:t>     other;</a:t>
            </a:r>
          </a:p>
          <a:p>
            <a:pPr eaLnBrk="0" hangingPunct="0">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a:t>
            </a:r>
          </a:p>
          <a:p>
            <a:pPr eaLnBrk="0" hangingPunct="0">
              <a:lnSpc>
                <a:spcPct val="85000"/>
              </a:lnSpc>
            </a:pPr>
            <a:r>
              <a:rPr lang="en-US" b="1" dirty="0">
                <a:latin typeface="Courier New" pitchFamily="49" charset="0"/>
              </a:rPr>
              <a:t>   if Country='US'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usa</a:t>
            </a:r>
            <a:r>
              <a:rPr lang="en-US" b="1" dirty="0">
                <a:latin typeface="Courier New" pitchFamily="49" charset="0"/>
              </a:rPr>
              <a:t>;</a:t>
            </a:r>
          </a:p>
          <a:p>
            <a:pPr eaLnBrk="0" hangingPunct="0">
              <a:lnSpc>
                <a:spcPct val="85000"/>
              </a:lnSpc>
            </a:pPr>
            <a:r>
              <a:rPr lang="en-US" b="1" dirty="0">
                <a:latin typeface="Courier New" pitchFamily="49" charset="0"/>
              </a:rPr>
              <a:t>   else if Country='AU' </a:t>
            </a:r>
            <a:r>
              <a:rPr lang="en-US" b="1" dirty="0">
                <a:solidFill>
                  <a:srgbClr val="000000"/>
                </a:solidFill>
                <a:latin typeface="Courier New" pitchFamily="49" charset="0"/>
              </a:rPr>
              <a:t>then</a:t>
            </a:r>
          </a:p>
          <a:p>
            <a:pPr eaLnBrk="0" hangingPunct="0">
              <a:lnSpc>
                <a:spcPct val="85000"/>
              </a:lnSpc>
            </a:pPr>
            <a:r>
              <a:rPr lang="en-US" b="1" dirty="0">
                <a:latin typeface="Courier New" pitchFamily="49" charset="0"/>
              </a:rPr>
              <a:t>	   output </a:t>
            </a:r>
            <a:r>
              <a:rPr lang="en-US" b="1" dirty="0" err="1">
                <a:solidFill>
                  <a:srgbClr val="000000"/>
                </a:solidFill>
                <a:latin typeface="Courier New" pitchFamily="49" charset="0"/>
              </a:rPr>
              <a:t>australia</a:t>
            </a:r>
            <a:r>
              <a:rPr lang="en-US" b="1" dirty="0">
                <a:latin typeface="Courier New" pitchFamily="49" charset="0"/>
              </a:rPr>
              <a:t>;</a:t>
            </a:r>
          </a:p>
          <a:p>
            <a:pPr eaLnBrk="0" hangingPunct="0">
              <a:lnSpc>
                <a:spcPct val="85000"/>
              </a:lnSpc>
            </a:pPr>
            <a:r>
              <a:rPr lang="en-US" b="1" dirty="0">
                <a:latin typeface="Courier New" pitchFamily="49" charset="0"/>
              </a:rPr>
              <a:t>   else output other;</a:t>
            </a:r>
          </a:p>
          <a:p>
            <a:pPr eaLnBrk="0" hangingPunct="0">
              <a:lnSpc>
                <a:spcPct val="85000"/>
              </a:lnSpc>
            </a:pPr>
            <a:r>
              <a:rPr lang="en-US" b="1" dirty="0">
                <a:latin typeface="Courier New" pitchFamily="49" charset="0"/>
              </a:rPr>
              <a:t>run;</a:t>
            </a:r>
          </a:p>
        </p:txBody>
      </p:sp>
      <p:sp>
        <p:nvSpPr>
          <p:cNvPr id="74761" name="Rectangle 13"/>
          <p:cNvSpPr>
            <a:spLocks noChangeArrowheads="1"/>
          </p:cNvSpPr>
          <p:nvPr>
            <p:custDataLst>
              <p:tags r:id="rId8"/>
            </p:custDataLst>
          </p:nvPr>
        </p:nvSpPr>
        <p:spPr bwMode="auto">
          <a:xfrm>
            <a:off x="2376444" y="1187450"/>
            <a:ext cx="4041775"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74762" name="Rectangle 14"/>
          <p:cNvSpPr>
            <a:spLocks noChangeArrowheads="1"/>
          </p:cNvSpPr>
          <p:nvPr>
            <p:custDataLst>
              <p:tags r:id="rId9"/>
            </p:custDataLst>
          </p:nvPr>
        </p:nvSpPr>
        <p:spPr bwMode="auto">
          <a:xfrm>
            <a:off x="3440069" y="1498600"/>
            <a:ext cx="5137150"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74763" name="Rectangle 23"/>
          <p:cNvSpPr>
            <a:spLocks noChangeArrowheads="1"/>
          </p:cNvSpPr>
          <p:nvPr>
            <p:custDataLst>
              <p:tags r:id="rId10"/>
            </p:custDataLst>
          </p:nvPr>
        </p:nvSpPr>
        <p:spPr bwMode="auto">
          <a:xfrm>
            <a:off x="758781" y="4262438"/>
            <a:ext cx="7553325" cy="209550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pPr eaLnBrk="0" hangingPunct="0"/>
            <a:r>
              <a:rPr lang="en-US" sz="1600" b="1">
                <a:solidFill>
                  <a:srgbClr val="0000FF"/>
                </a:solidFill>
                <a:latin typeface="SAS Monospace" pitchFamily="49" charset="0"/>
              </a:rPr>
              <a:t>NOTE: There were 424 observations read from the data set</a:t>
            </a:r>
            <a:br>
              <a:rPr lang="en-US" sz="1600" b="1">
                <a:solidFill>
                  <a:srgbClr val="0000FF"/>
                </a:solidFill>
                <a:latin typeface="SAS Monospace" pitchFamily="49" charset="0"/>
              </a:rPr>
            </a:br>
            <a:r>
              <a:rPr lang="en-US" sz="1600" b="1">
                <a:solidFill>
                  <a:srgbClr val="0000FF"/>
                </a:solidFill>
                <a:latin typeface="SAS Monospace" pitchFamily="49" charset="0"/>
              </a:rPr>
              <a:t>      ORION.EMPLOYEE_ADDRESSES.</a:t>
            </a:r>
          </a:p>
          <a:p>
            <a:pPr eaLnBrk="0" hangingPunct="0"/>
            <a:r>
              <a:rPr lang="en-US" sz="1600" b="1">
                <a:solidFill>
                  <a:srgbClr val="0000FF"/>
                </a:solidFill>
                <a:latin typeface="SAS Monospace" pitchFamily="49" charset="0"/>
              </a:rPr>
              <a:t>NOTE: The data set WORK.USA has 311 observations</a:t>
            </a:r>
            <a:br>
              <a:rPr lang="en-US" sz="1600" b="1">
                <a:solidFill>
                  <a:srgbClr val="0000FF"/>
                </a:solidFill>
                <a:latin typeface="SAS Monospace" pitchFamily="49" charset="0"/>
              </a:rPr>
            </a:br>
            <a:r>
              <a:rPr lang="en-US" sz="1600" b="1">
                <a:solidFill>
                  <a:srgbClr val="0000FF"/>
                </a:solidFill>
                <a:latin typeface="SAS Monospace" pitchFamily="49" charset="0"/>
              </a:rPr>
              <a:t>      and 7 variables.</a:t>
            </a:r>
          </a:p>
          <a:p>
            <a:pPr eaLnBrk="0" hangingPunct="0"/>
            <a:r>
              <a:rPr lang="en-US" sz="1600" b="1">
                <a:solidFill>
                  <a:srgbClr val="0000FF"/>
                </a:solidFill>
                <a:latin typeface="SAS Monospace" pitchFamily="49" charset="0"/>
              </a:rPr>
              <a:t>NOTE: The data set WORK.AUSTRALIA has 105 observations </a:t>
            </a:r>
          </a:p>
          <a:p>
            <a:pPr eaLnBrk="0" hangingPunct="0"/>
            <a:r>
              <a:rPr lang="en-US" sz="1600" b="1">
                <a:solidFill>
                  <a:srgbClr val="0000FF"/>
                </a:solidFill>
                <a:latin typeface="SAS Monospace" pitchFamily="49" charset="0"/>
              </a:rPr>
              <a:t>      and 6 variables.</a:t>
            </a:r>
          </a:p>
          <a:p>
            <a:pPr eaLnBrk="0" hangingPunct="0"/>
            <a:r>
              <a:rPr lang="en-US" sz="1600" b="1">
                <a:solidFill>
                  <a:srgbClr val="0000FF"/>
                </a:solidFill>
                <a:latin typeface="SAS Monospace" pitchFamily="49" charset="0"/>
              </a:rPr>
              <a:t>NOTE: The data set WORK.OTHER has 8 observations</a:t>
            </a:r>
            <a:br>
              <a:rPr lang="en-US" sz="1600" b="1">
                <a:solidFill>
                  <a:srgbClr val="0000FF"/>
                </a:solidFill>
                <a:latin typeface="SAS Monospace" pitchFamily="49" charset="0"/>
              </a:rPr>
            </a:br>
            <a:r>
              <a:rPr lang="en-US" sz="1600" b="1">
                <a:solidFill>
                  <a:srgbClr val="0000FF"/>
                </a:solidFill>
                <a:latin typeface="SAS Monospace" pitchFamily="49" charset="0"/>
              </a:rPr>
              <a:t>      and 9 variables.</a:t>
            </a:r>
          </a:p>
        </p:txBody>
      </p:sp>
      <p:sp>
        <p:nvSpPr>
          <p:cNvPr id="74764" name="Rectangle 24"/>
          <p:cNvSpPr>
            <a:spLocks noChangeArrowheads="1"/>
          </p:cNvSpPr>
          <p:nvPr>
            <p:custDataLst>
              <p:tags r:id="rId11"/>
            </p:custDataLst>
          </p:nvPr>
        </p:nvSpPr>
        <p:spPr bwMode="auto">
          <a:xfrm>
            <a:off x="2062119" y="5024438"/>
            <a:ext cx="1352550"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74765" name="Rectangle 25"/>
          <p:cNvSpPr>
            <a:spLocks noChangeArrowheads="1"/>
          </p:cNvSpPr>
          <p:nvPr>
            <p:custDataLst>
              <p:tags r:id="rId12"/>
            </p:custDataLst>
          </p:nvPr>
        </p:nvSpPr>
        <p:spPr bwMode="auto">
          <a:xfrm>
            <a:off x="2062119" y="5513388"/>
            <a:ext cx="1352550"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74766" name="Rectangle 26"/>
          <p:cNvSpPr>
            <a:spLocks noChangeArrowheads="1"/>
          </p:cNvSpPr>
          <p:nvPr>
            <p:custDataLst>
              <p:tags r:id="rId13"/>
            </p:custDataLst>
          </p:nvPr>
        </p:nvSpPr>
        <p:spPr bwMode="auto">
          <a:xfrm>
            <a:off x="2062119" y="6002338"/>
            <a:ext cx="1352550"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custDataLst>
              <p:tags r:id="rId1"/>
            </p:custDataLst>
          </p:nvPr>
        </p:nvSpPr>
        <p:spPr/>
        <p:txBody>
          <a:bodyPr/>
          <a:lstStyle/>
          <a:p>
            <a:r>
              <a:rPr lang="en-US" dirty="0"/>
              <a:t>KEEP= Option on an Output Data Set</a:t>
            </a:r>
          </a:p>
        </p:txBody>
      </p:sp>
      <p:sp>
        <p:nvSpPr>
          <p:cNvPr id="4" name="Slide Number Placeholder 3"/>
          <p:cNvSpPr>
            <a:spLocks noGrp="1"/>
          </p:cNvSpPr>
          <p:nvPr>
            <p:ph type="sldNum" sz="quarter" idx="10"/>
            <p:custDataLst>
              <p:tags r:id="rId2"/>
            </p:custDataLst>
          </p:nvPr>
        </p:nvSpPr>
        <p:spPr/>
        <p:txBody>
          <a:bodyPr/>
          <a:lstStyle/>
          <a:p>
            <a:pPr>
              <a:defRPr/>
            </a:pPr>
            <a:fld id="{3CDA91D6-C308-435E-9F9F-DCB167501DD2}" type="slidenum">
              <a:rPr lang="en-US"/>
              <a:pPr>
                <a:defRPr/>
              </a:pPr>
              <a:t>61</a:t>
            </a:fld>
            <a:endParaRPr lang="en-US" b="0" dirty="0">
              <a:latin typeface="Times New Roman" pitchFamily="18" charset="0"/>
            </a:endParaRPr>
          </a:p>
        </p:txBody>
      </p:sp>
      <p:sp>
        <p:nvSpPr>
          <p:cNvPr id="14" name="Text Box 5"/>
          <p:cNvSpPr txBox="1">
            <a:spLocks noChangeArrowheads="1"/>
          </p:cNvSpPr>
          <p:nvPr>
            <p:custDataLst>
              <p:tags r:id="rId3"/>
            </p:custDataLst>
          </p:nvPr>
        </p:nvSpPr>
        <p:spPr bwMode="auto">
          <a:xfrm>
            <a:off x="684213" y="1143000"/>
            <a:ext cx="8072437" cy="698500"/>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none" tIns="152400" bIns="1524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i="1" dirty="0"/>
              <a:t>SAS-data-set</a:t>
            </a:r>
            <a:r>
              <a:rPr lang="en-US" dirty="0"/>
              <a:t>(</a:t>
            </a:r>
            <a:r>
              <a:rPr lang="en-US" b="1" dirty="0"/>
              <a:t>KEEP=</a:t>
            </a:r>
            <a:r>
              <a:rPr lang="en-US" i="1" dirty="0"/>
              <a:t>variable-1 &lt;variable-2 </a:t>
            </a:r>
            <a:r>
              <a:rPr lang="en-US" dirty="0"/>
              <a:t>…</a:t>
            </a:r>
            <a:r>
              <a:rPr lang="en-US" i="1" dirty="0"/>
              <a:t>variable-n&gt;</a:t>
            </a:r>
            <a:r>
              <a:rPr lang="en-US" dirty="0"/>
              <a:t>)</a:t>
            </a:r>
          </a:p>
        </p:txBody>
      </p:sp>
      <p:sp>
        <p:nvSpPr>
          <p:cNvPr id="32" name="Slide Number Placeholder 3"/>
          <p:cNvSpPr txBox="1">
            <a:spLocks/>
          </p:cNvSpPr>
          <p:nvPr>
            <p:custDataLst>
              <p:tags r:id="rId4"/>
            </p:custDataLst>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buNone/>
              <a:defRPr kumimoji="0" lang="en-US" sz="100" b="0" i="0" u="none" kern="1200" baseline="0" smtClean="0">
                <a:solidFill>
                  <a:srgbClr val="FFFFFF"/>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2pPr>
            <a:lvl3pPr marL="914400"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3pPr>
            <a:lvl4pPr marL="1371600" algn="l" rtl="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4pPr>
            <a:lvl5pPr marL="1828800"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defRPr/>
            </a:pPr>
            <a:fld id="{C63AF448-2EA2-44BB-AE5A-96677FAD7471}" type="slidenum">
              <a:rPr lang="en-US" smtClean="0"/>
              <a:pPr>
                <a:defRPr/>
              </a:pPr>
              <a:t>61</a:t>
            </a:fld>
            <a:endParaRPr lang="en-US" dirty="0">
              <a:latin typeface="Times New Roman" pitchFamily="18" charset="0"/>
            </a:endParaRPr>
          </a:p>
        </p:txBody>
      </p:sp>
      <p:graphicFrame>
        <p:nvGraphicFramePr>
          <p:cNvPr id="33" name="Table 32"/>
          <p:cNvGraphicFramePr>
            <a:graphicFrameLocks noGrp="1"/>
          </p:cNvGraphicFramePr>
          <p:nvPr>
            <p:custDataLst>
              <p:tags r:id="rId5"/>
            </p:custDataLst>
            <p:extLst>
              <p:ext uri="{D42A27DB-BD31-4B8C-83A1-F6EECF244321}">
                <p14:modId xmlns:p14="http://schemas.microsoft.com/office/powerpoint/2010/main" val="3595614971"/>
              </p:ext>
            </p:extLst>
          </p:nvPr>
        </p:nvGraphicFramePr>
        <p:xfrm>
          <a:off x="2387875" y="4937584"/>
          <a:ext cx="3025776" cy="1085850"/>
        </p:xfrm>
        <a:graphic>
          <a:graphicData uri="http://schemas.openxmlformats.org/drawingml/2006/table">
            <a:tbl>
              <a:tblPr firstRow="1" bandRow="1">
                <a:tableStyleId>{5C22544A-7EE6-4342-B048-85BDC9FD1C3A}</a:tableStyleId>
              </a:tblPr>
              <a:tblGrid>
                <a:gridCol w="1008592">
                  <a:extLst>
                    <a:ext uri="{9D8B030D-6E8A-4147-A177-3AD203B41FA5}">
                      <a16:colId xmlns:a16="http://schemas.microsoft.com/office/drawing/2014/main" val="20000"/>
                    </a:ext>
                  </a:extLst>
                </a:gridCol>
                <a:gridCol w="1008592">
                  <a:extLst>
                    <a:ext uri="{9D8B030D-6E8A-4147-A177-3AD203B41FA5}">
                      <a16:colId xmlns:a16="http://schemas.microsoft.com/office/drawing/2014/main" val="20001"/>
                    </a:ext>
                  </a:extLst>
                </a:gridCol>
                <a:gridCol w="1008592">
                  <a:extLst>
                    <a:ext uri="{9D8B030D-6E8A-4147-A177-3AD203B41FA5}">
                      <a16:colId xmlns:a16="http://schemas.microsoft.com/office/drawing/2014/main" val="20002"/>
                    </a:ext>
                  </a:extLst>
                </a:gridCol>
              </a:tblGrid>
              <a:tr h="375420">
                <a:tc gridSpan="3">
                  <a:txBody>
                    <a:bodyPr/>
                    <a:lstStyle/>
                    <a:p>
                      <a:pPr algn="l"/>
                      <a:r>
                        <a:rPr lang="en-US" sz="2400" b="0" i="0" dirty="0">
                          <a:solidFill>
                            <a:srgbClr val="000000"/>
                          </a:solidFill>
                          <a:latin typeface="Arial"/>
                        </a:rPr>
                        <a:t>PDV</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28575" cmpd="sng">
                      <a:solidFill>
                        <a:srgbClr val="000000"/>
                      </a:solidFill>
                    </a:lnR>
                    <a:lnT w="28575" cmpd="sng">
                      <a:solidFill>
                        <a:srgbClr val="000000"/>
                      </a:solidFill>
                    </a:lnT>
                    <a:lnB w="12700" cmpd="sng">
                      <a:solidFill>
                        <a:srgbClr val="000000"/>
                      </a:solidFill>
                    </a:lnB>
                    <a:solidFill>
                      <a:srgbClr val="FFCC00"/>
                    </a:solidFill>
                  </a:tcPr>
                </a:tc>
                <a:extLst>
                  <a:ext uri="{0D108BD9-81ED-4DB2-BD59-A6C34878D82A}">
                    <a16:rowId xmlns:a16="http://schemas.microsoft.com/office/drawing/2014/main" val="10000"/>
                  </a:ext>
                </a:extLst>
              </a:tr>
              <a:tr h="355215">
                <a:tc>
                  <a:txBody>
                    <a:bodyPr/>
                    <a:lstStyle/>
                    <a:p>
                      <a:pPr algn="ctr"/>
                      <a:r>
                        <a:rPr lang="en-US" sz="2000" b="1" i="0" dirty="0">
                          <a:solidFill>
                            <a:srgbClr val="000000"/>
                          </a:solidFill>
                          <a:latin typeface="Arial"/>
                        </a:rPr>
                        <a:t>X </a:t>
                      </a:r>
                    </a:p>
                  </a:txBody>
                  <a:tcPr marL="91422" marR="91422"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Y</a:t>
                      </a:r>
                    </a:p>
                  </a:txBody>
                  <a:tcPr marL="91422" marR="91422"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Z</a:t>
                      </a:r>
                    </a:p>
                  </a:txBody>
                  <a:tcPr marL="91422" marR="91422"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55215">
                <a:tc>
                  <a:txBody>
                    <a:bodyPr/>
                    <a:lstStyle/>
                    <a:p>
                      <a:pPr algn="r"/>
                      <a:r>
                        <a:rPr lang="en-US" sz="2000" b="0" i="0" dirty="0">
                          <a:solidFill>
                            <a:srgbClr val="000000"/>
                          </a:solidFill>
                          <a:latin typeface="Arial"/>
                        </a:rPr>
                        <a:t> </a:t>
                      </a:r>
                    </a:p>
                  </a:txBody>
                  <a:tcPr marL="91422" marR="91422"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22" marR="91422"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22" marR="91422"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34" name="TextBox 7"/>
          <p:cNvSpPr txBox="1">
            <a:spLocks noChangeArrowheads="1"/>
          </p:cNvSpPr>
          <p:nvPr>
            <p:custDataLst>
              <p:tags r:id="rId6"/>
            </p:custDataLst>
          </p:nvPr>
        </p:nvSpPr>
        <p:spPr bwMode="auto">
          <a:xfrm>
            <a:off x="2332790" y="2675269"/>
            <a:ext cx="3715470" cy="1749197"/>
          </a:xfrm>
          <a:prstGeom prst="rect">
            <a:avLst/>
          </a:prstGeom>
          <a:solidFill>
            <a:srgbClr val="FFFFFF"/>
          </a:solidFill>
          <a:ln w="38100">
            <a:solidFill>
              <a:schemeClr val="tx2"/>
            </a:solidFill>
            <a:miter lim="800000"/>
            <a:headEnd/>
            <a:tailEnd/>
          </a:ln>
        </p:spPr>
        <p:txBody>
          <a:bodyPr wrap="squar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lnSpc>
                <a:spcPct val="85000"/>
              </a:lnSpc>
            </a:pPr>
            <a:r>
              <a:rPr lang="en-US" b="1" dirty="0">
                <a:latin typeface="Courier New" pitchFamily="49" charset="0"/>
              </a:rPr>
              <a:t>data new1(keep=y z)</a:t>
            </a:r>
          </a:p>
          <a:p>
            <a:pPr eaLnBrk="1" hangingPunct="1">
              <a:lnSpc>
                <a:spcPct val="85000"/>
              </a:lnSpc>
            </a:pPr>
            <a:r>
              <a:rPr lang="en-US" b="1" dirty="0">
                <a:latin typeface="Courier New" pitchFamily="49" charset="0"/>
              </a:rPr>
              <a:t>     new2(keep=x z)</a:t>
            </a:r>
          </a:p>
          <a:p>
            <a:pPr eaLnBrk="1" hangingPunct="1">
              <a:lnSpc>
                <a:spcPct val="85000"/>
              </a:lnSpc>
            </a:pPr>
            <a:r>
              <a:rPr lang="en-US" b="1" dirty="0">
                <a:latin typeface="Courier New" pitchFamily="49" charset="0"/>
              </a:rPr>
              <a:t>     new3;</a:t>
            </a:r>
          </a:p>
          <a:p>
            <a:pPr eaLnBrk="1" hangingPunct="1">
              <a:lnSpc>
                <a:spcPct val="85000"/>
              </a:lnSpc>
            </a:pPr>
            <a:r>
              <a:rPr lang="en-US" b="1" dirty="0">
                <a:latin typeface="Courier New" pitchFamily="49" charset="0"/>
              </a:rPr>
              <a:t>   set old;</a:t>
            </a:r>
          </a:p>
          <a:p>
            <a:pPr eaLnBrk="1" hangingPunct="1">
              <a:lnSpc>
                <a:spcPct val="85000"/>
              </a:lnSpc>
            </a:pPr>
            <a:r>
              <a:rPr lang="en-US" b="1" dirty="0">
                <a:latin typeface="Courier New" pitchFamily="49" charset="0"/>
              </a:rPr>
              <a:t>    …</a:t>
            </a:r>
          </a:p>
        </p:txBody>
      </p:sp>
      <p:graphicFrame>
        <p:nvGraphicFramePr>
          <p:cNvPr id="35" name="Table 34"/>
          <p:cNvGraphicFramePr>
            <a:graphicFrameLocks noGrp="1"/>
          </p:cNvGraphicFramePr>
          <p:nvPr>
            <p:custDataLst>
              <p:tags r:id="rId7"/>
            </p:custDataLst>
            <p:extLst>
              <p:ext uri="{D42A27DB-BD31-4B8C-83A1-F6EECF244321}">
                <p14:modId xmlns:p14="http://schemas.microsoft.com/office/powerpoint/2010/main" val="990495949"/>
              </p:ext>
            </p:extLst>
          </p:nvPr>
        </p:nvGraphicFramePr>
        <p:xfrm>
          <a:off x="233639" y="2699332"/>
          <a:ext cx="1627188" cy="1039811"/>
        </p:xfrm>
        <a:graphic>
          <a:graphicData uri="http://schemas.openxmlformats.org/drawingml/2006/table">
            <a:tbl>
              <a:tblPr firstRow="1" bandRow="1">
                <a:tableStyleId>{5C22544A-7EE6-4342-B048-85BDC9FD1C3A}</a:tableStyleId>
              </a:tblPr>
              <a:tblGrid>
                <a:gridCol w="542396">
                  <a:extLst>
                    <a:ext uri="{9D8B030D-6E8A-4147-A177-3AD203B41FA5}">
                      <a16:colId xmlns:a16="http://schemas.microsoft.com/office/drawing/2014/main" val="20000"/>
                    </a:ext>
                  </a:extLst>
                </a:gridCol>
                <a:gridCol w="542396">
                  <a:extLst>
                    <a:ext uri="{9D8B030D-6E8A-4147-A177-3AD203B41FA5}">
                      <a16:colId xmlns:a16="http://schemas.microsoft.com/office/drawing/2014/main" val="20001"/>
                    </a:ext>
                  </a:extLst>
                </a:gridCol>
                <a:gridCol w="542396">
                  <a:extLst>
                    <a:ext uri="{9D8B030D-6E8A-4147-A177-3AD203B41FA5}">
                      <a16:colId xmlns:a16="http://schemas.microsoft.com/office/drawing/2014/main" val="20002"/>
                    </a:ext>
                  </a:extLst>
                </a:gridCol>
              </a:tblGrid>
              <a:tr h="366037">
                <a:tc gridSpan="3">
                  <a:txBody>
                    <a:bodyPr/>
                    <a:lstStyle/>
                    <a:p>
                      <a:pPr algn="l"/>
                      <a:r>
                        <a:rPr lang="en-US" sz="2400" b="1" i="0" dirty="0">
                          <a:solidFill>
                            <a:srgbClr val="000000"/>
                          </a:solidFill>
                          <a:latin typeface="Arial"/>
                        </a:rPr>
                        <a:t>old</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28575" cmpd="sng">
                      <a:solidFill>
                        <a:srgbClr val="000000"/>
                      </a:solidFill>
                    </a:lnR>
                    <a:lnT w="28575" cmpd="sng">
                      <a:solidFill>
                        <a:srgbClr val="000000"/>
                      </a:solidFill>
                    </a:lnT>
                    <a:lnB w="12700" cmpd="sng">
                      <a:solidFill>
                        <a:srgbClr val="000000"/>
                      </a:solidFill>
                    </a:lnB>
                    <a:solidFill>
                      <a:srgbClr val="FFCC00"/>
                    </a:solidFill>
                  </a:tcPr>
                </a:tc>
                <a:extLst>
                  <a:ext uri="{0D108BD9-81ED-4DB2-BD59-A6C34878D82A}">
                    <a16:rowId xmlns:a16="http://schemas.microsoft.com/office/drawing/2014/main" val="10000"/>
                  </a:ext>
                </a:extLst>
              </a:tr>
              <a:tr h="336887">
                <a:tc>
                  <a:txBody>
                    <a:bodyPr/>
                    <a:lstStyle/>
                    <a:p>
                      <a:pPr algn="ctr"/>
                      <a:r>
                        <a:rPr lang="en-US" sz="2000" b="1" i="0" dirty="0">
                          <a:solidFill>
                            <a:srgbClr val="000000"/>
                          </a:solidFill>
                          <a:latin typeface="Arial"/>
                        </a:rPr>
                        <a:t>X </a:t>
                      </a:r>
                    </a:p>
                  </a:txBody>
                  <a:tcPr marL="91415" marR="91415"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Y </a:t>
                      </a:r>
                    </a:p>
                  </a:txBody>
                  <a:tcPr marL="91415" marR="91415"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Z </a:t>
                      </a:r>
                    </a:p>
                  </a:txBody>
                  <a:tcPr marL="91415" marR="91415"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7">
                <a:tc>
                  <a:txBody>
                    <a:bodyPr/>
                    <a:lstStyle/>
                    <a:p>
                      <a:pPr algn="r"/>
                      <a:r>
                        <a:rPr lang="en-US" sz="2000" b="1" i="0" dirty="0">
                          <a:solidFill>
                            <a:srgbClr val="000000"/>
                          </a:solidFill>
                          <a:latin typeface="Arial"/>
                        </a:rPr>
                        <a:t> </a:t>
                      </a:r>
                    </a:p>
                  </a:txBody>
                  <a:tcPr marL="91415" marR="91415"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15" marR="91415"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15" marR="91415"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graphicFrame>
        <p:nvGraphicFramePr>
          <p:cNvPr id="36" name="Table 35"/>
          <p:cNvGraphicFramePr>
            <a:graphicFrameLocks noGrp="1"/>
          </p:cNvGraphicFramePr>
          <p:nvPr>
            <p:custDataLst>
              <p:tags r:id="rId8"/>
            </p:custDataLst>
            <p:extLst>
              <p:ext uri="{D42A27DB-BD31-4B8C-83A1-F6EECF244321}">
                <p14:modId xmlns:p14="http://schemas.microsoft.com/office/powerpoint/2010/main" val="3734102441"/>
              </p:ext>
            </p:extLst>
          </p:nvPr>
        </p:nvGraphicFramePr>
        <p:xfrm>
          <a:off x="7470323" y="2309601"/>
          <a:ext cx="1092200" cy="1039811"/>
        </p:xfrm>
        <a:graphic>
          <a:graphicData uri="http://schemas.openxmlformats.org/drawingml/2006/table">
            <a:tbl>
              <a:tblPr firstRow="1" bandRow="1">
                <a:tableStyleId>{5C22544A-7EE6-4342-B048-85BDC9FD1C3A}</a:tableStyleId>
              </a:tblPr>
              <a:tblGrid>
                <a:gridCol w="546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tblGrid>
              <a:tr h="366037">
                <a:tc gridSpan="2">
                  <a:txBody>
                    <a:bodyPr/>
                    <a:lstStyle/>
                    <a:p>
                      <a:pPr algn="l"/>
                      <a:r>
                        <a:rPr lang="en-US" sz="2400" b="1" i="0" dirty="0">
                          <a:solidFill>
                            <a:srgbClr val="000000"/>
                          </a:solidFill>
                          <a:latin typeface="Arial"/>
                        </a:rPr>
                        <a:t>new1</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36887">
                <a:tc>
                  <a:txBody>
                    <a:bodyPr/>
                    <a:lstStyle/>
                    <a:p>
                      <a:pPr algn="ctr"/>
                      <a:r>
                        <a:rPr lang="en-US" sz="2000" b="1" i="0" dirty="0">
                          <a:solidFill>
                            <a:srgbClr val="000000"/>
                          </a:solidFill>
                          <a:latin typeface="Arial"/>
                        </a:rPr>
                        <a:t>Y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Z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7">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cxnSp>
        <p:nvCxnSpPr>
          <p:cNvPr id="37" name="Straight Arrow Connector 18"/>
          <p:cNvCxnSpPr>
            <a:cxnSpLocks noChangeShapeType="1"/>
          </p:cNvCxnSpPr>
          <p:nvPr/>
        </p:nvCxnSpPr>
        <p:spPr bwMode="auto">
          <a:xfrm>
            <a:off x="1000171" y="4073029"/>
            <a:ext cx="1166813" cy="974725"/>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8" name="Straight Arrow Connector 21"/>
          <p:cNvCxnSpPr>
            <a:cxnSpLocks noChangeShapeType="1"/>
          </p:cNvCxnSpPr>
          <p:nvPr/>
        </p:nvCxnSpPr>
        <p:spPr bwMode="auto">
          <a:xfrm flipV="1">
            <a:off x="5574467" y="3005738"/>
            <a:ext cx="1676366" cy="222321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graphicFrame>
        <p:nvGraphicFramePr>
          <p:cNvPr id="40" name="Table 39"/>
          <p:cNvGraphicFramePr>
            <a:graphicFrameLocks noGrp="1"/>
          </p:cNvGraphicFramePr>
          <p:nvPr>
            <p:custDataLst>
              <p:tags r:id="rId9"/>
            </p:custDataLst>
            <p:extLst>
              <p:ext uri="{D42A27DB-BD31-4B8C-83A1-F6EECF244321}">
                <p14:modId xmlns:p14="http://schemas.microsoft.com/office/powerpoint/2010/main" val="3435481584"/>
              </p:ext>
            </p:extLst>
          </p:nvPr>
        </p:nvGraphicFramePr>
        <p:xfrm>
          <a:off x="7458246" y="3620082"/>
          <a:ext cx="1092200" cy="1039811"/>
        </p:xfrm>
        <a:graphic>
          <a:graphicData uri="http://schemas.openxmlformats.org/drawingml/2006/table">
            <a:tbl>
              <a:tblPr firstRow="1" bandRow="1">
                <a:tableStyleId>{5C22544A-7EE6-4342-B048-85BDC9FD1C3A}</a:tableStyleId>
              </a:tblPr>
              <a:tblGrid>
                <a:gridCol w="546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tblGrid>
              <a:tr h="366037">
                <a:tc gridSpan="2">
                  <a:txBody>
                    <a:bodyPr/>
                    <a:lstStyle/>
                    <a:p>
                      <a:pPr algn="l"/>
                      <a:r>
                        <a:rPr lang="en-US" sz="2400" b="1" i="0" dirty="0">
                          <a:solidFill>
                            <a:srgbClr val="000000"/>
                          </a:solidFill>
                          <a:latin typeface="Arial"/>
                        </a:rPr>
                        <a:t>new2</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36887">
                <a:tc>
                  <a:txBody>
                    <a:bodyPr/>
                    <a:lstStyle/>
                    <a:p>
                      <a:pPr algn="ctr"/>
                      <a:r>
                        <a:rPr lang="en-US" sz="2000" b="1" i="0" dirty="0">
                          <a:solidFill>
                            <a:srgbClr val="000000"/>
                          </a:solidFill>
                          <a:latin typeface="Arial"/>
                        </a:rPr>
                        <a:t>X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Z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7">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graphicFrame>
        <p:nvGraphicFramePr>
          <p:cNvPr id="41" name="Table 40"/>
          <p:cNvGraphicFramePr>
            <a:graphicFrameLocks noGrp="1"/>
          </p:cNvGraphicFramePr>
          <p:nvPr>
            <p:custDataLst>
              <p:tags r:id="rId10"/>
            </p:custDataLst>
            <p:extLst>
              <p:ext uri="{D42A27DB-BD31-4B8C-83A1-F6EECF244321}">
                <p14:modId xmlns:p14="http://schemas.microsoft.com/office/powerpoint/2010/main" val="1971098103"/>
              </p:ext>
            </p:extLst>
          </p:nvPr>
        </p:nvGraphicFramePr>
        <p:xfrm>
          <a:off x="7447931" y="5084546"/>
          <a:ext cx="1092201" cy="1039811"/>
        </p:xfrm>
        <a:graphic>
          <a:graphicData uri="http://schemas.openxmlformats.org/drawingml/2006/table">
            <a:tbl>
              <a:tblPr firstRow="1" bandRow="1">
                <a:tableStyleId>{5C22544A-7EE6-4342-B048-85BDC9FD1C3A}</a:tableStyleId>
              </a:tblPr>
              <a:tblGrid>
                <a:gridCol w="364067">
                  <a:extLst>
                    <a:ext uri="{9D8B030D-6E8A-4147-A177-3AD203B41FA5}">
                      <a16:colId xmlns:a16="http://schemas.microsoft.com/office/drawing/2014/main" val="20000"/>
                    </a:ext>
                  </a:extLst>
                </a:gridCol>
                <a:gridCol w="364067">
                  <a:extLst>
                    <a:ext uri="{9D8B030D-6E8A-4147-A177-3AD203B41FA5}">
                      <a16:colId xmlns:a16="http://schemas.microsoft.com/office/drawing/2014/main" val="20001"/>
                    </a:ext>
                  </a:extLst>
                </a:gridCol>
                <a:gridCol w="364067">
                  <a:extLst>
                    <a:ext uri="{9D8B030D-6E8A-4147-A177-3AD203B41FA5}">
                      <a16:colId xmlns:a16="http://schemas.microsoft.com/office/drawing/2014/main" val="20002"/>
                    </a:ext>
                  </a:extLst>
                </a:gridCol>
              </a:tblGrid>
              <a:tr h="366037">
                <a:tc gridSpan="3">
                  <a:txBody>
                    <a:bodyPr/>
                    <a:lstStyle/>
                    <a:p>
                      <a:pPr algn="l"/>
                      <a:r>
                        <a:rPr lang="en-US" sz="2400" b="1" i="0" dirty="0">
                          <a:solidFill>
                            <a:srgbClr val="000000"/>
                          </a:solidFill>
                          <a:latin typeface="Arial"/>
                        </a:rPr>
                        <a:t>new3</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36887">
                <a:tc>
                  <a:txBody>
                    <a:bodyPr/>
                    <a:lstStyle/>
                    <a:p>
                      <a:pPr algn="ctr"/>
                      <a:r>
                        <a:rPr lang="en-US" sz="2000" b="1" i="0" dirty="0">
                          <a:solidFill>
                            <a:srgbClr val="000000"/>
                          </a:solidFill>
                          <a:latin typeface="Arial"/>
                        </a:rPr>
                        <a:t>X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Y</a:t>
                      </a: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r>
                        <a:rPr lang="en-US" sz="2000" b="1" dirty="0"/>
                        <a:t>Z</a:t>
                      </a:r>
                      <a:endParaRPr lang="en-US" b="1" dirty="0"/>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7">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endParaRPr lang="en-US" sz="2000" b="1" i="0" dirty="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endParaRPr lang="en-US" dirty="0"/>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cxnSp>
        <p:nvCxnSpPr>
          <p:cNvPr id="43" name="Straight Arrow Connector 21"/>
          <p:cNvCxnSpPr>
            <a:cxnSpLocks noChangeShapeType="1"/>
          </p:cNvCxnSpPr>
          <p:nvPr/>
        </p:nvCxnSpPr>
        <p:spPr bwMode="auto">
          <a:xfrm flipV="1">
            <a:off x="5574467" y="4415274"/>
            <a:ext cx="1509204" cy="813674"/>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4" name="Straight Arrow Connector 21"/>
          <p:cNvCxnSpPr>
            <a:cxnSpLocks noChangeShapeType="1"/>
          </p:cNvCxnSpPr>
          <p:nvPr/>
        </p:nvCxnSpPr>
        <p:spPr bwMode="auto">
          <a:xfrm>
            <a:off x="5574467" y="5228948"/>
            <a:ext cx="1523966" cy="557813"/>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45" name="Rectangle 44"/>
          <p:cNvSpPr/>
          <p:nvPr>
            <p:custDataLst>
              <p:tags r:id="rId11"/>
            </p:custDataLst>
          </p:nvPr>
        </p:nvSpPr>
        <p:spPr bwMode="auto">
          <a:xfrm>
            <a:off x="3335785" y="2764169"/>
            <a:ext cx="2547222"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6" name="Rectangle 45"/>
          <p:cNvSpPr/>
          <p:nvPr>
            <p:custDataLst>
              <p:tags r:id="rId12"/>
            </p:custDataLst>
          </p:nvPr>
        </p:nvSpPr>
        <p:spPr bwMode="auto">
          <a:xfrm>
            <a:off x="3328569" y="3068369"/>
            <a:ext cx="2554438" cy="296095"/>
          </a:xfrm>
          <a:prstGeom prst="rect">
            <a:avLst/>
          </a:prstGeom>
          <a:solidFill>
            <a:srgbClr val="9966FF">
              <a:alpha val="49804"/>
            </a:srgbClr>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32790" y="5343247"/>
            <a:ext cx="1341236" cy="329213"/>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7"/>
          <p:cNvSpPr>
            <a:spLocks noGrp="1" noChangeArrowheads="1"/>
          </p:cNvSpPr>
          <p:nvPr>
            <p:ph type="title"/>
            <p:custDataLst>
              <p:tags r:id="rId1"/>
            </p:custDataLst>
          </p:nvPr>
        </p:nvSpPr>
        <p:spPr/>
        <p:txBody>
          <a:bodyPr/>
          <a:lstStyle/>
          <a:p>
            <a:r>
              <a:rPr lang="en-US"/>
              <a:t>Using the DROP= and KEEP= Options</a:t>
            </a:r>
          </a:p>
        </p:txBody>
      </p:sp>
      <p:sp>
        <p:nvSpPr>
          <p:cNvPr id="77827" name="Rectangle 18"/>
          <p:cNvSpPr>
            <a:spLocks noGrp="1" noChangeArrowheads="1"/>
          </p:cNvSpPr>
          <p:nvPr>
            <p:ph idx="1"/>
            <p:custDataLst>
              <p:tags r:id="rId2"/>
            </p:custDataLst>
          </p:nvPr>
        </p:nvSpPr>
        <p:spPr/>
        <p:txBody>
          <a:bodyPr/>
          <a:lstStyle/>
          <a:p>
            <a:pPr>
              <a:spcBef>
                <a:spcPct val="50000"/>
              </a:spcBef>
              <a:buClrTx/>
              <a:buFontTx/>
              <a:buNone/>
              <a:tabLst>
                <a:tab pos="574675" algn="l"/>
              </a:tabLst>
            </a:pPr>
            <a:r>
              <a:rPr lang="en-US" dirty="0"/>
              <a:t>The DROP= and KEEP= options can both be used </a:t>
            </a:r>
            <a:br>
              <a:rPr lang="en-US" dirty="0"/>
            </a:br>
            <a:r>
              <a:rPr lang="en-US" dirty="0"/>
              <a:t>in a SAS program.</a:t>
            </a:r>
          </a:p>
          <a:p>
            <a:pPr>
              <a:tabLst>
                <a:tab pos="574675" algn="l"/>
              </a:tabLst>
            </a:pPr>
            <a:endParaRPr lang="en-US" dirty="0"/>
          </a:p>
          <a:p>
            <a:pPr>
              <a:tabLst>
                <a:tab pos="574675" algn="l"/>
              </a:tabLst>
            </a:pPr>
            <a:endParaRPr lang="en-US" dirty="0"/>
          </a:p>
          <a:p>
            <a:pPr>
              <a:tabLst>
                <a:tab pos="574675" algn="l"/>
              </a:tabLst>
            </a:pPr>
            <a:endParaRPr lang="en-US" dirty="0"/>
          </a:p>
          <a:p>
            <a:pPr>
              <a:tabLst>
                <a:tab pos="574675" algn="l"/>
              </a:tabLst>
            </a:pPr>
            <a:endParaRPr lang="en-US" dirty="0"/>
          </a:p>
          <a:p>
            <a:pPr>
              <a:tabLst>
                <a:tab pos="574675" algn="l"/>
              </a:tabLst>
            </a:pPr>
            <a:endParaRPr lang="en-US" dirty="0"/>
          </a:p>
          <a:p>
            <a:pPr>
              <a:tabLst>
                <a:tab pos="574675" algn="l"/>
              </a:tabLst>
            </a:pPr>
            <a:endParaRPr lang="en-US" dirty="0"/>
          </a:p>
          <a:p>
            <a:pPr>
              <a:tabLst>
                <a:tab pos="574675" algn="l"/>
              </a:tabLst>
            </a:pPr>
            <a:endParaRPr lang="en-US" dirty="0"/>
          </a:p>
          <a:p>
            <a:pPr>
              <a:tabLst>
                <a:tab pos="574675" algn="l"/>
              </a:tabLst>
            </a:pPr>
            <a:endParaRPr lang="en-US" dirty="0"/>
          </a:p>
        </p:txBody>
      </p:sp>
      <p:sp>
        <p:nvSpPr>
          <p:cNvPr id="12" name="Slide Number Placeholder 3"/>
          <p:cNvSpPr>
            <a:spLocks noGrp="1"/>
          </p:cNvSpPr>
          <p:nvPr>
            <p:ph type="sldNum" sz="quarter" idx="10"/>
            <p:custDataLst>
              <p:tags r:id="rId3"/>
            </p:custDataLst>
          </p:nvPr>
        </p:nvSpPr>
        <p:spPr/>
        <p:txBody>
          <a:bodyPr/>
          <a:lstStyle/>
          <a:p>
            <a:pPr>
              <a:defRPr/>
            </a:pPr>
            <a:fld id="{65C62399-9E58-4685-BCC3-C6548D5AB718}" type="slidenum">
              <a:rPr lang="en-US"/>
              <a:pPr>
                <a:defRPr/>
              </a:pPr>
              <a:t>62</a:t>
            </a:fld>
            <a:endParaRPr lang="en-US" b="0" dirty="0">
              <a:latin typeface="Times New Roman" pitchFamily="18" charset="0"/>
            </a:endParaRPr>
          </a:p>
        </p:txBody>
      </p:sp>
      <p:sp>
        <p:nvSpPr>
          <p:cNvPr id="77829" name="Text Box 11"/>
          <p:cNvSpPr txBox="1">
            <a:spLocks noChangeArrowheads="1"/>
          </p:cNvSpPr>
          <p:nvPr>
            <p:custDataLst>
              <p:tags r:id="rId4"/>
            </p:custDataLst>
          </p:nvPr>
        </p:nvSpPr>
        <p:spPr bwMode="auto">
          <a:xfrm>
            <a:off x="7943850"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p202d07</a:t>
            </a:r>
          </a:p>
        </p:txBody>
      </p:sp>
      <p:sp>
        <p:nvSpPr>
          <p:cNvPr id="77830" name="Text Box 7"/>
          <p:cNvSpPr txBox="1">
            <a:spLocks noChangeArrowheads="1"/>
          </p:cNvSpPr>
          <p:nvPr>
            <p:custDataLst>
              <p:tags r:id="rId5"/>
            </p:custDataLst>
          </p:nvPr>
        </p:nvSpPr>
        <p:spPr bwMode="auto">
          <a:xfrm>
            <a:off x="4779963" y="33750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Courier New" pitchFamily="49" charset="0"/>
            </a:endParaRPr>
          </a:p>
        </p:txBody>
      </p:sp>
      <p:sp>
        <p:nvSpPr>
          <p:cNvPr id="77831" name="Rectangle 10"/>
          <p:cNvSpPr>
            <a:spLocks noChangeArrowheads="1"/>
          </p:cNvSpPr>
          <p:nvPr>
            <p:custDataLst>
              <p:tags r:id="rId6"/>
            </p:custDataLst>
          </p:nvPr>
        </p:nvSpPr>
        <p:spPr bwMode="auto">
          <a:xfrm>
            <a:off x="3244850" y="2271713"/>
            <a:ext cx="5502275" cy="336550"/>
          </a:xfrm>
          <a:prstGeom prst="rect">
            <a:avLst/>
          </a:prstGeom>
          <a:solidFill>
            <a:srgbClr val="99CCFF"/>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77832" name="Text Box 12"/>
          <p:cNvSpPr txBox="1">
            <a:spLocks noChangeArrowheads="1"/>
          </p:cNvSpPr>
          <p:nvPr>
            <p:custDataLst>
              <p:tags r:id="rId7"/>
            </p:custDataLst>
          </p:nvPr>
        </p:nvSpPr>
        <p:spPr bwMode="auto">
          <a:xfrm>
            <a:off x="4779963" y="33750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Courier New" pitchFamily="49" charset="0"/>
            </a:endParaRPr>
          </a:p>
        </p:txBody>
      </p:sp>
      <p:sp>
        <p:nvSpPr>
          <p:cNvPr id="77833" name="Rectangle 13"/>
          <p:cNvSpPr>
            <a:spLocks noChangeArrowheads="1"/>
          </p:cNvSpPr>
          <p:nvPr>
            <p:custDataLst>
              <p:tags r:id="rId8"/>
            </p:custDataLst>
          </p:nvPr>
        </p:nvSpPr>
        <p:spPr bwMode="auto">
          <a:xfrm>
            <a:off x="461963" y="1916113"/>
            <a:ext cx="8537575" cy="2628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(keep=</a:t>
            </a:r>
            <a:r>
              <a:rPr lang="en-US" b="1" dirty="0" err="1">
                <a:latin typeface="Courier New" pitchFamily="49" charset="0"/>
              </a:rPr>
              <a:t>Employee_Name</a:t>
            </a:r>
            <a:r>
              <a:rPr lang="en-US" b="1" dirty="0">
                <a:latin typeface="Courier New" pitchFamily="49" charset="0"/>
              </a:rPr>
              <a:t> City State)</a:t>
            </a:r>
          </a:p>
          <a:p>
            <a:pPr eaLnBrk="0" hangingPunct="0">
              <a:lnSpc>
                <a:spcPct val="85000"/>
              </a:lnSpc>
            </a:pP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(drop=</a:t>
            </a:r>
            <a:r>
              <a:rPr lang="en-US" b="1" dirty="0" err="1">
                <a:latin typeface="Courier New" pitchFamily="49" charset="0"/>
              </a:rPr>
              <a:t>Street_ID</a:t>
            </a:r>
            <a:r>
              <a:rPr lang="en-US" b="1" dirty="0">
                <a:latin typeface="Courier New" pitchFamily="49" charset="0"/>
              </a:rPr>
              <a:t> State)</a:t>
            </a:r>
          </a:p>
          <a:p>
            <a:pPr eaLnBrk="0" hangingPunct="0">
              <a:lnSpc>
                <a:spcPct val="85000"/>
              </a:lnSpc>
            </a:pPr>
            <a:r>
              <a:rPr lang="en-US" b="1" dirty="0">
                <a:latin typeface="Courier New" pitchFamily="49" charset="0"/>
              </a:rPr>
              <a:t>     other;</a:t>
            </a:r>
          </a:p>
          <a:p>
            <a:pPr eaLnBrk="0" hangingPunct="0">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a:t>
            </a:r>
          </a:p>
          <a:p>
            <a:pPr eaLnBrk="0" hangingPunct="0">
              <a:lnSpc>
                <a:spcPct val="85000"/>
              </a:lnSpc>
            </a:pPr>
            <a:r>
              <a:rPr lang="en-US" b="1" dirty="0">
                <a:latin typeface="Courier New" pitchFamily="49" charset="0"/>
              </a:rPr>
              <a:t>   if Country='US'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usa</a:t>
            </a:r>
            <a:r>
              <a:rPr lang="en-US" b="1" dirty="0">
                <a:latin typeface="Courier New" pitchFamily="49" charset="0"/>
              </a:rPr>
              <a:t>;</a:t>
            </a:r>
          </a:p>
          <a:p>
            <a:pPr eaLnBrk="0" hangingPunct="0">
              <a:lnSpc>
                <a:spcPct val="85000"/>
              </a:lnSpc>
            </a:pPr>
            <a:r>
              <a:rPr lang="en-US" b="1" dirty="0">
                <a:latin typeface="Courier New" pitchFamily="49" charset="0"/>
              </a:rPr>
              <a:t>   else if Country='AU'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australia</a:t>
            </a:r>
            <a:r>
              <a:rPr lang="en-US" b="1" dirty="0">
                <a:latin typeface="Courier New" pitchFamily="49" charset="0"/>
              </a:rPr>
              <a:t>;</a:t>
            </a:r>
          </a:p>
          <a:p>
            <a:pPr eaLnBrk="0" hangingPunct="0">
              <a:lnSpc>
                <a:spcPct val="85000"/>
              </a:lnSpc>
            </a:pPr>
            <a:r>
              <a:rPr lang="en-US" b="1" dirty="0">
                <a:latin typeface="Courier New" pitchFamily="49" charset="0"/>
              </a:rPr>
              <a:t>   else output other;</a:t>
            </a:r>
          </a:p>
          <a:p>
            <a:pPr eaLnBrk="0" hangingPunct="0">
              <a:lnSpc>
                <a:spcPct val="85000"/>
              </a:lnSpc>
            </a:pPr>
            <a:r>
              <a:rPr lang="en-US" b="1" dirty="0">
                <a:latin typeface="Courier New" pitchFamily="49" charset="0"/>
              </a:rPr>
              <a:t>run;</a:t>
            </a:r>
          </a:p>
        </p:txBody>
      </p:sp>
      <p:sp>
        <p:nvSpPr>
          <p:cNvPr id="77834" name="Rectangle 15"/>
          <p:cNvSpPr>
            <a:spLocks noChangeArrowheads="1"/>
          </p:cNvSpPr>
          <p:nvPr>
            <p:custDataLst>
              <p:tags r:id="rId9"/>
            </p:custDataLst>
          </p:nvPr>
        </p:nvSpPr>
        <p:spPr bwMode="auto">
          <a:xfrm>
            <a:off x="2046288" y="1943100"/>
            <a:ext cx="5608637"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77835" name="Rectangle 16"/>
          <p:cNvSpPr>
            <a:spLocks noChangeArrowheads="1"/>
          </p:cNvSpPr>
          <p:nvPr>
            <p:custDataLst>
              <p:tags r:id="rId10"/>
            </p:custDataLst>
          </p:nvPr>
        </p:nvSpPr>
        <p:spPr bwMode="auto">
          <a:xfrm>
            <a:off x="3106738" y="2281238"/>
            <a:ext cx="3956050"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custDataLst>
              <p:tags r:id="rId2"/>
            </p:custDataLst>
          </p:nvPr>
        </p:nvSpPr>
        <p:spPr/>
        <p:txBody>
          <a:bodyPr/>
          <a:lstStyle/>
          <a:p>
            <a:r>
              <a:rPr lang="en-US"/>
              <a:t>2.06 Short </a:t>
            </a:r>
            <a:r>
              <a:rPr lang="en-US" dirty="0"/>
              <a:t>Answer Poll</a:t>
            </a:r>
          </a:p>
        </p:txBody>
      </p:sp>
      <p:sp>
        <p:nvSpPr>
          <p:cNvPr id="3075" name="Rectangle 5"/>
          <p:cNvSpPr>
            <a:spLocks noGrp="1" noChangeArrowheads="1"/>
          </p:cNvSpPr>
          <p:nvPr>
            <p:ph idx="1"/>
            <p:custDataLst>
              <p:tags r:id="rId3"/>
            </p:custDataLst>
          </p:nvPr>
        </p:nvSpPr>
        <p:spPr/>
        <p:txBody>
          <a:bodyPr/>
          <a:lstStyle/>
          <a:p>
            <a:r>
              <a:rPr lang="en-US" dirty="0"/>
              <a:t>The data set </a:t>
            </a:r>
            <a:r>
              <a:rPr lang="en-US" b="1" dirty="0" err="1"/>
              <a:t>orion.employee_addresses</a:t>
            </a:r>
            <a:r>
              <a:rPr lang="en-US" dirty="0"/>
              <a:t> contains nine variables. How many variables are in </a:t>
            </a:r>
            <a:r>
              <a:rPr lang="en-US"/>
              <a:t>the </a:t>
            </a:r>
            <a:r>
              <a:rPr lang="en-US" b="1"/>
              <a:t>usa</a:t>
            </a:r>
            <a:r>
              <a:rPr lang="en-US"/>
              <a:t>, </a:t>
            </a:r>
            <a:r>
              <a:rPr lang="en-US" b="1" dirty="0" err="1"/>
              <a:t>australia</a:t>
            </a:r>
            <a:r>
              <a:rPr lang="en-US" dirty="0"/>
              <a:t>, and </a:t>
            </a:r>
            <a:r>
              <a:rPr lang="en-US" b="1" dirty="0"/>
              <a:t>other</a:t>
            </a:r>
            <a:r>
              <a:rPr lang="en-US" dirty="0"/>
              <a:t> data sets? </a:t>
            </a:r>
          </a:p>
          <a:p>
            <a:pPr marL="0" indent="0"/>
            <a:endParaRPr lang="en-US" dirty="0"/>
          </a:p>
        </p:txBody>
      </p:sp>
      <p:sp>
        <p:nvSpPr>
          <p:cNvPr id="4" name="Rectangle 4"/>
          <p:cNvSpPr>
            <a:spLocks noChangeArrowheads="1"/>
          </p:cNvSpPr>
          <p:nvPr>
            <p:custDataLst>
              <p:tags r:id="rId4"/>
            </p:custDataLst>
          </p:nvPr>
        </p:nvSpPr>
        <p:spPr bwMode="auto">
          <a:xfrm>
            <a:off x="188913" y="2376488"/>
            <a:ext cx="8720137" cy="2628900"/>
          </a:xfrm>
          <a:prstGeom prst="rect">
            <a:avLst/>
          </a:prstGeom>
          <a:noFill/>
          <a:ln w="381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50800" tIns="50800" rIns="50800" bIns="50800">
            <a:spAutoFit/>
          </a:bodyPr>
          <a:lstStyle/>
          <a:p>
            <a:pPr eaLnBrk="0" hangingPunct="0">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(keep=</a:t>
            </a:r>
            <a:r>
              <a:rPr lang="en-US" b="1" dirty="0" err="1">
                <a:latin typeface="Courier New" pitchFamily="49" charset="0"/>
              </a:rPr>
              <a:t>Employee_Name</a:t>
            </a:r>
            <a:r>
              <a:rPr lang="en-US" b="1" dirty="0">
                <a:latin typeface="Courier New" pitchFamily="49" charset="0"/>
              </a:rPr>
              <a:t> City State Country)</a:t>
            </a:r>
          </a:p>
          <a:p>
            <a:pPr eaLnBrk="0" hangingPunct="0">
              <a:lnSpc>
                <a:spcPct val="85000"/>
              </a:lnSpc>
            </a:pP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(drop=</a:t>
            </a:r>
            <a:r>
              <a:rPr lang="en-US" b="1" dirty="0" err="1">
                <a:latin typeface="Courier New" pitchFamily="49" charset="0"/>
              </a:rPr>
              <a:t>Street_ID</a:t>
            </a:r>
            <a:r>
              <a:rPr lang="en-US" b="1" dirty="0">
                <a:latin typeface="Courier New" pitchFamily="49" charset="0"/>
              </a:rPr>
              <a:t> State Country)</a:t>
            </a:r>
          </a:p>
          <a:p>
            <a:pPr eaLnBrk="0" hangingPunct="0">
              <a:lnSpc>
                <a:spcPct val="85000"/>
              </a:lnSpc>
            </a:pPr>
            <a:r>
              <a:rPr lang="en-US" b="1" dirty="0">
                <a:latin typeface="Courier New" pitchFamily="49" charset="0"/>
              </a:rPr>
              <a:t>     other;</a:t>
            </a:r>
          </a:p>
          <a:p>
            <a:pPr eaLnBrk="0" hangingPunct="0">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a:t>
            </a:r>
          </a:p>
          <a:p>
            <a:pPr eaLnBrk="0" hangingPunct="0">
              <a:lnSpc>
                <a:spcPct val="85000"/>
              </a:lnSpc>
            </a:pPr>
            <a:r>
              <a:rPr lang="en-US" b="1" dirty="0">
                <a:latin typeface="Courier New" pitchFamily="49" charset="0"/>
              </a:rPr>
              <a:t>   if Country='US'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usa</a:t>
            </a:r>
            <a:r>
              <a:rPr lang="en-US" b="1" dirty="0">
                <a:latin typeface="Courier New" pitchFamily="49" charset="0"/>
              </a:rPr>
              <a:t>;</a:t>
            </a:r>
          </a:p>
          <a:p>
            <a:pPr eaLnBrk="0" hangingPunct="0">
              <a:lnSpc>
                <a:spcPct val="85000"/>
              </a:lnSpc>
            </a:pPr>
            <a:r>
              <a:rPr lang="en-US" b="1" dirty="0">
                <a:latin typeface="Courier New" pitchFamily="49" charset="0"/>
              </a:rPr>
              <a:t>   else if Country='AU'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australia</a:t>
            </a:r>
            <a:r>
              <a:rPr lang="en-US" b="1" dirty="0">
                <a:latin typeface="Courier New" pitchFamily="49" charset="0"/>
              </a:rPr>
              <a:t>;</a:t>
            </a:r>
          </a:p>
          <a:p>
            <a:pPr eaLnBrk="0" hangingPunct="0">
              <a:lnSpc>
                <a:spcPct val="85000"/>
              </a:lnSpc>
            </a:pPr>
            <a:r>
              <a:rPr lang="en-US" b="1" dirty="0">
                <a:latin typeface="Courier New" pitchFamily="49" charset="0"/>
              </a:rPr>
              <a:t>   else output other;</a:t>
            </a:r>
          </a:p>
          <a:p>
            <a:pPr eaLnBrk="0" hangingPunct="0">
              <a:lnSpc>
                <a:spcPct val="85000"/>
              </a:lnSpc>
            </a:pPr>
            <a:r>
              <a:rPr lang="en-US" b="1" dirty="0">
                <a:latin typeface="Courier New" pitchFamily="49" charset="0"/>
              </a:rPr>
              <a:t>run;</a:t>
            </a:r>
          </a:p>
        </p:txBody>
      </p:sp>
      <p:sp>
        <p:nvSpPr>
          <p:cNvPr id="2" name="Program Name"/>
          <p:cNvSpPr txBox="1"/>
          <p:nvPr>
            <p:custDataLst>
              <p:tags r:id="rId5"/>
            </p:custDataLst>
          </p:nvPr>
        </p:nvSpPr>
        <p:spPr bwMode="auto">
          <a:xfrm>
            <a:off x="7943850" y="6324600"/>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p202a04</a:t>
            </a: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custDataLst>
              <p:tags r:id="rId2"/>
            </p:custDataLst>
          </p:nvPr>
        </p:nvSpPr>
        <p:spPr/>
        <p:txBody>
          <a:bodyPr/>
          <a:lstStyle/>
          <a:p>
            <a:r>
              <a:rPr lang="en-US"/>
              <a:t>2.06 Short </a:t>
            </a:r>
            <a:r>
              <a:rPr lang="en-US" dirty="0"/>
              <a:t>Answer Poll – Correct Answer</a:t>
            </a:r>
          </a:p>
        </p:txBody>
      </p:sp>
      <p:sp>
        <p:nvSpPr>
          <p:cNvPr id="3075" name="Rectangle 5"/>
          <p:cNvSpPr>
            <a:spLocks noGrp="1" noChangeArrowheads="1"/>
          </p:cNvSpPr>
          <p:nvPr>
            <p:ph idx="1"/>
            <p:custDataLst>
              <p:tags r:id="rId3"/>
            </p:custDataLst>
          </p:nvPr>
        </p:nvSpPr>
        <p:spPr/>
        <p:txBody>
          <a:bodyPr/>
          <a:lstStyle/>
          <a:p>
            <a:r>
              <a:rPr lang="en-US" dirty="0"/>
              <a:t>The data set </a:t>
            </a:r>
            <a:r>
              <a:rPr lang="en-US" b="1" dirty="0" err="1"/>
              <a:t>orion.employee_addresses</a:t>
            </a:r>
            <a:r>
              <a:rPr lang="en-US" dirty="0"/>
              <a:t> contains nine variables. How many variables are in </a:t>
            </a:r>
            <a:r>
              <a:rPr lang="en-US"/>
              <a:t>the </a:t>
            </a:r>
            <a:r>
              <a:rPr lang="en-US" b="1"/>
              <a:t>usa</a:t>
            </a:r>
            <a:r>
              <a:rPr lang="en-US"/>
              <a:t>, </a:t>
            </a:r>
            <a:r>
              <a:rPr lang="en-US" b="1" dirty="0" err="1"/>
              <a:t>australia</a:t>
            </a:r>
            <a:r>
              <a:rPr lang="en-US" dirty="0"/>
              <a:t>, and </a:t>
            </a:r>
            <a:r>
              <a:rPr lang="en-US" b="1" dirty="0"/>
              <a:t>other</a:t>
            </a:r>
            <a:r>
              <a:rPr lang="en-US" dirty="0"/>
              <a:t> data sets? </a:t>
            </a:r>
            <a:r>
              <a:rPr lang="en-US" b="1" dirty="0"/>
              <a:t>4, 6, 9</a:t>
            </a:r>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Four variables are kept </a:t>
            </a:r>
            <a:r>
              <a:rPr lang="en-US" b="1"/>
              <a:t>in usa, </a:t>
            </a:r>
            <a:r>
              <a:rPr lang="en-US" b="1" dirty="0"/>
              <a:t>three are dropped from </a:t>
            </a:r>
            <a:r>
              <a:rPr lang="en-US" b="1" dirty="0" err="1"/>
              <a:t>australia</a:t>
            </a:r>
            <a:r>
              <a:rPr lang="en-US" dirty="0"/>
              <a:t>,</a:t>
            </a:r>
            <a:r>
              <a:rPr lang="en-US" b="1" dirty="0"/>
              <a:t> and there is no DROP or KEEP for other.</a:t>
            </a:r>
          </a:p>
          <a:p>
            <a:endParaRPr lang="en-US" b="1" dirty="0"/>
          </a:p>
        </p:txBody>
      </p:sp>
      <p:sp>
        <p:nvSpPr>
          <p:cNvPr id="4" name="Rectangle 4"/>
          <p:cNvSpPr>
            <a:spLocks noChangeArrowheads="1"/>
          </p:cNvSpPr>
          <p:nvPr>
            <p:custDataLst>
              <p:tags r:id="rId4"/>
            </p:custDataLst>
          </p:nvPr>
        </p:nvSpPr>
        <p:spPr bwMode="auto">
          <a:xfrm>
            <a:off x="188913" y="2376488"/>
            <a:ext cx="8720137" cy="2628900"/>
          </a:xfrm>
          <a:prstGeom prst="rect">
            <a:avLst/>
          </a:prstGeom>
          <a:noFill/>
          <a:ln w="381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50800" tIns="50800" rIns="50800" bIns="50800">
            <a:spAutoFit/>
          </a:bodyPr>
          <a:lstStyle/>
          <a:p>
            <a:pPr eaLnBrk="0" hangingPunct="0">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(keep=</a:t>
            </a:r>
            <a:r>
              <a:rPr lang="en-US" b="1" dirty="0" err="1">
                <a:latin typeface="Courier New" pitchFamily="49" charset="0"/>
              </a:rPr>
              <a:t>Employee_Name</a:t>
            </a:r>
            <a:r>
              <a:rPr lang="en-US" b="1" dirty="0">
                <a:latin typeface="Courier New" pitchFamily="49" charset="0"/>
              </a:rPr>
              <a:t> City State Country)</a:t>
            </a:r>
          </a:p>
          <a:p>
            <a:pPr eaLnBrk="0" hangingPunct="0">
              <a:lnSpc>
                <a:spcPct val="85000"/>
              </a:lnSpc>
            </a:pP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(drop=</a:t>
            </a:r>
            <a:r>
              <a:rPr lang="en-US" b="1" dirty="0" err="1">
                <a:latin typeface="Courier New" pitchFamily="49" charset="0"/>
              </a:rPr>
              <a:t>Street_ID</a:t>
            </a:r>
            <a:r>
              <a:rPr lang="en-US" b="1" dirty="0">
                <a:latin typeface="Courier New" pitchFamily="49" charset="0"/>
              </a:rPr>
              <a:t> State Country)</a:t>
            </a:r>
          </a:p>
          <a:p>
            <a:pPr eaLnBrk="0" hangingPunct="0">
              <a:lnSpc>
                <a:spcPct val="85000"/>
              </a:lnSpc>
            </a:pPr>
            <a:r>
              <a:rPr lang="en-US" b="1" dirty="0">
                <a:latin typeface="Courier New" pitchFamily="49" charset="0"/>
              </a:rPr>
              <a:t>     other;</a:t>
            </a:r>
          </a:p>
          <a:p>
            <a:pPr eaLnBrk="0" hangingPunct="0">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a:t>
            </a:r>
          </a:p>
          <a:p>
            <a:pPr eaLnBrk="0" hangingPunct="0">
              <a:lnSpc>
                <a:spcPct val="85000"/>
              </a:lnSpc>
            </a:pPr>
            <a:r>
              <a:rPr lang="en-US" b="1" dirty="0">
                <a:latin typeface="Courier New" pitchFamily="49" charset="0"/>
              </a:rPr>
              <a:t>   if Country='US'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usa</a:t>
            </a:r>
            <a:r>
              <a:rPr lang="en-US" b="1" dirty="0">
                <a:latin typeface="Courier New" pitchFamily="49" charset="0"/>
              </a:rPr>
              <a:t>;</a:t>
            </a:r>
          </a:p>
          <a:p>
            <a:pPr eaLnBrk="0" hangingPunct="0">
              <a:lnSpc>
                <a:spcPct val="85000"/>
              </a:lnSpc>
            </a:pPr>
            <a:r>
              <a:rPr lang="en-US" b="1" dirty="0">
                <a:latin typeface="Courier New" pitchFamily="49" charset="0"/>
              </a:rPr>
              <a:t>   else if Country='AU'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australia</a:t>
            </a:r>
            <a:r>
              <a:rPr lang="en-US" b="1" dirty="0">
                <a:latin typeface="Courier New" pitchFamily="49" charset="0"/>
              </a:rPr>
              <a:t>;</a:t>
            </a:r>
          </a:p>
          <a:p>
            <a:pPr eaLnBrk="0" hangingPunct="0">
              <a:lnSpc>
                <a:spcPct val="85000"/>
              </a:lnSpc>
            </a:pPr>
            <a:r>
              <a:rPr lang="en-US" b="1" dirty="0">
                <a:latin typeface="Courier New" pitchFamily="49" charset="0"/>
              </a:rPr>
              <a:t>   else output other;</a:t>
            </a:r>
          </a:p>
          <a:p>
            <a:pPr eaLnBrk="0" hangingPunct="0">
              <a:lnSpc>
                <a:spcPct val="85000"/>
              </a:lnSpc>
            </a:pPr>
            <a:r>
              <a:rPr lang="en-US" b="1" dirty="0">
                <a:latin typeface="Courier New" pitchFamily="49" charset="0"/>
              </a:rPr>
              <a:t>run;</a:t>
            </a:r>
          </a:p>
        </p:txBody>
      </p:sp>
      <p:sp>
        <p:nvSpPr>
          <p:cNvPr id="2" name="Program Name"/>
          <p:cNvSpPr txBox="1"/>
          <p:nvPr>
            <p:custDataLst>
              <p:tags r:id="rId5"/>
            </p:custDataLst>
          </p:nvPr>
        </p:nvSpPr>
        <p:spPr bwMode="auto">
          <a:xfrm>
            <a:off x="7943850" y="6324600"/>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p202a04</a:t>
            </a:r>
          </a:p>
        </p:txBody>
      </p:sp>
      <p:sp>
        <p:nvSpPr>
          <p:cNvPr id="7" name="Rectangle 6"/>
          <p:cNvSpPr>
            <a:spLocks noChangeArrowheads="1"/>
          </p:cNvSpPr>
          <p:nvPr>
            <p:custDataLst>
              <p:tags r:id="rId6"/>
            </p:custDataLst>
          </p:nvPr>
        </p:nvSpPr>
        <p:spPr bwMode="auto">
          <a:xfrm>
            <a:off x="1874838" y="2420938"/>
            <a:ext cx="6786562"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8" name="Rectangle 7"/>
          <p:cNvSpPr>
            <a:spLocks noChangeArrowheads="1"/>
          </p:cNvSpPr>
          <p:nvPr>
            <p:custDataLst>
              <p:tags r:id="rId7"/>
            </p:custDataLst>
          </p:nvPr>
        </p:nvSpPr>
        <p:spPr bwMode="auto">
          <a:xfrm>
            <a:off x="2984500" y="2732088"/>
            <a:ext cx="5124450"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ustDataLst>
      <p:tags r:id="rId1"/>
    </p:custDataLst>
    <p:extLst>
      <p:ext uri="{BB962C8B-B14F-4D97-AF65-F5344CB8AC3E}">
        <p14:creationId xmlns:p14="http://schemas.microsoft.com/office/powerpoint/2010/main" val="1917499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custDataLst>
              <p:tags r:id="rId1"/>
            </p:custDataLst>
          </p:nvPr>
        </p:nvSpPr>
        <p:spPr/>
        <p:txBody>
          <a:bodyPr/>
          <a:lstStyle/>
          <a:p>
            <a:r>
              <a:rPr lang="en-US" dirty="0"/>
              <a:t>Using DROP= Option on an Input Data Set</a:t>
            </a:r>
          </a:p>
        </p:txBody>
      </p:sp>
      <p:sp>
        <p:nvSpPr>
          <p:cNvPr id="80899" name="Rectangle 3"/>
          <p:cNvSpPr>
            <a:spLocks noGrp="1" noChangeArrowheads="1"/>
          </p:cNvSpPr>
          <p:nvPr>
            <p:ph idx="1"/>
            <p:custDataLst>
              <p:tags r:id="rId2"/>
            </p:custDataLst>
          </p:nvPr>
        </p:nvSpPr>
        <p:spPr/>
        <p:txBody>
          <a:bodyPr/>
          <a:lstStyle/>
          <a:p>
            <a:r>
              <a:rPr lang="en-US" dirty="0"/>
              <a:t>When a </a:t>
            </a:r>
            <a:r>
              <a:rPr lang="en-US" b="1" dirty="0"/>
              <a:t>DROP=</a:t>
            </a:r>
            <a:r>
              <a:rPr lang="en-US" dirty="0"/>
              <a:t> data set option is used on an </a:t>
            </a:r>
            <a:r>
              <a:rPr lang="en-US" dirty="0">
                <a:solidFill>
                  <a:srgbClr val="000000"/>
                </a:solidFill>
              </a:rPr>
              <a:t>input data set</a:t>
            </a:r>
            <a:r>
              <a:rPr lang="en-US" dirty="0"/>
              <a:t>, the specified variables are not read into the PDV and therefore are </a:t>
            </a:r>
            <a:r>
              <a:rPr lang="en-US" b="1" i="1" dirty="0"/>
              <a:t>not</a:t>
            </a:r>
            <a:r>
              <a:rPr lang="en-US" b="1" dirty="0"/>
              <a:t> </a:t>
            </a:r>
            <a:r>
              <a:rPr lang="en-US" dirty="0"/>
              <a:t>available for processing. </a:t>
            </a:r>
          </a:p>
        </p:txBody>
      </p:sp>
      <p:sp>
        <p:nvSpPr>
          <p:cNvPr id="52" name="Slide Number Placeholder 3"/>
          <p:cNvSpPr>
            <a:spLocks noGrp="1"/>
          </p:cNvSpPr>
          <p:nvPr>
            <p:ph type="sldNum" sz="quarter" idx="10"/>
            <p:custDataLst>
              <p:tags r:id="rId3"/>
            </p:custDataLst>
          </p:nvPr>
        </p:nvSpPr>
        <p:spPr/>
        <p:txBody>
          <a:bodyPr/>
          <a:lstStyle/>
          <a:p>
            <a:pPr>
              <a:defRPr/>
            </a:pPr>
            <a:fld id="{7EEA91EC-628B-4659-A6F3-E191A56F44B9}" type="slidenum">
              <a:rPr lang="en-US"/>
              <a:pPr>
                <a:defRPr/>
              </a:pPr>
              <a:t>65</a:t>
            </a:fld>
            <a:endParaRPr lang="en-US" b="0" dirty="0">
              <a:latin typeface="Times New Roman" pitchFamily="18" charset="0"/>
            </a:endParaRPr>
          </a:p>
        </p:txBody>
      </p:sp>
      <p:graphicFrame>
        <p:nvGraphicFramePr>
          <p:cNvPr id="14" name="Table 13"/>
          <p:cNvGraphicFramePr>
            <a:graphicFrameLocks noGrp="1"/>
          </p:cNvGraphicFramePr>
          <p:nvPr>
            <p:custDataLst>
              <p:tags r:id="rId4"/>
            </p:custDataLst>
            <p:extLst>
              <p:ext uri="{D42A27DB-BD31-4B8C-83A1-F6EECF244321}">
                <p14:modId xmlns:p14="http://schemas.microsoft.com/office/powerpoint/2010/main" val="1066068969"/>
              </p:ext>
            </p:extLst>
          </p:nvPr>
        </p:nvGraphicFramePr>
        <p:xfrm>
          <a:off x="704850" y="2517775"/>
          <a:ext cx="1611312" cy="1039814"/>
        </p:xfrm>
        <a:graphic>
          <a:graphicData uri="http://schemas.openxmlformats.org/drawingml/2006/table">
            <a:tbl>
              <a:tblPr firstRow="1" bandRow="1">
                <a:tableStyleId>{5C22544A-7EE6-4342-B048-85BDC9FD1C3A}</a:tableStyleId>
              </a:tblPr>
              <a:tblGrid>
                <a:gridCol w="537104">
                  <a:extLst>
                    <a:ext uri="{9D8B030D-6E8A-4147-A177-3AD203B41FA5}">
                      <a16:colId xmlns:a16="http://schemas.microsoft.com/office/drawing/2014/main" val="20000"/>
                    </a:ext>
                  </a:extLst>
                </a:gridCol>
                <a:gridCol w="537104">
                  <a:extLst>
                    <a:ext uri="{9D8B030D-6E8A-4147-A177-3AD203B41FA5}">
                      <a16:colId xmlns:a16="http://schemas.microsoft.com/office/drawing/2014/main" val="20001"/>
                    </a:ext>
                  </a:extLst>
                </a:gridCol>
                <a:gridCol w="537104">
                  <a:extLst>
                    <a:ext uri="{9D8B030D-6E8A-4147-A177-3AD203B41FA5}">
                      <a16:colId xmlns:a16="http://schemas.microsoft.com/office/drawing/2014/main" val="20002"/>
                    </a:ext>
                  </a:extLst>
                </a:gridCol>
              </a:tblGrid>
              <a:tr h="366038">
                <a:tc gridSpan="3">
                  <a:txBody>
                    <a:bodyPr/>
                    <a:lstStyle/>
                    <a:p>
                      <a:pPr algn="l"/>
                      <a:r>
                        <a:rPr lang="en-US" sz="2400" b="1" i="0" dirty="0">
                          <a:solidFill>
                            <a:srgbClr val="000000"/>
                          </a:solidFill>
                          <a:latin typeface="Arial"/>
                        </a:rPr>
                        <a:t>old</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28575" cmpd="sng">
                      <a:solidFill>
                        <a:srgbClr val="000000"/>
                      </a:solidFill>
                    </a:lnR>
                    <a:lnT w="28575" cmpd="sng">
                      <a:solidFill>
                        <a:srgbClr val="000000"/>
                      </a:solidFill>
                    </a:lnT>
                    <a:lnB w="12700" cmpd="sng">
                      <a:solidFill>
                        <a:srgbClr val="000000"/>
                      </a:solidFill>
                    </a:lnB>
                    <a:solidFill>
                      <a:srgbClr val="FFCC00"/>
                    </a:solidFill>
                  </a:tcPr>
                </a:tc>
                <a:extLst>
                  <a:ext uri="{0D108BD9-81ED-4DB2-BD59-A6C34878D82A}">
                    <a16:rowId xmlns:a16="http://schemas.microsoft.com/office/drawing/2014/main" val="10000"/>
                  </a:ext>
                </a:extLst>
              </a:tr>
              <a:tr h="336888">
                <a:tc>
                  <a:txBody>
                    <a:bodyPr/>
                    <a:lstStyle/>
                    <a:p>
                      <a:pPr algn="ctr"/>
                      <a:r>
                        <a:rPr lang="en-US" sz="2000" b="1" i="0" dirty="0">
                          <a:solidFill>
                            <a:srgbClr val="000000"/>
                          </a:solidFill>
                          <a:latin typeface="Arial"/>
                        </a:rPr>
                        <a:t>X </a:t>
                      </a:r>
                    </a:p>
                  </a:txBody>
                  <a:tcPr marL="91416" marR="91416"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Y </a:t>
                      </a:r>
                    </a:p>
                  </a:txBody>
                  <a:tcPr marL="91416" marR="91416"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Z </a:t>
                      </a:r>
                    </a:p>
                  </a:txBody>
                  <a:tcPr marL="91416" marR="91416"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8">
                <a:tc>
                  <a:txBody>
                    <a:bodyPr/>
                    <a:lstStyle/>
                    <a:p>
                      <a:pPr algn="r"/>
                      <a:r>
                        <a:rPr lang="en-US" sz="2000" b="1" i="0" dirty="0">
                          <a:solidFill>
                            <a:srgbClr val="000000"/>
                          </a:solidFill>
                          <a:latin typeface="Arial"/>
                        </a:rPr>
                        <a:t> </a:t>
                      </a:r>
                    </a:p>
                  </a:txBody>
                  <a:tcPr marL="91416" marR="91416"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16" marR="91416"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16" marR="91416"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80916" name="TextBox 12"/>
          <p:cNvSpPr txBox="1">
            <a:spLocks noChangeArrowheads="1"/>
          </p:cNvSpPr>
          <p:nvPr>
            <p:custDataLst>
              <p:tags r:id="rId5"/>
            </p:custDataLst>
          </p:nvPr>
        </p:nvSpPr>
        <p:spPr bwMode="auto">
          <a:xfrm>
            <a:off x="2798763" y="2695575"/>
            <a:ext cx="3817937" cy="1135183"/>
          </a:xfrm>
          <a:prstGeom prst="rect">
            <a:avLst/>
          </a:prstGeom>
          <a:solidFill>
            <a:srgbClr val="FFFFFF"/>
          </a:solidFill>
          <a:ln w="38100">
            <a:solidFill>
              <a:schemeClr val="tx2"/>
            </a:solidFill>
            <a:miter lim="800000"/>
            <a:headEnd/>
            <a:tailEnd/>
          </a:ln>
        </p:spPr>
        <p:txBody>
          <a:bodyPr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lnSpc>
                <a:spcPct val="85000"/>
              </a:lnSpc>
            </a:pPr>
            <a:r>
              <a:rPr lang="en-US" b="1" dirty="0">
                <a:latin typeface="Courier New" pitchFamily="49" charset="0"/>
              </a:rPr>
              <a:t>data new1 new2;</a:t>
            </a:r>
          </a:p>
          <a:p>
            <a:pPr eaLnBrk="1" hangingPunct="1">
              <a:lnSpc>
                <a:spcPct val="85000"/>
              </a:lnSpc>
            </a:pPr>
            <a:r>
              <a:rPr lang="en-US" b="1" dirty="0">
                <a:latin typeface="Courier New" pitchFamily="49" charset="0"/>
              </a:rPr>
              <a:t>   set old(drop=x);</a:t>
            </a:r>
          </a:p>
          <a:p>
            <a:pPr eaLnBrk="1" hangingPunct="1">
              <a:lnSpc>
                <a:spcPct val="85000"/>
              </a:lnSpc>
            </a:pPr>
            <a:r>
              <a:rPr lang="en-US" b="1" dirty="0">
                <a:latin typeface="Courier New" pitchFamily="49" charset="0"/>
              </a:rPr>
              <a:t>    …</a:t>
            </a:r>
          </a:p>
        </p:txBody>
      </p:sp>
      <p:graphicFrame>
        <p:nvGraphicFramePr>
          <p:cNvPr id="16" name="Table 15"/>
          <p:cNvGraphicFramePr>
            <a:graphicFrameLocks noGrp="1"/>
          </p:cNvGraphicFramePr>
          <p:nvPr>
            <p:custDataLst>
              <p:tags r:id="rId6"/>
            </p:custDataLst>
          </p:nvPr>
        </p:nvGraphicFramePr>
        <p:xfrm>
          <a:off x="3635375" y="4252913"/>
          <a:ext cx="2284414" cy="1095375"/>
        </p:xfrm>
        <a:graphic>
          <a:graphicData uri="http://schemas.openxmlformats.org/drawingml/2006/table">
            <a:tbl>
              <a:tblPr firstRow="1" bandRow="1">
                <a:tableStyleId>{5C22544A-7EE6-4342-B048-85BDC9FD1C3A}</a:tableStyleId>
              </a:tblPr>
              <a:tblGrid>
                <a:gridCol w="1142207">
                  <a:extLst>
                    <a:ext uri="{9D8B030D-6E8A-4147-A177-3AD203B41FA5}">
                      <a16:colId xmlns:a16="http://schemas.microsoft.com/office/drawing/2014/main" val="20000"/>
                    </a:ext>
                  </a:extLst>
                </a:gridCol>
                <a:gridCol w="1142207">
                  <a:extLst>
                    <a:ext uri="{9D8B030D-6E8A-4147-A177-3AD203B41FA5}">
                      <a16:colId xmlns:a16="http://schemas.microsoft.com/office/drawing/2014/main" val="20001"/>
                    </a:ext>
                  </a:extLst>
                </a:gridCol>
              </a:tblGrid>
              <a:tr h="378713">
                <a:tc gridSpan="2">
                  <a:txBody>
                    <a:bodyPr/>
                    <a:lstStyle/>
                    <a:p>
                      <a:pPr algn="l"/>
                      <a:r>
                        <a:rPr lang="en-US" sz="2400" b="0" i="0" dirty="0">
                          <a:solidFill>
                            <a:srgbClr val="000000"/>
                          </a:solidFill>
                          <a:latin typeface="Arial"/>
                        </a:rPr>
                        <a:t>PDV</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58331">
                <a:tc>
                  <a:txBody>
                    <a:bodyPr/>
                    <a:lstStyle/>
                    <a:p>
                      <a:pPr algn="ctr"/>
                      <a:r>
                        <a:rPr lang="en-US" sz="2000" b="1" i="0" dirty="0">
                          <a:solidFill>
                            <a:srgbClr val="000000"/>
                          </a:solidFill>
                          <a:latin typeface="Arial"/>
                        </a:rPr>
                        <a:t>Y</a:t>
                      </a:r>
                    </a:p>
                  </a:txBody>
                  <a:tcPr marL="91420" marR="91420"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Z</a:t>
                      </a:r>
                    </a:p>
                  </a:txBody>
                  <a:tcPr marL="91420" marR="91420"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58331">
                <a:tc>
                  <a:txBody>
                    <a:bodyPr/>
                    <a:lstStyle/>
                    <a:p>
                      <a:pPr algn="r"/>
                      <a:r>
                        <a:rPr lang="en-US" sz="2000" b="1" i="0" dirty="0">
                          <a:solidFill>
                            <a:srgbClr val="000000"/>
                          </a:solidFill>
                          <a:latin typeface="Arial"/>
                        </a:rPr>
                        <a:t> </a:t>
                      </a:r>
                    </a:p>
                  </a:txBody>
                  <a:tcPr marL="91420" marR="91420"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20" marR="91420"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custDataLst>
              <p:tags r:id="rId7"/>
            </p:custDataLst>
            <p:extLst>
              <p:ext uri="{D42A27DB-BD31-4B8C-83A1-F6EECF244321}">
                <p14:modId xmlns:p14="http://schemas.microsoft.com/office/powerpoint/2010/main" val="749401989"/>
              </p:ext>
            </p:extLst>
          </p:nvPr>
        </p:nvGraphicFramePr>
        <p:xfrm>
          <a:off x="7556500" y="2641599"/>
          <a:ext cx="1066800" cy="1039814"/>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66038">
                <a:tc gridSpan="2">
                  <a:txBody>
                    <a:bodyPr/>
                    <a:lstStyle/>
                    <a:p>
                      <a:pPr algn="l"/>
                      <a:r>
                        <a:rPr lang="en-US" sz="2400" b="1" i="0" dirty="0">
                          <a:solidFill>
                            <a:srgbClr val="000000"/>
                          </a:solidFill>
                          <a:latin typeface="+mn-lt"/>
                        </a:rPr>
                        <a:t>new1</a:t>
                      </a:r>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36888">
                <a:tc>
                  <a:txBody>
                    <a:bodyPr/>
                    <a:lstStyle/>
                    <a:p>
                      <a:pPr algn="ctr"/>
                      <a:r>
                        <a:rPr lang="en-US" sz="2000" b="1" i="0" dirty="0">
                          <a:solidFill>
                            <a:srgbClr val="000000"/>
                          </a:solidFill>
                          <a:latin typeface="Arial"/>
                        </a:rPr>
                        <a:t>Y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Z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8">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80943" name="Rectangle 16"/>
          <p:cNvSpPr>
            <a:spLocks noChangeArrowheads="1"/>
          </p:cNvSpPr>
          <p:nvPr>
            <p:custDataLst>
              <p:tags r:id="rId8"/>
            </p:custDataLst>
          </p:nvPr>
        </p:nvSpPr>
        <p:spPr bwMode="auto">
          <a:xfrm>
            <a:off x="3435350" y="3095625"/>
            <a:ext cx="2892425"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cxnSp>
        <p:nvCxnSpPr>
          <p:cNvPr id="80944" name="Straight Arrow Connector 20"/>
          <p:cNvCxnSpPr>
            <a:cxnSpLocks noChangeShapeType="1"/>
          </p:cNvCxnSpPr>
          <p:nvPr/>
        </p:nvCxnSpPr>
        <p:spPr bwMode="auto">
          <a:xfrm>
            <a:off x="1552575" y="3681413"/>
            <a:ext cx="1708150" cy="127635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80945" name="Straight Arrow Connector 25"/>
          <p:cNvCxnSpPr>
            <a:cxnSpLocks noChangeShapeType="1"/>
          </p:cNvCxnSpPr>
          <p:nvPr/>
        </p:nvCxnSpPr>
        <p:spPr bwMode="auto">
          <a:xfrm flipV="1">
            <a:off x="6082022" y="3562781"/>
            <a:ext cx="1252537" cy="1084263"/>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graphicFrame>
        <p:nvGraphicFramePr>
          <p:cNvPr id="12" name="Table 11"/>
          <p:cNvGraphicFramePr>
            <a:graphicFrameLocks noGrp="1"/>
          </p:cNvGraphicFramePr>
          <p:nvPr>
            <p:custDataLst>
              <p:tags r:id="rId9"/>
            </p:custDataLst>
            <p:extLst>
              <p:ext uri="{D42A27DB-BD31-4B8C-83A1-F6EECF244321}">
                <p14:modId xmlns:p14="http://schemas.microsoft.com/office/powerpoint/2010/main" val="2415986347"/>
              </p:ext>
            </p:extLst>
          </p:nvPr>
        </p:nvGraphicFramePr>
        <p:xfrm>
          <a:off x="7535724" y="4400340"/>
          <a:ext cx="1066800" cy="1039814"/>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66038">
                <a:tc gridSpan="2">
                  <a:txBody>
                    <a:bodyPr/>
                    <a:lstStyle/>
                    <a:p>
                      <a:pPr algn="l"/>
                      <a:r>
                        <a:rPr lang="en-US" sz="2400" b="1" i="0" dirty="0">
                          <a:solidFill>
                            <a:srgbClr val="000000"/>
                          </a:solidFill>
                          <a:latin typeface="+mn-lt"/>
                        </a:rPr>
                        <a:t>new2</a:t>
                      </a:r>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36888">
                <a:tc>
                  <a:txBody>
                    <a:bodyPr/>
                    <a:lstStyle/>
                    <a:p>
                      <a:pPr algn="ctr"/>
                      <a:r>
                        <a:rPr lang="en-US" sz="2000" b="1" i="0" dirty="0">
                          <a:solidFill>
                            <a:srgbClr val="000000"/>
                          </a:solidFill>
                          <a:latin typeface="Arial"/>
                        </a:rPr>
                        <a:t>Y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Z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8">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cxnSp>
        <p:nvCxnSpPr>
          <p:cNvPr id="13" name="Straight Arrow Connector 25"/>
          <p:cNvCxnSpPr>
            <a:cxnSpLocks noChangeShapeType="1"/>
          </p:cNvCxnSpPr>
          <p:nvPr/>
        </p:nvCxnSpPr>
        <p:spPr bwMode="auto">
          <a:xfrm>
            <a:off x="6082022" y="4647044"/>
            <a:ext cx="1348588" cy="156006"/>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custDataLst>
              <p:tags r:id="rId1"/>
            </p:custDataLst>
          </p:nvPr>
        </p:nvSpPr>
        <p:spPr/>
        <p:txBody>
          <a:bodyPr/>
          <a:lstStyle/>
          <a:p>
            <a:r>
              <a:rPr lang="en-US" dirty="0"/>
              <a:t>Using KEEP= Option on an Input Data Set</a:t>
            </a:r>
          </a:p>
        </p:txBody>
      </p:sp>
      <p:sp>
        <p:nvSpPr>
          <p:cNvPr id="81923" name="Rectangle 3"/>
          <p:cNvSpPr>
            <a:spLocks noGrp="1" noChangeArrowheads="1"/>
          </p:cNvSpPr>
          <p:nvPr>
            <p:ph idx="1"/>
            <p:custDataLst>
              <p:tags r:id="rId2"/>
            </p:custDataLst>
          </p:nvPr>
        </p:nvSpPr>
        <p:spPr>
          <a:xfrm>
            <a:off x="685800" y="1055688"/>
            <a:ext cx="8072438" cy="3240087"/>
          </a:xfrm>
        </p:spPr>
        <p:txBody>
          <a:bodyPr/>
          <a:lstStyle/>
          <a:p>
            <a:r>
              <a:rPr lang="en-US" dirty="0"/>
              <a:t>When a </a:t>
            </a:r>
            <a:r>
              <a:rPr lang="en-US" b="1" dirty="0"/>
              <a:t>KEEP=</a:t>
            </a:r>
            <a:r>
              <a:rPr lang="en-US" dirty="0"/>
              <a:t> data set option is used on an </a:t>
            </a:r>
            <a:r>
              <a:rPr lang="en-US" dirty="0">
                <a:solidFill>
                  <a:srgbClr val="000000"/>
                </a:solidFill>
              </a:rPr>
              <a:t>input data set</a:t>
            </a:r>
            <a:r>
              <a:rPr lang="en-US" dirty="0"/>
              <a:t>, only the specified variables are read into the PDV and therefore are available for processing. </a:t>
            </a:r>
          </a:p>
        </p:txBody>
      </p:sp>
      <p:sp>
        <p:nvSpPr>
          <p:cNvPr id="52" name="Slide Number Placeholder 3"/>
          <p:cNvSpPr>
            <a:spLocks noGrp="1"/>
          </p:cNvSpPr>
          <p:nvPr>
            <p:ph type="sldNum" sz="quarter" idx="10"/>
            <p:custDataLst>
              <p:tags r:id="rId3"/>
            </p:custDataLst>
          </p:nvPr>
        </p:nvSpPr>
        <p:spPr/>
        <p:txBody>
          <a:bodyPr/>
          <a:lstStyle/>
          <a:p>
            <a:pPr>
              <a:defRPr/>
            </a:pPr>
            <a:fld id="{E7366748-FB4F-4066-AE6B-F387C6E6B067}" type="slidenum">
              <a:rPr lang="en-US"/>
              <a:pPr>
                <a:defRPr/>
              </a:pPr>
              <a:t>66</a:t>
            </a:fld>
            <a:endParaRPr lang="en-US" b="0" dirty="0">
              <a:latin typeface="Times New Roman" pitchFamily="18" charset="0"/>
            </a:endParaRPr>
          </a:p>
        </p:txBody>
      </p:sp>
      <p:graphicFrame>
        <p:nvGraphicFramePr>
          <p:cNvPr id="10" name="Table 9"/>
          <p:cNvGraphicFramePr>
            <a:graphicFrameLocks noGrp="1"/>
          </p:cNvGraphicFramePr>
          <p:nvPr>
            <p:custDataLst>
              <p:tags r:id="rId4"/>
            </p:custDataLst>
            <p:extLst>
              <p:ext uri="{D42A27DB-BD31-4B8C-83A1-F6EECF244321}">
                <p14:modId xmlns:p14="http://schemas.microsoft.com/office/powerpoint/2010/main" val="2059771867"/>
              </p:ext>
            </p:extLst>
          </p:nvPr>
        </p:nvGraphicFramePr>
        <p:xfrm>
          <a:off x="704850" y="2517775"/>
          <a:ext cx="1611312" cy="1039814"/>
        </p:xfrm>
        <a:graphic>
          <a:graphicData uri="http://schemas.openxmlformats.org/drawingml/2006/table">
            <a:tbl>
              <a:tblPr firstRow="1" bandRow="1">
                <a:tableStyleId>{5C22544A-7EE6-4342-B048-85BDC9FD1C3A}</a:tableStyleId>
              </a:tblPr>
              <a:tblGrid>
                <a:gridCol w="537104">
                  <a:extLst>
                    <a:ext uri="{9D8B030D-6E8A-4147-A177-3AD203B41FA5}">
                      <a16:colId xmlns:a16="http://schemas.microsoft.com/office/drawing/2014/main" val="20000"/>
                    </a:ext>
                  </a:extLst>
                </a:gridCol>
                <a:gridCol w="537104">
                  <a:extLst>
                    <a:ext uri="{9D8B030D-6E8A-4147-A177-3AD203B41FA5}">
                      <a16:colId xmlns:a16="http://schemas.microsoft.com/office/drawing/2014/main" val="20001"/>
                    </a:ext>
                  </a:extLst>
                </a:gridCol>
                <a:gridCol w="537104">
                  <a:extLst>
                    <a:ext uri="{9D8B030D-6E8A-4147-A177-3AD203B41FA5}">
                      <a16:colId xmlns:a16="http://schemas.microsoft.com/office/drawing/2014/main" val="20002"/>
                    </a:ext>
                  </a:extLst>
                </a:gridCol>
              </a:tblGrid>
              <a:tr h="366038">
                <a:tc gridSpan="3">
                  <a:txBody>
                    <a:bodyPr/>
                    <a:lstStyle/>
                    <a:p>
                      <a:pPr algn="l"/>
                      <a:r>
                        <a:rPr lang="en-US" sz="2400" b="1" i="0" dirty="0">
                          <a:solidFill>
                            <a:srgbClr val="000000"/>
                          </a:solidFill>
                          <a:latin typeface="Arial"/>
                        </a:rPr>
                        <a:t>old</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28575" cmpd="sng">
                      <a:solidFill>
                        <a:srgbClr val="000000"/>
                      </a:solidFill>
                    </a:lnR>
                    <a:lnT w="28575" cmpd="sng">
                      <a:solidFill>
                        <a:srgbClr val="000000"/>
                      </a:solidFill>
                    </a:lnT>
                    <a:lnB w="12700" cmpd="sng">
                      <a:solidFill>
                        <a:srgbClr val="000000"/>
                      </a:solidFill>
                    </a:lnB>
                    <a:solidFill>
                      <a:srgbClr val="FFCC00"/>
                    </a:solidFill>
                  </a:tcPr>
                </a:tc>
                <a:extLst>
                  <a:ext uri="{0D108BD9-81ED-4DB2-BD59-A6C34878D82A}">
                    <a16:rowId xmlns:a16="http://schemas.microsoft.com/office/drawing/2014/main" val="10000"/>
                  </a:ext>
                </a:extLst>
              </a:tr>
              <a:tr h="336888">
                <a:tc>
                  <a:txBody>
                    <a:bodyPr/>
                    <a:lstStyle/>
                    <a:p>
                      <a:pPr algn="ctr"/>
                      <a:r>
                        <a:rPr lang="en-US" sz="2000" b="1" i="0" dirty="0">
                          <a:solidFill>
                            <a:srgbClr val="000000"/>
                          </a:solidFill>
                          <a:latin typeface="Arial"/>
                        </a:rPr>
                        <a:t>X </a:t>
                      </a:r>
                    </a:p>
                  </a:txBody>
                  <a:tcPr marL="91416" marR="91416"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Y </a:t>
                      </a:r>
                    </a:p>
                  </a:txBody>
                  <a:tcPr marL="91416" marR="91416"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Z </a:t>
                      </a:r>
                    </a:p>
                  </a:txBody>
                  <a:tcPr marL="91416" marR="91416"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8">
                <a:tc>
                  <a:txBody>
                    <a:bodyPr/>
                    <a:lstStyle/>
                    <a:p>
                      <a:pPr algn="r"/>
                      <a:r>
                        <a:rPr lang="en-US" sz="2000" b="1" i="0" dirty="0">
                          <a:solidFill>
                            <a:srgbClr val="000000"/>
                          </a:solidFill>
                          <a:latin typeface="Arial"/>
                        </a:rPr>
                        <a:t> </a:t>
                      </a:r>
                    </a:p>
                  </a:txBody>
                  <a:tcPr marL="91416" marR="91416"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16" marR="91416"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16" marR="91416"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81940" name="TextBox 12"/>
          <p:cNvSpPr txBox="1">
            <a:spLocks noChangeArrowheads="1"/>
          </p:cNvSpPr>
          <p:nvPr>
            <p:custDataLst>
              <p:tags r:id="rId5"/>
            </p:custDataLst>
          </p:nvPr>
        </p:nvSpPr>
        <p:spPr bwMode="auto">
          <a:xfrm>
            <a:off x="2709863" y="2695575"/>
            <a:ext cx="4084637" cy="1135183"/>
          </a:xfrm>
          <a:prstGeom prst="rect">
            <a:avLst/>
          </a:prstGeom>
          <a:solidFill>
            <a:srgbClr val="FFFFFF"/>
          </a:solidFill>
          <a:ln w="38100">
            <a:solidFill>
              <a:schemeClr val="tx2"/>
            </a:solidFill>
            <a:miter lim="800000"/>
            <a:headEnd/>
            <a:tailEnd/>
          </a:ln>
        </p:spPr>
        <p:txBody>
          <a:bodyPr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lnSpc>
                <a:spcPct val="85000"/>
              </a:lnSpc>
            </a:pPr>
            <a:r>
              <a:rPr lang="en-US" b="1" dirty="0">
                <a:latin typeface="Courier New" pitchFamily="49" charset="0"/>
              </a:rPr>
              <a:t>data new1 new2;</a:t>
            </a:r>
          </a:p>
          <a:p>
            <a:pPr eaLnBrk="1" hangingPunct="1">
              <a:lnSpc>
                <a:spcPct val="85000"/>
              </a:lnSpc>
            </a:pPr>
            <a:r>
              <a:rPr lang="en-US" b="1" dirty="0">
                <a:latin typeface="Courier New" pitchFamily="49" charset="0"/>
              </a:rPr>
              <a:t>   set old(keep=y z);</a:t>
            </a:r>
          </a:p>
          <a:p>
            <a:pPr eaLnBrk="1" hangingPunct="1">
              <a:lnSpc>
                <a:spcPct val="85000"/>
              </a:lnSpc>
            </a:pPr>
            <a:r>
              <a:rPr lang="en-US" b="1" dirty="0">
                <a:latin typeface="Courier New" pitchFamily="49" charset="0"/>
              </a:rPr>
              <a:t>    …</a:t>
            </a:r>
          </a:p>
        </p:txBody>
      </p:sp>
      <p:graphicFrame>
        <p:nvGraphicFramePr>
          <p:cNvPr id="12" name="Table 11"/>
          <p:cNvGraphicFramePr>
            <a:graphicFrameLocks noGrp="1"/>
          </p:cNvGraphicFramePr>
          <p:nvPr>
            <p:custDataLst>
              <p:tags r:id="rId6"/>
            </p:custDataLst>
          </p:nvPr>
        </p:nvGraphicFramePr>
        <p:xfrm>
          <a:off x="3635375" y="4252913"/>
          <a:ext cx="2284414" cy="1095375"/>
        </p:xfrm>
        <a:graphic>
          <a:graphicData uri="http://schemas.openxmlformats.org/drawingml/2006/table">
            <a:tbl>
              <a:tblPr firstRow="1" bandRow="1">
                <a:tableStyleId>{5C22544A-7EE6-4342-B048-85BDC9FD1C3A}</a:tableStyleId>
              </a:tblPr>
              <a:tblGrid>
                <a:gridCol w="1142207">
                  <a:extLst>
                    <a:ext uri="{9D8B030D-6E8A-4147-A177-3AD203B41FA5}">
                      <a16:colId xmlns:a16="http://schemas.microsoft.com/office/drawing/2014/main" val="20000"/>
                    </a:ext>
                  </a:extLst>
                </a:gridCol>
                <a:gridCol w="1142207">
                  <a:extLst>
                    <a:ext uri="{9D8B030D-6E8A-4147-A177-3AD203B41FA5}">
                      <a16:colId xmlns:a16="http://schemas.microsoft.com/office/drawing/2014/main" val="20001"/>
                    </a:ext>
                  </a:extLst>
                </a:gridCol>
              </a:tblGrid>
              <a:tr h="378713">
                <a:tc gridSpan="2">
                  <a:txBody>
                    <a:bodyPr/>
                    <a:lstStyle/>
                    <a:p>
                      <a:pPr algn="l"/>
                      <a:r>
                        <a:rPr lang="en-US" sz="2400" b="0" i="0" dirty="0">
                          <a:solidFill>
                            <a:srgbClr val="000000"/>
                          </a:solidFill>
                          <a:latin typeface="Arial"/>
                        </a:rPr>
                        <a:t>PDV</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58331">
                <a:tc>
                  <a:txBody>
                    <a:bodyPr/>
                    <a:lstStyle/>
                    <a:p>
                      <a:pPr algn="ctr"/>
                      <a:r>
                        <a:rPr lang="en-US" sz="2000" b="1" i="0" dirty="0">
                          <a:solidFill>
                            <a:srgbClr val="000000"/>
                          </a:solidFill>
                          <a:latin typeface="Arial"/>
                        </a:rPr>
                        <a:t>Y</a:t>
                      </a:r>
                    </a:p>
                  </a:txBody>
                  <a:tcPr marL="91420" marR="91420"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Z</a:t>
                      </a:r>
                    </a:p>
                  </a:txBody>
                  <a:tcPr marL="91420" marR="91420"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58331">
                <a:tc>
                  <a:txBody>
                    <a:bodyPr/>
                    <a:lstStyle/>
                    <a:p>
                      <a:pPr algn="r"/>
                      <a:r>
                        <a:rPr lang="en-US" sz="2000" b="1" i="0" dirty="0">
                          <a:solidFill>
                            <a:srgbClr val="000000"/>
                          </a:solidFill>
                          <a:latin typeface="Arial"/>
                        </a:rPr>
                        <a:t> </a:t>
                      </a:r>
                    </a:p>
                  </a:txBody>
                  <a:tcPr marL="91420" marR="91420"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L="91420" marR="91420"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cxnSp>
        <p:nvCxnSpPr>
          <p:cNvPr id="81967" name="Straight Arrow Connector 20"/>
          <p:cNvCxnSpPr>
            <a:cxnSpLocks noChangeShapeType="1"/>
          </p:cNvCxnSpPr>
          <p:nvPr/>
        </p:nvCxnSpPr>
        <p:spPr bwMode="auto">
          <a:xfrm>
            <a:off x="1552575" y="3681413"/>
            <a:ext cx="1708150" cy="127635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81969" name="Rectangle 14"/>
          <p:cNvSpPr>
            <a:spLocks noChangeArrowheads="1"/>
          </p:cNvSpPr>
          <p:nvPr>
            <p:custDataLst>
              <p:tags r:id="rId7"/>
            </p:custDataLst>
          </p:nvPr>
        </p:nvSpPr>
        <p:spPr bwMode="auto">
          <a:xfrm>
            <a:off x="3346450" y="3095625"/>
            <a:ext cx="3286125"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graphicFrame>
        <p:nvGraphicFramePr>
          <p:cNvPr id="15" name="Table 14"/>
          <p:cNvGraphicFramePr>
            <a:graphicFrameLocks noGrp="1"/>
          </p:cNvGraphicFramePr>
          <p:nvPr>
            <p:custDataLst>
              <p:tags r:id="rId8"/>
            </p:custDataLst>
            <p:extLst>
              <p:ext uri="{D42A27DB-BD31-4B8C-83A1-F6EECF244321}">
                <p14:modId xmlns:p14="http://schemas.microsoft.com/office/powerpoint/2010/main" val="2443908213"/>
              </p:ext>
            </p:extLst>
          </p:nvPr>
        </p:nvGraphicFramePr>
        <p:xfrm>
          <a:off x="7556500" y="2641599"/>
          <a:ext cx="1066800" cy="1039814"/>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66038">
                <a:tc gridSpan="2">
                  <a:txBody>
                    <a:bodyPr/>
                    <a:lstStyle/>
                    <a:p>
                      <a:pPr algn="l"/>
                      <a:r>
                        <a:rPr lang="en-US" sz="2400" b="1" i="0" dirty="0">
                          <a:solidFill>
                            <a:srgbClr val="000000"/>
                          </a:solidFill>
                          <a:latin typeface="+mn-lt"/>
                        </a:rPr>
                        <a:t>new1</a:t>
                      </a:r>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36888">
                <a:tc>
                  <a:txBody>
                    <a:bodyPr/>
                    <a:lstStyle/>
                    <a:p>
                      <a:pPr algn="ctr"/>
                      <a:r>
                        <a:rPr lang="en-US" sz="2000" b="1" i="0" dirty="0">
                          <a:solidFill>
                            <a:srgbClr val="000000"/>
                          </a:solidFill>
                          <a:latin typeface="Arial"/>
                        </a:rPr>
                        <a:t>Y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Z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8">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cxnSp>
        <p:nvCxnSpPr>
          <p:cNvPr id="16" name="Straight Arrow Connector 25"/>
          <p:cNvCxnSpPr>
            <a:cxnSpLocks noChangeShapeType="1"/>
          </p:cNvCxnSpPr>
          <p:nvPr/>
        </p:nvCxnSpPr>
        <p:spPr bwMode="auto">
          <a:xfrm flipV="1">
            <a:off x="6082022" y="3562781"/>
            <a:ext cx="1252537" cy="1084263"/>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graphicFrame>
        <p:nvGraphicFramePr>
          <p:cNvPr id="17" name="Table 16"/>
          <p:cNvGraphicFramePr>
            <a:graphicFrameLocks noGrp="1"/>
          </p:cNvGraphicFramePr>
          <p:nvPr>
            <p:custDataLst>
              <p:tags r:id="rId9"/>
            </p:custDataLst>
            <p:extLst>
              <p:ext uri="{D42A27DB-BD31-4B8C-83A1-F6EECF244321}">
                <p14:modId xmlns:p14="http://schemas.microsoft.com/office/powerpoint/2010/main" val="1729133802"/>
              </p:ext>
            </p:extLst>
          </p:nvPr>
        </p:nvGraphicFramePr>
        <p:xfrm>
          <a:off x="7535724" y="4400340"/>
          <a:ext cx="1066800" cy="1039814"/>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66038">
                <a:tc gridSpan="2">
                  <a:txBody>
                    <a:bodyPr/>
                    <a:lstStyle/>
                    <a:p>
                      <a:pPr algn="l"/>
                      <a:r>
                        <a:rPr lang="en-US" sz="2400" b="1" i="0" dirty="0">
                          <a:solidFill>
                            <a:srgbClr val="000000"/>
                          </a:solidFill>
                          <a:latin typeface="+mn-lt"/>
                        </a:rPr>
                        <a:t>new2</a:t>
                      </a:r>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36888">
                <a:tc>
                  <a:txBody>
                    <a:bodyPr/>
                    <a:lstStyle/>
                    <a:p>
                      <a:pPr algn="ctr"/>
                      <a:r>
                        <a:rPr lang="en-US" sz="2000" b="1" i="0" dirty="0">
                          <a:solidFill>
                            <a:srgbClr val="000000"/>
                          </a:solidFill>
                          <a:latin typeface="Arial"/>
                        </a:rPr>
                        <a:t>Y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Z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36888">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cxnSp>
        <p:nvCxnSpPr>
          <p:cNvPr id="18" name="Straight Arrow Connector 25"/>
          <p:cNvCxnSpPr>
            <a:cxnSpLocks noChangeShapeType="1"/>
          </p:cNvCxnSpPr>
          <p:nvPr/>
        </p:nvCxnSpPr>
        <p:spPr bwMode="auto">
          <a:xfrm>
            <a:off x="6082022" y="4647044"/>
            <a:ext cx="1348588" cy="156006"/>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custDataLst>
              <p:tags r:id="rId2"/>
            </p:custDataLst>
          </p:nvPr>
        </p:nvSpPr>
        <p:spPr/>
        <p:txBody>
          <a:bodyPr/>
          <a:lstStyle/>
          <a:p>
            <a:r>
              <a:rPr lang="en-US"/>
              <a:t>2.07 Short </a:t>
            </a:r>
            <a:r>
              <a:rPr lang="en-US" dirty="0"/>
              <a:t>Answer Poll</a:t>
            </a:r>
          </a:p>
        </p:txBody>
      </p:sp>
      <p:sp>
        <p:nvSpPr>
          <p:cNvPr id="3075" name="Rectangle 5"/>
          <p:cNvSpPr>
            <a:spLocks noGrp="1" noChangeArrowheads="1"/>
          </p:cNvSpPr>
          <p:nvPr>
            <p:ph idx="1"/>
            <p:custDataLst>
              <p:tags r:id="rId3"/>
            </p:custDataLst>
          </p:nvPr>
        </p:nvSpPr>
        <p:spPr/>
        <p:txBody>
          <a:bodyPr/>
          <a:lstStyle/>
          <a:p>
            <a:r>
              <a:rPr lang="en-US" dirty="0"/>
              <a:t>Open file </a:t>
            </a:r>
            <a:r>
              <a:rPr lang="en-US" b="1" dirty="0"/>
              <a:t>p202a05</a:t>
            </a:r>
            <a:r>
              <a:rPr lang="en-US" dirty="0"/>
              <a:t> and submit it. The intent is to drop </a:t>
            </a:r>
            <a:r>
              <a:rPr lang="en-US" b="1" dirty="0"/>
              <a:t>Country</a:t>
            </a:r>
            <a:r>
              <a:rPr lang="en-US" dirty="0"/>
              <a:t>, </a:t>
            </a:r>
            <a:r>
              <a:rPr lang="en-US" b="1" dirty="0" err="1"/>
              <a:t>Street_ID</a:t>
            </a:r>
            <a:r>
              <a:rPr lang="en-US" dirty="0"/>
              <a:t>, and </a:t>
            </a:r>
            <a:r>
              <a:rPr lang="en-US" b="1" dirty="0"/>
              <a:t>Employee_ID</a:t>
            </a:r>
            <a:r>
              <a:rPr lang="en-US" dirty="0"/>
              <a:t> from every data set, and to drop </a:t>
            </a:r>
            <a:r>
              <a:rPr lang="en-US" b="1" dirty="0"/>
              <a:t>State</a:t>
            </a:r>
            <a:r>
              <a:rPr lang="en-US" dirty="0"/>
              <a:t> from </a:t>
            </a:r>
            <a:r>
              <a:rPr lang="en-US" b="1" dirty="0" err="1"/>
              <a:t>australia</a:t>
            </a:r>
            <a:r>
              <a:rPr lang="en-US" dirty="0"/>
              <a:t>. What is wrong with the program?</a:t>
            </a:r>
          </a:p>
          <a:p>
            <a:pPr marL="0" indent="0"/>
            <a:endParaRPr lang="en-US" dirty="0"/>
          </a:p>
        </p:txBody>
      </p:sp>
      <p:sp>
        <p:nvSpPr>
          <p:cNvPr id="4" name="Rectangle 4"/>
          <p:cNvSpPr>
            <a:spLocks noChangeArrowheads="1"/>
          </p:cNvSpPr>
          <p:nvPr>
            <p:custDataLst>
              <p:tags r:id="rId4"/>
            </p:custDataLst>
          </p:nvPr>
        </p:nvSpPr>
        <p:spPr bwMode="auto">
          <a:xfrm>
            <a:off x="328613" y="2784475"/>
            <a:ext cx="8613775" cy="23177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(drop=State) other;</a:t>
            </a:r>
          </a:p>
          <a:p>
            <a:pPr eaLnBrk="0" hangingPunct="0">
              <a:lnSpc>
                <a:spcPct val="85000"/>
              </a:lnSpc>
            </a:pPr>
            <a:r>
              <a:rPr lang="en-US" b="1" dirty="0">
                <a:latin typeface="Courier New" pitchFamily="49" charset="0"/>
              </a:rPr>
              <a:t>   set </a:t>
            </a:r>
            <a:r>
              <a:rPr lang="en-US" b="1" dirty="0" err="1">
                <a:latin typeface="Courier New" pitchFamily="49" charset="0"/>
              </a:rPr>
              <a:t>orion.employee_addresses</a:t>
            </a:r>
            <a:endParaRPr lang="en-US" b="1" dirty="0">
              <a:latin typeface="Courier New" pitchFamily="49" charset="0"/>
            </a:endParaRPr>
          </a:p>
          <a:p>
            <a:pPr eaLnBrk="0" hangingPunct="0">
              <a:lnSpc>
                <a:spcPct val="85000"/>
              </a:lnSpc>
            </a:pPr>
            <a:r>
              <a:rPr lang="en-US" b="1" dirty="0">
                <a:latin typeface="Courier New" pitchFamily="49" charset="0"/>
              </a:rPr>
              <a:t>       (drop=Country </a:t>
            </a:r>
            <a:r>
              <a:rPr lang="en-US" b="1" dirty="0" err="1">
                <a:latin typeface="Courier New" pitchFamily="49" charset="0"/>
              </a:rPr>
              <a:t>Street_ID</a:t>
            </a:r>
            <a:r>
              <a:rPr lang="en-US" b="1" dirty="0">
                <a:latin typeface="Courier New" pitchFamily="49" charset="0"/>
              </a:rPr>
              <a:t> </a:t>
            </a:r>
            <a:r>
              <a:rPr lang="en-US" b="1" dirty="0" err="1">
                <a:latin typeface="Courier New" pitchFamily="49" charset="0"/>
              </a:rPr>
              <a:t>Employee_ID</a:t>
            </a:r>
            <a:r>
              <a:rPr lang="en-US" b="1" dirty="0">
                <a:latin typeface="Courier New" pitchFamily="49" charset="0"/>
              </a:rPr>
              <a:t>);</a:t>
            </a:r>
          </a:p>
          <a:p>
            <a:pPr eaLnBrk="0" hangingPunct="0">
              <a:lnSpc>
                <a:spcPct val="85000"/>
              </a:lnSpc>
            </a:pPr>
            <a:r>
              <a:rPr lang="en-US" b="1" dirty="0">
                <a:latin typeface="Courier New" pitchFamily="49" charset="0"/>
              </a:rPr>
              <a:t>   if Country='US'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usa</a:t>
            </a:r>
            <a:r>
              <a:rPr lang="en-US" b="1" dirty="0">
                <a:latin typeface="Courier New" pitchFamily="49" charset="0"/>
              </a:rPr>
              <a:t>;</a:t>
            </a:r>
          </a:p>
          <a:p>
            <a:pPr eaLnBrk="0" hangingPunct="0">
              <a:lnSpc>
                <a:spcPct val="85000"/>
              </a:lnSpc>
            </a:pPr>
            <a:r>
              <a:rPr lang="en-US" b="1" dirty="0">
                <a:latin typeface="Courier New" pitchFamily="49" charset="0"/>
              </a:rPr>
              <a:t>   else if Country='AU'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australia</a:t>
            </a:r>
            <a:r>
              <a:rPr lang="en-US" b="1" dirty="0">
                <a:latin typeface="Courier New" pitchFamily="49" charset="0"/>
              </a:rPr>
              <a:t>;</a:t>
            </a:r>
          </a:p>
          <a:p>
            <a:pPr eaLnBrk="0" hangingPunct="0">
              <a:lnSpc>
                <a:spcPct val="85000"/>
              </a:lnSpc>
            </a:pPr>
            <a:r>
              <a:rPr lang="en-US" b="1" dirty="0">
                <a:latin typeface="Courier New" pitchFamily="49" charset="0"/>
              </a:rPr>
              <a:t>   else output other;</a:t>
            </a:r>
          </a:p>
          <a:p>
            <a:pPr eaLnBrk="0" hangingPunct="0">
              <a:lnSpc>
                <a:spcPct val="85000"/>
              </a:lnSpc>
            </a:pPr>
            <a:r>
              <a:rPr lang="en-US" b="1" dirty="0">
                <a:latin typeface="Courier New" pitchFamily="49" charset="0"/>
              </a:rPr>
              <a:t>run;</a:t>
            </a:r>
          </a:p>
        </p:txBody>
      </p:sp>
      <p:sp>
        <p:nvSpPr>
          <p:cNvPr id="2" name="Program Name"/>
          <p:cNvSpPr txBox="1"/>
          <p:nvPr>
            <p:custDataLst>
              <p:tags r:id="rId5"/>
            </p:custDataLst>
          </p:nvPr>
        </p:nvSpPr>
        <p:spPr bwMode="auto">
          <a:xfrm>
            <a:off x="7943850" y="6324600"/>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p202a05</a:t>
            </a: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custDataLst>
              <p:tags r:id="rId2"/>
            </p:custDataLst>
          </p:nvPr>
        </p:nvSpPr>
        <p:spPr/>
        <p:txBody>
          <a:bodyPr/>
          <a:lstStyle/>
          <a:p>
            <a:r>
              <a:rPr lang="en-US"/>
              <a:t>2.07 Short </a:t>
            </a:r>
            <a:r>
              <a:rPr lang="en-US" dirty="0"/>
              <a:t>Answer Poll – Correct Answer</a:t>
            </a:r>
          </a:p>
        </p:txBody>
      </p:sp>
      <p:sp>
        <p:nvSpPr>
          <p:cNvPr id="3075" name="Rectangle 5"/>
          <p:cNvSpPr>
            <a:spLocks noGrp="1" noChangeArrowheads="1"/>
          </p:cNvSpPr>
          <p:nvPr>
            <p:ph idx="1"/>
            <p:custDataLst>
              <p:tags r:id="rId3"/>
            </p:custDataLst>
          </p:nvPr>
        </p:nvSpPr>
        <p:spPr/>
        <p:txBody>
          <a:bodyPr/>
          <a:lstStyle/>
          <a:p>
            <a:r>
              <a:rPr lang="en-US" b="1" dirty="0"/>
              <a:t>Country is dropped on input, and therefore it is not available for processing. Every observation is written to other.</a:t>
            </a:r>
          </a:p>
          <a:p>
            <a:pPr marL="0" indent="0"/>
            <a:endParaRPr lang="en-US" dirty="0"/>
          </a:p>
        </p:txBody>
      </p:sp>
      <p:sp>
        <p:nvSpPr>
          <p:cNvPr id="2" name="Program Name"/>
          <p:cNvSpPr txBox="1"/>
          <p:nvPr>
            <p:custDataLst>
              <p:tags r:id="rId4"/>
            </p:custDataLst>
          </p:nvPr>
        </p:nvSpPr>
        <p:spPr bwMode="auto">
          <a:xfrm>
            <a:off x="7943850" y="6324600"/>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p202a05</a:t>
            </a:r>
          </a:p>
        </p:txBody>
      </p:sp>
      <p:graphicFrame>
        <p:nvGraphicFramePr>
          <p:cNvPr id="7" name="Table 6"/>
          <p:cNvGraphicFramePr>
            <a:graphicFrameLocks noGrp="1"/>
          </p:cNvGraphicFramePr>
          <p:nvPr>
            <p:custDataLst>
              <p:tags r:id="rId5"/>
            </p:custDataLst>
            <p:extLst>
              <p:ext uri="{D42A27DB-BD31-4B8C-83A1-F6EECF244321}">
                <p14:modId xmlns:p14="http://schemas.microsoft.com/office/powerpoint/2010/main" val="318498317"/>
              </p:ext>
            </p:extLst>
          </p:nvPr>
        </p:nvGraphicFramePr>
        <p:xfrm>
          <a:off x="427945" y="4840514"/>
          <a:ext cx="8236857" cy="1482314"/>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635967">
                  <a:extLst>
                    <a:ext uri="{9D8B030D-6E8A-4147-A177-3AD203B41FA5}">
                      <a16:colId xmlns:a16="http://schemas.microsoft.com/office/drawing/2014/main" val="20002"/>
                    </a:ext>
                  </a:extLst>
                </a:gridCol>
                <a:gridCol w="1191208">
                  <a:extLst>
                    <a:ext uri="{9D8B030D-6E8A-4147-A177-3AD203B41FA5}">
                      <a16:colId xmlns:a16="http://schemas.microsoft.com/office/drawing/2014/main" val="20003"/>
                    </a:ext>
                  </a:extLst>
                </a:gridCol>
                <a:gridCol w="961054">
                  <a:extLst>
                    <a:ext uri="{9D8B030D-6E8A-4147-A177-3AD203B41FA5}">
                      <a16:colId xmlns:a16="http://schemas.microsoft.com/office/drawing/2014/main" val="20004"/>
                    </a:ext>
                  </a:extLst>
                </a:gridCol>
                <a:gridCol w="1103085">
                  <a:extLst>
                    <a:ext uri="{9D8B030D-6E8A-4147-A177-3AD203B41FA5}">
                      <a16:colId xmlns:a16="http://schemas.microsoft.com/office/drawing/2014/main" val="20005"/>
                    </a:ext>
                  </a:extLst>
                </a:gridCol>
                <a:gridCol w="1407886">
                  <a:extLst>
                    <a:ext uri="{9D8B030D-6E8A-4147-A177-3AD203B41FA5}">
                      <a16:colId xmlns:a16="http://schemas.microsoft.com/office/drawing/2014/main" val="20006"/>
                    </a:ext>
                  </a:extLst>
                </a:gridCol>
              </a:tblGrid>
              <a:tr h="351959">
                <a:tc gridSpan="7">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val="10000"/>
                  </a:ext>
                </a:extLst>
              </a:tr>
              <a:tr h="788125">
                <a:tc>
                  <a:txBody>
                    <a:bodyPr/>
                    <a:lstStyle/>
                    <a:p>
                      <a:pPr algn="ctr"/>
                      <a:r>
                        <a:rPr lang="en-US" sz="2000" b="1" i="0" dirty="0">
                          <a:solidFill>
                            <a:srgbClr val="000000"/>
                          </a:solidFill>
                          <a:latin typeface="Arial"/>
                        </a:rPr>
                        <a:t>City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Country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Employee_</a:t>
                      </a:r>
                      <a:br>
                        <a:rPr lang="en-US" sz="2000" b="1" i="0" dirty="0">
                          <a:solidFill>
                            <a:srgbClr val="000000"/>
                          </a:solidFill>
                          <a:latin typeface="Arial"/>
                        </a:rPr>
                      </a:br>
                      <a:r>
                        <a:rPr lang="en-US" sz="2000" b="1" i="0" dirty="0">
                          <a:solidFill>
                            <a:srgbClr val="000000"/>
                          </a:solidFill>
                          <a:latin typeface="Arial"/>
                        </a:rPr>
                        <a:t>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Postal_</a:t>
                      </a:r>
                      <a:br>
                        <a:rPr lang="en-US" sz="2000" b="1" i="0" dirty="0">
                          <a:solidFill>
                            <a:srgbClr val="000000"/>
                          </a:solidFill>
                          <a:latin typeface="Arial"/>
                        </a:rPr>
                      </a:br>
                      <a:r>
                        <a:rPr lang="en-US" sz="2000" b="1" i="0" dirty="0">
                          <a:solidFill>
                            <a:srgbClr val="000000"/>
                          </a:solidFill>
                          <a:latin typeface="Arial"/>
                        </a:rPr>
                        <a:t>Code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State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Street_</a:t>
                      </a:r>
                      <a:br>
                        <a:rPr lang="en-US" sz="2000" b="1" i="0" dirty="0">
                          <a:solidFill>
                            <a:srgbClr val="000000"/>
                          </a:solidFill>
                          <a:latin typeface="Arial"/>
                        </a:rPr>
                      </a:br>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Street_</a:t>
                      </a:r>
                      <a:br>
                        <a:rPr lang="en-US" sz="2000" b="1" i="0" dirty="0">
                          <a:solidFill>
                            <a:srgbClr val="000000"/>
                          </a:solidFill>
                          <a:latin typeface="Arial"/>
                        </a:rPr>
                      </a:br>
                      <a:r>
                        <a:rPr lang="en-US" sz="2000" b="1" i="0" dirty="0">
                          <a:solidFill>
                            <a:srgbClr val="000000"/>
                          </a:solidFill>
                          <a:latin typeface="Arial"/>
                        </a:rPr>
                        <a:t>Number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28429">
                <a:tc>
                  <a:txBody>
                    <a:bodyPr/>
                    <a:lstStyle/>
                    <a:p>
                      <a:pPr algn="r"/>
                      <a:r>
                        <a:rPr lang="en-US" sz="2000" b="1" i="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8" name="Rectangle 4"/>
          <p:cNvSpPr>
            <a:spLocks noChangeArrowheads="1"/>
          </p:cNvSpPr>
          <p:nvPr>
            <p:custDataLst>
              <p:tags r:id="rId6"/>
            </p:custDataLst>
          </p:nvPr>
        </p:nvSpPr>
        <p:spPr bwMode="auto">
          <a:xfrm>
            <a:off x="252413" y="2289968"/>
            <a:ext cx="8613775" cy="23002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(drop=State) other;</a:t>
            </a:r>
          </a:p>
          <a:p>
            <a:pPr eaLnBrk="0" hangingPunct="0">
              <a:lnSpc>
                <a:spcPct val="85000"/>
              </a:lnSpc>
            </a:pPr>
            <a:r>
              <a:rPr lang="en-US" b="1" dirty="0">
                <a:latin typeface="Courier New" pitchFamily="49" charset="0"/>
              </a:rPr>
              <a:t>   set </a:t>
            </a:r>
            <a:r>
              <a:rPr lang="en-US" b="1" dirty="0" err="1">
                <a:latin typeface="Courier New" pitchFamily="49" charset="0"/>
              </a:rPr>
              <a:t>orion.employee_addresses</a:t>
            </a:r>
            <a:endParaRPr lang="en-US" b="1" dirty="0">
              <a:latin typeface="Courier New" pitchFamily="49" charset="0"/>
            </a:endParaRPr>
          </a:p>
          <a:p>
            <a:pPr eaLnBrk="0" hangingPunct="0">
              <a:lnSpc>
                <a:spcPct val="85000"/>
              </a:lnSpc>
            </a:pPr>
            <a:r>
              <a:rPr lang="en-US" b="1" dirty="0">
                <a:latin typeface="Courier New" pitchFamily="49" charset="0"/>
              </a:rPr>
              <a:t>       (drop=Country </a:t>
            </a:r>
            <a:r>
              <a:rPr lang="en-US" b="1" dirty="0" err="1">
                <a:latin typeface="Courier New" pitchFamily="49" charset="0"/>
              </a:rPr>
              <a:t>Street_ID</a:t>
            </a:r>
            <a:r>
              <a:rPr lang="en-US" b="1" dirty="0">
                <a:latin typeface="Courier New" pitchFamily="49" charset="0"/>
              </a:rPr>
              <a:t> </a:t>
            </a:r>
            <a:r>
              <a:rPr lang="en-US" b="1" dirty="0" err="1">
                <a:latin typeface="Courier New" pitchFamily="49" charset="0"/>
              </a:rPr>
              <a:t>Employee_ID</a:t>
            </a:r>
            <a:r>
              <a:rPr lang="en-US" b="1" dirty="0">
                <a:latin typeface="Courier New" pitchFamily="49" charset="0"/>
              </a:rPr>
              <a:t>);</a:t>
            </a:r>
          </a:p>
          <a:p>
            <a:pPr eaLnBrk="0" hangingPunct="0">
              <a:lnSpc>
                <a:spcPct val="85000"/>
              </a:lnSpc>
            </a:pPr>
            <a:r>
              <a:rPr lang="en-US" b="1" dirty="0">
                <a:latin typeface="Courier New" pitchFamily="49" charset="0"/>
              </a:rPr>
              <a:t>   if Country='US'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usa</a:t>
            </a:r>
            <a:r>
              <a:rPr lang="en-US" b="1" dirty="0">
                <a:latin typeface="Courier New" pitchFamily="49" charset="0"/>
              </a:rPr>
              <a:t>;</a:t>
            </a:r>
          </a:p>
          <a:p>
            <a:pPr eaLnBrk="0" hangingPunct="0">
              <a:lnSpc>
                <a:spcPct val="85000"/>
              </a:lnSpc>
            </a:pPr>
            <a:r>
              <a:rPr lang="en-US" b="1" dirty="0">
                <a:latin typeface="Courier New" pitchFamily="49" charset="0"/>
              </a:rPr>
              <a:t>   else if Country='AU'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australia</a:t>
            </a:r>
            <a:r>
              <a:rPr lang="en-US" b="1" dirty="0">
                <a:latin typeface="Courier New" pitchFamily="49" charset="0"/>
              </a:rPr>
              <a:t>;</a:t>
            </a:r>
          </a:p>
          <a:p>
            <a:pPr eaLnBrk="0" hangingPunct="0">
              <a:lnSpc>
                <a:spcPct val="85000"/>
              </a:lnSpc>
            </a:pPr>
            <a:r>
              <a:rPr lang="en-US" b="1" dirty="0">
                <a:latin typeface="Courier New" pitchFamily="49" charset="0"/>
              </a:rPr>
              <a:t>   else output other;</a:t>
            </a:r>
          </a:p>
          <a:p>
            <a:pPr eaLnBrk="0" hangingPunct="0">
              <a:lnSpc>
                <a:spcPct val="85000"/>
              </a:lnSpc>
            </a:pPr>
            <a:r>
              <a:rPr lang="en-US" b="1" dirty="0">
                <a:latin typeface="Courier New" pitchFamily="49" charset="0"/>
              </a:rPr>
              <a:t>run;</a:t>
            </a:r>
          </a:p>
        </p:txBody>
      </p:sp>
      <p:sp>
        <p:nvSpPr>
          <p:cNvPr id="10" name="AutoShape 85"/>
          <p:cNvSpPr>
            <a:spLocks/>
          </p:cNvSpPr>
          <p:nvPr>
            <p:custDataLst>
              <p:tags r:id="rId7"/>
            </p:custDataLst>
          </p:nvPr>
        </p:nvSpPr>
        <p:spPr bwMode="auto">
          <a:xfrm>
            <a:off x="2947988" y="4245555"/>
            <a:ext cx="2662237" cy="795089"/>
          </a:xfrm>
          <a:prstGeom prst="borderCallout1">
            <a:avLst>
              <a:gd name="adj1" fmla="val 53102"/>
              <a:gd name="adj2" fmla="val 0"/>
              <a:gd name="adj3" fmla="val 120454"/>
              <a:gd name="adj4" fmla="val -30836"/>
            </a:avLst>
          </a:prstGeom>
          <a:solidFill>
            <a:srgbClr val="009900"/>
          </a:solidFill>
          <a:ln w="19050" algn="ctr">
            <a:solidFill>
              <a:srgbClr val="000000"/>
            </a:solidFill>
            <a:miter lim="800000"/>
            <a:headEnd type="none" w="med" len="lg"/>
            <a:tailEnd type="triangle" w="med" len="lg"/>
          </a:ln>
        </p:spPr>
        <p:txBody>
          <a:bodyPr wrap="square" lIns="88900" tIns="88900" rIns="88900" bIns="88900" anchor="ctr">
            <a:spAutoFit/>
          </a:bodyPr>
          <a:lstStyle/>
          <a:p>
            <a:pPr>
              <a:spcBef>
                <a:spcPts val="25"/>
              </a:spcBef>
              <a:spcAft>
                <a:spcPct val="17000"/>
              </a:spcAft>
            </a:pPr>
            <a:r>
              <a:rPr lang="en-US" sz="2000" b="1" dirty="0">
                <a:solidFill>
                  <a:srgbClr val="FFFFFF"/>
                </a:solidFill>
              </a:rPr>
              <a:t>Country is not included in the PDV. </a:t>
            </a:r>
          </a:p>
        </p:txBody>
      </p:sp>
      <p:sp>
        <p:nvSpPr>
          <p:cNvPr id="11" name="&quot;No&quot; Symbol 10"/>
          <p:cNvSpPr/>
          <p:nvPr>
            <p:custDataLst>
              <p:tags r:id="rId8"/>
            </p:custDataLst>
          </p:nvPr>
        </p:nvSpPr>
        <p:spPr bwMode="auto">
          <a:xfrm>
            <a:off x="1392649" y="5776686"/>
            <a:ext cx="635000" cy="635000"/>
          </a:xfrm>
          <a:prstGeom prst="noSmoking">
            <a:avLst/>
          </a:prstGeom>
          <a:solidFill>
            <a:srgbClr val="FF000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
        <p:nvSpPr>
          <p:cNvPr id="12" name="Rectangle 11"/>
          <p:cNvSpPr/>
          <p:nvPr>
            <p:custDataLst>
              <p:tags r:id="rId9"/>
            </p:custDataLst>
          </p:nvPr>
        </p:nvSpPr>
        <p:spPr bwMode="auto">
          <a:xfrm>
            <a:off x="1763713" y="2962560"/>
            <a:ext cx="219081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3" name="Rectangle 12"/>
          <p:cNvSpPr/>
          <p:nvPr>
            <p:custDataLst>
              <p:tags r:id="rId10"/>
            </p:custDataLst>
          </p:nvPr>
        </p:nvSpPr>
        <p:spPr bwMode="auto">
          <a:xfrm>
            <a:off x="850901" y="3273456"/>
            <a:ext cx="27385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103861" y="5202922"/>
            <a:ext cx="353599" cy="323116"/>
          </a:xfrm>
          <a:prstGeom prst="rect">
            <a:avLst/>
          </a:prstGeom>
        </p:spPr>
      </p:pic>
    </p:spTree>
    <p:custDataLst>
      <p:tags r:id="rId1"/>
    </p:custDataLst>
    <p:extLst>
      <p:ext uri="{BB962C8B-B14F-4D97-AF65-F5344CB8AC3E}">
        <p14:creationId xmlns:p14="http://schemas.microsoft.com/office/powerpoint/2010/main" val="30208430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p:cNvGraphicFramePr>
            <a:graphicFrameLocks noGrp="1"/>
          </p:cNvGraphicFramePr>
          <p:nvPr>
            <p:custDataLst>
              <p:tags r:id="rId1"/>
            </p:custDataLst>
            <p:extLst>
              <p:ext uri="{D42A27DB-BD31-4B8C-83A1-F6EECF244321}">
                <p14:modId xmlns:p14="http://schemas.microsoft.com/office/powerpoint/2010/main" val="1467209753"/>
              </p:ext>
            </p:extLst>
          </p:nvPr>
        </p:nvGraphicFramePr>
        <p:xfrm>
          <a:off x="427945" y="4836650"/>
          <a:ext cx="8236857" cy="1482314"/>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635967">
                  <a:extLst>
                    <a:ext uri="{9D8B030D-6E8A-4147-A177-3AD203B41FA5}">
                      <a16:colId xmlns:a16="http://schemas.microsoft.com/office/drawing/2014/main" val="20002"/>
                    </a:ext>
                  </a:extLst>
                </a:gridCol>
                <a:gridCol w="1191208">
                  <a:extLst>
                    <a:ext uri="{9D8B030D-6E8A-4147-A177-3AD203B41FA5}">
                      <a16:colId xmlns:a16="http://schemas.microsoft.com/office/drawing/2014/main" val="20003"/>
                    </a:ext>
                  </a:extLst>
                </a:gridCol>
                <a:gridCol w="961054">
                  <a:extLst>
                    <a:ext uri="{9D8B030D-6E8A-4147-A177-3AD203B41FA5}">
                      <a16:colId xmlns:a16="http://schemas.microsoft.com/office/drawing/2014/main" val="20004"/>
                    </a:ext>
                  </a:extLst>
                </a:gridCol>
                <a:gridCol w="1103085">
                  <a:extLst>
                    <a:ext uri="{9D8B030D-6E8A-4147-A177-3AD203B41FA5}">
                      <a16:colId xmlns:a16="http://schemas.microsoft.com/office/drawing/2014/main" val="20005"/>
                    </a:ext>
                  </a:extLst>
                </a:gridCol>
                <a:gridCol w="1407886">
                  <a:extLst>
                    <a:ext uri="{9D8B030D-6E8A-4147-A177-3AD203B41FA5}">
                      <a16:colId xmlns:a16="http://schemas.microsoft.com/office/drawing/2014/main" val="20006"/>
                    </a:ext>
                  </a:extLst>
                </a:gridCol>
              </a:tblGrid>
              <a:tr h="351959">
                <a:tc gridSpan="7">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val="10000"/>
                  </a:ext>
                </a:extLst>
              </a:tr>
              <a:tr h="788125">
                <a:tc>
                  <a:txBody>
                    <a:bodyPr/>
                    <a:lstStyle/>
                    <a:p>
                      <a:pPr algn="ctr"/>
                      <a:r>
                        <a:rPr lang="en-US" sz="2000" b="1" i="0" dirty="0">
                          <a:solidFill>
                            <a:srgbClr val="000000"/>
                          </a:solidFill>
                          <a:latin typeface="Arial"/>
                        </a:rPr>
                        <a:t>City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Country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Employee_</a:t>
                      </a:r>
                      <a:br>
                        <a:rPr lang="en-US" sz="2000" b="1" i="0" dirty="0">
                          <a:solidFill>
                            <a:srgbClr val="000000"/>
                          </a:solidFill>
                          <a:latin typeface="Arial"/>
                        </a:rPr>
                      </a:br>
                      <a:r>
                        <a:rPr lang="en-US" sz="2000" b="1" i="0" dirty="0">
                          <a:solidFill>
                            <a:srgbClr val="000000"/>
                          </a:solidFill>
                          <a:latin typeface="Arial"/>
                        </a:rPr>
                        <a:t>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Postal_</a:t>
                      </a:r>
                      <a:br>
                        <a:rPr lang="en-US" sz="2000" b="1" i="0" dirty="0">
                          <a:solidFill>
                            <a:srgbClr val="000000"/>
                          </a:solidFill>
                          <a:latin typeface="Arial"/>
                        </a:rPr>
                      </a:br>
                      <a:r>
                        <a:rPr lang="en-US" sz="2000" b="1" i="0" dirty="0">
                          <a:solidFill>
                            <a:srgbClr val="000000"/>
                          </a:solidFill>
                          <a:latin typeface="Arial"/>
                        </a:rPr>
                        <a:t>Code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State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Street_</a:t>
                      </a:r>
                      <a:br>
                        <a:rPr lang="en-US" sz="2000" b="1" i="0" dirty="0">
                          <a:solidFill>
                            <a:srgbClr val="000000"/>
                          </a:solidFill>
                          <a:latin typeface="Arial"/>
                        </a:rPr>
                      </a:br>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Street_</a:t>
                      </a:r>
                      <a:br>
                        <a:rPr lang="en-US" sz="2000" b="1" i="0" dirty="0">
                          <a:solidFill>
                            <a:srgbClr val="000000"/>
                          </a:solidFill>
                          <a:latin typeface="Arial"/>
                        </a:rPr>
                      </a:br>
                      <a:r>
                        <a:rPr lang="en-US" sz="2000" b="1" i="0" dirty="0">
                          <a:solidFill>
                            <a:srgbClr val="000000"/>
                          </a:solidFill>
                          <a:latin typeface="Arial"/>
                        </a:rPr>
                        <a:t>Number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28429">
                <a:tc>
                  <a:txBody>
                    <a:bodyPr/>
                    <a:lstStyle/>
                    <a:p>
                      <a:pPr algn="r"/>
                      <a:r>
                        <a:rPr lang="en-US" sz="2000" b="1" i="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84994" name="Rectangle 2"/>
          <p:cNvSpPr>
            <a:spLocks noGrp="1" noChangeArrowheads="1"/>
          </p:cNvSpPr>
          <p:nvPr>
            <p:ph type="title"/>
            <p:custDataLst>
              <p:tags r:id="rId2"/>
            </p:custDataLst>
          </p:nvPr>
        </p:nvSpPr>
        <p:spPr/>
        <p:txBody>
          <a:bodyPr/>
          <a:lstStyle/>
          <a:p>
            <a:r>
              <a:rPr lang="en-US" dirty="0"/>
              <a:t>Improved Solution</a:t>
            </a:r>
          </a:p>
        </p:txBody>
      </p:sp>
      <p:sp>
        <p:nvSpPr>
          <p:cNvPr id="84995" name="Rectangle 86"/>
          <p:cNvSpPr>
            <a:spLocks noGrp="1" noChangeArrowheads="1"/>
          </p:cNvSpPr>
          <p:nvPr>
            <p:ph idx="1"/>
            <p:custDataLst>
              <p:tags r:id="rId3"/>
            </p:custDataLst>
          </p:nvPr>
        </p:nvSpPr>
        <p:spPr/>
        <p:txBody>
          <a:bodyPr/>
          <a:lstStyle/>
          <a:p>
            <a:r>
              <a:rPr lang="en-US"/>
              <a:t>Use a combination of the DROP= option and the DROP statement to achieve the desired results.</a:t>
            </a:r>
          </a:p>
        </p:txBody>
      </p:sp>
      <p:sp>
        <p:nvSpPr>
          <p:cNvPr id="93" name="Slide Number Placeholder 3"/>
          <p:cNvSpPr>
            <a:spLocks noGrp="1"/>
          </p:cNvSpPr>
          <p:nvPr>
            <p:ph type="sldNum" sz="quarter" idx="10"/>
            <p:custDataLst>
              <p:tags r:id="rId4"/>
            </p:custDataLst>
          </p:nvPr>
        </p:nvSpPr>
        <p:spPr/>
        <p:txBody>
          <a:bodyPr/>
          <a:lstStyle/>
          <a:p>
            <a:pPr>
              <a:defRPr/>
            </a:pPr>
            <a:fld id="{3CD13E00-FF95-4D7F-A686-189026E8A119}" type="slidenum">
              <a:rPr lang="en-US"/>
              <a:pPr>
                <a:defRPr/>
              </a:pPr>
              <a:t>69</a:t>
            </a:fld>
            <a:endParaRPr lang="en-US" b="0" dirty="0">
              <a:latin typeface="Times New Roman" pitchFamily="18" charset="0"/>
            </a:endParaRPr>
          </a:p>
        </p:txBody>
      </p:sp>
      <p:sp>
        <p:nvSpPr>
          <p:cNvPr id="85024" name="Text Box 87"/>
          <p:cNvSpPr txBox="1">
            <a:spLocks noChangeArrowheads="1"/>
          </p:cNvSpPr>
          <p:nvPr>
            <p:custDataLst>
              <p:tags r:id="rId5"/>
            </p:custDataLst>
          </p:nvPr>
        </p:nvSpPr>
        <p:spPr bwMode="auto">
          <a:xfrm>
            <a:off x="4338984"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Courier New" pitchFamily="49" charset="0"/>
            </a:endParaRPr>
          </a:p>
        </p:txBody>
      </p:sp>
      <p:sp>
        <p:nvSpPr>
          <p:cNvPr id="85025" name="Text Box 89"/>
          <p:cNvSpPr txBox="1">
            <a:spLocks noChangeArrowheads="1"/>
          </p:cNvSpPr>
          <p:nvPr>
            <p:custDataLst>
              <p:tags r:id="rId6"/>
            </p:custDataLst>
          </p:nvPr>
        </p:nvSpPr>
        <p:spPr bwMode="auto">
          <a:xfrm>
            <a:off x="4338984"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Courier New" pitchFamily="49" charset="0"/>
            </a:endParaRPr>
          </a:p>
        </p:txBody>
      </p:sp>
      <p:sp>
        <p:nvSpPr>
          <p:cNvPr id="85028" name="Text Box 113"/>
          <p:cNvSpPr txBox="1">
            <a:spLocks noChangeArrowheads="1"/>
          </p:cNvSpPr>
          <p:nvPr>
            <p:custDataLst>
              <p:tags r:id="rId7"/>
            </p:custDataLst>
          </p:nvPr>
        </p:nvSpPr>
        <p:spPr bwMode="auto">
          <a:xfrm>
            <a:off x="4338984"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Courier New" pitchFamily="49" charset="0"/>
            </a:endParaRPr>
          </a:p>
        </p:txBody>
      </p:sp>
      <p:sp>
        <p:nvSpPr>
          <p:cNvPr id="85029" name="Rectangle 114"/>
          <p:cNvSpPr>
            <a:spLocks noChangeArrowheads="1"/>
          </p:cNvSpPr>
          <p:nvPr>
            <p:custDataLst>
              <p:tags r:id="rId8"/>
            </p:custDataLst>
          </p:nvPr>
        </p:nvSpPr>
        <p:spPr bwMode="auto">
          <a:xfrm>
            <a:off x="322609" y="1965325"/>
            <a:ext cx="8447088" cy="2562225"/>
          </a:xfrm>
          <a:prstGeom prst="rect">
            <a:avLst/>
          </a:prstGeom>
          <a:solidFill>
            <a:srgbClr val="FFFFFF"/>
          </a:solidFill>
          <a:ln w="38100">
            <a:solidFill>
              <a:schemeClr val="tx2"/>
            </a:solidFill>
            <a:miter lim="800000"/>
            <a:headEnd type="none" w="sm" len="sm"/>
            <a:tailEnd type="none" w="sm" len="sm"/>
          </a:ln>
        </p:spPr>
        <p:txBody>
          <a:bodyPr lIns="50800" tIns="50800" rIns="50800" bIns="50800"/>
          <a:lstStyle/>
          <a:p>
            <a:pPr eaLnBrk="0" hangingPunct="0">
              <a:lnSpc>
                <a:spcPct val="85000"/>
              </a:lnSpc>
              <a:buClr>
                <a:schemeClr val="tx1"/>
              </a:buClr>
              <a:buFont typeface="Monotype Sorts" pitchFamily="2" charset="2"/>
              <a:buNone/>
            </a:pPr>
            <a:r>
              <a:rPr lang="en-US" b="1" dirty="0">
                <a:solidFill>
                  <a:srgbClr val="000000"/>
                </a:solidFill>
                <a:latin typeface="Courier New" pitchFamily="49" charset="0"/>
              </a:rPr>
              <a:t>data </a:t>
            </a:r>
            <a:r>
              <a:rPr lang="en-US" b="1" dirty="0" err="1">
                <a:solidFill>
                  <a:srgbClr val="000000"/>
                </a:solidFill>
                <a:latin typeface="Courier New" pitchFamily="49" charset="0"/>
              </a:rPr>
              <a:t>usa</a:t>
            </a:r>
            <a:r>
              <a:rPr lang="en-US" b="1" dirty="0">
                <a:latin typeface="Courier New" pitchFamily="49" charset="0"/>
              </a:rPr>
              <a:t> </a:t>
            </a:r>
            <a:r>
              <a:rPr lang="en-US" b="1" dirty="0" err="1">
                <a:solidFill>
                  <a:srgbClr val="000000"/>
                </a:solidFill>
                <a:latin typeface="Courier New" pitchFamily="49" charset="0"/>
              </a:rPr>
              <a:t>australia</a:t>
            </a:r>
            <a:r>
              <a:rPr lang="en-US" b="1" dirty="0">
                <a:latin typeface="Courier New" pitchFamily="49" charset="0"/>
              </a:rPr>
              <a:t>(drop=State) other;</a:t>
            </a:r>
          </a:p>
          <a:p>
            <a:pPr eaLnBrk="0" hangingPunct="0">
              <a:lnSpc>
                <a:spcPct val="85000"/>
              </a:lnSpc>
              <a:buClr>
                <a:schemeClr val="tx1"/>
              </a:buClr>
              <a:buFont typeface="Monotype Sorts" pitchFamily="2" charset="2"/>
              <a:buNone/>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 </a:t>
            </a:r>
          </a:p>
          <a:p>
            <a:pPr eaLnBrk="0" hangingPunct="0">
              <a:lnSpc>
                <a:spcPct val="85000"/>
              </a:lnSpc>
              <a:buClr>
                <a:schemeClr val="tx1"/>
              </a:buClr>
              <a:buFont typeface="Monotype Sorts" pitchFamily="2" charset="2"/>
              <a:buNone/>
            </a:pPr>
            <a:r>
              <a:rPr lang="en-US" b="1" dirty="0">
                <a:latin typeface="Courier New" pitchFamily="49" charset="0"/>
              </a:rPr>
              <a:t>      (drop=</a:t>
            </a:r>
            <a:r>
              <a:rPr lang="en-US" b="1" dirty="0" err="1">
                <a:latin typeface="Courier New" pitchFamily="49" charset="0"/>
              </a:rPr>
              <a:t>Street_ID</a:t>
            </a:r>
            <a:r>
              <a:rPr lang="en-US" b="1" dirty="0">
                <a:latin typeface="Courier New" pitchFamily="49" charset="0"/>
              </a:rPr>
              <a:t> </a:t>
            </a:r>
            <a:r>
              <a:rPr lang="en-US" b="1" dirty="0" err="1">
                <a:latin typeface="Courier New" pitchFamily="49" charset="0"/>
              </a:rPr>
              <a:t>Employee_ID</a:t>
            </a:r>
            <a:r>
              <a:rPr lang="en-US" b="1" dirty="0">
                <a:latin typeface="Courier New" pitchFamily="49" charset="0"/>
              </a:rPr>
              <a:t>);</a:t>
            </a:r>
          </a:p>
          <a:p>
            <a:pPr eaLnBrk="0" hangingPunct="0">
              <a:lnSpc>
                <a:spcPct val="85000"/>
              </a:lnSpc>
              <a:buClr>
                <a:schemeClr val="tx1"/>
              </a:buClr>
              <a:buFont typeface="Monotype Sorts" pitchFamily="2" charset="2"/>
              <a:buNone/>
            </a:pPr>
            <a:r>
              <a:rPr lang="en-US" b="1" dirty="0">
                <a:latin typeface="Courier New" pitchFamily="49" charset="0"/>
              </a:rPr>
              <a:t>  drop Country;</a:t>
            </a:r>
          </a:p>
          <a:p>
            <a:pPr eaLnBrk="0" hangingPunct="0">
              <a:lnSpc>
                <a:spcPct val="85000"/>
              </a:lnSpc>
              <a:buClr>
                <a:schemeClr val="tx1"/>
              </a:buClr>
              <a:buFont typeface="Monotype Sorts" pitchFamily="2" charset="2"/>
              <a:buNone/>
            </a:pPr>
            <a:r>
              <a:rPr lang="en-US" b="1" dirty="0">
                <a:latin typeface="Courier New" pitchFamily="49" charset="0"/>
              </a:rPr>
              <a:t>  if Country='US'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usa</a:t>
            </a:r>
            <a:r>
              <a:rPr lang="en-US" b="1" dirty="0">
                <a:latin typeface="Courier New" pitchFamily="49" charset="0"/>
              </a:rPr>
              <a:t>;</a:t>
            </a:r>
          </a:p>
          <a:p>
            <a:pPr eaLnBrk="0" hangingPunct="0">
              <a:lnSpc>
                <a:spcPct val="85000"/>
              </a:lnSpc>
              <a:buClr>
                <a:schemeClr val="tx1"/>
              </a:buClr>
              <a:buFont typeface="Monotype Sorts" pitchFamily="2" charset="2"/>
              <a:buNone/>
            </a:pPr>
            <a:r>
              <a:rPr lang="en-US" b="1" dirty="0">
                <a:latin typeface="Courier New" pitchFamily="49" charset="0"/>
              </a:rPr>
              <a:t>  else if Country='AU' </a:t>
            </a:r>
            <a:r>
              <a:rPr lang="en-US" b="1" dirty="0">
                <a:solidFill>
                  <a:srgbClr val="000000"/>
                </a:solidFill>
                <a:latin typeface="Courier New" pitchFamily="49" charset="0"/>
              </a:rPr>
              <a:t>then</a:t>
            </a:r>
            <a:r>
              <a:rPr lang="en-US" b="1" dirty="0">
                <a:latin typeface="Courier New" pitchFamily="49" charset="0"/>
              </a:rPr>
              <a:t> output </a:t>
            </a:r>
            <a:r>
              <a:rPr lang="en-US" b="1" dirty="0" err="1">
                <a:solidFill>
                  <a:srgbClr val="000000"/>
                </a:solidFill>
                <a:latin typeface="Courier New" pitchFamily="49" charset="0"/>
              </a:rPr>
              <a:t>australia</a:t>
            </a:r>
            <a:r>
              <a:rPr lang="en-US" b="1" dirty="0">
                <a:latin typeface="Courier New" pitchFamily="49" charset="0"/>
              </a:rPr>
              <a:t>;</a:t>
            </a:r>
          </a:p>
          <a:p>
            <a:pPr eaLnBrk="0" hangingPunct="0">
              <a:lnSpc>
                <a:spcPct val="85000"/>
              </a:lnSpc>
              <a:buClr>
                <a:schemeClr val="tx1"/>
              </a:buClr>
              <a:buFont typeface="Monotype Sorts" pitchFamily="2" charset="2"/>
              <a:buNone/>
            </a:pPr>
            <a:r>
              <a:rPr lang="en-US" b="1" dirty="0">
                <a:latin typeface="Courier New" pitchFamily="49" charset="0"/>
              </a:rPr>
              <a:t>  else output other;</a:t>
            </a:r>
          </a:p>
          <a:p>
            <a:pPr eaLnBrk="0" hangingPunct="0">
              <a:lnSpc>
                <a:spcPct val="85000"/>
              </a:lnSpc>
              <a:buClr>
                <a:schemeClr val="tx1"/>
              </a:buClr>
              <a:buFont typeface="Monotype Sorts" pitchFamily="2" charset="2"/>
              <a:buNone/>
            </a:pPr>
            <a:r>
              <a:rPr lang="en-US" b="1" dirty="0">
                <a:latin typeface="Courier New" pitchFamily="49" charset="0"/>
              </a:rPr>
              <a:t>run;</a:t>
            </a:r>
          </a:p>
        </p:txBody>
      </p:sp>
      <p:sp>
        <p:nvSpPr>
          <p:cNvPr id="85030" name="Rectangle 124"/>
          <p:cNvSpPr>
            <a:spLocks noChangeArrowheads="1"/>
          </p:cNvSpPr>
          <p:nvPr>
            <p:custDataLst>
              <p:tags r:id="rId9"/>
            </p:custDataLst>
          </p:nvPr>
        </p:nvSpPr>
        <p:spPr bwMode="auto">
          <a:xfrm>
            <a:off x="3837334" y="2009775"/>
            <a:ext cx="1851025"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85032" name="Rectangle 126"/>
          <p:cNvSpPr>
            <a:spLocks noChangeArrowheads="1"/>
          </p:cNvSpPr>
          <p:nvPr>
            <p:custDataLst>
              <p:tags r:id="rId10"/>
            </p:custDataLst>
          </p:nvPr>
        </p:nvSpPr>
        <p:spPr bwMode="auto">
          <a:xfrm>
            <a:off x="713134" y="2954338"/>
            <a:ext cx="2411413"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85033" name="Text Box 145"/>
          <p:cNvSpPr txBox="1">
            <a:spLocks noChangeArrowheads="1"/>
          </p:cNvSpPr>
          <p:nvPr>
            <p:custDataLst>
              <p:tags r:id="rId11"/>
            </p:custDataLst>
          </p:nvPr>
        </p:nvSpPr>
        <p:spPr bwMode="auto">
          <a:xfrm>
            <a:off x="7843838" y="6324600"/>
            <a:ext cx="10906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p202a05s</a:t>
            </a:r>
          </a:p>
        </p:txBody>
      </p:sp>
      <p:sp>
        <p:nvSpPr>
          <p:cNvPr id="85034" name="AutoShape 85"/>
          <p:cNvSpPr>
            <a:spLocks/>
          </p:cNvSpPr>
          <p:nvPr>
            <p:custDataLst>
              <p:tags r:id="rId12"/>
            </p:custDataLst>
          </p:nvPr>
        </p:nvSpPr>
        <p:spPr bwMode="auto">
          <a:xfrm>
            <a:off x="5832475" y="4273923"/>
            <a:ext cx="2874203" cy="856645"/>
          </a:xfrm>
          <a:prstGeom prst="borderCallout1">
            <a:avLst>
              <a:gd name="adj1" fmla="val 53102"/>
              <a:gd name="adj2" fmla="val 0"/>
              <a:gd name="adj3" fmla="val 105579"/>
              <a:gd name="adj4" fmla="val -10778"/>
            </a:avLst>
          </a:prstGeom>
          <a:solidFill>
            <a:srgbClr val="009900"/>
          </a:solidFill>
          <a:ln w="19050" algn="ctr">
            <a:solidFill>
              <a:srgbClr val="000000"/>
            </a:solidFill>
            <a:miter lim="800000"/>
            <a:headEnd type="none" w="med" len="lg"/>
            <a:tailEnd type="triangle" w="med" len="lg"/>
          </a:ln>
        </p:spPr>
        <p:txBody>
          <a:bodyPr wrap="square" lIns="88900" tIns="88900" rIns="88900" bIns="88900" anchor="ctr">
            <a:spAutoFit/>
          </a:bodyPr>
          <a:lstStyle/>
          <a:p>
            <a:pPr>
              <a:spcBef>
                <a:spcPts val="25"/>
              </a:spcBef>
              <a:spcAft>
                <a:spcPct val="17000"/>
              </a:spcAft>
            </a:pPr>
            <a:r>
              <a:rPr lang="en-US" sz="2000" b="1" dirty="0">
                <a:solidFill>
                  <a:srgbClr val="FFFFFF"/>
                </a:solidFill>
              </a:rPr>
              <a:t>State is dropped only from </a:t>
            </a:r>
            <a:r>
              <a:rPr lang="en-US" sz="2000" b="1" dirty="0" err="1">
                <a:solidFill>
                  <a:srgbClr val="FFFFFF"/>
                </a:solidFill>
              </a:rPr>
              <a:t>australia</a:t>
            </a:r>
            <a:r>
              <a:rPr lang="en-US" dirty="0">
                <a:solidFill>
                  <a:srgbClr val="FFFFFF"/>
                </a:solidFill>
              </a:rPr>
              <a:t>.</a:t>
            </a:r>
          </a:p>
        </p:txBody>
      </p:sp>
      <p:sp>
        <p:nvSpPr>
          <p:cNvPr id="2" name="Rectangle 1"/>
          <p:cNvSpPr/>
          <p:nvPr>
            <p:custDataLst>
              <p:tags r:id="rId13"/>
            </p:custDataLst>
          </p:nvPr>
        </p:nvSpPr>
        <p:spPr bwMode="auto">
          <a:xfrm>
            <a:off x="1651347" y="2637917"/>
            <a:ext cx="474668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103861" y="5199112"/>
            <a:ext cx="353599" cy="323116"/>
          </a:xfrm>
          <a:prstGeom prst="rect">
            <a:avLst/>
          </a:prstGeom>
        </p:spPr>
      </p:pic>
      <p:pic>
        <p:nvPicPr>
          <p:cNvPr id="18" name="Picture 1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57641" y="5199112"/>
            <a:ext cx="353599" cy="3231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p:txBody>
          <a:bodyPr/>
          <a:lstStyle/>
          <a:p>
            <a:r>
              <a:rPr lang="en-US"/>
              <a:t>2.01 Multiple Choice Poll – Correct Answer</a:t>
            </a:r>
          </a:p>
        </p:txBody>
      </p:sp>
      <p:sp>
        <p:nvSpPr>
          <p:cNvPr id="2051" name="Rectangle 5"/>
          <p:cNvSpPr>
            <a:spLocks noGrp="1" noChangeArrowheads="1"/>
          </p:cNvSpPr>
          <p:nvPr>
            <p:ph idx="1"/>
            <p:custDataLst>
              <p:tags r:id="rId3"/>
            </p:custDataLst>
          </p:nvPr>
        </p:nvSpPr>
        <p:spPr/>
        <p:txBody>
          <a:bodyPr/>
          <a:lstStyle/>
          <a:p>
            <a:r>
              <a:rPr lang="en-US" dirty="0"/>
              <a:t>Which of the following occurs at the end of a DATA step iteration?</a:t>
            </a:r>
          </a:p>
          <a:p>
            <a:pPr marL="0" indent="0"/>
            <a:endParaRPr lang="en-US" sz="800" b="1" dirty="0"/>
          </a:p>
          <a:p>
            <a:pPr lvl="1">
              <a:buClr>
                <a:schemeClr val="tx1"/>
              </a:buClr>
              <a:buSzTx/>
              <a:buFont typeface="Wingdings" panose="05000000000000000000" pitchFamily="2" charset="2"/>
              <a:buAutoNum type="alphaLcPeriod"/>
            </a:pPr>
            <a:r>
              <a:rPr lang="en-US" dirty="0"/>
              <a:t> </a:t>
            </a:r>
            <a:r>
              <a:rPr lang="en-US" b="1" dirty="0"/>
              <a:t> </a:t>
            </a:r>
            <a:r>
              <a:rPr lang="en-US" dirty="0"/>
              <a:t>reinitialize the PDV</a:t>
            </a:r>
          </a:p>
          <a:p>
            <a:pPr lvl="1">
              <a:buClr>
                <a:schemeClr val="tx1"/>
              </a:buClr>
              <a:buSzTx/>
              <a:buFont typeface="Wingdings" panose="05000000000000000000" pitchFamily="2" charset="2"/>
              <a:buAutoNum type="alphaLcPeriod"/>
            </a:pPr>
            <a:r>
              <a:rPr lang="en-US" dirty="0"/>
              <a:t>  implicit OUTPUT and implicit RETURN</a:t>
            </a:r>
          </a:p>
          <a:p>
            <a:pPr lvl="1">
              <a:buClr>
                <a:schemeClr val="tx1"/>
              </a:buClr>
              <a:buSzTx/>
              <a:buFont typeface="Wingdings" panose="05000000000000000000" pitchFamily="2" charset="2"/>
              <a:buAutoNum type="alphaLcPeriod"/>
            </a:pPr>
            <a:r>
              <a:rPr lang="en-US" dirty="0"/>
              <a:t>  read the next observation</a:t>
            </a:r>
          </a:p>
        </p:txBody>
      </p:sp>
      <p:sp>
        <p:nvSpPr>
          <p:cNvPr id="7" name="Text Box 4"/>
          <p:cNvSpPr txBox="1">
            <a:spLocks noChangeArrowheads="1"/>
          </p:cNvSpPr>
          <p:nvPr>
            <p:custDataLst>
              <p:tags r:id="rId4"/>
            </p:custDataLst>
          </p:nvPr>
        </p:nvSpPr>
        <p:spPr bwMode="auto">
          <a:xfrm>
            <a:off x="599197" y="3321846"/>
            <a:ext cx="7769225" cy="1670050"/>
          </a:xfrm>
          <a:prstGeom prst="rect">
            <a:avLst/>
          </a:prstGeom>
          <a:solidFill>
            <a:srgbClr val="FFFFFF"/>
          </a:solidFill>
          <a:ln w="38100">
            <a:solidFill>
              <a:schemeClr val="tx2"/>
            </a:solidFill>
            <a:miter lim="800000"/>
            <a:headEnd type="none" w="sm" len="sm"/>
            <a:tailEnd type="none" w="sm" len="sm"/>
          </a:ln>
        </p:spPr>
        <p:txBody>
          <a:bodyPr lIns="50800" tIns="50800" rIns="50800" bIns="50800"/>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forecast;</a:t>
            </a:r>
          </a:p>
          <a:p>
            <a:pPr>
              <a:lnSpc>
                <a:spcPct val="85000"/>
              </a:lnSpc>
            </a:pPr>
            <a:r>
              <a:rPr lang="en-US" b="1" dirty="0">
                <a:latin typeface="Courier New" pitchFamily="49" charset="0"/>
              </a:rPr>
              <a:t>   set </a:t>
            </a:r>
            <a:r>
              <a:rPr lang="en-US" b="1" dirty="0" err="1">
                <a:latin typeface="Courier New" pitchFamily="49" charset="0"/>
              </a:rPr>
              <a:t>orion.growth</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total_employees</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total_employees</a:t>
            </a:r>
            <a:r>
              <a:rPr lang="en-US" b="1" dirty="0">
                <a:latin typeface="Courier New" pitchFamily="49" charset="0"/>
              </a:rPr>
              <a:t> * (1+increase);</a:t>
            </a:r>
          </a:p>
          <a:p>
            <a:pPr>
              <a:lnSpc>
                <a:spcPct val="85000"/>
              </a:lnSpc>
            </a:pPr>
            <a:r>
              <a:rPr lang="en-US" b="1" dirty="0">
                <a:latin typeface="Courier New" pitchFamily="49" charset="0"/>
              </a:rPr>
              <a:t>run;</a:t>
            </a:r>
          </a:p>
        </p:txBody>
      </p:sp>
      <p:grpSp>
        <p:nvGrpSpPr>
          <p:cNvPr id="4" name="Group 3"/>
          <p:cNvGrpSpPr/>
          <p:nvPr/>
        </p:nvGrpSpPr>
        <p:grpSpPr>
          <a:xfrm>
            <a:off x="1624613" y="4632523"/>
            <a:ext cx="3502011" cy="879673"/>
            <a:chOff x="-225658" y="2545058"/>
            <a:chExt cx="3502011" cy="879673"/>
          </a:xfrm>
        </p:grpSpPr>
        <p:sp>
          <p:nvSpPr>
            <p:cNvPr id="5" name="Rounded Rectangle 4"/>
            <p:cNvSpPr/>
            <p:nvPr>
              <p:custDataLst>
                <p:tags r:id="rId7"/>
              </p:custDataLst>
            </p:nvPr>
          </p:nvSpPr>
          <p:spPr bwMode="auto">
            <a:xfrm>
              <a:off x="736353" y="2545058"/>
              <a:ext cx="2540000" cy="879673"/>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Implicit OUTPUT;</a:t>
              </a:r>
            </a:p>
            <a:p>
              <a:pPr algn="ctr"/>
              <a:r>
                <a:rPr lang="en-US" sz="2000" b="1" dirty="0">
                  <a:solidFill>
                    <a:srgbClr val="FFFFFF"/>
                  </a:solidFill>
                </a:rPr>
                <a:t>Implicit RETURN;</a:t>
              </a:r>
            </a:p>
          </p:txBody>
        </p:sp>
        <p:cxnSp>
          <p:nvCxnSpPr>
            <p:cNvPr id="6" name="Straight Arrow Connector 5"/>
            <p:cNvCxnSpPr/>
            <p:nvPr/>
          </p:nvCxnSpPr>
          <p:spPr bwMode="auto">
            <a:xfrm flipH="1" flipV="1">
              <a:off x="-225658" y="2630272"/>
              <a:ext cx="962011" cy="190047"/>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sp>
        <p:nvSpPr>
          <p:cNvPr id="2" name="Rectangle 1"/>
          <p:cNvSpPr/>
          <p:nvPr>
            <p:custDataLst>
              <p:tags r:id="rId5"/>
            </p:custDataLst>
          </p:nvPr>
        </p:nvSpPr>
        <p:spPr>
          <a:xfrm>
            <a:off x="774373" y="5597410"/>
            <a:ext cx="7241318" cy="1200329"/>
          </a:xfrm>
          <a:prstGeom prst="rect">
            <a:avLst/>
          </a:prstGeom>
        </p:spPr>
        <p:txBody>
          <a:bodyPr wrap="square">
            <a:spAutoFit/>
          </a:bodyPr>
          <a:lstStyle/>
          <a:p>
            <a:r>
              <a:rPr lang="en-US" b="1" dirty="0"/>
              <a:t>By default, every DATA step performs an implicit OUTPUT and implicit RETURN at the end of each iteration.</a:t>
            </a:r>
          </a:p>
        </p:txBody>
      </p:sp>
      <p:sp>
        <p:nvSpPr>
          <p:cNvPr id="9" name="Oval 8"/>
          <p:cNvSpPr/>
          <p:nvPr>
            <p:custDataLst>
              <p:tags r:id="rId6"/>
            </p:custDataLst>
          </p:nvPr>
        </p:nvSpPr>
        <p:spPr bwMode="auto">
          <a:xfrm>
            <a:off x="643587" y="2405867"/>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Tree>
    <p:custDataLst>
      <p:tags r:id="rId1"/>
    </p:custDataLst>
    <p:extLst>
      <p:ext uri="{BB962C8B-B14F-4D97-AF65-F5344CB8AC3E}">
        <p14:creationId xmlns:p14="http://schemas.microsoft.com/office/powerpoint/2010/main" val="19462698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title"/>
            <p:custDataLst>
              <p:tags r:id="rId1"/>
            </p:custDataLst>
          </p:nvPr>
        </p:nvSpPr>
        <p:spPr/>
        <p:txBody>
          <a:bodyPr/>
          <a:lstStyle/>
          <a:p>
            <a:r>
              <a:rPr lang="en-US"/>
              <a:t>Check the SAS Log</a:t>
            </a:r>
          </a:p>
        </p:txBody>
      </p:sp>
      <p:sp>
        <p:nvSpPr>
          <p:cNvPr id="9" name="Slide Number Placeholder 3"/>
          <p:cNvSpPr>
            <a:spLocks noGrp="1"/>
          </p:cNvSpPr>
          <p:nvPr>
            <p:ph type="sldNum" sz="quarter" idx="10"/>
            <p:custDataLst>
              <p:tags r:id="rId2"/>
            </p:custDataLst>
          </p:nvPr>
        </p:nvSpPr>
        <p:spPr/>
        <p:txBody>
          <a:bodyPr/>
          <a:lstStyle/>
          <a:p>
            <a:pPr>
              <a:defRPr/>
            </a:pPr>
            <a:fld id="{4A2128B8-B383-4DC6-A70D-80DC5112D2B1}" type="slidenum">
              <a:rPr lang="en-US"/>
              <a:pPr>
                <a:defRPr/>
              </a:pPr>
              <a:t>70</a:t>
            </a:fld>
            <a:endParaRPr lang="en-US" b="0" dirty="0">
              <a:latin typeface="Times New Roman" pitchFamily="18" charset="0"/>
            </a:endParaRPr>
          </a:p>
        </p:txBody>
      </p:sp>
      <p:sp>
        <p:nvSpPr>
          <p:cNvPr id="86022" name="Text Box 6"/>
          <p:cNvSpPr txBox="1">
            <a:spLocks noChangeArrowheads="1"/>
          </p:cNvSpPr>
          <p:nvPr>
            <p:custDataLst>
              <p:tags r:id="rId3"/>
            </p:custDataLst>
          </p:nvPr>
        </p:nvSpPr>
        <p:spPr bwMode="auto">
          <a:xfrm>
            <a:off x="684213" y="1143000"/>
            <a:ext cx="7246937" cy="2095500"/>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600" b="1">
                <a:solidFill>
                  <a:srgbClr val="0000FF"/>
                </a:solidFill>
                <a:latin typeface="SAS Monospace" pitchFamily="49" charset="0"/>
              </a:rPr>
              <a:t>NOTE: There were 424 observations read from the data set</a:t>
            </a:r>
            <a:br>
              <a:rPr lang="en-US" sz="1600" b="1">
                <a:solidFill>
                  <a:srgbClr val="0000FF"/>
                </a:solidFill>
                <a:latin typeface="SAS Monospace" pitchFamily="49" charset="0"/>
              </a:rPr>
            </a:br>
            <a:r>
              <a:rPr lang="en-US" sz="1600" b="1">
                <a:solidFill>
                  <a:srgbClr val="0000FF"/>
                </a:solidFill>
                <a:latin typeface="SAS Monospace" pitchFamily="49" charset="0"/>
              </a:rPr>
              <a:t>      ORION.EMPLOYEE_ADDRESSES.</a:t>
            </a:r>
          </a:p>
          <a:p>
            <a:r>
              <a:rPr lang="en-US" sz="1600" b="1">
                <a:solidFill>
                  <a:srgbClr val="0000FF"/>
                </a:solidFill>
                <a:latin typeface="SAS Monospace" pitchFamily="49" charset="0"/>
              </a:rPr>
              <a:t>NOTE: The data set WORK.USA has 311 observations</a:t>
            </a:r>
            <a:br>
              <a:rPr lang="en-US" sz="1600" b="1">
                <a:solidFill>
                  <a:srgbClr val="0000FF"/>
                </a:solidFill>
                <a:latin typeface="SAS Monospace" pitchFamily="49" charset="0"/>
              </a:rPr>
            </a:br>
            <a:r>
              <a:rPr lang="en-US" sz="1600" b="1">
                <a:solidFill>
                  <a:srgbClr val="0000FF"/>
                </a:solidFill>
                <a:latin typeface="SAS Monospace" pitchFamily="49" charset="0"/>
              </a:rPr>
              <a:t>      and 6 variables.</a:t>
            </a:r>
          </a:p>
          <a:p>
            <a:r>
              <a:rPr lang="en-US" sz="1600" b="1">
                <a:solidFill>
                  <a:srgbClr val="0000FF"/>
                </a:solidFill>
                <a:latin typeface="SAS Monospace" pitchFamily="49" charset="0"/>
              </a:rPr>
              <a:t>NOTE: The data set WORK.AUSTRALIA has 105 observations</a:t>
            </a:r>
          </a:p>
          <a:p>
            <a:r>
              <a:rPr lang="en-US" sz="1600" b="1">
                <a:solidFill>
                  <a:srgbClr val="0000FF"/>
                </a:solidFill>
                <a:latin typeface="SAS Monospace" pitchFamily="49" charset="0"/>
              </a:rPr>
              <a:t>      and 5 variables.</a:t>
            </a:r>
          </a:p>
          <a:p>
            <a:r>
              <a:rPr lang="en-US" sz="1600" b="1">
                <a:solidFill>
                  <a:srgbClr val="0000FF"/>
                </a:solidFill>
                <a:latin typeface="SAS Monospace" pitchFamily="49" charset="0"/>
              </a:rPr>
              <a:t>NOTE: The data set WORK.OTHER has 8 observations</a:t>
            </a:r>
          </a:p>
          <a:p>
            <a:r>
              <a:rPr lang="en-US" sz="1600" b="1">
                <a:solidFill>
                  <a:srgbClr val="0000FF"/>
                </a:solidFill>
                <a:latin typeface="SAS Monospace" pitchFamily="49" charset="0"/>
              </a:rPr>
              <a:t>      and 6 variables.</a:t>
            </a:r>
          </a:p>
        </p:txBody>
      </p:sp>
      <p:sp>
        <p:nvSpPr>
          <p:cNvPr id="86023" name="Rectangle 9"/>
          <p:cNvSpPr>
            <a:spLocks noChangeArrowheads="1"/>
          </p:cNvSpPr>
          <p:nvPr>
            <p:custDataLst>
              <p:tags r:id="rId4"/>
            </p:custDataLst>
          </p:nvPr>
        </p:nvSpPr>
        <p:spPr bwMode="auto">
          <a:xfrm>
            <a:off x="1973263" y="1920875"/>
            <a:ext cx="1352550"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86024" name="Rectangle 10"/>
          <p:cNvSpPr>
            <a:spLocks noChangeArrowheads="1"/>
          </p:cNvSpPr>
          <p:nvPr>
            <p:custDataLst>
              <p:tags r:id="rId5"/>
            </p:custDataLst>
          </p:nvPr>
        </p:nvSpPr>
        <p:spPr bwMode="auto">
          <a:xfrm>
            <a:off x="1973263" y="2409825"/>
            <a:ext cx="1352550"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86025" name="Rectangle 11"/>
          <p:cNvSpPr>
            <a:spLocks noChangeArrowheads="1"/>
          </p:cNvSpPr>
          <p:nvPr>
            <p:custDataLst>
              <p:tags r:id="rId6"/>
            </p:custDataLst>
          </p:nvPr>
        </p:nvSpPr>
        <p:spPr bwMode="auto">
          <a:xfrm>
            <a:off x="1973263" y="2898775"/>
            <a:ext cx="1352550"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custDataLst>
              <p:tags r:id="rId1"/>
            </p:custDataLst>
          </p:nvPr>
        </p:nvSpPr>
        <p:spPr/>
        <p:txBody>
          <a:bodyPr/>
          <a:lstStyle/>
          <a:p>
            <a:r>
              <a:rPr lang="en-US"/>
              <a:t>Controlling Variable Input</a:t>
            </a:r>
          </a:p>
        </p:txBody>
      </p:sp>
      <p:sp>
        <p:nvSpPr>
          <p:cNvPr id="23" name="Slide Number Placeholder 3"/>
          <p:cNvSpPr>
            <a:spLocks noGrp="1"/>
          </p:cNvSpPr>
          <p:nvPr>
            <p:ph type="sldNum" sz="quarter" idx="10"/>
            <p:custDataLst>
              <p:tags r:id="rId2"/>
            </p:custDataLst>
          </p:nvPr>
        </p:nvSpPr>
        <p:spPr/>
        <p:txBody>
          <a:bodyPr/>
          <a:lstStyle/>
          <a:p>
            <a:pPr>
              <a:defRPr/>
            </a:pPr>
            <a:fld id="{AB7D9A67-1964-4E53-8885-F252525015E7}" type="slidenum">
              <a:rPr lang="en-US"/>
              <a:pPr>
                <a:defRPr/>
              </a:pPr>
              <a:t>71</a:t>
            </a:fld>
            <a:endParaRPr lang="en-US" b="0" dirty="0">
              <a:latin typeface="Times New Roman" pitchFamily="18" charset="0"/>
            </a:endParaRPr>
          </a:p>
        </p:txBody>
      </p:sp>
      <p:sp>
        <p:nvSpPr>
          <p:cNvPr id="105476" name="Rectangle 3"/>
          <p:cNvSpPr>
            <a:spLocks noChangeArrowheads="1"/>
          </p:cNvSpPr>
          <p:nvPr>
            <p:custDataLst>
              <p:tags r:id="rId3"/>
            </p:custDataLst>
          </p:nvPr>
        </p:nvSpPr>
        <p:spPr bwMode="auto">
          <a:xfrm>
            <a:off x="5597525" y="1093788"/>
            <a:ext cx="2811463" cy="485775"/>
          </a:xfrm>
          <a:prstGeom prst="rect">
            <a:avLst/>
          </a:prstGeom>
          <a:solidFill>
            <a:schemeClr val="tx2"/>
          </a:solidFill>
          <a:ln w="28575">
            <a:noFill/>
            <a:miter lim="800000"/>
            <a:headEnd type="none" w="sm" len="sm"/>
            <a:tailEnd type="none" w="sm" len="sm"/>
          </a:ln>
          <a:effectLst>
            <a:outerShdw blurRad="50800" dist="38100" dir="5400000" algn="t" rotWithShape="0">
              <a:prstClr val="black">
                <a:alpha val="40000"/>
              </a:prstClr>
            </a:outerShdw>
          </a:effectLst>
        </p:spPr>
        <p:txBody>
          <a:bodyPr wrap="none" anchor="ctr"/>
          <a:lstStyle/>
          <a:p>
            <a:pPr algn="ctr">
              <a:defRPr/>
            </a:pPr>
            <a:r>
              <a:rPr lang="en-US" dirty="0">
                <a:solidFill>
                  <a:srgbClr val="FFFFFF"/>
                </a:solidFill>
                <a:latin typeface="Arial"/>
              </a:rPr>
              <a:t>Raw data file</a:t>
            </a:r>
          </a:p>
        </p:txBody>
      </p:sp>
      <p:sp>
        <p:nvSpPr>
          <p:cNvPr id="105477" name="Rectangle 6"/>
          <p:cNvSpPr>
            <a:spLocks noChangeArrowheads="1"/>
          </p:cNvSpPr>
          <p:nvPr>
            <p:custDataLst>
              <p:tags r:id="rId4"/>
            </p:custDataLst>
          </p:nvPr>
        </p:nvSpPr>
        <p:spPr bwMode="auto">
          <a:xfrm>
            <a:off x="3344863" y="5961063"/>
            <a:ext cx="2989262" cy="485775"/>
          </a:xfrm>
          <a:prstGeom prst="rect">
            <a:avLst/>
          </a:prstGeom>
          <a:solidFill>
            <a:schemeClr val="tx2"/>
          </a:solidFill>
          <a:ln w="28575">
            <a:noFill/>
            <a:miter lim="800000"/>
            <a:headEnd type="none" w="sm" len="sm"/>
            <a:tailEnd type="none" w="sm" len="sm"/>
          </a:ln>
          <a:effectLst>
            <a:outerShdw blurRad="50800" dist="38100" dir="5400000" algn="t" rotWithShape="0">
              <a:prstClr val="black">
                <a:alpha val="40000"/>
              </a:prstClr>
            </a:outerShdw>
            <a:softEdge rad="31750"/>
          </a:effectLst>
        </p:spPr>
        <p:txBody>
          <a:bodyPr wrap="none" anchor="ctr"/>
          <a:lstStyle/>
          <a:p>
            <a:pPr algn="ctr">
              <a:defRPr/>
            </a:pPr>
            <a:r>
              <a:rPr lang="en-US" dirty="0">
                <a:solidFill>
                  <a:srgbClr val="FFFFFF"/>
                </a:solidFill>
                <a:latin typeface="Arial"/>
              </a:rPr>
              <a:t>Output SAS data set</a:t>
            </a:r>
          </a:p>
        </p:txBody>
      </p:sp>
      <p:grpSp>
        <p:nvGrpSpPr>
          <p:cNvPr id="87048" name="Group 7"/>
          <p:cNvGrpSpPr>
            <a:grpSpLocks/>
          </p:cNvGrpSpPr>
          <p:nvPr/>
        </p:nvGrpSpPr>
        <p:grpSpPr bwMode="auto">
          <a:xfrm>
            <a:off x="1646238" y="3327400"/>
            <a:ext cx="6384925" cy="401638"/>
            <a:chOff x="865" y="1982"/>
            <a:chExt cx="4022" cy="345"/>
          </a:xfrm>
        </p:grpSpPr>
        <p:grpSp>
          <p:nvGrpSpPr>
            <p:cNvPr id="87067" name="Group 8"/>
            <p:cNvGrpSpPr>
              <a:grpSpLocks/>
            </p:cNvGrpSpPr>
            <p:nvPr/>
          </p:nvGrpSpPr>
          <p:grpSpPr bwMode="auto">
            <a:xfrm>
              <a:off x="865" y="1982"/>
              <a:ext cx="2797" cy="345"/>
              <a:chOff x="478" y="1984"/>
              <a:chExt cx="2797" cy="354"/>
            </a:xfrm>
          </p:grpSpPr>
          <p:sp>
            <p:nvSpPr>
              <p:cNvPr id="87071" name="Rectangle 9"/>
              <p:cNvSpPr>
                <a:spLocks noChangeArrowheads="1"/>
              </p:cNvSpPr>
              <p:nvPr>
                <p:custDataLst>
                  <p:tags r:id="rId14"/>
                </p:custDataLst>
              </p:nvPr>
            </p:nvSpPr>
            <p:spPr bwMode="auto">
              <a:xfrm>
                <a:off x="478" y="1984"/>
                <a:ext cx="2797" cy="345"/>
              </a:xfrm>
              <a:prstGeom prst="rect">
                <a:avLst/>
              </a:prstGeom>
              <a:solidFill>
                <a:schemeClr val="accent2"/>
              </a:solidFill>
              <a:ln w="28575">
                <a:solidFill>
                  <a:schemeClr val="tx1"/>
                </a:solidFill>
                <a:miter lim="800000"/>
                <a:headEnd type="none" w="sm" len="sm"/>
                <a:tailEnd type="none" w="sm" len="sm"/>
              </a:ln>
            </p:spPr>
            <p:txBody>
              <a:bodyPr wrap="none" anchor="ctr"/>
              <a:lstStyle/>
              <a:p>
                <a:pPr algn="ctr"/>
                <a:endParaRPr lang="en-US" sz="2800" noProof="1">
                  <a:solidFill>
                    <a:srgbClr val="FFFFFF"/>
                  </a:solidFill>
                </a:endParaRPr>
              </a:p>
            </p:txBody>
          </p:sp>
          <p:sp>
            <p:nvSpPr>
              <p:cNvPr id="87072" name="Line 10"/>
              <p:cNvSpPr>
                <a:spLocks noChangeShapeType="1"/>
              </p:cNvSpPr>
              <p:nvPr>
                <p:custDataLst>
                  <p:tags r:id="rId15"/>
                </p:custDataLst>
              </p:nvPr>
            </p:nvSpPr>
            <p:spPr bwMode="auto">
              <a:xfrm>
                <a:off x="2487" y="1993"/>
                <a:ext cx="0" cy="34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7073" name="Line 11"/>
              <p:cNvSpPr>
                <a:spLocks noChangeShapeType="1"/>
              </p:cNvSpPr>
              <p:nvPr>
                <p:custDataLst>
                  <p:tags r:id="rId16"/>
                </p:custDataLst>
              </p:nvPr>
            </p:nvSpPr>
            <p:spPr bwMode="auto">
              <a:xfrm>
                <a:off x="1703" y="1984"/>
                <a:ext cx="0" cy="34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87068" name="Group 12"/>
            <p:cNvGrpSpPr>
              <a:grpSpLocks/>
            </p:cNvGrpSpPr>
            <p:nvPr/>
          </p:nvGrpSpPr>
          <p:grpSpPr bwMode="auto">
            <a:xfrm>
              <a:off x="3661" y="1982"/>
              <a:ext cx="1226" cy="337"/>
              <a:chOff x="3274" y="1982"/>
              <a:chExt cx="1226" cy="345"/>
            </a:xfrm>
          </p:grpSpPr>
          <p:sp>
            <p:nvSpPr>
              <p:cNvPr id="87069" name="Rectangle 13"/>
              <p:cNvSpPr>
                <a:spLocks noChangeArrowheads="1"/>
              </p:cNvSpPr>
              <p:nvPr>
                <p:custDataLst>
                  <p:tags r:id="rId12"/>
                </p:custDataLst>
              </p:nvPr>
            </p:nvSpPr>
            <p:spPr bwMode="auto">
              <a:xfrm>
                <a:off x="3274" y="1982"/>
                <a:ext cx="1226" cy="345"/>
              </a:xfrm>
              <a:prstGeom prst="rect">
                <a:avLst/>
              </a:prstGeom>
              <a:solidFill>
                <a:schemeClr val="accent2"/>
              </a:solidFill>
              <a:ln w="28575">
                <a:solidFill>
                  <a:schemeClr val="tx1"/>
                </a:solidFill>
                <a:miter lim="800000"/>
                <a:headEnd type="none" w="sm" len="sm"/>
                <a:tailEnd type="none" w="sm" len="sm"/>
              </a:ln>
            </p:spPr>
            <p:txBody>
              <a:bodyPr wrap="none" anchor="ctr"/>
              <a:lstStyle/>
              <a:p>
                <a:pPr algn="ctr"/>
                <a:endParaRPr lang="en-US" sz="2800" noProof="1">
                  <a:solidFill>
                    <a:srgbClr val="FFFFFF"/>
                  </a:solidFill>
                </a:endParaRPr>
              </a:p>
            </p:txBody>
          </p:sp>
          <p:sp>
            <p:nvSpPr>
              <p:cNvPr id="87070" name="Line 14"/>
              <p:cNvSpPr>
                <a:spLocks noChangeShapeType="1"/>
              </p:cNvSpPr>
              <p:nvPr>
                <p:custDataLst>
                  <p:tags r:id="rId13"/>
                </p:custDataLst>
              </p:nvPr>
            </p:nvSpPr>
            <p:spPr bwMode="auto">
              <a:xfrm>
                <a:off x="4499" y="1982"/>
                <a:ext cx="0" cy="34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grpSp>
        <p:nvGrpSpPr>
          <p:cNvPr id="87049" name="Group 15"/>
          <p:cNvGrpSpPr>
            <a:grpSpLocks/>
          </p:cNvGrpSpPr>
          <p:nvPr>
            <p:custDataLst>
              <p:tags r:id="rId5"/>
            </p:custDataLst>
          </p:nvPr>
        </p:nvGrpSpPr>
        <p:grpSpPr bwMode="auto">
          <a:xfrm>
            <a:off x="2549525" y="1568450"/>
            <a:ext cx="4578350" cy="1751013"/>
            <a:chOff x="1606" y="988"/>
            <a:chExt cx="2548" cy="999"/>
          </a:xfrm>
        </p:grpSpPr>
        <p:cxnSp>
          <p:nvCxnSpPr>
            <p:cNvPr id="105487" name="AutoShape 16"/>
            <p:cNvCxnSpPr>
              <a:cxnSpLocks noChangeShapeType="1"/>
            </p:cNvCxnSpPr>
            <p:nvPr/>
          </p:nvCxnSpPr>
          <p:spPr bwMode="auto">
            <a:xfrm rot="16200000" flipH="1">
              <a:off x="1742" y="852"/>
              <a:ext cx="996" cy="1268"/>
            </a:xfrm>
            <a:prstGeom prst="bentConnector3">
              <a:avLst>
                <a:gd name="adj1" fmla="val 72389"/>
              </a:avLst>
            </a:prstGeom>
            <a:noFill/>
            <a:ln w="38100">
              <a:solidFill>
                <a:schemeClr val="tx2">
                  <a:lumMod val="75000"/>
                </a:schemeClr>
              </a:solidFill>
              <a:miter lim="800000"/>
              <a:headEnd/>
              <a:tailEnd type="triangle" w="med" len="lg"/>
            </a:ln>
          </p:spPr>
        </p:cxnSp>
        <p:cxnSp>
          <p:nvCxnSpPr>
            <p:cNvPr id="105488" name="AutoShape 17"/>
            <p:cNvCxnSpPr>
              <a:cxnSpLocks noChangeShapeType="1"/>
            </p:cNvCxnSpPr>
            <p:nvPr/>
          </p:nvCxnSpPr>
          <p:spPr bwMode="auto">
            <a:xfrm rot="5400000">
              <a:off x="3014" y="848"/>
              <a:ext cx="996" cy="1281"/>
            </a:xfrm>
            <a:prstGeom prst="bentConnector3">
              <a:avLst>
                <a:gd name="adj1" fmla="val 72287"/>
              </a:avLst>
            </a:prstGeom>
            <a:noFill/>
            <a:ln w="38100">
              <a:solidFill>
                <a:schemeClr val="tx2">
                  <a:lumMod val="75000"/>
                </a:schemeClr>
              </a:solidFill>
              <a:miter lim="800000"/>
              <a:headEnd/>
              <a:tailEnd type="triangle" w="med" len="lg"/>
            </a:ln>
          </p:spPr>
        </p:cxnSp>
      </p:grpSp>
      <p:cxnSp>
        <p:nvCxnSpPr>
          <p:cNvPr id="105480" name="AutoShape 18"/>
          <p:cNvCxnSpPr>
            <a:cxnSpLocks noChangeShapeType="1"/>
            <a:stCxn id="87072" idx="1"/>
          </p:cNvCxnSpPr>
          <p:nvPr/>
        </p:nvCxnSpPr>
        <p:spPr bwMode="auto">
          <a:xfrm rot="16200000" flipH="1">
            <a:off x="3733801" y="4830762"/>
            <a:ext cx="2208212" cy="4763"/>
          </a:xfrm>
          <a:prstGeom prst="straightConnector1">
            <a:avLst/>
          </a:prstGeom>
          <a:noFill/>
          <a:ln w="19050">
            <a:solidFill>
              <a:schemeClr val="tx2">
                <a:lumMod val="75000"/>
              </a:schemeClr>
            </a:solidFill>
            <a:round/>
            <a:headEnd/>
            <a:tailEnd type="triangle" w="med" len="lg"/>
          </a:ln>
        </p:spPr>
      </p:cxnSp>
      <p:sp>
        <p:nvSpPr>
          <p:cNvPr id="2" name="Rectangle 22"/>
          <p:cNvSpPr>
            <a:spLocks noChangeArrowheads="1"/>
          </p:cNvSpPr>
          <p:nvPr>
            <p:custDataLst>
              <p:tags r:id="rId6"/>
            </p:custDataLst>
          </p:nvPr>
        </p:nvSpPr>
        <p:spPr bwMode="auto">
          <a:xfrm>
            <a:off x="3503613" y="4008438"/>
            <a:ext cx="2668587" cy="730250"/>
          </a:xfrm>
          <a:prstGeom prst="rect">
            <a:avLst/>
          </a:prstGeom>
          <a:solidFill>
            <a:srgbClr val="CCCCFF"/>
          </a:solidFill>
          <a:ln w="28575">
            <a:noFill/>
            <a:miter lim="800000"/>
            <a:headEnd/>
            <a:tailEnd/>
          </a:ln>
          <a:effectLst>
            <a:outerShdw blurRad="50800" dist="38100" dir="5400000" algn="t" rotWithShape="0">
              <a:prstClr val="black">
                <a:alpha val="40000"/>
              </a:prstClr>
            </a:outerShdw>
            <a:softEdge rad="31750"/>
          </a:effectLst>
        </p:spPr>
        <p:txBody>
          <a:bodyPr>
            <a:spAutoFit/>
          </a:bodyPr>
          <a:lstStyle/>
          <a:p>
            <a:pPr algn="ctr">
              <a:defRPr/>
            </a:pPr>
            <a:r>
              <a:rPr lang="en-US" sz="2000" dirty="0">
                <a:latin typeface="Arial"/>
              </a:rPr>
              <a:t>DROP and KEEP </a:t>
            </a:r>
          </a:p>
          <a:p>
            <a:pPr algn="ctr">
              <a:defRPr/>
            </a:pPr>
            <a:r>
              <a:rPr lang="en-US" sz="2000" dirty="0">
                <a:latin typeface="Arial"/>
              </a:rPr>
              <a:t>statements</a:t>
            </a:r>
          </a:p>
        </p:txBody>
      </p:sp>
      <p:sp>
        <p:nvSpPr>
          <p:cNvPr id="87054" name="Text Box 23"/>
          <p:cNvSpPr txBox="1">
            <a:spLocks noChangeArrowheads="1"/>
          </p:cNvSpPr>
          <p:nvPr>
            <p:custDataLst>
              <p:tags r:id="rId7"/>
            </p:custDataLst>
          </p:nvPr>
        </p:nvSpPr>
        <p:spPr bwMode="auto">
          <a:xfrm>
            <a:off x="1562100" y="2898775"/>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t>PDV</a:t>
            </a:r>
          </a:p>
        </p:txBody>
      </p:sp>
      <p:sp>
        <p:nvSpPr>
          <p:cNvPr id="102411" name="Text Box 24"/>
          <p:cNvSpPr txBox="1">
            <a:spLocks noChangeArrowheads="1"/>
          </p:cNvSpPr>
          <p:nvPr>
            <p:custDataLst>
              <p:tags r:id="rId8"/>
            </p:custDataLst>
          </p:nvPr>
        </p:nvSpPr>
        <p:spPr bwMode="auto">
          <a:xfrm>
            <a:off x="3497263" y="4897438"/>
            <a:ext cx="2682875" cy="730250"/>
          </a:xfrm>
          <a:prstGeom prst="rect">
            <a:avLst/>
          </a:prstGeom>
          <a:solidFill>
            <a:srgbClr val="CCCCFF"/>
          </a:solidFill>
          <a:ln w="28575" algn="ctr">
            <a:noFill/>
            <a:miter lim="800000"/>
            <a:headEnd type="none" w="med" len="lg"/>
            <a:tailEnd type="none" w="med" len="lg"/>
          </a:ln>
          <a:effectLst>
            <a:outerShdw blurRad="50800" dist="38100" dir="5400000" algn="t" rotWithShape="0">
              <a:prstClr val="black">
                <a:alpha val="40000"/>
              </a:prstClr>
            </a:outerShdw>
            <a:softEdge rad="31750"/>
          </a:effectLst>
        </p:spPr>
        <p:txBody>
          <a:bodyPr>
            <a:spAutoFit/>
          </a:bodyPr>
          <a:lstStyle/>
          <a:p>
            <a:pPr algn="ctr">
              <a:defRPr/>
            </a:pPr>
            <a:r>
              <a:rPr lang="en-US" sz="2000" dirty="0">
                <a:latin typeface="Arial"/>
              </a:rPr>
              <a:t>DROP= and KEEP= on an output data set</a:t>
            </a:r>
          </a:p>
        </p:txBody>
      </p:sp>
      <p:sp>
        <p:nvSpPr>
          <p:cNvPr id="102412" name="Text Box 25"/>
          <p:cNvSpPr txBox="1">
            <a:spLocks noChangeArrowheads="1"/>
          </p:cNvSpPr>
          <p:nvPr>
            <p:custDataLst>
              <p:tags r:id="rId9"/>
            </p:custDataLst>
          </p:nvPr>
        </p:nvSpPr>
        <p:spPr bwMode="auto">
          <a:xfrm>
            <a:off x="1296988" y="1917700"/>
            <a:ext cx="2486025" cy="730250"/>
          </a:xfrm>
          <a:prstGeom prst="rect">
            <a:avLst/>
          </a:prstGeom>
          <a:solidFill>
            <a:srgbClr val="CCCCFF"/>
          </a:solidFill>
          <a:ln w="28575" algn="ctr">
            <a:noFill/>
            <a:miter lim="800000"/>
            <a:headEnd type="none" w="med" len="lg"/>
            <a:tailEnd type="none" w="med" len="lg"/>
          </a:ln>
          <a:effectLst>
            <a:outerShdw blurRad="50800" dist="38100" dir="5400000" algn="t" rotWithShape="0">
              <a:prstClr val="black">
                <a:alpha val="40000"/>
              </a:prstClr>
            </a:outerShdw>
            <a:softEdge rad="31750"/>
          </a:effectLst>
        </p:spPr>
        <p:txBody>
          <a:bodyPr>
            <a:spAutoFit/>
          </a:bodyPr>
          <a:lstStyle/>
          <a:p>
            <a:pPr algn="ctr">
              <a:defRPr/>
            </a:pPr>
            <a:r>
              <a:rPr lang="en-US" sz="2000" dirty="0">
                <a:latin typeface="Arial"/>
              </a:rPr>
              <a:t>DROP= and KEEP= on an input data set</a:t>
            </a:r>
          </a:p>
        </p:txBody>
      </p:sp>
      <p:sp>
        <p:nvSpPr>
          <p:cNvPr id="105485" name="Rectangle 28"/>
          <p:cNvSpPr>
            <a:spLocks noChangeArrowheads="1"/>
          </p:cNvSpPr>
          <p:nvPr>
            <p:custDataLst>
              <p:tags r:id="rId10"/>
            </p:custDataLst>
          </p:nvPr>
        </p:nvSpPr>
        <p:spPr bwMode="auto">
          <a:xfrm>
            <a:off x="1203325" y="1081088"/>
            <a:ext cx="2989263" cy="485775"/>
          </a:xfrm>
          <a:prstGeom prst="rect">
            <a:avLst/>
          </a:prstGeom>
          <a:solidFill>
            <a:schemeClr val="tx2"/>
          </a:solidFill>
          <a:ln w="28575">
            <a:noFill/>
            <a:miter lim="800000"/>
            <a:headEnd type="none" w="sm" len="sm"/>
            <a:tailEnd type="none" w="sm" len="sm"/>
          </a:ln>
          <a:effectLst>
            <a:outerShdw blurRad="50800" dist="38100" dir="5400000" algn="t" rotWithShape="0">
              <a:prstClr val="black">
                <a:alpha val="40000"/>
              </a:prstClr>
            </a:outerShdw>
            <a:softEdge rad="31750"/>
          </a:effectLst>
        </p:spPr>
        <p:txBody>
          <a:bodyPr wrap="none" anchor="ctr"/>
          <a:lstStyle/>
          <a:p>
            <a:pPr algn="ctr">
              <a:defRPr/>
            </a:pPr>
            <a:r>
              <a:rPr lang="en-US" dirty="0">
                <a:solidFill>
                  <a:srgbClr val="FFFFFF"/>
                </a:solidFill>
                <a:latin typeface="Arial"/>
              </a:rPr>
              <a:t>Input SAS data set</a:t>
            </a:r>
          </a:p>
        </p:txBody>
      </p:sp>
      <p:sp>
        <p:nvSpPr>
          <p:cNvPr id="87064" name="AutoShape 30"/>
          <p:cNvSpPr>
            <a:spLocks/>
          </p:cNvSpPr>
          <p:nvPr>
            <p:custDataLst>
              <p:tags r:id="rId11"/>
            </p:custDataLst>
          </p:nvPr>
        </p:nvSpPr>
        <p:spPr bwMode="auto">
          <a:xfrm>
            <a:off x="4173538" y="1889125"/>
            <a:ext cx="2381250" cy="795338"/>
          </a:xfrm>
          <a:prstGeom prst="borderCallout1">
            <a:avLst>
              <a:gd name="adj1" fmla="val 50486"/>
              <a:gd name="adj2" fmla="val -977"/>
              <a:gd name="adj3" fmla="val 50458"/>
              <a:gd name="adj4" fmla="val -16667"/>
            </a:avLst>
          </a:prstGeom>
          <a:solidFill>
            <a:srgbClr val="009900"/>
          </a:solidFill>
          <a:ln w="19050" algn="ctr">
            <a:solidFill>
              <a:srgbClr val="000000"/>
            </a:solidFill>
            <a:miter lim="800000"/>
            <a:headEnd type="none" w="med" len="lg"/>
            <a:tailEnd type="triangle" w="med" len="lg"/>
          </a:ln>
        </p:spPr>
        <p:txBody>
          <a:bodyPr lIns="88900" tIns="88900" rIns="88900" bIns="88900" anchor="ctr">
            <a:spAutoFit/>
          </a:bodyPr>
          <a:lstStyle/>
          <a:p>
            <a:r>
              <a:rPr lang="en-US" sz="2000" b="1" dirty="0">
                <a:solidFill>
                  <a:srgbClr val="FFFFFF"/>
                </a:solidFill>
              </a:rPr>
              <a:t>Affects contents of PDV</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1210421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29"/>
          <p:cNvSpPr>
            <a:spLocks noGrp="1" noChangeArrowheads="1"/>
          </p:cNvSpPr>
          <p:nvPr>
            <p:ph type="title"/>
            <p:custDataLst>
              <p:tags r:id="rId1"/>
            </p:custDataLst>
          </p:nvPr>
        </p:nvSpPr>
        <p:spPr/>
        <p:txBody>
          <a:bodyPr/>
          <a:lstStyle/>
          <a:p>
            <a:r>
              <a:rPr lang="en-US"/>
              <a:t>Controlling Which Observations Are Read</a:t>
            </a:r>
          </a:p>
        </p:txBody>
      </p:sp>
      <p:sp>
        <p:nvSpPr>
          <p:cNvPr id="89091" name="Rectangle 1030"/>
          <p:cNvSpPr>
            <a:spLocks noGrp="1" noChangeArrowheads="1"/>
          </p:cNvSpPr>
          <p:nvPr>
            <p:ph idx="1"/>
            <p:custDataLst>
              <p:tags r:id="rId2"/>
            </p:custDataLst>
          </p:nvPr>
        </p:nvSpPr>
        <p:spPr/>
        <p:txBody>
          <a:bodyPr/>
          <a:lstStyle/>
          <a:p>
            <a:r>
              <a:rPr lang="en-US"/>
              <a:t>By default, SAS processes every observation in a </a:t>
            </a:r>
            <a:br>
              <a:rPr lang="en-US"/>
            </a:br>
            <a:r>
              <a:rPr lang="en-US"/>
              <a:t>SAS data set, from the first observation to the last. </a:t>
            </a:r>
            <a:br>
              <a:rPr lang="en-US"/>
            </a:br>
            <a:r>
              <a:rPr lang="en-US"/>
              <a:t>The FIRSTOBS= and OBS= data set options can </a:t>
            </a:r>
            <a:br>
              <a:rPr lang="en-US"/>
            </a:br>
            <a:r>
              <a:rPr lang="en-US"/>
              <a:t>be used to control which observations are processed.</a:t>
            </a:r>
          </a:p>
          <a:p>
            <a:endParaRPr lang="en-US"/>
          </a:p>
          <a:p>
            <a:r>
              <a:rPr lang="en-US"/>
              <a:t>The FIRSTOBS= and OBS= options are used with input data sets. You cannot use either option with output data sets. </a:t>
            </a:r>
          </a:p>
        </p:txBody>
      </p:sp>
      <p:sp>
        <p:nvSpPr>
          <p:cNvPr id="4" name="Slide Number Placeholder 3"/>
          <p:cNvSpPr>
            <a:spLocks noGrp="1"/>
          </p:cNvSpPr>
          <p:nvPr>
            <p:ph type="sldNum" sz="quarter" idx="10"/>
            <p:custDataLst>
              <p:tags r:id="rId3"/>
            </p:custDataLst>
          </p:nvPr>
        </p:nvSpPr>
        <p:spPr/>
        <p:txBody>
          <a:bodyPr/>
          <a:lstStyle/>
          <a:p>
            <a:pPr>
              <a:defRPr/>
            </a:pPr>
            <a:fld id="{964E658A-E45A-4BD1-B8BA-625DF6B0026D}" type="slidenum">
              <a:rPr lang="en-US"/>
              <a:pPr>
                <a:defRPr/>
              </a:pPr>
              <a:t>73</a:t>
            </a:fld>
            <a:endParaRPr lang="en-US" b="0" dirty="0">
              <a:latin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1"/>
          <p:cNvSpPr>
            <a:spLocks noGrp="1" noChangeArrowheads="1"/>
          </p:cNvSpPr>
          <p:nvPr>
            <p:ph type="title"/>
            <p:custDataLst>
              <p:tags r:id="rId1"/>
            </p:custDataLst>
          </p:nvPr>
        </p:nvSpPr>
        <p:spPr/>
        <p:txBody>
          <a:bodyPr/>
          <a:lstStyle/>
          <a:p>
            <a:r>
              <a:rPr lang="en-US"/>
              <a:t>Using the OBS= Data Set Option</a:t>
            </a:r>
          </a:p>
        </p:txBody>
      </p:sp>
      <p:sp>
        <p:nvSpPr>
          <p:cNvPr id="91139" name="Rectangle 22"/>
          <p:cNvSpPr>
            <a:spLocks noGrp="1" noChangeArrowheads="1"/>
          </p:cNvSpPr>
          <p:nvPr>
            <p:ph idx="1"/>
            <p:custDataLst>
              <p:tags r:id="rId2"/>
            </p:custDataLst>
          </p:nvPr>
        </p:nvSpPr>
        <p:spPr/>
        <p:txBody>
          <a:bodyPr/>
          <a:lstStyle/>
          <a:p>
            <a:r>
              <a:rPr lang="en-US" dirty="0"/>
              <a:t>This OBS= data set option causes the DATA step to stop processing after observation 100. </a:t>
            </a:r>
          </a:p>
          <a:p>
            <a:endParaRPr lang="en-US" dirty="0"/>
          </a:p>
          <a:p>
            <a:endParaRPr lang="en-US" dirty="0"/>
          </a:p>
          <a:p>
            <a:endParaRPr lang="en-US" dirty="0"/>
          </a:p>
          <a:p>
            <a:endParaRPr lang="en-US" dirty="0"/>
          </a:p>
          <a:p>
            <a:r>
              <a:rPr lang="en-US" dirty="0"/>
              <a:t>Partial SAS Log</a:t>
            </a:r>
          </a:p>
          <a:p>
            <a:endParaRPr lang="en-US" dirty="0"/>
          </a:p>
        </p:txBody>
      </p:sp>
      <p:sp>
        <p:nvSpPr>
          <p:cNvPr id="9" name="Slide Number Placeholder 3"/>
          <p:cNvSpPr>
            <a:spLocks noGrp="1"/>
          </p:cNvSpPr>
          <p:nvPr>
            <p:ph type="sldNum" sz="quarter" idx="10"/>
            <p:custDataLst>
              <p:tags r:id="rId3"/>
            </p:custDataLst>
          </p:nvPr>
        </p:nvSpPr>
        <p:spPr/>
        <p:txBody>
          <a:bodyPr/>
          <a:lstStyle/>
          <a:p>
            <a:pPr>
              <a:defRPr/>
            </a:pPr>
            <a:fld id="{19A42FA5-2248-4A1D-8B54-42ED167801BD}" type="slidenum">
              <a:rPr lang="en-US"/>
              <a:pPr>
                <a:defRPr/>
              </a:pPr>
              <a:t>74</a:t>
            </a:fld>
            <a:endParaRPr lang="en-US" b="0" dirty="0">
              <a:latin typeface="Times New Roman" pitchFamily="18" charset="0"/>
            </a:endParaRPr>
          </a:p>
        </p:txBody>
      </p:sp>
      <p:sp>
        <p:nvSpPr>
          <p:cNvPr id="91141" name="Text Box 16"/>
          <p:cNvSpPr txBox="1">
            <a:spLocks noChangeArrowheads="1"/>
          </p:cNvSpPr>
          <p:nvPr>
            <p:custDataLst>
              <p:tags r:id="rId4"/>
            </p:custDataLst>
          </p:nvPr>
        </p:nvSpPr>
        <p:spPr bwMode="auto">
          <a:xfrm>
            <a:off x="696913" y="1971675"/>
            <a:ext cx="7807325" cy="1384300"/>
          </a:xfrm>
          <a:prstGeom prst="rect">
            <a:avLst/>
          </a:prstGeom>
          <a:solidFill>
            <a:srgbClr val="FFFFFF"/>
          </a:solidFill>
          <a:ln w="38100" algn="ctr">
            <a:solidFill>
              <a:schemeClr val="tx2"/>
            </a:solidFill>
            <a:miter lim="800000"/>
            <a:headEnd type="none" w="med" len="lg"/>
            <a:tailEnd type="none" w="med" len="lg"/>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australia</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 (</a:t>
            </a:r>
            <a:r>
              <a:rPr lang="en-US" b="1" dirty="0" err="1">
                <a:latin typeface="Courier New" pitchFamily="49" charset="0"/>
              </a:rPr>
              <a:t>obs</a:t>
            </a:r>
            <a:r>
              <a:rPr lang="en-US" b="1" dirty="0">
                <a:latin typeface="Courier New" pitchFamily="49" charset="0"/>
              </a:rPr>
              <a:t>=100);</a:t>
            </a:r>
          </a:p>
          <a:p>
            <a:pPr>
              <a:lnSpc>
                <a:spcPct val="85000"/>
              </a:lnSpc>
            </a:pPr>
            <a:r>
              <a:rPr lang="en-US" b="1" dirty="0">
                <a:latin typeface="Courier New" pitchFamily="49" charset="0"/>
              </a:rPr>
              <a:t>   if Country='AU' then output;</a:t>
            </a:r>
          </a:p>
          <a:p>
            <a:pPr>
              <a:lnSpc>
                <a:spcPct val="85000"/>
              </a:lnSpc>
            </a:pPr>
            <a:r>
              <a:rPr lang="en-US" b="1" dirty="0">
                <a:latin typeface="Courier New" pitchFamily="49" charset="0"/>
              </a:rPr>
              <a:t>run;</a:t>
            </a:r>
          </a:p>
        </p:txBody>
      </p:sp>
      <p:sp>
        <p:nvSpPr>
          <p:cNvPr id="91143" name="Text Box 20"/>
          <p:cNvSpPr txBox="1">
            <a:spLocks noChangeArrowheads="1"/>
          </p:cNvSpPr>
          <p:nvPr>
            <p:custDataLst>
              <p:tags r:id="rId5"/>
            </p:custDataLst>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p202d08</a:t>
            </a:r>
          </a:p>
        </p:txBody>
      </p:sp>
      <p:sp>
        <p:nvSpPr>
          <p:cNvPr id="91144" name="Rectangle 23"/>
          <p:cNvSpPr>
            <a:spLocks noChangeArrowheads="1"/>
          </p:cNvSpPr>
          <p:nvPr>
            <p:custDataLst>
              <p:tags r:id="rId6"/>
            </p:custDataLst>
          </p:nvPr>
        </p:nvSpPr>
        <p:spPr bwMode="auto">
          <a:xfrm>
            <a:off x="696913" y="3991405"/>
            <a:ext cx="7493000" cy="1117600"/>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eaLnBrk="0" hangingPunct="0"/>
            <a:r>
              <a:rPr lang="en-US" sz="1600" b="1">
                <a:solidFill>
                  <a:srgbClr val="0000FF"/>
                </a:solidFill>
                <a:latin typeface="SAS Monospace" pitchFamily="49" charset="0"/>
              </a:rPr>
              <a:t>NOTE: There were 100 observations read from the data set</a:t>
            </a:r>
            <a:br>
              <a:rPr lang="en-US" sz="1600" b="1">
                <a:solidFill>
                  <a:srgbClr val="0000FF"/>
                </a:solidFill>
                <a:latin typeface="SAS Monospace" pitchFamily="49" charset="0"/>
              </a:rPr>
            </a:br>
            <a:r>
              <a:rPr lang="en-US" sz="1600" b="1">
                <a:solidFill>
                  <a:srgbClr val="0000FF"/>
                </a:solidFill>
                <a:latin typeface="SAS Monospace" pitchFamily="49" charset="0"/>
              </a:rPr>
              <a:t>      ORION.EMPLOYEE_ADDRESSES.</a:t>
            </a:r>
          </a:p>
          <a:p>
            <a:pPr eaLnBrk="0" hangingPunct="0"/>
            <a:r>
              <a:rPr lang="en-US" sz="1600" b="1">
                <a:solidFill>
                  <a:srgbClr val="0000FF"/>
                </a:solidFill>
                <a:latin typeface="SAS Monospace" pitchFamily="49" charset="0"/>
              </a:rPr>
              <a:t>NOTE: The data set WORK.AUSTRALIA has 24 observations and</a:t>
            </a:r>
            <a:br>
              <a:rPr lang="en-US" sz="1600" b="1">
                <a:solidFill>
                  <a:srgbClr val="0000FF"/>
                </a:solidFill>
                <a:latin typeface="SAS Monospace" pitchFamily="49" charset="0"/>
              </a:rPr>
            </a:br>
            <a:r>
              <a:rPr lang="en-US" sz="1600" b="1">
                <a:solidFill>
                  <a:srgbClr val="0000FF"/>
                </a:solidFill>
                <a:latin typeface="SAS Monospace" pitchFamily="49" charset="0"/>
              </a:rPr>
              <a:t>      9 variables.</a:t>
            </a:r>
          </a:p>
        </p:txBody>
      </p:sp>
      <p:sp>
        <p:nvSpPr>
          <p:cNvPr id="91145" name="Rectangle 25"/>
          <p:cNvSpPr>
            <a:spLocks noChangeArrowheads="1"/>
          </p:cNvSpPr>
          <p:nvPr>
            <p:custDataLst>
              <p:tags r:id="rId7"/>
            </p:custDataLst>
          </p:nvPr>
        </p:nvSpPr>
        <p:spPr bwMode="auto">
          <a:xfrm>
            <a:off x="2830513" y="4021567"/>
            <a:ext cx="2005012"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0" name="Text Box 1032"/>
          <p:cNvSpPr txBox="1">
            <a:spLocks noChangeArrowheads="1"/>
          </p:cNvSpPr>
          <p:nvPr>
            <p:custDataLst>
              <p:tags r:id="rId8"/>
            </p:custDataLst>
          </p:nvPr>
        </p:nvSpPr>
        <p:spPr bwMode="auto">
          <a:xfrm>
            <a:off x="5376862" y="1496836"/>
            <a:ext cx="3316563" cy="698500"/>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square" tIns="152400" bIns="1524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i="1" dirty="0"/>
              <a:t>SAS-data-set</a:t>
            </a:r>
            <a:r>
              <a:rPr lang="en-US" dirty="0"/>
              <a:t>(</a:t>
            </a:r>
            <a:r>
              <a:rPr lang="en-US" b="1" dirty="0"/>
              <a:t>OBS=</a:t>
            </a:r>
            <a:r>
              <a:rPr lang="en-US" i="1" dirty="0"/>
              <a:t>n</a:t>
            </a:r>
            <a:r>
              <a:rPr lang="en-US" dirty="0"/>
              <a:t>)</a:t>
            </a:r>
          </a:p>
        </p:txBody>
      </p:sp>
      <p:sp>
        <p:nvSpPr>
          <p:cNvPr id="2" name="Rectangle 1"/>
          <p:cNvSpPr/>
          <p:nvPr>
            <p:custDataLst>
              <p:tags r:id="rId9"/>
            </p:custDataLst>
          </p:nvPr>
        </p:nvSpPr>
        <p:spPr bwMode="auto">
          <a:xfrm>
            <a:off x="6772276" y="2333371"/>
            <a:ext cx="12780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custDataLst>
              <p:tags r:id="rId1"/>
            </p:custDataLst>
          </p:nvPr>
        </p:nvSpPr>
        <p:spPr/>
        <p:txBody>
          <a:bodyPr/>
          <a:lstStyle/>
          <a:p>
            <a:r>
              <a:rPr lang="en-US"/>
              <a:t>Using OBS= and FIRSTOBS= Data Set Options</a:t>
            </a:r>
          </a:p>
        </p:txBody>
      </p:sp>
      <p:sp>
        <p:nvSpPr>
          <p:cNvPr id="93187" name="Rectangle 3"/>
          <p:cNvSpPr>
            <a:spLocks noGrp="1" noChangeArrowheads="1"/>
          </p:cNvSpPr>
          <p:nvPr>
            <p:ph idx="1"/>
            <p:custDataLst>
              <p:tags r:id="rId2"/>
            </p:custDataLst>
          </p:nvPr>
        </p:nvSpPr>
        <p:spPr>
          <a:xfrm>
            <a:off x="685800" y="1066800"/>
            <a:ext cx="7839075" cy="3195638"/>
          </a:xfrm>
        </p:spPr>
        <p:txBody>
          <a:bodyPr/>
          <a:lstStyle/>
          <a:p>
            <a:r>
              <a:rPr lang="en-US"/>
              <a:t>The FIRSTOBS= and OBS= data set options cause </a:t>
            </a:r>
            <a:br>
              <a:rPr lang="en-US"/>
            </a:br>
            <a:r>
              <a:rPr lang="en-US"/>
              <a:t>the SET statement below to read 51 observations from </a:t>
            </a:r>
            <a:r>
              <a:rPr lang="en-US" b="1">
                <a:latin typeface="Arial"/>
              </a:rPr>
              <a:t>orion.employee_addresses</a:t>
            </a:r>
            <a:r>
              <a:rPr lang="en-US"/>
              <a:t>. Processing begins with observation 50 and ends after observation 100.</a:t>
            </a:r>
          </a:p>
          <a:p>
            <a:endParaRPr lang="en-US"/>
          </a:p>
        </p:txBody>
      </p:sp>
      <p:sp>
        <p:nvSpPr>
          <p:cNvPr id="8" name="Slide Number Placeholder 3"/>
          <p:cNvSpPr>
            <a:spLocks noGrp="1"/>
          </p:cNvSpPr>
          <p:nvPr>
            <p:ph type="sldNum" sz="quarter" idx="10"/>
            <p:custDataLst>
              <p:tags r:id="rId3"/>
            </p:custDataLst>
          </p:nvPr>
        </p:nvSpPr>
        <p:spPr/>
        <p:txBody>
          <a:bodyPr/>
          <a:lstStyle/>
          <a:p>
            <a:pPr>
              <a:defRPr/>
            </a:pPr>
            <a:fld id="{B8F85062-0C69-4100-8CAC-A397BE7DD686}" type="slidenum">
              <a:rPr lang="en-US"/>
              <a:pPr>
                <a:defRPr/>
              </a:pPr>
              <a:t>75</a:t>
            </a:fld>
            <a:endParaRPr lang="en-US" b="0" dirty="0">
              <a:latin typeface="Times New Roman" pitchFamily="18" charset="0"/>
            </a:endParaRPr>
          </a:p>
        </p:txBody>
      </p:sp>
      <p:sp>
        <p:nvSpPr>
          <p:cNvPr id="93189" name="Text Box 7"/>
          <p:cNvSpPr txBox="1">
            <a:spLocks noChangeArrowheads="1"/>
          </p:cNvSpPr>
          <p:nvPr>
            <p:custDataLst>
              <p:tags r:id="rId4"/>
            </p:custDataLst>
          </p:nvPr>
        </p:nvSpPr>
        <p:spPr bwMode="auto">
          <a:xfrm>
            <a:off x="7943850"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p202d09</a:t>
            </a:r>
          </a:p>
        </p:txBody>
      </p:sp>
      <p:sp>
        <p:nvSpPr>
          <p:cNvPr id="93191" name="Text Box 12"/>
          <p:cNvSpPr txBox="1">
            <a:spLocks noChangeArrowheads="1"/>
          </p:cNvSpPr>
          <p:nvPr>
            <p:custDataLst>
              <p:tags r:id="rId5"/>
            </p:custDataLst>
          </p:nvPr>
        </p:nvSpPr>
        <p:spPr bwMode="auto">
          <a:xfrm>
            <a:off x="684213" y="2874487"/>
            <a:ext cx="5981700" cy="1695450"/>
          </a:xfrm>
          <a:prstGeom prst="rect">
            <a:avLst/>
          </a:prstGeom>
          <a:solidFill>
            <a:srgbClr val="FFFFFF"/>
          </a:solidFill>
          <a:ln w="38100" algn="ctr">
            <a:solidFill>
              <a:schemeClr val="tx2"/>
            </a:solidFill>
            <a:miter lim="800000"/>
            <a:headEnd type="none" w="med" len="lg"/>
            <a:tailEnd type="none" w="med" len="lg"/>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australia</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orion.employee_addresses</a:t>
            </a:r>
            <a:r>
              <a:rPr lang="en-US" b="1" dirty="0">
                <a:latin typeface="Courier New" pitchFamily="49" charset="0"/>
              </a:rPr>
              <a:t> </a:t>
            </a:r>
          </a:p>
          <a:p>
            <a:pPr>
              <a:lnSpc>
                <a:spcPct val="85000"/>
              </a:lnSpc>
            </a:pPr>
            <a:r>
              <a:rPr lang="en-US" b="1" dirty="0">
                <a:latin typeface="Courier New" pitchFamily="49" charset="0"/>
              </a:rPr>
              <a:t>       (</a:t>
            </a:r>
            <a:r>
              <a:rPr lang="en-US" b="1" dirty="0" err="1">
                <a:latin typeface="Courier New" pitchFamily="49" charset="0"/>
              </a:rPr>
              <a:t>firstobs</a:t>
            </a:r>
            <a:r>
              <a:rPr lang="en-US" b="1" dirty="0">
                <a:latin typeface="Courier New" pitchFamily="49" charset="0"/>
              </a:rPr>
              <a:t>=50 </a:t>
            </a:r>
            <a:r>
              <a:rPr lang="en-US" b="1" dirty="0" err="1">
                <a:latin typeface="Courier New" pitchFamily="49" charset="0"/>
              </a:rPr>
              <a:t>obs</a:t>
            </a:r>
            <a:r>
              <a:rPr lang="en-US" b="1" dirty="0">
                <a:latin typeface="Courier New" pitchFamily="49" charset="0"/>
              </a:rPr>
              <a:t>=100);</a:t>
            </a:r>
          </a:p>
          <a:p>
            <a:pPr>
              <a:lnSpc>
                <a:spcPct val="85000"/>
              </a:lnSpc>
            </a:pPr>
            <a:r>
              <a:rPr lang="en-US" b="1" dirty="0">
                <a:latin typeface="Courier New" pitchFamily="49" charset="0"/>
              </a:rPr>
              <a:t>   if Country='AU' then output;</a:t>
            </a:r>
          </a:p>
          <a:p>
            <a:pPr>
              <a:lnSpc>
                <a:spcPct val="85000"/>
              </a:lnSpc>
            </a:pPr>
            <a:r>
              <a:rPr lang="en-US" b="1" dirty="0">
                <a:latin typeface="Courier New" pitchFamily="49" charset="0"/>
              </a:rPr>
              <a:t>run;</a:t>
            </a:r>
          </a:p>
        </p:txBody>
      </p:sp>
      <p:sp>
        <p:nvSpPr>
          <p:cNvPr id="2" name="Rectangle 1"/>
          <p:cNvSpPr/>
          <p:nvPr>
            <p:custDataLst>
              <p:tags r:id="rId6"/>
            </p:custDataLst>
          </p:nvPr>
        </p:nvSpPr>
        <p:spPr bwMode="auto">
          <a:xfrm>
            <a:off x="2195513" y="3547079"/>
            <a:ext cx="346875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custDataLst>
              <p:tags r:id="rId1"/>
            </p:custDataLst>
          </p:nvPr>
        </p:nvSpPr>
        <p:spPr/>
        <p:txBody>
          <a:bodyPr/>
          <a:lstStyle/>
          <a:p>
            <a:r>
              <a:rPr lang="en-US"/>
              <a:t>Check the SAS Log</a:t>
            </a:r>
          </a:p>
        </p:txBody>
      </p:sp>
      <p:sp>
        <p:nvSpPr>
          <p:cNvPr id="94211" name="Rectangle 3"/>
          <p:cNvSpPr>
            <a:spLocks noGrp="1" noChangeArrowheads="1"/>
          </p:cNvSpPr>
          <p:nvPr>
            <p:ph idx="1"/>
            <p:custDataLst>
              <p:tags r:id="rId2"/>
            </p:custDataLst>
          </p:nvPr>
        </p:nvSpPr>
        <p:spPr>
          <a:xfrm>
            <a:off x="685800" y="1071563"/>
            <a:ext cx="7848600" cy="3240087"/>
          </a:xfrm>
        </p:spPr>
        <p:txBody>
          <a:bodyPr/>
          <a:lstStyle/>
          <a:p>
            <a:r>
              <a:rPr lang="en-US"/>
              <a:t>Partial SAS Log</a:t>
            </a:r>
          </a:p>
        </p:txBody>
      </p:sp>
      <p:sp>
        <p:nvSpPr>
          <p:cNvPr id="7" name="Slide Number Placeholder 3"/>
          <p:cNvSpPr>
            <a:spLocks noGrp="1"/>
          </p:cNvSpPr>
          <p:nvPr>
            <p:ph type="sldNum" sz="quarter" idx="10"/>
            <p:custDataLst>
              <p:tags r:id="rId3"/>
            </p:custDataLst>
          </p:nvPr>
        </p:nvSpPr>
        <p:spPr/>
        <p:txBody>
          <a:bodyPr/>
          <a:lstStyle/>
          <a:p>
            <a:pPr>
              <a:defRPr/>
            </a:pPr>
            <a:fld id="{76BAEEF7-C42A-41AC-8CE3-19A0A3991D29}" type="slidenum">
              <a:rPr lang="en-US"/>
              <a:pPr>
                <a:defRPr/>
              </a:pPr>
              <a:t>76</a:t>
            </a:fld>
            <a:endParaRPr lang="en-US" b="0" dirty="0">
              <a:latin typeface="Times New Roman" pitchFamily="18" charset="0"/>
            </a:endParaRPr>
          </a:p>
        </p:txBody>
      </p:sp>
      <p:grpSp>
        <p:nvGrpSpPr>
          <p:cNvPr id="5" name="Group 4"/>
          <p:cNvGrpSpPr/>
          <p:nvPr/>
        </p:nvGrpSpPr>
        <p:grpSpPr>
          <a:xfrm>
            <a:off x="696913" y="1479550"/>
            <a:ext cx="7478712" cy="2339975"/>
            <a:chOff x="696913" y="1479550"/>
            <a:chExt cx="7478712" cy="2339975"/>
          </a:xfrm>
        </p:grpSpPr>
        <p:sp>
          <p:nvSpPr>
            <p:cNvPr id="94213" name="Rectangle 11"/>
            <p:cNvSpPr>
              <a:spLocks noChangeArrowheads="1"/>
            </p:cNvSpPr>
            <p:nvPr>
              <p:custDataLst>
                <p:tags r:id="rId4"/>
              </p:custDataLst>
            </p:nvPr>
          </p:nvSpPr>
          <p:spPr bwMode="auto">
            <a:xfrm>
              <a:off x="696913" y="1479550"/>
              <a:ext cx="7478712" cy="2339975"/>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eaLnBrk="0" hangingPunct="0"/>
              <a:r>
                <a:rPr lang="en-US" sz="1600" b="1" dirty="0">
                  <a:solidFill>
                    <a:srgbClr val="000000"/>
                  </a:solidFill>
                  <a:latin typeface="SAS Monospace" pitchFamily="49" charset="0"/>
                </a:rPr>
                <a:t>640  data </a:t>
              </a:r>
              <a:r>
                <a:rPr lang="en-US" sz="1600" b="1" dirty="0" err="1">
                  <a:solidFill>
                    <a:srgbClr val="000000"/>
                  </a:solidFill>
                  <a:latin typeface="SAS Monospace" pitchFamily="49" charset="0"/>
                </a:rPr>
                <a:t>australia</a:t>
              </a:r>
              <a:r>
                <a:rPr lang="en-US" sz="1600" b="1" dirty="0">
                  <a:solidFill>
                    <a:srgbClr val="000000"/>
                  </a:solidFill>
                  <a:latin typeface="SAS Monospace" pitchFamily="49" charset="0"/>
                </a:rPr>
                <a:t>;</a:t>
              </a:r>
            </a:p>
            <a:p>
              <a:pPr eaLnBrk="0" hangingPunct="0"/>
              <a:r>
                <a:rPr lang="en-US" sz="1600" b="1" dirty="0">
                  <a:solidFill>
                    <a:srgbClr val="000000"/>
                  </a:solidFill>
                  <a:latin typeface="SAS Monospace" pitchFamily="49" charset="0"/>
                </a:rPr>
                <a:t>641      set </a:t>
              </a:r>
              <a:r>
                <a:rPr lang="en-US" sz="1600" b="1" dirty="0" err="1">
                  <a:solidFill>
                    <a:srgbClr val="000000"/>
                  </a:solidFill>
                  <a:latin typeface="SAS Monospace" pitchFamily="49" charset="0"/>
                </a:rPr>
                <a:t>orion.employee_addresses</a:t>
              </a:r>
              <a:r>
                <a:rPr lang="en-US" sz="1600" b="1" dirty="0">
                  <a:solidFill>
                    <a:srgbClr val="000000"/>
                  </a:solidFill>
                  <a:latin typeface="SAS Monospace" pitchFamily="49" charset="0"/>
                </a:rPr>
                <a:t>(</a:t>
              </a:r>
              <a:r>
                <a:rPr lang="en-US" sz="1600" b="1" dirty="0" err="1">
                  <a:solidFill>
                    <a:srgbClr val="000000"/>
                  </a:solidFill>
                  <a:latin typeface="SAS Monospace" pitchFamily="49" charset="0"/>
                </a:rPr>
                <a:t>firstobs</a:t>
              </a:r>
              <a:r>
                <a:rPr lang="en-US" sz="1600" b="1" dirty="0">
                  <a:solidFill>
                    <a:srgbClr val="000000"/>
                  </a:solidFill>
                  <a:latin typeface="SAS Monospace" pitchFamily="49" charset="0"/>
                </a:rPr>
                <a:t>=50 </a:t>
              </a:r>
              <a:r>
                <a:rPr lang="en-US" sz="1600" b="1" dirty="0" err="1">
                  <a:solidFill>
                    <a:srgbClr val="000000"/>
                  </a:solidFill>
                  <a:latin typeface="SAS Monospace" pitchFamily="49" charset="0"/>
                </a:rPr>
                <a:t>obs</a:t>
              </a:r>
              <a:r>
                <a:rPr lang="en-US" sz="1600" b="1" dirty="0">
                  <a:solidFill>
                    <a:srgbClr val="000000"/>
                  </a:solidFill>
                  <a:latin typeface="SAS Monospace" pitchFamily="49" charset="0"/>
                </a:rPr>
                <a:t>=100);</a:t>
              </a:r>
            </a:p>
            <a:p>
              <a:pPr eaLnBrk="0" hangingPunct="0"/>
              <a:r>
                <a:rPr lang="en-US" sz="1600" b="1" dirty="0">
                  <a:solidFill>
                    <a:srgbClr val="000000"/>
                  </a:solidFill>
                  <a:latin typeface="SAS Monospace" pitchFamily="49" charset="0"/>
                </a:rPr>
                <a:t>642      if Country='AU' then output;</a:t>
              </a:r>
            </a:p>
            <a:p>
              <a:pPr eaLnBrk="0" hangingPunct="0"/>
              <a:r>
                <a:rPr lang="en-US" sz="1600" b="1" dirty="0">
                  <a:solidFill>
                    <a:srgbClr val="000000"/>
                  </a:solidFill>
                  <a:latin typeface="SAS Monospace" pitchFamily="49" charset="0"/>
                </a:rPr>
                <a:t>643  run;</a:t>
              </a:r>
            </a:p>
            <a:p>
              <a:pPr eaLnBrk="0" hangingPunct="0"/>
              <a:endParaRPr lang="en-US" sz="1600" b="1" dirty="0">
                <a:solidFill>
                  <a:srgbClr val="000000"/>
                </a:solidFill>
                <a:latin typeface="SAS Monospace" pitchFamily="49" charset="0"/>
              </a:endParaRPr>
            </a:p>
            <a:p>
              <a:pPr eaLnBrk="0" hangingPunct="0"/>
              <a:r>
                <a:rPr lang="en-US" sz="1600" b="1" dirty="0">
                  <a:solidFill>
                    <a:srgbClr val="0000FF"/>
                  </a:solidFill>
                  <a:latin typeface="SAS Monospace" pitchFamily="49" charset="0"/>
                </a:rPr>
                <a:t>NOTE: There were 51 observations read from the data set</a:t>
              </a:r>
              <a:br>
                <a:rPr lang="en-US" sz="1600" b="1" dirty="0">
                  <a:solidFill>
                    <a:srgbClr val="0000FF"/>
                  </a:solidFill>
                  <a:latin typeface="SAS Monospace" pitchFamily="49" charset="0"/>
                </a:rPr>
              </a:br>
              <a:r>
                <a:rPr lang="en-US" sz="1600" b="1" dirty="0">
                  <a:solidFill>
                    <a:srgbClr val="0000FF"/>
                  </a:solidFill>
                  <a:latin typeface="SAS Monospace" pitchFamily="49" charset="0"/>
                </a:rPr>
                <a:t>      ORION.EMPLOYEE_ADDRESSES.</a:t>
              </a:r>
            </a:p>
            <a:p>
              <a:pPr eaLnBrk="0" hangingPunct="0"/>
              <a:r>
                <a:rPr lang="en-US" sz="1600" b="1" dirty="0">
                  <a:solidFill>
                    <a:srgbClr val="0000FF"/>
                  </a:solidFill>
                  <a:latin typeface="SAS Monospace" pitchFamily="49" charset="0"/>
                </a:rPr>
                <a:t>NOTE: The data set WORK.AUSTRALIA has 13 observations and</a:t>
              </a:r>
              <a:br>
                <a:rPr lang="en-US" sz="1600" b="1" dirty="0">
                  <a:solidFill>
                    <a:srgbClr val="0000FF"/>
                  </a:solidFill>
                  <a:latin typeface="SAS Monospace" pitchFamily="49" charset="0"/>
                </a:rPr>
              </a:br>
              <a:r>
                <a:rPr lang="en-US" sz="1600" b="1" dirty="0">
                  <a:solidFill>
                    <a:srgbClr val="0000FF"/>
                  </a:solidFill>
                  <a:latin typeface="SAS Monospace" pitchFamily="49" charset="0"/>
                </a:rPr>
                <a:t>      9 variables.</a:t>
              </a:r>
            </a:p>
          </p:txBody>
        </p:sp>
        <p:sp>
          <p:nvSpPr>
            <p:cNvPr id="3" name="Rectangle 2"/>
            <p:cNvSpPr/>
            <p:nvPr>
              <p:custDataLst>
                <p:tags r:id="rId5"/>
              </p:custDataLst>
            </p:nvPr>
          </p:nvSpPr>
          <p:spPr bwMode="auto">
            <a:xfrm>
              <a:off x="5370513" y="1774190"/>
              <a:ext cx="22924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6"/>
              </p:custDataLst>
            </p:nvPr>
          </p:nvSpPr>
          <p:spPr bwMode="auto">
            <a:xfrm>
              <a:off x="2836863" y="2749550"/>
              <a:ext cx="18098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custDataLst>
              <p:tags r:id="rId1"/>
            </p:custDataLst>
          </p:nvPr>
        </p:nvSpPr>
        <p:spPr/>
        <p:txBody>
          <a:bodyPr/>
          <a:lstStyle/>
          <a:p>
            <a:r>
              <a:rPr lang="en-US"/>
              <a:t>Controlling Which Records Are Read</a:t>
            </a:r>
          </a:p>
        </p:txBody>
      </p:sp>
      <p:sp>
        <p:nvSpPr>
          <p:cNvPr id="95235" name="Rectangle 3"/>
          <p:cNvSpPr>
            <a:spLocks noGrp="1" noChangeArrowheads="1"/>
          </p:cNvSpPr>
          <p:nvPr>
            <p:ph idx="1"/>
            <p:custDataLst>
              <p:tags r:id="rId2"/>
            </p:custDataLst>
          </p:nvPr>
        </p:nvSpPr>
        <p:spPr>
          <a:xfrm>
            <a:off x="685800" y="1066800"/>
            <a:ext cx="7974013" cy="4779963"/>
          </a:xfrm>
        </p:spPr>
        <p:txBody>
          <a:bodyPr/>
          <a:lstStyle/>
          <a:p>
            <a:pPr>
              <a:lnSpc>
                <a:spcPct val="90000"/>
              </a:lnSpc>
              <a:tabLst>
                <a:tab pos="574675" algn="l"/>
              </a:tabLst>
            </a:pPr>
            <a:r>
              <a:rPr lang="en-US" dirty="0"/>
              <a:t>The FIRSTOBS= and OBS= options can be used in an </a:t>
            </a:r>
            <a:br>
              <a:rPr lang="en-US" dirty="0"/>
            </a:br>
            <a:r>
              <a:rPr lang="en-US" dirty="0"/>
              <a:t>INFILE statement when SAS reads from raw data files.</a:t>
            </a:r>
          </a:p>
          <a:p>
            <a:pPr>
              <a:lnSpc>
                <a:spcPct val="90000"/>
              </a:lnSpc>
              <a:tabLst>
                <a:tab pos="574675" algn="l"/>
              </a:tabLst>
            </a:pPr>
            <a:endParaRPr lang="en-US" dirty="0"/>
          </a:p>
          <a:p>
            <a:pPr>
              <a:lnSpc>
                <a:spcPct val="90000"/>
              </a:lnSpc>
              <a:tabLst>
                <a:tab pos="574675" algn="l"/>
              </a:tabLst>
            </a:pPr>
            <a:endParaRPr lang="en-US" dirty="0"/>
          </a:p>
          <a:p>
            <a:pPr>
              <a:lnSpc>
                <a:spcPct val="90000"/>
              </a:lnSpc>
              <a:tabLst>
                <a:tab pos="574675" algn="l"/>
              </a:tabLst>
            </a:pPr>
            <a:endParaRPr lang="en-US" dirty="0"/>
          </a:p>
          <a:p>
            <a:pPr>
              <a:lnSpc>
                <a:spcPct val="90000"/>
              </a:lnSpc>
              <a:tabLst>
                <a:tab pos="574675" algn="l"/>
              </a:tabLst>
            </a:pPr>
            <a:endParaRPr lang="en-US" dirty="0"/>
          </a:p>
          <a:p>
            <a:pPr>
              <a:lnSpc>
                <a:spcPct val="90000"/>
              </a:lnSpc>
              <a:tabLst>
                <a:tab pos="574675" algn="l"/>
              </a:tabLst>
            </a:pPr>
            <a:endParaRPr lang="en-US" dirty="0"/>
          </a:p>
          <a:p>
            <a:pPr>
              <a:lnSpc>
                <a:spcPct val="90000"/>
              </a:lnSpc>
              <a:tabLst>
                <a:tab pos="574675" algn="l"/>
              </a:tabLst>
            </a:pPr>
            <a:endParaRPr lang="en-US" dirty="0"/>
          </a:p>
          <a:p>
            <a:pPr marL="571500" indent="-571500">
              <a:lnSpc>
                <a:spcPct val="90000"/>
              </a:lnSpc>
              <a:spcBef>
                <a:spcPct val="50000"/>
              </a:spcBef>
              <a:buClrTx/>
              <a:buFontTx/>
              <a:buNone/>
              <a:tabLst>
                <a:tab pos="574675" algn="l"/>
              </a:tabLst>
            </a:pPr>
            <a:r>
              <a:rPr lang="en-US" b="1" dirty="0">
                <a:sym typeface="Wingdings" pitchFamily="2" charset="2"/>
              </a:rPr>
              <a:t></a:t>
            </a:r>
            <a:r>
              <a:rPr lang="en-US" b="1" dirty="0"/>
              <a:t> </a:t>
            </a:r>
            <a:r>
              <a:rPr lang="en-US" dirty="0"/>
              <a:t>	The syntax is different. In an INFILE statement, the options are not enclosed in parentheses.</a:t>
            </a:r>
          </a:p>
          <a:p>
            <a:pPr>
              <a:lnSpc>
                <a:spcPct val="90000"/>
              </a:lnSpc>
              <a:tabLst>
                <a:tab pos="574675" algn="l"/>
              </a:tabLst>
            </a:pPr>
            <a:r>
              <a:rPr lang="en-US" dirty="0"/>
              <a:t>  </a:t>
            </a:r>
          </a:p>
          <a:p>
            <a:pPr>
              <a:lnSpc>
                <a:spcPct val="90000"/>
              </a:lnSpc>
              <a:tabLst>
                <a:tab pos="574675" algn="l"/>
              </a:tabLst>
            </a:pPr>
            <a:endParaRPr lang="en-US" dirty="0"/>
          </a:p>
        </p:txBody>
      </p:sp>
      <p:sp>
        <p:nvSpPr>
          <p:cNvPr id="7" name="Slide Number Placeholder 3"/>
          <p:cNvSpPr>
            <a:spLocks noGrp="1"/>
          </p:cNvSpPr>
          <p:nvPr>
            <p:ph type="sldNum" sz="quarter" idx="10"/>
            <p:custDataLst>
              <p:tags r:id="rId3"/>
            </p:custDataLst>
          </p:nvPr>
        </p:nvSpPr>
        <p:spPr/>
        <p:txBody>
          <a:bodyPr/>
          <a:lstStyle/>
          <a:p>
            <a:pPr>
              <a:defRPr/>
            </a:pPr>
            <a:fld id="{5E740647-49EB-445A-AE04-80B9FF531E37}" type="slidenum">
              <a:rPr lang="en-US"/>
              <a:pPr>
                <a:defRPr/>
              </a:pPr>
              <a:t>77</a:t>
            </a:fld>
            <a:endParaRPr lang="en-US" b="0" dirty="0">
              <a:latin typeface="Times New Roman" pitchFamily="18" charset="0"/>
            </a:endParaRPr>
          </a:p>
        </p:txBody>
      </p:sp>
      <p:sp>
        <p:nvSpPr>
          <p:cNvPr id="95237" name="Text Box 5"/>
          <p:cNvSpPr txBox="1">
            <a:spLocks noChangeArrowheads="1"/>
          </p:cNvSpPr>
          <p:nvPr>
            <p:custDataLst>
              <p:tags r:id="rId4"/>
            </p:custDataLst>
          </p:nvPr>
        </p:nvSpPr>
        <p:spPr bwMode="auto">
          <a:xfrm>
            <a:off x="7943850"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p202d10</a:t>
            </a:r>
          </a:p>
        </p:txBody>
      </p:sp>
      <p:grpSp>
        <p:nvGrpSpPr>
          <p:cNvPr id="2" name="Group 1"/>
          <p:cNvGrpSpPr/>
          <p:nvPr/>
        </p:nvGrpSpPr>
        <p:grpSpPr>
          <a:xfrm>
            <a:off x="722313" y="1844675"/>
            <a:ext cx="8086325" cy="2300117"/>
            <a:chOff x="722313" y="1844675"/>
            <a:chExt cx="8086325" cy="2300117"/>
          </a:xfrm>
        </p:grpSpPr>
        <p:sp>
          <p:nvSpPr>
            <p:cNvPr id="95238" name="Text Box 10"/>
            <p:cNvSpPr txBox="1">
              <a:spLocks noChangeArrowheads="1"/>
            </p:cNvSpPr>
            <p:nvPr>
              <p:custDataLst>
                <p:tags r:id="rId5"/>
              </p:custDataLst>
            </p:nvPr>
          </p:nvSpPr>
          <p:spPr bwMode="auto">
            <a:xfrm>
              <a:off x="722313" y="1844675"/>
              <a:ext cx="7974013" cy="2300117"/>
            </a:xfrm>
            <a:prstGeom prst="rect">
              <a:avLst/>
            </a:prstGeom>
            <a:solidFill>
              <a:srgbClr val="FFFFFF"/>
            </a:solidFill>
            <a:ln w="38100" algn="ctr">
              <a:solidFill>
                <a:schemeClr val="tx2"/>
              </a:solidFill>
              <a:miter lim="800000"/>
              <a:headEnd type="none" w="med" len="lg"/>
              <a:tailEnd type="none" w="med" len="lg"/>
            </a:ln>
          </p:spPr>
          <p:txBody>
            <a:bodyPr wrap="squar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employees;</a:t>
              </a:r>
            </a:p>
            <a:p>
              <a:pPr>
                <a:lnSpc>
                  <a:spcPct val="85000"/>
                </a:lnSpc>
              </a:pPr>
              <a:r>
                <a:rPr lang="en-US" b="1" dirty="0">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"&amp;path\emps.csv" </a:t>
              </a:r>
              <a:r>
                <a:rPr lang="en-US" b="1" dirty="0" err="1">
                  <a:latin typeface="Courier New" pitchFamily="49" charset="0"/>
                </a:rPr>
                <a:t>firstobs</a:t>
              </a:r>
              <a:r>
                <a:rPr lang="en-US" b="1" dirty="0">
                  <a:latin typeface="Courier New" pitchFamily="49" charset="0"/>
                </a:rPr>
                <a:t>=11 obs=15 </a:t>
              </a:r>
              <a:r>
                <a:rPr lang="en-US" b="1" dirty="0" err="1">
                  <a:latin typeface="Courier New" pitchFamily="49" charset="0"/>
                </a:rPr>
                <a:t>dsd</a:t>
              </a:r>
              <a:r>
                <a:rPr lang="en-US" b="1" dirty="0">
                  <a:latin typeface="Courier New" pitchFamily="49" charset="0"/>
                </a:rPr>
                <a:t>;</a:t>
              </a:r>
            </a:p>
            <a:p>
              <a:pPr>
                <a:lnSpc>
                  <a:spcPct val="85000"/>
                </a:lnSpc>
              </a:pPr>
              <a:r>
                <a:rPr lang="en-US" b="1" dirty="0">
                  <a:latin typeface="Courier New" pitchFamily="49" charset="0"/>
                </a:rPr>
                <a:t>  </a:t>
              </a:r>
              <a:r>
                <a:rPr lang="en-US" dirty="0"/>
                <a:t>length Name $40. </a:t>
              </a:r>
              <a:r>
                <a:rPr lang="en-US" dirty="0" err="1"/>
                <a:t>Street_Name</a:t>
              </a:r>
              <a:r>
                <a:rPr lang="en-US" dirty="0"/>
                <a:t> $30. City $30.;</a:t>
              </a:r>
            </a:p>
            <a:p>
              <a:pPr>
                <a:lnSpc>
                  <a:spcPct val="85000"/>
                </a:lnSpc>
              </a:pPr>
              <a:r>
                <a:rPr lang="en-US" b="1" dirty="0">
                  <a:latin typeface="Courier New" pitchFamily="49" charset="0"/>
                </a:rPr>
                <a:t>run;</a:t>
              </a:r>
            </a:p>
            <a:p>
              <a:pPr>
                <a:lnSpc>
                  <a:spcPct val="85000"/>
                </a:lnSpc>
              </a:pPr>
              <a:r>
                <a:rPr lang="en-US" b="1" dirty="0" err="1">
                  <a:latin typeface="Courier New" pitchFamily="49" charset="0"/>
                </a:rPr>
                <a:t>proc</a:t>
              </a:r>
              <a:r>
                <a:rPr lang="en-US" b="1" dirty="0">
                  <a:latin typeface="Courier New" pitchFamily="49" charset="0"/>
                </a:rPr>
                <a:t> print data=employees;</a:t>
              </a:r>
            </a:p>
            <a:p>
              <a:pPr>
                <a:lnSpc>
                  <a:spcPct val="85000"/>
                </a:lnSpc>
              </a:pPr>
              <a:r>
                <a:rPr lang="en-US" b="1" dirty="0">
                  <a:latin typeface="Courier New" pitchFamily="49" charset="0"/>
                </a:rPr>
                <a:t>run;</a:t>
              </a:r>
            </a:p>
          </p:txBody>
        </p:sp>
        <p:sp>
          <p:nvSpPr>
            <p:cNvPr id="95239" name="Rectangle 11"/>
            <p:cNvSpPr>
              <a:spLocks noChangeArrowheads="1"/>
            </p:cNvSpPr>
            <p:nvPr>
              <p:custDataLst>
                <p:tags r:id="rId6"/>
              </p:custDataLst>
            </p:nvPr>
          </p:nvSpPr>
          <p:spPr bwMode="auto">
            <a:xfrm>
              <a:off x="5497113" y="2211388"/>
              <a:ext cx="3311525"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custDataLst>
              <p:tags r:id="rId1"/>
            </p:custDataLst>
          </p:nvPr>
        </p:nvSpPr>
        <p:spPr/>
        <p:txBody>
          <a:bodyPr/>
          <a:lstStyle/>
          <a:p>
            <a:r>
              <a:rPr lang="en-US"/>
              <a:t>Check the Output</a:t>
            </a:r>
          </a:p>
        </p:txBody>
      </p:sp>
      <p:sp>
        <p:nvSpPr>
          <p:cNvPr id="96259" name="Rectangle 4"/>
          <p:cNvSpPr>
            <a:spLocks noGrp="1" noChangeArrowheads="1"/>
          </p:cNvSpPr>
          <p:nvPr>
            <p:ph idx="1"/>
            <p:custDataLst>
              <p:tags r:id="rId2"/>
            </p:custDataLst>
          </p:nvPr>
        </p:nvSpPr>
        <p:spPr/>
        <p:txBody>
          <a:bodyPr/>
          <a:lstStyle/>
          <a:p>
            <a:r>
              <a:rPr lang="en-US" dirty="0"/>
              <a:t>Partial SAS Log</a:t>
            </a:r>
          </a:p>
          <a:p>
            <a:endParaRPr lang="en-US" dirty="0"/>
          </a:p>
          <a:p>
            <a:endParaRPr lang="en-US" dirty="0"/>
          </a:p>
          <a:p>
            <a:endParaRPr lang="en-US" dirty="0"/>
          </a:p>
          <a:p>
            <a:endParaRPr lang="en-US" dirty="0"/>
          </a:p>
          <a:p>
            <a:endParaRPr lang="en-US" dirty="0"/>
          </a:p>
          <a:p>
            <a:r>
              <a:rPr lang="en-US" dirty="0"/>
              <a:t>PROC PRINT Output</a:t>
            </a:r>
          </a:p>
          <a:p>
            <a:endParaRPr lang="en-US" dirty="0"/>
          </a:p>
        </p:txBody>
      </p:sp>
      <p:sp>
        <p:nvSpPr>
          <p:cNvPr id="10" name="Slide Number Placeholder 3"/>
          <p:cNvSpPr>
            <a:spLocks noGrp="1"/>
          </p:cNvSpPr>
          <p:nvPr>
            <p:ph type="sldNum" sz="quarter" idx="10"/>
            <p:custDataLst>
              <p:tags r:id="rId3"/>
            </p:custDataLst>
          </p:nvPr>
        </p:nvSpPr>
        <p:spPr/>
        <p:txBody>
          <a:bodyPr/>
          <a:lstStyle/>
          <a:p>
            <a:pPr>
              <a:defRPr/>
            </a:pPr>
            <a:fld id="{2CDFD900-F437-49D1-AF7C-B2AB4EF7B0F8}" type="slidenum">
              <a:rPr lang="en-US"/>
              <a:pPr>
                <a:defRPr/>
              </a:pPr>
              <a:t>78</a:t>
            </a:fld>
            <a:endParaRPr lang="en-US" b="0" dirty="0">
              <a:latin typeface="Times New Roman" pitchFamily="18" charset="0"/>
            </a:endParaRPr>
          </a:p>
        </p:txBody>
      </p:sp>
      <p:sp>
        <p:nvSpPr>
          <p:cNvPr id="96261" name="Text Box 5"/>
          <p:cNvSpPr txBox="1">
            <a:spLocks noChangeArrowheads="1"/>
          </p:cNvSpPr>
          <p:nvPr>
            <p:custDataLst>
              <p:tags r:id="rId4"/>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96262" name="Text Box 8"/>
          <p:cNvSpPr txBox="1">
            <a:spLocks noChangeArrowheads="1"/>
          </p:cNvSpPr>
          <p:nvPr>
            <p:custDataLst>
              <p:tags r:id="rId5"/>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96264" name="Rectangle 10"/>
          <p:cNvSpPr>
            <a:spLocks noChangeArrowheads="1"/>
          </p:cNvSpPr>
          <p:nvPr>
            <p:custDataLst>
              <p:tags r:id="rId6"/>
            </p:custDataLst>
          </p:nvPr>
        </p:nvSpPr>
        <p:spPr bwMode="auto">
          <a:xfrm>
            <a:off x="728663" y="4044050"/>
            <a:ext cx="7848600" cy="2159000"/>
          </a:xfrm>
          <a:prstGeom prst="rect">
            <a:avLst/>
          </a:prstGeom>
          <a:solidFill>
            <a:srgbClr val="FFFFFF"/>
          </a:solidFill>
          <a:ln w="38100">
            <a:solidFill>
              <a:schemeClr val="tx2"/>
            </a:solidFill>
            <a:miter lim="800000"/>
            <a:headEnd/>
            <a:tailEnd/>
          </a:ln>
        </p:spPr>
        <p:txBody>
          <a:bodyPr lIns="0" tIns="50800" rIns="0" bIns="50800"/>
          <a:lstStyle/>
          <a:p>
            <a:pPr eaLnBrk="0" hangingPunct="0">
              <a:spcBef>
                <a:spcPct val="20000"/>
              </a:spcBef>
              <a:buClr>
                <a:schemeClr val="tx1"/>
              </a:buClr>
              <a:buFont typeface="Monotype Sorts" pitchFamily="2" charset="2"/>
              <a:buNone/>
            </a:pP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Obs</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EmpID</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EmpName</a:t>
            </a:r>
            <a:r>
              <a:rPr lang="en-US" sz="1600" b="1" dirty="0">
                <a:solidFill>
                  <a:srgbClr val="000000"/>
                </a:solidFill>
                <a:latin typeface="SAS Monospace" pitchFamily="49" charset="0"/>
              </a:rPr>
              <a:t>               Country</a:t>
            </a:r>
          </a:p>
          <a:p>
            <a:pPr eaLnBrk="0" hangingPunct="0">
              <a:spcBef>
                <a:spcPct val="20000"/>
              </a:spcBef>
              <a:buClr>
                <a:schemeClr val="tx1"/>
              </a:buClr>
              <a:buFont typeface="Monotype Sorts" pitchFamily="2" charset="2"/>
              <a:buNone/>
            </a:pPr>
            <a:endParaRPr lang="en-US" sz="1600" b="1" dirty="0">
              <a:solidFill>
                <a:srgbClr val="000000"/>
              </a:solidFill>
              <a:latin typeface="SAS Monospace" pitchFamily="49" charset="0"/>
            </a:endParaRPr>
          </a:p>
          <a:p>
            <a:pPr eaLnBrk="0" hangingPunct="0">
              <a:spcBef>
                <a:spcPct val="20000"/>
              </a:spcBef>
              <a:buClr>
                <a:schemeClr val="tx1"/>
              </a:buClr>
              <a:buFont typeface="Monotype Sorts" pitchFamily="2" charset="2"/>
              <a:buNone/>
            </a:pPr>
            <a:r>
              <a:rPr lang="en-US" sz="1600" b="1" dirty="0">
                <a:solidFill>
                  <a:srgbClr val="000000"/>
                </a:solidFill>
                <a:latin typeface="SAS Monospace" pitchFamily="49" charset="0"/>
              </a:rPr>
              <a:t>  1     121017    </a:t>
            </a:r>
            <a:r>
              <a:rPr lang="en-US" sz="1600" b="1" dirty="0" err="1">
                <a:solidFill>
                  <a:srgbClr val="000000"/>
                </a:solidFill>
                <a:latin typeface="SAS Monospace" pitchFamily="49" charset="0"/>
              </a:rPr>
              <a:t>Arizmendi</a:t>
            </a:r>
            <a:r>
              <a:rPr lang="en-US" sz="1600" b="1" dirty="0">
                <a:solidFill>
                  <a:srgbClr val="000000"/>
                </a:solidFill>
                <a:latin typeface="SAS Monospace" pitchFamily="49" charset="0"/>
              </a:rPr>
              <a:t>, Gilbert      US</a:t>
            </a:r>
          </a:p>
          <a:p>
            <a:pPr eaLnBrk="0" hangingPunct="0">
              <a:spcBef>
                <a:spcPct val="20000"/>
              </a:spcBef>
              <a:buClr>
                <a:schemeClr val="tx1"/>
              </a:buClr>
              <a:buFont typeface="Monotype Sorts" pitchFamily="2" charset="2"/>
              <a:buNone/>
            </a:pPr>
            <a:r>
              <a:rPr lang="en-US" sz="1600" b="1" dirty="0">
                <a:solidFill>
                  <a:srgbClr val="000000"/>
                </a:solidFill>
                <a:latin typeface="SAS Monospace" pitchFamily="49" charset="0"/>
              </a:rPr>
              <a:t>  2     121062    </a:t>
            </a:r>
            <a:r>
              <a:rPr lang="en-US" sz="1600" b="1" dirty="0" err="1">
                <a:solidFill>
                  <a:srgbClr val="000000"/>
                </a:solidFill>
                <a:latin typeface="SAS Monospace" pitchFamily="49" charset="0"/>
              </a:rPr>
              <a:t>Armant</a:t>
            </a:r>
            <a:r>
              <a:rPr lang="en-US" sz="1600" b="1" dirty="0">
                <a:solidFill>
                  <a:srgbClr val="000000"/>
                </a:solidFill>
                <a:latin typeface="SAS Monospace" pitchFamily="49" charset="0"/>
              </a:rPr>
              <a:t>, Debra           US</a:t>
            </a:r>
          </a:p>
          <a:p>
            <a:pPr eaLnBrk="0" hangingPunct="0">
              <a:spcBef>
                <a:spcPct val="20000"/>
              </a:spcBef>
              <a:buClr>
                <a:schemeClr val="tx1"/>
              </a:buClr>
              <a:buFont typeface="Monotype Sorts" pitchFamily="2" charset="2"/>
              <a:buNone/>
            </a:pPr>
            <a:r>
              <a:rPr lang="en-US" sz="1600" b="1" dirty="0">
                <a:solidFill>
                  <a:srgbClr val="000000"/>
                </a:solidFill>
                <a:latin typeface="SAS Monospace" pitchFamily="49" charset="0"/>
              </a:rPr>
              <a:t>  3     121119    </a:t>
            </a:r>
            <a:r>
              <a:rPr lang="en-US" sz="1600" b="1" dirty="0" err="1">
                <a:solidFill>
                  <a:srgbClr val="000000"/>
                </a:solidFill>
                <a:latin typeface="SAS Monospace" pitchFamily="49" charset="0"/>
              </a:rPr>
              <a:t>Armogida</a:t>
            </a:r>
            <a:r>
              <a:rPr lang="en-US" sz="1600" b="1" dirty="0">
                <a:solidFill>
                  <a:srgbClr val="000000"/>
                </a:solidFill>
                <a:latin typeface="SAS Monospace" pitchFamily="49" charset="0"/>
              </a:rPr>
              <a:t>, Bruce         US</a:t>
            </a:r>
          </a:p>
          <a:p>
            <a:pPr eaLnBrk="0" hangingPunct="0">
              <a:spcBef>
                <a:spcPct val="20000"/>
              </a:spcBef>
              <a:buClr>
                <a:schemeClr val="tx1"/>
              </a:buClr>
              <a:buFont typeface="Monotype Sorts" pitchFamily="2" charset="2"/>
              <a:buNone/>
            </a:pPr>
            <a:r>
              <a:rPr lang="en-US" sz="1600" b="1" dirty="0">
                <a:solidFill>
                  <a:srgbClr val="000000"/>
                </a:solidFill>
                <a:latin typeface="SAS Monospace" pitchFamily="49" charset="0"/>
              </a:rPr>
              <a:t>  4     120812    </a:t>
            </a:r>
            <a:r>
              <a:rPr lang="en-US" sz="1600" b="1" dirty="0" err="1">
                <a:solidFill>
                  <a:srgbClr val="000000"/>
                </a:solidFill>
                <a:latin typeface="SAS Monospace" pitchFamily="49" charset="0"/>
              </a:rPr>
              <a:t>Arruza</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Fauver</a:t>
            </a:r>
            <a:r>
              <a:rPr lang="en-US" sz="1600" b="1" dirty="0">
                <a:solidFill>
                  <a:srgbClr val="000000"/>
                </a:solidFill>
                <a:latin typeface="SAS Monospace" pitchFamily="49" charset="0"/>
              </a:rPr>
              <a:t>          US</a:t>
            </a:r>
          </a:p>
          <a:p>
            <a:pPr eaLnBrk="0" hangingPunct="0">
              <a:spcBef>
                <a:spcPct val="20000"/>
              </a:spcBef>
              <a:buClr>
                <a:schemeClr val="tx1"/>
              </a:buClr>
              <a:buFont typeface="Monotype Sorts" pitchFamily="2" charset="2"/>
              <a:buNone/>
            </a:pPr>
            <a:r>
              <a:rPr lang="en-US" sz="1600" b="1" dirty="0">
                <a:solidFill>
                  <a:srgbClr val="000000"/>
                </a:solidFill>
                <a:latin typeface="SAS Monospace" pitchFamily="49" charset="0"/>
              </a:rPr>
              <a:t>  5     120756    </a:t>
            </a:r>
            <a:r>
              <a:rPr lang="en-US" sz="1600" b="1" dirty="0" err="1">
                <a:solidFill>
                  <a:srgbClr val="000000"/>
                </a:solidFill>
                <a:latin typeface="SAS Monospace" pitchFamily="49" charset="0"/>
              </a:rPr>
              <a:t>Asta</a:t>
            </a:r>
            <a:r>
              <a:rPr lang="en-US" sz="1600" b="1" dirty="0">
                <a:solidFill>
                  <a:srgbClr val="000000"/>
                </a:solidFill>
                <a:latin typeface="SAS Monospace" pitchFamily="49" charset="0"/>
              </a:rPr>
              <a:t>, Wendy             US</a:t>
            </a:r>
          </a:p>
        </p:txBody>
      </p:sp>
      <p:grpSp>
        <p:nvGrpSpPr>
          <p:cNvPr id="4" name="Group 3"/>
          <p:cNvGrpSpPr/>
          <p:nvPr/>
        </p:nvGrpSpPr>
        <p:grpSpPr>
          <a:xfrm>
            <a:off x="709613" y="1481138"/>
            <a:ext cx="7874000" cy="2095500"/>
            <a:chOff x="709613" y="1481138"/>
            <a:chExt cx="7874000" cy="2095500"/>
          </a:xfrm>
        </p:grpSpPr>
        <p:sp>
          <p:nvSpPr>
            <p:cNvPr id="96263" name="Rectangle 9"/>
            <p:cNvSpPr>
              <a:spLocks noChangeArrowheads="1"/>
            </p:cNvSpPr>
            <p:nvPr>
              <p:custDataLst>
                <p:tags r:id="rId7"/>
              </p:custDataLst>
            </p:nvPr>
          </p:nvSpPr>
          <p:spPr bwMode="auto">
            <a:xfrm>
              <a:off x="709613" y="1481138"/>
              <a:ext cx="7874000" cy="2095500"/>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eaLnBrk="0" hangingPunct="0"/>
              <a:r>
                <a:rPr lang="en-US" sz="1600" b="1" dirty="0">
                  <a:solidFill>
                    <a:srgbClr val="000000"/>
                  </a:solidFill>
                  <a:latin typeface="SAS Monospace" pitchFamily="49" charset="0"/>
                </a:rPr>
                <a:t>45   data employees;</a:t>
              </a:r>
            </a:p>
            <a:p>
              <a:pPr eaLnBrk="0" hangingPunct="0"/>
              <a:r>
                <a:rPr lang="en-US" sz="1600" b="1" dirty="0">
                  <a:solidFill>
                    <a:srgbClr val="000000"/>
                  </a:solidFill>
                  <a:latin typeface="SAS Monospace" pitchFamily="49" charset="0"/>
                </a:rPr>
                <a:t>46     </a:t>
              </a:r>
              <a:r>
                <a:rPr lang="en-US" sz="1600" b="1" dirty="0" err="1">
                  <a:solidFill>
                    <a:srgbClr val="000000"/>
                  </a:solidFill>
                  <a:latin typeface="SAS Monospace" pitchFamily="49" charset="0"/>
                </a:rPr>
                <a:t>infile</a:t>
              </a:r>
              <a:r>
                <a:rPr lang="en-US" sz="1600" b="1" dirty="0">
                  <a:solidFill>
                    <a:srgbClr val="000000"/>
                  </a:solidFill>
                  <a:latin typeface="SAS Monospace" pitchFamily="49" charset="0"/>
                </a:rPr>
                <a:t> "&amp;path\emps.dat" </a:t>
              </a:r>
              <a:r>
                <a:rPr lang="en-US" sz="1600" b="1" dirty="0" err="1">
                  <a:solidFill>
                    <a:srgbClr val="000000"/>
                  </a:solidFill>
                  <a:latin typeface="SAS Monospace" pitchFamily="49" charset="0"/>
                </a:rPr>
                <a:t>firstobs</a:t>
              </a:r>
              <a:r>
                <a:rPr lang="en-US" sz="1600" b="1" dirty="0">
                  <a:solidFill>
                    <a:srgbClr val="000000"/>
                  </a:solidFill>
                  <a:latin typeface="SAS Monospace" pitchFamily="49" charset="0"/>
                </a:rPr>
                <a:t>=11 obs=15;</a:t>
              </a:r>
            </a:p>
            <a:p>
              <a:pPr eaLnBrk="0" hangingPunct="0"/>
              <a:r>
                <a:rPr lang="en-US" sz="1600" b="1" dirty="0">
                  <a:solidFill>
                    <a:srgbClr val="000000"/>
                  </a:solidFill>
                  <a:latin typeface="SAS Monospace" pitchFamily="49" charset="0"/>
                </a:rPr>
                <a:t>47     input @1 </a:t>
              </a:r>
              <a:r>
                <a:rPr lang="en-US" sz="1600" b="1" dirty="0" err="1">
                  <a:solidFill>
                    <a:srgbClr val="000000"/>
                  </a:solidFill>
                  <a:latin typeface="SAS Monospace" pitchFamily="49" charset="0"/>
                </a:rPr>
                <a:t>EmpID</a:t>
              </a:r>
              <a:r>
                <a:rPr lang="en-US" sz="1600" b="1" dirty="0">
                  <a:solidFill>
                    <a:srgbClr val="000000"/>
                  </a:solidFill>
                  <a:latin typeface="SAS Monospace" pitchFamily="49" charset="0"/>
                </a:rPr>
                <a:t> 8. @9 </a:t>
              </a:r>
              <a:r>
                <a:rPr lang="en-US" sz="1600" b="1" dirty="0" err="1">
                  <a:solidFill>
                    <a:srgbClr val="000000"/>
                  </a:solidFill>
                  <a:latin typeface="SAS Monospace" pitchFamily="49" charset="0"/>
                </a:rPr>
                <a:t>EmpName</a:t>
              </a:r>
              <a:r>
                <a:rPr lang="en-US" sz="1600" b="1" dirty="0">
                  <a:solidFill>
                    <a:srgbClr val="000000"/>
                  </a:solidFill>
                  <a:latin typeface="SAS Monospace" pitchFamily="49" charset="0"/>
                </a:rPr>
                <a:t> $40. @153 Country $2.;</a:t>
              </a:r>
            </a:p>
            <a:p>
              <a:pPr eaLnBrk="0" hangingPunct="0"/>
              <a:r>
                <a:rPr lang="en-US" sz="1600" b="1" dirty="0">
                  <a:solidFill>
                    <a:srgbClr val="000000"/>
                  </a:solidFill>
                  <a:latin typeface="SAS Monospace" pitchFamily="49" charset="0"/>
                </a:rPr>
                <a:t>48   run;</a:t>
              </a:r>
            </a:p>
            <a:p>
              <a:pPr eaLnBrk="0" hangingPunct="0"/>
              <a:endParaRPr lang="en-US" sz="1600" b="1" dirty="0">
                <a:solidFill>
                  <a:srgbClr val="000000"/>
                </a:solidFill>
                <a:latin typeface="SAS Monospace" pitchFamily="49" charset="0"/>
              </a:endParaRPr>
            </a:p>
            <a:p>
              <a:pPr eaLnBrk="0" hangingPunct="0"/>
              <a:r>
                <a:rPr lang="en-US" sz="1600" b="1" dirty="0">
                  <a:solidFill>
                    <a:srgbClr val="0000FF"/>
                  </a:solidFill>
                  <a:latin typeface="SAS Monospace" pitchFamily="49" charset="0"/>
                </a:rPr>
                <a:t>NOTE: 5 records were read from the </a:t>
              </a:r>
              <a:r>
                <a:rPr lang="en-US" sz="1600" b="1" dirty="0" err="1">
                  <a:solidFill>
                    <a:srgbClr val="0000FF"/>
                  </a:solidFill>
                  <a:latin typeface="SAS Monospace" pitchFamily="49" charset="0"/>
                </a:rPr>
                <a:t>infile</a:t>
              </a:r>
              <a:r>
                <a:rPr lang="en-US" sz="1600" b="1" dirty="0">
                  <a:solidFill>
                    <a:srgbClr val="0000FF"/>
                  </a:solidFill>
                  <a:latin typeface="SAS Monospace" pitchFamily="49" charset="0"/>
                </a:rPr>
                <a:t> 'emps.dat'.</a:t>
              </a:r>
            </a:p>
            <a:p>
              <a:pPr eaLnBrk="0" hangingPunct="0"/>
              <a:r>
                <a:rPr lang="en-US" sz="1600" b="1" dirty="0">
                  <a:solidFill>
                    <a:srgbClr val="0000FF"/>
                  </a:solidFill>
                  <a:latin typeface="SAS Monospace" pitchFamily="49" charset="0"/>
                </a:rPr>
                <a:t>NOTE: The data set WORK.EMPLOYEES has 5 observations and </a:t>
              </a:r>
              <a:br>
                <a:rPr lang="en-US" sz="1600" b="1" dirty="0">
                  <a:solidFill>
                    <a:srgbClr val="0000FF"/>
                  </a:solidFill>
                  <a:latin typeface="SAS Monospace" pitchFamily="49" charset="0"/>
                </a:rPr>
              </a:br>
              <a:r>
                <a:rPr lang="en-US" sz="1600" b="1" dirty="0">
                  <a:solidFill>
                    <a:srgbClr val="0000FF"/>
                  </a:solidFill>
                  <a:latin typeface="SAS Monospace" pitchFamily="49" charset="0"/>
                </a:rPr>
                <a:t>      3 variables.</a:t>
              </a:r>
            </a:p>
          </p:txBody>
        </p:sp>
        <p:sp>
          <p:nvSpPr>
            <p:cNvPr id="96266" name="Rectangle 12"/>
            <p:cNvSpPr>
              <a:spLocks noChangeArrowheads="1"/>
            </p:cNvSpPr>
            <p:nvPr>
              <p:custDataLst>
                <p:tags r:id="rId8"/>
              </p:custDataLst>
            </p:nvPr>
          </p:nvSpPr>
          <p:spPr bwMode="auto">
            <a:xfrm>
              <a:off x="1492250" y="2747963"/>
              <a:ext cx="2370138" cy="211137"/>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3" name="Rectangle 2"/>
            <p:cNvSpPr/>
            <p:nvPr>
              <p:custDataLst>
                <p:tags r:id="rId9"/>
              </p:custDataLst>
            </p:nvPr>
          </p:nvSpPr>
          <p:spPr bwMode="auto">
            <a:xfrm>
              <a:off x="4560697" y="1775778"/>
              <a:ext cx="21717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custDataLst>
              <p:tags r:id="rId1"/>
            </p:custDataLst>
          </p:nvPr>
        </p:nvSpPr>
        <p:spPr/>
        <p:txBody>
          <a:bodyPr/>
          <a:lstStyle/>
          <a:p>
            <a:r>
              <a:rPr lang="en-US"/>
              <a:t>Using OBS= and FIRSTOBS= in a PROC Step</a:t>
            </a:r>
          </a:p>
        </p:txBody>
      </p:sp>
      <p:sp>
        <p:nvSpPr>
          <p:cNvPr id="97283" name="Rectangle 3"/>
          <p:cNvSpPr>
            <a:spLocks noGrp="1" noChangeArrowheads="1"/>
          </p:cNvSpPr>
          <p:nvPr>
            <p:ph idx="1"/>
            <p:custDataLst>
              <p:tags r:id="rId2"/>
            </p:custDataLst>
          </p:nvPr>
        </p:nvSpPr>
        <p:spPr>
          <a:xfrm>
            <a:off x="685800" y="1066800"/>
            <a:ext cx="7772400" cy="3240088"/>
          </a:xfrm>
        </p:spPr>
        <p:txBody>
          <a:bodyPr/>
          <a:lstStyle/>
          <a:p>
            <a:r>
              <a:rPr lang="en-US"/>
              <a:t>The FIRSTOBS= and OBS= data set options can also </a:t>
            </a:r>
            <a:br>
              <a:rPr lang="en-US"/>
            </a:br>
            <a:r>
              <a:rPr lang="en-US"/>
              <a:t>be used in SAS procedures. The PROC PRINT step below begins processing at observation 10 and ends after observation 15.</a:t>
            </a:r>
          </a:p>
          <a:p>
            <a:endParaRPr lang="en-US"/>
          </a:p>
        </p:txBody>
      </p:sp>
      <p:sp>
        <p:nvSpPr>
          <p:cNvPr id="8" name="Slide Number Placeholder 3"/>
          <p:cNvSpPr>
            <a:spLocks noGrp="1"/>
          </p:cNvSpPr>
          <p:nvPr>
            <p:ph type="sldNum" sz="quarter" idx="10"/>
            <p:custDataLst>
              <p:tags r:id="rId3"/>
            </p:custDataLst>
          </p:nvPr>
        </p:nvSpPr>
        <p:spPr/>
        <p:txBody>
          <a:bodyPr/>
          <a:lstStyle/>
          <a:p>
            <a:pPr>
              <a:defRPr/>
            </a:pPr>
            <a:fld id="{4FB5C561-66A1-4203-9630-831CEA2E0F7C}" type="slidenum">
              <a:rPr lang="en-US"/>
              <a:pPr>
                <a:defRPr/>
              </a:pPr>
              <a:t>79</a:t>
            </a:fld>
            <a:endParaRPr lang="en-US" b="0" dirty="0">
              <a:latin typeface="Times New Roman" pitchFamily="18" charset="0"/>
            </a:endParaRPr>
          </a:p>
        </p:txBody>
      </p:sp>
      <p:sp>
        <p:nvSpPr>
          <p:cNvPr id="97285" name="Text Box 4"/>
          <p:cNvSpPr txBox="1">
            <a:spLocks noChangeArrowheads="1"/>
          </p:cNvSpPr>
          <p:nvPr>
            <p:custDataLst>
              <p:tags r:id="rId4"/>
            </p:custDataLst>
          </p:nvPr>
        </p:nvSpPr>
        <p:spPr bwMode="auto">
          <a:xfrm>
            <a:off x="7943850"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p202d11</a:t>
            </a:r>
          </a:p>
        </p:txBody>
      </p:sp>
      <p:grpSp>
        <p:nvGrpSpPr>
          <p:cNvPr id="2" name="Group 1"/>
          <p:cNvGrpSpPr/>
          <p:nvPr/>
        </p:nvGrpSpPr>
        <p:grpSpPr>
          <a:xfrm>
            <a:off x="696913" y="2720975"/>
            <a:ext cx="7624762" cy="1384300"/>
            <a:chOff x="696913" y="2720975"/>
            <a:chExt cx="7624762" cy="1384300"/>
          </a:xfrm>
        </p:grpSpPr>
        <p:sp>
          <p:nvSpPr>
            <p:cNvPr id="97287" name="Text Box 7"/>
            <p:cNvSpPr txBox="1">
              <a:spLocks noChangeArrowheads="1"/>
            </p:cNvSpPr>
            <p:nvPr>
              <p:custDataLst>
                <p:tags r:id="rId5"/>
              </p:custDataLst>
            </p:nvPr>
          </p:nvSpPr>
          <p:spPr bwMode="auto">
            <a:xfrm>
              <a:off x="696913" y="2720975"/>
              <a:ext cx="7624762" cy="1384300"/>
            </a:xfrm>
            <a:prstGeom prst="rect">
              <a:avLst/>
            </a:prstGeom>
            <a:solidFill>
              <a:srgbClr val="FFFFFF"/>
            </a:solidFill>
            <a:ln w="38100" algn="ctr">
              <a:solidFill>
                <a:schemeClr val="tx2"/>
              </a:solidFill>
              <a:miter lim="800000"/>
              <a:headEnd type="none" w="med" len="lg"/>
              <a:tailEnd type="none" w="med" len="lg"/>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a:solidFill>
                    <a:srgbClr val="000000"/>
                  </a:solidFill>
                  <a:latin typeface="Courier New" pitchFamily="49" charset="0"/>
                </a:rPr>
                <a:t>proc print data=orion.employee_addresses </a:t>
              </a:r>
            </a:p>
            <a:p>
              <a:pPr>
                <a:lnSpc>
                  <a:spcPct val="85000"/>
                </a:lnSpc>
              </a:pPr>
              <a:r>
                <a:rPr lang="en-US" b="1">
                  <a:solidFill>
                    <a:srgbClr val="000000"/>
                  </a:solidFill>
                  <a:latin typeface="Courier New" pitchFamily="49" charset="0"/>
                </a:rPr>
                <a:t>           (firstobs=10 obs=15);</a:t>
              </a:r>
            </a:p>
            <a:p>
              <a:pPr>
                <a:lnSpc>
                  <a:spcPct val="85000"/>
                </a:lnSpc>
              </a:pPr>
              <a:r>
                <a:rPr lang="en-US" b="1">
                  <a:solidFill>
                    <a:srgbClr val="000000"/>
                  </a:solidFill>
                  <a:latin typeface="Courier New" pitchFamily="49" charset="0"/>
                </a:rPr>
                <a:t>   var</a:t>
              </a:r>
              <a:r>
                <a:rPr lang="en-US" b="1">
                  <a:latin typeface="Courier New" pitchFamily="49" charset="0"/>
                </a:rPr>
                <a:t> Employee_Name City State Country;</a:t>
              </a:r>
            </a:p>
            <a:p>
              <a:pPr>
                <a:lnSpc>
                  <a:spcPct val="85000"/>
                </a:lnSpc>
              </a:pPr>
              <a:r>
                <a:rPr lang="en-US" b="1">
                  <a:latin typeface="Courier New" pitchFamily="49" charset="0"/>
                </a:rPr>
                <a:t>run;</a:t>
              </a:r>
            </a:p>
          </p:txBody>
        </p:sp>
        <p:sp>
          <p:nvSpPr>
            <p:cNvPr id="97288" name="Rectangle 8"/>
            <p:cNvSpPr>
              <a:spLocks noChangeArrowheads="1"/>
            </p:cNvSpPr>
            <p:nvPr>
              <p:custDataLst>
                <p:tags r:id="rId6"/>
              </p:custDataLst>
            </p:nvPr>
          </p:nvSpPr>
          <p:spPr bwMode="auto">
            <a:xfrm>
              <a:off x="2932113" y="3090863"/>
              <a:ext cx="3311525"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43"/>
          <p:cNvSpPr>
            <a:spLocks noGrp="1" noChangeArrowheads="1"/>
          </p:cNvSpPr>
          <p:nvPr>
            <p:ph type="title"/>
            <p:custDataLst>
              <p:tags r:id="rId1"/>
            </p:custDataLst>
          </p:nvPr>
        </p:nvSpPr>
        <p:spPr/>
        <p:txBody>
          <a:bodyPr/>
          <a:lstStyle/>
          <a:p>
            <a:r>
              <a:rPr lang="en-US"/>
              <a:t>Explicit Output</a:t>
            </a:r>
            <a:endParaRPr lang="en-US" dirty="0"/>
          </a:p>
        </p:txBody>
      </p:sp>
      <p:sp>
        <p:nvSpPr>
          <p:cNvPr id="12291" name="Rectangle 1044"/>
          <p:cNvSpPr>
            <a:spLocks noGrp="1" noChangeArrowheads="1"/>
          </p:cNvSpPr>
          <p:nvPr>
            <p:ph idx="1"/>
            <p:custDataLst>
              <p:tags r:id="rId2"/>
            </p:custDataLst>
          </p:nvPr>
        </p:nvSpPr>
        <p:spPr/>
        <p:txBody>
          <a:bodyPr/>
          <a:lstStyle/>
          <a:p>
            <a:r>
              <a:rPr lang="en-US"/>
              <a:t>The explicit OUTPUT statement writes the contents of the program data vector (PDV) to the data set or data sets being created. The presence of an explicit OUTPUT statement overrides implicit output.</a:t>
            </a:r>
          </a:p>
          <a:p>
            <a:endParaRPr lang="en-US"/>
          </a:p>
        </p:txBody>
      </p:sp>
      <p:sp>
        <p:nvSpPr>
          <p:cNvPr id="9" name="Slide Number Placeholder 3"/>
          <p:cNvSpPr>
            <a:spLocks noGrp="1"/>
          </p:cNvSpPr>
          <p:nvPr>
            <p:ph type="sldNum" sz="quarter" idx="4294967295"/>
            <p:custDataLst>
              <p:tags r:id="rId3"/>
            </p:custDataLst>
          </p:nvPr>
        </p:nvSpPr>
        <p:spPr>
          <a:xfrm>
            <a:off x="0" y="6770688"/>
            <a:ext cx="98425" cy="87312"/>
          </a:xfrm>
        </p:spPr>
        <p:txBody>
          <a:bodyPr/>
          <a:lstStyle/>
          <a:p>
            <a:fld id="{32BEDC2F-97A9-4DB9-B583-3EE676E81FA9}" type="slidenum">
              <a:rPr lang="en-US" smtClean="0"/>
              <a:pPr/>
              <a:t>8</a:t>
            </a:fld>
            <a:endParaRPr lang="en-US" dirty="0"/>
          </a:p>
        </p:txBody>
      </p:sp>
      <p:sp>
        <p:nvSpPr>
          <p:cNvPr id="12293" name="Text Box 1037"/>
          <p:cNvSpPr txBox="1">
            <a:spLocks noChangeArrowheads="1"/>
          </p:cNvSpPr>
          <p:nvPr>
            <p:custDataLst>
              <p:tags r:id="rId4"/>
            </p:custDataLst>
          </p:nvPr>
        </p:nvSpPr>
        <p:spPr bwMode="auto">
          <a:xfrm>
            <a:off x="120650" y="2690813"/>
            <a:ext cx="8902700"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forecast;</a:t>
            </a:r>
          </a:p>
          <a:p>
            <a:pPr>
              <a:lnSpc>
                <a:spcPct val="85000"/>
              </a:lnSpc>
            </a:pPr>
            <a:r>
              <a:rPr lang="en-US" b="1" dirty="0">
                <a:latin typeface="Courier New" pitchFamily="49" charset="0"/>
              </a:rPr>
              <a:t>   set </a:t>
            </a:r>
            <a:r>
              <a:rPr lang="en-US" b="1" dirty="0" err="1">
                <a:latin typeface="Courier New" pitchFamily="49" charset="0"/>
              </a:rPr>
              <a:t>orion.growth</a:t>
            </a:r>
            <a:r>
              <a:rPr lang="en-US" b="1" dirty="0">
                <a:latin typeface="Courier New" pitchFamily="49" charset="0"/>
              </a:rPr>
              <a:t>;</a:t>
            </a:r>
          </a:p>
          <a:p>
            <a:pPr>
              <a:lnSpc>
                <a:spcPct val="85000"/>
              </a:lnSpc>
            </a:pPr>
            <a:r>
              <a:rPr lang="en-US" b="1" dirty="0">
                <a:latin typeface="Courier New" pitchFamily="49" charset="0"/>
              </a:rPr>
              <a:t>   Year=1;</a:t>
            </a:r>
          </a:p>
          <a:p>
            <a:pPr>
              <a:lnSpc>
                <a:spcPct val="85000"/>
              </a:lnSpc>
            </a:pPr>
            <a:r>
              <a:rPr lang="en-US" b="1" dirty="0">
                <a:latin typeface="Courier New" pitchFamily="49" charset="0"/>
              </a:rPr>
              <a:t>   </a:t>
            </a:r>
            <a:r>
              <a:rPr lang="en-US" b="1" dirty="0" err="1">
                <a:latin typeface="Courier New" pitchFamily="49" charset="0"/>
              </a:rPr>
              <a:t>Total_Employees</a:t>
            </a:r>
            <a:r>
              <a:rPr lang="en-US" b="1" dirty="0">
                <a:latin typeface="Courier New" pitchFamily="49" charset="0"/>
              </a:rPr>
              <a:t>=</a:t>
            </a:r>
            <a:r>
              <a:rPr lang="en-US" b="1" dirty="0" err="1">
                <a:latin typeface="Courier New" pitchFamily="49" charset="0"/>
              </a:rPr>
              <a:t>Total_Employees</a:t>
            </a:r>
            <a:r>
              <a:rPr lang="en-US" b="1" dirty="0">
                <a:latin typeface="Courier New" pitchFamily="49" charset="0"/>
              </a:rPr>
              <a:t>*(1+Increase);</a:t>
            </a:r>
          </a:p>
          <a:p>
            <a:pPr>
              <a:lnSpc>
                <a:spcPct val="85000"/>
              </a:lnSpc>
            </a:pPr>
            <a:r>
              <a:rPr lang="en-US" b="1" dirty="0">
                <a:latin typeface="Courier New" pitchFamily="49" charset="0"/>
              </a:rPr>
              <a:t>   output;</a:t>
            </a:r>
          </a:p>
          <a:p>
            <a:pPr>
              <a:lnSpc>
                <a:spcPct val="85000"/>
              </a:lnSpc>
            </a:pPr>
            <a:r>
              <a:rPr lang="en-US" b="1" dirty="0">
                <a:latin typeface="Courier New" pitchFamily="49" charset="0"/>
              </a:rPr>
              <a:t>   Year=2;</a:t>
            </a:r>
          </a:p>
          <a:p>
            <a:pPr>
              <a:lnSpc>
                <a:spcPct val="85000"/>
              </a:lnSpc>
            </a:pPr>
            <a:r>
              <a:rPr lang="en-US" b="1" dirty="0">
                <a:latin typeface="Courier New" pitchFamily="49" charset="0"/>
              </a:rPr>
              <a:t>   </a:t>
            </a:r>
            <a:r>
              <a:rPr lang="en-US" b="1" dirty="0" err="1">
                <a:latin typeface="Courier New" pitchFamily="49" charset="0"/>
              </a:rPr>
              <a:t>Total_Employees</a:t>
            </a:r>
            <a:r>
              <a:rPr lang="en-US" b="1" dirty="0">
                <a:latin typeface="Courier New" pitchFamily="49" charset="0"/>
              </a:rPr>
              <a:t>=</a:t>
            </a:r>
            <a:r>
              <a:rPr lang="en-US" b="1" dirty="0" err="1">
                <a:latin typeface="Courier New" pitchFamily="49" charset="0"/>
              </a:rPr>
              <a:t>Total_Employees</a:t>
            </a:r>
            <a:r>
              <a:rPr lang="en-US" b="1" dirty="0">
                <a:latin typeface="Courier New" pitchFamily="49" charset="0"/>
              </a:rPr>
              <a:t>*(1+Increase);</a:t>
            </a:r>
          </a:p>
          <a:p>
            <a:pPr>
              <a:lnSpc>
                <a:spcPct val="85000"/>
              </a:lnSpc>
            </a:pPr>
            <a:r>
              <a:rPr lang="en-US" b="1" dirty="0">
                <a:latin typeface="Courier New" pitchFamily="49" charset="0"/>
              </a:rPr>
              <a:t>   output;</a:t>
            </a:r>
          </a:p>
          <a:p>
            <a:pPr>
              <a:lnSpc>
                <a:spcPct val="85000"/>
              </a:lnSpc>
            </a:pPr>
            <a:r>
              <a:rPr lang="en-US" b="1" dirty="0">
                <a:latin typeface="Courier New" pitchFamily="49" charset="0"/>
              </a:rPr>
              <a:t>run;</a:t>
            </a:r>
          </a:p>
        </p:txBody>
      </p:sp>
      <p:sp>
        <p:nvSpPr>
          <p:cNvPr id="12294" name="Text Box 1038"/>
          <p:cNvSpPr txBox="1">
            <a:spLocks noChangeArrowheads="1"/>
          </p:cNvSpPr>
          <p:nvPr>
            <p:custDataLst>
              <p:tags r:id="rId5"/>
            </p:custDataLst>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p202d01</a:t>
            </a:r>
          </a:p>
        </p:txBody>
      </p:sp>
      <p:sp>
        <p:nvSpPr>
          <p:cNvPr id="12296" name="Rectangle 1041"/>
          <p:cNvSpPr>
            <a:spLocks noChangeArrowheads="1"/>
          </p:cNvSpPr>
          <p:nvPr>
            <p:custDataLst>
              <p:tags r:id="rId6"/>
            </p:custDataLst>
          </p:nvPr>
        </p:nvSpPr>
        <p:spPr bwMode="auto">
          <a:xfrm>
            <a:off x="696913" y="3994150"/>
            <a:ext cx="1303337"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2297" name="Rectangle 1042"/>
          <p:cNvSpPr>
            <a:spLocks noChangeArrowheads="1"/>
          </p:cNvSpPr>
          <p:nvPr>
            <p:custDataLst>
              <p:tags r:id="rId7"/>
            </p:custDataLst>
          </p:nvPr>
        </p:nvSpPr>
        <p:spPr bwMode="auto">
          <a:xfrm>
            <a:off x="712788" y="4900613"/>
            <a:ext cx="1303337"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grpSp>
        <p:nvGrpSpPr>
          <p:cNvPr id="4" name="Group 3"/>
          <p:cNvGrpSpPr/>
          <p:nvPr/>
        </p:nvGrpSpPr>
        <p:grpSpPr>
          <a:xfrm>
            <a:off x="1053192" y="5343525"/>
            <a:ext cx="4088186" cy="1200151"/>
            <a:chOff x="1511300" y="2647453"/>
            <a:chExt cx="3322608" cy="1200151"/>
          </a:xfrm>
        </p:grpSpPr>
        <p:sp>
          <p:nvSpPr>
            <p:cNvPr id="2" name="Rounded Rectangle 1"/>
            <p:cNvSpPr/>
            <p:nvPr>
              <p:custDataLst>
                <p:tags r:id="rId9"/>
              </p:custDataLst>
            </p:nvPr>
          </p:nvSpPr>
          <p:spPr bwMode="auto">
            <a:xfrm>
              <a:off x="2293908" y="2967931"/>
              <a:ext cx="2540000" cy="879673"/>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No implicit OUTPUT;</a:t>
              </a:r>
            </a:p>
            <a:p>
              <a:pPr algn="ctr"/>
              <a:r>
                <a:rPr lang="en-US" sz="2000" b="1" dirty="0">
                  <a:solidFill>
                    <a:srgbClr val="FFFFFF"/>
                  </a:solidFill>
                </a:rPr>
                <a:t>Implicit RETURN;</a:t>
              </a:r>
            </a:p>
          </p:txBody>
        </p:sp>
        <p:cxnSp>
          <p:nvCxnSpPr>
            <p:cNvPr id="3" name="Straight Arrow Connector 2"/>
            <p:cNvCxnSpPr/>
            <p:nvPr/>
          </p:nvCxnSpPr>
          <p:spPr bwMode="auto">
            <a:xfrm flipH="1" flipV="1">
              <a:off x="1511300" y="2647453"/>
              <a:ext cx="792240" cy="541227"/>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sp>
        <p:nvSpPr>
          <p:cNvPr id="12" name="TextBox 11"/>
          <p:cNvSpPr txBox="1"/>
          <p:nvPr>
            <p:custDataLst>
              <p:tags r:id="rId8"/>
            </p:custDataLst>
          </p:nvPr>
        </p:nvSpPr>
        <p:spPr>
          <a:xfrm>
            <a:off x="3451119" y="4900613"/>
            <a:ext cx="5572231" cy="48731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OUTPUT</a:t>
            </a:r>
            <a:r>
              <a:rPr lang="en-US" sz="2000" dirty="0">
                <a:solidFill>
                  <a:srgbClr val="000000"/>
                </a:solidFill>
              </a:rPr>
              <a:t> &lt;</a:t>
            </a:r>
            <a:r>
              <a:rPr lang="en-US" sz="2000" i="1" dirty="0">
                <a:solidFill>
                  <a:srgbClr val="000000"/>
                </a:solidFill>
              </a:rPr>
              <a:t>SAS-data-set-1 … SAS-data-set-n</a:t>
            </a:r>
            <a:r>
              <a:rPr lang="en-US" sz="2000" dirty="0">
                <a:solidFill>
                  <a:srgbClr val="000000"/>
                </a:solidFill>
              </a:rPr>
              <a:t>&gt;</a:t>
            </a:r>
            <a:r>
              <a:rPr lang="en-US" sz="2000" b="1" dirty="0">
                <a:solidFill>
                  <a:srgbClr val="000000"/>
                </a:solidFill>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custDataLst>
              <p:tags r:id="rId1"/>
            </p:custDataLst>
          </p:nvPr>
        </p:nvSpPr>
        <p:spPr/>
        <p:txBody>
          <a:bodyPr/>
          <a:lstStyle/>
          <a:p>
            <a:r>
              <a:rPr lang="en-US"/>
              <a:t>Check the Output</a:t>
            </a:r>
          </a:p>
        </p:txBody>
      </p:sp>
      <p:sp>
        <p:nvSpPr>
          <p:cNvPr id="98307" name="Rectangle 3"/>
          <p:cNvSpPr>
            <a:spLocks noGrp="1" noChangeArrowheads="1"/>
          </p:cNvSpPr>
          <p:nvPr>
            <p:ph idx="1"/>
            <p:custDataLst>
              <p:tags r:id="rId2"/>
            </p:custDataLst>
          </p:nvPr>
        </p:nvSpPr>
        <p:spPr>
          <a:xfrm>
            <a:off x="685800" y="1071563"/>
            <a:ext cx="7848600" cy="3240087"/>
          </a:xfrm>
        </p:spPr>
        <p:txBody>
          <a:bodyPr/>
          <a:lstStyle/>
          <a:p>
            <a:r>
              <a:rPr lang="en-US" dirty="0"/>
              <a:t>Partial SAS Log</a:t>
            </a:r>
          </a:p>
          <a:p>
            <a:endParaRPr lang="en-US" dirty="0"/>
          </a:p>
          <a:p>
            <a:endParaRPr lang="en-US" dirty="0"/>
          </a:p>
          <a:p>
            <a:endParaRPr lang="en-US" dirty="0"/>
          </a:p>
          <a:p>
            <a:endParaRPr lang="en-US" dirty="0"/>
          </a:p>
          <a:p>
            <a:endParaRPr lang="en-US" dirty="0"/>
          </a:p>
          <a:p>
            <a:r>
              <a:rPr lang="en-US" dirty="0"/>
              <a:t>PROC PRINT Output</a:t>
            </a:r>
          </a:p>
        </p:txBody>
      </p:sp>
      <p:sp>
        <p:nvSpPr>
          <p:cNvPr id="15" name="Slide Number Placeholder 3"/>
          <p:cNvSpPr>
            <a:spLocks noGrp="1"/>
          </p:cNvSpPr>
          <p:nvPr>
            <p:ph type="sldNum" sz="quarter" idx="10"/>
            <p:custDataLst>
              <p:tags r:id="rId3"/>
            </p:custDataLst>
          </p:nvPr>
        </p:nvSpPr>
        <p:spPr/>
        <p:txBody>
          <a:bodyPr/>
          <a:lstStyle/>
          <a:p>
            <a:pPr>
              <a:defRPr/>
            </a:pPr>
            <a:fld id="{18EDED04-B43F-433D-9BD7-BBFB3A491037}" type="slidenum">
              <a:rPr lang="en-US"/>
              <a:pPr>
                <a:defRPr/>
              </a:pPr>
              <a:t>80</a:t>
            </a:fld>
            <a:endParaRPr lang="en-US" b="0" dirty="0">
              <a:latin typeface="Times New Roman" pitchFamily="18" charset="0"/>
            </a:endParaRPr>
          </a:p>
        </p:txBody>
      </p:sp>
      <p:sp>
        <p:nvSpPr>
          <p:cNvPr id="98310" name="Rectangle 13"/>
          <p:cNvSpPr>
            <a:spLocks noChangeArrowheads="1"/>
          </p:cNvSpPr>
          <p:nvPr>
            <p:custDataLst>
              <p:tags r:id="rId4"/>
            </p:custDataLst>
          </p:nvPr>
        </p:nvSpPr>
        <p:spPr bwMode="auto">
          <a:xfrm>
            <a:off x="658813" y="4035425"/>
            <a:ext cx="7988300" cy="2095500"/>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eaLnBrk="0" hangingPunct="0"/>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Obs</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Employee_Name</a:t>
            </a:r>
            <a:r>
              <a:rPr lang="en-US" sz="1600" b="1" dirty="0">
                <a:solidFill>
                  <a:srgbClr val="000000"/>
                </a:solidFill>
                <a:latin typeface="SAS Monospace" pitchFamily="49" charset="0"/>
              </a:rPr>
              <a:t>             City        State    Country</a:t>
            </a:r>
          </a:p>
          <a:p>
            <a:pPr eaLnBrk="0" hangingPunct="0"/>
            <a:endParaRPr lang="en-US" sz="1600" b="1" dirty="0">
              <a:solidFill>
                <a:srgbClr val="000000"/>
              </a:solidFill>
              <a:latin typeface="SAS Monospace" pitchFamily="49" charset="0"/>
            </a:endParaRPr>
          </a:p>
          <a:p>
            <a:pPr eaLnBrk="0" hangingPunct="0"/>
            <a:r>
              <a:rPr lang="en-US" sz="1600" b="1" dirty="0">
                <a:solidFill>
                  <a:srgbClr val="000000"/>
                </a:solidFill>
                <a:latin typeface="SAS Monospace" pitchFamily="49" charset="0"/>
              </a:rPr>
              <a:t>  10    </a:t>
            </a:r>
            <a:r>
              <a:rPr lang="en-US" sz="1600" b="1" dirty="0" err="1">
                <a:solidFill>
                  <a:srgbClr val="000000"/>
                </a:solidFill>
                <a:latin typeface="SAS Monospace" pitchFamily="49" charset="0"/>
              </a:rPr>
              <a:t>Areu</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Jeryl</a:t>
            </a:r>
            <a:r>
              <a:rPr lang="en-US" sz="1600" b="1" dirty="0">
                <a:solidFill>
                  <a:srgbClr val="000000"/>
                </a:solidFill>
                <a:latin typeface="SAS Monospace" pitchFamily="49" charset="0"/>
              </a:rPr>
              <a:t>           Miami-Dade       </a:t>
            </a:r>
            <a:r>
              <a:rPr lang="en-US" sz="1600" b="1" dirty="0" err="1">
                <a:solidFill>
                  <a:srgbClr val="000000"/>
                </a:solidFill>
                <a:latin typeface="SAS Monospace" pitchFamily="49" charset="0"/>
              </a:rPr>
              <a:t>Fl</a:t>
            </a:r>
            <a:r>
              <a:rPr lang="en-US" sz="1600" b="1" dirty="0">
                <a:solidFill>
                  <a:srgbClr val="000000"/>
                </a:solidFill>
                <a:latin typeface="SAS Monospace" pitchFamily="49" charset="0"/>
              </a:rPr>
              <a:t>        US</a:t>
            </a:r>
          </a:p>
          <a:p>
            <a:pPr eaLnBrk="0" hangingPunct="0"/>
            <a:r>
              <a:rPr lang="en-US" sz="1600" b="1" dirty="0">
                <a:solidFill>
                  <a:srgbClr val="000000"/>
                </a:solidFill>
                <a:latin typeface="SAS Monospace" pitchFamily="49" charset="0"/>
              </a:rPr>
              <a:t>  11    </a:t>
            </a:r>
            <a:r>
              <a:rPr lang="en-US" sz="1600" b="1" dirty="0" err="1">
                <a:solidFill>
                  <a:srgbClr val="000000"/>
                </a:solidFill>
                <a:latin typeface="SAS Monospace" pitchFamily="49" charset="0"/>
              </a:rPr>
              <a:t>Arizmendi</a:t>
            </a:r>
            <a:r>
              <a:rPr lang="en-US" sz="1600" b="1" dirty="0">
                <a:solidFill>
                  <a:srgbClr val="000000"/>
                </a:solidFill>
                <a:latin typeface="SAS Monospace" pitchFamily="49" charset="0"/>
              </a:rPr>
              <a:t>, Gilbert    San Diego        CA        US</a:t>
            </a:r>
          </a:p>
          <a:p>
            <a:pPr eaLnBrk="0" hangingPunct="0"/>
            <a:r>
              <a:rPr lang="en-US" sz="1600" b="1" dirty="0">
                <a:solidFill>
                  <a:srgbClr val="000000"/>
                </a:solidFill>
                <a:latin typeface="SAS Monospace" pitchFamily="49" charset="0"/>
              </a:rPr>
              <a:t>  12    </a:t>
            </a:r>
            <a:r>
              <a:rPr lang="en-US" sz="1600" b="1" dirty="0" err="1">
                <a:solidFill>
                  <a:srgbClr val="000000"/>
                </a:solidFill>
                <a:latin typeface="SAS Monospace" pitchFamily="49" charset="0"/>
              </a:rPr>
              <a:t>Armant</a:t>
            </a:r>
            <a:r>
              <a:rPr lang="en-US" sz="1600" b="1" dirty="0">
                <a:solidFill>
                  <a:srgbClr val="000000"/>
                </a:solidFill>
                <a:latin typeface="SAS Monospace" pitchFamily="49" charset="0"/>
              </a:rPr>
              <a:t>, Debra         San Diego        CA        US</a:t>
            </a:r>
          </a:p>
          <a:p>
            <a:pPr eaLnBrk="0" hangingPunct="0"/>
            <a:r>
              <a:rPr lang="en-US" sz="1600" b="1" dirty="0">
                <a:solidFill>
                  <a:srgbClr val="000000"/>
                </a:solidFill>
                <a:latin typeface="SAS Monospace" pitchFamily="49" charset="0"/>
              </a:rPr>
              <a:t>  13    </a:t>
            </a:r>
            <a:r>
              <a:rPr lang="en-US" sz="1600" b="1" dirty="0" err="1">
                <a:solidFill>
                  <a:srgbClr val="000000"/>
                </a:solidFill>
                <a:latin typeface="SAS Monospace" pitchFamily="49" charset="0"/>
              </a:rPr>
              <a:t>Armogida</a:t>
            </a:r>
            <a:r>
              <a:rPr lang="en-US" sz="1600" b="1" dirty="0">
                <a:solidFill>
                  <a:srgbClr val="000000"/>
                </a:solidFill>
                <a:latin typeface="SAS Monospace" pitchFamily="49" charset="0"/>
              </a:rPr>
              <a:t>, Bruce       Philadelphia     PA        US</a:t>
            </a:r>
          </a:p>
          <a:p>
            <a:pPr eaLnBrk="0" hangingPunct="0"/>
            <a:r>
              <a:rPr lang="en-US" sz="1600" b="1" dirty="0">
                <a:solidFill>
                  <a:srgbClr val="000000"/>
                </a:solidFill>
                <a:latin typeface="SAS Monospace" pitchFamily="49" charset="0"/>
              </a:rPr>
              <a:t>  14    </a:t>
            </a:r>
            <a:r>
              <a:rPr lang="en-US" sz="1600" b="1" dirty="0" err="1">
                <a:solidFill>
                  <a:srgbClr val="000000"/>
                </a:solidFill>
                <a:latin typeface="SAS Monospace" pitchFamily="49" charset="0"/>
              </a:rPr>
              <a:t>Arruza</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Fauver</a:t>
            </a:r>
            <a:r>
              <a:rPr lang="en-US" sz="1600" b="1" dirty="0">
                <a:solidFill>
                  <a:srgbClr val="000000"/>
                </a:solidFill>
                <a:latin typeface="SAS Monospace" pitchFamily="49" charset="0"/>
              </a:rPr>
              <a:t>        Miami-Dade       FL        US</a:t>
            </a:r>
          </a:p>
          <a:p>
            <a:pPr eaLnBrk="0" hangingPunct="0"/>
            <a:r>
              <a:rPr lang="en-US" sz="1600" b="1" dirty="0">
                <a:solidFill>
                  <a:srgbClr val="000000"/>
                </a:solidFill>
                <a:latin typeface="SAS Monospace" pitchFamily="49" charset="0"/>
              </a:rPr>
              <a:t>  15    </a:t>
            </a:r>
            <a:r>
              <a:rPr lang="en-US" sz="1600" b="1" dirty="0" err="1">
                <a:solidFill>
                  <a:srgbClr val="000000"/>
                </a:solidFill>
                <a:latin typeface="SAS Monospace" pitchFamily="49" charset="0"/>
              </a:rPr>
              <a:t>Asta</a:t>
            </a:r>
            <a:r>
              <a:rPr lang="en-US" sz="1600" b="1" dirty="0">
                <a:solidFill>
                  <a:srgbClr val="000000"/>
                </a:solidFill>
                <a:latin typeface="SAS Monospace" pitchFamily="49" charset="0"/>
              </a:rPr>
              <a:t>, Wendy           Philadelphia     PA        US</a:t>
            </a:r>
          </a:p>
        </p:txBody>
      </p:sp>
      <p:grpSp>
        <p:nvGrpSpPr>
          <p:cNvPr id="2" name="Group 1"/>
          <p:cNvGrpSpPr/>
          <p:nvPr/>
        </p:nvGrpSpPr>
        <p:grpSpPr>
          <a:xfrm>
            <a:off x="704850" y="1469825"/>
            <a:ext cx="7416800" cy="1851025"/>
            <a:chOff x="704850" y="1489075"/>
            <a:chExt cx="7416800" cy="1851025"/>
          </a:xfrm>
        </p:grpSpPr>
        <p:sp>
          <p:nvSpPr>
            <p:cNvPr id="98309" name="Rectangle 12"/>
            <p:cNvSpPr>
              <a:spLocks noChangeArrowheads="1"/>
            </p:cNvSpPr>
            <p:nvPr>
              <p:custDataLst>
                <p:tags r:id="rId12"/>
              </p:custDataLst>
            </p:nvPr>
          </p:nvSpPr>
          <p:spPr bwMode="auto">
            <a:xfrm>
              <a:off x="704850" y="1489075"/>
              <a:ext cx="7416800" cy="1851025"/>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eaLnBrk="0" hangingPunct="0"/>
              <a:r>
                <a:rPr lang="en-US" sz="1600" b="1">
                  <a:solidFill>
                    <a:srgbClr val="000000"/>
                  </a:solidFill>
                  <a:latin typeface="SAS Monospace" pitchFamily="49" charset="0"/>
                </a:rPr>
                <a:t>417  proc print data=orion.employee_addresses</a:t>
              </a:r>
            </a:p>
            <a:p>
              <a:pPr eaLnBrk="0" hangingPunct="0"/>
              <a:r>
                <a:rPr lang="en-US" sz="1600" b="1">
                  <a:solidFill>
                    <a:srgbClr val="000000"/>
                  </a:solidFill>
                  <a:latin typeface="SAS Monospace" pitchFamily="49" charset="0"/>
                </a:rPr>
                <a:t>418             (firstobs=10 obs=15);</a:t>
              </a:r>
            </a:p>
            <a:p>
              <a:pPr eaLnBrk="0" hangingPunct="0"/>
              <a:r>
                <a:rPr lang="en-US" sz="1600" b="1">
                  <a:solidFill>
                    <a:srgbClr val="000000"/>
                  </a:solidFill>
                  <a:latin typeface="SAS Monospace" pitchFamily="49" charset="0"/>
                </a:rPr>
                <a:t>419     var Employee_Name City State Country;</a:t>
              </a:r>
            </a:p>
            <a:p>
              <a:pPr eaLnBrk="0" hangingPunct="0"/>
              <a:r>
                <a:rPr lang="en-US" sz="1600" b="1">
                  <a:solidFill>
                    <a:srgbClr val="000000"/>
                  </a:solidFill>
                  <a:latin typeface="SAS Monospace" pitchFamily="49" charset="0"/>
                </a:rPr>
                <a:t>420  run;</a:t>
              </a:r>
            </a:p>
            <a:p>
              <a:pPr eaLnBrk="0" hangingPunct="0"/>
              <a:endParaRPr lang="en-US" sz="1600" b="1">
                <a:solidFill>
                  <a:srgbClr val="000000"/>
                </a:solidFill>
                <a:latin typeface="SAS Monospace" pitchFamily="49" charset="0"/>
              </a:endParaRPr>
            </a:p>
            <a:p>
              <a:pPr eaLnBrk="0" hangingPunct="0"/>
              <a:r>
                <a:rPr lang="en-US" sz="1600" b="1">
                  <a:solidFill>
                    <a:srgbClr val="0000FF"/>
                  </a:solidFill>
                  <a:latin typeface="SAS Monospace" pitchFamily="49" charset="0"/>
                </a:rPr>
                <a:t>NOTE: There were 6 observations read from the data set</a:t>
              </a:r>
              <a:br>
                <a:rPr lang="en-US" sz="1600" b="1">
                  <a:solidFill>
                    <a:srgbClr val="0000FF"/>
                  </a:solidFill>
                  <a:latin typeface="SAS Monospace" pitchFamily="49" charset="0"/>
                </a:rPr>
              </a:br>
              <a:r>
                <a:rPr lang="en-US" sz="1600" b="1">
                  <a:solidFill>
                    <a:srgbClr val="0000FF"/>
                  </a:solidFill>
                  <a:latin typeface="SAS Monospace" pitchFamily="49" charset="0"/>
                </a:rPr>
                <a:t>      ORION.EMPLOYEE_ADDRESSES.</a:t>
              </a:r>
            </a:p>
          </p:txBody>
        </p:sp>
        <p:sp>
          <p:nvSpPr>
            <p:cNvPr id="98311" name="Rectangle 14"/>
            <p:cNvSpPr>
              <a:spLocks noChangeArrowheads="1"/>
            </p:cNvSpPr>
            <p:nvPr>
              <p:custDataLst>
                <p:tags r:id="rId13"/>
              </p:custDataLst>
            </p:nvPr>
          </p:nvSpPr>
          <p:spPr bwMode="auto">
            <a:xfrm>
              <a:off x="2867025" y="1778000"/>
              <a:ext cx="2197100"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98312" name="Rectangle 15"/>
            <p:cNvSpPr>
              <a:spLocks noChangeArrowheads="1"/>
            </p:cNvSpPr>
            <p:nvPr>
              <p:custDataLst>
                <p:tags r:id="rId14"/>
              </p:custDataLst>
            </p:nvPr>
          </p:nvSpPr>
          <p:spPr bwMode="auto">
            <a:xfrm>
              <a:off x="2838450" y="2755900"/>
              <a:ext cx="1754188"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grpSp>
      <p:sp>
        <p:nvSpPr>
          <p:cNvPr id="98313" name="Text Box 17"/>
          <p:cNvSpPr txBox="1">
            <a:spLocks noChangeArrowheads="1"/>
          </p:cNvSpPr>
          <p:nvPr>
            <p:custDataLst>
              <p:tags r:id="rId5"/>
            </p:custDataLst>
          </p:nvPr>
        </p:nvSpPr>
        <p:spPr bwMode="auto">
          <a:xfrm>
            <a:off x="3883379" y="3207777"/>
            <a:ext cx="4664276" cy="918200"/>
          </a:xfrm>
          <a:prstGeom prst="rect">
            <a:avLst/>
          </a:prstGeom>
          <a:gradFill flip="none" rotWithShape="1">
            <a:gsLst>
              <a:gs pos="0">
                <a:srgbClr val="DAA700"/>
              </a:gs>
              <a:gs pos="80000">
                <a:srgbClr val="FFDC00"/>
              </a:gs>
              <a:gs pos="100000">
                <a:srgbClr val="FFE000"/>
              </a:gs>
            </a:gsLst>
            <a:lin ang="16200000" scaled="1"/>
            <a:tileRect/>
          </a:gradFill>
          <a:ln w="9525" algn="ctr">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dirty="0">
                <a:solidFill>
                  <a:srgbClr val="000000"/>
                </a:solidFill>
                <a:latin typeface="Arial"/>
              </a:rPr>
              <a:t>PROC PRINT output shows the original observation numbers.</a:t>
            </a:r>
          </a:p>
        </p:txBody>
      </p:sp>
      <p:sp>
        <p:nvSpPr>
          <p:cNvPr id="3" name="Rectangle 2"/>
          <p:cNvSpPr/>
          <p:nvPr>
            <p:custDataLst>
              <p:tags r:id="rId6"/>
            </p:custDataLst>
          </p:nvPr>
        </p:nvSpPr>
        <p:spPr bwMode="auto">
          <a:xfrm>
            <a:off x="1000030" y="4573905"/>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7"/>
            </p:custDataLst>
          </p:nvPr>
        </p:nvSpPr>
        <p:spPr bwMode="auto">
          <a:xfrm>
            <a:off x="1000030" y="4817745"/>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8"/>
            </p:custDataLst>
          </p:nvPr>
        </p:nvSpPr>
        <p:spPr bwMode="auto">
          <a:xfrm>
            <a:off x="1000030" y="5061585"/>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6" name="Rectangle 5"/>
          <p:cNvSpPr/>
          <p:nvPr>
            <p:custDataLst>
              <p:tags r:id="rId9"/>
            </p:custDataLst>
          </p:nvPr>
        </p:nvSpPr>
        <p:spPr bwMode="auto">
          <a:xfrm>
            <a:off x="1000030" y="5305425"/>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7" name="Rectangle 6"/>
          <p:cNvSpPr/>
          <p:nvPr>
            <p:custDataLst>
              <p:tags r:id="rId10"/>
            </p:custDataLst>
          </p:nvPr>
        </p:nvSpPr>
        <p:spPr bwMode="auto">
          <a:xfrm>
            <a:off x="1000030" y="5549265"/>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8" name="Rectangle 7"/>
          <p:cNvSpPr/>
          <p:nvPr>
            <p:custDataLst>
              <p:tags r:id="rId11"/>
            </p:custDataLst>
          </p:nvPr>
        </p:nvSpPr>
        <p:spPr bwMode="auto">
          <a:xfrm>
            <a:off x="1000030" y="5793105"/>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custDataLst>
              <p:tags r:id="rId1"/>
            </p:custDataLst>
          </p:nvPr>
        </p:nvSpPr>
        <p:spPr/>
        <p:txBody>
          <a:bodyPr/>
          <a:lstStyle/>
          <a:p>
            <a:r>
              <a:rPr lang="en-US"/>
              <a:t>Adding a WHERE Statement </a:t>
            </a:r>
          </a:p>
        </p:txBody>
      </p:sp>
      <p:sp>
        <p:nvSpPr>
          <p:cNvPr id="99331" name="Rectangle 3"/>
          <p:cNvSpPr>
            <a:spLocks noGrp="1" noChangeArrowheads="1"/>
          </p:cNvSpPr>
          <p:nvPr>
            <p:ph idx="1"/>
            <p:custDataLst>
              <p:tags r:id="rId2"/>
            </p:custDataLst>
          </p:nvPr>
        </p:nvSpPr>
        <p:spPr>
          <a:xfrm>
            <a:off x="685800" y="1066800"/>
            <a:ext cx="8058150" cy="3240088"/>
          </a:xfrm>
        </p:spPr>
        <p:txBody>
          <a:bodyPr/>
          <a:lstStyle/>
          <a:p>
            <a:r>
              <a:rPr lang="en-US" dirty="0"/>
              <a:t>When the FIRSTOBS= or OBS= option and the WHERE statement are used together, the following occurs:</a:t>
            </a:r>
          </a:p>
          <a:p>
            <a:pPr lvl="1"/>
            <a:r>
              <a:rPr lang="en-US" dirty="0"/>
              <a:t>The </a:t>
            </a:r>
            <a:r>
              <a:rPr lang="en-US" dirty="0" err="1"/>
              <a:t>subsetting</a:t>
            </a:r>
            <a:r>
              <a:rPr lang="en-US" dirty="0"/>
              <a:t> WHERE is applied first. </a:t>
            </a:r>
          </a:p>
          <a:p>
            <a:pPr lvl="1"/>
            <a:r>
              <a:rPr lang="en-US" dirty="0"/>
              <a:t>The FIRSTOBS= and OBS= options are applied to the resulting observations. </a:t>
            </a:r>
          </a:p>
          <a:p>
            <a:r>
              <a:rPr lang="en-US" dirty="0"/>
              <a:t>The following step includes a WHERE statement and </a:t>
            </a:r>
            <a:br>
              <a:rPr lang="en-US" dirty="0"/>
            </a:br>
            <a:r>
              <a:rPr lang="en-US" dirty="0"/>
              <a:t>an OBS= option:</a:t>
            </a:r>
          </a:p>
          <a:p>
            <a:endParaRPr lang="en-US" dirty="0"/>
          </a:p>
        </p:txBody>
      </p:sp>
      <p:sp>
        <p:nvSpPr>
          <p:cNvPr id="8" name="Slide Number Placeholder 3"/>
          <p:cNvSpPr>
            <a:spLocks noGrp="1"/>
          </p:cNvSpPr>
          <p:nvPr>
            <p:ph type="sldNum" sz="quarter" idx="10"/>
            <p:custDataLst>
              <p:tags r:id="rId3"/>
            </p:custDataLst>
          </p:nvPr>
        </p:nvSpPr>
        <p:spPr/>
        <p:txBody>
          <a:bodyPr/>
          <a:lstStyle/>
          <a:p>
            <a:pPr>
              <a:defRPr/>
            </a:pPr>
            <a:fld id="{9A6C9180-3E14-4F05-A67F-668609AD7305}" type="slidenum">
              <a:rPr lang="en-US"/>
              <a:pPr>
                <a:defRPr/>
              </a:pPr>
              <a:t>81</a:t>
            </a:fld>
            <a:endParaRPr lang="en-US" b="0" dirty="0">
              <a:latin typeface="Times New Roman" pitchFamily="18" charset="0"/>
            </a:endParaRPr>
          </a:p>
        </p:txBody>
      </p:sp>
      <p:sp>
        <p:nvSpPr>
          <p:cNvPr id="99333" name="Text Box 4"/>
          <p:cNvSpPr txBox="1">
            <a:spLocks noChangeArrowheads="1"/>
          </p:cNvSpPr>
          <p:nvPr>
            <p:custDataLst>
              <p:tags r:id="rId4"/>
            </p:custDataLst>
          </p:nvPr>
        </p:nvSpPr>
        <p:spPr bwMode="auto">
          <a:xfrm>
            <a:off x="7943850"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p202d12</a:t>
            </a:r>
          </a:p>
        </p:txBody>
      </p:sp>
      <p:grpSp>
        <p:nvGrpSpPr>
          <p:cNvPr id="5" name="Group 4"/>
          <p:cNvGrpSpPr/>
          <p:nvPr/>
        </p:nvGrpSpPr>
        <p:grpSpPr>
          <a:xfrm>
            <a:off x="696913" y="4105275"/>
            <a:ext cx="7624762" cy="1695450"/>
            <a:chOff x="696913" y="4105275"/>
            <a:chExt cx="7624762" cy="1695450"/>
          </a:xfrm>
        </p:grpSpPr>
        <p:sp>
          <p:nvSpPr>
            <p:cNvPr id="99334" name="Text Box 9"/>
            <p:cNvSpPr txBox="1">
              <a:spLocks noChangeArrowheads="1"/>
            </p:cNvSpPr>
            <p:nvPr>
              <p:custDataLst>
                <p:tags r:id="rId5"/>
              </p:custDataLst>
            </p:nvPr>
          </p:nvSpPr>
          <p:spPr bwMode="auto">
            <a:xfrm>
              <a:off x="696913" y="4105275"/>
              <a:ext cx="7624762" cy="1695450"/>
            </a:xfrm>
            <a:prstGeom prst="rect">
              <a:avLst/>
            </a:prstGeom>
            <a:solidFill>
              <a:srgbClr val="FFFFFF"/>
            </a:solidFill>
            <a:ln w="38100" algn="ctr">
              <a:solidFill>
                <a:schemeClr val="tx2"/>
              </a:solidFill>
              <a:miter lim="800000"/>
              <a:headEnd type="none" w="med" len="lg"/>
              <a:tailEnd type="none" w="med" len="lg"/>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err="1">
                  <a:solidFill>
                    <a:srgbClr val="000000"/>
                  </a:solidFill>
                  <a:latin typeface="Courier New" pitchFamily="49" charset="0"/>
                </a:rPr>
                <a:t>proc</a:t>
              </a:r>
              <a:r>
                <a:rPr lang="en-US" b="1" dirty="0">
                  <a:solidFill>
                    <a:srgbClr val="000000"/>
                  </a:solidFill>
                  <a:latin typeface="Courier New" pitchFamily="49" charset="0"/>
                </a:rPr>
                <a:t> print data=</a:t>
              </a:r>
              <a:r>
                <a:rPr lang="en-US" b="1" dirty="0" err="1">
                  <a:solidFill>
                    <a:srgbClr val="000000"/>
                  </a:solidFill>
                  <a:latin typeface="Courier New" pitchFamily="49" charset="0"/>
                </a:rPr>
                <a:t>orion.employee_addresses</a:t>
              </a:r>
              <a:r>
                <a:rPr lang="en-US" b="1" dirty="0">
                  <a:solidFill>
                    <a:srgbClr val="000000"/>
                  </a:solidFill>
                  <a:latin typeface="Courier New" pitchFamily="49" charset="0"/>
                </a:rPr>
                <a:t> </a:t>
              </a:r>
            </a:p>
            <a:p>
              <a:pPr>
                <a:lnSpc>
                  <a:spcPct val="85000"/>
                </a:lnSpc>
              </a:pPr>
              <a:r>
                <a:rPr lang="en-US" b="1" dirty="0">
                  <a:solidFill>
                    <a:srgbClr val="000000"/>
                  </a:solidFill>
                  <a:latin typeface="Courier New" pitchFamily="49" charset="0"/>
                </a:rPr>
                <a:t>           (</a:t>
              </a:r>
              <a:r>
                <a:rPr lang="en-US" b="1" dirty="0" err="1">
                  <a:solidFill>
                    <a:srgbClr val="000000"/>
                  </a:solidFill>
                  <a:latin typeface="Courier New" pitchFamily="49" charset="0"/>
                </a:rPr>
                <a:t>obs</a:t>
              </a:r>
              <a:r>
                <a:rPr lang="en-US" b="1" dirty="0">
                  <a:solidFill>
                    <a:srgbClr val="000000"/>
                  </a:solidFill>
                  <a:latin typeface="Courier New" pitchFamily="49" charset="0"/>
                </a:rPr>
                <a:t>=10);</a:t>
              </a:r>
            </a:p>
            <a:p>
              <a:pPr>
                <a:lnSpc>
                  <a:spcPct val="85000"/>
                </a:lnSpc>
              </a:pPr>
              <a:r>
                <a:rPr lang="en-US" b="1" dirty="0">
                  <a:solidFill>
                    <a:srgbClr val="000000"/>
                  </a:solidFill>
                  <a:latin typeface="Courier New" pitchFamily="49" charset="0"/>
                </a:rPr>
                <a:t>   where Country='AU';</a:t>
              </a:r>
            </a:p>
            <a:p>
              <a:pPr>
                <a:lnSpc>
                  <a:spcPct val="85000"/>
                </a:lnSpc>
              </a:pPr>
              <a:r>
                <a:rPr lang="en-US" b="1" dirty="0">
                  <a:solidFill>
                    <a:srgbClr val="000000"/>
                  </a:solidFill>
                  <a:latin typeface="Courier New" pitchFamily="49" charset="0"/>
                </a:rPr>
                <a:t>   </a:t>
              </a:r>
              <a:r>
                <a:rPr lang="en-US" b="1" dirty="0" err="1">
                  <a:solidFill>
                    <a:srgbClr val="000000"/>
                  </a:solidFill>
                  <a:latin typeface="Courier New" pitchFamily="49" charset="0"/>
                </a:rPr>
                <a:t>var</a:t>
              </a:r>
              <a:r>
                <a:rPr lang="en-US" b="1" dirty="0">
                  <a:latin typeface="Courier New" pitchFamily="49" charset="0"/>
                </a:rPr>
                <a:t> </a:t>
              </a:r>
              <a:r>
                <a:rPr lang="en-US" b="1" dirty="0" err="1">
                  <a:latin typeface="Courier New" pitchFamily="49" charset="0"/>
                </a:rPr>
                <a:t>Employee_Name</a:t>
              </a:r>
              <a:r>
                <a:rPr lang="en-US" b="1" dirty="0">
                  <a:latin typeface="Courier New" pitchFamily="49" charset="0"/>
                </a:rPr>
                <a:t> City Country;</a:t>
              </a:r>
            </a:p>
            <a:p>
              <a:pPr>
                <a:lnSpc>
                  <a:spcPct val="85000"/>
                </a:lnSpc>
              </a:pPr>
              <a:r>
                <a:rPr lang="en-US" b="1" dirty="0">
                  <a:latin typeface="Courier New" pitchFamily="49" charset="0"/>
                </a:rPr>
                <a:t>run;</a:t>
              </a:r>
            </a:p>
          </p:txBody>
        </p:sp>
        <p:sp>
          <p:nvSpPr>
            <p:cNvPr id="3" name="Rectangle 2"/>
            <p:cNvSpPr/>
            <p:nvPr>
              <p:custDataLst>
                <p:tags r:id="rId6"/>
              </p:custDataLst>
            </p:nvPr>
          </p:nvSpPr>
          <p:spPr bwMode="auto">
            <a:xfrm>
              <a:off x="2755901" y="4466971"/>
              <a:ext cx="146056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7"/>
              </p:custDataLst>
            </p:nvPr>
          </p:nvSpPr>
          <p:spPr bwMode="auto">
            <a:xfrm>
              <a:off x="1295401" y="4777867"/>
              <a:ext cx="346875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custDataLst>
              <p:tags r:id="rId1"/>
            </p:custDataLst>
          </p:nvPr>
        </p:nvSpPr>
        <p:spPr/>
        <p:txBody>
          <a:bodyPr/>
          <a:lstStyle/>
          <a:p>
            <a:r>
              <a:rPr lang="en-US"/>
              <a:t>Check the Output</a:t>
            </a:r>
          </a:p>
        </p:txBody>
      </p:sp>
      <p:sp>
        <p:nvSpPr>
          <p:cNvPr id="100355" name="Rectangle 3"/>
          <p:cNvSpPr>
            <a:spLocks noGrp="1" noChangeArrowheads="1"/>
          </p:cNvSpPr>
          <p:nvPr>
            <p:ph idx="1"/>
            <p:custDataLst>
              <p:tags r:id="rId2"/>
            </p:custDataLst>
          </p:nvPr>
        </p:nvSpPr>
        <p:spPr>
          <a:xfrm>
            <a:off x="685800" y="1071563"/>
            <a:ext cx="7848600" cy="3240087"/>
          </a:xfrm>
        </p:spPr>
        <p:txBody>
          <a:bodyPr/>
          <a:lstStyle/>
          <a:p>
            <a:pPr>
              <a:spcBef>
                <a:spcPct val="0"/>
              </a:spcBef>
            </a:pPr>
            <a:r>
              <a:rPr lang="en-US"/>
              <a:t>Partial SAS Log</a:t>
            </a:r>
          </a:p>
          <a:p>
            <a:pPr>
              <a:spcBef>
                <a:spcPct val="0"/>
              </a:spcBef>
            </a:pPr>
            <a:endParaRPr lang="en-US"/>
          </a:p>
          <a:p>
            <a:pPr>
              <a:spcBef>
                <a:spcPct val="0"/>
              </a:spcBef>
            </a:pPr>
            <a:endParaRPr lang="en-US"/>
          </a:p>
          <a:p>
            <a:pPr>
              <a:spcBef>
                <a:spcPct val="0"/>
              </a:spcBef>
            </a:pPr>
            <a:endParaRPr lang="en-US"/>
          </a:p>
          <a:p>
            <a:pPr>
              <a:spcBef>
                <a:spcPct val="0"/>
              </a:spcBef>
            </a:pPr>
            <a:endParaRPr lang="en-US"/>
          </a:p>
          <a:p>
            <a:pPr>
              <a:spcBef>
                <a:spcPct val="0"/>
              </a:spcBef>
            </a:pPr>
            <a:endParaRPr lang="en-US"/>
          </a:p>
          <a:p>
            <a:pPr>
              <a:spcBef>
                <a:spcPct val="0"/>
              </a:spcBef>
            </a:pPr>
            <a:endParaRPr lang="en-US"/>
          </a:p>
          <a:p>
            <a:pPr>
              <a:spcBef>
                <a:spcPct val="0"/>
              </a:spcBef>
            </a:pPr>
            <a:r>
              <a:rPr lang="en-US"/>
              <a:t>PROC PRINT Output</a:t>
            </a:r>
          </a:p>
          <a:p>
            <a:endParaRPr lang="en-US"/>
          </a:p>
        </p:txBody>
      </p:sp>
      <p:sp>
        <p:nvSpPr>
          <p:cNvPr id="23" name="Slide Number Placeholder 3"/>
          <p:cNvSpPr>
            <a:spLocks noGrp="1"/>
          </p:cNvSpPr>
          <p:nvPr>
            <p:ph type="sldNum" sz="quarter" idx="10"/>
            <p:custDataLst>
              <p:tags r:id="rId3"/>
            </p:custDataLst>
          </p:nvPr>
        </p:nvSpPr>
        <p:spPr/>
        <p:txBody>
          <a:bodyPr/>
          <a:lstStyle/>
          <a:p>
            <a:pPr>
              <a:defRPr/>
            </a:pPr>
            <a:fld id="{E7664537-416C-4FD0-9F72-D5D85645D6B2}" type="slidenum">
              <a:rPr lang="en-US"/>
              <a:pPr>
                <a:defRPr/>
              </a:pPr>
              <a:t>82</a:t>
            </a:fld>
            <a:endParaRPr lang="en-US" b="0" dirty="0">
              <a:latin typeface="Times New Roman" pitchFamily="18" charset="0"/>
            </a:endParaRPr>
          </a:p>
        </p:txBody>
      </p:sp>
      <p:sp>
        <p:nvSpPr>
          <p:cNvPr id="100357" name="Text Box 4"/>
          <p:cNvSpPr txBox="1">
            <a:spLocks noChangeArrowheads="1"/>
          </p:cNvSpPr>
          <p:nvPr>
            <p:custDataLst>
              <p:tags r:id="rId4"/>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100358" name="Text Box 5"/>
          <p:cNvSpPr txBox="1">
            <a:spLocks noChangeArrowheads="1"/>
          </p:cNvSpPr>
          <p:nvPr>
            <p:custDataLst>
              <p:tags r:id="rId5"/>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100359" name="Text Box 6"/>
          <p:cNvSpPr txBox="1">
            <a:spLocks noChangeArrowheads="1"/>
          </p:cNvSpPr>
          <p:nvPr>
            <p:custDataLst>
              <p:tags r:id="rId6"/>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100360" name="Text Box 8"/>
          <p:cNvSpPr txBox="1">
            <a:spLocks noChangeArrowheads="1"/>
          </p:cNvSpPr>
          <p:nvPr>
            <p:custDataLst>
              <p:tags r:id="rId7"/>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100361" name="Text Box 10"/>
          <p:cNvSpPr txBox="1">
            <a:spLocks noChangeArrowheads="1"/>
          </p:cNvSpPr>
          <p:nvPr>
            <p:custDataLst>
              <p:tags r:id="rId8"/>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100362" name="Text Box 12"/>
          <p:cNvSpPr txBox="1">
            <a:spLocks noChangeArrowheads="1"/>
          </p:cNvSpPr>
          <p:nvPr>
            <p:custDataLst>
              <p:tags r:id="rId9"/>
            </p:custDataLst>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noProof="1">
              <a:latin typeface="SAS Monospace" pitchFamily="49" charset="0"/>
            </a:endParaRPr>
          </a:p>
        </p:txBody>
      </p:sp>
      <p:sp>
        <p:nvSpPr>
          <p:cNvPr id="100363" name="Rectangle 13"/>
          <p:cNvSpPr>
            <a:spLocks noChangeArrowheads="1"/>
          </p:cNvSpPr>
          <p:nvPr>
            <p:custDataLst>
              <p:tags r:id="rId10"/>
            </p:custDataLst>
          </p:nvPr>
        </p:nvSpPr>
        <p:spPr bwMode="auto">
          <a:xfrm>
            <a:off x="696913" y="1485900"/>
            <a:ext cx="7189787" cy="2054225"/>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eaLnBrk="0" hangingPunct="0"/>
            <a:r>
              <a:rPr lang="en-US" sz="1400" b="1" dirty="0">
                <a:solidFill>
                  <a:srgbClr val="000000"/>
                </a:solidFill>
                <a:latin typeface="SAS Monospace" pitchFamily="49" charset="0"/>
              </a:rPr>
              <a:t>421  </a:t>
            </a:r>
            <a:r>
              <a:rPr lang="en-US" sz="1400" b="1" dirty="0" err="1">
                <a:solidFill>
                  <a:srgbClr val="000000"/>
                </a:solidFill>
                <a:latin typeface="SAS Monospace" pitchFamily="49" charset="0"/>
              </a:rPr>
              <a:t>proc</a:t>
            </a:r>
            <a:r>
              <a:rPr lang="en-US" sz="1400" b="1" dirty="0">
                <a:solidFill>
                  <a:srgbClr val="000000"/>
                </a:solidFill>
                <a:latin typeface="SAS Monospace" pitchFamily="49" charset="0"/>
              </a:rPr>
              <a:t> print data=</a:t>
            </a:r>
            <a:r>
              <a:rPr lang="en-US" sz="1400" b="1" dirty="0" err="1">
                <a:solidFill>
                  <a:srgbClr val="000000"/>
                </a:solidFill>
                <a:latin typeface="SAS Monospace" pitchFamily="49" charset="0"/>
              </a:rPr>
              <a:t>orion.employee_addresses</a:t>
            </a:r>
            <a:endParaRPr lang="en-US" sz="1400" b="1" dirty="0">
              <a:solidFill>
                <a:srgbClr val="000000"/>
              </a:solidFill>
              <a:latin typeface="SAS Monospace" pitchFamily="49" charset="0"/>
            </a:endParaRPr>
          </a:p>
          <a:p>
            <a:pPr eaLnBrk="0" hangingPunct="0"/>
            <a:r>
              <a:rPr lang="en-US" sz="1400" b="1" dirty="0">
                <a:solidFill>
                  <a:srgbClr val="000000"/>
                </a:solidFill>
                <a:latin typeface="SAS Monospace" pitchFamily="49" charset="0"/>
              </a:rPr>
              <a:t>422             (</a:t>
            </a:r>
            <a:r>
              <a:rPr lang="en-US" sz="1400" b="1" dirty="0" err="1">
                <a:solidFill>
                  <a:srgbClr val="000000"/>
                </a:solidFill>
                <a:latin typeface="SAS Monospace" pitchFamily="49" charset="0"/>
              </a:rPr>
              <a:t>obs</a:t>
            </a:r>
            <a:r>
              <a:rPr lang="en-US" sz="1400" b="1" dirty="0">
                <a:solidFill>
                  <a:srgbClr val="000000"/>
                </a:solidFill>
                <a:latin typeface="SAS Monospace" pitchFamily="49" charset="0"/>
              </a:rPr>
              <a:t>=10);</a:t>
            </a:r>
          </a:p>
          <a:p>
            <a:pPr eaLnBrk="0" hangingPunct="0"/>
            <a:r>
              <a:rPr lang="en-US" sz="1400" b="1" dirty="0">
                <a:solidFill>
                  <a:srgbClr val="000000"/>
                </a:solidFill>
                <a:latin typeface="SAS Monospace" pitchFamily="49" charset="0"/>
              </a:rPr>
              <a:t>423     where Country='AU';</a:t>
            </a:r>
          </a:p>
          <a:p>
            <a:pPr eaLnBrk="0" hangingPunct="0"/>
            <a:r>
              <a:rPr lang="en-US" sz="1400" b="1" dirty="0">
                <a:solidFill>
                  <a:srgbClr val="000000"/>
                </a:solidFill>
                <a:latin typeface="SAS Monospace" pitchFamily="49" charset="0"/>
              </a:rPr>
              <a:t>424     </a:t>
            </a:r>
            <a:r>
              <a:rPr lang="en-US" sz="1400" b="1" dirty="0" err="1">
                <a:solidFill>
                  <a:srgbClr val="000000"/>
                </a:solidFill>
                <a:latin typeface="SAS Monospace" pitchFamily="49" charset="0"/>
              </a:rPr>
              <a:t>var</a:t>
            </a:r>
            <a:r>
              <a:rPr lang="en-US" sz="1400" b="1" dirty="0">
                <a:solidFill>
                  <a:srgbClr val="000000"/>
                </a:solidFill>
                <a:latin typeface="SAS Monospace" pitchFamily="49" charset="0"/>
              </a:rPr>
              <a:t> </a:t>
            </a:r>
            <a:r>
              <a:rPr lang="en-US" sz="1400" b="1" dirty="0" err="1">
                <a:solidFill>
                  <a:srgbClr val="000000"/>
                </a:solidFill>
                <a:latin typeface="SAS Monospace" pitchFamily="49" charset="0"/>
              </a:rPr>
              <a:t>Employee_Name</a:t>
            </a:r>
            <a:r>
              <a:rPr lang="en-US" sz="1400" b="1" dirty="0">
                <a:solidFill>
                  <a:srgbClr val="000000"/>
                </a:solidFill>
                <a:latin typeface="SAS Monospace" pitchFamily="49" charset="0"/>
              </a:rPr>
              <a:t> City Country;</a:t>
            </a:r>
          </a:p>
          <a:p>
            <a:pPr eaLnBrk="0" hangingPunct="0"/>
            <a:r>
              <a:rPr lang="en-US" sz="1400" b="1" dirty="0">
                <a:solidFill>
                  <a:srgbClr val="000000"/>
                </a:solidFill>
                <a:latin typeface="SAS Monospace" pitchFamily="49" charset="0"/>
              </a:rPr>
              <a:t>425  run;</a:t>
            </a:r>
          </a:p>
          <a:p>
            <a:pPr eaLnBrk="0" hangingPunct="0"/>
            <a:endParaRPr lang="en-US" sz="1400" b="1" dirty="0">
              <a:solidFill>
                <a:srgbClr val="000000"/>
              </a:solidFill>
              <a:latin typeface="SAS Monospace" pitchFamily="49" charset="0"/>
            </a:endParaRPr>
          </a:p>
          <a:p>
            <a:pPr eaLnBrk="0" hangingPunct="0"/>
            <a:r>
              <a:rPr lang="en-US" sz="1400" b="1" dirty="0">
                <a:solidFill>
                  <a:srgbClr val="0000FF"/>
                </a:solidFill>
                <a:latin typeface="SAS Monospace" pitchFamily="49" charset="0"/>
              </a:rPr>
              <a:t>NOTE: There were 10 observations read from the data set</a:t>
            </a:r>
            <a:br>
              <a:rPr lang="en-US" sz="1400" b="1" dirty="0">
                <a:solidFill>
                  <a:srgbClr val="0000FF"/>
                </a:solidFill>
                <a:latin typeface="SAS Monospace" pitchFamily="49" charset="0"/>
              </a:rPr>
            </a:br>
            <a:r>
              <a:rPr lang="en-US" sz="1400" b="1" dirty="0">
                <a:solidFill>
                  <a:srgbClr val="0000FF"/>
                </a:solidFill>
                <a:latin typeface="SAS Monospace" pitchFamily="49" charset="0"/>
              </a:rPr>
              <a:t>      ORION.EMPLOYEE_ADDRESSES.</a:t>
            </a:r>
          </a:p>
          <a:p>
            <a:pPr eaLnBrk="0" hangingPunct="0"/>
            <a:r>
              <a:rPr lang="en-US" sz="1400" b="1" dirty="0">
                <a:solidFill>
                  <a:srgbClr val="0000FF"/>
                </a:solidFill>
                <a:latin typeface="SAS Monospace" pitchFamily="49" charset="0"/>
              </a:rPr>
              <a:t>      WHERE Country='AU';</a:t>
            </a:r>
          </a:p>
        </p:txBody>
      </p:sp>
      <p:sp>
        <p:nvSpPr>
          <p:cNvPr id="100365" name="Text Box 16"/>
          <p:cNvSpPr txBox="1">
            <a:spLocks noChangeArrowheads="1"/>
          </p:cNvSpPr>
          <p:nvPr>
            <p:custDataLst>
              <p:tags r:id="rId11"/>
            </p:custDataLst>
          </p:nvPr>
        </p:nvSpPr>
        <p:spPr bwMode="auto">
          <a:xfrm>
            <a:off x="5581650" y="695677"/>
            <a:ext cx="3348567" cy="1656864"/>
          </a:xfrm>
          <a:prstGeom prst="rect">
            <a:avLst/>
          </a:prstGeom>
          <a:gradFill flip="none" rotWithShape="1">
            <a:gsLst>
              <a:gs pos="0">
                <a:srgbClr val="DAA700"/>
              </a:gs>
              <a:gs pos="80000">
                <a:srgbClr val="FFDC00"/>
              </a:gs>
              <a:gs pos="100000">
                <a:srgbClr val="FFE000"/>
              </a:gs>
            </a:gsLst>
            <a:lin ang="16200000" scaled="1"/>
            <a:tileRect/>
          </a:gradFill>
          <a:ln w="9525" algn="ctr">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dirty="0">
                <a:solidFill>
                  <a:srgbClr val="000000"/>
                </a:solidFill>
                <a:latin typeface="Arial"/>
              </a:rPr>
              <a:t>The WHERE statement is applied first, and then 10 observations are processed.  </a:t>
            </a:r>
          </a:p>
        </p:txBody>
      </p:sp>
      <p:grpSp>
        <p:nvGrpSpPr>
          <p:cNvPr id="13" name="Group 12"/>
          <p:cNvGrpSpPr/>
          <p:nvPr/>
        </p:nvGrpSpPr>
        <p:grpSpPr>
          <a:xfrm>
            <a:off x="696913" y="4048125"/>
            <a:ext cx="7151687" cy="2692400"/>
            <a:chOff x="696913" y="4048125"/>
            <a:chExt cx="7151687" cy="2692400"/>
          </a:xfrm>
        </p:grpSpPr>
        <p:sp>
          <p:nvSpPr>
            <p:cNvPr id="100364" name="Rectangle 14"/>
            <p:cNvSpPr>
              <a:spLocks noChangeArrowheads="1"/>
            </p:cNvSpPr>
            <p:nvPr>
              <p:custDataLst>
                <p:tags r:id="rId12"/>
              </p:custDataLst>
            </p:nvPr>
          </p:nvSpPr>
          <p:spPr bwMode="auto">
            <a:xfrm>
              <a:off x="696913" y="4048125"/>
              <a:ext cx="7151687" cy="2692400"/>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eaLnBrk="0" hangingPunct="0"/>
              <a:r>
                <a:rPr lang="en-US" sz="1400" b="1" dirty="0" err="1">
                  <a:solidFill>
                    <a:srgbClr val="000000"/>
                  </a:solidFill>
                  <a:latin typeface="SAS Monospace" pitchFamily="49" charset="0"/>
                </a:rPr>
                <a:t>Obs</a:t>
              </a:r>
              <a:r>
                <a:rPr lang="en-US" sz="1400" b="1" dirty="0">
                  <a:solidFill>
                    <a:srgbClr val="000000"/>
                  </a:solidFill>
                  <a:latin typeface="SAS Monospace" pitchFamily="49" charset="0"/>
                </a:rPr>
                <a:t>    </a:t>
              </a:r>
              <a:r>
                <a:rPr lang="en-US" sz="1400" b="1" dirty="0" err="1">
                  <a:solidFill>
                    <a:srgbClr val="000000"/>
                  </a:solidFill>
                  <a:latin typeface="SAS Monospace" pitchFamily="49" charset="0"/>
                </a:rPr>
                <a:t>Employee_Name</a:t>
              </a:r>
              <a:r>
                <a:rPr lang="en-US" sz="1400" b="1" dirty="0">
                  <a:solidFill>
                    <a:srgbClr val="000000"/>
                  </a:solidFill>
                  <a:latin typeface="SAS Monospace" pitchFamily="49" charset="0"/>
                </a:rPr>
                <a:t>            City          Country</a:t>
              </a:r>
            </a:p>
            <a:p>
              <a:pPr eaLnBrk="0" hangingPunct="0"/>
              <a:endParaRPr lang="en-US" sz="1400" b="1" dirty="0">
                <a:solidFill>
                  <a:srgbClr val="000000"/>
                </a:solidFill>
                <a:latin typeface="SAS Monospace" pitchFamily="49" charset="0"/>
              </a:endParaRPr>
            </a:p>
            <a:p>
              <a:pPr eaLnBrk="0" hangingPunct="0"/>
              <a:r>
                <a:rPr lang="en-US" sz="1400" b="1" dirty="0">
                  <a:solidFill>
                    <a:srgbClr val="000000"/>
                  </a:solidFill>
                  <a:latin typeface="SAS Monospace" pitchFamily="49" charset="0"/>
                </a:rPr>
                <a:t>  2    </a:t>
              </a:r>
              <a:r>
                <a:rPr lang="en-US" sz="1400" b="1" dirty="0" err="1">
                  <a:solidFill>
                    <a:srgbClr val="000000"/>
                  </a:solidFill>
                  <a:latin typeface="SAS Monospace" pitchFamily="49" charset="0"/>
                </a:rPr>
                <a:t>Aisbitt</a:t>
              </a:r>
              <a:r>
                <a:rPr lang="en-US" sz="1400" b="1" dirty="0">
                  <a:solidFill>
                    <a:srgbClr val="000000"/>
                  </a:solidFill>
                  <a:latin typeface="SAS Monospace" pitchFamily="49" charset="0"/>
                </a:rPr>
                <a:t>, Sandy           Melbourne      AU</a:t>
              </a:r>
            </a:p>
            <a:p>
              <a:pPr eaLnBrk="0" hangingPunct="0"/>
              <a:r>
                <a:rPr lang="en-US" sz="1400" b="1" dirty="0">
                  <a:solidFill>
                    <a:srgbClr val="000000"/>
                  </a:solidFill>
                  <a:latin typeface="SAS Monospace" pitchFamily="49" charset="0"/>
                </a:rPr>
                <a:t> 17    </a:t>
              </a:r>
              <a:r>
                <a:rPr lang="en-US" sz="1400" b="1" dirty="0" err="1">
                  <a:solidFill>
                    <a:srgbClr val="000000"/>
                  </a:solidFill>
                  <a:latin typeface="SAS Monospace" pitchFamily="49" charset="0"/>
                </a:rPr>
                <a:t>Bahlman</a:t>
              </a:r>
              <a:r>
                <a:rPr lang="en-US" sz="1400" b="1" dirty="0">
                  <a:solidFill>
                    <a:srgbClr val="000000"/>
                  </a:solidFill>
                  <a:latin typeface="SAS Monospace" pitchFamily="49" charset="0"/>
                </a:rPr>
                <a:t>, Sharon          Sydney         AU</a:t>
              </a:r>
            </a:p>
            <a:p>
              <a:pPr eaLnBrk="0" hangingPunct="0"/>
              <a:r>
                <a:rPr lang="en-US" sz="1400" b="1" dirty="0">
                  <a:solidFill>
                    <a:srgbClr val="000000"/>
                  </a:solidFill>
                  <a:latin typeface="SAS Monospace" pitchFamily="49" charset="0"/>
                </a:rPr>
                <a:t> 18    Baker, Gabriele          Sydney         AU</a:t>
              </a:r>
            </a:p>
            <a:p>
              <a:pPr eaLnBrk="0" hangingPunct="0"/>
              <a:r>
                <a:rPr lang="en-US" sz="1400" b="1" dirty="0">
                  <a:solidFill>
                    <a:srgbClr val="000000"/>
                  </a:solidFill>
                  <a:latin typeface="SAS Monospace" pitchFamily="49" charset="0"/>
                </a:rPr>
                <a:t> 22    </a:t>
              </a:r>
              <a:r>
                <a:rPr lang="en-US" sz="1400" b="1" dirty="0" err="1">
                  <a:solidFill>
                    <a:srgbClr val="000000"/>
                  </a:solidFill>
                  <a:latin typeface="SAS Monospace" pitchFamily="49" charset="0"/>
                </a:rPr>
                <a:t>Baran</a:t>
              </a:r>
              <a:r>
                <a:rPr lang="en-US" sz="1400" b="1" dirty="0">
                  <a:solidFill>
                    <a:srgbClr val="000000"/>
                  </a:solidFill>
                  <a:latin typeface="SAS Monospace" pitchFamily="49" charset="0"/>
                </a:rPr>
                <a:t>, </a:t>
              </a:r>
              <a:r>
                <a:rPr lang="en-US" sz="1400" b="1" dirty="0" err="1">
                  <a:solidFill>
                    <a:srgbClr val="000000"/>
                  </a:solidFill>
                  <a:latin typeface="SAS Monospace" pitchFamily="49" charset="0"/>
                </a:rPr>
                <a:t>Shanmuganathan</a:t>
              </a:r>
              <a:r>
                <a:rPr lang="en-US" sz="1400" b="1" dirty="0">
                  <a:solidFill>
                    <a:srgbClr val="000000"/>
                  </a:solidFill>
                  <a:latin typeface="SAS Monospace" pitchFamily="49" charset="0"/>
                </a:rPr>
                <a:t>    Sydney         AU</a:t>
              </a:r>
            </a:p>
            <a:p>
              <a:pPr eaLnBrk="0" hangingPunct="0"/>
              <a:r>
                <a:rPr lang="en-US" sz="1400" b="1" dirty="0">
                  <a:solidFill>
                    <a:srgbClr val="000000"/>
                  </a:solidFill>
                  <a:latin typeface="SAS Monospace" pitchFamily="49" charset="0"/>
                </a:rPr>
                <a:t> 23    </a:t>
              </a:r>
              <a:r>
                <a:rPr lang="en-US" sz="1400" b="1" dirty="0" err="1">
                  <a:solidFill>
                    <a:srgbClr val="000000"/>
                  </a:solidFill>
                  <a:latin typeface="SAS Monospace" pitchFamily="49" charset="0"/>
                </a:rPr>
                <a:t>Barbis</a:t>
              </a:r>
              <a:r>
                <a:rPr lang="en-US" sz="1400" b="1" dirty="0">
                  <a:solidFill>
                    <a:srgbClr val="000000"/>
                  </a:solidFill>
                  <a:latin typeface="SAS Monospace" pitchFamily="49" charset="0"/>
                </a:rPr>
                <a:t>, Vine             Sydney         AU</a:t>
              </a:r>
            </a:p>
            <a:p>
              <a:pPr eaLnBrk="0" hangingPunct="0"/>
              <a:r>
                <a:rPr lang="en-US" sz="1400" b="1" dirty="0">
                  <a:solidFill>
                    <a:srgbClr val="000000"/>
                  </a:solidFill>
                  <a:latin typeface="SAS Monospace" pitchFamily="49" charset="0"/>
                </a:rPr>
                <a:t> 24    </a:t>
              </a:r>
              <a:r>
                <a:rPr lang="en-US" sz="1400" b="1" dirty="0" err="1">
                  <a:solidFill>
                    <a:srgbClr val="000000"/>
                  </a:solidFill>
                  <a:latin typeface="SAS Monospace" pitchFamily="49" charset="0"/>
                </a:rPr>
                <a:t>Barcoe</a:t>
              </a:r>
              <a:r>
                <a:rPr lang="en-US" sz="1400" b="1" dirty="0">
                  <a:solidFill>
                    <a:srgbClr val="000000"/>
                  </a:solidFill>
                  <a:latin typeface="SAS Monospace" pitchFamily="49" charset="0"/>
                </a:rPr>
                <a:t>, </a:t>
              </a:r>
              <a:r>
                <a:rPr lang="en-US" sz="1400" b="1" dirty="0" err="1">
                  <a:solidFill>
                    <a:srgbClr val="000000"/>
                  </a:solidFill>
                  <a:latin typeface="SAS Monospace" pitchFamily="49" charset="0"/>
                </a:rPr>
                <a:t>Selina</a:t>
              </a:r>
              <a:r>
                <a:rPr lang="en-US" sz="1400" b="1" dirty="0">
                  <a:solidFill>
                    <a:srgbClr val="000000"/>
                  </a:solidFill>
                  <a:latin typeface="SAS Monospace" pitchFamily="49" charset="0"/>
                </a:rPr>
                <a:t>           Melbourne      AU</a:t>
              </a:r>
            </a:p>
            <a:p>
              <a:pPr eaLnBrk="0" hangingPunct="0"/>
              <a:r>
                <a:rPr lang="en-US" sz="1400" b="1" dirty="0">
                  <a:solidFill>
                    <a:srgbClr val="000000"/>
                  </a:solidFill>
                  <a:latin typeface="SAS Monospace" pitchFamily="49" charset="0"/>
                </a:rPr>
                <a:t> 25    </a:t>
              </a:r>
              <a:r>
                <a:rPr lang="en-US" sz="1400" b="1" dirty="0" err="1">
                  <a:solidFill>
                    <a:srgbClr val="000000"/>
                  </a:solidFill>
                  <a:latin typeface="SAS Monospace" pitchFamily="49" charset="0"/>
                </a:rPr>
                <a:t>Barreto</a:t>
              </a:r>
              <a:r>
                <a:rPr lang="en-US" sz="1400" b="1" dirty="0">
                  <a:solidFill>
                    <a:srgbClr val="000000"/>
                  </a:solidFill>
                  <a:latin typeface="SAS Monospace" pitchFamily="49" charset="0"/>
                </a:rPr>
                <a:t>, </a:t>
              </a:r>
              <a:r>
                <a:rPr lang="en-US" sz="1400" b="1" dirty="0" err="1">
                  <a:solidFill>
                    <a:srgbClr val="000000"/>
                  </a:solidFill>
                  <a:latin typeface="SAS Monospace" pitchFamily="49" charset="0"/>
                </a:rPr>
                <a:t>Geok-Seng</a:t>
              </a:r>
              <a:r>
                <a:rPr lang="en-US" sz="1400" b="1" dirty="0">
                  <a:solidFill>
                    <a:srgbClr val="000000"/>
                  </a:solidFill>
                  <a:latin typeface="SAS Monospace" pitchFamily="49" charset="0"/>
                </a:rPr>
                <a:t>       Sydney         AU</a:t>
              </a:r>
            </a:p>
            <a:p>
              <a:pPr eaLnBrk="0" hangingPunct="0"/>
              <a:r>
                <a:rPr lang="en-US" sz="1400" b="1" dirty="0">
                  <a:solidFill>
                    <a:srgbClr val="000000"/>
                  </a:solidFill>
                  <a:latin typeface="SAS Monospace" pitchFamily="49" charset="0"/>
                </a:rPr>
                <a:t> 31    </a:t>
              </a:r>
              <a:r>
                <a:rPr lang="en-US" sz="1400" b="1" dirty="0" err="1">
                  <a:solidFill>
                    <a:srgbClr val="000000"/>
                  </a:solidFill>
                  <a:latin typeface="SAS Monospace" pitchFamily="49" charset="0"/>
                </a:rPr>
                <a:t>Billington</a:t>
              </a:r>
              <a:r>
                <a:rPr lang="en-US" sz="1400" b="1" dirty="0">
                  <a:solidFill>
                    <a:srgbClr val="000000"/>
                  </a:solidFill>
                  <a:latin typeface="SAS Monospace" pitchFamily="49" charset="0"/>
                </a:rPr>
                <a:t>, </a:t>
              </a:r>
              <a:r>
                <a:rPr lang="en-US" sz="1400" b="1" dirty="0" err="1">
                  <a:solidFill>
                    <a:srgbClr val="000000"/>
                  </a:solidFill>
                  <a:latin typeface="SAS Monospace" pitchFamily="49" charset="0"/>
                </a:rPr>
                <a:t>Kareen</a:t>
              </a:r>
              <a:r>
                <a:rPr lang="en-US" sz="1400" b="1" dirty="0">
                  <a:solidFill>
                    <a:srgbClr val="000000"/>
                  </a:solidFill>
                  <a:latin typeface="SAS Monospace" pitchFamily="49" charset="0"/>
                </a:rPr>
                <a:t>       Sydney         AU</a:t>
              </a:r>
            </a:p>
            <a:p>
              <a:pPr eaLnBrk="0" hangingPunct="0"/>
              <a:r>
                <a:rPr lang="en-US" sz="1400" b="1" dirty="0">
                  <a:solidFill>
                    <a:srgbClr val="000000"/>
                  </a:solidFill>
                  <a:latin typeface="SAS Monospace" pitchFamily="49" charset="0"/>
                </a:rPr>
                <a:t> 34    Blanton, Brig            Melbourne      AU</a:t>
              </a:r>
            </a:p>
            <a:p>
              <a:pPr eaLnBrk="0" hangingPunct="0"/>
              <a:r>
                <a:rPr lang="en-US" sz="1400" b="1" dirty="0">
                  <a:solidFill>
                    <a:srgbClr val="000000"/>
                  </a:solidFill>
                  <a:latin typeface="SAS Monospace" pitchFamily="49" charset="0"/>
                </a:rPr>
                <a:t> 37    Body, </a:t>
              </a:r>
              <a:r>
                <a:rPr lang="en-US" sz="1400" b="1" dirty="0" err="1">
                  <a:solidFill>
                    <a:srgbClr val="000000"/>
                  </a:solidFill>
                  <a:latin typeface="SAS Monospace" pitchFamily="49" charset="0"/>
                </a:rPr>
                <a:t>Meera</a:t>
              </a:r>
              <a:r>
                <a:rPr lang="en-US" sz="1400" b="1" dirty="0">
                  <a:solidFill>
                    <a:srgbClr val="000000"/>
                  </a:solidFill>
                  <a:latin typeface="SAS Monospace" pitchFamily="49" charset="0"/>
                </a:rPr>
                <a:t>              Sydney         AU</a:t>
              </a:r>
            </a:p>
          </p:txBody>
        </p:sp>
        <p:sp>
          <p:nvSpPr>
            <p:cNvPr id="3" name="Rectangle 2"/>
            <p:cNvSpPr/>
            <p:nvPr>
              <p:custDataLst>
                <p:tags r:id="rId13"/>
              </p:custDataLst>
            </p:nvPr>
          </p:nvSpPr>
          <p:spPr bwMode="auto">
            <a:xfrm>
              <a:off x="901605" y="4525645"/>
              <a:ext cx="209614"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14"/>
              </p:custDataLst>
            </p:nvPr>
          </p:nvSpPr>
          <p:spPr bwMode="auto">
            <a:xfrm>
              <a:off x="901605" y="4739005"/>
              <a:ext cx="209614"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15"/>
              </p:custDataLst>
            </p:nvPr>
          </p:nvSpPr>
          <p:spPr bwMode="auto">
            <a:xfrm>
              <a:off x="901605" y="4952365"/>
              <a:ext cx="209614"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6" name="Rectangle 5"/>
            <p:cNvSpPr/>
            <p:nvPr>
              <p:custDataLst>
                <p:tags r:id="rId16"/>
              </p:custDataLst>
            </p:nvPr>
          </p:nvSpPr>
          <p:spPr bwMode="auto">
            <a:xfrm>
              <a:off x="901605" y="5165725"/>
              <a:ext cx="209614"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7" name="Rectangle 6"/>
            <p:cNvSpPr/>
            <p:nvPr>
              <p:custDataLst>
                <p:tags r:id="rId17"/>
              </p:custDataLst>
            </p:nvPr>
          </p:nvSpPr>
          <p:spPr bwMode="auto">
            <a:xfrm>
              <a:off x="901605" y="5379085"/>
              <a:ext cx="209614"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8" name="Rectangle 7"/>
            <p:cNvSpPr/>
            <p:nvPr>
              <p:custDataLst>
                <p:tags r:id="rId18"/>
              </p:custDataLst>
            </p:nvPr>
          </p:nvSpPr>
          <p:spPr bwMode="auto">
            <a:xfrm>
              <a:off x="901605" y="5592445"/>
              <a:ext cx="209614"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9" name="Rectangle 8"/>
            <p:cNvSpPr/>
            <p:nvPr>
              <p:custDataLst>
                <p:tags r:id="rId19"/>
              </p:custDataLst>
            </p:nvPr>
          </p:nvSpPr>
          <p:spPr bwMode="auto">
            <a:xfrm>
              <a:off x="901605" y="5805805"/>
              <a:ext cx="209614"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0" name="Rectangle 9"/>
            <p:cNvSpPr/>
            <p:nvPr>
              <p:custDataLst>
                <p:tags r:id="rId20"/>
              </p:custDataLst>
            </p:nvPr>
          </p:nvSpPr>
          <p:spPr bwMode="auto">
            <a:xfrm>
              <a:off x="901605" y="6019165"/>
              <a:ext cx="209614"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1" name="Rectangle 10"/>
            <p:cNvSpPr/>
            <p:nvPr>
              <p:custDataLst>
                <p:tags r:id="rId21"/>
              </p:custDataLst>
            </p:nvPr>
          </p:nvSpPr>
          <p:spPr bwMode="auto">
            <a:xfrm>
              <a:off x="901605" y="6232525"/>
              <a:ext cx="209614"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2" name="Rectangle 11"/>
            <p:cNvSpPr/>
            <p:nvPr>
              <p:custDataLst>
                <p:tags r:id="rId22"/>
              </p:custDataLst>
            </p:nvPr>
          </p:nvSpPr>
          <p:spPr bwMode="auto">
            <a:xfrm>
              <a:off x="901605" y="6445885"/>
              <a:ext cx="209614"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483498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2"/>
            </p:custDataLst>
          </p:nvPr>
        </p:nvSpPr>
        <p:spPr>
          <a:xfrm>
            <a:off x="685800" y="609600"/>
            <a:ext cx="7848600" cy="4267200"/>
          </a:xfrm>
        </p:spPr>
        <p:txBody>
          <a:bodyPr/>
          <a:lstStyle/>
          <a:p>
            <a:pPr marL="457200" indent="-457200">
              <a:buFont typeface="+mj-lt"/>
              <a:buAutoNum type="arabicPeriod"/>
              <a:defRPr/>
            </a:pPr>
            <a:r>
              <a:rPr lang="en-US" dirty="0"/>
              <a:t>If the value of </a:t>
            </a:r>
            <a:r>
              <a:rPr lang="en-US" b="1" dirty="0"/>
              <a:t>Region</a:t>
            </a:r>
            <a:r>
              <a:rPr lang="en-US" dirty="0"/>
              <a:t> is missing (.), do these two DATA steps produce the same output?</a:t>
            </a:r>
          </a:p>
          <a:p>
            <a:pPr marL="0" indent="0">
              <a:defRPr/>
            </a:pPr>
            <a:endParaRPr lang="en-US" sz="800" b="1" dirty="0"/>
          </a:p>
          <a:p>
            <a:pPr marL="463550">
              <a:defRPr/>
            </a:pPr>
            <a:r>
              <a:rPr lang="en-US" dirty="0">
                <a:sym typeface="Wingdings"/>
              </a:rPr>
              <a:t>  </a:t>
            </a:r>
            <a:r>
              <a:rPr lang="en-US" dirty="0"/>
              <a:t>Yes</a:t>
            </a:r>
          </a:p>
          <a:p>
            <a:pPr marL="463550">
              <a:defRPr/>
            </a:pPr>
            <a:r>
              <a:rPr lang="en-US" dirty="0">
                <a:sym typeface="Wingdings"/>
              </a:rPr>
              <a:t></a:t>
            </a:r>
            <a:r>
              <a:rPr lang="en-US" dirty="0"/>
              <a:t>  No</a:t>
            </a:r>
          </a:p>
          <a:p>
            <a:pPr marL="0" indent="0">
              <a:defRPr/>
            </a:pPr>
            <a:endParaRPr lang="en-US" dirty="0"/>
          </a:p>
        </p:txBody>
      </p:sp>
      <p:sp>
        <p:nvSpPr>
          <p:cNvPr id="2" name="TextBox 1"/>
          <p:cNvSpPr txBox="1"/>
          <p:nvPr>
            <p:custDataLst>
              <p:tags r:id="rId3"/>
            </p:custDataLst>
          </p:nvPr>
        </p:nvSpPr>
        <p:spPr>
          <a:xfrm>
            <a:off x="3426379" y="1623407"/>
            <a:ext cx="5564187" cy="2272417"/>
          </a:xfrm>
          <a:prstGeom prst="rect">
            <a:avLst/>
          </a:prstGeom>
          <a:solidFill>
            <a:srgbClr val="FFFFFF"/>
          </a:solidFill>
          <a:ln w="38100" cmpd="sng">
            <a:solidFill>
              <a:schemeClr val="tx2"/>
            </a:solidFill>
          </a:ln>
        </p:spPr>
        <p:txBody>
          <a:bodyPr vert="horz" wrap="square" lIns="88900" tIns="88900" rIns="266700" bIns="88900" rtlCol="0">
            <a:spAutoFit/>
          </a:bodyPr>
          <a:lstStyle/>
          <a:p>
            <a:pPr defTabSz="912901" eaLnBrk="0" hangingPunct="0">
              <a:lnSpc>
                <a:spcPct val="85000"/>
              </a:lnSpc>
            </a:pPr>
            <a:r>
              <a:rPr lang="en-US" sz="2000" b="1" dirty="0">
                <a:solidFill>
                  <a:srgbClr val="000000"/>
                </a:solidFill>
                <a:latin typeface="Courier New"/>
              </a:rPr>
              <a:t>data temperate tropical;</a:t>
            </a:r>
          </a:p>
          <a:p>
            <a:pPr defTabSz="912901" eaLnBrk="0" hangingPunct="0">
              <a:lnSpc>
                <a:spcPct val="85000"/>
              </a:lnSpc>
            </a:pPr>
            <a:r>
              <a:rPr lang="en-US" sz="2000" b="1" dirty="0">
                <a:solidFill>
                  <a:srgbClr val="000000"/>
                </a:solidFill>
                <a:latin typeface="Courier New"/>
              </a:rPr>
              <a:t>   set flora;</a:t>
            </a:r>
          </a:p>
          <a:p>
            <a:pPr defTabSz="912901" eaLnBrk="0" hangingPunct="0">
              <a:lnSpc>
                <a:spcPct val="85000"/>
              </a:lnSpc>
            </a:pPr>
            <a:r>
              <a:rPr lang="en-US" sz="2000" b="1" dirty="0">
                <a:solidFill>
                  <a:srgbClr val="000000"/>
                </a:solidFill>
                <a:latin typeface="Courier New"/>
              </a:rPr>
              <a:t>   select (Region);</a:t>
            </a:r>
          </a:p>
          <a:p>
            <a:pPr defTabSz="912901" eaLnBrk="0" hangingPunct="0">
              <a:lnSpc>
                <a:spcPct val="85000"/>
              </a:lnSpc>
            </a:pPr>
            <a:r>
              <a:rPr lang="en-US" sz="2000" b="1" dirty="0">
                <a:solidFill>
                  <a:srgbClr val="000000"/>
                </a:solidFill>
                <a:latin typeface="Courier New"/>
              </a:rPr>
              <a:t>     when (1,4) output temperate;</a:t>
            </a:r>
          </a:p>
          <a:p>
            <a:pPr defTabSz="912901" eaLnBrk="0" hangingPunct="0">
              <a:lnSpc>
                <a:spcPct val="85000"/>
              </a:lnSpc>
            </a:pPr>
            <a:r>
              <a:rPr lang="en-US" sz="2000" b="1" dirty="0">
                <a:solidFill>
                  <a:srgbClr val="000000"/>
                </a:solidFill>
                <a:latin typeface="Courier New"/>
              </a:rPr>
              <a:t>     when (2,3,5) output tropical;</a:t>
            </a:r>
          </a:p>
          <a:p>
            <a:pPr defTabSz="912901" eaLnBrk="0" hangingPunct="0">
              <a:lnSpc>
                <a:spcPct val="85000"/>
              </a:lnSpc>
            </a:pPr>
            <a:r>
              <a:rPr lang="en-US" sz="2000" b="1" dirty="0">
                <a:solidFill>
                  <a:srgbClr val="000000"/>
                </a:solidFill>
                <a:latin typeface="Courier New"/>
              </a:rPr>
              <a:t>     otherwise;</a:t>
            </a:r>
          </a:p>
          <a:p>
            <a:pPr defTabSz="912901" eaLnBrk="0" hangingPunct="0">
              <a:lnSpc>
                <a:spcPct val="85000"/>
              </a:lnSpc>
            </a:pPr>
            <a:r>
              <a:rPr lang="en-US" sz="2000" b="1" dirty="0">
                <a:solidFill>
                  <a:srgbClr val="000000"/>
                </a:solidFill>
                <a:latin typeface="Courier New"/>
              </a:rPr>
              <a:t>   end;</a:t>
            </a:r>
          </a:p>
          <a:p>
            <a:pPr defTabSz="912901" eaLnBrk="0" hangingPunct="0">
              <a:lnSpc>
                <a:spcPct val="85000"/>
              </a:lnSpc>
            </a:pPr>
            <a:r>
              <a:rPr lang="en-US" sz="2000" b="1" dirty="0">
                <a:solidFill>
                  <a:srgbClr val="000000"/>
                </a:solidFill>
                <a:latin typeface="Courier New"/>
              </a:rPr>
              <a:t>run;</a:t>
            </a:r>
          </a:p>
        </p:txBody>
      </p:sp>
      <p:sp>
        <p:nvSpPr>
          <p:cNvPr id="4" name="TextBox 3"/>
          <p:cNvSpPr txBox="1"/>
          <p:nvPr>
            <p:custDataLst>
              <p:tags r:id="rId4"/>
            </p:custDataLst>
          </p:nvPr>
        </p:nvSpPr>
        <p:spPr>
          <a:xfrm>
            <a:off x="4168733" y="4169875"/>
            <a:ext cx="4821833" cy="2283959"/>
          </a:xfrm>
          <a:prstGeom prst="rect">
            <a:avLst/>
          </a:prstGeom>
          <a:solidFill>
            <a:srgbClr val="FFFFFF"/>
          </a:solidFill>
          <a:ln w="38100" cmpd="sng">
            <a:solidFill>
              <a:schemeClr val="tx2"/>
            </a:solidFill>
          </a:ln>
        </p:spPr>
        <p:txBody>
          <a:bodyPr vert="horz" wrap="none" lIns="88900" tIns="88900" rIns="266700" bIns="88900" rtlCol="0">
            <a:spAutoFit/>
          </a:bodyPr>
          <a:lstStyle/>
          <a:p>
            <a:pPr defTabSz="912901" eaLnBrk="0" hangingPunct="0">
              <a:lnSpc>
                <a:spcPct val="85000"/>
              </a:lnSpc>
            </a:pPr>
            <a:r>
              <a:rPr lang="en-US" sz="2000" b="1" dirty="0">
                <a:solidFill>
                  <a:srgbClr val="000000"/>
                </a:solidFill>
                <a:latin typeface="Courier New"/>
              </a:rPr>
              <a:t>data temperate tropical;</a:t>
            </a:r>
          </a:p>
          <a:p>
            <a:pPr defTabSz="912901" eaLnBrk="0" hangingPunct="0">
              <a:lnSpc>
                <a:spcPct val="85000"/>
              </a:lnSpc>
            </a:pPr>
            <a:r>
              <a:rPr lang="en-US" sz="2000" b="1" dirty="0">
                <a:solidFill>
                  <a:srgbClr val="000000"/>
                </a:solidFill>
                <a:latin typeface="Courier New"/>
              </a:rPr>
              <a:t>   set flora;</a:t>
            </a:r>
          </a:p>
          <a:p>
            <a:pPr defTabSz="912901" eaLnBrk="0" hangingPunct="0">
              <a:lnSpc>
                <a:spcPct val="85000"/>
              </a:lnSpc>
            </a:pPr>
            <a:r>
              <a:rPr lang="en-US" sz="2000" b="1" dirty="0">
                <a:solidFill>
                  <a:srgbClr val="000000"/>
                </a:solidFill>
                <a:latin typeface="Courier New"/>
              </a:rPr>
              <a:t>   if Region in (1,4) </a:t>
            </a:r>
          </a:p>
          <a:p>
            <a:pPr defTabSz="912901" eaLnBrk="0" hangingPunct="0">
              <a:lnSpc>
                <a:spcPct val="85000"/>
              </a:lnSpc>
            </a:pPr>
            <a:r>
              <a:rPr lang="en-US" sz="2000" b="1" dirty="0">
                <a:solidFill>
                  <a:srgbClr val="000000"/>
                </a:solidFill>
                <a:latin typeface="Courier New"/>
              </a:rPr>
              <a:t>      then output temperate;</a:t>
            </a:r>
          </a:p>
          <a:p>
            <a:pPr defTabSz="912901" eaLnBrk="0" hangingPunct="0">
              <a:lnSpc>
                <a:spcPct val="85000"/>
              </a:lnSpc>
            </a:pPr>
            <a:r>
              <a:rPr lang="en-US" sz="2000" b="1" dirty="0">
                <a:solidFill>
                  <a:srgbClr val="000000"/>
                </a:solidFill>
                <a:latin typeface="Courier New"/>
              </a:rPr>
              <a:t>   else if Region in (2,3,5) </a:t>
            </a:r>
          </a:p>
          <a:p>
            <a:pPr defTabSz="912901" eaLnBrk="0" hangingPunct="0">
              <a:lnSpc>
                <a:spcPct val="85000"/>
              </a:lnSpc>
            </a:pPr>
            <a:r>
              <a:rPr lang="en-US" sz="2000" b="1" dirty="0">
                <a:solidFill>
                  <a:srgbClr val="000000"/>
                </a:solidFill>
                <a:latin typeface="Courier New"/>
              </a:rPr>
              <a:t>      then output tropical;</a:t>
            </a:r>
          </a:p>
          <a:p>
            <a:pPr defTabSz="912901" eaLnBrk="0" hangingPunct="0">
              <a:lnSpc>
                <a:spcPct val="85000"/>
              </a:lnSpc>
            </a:pPr>
            <a:r>
              <a:rPr lang="en-US" sz="2000" b="1" dirty="0">
                <a:solidFill>
                  <a:srgbClr val="000000"/>
                </a:solidFill>
                <a:latin typeface="Courier New"/>
              </a:rPr>
              <a:t>   else output;</a:t>
            </a:r>
          </a:p>
          <a:p>
            <a:pPr defTabSz="912901" eaLnBrk="0" hangingPunct="0">
              <a:lnSpc>
                <a:spcPct val="85000"/>
              </a:lnSpc>
            </a:pPr>
            <a:r>
              <a:rPr lang="en-US" sz="2000" b="1" dirty="0">
                <a:solidFill>
                  <a:srgbClr val="000000"/>
                </a:solidFill>
                <a:latin typeface="Courier New"/>
              </a:rPr>
              <a:t>run;</a:t>
            </a:r>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2"/>
            </p:custDataLst>
          </p:nvPr>
        </p:nvSpPr>
        <p:spPr>
          <a:xfrm>
            <a:off x="685800" y="609599"/>
            <a:ext cx="7848600" cy="5713379"/>
          </a:xfrm>
        </p:spPr>
        <p:txBody>
          <a:bodyPr/>
          <a:lstStyle/>
          <a:p>
            <a:pPr marL="457200" indent="-457200">
              <a:buFont typeface="+mj-lt"/>
              <a:buAutoNum type="arabicPeriod"/>
              <a:defRPr/>
            </a:pPr>
            <a:r>
              <a:rPr lang="en-US" dirty="0"/>
              <a:t>If the value of </a:t>
            </a:r>
            <a:r>
              <a:rPr lang="en-US" b="1" dirty="0"/>
              <a:t>Region</a:t>
            </a:r>
            <a:r>
              <a:rPr lang="en-US" dirty="0"/>
              <a:t> is missing (.), do these two DATA steps produce the same output?</a:t>
            </a:r>
          </a:p>
          <a:p>
            <a:pPr lvl="0">
              <a:buClr>
                <a:srgbClr val="000000"/>
              </a:buClr>
              <a:defRPr/>
            </a:pPr>
            <a:endParaRPr lang="en-US" sz="800" b="1" dirty="0"/>
          </a:p>
          <a:p>
            <a:pPr marL="463550" lvl="0">
              <a:buClr>
                <a:srgbClr val="000000"/>
              </a:buClr>
              <a:defRPr/>
            </a:pPr>
            <a:r>
              <a:rPr lang="en-US" dirty="0">
                <a:sym typeface="Wingdings"/>
              </a:rPr>
              <a:t>  </a:t>
            </a:r>
            <a:r>
              <a:rPr lang="en-US" dirty="0"/>
              <a:t>Yes</a:t>
            </a:r>
          </a:p>
          <a:p>
            <a:pPr marL="463550" lvl="0">
              <a:buClr>
                <a:srgbClr val="000000"/>
              </a:buClr>
              <a:defRPr/>
            </a:pPr>
            <a:r>
              <a:rPr lang="en-US" dirty="0">
                <a:sym typeface="Wingdings"/>
              </a:rPr>
              <a:t></a:t>
            </a:r>
            <a:r>
              <a:rPr lang="en-US" dirty="0"/>
              <a:t>  No</a:t>
            </a:r>
          </a:p>
          <a:p>
            <a:pPr marL="0" indent="0">
              <a:defRPr/>
            </a:pPr>
            <a:endParaRPr lang="en-US" dirty="0"/>
          </a:p>
          <a:p>
            <a:pPr marL="0" indent="0">
              <a:defRPr/>
            </a:pPr>
            <a:r>
              <a:rPr lang="en-US" b="1" dirty="0"/>
              <a:t>For the first step, </a:t>
            </a:r>
            <a:br>
              <a:rPr lang="en-US" b="1" dirty="0"/>
            </a:br>
            <a:r>
              <a:rPr lang="en-US" b="1" dirty="0"/>
              <a:t>the missing value</a:t>
            </a:r>
            <a:br>
              <a:rPr lang="en-US" b="1" dirty="0"/>
            </a:br>
            <a:r>
              <a:rPr lang="en-US" b="1" dirty="0"/>
              <a:t>observation is </a:t>
            </a:r>
            <a:br>
              <a:rPr lang="en-US" b="1" dirty="0"/>
            </a:br>
            <a:r>
              <a:rPr lang="en-US" b="1" dirty="0"/>
              <a:t>not output at all.</a:t>
            </a:r>
            <a:br>
              <a:rPr lang="en-US" b="1" dirty="0"/>
            </a:br>
            <a:r>
              <a:rPr lang="en-US" b="1" dirty="0"/>
              <a:t>For the second step, </a:t>
            </a:r>
            <a:br>
              <a:rPr lang="en-US" b="1" dirty="0"/>
            </a:br>
            <a:r>
              <a:rPr lang="en-US" b="1" dirty="0"/>
              <a:t>the missing value </a:t>
            </a:r>
            <a:br>
              <a:rPr lang="en-US" b="1" dirty="0"/>
            </a:br>
            <a:r>
              <a:rPr lang="en-US" b="1" dirty="0"/>
              <a:t>observation is output </a:t>
            </a:r>
            <a:br>
              <a:rPr lang="en-US" b="1" dirty="0"/>
            </a:br>
            <a:r>
              <a:rPr lang="en-US" b="1" dirty="0"/>
              <a:t>to every data set listed </a:t>
            </a:r>
            <a:br>
              <a:rPr lang="en-US" b="1" dirty="0"/>
            </a:br>
            <a:r>
              <a:rPr lang="en-US" b="1" dirty="0"/>
              <a:t>in the DATA statement.</a:t>
            </a:r>
          </a:p>
        </p:txBody>
      </p:sp>
      <p:sp>
        <p:nvSpPr>
          <p:cNvPr id="6" name="TextBox 5"/>
          <p:cNvSpPr txBox="1"/>
          <p:nvPr>
            <p:custDataLst>
              <p:tags r:id="rId3"/>
            </p:custDataLst>
          </p:nvPr>
        </p:nvSpPr>
        <p:spPr>
          <a:xfrm>
            <a:off x="4168733" y="4169874"/>
            <a:ext cx="4821833" cy="2283959"/>
          </a:xfrm>
          <a:prstGeom prst="rect">
            <a:avLst/>
          </a:prstGeom>
          <a:solidFill>
            <a:srgbClr val="FFFFFF"/>
          </a:solidFill>
          <a:ln w="38100" cmpd="sng">
            <a:solidFill>
              <a:schemeClr val="tx2"/>
            </a:solidFill>
          </a:ln>
        </p:spPr>
        <p:txBody>
          <a:bodyPr vert="horz" wrap="none" lIns="88900" tIns="88900" rIns="266700" bIns="88900" rtlCol="0">
            <a:spAutoFit/>
          </a:bodyPr>
          <a:lstStyle/>
          <a:p>
            <a:pPr defTabSz="912901" eaLnBrk="0" hangingPunct="0">
              <a:lnSpc>
                <a:spcPct val="85000"/>
              </a:lnSpc>
            </a:pPr>
            <a:r>
              <a:rPr lang="en-US" sz="2000" b="1" dirty="0">
                <a:solidFill>
                  <a:srgbClr val="000000"/>
                </a:solidFill>
                <a:latin typeface="Courier New"/>
              </a:rPr>
              <a:t>data temperate tropical;</a:t>
            </a:r>
          </a:p>
          <a:p>
            <a:pPr defTabSz="912901" eaLnBrk="0" hangingPunct="0">
              <a:lnSpc>
                <a:spcPct val="85000"/>
              </a:lnSpc>
            </a:pPr>
            <a:r>
              <a:rPr lang="en-US" sz="2000" b="1" dirty="0">
                <a:solidFill>
                  <a:srgbClr val="000000"/>
                </a:solidFill>
                <a:latin typeface="Courier New"/>
              </a:rPr>
              <a:t>   set flora;</a:t>
            </a:r>
          </a:p>
          <a:p>
            <a:pPr defTabSz="912901" eaLnBrk="0" hangingPunct="0">
              <a:lnSpc>
                <a:spcPct val="85000"/>
              </a:lnSpc>
            </a:pPr>
            <a:r>
              <a:rPr lang="en-US" sz="2000" b="1" dirty="0">
                <a:solidFill>
                  <a:srgbClr val="000000"/>
                </a:solidFill>
                <a:latin typeface="Courier New"/>
              </a:rPr>
              <a:t>   if Region in (1,4) </a:t>
            </a:r>
          </a:p>
          <a:p>
            <a:pPr defTabSz="912901" eaLnBrk="0" hangingPunct="0">
              <a:lnSpc>
                <a:spcPct val="85000"/>
              </a:lnSpc>
            </a:pPr>
            <a:r>
              <a:rPr lang="en-US" sz="2000" b="1" dirty="0">
                <a:solidFill>
                  <a:srgbClr val="000000"/>
                </a:solidFill>
                <a:latin typeface="Courier New"/>
              </a:rPr>
              <a:t>      then output temperate;</a:t>
            </a:r>
          </a:p>
          <a:p>
            <a:pPr defTabSz="912901" eaLnBrk="0" hangingPunct="0">
              <a:lnSpc>
                <a:spcPct val="85000"/>
              </a:lnSpc>
            </a:pPr>
            <a:r>
              <a:rPr lang="en-US" sz="2000" b="1" dirty="0">
                <a:solidFill>
                  <a:srgbClr val="000000"/>
                </a:solidFill>
                <a:latin typeface="Courier New"/>
              </a:rPr>
              <a:t>   else if Region in (2,3,5) </a:t>
            </a:r>
          </a:p>
          <a:p>
            <a:pPr defTabSz="912901" eaLnBrk="0" hangingPunct="0">
              <a:lnSpc>
                <a:spcPct val="85000"/>
              </a:lnSpc>
            </a:pPr>
            <a:r>
              <a:rPr lang="en-US" sz="2000" b="1" dirty="0">
                <a:solidFill>
                  <a:srgbClr val="000000"/>
                </a:solidFill>
                <a:latin typeface="Courier New"/>
              </a:rPr>
              <a:t>      then output tropical;</a:t>
            </a:r>
          </a:p>
          <a:p>
            <a:pPr defTabSz="912901" eaLnBrk="0" hangingPunct="0">
              <a:lnSpc>
                <a:spcPct val="85000"/>
              </a:lnSpc>
            </a:pPr>
            <a:r>
              <a:rPr lang="en-US" sz="2000" b="1" dirty="0">
                <a:solidFill>
                  <a:srgbClr val="000000"/>
                </a:solidFill>
                <a:latin typeface="Courier New"/>
              </a:rPr>
              <a:t>   else output;</a:t>
            </a:r>
          </a:p>
          <a:p>
            <a:pPr defTabSz="912901" eaLnBrk="0" hangingPunct="0">
              <a:lnSpc>
                <a:spcPct val="85000"/>
              </a:lnSpc>
            </a:pPr>
            <a:r>
              <a:rPr lang="en-US" sz="2000" b="1" dirty="0">
                <a:solidFill>
                  <a:srgbClr val="000000"/>
                </a:solidFill>
                <a:latin typeface="Courier New"/>
              </a:rPr>
              <a:t>run;</a:t>
            </a:r>
          </a:p>
        </p:txBody>
      </p:sp>
      <p:sp>
        <p:nvSpPr>
          <p:cNvPr id="7" name="TextBox 6"/>
          <p:cNvSpPr txBox="1"/>
          <p:nvPr>
            <p:custDataLst>
              <p:tags r:id="rId4"/>
            </p:custDataLst>
          </p:nvPr>
        </p:nvSpPr>
        <p:spPr>
          <a:xfrm>
            <a:off x="3426379" y="1623407"/>
            <a:ext cx="5564187" cy="2272417"/>
          </a:xfrm>
          <a:prstGeom prst="rect">
            <a:avLst/>
          </a:prstGeom>
          <a:solidFill>
            <a:srgbClr val="FFFFFF"/>
          </a:solidFill>
          <a:ln w="38100" cmpd="sng">
            <a:solidFill>
              <a:schemeClr val="tx2"/>
            </a:solidFill>
          </a:ln>
        </p:spPr>
        <p:txBody>
          <a:bodyPr vert="horz" wrap="square" lIns="88900" tIns="88900" rIns="266700" bIns="88900" rtlCol="0">
            <a:spAutoFit/>
          </a:bodyPr>
          <a:lstStyle/>
          <a:p>
            <a:pPr defTabSz="912901" eaLnBrk="0" hangingPunct="0">
              <a:lnSpc>
                <a:spcPct val="85000"/>
              </a:lnSpc>
            </a:pPr>
            <a:r>
              <a:rPr lang="en-US" sz="2000" b="1" dirty="0">
                <a:solidFill>
                  <a:srgbClr val="000000"/>
                </a:solidFill>
                <a:latin typeface="Courier New"/>
              </a:rPr>
              <a:t>data temperate tropical;</a:t>
            </a:r>
          </a:p>
          <a:p>
            <a:pPr defTabSz="912901" eaLnBrk="0" hangingPunct="0">
              <a:lnSpc>
                <a:spcPct val="85000"/>
              </a:lnSpc>
            </a:pPr>
            <a:r>
              <a:rPr lang="en-US" sz="2000" b="1" dirty="0">
                <a:solidFill>
                  <a:srgbClr val="000000"/>
                </a:solidFill>
                <a:latin typeface="Courier New"/>
              </a:rPr>
              <a:t>   set flora;</a:t>
            </a:r>
          </a:p>
          <a:p>
            <a:pPr defTabSz="912901" eaLnBrk="0" hangingPunct="0">
              <a:lnSpc>
                <a:spcPct val="85000"/>
              </a:lnSpc>
            </a:pPr>
            <a:r>
              <a:rPr lang="en-US" sz="2000" b="1" dirty="0">
                <a:solidFill>
                  <a:srgbClr val="000000"/>
                </a:solidFill>
                <a:latin typeface="Courier New"/>
              </a:rPr>
              <a:t>   select (Region);</a:t>
            </a:r>
          </a:p>
          <a:p>
            <a:pPr defTabSz="912901" eaLnBrk="0" hangingPunct="0">
              <a:lnSpc>
                <a:spcPct val="85000"/>
              </a:lnSpc>
            </a:pPr>
            <a:r>
              <a:rPr lang="en-US" sz="2000" b="1" dirty="0">
                <a:solidFill>
                  <a:srgbClr val="000000"/>
                </a:solidFill>
                <a:latin typeface="Courier New"/>
              </a:rPr>
              <a:t>     when (1,4) output temperate;</a:t>
            </a:r>
          </a:p>
          <a:p>
            <a:pPr defTabSz="912901" eaLnBrk="0" hangingPunct="0">
              <a:lnSpc>
                <a:spcPct val="85000"/>
              </a:lnSpc>
            </a:pPr>
            <a:r>
              <a:rPr lang="en-US" sz="2000" b="1" dirty="0">
                <a:solidFill>
                  <a:srgbClr val="000000"/>
                </a:solidFill>
                <a:latin typeface="Courier New"/>
              </a:rPr>
              <a:t>     when (2,3,5) output tropical;</a:t>
            </a:r>
          </a:p>
          <a:p>
            <a:pPr defTabSz="912901" eaLnBrk="0" hangingPunct="0">
              <a:lnSpc>
                <a:spcPct val="85000"/>
              </a:lnSpc>
            </a:pPr>
            <a:r>
              <a:rPr lang="en-US" sz="2000" b="1" dirty="0">
                <a:solidFill>
                  <a:srgbClr val="000000"/>
                </a:solidFill>
                <a:latin typeface="Courier New"/>
              </a:rPr>
              <a:t>     otherwise;</a:t>
            </a:r>
          </a:p>
          <a:p>
            <a:pPr defTabSz="912901" eaLnBrk="0" hangingPunct="0">
              <a:lnSpc>
                <a:spcPct val="85000"/>
              </a:lnSpc>
            </a:pPr>
            <a:r>
              <a:rPr lang="en-US" sz="2000" b="1" dirty="0">
                <a:solidFill>
                  <a:srgbClr val="000000"/>
                </a:solidFill>
                <a:latin typeface="Courier New"/>
              </a:rPr>
              <a:t>   end;</a:t>
            </a:r>
          </a:p>
          <a:p>
            <a:pPr defTabSz="912901" eaLnBrk="0" hangingPunct="0">
              <a:lnSpc>
                <a:spcPct val="85000"/>
              </a:lnSpc>
            </a:pPr>
            <a:r>
              <a:rPr lang="en-US" sz="2000" b="1" dirty="0">
                <a:solidFill>
                  <a:srgbClr val="000000"/>
                </a:solidFill>
                <a:latin typeface="Courier New"/>
              </a:rPr>
              <a:t>run;</a:t>
            </a:r>
          </a:p>
        </p:txBody>
      </p:sp>
      <p:sp>
        <p:nvSpPr>
          <p:cNvPr id="2" name="Oval 1"/>
          <p:cNvSpPr/>
          <p:nvPr>
            <p:custDataLst>
              <p:tags r:id="rId5"/>
            </p:custDataLst>
          </p:nvPr>
        </p:nvSpPr>
        <p:spPr bwMode="auto">
          <a:xfrm>
            <a:off x="1044983" y="1907765"/>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2"/>
            </p:custDataLst>
          </p:nvPr>
        </p:nvSpPr>
        <p:spPr>
          <a:xfrm>
            <a:off x="685800" y="609600"/>
            <a:ext cx="7848600" cy="5859294"/>
          </a:xfrm>
        </p:spPr>
        <p:txBody>
          <a:bodyPr/>
          <a:lstStyle/>
          <a:p>
            <a:pPr marL="457200" indent="-457200">
              <a:buFont typeface="+mj-lt"/>
              <a:buAutoNum type="arabicPeriod" startAt="2"/>
              <a:defRPr/>
            </a:pPr>
            <a:r>
              <a:rPr lang="en-US" dirty="0"/>
              <a:t>The data set </a:t>
            </a:r>
            <a:r>
              <a:rPr lang="en-US" b="1" dirty="0"/>
              <a:t>shipping</a:t>
            </a:r>
            <a:r>
              <a:rPr lang="en-US" dirty="0"/>
              <a:t> contains 25 observations and three variables (</a:t>
            </a:r>
            <a:r>
              <a:rPr lang="en-US" b="1" dirty="0"/>
              <a:t>Product</a:t>
            </a:r>
            <a:r>
              <a:rPr lang="en-US" dirty="0"/>
              <a:t>, </a:t>
            </a:r>
            <a:r>
              <a:rPr lang="en-US" b="1" dirty="0" err="1"/>
              <a:t>BoxSize</a:t>
            </a:r>
            <a:r>
              <a:rPr lang="en-US" dirty="0"/>
              <a:t>, and </a:t>
            </a:r>
            <a:r>
              <a:rPr lang="en-US" b="1" dirty="0"/>
              <a:t>Rate</a:t>
            </a:r>
            <a:r>
              <a:rPr lang="en-US" dirty="0"/>
              <a:t>). How many observations and variables does the data set </a:t>
            </a:r>
            <a:r>
              <a:rPr lang="en-US" b="1" dirty="0" err="1"/>
              <a:t>shippingzones</a:t>
            </a:r>
            <a:r>
              <a:rPr lang="en-US" dirty="0"/>
              <a:t> have?</a:t>
            </a:r>
          </a:p>
          <a:p>
            <a:pPr marL="457200" indent="-457200">
              <a:buFont typeface="+mj-lt"/>
              <a:buAutoNum type="arabicPeriod" startAt="2"/>
              <a:defRPr/>
            </a:pPr>
            <a:endParaRPr lang="en-US" sz="800" b="1" dirty="0"/>
          </a:p>
          <a:p>
            <a:pPr marL="914400" lvl="1" indent="-457200">
              <a:buClr>
                <a:schemeClr val="tx1"/>
              </a:buClr>
              <a:buSzTx/>
              <a:buFont typeface="Wingdings" pitchFamily="2" charset="2"/>
              <a:buAutoNum type="alphaLcPeriod"/>
              <a:defRPr/>
            </a:pPr>
            <a:r>
              <a:rPr lang="en-US" dirty="0"/>
              <a:t>25 observations, 4 variables</a:t>
            </a:r>
          </a:p>
          <a:p>
            <a:pPr marL="914400" lvl="1" indent="-457200">
              <a:buClr>
                <a:schemeClr val="tx1"/>
              </a:buClr>
              <a:buSzTx/>
              <a:buFont typeface="Wingdings" pitchFamily="2" charset="2"/>
              <a:buAutoNum type="alphaLcPeriod"/>
              <a:defRPr/>
            </a:pPr>
            <a:r>
              <a:rPr lang="en-US" dirty="0"/>
              <a:t>75 observations, 3 variables</a:t>
            </a:r>
          </a:p>
          <a:p>
            <a:pPr marL="914400" lvl="1" indent="-457200">
              <a:buClr>
                <a:schemeClr val="tx1"/>
              </a:buClr>
              <a:buSzTx/>
              <a:buFont typeface="Wingdings" pitchFamily="2" charset="2"/>
              <a:buAutoNum type="alphaLcPeriod"/>
              <a:defRPr/>
            </a:pPr>
            <a:r>
              <a:rPr lang="en-US" dirty="0"/>
              <a:t>75 observations, 4 variables</a:t>
            </a:r>
          </a:p>
          <a:p>
            <a:pPr marL="117475" lvl="1" indent="0">
              <a:buClr>
                <a:schemeClr val="tx1"/>
              </a:buClr>
              <a:buSzTx/>
              <a:buNone/>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5" name="TextBox 4"/>
          <p:cNvSpPr txBox="1"/>
          <p:nvPr>
            <p:custDataLst>
              <p:tags r:id="rId3"/>
            </p:custDataLst>
          </p:nvPr>
        </p:nvSpPr>
        <p:spPr>
          <a:xfrm>
            <a:off x="5495815" y="1933668"/>
            <a:ext cx="3587521" cy="3357714"/>
          </a:xfrm>
          <a:prstGeom prst="rect">
            <a:avLst/>
          </a:prstGeom>
          <a:solidFill>
            <a:srgbClr val="FFFFFF"/>
          </a:solidFill>
          <a:ln w="38100" cmpd="sng">
            <a:solidFill>
              <a:schemeClr val="tx2"/>
            </a:solidFill>
          </a:ln>
        </p:spPr>
        <p:txBody>
          <a:bodyPr vert="horz" wrap="none" lIns="88900" tIns="88900" rIns="266700" bIns="88900" rtlCol="0">
            <a:spAutoFit/>
          </a:bodyPr>
          <a:lstStyle/>
          <a:p>
            <a:pPr defTabSz="912901" eaLnBrk="0" hangingPunct="0">
              <a:lnSpc>
                <a:spcPct val="85000"/>
              </a:lnSpc>
            </a:pPr>
            <a:r>
              <a:rPr lang="en-US" sz="2200" b="1" dirty="0">
                <a:solidFill>
                  <a:srgbClr val="000000"/>
                </a:solidFill>
                <a:latin typeface="Courier New"/>
              </a:rPr>
              <a:t>data </a:t>
            </a:r>
            <a:r>
              <a:rPr lang="en-US" sz="2200" b="1" dirty="0" err="1">
                <a:solidFill>
                  <a:srgbClr val="000000"/>
                </a:solidFill>
                <a:latin typeface="Courier New"/>
              </a:rPr>
              <a:t>shippingzones</a:t>
            </a:r>
            <a:r>
              <a:rPr lang="en-US" sz="2200" b="1" dirty="0">
                <a:solidFill>
                  <a:srgbClr val="000000"/>
                </a:solidFill>
                <a:latin typeface="Courier New"/>
              </a:rPr>
              <a:t>;</a:t>
            </a:r>
          </a:p>
          <a:p>
            <a:pPr defTabSz="912901" eaLnBrk="0" hangingPunct="0">
              <a:lnSpc>
                <a:spcPct val="85000"/>
              </a:lnSpc>
            </a:pPr>
            <a:r>
              <a:rPr lang="en-US" sz="2200" b="1" dirty="0">
                <a:solidFill>
                  <a:srgbClr val="000000"/>
                </a:solidFill>
                <a:latin typeface="Courier New"/>
              </a:rPr>
              <a:t>   set shipping;</a:t>
            </a:r>
          </a:p>
          <a:p>
            <a:pPr defTabSz="912901" eaLnBrk="0" hangingPunct="0">
              <a:lnSpc>
                <a:spcPct val="85000"/>
              </a:lnSpc>
            </a:pPr>
            <a:r>
              <a:rPr lang="en-US" sz="2200" b="1" dirty="0">
                <a:solidFill>
                  <a:srgbClr val="000000"/>
                </a:solidFill>
                <a:latin typeface="Courier New"/>
              </a:rPr>
              <a:t>   Zone=1;</a:t>
            </a:r>
          </a:p>
          <a:p>
            <a:pPr defTabSz="912901" eaLnBrk="0" hangingPunct="0">
              <a:lnSpc>
                <a:spcPct val="85000"/>
              </a:lnSpc>
            </a:pPr>
            <a:r>
              <a:rPr lang="en-US" sz="2200" b="1" dirty="0">
                <a:solidFill>
                  <a:srgbClr val="000000"/>
                </a:solidFill>
                <a:latin typeface="Courier New"/>
              </a:rPr>
              <a:t>   output;</a:t>
            </a:r>
          </a:p>
          <a:p>
            <a:pPr defTabSz="912901" eaLnBrk="0" hangingPunct="0">
              <a:lnSpc>
                <a:spcPct val="85000"/>
              </a:lnSpc>
            </a:pPr>
            <a:r>
              <a:rPr lang="en-US" sz="2200" b="1" dirty="0">
                <a:solidFill>
                  <a:srgbClr val="000000"/>
                </a:solidFill>
                <a:latin typeface="Courier New"/>
              </a:rPr>
              <a:t>   Zone=2;</a:t>
            </a:r>
          </a:p>
          <a:p>
            <a:pPr defTabSz="912901" eaLnBrk="0" hangingPunct="0">
              <a:lnSpc>
                <a:spcPct val="85000"/>
              </a:lnSpc>
            </a:pPr>
            <a:r>
              <a:rPr lang="en-US" sz="2200" b="1" dirty="0">
                <a:solidFill>
                  <a:srgbClr val="000000"/>
                </a:solidFill>
                <a:latin typeface="Courier New"/>
              </a:rPr>
              <a:t>   Rate=(Rate*1.5);</a:t>
            </a:r>
          </a:p>
          <a:p>
            <a:pPr defTabSz="912901" eaLnBrk="0" hangingPunct="0">
              <a:lnSpc>
                <a:spcPct val="85000"/>
              </a:lnSpc>
            </a:pPr>
            <a:r>
              <a:rPr lang="en-US" sz="2200" b="1" dirty="0">
                <a:solidFill>
                  <a:srgbClr val="000000"/>
                </a:solidFill>
                <a:latin typeface="Courier New"/>
              </a:rPr>
              <a:t>   output;</a:t>
            </a:r>
          </a:p>
          <a:p>
            <a:pPr defTabSz="912901" eaLnBrk="0" hangingPunct="0">
              <a:lnSpc>
                <a:spcPct val="85000"/>
              </a:lnSpc>
            </a:pPr>
            <a:r>
              <a:rPr lang="en-US" sz="2200" b="1" dirty="0">
                <a:solidFill>
                  <a:srgbClr val="000000"/>
                </a:solidFill>
                <a:latin typeface="Courier New"/>
              </a:rPr>
              <a:t>   Zone=3;</a:t>
            </a:r>
          </a:p>
          <a:p>
            <a:pPr defTabSz="912901" eaLnBrk="0" hangingPunct="0">
              <a:lnSpc>
                <a:spcPct val="85000"/>
              </a:lnSpc>
            </a:pPr>
            <a:r>
              <a:rPr lang="en-US" sz="2200" b="1" dirty="0">
                <a:solidFill>
                  <a:srgbClr val="000000"/>
                </a:solidFill>
                <a:latin typeface="Courier New"/>
              </a:rPr>
              <a:t>   Rate=(Rate*1.5);</a:t>
            </a:r>
          </a:p>
          <a:p>
            <a:pPr defTabSz="912901" eaLnBrk="0" hangingPunct="0">
              <a:lnSpc>
                <a:spcPct val="85000"/>
              </a:lnSpc>
            </a:pPr>
            <a:r>
              <a:rPr lang="en-US" sz="2200" b="1" dirty="0">
                <a:solidFill>
                  <a:srgbClr val="000000"/>
                </a:solidFill>
                <a:latin typeface="Courier New"/>
              </a:rPr>
              <a:t>   output;</a:t>
            </a:r>
          </a:p>
          <a:p>
            <a:pPr defTabSz="912901" eaLnBrk="0" hangingPunct="0">
              <a:lnSpc>
                <a:spcPct val="85000"/>
              </a:lnSpc>
            </a:pPr>
            <a:r>
              <a:rPr lang="en-US" sz="2200" b="1" dirty="0">
                <a:solidFill>
                  <a:srgbClr val="000000"/>
                </a:solidFill>
                <a:latin typeface="Courier New"/>
              </a:rPr>
              <a:t>run;</a:t>
            </a:r>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2"/>
            </p:custDataLst>
          </p:nvPr>
        </p:nvSpPr>
        <p:spPr>
          <a:xfrm>
            <a:off x="685800" y="609600"/>
            <a:ext cx="7848600" cy="4267200"/>
          </a:xfrm>
        </p:spPr>
        <p:txBody>
          <a:bodyPr/>
          <a:lstStyle/>
          <a:p>
            <a:pPr marL="457200" indent="-457200">
              <a:buFont typeface="+mj-lt"/>
              <a:buAutoNum type="arabicPeriod" startAt="3"/>
              <a:defRPr/>
            </a:pPr>
            <a:r>
              <a:rPr lang="en-US" dirty="0"/>
              <a:t>If you submit the following program, which variables appear in the new data set?</a:t>
            </a:r>
          </a:p>
          <a:p>
            <a:pPr marL="0" indent="0">
              <a:defRPr/>
            </a:pPr>
            <a:endParaRPr lang="en-US" sz="800" b="1" dirty="0"/>
          </a:p>
          <a:p>
            <a:pPr marL="914400" lvl="1" indent="-454025">
              <a:buClr>
                <a:schemeClr val="tx1"/>
              </a:buClr>
              <a:buSzTx/>
              <a:buNone/>
              <a:defRPr/>
            </a:pPr>
            <a:r>
              <a:rPr lang="en-US" dirty="0"/>
              <a:t>a.	Month, Sport, Coach</a:t>
            </a:r>
          </a:p>
          <a:p>
            <a:pPr marL="914400" lvl="1" indent="-454025">
              <a:buClr>
                <a:schemeClr val="tx1"/>
              </a:buClr>
              <a:buSzTx/>
              <a:buNone/>
              <a:defRPr/>
            </a:pPr>
            <a:r>
              <a:rPr lang="en-US" dirty="0"/>
              <a:t>b.	Sport, Coach</a:t>
            </a:r>
          </a:p>
          <a:p>
            <a:pPr marL="914400" lvl="1" indent="-454025">
              <a:buClr>
                <a:schemeClr val="tx1"/>
              </a:buClr>
              <a:buSzTx/>
              <a:buNone/>
              <a:defRPr/>
            </a:pPr>
            <a:r>
              <a:rPr lang="en-US" dirty="0"/>
              <a:t>c.	none</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4" name="TextBox 3"/>
          <p:cNvSpPr txBox="1"/>
          <p:nvPr>
            <p:custDataLst>
              <p:tags r:id="rId3"/>
            </p:custDataLst>
          </p:nvPr>
        </p:nvSpPr>
        <p:spPr>
          <a:xfrm>
            <a:off x="1037716" y="2927264"/>
            <a:ext cx="8005397" cy="1631088"/>
          </a:xfrm>
          <a:prstGeom prst="rect">
            <a:avLst/>
          </a:prstGeom>
          <a:solidFill>
            <a:srgbClr val="FFFFFF"/>
          </a:solidFill>
          <a:ln w="38100" cmpd="sng">
            <a:solidFill>
              <a:schemeClr val="tx2"/>
            </a:solidFill>
          </a:ln>
        </p:spPr>
        <p:txBody>
          <a:bodyPr vert="horz" wrap="none" lIns="88900" tIns="88900" rIns="266700" bIns="88900" rtlCol="0">
            <a:spAutoFit/>
          </a:bodyPr>
          <a:lstStyle/>
          <a:p>
            <a:pPr defTabSz="912901" eaLnBrk="0" hangingPunct="0">
              <a:lnSpc>
                <a:spcPct val="85000"/>
              </a:lnSpc>
            </a:pPr>
            <a:r>
              <a:rPr lang="en-US" sz="2200" b="1" dirty="0">
                <a:solidFill>
                  <a:srgbClr val="000000"/>
                </a:solidFill>
                <a:latin typeface="Courier New"/>
              </a:rPr>
              <a:t>data </a:t>
            </a:r>
            <a:r>
              <a:rPr lang="en-US" sz="2200" b="1" dirty="0" err="1">
                <a:solidFill>
                  <a:srgbClr val="000000"/>
                </a:solidFill>
                <a:latin typeface="Courier New"/>
              </a:rPr>
              <a:t>falltryout</a:t>
            </a:r>
            <a:r>
              <a:rPr lang="en-US" sz="2200" b="1" dirty="0">
                <a:solidFill>
                  <a:srgbClr val="000000"/>
                </a:solidFill>
                <a:latin typeface="Courier New"/>
              </a:rPr>
              <a:t>;</a:t>
            </a:r>
          </a:p>
          <a:p>
            <a:pPr defTabSz="912901" eaLnBrk="0" hangingPunct="0">
              <a:lnSpc>
                <a:spcPct val="85000"/>
              </a:lnSpc>
            </a:pPr>
            <a:r>
              <a:rPr lang="en-US" sz="2200" b="1" dirty="0">
                <a:solidFill>
                  <a:srgbClr val="000000"/>
                </a:solidFill>
                <a:latin typeface="Courier New"/>
              </a:rPr>
              <a:t>   set </a:t>
            </a:r>
            <a:r>
              <a:rPr lang="en-US" sz="2200" b="1" dirty="0" err="1">
                <a:solidFill>
                  <a:srgbClr val="000000"/>
                </a:solidFill>
                <a:latin typeface="Courier New"/>
              </a:rPr>
              <a:t>school.sports</a:t>
            </a:r>
            <a:r>
              <a:rPr lang="en-US" sz="2200" b="1" dirty="0">
                <a:solidFill>
                  <a:srgbClr val="000000"/>
                </a:solidFill>
                <a:latin typeface="Courier New"/>
              </a:rPr>
              <a:t>(keep=Month Sport Coach);</a:t>
            </a:r>
          </a:p>
          <a:p>
            <a:pPr defTabSz="912901" eaLnBrk="0" hangingPunct="0">
              <a:lnSpc>
                <a:spcPct val="85000"/>
              </a:lnSpc>
            </a:pPr>
            <a:r>
              <a:rPr lang="en-US" sz="2200" b="1" dirty="0">
                <a:solidFill>
                  <a:srgbClr val="000000"/>
                </a:solidFill>
                <a:latin typeface="Courier New"/>
              </a:rPr>
              <a:t>   if Month="Aug";</a:t>
            </a:r>
          </a:p>
          <a:p>
            <a:pPr defTabSz="912901" eaLnBrk="0" hangingPunct="0">
              <a:lnSpc>
                <a:spcPct val="85000"/>
              </a:lnSpc>
            </a:pPr>
            <a:r>
              <a:rPr lang="en-US" sz="2200" b="1" dirty="0">
                <a:solidFill>
                  <a:srgbClr val="000000"/>
                </a:solidFill>
                <a:latin typeface="Courier New"/>
              </a:rPr>
              <a:t>   drop Month;</a:t>
            </a:r>
          </a:p>
          <a:p>
            <a:pPr defTabSz="912901" eaLnBrk="0" hangingPunct="0">
              <a:lnSpc>
                <a:spcPct val="85000"/>
              </a:lnSpc>
            </a:pPr>
            <a:r>
              <a:rPr lang="en-US" sz="2200" b="1" dirty="0">
                <a:solidFill>
                  <a:srgbClr val="000000"/>
                </a:solidFill>
                <a:latin typeface="Courier New"/>
              </a:rPr>
              <a:t>run;</a:t>
            </a:r>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a:spLocks noChangeArrowheads="1"/>
          </p:cNvSpPr>
          <p:nvPr>
            <p:custDataLst>
              <p:tags r:id="rId2"/>
            </p:custDataLst>
          </p:nvPr>
        </p:nvSpPr>
        <p:spPr bwMode="auto">
          <a:xfrm>
            <a:off x="1144588" y="1269491"/>
            <a:ext cx="8458334" cy="4674530"/>
          </a:xfrm>
          <a:prstGeom prst="flowChartProcess">
            <a:avLst/>
          </a:prstGeom>
          <a:noFill/>
          <a:ln>
            <a:noFill/>
          </a:ln>
          <a:extLst/>
        </p:spPr>
        <p:txBody>
          <a:bodyPr wrap="square" lIns="36281" tIns="36281" rIns="36281" bIns="36281" anchor="t" anchorCtr="0">
            <a:spAutoFit/>
          </a:bodyPr>
          <a:lstStyle/>
          <a:p>
            <a:pPr defTabSz="652463" eaLnBrk="0" hangingPunct="0">
              <a:lnSpc>
                <a:spcPct val="85000"/>
              </a:lnSpc>
            </a:pPr>
            <a:r>
              <a:rPr lang="en-US" sz="2000" b="1" dirty="0">
                <a:latin typeface="Courier New" pitchFamily="49" charset="0"/>
                <a:cs typeface="Courier New" pitchFamily="49" charset="0"/>
              </a:rPr>
              <a:t>data </a:t>
            </a:r>
            <a:r>
              <a:rPr lang="en-US" sz="2000" b="1" dirty="0" err="1">
                <a:solidFill>
                  <a:srgbClr val="000000"/>
                </a:solidFill>
                <a:latin typeface="Courier New" pitchFamily="49" charset="0"/>
                <a:cs typeface="Courier New" pitchFamily="49" charset="0"/>
              </a:rPr>
              <a:t>stresstest</a:t>
            </a:r>
            <a:r>
              <a:rPr lang="en-US" sz="2000" b="1" dirty="0">
                <a:latin typeface="Courier New" pitchFamily="49" charset="0"/>
                <a:cs typeface="Courier New" pitchFamily="49" charset="0"/>
              </a:rPr>
              <a:t> (drop=</a:t>
            </a:r>
            <a:r>
              <a:rPr lang="en-US" sz="2000" b="1" dirty="0" err="1">
                <a:latin typeface="Courier New" pitchFamily="49" charset="0"/>
                <a:cs typeface="Courier New" pitchFamily="49" charset="0"/>
              </a:rPr>
              <a:t>timemin</a:t>
            </a:r>
            <a:r>
              <a:rPr lang="en-US" sz="2000" b="1" dirty="0">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timesec</a:t>
            </a:r>
            <a:r>
              <a:rPr lang="en-US" sz="2000" b="1" dirty="0">
                <a:latin typeface="Courier New" pitchFamily="49" charset="0"/>
                <a:cs typeface="Courier New" pitchFamily="49" charset="0"/>
              </a:rPr>
              <a:t>);</a:t>
            </a:r>
          </a:p>
          <a:p>
            <a:pPr defTabSz="652463" eaLnBrk="0" hangingPunct="0">
              <a:lnSpc>
                <a:spcPct val="85000"/>
              </a:lnSpc>
            </a:pPr>
            <a:r>
              <a:rPr lang="en-US" sz="2000" b="1" dirty="0">
                <a:latin typeface="Courier New" pitchFamily="49" charset="0"/>
                <a:cs typeface="Courier New" pitchFamily="49" charset="0"/>
              </a:rPr>
              <a:t>     set physical;</a:t>
            </a:r>
          </a:p>
          <a:p>
            <a:pPr defTabSz="652463" eaLnBrk="0" hangingPunct="0">
              <a:lnSpc>
                <a:spcPct val="85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TotalTime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Timemin</a:t>
            </a:r>
            <a:r>
              <a:rPr lang="en-US" sz="2000" b="1" dirty="0">
                <a:latin typeface="Courier New" pitchFamily="49" charset="0"/>
                <a:cs typeface="Courier New" pitchFamily="49" charset="0"/>
              </a:rPr>
              <a:t>*60)+</a:t>
            </a:r>
            <a:r>
              <a:rPr lang="en-US" sz="2000" b="1" dirty="0" err="1">
                <a:solidFill>
                  <a:srgbClr val="000000"/>
                </a:solidFill>
                <a:latin typeface="Courier New" pitchFamily="49" charset="0"/>
                <a:cs typeface="Courier New" pitchFamily="49" charset="0"/>
              </a:rPr>
              <a:t>Timesec</a:t>
            </a:r>
            <a:r>
              <a:rPr lang="en-US" sz="2000" b="1" dirty="0">
                <a:latin typeface="Courier New" pitchFamily="49" charset="0"/>
                <a:cs typeface="Courier New" pitchFamily="49" charset="0"/>
              </a:rPr>
              <a:t>;</a:t>
            </a:r>
          </a:p>
          <a:p>
            <a:pPr defTabSz="652463" eaLnBrk="0" hangingPunct="0">
              <a:lnSpc>
                <a:spcPct val="85000"/>
              </a:lnSpc>
            </a:pPr>
            <a:r>
              <a:rPr lang="en-US" sz="2000" b="1" dirty="0">
                <a:latin typeface="Courier New" pitchFamily="49" charset="0"/>
                <a:cs typeface="Courier New" pitchFamily="49" charset="0"/>
              </a:rPr>
              <a:t>  run;</a:t>
            </a:r>
          </a:p>
          <a:p>
            <a:pPr defTabSz="652463" eaLnBrk="0" hangingPunct="0">
              <a:lnSpc>
                <a:spcPct val="85000"/>
              </a:lnSpc>
            </a:pPr>
            <a:endParaRPr lang="en-US" sz="2000" b="1" dirty="0">
              <a:latin typeface="+mn-lt"/>
            </a:endParaRPr>
          </a:p>
          <a:p>
            <a:pPr defTabSz="652463" eaLnBrk="0" hangingPunct="0">
              <a:lnSpc>
                <a:spcPct val="85000"/>
              </a:lnSpc>
              <a:spcBef>
                <a:spcPts val="600"/>
              </a:spcBef>
            </a:pPr>
            <a:endParaRPr lang="en-US" sz="2000" b="1" dirty="0">
              <a:latin typeface="+mn-lt"/>
            </a:endParaRPr>
          </a:p>
          <a:p>
            <a:pPr defTabSz="652463" eaLnBrk="0" hangingPunct="0">
              <a:lnSpc>
                <a:spcPct val="85000"/>
              </a:lnSpc>
              <a:spcBef>
                <a:spcPts val="600"/>
              </a:spcBef>
            </a:pPr>
            <a:r>
              <a:rPr lang="en-US" sz="2000" b="1" dirty="0">
                <a:latin typeface="Courier New" pitchFamily="49" charset="0"/>
                <a:cs typeface="Courier New" pitchFamily="49" charset="0"/>
              </a:rPr>
              <a:t>proc print data=</a:t>
            </a:r>
            <a:r>
              <a:rPr lang="en-US" sz="2000" b="1" dirty="0" err="1">
                <a:latin typeface="Courier New" pitchFamily="49" charset="0"/>
                <a:cs typeface="Courier New" pitchFamily="49" charset="0"/>
              </a:rPr>
              <a:t>stressdata</a:t>
            </a:r>
            <a:r>
              <a:rPr lang="en-US" sz="2000" b="1" dirty="0">
                <a:latin typeface="Courier New" pitchFamily="49" charset="0"/>
                <a:cs typeface="Courier New" pitchFamily="49" charset="0"/>
              </a:rPr>
              <a:t>;</a:t>
            </a:r>
          </a:p>
          <a:p>
            <a:pPr defTabSz="652463" eaLnBrk="0" hangingPunct="0">
              <a:lnSpc>
                <a:spcPct val="85000"/>
              </a:lnSpc>
            </a:pPr>
            <a:r>
              <a:rPr lang="en-US" sz="2000" b="1" dirty="0">
                <a:latin typeface="Courier New" pitchFamily="49" charset="0"/>
                <a:cs typeface="Courier New" pitchFamily="49" charset="0"/>
              </a:rPr>
              <a:t>   label </a:t>
            </a:r>
            <a:r>
              <a:rPr lang="en-US" sz="2000" b="1" dirty="0" err="1">
                <a:latin typeface="Courier New" pitchFamily="49" charset="0"/>
                <a:cs typeface="Courier New" pitchFamily="49" charset="0"/>
              </a:rPr>
              <a:t>TotalTime</a:t>
            </a:r>
            <a:r>
              <a:rPr lang="en-US" sz="2000" b="1" dirty="0">
                <a:latin typeface="Courier New" pitchFamily="49" charset="0"/>
                <a:cs typeface="Courier New" pitchFamily="49" charset="0"/>
              </a:rPr>
              <a:t>='Duration of Test';</a:t>
            </a:r>
          </a:p>
          <a:p>
            <a:pPr defTabSz="652463" eaLnBrk="0" hangingPunct="0">
              <a:lnSpc>
                <a:spcPct val="85000"/>
              </a:lnSpc>
            </a:pPr>
            <a:r>
              <a:rPr lang="en-US" sz="2000" b="1" dirty="0">
                <a:latin typeface="Courier New" pitchFamily="49" charset="0"/>
                <a:cs typeface="Courier New" pitchFamily="49" charset="0"/>
              </a:rPr>
              <a:t>   drop </a:t>
            </a:r>
            <a:r>
              <a:rPr lang="en-US" sz="2000" b="1" dirty="0" err="1">
                <a:latin typeface="Courier New" pitchFamily="49" charset="0"/>
                <a:cs typeface="Courier New" pitchFamily="49" charset="0"/>
              </a:rPr>
              <a:t>TimeMin</a:t>
            </a:r>
            <a:r>
              <a:rPr lang="en-US" sz="2000" b="1" dirty="0">
                <a:latin typeface="Courier New" pitchFamily="49" charset="0"/>
                <a:cs typeface="Courier New" pitchFamily="49" charset="0"/>
              </a:rPr>
              <a:t>;</a:t>
            </a:r>
          </a:p>
          <a:p>
            <a:pPr defTabSz="652463" eaLnBrk="0" hangingPunct="0">
              <a:lnSpc>
                <a:spcPct val="85000"/>
              </a:lnSpc>
            </a:pPr>
            <a:r>
              <a:rPr lang="en-US" sz="2000" b="1" dirty="0">
                <a:latin typeface="Courier New" pitchFamily="49" charset="0"/>
                <a:cs typeface="Courier New" pitchFamily="49" charset="0"/>
              </a:rPr>
              <a:t>run;</a:t>
            </a:r>
          </a:p>
          <a:p>
            <a:pPr defTabSz="652463" eaLnBrk="0" hangingPunct="0">
              <a:lnSpc>
                <a:spcPct val="85000"/>
              </a:lnSpc>
            </a:pPr>
            <a:endParaRPr lang="en-US" sz="2000" b="1" dirty="0">
              <a:solidFill>
                <a:srgbClr val="FF0000"/>
              </a:solidFill>
              <a:latin typeface="Courier New" pitchFamily="49" charset="0"/>
              <a:cs typeface="Courier New" pitchFamily="49" charset="0"/>
            </a:endParaRPr>
          </a:p>
          <a:p>
            <a:pPr defTabSz="652463" eaLnBrk="0" hangingPunct="0">
              <a:lnSpc>
                <a:spcPct val="85000"/>
              </a:lnSpc>
            </a:pPr>
            <a:endParaRPr lang="en-US" sz="2000" b="1" dirty="0">
              <a:solidFill>
                <a:srgbClr val="FF0000"/>
              </a:solidFill>
              <a:latin typeface="Courier New" pitchFamily="49" charset="0"/>
              <a:cs typeface="Courier New" pitchFamily="49" charset="0"/>
            </a:endParaRPr>
          </a:p>
          <a:p>
            <a:pPr defTabSz="652463" eaLnBrk="0" hangingPunct="0">
              <a:lnSpc>
                <a:spcPct val="85000"/>
              </a:lnSpc>
            </a:pPr>
            <a:endParaRPr lang="en-US" sz="2000" b="1" dirty="0">
              <a:latin typeface="Courier New" pitchFamily="49" charset="0"/>
              <a:cs typeface="Courier New" pitchFamily="49" charset="0"/>
            </a:endParaRPr>
          </a:p>
          <a:p>
            <a:pPr defTabSz="652463" eaLnBrk="0" hangingPunct="0">
              <a:lnSpc>
                <a:spcPct val="85000"/>
              </a:lnSpc>
            </a:pPr>
            <a:r>
              <a:rPr lang="en-US" sz="2000" b="1" dirty="0">
                <a:latin typeface="Courier New" pitchFamily="49" charset="0"/>
                <a:cs typeface="Courier New" pitchFamily="49" charset="0"/>
              </a:rPr>
              <a:t>proc print data=</a:t>
            </a:r>
            <a:r>
              <a:rPr lang="en-US" sz="2000" b="1" dirty="0" err="1">
                <a:latin typeface="Courier New" pitchFamily="49" charset="0"/>
                <a:cs typeface="Courier New" pitchFamily="49" charset="0"/>
              </a:rPr>
              <a:t>stresstest</a:t>
            </a:r>
            <a:r>
              <a:rPr lang="en-US" sz="2000" b="1" dirty="0">
                <a:latin typeface="Courier New" pitchFamily="49" charset="0"/>
                <a:cs typeface="Courier New" pitchFamily="49" charset="0"/>
              </a:rPr>
              <a:t> (keep=</a:t>
            </a:r>
            <a:r>
              <a:rPr lang="en-US" sz="2000" b="1" dirty="0" err="1">
                <a:latin typeface="Courier New" pitchFamily="49" charset="0"/>
                <a:cs typeface="Courier New" pitchFamily="49" charset="0"/>
              </a:rPr>
              <a:t>TotalTime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TimeMin</a:t>
            </a:r>
            <a:r>
              <a:rPr lang="en-US" sz="2000" b="1" dirty="0">
                <a:latin typeface="Courier New" pitchFamily="49" charset="0"/>
                <a:cs typeface="Courier New" pitchFamily="49" charset="0"/>
              </a:rPr>
              <a:t>);</a:t>
            </a:r>
          </a:p>
          <a:p>
            <a:pPr defTabSz="652463" eaLnBrk="0" hangingPunct="0">
              <a:lnSpc>
                <a:spcPct val="85000"/>
              </a:lnSpc>
            </a:pPr>
            <a:r>
              <a:rPr lang="en-US" sz="2000" b="1" dirty="0">
                <a:latin typeface="Courier New" pitchFamily="49" charset="0"/>
                <a:cs typeface="Courier New" pitchFamily="49" charset="0"/>
              </a:rPr>
              <a:t>   label </a:t>
            </a:r>
            <a:r>
              <a:rPr lang="en-US" sz="2000" b="1" dirty="0" err="1">
                <a:latin typeface="Courier New" pitchFamily="49" charset="0"/>
                <a:cs typeface="Courier New" pitchFamily="49" charset="0"/>
              </a:rPr>
              <a:t>TotalTime</a:t>
            </a:r>
            <a:r>
              <a:rPr lang="en-US" sz="2000" b="1" dirty="0">
                <a:latin typeface="Courier New" pitchFamily="49" charset="0"/>
                <a:cs typeface="Courier New" pitchFamily="49" charset="0"/>
              </a:rPr>
              <a:t>='Duration of Test';</a:t>
            </a:r>
          </a:p>
          <a:p>
            <a:pPr defTabSz="652463" eaLnBrk="0" hangingPunct="0">
              <a:lnSpc>
                <a:spcPct val="85000"/>
              </a:lnSpc>
            </a:pPr>
            <a:r>
              <a:rPr lang="en-US" sz="2000" b="1" dirty="0">
                <a:latin typeface="Courier New" pitchFamily="49" charset="0"/>
                <a:cs typeface="Courier New" pitchFamily="49" charset="0"/>
              </a:rPr>
              <a:t>   format </a:t>
            </a:r>
            <a:r>
              <a:rPr lang="en-US" sz="2000" b="1" dirty="0" err="1">
                <a:latin typeface="Courier New" pitchFamily="49" charset="0"/>
                <a:cs typeface="Courier New" pitchFamily="49" charset="0"/>
              </a:rPr>
              <a:t>TimeMin</a:t>
            </a:r>
            <a:r>
              <a:rPr lang="en-US" sz="2000" b="1" dirty="0">
                <a:latin typeface="Courier New" pitchFamily="49" charset="0"/>
                <a:cs typeface="Courier New" pitchFamily="49" charset="0"/>
              </a:rPr>
              <a:t> 5.2;</a:t>
            </a:r>
          </a:p>
          <a:p>
            <a:pPr defTabSz="652463" eaLnBrk="0" hangingPunct="0">
              <a:lnSpc>
                <a:spcPct val="85000"/>
              </a:lnSpc>
            </a:pPr>
            <a:r>
              <a:rPr lang="en-US" sz="2000" b="1" dirty="0">
                <a:latin typeface="Courier New" pitchFamily="49" charset="0"/>
                <a:cs typeface="Courier New" pitchFamily="49" charset="0"/>
              </a:rPr>
              <a:t>run;</a:t>
            </a:r>
            <a:endParaRPr lang="en-US" dirty="0">
              <a:latin typeface="Courier New" pitchFamily="49" charset="0"/>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372" y="605084"/>
            <a:ext cx="8023031" cy="4615072"/>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itle 4"/>
          <p:cNvSpPr>
            <a:spLocks noGrp="1"/>
          </p:cNvSpPr>
          <p:nvPr>
            <p:ph type="title"/>
            <p:custDataLst>
              <p:tags r:id="rId1"/>
            </p:custDataLst>
          </p:nvPr>
        </p:nvSpPr>
        <p:spPr/>
        <p:txBody>
          <a:bodyPr/>
          <a:lstStyle/>
          <a:p>
            <a:r>
              <a:rPr lang="en-US" dirty="0"/>
              <a:t>Compilation</a:t>
            </a:r>
            <a:br>
              <a:rPr lang="en-US" dirty="0"/>
            </a:br>
            <a:endParaRPr lang="en-US" dirty="0"/>
          </a:p>
        </p:txBody>
      </p:sp>
      <p:sp>
        <p:nvSpPr>
          <p:cNvPr id="46" name="Slide Number Placeholder 1"/>
          <p:cNvSpPr>
            <a:spLocks noGrp="1"/>
          </p:cNvSpPr>
          <p:nvPr>
            <p:ph type="sldNum" sz="quarter" idx="4294967295"/>
            <p:custDataLst>
              <p:tags r:id="rId2"/>
            </p:custDataLst>
          </p:nvPr>
        </p:nvSpPr>
        <p:spPr>
          <a:xfrm>
            <a:off x="0" y="6770688"/>
            <a:ext cx="98425" cy="87312"/>
          </a:xfrm>
        </p:spPr>
        <p:txBody>
          <a:bodyPr/>
          <a:lstStyle/>
          <a:p>
            <a:fld id="{06A01823-1C14-4462-AF18-C0C2EEB1754B}" type="slidenum">
              <a:rPr lang="en-US" smtClean="0"/>
              <a:pPr/>
              <a:t>9</a:t>
            </a:fld>
            <a:endParaRPr lang="en-US" dirty="0"/>
          </a:p>
        </p:txBody>
      </p:sp>
      <p:sp>
        <p:nvSpPr>
          <p:cNvPr id="13315" name="Rectangle 26"/>
          <p:cNvSpPr>
            <a:spLocks noChangeArrowheads="1"/>
          </p:cNvSpPr>
          <p:nvPr>
            <p:custDataLst>
              <p:tags r:id="rId3"/>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endParaRPr lang="en-US" sz="3600" b="1" dirty="0">
              <a:solidFill>
                <a:srgbClr val="003399"/>
              </a:solidFill>
              <a:latin typeface="Arial Narrow" pitchFamily="34" charset="0"/>
            </a:endParaRPr>
          </a:p>
        </p:txBody>
      </p:sp>
      <p:sp>
        <p:nvSpPr>
          <p:cNvPr id="13316" name="Text Box 1586"/>
          <p:cNvSpPr txBox="1">
            <a:spLocks noChangeArrowheads="1"/>
          </p:cNvSpPr>
          <p:nvPr>
            <p:custDataLst>
              <p:tags r:id="rId4"/>
            </p:custDataLst>
          </p:nvPr>
        </p:nvSpPr>
        <p:spPr bwMode="auto">
          <a:xfrm>
            <a:off x="1577975" y="12573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1800" b="1">
                <a:latin typeface="Courier New" pitchFamily="49" charset="0"/>
              </a:rPr>
              <a:t>data forecast;</a:t>
            </a:r>
          </a:p>
          <a:p>
            <a:pPr>
              <a:lnSpc>
                <a:spcPct val="85000"/>
              </a:lnSpc>
            </a:pPr>
            <a:r>
              <a:rPr lang="en-US" sz="1800" b="1">
                <a:latin typeface="Courier New" pitchFamily="49" charset="0"/>
              </a:rPr>
              <a:t>   set orion.growth;</a:t>
            </a:r>
          </a:p>
          <a:p>
            <a:pPr>
              <a:lnSpc>
                <a:spcPct val="85000"/>
              </a:lnSpc>
            </a:pPr>
            <a:r>
              <a:rPr lang="en-US" sz="1800" b="1">
                <a:latin typeface="Courier New" pitchFamily="49" charset="0"/>
              </a:rPr>
              <a:t>   Year=1;</a:t>
            </a:r>
          </a:p>
          <a:p>
            <a:pPr>
              <a:lnSpc>
                <a:spcPct val="85000"/>
              </a:lnSpc>
            </a:pPr>
            <a:r>
              <a:rPr lang="en-US" sz="1800" b="1">
                <a:latin typeface="Courier New" pitchFamily="49" charset="0"/>
              </a:rPr>
              <a:t>   Total_Employees=Total_Employees*(1+Increase);</a:t>
            </a:r>
          </a:p>
          <a:p>
            <a:pPr>
              <a:lnSpc>
                <a:spcPct val="85000"/>
              </a:lnSpc>
            </a:pPr>
            <a:r>
              <a:rPr lang="en-US" sz="1800" b="1">
                <a:latin typeface="Courier New" pitchFamily="49" charset="0"/>
              </a:rPr>
              <a:t>   output;</a:t>
            </a:r>
          </a:p>
          <a:p>
            <a:pPr>
              <a:lnSpc>
                <a:spcPct val="85000"/>
              </a:lnSpc>
            </a:pPr>
            <a:r>
              <a:rPr lang="en-US" sz="1800" b="1">
                <a:latin typeface="Courier New" pitchFamily="49" charset="0"/>
              </a:rPr>
              <a:t>   Year=2;</a:t>
            </a:r>
          </a:p>
          <a:p>
            <a:pPr>
              <a:lnSpc>
                <a:spcPct val="85000"/>
              </a:lnSpc>
            </a:pPr>
            <a:r>
              <a:rPr lang="en-US" sz="1800" b="1">
                <a:latin typeface="Courier New" pitchFamily="49" charset="0"/>
              </a:rPr>
              <a:t>   Total_Employees=Total_Employees*(1+Increase);</a:t>
            </a:r>
          </a:p>
          <a:p>
            <a:pPr>
              <a:lnSpc>
                <a:spcPct val="85000"/>
              </a:lnSpc>
            </a:pPr>
            <a:r>
              <a:rPr lang="en-US" sz="1800" b="1">
                <a:latin typeface="Courier New" pitchFamily="49" charset="0"/>
              </a:rPr>
              <a:t>   output;</a:t>
            </a:r>
          </a:p>
          <a:p>
            <a:pPr>
              <a:lnSpc>
                <a:spcPct val="85000"/>
              </a:lnSpc>
            </a:pPr>
            <a:r>
              <a:rPr lang="en-US" sz="1800" b="1">
                <a:latin typeface="Courier New" pitchFamily="49" charset="0"/>
              </a:rPr>
              <a:t>run;</a:t>
            </a:r>
          </a:p>
        </p:txBody>
      </p:sp>
      <p:sp>
        <p:nvSpPr>
          <p:cNvPr id="13317" name="Rectangle 1587"/>
          <p:cNvSpPr>
            <a:spLocks noChangeArrowheads="1"/>
          </p:cNvSpPr>
          <p:nvPr>
            <p:custDataLst>
              <p:tags r:id="rId5"/>
            </p:custDataLst>
          </p:nvPr>
        </p:nvSpPr>
        <p:spPr bwMode="auto">
          <a:xfrm>
            <a:off x="2009775" y="1535113"/>
            <a:ext cx="2371725" cy="2587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3318" name="Animation Flag"/>
          <p:cNvSpPr txBox="1">
            <a:spLocks noChangeArrowheads="1"/>
          </p:cNvSpPr>
          <p:nvPr>
            <p:custDataLst>
              <p:tags r:id="rId6"/>
            </p:custDataLst>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b="1" dirty="0">
                <a:latin typeface="Arial" pitchFamily="34" charset="0"/>
              </a:rPr>
              <a:t>...</a:t>
            </a:r>
          </a:p>
        </p:txBody>
      </p:sp>
      <p:graphicFrame>
        <p:nvGraphicFramePr>
          <p:cNvPr id="8" name="Group 211"/>
          <p:cNvGraphicFramePr>
            <a:graphicFrameLocks noGrp="1"/>
          </p:cNvGraphicFramePr>
          <p:nvPr>
            <p:custDataLst>
              <p:tags r:id="rId7"/>
            </p:custDataLst>
          </p:nvPr>
        </p:nvGraphicFramePr>
        <p:xfrm>
          <a:off x="687388" y="3730625"/>
          <a:ext cx="5829300" cy="1673225"/>
        </p:xfrm>
        <a:graphic>
          <a:graphicData uri="http://schemas.openxmlformats.org/drawingml/2006/table">
            <a:tbl>
              <a:tblPr/>
              <a:tblGrid>
                <a:gridCol w="24003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tblGrid>
              <a:tr h="36582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 Program Data Vector</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dirty="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dirty="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97554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3185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2"/>
            </p:custDataLst>
          </p:nvPr>
        </p:nvSpPr>
        <p:spPr>
          <a:xfrm>
            <a:off x="685800" y="609600"/>
            <a:ext cx="7848600" cy="4267200"/>
          </a:xfrm>
        </p:spPr>
        <p:txBody>
          <a:bodyPr/>
          <a:lstStyle/>
          <a:p>
            <a:pPr marL="457200" indent="-457200">
              <a:buFont typeface="+mj-lt"/>
              <a:buAutoNum type="arabicPeriod" startAt="5"/>
              <a:defRPr/>
            </a:pPr>
            <a:r>
              <a:rPr lang="en-US" dirty="0"/>
              <a:t>There are 300 observations in the </a:t>
            </a:r>
            <a:r>
              <a:rPr lang="en-US" b="1" dirty="0"/>
              <a:t>trials</a:t>
            </a:r>
            <a:r>
              <a:rPr lang="en-US" dirty="0"/>
              <a:t> data set. How many observations does the </a:t>
            </a:r>
            <a:r>
              <a:rPr lang="en-US" b="1" dirty="0"/>
              <a:t>test</a:t>
            </a:r>
            <a:r>
              <a:rPr lang="en-US" dirty="0"/>
              <a:t> data set contain?</a:t>
            </a:r>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marL="0" indent="0">
              <a:defRPr/>
            </a:pPr>
            <a:endParaRPr lang="en-US" sz="800" b="1" dirty="0"/>
          </a:p>
          <a:p>
            <a:pPr marL="914400" lvl="1" indent="-454025">
              <a:buClr>
                <a:schemeClr val="tx1"/>
              </a:buClr>
              <a:buSzTx/>
              <a:buFont typeface="Wingdings" pitchFamily="2" charset="2"/>
              <a:buAutoNum type="alphaLcPeriod"/>
              <a:defRPr/>
            </a:pPr>
            <a:r>
              <a:rPr lang="en-US" dirty="0"/>
              <a:t>200</a:t>
            </a:r>
          </a:p>
          <a:p>
            <a:pPr marL="914400" lvl="1" indent="-454025">
              <a:buClr>
                <a:schemeClr val="tx1"/>
              </a:buClr>
              <a:buSzTx/>
              <a:buFont typeface="Wingdings" pitchFamily="2" charset="2"/>
              <a:buAutoNum type="alphaLcPeriod"/>
              <a:defRPr/>
            </a:pPr>
            <a:r>
              <a:rPr lang="en-US" dirty="0"/>
              <a:t>201</a:t>
            </a:r>
          </a:p>
          <a:p>
            <a:pPr marL="914400" lvl="1" indent="-454025">
              <a:buClr>
                <a:schemeClr val="tx1"/>
              </a:buClr>
              <a:buSzTx/>
              <a:buFont typeface="Wingdings" pitchFamily="2" charset="2"/>
              <a:buAutoNum type="alphaLcPeriod"/>
              <a:defRPr/>
            </a:pPr>
            <a:r>
              <a:rPr lang="en-US" dirty="0"/>
              <a:t>50</a:t>
            </a:r>
          </a:p>
          <a:p>
            <a:pPr marL="914400" lvl="1" indent="-454025">
              <a:buClr>
                <a:schemeClr val="tx1"/>
              </a:buClr>
              <a:buSzTx/>
              <a:buFont typeface="Wingdings" pitchFamily="2" charset="2"/>
              <a:buAutoNum type="alphaLcPeriod"/>
              <a:defRPr/>
            </a:pPr>
            <a:r>
              <a:rPr lang="en-US" dirty="0"/>
              <a:t>51</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2" name="TextBox 1"/>
          <p:cNvSpPr txBox="1"/>
          <p:nvPr>
            <p:custDataLst>
              <p:tags r:id="rId3"/>
            </p:custDataLst>
          </p:nvPr>
        </p:nvSpPr>
        <p:spPr>
          <a:xfrm>
            <a:off x="1144588" y="1499103"/>
            <a:ext cx="6995505" cy="1135183"/>
          </a:xfrm>
          <a:prstGeom prst="rect">
            <a:avLst/>
          </a:prstGeom>
          <a:solidFill>
            <a:srgbClr val="FFFFFF"/>
          </a:solidFill>
          <a:ln w="38100" cmpd="sng">
            <a:solidFill>
              <a:schemeClr val="tx2"/>
            </a:solidFill>
          </a:ln>
        </p:spPr>
        <p:txBody>
          <a:bodyPr vert="horz" wrap="none" lIns="88900" tIns="88900" rIns="266700" bIns="88900" rtlCol="0">
            <a:spAutoFit/>
          </a:bodyPr>
          <a:lstStyle/>
          <a:p>
            <a:pPr defTabSz="652463" eaLnBrk="0" hangingPunct="0">
              <a:lnSpc>
                <a:spcPct val="85000"/>
              </a:lnSpc>
            </a:pPr>
            <a:r>
              <a:rPr lang="en-US" b="1" dirty="0">
                <a:latin typeface="Courier New"/>
              </a:rPr>
              <a:t>data test;</a:t>
            </a:r>
          </a:p>
          <a:p>
            <a:pPr defTabSz="652463" eaLnBrk="0" hangingPunct="0">
              <a:lnSpc>
                <a:spcPct val="85000"/>
              </a:lnSpc>
            </a:pPr>
            <a:r>
              <a:rPr lang="en-US" b="1" dirty="0">
                <a:latin typeface="Courier New"/>
              </a:rPr>
              <a:t>   set trials(</a:t>
            </a:r>
            <a:r>
              <a:rPr lang="en-US" b="1" dirty="0" err="1">
                <a:latin typeface="Courier New"/>
              </a:rPr>
              <a:t>firstobs</a:t>
            </a:r>
            <a:r>
              <a:rPr lang="en-US" b="1" dirty="0">
                <a:latin typeface="Courier New"/>
              </a:rPr>
              <a:t>=150 </a:t>
            </a:r>
            <a:r>
              <a:rPr lang="en-US" b="1" dirty="0" err="1">
                <a:latin typeface="Courier New"/>
              </a:rPr>
              <a:t>obs</a:t>
            </a:r>
            <a:r>
              <a:rPr lang="en-US" b="1" dirty="0">
                <a:latin typeface="Courier New"/>
              </a:rPr>
              <a:t>=200);</a:t>
            </a:r>
          </a:p>
          <a:p>
            <a:pPr defTabSz="652463" eaLnBrk="0" hangingPunct="0">
              <a:lnSpc>
                <a:spcPct val="85000"/>
              </a:lnSpc>
            </a:pPr>
            <a:r>
              <a:rPr lang="en-US" b="1" dirty="0">
                <a:latin typeface="Courier New"/>
              </a:rPr>
              <a:t>run;</a:t>
            </a: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2"/>
            </p:custDataLst>
          </p:nvPr>
        </p:nvSpPr>
        <p:spPr>
          <a:xfrm>
            <a:off x="685799" y="609600"/>
            <a:ext cx="8458201" cy="4267200"/>
          </a:xfrm>
        </p:spPr>
        <p:txBody>
          <a:bodyPr/>
          <a:lstStyle/>
          <a:p>
            <a:pPr marL="457200" indent="-457200">
              <a:buFont typeface="+mj-lt"/>
              <a:buAutoNum type="arabicPeriod" startAt="6"/>
              <a:defRPr/>
            </a:pPr>
            <a:r>
              <a:rPr lang="en-US" dirty="0"/>
              <a:t>Which of the following programs correctly reads the </a:t>
            </a:r>
            <a:r>
              <a:rPr lang="en-US" b="1" dirty="0" err="1"/>
              <a:t>july.orders</a:t>
            </a:r>
            <a:r>
              <a:rPr lang="en-US" dirty="0"/>
              <a:t> data set and creates </a:t>
            </a:r>
            <a:r>
              <a:rPr lang="en-US"/>
              <a:t>the </a:t>
            </a:r>
            <a:r>
              <a:rPr lang="en-US" b="1"/>
              <a:t>fastorder </a:t>
            </a:r>
            <a:r>
              <a:rPr lang="en-US"/>
              <a:t>data set?</a:t>
            </a:r>
            <a:endParaRPr lang="en-US" dirty="0"/>
          </a:p>
          <a:p>
            <a:pPr marL="457200" defTabSz="652463" eaLnBrk="0" hangingPunct="0">
              <a:lnSpc>
                <a:spcPct val="85000"/>
              </a:lnSpc>
            </a:pPr>
            <a:r>
              <a:rPr lang="en-US" dirty="0">
                <a:solidFill>
                  <a:srgbClr val="000000"/>
                </a:solidFill>
              </a:rPr>
              <a:t>a. </a:t>
            </a:r>
            <a:r>
              <a:rPr lang="en-US" sz="1800" b="1" dirty="0">
                <a:solidFill>
                  <a:srgbClr val="000000"/>
                </a:solidFill>
                <a:latin typeface="Courier New" pitchFamily="49" charset="0"/>
              </a:rPr>
              <a:t>data </a:t>
            </a:r>
            <a:r>
              <a:rPr lang="en-US" sz="1800" b="1" dirty="0" err="1">
                <a:solidFill>
                  <a:srgbClr val="000000"/>
                </a:solidFill>
                <a:latin typeface="Courier New" pitchFamily="49" charset="0"/>
              </a:rPr>
              <a:t>fastorder</a:t>
            </a:r>
            <a:r>
              <a:rPr lang="en-US" sz="1800" b="1" dirty="0">
                <a:latin typeface="Courier New" pitchFamily="49" charset="0"/>
              </a:rPr>
              <a:t>(drop=</a:t>
            </a:r>
            <a:r>
              <a:rPr lang="en-US" sz="1800" b="1" dirty="0" err="1">
                <a:latin typeface="Courier New" pitchFamily="49" charset="0"/>
              </a:rPr>
              <a:t>Ordertime</a:t>
            </a:r>
            <a:r>
              <a:rPr lang="en-US" sz="1800" b="1" dirty="0">
                <a:latin typeface="Courier New" pitchFamily="49" charset="0"/>
              </a:rPr>
              <a:t>);</a:t>
            </a:r>
          </a:p>
          <a:p>
            <a:pPr marL="457200" defTabSz="652463" eaLnBrk="0" hangingPunct="0">
              <a:lnSpc>
                <a:spcPct val="85000"/>
              </a:lnSpc>
            </a:pPr>
            <a:r>
              <a:rPr lang="en-US" sz="1800" b="1" dirty="0">
                <a:latin typeface="Courier New" pitchFamily="49" charset="0"/>
              </a:rPr>
              <a:t>      set </a:t>
            </a:r>
            <a:r>
              <a:rPr lang="en-US" sz="1800" b="1" dirty="0" err="1">
                <a:latin typeface="Courier New" pitchFamily="49" charset="0"/>
              </a:rPr>
              <a:t>july.orders</a:t>
            </a:r>
            <a:r>
              <a:rPr lang="en-US" sz="1800" b="1" dirty="0">
                <a:latin typeface="Courier New" pitchFamily="49" charset="0"/>
              </a:rPr>
              <a:t>(keep=Product Units Price);</a:t>
            </a:r>
          </a:p>
          <a:p>
            <a:pPr marL="457200" defTabSz="652463" eaLnBrk="0" hangingPunct="0">
              <a:lnSpc>
                <a:spcPct val="85000"/>
              </a:lnSpc>
            </a:pPr>
            <a:r>
              <a:rPr lang="en-US" sz="1800" b="1" dirty="0">
                <a:latin typeface="Courier New" pitchFamily="49" charset="0"/>
              </a:rPr>
              <a:t>      if </a:t>
            </a:r>
            <a:r>
              <a:rPr lang="en-US" sz="1800" b="1" dirty="0" err="1">
                <a:solidFill>
                  <a:srgbClr val="000000"/>
                </a:solidFill>
                <a:latin typeface="Courier New" pitchFamily="49" charset="0"/>
              </a:rPr>
              <a:t>Ordertime</a:t>
            </a:r>
            <a:r>
              <a:rPr lang="en-US" sz="1800" b="1" dirty="0">
                <a:latin typeface="Courier New" pitchFamily="49" charset="0"/>
              </a:rPr>
              <a:t>&lt;4;</a:t>
            </a:r>
          </a:p>
          <a:p>
            <a:pPr marL="457200" defTabSz="652463" eaLnBrk="0" hangingPunct="0">
              <a:lnSpc>
                <a:spcPct val="85000"/>
              </a:lnSpc>
            </a:pPr>
            <a:r>
              <a:rPr lang="en-US" sz="1800" b="1" dirty="0">
                <a:latin typeface="Courier New" pitchFamily="49" charset="0"/>
              </a:rPr>
              <a:t>      Total=Units*Price;</a:t>
            </a:r>
          </a:p>
          <a:p>
            <a:pPr marL="457200" defTabSz="652463" eaLnBrk="0" hangingPunct="0">
              <a:lnSpc>
                <a:spcPct val="85000"/>
              </a:lnSpc>
            </a:pPr>
            <a:r>
              <a:rPr lang="en-US" sz="1800" b="1" dirty="0">
                <a:latin typeface="Courier New" pitchFamily="49" charset="0"/>
              </a:rPr>
              <a:t>   run;</a:t>
            </a:r>
          </a:p>
          <a:p>
            <a:pPr marL="457200" defTabSz="652463"/>
            <a:r>
              <a:rPr lang="en-US" dirty="0"/>
              <a:t>b. </a:t>
            </a:r>
            <a:r>
              <a:rPr lang="en-US" sz="1800" b="1" dirty="0">
                <a:latin typeface="Courier New" pitchFamily="49" charset="0"/>
              </a:rPr>
              <a:t>data orders(drop=</a:t>
            </a:r>
            <a:r>
              <a:rPr lang="en-US" sz="1800" b="1" dirty="0" err="1">
                <a:latin typeface="Courier New" pitchFamily="49" charset="0"/>
              </a:rPr>
              <a:t>Ordertime</a:t>
            </a:r>
            <a:r>
              <a:rPr lang="en-US" sz="1800" b="1" dirty="0">
                <a:latin typeface="Courier New" pitchFamily="49" charset="0"/>
              </a:rPr>
              <a:t>);</a:t>
            </a:r>
          </a:p>
          <a:p>
            <a:pPr marL="457200" defTabSz="652463"/>
            <a:r>
              <a:rPr lang="en-US" sz="1800" b="1" dirty="0">
                <a:latin typeface="Courier New" pitchFamily="49" charset="0"/>
              </a:rPr>
              <a:t>      set </a:t>
            </a:r>
            <a:r>
              <a:rPr lang="en-US" sz="1800" b="1" dirty="0" err="1">
                <a:latin typeface="Courier New" pitchFamily="49" charset="0"/>
              </a:rPr>
              <a:t>july.fastorder</a:t>
            </a:r>
            <a:r>
              <a:rPr lang="en-US" sz="1800" b="1" dirty="0">
                <a:latin typeface="Courier New" pitchFamily="49" charset="0"/>
              </a:rPr>
              <a:t>(keep=Product Units Price);</a:t>
            </a:r>
          </a:p>
          <a:p>
            <a:pPr marL="457200" defTabSz="652463"/>
            <a:r>
              <a:rPr lang="en-US" sz="1800" b="1" dirty="0">
                <a:latin typeface="Courier New" pitchFamily="49" charset="0"/>
              </a:rPr>
              <a:t>      if </a:t>
            </a:r>
            <a:r>
              <a:rPr lang="en-US" sz="1800" b="1" dirty="0" err="1">
                <a:solidFill>
                  <a:srgbClr val="000000"/>
                </a:solidFill>
                <a:latin typeface="Courier New" pitchFamily="49" charset="0"/>
              </a:rPr>
              <a:t>Ordertime</a:t>
            </a:r>
            <a:r>
              <a:rPr lang="en-US" sz="1800" b="1" dirty="0">
                <a:latin typeface="Courier New" pitchFamily="49" charset="0"/>
              </a:rPr>
              <a:t>&lt;4;</a:t>
            </a:r>
          </a:p>
          <a:p>
            <a:pPr marL="457200" defTabSz="652463"/>
            <a:r>
              <a:rPr lang="en-US" sz="1800" b="1" dirty="0">
                <a:latin typeface="Courier New" pitchFamily="49" charset="0"/>
              </a:rPr>
              <a:t>      Total=Units*Price;</a:t>
            </a:r>
          </a:p>
          <a:p>
            <a:pPr marL="457200" defTabSz="652463"/>
            <a:r>
              <a:rPr lang="en-US" sz="1800" b="1" dirty="0">
                <a:latin typeface="Courier New" pitchFamily="49" charset="0"/>
              </a:rPr>
              <a:t>   run;</a:t>
            </a:r>
          </a:p>
          <a:p>
            <a:pPr marL="457200" defTabSz="652463"/>
            <a:r>
              <a:rPr lang="en-US" dirty="0"/>
              <a:t>c.</a:t>
            </a:r>
            <a:r>
              <a:rPr lang="en-US" sz="1800" dirty="0"/>
              <a:t> </a:t>
            </a:r>
            <a:r>
              <a:rPr lang="en-US" sz="1800" b="1" dirty="0">
                <a:latin typeface="Courier New" pitchFamily="49" charset="0"/>
              </a:rPr>
              <a:t>data </a:t>
            </a:r>
            <a:r>
              <a:rPr lang="en-US" sz="1800" b="1" dirty="0" err="1">
                <a:solidFill>
                  <a:srgbClr val="000000"/>
                </a:solidFill>
                <a:latin typeface="Courier New" pitchFamily="49" charset="0"/>
              </a:rPr>
              <a:t>fastorder</a:t>
            </a:r>
            <a:r>
              <a:rPr lang="en-US" sz="1800" b="1" dirty="0">
                <a:latin typeface="Courier New" pitchFamily="49" charset="0"/>
              </a:rPr>
              <a:t>(drop=</a:t>
            </a:r>
            <a:r>
              <a:rPr lang="en-US" sz="1800" b="1" dirty="0" err="1">
                <a:latin typeface="Courier New" pitchFamily="49" charset="0"/>
              </a:rPr>
              <a:t>Ordertime</a:t>
            </a:r>
            <a:r>
              <a:rPr lang="en-US" sz="1800" b="1" dirty="0">
                <a:latin typeface="Courier New" pitchFamily="49" charset="0"/>
              </a:rPr>
              <a:t>);</a:t>
            </a:r>
          </a:p>
          <a:p>
            <a:pPr marL="457200" defTabSz="652463"/>
            <a:r>
              <a:rPr lang="en-US" sz="1800" b="1" dirty="0">
                <a:latin typeface="Courier New" pitchFamily="49" charset="0"/>
              </a:rPr>
              <a:t>      set </a:t>
            </a:r>
            <a:r>
              <a:rPr lang="en-US" sz="1800" b="1" dirty="0" err="1">
                <a:latin typeface="Courier New" pitchFamily="49" charset="0"/>
              </a:rPr>
              <a:t>july.orders</a:t>
            </a:r>
            <a:r>
              <a:rPr lang="en-US" sz="1800" b="1" dirty="0">
                <a:latin typeface="Courier New" pitchFamily="49" charset="0"/>
              </a:rPr>
              <a:t>(keep=Product Units Price </a:t>
            </a:r>
            <a:r>
              <a:rPr lang="en-US" sz="1800" b="1" dirty="0" err="1">
                <a:latin typeface="Courier New" pitchFamily="49" charset="0"/>
              </a:rPr>
              <a:t>Ordertime</a:t>
            </a:r>
            <a:r>
              <a:rPr lang="en-US" sz="1800" b="1" dirty="0">
                <a:latin typeface="Courier New" pitchFamily="49" charset="0"/>
              </a:rPr>
              <a:t>);</a:t>
            </a:r>
          </a:p>
          <a:p>
            <a:pPr marL="457200" defTabSz="652463"/>
            <a:r>
              <a:rPr lang="en-US" sz="1800" b="1" dirty="0">
                <a:latin typeface="Courier New" pitchFamily="49" charset="0"/>
              </a:rPr>
              <a:t>      if </a:t>
            </a:r>
            <a:r>
              <a:rPr lang="en-US" sz="1800" b="1" dirty="0" err="1">
                <a:solidFill>
                  <a:srgbClr val="000000"/>
                </a:solidFill>
                <a:latin typeface="Courier New" pitchFamily="49" charset="0"/>
              </a:rPr>
              <a:t>Ordertime</a:t>
            </a:r>
            <a:r>
              <a:rPr lang="en-US" sz="1800" b="1" dirty="0">
                <a:latin typeface="Courier New" pitchFamily="49" charset="0"/>
              </a:rPr>
              <a:t>&lt;4;</a:t>
            </a:r>
          </a:p>
          <a:p>
            <a:pPr marL="457200" defTabSz="652463"/>
            <a:r>
              <a:rPr lang="en-US" sz="1800" b="1" dirty="0">
                <a:latin typeface="Courier New" pitchFamily="49" charset="0"/>
              </a:rPr>
              <a:t>      Total=Units*Price;</a:t>
            </a:r>
          </a:p>
          <a:p>
            <a:pPr marL="457200" defTabSz="652463"/>
            <a:r>
              <a:rPr lang="en-US" sz="1800" b="1" dirty="0">
                <a:latin typeface="Courier New" pitchFamily="49" charset="0"/>
              </a:rPr>
              <a:t>   run;</a:t>
            </a:r>
          </a:p>
          <a:p>
            <a:pPr marL="457200" indent="-457200">
              <a:buFont typeface="+mj-lt"/>
              <a:buAutoNum type="arabicPeriod" startAt="6"/>
              <a:defRPr/>
            </a:pPr>
            <a:endParaRPr lang="en-US" dirty="0"/>
          </a:p>
          <a:p>
            <a:pPr marL="0" indent="0">
              <a:defRPr/>
            </a:pPr>
            <a:endParaRPr lang="en-US" sz="800" b="1"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2"/>
            </p:custDataLst>
          </p:nvPr>
        </p:nvSpPr>
        <p:spPr>
          <a:xfrm>
            <a:off x="685800" y="609600"/>
            <a:ext cx="7848600" cy="6000750"/>
          </a:xfrm>
        </p:spPr>
        <p:txBody>
          <a:bodyPr/>
          <a:lstStyle/>
          <a:p>
            <a:pPr marL="457200" indent="-457200">
              <a:buFont typeface="+mj-lt"/>
              <a:buAutoNum type="arabicPeriod" startAt="7"/>
              <a:defRPr/>
            </a:pPr>
            <a:r>
              <a:rPr lang="en-US" dirty="0"/>
              <a:t>Which of the following correctly writes observations </a:t>
            </a:r>
            <a:br>
              <a:rPr lang="en-US" dirty="0"/>
            </a:br>
            <a:r>
              <a:rPr lang="en-US" dirty="0"/>
              <a:t>to the </a:t>
            </a:r>
            <a:r>
              <a:rPr lang="en-US" b="1" dirty="0"/>
              <a:t>tropical</a:t>
            </a:r>
            <a:r>
              <a:rPr lang="en-US" dirty="0"/>
              <a:t> data set based on values of </a:t>
            </a:r>
            <a:r>
              <a:rPr lang="en-US" b="1" dirty="0"/>
              <a:t>Region</a:t>
            </a:r>
            <a:r>
              <a:rPr lang="en-US" dirty="0"/>
              <a:t>?</a:t>
            </a:r>
          </a:p>
          <a:p>
            <a:pPr marL="457200" defTabSz="652463"/>
            <a:r>
              <a:rPr lang="en-US" dirty="0">
                <a:cs typeface="Courier New" pitchFamily="49" charset="0"/>
              </a:rPr>
              <a:t>a. </a:t>
            </a:r>
            <a:r>
              <a:rPr lang="en-US" sz="2000" b="1" dirty="0">
                <a:latin typeface="Courier New" pitchFamily="49" charset="0"/>
                <a:cs typeface="Courier New" pitchFamily="49" charset="0"/>
              </a:rPr>
              <a:t>select region;</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when (2,3,5) output tropical;</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otherwise;</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end;</a:t>
            </a:r>
            <a:br>
              <a:rPr lang="en-US" sz="2000" b="1" dirty="0">
                <a:latin typeface="Courier New" pitchFamily="49" charset="0"/>
                <a:cs typeface="Courier New" pitchFamily="49" charset="0"/>
              </a:rPr>
            </a:br>
            <a:endParaRPr lang="en-US" sz="2000" b="1" dirty="0">
              <a:latin typeface="Courier New" pitchFamily="49" charset="0"/>
              <a:cs typeface="Courier New" pitchFamily="49" charset="0"/>
            </a:endParaRPr>
          </a:p>
          <a:p>
            <a:pPr marL="457200" defTabSz="652463"/>
            <a:r>
              <a:rPr lang="en-US" dirty="0">
                <a:cs typeface="Courier New" pitchFamily="49" charset="0"/>
              </a:rPr>
              <a:t>b. </a:t>
            </a:r>
            <a:r>
              <a:rPr lang="en-US" sz="2000" b="1" dirty="0">
                <a:latin typeface="Courier New" pitchFamily="49" charset="0"/>
                <a:cs typeface="Courier New" pitchFamily="49" charset="0"/>
              </a:rPr>
              <a:t>select;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when (region=2,3,5) output tropical; </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otherwise;</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end;</a:t>
            </a:r>
            <a:br>
              <a:rPr lang="en-US" sz="2000" b="1" dirty="0">
                <a:latin typeface="Courier New" pitchFamily="49" charset="0"/>
                <a:cs typeface="Courier New" pitchFamily="49" charset="0"/>
              </a:rPr>
            </a:br>
            <a:endParaRPr lang="en-US" sz="2000" b="1" dirty="0">
              <a:latin typeface="Courier New" pitchFamily="49" charset="0"/>
              <a:cs typeface="Courier New" pitchFamily="49" charset="0"/>
            </a:endParaRPr>
          </a:p>
          <a:p>
            <a:pPr marL="457200" defTabSz="652463"/>
            <a:r>
              <a:rPr lang="en-US" dirty="0">
                <a:cs typeface="Courier New" pitchFamily="49" charset="0"/>
              </a:rPr>
              <a:t>c. </a:t>
            </a:r>
            <a:r>
              <a:rPr lang="en-US" sz="2000" b="1" dirty="0">
                <a:latin typeface="Courier New" pitchFamily="49" charset="0"/>
                <a:cs typeface="Courier New" pitchFamily="49" charset="0"/>
              </a:rPr>
              <a:t>select (region);</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when (2,3,5) output tropical;</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otherwise;</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end;</a:t>
            </a:r>
          </a:p>
          <a:p>
            <a:pPr marL="457200" indent="-457200">
              <a:buFont typeface="+mj-lt"/>
              <a:buAutoNum type="arabicPeriod" startAt="7"/>
              <a:defRPr/>
            </a:pPr>
            <a:endParaRPr lang="en-US" dirty="0"/>
          </a:p>
          <a:p>
            <a:pPr marL="0" indent="0">
              <a:defRPr/>
            </a:pPr>
            <a:endParaRPr lang="en-US" sz="800" b="1"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2"/>
            </p:custDataLst>
          </p:nvPr>
        </p:nvSpPr>
        <p:spPr>
          <a:xfrm>
            <a:off x="685800" y="609600"/>
            <a:ext cx="7848600" cy="4267200"/>
          </a:xfrm>
        </p:spPr>
        <p:txBody>
          <a:bodyPr/>
          <a:lstStyle/>
          <a:p>
            <a:pPr marL="457200" indent="-457200">
              <a:buFont typeface="+mj-lt"/>
              <a:buAutoNum type="arabicPeriod" startAt="8"/>
              <a:defRPr/>
            </a:pPr>
            <a:r>
              <a:rPr lang="en-US" dirty="0"/>
              <a:t>What happens when you submit the following code?</a:t>
            </a:r>
          </a:p>
          <a:p>
            <a:pPr marL="457200" indent="-457200">
              <a:buFont typeface="+mj-lt"/>
              <a:buAutoNum type="arabicPeriod" startAt="8"/>
              <a:defRPr/>
            </a:pPr>
            <a:endParaRPr lang="en-US" dirty="0"/>
          </a:p>
          <a:p>
            <a:pPr marL="457200" indent="-457200">
              <a:buFont typeface="+mj-lt"/>
              <a:buAutoNum type="arabicPeriod" startAt="8"/>
              <a:defRPr/>
            </a:pPr>
            <a:endParaRPr lang="en-US" dirty="0"/>
          </a:p>
          <a:p>
            <a:pPr marL="457200" indent="-457200">
              <a:buFont typeface="+mj-lt"/>
              <a:buAutoNum type="arabicPeriod" startAt="8"/>
              <a:defRPr/>
            </a:pPr>
            <a:endParaRPr lang="en-US" dirty="0"/>
          </a:p>
          <a:p>
            <a:pPr marL="457200" indent="-457200">
              <a:buFont typeface="+mj-lt"/>
              <a:buAutoNum type="arabicPeriod" startAt="8"/>
              <a:defRPr/>
            </a:pPr>
            <a:endParaRPr lang="en-US" dirty="0"/>
          </a:p>
          <a:p>
            <a:pPr marL="0" indent="0">
              <a:defRPr/>
            </a:pPr>
            <a:endParaRPr lang="en-US" sz="800" b="1" dirty="0"/>
          </a:p>
          <a:p>
            <a:pPr marL="914400" lvl="1" indent="-449263">
              <a:buClr>
                <a:schemeClr val="tx1"/>
              </a:buClr>
              <a:buSzTx/>
              <a:buFont typeface="Wingdings" pitchFamily="2" charset="2"/>
              <a:buAutoNum type="alphaLcPeriod"/>
              <a:defRPr/>
            </a:pPr>
            <a:r>
              <a:rPr lang="en-US" dirty="0"/>
              <a:t>Because the OUTPUT statement does not specify a data set, both output data sets are empty.</a:t>
            </a:r>
          </a:p>
          <a:p>
            <a:pPr marL="914400" lvl="1" indent="-449263">
              <a:buClr>
                <a:schemeClr val="tx1"/>
              </a:buClr>
              <a:buSzTx/>
              <a:buFont typeface="Wingdings" pitchFamily="2" charset="2"/>
              <a:buAutoNum type="alphaLcPeriod"/>
              <a:defRPr/>
            </a:pPr>
            <a:r>
              <a:rPr lang="en-US" dirty="0"/>
              <a:t>All observations in the </a:t>
            </a:r>
            <a:r>
              <a:rPr lang="en-US" b="1" dirty="0"/>
              <a:t>flora</a:t>
            </a:r>
            <a:r>
              <a:rPr lang="en-US" dirty="0"/>
              <a:t> data set are written to both output data sets.</a:t>
            </a:r>
          </a:p>
          <a:p>
            <a:pPr marL="914400" lvl="1" indent="-449263">
              <a:buClr>
                <a:schemeClr val="tx1"/>
              </a:buClr>
              <a:buSzTx/>
              <a:buFont typeface="Wingdings" pitchFamily="2" charset="2"/>
              <a:buAutoNum type="alphaLcPeriod"/>
              <a:defRPr/>
            </a:pPr>
            <a:r>
              <a:rPr lang="en-US" dirty="0"/>
              <a:t>The DATA step writes the first observation to each output data set and then stops processing because no RETURN statement is specified.</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2" name="TextBox 1"/>
          <p:cNvSpPr txBox="1"/>
          <p:nvPr>
            <p:custDataLst>
              <p:tags r:id="rId3"/>
            </p:custDataLst>
          </p:nvPr>
        </p:nvSpPr>
        <p:spPr>
          <a:xfrm>
            <a:off x="1144588" y="1143000"/>
            <a:ext cx="4783361" cy="1435265"/>
          </a:xfrm>
          <a:prstGeom prst="rect">
            <a:avLst/>
          </a:prstGeom>
          <a:solidFill>
            <a:srgbClr val="FFFFFF"/>
          </a:solidFill>
          <a:ln w="38100" cmpd="sng">
            <a:solidFill>
              <a:schemeClr val="tx2"/>
            </a:solidFill>
          </a:ln>
        </p:spPr>
        <p:txBody>
          <a:bodyPr vert="horz" wrap="none" lIns="88900" tIns="88900" rIns="266700" bIns="88900" rtlCol="0">
            <a:spAutoFit/>
          </a:bodyPr>
          <a:lstStyle/>
          <a:p>
            <a:pPr defTabSz="652463" eaLnBrk="0" hangingPunct="0">
              <a:lnSpc>
                <a:spcPct val="85000"/>
              </a:lnSpc>
            </a:pPr>
            <a:r>
              <a:rPr lang="en-US" b="1" dirty="0">
                <a:latin typeface="Courier New"/>
              </a:rPr>
              <a:t>data temperate tropical;</a:t>
            </a:r>
          </a:p>
          <a:p>
            <a:pPr defTabSz="652463" eaLnBrk="0" hangingPunct="0">
              <a:lnSpc>
                <a:spcPct val="85000"/>
              </a:lnSpc>
            </a:pPr>
            <a:r>
              <a:rPr lang="en-US" b="1" dirty="0">
                <a:latin typeface="Courier New"/>
              </a:rPr>
              <a:t>   set flora;</a:t>
            </a:r>
          </a:p>
          <a:p>
            <a:pPr defTabSz="652463" eaLnBrk="0" hangingPunct="0">
              <a:lnSpc>
                <a:spcPct val="85000"/>
              </a:lnSpc>
            </a:pPr>
            <a:r>
              <a:rPr lang="en-US" b="1" dirty="0">
                <a:latin typeface="Courier New"/>
              </a:rPr>
              <a:t>   output;</a:t>
            </a:r>
          </a:p>
          <a:p>
            <a:pPr defTabSz="652463" eaLnBrk="0" hangingPunct="0">
              <a:lnSpc>
                <a:spcPct val="85000"/>
              </a:lnSpc>
            </a:pPr>
            <a:r>
              <a:rPr lang="en-US" b="1" dirty="0">
                <a:latin typeface="Courier New"/>
              </a:rPr>
              <a:t>run;</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TANDARDSLIDESUPDATE" val="CDS_2010"/>
  <p:tag name="STYLEVERSION" val="2010JUL"/>
  <p:tag name="CHAPTERNUMBER" val="2"/>
  <p:tag name="SECTIONLABEL" val="Section"/>
  <p:tag name="APPENDIXLABEL" val="Appendix"/>
  <p:tag name="APPENDIXSTART" val="31"/>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0cnVlIi8+DQoJCTx1aXNob3cgbmFtZT0icHJlc2VudGVybmFtZSIgdmFsdWU9InRydWUiLz4NCgkJPHVpc2hvdyBuYW1lPSJwcmVzZW50ZXJ0aXRsZSIgdmFsdWU9InRydWUiLz4NCgkJPHVpc2hvdyBuYW1lPSJwcmVzZW50ZXJlbWFpbCIgdmFsdWU9InRydWUiLz4NCgkJPHVpc2hvdyBuYW1lPSJwcmVzZW50ZXJiaW8iIHZhbHVlPSJ0cnVlIi8+DQoJCTx1aXNob3cgbmFtZT0iY29tcGFueWxvZ28iIHZhbHVlPSJ0cnVlIi8+DQoJCTx1aXNob3cgbmFtZT0ic2lkZWJhciIgdmFsdWU9InRydWUiLz4NCgkJPHVpc2hvdyBuYW1lPSJvdXRsaW5lIiB2YWx1ZT0idHJ1ZSIvPg0KCQk8dWlzaG93IG5hbWU9InRodW1ibmFpbCIgdmFsdWU9InRydWUiLz4NCgkJPHVpc2hvdyBuYW1lPSJub3RlcyIgdmFsdWU9InRydWUiLz4NCgkJPHVpc2hvdyBuYW1lPSJzZWFyY2giIHZhbHVlPSJ0cnVlIi8+DQoJCTx1aXNob3cgbmFtZT0icXVpei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JPHVpc2hvdyBuYW1lPSJjY3RleHRoaWdobGlnaHRpbmciIHZhbHVlPSJ0cnVlIi8+DQoJPC9sYXlvdXQ+DQoJPHByZWxvYWRlcj48c2V0Qm9vbCBuYW1lPSJkaXNhYmxlQXNzZXRQcmVsb2FkZXIiIHZhbHVlPSJ0cnVlIi8+PC9wcmVsb2FkZXI+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mI3hBOyYjeEE7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JiN4QTsmI3hBO1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k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9.0&quot;&gt;&lt;object type=&quot;1&quot; unique_id=&quot;10001&quot;&gt;&lt;property id=&quot;20141&quot; value=&quot;Controlling Input and Output&quot;/&gt;&lt;property id=&quot;20148&quot; value=&quot;5&quot;/&gt;&lt;property id=&quot;20184&quot; value=&quot;7&quot;/&gt;&lt;property id=&quot;20191&quot; value=&quot;Connect&quot;/&gt;&lt;property id=&quot;20192&quot; value=&quot;https://sas.connectsolutions.com&quot;/&gt;&lt;property id=&quot;20250&quot; value=&quot;6&quot;/&gt;&lt;property id=&quot;20251&quot; value=&quot;0&quot;/&gt;&lt;property id=&quot;20259&quot; value=&quot;0&quot;/&gt;&lt;property id=&quot;20262&quot; value=&quot;873073383&quot;/&gt;&lt;object type=&quot;8&quot; unique_id=&quot;10074&quot;&gt;&lt;/object&gt;&lt;object type=&quot;2&quot; unique_id=&quot;10075&quot;&gt;&lt;object type=&quot;3&quot; unique_id=&quot;10078&quot;&gt;&lt;property id=&quot;20148&quot; value=&quot;5&quot;/&gt;&lt;property id=&quot;20300&quot; value=&quot;Slide 3 - &amp;quot;Objectives&amp;quot;&quot;/&gt;&lt;property id=&quot;20307&quot; value=&quot;258&quot;/&gt;&lt;property id=&quot;20309&quot; value=&quot;-1&quot;/&gt;&lt;/object&gt;&lt;object type=&quot;3&quot; unique_id=&quot;10082&quot;&gt;&lt;property id=&quot;20148&quot; value=&quot;5&quot;/&gt;&lt;property id=&quot;20300&quot; value=&quot;Slide 8 - &amp;quot;Explicit Output&amp;quot;&quot;/&gt;&lt;property id=&quot;20307&quot; value=&quot;264&quot;/&gt;&lt;property id=&quot;20309&quot; value=&quot;-1&quot;/&gt;&lt;/object&gt;&lt;object type=&quot;3&quot; unique_id=&quot;10083&quot;&gt;&lt;property id=&quot;20148&quot; value=&quot;5&quot;/&gt;&lt;property id=&quot;20300&quot; value=&quot;Slide 9 - &amp;quot;Compilation &amp;quot;&quot;/&gt;&lt;property id=&quot;20307&quot; value=&quot;382&quot;/&gt;&lt;property id=&quot;20309&quot; value=&quot;-1&quot;/&gt;&lt;/object&gt;&lt;object type=&quot;3&quot; unique_id=&quot;10084&quot;&gt;&lt;property id=&quot;20148&quot; value=&quot;5&quot;/&gt;&lt;property id=&quot;20300&quot; value=&quot;Slide 10&quot;/&gt;&lt;property id=&quot;20307&quot; value=&quot;450&quot;/&gt;&lt;property id=&quot;20309&quot; value=&quot;-1&quot;/&gt;&lt;/object&gt;&lt;object type=&quot;3&quot; unique_id=&quot;10085&quot;&gt;&lt;property id=&quot;20148&quot; value=&quot;5&quot;/&gt;&lt;property id=&quot;20300&quot; value=&quot;Slide 11&quot;/&gt;&lt;property id=&quot;20307&quot; value=&quot;456&quot;/&gt;&lt;property id=&quot;20309&quot; value=&quot;-1&quot;/&gt;&lt;/object&gt;&lt;object type=&quot;3&quot; unique_id=&quot;10086&quot;&gt;&lt;property id=&quot;20148&quot; value=&quot;5&quot;/&gt;&lt;property id=&quot;20300&quot; value=&quot;Slide 12&quot;/&gt;&lt;property id=&quot;20307&quot; value=&quot;451&quot;/&gt;&lt;property id=&quot;20309&quot; value=&quot;-1&quot;/&gt;&lt;/object&gt;&lt;object type=&quot;3&quot; unique_id=&quot;10099&quot;&gt;&lt;property id=&quot;20148&quot; value=&quot;5&quot;/&gt;&lt;property id=&quot;20300&quot; value=&quot;Slide 21 - &amp;quot;Output: A Forecasting Application&amp;quot;&quot;/&gt;&lt;property id=&quot;20307&quot; value=&quot;487&quot;/&gt;&lt;property id=&quot;20309&quot; value=&quot;-1&quot;/&gt;&lt;/object&gt;&lt;object type=&quot;3&quot; unique_id=&quot;10103&quot;&gt;&lt;property id=&quot;20148&quot; value=&quot;5&quot;/&gt;&lt;property id=&quot;20300&quot; value=&quot;Slide 28 - &amp;quot;Check the Results&amp;quot;&quot;/&gt;&lt;property id=&quot;20307&quot; value=&quot;289&quot;/&gt;&lt;property id=&quot;20309&quot; value=&quot;-1&quot;/&gt;&lt;/object&gt;&lt;object type=&quot;3&quot; unique_id=&quot;10107&quot;&gt;&lt;property id=&quot;20148&quot; value=&quot;5&quot;/&gt;&lt;property id=&quot;20300&quot; value=&quot;Slide 34 - &amp;quot;Objectives&amp;quot;&quot;/&gt;&lt;property id=&quot;20307&quot; value=&quot;293&quot;/&gt;&lt;property id=&quot;20309&quot; value=&quot;-1&quot;/&gt;&lt;/object&gt;&lt;object type=&quot;3&quot; unique_id=&quot;10109&quot;&gt;&lt;property id=&quot;20148&quot; value=&quot;5&quot;/&gt;&lt;property id=&quot;20300&quot; value=&quot;Slide 36 - &amp;quot;Browse the Input Data Set&amp;quot;&quot;/&gt;&lt;property id=&quot;20307&quot; value=&quot;295&quot;/&gt;&lt;property id=&quot;20309&quot; value=&quot;-1&quot;/&gt;&lt;/object&gt;&lt;object type=&quot;3&quot; unique_id=&quot;10111&quot;&gt;&lt;property id=&quot;20148&quot; value=&quot;5&quot;/&gt;&lt;property id=&quot;20300&quot; value=&quot;Slide 37 - &amp;quot;Creating Multiple SAS Data Sets&amp;quot;&quot;/&gt;&lt;property id=&quot;20307&quot; value=&quot;298&quot;/&gt;&lt;property id=&quot;20309&quot; value=&quot;-1&quot;/&gt;&lt;/object&gt;&lt;object type=&quot;3&quot; unique_id=&quot;10112&quot;&gt;&lt;property id=&quot;20148&quot; value=&quot;5&quot;/&gt;&lt;property id=&quot;20300&quot; value=&quot;Slide 38 - &amp;quot;Check the SAS Log&amp;quot;&quot;/&gt;&lt;property id=&quot;20307&quot; value=&quot;299&quot;/&gt;&lt;property id=&quot;20309&quot; value=&quot;-1&quot;/&gt;&lt;/object&gt;&lt;object type=&quot;3&quot; unique_id=&quot;10117&quot;&gt;&lt;property id=&quot;20148&quot; value=&quot;5&quot;/&gt;&lt;property id=&quot;20300&quot; value=&quot;Slide 39 - &amp;quot;Efficient Conditional Processing&amp;quot;&quot;/&gt;&lt;property id=&quot;20307&quot; value=&quot;502&quot;/&gt;&lt;property id=&quot;20309&quot; value=&quot;-1&quot;/&gt;&lt;/object&gt;&lt;object type=&quot;3&quot; unique_id=&quot;10122&quot;&gt;&lt;property id=&quot;20148&quot; value=&quot;5&quot;/&gt;&lt;property id=&quot;20300&quot; value=&quot;Slide 42 - &amp;quot;Displaying Multiple SAS Data Sets&amp;quot;&quot;/&gt;&lt;property id=&quot;20307&quot; value=&quot;471&quot;/&gt;&lt;property id=&quot;20309&quot; value=&quot;-1&quot;/&gt;&lt;/object&gt;&lt;object type=&quot;3&quot; unique_id=&quot;10124&quot;&gt;&lt;property id=&quot;20148&quot; value=&quot;5&quot;/&gt;&lt;property id=&quot;20300&quot; value=&quot;Slide 45 - &amp;quot;Using a SELECT Group&amp;quot;&quot;/&gt;&lt;property id=&quot;20307&quot; value=&quot;473&quot;/&gt;&lt;property id=&quot;20309&quot; value=&quot;-1&quot;/&gt;&lt;/object&gt;&lt;object type=&quot;3&quot; unique_id=&quot;10125&quot;&gt;&lt;property id=&quot;20148&quot; value=&quot;5&quot;/&gt;&lt;property id=&quot;20300&quot; value=&quot;Slide 46 - &amp;quot;Check the SAS Log&amp;quot;&quot;/&gt;&lt;property id=&quot;20307&quot; value=&quot;475&quot;/&gt;&lt;property id=&quot;20309&quot; value=&quot;-1&quot;/&gt;&lt;/object&gt;&lt;object type=&quot;3&quot; unique_id=&quot;10129&quot;&gt;&lt;property id=&quot;20148&quot; value=&quot;5&quot;/&gt;&lt;property id=&quot;20300&quot; value=&quot;Slide 57 - &amp;quot;Objectives&amp;quot;&quot;/&gt;&lt;property id=&quot;20307&quot; value=&quot;302&quot;/&gt;&lt;property id=&quot;20309&quot; value=&quot;-1&quot;/&gt;&lt;/object&gt;&lt;object type=&quot;3&quot; unique_id=&quot;10134&quot;&gt;&lt;property id=&quot;20148&quot; value=&quot;5&quot;/&gt;&lt;property id=&quot;20300&quot; value=&quot;Slide 61 - &amp;quot;DROP Statement&amp;quot;&quot;/&gt;&lt;property id=&quot;20307&quot; value=&quot;306&quot;/&gt;&lt;property id=&quot;20309&quot; value=&quot;-1&quot;/&gt;&lt;/object&gt;&lt;object type=&quot;3&quot; unique_id=&quot;10141&quot;&gt;&lt;property id=&quot;20148&quot; value=&quot;5&quot;/&gt;&lt;property id=&quot;20300&quot; value=&quot;Slide 64 - &amp;quot;Using the DROP= Data Set Option&amp;quot;&quot;/&gt;&lt;property id=&quot;20307&quot; value=&quot;312&quot;/&gt;&lt;property id=&quot;20309&quot; value=&quot;-1&quot;/&gt;&lt;/object&gt;&lt;object type=&quot;3&quot; unique_id=&quot;10144&quot;&gt;&lt;property id=&quot;20148&quot; value=&quot;5&quot;/&gt;&lt;property id=&quot;20300&quot; value=&quot;Slide 66 - &amp;quot;Using the DROP= and KEEP= Options&amp;quot;&quot;/&gt;&lt;property id=&quot;20307&quot; value=&quot;314&quot;/&gt;&lt;property id=&quot;20309&quot; value=&quot;-1&quot;/&gt;&lt;/object&gt;&lt;object type=&quot;3&quot; unique_id=&quot;10150&quot;&gt;&lt;property id=&quot;20148&quot; value=&quot;5&quot;/&gt;&lt;property id=&quot;20300&quot; value=&quot;Slide 69 - &amp;quot;Using DROP= Option on an Input Data Set&amp;quot;&quot;/&gt;&lt;property id=&quot;20307&quot; value=&quot;316&quot;/&gt;&lt;property id=&quot;20309&quot; value=&quot;-1&quot;/&gt;&lt;/object&gt;&lt;object type=&quot;3&quot; unique_id=&quot;10155&quot;&gt;&lt;property id=&quot;20148&quot; value=&quot;5&quot;/&gt;&lt;property id=&quot;20300&quot; value=&quot;Slide 73 - &amp;quot;Improved Solution&amp;quot;&quot;/&gt;&lt;property id=&quot;20307&quot; value=&quot;479&quot;/&gt;&lt;property id=&quot;20309&quot; value=&quot;-1&quot;/&gt;&lt;/object&gt;&lt;object type=&quot;3&quot; unique_id=&quot;10156&quot;&gt;&lt;property id=&quot;20148&quot; value=&quot;5&quot;/&gt;&lt;property id=&quot;20300&quot; value=&quot;Slide 74 - &amp;quot;Check the SAS Log&amp;quot;&quot;/&gt;&lt;property id=&quot;20307&quot; value=&quot;481&quot;/&gt;&lt;property id=&quot;20309&quot; value=&quot;-1&quot;/&gt;&lt;/object&gt;&lt;object type=&quot;3&quot; unique_id=&quot;10157&quot;&gt;&lt;property id=&quot;20148&quot; value=&quot;5&quot;/&gt;&lt;property id=&quot;20300&quot; value=&quot;Slide 77 - &amp;quot;Controlling Which Observations Are Read&amp;quot;&quot;/&gt;&lt;property id=&quot;20307&quot; value=&quot;322&quot;/&gt;&lt;property id=&quot;20309&quot; value=&quot;-1&quot;/&gt;&lt;/object&gt;&lt;object type=&quot;3&quot; unique_id=&quot;10162&quot;&gt;&lt;property id=&quot;20148&quot; value=&quot;5&quot;/&gt;&lt;property id=&quot;20300&quot; value=&quot;Slide 78 - &amp;quot;Using the OBS= Data Set Option&amp;quot;&quot;/&gt;&lt;property id=&quot;20307&quot; value=&quot;324&quot;/&gt;&lt;property id=&quot;20309&quot; value=&quot;-1&quot;/&gt;&lt;/object&gt;&lt;object type=&quot;3&quot; unique_id=&quot;10165&quot;&gt;&lt;property id=&quot;20148&quot; value=&quot;5&quot;/&gt;&lt;property id=&quot;20300&quot; value=&quot;Slide 79 - &amp;quot;Using OBS= and FIRSTOBS= Data Set Options&amp;quot;&quot;/&gt;&lt;property id=&quot;20307&quot; value=&quot;327&quot;/&gt;&lt;property id=&quot;20309&quot; value=&quot;-1&quot;/&gt;&lt;/object&gt;&lt;object type=&quot;3&quot; unique_id=&quot;10166&quot;&gt;&lt;property id=&quot;20148&quot; value=&quot;5&quot;/&gt;&lt;property id=&quot;20300&quot; value=&quot;Slide 80 - &amp;quot;Check the SAS Log&amp;quot;&quot;/&gt;&lt;property id=&quot;20307&quot; value=&quot;328&quot;/&gt;&lt;property id=&quot;20309&quot; value=&quot;-1&quot;/&gt;&lt;/object&gt;&lt;object type=&quot;3&quot; unique_id=&quot;10167&quot;&gt;&lt;property id=&quot;20148&quot; value=&quot;5&quot;/&gt;&lt;property id=&quot;20300&quot; value=&quot;Slide 81 - &amp;quot;Controlling Which Records Are Read&amp;quot;&quot;/&gt;&lt;property id=&quot;20307&quot; value=&quot;483&quot;/&gt;&lt;property id=&quot;20309&quot; value=&quot;-1&quot;/&gt;&lt;/object&gt;&lt;object type=&quot;3&quot; unique_id=&quot;10168&quot;&gt;&lt;property id=&quot;20148&quot; value=&quot;5&quot;/&gt;&lt;property id=&quot;20300&quot; value=&quot;Slide 82 - &amp;quot;Check the Output&amp;quot;&quot;/&gt;&lt;property id=&quot;20307&quot; value=&quot;492&quot;/&gt;&lt;property id=&quot;20309&quot; value=&quot;-1&quot;/&gt;&lt;/object&gt;&lt;object type=&quot;3&quot; unique_id=&quot;10169&quot;&gt;&lt;property id=&quot;20148&quot; value=&quot;5&quot;/&gt;&lt;property id=&quot;20300&quot; value=&quot;Slide 83 - &amp;quot;Using OBS= and FIRSTOBS= in a PROC Step&amp;quot;&quot;/&gt;&lt;property id=&quot;20307&quot; value=&quot;494&quot;/&gt;&lt;property id=&quot;20309&quot; value=&quot;-1&quot;/&gt;&lt;/object&gt;&lt;object type=&quot;3&quot; unique_id=&quot;10170&quot;&gt;&lt;property id=&quot;20148&quot; value=&quot;5&quot;/&gt;&lt;property id=&quot;20300&quot; value=&quot;Slide 84 - &amp;quot;Check the Output&amp;quot;&quot;/&gt;&lt;property id=&quot;20307&quot; value=&quot;495&quot;/&gt;&lt;property id=&quot;20309&quot; value=&quot;-1&quot;/&gt;&lt;/object&gt;&lt;object type=&quot;3&quot; unique_id=&quot;10171&quot;&gt;&lt;property id=&quot;20148&quot; value=&quot;5&quot;/&gt;&lt;property id=&quot;20300&quot; value=&quot;Slide 85 - &amp;quot;Adding a WHERE Statement &amp;quot;&quot;/&gt;&lt;property id=&quot;20307&quot; value=&quot;496&quot;/&gt;&lt;property id=&quot;20309&quot; value=&quot;-1&quot;/&gt;&lt;/object&gt;&lt;object type=&quot;3&quot; unique_id=&quot;13083&quot;&gt;&lt;property id=&quot;20148&quot; value=&quot;5&quot;/&gt;&lt;property id=&quot;20300&quot; value=&quot;Slide 13&quot;/&gt;&lt;property id=&quot;20307&quot; value=&quot;548&quot;/&gt;&lt;property id=&quot;20309&quot; value=&quot;-1&quot;/&gt;&lt;/object&gt;&lt;object type=&quot;3&quot; unique_id=&quot;13084&quot;&gt;&lt;property id=&quot;20148&quot; value=&quot;5&quot;/&gt;&lt;property id=&quot;20300&quot; value=&quot;Slide 14&quot;/&gt;&lt;property id=&quot;20307&quot; value=&quot;549&quot;/&gt;&lt;property id=&quot;20309&quot; value=&quot;-1&quot;/&gt;&lt;/object&gt;&lt;object type=&quot;3&quot; unique_id=&quot;13085&quot;&gt;&lt;property id=&quot;20148&quot; value=&quot;5&quot;/&gt;&lt;property id=&quot;20300&quot; value=&quot;Slide 15 - &amp;quot;Execution: Explicit Output &amp;quot;&quot;/&gt;&lt;property id=&quot;20307&quot; value=&quot;550&quot;/&gt;&lt;property id=&quot;20309&quot; value=&quot;-1&quot;/&gt;&lt;/object&gt;&lt;object type=&quot;3&quot; unique_id=&quot;13086&quot;&gt;&lt;property id=&quot;20148&quot; value=&quot;5&quot;/&gt;&lt;property id=&quot;20300&quot; value=&quot;Slide 16&quot;/&gt;&lt;property id=&quot;20307&quot; value=&quot;551&quot;/&gt;&lt;property id=&quot;20309&quot; value=&quot;-1&quot;/&gt;&lt;/object&gt;&lt;object type=&quot;3&quot; unique_id=&quot;13087&quot;&gt;&lt;property id=&quot;20148&quot; value=&quot;5&quot;/&gt;&lt;property id=&quot;20300&quot; value=&quot;Slide 17&quot;/&gt;&lt;property id=&quot;20307&quot; value=&quot;552&quot;/&gt;&lt;property id=&quot;20309&quot; value=&quot;-1&quot;/&gt;&lt;/object&gt;&lt;object type=&quot;3&quot; unique_id=&quot;13088&quot;&gt;&lt;property id=&quot;20148&quot; value=&quot;5&quot;/&gt;&lt;property id=&quot;20300&quot; value=&quot;Slide 18&quot;/&gt;&lt;property id=&quot;20307&quot; value=&quot;553&quot;/&gt;&lt;property id=&quot;20309&quot; value=&quot;-1&quot;/&gt;&lt;/object&gt;&lt;object type=&quot;3&quot; unique_id=&quot;13089&quot;&gt;&lt;property id=&quot;20148&quot; value=&quot;5&quot;/&gt;&lt;property id=&quot;20300&quot; value=&quot;Slide 19&quot;/&gt;&lt;property id=&quot;20307&quot; value=&quot;554&quot;/&gt;&lt;property id=&quot;20309&quot; value=&quot;-1&quot;/&gt;&lt;/object&gt;&lt;object type=&quot;3&quot; unique_id=&quot;13090&quot;&gt;&lt;property id=&quot;20148&quot; value=&quot;5&quot;/&gt;&lt;property id=&quot;20300&quot; value=&quot;Slide 22 - &amp;quot;Setup for the Poll&amp;quot;&quot;/&gt;&lt;property id=&quot;20307&quot; value=&quot;587&quot;/&gt;&lt;property id=&quot;20309&quot; value=&quot;-1&quot;/&gt;&lt;/object&gt;&lt;object type=&quot;3&quot; unique_id=&quot;13093&quot;&gt;&lt;property id=&quot;20148&quot; value=&quot;5&quot;/&gt;&lt;property id=&quot;20300&quot; value=&quot;Slide 25&quot;/&gt;&lt;property id=&quot;20307&quot; value=&quot;555&quot;/&gt;&lt;property id=&quot;20309&quot; value=&quot;-1&quot;/&gt;&lt;/object&gt;&lt;object type=&quot;3&quot; unique_id=&quot;13094&quot;&gt;&lt;property id=&quot;20148&quot; value=&quot;5&quot;/&gt;&lt;property id=&quot;20300&quot; value=&quot;Slide 26&quot;/&gt;&lt;property id=&quot;20307&quot; value=&quot;556&quot;/&gt;&lt;property id=&quot;20309&quot; value=&quot;-1&quot;/&gt;&lt;/object&gt;&lt;object type=&quot;3&quot; unique_id=&quot;13115&quot;&gt;&lt;property id=&quot;20148&quot; value=&quot;5&quot;/&gt;&lt;property id=&quot;20300&quot; value=&quot;Slide 50 - &amp;quot;Test for Multiple Values in a WHEN Statement&amp;quot;&quot;/&gt;&lt;property id=&quot;20307&quot; value=&quot;566&quot;/&gt;&lt;property id=&quot;20309&quot; value=&quot;-1&quot;/&gt;&lt;/object&gt;&lt;object type=&quot;3&quot; unique_id=&quot;13117&quot;&gt;&lt;property id=&quot;20148&quot; value=&quot;5&quot;/&gt;&lt;property id=&quot;20300&quot; value=&quot;Slide 53 - &amp;quot;Omitting the Select Expression&amp;quot;&quot;/&gt;&lt;property id=&quot;20307&quot; value=&quot;568&quot;/&gt;&lt;property id=&quot;20309&quot; value=&quot;-1&quot;/&gt;&lt;/object&gt;&lt;object type=&quot;3&quot; unique_id=&quot;13127&quot;&gt;&lt;property id=&quot;20148&quot; value=&quot;5&quot;/&gt;&lt;property id=&quot;20300&quot; value=&quot;Slide 24 - &amp;quot;2.02 Multiple Answer Poll – Correct Answer&amp;quot;&quot;/&gt;&lt;property id=&quot;20307&quot; value=&quot;614&quot;/&gt;&lt;property id=&quot;20309&quot; value=&quot;-1&quot;/&gt;&lt;/object&gt;&lt;object type=&quot;3&quot; unique_id=&quot;13693&quot;&gt;&lt;property id=&quot;20148&quot; value=&quot;5&quot;/&gt;&lt;property id=&quot;20300&quot; value=&quot;Slide 23 - &amp;quot;2.02 Multiple Answer Poll&amp;quot;&quot;/&gt;&lt;property id=&quot;20307&quot; value=&quot;617&quot;/&gt;&lt;property id=&quot;20309&quot; value=&quot;-1&quot;/&gt;&lt;/object&gt;&lt;object type=&quot;3&quot; unique_id=&quot;13694&quot;&gt;&lt;property id=&quot;20148&quot; value=&quot;5&quot;/&gt;&lt;property id=&quot;20300&quot; value=&quot;Slide 27&quot;/&gt;&lt;property id=&quot;20307&quot; value=&quot;624&quot;/&gt;&lt;property id=&quot;20309&quot; value=&quot;-1&quot;/&gt;&lt;/object&gt;&lt;object type=&quot;3&quot; unique_id=&quot;13696&quot;&gt;&lt;property id=&quot;20148&quot; value=&quot;5&quot;/&gt;&lt;property id=&quot;20300&quot; value=&quot;Slide 51 - &amp;quot;Using Functions in a SELECT Expression &amp;quot;&quot;/&gt;&lt;property id=&quot;20307&quot; value=&quot;620&quot;/&gt;&lt;property id=&quot;20309&quot; value=&quot;-1&quot;/&gt;&lt;/object&gt;&lt;object type=&quot;3&quot; unique_id=&quot;13704&quot;&gt;&lt;property id=&quot;20148&quot; value=&quot;5&quot;/&gt;&lt;property id=&quot;20300&quot; value=&quot;Slide 20&quot;/&gt;&lt;property id=&quot;20307&quot; value=&quot;628&quot;/&gt;&lt;property id=&quot;20309&quot; value=&quot;-1&quot;/&gt;&lt;/object&gt;&lt;object type=&quot;3&quot; unique_id=&quot;13708&quot;&gt;&lt;property id=&quot;20148&quot; value=&quot;5&quot;/&gt;&lt;property id=&quot;20300&quot; value=&quot;Slide 52 - &amp;quot;Using DO-END in a SELECT Group&amp;quot;&quot;/&gt;&lt;property id=&quot;20307&quot; value=&quot;633&quot;/&gt;&lt;property id=&quot;20309&quot; value=&quot;-1&quot;/&gt;&lt;/object&gt;&lt;object type=&quot;3&quot; unique_id=&quot;13709&quot;&gt;&lt;property id=&quot;20148&quot; value=&quot;5&quot;/&gt;&lt;property id=&quot;20300&quot; value=&quot;Slide 60 - &amp;quot;Controlling Variable Output (Review)&amp;quot;&quot;/&gt;&lt;property id=&quot;20307&quot; value=&quot;639&quot;/&gt;&lt;property id=&quot;20309&quot; value=&quot;-1&quot;/&gt;&lt;/object&gt;&lt;object type=&quot;3&quot; unique_id=&quot;13710&quot;&gt;&lt;property id=&quot;20148&quot; value=&quot;5&quot;/&gt;&lt;property id=&quot;20300&quot; value=&quot;Slide 62 - &amp;quot;Controlling Variable Output&amp;quot;&quot;/&gt;&lt;property id=&quot;20307&quot; value=&quot;642&quot;/&gt;&lt;property id=&quot;20309&quot; value=&quot;-1&quot;/&gt;&lt;/object&gt;&lt;object type=&quot;3&quot; unique_id=&quot;13711&quot;&gt;&lt;property id=&quot;20148&quot; value=&quot;5&quot;/&gt;&lt;property id=&quot;20300&quot; value=&quot;Slide 63 - &amp;quot;DROP= Option on an Output Data Set&amp;quot;&quot;/&gt;&lt;property id=&quot;20307&quot; value=&quot;638&quot;/&gt;&lt;property id=&quot;20309&quot; value=&quot;-1&quot;/&gt;&lt;/object&gt;&lt;object type=&quot;3&quot; unique_id=&quot;13712&quot;&gt;&lt;property id=&quot;20148&quot; value=&quot;5&quot;/&gt;&lt;property id=&quot;20300&quot; value=&quot;Slide 65 - &amp;quot;KEEP= Option on an Output Data Set&amp;quot;&quot;/&gt;&lt;property id=&quot;20307&quot; value=&quot;641&quot;/&gt;&lt;property id=&quot;20309&quot; value=&quot;-1&quot;/&gt;&lt;/object&gt;&lt;object type=&quot;3&quot; unique_id=&quot;13713&quot;&gt;&lt;property id=&quot;20148&quot; value=&quot;5&quot;/&gt;&lt;property id=&quot;20300&quot; value=&quot;Slide 70 - &amp;quot;Using KEEP= Option on an Input Data Set&amp;quot;&quot;/&gt;&lt;property id=&quot;20307&quot; value=&quot;645&quot;/&gt;&lt;property id=&quot;20309&quot; value=&quot;-1&quot;/&gt;&lt;/object&gt;&lt;object type=&quot;3&quot; unique_id=&quot;13714&quot;&gt;&lt;property id=&quot;20148&quot; value=&quot;5&quot;/&gt;&lt;property id=&quot;20300&quot; value=&quot;Slide 75 - &amp;quot;Controlling Variable Input&amp;quot;&quot;/&gt;&lt;property id=&quot;20307&quot; value=&quot;644&quot;/&gt;&lt;property id=&quot;20309&quot; value=&quot;-1&quot;/&gt;&lt;/object&gt;&lt;object type=&quot;3&quot; unique_id=&quot;17365&quot;&gt;&lt;property id=&quot;20148&quot; value=&quot;5&quot;/&gt;&lt;property id=&quot;20300&quot; value=&quot;Slide 49 - &amp;quot;OTHERWISE Statement&amp;quot;&quot;/&gt;&lt;property id=&quot;20307&quot; value=&quot;661&quot;/&gt;&lt;property id=&quot;20309&quot; value=&quot;-1&quot;/&gt;&lt;/object&gt;&lt;object type=&quot;3&quot; unique_id=&quot;17371&quot;&gt;&lt;property id=&quot;20148&quot; value=&quot;5&quot;/&gt;&lt;property id=&quot;20300&quot; value=&quot;Slide 90&quot;/&gt;&lt;property id=&quot;20307&quot; value=&quot;670&quot;/&gt;&lt;property id=&quot;20309&quot; value=&quot;-1&quot;/&gt;&lt;/object&gt;&lt;object type=&quot;3&quot; unique_id=&quot;17372&quot;&gt;&lt;property id=&quot;20148&quot; value=&quot;5&quot;/&gt;&lt;property id=&quot;20300&quot; value=&quot;Slide 91&quot;/&gt;&lt;property id=&quot;20307&quot; value=&quot;671&quot;/&gt;&lt;property id=&quot;20309&quot; value=&quot;-1&quot;/&gt;&lt;/object&gt;&lt;object type=&quot;3&quot; unique_id=&quot;17373&quot;&gt;&lt;property id=&quot;20148&quot; value=&quot;5&quot;/&gt;&lt;property id=&quot;20300&quot; value=&quot;Slide 92&quot;/&gt;&lt;property id=&quot;20307&quot; value=&quot;672&quot;/&gt;&lt;property id=&quot;20309&quot; value=&quot;-1&quot;/&gt;&lt;/object&gt;&lt;object type=&quot;3&quot; unique_id=&quot;17374&quot;&gt;&lt;property id=&quot;20148&quot; value=&quot;5&quot;/&gt;&lt;property id=&quot;20300&quot; value=&quot;Slide 93&quot;/&gt;&lt;property id=&quot;20307&quot; value=&quot;673&quot;/&gt;&lt;property id=&quot;20309&quot; value=&quot;-1&quot;/&gt;&lt;/object&gt;&lt;object type=&quot;3&quot; unique_id=&quot;17375&quot;&gt;&lt;property id=&quot;20148&quot; value=&quot;5&quot;/&gt;&lt;property id=&quot;20300&quot; value=&quot;Slide 94&quot;/&gt;&lt;property id=&quot;20307&quot; value=&quot;674&quot;/&gt;&lt;property id=&quot;20309&quot; value=&quot;-1&quot;/&gt;&lt;/object&gt;&lt;object type=&quot;3&quot; unique_id=&quot;17376&quot;&gt;&lt;property id=&quot;20148&quot; value=&quot;5&quot;/&gt;&lt;property id=&quot;20300&quot; value=&quot;Slide 95&quot;/&gt;&lt;property id=&quot;20307&quot; value=&quot;675&quot;/&gt;&lt;property id=&quot;20309&quot; value=&quot;-1&quot;/&gt;&lt;/object&gt;&lt;object type=&quot;3&quot; unique_id=&quot;17377&quot;&gt;&lt;property id=&quot;20148&quot; value=&quot;5&quot;/&gt;&lt;property id=&quot;20300&quot; value=&quot;Slide 96&quot;/&gt;&lt;property id=&quot;20307&quot; value=&quot;676&quot;/&gt;&lt;property id=&quot;20309&quot; value=&quot;-1&quot;/&gt;&lt;/object&gt;&lt;object type=&quot;3&quot; unique_id=&quot;17379&quot;&gt;&lt;property id=&quot;20148&quot; value=&quot;5&quot;/&gt;&lt;property id=&quot;20300&quot; value=&quot;Slide 98&quot;/&gt;&lt;property id=&quot;20307&quot; value=&quot;678&quot;/&gt;&lt;property id=&quot;20309&quot; value=&quot;-1&quot;/&gt;&lt;/object&gt;&lt;object type=&quot;3&quot; unique_id=&quot;17380&quot;&gt;&lt;property id=&quot;20148&quot; value=&quot;5&quot;/&gt;&lt;property id=&quot;20300&quot; value=&quot;Slide 99&quot;/&gt;&lt;property id=&quot;20307&quot; value=&quot;679&quot;/&gt;&lt;property id=&quot;20309&quot; value=&quot;-1&quot;/&gt;&lt;/object&gt;&lt;object type=&quot;3&quot; unique_id=&quot;17381&quot;&gt;&lt;property id=&quot;20148&quot; value=&quot;5&quot;/&gt;&lt;property id=&quot;20300&quot; value=&quot;Slide 100&quot;/&gt;&lt;property id=&quot;20307&quot; value=&quot;680&quot;/&gt;&lt;property id=&quot;20309&quot; value=&quot;-1&quot;/&gt;&lt;/object&gt;&lt;object type=&quot;3&quot; unique_id=&quot;17382&quot;&gt;&lt;property id=&quot;20148&quot; value=&quot;5&quot;/&gt;&lt;property id=&quot;20300&quot; value=&quot;Slide 101&quot;/&gt;&lt;property id=&quot;20307&quot; value=&quot;681&quot;/&gt;&lt;property id=&quot;20309&quot; value=&quot;-1&quot;/&gt;&lt;/object&gt;&lt;object type=&quot;3&quot; unique_id=&quot;17383&quot;&gt;&lt;property id=&quot;20148&quot; value=&quot;5&quot;/&gt;&lt;property id=&quot;20300&quot; value=&quot;Slide 102&quot;/&gt;&lt;property id=&quot;20307&quot; value=&quot;682&quot;/&gt;&lt;property id=&quot;20309&quot; value=&quot;-1&quot;/&gt;&lt;/object&gt;&lt;object type=&quot;3&quot; unique_id=&quot;17384&quot;&gt;&lt;property id=&quot;20148&quot; value=&quot;5&quot;/&gt;&lt;property id=&quot;20300&quot; value=&quot;Slide 103&quot;/&gt;&lt;property id=&quot;20307&quot; value=&quot;683&quot;/&gt;&lt;property id=&quot;20309&quot; value=&quot;-1&quot;/&gt;&lt;/object&gt;&lt;object type=&quot;3&quot; unique_id=&quot;17385&quot;&gt;&lt;property id=&quot;20148&quot; value=&quot;5&quot;/&gt;&lt;property id=&quot;20300&quot; value=&quot;Slide 104&quot;/&gt;&lt;property id=&quot;20307&quot; value=&quot;684&quot;/&gt;&lt;property id=&quot;20309&quot; value=&quot;-1&quot;/&gt;&lt;/object&gt;&lt;object type=&quot;3&quot; unique_id=&quot;17386&quot;&gt;&lt;property id=&quot;20148&quot; value=&quot;5&quot;/&gt;&lt;property id=&quot;20300&quot; value=&quot;Slide 105&quot;/&gt;&lt;property id=&quot;20307&quot; value=&quot;685&quot;/&gt;&lt;property id=&quot;20309&quot; value=&quot;-1&quot;/&gt;&lt;/object&gt;&lt;object type=&quot;3&quot; unique_id=&quot;17717&quot;&gt;&lt;property id=&quot;20148&quot; value=&quot;5&quot;/&gt;&lt;property id=&quot;20300&quot; value=&quot;Slide 1 - &amp;quot;Chapter 2: Controlling Input and Output&amp;quot;&quot;/&gt;&lt;property id=&quot;20307&quot; value=&quot;711&quot;/&gt;&lt;property id=&quot;20309&quot; value=&quot;-1&quot;/&gt;&lt;/object&gt;&lt;object type=&quot;3&quot; unique_id=&quot;17719&quot;&gt;&lt;property id=&quot;20148&quot; value=&quot;5&quot;/&gt;&lt;property id=&quot;20300&quot; value=&quot;Slide 4 - &amp;quot;Business Scenario&amp;quot;&quot;/&gt;&lt;property id=&quot;20307&quot; value=&quot;693&quot;/&gt;&lt;property id=&quot;20309&quot; value=&quot;-1&quot;/&gt;&lt;/object&gt;&lt;object type=&quot;3&quot; unique_id=&quot;17721&quot;&gt;&lt;property id=&quot;20148&quot; value=&quot;5&quot;/&gt;&lt;property id=&quot;20300&quot; value=&quot;Slide 32 - &amp;quot;Exercise&amp;quot;&quot;/&gt;&lt;property id=&quot;20307&quot; value=&quot;701&quot;/&gt;&lt;property id=&quot;20309&quot; value=&quot;-1&quot;/&gt;&lt;/object&gt;&lt;object type=&quot;3&quot; unique_id=&quot;17723&quot;&gt;&lt;property id=&quot;20148&quot; value=&quot;5&quot;/&gt;&lt;property id=&quot;20300&quot; value=&quot;Slide 43 - &amp;quot;Creating Multiple Data Sets&amp;quot;&quot;/&gt;&lt;property id=&quot;20307&quot; value=&quot;702&quot;/&gt;&lt;property id=&quot;20309&quot; value=&quot;-1&quot;/&gt;&lt;/object&gt;&lt;object type=&quot;3&quot; unique_id=&quot;17726&quot;&gt;&lt;property id=&quot;20148&quot; value=&quot;5&quot;/&gt;&lt;property id=&quot;20300&quot; value=&quot;Slide 55 - &amp;quot;Exercise&amp;quot;&quot;/&gt;&lt;property id=&quot;20307&quot; value=&quot;703&quot;/&gt;&lt;property id=&quot;20309&quot; value=&quot;-1&quot;/&gt;&lt;/object&gt;&lt;object type=&quot;3&quot; unique_id=&quot;17730&quot;&gt;&lt;property id=&quot;20148&quot; value=&quot;5&quot;/&gt;&lt;property id=&quot;20300&quot; value=&quot;Slide 88 - &amp;quot;Exercise&amp;quot;&quot;/&gt;&lt;property id=&quot;20307&quot; value=&quot;699&quot;/&gt;&lt;property id=&quot;20309&quot; value=&quot;-1&quot;/&gt;&lt;/object&gt;&lt;object type=&quot;3&quot; unique_id=&quot;17731&quot;&gt;&lt;property id=&quot;20148&quot; value=&quot;5&quot;/&gt;&lt;property id=&quot;20300&quot; value=&quot;Slide 89&quot;/&gt;&lt;property id=&quot;20307&quot; value=&quot;700&quot;/&gt;&lt;property id=&quot;20309&quot; value=&quot;-1&quot;/&gt;&lt;/object&gt;&lt;object type=&quot;3&quot; unique_id=&quot;19028&quot;&gt;&lt;property id=&quot;20148&quot; value=&quot;5&quot;/&gt;&lt;property id=&quot;20300&quot; value=&quot;Slide 2 - &amp;quot;Chapter 2: Controlling Input and Output&amp;quot;&quot;/&gt;&lt;property id=&quot;20307&quot; value=&quot;721&quot;/&gt;&lt;property id=&quot;20309&quot; value=&quot;-1&quot;/&gt;&lt;/object&gt;&lt;object type=&quot;3&quot; unique_id=&quot;19029&quot;&gt;&lt;property id=&quot;20148&quot; value=&quot;5&quot;/&gt;&lt;property id=&quot;20300&quot; value=&quot;Slide 31&quot;/&gt;&lt;property id=&quot;20307&quot; value=&quot;728&quot;/&gt;&lt;property id=&quot;20309&quot; value=&quot;-1&quot;/&gt;&lt;/object&gt;&lt;object type=&quot;3&quot; unique_id=&quot;19030&quot;&gt;&lt;property id=&quot;20148&quot; value=&quot;5&quot;/&gt;&lt;property id=&quot;20300&quot; value=&quot;Slide 33 - &amp;quot;Chapter 2: Controlling Input and Output&amp;quot;&quot;/&gt;&lt;property id=&quot;20307&quot; value=&quot;720&quot;/&gt;&lt;property id=&quot;20309&quot; value=&quot;-1&quot;/&gt;&lt;/object&gt;&lt;object type=&quot;3&quot; unique_id=&quot;19032&quot;&gt;&lt;property id=&quot;20148&quot; value=&quot;5&quot;/&gt;&lt;property id=&quot;20300&quot; value=&quot;Slide 54&quot;/&gt;&lt;property id=&quot;20307&quot; value=&quot;727&quot;/&gt;&lt;property id=&quot;20309&quot; value=&quot;-1&quot;/&gt;&lt;/object&gt;&lt;object type=&quot;3&quot; unique_id=&quot;19033&quot;&gt;&lt;property id=&quot;20148&quot; value=&quot;5&quot;/&gt;&lt;property id=&quot;20300&quot; value=&quot;Slide 56 - &amp;quot;Chapter 2: Controlling Input and Output&amp;quot;&quot;/&gt;&lt;property id=&quot;20307&quot; value=&quot;719&quot;/&gt;&lt;property id=&quot;20309&quot; value=&quot;-1&quot;/&gt;&lt;/object&gt;&lt;object type=&quot;3&quot; unique_id=&quot;19034&quot;&gt;&lt;property id=&quot;20148&quot; value=&quot;5&quot;/&gt;&lt;property id=&quot;20300&quot; value=&quot;Slide 76&quot;/&gt;&lt;property id=&quot;20307&quot; value=&quot;729&quot;/&gt;&lt;property id=&quot;20309&quot; value=&quot;-1&quot;/&gt;&lt;/object&gt;&lt;object type=&quot;3&quot; unique_id=&quot;19035&quot;&gt;&lt;property id=&quot;20148&quot; value=&quot;5&quot;/&gt;&lt;property id=&quot;20300&quot; value=&quot;Slide 87&quot;/&gt;&lt;property id=&quot;20307&quot; value=&quot;730&quot;/&gt;&lt;property id=&quot;20309&quot; value=&quot;-1&quot;/&gt;&lt;/object&gt;&lt;object type=&quot;3&quot; unique_id=&quot;19484&quot;&gt;&lt;property id=&quot;20148&quot; value=&quot;5&quot;/&gt;&lt;property id=&quot;20300&quot; value=&quot;Slide 44&quot;/&gt;&lt;property id=&quot;20307&quot; value=&quot;731&quot;/&gt;&lt;property id=&quot;20309&quot; value=&quot;-1&quot;/&gt;&lt;/object&gt;&lt;object type=&quot;3&quot; unique_id=&quot;19490&quot;&gt;&lt;property id=&quot;20148&quot; value=&quot;5&quot;/&gt;&lt;property id=&quot;20300&quot; value=&quot;Slide 5 - &amp;quot;Setup for the Poll&amp;quot;&quot;/&gt;&lt;property id=&quot;20307&quot; value=&quot;748&quot;/&gt;&lt;property id=&quot;20309&quot; value=&quot;-1&quot;/&gt;&lt;/object&gt;&lt;object type=&quot;3&quot; unique_id=&quot;19491&quot;&gt;&lt;property id=&quot;20148&quot; value=&quot;5&quot;/&gt;&lt;property id=&quot;20300&quot; value=&quot;Slide 6 - &amp;quot;2.01 Multiple Choice Poll&amp;quot;&quot;/&gt;&lt;property id=&quot;20307&quot; value=&quot;747&quot;/&gt;&lt;property id=&quot;20309&quot; value=&quot;-1&quot;/&gt;&lt;/object&gt;&lt;object type=&quot;3&quot; unique_id=&quot;19492&quot;&gt;&lt;property id=&quot;20148&quot; value=&quot;5&quot;/&gt;&lt;property id=&quot;20300&quot; value=&quot;Slide 7 - &amp;quot;2.01 Multiple Choice Poll – Correct Answer&amp;quot;&quot;/&gt;&lt;property id=&quot;20307&quot; value=&quot;749&quot;/&gt;&lt;property id=&quot;20309&quot; value=&quot;-1&quot;/&gt;&lt;/object&gt;&lt;object type=&quot;3&quot; unique_id=&quot;19493&quot;&gt;&lt;property id=&quot;20148&quot; value=&quot;5&quot;/&gt;&lt;property id=&quot;20300&quot; value=&quot;Slide 29 - &amp;quot;2.03 Short Answer Poll&amp;quot;&quot;/&gt;&lt;property id=&quot;20307&quot; value=&quot;737&quot;/&gt;&lt;property id=&quot;20309&quot; value=&quot;-1&quot;/&gt;&lt;/object&gt;&lt;object type=&quot;3&quot; unique_id=&quot;19494&quot;&gt;&lt;property id=&quot;20148&quot; value=&quot;5&quot;/&gt;&lt;property id=&quot;20300&quot; value=&quot;Slide 30 - &amp;quot;2.03 Short Answer Poll – Correct Answer&amp;quot;&quot;/&gt;&lt;property id=&quot;20307&quot; value=&quot;738&quot;/&gt;&lt;property id=&quot;20309&quot; value=&quot;-1&quot;/&gt;&lt;/object&gt;&lt;object type=&quot;3&quot; unique_id=&quot;19495&quot;&gt;&lt;property id=&quot;20148&quot; value=&quot;5&quot;/&gt;&lt;property id=&quot;20300&quot; value=&quot;Slide 35 - &amp;quot;Business Scenario&amp;quot;&quot;/&gt;&lt;property id=&quot;20307&quot; value=&quot;732&quot;/&gt;&lt;property id=&quot;20309&quot; value=&quot;-1&quot;/&gt;&lt;/object&gt;&lt;object type=&quot;3&quot; unique_id=&quot;19496&quot;&gt;&lt;property id=&quot;20148&quot; value=&quot;5&quot;/&gt;&lt;property id=&quot;20300&quot; value=&quot;Slide 40 - &amp;quot;2.04 Short Answer Poll&amp;quot;&quot;/&gt;&lt;property id=&quot;20307&quot; value=&quot;745&quot;/&gt;&lt;property id=&quot;20309&quot; value=&quot;-1&quot;/&gt;&lt;/object&gt;&lt;object type=&quot;3&quot; unique_id=&quot;19497&quot;&gt;&lt;property id=&quot;20148&quot; value=&quot;5&quot;/&gt;&lt;property id=&quot;20300&quot; value=&quot;Slide 41 - &amp;quot;2.04 Short Answer Poll – Correct Answer&amp;quot;&quot;/&gt;&lt;property id=&quot;20307&quot; value=&quot;746&quot;/&gt;&lt;property id=&quot;20309&quot; value=&quot;-1&quot;/&gt;&lt;/object&gt;&lt;object type=&quot;3&quot; unique_id=&quot;19498&quot;&gt;&lt;property id=&quot;20148&quot; value=&quot;5&quot;/&gt;&lt;property id=&quot;20300&quot; value=&quot;Slide 47 - &amp;quot;2.05 Short Answer Poll&amp;quot;&quot;/&gt;&lt;property id=&quot;20307&quot; value=&quot;739&quot;/&gt;&lt;property id=&quot;20309&quot; value=&quot;-1&quot;/&gt;&lt;/object&gt;&lt;object type=&quot;3&quot; unique_id=&quot;19499&quot;&gt;&lt;property id=&quot;20148&quot; value=&quot;5&quot;/&gt;&lt;property id=&quot;20300&quot; value=&quot;Slide 48 - &amp;quot;2.05 Short Answer Poll – Correct Answer&amp;quot;&quot;/&gt;&lt;property id=&quot;20307&quot; value=&quot;740&quot;/&gt;&lt;property id=&quot;20309&quot; value=&quot;-1&quot;/&gt;&lt;/object&gt;&lt;object type=&quot;3&quot; unique_id=&quot;19500&quot;&gt;&lt;property id=&quot;20148&quot; value=&quot;5&quot;/&gt;&lt;property id=&quot;20300&quot; value=&quot;Slide 58 - &amp;quot;Business Scenario&amp;quot;&quot;/&gt;&lt;property id=&quot;20307&quot; value=&quot;733&quot;/&gt;&lt;property id=&quot;20309&quot; value=&quot;-1&quot;/&gt;&lt;/object&gt;&lt;object type=&quot;3&quot; unique_id=&quot;19501&quot;&gt;&lt;property id=&quot;20148&quot; value=&quot;5&quot;/&gt;&lt;property id=&quot;20300&quot; value=&quot;Slide 59 - &amp;quot;Controlling Variable Output (Review)&amp;quot;&quot;/&gt;&lt;property id=&quot;20307&quot; value=&quot;734&quot;/&gt;&lt;property id=&quot;20309&quot; value=&quot;-1&quot;/&gt;&lt;/object&gt;&lt;object type=&quot;3&quot; unique_id=&quot;19502&quot;&gt;&lt;property id=&quot;20148&quot; value=&quot;5&quot;/&gt;&lt;property id=&quot;20300&quot; value=&quot;Slide 67 - &amp;quot;2.06 Short Answer Poll&amp;quot;&quot;/&gt;&lt;property id=&quot;20307&quot; value=&quot;741&quot;/&gt;&lt;property id=&quot;20309&quot; value=&quot;-1&quot;/&gt;&lt;/object&gt;&lt;object type=&quot;3&quot; unique_id=&quot;19503&quot;&gt;&lt;property id=&quot;20148&quot; value=&quot;5&quot;/&gt;&lt;property id=&quot;20300&quot; value=&quot;Slide 68 - &amp;quot;2.06 Short Answer Poll – Correct Answer&amp;quot;&quot;/&gt;&lt;property id=&quot;20307&quot; value=&quot;742&quot;/&gt;&lt;property id=&quot;20309&quot; value=&quot;-1&quot;/&gt;&lt;/object&gt;&lt;object type=&quot;3&quot; unique_id=&quot;19504&quot;&gt;&lt;property id=&quot;20148&quot; value=&quot;5&quot;/&gt;&lt;property id=&quot;20300&quot; value=&quot;Slide 71 - &amp;quot;2.07 Short Answer Poll&amp;quot;&quot;/&gt;&lt;property id=&quot;20307&quot; value=&quot;743&quot;/&gt;&lt;property id=&quot;20309&quot; value=&quot;-1&quot;/&gt;&lt;/object&gt;&lt;object type=&quot;3&quot; unique_id=&quot;19505&quot;&gt;&lt;property id=&quot;20148&quot; value=&quot;5&quot;/&gt;&lt;property id=&quot;20300&quot; value=&quot;Slide 72 - &amp;quot;2.07 Short Answer Poll – Correct Answer&amp;quot;&quot;/&gt;&lt;property id=&quot;20307&quot; value=&quot;744&quot;/&gt;&lt;property id=&quot;20309&quot; value=&quot;-1&quot;/&gt;&lt;/object&gt;&lt;object type=&quot;3&quot; unique_id=&quot;19506&quot;&gt;&lt;property id=&quot;20148&quot; value=&quot;5&quot;/&gt;&lt;property id=&quot;20300&quot; value=&quot;Slide 86 - &amp;quot;Check the Output&amp;quot;&quot;/&gt;&lt;property id=&quot;20307&quot; value=&quot;736&quot;/&gt;&lt;property id=&quot;20309&quot; value=&quot;-1&quot;/&gt;&lt;/object&gt;&lt;object type=&quot;3&quot; unique_id=&quot;19511&quot;&gt;&lt;property id=&quot;20148&quot; value=&quot;5&quot;/&gt;&lt;property id=&quot;20300&quot; value=&quot;Slide 97&quot;/&gt;&lt;property id=&quot;20307&quot; value=&quot;750&quot;/&gt;&lt;property id=&quot;20309&quot; value=&quot;-1&quot;/&gt;&lt;/object&gt;&lt;/object&gt;&lt;object type=&quot;10&quot; unique_id=&quot;19485&quot;&gt;&lt;object type=&quot;11&quot; unique_id=&quot;19486&quot;&gt;&lt;/object&gt;&lt;object type=&quot;12&quot; unique_id=&quot;19488&quot;&gt;&lt;/object&gt;&lt;/object&gt;&lt;object type=&quot;4&quot; unique_id=&quot;19487&quot;&gt;&lt;/object&gt;&lt;/object&gt;&lt;/database&gt;"/>
  <p:tag name="NOTESTAGS" val=""/>
  <p:tag name="CHAPTERTITLE" val="Controlling Input and Output"/>
  <p:tag name="CHAPTERHEADING" val="Chapter 2"/>
  <p:tag name="CHAPTERLABEL" val="Chapter"/>
  <p:tag name="PPTADDIN" val="C:\Program Files (x86)\PowerServ2\Templates\CDSPptAddin_2015.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HIGHLIGHT_STYLE" val="CORPORATE_2012"/>
  <p:tag name="HIGHLIGHT_FONT_COLOR" val="16746772"/>
  <p:tag name="HIGHLIGHT_COLOR" val="16777215"/>
  <p:tag name="HIGHLIGHT_FONT_SIZE" val="24"/>
  <p:tag name="SECTIONCOUNT" val="3"/>
  <p:tag name="SECTIONNUMBER" val="0"/>
  <p:tag name="SHAPETABLE" val="Group Organizer"/>
  <p:tag name="SLIDETYPE" val="Organizer"/>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1&quot;/&gt;&lt;lineCharCount val=&quot;14&quot;/&gt;&lt;/TableIndex&gt;&lt;TableIndex row=&quot;3&quot; col=&quot;2&quot;&gt;&lt;linesCount val=&quot;1&quot;/&gt;&lt;lineCharCount val=&quot;4&quot;/&gt;&lt;/TableIndex&gt;&lt;TableIndex row=&quot;3&quot; col=&quot;3&quot;&gt;&lt;linesCount val=&quot;1&quot;/&gt;&lt;lineCharCount val=&quot;4&quot;/&gt;&lt;/TableIndex&gt;&lt;TableIndex row=&quot;3&quot; col=&quot;4&quot;&gt;&lt;linesCount val=&quot;1&quot;/&gt;&lt;lineCharCount val=&quot;1&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1&quot; col=&quot;2&quot;&gt;&lt;linesCount val=&quot;1&quot;/&gt;&lt;lineCharCount val=&quot;12&quot;/&gt;&lt;/TableIndex&gt;&lt;TableIndex row=&quot;1&quot; col=&quot;3&quot;&gt;&lt;linesCount val=&quot;1&quot;/&gt;&lt;lineCharCount val=&quot;12&quot;/&gt;&lt;/TableIndex&gt;&lt;TableIndex row=&quot;2&quot; col=&quot;1&quot;&gt;&lt;linesCount val=&quot;1&quot;/&gt;&lt;lineCharCount val=&quot;10&quot;/&gt;&lt;/TableIndex&gt;&lt;TableIndex row=&quot;2&quot; col=&quot;2&quot;&gt;&lt;linesCount val=&quot;1&quot;/&gt;&lt;lineCharCount val=&quot;15&quot;/&gt;&lt;/TableIndex&gt;&lt;TableIndex row=&quot;2&quot; col=&quot;3&quot;&gt;&lt;linesCount val=&quot;1&quot;/&gt;&lt;lineCharCount val=&quot;8&quot;/&gt;&lt;/TableIndex&gt;&lt;TableIndex row=&quot;3&quot; col=&quot;1&quot;&gt;&lt;linesCount val=&quot;1&quot;/&gt;&lt;lineCharCount val=&quot;14&quot;/&gt;&lt;/TableIndex&gt;&lt;TableIndex row=&quot;3&quot; col=&quot;2&quot;&gt;&lt;linesCount val=&quot;1&quot;/&gt;&lt;lineCharCount val=&quot;2&quot;/&gt;&lt;/TableIndex&gt;&lt;TableIndex row=&quot;3&quot; col=&quot;3&quot;&gt;&lt;linesCount val=&quot;1&quot;/&gt;&lt;lineCharCount val=&quot;4&quot;/&gt;&lt;/TableIndex&gt;&lt;TableIndex row=&quot;4&quot; col=&quot;1&quot;&gt;&lt;linesCount val=&quot;1&quot;/&gt;&lt;lineCharCount val=&quot;11&quot;/&gt;&lt;/TableIndex&gt;&lt;TableIndex row=&quot;4&quot; col=&quot;2&quot;&gt;&lt;linesCount val=&quot;1&quot;/&gt;&lt;lineCharCount val=&quot;1&quot;/&gt;&lt;/TableIndex&gt;&lt;TableIndex row=&quot;4&quot; col=&quot;3&quot;&gt;&lt;linesCount val=&quot;1&quot;/&gt;&lt;lineCharCount val=&quot;4&quot;/&gt;&lt;/TableIndex&gt;&lt;TableIndex row=&quot;5&quot; col=&quot;1&quot;&gt;&lt;linesCount val=&quot;1&quot;/&gt;&lt;lineCharCount val=&quot;2&quot;/&gt;&lt;/TableIndex&gt;&lt;TableIndex row=&quot;5&quot; col=&quot;2&quot;&gt;&lt;linesCount val=&quot;1&quot;/&gt;&lt;lineCharCount val=&quot;2&quot;/&gt;&lt;/TableIndex&gt;&lt;TableIndex row=&quot;5&quot; col=&quot;3&quot;&gt;&lt;linesCount val=&quot;1&quot;/&gt;&lt;lineCharCount val=&quot;4&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OBJECTTYPE" val="ProcessingTask"/>
  <p:tag name="PRESENTER_SHAPETEXTINFO" val="&lt;ShapeTextInfo&gt;&lt;TableIndex row=&quot;-1&quot; col=&quot;-1&quot;&gt;&lt;linesCount val=&quot;1&quot;/&gt;&lt;lineCharCount val=&quot;26&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1&quot;/&gt;&lt;lineCharCount val=&quot;14&quot;/&gt;&lt;/TableIndex&gt;&lt;TableIndex row=&quot;3&quot; col=&quot;2&quot;&gt;&lt;linesCount val=&quot;1&quot;/&gt;&lt;lineCharCount val=&quot;4&quot;/&gt;&lt;/TableIndex&gt;&lt;TableIndex row=&quot;3&quot; col=&quot;3&quot;&gt;&lt;linesCount val=&quot;1&quot;/&gt;&lt;lineCharCount val=&quot;4&quot;/&gt;&lt;/TableIndex&gt;&lt;TableIndex row=&quot;3&quot; col=&quot;4&quot;&gt;&lt;linesCount val=&quot;1&quot;/&gt;&lt;lineCharCount val=&quot;1&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62DFEB82-CD4D-410F-A5D8-9553929C691C}&quot;/&gt;&lt;isInvalidForFieldText val=&quot;0&quot;/&gt;&lt;Image&gt;&lt;filename val=&quot;C:\Users\sassnh\AppData\Local\Temp\PR\data\asimages\{62DFEB82-CD4D-410F-A5D8-9553929C691C}_2.png&quot;/&gt;&lt;left val=&quot;97&quot;/&gt;&lt;top val=&quot;124&quot;/&gt;&lt;width val=&quot;525&quot;/&gt;&lt;height val=&quot;360&quot;/&gt;&lt;hasText val=&quot;1&quot;/&gt;&lt;/Image&gt;&lt;/ThreeDShape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1&quot; col=&quot;2&quot;&gt;&lt;linesCount val=&quot;1&quot;/&gt;&lt;lineCharCount val=&quot;12&quot;/&gt;&lt;/TableIndex&gt;&lt;TableIndex row=&quot;1&quot; col=&quot;3&quot;&gt;&lt;linesCount val=&quot;1&quot;/&gt;&lt;lineCharCount val=&quot;12&quot;/&gt;&lt;/TableIndex&gt;&lt;TableIndex row=&quot;2&quot; col=&quot;1&quot;&gt;&lt;linesCount val=&quot;1&quot;/&gt;&lt;lineCharCount val=&quot;10&quot;/&gt;&lt;/TableIndex&gt;&lt;TableIndex row=&quot;2&quot; col=&quot;2&quot;&gt;&lt;linesCount val=&quot;1&quot;/&gt;&lt;lineCharCount val=&quot;15&quot;/&gt;&lt;/TableIndex&gt;&lt;TableIndex row=&quot;2&quot; col=&quot;3&quot;&gt;&lt;linesCount val=&quot;1&quot;/&gt;&lt;lineCharCount val=&quot;8&quot;/&gt;&lt;/TableIndex&gt;&lt;TableIndex row=&quot;3&quot; col=&quot;1&quot;&gt;&lt;linesCount val=&quot;1&quot;/&gt;&lt;lineCharCount val=&quot;14&quot;/&gt;&lt;/TableIndex&gt;&lt;TableIndex row=&quot;3&quot; col=&quot;2&quot;&gt;&lt;linesCount val=&quot;1&quot;/&gt;&lt;lineCharCount val=&quot;2&quot;/&gt;&lt;/TableIndex&gt;&lt;TableIndex row=&quot;3&quot; col=&quot;3&quot;&gt;&lt;linesCount val=&quot;1&quot;/&gt;&lt;lineCharCount val=&quot;4&quot;/&gt;&lt;/TableIndex&gt;&lt;TableIndex row=&quot;4&quot; col=&quot;1&quot;&gt;&lt;linesCount val=&quot;1&quot;/&gt;&lt;lineCharCount val=&quot;11&quot;/&gt;&lt;/TableIndex&gt;&lt;TableIndex row=&quot;4&quot; col=&quot;2&quot;&gt;&lt;linesCount val=&quot;1&quot;/&gt;&lt;lineCharCount val=&quot;1&quot;/&gt;&lt;/TableIndex&gt;&lt;TableIndex row=&quot;4&quot; col=&quot;3&quot;&gt;&lt;linesCount val=&quot;1&quot;/&gt;&lt;lineCharCount val=&quot;4&quot;/&gt;&lt;/TableIndex&gt;&lt;TableIndex row=&quot;5&quot; col=&quot;1&quot;&gt;&lt;linesCount val=&quot;1&quot;/&gt;&lt;lineCharCount val=&quot;2&quot;/&gt;&lt;/TableIndex&gt;&lt;TableIndex row=&quot;5&quot; col=&quot;2&quot;&gt;&lt;linesCount val=&quot;1&quot;/&gt;&lt;lineCharCount val=&quot;2&quot;/&gt;&lt;/TableIndex&gt;&lt;TableIndex row=&quot;5&quot; col=&quot;3&quot;&gt;&lt;linesCount val=&quot;1&quot;/&gt;&lt;lineCharCount val=&quot;4&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OBJECTTYPE" val="ProcessingTask"/>
  <p:tag name="PRESENTER_SHAPETEXTINFO" val="&lt;ShapeTextInfo&gt;&lt;TableIndex row=&quot;-1&quot; col=&quot;-1&quot;&gt;&lt;linesCount val=&quot;1&quot;/&gt;&lt;lineCharCount val=&quot;14&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1&quot;/&gt;&lt;lineCharCount val=&quot;14&quot;/&gt;&lt;/TableIndex&gt;&lt;TableIndex row=&quot;3&quot; col=&quot;2&quot;&gt;&lt;linesCount val=&quot;1&quot;/&gt;&lt;lineCharCount val=&quot;7&quot;/&gt;&lt;/TableIndex&gt;&lt;TableIndex row=&quot;3&quot; col=&quot;3&quot;&gt;&lt;linesCount val=&quot;1&quot;/&gt;&lt;lineCharCount val=&quot;4&quot;/&gt;&lt;/TableIndex&gt;&lt;TableIndex row=&quot;3&quot; col=&quot;4&quot;&gt;&lt;linesCount val=&quot;1&quot;/&gt;&lt;lineCharCount val=&quot;1&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1&quot; col=&quot;2&quot;&gt;&lt;linesCount val=&quot;1&quot;/&gt;&lt;lineCharCount val=&quot;12&quot;/&gt;&lt;/TableIndex&gt;&lt;TableIndex row=&quot;1&quot; col=&quot;3&quot;&gt;&lt;linesCount val=&quot;1&quot;/&gt;&lt;lineCharCount val=&quot;12&quot;/&gt;&lt;/TableIndex&gt;&lt;TableIndex row=&quot;2&quot; col=&quot;1&quot;&gt;&lt;linesCount val=&quot;1&quot;/&gt;&lt;lineCharCount val=&quot;10&quot;/&gt;&lt;/TableIndex&gt;&lt;TableIndex row=&quot;2&quot; col=&quot;2&quot;&gt;&lt;linesCount val=&quot;1&quot;/&gt;&lt;lineCharCount val=&quot;15&quot;/&gt;&lt;/TableIndex&gt;&lt;TableIndex row=&quot;2&quot; col=&quot;3&quot;&gt;&lt;linesCount val=&quot;1&quot;/&gt;&lt;lineCharCount val=&quot;8&quot;/&gt;&lt;/TableIndex&gt;&lt;TableIndex row=&quot;3&quot; col=&quot;1&quot;&gt;&lt;linesCount val=&quot;1&quot;/&gt;&lt;lineCharCount val=&quot;14&quot;/&gt;&lt;/TableIndex&gt;&lt;TableIndex row=&quot;3&quot; col=&quot;2&quot;&gt;&lt;linesCount val=&quot;1&quot;/&gt;&lt;lineCharCount val=&quot;2&quot;/&gt;&lt;/TableIndex&gt;&lt;TableIndex row=&quot;3&quot; col=&quot;3&quot;&gt;&lt;linesCount val=&quot;1&quot;/&gt;&lt;lineCharCount val=&quot;4&quot;/&gt;&lt;/TableIndex&gt;&lt;TableIndex row=&quot;4&quot; col=&quot;1&quot;&gt;&lt;linesCount val=&quot;1&quot;/&gt;&lt;lineCharCount val=&quot;11&quot;/&gt;&lt;/TableIndex&gt;&lt;TableIndex row=&quot;4&quot; col=&quot;2&quot;&gt;&lt;linesCount val=&quot;1&quot;/&gt;&lt;lineCharCount val=&quot;1&quot;/&gt;&lt;/TableIndex&gt;&lt;TableIndex row=&quot;4&quot; col=&quot;3&quot;&gt;&lt;linesCount val=&quot;1&quot;/&gt;&lt;lineCharCount val=&quot;4&quot;/&gt;&lt;/TableIndex&gt;&lt;TableIndex row=&quot;5&quot; col=&quot;1&quot;&gt;&lt;linesCount val=&quot;1&quot;/&gt;&lt;lineCharCount val=&quot;2&quot;/&gt;&lt;/TableIndex&gt;&lt;TableIndex row=&quot;5&quot; col=&quot;2&quot;&gt;&lt;linesCount val=&quot;1&quot;/&gt;&lt;lineCharCount val=&quot;2&quot;/&gt;&lt;/TableIndex&gt;&lt;TableIndex row=&quot;5&quot; col=&quot;3&quot;&gt;&lt;linesCount val=&quot;1&quot;/&gt;&lt;lineCharCount val=&quot;4&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PRESENTER_SHAPEINFO" val="&lt;ThreeDShapeInfo&gt;&lt;uuid val=&quot;{F8308F6D-2E0A-403E-AE64-DA6280F33004}&quot;/&gt;&lt;isInvalidForFieldText val=&quot;1&quot;/&gt;&lt;Image&gt;&lt;filename val=&quot;C:\Users\sassnh\AppData\Local\Temp\PR\data\asimages\{F8308F6D-2E0A-403E-AE64-DA6280F33004}_18_S.png&quot;/&gt;&lt;left val=&quot;302&quot;/&gt;&lt;top val=&quot;349&quot;/&gt;&lt;width val=&quot;238&quot;/&gt;&lt;height val=&quot;54&quot;/&gt;&lt;hasText val=&quot;0&quot;/&gt;&lt;/Image&gt;&lt;/ThreeDShapeInfo&gt;"/>
</p:tagLst>
</file>

<file path=ppt/tags/tag12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1&quot;/&gt;&lt;lineCharCount val=&quot;14&quot;/&gt;&lt;/TableIndex&gt;&lt;TableIndex row=&quot;3&quot; col=&quot;2&quot;&gt;&lt;linesCount val=&quot;1&quot;/&gt;&lt;lineCharCount val=&quot;6&quot;/&gt;&lt;/TableIndex&gt;&lt;TableIndex row=&quot;3&quot; col=&quot;3&quot;&gt;&lt;linesCount val=&quot;1&quot;/&gt;&lt;lineCharCount val=&quot;4&quot;/&gt;&lt;/TableIndex&gt;&lt;TableIndex row=&quot;3&quot; col=&quot;4&quot;&gt;&lt;linesCount val=&quot;1&quot;/&gt;&lt;lineCharCount val=&quot;1&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1&quot; col=&quot;2&quot;&gt;&lt;linesCount val=&quot;1&quot;/&gt;&lt;lineCharCount val=&quot;12&quot;/&gt;&lt;/TableIndex&gt;&lt;TableIndex row=&quot;1&quot; col=&quot;3&quot;&gt;&lt;linesCount val=&quot;1&quot;/&gt;&lt;lineCharCount val=&quot;12&quot;/&gt;&lt;/TableIndex&gt;&lt;TableIndex row=&quot;2&quot; col=&quot;1&quot;&gt;&lt;linesCount val=&quot;1&quot;/&gt;&lt;lineCharCount val=&quot;10&quot;/&gt;&lt;/TableIndex&gt;&lt;TableIndex row=&quot;2&quot; col=&quot;2&quot;&gt;&lt;linesCount val=&quot;1&quot;/&gt;&lt;lineCharCount val=&quot;15&quot;/&gt;&lt;/TableIndex&gt;&lt;TableIndex row=&quot;2&quot; col=&quot;3&quot;&gt;&lt;linesCount val=&quot;1&quot;/&gt;&lt;lineCharCount val=&quot;8&quot;/&gt;&lt;/TableIndex&gt;&lt;TableIndex row=&quot;3&quot; col=&quot;1&quot;&gt;&lt;linesCount val=&quot;1&quot;/&gt;&lt;lineCharCount val=&quot;14&quot;/&gt;&lt;/TableIndex&gt;&lt;TableIndex row=&quot;3&quot; col=&quot;2&quot;&gt;&lt;linesCount val=&quot;1&quot;/&gt;&lt;lineCharCount val=&quot;2&quot;/&gt;&lt;/TableIndex&gt;&lt;TableIndex row=&quot;3&quot; col=&quot;3&quot;&gt;&lt;linesCount val=&quot;1&quot;/&gt;&lt;lineCharCount val=&quot;4&quot;/&gt;&lt;/TableIndex&gt;&lt;TableIndex row=&quot;4&quot; col=&quot;1&quot;&gt;&lt;linesCount val=&quot;1&quot;/&gt;&lt;lineCharCount val=&quot;11&quot;/&gt;&lt;/TableIndex&gt;&lt;TableIndex row=&quot;4&quot; col=&quot;2&quot;&gt;&lt;linesCount val=&quot;1&quot;/&gt;&lt;lineCharCount val=&quot;1&quot;/&gt;&lt;/TableIndex&gt;&lt;TableIndex row=&quot;4&quot; col=&quot;3&quot;&gt;&lt;linesCount val=&quot;1&quot;/&gt;&lt;lineCharCount val=&quot;4&quot;/&gt;&lt;/TableIndex&gt;&lt;TableIndex row=&quot;5&quot; col=&quot;1&quot;&gt;&lt;linesCount val=&quot;1&quot;/&gt;&lt;lineCharCount val=&quot;2&quot;/&gt;&lt;/TableIndex&gt;&lt;TableIndex row=&quot;5&quot; col=&quot;2&quot;&gt;&lt;linesCount val=&quot;1&quot;/&gt;&lt;lineCharCount val=&quot;2&quot;/&gt;&lt;/TableIndex&gt;&lt;TableIndex row=&quot;5&quot; col=&quot;3&quot;&gt;&lt;linesCount val=&quot;1&quot;/&gt;&lt;lineCharCount val=&quot;4&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OBJECTTYPE" val="ProcessingTask"/>
  <p:tag name="PRESENTER_SHAPETEXTINFO" val="&lt;ShapeTextInfo&gt;&lt;TableIndex row=&quot;-1&quot; col=&quot;-1&quot;&gt;&lt;linesCount val=&quot;1&quot;/&gt;&lt;lineCharCount val=&quot;26&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TableIndex row=&quot;2&quot; col=&quot;1&quot;&gt;&lt;linesCount val=&quot;1&quot;/&gt;&lt;lineCharCount val=&quot;37&quot;/&gt;&lt;/TableIndex&gt;&lt;TableIndex row=&quot;3&quot; col=&quot;1&quot;&gt;&lt;linesCount val=&quot;1&quot;/&gt;&lt;lineCharCount val=&quot;4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1&quot;/&gt;&lt;lineCharCount val=&quot;14&quot;/&gt;&lt;/TableIndex&gt;&lt;TableIndex row=&quot;3&quot; col=&quot;2&quot;&gt;&lt;linesCount val=&quot;1&quot;/&gt;&lt;lineCharCount val=&quot;6&quot;/&gt;&lt;/TableIndex&gt;&lt;TableIndex row=&quot;3&quot; col=&quot;3&quot;&gt;&lt;linesCount val=&quot;1&quot;/&gt;&lt;lineCharCount val=&quot;4&quot;/&gt;&lt;/TableIndex&gt;&lt;TableIndex row=&quot;3&quot; col=&quot;4&quot;&gt;&lt;linesCount val=&quot;1&quot;/&gt;&lt;lineCharCount val=&quot;1&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1&quot; col=&quot;2&quot;&gt;&lt;linesCount val=&quot;1&quot;/&gt;&lt;lineCharCount val=&quot;12&quot;/&gt;&lt;/TableIndex&gt;&lt;TableIndex row=&quot;1&quot; col=&quot;3&quot;&gt;&lt;linesCount val=&quot;1&quot;/&gt;&lt;lineCharCount val=&quot;12&quot;/&gt;&lt;/TableIndex&gt;&lt;TableIndex row=&quot;2&quot; col=&quot;1&quot;&gt;&lt;linesCount val=&quot;1&quot;/&gt;&lt;lineCharCount val=&quot;10&quot;/&gt;&lt;/TableIndex&gt;&lt;TableIndex row=&quot;2&quot; col=&quot;2&quot;&gt;&lt;linesCount val=&quot;1&quot;/&gt;&lt;lineCharCount val=&quot;15&quot;/&gt;&lt;/TableIndex&gt;&lt;TableIndex row=&quot;2&quot; col=&quot;3&quot;&gt;&lt;linesCount val=&quot;1&quot;/&gt;&lt;lineCharCount val=&quot;8&quot;/&gt;&lt;/TableIndex&gt;&lt;TableIndex row=&quot;3&quot; col=&quot;1&quot;&gt;&lt;linesCount val=&quot;1&quot;/&gt;&lt;lineCharCount val=&quot;14&quot;/&gt;&lt;/TableIndex&gt;&lt;TableIndex row=&quot;3&quot; col=&quot;2&quot;&gt;&lt;linesCount val=&quot;1&quot;/&gt;&lt;lineCharCount val=&quot;2&quot;/&gt;&lt;/TableIndex&gt;&lt;TableIndex row=&quot;3&quot; col=&quot;3&quot;&gt;&lt;linesCount val=&quot;1&quot;/&gt;&lt;lineCharCount val=&quot;4&quot;/&gt;&lt;/TableIndex&gt;&lt;TableIndex row=&quot;4&quot; col=&quot;1&quot;&gt;&lt;linesCount val=&quot;1&quot;/&gt;&lt;lineCharCount val=&quot;11&quot;/&gt;&lt;/TableIndex&gt;&lt;TableIndex row=&quot;4&quot; col=&quot;2&quot;&gt;&lt;linesCount val=&quot;1&quot;/&gt;&lt;lineCharCount val=&quot;1&quot;/&gt;&lt;/TableIndex&gt;&lt;TableIndex row=&quot;4&quot; col=&quot;3&quot;&gt;&lt;linesCount val=&quot;1&quot;/&gt;&lt;lineCharCount val=&quot;4&quot;/&gt;&lt;/TableIndex&gt;&lt;TableIndex row=&quot;5&quot; col=&quot;1&quot;&gt;&lt;linesCount val=&quot;1&quot;/&gt;&lt;lineCharCount val=&quot;2&quot;/&gt;&lt;/TableIndex&gt;&lt;TableIndex row=&quot;5&quot; col=&quot;2&quot;&gt;&lt;linesCount val=&quot;1&quot;/&gt;&lt;lineCharCount val=&quot;2&quot;/&gt;&lt;/TableIndex&gt;&lt;TableIndex row=&quot;5&quot; col=&quot;3&quot;&gt;&lt;linesCount val=&quot;1&quot;/&gt;&lt;lineCharCount val=&quot;4&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0&quot;/&gt;&lt;lineCharCount val=&quot;16&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9&quot;/&gt;&lt;lineCharCount val=&quot;43&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TableIndex row=&quot;1&quot; col=&quot;2&quot;&gt;&lt;linesCount val=&quot;1&quot;/&gt;&lt;lineCharCount val=&quot;13&quot;/&gt;&lt;/TableIndex&gt;&lt;TableIndex row=&quot;1&quot; col=&quot;3&quot;&gt;&lt;linesCount val=&quot;1&quot;/&gt;&lt;lineCharCount val=&quot;13&quot;/&gt;&lt;/TableIndex&gt;&lt;TableIndex row=&quot;1&quot; col=&quot;4&quot;&gt;&lt;linesCount val=&quot;1&quot;/&gt;&lt;lineCharCount val=&quot;13&quot;/&gt;&lt;/TableIndex&gt;&lt;TableIndex row=&quot;2&quot; col=&quot;1&quot;&gt;&lt;linesCount val=&quot;1&quot;/&gt;&lt;lineCharCount val=&quot;10&quot;/&gt;&lt;/TableIndex&gt;&lt;TableIndex row=&quot;2&quot; col=&quot;2&quot;&gt;&lt;linesCount val=&quot;2&quot;/&gt;&lt;lineCharCount val=&quot;13&quot;/&gt;&lt;lineCharCount val=&quot;9&quot;/&gt;&lt;/TableIndex&gt;&lt;TableIndex row=&quot;2&quot; col=&quot;3&quot;&gt;&lt;linesCount val=&quot;1&quot;/&gt;&lt;lineCharCount val=&quot;8&quot;/&gt;&lt;/TableIndex&gt;&lt;TableIndex row=&quot;2&quot; col=&quot;4&quot;&gt;&lt;linesCount val=&quot;1&quot;/&gt;&lt;lineCharCount val=&quot;4&quot;/&gt;&lt;/TableIndex&gt;&lt;TableIndex row=&quot;3&quot; col=&quot;1&quot;&gt;&lt;linesCount val=&quot;1&quot;/&gt;&lt;lineCharCount val=&quot;14&quot;/&gt;&lt;/TableIndex&gt;&lt;TableIndex row=&quot;3&quot; col=&quot;2&quot;&gt;&lt;linesCount val=&quot;1&quot;/&gt;&lt;lineCharCount val=&quot;6&quot;/&gt;&lt;/TableIndex&gt;&lt;TableIndex row=&quot;3&quot; col=&quot;3&quot;&gt;&lt;linesCount val=&quot;1&quot;/&gt;&lt;lineCharCount val=&quot;4&quot;/&gt;&lt;/TableIndex&gt;&lt;TableIndex row=&quot;3&quot; col=&quot;4&quot;&gt;&lt;linesCount val=&quot;1&quot;/&gt;&lt;lineCharCount val=&quot;1&quot;/&gt;&lt;/TableIndex&gt;&lt;TableIndex row=&quot;4&quot; col=&quot;1&quot;&gt;&lt;linesCount val=&quot;1&quot;/&gt;&lt;lineCharCount val=&quot;14&quot;/&gt;&lt;/TableIndex&gt;&lt;TableIndex row=&quot;4&quot; col=&quot;2&quot;&gt;&lt;linesCount val=&quot;1&quot;/&gt;&lt;lineCharCount val=&quot;6&quot;/&gt;&lt;/TableIndex&gt;&lt;TableIndex row=&quot;4&quot; col=&quot;3&quot;&gt;&lt;linesCount val=&quot;1&quot;/&gt;&lt;lineCharCount val=&quot;4&quot;/&gt;&lt;/TableIndex&gt;&lt;TableIndex row=&quot;4&quot; col=&quot;4&quot;&gt;&lt;linesCount val=&quot;1&quot;/&gt;&lt;lineCharCount val=&quot;1&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SLIDETYPE" val="Poll_Setup"/>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61&quot;/&gt;&lt;lineCharCount val=&quot;48&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1&quot;/&gt;&lt;lineCharCount val=&quot;14&quot;/&gt;&lt;/TableIndex&gt;&lt;TableIndex row=&quot;3&quot; col=&quot;2&quot;&gt;&lt;linesCount val=&quot;1&quot;/&gt;&lt;lineCharCount val=&quot;6&quot;/&gt;&lt;/TableIndex&gt;&lt;TableIndex row=&quot;3&quot; col=&quot;3&quot;&gt;&lt;linesCount val=&quot;1&quot;/&gt;&lt;lineCharCount val=&quot;4&quot;/&gt;&lt;/TableIndex&gt;&lt;TableIndex row=&quot;3&quot; col=&quot;4&quot;&gt;&lt;linesCount val=&quot;1&quot;/&gt;&lt;lineCharCount val=&quot;1&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5&quot;/&gt;&lt;lineCharCount val=&quot;18&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47&quot;/&gt;&lt;lineCharCount val=&quot;1&quot;/&gt;&lt;lineCharCount val=&quot;12&quot;/&gt;&lt;lineCharCount val=&quot;17&quot;/&gt;&lt;lineCharCount val=&quot;10&quot;/&gt;&lt;lineCharCount val=&quot;6&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47&quot;/&gt;&lt;lineCharCount val=&quot;1&quot;/&gt;&lt;lineCharCount val=&quot;12&quot;/&gt;&lt;lineCharCount val=&quot;17&quot;/&gt;&lt;lineCharCount val=&quot;10&quot;/&gt;&lt;lineCharCount val=&quot;6&quot;/&gt;&lt;lineCharCount val=&quot;1&quot;/&gt;&lt;lineCharCount val=&quot;53&quot;/&gt;&lt;lineCharCount val=&quot;56&quot;/&gt;&lt;lineCharCount val=&quot;10&quot;/&gt;&lt;lineCharCount val=&quot;1&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1&quot;/&gt;&lt;lineCharCount val=&quot;14&quot;/&gt;&lt;/TableIndex&gt;&lt;TableIndex row=&quot;3&quot; col=&quot;2&quot;&gt;&lt;linesCount val=&quot;1&quot;/&gt;&lt;lineCharCount val=&quot;6&quot;/&gt;&lt;/TableIndex&gt;&lt;TableIndex row=&quot;3&quot; col=&quot;3&quot;&gt;&lt;linesCount val=&quot;1&quot;/&gt;&lt;lineCharCount val=&quot;4&quot;/&gt;&lt;/TableIndex&gt;&lt;TableIndex row=&quot;3&quot; col=&quot;4&quot;&gt;&lt;linesCount val=&quot;1&quot;/&gt;&lt;lineCharCount val=&quot;1&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1&quot; col=&quot;2&quot;&gt;&lt;linesCount val=&quot;1&quot;/&gt;&lt;lineCharCount val=&quot;12&quot;/&gt;&lt;/TableIndex&gt;&lt;TableIndex row=&quot;1&quot; col=&quot;3&quot;&gt;&lt;linesCount val=&quot;1&quot;/&gt;&lt;lineCharCount val=&quot;12&quot;/&gt;&lt;/TableIndex&gt;&lt;TableIndex row=&quot;2&quot; col=&quot;1&quot;&gt;&lt;linesCount val=&quot;1&quot;/&gt;&lt;lineCharCount val=&quot;10&quot;/&gt;&lt;/TableIndex&gt;&lt;TableIndex row=&quot;2&quot; col=&quot;2&quot;&gt;&lt;linesCount val=&quot;1&quot;/&gt;&lt;lineCharCount val=&quot;15&quot;/&gt;&lt;/TableIndex&gt;&lt;TableIndex row=&quot;2&quot; col=&quot;3&quot;&gt;&lt;linesCount val=&quot;1&quot;/&gt;&lt;lineCharCount val=&quot;8&quot;/&gt;&lt;/TableIndex&gt;&lt;TableIndex row=&quot;3&quot; col=&quot;1&quot;&gt;&lt;linesCount val=&quot;1&quot;/&gt;&lt;lineCharCount val=&quot;14&quot;/&gt;&lt;/TableIndex&gt;&lt;TableIndex row=&quot;3&quot; col=&quot;2&quot;&gt;&lt;linesCount val=&quot;1&quot;/&gt;&lt;lineCharCount val=&quot;2&quot;/&gt;&lt;/TableIndex&gt;&lt;TableIndex row=&quot;3&quot; col=&quot;3&quot;&gt;&lt;linesCount val=&quot;1&quot;/&gt;&lt;lineCharCount val=&quot;4&quot;/&gt;&lt;/TableIndex&gt;&lt;TableIndex row=&quot;4&quot; col=&quot;1&quot;&gt;&lt;linesCount val=&quot;1&quot;/&gt;&lt;lineCharCount val=&quot;11&quot;/&gt;&lt;/TableIndex&gt;&lt;TableIndex row=&quot;4&quot; col=&quot;2&quot;&gt;&lt;linesCount val=&quot;1&quot;/&gt;&lt;lineCharCount val=&quot;1&quot;/&gt;&lt;/TableIndex&gt;&lt;TableIndex row=&quot;4&quot; col=&quot;3&quot;&gt;&lt;linesCount val=&quot;1&quot;/&gt;&lt;lineCharCount val=&quot;4&quot;/&gt;&lt;/TableIndex&gt;&lt;TableIndex row=&quot;5&quot; col=&quot;1&quot;&gt;&lt;linesCount val=&quot;1&quot;/&gt;&lt;lineCharCount val=&quot;2&quot;/&gt;&lt;/TableIndex&gt;&lt;TableIndex row=&quot;5&quot; col=&quot;2&quot;&gt;&lt;linesCount val=&quot;1&quot;/&gt;&lt;lineCharCount val=&quot;2&quot;/&gt;&lt;/TableIndex&gt;&lt;TableIndex row=&quot;5&quot; col=&quot;3&quot;&gt;&lt;linesCount val=&quot;1&quot;/&gt;&lt;lineCharCount val=&quot;4&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OBJECTTYPE" val="ProcessingTask"/>
  <p:tag name="PRESENTER_SHAPETEXTINFO" val="&lt;ShapeTextInfo&gt;&lt;TableIndex row=&quot;-1&quot; col=&quot;-1&quot;&gt;&lt;linesCount val=&quot;1&quot;/&gt;&lt;lineCharCount val=&quot;14&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OBJECTTYPE" val="ProcessingTask"/>
  <p:tag name="PRESENTER_SHAPETEXTINFO" val="&lt;ShapeTextInfo&gt;&lt;TableIndex row=&quot;-1&quot; col=&quot;-1&quot;&gt;&lt;linesCount val=&quot;1&quot;/&gt;&lt;lineCharCount val=&quot;16&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2&quot;/&gt;&lt;lineCharCount val=&quot;43&quot;/&gt;&lt;lineCharCount val=&quot;1&quot;/&gt;&lt;lineCharCount val=&quot;42&quot;/&gt;&lt;lineCharCount val=&quot;42&quot;/&gt;&lt;lineCharCount val=&quot;42&quot;/&gt;&lt;lineCharCount val=&quot;42&quot;/&gt;&lt;lineCharCount val=&quot;42&quot;/&gt;&lt;lineCharCount val=&quot;41&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1&quot;/&gt;&lt;lineCharCount val=&quot;11&quot;/&gt;&lt;/TableIndex&gt;&lt;TableIndex row=&quot;3&quot; col=&quot;2&quot;&gt;&lt;linesCount val=&quot;1&quot;/&gt;&lt;lineCharCount val=&quot;1&quot;/&gt;&lt;/TableIndex&gt;&lt;TableIndex row=&quot;3&quot; col=&quot;3&quot;&gt;&lt;linesCount val=&quot;1&quot;/&gt;&lt;lineCharCount val=&quot;4&quot;/&gt;&lt;/TableIndex&gt;&lt;TableIndex row=&quot;3&quot; col=&quot;4&quot;&gt;&lt;linesCount val=&quot;1&quot;/&gt;&lt;lineCharCount val=&quot;1&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1&quot; col=&quot;2&quot;&gt;&lt;linesCount val=&quot;1&quot;/&gt;&lt;lineCharCount val=&quot;12&quot;/&gt;&lt;/TableIndex&gt;&lt;TableIndex row=&quot;1&quot; col=&quot;3&quot;&gt;&lt;linesCount val=&quot;1&quot;/&gt;&lt;lineCharCount val=&quot;12&quot;/&gt;&lt;/TableIndex&gt;&lt;TableIndex row=&quot;2&quot; col=&quot;1&quot;&gt;&lt;linesCount val=&quot;1&quot;/&gt;&lt;lineCharCount val=&quot;10&quot;/&gt;&lt;/TableIndex&gt;&lt;TableIndex row=&quot;2&quot; col=&quot;2&quot;&gt;&lt;linesCount val=&quot;1&quot;/&gt;&lt;lineCharCount val=&quot;15&quot;/&gt;&lt;/TableIndex&gt;&lt;TableIndex row=&quot;2&quot; col=&quot;3&quot;&gt;&lt;linesCount val=&quot;1&quot;/&gt;&lt;lineCharCount val=&quot;8&quot;/&gt;&lt;/TableIndex&gt;&lt;TableIndex row=&quot;3&quot; col=&quot;1&quot;&gt;&lt;linesCount val=&quot;1&quot;/&gt;&lt;lineCharCount val=&quot;14&quot;/&gt;&lt;/TableIndex&gt;&lt;TableIndex row=&quot;3&quot; col=&quot;2&quot;&gt;&lt;linesCount val=&quot;1&quot;/&gt;&lt;lineCharCount val=&quot;2&quot;/&gt;&lt;/TableIndex&gt;&lt;TableIndex row=&quot;3&quot; col=&quot;3&quot;&gt;&lt;linesCount val=&quot;1&quot;/&gt;&lt;lineCharCount val=&quot;4&quot;/&gt;&lt;/TableIndex&gt;&lt;TableIndex row=&quot;4&quot; col=&quot;1&quot;&gt;&lt;linesCount val=&quot;1&quot;/&gt;&lt;lineCharCount val=&quot;11&quot;/&gt;&lt;/TableIndex&gt;&lt;TableIndex row=&quot;4&quot; col=&quot;2&quot;&gt;&lt;linesCount val=&quot;1&quot;/&gt;&lt;lineCharCount val=&quot;1&quot;/&gt;&lt;/TableIndex&gt;&lt;TableIndex row=&quot;4&quot; col=&quot;3&quot;&gt;&lt;linesCount val=&quot;1&quot;/&gt;&lt;lineCharCount val=&quot;4&quot;/&gt;&lt;/TableIndex&gt;&lt;TableIndex row=&quot;5&quot; col=&quot;1&quot;&gt;&lt;linesCount val=&quot;1&quot;/&gt;&lt;lineCharCount val=&quot;2&quot;/&gt;&lt;/TableIndex&gt;&lt;TableIndex row=&quot;5&quot; col=&quot;2&quot;&gt;&lt;linesCount val=&quot;1&quot;/&gt;&lt;lineCharCount val=&quot;2&quot;/&gt;&lt;/TableIndex&gt;&lt;TableIndex row=&quot;5&quot; col=&quot;3&quot;&gt;&lt;linesCount val=&quot;1&quot;/&gt;&lt;lineCharCount val=&quot;4&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1&quot;/&gt;&lt;lineCharCount val=&quot;11&quot;/&gt;&lt;/TableIndex&gt;&lt;TableIndex row=&quot;3&quot; col=&quot;2&quot;&gt;&lt;linesCount val=&quot;1&quot;/&gt;&lt;lineCharCount val=&quot;1&quot;/&gt;&lt;/TableIndex&gt;&lt;TableIndex row=&quot;3&quot; col=&quot;3&quot;&gt;&lt;linesCount val=&quot;1&quot;/&gt;&lt;lineCharCount val=&quot;4&quot;/&gt;&lt;/TableIndex&gt;&lt;TableIndex row=&quot;3&quot; col=&quot;4&quot;&gt;&lt;linesCount val=&quot;1&quot;/&gt;&lt;lineCharCount val=&quot;1&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1&quot; col=&quot;2&quot;&gt;&lt;linesCount val=&quot;1&quot;/&gt;&lt;lineCharCount val=&quot;12&quot;/&gt;&lt;/TableIndex&gt;&lt;TableIndex row=&quot;1&quot; col=&quot;3&quot;&gt;&lt;linesCount val=&quot;1&quot;/&gt;&lt;lineCharCount val=&quot;12&quot;/&gt;&lt;/TableIndex&gt;&lt;TableIndex row=&quot;2&quot; col=&quot;1&quot;&gt;&lt;linesCount val=&quot;1&quot;/&gt;&lt;lineCharCount val=&quot;10&quot;/&gt;&lt;/TableIndex&gt;&lt;TableIndex row=&quot;2&quot; col=&quot;2&quot;&gt;&lt;linesCount val=&quot;1&quot;/&gt;&lt;lineCharCount val=&quot;15&quot;/&gt;&lt;/TableIndex&gt;&lt;TableIndex row=&quot;2&quot; col=&quot;3&quot;&gt;&lt;linesCount val=&quot;1&quot;/&gt;&lt;lineCharCount val=&quot;8&quot;/&gt;&lt;/TableIndex&gt;&lt;TableIndex row=&quot;3&quot; col=&quot;1&quot;&gt;&lt;linesCount val=&quot;1&quot;/&gt;&lt;lineCharCount val=&quot;14&quot;/&gt;&lt;/TableIndex&gt;&lt;TableIndex row=&quot;3&quot; col=&quot;2&quot;&gt;&lt;linesCount val=&quot;1&quot;/&gt;&lt;lineCharCount val=&quot;2&quot;/&gt;&lt;/TableIndex&gt;&lt;TableIndex row=&quot;3&quot; col=&quot;3&quot;&gt;&lt;linesCount val=&quot;1&quot;/&gt;&lt;lineCharCount val=&quot;4&quot;/&gt;&lt;/TableIndex&gt;&lt;TableIndex row=&quot;4&quot; col=&quot;1&quot;&gt;&lt;linesCount val=&quot;1&quot;/&gt;&lt;lineCharCount val=&quot;11&quot;/&gt;&lt;/TableIndex&gt;&lt;TableIndex row=&quot;4&quot; col=&quot;2&quot;&gt;&lt;linesCount val=&quot;1&quot;/&gt;&lt;lineCharCount val=&quot;1&quot;/&gt;&lt;/TableIndex&gt;&lt;TableIndex row=&quot;4&quot; col=&quot;3&quot;&gt;&lt;linesCount val=&quot;1&quot;/&gt;&lt;lineCharCount val=&quot;4&quot;/&gt;&lt;/TableIndex&gt;&lt;TableIndex row=&quot;5&quot; col=&quot;1&quot;&gt;&lt;linesCount val=&quot;1&quot;/&gt;&lt;lineCharCount val=&quot;2&quot;/&gt;&lt;/TableIndex&gt;&lt;TableIndex row=&quot;5&quot; col=&quot;2&quot;&gt;&lt;linesCount val=&quot;1&quot;/&gt;&lt;lineCharCount val=&quot;2&quot;/&gt;&lt;/TableIndex&gt;&lt;TableIndex row=&quot;5&quot; col=&quot;3&quot;&gt;&lt;linesCount val=&quot;1&quot;/&gt;&lt;lineCharCount val=&quot;4&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OBJECTTYPE" val="ProcessingTask"/>
  <p:tag name="PRESENTER_SHAPETEXTINFO" val="&lt;ShapeTextInfo&gt;&lt;TableIndex row=&quot;-1&quot; col=&quot;-1&quot;&gt;&lt;linesCount val=&quot;1&quot;/&gt;&lt;lineCharCount val=&quot;18&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6&quot;/&gt;&lt;lineCharCount val=&quot;1&quot;/&gt;&lt;lineCharCount val=&quot;1&quot;/&gt;&lt;lineCharCount val=&quot;1&quot;/&gt;&lt;lineCharCount val=&quot;26&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55&quot;/&gt;&lt;lineCharCount val=&quot;20&quot;/&gt;&lt;lineCharCount val=&quot;53&quot;/&gt;&lt;lineCharCount val=&quot;22&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2&quot;/&gt;&lt;lineCharCount val=&quot;41&quot;/&gt;&lt;lineCharCount val=&quot;1&quot;/&gt;&lt;lineCharCount val=&quot;40&quot;/&gt;&lt;lineCharCount val=&quot;40&quot;/&gt;&lt;lineCharCount val=&quot;40&quot;/&gt;&lt;lineCharCount val=&quot;40&quot;/&gt;&lt;lineCharCount val=&quot;40&quot;/&gt;&lt;lineCharCount val=&quot;40&quot;/&gt;&lt;lineCharCount val=&quot;40&quot;/&gt;&lt;lineCharCount val=&quot;39&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7&quot;/&gt;&lt;lineCharCount val=&quot;52&quot;/&gt;&lt;lineCharCount val=&quot;41&quot;/&gt;&lt;lineCharCount val=&quot;1&quot;/&gt;&lt;lineCharCount val=&quot;34&quot;/&gt;&lt;lineCharCount val=&quot;1&quot;/&gt;&lt;lineCharCount val=&quot;16&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5&quot;/&gt;&lt;lineCharCount val=&quot;49&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39&quot;/&gt;&lt;lineCharCount val=&quot;47&quot;/&gt;&lt;lineCharCount val=&quot;1&quot;/&gt;&lt;lineCharCount val=&quot;47&quot;/&gt;&lt;lineCharCount val=&quot;47&quot;/&gt;&lt;lineCharCount val=&quot;47&quot;/&gt;&lt;lineCharCount val=&quot;47&quot;/&gt;&lt;lineCharCount val=&quot;47&quot;/&gt;&lt;lineCharCount val=&quot;46&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8&quot;/&gt;&lt;lineCharCount val=&quot;21&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5&quot;/&gt;&lt;lineCharCount val=&quot;21&quot;/&gt;&lt;lineCharCount val=&quot;11&quot;/&gt;&lt;lineCharCount val=&quot;49&quot;/&gt;&lt;lineCharCount val=&quot;11&quot;/&gt;&lt;lineCharCount val=&quot;49&quot;/&gt;&lt;lineCharCount val=&quot;11&quot;/&gt;&lt;lineCharCount val=&quot;4&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HIGHLIGHT_STYLE" val="CORPORATE_2012"/>
  <p:tag name="HIGHLIGHT_FONT_COLOR" val="16746772"/>
  <p:tag name="HIGHLIGHT_COLOR" val="16777215"/>
  <p:tag name="HIGHLIGHT_FONT_SIZE" val="24"/>
  <p:tag name="SECTIONCOUNT" val="3"/>
  <p:tag name="SECTIONNUMBER" val="0"/>
  <p:tag name="SHAPETABLE" val="Group Organizer"/>
  <p:tag name="SLIDETYPE" val="Organizer"/>
</p:tagLst>
</file>

<file path=ppt/tags/tag198.xml><?xml version="1.0" encoding="utf-8"?>
<p:tagLst xmlns:a="http://schemas.openxmlformats.org/drawingml/2006/main" xmlns:r="http://schemas.openxmlformats.org/officeDocument/2006/relationships" xmlns:p="http://schemas.openxmlformats.org/presentationml/2006/main">
  <p:tag name="PRESENTER_SHAPEINFO" val="&lt;ThreeDShapeInfo&gt;&lt;uuid val=&quot;{81FC4B87-5F82-41A9-923E-A1EAB9639B8F}&quot;/&gt;&lt;isInvalidForFieldText val=&quot;0&quot;/&gt;&lt;Image&gt;&lt;filename val=&quot;C:\Users\sassnh\AppData\Local\Temp\PR\data\asimages\{81FC4B87-5F82-41A9-923E-A1EAB9639B8F}_33.png&quot;/&gt;&lt;left val=&quot;97&quot;/&gt;&lt;top val=&quot;124&quot;/&gt;&lt;width val=&quot;525&quot;/&gt;&lt;height val=&quot;360&quot;/&gt;&lt;hasText val=&quot;1&quot;/&gt;&lt;/Image&gt;&lt;/ThreeDShape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TableIndex row=&quot;2&quot; col=&quot;1&quot;&gt;&lt;linesCount val=&quot;1&quot;/&gt;&lt;lineCharCount val=&quot;37&quot;/&gt;&lt;/TableIndex&gt;&lt;TableIndex row=&quot;3&quot; col=&quot;1&quot;&gt;&lt;linesCount val=&quot;1&quot;/&gt;&lt;lineCharCount val=&quot;4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3&quot;/&gt;&lt;lineCharCount val=&quot;52&quot;/&gt;&lt;lineCharCount val=&quot;5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7&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0&quot;/&gt;&lt;lineCharCount val=&quot;40&quot;/&gt;&lt;lineCharCount val=&quot;2&quot;/&gt;&lt;lineCharCount val=&quot;46&quot;/&gt;&lt;lineCharCount val=&quot;46&quot;/&gt;&lt;lineCharCount val=&quot;46&quot;/&gt;&lt;lineCharCount val=&quot;46&quot;/&gt;&lt;lineCharCount val=&quot;46&quot;/&gt;&lt;lineCharCount val=&quot;45&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quot;/&gt;&lt;lineCharCount val=&quot;1&quot;/&gt;&lt;lineCharCount val=&quot;1&quot;/&gt;&lt;lineCharCount val=&quot;52&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2&quot;/&gt;&lt;lineCharCount val=&quot;36&quot;/&gt;&lt;lineCharCount val=&quot;4&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14&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4&quot;/&gt;&lt;lineCharCount val=&quot;56&quot;/&gt;&lt;lineCharCount val=&quot;1&quot;/&gt;&lt;lineCharCount val=&quot;53&quot;/&gt;&lt;lineCharCount val=&quot;53&quot;/&gt;&lt;lineCharCount val=&quot;53&quot;/&gt;&lt;lineCharCount val=&quot;53&quot;/&gt;&lt;lineCharCount val=&quot;53&quot;/&gt;&lt;lineCharCount val=&quot;53&quot;/&gt;&lt;lineCharCount val=&quot;53&quot;/&gt;&lt;lineCharCount val=&quot;53&quot;/&gt;&lt;lineCharCount val=&quot;53&quot;/&gt;&lt;lineCharCount val=&quot;53&quot;/&gt;&lt;lineCharCount val=&quot;53&quot;/&gt;&lt;lineCharCount val=&quot;76&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3&quot;/&gt;&lt;lineCharCount val=&quot;52&quot;/&gt;&lt;lineCharCount val=&quot;54&quot;/&gt;&lt;lineCharCount val=&quot;11&quot;/&gt;&lt;lineCharCount val=&quot;55&quot;/&gt;&lt;lineCharCount val=&quot;1&quot;/&gt;&lt;lineCharCount val=&quot;1&quot;/&gt;&lt;lineCharCount val=&quot;1&quot;/&gt;&lt;lineCharCount val=&quot;1&quot;/&gt;&lt;lineCharCount val=&quot;1&quot;/&gt;&lt;lineCharCount val=&quot;1&quot;/&gt;&lt;lineCharCount val=&quot;1&quot;/&gt;&lt;lineCharCount val=&quot;59&quot;/&gt;&lt;lineCharCount val=&quot;55&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26&quot;/&gt;&lt;lineCharCount val=&quot;33&quot;/&gt;&lt;lineCharCount val=&quot;42&quot;/&gt;&lt;lineCharCount val=&quot;41&quot;/&gt;&lt;lineCharCount val=&quot;22&quot;/&gt;&lt;lineCharCount val=&quot;4&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0&quot;/&gt;&lt;lineCharCount val=&quot;11&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0&quot;/&gt;&lt;/TableIndex&gt;&lt;/ShapeTextInfo&gt;"/>
  <p:tag name="PRESENTER_SHAPEINFO" val="&lt;ThreeDShapeInfo&gt;&lt;uuid val=&quot;{728E6B20-BAD3-49AE-B104-8C93EDC5BE0A}&quot;/&gt;&lt;isInvalidForFieldText val=&quot;0&quot;/&gt;&lt;Image&gt;&lt;filename val=&quot;C:\Users\sassnh\AppData\Local\Temp\PR\data\asimages\{728E6B20-BAD3-49AE-B104-8C93EDC5BE0A}_37.png&quot;/&gt;&lt;left val=&quot;286&quot;/&gt;&lt;top val=&quot;217&quot;/&gt;&lt;width val=&quot;432&quot;/&gt;&lt;height val=&quot;54&quot;/&gt;&lt;hasText val=&quot;1&quot;/&gt;&lt;/Image&gt;&lt;/ThreeDShapeInfo&gt;"/>
</p:tagLst>
</file>

<file path=ppt/tags/tag23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56&quot;/&gt;&lt;lineCharCount val=&quot;37&quot;/&gt;&lt;lineCharCount val=&quot;1&quot;/&gt;&lt;lineCharCount val=&quot;16&quot;/&gt;&lt;lineCharCount val=&quot;1&quot;/&gt;&lt;lineCharCount val=&quot;1&quot;/&gt;&lt;lineCharCount val=&quot;1&quot;/&gt;&lt;lineCharCount val=&quot;1&quot;/&gt;&lt;lineCharCount val=&quot;1&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7&quot;/&gt;&lt;lineCharCount val=&quot;32&quot;/&gt;&lt;lineCharCount val=&quot;55&quot;/&gt;&lt;lineCharCount val=&quot;17&quot;/&gt;&lt;lineCharCount val=&quot;59&quot;/&gt;&lt;lineCharCount val=&quot;20&quot;/&gt;&lt;lineCharCount val=&quot;55&quot;/&gt;&lt;lineCharCount val=&quot;16&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SLIDETYPE" val="Poll_Setup"/>
</p:tagLst>
</file>

<file path=ppt/tags/tag24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60&quot;/&gt;&lt;lineCharCount val=&quot;12&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26&quot;/&gt;&lt;lineCharCount val=&quot;33&quot;/&gt;&lt;lineCharCount val=&quot;36&quot;/&gt;&lt;lineCharCount val=&quot;47&quot;/&gt;&lt;lineCharCount val=&quot;22&quot;/&gt;&lt;lineCharCount val=&quot;4&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7&quot;/&gt;&lt;lineCharCount val=&quot;32&quot;/&gt;&lt;lineCharCount val=&quot;55&quot;/&gt;&lt;lineCharCount val=&quot;17&quot;/&gt;&lt;lineCharCount val=&quot;59&quot;/&gt;&lt;lineCharCount val=&quot;19&quot;/&gt;&lt;lineCharCount val=&quot;55&quot;/&gt;&lt;lineCharCount val=&quot;16&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9&quot;/&gt;&lt;lineCharCount val=&quot;50&quot;/&gt;&lt;lineCharCount val=&quot;17&quot;/&gt;&lt;lineCharCount val=&quot;1&quot;/&gt;&lt;lineCharCount val=&quot;16&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7&quot;/&gt;&lt;lineCharCount val=&quot;32&quot;/&gt;&lt;lineCharCount val=&quot;55&quot;/&gt;&lt;lineCharCount val=&quot;17&quot;/&gt;&lt;lineCharCount val=&quot;59&quot;/&gt;&lt;lineCharCount val=&quot;19&quot;/&gt;&lt;lineCharCount val=&quot;55&quot;/&gt;&lt;lineCharCount val=&quot;16&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9&quot;/&gt;&lt;lineCharCount val=&quot;50&quot;/&gt;&lt;lineCharCount val=&quot;17&quot;/&gt;&lt;lineCharCount val=&quot;1&quot;/&gt;&lt;lineCharCount val=&quot;16&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7&quot;/&gt;&lt;lineCharCount val=&quot;32&quot;/&gt;&lt;lineCharCount val=&quot;55&quot;/&gt;&lt;lineCharCount val=&quot;17&quot;/&gt;&lt;lineCharCount val=&quot;59&quot;/&gt;&lt;lineCharCount val=&quot;19&quot;/&gt;&lt;lineCharCount val=&quot;55&quot;/&gt;&lt;lineCharCount val=&quot;16&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0&quot;/&gt;&lt;lineCharCount val=&quot;9&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26&quot;/&gt;&lt;lineCharCount val=&quot;1&quot;/&gt;&lt;lineCharCount val=&quot;1&quot;/&gt;&lt;lineCharCount val=&quot;1&quot;/&gt;&lt;lineCharCount val=&quot;1&quot;/&gt;&lt;lineCharCount val=&quot;1&quot;/&gt;&lt;lineCharCount val=&quot;1&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1&quot;/&gt;&lt;lineCharCount val=&quot;56&quot;/&gt;&lt;lineCharCount val=&quot;1&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3&quot;/&gt;&lt;lineCharCount val=&quot;40&quot;/&gt;&lt;lineCharCount val=&quot;21&quot;/&gt;&lt;lineCharCount val=&quot;5&quot;/&gt;&lt;lineCharCount val=&quot;1&quot;/&gt;&lt;lineCharCount val=&quot;32&quot;/&gt;&lt;lineCharCount val=&quot;27&quot;/&gt;&lt;lineCharCount val=&quot;5&quot;/&gt;&lt;lineCharCount val=&quot;1&quot;/&gt;&lt;lineCharCount val=&quot;33&quot;/&gt;&lt;lineCharCount val=&quot;23&quot;/&gt;&lt;lineCharCount val=&quot;5&quot;/&gt;&lt;lineCharCount val=&quot;1&quot;/&gt;&lt;lineCharCount val=&quot;6&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5&quot;/&gt;&lt;lineCharCount val=&quot;21&quot;/&gt;&lt;lineCharCount val=&quot;20&quot;/&gt;&lt;lineCharCount val=&quot;38&quot;/&gt;&lt;lineCharCount val=&quot;4&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SLIDETYPE" val="QA"/>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42&quot;/&gt;&lt;lineCharCount val=&quot;16&quot;/&gt;&lt;lineCharCount val=&quot;1&quot;/&gt;&lt;lineCharCount val=&quot;1&quot;/&gt;&lt;lineCharCount val=&quot;1&quot;/&gt;&lt;lineCharCount val=&quot;1&quot;/&gt;&lt;lineCharCount val=&quot;1&quot;/&gt;&lt;lineCharCount val=&quot;1&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6&quot;/&gt;&lt;lineCharCount val=&quot;33&quot;/&gt;&lt;lineCharCount val=&quot;21&quot;/&gt;&lt;lineCharCount val=&quot;26&quot;/&gt;&lt;lineCharCount val=&quot;32&quot;/&gt;&lt;lineCharCount val=&quot;26&quot;/&gt;&lt;lineCharCount val=&quot;8&quot;/&gt;&lt;lineCharCount val=&quot;4&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30&quot;/&gt;&lt;lineCharCount val=&quot;36&quot;/&gt;&lt;lineCharCount val=&quot;12&quot;/&gt;&lt;lineCharCount val=&quot;37&quot;/&gt;&lt;lineCharCount val=&quot;13&quot;/&gt;&lt;lineCharCount val=&quot;29&quot;/&gt;&lt;lineCharCount val=&quot;4&quot;/&gt;&lt;/TableIndex&gt;&lt;/ShapeTextInfo&gt;"/>
  <p:tag name="PRESENTER_SHAPEINFO" val="&lt;ThreeDShapeInfo&gt;&lt;uuid val=&quot;{C3732811-0BCA-4CCE-9ECB-00E4098D9A72}&quot;/&gt;&lt;isInvalidForFieldText val=&quot;0&quot;/&gt;&lt;Image&gt;&lt;filename val=&quot;C:\Users\sassnh\AppData\Local\Temp\PR\data\asimages\{C3732811-0BCA-4CCE-9ECB-00E4098D9A72}_45.png&quot;/&gt;&lt;left val=&quot;192&quot;/&gt;&lt;top val=&quot;327&quot;/&gt;&lt;width val=&quot;384&quot;/&gt;&lt;height val=&quot;198&quot;/&gt;&lt;hasText val=&quot;1&quot;/&gt;&lt;/Image&gt;&lt;/ThreeDShapeInfo&gt;"/>
</p:tagLst>
</file>

<file path=ppt/tags/tag27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28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50&quot;/&gt;&lt;lineCharCount val=&quot;9&quot;/&gt;&lt;lineCharCount val=&quot;1&quot;/&gt;&lt;lineCharCount val=&quot;15&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7&quot;/&gt;&lt;lineCharCount val=&quot;32&quot;/&gt;&lt;lineCharCount val=&quot;55&quot;/&gt;&lt;lineCharCount val=&quot;17&quot;/&gt;&lt;lineCharCount val=&quot;61&quot;/&gt;&lt;lineCharCount val=&quot;17&quot;/&gt;&lt;lineCharCount val=&quot;55&quot;/&gt;&lt;lineCharCount val=&quot;16&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52&quot;/&gt;&lt;lineCharCount val=&quot;51&quot;/&gt;&lt;lineCharCount val=&quot;9&quot;/&gt;&lt;lineCharCount val=&quot;51&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20&quot;/&gt;&lt;lineCharCount val=&quot;33&quot;/&gt;&lt;lineCharCount val=&quot;21&quot;/&gt;&lt;lineCharCount val=&quot;26&quot;/&gt;&lt;lineCharCount val=&quot;32&quot;/&gt;&lt;lineCharCount val=&quot;8&quot;/&gt;&lt;lineCharCount val=&quot;4&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56&quot;/&gt;&lt;lineCharCount val=&quot;11&quot;/&gt;&lt;lineCharCount val=&quot;1&quot;/&gt;&lt;lineCharCount val=&quot;24&quot;/&gt;&lt;lineCharCount val=&quot;38&quot;/&gt;&lt;lineCharCount val=&quot;27&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5&quot;/&gt;&lt;lineCharCount val=&quot;38&quot;/&gt;&lt;lineCharCount val=&quot;26&quot;/&gt;&lt;lineCharCount val=&quot;35&quot;/&gt;&lt;lineCharCount val=&quot;41&quot;/&gt;&lt;lineCharCount val=&quot;13&quot;/&gt;&lt;lineCharCount val=&quot;10&quot;/&gt;&lt;lineCharCount val=&quot;58&quot;/&gt;&lt;lineCharCount val=&quot;18&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0&quot;/&gt;&lt;lineCharCount val=&quot;33&quot;/&gt;&lt;lineCharCount val=&quot;21&quot;/&gt;&lt;lineCharCount val=&quot;25&quot;/&gt;&lt;lineCharCount val=&quot;31&quot;/&gt;&lt;lineCharCount val=&quot;17&quot;/&gt;&lt;lineCharCount val=&quot;8&quot;/&gt;&lt;lineCharCount val=&quot;4&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3&quot;/&gt;&lt;lineCharCount val=&quot;20&quot;/&gt;&lt;/TableIndex&gt;&lt;/ShapeTextInfo&gt;"/>
  <p:tag name="PRESENTER_SHAPEINFO" val="&lt;ThreeDShapeInfo&gt;&lt;uuid val=&quot;{685D22C0-1760-4829-BC13-4B5BA27CA38C}&quot;/&gt;&lt;isInvalidForFieldText val=&quot;0&quot;/&gt;&lt;Image&gt;&lt;filename val=&quot;C:\Users\sassnh\AppData\Local\Temp\PR\data\asimages\{685D22C0-1760-4829-BC13-4B5BA27CA38C}_48.png&quot;/&gt;&lt;left val=&quot;258&quot;/&gt;&lt;top val=&quot;449&quot;/&gt;&lt;width val=&quot;260&quot;/&gt;&lt;height val=&quot;86&quot;/&gt;&lt;hasText val=&quot;1&quot;/&gt;&lt;/Image&gt;&lt;/ThreeDShapeInfo&gt;"/>
</p:tagLst>
</file>

<file path=ppt/tags/tag30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4&quot;/&gt;&lt;lineCharCount val=&quot;55&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0&quot;/&gt;&lt;lineCharCount val=&quot;33&quot;/&gt;&lt;lineCharCount val=&quot;21&quot;/&gt;&lt;lineCharCount val=&quot;26&quot;/&gt;&lt;lineCharCount val=&quot;32&quot;/&gt;&lt;lineCharCount val=&quot;13&quot;/&gt;&lt;lineCharCount val=&quot;8&quot;/&gt;&lt;lineCharCount val=&quot;4&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4&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54&quot;/&gt;&lt;lineCharCount val=&quot;1&quot;/&gt;&lt;lineCharCount val=&quot;1&quot;/&gt;&lt;lineCharCount val=&quot;1&quot;/&gt;&lt;lineCharCount val=&quot;1&quot;/&gt;&lt;lineCharCount val=&quot;1&quot;/&gt;&lt;lineCharCount val=&quot;1&quot;/&gt;&lt;lineCharCount val=&quot;1&quot;/&gt;&lt;lineCharCount val=&quot;15&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6&quot;/&gt;&lt;lineCharCount val=&quot;33&quot;/&gt;&lt;lineCharCount val=&quot;21&quot;/&gt;&lt;lineCharCount val=&quot;31&quot;/&gt;&lt;lineCharCount val=&quot;37&quot;/&gt;&lt;lineCharCount val=&quot;26&quot;/&gt;&lt;lineCharCount val=&quot;8&quot;/&gt;&lt;lineCharCount val=&quot;4&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57&quot;/&gt;&lt;lineCharCount val=&quot;32&quot;/&gt;&lt;lineCharCount val=&quot;66&quot;/&gt;&lt;lineCharCount val=&quot;61&quot;/&gt;&lt;lineCharCount val=&quot;17&quot;/&gt;&lt;lineCharCount val=&quot;65&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56&quot;/&gt;&lt;lineCharCount val=&quot;11&quot;/&gt;&lt;lineCharCount val=&quot;1&quot;/&gt;&lt;lineCharCount val=&quot;23&quot;/&gt;&lt;lineCharCount val=&quot;38&quot;/&gt;&lt;lineCharCount val=&quot;27&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48&quot;/&gt;&lt;lineCharCount val=&quot;1&quot;/&gt;&lt;lineCharCount val=&quot;1&quot;/&gt;&lt;lineCharCount val=&quot;1&quot;/&gt;&lt;lineCharCount val=&quot;1&quot;/&gt;&lt;lineCharCount val=&quot;1&quot;/&gt;&lt;lineCharCount val=&quot;1&quot;/&gt;&lt;lineCharCount val=&quot;1&quot;/&gt;&lt;lineCharCount val=&quot;15&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6&quot;/&gt;&lt;lineCharCount val=&quot;33&quot;/&gt;&lt;lineCharCount val=&quot;29&quot;/&gt;&lt;lineCharCount val=&quot;26&quot;/&gt;&lt;lineCharCount val=&quot;32&quot;/&gt;&lt;lineCharCount val=&quot;26&quot;/&gt;&lt;lineCharCount val=&quot;8&quot;/&gt;&lt;lineCharCount val=&quot;4&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57&quot;/&gt;&lt;lineCharCount val=&quot;32&quot;/&gt;&lt;lineCharCount val=&quot;66&quot;/&gt;&lt;lineCharCount val=&quot;61&quot;/&gt;&lt;lineCharCount val=&quot;17&quot;/&gt;&lt;lineCharCount val=&quot;65&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5&quot;/&gt;&lt;lineCharCount val=&quot;21&quot;/&gt;&lt;lineCharCount val=&quot;20&quot;/&gt;&lt;lineCharCount val=&quot;38&quot;/&gt;&lt;lineCharCount val=&quot;4&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7&quot;/&gt;&lt;lineCharCount val=&quot;29&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7&quot;/&gt;&lt;lineCharCount val=&quot;26&quot;/&gt;&lt;lineCharCount val=&quot;33&quot;/&gt;&lt;lineCharCount val=&quot;29&quot;/&gt;&lt;lineCharCount val=&quot;22&quot;/&gt;&lt;lineCharCount val=&quot;21&quot;/&gt;&lt;lineCharCount val=&quot;21&quot;/&gt;&lt;lineCharCount val=&quot;11&quot;/&gt;&lt;lineCharCount val=&quot;17&quot;/&gt;&lt;lineCharCount val=&quot;16&quot;/&gt;&lt;lineCharCount val=&quot;27&quot;/&gt;&lt;lineCharCount val=&quot;11&quot;/&gt;&lt;lineCharCount val=&quot;15&quot;/&gt;&lt;lineCharCount val=&quot;16&quot;/&gt;&lt;lineCharCount val=&quot;23&quot;/&gt;&lt;lineCharCount val=&quot;11&quot;/&gt;&lt;lineCharCount val=&quot;8&quot;/&gt;&lt;lineCharCount val=&quot;4&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9&quot;/&gt;&lt;lineCharCount val=&quot;46&quot;/&gt;&lt;lineCharCount val=&quot;1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53&quot;/&gt;&lt;lineCharCount val=&quot;12&quot;/&gt;&lt;lineCharCount val=&quot;1&quot;/&gt;&lt;lineCharCount val=&quot;1&quot;/&gt;&lt;lineCharCount val=&quot;1&quot;/&gt;&lt;lineCharCount val=&quot;1&quot;/&gt;&lt;lineCharCount val=&quot;1&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8&quot;/&gt;&lt;lineCharCount val=&quot;27&quot;/&gt;&lt;lineCharCount val=&quot;24&quot;/&gt;&lt;lineCharCount val=&quot;25&quot;/&gt;&lt;lineCharCount val=&quot;25&quot;/&gt;&lt;lineCharCount val=&quot;28&quot;/&gt;&lt;lineCharCount val=&quot;4&quot;/&gt;&lt;/TableIndex&gt;&lt;/ShapeTextInfo&gt;"/>
  <p:tag name="PRESENTER_SHAPEINFO" val="&lt;ThreeDShapeInfo&gt;&lt;uuid val=&quot;{0CC49339-2FD8-43C1-96CC-2559B832C01F}&quot;/&gt;&lt;isInvalidForFieldText val=&quot;0&quot;/&gt;&lt;Image&gt;&lt;filename val=&quot;C:\Users\sassnh\AppData\Local\Temp\PR\data\asimages\{0CC49339-2FD8-43C1-96CC-2559B832C01F}_53.png&quot;/&gt;&lt;left val=&quot;190&quot;/&gt;&lt;top val=&quot;302&quot;/&gt;&lt;width val=&quot;339&quot;/&gt;&lt;height val=&quot;240&quot;/&gt;&lt;hasText val=&quot;1&quot;/&gt;&lt;/Image&gt;&lt;/ThreeDShape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6&quot;/&gt;&lt;lineCharCount val=&quot;33&quot;/&gt;&lt;lineCharCount val=&quot;11&quot;/&gt;&lt;lineCharCount val=&quot;34&quot;/&gt;&lt;lineCharCount val=&quot;40&quot;/&gt;&lt;lineCharCount val=&quot;26&quot;/&gt;&lt;lineCharCount val=&quot;8&quot;/&gt;&lt;lineCharCount val=&quot;4&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SLIDETYPE" val="QA"/>
</p:tagLst>
</file>

<file path=ppt/tags/tag366.xml><?xml version="1.0" encoding="utf-8"?>
<p:tagLst xmlns:a="http://schemas.openxmlformats.org/drawingml/2006/main" xmlns:r="http://schemas.openxmlformats.org/officeDocument/2006/relationships" xmlns:p="http://schemas.openxmlformats.org/presentationml/2006/main">
  <p:tag name="HIGHLIGHT_STYLE" val="CORPORATE_2012"/>
  <p:tag name="HIGHLIGHT_FONT_COLOR" val="16746772"/>
  <p:tag name="HIGHLIGHT_COLOR" val="16777215"/>
  <p:tag name="HIGHLIGHT_FONT_SIZE" val="24"/>
  <p:tag name="SECTIONCOUNT" val="3"/>
  <p:tag name="SECTIONNUMBER" val="0"/>
  <p:tag name="SHAPETABLE" val="Group Organizer"/>
  <p:tag name="SLIDETYPE" val="Organizer"/>
</p:tagLst>
</file>

<file path=ppt/tags/tag36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FB82B7A-F584-4599-A664-ADE3876C480A}&quot;/&gt;&lt;isInvalidForFieldText val=&quot;0&quot;/&gt;&lt;Image&gt;&lt;filename val=&quot;C:\Users\sassnh\AppData\Local\Temp\PR\data\asimages\{CFB82B7A-F584-4599-A664-ADE3876C480A}_56.png&quot;/&gt;&lt;left val=&quot;97&quot;/&gt;&lt;top val=&quot;124&quot;/&gt;&lt;width val=&quot;525&quot;/&gt;&lt;height val=&quot;360&quot;/&gt;&lt;hasText val=&quot;1&quot;/&gt;&lt;/Image&gt;&lt;/ThreeDShape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TableIndex row=&quot;2&quot; col=&quot;1&quot;&gt;&lt;linesCount val=&quot;1&quot;/&gt;&lt;lineCharCount val=&quot;37&quot;/&gt;&lt;/TableIndex&gt;&lt;TableIndex row=&quot;3&quot; col=&quot;1&quot;&gt;&lt;linesCount val=&quot;1&quot;/&gt;&lt;lineCharCount val=&quot;4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7&quot;/&gt;&lt;lineCharCount val=&quot;16&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54&quot;/&gt;&lt;lineCharCount val=&quot;24&quot;/&gt;&lt;lineCharCount val=&quot;52&quot;/&gt;&lt;lineCharCount val=&quot;24&quot;/&gt;&lt;lineCharCount val=&quot;49&quot;/&gt;&lt;lineCharCount val=&quot;45&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2&quot;/&gt;&lt;lineCharCount val=&quot;53&quot;/&gt;&lt;lineCharCount val=&quot;36&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OBJECTTYPE" val="FlowchartBox"/>
  <p:tag name="PRESENTER_SHAPETEXTINFO" val="&lt;ShapeTextInfo&gt;&lt;TableIndex row=&quot;-1&quot; col=&quot;-1&quot;&gt;&lt;linesCount val=&quot;1&quot;/&gt;&lt;lineCharCount val=&quot;12&quot;/&gt;&lt;/TableIndex&gt;&lt;/ShapeTextInfo&gt;"/>
  <p:tag name="PRESENTER_SHAPEINFO" val="&lt;ThreeDShapeInfo&gt;&lt;uuid val=&quot;{7C557860-8556-4908-86DC-55B06270EA2F}&quot;/&gt;&lt;isInvalidForFieldText val=&quot;0&quot;/&gt;&lt;Image&gt;&lt;filename val=&quot;C:\Users\sassnh\AppData\Local\Temp\PR\data\asimages\{7C557860-8556-4908-86DC-55B06270EA2F}_58.png&quot;/&gt;&lt;left val=&quot;292&quot;/&gt;&lt;top val=&quot;223&quot;/&gt;&lt;width val=&quot;131&quot;/&gt;&lt;height val=&quot;51&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OBJECTTYPE" val="FlowchartBox"/>
  <p:tag name="PRESENTER_SHAPETEXTINFO" val="&lt;ShapeTextInfo&gt;&lt;TableIndex row=&quot;-1&quot; col=&quot;-1&quot;&gt;&lt;linesCount val=&quot;1&quot;/&gt;&lt;lineCharCount val=&quot;12&quot;/&gt;&lt;/TableIndex&gt;&lt;/ShapeTextInfo&gt;"/>
  <p:tag name="PRESENTER_SHAPEINFO" val="&lt;ThreeDShapeInfo&gt;&lt;uuid val=&quot;{5E21D1AA-DEA7-4298-BC16-69778A7E0D64}&quot;/&gt;&lt;isInvalidForFieldText val=&quot;0&quot;/&gt;&lt;Image&gt;&lt;filename val=&quot;C:\Users\sassnh\AppData\Local\Temp\PR\data\asimages\{5E21D1AA-DEA7-4298-BC16-69778A7E0D64}_58.png&quot;/&gt;&lt;left val=&quot;54&quot;/&gt;&lt;top val=&quot;320&quot;/&gt;&lt;width val=&quot;131&quot;/&gt;&lt;height val=&quot;51&quot;/&gt;&lt;hasText val=&quot;1&quot;/&gt;&lt;/Image&gt;&lt;/ThreeDShapeInfo&gt;"/>
</p:tagLst>
</file>

<file path=ppt/tags/tag381.xml><?xml version="1.0" encoding="utf-8"?>
<p:tagLst xmlns:a="http://schemas.openxmlformats.org/drawingml/2006/main" xmlns:r="http://schemas.openxmlformats.org/officeDocument/2006/relationships" xmlns:p="http://schemas.openxmlformats.org/presentationml/2006/main">
  <p:tag name="OBJECTTYPE" val="FlowchartBox"/>
  <p:tag name="PRESENTER_SHAPETEXTINFO" val="&lt;ShapeTextInfo&gt;&lt;TableIndex row=&quot;-1&quot; col=&quot;-1&quot;&gt;&lt;linesCount val=&quot;1&quot;/&gt;&lt;lineCharCount val=&quot;11&quot;/&gt;&lt;/TableIndex&gt;&lt;/ShapeTextInfo&gt;"/>
  <p:tag name="PRESENTER_SHAPEINFO" val="&lt;ThreeDShapeInfo&gt;&lt;uuid val=&quot;{66ECEFC0-6E1A-4512-A70A-21B28E81CA17}&quot;/&gt;&lt;isInvalidForFieldText val=&quot;0&quot;/&gt;&lt;Image&gt;&lt;filename val=&quot;C:\Users\sassnh\AppData\Local\Temp\PR\data\asimages\{66ECEFC0-6E1A-4512-A70A-21B28E81CA17}_58.png&quot;/&gt;&lt;left val=&quot;233&quot;/&gt;&lt;top val=&quot;424&quot;/&gt;&lt;width val=&quot;130&quot;/&gt;&lt;height val=&quot;51&quot;/&gt;&lt;hasText val=&quot;1&quot;/&gt;&lt;/Image&gt;&lt;/ThreeDShapeInfo&gt;"/>
</p:tagLst>
</file>

<file path=ppt/tags/tag382.xml><?xml version="1.0" encoding="utf-8"?>
<p:tagLst xmlns:a="http://schemas.openxmlformats.org/drawingml/2006/main" xmlns:r="http://schemas.openxmlformats.org/officeDocument/2006/relationships" xmlns:p="http://schemas.openxmlformats.org/presentationml/2006/main">
  <p:tag name="OBJECTTYPE" val="FlowchartBox"/>
  <p:tag name="PRESENTER_SHAPETEXTINFO" val="&lt;ShapeTextInfo&gt;&lt;TableIndex row=&quot;-1&quot; col=&quot;-1&quot;&gt;&lt;linesCount val=&quot;1&quot;/&gt;&lt;lineCharCount val=&quot;12&quot;/&gt;&lt;/TableIndex&gt;&lt;/ShapeTextInfo&gt;"/>
  <p:tag name="PRESENTER_SHAPEINFO" val="&lt;ThreeDShapeInfo&gt;&lt;uuid val=&quot;{1BDC7D1F-77E1-4533-833C-4BF470E1BAC3}&quot;/&gt;&lt;isInvalidForFieldText val=&quot;0&quot;/&gt;&lt;Image&gt;&lt;filename val=&quot;C:\Users\sassnh\AppData\Local\Temp\PR\data\asimages\{1BDC7D1F-77E1-4533-833C-4BF470E1BAC3}_58.png&quot;/&gt;&lt;left val=&quot;413&quot;/&gt;&lt;top val=&quot;326&quot;/&gt;&lt;width val=&quot;131&quot;/&gt;&lt;height val=&quot;51&quot;/&gt;&lt;hasText val=&quot;1&quot;/&gt;&lt;/Image&gt;&lt;/ThreeDShape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6&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7&quot;/&gt;&lt;lineCharCount val=&quot;29&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57&quot;/&gt;&lt;lineCharCount val=&quot;55&quot;/&gt;&lt;lineCharCount val=&quot;50&quot;/&gt;&lt;lineCharCount val=&quot;37&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OBJECTTYPE" val="FlowchartBox"/>
  <p:tag name="PRESENTER_SHAPETEXTINFO" val="&lt;ShapeTextInfo&gt;&lt;TableIndex row=&quot;-1&quot; col=&quot;-1&quot;&gt;&lt;linesCount val=&quot;1&quot;/&gt;&lt;lineCharCount val=&quot;12&quot;/&gt;&lt;/TableIndex&gt;&lt;/ShapeTextInfo&gt;"/>
  <p:tag name="PRESENTER_SHAPEINFO" val="&lt;ThreeDShapeInfo&gt;&lt;uuid val=&quot;{08EFD2CE-D2D5-4C4F-AE33-55B6BD7ADEE4}&quot;/&gt;&lt;isInvalidForFieldText val=&quot;0&quot;/&gt;&lt;Image&gt;&lt;filename val=&quot;C:\Users\sassnh\AppData\Local\Temp\PR\data\asimages\{08EFD2CE-D2D5-4C4F-AE33-55B6BD7ADEE4}_59.png&quot;/&gt;&lt;left val=&quot;292&quot;/&gt;&lt;top val=&quot;223&quot;/&gt;&lt;width val=&quot;131&quot;/&gt;&lt;height val=&quot;51&quot;/&gt;&lt;hasText val=&quot;1&quot;/&gt;&lt;/Image&gt;&lt;/ThreeDShapeInfo&gt;"/>
</p:tagLst>
</file>

<file path=ppt/tags/tag391.xml><?xml version="1.0" encoding="utf-8"?>
<p:tagLst xmlns:a="http://schemas.openxmlformats.org/drawingml/2006/main" xmlns:r="http://schemas.openxmlformats.org/officeDocument/2006/relationships" xmlns:p="http://schemas.openxmlformats.org/presentationml/2006/main">
  <p:tag name="OBJECTTYPE" val="FlowchartBox"/>
  <p:tag name="PRESENTER_SHAPETEXTINFO" val="&lt;ShapeTextInfo&gt;&lt;TableIndex row=&quot;-1&quot; col=&quot;-1&quot;&gt;&lt;linesCount val=&quot;1&quot;/&gt;&lt;lineCharCount val=&quot;12&quot;/&gt;&lt;/TableIndex&gt;&lt;/ShapeTextInfo&gt;"/>
  <p:tag name="PRESENTER_SHAPEINFO" val="&lt;ThreeDShapeInfo&gt;&lt;uuid val=&quot;{C887A13F-8033-4FA0-AA1B-251D21A9A349}&quot;/&gt;&lt;isInvalidForFieldText val=&quot;0&quot;/&gt;&lt;Image&gt;&lt;filename val=&quot;C:\Users\sassnh\AppData\Local\Temp\PR\data\asimages\{C887A13F-8033-4FA0-AA1B-251D21A9A349}_59.png&quot;/&gt;&lt;left val=&quot;54&quot;/&gt;&lt;top val=&quot;320&quot;/&gt;&lt;width val=&quot;131&quot;/&gt;&lt;height val=&quot;51&quot;/&gt;&lt;hasText val=&quot;1&quot;/&gt;&lt;/Image&gt;&lt;/ThreeDShapeInfo&gt;"/>
</p:tagLst>
</file>

<file path=ppt/tags/tag392.xml><?xml version="1.0" encoding="utf-8"?>
<p:tagLst xmlns:a="http://schemas.openxmlformats.org/drawingml/2006/main" xmlns:r="http://schemas.openxmlformats.org/officeDocument/2006/relationships" xmlns:p="http://schemas.openxmlformats.org/presentationml/2006/main">
  <p:tag name="OBJECTTYPE" val="FlowchartBox"/>
  <p:tag name="PRESENTER_SHAPETEXTINFO" val="&lt;ShapeTextInfo&gt;&lt;TableIndex row=&quot;-1&quot; col=&quot;-1&quot;&gt;&lt;linesCount val=&quot;1&quot;/&gt;&lt;lineCharCount val=&quot;11&quot;/&gt;&lt;/TableIndex&gt;&lt;/ShapeTextInfo&gt;"/>
  <p:tag name="PRESENTER_SHAPEINFO" val="&lt;ThreeDShapeInfo&gt;&lt;uuid val=&quot;{C9817893-8B8A-48A5-A50B-4C26EFA47A88}&quot;/&gt;&lt;isInvalidForFieldText val=&quot;0&quot;/&gt;&lt;Image&gt;&lt;filename val=&quot;C:\Users\sassnh\AppData\Local\Temp\PR\data\asimages\{C9817893-8B8A-48A5-A50B-4C26EFA47A88}_59.png&quot;/&gt;&lt;left val=&quot;233&quot;/&gt;&lt;top val=&quot;424&quot;/&gt;&lt;width val=&quot;130&quot;/&gt;&lt;height val=&quot;51&quot;/&gt;&lt;hasText val=&quot;1&quot;/&gt;&lt;/Image&gt;&lt;/ThreeDShapeInfo&gt;"/>
</p:tagLst>
</file>

<file path=ppt/tags/tag393.xml><?xml version="1.0" encoding="utf-8"?>
<p:tagLst xmlns:a="http://schemas.openxmlformats.org/drawingml/2006/main" xmlns:r="http://schemas.openxmlformats.org/officeDocument/2006/relationships" xmlns:p="http://schemas.openxmlformats.org/presentationml/2006/main">
  <p:tag name="OBJECTTYPE" val="FlowchartBox"/>
  <p:tag name="PRESENTER_SHAPETEXTINFO" val="&lt;ShapeTextInfo&gt;&lt;TableIndex row=&quot;-1&quot; col=&quot;-1&quot;&gt;&lt;linesCount val=&quot;1&quot;/&gt;&lt;lineCharCount val=&quot;12&quot;/&gt;&lt;/TableIndex&gt;&lt;/ShapeTextInfo&gt;"/>
  <p:tag name="PRESENTER_SHAPEINFO" val="&lt;ThreeDShapeInfo&gt;&lt;uuid val=&quot;{69B3DF5F-18A2-4FCF-A0E9-6901ED2538D8}&quot;/&gt;&lt;isInvalidForFieldText val=&quot;0&quot;/&gt;&lt;Image&gt;&lt;filename val=&quot;C:\Users\sassnh\AppData\Local\Temp\PR\data\asimages\{69B3DF5F-18A2-4FCF-A0E9-6901ED2538D8}_59.png&quot;/&gt;&lt;left val=&quot;413&quot;/&gt;&lt;top val=&quot;326&quot;/&gt;&lt;width val=&quot;131&quot;/&gt;&lt;height val=&quot;51&quot;/&gt;&lt;hasText val=&quot;1&quot;/&gt;&lt;/Image&gt;&lt;/ThreeDShape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6&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3&quot;/&gt;&lt;lineCharCount val=&quot;48&quot;/&gt;&lt;lineCharCount val=&quot;54&quot;/&gt;&lt;lineCharCount val=&quot;50&quot;/&gt;&lt;lineCharCount val=&quot;53&quot;/&gt;&lt;lineCharCount val=&quot;1&quot;/&gt;&lt;lineCharCount val=&quot;1&quot;/&gt;&lt;lineCharCount val=&quot;1&quot;/&gt;&lt;lineCharCount val=&quot;1&quot;/&gt;&lt;lineCharCount val=&quot;1&quot;/&gt;&lt;lineCharCount val=&quot;1&quot;/&gt;&lt;lineCharCount val=&quot;1&quot;/&gt;&lt;lineCharCount val=&quot;1&quot;/&gt;&lt;lineCharCount val=&quot;1&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TableIndex row=&quot;1&quot; col=&quot;2&quot;&gt;&lt;linesCount val=&quot;1&quot;/&gt;&lt;lineCharCount val=&quot;2&quot;/&gt;&lt;/TableIndex&gt;&lt;TableIndex row=&quot;1&quot; col=&quot;3&quot;&gt;&lt;linesCount val=&quot;1&quot;/&gt;&lt;lineCharCount val=&quot;2&quot;/&gt;&lt;/TableIndex&gt;&lt;TableIndex row=&quot;2&quot; col=&quot;1&quot;&gt;&lt;linesCount val=&quot;1&quot;/&gt;&lt;lineCharCount val=&quot;2&quot;/&gt;&lt;/TableIndex&gt;&lt;TableIndex row=&quot;2&quot; col=&quot;2&quot;&gt;&lt;linesCount val=&quot;1&quot;/&gt;&lt;lineCharCount val=&quot;2&quot;/&gt;&lt;/TableIndex&gt;&lt;TableIndex row=&quot;2&quot; col=&quot;3&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TableIndex row=&quot;3&quot; col=&quot;3&quot;&gt;&lt;linesCount val=&quot;1&quot;/&gt;&lt;lineCharCount val=&quot;1&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6&quot;/&gt;&lt;lineCharCount val=&quot;11&quot;/&gt;&lt;lineCharCount val=&quot;11&quot;/&gt;&lt;lineCharCount val=&quot;5&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2&quot;/&gt;&lt;/TableIndex&gt;&lt;TableIndex row=&quot;2&quot; col=&quot;2&quot;&gt;&lt;linesCount val=&quot;1&quot;/&gt;&lt;lineCharCount val=&quot;1&quot;/&gt;&lt;/TableIndex&gt;&lt;TableIndex row=&quot;2&quot; col=&quot;3&quot;&gt;&lt;linesCount val=&quot;1&quot;/&gt;&lt;lineCharCount val=&quot;1&quot;/&gt;&lt;/TableIndex&gt;&lt;TableIndex row=&quot;3&quot; col=&quot;1&quot;&gt;&lt;linesCount val=&quot;1&quot;/&gt;&lt;lineCharCount val=&quot;1&quot;/&gt;&lt;/TableIndex&gt;&lt;TableIndex row=&quot;3&quot; col=&quot;2&quot;&gt;&lt;linesCount val=&quot;1&quot;/&gt;&lt;lineCharCount val=&quot;1&quot;/&gt;&lt;/TableIndex&gt;&lt;TableIndex row=&quot;3&quot; col=&quot;3&quot;&gt;&lt;linesCount val=&quot;1&quot;/&gt;&lt;lineCharCount val=&quot;1&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TableIndex row=&quot;1&quot; col=&quot;2&quot;&gt;&lt;linesCount val=&quot;1&quot;/&gt;&lt;lineCharCount val=&quot;4&quot;/&gt;&lt;/TableIndex&gt;&lt;TableIndex row=&quot;2&quot; col=&quot;1&quot;&gt;&lt;linesCount val=&quot;1&quot;/&gt;&lt;lineCharCount val=&quot;2&quot;/&gt;&lt;/TableIndex&gt;&lt;TableIndex row=&quot;2&quot; col=&quot;2&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TableIndex row=&quot;1&quot; col=&quot;2&quot;&gt;&lt;linesCount val=&quot;1&quot;/&gt;&lt;lineCharCount val=&quot;4&quot;/&gt;&lt;/TableIndex&gt;&lt;TableIndex row=&quot;2&quot; col=&quot;1&quot;&gt;&lt;linesCount val=&quot;1&quot;/&gt;&lt;lineCharCount val=&quot;2&quot;/&gt;&lt;/TableIndex&gt;&lt;TableIndex row=&quot;2&quot; col=&quot;2&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58&quot;/&gt;&lt;lineCharCount val=&quot;6&quot;/&gt;&lt;lineCharCount val=&quot;1&quot;/&gt;&lt;lineCharCount val=&quot;1&quot;/&gt;&lt;lineCharCount val=&quot;1&quot;/&gt;&lt;lineCharCount val=&quot;1&quot;/&gt;&lt;lineCharCount val=&quot;1&quot;/&gt;&lt;lineCharCount val=&quot;1&quot;/&gt;&lt;lineCharCount val=&quot;16&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26&quot;/&gt;&lt;lineCharCount val=&quot;19&quot;/&gt;&lt;lineCharCount val=&quot;33&quot;/&gt;&lt;lineCharCount val=&quot;36&quot;/&gt;&lt;lineCharCount val=&quot;47&quot;/&gt;&lt;lineCharCount val=&quot;22&quot;/&gt;&lt;lineCharCount val=&quot;4&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57&quot;/&gt;&lt;lineCharCount val=&quot;32&quot;/&gt;&lt;lineCharCount val=&quot;66&quot;/&gt;&lt;lineCharCount val=&quot;61&quot;/&gt;&lt;lineCharCount val=&quot;17&quot;/&gt;&lt;lineCharCount val=&quot;65&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2&quot;/&gt;&lt;lineCharCount val=&quot;55&quot;/&gt;&lt;lineCharCount val=&quot;29&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4&quot;/&gt;&lt;lineCharCount val=&quot;99&quot;/&gt;&lt;lineCharCount val=&quot;97&quot;/&gt;&lt;lineCharCount val=&quot;1&quot;/&gt;&lt;lineCharCount val=&quot;98&quot;/&gt;&lt;lineCharCount val=&quot;98&quot;/&gt;&lt;lineCharCount val=&quot;97&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3&quot;/&gt;&lt;lineCharCount val=&quot;92&quot;/&gt;&lt;lineCharCount val=&quot;90&quot;/&gt;&lt;lineCharCount val=&quot;1&quot;/&gt;&lt;lineCharCount val=&quot;90&quot;/&gt;&lt;lineCharCount val=&quot;90&quot;/&gt;&lt;lineCharCount val=&quot;89&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3&quot;/&gt;&lt;lineCharCount val=&quot;107&quot;/&gt;&lt;lineCharCount val=&quot;118&quot;/&gt;&lt;lineCharCount val=&quot;1&quot;/&gt;&lt;lineCharCount val=&quot;115&quot;/&gt;&lt;lineCharCount val=&quot;115&quot;/&gt;&lt;lineCharCount val=&quot;114&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4&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2&quot;/&gt;&lt;/TableIndex&gt;&lt;TableIndex row=&quot;2&quot; col=&quot;2&quot;&gt;&lt;linesCount val=&quot;1&quot;/&gt;&lt;lineCharCount val=&quot;1&quot;/&gt;&lt;/TableIndex&gt;&lt;TableIndex row=&quot;2&quot; col=&quot;3&quot;&gt;&lt;linesCount val=&quot;1&quot;/&gt;&lt;lineCharCount val=&quot;1&quot;/&gt;&lt;/TableIndex&gt;&lt;TableIndex row=&quot;3&quot; col=&quot;1&quot;&gt;&lt;linesCount val=&quot;1&quot;/&gt;&lt;lineCharCount val=&quot;1&quot;/&gt;&lt;/TableIndex&gt;&lt;TableIndex row=&quot;3&quot; col=&quot;2&quot;&gt;&lt;linesCount val=&quot;1&quot;/&gt;&lt;lineCharCount val=&quot;1&quot;/&gt;&lt;/TableIndex&gt;&lt;TableIndex row=&quot;3&quot; col=&quot;3&quot;&gt;&lt;linesCount val=&quot;1&quot;/&gt;&lt;lineCharCount val=&quot;1&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8&quot;/&gt;&lt;lineCharCount val=&quot;18&quot;/&gt;&lt;lineCharCount val=&quot;11&quot;/&gt;&lt;lineCharCount val=&quot;12&quot;/&gt;&lt;lineCharCount val=&quot;5&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2&quot;/&gt;&lt;/TableIndex&gt;&lt;TableIndex row=&quot;2&quot; col=&quot;2&quot;&gt;&lt;linesCount val=&quot;1&quot;/&gt;&lt;lineCharCount val=&quot;2&quot;/&gt;&lt;/TableIndex&gt;&lt;TableIndex row=&quot;2&quot; col=&quot;3&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TableIndex row=&quot;3&quot; col=&quot;3&quot;&gt;&lt;linesCount val=&quot;1&quot;/&gt;&lt;lineCharCount val=&quot;1&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TableIndex row=&quot;1&quot; col=&quot;2&quot;&gt;&lt;linesCount val=&quot;1&quot;/&gt;&lt;lineCharCount val=&quot;4&quot;/&gt;&lt;/TableIndex&gt;&lt;TableIndex row=&quot;2&quot; col=&quot;1&quot;&gt;&lt;linesCount val=&quot;1&quot;/&gt;&lt;lineCharCount val=&quot;2&quot;/&gt;&lt;/TableIndex&gt;&lt;TableIndex row=&quot;2&quot; col=&quot;2&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5&quot;/&gt;&lt;/TableIndex&gt;&lt;/ShapeTextInfo&gt;"/>
  <p:tag name="PRESENTER_SHAPEINFO" val="&lt;ThreeDShapeInfo&gt;&lt;uuid val=&quot;{C8829BAC-886B-46E5-B606-7C9FEC8CD8BB}&quot;/&gt;&lt;isInvalidForFieldText val=&quot;0&quot;/&gt;&lt;Image&gt;&lt;filename val=&quot;C:\Users\sassnh\AppData\Local\Temp\PR\data\asimages\{C8829BAC-886B-46E5-B606-7C9FEC8CD8BB}_63.png&quot;/&gt;&lt;left val=&quot;40&quot;/&gt;&lt;top val=&quot;88&quot;/&gt;&lt;width val=&quot;670&quot;/&gt;&lt;height val=&quot;67&quot;/&gt;&lt;hasText val=&quot;1&quot;/&gt;&lt;/Image&gt;&lt;/ThreeDShape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TableIndex row=&quot;1&quot; col=&quot;2&quot;&gt;&lt;linesCount val=&quot;1&quot;/&gt;&lt;lineCharCount val=&quot;4&quot;/&gt;&lt;/TableIndex&gt;&lt;TableIndex row=&quot;2&quot; col=&quot;1&quot;&gt;&lt;linesCount val=&quot;1&quot;/&gt;&lt;lineCharCount val=&quot;2&quot;/&gt;&lt;/TableIndex&gt;&lt;TableIndex row=&quot;2&quot; col=&quot;2&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TableIndex row=&quot;1&quot; col=&quot;2&quot;&gt;&lt;linesCount val=&quot;1&quot;/&gt;&lt;lineCharCount val=&quot;4&quot;/&gt;&lt;/TableIndex&gt;&lt;TableIndex row=&quot;1&quot; col=&quot;3&quot;&gt;&lt;linesCount val=&quot;1&quot;/&gt;&lt;lineCharCount val=&quot;4&quot;/&gt;&lt;/TableIndex&gt;&lt;TableIndex row=&quot;2&quot; col=&quot;1&quot;&gt;&lt;linesCount val=&quot;1&quot;/&gt;&lt;lineCharCount val=&quot;2&quot;/&gt;&lt;/TableIndex&gt;&lt;TableIndex row=&quot;2&quot; col=&quot;2&quot;&gt;&lt;linesCount val=&quot;1&quot;/&gt;&lt;lineCharCount val=&quot;1&quot;/&gt;&lt;/TableIndex&gt;&lt;TableIndex row=&quot;2&quot; col=&quot;3&quot;&gt;&lt;linesCount val=&quot;1&quot;/&gt;&lt;lineCharCount val=&quot;1&quot;/&gt;&lt;/TableIndex&gt;&lt;TableIndex row=&quot;3&quot; col=&quot;1&quot;&gt;&lt;linesCount val=&quot;1&quot;/&gt;&lt;lineCharCount val=&quot;1&quot;/&gt;&lt;/TableIndex&gt;&lt;TableIndex row=&quot;3&quot; col=&quot;2&quot;&gt;&lt;linesCount val=&quot;0&quot;/&gt;&lt;/TableIndex&gt;&lt;TableIndex row=&quot;3&quot; col=&quot;3&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33&quot;/&gt;&lt;lineCharCount val=&quot;45&quot;/&gt;&lt;lineCharCount val=&quot;12&quot;/&gt;&lt;lineCharCount val=&quot;33&quot;/&gt;&lt;lineCharCount val=&quot;36&quot;/&gt;&lt;lineCharCount val=&quot;29&quot;/&gt;&lt;lineCharCount val=&quot;22&quot;/&gt;&lt;lineCharCount val=&quot;22&quot;/&gt;&lt;lineCharCount val=&quot;4&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7&quot;/&gt;&lt;lineCharCount val=&quot;32&quot;/&gt;&lt;lineCharCount val=&quot;49&quot;/&gt;&lt;lineCharCount val=&quot;23&quot;/&gt;&lt;lineCharCount val=&quot;56&quot;/&gt;&lt;lineCharCount val=&quot;23&quot;/&gt;&lt;lineCharCount val=&quot;49&quot;/&gt;&lt;lineCharCount val=&quot;2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 name="PRESENTER_SHAPEINFO" val="&lt;ThreeDShapeInfo&gt;&lt;uuid val=&quot;{51EDE6BB-456C-422A-A253-9A8DE8CAECA7}&quot;/&gt;&lt;isInvalidForFieldText val=&quot;0&quot;/&gt;&lt;Image&gt;&lt;filename val=&quot;C:\Users\sassnh\AppData\Local\Temp\PR\data\asimages\{51EDE6BB-456C-422A-A253-9A8DE8CAECA7}_8.png&quot;/&gt;&lt;left val=&quot;266&quot;/&gt;&lt;top val=&quot;384&quot;/&gt;&lt;width val=&quot;457&quot;/&gt;&lt;height val=&quot;54&quot;/&gt;&lt;hasText val=&quot;1&quot;/&gt;&lt;/Image&gt;&lt;/ThreeDShapeInfo&gt;"/>
</p:tagLst>
</file>

<file path=ppt/tags/tag45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4&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 name="PRESENTER_SHAPEINFO" val="&lt;ThreeDShapeInfo&gt;&lt;uuid val=&quot;{B995E95A-6B25-473B-B7A0-B77CCD5B4CC7}&quot;/&gt;&lt;isInvalidForFieldText val=&quot;0&quot;/&gt;&lt;Image&gt;&lt;filename val=&quot;C:\Users\sassnh\AppData\Local\Temp\PR\data\asimages\{B995E95A-6B25-473B-B7A0-B77CCD5B4CC7}_65.png&quot;/&gt;&lt;left val=&quot;46&quot;/&gt;&lt;top val=&quot;88&quot;/&gt;&lt;width val=&quot;660&quot;/&gt;&lt;height val=&quot;67&quot;/&gt;&lt;hasText val=&quot;1&quot;/&gt;&lt;/Image&gt;&lt;/ThreeDShape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2&quot;/&gt;&lt;/TableIndex&gt;&lt;TableIndex row=&quot;2&quot; col=&quot;2&quot;&gt;&lt;linesCount val=&quot;1&quot;/&gt;&lt;lineCharCount val=&quot;1&quot;/&gt;&lt;/TableIndex&gt;&lt;TableIndex row=&quot;2&quot; col=&quot;3&quot;&gt;&lt;linesCount val=&quot;1&quot;/&gt;&lt;lineCharCount val=&quot;1&quot;/&gt;&lt;/TableIndex&gt;&lt;TableIndex row=&quot;3&quot; col=&quot;1&quot;&gt;&lt;linesCount val=&quot;1&quot;/&gt;&lt;lineCharCount val=&quot;1&quot;/&gt;&lt;/TableIndex&gt;&lt;TableIndex row=&quot;3&quot; col=&quot;2&quot;&gt;&lt;linesCount val=&quot;1&quot;/&gt;&lt;lineCharCount val=&quot;1&quot;/&gt;&lt;/TableIndex&gt;&lt;TableIndex row=&quot;3&quot; col=&quot;3&quot;&gt;&lt;linesCount val=&quot;1&quot;/&gt;&lt;lineCharCount val=&quot;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0&quot;/&gt;&lt;lineCharCount val=&quot;20&quot;/&gt;&lt;lineCharCount val=&quot;11&quot;/&gt;&lt;lineCharCount val=&quot;12&quot;/&gt;&lt;lineCharCount val=&quot;5&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2&quot;/&gt;&lt;/TableIndex&gt;&lt;TableIndex row=&quot;2&quot; col=&quot;2&quot;&gt;&lt;linesCount val=&quot;1&quot;/&gt;&lt;lineCharCount val=&quot;2&quot;/&gt;&lt;/TableIndex&gt;&lt;TableIndex row=&quot;2&quot; col=&quot;3&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TableIndex row=&quot;3&quot; col=&quot;3&quot;&gt;&lt;linesCount val=&quot;1&quot;/&gt;&lt;lineCharCount val=&quot;1&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TableIndex row=&quot;1&quot; col=&quot;2&quot;&gt;&lt;linesCount val=&quot;1&quot;/&gt;&lt;lineCharCount val=&quot;4&quot;/&gt;&lt;/TableIndex&gt;&lt;TableIndex row=&quot;2&quot; col=&quot;1&quot;&gt;&lt;linesCount val=&quot;1&quot;/&gt;&lt;lineCharCount val=&quot;2&quot;/&gt;&lt;/TableIndex&gt;&lt;TableIndex row=&quot;2&quot; col=&quot;2&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TableIndex row=&quot;1&quot; col=&quot;2&quot;&gt;&lt;linesCount val=&quot;1&quot;/&gt;&lt;lineCharCount val=&quot;4&quot;/&gt;&lt;/TableIndex&gt;&lt;TableIndex row=&quot;2&quot; col=&quot;1&quot;&gt;&lt;linesCount val=&quot;1&quot;/&gt;&lt;lineCharCount val=&quot;2&quot;/&gt;&lt;/TableIndex&gt;&lt;TableIndex row=&quot;2&quot; col=&quot;2&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0&quot;/&gt;&lt;lineCharCount val=&quot;16&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TableIndex row=&quot;1&quot; col=&quot;2&quot;&gt;&lt;linesCount val=&quot;1&quot;/&gt;&lt;lineCharCount val=&quot;4&quot;/&gt;&lt;/TableIndex&gt;&lt;TableIndex row=&quot;1&quot; col=&quot;3&quot;&gt;&lt;linesCount val=&quot;1&quot;/&gt;&lt;lineCharCount val=&quot;4&quot;/&gt;&lt;/TableIndex&gt;&lt;TableIndex row=&quot;2&quot; col=&quot;1&quot;&gt;&lt;linesCount val=&quot;1&quot;/&gt;&lt;lineCharCount val=&quot;2&quot;/&gt;&lt;/TableIndex&gt;&lt;TableIndex row=&quot;2&quot; col=&quot;2&quot;&gt;&lt;linesCount val=&quot;1&quot;/&gt;&lt;lineCharCount val=&quot;1&quot;/&gt;&lt;/TableIndex&gt;&lt;TableIndex row=&quot;2&quot; col=&quot;3&quot;&gt;&lt;linesCount val=&quot;1&quot;/&gt;&lt;lineCharCount val=&quot;1&quot;/&gt;&lt;/TableIndex&gt;&lt;TableIndex row=&quot;3&quot; col=&quot;1&quot;&gt;&lt;linesCount val=&quot;1&quot;/&gt;&lt;lineCharCount val=&quot;1&quot;/&gt;&lt;/TableIndex&gt;&lt;TableIndex row=&quot;3&quot; col=&quot;2&quot;&gt;&lt;linesCount val=&quot;0&quot;/&gt;&lt;/TableIndex&gt;&lt;TableIndex row=&quot;3&quot; col=&quot;3&quot;&gt;&lt;linesCount val=&quot;0&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46&quot;/&gt;&lt;lineCharCount val=&quot;18&quot;/&gt;&lt;lineCharCount val=&quot;1&quot;/&gt;&lt;lineCharCount val=&quot;1&quot;/&gt;&lt;lineCharCount val=&quot;1&quot;/&gt;&lt;lineCharCount val=&quot;1&quot;/&gt;&lt;lineCharCount val=&quot;1&quot;/&gt;&lt;lineCharCount val=&quot;1&quot;/&gt;&lt;lineCharCount val=&quot;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40&quot;/&gt;&lt;lineCharCount val=&quot;37&quot;/&gt;&lt;lineCharCount val=&quot;12&quot;/&gt;&lt;lineCharCount val=&quot;33&quot;/&gt;&lt;lineCharCount val=&quot;36&quot;/&gt;&lt;lineCharCount val=&quot;47&quot;/&gt;&lt;lineCharCount val=&quot;22&quot;/&gt;&lt;lineCharCount val=&quot;4&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2&quot;/&gt;&lt;lineCharCount val=&quot;57&quot;/&gt;&lt;lineCharCount val=&quot;22&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48&quot;/&gt;&lt;lineCharCount val=&quot;45&quot;/&gt;&lt;lineCharCount val=&quot;12&quot;/&gt;&lt;lineCharCount val=&quot;33&quot;/&gt;&lt;lineCharCount val=&quot;36&quot;/&gt;&lt;lineCharCount val=&quot;47&quot;/&gt;&lt;lineCharCount val=&quot;22&quot;/&gt;&lt;lineCharCount val=&quot;4&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52&quot;/&gt;&lt;lineCharCount val=&quot;57&quot;/&gt;&lt;lineCharCount val=&quot;29&quot;/&gt;&lt;lineCharCount val=&quot;1&quot;/&gt;&lt;lineCharCount val=&quot;1&quot;/&gt;&lt;lineCharCount val=&quot;1&quot;/&gt;&lt;lineCharCount val=&quot;1&quot;/&gt;&lt;lineCharCount val=&quot;1&quot;/&gt;&lt;lineCharCount val=&quot;1&quot;/&gt;&lt;lineCharCount val=&quot;1&quot;/&gt;&lt;lineCharCount val=&quot;55&quot;/&gt;&lt;lineCharCount val=&quot;51&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48&quot;/&gt;&lt;lineCharCount val=&quot;45&quot;/&gt;&lt;lineCharCount val=&quot;12&quot;/&gt;&lt;lineCharCount val=&quot;33&quot;/&gt;&lt;lineCharCount val=&quot;36&quot;/&gt;&lt;lineCharCount val=&quot;47&quot;/&gt;&lt;lineCharCount val=&quot;22&quot;/&gt;&lt;lineCharCount val=&quot;4&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4&quot;/&gt;&lt;lineCharCount val=&quot;59&quot;/&gt;&lt;lineCharCount val=&quot;44&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2&quot;/&gt;&lt;/TableIndex&gt;&lt;TableIndex row=&quot;2&quot; col=&quot;2&quot;&gt;&lt;linesCount val=&quot;1&quot;/&gt;&lt;lineCharCount val=&quot;2&quot;/&gt;&lt;/TableIndex&gt;&lt;TableIndex row=&quot;2&quot; col=&quot;3&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TableIndex row=&quot;3&quot; col=&quot;3&quot;&gt;&lt;linesCount val=&quot;1&quot;/&gt;&lt;lineCharCount val=&quot;1&quot;/&gt;&lt;/TableIndex&gt;&lt;/ShapeTextInfo&gt;"/>
</p:tagLst>
</file>

<file path=ppt/tags/tag4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6&quot;/&gt;&lt;lineCharCount val=&quot;20&quot;/&gt;&lt;lineCharCount val=&quot;5&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2&quot; col=&quot;1&quot;&gt;&lt;linesCount val=&quot;1&quot;/&gt;&lt;lineCharCount val=&quot;1&quot;/&gt;&lt;/TableIndex&gt;&lt;TableIndex row=&quot;2&quot; col=&quot;2&quot;&gt;&lt;linesCount val=&quot;1&quot;/&gt;&lt;lineCharCount val=&quot;1&quot;/&gt;&lt;/TableIndex&gt;&lt;TableIndex row=&quot;3&quot; col=&quot;1&quot;&gt;&lt;linesCount val=&quot;1&quot;/&gt;&lt;lineCharCount val=&quot;1&quot;/&gt;&lt;/TableIndex&gt;&lt;TableIndex row=&quot;3&quot; col=&quot;2&quot;&gt;&lt;linesCount val=&quot;1&quot;/&gt;&lt;lineCharCount val=&quot;1&quot;/&gt;&lt;/TableIndex&gt;&lt;/ShapeTextInfo&gt;"/>
</p:tagLst>
</file>

<file path=ppt/tags/tag4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TableIndex row=&quot;1&quot; col=&quot;2&quot;&gt;&lt;linesCount val=&quot;1&quot;/&gt;&lt;lineCharCount val=&quot;4&quot;/&gt;&lt;/TableIndex&gt;&lt;TableIndex row=&quot;2&quot; col=&quot;1&quot;&gt;&lt;linesCount val=&quot;1&quot;/&gt;&lt;lineCharCount val=&quot;2&quot;/&gt;&lt;/TableIndex&gt;&lt;TableIndex row=&quot;2&quot; col=&quot;2&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ShapeTextInfo&gt;"/>
</p:tagLst>
</file>

<file path=ppt/tags/tag49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TableIndex row=&quot;1&quot; col=&quot;2&quot;&gt;&lt;linesCount val=&quot;1&quot;/&gt;&lt;lineCharCount val=&quot;4&quot;/&gt;&lt;/TableIndex&gt;&lt;TableIndex row=&quot;2&quot; col=&quot;1&quot;&gt;&lt;linesCount val=&quot;1&quot;/&gt;&lt;lineCharCount val=&quot;2&quot;/&gt;&lt;/TableIndex&gt;&lt;TableIndex row=&quot;2&quot; col=&quot;2&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ShapeTextInfo&gt;"/>
</p:tagLst>
</file>

<file path=ppt/tags/tag4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9&quot;/&gt;&lt;lineCharCount val=&quot;55&quot;/&gt;&lt;lineCharCount val=&quot;40&quot;/&gt;&lt;/TableIndex&gt;&lt;/ShapeTextInfo&gt;"/>
</p:tagLst>
</file>

<file path=ppt/tags/tag4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2&quot;/&gt;&lt;/TableIndex&gt;&lt;TableIndex row=&quot;2&quot; col=&quot;2&quot;&gt;&lt;linesCount val=&quot;1&quot;/&gt;&lt;lineCharCount val=&quot;2&quot;/&gt;&lt;/TableIndex&gt;&lt;TableIndex row=&quot;2&quot; col=&quot;3&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TableIndex row=&quot;3&quot; col=&quot;3&quot;&gt;&lt;linesCount val=&quot;1&quot;/&gt;&lt;lineCharCount val=&quot;1&quot;/&gt;&lt;/TableIndex&gt;&lt;/ShapeTextInfo&gt;"/>
</p:tagLst>
</file>

<file path=ppt/tags/tag4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6&quot;/&gt;&lt;lineCharCount val=&quot;22&quot;/&gt;&lt;lineCharCount val=&quot;5&quot;/&gt;&lt;/TableIndex&gt;&lt;/ShapeTextInfo&gt;"/>
</p:tagLst>
</file>

<file path=ppt/tags/tag4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2&quot; col=&quot;1&quot;&gt;&lt;linesCount val=&quot;1&quot;/&gt;&lt;lineCharCount val=&quot;1&quot;/&gt;&lt;/TableIndex&gt;&lt;TableIndex row=&quot;2&quot; col=&quot;2&quot;&gt;&lt;linesCount val=&quot;1&quot;/&gt;&lt;lineCharCount val=&quot;1&quot;/&gt;&lt;/TableIndex&gt;&lt;TableIndex row=&quot;3&quot; col=&quot;1&quot;&gt;&lt;linesCount val=&quot;1&quot;/&gt;&lt;lineCharCount val=&quot;1&quot;/&gt;&lt;/TableIndex&gt;&lt;TableIndex row=&quot;3&quot; col=&quot;2&quot;&gt;&lt;linesCount val=&quot;1&quot;/&gt;&lt;lineCharCount val=&quot;1&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50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TableIndex row=&quot;1&quot; col=&quot;2&quot;&gt;&lt;linesCount val=&quot;1&quot;/&gt;&lt;lineCharCount val=&quot;4&quot;/&gt;&lt;/TableIndex&gt;&lt;TableIndex row=&quot;2&quot; col=&quot;1&quot;&gt;&lt;linesCount val=&quot;1&quot;/&gt;&lt;lineCharCount val=&quot;2&quot;/&gt;&lt;/TableIndex&gt;&lt;TableIndex row=&quot;2&quot; col=&quot;2&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ShapeTextInfo&gt;"/>
</p:tagLst>
</file>

<file path=ppt/tags/tag5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TableIndex row=&quot;1&quot; col=&quot;2&quot;&gt;&lt;linesCount val=&quot;1&quot;/&gt;&lt;lineCharCount val=&quot;4&quot;/&gt;&lt;/TableIndex&gt;&lt;TableIndex row=&quot;2&quot; col=&quot;1&quot;&gt;&lt;linesCount val=&quot;1&quot;/&gt;&lt;lineCharCount val=&quot;2&quot;/&gt;&lt;/TableIndex&gt;&lt;TableIndex row=&quot;2&quot; col=&quot;2&quot;&gt;&lt;linesCount val=&quot;1&quot;/&gt;&lt;lineCharCount val=&quot;2&quot;/&gt;&lt;/TableIndex&gt;&lt;TableIndex row=&quot;3&quot; col=&quot;1&quot;&gt;&lt;linesCount val=&quot;1&quot;/&gt;&lt;lineCharCount val=&quot;1&quot;/&gt;&lt;/TableIndex&gt;&lt;TableIndex row=&quot;3&quot; col=&quot;2&quot;&gt;&lt;linesCount val=&quot;1&quot;/&gt;&lt;lineCharCount val=&quot;1&quot;/&gt;&lt;/TableIndex&gt;&lt;/ShapeTextInfo&gt;"/>
</p:tagLst>
</file>

<file path=ppt/tags/tag50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5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55&quot;/&gt;&lt;lineCharCount val=&quot;52&quot;/&gt;&lt;lineCharCount val=&quot;58&quot;/&gt;&lt;lineCharCount val=&quot;13&quot;/&gt;&lt;/TableIndex&gt;&lt;/ShapeTextInfo&gt;"/>
</p:tagLst>
</file>

<file path=ppt/tags/tag5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38&quot;/&gt;&lt;lineCharCount val=&quot;32&quot;/&gt;&lt;lineCharCount val=&quot;45&quot;/&gt;&lt;lineCharCount val=&quot;36&quot;/&gt;&lt;lineCharCount val=&quot;47&quot;/&gt;&lt;lineCharCount val=&quot;22&quot;/&gt;&lt;lineCharCount val=&quot;4&quot;/&gt;&lt;/TableIndex&gt;&lt;/ShapeTextInfo&gt;"/>
</p:tagLst>
</file>

<file path=ppt/tags/tag5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50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3&quot;/&gt;&lt;lineCharCount val=&quot;55&quot;/&gt;&lt;lineCharCount val=&quot;10&quot;/&gt;&lt;/TableIndex&gt;&lt;/ShapeTextInfo&gt;"/>
</p:tagLst>
</file>

<file path=ppt/tags/tag5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5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1&quot; col=&quot;5&quot;&gt;&lt;linesCount val=&quot;1&quot;/&gt;&lt;lineCharCount val=&quot;3&quot;/&gt;&lt;/TableIndex&gt;&lt;TableIndex row=&quot;1&quot; col=&quot;6&quot;&gt;&lt;linesCount val=&quot;1&quot;/&gt;&lt;lineCharCount val=&quot;3&quot;/&gt;&lt;/TableIndex&gt;&lt;TableIndex row=&quot;1&quot; col=&quot;7&quot;&gt;&lt;linesCount val=&quot;1&quot;/&gt;&lt;lineCharCount val=&quot;3&quot;/&gt;&lt;/TableIndex&gt;&lt;TableIndex row=&quot;2&quot; col=&quot;1&quot;&gt;&lt;linesCount val=&quot;1&quot;/&gt;&lt;lineCharCount val=&quot;5&quot;/&gt;&lt;/TableIndex&gt;&lt;TableIndex row=&quot;2&quot; col=&quot;2&quot;&gt;&lt;linesCount val=&quot;1&quot;/&gt;&lt;lineCharCount val=&quot;8&quot;/&gt;&lt;/TableIndex&gt;&lt;TableIndex row=&quot;2&quot; col=&quot;3&quot;&gt;&lt;linesCount val=&quot;2&quot;/&gt;&lt;lineCharCount val=&quot;10&quot;/&gt;&lt;lineCharCount val=&quot;5&quot;/&gt;&lt;/TableIndex&gt;&lt;TableIndex row=&quot;2&quot; col=&quot;4&quot;&gt;&lt;linesCount val=&quot;2&quot;/&gt;&lt;lineCharCount val=&quot;8&quot;/&gt;&lt;lineCharCount val=&quot;5&quot;/&gt;&lt;/TableIndex&gt;&lt;TableIndex row=&quot;2&quot; col=&quot;5&quot;&gt;&lt;linesCount val=&quot;1&quot;/&gt;&lt;lineCharCount val=&quot;6&quot;/&gt;&lt;/TableIndex&gt;&lt;TableIndex row=&quot;2&quot; col=&quot;6&quot;&gt;&lt;linesCount val=&quot;2&quot;/&gt;&lt;lineCharCount val=&quot;8&quot;/&gt;&lt;lineCharCount val=&quot;4&quot;/&gt;&lt;/TableIndex&gt;&lt;TableIndex row=&quot;2&quot; col=&quot;7&quot;&gt;&lt;linesCount val=&quot;2&quot;/&gt;&lt;lineCharCount val=&quot;8&quot;/&gt;&lt;lineCharCount val=&quot;7&quot;/&gt;&lt;/TableIndex&gt;&lt;TableIndex row=&quot;3&quot; col=&quot;1&quot;&gt;&lt;linesCount val=&quot;1&quot;/&gt;&lt;lineCharCount val=&quot;1&quot;/&gt;&lt;/TableIndex&gt;&lt;TableIndex row=&quot;3&quot; col=&quot;2&quot;&gt;&lt;linesCount val=&quot;1&quot;/&gt;&lt;lineCharCount val=&quot;1&quot;/&gt;&lt;/TableIndex&gt;&lt;TableIndex row=&quot;3&quot; col=&quot;3&quot;&gt;&lt;linesCount val=&quot;1&quot;/&gt;&lt;lineCharCount val=&quot;1&quot;/&gt;&lt;/TableIndex&gt;&lt;TableIndex row=&quot;3&quot; col=&quot;4&quot;&gt;&lt;linesCount val=&quot;1&quot;/&gt;&lt;lineCharCount val=&quot;1&quot;/&gt;&lt;/TableIndex&gt;&lt;TableIndex row=&quot;3&quot; col=&quot;5&quot;&gt;&lt;linesCount val=&quot;1&quot;/&gt;&lt;lineCharCount val=&quot;1&quot;/&gt;&lt;/TableIndex&gt;&lt;TableIndex row=&quot;3&quot; col=&quot;6&quot;&gt;&lt;linesCount val=&quot;1&quot;/&gt;&lt;lineCharCount val=&quot;1&quot;/&gt;&lt;/TableIndex&gt;&lt;TableIndex row=&quot;3&quot; col=&quot;7&quot;&gt;&lt;linesCount val=&quot;1&quot;/&gt;&lt;lineCharCount val=&quot;1&quot;/&gt;&lt;/TableIndex&gt;&lt;/ShapeTextInfo&gt;"/>
</p:tagLst>
</file>

<file path=ppt/tags/tag5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38&quot;/&gt;&lt;lineCharCount val=&quot;32&quot;/&gt;&lt;lineCharCount val=&quot;45&quot;/&gt;&lt;lineCharCount val=&quot;36&quot;/&gt;&lt;lineCharCount val=&quot;47&quot;/&gt;&lt;lineCharCount val=&quot;22&quot;/&gt;&lt;lineCharCount val=&quot;4&quot;/&gt;&lt;/TableIndex&gt;&lt;/ShapeTextInfo&gt;"/>
</p:tagLst>
</file>

<file path=ppt/tags/tag5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5&quot;/&gt;&lt;lineCharCount val=&quot;21&quot;/&gt;&lt;/TableIndex&gt;&lt;/ShapeTextInfo&gt;"/>
  <p:tag name="PRESENTER_SHAPEINFO" val="&lt;ThreeDShapeInfo&gt;&lt;uuid val=&quot;{DE392C36-DDD2-427E-934E-489022A658D3}&quot;/&gt;&lt;isInvalidForFieldText val=&quot;1&quot;/&gt;&lt;Image&gt;&lt;filename val=&quot;C:\Users\sassnh\AppData\Local\Temp\PR\data\asimages\{DE392C36-DDD2-427E-934E-489022A658D3}_72_S.png&quot;/&gt;&lt;left val=&quot;157&quot;/&gt;&lt;top val=&quot;333&quot;/&gt;&lt;width val=&quot;285&quot;/&gt;&lt;height val=&quot;86&quot;/&gt;&lt;hasText val=&quot;0&quot;/&gt;&lt;/Image&gt;&lt;/ThreeDShapeInfo&gt;"/>
</p:tagLst>
</file>

<file path=ppt/tags/tag5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1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1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1&quot; col=&quot;5&quot;&gt;&lt;linesCount val=&quot;1&quot;/&gt;&lt;lineCharCount val=&quot;3&quot;/&gt;&lt;/TableIndex&gt;&lt;TableIndex row=&quot;1&quot; col=&quot;6&quot;&gt;&lt;linesCount val=&quot;1&quot;/&gt;&lt;lineCharCount val=&quot;3&quot;/&gt;&lt;/TableIndex&gt;&lt;TableIndex row=&quot;1&quot; col=&quot;7&quot;&gt;&lt;linesCount val=&quot;1&quot;/&gt;&lt;lineCharCount val=&quot;3&quot;/&gt;&lt;/TableIndex&gt;&lt;TableIndex row=&quot;2&quot; col=&quot;1&quot;&gt;&lt;linesCount val=&quot;1&quot;/&gt;&lt;lineCharCount val=&quot;5&quot;/&gt;&lt;/TableIndex&gt;&lt;TableIndex row=&quot;2&quot; col=&quot;2&quot;&gt;&lt;linesCount val=&quot;1&quot;/&gt;&lt;lineCharCount val=&quot;8&quot;/&gt;&lt;/TableIndex&gt;&lt;TableIndex row=&quot;2&quot; col=&quot;3&quot;&gt;&lt;linesCount val=&quot;2&quot;/&gt;&lt;lineCharCount val=&quot;10&quot;/&gt;&lt;lineCharCount val=&quot;5&quot;/&gt;&lt;/TableIndex&gt;&lt;TableIndex row=&quot;2&quot; col=&quot;4&quot;&gt;&lt;linesCount val=&quot;2&quot;/&gt;&lt;lineCharCount val=&quot;8&quot;/&gt;&lt;lineCharCount val=&quot;5&quot;/&gt;&lt;/TableIndex&gt;&lt;TableIndex row=&quot;2&quot; col=&quot;5&quot;&gt;&lt;linesCount val=&quot;1&quot;/&gt;&lt;lineCharCount val=&quot;6&quot;/&gt;&lt;/TableIndex&gt;&lt;TableIndex row=&quot;2&quot; col=&quot;6&quot;&gt;&lt;linesCount val=&quot;2&quot;/&gt;&lt;lineCharCount val=&quot;8&quot;/&gt;&lt;lineCharCount val=&quot;4&quot;/&gt;&lt;/TableIndex&gt;&lt;TableIndex row=&quot;2&quot; col=&quot;7&quot;&gt;&lt;linesCount val=&quot;2&quot;/&gt;&lt;lineCharCount val=&quot;8&quot;/&gt;&lt;lineCharCount val=&quot;7&quot;/&gt;&lt;/TableIndex&gt;&lt;TableIndex row=&quot;3&quot; col=&quot;1&quot;&gt;&lt;linesCount val=&quot;1&quot;/&gt;&lt;lineCharCount val=&quot;1&quot;/&gt;&lt;/TableIndex&gt;&lt;TableIndex row=&quot;3&quot; col=&quot;2&quot;&gt;&lt;linesCount val=&quot;1&quot;/&gt;&lt;lineCharCount val=&quot;1&quot;/&gt;&lt;/TableIndex&gt;&lt;TableIndex row=&quot;3&quot; col=&quot;3&quot;&gt;&lt;linesCount val=&quot;1&quot;/&gt;&lt;lineCharCount val=&quot;1&quot;/&gt;&lt;/TableIndex&gt;&lt;TableIndex row=&quot;3&quot; col=&quot;4&quot;&gt;&lt;linesCount val=&quot;1&quot;/&gt;&lt;lineCharCount val=&quot;1&quot;/&gt;&lt;/TableIndex&gt;&lt;TableIndex row=&quot;3&quot; col=&quot;5&quot;&gt;&lt;linesCount val=&quot;1&quot;/&gt;&lt;lineCharCount val=&quot;1&quot;/&gt;&lt;/TableIndex&gt;&lt;TableIndex row=&quot;3&quot; col=&quot;6&quot;&gt;&lt;linesCount val=&quot;1&quot;/&gt;&lt;lineCharCount val=&quot;1&quot;/&gt;&lt;/TableIndex&gt;&lt;TableIndex row=&quot;3&quot; col=&quot;7&quot;&gt;&lt;linesCount val=&quot;1&quot;/&gt;&lt;lineCharCount val=&quot;1&quot;/&gt;&lt;/TableIndex&gt;&lt;/ShapeTextInfo&gt;"/>
</p:tagLst>
</file>

<file path=ppt/tags/tag5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1&quot;/&gt;&lt;lineCharCount val=&quot;41&quot;/&gt;&lt;/TableIndex&gt;&lt;/ShapeTextInfo&gt;"/>
</p:tagLst>
</file>

<file path=ppt/tags/tag5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38&quot;/&gt;&lt;lineCharCount val=&quot;32&quot;/&gt;&lt;lineCharCount val=&quot;36&quot;/&gt;&lt;lineCharCount val=&quot;16&quot;/&gt;&lt;lineCharCount val=&quot;35&quot;/&gt;&lt;lineCharCount val=&quot;46&quot;/&gt;&lt;lineCharCount val=&quot;21&quot;/&gt;&lt;lineCharCount val=&quot;4&quot;/&gt;&lt;/TableIndex&gt;&lt;/ShapeTextInfo&gt;"/>
</p:tagLst>
</file>

<file path=ppt/tags/tag52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2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5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2&quot;/&gt;&lt;lineCharCount val=&quot;15&quot;/&gt;&lt;/TableIndex&gt;&lt;/ShapeTextInfo&gt;"/>
  <p:tag name="PRESENTER_SHAPEINFO" val="&lt;ThreeDShapeInfo&gt;&lt;uuid val=&quot;{5C0CF0FD-B377-413B-940A-7467E94284BE}&quot;/&gt;&lt;isInvalidForFieldText val=&quot;1&quot;/&gt;&lt;Image&gt;&lt;filename val=&quot;C:\Users\sassnh\AppData\Local\Temp\PR\data\asimages\{5C0CF0FD-B377-413B-940A-7467E94284BE}_73_S.png&quot;/&gt;&lt;left val=&quot;424&quot;/&gt;&lt;top val=&quot;335&quot;/&gt;&lt;width val=&quot;262&quot;/&gt;&lt;height val=&quot;82&quot;/&gt;&lt;hasText val=&quot;0&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TableIndex row=&quot;1&quot; col=&quot;2&quot;&gt;&lt;linesCount val=&quot;1&quot;/&gt;&lt;lineCharCount val=&quot;25&quot;/&gt;&lt;/TableIndex&gt;&lt;TableIndex row=&quot;1&quot; col=&quot;3&quot;&gt;&lt;linesCount val=&quot;1&quot;/&gt;&lt;lineCharCount val=&quot;25&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3&quot; col=&quot;1&quot;&gt;&lt;linesCount val=&quot;0&quot;/&gt;&lt;/TableIndex&gt;&lt;TableIndex row=&quot;3&quot; col=&quot;2&quot;&gt;&lt;linesCount val=&quot;0&quot;/&gt;&lt;/TableIndex&gt;&lt;TableIndex row=&quot;3&quot; col=&quot;3&quot;&gt;&lt;linesCount val=&quot;0&quot;/&gt;&lt;/TableIndex&gt;&lt;/ShapeTextInfo&gt;"/>
</p:tagLst>
</file>

<file path=ppt/tags/tag53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5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7&quot;/&gt;&lt;lineCharCount val=&quot;32&quot;/&gt;&lt;lineCharCount val=&quot;49&quot;/&gt;&lt;lineCharCount val=&quot;23&quot;/&gt;&lt;lineCharCount val=&quot;55&quot;/&gt;&lt;lineCharCount val=&quot;23&quot;/&gt;&lt;lineCharCount val=&quot;49&quot;/&gt;&lt;lineCharCount val=&quot;22&quot;/&gt;&lt;/TableIndex&gt;&lt;/ShapeTextInfo&gt;"/>
</p:tagLst>
</file>

<file path=ppt/tags/tag53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3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3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5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PRESENTER_SHAPEINFO" val="&lt;ThreeDShapeInfo&gt;&lt;uuid val=&quot;{4D4CF9C9-C1E0-4974-80D9-C073717CB30F}&quot;/&gt;&lt;isInvalidForFieldText val=&quot;0&quot;/&gt;&lt;Image&gt;&lt;filename val=&quot;C:\Users\sassnh\AppData\Local\Temp\PR\data\asimages\{4D4CF9C9-C1E0-4974-80D9-C073717CB30F}_75.png&quot;/&gt;&lt;left val=&quot;436&quot;/&gt;&lt;top val=&quot;82&quot;/&gt;&lt;width val=&quot;230&quot;/&gt;&lt;height val=&quot;59&quot;/&gt;&lt;hasText val=&quot;1&quot;/&gt;&lt;/Image&gt;&lt;/ThreeDShape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PRESENTER_SHAPEINFO" val="&lt;ThreeDShapeInfo&gt;&lt;uuid val=&quot;{CA8DA059-32B1-4553-B214-D5F74D3ABA8A}&quot;/&gt;&lt;isInvalidForFieldText val=&quot;0&quot;/&gt;&lt;Image&gt;&lt;filename val=&quot;C:\Users\sassnh\AppData\Local\Temp\PR\data\asimages\{CA8DA059-32B1-4553-B214-D5F74D3ABA8A}_75.png&quot;/&gt;&lt;left val=&quot;252&quot;/&gt;&lt;top val=&quot;465&quot;/&gt;&lt;width val=&quot;256&quot;/&gt;&lt;height val=&quot;59&quot;/&gt;&lt;hasText val=&quot;1&quot;/&gt;&lt;/Image&gt;&lt;/ThreeDShapeInfo&gt;"/>
</p:tagLst>
</file>

<file path=ppt/tags/tag541.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E366A4-35FF-4148-B493-20ACFB973FAB}&quot;/&gt;&lt;isInvalidForFieldText val=&quot;0&quot;/&gt;&lt;Image&gt;&lt;filename val=&quot;C:\Users\sassnh\AppData\Local\Temp\PR\data\asimages\{BCE366A4-35FF-4148-B493-20ACFB973FAB}_75.png&quot;/&gt;&lt;left val=&quot;198&quot;/&gt;&lt;top val=&quot;123&quot;/&gt;&lt;width val=&quot;364&quot;/&gt;&lt;height val=&quot;153&quot;/&gt;&lt;hasText val=&quot;1&quot;/&gt;&lt;/Image&gt;&lt;/ThreeDShapeInfo&gt;"/>
</p:tagLst>
</file>

<file path=ppt/tags/tag5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5&quot;/&gt;&lt;lineCharCount val=&quot;10&quot;/&gt;&lt;/TableIndex&gt;&lt;/ShapeTextInfo&gt;"/>
  <p:tag name="PRESENTER_SHAPEINFO" val="&lt;ThreeDShapeInfo&gt;&lt;uuid val=&quot;{3F4BF36C-D042-4C4B-BCF4-746C33C11ABE}&quot;/&gt;&lt;isInvalidForFieldText val=&quot;0&quot;/&gt;&lt;Image&gt;&lt;filename val=&quot;C:\Users\sassnh\AppData\Local\Temp\PR\data\asimages\{3F4BF36C-D042-4C4B-BCF4-746C33C11ABE}_75.png&quot;/&gt;&lt;left val=&quot;271&quot;/&gt;&lt;top val=&quot;311&quot;/&gt;&lt;width val=&quot;219&quot;/&gt;&lt;height val=&quot;75&quot;/&gt;&lt;hasText val=&quot;1&quot;/&gt;&lt;/Image&gt;&lt;/ThreeDShapeInfo&gt;"/>
</p:tagLst>
</file>

<file path=ppt/tags/tag5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6&quot;/&gt;&lt;lineCharCount val=&quot;21&quot;/&gt;&lt;/TableIndex&gt;&lt;/ShapeTextInfo&gt;"/>
  <p:tag name="PRESENTER_SHAPEINFO" val="&lt;ThreeDShapeInfo&gt;&lt;uuid val=&quot;{1D5CAA64-39BC-499E-9FAA-3509B4CEA9D5}&quot;/&gt;&lt;isInvalidForFieldText val=&quot;0&quot;/&gt;&lt;Image&gt;&lt;filename val=&quot;C:\Users\sassnh\AppData\Local\Temp\PR\data\asimages\{1D5CAA64-39BC-499E-9FAA-3509B4CEA9D5}_75.png&quot;/&gt;&lt;left val=&quot;270&quot;/&gt;&lt;top val=&quot;381&quot;/&gt;&lt;width val=&quot;221&quot;/&gt;&lt;height val=&quot;75&quot;/&gt;&lt;hasText val=&quot;1&quot;/&gt;&lt;/Image&gt;&lt;/ThreeDShapeInfo&gt;"/>
</p:tagLst>
</file>

<file path=ppt/tags/tag5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6&quot;/&gt;&lt;lineCharCount val=&quot;20&quot;/&gt;&lt;/TableIndex&gt;&lt;/ShapeTextInfo&gt;"/>
  <p:tag name="PRESENTER_SHAPEINFO" val="&lt;ThreeDShapeInfo&gt;&lt;uuid val=&quot;{9144BCD7-04F0-4F3E-8F18-B59EE978427D}&quot;/&gt;&lt;isInvalidForFieldText val=&quot;0&quot;/&gt;&lt;Image&gt;&lt;filename val=&quot;C:\Users\sassnh\AppData\Local\Temp\PR\data\asimages\{9144BCD7-04F0-4F3E-8F18-B59EE978427D}_75.png&quot;/&gt;&lt;left val=&quot;94&quot;/&gt;&lt;top val=&quot;147&quot;/&gt;&lt;width val=&quot;217&quot;/&gt;&lt;height val=&quot;75&quot;/&gt;&lt;hasText val=&quot;1&quot;/&gt;&lt;/Image&gt;&lt;/ThreeDShapeInfo&gt;"/>
</p:tagLst>
</file>

<file path=ppt/tags/tag5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PRESENTER_SHAPEINFO" val="&lt;ThreeDShapeInfo&gt;&lt;uuid val=&quot;{EBF20F5B-6049-47F7-B2FD-E2F84484F25F}&quot;/&gt;&lt;isInvalidForFieldText val=&quot;0&quot;/&gt;&lt;Image&gt;&lt;filename val=&quot;C:\Users\sassnh\AppData\Local\Temp\PR\data\asimages\{EBF20F5B-6049-47F7-B2FD-E2F84484F25F}_75.png&quot;/&gt;&lt;left val=&quot;90&quot;/&gt;&lt;top val=&quot;81&quot;/&gt;&lt;width val=&quot;244&quot;/&gt;&lt;height val=&quot;59&quot;/&gt;&lt;hasText val=&quot;1&quot;/&gt;&lt;/Image&gt;&lt;/ThreeDShapeInfo&gt;"/>
</p:tagLst>
</file>

<file path=ppt/tags/tag5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7&quot;/&gt;&lt;lineCharCount val=&quot;6&quot;/&gt;&lt;/TableIndex&gt;&lt;/ShapeTextInfo&gt;"/>
  <p:tag name="PRESENTER_SHAPEINFO" val="&lt;ThreeDShapeInfo&gt;&lt;uuid val=&quot;{819130CC-CD93-4D31-AD01-C6569DEC42D5}&quot;/&gt;&lt;isInvalidForFieldText val=&quot;1&quot;/&gt;&lt;Image&gt;&lt;filename val=&quot;C:\Users\sassnh\AppData\Local\Temp\PR\data\asimages\{819130CC-CD93-4D31-AD01-C6569DEC42D5}_75_S.png&quot;/&gt;&lt;left val=&quot;287&quot;/&gt;&lt;top val=&quot;147&quot;/&gt;&lt;width val=&quot;229&quot;/&gt;&lt;height val=&quot;65&quot;/&gt;&lt;hasText val=&quot;0&quot;/&gt;&lt;/Image&gt;&lt;/ThreeDShapeInfo&gt;"/>
</p:tagLst>
</file>

<file path=ppt/tags/tag5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5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3.xml><?xml version="1.0" encoding="utf-8"?>
<p:tagLst xmlns:a="http://schemas.openxmlformats.org/drawingml/2006/main" xmlns:r="http://schemas.openxmlformats.org/officeDocument/2006/relationships" xmlns:p="http://schemas.openxmlformats.org/presentationml/2006/main">
  <p:tag name="SLIDETYPE" val="QA"/>
</p:tagLst>
</file>

<file path=ppt/tags/tag5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5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0&quot;/&gt;&lt;lineCharCount val=&quot;55&quot;/&gt;&lt;lineCharCount val=&quot;45&quot;/&gt;&lt;lineCharCount val=&quot;53&quot;/&gt;&lt;lineCharCount val=&quot;1&quot;/&gt;&lt;lineCharCount val=&quot;51&quot;/&gt;&lt;lineCharCount val=&quot;57&quot;/&gt;&lt;lineCharCount val=&quot;6&quot;/&gt;&lt;/TableIndex&gt;&lt;/ShapeTextInfo&gt;"/>
</p:tagLst>
</file>

<file path=ppt/tags/tag5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5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55&quot;/&gt;&lt;lineCharCount val=&quot;35&quot;/&gt;&lt;lineCharCount val=&quot;1&quot;/&gt;&lt;lineCharCount val=&quot;1&quot;/&gt;&lt;lineCharCount val=&quot;1&quot;/&gt;&lt;lineCharCount val=&quot;1&quot;/&gt;&lt;lineCharCount val=&quot;16&quot;/&gt;&lt;/TableIndex&gt;&lt;/ShapeTextInfo&gt;"/>
</p:tagLst>
</file>

<file path=ppt/tags/tag5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0&quot;/&gt;&lt;/TableIndex&gt;&lt;TableIndex row=&quot;3&quot; col=&quot;2&quot;&gt;&lt;linesCount val=&quot;0&quot;/&gt;&lt;/TableIndex&gt;&lt;TableIndex row=&quot;3&quot; col=&quot;3&quot;&gt;&lt;linesCount val=&quot;0&quot;/&gt;&lt;/TableIndex&gt;&lt;TableIndex row=&quot;3&quot; col=&quot;4&quot;&gt;&lt;linesCount val=&quot;0&quot;/&gt;&lt;/TableIndex&gt;&lt;/ShapeTextInfo&gt;"/>
</p:tagLst>
</file>

<file path=ppt/tags/tag5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6&quot;/&gt;&lt;lineCharCount val=&quot;43&quot;/&gt;&lt;lineCharCount val=&quot;32&quot;/&gt;&lt;lineCharCount val=&quot;4&quot;/&gt;&lt;/TableIndex&gt;&lt;/ShapeTextInfo&gt;"/>
</p:tagLst>
</file>

<file path=ppt/tags/tag5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5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57&quot;/&gt;&lt;lineCharCount val=&quot;32&quot;/&gt;&lt;lineCharCount val=&quot;58&quot;/&gt;&lt;lineCharCount val=&quot;18&quot;/&gt;&lt;/TableIndex&gt;&lt;/ShapeTextInfo&gt;"/>
</p:tagLst>
</file>

<file path=ppt/tags/tag563.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PRESENTER_SHAPEINFO" val="&lt;ThreeDShapeInfo&gt;&lt;uuid val=&quot;{60A1A6C8-F4F6-430E-8D5A-36275467495D}&quot;/&gt;&lt;isInvalidForFieldText val=&quot;0&quot;/&gt;&lt;Image&gt;&lt;filename val=&quot;C:\Users\sassnh\AppData\Local\Temp\PR\data\asimages\{60A1A6C8-F4F6-430E-8D5A-36275467495D}_78.png&quot;/&gt;&lt;left val=&quot;415&quot;/&gt;&lt;top val=&quot;116&quot;/&gt;&lt;width val=&quot;280&quot;/&gt;&lt;height val=&quot;67&quot;/&gt;&lt;hasText val=&quot;1&quot;/&gt;&lt;/Image&gt;&lt;/ThreeDShapeInfo&gt;"/>
</p:tagLst>
</file>

<file path=ppt/tags/tag56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Lst>
</file>

<file path=ppt/tags/tag5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47&quot;/&gt;&lt;lineCharCount val=&quot;53&quot;/&gt;&lt;lineCharCount val=&quot;49&quot;/&gt;&lt;lineCharCount val=&quot;47&quot;/&gt;&lt;/TableIndex&gt;&lt;/ShapeTextInfo&gt;"/>
</p:tagLst>
</file>

<file path=ppt/tags/tag5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6&quot;/&gt;&lt;lineCharCount val=&quot;33&quot;/&gt;&lt;lineCharCount val=&quot;30&quot;/&gt;&lt;lineCharCount val=&quot;32&quot;/&gt;&lt;lineCharCount val=&quot;4&quot;/&gt;&lt;/TableIndex&gt;&lt;/ShapeTextInfo&gt;"/>
</p:tagLst>
</file>

<file path=ppt/tags/tag57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5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Lst>
</file>

<file path=ppt/tags/tag5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1&quot;/&gt;&lt;lineCharCount val=&quot;60&quot;/&gt;&lt;lineCharCount val=&quot;38&quot;/&gt;&lt;lineCharCount val=&quot;10&quot;/&gt;&lt;lineCharCount val=&quot;1&quot;/&gt;&lt;lineCharCount val=&quot;56&quot;/&gt;&lt;lineCharCount val=&quot;32&quot;/&gt;&lt;lineCharCount val=&quot;58&quot;/&gt;&lt;lineCharCount val=&quot;18&quot;/&gt;&lt;/TableIndex&gt;&lt;/ShapeTextInfo&gt;"/>
</p:tagLst>
</file>

<file path=ppt/tags/tag57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7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4&quot;/&gt;&lt;/TableIndex&gt;&lt;/ShapeTextInfo&gt;"/>
</p:tagLst>
</file>

<file path=ppt/tags/tag5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50&quot;/&gt;&lt;lineCharCount val=&quot;53&quot;/&gt;&lt;lineCharCount val=&quot;1&quot;/&gt;&lt;lineCharCount val=&quot;1&quot;/&gt;&lt;lineCharCount val=&quot;1&quot;/&gt;&lt;lineCharCount val=&quot;1&quot;/&gt;&lt;lineCharCount val=&quot;1&quot;/&gt;&lt;lineCharCount val=&quot;1&quot;/&gt;&lt;lineCharCount val=&quot;56&quot;/&gt;&lt;lineCharCount val=&quot;41&quot;/&gt;&lt;lineCharCount val=&quot;3&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5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5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6&quot;/&gt;&lt;lineCharCount val=&quot;46&quot;/&gt;&lt;lineCharCount val=&quot;36&quot;/&gt;&lt;lineCharCount val=&quot;26&quot;/&gt;&lt;lineCharCount val=&quot;5&quot;/&gt;&lt;lineCharCount val=&quot;27&quot;/&gt;&lt;lineCharCount val=&quot;4&quot;/&gt;&lt;/TableIndex&gt;&lt;/ShapeTextInfo&gt;"/>
</p:tagLst>
</file>

<file path=ppt/tags/tag583.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5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6&quot;/&gt;&lt;lineCharCount val=&quot;1&quot;/&gt;&lt;lineCharCount val=&quot;1&quot;/&gt;&lt;lineCharCount val=&quot;1&quot;/&gt;&lt;lineCharCount val=&quot;1&quot;/&gt;&lt;lineCharCount val=&quot;1&quot;/&gt;&lt;lineCharCount val=&quot;18&quot;/&gt;&lt;/TableIndex&gt;&lt;/ShapeTextInfo&gt;"/>
</p:tagLst>
</file>

<file path=ppt/tags/tag5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8&quot;/&gt;&lt;lineCharCount val=&quot;1&quot;/&gt;&lt;lineCharCount val=&quot;45&quot;/&gt;&lt;lineCharCount val=&quot;45&quot;/&gt;&lt;lineCharCount val=&quot;45&quot;/&gt;&lt;lineCharCount val=&quot;45&quot;/&gt;&lt;lineCharCount val=&quot;44&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1&quot;/&gt;&lt;lineCharCount val=&quot;51&quot;/&gt;&lt;lineCharCount val=&quot;59&quot;/&gt;&lt;lineCharCount val=&quot;10&quot;/&gt;&lt;lineCharCount val=&quot;1&quot;/&gt;&lt;lineCharCount val=&quot;54&quot;/&gt;&lt;lineCharCount val=&quot;58&quot;/&gt;&lt;lineCharCount val=&quot;18&quot;/&gt;&lt;/TableIndex&gt;&lt;/ShapeTextInfo&gt;"/>
</p:tagLst>
</file>

<file path=ppt/tags/tag59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9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5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50&quot;/&gt;&lt;lineCharCount val=&quot;47&quot;/&gt;&lt;lineCharCount val=&quot;51&quot;/&gt;&lt;lineCharCount val=&quot;22&quot;/&gt;&lt;/TableIndex&gt;&lt;/ShapeTextInfo&gt;"/>
</p:tagLst>
</file>

<file path=ppt/tags/tag5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5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42&quot;/&gt;&lt;lineCharCount val=&quot;33&quot;/&gt;&lt;lineCharCount val=&quot;41&quot;/&gt;&lt;lineCharCount val=&quot;4&quot;/&gt;&lt;/TableIndex&gt;&lt;/ShapeTextInfo&gt;"/>
</p:tagLst>
</file>

<file path=ppt/tags/tag59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FONT_COLOR" val="16746772"/>
  <p:tag name="HIGHLIGHT_COLOR" val="16777215"/>
  <p:tag name="HIGHLIGHT_FONT_SIZE" val="24"/>
  <p:tag name="SECTIONCOUNT" val="3"/>
  <p:tag name="SECTIONNUMBER" val="0"/>
  <p:tag name="SLIDETYPE" val="Organizer"/>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6&quot;/&gt;&lt;lineCharCount val=&quot;1&quot;/&gt;&lt;lineCharCount val=&quot;1&quot;/&gt;&lt;lineCharCount val=&quot;1&quot;/&gt;&lt;lineCharCount val=&quot;1&quot;/&gt;&lt;lineCharCount val=&quot;1&quot;/&gt;&lt;lineCharCount val=&quot;17&quot;/&gt;&lt;/TableIndex&gt;&lt;/ShapeTextInfo&gt;"/>
</p:tagLst>
</file>

<file path=ppt/tags/tag6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6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63&quot;/&gt;&lt;lineCharCount val=&quot;1&quot;/&gt;&lt;lineCharCount val=&quot;60&quot;/&gt;&lt;lineCharCount val=&quot;60&quot;/&gt;&lt;lineCharCount val=&quot;60&quot;/&gt;&lt;lineCharCount val=&quot;60&quot;/&gt;&lt;lineCharCount val=&quot;60&quot;/&gt;&lt;lineCharCount val=&quot;59&quot;/&gt;&lt;/TableIndex&gt;&lt;/ShapeTextInfo&gt;"/>
</p:tagLst>
</file>

<file path=ppt/tags/tag6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8&quot;/&gt;&lt;lineCharCount val=&quot;29&quot;/&gt;&lt;/TableIndex&gt;&lt;/ShapeTextInfo&gt;"/>
  <p:tag name="PRESENTER_SHAPEINFO" val="&lt;ThreeDShapeInfo&gt;&lt;uuid val=&quot;{305BE184-95F5-414A-8EF0-47DF2F9E10B2}&quot;/&gt;&lt;isInvalidForFieldText val=&quot;0&quot;/&gt;&lt;Image&gt;&lt;filename val=&quot;C:\Users\sassnh\AppData\Local\Temp\PR\data\asimages\{305BE184-95F5-414A-8EF0-47DF2F9E10B2}_84.png&quot;/&gt;&lt;left val=&quot;294&quot;/&gt;&lt;top val=&quot;250&quot;/&gt;&lt;width val=&quot;382&quot;/&gt;&lt;height val=&quot;86&quot;/&gt;&lt;hasText val=&quot;1&quot;/&gt;&lt;/Image&gt;&lt;/ThreeDShapeInfo&gt;"/>
</p:tagLst>
</file>

<file path=ppt/tags/tag60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0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0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0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0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0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6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6&quot;/&gt;&lt;lineCharCount val=&quot;38&quot;/&gt;&lt;lineCharCount val=&quot;46&quot;/&gt;&lt;lineCharCount val=&quot;10&quot;/&gt;&lt;lineCharCount val=&quot;1&quot;/&gt;&lt;lineCharCount val=&quot;55&quot;/&gt;&lt;lineCharCount val=&quot;31&quot;/&gt;&lt;/TableIndex&gt;&lt;/ShapeTextInfo&gt;"/>
</p:tagLst>
</file>

<file path=ppt/tags/tag61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1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6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8&quot;/&gt;&lt;lineCharCount val=&quot;51&quot;/&gt;&lt;lineCharCount val=&quot;40&quot;/&gt;&lt;lineCharCount val=&quot;50&quot;/&gt;&lt;lineCharCount val=&quot;25&quot;/&gt;&lt;lineCharCount val=&quot;51&quot;/&gt;&lt;lineCharCount val=&quot;16&quot;/&gt;&lt;/TableIndex&gt;&lt;/ShapeTextInfo&gt;"/>
</p:tagLst>
</file>

<file path=ppt/tags/tag6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6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6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2&quot;/&gt;&lt;lineCharCount val=&quot;21&quot;/&gt;&lt;lineCharCount val=&quot;23&quot;/&gt;&lt;lineCharCount val=&quot;35&quot;/&gt;&lt;lineCharCount val=&quot;4&quot;/&gt;&lt;/TableIndex&gt;&lt;/ShapeTextInfo&gt;"/>
</p:tagLst>
</file>

<file path=ppt/tags/tag61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1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6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6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6&quot;/&gt;&lt;lineCharCount val=&quot;1&quot;/&gt;&lt;lineCharCount val=&quot;1&quot;/&gt;&lt;lineCharCount val=&quot;1&quot;/&gt;&lt;lineCharCount val=&quot;1&quot;/&gt;&lt;lineCharCount val=&quot;1&quot;/&gt;&lt;lineCharCount val=&quot;1&quot;/&gt;&lt;lineCharCount val=&quot;18&quot;/&gt;&lt;/TableIndex&gt;&lt;/ShapeTextInfo&gt;"/>
</p:tagLst>
</file>

<file path=ppt/tags/tag6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6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46&quot;/&gt;&lt;lineCharCount val=&quot;26&quot;/&gt;&lt;lineCharCount val=&quot;28&quot;/&gt;&lt;lineCharCount val=&quot;40&quot;/&gt;&lt;lineCharCount val=&quot;10&quot;/&gt;&lt;lineCharCount val=&quot;1&quot;/&gt;&lt;lineCharCount val=&quot;56&quot;/&gt;&lt;lineCharCount val=&quot;32&quot;/&gt;&lt;lineCharCount val=&quot;25&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6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20&quot;/&gt;&lt;lineCharCount val=&quot;22&quot;/&gt;&lt;lineCharCount val=&quot;21&quot;/&gt;&lt;lineCharCount val=&quot;16&quot;/&gt;&lt;/TableIndex&gt;&lt;/ShapeTextInfo&gt;"/>
  <p:tag name="PRESENTER_SHAPEINFO" val="&lt;ThreeDShapeInfo&gt;&lt;uuid val=&quot;{477ED6EE-4175-4936-B7E8-A9021F3A0454}&quot;/&gt;&lt;isInvalidForFieldText val=&quot;0&quot;/&gt;&lt;Image&gt;&lt;filename val=&quot;C:\Users\sassnh\AppData\Local\Temp\PR\data\asimages\{477ED6EE-4175-4936-B7E8-A9021F3A0454}_86.png&quot;/&gt;&lt;left val=&quot;428&quot;/&gt;&lt;top val=&quot;52&quot;/&gt;&lt;width val=&quot;292&quot;/&gt;&lt;height val=&quot;144&quot;/&gt;&lt;hasText val=&quot;1&quot;/&gt;&lt;/Image&gt;&lt;/ThreeDShapeInfo&gt;"/>
</p:tagLst>
</file>

<file path=ppt/tags/tag6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54&quot;/&gt;&lt;lineCharCount val=&quot;1&quot;/&gt;&lt;lineCharCount val=&quot;50&quot;/&gt;&lt;lineCharCount val=&quot;50&quot;/&gt;&lt;lineCharCount val=&quot;50&quot;/&gt;&lt;lineCharCount val=&quot;50&quot;/&gt;&lt;lineCharCount val=&quot;50&quot;/&gt;&lt;lineCharCount val=&quot;50&quot;/&gt;&lt;lineCharCount val=&quot;50&quot;/&gt;&lt;lineCharCount val=&quot;50&quot;/&gt;&lt;lineCharCount val=&quot;50&quot;/&gt;&lt;lineCharCount val=&quot;49&quot;/&gt;&lt;/TableIndex&gt;&lt;/ShapeTextInfo&gt;"/>
</p:tagLst>
</file>

<file path=ppt/tags/tag63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33.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3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3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3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3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3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3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4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4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42.xml><?xml version="1.0" encoding="utf-8"?>
<p:tagLst xmlns:a="http://schemas.openxmlformats.org/drawingml/2006/main" xmlns:r="http://schemas.openxmlformats.org/officeDocument/2006/relationships" xmlns:p="http://schemas.openxmlformats.org/presentationml/2006/main">
  <p:tag name="SLIDETYPE" val="QA"/>
</p:tagLst>
</file>

<file path=ppt/tags/tag643.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644.xml><?xml version="1.0" encoding="utf-8"?>
<p:tagLst xmlns:a="http://schemas.openxmlformats.org/drawingml/2006/main" xmlns:r="http://schemas.openxmlformats.org/officeDocument/2006/relationships" xmlns:p="http://schemas.openxmlformats.org/presentationml/2006/main">
  <p:tag name="SLIDETYPE" val="EOC"/>
</p:tagLst>
</file>

<file path=ppt/tags/tag6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2&quot;/&gt;&lt;lineCharCount val=&quot;36&quot;/&gt;&lt;lineCharCount val=&quot;1&quot;/&gt;&lt;lineCharCount val=&quot;7&quot;/&gt;&lt;lineCharCount val=&quot;6&quot;/&gt;&lt;/TableIndex&gt;&lt;/ShapeTextInfo&gt;"/>
</p:tagLst>
</file>

<file path=ppt/tags/tag6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5&quot;/&gt;&lt;lineCharCount val=&quot;14&quot;/&gt;&lt;lineCharCount val=&quot;20&quot;/&gt;&lt;lineCharCount val=&quot;34&quot;/&gt;&lt;lineCharCount val=&quot;35&quot;/&gt;&lt;lineCharCount val=&quot;16&quot;/&gt;&lt;lineCharCount val=&quot;8&quot;/&gt;&lt;lineCharCount val=&quot;4&quot;/&gt;&lt;/TableIndex&gt;&lt;/ShapeTextInfo&gt;"/>
</p:tagLst>
</file>

<file path=ppt/tags/tag6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5&quot;/&gt;&lt;lineCharCount val=&quot;14&quot;/&gt;&lt;lineCharCount val=&quot;23&quot;/&gt;&lt;lineCharCount val=&quot;29&quot;/&gt;&lt;lineCharCount val=&quot;30&quot;/&gt;&lt;lineCharCount val=&quot;28&quot;/&gt;&lt;lineCharCount val=&quot;16&quot;/&gt;&lt;lineCharCount val=&quot;4&quot;/&gt;&lt;/TableIndex&gt;&lt;/ShapeTextInfo&gt;"/>
</p:tagLst>
</file>

<file path=ppt/tags/tag648.xml><?xml version="1.0" encoding="utf-8"?>
<p:tagLst xmlns:a="http://schemas.openxmlformats.org/drawingml/2006/main" xmlns:r="http://schemas.openxmlformats.org/officeDocument/2006/relationships" xmlns:p="http://schemas.openxmlformats.org/presentationml/2006/main">
  <p:tag name="SLIDETYPE" val="EOC"/>
</p:tagLst>
</file>

<file path=ppt/tags/tag6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5&quot;/&gt;&lt;lineCharCount val=&quot;52&quot;/&gt;&lt;lineCharCount val=&quot;36&quot;/&gt;&lt;lineCharCount val=&quot;1&quot;/&gt;&lt;lineCharCount val=&quot;7&quot;/&gt;&lt;lineCharCount val=&quot;6&quot;/&gt;&lt;lineCharCount val=&quot;1&quot;/&gt;&lt;lineCharCount val=&quot;21&quot;/&gt;&lt;lineCharCount val=&quot;18&quot;/&gt;&lt;lineCharCount val=&quot;16&quot;/&gt;&lt;lineCharCount val=&quot;19&quot;/&gt;&lt;lineCharCount val=&quot;22&quot;/&gt;&lt;lineCharCount val=&quot;19&quot;/&gt;&lt;lineCharCount val=&quot;23&quot;/&gt;&lt;lineCharCount val=&quot;26&quot;/&gt;&lt;lineCharCount val=&quot;22&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0&quot;/&gt;&lt;/TableIndex&gt;&lt;TableIndex row=&quot;3&quot; col=&quot;2&quot;&gt;&lt;linesCount val=&quot;0&quot;/&gt;&lt;/TableIndex&gt;&lt;TableIndex row=&quot;3&quot; col=&quot;3&quot;&gt;&lt;linesCount val=&quot;0&quot;/&gt;&lt;/TableIndex&gt;&lt;TableIndex row=&quot;3&quot; col=&quot;4&quot;&gt;&lt;linesCount val=&quot;0&quot;/&gt;&lt;/TableIndex&gt;&lt;/ShapeTextInfo&gt;"/>
</p:tagLst>
</file>

<file path=ppt/tags/tag6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5&quot;/&gt;&lt;lineCharCount val=&quot;14&quot;/&gt;&lt;lineCharCount val=&quot;23&quot;/&gt;&lt;lineCharCount val=&quot;29&quot;/&gt;&lt;lineCharCount val=&quot;30&quot;/&gt;&lt;lineCharCount val=&quot;28&quot;/&gt;&lt;lineCharCount val=&quot;16&quot;/&gt;&lt;lineCharCount val=&quot;4&quot;/&gt;&lt;/TableIndex&gt;&lt;/ShapeTextInfo&gt;"/>
</p:tagLst>
</file>

<file path=ppt/tags/tag6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5&quot;/&gt;&lt;lineCharCount val=&quot;14&quot;/&gt;&lt;lineCharCount val=&quot;20&quot;/&gt;&lt;lineCharCount val=&quot;34&quot;/&gt;&lt;lineCharCount val=&quot;35&quot;/&gt;&lt;lineCharCount val=&quot;16&quot;/&gt;&lt;lineCharCount val=&quot;8&quot;/&gt;&lt;lineCharCount val=&quot;4&quot;/&gt;&lt;/TableIndex&gt;&lt;/ShapeTextInfo&gt;"/>
</p:tagLst>
</file>

<file path=ppt/tags/tag6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53.xml><?xml version="1.0" encoding="utf-8"?>
<p:tagLst xmlns:a="http://schemas.openxmlformats.org/drawingml/2006/main" xmlns:r="http://schemas.openxmlformats.org/officeDocument/2006/relationships" xmlns:p="http://schemas.openxmlformats.org/presentationml/2006/main">
  <p:tag name="SLIDETYPE" val="EOC"/>
</p:tagLst>
</file>

<file path=ppt/tags/tag6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51&quot;/&gt;&lt;lineCharCount val=&quot;50&quot;/&gt;&lt;lineCharCount val=&quot;50&quot;/&gt;&lt;lineCharCount val=&quot;20&quot;/&gt;&lt;lineCharCount val=&quot;1&quot;/&gt;&lt;lineCharCount val=&quot;29&quot;/&gt;&lt;lineCharCount val=&quot;29&quot;/&gt;&lt;lineCharCount val=&quot;29&quot;/&gt;&lt;lineCharCount val=&quot;1&quot;/&gt;&lt;lineCharCount val=&quot;1&quot;/&gt;&lt;/TableIndex&gt;&lt;/ShapeTextInfo&gt;"/>
</p:tagLst>
</file>

<file path=ppt/tags/tag6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20&quot;/&gt;&lt;lineCharCount val=&quot;17&quot;/&gt;&lt;lineCharCount val=&quot;11&quot;/&gt;&lt;lineCharCount val=&quot;11&quot;/&gt;&lt;lineCharCount val=&quot;11&quot;/&gt;&lt;lineCharCount val=&quot;20&quot;/&gt;&lt;lineCharCount val=&quot;11&quot;/&gt;&lt;lineCharCount val=&quot;11&quot;/&gt;&lt;lineCharCount val=&quot;20&quot;/&gt;&lt;lineCharCount val=&quot;11&quot;/&gt;&lt;lineCharCount val=&quot;4&quot;/&gt;&lt;/TableIndex&gt;&lt;/ShapeTextInfo&gt;"/>
</p:tagLst>
</file>

<file path=ppt/tags/tag656.xml><?xml version="1.0" encoding="utf-8"?>
<p:tagLst xmlns:a="http://schemas.openxmlformats.org/drawingml/2006/main" xmlns:r="http://schemas.openxmlformats.org/officeDocument/2006/relationships" xmlns:p="http://schemas.openxmlformats.org/presentationml/2006/main">
  <p:tag name="SLIDETYPE" val="EOC"/>
</p:tagLst>
</file>

<file path=ppt/tags/tag6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53&quot;/&gt;&lt;lineCharCount val=&quot;28&quot;/&gt;&lt;lineCharCount val=&quot;1&quot;/&gt;&lt;lineCharCount val=&quot;23&quot;/&gt;&lt;lineCharCount val=&quot;16&quot;/&gt;&lt;lineCharCount val=&quot;8&quot;/&gt;&lt;lineCharCount val=&quot;1&quot;/&gt;&lt;lineCharCount val=&quot;1&quot;/&gt;&lt;lineCharCount val=&quot;1&quot;/&gt;&lt;/TableIndex&gt;&lt;/ShapeTextInfo&gt;"/>
</p:tagLst>
</file>

<file path=ppt/tags/tag6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7&quot;/&gt;&lt;lineCharCount val=&quot;46&quot;/&gt;&lt;lineCharCount val=&quot;19&quot;/&gt;&lt;lineCharCount val=&quot;15&quot;/&gt;&lt;lineCharCount val=&quot;4&quot;/&gt;&lt;/TableIndex&gt;&lt;/ShapeTextInfo&gt;"/>
</p:tagLst>
</file>

<file path=ppt/tags/tag659.xml><?xml version="1.0" encoding="utf-8"?>
<p:tagLst xmlns:a="http://schemas.openxmlformats.org/drawingml/2006/main" xmlns:r="http://schemas.openxmlformats.org/officeDocument/2006/relationships" xmlns:p="http://schemas.openxmlformats.org/presentationml/2006/main">
  <p:tag name="SLIDETYPE" val="EOC"/>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TableIndex row=&quot;1&quot; col=&quot;2&quot;&gt;&lt;linesCount val=&quot;1&quot;/&gt;&lt;lineCharCount val=&quot;13&quot;/&gt;&lt;/TableIndex&gt;&lt;TableIndex row=&quot;1&quot; col=&quot;3&quot;&gt;&lt;linesCount val=&quot;1&quot;/&gt;&lt;lineCharCount val=&quot;13&quot;/&gt;&lt;/TableIndex&gt;&lt;TableIndex row=&quot;1&quot; col=&quot;4&quot;&gt;&lt;linesCount val=&quot;1&quot;/&gt;&lt;lineCharCount val=&quot;1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ShapeTextInfo&gt;"/>
</p:tagLst>
</file>

<file path=ppt/tags/tag6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7&quot;/&gt;&lt;lineCharCount val=&quot;40&quot;/&gt;&lt;lineCharCount val=&quot;19&quot;/&gt;&lt;lineCharCount val=&quot;37&quot;/&gt;&lt;lineCharCount val=&quot;7&quot;/&gt;&lt;lineCharCount val=&quot;1&quot;/&gt;&lt;lineCharCount val=&quot;1&quot;/&gt;&lt;lineCharCount val=&quot;28&quot;/&gt;&lt;lineCharCount val=&quot;39&quot;/&gt;&lt;lineCharCount val=&quot;17&quot;/&gt;&lt;lineCharCount val=&quot;5&quot;/&gt;&lt;lineCharCount val=&quot;1&quot;/&gt;&lt;lineCharCount val=&quot;1&quot;/&gt;&lt;lineCharCount val=&quot;1&quot;/&gt;&lt;lineCharCount val=&quot;53&quot;/&gt;&lt;lineCharCount val=&quot;39&quot;/&gt;&lt;lineCharCount val=&quot;23&quot;/&gt;&lt;lineCharCount val=&quot;4&quot;/&gt;&lt;/TableIndex&gt;&lt;/ShapeTextInfo&gt;"/>
</p:tagLst>
</file>

<file path=ppt/tags/tag661.xml><?xml version="1.0" encoding="utf-8"?>
<p:tagLst xmlns:a="http://schemas.openxmlformats.org/drawingml/2006/main" xmlns:r="http://schemas.openxmlformats.org/officeDocument/2006/relationships" xmlns:p="http://schemas.openxmlformats.org/presentationml/2006/main">
  <p:tag name="SLIDETYPE" val="EOC"/>
</p:tagLst>
</file>

<file path=ppt/tags/tag6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55&quot;/&gt;&lt;lineCharCount val=&quot;50&quot;/&gt;&lt;lineCharCount val=&quot;1&quot;/&gt;&lt;lineCharCount val=&quot;1&quot;/&gt;&lt;lineCharCount val=&quot;1&quot;/&gt;&lt;lineCharCount val=&quot;1&quot;/&gt;&lt;lineCharCount val=&quot;4&quot;/&gt;&lt;lineCharCount val=&quot;4&quot;/&gt;&lt;lineCharCount val=&quot;3&quot;/&gt;&lt;lineCharCount val=&quot;3&quot;/&gt;&lt;lineCharCount val=&quot;1&quot;/&gt;&lt;lineCharCount val=&quot;1&quot;/&gt;&lt;/TableIndex&gt;&lt;/ShapeTextInfo&gt;"/>
</p:tagLst>
</file>

<file path=ppt/tags/tag6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1&quot;/&gt;&lt;lineCharCount val=&quot;37&quot;/&gt;&lt;lineCharCount val=&quot;4&quot;/&gt;&lt;/TableIndex&gt;&lt;/ShapeTextInfo&gt;"/>
</p:tagLst>
</file>

<file path=ppt/tags/tag664.xml><?xml version="1.0" encoding="utf-8"?>
<p:tagLst xmlns:a="http://schemas.openxmlformats.org/drawingml/2006/main" xmlns:r="http://schemas.openxmlformats.org/officeDocument/2006/relationships" xmlns:p="http://schemas.openxmlformats.org/presentationml/2006/main">
  <p:tag name="SLIDETYPE" val="EOC"/>
</p:tagLst>
</file>

<file path=ppt/tags/tag6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5&quot;/&gt;&lt;lineCharCount val=&quot;52&quot;/&gt;&lt;lineCharCount val=&quot;57&quot;/&gt;&lt;lineCharCount val=&quot;35&quot;/&gt;&lt;lineCharCount val=&quot;49&quot;/&gt;&lt;lineCharCount val=&quot;22&quot;/&gt;&lt;lineCharCount val=&quot;25&quot;/&gt;&lt;lineCharCount val=&quot;8&quot;/&gt;&lt;lineCharCount val=&quot;32&quot;/&gt;&lt;lineCharCount val=&quot;52&quot;/&gt;&lt;lineCharCount val=&quot;22&quot;/&gt;&lt;lineCharCount val=&quot;25&quot;/&gt;&lt;lineCharCount val=&quot;8&quot;/&gt;&lt;lineCharCount val=&quot;35&quot;/&gt;&lt;lineCharCount val=&quot;59&quot;/&gt;&lt;lineCharCount val=&quot;22&quot;/&gt;&lt;lineCharCount val=&quot;25&quot;/&gt;&lt;lineCharCount val=&quot;8&quot;/&gt;&lt;lineCharCount val=&quot;1&quot;/&gt;&lt;lineCharCount val=&quot;1&quot;/&gt;&lt;lineCharCount val=&quot;1&quot;/&gt;&lt;lineCharCount val=&quot;1&quot;/&gt;&lt;lineCharCount val=&quot;1&quot;/&gt;&lt;lineCharCount val=&quot;1&quot;/&gt;&lt;lineCharCount val=&quot;1&quot;/&gt;&lt;lineCharCount val=&quot;1&quot;/&gt;&lt;/TableIndex&gt;&lt;/ShapeTextInfo&gt;"/>
</p:tagLst>
</file>

<file path=ppt/tags/tag666.xml><?xml version="1.0" encoding="utf-8"?>
<p:tagLst xmlns:a="http://schemas.openxmlformats.org/drawingml/2006/main" xmlns:r="http://schemas.openxmlformats.org/officeDocument/2006/relationships" xmlns:p="http://schemas.openxmlformats.org/presentationml/2006/main">
  <p:tag name="SLIDETYPE" val="EOC"/>
</p:tagLst>
</file>

<file path=ppt/tags/tag6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4&quot;/&gt;&lt;lineCharCount val=&quot;54&quot;/&gt;&lt;lineCharCount val=&quot;52&quot;/&gt;&lt;lineCharCount val=&quot;18&quot;/&gt;&lt;lineCharCount val=&quot;33&quot;/&gt;&lt;lineCharCount val=&quot;14&quot;/&gt;&lt;lineCharCount val=&quot;7&quot;/&gt;&lt;lineCharCount val=&quot;1&quot;/&gt;&lt;lineCharCount val=&quot;11&quot;/&gt;&lt;lineCharCount val=&quot;41&quot;/&gt;&lt;lineCharCount val=&quot;14&quot;/&gt;&lt;lineCharCount val=&quot;7&quot;/&gt;&lt;lineCharCount val=&quot;1&quot;/&gt;&lt;lineCharCount val=&quot;20&quot;/&gt;&lt;lineCharCount val=&quot;33&quot;/&gt;&lt;lineCharCount val=&quot;14&quot;/&gt;&lt;lineCharCount val=&quot;7&quot;/&gt;&lt;lineCharCount val=&quot;1&quot;/&gt;&lt;lineCharCount val=&quot;1&quot;/&gt;&lt;lineCharCount val=&quot;1&quot;/&gt;&lt;lineCharCount val=&quot;1&quot;/&gt;&lt;lineCharCount val=&quot;1&quot;/&gt;&lt;lineCharCount val=&quot;1&quot;/&gt;&lt;lineCharCount val=&quot;1&quot;/&gt;&lt;lineCharCount val=&quot;1&quot;/&gt;&lt;/TableIndex&gt;&lt;/ShapeTextInfo&gt;"/>
</p:tagLst>
</file>

<file path=ppt/tags/tag668.xml><?xml version="1.0" encoding="utf-8"?>
<p:tagLst xmlns:a="http://schemas.openxmlformats.org/drawingml/2006/main" xmlns:r="http://schemas.openxmlformats.org/officeDocument/2006/relationships" xmlns:p="http://schemas.openxmlformats.org/presentationml/2006/main">
  <p:tag name="SLIDETYPE" val="EOC"/>
</p:tagLst>
</file>

<file path=ppt/tags/tag6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6&quot;/&gt;&lt;lineCharCount val=&quot;49&quot;/&gt;&lt;lineCharCount val=&quot;1&quot;/&gt;&lt;lineCharCount val=&quot;1&quot;/&gt;&lt;lineCharCount val=&quot;1&quot;/&gt;&lt;lineCharCount val=&quot;1&quot;/&gt;&lt;lineCharCount val=&quot;1&quot;/&gt;&lt;lineCharCount val=&quot;46&quot;/&gt;&lt;lineCharCount val=&quot;45&quot;/&gt;&lt;lineCharCount val=&quot;54&quot;/&gt;&lt;lineCharCount val=&quot;23&quot;/&gt;&lt;lineCharCount val=&quot;51&quot;/&gt;&lt;lineCharCount val=&quot;50&quot;/&gt;&lt;lineCharCount val=&quot;34&quot;/&gt;&lt;lineCharCount val=&quot;1&quot;/&gt;&lt;lineCharCount val=&quot;1&quot;/&gt;&lt;lineCharCount val=&quot;1&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4&quot;/&gt;&lt;/TableIndex&gt;&lt;/ShapeTextInfo&gt;"/>
  <p:tag name="PRESENTER_SHAPEINFO" val="&lt;ThreeDShapeInfo&gt;&lt;uuid val=&quot;{D3D5C1B0-C103-41CB-803F-B5315844C999}&quot;/&gt;&lt;isInvalidForFieldText val=&quot;0&quot;/&gt;&lt;Image&gt;&lt;filename val=&quot;C:\Users\sassnh\AppData\Local\Temp\PR\data\asimages\{D3D5C1B0-C103-41CB-803F-B5315844C999}_11.png&quot;/&gt;&lt;left val=&quot;184&quot;/&gt;&lt;top val=&quot;248&quot;/&gt;&lt;width val=&quot;488&quot;/&gt;&lt;height val=&quot;57&quot;/&gt;&lt;hasText val=&quot;1&quot;/&gt;&lt;/Image&gt;&lt;/ThreeDShapeInfo&gt;"/>
</p:tagLst>
</file>

<file path=ppt/tags/tag6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25&quot;/&gt;&lt;lineCharCount val=&quot;14&quot;/&gt;&lt;lineCharCount val=&quot;11&quot;/&gt;&lt;lineCharCount val=&quot;4&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96D1A-3E96-4E8D-A920-CEA57FA9FFC6}&quot;/&gt;&lt;isInvalidForFieldText val=&quot;0&quot;/&gt;&lt;Image&gt;&lt;filename val=&quot;C:\Users\sassnh\AppData\Local\Temp\PR\data\asimages\{BC496D1A-3E96-4E8D-A920-CEA57FA9FFC6}_1.png&quot;/&gt;&lt;left val=&quot;97&quot;/&gt;&lt;top val=&quot;124&quot;/&gt;&lt;width val=&quot;525&quot;/&gt;&lt;height val=&quot;360&quot;/&gt;&lt;hasText val=&quot;1&quot;/&gt;&lt;/Image&gt;&lt;/ThreeDShape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0&quot;/&gt;&lt;/TableIndex&gt;&lt;TableIndex row=&quot;3&quot; col=&quot;2&quot;&gt;&lt;linesCount val=&quot;1&quot;/&gt;&lt;lineCharCount val=&quot;1&quot;/&gt;&lt;/TableIndex&gt;&lt;TableIndex row=&quot;3&quot; col=&quot;3&quot;&gt;&lt;linesCount val=&quot;1&quot;/&gt;&lt;lineCharCount val=&quot;1&quot;/&gt;&lt;/TableIndex&gt;&lt;TableIndex row=&quot;3&quot; col=&quot;4&quot;&gt;&lt;linesCount val=&quot;1&quot;/&gt;&lt;lineCharCount val=&quot;1&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1&quot; col=&quot;2&quot;&gt;&lt;linesCount val=&quot;1&quot;/&gt;&lt;lineCharCount val=&quot;12&quot;/&gt;&lt;/TableIndex&gt;&lt;TableIndex row=&quot;1&quot; col=&quot;3&quot;&gt;&lt;linesCount val=&quot;1&quot;/&gt;&lt;lineCharCount val=&quot;12&quot;/&gt;&lt;/TableIndex&gt;&lt;TableIndex row=&quot;2&quot; col=&quot;1&quot;&gt;&lt;linesCount val=&quot;1&quot;/&gt;&lt;lineCharCount val=&quot;10&quot;/&gt;&lt;/TableIndex&gt;&lt;TableIndex row=&quot;2&quot; col=&quot;2&quot;&gt;&lt;linesCount val=&quot;1&quot;/&gt;&lt;lineCharCount val=&quot;15&quot;/&gt;&lt;/TableIndex&gt;&lt;TableIndex row=&quot;2&quot; col=&quot;3&quot;&gt;&lt;linesCount val=&quot;1&quot;/&gt;&lt;lineCharCount val=&quot;8&quot;/&gt;&lt;/TableIndex&gt;&lt;TableIndex row=&quot;3&quot; col=&quot;1&quot;&gt;&lt;linesCount val=&quot;1&quot;/&gt;&lt;lineCharCount val=&quot;14&quot;/&gt;&lt;/TableIndex&gt;&lt;TableIndex row=&quot;3&quot; col=&quot;2&quot;&gt;&lt;linesCount val=&quot;1&quot;/&gt;&lt;lineCharCount val=&quot;2&quot;/&gt;&lt;/TableIndex&gt;&lt;TableIndex row=&quot;3&quot; col=&quot;3&quot;&gt;&lt;linesCount val=&quot;1&quot;/&gt;&lt;lineCharCount val=&quot;4&quot;/&gt;&lt;/TableIndex&gt;&lt;TableIndex row=&quot;4&quot; col=&quot;1&quot;&gt;&lt;linesCount val=&quot;1&quot;/&gt;&lt;lineCharCount val=&quot;11&quot;/&gt;&lt;/TableIndex&gt;&lt;TableIndex row=&quot;4&quot; col=&quot;2&quot;&gt;&lt;linesCount val=&quot;1&quot;/&gt;&lt;lineCharCount val=&quot;1&quot;/&gt;&lt;/TableIndex&gt;&lt;TableIndex row=&quot;4&quot; col=&quot;3&quot;&gt;&lt;linesCount val=&quot;1&quot;/&gt;&lt;lineCharCount val=&quot;4&quot;/&gt;&lt;/TableIndex&gt;&lt;TableIndex row=&quot;5&quot; col=&quot;1&quot;&gt;&lt;linesCount val=&quot;1&quot;/&gt;&lt;lineCharCount val=&quot;2&quot;/&gt;&lt;/TableIndex&gt;&lt;TableIndex row=&quot;5&quot; col=&quot;2&quot;&gt;&lt;linesCount val=&quot;1&quot;/&gt;&lt;lineCharCount val=&quot;2&quot;/&gt;&lt;/TableIndex&gt;&lt;TableIndex row=&quot;5&quot; col=&quot;3&quot;&gt;&lt;linesCount val=&quot;1&quot;/&gt;&lt;lineCharCount val=&quot;4&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OBJECTTYPE" val="ProcessingTask"/>
  <p:tag name="PRESENTER_SHAPETEXTINFO" val="&lt;ShapeTextInfo&gt;&lt;TableIndex row=&quot;-1&quot; col=&quot;-1&quot;&gt;&lt;linesCount val=&quot;1&quot;/&gt;&lt;lineCharCount val=&quot;14&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1&quot;/&gt;&lt;lineCharCount val=&quot;14&quot;/&gt;&lt;/TableIndex&gt;&lt;TableIndex row=&quot;3&quot; col=&quot;2&quot;&gt;&lt;linesCount val=&quot;1&quot;/&gt;&lt;lineCharCount val=&quot;2&quot;/&gt;&lt;/TableIndex&gt;&lt;TableIndex row=&quot;3&quot; col=&quot;3&quot;&gt;&lt;linesCount val=&quot;1&quot;/&gt;&lt;lineCharCount val=&quot;4&quot;/&gt;&lt;/TableIndex&gt;&lt;TableIndex row=&quot;3&quot; col=&quot;4&quot;&gt;&lt;linesCount val=&quot;1&quot;/&gt;&lt;lineCharCount val=&quot;1&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1&quot; col=&quot;2&quot;&gt;&lt;linesCount val=&quot;1&quot;/&gt;&lt;lineCharCount val=&quot;12&quot;/&gt;&lt;/TableIndex&gt;&lt;TableIndex row=&quot;1&quot; col=&quot;3&quot;&gt;&lt;linesCount val=&quot;1&quot;/&gt;&lt;lineCharCount val=&quot;12&quot;/&gt;&lt;/TableIndex&gt;&lt;TableIndex row=&quot;2&quot; col=&quot;1&quot;&gt;&lt;linesCount val=&quot;1&quot;/&gt;&lt;lineCharCount val=&quot;10&quot;/&gt;&lt;/TableIndex&gt;&lt;TableIndex row=&quot;2&quot; col=&quot;2&quot;&gt;&lt;linesCount val=&quot;1&quot;/&gt;&lt;lineCharCount val=&quot;15&quot;/&gt;&lt;/TableIndex&gt;&lt;TableIndex row=&quot;2&quot; col=&quot;3&quot;&gt;&lt;linesCount val=&quot;1&quot;/&gt;&lt;lineCharCount val=&quot;8&quot;/&gt;&lt;/TableIndex&gt;&lt;TableIndex row=&quot;3&quot; col=&quot;1&quot;&gt;&lt;linesCount val=&quot;1&quot;/&gt;&lt;lineCharCount val=&quot;14&quot;/&gt;&lt;/TableIndex&gt;&lt;TableIndex row=&quot;3&quot; col=&quot;2&quot;&gt;&lt;linesCount val=&quot;1&quot;/&gt;&lt;lineCharCount val=&quot;2&quot;/&gt;&lt;/TableIndex&gt;&lt;TableIndex row=&quot;3&quot; col=&quot;3&quot;&gt;&lt;linesCount val=&quot;1&quot;/&gt;&lt;lineCharCount val=&quot;4&quot;/&gt;&lt;/TableIndex&gt;&lt;TableIndex row=&quot;4&quot; col=&quot;1&quot;&gt;&lt;linesCount val=&quot;1&quot;/&gt;&lt;lineCharCount val=&quot;11&quot;/&gt;&lt;/TableIndex&gt;&lt;TableIndex row=&quot;4&quot; col=&quot;2&quot;&gt;&lt;linesCount val=&quot;1&quot;/&gt;&lt;lineCharCount val=&quot;1&quot;/&gt;&lt;/TableIndex&gt;&lt;TableIndex row=&quot;4&quot; col=&quot;3&quot;&gt;&lt;linesCount val=&quot;1&quot;/&gt;&lt;lineCharCount val=&quot;4&quot;/&gt;&lt;/TableIndex&gt;&lt;TableIndex row=&quot;5&quot; col=&quot;1&quot;&gt;&lt;linesCount val=&quot;1&quot;/&gt;&lt;lineCharCount val=&quot;2&quot;/&gt;&lt;/TableIndex&gt;&lt;TableIndex row=&quot;5&quot; col=&quot;2&quot;&gt;&lt;linesCount val=&quot;1&quot;/&gt;&lt;lineCharCount val=&quot;2&quot;/&gt;&lt;/TableIndex&gt;&lt;TableIndex row=&quot;5&quot; col=&quot;3&quot;&gt;&lt;linesCount val=&quot;1&quot;/&gt;&lt;lineCharCount val=&quot;4&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1&quot;/&gt;&lt;lineCharCount val=&quot;14&quot;/&gt;&lt;/TableIndex&gt;&lt;TableIndex row=&quot;3&quot; col=&quot;2&quot;&gt;&lt;linesCount val=&quot;1&quot;/&gt;&lt;lineCharCount val=&quot;2&quot;/&gt;&lt;/TableIndex&gt;&lt;TableIndex row=&quot;3&quot; col=&quot;3&quot;&gt;&lt;linesCount val=&quot;1&quot;/&gt;&lt;lineCharCount val=&quot;4&quot;/&gt;&lt;/TableIndex&gt;&lt;TableIndex row=&quot;3&quot; col=&quot;4&quot;&gt;&lt;linesCount val=&quot;1&quot;/&gt;&lt;lineCharCount val=&quot;1&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1&quot; col=&quot;2&quot;&gt;&lt;linesCount val=&quot;1&quot;/&gt;&lt;lineCharCount val=&quot;12&quot;/&gt;&lt;/TableIndex&gt;&lt;TableIndex row=&quot;1&quot; col=&quot;3&quot;&gt;&lt;linesCount val=&quot;1&quot;/&gt;&lt;lineCharCount val=&quot;12&quot;/&gt;&lt;/TableIndex&gt;&lt;TableIndex row=&quot;2&quot; col=&quot;1&quot;&gt;&lt;linesCount val=&quot;1&quot;/&gt;&lt;lineCharCount val=&quot;10&quot;/&gt;&lt;/TableIndex&gt;&lt;TableIndex row=&quot;2&quot; col=&quot;2&quot;&gt;&lt;linesCount val=&quot;1&quot;/&gt;&lt;lineCharCount val=&quot;15&quot;/&gt;&lt;/TableIndex&gt;&lt;TableIndex row=&quot;2&quot; col=&quot;3&quot;&gt;&lt;linesCount val=&quot;1&quot;/&gt;&lt;lineCharCount val=&quot;8&quot;/&gt;&lt;/TableIndex&gt;&lt;TableIndex row=&quot;3&quot; col=&quot;1&quot;&gt;&lt;linesCount val=&quot;1&quot;/&gt;&lt;lineCharCount val=&quot;14&quot;/&gt;&lt;/TableIndex&gt;&lt;TableIndex row=&quot;3&quot; col=&quot;2&quot;&gt;&lt;linesCount val=&quot;1&quot;/&gt;&lt;lineCharCount val=&quot;2&quot;/&gt;&lt;/TableIndex&gt;&lt;TableIndex row=&quot;3&quot; col=&quot;3&quot;&gt;&lt;linesCount val=&quot;1&quot;/&gt;&lt;lineCharCount val=&quot;4&quot;/&gt;&lt;/TableIndex&gt;&lt;TableIndex row=&quot;4&quot; col=&quot;1&quot;&gt;&lt;linesCount val=&quot;1&quot;/&gt;&lt;lineCharCount val=&quot;11&quot;/&gt;&lt;/TableIndex&gt;&lt;TableIndex row=&quot;4&quot; col=&quot;2&quot;&gt;&lt;linesCount val=&quot;1&quot;/&gt;&lt;lineCharCount val=&quot;1&quot;/&gt;&lt;/TableIndex&gt;&lt;TableIndex row=&quot;4&quot; col=&quot;3&quot;&gt;&lt;linesCount val=&quot;1&quot;/&gt;&lt;lineCharCount val=&quot;4&quot;/&gt;&lt;/TableIndex&gt;&lt;TableIndex row=&quot;5&quot; col=&quot;1&quot;&gt;&lt;linesCount val=&quot;1&quot;/&gt;&lt;lineCharCount val=&quot;2&quot;/&gt;&lt;/TableIndex&gt;&lt;TableIndex row=&quot;5&quot; col=&quot;2&quot;&gt;&lt;linesCount val=&quot;1&quot;/&gt;&lt;lineCharCount val=&quot;2&quot;/&gt;&lt;/TableIndex&gt;&lt;TableIndex row=&quot;5&quot; col=&quot;3&quot;&gt;&lt;linesCount val=&quot;1&quot;/&gt;&lt;lineCharCount val=&quot;4&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TableIndex row=&quot;2&quot; col=&quot;1&quot;&gt;&lt;linesCount val=&quot;1&quot;/&gt;&lt;lineCharCount val=&quot;37&quot;/&gt;&lt;/TableIndex&gt;&lt;TableIndex row=&quot;3&quot; col=&quot;1&quot;&gt;&lt;linesCount val=&quot;1&quot;/&gt;&lt;lineCharCount val=&quot;4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1&quot; col=&quot;4&quot;&gt;&lt;linesCount val=&quot;1&quot;/&gt;&lt;lineCharCount val=&quot;3&quot;/&gt;&lt;/TableIndex&gt;&lt;TableIndex row=&quot;2&quot; col=&quot;1&quot;&gt;&lt;linesCount val=&quot;2&quot;/&gt;&lt;lineCharCount val=&quot;11&quot;/&gt;&lt;lineCharCount val=&quot;4&quot;/&gt;&lt;/TableIndex&gt;&lt;TableIndex row=&quot;2&quot; col=&quot;2&quot;&gt;&lt;linesCount val=&quot;3&quot;/&gt;&lt;lineCharCount val=&quot;7&quot;/&gt;&lt;lineCharCount val=&quot;10&quot;/&gt;&lt;lineCharCount val=&quot;3&quot;/&gt;&lt;/TableIndex&gt;&lt;TableIndex row=&quot;2&quot; col=&quot;3&quot;&gt;&lt;linesCount val=&quot;2&quot;/&gt;&lt;lineCharCount val=&quot;9&quot;/&gt;&lt;lineCharCount val=&quot;3&quot;/&gt;&lt;/TableIndex&gt;&lt;TableIndex row=&quot;2&quot; col=&quot;4&quot;&gt;&lt;linesCount val=&quot;2&quot;/&gt;&lt;lineCharCount val=&quot;5&quot;/&gt;&lt;lineCharCount val=&quot;3&quot;/&gt;&lt;/TableIndex&gt;&lt;TableIndex row=&quot;3&quot; col=&quot;1&quot;&gt;&lt;linesCount val=&quot;1&quot;/&gt;&lt;lineCharCount val=&quot;14&quot;/&gt;&lt;/TableIndex&gt;&lt;TableIndex row=&quot;3&quot; col=&quot;2&quot;&gt;&lt;linesCount val=&quot;1&quot;/&gt;&lt;lineCharCount val=&quot;5&quot;/&gt;&lt;/TableIndex&gt;&lt;TableIndex row=&quot;3&quot; col=&quot;3&quot;&gt;&lt;linesCount val=&quot;1&quot;/&gt;&lt;lineCharCount val=&quot;4&quot;/&gt;&lt;/TableIndex&gt;&lt;TableIndex row=&quot;3&quot; col=&quot;4&quot;&gt;&lt;linesCount val=&quot;1&quot;/&gt;&lt;lineCharCount val=&quot;1&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1&quot; col=&quot;2&quot;&gt;&lt;linesCount val=&quot;1&quot;/&gt;&lt;lineCharCount val=&quot;12&quot;/&gt;&lt;/TableIndex&gt;&lt;TableIndex row=&quot;1&quot; col=&quot;3&quot;&gt;&lt;linesCount val=&quot;1&quot;/&gt;&lt;lineCharCount val=&quot;12&quot;/&gt;&lt;/TableIndex&gt;&lt;TableIndex row=&quot;2&quot; col=&quot;1&quot;&gt;&lt;linesCount val=&quot;1&quot;/&gt;&lt;lineCharCount val=&quot;10&quot;/&gt;&lt;/TableIndex&gt;&lt;TableIndex row=&quot;2&quot; col=&quot;2&quot;&gt;&lt;linesCount val=&quot;1&quot;/&gt;&lt;lineCharCount val=&quot;15&quot;/&gt;&lt;/TableIndex&gt;&lt;TableIndex row=&quot;2&quot; col=&quot;3&quot;&gt;&lt;linesCount val=&quot;1&quot;/&gt;&lt;lineCharCount val=&quot;8&quot;/&gt;&lt;/TableIndex&gt;&lt;TableIndex row=&quot;3&quot; col=&quot;1&quot;&gt;&lt;linesCount val=&quot;1&quot;/&gt;&lt;lineCharCount val=&quot;14&quot;/&gt;&lt;/TableIndex&gt;&lt;TableIndex row=&quot;3&quot; col=&quot;2&quot;&gt;&lt;linesCount val=&quot;1&quot;/&gt;&lt;lineCharCount val=&quot;2&quot;/&gt;&lt;/TableIndex&gt;&lt;TableIndex row=&quot;3&quot; col=&quot;3&quot;&gt;&lt;linesCount val=&quot;1&quot;/&gt;&lt;lineCharCount val=&quot;4&quot;/&gt;&lt;/TableIndex&gt;&lt;TableIndex row=&quot;4&quot; col=&quot;1&quot;&gt;&lt;linesCount val=&quot;1&quot;/&gt;&lt;lineCharCount val=&quot;11&quot;/&gt;&lt;/TableIndex&gt;&lt;TableIndex row=&quot;4&quot; col=&quot;2&quot;&gt;&lt;linesCount val=&quot;1&quot;/&gt;&lt;lineCharCount val=&quot;1&quot;/&gt;&lt;/TableIndex&gt;&lt;TableIndex row=&quot;4&quot; col=&quot;3&quot;&gt;&lt;linesCount val=&quot;1&quot;/&gt;&lt;lineCharCount val=&quot;4&quot;/&gt;&lt;/TableIndex&gt;&lt;TableIndex row=&quot;5&quot; col=&quot;1&quot;&gt;&lt;linesCount val=&quot;1&quot;/&gt;&lt;lineCharCount val=&quot;2&quot;/&gt;&lt;/TableIndex&gt;&lt;TableIndex row=&quot;5&quot; col=&quot;2&quot;&gt;&lt;linesCount val=&quot;1&quot;/&gt;&lt;lineCharCount val=&quot;2&quot;/&gt;&lt;/TableIndex&gt;&lt;TableIndex row=&quot;5&quot; col=&quot;3&quot;&gt;&lt;linesCount val=&quot;1&quot;/&gt;&lt;lineCharCount val=&quot;4&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21&quot;/&gt;&lt;lineCharCount val=&quot;11&quot;/&gt;&lt;lineCharCount val=&quot;49&quot;/&gt;&lt;lineCharCount val=&quot;11&quot;/&gt;&lt;lineCharCount val=&quot;11&quot;/&gt;&lt;lineCharCount val=&quot;49&quot;/&gt;&lt;lineCharCount val=&quot;11&quot;/&gt;&lt;lineCharCount val=&quot;4&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PRESENTER_SHAPEINFO" val="&lt;ThreeDShapeInfo&gt;&lt;uuid val=&quot;{272C3177-90CD-419B-BAD0-324C08C2A78F}&quot;/&gt;&lt;isInvalidForFieldText val=&quot;1&quot;/&gt;&lt;Image&gt;&lt;filename val=&quot;C:\Users\sassnh\AppData\Local\Temp\PR\data\asimages\{272C3177-90CD-419B-BAD0-324C08C2A78F}_15_S.png&quot;/&gt;&lt;left val=&quot;338&quot;/&gt;&lt;top val=&quot;347&quot;/&gt;&lt;width val=&quot;247&quot;/&gt;&lt;height val=&quot;58&quot;/&gt;&lt;hasText val=&quot;0&quot;/&gt;&lt;/Image&gt;&lt;/ThreeDShapeInfo&gt;"/>
</p:tagLst>
</file>

<file path=ppt/tags/tag9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27824</TotalTime>
  <Words>8190</Words>
  <Application>Microsoft Office PowerPoint</Application>
  <PresentationFormat>On-screen Show (4:3)</PresentationFormat>
  <Paragraphs>1989</Paragraphs>
  <Slides>93</Slides>
  <Notes>93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93</vt:i4>
      </vt:variant>
    </vt:vector>
  </HeadingPairs>
  <TitlesOfParts>
    <vt:vector size="103" baseType="lpstr">
      <vt:lpstr>MS PGothic</vt:lpstr>
      <vt:lpstr>MS PGothic</vt:lpstr>
      <vt:lpstr>Arial</vt:lpstr>
      <vt:lpstr>Arial Narrow</vt:lpstr>
      <vt:lpstr>Courier New</vt:lpstr>
      <vt:lpstr>Monotype Sorts</vt:lpstr>
      <vt:lpstr>SAS Monospace</vt:lpstr>
      <vt:lpstr>Times New Roman</vt:lpstr>
      <vt:lpstr>Wingdings</vt:lpstr>
      <vt:lpstr>SAS2010</vt:lpstr>
      <vt:lpstr>Chapter 2: Controlling Input and Output</vt:lpstr>
      <vt:lpstr>Chapter 2: Controlling Input and Output</vt:lpstr>
      <vt:lpstr>Objectives</vt:lpstr>
      <vt:lpstr>Business Scenario</vt:lpstr>
      <vt:lpstr>Setup for the Poll</vt:lpstr>
      <vt:lpstr>2.01 Multiple Choice Poll</vt:lpstr>
      <vt:lpstr>2.01 Multiple Choice Poll – Correct Answer</vt:lpstr>
      <vt:lpstr>Explicit Output</vt:lpstr>
      <vt:lpstr>Compilation </vt:lpstr>
      <vt:lpstr>PowerPoint Presentation</vt:lpstr>
      <vt:lpstr>PowerPoint Presentation</vt:lpstr>
      <vt:lpstr>PowerPoint Presentation</vt:lpstr>
      <vt:lpstr>PowerPoint Presentation</vt:lpstr>
      <vt:lpstr>PowerPoint Presentation</vt:lpstr>
      <vt:lpstr>Execution: Explicit Output </vt:lpstr>
      <vt:lpstr>PowerPoint Presentation</vt:lpstr>
      <vt:lpstr>PowerPoint Presentation</vt:lpstr>
      <vt:lpstr>PowerPoint Presentation</vt:lpstr>
      <vt:lpstr>PowerPoint Presentation</vt:lpstr>
      <vt:lpstr>PowerPoint Presentation</vt:lpstr>
      <vt:lpstr>Output: A Forecasting Application</vt:lpstr>
      <vt:lpstr>Setup for the Poll</vt:lpstr>
      <vt:lpstr>2.02 Multiple Answer Poll</vt:lpstr>
      <vt:lpstr>2.02 Multiple Answer Poll – Correct Answer</vt:lpstr>
      <vt:lpstr>PowerPoint Presentation</vt:lpstr>
      <vt:lpstr>PowerPoint Presentation</vt:lpstr>
      <vt:lpstr>PowerPoint Presentation</vt:lpstr>
      <vt:lpstr>Check the Results</vt:lpstr>
      <vt:lpstr>2.03 Short Answer Poll</vt:lpstr>
      <vt:lpstr>2.03 Short Answer Poll – Correct Answer</vt:lpstr>
      <vt:lpstr>Chapter 2: Controlling Input and Output</vt:lpstr>
      <vt:lpstr>Objectives</vt:lpstr>
      <vt:lpstr>Business Scenario</vt:lpstr>
      <vt:lpstr>Browse the Input Data Set</vt:lpstr>
      <vt:lpstr>Creating Multiple SAS Data Sets</vt:lpstr>
      <vt:lpstr>Check the SAS Log</vt:lpstr>
      <vt:lpstr>Efficient Conditional Processing</vt:lpstr>
      <vt:lpstr>2.04 Short Answer Poll</vt:lpstr>
      <vt:lpstr>2.04 Short Answer Poll – Correct Answer</vt:lpstr>
      <vt:lpstr>Displaying Multiple SAS Data Sets</vt:lpstr>
      <vt:lpstr>PowerPoint Presentation</vt:lpstr>
      <vt:lpstr>Using a SELECT Group</vt:lpstr>
      <vt:lpstr>Check the SAS Log</vt:lpstr>
      <vt:lpstr>2.05 Short Answer Poll</vt:lpstr>
      <vt:lpstr>2.05 Short Answer Poll – Correct Answer</vt:lpstr>
      <vt:lpstr>OTHERWISE Statement</vt:lpstr>
      <vt:lpstr>Test for Multiple Values in a WHEN Statement</vt:lpstr>
      <vt:lpstr>Using Functions in a SELECT Expression </vt:lpstr>
      <vt:lpstr>Using DO-END in a SELECT Group</vt:lpstr>
      <vt:lpstr>Omitting the Select Expression</vt:lpstr>
      <vt:lpstr>PowerPoint Presentation</vt:lpstr>
      <vt:lpstr>Chapter 2: Controlling Input and Output</vt:lpstr>
      <vt:lpstr>Objectives</vt:lpstr>
      <vt:lpstr>Business Scenario</vt:lpstr>
      <vt:lpstr>Controlling Variable Output (Review)</vt:lpstr>
      <vt:lpstr>Controlling Variable Output (Review)</vt:lpstr>
      <vt:lpstr>DROP Statement</vt:lpstr>
      <vt:lpstr>Controlling Variable Output</vt:lpstr>
      <vt:lpstr>DROP= Option on an Output Data Set</vt:lpstr>
      <vt:lpstr>Using the DROP= Data Set Option</vt:lpstr>
      <vt:lpstr>KEEP= Option on an Output Data Set</vt:lpstr>
      <vt:lpstr>Using the DROP= and KEEP= Options</vt:lpstr>
      <vt:lpstr>2.06 Short Answer Poll</vt:lpstr>
      <vt:lpstr>2.06 Short Answer Poll – Correct Answer</vt:lpstr>
      <vt:lpstr>Using DROP= Option on an Input Data Set</vt:lpstr>
      <vt:lpstr>Using KEEP= Option on an Input Data Set</vt:lpstr>
      <vt:lpstr>2.07 Short Answer Poll</vt:lpstr>
      <vt:lpstr>2.07 Short Answer Poll – Correct Answer</vt:lpstr>
      <vt:lpstr>Improved Solution</vt:lpstr>
      <vt:lpstr>Check the SAS Log</vt:lpstr>
      <vt:lpstr>Controlling Variable Input</vt:lpstr>
      <vt:lpstr>PowerPoint Presentation</vt:lpstr>
      <vt:lpstr>Controlling Which Observations Are Read</vt:lpstr>
      <vt:lpstr>Using the OBS= Data Set Option</vt:lpstr>
      <vt:lpstr>Using OBS= and FIRSTOBS= Data Set Options</vt:lpstr>
      <vt:lpstr>Check the SAS Log</vt:lpstr>
      <vt:lpstr>Controlling Which Records Are Read</vt:lpstr>
      <vt:lpstr>Check the Output</vt:lpstr>
      <vt:lpstr>Using OBS= and FIRSTOBS= in a PROC Step</vt:lpstr>
      <vt:lpstr>Check the Output</vt:lpstr>
      <vt:lpstr>Adding a WHERE Statement </vt:lpstr>
      <vt:lpstr>Check the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Susan Hoggard</dc:creator>
  <cp:lastModifiedBy>Morgan31955</cp:lastModifiedBy>
  <cp:revision>879</cp:revision>
  <cp:lastPrinted>2012-09-25T20:19:02Z</cp:lastPrinted>
  <dcterms:created xsi:type="dcterms:W3CDTF">1999-08-20T15:45:30Z</dcterms:created>
  <dcterms:modified xsi:type="dcterms:W3CDTF">2018-01-17T17:21:26Z</dcterms:modified>
</cp:coreProperties>
</file>