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1.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2.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5.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6.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7.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8.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9.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20.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21.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22.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23.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24.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25.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26.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27.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28.xml" ContentType="application/vnd.openxmlformats-officedocument.presentationml.notesSlide+xml"/>
  <Override PartName="/ppt/tags/tag246.xml" ContentType="application/vnd.openxmlformats-officedocument.presentationml.tags+xml"/>
  <Override PartName="/ppt/notesSlides/notesSlide29.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30.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31.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32.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33.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34.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35.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36.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37.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38.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notesSlides/notesSlide39.xml" ContentType="application/vnd.openxmlformats-officedocument.presentationml.notesSlid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40.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41.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42.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43.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44.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45.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46.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notesSlides/notesSlide47.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48.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notesSlides/notesSlide49.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50.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51.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52.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notesSlides/notesSlide53.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notesSlides/notesSlide54.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notesSlides/notesSlide55.xml" ContentType="application/vnd.openxmlformats-officedocument.presentationml.notesSlide+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56.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57.xml" ContentType="application/vnd.openxmlformats-officedocument.presentationml.notesSlide+xml"/>
  <Override PartName="/ppt/tags/tag463.xml" ContentType="application/vnd.openxmlformats-officedocument.presentationml.tags+xml"/>
  <Override PartName="/ppt/notesSlides/notesSlide58.xml" ContentType="application/vnd.openxmlformats-officedocument.presentationml.notesSlide+xml"/>
  <Override PartName="/ppt/tags/tag464.xml" ContentType="application/vnd.openxmlformats-officedocument.presentationml.tags+xml"/>
  <Override PartName="/ppt/notesSlides/notesSlide59.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notesSlides/notesSlide60.xml" ContentType="application/vnd.openxmlformats-officedocument.presentationml.notesSlide+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notesSlides/notesSlide61.xml" ContentType="application/vnd.openxmlformats-officedocument.presentationml.notesSlide+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notesSlides/notesSlide62.xml" ContentType="application/vnd.openxmlformats-officedocument.presentationml.notesSlide+xml"/>
  <Override PartName="/ppt/tags/tag475.xml" ContentType="application/vnd.openxmlformats-officedocument.presentationml.tags+xml"/>
  <Override PartName="/ppt/tags/tag476.xml" ContentType="application/vnd.openxmlformats-officedocument.presentationml.tags+xml"/>
  <Override PartName="/ppt/notesSlides/notesSlide63.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64.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notesSlides/notesSlide65.xml" ContentType="application/vnd.openxmlformats-officedocument.presentationml.notesSlide+xml"/>
  <Override PartName="/ppt/tags/tag482.xml" ContentType="application/vnd.openxmlformats-officedocument.presentationml.tags+xml"/>
  <Override PartName="/ppt/notesSlides/notesSlide66.xml" ContentType="application/vnd.openxmlformats-officedocument.presentationml.notesSlide+xml"/>
  <Override PartName="/ppt/tags/tag483.xml" ContentType="application/vnd.openxmlformats-officedocument.presentationml.tags+xml"/>
  <Override PartName="/ppt/notesSlides/notesSlide67.xml" ContentType="application/vnd.openxmlformats-officedocument.presentationml.notesSlide+xml"/>
  <Override PartName="/ppt/tags/tag484.xml" ContentType="application/vnd.openxmlformats-officedocument.presentationml.tags+xml"/>
  <Override PartName="/ppt/notesSlides/notesSlide6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065" r:id="rId1"/>
  </p:sldMasterIdLst>
  <p:notesMasterIdLst>
    <p:notesMasterId r:id="rId70"/>
  </p:notesMasterIdLst>
  <p:handoutMasterIdLst>
    <p:handoutMasterId r:id="rId71"/>
  </p:handoutMasterIdLst>
  <p:sldIdLst>
    <p:sldId id="493" r:id="rId2"/>
    <p:sldId id="500" r:id="rId3"/>
    <p:sldId id="258" r:id="rId4"/>
    <p:sldId id="426" r:id="rId5"/>
    <p:sldId id="502" r:id="rId6"/>
    <p:sldId id="505" r:id="rId7"/>
    <p:sldId id="429" r:id="rId8"/>
    <p:sldId id="264" r:id="rId9"/>
    <p:sldId id="263" r:id="rId10"/>
    <p:sldId id="351" r:id="rId11"/>
    <p:sldId id="352" r:id="rId12"/>
    <p:sldId id="353" r:id="rId13"/>
    <p:sldId id="269" r:id="rId14"/>
    <p:sldId id="270" r:id="rId15"/>
    <p:sldId id="273" r:id="rId16"/>
    <p:sldId id="274" r:id="rId17"/>
    <p:sldId id="275" r:id="rId18"/>
    <p:sldId id="276" r:id="rId19"/>
    <p:sldId id="279" r:id="rId20"/>
    <p:sldId id="338" r:id="rId21"/>
    <p:sldId id="286" r:id="rId22"/>
    <p:sldId id="430" r:id="rId23"/>
    <p:sldId id="377" r:id="rId24"/>
    <p:sldId id="378" r:id="rId25"/>
    <p:sldId id="288" r:id="rId26"/>
    <p:sldId id="431" r:id="rId27"/>
    <p:sldId id="291" r:id="rId28"/>
    <p:sldId id="292" r:id="rId29"/>
    <p:sldId id="485" r:id="rId30"/>
    <p:sldId id="499" r:id="rId31"/>
    <p:sldId id="295" r:id="rId32"/>
    <p:sldId id="501" r:id="rId33"/>
    <p:sldId id="434" r:id="rId34"/>
    <p:sldId id="435" r:id="rId35"/>
    <p:sldId id="436" r:id="rId36"/>
    <p:sldId id="437" r:id="rId37"/>
    <p:sldId id="438" r:id="rId38"/>
    <p:sldId id="439" r:id="rId39"/>
    <p:sldId id="440" r:id="rId40"/>
    <p:sldId id="441" r:id="rId41"/>
    <p:sldId id="503" r:id="rId42"/>
    <p:sldId id="506" r:id="rId43"/>
    <p:sldId id="444" r:id="rId44"/>
    <p:sldId id="445" r:id="rId45"/>
    <p:sldId id="446" r:id="rId46"/>
    <p:sldId id="447" r:id="rId47"/>
    <p:sldId id="448" r:id="rId48"/>
    <p:sldId id="320" r:id="rId49"/>
    <p:sldId id="387" r:id="rId50"/>
    <p:sldId id="388" r:id="rId51"/>
    <p:sldId id="358" r:id="rId52"/>
    <p:sldId id="322" r:id="rId53"/>
    <p:sldId id="449" r:id="rId54"/>
    <p:sldId id="324" r:id="rId55"/>
    <p:sldId id="332" r:id="rId56"/>
    <p:sldId id="333" r:id="rId57"/>
    <p:sldId id="334" r:id="rId58"/>
    <p:sldId id="487" r:id="rId59"/>
    <p:sldId id="489" r:id="rId60"/>
    <p:sldId id="459" r:id="rId61"/>
    <p:sldId id="461" r:id="rId62"/>
    <p:sldId id="467" r:id="rId63"/>
    <p:sldId id="463" r:id="rId64"/>
    <p:sldId id="465" r:id="rId65"/>
    <p:sldId id="470" r:id="rId66"/>
    <p:sldId id="472" r:id="rId67"/>
    <p:sldId id="477" r:id="rId68"/>
    <p:sldId id="478" r:id="rId69"/>
  </p:sldIdLst>
  <p:sldSz cx="9144000" cy="6858000" type="screen4x3"/>
  <p:notesSz cx="7010400" cy="9236075"/>
  <p:custDataLst>
    <p:tags r:id="rId72"/>
  </p:custDataLst>
  <p:defaultTextStyle>
    <a:defPPr>
      <a:defRPr lang="en-US"/>
    </a:defPPr>
    <a:lvl1pPr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1pPr>
    <a:lvl2pPr marL="4572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2pPr>
    <a:lvl3pPr marL="9144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3pPr>
    <a:lvl4pPr marL="13716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4pPr>
    <a:lvl5pPr marL="18288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5" userDrawn="1">
          <p15:clr>
            <a:srgbClr val="A4A3A4"/>
          </p15:clr>
        </p15:guide>
        <p15:guide id="2" orient="horz" pos="4152" userDrawn="1">
          <p15:clr>
            <a:srgbClr val="A4A3A4"/>
          </p15:clr>
        </p15:guide>
        <p15:guide id="3" orient="horz" pos="711" userDrawn="1">
          <p15:clr>
            <a:srgbClr val="A4A3A4"/>
          </p15:clr>
        </p15:guide>
        <p15:guide id="4" pos="2940" userDrawn="1">
          <p15:clr>
            <a:srgbClr val="A4A3A4"/>
          </p15:clr>
        </p15:guide>
        <p15:guide id="5" pos="5330" userDrawn="1">
          <p15:clr>
            <a:srgbClr val="A4A3A4"/>
          </p15:clr>
        </p15:guide>
        <p15:guide id="6" pos="427" userDrawn="1">
          <p15:clr>
            <a:srgbClr val="A4A3A4"/>
          </p15:clr>
        </p15:guide>
        <p15:guide id="7" pos="5376" userDrawn="1">
          <p15:clr>
            <a:srgbClr val="A4A3A4"/>
          </p15:clr>
        </p15:guide>
        <p15:guide id="8" pos="719" userDrawn="1">
          <p15:clr>
            <a:srgbClr val="A4A3A4"/>
          </p15:clr>
        </p15:guide>
      </p15:sldGuideLst>
    </p:ext>
    <p:ext uri="{2D200454-40CA-4A62-9FC3-DE9A4176ACB9}">
      <p15:notesGuideLst xmlns:p15="http://schemas.microsoft.com/office/powerpoint/2012/main">
        <p15:guide id="1" orient="horz" pos="290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023" autoAdjust="0"/>
    <p:restoredTop sz="89739" autoAdjust="0"/>
  </p:normalViewPr>
  <p:slideViewPr>
    <p:cSldViewPr snapToGrid="0" showGuides="1">
      <p:cViewPr varScale="1">
        <p:scale>
          <a:sx n="68" d="100"/>
          <a:sy n="68" d="100"/>
        </p:scale>
        <p:origin x="1580" y="56"/>
      </p:cViewPr>
      <p:guideLst>
        <p:guide orient="horz" pos="525"/>
        <p:guide orient="horz" pos="4152"/>
        <p:guide orient="horz" pos="711"/>
        <p:guide pos="2940"/>
        <p:guide pos="5330"/>
        <p:guide pos="427"/>
        <p:guide pos="5376"/>
        <p:guide pos="71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6392"/>
    </p:cViewPr>
  </p:sorterViewPr>
  <p:notesViewPr>
    <p:cSldViewPr snapToGrid="0" showGuides="1">
      <p:cViewPr varScale="1">
        <p:scale>
          <a:sx n="64" d="100"/>
          <a:sy n="64" d="100"/>
        </p:scale>
        <p:origin x="3086" y="82"/>
      </p:cViewPr>
      <p:guideLst>
        <p:guide orient="horz" pos="290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BBBBEC18-175A-45BE-8151-71CBE20FCD8A}" type="datetimeFigureOut">
              <a:rPr lang="en-US" smtClean="0"/>
              <a:t>1/17/2018</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1D1CD33-472A-4031-8FD5-BBC1DA564A74}" type="slidenum">
              <a:rPr lang="en-US" smtClean="0"/>
              <a:t>‹#›</a:t>
            </a:fld>
            <a:endParaRPr lang="en-US"/>
          </a:p>
        </p:txBody>
      </p:sp>
    </p:spTree>
    <p:extLst>
      <p:ext uri="{BB962C8B-B14F-4D97-AF65-F5344CB8AC3E}">
        <p14:creationId xmlns:p14="http://schemas.microsoft.com/office/powerpoint/2010/main" val="2722600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834" tIns="46417" rIns="92834" bIns="46417" numCol="1" anchor="t" anchorCtr="0" compatLnSpc="1">
            <a:prstTxWarp prst="textNoShape">
              <a:avLst/>
            </a:prstTxWarp>
          </a:bodyPr>
          <a:lstStyle>
            <a:lvl1pPr defTabSz="928360">
              <a:defRPr sz="1200">
                <a:latin typeface="Times New Roman"/>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834" tIns="46417" rIns="92834" bIns="46417" numCol="1" anchor="t" anchorCtr="0" compatLnSpc="1">
            <a:prstTxWarp prst="textNoShape">
              <a:avLst/>
            </a:prstTxWarp>
          </a:bodyPr>
          <a:lstStyle>
            <a:lvl1pPr algn="r" defTabSz="928360">
              <a:defRPr sz="1200">
                <a:latin typeface="Times New Roman"/>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834" tIns="46417" rIns="92834" bIns="464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834" tIns="46417" rIns="92834" bIns="46417" numCol="1" anchor="b" anchorCtr="0" compatLnSpc="1">
            <a:prstTxWarp prst="textNoShape">
              <a:avLst/>
            </a:prstTxWarp>
          </a:bodyPr>
          <a:lstStyle>
            <a:lvl1pPr defTabSz="928360">
              <a:defRPr sz="1200">
                <a:latin typeface="Times New Roman"/>
              </a:defRPr>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834" tIns="46417" rIns="92834" bIns="46417" numCol="1" anchor="b" anchorCtr="0" compatLnSpc="1">
            <a:prstTxWarp prst="textNoShape">
              <a:avLst/>
            </a:prstTxWarp>
          </a:bodyPr>
          <a:lstStyle>
            <a:lvl1pPr algn="r" defTabSz="928360">
              <a:defRPr sz="1200" smtClean="0">
                <a:latin typeface="Times New Roman"/>
              </a:defRPr>
            </a:lvl1pPr>
          </a:lstStyle>
          <a:p>
            <a:pPr>
              <a:defRPr/>
            </a:pPr>
            <a:fld id="{357B61D1-C384-4EBE-98A6-A118EACA8DF3}" type="slidenum">
              <a:rPr lang="en-US" smtClean="0"/>
              <a:pPr>
                <a:defRPr/>
              </a:pPr>
              <a:t>‹#›</a:t>
            </a:fld>
            <a:endParaRPr lang="en-US"/>
          </a:p>
        </p:txBody>
      </p:sp>
    </p:spTree>
    <p:extLst>
      <p:ext uri="{BB962C8B-B14F-4D97-AF65-F5344CB8AC3E}">
        <p14:creationId xmlns:p14="http://schemas.microsoft.com/office/powerpoint/2010/main" val="39378009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a:p>
        </p:txBody>
      </p:sp>
    </p:spTree>
    <p:extLst>
      <p:ext uri="{BB962C8B-B14F-4D97-AF65-F5344CB8AC3E}">
        <p14:creationId xmlns:p14="http://schemas.microsoft.com/office/powerpoint/2010/main" val="2900840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10</a:t>
            </a:fld>
            <a:endParaRPr lang="en-US"/>
          </a:p>
        </p:txBody>
      </p:sp>
    </p:spTree>
    <p:extLst>
      <p:ext uri="{BB962C8B-B14F-4D97-AF65-F5344CB8AC3E}">
        <p14:creationId xmlns:p14="http://schemas.microsoft.com/office/powerpoint/2010/main" val="2933140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26440508-5B1A-48AD-AA67-53062717629D}" type="slidenum">
              <a:rPr lang="en-US" sz="1200">
                <a:latin typeface="Times New Roman" pitchFamily="18" charset="0"/>
              </a:rPr>
              <a:pPr/>
              <a:t>11</a:t>
            </a:fld>
            <a:endParaRPr lang="en-US" sz="120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Point out that Mth2Dte is initialized to 0 because of the RETAIN statement</a:t>
            </a:r>
          </a:p>
        </p:txBody>
      </p:sp>
    </p:spTree>
    <p:extLst>
      <p:ext uri="{BB962C8B-B14F-4D97-AF65-F5344CB8AC3E}">
        <p14:creationId xmlns:p14="http://schemas.microsoft.com/office/powerpoint/2010/main" val="127705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12</a:t>
            </a:fld>
            <a:endParaRPr lang="en-US"/>
          </a:p>
        </p:txBody>
      </p:sp>
    </p:spTree>
    <p:extLst>
      <p:ext uri="{BB962C8B-B14F-4D97-AF65-F5344CB8AC3E}">
        <p14:creationId xmlns:p14="http://schemas.microsoft.com/office/powerpoint/2010/main" val="1577944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13</a:t>
            </a:fld>
            <a:endParaRPr lang="en-US"/>
          </a:p>
        </p:txBody>
      </p:sp>
    </p:spTree>
    <p:extLst>
      <p:ext uri="{BB962C8B-B14F-4D97-AF65-F5344CB8AC3E}">
        <p14:creationId xmlns:p14="http://schemas.microsoft.com/office/powerpoint/2010/main" val="172708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14</a:t>
            </a:fld>
            <a:endParaRPr lang="en-US"/>
          </a:p>
        </p:txBody>
      </p:sp>
    </p:spTree>
    <p:extLst>
      <p:ext uri="{BB962C8B-B14F-4D97-AF65-F5344CB8AC3E}">
        <p14:creationId xmlns:p14="http://schemas.microsoft.com/office/powerpoint/2010/main" val="726072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15</a:t>
            </a:fld>
            <a:endParaRPr lang="en-US"/>
          </a:p>
        </p:txBody>
      </p:sp>
    </p:spTree>
    <p:extLst>
      <p:ext uri="{BB962C8B-B14F-4D97-AF65-F5344CB8AC3E}">
        <p14:creationId xmlns:p14="http://schemas.microsoft.com/office/powerpoint/2010/main" val="3117682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16</a:t>
            </a:fld>
            <a:endParaRPr lang="en-US"/>
          </a:p>
        </p:txBody>
      </p:sp>
    </p:spTree>
    <p:extLst>
      <p:ext uri="{BB962C8B-B14F-4D97-AF65-F5344CB8AC3E}">
        <p14:creationId xmlns:p14="http://schemas.microsoft.com/office/powerpoint/2010/main" val="420082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17</a:t>
            </a:fld>
            <a:endParaRPr lang="en-US"/>
          </a:p>
        </p:txBody>
      </p:sp>
    </p:spTree>
    <p:extLst>
      <p:ext uri="{BB962C8B-B14F-4D97-AF65-F5344CB8AC3E}">
        <p14:creationId xmlns:p14="http://schemas.microsoft.com/office/powerpoint/2010/main" val="689842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18</a:t>
            </a:fld>
            <a:endParaRPr lang="en-US"/>
          </a:p>
        </p:txBody>
      </p:sp>
    </p:spTree>
    <p:extLst>
      <p:ext uri="{BB962C8B-B14F-4D97-AF65-F5344CB8AC3E}">
        <p14:creationId xmlns:p14="http://schemas.microsoft.com/office/powerpoint/2010/main" val="2415446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19</a:t>
            </a:fld>
            <a:endParaRPr lang="en-US"/>
          </a:p>
        </p:txBody>
      </p:sp>
    </p:spTree>
    <p:extLst>
      <p:ext uri="{BB962C8B-B14F-4D97-AF65-F5344CB8AC3E}">
        <p14:creationId xmlns:p14="http://schemas.microsoft.com/office/powerpoint/2010/main" val="2100783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a:p>
        </p:txBody>
      </p:sp>
    </p:spTree>
    <p:extLst>
      <p:ext uri="{BB962C8B-B14F-4D97-AF65-F5344CB8AC3E}">
        <p14:creationId xmlns:p14="http://schemas.microsoft.com/office/powerpoint/2010/main" val="2292878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20</a:t>
            </a:fld>
            <a:endParaRPr lang="en-US"/>
          </a:p>
        </p:txBody>
      </p:sp>
    </p:spTree>
    <p:extLst>
      <p:ext uri="{BB962C8B-B14F-4D97-AF65-F5344CB8AC3E}">
        <p14:creationId xmlns:p14="http://schemas.microsoft.com/office/powerpoint/2010/main" val="2445919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21</a:t>
            </a:fld>
            <a:endParaRPr lang="en-US"/>
          </a:p>
        </p:txBody>
      </p:sp>
    </p:spTree>
    <p:extLst>
      <p:ext uri="{BB962C8B-B14F-4D97-AF65-F5344CB8AC3E}">
        <p14:creationId xmlns:p14="http://schemas.microsoft.com/office/powerpoint/2010/main" val="2581095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D1197BEB-4FD5-44E3-81B8-FE2A4D1F07C3}" type="slidenum">
              <a:rPr lang="en-US" sz="1200">
                <a:latin typeface="Times New Roman" pitchFamily="18" charset="0"/>
              </a:rPr>
              <a:pPr/>
              <a:t>22</a:t>
            </a:fld>
            <a:endParaRPr lang="en-US" sz="1200">
              <a:latin typeface="Times New Roman" pitchFamily="18" charset="0"/>
            </a:endParaRPr>
          </a:p>
        </p:txBody>
      </p:sp>
      <p:sp>
        <p:nvSpPr>
          <p:cNvPr id="105475" name="Rectangle 2"/>
          <p:cNvSpPr>
            <a:spLocks noGrp="1" noRot="1" noChangeAspect="1" noChangeArrowheads="1" noTextEdit="1"/>
          </p:cNvSpPr>
          <p:nvPr>
            <p:ph type="sldImg"/>
          </p:nvPr>
        </p:nvSpPr>
        <p:spPr>
          <a:xfrm>
            <a:off x="1196975" y="693738"/>
            <a:ext cx="4616450" cy="3462337"/>
          </a:xfrm>
          <a:ln/>
        </p:spPr>
      </p:sp>
      <p:sp>
        <p:nvSpPr>
          <p:cNvPr id="105476" name="Rectangle 3"/>
          <p:cNvSpPr>
            <a:spLocks noGrp="1" noChangeArrowheads="1"/>
          </p:cNvSpPr>
          <p:nvPr>
            <p:ph type="body" idx="1"/>
          </p:nvPr>
        </p:nvSpPr>
        <p:spPr>
          <a:xfrm>
            <a:off x="935684" y="4387017"/>
            <a:ext cx="5139034" cy="415678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IBT: Leave this setup poll showing and then informally ask the students to describe what they saw in the output.  If you wish you can use the Poll slide to start discussion or to reinforce the class' observations, but you do not have to show the Poll slides.</a:t>
            </a:r>
          </a:p>
          <a:p>
            <a:endParaRPr lang="en-US" dirty="0">
              <a:latin typeface="Times New Roman" pitchFamily="18" charset="0"/>
            </a:endParaRPr>
          </a:p>
          <a:p>
            <a:r>
              <a:rPr lang="en-US" dirty="0">
                <a:latin typeface="Times New Roman" pitchFamily="18" charset="0"/>
              </a:rPr>
              <a:t>LW: Have this slide showing and load the Poll slide in the poll pod.  </a:t>
            </a:r>
            <a:endParaRPr lang="en-US" noProof="1">
              <a:latin typeface="Times New Roman" pitchFamily="18" charset="0"/>
            </a:endParaRPr>
          </a:p>
        </p:txBody>
      </p:sp>
    </p:spTree>
    <p:extLst>
      <p:ext uri="{BB962C8B-B14F-4D97-AF65-F5344CB8AC3E}">
        <p14:creationId xmlns:p14="http://schemas.microsoft.com/office/powerpoint/2010/main" val="2999709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2C9E4A01-8232-4CF8-9D3C-8055E8C7F2B3}" type="slidenum">
              <a:rPr lang="en-US" sz="1200">
                <a:latin typeface="Times New Roman" pitchFamily="18" charset="0"/>
              </a:rPr>
              <a:pPr/>
              <a:t>23</a:t>
            </a:fld>
            <a:endParaRPr lang="en-US" sz="120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8" charset="0"/>
              </a:rPr>
              <a:t>c. </a:t>
            </a:r>
            <a:r>
              <a:rPr lang="en-US" dirty="0"/>
              <a:t>The missing value causes the subsequent values for </a:t>
            </a:r>
            <a:r>
              <a:rPr lang="en-US" b="1" dirty="0">
                <a:latin typeface="Arial"/>
              </a:rPr>
              <a:t>Mth2Dte</a:t>
            </a:r>
            <a:r>
              <a:rPr lang="en-US" dirty="0"/>
              <a:t> to be set to missing.</a:t>
            </a: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847284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68814F6D-D05B-41F1-B355-9B999D702CBE}" type="slidenum">
              <a:rPr lang="en-US" sz="1200">
                <a:latin typeface="Times New Roman" pitchFamily="18" charset="0"/>
              </a:rPr>
              <a:pPr/>
              <a:t>24</a:t>
            </a:fld>
            <a:endParaRPr lang="en-US" sz="120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96628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BEAE9433-1969-4AB8-B97C-550338954652}" type="slidenum">
              <a:rPr lang="en-US" sz="1200">
                <a:latin typeface="Times New Roman" pitchFamily="18" charset="0"/>
              </a:rPr>
              <a:pPr/>
              <a:t>25</a:t>
            </a:fld>
            <a:endParaRPr lang="en-US" sz="1200">
              <a:latin typeface="Times New Roman" pitchFamily="18" charset="0"/>
            </a:endParaRPr>
          </a:p>
        </p:txBody>
      </p:sp>
      <p:sp>
        <p:nvSpPr>
          <p:cNvPr id="1085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Transition: Mention that this is very common and SAS offers several ways to work with missing input values when creating accumulator variables.</a:t>
            </a:r>
          </a:p>
        </p:txBody>
      </p:sp>
    </p:spTree>
    <p:extLst>
      <p:ext uri="{BB962C8B-B14F-4D97-AF65-F5344CB8AC3E}">
        <p14:creationId xmlns:p14="http://schemas.microsoft.com/office/powerpoint/2010/main" val="3791556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FFFC489E-6AF3-4D90-B3C1-B8FB5071494F}" type="slidenum">
              <a:rPr lang="en-US" sz="1200">
                <a:latin typeface="Times New Roman" pitchFamily="18" charset="0"/>
              </a:rPr>
              <a:pPr/>
              <a:t>26</a:t>
            </a:fld>
            <a:endParaRPr lang="en-US" sz="120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864846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B2CA6040-5556-4338-A8BB-796A579B1EA0}" type="slidenum">
              <a:rPr lang="en-US" sz="1200">
                <a:latin typeface="Times New Roman" pitchFamily="18" charset="0"/>
              </a:rPr>
              <a:pPr/>
              <a:t>27</a:t>
            </a:fld>
            <a:endParaRPr lang="en-US" sz="1200">
              <a:latin typeface="Times New Roman" pitchFamily="18" charset="0"/>
            </a:endParaRPr>
          </a:p>
        </p:txBody>
      </p:sp>
    </p:spTree>
    <p:extLst>
      <p:ext uri="{BB962C8B-B14F-4D97-AF65-F5344CB8AC3E}">
        <p14:creationId xmlns:p14="http://schemas.microsoft.com/office/powerpoint/2010/main" val="2220129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72A9C750-58D6-4BA0-84C0-9F6864C7798C}" type="slidenum">
              <a:rPr lang="en-US" sz="1200">
                <a:latin typeface="Times New Roman" pitchFamily="18" charset="0"/>
              </a:rPr>
              <a:pPr/>
              <a:t>28</a:t>
            </a:fld>
            <a:endParaRPr lang="en-US" sz="1200">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466692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29</a:t>
            </a:fld>
            <a:endParaRPr lang="en-US" sz="1200">
              <a:solidFill>
                <a:prstClr val="black"/>
              </a:solidFill>
            </a:endParaRPr>
          </a:p>
        </p:txBody>
      </p:sp>
    </p:spTree>
    <p:extLst>
      <p:ext uri="{BB962C8B-B14F-4D97-AF65-F5344CB8AC3E}">
        <p14:creationId xmlns:p14="http://schemas.microsoft.com/office/powerpoint/2010/main" val="16408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8D1E44EE-922F-47D2-85FA-E4A5A186E8D6}" type="slidenum">
              <a:rPr lang="en-US" sz="1200">
                <a:latin typeface="Times New Roman" pitchFamily="18" charset="0"/>
              </a:rPr>
              <a:pPr/>
              <a:t>3</a:t>
            </a:fld>
            <a:endParaRPr lang="en-US" sz="1200">
              <a:latin typeface="Times New Roman" pitchFamily="18" charset="0"/>
            </a:endParaRPr>
          </a:p>
        </p:txBody>
      </p:sp>
    </p:spTree>
    <p:extLst>
      <p:ext uri="{BB962C8B-B14F-4D97-AF65-F5344CB8AC3E}">
        <p14:creationId xmlns:p14="http://schemas.microsoft.com/office/powerpoint/2010/main" val="4153798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30</a:t>
            </a:fld>
            <a:endParaRPr lang="en-US" sz="1200"/>
          </a:p>
        </p:txBody>
      </p:sp>
    </p:spTree>
    <p:extLst>
      <p:ext uri="{BB962C8B-B14F-4D97-AF65-F5344CB8AC3E}">
        <p14:creationId xmlns:p14="http://schemas.microsoft.com/office/powerpoint/2010/main" val="182927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36204CFE-A832-4681-BD0B-4C81809F926D}" type="slidenum">
              <a:rPr lang="en-US" sz="1200">
                <a:latin typeface="Times New Roman" pitchFamily="18" charset="0"/>
              </a:rPr>
              <a:pPr/>
              <a:t>31</a:t>
            </a:fld>
            <a:endParaRPr lang="en-US" sz="1200">
              <a:latin typeface="Times New Roman" pitchFamily="18" charset="0"/>
            </a:endParaRPr>
          </a:p>
        </p:txBody>
      </p:sp>
    </p:spTree>
    <p:extLst>
      <p:ext uri="{BB962C8B-B14F-4D97-AF65-F5344CB8AC3E}">
        <p14:creationId xmlns:p14="http://schemas.microsoft.com/office/powerpoint/2010/main" val="1288429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59">
              <a:defRPr sz="2400">
                <a:solidFill>
                  <a:schemeClr val="tx1"/>
                </a:solidFill>
                <a:latin typeface="Arial" charset="0"/>
              </a:defRPr>
            </a:lvl1pPr>
            <a:lvl2pPr marL="746435" indent="-287090" defTabSz="928259">
              <a:defRPr sz="2400">
                <a:solidFill>
                  <a:schemeClr val="tx1"/>
                </a:solidFill>
                <a:latin typeface="Arial" charset="0"/>
              </a:defRPr>
            </a:lvl2pPr>
            <a:lvl3pPr marL="1148363" indent="-229673" defTabSz="928259">
              <a:defRPr sz="2400">
                <a:solidFill>
                  <a:schemeClr val="tx1"/>
                </a:solidFill>
                <a:latin typeface="Arial" charset="0"/>
              </a:defRPr>
            </a:lvl3pPr>
            <a:lvl4pPr marL="1607707" indent="-229673" defTabSz="928259">
              <a:defRPr sz="2400">
                <a:solidFill>
                  <a:schemeClr val="tx1"/>
                </a:solidFill>
                <a:latin typeface="Arial" charset="0"/>
              </a:defRPr>
            </a:lvl4pPr>
            <a:lvl5pPr marL="2067051" indent="-229673" defTabSz="928259">
              <a:defRPr sz="2400">
                <a:solidFill>
                  <a:schemeClr val="tx1"/>
                </a:solidFill>
                <a:latin typeface="Arial" charset="0"/>
              </a:defRPr>
            </a:lvl5pPr>
            <a:lvl6pPr marL="2526397" indent="-229673" defTabSz="928259" eaLnBrk="0" fontAlgn="base" hangingPunct="0">
              <a:spcBef>
                <a:spcPct val="0"/>
              </a:spcBef>
              <a:spcAft>
                <a:spcPct val="0"/>
              </a:spcAft>
              <a:defRPr sz="2400">
                <a:solidFill>
                  <a:schemeClr val="tx1"/>
                </a:solidFill>
                <a:latin typeface="Arial" charset="0"/>
              </a:defRPr>
            </a:lvl6pPr>
            <a:lvl7pPr marL="2985741" indent="-229673" defTabSz="928259" eaLnBrk="0" fontAlgn="base" hangingPunct="0">
              <a:spcBef>
                <a:spcPct val="0"/>
              </a:spcBef>
              <a:spcAft>
                <a:spcPct val="0"/>
              </a:spcAft>
              <a:defRPr sz="2400">
                <a:solidFill>
                  <a:schemeClr val="tx1"/>
                </a:solidFill>
                <a:latin typeface="Arial" charset="0"/>
              </a:defRPr>
            </a:lvl7pPr>
            <a:lvl8pPr marL="3445086" indent="-229673" defTabSz="928259" eaLnBrk="0" fontAlgn="base" hangingPunct="0">
              <a:spcBef>
                <a:spcPct val="0"/>
              </a:spcBef>
              <a:spcAft>
                <a:spcPct val="0"/>
              </a:spcAft>
              <a:defRPr sz="2400">
                <a:solidFill>
                  <a:schemeClr val="tx1"/>
                </a:solidFill>
                <a:latin typeface="Arial" charset="0"/>
              </a:defRPr>
            </a:lvl8pPr>
            <a:lvl9pPr marL="3904432" indent="-229673" defTabSz="928259" eaLnBrk="0" fontAlgn="base" hangingPunct="0">
              <a:spcBef>
                <a:spcPct val="0"/>
              </a:spcBef>
              <a:spcAft>
                <a:spcPct val="0"/>
              </a:spcAft>
              <a:defRPr sz="2400">
                <a:solidFill>
                  <a:schemeClr val="tx1"/>
                </a:solidFill>
                <a:latin typeface="Arial" charset="0"/>
              </a:defRPr>
            </a:lvl9pPr>
          </a:lstStyle>
          <a:p>
            <a:fld id="{667FAACF-1934-4B8C-A61E-5CF72F547825}" type="slidenum">
              <a:rPr sz="1200">
                <a:solidFill>
                  <a:prstClr val="black"/>
                </a:solidFill>
                <a:latin typeface="Times New Roman" pitchFamily="18" charset="0"/>
              </a:rPr>
              <a:pPr/>
              <a:t>32</a:t>
            </a:fld>
            <a:endParaRPr sz="1200">
              <a:solidFill>
                <a:prstClr val="black"/>
              </a:solidFill>
              <a:latin typeface="Times New Roman" pitchFamily="18"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3810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8D230951-CD21-4F13-94E4-F3BB01393D28}" type="slidenum">
              <a:rPr lang="en-US" sz="1200">
                <a:latin typeface="Times New Roman" pitchFamily="18" charset="0"/>
              </a:rPr>
              <a:pPr/>
              <a:t>33</a:t>
            </a:fld>
            <a:endParaRPr lang="en-US" sz="1200">
              <a:latin typeface="Times New Roman" pitchFamily="18" charset="0"/>
            </a:endParaRPr>
          </a:p>
        </p:txBody>
      </p:sp>
      <p:sp>
        <p:nvSpPr>
          <p:cNvPr id="12083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Teaching note:  The data values on this slide are </a:t>
            </a:r>
            <a:r>
              <a:rPr lang="en-US" i="1">
                <a:latin typeface="Times New Roman" pitchFamily="18" charset="0"/>
              </a:rPr>
              <a:t>not</a:t>
            </a:r>
            <a:r>
              <a:rPr lang="en-US">
                <a:latin typeface="Times New Roman" pitchFamily="18" charset="0"/>
              </a:rPr>
              <a:t> the same as in the input data file in the example.  The slide data is altered to show the several groups on the slide at the same time and convey the general idea that each group of data needs to be summarized into a single value.</a:t>
            </a:r>
          </a:p>
        </p:txBody>
      </p:sp>
    </p:spTree>
    <p:extLst>
      <p:ext uri="{BB962C8B-B14F-4D97-AF65-F5344CB8AC3E}">
        <p14:creationId xmlns:p14="http://schemas.microsoft.com/office/powerpoint/2010/main" val="148403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53ED6C3E-196A-4A9C-BD57-6B44886F89CF}" type="slidenum">
              <a:rPr lang="en-US" sz="1200">
                <a:latin typeface="Times New Roman" pitchFamily="18" charset="0"/>
              </a:rPr>
              <a:pPr/>
              <a:t>34</a:t>
            </a:fld>
            <a:endParaRPr lang="en-US" sz="1200">
              <a:latin typeface="Times New Roman" pitchFamily="18" charset="0"/>
            </a:endParaRPr>
          </a:p>
        </p:txBody>
      </p:sp>
    </p:spTree>
    <p:extLst>
      <p:ext uri="{BB962C8B-B14F-4D97-AF65-F5344CB8AC3E}">
        <p14:creationId xmlns:p14="http://schemas.microsoft.com/office/powerpoint/2010/main" val="1477525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DD863DFD-9FA0-4D2D-B527-ABA8EEB69B89}" type="slidenum">
              <a:rPr lang="en-US" sz="1200">
                <a:latin typeface="Times New Roman" pitchFamily="18" charset="0"/>
              </a:rPr>
              <a:pPr/>
              <a:t>35</a:t>
            </a:fld>
            <a:endParaRPr lang="en-US" sz="1200">
              <a:latin typeface="Times New Roman" pitchFamily="18" charset="0"/>
            </a:endParaRPr>
          </a:p>
        </p:txBody>
      </p:sp>
      <p:sp>
        <p:nvSpPr>
          <p:cNvPr id="125955" name="Rectangle 2"/>
          <p:cNvSpPr>
            <a:spLocks noGrp="1" noRot="1" noChangeAspect="1" noChangeArrowheads="1" noTextEdit="1"/>
          </p:cNvSpPr>
          <p:nvPr>
            <p:ph type="sldImg"/>
          </p:nvPr>
        </p:nvSpPr>
        <p:spPr>
          <a:xfrm>
            <a:off x="1216025" y="914400"/>
            <a:ext cx="4425950" cy="3319463"/>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8789">
              <a:defRPr/>
            </a:pPr>
            <a:r>
              <a:rPr lang="en-US" dirty="0"/>
              <a:t>This is a good start for the SAS program but you need some way to identify the beginning and end of each department's group of observations.</a:t>
            </a:r>
          </a:p>
          <a:p>
            <a:endParaRPr lang="en-US" noProof="1">
              <a:latin typeface="Times New Roman" pitchFamily="18" charset="0"/>
            </a:endParaRPr>
          </a:p>
        </p:txBody>
      </p:sp>
    </p:spTree>
    <p:extLst>
      <p:ext uri="{BB962C8B-B14F-4D97-AF65-F5344CB8AC3E}">
        <p14:creationId xmlns:p14="http://schemas.microsoft.com/office/powerpoint/2010/main" val="2427741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B10F22AD-33B3-44D5-8E47-2031A7F220BA}" type="slidenum">
              <a:rPr lang="en-US" sz="1200">
                <a:latin typeface="Times New Roman" pitchFamily="18" charset="0"/>
              </a:rPr>
              <a:pPr/>
              <a:t>36</a:t>
            </a:fld>
            <a:endParaRPr lang="en-US" sz="1200">
              <a:latin typeface="Times New Roman" pitchFamily="18" charset="0"/>
            </a:endParaRPr>
          </a:p>
        </p:txBody>
      </p:sp>
      <p:sp>
        <p:nvSpPr>
          <p:cNvPr id="12800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IBT: You can ask the question about how Last.Dept get assigned to the class and wait for an answer.  You can also change the question to ask what would the students need to look at to decide the value of Last.Dept</a:t>
            </a:r>
          </a:p>
          <a:p>
            <a:endParaRPr lang="en-US">
              <a:latin typeface="Times New Roman" pitchFamily="18" charset="0"/>
            </a:endParaRPr>
          </a:p>
          <a:p>
            <a:r>
              <a:rPr lang="en-US">
                <a:latin typeface="Times New Roman" pitchFamily="18" charset="0"/>
              </a:rPr>
              <a:t>LW: Use the question as a rhetorical question and transition to the next slide.</a:t>
            </a:r>
          </a:p>
        </p:txBody>
      </p:sp>
    </p:spTree>
    <p:extLst>
      <p:ext uri="{BB962C8B-B14F-4D97-AF65-F5344CB8AC3E}">
        <p14:creationId xmlns:p14="http://schemas.microsoft.com/office/powerpoint/2010/main" val="695902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C28A31CD-9A62-4B92-87CE-C22C54548752}" type="slidenum">
              <a:rPr lang="en-US" sz="1200">
                <a:latin typeface="Times New Roman" pitchFamily="18" charset="0"/>
              </a:rPr>
              <a:pPr/>
              <a:t>37</a:t>
            </a:fld>
            <a:endParaRPr lang="en-US" sz="1200">
              <a:latin typeface="Times New Roman" pitchFamily="18" charset="0"/>
            </a:endParaRPr>
          </a:p>
        </p:txBody>
      </p:sp>
    </p:spTree>
    <p:extLst>
      <p:ext uri="{BB962C8B-B14F-4D97-AF65-F5344CB8AC3E}">
        <p14:creationId xmlns:p14="http://schemas.microsoft.com/office/powerpoint/2010/main" val="1325315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9BA11F27-8B09-4F23-B86F-EDEBF3BAE86D}" type="slidenum">
              <a:rPr lang="en-US" sz="1200">
                <a:latin typeface="Times New Roman" pitchFamily="18" charset="0"/>
              </a:rPr>
              <a:pPr/>
              <a:t>38</a:t>
            </a:fld>
            <a:endParaRPr lang="en-US" sz="1200">
              <a:latin typeface="Times New Roman" pitchFamily="18" charset="0"/>
            </a:endParaRPr>
          </a:p>
        </p:txBody>
      </p:sp>
    </p:spTree>
    <p:extLst>
      <p:ext uri="{BB962C8B-B14F-4D97-AF65-F5344CB8AC3E}">
        <p14:creationId xmlns:p14="http://schemas.microsoft.com/office/powerpoint/2010/main" val="3962728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4A18F273-6F38-4FC6-8A8D-CACC70EE1BB1}" type="slidenum">
              <a:rPr lang="en-US" sz="1200">
                <a:latin typeface="Times New Roman" pitchFamily="18" charset="0"/>
              </a:rPr>
              <a:pPr/>
              <a:t>39</a:t>
            </a:fld>
            <a:endParaRPr lang="en-US" sz="1200">
              <a:latin typeface="Times New Roman" pitchFamily="18" charset="0"/>
            </a:endParaRPr>
          </a:p>
        </p:txBody>
      </p:sp>
    </p:spTree>
    <p:extLst>
      <p:ext uri="{BB962C8B-B14F-4D97-AF65-F5344CB8AC3E}">
        <p14:creationId xmlns:p14="http://schemas.microsoft.com/office/powerpoint/2010/main" val="111138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008E5E3E-913F-47CF-BF89-E9304847FAFE}" type="slidenum">
              <a:rPr lang="en-US" sz="1200">
                <a:latin typeface="Times New Roman" pitchFamily="18" charset="0"/>
              </a:rPr>
              <a:pPr/>
              <a:t>4</a:t>
            </a:fld>
            <a:endParaRPr lang="en-US" sz="1200">
              <a:latin typeface="Times New Roman" pitchFamily="18" charset="0"/>
            </a:endParaRPr>
          </a:p>
        </p:txBody>
      </p:sp>
      <p:sp>
        <p:nvSpPr>
          <p:cNvPr id="2" name="Notes Placeholder 1"/>
          <p:cNvSpPr>
            <a:spLocks noGrp="1"/>
          </p:cNvSpPr>
          <p:nvPr>
            <p:ph type="body" idx="1"/>
          </p:nvPr>
        </p:nvSpPr>
        <p:spPr/>
        <p:txBody>
          <a:bodyPr/>
          <a:lstStyle/>
          <a:p>
            <a:pPr defTabSz="918789">
              <a:defRPr/>
            </a:pPr>
            <a:r>
              <a:rPr lang="en-US" dirty="0"/>
              <a:t>One observation for each day in April shows the date (</a:t>
            </a:r>
            <a:r>
              <a:rPr lang="en-US" sz="1400" b="1" dirty="0" err="1">
                <a:latin typeface="Courier New" pitchFamily="49" charset="0"/>
              </a:rPr>
              <a:t>SaleDate</a:t>
            </a:r>
            <a:r>
              <a:rPr lang="en-US" dirty="0"/>
              <a:t>) and the total sales for that day (</a:t>
            </a:r>
            <a:r>
              <a:rPr lang="en-US" sz="1400" b="1" dirty="0" err="1">
                <a:latin typeface="Courier New" pitchFamily="49" charset="0"/>
              </a:rPr>
              <a:t>SaleAmt</a:t>
            </a:r>
            <a:r>
              <a:rPr lang="en-US" dirty="0"/>
              <a:t>).</a:t>
            </a:r>
          </a:p>
          <a:p>
            <a:endParaRPr lang="en-US" dirty="0"/>
          </a:p>
        </p:txBody>
      </p:sp>
    </p:spTree>
    <p:extLst>
      <p:ext uri="{BB962C8B-B14F-4D97-AF65-F5344CB8AC3E}">
        <p14:creationId xmlns:p14="http://schemas.microsoft.com/office/powerpoint/2010/main" val="334124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E15DBFE8-EE7E-4FB5-ABF5-15D801DF0463}" type="slidenum">
              <a:rPr lang="en-US" sz="1200">
                <a:latin typeface="Times New Roman" pitchFamily="18" charset="0"/>
              </a:rPr>
              <a:pPr/>
              <a:t>40</a:t>
            </a:fld>
            <a:endParaRPr lang="en-US" sz="1200">
              <a:latin typeface="Times New Roman" pitchFamily="18" charset="0"/>
            </a:endParaRPr>
          </a:p>
        </p:txBody>
      </p:sp>
    </p:spTree>
    <p:extLst>
      <p:ext uri="{BB962C8B-B14F-4D97-AF65-F5344CB8AC3E}">
        <p14:creationId xmlns:p14="http://schemas.microsoft.com/office/powerpoint/2010/main" val="1276219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err="1"/>
              <a:t>First.</a:t>
            </a:r>
            <a:r>
              <a:rPr lang="en-US" b="0" dirty="0" err="1">
                <a:solidFill>
                  <a:srgbClr val="000000"/>
                </a:solidFill>
              </a:rPr>
              <a:t>Dept</a:t>
            </a:r>
            <a:r>
              <a:rPr lang="en-US" b="0" dirty="0"/>
              <a:t> and </a:t>
            </a:r>
            <a:r>
              <a:rPr lang="en-US" b="0" dirty="0" err="1"/>
              <a:t>Last.</a:t>
            </a:r>
            <a:r>
              <a:rPr lang="en-US" b="0" dirty="0" err="1">
                <a:solidFill>
                  <a:srgbClr val="000000"/>
                </a:solidFill>
              </a:rPr>
              <a:t>Dept</a:t>
            </a:r>
            <a:r>
              <a:rPr lang="en-US" b="0" dirty="0"/>
              <a:t> are both 1. This happens when a group </a:t>
            </a:r>
            <a:r>
              <a:rPr lang="en-US" b="0" dirty="0">
                <a:solidFill>
                  <a:srgbClr val="000000"/>
                </a:solidFill>
              </a:rPr>
              <a:t>consists of</a:t>
            </a:r>
            <a:r>
              <a:rPr lang="en-US" b="0" dirty="0"/>
              <a:t> a single observation.</a:t>
            </a:r>
          </a:p>
        </p:txBody>
      </p:sp>
    </p:spTree>
    <p:extLst>
      <p:ext uri="{BB962C8B-B14F-4D97-AF65-F5344CB8AC3E}">
        <p14:creationId xmlns:p14="http://schemas.microsoft.com/office/powerpoint/2010/main" val="1870910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040335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1A0C8488-1CFD-4A8B-9C88-F39B20855A5A}" type="slidenum">
              <a:rPr lang="en-US" sz="1200">
                <a:latin typeface="Times New Roman" pitchFamily="18" charset="0"/>
              </a:rPr>
              <a:pPr/>
              <a:t>43</a:t>
            </a:fld>
            <a:endParaRPr lang="en-US" sz="1200">
              <a:latin typeface="Times New Roman" pitchFamily="18" charset="0"/>
            </a:endParaRPr>
          </a:p>
        </p:txBody>
      </p:sp>
      <p:sp>
        <p:nvSpPr>
          <p:cNvPr id="1351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Transition to this slide:  Now that we can use the First. and Last. variables to identify the beginning, middle, and end of groups, we can use the DATA step to summarize grouped data.</a:t>
            </a:r>
          </a:p>
        </p:txBody>
      </p:sp>
    </p:spTree>
    <p:extLst>
      <p:ext uri="{BB962C8B-B14F-4D97-AF65-F5344CB8AC3E}">
        <p14:creationId xmlns:p14="http://schemas.microsoft.com/office/powerpoint/2010/main" val="15939935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6AC48C5D-C0F0-432D-98DA-7937FA2D72D0}" type="slidenum">
              <a:rPr lang="en-US" sz="1200">
                <a:latin typeface="Times New Roman" pitchFamily="18" charset="0"/>
              </a:rPr>
              <a:pPr/>
              <a:t>44</a:t>
            </a:fld>
            <a:endParaRPr lang="en-US" sz="1200">
              <a:latin typeface="Times New Roman" pitchFamily="18" charset="0"/>
            </a:endParaRPr>
          </a:p>
        </p:txBody>
      </p:sp>
      <p:sp>
        <p:nvSpPr>
          <p:cNvPr id="136195" name="Rectangle 2"/>
          <p:cNvSpPr>
            <a:spLocks noGrp="1" noRot="1" noChangeAspect="1" noChangeArrowheads="1" noTextEdit="1"/>
          </p:cNvSpPr>
          <p:nvPr>
            <p:ph type="sldImg"/>
          </p:nvPr>
        </p:nvSpPr>
        <p:spPr>
          <a:xfrm>
            <a:off x="1216025" y="914400"/>
            <a:ext cx="4425950" cy="3319463"/>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2317278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466D1918-979F-4786-BE2A-2788F48B176E}" type="slidenum">
              <a:rPr lang="en-US" sz="1200">
                <a:latin typeface="Times New Roman" pitchFamily="18" charset="0"/>
              </a:rPr>
              <a:pPr/>
              <a:t>45</a:t>
            </a:fld>
            <a:endParaRPr lang="en-US" sz="1200">
              <a:latin typeface="Times New Roman" pitchFamily="18" charset="0"/>
            </a:endParaRPr>
          </a:p>
        </p:txBody>
      </p:sp>
      <p:sp>
        <p:nvSpPr>
          <p:cNvPr id="137219" name="Rectangle 2"/>
          <p:cNvSpPr>
            <a:spLocks noGrp="1" noRot="1" noChangeAspect="1" noChangeArrowheads="1" noTextEdit="1"/>
          </p:cNvSpPr>
          <p:nvPr>
            <p:ph type="sldImg"/>
          </p:nvPr>
        </p:nvSpPr>
        <p:spPr>
          <a:xfrm>
            <a:off x="1216025" y="914400"/>
            <a:ext cx="4425950" cy="3319463"/>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917430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C305135A-233E-450A-8AD3-FE9C745A883A}" type="slidenum">
              <a:rPr lang="en-US" sz="1200">
                <a:latin typeface="Times New Roman" pitchFamily="18" charset="0"/>
              </a:rPr>
              <a:pPr/>
              <a:t>46</a:t>
            </a:fld>
            <a:endParaRPr lang="en-US" sz="1200">
              <a:latin typeface="Times New Roman" pitchFamily="18" charset="0"/>
            </a:endParaRPr>
          </a:p>
        </p:txBody>
      </p:sp>
      <p:sp>
        <p:nvSpPr>
          <p:cNvPr id="1382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This shows every observation created in the DATA step…the highlighted ones are the last observations in each group. </a:t>
            </a:r>
          </a:p>
          <a:p>
            <a:r>
              <a:rPr lang="en-US" dirty="0">
                <a:latin typeface="Times New Roman" pitchFamily="18" charset="0"/>
              </a:rPr>
              <a:t>IBT: Ask the class what statement would allow would let you write out just a subset of the observations created in a DATA step.  Use this as a transition to the next slide.</a:t>
            </a:r>
          </a:p>
          <a:p>
            <a:r>
              <a:rPr lang="en-US" dirty="0">
                <a:latin typeface="Times New Roman" pitchFamily="18" charset="0"/>
              </a:rPr>
              <a:t>LW:  Transition to the next slide with a statement or question about "What kind of statement could we use to write out just the last observations?"</a:t>
            </a:r>
          </a:p>
        </p:txBody>
      </p:sp>
    </p:spTree>
    <p:extLst>
      <p:ext uri="{BB962C8B-B14F-4D97-AF65-F5344CB8AC3E}">
        <p14:creationId xmlns:p14="http://schemas.microsoft.com/office/powerpoint/2010/main" val="3818092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ECA52F22-A6A8-49F6-AC62-A413AA0C26ED}" type="slidenum">
              <a:rPr lang="en-US" sz="1200">
                <a:latin typeface="Times New Roman" pitchFamily="18" charset="0"/>
              </a:rPr>
              <a:pPr/>
              <a:t>47</a:t>
            </a:fld>
            <a:endParaRPr lang="en-US" sz="1200">
              <a:latin typeface="Times New Roman" pitchFamily="18" charset="0"/>
            </a:endParaRPr>
          </a:p>
        </p:txBody>
      </p:sp>
      <p:sp>
        <p:nvSpPr>
          <p:cNvPr id="13926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This IF statement will allow only the last observation in each group to reach the implied output at the end of the DATA step iteration.</a:t>
            </a:r>
          </a:p>
        </p:txBody>
      </p:sp>
    </p:spTree>
    <p:extLst>
      <p:ext uri="{BB962C8B-B14F-4D97-AF65-F5344CB8AC3E}">
        <p14:creationId xmlns:p14="http://schemas.microsoft.com/office/powerpoint/2010/main" val="27306694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48</a:t>
            </a:fld>
            <a:endParaRPr lang="en-US"/>
          </a:p>
        </p:txBody>
      </p:sp>
    </p:spTree>
    <p:extLst>
      <p:ext uri="{BB962C8B-B14F-4D97-AF65-F5344CB8AC3E}">
        <p14:creationId xmlns:p14="http://schemas.microsoft.com/office/powerpoint/2010/main" val="14734543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C9ADF885-CFDF-4BB9-B178-DB588A151CE0}" type="slidenum">
              <a:rPr lang="en-US" sz="1200">
                <a:latin typeface="Times New Roman" pitchFamily="18" charset="0"/>
              </a:rPr>
              <a:pPr/>
              <a:t>49</a:t>
            </a:fld>
            <a:endParaRPr lang="en-US" sz="1200">
              <a:latin typeface="Times New Roman" pitchFamily="18" charset="0"/>
            </a:endParaRPr>
          </a:p>
        </p:txBody>
      </p:sp>
      <p:sp>
        <p:nvSpPr>
          <p:cNvPr id="140291" name="Rectangle 2"/>
          <p:cNvSpPr>
            <a:spLocks noGrp="1" noRot="1" noChangeAspect="1" noChangeArrowheads="1" noTextEdit="1"/>
          </p:cNvSpPr>
          <p:nvPr>
            <p:ph type="sldImg"/>
          </p:nvPr>
        </p:nvSpPr>
        <p:spPr>
          <a:xfrm>
            <a:off x="1216025" y="914400"/>
            <a:ext cx="4425950" cy="3319463"/>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B, C &amp; D</a:t>
            </a:r>
          </a:p>
        </p:txBody>
      </p:sp>
    </p:spTree>
    <p:extLst>
      <p:ext uri="{BB962C8B-B14F-4D97-AF65-F5344CB8AC3E}">
        <p14:creationId xmlns:p14="http://schemas.microsoft.com/office/powerpoint/2010/main" val="1608059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No, the program creates </a:t>
            </a:r>
            <a:r>
              <a:rPr lang="en-US" b="0" dirty="0">
                <a:latin typeface="Arial"/>
              </a:rPr>
              <a:t>Mth2Dte</a:t>
            </a:r>
            <a:r>
              <a:rPr lang="en-US" b="0" dirty="0"/>
              <a:t> with all missing values.</a:t>
            </a:r>
          </a:p>
        </p:txBody>
      </p:sp>
    </p:spTree>
    <p:extLst>
      <p:ext uri="{BB962C8B-B14F-4D97-AF65-F5344CB8AC3E}">
        <p14:creationId xmlns:p14="http://schemas.microsoft.com/office/powerpoint/2010/main" val="18709107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4FE59716-F12D-4E98-8AF3-C87B10B32F67}" type="slidenum">
              <a:rPr lang="en-US" sz="1200">
                <a:latin typeface="Times New Roman" pitchFamily="18" charset="0"/>
              </a:rPr>
              <a:pPr/>
              <a:t>50</a:t>
            </a:fld>
            <a:endParaRPr lang="en-US" sz="1200">
              <a:latin typeface="Times New Roman" pitchFamily="18" charset="0"/>
            </a:endParaRPr>
          </a:p>
        </p:txBody>
      </p:sp>
      <p:sp>
        <p:nvSpPr>
          <p:cNvPr id="141315" name="Rectangle 2"/>
          <p:cNvSpPr>
            <a:spLocks noGrp="1" noRot="1" noChangeAspect="1" noChangeArrowheads="1" noTextEdit="1"/>
          </p:cNvSpPr>
          <p:nvPr>
            <p:ph type="sldImg"/>
          </p:nvPr>
        </p:nvSpPr>
        <p:spPr>
          <a:xfrm>
            <a:off x="1216025" y="914400"/>
            <a:ext cx="4425950" cy="3319463"/>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29307492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51</a:t>
            </a:fld>
            <a:endParaRPr lang="en-US"/>
          </a:p>
        </p:txBody>
      </p:sp>
    </p:spTree>
    <p:extLst>
      <p:ext uri="{BB962C8B-B14F-4D97-AF65-F5344CB8AC3E}">
        <p14:creationId xmlns:p14="http://schemas.microsoft.com/office/powerpoint/2010/main" val="15160694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F4FAD592-B0EE-4A80-A536-8F0314CCB002}" type="slidenum">
              <a:rPr lang="en-US" sz="1200">
                <a:latin typeface="Times New Roman" pitchFamily="18" charset="0"/>
              </a:rPr>
              <a:pPr/>
              <a:t>52</a:t>
            </a:fld>
            <a:endParaRPr lang="en-US" sz="1200">
              <a:latin typeface="Times New Roman" pitchFamily="18" charset="0"/>
            </a:endParaRPr>
          </a:p>
        </p:txBody>
      </p:sp>
      <p:sp>
        <p:nvSpPr>
          <p:cNvPr id="1423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there are two accumulating variables in the output</a:t>
            </a:r>
          </a:p>
        </p:txBody>
      </p:sp>
    </p:spTree>
    <p:extLst>
      <p:ext uri="{BB962C8B-B14F-4D97-AF65-F5344CB8AC3E}">
        <p14:creationId xmlns:p14="http://schemas.microsoft.com/office/powerpoint/2010/main" val="3938470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122764F4-18E0-4780-A95A-764F862D3230}" type="slidenum">
              <a:rPr lang="en-US" sz="1200">
                <a:latin typeface="Times New Roman" pitchFamily="18" charset="0"/>
              </a:rPr>
              <a:pPr/>
              <a:t>53</a:t>
            </a:fld>
            <a:endParaRPr lang="en-US" sz="1200">
              <a:latin typeface="Times New Roman" pitchFamily="18" charset="0"/>
            </a:endParaRPr>
          </a:p>
        </p:txBody>
      </p:sp>
      <p:sp>
        <p:nvSpPr>
          <p:cNvPr id="14336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If needed, go back to the previous slide to show the data to clarify why Proj is primary and Dept is secondary.</a:t>
            </a:r>
          </a:p>
        </p:txBody>
      </p:sp>
    </p:spTree>
    <p:extLst>
      <p:ext uri="{BB962C8B-B14F-4D97-AF65-F5344CB8AC3E}">
        <p14:creationId xmlns:p14="http://schemas.microsoft.com/office/powerpoint/2010/main" val="36963813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F8BBB31F-A627-4FFA-9597-4B512A61F125}" type="slidenum">
              <a:rPr lang="en-US" sz="1200">
                <a:latin typeface="Times New Roman" pitchFamily="18" charset="0"/>
              </a:rPr>
              <a:pPr/>
              <a:t>54</a:t>
            </a:fld>
            <a:endParaRPr lang="en-US" sz="1200">
              <a:latin typeface="Times New Roman" pitchFamily="18" charset="0"/>
            </a:endParaRPr>
          </a:p>
        </p:txBody>
      </p:sp>
      <p:sp>
        <p:nvSpPr>
          <p:cNvPr id="1443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There will be one output observation for each unique combination of Proj and Dept from the input data.</a:t>
            </a:r>
          </a:p>
        </p:txBody>
      </p:sp>
    </p:spTree>
    <p:extLst>
      <p:ext uri="{BB962C8B-B14F-4D97-AF65-F5344CB8AC3E}">
        <p14:creationId xmlns:p14="http://schemas.microsoft.com/office/powerpoint/2010/main" val="25791047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506AB11C-36B0-4F8F-A32A-EE18FD7A677C}" type="slidenum">
              <a:rPr lang="en-US" sz="1200">
                <a:latin typeface="Times New Roman" pitchFamily="18" charset="0"/>
              </a:rPr>
              <a:pPr/>
              <a:t>55</a:t>
            </a:fld>
            <a:endParaRPr lang="en-US" sz="1200">
              <a:latin typeface="Times New Roman" pitchFamily="18" charset="0"/>
            </a:endParaRPr>
          </a:p>
        </p:txBody>
      </p:sp>
      <p:sp>
        <p:nvSpPr>
          <p:cNvPr id="14950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Point out that both accumulating variables need to be set to 0 at the start of each BY-group.</a:t>
            </a:r>
          </a:p>
        </p:txBody>
      </p:sp>
    </p:spTree>
    <p:extLst>
      <p:ext uri="{BB962C8B-B14F-4D97-AF65-F5344CB8AC3E}">
        <p14:creationId xmlns:p14="http://schemas.microsoft.com/office/powerpoint/2010/main" val="17743027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2A1239E9-6635-459A-AFF9-93CD32649DFC}" type="slidenum">
              <a:rPr lang="en-US" sz="1200">
                <a:latin typeface="Times New Roman" pitchFamily="18" charset="0"/>
              </a:rPr>
              <a:pPr/>
              <a:t>56</a:t>
            </a:fld>
            <a:endParaRPr lang="en-US" sz="1200">
              <a:latin typeface="Times New Roman" pitchFamily="18" charset="0"/>
            </a:endParaRPr>
          </a:p>
        </p:txBody>
      </p:sp>
    </p:spTree>
    <p:extLst>
      <p:ext uri="{BB962C8B-B14F-4D97-AF65-F5344CB8AC3E}">
        <p14:creationId xmlns:p14="http://schemas.microsoft.com/office/powerpoint/2010/main" val="30208033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57</a:t>
            </a:fld>
            <a:endParaRPr lang="en-US"/>
          </a:p>
        </p:txBody>
      </p:sp>
    </p:spTree>
    <p:extLst>
      <p:ext uri="{BB962C8B-B14F-4D97-AF65-F5344CB8AC3E}">
        <p14:creationId xmlns:p14="http://schemas.microsoft.com/office/powerpoint/2010/main" val="2054434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58</a:t>
            </a:fld>
            <a:endParaRPr lang="en-US" sz="1200">
              <a:solidFill>
                <a:prstClr val="black"/>
              </a:solidFill>
            </a:endParaRPr>
          </a:p>
        </p:txBody>
      </p:sp>
    </p:spTree>
    <p:extLst>
      <p:ext uri="{BB962C8B-B14F-4D97-AF65-F5344CB8AC3E}">
        <p14:creationId xmlns:p14="http://schemas.microsoft.com/office/powerpoint/2010/main" val="4113030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59</a:t>
            </a:fld>
            <a:endParaRPr lang="en-US" sz="120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Would like a review of the exercises?</a:t>
            </a:r>
          </a:p>
          <a:p>
            <a:r>
              <a:rPr lang="en-US"/>
              <a:t>Please answer with your Yes or No seat indicator.</a:t>
            </a:r>
          </a:p>
          <a:p>
            <a:endParaRPr lang="en-US"/>
          </a:p>
        </p:txBody>
      </p:sp>
    </p:spTree>
    <p:extLst>
      <p:ext uri="{BB962C8B-B14F-4D97-AF65-F5344CB8AC3E}">
        <p14:creationId xmlns:p14="http://schemas.microsoft.com/office/powerpoint/2010/main" val="241681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6250359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0B5EC607-67C3-4FB0-A7F4-FE828112AC32}" type="slidenum">
              <a:rPr lang="en-US" sz="1200"/>
              <a:pPr/>
              <a:t>60</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dirty="0"/>
              <a:t>The sum statement creates the variable on the left of the plus operator and retains the value of the variable in the PDV across iterations of the DATA step.</a:t>
            </a:r>
          </a:p>
          <a:p>
            <a:endParaRPr lang="en-US" dirty="0"/>
          </a:p>
        </p:txBody>
      </p:sp>
    </p:spTree>
    <p:extLst>
      <p:ext uri="{BB962C8B-B14F-4D97-AF65-F5344CB8AC3E}">
        <p14:creationId xmlns:p14="http://schemas.microsoft.com/office/powerpoint/2010/main" val="9221990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2E95E433-7B7F-482C-B309-CE2E997A57B0}" type="slidenum">
              <a:rPr lang="en-US" sz="1200"/>
              <a:pPr/>
              <a:t>61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RETAIN statement sets an initial value of </a:t>
            </a:r>
            <a:r>
              <a:rPr lang="en-US" i="1" dirty="0"/>
              <a:t>100</a:t>
            </a:r>
            <a:r>
              <a:rPr lang="en-US" dirty="0"/>
              <a:t> to Count. The sum statement</a:t>
            </a:r>
            <a:r>
              <a:rPr lang="en-US" baseline="0" dirty="0"/>
              <a:t> </a:t>
            </a:r>
            <a:r>
              <a:rPr lang="en-US" dirty="0"/>
              <a:t>increments Count by the value of Tens. The sum statement ignores the missing value in the third observation, and the resulting value of Count is 130.</a:t>
            </a:r>
          </a:p>
          <a:p>
            <a:endParaRPr lang="en-US" dirty="0"/>
          </a:p>
        </p:txBody>
      </p:sp>
    </p:spTree>
    <p:extLst>
      <p:ext uri="{BB962C8B-B14F-4D97-AF65-F5344CB8AC3E}">
        <p14:creationId xmlns:p14="http://schemas.microsoft.com/office/powerpoint/2010/main" val="3322864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2E95E433-7B7F-482C-B309-CE2E997A57B0}" type="slidenum">
              <a:rPr lang="en-US" sz="1200"/>
              <a:pPr/>
              <a:t>62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 </a:t>
            </a:r>
          </a:p>
          <a:p>
            <a:endParaRPr lang="en-US" dirty="0"/>
          </a:p>
          <a:p>
            <a:r>
              <a:rPr lang="en-US" dirty="0"/>
              <a:t>The sum statement adds the result of </a:t>
            </a:r>
            <a:r>
              <a:rPr lang="en-US" baseline="0" dirty="0"/>
              <a:t> </a:t>
            </a:r>
            <a:r>
              <a:rPr lang="en-US" dirty="0"/>
              <a:t>the expression that is on the right side of the plus sign to the numeric variable that is on the left side. The new value is then retained for subsequent observations. The sum statement ignores the missing value, so the value of Count in the fourth observation is</a:t>
            </a:r>
            <a:r>
              <a:rPr lang="en-US" baseline="0" dirty="0"/>
              <a:t> </a:t>
            </a:r>
            <a:r>
              <a:rPr lang="en-US" dirty="0"/>
              <a:t>10+20+40, or 70. </a:t>
            </a:r>
          </a:p>
          <a:p>
            <a:endParaRPr lang="en-US" dirty="0"/>
          </a:p>
        </p:txBody>
      </p:sp>
    </p:spTree>
    <p:extLst>
      <p:ext uri="{BB962C8B-B14F-4D97-AF65-F5344CB8AC3E}">
        <p14:creationId xmlns:p14="http://schemas.microsoft.com/office/powerpoint/2010/main" val="1652514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D22BBB3A-E895-4C44-AB5E-7E73EF28504E}" type="slidenum">
              <a:rPr lang="en-US" sz="1200"/>
              <a:pPr/>
              <a:t>63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Yes</a:t>
            </a:r>
          </a:p>
          <a:p>
            <a:endParaRPr lang="en-US" dirty="0"/>
          </a:p>
          <a:p>
            <a:r>
              <a:rPr lang="en-US" dirty="0"/>
              <a:t>You have to sort by the input group before you can use the DATA step to summarize. When you use a BY statement, the DATA step expects an input data set that is sorted by the order of the BY variables or one that has an appropriate index. If your input data set does not meet these criteria, then an error occurs. Either sort it with the SORT procedure or create an appropriate index on the BY variables. </a:t>
            </a:r>
          </a:p>
          <a:p>
            <a:endParaRPr lang="en-US" dirty="0"/>
          </a:p>
        </p:txBody>
      </p:sp>
    </p:spTree>
    <p:extLst>
      <p:ext uri="{BB962C8B-B14F-4D97-AF65-F5344CB8AC3E}">
        <p14:creationId xmlns:p14="http://schemas.microsoft.com/office/powerpoint/2010/main" val="17059699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5E4BE972-172F-4938-9A9B-BE9F813A01B4}" type="slidenum">
              <a:rPr lang="en-US" sz="1200"/>
              <a:pPr/>
              <a:t>64</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dirty="0"/>
              <a:t>When you specify multiple BY variables, the primary BY variable (Gender) determines changes in the secondary BY variable (</a:t>
            </a:r>
            <a:r>
              <a:rPr lang="en-US" dirty="0" err="1"/>
              <a:t>JobCode</a:t>
            </a:r>
            <a:r>
              <a:rPr lang="en-US" dirty="0"/>
              <a:t>). Remember that neither FIRST. nor LAST. variables are stored in the new data set.</a:t>
            </a:r>
          </a:p>
          <a:p>
            <a:endParaRPr lang="en-US" dirty="0"/>
          </a:p>
          <a:p>
            <a:endParaRPr lang="en-US" dirty="0"/>
          </a:p>
          <a:p>
            <a:endParaRPr lang="en-US" dirty="0"/>
          </a:p>
        </p:txBody>
      </p:sp>
    </p:spTree>
    <p:extLst>
      <p:ext uri="{BB962C8B-B14F-4D97-AF65-F5344CB8AC3E}">
        <p14:creationId xmlns:p14="http://schemas.microsoft.com/office/powerpoint/2010/main" val="37666614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5E4BE972-172F-4938-9A9B-BE9F813A01B4}" type="slidenum">
              <a:rPr lang="en-US" sz="1200"/>
              <a:pPr/>
              <a:t>65</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marL="225746" marR="0" lvl="0" indent="-225746"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Correct Answer: d </a:t>
            </a:r>
          </a:p>
          <a:p>
            <a:pPr marL="225746" marR="0" lvl="0" indent="-225746"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225746" marR="0" lvl="0" indent="-225746"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BY-group processing requires that the data set listed in the SET statement is sorted by the BY variable(s). BY-group processing creates a </a:t>
            </a:r>
            <a:r>
              <a:rPr kumimoji="0" lang="en-US" sz="1200" b="1" i="0" u="none" strike="noStrike" kern="1200" cap="none" spc="0" normalizeH="0" baseline="0" noProof="0" dirty="0">
                <a:ln>
                  <a:noFill/>
                </a:ln>
                <a:solidFill>
                  <a:srgbClr val="000000"/>
                </a:solidFill>
                <a:effectLst/>
                <a:uLnTx/>
                <a:uFillTx/>
                <a:latin typeface="Times New Roman" pitchFamily="18" charset="0"/>
                <a:ea typeface="+mn-ea"/>
                <a:cs typeface="+mn-cs"/>
              </a:rPr>
              <a:t>First.</a:t>
            </a:r>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225746" marR="0" lvl="0" indent="-225746"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and </a:t>
            </a:r>
            <a:r>
              <a:rPr kumimoji="0" lang="en-US" sz="1200" b="1" i="0" u="none" strike="noStrike" kern="1200" cap="none" spc="0" normalizeH="0" baseline="0" noProof="0" dirty="0">
                <a:ln>
                  <a:noFill/>
                </a:ln>
                <a:solidFill>
                  <a:srgbClr val="000000"/>
                </a:solidFill>
                <a:effectLst/>
                <a:uLnTx/>
                <a:uFillTx/>
                <a:latin typeface="Times New Roman" pitchFamily="18" charset="0"/>
                <a:ea typeface="+mn-ea"/>
                <a:cs typeface="+mn-cs"/>
              </a:rPr>
              <a:t>Last.</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variable for each variable in the BY statement, and identifies the first and last observation in each BY group. SAS assigns a value of </a:t>
            </a:r>
            <a:r>
              <a:rPr kumimoji="0" lang="en-US" sz="1200" b="0" i="1" u="none" strike="noStrike" kern="1200" cap="none" spc="0" normalizeH="0" baseline="0" noProof="0" dirty="0">
                <a:ln>
                  <a:noFill/>
                </a:ln>
                <a:solidFill>
                  <a:srgbClr val="000000"/>
                </a:solidFill>
                <a:effectLst/>
                <a:uLnTx/>
                <a:uFillTx/>
                <a:latin typeface="Times New Roman" pitchFamily="18" charset="0"/>
                <a:ea typeface="+mn-ea"/>
                <a:cs typeface="+mn-cs"/>
              </a:rPr>
              <a:t>1</a:t>
            </a:r>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225746" marR="0" lvl="0" indent="-225746"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to the </a:t>
            </a:r>
            <a:r>
              <a:rPr kumimoji="0" lang="en-US" sz="1200" b="1" i="0" u="none" strike="noStrike" kern="1200" cap="none" spc="0" normalizeH="0" baseline="0" noProof="0" dirty="0">
                <a:ln>
                  <a:noFill/>
                </a:ln>
                <a:solidFill>
                  <a:srgbClr val="000000"/>
                </a:solidFill>
                <a:effectLst/>
                <a:uLnTx/>
                <a:uFillTx/>
                <a:latin typeface="Times New Roman" pitchFamily="18" charset="0"/>
                <a:ea typeface="+mn-ea"/>
                <a:cs typeface="+mn-cs"/>
              </a:rPr>
              <a:t>First.</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and </a:t>
            </a:r>
            <a:r>
              <a:rPr kumimoji="0" lang="en-US" sz="1200" b="1" i="0" u="none" strike="noStrike" kern="1200" cap="none" spc="0" normalizeH="0" baseline="0" noProof="0" dirty="0">
                <a:ln>
                  <a:noFill/>
                </a:ln>
                <a:solidFill>
                  <a:srgbClr val="000000"/>
                </a:solidFill>
                <a:effectLst/>
                <a:uLnTx/>
                <a:uFillTx/>
                <a:latin typeface="Times New Roman" pitchFamily="18" charset="0"/>
                <a:ea typeface="+mn-ea"/>
                <a:cs typeface="+mn-cs"/>
              </a:rPr>
              <a:t>Last. </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variables with the first occurrence of a new value for those variables; otherwise, they're assigned a value of </a:t>
            </a:r>
            <a:r>
              <a:rPr kumimoji="0" lang="en-US" sz="1200" b="0" i="1" u="none" strike="noStrike" kern="1200" cap="none" spc="0" normalizeH="0" baseline="0" noProof="0" dirty="0">
                <a:ln>
                  <a:noFill/>
                </a:ln>
                <a:solidFill>
                  <a:srgbClr val="000000"/>
                </a:solidFill>
                <a:effectLst/>
                <a:uLnTx/>
                <a:uFillTx/>
                <a:latin typeface="Times New Roman" pitchFamily="18" charset="0"/>
                <a:ea typeface="+mn-ea"/>
                <a:cs typeface="+mn-cs"/>
              </a:rPr>
              <a:t>0</a:t>
            </a:r>
            <a:r>
              <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p>
          <a:p>
            <a:pPr marL="225746" indent="-225746"/>
            <a:endParaRPr lang="en-US" dirty="0">
              <a:latin typeface="Times New Roman" pitchFamily="18" charset="0"/>
            </a:endParaRPr>
          </a:p>
          <a:p>
            <a:endParaRPr lang="en-US" b="1" dirty="0"/>
          </a:p>
        </p:txBody>
      </p:sp>
    </p:spTree>
    <p:extLst>
      <p:ext uri="{BB962C8B-B14F-4D97-AF65-F5344CB8AC3E}">
        <p14:creationId xmlns:p14="http://schemas.microsoft.com/office/powerpoint/2010/main" val="13495816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34991130-1D6C-429D-BEC4-D7BA22D75DB2}" type="slidenum">
              <a:rPr lang="en-US" sz="1200"/>
              <a:pPr/>
              <a:t>66</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b="0" dirty="0"/>
              <a:t>Correct</a:t>
            </a:r>
            <a:r>
              <a:rPr lang="en-US" b="0" baseline="0" dirty="0"/>
              <a:t> Answer:  c</a:t>
            </a:r>
          </a:p>
          <a:p>
            <a:endParaRPr lang="en-US" b="0" baseline="0" dirty="0"/>
          </a:p>
          <a:p>
            <a:r>
              <a:rPr lang="en-US" b="0" dirty="0"/>
              <a:t>If an observation in a BY group </a:t>
            </a:r>
            <a:r>
              <a:rPr lang="en-US" b="0" dirty="0">
                <a:solidFill>
                  <a:srgbClr val="000000"/>
                </a:solidFill>
              </a:rPr>
              <a:t>consists of</a:t>
            </a:r>
            <a:r>
              <a:rPr lang="en-US" b="0" dirty="0"/>
              <a:t> a single observation, then the observation is the first and last observation in the BY group.  Therefore, the First.BY variable has a value of </a:t>
            </a:r>
            <a:r>
              <a:rPr lang="en-US" b="0" i="1" dirty="0"/>
              <a:t>1. </a:t>
            </a:r>
            <a:r>
              <a:rPr lang="en-US" b="0" dirty="0"/>
              <a:t>The value of Last.BY-variable is also </a:t>
            </a:r>
            <a:r>
              <a:rPr lang="en-US" b="0" i="1" dirty="0"/>
              <a:t>1 </a:t>
            </a:r>
            <a:r>
              <a:rPr lang="en-US" b="0" dirty="0"/>
              <a:t>because it is the also the last observation in a BY group.</a:t>
            </a:r>
          </a:p>
        </p:txBody>
      </p:sp>
    </p:spTree>
    <p:extLst>
      <p:ext uri="{BB962C8B-B14F-4D97-AF65-F5344CB8AC3E}">
        <p14:creationId xmlns:p14="http://schemas.microsoft.com/office/powerpoint/2010/main" val="32340571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AB23E140-97E1-49BA-BDE4-8B6BCE33E9D0}" type="slidenum">
              <a:rPr lang="en-US" sz="1200"/>
              <a:pPr/>
              <a:t>67</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a:t>
            </a:r>
            <a:r>
              <a:rPr lang="en-US" baseline="0" dirty="0"/>
              <a:t> Answer: b</a:t>
            </a:r>
          </a:p>
          <a:p>
            <a:endParaRPr lang="en-US" baseline="0" dirty="0"/>
          </a:p>
          <a:p>
            <a:r>
              <a:rPr lang="en-US" baseline="0" dirty="0"/>
              <a:t>You must set the accumulating variable to zero at the start of each BY group so the summarized value will not consist of the </a:t>
            </a:r>
          </a:p>
          <a:p>
            <a:r>
              <a:rPr lang="en-US" baseline="0" dirty="0"/>
              <a:t>accumulated total from the previous BY-group.</a:t>
            </a:r>
            <a:endParaRPr lang="en-US" dirty="0"/>
          </a:p>
          <a:p>
            <a:endParaRPr lang="en-US" dirty="0"/>
          </a:p>
        </p:txBody>
      </p:sp>
    </p:spTree>
    <p:extLst>
      <p:ext uri="{BB962C8B-B14F-4D97-AF65-F5344CB8AC3E}">
        <p14:creationId xmlns:p14="http://schemas.microsoft.com/office/powerpoint/2010/main" val="24028345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80" indent="-290108">
              <a:defRPr sz="2400">
                <a:solidFill>
                  <a:schemeClr val="tx1"/>
                </a:solidFill>
                <a:latin typeface="Times New Roman" pitchFamily="18" charset="0"/>
              </a:defRPr>
            </a:lvl2pPr>
            <a:lvl3pPr marL="1160430" indent="-232086">
              <a:defRPr sz="2400">
                <a:solidFill>
                  <a:schemeClr val="tx1"/>
                </a:solidFill>
                <a:latin typeface="Times New Roman" pitchFamily="18" charset="0"/>
              </a:defRPr>
            </a:lvl3pPr>
            <a:lvl4pPr marL="1624603" indent="-232086">
              <a:defRPr sz="2400">
                <a:solidFill>
                  <a:schemeClr val="tx1"/>
                </a:solidFill>
                <a:latin typeface="Times New Roman" pitchFamily="18" charset="0"/>
              </a:defRPr>
            </a:lvl4pPr>
            <a:lvl5pPr marL="2088775" indent="-232086">
              <a:defRPr sz="2400">
                <a:solidFill>
                  <a:schemeClr val="tx1"/>
                </a:solidFill>
                <a:latin typeface="Times New Roman" pitchFamily="18" charset="0"/>
              </a:defRPr>
            </a:lvl5pPr>
            <a:lvl6pPr marL="2552948" indent="-232086" eaLnBrk="0" fontAlgn="base" hangingPunct="0">
              <a:spcBef>
                <a:spcPct val="0"/>
              </a:spcBef>
              <a:spcAft>
                <a:spcPct val="0"/>
              </a:spcAft>
              <a:defRPr sz="2400">
                <a:solidFill>
                  <a:schemeClr val="tx1"/>
                </a:solidFill>
                <a:latin typeface="Times New Roman" pitchFamily="18" charset="0"/>
              </a:defRPr>
            </a:lvl6pPr>
            <a:lvl7pPr marL="3017120" indent="-232086" eaLnBrk="0" fontAlgn="base" hangingPunct="0">
              <a:spcBef>
                <a:spcPct val="0"/>
              </a:spcBef>
              <a:spcAft>
                <a:spcPct val="0"/>
              </a:spcAft>
              <a:defRPr sz="2400">
                <a:solidFill>
                  <a:schemeClr val="tx1"/>
                </a:solidFill>
                <a:latin typeface="Times New Roman" pitchFamily="18" charset="0"/>
              </a:defRPr>
            </a:lvl7pPr>
            <a:lvl8pPr marL="3481292" indent="-232086" eaLnBrk="0" fontAlgn="base" hangingPunct="0">
              <a:spcBef>
                <a:spcPct val="0"/>
              </a:spcBef>
              <a:spcAft>
                <a:spcPct val="0"/>
              </a:spcAft>
              <a:defRPr sz="2400">
                <a:solidFill>
                  <a:schemeClr val="tx1"/>
                </a:solidFill>
                <a:latin typeface="Times New Roman" pitchFamily="18" charset="0"/>
              </a:defRPr>
            </a:lvl8pPr>
            <a:lvl9pPr marL="3945464" indent="-232086" eaLnBrk="0" fontAlgn="base" hangingPunct="0">
              <a:spcBef>
                <a:spcPct val="0"/>
              </a:spcBef>
              <a:spcAft>
                <a:spcPct val="0"/>
              </a:spcAft>
              <a:defRPr sz="2400">
                <a:solidFill>
                  <a:schemeClr val="tx1"/>
                </a:solidFill>
                <a:latin typeface="Times New Roman" pitchFamily="18" charset="0"/>
              </a:defRPr>
            </a:lvl9pPr>
          </a:lstStyle>
          <a:p>
            <a:fld id="{DCEA9F21-9417-4205-8CB4-C406697BE8F3}" type="slidenum">
              <a:rPr lang="en-US" sz="1200"/>
              <a:pPr/>
              <a:t>68</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pPr eaLnBrk="1" hangingPunct="1"/>
            <a:r>
              <a:rPr lang="sv-SE" dirty="0">
                <a:latin typeface="Times New Roman" pitchFamily="18" charset="0"/>
              </a:rPr>
              <a:t>When SAS uses</a:t>
            </a:r>
            <a:r>
              <a:rPr lang="sv-SE" baseline="0" dirty="0">
                <a:latin typeface="Times New Roman" pitchFamily="18" charset="0"/>
              </a:rPr>
              <a:t> </a:t>
            </a:r>
            <a:r>
              <a:rPr lang="sv-SE" dirty="0">
                <a:latin typeface="Times New Roman" pitchFamily="18" charset="0"/>
              </a:rPr>
              <a:t>this subsetting IF statement, it checks to see if the value of </a:t>
            </a:r>
            <a:r>
              <a:rPr lang="sv-SE" b="1" dirty="0">
                <a:latin typeface="Times New Roman" pitchFamily="18" charset="0"/>
              </a:rPr>
              <a:t>Last.JobType</a:t>
            </a:r>
            <a:r>
              <a:rPr lang="sv-SE" dirty="0">
                <a:latin typeface="Times New Roman" pitchFamily="18" charset="0"/>
              </a:rPr>
              <a:t> equals </a:t>
            </a:r>
            <a:r>
              <a:rPr lang="sv-SE" i="1" dirty="0">
                <a:latin typeface="Times New Roman" pitchFamily="18" charset="0"/>
              </a:rPr>
              <a:t>1</a:t>
            </a:r>
            <a:r>
              <a:rPr lang="sv-SE" dirty="0">
                <a:latin typeface="Times New Roman" pitchFamily="18" charset="0"/>
              </a:rPr>
              <a:t>.  If </a:t>
            </a:r>
            <a:r>
              <a:rPr lang="sv-SE" b="1" dirty="0">
                <a:latin typeface="Times New Roman" pitchFamily="18" charset="0"/>
              </a:rPr>
              <a:t>Last.JobType</a:t>
            </a:r>
            <a:r>
              <a:rPr lang="sv-SE" dirty="0">
                <a:latin typeface="Times New Roman" pitchFamily="18" charset="0"/>
              </a:rPr>
              <a:t> equals </a:t>
            </a:r>
            <a:r>
              <a:rPr lang="sv-SE" i="1" dirty="0">
                <a:latin typeface="Times New Roman" pitchFamily="18" charset="0"/>
              </a:rPr>
              <a:t>1</a:t>
            </a:r>
            <a:r>
              <a:rPr lang="sv-SE" dirty="0">
                <a:latin typeface="Times New Roman" pitchFamily="18" charset="0"/>
              </a:rPr>
              <a:t>, it means that it's the last observation in the BY group, and SAS will continue processing. </a:t>
            </a:r>
          </a:p>
          <a:p>
            <a:pPr eaLnBrk="1" hangingPunct="1"/>
            <a:endParaRPr lang="en-US" dirty="0">
              <a:latin typeface="Times New Roman" pitchFamily="18" charset="0"/>
            </a:endParaRPr>
          </a:p>
          <a:p>
            <a:endParaRPr lang="en-US" dirty="0"/>
          </a:p>
          <a:p>
            <a:endParaRPr lang="en-US" dirty="0"/>
          </a:p>
        </p:txBody>
      </p:sp>
    </p:spTree>
    <p:extLst>
      <p:ext uri="{BB962C8B-B14F-4D97-AF65-F5344CB8AC3E}">
        <p14:creationId xmlns:p14="http://schemas.microsoft.com/office/powerpoint/2010/main" val="96870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7B61D1-C384-4EBE-98A6-A118EACA8DF3}" type="slidenum">
              <a:rPr lang="en-US" smtClean="0"/>
              <a:pPr>
                <a:defRPr/>
              </a:pPr>
              <a:t>7</a:t>
            </a:fld>
            <a:endParaRPr lang="en-US"/>
          </a:p>
        </p:txBody>
      </p:sp>
    </p:spTree>
    <p:extLst>
      <p:ext uri="{BB962C8B-B14F-4D97-AF65-F5344CB8AC3E}">
        <p14:creationId xmlns:p14="http://schemas.microsoft.com/office/powerpoint/2010/main" val="184268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3D56877B-B7FE-457E-B69E-AC77613D89A0}" type="slidenum">
              <a:rPr lang="en-US" sz="1200">
                <a:latin typeface="Times New Roman" pitchFamily="18" charset="0"/>
              </a:rPr>
              <a:pPr/>
              <a:t>8</a:t>
            </a:fld>
            <a:endParaRPr lang="en-US" sz="12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8789">
              <a:defRPr/>
            </a:pPr>
            <a:r>
              <a:rPr lang="en-US" dirty="0"/>
              <a:t>The RETAIN statement prevents SAS from reinitializing the values of new variables at the top of the DATA step.</a:t>
            </a:r>
          </a:p>
          <a:p>
            <a:endParaRPr lang="en-US" noProof="1">
              <a:latin typeface="Times New Roman" pitchFamily="18" charset="0"/>
            </a:endParaRPr>
          </a:p>
          <a:p>
            <a:pPr defTabSz="918789">
              <a:defRPr/>
            </a:pPr>
            <a:r>
              <a:rPr lang="en-US" dirty="0"/>
              <a:t>Previous values of retained variables are available for processing across iterations of the DATA step.</a:t>
            </a:r>
          </a:p>
          <a:p>
            <a:r>
              <a:rPr lang="en-US" noProof="1">
                <a:latin typeface="Times New Roman" pitchFamily="18" charset="0"/>
              </a:rPr>
              <a:t> </a:t>
            </a:r>
          </a:p>
          <a:p>
            <a:r>
              <a:rPr lang="en-US" noProof="1">
                <a:latin typeface="Times New Roman" pitchFamily="18" charset="0"/>
              </a:rPr>
              <a:t>You may need to point out that the “0” on the RETAIN statement is the initial value for Mth2Dte.   </a:t>
            </a:r>
          </a:p>
          <a:p>
            <a:endParaRPr lang="en-US" noProof="1">
              <a:latin typeface="Times New Roman" pitchFamily="18" charset="0"/>
            </a:endParaRPr>
          </a:p>
          <a:p>
            <a:r>
              <a:rPr lang="en-US" noProof="1">
                <a:latin typeface="Times New Roman" pitchFamily="18" charset="0"/>
              </a:rPr>
              <a:t>Transistion: “Let’s look behind the scenes to see how SAS processes a data step with a retained variable”</a:t>
            </a:r>
          </a:p>
        </p:txBody>
      </p:sp>
    </p:spTree>
    <p:extLst>
      <p:ext uri="{BB962C8B-B14F-4D97-AF65-F5344CB8AC3E}">
        <p14:creationId xmlns:p14="http://schemas.microsoft.com/office/powerpoint/2010/main" val="4078872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360">
              <a:defRPr sz="2400">
                <a:solidFill>
                  <a:schemeClr val="tx1"/>
                </a:solidFill>
                <a:latin typeface="Arial" charset="0"/>
              </a:defRPr>
            </a:lvl1pPr>
            <a:lvl2pPr marL="746516" indent="-287122" defTabSz="928360">
              <a:defRPr sz="2400">
                <a:solidFill>
                  <a:schemeClr val="tx1"/>
                </a:solidFill>
                <a:latin typeface="Arial" charset="0"/>
              </a:defRPr>
            </a:lvl2pPr>
            <a:lvl3pPr marL="1148486" indent="-229697" defTabSz="928360">
              <a:defRPr sz="2400">
                <a:solidFill>
                  <a:schemeClr val="tx1"/>
                </a:solidFill>
                <a:latin typeface="Arial" charset="0"/>
              </a:defRPr>
            </a:lvl3pPr>
            <a:lvl4pPr marL="1607881" indent="-229697" defTabSz="928360">
              <a:defRPr sz="2400">
                <a:solidFill>
                  <a:schemeClr val="tx1"/>
                </a:solidFill>
                <a:latin typeface="Arial" charset="0"/>
              </a:defRPr>
            </a:lvl4pPr>
            <a:lvl5pPr marL="2067276" indent="-229697" defTabSz="928360">
              <a:defRPr sz="2400">
                <a:solidFill>
                  <a:schemeClr val="tx1"/>
                </a:solidFill>
                <a:latin typeface="Arial" charset="0"/>
              </a:defRPr>
            </a:lvl5pPr>
            <a:lvl6pPr marL="2526670" indent="-229697" defTabSz="928360" eaLnBrk="0" fontAlgn="base" hangingPunct="0">
              <a:spcBef>
                <a:spcPct val="0"/>
              </a:spcBef>
              <a:spcAft>
                <a:spcPct val="0"/>
              </a:spcAft>
              <a:defRPr sz="2400">
                <a:solidFill>
                  <a:schemeClr val="tx1"/>
                </a:solidFill>
                <a:latin typeface="Arial" charset="0"/>
              </a:defRPr>
            </a:lvl6pPr>
            <a:lvl7pPr marL="2986065" indent="-229697" defTabSz="928360" eaLnBrk="0" fontAlgn="base" hangingPunct="0">
              <a:spcBef>
                <a:spcPct val="0"/>
              </a:spcBef>
              <a:spcAft>
                <a:spcPct val="0"/>
              </a:spcAft>
              <a:defRPr sz="2400">
                <a:solidFill>
                  <a:schemeClr val="tx1"/>
                </a:solidFill>
                <a:latin typeface="Arial" charset="0"/>
              </a:defRPr>
            </a:lvl7pPr>
            <a:lvl8pPr marL="3445459" indent="-229697" defTabSz="928360" eaLnBrk="0" fontAlgn="base" hangingPunct="0">
              <a:spcBef>
                <a:spcPct val="0"/>
              </a:spcBef>
              <a:spcAft>
                <a:spcPct val="0"/>
              </a:spcAft>
              <a:defRPr sz="2400">
                <a:solidFill>
                  <a:schemeClr val="tx1"/>
                </a:solidFill>
                <a:latin typeface="Arial" charset="0"/>
              </a:defRPr>
            </a:lvl8pPr>
            <a:lvl9pPr marL="3904854" indent="-229697" defTabSz="928360" eaLnBrk="0" fontAlgn="base" hangingPunct="0">
              <a:spcBef>
                <a:spcPct val="0"/>
              </a:spcBef>
              <a:spcAft>
                <a:spcPct val="0"/>
              </a:spcAft>
              <a:defRPr sz="2400">
                <a:solidFill>
                  <a:schemeClr val="tx1"/>
                </a:solidFill>
                <a:latin typeface="Arial" charset="0"/>
              </a:defRPr>
            </a:lvl9pPr>
          </a:lstStyle>
          <a:p>
            <a:fld id="{C88AC3A5-6B91-4200-9358-3FA6BF2D1884}" type="slidenum">
              <a:rPr lang="en-US" sz="1200">
                <a:latin typeface="Times New Roman" pitchFamily="18" charset="0"/>
              </a:rPr>
              <a:pPr/>
              <a:t>9</a:t>
            </a:fld>
            <a:endParaRPr lang="en-US" sz="1200">
              <a:latin typeface="Times New Roman" pitchFamily="18" charset="0"/>
            </a:endParaRPr>
          </a:p>
        </p:txBody>
      </p:sp>
      <p:sp>
        <p:nvSpPr>
          <p:cNvPr id="10240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SET and MERGE are covered in PRG1 &amp; PRG2.  </a:t>
            </a:r>
          </a:p>
        </p:txBody>
      </p:sp>
    </p:spTree>
    <p:extLst>
      <p:ext uri="{BB962C8B-B14F-4D97-AF65-F5344CB8AC3E}">
        <p14:creationId xmlns:p14="http://schemas.microsoft.com/office/powerpoint/2010/main" val="3264844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5701789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417848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custDataLst>
              <p:tags r:id="rId1"/>
            </p:custDataLst>
          </p:nvPr>
        </p:nvSpPr>
        <p:spPr/>
        <p:txBody>
          <a:bodyPr/>
          <a:lstStyle>
            <a:lvl1pPr>
              <a:defRPr/>
            </a:lvl1pPr>
          </a:lstStyle>
          <a:p>
            <a:pPr>
              <a:defRPr/>
            </a:pPr>
            <a:fld id="{9056A426-1E93-40DB-8AF9-6836BA896971}" type="slidenum">
              <a:rPr lang="en-US"/>
              <a:pPr>
                <a:defRPr/>
              </a:pPr>
              <a:t>‹#›</a:t>
            </a:fld>
            <a:endParaRPr lang="en-US" b="0">
              <a:latin typeface="Times New Roman" pitchFamily="18" charset="0"/>
            </a:endParaRPr>
          </a:p>
        </p:txBody>
      </p:sp>
    </p:spTree>
    <p:extLst>
      <p:ext uri="{BB962C8B-B14F-4D97-AF65-F5344CB8AC3E}">
        <p14:creationId xmlns:p14="http://schemas.microsoft.com/office/powerpoint/2010/main" val="382411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lvl1pPr marL="0" inden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2"/>
          <p:cNvSpPr>
            <a:spLocks noGrp="1" noChangeArrowheads="1"/>
          </p:cNvSpPr>
          <p:nvPr>
            <p:ph type="sldNum" sz="quarter" idx="10"/>
            <p:custDataLst>
              <p:tags r:id="rId3"/>
            </p:custDataLst>
          </p:nvPr>
        </p:nvSpPr>
        <p:spPr/>
        <p:txBody>
          <a:bodyPr/>
          <a:lstStyle>
            <a:lvl1pPr>
              <a:defRPr smtClean="0"/>
            </a:lvl1pPr>
          </a:lstStyle>
          <a:p>
            <a:pPr>
              <a:defRPr/>
            </a:pPr>
            <a:fld id="{F226965A-2909-4162-B388-E287E4B594CF}" type="slidenum">
              <a:rPr lang="en-US"/>
              <a:pPr>
                <a:defRPr/>
              </a:pPr>
              <a:t>‹#›</a:t>
            </a:fld>
            <a:endParaRPr lang="en-US" b="0">
              <a:latin typeface="Times New Roman" pitchFamily="18" charset="0"/>
            </a:endParaRPr>
          </a:p>
        </p:txBody>
      </p:sp>
    </p:spTree>
    <p:extLst>
      <p:ext uri="{BB962C8B-B14F-4D97-AF65-F5344CB8AC3E}">
        <p14:creationId xmlns:p14="http://schemas.microsoft.com/office/powerpoint/2010/main" val="94271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Slide Number Placeholder 2"/>
          <p:cNvSpPr>
            <a:spLocks noGrp="1"/>
          </p:cNvSpPr>
          <p:nvPr>
            <p:ph type="sldNum" sz="quarter" idx="10"/>
            <p:custDataLst>
              <p:tags r:id="rId2"/>
            </p:custDataLst>
          </p:nvPr>
        </p:nvSpPr>
        <p:spPr/>
        <p:txBody>
          <a:bodyPr/>
          <a:lstStyle>
            <a:lvl1pPr>
              <a:defRPr/>
            </a:lvl1pPr>
          </a:lstStyle>
          <a:p>
            <a:pPr>
              <a:defRPr/>
            </a:pPr>
            <a:fld id="{093B538B-CE5F-4848-B182-18FBF2D61E29}" type="slidenum">
              <a:rPr lang="en-US"/>
              <a:pPr>
                <a:defRPr/>
              </a:pPr>
              <a:t>‹#›</a:t>
            </a:fld>
            <a:endParaRPr lang="en-US" b="0">
              <a:latin typeface="Times New Roman" pitchFamily="18" charset="0"/>
            </a:endParaRPr>
          </a:p>
        </p:txBody>
      </p:sp>
    </p:spTree>
    <p:extLst>
      <p:ext uri="{BB962C8B-B14F-4D97-AF65-F5344CB8AC3E}">
        <p14:creationId xmlns:p14="http://schemas.microsoft.com/office/powerpoint/2010/main" val="905680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pPr>
              <a:defRPr/>
            </a:pPr>
            <a:fld id="{54629940-AD07-4575-9BD0-F8EBB7454075}" type="slidenum">
              <a:rPr lang="en-US" smtClean="0"/>
              <a:pPr>
                <a:defRPr/>
              </a:pPr>
              <a:t>‹#›</a:t>
            </a:fld>
            <a:endParaRPr lang="en-US">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D010A0E4-3C77-4475-B2A4-D0DC31CABB05}"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5066" r:id="rId1"/>
    <p:sldLayoutId id="2147485067" r:id="rId2"/>
    <p:sldLayoutId id="2147485068" r:id="rId3"/>
    <p:sldLayoutId id="2147485069" r:id="rId4"/>
    <p:sldLayoutId id="2147485070"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tags" Target="../tags/tag11.xml"/></Relationships>
</file>

<file path=ppt/slides/_rels/slide10.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10" Type="http://schemas.openxmlformats.org/officeDocument/2006/relationships/notesSlide" Target="../notesSlides/notesSlide10.xml"/><Relationship Id="rId4" Type="http://schemas.openxmlformats.org/officeDocument/2006/relationships/tags" Target="../tags/tag68.xml"/><Relationship Id="rId9"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slideLayout" Target="../slideLayouts/slideLayout2.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notesSlide" Target="../notesSlides/notesSlide12.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slideLayout" Target="../slideLayouts/slideLayout3.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notesSlide" Target="../notesSlides/notesSlide14.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slideLayout" Target="../slideLayouts/slideLayout3.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s>
</file>

<file path=ppt/slides/_rels/slide15.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notesSlide" Target="../notesSlides/notesSlide15.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slideLayout" Target="../slideLayouts/slideLayout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s>
</file>

<file path=ppt/slides/_rels/slide16.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notesSlide" Target="../notesSlides/notesSlide16.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slideLayout" Target="../slideLayouts/slideLayout3.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s>
</file>

<file path=ppt/slides/_rels/slide17.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Layout" Target="../slideLayouts/slideLayout3.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notesSlide" Target="../notesSlides/notesSlide18.xml"/><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slideLayout" Target="../slideLayouts/slideLayout3.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s>
</file>

<file path=ppt/slides/_rels/slide19.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notesSlide" Target="../notesSlides/notesSlide19.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slideLayout" Target="../slideLayouts/slideLayout3.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0" Type="http://schemas.openxmlformats.org/officeDocument/2006/relationships/tags" Target="../tags/tag175.xml"/><Relationship Id="rId4" Type="http://schemas.openxmlformats.org/officeDocument/2006/relationships/tags" Target="../tags/tag169.xml"/><Relationship Id="rId9" Type="http://schemas.openxmlformats.org/officeDocument/2006/relationships/tags" Target="../tags/tag174.xml"/></Relationships>
</file>

<file path=ppt/slides/_rels/slide2.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tags" Target="../tags/tag184.xml"/><Relationship Id="rId3" Type="http://schemas.openxmlformats.org/officeDocument/2006/relationships/tags" Target="../tags/tag179.xml"/><Relationship Id="rId7" Type="http://schemas.openxmlformats.org/officeDocument/2006/relationships/tags" Target="../tags/tag183.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notesSlide" Target="../notesSlides/notesSlide20.xml"/><Relationship Id="rId5" Type="http://schemas.openxmlformats.org/officeDocument/2006/relationships/tags" Target="../tags/tag181.xml"/><Relationship Id="rId10" Type="http://schemas.openxmlformats.org/officeDocument/2006/relationships/slideLayout" Target="../slideLayouts/slideLayout3.xml"/><Relationship Id="rId4" Type="http://schemas.openxmlformats.org/officeDocument/2006/relationships/tags" Target="../tags/tag180.xml"/><Relationship Id="rId9" Type="http://schemas.openxmlformats.org/officeDocument/2006/relationships/tags" Target="../tags/tag185.xml"/></Relationships>
</file>

<file path=ppt/slides/_rels/slide21.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notesSlide" Target="../notesSlides/notesSlide21.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slideLayout" Target="../slideLayouts/slideLayout4.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5" Type="http://schemas.openxmlformats.org/officeDocument/2006/relationships/tags" Target="../tags/tag190.xml"/><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s>
</file>

<file path=ppt/slides/_rels/slide22.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6.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notesSlide" Target="../notesSlides/notesSlide22.xml"/><Relationship Id="rId5" Type="http://schemas.openxmlformats.org/officeDocument/2006/relationships/tags" Target="../tags/tag201.xml"/><Relationship Id="rId10" Type="http://schemas.openxmlformats.org/officeDocument/2006/relationships/slideLayout" Target="../slideLayouts/slideLayout4.xml"/><Relationship Id="rId4" Type="http://schemas.openxmlformats.org/officeDocument/2006/relationships/tags" Target="../tags/tag200.xml"/><Relationship Id="rId9" Type="http://schemas.openxmlformats.org/officeDocument/2006/relationships/tags" Target="../tags/tag205.xml"/></Relationships>
</file>

<file path=ppt/slides/_rels/slide23.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notesSlide" Target="../notesSlides/notesSlide23.xml"/><Relationship Id="rId5" Type="http://schemas.openxmlformats.org/officeDocument/2006/relationships/slideLayout" Target="../slideLayouts/slideLayout4.xml"/><Relationship Id="rId4" Type="http://schemas.openxmlformats.org/officeDocument/2006/relationships/tags" Target="../tags/tag209.xml"/></Relationships>
</file>

<file path=ppt/slides/_rels/slide24.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notesSlide" Target="../notesSlides/notesSlide24.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slideLayout" Target="../slideLayouts/slideLayout4.xml"/><Relationship Id="rId5" Type="http://schemas.openxmlformats.org/officeDocument/2006/relationships/tags" Target="../tags/tag214.xml"/><Relationship Id="rId4" Type="http://schemas.openxmlformats.org/officeDocument/2006/relationships/tags" Target="../tags/tag213.xml"/></Relationships>
</file>

<file path=ppt/slides/_rels/slide25.xml.rels><?xml version="1.0" encoding="UTF-8" standalone="yes"?>
<Relationships xmlns="http://schemas.openxmlformats.org/package/2006/relationships"><Relationship Id="rId8" Type="http://schemas.openxmlformats.org/officeDocument/2006/relationships/tags" Target="../tags/tag222.xml"/><Relationship Id="rId3" Type="http://schemas.openxmlformats.org/officeDocument/2006/relationships/tags" Target="../tags/tag217.xml"/><Relationship Id="rId7" Type="http://schemas.openxmlformats.org/officeDocument/2006/relationships/tags" Target="../tags/tag221.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10" Type="http://schemas.openxmlformats.org/officeDocument/2006/relationships/notesSlide" Target="../notesSlides/notesSlide25.xml"/><Relationship Id="rId4" Type="http://schemas.openxmlformats.org/officeDocument/2006/relationships/tags" Target="../tags/tag218.xml"/><Relationship Id="rId9"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10" Type="http://schemas.openxmlformats.org/officeDocument/2006/relationships/notesSlide" Target="../notesSlides/notesSlide26.xml"/><Relationship Id="rId4" Type="http://schemas.openxmlformats.org/officeDocument/2006/relationships/tags" Target="../tags/tag226.xml"/><Relationship Id="rId9"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233.xml"/><Relationship Id="rId7" Type="http://schemas.openxmlformats.org/officeDocument/2006/relationships/slideLayout" Target="../slideLayouts/slideLayout2.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s>
</file>

<file path=ppt/slides/_rels/slide28.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notesSlide" Target="../notesSlides/notesSlide28.xml"/><Relationship Id="rId5" Type="http://schemas.openxmlformats.org/officeDocument/2006/relationships/tags" Target="../tags/tag241.xml"/><Relationship Id="rId10" Type="http://schemas.openxmlformats.org/officeDocument/2006/relationships/slideLayout" Target="../slideLayouts/slideLayout4.xml"/><Relationship Id="rId4" Type="http://schemas.openxmlformats.org/officeDocument/2006/relationships/tags" Target="../tags/tag240.xml"/><Relationship Id="rId9" Type="http://schemas.openxmlformats.org/officeDocument/2006/relationships/tags" Target="../tags/tag24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4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249.xml"/><Relationship Id="rId7" Type="http://schemas.openxmlformats.org/officeDocument/2006/relationships/image" Target="../media/image4.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notesSlide" Target="../notesSlides/notesSlide30.xml"/><Relationship Id="rId5" Type="http://schemas.openxmlformats.org/officeDocument/2006/relationships/slideLayout" Target="../slideLayouts/slideLayout3.xml"/><Relationship Id="rId4" Type="http://schemas.openxmlformats.org/officeDocument/2006/relationships/tags" Target="../tags/tag250.xml"/></Relationships>
</file>

<file path=ppt/slides/_rels/slide31.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notesSlide" Target="../notesSlides/notesSlide31.xml"/><Relationship Id="rId4"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tags" Target="../tags/tag261.xml"/><Relationship Id="rId13" Type="http://schemas.openxmlformats.org/officeDocument/2006/relationships/tags" Target="../tags/tag266.xml"/><Relationship Id="rId18" Type="http://schemas.openxmlformats.org/officeDocument/2006/relationships/image" Target="../media/image7.png"/><Relationship Id="rId3" Type="http://schemas.openxmlformats.org/officeDocument/2006/relationships/tags" Target="../tags/tag256.xml"/><Relationship Id="rId7" Type="http://schemas.openxmlformats.org/officeDocument/2006/relationships/tags" Target="../tags/tag260.xml"/><Relationship Id="rId12" Type="http://schemas.openxmlformats.org/officeDocument/2006/relationships/tags" Target="../tags/tag265.xml"/><Relationship Id="rId17" Type="http://schemas.openxmlformats.org/officeDocument/2006/relationships/notesSlide" Target="../notesSlides/notesSlide32.xml"/><Relationship Id="rId2" Type="http://schemas.openxmlformats.org/officeDocument/2006/relationships/tags" Target="../tags/tag255.xml"/><Relationship Id="rId16" Type="http://schemas.openxmlformats.org/officeDocument/2006/relationships/slideLayout" Target="../slideLayouts/slideLayout4.xml"/><Relationship Id="rId20" Type="http://schemas.openxmlformats.org/officeDocument/2006/relationships/image" Target="../media/image11.png"/><Relationship Id="rId1" Type="http://schemas.openxmlformats.org/officeDocument/2006/relationships/tags" Target="../tags/tag254.xml"/><Relationship Id="rId6" Type="http://schemas.openxmlformats.org/officeDocument/2006/relationships/tags" Target="../tags/tag259.xml"/><Relationship Id="rId11" Type="http://schemas.openxmlformats.org/officeDocument/2006/relationships/tags" Target="../tags/tag264.xml"/><Relationship Id="rId5" Type="http://schemas.openxmlformats.org/officeDocument/2006/relationships/tags" Target="../tags/tag258.xml"/><Relationship Id="rId15" Type="http://schemas.openxmlformats.org/officeDocument/2006/relationships/tags" Target="../tags/tag268.xml"/><Relationship Id="rId10" Type="http://schemas.openxmlformats.org/officeDocument/2006/relationships/tags" Target="../tags/tag263.xml"/><Relationship Id="rId19" Type="http://schemas.openxmlformats.org/officeDocument/2006/relationships/image" Target="../media/image10.png"/><Relationship Id="rId4" Type="http://schemas.openxmlformats.org/officeDocument/2006/relationships/tags" Target="../tags/tag257.xml"/><Relationship Id="rId9" Type="http://schemas.openxmlformats.org/officeDocument/2006/relationships/tags" Target="../tags/tag262.xml"/><Relationship Id="rId14" Type="http://schemas.openxmlformats.org/officeDocument/2006/relationships/tags" Target="../tags/tag267.xml"/></Relationships>
</file>

<file path=ppt/slides/_rels/slide33.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tags" Target="../tags/tag281.xml"/><Relationship Id="rId18" Type="http://schemas.openxmlformats.org/officeDocument/2006/relationships/notesSlide" Target="../notesSlides/notesSlide33.xml"/><Relationship Id="rId3" Type="http://schemas.openxmlformats.org/officeDocument/2006/relationships/tags" Target="../tags/tag271.xml"/><Relationship Id="rId7" Type="http://schemas.openxmlformats.org/officeDocument/2006/relationships/tags" Target="../tags/tag275.xml"/><Relationship Id="rId12" Type="http://schemas.openxmlformats.org/officeDocument/2006/relationships/tags" Target="../tags/tag280.xml"/><Relationship Id="rId17" Type="http://schemas.openxmlformats.org/officeDocument/2006/relationships/slideLayout" Target="../slideLayouts/slideLayout4.xml"/><Relationship Id="rId2" Type="http://schemas.openxmlformats.org/officeDocument/2006/relationships/tags" Target="../tags/tag270.xml"/><Relationship Id="rId16" Type="http://schemas.openxmlformats.org/officeDocument/2006/relationships/tags" Target="../tags/tag284.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5" Type="http://schemas.openxmlformats.org/officeDocument/2006/relationships/tags" Target="../tags/tag283.xml"/><Relationship Id="rId10" Type="http://schemas.openxmlformats.org/officeDocument/2006/relationships/tags" Target="../tags/tag278.xml"/><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tags" Target="../tags/tag282.xml"/></Relationships>
</file>

<file path=ppt/slides/_rels/slide34.xml.rels><?xml version="1.0" encoding="UTF-8" standalone="yes"?>
<Relationships xmlns="http://schemas.openxmlformats.org/package/2006/relationships"><Relationship Id="rId8" Type="http://schemas.openxmlformats.org/officeDocument/2006/relationships/tags" Target="../tags/tag292.xml"/><Relationship Id="rId13" Type="http://schemas.openxmlformats.org/officeDocument/2006/relationships/tags" Target="../tags/tag297.xml"/><Relationship Id="rId18" Type="http://schemas.openxmlformats.org/officeDocument/2006/relationships/tags" Target="../tags/tag302.xml"/><Relationship Id="rId26" Type="http://schemas.openxmlformats.org/officeDocument/2006/relationships/slideLayout" Target="../slideLayouts/slideLayout4.xml"/><Relationship Id="rId3" Type="http://schemas.openxmlformats.org/officeDocument/2006/relationships/tags" Target="../tags/tag287.xml"/><Relationship Id="rId21" Type="http://schemas.openxmlformats.org/officeDocument/2006/relationships/tags" Target="../tags/tag305.xml"/><Relationship Id="rId7" Type="http://schemas.openxmlformats.org/officeDocument/2006/relationships/tags" Target="../tags/tag291.xml"/><Relationship Id="rId12" Type="http://schemas.openxmlformats.org/officeDocument/2006/relationships/tags" Target="../tags/tag296.xml"/><Relationship Id="rId17" Type="http://schemas.openxmlformats.org/officeDocument/2006/relationships/tags" Target="../tags/tag301.xml"/><Relationship Id="rId25" Type="http://schemas.openxmlformats.org/officeDocument/2006/relationships/tags" Target="../tags/tag309.xml"/><Relationship Id="rId2" Type="http://schemas.openxmlformats.org/officeDocument/2006/relationships/tags" Target="../tags/tag286.xml"/><Relationship Id="rId16" Type="http://schemas.openxmlformats.org/officeDocument/2006/relationships/tags" Target="../tags/tag300.xml"/><Relationship Id="rId20" Type="http://schemas.openxmlformats.org/officeDocument/2006/relationships/tags" Target="../tags/tag304.xml"/><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tags" Target="../tags/tag295.xml"/><Relationship Id="rId24" Type="http://schemas.openxmlformats.org/officeDocument/2006/relationships/tags" Target="../tags/tag308.xml"/><Relationship Id="rId5" Type="http://schemas.openxmlformats.org/officeDocument/2006/relationships/tags" Target="../tags/tag289.xml"/><Relationship Id="rId15" Type="http://schemas.openxmlformats.org/officeDocument/2006/relationships/tags" Target="../tags/tag299.xml"/><Relationship Id="rId23" Type="http://schemas.openxmlformats.org/officeDocument/2006/relationships/tags" Target="../tags/tag307.xml"/><Relationship Id="rId10" Type="http://schemas.openxmlformats.org/officeDocument/2006/relationships/tags" Target="../tags/tag294.xml"/><Relationship Id="rId19" Type="http://schemas.openxmlformats.org/officeDocument/2006/relationships/tags" Target="../tags/tag303.xml"/><Relationship Id="rId4" Type="http://schemas.openxmlformats.org/officeDocument/2006/relationships/tags" Target="../tags/tag288.xml"/><Relationship Id="rId9" Type="http://schemas.openxmlformats.org/officeDocument/2006/relationships/tags" Target="../tags/tag293.xml"/><Relationship Id="rId14" Type="http://schemas.openxmlformats.org/officeDocument/2006/relationships/tags" Target="../tags/tag298.xml"/><Relationship Id="rId22" Type="http://schemas.openxmlformats.org/officeDocument/2006/relationships/tags" Target="../tags/tag306.xml"/><Relationship Id="rId27"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tags" Target="../tags/tag317.xml"/><Relationship Id="rId13" Type="http://schemas.openxmlformats.org/officeDocument/2006/relationships/tags" Target="../tags/tag322.xml"/><Relationship Id="rId3" Type="http://schemas.openxmlformats.org/officeDocument/2006/relationships/tags" Target="../tags/tag312.xml"/><Relationship Id="rId7" Type="http://schemas.openxmlformats.org/officeDocument/2006/relationships/tags" Target="../tags/tag316.xml"/><Relationship Id="rId12" Type="http://schemas.openxmlformats.org/officeDocument/2006/relationships/tags" Target="../tags/tag321.xml"/><Relationship Id="rId2" Type="http://schemas.openxmlformats.org/officeDocument/2006/relationships/tags" Target="../tags/tag311.xml"/><Relationship Id="rId16" Type="http://schemas.openxmlformats.org/officeDocument/2006/relationships/notesSlide" Target="../notesSlides/notesSlide35.xml"/><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tags" Target="../tags/tag320.xml"/><Relationship Id="rId5" Type="http://schemas.openxmlformats.org/officeDocument/2006/relationships/tags" Target="../tags/tag314.xml"/><Relationship Id="rId15" Type="http://schemas.openxmlformats.org/officeDocument/2006/relationships/slideLayout" Target="../slideLayouts/slideLayout5.xml"/><Relationship Id="rId10" Type="http://schemas.openxmlformats.org/officeDocument/2006/relationships/tags" Target="../tags/tag319.xml"/><Relationship Id="rId4" Type="http://schemas.openxmlformats.org/officeDocument/2006/relationships/tags" Target="../tags/tag313.xml"/><Relationship Id="rId9" Type="http://schemas.openxmlformats.org/officeDocument/2006/relationships/tags" Target="../tags/tag318.xml"/><Relationship Id="rId14" Type="http://schemas.openxmlformats.org/officeDocument/2006/relationships/tags" Target="../tags/tag323.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26.xml"/><Relationship Id="rId7" Type="http://schemas.openxmlformats.org/officeDocument/2006/relationships/tags" Target="../tags/tag330.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5" Type="http://schemas.openxmlformats.org/officeDocument/2006/relationships/tags" Target="../tags/tag328.xml"/><Relationship Id="rId10" Type="http://schemas.openxmlformats.org/officeDocument/2006/relationships/image" Target="../media/image12.png"/><Relationship Id="rId4" Type="http://schemas.openxmlformats.org/officeDocument/2006/relationships/tags" Target="../tags/tag327.xml"/><Relationship Id="rId9"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tags" Target="../tags/tag338.xml"/><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image" Target="../media/image12.png"/><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notesSlide" Target="../notesSlides/notesSlide37.xml"/><Relationship Id="rId5" Type="http://schemas.openxmlformats.org/officeDocument/2006/relationships/tags" Target="../tags/tag335.xml"/><Relationship Id="rId10" Type="http://schemas.openxmlformats.org/officeDocument/2006/relationships/slideLayout" Target="../slideLayouts/slideLayout4.xml"/><Relationship Id="rId4" Type="http://schemas.openxmlformats.org/officeDocument/2006/relationships/tags" Target="../tags/tag334.xml"/><Relationship Id="rId9" Type="http://schemas.openxmlformats.org/officeDocument/2006/relationships/tags" Target="../tags/tag339.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342.xml"/><Relationship Id="rId7" Type="http://schemas.openxmlformats.org/officeDocument/2006/relationships/slideLayout" Target="../slideLayouts/slideLayout4.xml"/><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9"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348.xml"/><Relationship Id="rId7" Type="http://schemas.openxmlformats.org/officeDocument/2006/relationships/slideLayout" Target="../slideLayouts/slideLayout4.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5.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notesSlide" Target="../notesSlides/notesSlide4.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4.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4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54.xml"/><Relationship Id="rId7" Type="http://schemas.openxmlformats.org/officeDocument/2006/relationships/notesSlide" Target="../notesSlides/notesSlide40.xml"/><Relationship Id="rId2" Type="http://schemas.openxmlformats.org/officeDocument/2006/relationships/tags" Target="../tags/tag353.xml"/><Relationship Id="rId1" Type="http://schemas.openxmlformats.org/officeDocument/2006/relationships/tags" Target="../tags/tag352.xml"/><Relationship Id="rId6" Type="http://schemas.openxmlformats.org/officeDocument/2006/relationships/slideLayout" Target="../slideLayouts/slideLayout4.xml"/><Relationship Id="rId5" Type="http://schemas.openxmlformats.org/officeDocument/2006/relationships/tags" Target="../tags/tag356.xml"/><Relationship Id="rId4" Type="http://schemas.openxmlformats.org/officeDocument/2006/relationships/tags" Target="../tags/tag355.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359.xml"/><Relationship Id="rId7" Type="http://schemas.openxmlformats.org/officeDocument/2006/relationships/slideLayout" Target="../slideLayouts/slideLayout4.xml"/><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9" Type="http://schemas.openxmlformats.org/officeDocument/2006/relationships/image" Target="../media/image12.png"/></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65.xml"/><Relationship Id="rId7" Type="http://schemas.openxmlformats.org/officeDocument/2006/relationships/tags" Target="../tags/tag369.xml"/><Relationship Id="rId2" Type="http://schemas.openxmlformats.org/officeDocument/2006/relationships/tags" Target="../tags/tag364.xml"/><Relationship Id="rId1" Type="http://schemas.openxmlformats.org/officeDocument/2006/relationships/tags" Target="../tags/tag363.xml"/><Relationship Id="rId6" Type="http://schemas.openxmlformats.org/officeDocument/2006/relationships/tags" Target="../tags/tag368.xml"/><Relationship Id="rId5" Type="http://schemas.openxmlformats.org/officeDocument/2006/relationships/tags" Target="../tags/tag367.xml"/><Relationship Id="rId10" Type="http://schemas.openxmlformats.org/officeDocument/2006/relationships/image" Target="../media/image12.png"/><Relationship Id="rId4" Type="http://schemas.openxmlformats.org/officeDocument/2006/relationships/tags" Target="../tags/tag366.xml"/><Relationship Id="rId9"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372.xml"/><Relationship Id="rId7" Type="http://schemas.openxmlformats.org/officeDocument/2006/relationships/slideLayout" Target="../slideLayouts/slideLayout4.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9" Type="http://schemas.openxmlformats.org/officeDocument/2006/relationships/image" Target="../media/image13.png"/></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9"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tags" Target="../tags/tag385.xml"/><Relationship Id="rId7" Type="http://schemas.openxmlformats.org/officeDocument/2006/relationships/notesSlide" Target="../notesSlides/notesSlide45.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slideLayout" Target="../slideLayouts/slideLayout2.xml"/><Relationship Id="rId5" Type="http://schemas.openxmlformats.org/officeDocument/2006/relationships/tags" Target="../tags/tag387.xml"/><Relationship Id="rId4" Type="http://schemas.openxmlformats.org/officeDocument/2006/relationships/tags" Target="../tags/tag386.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90.xml"/><Relationship Id="rId7" Type="http://schemas.openxmlformats.org/officeDocument/2006/relationships/tags" Target="../tags/tag394.xml"/><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 Id="rId9"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97.xml"/><Relationship Id="rId7" Type="http://schemas.openxmlformats.org/officeDocument/2006/relationships/tags" Target="../tags/tag401.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9"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48.xml"/><Relationship Id="rId3" Type="http://schemas.openxmlformats.org/officeDocument/2006/relationships/tags" Target="../tags/tag404.xml"/><Relationship Id="rId7" Type="http://schemas.openxmlformats.org/officeDocument/2006/relationships/slideLayout" Target="../slideLayouts/slideLayout4.xml"/><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s>
</file>

<file path=ppt/slides/_rels/slide49.xml.rels><?xml version="1.0" encoding="UTF-8" standalone="yes"?>
<Relationships xmlns="http://schemas.openxmlformats.org/package/2006/relationships"><Relationship Id="rId3" Type="http://schemas.openxmlformats.org/officeDocument/2006/relationships/tags" Target="../tags/tag410.xml"/><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notesSlide" Target="../notesSlides/notesSlide49.xml"/><Relationship Id="rId5" Type="http://schemas.openxmlformats.org/officeDocument/2006/relationships/slideLayout" Target="../slideLayouts/slideLayout4.xml"/><Relationship Id="rId4" Type="http://schemas.openxmlformats.org/officeDocument/2006/relationships/tags" Target="../tags/tag41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414.xml"/><Relationship Id="rId7" Type="http://schemas.openxmlformats.org/officeDocument/2006/relationships/tags" Target="../tags/tag418.xml"/><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tags" Target="../tags/tag417.xml"/><Relationship Id="rId5" Type="http://schemas.openxmlformats.org/officeDocument/2006/relationships/tags" Target="../tags/tag416.xml"/><Relationship Id="rId4" Type="http://schemas.openxmlformats.org/officeDocument/2006/relationships/tags" Target="../tags/tag415.xml"/><Relationship Id="rId9"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421.xml"/><Relationship Id="rId7" Type="http://schemas.openxmlformats.org/officeDocument/2006/relationships/slideLayout" Target="../slideLayouts/slideLayout2.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tags" Target="../tags/tag424.xml"/><Relationship Id="rId5" Type="http://schemas.openxmlformats.org/officeDocument/2006/relationships/tags" Target="../tags/tag423.xml"/><Relationship Id="rId10" Type="http://schemas.openxmlformats.org/officeDocument/2006/relationships/image" Target="../media/image15.png"/><Relationship Id="rId4" Type="http://schemas.openxmlformats.org/officeDocument/2006/relationships/tags" Target="../tags/tag422.xml"/><Relationship Id="rId9" Type="http://schemas.openxmlformats.org/officeDocument/2006/relationships/image" Target="../media/image14.png"/></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427.xml"/><Relationship Id="rId7" Type="http://schemas.openxmlformats.org/officeDocument/2006/relationships/tags" Target="../tags/tag431.xml"/><Relationship Id="rId12" Type="http://schemas.openxmlformats.org/officeDocument/2006/relationships/image" Target="../media/image14.png"/><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tags" Target="../tags/tag430.xml"/><Relationship Id="rId11" Type="http://schemas.openxmlformats.org/officeDocument/2006/relationships/image" Target="../media/image15.png"/><Relationship Id="rId5" Type="http://schemas.openxmlformats.org/officeDocument/2006/relationships/tags" Target="../tags/tag429.xml"/><Relationship Id="rId10" Type="http://schemas.openxmlformats.org/officeDocument/2006/relationships/image" Target="../media/image16.png"/><Relationship Id="rId4" Type="http://schemas.openxmlformats.org/officeDocument/2006/relationships/tags" Target="../tags/tag428.xml"/><Relationship Id="rId9"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8" Type="http://schemas.openxmlformats.org/officeDocument/2006/relationships/tags" Target="../tags/tag439.xml"/><Relationship Id="rId3" Type="http://schemas.openxmlformats.org/officeDocument/2006/relationships/tags" Target="../tags/tag434.xml"/><Relationship Id="rId7" Type="http://schemas.openxmlformats.org/officeDocument/2006/relationships/tags" Target="../tags/tag438.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tags" Target="../tags/tag437.xml"/><Relationship Id="rId5" Type="http://schemas.openxmlformats.org/officeDocument/2006/relationships/tags" Target="../tags/tag436.xml"/><Relationship Id="rId10" Type="http://schemas.openxmlformats.org/officeDocument/2006/relationships/notesSlide" Target="../notesSlides/notesSlide53.xml"/><Relationship Id="rId4" Type="http://schemas.openxmlformats.org/officeDocument/2006/relationships/tags" Target="../tags/tag435.xml"/><Relationship Id="rId9"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442.xml"/><Relationship Id="rId7" Type="http://schemas.openxmlformats.org/officeDocument/2006/relationships/slideLayout" Target="../slideLayouts/slideLayout4.xml"/><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448.xml"/><Relationship Id="rId7" Type="http://schemas.openxmlformats.org/officeDocument/2006/relationships/tags" Target="../tags/tag452.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9"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notesSlide" Target="../notesSlides/notesSlide56.xml"/><Relationship Id="rId5" Type="http://schemas.openxmlformats.org/officeDocument/2006/relationships/slideLayout" Target="../slideLayouts/slideLayout4.xml"/><Relationship Id="rId4" Type="http://schemas.openxmlformats.org/officeDocument/2006/relationships/tags" Target="../tags/tag456.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459.xml"/><Relationship Id="rId7" Type="http://schemas.openxmlformats.org/officeDocument/2006/relationships/slideLayout" Target="../slideLayouts/slideLayout4.xml"/><Relationship Id="rId2" Type="http://schemas.openxmlformats.org/officeDocument/2006/relationships/tags" Target="../tags/tag458.xml"/><Relationship Id="rId1" Type="http://schemas.openxmlformats.org/officeDocument/2006/relationships/tags" Target="../tags/tag457.xml"/><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463.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464.xml"/><Relationship Id="rId5" Type="http://schemas.openxmlformats.org/officeDocument/2006/relationships/image" Target="../media/image17.png"/><Relationship Id="rId4" Type="http://schemas.openxmlformats.org/officeDocument/2006/relationships/hyperlink" Target="http://support.sas.com/quiz/pg2" TargetMode="External"/></Relationships>
</file>

<file path=ppt/slides/_rels/slide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4.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7.png"/><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66.xml"/><Relationship Id="rId1" Type="http://schemas.openxmlformats.org/officeDocument/2006/relationships/tags" Target="../tags/tag465.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tags" Target="../tags/tag469.xml"/><Relationship Id="rId2" Type="http://schemas.openxmlformats.org/officeDocument/2006/relationships/tags" Target="../tags/tag468.xml"/><Relationship Id="rId1" Type="http://schemas.openxmlformats.org/officeDocument/2006/relationships/tags" Target="../tags/tag467.xml"/><Relationship Id="rId6" Type="http://schemas.openxmlformats.org/officeDocument/2006/relationships/notesSlide" Target="../notesSlides/notesSlide61.xml"/><Relationship Id="rId5" Type="http://schemas.openxmlformats.org/officeDocument/2006/relationships/slideLayout" Target="../slideLayouts/slideLayout4.xml"/><Relationship Id="rId4" Type="http://schemas.openxmlformats.org/officeDocument/2006/relationships/tags" Target="../tags/tag470.xml"/></Relationships>
</file>

<file path=ppt/slides/_rels/slide62.xml.rels><?xml version="1.0" encoding="UTF-8" standalone="yes"?>
<Relationships xmlns="http://schemas.openxmlformats.org/package/2006/relationships"><Relationship Id="rId3" Type="http://schemas.openxmlformats.org/officeDocument/2006/relationships/tags" Target="../tags/tag473.xml"/><Relationship Id="rId2" Type="http://schemas.openxmlformats.org/officeDocument/2006/relationships/tags" Target="../tags/tag472.xml"/><Relationship Id="rId1" Type="http://schemas.openxmlformats.org/officeDocument/2006/relationships/tags" Target="../tags/tag471.xml"/><Relationship Id="rId6" Type="http://schemas.openxmlformats.org/officeDocument/2006/relationships/notesSlide" Target="../notesSlides/notesSlide62.xml"/><Relationship Id="rId5" Type="http://schemas.openxmlformats.org/officeDocument/2006/relationships/slideLayout" Target="../slideLayouts/slideLayout4.xml"/><Relationship Id="rId4" Type="http://schemas.openxmlformats.org/officeDocument/2006/relationships/tags" Target="../tags/tag47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76.xml"/><Relationship Id="rId1" Type="http://schemas.openxmlformats.org/officeDocument/2006/relationships/tags" Target="../tags/tag475.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5" Type="http://schemas.openxmlformats.org/officeDocument/2006/relationships/notesSlide" Target="../notesSlides/notesSlide64.xml"/><Relationship Id="rId4"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81.xml"/><Relationship Id="rId1" Type="http://schemas.openxmlformats.org/officeDocument/2006/relationships/tags" Target="../tags/tag480.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48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48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484.xml"/></Relationships>
</file>

<file path=ppt/slides/_rels/slide7.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7.png"/><Relationship Id="rId5" Type="http://schemas.openxmlformats.org/officeDocument/2006/relationships/tags" Target="../tags/tag51.xml"/><Relationship Id="rId10" Type="http://schemas.openxmlformats.org/officeDocument/2006/relationships/notesSlide" Target="../notesSlides/notesSlide7.xml"/><Relationship Id="rId4" Type="http://schemas.openxmlformats.org/officeDocument/2006/relationships/tags" Target="../tags/tag50.xml"/><Relationship Id="rId9"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image" Target="../media/image8.png"/><Relationship Id="rId4" Type="http://schemas.openxmlformats.org/officeDocument/2006/relationships/tags" Target="../tags/tag58.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custDataLst>
              <p:tags r:id="rId3"/>
            </p:custDataLst>
          </p:nvPr>
        </p:nvSpPr>
        <p:spPr>
          <a:xfrm>
            <a:off x="685800" y="463550"/>
            <a:ext cx="8458200" cy="679450"/>
          </a:xfrm>
          <a:prstGeom prst="rect">
            <a:avLst/>
          </a:prstGeom>
        </p:spPr>
        <p:txBody>
          <a:bodyPr/>
          <a:lstStyle/>
          <a:p>
            <a:pPr eaLnBrk="1" hangingPunct="1"/>
            <a:r>
              <a:rPr lang="en-US" dirty="0">
                <a:solidFill>
                  <a:srgbClr val="0070C0"/>
                </a:solidFill>
              </a:rPr>
              <a:t>Chapter 3: Summarizing Data</a:t>
            </a:r>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983516315"/>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3.1 Creating an Accumulating Total Variable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3.2 Accumulating Totals for a Group of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a:prstGeom prst="rect">
            <a:avLst/>
          </a:prstGeom>
        </p:spPr>
        <p:txBody>
          <a:bodyPr/>
          <a:lstStyle/>
          <a:p>
            <a:r>
              <a:rPr lang="en-US" dirty="0">
                <a:latin typeface="Arial Narrow"/>
              </a:rPr>
              <a:t>Compilation: Create an Accumulating Variable </a:t>
            </a:r>
            <a:br>
              <a:rPr lang="en-US" dirty="0">
                <a:latin typeface="Arial Narrow"/>
              </a:rPr>
            </a:br>
            <a:endParaRPr lang="en-US" dirty="0">
              <a:latin typeface="Arial Narrow"/>
            </a:endParaRPr>
          </a:p>
        </p:txBody>
      </p:sp>
      <p:sp>
        <p:nvSpPr>
          <p:cNvPr id="40" name="Slide Number Placeholder 1"/>
          <p:cNvSpPr>
            <a:spLocks noGrp="1"/>
          </p:cNvSpPr>
          <p:nvPr>
            <p:ph type="sldNum" sz="quarter" idx="10"/>
            <p:custDataLst>
              <p:tags r:id="rId2"/>
            </p:custDataLst>
          </p:nvPr>
        </p:nvSpPr>
        <p:spPr/>
        <p:txBody>
          <a:bodyPr/>
          <a:lstStyle/>
          <a:p>
            <a:fld id="{55F57D26-324D-469B-A4E8-B9631D9C9480}" type="slidenum">
              <a:rPr lang="en-US" smtClean="0"/>
              <a:pPr/>
              <a:t>10</a:t>
            </a:fld>
            <a:endParaRPr lang="en-US" dirty="0"/>
          </a:p>
        </p:txBody>
      </p:sp>
      <p:graphicFrame>
        <p:nvGraphicFramePr>
          <p:cNvPr id="193688" name="Group 152"/>
          <p:cNvGraphicFramePr>
            <a:graphicFrameLocks noGrp="1"/>
          </p:cNvGraphicFramePr>
          <p:nvPr>
            <p:custDataLst>
              <p:tags r:id="rId3"/>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427" name="AutoShape 98"/>
          <p:cNvSpPr>
            <a:spLocks noChangeArrowheads="1"/>
          </p:cNvSpPr>
          <p:nvPr>
            <p:custDataLst>
              <p:tags r:id="rId4"/>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a:solidFill>
                  <a:srgbClr val="FFFFFF"/>
                </a:solidFill>
              </a:rPr>
              <a:t>R</a:t>
            </a:r>
          </a:p>
        </p:txBody>
      </p:sp>
      <p:sp>
        <p:nvSpPr>
          <p:cNvPr id="17428" name="Text Box 99"/>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17429" name="AutoShape 100"/>
          <p:cNvSpPr>
            <a:spLocks noChangeArrowheads="1"/>
          </p:cNvSpPr>
          <p:nvPr>
            <p:custDataLst>
              <p:tags r:id="rId6"/>
            </p:custDataLst>
          </p:nvPr>
        </p:nvSpPr>
        <p:spPr bwMode="auto">
          <a:xfrm>
            <a:off x="1066800" y="1600200"/>
            <a:ext cx="7010400" cy="179387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17430" name="Animation Flag"/>
          <p:cNvSpPr txBox="1">
            <a:spLocks noChangeArrowheads="1"/>
          </p:cNvSpPr>
          <p:nvPr>
            <p:custDataLst>
              <p:tags r:id="rId7"/>
            </p:custDataLst>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b="1" dirty="0">
                <a:latin typeface="Arial" pitchFamily="34" charset="0"/>
              </a:rPr>
              <a:t>...</a:t>
            </a:r>
          </a:p>
        </p:txBody>
      </p:sp>
      <p:sp>
        <p:nvSpPr>
          <p:cNvPr id="17431" name="AutoShape 131"/>
          <p:cNvSpPr>
            <a:spLocks/>
          </p:cNvSpPr>
          <p:nvPr>
            <p:custDataLst>
              <p:tags r:id="rId8"/>
            </p:custDataLst>
          </p:nvPr>
        </p:nvSpPr>
        <p:spPr bwMode="auto">
          <a:xfrm>
            <a:off x="3327400" y="4277543"/>
            <a:ext cx="1684338" cy="487313"/>
          </a:xfrm>
          <a:prstGeom prst="borderCallout2">
            <a:avLst>
              <a:gd name="adj1" fmla="val 54102"/>
              <a:gd name="adj2" fmla="val 100000"/>
              <a:gd name="adj3" fmla="val 54102"/>
              <a:gd name="adj4" fmla="val 100824"/>
              <a:gd name="adj5" fmla="val 168903"/>
              <a:gd name="adj6" fmla="val 13675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Retain flag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p:txBody>
          <a:bodyPr/>
          <a:lstStyle/>
          <a:p>
            <a:r>
              <a:rPr lang="en-US" dirty="0">
                <a:latin typeface="Arial Narrow"/>
              </a:rPr>
              <a:t>Execution: Create an Accumulating Variable</a:t>
            </a:r>
            <a:br>
              <a:rPr lang="en-US" dirty="0">
                <a:latin typeface="Arial Narrow"/>
              </a:rPr>
            </a:br>
            <a:endParaRPr lang="en-US" dirty="0">
              <a:latin typeface="Arial Narrow"/>
            </a:endParaRPr>
          </a:p>
        </p:txBody>
      </p:sp>
      <p:sp>
        <p:nvSpPr>
          <p:cNvPr id="4" name="Content Placeholder 3"/>
          <p:cNvSpPr>
            <a:spLocks noGrp="1"/>
          </p:cNvSpPr>
          <p:nvPr>
            <p:ph idx="1"/>
            <p:custDataLst>
              <p:tags r:id="rId2"/>
            </p:custDataLst>
          </p:nvPr>
        </p:nvSpPr>
        <p:spPr>
          <a:xfrm>
            <a:off x="685800" y="5972537"/>
            <a:ext cx="7848600" cy="752354"/>
          </a:xfrm>
        </p:spPr>
        <p:txBody>
          <a:bodyPr/>
          <a:lstStyle/>
          <a:p>
            <a:pPr marL="625475" indent="-625475"/>
            <a:r>
              <a:rPr lang="en-US" b="1" dirty="0">
                <a:sym typeface="Wingdings"/>
              </a:rPr>
              <a:t> 	</a:t>
            </a:r>
            <a:r>
              <a:rPr lang="en-US" dirty="0"/>
              <a:t>The input SAS data set must be sorted by </a:t>
            </a:r>
            <a:r>
              <a:rPr lang="en-US" b="1" dirty="0" err="1"/>
              <a:t>SaleDate</a:t>
            </a:r>
            <a:r>
              <a:rPr lang="en-US" dirty="0"/>
              <a:t>  for the program to produce the correct results.</a:t>
            </a:r>
          </a:p>
          <a:p>
            <a:endParaRPr lang="en-US" dirty="0"/>
          </a:p>
        </p:txBody>
      </p:sp>
      <p:sp>
        <p:nvSpPr>
          <p:cNvPr id="43" name="Slide Number Placeholder 1"/>
          <p:cNvSpPr>
            <a:spLocks noGrp="1"/>
          </p:cNvSpPr>
          <p:nvPr>
            <p:ph type="sldNum" sz="quarter" idx="4294967295"/>
            <p:custDataLst>
              <p:tags r:id="rId3"/>
            </p:custDataLst>
          </p:nvPr>
        </p:nvSpPr>
        <p:spPr>
          <a:xfrm>
            <a:off x="0" y="6770688"/>
            <a:ext cx="98425" cy="87312"/>
          </a:xfrm>
        </p:spPr>
        <p:txBody>
          <a:bodyPr/>
          <a:lstStyle/>
          <a:p>
            <a:pPr>
              <a:defRPr/>
            </a:pPr>
            <a:fld id="{763D0350-B946-4AD0-8A54-48D116553E69}" type="slidenum">
              <a:rPr lang="en-US"/>
              <a:pPr>
                <a:defRPr/>
              </a:pPr>
              <a:t>11</a:t>
            </a:fld>
            <a:endParaRPr lang="en-US" b="0" dirty="0">
              <a:latin typeface="Times New Roman" pitchFamily="18" charset="0"/>
            </a:endParaRPr>
          </a:p>
        </p:txBody>
      </p:sp>
      <p:sp>
        <p:nvSpPr>
          <p:cNvPr id="18435" name="AutoShape 2"/>
          <p:cNvSpPr>
            <a:spLocks noChangeArrowheads="1"/>
          </p:cNvSpPr>
          <p:nvPr>
            <p:custDataLst>
              <p:tags r:id="rId4"/>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a:latin typeface="SAS Monospace Bold" pitchFamily="49" charset="0"/>
              </a:rPr>
              <a:t>SaleDate   SaleAmt</a:t>
            </a:r>
          </a:p>
          <a:p>
            <a:pPr>
              <a:tabLst>
                <a:tab pos="687388" algn="l"/>
                <a:tab pos="1319213" algn="l"/>
                <a:tab pos="2682875" algn="l"/>
              </a:tabLst>
            </a:pPr>
            <a:endParaRPr lang="en-US">
              <a:latin typeface="SAS Monospace Bold" pitchFamily="49" charset="0"/>
            </a:endParaRPr>
          </a:p>
          <a:p>
            <a:pPr>
              <a:tabLst>
                <a:tab pos="687388" algn="l"/>
                <a:tab pos="1319213" algn="l"/>
                <a:tab pos="2682875" algn="l"/>
              </a:tabLst>
            </a:pPr>
            <a:r>
              <a:rPr lang="en-US">
                <a:latin typeface="SAS Monospace Bold" pitchFamily="49" charset="0"/>
              </a:rPr>
              <a:t> 18718     498.49</a:t>
            </a:r>
          </a:p>
          <a:p>
            <a:pPr>
              <a:tabLst>
                <a:tab pos="687388" algn="l"/>
                <a:tab pos="1319213" algn="l"/>
                <a:tab pos="2682875" algn="l"/>
              </a:tabLst>
            </a:pPr>
            <a:r>
              <a:rPr lang="en-US">
                <a:latin typeface="SAS Monospace Bold" pitchFamily="49" charset="0"/>
              </a:rPr>
              <a:t> 18719     946.50</a:t>
            </a:r>
          </a:p>
          <a:p>
            <a:pPr>
              <a:tabLst>
                <a:tab pos="687388" algn="l"/>
                <a:tab pos="1319213" algn="l"/>
                <a:tab pos="2682875" algn="l"/>
              </a:tabLst>
            </a:pPr>
            <a:r>
              <a:rPr lang="en-US">
                <a:latin typeface="SAS Monospace Bold" pitchFamily="49" charset="0"/>
              </a:rPr>
              <a:t> 18720     994.97</a:t>
            </a:r>
          </a:p>
          <a:p>
            <a:pPr>
              <a:tabLst>
                <a:tab pos="687388" algn="l"/>
                <a:tab pos="1319213" algn="l"/>
                <a:tab pos="2682875" algn="l"/>
              </a:tabLst>
            </a:pPr>
            <a:r>
              <a:rPr lang="en-US">
                <a:latin typeface="SAS Monospace Bold" pitchFamily="49" charset="0"/>
              </a:rPr>
              <a:t> 18721     564.59</a:t>
            </a:r>
          </a:p>
          <a:p>
            <a:pPr>
              <a:tabLst>
                <a:tab pos="687388" algn="l"/>
                <a:tab pos="1319213" algn="l"/>
                <a:tab pos="2682875" algn="l"/>
              </a:tabLst>
            </a:pPr>
            <a:r>
              <a:rPr lang="en-US">
                <a:latin typeface="SAS Monospace Bold" pitchFamily="49" charset="0"/>
              </a:rPr>
              <a:t> 18722     783.01</a:t>
            </a:r>
          </a:p>
        </p:txBody>
      </p:sp>
      <p:sp>
        <p:nvSpPr>
          <p:cNvPr id="18436" name="Animation Flag"/>
          <p:cNvSpPr txBox="1">
            <a:spLocks noChangeArrowheads="1"/>
          </p:cNvSpPr>
          <p:nvPr>
            <p:custDataLst>
              <p:tags r:id="rId5"/>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a:latin typeface="Arial"/>
              </a:rPr>
              <a:t>...</a:t>
            </a:r>
          </a:p>
        </p:txBody>
      </p:sp>
      <p:sp>
        <p:nvSpPr>
          <p:cNvPr id="18438" name="Text Box 88"/>
          <p:cNvSpPr txBox="1">
            <a:spLocks noChangeArrowheads="1"/>
          </p:cNvSpPr>
          <p:nvPr>
            <p:custDataLst>
              <p:tags r:id="rId6"/>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18439" name="AutoShape 89"/>
          <p:cNvSpPr>
            <a:spLocks noChangeArrowheads="1"/>
          </p:cNvSpPr>
          <p:nvPr>
            <p:custDataLst>
              <p:tags r:id="rId7"/>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18440" name="Text Box 97"/>
          <p:cNvSpPr txBox="1">
            <a:spLocks noChangeArrowheads="1"/>
          </p:cNvSpPr>
          <p:nvPr>
            <p:custDataLst>
              <p:tags r:id="rId8"/>
            </p:custDataLst>
          </p:nvPr>
        </p:nvSpPr>
        <p:spPr bwMode="auto">
          <a:xfrm>
            <a:off x="6650038" y="1615083"/>
            <a:ext cx="2222500" cy="539155"/>
          </a:xfrm>
          <a:prstGeom prst="roundRect">
            <a:avLst/>
          </a:prstGeom>
          <a:solidFill>
            <a:srgbClr val="0053C3"/>
          </a:solidFill>
          <a:ln w="19050">
            <a:solidFill>
              <a:srgbClr val="000000"/>
            </a:solidFill>
            <a:miter lim="800000"/>
            <a:headEnd type="none" w="med" len="lg"/>
            <a:tailEnd type="none" w="med" len="lg"/>
          </a:ln>
        </p:spPr>
        <p:txBody>
          <a:bodyPr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Initialize PDV</a:t>
            </a:r>
          </a:p>
        </p:txBody>
      </p:sp>
      <p:graphicFrame>
        <p:nvGraphicFramePr>
          <p:cNvPr id="194742" name="Group 182"/>
          <p:cNvGraphicFramePr>
            <a:graphicFrameLocks noGrp="1"/>
          </p:cNvGraphicFramePr>
          <p:nvPr>
            <p:custDataLst>
              <p:tags r:id="rId9"/>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8456" name="AutoShape 143"/>
          <p:cNvSpPr>
            <a:spLocks noChangeArrowheads="1"/>
          </p:cNvSpPr>
          <p:nvPr>
            <p:custDataLst>
              <p:tags r:id="rId10"/>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a:solidFill>
                  <a:srgbClr val="FFFFFF"/>
                </a:solidFill>
              </a:rPr>
              <a:t>R</a:t>
            </a:r>
          </a:p>
        </p:txBody>
      </p:sp>
      <p:sp>
        <p:nvSpPr>
          <p:cNvPr id="18457" name="AutoShape 144"/>
          <p:cNvSpPr>
            <a:spLocks noChangeArrowheads="1"/>
          </p:cNvSpPr>
          <p:nvPr>
            <p:custDataLst>
              <p:tags r:id="rId11"/>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a:solidFill>
                  <a:srgbClr val="FFFFFF"/>
                </a:solidFill>
              </a:rPr>
              <a:t>R</a:t>
            </a:r>
          </a:p>
        </p:txBody>
      </p:sp>
      <p:sp>
        <p:nvSpPr>
          <p:cNvPr id="18458" name="Rectangle 153"/>
          <p:cNvSpPr>
            <a:spLocks noChangeArrowheads="1"/>
          </p:cNvSpPr>
          <p:nvPr>
            <p:custDataLst>
              <p:tags r:id="rId12"/>
            </p:custDataLst>
          </p:nvPr>
        </p:nvSpPr>
        <p:spPr bwMode="auto">
          <a:xfrm>
            <a:off x="4006850" y="1817688"/>
            <a:ext cx="2398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1"/>
          <p:cNvSpPr>
            <a:spLocks noGrp="1"/>
          </p:cNvSpPr>
          <p:nvPr>
            <p:ph type="sldNum" sz="quarter" idx="10"/>
            <p:custDataLst>
              <p:tags r:id="rId1"/>
            </p:custDataLst>
          </p:nvPr>
        </p:nvSpPr>
        <p:spPr/>
        <p:txBody>
          <a:bodyPr/>
          <a:lstStyle/>
          <a:p>
            <a:pPr>
              <a:defRPr/>
            </a:pPr>
            <a:fld id="{B965EFBF-EFE1-464A-8FC3-A3C3C5BD689A}" type="slidenum">
              <a:rPr lang="en-US"/>
              <a:pPr>
                <a:defRPr/>
              </a:pPr>
              <a:t>12</a:t>
            </a:fld>
            <a:endParaRPr lang="en-US" b="0" dirty="0">
              <a:latin typeface="Times New Roman" pitchFamily="18" charset="0"/>
            </a:endParaRPr>
          </a:p>
        </p:txBody>
      </p:sp>
      <p:sp>
        <p:nvSpPr>
          <p:cNvPr id="19459" name="AutoShape 101"/>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19460"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19461" name="Rectangle 3"/>
          <p:cNvSpPr>
            <a:spLocks noChangeArrowheads="1"/>
          </p:cNvSpPr>
          <p:nvPr>
            <p:custDataLst>
              <p:tags r:id="rId4"/>
            </p:custDataLst>
          </p:nvPr>
        </p:nvSpPr>
        <p:spPr bwMode="auto">
          <a:xfrm>
            <a:off x="4530725" y="2114550"/>
            <a:ext cx="3581400" cy="304800"/>
          </a:xfrm>
          <a:prstGeom prst="rect">
            <a:avLst/>
          </a:prstGeom>
          <a:noFill/>
          <a:ln w="28575">
            <a:solidFill>
              <a:srgbClr val="990033"/>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2" name="Rectangle 7"/>
          <p:cNvSpPr>
            <a:spLocks noChangeArrowheads="1"/>
          </p:cNvSpPr>
          <p:nvPr>
            <p:custDataLst>
              <p:tags r:id="rId5"/>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graphicFrame>
        <p:nvGraphicFramePr>
          <p:cNvPr id="195733" name="Group 149"/>
          <p:cNvGraphicFramePr>
            <a:graphicFrameLocks noGrp="1"/>
          </p:cNvGraphicFramePr>
          <p:nvPr>
            <p:custDataLst>
              <p:tags r:id="rId6"/>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9478" name="AutoShape 56"/>
          <p:cNvSpPr>
            <a:spLocks noChangeArrowheads="1"/>
          </p:cNvSpPr>
          <p:nvPr>
            <p:custDataLst>
              <p:tags r:id="rId7"/>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
        <p:nvSpPr>
          <p:cNvPr id="19479" name="Rectangle 57"/>
          <p:cNvSpPr>
            <a:spLocks noChangeArrowheads="1"/>
          </p:cNvSpPr>
          <p:nvPr>
            <p:custDataLst>
              <p:tags r:id="rId8"/>
            </p:custDataLst>
          </p:nvPr>
        </p:nvSpPr>
        <p:spPr bwMode="auto">
          <a:xfrm>
            <a:off x="4545013" y="2047875"/>
            <a:ext cx="33115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9480" name="AutoShape 90"/>
          <p:cNvSpPr>
            <a:spLocks noChangeArrowheads="1"/>
          </p:cNvSpPr>
          <p:nvPr>
            <p:custDataLst>
              <p:tags r:id="rId9"/>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
        <p:nvSpPr>
          <p:cNvPr id="19481" name="Text Box 94"/>
          <p:cNvSpPr txBox="1">
            <a:spLocks noChangeArrowheads="1"/>
          </p:cNvSpPr>
          <p:nvPr>
            <p:custDataLst>
              <p:tags r:id="rId10"/>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19482" name="AutoShape 95"/>
          <p:cNvSpPr>
            <a:spLocks noChangeArrowheads="1"/>
          </p:cNvSpPr>
          <p:nvPr>
            <p:custDataLst>
              <p:tags r:id="rId11"/>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19483" name="Rectangle 96"/>
          <p:cNvSpPr>
            <a:spLocks noChangeArrowheads="1"/>
          </p:cNvSpPr>
          <p:nvPr>
            <p:custDataLst>
              <p:tags r:id="rId12"/>
            </p:custDataLst>
          </p:nvPr>
        </p:nvSpPr>
        <p:spPr bwMode="auto">
          <a:xfrm>
            <a:off x="4554538" y="2128838"/>
            <a:ext cx="34432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9484" name="Rectangle 110"/>
          <p:cNvSpPr>
            <a:spLocks noChangeArrowheads="1"/>
          </p:cNvSpPr>
          <p:nvPr>
            <p:custDataLst>
              <p:tags r:id="rId13"/>
            </p:custDataLst>
          </p:nvPr>
        </p:nvSpPr>
        <p:spPr bwMode="auto">
          <a:xfrm>
            <a:off x="419100" y="2368550"/>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1"/>
          <p:cNvSpPr>
            <a:spLocks noGrp="1"/>
          </p:cNvSpPr>
          <p:nvPr>
            <p:ph type="sldNum" sz="quarter" idx="10"/>
            <p:custDataLst>
              <p:tags r:id="rId1"/>
            </p:custDataLst>
          </p:nvPr>
        </p:nvSpPr>
        <p:spPr/>
        <p:txBody>
          <a:bodyPr/>
          <a:lstStyle/>
          <a:p>
            <a:pPr>
              <a:defRPr/>
            </a:pPr>
            <a:fld id="{3F3AEB6F-D559-4A01-AD1B-B11A531ECDAB}" type="slidenum">
              <a:rPr lang="en-US"/>
              <a:pPr>
                <a:defRPr/>
              </a:pPr>
              <a:t>13</a:t>
            </a:fld>
            <a:endParaRPr lang="en-US" b="0" dirty="0">
              <a:latin typeface="Times New Roman" pitchFamily="18" charset="0"/>
            </a:endParaRPr>
          </a:p>
        </p:txBody>
      </p:sp>
      <p:sp>
        <p:nvSpPr>
          <p:cNvPr id="20483" name="AutoShape 101"/>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0484"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20485" name="Rectangle 39"/>
          <p:cNvSpPr>
            <a:spLocks noChangeArrowheads="1"/>
          </p:cNvSpPr>
          <p:nvPr>
            <p:custDataLst>
              <p:tags r:id="rId4"/>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sp>
        <p:nvSpPr>
          <p:cNvPr id="20486" name="Rectangle 58"/>
          <p:cNvSpPr>
            <a:spLocks noChangeArrowheads="1"/>
          </p:cNvSpPr>
          <p:nvPr>
            <p:custDataLst>
              <p:tags r:id="rId5"/>
            </p:custDataLst>
          </p:nvPr>
        </p:nvSpPr>
        <p:spPr bwMode="auto">
          <a:xfrm>
            <a:off x="4545013" y="2778125"/>
            <a:ext cx="44069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33941" name="Group 149"/>
          <p:cNvGraphicFramePr>
            <a:graphicFrameLocks noGrp="1"/>
          </p:cNvGraphicFramePr>
          <p:nvPr>
            <p:custDataLst>
              <p:tags r:id="rId6"/>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0502" name="AutoShape 91"/>
          <p:cNvSpPr>
            <a:spLocks noChangeArrowheads="1"/>
          </p:cNvSpPr>
          <p:nvPr>
            <p:custDataLst>
              <p:tags r:id="rId7"/>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
        <p:nvSpPr>
          <p:cNvPr id="20504" name="Text Box 97"/>
          <p:cNvSpPr txBox="1">
            <a:spLocks noChangeArrowheads="1"/>
          </p:cNvSpPr>
          <p:nvPr>
            <p:custDataLst>
              <p:tags r:id="rId8"/>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0505" name="AutoShape 98"/>
          <p:cNvSpPr>
            <a:spLocks noChangeArrowheads="1"/>
          </p:cNvSpPr>
          <p:nvPr>
            <p:custDataLst>
              <p:tags r:id="rId9"/>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0506" name="Rectangle 100"/>
          <p:cNvSpPr>
            <a:spLocks noChangeArrowheads="1"/>
          </p:cNvSpPr>
          <p:nvPr>
            <p:custDataLst>
              <p:tags r:id="rId10"/>
            </p:custDataLst>
          </p:nvPr>
        </p:nvSpPr>
        <p:spPr bwMode="auto">
          <a:xfrm>
            <a:off x="4554538" y="2751138"/>
            <a:ext cx="4406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0507" name="Rectangle 110"/>
          <p:cNvSpPr>
            <a:spLocks noChangeArrowheads="1"/>
          </p:cNvSpPr>
          <p:nvPr>
            <p:custDataLst>
              <p:tags r:id="rId11"/>
            </p:custDataLst>
          </p:nvPr>
        </p:nvSpPr>
        <p:spPr bwMode="auto">
          <a:xfrm>
            <a:off x="419100" y="2368550"/>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 name="Line Callout 1 1"/>
          <p:cNvSpPr/>
          <p:nvPr>
            <p:custDataLst>
              <p:tags r:id="rId12"/>
            </p:custDataLst>
          </p:nvPr>
        </p:nvSpPr>
        <p:spPr bwMode="auto">
          <a:xfrm>
            <a:off x="3956050" y="4319272"/>
            <a:ext cx="1763486" cy="487313"/>
          </a:xfrm>
          <a:prstGeom prst="borderCallout1">
            <a:avLst>
              <a:gd name="adj1" fmla="val 49699"/>
              <a:gd name="adj2" fmla="val 99823"/>
              <a:gd name="adj3" fmla="val 175047"/>
              <a:gd name="adj4" fmla="val 145382"/>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0 + 498.49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custDataLst>
              <p:tags r:id="rId1"/>
            </p:custDataLst>
          </p:nvPr>
        </p:nvSpPr>
        <p:spPr/>
        <p:txBody>
          <a:bodyPr/>
          <a:lstStyle/>
          <a:p>
            <a:pPr>
              <a:defRPr/>
            </a:pPr>
            <a:fld id="{54E17C1F-BD3C-42BD-A823-D2DDA2BE493F}" type="slidenum">
              <a:rPr lang="en-US"/>
              <a:pPr>
                <a:defRPr/>
              </a:pPr>
              <a:t>14</a:t>
            </a:fld>
            <a:endParaRPr lang="en-US" b="0" dirty="0">
              <a:latin typeface="Times New Roman" pitchFamily="18" charset="0"/>
            </a:endParaRPr>
          </a:p>
        </p:txBody>
      </p:sp>
      <p:sp>
        <p:nvSpPr>
          <p:cNvPr id="21507" name="AutoShape 95"/>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1509"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21510" name="Rectangle 42"/>
          <p:cNvSpPr>
            <a:spLocks noChangeArrowheads="1"/>
          </p:cNvSpPr>
          <p:nvPr>
            <p:custDataLst>
              <p:tags r:id="rId4"/>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graphicFrame>
        <p:nvGraphicFramePr>
          <p:cNvPr id="34961" name="Group 145"/>
          <p:cNvGraphicFramePr>
            <a:graphicFrameLocks noGrp="1"/>
          </p:cNvGraphicFramePr>
          <p:nvPr>
            <p:custDataLst>
              <p:tags r:id="rId5"/>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1526" name="AutoShape 87"/>
          <p:cNvSpPr>
            <a:spLocks noChangeArrowheads="1"/>
          </p:cNvSpPr>
          <p:nvPr>
            <p:custDataLst>
              <p:tags r:id="rId6"/>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
        <p:nvSpPr>
          <p:cNvPr id="21527" name="Text Box 92"/>
          <p:cNvSpPr txBox="1">
            <a:spLocks noChangeArrowheads="1"/>
          </p:cNvSpPr>
          <p:nvPr>
            <p:custDataLst>
              <p:tags r:id="rId7"/>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1528" name="AutoShape 93"/>
          <p:cNvSpPr>
            <a:spLocks noChangeArrowheads="1"/>
          </p:cNvSpPr>
          <p:nvPr>
            <p:custDataLst>
              <p:tags r:id="rId8"/>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1530" name="Rectangle 106"/>
          <p:cNvSpPr>
            <a:spLocks noChangeArrowheads="1"/>
          </p:cNvSpPr>
          <p:nvPr>
            <p:custDataLst>
              <p:tags r:id="rId9"/>
            </p:custDataLst>
          </p:nvPr>
        </p:nvSpPr>
        <p:spPr bwMode="auto">
          <a:xfrm>
            <a:off x="419100" y="2368550"/>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nvGrpSpPr>
          <p:cNvPr id="4" name="Group 3"/>
          <p:cNvGrpSpPr/>
          <p:nvPr/>
        </p:nvGrpSpPr>
        <p:grpSpPr>
          <a:xfrm>
            <a:off x="4786009" y="3171217"/>
            <a:ext cx="3592816" cy="1608944"/>
            <a:chOff x="2249184" y="2259892"/>
            <a:chExt cx="3592816" cy="1608944"/>
          </a:xfrm>
        </p:grpSpPr>
        <p:sp>
          <p:nvSpPr>
            <p:cNvPr id="2" name="Rounded Rectangle 1"/>
            <p:cNvSpPr/>
            <p:nvPr>
              <p:custDataLst>
                <p:tags r:id="rId11"/>
              </p:custDataLst>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a:solidFill>
                    <a:srgbClr val="FFFFFF"/>
                  </a:solidFill>
                </a:rPr>
                <a:t>Implicit OUTPUT;</a:t>
              </a:r>
            </a:p>
            <a:p>
              <a:pPr algn="ctr"/>
              <a:r>
                <a:rPr lang="en-US" sz="2000" b="1">
                  <a:solidFill>
                    <a:srgbClr val="FFFFFF"/>
                  </a:solidFill>
                </a:rPr>
                <a:t>Implicit RETURN;</a:t>
              </a:r>
            </a:p>
          </p:txBody>
        </p:sp>
        <p:cxnSp>
          <p:nvCxnSpPr>
            <p:cNvPr id="3" name="Straight Arrow Connector 2"/>
            <p:cNvCxnSpPr/>
            <p:nvPr/>
          </p:nvCxnSpPr>
          <p:spPr bwMode="auto">
            <a:xfrm flipH="1" flipV="1">
              <a:off x="2249184" y="2259892"/>
              <a:ext cx="1052816" cy="945171"/>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
        <p:nvSpPr>
          <p:cNvPr id="15" name="Rounded Rectangle 14"/>
          <p:cNvSpPr/>
          <p:nvPr>
            <p:custDataLst>
              <p:tags r:id="rId10"/>
            </p:custDataLst>
          </p:nvPr>
        </p:nvSpPr>
        <p:spPr bwMode="auto">
          <a:xfrm>
            <a:off x="2810510" y="6092409"/>
            <a:ext cx="3526495" cy="539155"/>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spcBef>
                <a:spcPct val="20000"/>
              </a:spcBef>
            </a:pPr>
            <a:r>
              <a:rPr lang="en-US" sz="2000" dirty="0">
                <a:solidFill>
                  <a:srgbClr val="FFFFFF"/>
                </a:solidFill>
              </a:rPr>
              <a:t>Write observation </a:t>
            </a:r>
            <a:r>
              <a:rPr lang="en-US" sz="2000">
                <a:solidFill>
                  <a:srgbClr val="FFFFFF"/>
                </a:solidFill>
              </a:rPr>
              <a:t>to </a:t>
            </a:r>
            <a:r>
              <a:rPr lang="en-US" sz="2000" b="1">
                <a:solidFill>
                  <a:srgbClr val="FFFFFF"/>
                </a:solidFill>
              </a:rPr>
              <a:t>mnthtot</a:t>
            </a:r>
            <a:endParaRPr lang="en-US" sz="2000" b="1" dirty="0">
              <a:solidFill>
                <a:srgbClr val="FFFFFF"/>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custDataLst>
              <p:tags r:id="rId1"/>
            </p:custDataLst>
          </p:nvPr>
        </p:nvSpPr>
        <p:spPr/>
        <p:txBody>
          <a:bodyPr/>
          <a:lstStyle/>
          <a:p>
            <a:pPr>
              <a:defRPr/>
            </a:pPr>
            <a:fld id="{78CD3771-C7E1-42A1-BA0C-67FBDF4A76D3}" type="slidenum">
              <a:rPr lang="en-US"/>
              <a:pPr>
                <a:defRPr/>
              </a:pPr>
              <a:t>15</a:t>
            </a:fld>
            <a:endParaRPr lang="en-US" b="0" dirty="0">
              <a:latin typeface="Times New Roman" pitchFamily="18" charset="0"/>
            </a:endParaRPr>
          </a:p>
        </p:txBody>
      </p:sp>
      <p:sp>
        <p:nvSpPr>
          <p:cNvPr id="22531" name="AutoShape 76"/>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2532"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22533" name="Rectangle 23"/>
          <p:cNvSpPr>
            <a:spLocks noChangeArrowheads="1"/>
          </p:cNvSpPr>
          <p:nvPr>
            <p:custDataLst>
              <p:tags r:id="rId4"/>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sp>
        <p:nvSpPr>
          <p:cNvPr id="22534" name="Text Box 72"/>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2535" name="AutoShape 73"/>
          <p:cNvSpPr>
            <a:spLocks noChangeArrowheads="1"/>
          </p:cNvSpPr>
          <p:nvPr>
            <p:custDataLst>
              <p:tags r:id="rId6"/>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2536" name="Rectangle 75"/>
          <p:cNvSpPr>
            <a:spLocks noChangeArrowheads="1"/>
          </p:cNvSpPr>
          <p:nvPr>
            <p:custDataLst>
              <p:tags r:id="rId7"/>
            </p:custDataLst>
          </p:nvPr>
        </p:nvSpPr>
        <p:spPr bwMode="auto">
          <a:xfrm>
            <a:off x="4006850" y="1817688"/>
            <a:ext cx="2398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2537" name="Text Box 82"/>
          <p:cNvSpPr txBox="1">
            <a:spLocks noChangeArrowheads="1"/>
          </p:cNvSpPr>
          <p:nvPr>
            <p:custDataLst>
              <p:tags r:id="rId8"/>
            </p:custDataLst>
          </p:nvPr>
        </p:nvSpPr>
        <p:spPr bwMode="auto">
          <a:xfrm>
            <a:off x="4591050" y="4106863"/>
            <a:ext cx="3439374"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Mth2Dte is not reinitialized.</a:t>
            </a:r>
          </a:p>
        </p:txBody>
      </p:sp>
      <p:sp>
        <p:nvSpPr>
          <p:cNvPr id="22538" name="Rectangle 86"/>
          <p:cNvSpPr>
            <a:spLocks noChangeArrowheads="1"/>
          </p:cNvSpPr>
          <p:nvPr>
            <p:custDataLst>
              <p:tags r:id="rId9"/>
            </p:custDataLst>
          </p:nvPr>
        </p:nvSpPr>
        <p:spPr bwMode="auto">
          <a:xfrm>
            <a:off x="419100" y="2368550"/>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38046" name="Group 158"/>
          <p:cNvGraphicFramePr>
            <a:graphicFrameLocks noGrp="1"/>
          </p:cNvGraphicFramePr>
          <p:nvPr>
            <p:custDataLst>
              <p:tags r:id="rId10"/>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2554" name="AutoShape 122"/>
          <p:cNvSpPr>
            <a:spLocks noChangeArrowheads="1"/>
          </p:cNvSpPr>
          <p:nvPr>
            <p:custDataLst>
              <p:tags r:id="rId11"/>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custDataLst>
              <p:tags r:id="rId1"/>
            </p:custDataLst>
          </p:nvPr>
        </p:nvSpPr>
        <p:spPr/>
        <p:txBody>
          <a:bodyPr/>
          <a:lstStyle/>
          <a:p>
            <a:pPr>
              <a:defRPr/>
            </a:pPr>
            <a:fld id="{02D2943C-4F51-46B6-9FFC-1668D988BB44}" type="slidenum">
              <a:rPr lang="en-US"/>
              <a:pPr>
                <a:defRPr/>
              </a:pPr>
              <a:t>16</a:t>
            </a:fld>
            <a:endParaRPr lang="en-US" b="0" dirty="0">
              <a:latin typeface="Times New Roman" pitchFamily="18" charset="0"/>
            </a:endParaRPr>
          </a:p>
        </p:txBody>
      </p:sp>
      <p:sp>
        <p:nvSpPr>
          <p:cNvPr id="23555" name="AutoShape 75"/>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3556"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23557" name="Rectangle 26"/>
          <p:cNvSpPr>
            <a:spLocks noChangeArrowheads="1"/>
          </p:cNvSpPr>
          <p:nvPr>
            <p:custDataLst>
              <p:tags r:id="rId4"/>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sp>
        <p:nvSpPr>
          <p:cNvPr id="23558" name="Rectangle 36"/>
          <p:cNvSpPr>
            <a:spLocks noChangeArrowheads="1"/>
          </p:cNvSpPr>
          <p:nvPr>
            <p:custDataLst>
              <p:tags r:id="rId5"/>
            </p:custDataLst>
          </p:nvPr>
        </p:nvSpPr>
        <p:spPr bwMode="auto">
          <a:xfrm>
            <a:off x="4545013" y="2047875"/>
            <a:ext cx="33115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3559" name="Text Box 71"/>
          <p:cNvSpPr txBox="1">
            <a:spLocks noChangeArrowheads="1"/>
          </p:cNvSpPr>
          <p:nvPr>
            <p:custDataLst>
              <p:tags r:id="rId6"/>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3560" name="AutoShape 72"/>
          <p:cNvSpPr>
            <a:spLocks noChangeArrowheads="1"/>
          </p:cNvSpPr>
          <p:nvPr>
            <p:custDataLst>
              <p:tags r:id="rId7"/>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3561" name="Rectangle 74"/>
          <p:cNvSpPr>
            <a:spLocks noChangeArrowheads="1"/>
          </p:cNvSpPr>
          <p:nvPr>
            <p:custDataLst>
              <p:tags r:id="rId8"/>
            </p:custDataLst>
          </p:nvPr>
        </p:nvSpPr>
        <p:spPr bwMode="auto">
          <a:xfrm>
            <a:off x="4554538" y="2128838"/>
            <a:ext cx="3311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3562" name="Rectangle 84"/>
          <p:cNvSpPr>
            <a:spLocks noChangeArrowheads="1"/>
          </p:cNvSpPr>
          <p:nvPr>
            <p:custDataLst>
              <p:tags r:id="rId9"/>
            </p:custDataLst>
          </p:nvPr>
        </p:nvSpPr>
        <p:spPr bwMode="auto">
          <a:xfrm>
            <a:off x="419100" y="2733675"/>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39068" name="Group 156"/>
          <p:cNvGraphicFramePr>
            <a:graphicFrameLocks noGrp="1"/>
          </p:cNvGraphicFramePr>
          <p:nvPr>
            <p:custDataLst>
              <p:tags r:id="rId10"/>
            </p:custDataLst>
            <p:extLst>
              <p:ext uri="{D42A27DB-BD31-4B8C-83A1-F6EECF244321}">
                <p14:modId xmlns:p14="http://schemas.microsoft.com/office/powerpoint/2010/main" val="3498091426"/>
              </p:ext>
            </p:ext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946.50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498.49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3578" name="AutoShape 120"/>
          <p:cNvSpPr>
            <a:spLocks noChangeArrowheads="1"/>
          </p:cNvSpPr>
          <p:nvPr>
            <p:custDataLst>
              <p:tags r:id="rId11"/>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1"/>
          <p:cNvSpPr>
            <a:spLocks noGrp="1"/>
          </p:cNvSpPr>
          <p:nvPr>
            <p:ph type="sldNum" sz="quarter" idx="10"/>
            <p:custDataLst>
              <p:tags r:id="rId1"/>
            </p:custDataLst>
          </p:nvPr>
        </p:nvSpPr>
        <p:spPr/>
        <p:txBody>
          <a:bodyPr/>
          <a:lstStyle/>
          <a:p>
            <a:pPr>
              <a:defRPr/>
            </a:pPr>
            <a:fld id="{827953E0-76FC-4E2D-80A6-834A78E02366}" type="slidenum">
              <a:rPr lang="en-US"/>
              <a:pPr>
                <a:defRPr/>
              </a:pPr>
              <a:t>17</a:t>
            </a:fld>
            <a:endParaRPr lang="en-US" b="0" dirty="0">
              <a:latin typeface="Times New Roman" pitchFamily="18" charset="0"/>
            </a:endParaRPr>
          </a:p>
        </p:txBody>
      </p:sp>
      <p:sp>
        <p:nvSpPr>
          <p:cNvPr id="24579" name="AutoShape 79"/>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4580"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24581" name="Rectangle 28"/>
          <p:cNvSpPr>
            <a:spLocks noChangeArrowheads="1"/>
          </p:cNvSpPr>
          <p:nvPr>
            <p:custDataLst>
              <p:tags r:id="rId4"/>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sp>
        <p:nvSpPr>
          <p:cNvPr id="24582" name="Rectangle 39"/>
          <p:cNvSpPr>
            <a:spLocks noChangeArrowheads="1"/>
          </p:cNvSpPr>
          <p:nvPr>
            <p:custDataLst>
              <p:tags r:id="rId5"/>
            </p:custDataLst>
          </p:nvPr>
        </p:nvSpPr>
        <p:spPr bwMode="auto">
          <a:xfrm>
            <a:off x="4545013" y="2778125"/>
            <a:ext cx="44069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4583" name="Text Box 75"/>
          <p:cNvSpPr txBox="1">
            <a:spLocks noChangeArrowheads="1"/>
          </p:cNvSpPr>
          <p:nvPr>
            <p:custDataLst>
              <p:tags r:id="rId6"/>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4584" name="AutoShape 76"/>
          <p:cNvSpPr>
            <a:spLocks noChangeArrowheads="1"/>
          </p:cNvSpPr>
          <p:nvPr>
            <p:custDataLst>
              <p:tags r:id="rId7"/>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4585" name="Rectangle 78"/>
          <p:cNvSpPr>
            <a:spLocks noChangeArrowheads="1"/>
          </p:cNvSpPr>
          <p:nvPr>
            <p:custDataLst>
              <p:tags r:id="rId8"/>
            </p:custDataLst>
          </p:nvPr>
        </p:nvSpPr>
        <p:spPr bwMode="auto">
          <a:xfrm>
            <a:off x="4554538" y="2751138"/>
            <a:ext cx="4406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4586" name="Rectangle 88"/>
          <p:cNvSpPr>
            <a:spLocks noChangeArrowheads="1"/>
          </p:cNvSpPr>
          <p:nvPr>
            <p:custDataLst>
              <p:tags r:id="rId9"/>
            </p:custDataLst>
          </p:nvPr>
        </p:nvSpPr>
        <p:spPr bwMode="auto">
          <a:xfrm>
            <a:off x="419100" y="2733675"/>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40096" name="Group 160"/>
          <p:cNvGraphicFramePr>
            <a:graphicFrameLocks noGrp="1"/>
          </p:cNvGraphicFramePr>
          <p:nvPr>
            <p:custDataLst>
              <p:tags r:id="rId10"/>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946.50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1444.99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4602" name="AutoShape 124"/>
          <p:cNvSpPr>
            <a:spLocks noChangeArrowheads="1"/>
          </p:cNvSpPr>
          <p:nvPr>
            <p:custDataLst>
              <p:tags r:id="rId11"/>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
        <p:nvSpPr>
          <p:cNvPr id="2" name="Line Callout 1 1"/>
          <p:cNvSpPr/>
          <p:nvPr>
            <p:custDataLst>
              <p:tags r:id="rId12"/>
            </p:custDataLst>
          </p:nvPr>
        </p:nvSpPr>
        <p:spPr bwMode="auto">
          <a:xfrm>
            <a:off x="6413500" y="4468044"/>
            <a:ext cx="2324100" cy="487313"/>
          </a:xfrm>
          <a:prstGeom prst="borderCallout1">
            <a:avLst>
              <a:gd name="adj1" fmla="val 18750"/>
              <a:gd name="adj2" fmla="val 0"/>
              <a:gd name="adj3" fmla="val 148986"/>
              <a:gd name="adj4" fmla="val -2180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498.49 + 946.50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custDataLst>
              <p:tags r:id="rId1"/>
            </p:custDataLst>
          </p:nvPr>
        </p:nvSpPr>
        <p:spPr/>
        <p:txBody>
          <a:bodyPr/>
          <a:lstStyle/>
          <a:p>
            <a:pPr>
              <a:defRPr/>
            </a:pPr>
            <a:fld id="{4371303E-38B9-44CB-9769-2E7CB1FAA2F3}" type="slidenum">
              <a:rPr lang="en-US"/>
              <a:pPr>
                <a:defRPr/>
              </a:pPr>
              <a:t>18</a:t>
            </a:fld>
            <a:endParaRPr lang="en-US" b="0" dirty="0">
              <a:latin typeface="Times New Roman" pitchFamily="18" charset="0"/>
            </a:endParaRPr>
          </a:p>
        </p:txBody>
      </p:sp>
      <p:sp>
        <p:nvSpPr>
          <p:cNvPr id="25603" name="AutoShape 92"/>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5605"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25606" name="Rectangle 36"/>
          <p:cNvSpPr>
            <a:spLocks noChangeArrowheads="1"/>
          </p:cNvSpPr>
          <p:nvPr>
            <p:custDataLst>
              <p:tags r:id="rId4"/>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sp>
        <p:nvSpPr>
          <p:cNvPr id="25607" name="Text Box 89"/>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5608" name="AutoShape 90"/>
          <p:cNvSpPr>
            <a:spLocks noChangeArrowheads="1"/>
          </p:cNvSpPr>
          <p:nvPr>
            <p:custDataLst>
              <p:tags r:id="rId6"/>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5610" name="Rectangle 104"/>
          <p:cNvSpPr>
            <a:spLocks noChangeArrowheads="1"/>
          </p:cNvSpPr>
          <p:nvPr>
            <p:custDataLst>
              <p:tags r:id="rId7"/>
            </p:custDataLst>
          </p:nvPr>
        </p:nvSpPr>
        <p:spPr bwMode="auto">
          <a:xfrm>
            <a:off x="419100" y="2733675"/>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41136" name="Group 176"/>
          <p:cNvGraphicFramePr>
            <a:graphicFrameLocks noGrp="1"/>
          </p:cNvGraphicFramePr>
          <p:nvPr>
            <p:custDataLst>
              <p:tags r:id="rId8"/>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946.50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1444.99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5626" name="AutoShape 140"/>
          <p:cNvSpPr>
            <a:spLocks noChangeArrowheads="1"/>
          </p:cNvSpPr>
          <p:nvPr>
            <p:custDataLst>
              <p:tags r:id="rId9"/>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grpSp>
        <p:nvGrpSpPr>
          <p:cNvPr id="4" name="Group 3"/>
          <p:cNvGrpSpPr/>
          <p:nvPr/>
        </p:nvGrpSpPr>
        <p:grpSpPr>
          <a:xfrm>
            <a:off x="4914900" y="3229583"/>
            <a:ext cx="3463925" cy="1550578"/>
            <a:chOff x="2378075" y="2318258"/>
            <a:chExt cx="3463925" cy="1550578"/>
          </a:xfrm>
        </p:grpSpPr>
        <p:sp>
          <p:nvSpPr>
            <p:cNvPr id="2" name="Rounded Rectangle 1"/>
            <p:cNvSpPr/>
            <p:nvPr>
              <p:custDataLst>
                <p:tags r:id="rId11"/>
              </p:custDataLst>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a:solidFill>
                    <a:srgbClr val="FFFFFF"/>
                  </a:solidFill>
                </a:rPr>
                <a:t>Implicit OUTPUT;</a:t>
              </a:r>
            </a:p>
            <a:p>
              <a:pPr algn="ctr"/>
              <a:r>
                <a:rPr lang="en-US" sz="2000" b="1">
                  <a:solidFill>
                    <a:srgbClr val="FFFFFF"/>
                  </a:solidFill>
                </a:rPr>
                <a:t>Implicit RETURN;</a:t>
              </a:r>
            </a:p>
          </p:txBody>
        </p:sp>
        <p:cxnSp>
          <p:nvCxnSpPr>
            <p:cNvPr id="3" name="Straight Arrow Connector 2"/>
            <p:cNvCxnSpPr/>
            <p:nvPr/>
          </p:nvCxnSpPr>
          <p:spPr bwMode="auto">
            <a:xfrm flipH="1" flipV="1">
              <a:off x="2378075" y="2318258"/>
              <a:ext cx="923925" cy="886805"/>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
        <p:nvSpPr>
          <p:cNvPr id="15" name="Rounded Rectangle 14"/>
          <p:cNvSpPr/>
          <p:nvPr>
            <p:custDataLst>
              <p:tags r:id="rId10"/>
            </p:custDataLst>
          </p:nvPr>
        </p:nvSpPr>
        <p:spPr bwMode="auto">
          <a:xfrm>
            <a:off x="2810509" y="6092409"/>
            <a:ext cx="3696307" cy="539155"/>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spcBef>
                <a:spcPct val="20000"/>
              </a:spcBef>
            </a:pPr>
            <a:r>
              <a:rPr lang="en-US" sz="2000" dirty="0">
                <a:solidFill>
                  <a:srgbClr val="FFFFFF"/>
                </a:solidFill>
              </a:rPr>
              <a:t>Write observation </a:t>
            </a:r>
            <a:r>
              <a:rPr lang="en-US" sz="2000">
                <a:solidFill>
                  <a:srgbClr val="FFFFFF"/>
                </a:solidFill>
              </a:rPr>
              <a:t>to </a:t>
            </a:r>
            <a:r>
              <a:rPr lang="en-US" sz="2000" b="1">
                <a:solidFill>
                  <a:srgbClr val="FFFFFF"/>
                </a:solidFill>
              </a:rPr>
              <a:t>mnthtot</a:t>
            </a:r>
            <a:endParaRPr lang="en-US" sz="2000" b="1" dirty="0">
              <a:solidFill>
                <a:srgbClr val="FFFFFF"/>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custDataLst>
              <p:tags r:id="rId1"/>
            </p:custDataLst>
          </p:nvPr>
        </p:nvSpPr>
        <p:spPr/>
        <p:txBody>
          <a:bodyPr/>
          <a:lstStyle/>
          <a:p>
            <a:pPr>
              <a:defRPr/>
            </a:pPr>
            <a:fld id="{7FA3F50D-139F-44F8-94A1-01EBDDADDD58}" type="slidenum">
              <a:rPr lang="en-US"/>
              <a:pPr>
                <a:defRPr/>
              </a:pPr>
              <a:t>19</a:t>
            </a:fld>
            <a:endParaRPr lang="en-US" b="0" dirty="0">
              <a:latin typeface="Times New Roman" pitchFamily="18" charset="0"/>
            </a:endParaRPr>
          </a:p>
        </p:txBody>
      </p:sp>
      <p:sp>
        <p:nvSpPr>
          <p:cNvPr id="26627" name="AutoShape 74"/>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6628"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dirty="0">
                <a:latin typeface="Arial"/>
              </a:rPr>
              <a:t>...</a:t>
            </a:r>
          </a:p>
        </p:txBody>
      </p:sp>
      <p:sp>
        <p:nvSpPr>
          <p:cNvPr id="26629" name="Rectangle 24"/>
          <p:cNvSpPr>
            <a:spLocks noChangeArrowheads="1"/>
          </p:cNvSpPr>
          <p:nvPr>
            <p:custDataLst>
              <p:tags r:id="rId4"/>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sp>
        <p:nvSpPr>
          <p:cNvPr id="26630" name="Text Box 71"/>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6631" name="AutoShape 72"/>
          <p:cNvSpPr>
            <a:spLocks noChangeArrowheads="1"/>
          </p:cNvSpPr>
          <p:nvPr>
            <p:custDataLst>
              <p:tags r:id="rId6"/>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6632" name="Rectangle 75"/>
          <p:cNvSpPr>
            <a:spLocks noChangeArrowheads="1"/>
          </p:cNvSpPr>
          <p:nvPr>
            <p:custDataLst>
              <p:tags r:id="rId7"/>
            </p:custDataLst>
          </p:nvPr>
        </p:nvSpPr>
        <p:spPr bwMode="auto">
          <a:xfrm>
            <a:off x="4006850" y="1817688"/>
            <a:ext cx="2398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3" name="Text Box 81"/>
          <p:cNvSpPr txBox="1">
            <a:spLocks noChangeArrowheads="1"/>
          </p:cNvSpPr>
          <p:nvPr>
            <p:custDataLst>
              <p:tags r:id="rId8"/>
            </p:custDataLst>
          </p:nvPr>
        </p:nvSpPr>
        <p:spPr bwMode="auto">
          <a:xfrm>
            <a:off x="4591050" y="4106863"/>
            <a:ext cx="3366946"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Mth2Dte is not reinitialized.</a:t>
            </a:r>
          </a:p>
        </p:txBody>
      </p:sp>
      <p:sp>
        <p:nvSpPr>
          <p:cNvPr id="26634" name="Rectangle 85"/>
          <p:cNvSpPr>
            <a:spLocks noChangeArrowheads="1"/>
          </p:cNvSpPr>
          <p:nvPr>
            <p:custDataLst>
              <p:tags r:id="rId9"/>
            </p:custDataLst>
          </p:nvPr>
        </p:nvSpPr>
        <p:spPr bwMode="auto">
          <a:xfrm>
            <a:off x="419100" y="2733675"/>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44223" name="Group 191"/>
          <p:cNvGraphicFramePr>
            <a:graphicFrameLocks noGrp="1"/>
          </p:cNvGraphicFramePr>
          <p:nvPr>
            <p:custDataLst>
              <p:tags r:id="rId10"/>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946.50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1444.99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6650" name="AutoShape 140"/>
          <p:cNvSpPr>
            <a:spLocks noChangeArrowheads="1"/>
          </p:cNvSpPr>
          <p:nvPr>
            <p:custDataLst>
              <p:tags r:id="rId11"/>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custDataLst>
              <p:tags r:id="rId3"/>
            </p:custDataLst>
          </p:nvPr>
        </p:nvSpPr>
        <p:spPr>
          <a:xfrm>
            <a:off x="685800" y="463550"/>
            <a:ext cx="8458200" cy="679450"/>
          </a:xfrm>
          <a:prstGeom prst="rect">
            <a:avLst/>
          </a:prstGeom>
        </p:spPr>
        <p:txBody>
          <a:bodyPr/>
          <a:lstStyle/>
          <a:p>
            <a:pPr eaLnBrk="1" hangingPunct="1"/>
            <a:r>
              <a:rPr lang="en-US" dirty="0">
                <a:solidFill>
                  <a:srgbClr val="0070C0"/>
                </a:solidFill>
              </a:rPr>
              <a:t>Chapter 3: Summarizing Data</a:t>
            </a:r>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464004203"/>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1" i="0" u="none" strike="noStrike" cap="none" normalizeH="0" baseline="0" dirty="0">
                          <a:ln>
                            <a:noFill/>
                          </a:ln>
                          <a:solidFill>
                            <a:srgbClr val="1489FF"/>
                          </a:solidFill>
                          <a:effectLst/>
                          <a:latin typeface="Arial Narrow" pitchFamily="34" charset="0"/>
                        </a:rPr>
                        <a:t>3.1 Creating an Accumulating Total Variable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3.2 Accumulating Totals for a Group of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355779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1"/>
          <p:cNvSpPr>
            <a:spLocks noGrp="1"/>
          </p:cNvSpPr>
          <p:nvPr>
            <p:ph type="sldNum" sz="quarter" idx="10"/>
            <p:custDataLst>
              <p:tags r:id="rId1"/>
            </p:custDataLst>
          </p:nvPr>
        </p:nvSpPr>
        <p:spPr/>
        <p:txBody>
          <a:bodyPr/>
          <a:lstStyle/>
          <a:p>
            <a:pPr>
              <a:defRPr/>
            </a:pPr>
            <a:fld id="{EE21AC39-FE45-42C9-9B41-2D89FF3E218B}" type="slidenum">
              <a:rPr lang="en-US"/>
              <a:pPr>
                <a:defRPr/>
              </a:pPr>
              <a:t>20</a:t>
            </a:fld>
            <a:endParaRPr lang="en-US" b="0" dirty="0">
              <a:latin typeface="Times New Roman" pitchFamily="18" charset="0"/>
            </a:endParaRPr>
          </a:p>
        </p:txBody>
      </p:sp>
      <p:sp>
        <p:nvSpPr>
          <p:cNvPr id="27651" name="AutoShape 60"/>
          <p:cNvSpPr>
            <a:spLocks noChangeArrowheads="1"/>
          </p:cNvSpPr>
          <p:nvPr>
            <p:custDataLst>
              <p:tags r:id="rId2"/>
            </p:custDataLst>
          </p:nvPr>
        </p:nvSpPr>
        <p:spPr bwMode="auto">
          <a:xfrm>
            <a:off x="153988" y="1608138"/>
            <a:ext cx="3581400" cy="2667000"/>
          </a:xfrm>
          <a:prstGeom prst="flowChartProcess">
            <a:avLst/>
          </a:prstGeom>
          <a:solidFill>
            <a:srgbClr val="FFFFFF"/>
          </a:solidFill>
          <a:ln w="28575">
            <a:solidFill>
              <a:schemeClr val="tx2"/>
            </a:solidFill>
            <a:miter lim="800000"/>
            <a:headEnd/>
            <a:tailEnd/>
          </a:ln>
        </p:spPr>
        <p:txBody>
          <a:bodyPr wrap="none" anchor="ctr"/>
          <a:lstStyle/>
          <a:p>
            <a:pPr>
              <a:tabLst>
                <a:tab pos="687388" algn="l"/>
                <a:tab pos="1319213" algn="l"/>
                <a:tab pos="2682875" algn="l"/>
              </a:tabLst>
            </a:pPr>
            <a:r>
              <a:rPr lang="en-US" dirty="0" err="1">
                <a:latin typeface="SAS Monospace Bold" pitchFamily="49" charset="0"/>
              </a:rPr>
              <a:t>SaleDate</a:t>
            </a:r>
            <a:r>
              <a:rPr lang="en-US" dirty="0">
                <a:latin typeface="SAS Monospace Bold" pitchFamily="49" charset="0"/>
              </a:rPr>
              <a:t>   </a:t>
            </a:r>
            <a:r>
              <a:rPr lang="en-US" dirty="0" err="1">
                <a:latin typeface="SAS Monospace Bold" pitchFamily="49" charset="0"/>
              </a:rPr>
              <a:t>SaleAmt</a:t>
            </a:r>
            <a:endParaRPr lang="en-US" dirty="0">
              <a:latin typeface="SAS Monospace Bold" pitchFamily="49" charset="0"/>
            </a:endParaRPr>
          </a:p>
          <a:p>
            <a:pPr>
              <a:tabLst>
                <a:tab pos="687388" algn="l"/>
                <a:tab pos="1319213" algn="l"/>
                <a:tab pos="2682875" algn="l"/>
              </a:tabLst>
            </a:pPr>
            <a:endParaRPr lang="en-US" dirty="0">
              <a:latin typeface="SAS Monospace Bold" pitchFamily="49" charset="0"/>
            </a:endParaRPr>
          </a:p>
          <a:p>
            <a:pPr>
              <a:tabLst>
                <a:tab pos="687388" algn="l"/>
                <a:tab pos="1319213" algn="l"/>
                <a:tab pos="2682875" algn="l"/>
              </a:tabLst>
            </a:pPr>
            <a:r>
              <a:rPr lang="en-US" dirty="0">
                <a:latin typeface="SAS Monospace Bold" pitchFamily="49" charset="0"/>
              </a:rPr>
              <a:t> 18718     498.49</a:t>
            </a:r>
          </a:p>
          <a:p>
            <a:pPr>
              <a:tabLst>
                <a:tab pos="687388" algn="l"/>
                <a:tab pos="1319213" algn="l"/>
                <a:tab pos="2682875" algn="l"/>
              </a:tabLst>
            </a:pPr>
            <a:r>
              <a:rPr lang="en-US" dirty="0">
                <a:latin typeface="SAS Monospace Bold" pitchFamily="49" charset="0"/>
              </a:rPr>
              <a:t> 18719     946.50</a:t>
            </a:r>
          </a:p>
          <a:p>
            <a:pPr>
              <a:tabLst>
                <a:tab pos="687388" algn="l"/>
                <a:tab pos="1319213" algn="l"/>
                <a:tab pos="2682875" algn="l"/>
              </a:tabLst>
            </a:pPr>
            <a:r>
              <a:rPr lang="en-US" dirty="0">
                <a:latin typeface="SAS Monospace Bold" pitchFamily="49" charset="0"/>
              </a:rPr>
              <a:t> 18720     994.97</a:t>
            </a:r>
          </a:p>
          <a:p>
            <a:pPr>
              <a:tabLst>
                <a:tab pos="687388" algn="l"/>
                <a:tab pos="1319213" algn="l"/>
                <a:tab pos="2682875" algn="l"/>
              </a:tabLst>
            </a:pPr>
            <a:r>
              <a:rPr lang="en-US" dirty="0">
                <a:latin typeface="SAS Monospace Bold" pitchFamily="49" charset="0"/>
              </a:rPr>
              <a:t> 18721     564.59</a:t>
            </a:r>
          </a:p>
          <a:p>
            <a:pPr>
              <a:tabLst>
                <a:tab pos="687388" algn="l"/>
                <a:tab pos="1319213" algn="l"/>
                <a:tab pos="2682875" algn="l"/>
              </a:tabLst>
            </a:pPr>
            <a:r>
              <a:rPr lang="en-US" dirty="0">
                <a:latin typeface="SAS Monospace Bold" pitchFamily="49" charset="0"/>
              </a:rPr>
              <a:t> 18722     783.01</a:t>
            </a:r>
          </a:p>
        </p:txBody>
      </p:sp>
      <p:sp>
        <p:nvSpPr>
          <p:cNvPr id="27652" name="Rectangle 18"/>
          <p:cNvSpPr>
            <a:spLocks noChangeArrowheads="1"/>
          </p:cNvSpPr>
          <p:nvPr>
            <p:custDataLst>
              <p:tags r:id="rId3"/>
            </p:custDataLst>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83000"/>
              </a:lnSpc>
            </a:pPr>
            <a:r>
              <a:rPr lang="en-US" sz="3600" b="1" dirty="0">
                <a:solidFill>
                  <a:srgbClr val="0070C0"/>
                </a:solidFill>
                <a:latin typeface="Arial Narrow"/>
              </a:rPr>
              <a:t>Execution: Create an Accumulating Variable</a:t>
            </a:r>
          </a:p>
        </p:txBody>
      </p:sp>
      <p:graphicFrame>
        <p:nvGraphicFramePr>
          <p:cNvPr id="174189" name="Group 109"/>
          <p:cNvGraphicFramePr>
            <a:graphicFrameLocks noGrp="1"/>
          </p:cNvGraphicFramePr>
          <p:nvPr>
            <p:custDataLst>
              <p:tags r:id="rId4"/>
            </p:custDataLst>
          </p:nvPr>
        </p:nvGraphicFramePr>
        <p:xfrm>
          <a:off x="1382713" y="4846638"/>
          <a:ext cx="6234112" cy="1057278"/>
        </p:xfrm>
        <a:graphic>
          <a:graphicData uri="http://schemas.openxmlformats.org/drawingml/2006/table">
            <a:tbl>
              <a:tblPr/>
              <a:tblGrid>
                <a:gridCol w="2078037">
                  <a:extLst>
                    <a:ext uri="{9D8B030D-6E8A-4147-A177-3AD203B41FA5}">
                      <a16:colId xmlns:a16="http://schemas.microsoft.com/office/drawing/2014/main" val="20000"/>
                    </a:ext>
                  </a:extLst>
                </a:gridCol>
                <a:gridCol w="2078038">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tblGrid>
              <a:tr h="365757">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SaleAmt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Mth2Dte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18719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946.50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1444.99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7668" name="AutoShape 55"/>
          <p:cNvSpPr>
            <a:spLocks noChangeArrowheads="1"/>
          </p:cNvSpPr>
          <p:nvPr>
            <p:custDataLst>
              <p:tags r:id="rId5"/>
            </p:custDataLst>
          </p:nvPr>
        </p:nvSpPr>
        <p:spPr bwMode="auto">
          <a:xfrm>
            <a:off x="5532438" y="5214938"/>
            <a:ext cx="376237" cy="346075"/>
          </a:xfrm>
          <a:prstGeom prst="star8">
            <a:avLst>
              <a:gd name="adj" fmla="val 38250"/>
            </a:avLst>
          </a:prstGeom>
          <a:solidFill>
            <a:srgbClr val="FF0000"/>
          </a:solidFill>
          <a:ln w="12700">
            <a:solidFill>
              <a:srgbClr val="000000"/>
            </a:solidFill>
            <a:miter lim="800000"/>
            <a:headEnd type="none" w="med" len="lg"/>
            <a:tailEnd type="none" w="med" len="lg"/>
          </a:ln>
        </p:spPr>
        <p:txBody>
          <a:bodyPr wrap="none" lIns="88900" tIns="88900" rIns="88900" bIns="88900" anchor="ctr"/>
          <a:lstStyle/>
          <a:p>
            <a:pPr algn="r"/>
            <a:r>
              <a:rPr lang="en-US" sz="1200" b="1" dirty="0">
                <a:solidFill>
                  <a:srgbClr val="FFFFFF"/>
                </a:solidFill>
              </a:rPr>
              <a:t>R</a:t>
            </a:r>
          </a:p>
        </p:txBody>
      </p:sp>
      <p:sp>
        <p:nvSpPr>
          <p:cNvPr id="27669" name="Text Box 57"/>
          <p:cNvSpPr txBox="1">
            <a:spLocks noChangeArrowheads="1"/>
          </p:cNvSpPr>
          <p:nvPr>
            <p:custDataLst>
              <p:tags r:id="rId6"/>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7670" name="AutoShape 58"/>
          <p:cNvSpPr>
            <a:spLocks noChangeArrowheads="1"/>
          </p:cNvSpPr>
          <p:nvPr>
            <p:custDataLst>
              <p:tags r:id="rId7"/>
            </p:custDataLst>
          </p:nvPr>
        </p:nvSpPr>
        <p:spPr bwMode="auto">
          <a:xfrm>
            <a:off x="3962400" y="1600200"/>
            <a:ext cx="502920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27671" name="Text Box 66"/>
          <p:cNvSpPr txBox="1">
            <a:spLocks noChangeArrowheads="1"/>
          </p:cNvSpPr>
          <p:nvPr>
            <p:custDataLst>
              <p:tags r:id="rId8"/>
            </p:custDataLst>
          </p:nvPr>
        </p:nvSpPr>
        <p:spPr bwMode="auto">
          <a:xfrm>
            <a:off x="4895851" y="4079875"/>
            <a:ext cx="2660650"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sz="2000" dirty="0">
                <a:solidFill>
                  <a:srgbClr val="FFFFFF"/>
                </a:solidFill>
              </a:rPr>
              <a:t>Continue until EOF</a:t>
            </a:r>
          </a:p>
        </p:txBody>
      </p:sp>
      <p:sp>
        <p:nvSpPr>
          <p:cNvPr id="27672" name="Rectangle 70"/>
          <p:cNvSpPr>
            <a:spLocks noChangeArrowheads="1"/>
          </p:cNvSpPr>
          <p:nvPr>
            <p:custDataLst>
              <p:tags r:id="rId9"/>
            </p:custDataLst>
          </p:nvPr>
        </p:nvSpPr>
        <p:spPr bwMode="auto">
          <a:xfrm>
            <a:off x="419100" y="2733675"/>
            <a:ext cx="29718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custDataLst>
              <p:tags r:id="rId1"/>
            </p:custDataLst>
          </p:nvPr>
        </p:nvSpPr>
        <p:spPr/>
        <p:txBody>
          <a:bodyPr/>
          <a:lstStyle/>
          <a:p>
            <a:r>
              <a:rPr lang="en-US" dirty="0"/>
              <a:t>Creating an Accumulating Variable</a:t>
            </a:r>
          </a:p>
        </p:txBody>
      </p:sp>
      <p:sp>
        <p:nvSpPr>
          <p:cNvPr id="28675" name="Rectangle 21"/>
          <p:cNvSpPr>
            <a:spLocks noGrp="1" noChangeArrowheads="1"/>
          </p:cNvSpPr>
          <p:nvPr>
            <p:ph idx="1"/>
            <p:custDataLst>
              <p:tags r:id="rId2"/>
            </p:custDataLst>
          </p:nvPr>
        </p:nvSpPr>
        <p:spPr/>
        <p:txBody>
          <a:bodyPr/>
          <a:lstStyle/>
          <a:p>
            <a:endParaRPr lang="en-US" dirty="0"/>
          </a:p>
          <a:p>
            <a:endParaRPr lang="en-US" dirty="0"/>
          </a:p>
          <a:p>
            <a:endParaRPr lang="en-US" dirty="0"/>
          </a:p>
          <a:p>
            <a:endParaRPr lang="en-US" dirty="0"/>
          </a:p>
          <a:p>
            <a:r>
              <a:rPr lang="en-US" dirty="0"/>
              <a:t>Partial PROC PRINT Output</a:t>
            </a:r>
          </a:p>
        </p:txBody>
      </p:sp>
      <p:sp>
        <p:nvSpPr>
          <p:cNvPr id="12" name="Slide Number Placeholder 3"/>
          <p:cNvSpPr>
            <a:spLocks noGrp="1"/>
          </p:cNvSpPr>
          <p:nvPr>
            <p:ph type="sldNum" sz="quarter" idx="10"/>
            <p:custDataLst>
              <p:tags r:id="rId3"/>
            </p:custDataLst>
          </p:nvPr>
        </p:nvSpPr>
        <p:spPr/>
        <p:txBody>
          <a:bodyPr/>
          <a:lstStyle/>
          <a:p>
            <a:pPr>
              <a:defRPr/>
            </a:pPr>
            <a:fld id="{319CA8EF-3DF1-4650-8A0E-308D57ED9AD2}" type="slidenum">
              <a:rPr lang="en-US"/>
              <a:pPr>
                <a:defRPr/>
              </a:pPr>
              <a:t>21</a:t>
            </a:fld>
            <a:endParaRPr lang="en-US" b="0">
              <a:latin typeface="Times New Roman" pitchFamily="18" charset="0"/>
            </a:endParaRPr>
          </a:p>
        </p:txBody>
      </p:sp>
      <p:sp>
        <p:nvSpPr>
          <p:cNvPr id="28677" name="AutoShape 3"/>
          <p:cNvSpPr>
            <a:spLocks noChangeArrowheads="1"/>
          </p:cNvSpPr>
          <p:nvPr>
            <p:custDataLst>
              <p:tags r:id="rId4"/>
            </p:custDataLst>
          </p:nvPr>
        </p:nvSpPr>
        <p:spPr bwMode="auto">
          <a:xfrm>
            <a:off x="1611313" y="4402138"/>
            <a:ext cx="2790825" cy="485775"/>
          </a:xfrm>
          <a:prstGeom prst="flowChartProcess">
            <a:avLst/>
          </a:prstGeom>
          <a:solidFill>
            <a:srgbClr val="FFFFFF"/>
          </a:solidFill>
          <a:ln w="28575">
            <a:solidFill>
              <a:schemeClr val="tx2"/>
            </a:solidFill>
            <a:miter lim="800000"/>
            <a:headEnd/>
            <a:tailEnd/>
          </a:ln>
        </p:spPr>
        <p:txBody>
          <a:bodyPr wrap="none" anchor="ctr">
            <a:spAutoFit/>
          </a:bodyPr>
          <a:lstStyle/>
          <a:p>
            <a:r>
              <a:rPr lang="en-US">
                <a:latin typeface="SAS Monospace Bold" pitchFamily="49" charset="0"/>
              </a:rPr>
              <a:t>              </a:t>
            </a:r>
          </a:p>
        </p:txBody>
      </p:sp>
      <p:sp>
        <p:nvSpPr>
          <p:cNvPr id="28678" name="Text Box 10"/>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8679" name="Text Box 13"/>
          <p:cNvSpPr txBox="1">
            <a:spLocks noChangeArrowheads="1"/>
          </p:cNvSpPr>
          <p:nvPr>
            <p:custDataLst>
              <p:tags r:id="rId6"/>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28680" name="AutoShape 14"/>
          <p:cNvSpPr>
            <a:spLocks noChangeArrowheads="1"/>
          </p:cNvSpPr>
          <p:nvPr>
            <p:custDataLst>
              <p:tags r:id="rId7"/>
            </p:custDataLst>
          </p:nvPr>
        </p:nvSpPr>
        <p:spPr bwMode="auto">
          <a:xfrm>
            <a:off x="703263" y="1165225"/>
            <a:ext cx="5943600" cy="1073150"/>
          </a:xfrm>
          <a:prstGeom prst="flowChartProcess">
            <a:avLst/>
          </a:prstGeom>
          <a:solidFill>
            <a:srgbClr val="FFFFFF"/>
          </a:solidFill>
          <a:ln w="38100">
            <a:solidFill>
              <a:schemeClr val="tx2"/>
            </a:solidFill>
            <a:miter lim="800000"/>
            <a:headEnd/>
            <a:tailEnd/>
          </a:ln>
        </p:spPr>
        <p:txBody>
          <a:bodyPr lIns="50800" tIns="50800" rIns="50800" bIns="50800" anchor="ctr">
            <a:spAutoFit/>
          </a:bodyPr>
          <a:lstStyle/>
          <a:p>
            <a:pPr>
              <a:lnSpc>
                <a:spcPct val="85000"/>
              </a:lnSpc>
            </a:pPr>
            <a:r>
              <a:rPr lang="en-US" b="1">
                <a:latin typeface="Courier New" pitchFamily="49" charset="0"/>
              </a:rPr>
              <a:t>proc print data=mnthtot noobs;</a:t>
            </a:r>
          </a:p>
          <a:p>
            <a:pPr>
              <a:lnSpc>
                <a:spcPct val="85000"/>
              </a:lnSpc>
            </a:pPr>
            <a:r>
              <a:rPr lang="en-US" b="1">
                <a:latin typeface="Courier New" pitchFamily="49" charset="0"/>
              </a:rPr>
              <a:t>   format SaleDate date9.;</a:t>
            </a:r>
          </a:p>
          <a:p>
            <a:pPr>
              <a:lnSpc>
                <a:spcPct val="85000"/>
              </a:lnSpc>
            </a:pPr>
            <a:r>
              <a:rPr lang="en-US" b="1">
                <a:latin typeface="Courier New" pitchFamily="49" charset="0"/>
              </a:rPr>
              <a:t>run;</a:t>
            </a:r>
          </a:p>
        </p:txBody>
      </p:sp>
      <p:sp>
        <p:nvSpPr>
          <p:cNvPr id="28681" name="Text Box 15"/>
          <p:cNvSpPr txBox="1">
            <a:spLocks noChangeArrowheads="1"/>
          </p:cNvSpPr>
          <p:nvPr>
            <p:custDataLst>
              <p:tags r:id="rId8"/>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28682" name="Text Box 18"/>
          <p:cNvSpPr txBox="1">
            <a:spLocks noChangeArrowheads="1"/>
          </p:cNvSpPr>
          <p:nvPr>
            <p:custDataLst>
              <p:tags r:id="rId9"/>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28683" name="Text Box 19"/>
          <p:cNvSpPr txBox="1">
            <a:spLocks noChangeArrowheads="1"/>
          </p:cNvSpPr>
          <p:nvPr>
            <p:custDataLst>
              <p:tags r:id="rId10"/>
            </p:custDataLst>
          </p:nvPr>
        </p:nvSpPr>
        <p:spPr bwMode="auto">
          <a:xfrm>
            <a:off x="703263" y="3219450"/>
            <a:ext cx="5922962" cy="20955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b="1" dirty="0">
                <a:solidFill>
                  <a:srgbClr val="000000"/>
                </a:solidFill>
                <a:latin typeface="SAS Monospace" pitchFamily="49" charset="0"/>
              </a:rPr>
              <a:t>              Sale</a:t>
            </a: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SaleDate</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Amt</a:t>
            </a:r>
            <a:r>
              <a:rPr lang="en-US" sz="1600" b="1" dirty="0">
                <a:solidFill>
                  <a:srgbClr val="000000"/>
                </a:solidFill>
                <a:latin typeface="SAS Monospace" pitchFamily="49" charset="0"/>
              </a:rPr>
              <a:t>      Mth2Dte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01APR2011    498.49      498.49</a:t>
            </a:r>
          </a:p>
          <a:p>
            <a:r>
              <a:rPr lang="en-US" sz="1600" b="1" dirty="0">
                <a:solidFill>
                  <a:srgbClr val="000000"/>
                </a:solidFill>
                <a:latin typeface="SAS Monospace" pitchFamily="49" charset="0"/>
              </a:rPr>
              <a:t>02APR2011    946.50     1444.99</a:t>
            </a:r>
          </a:p>
          <a:p>
            <a:r>
              <a:rPr lang="en-US" sz="1600" b="1" dirty="0">
                <a:solidFill>
                  <a:srgbClr val="000000"/>
                </a:solidFill>
                <a:latin typeface="SAS Monospace" pitchFamily="49" charset="0"/>
              </a:rPr>
              <a:t>03APR2011    994.97     2439.96</a:t>
            </a:r>
          </a:p>
          <a:p>
            <a:r>
              <a:rPr lang="en-US" sz="1600" b="1" dirty="0">
                <a:solidFill>
                  <a:srgbClr val="000000"/>
                </a:solidFill>
                <a:latin typeface="SAS Monospace" pitchFamily="49" charset="0"/>
              </a:rPr>
              <a:t>04APR2011    564.59     3004.55</a:t>
            </a:r>
          </a:p>
          <a:p>
            <a:r>
              <a:rPr lang="en-US" sz="1600" b="1" dirty="0">
                <a:solidFill>
                  <a:srgbClr val="000000"/>
                </a:solidFill>
                <a:latin typeface="SAS Monospace" pitchFamily="49" charset="0"/>
              </a:rPr>
              <a:t>05APR2011    783.01     3787.56</a:t>
            </a:r>
          </a:p>
        </p:txBody>
      </p:sp>
      <p:sp>
        <p:nvSpPr>
          <p:cNvPr id="28684" name="Text Box 20"/>
          <p:cNvSpPr txBox="1">
            <a:spLocks noChangeArrowheads="1"/>
          </p:cNvSpPr>
          <p:nvPr>
            <p:custDataLst>
              <p:tags r:id="rId11"/>
            </p:custDataLst>
          </p:nvPr>
        </p:nvSpPr>
        <p:spPr bwMode="auto">
          <a:xfrm>
            <a:off x="7947025"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graphics\question_5_crop.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9486" y="2979846"/>
            <a:ext cx="2848578" cy="2637572"/>
          </a:xfrm>
          <a:prstGeom prst="rect">
            <a:avLst/>
          </a:prstGeom>
          <a:noFill/>
          <a:extLst>
            <a:ext uri="{909E8E84-426E-40DD-AFC4-6F175D3DCCD1}">
              <a14:hiddenFill xmlns:a14="http://schemas.microsoft.com/office/drawing/2010/main">
                <a:solidFill>
                  <a:srgbClr val="FFFFFF"/>
                </a:solidFill>
              </a14:hiddenFill>
            </a:ext>
          </a:extLst>
        </p:spPr>
      </p:pic>
      <p:sp>
        <p:nvSpPr>
          <p:cNvPr id="29698" name="Rectangle 2"/>
          <p:cNvSpPr>
            <a:spLocks noGrp="1" noChangeArrowheads="1"/>
          </p:cNvSpPr>
          <p:nvPr>
            <p:ph type="title"/>
            <p:custDataLst>
              <p:tags r:id="rId2"/>
            </p:custDataLst>
          </p:nvPr>
        </p:nvSpPr>
        <p:spPr/>
        <p:txBody>
          <a:bodyPr/>
          <a:lstStyle/>
          <a:p>
            <a:r>
              <a:rPr lang="en-US"/>
              <a:t>Setup for the Poll</a:t>
            </a:r>
          </a:p>
        </p:txBody>
      </p:sp>
      <p:sp>
        <p:nvSpPr>
          <p:cNvPr id="29699" name="Rectangle 3"/>
          <p:cNvSpPr>
            <a:spLocks noGrp="1" noChangeArrowheads="1"/>
          </p:cNvSpPr>
          <p:nvPr>
            <p:ph idx="1"/>
            <p:custDataLst>
              <p:tags r:id="rId3"/>
            </p:custDataLst>
          </p:nvPr>
        </p:nvSpPr>
        <p:spPr>
          <a:xfrm>
            <a:off x="704850" y="1179513"/>
            <a:ext cx="8099425" cy="4267200"/>
          </a:xfrm>
        </p:spPr>
        <p:txBody>
          <a:bodyPr/>
          <a:lstStyle/>
          <a:p>
            <a:r>
              <a:rPr lang="en-US" dirty="0"/>
              <a:t>What happens if there are missing values for </a:t>
            </a:r>
            <a:r>
              <a:rPr lang="en-US" b="1" dirty="0" err="1">
                <a:latin typeface="Arial"/>
              </a:rPr>
              <a:t>SaleAmt</a:t>
            </a:r>
            <a:r>
              <a:rPr lang="en-US" dirty="0"/>
              <a:t>?</a:t>
            </a:r>
          </a:p>
          <a:p>
            <a:endParaRPr lang="en-US" dirty="0"/>
          </a:p>
          <a:p>
            <a:r>
              <a:rPr lang="en-US" dirty="0"/>
              <a:t>Open and submit </a:t>
            </a:r>
            <a:r>
              <a:rPr lang="en-US" b="1" dirty="0">
                <a:solidFill>
                  <a:srgbClr val="000000"/>
                </a:solidFill>
              </a:rPr>
              <a:t>p203a02</a:t>
            </a:r>
            <a:r>
              <a:rPr lang="en-US" dirty="0"/>
              <a:t> and examine the output.   </a:t>
            </a:r>
          </a:p>
          <a:p>
            <a:endParaRPr lang="en-US" dirty="0"/>
          </a:p>
          <a:p>
            <a:endParaRPr lang="en-US" dirty="0"/>
          </a:p>
          <a:p>
            <a:r>
              <a:rPr lang="en-US" dirty="0"/>
              <a:t>Partial </a:t>
            </a:r>
            <a:r>
              <a:rPr lang="en-US" b="1" dirty="0">
                <a:latin typeface="Arial"/>
              </a:rPr>
              <a:t>orion.Aprsales2</a:t>
            </a:r>
          </a:p>
          <a:p>
            <a:endParaRPr lang="en-US" dirty="0"/>
          </a:p>
        </p:txBody>
      </p:sp>
      <p:sp>
        <p:nvSpPr>
          <p:cNvPr id="9" name="Slide Number Placeholder 3"/>
          <p:cNvSpPr>
            <a:spLocks noGrp="1"/>
          </p:cNvSpPr>
          <p:nvPr>
            <p:ph type="sldNum" sz="quarter" idx="10"/>
            <p:custDataLst>
              <p:tags r:id="rId4"/>
            </p:custDataLst>
          </p:nvPr>
        </p:nvSpPr>
        <p:spPr/>
        <p:txBody>
          <a:bodyPr/>
          <a:lstStyle/>
          <a:p>
            <a:pPr>
              <a:defRPr/>
            </a:pPr>
            <a:fld id="{757B1140-95C8-4948-8B20-FB12299B886E}" type="slidenum">
              <a:rPr lang="en-US"/>
              <a:pPr>
                <a:defRPr/>
              </a:pPr>
              <a:t>22</a:t>
            </a:fld>
            <a:endParaRPr lang="en-US" b="0">
              <a:latin typeface="Times New Roman" pitchFamily="18" charset="0"/>
            </a:endParaRPr>
          </a:p>
        </p:txBody>
      </p:sp>
      <p:sp>
        <p:nvSpPr>
          <p:cNvPr id="29701" name="Text Box 6"/>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29702" name="Text Box 7"/>
          <p:cNvSpPr txBox="1">
            <a:spLocks noChangeArrowheads="1"/>
          </p:cNvSpPr>
          <p:nvPr>
            <p:custDataLst>
              <p:tags r:id="rId6"/>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29703" name="Rectangle 8"/>
          <p:cNvSpPr>
            <a:spLocks noChangeArrowheads="1"/>
          </p:cNvSpPr>
          <p:nvPr>
            <p:custDataLst>
              <p:tags r:id="rId7"/>
            </p:custDataLst>
          </p:nvPr>
        </p:nvSpPr>
        <p:spPr bwMode="auto">
          <a:xfrm>
            <a:off x="1196975" y="3867150"/>
            <a:ext cx="2203450" cy="1579563"/>
          </a:xfrm>
          <a:prstGeom prst="rect">
            <a:avLst/>
          </a:prstGeom>
          <a:solidFill>
            <a:srgbClr val="FFFFFF"/>
          </a:solidFill>
          <a:ln w="38100">
            <a:solidFill>
              <a:schemeClr val="tx2"/>
            </a:solidFill>
            <a:miter lim="800000"/>
            <a:headEnd type="none" w="sm" len="sm"/>
            <a:tailEnd type="none" w="sm" len="sm"/>
          </a:ln>
        </p:spPr>
        <p:txBody>
          <a:bodyPr lIns="137160" tIns="50800" rIns="137160" bIns="50800">
            <a:spAutoFit/>
          </a:bodyPr>
          <a:lstStyle/>
          <a:p>
            <a:r>
              <a:rPr lang="en-US" sz="1600" b="1">
                <a:solidFill>
                  <a:srgbClr val="000000"/>
                </a:solidFill>
                <a:latin typeface="SAS Monospace" pitchFamily="49" charset="0"/>
              </a:rPr>
              <a:t> Sale</a:t>
            </a:r>
          </a:p>
          <a:p>
            <a:r>
              <a:rPr lang="en-US" sz="1600" b="1">
                <a:solidFill>
                  <a:srgbClr val="000000"/>
                </a:solidFill>
                <a:latin typeface="SAS Monospace" pitchFamily="49" charset="0"/>
              </a:rPr>
              <a:t> Date   SaleAmt</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18718    498.49</a:t>
            </a:r>
          </a:p>
          <a:p>
            <a:r>
              <a:rPr lang="en-US" sz="1600" b="1">
                <a:solidFill>
                  <a:srgbClr val="000000"/>
                </a:solidFill>
                <a:latin typeface="SAS Monospace" pitchFamily="49" charset="0"/>
              </a:rPr>
              <a:t>18719       .</a:t>
            </a:r>
          </a:p>
          <a:p>
            <a:r>
              <a:rPr lang="en-US" sz="1600" b="1">
                <a:solidFill>
                  <a:srgbClr val="000000"/>
                </a:solidFill>
                <a:latin typeface="SAS Monospace" pitchFamily="49" charset="0"/>
              </a:rPr>
              <a:t>18720    994.97</a:t>
            </a:r>
          </a:p>
        </p:txBody>
      </p:sp>
      <p:sp>
        <p:nvSpPr>
          <p:cNvPr id="29704" name="Rectangle 9"/>
          <p:cNvSpPr>
            <a:spLocks noChangeArrowheads="1"/>
          </p:cNvSpPr>
          <p:nvPr>
            <p:custDataLst>
              <p:tags r:id="rId8"/>
            </p:custDataLst>
          </p:nvPr>
        </p:nvSpPr>
        <p:spPr bwMode="auto">
          <a:xfrm>
            <a:off x="2678113" y="4865688"/>
            <a:ext cx="3873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9705" name="AutoShape 10"/>
          <p:cNvSpPr>
            <a:spLocks/>
          </p:cNvSpPr>
          <p:nvPr>
            <p:custDataLst>
              <p:tags r:id="rId9"/>
            </p:custDataLst>
          </p:nvPr>
        </p:nvSpPr>
        <p:spPr bwMode="auto">
          <a:xfrm>
            <a:off x="3748405" y="4412580"/>
            <a:ext cx="1981200" cy="795089"/>
          </a:xfrm>
          <a:prstGeom prst="borderCallout1">
            <a:avLst>
              <a:gd name="adj1" fmla="val 52157"/>
              <a:gd name="adj2" fmla="val 0"/>
              <a:gd name="adj3" fmla="val 71437"/>
              <a:gd name="adj4" fmla="val -41861"/>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eaLnBrk="1" hangingPunct="1">
              <a:spcBef>
                <a:spcPts val="25"/>
              </a:spcBef>
              <a:spcAft>
                <a:spcPct val="17000"/>
              </a:spcAft>
            </a:pPr>
            <a:r>
              <a:rPr lang="en-US" sz="2000" b="1" dirty="0">
                <a:solidFill>
                  <a:srgbClr val="FFFFFF"/>
                </a:solidFill>
              </a:rPr>
              <a:t>Missing value for </a:t>
            </a:r>
            <a:r>
              <a:rPr lang="en-US" sz="2000" b="1" dirty="0" err="1">
                <a:solidFill>
                  <a:srgbClr val="FFFFFF"/>
                </a:solidFill>
              </a:rPr>
              <a:t>SaleAmt</a:t>
            </a:r>
            <a:endParaRPr lang="en-US" sz="2000" b="1" dirty="0">
              <a:solidFill>
                <a:srgbClr val="FFFFFF"/>
              </a:solidFill>
            </a:endParaRPr>
          </a:p>
        </p:txBody>
      </p:sp>
    </p:spTree>
    <p:custDataLst>
      <p:tags r:id="rId1"/>
    </p:custDataLst>
    <p:extLst>
      <p:ext uri="{BB962C8B-B14F-4D97-AF65-F5344CB8AC3E}">
        <p14:creationId xmlns:p14="http://schemas.microsoft.com/office/powerpoint/2010/main" val="83523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2"/>
            </p:custDataLst>
          </p:nvPr>
        </p:nvSpPr>
        <p:spPr/>
        <p:txBody>
          <a:bodyPr/>
          <a:lstStyle/>
          <a:p>
            <a:r>
              <a:rPr lang="en-US"/>
              <a:t>3.02 Multiple Choice Poll</a:t>
            </a:r>
          </a:p>
        </p:txBody>
      </p:sp>
      <p:sp>
        <p:nvSpPr>
          <p:cNvPr id="30723" name="Rectangle 3"/>
          <p:cNvSpPr>
            <a:spLocks noGrp="1" noChangeArrowheads="1"/>
          </p:cNvSpPr>
          <p:nvPr>
            <p:ph idx="1"/>
            <p:custDataLst>
              <p:tags r:id="rId3"/>
            </p:custDataLst>
          </p:nvPr>
        </p:nvSpPr>
        <p:spPr/>
        <p:txBody>
          <a:bodyPr/>
          <a:lstStyle/>
          <a:p>
            <a:r>
              <a:rPr lang="en-US" dirty="0"/>
              <a:t>What effect did the missing value for </a:t>
            </a:r>
            <a:r>
              <a:rPr lang="en-US" b="1" dirty="0" err="1">
                <a:latin typeface="Arial"/>
              </a:rPr>
              <a:t>SaleAmt</a:t>
            </a:r>
            <a:r>
              <a:rPr lang="en-US" dirty="0"/>
              <a:t> have </a:t>
            </a:r>
            <a:br>
              <a:rPr lang="en-US" dirty="0"/>
            </a:br>
            <a:r>
              <a:rPr lang="en-US" dirty="0"/>
              <a:t>on </a:t>
            </a:r>
            <a:r>
              <a:rPr lang="en-US" b="1" dirty="0">
                <a:latin typeface="Arial"/>
              </a:rPr>
              <a:t>Mth2Dte</a:t>
            </a:r>
            <a:r>
              <a:rPr lang="en-US" dirty="0"/>
              <a:t>?</a:t>
            </a:r>
          </a:p>
          <a:p>
            <a:endParaRPr lang="en-US" sz="800" b="1" dirty="0"/>
          </a:p>
          <a:p>
            <a:pPr marL="571500" lvl="1" indent="-457200">
              <a:buClr>
                <a:schemeClr val="tx1"/>
              </a:buClr>
              <a:buSzTx/>
              <a:buFont typeface="Wingdings" pitchFamily="2" charset="2"/>
              <a:buAutoNum type="alphaLcPeriod"/>
            </a:pPr>
            <a:r>
              <a:rPr lang="en-US" dirty="0"/>
              <a:t>The missing value is ignored; </a:t>
            </a:r>
            <a:r>
              <a:rPr lang="en-US" b="1" dirty="0">
                <a:latin typeface="Arial"/>
              </a:rPr>
              <a:t>Mth2Dte</a:t>
            </a:r>
            <a:r>
              <a:rPr lang="en-US" dirty="0"/>
              <a:t> values are </a:t>
            </a:r>
            <a:br>
              <a:rPr lang="en-US" dirty="0"/>
            </a:br>
            <a:r>
              <a:rPr lang="en-US" dirty="0"/>
              <a:t>not affected.</a:t>
            </a:r>
          </a:p>
          <a:p>
            <a:pPr marL="571500" lvl="1" indent="-457200">
              <a:buClr>
                <a:schemeClr val="tx1"/>
              </a:buClr>
              <a:buSzTx/>
              <a:buFont typeface="Wingdings" pitchFamily="2" charset="2"/>
              <a:buAutoNum type="alphaLcPeriod"/>
            </a:pPr>
            <a:r>
              <a:rPr lang="en-US" dirty="0"/>
              <a:t>The missing value causes the DATA step to stop processing.</a:t>
            </a:r>
          </a:p>
          <a:p>
            <a:pPr marL="571500" lvl="1" indent="-457200">
              <a:buClr>
                <a:schemeClr val="tx1"/>
              </a:buClr>
              <a:buSzTx/>
              <a:buFont typeface="Wingdings" pitchFamily="2" charset="2"/>
              <a:buAutoNum type="alphaLcPeriod"/>
            </a:pPr>
            <a:r>
              <a:rPr lang="en-US" dirty="0"/>
              <a:t>The missing value causes the subsequent values </a:t>
            </a:r>
            <a:br>
              <a:rPr lang="en-US" dirty="0"/>
            </a:br>
            <a:r>
              <a:rPr lang="en-US" dirty="0"/>
              <a:t>for </a:t>
            </a:r>
            <a:r>
              <a:rPr lang="en-US" b="1" dirty="0">
                <a:latin typeface="Arial"/>
              </a:rPr>
              <a:t>Mth2Dte</a:t>
            </a:r>
            <a:r>
              <a:rPr lang="en-US" dirty="0"/>
              <a:t> to be set to missing.</a:t>
            </a:r>
          </a:p>
        </p:txBody>
      </p:sp>
      <p:sp>
        <p:nvSpPr>
          <p:cNvPr id="4" name="Slide Number Placeholder 3"/>
          <p:cNvSpPr>
            <a:spLocks noGrp="1"/>
          </p:cNvSpPr>
          <p:nvPr>
            <p:ph type="sldNum" sz="quarter" idx="10"/>
            <p:custDataLst>
              <p:tags r:id="rId4"/>
            </p:custDataLst>
          </p:nvPr>
        </p:nvSpPr>
        <p:spPr/>
        <p:txBody>
          <a:bodyPr/>
          <a:lstStyle/>
          <a:p>
            <a:pPr>
              <a:defRPr/>
            </a:pPr>
            <a:fld id="{7C609EB7-6598-4407-9FA3-8BF2BE630BED}" type="slidenum">
              <a:rPr lang="en-US"/>
              <a:pPr>
                <a:defRPr/>
              </a:pPr>
              <a:t>23</a:t>
            </a:fld>
            <a:endParaRPr lang="en-US" b="0">
              <a:latin typeface="Times New Roman" pitchFamily="18"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2"/>
            </p:custDataLst>
          </p:nvPr>
        </p:nvSpPr>
        <p:spPr/>
        <p:txBody>
          <a:bodyPr/>
          <a:lstStyle/>
          <a:p>
            <a:r>
              <a:rPr lang="en-US"/>
              <a:t>3.02 Multiple Choice Poll – Correct Answer</a:t>
            </a:r>
          </a:p>
        </p:txBody>
      </p:sp>
      <p:sp>
        <p:nvSpPr>
          <p:cNvPr id="31747" name="Rectangle 3"/>
          <p:cNvSpPr>
            <a:spLocks noGrp="1" noChangeArrowheads="1"/>
          </p:cNvSpPr>
          <p:nvPr>
            <p:ph idx="1"/>
            <p:custDataLst>
              <p:tags r:id="rId3"/>
            </p:custDataLst>
          </p:nvPr>
        </p:nvSpPr>
        <p:spPr/>
        <p:txBody>
          <a:bodyPr/>
          <a:lstStyle/>
          <a:p>
            <a:r>
              <a:rPr lang="en-US" dirty="0"/>
              <a:t>What effect did the missing value for </a:t>
            </a:r>
            <a:r>
              <a:rPr lang="en-US" b="1" dirty="0" err="1">
                <a:latin typeface="Arial"/>
              </a:rPr>
              <a:t>SaleAmt</a:t>
            </a:r>
            <a:r>
              <a:rPr lang="en-US" dirty="0"/>
              <a:t> have </a:t>
            </a:r>
            <a:br>
              <a:rPr lang="en-US" dirty="0"/>
            </a:br>
            <a:r>
              <a:rPr lang="en-US" dirty="0"/>
              <a:t>on </a:t>
            </a:r>
            <a:r>
              <a:rPr lang="en-US" b="1" dirty="0">
                <a:latin typeface="Arial"/>
              </a:rPr>
              <a:t>Mth2Dte</a:t>
            </a:r>
            <a:r>
              <a:rPr lang="en-US" dirty="0"/>
              <a:t>?</a:t>
            </a:r>
          </a:p>
          <a:p>
            <a:endParaRPr lang="en-US" sz="800" b="1" dirty="0"/>
          </a:p>
          <a:p>
            <a:pPr marL="571500" lvl="1" indent="-457200">
              <a:buClr>
                <a:schemeClr val="tx1"/>
              </a:buClr>
              <a:buSzTx/>
              <a:buFont typeface="Wingdings" pitchFamily="2" charset="2"/>
              <a:buAutoNum type="alphaLcPeriod"/>
            </a:pPr>
            <a:r>
              <a:rPr lang="en-US" dirty="0"/>
              <a:t>The missing value is ignored; </a:t>
            </a:r>
            <a:r>
              <a:rPr lang="en-US" b="1" dirty="0">
                <a:latin typeface="Arial"/>
              </a:rPr>
              <a:t>Mth2Dte</a:t>
            </a:r>
            <a:r>
              <a:rPr lang="en-US" dirty="0"/>
              <a:t> values are </a:t>
            </a:r>
            <a:br>
              <a:rPr lang="en-US" dirty="0"/>
            </a:br>
            <a:r>
              <a:rPr lang="en-US" dirty="0"/>
              <a:t>not affected.</a:t>
            </a:r>
          </a:p>
          <a:p>
            <a:pPr marL="571500" lvl="1" indent="-457200">
              <a:buClr>
                <a:schemeClr val="tx1"/>
              </a:buClr>
              <a:buSzTx/>
              <a:buFont typeface="Wingdings" pitchFamily="2" charset="2"/>
              <a:buAutoNum type="alphaLcPeriod"/>
            </a:pPr>
            <a:r>
              <a:rPr lang="en-US" dirty="0"/>
              <a:t>The missing value causes the DATA step to stop processing.</a:t>
            </a:r>
          </a:p>
          <a:p>
            <a:pPr marL="571500" lvl="1" indent="-457200">
              <a:buClr>
                <a:schemeClr val="tx1"/>
              </a:buClr>
              <a:buSzTx/>
              <a:buFont typeface="Wingdings" pitchFamily="2" charset="2"/>
              <a:buAutoNum type="alphaLcPeriod"/>
            </a:pPr>
            <a:r>
              <a:rPr lang="en-US" dirty="0"/>
              <a:t>The missing value causes the subsequent values </a:t>
            </a:r>
            <a:br>
              <a:rPr lang="en-US" dirty="0"/>
            </a:br>
            <a:r>
              <a:rPr lang="en-US" dirty="0"/>
              <a:t>for </a:t>
            </a:r>
            <a:r>
              <a:rPr lang="en-US" b="1" dirty="0">
                <a:latin typeface="Arial"/>
              </a:rPr>
              <a:t>Mth2Dte</a:t>
            </a:r>
            <a:r>
              <a:rPr lang="en-US" dirty="0"/>
              <a:t> to be set to missing.</a:t>
            </a:r>
          </a:p>
        </p:txBody>
      </p:sp>
      <p:sp>
        <p:nvSpPr>
          <p:cNvPr id="5" name="Slide Number Placeholder 3"/>
          <p:cNvSpPr>
            <a:spLocks noGrp="1"/>
          </p:cNvSpPr>
          <p:nvPr>
            <p:ph type="sldNum" sz="quarter" idx="10"/>
            <p:custDataLst>
              <p:tags r:id="rId4"/>
            </p:custDataLst>
          </p:nvPr>
        </p:nvSpPr>
        <p:spPr/>
        <p:txBody>
          <a:bodyPr/>
          <a:lstStyle/>
          <a:p>
            <a:pPr>
              <a:defRPr/>
            </a:pPr>
            <a:fld id="{DF18B99C-860E-4EE7-BF30-DD78FB304DB4}" type="slidenum">
              <a:rPr lang="en-US"/>
              <a:pPr>
                <a:defRPr/>
              </a:pPr>
              <a:t>24</a:t>
            </a:fld>
            <a:endParaRPr lang="en-US" b="0">
              <a:latin typeface="Times New Roman" pitchFamily="18" charset="0"/>
            </a:endParaRPr>
          </a:p>
        </p:txBody>
      </p:sp>
      <p:sp>
        <p:nvSpPr>
          <p:cNvPr id="31749" name="Oval 4"/>
          <p:cNvSpPr>
            <a:spLocks noChangeArrowheads="1"/>
          </p:cNvSpPr>
          <p:nvPr>
            <p:custDataLst>
              <p:tags r:id="rId5"/>
            </p:custDataLst>
          </p:nvPr>
        </p:nvSpPr>
        <p:spPr bwMode="auto">
          <a:xfrm>
            <a:off x="634683" y="3594100"/>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a:t>Undesirable Output: Missing Values</a:t>
            </a:r>
          </a:p>
        </p:txBody>
      </p:sp>
      <p:sp>
        <p:nvSpPr>
          <p:cNvPr id="9" name="Slide Number Placeholder 2"/>
          <p:cNvSpPr>
            <a:spLocks noGrp="1"/>
          </p:cNvSpPr>
          <p:nvPr>
            <p:ph type="sldNum" sz="quarter" idx="10"/>
            <p:custDataLst>
              <p:tags r:id="rId2"/>
            </p:custDataLst>
          </p:nvPr>
        </p:nvSpPr>
        <p:spPr/>
        <p:txBody>
          <a:bodyPr/>
          <a:lstStyle/>
          <a:p>
            <a:pPr>
              <a:defRPr/>
            </a:pPr>
            <a:fld id="{743E1E37-B1D2-4D56-895F-E8DE6D1F4A4A}" type="slidenum">
              <a:rPr lang="en-US"/>
              <a:pPr>
                <a:defRPr/>
              </a:pPr>
              <a:t>25</a:t>
            </a:fld>
            <a:endParaRPr lang="en-US" b="0">
              <a:latin typeface="Times New Roman" pitchFamily="18" charset="0"/>
            </a:endParaRPr>
          </a:p>
        </p:txBody>
      </p:sp>
      <p:sp>
        <p:nvSpPr>
          <p:cNvPr id="32772" name="Text Box 9"/>
          <p:cNvSpPr txBox="1">
            <a:spLocks noChangeArrowheads="1"/>
          </p:cNvSpPr>
          <p:nvPr>
            <p:custDataLst>
              <p:tags r:id="rId3"/>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32773" name="Text Box 11"/>
          <p:cNvSpPr txBox="1">
            <a:spLocks noChangeArrowheads="1"/>
          </p:cNvSpPr>
          <p:nvPr>
            <p:custDataLst>
              <p:tags r:id="rId4"/>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32774" name="Text Box 13"/>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32775" name="AutoShape 14"/>
          <p:cNvSpPr>
            <a:spLocks noChangeArrowheads="1"/>
          </p:cNvSpPr>
          <p:nvPr>
            <p:custDataLst>
              <p:tags r:id="rId6"/>
            </p:custDataLst>
          </p:nvPr>
        </p:nvSpPr>
        <p:spPr bwMode="auto">
          <a:xfrm>
            <a:off x="887413" y="1066800"/>
            <a:ext cx="5889625" cy="3048000"/>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SAS Monospace" pitchFamily="49" charset="0"/>
              </a:rPr>
              <a:t>              Sale</a:t>
            </a:r>
          </a:p>
          <a:p>
            <a:pPr>
              <a:lnSpc>
                <a:spcPct val="85000"/>
              </a:lnSpc>
            </a:pPr>
            <a:r>
              <a:rPr lang="en-US" b="1" dirty="0">
                <a:solidFill>
                  <a:srgbClr val="000000"/>
                </a:solidFill>
                <a:latin typeface="SAS Monospace" pitchFamily="49" charset="0"/>
              </a:rPr>
              <a:t> </a:t>
            </a:r>
            <a:r>
              <a:rPr lang="en-US" b="1" dirty="0" err="1">
                <a:solidFill>
                  <a:srgbClr val="000000"/>
                </a:solidFill>
                <a:latin typeface="SAS Monospace" pitchFamily="49" charset="0"/>
              </a:rPr>
              <a:t>SaleDate</a:t>
            </a:r>
            <a:r>
              <a:rPr lang="en-US" b="1" dirty="0">
                <a:solidFill>
                  <a:srgbClr val="000000"/>
                </a:solidFill>
                <a:latin typeface="SAS Monospace" pitchFamily="49" charset="0"/>
              </a:rPr>
              <a:t>      </a:t>
            </a:r>
            <a:r>
              <a:rPr lang="en-US" b="1" dirty="0" err="1">
                <a:solidFill>
                  <a:srgbClr val="000000"/>
                </a:solidFill>
                <a:latin typeface="SAS Monospace" pitchFamily="49" charset="0"/>
              </a:rPr>
              <a:t>Amt</a:t>
            </a:r>
            <a:r>
              <a:rPr lang="en-US" b="1" dirty="0">
                <a:solidFill>
                  <a:srgbClr val="000000"/>
                </a:solidFill>
                <a:latin typeface="SAS Monospace" pitchFamily="49" charset="0"/>
              </a:rPr>
              <a:t>      Mth2Dte</a:t>
            </a:r>
          </a:p>
          <a:p>
            <a:pPr>
              <a:lnSpc>
                <a:spcPct val="85000"/>
              </a:lnSpc>
            </a:pPr>
            <a:endParaRPr lang="en-US" b="1" dirty="0">
              <a:solidFill>
                <a:srgbClr val="000000"/>
              </a:solidFill>
              <a:latin typeface="SAS Monospace" pitchFamily="49" charset="0"/>
            </a:endParaRPr>
          </a:p>
          <a:p>
            <a:pPr>
              <a:lnSpc>
                <a:spcPct val="85000"/>
              </a:lnSpc>
            </a:pPr>
            <a:r>
              <a:rPr lang="en-US" b="1" dirty="0">
                <a:solidFill>
                  <a:srgbClr val="000000"/>
                </a:solidFill>
                <a:latin typeface="SAS Monospace" pitchFamily="49" charset="0"/>
              </a:rPr>
              <a:t>01APR2011    498.49      498.49</a:t>
            </a:r>
          </a:p>
          <a:p>
            <a:pPr>
              <a:lnSpc>
                <a:spcPct val="85000"/>
              </a:lnSpc>
            </a:pPr>
            <a:r>
              <a:rPr lang="en-US" b="1" dirty="0">
                <a:solidFill>
                  <a:srgbClr val="000000"/>
                </a:solidFill>
                <a:latin typeface="SAS Monospace" pitchFamily="49" charset="0"/>
              </a:rPr>
              <a:t>02APR2011      .           .</a:t>
            </a:r>
          </a:p>
          <a:p>
            <a:pPr>
              <a:lnSpc>
                <a:spcPct val="85000"/>
              </a:lnSpc>
            </a:pPr>
            <a:r>
              <a:rPr lang="en-US" b="1" dirty="0">
                <a:solidFill>
                  <a:srgbClr val="000000"/>
                </a:solidFill>
                <a:latin typeface="SAS Monospace" pitchFamily="49" charset="0"/>
              </a:rPr>
              <a:t>03APR2011    994.97        .</a:t>
            </a:r>
          </a:p>
          <a:p>
            <a:pPr>
              <a:lnSpc>
                <a:spcPct val="85000"/>
              </a:lnSpc>
            </a:pPr>
            <a:r>
              <a:rPr lang="en-US" b="1" dirty="0">
                <a:solidFill>
                  <a:srgbClr val="000000"/>
                </a:solidFill>
                <a:latin typeface="SAS Monospace" pitchFamily="49" charset="0"/>
              </a:rPr>
              <a:t>04APR2011    564.59        .</a:t>
            </a:r>
          </a:p>
          <a:p>
            <a:pPr>
              <a:lnSpc>
                <a:spcPct val="85000"/>
              </a:lnSpc>
            </a:pPr>
            <a:r>
              <a:rPr lang="en-US" b="1" dirty="0">
                <a:solidFill>
                  <a:srgbClr val="000000"/>
                </a:solidFill>
                <a:latin typeface="SAS Monospace" pitchFamily="49" charset="0"/>
              </a:rPr>
              <a:t>05APR2011    783.01        .</a:t>
            </a:r>
          </a:p>
        </p:txBody>
      </p:sp>
      <p:sp>
        <p:nvSpPr>
          <p:cNvPr id="32776" name="AutoShape 8"/>
          <p:cNvSpPr>
            <a:spLocks/>
          </p:cNvSpPr>
          <p:nvPr>
            <p:custDataLst>
              <p:tags r:id="rId7"/>
            </p:custDataLst>
          </p:nvPr>
        </p:nvSpPr>
        <p:spPr bwMode="auto">
          <a:xfrm>
            <a:off x="360363" y="4331518"/>
            <a:ext cx="2003425" cy="487313"/>
          </a:xfrm>
          <a:prstGeom prst="borderCallout1">
            <a:avLst>
              <a:gd name="adj1" fmla="val -2787"/>
              <a:gd name="adj2" fmla="val 85213"/>
              <a:gd name="adj3" fmla="val -309148"/>
              <a:gd name="adj4" fmla="val 149921"/>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missing value</a:t>
            </a:r>
          </a:p>
        </p:txBody>
      </p:sp>
      <p:sp>
        <p:nvSpPr>
          <p:cNvPr id="32777" name="AutoShape 7"/>
          <p:cNvSpPr>
            <a:spLocks/>
          </p:cNvSpPr>
          <p:nvPr>
            <p:custDataLst>
              <p:tags r:id="rId8"/>
            </p:custDataLst>
          </p:nvPr>
        </p:nvSpPr>
        <p:spPr bwMode="auto">
          <a:xfrm>
            <a:off x="4727529" y="4521200"/>
            <a:ext cx="2941968" cy="795089"/>
          </a:xfrm>
          <a:prstGeom prst="borderCallout3">
            <a:avLst>
              <a:gd name="adj1" fmla="val -1634"/>
              <a:gd name="adj2" fmla="val 83546"/>
              <a:gd name="adj3" fmla="val -2963"/>
              <a:gd name="adj4" fmla="val 83315"/>
              <a:gd name="adj5" fmla="val -70347"/>
              <a:gd name="adj6" fmla="val 83431"/>
              <a:gd name="adj7" fmla="val -184872"/>
              <a:gd name="adj8" fmla="val 43760"/>
            </a:avLst>
          </a:prstGeom>
          <a:solidFill>
            <a:srgbClr val="009900"/>
          </a:solidFill>
          <a:ln w="19050">
            <a:solidFill>
              <a:srgbClr val="000000"/>
            </a:solidFill>
            <a:miter lim="800000"/>
            <a:headEnd type="none" w="med" len="lg"/>
            <a:tailEnd type="triangle" w="med" len="lg"/>
          </a:ln>
        </p:spPr>
        <p:txBody>
          <a:bodyPr wrap="square" lIns="88900" tIns="88900" rIns="88900" bIns="88900" anchor="ctr">
            <a:spAutoFit/>
          </a:bodyPr>
          <a:lstStyle/>
          <a:p>
            <a:pPr eaLnBrk="1" hangingPunct="1">
              <a:spcBef>
                <a:spcPts val="25"/>
              </a:spcBef>
              <a:spcAft>
                <a:spcPct val="17000"/>
              </a:spcAft>
            </a:pPr>
            <a:r>
              <a:rPr lang="en-US" sz="2000" b="1" dirty="0">
                <a:solidFill>
                  <a:srgbClr val="FFFFFF"/>
                </a:solidFill>
              </a:rPr>
              <a:t>Subsequent values of Mth2Dte are missing.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dirty="0"/>
              <a:t>SUM Function</a:t>
            </a:r>
          </a:p>
        </p:txBody>
      </p:sp>
      <p:sp>
        <p:nvSpPr>
          <p:cNvPr id="33795" name="Rectangle 3"/>
          <p:cNvSpPr>
            <a:spLocks noGrp="1" noChangeArrowheads="1"/>
          </p:cNvSpPr>
          <p:nvPr>
            <p:ph idx="1"/>
            <p:custDataLst>
              <p:tags r:id="rId2"/>
            </p:custDataLst>
          </p:nvPr>
        </p:nvSpPr>
        <p:spPr/>
        <p:txBody>
          <a:bodyPr/>
          <a:lstStyle/>
          <a:p>
            <a:r>
              <a:rPr lang="en-US" dirty="0"/>
              <a:t>A  RETAIN statement along with a SUM function in an assignment statement can be used to create </a:t>
            </a:r>
            <a:r>
              <a:rPr lang="en-US" b="1" dirty="0">
                <a:latin typeface="Arial"/>
              </a:rPr>
              <a:t>Mth2Dte</a:t>
            </a:r>
            <a:r>
              <a:rPr lang="en-US" dirty="0"/>
              <a:t>.  </a:t>
            </a:r>
          </a:p>
          <a:p>
            <a:endParaRPr lang="en-US" dirty="0"/>
          </a:p>
          <a:p>
            <a:endParaRPr lang="en-US" dirty="0"/>
          </a:p>
          <a:p>
            <a:endParaRPr lang="en-US" dirty="0"/>
          </a:p>
          <a:p>
            <a:endParaRPr lang="en-US" dirty="0"/>
          </a:p>
          <a:p>
            <a:endParaRPr lang="en-US" dirty="0"/>
          </a:p>
          <a:p>
            <a:r>
              <a:rPr lang="en-US" dirty="0"/>
              <a:t> </a:t>
            </a:r>
          </a:p>
          <a:p>
            <a:endParaRPr lang="en-US" b="1" dirty="0">
              <a:sym typeface="Wingdings" pitchFamily="2" charset="2"/>
            </a:endParaRPr>
          </a:p>
          <a:p>
            <a:r>
              <a:rPr lang="en-US" b="1" dirty="0">
                <a:sym typeface="Wingdings" pitchFamily="2" charset="2"/>
              </a:rPr>
              <a:t> </a:t>
            </a:r>
            <a:r>
              <a:rPr lang="en-US" dirty="0">
                <a:sym typeface="Wingdings" pitchFamily="2" charset="2"/>
              </a:rPr>
              <a:t> </a:t>
            </a:r>
            <a:r>
              <a:rPr lang="en-US" dirty="0"/>
              <a:t>The SUM function ignores missing values.  </a:t>
            </a:r>
          </a:p>
          <a:p>
            <a:endParaRPr lang="en-US" dirty="0"/>
          </a:p>
        </p:txBody>
      </p:sp>
      <p:sp>
        <p:nvSpPr>
          <p:cNvPr id="8" name="Slide Number Placeholder 3"/>
          <p:cNvSpPr>
            <a:spLocks noGrp="1"/>
          </p:cNvSpPr>
          <p:nvPr>
            <p:ph type="sldNum" sz="quarter" idx="10"/>
            <p:custDataLst>
              <p:tags r:id="rId3"/>
            </p:custDataLst>
          </p:nvPr>
        </p:nvSpPr>
        <p:spPr/>
        <p:txBody>
          <a:bodyPr/>
          <a:lstStyle/>
          <a:p>
            <a:pPr>
              <a:defRPr/>
            </a:pPr>
            <a:fld id="{8454DCC7-F526-4872-95C2-8A3963E4163C}" type="slidenum">
              <a:rPr lang="en-US"/>
              <a:pPr>
                <a:defRPr/>
              </a:pPr>
              <a:t>26</a:t>
            </a:fld>
            <a:endParaRPr lang="en-US" b="0">
              <a:latin typeface="Times New Roman" pitchFamily="18" charset="0"/>
            </a:endParaRPr>
          </a:p>
        </p:txBody>
      </p:sp>
      <p:sp>
        <p:nvSpPr>
          <p:cNvPr id="33797" name="Text Box 4"/>
          <p:cNvSpPr txBox="1">
            <a:spLocks noChangeArrowheads="1"/>
          </p:cNvSpPr>
          <p:nvPr>
            <p:custDataLst>
              <p:tags r:id="rId4"/>
            </p:custDataLst>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p>
        </p:txBody>
      </p:sp>
      <p:sp>
        <p:nvSpPr>
          <p:cNvPr id="33798" name="Text Box 5"/>
          <p:cNvSpPr txBox="1">
            <a:spLocks noChangeArrowheads="1"/>
          </p:cNvSpPr>
          <p:nvPr>
            <p:custDataLst>
              <p:tags r:id="rId5"/>
            </p:custDataLst>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p>
        </p:txBody>
      </p:sp>
      <p:sp>
        <p:nvSpPr>
          <p:cNvPr id="33799" name="Text Box 7"/>
          <p:cNvSpPr txBox="1">
            <a:spLocks noChangeArrowheads="1"/>
          </p:cNvSpPr>
          <p:nvPr>
            <p:custDataLst>
              <p:tags r:id="rId6"/>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9" name="AutoShape 72"/>
          <p:cNvSpPr>
            <a:spLocks noChangeArrowheads="1"/>
          </p:cNvSpPr>
          <p:nvPr>
            <p:custDataLst>
              <p:tags r:id="rId7"/>
            </p:custDataLst>
          </p:nvPr>
        </p:nvSpPr>
        <p:spPr bwMode="auto">
          <a:xfrm>
            <a:off x="647700" y="2251075"/>
            <a:ext cx="6141720" cy="2041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retain Mth2Dte 0;</a:t>
            </a:r>
          </a:p>
          <a:p>
            <a:pPr>
              <a:lnSpc>
                <a:spcPct val="85000"/>
              </a:lnSpc>
            </a:pPr>
            <a:r>
              <a:rPr lang="en-US" b="1" dirty="0">
                <a:latin typeface="Courier New" pitchFamily="49" charset="0"/>
              </a:rPr>
              <a:t>   Mth2Dte=sum(Mth2Dte,SaleAmt);</a:t>
            </a:r>
          </a:p>
          <a:p>
            <a:pPr>
              <a:lnSpc>
                <a:spcPct val="85000"/>
              </a:lnSpc>
            </a:pPr>
            <a:r>
              <a:rPr lang="en-US" b="1" dirty="0">
                <a:latin typeface="Courier New" pitchFamily="49" charset="0"/>
              </a:rPr>
              <a:t>run;</a:t>
            </a:r>
          </a:p>
        </p:txBody>
      </p:sp>
      <p:sp>
        <p:nvSpPr>
          <p:cNvPr id="11" name="Rectangle 104"/>
          <p:cNvSpPr>
            <a:spLocks noChangeArrowheads="1"/>
          </p:cNvSpPr>
          <p:nvPr>
            <p:custDataLst>
              <p:tags r:id="rId8"/>
            </p:custDataLst>
          </p:nvPr>
        </p:nvSpPr>
        <p:spPr bwMode="auto">
          <a:xfrm>
            <a:off x="1150620" y="3386137"/>
            <a:ext cx="544449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extLst>
      <p:ext uri="{BB962C8B-B14F-4D97-AF65-F5344CB8AC3E}">
        <p14:creationId xmlns:p14="http://schemas.microsoft.com/office/powerpoint/2010/main" val="3884842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dirty="0"/>
              <a:t>Sum Statement</a:t>
            </a:r>
          </a:p>
        </p:txBody>
      </p:sp>
      <p:sp>
        <p:nvSpPr>
          <p:cNvPr id="2" name="Content Placeholder 1"/>
          <p:cNvSpPr>
            <a:spLocks noGrp="1"/>
          </p:cNvSpPr>
          <p:nvPr>
            <p:ph idx="1"/>
            <p:custDataLst>
              <p:tags r:id="rId2"/>
            </p:custDataLst>
          </p:nvPr>
        </p:nvSpPr>
        <p:spPr/>
        <p:txBody>
          <a:bodyPr/>
          <a:lstStyle/>
          <a:p>
            <a:r>
              <a:rPr lang="en-US" dirty="0"/>
              <a:t>Use the sum statement to create </a:t>
            </a:r>
            <a:r>
              <a:rPr lang="en-US" b="1" dirty="0"/>
              <a:t>Mth2Dte</a:t>
            </a:r>
            <a:r>
              <a:rPr lang="en-US" dirty="0"/>
              <a:t>. </a:t>
            </a:r>
          </a:p>
          <a:p>
            <a:endParaRPr lang="en-US" dirty="0"/>
          </a:p>
          <a:p>
            <a:endParaRPr lang="en-US" dirty="0"/>
          </a:p>
          <a:p>
            <a:endParaRPr lang="en-US" dirty="0"/>
          </a:p>
          <a:p>
            <a:endParaRPr lang="en-US" dirty="0"/>
          </a:p>
          <a:p>
            <a:r>
              <a:rPr lang="en-US" dirty="0"/>
              <a:t>Specifics about </a:t>
            </a:r>
            <a:r>
              <a:rPr lang="en-US" b="1" dirty="0"/>
              <a:t>Mth2Dte</a:t>
            </a:r>
            <a:r>
              <a:rPr lang="en-US" dirty="0"/>
              <a:t>:</a:t>
            </a:r>
          </a:p>
          <a:p>
            <a:pPr lvl="1"/>
            <a:r>
              <a:rPr lang="en-US" dirty="0"/>
              <a:t>initialized to zero </a:t>
            </a:r>
          </a:p>
          <a:p>
            <a:pPr lvl="1"/>
            <a:r>
              <a:rPr lang="en-US" dirty="0"/>
              <a:t>automatically retained</a:t>
            </a:r>
          </a:p>
          <a:p>
            <a:pPr lvl="1"/>
            <a:r>
              <a:rPr lang="en-US" dirty="0"/>
              <a:t>increased by the value of </a:t>
            </a:r>
            <a:r>
              <a:rPr lang="en-US" b="1" dirty="0" err="1"/>
              <a:t>SaleAmt</a:t>
            </a:r>
            <a:r>
              <a:rPr lang="en-US" dirty="0"/>
              <a:t> for each observation </a:t>
            </a:r>
          </a:p>
          <a:p>
            <a:pPr lvl="1"/>
            <a:r>
              <a:rPr lang="en-US" dirty="0"/>
              <a:t>ignored missing values of </a:t>
            </a:r>
            <a:r>
              <a:rPr lang="en-US" b="1" dirty="0" err="1"/>
              <a:t>SaleAmt</a:t>
            </a:r>
            <a:endParaRPr lang="en-US" dirty="0"/>
          </a:p>
          <a:p>
            <a:endParaRPr lang="en-US" dirty="0"/>
          </a:p>
          <a:p>
            <a:endParaRPr lang="en-US" dirty="0"/>
          </a:p>
        </p:txBody>
      </p:sp>
      <p:sp>
        <p:nvSpPr>
          <p:cNvPr id="10" name="Slide Number Placeholder 2"/>
          <p:cNvSpPr>
            <a:spLocks noGrp="1"/>
          </p:cNvSpPr>
          <p:nvPr>
            <p:ph type="sldNum" sz="quarter" idx="4294967295"/>
            <p:custDataLst>
              <p:tags r:id="rId3"/>
            </p:custDataLst>
          </p:nvPr>
        </p:nvSpPr>
        <p:spPr>
          <a:xfrm>
            <a:off x="0" y="6770688"/>
            <a:ext cx="98425" cy="87312"/>
          </a:xfrm>
        </p:spPr>
        <p:txBody>
          <a:bodyPr/>
          <a:lstStyle/>
          <a:p>
            <a:fld id="{2142805A-76C0-4311-8E31-9E02515217DD}" type="slidenum">
              <a:rPr lang="en-US" smtClean="0"/>
              <a:pPr/>
              <a:t>27</a:t>
            </a:fld>
            <a:endParaRPr lang="en-US"/>
          </a:p>
        </p:txBody>
      </p:sp>
      <p:sp>
        <p:nvSpPr>
          <p:cNvPr id="36871" name="Rectangle 9"/>
          <p:cNvSpPr>
            <a:spLocks noChangeArrowheads="1"/>
          </p:cNvSpPr>
          <p:nvPr>
            <p:custDataLst>
              <p:tags r:id="rId4"/>
            </p:custDataLst>
          </p:nvPr>
        </p:nvSpPr>
        <p:spPr bwMode="auto">
          <a:xfrm>
            <a:off x="731838" y="1631950"/>
            <a:ext cx="6477000" cy="1346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pPr>
            <a:r>
              <a:rPr lang="en-US" b="1">
                <a:latin typeface="Courier New" pitchFamily="49" charset="0"/>
              </a:rPr>
              <a:t>data mnthtot2;</a:t>
            </a:r>
          </a:p>
          <a:p>
            <a:pPr>
              <a:lnSpc>
                <a:spcPct val="85000"/>
              </a:lnSpc>
            </a:pPr>
            <a:r>
              <a:rPr lang="en-US" b="1">
                <a:latin typeface="Courier New" pitchFamily="49" charset="0"/>
              </a:rPr>
              <a:t>   set work.aprsales2;</a:t>
            </a:r>
          </a:p>
          <a:p>
            <a:pPr>
              <a:lnSpc>
                <a:spcPct val="85000"/>
              </a:lnSpc>
            </a:pPr>
            <a:r>
              <a:rPr lang="en-US" b="1">
                <a:latin typeface="Courier New" pitchFamily="49" charset="0"/>
              </a:rPr>
              <a:t>   Mth2Dte+SaleAmt;</a:t>
            </a:r>
          </a:p>
          <a:p>
            <a:pPr>
              <a:lnSpc>
                <a:spcPct val="85000"/>
              </a:lnSpc>
            </a:pPr>
            <a:r>
              <a:rPr lang="en-US" b="1">
                <a:latin typeface="Courier New" pitchFamily="49" charset="0"/>
              </a:rPr>
              <a:t>run;</a:t>
            </a:r>
          </a:p>
        </p:txBody>
      </p:sp>
      <p:sp>
        <p:nvSpPr>
          <p:cNvPr id="36873" name="Text Box 15"/>
          <p:cNvSpPr txBox="1">
            <a:spLocks noChangeArrowheads="1"/>
          </p:cNvSpPr>
          <p:nvPr>
            <p:custDataLst>
              <p:tags r:id="rId5"/>
            </p:custDataLst>
          </p:nvPr>
        </p:nvSpPr>
        <p:spPr bwMode="auto">
          <a:xfrm>
            <a:off x="7947025"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p203d03</a:t>
            </a:r>
          </a:p>
        </p:txBody>
      </p:sp>
      <p:sp>
        <p:nvSpPr>
          <p:cNvPr id="11" name="Rectangle 9"/>
          <p:cNvSpPr>
            <a:spLocks noChangeArrowheads="1"/>
          </p:cNvSpPr>
          <p:nvPr>
            <p:custDataLst>
              <p:tags r:id="rId6"/>
            </p:custDataLst>
          </p:nvPr>
        </p:nvSpPr>
        <p:spPr bwMode="auto">
          <a:xfrm>
            <a:off x="5041900" y="1825625"/>
            <a:ext cx="3206750" cy="698500"/>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none" tIns="152400" bIns="152400">
            <a:spAutoFit/>
          </a:bodyPr>
          <a:lstStyle/>
          <a:p>
            <a:pPr algn="ctr"/>
            <a:r>
              <a:rPr lang="en-US" i="1"/>
              <a:t>variable</a:t>
            </a:r>
            <a:r>
              <a:rPr lang="en-US" b="1" i="1"/>
              <a:t> </a:t>
            </a:r>
            <a:r>
              <a:rPr lang="en-US" b="1"/>
              <a:t>+ </a:t>
            </a:r>
            <a:r>
              <a:rPr lang="en-US" i="1"/>
              <a:t>expression</a:t>
            </a:r>
            <a:r>
              <a:rPr lang="en-US" b="1"/>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9"/>
          <p:cNvSpPr>
            <a:spLocks noGrp="1" noChangeArrowheads="1"/>
          </p:cNvSpPr>
          <p:nvPr>
            <p:ph type="title"/>
            <p:custDataLst>
              <p:tags r:id="rId1"/>
            </p:custDataLst>
          </p:nvPr>
        </p:nvSpPr>
        <p:spPr/>
        <p:txBody>
          <a:bodyPr/>
          <a:lstStyle/>
          <a:p>
            <a:r>
              <a:rPr lang="en-US" dirty="0"/>
              <a:t>Sum Statement</a:t>
            </a:r>
          </a:p>
        </p:txBody>
      </p:sp>
      <p:sp>
        <p:nvSpPr>
          <p:cNvPr id="37891" name="Rectangle 20"/>
          <p:cNvSpPr>
            <a:spLocks noGrp="1" noChangeArrowheads="1"/>
          </p:cNvSpPr>
          <p:nvPr>
            <p:ph idx="1"/>
            <p:custDataLst>
              <p:tags r:id="rId2"/>
            </p:custDataLst>
          </p:nvPr>
        </p:nvSpPr>
        <p:spPr/>
        <p:txBody>
          <a:bodyPr/>
          <a:lstStyle/>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r>
              <a:rPr lang="en-US" dirty="0"/>
              <a:t>Partial PROC PRINT Output  (30 Total Observations)</a:t>
            </a:r>
          </a:p>
          <a:p>
            <a:endParaRPr lang="en-US" dirty="0"/>
          </a:p>
        </p:txBody>
      </p:sp>
      <p:sp>
        <p:nvSpPr>
          <p:cNvPr id="10" name="Slide Number Placeholder 3"/>
          <p:cNvSpPr>
            <a:spLocks noGrp="1"/>
          </p:cNvSpPr>
          <p:nvPr>
            <p:ph type="sldNum" sz="quarter" idx="10"/>
            <p:custDataLst>
              <p:tags r:id="rId3"/>
            </p:custDataLst>
          </p:nvPr>
        </p:nvSpPr>
        <p:spPr/>
        <p:txBody>
          <a:bodyPr/>
          <a:lstStyle/>
          <a:p>
            <a:pPr>
              <a:defRPr/>
            </a:pPr>
            <a:fld id="{E97219A8-C67D-478D-8189-97C3EF323A8A}" type="slidenum">
              <a:rPr lang="en-US"/>
              <a:pPr>
                <a:defRPr/>
              </a:pPr>
              <a:t>28</a:t>
            </a:fld>
            <a:endParaRPr lang="en-US" b="0">
              <a:latin typeface="Times New Roman" pitchFamily="18" charset="0"/>
            </a:endParaRPr>
          </a:p>
        </p:txBody>
      </p:sp>
      <p:sp>
        <p:nvSpPr>
          <p:cNvPr id="37893" name="Text Box 7"/>
          <p:cNvSpPr txBox="1">
            <a:spLocks noChangeArrowheads="1"/>
          </p:cNvSpPr>
          <p:nvPr>
            <p:custDataLst>
              <p:tags r:id="rId4"/>
            </p:custDataLst>
          </p:nvPr>
        </p:nvSpPr>
        <p:spPr bwMode="auto">
          <a:xfrm>
            <a:off x="1600200" y="3752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37894" name="Text Box 10"/>
          <p:cNvSpPr txBox="1">
            <a:spLocks noChangeArrowheads="1"/>
          </p:cNvSpPr>
          <p:nvPr>
            <p:custDataLst>
              <p:tags r:id="rId5"/>
            </p:custDataLst>
          </p:nvPr>
        </p:nvSpPr>
        <p:spPr bwMode="auto">
          <a:xfrm>
            <a:off x="1600200" y="3752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37895" name="Text Box 12"/>
          <p:cNvSpPr txBox="1">
            <a:spLocks noChangeArrowheads="1"/>
          </p:cNvSpPr>
          <p:nvPr>
            <p:custDataLst>
              <p:tags r:id="rId6"/>
            </p:custDataLst>
          </p:nvPr>
        </p:nvSpPr>
        <p:spPr bwMode="auto">
          <a:xfrm>
            <a:off x="1600200" y="3752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37896" name="AutoShape 13"/>
          <p:cNvSpPr>
            <a:spLocks noChangeArrowheads="1"/>
          </p:cNvSpPr>
          <p:nvPr>
            <p:custDataLst>
              <p:tags r:id="rId7"/>
            </p:custDataLst>
          </p:nvPr>
        </p:nvSpPr>
        <p:spPr bwMode="auto">
          <a:xfrm>
            <a:off x="722313" y="1238250"/>
            <a:ext cx="6477000" cy="127952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a:latin typeface="Courier New" pitchFamily="49" charset="0"/>
              </a:rPr>
              <a:t>proc print data=mnthtot2 noobs;</a:t>
            </a:r>
          </a:p>
          <a:p>
            <a:pPr>
              <a:lnSpc>
                <a:spcPct val="85000"/>
              </a:lnSpc>
            </a:pPr>
            <a:r>
              <a:rPr lang="en-US" b="1">
                <a:latin typeface="Courier New" pitchFamily="49" charset="0"/>
              </a:rPr>
              <a:t>   format SaleDate date9.;</a:t>
            </a:r>
          </a:p>
          <a:p>
            <a:pPr>
              <a:lnSpc>
                <a:spcPct val="85000"/>
              </a:lnSpc>
            </a:pPr>
            <a:r>
              <a:rPr lang="en-US" b="1">
                <a:latin typeface="Courier New" pitchFamily="49" charset="0"/>
              </a:rPr>
              <a:t>run;</a:t>
            </a:r>
          </a:p>
        </p:txBody>
      </p:sp>
      <p:sp>
        <p:nvSpPr>
          <p:cNvPr id="37897" name="Text Box 14"/>
          <p:cNvSpPr txBox="1">
            <a:spLocks noChangeArrowheads="1"/>
          </p:cNvSpPr>
          <p:nvPr>
            <p:custDataLst>
              <p:tags r:id="rId8"/>
            </p:custDataLst>
          </p:nvPr>
        </p:nvSpPr>
        <p:spPr bwMode="auto">
          <a:xfrm>
            <a:off x="1600200" y="3752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37898" name="AutoShape 15"/>
          <p:cNvSpPr>
            <a:spLocks noChangeArrowheads="1"/>
          </p:cNvSpPr>
          <p:nvPr>
            <p:custDataLst>
              <p:tags r:id="rId9"/>
            </p:custDataLst>
          </p:nvPr>
        </p:nvSpPr>
        <p:spPr bwMode="auto">
          <a:xfrm>
            <a:off x="698500" y="3194050"/>
            <a:ext cx="6434138" cy="1851025"/>
          </a:xfrm>
          <a:prstGeom prst="flowChartProcess">
            <a:avLst/>
          </a:prstGeom>
          <a:solidFill>
            <a:srgbClr val="FFFFFF"/>
          </a:solidFill>
          <a:ln w="38100">
            <a:solidFill>
              <a:schemeClr val="tx2"/>
            </a:solidFill>
            <a:miter lim="800000"/>
            <a:headEnd/>
            <a:tailEnd/>
          </a:ln>
        </p:spPr>
        <p:txBody>
          <a:bodyPr lIns="45720" tIns="50800" bIns="50800" anchor="ctr">
            <a:spAutoFit/>
          </a:bodyPr>
          <a:lstStyle/>
          <a:p>
            <a:r>
              <a:rPr lang="en-US" sz="1600" b="1">
                <a:solidFill>
                  <a:srgbClr val="000000"/>
                </a:solidFill>
                <a:latin typeface="SAS Monospace" pitchFamily="49" charset="0"/>
              </a:rPr>
              <a:t> SaleDate     SaleAmt     Mth2Dte</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01APR2011      498.49      498.49</a:t>
            </a:r>
          </a:p>
          <a:p>
            <a:r>
              <a:rPr lang="en-US" sz="1600" b="1">
                <a:solidFill>
                  <a:srgbClr val="000000"/>
                </a:solidFill>
                <a:latin typeface="SAS Monospace" pitchFamily="49" charset="0"/>
              </a:rPr>
              <a:t>02APR2011         .        498.49</a:t>
            </a:r>
          </a:p>
          <a:p>
            <a:r>
              <a:rPr lang="en-US" sz="1600" b="1">
                <a:solidFill>
                  <a:srgbClr val="000000"/>
                </a:solidFill>
                <a:latin typeface="SAS Monospace" pitchFamily="49" charset="0"/>
              </a:rPr>
              <a:t>03APR2011      994.97     1493.46</a:t>
            </a:r>
          </a:p>
          <a:p>
            <a:r>
              <a:rPr lang="en-US" sz="1600" b="1">
                <a:solidFill>
                  <a:srgbClr val="000000"/>
                </a:solidFill>
                <a:latin typeface="SAS Monospace" pitchFamily="49" charset="0"/>
              </a:rPr>
              <a:t>04APR2011      564.59     2058.05</a:t>
            </a:r>
          </a:p>
          <a:p>
            <a:r>
              <a:rPr lang="en-US" sz="1600" b="1">
                <a:solidFill>
                  <a:srgbClr val="000000"/>
                </a:solidFill>
                <a:latin typeface="SAS Monospace" pitchFamily="49" charset="0"/>
              </a:rPr>
              <a:t>05APR2011      783.01     2841.06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a:t>Objectives</a:t>
            </a:r>
          </a:p>
        </p:txBody>
      </p:sp>
      <p:sp>
        <p:nvSpPr>
          <p:cNvPr id="8195" name="Rectangle 3"/>
          <p:cNvSpPr>
            <a:spLocks noGrp="1" noChangeArrowheads="1"/>
          </p:cNvSpPr>
          <p:nvPr>
            <p:ph idx="1"/>
            <p:custDataLst>
              <p:tags r:id="rId2"/>
            </p:custDataLst>
          </p:nvPr>
        </p:nvSpPr>
        <p:spPr/>
        <p:txBody>
          <a:bodyPr/>
          <a:lstStyle/>
          <a:p>
            <a:pPr lvl="1"/>
            <a:r>
              <a:rPr lang="en-US"/>
              <a:t>Explain how SAS initializes the value of a variable </a:t>
            </a:r>
            <a:br>
              <a:rPr lang="en-US"/>
            </a:br>
            <a:r>
              <a:rPr lang="en-US"/>
              <a:t>in the PDV.</a:t>
            </a:r>
          </a:p>
          <a:p>
            <a:pPr lvl="1"/>
            <a:r>
              <a:rPr lang="en-US"/>
              <a:t>Prevent reinitialization of a variable in the PDV.</a:t>
            </a:r>
          </a:p>
          <a:p>
            <a:pPr lvl="1"/>
            <a:r>
              <a:rPr lang="en-US"/>
              <a:t>Create an accumulating variable.</a:t>
            </a:r>
          </a:p>
        </p:txBody>
      </p:sp>
      <p:sp>
        <p:nvSpPr>
          <p:cNvPr id="4" name="Slide Number Placeholder 3"/>
          <p:cNvSpPr>
            <a:spLocks noGrp="1"/>
          </p:cNvSpPr>
          <p:nvPr>
            <p:ph type="sldNum" sz="quarter" idx="4294967295"/>
            <p:custDataLst>
              <p:tags r:id="rId3"/>
            </p:custDataLst>
          </p:nvPr>
        </p:nvSpPr>
        <p:spPr>
          <a:xfrm>
            <a:off x="0" y="6770688"/>
            <a:ext cx="98425" cy="87312"/>
          </a:xfrm>
        </p:spPr>
        <p:txBody>
          <a:bodyPr/>
          <a:lstStyle/>
          <a:p>
            <a:pPr>
              <a:defRPr/>
            </a:pPr>
            <a:fld id="{D8465708-E2E9-431F-8FC0-37B2A0A552AA}" type="slidenum">
              <a:rPr lang="en-US"/>
              <a:pPr>
                <a:defRPr/>
              </a:pPr>
              <a:t>3</a:t>
            </a:fld>
            <a:endParaRPr lang="en-US" b="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custDataLst>
              <p:tags r:id="rId3"/>
            </p:custDataLst>
          </p:nvPr>
        </p:nvSpPr>
        <p:spPr>
          <a:xfrm>
            <a:off x="685800" y="463550"/>
            <a:ext cx="8458200" cy="679450"/>
          </a:xfrm>
          <a:prstGeom prst="rect">
            <a:avLst/>
          </a:prstGeom>
        </p:spPr>
        <p:txBody>
          <a:bodyPr/>
          <a:lstStyle/>
          <a:p>
            <a:pPr eaLnBrk="1" hangingPunct="1"/>
            <a:r>
              <a:rPr lang="en-US" dirty="0">
                <a:solidFill>
                  <a:srgbClr val="0070C0"/>
                </a:solidFill>
              </a:rPr>
              <a:t>Chapter 3: Summarizing Data</a:t>
            </a:r>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96358732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FFFFFF"/>
                          </a:solidFill>
                          <a:effectLst/>
                          <a:latin typeface="Arial Narrow" pitchFamily="34" charset="0"/>
                        </a:rPr>
                        <a:t>3.1 Creating an Accumulating Total Variable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1" i="0" u="none" strike="noStrike" cap="none" normalizeH="0" baseline="0" dirty="0">
                          <a:ln>
                            <a:noFill/>
                          </a:ln>
                          <a:solidFill>
                            <a:srgbClr val="1489FF"/>
                          </a:solidFill>
                          <a:effectLst/>
                          <a:latin typeface="Arial Narrow" pitchFamily="34" charset="0"/>
                        </a:rPr>
                        <a:t>3.2 Accumulating Totals for a Group of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355779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1"/>
            </p:custDataLst>
          </p:nvPr>
        </p:nvSpPr>
        <p:spPr/>
        <p:txBody>
          <a:bodyPr/>
          <a:lstStyle/>
          <a:p>
            <a:r>
              <a:rPr lang="en-US"/>
              <a:t>Objectives</a:t>
            </a:r>
          </a:p>
        </p:txBody>
      </p:sp>
      <p:sp>
        <p:nvSpPr>
          <p:cNvPr id="41987" name="Rectangle 3"/>
          <p:cNvSpPr>
            <a:spLocks noGrp="1" noChangeArrowheads="1"/>
          </p:cNvSpPr>
          <p:nvPr>
            <p:ph idx="1"/>
            <p:custDataLst>
              <p:tags r:id="rId2"/>
            </p:custDataLst>
          </p:nvPr>
        </p:nvSpPr>
        <p:spPr/>
        <p:txBody>
          <a:bodyPr/>
          <a:lstStyle/>
          <a:p>
            <a:pPr lvl="1"/>
            <a:r>
              <a:rPr lang="en-US"/>
              <a:t>Define First. and Last. processing.</a:t>
            </a:r>
          </a:p>
          <a:p>
            <a:pPr lvl="1"/>
            <a:r>
              <a:rPr lang="en-US"/>
              <a:t>Calculate an accumulating total for groups of data.</a:t>
            </a:r>
          </a:p>
          <a:p>
            <a:pPr lvl="1"/>
            <a:r>
              <a:rPr lang="en-US"/>
              <a:t>Use a subsetting IF statement to output selected observations.</a:t>
            </a:r>
          </a:p>
        </p:txBody>
      </p:sp>
      <p:sp>
        <p:nvSpPr>
          <p:cNvPr id="4" name="Slide Number Placeholder 3"/>
          <p:cNvSpPr>
            <a:spLocks noGrp="1"/>
          </p:cNvSpPr>
          <p:nvPr>
            <p:ph type="sldNum" sz="quarter" idx="10"/>
            <p:custDataLst>
              <p:tags r:id="rId3"/>
            </p:custDataLst>
          </p:nvPr>
        </p:nvSpPr>
        <p:spPr/>
        <p:txBody>
          <a:bodyPr/>
          <a:lstStyle/>
          <a:p>
            <a:pPr>
              <a:defRPr/>
            </a:pPr>
            <a:fld id="{AD005395-81DA-4657-9831-BA4B80AA5773}" type="slidenum">
              <a:rPr lang="en-US"/>
              <a:pPr>
                <a:defRPr/>
              </a:pPr>
              <a:t>31</a:t>
            </a:fld>
            <a:endParaRPr lang="en-US" b="0">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
          <p:cNvSpPr>
            <a:spLocks noGrp="1" noChangeArrowheads="1"/>
          </p:cNvSpPr>
          <p:nvPr>
            <p:ph type="title"/>
            <p:custDataLst>
              <p:tags r:id="rId1"/>
            </p:custDataLst>
          </p:nvPr>
        </p:nvSpPr>
        <p:spPr/>
        <p:txBody>
          <a:bodyPr/>
          <a:lstStyle/>
          <a:p>
            <a:r>
              <a:rPr lang="en-US"/>
              <a:t>Business Scenario</a:t>
            </a:r>
          </a:p>
        </p:txBody>
      </p:sp>
      <p:sp>
        <p:nvSpPr>
          <p:cNvPr id="43011" name="Rectangle 11"/>
          <p:cNvSpPr>
            <a:spLocks noGrp="1" noChangeArrowheads="1"/>
          </p:cNvSpPr>
          <p:nvPr>
            <p:ph idx="1"/>
            <p:custDataLst>
              <p:tags r:id="rId2"/>
            </p:custDataLst>
          </p:nvPr>
        </p:nvSpPr>
        <p:spPr>
          <a:xfrm>
            <a:off x="680971" y="1105588"/>
            <a:ext cx="7848600" cy="4264025"/>
          </a:xfrm>
        </p:spPr>
        <p:txBody>
          <a:bodyPr/>
          <a:lstStyle/>
          <a:p>
            <a:r>
              <a:rPr lang="en-US" dirty="0"/>
              <a:t>The </a:t>
            </a:r>
            <a:r>
              <a:rPr lang="en-US" b="1" dirty="0"/>
              <a:t>Salary</a:t>
            </a:r>
            <a:r>
              <a:rPr lang="en-US" dirty="0"/>
              <a:t> variable represents the portion of the employee’s salary allocated to a project. An analyst would like to create a new data set and listing report that has the salary totals for each department.</a:t>
            </a: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Slide Number Placeholder 3"/>
          <p:cNvSpPr>
            <a:spLocks noGrp="1"/>
          </p:cNvSpPr>
          <p:nvPr>
            <p:ph type="sldNum" sz="quarter" idx="10"/>
            <p:custDataLst>
              <p:tags r:id="rId3"/>
            </p:custDataLst>
          </p:nvPr>
        </p:nvSpPr>
        <p:spPr/>
        <p:txBody>
          <a:bodyPr/>
          <a:lstStyle/>
          <a:p>
            <a:pPr>
              <a:defRPr/>
            </a:pPr>
            <a:fld id="{733C955B-0865-472B-9EB9-3C2F2CE36623}" type="slidenum">
              <a:rPr/>
              <a:pPr>
                <a:defRPr/>
              </a:pPr>
              <a:t>32</a:t>
            </a:fld>
            <a:endParaRPr>
              <a:latin typeface="Times New Roman" pitchFamily="18" charset="0"/>
            </a:endParaRPr>
          </a:p>
        </p:txBody>
      </p:sp>
      <p:sp>
        <p:nvSpPr>
          <p:cNvPr id="43013" name="Text Box 5"/>
          <p:cNvSpPr txBox="1">
            <a:spLocks noChangeArrowheads="1"/>
          </p:cNvSpPr>
          <p:nvPr>
            <p:custDataLst>
              <p:tags r:id="rId4"/>
            </p:custDataLst>
          </p:nvPr>
        </p:nvSpPr>
        <p:spPr bwMode="auto">
          <a:xfrm>
            <a:off x="1600200" y="467839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0" fontAlgn="base" hangingPunct="0">
              <a:spcBef>
                <a:spcPct val="0"/>
              </a:spcBef>
              <a:spcAft>
                <a:spcPct val="0"/>
              </a:spcAft>
            </a:pPr>
            <a:endParaRPr lang="en-US" noProof="1">
              <a:solidFill>
                <a:srgbClr val="000000"/>
              </a:solidFill>
              <a:latin typeface="SAS Monospace" pitchFamily="49" charset="0"/>
            </a:endParaRPr>
          </a:p>
        </p:txBody>
      </p:sp>
      <p:sp>
        <p:nvSpPr>
          <p:cNvPr id="43014" name="Text Box 7"/>
          <p:cNvSpPr txBox="1">
            <a:spLocks noChangeArrowheads="1"/>
          </p:cNvSpPr>
          <p:nvPr>
            <p:custDataLst>
              <p:tags r:id="rId5"/>
            </p:custDataLst>
          </p:nvPr>
        </p:nvSpPr>
        <p:spPr bwMode="auto">
          <a:xfrm>
            <a:off x="1600200" y="467839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0" fontAlgn="base" hangingPunct="0">
              <a:spcBef>
                <a:spcPct val="0"/>
              </a:spcBef>
              <a:spcAft>
                <a:spcPct val="0"/>
              </a:spcAft>
            </a:pPr>
            <a:endParaRPr lang="en-US" noProof="1">
              <a:solidFill>
                <a:srgbClr val="000000"/>
              </a:solidFill>
              <a:latin typeface="SAS Monospace" pitchFamily="49" charset="0"/>
            </a:endParaRPr>
          </a:p>
        </p:txBody>
      </p:sp>
      <p:sp>
        <p:nvSpPr>
          <p:cNvPr id="43015" name="Rectangle 8"/>
          <p:cNvSpPr>
            <a:spLocks noChangeArrowheads="1"/>
          </p:cNvSpPr>
          <p:nvPr>
            <p:custDataLst>
              <p:tags r:id="rId6"/>
            </p:custDataLst>
          </p:nvPr>
        </p:nvSpPr>
        <p:spPr bwMode="auto">
          <a:xfrm>
            <a:off x="719138" y="3818285"/>
            <a:ext cx="3471862" cy="2095500"/>
          </a:xfrm>
          <a:prstGeom prst="rect">
            <a:avLst/>
          </a:prstGeom>
          <a:solidFill>
            <a:srgbClr val="FFFFFF"/>
          </a:solidFill>
          <a:ln w="38100">
            <a:solidFill>
              <a:schemeClr val="tx2"/>
            </a:solidFill>
            <a:miter lim="800000"/>
            <a:headEnd type="none" w="sm" len="sm"/>
            <a:tailEnd type="none" w="sm" len="sm"/>
          </a:ln>
        </p:spPr>
        <p:txBody>
          <a:bodyPr wrap="square" tIns="50800" bIns="50800">
            <a:spAutoFit/>
          </a:bodyPr>
          <a:lstStyle/>
          <a:p>
            <a:pPr eaLnBrk="0" fontAlgn="base" hangingPunct="0">
              <a:spcBef>
                <a:spcPct val="0"/>
              </a:spcBef>
              <a:spcAft>
                <a:spcPct val="0"/>
              </a:spcAft>
            </a:pPr>
            <a:r>
              <a:rPr lang="en-US" sz="1600" b="1" dirty="0">
                <a:solidFill>
                  <a:srgbClr val="000000"/>
                </a:solidFill>
                <a:latin typeface="SAS Monospace" pitchFamily="49" charset="0"/>
              </a:rPr>
              <a:t>Employee_           </a:t>
            </a:r>
          </a:p>
          <a:p>
            <a:pPr eaLnBrk="0" fontAlgn="base" hangingPunct="0">
              <a:spcBef>
                <a:spcPct val="0"/>
              </a:spcBef>
              <a:spcAft>
                <a:spcPct val="0"/>
              </a:spcAft>
            </a:pPr>
            <a:r>
              <a:rPr lang="en-US" sz="1600" b="1" dirty="0">
                <a:solidFill>
                  <a:srgbClr val="000000"/>
                </a:solidFill>
                <a:latin typeface="SAS Monospace" pitchFamily="49" charset="0"/>
              </a:rPr>
              <a:t>    ID     Salary   </a:t>
            </a:r>
            <a:r>
              <a:rPr lang="en-US" sz="1600" b="1" dirty="0" err="1">
                <a:solidFill>
                  <a:srgbClr val="000000"/>
                </a:solidFill>
                <a:latin typeface="SAS Monospace" pitchFamily="49" charset="0"/>
              </a:rPr>
              <a:t>Dept</a:t>
            </a:r>
            <a:endParaRPr lang="en-US" sz="1600" b="1" dirty="0">
              <a:solidFill>
                <a:srgbClr val="000000"/>
              </a:solidFill>
              <a:latin typeface="SAS Monospace" pitchFamily="49" charset="0"/>
            </a:endParaRPr>
          </a:p>
          <a:p>
            <a:pPr eaLnBrk="0" fontAlgn="base" hangingPunct="0">
              <a:spcBef>
                <a:spcPct val="0"/>
              </a:spcBef>
              <a:spcAft>
                <a:spcPct val="0"/>
              </a:spcAft>
            </a:pPr>
            <a:endParaRPr lang="en-US" sz="1600" b="1" dirty="0">
              <a:solidFill>
                <a:srgbClr val="000000"/>
              </a:solidFill>
              <a:latin typeface="SAS Monospace" pitchFamily="49" charset="0"/>
            </a:endParaRPr>
          </a:p>
          <a:p>
            <a:pPr eaLnBrk="0" fontAlgn="base" hangingPunct="0">
              <a:spcBef>
                <a:spcPct val="0"/>
              </a:spcBef>
              <a:spcAft>
                <a:spcPct val="0"/>
              </a:spcAft>
            </a:pPr>
            <a:r>
              <a:rPr lang="en-US" sz="1600" b="1" dirty="0">
                <a:solidFill>
                  <a:srgbClr val="000000"/>
                </a:solidFill>
                <a:latin typeface="SAS Monospace" pitchFamily="49" charset="0"/>
              </a:rPr>
              <a:t>  110004    42000   HUMRES</a:t>
            </a:r>
          </a:p>
          <a:p>
            <a:pPr eaLnBrk="0" fontAlgn="base" hangingPunct="0">
              <a:spcBef>
                <a:spcPct val="0"/>
              </a:spcBef>
              <a:spcAft>
                <a:spcPct val="0"/>
              </a:spcAft>
            </a:pPr>
            <a:r>
              <a:rPr lang="en-US" sz="1600" b="1" dirty="0">
                <a:solidFill>
                  <a:srgbClr val="000000"/>
                </a:solidFill>
                <a:latin typeface="SAS Monospace" pitchFamily="49" charset="0"/>
              </a:rPr>
              <a:t>  110009    34000   ENGINR</a:t>
            </a:r>
          </a:p>
          <a:p>
            <a:pPr eaLnBrk="0" fontAlgn="base" hangingPunct="0">
              <a:spcBef>
                <a:spcPct val="0"/>
              </a:spcBef>
              <a:spcAft>
                <a:spcPct val="0"/>
              </a:spcAft>
            </a:pPr>
            <a:r>
              <a:rPr lang="en-US" sz="1600" b="1" dirty="0">
                <a:solidFill>
                  <a:srgbClr val="000000"/>
                </a:solidFill>
                <a:latin typeface="SAS Monospace" pitchFamily="49" charset="0"/>
              </a:rPr>
              <a:t>  110011    27000   FINANC</a:t>
            </a:r>
          </a:p>
          <a:p>
            <a:pPr eaLnBrk="0" fontAlgn="base" hangingPunct="0">
              <a:spcBef>
                <a:spcPct val="0"/>
              </a:spcBef>
              <a:spcAft>
                <a:spcPct val="0"/>
              </a:spcAft>
            </a:pPr>
            <a:r>
              <a:rPr lang="en-US" sz="1600" b="1" dirty="0">
                <a:solidFill>
                  <a:srgbClr val="000000"/>
                </a:solidFill>
                <a:latin typeface="SAS Monospace" pitchFamily="49" charset="0"/>
              </a:rPr>
              <a:t>  110036    20000   ENGINR</a:t>
            </a:r>
          </a:p>
          <a:p>
            <a:pPr eaLnBrk="0" fontAlgn="base" hangingPunct="0">
              <a:spcBef>
                <a:spcPct val="0"/>
              </a:spcBef>
              <a:spcAft>
                <a:spcPct val="0"/>
              </a:spcAft>
            </a:pPr>
            <a:r>
              <a:rPr lang="en-US" sz="1600" b="1" dirty="0">
                <a:solidFill>
                  <a:srgbClr val="000000"/>
                </a:solidFill>
                <a:latin typeface="SAS Monospace" pitchFamily="49" charset="0"/>
              </a:rPr>
              <a:t>  110037    19000   ENGINR</a:t>
            </a:r>
          </a:p>
        </p:txBody>
      </p:sp>
      <p:pic>
        <p:nvPicPr>
          <p:cNvPr id="13" name="Picture 2" descr="L:\graphics\arrow_swoop_leftt.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9991090" flipH="1">
            <a:off x="3979864" y="3240622"/>
            <a:ext cx="1028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L:\graphics\person_green.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981554" y="5431860"/>
            <a:ext cx="476570" cy="43514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L:\graphics\person_gold.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009792" y="4432495"/>
            <a:ext cx="420094" cy="4262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7"/>
            </p:custDataLst>
          </p:nvPr>
        </p:nvSpPr>
        <p:spPr bwMode="auto">
          <a:xfrm>
            <a:off x="2276484" y="4600605"/>
            <a:ext cx="603314" cy="243840"/>
          </a:xfrm>
          <a:prstGeom prst="rect">
            <a:avLst/>
          </a:prstGeom>
          <a:solidFill>
            <a:schemeClr val="accent2">
              <a:alpha val="40000"/>
            </a:scheme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8"/>
            </p:custDataLst>
          </p:nvPr>
        </p:nvSpPr>
        <p:spPr bwMode="auto">
          <a:xfrm>
            <a:off x="2267431" y="5556087"/>
            <a:ext cx="603314" cy="243840"/>
          </a:xfrm>
          <a:prstGeom prst="rect">
            <a:avLst/>
          </a:prstGeom>
          <a:solidFill>
            <a:srgbClr val="00B050">
              <a:alpha val="39000"/>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0"/>
          <p:cNvSpPr>
            <a:spLocks noChangeArrowheads="1"/>
          </p:cNvSpPr>
          <p:nvPr>
            <p:custDataLst>
              <p:tags r:id="rId9"/>
            </p:custDataLst>
          </p:nvPr>
        </p:nvSpPr>
        <p:spPr bwMode="auto">
          <a:xfrm>
            <a:off x="5105400" y="3814052"/>
            <a:ext cx="2636729" cy="1851025"/>
          </a:xfrm>
          <a:prstGeom prst="rect">
            <a:avLst/>
          </a:prstGeom>
          <a:solidFill>
            <a:srgbClr val="FFFFFF"/>
          </a:solidFill>
          <a:ln w="38100">
            <a:solidFill>
              <a:schemeClr val="tx2"/>
            </a:solidFill>
            <a:miter lim="800000"/>
            <a:headEnd type="none" w="sm" len="sm"/>
            <a:tailEnd type="none" w="sm" len="sm"/>
          </a:ln>
        </p:spPr>
        <p:txBody>
          <a:bodyPr wrap="square" lIns="137160" tIns="50800" rIns="137160" bIns="50800">
            <a:spAutoFit/>
          </a:bodyPr>
          <a:lstStyle/>
          <a:p>
            <a:pPr eaLnBrk="0" fontAlgn="base" hangingPunct="0">
              <a:spcBef>
                <a:spcPct val="0"/>
              </a:spcBef>
              <a:spcAft>
                <a:spcPct val="0"/>
              </a:spcAft>
            </a:pP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Dept</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DeptSal</a:t>
            </a:r>
            <a:endParaRPr lang="en-US" sz="1600" b="1" dirty="0">
              <a:solidFill>
                <a:srgbClr val="000000"/>
              </a:solidFill>
              <a:latin typeface="SAS Monospace" pitchFamily="49" charset="0"/>
            </a:endParaRPr>
          </a:p>
          <a:p>
            <a:pPr eaLnBrk="0" fontAlgn="base" hangingPunct="0">
              <a:spcBef>
                <a:spcPct val="0"/>
              </a:spcBef>
              <a:spcAft>
                <a:spcPct val="0"/>
              </a:spcAft>
            </a:pPr>
            <a:endParaRPr lang="en-US" sz="1600" b="1" dirty="0">
              <a:solidFill>
                <a:srgbClr val="000000"/>
              </a:solidFill>
              <a:latin typeface="SAS Monospace" pitchFamily="49" charset="0"/>
            </a:endParaRPr>
          </a:p>
          <a:p>
            <a:pPr eaLnBrk="0" fontAlgn="base" hangingPunct="0">
              <a:spcBef>
                <a:spcPct val="0"/>
              </a:spcBef>
              <a:spcAft>
                <a:spcPct val="0"/>
              </a:spcAft>
            </a:pPr>
            <a:r>
              <a:rPr lang="en-US" sz="1600" b="1" dirty="0">
                <a:solidFill>
                  <a:srgbClr val="000000"/>
                </a:solidFill>
                <a:latin typeface="SAS Monospace" pitchFamily="49" charset="0"/>
              </a:rPr>
              <a:t>ADMIN      410000</a:t>
            </a:r>
          </a:p>
          <a:p>
            <a:pPr eaLnBrk="0" fontAlgn="base" hangingPunct="0">
              <a:spcBef>
                <a:spcPct val="0"/>
              </a:spcBef>
              <a:spcAft>
                <a:spcPct val="0"/>
              </a:spcAft>
            </a:pPr>
            <a:r>
              <a:rPr lang="en-US" sz="1600" b="1" dirty="0">
                <a:solidFill>
                  <a:srgbClr val="000000"/>
                </a:solidFill>
                <a:latin typeface="SAS Monospace" pitchFamily="49" charset="0"/>
              </a:rPr>
              <a:t>ENGINR      73000</a:t>
            </a:r>
          </a:p>
          <a:p>
            <a:pPr eaLnBrk="0" fontAlgn="base" hangingPunct="0">
              <a:spcBef>
                <a:spcPct val="0"/>
              </a:spcBef>
              <a:spcAft>
                <a:spcPct val="0"/>
              </a:spcAft>
            </a:pPr>
            <a:r>
              <a:rPr lang="en-US" sz="1600" b="1" dirty="0">
                <a:solidFill>
                  <a:srgbClr val="000000"/>
                </a:solidFill>
                <a:latin typeface="SAS Monospace" pitchFamily="49" charset="0"/>
              </a:rPr>
              <a:t>FINANC     318000</a:t>
            </a:r>
          </a:p>
          <a:p>
            <a:pPr eaLnBrk="0" fontAlgn="base" hangingPunct="0">
              <a:spcBef>
                <a:spcPct val="0"/>
              </a:spcBef>
              <a:spcAft>
                <a:spcPct val="0"/>
              </a:spcAft>
            </a:pPr>
            <a:r>
              <a:rPr lang="en-US" sz="1600" b="1" dirty="0">
                <a:solidFill>
                  <a:srgbClr val="000000"/>
                </a:solidFill>
                <a:latin typeface="SAS Monospace" pitchFamily="49" charset="0"/>
              </a:rPr>
              <a:t>HUMRES      42000</a:t>
            </a:r>
          </a:p>
          <a:p>
            <a:pPr eaLnBrk="0" fontAlgn="base" hangingPunct="0">
              <a:spcBef>
                <a:spcPct val="0"/>
              </a:spcBef>
              <a:spcAft>
                <a:spcPct val="0"/>
              </a:spcAft>
            </a:pPr>
            <a:r>
              <a:rPr lang="en-US" sz="1600" b="1" dirty="0">
                <a:solidFill>
                  <a:srgbClr val="000000"/>
                </a:solidFill>
                <a:latin typeface="SAS Monospace" pitchFamily="49" charset="0"/>
              </a:rPr>
              <a:t>SALES      373000</a:t>
            </a:r>
          </a:p>
        </p:txBody>
      </p:sp>
      <p:grpSp>
        <p:nvGrpSpPr>
          <p:cNvPr id="14" name="Group 13"/>
          <p:cNvGrpSpPr/>
          <p:nvPr/>
        </p:nvGrpSpPr>
        <p:grpSpPr>
          <a:xfrm>
            <a:off x="7444573" y="4940741"/>
            <a:ext cx="1081695" cy="430784"/>
            <a:chOff x="6834881" y="2117506"/>
            <a:chExt cx="1997631" cy="1080616"/>
          </a:xfrm>
        </p:grpSpPr>
        <p:pic>
          <p:nvPicPr>
            <p:cNvPr id="15" name="Picture 2" descr="L:\graphics\person_gold.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834881" y="2117506"/>
              <a:ext cx="775812" cy="10691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graphics\person_gold.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56700" y="2117506"/>
              <a:ext cx="775812" cy="10691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L:\graphics\person_gold.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457816" y="2128936"/>
              <a:ext cx="775812" cy="10691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7366631" y="4428825"/>
            <a:ext cx="1138171" cy="441864"/>
            <a:chOff x="6782732" y="3783351"/>
            <a:chExt cx="2101929" cy="1108409"/>
          </a:xfrm>
        </p:grpSpPr>
        <p:pic>
          <p:nvPicPr>
            <p:cNvPr id="19" name="Picture 3" descr="L:\graphics\person_green.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782732" y="3783351"/>
              <a:ext cx="880110" cy="109156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L:\graphics\person_green.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4551" y="3800195"/>
              <a:ext cx="880110" cy="109156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L:\graphics\person_green.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405667" y="3800194"/>
              <a:ext cx="880110" cy="1091565"/>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custDataLst>
              <p:tags r:id="rId10"/>
            </p:custDataLst>
          </p:nvPr>
        </p:nvSpPr>
        <p:spPr>
          <a:xfrm>
            <a:off x="5055801" y="3049049"/>
            <a:ext cx="2808865" cy="830997"/>
          </a:xfrm>
          <a:prstGeom prst="rect">
            <a:avLst/>
          </a:prstGeom>
        </p:spPr>
        <p:txBody>
          <a:bodyPr wrap="square">
            <a:spAutoFit/>
          </a:bodyPr>
          <a:lstStyle/>
          <a:p>
            <a:endParaRPr lang="en-US" dirty="0">
              <a:solidFill>
                <a:srgbClr val="000000"/>
              </a:solidFill>
            </a:endParaRPr>
          </a:p>
          <a:p>
            <a:r>
              <a:rPr lang="en-US" b="1" dirty="0" err="1">
                <a:solidFill>
                  <a:srgbClr val="000000"/>
                </a:solidFill>
              </a:rPr>
              <a:t>deptsals</a:t>
            </a:r>
            <a:endParaRPr lang="en-US" dirty="0">
              <a:solidFill>
                <a:srgbClr val="000000"/>
              </a:solidFill>
            </a:endParaRPr>
          </a:p>
        </p:txBody>
      </p:sp>
      <p:sp>
        <p:nvSpPr>
          <p:cNvPr id="6" name="Rectangle 5"/>
          <p:cNvSpPr/>
          <p:nvPr>
            <p:custDataLst>
              <p:tags r:id="rId11"/>
            </p:custDataLst>
          </p:nvPr>
        </p:nvSpPr>
        <p:spPr bwMode="auto">
          <a:xfrm>
            <a:off x="6579189" y="4556473"/>
            <a:ext cx="723964" cy="243840"/>
          </a:xfrm>
          <a:prstGeom prst="rect">
            <a:avLst/>
          </a:prstGeom>
          <a:solidFill>
            <a:srgbClr val="00B050">
              <a:alpha val="39000"/>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8" name="Rectangle 7"/>
          <p:cNvSpPr/>
          <p:nvPr>
            <p:custDataLst>
              <p:tags r:id="rId12"/>
            </p:custDataLst>
          </p:nvPr>
        </p:nvSpPr>
        <p:spPr bwMode="auto">
          <a:xfrm>
            <a:off x="6619537" y="5048006"/>
            <a:ext cx="723964" cy="243840"/>
          </a:xfrm>
          <a:prstGeom prst="rect">
            <a:avLst/>
          </a:prstGeom>
          <a:solidFill>
            <a:schemeClr val="accent2">
              <a:alpha val="40000"/>
            </a:scheme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25" name="Rectangle 24"/>
          <p:cNvSpPr/>
          <p:nvPr>
            <p:custDataLst>
              <p:tags r:id="rId13"/>
            </p:custDataLst>
          </p:nvPr>
        </p:nvSpPr>
        <p:spPr bwMode="auto">
          <a:xfrm>
            <a:off x="2267431" y="5309940"/>
            <a:ext cx="603314" cy="243840"/>
          </a:xfrm>
          <a:prstGeom prst="rect">
            <a:avLst/>
          </a:prstGeom>
          <a:solidFill>
            <a:srgbClr val="00B050">
              <a:alpha val="39000"/>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27" name="Rectangle 26"/>
          <p:cNvSpPr/>
          <p:nvPr>
            <p:custDataLst>
              <p:tags r:id="rId14"/>
            </p:custDataLst>
          </p:nvPr>
        </p:nvSpPr>
        <p:spPr bwMode="auto">
          <a:xfrm>
            <a:off x="2267431" y="4847580"/>
            <a:ext cx="603314" cy="243840"/>
          </a:xfrm>
          <a:prstGeom prst="rect">
            <a:avLst/>
          </a:prstGeom>
          <a:solidFill>
            <a:srgbClr val="00B050">
              <a:alpha val="39000"/>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1" name="TextBox 10"/>
          <p:cNvSpPr txBox="1"/>
          <p:nvPr>
            <p:custDataLst>
              <p:tags r:id="rId15"/>
            </p:custDataLst>
          </p:nvPr>
        </p:nvSpPr>
        <p:spPr bwMode="auto">
          <a:xfrm>
            <a:off x="677700" y="2915550"/>
            <a:ext cx="26805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t>Partial</a:t>
            </a:r>
          </a:p>
          <a:p>
            <a:r>
              <a:rPr lang="en-US" b="1" dirty="0" err="1"/>
              <a:t>orion.specialsals</a:t>
            </a:r>
            <a:endParaRPr lang="en-US" b="1" dirty="0"/>
          </a:p>
          <a:p>
            <a:endParaRPr lang="en-US" dirty="0">
              <a:solidFill>
                <a:srgbClr val="FFFFFF"/>
              </a:solidFill>
            </a:endParaRPr>
          </a:p>
        </p:txBody>
      </p:sp>
    </p:spTree>
    <p:extLst>
      <p:ext uri="{BB962C8B-B14F-4D97-AF65-F5344CB8AC3E}">
        <p14:creationId xmlns:p14="http://schemas.microsoft.com/office/powerpoint/2010/main" val="680892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custDataLst>
              <p:tags r:id="rId1"/>
            </p:custDataLst>
          </p:nvPr>
        </p:nvSpPr>
        <p:spPr/>
        <p:txBody>
          <a:bodyPr/>
          <a:lstStyle/>
          <a:p>
            <a:r>
              <a:rPr lang="en-US"/>
              <a:t>Processing Needed</a:t>
            </a:r>
          </a:p>
        </p:txBody>
      </p:sp>
      <p:sp>
        <p:nvSpPr>
          <p:cNvPr id="17" name="Slide Number Placeholder 3"/>
          <p:cNvSpPr>
            <a:spLocks noGrp="1"/>
          </p:cNvSpPr>
          <p:nvPr>
            <p:ph type="sldNum" sz="quarter" idx="10"/>
            <p:custDataLst>
              <p:tags r:id="rId2"/>
            </p:custDataLst>
          </p:nvPr>
        </p:nvSpPr>
        <p:spPr/>
        <p:txBody>
          <a:bodyPr/>
          <a:lstStyle/>
          <a:p>
            <a:pPr>
              <a:defRPr/>
            </a:pPr>
            <a:fld id="{493241ED-A49D-446C-BAAC-7BA5638FE554}" type="slidenum">
              <a:rPr lang="en-US"/>
              <a:pPr>
                <a:defRPr/>
              </a:pPr>
              <a:t>33</a:t>
            </a:fld>
            <a:endParaRPr lang="en-US" b="0">
              <a:latin typeface="Times New Roman" pitchFamily="18" charset="0"/>
            </a:endParaRPr>
          </a:p>
        </p:txBody>
      </p:sp>
      <p:sp>
        <p:nvSpPr>
          <p:cNvPr id="45060" name="Rectangle 2"/>
          <p:cNvSpPr>
            <a:spLocks noChangeArrowheads="1"/>
          </p:cNvSpPr>
          <p:nvPr>
            <p:custDataLst>
              <p:tags r:id="rId3"/>
            </p:custDataLst>
          </p:nvPr>
        </p:nvSpPr>
        <p:spPr bwMode="auto">
          <a:xfrm>
            <a:off x="6096000" y="1143000"/>
            <a:ext cx="2362200" cy="4572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5061" name="Rectangle 3"/>
          <p:cNvSpPr>
            <a:spLocks noChangeArrowheads="1"/>
          </p:cNvSpPr>
          <p:nvPr>
            <p:custDataLst>
              <p:tags r:id="rId4"/>
            </p:custDataLst>
          </p:nvPr>
        </p:nvSpPr>
        <p:spPr bwMode="auto">
          <a:xfrm>
            <a:off x="6096000" y="1600200"/>
            <a:ext cx="2362200" cy="35052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5062" name="Rectangle 5"/>
          <p:cNvSpPr>
            <a:spLocks noChangeArrowheads="1"/>
          </p:cNvSpPr>
          <p:nvPr>
            <p:custDataLst>
              <p:tags r:id="rId5"/>
            </p:custDataLst>
          </p:nvPr>
        </p:nvSpPr>
        <p:spPr bwMode="auto">
          <a:xfrm>
            <a:off x="685800" y="1143000"/>
            <a:ext cx="2057400" cy="39624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5063" name="Text Box 6"/>
          <p:cNvSpPr txBox="1">
            <a:spLocks noChangeArrowheads="1"/>
          </p:cNvSpPr>
          <p:nvPr>
            <p:custDataLst>
              <p:tags r:id="rId6"/>
            </p:custDataLst>
          </p:nvPr>
        </p:nvSpPr>
        <p:spPr bwMode="auto">
          <a:xfrm>
            <a:off x="822325" y="1684338"/>
            <a:ext cx="1185863"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ADMIN </a:t>
            </a:r>
          </a:p>
          <a:p>
            <a:r>
              <a:rPr lang="en-US"/>
              <a:t>ADMIN </a:t>
            </a:r>
          </a:p>
          <a:p>
            <a:r>
              <a:rPr lang="en-US"/>
              <a:t>ADMIN </a:t>
            </a:r>
          </a:p>
          <a:p>
            <a:r>
              <a:rPr lang="en-US"/>
              <a:t>ENGINR</a:t>
            </a:r>
          </a:p>
          <a:p>
            <a:r>
              <a:rPr lang="en-US"/>
              <a:t>ENGINR</a:t>
            </a:r>
          </a:p>
          <a:p>
            <a:r>
              <a:rPr lang="en-US"/>
              <a:t>ENGINR</a:t>
            </a:r>
          </a:p>
          <a:p>
            <a:r>
              <a:rPr lang="en-US"/>
              <a:t>ENGINR</a:t>
            </a:r>
          </a:p>
          <a:p>
            <a:r>
              <a:rPr lang="en-US"/>
              <a:t>FINANC</a:t>
            </a:r>
          </a:p>
          <a:p>
            <a:r>
              <a:rPr lang="en-US"/>
              <a:t>FINANC</a:t>
            </a:r>
          </a:p>
        </p:txBody>
      </p:sp>
      <p:sp>
        <p:nvSpPr>
          <p:cNvPr id="45064" name="Text Box 7"/>
          <p:cNvSpPr txBox="1">
            <a:spLocks noChangeArrowheads="1"/>
          </p:cNvSpPr>
          <p:nvPr>
            <p:custDataLst>
              <p:tags r:id="rId7"/>
            </p:custDataLst>
          </p:nvPr>
        </p:nvSpPr>
        <p:spPr bwMode="auto">
          <a:xfrm>
            <a:off x="822325" y="1147763"/>
            <a:ext cx="6508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dirty="0" err="1">
                <a:solidFill>
                  <a:srgbClr val="000000"/>
                </a:solidFill>
              </a:rPr>
              <a:t>Dept</a:t>
            </a:r>
            <a:endParaRPr lang="en-US" dirty="0">
              <a:solidFill>
                <a:srgbClr val="000000"/>
              </a:solidFill>
              <a:latin typeface="Arial"/>
            </a:endParaRPr>
          </a:p>
        </p:txBody>
      </p:sp>
      <p:sp>
        <p:nvSpPr>
          <p:cNvPr id="45065" name="Line 8"/>
          <p:cNvSpPr>
            <a:spLocks noChangeShapeType="1"/>
          </p:cNvSpPr>
          <p:nvPr>
            <p:custDataLst>
              <p:tags r:id="rId8"/>
            </p:custDataLst>
          </p:nvPr>
        </p:nvSpPr>
        <p:spPr bwMode="auto">
          <a:xfrm>
            <a:off x="685800" y="1600200"/>
            <a:ext cx="20574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66" name="Rectangle 9"/>
          <p:cNvSpPr>
            <a:spLocks noChangeArrowheads="1"/>
          </p:cNvSpPr>
          <p:nvPr>
            <p:custDataLst>
              <p:tags r:id="rId9"/>
            </p:custDataLst>
          </p:nvPr>
        </p:nvSpPr>
        <p:spPr bwMode="auto">
          <a:xfrm>
            <a:off x="2743200" y="1143000"/>
            <a:ext cx="2362200" cy="39624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5067" name="Text Box 10"/>
          <p:cNvSpPr txBox="1">
            <a:spLocks noChangeArrowheads="1"/>
          </p:cNvSpPr>
          <p:nvPr>
            <p:custDataLst>
              <p:tags r:id="rId10"/>
            </p:custDataLst>
          </p:nvPr>
        </p:nvSpPr>
        <p:spPr bwMode="auto">
          <a:xfrm>
            <a:off x="2895600" y="1684338"/>
            <a:ext cx="10191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a:t> 20000</a:t>
            </a:r>
          </a:p>
          <a:p>
            <a:pPr algn="r"/>
            <a:r>
              <a:rPr lang="en-US"/>
              <a:t>100000</a:t>
            </a:r>
          </a:p>
          <a:p>
            <a:pPr algn="r"/>
            <a:r>
              <a:rPr lang="en-US"/>
              <a:t> 50000</a:t>
            </a:r>
          </a:p>
          <a:p>
            <a:pPr algn="r"/>
            <a:r>
              <a:rPr lang="en-US"/>
              <a:t>25000</a:t>
            </a:r>
          </a:p>
          <a:p>
            <a:pPr algn="r"/>
            <a:r>
              <a:rPr lang="en-US"/>
              <a:t>20000</a:t>
            </a:r>
          </a:p>
          <a:p>
            <a:pPr algn="r"/>
            <a:r>
              <a:rPr lang="en-US"/>
              <a:t>23000</a:t>
            </a:r>
          </a:p>
          <a:p>
            <a:pPr algn="r"/>
            <a:r>
              <a:rPr lang="en-US"/>
              <a:t>27000</a:t>
            </a:r>
          </a:p>
          <a:p>
            <a:pPr algn="r"/>
            <a:r>
              <a:rPr lang="en-US"/>
              <a:t>10000</a:t>
            </a:r>
          </a:p>
          <a:p>
            <a:pPr algn="r"/>
            <a:r>
              <a:rPr lang="en-US"/>
              <a:t>12000</a:t>
            </a:r>
          </a:p>
        </p:txBody>
      </p:sp>
      <p:sp>
        <p:nvSpPr>
          <p:cNvPr id="45068" name="Text Box 11"/>
          <p:cNvSpPr txBox="1">
            <a:spLocks noChangeArrowheads="1"/>
          </p:cNvSpPr>
          <p:nvPr>
            <p:custDataLst>
              <p:tags r:id="rId11"/>
            </p:custDataLst>
          </p:nvPr>
        </p:nvSpPr>
        <p:spPr bwMode="auto">
          <a:xfrm>
            <a:off x="2819400" y="1147763"/>
            <a:ext cx="865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Salary</a:t>
            </a:r>
          </a:p>
        </p:txBody>
      </p:sp>
      <p:sp>
        <p:nvSpPr>
          <p:cNvPr id="45069" name="Line 12"/>
          <p:cNvSpPr>
            <a:spLocks noChangeShapeType="1"/>
          </p:cNvSpPr>
          <p:nvPr>
            <p:custDataLst>
              <p:tags r:id="rId12"/>
            </p:custDataLst>
          </p:nvPr>
        </p:nvSpPr>
        <p:spPr bwMode="auto">
          <a:xfrm>
            <a:off x="2743200" y="1600200"/>
            <a:ext cx="23622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70" name="Text Box 13"/>
          <p:cNvSpPr txBox="1">
            <a:spLocks noChangeArrowheads="1"/>
          </p:cNvSpPr>
          <p:nvPr>
            <p:custDataLst>
              <p:tags r:id="rId13"/>
            </p:custDataLst>
          </p:nvPr>
        </p:nvSpPr>
        <p:spPr bwMode="auto">
          <a:xfrm>
            <a:off x="6734175" y="1147763"/>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a:t>DeptSal</a:t>
            </a:r>
          </a:p>
        </p:txBody>
      </p:sp>
      <p:sp>
        <p:nvSpPr>
          <p:cNvPr id="45071" name="Line 14"/>
          <p:cNvSpPr>
            <a:spLocks noChangeShapeType="1"/>
          </p:cNvSpPr>
          <p:nvPr>
            <p:custDataLst>
              <p:tags r:id="rId14"/>
            </p:custDataLst>
          </p:nvPr>
        </p:nvSpPr>
        <p:spPr bwMode="auto">
          <a:xfrm>
            <a:off x="6096000" y="1600200"/>
            <a:ext cx="23622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5"/>
          <p:cNvSpPr>
            <a:spLocks noChangeShapeType="1"/>
          </p:cNvSpPr>
          <p:nvPr>
            <p:custDataLst>
              <p:tags r:id="rId15"/>
            </p:custDataLst>
          </p:nvPr>
        </p:nvSpPr>
        <p:spPr bwMode="auto">
          <a:xfrm>
            <a:off x="6096000" y="1143000"/>
            <a:ext cx="23622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 name="Table 1"/>
          <p:cNvGraphicFramePr>
            <a:graphicFrameLocks noGrp="1"/>
          </p:cNvGraphicFramePr>
          <p:nvPr>
            <p:custDataLst>
              <p:tags r:id="rId16"/>
            </p:custDataLst>
            <p:extLst>
              <p:ext uri="{D42A27DB-BD31-4B8C-83A1-F6EECF244321}">
                <p14:modId xmlns:p14="http://schemas.microsoft.com/office/powerpoint/2010/main" val="1639230658"/>
              </p:ext>
            </p:extLst>
          </p:nvPr>
        </p:nvGraphicFramePr>
        <p:xfrm>
          <a:off x="703263" y="5552311"/>
          <a:ext cx="4644241" cy="543560"/>
        </p:xfrm>
        <a:graphic>
          <a:graphicData uri="http://schemas.openxmlformats.org/drawingml/2006/table">
            <a:tbl>
              <a:tblPr firstRow="1" bandRow="1">
                <a:tableStyleId>{5C22544A-7EE6-4342-B048-85BDC9FD1C3A}</a:tableStyleId>
              </a:tblPr>
              <a:tblGrid>
                <a:gridCol w="1300223">
                  <a:extLst>
                    <a:ext uri="{9D8B030D-6E8A-4147-A177-3AD203B41FA5}">
                      <a16:colId xmlns:a16="http://schemas.microsoft.com/office/drawing/2014/main" val="20000"/>
                    </a:ext>
                  </a:extLst>
                </a:gridCol>
                <a:gridCol w="3344018">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 Sort the data by </a:t>
                      </a:r>
                      <a:r>
                        <a:rPr lang="en-US" sz="2400" b="1" i="0" dirty="0">
                          <a:solidFill>
                            <a:srgbClr val="000000"/>
                          </a:solidFill>
                        </a:rPr>
                        <a:t>Dept</a:t>
                      </a:r>
                      <a:r>
                        <a:rPr lang="en-US" sz="2400" b="0" i="0" dirty="0">
                          <a:solidFill>
                            <a:srgbClr val="000000"/>
                          </a:solidFill>
                        </a:rPr>
                        <a: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1792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custDataLst>
              <p:tags r:id="rId1"/>
            </p:custDataLst>
          </p:nvPr>
        </p:nvSpPr>
        <p:spPr/>
        <p:txBody>
          <a:bodyPr/>
          <a:lstStyle/>
          <a:p>
            <a:r>
              <a:rPr lang="en-US"/>
              <a:t>Processing Needed</a:t>
            </a:r>
          </a:p>
        </p:txBody>
      </p:sp>
      <p:sp>
        <p:nvSpPr>
          <p:cNvPr id="26" name="Slide Number Placeholder 3"/>
          <p:cNvSpPr>
            <a:spLocks noGrp="1"/>
          </p:cNvSpPr>
          <p:nvPr>
            <p:ph type="sldNum" sz="quarter" idx="10"/>
            <p:custDataLst>
              <p:tags r:id="rId2"/>
            </p:custDataLst>
          </p:nvPr>
        </p:nvSpPr>
        <p:spPr/>
        <p:txBody>
          <a:bodyPr/>
          <a:lstStyle/>
          <a:p>
            <a:pPr>
              <a:defRPr/>
            </a:pPr>
            <a:fld id="{6CBA00A4-BB0F-4BDB-BC83-4BBBE00AAADE}" type="slidenum">
              <a:rPr lang="en-US"/>
              <a:pPr>
                <a:defRPr/>
              </a:pPr>
              <a:t>34</a:t>
            </a:fld>
            <a:endParaRPr lang="en-US" b="0">
              <a:latin typeface="Times New Roman" pitchFamily="18" charset="0"/>
            </a:endParaRPr>
          </a:p>
        </p:txBody>
      </p:sp>
      <p:sp>
        <p:nvSpPr>
          <p:cNvPr id="46084" name="Rectangle 2"/>
          <p:cNvSpPr>
            <a:spLocks noChangeArrowheads="1"/>
          </p:cNvSpPr>
          <p:nvPr>
            <p:custDataLst>
              <p:tags r:id="rId3"/>
            </p:custDataLst>
          </p:nvPr>
        </p:nvSpPr>
        <p:spPr bwMode="auto">
          <a:xfrm>
            <a:off x="6096000" y="1143000"/>
            <a:ext cx="2362200" cy="4572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6085" name="Rectangle 3"/>
          <p:cNvSpPr>
            <a:spLocks noChangeArrowheads="1"/>
          </p:cNvSpPr>
          <p:nvPr>
            <p:custDataLst>
              <p:tags r:id="rId4"/>
            </p:custDataLst>
          </p:nvPr>
        </p:nvSpPr>
        <p:spPr bwMode="auto">
          <a:xfrm>
            <a:off x="6096000" y="1600200"/>
            <a:ext cx="2362200" cy="35052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6086" name="Rectangle 5"/>
          <p:cNvSpPr>
            <a:spLocks noChangeArrowheads="1"/>
          </p:cNvSpPr>
          <p:nvPr>
            <p:custDataLst>
              <p:tags r:id="rId5"/>
            </p:custDataLst>
          </p:nvPr>
        </p:nvSpPr>
        <p:spPr bwMode="auto">
          <a:xfrm>
            <a:off x="685800" y="1143000"/>
            <a:ext cx="2057400" cy="39624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6087" name="Text Box 6"/>
          <p:cNvSpPr txBox="1">
            <a:spLocks noChangeArrowheads="1"/>
          </p:cNvSpPr>
          <p:nvPr>
            <p:custDataLst>
              <p:tags r:id="rId6"/>
            </p:custDataLst>
          </p:nvPr>
        </p:nvSpPr>
        <p:spPr bwMode="auto">
          <a:xfrm>
            <a:off x="822325" y="1684338"/>
            <a:ext cx="1185863"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ADMIN </a:t>
            </a:r>
          </a:p>
          <a:p>
            <a:r>
              <a:rPr lang="en-US"/>
              <a:t>ADMIN </a:t>
            </a:r>
          </a:p>
          <a:p>
            <a:r>
              <a:rPr lang="en-US"/>
              <a:t>ADMIN </a:t>
            </a:r>
          </a:p>
          <a:p>
            <a:r>
              <a:rPr lang="en-US"/>
              <a:t>ENGINR</a:t>
            </a:r>
          </a:p>
          <a:p>
            <a:r>
              <a:rPr lang="en-US"/>
              <a:t>ENGINR</a:t>
            </a:r>
          </a:p>
          <a:p>
            <a:r>
              <a:rPr lang="en-US"/>
              <a:t>ENGINR</a:t>
            </a:r>
          </a:p>
          <a:p>
            <a:r>
              <a:rPr lang="en-US"/>
              <a:t>ENGINR</a:t>
            </a:r>
          </a:p>
          <a:p>
            <a:r>
              <a:rPr lang="en-US"/>
              <a:t>FINANC</a:t>
            </a:r>
          </a:p>
          <a:p>
            <a:r>
              <a:rPr lang="en-US"/>
              <a:t>FINANC</a:t>
            </a:r>
          </a:p>
        </p:txBody>
      </p:sp>
      <p:sp>
        <p:nvSpPr>
          <p:cNvPr id="46088" name="Text Box 7"/>
          <p:cNvSpPr txBox="1">
            <a:spLocks noChangeArrowheads="1"/>
          </p:cNvSpPr>
          <p:nvPr>
            <p:custDataLst>
              <p:tags r:id="rId7"/>
            </p:custDataLst>
          </p:nvPr>
        </p:nvSpPr>
        <p:spPr bwMode="auto">
          <a:xfrm>
            <a:off x="822325" y="1147763"/>
            <a:ext cx="6508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solidFill>
                  <a:srgbClr val="000000"/>
                </a:solidFill>
              </a:rPr>
              <a:t>Dept</a:t>
            </a:r>
            <a:endParaRPr lang="en-US" dirty="0">
              <a:solidFill>
                <a:srgbClr val="000000"/>
              </a:solidFill>
              <a:latin typeface="Arial"/>
            </a:endParaRPr>
          </a:p>
        </p:txBody>
      </p:sp>
      <p:sp>
        <p:nvSpPr>
          <p:cNvPr id="46089" name="Line 8"/>
          <p:cNvSpPr>
            <a:spLocks noChangeShapeType="1"/>
          </p:cNvSpPr>
          <p:nvPr>
            <p:custDataLst>
              <p:tags r:id="rId8"/>
            </p:custDataLst>
          </p:nvPr>
        </p:nvSpPr>
        <p:spPr bwMode="auto">
          <a:xfrm>
            <a:off x="685800" y="1600200"/>
            <a:ext cx="20574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0" name="Rectangle 9"/>
          <p:cNvSpPr>
            <a:spLocks noChangeArrowheads="1"/>
          </p:cNvSpPr>
          <p:nvPr>
            <p:custDataLst>
              <p:tags r:id="rId9"/>
            </p:custDataLst>
          </p:nvPr>
        </p:nvSpPr>
        <p:spPr bwMode="auto">
          <a:xfrm>
            <a:off x="2743200" y="1143000"/>
            <a:ext cx="2362200" cy="3962400"/>
          </a:xfrm>
          <a:prstGeom prst="rect">
            <a:avLst/>
          </a:prstGeom>
          <a:solidFill>
            <a:srgbClr val="FFFFFF"/>
          </a:solidFill>
          <a:ln w="28575">
            <a:solidFill>
              <a:schemeClr val="tx2"/>
            </a:solidFill>
            <a:miter lim="800000"/>
            <a:headEnd type="none" w="sm" len="sm"/>
            <a:tailEnd type="none" w="sm" len="sm"/>
          </a:ln>
        </p:spPr>
        <p:txBody>
          <a:bodyPr wrap="none" anchor="ctr"/>
          <a:lstStyle/>
          <a:p>
            <a:endParaRPr lang="en-US"/>
          </a:p>
        </p:txBody>
      </p:sp>
      <p:sp>
        <p:nvSpPr>
          <p:cNvPr id="46091" name="Text Box 10"/>
          <p:cNvSpPr txBox="1">
            <a:spLocks noChangeArrowheads="1"/>
          </p:cNvSpPr>
          <p:nvPr>
            <p:custDataLst>
              <p:tags r:id="rId10"/>
            </p:custDataLst>
          </p:nvPr>
        </p:nvSpPr>
        <p:spPr bwMode="auto">
          <a:xfrm>
            <a:off x="2895600" y="1684338"/>
            <a:ext cx="10191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a:t> 20000</a:t>
            </a:r>
          </a:p>
          <a:p>
            <a:pPr algn="r"/>
            <a:r>
              <a:rPr lang="en-US"/>
              <a:t>100000</a:t>
            </a:r>
          </a:p>
          <a:p>
            <a:pPr algn="r"/>
            <a:r>
              <a:rPr lang="en-US"/>
              <a:t> 50000</a:t>
            </a:r>
          </a:p>
          <a:p>
            <a:pPr algn="r"/>
            <a:r>
              <a:rPr lang="en-US"/>
              <a:t>25000</a:t>
            </a:r>
          </a:p>
          <a:p>
            <a:pPr algn="r"/>
            <a:r>
              <a:rPr lang="en-US"/>
              <a:t>20000</a:t>
            </a:r>
          </a:p>
          <a:p>
            <a:pPr algn="r"/>
            <a:r>
              <a:rPr lang="en-US"/>
              <a:t>23000</a:t>
            </a:r>
          </a:p>
          <a:p>
            <a:pPr algn="r"/>
            <a:r>
              <a:rPr lang="en-US"/>
              <a:t>27000</a:t>
            </a:r>
          </a:p>
          <a:p>
            <a:pPr algn="r"/>
            <a:r>
              <a:rPr lang="en-US"/>
              <a:t>10000</a:t>
            </a:r>
          </a:p>
          <a:p>
            <a:pPr algn="r"/>
            <a:r>
              <a:rPr lang="en-US"/>
              <a:t>12000</a:t>
            </a:r>
          </a:p>
        </p:txBody>
      </p:sp>
      <p:sp>
        <p:nvSpPr>
          <p:cNvPr id="46092" name="Text Box 11"/>
          <p:cNvSpPr txBox="1">
            <a:spLocks noChangeArrowheads="1"/>
          </p:cNvSpPr>
          <p:nvPr>
            <p:custDataLst>
              <p:tags r:id="rId11"/>
            </p:custDataLst>
          </p:nvPr>
        </p:nvSpPr>
        <p:spPr bwMode="auto">
          <a:xfrm>
            <a:off x="2819400" y="1147763"/>
            <a:ext cx="865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Salary</a:t>
            </a:r>
          </a:p>
        </p:txBody>
      </p:sp>
      <p:sp>
        <p:nvSpPr>
          <p:cNvPr id="46093" name="Line 12"/>
          <p:cNvSpPr>
            <a:spLocks noChangeShapeType="1"/>
          </p:cNvSpPr>
          <p:nvPr>
            <p:custDataLst>
              <p:tags r:id="rId12"/>
            </p:custDataLst>
          </p:nvPr>
        </p:nvSpPr>
        <p:spPr bwMode="auto">
          <a:xfrm>
            <a:off x="2743200" y="1600200"/>
            <a:ext cx="23622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4" name="Text Box 13"/>
          <p:cNvSpPr txBox="1">
            <a:spLocks noChangeArrowheads="1"/>
          </p:cNvSpPr>
          <p:nvPr>
            <p:custDataLst>
              <p:tags r:id="rId13"/>
            </p:custDataLst>
          </p:nvPr>
        </p:nvSpPr>
        <p:spPr bwMode="auto">
          <a:xfrm>
            <a:off x="6734175" y="1147763"/>
            <a:ext cx="1085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a:t>DeptSal</a:t>
            </a:r>
          </a:p>
        </p:txBody>
      </p:sp>
      <p:sp>
        <p:nvSpPr>
          <p:cNvPr id="46095" name="Line 14"/>
          <p:cNvSpPr>
            <a:spLocks noChangeShapeType="1"/>
          </p:cNvSpPr>
          <p:nvPr>
            <p:custDataLst>
              <p:tags r:id="rId14"/>
            </p:custDataLst>
          </p:nvPr>
        </p:nvSpPr>
        <p:spPr bwMode="auto">
          <a:xfrm>
            <a:off x="6096000" y="1600200"/>
            <a:ext cx="23622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5"/>
          <p:cNvSpPr>
            <a:spLocks noChangeShapeType="1"/>
          </p:cNvSpPr>
          <p:nvPr>
            <p:custDataLst>
              <p:tags r:id="rId15"/>
            </p:custDataLst>
          </p:nvPr>
        </p:nvSpPr>
        <p:spPr bwMode="auto">
          <a:xfrm>
            <a:off x="6096000" y="1143000"/>
            <a:ext cx="23622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7" name="AutoShape 16"/>
          <p:cNvSpPr>
            <a:spLocks/>
          </p:cNvSpPr>
          <p:nvPr>
            <p:custDataLst>
              <p:tags r:id="rId16"/>
            </p:custDataLst>
          </p:nvPr>
        </p:nvSpPr>
        <p:spPr bwMode="auto">
          <a:xfrm>
            <a:off x="4038600" y="1676400"/>
            <a:ext cx="381000" cy="1143000"/>
          </a:xfrm>
          <a:prstGeom prst="rightBrace">
            <a:avLst>
              <a:gd name="adj1" fmla="val 25000"/>
              <a:gd name="adj2" fmla="val 50000"/>
            </a:avLst>
          </a:prstGeom>
          <a:noFill/>
          <a:ln w="19050">
            <a:solidFill>
              <a:srgbClr val="003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8" name="Text Box 17"/>
          <p:cNvSpPr txBox="1">
            <a:spLocks noChangeArrowheads="1"/>
          </p:cNvSpPr>
          <p:nvPr>
            <p:custDataLst>
              <p:tags r:id="rId17"/>
            </p:custDataLst>
          </p:nvPr>
        </p:nvSpPr>
        <p:spPr bwMode="auto">
          <a:xfrm>
            <a:off x="6767513" y="2065338"/>
            <a:ext cx="10191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170000</a:t>
            </a:r>
          </a:p>
        </p:txBody>
      </p:sp>
      <p:sp>
        <p:nvSpPr>
          <p:cNvPr id="46099" name="AutoShape 18"/>
          <p:cNvSpPr>
            <a:spLocks/>
          </p:cNvSpPr>
          <p:nvPr>
            <p:custDataLst>
              <p:tags r:id="rId18"/>
            </p:custDataLst>
          </p:nvPr>
        </p:nvSpPr>
        <p:spPr bwMode="auto">
          <a:xfrm>
            <a:off x="4038600" y="2895600"/>
            <a:ext cx="381000" cy="1371600"/>
          </a:xfrm>
          <a:prstGeom prst="rightBrace">
            <a:avLst>
              <a:gd name="adj1" fmla="val 30000"/>
              <a:gd name="adj2" fmla="val 50000"/>
            </a:avLst>
          </a:prstGeom>
          <a:noFill/>
          <a:ln w="19050">
            <a:solidFill>
              <a:srgbClr val="003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0" name="Text Box 19"/>
          <p:cNvSpPr txBox="1">
            <a:spLocks noChangeArrowheads="1"/>
          </p:cNvSpPr>
          <p:nvPr>
            <p:custDataLst>
              <p:tags r:id="rId19"/>
            </p:custDataLst>
          </p:nvPr>
        </p:nvSpPr>
        <p:spPr bwMode="auto">
          <a:xfrm>
            <a:off x="6810375" y="3398838"/>
            <a:ext cx="933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 95000</a:t>
            </a:r>
          </a:p>
        </p:txBody>
      </p:sp>
      <p:sp>
        <p:nvSpPr>
          <p:cNvPr id="46101" name="AutoShape 20"/>
          <p:cNvSpPr>
            <a:spLocks/>
          </p:cNvSpPr>
          <p:nvPr>
            <p:custDataLst>
              <p:tags r:id="rId20"/>
            </p:custDataLst>
          </p:nvPr>
        </p:nvSpPr>
        <p:spPr bwMode="auto">
          <a:xfrm>
            <a:off x="4038600" y="4343400"/>
            <a:ext cx="381000" cy="685800"/>
          </a:xfrm>
          <a:prstGeom prst="rightBrace">
            <a:avLst>
              <a:gd name="adj1" fmla="val 15000"/>
              <a:gd name="adj2" fmla="val 50000"/>
            </a:avLst>
          </a:prstGeom>
          <a:noFill/>
          <a:ln w="19050">
            <a:solidFill>
              <a:srgbClr val="003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2" name="Text Box 21"/>
          <p:cNvSpPr txBox="1">
            <a:spLocks noChangeArrowheads="1"/>
          </p:cNvSpPr>
          <p:nvPr>
            <p:custDataLst>
              <p:tags r:id="rId21"/>
            </p:custDataLst>
          </p:nvPr>
        </p:nvSpPr>
        <p:spPr bwMode="auto">
          <a:xfrm>
            <a:off x="6810375" y="4503738"/>
            <a:ext cx="933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 22000</a:t>
            </a:r>
          </a:p>
        </p:txBody>
      </p:sp>
      <p:sp>
        <p:nvSpPr>
          <p:cNvPr id="46103" name="Line 22"/>
          <p:cNvSpPr>
            <a:spLocks noChangeShapeType="1"/>
          </p:cNvSpPr>
          <p:nvPr>
            <p:custDataLst>
              <p:tags r:id="rId22"/>
            </p:custDataLst>
          </p:nvPr>
        </p:nvSpPr>
        <p:spPr bwMode="auto">
          <a:xfrm>
            <a:off x="4459288" y="2252663"/>
            <a:ext cx="2205037" cy="0"/>
          </a:xfrm>
          <a:prstGeom prst="line">
            <a:avLst/>
          </a:prstGeom>
          <a:noFill/>
          <a:ln w="19050">
            <a:solidFill>
              <a:schemeClr val="tx2"/>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46104" name="Line 23"/>
          <p:cNvSpPr>
            <a:spLocks noChangeShapeType="1"/>
          </p:cNvSpPr>
          <p:nvPr>
            <p:custDataLst>
              <p:tags r:id="rId23"/>
            </p:custDataLst>
          </p:nvPr>
        </p:nvSpPr>
        <p:spPr bwMode="auto">
          <a:xfrm>
            <a:off x="4459288" y="3581400"/>
            <a:ext cx="2205037" cy="0"/>
          </a:xfrm>
          <a:prstGeom prst="line">
            <a:avLst/>
          </a:prstGeom>
          <a:noFill/>
          <a:ln w="19050">
            <a:solidFill>
              <a:schemeClr val="tx2"/>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46105" name="Line 24"/>
          <p:cNvSpPr>
            <a:spLocks noChangeShapeType="1"/>
          </p:cNvSpPr>
          <p:nvPr>
            <p:custDataLst>
              <p:tags r:id="rId24"/>
            </p:custDataLst>
          </p:nvPr>
        </p:nvSpPr>
        <p:spPr bwMode="auto">
          <a:xfrm>
            <a:off x="4459288" y="4691063"/>
            <a:ext cx="2205037" cy="0"/>
          </a:xfrm>
          <a:prstGeom prst="line">
            <a:avLst/>
          </a:prstGeom>
          <a:noFill/>
          <a:ln w="19050">
            <a:solidFill>
              <a:schemeClr val="tx2"/>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graphicFrame>
        <p:nvGraphicFramePr>
          <p:cNvPr id="28" name="Table 27"/>
          <p:cNvGraphicFramePr>
            <a:graphicFrameLocks noGrp="1"/>
          </p:cNvGraphicFramePr>
          <p:nvPr>
            <p:custDataLst>
              <p:tags r:id="rId25"/>
            </p:custDataLst>
            <p:extLst>
              <p:ext uri="{D42A27DB-BD31-4B8C-83A1-F6EECF244321}">
                <p14:modId xmlns:p14="http://schemas.microsoft.com/office/powerpoint/2010/main" val="828391268"/>
              </p:ext>
            </p:extLst>
          </p:nvPr>
        </p:nvGraphicFramePr>
        <p:xfrm>
          <a:off x="703263" y="5552311"/>
          <a:ext cx="7758112" cy="909320"/>
        </p:xfrm>
        <a:graphic>
          <a:graphicData uri="http://schemas.openxmlformats.org/drawingml/2006/table">
            <a:tbl>
              <a:tblPr firstRow="1" bandRow="1">
                <a:tableStyleId>{5C22544A-7EE6-4342-B048-85BDC9FD1C3A}</a:tableStyleId>
              </a:tblPr>
              <a:tblGrid>
                <a:gridCol w="1299157">
                  <a:extLst>
                    <a:ext uri="{9D8B030D-6E8A-4147-A177-3AD203B41FA5}">
                      <a16:colId xmlns:a16="http://schemas.microsoft.com/office/drawing/2014/main" val="20000"/>
                    </a:ext>
                  </a:extLst>
                </a:gridCol>
                <a:gridCol w="645895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dirty="0">
                          <a:solidFill>
                            <a:srgbClr val="000000"/>
                          </a:solidFill>
                          <a:latin typeface="+mn-lt"/>
                        </a:rPr>
                        <a:t>Summarize the observations by department groups.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6177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custDataLst>
              <p:tags r:id="rId1"/>
            </p:custDataLst>
          </p:nvPr>
        </p:nvSpPr>
        <p:spPr/>
        <p:txBody>
          <a:bodyPr/>
          <a:lstStyle/>
          <a:p>
            <a:r>
              <a:rPr lang="en-US"/>
              <a:t>BY-Group Processing</a:t>
            </a:r>
          </a:p>
        </p:txBody>
      </p:sp>
      <p:sp>
        <p:nvSpPr>
          <p:cNvPr id="11" name="Slide Number Placeholder 2"/>
          <p:cNvSpPr>
            <a:spLocks noGrp="1"/>
          </p:cNvSpPr>
          <p:nvPr>
            <p:ph type="sldNum" sz="quarter" idx="10"/>
            <p:custDataLst>
              <p:tags r:id="rId2"/>
            </p:custDataLst>
          </p:nvPr>
        </p:nvSpPr>
        <p:spPr/>
        <p:txBody>
          <a:bodyPr/>
          <a:lstStyle/>
          <a:p>
            <a:pPr>
              <a:defRPr/>
            </a:pPr>
            <a:fld id="{AAEF5C41-F5CA-4E08-96AC-9DB9174E3E05}" type="slidenum">
              <a:rPr lang="en-US"/>
              <a:pPr>
                <a:defRPr/>
              </a:pPr>
              <a:t>35</a:t>
            </a:fld>
            <a:endParaRPr lang="en-US" b="0">
              <a:latin typeface="Times New Roman" pitchFamily="18" charset="0"/>
            </a:endParaRPr>
          </a:p>
        </p:txBody>
      </p:sp>
      <p:sp>
        <p:nvSpPr>
          <p:cNvPr id="50180" name="Rectangle 8"/>
          <p:cNvSpPr>
            <a:spLocks noChangeArrowheads="1"/>
          </p:cNvSpPr>
          <p:nvPr>
            <p:custDataLst>
              <p:tags r:id="rId3"/>
            </p:custDataLst>
          </p:nvPr>
        </p:nvSpPr>
        <p:spPr bwMode="auto">
          <a:xfrm>
            <a:off x="685800" y="1071563"/>
            <a:ext cx="78486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pPr>
            <a:r>
              <a:rPr lang="en-US" dirty="0"/>
              <a:t>The BY statement in the DATA step enables </a:t>
            </a:r>
            <a:br>
              <a:rPr lang="en-US" dirty="0"/>
            </a:br>
            <a:r>
              <a:rPr lang="en-US" dirty="0"/>
              <a:t>SAS to process data in groups.</a:t>
            </a:r>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pPr>
            <a:r>
              <a:rPr lang="en-US" dirty="0"/>
              <a:t>A BY statement in a DATA step creates two temporary variables for each variable listed in the BY statement.</a:t>
            </a:r>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a:p>
            <a:pPr>
              <a:spcBef>
                <a:spcPct val="20000"/>
              </a:spcBef>
              <a:buClr>
                <a:schemeClr val="tx1"/>
              </a:buClr>
              <a:buFont typeface="Monotype Sorts" pitchFamily="2" charset="2"/>
              <a:buNone/>
            </a:pPr>
            <a:endParaRPr lang="en-US" dirty="0"/>
          </a:p>
        </p:txBody>
      </p:sp>
      <p:grpSp>
        <p:nvGrpSpPr>
          <p:cNvPr id="5" name="Group 4"/>
          <p:cNvGrpSpPr/>
          <p:nvPr>
            <p:custDataLst>
              <p:tags r:id="rId4"/>
            </p:custDataLst>
          </p:nvPr>
        </p:nvGrpSpPr>
        <p:grpSpPr>
          <a:xfrm>
            <a:off x="657226" y="1634849"/>
            <a:ext cx="7952621" cy="3646170"/>
            <a:chOff x="657226" y="1634849"/>
            <a:chExt cx="7952621" cy="3646170"/>
          </a:xfrm>
        </p:grpSpPr>
        <p:sp>
          <p:nvSpPr>
            <p:cNvPr id="50181" name="Text Box 4"/>
            <p:cNvSpPr txBox="1">
              <a:spLocks noChangeArrowheads="1"/>
            </p:cNvSpPr>
            <p:nvPr>
              <p:custDataLst>
                <p:tags r:id="rId6"/>
              </p:custDataLst>
            </p:nvPr>
          </p:nvSpPr>
          <p:spPr bwMode="auto">
            <a:xfrm>
              <a:off x="1546226" y="368081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50182" name="Text Box 6"/>
            <p:cNvSpPr txBox="1">
              <a:spLocks noChangeArrowheads="1"/>
            </p:cNvSpPr>
            <p:nvPr>
              <p:custDataLst>
                <p:tags r:id="rId7"/>
              </p:custDataLst>
            </p:nvPr>
          </p:nvSpPr>
          <p:spPr bwMode="auto">
            <a:xfrm>
              <a:off x="1546226" y="3680819"/>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50183" name="Rectangle 7"/>
            <p:cNvSpPr>
              <a:spLocks noChangeArrowheads="1"/>
            </p:cNvSpPr>
            <p:nvPr>
              <p:custDataLst>
                <p:tags r:id="rId8"/>
              </p:custDataLst>
            </p:nvPr>
          </p:nvSpPr>
          <p:spPr bwMode="auto">
            <a:xfrm>
              <a:off x="657226" y="1856782"/>
              <a:ext cx="7769225" cy="3424237"/>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pPr>
              <a:r>
                <a:rPr lang="en-US" b="1" dirty="0" err="1">
                  <a:solidFill>
                    <a:srgbClr val="000000"/>
                  </a:solidFill>
                  <a:latin typeface="Courier New" pitchFamily="49" charset="0"/>
                </a:rPr>
                <a:t>proc</a:t>
              </a:r>
              <a:r>
                <a:rPr lang="en-US" b="1" dirty="0">
                  <a:solidFill>
                    <a:srgbClr val="000000"/>
                  </a:solidFill>
                  <a:latin typeface="Courier New" pitchFamily="49" charset="0"/>
                </a:rPr>
                <a:t> sort data=</a:t>
              </a:r>
              <a:r>
                <a:rPr lang="en-US" b="1" dirty="0" err="1">
                  <a:solidFill>
                    <a:srgbClr val="000000"/>
                  </a:solidFill>
                  <a:latin typeface="Courier New" pitchFamily="49" charset="0"/>
                </a:rPr>
                <a:t>orion.specialsals</a:t>
              </a:r>
              <a:r>
                <a:rPr lang="en-US" b="1" dirty="0">
                  <a:solidFill>
                    <a:srgbClr val="000000"/>
                  </a:solidFill>
                  <a:latin typeface="Courier New" pitchFamily="49" charset="0"/>
                </a:rPr>
                <a:t> </a:t>
              </a:r>
            </a:p>
            <a:p>
              <a:pPr>
                <a:lnSpc>
                  <a:spcPct val="85000"/>
                </a:lnSpc>
              </a:pPr>
              <a:r>
                <a:rPr lang="en-US" b="1" dirty="0">
                  <a:solidFill>
                    <a:srgbClr val="000000"/>
                  </a:solidFill>
                  <a:latin typeface="Courier New" pitchFamily="49" charset="0"/>
                </a:rPr>
                <a:t>		out=</a:t>
              </a:r>
              <a:r>
                <a:rPr lang="en-US" b="1" dirty="0" err="1">
                  <a:solidFill>
                    <a:srgbClr val="000000"/>
                  </a:solidFill>
                  <a:latin typeface="Courier New" pitchFamily="49" charset="0"/>
                </a:rPr>
                <a:t>salsort</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by </a:t>
              </a:r>
              <a:r>
                <a:rPr lang="en-US" b="1" dirty="0" err="1">
                  <a:solidFill>
                    <a:srgbClr val="000000"/>
                  </a:solidFill>
                  <a:latin typeface="Courier New" pitchFamily="49" charset="0"/>
                </a:rPr>
                <a:t>Dept</a:t>
              </a:r>
              <a:r>
                <a:rPr lang="en-US" b="1" dirty="0">
                  <a:latin typeface="Courier New" pitchFamily="49" charset="0"/>
                </a:rPr>
                <a:t>;</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data </a:t>
              </a:r>
              <a:r>
                <a:rPr lang="en-US" b="1" dirty="0" err="1">
                  <a:solidFill>
                    <a:srgbClr val="000000"/>
                  </a:solidFill>
                  <a:latin typeface="Courier New" pitchFamily="49" charset="0"/>
                </a:rPr>
                <a:t>deptsals</a:t>
              </a:r>
              <a:r>
                <a:rPr lang="en-US" b="1" dirty="0">
                  <a:latin typeface="Courier New" pitchFamily="49" charset="0"/>
                </a:rPr>
                <a:t>(keep=</a:t>
              </a:r>
              <a:r>
                <a:rPr lang="en-US" b="1" dirty="0" err="1">
                  <a:solidFill>
                    <a:srgbClr val="000000"/>
                  </a:solidFill>
                  <a:latin typeface="Courier New" pitchFamily="49" charset="0"/>
                </a:rPr>
                <a:t>Dept</a:t>
              </a:r>
              <a:r>
                <a:rPr lang="en-US" b="1" dirty="0">
                  <a:latin typeface="Courier New" pitchFamily="49" charset="0"/>
                </a:rPr>
                <a:t> </a:t>
              </a:r>
              <a:r>
                <a:rPr lang="en-US" b="1" dirty="0" err="1">
                  <a:latin typeface="Courier New" pitchFamily="49" charset="0"/>
                </a:rPr>
                <a:t>DeptSal</a:t>
              </a:r>
              <a:r>
                <a:rPr lang="en-US" b="1" dirty="0">
                  <a:latin typeface="Courier New" pitchFamily="49" charset="0"/>
                </a:rPr>
                <a:t>);</a:t>
              </a:r>
            </a:p>
            <a:p>
              <a:pPr>
                <a:lnSpc>
                  <a:spcPct val="85000"/>
                </a:lnSpc>
              </a:pPr>
              <a:r>
                <a:rPr lang="en-US" b="1" dirty="0">
                  <a:latin typeface="Courier New" pitchFamily="49" charset="0"/>
                </a:rPr>
                <a:t>   set </a:t>
              </a:r>
              <a:r>
                <a:rPr lang="en-US" b="1" dirty="0" err="1">
                  <a:solidFill>
                    <a:srgbClr val="000000"/>
                  </a:solidFill>
                  <a:latin typeface="Courier New" pitchFamily="49" charset="0"/>
                </a:rPr>
                <a:t>salsort</a:t>
              </a:r>
              <a:r>
                <a:rPr lang="en-US" b="1" dirty="0">
                  <a:latin typeface="Courier New" pitchFamily="49" charset="0"/>
                </a:rPr>
                <a:t>;</a:t>
              </a:r>
            </a:p>
            <a:p>
              <a:pPr>
                <a:lnSpc>
                  <a:spcPct val="85000"/>
                </a:lnSpc>
              </a:pPr>
              <a:r>
                <a:rPr lang="en-US" b="1" dirty="0">
                  <a:latin typeface="Courier New" pitchFamily="49" charset="0"/>
                </a:rPr>
                <a:t>   by </a:t>
              </a:r>
              <a:r>
                <a:rPr lang="en-US" b="1" dirty="0" err="1">
                  <a:solidFill>
                    <a:srgbClr val="000000"/>
                  </a:solidFill>
                  <a:latin typeface="Courier New" pitchFamily="49" charset="0"/>
                </a:rPr>
                <a:t>Dept</a:t>
              </a:r>
              <a:r>
                <a:rPr lang="en-US" b="1" dirty="0">
                  <a:latin typeface="Courier New" pitchFamily="49" charset="0"/>
                </a:rPr>
                <a:t>;</a:t>
              </a:r>
            </a:p>
            <a:p>
              <a:pPr>
                <a:lnSpc>
                  <a:spcPct val="85000"/>
                </a:lnSpc>
              </a:pPr>
              <a:r>
                <a:rPr lang="en-US" b="1" dirty="0">
                  <a:latin typeface="Courier New" pitchFamily="49" charset="0"/>
                </a:rPr>
                <a:t>   </a:t>
              </a:r>
              <a:r>
                <a:rPr lang="en-US" b="1" i="1" dirty="0">
                  <a:latin typeface="Courier New" pitchFamily="49" charset="0"/>
                </a:rPr>
                <a:t>&lt;additional SAS statements&gt;</a:t>
              </a:r>
            </a:p>
            <a:p>
              <a:pPr>
                <a:lnSpc>
                  <a:spcPct val="85000"/>
                </a:lnSpc>
              </a:pPr>
              <a:r>
                <a:rPr lang="en-US" b="1" dirty="0">
                  <a:latin typeface="Courier New" pitchFamily="49" charset="0"/>
                </a:rPr>
                <a:t>run;</a:t>
              </a:r>
            </a:p>
          </p:txBody>
        </p:sp>
        <p:sp>
          <p:nvSpPr>
            <p:cNvPr id="50184" name="Text Box 10"/>
            <p:cNvSpPr txBox="1">
              <a:spLocks noChangeArrowheads="1"/>
            </p:cNvSpPr>
            <p:nvPr>
              <p:custDataLst>
                <p:tags r:id="rId9"/>
              </p:custDataLst>
            </p:nvPr>
          </p:nvSpPr>
          <p:spPr bwMode="auto">
            <a:xfrm>
              <a:off x="7164389" y="1634849"/>
              <a:ext cx="1228173" cy="128753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dirty="0">
                  <a:solidFill>
                    <a:srgbClr val="000000"/>
                  </a:solidFill>
                  <a:latin typeface="Arial"/>
                </a:rPr>
                <a:t>Step 1: Sort by </a:t>
              </a:r>
              <a:r>
                <a:rPr lang="en-US" dirty="0">
                  <a:solidFill>
                    <a:srgbClr val="000000"/>
                  </a:solidFill>
                  <a:latin typeface="+mn-lt"/>
                </a:rPr>
                <a:t>Dept.</a:t>
              </a:r>
            </a:p>
          </p:txBody>
        </p:sp>
        <p:sp>
          <p:nvSpPr>
            <p:cNvPr id="50185" name="AutoShape 11"/>
            <p:cNvSpPr>
              <a:spLocks/>
            </p:cNvSpPr>
            <p:nvPr>
              <p:custDataLst>
                <p:tags r:id="rId10"/>
              </p:custDataLst>
            </p:nvPr>
          </p:nvSpPr>
          <p:spPr bwMode="auto">
            <a:xfrm>
              <a:off x="6637339" y="1928219"/>
              <a:ext cx="374650" cy="706438"/>
            </a:xfrm>
            <a:prstGeom prst="rightBrace">
              <a:avLst>
                <a:gd name="adj1" fmla="val 15713"/>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sp>
          <p:nvSpPr>
            <p:cNvPr id="50186" name="Text Box 12"/>
            <p:cNvSpPr txBox="1">
              <a:spLocks noChangeArrowheads="1"/>
            </p:cNvSpPr>
            <p:nvPr>
              <p:custDataLst>
                <p:tags r:id="rId11"/>
              </p:custDataLst>
            </p:nvPr>
          </p:nvSpPr>
          <p:spPr bwMode="auto">
            <a:xfrm>
              <a:off x="7191377" y="3445869"/>
              <a:ext cx="1418470" cy="1656864"/>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ts val="25"/>
                </a:spcBef>
                <a:spcAft>
                  <a:spcPct val="17000"/>
                </a:spcAft>
              </a:pPr>
              <a:r>
                <a:rPr lang="en-US" dirty="0">
                  <a:solidFill>
                    <a:srgbClr val="000000"/>
                  </a:solidFill>
                  <a:latin typeface="Arial"/>
                </a:rPr>
                <a:t>Step 2: Process </a:t>
              </a:r>
              <a:r>
                <a:rPr lang="en-US">
                  <a:solidFill>
                    <a:srgbClr val="000000"/>
                  </a:solidFill>
                  <a:latin typeface="Arial"/>
                </a:rPr>
                <a:t>by Dept</a:t>
              </a:r>
              <a:r>
                <a:rPr lang="en-US" sz="2000">
                  <a:solidFill>
                    <a:srgbClr val="000000"/>
                  </a:solidFill>
                </a:rPr>
                <a:t> </a:t>
              </a:r>
              <a:r>
                <a:rPr lang="en-US" dirty="0">
                  <a:solidFill>
                    <a:srgbClr val="000000"/>
                  </a:solidFill>
                  <a:latin typeface="Arial"/>
                </a:rPr>
                <a:t>groups.</a:t>
              </a:r>
            </a:p>
          </p:txBody>
        </p:sp>
        <p:sp>
          <p:nvSpPr>
            <p:cNvPr id="50187" name="AutoShape 13"/>
            <p:cNvSpPr>
              <a:spLocks/>
            </p:cNvSpPr>
            <p:nvPr>
              <p:custDataLst>
                <p:tags r:id="rId12"/>
              </p:custDataLst>
            </p:nvPr>
          </p:nvSpPr>
          <p:spPr bwMode="auto">
            <a:xfrm>
              <a:off x="6688139" y="3507782"/>
              <a:ext cx="374650" cy="1398587"/>
            </a:xfrm>
            <a:prstGeom prst="rightBrace">
              <a:avLst>
                <a:gd name="adj1" fmla="val 31109"/>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sp>
          <p:nvSpPr>
            <p:cNvPr id="2" name="Rectangle 1"/>
            <p:cNvSpPr/>
            <p:nvPr>
              <p:custDataLst>
                <p:tags r:id="rId13"/>
              </p:custDataLst>
            </p:nvPr>
          </p:nvSpPr>
          <p:spPr bwMode="auto">
            <a:xfrm>
              <a:off x="1246661" y="2529374"/>
              <a:ext cx="14605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14"/>
              </p:custDataLst>
            </p:nvPr>
          </p:nvSpPr>
          <p:spPr bwMode="auto">
            <a:xfrm>
              <a:off x="1246661" y="4083854"/>
              <a:ext cx="14605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pSp>
      <p:sp>
        <p:nvSpPr>
          <p:cNvPr id="12" name="Text Box 7"/>
          <p:cNvSpPr txBox="1">
            <a:spLocks noChangeArrowheads="1"/>
          </p:cNvSpPr>
          <p:nvPr>
            <p:custDataLst>
              <p:tags r:id="rId5"/>
            </p:custDataLst>
          </p:nvPr>
        </p:nvSpPr>
        <p:spPr bwMode="auto">
          <a:xfrm>
            <a:off x="3940177" y="4717946"/>
            <a:ext cx="2697162" cy="1063625"/>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lIns="88900" tIns="152400" rIns="88900" bIns="1524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b="1"/>
              <a:t>First</a:t>
            </a:r>
            <a:r>
              <a:rPr lang="en-US"/>
              <a:t>.</a:t>
            </a:r>
            <a:r>
              <a:rPr lang="en-US" i="1"/>
              <a:t>BY-variable</a:t>
            </a:r>
            <a:endParaRPr lang="en-US"/>
          </a:p>
          <a:p>
            <a:r>
              <a:rPr lang="en-US" b="1"/>
              <a:t>Last</a:t>
            </a:r>
            <a:r>
              <a:rPr lang="en-US"/>
              <a:t>.</a:t>
            </a:r>
            <a:r>
              <a:rPr lang="en-US" i="1"/>
              <a:t>BY-variable</a:t>
            </a:r>
          </a:p>
        </p:txBody>
      </p:sp>
    </p:spTree>
    <p:extLst>
      <p:ext uri="{BB962C8B-B14F-4D97-AF65-F5344CB8AC3E}">
        <p14:creationId xmlns:p14="http://schemas.microsoft.com/office/powerpoint/2010/main" val="629458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title"/>
            <p:custDataLst>
              <p:tags r:id="rId1"/>
            </p:custDataLst>
          </p:nvPr>
        </p:nvSpPr>
        <p:spPr/>
        <p:txBody>
          <a:bodyPr/>
          <a:lstStyle/>
          <a:p>
            <a:r>
              <a:rPr lang="en-US" dirty="0"/>
              <a:t>First. / Last. Values: First DATA Step Iteration</a:t>
            </a:r>
          </a:p>
        </p:txBody>
      </p:sp>
      <p:sp>
        <p:nvSpPr>
          <p:cNvPr id="144" name="Slide Number Placeholder 3"/>
          <p:cNvSpPr>
            <a:spLocks noGrp="1"/>
          </p:cNvSpPr>
          <p:nvPr>
            <p:ph type="sldNum" sz="quarter" idx="10"/>
            <p:custDataLst>
              <p:tags r:id="rId2"/>
            </p:custDataLst>
          </p:nvPr>
        </p:nvSpPr>
        <p:spPr/>
        <p:txBody>
          <a:bodyPr/>
          <a:lstStyle/>
          <a:p>
            <a:pPr>
              <a:defRPr/>
            </a:pPr>
            <a:fld id="{FDA3F2CA-8698-4771-9FBF-4A8FE94446BB}" type="slidenum">
              <a:rPr lang="en-US"/>
              <a:pPr>
                <a:defRPr/>
              </a:pPr>
              <a:t>36</a:t>
            </a:fld>
            <a:endParaRPr lang="en-US" b="0">
              <a:latin typeface="Times New Roman" pitchFamily="18" charset="0"/>
            </a:endParaRPr>
          </a:p>
        </p:txBody>
      </p:sp>
      <p:sp>
        <p:nvSpPr>
          <p:cNvPr id="52229"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a:latin typeface="Arial"/>
              </a:rPr>
              <a:t>...</a:t>
            </a:r>
          </a:p>
        </p:txBody>
      </p:sp>
      <p:sp>
        <p:nvSpPr>
          <p:cNvPr id="52230" name="Text Box 19"/>
          <p:cNvSpPr txBox="1">
            <a:spLocks noChangeArrowheads="1"/>
          </p:cNvSpPr>
          <p:nvPr>
            <p:custDataLst>
              <p:tags r:id="rId4"/>
            </p:custDataLst>
          </p:nvPr>
        </p:nvSpPr>
        <p:spPr bwMode="auto">
          <a:xfrm>
            <a:off x="4695825" y="4689475"/>
            <a:ext cx="3838576" cy="9182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wrap="squar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ts val="25"/>
              </a:spcBef>
              <a:spcAft>
                <a:spcPct val="17000"/>
              </a:spcAft>
            </a:pPr>
            <a:r>
              <a:rPr lang="en-US" dirty="0">
                <a:solidFill>
                  <a:srgbClr val="000000"/>
                </a:solidFill>
                <a:latin typeface="Arial"/>
              </a:rPr>
              <a:t>How can SAS determine the value </a:t>
            </a:r>
            <a:r>
              <a:rPr lang="en-US">
                <a:solidFill>
                  <a:srgbClr val="000000"/>
                </a:solidFill>
                <a:latin typeface="Arial"/>
              </a:rPr>
              <a:t>for Last.Dept?</a:t>
            </a:r>
            <a:endParaRPr lang="en-US" dirty="0">
              <a:solidFill>
                <a:srgbClr val="000000"/>
              </a:solidFill>
              <a:latin typeface="Arial"/>
            </a:endParaRPr>
          </a:p>
        </p:txBody>
      </p:sp>
      <p:graphicFrame>
        <p:nvGraphicFramePr>
          <p:cNvPr id="88472" name="Group 408"/>
          <p:cNvGraphicFramePr>
            <a:graphicFrameLocks noGrp="1"/>
          </p:cNvGraphicFramePr>
          <p:nvPr>
            <p:custDataLst>
              <p:tags r:id="rId5"/>
            </p:custDataLst>
          </p:nvPr>
        </p:nvGraphicFramePr>
        <p:xfrm>
          <a:off x="547688" y="1525588"/>
          <a:ext cx="3838575" cy="3826510"/>
        </p:xfrm>
        <a:graphic>
          <a:graphicData uri="http://schemas.openxmlformats.org/drawingml/2006/table">
            <a:tbl>
              <a:tblPr/>
              <a:tblGrid>
                <a:gridCol w="1919287">
                  <a:extLst>
                    <a:ext uri="{9D8B030D-6E8A-4147-A177-3AD203B41FA5}">
                      <a16:colId xmlns:a16="http://schemas.microsoft.com/office/drawing/2014/main" val="20000"/>
                    </a:ext>
                  </a:extLst>
                </a:gridCol>
                <a:gridCol w="1919288">
                  <a:extLst>
                    <a:ext uri="{9D8B030D-6E8A-4147-A177-3AD203B41FA5}">
                      <a16:colId xmlns:a16="http://schemas.microsoft.com/office/drawing/2014/main" val="20001"/>
                    </a:ext>
                  </a:extLst>
                </a:gridCol>
              </a:tblGrid>
              <a:tr h="346075">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3460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23000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27000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bl>
          </a:graphicData>
        </a:graphic>
      </p:graphicFrame>
      <p:graphicFrame>
        <p:nvGraphicFramePr>
          <p:cNvPr id="88473" name="Group 409"/>
          <p:cNvGraphicFramePr>
            <a:graphicFrameLocks noGrp="1"/>
          </p:cNvGraphicFramePr>
          <p:nvPr>
            <p:custDataLst>
              <p:tags r:id="rId6"/>
            </p:custDataLst>
          </p:nvPr>
        </p:nvGraphicFramePr>
        <p:xfrm>
          <a:off x="5797550" y="1487488"/>
          <a:ext cx="2068513" cy="1057278"/>
        </p:xfrm>
        <a:graphic>
          <a:graphicData uri="http://schemas.openxmlformats.org/drawingml/2006/table">
            <a:tbl>
              <a:tblPr/>
              <a:tblGrid>
                <a:gridCol w="20685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First.Dept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88474" name="Group 410"/>
          <p:cNvGraphicFramePr>
            <a:graphicFrameLocks noGrp="1"/>
          </p:cNvGraphicFramePr>
          <p:nvPr>
            <p:custDataLst>
              <p:tags r:id="rId7"/>
            </p:custDataLst>
          </p:nvPr>
        </p:nvGraphicFramePr>
        <p:xfrm>
          <a:off x="5762625" y="3062288"/>
          <a:ext cx="2182813" cy="1057278"/>
        </p:xfrm>
        <a:graphic>
          <a:graphicData uri="http://schemas.openxmlformats.org/drawingml/2006/table">
            <a:tbl>
              <a:tblPr/>
              <a:tblGrid>
                <a:gridCol w="21828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Last.Dept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pic>
        <p:nvPicPr>
          <p:cNvPr id="11" name="Picture 3" descr="L:\graphics\big_arrow_down_nob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4680550" y="1880618"/>
            <a:ext cx="501589" cy="107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3084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1"/>
            </p:custDataLst>
          </p:nvPr>
        </p:nvSpPr>
        <p:spPr/>
        <p:txBody>
          <a:bodyPr/>
          <a:lstStyle/>
          <a:p>
            <a:r>
              <a:rPr lang="en-US" dirty="0"/>
              <a:t>First. / Last. Values: First DATA Step Iteration</a:t>
            </a:r>
          </a:p>
        </p:txBody>
      </p:sp>
      <p:sp>
        <p:nvSpPr>
          <p:cNvPr id="147" name="Slide Number Placeholder 3"/>
          <p:cNvSpPr>
            <a:spLocks noGrp="1"/>
          </p:cNvSpPr>
          <p:nvPr>
            <p:ph type="sldNum" sz="quarter" idx="10"/>
            <p:custDataLst>
              <p:tags r:id="rId2"/>
            </p:custDataLst>
          </p:nvPr>
        </p:nvSpPr>
        <p:spPr/>
        <p:txBody>
          <a:bodyPr/>
          <a:lstStyle/>
          <a:p>
            <a:pPr>
              <a:defRPr/>
            </a:pPr>
            <a:fld id="{4E628716-4D94-4AAF-9F3F-F33053A6E183}" type="slidenum">
              <a:rPr lang="en-US"/>
              <a:pPr>
                <a:defRPr/>
              </a:pPr>
              <a:t>37</a:t>
            </a:fld>
            <a:endParaRPr lang="en-US" b="0">
              <a:latin typeface="Times New Roman" pitchFamily="18" charset="0"/>
            </a:endParaRPr>
          </a:p>
        </p:txBody>
      </p:sp>
      <p:sp>
        <p:nvSpPr>
          <p:cNvPr id="53253"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a:latin typeface="Arial"/>
              </a:rPr>
              <a:t>...</a:t>
            </a:r>
          </a:p>
        </p:txBody>
      </p:sp>
      <p:graphicFrame>
        <p:nvGraphicFramePr>
          <p:cNvPr id="281787" name="Group 187"/>
          <p:cNvGraphicFramePr>
            <a:graphicFrameLocks noGrp="1"/>
          </p:cNvGraphicFramePr>
          <p:nvPr>
            <p:custDataLst>
              <p:tags r:id="rId4"/>
            </p:custDataLst>
          </p:nvPr>
        </p:nvGraphicFramePr>
        <p:xfrm>
          <a:off x="547688" y="1525588"/>
          <a:ext cx="3838575" cy="3826510"/>
        </p:xfrm>
        <a:graphic>
          <a:graphicData uri="http://schemas.openxmlformats.org/drawingml/2006/table">
            <a:tbl>
              <a:tblPr/>
              <a:tblGrid>
                <a:gridCol w="1919287">
                  <a:extLst>
                    <a:ext uri="{9D8B030D-6E8A-4147-A177-3AD203B41FA5}">
                      <a16:colId xmlns:a16="http://schemas.microsoft.com/office/drawing/2014/main" val="20000"/>
                    </a:ext>
                  </a:extLst>
                </a:gridCol>
                <a:gridCol w="1919288">
                  <a:extLst>
                    <a:ext uri="{9D8B030D-6E8A-4147-A177-3AD203B41FA5}">
                      <a16:colId xmlns:a16="http://schemas.microsoft.com/office/drawing/2014/main" val="20001"/>
                    </a:ext>
                  </a:extLst>
                </a:gridCol>
              </a:tblGrid>
              <a:tr h="346075">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3460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23000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27000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bl>
          </a:graphicData>
        </a:graphic>
      </p:graphicFrame>
      <p:graphicFrame>
        <p:nvGraphicFramePr>
          <p:cNvPr id="281788" name="Group 188"/>
          <p:cNvGraphicFramePr>
            <a:graphicFrameLocks noGrp="1"/>
          </p:cNvGraphicFramePr>
          <p:nvPr>
            <p:custDataLst>
              <p:tags r:id="rId5"/>
            </p:custDataLst>
          </p:nvPr>
        </p:nvGraphicFramePr>
        <p:xfrm>
          <a:off x="5797550" y="1487488"/>
          <a:ext cx="2068513" cy="1057278"/>
        </p:xfrm>
        <a:graphic>
          <a:graphicData uri="http://schemas.openxmlformats.org/drawingml/2006/table">
            <a:tbl>
              <a:tblPr/>
              <a:tblGrid>
                <a:gridCol w="20685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First.Dept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81789" name="Group 189"/>
          <p:cNvGraphicFramePr>
            <a:graphicFrameLocks noGrp="1"/>
          </p:cNvGraphicFramePr>
          <p:nvPr>
            <p:custDataLst>
              <p:tags r:id="rId6"/>
            </p:custDataLst>
          </p:nvPr>
        </p:nvGraphicFramePr>
        <p:xfrm>
          <a:off x="5762625" y="3062288"/>
          <a:ext cx="2182813" cy="1057278"/>
        </p:xfrm>
        <a:graphic>
          <a:graphicData uri="http://schemas.openxmlformats.org/drawingml/2006/table">
            <a:tbl>
              <a:tblPr/>
              <a:tblGrid>
                <a:gridCol w="21828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Last.Dept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53311" name="Rectangle 147"/>
          <p:cNvSpPr>
            <a:spLocks noChangeArrowheads="1"/>
          </p:cNvSpPr>
          <p:nvPr>
            <p:custDataLst>
              <p:tags r:id="rId7"/>
            </p:custDataLst>
          </p:nvPr>
        </p:nvSpPr>
        <p:spPr bwMode="auto">
          <a:xfrm>
            <a:off x="6751638" y="3768725"/>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13" name="Picture 3" descr="L:\graphics\big_arrow_down_nob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5400000">
            <a:off x="4680550" y="1880618"/>
            <a:ext cx="501589" cy="1073019"/>
          </a:xfrm>
          <a:prstGeom prst="rect">
            <a:avLst/>
          </a:prstGeom>
          <a:noFill/>
          <a:extLst>
            <a:ext uri="{909E8E84-426E-40DD-AFC4-6F175D3DCCD1}">
              <a14:hiddenFill xmlns:a14="http://schemas.microsoft.com/office/drawing/2010/main">
                <a:solidFill>
                  <a:srgbClr val="FFFFFF"/>
                </a:solidFill>
              </a14:hiddenFill>
            </a:ext>
          </a:extLst>
        </p:spPr>
      </p:pic>
      <p:sp>
        <p:nvSpPr>
          <p:cNvPr id="3" name="Line Callout 1 2"/>
          <p:cNvSpPr/>
          <p:nvPr>
            <p:custDataLst>
              <p:tags r:id="rId8"/>
            </p:custDataLst>
          </p:nvPr>
        </p:nvSpPr>
        <p:spPr bwMode="auto">
          <a:xfrm>
            <a:off x="3505200" y="4905543"/>
            <a:ext cx="3628931" cy="1102866"/>
          </a:xfrm>
          <a:prstGeom prst="borderCallout1">
            <a:avLst>
              <a:gd name="adj1" fmla="val 18750"/>
              <a:gd name="adj2" fmla="val 0"/>
              <a:gd name="adj3" fmla="val -181384"/>
              <a:gd name="adj4" fmla="val -47489"/>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eaLnBrk="1" hangingPunct="1">
              <a:spcBef>
                <a:spcPts val="25"/>
              </a:spcBef>
              <a:spcAft>
                <a:spcPct val="17000"/>
              </a:spcAft>
            </a:pPr>
            <a:r>
              <a:rPr lang="en-US" sz="2000" b="1" dirty="0">
                <a:solidFill>
                  <a:srgbClr val="FFFFFF"/>
                </a:solidFill>
              </a:rPr>
              <a:t>SAS looks ahead at the next observation to </a:t>
            </a:r>
            <a:r>
              <a:rPr lang="en-US" sz="2000" b="1">
                <a:solidFill>
                  <a:srgbClr val="FFFFFF"/>
                </a:solidFill>
              </a:rPr>
              <a:t>determine Last.Dept</a:t>
            </a:r>
            <a:r>
              <a:rPr lang="en-US" sz="1800" b="1">
                <a:solidFill>
                  <a:srgbClr val="FFFFFF"/>
                </a:solidFill>
              </a:rPr>
              <a:t> </a:t>
            </a:r>
            <a:r>
              <a:rPr lang="en-US" sz="2000" b="1" dirty="0">
                <a:solidFill>
                  <a:srgbClr val="FFFFFF"/>
                </a:solidFill>
              </a:rPr>
              <a:t>value.</a:t>
            </a:r>
          </a:p>
        </p:txBody>
      </p:sp>
      <p:sp>
        <p:nvSpPr>
          <p:cNvPr id="4" name="Rectangle 3"/>
          <p:cNvSpPr/>
          <p:nvPr>
            <p:custDataLst>
              <p:tags r:id="rId9"/>
            </p:custDataLst>
          </p:nvPr>
        </p:nvSpPr>
        <p:spPr bwMode="auto">
          <a:xfrm>
            <a:off x="623054" y="2605734"/>
            <a:ext cx="819214"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338685385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custDataLst>
              <p:tags r:id="rId1"/>
            </p:custDataLst>
          </p:nvPr>
        </p:nvSpPr>
        <p:spPr/>
        <p:txBody>
          <a:bodyPr/>
          <a:lstStyle/>
          <a:p>
            <a:r>
              <a:rPr lang="en-US" dirty="0"/>
              <a:t>First. / Last. Values: Second DATA Step Iteration</a:t>
            </a:r>
          </a:p>
        </p:txBody>
      </p:sp>
      <p:sp>
        <p:nvSpPr>
          <p:cNvPr id="143" name="Slide Number Placeholder 3"/>
          <p:cNvSpPr>
            <a:spLocks noGrp="1"/>
          </p:cNvSpPr>
          <p:nvPr>
            <p:ph type="sldNum" sz="quarter" idx="10"/>
            <p:custDataLst>
              <p:tags r:id="rId2"/>
            </p:custDataLst>
          </p:nvPr>
        </p:nvSpPr>
        <p:spPr/>
        <p:txBody>
          <a:bodyPr/>
          <a:lstStyle/>
          <a:p>
            <a:pPr>
              <a:defRPr/>
            </a:pPr>
            <a:fld id="{236FC8B6-877D-40C7-969D-E65ECDB537CD}" type="slidenum">
              <a:rPr lang="en-US"/>
              <a:pPr>
                <a:defRPr/>
              </a:pPr>
              <a:t>38</a:t>
            </a:fld>
            <a:endParaRPr lang="en-US" b="0">
              <a:latin typeface="Times New Roman" pitchFamily="18" charset="0"/>
            </a:endParaRPr>
          </a:p>
        </p:txBody>
      </p:sp>
      <p:sp>
        <p:nvSpPr>
          <p:cNvPr id="54277"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a:latin typeface="Arial"/>
              </a:rPr>
              <a:t>...</a:t>
            </a:r>
          </a:p>
        </p:txBody>
      </p:sp>
      <p:graphicFrame>
        <p:nvGraphicFramePr>
          <p:cNvPr id="282810" name="Group 186"/>
          <p:cNvGraphicFramePr>
            <a:graphicFrameLocks noGrp="1"/>
          </p:cNvGraphicFramePr>
          <p:nvPr>
            <p:custDataLst>
              <p:tags r:id="rId4"/>
            </p:custDataLst>
          </p:nvPr>
        </p:nvGraphicFramePr>
        <p:xfrm>
          <a:off x="547688" y="1525588"/>
          <a:ext cx="3838575" cy="3826510"/>
        </p:xfrm>
        <a:graphic>
          <a:graphicData uri="http://schemas.openxmlformats.org/drawingml/2006/table">
            <a:tbl>
              <a:tblPr/>
              <a:tblGrid>
                <a:gridCol w="1919287">
                  <a:extLst>
                    <a:ext uri="{9D8B030D-6E8A-4147-A177-3AD203B41FA5}">
                      <a16:colId xmlns:a16="http://schemas.microsoft.com/office/drawing/2014/main" val="20000"/>
                    </a:ext>
                  </a:extLst>
                </a:gridCol>
                <a:gridCol w="1919288">
                  <a:extLst>
                    <a:ext uri="{9D8B030D-6E8A-4147-A177-3AD203B41FA5}">
                      <a16:colId xmlns:a16="http://schemas.microsoft.com/office/drawing/2014/main" val="20001"/>
                    </a:ext>
                  </a:extLst>
                </a:gridCol>
              </a:tblGrid>
              <a:tr h="346075">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3460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23000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27000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bl>
          </a:graphicData>
        </a:graphic>
      </p:graphicFrame>
      <p:graphicFrame>
        <p:nvGraphicFramePr>
          <p:cNvPr id="282811" name="Group 187"/>
          <p:cNvGraphicFramePr>
            <a:graphicFrameLocks noGrp="1"/>
          </p:cNvGraphicFramePr>
          <p:nvPr>
            <p:custDataLst>
              <p:tags r:id="rId5"/>
            </p:custDataLst>
          </p:nvPr>
        </p:nvGraphicFramePr>
        <p:xfrm>
          <a:off x="5797550" y="1487488"/>
          <a:ext cx="2068513" cy="1057278"/>
        </p:xfrm>
        <a:graphic>
          <a:graphicData uri="http://schemas.openxmlformats.org/drawingml/2006/table">
            <a:tbl>
              <a:tblPr/>
              <a:tblGrid>
                <a:gridCol w="20685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First.Dept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82812" name="Group 188"/>
          <p:cNvGraphicFramePr>
            <a:graphicFrameLocks noGrp="1"/>
          </p:cNvGraphicFramePr>
          <p:nvPr>
            <p:custDataLst>
              <p:tags r:id="rId6"/>
            </p:custDataLst>
          </p:nvPr>
        </p:nvGraphicFramePr>
        <p:xfrm>
          <a:off x="5762625" y="3062288"/>
          <a:ext cx="2182813" cy="1057278"/>
        </p:xfrm>
        <a:graphic>
          <a:graphicData uri="http://schemas.openxmlformats.org/drawingml/2006/table">
            <a:tbl>
              <a:tblPr/>
              <a:tblGrid>
                <a:gridCol w="21828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Last.Dept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pic>
        <p:nvPicPr>
          <p:cNvPr id="13" name="Picture 3" descr="L:\graphics\big_arrow_down_nob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4680550" y="2223518"/>
            <a:ext cx="501589" cy="107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7900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custDataLst>
              <p:tags r:id="rId1"/>
            </p:custDataLst>
          </p:nvPr>
        </p:nvSpPr>
        <p:spPr/>
        <p:txBody>
          <a:bodyPr/>
          <a:lstStyle/>
          <a:p>
            <a:r>
              <a:rPr lang="en-US" dirty="0"/>
              <a:t>First. / Last. Values: Third DATA Step Iteration</a:t>
            </a:r>
          </a:p>
        </p:txBody>
      </p:sp>
      <p:sp>
        <p:nvSpPr>
          <p:cNvPr id="143" name="Slide Number Placeholder 3"/>
          <p:cNvSpPr>
            <a:spLocks noGrp="1"/>
          </p:cNvSpPr>
          <p:nvPr>
            <p:ph type="sldNum" sz="quarter" idx="10"/>
            <p:custDataLst>
              <p:tags r:id="rId2"/>
            </p:custDataLst>
          </p:nvPr>
        </p:nvSpPr>
        <p:spPr/>
        <p:txBody>
          <a:bodyPr/>
          <a:lstStyle/>
          <a:p>
            <a:pPr>
              <a:defRPr/>
            </a:pPr>
            <a:fld id="{7B1F0A23-261A-49CA-A751-3FF84C0F18A9}" type="slidenum">
              <a:rPr lang="en-US"/>
              <a:pPr>
                <a:defRPr/>
              </a:pPr>
              <a:t>39</a:t>
            </a:fld>
            <a:endParaRPr lang="en-US" b="0">
              <a:latin typeface="Times New Roman" pitchFamily="18" charset="0"/>
            </a:endParaRPr>
          </a:p>
        </p:txBody>
      </p:sp>
      <p:sp>
        <p:nvSpPr>
          <p:cNvPr id="55301" name="Animation Flag"/>
          <p:cNvSpPr txBox="1">
            <a:spLocks noChangeArrowheads="1"/>
          </p:cNvSpPr>
          <p:nvPr>
            <p:custDataLst>
              <p:tags r:id="rId3"/>
            </p:custDataLst>
          </p:nvPr>
        </p:nvSpPr>
        <p:spPr bwMode="auto">
          <a:xfrm>
            <a:off x="8581328" y="6451600"/>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US" b="1">
                <a:latin typeface="Arial"/>
              </a:rPr>
              <a:t>...</a:t>
            </a:r>
          </a:p>
        </p:txBody>
      </p:sp>
      <p:graphicFrame>
        <p:nvGraphicFramePr>
          <p:cNvPr id="283830" name="Group 182"/>
          <p:cNvGraphicFramePr>
            <a:graphicFrameLocks noGrp="1"/>
          </p:cNvGraphicFramePr>
          <p:nvPr>
            <p:custDataLst>
              <p:tags r:id="rId4"/>
            </p:custDataLst>
          </p:nvPr>
        </p:nvGraphicFramePr>
        <p:xfrm>
          <a:off x="547688" y="1525588"/>
          <a:ext cx="3838575" cy="3826510"/>
        </p:xfrm>
        <a:graphic>
          <a:graphicData uri="http://schemas.openxmlformats.org/drawingml/2006/table">
            <a:tbl>
              <a:tblPr/>
              <a:tblGrid>
                <a:gridCol w="1919287">
                  <a:extLst>
                    <a:ext uri="{9D8B030D-6E8A-4147-A177-3AD203B41FA5}">
                      <a16:colId xmlns:a16="http://schemas.microsoft.com/office/drawing/2014/main" val="20000"/>
                    </a:ext>
                  </a:extLst>
                </a:gridCol>
                <a:gridCol w="1919288">
                  <a:extLst>
                    <a:ext uri="{9D8B030D-6E8A-4147-A177-3AD203B41FA5}">
                      <a16:colId xmlns:a16="http://schemas.microsoft.com/office/drawing/2014/main" val="20001"/>
                    </a:ext>
                  </a:extLst>
                </a:gridCol>
              </a:tblGrid>
              <a:tr h="346075">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3460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23000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27000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bl>
          </a:graphicData>
        </a:graphic>
      </p:graphicFrame>
      <p:graphicFrame>
        <p:nvGraphicFramePr>
          <p:cNvPr id="283831" name="Group 183"/>
          <p:cNvGraphicFramePr>
            <a:graphicFrameLocks noGrp="1"/>
          </p:cNvGraphicFramePr>
          <p:nvPr>
            <p:custDataLst>
              <p:tags r:id="rId5"/>
            </p:custDataLst>
          </p:nvPr>
        </p:nvGraphicFramePr>
        <p:xfrm>
          <a:off x="5797550" y="1487488"/>
          <a:ext cx="2068513" cy="1057278"/>
        </p:xfrm>
        <a:graphic>
          <a:graphicData uri="http://schemas.openxmlformats.org/drawingml/2006/table">
            <a:tbl>
              <a:tblPr/>
              <a:tblGrid>
                <a:gridCol w="20685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First.Dept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83832" name="Group 184"/>
          <p:cNvGraphicFramePr>
            <a:graphicFrameLocks noGrp="1"/>
          </p:cNvGraphicFramePr>
          <p:nvPr>
            <p:custDataLst>
              <p:tags r:id="rId6"/>
            </p:custDataLst>
          </p:nvPr>
        </p:nvGraphicFramePr>
        <p:xfrm>
          <a:off x="5762625" y="3062288"/>
          <a:ext cx="2182813" cy="1057278"/>
        </p:xfrm>
        <a:graphic>
          <a:graphicData uri="http://schemas.openxmlformats.org/drawingml/2006/table">
            <a:tbl>
              <a:tblPr/>
              <a:tblGrid>
                <a:gridCol w="21828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Last.Dept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pic>
        <p:nvPicPr>
          <p:cNvPr id="5123" name="Picture 3" descr="L:\graphics\big_arrow_down_nob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4680550" y="2589278"/>
            <a:ext cx="501589" cy="107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4713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lstStyle/>
          <a:p>
            <a:r>
              <a:rPr lang="en-US" dirty="0"/>
              <a:t>Business Scenario </a:t>
            </a:r>
          </a:p>
        </p:txBody>
      </p:sp>
      <p:sp>
        <p:nvSpPr>
          <p:cNvPr id="17411" name="Rectangle 3"/>
          <p:cNvSpPr>
            <a:spLocks noGrp="1" noChangeArrowheads="1"/>
          </p:cNvSpPr>
          <p:nvPr>
            <p:ph idx="1"/>
            <p:custDataLst>
              <p:tags r:id="rId2"/>
            </p:custDataLst>
          </p:nvPr>
        </p:nvSpPr>
        <p:spPr/>
        <p:txBody>
          <a:bodyPr/>
          <a:lstStyle/>
          <a:p>
            <a:pPr>
              <a:tabLst>
                <a:tab pos="3600450" algn="l"/>
              </a:tabLst>
              <a:defRPr/>
            </a:pPr>
            <a:r>
              <a:rPr lang="en-US" dirty="0"/>
              <a:t>A manager has asked to see daily sales for April, as well as a month-to-date total for each day for her department.</a:t>
            </a:r>
          </a:p>
          <a:p>
            <a:pPr>
              <a:tabLst>
                <a:tab pos="3600450" algn="l"/>
              </a:tabLst>
              <a:defRPr/>
            </a:pPr>
            <a:endParaRPr lang="en-US" dirty="0"/>
          </a:p>
          <a:p>
            <a:pPr>
              <a:tabLst>
                <a:tab pos="2800350" algn="l"/>
                <a:tab pos="3086100" algn="l"/>
                <a:tab pos="3600450" algn="l"/>
                <a:tab pos="4000500" algn="l"/>
              </a:tabLst>
              <a:defRPr/>
            </a:pPr>
            <a:r>
              <a:rPr lang="en-US" dirty="0"/>
              <a:t>Partial</a:t>
            </a:r>
            <a:br>
              <a:rPr lang="en-US" dirty="0"/>
            </a:br>
            <a:r>
              <a:rPr lang="en-US" b="1" dirty="0" err="1">
                <a:latin typeface="Arial"/>
              </a:rPr>
              <a:t>orion.aprsales</a:t>
            </a:r>
            <a:r>
              <a:rPr lang="en-US" dirty="0"/>
              <a:t>                       Partial </a:t>
            </a:r>
            <a:r>
              <a:rPr lang="en-US" b="1" dirty="0" err="1"/>
              <a:t>mnthtot</a:t>
            </a:r>
            <a:r>
              <a:rPr lang="en-US" dirty="0"/>
              <a:t> </a:t>
            </a:r>
          </a:p>
          <a:p>
            <a:pPr>
              <a:tabLst>
                <a:tab pos="3600450" algn="l"/>
              </a:tabLst>
              <a:defRPr/>
            </a:pPr>
            <a:endParaRPr lang="en-US" dirty="0"/>
          </a:p>
          <a:p>
            <a:pPr marL="3657600" indent="-3657600">
              <a:tabLst>
                <a:tab pos="3600450" algn="l"/>
              </a:tabLst>
              <a:defRPr/>
            </a:pPr>
            <a:r>
              <a:rPr lang="en-US" dirty="0"/>
              <a:t>	</a:t>
            </a:r>
          </a:p>
          <a:p>
            <a:pPr>
              <a:tabLst>
                <a:tab pos="3600450" algn="l"/>
              </a:tabLst>
              <a:defRPr/>
            </a:pPr>
            <a:endParaRPr lang="en-US" dirty="0"/>
          </a:p>
          <a:p>
            <a:pPr>
              <a:tabLst>
                <a:tab pos="3600450" algn="l"/>
              </a:tabLst>
              <a:defRPr/>
            </a:pPr>
            <a:endParaRPr lang="en-US" dirty="0"/>
          </a:p>
        </p:txBody>
      </p:sp>
      <p:sp>
        <p:nvSpPr>
          <p:cNvPr id="7" name="Slide Number Placeholder 3"/>
          <p:cNvSpPr>
            <a:spLocks noGrp="1"/>
          </p:cNvSpPr>
          <p:nvPr>
            <p:ph type="sldNum" sz="quarter" idx="10"/>
            <p:custDataLst>
              <p:tags r:id="rId3"/>
            </p:custDataLst>
          </p:nvPr>
        </p:nvSpPr>
        <p:spPr/>
        <p:txBody>
          <a:bodyPr/>
          <a:lstStyle/>
          <a:p>
            <a:pPr>
              <a:defRPr/>
            </a:pPr>
            <a:fld id="{93E02CD2-CB1D-460B-A388-CEAF3643FB6F}" type="slidenum">
              <a:rPr lang="en-US"/>
              <a:pPr>
                <a:defRPr/>
              </a:pPr>
              <a:t>4</a:t>
            </a:fld>
            <a:endParaRPr lang="en-US" b="0">
              <a:latin typeface="Times New Roman" pitchFamily="18" charset="0"/>
            </a:endParaRPr>
          </a:p>
        </p:txBody>
      </p:sp>
      <p:sp>
        <p:nvSpPr>
          <p:cNvPr id="10245" name="Text Box 7"/>
          <p:cNvSpPr txBox="1">
            <a:spLocks noChangeArrowheads="1"/>
          </p:cNvSpPr>
          <p:nvPr>
            <p:custDataLst>
              <p:tags r:id="rId4"/>
            </p:custDataLst>
          </p:nvPr>
        </p:nvSpPr>
        <p:spPr bwMode="auto">
          <a:xfrm>
            <a:off x="1600200" y="28813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10246" name="Text Box 9"/>
          <p:cNvSpPr txBox="1">
            <a:spLocks noChangeArrowheads="1"/>
          </p:cNvSpPr>
          <p:nvPr>
            <p:custDataLst>
              <p:tags r:id="rId5"/>
            </p:custDataLst>
          </p:nvPr>
        </p:nvSpPr>
        <p:spPr bwMode="auto">
          <a:xfrm>
            <a:off x="1600200" y="28813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grpSp>
        <p:nvGrpSpPr>
          <p:cNvPr id="2" name="Group 1"/>
          <p:cNvGrpSpPr/>
          <p:nvPr/>
        </p:nvGrpSpPr>
        <p:grpSpPr>
          <a:xfrm>
            <a:off x="714449" y="3080439"/>
            <a:ext cx="8066649" cy="2339975"/>
            <a:chOff x="714449" y="3167064"/>
            <a:chExt cx="8066649" cy="2339975"/>
          </a:xfrm>
        </p:grpSpPr>
        <p:sp>
          <p:nvSpPr>
            <p:cNvPr id="10247" name="Rectangle 10"/>
            <p:cNvSpPr>
              <a:spLocks noChangeArrowheads="1"/>
            </p:cNvSpPr>
            <p:nvPr>
              <p:custDataLst>
                <p:tags r:id="rId6"/>
              </p:custDataLst>
            </p:nvPr>
          </p:nvSpPr>
          <p:spPr bwMode="auto">
            <a:xfrm>
              <a:off x="714449" y="3167064"/>
              <a:ext cx="2963862" cy="2339975"/>
            </a:xfrm>
            <a:prstGeom prst="rect">
              <a:avLst/>
            </a:prstGeom>
            <a:solidFill>
              <a:srgbClr val="FFFFFF"/>
            </a:solidFill>
            <a:ln w="38100">
              <a:solidFill>
                <a:schemeClr val="tx2"/>
              </a:solidFill>
              <a:miter lim="800000"/>
              <a:headEnd type="none" w="sm" len="sm"/>
              <a:tailEnd type="none" w="sm" len="sm"/>
            </a:ln>
          </p:spPr>
          <p:txBody>
            <a:bodyPr lIns="137160" tIns="50800" rIns="137160" bIns="50800">
              <a:spAutoFit/>
            </a:body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SaleDate</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SaleAmt</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01APR2011    498.49</a:t>
              </a:r>
            </a:p>
            <a:p>
              <a:r>
                <a:rPr lang="en-US" sz="1600" b="1" dirty="0">
                  <a:solidFill>
                    <a:srgbClr val="000000"/>
                  </a:solidFill>
                  <a:latin typeface="SAS Monospace" pitchFamily="49" charset="0"/>
                </a:rPr>
                <a:t>02APR2011    946.50</a:t>
              </a:r>
            </a:p>
            <a:p>
              <a:r>
                <a:rPr lang="en-US" sz="1600" b="1" dirty="0">
                  <a:solidFill>
                    <a:srgbClr val="000000"/>
                  </a:solidFill>
                  <a:latin typeface="SAS Monospace" pitchFamily="49" charset="0"/>
                </a:rPr>
                <a:t>03APR2011    994.97</a:t>
              </a:r>
            </a:p>
            <a:p>
              <a:r>
                <a:rPr lang="en-US" sz="1600" b="1" dirty="0">
                  <a:solidFill>
                    <a:srgbClr val="000000"/>
                  </a:solidFill>
                  <a:latin typeface="SAS Monospace" pitchFamily="49" charset="0"/>
                </a:rPr>
                <a:t>04APR2011    564.59</a:t>
              </a:r>
            </a:p>
            <a:p>
              <a:r>
                <a:rPr lang="en-US" sz="1600" b="1" dirty="0">
                  <a:solidFill>
                    <a:srgbClr val="000000"/>
                  </a:solidFill>
                  <a:latin typeface="SAS Monospace" pitchFamily="49" charset="0"/>
                </a:rPr>
                <a:t>05APR2011    783.01</a:t>
              </a:r>
            </a:p>
            <a:p>
              <a:r>
                <a:rPr lang="en-US" sz="1600" b="1" dirty="0">
                  <a:solidFill>
                    <a:srgbClr val="000000"/>
                  </a:solidFill>
                  <a:latin typeface="SAS Monospace" pitchFamily="49" charset="0"/>
                </a:rPr>
                <a:t>06APR2011    228.82</a:t>
              </a:r>
            </a:p>
            <a:p>
              <a:r>
                <a:rPr lang="en-US" sz="1600" b="1" dirty="0">
                  <a:solidFill>
                    <a:srgbClr val="000000"/>
                  </a:solidFill>
                  <a:latin typeface="SAS Monospace" pitchFamily="49" charset="0"/>
                </a:rPr>
                <a:t>07APR2011    930.57</a:t>
              </a:r>
            </a:p>
          </p:txBody>
        </p:sp>
        <p:sp>
          <p:nvSpPr>
            <p:cNvPr id="14" name="Rectangle 6"/>
            <p:cNvSpPr>
              <a:spLocks noChangeArrowheads="1"/>
            </p:cNvSpPr>
            <p:nvPr>
              <p:custDataLst>
                <p:tags r:id="rId7"/>
              </p:custDataLst>
            </p:nvPr>
          </p:nvSpPr>
          <p:spPr bwMode="auto">
            <a:xfrm>
              <a:off x="4729798" y="3167064"/>
              <a:ext cx="4051300" cy="2095500"/>
            </a:xfrm>
            <a:prstGeom prst="rect">
              <a:avLst/>
            </a:prstGeom>
            <a:solidFill>
              <a:srgbClr val="FFFFFF"/>
            </a:solidFill>
            <a:ln w="38100">
              <a:solidFill>
                <a:schemeClr val="tx2"/>
              </a:solidFill>
              <a:miter lim="800000"/>
              <a:headEnd type="none" w="sm" len="sm"/>
              <a:tailEnd type="none" w="sm" len="sm"/>
            </a:ln>
          </p:spPr>
          <p:txBody>
            <a:bodyPr wrap="none" lIns="137160" tIns="50800" rIns="137160" bIns="50800">
              <a:spAutoFit/>
            </a:bodyPr>
            <a:lstStyle/>
            <a:p>
              <a:r>
                <a:rPr lang="en-US" sz="1600" b="1" dirty="0">
                  <a:solidFill>
                    <a:srgbClr val="000000"/>
                  </a:solidFill>
                  <a:latin typeface="SAS Monospace" pitchFamily="49" charset="0"/>
                </a:rPr>
                <a:t>              Sale</a:t>
              </a: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SaleDate</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Amt</a:t>
              </a:r>
              <a:r>
                <a:rPr lang="en-US" sz="1600" b="1" dirty="0">
                  <a:solidFill>
                    <a:srgbClr val="000000"/>
                  </a:solidFill>
                  <a:latin typeface="SAS Monospace" pitchFamily="49" charset="0"/>
                </a:rPr>
                <a:t>      Mth2Dte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01APR2011    498.49      498.49</a:t>
              </a:r>
            </a:p>
            <a:p>
              <a:r>
                <a:rPr lang="en-US" sz="1600" b="1" dirty="0">
                  <a:solidFill>
                    <a:srgbClr val="000000"/>
                  </a:solidFill>
                  <a:latin typeface="SAS Monospace" pitchFamily="49" charset="0"/>
                </a:rPr>
                <a:t>02APR2011    946.50     1444.99</a:t>
              </a:r>
            </a:p>
            <a:p>
              <a:r>
                <a:rPr lang="en-US" sz="1600" b="1" dirty="0">
                  <a:solidFill>
                    <a:srgbClr val="000000"/>
                  </a:solidFill>
                  <a:latin typeface="SAS Monospace" pitchFamily="49" charset="0"/>
                </a:rPr>
                <a:t>03APR2011    994.97     2439.96</a:t>
              </a:r>
            </a:p>
            <a:p>
              <a:r>
                <a:rPr lang="en-US" sz="1600" b="1" dirty="0">
                  <a:solidFill>
                    <a:srgbClr val="000000"/>
                  </a:solidFill>
                  <a:latin typeface="SAS Monospace" pitchFamily="49" charset="0"/>
                </a:rPr>
                <a:t>04APR2011    564.59     3004.55</a:t>
              </a:r>
            </a:p>
            <a:p>
              <a:r>
                <a:rPr lang="en-US" sz="1600" b="1" dirty="0">
                  <a:solidFill>
                    <a:srgbClr val="000000"/>
                  </a:solidFill>
                  <a:latin typeface="SAS Monospace" pitchFamily="49" charset="0"/>
                </a:rPr>
                <a:t>05APR2011    783.01     3787.56</a:t>
              </a:r>
            </a:p>
          </p:txBody>
        </p:sp>
        <p:sp>
          <p:nvSpPr>
            <p:cNvPr id="15" name="Rectangle 8"/>
            <p:cNvSpPr>
              <a:spLocks noChangeArrowheads="1"/>
            </p:cNvSpPr>
            <p:nvPr>
              <p:custDataLst>
                <p:tags r:id="rId8"/>
              </p:custDataLst>
            </p:nvPr>
          </p:nvSpPr>
          <p:spPr bwMode="auto">
            <a:xfrm>
              <a:off x="6078086" y="3936698"/>
              <a:ext cx="1284050" cy="50901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r>
                <a:rPr lang="en-US" b="1" dirty="0">
                  <a:solidFill>
                    <a:schemeClr val="tx2"/>
                  </a:solidFill>
                </a:rPr>
                <a:t>+</a:t>
              </a:r>
            </a:p>
          </p:txBody>
        </p:sp>
        <p:sp>
          <p:nvSpPr>
            <p:cNvPr id="17" name="Rectangle 8"/>
            <p:cNvSpPr>
              <a:spLocks noChangeArrowheads="1"/>
            </p:cNvSpPr>
            <p:nvPr>
              <p:custDataLst>
                <p:tags r:id="rId9"/>
              </p:custDataLst>
            </p:nvPr>
          </p:nvSpPr>
          <p:spPr bwMode="auto">
            <a:xfrm>
              <a:off x="7361650" y="4186420"/>
              <a:ext cx="1306910" cy="254507"/>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b="1" dirty="0">
                <a:solidFill>
                  <a:schemeClr val="tx2"/>
                </a:solidFill>
              </a:endParaRPr>
            </a:p>
          </p:txBody>
        </p:sp>
        <p:pic>
          <p:nvPicPr>
            <p:cNvPr id="6148" name="Picture 4" descr="L:\graphics\arrow_sw_righ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5398" y="4025713"/>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custDataLst>
                <p:tags r:id="rId10"/>
              </p:custDataLst>
            </p:nvPr>
          </p:nvSpPr>
          <p:spPr>
            <a:xfrm>
              <a:off x="7373080" y="4077761"/>
              <a:ext cx="428016" cy="461665"/>
            </a:xfrm>
            <a:prstGeom prst="rect">
              <a:avLst/>
            </a:prstGeom>
            <a:noFill/>
          </p:spPr>
          <p:txBody>
            <a:bodyPr wrap="square" rtlCol="0">
              <a:spAutoFit/>
            </a:bodyPr>
            <a:lstStyle/>
            <a:p>
              <a:r>
                <a:rPr lang="en-US" b="1" dirty="0">
                  <a:solidFill>
                    <a:schemeClr val="tx2"/>
                  </a:solidFill>
                </a:rPr>
                <a:t>=</a:t>
              </a:r>
            </a:p>
          </p:txBody>
        </p:sp>
      </p:grpSp>
    </p:spTree>
    <p:extLst>
      <p:ext uri="{BB962C8B-B14F-4D97-AF65-F5344CB8AC3E}">
        <p14:creationId xmlns:p14="http://schemas.microsoft.com/office/powerpoint/2010/main" val="2122177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854" name="Group 182"/>
          <p:cNvGraphicFramePr>
            <a:graphicFrameLocks noGrp="1"/>
          </p:cNvGraphicFramePr>
          <p:nvPr>
            <p:custDataLst>
              <p:tags r:id="rId1"/>
            </p:custDataLst>
            <p:extLst>
              <p:ext uri="{D42A27DB-BD31-4B8C-83A1-F6EECF244321}">
                <p14:modId xmlns:p14="http://schemas.microsoft.com/office/powerpoint/2010/main" val="1796024117"/>
              </p:ext>
            </p:extLst>
          </p:nvPr>
        </p:nvGraphicFramePr>
        <p:xfrm>
          <a:off x="547688" y="1525588"/>
          <a:ext cx="3838575" cy="3826510"/>
        </p:xfrm>
        <a:graphic>
          <a:graphicData uri="http://schemas.openxmlformats.org/drawingml/2006/table">
            <a:tbl>
              <a:tblPr/>
              <a:tblGrid>
                <a:gridCol w="1919287">
                  <a:extLst>
                    <a:ext uri="{9D8B030D-6E8A-4147-A177-3AD203B41FA5}">
                      <a16:colId xmlns:a16="http://schemas.microsoft.com/office/drawing/2014/main" val="20000"/>
                    </a:ext>
                  </a:extLst>
                </a:gridCol>
                <a:gridCol w="1919288">
                  <a:extLst>
                    <a:ext uri="{9D8B030D-6E8A-4147-A177-3AD203B41FA5}">
                      <a16:colId xmlns:a16="http://schemas.microsoft.com/office/drawing/2014/main" val="20001"/>
                    </a:ext>
                  </a:extLst>
                </a:gridCol>
              </a:tblGrid>
              <a:tr h="346075">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3460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23000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27000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bl>
          </a:graphicData>
        </a:graphic>
      </p:graphicFrame>
      <p:sp>
        <p:nvSpPr>
          <p:cNvPr id="56322" name="Rectangle 2"/>
          <p:cNvSpPr>
            <a:spLocks noGrp="1" noChangeArrowheads="1"/>
          </p:cNvSpPr>
          <p:nvPr>
            <p:ph type="title"/>
            <p:custDataLst>
              <p:tags r:id="rId2"/>
            </p:custDataLst>
          </p:nvPr>
        </p:nvSpPr>
        <p:spPr>
          <a:xfrm>
            <a:off x="685800" y="457200"/>
            <a:ext cx="8458200" cy="1134932"/>
          </a:xfrm>
        </p:spPr>
        <p:txBody>
          <a:bodyPr/>
          <a:lstStyle/>
          <a:p>
            <a:r>
              <a:rPr lang="en-US" dirty="0"/>
              <a:t>First. / Last. Values: Fourth DATA Step Iteration</a:t>
            </a:r>
          </a:p>
        </p:txBody>
      </p:sp>
      <p:sp>
        <p:nvSpPr>
          <p:cNvPr id="142" name="Slide Number Placeholder 3"/>
          <p:cNvSpPr>
            <a:spLocks noGrp="1"/>
          </p:cNvSpPr>
          <p:nvPr>
            <p:ph type="sldNum" sz="quarter" idx="10"/>
            <p:custDataLst>
              <p:tags r:id="rId3"/>
            </p:custDataLst>
          </p:nvPr>
        </p:nvSpPr>
        <p:spPr/>
        <p:txBody>
          <a:bodyPr/>
          <a:lstStyle/>
          <a:p>
            <a:pPr>
              <a:defRPr/>
            </a:pPr>
            <a:fld id="{782F6C8C-B677-49E4-93EE-E344CAE8E176}" type="slidenum">
              <a:rPr lang="en-US"/>
              <a:pPr>
                <a:defRPr/>
              </a:pPr>
              <a:t>40</a:t>
            </a:fld>
            <a:endParaRPr lang="en-US" b="0">
              <a:latin typeface="Times New Roman" pitchFamily="18" charset="0"/>
            </a:endParaRPr>
          </a:p>
        </p:txBody>
      </p:sp>
      <p:graphicFrame>
        <p:nvGraphicFramePr>
          <p:cNvPr id="284855" name="Group 183"/>
          <p:cNvGraphicFramePr>
            <a:graphicFrameLocks noGrp="1"/>
          </p:cNvGraphicFramePr>
          <p:nvPr>
            <p:custDataLst>
              <p:tags r:id="rId4"/>
            </p:custDataLst>
          </p:nvPr>
        </p:nvGraphicFramePr>
        <p:xfrm>
          <a:off x="5797550" y="1487488"/>
          <a:ext cx="2068513" cy="1057278"/>
        </p:xfrm>
        <a:graphic>
          <a:graphicData uri="http://schemas.openxmlformats.org/drawingml/2006/table">
            <a:tbl>
              <a:tblPr/>
              <a:tblGrid>
                <a:gridCol w="20685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First.Dept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284856" name="Group 184"/>
          <p:cNvGraphicFramePr>
            <a:graphicFrameLocks noGrp="1"/>
          </p:cNvGraphicFramePr>
          <p:nvPr>
            <p:custDataLst>
              <p:tags r:id="rId5"/>
            </p:custDataLst>
          </p:nvPr>
        </p:nvGraphicFramePr>
        <p:xfrm>
          <a:off x="5762625" y="3062288"/>
          <a:ext cx="2182813" cy="1057278"/>
        </p:xfrm>
        <a:graphic>
          <a:graphicData uri="http://schemas.openxmlformats.org/drawingml/2006/table">
            <a:tbl>
              <a:tblPr/>
              <a:tblGrid>
                <a:gridCol w="2182813">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Last.Dept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pic>
        <p:nvPicPr>
          <p:cNvPr id="8" name="Picture 3" descr="L:\graphics\big_arrow_down_nob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4680550" y="2909318"/>
            <a:ext cx="501589" cy="107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58515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3.03 Short </a:t>
            </a:r>
            <a:r>
              <a:rPr lang="en-US" dirty="0"/>
              <a:t>Answer Poll</a:t>
            </a:r>
          </a:p>
        </p:txBody>
      </p:sp>
      <p:sp>
        <p:nvSpPr>
          <p:cNvPr id="3075" name="Rectangle 5"/>
          <p:cNvSpPr>
            <a:spLocks noGrp="1" noChangeArrowheads="1"/>
          </p:cNvSpPr>
          <p:nvPr>
            <p:ph idx="1"/>
            <p:custDataLst>
              <p:tags r:id="rId3"/>
            </p:custDataLst>
          </p:nvPr>
        </p:nvSpPr>
        <p:spPr/>
        <p:txBody>
          <a:bodyPr/>
          <a:lstStyle/>
          <a:p>
            <a:r>
              <a:rPr lang="en-US" dirty="0"/>
              <a:t>What are the values </a:t>
            </a:r>
            <a:r>
              <a:rPr lang="en-US"/>
              <a:t>for </a:t>
            </a:r>
            <a:r>
              <a:rPr lang="en-US" b="1"/>
              <a:t>First.Dept</a:t>
            </a:r>
            <a:r>
              <a:rPr lang="en-US"/>
              <a:t> and </a:t>
            </a:r>
            <a:r>
              <a:rPr lang="en-US" b="1"/>
              <a:t>Last.Dept</a:t>
            </a:r>
            <a:r>
              <a:rPr lang="en-US"/>
              <a:t> </a:t>
            </a:r>
            <a:r>
              <a:rPr lang="en-US" dirty="0"/>
              <a:t>when the DATA step is processing the observation indicated </a:t>
            </a:r>
            <a:br>
              <a:rPr lang="en-US" dirty="0"/>
            </a:br>
            <a:r>
              <a:rPr lang="en-US" dirty="0"/>
              <a:t>by the arrow?</a:t>
            </a:r>
          </a:p>
          <a:p>
            <a:pPr marL="0" indent="0"/>
            <a:endParaRPr lang="en-US" dirty="0"/>
          </a:p>
        </p:txBody>
      </p:sp>
      <p:graphicFrame>
        <p:nvGraphicFramePr>
          <p:cNvPr id="4" name="Group 189"/>
          <p:cNvGraphicFramePr>
            <a:graphicFrameLocks noGrp="1"/>
          </p:cNvGraphicFramePr>
          <p:nvPr>
            <p:custDataLst>
              <p:tags r:id="rId4"/>
            </p:custDataLst>
            <p:extLst>
              <p:ext uri="{D42A27DB-BD31-4B8C-83A1-F6EECF244321}">
                <p14:modId xmlns:p14="http://schemas.microsoft.com/office/powerpoint/2010/main" val="1122098981"/>
              </p:ext>
            </p:extLst>
          </p:nvPr>
        </p:nvGraphicFramePr>
        <p:xfrm>
          <a:off x="561975" y="2295071"/>
          <a:ext cx="3838575" cy="2906713"/>
        </p:xfrm>
        <a:graphic>
          <a:graphicData uri="http://schemas.openxmlformats.org/drawingml/2006/table">
            <a:tbl>
              <a:tblPr/>
              <a:tblGrid>
                <a:gridCol w="1919288">
                  <a:extLst>
                    <a:ext uri="{9D8B030D-6E8A-4147-A177-3AD203B41FA5}">
                      <a16:colId xmlns:a16="http://schemas.microsoft.com/office/drawing/2014/main" val="20000"/>
                    </a:ext>
                  </a:extLst>
                </a:gridCol>
                <a:gridCol w="1919287">
                  <a:extLst>
                    <a:ext uri="{9D8B030D-6E8A-4147-A177-3AD203B41FA5}">
                      <a16:colId xmlns:a16="http://schemas.microsoft.com/office/drawing/2014/main" val="20001"/>
                    </a:ext>
                  </a:extLst>
                </a:gridCol>
              </a:tblGrid>
              <a:tr h="365800">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3461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bl>
          </a:graphicData>
        </a:graphic>
      </p:graphicFrame>
      <p:graphicFrame>
        <p:nvGraphicFramePr>
          <p:cNvPr id="5" name="Group 154"/>
          <p:cNvGraphicFramePr>
            <a:graphicFrameLocks noGrp="1"/>
          </p:cNvGraphicFramePr>
          <p:nvPr>
            <p:custDataLst>
              <p:tags r:id="rId5"/>
            </p:custDataLst>
            <p:extLst>
              <p:ext uri="{D42A27DB-BD31-4B8C-83A1-F6EECF244321}">
                <p14:modId xmlns:p14="http://schemas.microsoft.com/office/powerpoint/2010/main" val="43913060"/>
              </p:ext>
            </p:extLst>
          </p:nvPr>
        </p:nvGraphicFramePr>
        <p:xfrm>
          <a:off x="5770563" y="2265362"/>
          <a:ext cx="2068512" cy="1057278"/>
        </p:xfrm>
        <a:graphic>
          <a:graphicData uri="http://schemas.openxmlformats.org/drawingml/2006/table">
            <a:tbl>
              <a:tblPr/>
              <a:tblGrid>
                <a:gridCol w="2068512">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First.Dept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6" name="Group 155"/>
          <p:cNvGraphicFramePr>
            <a:graphicFrameLocks noGrp="1"/>
          </p:cNvGraphicFramePr>
          <p:nvPr>
            <p:custDataLst>
              <p:tags r:id="rId6"/>
            </p:custDataLst>
            <p:extLst>
              <p:ext uri="{D42A27DB-BD31-4B8C-83A1-F6EECF244321}">
                <p14:modId xmlns:p14="http://schemas.microsoft.com/office/powerpoint/2010/main" val="2825434245"/>
              </p:ext>
            </p:extLst>
          </p:nvPr>
        </p:nvGraphicFramePr>
        <p:xfrm>
          <a:off x="5735638" y="3840162"/>
          <a:ext cx="2182812" cy="1057278"/>
        </p:xfrm>
        <a:graphic>
          <a:graphicData uri="http://schemas.openxmlformats.org/drawingml/2006/table">
            <a:tbl>
              <a:tblPr/>
              <a:tblGrid>
                <a:gridCol w="2182812">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Last.Dept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pic>
        <p:nvPicPr>
          <p:cNvPr id="7" name="Picture 3" descr="L:\graphics\big_arrow_down_nob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4714840" y="3755138"/>
            <a:ext cx="501589" cy="10730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3.03 Short </a:t>
            </a:r>
            <a:r>
              <a:rPr lang="en-US" dirty="0"/>
              <a:t>Answer Poll – Correct Answer</a:t>
            </a:r>
          </a:p>
        </p:txBody>
      </p:sp>
      <p:sp>
        <p:nvSpPr>
          <p:cNvPr id="3075" name="Rectangle 5"/>
          <p:cNvSpPr>
            <a:spLocks noGrp="1" noChangeArrowheads="1"/>
          </p:cNvSpPr>
          <p:nvPr>
            <p:ph idx="1"/>
            <p:custDataLst>
              <p:tags r:id="rId3"/>
            </p:custDataLst>
          </p:nvPr>
        </p:nvSpPr>
        <p:spPr/>
        <p:txBody>
          <a:bodyPr/>
          <a:lstStyle/>
          <a:p>
            <a:r>
              <a:rPr lang="en-US" dirty="0"/>
              <a:t>What are the values </a:t>
            </a:r>
            <a:r>
              <a:rPr lang="en-US"/>
              <a:t>for </a:t>
            </a:r>
            <a:r>
              <a:rPr lang="en-US" b="1"/>
              <a:t>First.Dept</a:t>
            </a:r>
            <a:r>
              <a:rPr lang="en-US"/>
              <a:t> and </a:t>
            </a:r>
            <a:r>
              <a:rPr lang="en-US" b="1"/>
              <a:t>Last.Dept</a:t>
            </a:r>
            <a:r>
              <a:rPr lang="en-US"/>
              <a:t> </a:t>
            </a:r>
            <a:r>
              <a:rPr lang="en-US" dirty="0"/>
              <a:t>when the DATA step is processing the observation indicated </a:t>
            </a:r>
            <a:br>
              <a:rPr lang="en-US" dirty="0"/>
            </a:br>
            <a:r>
              <a:rPr lang="en-US" dirty="0"/>
              <a:t>by the arrow?</a:t>
            </a:r>
          </a:p>
          <a:p>
            <a:pPr marL="0" indent="0"/>
            <a:endParaRPr lang="en-US" dirty="0"/>
          </a:p>
        </p:txBody>
      </p:sp>
      <p:graphicFrame>
        <p:nvGraphicFramePr>
          <p:cNvPr id="4" name="Group 189"/>
          <p:cNvGraphicFramePr>
            <a:graphicFrameLocks noGrp="1"/>
          </p:cNvGraphicFramePr>
          <p:nvPr>
            <p:custDataLst>
              <p:tags r:id="rId4"/>
            </p:custDataLst>
            <p:extLst>
              <p:ext uri="{D42A27DB-BD31-4B8C-83A1-F6EECF244321}">
                <p14:modId xmlns:p14="http://schemas.microsoft.com/office/powerpoint/2010/main" val="1122098981"/>
              </p:ext>
            </p:extLst>
          </p:nvPr>
        </p:nvGraphicFramePr>
        <p:xfrm>
          <a:off x="561975" y="2295071"/>
          <a:ext cx="3838575" cy="2906713"/>
        </p:xfrm>
        <a:graphic>
          <a:graphicData uri="http://schemas.openxmlformats.org/drawingml/2006/table">
            <a:tbl>
              <a:tblPr/>
              <a:tblGrid>
                <a:gridCol w="1919288">
                  <a:extLst>
                    <a:ext uri="{9D8B030D-6E8A-4147-A177-3AD203B41FA5}">
                      <a16:colId xmlns:a16="http://schemas.microsoft.com/office/drawing/2014/main" val="20000"/>
                    </a:ext>
                  </a:extLst>
                </a:gridCol>
                <a:gridCol w="1919287">
                  <a:extLst>
                    <a:ext uri="{9D8B030D-6E8A-4147-A177-3AD203B41FA5}">
                      <a16:colId xmlns:a16="http://schemas.microsoft.com/office/drawing/2014/main" val="20001"/>
                    </a:ext>
                  </a:extLst>
                </a:gridCol>
              </a:tblGrid>
              <a:tr h="365800">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3461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65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bl>
          </a:graphicData>
        </a:graphic>
      </p:graphicFrame>
      <p:graphicFrame>
        <p:nvGraphicFramePr>
          <p:cNvPr id="5" name="Group 154"/>
          <p:cNvGraphicFramePr>
            <a:graphicFrameLocks noGrp="1"/>
          </p:cNvGraphicFramePr>
          <p:nvPr>
            <p:custDataLst>
              <p:tags r:id="rId5"/>
            </p:custDataLst>
            <p:extLst>
              <p:ext uri="{D42A27DB-BD31-4B8C-83A1-F6EECF244321}">
                <p14:modId xmlns:p14="http://schemas.microsoft.com/office/powerpoint/2010/main" val="591312655"/>
              </p:ext>
            </p:extLst>
          </p:nvPr>
        </p:nvGraphicFramePr>
        <p:xfrm>
          <a:off x="5770563" y="2265362"/>
          <a:ext cx="2068512" cy="1057278"/>
        </p:xfrm>
        <a:graphic>
          <a:graphicData uri="http://schemas.openxmlformats.org/drawingml/2006/table">
            <a:tbl>
              <a:tblPr/>
              <a:tblGrid>
                <a:gridCol w="2068512">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First.Dept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6" name="Group 155"/>
          <p:cNvGraphicFramePr>
            <a:graphicFrameLocks noGrp="1"/>
          </p:cNvGraphicFramePr>
          <p:nvPr>
            <p:custDataLst>
              <p:tags r:id="rId6"/>
            </p:custDataLst>
            <p:extLst>
              <p:ext uri="{D42A27DB-BD31-4B8C-83A1-F6EECF244321}">
                <p14:modId xmlns:p14="http://schemas.microsoft.com/office/powerpoint/2010/main" val="3029817240"/>
              </p:ext>
            </p:extLst>
          </p:nvPr>
        </p:nvGraphicFramePr>
        <p:xfrm>
          <a:off x="5735638" y="3840162"/>
          <a:ext cx="2182812" cy="1057278"/>
        </p:xfrm>
        <a:graphic>
          <a:graphicData uri="http://schemas.openxmlformats.org/drawingml/2006/table">
            <a:tbl>
              <a:tblPr/>
              <a:tblGrid>
                <a:gridCol w="2182812">
                  <a:extLst>
                    <a:ext uri="{9D8B030D-6E8A-4147-A177-3AD203B41FA5}">
                      <a16:colId xmlns:a16="http://schemas.microsoft.com/office/drawing/2014/main" val="20000"/>
                    </a:ext>
                  </a:extLst>
                </a:gridCol>
              </a:tblGrid>
              <a:tr h="3657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Last.Dept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pic>
        <p:nvPicPr>
          <p:cNvPr id="7" name="Picture 3" descr="L:\graphics\big_arrow_down_nob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4714840" y="3755138"/>
            <a:ext cx="501589" cy="10730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custDataLst>
              <p:tags r:id="rId7"/>
            </p:custDataLst>
          </p:nvPr>
        </p:nvSpPr>
        <p:spPr>
          <a:xfrm>
            <a:off x="504825" y="5414603"/>
            <a:ext cx="7848600" cy="830997"/>
          </a:xfrm>
          <a:prstGeom prst="rect">
            <a:avLst/>
          </a:prstGeom>
        </p:spPr>
        <p:txBody>
          <a:bodyPr wrap="square">
            <a:spAutoFit/>
          </a:bodyPr>
          <a:lstStyle/>
          <a:p>
            <a:r>
              <a:rPr lang="en-US" b="1"/>
              <a:t>First.</a:t>
            </a:r>
            <a:r>
              <a:rPr lang="en-US" b="1">
                <a:solidFill>
                  <a:srgbClr val="000000"/>
                </a:solidFill>
              </a:rPr>
              <a:t>Dept</a:t>
            </a:r>
            <a:r>
              <a:rPr lang="en-US" b="1"/>
              <a:t> and Last.</a:t>
            </a:r>
            <a:r>
              <a:rPr lang="en-US" b="1">
                <a:solidFill>
                  <a:srgbClr val="000000"/>
                </a:solidFill>
              </a:rPr>
              <a:t>Dept</a:t>
            </a:r>
            <a:r>
              <a:rPr lang="en-US" b="1"/>
              <a:t> </a:t>
            </a:r>
            <a:r>
              <a:rPr lang="en-US" b="1" dirty="0"/>
              <a:t>are both 1. This happens when a group </a:t>
            </a:r>
            <a:r>
              <a:rPr lang="en-US" b="1" dirty="0">
                <a:solidFill>
                  <a:srgbClr val="000000"/>
                </a:solidFill>
              </a:rPr>
              <a:t>consists of</a:t>
            </a:r>
            <a:r>
              <a:rPr lang="en-US" b="1" dirty="0"/>
              <a:t> a single observation.</a:t>
            </a:r>
          </a:p>
        </p:txBody>
      </p:sp>
    </p:spTree>
    <p:custDataLst>
      <p:tags r:id="rId1"/>
    </p:custDataLst>
    <p:extLst>
      <p:ext uri="{BB962C8B-B14F-4D97-AF65-F5344CB8AC3E}">
        <p14:creationId xmlns:p14="http://schemas.microsoft.com/office/powerpoint/2010/main" val="847793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title"/>
            <p:custDataLst>
              <p:tags r:id="rId1"/>
            </p:custDataLst>
          </p:nvPr>
        </p:nvSpPr>
        <p:spPr/>
        <p:txBody>
          <a:bodyPr/>
          <a:lstStyle/>
          <a:p>
            <a:r>
              <a:rPr lang="en-US"/>
              <a:t>What Must Happen When?</a:t>
            </a:r>
          </a:p>
        </p:txBody>
      </p:sp>
      <p:sp>
        <p:nvSpPr>
          <p:cNvPr id="59395" name="Rectangle 6"/>
          <p:cNvSpPr>
            <a:spLocks noGrp="1" noChangeArrowheads="1"/>
          </p:cNvSpPr>
          <p:nvPr>
            <p:ph idx="1"/>
            <p:custDataLst>
              <p:tags r:id="rId2"/>
            </p:custDataLst>
          </p:nvPr>
        </p:nvSpPr>
        <p:spPr/>
        <p:txBody>
          <a:bodyPr/>
          <a:lstStyle/>
          <a:p>
            <a:pPr>
              <a:tabLst>
                <a:tab pos="457200" algn="l"/>
              </a:tabLst>
            </a:pPr>
            <a:r>
              <a:rPr lang="en-US" dirty="0"/>
              <a:t>There is a three-step process for using the DATA step </a:t>
            </a:r>
            <a:br>
              <a:rPr lang="en-US" dirty="0"/>
            </a:br>
            <a:r>
              <a:rPr lang="en-US" dirty="0"/>
              <a:t>to summarize grouped data.</a:t>
            </a:r>
          </a:p>
        </p:txBody>
      </p:sp>
      <p:sp>
        <p:nvSpPr>
          <p:cNvPr id="5" name="Slide Number Placeholder 3"/>
          <p:cNvSpPr>
            <a:spLocks noGrp="1"/>
          </p:cNvSpPr>
          <p:nvPr>
            <p:ph type="sldNum" sz="quarter" idx="10"/>
            <p:custDataLst>
              <p:tags r:id="rId3"/>
            </p:custDataLst>
          </p:nvPr>
        </p:nvSpPr>
        <p:spPr/>
        <p:txBody>
          <a:bodyPr/>
          <a:lstStyle/>
          <a:p>
            <a:pPr>
              <a:defRPr/>
            </a:pPr>
            <a:fld id="{67136227-C05B-4C59-8823-C02D06BE237D}" type="slidenum">
              <a:rPr lang="en-US"/>
              <a:pPr>
                <a:defRPr/>
              </a:pPr>
              <a:t>43</a:t>
            </a:fld>
            <a:endParaRPr lang="en-US" b="0">
              <a:latin typeface="Times New Roman" pitchFamily="18" charset="0"/>
            </a:endParaRPr>
          </a:p>
        </p:txBody>
      </p:sp>
      <p:pic>
        <p:nvPicPr>
          <p:cNvPr id="9" name="Picture 3" descr="L:\graphics\arrow_down_big_noshad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3381" y="2894022"/>
            <a:ext cx="387738" cy="4777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custDataLst>
              <p:tags r:id="rId4"/>
            </p:custDataLst>
            <p:extLst>
              <p:ext uri="{D42A27DB-BD31-4B8C-83A1-F6EECF244321}">
                <p14:modId xmlns:p14="http://schemas.microsoft.com/office/powerpoint/2010/main" val="1902007696"/>
              </p:ext>
            </p:extLst>
          </p:nvPr>
        </p:nvGraphicFramePr>
        <p:xfrm>
          <a:off x="703263" y="1941010"/>
          <a:ext cx="7873578" cy="909320"/>
        </p:xfrm>
        <a:graphic>
          <a:graphicData uri="http://schemas.openxmlformats.org/drawingml/2006/table">
            <a:tbl>
              <a:tblPr firstRow="1" bandRow="1">
                <a:tableStyleId>{5C22544A-7EE6-4342-B048-85BDC9FD1C3A}</a:tableStyleId>
              </a:tblPr>
              <a:tblGrid>
                <a:gridCol w="1358096">
                  <a:extLst>
                    <a:ext uri="{9D8B030D-6E8A-4147-A177-3AD203B41FA5}">
                      <a16:colId xmlns:a16="http://schemas.microsoft.com/office/drawing/2014/main" val="20000"/>
                    </a:ext>
                  </a:extLst>
                </a:gridCol>
                <a:gridCol w="6515482">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Initialize: Set the accumulating variable to zero at the start of each BY group.</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custDataLst>
              <p:tags r:id="rId5"/>
            </p:custDataLst>
            <p:extLst>
              <p:ext uri="{D42A27DB-BD31-4B8C-83A1-F6EECF244321}">
                <p14:modId xmlns:p14="http://schemas.microsoft.com/office/powerpoint/2010/main" val="2356331403"/>
              </p:ext>
            </p:extLst>
          </p:nvPr>
        </p:nvGraphicFramePr>
        <p:xfrm>
          <a:off x="703263" y="3416300"/>
          <a:ext cx="7873578" cy="1275080"/>
        </p:xfrm>
        <a:graphic>
          <a:graphicData uri="http://schemas.openxmlformats.org/drawingml/2006/table">
            <a:tbl>
              <a:tblPr firstRow="1" bandRow="1">
                <a:tableStyleId>{5C22544A-7EE6-4342-B048-85BDC9FD1C3A}</a:tableStyleId>
              </a:tblPr>
              <a:tblGrid>
                <a:gridCol w="1358096">
                  <a:extLst>
                    <a:ext uri="{9D8B030D-6E8A-4147-A177-3AD203B41FA5}">
                      <a16:colId xmlns:a16="http://schemas.microsoft.com/office/drawing/2014/main" val="20000"/>
                    </a:ext>
                  </a:extLst>
                </a:gridCol>
                <a:gridCol w="6515482">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Accumulate: Increment the accumulating variable with a sum statement (automatically retains).</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custDataLst>
              <p:tags r:id="rId6"/>
            </p:custDataLst>
            <p:extLst>
              <p:ext uri="{D42A27DB-BD31-4B8C-83A1-F6EECF244321}">
                <p14:modId xmlns:p14="http://schemas.microsoft.com/office/powerpoint/2010/main" val="791088556"/>
              </p:ext>
            </p:extLst>
          </p:nvPr>
        </p:nvGraphicFramePr>
        <p:xfrm>
          <a:off x="730461" y="5258829"/>
          <a:ext cx="7873578" cy="909320"/>
        </p:xfrm>
        <a:graphic>
          <a:graphicData uri="http://schemas.openxmlformats.org/drawingml/2006/table">
            <a:tbl>
              <a:tblPr firstRow="1" bandRow="1">
                <a:tableStyleId>{5C22544A-7EE6-4342-B048-85BDC9FD1C3A}</a:tableStyleId>
              </a:tblPr>
              <a:tblGrid>
                <a:gridCol w="1358096">
                  <a:extLst>
                    <a:ext uri="{9D8B030D-6E8A-4147-A177-3AD203B41FA5}">
                      <a16:colId xmlns:a16="http://schemas.microsoft.com/office/drawing/2014/main" val="20000"/>
                    </a:ext>
                  </a:extLst>
                </a:gridCol>
                <a:gridCol w="6515482">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Output: Write only the last observation of each BY group.</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pic>
        <p:nvPicPr>
          <p:cNvPr id="16" name="Picture 3" descr="L:\graphics\arrow_down_big_noshad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3381" y="4757546"/>
            <a:ext cx="387738" cy="47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42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custDataLst>
              <p:tags r:id="rId1"/>
            </p:custDataLst>
          </p:nvPr>
        </p:nvSpPr>
        <p:spPr>
          <a:prstGeom prst="rect">
            <a:avLst/>
          </a:prstGeom>
        </p:spPr>
        <p:txBody>
          <a:bodyPr/>
          <a:lstStyle/>
          <a:p>
            <a:r>
              <a:rPr lang="en-US"/>
              <a:t>Summarizing Data by Groups</a:t>
            </a:r>
          </a:p>
        </p:txBody>
      </p:sp>
      <p:sp>
        <p:nvSpPr>
          <p:cNvPr id="2" name="Content Placeholder 1"/>
          <p:cNvSpPr>
            <a:spLocks noGrp="1"/>
          </p:cNvSpPr>
          <p:nvPr>
            <p:ph idx="1"/>
            <p:custDataLst>
              <p:tags r:id="rId2"/>
            </p:custDataLst>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625475" indent="-625475"/>
            <a:r>
              <a:rPr lang="en-US" b="1" dirty="0">
                <a:sym typeface="Wingdings" pitchFamily="2" charset="2"/>
              </a:rPr>
              <a:t></a:t>
            </a:r>
            <a:r>
              <a:rPr lang="en-US" dirty="0">
                <a:sym typeface="Wingdings" pitchFamily="2" charset="2"/>
              </a:rPr>
              <a:t>  	The condition is considered true </a:t>
            </a:r>
            <a:r>
              <a:rPr lang="en-US">
                <a:sym typeface="Wingdings" pitchFamily="2" charset="2"/>
              </a:rPr>
              <a:t>when </a:t>
            </a:r>
            <a:r>
              <a:rPr lang="en-US" b="1">
                <a:sym typeface="Wingdings" pitchFamily="2" charset="2"/>
              </a:rPr>
              <a:t>First.Dept</a:t>
            </a:r>
            <a:r>
              <a:rPr lang="en-US">
                <a:sym typeface="Wingdings" pitchFamily="2" charset="2"/>
              </a:rPr>
              <a:t>  </a:t>
            </a:r>
            <a:r>
              <a:rPr lang="en-US" dirty="0">
                <a:sym typeface="Wingdings" pitchFamily="2" charset="2"/>
              </a:rPr>
              <a:t>has a value of </a:t>
            </a:r>
            <a:r>
              <a:rPr lang="en-US" i="1" dirty="0">
                <a:sym typeface="Wingdings" pitchFamily="2" charset="2"/>
              </a:rPr>
              <a:t>1</a:t>
            </a:r>
            <a:r>
              <a:rPr lang="en-US" dirty="0">
                <a:sym typeface="Wingdings" pitchFamily="2" charset="2"/>
              </a:rPr>
              <a:t>.</a:t>
            </a:r>
          </a:p>
          <a:p>
            <a:endParaRPr lang="en-US" dirty="0"/>
          </a:p>
        </p:txBody>
      </p:sp>
      <p:sp>
        <p:nvSpPr>
          <p:cNvPr id="7" name="Slide Number Placeholder 2"/>
          <p:cNvSpPr>
            <a:spLocks noGrp="1"/>
          </p:cNvSpPr>
          <p:nvPr>
            <p:ph type="sldNum" sz="quarter" idx="10"/>
            <p:custDataLst>
              <p:tags r:id="rId3"/>
            </p:custDataLst>
          </p:nvPr>
        </p:nvSpPr>
        <p:spPr/>
        <p:txBody>
          <a:bodyPr/>
          <a:lstStyle/>
          <a:p>
            <a:pPr>
              <a:defRPr/>
            </a:pPr>
            <a:fld id="{9104A01D-C858-4537-85A1-8F3C0E6346E5}" type="slidenum">
              <a:rPr lang="en-US"/>
              <a:pPr>
                <a:defRPr/>
              </a:pPr>
              <a:t>44</a:t>
            </a:fld>
            <a:endParaRPr lang="en-US" b="0">
              <a:latin typeface="Times New Roman" pitchFamily="18" charset="0"/>
            </a:endParaRPr>
          </a:p>
        </p:txBody>
      </p:sp>
      <p:sp>
        <p:nvSpPr>
          <p:cNvPr id="60420" name="Rectangle 2"/>
          <p:cNvSpPr>
            <a:spLocks noChangeArrowheads="1"/>
          </p:cNvSpPr>
          <p:nvPr>
            <p:custDataLst>
              <p:tags r:id="rId4"/>
            </p:custDataLst>
          </p:nvPr>
        </p:nvSpPr>
        <p:spPr bwMode="auto">
          <a:xfrm>
            <a:off x="692150" y="1958131"/>
            <a:ext cx="7769225" cy="2317750"/>
          </a:xfrm>
          <a:prstGeom prst="rect">
            <a:avLst/>
          </a:prstGeom>
          <a:solidFill>
            <a:srgbClr val="FFFFFF"/>
          </a:solidFill>
          <a:ln w="28575">
            <a:solidFill>
              <a:schemeClr val="tx2"/>
            </a:solidFill>
            <a:miter lim="800000"/>
            <a:headEnd type="none" w="sm" len="sm"/>
            <a:tailEnd type="none" w="sm" len="sm"/>
          </a:ln>
        </p:spPr>
        <p:txBody>
          <a:bodyPr bIns="18288"/>
          <a:lstStyle/>
          <a:p>
            <a:r>
              <a:rPr lang="en-US" b="1" dirty="0">
                <a:solidFill>
                  <a:srgbClr val="000000"/>
                </a:solidFill>
                <a:latin typeface="Courier New" pitchFamily="49" charset="0"/>
              </a:rPr>
              <a:t>data </a:t>
            </a:r>
            <a:r>
              <a:rPr lang="en-US" b="1" dirty="0" err="1">
                <a:solidFill>
                  <a:srgbClr val="000000"/>
                </a:solidFill>
                <a:latin typeface="Courier New" pitchFamily="49" charset="0"/>
              </a:rPr>
              <a:t>deptsals</a:t>
            </a:r>
            <a:r>
              <a:rPr lang="en-US" b="1" dirty="0">
                <a:latin typeface="Courier New" pitchFamily="49" charset="0"/>
              </a:rPr>
              <a:t>(keep=</a:t>
            </a:r>
            <a:r>
              <a:rPr lang="en-US" b="1" dirty="0" err="1">
                <a:solidFill>
                  <a:srgbClr val="000000"/>
                </a:solidFill>
                <a:latin typeface="Courier New" pitchFamily="49" charset="0"/>
              </a:rPr>
              <a:t>Dept</a:t>
            </a:r>
            <a:r>
              <a:rPr lang="en-US" b="1" dirty="0">
                <a:latin typeface="Courier New" pitchFamily="49" charset="0"/>
              </a:rPr>
              <a:t> </a:t>
            </a:r>
            <a:r>
              <a:rPr lang="en-US" b="1" dirty="0" err="1">
                <a:latin typeface="Courier New" pitchFamily="49" charset="0"/>
              </a:rPr>
              <a:t>DeptSal</a:t>
            </a:r>
            <a:r>
              <a:rPr lang="en-US" b="1" dirty="0">
                <a:latin typeface="Courier New" pitchFamily="49" charset="0"/>
              </a:rPr>
              <a:t>);</a:t>
            </a:r>
          </a:p>
          <a:p>
            <a:r>
              <a:rPr lang="en-US" b="1" dirty="0">
                <a:latin typeface="Courier New" pitchFamily="49" charset="0"/>
              </a:rPr>
              <a:t>   set </a:t>
            </a:r>
            <a:r>
              <a:rPr lang="en-US" b="1" dirty="0" err="1">
                <a:latin typeface="Courier New" pitchFamily="49" charset="0"/>
              </a:rPr>
              <a:t>SalSort</a:t>
            </a:r>
            <a:r>
              <a:rPr lang="en-US" b="1" dirty="0">
                <a:latin typeface="Courier New" pitchFamily="49" charset="0"/>
              </a:rPr>
              <a:t>;</a:t>
            </a:r>
          </a:p>
          <a:p>
            <a:r>
              <a:rPr lang="en-US" b="1" dirty="0">
                <a:latin typeface="Courier New" pitchFamily="49" charset="0"/>
              </a:rPr>
              <a:t>   by </a:t>
            </a:r>
            <a:r>
              <a:rPr lang="en-US" b="1" dirty="0" err="1">
                <a:solidFill>
                  <a:srgbClr val="000000"/>
                </a:solidFill>
                <a:latin typeface="Courier New" pitchFamily="49" charset="0"/>
              </a:rPr>
              <a:t>Dept</a:t>
            </a:r>
            <a:r>
              <a:rPr lang="en-US" b="1" dirty="0">
                <a:latin typeface="Courier New" pitchFamily="49" charset="0"/>
              </a:rPr>
              <a:t>;</a:t>
            </a:r>
          </a:p>
          <a:p>
            <a:r>
              <a:rPr lang="en-US" b="1" dirty="0">
                <a:latin typeface="Courier New" pitchFamily="49" charset="0"/>
              </a:rPr>
              <a:t>   if </a:t>
            </a:r>
            <a:r>
              <a:rPr lang="en-US" b="1" dirty="0" err="1">
                <a:latin typeface="Courier New" pitchFamily="49" charset="0"/>
              </a:rPr>
              <a:t>First.</a:t>
            </a:r>
            <a:r>
              <a:rPr lang="en-US" b="1" dirty="0" err="1">
                <a:solidFill>
                  <a:srgbClr val="000000"/>
                </a:solidFill>
                <a:latin typeface="Courier New" pitchFamily="49" charset="0"/>
              </a:rPr>
              <a:t>Dept</a:t>
            </a:r>
            <a:r>
              <a:rPr lang="en-US" b="1" dirty="0">
                <a:latin typeface="Courier New" pitchFamily="49" charset="0"/>
              </a:rPr>
              <a:t> then </a:t>
            </a:r>
            <a:r>
              <a:rPr lang="en-US" b="1" dirty="0" err="1">
                <a:latin typeface="Courier New" pitchFamily="49" charset="0"/>
              </a:rPr>
              <a:t>DeptSal</a:t>
            </a:r>
            <a:r>
              <a:rPr lang="en-US" b="1" dirty="0">
                <a:latin typeface="Courier New" pitchFamily="49" charset="0"/>
              </a:rPr>
              <a:t>=0;</a:t>
            </a:r>
          </a:p>
          <a:p>
            <a:r>
              <a:rPr lang="en-US" b="1" dirty="0">
                <a:latin typeface="Courier New" pitchFamily="49" charset="0"/>
              </a:rPr>
              <a:t>   </a:t>
            </a:r>
            <a:r>
              <a:rPr lang="en-US" b="1" i="1" dirty="0">
                <a:latin typeface="Courier New" pitchFamily="49" charset="0"/>
              </a:rPr>
              <a:t>&lt;additional SAS statements&gt;</a:t>
            </a:r>
            <a:endParaRPr lang="en-US" b="1" dirty="0">
              <a:latin typeface="Courier New" pitchFamily="49" charset="0"/>
            </a:endParaRPr>
          </a:p>
          <a:p>
            <a:r>
              <a:rPr lang="en-US" b="1" dirty="0">
                <a:latin typeface="Courier New" pitchFamily="49" charset="0"/>
              </a:rPr>
              <a:t>run;</a:t>
            </a:r>
          </a:p>
        </p:txBody>
      </p:sp>
      <p:sp>
        <p:nvSpPr>
          <p:cNvPr id="60421" name="Rectangle 4"/>
          <p:cNvSpPr>
            <a:spLocks noChangeArrowheads="1"/>
          </p:cNvSpPr>
          <p:nvPr>
            <p:custDataLst>
              <p:tags r:id="rId5"/>
            </p:custDataLst>
          </p:nvPr>
        </p:nvSpPr>
        <p:spPr bwMode="auto">
          <a:xfrm>
            <a:off x="685800" y="1071563"/>
            <a:ext cx="7848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089025" indent="-1089025">
              <a:spcBef>
                <a:spcPct val="20000"/>
              </a:spcBef>
              <a:buClr>
                <a:schemeClr val="tx1"/>
              </a:buClr>
              <a:buFont typeface="Monotype Sorts" pitchFamily="2" charset="2"/>
              <a:buNone/>
              <a:tabLst>
                <a:tab pos="1089025" algn="l"/>
              </a:tabLst>
            </a:pPr>
            <a:endParaRPr lang="en-US" dirty="0"/>
          </a:p>
        </p:txBody>
      </p:sp>
      <p:graphicFrame>
        <p:nvGraphicFramePr>
          <p:cNvPr id="9" name="Table 8"/>
          <p:cNvGraphicFramePr>
            <a:graphicFrameLocks noGrp="1"/>
          </p:cNvGraphicFramePr>
          <p:nvPr>
            <p:custDataLst>
              <p:tags r:id="rId6"/>
            </p:custDataLst>
            <p:extLst>
              <p:ext uri="{D42A27DB-BD31-4B8C-83A1-F6EECF244321}">
                <p14:modId xmlns:p14="http://schemas.microsoft.com/office/powerpoint/2010/main" val="3354295172"/>
              </p:ext>
            </p:extLst>
          </p:nvPr>
        </p:nvGraphicFramePr>
        <p:xfrm>
          <a:off x="703263" y="1003460"/>
          <a:ext cx="2850165" cy="543560"/>
        </p:xfrm>
        <a:graphic>
          <a:graphicData uri="http://schemas.openxmlformats.org/drawingml/2006/table">
            <a:tbl>
              <a:tblPr firstRow="1" bandRow="1">
                <a:tableStyleId>{5C22544A-7EE6-4342-B048-85BDC9FD1C3A}</a:tableStyleId>
              </a:tblPr>
              <a:tblGrid>
                <a:gridCol w="1358096">
                  <a:extLst>
                    <a:ext uri="{9D8B030D-6E8A-4147-A177-3AD203B41FA5}">
                      <a16:colId xmlns:a16="http://schemas.microsoft.com/office/drawing/2014/main" val="20000"/>
                    </a:ext>
                  </a:extLst>
                </a:gridCol>
                <a:gridCol w="1492069">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Initialize</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
        <p:nvSpPr>
          <p:cNvPr id="3" name="Rectangle 2"/>
          <p:cNvSpPr/>
          <p:nvPr>
            <p:custDataLst>
              <p:tags r:id="rId7"/>
            </p:custDataLst>
          </p:nvPr>
        </p:nvSpPr>
        <p:spPr bwMode="auto">
          <a:xfrm>
            <a:off x="1331278" y="3101131"/>
            <a:ext cx="5294376"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1239112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title"/>
            <p:custDataLst>
              <p:tags r:id="rId1"/>
            </p:custDataLst>
          </p:nvPr>
        </p:nvSpPr>
        <p:spPr/>
        <p:txBody>
          <a:bodyPr/>
          <a:lstStyle/>
          <a:p>
            <a:r>
              <a:rPr lang="en-US" dirty="0"/>
              <a:t>Summarizing Data by Groups</a:t>
            </a:r>
          </a:p>
        </p:txBody>
      </p:sp>
      <p:sp>
        <p:nvSpPr>
          <p:cNvPr id="6" name="Slide Number Placeholder 2"/>
          <p:cNvSpPr>
            <a:spLocks noGrp="1"/>
          </p:cNvSpPr>
          <p:nvPr>
            <p:ph type="sldNum" sz="quarter" idx="4294967295"/>
            <p:custDataLst>
              <p:tags r:id="rId2"/>
            </p:custDataLst>
          </p:nvPr>
        </p:nvSpPr>
        <p:spPr>
          <a:xfrm>
            <a:off x="0" y="6770688"/>
            <a:ext cx="98425" cy="87312"/>
          </a:xfrm>
        </p:spPr>
        <p:txBody>
          <a:bodyPr/>
          <a:lstStyle/>
          <a:p>
            <a:pPr>
              <a:defRPr/>
            </a:pPr>
            <a:fld id="{D7949772-6F51-41ED-A0C1-A61D00FB3238}" type="slidenum">
              <a:rPr lang="en-US"/>
              <a:pPr>
                <a:defRPr/>
              </a:pPr>
              <a:t>45</a:t>
            </a:fld>
            <a:endParaRPr lang="en-US" b="0">
              <a:latin typeface="Times New Roman" pitchFamily="18" charset="0"/>
            </a:endParaRPr>
          </a:p>
        </p:txBody>
      </p:sp>
      <p:sp>
        <p:nvSpPr>
          <p:cNvPr id="61444" name="Rectangle 2"/>
          <p:cNvSpPr>
            <a:spLocks noChangeArrowheads="1"/>
          </p:cNvSpPr>
          <p:nvPr>
            <p:custDataLst>
              <p:tags r:id="rId3"/>
            </p:custDataLst>
          </p:nvPr>
        </p:nvSpPr>
        <p:spPr bwMode="auto">
          <a:xfrm>
            <a:off x="685799" y="1913978"/>
            <a:ext cx="7769225" cy="2667000"/>
          </a:xfrm>
          <a:prstGeom prst="rect">
            <a:avLst/>
          </a:prstGeom>
          <a:solidFill>
            <a:srgbClr val="FFFFFF"/>
          </a:solidFill>
          <a:ln w="28575">
            <a:solidFill>
              <a:schemeClr val="tx2"/>
            </a:solidFill>
            <a:miter lim="800000"/>
            <a:headEnd type="none" w="sm" len="sm"/>
            <a:tailEnd type="none" w="sm" len="sm"/>
          </a:ln>
        </p:spPr>
        <p:txBody>
          <a:bodyPr wrap="none" bIns="18288"/>
          <a:lstStyle/>
          <a:p>
            <a:r>
              <a:rPr lang="en-US" b="1" dirty="0">
                <a:solidFill>
                  <a:srgbClr val="000000"/>
                </a:solidFill>
                <a:latin typeface="Courier New" pitchFamily="49" charset="0"/>
              </a:rPr>
              <a:t>data </a:t>
            </a:r>
            <a:r>
              <a:rPr lang="en-US" b="1" dirty="0" err="1">
                <a:solidFill>
                  <a:srgbClr val="000000"/>
                </a:solidFill>
                <a:latin typeface="Courier New" pitchFamily="49" charset="0"/>
              </a:rPr>
              <a:t>deptsals</a:t>
            </a:r>
            <a:r>
              <a:rPr lang="en-US" b="1" dirty="0">
                <a:latin typeface="Courier New" pitchFamily="49" charset="0"/>
              </a:rPr>
              <a:t>(keep=</a:t>
            </a:r>
            <a:r>
              <a:rPr lang="en-US" b="1" dirty="0" err="1">
                <a:solidFill>
                  <a:srgbClr val="000000"/>
                </a:solidFill>
                <a:latin typeface="Courier New" pitchFamily="49" charset="0"/>
              </a:rPr>
              <a:t>Dept</a:t>
            </a:r>
            <a:r>
              <a:rPr lang="en-US" b="1" dirty="0">
                <a:latin typeface="Courier New" pitchFamily="49" charset="0"/>
              </a:rPr>
              <a:t> </a:t>
            </a:r>
            <a:r>
              <a:rPr lang="en-US" b="1" dirty="0" err="1">
                <a:latin typeface="Courier New" pitchFamily="49" charset="0"/>
              </a:rPr>
              <a:t>DeptSal</a:t>
            </a:r>
            <a:r>
              <a:rPr lang="en-US" b="1" dirty="0">
                <a:latin typeface="Courier New" pitchFamily="49" charset="0"/>
              </a:rPr>
              <a:t>);</a:t>
            </a:r>
          </a:p>
          <a:p>
            <a:r>
              <a:rPr lang="en-US" b="1" dirty="0">
                <a:latin typeface="Courier New" pitchFamily="49" charset="0"/>
              </a:rPr>
              <a:t>   set </a:t>
            </a:r>
            <a:r>
              <a:rPr lang="en-US" b="1" dirty="0" err="1">
                <a:latin typeface="Courier New" pitchFamily="49" charset="0"/>
              </a:rPr>
              <a:t>SalSort</a:t>
            </a:r>
            <a:r>
              <a:rPr lang="en-US" b="1" dirty="0">
                <a:latin typeface="Courier New" pitchFamily="49" charset="0"/>
              </a:rPr>
              <a:t>;</a:t>
            </a:r>
          </a:p>
          <a:p>
            <a:r>
              <a:rPr lang="en-US" b="1" dirty="0">
                <a:latin typeface="Courier New" pitchFamily="49" charset="0"/>
              </a:rPr>
              <a:t>   by </a:t>
            </a:r>
            <a:r>
              <a:rPr lang="en-US" b="1" dirty="0" err="1">
                <a:solidFill>
                  <a:srgbClr val="000000"/>
                </a:solidFill>
                <a:latin typeface="Courier New" pitchFamily="49" charset="0"/>
              </a:rPr>
              <a:t>Dept</a:t>
            </a:r>
            <a:r>
              <a:rPr lang="en-US" b="1" dirty="0">
                <a:latin typeface="Courier New" pitchFamily="49" charset="0"/>
              </a:rPr>
              <a:t>;</a:t>
            </a:r>
          </a:p>
          <a:p>
            <a:r>
              <a:rPr lang="en-US" b="1" dirty="0">
                <a:latin typeface="Courier New" pitchFamily="49" charset="0"/>
              </a:rPr>
              <a:t>   if </a:t>
            </a:r>
            <a:r>
              <a:rPr lang="en-US" b="1" dirty="0" err="1">
                <a:latin typeface="Courier New" pitchFamily="49" charset="0"/>
              </a:rPr>
              <a:t>First.</a:t>
            </a:r>
            <a:r>
              <a:rPr lang="en-US" b="1" dirty="0" err="1">
                <a:solidFill>
                  <a:srgbClr val="000000"/>
                </a:solidFill>
                <a:latin typeface="Courier New" pitchFamily="49" charset="0"/>
              </a:rPr>
              <a:t>Dept</a:t>
            </a:r>
            <a:r>
              <a:rPr lang="en-US" b="1" dirty="0">
                <a:latin typeface="Courier New" pitchFamily="49" charset="0"/>
              </a:rPr>
              <a:t> then </a:t>
            </a:r>
            <a:r>
              <a:rPr lang="en-US" b="1" dirty="0" err="1">
                <a:latin typeface="Courier New" pitchFamily="49" charset="0"/>
              </a:rPr>
              <a:t>DeptSal</a:t>
            </a:r>
            <a:r>
              <a:rPr lang="en-US" b="1" dirty="0">
                <a:latin typeface="Courier New" pitchFamily="49" charset="0"/>
              </a:rPr>
              <a:t>=0;</a:t>
            </a:r>
          </a:p>
          <a:p>
            <a:r>
              <a:rPr lang="en-US" b="1" dirty="0">
                <a:latin typeface="Courier New" pitchFamily="49" charset="0"/>
              </a:rPr>
              <a:t>   </a:t>
            </a:r>
            <a:r>
              <a:rPr lang="en-US" b="1" dirty="0" err="1">
                <a:latin typeface="Courier New" pitchFamily="49" charset="0"/>
              </a:rPr>
              <a:t>DeptSal+Salary</a:t>
            </a:r>
            <a:r>
              <a:rPr lang="en-US" b="1" dirty="0">
                <a:latin typeface="Courier New" pitchFamily="49" charset="0"/>
              </a:rPr>
              <a:t>;</a:t>
            </a:r>
          </a:p>
          <a:p>
            <a:r>
              <a:rPr lang="en-US" b="1" dirty="0">
                <a:latin typeface="Courier New" pitchFamily="49" charset="0"/>
              </a:rPr>
              <a:t>   </a:t>
            </a:r>
            <a:r>
              <a:rPr lang="en-US" b="1" i="1" dirty="0">
                <a:latin typeface="Courier New" pitchFamily="49" charset="0"/>
              </a:rPr>
              <a:t>&lt;additional SAS statements&gt;</a:t>
            </a:r>
            <a:endParaRPr lang="en-US" b="1" dirty="0">
              <a:latin typeface="Courier New" pitchFamily="49" charset="0"/>
            </a:endParaRPr>
          </a:p>
          <a:p>
            <a:r>
              <a:rPr lang="en-US" b="1" dirty="0">
                <a:latin typeface="Courier New" pitchFamily="49" charset="0"/>
              </a:rPr>
              <a:t>run;</a:t>
            </a:r>
          </a:p>
        </p:txBody>
      </p:sp>
      <p:graphicFrame>
        <p:nvGraphicFramePr>
          <p:cNvPr id="8" name="Table 7"/>
          <p:cNvGraphicFramePr>
            <a:graphicFrameLocks noGrp="1"/>
          </p:cNvGraphicFramePr>
          <p:nvPr>
            <p:custDataLst>
              <p:tags r:id="rId4"/>
            </p:custDataLst>
            <p:extLst>
              <p:ext uri="{D42A27DB-BD31-4B8C-83A1-F6EECF244321}">
                <p14:modId xmlns:p14="http://schemas.microsoft.com/office/powerpoint/2010/main" val="4154937020"/>
              </p:ext>
            </p:extLst>
          </p:nvPr>
        </p:nvGraphicFramePr>
        <p:xfrm>
          <a:off x="703263" y="1003460"/>
          <a:ext cx="3371026" cy="543560"/>
        </p:xfrm>
        <a:graphic>
          <a:graphicData uri="http://schemas.openxmlformats.org/drawingml/2006/table">
            <a:tbl>
              <a:tblPr firstRow="1" bandRow="1">
                <a:tableStyleId>{5C22544A-7EE6-4342-B048-85BDC9FD1C3A}</a:tableStyleId>
              </a:tblPr>
              <a:tblGrid>
                <a:gridCol w="1358096">
                  <a:extLst>
                    <a:ext uri="{9D8B030D-6E8A-4147-A177-3AD203B41FA5}">
                      <a16:colId xmlns:a16="http://schemas.microsoft.com/office/drawing/2014/main" val="20000"/>
                    </a:ext>
                  </a:extLst>
                </a:gridCol>
                <a:gridCol w="2012930">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Accumulate</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
        <p:nvSpPr>
          <p:cNvPr id="2" name="Rectangle 1"/>
          <p:cNvSpPr/>
          <p:nvPr>
            <p:custDataLst>
              <p:tags r:id="rId5"/>
            </p:custDataLst>
          </p:nvPr>
        </p:nvSpPr>
        <p:spPr bwMode="auto">
          <a:xfrm>
            <a:off x="1324927" y="3422738"/>
            <a:ext cx="2738501"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807249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custDataLst>
              <p:tags r:id="rId1"/>
            </p:custDataLst>
          </p:nvPr>
        </p:nvSpPr>
        <p:spPr/>
        <p:txBody>
          <a:bodyPr/>
          <a:lstStyle/>
          <a:p>
            <a:r>
              <a:rPr lang="en-US"/>
              <a:t>Summarizing Data by Groups</a:t>
            </a:r>
          </a:p>
        </p:txBody>
      </p:sp>
      <p:sp>
        <p:nvSpPr>
          <p:cNvPr id="135" name="Slide Number Placeholder 3"/>
          <p:cNvSpPr>
            <a:spLocks noGrp="1"/>
          </p:cNvSpPr>
          <p:nvPr>
            <p:ph type="sldNum" sz="quarter" idx="4294967295"/>
            <p:custDataLst>
              <p:tags r:id="rId2"/>
            </p:custDataLst>
          </p:nvPr>
        </p:nvSpPr>
        <p:spPr>
          <a:xfrm>
            <a:off x="0" y="6770688"/>
            <a:ext cx="98425" cy="87312"/>
          </a:xfrm>
        </p:spPr>
        <p:txBody>
          <a:bodyPr/>
          <a:lstStyle/>
          <a:p>
            <a:pPr>
              <a:defRPr/>
            </a:pPr>
            <a:fld id="{99FBA0D3-2A70-412E-8F83-9648F2D8E3F8}" type="slidenum">
              <a:rPr lang="en-US"/>
              <a:pPr>
                <a:defRPr/>
              </a:pPr>
              <a:t>46</a:t>
            </a:fld>
            <a:endParaRPr lang="en-US" b="0">
              <a:latin typeface="Times New Roman" pitchFamily="18" charset="0"/>
            </a:endParaRPr>
          </a:p>
        </p:txBody>
      </p:sp>
      <p:graphicFrame>
        <p:nvGraphicFramePr>
          <p:cNvPr id="104791" name="Group 343"/>
          <p:cNvGraphicFramePr>
            <a:graphicFrameLocks noGrp="1"/>
          </p:cNvGraphicFramePr>
          <p:nvPr>
            <p:custDataLst>
              <p:tags r:id="rId3"/>
            </p:custDataLst>
            <p:extLst>
              <p:ext uri="{D42A27DB-BD31-4B8C-83A1-F6EECF244321}">
                <p14:modId xmlns:p14="http://schemas.microsoft.com/office/powerpoint/2010/main" val="2347004012"/>
              </p:ext>
            </p:extLst>
          </p:nvPr>
        </p:nvGraphicFramePr>
        <p:xfrm>
          <a:off x="758978" y="1798003"/>
          <a:ext cx="6610350" cy="3826510"/>
        </p:xfrm>
        <a:graphic>
          <a:graphicData uri="http://schemas.openxmlformats.org/drawingml/2006/table">
            <a:tbl>
              <a:tblPr/>
              <a:tblGrid>
                <a:gridCol w="2203450">
                  <a:extLst>
                    <a:ext uri="{9D8B030D-6E8A-4147-A177-3AD203B41FA5}">
                      <a16:colId xmlns:a16="http://schemas.microsoft.com/office/drawing/2014/main" val="20000"/>
                    </a:ext>
                  </a:extLst>
                </a:gridCol>
                <a:gridCol w="2203450">
                  <a:extLst>
                    <a:ext uri="{9D8B030D-6E8A-4147-A177-3AD203B41FA5}">
                      <a16:colId xmlns:a16="http://schemas.microsoft.com/office/drawing/2014/main" val="20001"/>
                    </a:ext>
                  </a:extLst>
                </a:gridCol>
                <a:gridCol w="2203450">
                  <a:extLst>
                    <a:ext uri="{9D8B030D-6E8A-4147-A177-3AD203B41FA5}">
                      <a16:colId xmlns:a16="http://schemas.microsoft.com/office/drawing/2014/main" val="20002"/>
                    </a:ext>
                  </a:extLst>
                </a:gridCol>
              </a:tblGrid>
              <a:tr h="34607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60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DeptSal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 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ADMIN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 50000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170000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45000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23000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68000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ENGINR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27000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95000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460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FINANC</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a:rPr>
                        <a:t>12000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a:rPr>
                        <a:t>22000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bl>
          </a:graphicData>
        </a:graphic>
      </p:graphicFrame>
      <p:sp>
        <p:nvSpPr>
          <p:cNvPr id="62516" name="Rectangle 328"/>
          <p:cNvSpPr>
            <a:spLocks noChangeArrowheads="1"/>
          </p:cNvSpPr>
          <p:nvPr>
            <p:custDataLst>
              <p:tags r:id="rId4"/>
            </p:custDataLst>
          </p:nvPr>
        </p:nvSpPr>
        <p:spPr bwMode="auto">
          <a:xfrm>
            <a:off x="751040" y="3179733"/>
            <a:ext cx="6610350" cy="388937"/>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62517" name="Rectangle 329"/>
          <p:cNvSpPr>
            <a:spLocks noChangeArrowheads="1"/>
          </p:cNvSpPr>
          <p:nvPr>
            <p:custDataLst>
              <p:tags r:id="rId5"/>
            </p:custDataLst>
          </p:nvPr>
        </p:nvSpPr>
        <p:spPr bwMode="auto">
          <a:xfrm>
            <a:off x="743103" y="4575145"/>
            <a:ext cx="661035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62518" name="Rectangle 330"/>
          <p:cNvSpPr>
            <a:spLocks noChangeArrowheads="1"/>
          </p:cNvSpPr>
          <p:nvPr>
            <p:custDataLst>
              <p:tags r:id="rId6"/>
            </p:custDataLst>
          </p:nvPr>
        </p:nvSpPr>
        <p:spPr bwMode="auto">
          <a:xfrm>
            <a:off x="751040" y="5269231"/>
            <a:ext cx="6610350" cy="344487"/>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11" name="Table 10"/>
          <p:cNvGraphicFramePr>
            <a:graphicFrameLocks noGrp="1"/>
          </p:cNvGraphicFramePr>
          <p:nvPr>
            <p:custDataLst>
              <p:tags r:id="rId7"/>
            </p:custDataLst>
            <p:extLst>
              <p:ext uri="{D42A27DB-BD31-4B8C-83A1-F6EECF244321}">
                <p14:modId xmlns:p14="http://schemas.microsoft.com/office/powerpoint/2010/main" val="4004134753"/>
              </p:ext>
            </p:extLst>
          </p:nvPr>
        </p:nvGraphicFramePr>
        <p:xfrm>
          <a:off x="703263" y="1003460"/>
          <a:ext cx="2583947" cy="543560"/>
        </p:xfrm>
        <a:graphic>
          <a:graphicData uri="http://schemas.openxmlformats.org/drawingml/2006/table">
            <a:tbl>
              <a:tblPr firstRow="1" bandRow="1">
                <a:tableStyleId>{5C22544A-7EE6-4342-B048-85BDC9FD1C3A}</a:tableStyleId>
              </a:tblPr>
              <a:tblGrid>
                <a:gridCol w="1358096">
                  <a:extLst>
                    <a:ext uri="{9D8B030D-6E8A-4147-A177-3AD203B41FA5}">
                      <a16:colId xmlns:a16="http://schemas.microsoft.com/office/drawing/2014/main" val="20000"/>
                    </a:ext>
                  </a:extLst>
                </a:gridCol>
                <a:gridCol w="1225851">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Output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057403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title"/>
            <p:custDataLst>
              <p:tags r:id="rId1"/>
            </p:custDataLst>
          </p:nvPr>
        </p:nvSpPr>
        <p:spPr/>
        <p:txBody>
          <a:bodyPr/>
          <a:lstStyle/>
          <a:p>
            <a:r>
              <a:rPr lang="en-US"/>
              <a:t>Summarizing Data by Groups</a:t>
            </a:r>
          </a:p>
        </p:txBody>
      </p:sp>
      <p:sp>
        <p:nvSpPr>
          <p:cNvPr id="64515" name="Rectangle 6"/>
          <p:cNvSpPr>
            <a:spLocks noGrp="1" noChangeArrowheads="1"/>
          </p:cNvSpPr>
          <p:nvPr>
            <p:ph idx="1"/>
            <p:custDataLst>
              <p:tags r:id="rId2"/>
            </p:custDataLst>
          </p:nvPr>
        </p:nvSpPr>
        <p:spPr/>
        <p:txBody>
          <a:bodyPr/>
          <a:lstStyle/>
          <a:p>
            <a:pPr marL="1089025" indent="-1089025">
              <a:spcBef>
                <a:spcPct val="0"/>
              </a:spcBef>
              <a:buClrTx/>
              <a:buFontTx/>
              <a:buNone/>
            </a:pPr>
            <a:endParaRPr lang="en-US" dirty="0"/>
          </a:p>
          <a:p>
            <a:pPr marL="1089025" indent="-1089025">
              <a:spcBef>
                <a:spcPct val="0"/>
              </a:spcBef>
              <a:buClrTx/>
              <a:buFontTx/>
              <a:buNone/>
            </a:pPr>
            <a:endParaRPr lang="en-US" dirty="0"/>
          </a:p>
          <a:p>
            <a:pPr marL="1089025" indent="-1089025">
              <a:spcBef>
                <a:spcPct val="0"/>
              </a:spcBef>
              <a:buClrTx/>
              <a:buFontTx/>
              <a:buNone/>
            </a:pPr>
            <a:endParaRPr lang="en-US" dirty="0"/>
          </a:p>
          <a:p>
            <a:pPr marL="1089025" indent="-1089025">
              <a:spcBef>
                <a:spcPct val="0"/>
              </a:spcBef>
              <a:buClrTx/>
              <a:buFontTx/>
              <a:buNone/>
            </a:pPr>
            <a:endParaRPr lang="en-US" dirty="0"/>
          </a:p>
          <a:p>
            <a:pPr marL="1089025" indent="-1089025">
              <a:spcBef>
                <a:spcPct val="0"/>
              </a:spcBef>
              <a:buClrTx/>
              <a:buFontTx/>
              <a:buNone/>
            </a:pPr>
            <a:endParaRPr lang="en-US" dirty="0"/>
          </a:p>
          <a:p>
            <a:pPr marL="1089025" indent="-1089025">
              <a:spcBef>
                <a:spcPct val="0"/>
              </a:spcBef>
              <a:buClrTx/>
              <a:buFontTx/>
              <a:buNone/>
            </a:pPr>
            <a:endParaRPr lang="en-US" dirty="0"/>
          </a:p>
          <a:p>
            <a:pPr marL="1089025" indent="-1089025">
              <a:spcBef>
                <a:spcPct val="0"/>
              </a:spcBef>
              <a:buClrTx/>
              <a:buFontTx/>
              <a:buNone/>
            </a:pPr>
            <a:endParaRPr lang="en-US" dirty="0"/>
          </a:p>
          <a:p>
            <a:pPr marL="1089025" indent="-1089025">
              <a:spcBef>
                <a:spcPct val="0"/>
              </a:spcBef>
              <a:buClrTx/>
              <a:buFontTx/>
              <a:buNone/>
            </a:pPr>
            <a:endParaRPr lang="en-US" dirty="0"/>
          </a:p>
          <a:p>
            <a:pPr marL="1089025" indent="-1089025">
              <a:spcBef>
                <a:spcPct val="0"/>
              </a:spcBef>
              <a:buClrTx/>
              <a:buFontTx/>
              <a:buNone/>
            </a:pPr>
            <a:endParaRPr lang="en-US" dirty="0"/>
          </a:p>
          <a:p>
            <a:pPr marL="461963" indent="-461963">
              <a:spcBef>
                <a:spcPct val="0"/>
              </a:spcBef>
              <a:buClrTx/>
            </a:pPr>
            <a:r>
              <a:rPr lang="en-US" b="1" dirty="0">
                <a:sym typeface="Wingdings"/>
              </a:rPr>
              <a:t></a:t>
            </a:r>
            <a:r>
              <a:rPr lang="en-US" dirty="0">
                <a:sym typeface="Wingdings"/>
              </a:rPr>
              <a:t> 	</a:t>
            </a:r>
            <a:r>
              <a:rPr lang="en-US" dirty="0"/>
              <a:t>The </a:t>
            </a:r>
            <a:r>
              <a:rPr lang="en-US" dirty="0" err="1"/>
              <a:t>subsetting</a:t>
            </a:r>
            <a:r>
              <a:rPr lang="en-US" dirty="0"/>
              <a:t> IF defines a condition that the observation must meet to be further processed </a:t>
            </a:r>
            <a:br>
              <a:rPr lang="en-US" dirty="0"/>
            </a:br>
            <a:r>
              <a:rPr lang="en-US" dirty="0"/>
              <a:t>by the DATA step. </a:t>
            </a:r>
          </a:p>
          <a:p>
            <a:pPr marL="1089025" indent="-1089025">
              <a:spcBef>
                <a:spcPct val="0"/>
              </a:spcBef>
              <a:buClrTx/>
              <a:buFontTx/>
              <a:buNone/>
            </a:pPr>
            <a:endParaRPr lang="en-US" dirty="0"/>
          </a:p>
        </p:txBody>
      </p:sp>
      <p:sp>
        <p:nvSpPr>
          <p:cNvPr id="7" name="Slide Number Placeholder 3"/>
          <p:cNvSpPr>
            <a:spLocks noGrp="1"/>
          </p:cNvSpPr>
          <p:nvPr>
            <p:ph type="sldNum" sz="quarter" idx="10"/>
            <p:custDataLst>
              <p:tags r:id="rId3"/>
            </p:custDataLst>
          </p:nvPr>
        </p:nvSpPr>
        <p:spPr/>
        <p:txBody>
          <a:bodyPr/>
          <a:lstStyle/>
          <a:p>
            <a:pPr>
              <a:defRPr/>
            </a:pPr>
            <a:fld id="{95B1905F-719F-43E6-AD1E-048551EB307D}" type="slidenum">
              <a:rPr lang="en-US"/>
              <a:pPr>
                <a:defRPr/>
              </a:pPr>
              <a:t>47</a:t>
            </a:fld>
            <a:endParaRPr lang="en-US" b="0">
              <a:latin typeface="Times New Roman" pitchFamily="18" charset="0"/>
            </a:endParaRPr>
          </a:p>
        </p:txBody>
      </p:sp>
      <p:sp>
        <p:nvSpPr>
          <p:cNvPr id="64517" name="Rectangle 2"/>
          <p:cNvSpPr>
            <a:spLocks noChangeArrowheads="1"/>
          </p:cNvSpPr>
          <p:nvPr>
            <p:custDataLst>
              <p:tags r:id="rId4"/>
            </p:custDataLst>
          </p:nvPr>
        </p:nvSpPr>
        <p:spPr bwMode="auto">
          <a:xfrm>
            <a:off x="665956" y="1904365"/>
            <a:ext cx="7769225" cy="2667000"/>
          </a:xfrm>
          <a:prstGeom prst="rect">
            <a:avLst/>
          </a:prstGeom>
          <a:solidFill>
            <a:srgbClr val="FFFFFF"/>
          </a:solidFill>
          <a:ln w="28575">
            <a:solidFill>
              <a:schemeClr val="tx2"/>
            </a:solidFill>
            <a:miter lim="800000"/>
            <a:headEnd type="none" w="sm" len="sm"/>
            <a:tailEnd type="none" w="sm" len="sm"/>
          </a:ln>
        </p:spPr>
        <p:txBody>
          <a:bodyPr wrap="none" bIns="18288"/>
          <a:lstStyle/>
          <a:p>
            <a:r>
              <a:rPr lang="en-US" b="1" dirty="0">
                <a:solidFill>
                  <a:srgbClr val="000000"/>
                </a:solidFill>
                <a:latin typeface="Courier New" pitchFamily="49" charset="0"/>
              </a:rPr>
              <a:t>data </a:t>
            </a:r>
            <a:r>
              <a:rPr lang="en-US" b="1" dirty="0" err="1">
                <a:solidFill>
                  <a:srgbClr val="000000"/>
                </a:solidFill>
                <a:latin typeface="Courier New" pitchFamily="49" charset="0"/>
              </a:rPr>
              <a:t>deptsals</a:t>
            </a:r>
            <a:r>
              <a:rPr lang="en-US" b="1" dirty="0">
                <a:latin typeface="Courier New" pitchFamily="49" charset="0"/>
              </a:rPr>
              <a:t>(keep=</a:t>
            </a:r>
            <a:r>
              <a:rPr lang="en-US" b="1" dirty="0" err="1">
                <a:solidFill>
                  <a:srgbClr val="000000"/>
                </a:solidFill>
                <a:latin typeface="Courier New" pitchFamily="49" charset="0"/>
              </a:rPr>
              <a:t>Dept</a:t>
            </a:r>
            <a:r>
              <a:rPr lang="en-US" b="1" dirty="0">
                <a:latin typeface="Courier New" pitchFamily="49" charset="0"/>
              </a:rPr>
              <a:t> </a:t>
            </a:r>
            <a:r>
              <a:rPr lang="en-US" b="1" dirty="0" err="1">
                <a:latin typeface="Courier New" pitchFamily="49" charset="0"/>
              </a:rPr>
              <a:t>DeptSal</a:t>
            </a:r>
            <a:r>
              <a:rPr lang="en-US" b="1" dirty="0">
                <a:latin typeface="Courier New" pitchFamily="49" charset="0"/>
              </a:rPr>
              <a:t>);</a:t>
            </a:r>
          </a:p>
          <a:p>
            <a:r>
              <a:rPr lang="en-US" b="1" dirty="0">
                <a:latin typeface="Courier New" pitchFamily="49" charset="0"/>
              </a:rPr>
              <a:t>   set </a:t>
            </a:r>
            <a:r>
              <a:rPr lang="en-US" b="1" dirty="0" err="1">
                <a:latin typeface="Courier New" pitchFamily="49" charset="0"/>
              </a:rPr>
              <a:t>SalSort</a:t>
            </a:r>
            <a:r>
              <a:rPr lang="en-US" b="1" dirty="0">
                <a:latin typeface="Courier New" pitchFamily="49" charset="0"/>
              </a:rPr>
              <a:t>;</a:t>
            </a:r>
          </a:p>
          <a:p>
            <a:r>
              <a:rPr lang="en-US" b="1" dirty="0">
                <a:latin typeface="Courier New" pitchFamily="49" charset="0"/>
              </a:rPr>
              <a:t>   by </a:t>
            </a:r>
            <a:r>
              <a:rPr lang="en-US" b="1" dirty="0" err="1">
                <a:solidFill>
                  <a:srgbClr val="000000"/>
                </a:solidFill>
                <a:latin typeface="Courier New" pitchFamily="49" charset="0"/>
              </a:rPr>
              <a:t>Dept</a:t>
            </a:r>
            <a:r>
              <a:rPr lang="en-US" b="1" dirty="0">
                <a:latin typeface="Courier New" pitchFamily="49" charset="0"/>
              </a:rPr>
              <a:t>;</a:t>
            </a:r>
          </a:p>
          <a:p>
            <a:r>
              <a:rPr lang="en-US" b="1" dirty="0">
                <a:latin typeface="Courier New" pitchFamily="49" charset="0"/>
              </a:rPr>
              <a:t>   if </a:t>
            </a:r>
            <a:r>
              <a:rPr lang="en-US" b="1" dirty="0" err="1">
                <a:latin typeface="Courier New" pitchFamily="49" charset="0"/>
              </a:rPr>
              <a:t>First.</a:t>
            </a:r>
            <a:r>
              <a:rPr lang="en-US" b="1" dirty="0" err="1">
                <a:solidFill>
                  <a:srgbClr val="000000"/>
                </a:solidFill>
                <a:latin typeface="Courier New" pitchFamily="49" charset="0"/>
              </a:rPr>
              <a:t>Dept</a:t>
            </a:r>
            <a:r>
              <a:rPr lang="en-US" b="1" dirty="0">
                <a:latin typeface="Courier New" pitchFamily="49" charset="0"/>
              </a:rPr>
              <a:t> then </a:t>
            </a:r>
            <a:r>
              <a:rPr lang="en-US" b="1" dirty="0" err="1">
                <a:latin typeface="Courier New" pitchFamily="49" charset="0"/>
              </a:rPr>
              <a:t>DeptSal</a:t>
            </a:r>
            <a:r>
              <a:rPr lang="en-US" b="1" dirty="0">
                <a:latin typeface="Courier New" pitchFamily="49" charset="0"/>
              </a:rPr>
              <a:t>=0;</a:t>
            </a:r>
          </a:p>
          <a:p>
            <a:r>
              <a:rPr lang="en-US" b="1" dirty="0">
                <a:latin typeface="Courier New" pitchFamily="49" charset="0"/>
              </a:rPr>
              <a:t>   </a:t>
            </a:r>
            <a:r>
              <a:rPr lang="en-US" b="1" dirty="0" err="1">
                <a:latin typeface="Courier New" pitchFamily="49" charset="0"/>
              </a:rPr>
              <a:t>DeptSal+Salary</a:t>
            </a:r>
            <a:r>
              <a:rPr lang="en-US" b="1" dirty="0">
                <a:latin typeface="Courier New" pitchFamily="49" charset="0"/>
              </a:rPr>
              <a:t>;</a:t>
            </a:r>
          </a:p>
          <a:p>
            <a:r>
              <a:rPr lang="en-US" b="1" dirty="0">
                <a:latin typeface="Courier New" pitchFamily="49" charset="0"/>
              </a:rPr>
              <a:t>   if </a:t>
            </a:r>
            <a:r>
              <a:rPr lang="en-US" b="1" dirty="0" err="1">
                <a:latin typeface="Courier New" pitchFamily="49" charset="0"/>
              </a:rPr>
              <a:t>Last.</a:t>
            </a:r>
            <a:r>
              <a:rPr lang="en-US" b="1" dirty="0" err="1">
                <a:solidFill>
                  <a:srgbClr val="000000"/>
                </a:solidFill>
                <a:latin typeface="Courier New" pitchFamily="49" charset="0"/>
              </a:rPr>
              <a:t>Dept</a:t>
            </a:r>
            <a:r>
              <a:rPr lang="en-US" b="1" dirty="0">
                <a:latin typeface="Courier New" pitchFamily="49" charset="0"/>
              </a:rPr>
              <a:t>;</a:t>
            </a:r>
          </a:p>
          <a:p>
            <a:r>
              <a:rPr lang="en-US" b="1" dirty="0">
                <a:latin typeface="Courier New" pitchFamily="49" charset="0"/>
              </a:rPr>
              <a:t>run;</a:t>
            </a:r>
          </a:p>
        </p:txBody>
      </p:sp>
      <p:sp>
        <p:nvSpPr>
          <p:cNvPr id="64519" name="Text Box 6"/>
          <p:cNvSpPr txBox="1">
            <a:spLocks noChangeArrowheads="1"/>
          </p:cNvSpPr>
          <p:nvPr>
            <p:custDataLst>
              <p:tags r:id="rId5"/>
            </p:custDataLst>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p203d04</a:t>
            </a:r>
          </a:p>
        </p:txBody>
      </p:sp>
      <p:graphicFrame>
        <p:nvGraphicFramePr>
          <p:cNvPr id="10" name="Table 9"/>
          <p:cNvGraphicFramePr>
            <a:graphicFrameLocks noGrp="1"/>
          </p:cNvGraphicFramePr>
          <p:nvPr>
            <p:custDataLst>
              <p:tags r:id="rId6"/>
            </p:custDataLst>
            <p:extLst>
              <p:ext uri="{D42A27DB-BD31-4B8C-83A1-F6EECF244321}">
                <p14:modId xmlns:p14="http://schemas.microsoft.com/office/powerpoint/2010/main" val="1368859703"/>
              </p:ext>
            </p:extLst>
          </p:nvPr>
        </p:nvGraphicFramePr>
        <p:xfrm>
          <a:off x="703263" y="1003460"/>
          <a:ext cx="2583947" cy="543560"/>
        </p:xfrm>
        <a:graphic>
          <a:graphicData uri="http://schemas.openxmlformats.org/drawingml/2006/table">
            <a:tbl>
              <a:tblPr firstRow="1" bandRow="1">
                <a:tableStyleId>{5C22544A-7EE6-4342-B048-85BDC9FD1C3A}</a:tableStyleId>
              </a:tblPr>
              <a:tblGrid>
                <a:gridCol w="1358096">
                  <a:extLst>
                    <a:ext uri="{9D8B030D-6E8A-4147-A177-3AD203B41FA5}">
                      <a16:colId xmlns:a16="http://schemas.microsoft.com/office/drawing/2014/main" val="20000"/>
                    </a:ext>
                  </a:extLst>
                </a:gridCol>
                <a:gridCol w="1225851">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Output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
        <p:nvSpPr>
          <p:cNvPr id="2" name="Rectangle 1"/>
          <p:cNvSpPr/>
          <p:nvPr>
            <p:custDataLst>
              <p:tags r:id="rId7"/>
            </p:custDataLst>
          </p:nvPr>
        </p:nvSpPr>
        <p:spPr bwMode="auto">
          <a:xfrm>
            <a:off x="1305084" y="3778885"/>
            <a:ext cx="2373376"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3091308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custDataLst>
              <p:tags r:id="rId1"/>
            </p:custDataLst>
          </p:nvPr>
        </p:nvSpPr>
        <p:spPr/>
        <p:txBody>
          <a:bodyPr/>
          <a:lstStyle/>
          <a:p>
            <a:r>
              <a:rPr lang="en-US"/>
              <a:t>Summarizing Data by Groups</a:t>
            </a:r>
          </a:p>
        </p:txBody>
      </p:sp>
      <p:sp>
        <p:nvSpPr>
          <p:cNvPr id="66563" name="Rectangle 7"/>
          <p:cNvSpPr>
            <a:spLocks noGrp="1" noChangeArrowheads="1"/>
          </p:cNvSpPr>
          <p:nvPr>
            <p:ph idx="1"/>
            <p:custDataLst>
              <p:tags r:id="rId2"/>
            </p:custDataLst>
          </p:nvPr>
        </p:nvSpPr>
        <p:spPr>
          <a:xfrm>
            <a:off x="685800" y="1703540"/>
            <a:ext cx="7848600" cy="3635223"/>
          </a:xfrm>
        </p:spPr>
        <p:txBody>
          <a:bodyPr/>
          <a:lstStyle/>
          <a:p>
            <a:endParaRPr lang="en-US" dirty="0"/>
          </a:p>
          <a:p>
            <a:r>
              <a:rPr lang="en-US" dirty="0"/>
              <a:t>PROC PRINT Output</a:t>
            </a:r>
          </a:p>
          <a:p>
            <a:endParaRPr lang="en-US" dirty="0"/>
          </a:p>
          <a:p>
            <a:endParaRPr lang="en-US" dirty="0"/>
          </a:p>
          <a:p>
            <a:endParaRPr lang="en-US" dirty="0"/>
          </a:p>
          <a:p>
            <a:endParaRPr lang="en-US" dirty="0"/>
          </a:p>
          <a:p>
            <a:endParaRPr lang="en-US" dirty="0"/>
          </a:p>
          <a:p>
            <a:r>
              <a:rPr lang="en-US" dirty="0"/>
              <a:t>Partial SAS Log</a:t>
            </a:r>
          </a:p>
          <a:p>
            <a:endParaRPr lang="en-US" dirty="0"/>
          </a:p>
        </p:txBody>
      </p:sp>
      <p:sp>
        <p:nvSpPr>
          <p:cNvPr id="6" name="Slide Number Placeholder 3"/>
          <p:cNvSpPr>
            <a:spLocks noGrp="1"/>
          </p:cNvSpPr>
          <p:nvPr>
            <p:ph type="sldNum" sz="quarter" idx="10"/>
            <p:custDataLst>
              <p:tags r:id="rId3"/>
            </p:custDataLst>
          </p:nvPr>
        </p:nvSpPr>
        <p:spPr/>
        <p:txBody>
          <a:bodyPr/>
          <a:lstStyle/>
          <a:p>
            <a:pPr>
              <a:defRPr/>
            </a:pPr>
            <a:fld id="{471743DB-6FF3-41E0-B176-5D51259B4441}" type="slidenum">
              <a:rPr lang="en-US"/>
              <a:pPr>
                <a:defRPr/>
              </a:pPr>
              <a:t>48</a:t>
            </a:fld>
            <a:endParaRPr lang="en-US" b="0">
              <a:latin typeface="Times New Roman" pitchFamily="18" charset="0"/>
            </a:endParaRPr>
          </a:p>
        </p:txBody>
      </p:sp>
      <p:sp>
        <p:nvSpPr>
          <p:cNvPr id="66565" name="Rectangle 2"/>
          <p:cNvSpPr>
            <a:spLocks noChangeArrowheads="1"/>
          </p:cNvSpPr>
          <p:nvPr>
            <p:custDataLst>
              <p:tags r:id="rId4"/>
            </p:custDataLst>
          </p:nvPr>
        </p:nvSpPr>
        <p:spPr bwMode="auto">
          <a:xfrm>
            <a:off x="685800" y="1066800"/>
            <a:ext cx="5943600" cy="914400"/>
          </a:xfrm>
          <a:prstGeom prst="rect">
            <a:avLst/>
          </a:prstGeom>
          <a:solidFill>
            <a:srgbClr val="FFFFFF"/>
          </a:solidFill>
          <a:ln w="28575">
            <a:solidFill>
              <a:schemeClr val="tx2"/>
            </a:solidFill>
            <a:miter lim="800000"/>
            <a:headEnd type="none" w="sm" len="sm"/>
            <a:tailEnd type="none" w="sm" len="sm"/>
          </a:ln>
        </p:spPr>
        <p:txBody>
          <a:bodyPr wrap="none" bIns="18288"/>
          <a:lstStyle/>
          <a:p>
            <a:r>
              <a:rPr lang="en-US" b="1">
                <a:latin typeface="Courier New" pitchFamily="49" charset="0"/>
              </a:rPr>
              <a:t>proc print data=deptsals noobs;</a:t>
            </a:r>
          </a:p>
          <a:p>
            <a:r>
              <a:rPr lang="en-US" b="1">
                <a:latin typeface="Courier New" pitchFamily="49" charset="0"/>
              </a:rPr>
              <a:t>run;</a:t>
            </a:r>
          </a:p>
        </p:txBody>
      </p:sp>
      <p:sp>
        <p:nvSpPr>
          <p:cNvPr id="66566" name="Rectangle 3"/>
          <p:cNvSpPr>
            <a:spLocks noChangeArrowheads="1"/>
          </p:cNvSpPr>
          <p:nvPr>
            <p:custDataLst>
              <p:tags r:id="rId5"/>
            </p:custDataLst>
          </p:nvPr>
        </p:nvSpPr>
        <p:spPr bwMode="auto">
          <a:xfrm>
            <a:off x="685800" y="2568184"/>
            <a:ext cx="2979738" cy="2076450"/>
          </a:xfrm>
          <a:prstGeom prst="rect">
            <a:avLst/>
          </a:prstGeom>
          <a:solidFill>
            <a:srgbClr val="FFFFFF"/>
          </a:solidFill>
          <a:ln w="28575">
            <a:solidFill>
              <a:schemeClr val="tx2"/>
            </a:solidFill>
            <a:miter lim="800000"/>
            <a:headEnd type="none" w="sm" len="sm"/>
            <a:tailEnd type="none" w="sm" len="sm"/>
          </a:ln>
        </p:spPr>
        <p:txBody>
          <a:bodyPr lIns="182880" rIns="182880">
            <a:spAutoFit/>
          </a:bodyPr>
          <a:lstStyle/>
          <a:p>
            <a:r>
              <a:rPr lang="en-US" sz="1600" dirty="0">
                <a:solidFill>
                  <a:srgbClr val="000000"/>
                </a:solidFill>
                <a:latin typeface="SAS Monospace Bold" pitchFamily="49" charset="0"/>
              </a:rPr>
              <a:t>       </a:t>
            </a:r>
          </a:p>
          <a:p>
            <a:r>
              <a:rPr lang="en-US" sz="1600" dirty="0">
                <a:solidFill>
                  <a:srgbClr val="000000"/>
                </a:solidFill>
                <a:latin typeface="SAS Monospace Bold" pitchFamily="49" charset="0"/>
              </a:rPr>
              <a:t> </a:t>
            </a:r>
            <a:r>
              <a:rPr lang="en-US" sz="1600" dirty="0" err="1">
                <a:solidFill>
                  <a:srgbClr val="000000"/>
                </a:solidFill>
                <a:latin typeface="SAS Monospace Bold" pitchFamily="49" charset="0"/>
              </a:rPr>
              <a:t>Dept</a:t>
            </a:r>
            <a:r>
              <a:rPr lang="en-US" sz="1600" dirty="0">
                <a:latin typeface="SAS Monospace Bold" pitchFamily="49" charset="0"/>
              </a:rPr>
              <a:t>     </a:t>
            </a:r>
            <a:r>
              <a:rPr lang="en-US" sz="1600" dirty="0" err="1">
                <a:latin typeface="SAS Monospace Bold" pitchFamily="49" charset="0"/>
              </a:rPr>
              <a:t>DeptSal</a:t>
            </a:r>
            <a:endParaRPr lang="en-US" sz="1600" dirty="0">
              <a:latin typeface="SAS Monospace Bold" pitchFamily="49" charset="0"/>
            </a:endParaRPr>
          </a:p>
          <a:p>
            <a:endParaRPr lang="en-US" sz="1600" dirty="0">
              <a:latin typeface="SAS Monospace Bold" pitchFamily="49" charset="0"/>
            </a:endParaRPr>
          </a:p>
          <a:p>
            <a:r>
              <a:rPr lang="en-US" sz="1600" dirty="0">
                <a:latin typeface="SAS Monospace Bold" pitchFamily="49" charset="0"/>
              </a:rPr>
              <a:t>ADMIN      410000</a:t>
            </a:r>
          </a:p>
          <a:p>
            <a:r>
              <a:rPr lang="en-US" sz="1600" dirty="0">
                <a:latin typeface="SAS Monospace Bold" pitchFamily="49" charset="0"/>
              </a:rPr>
              <a:t>ENGINR     163000</a:t>
            </a:r>
          </a:p>
          <a:p>
            <a:r>
              <a:rPr lang="en-US" sz="1600" dirty="0">
                <a:latin typeface="SAS Monospace Bold" pitchFamily="49" charset="0"/>
              </a:rPr>
              <a:t>FINANC     318000</a:t>
            </a:r>
          </a:p>
          <a:p>
            <a:r>
              <a:rPr lang="en-US" sz="1600" dirty="0">
                <a:latin typeface="SAS Monospace Bold" pitchFamily="49" charset="0"/>
              </a:rPr>
              <a:t>HUMRES     181000</a:t>
            </a:r>
          </a:p>
          <a:p>
            <a:r>
              <a:rPr lang="en-US" sz="1600" dirty="0">
                <a:latin typeface="SAS Monospace Bold" pitchFamily="49" charset="0"/>
              </a:rPr>
              <a:t>SALES      373000</a:t>
            </a:r>
          </a:p>
        </p:txBody>
      </p:sp>
      <p:sp>
        <p:nvSpPr>
          <p:cNvPr id="7" name="Rectangle 2"/>
          <p:cNvSpPr>
            <a:spLocks noChangeArrowheads="1"/>
          </p:cNvSpPr>
          <p:nvPr>
            <p:custDataLst>
              <p:tags r:id="rId6"/>
            </p:custDataLst>
          </p:nvPr>
        </p:nvSpPr>
        <p:spPr bwMode="auto">
          <a:xfrm>
            <a:off x="685800" y="5115838"/>
            <a:ext cx="7775575" cy="1600200"/>
          </a:xfrm>
          <a:prstGeom prst="rect">
            <a:avLst/>
          </a:prstGeom>
          <a:solidFill>
            <a:srgbClr val="FFFFFF"/>
          </a:solidFill>
          <a:ln w="28575">
            <a:solidFill>
              <a:schemeClr val="tx2"/>
            </a:solidFill>
            <a:miter lim="800000"/>
            <a:headEnd type="none" w="sm" len="sm"/>
            <a:tailEnd type="none" w="sm" len="sm"/>
          </a:ln>
        </p:spPr>
        <p:txBody>
          <a:bodyPr lIns="182880" tIns="91440" bIns="18288">
            <a:spAutoFit/>
          </a:bodyPr>
          <a:lstStyle/>
          <a:p>
            <a:r>
              <a:rPr lang="en-US">
                <a:solidFill>
                  <a:srgbClr val="00349C"/>
                </a:solidFill>
                <a:latin typeface="SAS Monospace Bold" pitchFamily="49" charset="0"/>
              </a:rPr>
              <a:t>NOTE: There were 39 observations read             </a:t>
            </a:r>
          </a:p>
          <a:p>
            <a:r>
              <a:rPr lang="en-US">
                <a:solidFill>
                  <a:srgbClr val="00349C"/>
                </a:solidFill>
                <a:latin typeface="SAS Monospace Bold" pitchFamily="49" charset="0"/>
              </a:rPr>
              <a:t>      from the data set WORK.SALSORT.</a:t>
            </a:r>
          </a:p>
          <a:p>
            <a:r>
              <a:rPr lang="en-US">
                <a:solidFill>
                  <a:srgbClr val="00349C"/>
                </a:solidFill>
                <a:latin typeface="SAS Monospace Bold" pitchFamily="49" charset="0"/>
              </a:rPr>
              <a:t>NOTE: The data set WORK.DEPTSALS has 5 </a:t>
            </a:r>
          </a:p>
          <a:p>
            <a:r>
              <a:rPr lang="en-US">
                <a:solidFill>
                  <a:srgbClr val="00349C"/>
                </a:solidFill>
                <a:latin typeface="SAS Monospace Bold" pitchFamily="49" charset="0"/>
              </a:rPr>
              <a:t>      observations and 2 variables.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2"/>
            </p:custDataLst>
          </p:nvPr>
        </p:nvSpPr>
        <p:spPr/>
        <p:txBody>
          <a:bodyPr/>
          <a:lstStyle/>
          <a:p>
            <a:r>
              <a:rPr lang="en-US"/>
              <a:t>3.04 Multiple </a:t>
            </a:r>
            <a:r>
              <a:rPr lang="en-US" dirty="0"/>
              <a:t>Answer Poll</a:t>
            </a:r>
          </a:p>
        </p:txBody>
      </p:sp>
      <p:sp>
        <p:nvSpPr>
          <p:cNvPr id="67587" name="Rectangle 3"/>
          <p:cNvSpPr>
            <a:spLocks noGrp="1" noChangeArrowheads="1"/>
          </p:cNvSpPr>
          <p:nvPr>
            <p:ph idx="1"/>
            <p:custDataLst>
              <p:tags r:id="rId3"/>
            </p:custDataLst>
          </p:nvPr>
        </p:nvSpPr>
        <p:spPr/>
        <p:txBody>
          <a:bodyPr/>
          <a:lstStyle/>
          <a:p>
            <a:r>
              <a:rPr lang="en-US" dirty="0"/>
              <a:t>What must happen in the DATA step to summarize </a:t>
            </a:r>
            <a:br>
              <a:rPr lang="en-US" dirty="0"/>
            </a:br>
            <a:r>
              <a:rPr lang="en-US" dirty="0"/>
              <a:t>data by groups? (Circle all that apply.) </a:t>
            </a:r>
          </a:p>
          <a:p>
            <a:endParaRPr lang="en-US" sz="800" b="1" dirty="0"/>
          </a:p>
          <a:p>
            <a:pPr marL="576263" lvl="1" indent="-461963">
              <a:buClr>
                <a:schemeClr val="tx1"/>
              </a:buClr>
              <a:buSzTx/>
              <a:buFont typeface="Wingdings" pitchFamily="2" charset="2"/>
              <a:buAutoNum type="alphaLcPeriod"/>
            </a:pPr>
            <a:r>
              <a:rPr lang="en-US" dirty="0"/>
              <a:t>Sort the input data.</a:t>
            </a:r>
          </a:p>
          <a:p>
            <a:pPr marL="576263" lvl="1" indent="-461963">
              <a:buClr>
                <a:schemeClr val="tx1"/>
              </a:buClr>
              <a:buSzTx/>
              <a:buFont typeface="Wingdings" pitchFamily="2" charset="2"/>
              <a:buAutoNum type="alphaLcPeriod"/>
            </a:pPr>
            <a:r>
              <a:rPr lang="en-US" dirty="0"/>
              <a:t>Set the accumulating variable to zero at the start </a:t>
            </a:r>
            <a:br>
              <a:rPr lang="en-US" dirty="0"/>
            </a:br>
            <a:r>
              <a:rPr lang="en-US" dirty="0"/>
              <a:t>of each BY group.</a:t>
            </a:r>
          </a:p>
          <a:p>
            <a:pPr marL="576263" lvl="1" indent="-461963">
              <a:buClr>
                <a:schemeClr val="tx1"/>
              </a:buClr>
              <a:buSzTx/>
              <a:buFont typeface="Wingdings" pitchFamily="2" charset="2"/>
              <a:buAutoNum type="alphaLcPeriod"/>
            </a:pPr>
            <a:r>
              <a:rPr lang="en-US" dirty="0"/>
              <a:t>Increment the accumulating variable.</a:t>
            </a:r>
          </a:p>
          <a:p>
            <a:pPr marL="576263" lvl="1" indent="-461963">
              <a:buClr>
                <a:schemeClr val="tx1"/>
              </a:buClr>
              <a:buSzTx/>
              <a:buFont typeface="Wingdings" pitchFamily="2" charset="2"/>
              <a:buAutoNum type="alphaLcPeriod"/>
            </a:pPr>
            <a:r>
              <a:rPr lang="en-US" dirty="0"/>
              <a:t>Output only the last observation of each BY group.</a:t>
            </a:r>
          </a:p>
          <a:p>
            <a:endParaRPr lang="en-US" dirty="0"/>
          </a:p>
        </p:txBody>
      </p:sp>
      <p:sp>
        <p:nvSpPr>
          <p:cNvPr id="4" name="Slide Number Placeholder 3"/>
          <p:cNvSpPr>
            <a:spLocks noGrp="1"/>
          </p:cNvSpPr>
          <p:nvPr>
            <p:ph type="sldNum" sz="quarter" idx="10"/>
            <p:custDataLst>
              <p:tags r:id="rId4"/>
            </p:custDataLst>
          </p:nvPr>
        </p:nvSpPr>
        <p:spPr/>
        <p:txBody>
          <a:bodyPr/>
          <a:lstStyle/>
          <a:p>
            <a:pPr>
              <a:defRPr/>
            </a:pPr>
            <a:fld id="{459B36DB-DCE3-46E0-97FB-1A4A0C660A3F}" type="slidenum">
              <a:rPr lang="en-US"/>
              <a:pPr>
                <a:defRPr/>
              </a:pPr>
              <a:t>49</a:t>
            </a:fld>
            <a:endParaRPr lang="en-US" b="0">
              <a:latin typeface="Times New Roman" pitchFamily="18"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3.01 Short </a:t>
            </a:r>
            <a:r>
              <a:rPr lang="en-US" dirty="0"/>
              <a:t>Answer Poll</a:t>
            </a:r>
          </a:p>
        </p:txBody>
      </p:sp>
      <p:sp>
        <p:nvSpPr>
          <p:cNvPr id="3075" name="Rectangle 5"/>
          <p:cNvSpPr>
            <a:spLocks noGrp="1" noChangeArrowheads="1"/>
          </p:cNvSpPr>
          <p:nvPr>
            <p:ph idx="1"/>
            <p:custDataLst>
              <p:tags r:id="rId3"/>
            </p:custDataLst>
          </p:nvPr>
        </p:nvSpPr>
        <p:spPr/>
        <p:txBody>
          <a:bodyPr/>
          <a:lstStyle/>
          <a:p>
            <a:r>
              <a:rPr lang="en-US" dirty="0"/>
              <a:t>Open and submit the program in </a:t>
            </a:r>
            <a:r>
              <a:rPr lang="en-US" b="1" dirty="0"/>
              <a:t>p203a01</a:t>
            </a:r>
            <a:r>
              <a:rPr lang="en-US" dirty="0"/>
              <a:t>. Does this program create the correct values for </a:t>
            </a:r>
            <a:r>
              <a:rPr lang="en-US" b="1" dirty="0"/>
              <a:t>Mth2Dte</a:t>
            </a:r>
            <a:r>
              <a:rPr lang="en-US" dirty="0"/>
              <a:t>?</a:t>
            </a:r>
          </a:p>
          <a:p>
            <a:endParaRPr lang="en-US" dirty="0"/>
          </a:p>
          <a:p>
            <a:endParaRPr lang="en-US" dirty="0"/>
          </a:p>
          <a:p>
            <a:endParaRPr lang="en-US" dirty="0"/>
          </a:p>
          <a:p>
            <a:endParaRPr lang="en-US" dirty="0"/>
          </a:p>
          <a:p>
            <a:r>
              <a:rPr lang="en-US" dirty="0"/>
              <a:t>Partial </a:t>
            </a:r>
            <a:r>
              <a:rPr lang="en-US" b="1" dirty="0" err="1"/>
              <a:t>orion.aprsales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sp>
        <p:nvSpPr>
          <p:cNvPr id="4" name="Rectangle 5"/>
          <p:cNvSpPr>
            <a:spLocks noChangeArrowheads="1"/>
          </p:cNvSpPr>
          <p:nvPr>
            <p:custDataLst>
              <p:tags r:id="rId4"/>
            </p:custDataLst>
          </p:nvPr>
        </p:nvSpPr>
        <p:spPr bwMode="auto">
          <a:xfrm>
            <a:off x="701675" y="1993900"/>
            <a:ext cx="6340475" cy="13843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a:solidFill>
                  <a:srgbClr val="000000"/>
                </a:solidFill>
                <a:latin typeface="Courier New" pitchFamily="49" charset="0"/>
              </a:rPr>
              <a:t>data mnthtot</a:t>
            </a:r>
            <a:r>
              <a:rPr lang="en-US" b="1">
                <a:latin typeface="Courier New" pitchFamily="49" charset="0"/>
              </a:rPr>
              <a:t>;</a:t>
            </a:r>
          </a:p>
          <a:p>
            <a:pPr>
              <a:lnSpc>
                <a:spcPct val="85000"/>
              </a:lnSpc>
            </a:pPr>
            <a:r>
              <a:rPr lang="en-US" b="1">
                <a:latin typeface="Courier New" pitchFamily="49" charset="0"/>
              </a:rPr>
              <a:t>   set orion.aprsales;</a:t>
            </a:r>
          </a:p>
          <a:p>
            <a:pPr>
              <a:lnSpc>
                <a:spcPct val="85000"/>
              </a:lnSpc>
            </a:pPr>
            <a:r>
              <a:rPr lang="en-US" b="1">
                <a:latin typeface="Courier New" pitchFamily="49" charset="0"/>
              </a:rPr>
              <a:t>   Mth2Dte=Mth2Dte+SaleAmt;</a:t>
            </a:r>
          </a:p>
          <a:p>
            <a:pPr>
              <a:lnSpc>
                <a:spcPct val="85000"/>
              </a:lnSpc>
            </a:pPr>
            <a:r>
              <a:rPr lang="en-US" b="1">
                <a:latin typeface="Courier New" pitchFamily="49" charset="0"/>
              </a:rPr>
              <a:t>run;</a:t>
            </a:r>
          </a:p>
        </p:txBody>
      </p:sp>
      <p:sp>
        <p:nvSpPr>
          <p:cNvPr id="5" name="Rectangle 4"/>
          <p:cNvSpPr>
            <a:spLocks noChangeArrowheads="1"/>
          </p:cNvSpPr>
          <p:nvPr>
            <p:custDataLst>
              <p:tags r:id="rId5"/>
            </p:custDataLst>
          </p:nvPr>
        </p:nvSpPr>
        <p:spPr bwMode="auto">
          <a:xfrm>
            <a:off x="703263" y="3965837"/>
            <a:ext cx="2963862" cy="1579920"/>
          </a:xfrm>
          <a:prstGeom prst="rect">
            <a:avLst/>
          </a:prstGeom>
          <a:solidFill>
            <a:srgbClr val="FFFFFF"/>
          </a:solidFill>
          <a:ln w="38100">
            <a:solidFill>
              <a:schemeClr val="tx2"/>
            </a:solidFill>
            <a:miter lim="800000"/>
            <a:headEnd type="none" w="sm" len="sm"/>
            <a:tailEnd type="none" w="sm" len="sm"/>
          </a:ln>
        </p:spPr>
        <p:txBody>
          <a:bodyPr lIns="137160" tIns="50800" rIns="137160" bIns="50800">
            <a:spAutoFit/>
          </a:body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SaleDate</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SaleAmt</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01APR2011    498.49</a:t>
            </a:r>
          </a:p>
          <a:p>
            <a:r>
              <a:rPr lang="en-US" sz="1600" b="1" dirty="0">
                <a:solidFill>
                  <a:srgbClr val="000000"/>
                </a:solidFill>
                <a:latin typeface="SAS Monospace" pitchFamily="49" charset="0"/>
              </a:rPr>
              <a:t>02APR2011    946.50</a:t>
            </a:r>
          </a:p>
          <a:p>
            <a:r>
              <a:rPr lang="en-US" sz="1600" b="1" dirty="0">
                <a:solidFill>
                  <a:srgbClr val="000000"/>
                </a:solidFill>
                <a:latin typeface="SAS Monospace" pitchFamily="49" charset="0"/>
              </a:rPr>
              <a:t>03APR2011    994.97</a:t>
            </a:r>
          </a:p>
          <a:p>
            <a:r>
              <a:rPr lang="en-US" sz="1600" b="1" dirty="0">
                <a:solidFill>
                  <a:srgbClr val="000000"/>
                </a:solidFill>
                <a:latin typeface="SAS Monospace" pitchFamily="49" charset="0"/>
              </a:rPr>
              <a:t>04APR2011    564.59</a:t>
            </a:r>
          </a:p>
        </p:txBody>
      </p:sp>
      <p:pic>
        <p:nvPicPr>
          <p:cNvPr id="6" name="Picture 2" descr="L:\graphics\question_5_cro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6565" y="3967163"/>
            <a:ext cx="2720105" cy="2518616"/>
          </a:xfrm>
          <a:prstGeom prst="rect">
            <a:avLst/>
          </a:prstGeom>
          <a:noFill/>
          <a:extLst>
            <a:ext uri="{909E8E84-426E-40DD-AFC4-6F175D3DCCD1}">
              <a14:hiddenFill xmlns:a14="http://schemas.microsoft.com/office/drawing/2010/main">
                <a:solidFill>
                  <a:srgbClr val="FFFFFF"/>
                </a:solidFill>
              </a14:hiddenFill>
            </a:ext>
          </a:extLst>
        </p:spPr>
      </p:pic>
      <p:sp>
        <p:nvSpPr>
          <p:cNvPr id="2" name="Program Name"/>
          <p:cNvSpPr txBox="1"/>
          <p:nvPr>
            <p:custDataLst>
              <p:tags r:id="rId6"/>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p203a01</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custDataLst>
              <p:tags r:id="rId2"/>
            </p:custDataLst>
          </p:nvPr>
        </p:nvSpPr>
        <p:spPr/>
        <p:txBody>
          <a:bodyPr/>
          <a:lstStyle/>
          <a:p>
            <a:r>
              <a:rPr lang="en-US"/>
              <a:t>3.04 Multiple </a:t>
            </a:r>
            <a:r>
              <a:rPr lang="en-US" dirty="0"/>
              <a:t>Answer Poll – Correct Answer</a:t>
            </a:r>
          </a:p>
        </p:txBody>
      </p:sp>
      <p:sp>
        <p:nvSpPr>
          <p:cNvPr id="68611" name="Rectangle 3"/>
          <p:cNvSpPr>
            <a:spLocks noGrp="1" noChangeArrowheads="1"/>
          </p:cNvSpPr>
          <p:nvPr>
            <p:ph idx="1"/>
            <p:custDataLst>
              <p:tags r:id="rId3"/>
            </p:custDataLst>
          </p:nvPr>
        </p:nvSpPr>
        <p:spPr/>
        <p:txBody>
          <a:bodyPr/>
          <a:lstStyle/>
          <a:p>
            <a:r>
              <a:rPr lang="en-US" dirty="0"/>
              <a:t>What must happen in the DATA step to summarize </a:t>
            </a:r>
            <a:br>
              <a:rPr lang="en-US" dirty="0"/>
            </a:br>
            <a:r>
              <a:rPr lang="en-US" dirty="0"/>
              <a:t>data by groups? (Circle all that apply.) </a:t>
            </a:r>
          </a:p>
          <a:p>
            <a:endParaRPr lang="en-US" sz="800" b="1" dirty="0"/>
          </a:p>
          <a:p>
            <a:pPr marL="576263" lvl="1" indent="-461963">
              <a:buClr>
                <a:schemeClr val="tx1"/>
              </a:buClr>
              <a:buSzTx/>
              <a:buFont typeface="Wingdings" pitchFamily="2" charset="2"/>
              <a:buAutoNum type="alphaLcPeriod"/>
            </a:pPr>
            <a:r>
              <a:rPr lang="en-US" dirty="0"/>
              <a:t>Sort the input data.</a:t>
            </a:r>
          </a:p>
          <a:p>
            <a:pPr marL="576263" lvl="1" indent="-461963">
              <a:buClr>
                <a:schemeClr val="tx1"/>
              </a:buClr>
              <a:buSzTx/>
              <a:buFont typeface="Wingdings" pitchFamily="2" charset="2"/>
              <a:buAutoNum type="alphaLcPeriod"/>
            </a:pPr>
            <a:r>
              <a:rPr lang="en-US" dirty="0"/>
              <a:t>Set the accumulating variable to zero at the start </a:t>
            </a:r>
            <a:br>
              <a:rPr lang="en-US" dirty="0"/>
            </a:br>
            <a:r>
              <a:rPr lang="en-US" dirty="0"/>
              <a:t>of each BY group.</a:t>
            </a:r>
          </a:p>
          <a:p>
            <a:pPr marL="576263" lvl="1" indent="-461963">
              <a:buClr>
                <a:schemeClr val="tx1"/>
              </a:buClr>
              <a:buSzTx/>
              <a:buFont typeface="Wingdings" pitchFamily="2" charset="2"/>
              <a:buAutoNum type="alphaLcPeriod"/>
            </a:pPr>
            <a:r>
              <a:rPr lang="en-US" dirty="0"/>
              <a:t>Increment the accumulating variable.</a:t>
            </a:r>
          </a:p>
          <a:p>
            <a:pPr marL="576263" lvl="1" indent="-461963">
              <a:buClr>
                <a:schemeClr val="tx1"/>
              </a:buClr>
              <a:buSzTx/>
              <a:buFont typeface="Wingdings" pitchFamily="2" charset="2"/>
              <a:buAutoNum type="alphaLcPeriod"/>
            </a:pPr>
            <a:r>
              <a:rPr lang="en-US" dirty="0"/>
              <a:t>Output only the last observation of each BY group.</a:t>
            </a:r>
          </a:p>
          <a:p>
            <a:pPr marL="576263" lvl="1" indent="-461963">
              <a:buClr>
                <a:schemeClr val="tx1"/>
              </a:buClr>
              <a:buSzTx/>
              <a:buFont typeface="Wingdings" pitchFamily="2" charset="2"/>
              <a:buAutoNum type="alphaLcPeriod"/>
            </a:pPr>
            <a:endParaRPr lang="en-US" dirty="0"/>
          </a:p>
          <a:p>
            <a:pPr>
              <a:buFont typeface="Wingdings" pitchFamily="2" charset="2"/>
              <a:buNone/>
            </a:pPr>
            <a:r>
              <a:rPr lang="en-US" b="1" dirty="0"/>
              <a:t>Choice a. does not apply because sorting is done </a:t>
            </a:r>
            <a:br>
              <a:rPr lang="en-US" b="1" dirty="0"/>
            </a:br>
            <a:r>
              <a:rPr lang="en-US" b="1" dirty="0"/>
              <a:t>with PROC SORT, not in the DATA step.</a:t>
            </a:r>
            <a:endParaRPr lang="en-US" dirty="0"/>
          </a:p>
          <a:p>
            <a:endParaRPr lang="en-US" dirty="0"/>
          </a:p>
        </p:txBody>
      </p:sp>
      <p:sp>
        <p:nvSpPr>
          <p:cNvPr id="7" name="Slide Number Placeholder 3"/>
          <p:cNvSpPr>
            <a:spLocks noGrp="1"/>
          </p:cNvSpPr>
          <p:nvPr>
            <p:ph type="sldNum" sz="quarter" idx="10"/>
            <p:custDataLst>
              <p:tags r:id="rId4"/>
            </p:custDataLst>
          </p:nvPr>
        </p:nvSpPr>
        <p:spPr/>
        <p:txBody>
          <a:bodyPr/>
          <a:lstStyle/>
          <a:p>
            <a:pPr>
              <a:defRPr/>
            </a:pPr>
            <a:fld id="{82DA0181-DF7C-49DD-B6DF-490840C942A9}" type="slidenum">
              <a:rPr lang="en-US"/>
              <a:pPr>
                <a:defRPr/>
              </a:pPr>
              <a:t>50</a:t>
            </a:fld>
            <a:endParaRPr lang="en-US" b="0">
              <a:latin typeface="Times New Roman" pitchFamily="18" charset="0"/>
            </a:endParaRPr>
          </a:p>
        </p:txBody>
      </p:sp>
      <p:sp>
        <p:nvSpPr>
          <p:cNvPr id="68613" name="Oval 4"/>
          <p:cNvSpPr>
            <a:spLocks noChangeArrowheads="1"/>
          </p:cNvSpPr>
          <p:nvPr>
            <p:custDataLst>
              <p:tags r:id="rId5"/>
            </p:custDataLst>
          </p:nvPr>
        </p:nvSpPr>
        <p:spPr bwMode="auto">
          <a:xfrm>
            <a:off x="655638" y="2400784"/>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68614" name="Oval 5"/>
          <p:cNvSpPr>
            <a:spLocks noChangeArrowheads="1"/>
          </p:cNvSpPr>
          <p:nvPr>
            <p:custDataLst>
              <p:tags r:id="rId6"/>
            </p:custDataLst>
          </p:nvPr>
        </p:nvSpPr>
        <p:spPr bwMode="auto">
          <a:xfrm>
            <a:off x="655638" y="3185561"/>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68615" name="Oval 6"/>
          <p:cNvSpPr>
            <a:spLocks noChangeArrowheads="1"/>
          </p:cNvSpPr>
          <p:nvPr>
            <p:custDataLst>
              <p:tags r:id="rId7"/>
            </p:custDataLst>
          </p:nvPr>
        </p:nvSpPr>
        <p:spPr bwMode="auto">
          <a:xfrm>
            <a:off x="655638" y="3661811"/>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custDataLst>
              <p:tags r:id="rId1"/>
            </p:custDataLst>
          </p:nvPr>
        </p:nvSpPr>
        <p:spPr/>
        <p:txBody>
          <a:bodyPr/>
          <a:lstStyle/>
          <a:p>
            <a:r>
              <a:rPr lang="en-US"/>
              <a:t>Business Scenario </a:t>
            </a:r>
          </a:p>
        </p:txBody>
      </p:sp>
      <p:sp>
        <p:nvSpPr>
          <p:cNvPr id="69635" name="Rectangle 3"/>
          <p:cNvSpPr>
            <a:spLocks noGrp="1" noChangeArrowheads="1"/>
          </p:cNvSpPr>
          <p:nvPr>
            <p:ph idx="1"/>
            <p:custDataLst>
              <p:tags r:id="rId2"/>
            </p:custDataLst>
          </p:nvPr>
        </p:nvSpPr>
        <p:spPr/>
        <p:txBody>
          <a:bodyPr/>
          <a:lstStyle/>
          <a:p>
            <a:pPr>
              <a:tabLst>
                <a:tab pos="5373688" algn="l"/>
              </a:tabLst>
            </a:pPr>
            <a:r>
              <a:rPr lang="en-US" dirty="0"/>
              <a:t>Each employee listed in </a:t>
            </a:r>
            <a:r>
              <a:rPr lang="en-US" b="1" dirty="0" err="1">
                <a:latin typeface="Arial"/>
              </a:rPr>
              <a:t>orion.projsals</a:t>
            </a:r>
            <a:r>
              <a:rPr lang="en-US" dirty="0"/>
              <a:t> is assigned to a special project. A business analyst would like to see the salary totals from each department for each special project.</a:t>
            </a:r>
          </a:p>
          <a:p>
            <a:pPr>
              <a:spcBef>
                <a:spcPct val="50000"/>
              </a:spcBef>
              <a:tabLst>
                <a:tab pos="5373688" algn="l"/>
              </a:tabLst>
            </a:pPr>
            <a:r>
              <a:rPr lang="en-US" dirty="0"/>
              <a:t>Partial </a:t>
            </a:r>
            <a:r>
              <a:rPr lang="en-US" b="1" dirty="0" err="1"/>
              <a:t>o</a:t>
            </a:r>
            <a:r>
              <a:rPr lang="en-US" b="1" dirty="0" err="1">
                <a:latin typeface="Arial"/>
              </a:rPr>
              <a:t>rion.projsals</a:t>
            </a:r>
            <a:endParaRPr lang="en-US" b="1" dirty="0">
              <a:latin typeface="Arial"/>
            </a:endParaRPr>
          </a:p>
          <a:p>
            <a:pPr>
              <a:tabLst>
                <a:tab pos="5373688" algn="l"/>
              </a:tabLst>
            </a:pPr>
            <a:endParaRPr lang="en-US" sz="2800" b="1" dirty="0">
              <a:latin typeface="Courier New" pitchFamily="49" charset="0"/>
            </a:endParaRPr>
          </a:p>
          <a:p>
            <a:pPr>
              <a:tabLst>
                <a:tab pos="5373688" algn="l"/>
              </a:tabLst>
            </a:pPr>
            <a:r>
              <a:rPr lang="en-US" dirty="0"/>
              <a:t>	</a:t>
            </a:r>
          </a:p>
          <a:p>
            <a:pPr>
              <a:tabLst>
                <a:tab pos="5373688" algn="l"/>
              </a:tabLst>
            </a:pPr>
            <a:endParaRPr lang="en-US" dirty="0">
              <a:latin typeface="Courier New" pitchFamily="49" charset="0"/>
            </a:endParaRPr>
          </a:p>
          <a:p>
            <a:pPr>
              <a:tabLst>
                <a:tab pos="5373688" algn="l"/>
              </a:tabLst>
            </a:pPr>
            <a:endParaRPr lang="en-US" dirty="0"/>
          </a:p>
          <a:p>
            <a:pPr>
              <a:tabLst>
                <a:tab pos="5373688" algn="l"/>
              </a:tabLst>
            </a:pPr>
            <a:endParaRPr lang="en-US" dirty="0"/>
          </a:p>
          <a:p>
            <a:pPr>
              <a:tabLst>
                <a:tab pos="5373688" algn="l"/>
              </a:tabLst>
            </a:pPr>
            <a:endParaRPr lang="en-US" dirty="0"/>
          </a:p>
        </p:txBody>
      </p:sp>
      <p:sp>
        <p:nvSpPr>
          <p:cNvPr id="5" name="Slide Number Placeholder 3"/>
          <p:cNvSpPr>
            <a:spLocks noGrp="1"/>
          </p:cNvSpPr>
          <p:nvPr>
            <p:ph type="sldNum" sz="quarter" idx="4294967295"/>
            <p:custDataLst>
              <p:tags r:id="rId3"/>
            </p:custDataLst>
          </p:nvPr>
        </p:nvSpPr>
        <p:spPr>
          <a:xfrm>
            <a:off x="0" y="6770688"/>
            <a:ext cx="98425" cy="87312"/>
          </a:xfrm>
        </p:spPr>
        <p:txBody>
          <a:bodyPr/>
          <a:lstStyle/>
          <a:p>
            <a:pPr>
              <a:defRPr/>
            </a:pPr>
            <a:fld id="{67300155-16FD-410C-88F9-E7D97D097612}" type="slidenum">
              <a:rPr lang="en-US"/>
              <a:pPr>
                <a:defRPr/>
              </a:pPr>
              <a:t>51</a:t>
            </a:fld>
            <a:endParaRPr lang="en-US" b="0">
              <a:latin typeface="Times New Roman" pitchFamily="18" charset="0"/>
            </a:endParaRPr>
          </a:p>
        </p:txBody>
      </p:sp>
      <p:sp>
        <p:nvSpPr>
          <p:cNvPr id="69637" name="Rectangle 4"/>
          <p:cNvSpPr>
            <a:spLocks noChangeArrowheads="1"/>
          </p:cNvSpPr>
          <p:nvPr>
            <p:custDataLst>
              <p:tags r:id="rId4"/>
            </p:custDataLst>
          </p:nvPr>
        </p:nvSpPr>
        <p:spPr bwMode="auto">
          <a:xfrm>
            <a:off x="668338" y="3187099"/>
            <a:ext cx="5197475" cy="30734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a:solidFill>
                  <a:srgbClr val="000000"/>
                </a:solidFill>
                <a:latin typeface="SAS Monospace" pitchFamily="49" charset="0"/>
              </a:rPr>
              <a:t>Employee_           </a:t>
            </a:r>
          </a:p>
          <a:p>
            <a:r>
              <a:rPr lang="en-US" sz="1600" b="1" dirty="0">
                <a:solidFill>
                  <a:srgbClr val="000000"/>
                </a:solidFill>
                <a:latin typeface="SAS Monospace" pitchFamily="49" charset="0"/>
              </a:rPr>
              <a:t>    ID     Salary   </a:t>
            </a:r>
            <a:r>
              <a:rPr lang="en-US" sz="1600" b="1" dirty="0" err="1">
                <a:solidFill>
                  <a:srgbClr val="000000"/>
                </a:solidFill>
                <a:latin typeface="SAS Monospace" pitchFamily="49" charset="0"/>
              </a:rPr>
              <a:t>Proj</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Dept</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110004    42000    EZ     HUMRES</a:t>
            </a:r>
          </a:p>
          <a:p>
            <a:r>
              <a:rPr lang="en-US" sz="1600" b="1" dirty="0">
                <a:solidFill>
                  <a:srgbClr val="000000"/>
                </a:solidFill>
                <a:latin typeface="SAS Monospace" pitchFamily="49" charset="0"/>
              </a:rPr>
              <a:t> 110009    34000    WIN    ENGINR</a:t>
            </a:r>
          </a:p>
          <a:p>
            <a:r>
              <a:rPr lang="en-US" sz="1600" b="1" dirty="0">
                <a:solidFill>
                  <a:srgbClr val="000000"/>
                </a:solidFill>
                <a:latin typeface="SAS Monospace" pitchFamily="49" charset="0"/>
              </a:rPr>
              <a:t> 110011    27000    WIN    FINANC</a:t>
            </a:r>
          </a:p>
          <a:p>
            <a:r>
              <a:rPr lang="en-US" sz="1600" b="1" dirty="0">
                <a:solidFill>
                  <a:srgbClr val="000000"/>
                </a:solidFill>
                <a:latin typeface="SAS Monospace" pitchFamily="49" charset="0"/>
              </a:rPr>
              <a:t> 110036    20000    WIN    ENGINR</a:t>
            </a:r>
          </a:p>
          <a:p>
            <a:r>
              <a:rPr lang="en-US" sz="1600" b="1" dirty="0">
                <a:solidFill>
                  <a:srgbClr val="000000"/>
                </a:solidFill>
                <a:latin typeface="SAS Monospace" pitchFamily="49" charset="0"/>
              </a:rPr>
              <a:t> 110037    19000    EZ     ENGINR</a:t>
            </a:r>
          </a:p>
          <a:p>
            <a:r>
              <a:rPr lang="en-US" sz="1600" b="1" dirty="0">
                <a:solidFill>
                  <a:srgbClr val="000000"/>
                </a:solidFill>
                <a:latin typeface="SAS Monospace" pitchFamily="49" charset="0"/>
              </a:rPr>
              <a:t> 110048    19000    EZ     FINANC</a:t>
            </a:r>
          </a:p>
          <a:p>
            <a:r>
              <a:rPr lang="en-US" sz="1600" b="1" dirty="0">
                <a:solidFill>
                  <a:srgbClr val="000000"/>
                </a:solidFill>
                <a:latin typeface="SAS Monospace" pitchFamily="49" charset="0"/>
              </a:rPr>
              <a:t> 110077    27000    CAP1   ADMIN</a:t>
            </a:r>
          </a:p>
          <a:p>
            <a:r>
              <a:rPr lang="en-US" sz="1600" b="1" dirty="0">
                <a:solidFill>
                  <a:srgbClr val="000000"/>
                </a:solidFill>
                <a:latin typeface="SAS Monospace" pitchFamily="49" charset="0"/>
              </a:rPr>
              <a:t> 110097    20000    EZ     ADMIN</a:t>
            </a:r>
          </a:p>
          <a:p>
            <a:r>
              <a:rPr lang="en-US" sz="1600" b="1" dirty="0">
                <a:solidFill>
                  <a:srgbClr val="000000"/>
                </a:solidFill>
                <a:latin typeface="SAS Monospace" pitchFamily="49" charset="0"/>
              </a:rPr>
              <a:t> 110107    31000    EZ     ENGINR</a:t>
            </a:r>
          </a:p>
        </p:txBody>
      </p:sp>
      <p:pic>
        <p:nvPicPr>
          <p:cNvPr id="6" name="Picture 2" descr="\\sashq\root\dept\PSD\GRAPHICS\Illustrations\People_Generic\person_gol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6366" y="3794712"/>
            <a:ext cx="887750" cy="122345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ssff\AppData\Local\Microsoft\Windows\Temporary Internet Files\Content.Outlook\HAZINNZI\person_purple_transp_noShadow.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4856" y="5198661"/>
            <a:ext cx="910770" cy="1214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custDataLst>
              <p:tags r:id="rId5"/>
            </p:custDataLst>
          </p:nvPr>
        </p:nvSpPr>
        <p:spPr bwMode="auto">
          <a:xfrm>
            <a:off x="877888" y="5188619"/>
            <a:ext cx="3860864" cy="243840"/>
          </a:xfrm>
          <a:prstGeom prst="rect">
            <a:avLst/>
          </a:prstGeom>
          <a:solidFill>
            <a:schemeClr val="accent2">
              <a:alpha val="40000"/>
            </a:scheme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6"/>
            </p:custDataLst>
          </p:nvPr>
        </p:nvSpPr>
        <p:spPr bwMode="auto">
          <a:xfrm>
            <a:off x="877888" y="5676299"/>
            <a:ext cx="3740214" cy="243840"/>
          </a:xfrm>
          <a:prstGeom prst="rect">
            <a:avLst/>
          </a:prstGeom>
          <a:solidFill>
            <a:srgbClr val="9966FF">
              <a:alpha val="39000"/>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title"/>
            <p:custDataLst>
              <p:tags r:id="rId1"/>
            </p:custDataLst>
          </p:nvPr>
        </p:nvSpPr>
        <p:spPr/>
        <p:txBody>
          <a:bodyPr/>
          <a:lstStyle/>
          <a:p>
            <a:r>
              <a:rPr lang="en-US" dirty="0"/>
              <a:t>Business Scenario: Desired Output</a:t>
            </a:r>
          </a:p>
        </p:txBody>
      </p:sp>
      <p:sp>
        <p:nvSpPr>
          <p:cNvPr id="70659" name="Rectangle 4"/>
          <p:cNvSpPr>
            <a:spLocks noGrp="1" noChangeArrowheads="1"/>
          </p:cNvSpPr>
          <p:nvPr>
            <p:ph idx="1"/>
            <p:custDataLst>
              <p:tags r:id="rId2"/>
            </p:custDataLst>
          </p:nvPr>
        </p:nvSpPr>
        <p:spPr/>
        <p:txBody>
          <a:bodyPr/>
          <a:lstStyle/>
          <a:p>
            <a:r>
              <a:rPr lang="en-US" dirty="0"/>
              <a:t>Create a new data set, </a:t>
            </a:r>
            <a:r>
              <a:rPr lang="en-US" b="1" dirty="0" err="1"/>
              <a:t>pdsals</a:t>
            </a:r>
            <a:r>
              <a:rPr lang="en-US" dirty="0"/>
              <a:t>, that shows the number of employees and salary totals from each department for each special project.</a:t>
            </a:r>
          </a:p>
          <a:p>
            <a:endParaRPr lang="en-US" dirty="0"/>
          </a:p>
          <a:p>
            <a:r>
              <a:rPr lang="en-US" dirty="0"/>
              <a:t>Partial </a:t>
            </a:r>
            <a:r>
              <a:rPr lang="en-US" b="1" dirty="0" err="1"/>
              <a:t>pdsals</a:t>
            </a:r>
            <a:endParaRPr lang="en-US" b="1" dirty="0">
              <a:latin typeface="Arial"/>
            </a:endParaRPr>
          </a:p>
          <a:p>
            <a:endParaRPr lang="en-US" dirty="0"/>
          </a:p>
        </p:txBody>
      </p:sp>
      <p:sp>
        <p:nvSpPr>
          <p:cNvPr id="6" name="Slide Number Placeholder 3"/>
          <p:cNvSpPr>
            <a:spLocks noGrp="1"/>
          </p:cNvSpPr>
          <p:nvPr>
            <p:ph type="sldNum" sz="quarter" idx="10"/>
            <p:custDataLst>
              <p:tags r:id="rId3"/>
            </p:custDataLst>
          </p:nvPr>
        </p:nvSpPr>
        <p:spPr/>
        <p:txBody>
          <a:bodyPr/>
          <a:lstStyle/>
          <a:p>
            <a:fld id="{D7FF3F22-61DD-41D8-A2F4-A67C681147CC}" type="slidenum">
              <a:rPr lang="en-US" smtClean="0"/>
              <a:pPr/>
              <a:t>52</a:t>
            </a:fld>
            <a:endParaRPr lang="en-US"/>
          </a:p>
        </p:txBody>
      </p:sp>
      <p:sp>
        <p:nvSpPr>
          <p:cNvPr id="70661" name="Text Box 5"/>
          <p:cNvSpPr txBox="1">
            <a:spLocks noChangeArrowheads="1"/>
          </p:cNvSpPr>
          <p:nvPr>
            <p:custDataLst>
              <p:tags r:id="rId4"/>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SAS Monospace" pitchFamily="49" charset="0"/>
            </a:endParaRPr>
          </a:p>
        </p:txBody>
      </p:sp>
      <p:sp>
        <p:nvSpPr>
          <p:cNvPr id="70662" name="Rectangle 6"/>
          <p:cNvSpPr>
            <a:spLocks noChangeArrowheads="1"/>
          </p:cNvSpPr>
          <p:nvPr>
            <p:custDataLst>
              <p:tags r:id="rId5"/>
            </p:custDataLst>
          </p:nvPr>
        </p:nvSpPr>
        <p:spPr bwMode="auto">
          <a:xfrm>
            <a:off x="712788" y="3057525"/>
            <a:ext cx="4203700" cy="2339975"/>
          </a:xfrm>
          <a:prstGeom prst="rect">
            <a:avLst/>
          </a:prstGeom>
          <a:solidFill>
            <a:srgbClr val="FFFFFF"/>
          </a:solidFill>
          <a:ln w="38100">
            <a:solidFill>
              <a:schemeClr val="tx2"/>
            </a:solidFill>
            <a:miter lim="800000"/>
            <a:headEnd type="none" w="sm" len="sm"/>
            <a:tailEnd type="none" w="sm" len="sm"/>
          </a:ln>
        </p:spPr>
        <p:txBody>
          <a:bodyPr wrap="none" tIns="50800" bIns="50800">
            <a:spAutoFit/>
          </a:body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Dept</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Num</a:t>
            </a:r>
            <a:endParaRPr lang="en-US" sz="1600" b="1" dirty="0">
              <a:solidFill>
                <a:srgbClr val="000000"/>
              </a:solidFill>
              <a:latin typeface="SAS Monospace" pitchFamily="49" charset="0"/>
            </a:endParaRPr>
          </a:p>
          <a:p>
            <a:r>
              <a:rPr lang="en-US" sz="1600" b="1" dirty="0" err="1">
                <a:solidFill>
                  <a:srgbClr val="000000"/>
                </a:solidFill>
                <a:latin typeface="SAS Monospace" pitchFamily="49" charset="0"/>
              </a:rPr>
              <a:t>Proj</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Dept</a:t>
            </a:r>
            <a:r>
              <a:rPr lang="en-US" sz="1600" b="1" dirty="0">
                <a:solidFill>
                  <a:srgbClr val="000000"/>
                </a:solidFill>
                <a:latin typeface="SAS Monospace" pitchFamily="49" charset="0"/>
              </a:rPr>
              <a:t>       Sal     </a:t>
            </a:r>
            <a:r>
              <a:rPr lang="en-US" sz="1600" b="1" dirty="0" err="1">
                <a:solidFill>
                  <a:srgbClr val="000000"/>
                </a:solidFill>
                <a:latin typeface="SAS Monospace" pitchFamily="49" charset="0"/>
              </a:rPr>
              <a:t>Emps</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CAP1     ADMIN      70000      2</a:t>
            </a:r>
          </a:p>
          <a:p>
            <a:r>
              <a:rPr lang="en-US" sz="1600" b="1" dirty="0">
                <a:solidFill>
                  <a:srgbClr val="000000"/>
                </a:solidFill>
                <a:latin typeface="SAS Monospace" pitchFamily="49" charset="0"/>
              </a:rPr>
              <a:t>EZ       ADMIN      83000      3</a:t>
            </a:r>
          </a:p>
          <a:p>
            <a:r>
              <a:rPr lang="en-US" sz="1600" b="1" dirty="0">
                <a:solidFill>
                  <a:srgbClr val="000000"/>
                </a:solidFill>
                <a:latin typeface="SAS Monospace" pitchFamily="49" charset="0"/>
              </a:rPr>
              <a:t>EZ       ENGINR    109000      4</a:t>
            </a:r>
          </a:p>
          <a:p>
            <a:r>
              <a:rPr lang="en-US" sz="1600" b="1" dirty="0">
                <a:solidFill>
                  <a:srgbClr val="000000"/>
                </a:solidFill>
                <a:latin typeface="SAS Monospace" pitchFamily="49" charset="0"/>
              </a:rPr>
              <a:t>EZ       FINANC    122000      3</a:t>
            </a:r>
          </a:p>
          <a:p>
            <a:r>
              <a:rPr lang="en-US" sz="1600" b="1" dirty="0">
                <a:solidFill>
                  <a:srgbClr val="000000"/>
                </a:solidFill>
                <a:latin typeface="SAS Monospace" pitchFamily="49" charset="0"/>
              </a:rPr>
              <a:t>EZ       HUMRES    178000      5</a:t>
            </a:r>
          </a:p>
          <a:p>
            <a:r>
              <a:rPr lang="en-US" sz="1600" b="1" dirty="0">
                <a:solidFill>
                  <a:srgbClr val="000000"/>
                </a:solidFill>
                <a:latin typeface="SAS Monospace" pitchFamily="49" charset="0"/>
              </a:rPr>
              <a:t>NGEN     ADMIN      37000      2</a:t>
            </a:r>
          </a:p>
        </p:txBody>
      </p:sp>
      <p:grpSp>
        <p:nvGrpSpPr>
          <p:cNvPr id="3" name="Group 2"/>
          <p:cNvGrpSpPr/>
          <p:nvPr/>
        </p:nvGrpSpPr>
        <p:grpSpPr>
          <a:xfrm>
            <a:off x="4815151" y="2340522"/>
            <a:ext cx="2041530" cy="1434005"/>
            <a:chOff x="4669478" y="2641869"/>
            <a:chExt cx="2227431" cy="1522075"/>
          </a:xfrm>
        </p:grpSpPr>
        <p:pic>
          <p:nvPicPr>
            <p:cNvPr id="2051" name="Picture 3" descr="C:\Users\sassff\AppData\Local\Microsoft\Windows\Temporary Internet Files\Content.Outlook\HAZINNZI\person_grayscale_transparent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2637" y="2641869"/>
              <a:ext cx="1054272" cy="15130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assff\AppData\Local\Microsoft\Windows\Temporary Internet Files\Content.Outlook\HAZINNZI\person_grayscale_transparent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9478" y="2650888"/>
              <a:ext cx="1054272" cy="151305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assff\AppData\Local\Microsoft\Windows\Temporary Internet Files\Content.Outlook\HAZINNZI\person_purple_transp_noShadow (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1155" y="2729939"/>
              <a:ext cx="1025189" cy="13943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787072" y="4124325"/>
            <a:ext cx="2028089" cy="1343026"/>
            <a:chOff x="4828592" y="4223243"/>
            <a:chExt cx="2028089" cy="1343026"/>
          </a:xfrm>
        </p:grpSpPr>
        <p:pic>
          <p:nvPicPr>
            <p:cNvPr id="2054" name="Picture 6" descr="C:\Users\sassff\AppData\Local\Microsoft\Windows\Temporary Internet Files\Content.Outlook\HAZINNZI\person_grayscale_transparent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2080" y="4223243"/>
              <a:ext cx="954601" cy="13430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sassff\AppData\Local\Microsoft\Windows\Temporary Internet Files\Content.Outlook\HAZINNZI\person_grayscale_transparent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8592" y="4223244"/>
              <a:ext cx="954601" cy="13430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ashq\root\dept\PSD\GRAPHICS\Illustrations\People_Generic\person_gold.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7494" y="4245595"/>
              <a:ext cx="958293" cy="132067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custDataLst>
              <p:tags r:id="rId6"/>
            </p:custDataLst>
          </p:nvPr>
        </p:nvSpPr>
        <p:spPr bwMode="auto">
          <a:xfrm>
            <a:off x="804228" y="4571365"/>
            <a:ext cx="3016314" cy="243840"/>
          </a:xfrm>
          <a:prstGeom prst="rect">
            <a:avLst/>
          </a:prstGeom>
          <a:solidFill>
            <a:schemeClr val="accent2">
              <a:alpha val="40000"/>
            </a:scheme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7"/>
            </p:custDataLst>
          </p:nvPr>
        </p:nvSpPr>
        <p:spPr bwMode="auto">
          <a:xfrm>
            <a:off x="804228" y="4083685"/>
            <a:ext cx="3016314" cy="243840"/>
          </a:xfrm>
          <a:prstGeom prst="rect">
            <a:avLst/>
          </a:prstGeom>
          <a:solidFill>
            <a:srgbClr val="9966FF">
              <a:alpha val="39000"/>
            </a:srgbClr>
          </a:solidFill>
          <a:ln w="38100" cap="flat" cmpd="sng" algn="ctr">
            <a:no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title"/>
            <p:custDataLst>
              <p:tags r:id="rId1"/>
            </p:custDataLst>
          </p:nvPr>
        </p:nvSpPr>
        <p:spPr/>
        <p:txBody>
          <a:bodyPr/>
          <a:lstStyle/>
          <a:p>
            <a:r>
              <a:rPr lang="en-US"/>
              <a:t>Sorting by Project and Department</a:t>
            </a:r>
          </a:p>
        </p:txBody>
      </p:sp>
      <p:sp>
        <p:nvSpPr>
          <p:cNvPr id="71683" name="Rectangle 4"/>
          <p:cNvSpPr>
            <a:spLocks noGrp="1" noChangeArrowheads="1"/>
          </p:cNvSpPr>
          <p:nvPr>
            <p:ph idx="1"/>
            <p:custDataLst>
              <p:tags r:id="rId2"/>
            </p:custDataLst>
          </p:nvPr>
        </p:nvSpPr>
        <p:spPr/>
        <p:txBody>
          <a:bodyPr/>
          <a:lstStyle/>
          <a:p>
            <a:r>
              <a:rPr lang="en-US" dirty="0"/>
              <a:t>This is similar to the previous business scenario except that now the data must be sorted by multiple BY variables: </a:t>
            </a:r>
            <a:r>
              <a:rPr lang="en-US" b="1" dirty="0" err="1"/>
              <a:t>Proj</a:t>
            </a:r>
            <a:r>
              <a:rPr lang="en-US" dirty="0"/>
              <a:t> and </a:t>
            </a:r>
            <a:r>
              <a:rPr lang="en-US" b="1" dirty="0"/>
              <a:t>Dept</a:t>
            </a:r>
            <a:r>
              <a:rPr lang="en-US" dirty="0"/>
              <a:t>.</a:t>
            </a:r>
          </a:p>
        </p:txBody>
      </p:sp>
      <p:sp>
        <p:nvSpPr>
          <p:cNvPr id="7" name="Slide Number Placeholder 3"/>
          <p:cNvSpPr>
            <a:spLocks noGrp="1"/>
          </p:cNvSpPr>
          <p:nvPr>
            <p:ph type="sldNum" sz="quarter" idx="10"/>
            <p:custDataLst>
              <p:tags r:id="rId3"/>
            </p:custDataLst>
          </p:nvPr>
        </p:nvSpPr>
        <p:spPr/>
        <p:txBody>
          <a:bodyPr/>
          <a:lstStyle/>
          <a:p>
            <a:pPr>
              <a:defRPr/>
            </a:pPr>
            <a:fld id="{67CEF196-7371-4FDC-8E44-8CBC215FC624}" type="slidenum">
              <a:rPr lang="en-US"/>
              <a:pPr>
                <a:defRPr/>
              </a:pPr>
              <a:t>53</a:t>
            </a:fld>
            <a:endParaRPr lang="en-US" b="0">
              <a:latin typeface="Times New Roman" pitchFamily="18" charset="0"/>
            </a:endParaRPr>
          </a:p>
        </p:txBody>
      </p:sp>
      <p:sp>
        <p:nvSpPr>
          <p:cNvPr id="71685" name="Rectangle 2"/>
          <p:cNvSpPr>
            <a:spLocks noChangeArrowheads="1"/>
          </p:cNvSpPr>
          <p:nvPr>
            <p:custDataLst>
              <p:tags r:id="rId4"/>
            </p:custDataLst>
          </p:nvPr>
        </p:nvSpPr>
        <p:spPr bwMode="auto">
          <a:xfrm>
            <a:off x="644525" y="2870200"/>
            <a:ext cx="7769225" cy="1581150"/>
          </a:xfrm>
          <a:prstGeom prst="rect">
            <a:avLst/>
          </a:prstGeom>
          <a:solidFill>
            <a:srgbClr val="FFFFFF"/>
          </a:solidFill>
          <a:ln w="28575">
            <a:solidFill>
              <a:schemeClr val="tx2"/>
            </a:solidFill>
            <a:miter lim="800000"/>
            <a:headEnd type="none" w="sm" len="sm"/>
            <a:tailEnd type="none" w="sm" len="sm"/>
          </a:ln>
        </p:spPr>
        <p:txBody>
          <a:bodyPr wrap="none" bIns="18288"/>
          <a:lstStyle/>
          <a:p>
            <a:r>
              <a:rPr lang="en-US" b="1" dirty="0" err="1">
                <a:solidFill>
                  <a:srgbClr val="000000"/>
                </a:solidFill>
                <a:latin typeface="Courier New" pitchFamily="49" charset="0"/>
              </a:rPr>
              <a:t>proc</a:t>
            </a:r>
            <a:r>
              <a:rPr lang="en-US" b="1" dirty="0">
                <a:solidFill>
                  <a:srgbClr val="000000"/>
                </a:solidFill>
                <a:latin typeface="Courier New" pitchFamily="49" charset="0"/>
              </a:rPr>
              <a:t> sort data=</a:t>
            </a:r>
            <a:r>
              <a:rPr lang="en-US" b="1" dirty="0" err="1">
                <a:solidFill>
                  <a:srgbClr val="000000"/>
                </a:solidFill>
                <a:latin typeface="Courier New" pitchFamily="49" charset="0"/>
              </a:rPr>
              <a:t>orion.projsals</a:t>
            </a:r>
            <a:r>
              <a:rPr lang="en-US" b="1" dirty="0">
                <a:solidFill>
                  <a:srgbClr val="000000"/>
                </a:solidFill>
                <a:latin typeface="Courier New" pitchFamily="49" charset="0"/>
              </a:rPr>
              <a:t> </a:t>
            </a:r>
          </a:p>
          <a:p>
            <a:r>
              <a:rPr lang="en-US" b="1" dirty="0">
                <a:solidFill>
                  <a:srgbClr val="000000"/>
                </a:solidFill>
                <a:latin typeface="Courier New" pitchFamily="49" charset="0"/>
              </a:rPr>
              <a:t>          out=</a:t>
            </a:r>
            <a:r>
              <a:rPr lang="en-US" b="1" dirty="0" err="1">
                <a:solidFill>
                  <a:srgbClr val="000000"/>
                </a:solidFill>
                <a:latin typeface="Courier New" pitchFamily="49" charset="0"/>
              </a:rPr>
              <a:t>projsort</a:t>
            </a:r>
            <a:r>
              <a:rPr lang="en-US" b="1" dirty="0">
                <a:solidFill>
                  <a:srgbClr val="000000"/>
                </a:solidFill>
                <a:latin typeface="Courier New" pitchFamily="49" charset="0"/>
              </a:rPr>
              <a:t>;</a:t>
            </a:r>
          </a:p>
          <a:p>
            <a:r>
              <a:rPr lang="en-US" b="1" dirty="0">
                <a:solidFill>
                  <a:srgbClr val="000000"/>
                </a:solidFill>
                <a:latin typeface="Courier New" pitchFamily="49" charset="0"/>
              </a:rPr>
              <a:t>   by </a:t>
            </a:r>
            <a:r>
              <a:rPr lang="en-US" b="1" dirty="0" err="1">
                <a:solidFill>
                  <a:srgbClr val="000000"/>
                </a:solidFill>
                <a:latin typeface="Courier New" pitchFamily="49" charset="0"/>
              </a:rPr>
              <a:t>Proj</a:t>
            </a:r>
            <a:r>
              <a:rPr lang="en-US" b="1" dirty="0">
                <a:latin typeface="Courier New" pitchFamily="49" charset="0"/>
              </a:rPr>
              <a:t> </a:t>
            </a:r>
            <a:r>
              <a:rPr lang="en-US" b="1" dirty="0" err="1">
                <a:solidFill>
                  <a:srgbClr val="000000"/>
                </a:solidFill>
                <a:latin typeface="Courier New" pitchFamily="49" charset="0"/>
              </a:rPr>
              <a:t>Dept</a:t>
            </a:r>
            <a:r>
              <a:rPr lang="en-US" b="1" dirty="0">
                <a:latin typeface="Courier New" pitchFamily="49" charset="0"/>
              </a:rPr>
              <a:t>;</a:t>
            </a:r>
          </a:p>
          <a:p>
            <a:r>
              <a:rPr lang="en-US" b="1" dirty="0">
                <a:latin typeface="Courier New" pitchFamily="49" charset="0"/>
              </a:rPr>
              <a:t>run;</a:t>
            </a:r>
          </a:p>
        </p:txBody>
      </p:sp>
      <p:sp>
        <p:nvSpPr>
          <p:cNvPr id="71686" name="Text Box 6"/>
          <p:cNvSpPr txBox="1">
            <a:spLocks noChangeArrowheads="1"/>
          </p:cNvSpPr>
          <p:nvPr>
            <p:custDataLst>
              <p:tags r:id="rId5"/>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p203d05</a:t>
            </a:r>
          </a:p>
        </p:txBody>
      </p:sp>
      <p:sp>
        <p:nvSpPr>
          <p:cNvPr id="71687" name="Rectangle 7"/>
          <p:cNvSpPr>
            <a:spLocks noChangeArrowheads="1"/>
          </p:cNvSpPr>
          <p:nvPr>
            <p:custDataLst>
              <p:tags r:id="rId6"/>
            </p:custDataLst>
          </p:nvPr>
        </p:nvSpPr>
        <p:spPr bwMode="auto">
          <a:xfrm>
            <a:off x="1244600" y="3613150"/>
            <a:ext cx="2398713"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8" name="AutoShape 8"/>
          <p:cNvSpPr>
            <a:spLocks/>
          </p:cNvSpPr>
          <p:nvPr>
            <p:custDataLst>
              <p:tags r:id="rId7"/>
            </p:custDataLst>
          </p:nvPr>
        </p:nvSpPr>
        <p:spPr bwMode="auto">
          <a:xfrm>
            <a:off x="676751" y="4655969"/>
            <a:ext cx="1761649" cy="795089"/>
          </a:xfrm>
          <a:prstGeom prst="borderCallout1">
            <a:avLst>
              <a:gd name="adj1" fmla="val -441"/>
              <a:gd name="adj2" fmla="val 48129"/>
              <a:gd name="adj3" fmla="val -82012"/>
              <a:gd name="adj4" fmla="val 69478"/>
            </a:avLst>
          </a:prstGeom>
          <a:solidFill>
            <a:srgbClr val="009900"/>
          </a:solidFill>
          <a:ln w="19050">
            <a:solidFill>
              <a:srgbClr val="000000"/>
            </a:solidFill>
            <a:miter lim="800000"/>
            <a:headEnd type="none" w="med" len="lg"/>
            <a:tailEnd type="triangle" w="med" len="lg"/>
          </a:ln>
        </p:spPr>
        <p:txBody>
          <a:bodyPr wrap="square" lIns="88900" tIns="88900" rIns="88900" bIns="88900" anchor="ctr">
            <a:spAutoFit/>
          </a:bodyPr>
          <a:lstStyle/>
          <a:p>
            <a:r>
              <a:rPr lang="en-US" sz="2000" b="1" dirty="0">
                <a:solidFill>
                  <a:srgbClr val="FFFFFF"/>
                </a:solidFill>
              </a:rPr>
              <a:t>primary sort variable</a:t>
            </a:r>
          </a:p>
        </p:txBody>
      </p:sp>
      <p:sp>
        <p:nvSpPr>
          <p:cNvPr id="9" name="AutoShape 8"/>
          <p:cNvSpPr>
            <a:spLocks/>
          </p:cNvSpPr>
          <p:nvPr>
            <p:custDataLst>
              <p:tags r:id="rId8"/>
            </p:custDataLst>
          </p:nvPr>
        </p:nvSpPr>
        <p:spPr bwMode="auto">
          <a:xfrm>
            <a:off x="2989421" y="4663738"/>
            <a:ext cx="2003425" cy="795089"/>
          </a:xfrm>
          <a:prstGeom prst="borderCallout1">
            <a:avLst>
              <a:gd name="adj1" fmla="val -441"/>
              <a:gd name="adj2" fmla="val 48129"/>
              <a:gd name="adj3" fmla="val -84887"/>
              <a:gd name="adj4" fmla="val 15278"/>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r>
              <a:rPr lang="en-US" sz="2000" b="1" dirty="0">
                <a:solidFill>
                  <a:srgbClr val="FFFFFF"/>
                </a:solidFill>
              </a:rPr>
              <a:t>secondary sort variable</a:t>
            </a:r>
          </a:p>
        </p:txBody>
      </p:sp>
    </p:spTree>
    <p:extLst>
      <p:ext uri="{BB962C8B-B14F-4D97-AF65-F5344CB8AC3E}">
        <p14:creationId xmlns:p14="http://schemas.microsoft.com/office/powerpoint/2010/main" val="1522334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title"/>
            <p:custDataLst>
              <p:tags r:id="rId1"/>
            </p:custDataLst>
          </p:nvPr>
        </p:nvSpPr>
        <p:spPr/>
        <p:txBody>
          <a:bodyPr/>
          <a:lstStyle/>
          <a:p>
            <a:r>
              <a:rPr lang="en-US"/>
              <a:t>Sorting by Project and Department</a:t>
            </a:r>
          </a:p>
        </p:txBody>
      </p:sp>
      <p:sp>
        <p:nvSpPr>
          <p:cNvPr id="72707" name="Rectangle 6"/>
          <p:cNvSpPr>
            <a:spLocks noGrp="1" noChangeArrowheads="1"/>
          </p:cNvSpPr>
          <p:nvPr>
            <p:ph idx="1"/>
            <p:custDataLst>
              <p:tags r:id="rId2"/>
            </p:custDataLst>
          </p:nvPr>
        </p:nvSpPr>
        <p:spPr/>
        <p:txBody>
          <a:bodyPr/>
          <a:lstStyle/>
          <a:p>
            <a:endParaRPr lang="en-US" dirty="0"/>
          </a:p>
          <a:p>
            <a:endParaRPr lang="en-US" dirty="0"/>
          </a:p>
          <a:p>
            <a:endParaRPr lang="en-US" dirty="0"/>
          </a:p>
          <a:p>
            <a:endParaRPr lang="en-US" dirty="0"/>
          </a:p>
          <a:p>
            <a:r>
              <a:rPr lang="en-US" dirty="0"/>
              <a:t>Partial PROC PRINT Output  (14 Total Observations)</a:t>
            </a:r>
          </a:p>
        </p:txBody>
      </p:sp>
      <p:sp>
        <p:nvSpPr>
          <p:cNvPr id="7" name="Slide Number Placeholder 3"/>
          <p:cNvSpPr>
            <a:spLocks noGrp="1"/>
          </p:cNvSpPr>
          <p:nvPr>
            <p:ph type="sldNum" sz="quarter" idx="10"/>
            <p:custDataLst>
              <p:tags r:id="rId3"/>
            </p:custDataLst>
          </p:nvPr>
        </p:nvSpPr>
        <p:spPr/>
        <p:txBody>
          <a:bodyPr/>
          <a:lstStyle/>
          <a:p>
            <a:pPr>
              <a:defRPr/>
            </a:pPr>
            <a:fld id="{A4084C19-A7FC-4149-A069-2806DC288F8C}" type="slidenum">
              <a:rPr lang="en-US"/>
              <a:pPr>
                <a:defRPr/>
              </a:pPr>
              <a:t>54</a:t>
            </a:fld>
            <a:endParaRPr lang="en-US" b="0">
              <a:latin typeface="Times New Roman" pitchFamily="18" charset="0"/>
            </a:endParaRPr>
          </a:p>
        </p:txBody>
      </p:sp>
      <p:sp>
        <p:nvSpPr>
          <p:cNvPr id="72709" name="Rectangle 2"/>
          <p:cNvSpPr>
            <a:spLocks noChangeArrowheads="1"/>
          </p:cNvSpPr>
          <p:nvPr>
            <p:custDataLst>
              <p:tags r:id="rId4"/>
            </p:custDataLst>
          </p:nvPr>
        </p:nvSpPr>
        <p:spPr bwMode="auto">
          <a:xfrm>
            <a:off x="703263" y="1152525"/>
            <a:ext cx="6359525" cy="1189038"/>
          </a:xfrm>
          <a:prstGeom prst="rect">
            <a:avLst/>
          </a:prstGeom>
          <a:solidFill>
            <a:srgbClr val="FFFFFF"/>
          </a:solidFill>
          <a:ln w="28575">
            <a:solidFill>
              <a:schemeClr val="tx2"/>
            </a:solidFill>
            <a:miter lim="800000"/>
            <a:headEnd type="none" w="sm" len="sm"/>
            <a:tailEnd type="none" w="sm" len="sm"/>
          </a:ln>
        </p:spPr>
        <p:txBody>
          <a:bodyPr bIns="18288">
            <a:spAutoFit/>
          </a:bodyPr>
          <a:lstStyle/>
          <a:p>
            <a:r>
              <a:rPr lang="en-US" b="1" dirty="0" err="1">
                <a:solidFill>
                  <a:srgbClr val="000000"/>
                </a:solidFill>
                <a:latin typeface="Courier New" pitchFamily="49" charset="0"/>
              </a:rPr>
              <a:t>proc</a:t>
            </a:r>
            <a:r>
              <a:rPr lang="en-US" b="1" dirty="0">
                <a:solidFill>
                  <a:srgbClr val="000000"/>
                </a:solidFill>
                <a:latin typeface="Courier New" pitchFamily="49" charset="0"/>
              </a:rPr>
              <a:t> print data=</a:t>
            </a:r>
            <a:r>
              <a:rPr lang="en-US" b="1" dirty="0" err="1">
                <a:solidFill>
                  <a:srgbClr val="000000"/>
                </a:solidFill>
                <a:latin typeface="Courier New" pitchFamily="49" charset="0"/>
              </a:rPr>
              <a:t>projsort</a:t>
            </a:r>
            <a:r>
              <a:rPr lang="en-US" b="1" dirty="0">
                <a:solidFill>
                  <a:srgbClr val="000000"/>
                </a:solidFill>
                <a:latin typeface="Courier New" pitchFamily="49" charset="0"/>
              </a:rPr>
              <a:t> </a:t>
            </a:r>
            <a:r>
              <a:rPr lang="en-US" b="1" dirty="0" err="1">
                <a:solidFill>
                  <a:srgbClr val="000000"/>
                </a:solidFill>
                <a:latin typeface="Courier New" pitchFamily="49" charset="0"/>
              </a:rPr>
              <a:t>noobs</a:t>
            </a:r>
            <a:r>
              <a:rPr lang="en-US" b="1" dirty="0">
                <a:solidFill>
                  <a:srgbClr val="000000"/>
                </a:solidFill>
                <a:latin typeface="Courier New" pitchFamily="49" charset="0"/>
              </a:rPr>
              <a:t>;</a:t>
            </a:r>
          </a:p>
          <a:p>
            <a:r>
              <a:rPr lang="en-US" b="1" dirty="0">
                <a:solidFill>
                  <a:srgbClr val="000000"/>
                </a:solidFill>
                <a:latin typeface="Courier New" pitchFamily="49" charset="0"/>
              </a:rPr>
              <a:t>   var</a:t>
            </a:r>
            <a:r>
              <a:rPr lang="en-US" b="1" dirty="0">
                <a:latin typeface="Courier New" pitchFamily="49" charset="0"/>
              </a:rPr>
              <a:t> </a:t>
            </a:r>
            <a:r>
              <a:rPr lang="en-US" b="1" dirty="0" err="1">
                <a:solidFill>
                  <a:srgbClr val="000000"/>
                </a:solidFill>
                <a:latin typeface="Courier New" pitchFamily="49" charset="0"/>
              </a:rPr>
              <a:t>Proj</a:t>
            </a:r>
            <a:r>
              <a:rPr lang="en-US" b="1" dirty="0">
                <a:latin typeface="Courier New" pitchFamily="49" charset="0"/>
              </a:rPr>
              <a:t> </a:t>
            </a:r>
            <a:r>
              <a:rPr lang="en-US" b="1" dirty="0">
                <a:solidFill>
                  <a:srgbClr val="000000"/>
                </a:solidFill>
                <a:latin typeface="Courier New" pitchFamily="49" charset="0"/>
              </a:rPr>
              <a:t>Dept</a:t>
            </a:r>
            <a:r>
              <a:rPr lang="en-US" b="1" dirty="0">
                <a:latin typeface="Courier New" pitchFamily="49" charset="0"/>
              </a:rPr>
              <a:t> Salary;</a:t>
            </a:r>
          </a:p>
          <a:p>
            <a:r>
              <a:rPr lang="en-US" b="1" dirty="0">
                <a:latin typeface="Courier New" pitchFamily="49" charset="0"/>
              </a:rPr>
              <a:t>run;</a:t>
            </a:r>
          </a:p>
        </p:txBody>
      </p:sp>
      <p:sp>
        <p:nvSpPr>
          <p:cNvPr id="72710" name="Rectangle 4"/>
          <p:cNvSpPr>
            <a:spLocks noChangeArrowheads="1"/>
          </p:cNvSpPr>
          <p:nvPr>
            <p:custDataLst>
              <p:tags r:id="rId5"/>
            </p:custDataLst>
          </p:nvPr>
        </p:nvSpPr>
        <p:spPr bwMode="auto">
          <a:xfrm>
            <a:off x="703263" y="3197225"/>
            <a:ext cx="3976687" cy="2049463"/>
          </a:xfrm>
          <a:prstGeom prst="rect">
            <a:avLst/>
          </a:prstGeom>
          <a:solidFill>
            <a:srgbClr val="FFFFFF"/>
          </a:solidFill>
          <a:ln w="28575">
            <a:solidFill>
              <a:schemeClr val="tx2"/>
            </a:solidFill>
            <a:miter lim="800000"/>
            <a:headEnd type="none" w="sm" len="sm"/>
            <a:tailEnd type="none" w="sm" len="sm"/>
          </a:ln>
        </p:spPr>
        <p:txBody>
          <a:bodyPr lIns="274320" rIns="274320" bIns="18288">
            <a:spAutoFit/>
          </a:bodyPr>
          <a:lstStyle/>
          <a:p>
            <a:r>
              <a:rPr lang="en-US" sz="1600" dirty="0" err="1">
                <a:solidFill>
                  <a:srgbClr val="000000"/>
                </a:solidFill>
                <a:latin typeface="SAS Monospace Bold" pitchFamily="49" charset="0"/>
              </a:rPr>
              <a:t>Proj</a:t>
            </a:r>
            <a:r>
              <a:rPr lang="en-US" sz="1600" dirty="0">
                <a:latin typeface="SAS Monospace Bold" pitchFamily="49" charset="0"/>
              </a:rPr>
              <a:t>      </a:t>
            </a:r>
            <a:r>
              <a:rPr lang="en-US" sz="1600" dirty="0" err="1">
                <a:solidFill>
                  <a:srgbClr val="000000"/>
                </a:solidFill>
                <a:latin typeface="SAS Monospace Bold" pitchFamily="49" charset="0"/>
              </a:rPr>
              <a:t>Dept</a:t>
            </a:r>
            <a:r>
              <a:rPr lang="en-US" sz="1600" dirty="0">
                <a:latin typeface="SAS Monospace Bold" pitchFamily="49" charset="0"/>
              </a:rPr>
              <a:t>     Salary</a:t>
            </a:r>
          </a:p>
          <a:p>
            <a:endParaRPr lang="en-US" sz="1600" dirty="0">
              <a:latin typeface="SAS Monospace Bold" pitchFamily="49" charset="0"/>
            </a:endParaRPr>
          </a:p>
          <a:p>
            <a:r>
              <a:rPr lang="en-US" sz="1600" dirty="0">
                <a:latin typeface="SAS Monospace Bold" pitchFamily="49" charset="0"/>
              </a:rPr>
              <a:t>CAP1     ADMIN      27000</a:t>
            </a:r>
          </a:p>
          <a:p>
            <a:r>
              <a:rPr lang="en-US" sz="1600" dirty="0">
                <a:latin typeface="SAS Monospace Bold" pitchFamily="49" charset="0"/>
              </a:rPr>
              <a:t>CAP1     ADMIN      43000</a:t>
            </a:r>
          </a:p>
          <a:p>
            <a:r>
              <a:rPr lang="en-US" sz="1600" dirty="0">
                <a:latin typeface="SAS Monospace Bold" pitchFamily="49" charset="0"/>
              </a:rPr>
              <a:t>EZ       ADMIN      20000</a:t>
            </a:r>
          </a:p>
          <a:p>
            <a:r>
              <a:rPr lang="en-US" sz="1600" dirty="0">
                <a:latin typeface="SAS Monospace Bold" pitchFamily="49" charset="0"/>
              </a:rPr>
              <a:t>EZ       ADMIN      31000</a:t>
            </a:r>
          </a:p>
          <a:p>
            <a:r>
              <a:rPr lang="en-US" sz="1600" dirty="0">
                <a:latin typeface="SAS Monospace Bold" pitchFamily="49" charset="0"/>
              </a:rPr>
              <a:t>EZ       ADMIN      32000</a:t>
            </a:r>
          </a:p>
          <a:p>
            <a:r>
              <a:rPr lang="en-US" sz="1600" dirty="0">
                <a:latin typeface="SAS Monospace Bold" pitchFamily="49" charset="0"/>
              </a:rPr>
              <a:t>EZ       ENGINR     19000</a:t>
            </a:r>
          </a:p>
        </p:txBody>
      </p:sp>
      <p:sp>
        <p:nvSpPr>
          <p:cNvPr id="72711" name="Text Box 7"/>
          <p:cNvSpPr txBox="1">
            <a:spLocks noChangeArrowheads="1"/>
          </p:cNvSpPr>
          <p:nvPr>
            <p:custDataLst>
              <p:tags r:id="rId6"/>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title"/>
            <p:custDataLst>
              <p:tags r:id="rId1"/>
            </p:custDataLst>
          </p:nvPr>
        </p:nvSpPr>
        <p:spPr/>
        <p:txBody>
          <a:bodyPr/>
          <a:lstStyle/>
          <a:p>
            <a:r>
              <a:rPr lang="en-US"/>
              <a:t>Multiple BY Variables</a:t>
            </a:r>
          </a:p>
        </p:txBody>
      </p:sp>
      <p:sp>
        <p:nvSpPr>
          <p:cNvPr id="83971" name="Rectangle 7"/>
          <p:cNvSpPr>
            <a:spLocks noGrp="1" noChangeArrowheads="1"/>
          </p:cNvSpPr>
          <p:nvPr>
            <p:ph idx="1"/>
            <p:custDataLst>
              <p:tags r:id="rId2"/>
            </p:custDataLst>
          </p:nvPr>
        </p:nvSpPr>
        <p:spPr/>
        <p:txBody>
          <a:bodyPr/>
          <a:lstStyle/>
          <a:p>
            <a:r>
              <a:rPr lang="en-US" dirty="0"/>
              <a:t>Here is the complete DATA step.</a:t>
            </a:r>
          </a:p>
          <a:p>
            <a:r>
              <a:rPr lang="en-US" dirty="0"/>
              <a:t>  </a:t>
            </a:r>
          </a:p>
        </p:txBody>
      </p:sp>
      <p:sp>
        <p:nvSpPr>
          <p:cNvPr id="8" name="Slide Number Placeholder 3"/>
          <p:cNvSpPr>
            <a:spLocks noGrp="1"/>
          </p:cNvSpPr>
          <p:nvPr>
            <p:ph type="sldNum" sz="quarter" idx="10"/>
            <p:custDataLst>
              <p:tags r:id="rId3"/>
            </p:custDataLst>
          </p:nvPr>
        </p:nvSpPr>
        <p:spPr/>
        <p:txBody>
          <a:bodyPr/>
          <a:lstStyle/>
          <a:p>
            <a:pPr>
              <a:defRPr/>
            </a:pPr>
            <a:fld id="{7BBD62BD-887D-41BD-888C-8630773B9F0A}" type="slidenum">
              <a:rPr lang="en-US"/>
              <a:pPr>
                <a:defRPr/>
              </a:pPr>
              <a:t>55</a:t>
            </a:fld>
            <a:endParaRPr lang="en-US" b="0">
              <a:latin typeface="Times New Roman" pitchFamily="18" charset="0"/>
            </a:endParaRPr>
          </a:p>
        </p:txBody>
      </p:sp>
      <p:sp>
        <p:nvSpPr>
          <p:cNvPr id="83973" name="Rectangle 6"/>
          <p:cNvSpPr>
            <a:spLocks noChangeArrowheads="1"/>
          </p:cNvSpPr>
          <p:nvPr>
            <p:custDataLst>
              <p:tags r:id="rId4"/>
            </p:custDataLst>
          </p:nvPr>
        </p:nvSpPr>
        <p:spPr bwMode="auto">
          <a:xfrm>
            <a:off x="685800" y="1071563"/>
            <a:ext cx="7848600"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r>
              <a:rPr lang="en-US"/>
              <a:t> </a:t>
            </a:r>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p:txBody>
      </p:sp>
      <p:sp>
        <p:nvSpPr>
          <p:cNvPr id="83974" name="Text Box 8"/>
          <p:cNvSpPr txBox="1">
            <a:spLocks noChangeArrowheads="1"/>
          </p:cNvSpPr>
          <p:nvPr>
            <p:custDataLst>
              <p:tags r:id="rId5"/>
            </p:custDataLst>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p>
        </p:txBody>
      </p:sp>
      <p:sp>
        <p:nvSpPr>
          <p:cNvPr id="83975" name="Rectangle 9"/>
          <p:cNvSpPr>
            <a:spLocks noChangeArrowheads="1"/>
          </p:cNvSpPr>
          <p:nvPr>
            <p:custDataLst>
              <p:tags r:id="rId6"/>
            </p:custDataLst>
          </p:nvPr>
        </p:nvSpPr>
        <p:spPr bwMode="auto">
          <a:xfrm>
            <a:off x="688975" y="1638300"/>
            <a:ext cx="7772400" cy="3925888"/>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pdsals</a:t>
            </a:r>
            <a:r>
              <a:rPr lang="en-US" b="1" dirty="0">
                <a:latin typeface="Courier New" pitchFamily="49" charset="0"/>
              </a:rPr>
              <a:t>(keep=</a:t>
            </a:r>
            <a:r>
              <a:rPr lang="en-US" b="1" dirty="0" err="1">
                <a:latin typeface="Courier New" pitchFamily="49" charset="0"/>
              </a:rPr>
              <a:t>Proj</a:t>
            </a:r>
            <a:r>
              <a:rPr lang="en-US" b="1" dirty="0">
                <a:latin typeface="Courier New" pitchFamily="49" charset="0"/>
              </a:rPr>
              <a:t> </a:t>
            </a:r>
            <a:r>
              <a:rPr lang="en-US" b="1" dirty="0" err="1">
                <a:solidFill>
                  <a:srgbClr val="000000"/>
                </a:solidFill>
                <a:latin typeface="Courier New" pitchFamily="49" charset="0"/>
              </a:rPr>
              <a:t>Dept</a:t>
            </a:r>
            <a:r>
              <a:rPr lang="en-US" b="1" dirty="0">
                <a:latin typeface="Courier New" pitchFamily="49" charset="0"/>
              </a:rPr>
              <a:t> </a:t>
            </a:r>
          </a:p>
          <a:p>
            <a:pPr>
              <a:lnSpc>
                <a:spcPct val="85000"/>
              </a:lnSpc>
            </a:pPr>
            <a:r>
              <a:rPr lang="en-US" b="1" dirty="0">
                <a:latin typeface="Courier New" pitchFamily="49" charset="0"/>
              </a:rPr>
              <a:t>		       </a:t>
            </a:r>
            <a:r>
              <a:rPr lang="en-US" b="1" dirty="0" err="1">
                <a:latin typeface="Courier New" pitchFamily="49" charset="0"/>
              </a:rPr>
              <a:t>DeptSal</a:t>
            </a:r>
            <a:r>
              <a:rPr lang="en-US" b="1" dirty="0">
                <a:latin typeface="Courier New" pitchFamily="49" charset="0"/>
              </a:rPr>
              <a:t> </a:t>
            </a:r>
            <a:r>
              <a:rPr lang="en-US" b="1" dirty="0" err="1">
                <a:latin typeface="Courier New" pitchFamily="49" charset="0"/>
              </a:rPr>
              <a:t>NumEmps</a:t>
            </a:r>
            <a:r>
              <a:rPr lang="en-US" b="1" dirty="0">
                <a:latin typeface="Courier New" pitchFamily="49" charset="0"/>
              </a:rPr>
              <a:t>);</a:t>
            </a:r>
          </a:p>
          <a:p>
            <a:pPr>
              <a:lnSpc>
                <a:spcPct val="85000"/>
              </a:lnSpc>
            </a:pPr>
            <a:r>
              <a:rPr lang="en-US" b="1" dirty="0">
                <a:latin typeface="Courier New" pitchFamily="49" charset="0"/>
              </a:rPr>
              <a:t>   set </a:t>
            </a:r>
            <a:r>
              <a:rPr lang="en-US" b="1" dirty="0" err="1">
                <a:solidFill>
                  <a:srgbClr val="000000"/>
                </a:solidFill>
                <a:latin typeface="Courier New" pitchFamily="49" charset="0"/>
              </a:rPr>
              <a:t>projsort</a:t>
            </a:r>
            <a:r>
              <a:rPr lang="en-US" b="1" dirty="0">
                <a:latin typeface="Courier New" pitchFamily="49" charset="0"/>
              </a:rPr>
              <a:t>;</a:t>
            </a:r>
          </a:p>
          <a:p>
            <a:pPr>
              <a:lnSpc>
                <a:spcPct val="85000"/>
              </a:lnSpc>
            </a:pPr>
            <a:r>
              <a:rPr lang="en-US" b="1" dirty="0">
                <a:latin typeface="Courier New" pitchFamily="49" charset="0"/>
              </a:rPr>
              <a:t>   by </a:t>
            </a:r>
            <a:r>
              <a:rPr lang="en-US" b="1" dirty="0" err="1">
                <a:solidFill>
                  <a:srgbClr val="000000"/>
                </a:solidFill>
                <a:latin typeface="Courier New" pitchFamily="49" charset="0"/>
              </a:rPr>
              <a:t>Proj</a:t>
            </a:r>
            <a:r>
              <a:rPr lang="en-US" b="1" dirty="0">
                <a:latin typeface="Courier New" pitchFamily="49" charset="0"/>
              </a:rPr>
              <a:t> </a:t>
            </a:r>
            <a:r>
              <a:rPr lang="en-US" b="1" dirty="0" err="1">
                <a:solidFill>
                  <a:srgbClr val="000000"/>
                </a:solidFill>
                <a:latin typeface="Courier New" pitchFamily="49" charset="0"/>
              </a:rPr>
              <a:t>Dept</a:t>
            </a:r>
            <a:r>
              <a:rPr lang="en-US" b="1" dirty="0">
                <a:latin typeface="Courier New" pitchFamily="49" charset="0"/>
              </a:rPr>
              <a:t>;</a:t>
            </a:r>
          </a:p>
          <a:p>
            <a:pPr>
              <a:lnSpc>
                <a:spcPct val="85000"/>
              </a:lnSpc>
            </a:pPr>
            <a:r>
              <a:rPr lang="en-US" b="1" dirty="0">
                <a:latin typeface="Courier New" pitchFamily="49" charset="0"/>
              </a:rPr>
              <a:t>   if </a:t>
            </a:r>
            <a:r>
              <a:rPr lang="en-US" b="1" dirty="0" err="1">
                <a:latin typeface="Courier New" pitchFamily="49" charset="0"/>
              </a:rPr>
              <a:t>First.</a:t>
            </a:r>
            <a:r>
              <a:rPr lang="en-US" b="1" dirty="0" err="1">
                <a:solidFill>
                  <a:srgbClr val="000000"/>
                </a:solidFill>
                <a:latin typeface="Courier New" pitchFamily="49" charset="0"/>
              </a:rPr>
              <a:t>Dept</a:t>
            </a:r>
            <a:r>
              <a:rPr lang="en-US" b="1" dirty="0">
                <a:latin typeface="Courier New" pitchFamily="49" charset="0"/>
              </a:rPr>
              <a:t> then do;</a:t>
            </a:r>
          </a:p>
          <a:p>
            <a:pPr>
              <a:lnSpc>
                <a:spcPct val="85000"/>
              </a:lnSpc>
            </a:pPr>
            <a:r>
              <a:rPr lang="en-US" b="1" dirty="0">
                <a:latin typeface="Courier New" pitchFamily="49" charset="0"/>
              </a:rPr>
              <a:t>      </a:t>
            </a:r>
            <a:r>
              <a:rPr lang="en-US" b="1" dirty="0" err="1">
                <a:latin typeface="Courier New" pitchFamily="49" charset="0"/>
              </a:rPr>
              <a:t>DeptSal</a:t>
            </a:r>
            <a:r>
              <a:rPr lang="en-US" b="1" dirty="0">
                <a:latin typeface="Courier New" pitchFamily="49" charset="0"/>
              </a:rPr>
              <a:t>=0;</a:t>
            </a:r>
          </a:p>
          <a:p>
            <a:pPr>
              <a:lnSpc>
                <a:spcPct val="85000"/>
              </a:lnSpc>
            </a:pPr>
            <a:r>
              <a:rPr lang="en-US" b="1" dirty="0">
                <a:latin typeface="Courier New" pitchFamily="49" charset="0"/>
              </a:rPr>
              <a:t>      </a:t>
            </a:r>
            <a:r>
              <a:rPr lang="en-US" b="1" dirty="0" err="1">
                <a:latin typeface="Courier New" pitchFamily="49" charset="0"/>
              </a:rPr>
              <a:t>NumEmps</a:t>
            </a:r>
            <a:r>
              <a:rPr lang="en-US" b="1" dirty="0">
                <a:latin typeface="Courier New" pitchFamily="49" charset="0"/>
              </a:rPr>
              <a:t>=0;</a:t>
            </a:r>
          </a:p>
          <a:p>
            <a:pPr>
              <a:lnSpc>
                <a:spcPct val="85000"/>
              </a:lnSpc>
            </a:pPr>
            <a:r>
              <a:rPr lang="en-US" b="1" dirty="0">
                <a:latin typeface="Courier New" pitchFamily="49" charset="0"/>
              </a:rPr>
              <a:t>   end;</a:t>
            </a:r>
          </a:p>
          <a:p>
            <a:pPr>
              <a:lnSpc>
                <a:spcPct val="85000"/>
              </a:lnSpc>
            </a:pPr>
            <a:r>
              <a:rPr lang="en-US" b="1" dirty="0">
                <a:latin typeface="Courier New" pitchFamily="49" charset="0"/>
              </a:rPr>
              <a:t>   </a:t>
            </a:r>
            <a:r>
              <a:rPr lang="en-US" b="1" dirty="0" err="1">
                <a:latin typeface="Courier New" pitchFamily="49" charset="0"/>
              </a:rPr>
              <a:t>DeptSal+Salary</a:t>
            </a:r>
            <a:r>
              <a:rPr lang="en-US" b="1" dirty="0">
                <a:latin typeface="Courier New" pitchFamily="49" charset="0"/>
              </a:rPr>
              <a:t>;</a:t>
            </a:r>
          </a:p>
          <a:p>
            <a:pPr>
              <a:lnSpc>
                <a:spcPct val="85000"/>
              </a:lnSpc>
            </a:pPr>
            <a:r>
              <a:rPr lang="en-US" b="1" dirty="0">
                <a:latin typeface="Courier New" pitchFamily="49" charset="0"/>
              </a:rPr>
              <a:t>   NumEmps+1;</a:t>
            </a:r>
          </a:p>
          <a:p>
            <a:pPr>
              <a:lnSpc>
                <a:spcPct val="85000"/>
              </a:lnSpc>
            </a:pPr>
            <a:r>
              <a:rPr lang="en-US" b="1" dirty="0">
                <a:latin typeface="Courier New" pitchFamily="49" charset="0"/>
              </a:rPr>
              <a:t>   if </a:t>
            </a:r>
            <a:r>
              <a:rPr lang="en-US" b="1" dirty="0" err="1">
                <a:latin typeface="Courier New" pitchFamily="49" charset="0"/>
              </a:rPr>
              <a:t>Last.</a:t>
            </a:r>
            <a:r>
              <a:rPr lang="en-US" b="1" dirty="0" err="1">
                <a:solidFill>
                  <a:srgbClr val="000000"/>
                </a:solidFill>
                <a:latin typeface="Courier New" pitchFamily="49" charset="0"/>
              </a:rPr>
              <a:t>Dept</a:t>
            </a:r>
            <a:r>
              <a:rPr lang="en-US" b="1" dirty="0">
                <a:latin typeface="Courier New" pitchFamily="49" charset="0"/>
              </a:rPr>
              <a:t>;</a:t>
            </a:r>
          </a:p>
          <a:p>
            <a:pPr>
              <a:lnSpc>
                <a:spcPct val="85000"/>
              </a:lnSpc>
            </a:pPr>
            <a:r>
              <a:rPr lang="en-US" b="1" dirty="0">
                <a:latin typeface="Courier New" pitchFamily="49" charset="0"/>
              </a:rPr>
              <a:t>run;</a:t>
            </a:r>
          </a:p>
        </p:txBody>
      </p:sp>
      <p:sp>
        <p:nvSpPr>
          <p:cNvPr id="83976" name="Text Box 7"/>
          <p:cNvSpPr txBox="1">
            <a:spLocks noChangeArrowheads="1"/>
          </p:cNvSpPr>
          <p:nvPr>
            <p:custDataLst>
              <p:tags r:id="rId7"/>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custDataLst>
              <p:tags r:id="rId1"/>
            </p:custDataLst>
          </p:nvPr>
        </p:nvSpPr>
        <p:spPr/>
        <p:txBody>
          <a:bodyPr/>
          <a:lstStyle/>
          <a:p>
            <a:r>
              <a:rPr lang="en-US"/>
              <a:t>Multiple BY Variables</a:t>
            </a:r>
          </a:p>
        </p:txBody>
      </p:sp>
      <p:sp>
        <p:nvSpPr>
          <p:cNvPr id="84995" name="Rectangle 5"/>
          <p:cNvSpPr>
            <a:spLocks noGrp="1" noChangeArrowheads="1"/>
          </p:cNvSpPr>
          <p:nvPr>
            <p:ph idx="1"/>
            <p:custDataLst>
              <p:tags r:id="rId2"/>
            </p:custDataLst>
          </p:nvPr>
        </p:nvSpPr>
        <p:spPr/>
        <p:txBody>
          <a:bodyPr/>
          <a:lstStyle/>
          <a:p>
            <a:pPr>
              <a:spcBef>
                <a:spcPct val="0"/>
              </a:spcBef>
              <a:buClrTx/>
              <a:buFontTx/>
              <a:buNone/>
            </a:pPr>
            <a:r>
              <a:rPr lang="en-US"/>
              <a:t>Partial SAS Log</a:t>
            </a:r>
          </a:p>
          <a:p>
            <a:endParaRPr lang="en-US"/>
          </a:p>
        </p:txBody>
      </p:sp>
      <p:sp>
        <p:nvSpPr>
          <p:cNvPr id="5" name="Slide Number Placeholder 3"/>
          <p:cNvSpPr>
            <a:spLocks noGrp="1"/>
          </p:cNvSpPr>
          <p:nvPr>
            <p:ph type="sldNum" sz="quarter" idx="10"/>
            <p:custDataLst>
              <p:tags r:id="rId3"/>
            </p:custDataLst>
          </p:nvPr>
        </p:nvSpPr>
        <p:spPr/>
        <p:txBody>
          <a:bodyPr/>
          <a:lstStyle/>
          <a:p>
            <a:pPr>
              <a:defRPr/>
            </a:pPr>
            <a:fld id="{BACC3A42-9594-4109-8E79-9861C864B157}" type="slidenum">
              <a:rPr lang="en-US"/>
              <a:pPr>
                <a:defRPr/>
              </a:pPr>
              <a:t>56</a:t>
            </a:fld>
            <a:endParaRPr lang="en-US" b="0">
              <a:latin typeface="Times New Roman" pitchFamily="18" charset="0"/>
            </a:endParaRPr>
          </a:p>
        </p:txBody>
      </p:sp>
      <p:sp>
        <p:nvSpPr>
          <p:cNvPr id="84997" name="Rectangle 2"/>
          <p:cNvSpPr>
            <a:spLocks noChangeArrowheads="1"/>
          </p:cNvSpPr>
          <p:nvPr>
            <p:custDataLst>
              <p:tags r:id="rId4"/>
            </p:custDataLst>
          </p:nvPr>
        </p:nvSpPr>
        <p:spPr bwMode="auto">
          <a:xfrm>
            <a:off x="685800" y="1550988"/>
            <a:ext cx="7775575" cy="1735137"/>
          </a:xfrm>
          <a:prstGeom prst="rect">
            <a:avLst/>
          </a:prstGeom>
          <a:solidFill>
            <a:srgbClr val="FFFFFF"/>
          </a:solidFill>
          <a:ln w="28575">
            <a:solidFill>
              <a:schemeClr val="tx2"/>
            </a:solidFill>
            <a:miter lim="800000"/>
            <a:headEnd type="none" w="sm" len="sm"/>
            <a:tailEnd type="none" w="sm" len="sm"/>
          </a:ln>
        </p:spPr>
        <p:txBody>
          <a:bodyPr lIns="137160" tIns="137160" rIns="137160" bIns="109728">
            <a:spAutoFit/>
          </a:bodyPr>
          <a:lstStyle/>
          <a:p>
            <a:r>
              <a:rPr lang="en-US">
                <a:solidFill>
                  <a:srgbClr val="00349C"/>
                </a:solidFill>
                <a:latin typeface="SAS Monospace Bold" pitchFamily="49" charset="0"/>
              </a:rPr>
              <a:t>NOTE: There were 39 observations read     </a:t>
            </a:r>
          </a:p>
          <a:p>
            <a:r>
              <a:rPr lang="en-US">
                <a:solidFill>
                  <a:srgbClr val="00349C"/>
                </a:solidFill>
                <a:latin typeface="SAS Monospace Bold" pitchFamily="49" charset="0"/>
              </a:rPr>
              <a:t>      from the data set WORK.PROJSORT.</a:t>
            </a:r>
          </a:p>
          <a:p>
            <a:r>
              <a:rPr lang="en-US">
                <a:solidFill>
                  <a:srgbClr val="00349C"/>
                </a:solidFill>
                <a:latin typeface="SAS Monospace Bold" pitchFamily="49" charset="0"/>
              </a:rPr>
              <a:t>NOTE: The data set WORK.PDSALS has 14 </a:t>
            </a:r>
          </a:p>
          <a:p>
            <a:r>
              <a:rPr lang="en-US">
                <a:solidFill>
                  <a:srgbClr val="00349C"/>
                </a:solidFill>
                <a:latin typeface="SAS Monospace Bold" pitchFamily="49" charset="0"/>
              </a:rPr>
              <a:t>      observations and 4 variables.</a:t>
            </a:r>
            <a:endParaRPr lang="en-US" b="1">
              <a:latin typeface="SAS Monospace Bold"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9"/>
          <p:cNvSpPr>
            <a:spLocks noGrp="1" noChangeArrowheads="1"/>
          </p:cNvSpPr>
          <p:nvPr>
            <p:ph type="title"/>
            <p:custDataLst>
              <p:tags r:id="rId1"/>
            </p:custDataLst>
          </p:nvPr>
        </p:nvSpPr>
        <p:spPr/>
        <p:txBody>
          <a:bodyPr/>
          <a:lstStyle/>
          <a:p>
            <a:r>
              <a:rPr lang="en-US"/>
              <a:t>Multiple BY Variables</a:t>
            </a:r>
          </a:p>
        </p:txBody>
      </p:sp>
      <p:sp>
        <p:nvSpPr>
          <p:cNvPr id="86019" name="Rectangle 1031"/>
          <p:cNvSpPr>
            <a:spLocks noGrp="1" noChangeArrowheads="1"/>
          </p:cNvSpPr>
          <p:nvPr>
            <p:ph idx="1"/>
            <p:custDataLst>
              <p:tags r:id="rId2"/>
            </p:custDataLst>
          </p:nvPr>
        </p:nvSpPr>
        <p:spPr/>
        <p:txBody>
          <a:bodyPr/>
          <a:lstStyle/>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r>
              <a:rPr lang="en-US" dirty="0"/>
              <a:t>Partial PROC PRINT Output (14 Total Observations)</a:t>
            </a:r>
          </a:p>
          <a:p>
            <a:endParaRPr lang="en-US" dirty="0"/>
          </a:p>
        </p:txBody>
      </p:sp>
      <p:sp>
        <p:nvSpPr>
          <p:cNvPr id="7" name="Slide Number Placeholder 3"/>
          <p:cNvSpPr>
            <a:spLocks noGrp="1"/>
          </p:cNvSpPr>
          <p:nvPr>
            <p:ph type="sldNum" sz="quarter" idx="10"/>
            <p:custDataLst>
              <p:tags r:id="rId3"/>
            </p:custDataLst>
          </p:nvPr>
        </p:nvSpPr>
        <p:spPr/>
        <p:txBody>
          <a:bodyPr/>
          <a:lstStyle/>
          <a:p>
            <a:pPr>
              <a:defRPr/>
            </a:pPr>
            <a:fld id="{1A5C3DAD-ECBF-44A6-9C0D-A1987BA9F380}" type="slidenum">
              <a:rPr lang="en-US"/>
              <a:pPr>
                <a:defRPr/>
              </a:pPr>
              <a:t>57</a:t>
            </a:fld>
            <a:endParaRPr lang="en-US" b="0">
              <a:latin typeface="Times New Roman" pitchFamily="18" charset="0"/>
            </a:endParaRPr>
          </a:p>
        </p:txBody>
      </p:sp>
      <p:sp>
        <p:nvSpPr>
          <p:cNvPr id="86021" name="Rectangle 1026"/>
          <p:cNvSpPr>
            <a:spLocks noChangeArrowheads="1"/>
          </p:cNvSpPr>
          <p:nvPr>
            <p:custDataLst>
              <p:tags r:id="rId4"/>
            </p:custDataLst>
          </p:nvPr>
        </p:nvSpPr>
        <p:spPr bwMode="auto">
          <a:xfrm>
            <a:off x="685800" y="1143000"/>
            <a:ext cx="6553200" cy="914400"/>
          </a:xfrm>
          <a:prstGeom prst="rect">
            <a:avLst/>
          </a:prstGeom>
          <a:solidFill>
            <a:srgbClr val="FFFFFF"/>
          </a:solidFill>
          <a:ln w="28575">
            <a:solidFill>
              <a:schemeClr val="tx2"/>
            </a:solidFill>
            <a:miter lim="800000"/>
            <a:headEnd type="none" w="sm" len="sm"/>
            <a:tailEnd type="none" w="sm" len="sm"/>
          </a:ln>
        </p:spPr>
        <p:txBody>
          <a:bodyPr wrap="none" bIns="18288"/>
          <a:lstStyle/>
          <a:p>
            <a:r>
              <a:rPr lang="en-US" b="1">
                <a:latin typeface="Courier New" pitchFamily="49" charset="0"/>
              </a:rPr>
              <a:t>proc print data=pdsals noobs;</a:t>
            </a:r>
          </a:p>
          <a:p>
            <a:r>
              <a:rPr lang="en-US" b="1">
                <a:latin typeface="Courier New" pitchFamily="49" charset="0"/>
              </a:rPr>
              <a:t>run;</a:t>
            </a:r>
          </a:p>
        </p:txBody>
      </p:sp>
      <p:sp>
        <p:nvSpPr>
          <p:cNvPr id="86022" name="Rectangle 1027"/>
          <p:cNvSpPr>
            <a:spLocks noChangeArrowheads="1"/>
          </p:cNvSpPr>
          <p:nvPr>
            <p:custDataLst>
              <p:tags r:id="rId5"/>
            </p:custDataLst>
          </p:nvPr>
        </p:nvSpPr>
        <p:spPr bwMode="auto">
          <a:xfrm>
            <a:off x="685800" y="3216275"/>
            <a:ext cx="6554788" cy="1831975"/>
          </a:xfrm>
          <a:prstGeom prst="rect">
            <a:avLst/>
          </a:prstGeom>
          <a:solidFill>
            <a:srgbClr val="FFFFFF"/>
          </a:solidFill>
          <a:ln w="28575">
            <a:solidFill>
              <a:schemeClr val="tx2"/>
            </a:solidFill>
            <a:miter lim="800000"/>
            <a:headEnd type="none" w="sm" len="sm"/>
            <a:tailEnd type="none" w="sm" len="sm"/>
          </a:ln>
        </p:spPr>
        <p:txBody>
          <a:bodyPr lIns="137160" rIns="137160">
            <a:spAutoFit/>
          </a:bodyPr>
          <a:lstStyle/>
          <a:p>
            <a:r>
              <a:rPr lang="en-US" sz="1600" dirty="0">
                <a:solidFill>
                  <a:srgbClr val="000000"/>
                </a:solidFill>
                <a:latin typeface="SAS Monospace Bold" pitchFamily="49" charset="0"/>
              </a:rPr>
              <a:t>                   </a:t>
            </a:r>
            <a:r>
              <a:rPr lang="en-US" sz="1600" dirty="0" err="1">
                <a:solidFill>
                  <a:srgbClr val="000000"/>
                </a:solidFill>
                <a:latin typeface="SAS Monospace Bold" pitchFamily="49" charset="0"/>
              </a:rPr>
              <a:t>Dept</a:t>
            </a:r>
            <a:r>
              <a:rPr lang="en-US" sz="1600" dirty="0">
                <a:latin typeface="SAS Monospace Bold" pitchFamily="49" charset="0"/>
              </a:rPr>
              <a:t>      </a:t>
            </a:r>
            <a:r>
              <a:rPr lang="en-US" sz="1600" dirty="0" err="1">
                <a:solidFill>
                  <a:srgbClr val="000000"/>
                </a:solidFill>
                <a:latin typeface="SAS Monospace Bold" pitchFamily="49" charset="0"/>
              </a:rPr>
              <a:t>Num</a:t>
            </a:r>
            <a:endParaRPr lang="en-US" sz="1600" dirty="0">
              <a:solidFill>
                <a:srgbClr val="000000"/>
              </a:solidFill>
              <a:latin typeface="SAS Monospace Bold" pitchFamily="49" charset="0"/>
            </a:endParaRPr>
          </a:p>
          <a:p>
            <a:r>
              <a:rPr lang="en-US" sz="1600" dirty="0" err="1">
                <a:solidFill>
                  <a:srgbClr val="000000"/>
                </a:solidFill>
                <a:latin typeface="SAS Monospace Bold" pitchFamily="49" charset="0"/>
              </a:rPr>
              <a:t>Proj</a:t>
            </a:r>
            <a:r>
              <a:rPr lang="en-US" sz="1600" dirty="0">
                <a:latin typeface="SAS Monospace Bold" pitchFamily="49" charset="0"/>
              </a:rPr>
              <a:t>     </a:t>
            </a:r>
            <a:r>
              <a:rPr lang="en-US" sz="1600" dirty="0" err="1">
                <a:solidFill>
                  <a:srgbClr val="000000"/>
                </a:solidFill>
                <a:latin typeface="SAS Monospace Bold" pitchFamily="49" charset="0"/>
              </a:rPr>
              <a:t>Dept</a:t>
            </a:r>
            <a:r>
              <a:rPr lang="en-US" sz="1600" dirty="0">
                <a:latin typeface="SAS Monospace Bold" pitchFamily="49" charset="0"/>
              </a:rPr>
              <a:t>       Sal     </a:t>
            </a:r>
            <a:r>
              <a:rPr lang="en-US" sz="1600" dirty="0" err="1">
                <a:solidFill>
                  <a:srgbClr val="000000"/>
                </a:solidFill>
                <a:latin typeface="SAS Monospace Bold" pitchFamily="49" charset="0"/>
              </a:rPr>
              <a:t>Emps</a:t>
            </a:r>
            <a:endParaRPr lang="en-US" sz="1600" dirty="0">
              <a:solidFill>
                <a:srgbClr val="000000"/>
              </a:solidFill>
              <a:latin typeface="SAS Monospace Bold" pitchFamily="49" charset="0"/>
            </a:endParaRPr>
          </a:p>
          <a:p>
            <a:endParaRPr lang="en-US" sz="1600" dirty="0">
              <a:latin typeface="SAS Monospace Bold" pitchFamily="49" charset="0"/>
            </a:endParaRPr>
          </a:p>
          <a:p>
            <a:r>
              <a:rPr lang="en-US" sz="1600" dirty="0">
                <a:latin typeface="SAS Monospace Bold" pitchFamily="49" charset="0"/>
              </a:rPr>
              <a:t>CAP1    ADMIN      70000      2</a:t>
            </a:r>
          </a:p>
          <a:p>
            <a:r>
              <a:rPr lang="en-US" sz="1600" dirty="0">
                <a:latin typeface="SAS Monospace Bold" pitchFamily="49" charset="0"/>
              </a:rPr>
              <a:t>EZ      ADMIN      83000      3</a:t>
            </a:r>
          </a:p>
          <a:p>
            <a:r>
              <a:rPr lang="en-US" sz="1600" dirty="0">
                <a:latin typeface="SAS Monospace Bold" pitchFamily="49" charset="0"/>
              </a:rPr>
              <a:t>EZ      ENGINR    109000      4</a:t>
            </a:r>
          </a:p>
          <a:p>
            <a:r>
              <a:rPr lang="en-US" sz="1600" dirty="0">
                <a:latin typeface="SAS Monospace Bold" pitchFamily="49" charset="0"/>
              </a:rPr>
              <a:t>EZ      FINANC    122000      3</a:t>
            </a:r>
          </a:p>
        </p:txBody>
      </p:sp>
      <p:sp>
        <p:nvSpPr>
          <p:cNvPr id="86023" name="Text Box 7"/>
          <p:cNvSpPr txBox="1">
            <a:spLocks noChangeArrowheads="1"/>
          </p:cNvSpPr>
          <p:nvPr>
            <p:custDataLst>
              <p:tags r:id="rId6"/>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custDataLst>
              <p:tags r:id="rId2"/>
            </p:custDataLst>
          </p:nvPr>
        </p:nvSpPr>
        <p:spPr/>
        <p:txBody>
          <a:bodyPr/>
          <a:lstStyle/>
          <a:p>
            <a:r>
              <a:rPr lang="en-US"/>
              <a:t>3.01 Short </a:t>
            </a:r>
            <a:r>
              <a:rPr lang="en-US" dirty="0"/>
              <a:t>Answer Poll – Correct Answer</a:t>
            </a:r>
          </a:p>
        </p:txBody>
      </p:sp>
      <p:sp>
        <p:nvSpPr>
          <p:cNvPr id="3075" name="Rectangle 5"/>
          <p:cNvSpPr>
            <a:spLocks noGrp="1" noChangeArrowheads="1"/>
          </p:cNvSpPr>
          <p:nvPr>
            <p:ph idx="1"/>
            <p:custDataLst>
              <p:tags r:id="rId3"/>
            </p:custDataLst>
          </p:nvPr>
        </p:nvSpPr>
        <p:spPr/>
        <p:txBody>
          <a:bodyPr/>
          <a:lstStyle/>
          <a:p>
            <a:r>
              <a:rPr lang="en-US" dirty="0"/>
              <a:t>Open and submit the program in </a:t>
            </a:r>
            <a:r>
              <a:rPr lang="en-US" b="1" dirty="0"/>
              <a:t>p203a01</a:t>
            </a:r>
            <a:r>
              <a:rPr lang="en-US" dirty="0"/>
              <a:t>. Does this program create the correct values for </a:t>
            </a:r>
            <a:r>
              <a:rPr lang="en-US" b="1" dirty="0"/>
              <a:t>Mth2Dte</a:t>
            </a:r>
            <a:r>
              <a:rPr lang="en-US" dirty="0"/>
              <a:t>?</a:t>
            </a:r>
          </a:p>
          <a:p>
            <a:endParaRPr lang="en-US" dirty="0"/>
          </a:p>
          <a:p>
            <a:endParaRPr lang="en-US" dirty="0"/>
          </a:p>
          <a:p>
            <a:endParaRPr lang="en-US" dirty="0"/>
          </a:p>
          <a:p>
            <a:endParaRPr lang="en-US" dirty="0"/>
          </a:p>
          <a:p>
            <a:r>
              <a:rPr lang="en-US" dirty="0"/>
              <a:t>Partial </a:t>
            </a:r>
            <a:r>
              <a:rPr lang="en-US" b="1" dirty="0" err="1"/>
              <a:t>orion.aprsales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sp>
        <p:nvSpPr>
          <p:cNvPr id="4" name="Rectangle 5"/>
          <p:cNvSpPr>
            <a:spLocks noChangeArrowheads="1"/>
          </p:cNvSpPr>
          <p:nvPr>
            <p:custDataLst>
              <p:tags r:id="rId4"/>
            </p:custDataLst>
          </p:nvPr>
        </p:nvSpPr>
        <p:spPr bwMode="auto">
          <a:xfrm>
            <a:off x="701675" y="1993900"/>
            <a:ext cx="6340475" cy="13843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a:solidFill>
                  <a:srgbClr val="000000"/>
                </a:solidFill>
                <a:latin typeface="Courier New" pitchFamily="49" charset="0"/>
              </a:rPr>
              <a:t>data mnthtot</a:t>
            </a:r>
            <a:r>
              <a:rPr lang="en-US" b="1">
                <a:latin typeface="Courier New" pitchFamily="49" charset="0"/>
              </a:rPr>
              <a:t>;</a:t>
            </a:r>
          </a:p>
          <a:p>
            <a:pPr>
              <a:lnSpc>
                <a:spcPct val="85000"/>
              </a:lnSpc>
            </a:pPr>
            <a:r>
              <a:rPr lang="en-US" b="1">
                <a:latin typeface="Courier New" pitchFamily="49" charset="0"/>
              </a:rPr>
              <a:t>   set orion.aprsales;</a:t>
            </a:r>
          </a:p>
          <a:p>
            <a:pPr>
              <a:lnSpc>
                <a:spcPct val="85000"/>
              </a:lnSpc>
            </a:pPr>
            <a:r>
              <a:rPr lang="en-US" b="1">
                <a:latin typeface="Courier New" pitchFamily="49" charset="0"/>
              </a:rPr>
              <a:t>   Mth2Dte=Mth2Dte+SaleAmt;</a:t>
            </a:r>
          </a:p>
          <a:p>
            <a:pPr>
              <a:lnSpc>
                <a:spcPct val="85000"/>
              </a:lnSpc>
            </a:pPr>
            <a:r>
              <a:rPr lang="en-US" b="1">
                <a:latin typeface="Courier New" pitchFamily="49" charset="0"/>
              </a:rPr>
              <a:t>run;</a:t>
            </a:r>
          </a:p>
        </p:txBody>
      </p:sp>
      <p:sp>
        <p:nvSpPr>
          <p:cNvPr id="2" name="Program Name"/>
          <p:cNvSpPr txBox="1"/>
          <p:nvPr>
            <p:custDataLst>
              <p:tags r:id="rId5"/>
            </p:custDataLst>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p203a01</a:t>
            </a:r>
          </a:p>
        </p:txBody>
      </p:sp>
      <p:sp>
        <p:nvSpPr>
          <p:cNvPr id="9" name="Rectangle 10"/>
          <p:cNvSpPr>
            <a:spLocks noChangeArrowheads="1"/>
          </p:cNvSpPr>
          <p:nvPr>
            <p:custDataLst>
              <p:tags r:id="rId6"/>
            </p:custDataLst>
          </p:nvPr>
        </p:nvSpPr>
        <p:spPr bwMode="auto">
          <a:xfrm>
            <a:off x="687388" y="4100195"/>
            <a:ext cx="4156075" cy="1851025"/>
          </a:xfrm>
          <a:prstGeom prst="rect">
            <a:avLst/>
          </a:prstGeom>
          <a:solidFill>
            <a:srgbClr val="FFFFFF"/>
          </a:solidFill>
          <a:ln w="38100">
            <a:solidFill>
              <a:schemeClr val="tx2"/>
            </a:solidFill>
            <a:miter lim="800000"/>
            <a:headEnd type="none" w="sm" len="sm"/>
            <a:tailEnd type="none" w="sm" len="sm"/>
          </a:ln>
        </p:spPr>
        <p:txBody>
          <a:bodyPr lIns="137160" tIns="50800" rIns="137160" bIns="50800">
            <a:spAutoFit/>
          </a:bodyPr>
          <a:lstStyle/>
          <a:p>
            <a:r>
              <a:rPr lang="en-US" sz="1600" b="1" dirty="0">
                <a:solidFill>
                  <a:srgbClr val="000000"/>
                </a:solidFill>
                <a:latin typeface="SAS Monospace" pitchFamily="49" charset="0"/>
              </a:rPr>
              <a:t>              Sale</a:t>
            </a: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SaleDate</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Amt</a:t>
            </a:r>
            <a:r>
              <a:rPr lang="en-US" sz="1600" b="1" dirty="0">
                <a:solidFill>
                  <a:srgbClr val="000000"/>
                </a:solidFill>
                <a:latin typeface="SAS Monospace" pitchFamily="49" charset="0"/>
              </a:rPr>
              <a:t>      Mth2Dte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01APR2011    498.49        .</a:t>
            </a:r>
          </a:p>
          <a:p>
            <a:r>
              <a:rPr lang="en-US" sz="1600" b="1" dirty="0">
                <a:solidFill>
                  <a:srgbClr val="000000"/>
                </a:solidFill>
                <a:latin typeface="SAS Monospace" pitchFamily="49" charset="0"/>
              </a:rPr>
              <a:t>02APR2011    946.50        .</a:t>
            </a:r>
          </a:p>
          <a:p>
            <a:r>
              <a:rPr lang="en-US" sz="1600" b="1" dirty="0">
                <a:solidFill>
                  <a:srgbClr val="000000"/>
                </a:solidFill>
                <a:latin typeface="SAS Monospace" pitchFamily="49" charset="0"/>
              </a:rPr>
              <a:t>03APR2011    994.97        .</a:t>
            </a:r>
          </a:p>
          <a:p>
            <a:r>
              <a:rPr lang="en-US" sz="1600" b="1" dirty="0">
                <a:solidFill>
                  <a:srgbClr val="000000"/>
                </a:solidFill>
                <a:latin typeface="SAS Monospace" pitchFamily="49" charset="0"/>
              </a:rPr>
              <a:t>04APR2011    564.59        .</a:t>
            </a:r>
          </a:p>
        </p:txBody>
      </p:sp>
      <p:sp>
        <p:nvSpPr>
          <p:cNvPr id="10" name="Text Box 11"/>
          <p:cNvSpPr txBox="1">
            <a:spLocks noChangeArrowheads="1"/>
          </p:cNvSpPr>
          <p:nvPr>
            <p:custDataLst>
              <p:tags r:id="rId7"/>
            </p:custDataLst>
          </p:nvPr>
        </p:nvSpPr>
        <p:spPr bwMode="auto">
          <a:xfrm>
            <a:off x="5257800" y="4111943"/>
            <a:ext cx="3344863" cy="128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b="1" dirty="0"/>
              <a:t>No, the program creates </a:t>
            </a:r>
            <a:r>
              <a:rPr lang="en-US" b="1" dirty="0">
                <a:latin typeface="Arial"/>
              </a:rPr>
              <a:t>Mth2Dte</a:t>
            </a:r>
            <a:r>
              <a:rPr lang="en-US" b="1" dirty="0"/>
              <a:t> with all missing values.</a:t>
            </a:r>
          </a:p>
        </p:txBody>
      </p:sp>
      <p:sp>
        <p:nvSpPr>
          <p:cNvPr id="11" name="Rectangle 12"/>
          <p:cNvSpPr>
            <a:spLocks noChangeArrowheads="1"/>
          </p:cNvSpPr>
          <p:nvPr>
            <p:custDataLst>
              <p:tags r:id="rId8"/>
            </p:custDataLst>
          </p:nvPr>
        </p:nvSpPr>
        <p:spPr bwMode="auto">
          <a:xfrm>
            <a:off x="3713163" y="4343400"/>
            <a:ext cx="8699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b="1"/>
          </a:p>
        </p:txBody>
      </p:sp>
      <p:sp>
        <p:nvSpPr>
          <p:cNvPr id="12" name="Rectangle 13"/>
          <p:cNvSpPr>
            <a:spLocks noChangeArrowheads="1"/>
          </p:cNvSpPr>
          <p:nvPr>
            <p:custDataLst>
              <p:tags r:id="rId9"/>
            </p:custDataLst>
          </p:nvPr>
        </p:nvSpPr>
        <p:spPr bwMode="auto">
          <a:xfrm>
            <a:off x="4103688" y="483235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b="1"/>
          </a:p>
        </p:txBody>
      </p:sp>
      <p:sp>
        <p:nvSpPr>
          <p:cNvPr id="13" name="Rectangle 14"/>
          <p:cNvSpPr>
            <a:spLocks noChangeArrowheads="1"/>
          </p:cNvSpPr>
          <p:nvPr>
            <p:custDataLst>
              <p:tags r:id="rId10"/>
            </p:custDataLst>
          </p:nvPr>
        </p:nvSpPr>
        <p:spPr bwMode="auto">
          <a:xfrm>
            <a:off x="4103688" y="5076825"/>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b="1"/>
          </a:p>
        </p:txBody>
      </p:sp>
      <p:sp>
        <p:nvSpPr>
          <p:cNvPr id="14" name="Rectangle 15"/>
          <p:cNvSpPr>
            <a:spLocks noChangeArrowheads="1"/>
          </p:cNvSpPr>
          <p:nvPr>
            <p:custDataLst>
              <p:tags r:id="rId11"/>
            </p:custDataLst>
          </p:nvPr>
        </p:nvSpPr>
        <p:spPr bwMode="auto">
          <a:xfrm>
            <a:off x="4103688" y="53213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b="1"/>
          </a:p>
        </p:txBody>
      </p:sp>
      <p:sp>
        <p:nvSpPr>
          <p:cNvPr id="15" name="Rectangle 16"/>
          <p:cNvSpPr>
            <a:spLocks noChangeArrowheads="1"/>
          </p:cNvSpPr>
          <p:nvPr>
            <p:custDataLst>
              <p:tags r:id="rId12"/>
            </p:custDataLst>
          </p:nvPr>
        </p:nvSpPr>
        <p:spPr bwMode="auto">
          <a:xfrm>
            <a:off x="4103688" y="5565775"/>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b="1"/>
          </a:p>
        </p:txBody>
      </p:sp>
      <p:pic>
        <p:nvPicPr>
          <p:cNvPr id="16" name="Picture 2" descr="L:\graphics\arrow_swoop_leftt.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695463">
            <a:off x="4329113" y="4444999"/>
            <a:ext cx="1028700" cy="7524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50626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a:defRPr/>
            </a:pPr>
            <a:r>
              <a:rPr lang="en-US" dirty="0"/>
              <a:t>Which statement retains the value of </a:t>
            </a:r>
            <a:r>
              <a:rPr lang="en-US" b="1" dirty="0"/>
              <a:t>Sales2Dte</a:t>
            </a:r>
            <a:r>
              <a:rPr lang="en-US" dirty="0"/>
              <a:t> in the PDV across iterations of the DATA step?  </a:t>
            </a:r>
          </a:p>
          <a:p>
            <a:pPr marL="457200" indent="-457200">
              <a:buFont typeface="+mj-lt"/>
              <a:buAutoNum type="arabicPeriod"/>
              <a:defRPr/>
            </a:pPr>
            <a:endParaRPr lang="en-US" dirty="0"/>
          </a:p>
          <a:p>
            <a:pPr marL="914400" lvl="1" indent="-452438">
              <a:buClr>
                <a:schemeClr val="tx1"/>
              </a:buClr>
              <a:buSzTx/>
              <a:buFont typeface="Wingdings" pitchFamily="2" charset="2"/>
              <a:buAutoNum type="alphaLcPeriod"/>
              <a:defRPr/>
            </a:pPr>
            <a:r>
              <a:rPr lang="en-US" dirty="0"/>
              <a:t>retain Sales2Dte=10;</a:t>
            </a:r>
          </a:p>
          <a:p>
            <a:pPr marL="914400" lvl="1" indent="-452438">
              <a:buClr>
                <a:schemeClr val="tx1"/>
              </a:buClr>
              <a:buSzTx/>
              <a:buFont typeface="Wingdings" pitchFamily="2" charset="2"/>
              <a:buAutoNum type="alphaLcPeriod"/>
              <a:defRPr/>
            </a:pPr>
            <a:r>
              <a:rPr lang="en-US" dirty="0"/>
              <a:t>Sales2Dte+Total_Retail_Price;</a:t>
            </a:r>
          </a:p>
          <a:p>
            <a:pPr marL="914400" lvl="1" indent="-452438">
              <a:buClr>
                <a:schemeClr val="tx1"/>
              </a:buClr>
              <a:buSzTx/>
              <a:buFont typeface="Wingdings" pitchFamily="2" charset="2"/>
              <a:buAutoNum type="alphaLcPeriod"/>
              <a:defRPr/>
            </a:pPr>
            <a:r>
              <a:rPr lang="en-US" dirty="0"/>
              <a:t>Sales2Dte=Sales2Dte+Total_Retail_Price;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startAt="2"/>
              <a:defRPr/>
            </a:pPr>
            <a:r>
              <a:rPr lang="en-US" dirty="0"/>
              <a:t>Consider the program and data below. What is the value of </a:t>
            </a:r>
            <a:r>
              <a:rPr lang="en-US" b="1" dirty="0"/>
              <a:t>Count</a:t>
            </a:r>
            <a:r>
              <a:rPr lang="en-US" dirty="0"/>
              <a:t> after the third observation is read?</a:t>
            </a:r>
          </a:p>
          <a:p>
            <a:pPr marL="0" indent="0">
              <a:defRPr/>
            </a:pPr>
            <a:endParaRPr lang="en-US" sz="800" b="1" dirty="0"/>
          </a:p>
          <a:p>
            <a:pPr lvl="1">
              <a:buClr>
                <a:schemeClr val="tx1"/>
              </a:buClr>
              <a:buSzTx/>
              <a:buFont typeface="Wingdings" pitchFamily="2" charset="2"/>
              <a:buAutoNum type="alphaLcPeriod"/>
              <a:defRPr/>
            </a:pPr>
            <a:endParaRPr lang="en-US" dirty="0"/>
          </a:p>
          <a:p>
            <a:pPr marL="914400" lvl="1" indent="-449263">
              <a:buClr>
                <a:schemeClr val="tx1"/>
              </a:buClr>
              <a:buSzTx/>
              <a:buFont typeface="Wingdings" pitchFamily="2" charset="2"/>
              <a:buAutoNum type="alphaLcPeriod"/>
              <a:defRPr/>
            </a:pPr>
            <a:r>
              <a:rPr lang="en-US" dirty="0"/>
              <a:t>missing</a:t>
            </a:r>
          </a:p>
          <a:p>
            <a:pPr marL="914400" lvl="1" indent="-449263">
              <a:buClr>
                <a:schemeClr val="tx1"/>
              </a:buClr>
              <a:buSzTx/>
              <a:buFont typeface="Wingdings" pitchFamily="2" charset="2"/>
              <a:buAutoNum type="alphaLcPeriod"/>
              <a:defRPr/>
            </a:pPr>
            <a:r>
              <a:rPr lang="en-US" dirty="0"/>
              <a:t>0</a:t>
            </a:r>
          </a:p>
          <a:p>
            <a:pPr marL="914400" lvl="1" indent="-449263">
              <a:buClr>
                <a:schemeClr val="tx1"/>
              </a:buClr>
              <a:buSzTx/>
              <a:buFont typeface="Wingdings" pitchFamily="2" charset="2"/>
              <a:buAutoNum type="alphaLcPeriod"/>
              <a:defRPr/>
            </a:pPr>
            <a:r>
              <a:rPr lang="en-US" dirty="0"/>
              <a:t>100</a:t>
            </a:r>
          </a:p>
          <a:p>
            <a:pPr marL="914400" lvl="1" indent="-449263">
              <a:buClr>
                <a:schemeClr val="tx1"/>
              </a:buClr>
              <a:buSzTx/>
              <a:buFont typeface="Wingdings" pitchFamily="2" charset="2"/>
              <a:buAutoNum type="alphaLcPeriod"/>
              <a:defRPr/>
            </a:pPr>
            <a:r>
              <a:rPr lang="en-US" dirty="0"/>
              <a:t>130</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custDataLst>
              <p:tags r:id="rId3"/>
            </p:custDataLst>
          </p:nvPr>
        </p:nvSpPr>
        <p:spPr>
          <a:xfrm>
            <a:off x="4270663" y="1584905"/>
            <a:ext cx="4239491" cy="1749197"/>
          </a:xfrm>
          <a:prstGeom prst="rect">
            <a:avLst/>
          </a:prstGeom>
          <a:solidFill>
            <a:srgbClr val="FFFFFF"/>
          </a:solidFill>
          <a:ln w="38100" cmpd="sng">
            <a:solidFill>
              <a:schemeClr val="tx2"/>
            </a:solidFill>
          </a:ln>
        </p:spPr>
        <p:txBody>
          <a:bodyPr vert="horz" wrap="square" lIns="88900" tIns="88900" rIns="266700" bIns="88900" rtlCol="0">
            <a:spAutoFit/>
          </a:bodyPr>
          <a:lstStyle/>
          <a:p>
            <a:pPr>
              <a:lnSpc>
                <a:spcPct val="85000"/>
              </a:lnSpc>
            </a:pPr>
            <a:r>
              <a:rPr lang="en-US" b="1" dirty="0">
                <a:latin typeface="Courier New"/>
              </a:rPr>
              <a:t>data </a:t>
            </a:r>
            <a:r>
              <a:rPr lang="en-US" b="1" dirty="0" err="1">
                <a:solidFill>
                  <a:srgbClr val="000000"/>
                </a:solidFill>
                <a:latin typeface="Courier New"/>
              </a:rPr>
              <a:t>newnums</a:t>
            </a:r>
            <a:r>
              <a:rPr lang="en-US" b="1" dirty="0">
                <a:latin typeface="Courier New"/>
              </a:rPr>
              <a:t>;</a:t>
            </a:r>
          </a:p>
          <a:p>
            <a:pPr>
              <a:lnSpc>
                <a:spcPct val="85000"/>
              </a:lnSpc>
            </a:pPr>
            <a:r>
              <a:rPr lang="en-US" b="1" dirty="0">
                <a:latin typeface="Courier New"/>
              </a:rPr>
              <a:t>   set </a:t>
            </a:r>
            <a:r>
              <a:rPr lang="en-US" b="1" dirty="0" err="1">
                <a:latin typeface="Courier New"/>
              </a:rPr>
              <a:t>nums</a:t>
            </a:r>
            <a:r>
              <a:rPr lang="en-US" b="1" dirty="0">
                <a:latin typeface="Courier New"/>
              </a:rPr>
              <a:t>;</a:t>
            </a:r>
          </a:p>
          <a:p>
            <a:pPr>
              <a:lnSpc>
                <a:spcPct val="85000"/>
              </a:lnSpc>
            </a:pPr>
            <a:r>
              <a:rPr lang="en-US" b="1" dirty="0">
                <a:latin typeface="Courier New"/>
              </a:rPr>
              <a:t>   retain Count 100;   </a:t>
            </a:r>
          </a:p>
          <a:p>
            <a:pPr>
              <a:lnSpc>
                <a:spcPct val="85000"/>
              </a:lnSpc>
            </a:pPr>
            <a:r>
              <a:rPr lang="en-US" b="1" dirty="0">
                <a:latin typeface="Courier New"/>
              </a:rPr>
              <a:t>   </a:t>
            </a:r>
            <a:r>
              <a:rPr lang="en-US" b="1" dirty="0" err="1">
                <a:latin typeface="Courier New"/>
              </a:rPr>
              <a:t>Count+Tens</a:t>
            </a:r>
            <a:r>
              <a:rPr lang="en-US" b="1" dirty="0">
                <a:latin typeface="Courier New"/>
              </a:rPr>
              <a:t>;</a:t>
            </a:r>
          </a:p>
          <a:p>
            <a:pPr>
              <a:lnSpc>
                <a:spcPct val="85000"/>
              </a:lnSpc>
            </a:pPr>
            <a:r>
              <a:rPr lang="en-US" b="1" dirty="0">
                <a:latin typeface="Courier New"/>
              </a:rPr>
              <a:t>run;</a:t>
            </a:r>
          </a:p>
        </p:txBody>
      </p:sp>
      <p:graphicFrame>
        <p:nvGraphicFramePr>
          <p:cNvPr id="4" name="Group 63"/>
          <p:cNvGraphicFramePr>
            <a:graphicFrameLocks noGrp="1"/>
          </p:cNvGraphicFramePr>
          <p:nvPr>
            <p:custDataLst>
              <p:tags r:id="rId4"/>
            </p:custDataLst>
            <p:extLst>
              <p:ext uri="{D42A27DB-BD31-4B8C-83A1-F6EECF244321}">
                <p14:modId xmlns:p14="http://schemas.microsoft.com/office/powerpoint/2010/main" val="1330576853"/>
              </p:ext>
            </p:extLst>
          </p:nvPr>
        </p:nvGraphicFramePr>
        <p:xfrm>
          <a:off x="6649263" y="3644466"/>
          <a:ext cx="2098963" cy="2517343"/>
        </p:xfrm>
        <a:graphic>
          <a:graphicData uri="http://schemas.openxmlformats.org/drawingml/2006/table">
            <a:tbl>
              <a:tblPr/>
              <a:tblGrid>
                <a:gridCol w="1082799">
                  <a:extLst>
                    <a:ext uri="{9D8B030D-6E8A-4147-A177-3AD203B41FA5}">
                      <a16:colId xmlns:a16="http://schemas.microsoft.com/office/drawing/2014/main" val="20000"/>
                    </a:ext>
                  </a:extLst>
                </a:gridCol>
                <a:gridCol w="1016164">
                  <a:extLst>
                    <a:ext uri="{9D8B030D-6E8A-4147-A177-3AD203B41FA5}">
                      <a16:colId xmlns:a16="http://schemas.microsoft.com/office/drawing/2014/main" val="20001"/>
                    </a:ext>
                  </a:extLst>
                </a:gridCol>
              </a:tblGrid>
              <a:tr h="336693">
                <a:tc gridSpan="2">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a:rPr>
                        <a:t>NUMS</a:t>
                      </a: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502795">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Count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Tens</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3669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10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2"/>
                  </a:ext>
                </a:extLst>
              </a:tr>
              <a:tr h="33482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20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3"/>
                  </a:ext>
                </a:extLst>
              </a:tr>
              <a:tr h="33669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rPr>
                        <a: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rPr>
                        <a: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4"/>
                  </a:ext>
                </a:extLst>
              </a:tr>
              <a:tr h="33482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40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3482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50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startAt="3"/>
              <a:defRPr/>
            </a:pPr>
            <a:r>
              <a:rPr lang="en-US" dirty="0"/>
              <a:t>Now consider the program below. What is the value of </a:t>
            </a:r>
            <a:r>
              <a:rPr lang="en-US" b="1" dirty="0"/>
              <a:t>Count</a:t>
            </a:r>
            <a:r>
              <a:rPr lang="en-US" dirty="0"/>
              <a:t> after the fourth observation is read?</a:t>
            </a:r>
          </a:p>
          <a:p>
            <a:pPr marL="0" indent="0">
              <a:defRPr/>
            </a:pPr>
            <a:endParaRPr lang="en-US" sz="800" b="1" dirty="0"/>
          </a:p>
          <a:p>
            <a:pPr lvl="1">
              <a:buClr>
                <a:schemeClr val="tx1"/>
              </a:buClr>
              <a:buSzTx/>
              <a:buFont typeface="Wingdings" pitchFamily="2" charset="2"/>
              <a:buAutoNum type="alphaLcPeriod"/>
              <a:defRPr/>
            </a:pPr>
            <a:endParaRPr lang="en-US" dirty="0"/>
          </a:p>
          <a:p>
            <a:pPr marL="914400" lvl="1" indent="-449263">
              <a:buClr>
                <a:schemeClr val="tx1"/>
              </a:buClr>
              <a:buSzTx/>
              <a:buFont typeface="Wingdings" pitchFamily="2" charset="2"/>
              <a:buAutoNum type="alphaLcPeriod"/>
              <a:defRPr/>
            </a:pPr>
            <a:r>
              <a:rPr lang="en-US" dirty="0"/>
              <a:t>missing</a:t>
            </a:r>
          </a:p>
          <a:p>
            <a:pPr marL="914400" lvl="1" indent="-449263">
              <a:buClr>
                <a:schemeClr val="tx1"/>
              </a:buClr>
              <a:buSzTx/>
              <a:buFont typeface="Wingdings" pitchFamily="2" charset="2"/>
              <a:buAutoNum type="alphaLcPeriod"/>
              <a:defRPr/>
            </a:pPr>
            <a:r>
              <a:rPr lang="en-US" dirty="0"/>
              <a:t>0</a:t>
            </a:r>
          </a:p>
          <a:p>
            <a:pPr marL="914400" lvl="1" indent="-449263">
              <a:buClr>
                <a:schemeClr val="tx1"/>
              </a:buClr>
              <a:buSzTx/>
              <a:buFont typeface="Wingdings" pitchFamily="2" charset="2"/>
              <a:buAutoNum type="alphaLcPeriod"/>
              <a:defRPr/>
            </a:pPr>
            <a:r>
              <a:rPr lang="en-US" dirty="0"/>
              <a:t>30</a:t>
            </a:r>
          </a:p>
          <a:p>
            <a:pPr marL="914400" lvl="1" indent="-449263">
              <a:buClr>
                <a:schemeClr val="tx1"/>
              </a:buClr>
              <a:buSzTx/>
              <a:buFont typeface="Wingdings" pitchFamily="2" charset="2"/>
              <a:buAutoNum type="alphaLcPeriod"/>
              <a:defRPr/>
            </a:pPr>
            <a:r>
              <a:rPr lang="en-US" dirty="0"/>
              <a:t>70</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custDataLst>
              <p:tags r:id="rId3"/>
            </p:custDataLst>
          </p:nvPr>
        </p:nvSpPr>
        <p:spPr>
          <a:xfrm>
            <a:off x="4270663" y="1584905"/>
            <a:ext cx="4239491" cy="1435265"/>
          </a:xfrm>
          <a:prstGeom prst="rect">
            <a:avLst/>
          </a:prstGeom>
          <a:solidFill>
            <a:srgbClr val="FFFFFF"/>
          </a:solidFill>
          <a:ln w="38100" cmpd="sng">
            <a:solidFill>
              <a:schemeClr val="tx2"/>
            </a:solidFill>
          </a:ln>
        </p:spPr>
        <p:txBody>
          <a:bodyPr vert="horz" wrap="square" lIns="88900" tIns="88900" rIns="266700" bIns="88900" rtlCol="0">
            <a:spAutoFit/>
          </a:bodyPr>
          <a:lstStyle/>
          <a:p>
            <a:pPr>
              <a:lnSpc>
                <a:spcPct val="85000"/>
              </a:lnSpc>
            </a:pPr>
            <a:r>
              <a:rPr lang="en-US" b="1" dirty="0">
                <a:solidFill>
                  <a:srgbClr val="000000"/>
                </a:solidFill>
                <a:latin typeface="Courier New"/>
              </a:rPr>
              <a:t>data </a:t>
            </a:r>
            <a:r>
              <a:rPr lang="en-US" b="1" dirty="0" err="1">
                <a:solidFill>
                  <a:srgbClr val="000000"/>
                </a:solidFill>
                <a:latin typeface="Courier New"/>
              </a:rPr>
              <a:t>newnums</a:t>
            </a:r>
            <a:r>
              <a:rPr lang="en-US" b="1" dirty="0">
                <a:latin typeface="Courier New"/>
              </a:rPr>
              <a:t>;</a:t>
            </a:r>
          </a:p>
          <a:p>
            <a:pPr>
              <a:lnSpc>
                <a:spcPct val="85000"/>
              </a:lnSpc>
            </a:pPr>
            <a:r>
              <a:rPr lang="en-US" b="1" dirty="0">
                <a:latin typeface="Courier New"/>
              </a:rPr>
              <a:t>   set </a:t>
            </a:r>
            <a:r>
              <a:rPr lang="en-US" b="1" dirty="0" err="1">
                <a:latin typeface="Courier New"/>
              </a:rPr>
              <a:t>nums</a:t>
            </a:r>
            <a:r>
              <a:rPr lang="en-US" b="1" dirty="0">
                <a:latin typeface="Courier New"/>
              </a:rPr>
              <a:t>;</a:t>
            </a:r>
          </a:p>
          <a:p>
            <a:pPr>
              <a:lnSpc>
                <a:spcPct val="85000"/>
              </a:lnSpc>
            </a:pPr>
            <a:r>
              <a:rPr lang="en-US" b="1" dirty="0">
                <a:latin typeface="Courier New"/>
              </a:rPr>
              <a:t>   </a:t>
            </a:r>
            <a:r>
              <a:rPr lang="en-US" b="1" dirty="0" err="1">
                <a:latin typeface="Courier New"/>
              </a:rPr>
              <a:t>Count+Tens</a:t>
            </a:r>
            <a:r>
              <a:rPr lang="en-US" b="1" dirty="0">
                <a:latin typeface="Courier New"/>
              </a:rPr>
              <a:t>;</a:t>
            </a:r>
          </a:p>
          <a:p>
            <a:pPr>
              <a:lnSpc>
                <a:spcPct val="85000"/>
              </a:lnSpc>
            </a:pPr>
            <a:r>
              <a:rPr lang="en-US" b="1" dirty="0">
                <a:latin typeface="Courier New"/>
              </a:rPr>
              <a:t>run;</a:t>
            </a:r>
          </a:p>
        </p:txBody>
      </p:sp>
      <p:graphicFrame>
        <p:nvGraphicFramePr>
          <p:cNvPr id="4" name="Group 63"/>
          <p:cNvGraphicFramePr>
            <a:graphicFrameLocks noGrp="1"/>
          </p:cNvGraphicFramePr>
          <p:nvPr>
            <p:custDataLst>
              <p:tags r:id="rId4"/>
            </p:custDataLst>
            <p:extLst>
              <p:ext uri="{D42A27DB-BD31-4B8C-83A1-F6EECF244321}">
                <p14:modId xmlns:p14="http://schemas.microsoft.com/office/powerpoint/2010/main" val="2582954925"/>
              </p:ext>
            </p:extLst>
          </p:nvPr>
        </p:nvGraphicFramePr>
        <p:xfrm>
          <a:off x="6403660" y="3592511"/>
          <a:ext cx="2098963" cy="2517343"/>
        </p:xfrm>
        <a:graphic>
          <a:graphicData uri="http://schemas.openxmlformats.org/drawingml/2006/table">
            <a:tbl>
              <a:tblPr/>
              <a:tblGrid>
                <a:gridCol w="1082799">
                  <a:extLst>
                    <a:ext uri="{9D8B030D-6E8A-4147-A177-3AD203B41FA5}">
                      <a16:colId xmlns:a16="http://schemas.microsoft.com/office/drawing/2014/main" val="20000"/>
                    </a:ext>
                  </a:extLst>
                </a:gridCol>
                <a:gridCol w="1016164">
                  <a:extLst>
                    <a:ext uri="{9D8B030D-6E8A-4147-A177-3AD203B41FA5}">
                      <a16:colId xmlns:a16="http://schemas.microsoft.com/office/drawing/2014/main" val="20001"/>
                    </a:ext>
                  </a:extLst>
                </a:gridCol>
              </a:tblGrid>
              <a:tr h="336693">
                <a:tc gridSpan="2">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a:rPr>
                        <a:t>NUMS</a:t>
                      </a: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502795">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Count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Tens</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3669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10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2"/>
                  </a:ext>
                </a:extLst>
              </a:tr>
              <a:tr h="33482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20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3"/>
                  </a:ext>
                </a:extLst>
              </a:tr>
              <a:tr h="33669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rPr>
                        <a: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4"/>
                  </a:ext>
                </a:extLst>
              </a:tr>
              <a:tr h="334823">
                <a:tc>
                  <a:txBody>
                    <a:bodyPr/>
                    <a:lstStyle/>
                    <a:p>
                      <a:pPr marL="0" marR="0" lvl="0" indent="0" algn="r" defTabSz="652463"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a:ln>
                            <a:noFill/>
                          </a:ln>
                          <a:solidFill>
                            <a:schemeClr val="tx1"/>
                          </a:solidFill>
                          <a:effectLst/>
                          <a:latin typeface="Arial" pitchFamily="34" charset="0"/>
                        </a:rPr>
                        <a: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40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34823">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50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1385148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57200" indent="-457200">
              <a:buFont typeface="+mj-lt"/>
              <a:buAutoNum type="arabicPeriod" startAt="4"/>
              <a:defRPr/>
            </a:pPr>
            <a:r>
              <a:rPr lang="en-US" dirty="0"/>
              <a:t>Is the following statement true? To create an accumulating total for a group, you first have to sort the data by the grouping variable(s).</a:t>
            </a:r>
          </a:p>
          <a:p>
            <a:pPr marL="0" indent="0">
              <a:defRPr/>
            </a:pPr>
            <a:endParaRPr lang="en-US" dirty="0">
              <a:sym typeface="Wingdings"/>
            </a:endParaRPr>
          </a:p>
          <a:p>
            <a:pPr marL="463550">
              <a:defRPr/>
            </a:pPr>
            <a:r>
              <a:rPr lang="en-US" dirty="0">
                <a:sym typeface="Wingdings"/>
              </a:rPr>
              <a:t> </a:t>
            </a:r>
            <a:r>
              <a:rPr lang="en-US" dirty="0">
                <a:sym typeface="Wingdings" pitchFamily="2" charset="2"/>
              </a:rPr>
              <a:t> </a:t>
            </a:r>
            <a:r>
              <a:rPr lang="en-US" dirty="0"/>
              <a:t>Yes</a:t>
            </a:r>
          </a:p>
          <a:p>
            <a:pPr marL="463550">
              <a:defRPr/>
            </a:pPr>
            <a:r>
              <a:rPr lang="en-US" dirty="0">
                <a:sym typeface="Wingdings"/>
              </a:rPr>
              <a:t></a:t>
            </a:r>
            <a:r>
              <a:rPr lang="en-US" dirty="0"/>
              <a:t>  No</a:t>
            </a:r>
          </a:p>
          <a:p>
            <a:pPr marL="0" indent="0">
              <a:defRPr/>
            </a:pPr>
            <a:endParaRPr lang="en-US" dirty="0"/>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a:defRPr/>
            </a:pPr>
            <a:r>
              <a:rPr lang="en-US" dirty="0"/>
              <a:t>5.  Which statement is </a:t>
            </a:r>
            <a:r>
              <a:rPr lang="en-US" b="1" i="1" dirty="0"/>
              <a:t>true</a:t>
            </a:r>
            <a:r>
              <a:rPr lang="en-US" dirty="0"/>
              <a:t> about the following program?</a:t>
            </a:r>
          </a:p>
          <a:p>
            <a:pPr>
              <a:defRPr/>
            </a:pPr>
            <a:endParaRPr lang="en-US" dirty="0"/>
          </a:p>
          <a:p>
            <a:pPr>
              <a:defRPr/>
            </a:pPr>
            <a:endParaRPr lang="en-US" dirty="0"/>
          </a:p>
          <a:p>
            <a:pPr>
              <a:defRPr/>
            </a:pPr>
            <a:endParaRPr lang="en-US" dirty="0"/>
          </a:p>
          <a:p>
            <a:pPr>
              <a:defRPr/>
            </a:pPr>
            <a:endParaRPr lang="en-US" dirty="0"/>
          </a:p>
          <a:p>
            <a:pPr marL="0" indent="0">
              <a:defRPr/>
            </a:pPr>
            <a:endParaRPr lang="en-US" sz="800" b="1" dirty="0"/>
          </a:p>
          <a:p>
            <a:pPr marL="914400" lvl="1" indent="-461963">
              <a:buClr>
                <a:schemeClr val="tx1"/>
              </a:buClr>
              <a:buSzTx/>
              <a:buFont typeface="Wingdings" pitchFamily="2" charset="2"/>
              <a:buAutoNum type="alphaLcPeriod"/>
              <a:defRPr/>
            </a:pPr>
            <a:r>
              <a:rPr lang="en-US" dirty="0"/>
              <a:t>A change in the value of </a:t>
            </a:r>
            <a:r>
              <a:rPr lang="en-US" b="1" dirty="0" err="1">
                <a:latin typeface="Arial"/>
              </a:rPr>
              <a:t>Last.JobCode</a:t>
            </a:r>
            <a:r>
              <a:rPr lang="en-US" dirty="0"/>
              <a:t> causes the value of </a:t>
            </a:r>
            <a:r>
              <a:rPr lang="en-US" b="1" dirty="0" err="1">
                <a:latin typeface="Arial"/>
              </a:rPr>
              <a:t>Last.Gender</a:t>
            </a:r>
            <a:r>
              <a:rPr lang="en-US" dirty="0"/>
              <a:t> to change.</a:t>
            </a:r>
          </a:p>
          <a:p>
            <a:pPr marL="914400" lvl="1" indent="-461963">
              <a:buClr>
                <a:schemeClr val="tx1"/>
              </a:buClr>
              <a:buSzTx/>
              <a:buFont typeface="Wingdings" pitchFamily="2" charset="2"/>
              <a:buAutoNum type="alphaLcPeriod"/>
              <a:defRPr/>
            </a:pPr>
            <a:r>
              <a:rPr lang="en-US" dirty="0"/>
              <a:t>A change in the value of </a:t>
            </a:r>
            <a:r>
              <a:rPr lang="en-US" b="1" dirty="0" err="1">
                <a:latin typeface="Arial"/>
              </a:rPr>
              <a:t>Last.Gender</a:t>
            </a:r>
            <a:r>
              <a:rPr lang="en-US" dirty="0"/>
              <a:t> causes the value of </a:t>
            </a:r>
            <a:r>
              <a:rPr lang="en-US" b="1" dirty="0" err="1"/>
              <a:t>Last.JobCode</a:t>
            </a:r>
            <a:r>
              <a:rPr lang="en-US" dirty="0"/>
              <a:t> to be set to 1.</a:t>
            </a:r>
          </a:p>
          <a:p>
            <a:pPr marL="914400" lvl="1" indent="-461963">
              <a:buClr>
                <a:schemeClr val="tx1"/>
              </a:buClr>
              <a:buSzTx/>
              <a:buFont typeface="Wingdings" pitchFamily="2" charset="2"/>
              <a:buAutoNum type="alphaLcPeriod"/>
              <a:defRPr/>
            </a:pPr>
            <a:r>
              <a:rPr lang="en-US" dirty="0"/>
              <a:t>Both </a:t>
            </a:r>
            <a:r>
              <a:rPr lang="en-US" b="1" dirty="0" err="1">
                <a:latin typeface="Arial"/>
              </a:rPr>
              <a:t>Last.JobCode</a:t>
            </a:r>
            <a:r>
              <a:rPr lang="en-US" dirty="0"/>
              <a:t> and </a:t>
            </a:r>
            <a:r>
              <a:rPr lang="en-US" b="1" dirty="0" err="1">
                <a:latin typeface="Arial"/>
              </a:rPr>
              <a:t>Last.Gende</a:t>
            </a:r>
            <a:r>
              <a:rPr lang="en-US" dirty="0" err="1"/>
              <a:t>r</a:t>
            </a:r>
            <a:r>
              <a:rPr lang="en-US" dirty="0"/>
              <a:t> are stored in the new data set.</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2" name="TextBox 1"/>
          <p:cNvSpPr txBox="1"/>
          <p:nvPr>
            <p:custDataLst>
              <p:tags r:id="rId3"/>
            </p:custDataLst>
          </p:nvPr>
        </p:nvSpPr>
        <p:spPr>
          <a:xfrm>
            <a:off x="1141413" y="1170710"/>
            <a:ext cx="4901983" cy="1449115"/>
          </a:xfrm>
          <a:prstGeom prst="rect">
            <a:avLst/>
          </a:prstGeom>
          <a:solidFill>
            <a:srgbClr val="FFFFFF"/>
          </a:solidFill>
          <a:ln w="38100" cmpd="sng">
            <a:solidFill>
              <a:schemeClr val="tx2"/>
            </a:solidFill>
          </a:ln>
        </p:spPr>
        <p:txBody>
          <a:bodyPr vert="horz" wrap="none" lIns="88900" tIns="88900" rIns="266700" bIns="88900" rtlCol="0">
            <a:spAutoFit/>
          </a:bodyPr>
          <a:lstStyle/>
          <a:p>
            <a:pPr marL="117475" lvl="1">
              <a:lnSpc>
                <a:spcPct val="85000"/>
              </a:lnSpc>
              <a:buClr>
                <a:schemeClr val="tx1"/>
              </a:buClr>
              <a:defRPr/>
            </a:pPr>
            <a:r>
              <a:rPr lang="en-US" b="1" dirty="0">
                <a:latin typeface="Courier New"/>
              </a:rPr>
              <a:t>data </a:t>
            </a:r>
            <a:r>
              <a:rPr lang="en-US" b="1" dirty="0" err="1">
                <a:latin typeface="Courier New"/>
              </a:rPr>
              <a:t>payroll.empmast</a:t>
            </a:r>
            <a:r>
              <a:rPr lang="en-US" b="1" dirty="0">
                <a:latin typeface="Courier New"/>
              </a:rPr>
              <a:t>;</a:t>
            </a:r>
          </a:p>
          <a:p>
            <a:pPr marL="117475" lvl="1">
              <a:lnSpc>
                <a:spcPct val="85000"/>
              </a:lnSpc>
              <a:buClr>
                <a:schemeClr val="tx1"/>
              </a:buClr>
              <a:defRPr/>
            </a:pPr>
            <a:r>
              <a:rPr lang="en-US" b="1" dirty="0">
                <a:latin typeface="Courier New"/>
              </a:rPr>
              <a:t>   set </a:t>
            </a:r>
            <a:r>
              <a:rPr lang="en-US" b="1" dirty="0" err="1">
                <a:latin typeface="Courier New"/>
              </a:rPr>
              <a:t>payroll.employee</a:t>
            </a:r>
            <a:r>
              <a:rPr lang="en-US" b="1" dirty="0">
                <a:latin typeface="Courier New"/>
              </a:rPr>
              <a:t>;</a:t>
            </a:r>
          </a:p>
          <a:p>
            <a:pPr marL="117475" lvl="1">
              <a:lnSpc>
                <a:spcPct val="85000"/>
              </a:lnSpc>
              <a:buClr>
                <a:schemeClr val="tx1"/>
              </a:buClr>
              <a:defRPr/>
            </a:pPr>
            <a:r>
              <a:rPr lang="en-US" b="1" dirty="0">
                <a:latin typeface="Courier New"/>
              </a:rPr>
              <a:t>   by gender </a:t>
            </a:r>
            <a:r>
              <a:rPr lang="en-US" b="1" dirty="0" err="1">
                <a:solidFill>
                  <a:srgbClr val="000000"/>
                </a:solidFill>
                <a:latin typeface="Courier New"/>
              </a:rPr>
              <a:t>jobcode</a:t>
            </a:r>
            <a:r>
              <a:rPr lang="en-US" b="1" dirty="0">
                <a:latin typeface="Courier New"/>
              </a:rPr>
              <a:t>;</a:t>
            </a:r>
          </a:p>
          <a:p>
            <a:pPr marL="117475" lvl="1">
              <a:lnSpc>
                <a:spcPct val="85000"/>
              </a:lnSpc>
              <a:buClr>
                <a:schemeClr val="tx1"/>
              </a:buClr>
              <a:defRPr/>
            </a:pPr>
            <a:r>
              <a:rPr lang="en-US" b="1" dirty="0">
                <a:latin typeface="Courier New"/>
              </a:rPr>
              <a:t>run;</a:t>
            </a: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2"/>
            </p:custDataLst>
          </p:nvPr>
        </p:nvSpPr>
        <p:spPr>
          <a:xfrm>
            <a:off x="685800" y="609600"/>
            <a:ext cx="7848600" cy="4267200"/>
          </a:xfrm>
        </p:spPr>
        <p:txBody>
          <a:bodyPr/>
          <a:lstStyle/>
          <a:p>
            <a:pPr marL="404813" indent="-404813">
              <a:defRPr/>
            </a:pPr>
            <a:r>
              <a:rPr lang="en-US" dirty="0"/>
              <a:t>6.  Which statement is </a:t>
            </a:r>
            <a:r>
              <a:rPr lang="en-US" b="1" i="1" dirty="0"/>
              <a:t>false</a:t>
            </a:r>
            <a:r>
              <a:rPr lang="en-US" dirty="0"/>
              <a:t> about BY-group processing when you use the BY statement with the SET statement?</a:t>
            </a:r>
          </a:p>
          <a:p>
            <a:pPr marL="0" indent="0">
              <a:defRPr/>
            </a:pPr>
            <a:endParaRPr lang="en-US" sz="800" b="1" dirty="0"/>
          </a:p>
          <a:p>
            <a:pPr marL="914400" lvl="1" indent="-461963">
              <a:buClr>
                <a:schemeClr val="tx1"/>
              </a:buClr>
              <a:buSzTx/>
              <a:buFont typeface="Wingdings" pitchFamily="2" charset="2"/>
              <a:buAutoNum type="alphaLcPeriod"/>
              <a:defRPr/>
            </a:pPr>
            <a:r>
              <a:rPr lang="en-US" dirty="0"/>
              <a:t>The data sets listed in the SET statement must be indexed or sorted by the values of the BY variable(s).</a:t>
            </a:r>
          </a:p>
          <a:p>
            <a:pPr marL="914400" lvl="1" indent="-461963">
              <a:buClr>
                <a:schemeClr val="tx1"/>
              </a:buClr>
              <a:buSzTx/>
              <a:buFont typeface="Wingdings" pitchFamily="2" charset="2"/>
              <a:buAutoNum type="alphaLcPeriod"/>
              <a:defRPr/>
            </a:pPr>
            <a:r>
              <a:rPr lang="en-US" dirty="0"/>
              <a:t>The DATA step automatically creates two new variables, </a:t>
            </a:r>
            <a:r>
              <a:rPr lang="en-US" b="1" dirty="0">
                <a:latin typeface="Arial"/>
              </a:rPr>
              <a:t>First.</a:t>
            </a:r>
            <a:r>
              <a:rPr lang="en-US" dirty="0"/>
              <a:t> and </a:t>
            </a:r>
            <a:r>
              <a:rPr lang="en-US" b="1" dirty="0">
                <a:latin typeface="Arial"/>
              </a:rPr>
              <a:t>Last.,</a:t>
            </a:r>
            <a:r>
              <a:rPr lang="en-US" sz="2200" dirty="0"/>
              <a:t> </a:t>
            </a:r>
            <a:r>
              <a:rPr lang="en-US" dirty="0"/>
              <a:t>for each variable in the BY statement.</a:t>
            </a:r>
          </a:p>
          <a:p>
            <a:pPr marL="914400" lvl="1" indent="-461963">
              <a:buClr>
                <a:schemeClr val="tx1"/>
              </a:buClr>
              <a:buSzTx/>
              <a:buFont typeface="Wingdings" pitchFamily="2" charset="2"/>
              <a:buAutoNum type="alphaLcPeriod"/>
              <a:defRPr/>
            </a:pPr>
            <a:r>
              <a:rPr lang="en-US" dirty="0">
                <a:latin typeface="Arial"/>
              </a:rPr>
              <a:t>The </a:t>
            </a:r>
            <a:r>
              <a:rPr lang="en-US" b="1" dirty="0">
                <a:latin typeface="Arial"/>
              </a:rPr>
              <a:t>First.</a:t>
            </a:r>
            <a:r>
              <a:rPr lang="en-US" dirty="0"/>
              <a:t> and </a:t>
            </a:r>
            <a:r>
              <a:rPr lang="en-US" b="1" dirty="0">
                <a:latin typeface="Arial"/>
              </a:rPr>
              <a:t>Last.</a:t>
            </a:r>
            <a:r>
              <a:rPr lang="en-US" dirty="0"/>
              <a:t> variables identify the first and last observation in each BY group, respectively.</a:t>
            </a:r>
          </a:p>
          <a:p>
            <a:pPr marL="914400" lvl="1" indent="-461963">
              <a:buClr>
                <a:schemeClr val="tx1"/>
              </a:buClr>
              <a:buSzTx/>
              <a:buFont typeface="Wingdings" pitchFamily="2" charset="2"/>
              <a:buAutoNum type="alphaLcPeriod"/>
              <a:defRPr/>
            </a:pPr>
            <a:r>
              <a:rPr lang="en-US" dirty="0"/>
              <a:t>The </a:t>
            </a:r>
            <a:r>
              <a:rPr lang="en-US" b="1" dirty="0">
                <a:latin typeface="Arial"/>
              </a:rPr>
              <a:t>First.</a:t>
            </a:r>
            <a:r>
              <a:rPr lang="en-US" dirty="0"/>
              <a:t> and </a:t>
            </a:r>
            <a:r>
              <a:rPr lang="en-US" b="1" dirty="0">
                <a:latin typeface="Arial"/>
              </a:rPr>
              <a:t>Last.</a:t>
            </a:r>
            <a:r>
              <a:rPr lang="en-US" dirty="0"/>
              <a:t> variables have values of </a:t>
            </a:r>
            <a:r>
              <a:rPr lang="en-US" i="1" dirty="0"/>
              <a:t>0 </a:t>
            </a:r>
            <a:r>
              <a:rPr lang="en-US" dirty="0"/>
              <a:t>when SAS is processing an observation with the first occurrence of a new value for those variables, and a value of </a:t>
            </a:r>
            <a:r>
              <a:rPr lang="en-US" i="1" dirty="0"/>
              <a:t>1</a:t>
            </a:r>
            <a:r>
              <a:rPr lang="en-US" dirty="0"/>
              <a:t> for the other observations.</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extLst>
      <p:ext uri="{BB962C8B-B14F-4D97-AF65-F5344CB8AC3E}">
        <p14:creationId xmlns:p14="http://schemas.microsoft.com/office/powerpoint/2010/main" val="2643752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85800" y="609600"/>
            <a:ext cx="7848600" cy="4267200"/>
          </a:xfrm>
        </p:spPr>
        <p:txBody>
          <a:bodyPr/>
          <a:lstStyle/>
          <a:p>
            <a:pPr marL="404813" indent="-404813">
              <a:defRPr/>
            </a:pPr>
            <a:r>
              <a:rPr lang="en-US" dirty="0"/>
              <a:t>7.  If you process a BY group that consists of a </a:t>
            </a:r>
            <a:br>
              <a:rPr lang="en-US" dirty="0"/>
            </a:br>
            <a:r>
              <a:rPr lang="en-US" dirty="0"/>
              <a:t>single observation, what are the correct values </a:t>
            </a:r>
            <a:br>
              <a:rPr lang="en-US" dirty="0"/>
            </a:br>
            <a:r>
              <a:rPr lang="en-US" dirty="0"/>
              <a:t>of First.BY-</a:t>
            </a:r>
            <a:r>
              <a:rPr lang="en-US" i="1" dirty="0"/>
              <a:t>variable</a:t>
            </a:r>
            <a:r>
              <a:rPr lang="en-US" dirty="0"/>
              <a:t> and Last.BY-</a:t>
            </a:r>
            <a:r>
              <a:rPr lang="en-US" i="1" dirty="0"/>
              <a:t>variable</a:t>
            </a:r>
            <a:r>
              <a:rPr lang="en-US" dirty="0"/>
              <a:t>?</a:t>
            </a:r>
            <a:endParaRPr lang="en-US" sz="800" b="1" dirty="0"/>
          </a:p>
          <a:p>
            <a:pPr marL="914400" lvl="1" indent="-461963">
              <a:buClr>
                <a:schemeClr val="tx1"/>
              </a:buClr>
              <a:buSzTx/>
              <a:buFont typeface="Wingdings" pitchFamily="2" charset="2"/>
              <a:buAutoNum type="alphaLcPeriod"/>
              <a:defRPr/>
            </a:pPr>
            <a:r>
              <a:rPr lang="en-US" dirty="0"/>
              <a:t>First.BY-</a:t>
            </a:r>
            <a:r>
              <a:rPr lang="en-US" i="1" dirty="0"/>
              <a:t>variable</a:t>
            </a:r>
            <a:r>
              <a:rPr lang="en-US" dirty="0"/>
              <a:t>=0 Last.BY-</a:t>
            </a:r>
            <a:r>
              <a:rPr lang="en-US" i="1" dirty="0"/>
              <a:t>variable</a:t>
            </a:r>
            <a:r>
              <a:rPr lang="en-US" dirty="0"/>
              <a:t>=0</a:t>
            </a:r>
          </a:p>
          <a:p>
            <a:pPr marL="914400" lvl="1" indent="-461963">
              <a:buClr>
                <a:schemeClr val="tx1"/>
              </a:buClr>
              <a:buSzTx/>
              <a:buFont typeface="Wingdings" pitchFamily="2" charset="2"/>
              <a:buAutoNum type="alphaLcPeriod"/>
              <a:defRPr/>
            </a:pPr>
            <a:r>
              <a:rPr lang="en-US" dirty="0"/>
              <a:t>First.BY-</a:t>
            </a:r>
            <a:r>
              <a:rPr lang="en-US" i="1" dirty="0"/>
              <a:t>variable</a:t>
            </a:r>
            <a:r>
              <a:rPr lang="en-US" dirty="0"/>
              <a:t>=1 Last.BY-</a:t>
            </a:r>
            <a:r>
              <a:rPr lang="en-US" i="1" dirty="0"/>
              <a:t>variable</a:t>
            </a:r>
            <a:r>
              <a:rPr lang="en-US" dirty="0"/>
              <a:t>=0</a:t>
            </a:r>
          </a:p>
          <a:p>
            <a:pPr marL="914400" lvl="1" indent="-461963">
              <a:buClr>
                <a:schemeClr val="tx1"/>
              </a:buClr>
              <a:buSzTx/>
              <a:buFont typeface="Wingdings" pitchFamily="2" charset="2"/>
              <a:buAutoNum type="alphaLcPeriod"/>
              <a:defRPr/>
            </a:pPr>
            <a:r>
              <a:rPr lang="en-US" dirty="0"/>
              <a:t>First.BY-</a:t>
            </a:r>
            <a:r>
              <a:rPr lang="en-US" i="1" dirty="0"/>
              <a:t>variable</a:t>
            </a:r>
            <a:r>
              <a:rPr lang="en-US" dirty="0"/>
              <a:t>=1 Last.BY-</a:t>
            </a:r>
            <a:r>
              <a:rPr lang="en-US" i="1" dirty="0"/>
              <a:t>variable</a:t>
            </a:r>
            <a:r>
              <a:rPr lang="en-US" dirty="0"/>
              <a:t>=1</a:t>
            </a:r>
          </a:p>
          <a:p>
            <a:pPr marL="914400" lvl="1" indent="-461963">
              <a:buClr>
                <a:schemeClr val="tx1"/>
              </a:buClr>
              <a:buSzTx/>
              <a:buFont typeface="Wingdings" pitchFamily="2" charset="2"/>
              <a:buAutoNum type="alphaLcPeriod"/>
              <a:defRPr/>
            </a:pPr>
            <a:r>
              <a:rPr lang="en-US" dirty="0"/>
              <a:t>First.BY-</a:t>
            </a:r>
            <a:r>
              <a:rPr lang="en-US" i="1" dirty="0"/>
              <a:t>variable</a:t>
            </a:r>
            <a:r>
              <a:rPr lang="en-US" dirty="0"/>
              <a:t>=0 Last.BY-</a:t>
            </a:r>
            <a:r>
              <a:rPr lang="en-US" i="1" dirty="0"/>
              <a:t>variable</a:t>
            </a:r>
            <a:r>
              <a:rPr lang="en-US" dirty="0"/>
              <a:t>=1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85800" y="609600"/>
            <a:ext cx="7848600" cy="4267200"/>
          </a:xfrm>
        </p:spPr>
        <p:txBody>
          <a:bodyPr/>
          <a:lstStyle/>
          <a:p>
            <a:pPr marL="404813" indent="-404813">
              <a:defRPr/>
            </a:pPr>
            <a:r>
              <a:rPr lang="en-US" dirty="0"/>
              <a:t>8.  When using the DATA step to summarize grouped data, what is the first step in the process?</a:t>
            </a:r>
          </a:p>
          <a:p>
            <a:pPr marL="0" indent="0">
              <a:defRPr/>
            </a:pPr>
            <a:endParaRPr lang="en-US" sz="800" b="1" dirty="0"/>
          </a:p>
          <a:p>
            <a:pPr marL="914400" lvl="1" indent="-461963">
              <a:buClr>
                <a:schemeClr val="tx1"/>
              </a:buClr>
              <a:buSzTx/>
              <a:buFont typeface="Wingdings" pitchFamily="2" charset="2"/>
              <a:buAutoNum type="alphaLcPeriod"/>
              <a:defRPr/>
            </a:pPr>
            <a:r>
              <a:rPr lang="en-US" dirty="0"/>
              <a:t>Output the first observation of each BY group.</a:t>
            </a:r>
          </a:p>
          <a:p>
            <a:pPr marL="914400" lvl="1" indent="-461963">
              <a:buClr>
                <a:schemeClr val="tx1"/>
              </a:buClr>
              <a:buSzTx/>
              <a:buFont typeface="Wingdings" pitchFamily="2" charset="2"/>
              <a:buAutoNum type="alphaLcPeriod"/>
              <a:defRPr/>
            </a:pPr>
            <a:r>
              <a:rPr lang="en-US" dirty="0">
                <a:solidFill>
                  <a:schemeClr val="tx1"/>
                </a:solidFill>
              </a:rPr>
              <a:t>Set the accumulating variable to zero at the start of each BY group.</a:t>
            </a:r>
          </a:p>
          <a:p>
            <a:pPr marL="914400" lvl="1" indent="-461963">
              <a:buClr>
                <a:schemeClr val="tx1"/>
              </a:buClr>
              <a:buSzTx/>
              <a:buFont typeface="Wingdings" pitchFamily="2" charset="2"/>
              <a:buAutoNum type="alphaLcPeriod"/>
              <a:defRPr/>
            </a:pPr>
            <a:r>
              <a:rPr lang="en-US" dirty="0"/>
              <a:t>Increment the accumulating variable with a sum statement (automatically retains).</a:t>
            </a:r>
          </a:p>
        </p:txBody>
      </p:sp>
    </p:spTree>
    <p:extLst>
      <p:ext uri="{BB962C8B-B14F-4D97-AF65-F5344CB8AC3E}">
        <p14:creationId xmlns:p14="http://schemas.microsoft.com/office/powerpoint/2010/main" val="30190057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85800" y="609600"/>
            <a:ext cx="7848600" cy="4267200"/>
          </a:xfrm>
        </p:spPr>
        <p:txBody>
          <a:bodyPr/>
          <a:lstStyle/>
          <a:p>
            <a:pPr marL="404813" indent="-404813">
              <a:defRPr/>
            </a:pPr>
            <a:r>
              <a:rPr lang="en-US" dirty="0"/>
              <a:t>9.  Which DATA step statement indicates to continue processing the last observation of a BY group?</a:t>
            </a:r>
          </a:p>
          <a:p>
            <a:pPr marL="0" indent="0">
              <a:defRPr/>
            </a:pPr>
            <a:endParaRPr lang="en-US" sz="800" b="1" dirty="0"/>
          </a:p>
          <a:p>
            <a:pPr marL="914400" lvl="1" indent="-461963">
              <a:buClr>
                <a:schemeClr val="tx1"/>
              </a:buClr>
              <a:buSzTx/>
              <a:buFont typeface="Wingdings" pitchFamily="2" charset="2"/>
              <a:buAutoNum type="alphaLcPeriod"/>
              <a:defRPr/>
            </a:pPr>
            <a:r>
              <a:rPr lang="en-US" dirty="0"/>
              <a:t>if </a:t>
            </a:r>
            <a:r>
              <a:rPr lang="en-US" dirty="0" err="1"/>
              <a:t>first.jobtype</a:t>
            </a:r>
            <a:r>
              <a:rPr lang="en-US" dirty="0"/>
              <a:t>;</a:t>
            </a:r>
          </a:p>
          <a:p>
            <a:pPr marL="914400" lvl="1" indent="-461963">
              <a:buClr>
                <a:schemeClr val="tx1"/>
              </a:buClr>
              <a:buSzTx/>
              <a:buFont typeface="Wingdings" pitchFamily="2" charset="2"/>
              <a:buAutoNum type="alphaLcPeriod"/>
              <a:defRPr/>
            </a:pPr>
            <a:r>
              <a:rPr lang="en-US" dirty="0"/>
              <a:t>if </a:t>
            </a:r>
            <a:r>
              <a:rPr lang="en-US" dirty="0" err="1"/>
              <a:t>last.jobtype</a:t>
            </a:r>
            <a:r>
              <a:rPr lang="en-US" dirty="0"/>
              <a:t>;</a:t>
            </a:r>
          </a:p>
          <a:p>
            <a:pPr marL="914400" lvl="1" indent="-461963">
              <a:buClr>
                <a:schemeClr val="tx1"/>
              </a:buClr>
              <a:buSzTx/>
              <a:buFont typeface="Wingdings" pitchFamily="2" charset="2"/>
              <a:buAutoNum type="alphaLcPeriod"/>
              <a:defRPr/>
            </a:pPr>
            <a:r>
              <a:rPr lang="en-US" dirty="0"/>
              <a:t>if </a:t>
            </a:r>
            <a:r>
              <a:rPr lang="en-US" dirty="0" err="1"/>
              <a:t>first.jobtype</a:t>
            </a:r>
            <a:r>
              <a:rPr lang="en-US" dirty="0"/>
              <a:t> then output;</a:t>
            </a:r>
          </a:p>
          <a:p>
            <a:pPr marL="914400" lvl="1" indent="-461963">
              <a:buClr>
                <a:schemeClr val="tx1"/>
              </a:buClr>
              <a:buSzTx/>
              <a:buFont typeface="Wingdings" pitchFamily="2" charset="2"/>
              <a:buAutoNum type="alphaLcPeriod"/>
              <a:defRPr/>
            </a:pPr>
            <a:r>
              <a:rPr lang="en-US" dirty="0"/>
              <a:t>if </a:t>
            </a:r>
            <a:r>
              <a:rPr lang="en-US" dirty="0" err="1"/>
              <a:t>last.jobtype</a:t>
            </a:r>
            <a:r>
              <a:rPr lang="en-US" dirty="0"/>
              <a:t> then output=1;</a:t>
            </a:r>
          </a:p>
          <a:p>
            <a:pPr lvl="1">
              <a:buClr>
                <a:schemeClr val="tx1"/>
              </a:buClr>
              <a:buSzTx/>
              <a:buFont typeface="Wingdings" pitchFamily="2" charset="2"/>
              <a:buAutoNum type="alphaLcPeriod"/>
              <a:defRPr/>
            </a:pPr>
            <a:endParaRPr lang="en-US" dirty="0"/>
          </a:p>
          <a:p>
            <a:pPr marL="0" indent="0">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a:t>Creating an Accumulating Variable</a:t>
            </a:r>
          </a:p>
        </p:txBody>
      </p:sp>
      <p:sp>
        <p:nvSpPr>
          <p:cNvPr id="13315" name="Rectangle 3"/>
          <p:cNvSpPr>
            <a:spLocks noGrp="1" noChangeArrowheads="1"/>
          </p:cNvSpPr>
          <p:nvPr>
            <p:ph idx="1"/>
            <p:custDataLst>
              <p:tags r:id="rId2"/>
            </p:custDataLst>
          </p:nvPr>
        </p:nvSpPr>
        <p:spPr/>
        <p:txBody>
          <a:bodyPr/>
          <a:lstStyle/>
          <a:p>
            <a:r>
              <a:rPr lang="en-US" dirty="0"/>
              <a:t>By default, variables created with an assignment statement are initialized to missing at the top of each iteration of the DATA step.  </a:t>
            </a:r>
          </a:p>
          <a:p>
            <a:endParaRPr lang="en-US" dirty="0"/>
          </a:p>
          <a:p>
            <a:endParaRPr lang="en-US" dirty="0"/>
          </a:p>
          <a:p>
            <a:endParaRPr lang="en-US" dirty="0"/>
          </a:p>
          <a:p>
            <a:endParaRPr lang="en-US" dirty="0"/>
          </a:p>
          <a:p>
            <a:endParaRPr lang="en-US" dirty="0"/>
          </a:p>
          <a:p>
            <a:endParaRPr lang="en-US" dirty="0"/>
          </a:p>
          <a:p>
            <a:r>
              <a:rPr lang="en-US" b="1" dirty="0"/>
              <a:t>Mth2Dte</a:t>
            </a:r>
            <a:r>
              <a:rPr lang="en-US" dirty="0"/>
              <a:t> is an example of an accumulating variable that needs to keep its value from one observation to the next.</a:t>
            </a:r>
          </a:p>
          <a:p>
            <a:endParaRPr lang="en-US" dirty="0"/>
          </a:p>
          <a:p>
            <a:endParaRPr lang="en-US" dirty="0"/>
          </a:p>
        </p:txBody>
      </p:sp>
      <p:sp>
        <p:nvSpPr>
          <p:cNvPr id="7" name="Slide Number Placeholder 3"/>
          <p:cNvSpPr>
            <a:spLocks noGrp="1"/>
          </p:cNvSpPr>
          <p:nvPr>
            <p:ph type="sldNum" sz="quarter" idx="10"/>
            <p:custDataLst>
              <p:tags r:id="rId3"/>
            </p:custDataLst>
          </p:nvPr>
        </p:nvSpPr>
        <p:spPr/>
        <p:txBody>
          <a:bodyPr/>
          <a:lstStyle/>
          <a:p>
            <a:fld id="{417AF47C-5208-406C-BA6E-7017E2DA8272}" type="slidenum">
              <a:rPr lang="en-US" smtClean="0"/>
              <a:pPr/>
              <a:t>7</a:t>
            </a:fld>
            <a:endParaRPr lang="en-US"/>
          </a:p>
        </p:txBody>
      </p:sp>
      <p:sp>
        <p:nvSpPr>
          <p:cNvPr id="13317" name="Text Box 5"/>
          <p:cNvSpPr txBox="1">
            <a:spLocks noChangeArrowheads="1"/>
          </p:cNvSpPr>
          <p:nvPr>
            <p:custDataLst>
              <p:tags r:id="rId4"/>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13318" name="Text Box 7"/>
          <p:cNvSpPr txBox="1">
            <a:spLocks noChangeArrowheads="1"/>
          </p:cNvSpPr>
          <p:nvPr>
            <p:custDataLst>
              <p:tags r:id="rId5"/>
            </p:custDataLst>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noProof="1">
              <a:latin typeface="Courier New" pitchFamily="49" charset="0"/>
            </a:endParaRPr>
          </a:p>
        </p:txBody>
      </p:sp>
      <p:sp>
        <p:nvSpPr>
          <p:cNvPr id="8" name="Rectangle 5"/>
          <p:cNvSpPr>
            <a:spLocks noChangeArrowheads="1"/>
          </p:cNvSpPr>
          <p:nvPr>
            <p:custDataLst>
              <p:tags r:id="rId6"/>
            </p:custDataLst>
          </p:nvPr>
        </p:nvSpPr>
        <p:spPr bwMode="auto">
          <a:xfrm>
            <a:off x="1284605" y="2839720"/>
            <a:ext cx="6340475" cy="13843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mnthtot</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orion.aprsales</a:t>
            </a:r>
            <a:r>
              <a:rPr lang="en-US" b="1" dirty="0">
                <a:latin typeface="Courier New" pitchFamily="49" charset="0"/>
              </a:rPr>
              <a:t>;</a:t>
            </a:r>
          </a:p>
          <a:p>
            <a:pPr>
              <a:lnSpc>
                <a:spcPct val="85000"/>
              </a:lnSpc>
            </a:pPr>
            <a:r>
              <a:rPr lang="en-US" b="1" dirty="0">
                <a:latin typeface="Courier New" pitchFamily="49" charset="0"/>
              </a:rPr>
              <a:t>   Mth2Dte=Mth2Dte+SaleAmt;</a:t>
            </a:r>
          </a:p>
          <a:p>
            <a:pPr>
              <a:lnSpc>
                <a:spcPct val="85000"/>
              </a:lnSpc>
            </a:pPr>
            <a:r>
              <a:rPr lang="en-US" b="1" dirty="0">
                <a:latin typeface="Courier New" pitchFamily="49" charset="0"/>
              </a:rPr>
              <a:t>run;</a:t>
            </a:r>
          </a:p>
        </p:txBody>
      </p:sp>
      <p:sp>
        <p:nvSpPr>
          <p:cNvPr id="10" name="Rectangle 10"/>
          <p:cNvSpPr>
            <a:spLocks noChangeArrowheads="1"/>
          </p:cNvSpPr>
          <p:nvPr>
            <p:custDataLst>
              <p:tags r:id="rId7"/>
            </p:custDataLst>
          </p:nvPr>
        </p:nvSpPr>
        <p:spPr bwMode="auto">
          <a:xfrm>
            <a:off x="1778000" y="3481070"/>
            <a:ext cx="141097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11" name="Picture 2" descr="L:\graphics\arrow_swoop_left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5147537" flipH="1">
            <a:off x="566512" y="3067309"/>
            <a:ext cx="1028700" cy="752475"/>
          </a:xfrm>
          <a:prstGeom prst="rect">
            <a:avLst/>
          </a:prstGeom>
          <a:noFill/>
          <a:extLst>
            <a:ext uri="{909E8E84-426E-40DD-AFC4-6F175D3DCCD1}">
              <a14:hiddenFill xmlns:a14="http://schemas.microsoft.com/office/drawing/2010/main">
                <a:solidFill>
                  <a:srgbClr val="FFFFFF"/>
                </a:solidFill>
              </a14:hiddenFill>
            </a:ext>
          </a:extLst>
        </p:spPr>
      </p:pic>
      <p:sp>
        <p:nvSpPr>
          <p:cNvPr id="2" name="Line Callout 1 1"/>
          <p:cNvSpPr/>
          <p:nvPr>
            <p:custDataLst>
              <p:tags r:id="rId8"/>
            </p:custDataLst>
          </p:nvPr>
        </p:nvSpPr>
        <p:spPr bwMode="auto">
          <a:xfrm>
            <a:off x="4808899" y="2243803"/>
            <a:ext cx="3239632" cy="795089"/>
          </a:xfrm>
          <a:prstGeom prst="borderCallout1">
            <a:avLst>
              <a:gd name="adj1" fmla="val 18750"/>
              <a:gd name="adj2" fmla="val 0"/>
              <a:gd name="adj3" fmla="val 150720"/>
              <a:gd name="adj4" fmla="val -68091"/>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Initialized to missing at </a:t>
            </a:r>
            <a:br>
              <a:rPr lang="en-US" sz="2000" b="1" dirty="0">
                <a:solidFill>
                  <a:srgbClr val="FFFFFF"/>
                </a:solidFill>
              </a:rPr>
            </a:br>
            <a:r>
              <a:rPr lang="en-US" sz="2000" b="1" dirty="0">
                <a:solidFill>
                  <a:srgbClr val="FFFFFF"/>
                </a:solidFill>
              </a:rPr>
              <a:t>the top of the DATA step</a:t>
            </a:r>
          </a:p>
        </p:txBody>
      </p:sp>
    </p:spTree>
    <p:extLst>
      <p:ext uri="{BB962C8B-B14F-4D97-AF65-F5344CB8AC3E}">
        <p14:creationId xmlns:p14="http://schemas.microsoft.com/office/powerpoint/2010/main" val="378291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p:cNvSpPr>
            <a:spLocks noGrp="1" noChangeArrowheads="1"/>
          </p:cNvSpPr>
          <p:nvPr>
            <p:ph type="title"/>
            <p:custDataLst>
              <p:tags r:id="rId1"/>
            </p:custDataLst>
          </p:nvPr>
        </p:nvSpPr>
        <p:spPr/>
        <p:txBody>
          <a:bodyPr/>
          <a:lstStyle/>
          <a:p>
            <a:r>
              <a:rPr lang="en-US"/>
              <a:t>Creating an Accumulating Variable</a:t>
            </a:r>
            <a:endParaRPr lang="en-US" dirty="0"/>
          </a:p>
        </p:txBody>
      </p:sp>
      <p:sp>
        <p:nvSpPr>
          <p:cNvPr id="16387" name="Rectangle 13"/>
          <p:cNvSpPr>
            <a:spLocks noGrp="1" noChangeArrowheads="1"/>
          </p:cNvSpPr>
          <p:nvPr>
            <p:ph idx="1"/>
            <p:custDataLst>
              <p:tags r:id="rId2"/>
            </p:custDataLst>
          </p:nvPr>
        </p:nvSpPr>
        <p:spPr/>
        <p:txBody>
          <a:bodyPr/>
          <a:lstStyle/>
          <a:p>
            <a:r>
              <a:rPr lang="en-US" dirty="0"/>
              <a:t>Retain the values of </a:t>
            </a:r>
            <a:r>
              <a:rPr lang="en-US" b="1" dirty="0">
                <a:latin typeface="Arial"/>
              </a:rPr>
              <a:t>Mth2Dte</a:t>
            </a:r>
            <a:r>
              <a:rPr lang="en-US" dirty="0"/>
              <a:t> and set an initial value.</a:t>
            </a:r>
          </a:p>
          <a:p>
            <a:endParaRPr lang="en-US" dirty="0"/>
          </a:p>
          <a:p>
            <a:endParaRPr lang="en-US" dirty="0"/>
          </a:p>
          <a:p>
            <a:endParaRPr lang="en-US" dirty="0"/>
          </a:p>
          <a:p>
            <a:endParaRPr lang="en-US" dirty="0"/>
          </a:p>
          <a:p>
            <a:endParaRPr lang="en-US" dirty="0"/>
          </a:p>
          <a:p>
            <a:endParaRPr lang="en-US" dirty="0"/>
          </a:p>
          <a:p>
            <a:endParaRPr lang="en-US" dirty="0"/>
          </a:p>
          <a:p>
            <a:pPr marL="625475"/>
            <a:r>
              <a:rPr lang="en-US" dirty="0"/>
              <a:t>If you do not supply an initial value, all the values </a:t>
            </a:r>
            <a:br>
              <a:rPr lang="en-US" dirty="0"/>
            </a:br>
            <a:r>
              <a:rPr lang="en-US" dirty="0"/>
              <a:t>of </a:t>
            </a:r>
            <a:r>
              <a:rPr lang="en-US" b="1" dirty="0"/>
              <a:t>Mth2Dte</a:t>
            </a:r>
            <a:r>
              <a:rPr lang="en-US" dirty="0"/>
              <a:t> will be missing.</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Slide Number Placeholder 3"/>
          <p:cNvSpPr>
            <a:spLocks noGrp="1"/>
          </p:cNvSpPr>
          <p:nvPr>
            <p:ph type="sldNum" sz="quarter" idx="4294967295"/>
            <p:custDataLst>
              <p:tags r:id="rId3"/>
            </p:custDataLst>
          </p:nvPr>
        </p:nvSpPr>
        <p:spPr>
          <a:xfrm>
            <a:off x="0" y="6770688"/>
            <a:ext cx="98425" cy="87312"/>
          </a:xfrm>
        </p:spPr>
        <p:txBody>
          <a:bodyPr/>
          <a:lstStyle/>
          <a:p>
            <a:pPr>
              <a:defRPr/>
            </a:pPr>
            <a:fld id="{8B6C71CE-084B-40FD-9724-5B2C500BDEBB}" type="slidenum">
              <a:rPr lang="en-US"/>
              <a:pPr>
                <a:defRPr/>
              </a:pPr>
              <a:t>8</a:t>
            </a:fld>
            <a:endParaRPr lang="en-US" b="0">
              <a:latin typeface="Times New Roman" pitchFamily="18" charset="0"/>
            </a:endParaRPr>
          </a:p>
        </p:txBody>
      </p:sp>
      <p:sp>
        <p:nvSpPr>
          <p:cNvPr id="16391" name="AutoShape 9"/>
          <p:cNvSpPr>
            <a:spLocks noChangeArrowheads="1"/>
          </p:cNvSpPr>
          <p:nvPr>
            <p:custDataLst>
              <p:tags r:id="rId4"/>
            </p:custDataLst>
          </p:nvPr>
        </p:nvSpPr>
        <p:spPr bwMode="auto">
          <a:xfrm>
            <a:off x="736600" y="1831975"/>
            <a:ext cx="7010400" cy="1793875"/>
          </a:xfrm>
          <a:prstGeom prst="flowChartProcess">
            <a:avLst/>
          </a:prstGeom>
          <a:solidFill>
            <a:srgbClr val="FFFFFF"/>
          </a:solidFill>
          <a:ln w="38100">
            <a:solidFill>
              <a:schemeClr val="tx2"/>
            </a:solidFill>
            <a:miter lim="800000"/>
            <a:headEnd/>
            <a:tailEnd/>
          </a:ln>
        </p:spPr>
        <p:txBody>
          <a:bodyPr wrap="none" lIns="50800" tIns="50800" rIns="50800" bIns="50800" anchor="ctr"/>
          <a:lstStyle/>
          <a:p>
            <a:pPr>
              <a:lnSpc>
                <a:spcPct val="85000"/>
              </a:lnSpc>
            </a:pPr>
            <a:r>
              <a:rPr lang="en-US" b="1">
                <a:solidFill>
                  <a:srgbClr val="000000"/>
                </a:solidFill>
                <a:latin typeface="Courier New" pitchFamily="49" charset="0"/>
              </a:rPr>
              <a:t>data mnthtot</a:t>
            </a:r>
            <a:r>
              <a:rPr lang="en-US" b="1">
                <a:latin typeface="Courier New" pitchFamily="49" charset="0"/>
              </a:rPr>
              <a:t>;</a:t>
            </a:r>
          </a:p>
          <a:p>
            <a:pPr>
              <a:lnSpc>
                <a:spcPct val="85000"/>
              </a:lnSpc>
            </a:pPr>
            <a:r>
              <a:rPr lang="en-US" b="1">
                <a:latin typeface="Courier New" pitchFamily="49" charset="0"/>
              </a:rPr>
              <a:t>   set orion.aprsales;</a:t>
            </a:r>
          </a:p>
          <a:p>
            <a:pPr>
              <a:lnSpc>
                <a:spcPct val="85000"/>
              </a:lnSpc>
            </a:pPr>
            <a:r>
              <a:rPr lang="en-US" b="1">
                <a:latin typeface="Courier New" pitchFamily="49" charset="0"/>
              </a:rPr>
              <a:t>   retain Mth2Dte 0;</a:t>
            </a:r>
          </a:p>
          <a:p>
            <a:pPr>
              <a:lnSpc>
                <a:spcPct val="85000"/>
              </a:lnSpc>
            </a:pPr>
            <a:r>
              <a:rPr lang="en-US" b="1">
                <a:latin typeface="Courier New" pitchFamily="49" charset="0"/>
              </a:rPr>
              <a:t>   Mth2Dte=Mth2Dte+SaleAmt;</a:t>
            </a:r>
          </a:p>
          <a:p>
            <a:pPr>
              <a:lnSpc>
                <a:spcPct val="85000"/>
              </a:lnSpc>
            </a:pPr>
            <a:r>
              <a:rPr lang="en-US" b="1">
                <a:latin typeface="Courier New" pitchFamily="49" charset="0"/>
              </a:rPr>
              <a:t>run;</a:t>
            </a:r>
          </a:p>
        </p:txBody>
      </p:sp>
      <p:sp>
        <p:nvSpPr>
          <p:cNvPr id="16392" name="Rectangle 10"/>
          <p:cNvSpPr>
            <a:spLocks noChangeArrowheads="1"/>
          </p:cNvSpPr>
          <p:nvPr>
            <p:custDataLst>
              <p:tags r:id="rId5"/>
            </p:custDataLst>
          </p:nvPr>
        </p:nvSpPr>
        <p:spPr bwMode="auto">
          <a:xfrm>
            <a:off x="1328738" y="2547938"/>
            <a:ext cx="3128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393" name="Text Box 11"/>
          <p:cNvSpPr txBox="1">
            <a:spLocks noChangeArrowheads="1"/>
          </p:cNvSpPr>
          <p:nvPr>
            <p:custDataLst>
              <p:tags r:id="rId6"/>
            </p:custDataLst>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US" sz="1600" b="1"/>
              <a:t>p203d02</a:t>
            </a:r>
          </a:p>
        </p:txBody>
      </p:sp>
      <p:pic>
        <p:nvPicPr>
          <p:cNvPr id="16394" name="Picture 14" descr="Caution_Warning_pp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575" y="4344988"/>
            <a:ext cx="5032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
        <p:nvSpPr>
          <p:cNvPr id="12" name="Rectangle 8"/>
          <p:cNvSpPr>
            <a:spLocks noChangeArrowheads="1"/>
          </p:cNvSpPr>
          <p:nvPr>
            <p:custDataLst>
              <p:tags r:id="rId7"/>
            </p:custDataLst>
          </p:nvPr>
        </p:nvSpPr>
        <p:spPr bwMode="auto">
          <a:xfrm>
            <a:off x="1938338" y="3232150"/>
            <a:ext cx="6007100" cy="698500"/>
          </a:xfrm>
          <a:prstGeom prst="rect">
            <a:avLst/>
          </a:prstGeom>
          <a:solidFill>
            <a:srgbClr val="CDD9EF"/>
          </a:solidFill>
          <a:ln w="19050">
            <a:solidFill>
              <a:schemeClr val="tx1"/>
            </a:solidFill>
            <a:miter lim="800000"/>
            <a:headEnd/>
            <a:tailEnd/>
          </a:ln>
          <a:effectLst>
            <a:outerShdw blurRad="50800" dist="107763" dir="2700001" algn="ctr" rotWithShape="0">
              <a:srgbClr val="000000">
                <a:alpha val="40000"/>
              </a:srgbClr>
            </a:outerShdw>
          </a:effectLst>
        </p:spPr>
        <p:txBody>
          <a:bodyPr wrap="none" lIns="182880" tIns="152400" rIns="182880" bIns="152400">
            <a:spAutoFit/>
          </a:bodyPr>
          <a:lstStyle/>
          <a:p>
            <a:pPr>
              <a:spcAft>
                <a:spcPct val="50000"/>
              </a:spcAft>
            </a:pPr>
            <a:r>
              <a:rPr lang="en-US" b="1"/>
              <a:t>RETAIN</a:t>
            </a:r>
            <a:r>
              <a:rPr lang="en-US"/>
              <a:t> </a:t>
            </a:r>
            <a:r>
              <a:rPr lang="en-US" i="1"/>
              <a:t>variable-name</a:t>
            </a:r>
            <a:r>
              <a:rPr lang="en-US"/>
              <a:t> &lt;</a:t>
            </a:r>
            <a:r>
              <a:rPr lang="en-US" i="1"/>
              <a:t>initial-value</a:t>
            </a:r>
            <a:r>
              <a:rPr lang="en-US"/>
              <a:t>&gt; …</a:t>
            </a:r>
            <a:r>
              <a:rPr lang="en-US" b="1"/>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a:prstGeom prst="rect">
            <a:avLst/>
          </a:prstGeom>
        </p:spPr>
        <p:txBody>
          <a:bodyPr/>
          <a:lstStyle/>
          <a:p>
            <a:r>
              <a:rPr lang="en-US" dirty="0"/>
              <a:t>RETAIN Statement: Details</a:t>
            </a:r>
          </a:p>
        </p:txBody>
      </p:sp>
      <p:sp>
        <p:nvSpPr>
          <p:cNvPr id="15363" name="Rectangle 3"/>
          <p:cNvSpPr>
            <a:spLocks noGrp="1" noChangeArrowheads="1"/>
          </p:cNvSpPr>
          <p:nvPr>
            <p:ph idx="1"/>
            <p:custDataLst>
              <p:tags r:id="rId2"/>
            </p:custDataLst>
          </p:nvPr>
        </p:nvSpPr>
        <p:spPr>
          <a:prstGeom prst="rect">
            <a:avLst/>
          </a:prstGeom>
        </p:spPr>
        <p:txBody>
          <a:bodyPr/>
          <a:lstStyle/>
          <a:p>
            <a:pPr>
              <a:tabLst>
                <a:tab pos="574675" algn="l"/>
              </a:tabLst>
            </a:pPr>
            <a:r>
              <a:rPr lang="en-US" dirty="0"/>
              <a:t>The RETAIN statement</a:t>
            </a:r>
          </a:p>
          <a:p>
            <a:pPr lvl="1">
              <a:tabLst>
                <a:tab pos="574675" algn="l"/>
              </a:tabLst>
            </a:pPr>
            <a:r>
              <a:rPr lang="en-US" dirty="0"/>
              <a:t>retains the value of the variable in the PDV across iterations of the DATA step</a:t>
            </a:r>
          </a:p>
          <a:p>
            <a:pPr lvl="1">
              <a:tabLst>
                <a:tab pos="574675" algn="l"/>
              </a:tabLst>
            </a:pPr>
            <a:r>
              <a:rPr lang="en-US" dirty="0"/>
              <a:t>initializes the retained variable to missing or a specified initial value before the first iteration of the DATA step</a:t>
            </a:r>
          </a:p>
          <a:p>
            <a:pPr lvl="1">
              <a:tabLst>
                <a:tab pos="574675" algn="l"/>
              </a:tabLst>
            </a:pPr>
            <a:r>
              <a:rPr lang="en-US" dirty="0"/>
              <a:t>is a compile-time-only statement.</a:t>
            </a:r>
          </a:p>
          <a:p>
            <a:pPr lvl="1">
              <a:tabLst>
                <a:tab pos="574675" algn="l"/>
              </a:tabLst>
            </a:pPr>
            <a:endParaRPr lang="en-US" dirty="0"/>
          </a:p>
          <a:p>
            <a:pPr>
              <a:tabLst>
                <a:tab pos="574675" algn="l"/>
              </a:tabLst>
            </a:pPr>
            <a:r>
              <a:rPr lang="en-US" b="1" dirty="0">
                <a:sym typeface="Wingdings" pitchFamily="2" charset="2"/>
              </a:rPr>
              <a:t></a:t>
            </a:r>
            <a:r>
              <a:rPr lang="en-US" dirty="0">
                <a:sym typeface="Wingdings" pitchFamily="2" charset="2"/>
              </a:rPr>
              <a:t> 	The RETAIN statement has no effect on variables 	read with SET, MERGE, or UPDATE statements.</a:t>
            </a:r>
            <a:br>
              <a:rPr lang="en-US" dirty="0">
                <a:sym typeface="Wingdings" pitchFamily="2" charset="2"/>
              </a:rPr>
            </a:br>
            <a:r>
              <a:rPr lang="en-US" dirty="0">
                <a:sym typeface="Wingdings" pitchFamily="2" charset="2"/>
              </a:rPr>
              <a:t>       Variables read from SAS data sets are retained</a:t>
            </a:r>
            <a:br>
              <a:rPr lang="en-US" dirty="0">
                <a:sym typeface="Wingdings" pitchFamily="2" charset="2"/>
              </a:rPr>
            </a:br>
            <a:r>
              <a:rPr lang="en-US" dirty="0">
                <a:sym typeface="Wingdings" pitchFamily="2" charset="2"/>
              </a:rPr>
              <a:t>       automatically.</a:t>
            </a:r>
          </a:p>
          <a:p>
            <a:pPr>
              <a:tabLst>
                <a:tab pos="574675" algn="l"/>
              </a:tabLst>
            </a:pPr>
            <a:endParaRPr lang="en-US" dirty="0">
              <a:sym typeface="Wingdings" pitchFamily="2" charset="2"/>
            </a:endParaRPr>
          </a:p>
        </p:txBody>
      </p:sp>
      <p:sp>
        <p:nvSpPr>
          <p:cNvPr id="4" name="Slide Number Placeholder 3"/>
          <p:cNvSpPr>
            <a:spLocks noGrp="1"/>
          </p:cNvSpPr>
          <p:nvPr>
            <p:ph type="sldNum" sz="quarter" idx="10"/>
            <p:custDataLst>
              <p:tags r:id="rId3"/>
            </p:custDataLst>
          </p:nvPr>
        </p:nvSpPr>
        <p:spPr/>
        <p:txBody>
          <a:bodyPr/>
          <a:lstStyle/>
          <a:p>
            <a:pPr>
              <a:defRPr/>
            </a:pPr>
            <a:fld id="{E6EB7F37-C472-4E41-872D-40FA0B6F3188}" type="slidenum">
              <a:rPr lang="en-US"/>
              <a:pPr>
                <a:defRPr/>
              </a:pPr>
              <a:t>9</a:t>
            </a:fld>
            <a:endParaRPr lang="en-US" b="0">
              <a:latin typeface="Times New Roman"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STANDARDSLIDESUPDATE" val="CDS_2010"/>
  <p:tag name="STYLEVERSION" val="2010JUL"/>
  <p:tag name="CHAPTERNUMBER" val="3"/>
  <p:tag name="SECTIONLABEL" val="Section"/>
  <p:tag name="APPENDIXLABEL" val="Appendix"/>
  <p:tag name="APPENDIXSTART" val="31"/>
  <p:tag name="MMPROD_THEME_BG_IMAGE" val=""/>
  <p:tag name="MMPROD_UIDATA" val="&lt;database version=&quot;9.0&quot;&gt;&lt;object type=&quot;1&quot; unique_id=&quot;10001&quot;&gt;&lt;property id=&quot;20141&quot; value=&quot;Summarizing Data&quot;/&gt;&lt;property id=&quot;20148&quot; value=&quot;5&quot;/&gt;&lt;property id=&quot;20184&quot; value=&quot;7&quot;/&gt;&lt;property id=&quot;20191&quot; value=&quot;Connect&quot;/&gt;&lt;property id=&quot;20192&quot; value=&quot;https://sas.connectsolutions.com&quot;/&gt;&lt;property id=&quot;20250&quot; value=&quot;6&quot;/&gt;&lt;property id=&quot;20251&quot; value=&quot;0&quot;/&gt;&lt;property id=&quot;20259&quot; value=&quot;0&quot;/&gt;&lt;object type=&quot;8&quot; unique_id=&quot;10002&quot;&gt;&lt;/object&gt;&lt;object type=&quot;2&quot; unique_id=&quot;10003&quot;&gt;&lt;object type=&quot;3&quot; unique_id=&quot;10006&quot;&gt;&lt;property id=&quot;20148&quot; value=&quot;5&quot;/&gt;&lt;property id=&quot;20300&quot; value=&quot;Slide 3 - &amp;quot;Objectives&amp;quot;&quot;/&gt;&lt;property id=&quot;20307&quot; value=&quot;258&quot;/&gt;&lt;property id=&quot;20309&quot; value=&quot;-1&quot;/&gt;&lt;/object&gt;&lt;object type=&quot;3&quot; unique_id=&quot;10016&quot;&gt;&lt;property id=&quot;20148&quot; value=&quot;5&quot;/&gt;&lt;property id=&quot;20300&quot; value=&quot;Slide 9 - &amp;quot;RETAIN Statement: Details&amp;quot;&quot;/&gt;&lt;property id=&quot;20307&quot; value=&quot;263&quot;/&gt;&lt;property id=&quot;20309&quot; value=&quot;-1&quot;/&gt;&lt;/object&gt;&lt;object type=&quot;3&quot; unique_id=&quot;10017&quot;&gt;&lt;property id=&quot;20148&quot; value=&quot;5&quot;/&gt;&lt;property id=&quot;20300&quot; value=&quot;Slide 8 - &amp;quot;Creating an Accumulating Variable&amp;quot;&quot;/&gt;&lt;property id=&quot;20307&quot; value=&quot;264&quot;/&gt;&lt;property id=&quot;20309&quot; value=&quot;-1&quot;/&gt;&lt;/object&gt;&lt;object type=&quot;3&quot; unique_id=&quot;10018&quot;&gt;&lt;property id=&quot;20148&quot; value=&quot;5&quot;/&gt;&lt;property id=&quot;20300&quot; value=&quot;Slide 10 - &amp;quot;Compilation: Create an Accumulating Variable  &amp;quot;&quot;/&gt;&lt;property id=&quot;20307&quot; value=&quot;351&quot;/&gt;&lt;property id=&quot;20309&quot; value=&quot;-1&quot;/&gt;&lt;/object&gt;&lt;object type=&quot;3&quot; unique_id=&quot;10019&quot;&gt;&lt;property id=&quot;20148&quot; value=&quot;5&quot;/&gt;&lt;property id=&quot;20300&quot; value=&quot;Slide 11 - &amp;quot;Execution: Create an Accumulating Variable &amp;quot;&quot;/&gt;&lt;property id=&quot;20307&quot; value=&quot;352&quot;/&gt;&lt;property id=&quot;20309&quot; value=&quot;-1&quot;/&gt;&lt;/object&gt;&lt;object type=&quot;3&quot; unique_id=&quot;10020&quot;&gt;&lt;property id=&quot;20148&quot; value=&quot;5&quot;/&gt;&lt;property id=&quot;20300&quot; value=&quot;Slide 12&quot;/&gt;&lt;property id=&quot;20307&quot; value=&quot;353&quot;/&gt;&lt;property id=&quot;20309&quot; value=&quot;-1&quot;/&gt;&lt;/object&gt;&lt;object type=&quot;3&quot; unique_id=&quot;10021&quot;&gt;&lt;property id=&quot;20148&quot; value=&quot;5&quot;/&gt;&lt;property id=&quot;20300&quot; value=&quot;Slide 13&quot;/&gt;&lt;property id=&quot;20307&quot; value=&quot;269&quot;/&gt;&lt;property id=&quot;20309&quot; value=&quot;-1&quot;/&gt;&lt;/object&gt;&lt;object type=&quot;3&quot; unique_id=&quot;10022&quot;&gt;&lt;property id=&quot;20148&quot; value=&quot;5&quot;/&gt;&lt;property id=&quot;20300&quot; value=&quot;Slide 14&quot;/&gt;&lt;property id=&quot;20307&quot; value=&quot;270&quot;/&gt;&lt;property id=&quot;20309&quot; value=&quot;-1&quot;/&gt;&lt;/object&gt;&lt;object type=&quot;3&quot; unique_id=&quot;10023&quot;&gt;&lt;property id=&quot;20148&quot; value=&quot;5&quot;/&gt;&lt;property id=&quot;20300&quot; value=&quot;Slide 15&quot;/&gt;&lt;property id=&quot;20307&quot; value=&quot;273&quot;/&gt;&lt;property id=&quot;20309&quot; value=&quot;-1&quot;/&gt;&lt;/object&gt;&lt;object type=&quot;3&quot; unique_id=&quot;10024&quot;&gt;&lt;property id=&quot;20148&quot; value=&quot;5&quot;/&gt;&lt;property id=&quot;20300&quot; value=&quot;Slide 16&quot;/&gt;&lt;property id=&quot;20307&quot; value=&quot;274&quot;/&gt;&lt;property id=&quot;20309&quot; value=&quot;-1&quot;/&gt;&lt;/object&gt;&lt;object type=&quot;3&quot; unique_id=&quot;10025&quot;&gt;&lt;property id=&quot;20148&quot; value=&quot;5&quot;/&gt;&lt;property id=&quot;20300&quot; value=&quot;Slide 17&quot;/&gt;&lt;property id=&quot;20307&quot; value=&quot;275&quot;/&gt;&lt;property id=&quot;20309&quot; value=&quot;-1&quot;/&gt;&lt;/object&gt;&lt;object type=&quot;3&quot; unique_id=&quot;10026&quot;&gt;&lt;property id=&quot;20148&quot; value=&quot;5&quot;/&gt;&lt;property id=&quot;20300&quot; value=&quot;Slide 18&quot;/&gt;&lt;property id=&quot;20307&quot; value=&quot;276&quot;/&gt;&lt;property id=&quot;20309&quot; value=&quot;-1&quot;/&gt;&lt;/object&gt;&lt;object type=&quot;3&quot; unique_id=&quot;10027&quot;&gt;&lt;property id=&quot;20148&quot; value=&quot;5&quot;/&gt;&lt;property id=&quot;20300&quot; value=&quot;Slide 19&quot;/&gt;&lt;property id=&quot;20307&quot; value=&quot;279&quot;/&gt;&lt;property id=&quot;20309&quot; value=&quot;-1&quot;/&gt;&lt;/object&gt;&lt;object type=&quot;3&quot; unique_id=&quot;10028&quot;&gt;&lt;property id=&quot;20148&quot; value=&quot;5&quot;/&gt;&lt;property id=&quot;20300&quot; value=&quot;Slide 20&quot;/&gt;&lt;property id=&quot;20307&quot; value=&quot;338&quot;/&gt;&lt;property id=&quot;20309&quot; value=&quot;-1&quot;/&gt;&lt;/object&gt;&lt;object type=&quot;3&quot; unique_id=&quot;10029&quot;&gt;&lt;property id=&quot;20148&quot; value=&quot;5&quot;/&gt;&lt;property id=&quot;20300&quot; value=&quot;Slide 21 - &amp;quot;Creating an Accumulating Variable&amp;quot;&quot;/&gt;&lt;property id=&quot;20307&quot; value=&quot;286&quot;/&gt;&lt;property id=&quot;20309&quot; value=&quot;-1&quot;/&gt;&lt;/object&gt;&lt;object type=&quot;3&quot; unique_id=&quot;10034&quot;&gt;&lt;property id=&quot;20148&quot; value=&quot;5&quot;/&gt;&lt;property id=&quot;20300&quot; value=&quot;Slide 25 - &amp;quot;Undesirable Output: Missing Values&amp;quot;&quot;/&gt;&lt;property id=&quot;20307&quot; value=&quot;288&quot;/&gt;&lt;property id=&quot;20309&quot; value=&quot;-1&quot;/&gt;&lt;/object&gt;&lt;object type=&quot;3&quot; unique_id=&quot;10037&quot;&gt;&lt;property id=&quot;20148&quot; value=&quot;5&quot;/&gt;&lt;property id=&quot;20300&quot; value=&quot;Slide 27 - &amp;quot;Sum Statement&amp;quot;&quot;/&gt;&lt;property id=&quot;20307&quot; value=&quot;291&quot;/&gt;&lt;property id=&quot;20309&quot; value=&quot;-1&quot;/&gt;&lt;/object&gt;&lt;object type=&quot;3&quot; unique_id=&quot;10038&quot;&gt;&lt;property id=&quot;20148&quot; value=&quot;5&quot;/&gt;&lt;property id=&quot;20300&quot; value=&quot;Slide 28 - &amp;quot;Sum Statement&amp;quot;&quot;/&gt;&lt;property id=&quot;20307&quot; value=&quot;292&quot;/&gt;&lt;property id=&quot;20309&quot; value=&quot;-1&quot;/&gt;&lt;/object&gt;&lt;object type=&quot;3&quot; unique_id=&quot;10041&quot;&gt;&lt;property id=&quot;20148&quot; value=&quot;5&quot;/&gt;&lt;property id=&quot;20300&quot; value=&quot;Slide 32 - &amp;quot;Objectives&amp;quot;&quot;/&gt;&lt;property id=&quot;20307&quot; value=&quot;295&quot;/&gt;&lt;property id=&quot;20309&quot; value=&quot;-1&quot;/&gt;&lt;/object&gt;&lt;object type=&quot;3&quot; unique_id=&quot;10064&quot;&gt;&lt;property id=&quot;20148&quot; value=&quot;5&quot;/&gt;&lt;property id=&quot;20300&quot; value=&quot;Slide 49 - &amp;quot;Summarizing Data by Groups&amp;quot;&quot;/&gt;&lt;property id=&quot;20307&quot; value=&quot;320&quot;/&gt;&lt;property id=&quot;20309&quot; value=&quot;-1&quot;/&gt;&lt;/object&gt;&lt;object type=&quot;3&quot; unique_id=&quot;10068&quot;&gt;&lt;property id=&quot;20148&quot; value=&quot;5&quot;/&gt;&lt;property id=&quot;20300&quot; value=&quot;Slide 52 - &amp;quot;Business Scenario &amp;quot;&quot;/&gt;&lt;property id=&quot;20307&quot; value=&quot;358&quot;/&gt;&lt;property id=&quot;20309&quot; value=&quot;-1&quot;/&gt;&lt;/object&gt;&lt;object type=&quot;3&quot; unique_id=&quot;10069&quot;&gt;&lt;property id=&quot;20148&quot; value=&quot;5&quot;/&gt;&lt;property id=&quot;20300&quot; value=&quot;Slide 53 - &amp;quot;Business Scenario: Desired Output&amp;quot;&quot;/&gt;&lt;property id=&quot;20307&quot; value=&quot;322&quot;/&gt;&lt;property id=&quot;20309&quot; value=&quot;-1&quot;/&gt;&lt;/object&gt;&lt;object type=&quot;3&quot; unique_id=&quot;10071&quot;&gt;&lt;property id=&quot;20148&quot; value=&quot;5&quot;/&gt;&lt;property id=&quot;20300&quot; value=&quot;Slide 55 - &amp;quot;Sorting by Project and Department&amp;quot;&quot;/&gt;&lt;property id=&quot;20307&quot; value=&quot;324&quot;/&gt;&lt;property id=&quot;20309&quot; value=&quot;-1&quot;/&gt;&lt;/object&gt;&lt;object type=&quot;3&quot; unique_id=&quot;10079&quot;&gt;&lt;property id=&quot;20148&quot; value=&quot;5&quot;/&gt;&lt;property id=&quot;20300&quot; value=&quot;Slide 65 - &amp;quot;First. and Last. for Multiple BY Variables&amp;quot;&quot;/&gt;&lt;property id=&quot;20307&quot; value=&quot;331&quot;/&gt;&lt;property id=&quot;20309&quot; value=&quot;-1&quot;/&gt;&lt;/object&gt;&lt;object type=&quot;3&quot; unique_id=&quot;10080&quot;&gt;&lt;property id=&quot;20148&quot; value=&quot;5&quot;/&gt;&lt;property id=&quot;20300&quot; value=&quot;Slide 66 - &amp;quot;Multiple BY Variables&amp;quot;&quot;/&gt;&lt;property id=&quot;20307&quot; value=&quot;332&quot;/&gt;&lt;property id=&quot;20309&quot; value=&quot;-1&quot;/&gt;&lt;/object&gt;&lt;object type=&quot;3&quot; unique_id=&quot;10081&quot;&gt;&lt;property id=&quot;20148&quot; value=&quot;5&quot;/&gt;&lt;property id=&quot;20300&quot; value=&quot;Slide 67 - &amp;quot;Multiple BY Variables&amp;quot;&quot;/&gt;&lt;property id=&quot;20307&quot; value=&quot;333&quot;/&gt;&lt;property id=&quot;20309&quot; value=&quot;-1&quot;/&gt;&lt;/object&gt;&lt;object type=&quot;3&quot; unique_id=&quot;10082&quot;&gt;&lt;property id=&quot;20148&quot; value=&quot;5&quot;/&gt;&lt;property id=&quot;20300&quot; value=&quot;Slide 68 - &amp;quot;Multiple BY Variables&amp;quot;&quot;/&gt;&lt;property id=&quot;20307&quot; value=&quot;334&quot;/&gt;&lt;property id=&quot;20309&quot; value=&quot;-1&quot;/&gt;&lt;/object&gt;&lt;object type=&quot;3&quot; unique_id=&quot;10086&quot;&gt;&lt;property id=&quot;20148&quot; value=&quot;5&quot;/&gt;&lt;property id=&quot;20300&quot; value=&quot;Slide 23 - &amp;quot;3.02 Multiple Choice Poll&amp;quot;&quot;/&gt;&lt;property id=&quot;20307&quot; value=&quot;377&quot;/&gt;&lt;property id=&quot;20309&quot; value=&quot;-1&quot;/&gt;&lt;/object&gt;&lt;object type=&quot;3&quot; unique_id=&quot;10087&quot;&gt;&lt;property id=&quot;20148&quot; value=&quot;5&quot;/&gt;&lt;property id=&quot;20300&quot; value=&quot;Slide 24 - &amp;quot;3.02 Multiple Choice Poll – Correct Answer&amp;quot;&quot;/&gt;&lt;property id=&quot;20307&quot; value=&quot;378&quot;/&gt;&lt;property id=&quot;20309&quot; value=&quot;-1&quot;/&gt;&lt;/object&gt;&lt;object type=&quot;3&quot; unique_id=&quot;11070&quot;&gt;&lt;property id=&quot;20148&quot; value=&quot;5&quot;/&gt;&lt;property id=&quot;20300&quot; value=&quot;Slide 50 - &amp;quot;3.04 Multiple Answer Poll&amp;quot;&quot;/&gt;&lt;property id=&quot;20307&quot; value=&quot;387&quot;/&gt;&lt;property id=&quot;20309&quot; value=&quot;-1&quot;/&gt;&lt;/object&gt;&lt;object type=&quot;3&quot; unique_id=&quot;11071&quot;&gt;&lt;property id=&quot;20148&quot; value=&quot;5&quot;/&gt;&lt;property id=&quot;20300&quot; value=&quot;Slide 51 - &amp;quot;3.04 Multiple Answer Poll – Correct Answer&amp;quot;&quot;/&gt;&lt;property id=&quot;20307&quot; value=&quot;388&quot;/&gt;&lt;property id=&quot;20309&quot; value=&quot;-1&quot;/&gt;&lt;/object&gt;&lt;object type=&quot;3&quot; unique_id=&quot;14873&quot;&gt;&lt;property id=&quot;20148&quot; value=&quot;5&quot;/&gt;&lt;property id=&quot;20300&quot; value=&quot;Slide 4 - &amp;quot;Business Scenario &amp;quot;&quot;/&gt;&lt;property id=&quot;20307&quot; value=&quot;426&quot;/&gt;&lt;property id=&quot;20309&quot; value=&quot;-1&quot;/&gt;&lt;/object&gt;&lt;object type=&quot;3&quot; unique_id=&quot;14876&quot;&gt;&lt;property id=&quot;20148&quot; value=&quot;5&quot;/&gt;&lt;property id=&quot;20300&quot; value=&quot;Slide 7 - &amp;quot;Creating an Accumulating Variable&amp;quot;&quot;/&gt;&lt;property id=&quot;20307&quot; value=&quot;429&quot;/&gt;&lt;property id=&quot;20309&quot; value=&quot;-1&quot;/&gt;&lt;/object&gt;&lt;object type=&quot;3&quot; unique_id=&quot;14877&quot;&gt;&lt;property id=&quot;20148&quot; value=&quot;5&quot;/&gt;&lt;property id=&quot;20300&quot; value=&quot;Slide 22 - &amp;quot;Setup for the Poll&amp;quot;&quot;/&gt;&lt;property id=&quot;20307&quot; value=&quot;430&quot;/&gt;&lt;property id=&quot;20309&quot; value=&quot;-1&quot;/&gt;&lt;/object&gt;&lt;object type=&quot;3&quot; unique_id=&quot;14878&quot;&gt;&lt;property id=&quot;20148&quot; value=&quot;5&quot;/&gt;&lt;property id=&quot;20300&quot; value=&quot;Slide 26 - &amp;quot;SUM Function&amp;quot;&quot;/&gt;&lt;property id=&quot;20307&quot; value=&quot;431&quot;/&gt;&lt;property id=&quot;20309&quot; value=&quot;-1&quot;/&gt;&lt;/object&gt;&lt;object type=&quot;3&quot; unique_id=&quot;14880&quot;&gt;&lt;property id=&quot;20148&quot; value=&quot;5&quot;/&gt;&lt;property id=&quot;20300&quot; value=&quot;Slide 34 - &amp;quot;Processing Needed&amp;quot;&quot;/&gt;&lt;property id=&quot;20307&quot; value=&quot;434&quot;/&gt;&lt;property id=&quot;20309&quot; value=&quot;-1&quot;/&gt;&lt;/object&gt;&lt;object type=&quot;3&quot; unique_id=&quot;14881&quot;&gt;&lt;property id=&quot;20148&quot; value=&quot;5&quot;/&gt;&lt;property id=&quot;20300&quot; value=&quot;Slide 35 - &amp;quot;Processing Needed&amp;quot;&quot;/&gt;&lt;property id=&quot;20307&quot; value=&quot;435&quot;/&gt;&lt;property id=&quot;20309&quot; value=&quot;-1&quot;/&gt;&lt;/object&gt;&lt;object type=&quot;3&quot; unique_id=&quot;14882&quot;&gt;&lt;property id=&quot;20148&quot; value=&quot;5&quot;/&gt;&lt;property id=&quot;20300&quot; value=&quot;Slide 36 - &amp;quot;BY-Group Processing&amp;quot;&quot;/&gt;&lt;property id=&quot;20307&quot; value=&quot;436&quot;/&gt;&lt;property id=&quot;20309&quot; value=&quot;-1&quot;/&gt;&lt;/object&gt;&lt;object type=&quot;3&quot; unique_id=&quot;14883&quot;&gt;&lt;property id=&quot;20148&quot; value=&quot;5&quot;/&gt;&lt;property id=&quot;20300&quot; value=&quot;Slide 37 - &amp;quot;First. / Last. Values: First DATA Step Iteration&amp;quot;&quot;/&gt;&lt;property id=&quot;20307&quot; value=&quot;437&quot;/&gt;&lt;property id=&quot;20309&quot; value=&quot;-1&quot;/&gt;&lt;/object&gt;&lt;object type=&quot;3&quot; unique_id=&quot;14884&quot;&gt;&lt;property id=&quot;20148&quot; value=&quot;5&quot;/&gt;&lt;property id=&quot;20300&quot; value=&quot;Slide 38 - &amp;quot;First. / Last. Values: First DATA Step Iteration&amp;quot;&quot;/&gt;&lt;property id=&quot;20307&quot; value=&quot;438&quot;/&gt;&lt;property id=&quot;20309&quot; value=&quot;-1&quot;/&gt;&lt;/object&gt;&lt;object type=&quot;3&quot; unique_id=&quot;14885&quot;&gt;&lt;property id=&quot;20148&quot; value=&quot;5&quot;/&gt;&lt;property id=&quot;20300&quot; value=&quot;Slide 39 - &amp;quot;First. / Last. Values: Second DATA Step Iteration&amp;quot;&quot;/&gt;&lt;property id=&quot;20307&quot; value=&quot;439&quot;/&gt;&lt;property id=&quot;20309&quot; value=&quot;-1&quot;/&gt;&lt;/object&gt;&lt;object type=&quot;3&quot; unique_id=&quot;14886&quot;&gt;&lt;property id=&quot;20148&quot; value=&quot;5&quot;/&gt;&lt;property id=&quot;20300&quot; value=&quot;Slide 40 - &amp;quot;First. / Last. Values: Third DATA Step Iteration&amp;quot;&quot;/&gt;&lt;property id=&quot;20307&quot; value=&quot;440&quot;/&gt;&lt;property id=&quot;20309&quot; value=&quot;-1&quot;/&gt;&lt;/object&gt;&lt;object type=&quot;3&quot; unique_id=&quot;14887&quot;&gt;&lt;property id=&quot;20148&quot; value=&quot;5&quot;/&gt;&lt;property id=&quot;20300&quot; value=&quot;Slide 41 - &amp;quot;First. / Last. Values: Fourth DATA Step Iteration&amp;quot;&quot;/&gt;&lt;property id=&quot;20307&quot; value=&quot;441&quot;/&gt;&lt;property id=&quot;20309&quot; value=&quot;-1&quot;/&gt;&lt;/object&gt;&lt;object type=&quot;3&quot; unique_id=&quot;14890&quot;&gt;&lt;property id=&quot;20148&quot; value=&quot;5&quot;/&gt;&lt;property id=&quot;20300&quot; value=&quot;Slide 44 - &amp;quot;What Must Happen When?&amp;quot;&quot;/&gt;&lt;property id=&quot;20307&quot; value=&quot;444&quot;/&gt;&lt;property id=&quot;20309&quot; value=&quot;-1&quot;/&gt;&lt;/object&gt;&lt;object type=&quot;3&quot; unique_id=&quot;14891&quot;&gt;&lt;property id=&quot;20148&quot; value=&quot;5&quot;/&gt;&lt;property id=&quot;20300&quot; value=&quot;Slide 45 - &amp;quot;Summarizing Data by Groups&amp;quot;&quot;/&gt;&lt;property id=&quot;20307&quot; value=&quot;445&quot;/&gt;&lt;property id=&quot;20309&quot; value=&quot;-1&quot;/&gt;&lt;/object&gt;&lt;object type=&quot;3&quot; unique_id=&quot;14892&quot;&gt;&lt;property id=&quot;20148&quot; value=&quot;5&quot;/&gt;&lt;property id=&quot;20300&quot; value=&quot;Slide 46 - &amp;quot;Summarizing Data by Groups&amp;quot;&quot;/&gt;&lt;property id=&quot;20307&quot; value=&quot;446&quot;/&gt;&lt;property id=&quot;20309&quot; value=&quot;-1&quot;/&gt;&lt;/object&gt;&lt;object type=&quot;3&quot; unique_id=&quot;14893&quot;&gt;&lt;property id=&quot;20148&quot; value=&quot;5&quot;/&gt;&lt;property id=&quot;20300&quot; value=&quot;Slide 47 - &amp;quot;Summarizing Data by Groups&amp;quot;&quot;/&gt;&lt;property id=&quot;20307&quot; value=&quot;447&quot;/&gt;&lt;property id=&quot;20309&quot; value=&quot;-1&quot;/&gt;&lt;/object&gt;&lt;object type=&quot;3&quot; unique_id=&quot;14894&quot;&gt;&lt;property id=&quot;20148&quot; value=&quot;5&quot;/&gt;&lt;property id=&quot;20300&quot; value=&quot;Slide 48 - &amp;quot;Summarizing Data by Groups&amp;quot;&quot;/&gt;&lt;property id=&quot;20307&quot; value=&quot;448&quot;/&gt;&lt;property id=&quot;20309&quot; value=&quot;-1&quot;/&gt;&lt;/object&gt;&lt;object type=&quot;3&quot; unique_id=&quot;14895&quot;&gt;&lt;property id=&quot;20148&quot; value=&quot;5&quot;/&gt;&lt;property id=&quot;20300&quot; value=&quot;Slide 54 - &amp;quot;Sorting by Project and Department&amp;quot;&quot;/&gt;&lt;property id=&quot;20307&quot; value=&quot;449&quot;/&gt;&lt;property id=&quot;20309&quot; value=&quot;-1&quot;/&gt;&lt;/object&gt;&lt;object type=&quot;3&quot; unique_id=&quot;14896&quot;&gt;&lt;property id=&quot;20148&quot; value=&quot;5&quot;/&gt;&lt;property id=&quot;20300&quot; value=&quot;Slide 57 - &amp;quot;First. / Last. Values: First DATA Step Iteration&amp;quot;&quot;/&gt;&lt;property id=&quot;20307&quot; value=&quot;450&quot;/&gt;&lt;property id=&quot;20309&quot; value=&quot;-1&quot;/&gt;&lt;/object&gt;&lt;object type=&quot;3&quot; unique_id=&quot;14897&quot;&gt;&lt;property id=&quot;20148&quot; value=&quot;5&quot;/&gt;&lt;property id=&quot;20300&quot; value=&quot;Slide 58 - &amp;quot;First. / Last. Values: First DATA Step Iteration&amp;quot;&quot;/&gt;&lt;property id=&quot;20307&quot; value=&quot;451&quot;/&gt;&lt;property id=&quot;20309&quot; value=&quot;-1&quot;/&gt;&lt;/object&gt;&lt;object type=&quot;3&quot; unique_id=&quot;14898&quot;&gt;&lt;property id=&quot;20148&quot; value=&quot;5&quot;/&gt;&lt;property id=&quot;20300&quot; value=&quot;Slide 59 - &amp;quot;First. / Last. Values: Second DATA Step Iteration&amp;quot;&quot;/&gt;&lt;property id=&quot;20307&quot; value=&quot;452&quot;/&gt;&lt;property id=&quot;20309&quot; value=&quot;-1&quot;/&gt;&lt;/object&gt;&lt;object type=&quot;3&quot; unique_id=&quot;14899&quot;&gt;&lt;property id=&quot;20148&quot; value=&quot;5&quot;/&gt;&lt;property id=&quot;20300&quot; value=&quot;Slide 60 - &amp;quot;First. / Last. Values: Third DATA Step Iteration&amp;quot;&quot;/&gt;&lt;property id=&quot;20307&quot; value=&quot;453&quot;/&gt;&lt;property id=&quot;20309&quot; value=&quot;-1&quot;/&gt;&lt;/object&gt;&lt;object type=&quot;3&quot; unique_id=&quot;14900&quot;&gt;&lt;property id=&quot;20148&quot; value=&quot;5&quot;/&gt;&lt;property id=&quot;20300&quot; value=&quot;Slide 61 - &amp;quot;First. / Last. Values: Fourth DATA Step Iteration&amp;quot;&quot;/&gt;&lt;property id=&quot;20307&quot; value=&quot;454&quot;/&gt;&lt;property id=&quot;20309&quot; value=&quot;-1&quot;/&gt;&lt;/object&gt;&lt;object type=&quot;3&quot; unique_id=&quot;14901&quot;&gt;&lt;property id=&quot;20148&quot; value=&quot;5&quot;/&gt;&lt;property id=&quot;20300&quot; value=&quot;Slide 62 - &amp;quot;First. / Last. Values: Fifth DATA Step Iteration&amp;quot;&quot;/&gt;&lt;property id=&quot;20307&quot; value=&quot;455&quot;/&gt;&lt;property id=&quot;20309&quot; value=&quot;-1&quot;/&gt;&lt;/object&gt;&lt;object type=&quot;3&quot; unique_id=&quot;14905&quot;&gt;&lt;property id=&quot;20148&quot; value=&quot;5&quot;/&gt;&lt;property id=&quot;20300&quot; value=&quot;Slide 72&quot;/&gt;&lt;property id=&quot;20307&quot; value=&quot;459&quot;/&gt;&lt;property id=&quot;20309&quot; value=&quot;-1&quot;/&gt;&lt;/object&gt;&lt;object type=&quot;3&quot; unique_id=&quot;14906&quot;&gt;&lt;property id=&quot;20148&quot; value=&quot;5&quot;/&gt;&lt;property id=&quot;20300&quot; value=&quot;Slide 73&quot;/&gt;&lt;property id=&quot;20307&quot; value=&quot;460&quot;/&gt;&lt;property id=&quot;20309&quot; value=&quot;-1&quot;/&gt;&lt;/object&gt;&lt;object type=&quot;3&quot; unique_id=&quot;14907&quot;&gt;&lt;property id=&quot;20148&quot; value=&quot;5&quot;/&gt;&lt;property id=&quot;20300&quot; value=&quot;Slide 74&quot;/&gt;&lt;property id=&quot;20307&quot; value=&quot;461&quot;/&gt;&lt;property id=&quot;20309&quot; value=&quot;-1&quot;/&gt;&lt;/object&gt;&lt;object type=&quot;3&quot; unique_id=&quot;14908&quot;&gt;&lt;property id=&quot;20148&quot; value=&quot;5&quot;/&gt;&lt;property id=&quot;20300&quot; value=&quot;Slide 75&quot;/&gt;&lt;property id=&quot;20307&quot; value=&quot;462&quot;/&gt;&lt;property id=&quot;20309&quot; value=&quot;-1&quot;/&gt;&lt;/object&gt;&lt;object type=&quot;3&quot; unique_id=&quot;14909&quot;&gt;&lt;property id=&quot;20148&quot; value=&quot;5&quot;/&gt;&lt;property id=&quot;20300&quot; value=&quot;Slide 76&quot;/&gt;&lt;property id=&quot;20307&quot; value=&quot;467&quot;/&gt;&lt;property id=&quot;20309&quot; value=&quot;-1&quot;/&gt;&lt;/object&gt;&lt;object type=&quot;3&quot; unique_id=&quot;14910&quot;&gt;&lt;property id=&quot;20148&quot; value=&quot;5&quot;/&gt;&lt;property id=&quot;20300&quot; value=&quot;Slide 77&quot;/&gt;&lt;property id=&quot;20307&quot; value=&quot;468&quot;/&gt;&lt;property id=&quot;20309&quot; value=&quot;-1&quot;/&gt;&lt;/object&gt;&lt;object type=&quot;3&quot; unique_id=&quot;14911&quot;&gt;&lt;property id=&quot;20148&quot; value=&quot;5&quot;/&gt;&lt;property id=&quot;20300&quot; value=&quot;Slide 78&quot;/&gt;&lt;property id=&quot;20307&quot; value=&quot;463&quot;/&gt;&lt;property id=&quot;20309&quot; value=&quot;-1&quot;/&gt;&lt;/object&gt;&lt;object type=&quot;3&quot; unique_id=&quot;14912&quot;&gt;&lt;property id=&quot;20148&quot; value=&quot;5&quot;/&gt;&lt;property id=&quot;20300&quot; value=&quot;Slide 79&quot;/&gt;&lt;property id=&quot;20307&quot; value=&quot;464&quot;/&gt;&lt;property id=&quot;20309&quot; value=&quot;-1&quot;/&gt;&lt;/object&gt;&lt;object type=&quot;3&quot; unique_id=&quot;14915&quot;&gt;&lt;property id=&quot;20148&quot; value=&quot;5&quot;/&gt;&lt;property id=&quot;20300&quot; value=&quot;Slide 80&quot;/&gt;&lt;property id=&quot;20307&quot; value=&quot;465&quot;/&gt;&lt;property id=&quot;20309&quot; value=&quot;-1&quot;/&gt;&lt;/object&gt;&lt;object type=&quot;3&quot; unique_id=&quot;14916&quot;&gt;&lt;property id=&quot;20148&quot; value=&quot;5&quot;/&gt;&lt;property id=&quot;20300&quot; value=&quot;Slide 81&quot;/&gt;&lt;property id=&quot;20307&quot; value=&quot;466&quot;/&gt;&lt;property id=&quot;20309&quot; value=&quot;-1&quot;/&gt;&lt;/object&gt;&lt;object type=&quot;3&quot; unique_id=&quot;14917&quot;&gt;&lt;property id=&quot;20148&quot; value=&quot;5&quot;/&gt;&lt;property id=&quot;20300&quot; value=&quot;Slide 82&quot;/&gt;&lt;property id=&quot;20307&quot; value=&quot;470&quot;/&gt;&lt;property id=&quot;20309&quot; value=&quot;-1&quot;/&gt;&lt;/object&gt;&lt;object type=&quot;3&quot; unique_id=&quot;14918&quot;&gt;&lt;property id=&quot;20148&quot; value=&quot;5&quot;/&gt;&lt;property id=&quot;20300&quot; value=&quot;Slide 83&quot;/&gt;&lt;property id=&quot;20307&quot; value=&quot;471&quot;/&gt;&lt;property id=&quot;20309&quot; value=&quot;-1&quot;/&gt;&lt;/object&gt;&lt;object type=&quot;3&quot; unique_id=&quot;14919&quot;&gt;&lt;property id=&quot;20148&quot; value=&quot;5&quot;/&gt;&lt;property id=&quot;20300&quot; value=&quot;Slide 84&quot;/&gt;&lt;property id=&quot;20307&quot; value=&quot;472&quot;/&gt;&lt;property id=&quot;20309&quot; value=&quot;-1&quot;/&gt;&lt;/object&gt;&lt;object type=&quot;3&quot; unique_id=&quot;14920&quot;&gt;&lt;property id=&quot;20148&quot; value=&quot;5&quot;/&gt;&lt;property id=&quot;20300&quot; value=&quot;Slide 85&quot;/&gt;&lt;property id=&quot;20307&quot; value=&quot;473&quot;/&gt;&lt;property id=&quot;20309&quot; value=&quot;-1&quot;/&gt;&lt;/object&gt;&lt;object type=&quot;3&quot; unique_id=&quot;14921&quot;&gt;&lt;property id=&quot;20148&quot; value=&quot;5&quot;/&gt;&lt;property id=&quot;20300&quot; value=&quot;Slide 86&quot;/&gt;&lt;property id=&quot;20307&quot; value=&quot;477&quot;/&gt;&lt;property id=&quot;20309&quot; value=&quot;-1&quot;/&gt;&lt;/object&gt;&lt;object type=&quot;3&quot; unique_id=&quot;14922&quot;&gt;&lt;property id=&quot;20148&quot; value=&quot;5&quot;/&gt;&lt;property id=&quot;20300&quot; value=&quot;Slide 87&quot;/&gt;&lt;property id=&quot;20307&quot; value=&quot;480&quot;/&gt;&lt;property id=&quot;20309&quot; value=&quot;-1&quot;/&gt;&lt;/object&gt;&lt;object type=&quot;3&quot; unique_id=&quot;14923&quot;&gt;&lt;property id=&quot;20148&quot; value=&quot;5&quot;/&gt;&lt;property id=&quot;20300&quot; value=&quot;Slide 88&quot;/&gt;&lt;property id=&quot;20307&quot; value=&quot;478&quot;/&gt;&lt;property id=&quot;20309&quot; value=&quot;-1&quot;/&gt;&lt;/object&gt;&lt;object type=&quot;3&quot; unique_id=&quot;14924&quot;&gt;&lt;property id=&quot;20148&quot; value=&quot;5&quot;/&gt;&lt;property id=&quot;20300&quot; value=&quot;Slide 89&quot;/&gt;&lt;property id=&quot;20307&quot; value=&quot;479&quot;/&gt;&lt;property id=&quot;20309&quot; value=&quot;-1&quot;/&gt;&lt;/object&gt;&lt;object type=&quot;3&quot; unique_id=&quot;15113&quot;&gt;&lt;property id=&quot;20148&quot; value=&quot;5&quot;/&gt;&lt;property id=&quot;20300&quot; value=&quot;Slide 1 - &amp;quot;Chapter 3: Summarizing Data&amp;quot;&quot;/&gt;&lt;property id=&quot;20307&quot; value=&quot;493&quot;/&gt;&lt;property id=&quot;20309&quot; value=&quot;-1&quot;/&gt;&lt;/object&gt;&lt;object type=&quot;3&quot; unique_id=&quot;15115&quot;&gt;&lt;property id=&quot;20148&quot; value=&quot;5&quot;/&gt;&lt;property id=&quot;20300&quot; value=&quot;Slide 29&quot;/&gt;&lt;property id=&quot;20307&quot; value=&quot;485&quot;/&gt;&lt;property id=&quot;20309&quot; value=&quot;-1&quot;/&gt;&lt;/object&gt;&lt;object type=&quot;3&quot; unique_id=&quot;15116&quot;&gt;&lt;property id=&quot;20148&quot; value=&quot;5&quot;/&gt;&lt;property id=&quot;20300&quot; value=&quot;Slide 30 - &amp;quot;Exercise&amp;quot;&quot;/&gt;&lt;property id=&quot;20307&quot; value=&quot;486&quot;/&gt;&lt;property id=&quot;20309&quot; value=&quot;-1&quot;/&gt;&lt;/object&gt;&lt;object type=&quot;3&quot; unique_id=&quot;15118&quot;&gt;&lt;property id=&quot;20148&quot; value=&quot;5&quot;/&gt;&lt;property id=&quot;20300&quot; value=&quot;Slide 56 - &amp;quot;Idea Exchange&amp;quot;&quot;/&gt;&lt;property id=&quot;20307&quot; value=&quot;484&quot;/&gt;&lt;property id=&quot;20309&quot; value=&quot;-1&quot;/&gt;&lt;/object&gt;&lt;object type=&quot;3&quot; unique_id=&quot;15119&quot;&gt;&lt;property id=&quot;20148&quot; value=&quot;5&quot;/&gt;&lt;property id=&quot;20300&quot; value=&quot;Slide 69&quot;/&gt;&lt;property id=&quot;20307&quot; value=&quot;487&quot;/&gt;&lt;property id=&quot;20309&quot; value=&quot;-1&quot;/&gt;&lt;/object&gt;&lt;object type=&quot;3&quot; unique_id=&quot;15120&quot;&gt;&lt;property id=&quot;20148&quot; value=&quot;5&quot;/&gt;&lt;property id=&quot;20300&quot; value=&quot;Slide 70 - &amp;quot;Exercise&amp;quot;&quot;/&gt;&lt;property id=&quot;20307&quot; value=&quot;488&quot;/&gt;&lt;property id=&quot;20309&quot; value=&quot;-1&quot;/&gt;&lt;/object&gt;&lt;object type=&quot;3&quot; unique_id=&quot;15121&quot;&gt;&lt;property id=&quot;20148&quot; value=&quot;5&quot;/&gt;&lt;property id=&quot;20300&quot; value=&quot;Slide 71&quot;/&gt;&lt;property id=&quot;20307&quot; value=&quot;489&quot;/&gt;&lt;property id=&quot;20309&quot; value=&quot;-1&quot;/&gt;&lt;/object&gt;&lt;object type=&quot;3&quot; unique_id=&quot;15304&quot;&gt;&lt;property id=&quot;20148&quot; value=&quot;5&quot;/&gt;&lt;property id=&quot;20300&quot; value=&quot;Slide 2 - &amp;quot;Chapter 3: Summarizing Data&amp;quot;&quot;/&gt;&lt;property id=&quot;20307&quot; value=&quot;500&quot;/&gt;&lt;property id=&quot;20309&quot; value=&quot;-1&quot;/&gt;&lt;/object&gt;&lt;object type=&quot;3&quot; unique_id=&quot;15305&quot;&gt;&lt;property id=&quot;20148&quot; value=&quot;5&quot;/&gt;&lt;property id=&quot;20300&quot; value=&quot;Slide 31 - &amp;quot;Chapter 3: Summarizing Data&amp;quot;&quot;/&gt;&lt;property id=&quot;20307&quot; value=&quot;499&quot;/&gt;&lt;property id=&quot;20309&quot; value=&quot;-1&quot;/&gt;&lt;/object&gt;&lt;object type=&quot;3&quot; unique_id=&quot;15311&quot;&gt;&lt;property id=&quot;20148&quot; value=&quot;5&quot;/&gt;&lt;property id=&quot;20300&quot; value=&quot;Slide 5 - &amp;quot;3.01 Short Answer Poll&amp;quot;&quot;/&gt;&lt;property id=&quot;20307&quot; value=&quot;502&quot;/&gt;&lt;property id=&quot;20309&quot; value=&quot;-1&quot;/&gt;&lt;/object&gt;&lt;object type=&quot;3&quot; unique_id=&quot;15312&quot;&gt;&lt;property id=&quot;20148&quot; value=&quot;5&quot;/&gt;&lt;property id=&quot;20300&quot; value=&quot;Slide 6 - &amp;quot;3.01 Short Answer Poll – Correct Answer&amp;quot;&quot;/&gt;&lt;property id=&quot;20307&quot; value=&quot;505&quot;/&gt;&lt;property id=&quot;20309&quot; value=&quot;-1&quot;/&gt;&lt;/object&gt;&lt;object type=&quot;3&quot; unique_id=&quot;15313&quot;&gt;&lt;property id=&quot;20148&quot; value=&quot;5&quot;/&gt;&lt;property id=&quot;20300&quot; value=&quot;Slide 33 - &amp;quot;Business Scenario&amp;quot;&quot;/&gt;&lt;property id=&quot;20307&quot; value=&quot;501&quot;/&gt;&lt;property id=&quot;20309&quot; value=&quot;-1&quot;/&gt;&lt;/object&gt;&lt;object type=&quot;3&quot; unique_id=&quot;15314&quot;&gt;&lt;property id=&quot;20148&quot; value=&quot;5&quot;/&gt;&lt;property id=&quot;20300&quot; value=&quot;Slide 42 - &amp;quot;3.03 Short Answer Poll&amp;quot;&quot;/&gt;&lt;property id=&quot;20307&quot; value=&quot;503&quot;/&gt;&lt;property id=&quot;20309&quot; value=&quot;-1&quot;/&gt;&lt;/object&gt;&lt;object type=&quot;3&quot; unique_id=&quot;15315&quot;&gt;&lt;property id=&quot;20148&quot; value=&quot;5&quot;/&gt;&lt;property id=&quot;20300&quot; value=&quot;Slide 43 - &amp;quot;3.03 Short Answer Poll – Correct Answer&amp;quot;&quot;/&gt;&lt;property id=&quot;20307&quot; value=&quot;506&quot;/&gt;&lt;property id=&quot;20309&quot; value=&quot;-1&quot;/&gt;&lt;/object&gt;&lt;object type=&quot;3&quot; unique_id=&quot;15316&quot;&gt;&lt;property id=&quot;20148&quot; value=&quot;5&quot;/&gt;&lt;property id=&quot;20300&quot; value=&quot;Slide 63 - &amp;quot;3.05 Short Answer Poll&amp;quot;&quot;/&gt;&lt;property id=&quot;20307&quot; value=&quot;504&quot;/&gt;&lt;property id=&quot;20309&quot; value=&quot;-1&quot;/&gt;&lt;/object&gt;&lt;object type=&quot;3&quot; unique_id=&quot;15317&quot;&gt;&lt;property id=&quot;20148&quot; value=&quot;5&quot;/&gt;&lt;property id=&quot;20300&quot; value=&quot;Slide 64 - &amp;quot;3.05 Short Answer Poll – Correct Answer&amp;quot;&quot;/&gt;&lt;property id=&quot;20307&quot; value=&quot;507&quot;/&gt;&lt;property id=&quot;20309&quot; value=&quot;-1&quot;/&gt;&lt;/object&gt;&lt;/object&gt;&lt;object type=&quot;10&quot; unique_id=&quot;15306&quot;&gt;&lt;object type=&quot;11&quot; unique_id=&quot;15307&quot;&gt;&lt;/object&gt;&lt;object type=&quot;12&quot; unique_id=&quot;15309&quot;&gt;&lt;/object&gt;&lt;/object&gt;&lt;object type=&quot;4&quot; unique_id=&quot;15308&quot;&gt;&lt;/object&gt;&lt;/object&gt;&lt;/database&gt;"/>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JiN4QTsmI3hBO1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k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NOTESTAGS" val=""/>
  <p:tag name="CHAPTERTITLE" val="Summarizing Data"/>
  <p:tag name="CHAPTERHEADING" val="Chapter 3"/>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6&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PRESENTER_SHAPEINFO" val="&lt;ThreeDShapeInfo&gt;&lt;uuid val=&quot;{405E8169-5AD9-4D3D-A445-6641B607ACB5}&quot;/&gt;&lt;isInvalidForFieldText val=&quot;1&quot;/&gt;&lt;Image&gt;&lt;filename val=&quot;C:\Users\sassnh\AppData\Local\Temp\PR\data\asimages\{405E8169-5AD9-4D3D-A445-6641B607ACB5}_13_S.png&quot;/&gt;&lt;left val=&quot;310&quot;/&gt;&lt;top val=&quot;338&quot;/&gt;&lt;width val=&quot;213&quot;/&gt;&lt;height val=&quot;78&quot;/&gt;&lt;hasText val=&quot;0&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TableIndex row=&quot;2&quot; col=&quot;1&quot;&gt;&lt;linesCount val=&quot;1&quot;/&gt;&lt;lineCharCount val=&quot;43&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6&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2"/>
  <p:tag name="SECTIONNUMBER" val="0"/>
  <p:tag name="SHAPETABLE" val="Group Organizer"/>
  <p:tag name="SLIDETYPE" val="Organizer"/>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16&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29&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C24E8657-239F-47BE-A8FE-56865681ADFF}&quot;/&gt;&lt;isInvalidForFieldText val=&quot;0&quot;/&gt;&lt;Image&gt;&lt;filename val=&quot;C:\Users\sassnh\AppData\Local\Temp\PR\data\asimages\{C24E8657-239F-47BE-A8FE-56865681ADFF}_2.png&quot;/&gt;&lt;left val=&quot;97&quot;/&gt;&lt;top val=&quot;124&quot;/&gt;&lt;width val=&quot;525&quot;/&gt;&lt;height val=&quot;360&quot;/&gt;&lt;hasText val=&quot;1&quot;/&gt;&lt;/Image&gt;&lt;/ThreeDShape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6&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6&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TableIndex row=&quot;2&quot; col=&quot;1&quot;&gt;&lt;linesCount val=&quot;1&quot;/&gt;&lt;lineCharCount val=&quot;43&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7&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PRESENTER_SHAPEINFO" val="&lt;ThreeDShapeInfo&gt;&lt;uuid val=&quot;{2354EBE4-56F5-42AE-80D6-489B46F82767}&quot;/&gt;&lt;isInvalidForFieldText val=&quot;1&quot;/&gt;&lt;Image&gt;&lt;filename val=&quot;C:\Users\sassnh\AppData\Local\Temp\PR\data\asimages\{2354EBE4-56F5-42AE-80D6-489B46F82767}_17_S.png&quot;/&gt;&lt;left val=&quot;455&quot;/&gt;&lt;top val=&quot;350&quot;/&gt;&lt;width val=&quot;234&quot;/&gt;&lt;height val=&quot;68&quot;/&gt;&lt;hasText val=&quot;0&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7&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16&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3&quot;/&gt;&lt;lineCharCount val=&quot;12&quot;/&gt;&lt;lineCharCount val=&quot;51&quot;/&gt;&lt;lineCharCount val=&quot;32&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29&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7&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7&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18&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quot;/&gt;&lt;lineCharCount val=&quot;1&quot;/&gt;&lt;lineCharCount val=&quot;1&quot;/&gt;&lt;lineCharCount val=&quot;1&quot;/&gt;&lt;lineCharCount val=&quot;25&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1&quot;/&gt;&lt;lineCharCount val=&quot;27&quot;/&gt;&lt;lineCharCount val=&quot;4&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2&quot;/&gt;&lt;lineCharCount val=&quot;1&quot;/&gt;&lt;lineCharCount val=&quot;32&quot;/&gt;&lt;lineCharCount val=&quot;32&quot;/&gt;&lt;lineCharCount val=&quot;32&quot;/&gt;&lt;lineCharCount val=&quot;32&quot;/&gt;&lt;lineCharCount val=&quot;31&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SLIDETYPE" val="Poll_Setup"/>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4&quot;/&gt;&lt;lineCharCount val=&quot;1&quot;/&gt;&lt;lineCharCount val=&quot;51&quot;/&gt;&lt;lineCharCount val=&quot;1&quot;/&gt;&lt;lineCharCount val=&quot;1&quot;/&gt;&lt;lineCharCount val=&quot;24&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8&quot;/&gt;&lt;lineCharCount val=&quot;58&quot;/&gt;&lt;lineCharCount val=&quot;1&quot;/&gt;&lt;lineCharCount val=&quot;8&quot;/&gt;&lt;lineCharCount val=&quot;54&quot;/&gt;&lt;lineCharCount val=&quot;1&quot;/&gt;&lt;lineCharCount val=&quot;2&quot;/&gt;&lt;lineCharCount val=&quot;1&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6&quot;/&gt;&lt;lineCharCount val=&quot;16&quot;/&gt;&lt;lineCharCount val=&quot;1&quot;/&gt;&lt;lineCharCount val=&quot;16&quot;/&gt;&lt;lineCharCount val=&quot;14&quot;/&gt;&lt;lineCharCount val=&quot;15&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11&quot;/&gt;&lt;/TableIndex&gt;&lt;/ShapeTextInfo&gt;"/>
  <p:tag name="PRESENTER_SHAPEINFO" val="&lt;ThreeDShapeInfo&gt;&lt;uuid val=&quot;{F895AD52-7B86-4A54-B9B4-B20AB87E7D61}&quot;/&gt;&lt;isInvalidForFieldText val=&quot;1&quot;/&gt;&lt;Image&gt;&lt;filename val=&quot;C:\Users\sassnh\AppData\Local\Temp\PR\data\asimages\{F895AD52-7B86-4A54-B9B4-B20AB87E7D61}_22_S.png&quot;/&gt;&lt;left val=&quot;219&quot;/&gt;&lt;top val=&quot;346&quot;/&gt;&lt;width val=&quot;232&quot;/&gt;&lt;height val=&quot;64&quot;/&gt;&lt;hasText val=&quot;0&quot;/&gt;&lt;/Image&gt;&lt;/ThreeDShapeInfo&gt;"/>
</p:tagLst>
</file>

<file path=ppt/tags/tag206.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2&quot;/&gt;&lt;lineCharCount val=&quot;12&quot;/&gt;&lt;lineCharCount val=&quot;1&quot;/&gt;&lt;lineCharCount val=&quot;50&quot;/&gt;&lt;lineCharCount val=&quot;14&quot;/&gt;&lt;lineCharCount val=&quot;47&quot;/&gt;&lt;lineCharCount val=&quot;12&quot;/&gt;&lt;lineCharCount val=&quot;48&quot;/&gt;&lt;lineCharCount val=&quot;33&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2&quot;/&gt;&lt;lineCharCount val=&quot;12&quot;/&gt;&lt;lineCharCount val=&quot;1&quot;/&gt;&lt;lineCharCount val=&quot;50&quot;/&gt;&lt;lineCharCount val=&quot;14&quot;/&gt;&lt;lineCharCount val=&quot;47&quot;/&gt;&lt;lineCharCount val=&quot;12&quot;/&gt;&lt;lineCharCount val=&quot;48&quot;/&gt;&lt;lineCharCount val=&quot;33&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4&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2&quot;/&gt;&lt;lineCharCount val=&quot;1&quot;/&gt;&lt;lineCharCount val=&quot;32&quot;/&gt;&lt;lineCharCount val=&quot;29&quot;/&gt;&lt;lineCharCount val=&quot;29&quot;/&gt;&lt;lineCharCount val=&quot;29&quot;/&gt;&lt;lineCharCount val=&quot;28&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PRESENTER_SHAPEINFO" val="&lt;ThreeDShapeInfo&gt;&lt;uuid val=&quot;{EB1E320A-E1A2-42DF-BED8-1F56C3B021F0}&quot;/&gt;&lt;isInvalidForFieldText val=&quot;1&quot;/&gt;&lt;Image&gt;&lt;filename val=&quot;C:\Users\sassnh\AppData\Local\Temp\PR\data\asimages\{EB1E320A-E1A2-42DF-BED8-1F56C3B021F0}_25_S.png&quot;/&gt;&lt;left val=&quot;27&quot;/&gt;&lt;top val=&quot;212&quot;/&gt;&lt;width val=&quot;247&quot;/&gt;&lt;height val=&quot;167&quot;/&gt;&lt;hasText val=&quot;0&quot;/&gt;&lt;/Image&gt;&lt;/ThreeDShape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20&quot;/&gt;&lt;/TableIndex&gt;&lt;/ShapeTextInfo&gt;"/>
  <p:tag name="PRESENTER_SHAPEINFO" val="&lt;ThreeDShapeInfo&gt;&lt;uuid val=&quot;{3ADF4590-E25C-47A1-9A15-83686E8F94D6}&quot;/&gt;&lt;isInvalidForFieldText val=&quot;1&quot;/&gt;&lt;Image&gt;&lt;filename val=&quot;C:\Users\sassnh\AppData\Local\Temp\PR\data\asimages\{3ADF4590-E25C-47A1-9A15-83686E8F94D6}_25_S.png&quot;/&gt;&lt;left val=&quot;370&quot;/&gt;&lt;top val=&quot;230&quot;/&gt;&lt;width val=&quot;234&quot;/&gt;&lt;height val=&quot;189&quot;/&gt;&lt;hasText val=&quot;0&quot;/&gt;&lt;/Image&gt;&lt;/ThreeDShape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52&quot;/&gt;&lt;lineCharCount val=&quot;54&quot;/&gt;&lt;lineCharCount val=&quot;1&quot;/&gt;&lt;lineCharCount val=&quot;1&quot;/&gt;&lt;lineCharCount val=&quot;1&quot;/&gt;&lt;lineCharCount val=&quot;1&quot;/&gt;&lt;lineCharCount val=&quot;1&quot;/&gt;&lt;lineCharCount val=&quot;2&quot;/&gt;&lt;lineCharCount val=&quot;1&quot;/&gt;&lt;lineCharCount val=&quot;46&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33&quot;/&gt;&lt;lineCharCount val=&quot;4&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42&quot;/&gt;&lt;lineCharCount val=&quot;1&quot;/&gt;&lt;lineCharCount val=&quot;1&quot;/&gt;&lt;lineCharCount val=&quot;1&quot;/&gt;&lt;lineCharCount val=&quot;1&quot;/&gt;&lt;lineCharCount val=&quot;25&quot;/&gt;&lt;lineCharCount val=&quot;21&quot;/&gt;&lt;lineCharCount val=&quot;23&quot;/&gt;&lt;lineCharCount val=&quot;43&quot;/&gt;&lt;lineCharCount val=&quot;13&quot;/&gt;&lt;lineCharCount val=&quot;34&quot;/&gt;&lt;lineCharCount val=&quot;1&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5&quot;/&gt;&lt;lineCharCount val=&quot;23&quot;/&gt;&lt;lineCharCount val=&quot;20&quot;/&gt;&lt;lineCharCount val=&quot;4&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PRESENTER_SHAPEINFO" val="&lt;ThreeDShapeInfo&gt;&lt;uuid val=&quot;{D9B30395-91AB-4D27-B501-EC7CAEDF4D56}&quot;/&gt;&lt;isInvalidForFieldText val=&quot;0&quot;/&gt;&lt;Image&gt;&lt;filename val=&quot;C:\Users\sassnh\AppData\Local\Temp\PR\data\asimages\{D9B30395-91AB-4D27-B501-EC7CAEDF4D56}_27.png&quot;/&gt;&lt;left val=&quot;390&quot;/&gt;&lt;top val=&quot;142&quot;/&gt;&lt;width val=&quot;275&quot;/&gt;&lt;height val=&quot;67&quot;/&gt;&lt;hasText val=&quot;1&quot;/&gt;&lt;/Image&gt;&lt;/ThreeDShape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quot;/&gt;&lt;lineCharCount val=&quot;1&quot;/&gt;&lt;lineCharCount val=&quot;1&quot;/&gt;&lt;lineCharCount val=&quot;1&quot;/&gt;&lt;lineCharCount val=&quot;51&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0&quot;/&gt;&lt;lineCharCount val=&quot;1&quot;/&gt;&lt;lineCharCount val=&quot;20&quot;/&gt;&lt;lineCharCount val=&quot;20&quot;/&gt;&lt;lineCharCount val=&quot;20&quot;/&gt;&lt;lineCharCount val=&quot;20&quot;/&gt;&lt;lineCharCount val=&quot;20&quot;/&gt;&lt;lineCharCount val=&quot;20&quot;/&gt;&lt;lineCharCount val=&quot;19&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2&quot;/&gt;&lt;lineCharCount val=&quot;27&quot;/&gt;&lt;lineCharCount val=&quot;4&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4&quot;/&gt;&lt;lineCharCount val=&quot;1&quot;/&gt;&lt;lineCharCount val=&quot;34&quot;/&gt;&lt;lineCharCount val=&quot;34&quot;/&gt;&lt;lineCharCount val=&quot;34&quot;/&gt;&lt;lineCharCount val=&quot;34&quot;/&gt;&lt;lineCharCount val=&quot;33&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SLIDETYPE" val="QA"/>
</p:tagLst>
</file>

<file path=ppt/tags/tag247.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2"/>
  <p:tag name="SECTIONNUMBER" val="0"/>
  <p:tag name="SHAPETABLE" val="Group Organizer"/>
  <p:tag name="SLIDETYPE" val="Organizer"/>
</p:tagLst>
</file>

<file path=ppt/tags/tag2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DBD2D45-445F-46F0-8FE0-54778283B955}&quot;/&gt;&lt;isInvalidForFieldText val=&quot;0&quot;/&gt;&lt;Image&gt;&lt;filename val=&quot;C:\Users\sassnh\AppData\Local\Temp\PR\data\asimages\{3DBD2D45-445F-46F0-8FE0-54778283B955}_31.png&quot;/&gt;&lt;left val=&quot;97&quot;/&gt;&lt;top val=&quot;124&quot;/&gt;&lt;width val=&quot;525&quot;/&gt;&lt;height val=&quot;360&quot;/&gt;&lt;hasText val=&quot;1&quot;/&gt;&lt;/Image&gt;&lt;/ThreeDShape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2&quot;/&gt;&lt;lineCharCount val=&quot;1&quot;/&gt;&lt;lineCharCount val=&quot;32&quot;/&gt;&lt;lineCharCount val=&quot;32&quot;/&gt;&lt;lineCharCount val=&quot;32&quot;/&gt;&lt;lineCharCount val=&quot;32&quot;/&gt;&lt;lineCharCount val=&quot;31&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TableIndex row=&quot;2&quot; col=&quot;1&quot;&gt;&lt;linesCount val=&quot;1&quot;/&gt;&lt;lineCharCount val=&quot;43&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6&quot;/&gt;&lt;lineCharCount val=&quot;52&quot;/&gt;&lt;lineCharCount val=&quot;49&quot;/&gt;&lt;lineCharCount val=&quot;13&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50&quot;/&gt;&lt;lineCharCount val=&quot;59&quot;/&gt;&lt;lineCharCount val=&quot;62&quot;/&gt;&lt;lineCharCount val=&quot;35&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1&quot;/&gt;&lt;lineCharCount val=&quot;25&quot;/&gt;&lt;lineCharCount val=&quot;1&quot;/&gt;&lt;lineCharCount val=&quot;27&quot;/&gt;&lt;lineCharCount val=&quot;27&quot;/&gt;&lt;lineCharCount val=&quot;27&quot;/&gt;&lt;lineCharCount val=&quot;27&quot;/&gt;&lt;lineCharCount val=&quot;26&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1&quot;/&gt;&lt;lineCharCount val=&quot;1&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8&quot;/&gt;&lt;lineCharCount val=&quot;1&quot;/&gt;&lt;lineCharCount val=&quot;18&quot;/&gt;&lt;lineCharCount val=&quot;18&quot;/&gt;&lt;lineCharCount val=&quot;18&quot;/&gt;&lt;lineCharCount val=&quot;18&quot;/&gt;&lt;lineCharCount val=&quot;17&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quot;/&gt;&lt;lineCharCount val=&quot;8&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18&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7&quot;/&gt;&lt;lineCharCount val=&quot;7&quot;/&gt;&lt;lineCharCount val=&quot;7&quot;/&gt;&lt;lineCharCount val=&quot;7&quot;/&gt;&lt;lineCharCount val=&quot;7&quot;/&gt;&lt;lineCharCount val=&quot;7&quot;/&gt;&lt;lineCharCount val=&quot;7&quot;/&gt;&lt;lineCharCount val=&quot;7&quot;/&gt;&lt;lineCharCount val=&quot;6&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7&quot;/&gt;&lt;lineCharCount val=&quot;7&quot;/&gt;&lt;lineCharCount val=&quot;7&quot;/&gt;&lt;lineCharCount val=&quot;6&quot;/&gt;&lt;lineCharCount val=&quot;6&quot;/&gt;&lt;lineCharCount val=&quot;6&quot;/&gt;&lt;lineCharCount val=&quot;6&quot;/&gt;&lt;lineCharCount val=&quot;6&quot;/&gt;&lt;lineCharCount val=&quot;5&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1&quot;/&gt;&lt;lineCharCount val=&quot;23&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7&quot;/&gt;&lt;lineCharCount val=&quot;7&quot;/&gt;&lt;lineCharCount val=&quot;7&quot;/&gt;&lt;lineCharCount val=&quot;7&quot;/&gt;&lt;lineCharCount val=&quot;7&quot;/&gt;&lt;lineCharCount val=&quot;7&quot;/&gt;&lt;lineCharCount val=&quot;7&quot;/&gt;&lt;lineCharCount val=&quot;7&quot;/&gt;&lt;lineCharCount val=&quot;6&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7&quot;/&gt;&lt;lineCharCount val=&quot;7&quot;/&gt;&lt;lineCharCount val=&quot;7&quot;/&gt;&lt;lineCharCount val=&quot;6&quot;/&gt;&lt;lineCharCount val=&quot;6&quot;/&gt;&lt;lineCharCount val=&quot;6&quot;/&gt;&lt;lineCharCount val=&quot;6&quot;/&gt;&lt;lineCharCount val=&quot;6&quot;/&gt;&lt;lineCharCount val=&quot;5&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2&quot;/&gt;&lt;lineCharCount val=&quot;41&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50&quot;/&gt;&lt;lineCharCount val=&quot;47&quot;/&gt;&lt;lineCharCount val=&quot;1&quot;/&gt;&lt;lineCharCount val=&quot;1&quot;/&gt;&lt;lineCharCount val=&quot;1&quot;/&gt;&lt;lineCharCount val=&quot;1&quot;/&gt;&lt;lineCharCount val=&quot;23&quot;/&gt;&lt;lineCharCount val=&quot;1&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0&quot;/&gt;&lt;lineCharCount val=&quot;43&quot;/&gt;&lt;lineCharCount val=&quot;31&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52&quot;/&gt;&lt;lineCharCount val=&quot;56&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881F133A-86CD-46CE-AB39-051A5E15A5C1}&quot;/&gt;&lt;isInvalidForFieldText val=&quot;0&quot;/&gt;&lt;Image&gt;&lt;filename val=&quot;C:\Users\sassnh\AppData\Local\Temp\PR\data\asimages\{881F133A-86CD-46CE-AB39-051A5E15A5C1}_36.png&quot;/&gt;&lt;left val=&quot;40&quot;/&gt;&lt;top val=&quot;126&quot;/&gt;&lt;width val=&quot;643&quot;/&gt;&lt;height val=&quot;291&quot;/&gt;&lt;hasText val=&quot;1&quot;/&gt;&lt;/Image&gt;&lt;/ThreeDShape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8&quot;/&gt;&lt;lineCharCount val=&quot;16&quot;/&gt;&lt;/TableIndex&gt;&lt;/ShapeTextInfo&gt;"/>
  <p:tag name="PRESENTER_SHAPEINFO" val="&lt;ThreeDShapeInfo&gt;&lt;uuid val=&quot;{BC946D25-C307-4AF3-8358-F474B63A9D6F}&quot;/&gt;&lt;isInvalidForFieldText val=&quot;0&quot;/&gt;&lt;Image&gt;&lt;filename val=&quot;C:\Users\sassnh\AppData\Local\Temp\PR\data\asimages\{BC946D25-C307-4AF3-8358-F474B63A9D6F}_36.png&quot;/&gt;&lt;left val=&quot;302&quot;/&gt;&lt;top val=&quot;370&quot;/&gt;&lt;width val=&quot;231&quot;/&gt;&lt;height val=&quot;96&quot;/&gt;&lt;hasText val=&quot;1&quot;/&gt;&lt;/Image&gt;&lt;/ThreeDShape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34&quot;/&gt;&lt;lineCharCount val=&quot;15&quot;/&gt;&lt;lineCharCount val=&quot;12&quot;/&gt;&lt;lineCharCount val=&quot;5&quot;/&gt;&lt;lineCharCount val=&quot;1&quot;/&gt;&lt;lineCharCount val=&quot;34&quot;/&gt;&lt;lineCharCount val=&quot;16&quot;/&gt;&lt;lineCharCount val=&quot;12&quot;/&gt;&lt;lineCharCount val=&quot;31&quot;/&gt;&lt;lineCharCount val=&quot;4&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8&quot;/&gt;&lt;lineCharCount val=&quot;8&quot;/&gt;&lt;lineCharCount val=&quot;5&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4&quot;/&gt;&lt;lineCharCount val=&quot;23&quot;/&gt;&lt;lineCharCount val=&quot;28&quot;/&gt;&lt;lineCharCount val=&quot;4&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8&quot;/&gt;&lt;lineCharCount val=&quot;8&quot;/&gt;&lt;lineCharCount val=&quot;8&quot;/&gt;&lt;lineCharCount val=&quot;7&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2&quot;/&gt;&lt;lineCharCount val=&quot;24&quot;/&gt;&lt;/TableIndex&gt;&lt;/ShapeTextInfo&gt;"/>
  <p:tag name="PRESENTER_SHAPEINFO" val="&lt;ThreeDShapeInfo&gt;&lt;uuid val=&quot;{5B5A91C5-CD80-4AC4-B7D9-15D3484AF00B}&quot;/&gt;&lt;isInvalidForFieldText val=&quot;0&quot;/&gt;&lt;Image&gt;&lt;filename val=&quot;C:\Users\sassnh\AppData\Local\Temp\PR\data\asimages\{5B5A91C5-CD80-4AC4-B7D9-15D3484AF00B}_37.png&quot;/&gt;&lt;left val=&quot;358&quot;/&gt;&lt;top val=&quot;367&quot;/&gt;&lt;width val=&quot;317&quot;/&gt;&lt;height val=&quot;86&quot;/&gt;&lt;hasText val=&quot;1&quot;/&gt;&lt;/Image&gt;&lt;/ThreeDShape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3&quot; col=&quot;1&quot;&gt;&lt;linesCount val=&quot;1&quot;/&gt;&lt;lineCharCount val=&quot;6&quot;/&gt;&lt;/TableIndex&gt;&lt;TableIndex row=&quot;3&quot; col=&quot;2&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TableIndex row=&quot;9&quot; col=&quot;1&quot;&gt;&lt;linesCount val=&quot;1&quot;/&gt;&lt;lineCharCount val=&quot;6&quot;/&gt;&lt;/TableIndex&gt;&lt;TableIndex row=&quot;9&quot; col=&quot;2&quot;&gt;&lt;linesCount val=&quot;1&quot;/&gt;&lt;lineCharCount val=&quot;5&quot;/&gt;&lt;/TableIndex&gt;&lt;TableIndex row=&quot;10&quot; col=&quot;1&quot;&gt;&lt;linesCount val=&quot;1&quot;/&gt;&lt;lineCharCount val=&quot;6&quot;/&gt;&lt;/TableIndex&gt;&lt;TableIndex row=&quot;10&quot; col=&quot;2&quot;&gt;&lt;linesCount val=&quot;1&quot;/&gt;&lt;lineCharCount val=&quot;5&quot;/&gt;&lt;/TableIndex&gt;&lt;TableIndex row=&quot;11&quot; col=&quot;1&quot;&gt;&lt;linesCount val=&quot;1&quot;/&gt;&lt;lineCharCount val=&quot;6&quot;/&gt;&lt;/TableIndex&gt;&lt;TableIndex row=&quot;11&quot; col=&quot;2&quot;&gt;&lt;linesCount val=&quot;1&quot;/&gt;&lt;lineCharCount val=&quot;5&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10&quot;/&gt;&lt;/TableIndex&gt;&lt;TableIndex row=&quot;3&quot; col=&quot;1&quot;&gt;&lt;linesCount val=&quot;1&quot;/&gt;&lt;lineCharCount val=&quot;1&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20&quot;/&gt;&lt;lineCharCount val=&quot;1&quot;/&gt;&lt;lineCharCount val=&quot;20&quot;/&gt;&lt;lineCharCount val=&quot;20&quot;/&gt;&lt;lineCharCount val=&quot;20&quot;/&gt;&lt;lineCharCount val=&quot;20&quot;/&gt;&lt;lineCharCount val=&quot;19&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9&quot;/&gt;&lt;/TableIndex&gt;&lt;TableIndex row=&quot;3&quot; col=&quot;1&quot;&gt;&lt;linesCount val=&quot;1&quot;/&gt;&lt;lineCharCount val=&quot;1&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3&quot; col=&quot;1&quot;&gt;&lt;linesCount val=&quot;1&quot;/&gt;&lt;lineCharCount val=&quot;6&quot;/&gt;&lt;/TableIndex&gt;&lt;TableIndex row=&quot;3&quot; col=&quot;2&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TableIndex row=&quot;9&quot; col=&quot;1&quot;&gt;&lt;linesCount val=&quot;1&quot;/&gt;&lt;lineCharCount val=&quot;6&quot;/&gt;&lt;/TableIndex&gt;&lt;TableIndex row=&quot;9&quot; col=&quot;2&quot;&gt;&lt;linesCount val=&quot;1&quot;/&gt;&lt;lineCharCount val=&quot;5&quot;/&gt;&lt;/TableIndex&gt;&lt;TableIndex row=&quot;10&quot; col=&quot;1&quot;&gt;&lt;linesCount val=&quot;1&quot;/&gt;&lt;lineCharCount val=&quot;6&quot;/&gt;&lt;/TableIndex&gt;&lt;TableIndex row=&quot;10&quot; col=&quot;2&quot;&gt;&lt;linesCount val=&quot;1&quot;/&gt;&lt;lineCharCount val=&quot;5&quot;/&gt;&lt;/TableIndex&gt;&lt;TableIndex row=&quot;11&quot; col=&quot;1&quot;&gt;&lt;linesCount val=&quot;1&quot;/&gt;&lt;lineCharCount val=&quot;6&quot;/&gt;&lt;/TableIndex&gt;&lt;TableIndex row=&quot;11&quot; col=&quot;2&quot;&gt;&lt;linesCount val=&quot;1&quot;/&gt;&lt;lineCharCount val=&quot;5&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10&quot;/&gt;&lt;/TableIndex&gt;&lt;TableIndex row=&quot;3&quot; col=&quot;1&quot;&gt;&lt;linesCount val=&quot;1&quot;/&gt;&lt;lineCharCount val=&quot;1&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9&quot;/&gt;&lt;/TableIndex&gt;&lt;TableIndex row=&quot;3&quot; col=&quot;1&quot;&gt;&lt;linesCount val=&quot;1&quot;/&gt;&lt;lineCharCount val=&quot;1&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8&quot;/&gt;&lt;lineCharCount val=&quot;25&quot;/&gt;&lt;lineCharCount val=&quot;16&quot;/&gt;&lt;/TableIndex&gt;&lt;/ShapeTextInfo&gt;"/>
  <p:tag name="PRESENTER_SHAPEINFO" val="&lt;ThreeDShapeInfo&gt;&lt;uuid val=&quot;{C957A140-C9DB-480B-B29C-9E6C27615B37}&quot;/&gt;&lt;isInvalidForFieldText val=&quot;1&quot;/&gt;&lt;Image&gt;&lt;filename val=&quot;C:\Users\sassnh\AppData\Local\Temp\PR\data\asimages\{C957A140-C9DB-480B-B29C-9E6C27615B37}_38_S.png&quot;/&gt;&lt;left val=&quot;130&quot;/&gt;&lt;top val=&quot;218&quot;/&gt;&lt;width val=&quot;432&quot;/&gt;&lt;height val=&quot;255&quot;/&gt;&lt;hasText val=&quot;0&quot;/&gt;&lt;/Image&gt;&lt;/ThreeDShapeInfo&gt;"/>
</p:tagLst>
</file>

<file path=ppt/tags/tag33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9&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3&quot; col=&quot;1&quot;&gt;&lt;linesCount val=&quot;1&quot;/&gt;&lt;lineCharCount val=&quot;6&quot;/&gt;&lt;/TableIndex&gt;&lt;TableIndex row=&quot;3&quot; col=&quot;2&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TableIndex row=&quot;9&quot; col=&quot;1&quot;&gt;&lt;linesCount val=&quot;1&quot;/&gt;&lt;lineCharCount val=&quot;6&quot;/&gt;&lt;/TableIndex&gt;&lt;TableIndex row=&quot;9&quot; col=&quot;2&quot;&gt;&lt;linesCount val=&quot;1&quot;/&gt;&lt;lineCharCount val=&quot;5&quot;/&gt;&lt;/TableIndex&gt;&lt;TableIndex row=&quot;10&quot; col=&quot;1&quot;&gt;&lt;linesCount val=&quot;1&quot;/&gt;&lt;lineCharCount val=&quot;6&quot;/&gt;&lt;/TableIndex&gt;&lt;TableIndex row=&quot;10&quot; col=&quot;2&quot;&gt;&lt;linesCount val=&quot;1&quot;/&gt;&lt;lineCharCount val=&quot;5&quot;/&gt;&lt;/TableIndex&gt;&lt;TableIndex row=&quot;11&quot; col=&quot;1&quot;&gt;&lt;linesCount val=&quot;1&quot;/&gt;&lt;lineCharCount val=&quot;6&quot;/&gt;&lt;/TableIndex&gt;&lt;TableIndex row=&quot;11&quot; col=&quot;2&quot;&gt;&lt;linesCount val=&quot;1&quot;/&gt;&lt;lineCharCount val=&quot;5&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10&quot;/&gt;&lt;/TableIndex&gt;&lt;TableIndex row=&quot;3&quot; col=&quot;1&quot;&gt;&lt;linesCount val=&quot;1&quot;/&gt;&lt;lineCharCount val=&quot;1&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9&quot;/&gt;&lt;/TableIndex&gt;&lt;TableIndex row=&quot;3&quot; col=&quot;1&quot;&gt;&lt;linesCount val=&quot;1&quot;/&gt;&lt;lineCharCount val=&quot;1&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8&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3&quot; col=&quot;1&quot;&gt;&lt;linesCount val=&quot;1&quot;/&gt;&lt;lineCharCount val=&quot;6&quot;/&gt;&lt;/TableIndex&gt;&lt;TableIndex row=&quot;3&quot; col=&quot;2&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TableIndex row=&quot;9&quot; col=&quot;1&quot;&gt;&lt;linesCount val=&quot;1&quot;/&gt;&lt;lineCharCount val=&quot;6&quot;/&gt;&lt;/TableIndex&gt;&lt;TableIndex row=&quot;9&quot; col=&quot;2&quot;&gt;&lt;linesCount val=&quot;1&quot;/&gt;&lt;lineCharCount val=&quot;5&quot;/&gt;&lt;/TableIndex&gt;&lt;TableIndex row=&quot;10&quot; col=&quot;1&quot;&gt;&lt;linesCount val=&quot;1&quot;/&gt;&lt;lineCharCount val=&quot;6&quot;/&gt;&lt;/TableIndex&gt;&lt;TableIndex row=&quot;10&quot; col=&quot;2&quot;&gt;&lt;linesCount val=&quot;1&quot;/&gt;&lt;lineCharCount val=&quot;5&quot;/&gt;&lt;/TableIndex&gt;&lt;TableIndex row=&quot;11&quot; col=&quot;1&quot;&gt;&lt;linesCount val=&quot;1&quot;/&gt;&lt;lineCharCount val=&quot;6&quot;/&gt;&lt;/TableIndex&gt;&lt;TableIndex row=&quot;11&quot; col=&quot;2&quot;&gt;&lt;linesCount val=&quot;1&quot;/&gt;&lt;lineCharCount val=&quot;5&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10&quot;/&gt;&lt;/TableIndex&gt;&lt;TableIndex row=&quot;3&quot; col=&quot;1&quot;&gt;&lt;linesCount val=&quot;1&quot;/&gt;&lt;lineCharCount val=&quot;1&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9&quot;/&gt;&lt;/TableIndex&gt;&lt;TableIndex row=&quot;3&quot; col=&quot;1&quot;&gt;&lt;linesCount val=&quot;1&quot;/&gt;&lt;lineCharCount val=&quot;1&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3&quot; col=&quot;1&quot;&gt;&lt;linesCount val=&quot;1&quot;/&gt;&lt;lineCharCount val=&quot;6&quot;/&gt;&lt;/TableIndex&gt;&lt;TableIndex row=&quot;3&quot; col=&quot;2&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TableIndex row=&quot;9&quot; col=&quot;1&quot;&gt;&lt;linesCount val=&quot;1&quot;/&gt;&lt;lineCharCount val=&quot;6&quot;/&gt;&lt;/TableIndex&gt;&lt;TableIndex row=&quot;9&quot; col=&quot;2&quot;&gt;&lt;linesCount val=&quot;1&quot;/&gt;&lt;lineCharCount val=&quot;5&quot;/&gt;&lt;/TableIndex&gt;&lt;TableIndex row=&quot;10&quot; col=&quot;1&quot;&gt;&lt;linesCount val=&quot;1&quot;/&gt;&lt;lineCharCount val=&quot;6&quot;/&gt;&lt;/TableIndex&gt;&lt;TableIndex row=&quot;10&quot; col=&quot;2&quot;&gt;&lt;linesCount val=&quot;1&quot;/&gt;&lt;lineCharCount val=&quot;5&quot;/&gt;&lt;/TableIndex&gt;&lt;TableIndex row=&quot;11&quot; col=&quot;1&quot;&gt;&lt;linesCount val=&quot;1&quot;/&gt;&lt;lineCharCount val=&quot;6&quot;/&gt;&lt;/TableIndex&gt;&lt;TableIndex row=&quot;11&quot; col=&quot;2&quot;&gt;&lt;linesCount val=&quot;1&quot;/&gt;&lt;lineCharCount val=&quot;5&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9&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10&quot;/&gt;&lt;/TableIndex&gt;&lt;TableIndex row=&quot;3&quot; col=&quot;1&quot;&gt;&lt;linesCount val=&quot;1&quot;/&gt;&lt;lineCharCount val=&quot;1&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9&quot;/&gt;&lt;/TableIndex&gt;&lt;TableIndex row=&quot;3&quot; col=&quot;1&quot;&gt;&lt;linesCount val=&quot;1&quot;/&gt;&lt;lineCharCount val=&quot;1&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4&quot;/&gt;&lt;lineCharCount val=&quot;55&quot;/&gt;&lt;lineCharCount val=&quot;14&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3&quot; col=&quot;1&quot;&gt;&lt;linesCount val=&quot;1&quot;/&gt;&lt;lineCharCount val=&quot;6&quot;/&gt;&lt;/TableIndex&gt;&lt;TableIndex row=&quot;3&quot; col=&quot;2&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10&quot;/&gt;&lt;/TableIndex&gt;&lt;TableIndex row=&quot;3&quot; col=&quot;1&quot;&gt;&lt;linesCount val=&quot;1&quot;/&gt;&lt;lineCharCount val=&quot;1&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9&quot;/&gt;&lt;/TableIndex&gt;&lt;TableIndex row=&quot;3&quot; col=&quot;1&quot;&gt;&lt;linesCount val=&quot;1&quot;/&gt;&lt;lineCharCount val=&quot;1&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4&quot;/&gt;&lt;lineCharCount val=&quot;55&quot;/&gt;&lt;lineCharCount val=&quot;14&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3&quot; col=&quot;1&quot;&gt;&lt;linesCount val=&quot;1&quot;/&gt;&lt;lineCharCount val=&quot;6&quot;/&gt;&lt;/TableIndex&gt;&lt;TableIndex row=&quot;3&quot; col=&quot;2&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10&quot;/&gt;&lt;/TableIndex&gt;&lt;TableIndex row=&quot;3&quot; col=&quot;1&quot;&gt;&lt;linesCount val=&quot;1&quot;/&gt;&lt;lineCharCount val=&quot;1&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2&quot; col=&quot;1&quot;&gt;&lt;linesCount val=&quot;1&quot;/&gt;&lt;lineCharCount val=&quot;9&quot;/&gt;&lt;/TableIndex&gt;&lt;TableIndex row=&quot;3&quot; col=&quot;1&quot;&gt;&lt;linesCount val=&quot;1&quot;/&gt;&lt;lineCharCount val=&quot;1&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0&quot;/&gt;&lt;lineCharCount val=&quot;46&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50&quot;/&gt;&lt;lineCharCount val=&quot;47&quot;/&gt;&lt;lineCharCount val=&quot;1&quot;/&gt;&lt;lineCharCount val=&quot;1&quot;/&gt;&lt;lineCharCount val=&quot;1&quot;/&gt;&lt;lineCharCount val=&quot;1&quot;/&gt;&lt;lineCharCount val=&quot;23&quot;/&gt;&lt;lineCharCount val=&quot;1&quot;/&gt;&lt;lineCharCount val=&quot;1&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5&quot;/&gt;&lt;lineCharCount val=&quot;26&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2&quot;/&gt;&lt;lineCharCount val=&quot;50&quot;/&gt;&lt;lineCharCount val=&quot;3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3&quot;/&gt;&lt;lineCharCount val=&quot;39&quot;/&gt;&lt;lineCharCount val=&quot;45&quot;/&gt;&lt;lineCharCount val=&quot;9&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2&quot;/&gt;&lt;lineCharCount val=&quot;48&quot;/&gt;&lt;lineCharCount val=&quot;9&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quot;/&gt;&lt;lineCharCount val=&quot;1&quot;/&gt;&lt;lineCharCount val=&quot;1&quot;/&gt;&lt;lineCharCount val=&quot;1&quot;/&gt;&lt;lineCharCount val=&quot;1&quot;/&gt;&lt;lineCharCount val=&quot;1&quot;/&gt;&lt;lineCharCount val=&quot;1&quot;/&gt;&lt;lineCharCount val=&quot;1&quot;/&gt;&lt;lineCharCount val=&quot;54&quot;/&gt;&lt;lineCharCount val=&quot;18&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34&quot;/&gt;&lt;lineCharCount val=&quot;16&quot;/&gt;&lt;lineCharCount val=&quot;12&quot;/&gt;&lt;lineCharCount val=&quot;33&quot;/&gt;&lt;lineCharCount val=&quot;31&quot;/&gt;&lt;lineCharCount val=&quot;4&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4&quot;/&gt;&lt;lineCharCount val=&quot;23&quot;/&gt;&lt;lineCharCount val=&quot;28&quot;/&gt;&lt;lineCharCount val=&quot;4&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1&quot;/&gt;&lt;lineCharCount val=&quot;1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4&quot;/&gt;&lt;lineCharCount val=&quot;16&quot;/&gt;&lt;lineCharCount val=&quot;12&quot;/&gt;&lt;lineCharCount val=&quot;33&quot;/&gt;&lt;lineCharCount val=&quot;19&quot;/&gt;&lt;lineCharCount val=&quot;31&quot;/&gt;&lt;lineCharCount val=&quot;4&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1&quot;/&gt;&lt;lineCharCount val=&quot;1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0&quot;/&gt;&lt;/TableIndex&gt;&lt;TableIndex row=&quot;1&quot; col=&quot;3&quot;&gt;&lt;linesCount val=&quot;0&quot;/&gt;&lt;/TableIndex&gt;&lt;TableIndex row=&quot;2&quot; col=&quot;1&quot;&gt;&lt;linesCount val=&quot;1&quot;/&gt;&lt;lineCharCount val=&quot;4&quot;/&gt;&lt;/TableIndex&gt;&lt;TableIndex row=&quot;2&quot; col=&quot;2&quot;&gt;&lt;linesCount val=&quot;1&quot;/&gt;&lt;lineCharCount val=&quot;6&quot;/&gt;&lt;/TableIndex&gt;&lt;TableIndex row=&quot;2&quot; col=&quot;3&quot;&gt;&lt;linesCount val=&quot;1&quot;/&gt;&lt;lineCharCount val=&quot;7&quot;/&gt;&lt;/TableIndex&gt;&lt;TableIndex row=&quot;3&quot; col=&quot;1&quot;&gt;&lt;linesCount val=&quot;1&quot;/&gt;&lt;lineCharCount val=&quot;6&quot;/&gt;&lt;/TableIndex&gt;&lt;TableIndex row=&quot;3&quot; col=&quot;2&quot;&gt;&lt;linesCount val=&quot;1&quot;/&gt;&lt;lineCharCount val=&quot;5&quot;/&gt;&lt;/TableIndex&gt;&lt;TableIndex row=&quot;3&quot; col=&quot;3&quot;&gt;&lt;linesCount val=&quot;1&quot;/&gt;&lt;lineCharCount val=&quot;6&quot;/&gt;&lt;/TableIndex&gt;&lt;TableIndex row=&quot;4&quot; col=&quot;1&quot;&gt;&lt;linesCount val=&quot;1&quot;/&gt;&lt;lineCharCount val=&quot;6&quot;/&gt;&lt;/TableIndex&gt;&lt;TableIndex row=&quot;4&quot; col=&quot;2&quot;&gt;&lt;linesCount val=&quot;1&quot;/&gt;&lt;lineCharCount val=&quot;6&quot;/&gt;&lt;/TableIndex&gt;&lt;TableIndex row=&quot;4&quot; col=&quot;3&quot;&gt;&lt;linesCount val=&quot;1&quot;/&gt;&lt;lineCharCount val=&quot;6&quot;/&gt;&lt;/TableIndex&gt;&lt;TableIndex row=&quot;5&quot; col=&quot;1&quot;&gt;&lt;linesCount val=&quot;1&quot;/&gt;&lt;lineCharCount val=&quot;6&quot;/&gt;&lt;/TableIndex&gt;&lt;TableIndex row=&quot;5&quot; col=&quot;2&quot;&gt;&lt;linesCount val=&quot;1&quot;/&gt;&lt;lineCharCount val=&quot;6&quot;/&gt;&lt;/TableIndex&gt;&lt;TableIndex row=&quot;5&quot; col=&quot;3&quot;&gt;&lt;linesCount val=&quot;1&quot;/&gt;&lt;lineCharCount val=&quot;6&quot;/&gt;&lt;/TableIndex&gt;&lt;TableIndex row=&quot;6&quot; col=&quot;1&quot;&gt;&lt;linesCount val=&quot;1&quot;/&gt;&lt;lineCharCount val=&quot;6&quot;/&gt;&lt;/TableIndex&gt;&lt;TableIndex row=&quot;6&quot; col=&quot;2&quot;&gt;&lt;linesCount val=&quot;1&quot;/&gt;&lt;lineCharCount val=&quot;5&quot;/&gt;&lt;/TableIndex&gt;&lt;TableIndex row=&quot;6&quot; col=&quot;3&quot;&gt;&lt;linesCount val=&quot;1&quot;/&gt;&lt;lineCharCount val=&quot;5&quot;/&gt;&lt;/TableIndex&gt;&lt;TableIndex row=&quot;7&quot; col=&quot;1&quot;&gt;&lt;linesCount val=&quot;1&quot;/&gt;&lt;lineCharCount val=&quot;6&quot;/&gt;&lt;/TableIndex&gt;&lt;TableIndex row=&quot;7&quot; col=&quot;2&quot;&gt;&lt;linesCount val=&quot;1&quot;/&gt;&lt;lineCharCount val=&quot;5&quot;/&gt;&lt;/TableIndex&gt;&lt;TableIndex row=&quot;7&quot; col=&quot;3&quot;&gt;&lt;linesCount val=&quot;1&quot;/&gt;&lt;lineCharCount val=&quot;5&quot;/&gt;&lt;/TableIndex&gt;&lt;TableIndex row=&quot;8&quot; col=&quot;1&quot;&gt;&lt;linesCount val=&quot;1&quot;/&gt;&lt;lineCharCount val=&quot;6&quot;/&gt;&lt;/TableIndex&gt;&lt;TableIndex row=&quot;8&quot; col=&quot;2&quot;&gt;&lt;linesCount val=&quot;1&quot;/&gt;&lt;lineCharCount val=&quot;5&quot;/&gt;&lt;/TableIndex&gt;&lt;TableIndex row=&quot;8&quot; col=&quot;3&quot;&gt;&lt;linesCount val=&quot;1&quot;/&gt;&lt;lineCharCount val=&quot;5&quot;/&gt;&lt;/TableIndex&gt;&lt;TableIndex row=&quot;9&quot; col=&quot;1&quot;&gt;&lt;linesCount val=&quot;1&quot;/&gt;&lt;lineCharCount val=&quot;6&quot;/&gt;&lt;/TableIndex&gt;&lt;TableIndex row=&quot;9&quot; col=&quot;2&quot;&gt;&lt;linesCount val=&quot;1&quot;/&gt;&lt;lineCharCount val=&quot;5&quot;/&gt;&lt;/TableIndex&gt;&lt;TableIndex row=&quot;9&quot; col=&quot;3&quot;&gt;&lt;linesCount val=&quot;1&quot;/&gt;&lt;lineCharCount val=&quot;5&quot;/&gt;&lt;/TableIndex&gt;&lt;TableIndex row=&quot;10&quot; col=&quot;1&quot;&gt;&lt;linesCount val=&quot;1&quot;/&gt;&lt;lineCharCount val=&quot;6&quot;/&gt;&lt;/TableIndex&gt;&lt;TableIndex row=&quot;10&quot; col=&quot;2&quot;&gt;&lt;linesCount val=&quot;1&quot;/&gt;&lt;lineCharCount val=&quot;5&quot;/&gt;&lt;/TableIndex&gt;&lt;TableIndex row=&quot;10&quot; col=&quot;3&quot;&gt;&lt;linesCount val=&quot;1&quot;/&gt;&lt;lineCharCount val=&quot;5&quot;/&gt;&lt;/TableIndex&gt;&lt;TableIndex row=&quot;11&quot; col=&quot;1&quot;&gt;&lt;linesCount val=&quot;1&quot;/&gt;&lt;lineCharCount val=&quot;6&quot;/&gt;&lt;/TableIndex&gt;&lt;TableIndex row=&quot;11&quot; col=&quot;2&quot;&gt;&lt;linesCount val=&quot;1&quot;/&gt;&lt;lineCharCount val=&quot;5&quot;/&gt;&lt;/TableIndex&gt;&lt;TableIndex row=&quot;11&quot; col=&quot;3&quot;&gt;&lt;linesCount val=&quot;1&quot;/&gt;&lt;lineCharCount val=&quot;5&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1&quot;/&gt;&lt;lineCharCount val=&quot;6&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1&quot;/&gt;&lt;lineCharCount val=&quot;1&quot;/&gt;&lt;lineCharCount val=&quot;1&quot;/&gt;&lt;lineCharCount val=&quot;1&quot;/&gt;&lt;lineCharCount val=&quot;1&quot;/&gt;&lt;lineCharCount val=&quot;1&quot;/&gt;&lt;lineCharCount val=&quot;1&quot;/&gt;&lt;lineCharCount val=&quot;1&quot;/&gt;&lt;lineCharCount val=&quot;1&quot;/&gt;&lt;lineCharCount val=&quot;50&quot;/&gt;&lt;lineCharCount val=&quot;47&quot;/&gt;&lt;lineCharCount val=&quot;19&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4&quot;/&gt;&lt;lineCharCount val=&quot;16&quot;/&gt;&lt;lineCharCount val=&quot;12&quot;/&gt;&lt;lineCharCount val=&quot;33&quot;/&gt;&lt;lineCharCount val=&quot;19&quot;/&gt;&lt;lineCharCount val=&quot;17&quot;/&gt;&lt;lineCharCount val=&quot;4&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32&quot;/&gt;&lt;lineCharCount val=&quot;1&quot;/&gt;&lt;lineCharCount val=&quot;29&quot;/&gt;&lt;lineCharCount val=&quot;29&quot;/&gt;&lt;lineCharCount val=&quot;29&quot;/&gt;&lt;lineCharCount val=&quot;28&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1&quot;/&gt;&lt;lineCharCount val=&quot;6&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quot;/&gt;&lt;lineCharCount val=&quot;18&quot;/&gt;&lt;lineCharCount val=&quot;1&quot;/&gt;&lt;lineCharCount val=&quot;1&quot;/&gt;&lt;lineCharCount val=&quot;1&quot;/&gt;&lt;lineCharCount val=&quot;1&quot;/&gt;&lt;lineCharCount val=&quot;1&quot;/&gt;&lt;lineCharCount val=&quot;16&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2&quot;/&gt;&lt;lineCharCount val=&quot;4&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8&quot;/&gt;&lt;lineCharCount val=&quot;18&quot;/&gt;&lt;lineCharCount val=&quot;1&quot;/&gt;&lt;lineCharCount val=&quot;18&quot;/&gt;&lt;lineCharCount val=&quot;18&quot;/&gt;&lt;lineCharCount val=&quot;18&quot;/&gt;&lt;lineCharCount val=&quot;18&quot;/&gt;&lt;lineCharCount val=&quot;17&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1&quot;/&gt;&lt;lineCharCount val=&quot;38&quot;/&gt;&lt;lineCharCount val=&quot;40&quot;/&gt;&lt;lineCharCount val=&quot;35&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6&quot;/&gt;&lt;lineCharCount val=&quot;21&quot;/&gt;&lt;lineCharCount val=&quot;19&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48&quot;/&gt;&lt;lineCharCount val=&quot;42&quot;/&gt;&lt;lineCharCount val=&quot;1&quot;/&gt;&lt;lineCharCount val=&quot;21&quot;/&gt;&lt;lineCharCount val=&quot;52&quot;/&gt;&lt;lineCharCount val=&quot;18&quot;/&gt;&lt;lineCharCount val=&quot;37&quot;/&gt;&lt;lineCharCount val=&quot;51&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48&quot;/&gt;&lt;lineCharCount val=&quot;42&quot;/&gt;&lt;lineCharCount val=&quot;1&quot;/&gt;&lt;lineCharCount val=&quot;21&quot;/&gt;&lt;lineCharCount val=&quot;52&quot;/&gt;&lt;lineCharCount val=&quot;18&quot;/&gt;&lt;lineCharCount val=&quot;37&quot;/&gt;&lt;lineCharCount val=&quot;51&quot;/&gt;&lt;lineCharCount val=&quot;1&quot;/&gt;&lt;lineCharCount val=&quot;50&quot;/&gt;&lt;lineCharCount val=&quot;38&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56&quot;/&gt;&lt;lineCharCount val=&quot;58&quot;/&gt;&lt;lineCharCount val=&quot;52&quot;/&gt;&lt;lineCharCount val=&quot;9&quot;/&gt;&lt;lineCharCount val=&quot;23&quot;/&gt;&lt;lineCharCount val=&quot;1&quot;/&gt;&lt;lineCharCount val=&quot;2&quot;/&gt;&lt;lineCharCount val=&quot;1&quot;/&gt;&lt;lineCharCount val=&quot;1&quot;/&gt;&lt;lineCharCount val=&quot;1&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21&quot;/&gt;&lt;lineCharCount val=&quot;32&quot;/&gt;&lt;lineCharCount val=&quot;1&quot;/&gt;&lt;lineCharCount val=&quot;34&quot;/&gt;&lt;lineCharCount val=&quot;34&quot;/&gt;&lt;lineCharCount val=&quot;34&quot;/&gt;&lt;lineCharCount val=&quot;34&quot;/&gt;&lt;lineCharCount val=&quot;34&quot;/&gt;&lt;lineCharCount val=&quot;34&quot;/&gt;&lt;lineCharCount val=&quot;33&quot;/&gt;&lt;lineCharCount val=&quot;33&quot;/&gt;&lt;lineCharCount val=&quot;33&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6&quot;/&gt;&lt;lineCharCount val=&quot;53&quot;/&gt;&lt;lineCharCount val=&quot;22&quot;/&gt;&lt;lineCharCount val=&quot;1&quot;/&gt;&lt;lineCharCount val=&quot;15&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4&quot;/&gt;&lt;lineCharCount val=&quot;34&quot;/&gt;&lt;lineCharCount val=&quot;1&quot;/&gt;&lt;lineCharCount val=&quot;33&quot;/&gt;&lt;lineCharCount val=&quot;33&quot;/&gt;&lt;lineCharCount val=&quot;33&quot;/&gt;&lt;lineCharCount val=&quot;33&quot;/&gt;&lt;lineCharCount val=&quot;33&quot;/&gt;&lt;lineCharCount val=&quot;3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7&quot;/&gt;&lt;lineCharCount val=&quot;48&quot;/&gt;&lt;lineCharCount val=&quot;25&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1&quot;/&gt;&lt;lineCharCount val=&quot;24&quot;/&gt;&lt;lineCharCount val=&quot;17&quot;/&gt;&lt;lineCharCount val=&quot;4&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3&quot;/&gt;&lt;lineCharCount val=&quot;8&quot;/&gt;&lt;/TableIndex&gt;&lt;/ShapeTextInfo&gt;"/>
  <p:tag name="PRESENTER_SHAPEINFO" val="&lt;ThreeDShapeInfo&gt;&lt;uuid val=&quot;{E7550477-C371-4779-BBBE-A39BF54D9238}&quot;/&gt;&lt;isInvalidForFieldText val=&quot;1&quot;/&gt;&lt;Image&gt;&lt;filename val=&quot;C:\Users\sassnh\AppData\Local\Temp\PR\data\asimages\{E7550477-C371-4779-BBBE-A39BF54D9238}_54_S.png&quot;/&gt;&lt;left val=&quot;52&quot;/&gt;&lt;top val=&quot;305&quot;/&gt;&lt;width val=&quot;141&quot;/&gt;&lt;height val=&quot;125&quot;/&gt;&lt;hasText val=&quot;0&quot;/&gt;&lt;/Image&gt;&lt;/ThreeDShape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5&quot;/&gt;&lt;lineCharCount val=&quot;8&quot;/&gt;&lt;/TableIndex&gt;&lt;/ShapeTextInfo&gt;"/>
  <p:tag name="PRESENTER_SHAPEINFO" val="&lt;ThreeDShapeInfo&gt;&lt;uuid val=&quot;{E114CA91-56A3-433B-AF04-71489F9CAD04}&quot;/&gt;&lt;isInvalidForFieldText val=&quot;1&quot;/&gt;&lt;Image&gt;&lt;filename val=&quot;C:\Users\sassnh\AppData\Local\Temp\PR\data\asimages\{E114CA91-56A3-433B-AF04-71489F9CAD04}_54_S.png&quot;/&gt;&lt;left val=&quot;234&quot;/&gt;&lt;top val=&quot;304&quot;/&gt;&lt;width val=&quot;160&quot;/&gt;&lt;height val=&quot;126&quot;/&gt;&lt;hasText val=&quot;0&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quot;/&gt;&lt;lineCharCount val=&quot;1&quot;/&gt;&lt;lineCharCount val=&quot;1&quot;/&gt;&lt;lineCharCount val=&quot;1&quot;/&gt;&lt;lineCharCount val=&quot;5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2&quot;/&gt;&lt;lineCharCount val=&quot;25&quot;/&gt;&lt;lineCharCount val=&quot;4&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6&quot;/&gt;&lt;lineCharCount val=&quot;1&quot;/&gt;&lt;lineCharCount val=&quot;26&quot;/&gt;&lt;lineCharCount val=&quot;26&quot;/&gt;&lt;lineCharCount val=&quot;26&quot;/&gt;&lt;lineCharCount val=&quot;26&quot;/&gt;&lt;lineCharCount val=&quot;26&quot;/&gt;&lt;lineCharCount val=&quot;25&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2&quot;/&gt;&lt;lineCharCount val=&quot;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2&quot;/&gt;&lt;lineCharCount val=&quot;1&quot;/&gt;&lt;lineCharCount val=&quot;1&quot;/&gt;&lt;lineCharCount val=&quot;1&quot;/&gt;&lt;lineCharCount val=&quot;1&quot;/&gt;&lt;lineCharCount val=&quot;1&quot;/&gt;&lt;lineCharCount val=&quot;1&quot;/&gt;&lt;lineCharCount val=&quot;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28&quot;/&gt;&lt;lineCharCount val=&quot;27&quot;/&gt;&lt;lineCharCount val=&quot;17&quot;/&gt;&lt;lineCharCount val=&quot;17&quot;/&gt;&lt;lineCharCount val=&quot;26&quot;/&gt;&lt;lineCharCount val=&quot;17&quot;/&gt;&lt;lineCharCount val=&quot;17&quot;/&gt;&lt;lineCharCount val=&quot;8&quot;/&gt;&lt;lineCharCount val=&quot;19&quot;/&gt;&lt;lineCharCount val=&quot;14&quot;/&gt;&lt;lineCharCount val=&quot;17&quot;/&gt;&lt;lineCharCount val=&quot;4&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3&quot;/&gt;&lt;lineCharCount val=&quot;39&quot;/&gt;&lt;lineCharCount val=&quot;39&quot;/&gt;&lt;lineCharCount val=&quot;35&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quot;/&gt;&lt;lineCharCount val=&quot;1&quot;/&gt;&lt;lineCharCount val=&quot;1&quot;/&gt;&lt;lineCharCount val=&quot;1&quot;/&gt;&lt;lineCharCount val=&quot;50&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0&quot;/&gt;&lt;lineCharCount val=&quot;4&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33&quot;/&gt;&lt;lineCharCount val=&quot;33&quot;/&gt;&lt;lineCharCount val=&quot;1&quot;/&gt;&lt;lineCharCount val=&quot;32&quot;/&gt;&lt;lineCharCount val=&quot;32&quot;/&gt;&lt;lineCharCount val=&quot;32&quot;/&gt;&lt;lineCharCount val=&quot;31&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SLIDETYPE" val="QA"/>
</p:tagLst>
</file>

<file path=ppt/tags/tag464.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465.xml><?xml version="1.0" encoding="utf-8"?>
<p:tagLst xmlns:a="http://schemas.openxmlformats.org/drawingml/2006/main" xmlns:r="http://schemas.openxmlformats.org/officeDocument/2006/relationships" xmlns:p="http://schemas.openxmlformats.org/presentationml/2006/main">
  <p:tag name="SLIDETYPE" val="EOC"/>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4&quot;/&gt;&lt;lineCharCount val=&quot;42&quot;/&gt;&lt;lineCharCount val=&quot;1&quot;/&gt;&lt;lineCharCount val=&quot;21&quot;/&gt;&lt;lineCharCount val=&quot;30&quot;/&gt;&lt;lineCharCount val=&quot;40&quot;/&gt;&lt;lineCharCount val=&quot;1&quot;/&gt;&lt;lineCharCount val=&quot;1&quot;/&gt;&lt;lineCharCount val=&quot;1&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SLIDETYPE" val="EOC"/>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49&quot;/&gt;&lt;lineCharCount val=&quot;52&quot;/&gt;&lt;lineCharCount val=&quot;1&quot;/&gt;&lt;lineCharCount val=&quot;1&quot;/&gt;&lt;lineCharCount val=&quot;8&quot;/&gt;&lt;lineCharCount val=&quot;2&quot;/&gt;&lt;lineCharCount val=&quot;4&quot;/&gt;&lt;lineCharCount val=&quot;4&quot;/&gt;&lt;lineCharCount val=&quot;1&quot;/&gt;&lt;lineCharCount val=&quot;1&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13&quot;/&gt;&lt;lineCharCount val=&quot;24&quot;/&gt;&lt;lineCharCount val=&quot;15&quot;/&gt;&lt;lineCharCount val=&quot;4&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5&quot;/&gt;&lt;/TableIndex&gt;&lt;TableIndex row=&quot;2&quot; col=&quot;2&quot;&gt;&lt;linesCount val=&quot;1&quot;/&gt;&lt;lineCharCount val=&quot;4&quot;/&gt;&lt;/TableIndex&gt;&lt;TableIndex row=&quot;3&quot; col=&quot;1&quot;&gt;&lt;linesCount val=&quot;0&quot;/&gt;&lt;/TableIndex&gt;&lt;TableIndex row=&quot;3&quot; col=&quot;2&quot;&gt;&lt;linesCount val=&quot;1&quot;/&gt;&lt;lineCharCount val=&quot;2&quot;/&gt;&lt;/TableIndex&gt;&lt;TableIndex row=&quot;4&quot; col=&quot;1&quot;&gt;&lt;linesCount val=&quot;0&quot;/&gt;&lt;/TableIndex&gt;&lt;TableIndex row=&quot;4&quot; col=&quot;2&quot;&gt;&lt;linesCount val=&quot;1&quot;/&gt;&lt;lineCharCount val=&quot;2&quot;/&gt;&lt;/TableIndex&gt;&lt;TableIndex row=&quot;5&quot; col=&quot;1&quot;&gt;&lt;linesCount val=&quot;1&quot;/&gt;&lt;lineCharCount val=&quot;1&quot;/&gt;&lt;/TableIndex&gt;&lt;TableIndex row=&quot;5&quot; col=&quot;2&quot;&gt;&lt;linesCount val=&quot;1&quot;/&gt;&lt;lineCharCount val=&quot;1&quot;/&gt;&lt;/TableIndex&gt;&lt;TableIndex row=&quot;6&quot; col=&quot;1&quot;&gt;&lt;linesCount val=&quot;0&quot;/&gt;&lt;/TableIndex&gt;&lt;TableIndex row=&quot;6&quot; col=&quot;2&quot;&gt;&lt;linesCount val=&quot;1&quot;/&gt;&lt;lineCharCount val=&quot;2&quot;/&gt;&lt;/TableIndex&gt;&lt;TableIndex row=&quot;7&quot; col=&quot;1&quot;&gt;&lt;linesCount val=&quot;0&quot;/&gt;&lt;/TableIndex&gt;&lt;TableIndex row=&quot;7&quot; col=&quot;2&quot;&gt;&lt;linesCount val=&quot;1&quot;/&gt;&lt;lineCharCount val=&quot;2&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SLIDETYPE" val="EOC"/>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53&quot;/&gt;&lt;lineCharCount val=&quot;44&quot;/&gt;&lt;lineCharCount val=&quot;1&quot;/&gt;&lt;lineCharCount val=&quot;1&quot;/&gt;&lt;lineCharCount val=&quot;8&quot;/&gt;&lt;lineCharCount val=&quot;2&quot;/&gt;&lt;lineCharCount val=&quot;3&quot;/&gt;&lt;lineCharCount val=&quot;3&quot;/&gt;&lt;lineCharCount val=&quot;1&quot;/&gt;&lt;lineCharCount val=&quot;1&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4&quot;/&gt;&lt;lineCharCount val=&quot;13&quot;/&gt;&lt;lineCharCount val=&quot;15&quot;/&gt;&lt;lineCharCount val=&quot;4&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TableIndex row=&quot;1&quot; col=&quot;2&quot;&gt;&lt;linesCount val=&quot;1&quot;/&gt;&lt;lineCharCount val=&quot;4&quot;/&gt;&lt;/TableIndex&gt;&lt;TableIndex row=&quot;2&quot; col=&quot;1&quot;&gt;&lt;linesCount val=&quot;1&quot;/&gt;&lt;lineCharCount val=&quot;5&quot;/&gt;&lt;/TableIndex&gt;&lt;TableIndex row=&quot;2&quot; col=&quot;2&quot;&gt;&lt;linesCount val=&quot;1&quot;/&gt;&lt;lineCharCount val=&quot;4&quot;/&gt;&lt;/TableIndex&gt;&lt;TableIndex row=&quot;3&quot; col=&quot;1&quot;&gt;&lt;linesCount val=&quot;0&quot;/&gt;&lt;/TableIndex&gt;&lt;TableIndex row=&quot;3&quot; col=&quot;2&quot;&gt;&lt;linesCount val=&quot;1&quot;/&gt;&lt;lineCharCount val=&quot;2&quot;/&gt;&lt;/TableIndex&gt;&lt;TableIndex row=&quot;4&quot; col=&quot;1&quot;&gt;&lt;linesCount val=&quot;0&quot;/&gt;&lt;/TableIndex&gt;&lt;TableIndex row=&quot;4&quot; col=&quot;2&quot;&gt;&lt;linesCount val=&quot;1&quot;/&gt;&lt;lineCharCount val=&quot;2&quot;/&gt;&lt;/TableIndex&gt;&lt;TableIndex row=&quot;5&quot; col=&quot;1&quot;&gt;&lt;linesCount val=&quot;0&quot;/&gt;&lt;/TableIndex&gt;&lt;TableIndex row=&quot;5&quot; col=&quot;2&quot;&gt;&lt;linesCount val=&quot;1&quot;/&gt;&lt;lineCharCount val=&quot;1&quot;/&gt;&lt;/TableIndex&gt;&lt;TableIndex row=&quot;6&quot; col=&quot;1&quot;&gt;&lt;linesCount val=&quot;1&quot;/&gt;&lt;lineCharCount val=&quot;1&quot;/&gt;&lt;/TableIndex&gt;&lt;TableIndex row=&quot;6&quot; col=&quot;2&quot;&gt;&lt;linesCount val=&quot;1&quot;/&gt;&lt;lineCharCount val=&quot;2&quot;/&gt;&lt;/TableIndex&gt;&lt;TableIndex row=&quot;7&quot; col=&quot;1&quot;&gt;&lt;linesCount val=&quot;0&quot;/&gt;&lt;/TableIndex&gt;&lt;TableIndex row=&quot;7&quot; col=&quot;2&quot;&gt;&lt;linesCount val=&quot;1&quot;/&gt;&lt;lineCharCount val=&quot;2&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SLIDETYPE" val="EOC"/>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46&quot;/&gt;&lt;lineCharCount val=&quot;55&quot;/&gt;&lt;lineCharCount val=&quot;38&quot;/&gt;&lt;lineCharCount val=&quot;1&quot;/&gt;&lt;lineCharCount val=&quot;7&quot;/&gt;&lt;lineCharCount val=&quot;6&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SLIDETYPE" val="EOC"/>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5&quot;/&gt;&lt;lineCharCount val=&quot;57&quot;/&gt;&lt;lineCharCount val=&quot;1&quot;/&gt;&lt;lineCharCount val=&quot;1&quot;/&gt;&lt;lineCharCount val=&quot;1&quot;/&gt;&lt;lineCharCount val=&quot;1&quot;/&gt;&lt;lineCharCount val=&quot;1&quot;/&gt;&lt;lineCharCount val=&quot;49&quot;/&gt;&lt;lineCharCount val=&quot;32&quot;/&gt;&lt;lineCharCount val=&quot;48&quot;/&gt;&lt;lineCharCount val=&quot;38&quot;/&gt;&lt;lineCharCount val=&quot;45&quot;/&gt;&lt;lineCharCount val=&quot;21&quot;/&gt;&lt;lineCharCount val=&quot;1&quot;/&gt;&lt;lineCharCount val=&quot;1&quot;/&gt;&lt;lineCharCount val=&quot;1&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2&quot;/&gt;&lt;lineCharCount val=&quot;25&quot;/&gt;&lt;lineCharCount val=&quot;22&quot;/&gt;&lt;lineCharCount val=&quot;4&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49&quot;/&gt;&lt;lineCharCount val=&quot;56&quot;/&gt;&lt;lineCharCount val=&quot;30&quot;/&gt;&lt;lineCharCount val=&quot;1&quot;/&gt;&lt;lineCharCount val=&quot;1&quot;/&gt;&lt;lineCharCount val=&quot;1&quot;/&gt;&lt;lineCharCount val=&quot;1&quot;/&gt;&lt;lineCharCount val=&quot;1&quot;/&gt;&lt;lineCharCount val=&quot;1&quot;/&gt;&lt;lineCharCount val=&quot;55&quot;/&gt;&lt;lineCharCount val=&quot;58&quot;/&gt;&lt;lineCharCount val=&quot;1&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SLIDETYPE" val="EOC"/>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9&quot;/&gt;&lt;lineCharCount val=&quot;55&quot;/&gt;&lt;lineCharCount val=&quot;43&quot;/&gt;&lt;lineCharCount val=&quot;11&quot;/&gt;&lt;lineCharCount val=&quot;1&quot;/&gt;&lt;lineCharCount val=&quot;50&quot;/&gt;&lt;lineCharCount val=&quot;42&quot;/&gt;&lt;lineCharCount val=&quot;13&quot;/&gt;&lt;lineCharCount val=&quot;44&quot;/&gt;&lt;lineCharCount val=&quot;54&quot;/&gt;&lt;lineCharCount val=&quot;14&quot;/&gt;&lt;lineCharCount val=&quot;54&quot;/&gt;&lt;lineCharCount val=&quot;49&quot;/&gt;&lt;lineCharCount val=&quot;48&quot;/&gt;&lt;lineCharCount val=&quot;47&quot;/&gt;&lt;lineCharCount val=&quot;53&quot;/&gt;&lt;lineCharCount val=&quot;45&quot;/&gt;&lt;lineCharCount val=&quot;1&quot;/&gt;&lt;lineCharCount val=&quot;1&quot;/&gt;&lt;lineCharCount val=&quot;1&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56&quot;/&gt;&lt;lineCharCount val=&quot;53&quot;/&gt;&lt;lineCharCount val=&quot;31&quot;/&gt;&lt;lineCharCount val=&quot;39&quot;/&gt;&lt;lineCharCount val=&quot;39&quot;/&gt;&lt;lineCharCount val=&quot;39&quot;/&gt;&lt;lineCharCount val=&quot;38&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0&quot;/&gt;&lt;lineCharCount val=&quot;45&quot;/&gt;&lt;lineCharCount val=&quot;1&quot;/&gt;&lt;lineCharCount val=&quot;47&quot;/&gt;&lt;lineCharCount val=&quot;54&quot;/&gt;&lt;lineCharCount val=&quot;15&quot;/&gt;&lt;lineCharCount val=&quot;47&quot;/&gt;&lt;lineCharCount val=&quot;34&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2&quot;/&gt;&lt;lineCharCount val=&quot;47&quot;/&gt;&lt;lineCharCount val=&quot;1&quot;/&gt;&lt;lineCharCount val=&quot;18&quot;/&gt;&lt;lineCharCount val=&quot;17&quot;/&gt;&lt;lineCharCount val=&quot;30&quot;/&gt;&lt;lineCharCount val=&quot;31&quot;/&gt;&lt;lineCharCount val=&quot;1&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4&quot;/&gt;&lt;lineCharCount val=&quot;23&quot;/&gt;&lt;lineCharCount val=&quot;28&quot;/&gt;&lt;lineCharCount val=&quot;4&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24&quot;/&gt;&lt;/TableIndex&gt;&lt;/ShapeTextInfo&gt;"/>
  <p:tag name="PRESENTER_SHAPEINFO" val="&lt;ThreeDShapeInfo&gt;&lt;uuid val=&quot;{4BB349A5-5CE6-4461-A333-797F9BD04B7F}&quot;/&gt;&lt;isInvalidForFieldText val=&quot;1&quot;/&gt;&lt;Image&gt;&lt;filename val=&quot;C:\Users\sassnh\AppData\Local\Temp\PR\data\asimages\{4BB349A5-5CE6-4461-A333-797F9BD04B7F}_7_S.png&quot;/&gt;&lt;left val=&quot;195&quot;/&gt;&lt;top val=&quot;175&quot;/&gt;&lt;width val=&quot;439&quot;/&gt;&lt;height val=&quot;105&quot;/&gt;&lt;hasText val=&quot;0&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55&quot;/&gt;&lt;lineCharCount val=&quot;1&quot;/&gt;&lt;lineCharCount val=&quot;1&quot;/&gt;&lt;lineCharCount val=&quot;1&quot;/&gt;&lt;lineCharCount val=&quot;1&quot;/&gt;&lt;lineCharCount val=&quot;1&quot;/&gt;&lt;lineCharCount val=&quot;1&quot;/&gt;&lt;lineCharCount val=&quot;1&quot;/&gt;&lt;lineCharCount val=&quot;55&quot;/&gt;&lt;lineCharCount val=&quot;28&quot;/&gt;&lt;lineCharCount val=&quot;1&quot;/&gt;&lt;lineCharCount val=&quot;1&quot;/&gt;&lt;lineCharCount val=&quot;1&quot;/&gt;&lt;lineCharCount val=&quot;1&quot;/&gt;&lt;lineCharCount val=&quot;1&quot;/&gt;&lt;lineCharCount val=&quot;1&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 name="PRESENTER_SHAPEINFO" val="&lt;ThreeDShapeInfo&gt;&lt;uuid val=&quot;{8E22465E-D171-48DF-B580-04DCD82BEB19}&quot;/&gt;&lt;isInvalidForFieldText val=&quot;0&quot;/&gt;&lt;Image&gt;&lt;filename val=&quot;C:\Users\sassnh\AppData\Local\Temp\PR\data\asimages\{8E22465E-D171-48DF-B580-04DCD82BEB19}_8.png&quot;/&gt;&lt;left val=&quot;151&quot;/&gt;&lt;top val=&quot;253&quot;/&gt;&lt;width val=&quot;485&quot;/&gt;&lt;height val=&quot;67&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21&quot;/&gt;&lt;lineCharCount val=&quot;52&quot;/&gt;&lt;lineCharCount val=&quot;28&quot;/&gt;&lt;lineCharCount val=&quot;50&quot;/&gt;&lt;lineCharCount val=&quot;58&quot;/&gt;&lt;lineCharCount val=&quot;10&quot;/&gt;&lt;lineCharCount val=&quot;34&quot;/&gt;&lt;lineCharCount val=&quot;1&quot;/&gt;&lt;lineCharCount val=&quot;51&quot;/&gt;&lt;lineCharCount val=&quot;33&quot;/&gt;&lt;lineCharCount val=&quot;49&quot;/&gt;&lt;lineCharCount val=&quot;29&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6&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0&quot;/&gt;&lt;/TableIndex&gt;&lt;TableIndex row=&quot;3&quot; col=&quot;2&quot;&gt;&lt;linesCount val=&quot;0&quot;/&gt;&lt;/TableIndex&gt;&lt;TableIndex row=&quot;3&quot; col=&quot;3&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 name="PRESENTER_SHAPEINFO" val="&lt;ThreeDShapeInfo&gt;&lt;uuid val=&quot;{EEFF5FFE-1113-469E-8293-1B2A51270C7B}&quot;/&gt;&lt;isInvalidForFieldText val=&quot;1&quot;/&gt;&lt;Image&gt;&lt;filename val=&quot;C:\Users\sassnh\AppData\Local\Temp\PR\data\asimages\{EEFF5FFE-1113-469E-8293-1B2A51270C7B}_10_S.png&quot;/&gt;&lt;left val=&quot;260&quot;/&gt;&lt;top val=&quot;335&quot;/&gt;&lt;width val=&quot;192&quot;/&gt;&lt;height val=&quot;75&quot;/&gt;&lt;hasText val=&quot;0&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4&quot;/&gt;&lt;lineCharCount val=&quot;48&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FONT_COLOR" val="16746772"/>
  <p:tag name="HIGHLIGHT_COLOR" val="16777215"/>
  <p:tag name="HIGHLIGHT_FONT_SIZE" val="24"/>
  <p:tag name="SECTIONCOUNT" val="2"/>
  <p:tag name="SECTIONNUMBER" val="0"/>
  <p:tag name="SLIDETYPE" val="Organizer"/>
</p:tagLst>
</file>

<file path=ppt/tags/tag80.xml><?xml version="1.0" encoding="utf-8"?>
<p:tagLst xmlns:a="http://schemas.openxmlformats.org/drawingml/2006/main" xmlns:r="http://schemas.openxmlformats.org/officeDocument/2006/relationships" xmlns:p="http://schemas.openxmlformats.org/presentationml/2006/main">
  <p:tag name="OBJECTTYPE" val="ProcessingTask"/>
  <p:tag name="PRESENTER_SHAPETEXTINFO" val="&lt;ShapeTextInfo&gt;&lt;TableIndex row=&quot;-1&quot; col=&quot;-1&quot;&gt;&lt;linesCount val=&quot;1&quot;/&gt;&lt;lineCharCount val=&quot;14&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1&quot;/&gt;&lt;/TableIndex&gt;&lt;TableIndex row=&quot;3&quot; col=&quot;2&quot;&gt;&lt;linesCount val=&quot;1&quot;/&gt;&lt;lineCharCount val=&quot;1&quot;/&gt;&lt;/TableIndex&gt;&lt;TableIndex row=&quot;3&quot; col=&quot;3&quot;&gt;&lt;linesCount val=&quot;1&quot;/&gt;&lt;lineCharCount val=&quot;1&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DE746F66-8FE7-4FF1-A782-824A1FADEAF2}&quot;/&gt;&lt;isInvalidForFieldText val=&quot;0&quot;/&gt;&lt;Image&gt;&lt;filename val=&quot;C:\Users\sassnh\AppData\Local\Temp\PR\data\asimages\{DE746F66-8FE7-4FF1-A782-824A1FADEAF2}_1.png&quot;/&gt;&lt;left val=&quot;97&quot;/&gt;&lt;top val=&quot;124&quot;/&gt;&lt;width val=&quot;525&quot;/&gt;&lt;height val=&quot;360&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TableIndex row=&quot;1&quot; col=&quot;2&quot;&gt;&lt;linesCount val=&quot;1&quot;/&gt;&lt;lineCharCount val=&quot;3&quot;/&gt;&lt;/TableIndex&gt;&lt;TableIndex row=&quot;1&quot; col=&quot;3&quot;&gt;&lt;linesCount val=&quot;1&quot;/&gt;&lt;lineCharCount val=&quot;3&quot;/&gt;&lt;/TableIndex&gt;&lt;TableIndex row=&quot;2&quot; col=&quot;1&quot;&gt;&lt;linesCount val=&quot;1&quot;/&gt;&lt;lineCharCount val=&quot;8&quot;/&gt;&lt;/TableIndex&gt;&lt;TableIndex row=&quot;2&quot; col=&quot;2&quot;&gt;&lt;linesCount val=&quot;1&quot;/&gt;&lt;lineCharCount val=&quot;7&quot;/&gt;&lt;/TableIndex&gt;&lt;TableIndex row=&quot;2&quot; col=&quot;3&quot;&gt;&lt;linesCount val=&quot;1&quot;/&gt;&lt;lineCharCount val=&quot;7&quot;/&gt;&lt;/TableIndex&gt;&lt;TableIndex row=&quot;3&quot; col=&quot;1&quot;&gt;&lt;linesCount val=&quot;1&quot;/&gt;&lt;lineCharCount val=&quot;5&quot;/&gt;&lt;/TableIndex&gt;&lt;TableIndex row=&quot;3&quot; col=&quot;2&quot;&gt;&lt;linesCount val=&quot;1&quot;/&gt;&lt;lineCharCount val=&quot;6&quot;/&gt;&lt;/TableIndex&gt;&lt;TableIndex row=&quot;3&quot; col=&quot;3&quot;&gt;&lt;linesCount val=&quot;1&quot;/&gt;&lt;lineCharCount val=&quot;1&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23&quot;/&gt;&lt;lineCharCount val=&quot;21&quot;/&gt;&lt;lineCharCount val=&quot;28&quot;/&gt;&lt;lineCharCount val=&quot;4&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9&quot;/&gt;&lt;lineCharCount val=&quot;1&quot;/&gt;&lt;lineCharCount val=&quot;18&quot;/&gt;&lt;lineCharCount val=&quot;18&quot;/&gt;&lt;lineCharCount val=&quot;18&quot;/&gt;&lt;lineCharCount val=&quot;18&quot;/&gt;&lt;lineCharCount val=&quot;17&quot;/&gt;&lt;/TableIndex&gt;&lt;/ShapeTextInfo&gt;"/>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16466</TotalTime>
  <Words>4462</Words>
  <Application>Microsoft Office PowerPoint</Application>
  <PresentationFormat>On-screen Show (4:3)</PresentationFormat>
  <Paragraphs>1289</Paragraphs>
  <Slides>68</Slides>
  <Notes>68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68</vt:i4>
      </vt:variant>
    </vt:vector>
  </HeadingPairs>
  <TitlesOfParts>
    <vt:vector size="79" baseType="lpstr">
      <vt:lpstr>MS PGothic</vt:lpstr>
      <vt:lpstr>MS PGothic</vt:lpstr>
      <vt:lpstr>Arial</vt:lpstr>
      <vt:lpstr>Arial Narrow</vt:lpstr>
      <vt:lpstr>Courier New</vt:lpstr>
      <vt:lpstr>Monotype Sorts</vt:lpstr>
      <vt:lpstr>SAS Monospace</vt:lpstr>
      <vt:lpstr>SAS Monospace Bold</vt:lpstr>
      <vt:lpstr>Times New Roman</vt:lpstr>
      <vt:lpstr>Wingdings</vt:lpstr>
      <vt:lpstr>SAS2010</vt:lpstr>
      <vt:lpstr>Chapter 3: Summarizing Data</vt:lpstr>
      <vt:lpstr>Chapter 3: Summarizing Data</vt:lpstr>
      <vt:lpstr>Objectives</vt:lpstr>
      <vt:lpstr>Business Scenario </vt:lpstr>
      <vt:lpstr>3.01 Short Answer Poll</vt:lpstr>
      <vt:lpstr>3.01 Short Answer Poll – Correct Answer</vt:lpstr>
      <vt:lpstr>Creating an Accumulating Variable</vt:lpstr>
      <vt:lpstr>Creating an Accumulating Variable</vt:lpstr>
      <vt:lpstr>RETAIN Statement: Details</vt:lpstr>
      <vt:lpstr>Compilation: Create an Accumulating Variable  </vt:lpstr>
      <vt:lpstr>Execution: Create an Accumulating Variable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an Accumulating Variable</vt:lpstr>
      <vt:lpstr>Setup for the Poll</vt:lpstr>
      <vt:lpstr>3.02 Multiple Choice Poll</vt:lpstr>
      <vt:lpstr>3.02 Multiple Choice Poll – Correct Answer</vt:lpstr>
      <vt:lpstr>Undesirable Output: Missing Values</vt:lpstr>
      <vt:lpstr>SUM Function</vt:lpstr>
      <vt:lpstr>Sum Statement</vt:lpstr>
      <vt:lpstr>Sum Statement</vt:lpstr>
      <vt:lpstr>PowerPoint Presentation</vt:lpstr>
      <vt:lpstr>Chapter 3: Summarizing Data</vt:lpstr>
      <vt:lpstr>Objectives</vt:lpstr>
      <vt:lpstr>Business Scenario</vt:lpstr>
      <vt:lpstr>Processing Needed</vt:lpstr>
      <vt:lpstr>Processing Needed</vt:lpstr>
      <vt:lpstr>BY-Group Processing</vt:lpstr>
      <vt:lpstr>First. / Last. Values: First DATA Step Iteration</vt:lpstr>
      <vt:lpstr>First. / Last. Values: First DATA Step Iteration</vt:lpstr>
      <vt:lpstr>First. / Last. Values: Second DATA Step Iteration</vt:lpstr>
      <vt:lpstr>First. / Last. Values: Third DATA Step Iteration</vt:lpstr>
      <vt:lpstr>First. / Last. Values: Fourth DATA Step Iteration</vt:lpstr>
      <vt:lpstr>3.03 Short Answer Poll</vt:lpstr>
      <vt:lpstr>3.03 Short Answer Poll – Correct Answer</vt:lpstr>
      <vt:lpstr>What Must Happen When?</vt:lpstr>
      <vt:lpstr>Summarizing Data by Groups</vt:lpstr>
      <vt:lpstr>Summarizing Data by Groups</vt:lpstr>
      <vt:lpstr>Summarizing Data by Groups</vt:lpstr>
      <vt:lpstr>Summarizing Data by Groups</vt:lpstr>
      <vt:lpstr>Summarizing Data by Groups</vt:lpstr>
      <vt:lpstr>3.04 Multiple Answer Poll</vt:lpstr>
      <vt:lpstr>3.04 Multiple Answer Poll – Correct Answer</vt:lpstr>
      <vt:lpstr>Business Scenario </vt:lpstr>
      <vt:lpstr>Business Scenario: Desired Output</vt:lpstr>
      <vt:lpstr>Sorting by Project and Department</vt:lpstr>
      <vt:lpstr>Sorting by Project and Department</vt:lpstr>
      <vt:lpstr>Multiple BY Variables</vt:lpstr>
      <vt:lpstr>Multiple BY Variables</vt:lpstr>
      <vt:lpstr>Multiple BY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Susan Hoggard</dc:creator>
  <cp:lastModifiedBy>Morgan31955</cp:lastModifiedBy>
  <cp:revision>472</cp:revision>
  <cp:lastPrinted>2012-10-01T14:55:41Z</cp:lastPrinted>
  <dcterms:created xsi:type="dcterms:W3CDTF">1999-08-20T17:22:47Z</dcterms:created>
  <dcterms:modified xsi:type="dcterms:W3CDTF">2018-01-17T20:34:52Z</dcterms:modified>
</cp:coreProperties>
</file>