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9.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0.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1.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42.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64.xml" ContentType="application/vnd.openxmlformats-officedocument.presentationml.tags+xml"/>
  <Override PartName="/ppt/notesSlides/notesSlide45.xml" ContentType="application/vnd.openxmlformats-officedocument.presentationml.notesSlide+xml"/>
  <Override PartName="/ppt/tags/tag65.xml" ContentType="application/vnd.openxmlformats-officedocument.presentationml.tags+xml"/>
  <Override PartName="/ppt/notesSlides/notesSlide46.xml" ContentType="application/vnd.openxmlformats-officedocument.presentationml.notesSlide+xml"/>
  <Override PartName="/ppt/tags/tag66.xml" ContentType="application/vnd.openxmlformats-officedocument.presentationml.tags+xml"/>
  <Override PartName="/ppt/notesSlides/notesSlide47.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5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5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5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5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5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87.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88.xml" ContentType="application/vnd.openxmlformats-officedocument.presentationml.tags+xml"/>
  <Override PartName="/ppt/notesSlides/notesSlide62.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63.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6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6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6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6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68.xml" ContentType="application/vnd.openxmlformats-officedocument.presentationml.notesSlide+xml"/>
  <Override PartName="/ppt/tags/tag104.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05.xml" ContentType="application/vnd.openxmlformats-officedocument.presentationml.tags+xml"/>
  <Override PartName="/ppt/notesSlides/notesSlide7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72.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7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74.xml" ContentType="application/vnd.openxmlformats-officedocument.presentationml.notesSlide+xml"/>
  <Override PartName="/ppt/tags/tag112.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113.xml" ContentType="application/vnd.openxmlformats-officedocument.presentationml.tags+xml"/>
  <Override PartName="/ppt/notesSlides/notesSlide77.xml" ContentType="application/vnd.openxmlformats-officedocument.presentationml.notesSlide+xml"/>
  <Override PartName="/ppt/tags/tag114.xml" ContentType="application/vnd.openxmlformats-officedocument.presentationml.tags+xml"/>
  <Override PartName="/ppt/notesSlides/notesSlide78.xml" ContentType="application/vnd.openxmlformats-officedocument.presentationml.notesSlide+xml"/>
  <Override PartName="/ppt/tags/tag115.xml" ContentType="application/vnd.openxmlformats-officedocument.presentationml.tags+xml"/>
  <Override PartName="/ppt/notesSlides/notesSlide79.xml" ContentType="application/vnd.openxmlformats-officedocument.presentationml.notesSlide+xml"/>
  <Override PartName="/ppt/tags/tag116.xml" ContentType="application/vnd.openxmlformats-officedocument.presentationml.tags+xml"/>
  <Override PartName="/ppt/notesSlides/notesSlide80.xml" ContentType="application/vnd.openxmlformats-officedocument.presentationml.notesSlide+xml"/>
  <Override PartName="/ppt/tags/tag117.xml" ContentType="application/vnd.openxmlformats-officedocument.presentationml.tags+xml"/>
  <Override PartName="/ppt/notesSlides/notesSlide81.xml" ContentType="application/vnd.openxmlformats-officedocument.presentationml.notesSlide+xml"/>
  <Override PartName="/ppt/tags/tag118.xml" ContentType="application/vnd.openxmlformats-officedocument.presentationml.tags+xml"/>
  <Override PartName="/ppt/notesSlides/notesSlide82.xml" ContentType="application/vnd.openxmlformats-officedocument.presentationml.notesSlide+xml"/>
  <Override PartName="/ppt/tags/tag119.xml" ContentType="application/vnd.openxmlformats-officedocument.presentationml.tags+xml"/>
  <Override PartName="/ppt/notesSlides/notesSlide83.xml" ContentType="application/vnd.openxmlformats-officedocument.presentationml.notesSlide+xml"/>
  <Override PartName="/ppt/tags/tag120.xml" ContentType="application/vnd.openxmlformats-officedocument.presentationml.tags+xml"/>
  <Override PartName="/ppt/notesSlides/notesSlide84.xml" ContentType="application/vnd.openxmlformats-officedocument.presentationml.notesSlide+xml"/>
  <Override PartName="/ppt/tags/tag121.xml" ContentType="application/vnd.openxmlformats-officedocument.presentationml.tags+xml"/>
  <Override PartName="/ppt/notesSlides/notesSlide85.xml" ContentType="application/vnd.openxmlformats-officedocument.presentationml.notesSlide+xml"/>
  <Override PartName="/ppt/tags/tag122.xml" ContentType="application/vnd.openxmlformats-officedocument.presentationml.tags+xml"/>
  <Override PartName="/ppt/notesSlides/notesSlide86.xml" ContentType="application/vnd.openxmlformats-officedocument.presentationml.notesSlide+xml"/>
  <Override PartName="/ppt/tags/tag123.xml" ContentType="application/vnd.openxmlformats-officedocument.presentationml.tags+xml"/>
  <Override PartName="/ppt/notesSlides/notesSlide87.xml" ContentType="application/vnd.openxmlformats-officedocument.presentationml.notesSlide+xml"/>
  <Override PartName="/ppt/tags/tag124.xml" ContentType="application/vnd.openxmlformats-officedocument.presentationml.tags+xml"/>
  <Override PartName="/ppt/notesSlides/notesSlide88.xml" ContentType="application/vnd.openxmlformats-officedocument.presentationml.notesSlide+xml"/>
  <Override PartName="/ppt/tags/tag125.xml" ContentType="application/vnd.openxmlformats-officedocument.presentationml.tags+xml"/>
  <Override PartName="/ppt/notesSlides/notesSlide89.xml" ContentType="application/vnd.openxmlformats-officedocument.presentationml.notesSlide+xml"/>
  <Override PartName="/ppt/tags/tag126.xml" ContentType="application/vnd.openxmlformats-officedocument.presentationml.tags+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5181" r:id="rId1"/>
  </p:sldMasterIdLst>
  <p:notesMasterIdLst>
    <p:notesMasterId r:id="rId92"/>
  </p:notesMasterIdLst>
  <p:handoutMasterIdLst>
    <p:handoutMasterId r:id="rId93"/>
  </p:handoutMasterIdLst>
  <p:sldIdLst>
    <p:sldId id="1106" r:id="rId2"/>
    <p:sldId id="1108" r:id="rId3"/>
    <p:sldId id="740" r:id="rId4"/>
    <p:sldId id="1102" r:id="rId5"/>
    <p:sldId id="784" r:id="rId6"/>
    <p:sldId id="1101" r:id="rId7"/>
    <p:sldId id="1124" r:id="rId8"/>
    <p:sldId id="1137" r:id="rId9"/>
    <p:sldId id="776" r:id="rId10"/>
    <p:sldId id="1025" r:id="rId11"/>
    <p:sldId id="788" r:id="rId12"/>
    <p:sldId id="790" r:id="rId13"/>
    <p:sldId id="795" r:id="rId14"/>
    <p:sldId id="970" r:id="rId15"/>
    <p:sldId id="1126" r:id="rId16"/>
    <p:sldId id="1127" r:id="rId17"/>
    <p:sldId id="796" r:id="rId18"/>
    <p:sldId id="975" r:id="rId19"/>
    <p:sldId id="974" r:id="rId20"/>
    <p:sldId id="1116" r:id="rId21"/>
    <p:sldId id="1117" r:id="rId22"/>
    <p:sldId id="1118" r:id="rId23"/>
    <p:sldId id="1119" r:id="rId24"/>
    <p:sldId id="1120" r:id="rId25"/>
    <p:sldId id="976" r:id="rId26"/>
    <p:sldId id="1093" r:id="rId27"/>
    <p:sldId id="807" r:id="rId28"/>
    <p:sldId id="810" r:id="rId29"/>
    <p:sldId id="1109" r:id="rId30"/>
    <p:sldId id="1107" r:id="rId31"/>
    <p:sldId id="349" r:id="rId32"/>
    <p:sldId id="1122" r:id="rId33"/>
    <p:sldId id="353" r:id="rId34"/>
    <p:sldId id="813" r:id="rId35"/>
    <p:sldId id="814" r:id="rId36"/>
    <p:sldId id="815" r:id="rId37"/>
    <p:sldId id="820" r:id="rId38"/>
    <p:sldId id="821" r:id="rId39"/>
    <p:sldId id="816" r:id="rId40"/>
    <p:sldId id="817" r:id="rId41"/>
    <p:sldId id="818" r:id="rId42"/>
    <p:sldId id="819" r:id="rId43"/>
    <p:sldId id="822" r:id="rId44"/>
    <p:sldId id="823" r:id="rId45"/>
    <p:sldId id="1128" r:id="rId46"/>
    <p:sldId id="1129" r:id="rId47"/>
    <p:sldId id="1111" r:id="rId48"/>
    <p:sldId id="1104" r:id="rId49"/>
    <p:sldId id="360" r:id="rId50"/>
    <p:sldId id="361" r:id="rId51"/>
    <p:sldId id="829" r:id="rId52"/>
    <p:sldId id="841" r:id="rId53"/>
    <p:sldId id="842" r:id="rId54"/>
    <p:sldId id="844" r:id="rId55"/>
    <p:sldId id="845" r:id="rId56"/>
    <p:sldId id="846" r:id="rId57"/>
    <p:sldId id="1121" r:id="rId58"/>
    <p:sldId id="849" r:id="rId59"/>
    <p:sldId id="850" r:id="rId60"/>
    <p:sldId id="378" r:id="rId61"/>
    <p:sldId id="379" r:id="rId62"/>
    <p:sldId id="851" r:id="rId63"/>
    <p:sldId id="852" r:id="rId64"/>
    <p:sldId id="853" r:id="rId65"/>
    <p:sldId id="854" r:id="rId66"/>
    <p:sldId id="855" r:id="rId67"/>
    <p:sldId id="856" r:id="rId68"/>
    <p:sldId id="1123" r:id="rId69"/>
    <p:sldId id="858" r:id="rId70"/>
    <p:sldId id="859" r:id="rId71"/>
    <p:sldId id="1112" r:id="rId72"/>
    <p:sldId id="1105" r:id="rId73"/>
    <p:sldId id="1134" r:id="rId74"/>
    <p:sldId id="1136" r:id="rId75"/>
    <p:sldId id="398" r:id="rId76"/>
    <p:sldId id="534" r:id="rId77"/>
    <p:sldId id="1113" r:id="rId78"/>
    <p:sldId id="1115" r:id="rId79"/>
    <p:sldId id="1069" r:id="rId80"/>
    <p:sldId id="1071" r:id="rId81"/>
    <p:sldId id="1073" r:id="rId82"/>
    <p:sldId id="1079" r:id="rId83"/>
    <p:sldId id="1081" r:id="rId84"/>
    <p:sldId id="1082" r:id="rId85"/>
    <p:sldId id="1075" r:id="rId86"/>
    <p:sldId id="1089" r:id="rId87"/>
    <p:sldId id="1083" r:id="rId88"/>
    <p:sldId id="1085" r:id="rId89"/>
    <p:sldId id="1086" r:id="rId90"/>
    <p:sldId id="1087" r:id="rId91"/>
  </p:sldIdLst>
  <p:sldSz cx="9144000" cy="6858000" type="screen4x3"/>
  <p:notesSz cx="6997700" cy="9283700"/>
  <p:custDataLst>
    <p:tags r:id="rId94"/>
  </p:custDataLst>
  <p:defaultTextStyle>
    <a:defPPr>
      <a:defRPr lang="en-US"/>
    </a:defPPr>
    <a:lvl1pPr algn="l" rtl="0" eaLnBrk="0" fontAlgn="base" hangingPunct="0">
      <a:spcBef>
        <a:spcPct val="20000"/>
      </a:spcBef>
      <a:spcAft>
        <a:spcPct val="0"/>
      </a:spcAft>
      <a:buClr>
        <a:schemeClr val="tx1"/>
      </a:buClr>
      <a:buFont typeface="Monotype Sorts" pitchFamily="2" charset="2"/>
      <a:buNone/>
      <a:defRPr kumimoji="0" lang="en-US" sz="2400" b="0" i="0" u="none" kern="1200" baseline="0">
        <a:solidFill>
          <a:schemeClr val="tx1"/>
        </a:solidFill>
        <a:latin typeface="Arial"/>
        <a:ea typeface="+mn-ea"/>
        <a:cs typeface="+mn-cs"/>
      </a:defRPr>
    </a:lvl1pPr>
    <a:lvl2pPr marL="457200" algn="l" rtl="0" eaLnBrk="0" fontAlgn="base" hangingPunct="0">
      <a:spcBef>
        <a:spcPct val="20000"/>
      </a:spcBef>
      <a:spcAft>
        <a:spcPct val="0"/>
      </a:spcAft>
      <a:buClr>
        <a:schemeClr val="tx1"/>
      </a:buClr>
      <a:buFont typeface="Monotype Sorts" pitchFamily="2" charset="2"/>
      <a:buNone/>
      <a:defRPr kumimoji="0" lang="en-US" sz="2400" b="0" i="0" u="none" kern="1200" baseline="0">
        <a:solidFill>
          <a:schemeClr val="tx1"/>
        </a:solidFill>
        <a:latin typeface="Arial"/>
        <a:ea typeface="+mn-ea"/>
        <a:cs typeface="+mn-cs"/>
      </a:defRPr>
    </a:lvl2pPr>
    <a:lvl3pPr marL="914400" algn="l" rtl="0" eaLnBrk="0" fontAlgn="base" hangingPunct="0">
      <a:spcBef>
        <a:spcPct val="20000"/>
      </a:spcBef>
      <a:spcAft>
        <a:spcPct val="0"/>
      </a:spcAft>
      <a:buClr>
        <a:schemeClr val="tx1"/>
      </a:buClr>
      <a:buFont typeface="Monotype Sorts" pitchFamily="2" charset="2"/>
      <a:buNone/>
      <a:defRPr kumimoji="0" lang="en-US" sz="2400" b="0" i="0" u="none" kern="1200" baseline="0">
        <a:solidFill>
          <a:schemeClr val="tx1"/>
        </a:solidFill>
        <a:latin typeface="Arial"/>
        <a:ea typeface="+mn-ea"/>
        <a:cs typeface="+mn-cs"/>
      </a:defRPr>
    </a:lvl3pPr>
    <a:lvl4pPr marL="1371600" algn="l" rtl="0" eaLnBrk="0" fontAlgn="base" hangingPunct="0">
      <a:spcBef>
        <a:spcPct val="20000"/>
      </a:spcBef>
      <a:spcAft>
        <a:spcPct val="0"/>
      </a:spcAft>
      <a:buClr>
        <a:schemeClr val="tx1"/>
      </a:buClr>
      <a:buFont typeface="Monotype Sorts" pitchFamily="2" charset="2"/>
      <a:buNone/>
      <a:defRPr kumimoji="0" lang="en-US" sz="2400" b="0" i="0" u="none" kern="1200" baseline="0">
        <a:solidFill>
          <a:schemeClr val="tx1"/>
        </a:solidFill>
        <a:latin typeface="Arial"/>
        <a:ea typeface="+mn-ea"/>
        <a:cs typeface="+mn-cs"/>
      </a:defRPr>
    </a:lvl4pPr>
    <a:lvl5pPr marL="1828800" algn="l" rtl="0" eaLnBrk="0" fontAlgn="base" hangingPunct="0">
      <a:spcBef>
        <a:spcPct val="20000"/>
      </a:spcBef>
      <a:spcAft>
        <a:spcPct val="0"/>
      </a:spcAft>
      <a:buClr>
        <a:schemeClr val="tx1"/>
      </a:buClr>
      <a:buFont typeface="Monotype Sorts" pitchFamily="2" charset="2"/>
      <a:buNone/>
      <a:defRPr kumimoji="0" lang="en-US" sz="2400" b="0" i="0" u="none" kern="1200" baseline="0">
        <a:solidFill>
          <a:schemeClr val="tx1"/>
        </a:solidFill>
        <a:latin typeface="Arial"/>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orient="horz" pos="715" userDrawn="1">
          <p15:clr>
            <a:srgbClr val="A4A3A4"/>
          </p15:clr>
        </p15:guide>
        <p15:guide id="3" pos="5333" userDrawn="1">
          <p15:clr>
            <a:srgbClr val="A4A3A4"/>
          </p15:clr>
        </p15:guide>
        <p15:guide id="4" pos="2882" userDrawn="1">
          <p15:clr>
            <a:srgbClr val="A4A3A4"/>
          </p15:clr>
        </p15:guide>
        <p15:guide id="5" pos="440" userDrawn="1">
          <p15:clr>
            <a:srgbClr val="A4A3A4"/>
          </p15:clr>
        </p15:guide>
        <p15:guide id="6" pos="719" userDrawn="1">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6650" autoAdjust="0"/>
    <p:restoredTop sz="77039" autoAdjust="0"/>
  </p:normalViewPr>
  <p:slideViewPr>
    <p:cSldViewPr snapToGrid="0" showGuides="1">
      <p:cViewPr varScale="1">
        <p:scale>
          <a:sx n="69" d="100"/>
          <a:sy n="69" d="100"/>
        </p:scale>
        <p:origin x="1524" y="66"/>
      </p:cViewPr>
      <p:guideLst>
        <p:guide orient="horz" pos="528"/>
        <p:guide orient="horz" pos="715"/>
        <p:guide pos="5333"/>
        <p:guide pos="2882"/>
        <p:guide pos="440"/>
        <p:guide pos="71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1624"/>
    </p:cViewPr>
  </p:sorterViewPr>
  <p:notesViewPr>
    <p:cSldViewPr snapToGrid="0" showGuides="1">
      <p:cViewPr>
        <p:scale>
          <a:sx n="100" d="100"/>
          <a:sy n="100" d="100"/>
        </p:scale>
        <p:origin x="1781" y="-744"/>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atin typeface="Arial"/>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963988" y="0"/>
            <a:ext cx="3032125" cy="463550"/>
          </a:xfrm>
          <a:prstGeom prst="rect">
            <a:avLst/>
          </a:prstGeom>
        </p:spPr>
        <p:txBody>
          <a:bodyPr vert="horz" lIns="91440" tIns="45720" rIns="91440" bIns="45720" rtlCol="0"/>
          <a:lstStyle>
            <a:lvl1pPr algn="r">
              <a:defRPr sz="1200">
                <a:latin typeface="Arial"/>
              </a:defRPr>
            </a:lvl1pPr>
          </a:lstStyle>
          <a:p>
            <a:pPr>
              <a:defRPr/>
            </a:pPr>
            <a:fld id="{CDFD2FE8-5224-4DD7-BCE1-C6F2B1B76357}" type="datetimeFigureOut">
              <a:rPr lang="en-US">
                <a:latin typeface="Arial" pitchFamily="34" charset="0"/>
              </a:rPr>
              <a:pPr>
                <a:defRPr/>
              </a:pPr>
              <a:t>10/11/2021</a:t>
            </a:fld>
            <a:endParaRPr lang="en-US" dirty="0">
              <a:latin typeface="Arial" pitchFamily="34" charset="0"/>
            </a:endParaRPr>
          </a:p>
        </p:txBody>
      </p:sp>
      <p:sp>
        <p:nvSpPr>
          <p:cNvPr id="4" name="Footer Placeholder 3"/>
          <p:cNvSpPr>
            <a:spLocks noGrp="1"/>
          </p:cNvSpPr>
          <p:nvPr>
            <p:ph type="ftr" sz="quarter" idx="2"/>
          </p:nvPr>
        </p:nvSpPr>
        <p:spPr>
          <a:xfrm>
            <a:off x="0" y="8818563"/>
            <a:ext cx="3032125" cy="463550"/>
          </a:xfrm>
          <a:prstGeom prst="rect">
            <a:avLst/>
          </a:prstGeom>
        </p:spPr>
        <p:txBody>
          <a:bodyPr vert="horz" lIns="91440" tIns="45720" rIns="91440" bIns="45720" rtlCol="0" anchor="b"/>
          <a:lstStyle>
            <a:lvl1pPr algn="l">
              <a:defRPr sz="1200">
                <a:latin typeface="Arial"/>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lIns="91440" tIns="45720" rIns="91440" bIns="45720" rtlCol="0" anchor="b"/>
          <a:lstStyle>
            <a:lvl1pPr algn="r">
              <a:defRPr sz="1200">
                <a:latin typeface="Arial"/>
              </a:defRPr>
            </a:lvl1pPr>
          </a:lstStyle>
          <a:p>
            <a:pPr>
              <a:defRPr/>
            </a:pPr>
            <a:fld id="{4E1CDCA9-8652-44CD-AA19-54626522AA02}"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4285328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buClrTx/>
              <a:buFontTx/>
              <a:buNone/>
              <a:defRPr sz="1200">
                <a:latin typeface="Times New Roman"/>
              </a:defRPr>
            </a:lvl1pPr>
          </a:lstStyle>
          <a:p>
            <a:pPr>
              <a:defRPr/>
            </a:pPr>
            <a:endParaRPr 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buClrTx/>
              <a:buFontTx/>
              <a:buNone/>
              <a:defRPr sz="1200">
                <a:latin typeface="Times New Roman"/>
              </a:defRPr>
            </a:lvl1pPr>
          </a:lstStyle>
          <a:p>
            <a:pPr>
              <a:defRPr/>
            </a:pPr>
            <a:endParaRPr lang="en-US"/>
          </a:p>
        </p:txBody>
      </p:sp>
      <p:sp>
        <p:nvSpPr>
          <p:cNvPr id="151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buClrTx/>
              <a:buFontTx/>
              <a:buNone/>
              <a:defRPr sz="1200">
                <a:latin typeface="Times New Roman"/>
              </a:defRPr>
            </a:lvl1pPr>
          </a:lstStyle>
          <a:p>
            <a:pPr>
              <a:defRPr/>
            </a:pPr>
            <a:endParaRPr lang="en-US"/>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buClrTx/>
              <a:buFontTx/>
              <a:buNone/>
              <a:defRPr sz="1200" smtClean="0">
                <a:latin typeface="Times New Roman"/>
              </a:defRPr>
            </a:lvl1pPr>
          </a:lstStyle>
          <a:p>
            <a:pPr>
              <a:defRPr/>
            </a:pPr>
            <a:fld id="{CB69F47B-B954-4936-B260-BD8F20E2E238}" type="slidenum">
              <a:rPr lang="en-US" smtClean="0"/>
              <a:pPr>
                <a:defRPr/>
              </a:pPr>
              <a:t>‹#›</a:t>
            </a:fld>
            <a:endParaRPr lang="en-US" dirty="0"/>
          </a:p>
        </p:txBody>
      </p:sp>
    </p:spTree>
    <p:extLst>
      <p:ext uri="{BB962C8B-B14F-4D97-AF65-F5344CB8AC3E}">
        <p14:creationId xmlns:p14="http://schemas.microsoft.com/office/powerpoint/2010/main" val="3986698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a:ea typeface="+mn-ea"/>
        <a:cs typeface="+mn-cs"/>
      </a:defRPr>
    </a:lvl1pPr>
    <a:lvl2pPr marL="457200" algn="l" rtl="0" eaLnBrk="0" fontAlgn="base" hangingPunct="0">
      <a:spcBef>
        <a:spcPct val="30000"/>
      </a:spcBef>
      <a:spcAft>
        <a:spcPct val="0"/>
      </a:spcAft>
      <a:defRPr sz="1200" kern="1200">
        <a:solidFill>
          <a:schemeClr val="tx1"/>
        </a:solidFill>
        <a:latin typeface="Times New Roman"/>
        <a:ea typeface="+mn-ea"/>
        <a:cs typeface="+mn-cs"/>
      </a:defRPr>
    </a:lvl2pPr>
    <a:lvl3pPr marL="914400" algn="l" rtl="0" eaLnBrk="0" fontAlgn="base" hangingPunct="0">
      <a:spcBef>
        <a:spcPct val="30000"/>
      </a:spcBef>
      <a:spcAft>
        <a:spcPct val="0"/>
      </a:spcAft>
      <a:defRPr sz="1200" kern="1200">
        <a:solidFill>
          <a:schemeClr val="tx1"/>
        </a:solidFill>
        <a:latin typeface="Times New Roman"/>
        <a:ea typeface="+mn-ea"/>
        <a:cs typeface="+mn-cs"/>
      </a:defRPr>
    </a:lvl3pPr>
    <a:lvl4pPr marL="1371600" algn="l" rtl="0" eaLnBrk="0" fontAlgn="base" hangingPunct="0">
      <a:spcBef>
        <a:spcPct val="30000"/>
      </a:spcBef>
      <a:spcAft>
        <a:spcPct val="0"/>
      </a:spcAft>
      <a:defRPr sz="1200" kern="1200">
        <a:solidFill>
          <a:schemeClr val="tx1"/>
        </a:solidFill>
        <a:latin typeface="Times New Roman"/>
        <a:ea typeface="+mn-ea"/>
        <a:cs typeface="+mn-cs"/>
      </a:defRPr>
    </a:lvl4pPr>
    <a:lvl5pPr marL="1828800" algn="l" rtl="0" eaLnBrk="0" fontAlgn="base" hangingPunct="0">
      <a:spcBef>
        <a:spcPct val="30000"/>
      </a:spcBef>
      <a:spcAft>
        <a:spcPct val="0"/>
      </a:spcAft>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a:t>
            </a:fld>
            <a:endParaRPr lang="en-US" sz="1200" dirty="0"/>
          </a:p>
        </p:txBody>
      </p:sp>
    </p:spTree>
    <p:extLst>
      <p:ext uri="{BB962C8B-B14F-4D97-AF65-F5344CB8AC3E}">
        <p14:creationId xmlns:p14="http://schemas.microsoft.com/office/powerpoint/2010/main" val="3475312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10</a:t>
            </a:fld>
            <a:endParaRPr lang="en-US" dirty="0"/>
          </a:p>
        </p:txBody>
      </p:sp>
    </p:spTree>
    <p:extLst>
      <p:ext uri="{BB962C8B-B14F-4D97-AF65-F5344CB8AC3E}">
        <p14:creationId xmlns:p14="http://schemas.microsoft.com/office/powerpoint/2010/main" val="549058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A7C1538C-B4B2-43C6-9E83-C27E16BA8500}" type="slidenum">
              <a:rPr lang="en-US" sz="1200">
                <a:latin typeface="Times New Roman" pitchFamily="18" charset="0"/>
              </a:rPr>
              <a:pPr/>
              <a:t>11</a:t>
            </a:fld>
            <a:endParaRPr lang="en-US" sz="1200">
              <a:latin typeface="Times New Roman" pitchFamily="18" charset="0"/>
            </a:endParaRPr>
          </a:p>
        </p:txBody>
      </p:sp>
      <p:sp>
        <p:nvSpPr>
          <p:cNvPr id="159747" name="Rectangle 2"/>
          <p:cNvSpPr>
            <a:spLocks noGrp="1" noRot="1" noChangeAspect="1" noChangeArrowheads="1" noTextEdit="1"/>
          </p:cNvSpPr>
          <p:nvPr>
            <p:ph type="sldImg"/>
          </p:nvPr>
        </p:nvSpPr>
        <p:spPr>
          <a:xfrm>
            <a:off x="1216025" y="914400"/>
            <a:ext cx="4425950" cy="3319463"/>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Don't read each example.  Just choose a couple to talk through. </a:t>
            </a:r>
          </a:p>
        </p:txBody>
      </p:sp>
    </p:spTree>
    <p:extLst>
      <p:ext uri="{BB962C8B-B14F-4D97-AF65-F5344CB8AC3E}">
        <p14:creationId xmlns:p14="http://schemas.microsoft.com/office/powerpoint/2010/main" val="2578756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331F7F22-BDE9-4CDC-AB73-9B25127BABED}" type="slidenum">
              <a:rPr lang="en-US" sz="1200">
                <a:latin typeface="Times New Roman" pitchFamily="18" charset="0"/>
              </a:rPr>
              <a:pPr/>
              <a:t>12</a:t>
            </a:fld>
            <a:endParaRPr lang="en-US" sz="1200">
              <a:latin typeface="Times New Roman" pitchFamily="18" charset="0"/>
            </a:endParaRPr>
          </a:p>
        </p:txBody>
      </p:sp>
      <p:sp>
        <p:nvSpPr>
          <p:cNvPr id="160771" name="Rectangle 2"/>
          <p:cNvSpPr>
            <a:spLocks noGrp="1" noRot="1" noChangeAspect="1" noChangeArrowheads="1" noTextEdit="1"/>
          </p:cNvSpPr>
          <p:nvPr>
            <p:ph type="sldImg"/>
          </p:nvPr>
        </p:nvSpPr>
        <p:spPr>
          <a:xfrm>
            <a:off x="1216025" y="914400"/>
            <a:ext cx="4425950" cy="3319463"/>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Don't read each example.  Just choose a couple to talk through. </a:t>
            </a:r>
          </a:p>
          <a:p>
            <a:endParaRPr lang="en-US" dirty="0">
              <a:latin typeface="Times New Roman" pitchFamily="18" charset="0"/>
            </a:endParaRPr>
          </a:p>
        </p:txBody>
      </p:sp>
    </p:spTree>
    <p:extLst>
      <p:ext uri="{BB962C8B-B14F-4D97-AF65-F5344CB8AC3E}">
        <p14:creationId xmlns:p14="http://schemas.microsoft.com/office/powerpoint/2010/main" val="444868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8C8ED194-CB55-46C7-B6BF-FA6ECA7A6B3A}" type="slidenum">
              <a:rPr lang="en-US" sz="1200">
                <a:latin typeface="Times New Roman" pitchFamily="18" charset="0"/>
              </a:rPr>
              <a:pPr/>
              <a:t>13</a:t>
            </a:fld>
            <a:endParaRPr lang="en-US" sz="1200">
              <a:latin typeface="Times New Roman" pitchFamily="18" charset="0"/>
            </a:endParaRPr>
          </a:p>
        </p:txBody>
      </p:sp>
      <p:sp>
        <p:nvSpPr>
          <p:cNvPr id="161795" name="Rectangle 2"/>
          <p:cNvSpPr>
            <a:spLocks noGrp="1" noRot="1" noChangeAspect="1" noChangeArrowheads="1" noTextEdit="1"/>
          </p:cNvSpPr>
          <p:nvPr>
            <p:ph type="sldImg"/>
          </p:nvPr>
        </p:nvSpPr>
        <p:spPr>
          <a:xfrm>
            <a:off x="1216025" y="914400"/>
            <a:ext cx="4425950" cy="3319463"/>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Transition:  We need to write an INPUT statement to read the offers.dat file.</a:t>
            </a:r>
          </a:p>
        </p:txBody>
      </p:sp>
    </p:spTree>
    <p:extLst>
      <p:ext uri="{BB962C8B-B14F-4D97-AF65-F5344CB8AC3E}">
        <p14:creationId xmlns:p14="http://schemas.microsoft.com/office/powerpoint/2010/main" val="7822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14</a:t>
            </a:fld>
            <a:endParaRPr lang="en-US" dirty="0"/>
          </a:p>
        </p:txBody>
      </p:sp>
    </p:spTree>
    <p:extLst>
      <p:ext uri="{BB962C8B-B14F-4D97-AF65-F5344CB8AC3E}">
        <p14:creationId xmlns:p14="http://schemas.microsoft.com/office/powerpoint/2010/main" val="2276528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@5 </a:t>
            </a:r>
            <a:r>
              <a:rPr lang="en-US" dirty="0" err="1"/>
              <a:t>Offer_dt</a:t>
            </a:r>
            <a:r>
              <a:rPr lang="en-US" dirty="0"/>
              <a:t> mmddyy8.</a:t>
            </a:r>
          </a:p>
        </p:txBody>
      </p:sp>
    </p:spTree>
    <p:extLst>
      <p:ext uri="{BB962C8B-B14F-4D97-AF65-F5344CB8AC3E}">
        <p14:creationId xmlns:p14="http://schemas.microsoft.com/office/powerpoint/2010/main" val="1870910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4202313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xfrm>
            <a:off x="1216025" y="914400"/>
            <a:ext cx="4425950" cy="3319463"/>
          </a:xfrm>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This slide shows the input buffer and complete PDV from the end of the compilation phase.   You may need define what a PDV is and talk through how SAS creates the PDV from specifications on the INPUT statement if there are students who skipped PRG1 or don’t’ remember the compilation information from PRG1.</a:t>
            </a:r>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B53E5E72-D30B-444A-A13F-0366512A350B}" type="slidenum">
              <a:rPr lang="en-US" sz="1200">
                <a:latin typeface="Times New Roman" pitchFamily="18" charset="0"/>
              </a:rPr>
              <a:pPr/>
              <a:t>17</a:t>
            </a:fld>
            <a:endParaRPr lang="en-US" sz="1200">
              <a:latin typeface="Times New Roman" pitchFamily="18" charset="0"/>
            </a:endParaRPr>
          </a:p>
        </p:txBody>
      </p:sp>
    </p:spTree>
    <p:extLst>
      <p:ext uri="{BB962C8B-B14F-4D97-AF65-F5344CB8AC3E}">
        <p14:creationId xmlns:p14="http://schemas.microsoft.com/office/powerpoint/2010/main" val="563796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6BC02035-B8F6-4160-B7DD-04C57135A80E}" type="slidenum">
              <a:rPr lang="en-US" sz="1200">
                <a:latin typeface="Times New Roman" pitchFamily="18" charset="0"/>
              </a:rPr>
              <a:pPr/>
              <a:t>18</a:t>
            </a:fld>
            <a:endParaRPr lang="en-US" sz="1200">
              <a:latin typeface="Times New Roman" pitchFamily="18" charset="0"/>
            </a:endParaRPr>
          </a:p>
        </p:txBody>
      </p:sp>
      <p:sp>
        <p:nvSpPr>
          <p:cNvPr id="166915" name="Rectangle 2"/>
          <p:cNvSpPr>
            <a:spLocks noGrp="1" noRot="1" noChangeAspect="1" noChangeArrowheads="1" noTextEdit="1"/>
          </p:cNvSpPr>
          <p:nvPr>
            <p:ph type="sldImg"/>
          </p:nvPr>
        </p:nvSpPr>
        <p:spPr>
          <a:xfrm>
            <a:off x="1216025" y="914400"/>
            <a:ext cx="4425950" cy="3319463"/>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690110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49353882-66AF-4FD0-8FEC-B641AACD3446}" type="slidenum">
              <a:rPr lang="en-US" sz="1200">
                <a:latin typeface="Times New Roman" pitchFamily="18" charset="0"/>
              </a:rPr>
              <a:pPr/>
              <a:t>19</a:t>
            </a:fld>
            <a:endParaRPr lang="en-US" sz="1200">
              <a:latin typeface="Times New Roman" pitchFamily="18" charset="0"/>
            </a:endParaRPr>
          </a:p>
        </p:txBody>
      </p:sp>
      <p:sp>
        <p:nvSpPr>
          <p:cNvPr id="167939" name="Rectangle 2"/>
          <p:cNvSpPr>
            <a:spLocks noGrp="1" noRot="1" noChangeAspect="1" noChangeArrowheads="1" noTextEdit="1"/>
          </p:cNvSpPr>
          <p:nvPr>
            <p:ph type="sldImg"/>
          </p:nvPr>
        </p:nvSpPr>
        <p:spPr>
          <a:xfrm>
            <a:off x="1216025" y="914400"/>
            <a:ext cx="4425950" cy="3319463"/>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69671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2</a:t>
            </a:fld>
            <a:endParaRPr lang="en-US" sz="1200" dirty="0"/>
          </a:p>
        </p:txBody>
      </p:sp>
    </p:spTree>
    <p:extLst>
      <p:ext uri="{BB962C8B-B14F-4D97-AF65-F5344CB8AC3E}">
        <p14:creationId xmlns:p14="http://schemas.microsoft.com/office/powerpoint/2010/main" val="3750860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6FC1FDB6-2087-4E3A-83AD-FA4C7E4CF430}" type="slidenum">
              <a:rPr lang="en-US" sz="1200">
                <a:latin typeface="Times New Roman" pitchFamily="18" charset="0"/>
              </a:rPr>
              <a:pPr/>
              <a:t>20</a:t>
            </a:fld>
            <a:endParaRPr lang="en-US" sz="1200">
              <a:latin typeface="Times New Roman" pitchFamily="18" charset="0"/>
            </a:endParaRPr>
          </a:p>
        </p:txBody>
      </p:sp>
      <p:sp>
        <p:nvSpPr>
          <p:cNvPr id="168963" name="Rectangle 2"/>
          <p:cNvSpPr>
            <a:spLocks noGrp="1" noRot="1" noChangeAspect="1" noChangeArrowheads="1" noTextEdit="1"/>
          </p:cNvSpPr>
          <p:nvPr>
            <p:ph type="sldImg"/>
          </p:nvPr>
        </p:nvSpPr>
        <p:spPr>
          <a:xfrm>
            <a:off x="1216025" y="914400"/>
            <a:ext cx="4425950" cy="3319463"/>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35835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21</a:t>
            </a:fld>
            <a:endParaRPr lang="en-US" dirty="0"/>
          </a:p>
        </p:txBody>
      </p:sp>
    </p:spTree>
    <p:extLst>
      <p:ext uri="{BB962C8B-B14F-4D97-AF65-F5344CB8AC3E}">
        <p14:creationId xmlns:p14="http://schemas.microsoft.com/office/powerpoint/2010/main" val="1848232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xfrm>
            <a:off x="1216025" y="914400"/>
            <a:ext cx="4425950" cy="3319463"/>
          </a:xfrm>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that the mmddyy8. </a:t>
            </a:r>
            <a:r>
              <a:rPr lang="en-US" dirty="0" err="1">
                <a:latin typeface="Times New Roman" pitchFamily="18" charset="0"/>
              </a:rPr>
              <a:t>informat</a:t>
            </a:r>
            <a:r>
              <a:rPr lang="en-US" dirty="0">
                <a:latin typeface="Times New Roman" pitchFamily="18" charset="0"/>
              </a:rPr>
              <a:t> is transforming the “12/02/07” text value into the SAS date value.</a:t>
            </a:r>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1DD7F043-BB27-418D-931D-D377002B4937}" type="slidenum">
              <a:rPr lang="en-US" sz="1200">
                <a:latin typeface="Times New Roman" pitchFamily="18" charset="0"/>
              </a:rPr>
              <a:pPr/>
              <a:t>22</a:t>
            </a:fld>
            <a:endParaRPr lang="en-US" sz="1200">
              <a:latin typeface="Times New Roman" pitchFamily="18" charset="0"/>
            </a:endParaRPr>
          </a:p>
        </p:txBody>
      </p:sp>
    </p:spTree>
    <p:extLst>
      <p:ext uri="{BB962C8B-B14F-4D97-AF65-F5344CB8AC3E}">
        <p14:creationId xmlns:p14="http://schemas.microsoft.com/office/powerpoint/2010/main" val="3803385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23</a:t>
            </a:fld>
            <a:endParaRPr lang="en-US" dirty="0"/>
          </a:p>
        </p:txBody>
      </p:sp>
    </p:spTree>
    <p:extLst>
      <p:ext uri="{BB962C8B-B14F-4D97-AF65-F5344CB8AC3E}">
        <p14:creationId xmlns:p14="http://schemas.microsoft.com/office/powerpoint/2010/main" val="3978637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xfrm>
            <a:off x="1216025" y="914400"/>
            <a:ext cx="4425950" cy="3319463"/>
          </a:xfrm>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that the percent3. </a:t>
            </a:r>
            <a:r>
              <a:rPr lang="en-US" dirty="0" err="1">
                <a:latin typeface="Times New Roman" pitchFamily="18" charset="0"/>
              </a:rPr>
              <a:t>informat</a:t>
            </a:r>
            <a:r>
              <a:rPr lang="en-US" dirty="0">
                <a:latin typeface="Times New Roman" pitchFamily="18" charset="0"/>
              </a:rPr>
              <a:t> is removing the  % sign and dividing the value by 100 before storing it into the PDV</a:t>
            </a:r>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270CE969-6BA1-4DFE-A845-7A5FD2129D87}" type="slidenum">
              <a:rPr lang="en-US" sz="1200">
                <a:latin typeface="Times New Roman" pitchFamily="18" charset="0"/>
              </a:rPr>
              <a:pPr/>
              <a:t>24</a:t>
            </a:fld>
            <a:endParaRPr lang="en-US" sz="1200">
              <a:latin typeface="Times New Roman" pitchFamily="18" charset="0"/>
            </a:endParaRPr>
          </a:p>
        </p:txBody>
      </p:sp>
    </p:spTree>
    <p:extLst>
      <p:ext uri="{BB962C8B-B14F-4D97-AF65-F5344CB8AC3E}">
        <p14:creationId xmlns:p14="http://schemas.microsoft.com/office/powerpoint/2010/main" val="2308505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25</a:t>
            </a:fld>
            <a:endParaRPr lang="en-US" dirty="0"/>
          </a:p>
        </p:txBody>
      </p:sp>
    </p:spTree>
    <p:extLst>
      <p:ext uri="{BB962C8B-B14F-4D97-AF65-F5344CB8AC3E}">
        <p14:creationId xmlns:p14="http://schemas.microsoft.com/office/powerpoint/2010/main" val="2168732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xfrm>
            <a:off x="1216025" y="914400"/>
            <a:ext cx="4425950" cy="3319463"/>
          </a:xfrm>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The record showing in the input buffer is the last line in the raw data file.</a:t>
            </a:r>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612B3BEF-BFDE-42E9-8F28-3595B83A05B5}" type="slidenum">
              <a:rPr lang="en-US" sz="1200">
                <a:latin typeface="Times New Roman" pitchFamily="18" charset="0"/>
              </a:rPr>
              <a:pPr/>
              <a:t>26</a:t>
            </a:fld>
            <a:endParaRPr lang="en-US" sz="1200">
              <a:latin typeface="Times New Roman" pitchFamily="18" charset="0"/>
            </a:endParaRPr>
          </a:p>
        </p:txBody>
      </p:sp>
    </p:spTree>
    <p:extLst>
      <p:ext uri="{BB962C8B-B14F-4D97-AF65-F5344CB8AC3E}">
        <p14:creationId xmlns:p14="http://schemas.microsoft.com/office/powerpoint/2010/main" val="362182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CFCF96B9-CB23-4773-9989-7695A9F290B8}" type="slidenum">
              <a:rPr lang="en-US" sz="1200">
                <a:latin typeface="Times New Roman" pitchFamily="18" charset="0"/>
              </a:rPr>
              <a:pPr/>
              <a:t>27</a:t>
            </a:fld>
            <a:endParaRPr lang="en-US" sz="1200">
              <a:latin typeface="Times New Roman" pitchFamily="18" charset="0"/>
            </a:endParaRPr>
          </a:p>
        </p:txBody>
      </p:sp>
      <p:sp>
        <p:nvSpPr>
          <p:cNvPr id="173059" name="Rectangle 2"/>
          <p:cNvSpPr>
            <a:spLocks noGrp="1" noRot="1" noChangeAspect="1" noChangeArrowheads="1" noTextEdit="1"/>
          </p:cNvSpPr>
          <p:nvPr>
            <p:ph type="sldImg"/>
          </p:nvPr>
        </p:nvSpPr>
        <p:spPr>
          <a:xfrm>
            <a:off x="1216025" y="914400"/>
            <a:ext cx="4425950" cy="3319463"/>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Transition to next slide: How can we make the date values more readable?</a:t>
            </a:r>
          </a:p>
        </p:txBody>
      </p:sp>
    </p:spTree>
    <p:extLst>
      <p:ext uri="{BB962C8B-B14F-4D97-AF65-F5344CB8AC3E}">
        <p14:creationId xmlns:p14="http://schemas.microsoft.com/office/powerpoint/2010/main" val="4111044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28</a:t>
            </a:fld>
            <a:endParaRPr lang="en-US" dirty="0"/>
          </a:p>
        </p:txBody>
      </p:sp>
    </p:spTree>
    <p:extLst>
      <p:ext uri="{BB962C8B-B14F-4D97-AF65-F5344CB8AC3E}">
        <p14:creationId xmlns:p14="http://schemas.microsoft.com/office/powerpoint/2010/main" val="2877468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29</a:t>
            </a:fld>
            <a:endParaRPr lang="en-US" sz="1200">
              <a:solidFill>
                <a:prstClr val="black"/>
              </a:solidFill>
            </a:endParaRPr>
          </a:p>
        </p:txBody>
      </p:sp>
    </p:spTree>
    <p:extLst>
      <p:ext uri="{BB962C8B-B14F-4D97-AF65-F5344CB8AC3E}">
        <p14:creationId xmlns:p14="http://schemas.microsoft.com/office/powerpoint/2010/main" val="2343954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3</a:t>
            </a:fld>
            <a:endParaRPr lang="en-US" dirty="0"/>
          </a:p>
        </p:txBody>
      </p:sp>
    </p:spTree>
    <p:extLst>
      <p:ext uri="{BB962C8B-B14F-4D97-AF65-F5344CB8AC3E}">
        <p14:creationId xmlns:p14="http://schemas.microsoft.com/office/powerpoint/2010/main" val="1939893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30</a:t>
            </a:fld>
            <a:endParaRPr lang="en-US" sz="1200"/>
          </a:p>
        </p:txBody>
      </p:sp>
    </p:spTree>
    <p:extLst>
      <p:ext uri="{BB962C8B-B14F-4D97-AF65-F5344CB8AC3E}">
        <p14:creationId xmlns:p14="http://schemas.microsoft.com/office/powerpoint/2010/main" val="1535222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E4F97271-777A-434D-949F-B8611EA60158}" type="slidenum">
              <a:rPr lang="en-US" sz="1200">
                <a:latin typeface="Times New Roman" pitchFamily="18" charset="0"/>
              </a:rPr>
              <a:pPr/>
              <a:t>31</a:t>
            </a:fld>
            <a:endParaRPr lang="en-US" sz="1200">
              <a:latin typeface="Times New Roman" pitchFamily="18" charset="0"/>
            </a:endParaRPr>
          </a:p>
        </p:txBody>
      </p:sp>
      <p:sp>
        <p:nvSpPr>
          <p:cNvPr id="174083" name="Rectangle 2"/>
          <p:cNvSpPr>
            <a:spLocks noGrp="1" noRot="1" noChangeAspect="1" noChangeArrowheads="1" noTextEdit="1"/>
          </p:cNvSpPr>
          <p:nvPr>
            <p:ph type="sldImg"/>
          </p:nvPr>
        </p:nvSpPr>
        <p:spPr>
          <a:xfrm>
            <a:off x="1216025" y="914400"/>
            <a:ext cx="4425950" cy="3319463"/>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Introduce this section by saying that 4.1 handled the case of one raw data line per observation.  But not all raw data is arranged like that…then go into the objectives for this chapter.</a:t>
            </a:r>
          </a:p>
        </p:txBody>
      </p:sp>
    </p:spTree>
    <p:extLst>
      <p:ext uri="{BB962C8B-B14F-4D97-AF65-F5344CB8AC3E}">
        <p14:creationId xmlns:p14="http://schemas.microsoft.com/office/powerpoint/2010/main" val="2460048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236F48E2-7CF4-4EB9-9B8E-7F53CAA93078}" type="slidenum">
              <a:rPr lang="en-US" sz="1200">
                <a:latin typeface="Times New Roman" pitchFamily="18" charset="0"/>
              </a:rPr>
              <a:pPr/>
              <a:t>32</a:t>
            </a:fld>
            <a:endParaRPr lang="en-US" sz="1200">
              <a:latin typeface="Times New Roman" pitchFamily="18" charset="0"/>
            </a:endParaRPr>
          </a:p>
        </p:txBody>
      </p:sp>
      <p:sp>
        <p:nvSpPr>
          <p:cNvPr id="176131" name="Rectangle 2"/>
          <p:cNvSpPr>
            <a:spLocks noGrp="1" noRot="1" noChangeAspect="1" noChangeArrowheads="1" noTextEdit="1"/>
          </p:cNvSpPr>
          <p:nvPr>
            <p:ph type="sldImg"/>
          </p:nvPr>
        </p:nvSpPr>
        <p:spPr>
          <a:xfrm>
            <a:off x="1216025" y="914400"/>
            <a:ext cx="4425950" cy="3319463"/>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Restate that there are 4 lines of raw data for each observation in contacts.</a:t>
            </a:r>
          </a:p>
        </p:txBody>
      </p:sp>
    </p:spTree>
    <p:extLst>
      <p:ext uri="{BB962C8B-B14F-4D97-AF65-F5344CB8AC3E}">
        <p14:creationId xmlns:p14="http://schemas.microsoft.com/office/powerpoint/2010/main" val="12659032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33</a:t>
            </a:fld>
            <a:endParaRPr lang="en-US" dirty="0"/>
          </a:p>
        </p:txBody>
      </p:sp>
    </p:spTree>
    <p:extLst>
      <p:ext uri="{BB962C8B-B14F-4D97-AF65-F5344CB8AC3E}">
        <p14:creationId xmlns:p14="http://schemas.microsoft.com/office/powerpoint/2010/main" val="1301258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34</a:t>
            </a:fld>
            <a:endParaRPr lang="en-US" dirty="0"/>
          </a:p>
        </p:txBody>
      </p:sp>
    </p:spTree>
    <p:extLst>
      <p:ext uri="{BB962C8B-B14F-4D97-AF65-F5344CB8AC3E}">
        <p14:creationId xmlns:p14="http://schemas.microsoft.com/office/powerpoint/2010/main" val="4103137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35</a:t>
            </a:fld>
            <a:endParaRPr lang="en-US" dirty="0"/>
          </a:p>
        </p:txBody>
      </p:sp>
    </p:spTree>
    <p:extLst>
      <p:ext uri="{BB962C8B-B14F-4D97-AF65-F5344CB8AC3E}">
        <p14:creationId xmlns:p14="http://schemas.microsoft.com/office/powerpoint/2010/main" val="1231734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36</a:t>
            </a:fld>
            <a:endParaRPr lang="en-US" dirty="0"/>
          </a:p>
        </p:txBody>
      </p:sp>
    </p:spTree>
    <p:extLst>
      <p:ext uri="{BB962C8B-B14F-4D97-AF65-F5344CB8AC3E}">
        <p14:creationId xmlns:p14="http://schemas.microsoft.com/office/powerpoint/2010/main" val="32036926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A7882D16-BF3F-42AD-AB49-D3A4995B8BA9}" type="slidenum">
              <a:rPr lang="en-US" sz="1200">
                <a:latin typeface="Times New Roman" pitchFamily="18" charset="0"/>
              </a:rPr>
              <a:pPr/>
              <a:t>37</a:t>
            </a:fld>
            <a:endParaRPr lang="en-US" sz="1200">
              <a:latin typeface="Times New Roman" pitchFamily="18" charset="0"/>
            </a:endParaRPr>
          </a:p>
        </p:txBody>
      </p:sp>
      <p:sp>
        <p:nvSpPr>
          <p:cNvPr id="177155" name="Rectangle 2"/>
          <p:cNvSpPr>
            <a:spLocks noGrp="1" noRot="1" noChangeAspect="1" noChangeArrowheads="1" noTextEdit="1"/>
          </p:cNvSpPr>
          <p:nvPr>
            <p:ph type="sldImg"/>
          </p:nvPr>
        </p:nvSpPr>
        <p:spPr>
          <a:xfrm>
            <a:off x="1216025" y="914400"/>
            <a:ext cx="4425950" cy="3319463"/>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the number of raw data lines read and the number of observations created.  Something like: "48 raw data lines read in and at 4 lines per observation we get 12 observations created."</a:t>
            </a:r>
          </a:p>
        </p:txBody>
      </p:sp>
    </p:spTree>
    <p:extLst>
      <p:ext uri="{BB962C8B-B14F-4D97-AF65-F5344CB8AC3E}">
        <p14:creationId xmlns:p14="http://schemas.microsoft.com/office/powerpoint/2010/main" val="369986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38</a:t>
            </a:fld>
            <a:endParaRPr lang="en-US" dirty="0"/>
          </a:p>
        </p:txBody>
      </p:sp>
    </p:spTree>
    <p:extLst>
      <p:ext uri="{BB962C8B-B14F-4D97-AF65-F5344CB8AC3E}">
        <p14:creationId xmlns:p14="http://schemas.microsoft.com/office/powerpoint/2010/main" val="1597882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You can also use line pointer controls to control when SAS loads a new record.</a:t>
            </a:r>
          </a:p>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39</a:t>
            </a:fld>
            <a:endParaRPr lang="en-US" dirty="0"/>
          </a:p>
        </p:txBody>
      </p:sp>
    </p:spTree>
    <p:extLst>
      <p:ext uri="{BB962C8B-B14F-4D97-AF65-F5344CB8AC3E}">
        <p14:creationId xmlns:p14="http://schemas.microsoft.com/office/powerpoint/2010/main" val="4156589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4</a:t>
            </a:fld>
            <a:endParaRPr lang="en-US" dirty="0"/>
          </a:p>
        </p:txBody>
      </p:sp>
    </p:spTree>
    <p:extLst>
      <p:ext uri="{BB962C8B-B14F-4D97-AF65-F5344CB8AC3E}">
        <p14:creationId xmlns:p14="http://schemas.microsoft.com/office/powerpoint/2010/main" val="3259180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40</a:t>
            </a:fld>
            <a:endParaRPr lang="en-US" dirty="0"/>
          </a:p>
        </p:txBody>
      </p:sp>
    </p:spTree>
    <p:extLst>
      <p:ext uri="{BB962C8B-B14F-4D97-AF65-F5344CB8AC3E}">
        <p14:creationId xmlns:p14="http://schemas.microsoft.com/office/powerpoint/2010/main" val="3744626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41</a:t>
            </a:fld>
            <a:endParaRPr lang="en-US" dirty="0"/>
          </a:p>
        </p:txBody>
      </p:sp>
    </p:spTree>
    <p:extLst>
      <p:ext uri="{BB962C8B-B14F-4D97-AF65-F5344CB8AC3E}">
        <p14:creationId xmlns:p14="http://schemas.microsoft.com/office/powerpoint/2010/main" val="590033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42</a:t>
            </a:fld>
            <a:endParaRPr lang="en-US" dirty="0"/>
          </a:p>
        </p:txBody>
      </p:sp>
    </p:spTree>
    <p:extLst>
      <p:ext uri="{BB962C8B-B14F-4D97-AF65-F5344CB8AC3E}">
        <p14:creationId xmlns:p14="http://schemas.microsoft.com/office/powerpoint/2010/main" val="22592698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43</a:t>
            </a:fld>
            <a:endParaRPr lang="en-US" dirty="0"/>
          </a:p>
        </p:txBody>
      </p:sp>
    </p:spTree>
    <p:extLst>
      <p:ext uri="{BB962C8B-B14F-4D97-AF65-F5344CB8AC3E}">
        <p14:creationId xmlns:p14="http://schemas.microsoft.com/office/powerpoint/2010/main" val="20911745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44</a:t>
            </a:fld>
            <a:endParaRPr lang="en-US" dirty="0"/>
          </a:p>
        </p:txBody>
      </p:sp>
    </p:spTree>
    <p:extLst>
      <p:ext uri="{BB962C8B-B14F-4D97-AF65-F5344CB8AC3E}">
        <p14:creationId xmlns:p14="http://schemas.microsoft.com/office/powerpoint/2010/main" val="22948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870910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a:lnSpc>
                <a:spcPct val="85000"/>
              </a:lnSpc>
              <a:spcBef>
                <a:spcPct val="0"/>
              </a:spcBef>
            </a:pPr>
            <a:r>
              <a:rPr lang="en-US" b="0" dirty="0">
                <a:latin typeface="Courier New" pitchFamily="49" charset="0"/>
              </a:rPr>
              <a:t>input @1 </a:t>
            </a:r>
            <a:r>
              <a:rPr lang="en-US" b="0" dirty="0" err="1">
                <a:latin typeface="Courier New" pitchFamily="49" charset="0"/>
              </a:rPr>
              <a:t>Supplier_Code</a:t>
            </a:r>
            <a:r>
              <a:rPr lang="en-US" b="0" dirty="0">
                <a:latin typeface="Courier New" pitchFamily="49" charset="0"/>
              </a:rPr>
              <a:t> $5.</a:t>
            </a:r>
            <a:r>
              <a:rPr lang="en-US" b="0" baseline="0" dirty="0">
                <a:latin typeface="Courier New" pitchFamily="49" charset="0"/>
              </a:rPr>
              <a:t>  </a:t>
            </a:r>
            <a:r>
              <a:rPr lang="en-US" b="0" dirty="0">
                <a:latin typeface="Courier New" pitchFamily="49" charset="0"/>
              </a:rPr>
              <a:t>@6 Supplier_Name $20. / @1 </a:t>
            </a:r>
            <a:r>
              <a:rPr lang="en-US" b="0" dirty="0" err="1">
                <a:latin typeface="Courier New" pitchFamily="49" charset="0"/>
              </a:rPr>
              <a:t>Ship_Date</a:t>
            </a:r>
            <a:r>
              <a:rPr lang="en-US" b="0" dirty="0">
                <a:latin typeface="Courier New" pitchFamily="49" charset="0"/>
              </a:rPr>
              <a:t> mmddyy8. @10 Amount dollar9.;</a:t>
            </a:r>
          </a:p>
        </p:txBody>
      </p:sp>
    </p:spTree>
    <p:extLst>
      <p:ext uri="{BB962C8B-B14F-4D97-AF65-F5344CB8AC3E}">
        <p14:creationId xmlns:p14="http://schemas.microsoft.com/office/powerpoint/2010/main" val="36230822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47</a:t>
            </a:fld>
            <a:endParaRPr lang="en-US" sz="1200">
              <a:solidFill>
                <a:prstClr val="black"/>
              </a:solidFill>
            </a:endParaRPr>
          </a:p>
        </p:txBody>
      </p:sp>
    </p:spTree>
    <p:extLst>
      <p:ext uri="{BB962C8B-B14F-4D97-AF65-F5344CB8AC3E}">
        <p14:creationId xmlns:p14="http://schemas.microsoft.com/office/powerpoint/2010/main" val="1180890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0B8EBBB0-0E1F-4521-87A3-A7D0843F1DF9}" type="slidenum">
              <a:rPr lang="en-US" sz="1200">
                <a:latin typeface="Times New Roman" pitchFamily="18" charset="0"/>
              </a:rPr>
              <a:pPr/>
              <a:t>48</a:t>
            </a:fld>
            <a:endParaRPr lang="en-US" sz="1200">
              <a:latin typeface="Times New Roman" pitchFamily="18" charset="0"/>
            </a:endParaRPr>
          </a:p>
        </p:txBody>
      </p:sp>
      <p:sp>
        <p:nvSpPr>
          <p:cNvPr id="180227" name="Rectangle 2"/>
          <p:cNvSpPr>
            <a:spLocks noGrp="1" noRot="1" noChangeAspect="1" noChangeArrowheads="1" noTextEdit="1"/>
          </p:cNvSpPr>
          <p:nvPr>
            <p:ph type="sldImg"/>
          </p:nvPr>
        </p:nvSpPr>
        <p:spPr>
          <a:xfrm>
            <a:off x="1216025" y="914400"/>
            <a:ext cx="4425950" cy="3319463"/>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Transition to this slide:  Another case that you’ll want to control when a record loads is when you’re working with mixed record types.  Here’s an example of an input file with mixed record types:</a:t>
            </a:r>
          </a:p>
        </p:txBody>
      </p:sp>
    </p:spTree>
    <p:extLst>
      <p:ext uri="{BB962C8B-B14F-4D97-AF65-F5344CB8AC3E}">
        <p14:creationId xmlns:p14="http://schemas.microsoft.com/office/powerpoint/2010/main" val="23231700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49</a:t>
            </a:fld>
            <a:endParaRPr lang="en-US" dirty="0"/>
          </a:p>
        </p:txBody>
      </p:sp>
    </p:spTree>
    <p:extLst>
      <p:ext uri="{BB962C8B-B14F-4D97-AF65-F5344CB8AC3E}">
        <p14:creationId xmlns:p14="http://schemas.microsoft.com/office/powerpoint/2010/main" val="553329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5</a:t>
            </a:fld>
            <a:endParaRPr lang="en-US" dirty="0"/>
          </a:p>
        </p:txBody>
      </p:sp>
    </p:spTree>
    <p:extLst>
      <p:ext uri="{BB962C8B-B14F-4D97-AF65-F5344CB8AC3E}">
        <p14:creationId xmlns:p14="http://schemas.microsoft.com/office/powerpoint/2010/main" val="1307066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6C5D6165-FEAB-4A9E-B2FD-8E2BCDF28CAA}" type="slidenum">
              <a:rPr lang="en-US" sz="1200">
                <a:latin typeface="Times New Roman" pitchFamily="18" charset="0"/>
              </a:rPr>
              <a:pPr/>
              <a:t>50</a:t>
            </a:fld>
            <a:endParaRPr lang="en-US" sz="1200">
              <a:latin typeface="Times New Roman" pitchFamily="18" charset="0"/>
            </a:endParaRPr>
          </a:p>
        </p:txBody>
      </p:sp>
      <p:sp>
        <p:nvSpPr>
          <p:cNvPr id="181251" name="Rectangle 2"/>
          <p:cNvSpPr>
            <a:spLocks noGrp="1" noRot="1" noChangeAspect="1" noChangeArrowheads="1" noTextEdit="1"/>
          </p:cNvSpPr>
          <p:nvPr>
            <p:ph type="sldImg"/>
          </p:nvPr>
        </p:nvSpPr>
        <p:spPr>
          <a:xfrm>
            <a:off x="1216025" y="914400"/>
            <a:ext cx="4425950" cy="3319463"/>
          </a:xfrm>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Use a transition to set up the animation sequence.  Something like "Stepping through the execution will show where this code doesn't give the expected results."</a:t>
            </a:r>
          </a:p>
        </p:txBody>
      </p:sp>
    </p:spTree>
    <p:extLst>
      <p:ext uri="{BB962C8B-B14F-4D97-AF65-F5344CB8AC3E}">
        <p14:creationId xmlns:p14="http://schemas.microsoft.com/office/powerpoint/2010/main" val="5178727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51</a:t>
            </a:fld>
            <a:endParaRPr lang="en-US" dirty="0"/>
          </a:p>
        </p:txBody>
      </p:sp>
    </p:spTree>
    <p:extLst>
      <p:ext uri="{BB962C8B-B14F-4D97-AF65-F5344CB8AC3E}">
        <p14:creationId xmlns:p14="http://schemas.microsoft.com/office/powerpoint/2010/main" val="24423564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52</a:t>
            </a:fld>
            <a:endParaRPr lang="en-US" dirty="0"/>
          </a:p>
        </p:txBody>
      </p:sp>
    </p:spTree>
    <p:extLst>
      <p:ext uri="{BB962C8B-B14F-4D97-AF65-F5344CB8AC3E}">
        <p14:creationId xmlns:p14="http://schemas.microsoft.com/office/powerpoint/2010/main" val="18819315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53</a:t>
            </a:fld>
            <a:endParaRPr lang="en-US" dirty="0"/>
          </a:p>
        </p:txBody>
      </p:sp>
    </p:spTree>
    <p:extLst>
      <p:ext uri="{BB962C8B-B14F-4D97-AF65-F5344CB8AC3E}">
        <p14:creationId xmlns:p14="http://schemas.microsoft.com/office/powerpoint/2010/main" val="23002472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54</a:t>
            </a:fld>
            <a:endParaRPr lang="en-US" dirty="0"/>
          </a:p>
        </p:txBody>
      </p:sp>
    </p:spTree>
    <p:extLst>
      <p:ext uri="{BB962C8B-B14F-4D97-AF65-F5344CB8AC3E}">
        <p14:creationId xmlns:p14="http://schemas.microsoft.com/office/powerpoint/2010/main" val="37232532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2455BB67-3304-4DB0-AEFC-6A9B5313DA4A}" type="slidenum">
              <a:rPr lang="en-US" sz="1200">
                <a:latin typeface="Times New Roman" pitchFamily="18" charset="0"/>
              </a:rPr>
              <a:pPr/>
              <a:t>55</a:t>
            </a:fld>
            <a:endParaRPr lang="en-US" sz="1200">
              <a:latin typeface="Times New Roman" pitchFamily="18" charset="0"/>
            </a:endParaRPr>
          </a:p>
        </p:txBody>
      </p:sp>
      <p:sp>
        <p:nvSpPr>
          <p:cNvPr id="182275" name="Rectangle 2"/>
          <p:cNvSpPr>
            <a:spLocks noGrp="1" noRot="1" noChangeAspect="1" noChangeArrowheads="1" noTextEdit="1"/>
          </p:cNvSpPr>
          <p:nvPr>
            <p:ph type="sldImg"/>
          </p:nvPr>
        </p:nvSpPr>
        <p:spPr>
          <a:xfrm>
            <a:off x="1216025" y="914400"/>
            <a:ext cx="4425950" cy="3319463"/>
          </a:xfrm>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5987176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4988077C-8184-41F0-B480-8B26B4A7E5CC}" type="slidenum">
              <a:rPr lang="en-US" sz="1200">
                <a:latin typeface="Times New Roman" pitchFamily="18" charset="0"/>
              </a:rPr>
              <a:pPr/>
              <a:t>56</a:t>
            </a:fld>
            <a:endParaRPr lang="en-US" sz="1200">
              <a:latin typeface="Times New Roman" pitchFamily="18" charset="0"/>
            </a:endParaRPr>
          </a:p>
        </p:txBody>
      </p:sp>
      <p:sp>
        <p:nvSpPr>
          <p:cNvPr id="183299" name="Rectangle 2"/>
          <p:cNvSpPr>
            <a:spLocks noGrp="1" noRot="1" noChangeAspect="1" noChangeArrowheads="1" noTextEdit="1"/>
          </p:cNvSpPr>
          <p:nvPr>
            <p:ph type="sldImg"/>
          </p:nvPr>
        </p:nvSpPr>
        <p:spPr>
          <a:xfrm>
            <a:off x="1216025" y="914400"/>
            <a:ext cx="4425950" cy="3319463"/>
          </a:xfrm>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After talking through the "Loading the input buffer" note on the slide, pause and ask the students if they see any problem…it's a good teaching moment if they think through the problems with  loading the "EUR" data line.</a:t>
            </a:r>
          </a:p>
        </p:txBody>
      </p:sp>
    </p:spTree>
    <p:extLst>
      <p:ext uri="{BB962C8B-B14F-4D97-AF65-F5344CB8AC3E}">
        <p14:creationId xmlns:p14="http://schemas.microsoft.com/office/powerpoint/2010/main" val="12309543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57</a:t>
            </a:fld>
            <a:endParaRPr lang="en-US" dirty="0"/>
          </a:p>
        </p:txBody>
      </p:sp>
    </p:spTree>
    <p:extLst>
      <p:ext uri="{BB962C8B-B14F-4D97-AF65-F5344CB8AC3E}">
        <p14:creationId xmlns:p14="http://schemas.microsoft.com/office/powerpoint/2010/main" val="2617726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58</a:t>
            </a:fld>
            <a:endParaRPr lang="en-US" dirty="0"/>
          </a:p>
        </p:txBody>
      </p:sp>
    </p:spTree>
    <p:extLst>
      <p:ext uri="{BB962C8B-B14F-4D97-AF65-F5344CB8AC3E}">
        <p14:creationId xmlns:p14="http://schemas.microsoft.com/office/powerpoint/2010/main" val="19367646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59</a:t>
            </a:fld>
            <a:endParaRPr lang="en-US" dirty="0"/>
          </a:p>
        </p:txBody>
      </p:sp>
    </p:spTree>
    <p:extLst>
      <p:ext uri="{BB962C8B-B14F-4D97-AF65-F5344CB8AC3E}">
        <p14:creationId xmlns:p14="http://schemas.microsoft.com/office/powerpoint/2010/main" val="126428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170">
              <a:defRPr sz="2400">
                <a:solidFill>
                  <a:schemeClr val="tx1"/>
                </a:solidFill>
                <a:latin typeface="Arial" charset="0"/>
              </a:defRPr>
            </a:lvl1pPr>
            <a:lvl2pPr marL="744463" indent="-286332" defTabSz="932170">
              <a:defRPr sz="2400">
                <a:solidFill>
                  <a:schemeClr val="tx1"/>
                </a:solidFill>
                <a:latin typeface="Arial" charset="0"/>
              </a:defRPr>
            </a:lvl2pPr>
            <a:lvl3pPr marL="1145329" indent="-229066" defTabSz="932170">
              <a:defRPr sz="2400">
                <a:solidFill>
                  <a:schemeClr val="tx1"/>
                </a:solidFill>
                <a:latin typeface="Arial" charset="0"/>
              </a:defRPr>
            </a:lvl3pPr>
            <a:lvl4pPr marL="1603460" indent="-229066" defTabSz="932170">
              <a:defRPr sz="2400">
                <a:solidFill>
                  <a:schemeClr val="tx1"/>
                </a:solidFill>
                <a:latin typeface="Arial" charset="0"/>
              </a:defRPr>
            </a:lvl4pPr>
            <a:lvl5pPr marL="2061591" indent="-229066" defTabSz="932170">
              <a:defRPr sz="2400">
                <a:solidFill>
                  <a:schemeClr val="tx1"/>
                </a:solidFill>
                <a:latin typeface="Arial" charset="0"/>
              </a:defRPr>
            </a:lvl5pPr>
            <a:lvl6pPr marL="2519723" indent="-229066" defTabSz="932170" eaLnBrk="0" fontAlgn="base" hangingPunct="0">
              <a:spcBef>
                <a:spcPct val="0"/>
              </a:spcBef>
              <a:spcAft>
                <a:spcPct val="0"/>
              </a:spcAft>
              <a:defRPr sz="2400">
                <a:solidFill>
                  <a:schemeClr val="tx1"/>
                </a:solidFill>
                <a:latin typeface="Arial" charset="0"/>
              </a:defRPr>
            </a:lvl6pPr>
            <a:lvl7pPr marL="2977855" indent="-229066" defTabSz="932170" eaLnBrk="0" fontAlgn="base" hangingPunct="0">
              <a:spcBef>
                <a:spcPct val="0"/>
              </a:spcBef>
              <a:spcAft>
                <a:spcPct val="0"/>
              </a:spcAft>
              <a:defRPr sz="2400">
                <a:solidFill>
                  <a:schemeClr val="tx1"/>
                </a:solidFill>
                <a:latin typeface="Arial" charset="0"/>
              </a:defRPr>
            </a:lvl7pPr>
            <a:lvl8pPr marL="3435986" indent="-229066" defTabSz="932170" eaLnBrk="0" fontAlgn="base" hangingPunct="0">
              <a:spcBef>
                <a:spcPct val="0"/>
              </a:spcBef>
              <a:spcAft>
                <a:spcPct val="0"/>
              </a:spcAft>
              <a:defRPr sz="2400">
                <a:solidFill>
                  <a:schemeClr val="tx1"/>
                </a:solidFill>
                <a:latin typeface="Arial" charset="0"/>
              </a:defRPr>
            </a:lvl8pPr>
            <a:lvl9pPr marL="3894117" indent="-229066" defTabSz="932170" eaLnBrk="0" fontAlgn="base" hangingPunct="0">
              <a:spcBef>
                <a:spcPct val="0"/>
              </a:spcBef>
              <a:spcAft>
                <a:spcPct val="0"/>
              </a:spcAft>
              <a:defRPr sz="2400">
                <a:solidFill>
                  <a:schemeClr val="tx1"/>
                </a:solidFill>
                <a:latin typeface="Arial" charset="0"/>
              </a:defRPr>
            </a:lvl9pPr>
          </a:lstStyle>
          <a:p>
            <a:fld id="{646A4CF5-B3A0-4B45-A0E1-7A48840569E5}" type="slidenum">
              <a:rPr lang="en-US" sz="1200">
                <a:latin typeface="Times New Roman" pitchFamily="18" charset="0"/>
              </a:rPr>
              <a:pPr/>
              <a:t>6</a:t>
            </a:fld>
            <a:endParaRPr lang="en-US" sz="1200" dirty="0">
              <a:latin typeface="Times New Roman" pitchFamily="18" charset="0"/>
            </a:endParaRPr>
          </a:p>
        </p:txBody>
      </p:sp>
      <p:sp>
        <p:nvSpPr>
          <p:cNvPr id="137219" name="Rectangle 2"/>
          <p:cNvSpPr>
            <a:spLocks noGrp="1" noRot="1" noChangeAspect="1" noChangeArrowheads="1" noTextEdit="1"/>
          </p:cNvSpPr>
          <p:nvPr>
            <p:ph type="sldImg"/>
          </p:nvPr>
        </p:nvSpPr>
        <p:spPr>
          <a:xfrm>
            <a:off x="1216025" y="914400"/>
            <a:ext cx="4425950" cy="3319463"/>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defTabSz="930311" eaLnBrk="1" fontAlgn="auto" hangingPunct="1">
              <a:spcBef>
                <a:spcPts val="0"/>
              </a:spcBef>
              <a:spcAft>
                <a:spcPts val="0"/>
              </a:spcAft>
              <a:defRPr/>
            </a:pPr>
            <a:r>
              <a:rPr lang="en-US" dirty="0">
                <a:latin typeface="Times New Roman" pitchFamily="18" charset="0"/>
              </a:rPr>
              <a:t>Now, lets talk about the difference between standard and nonstandard data…</a:t>
            </a:r>
          </a:p>
          <a:p>
            <a:pPr marL="0" lvl="1" defTabSz="930311" eaLnBrk="1" fontAlgn="auto" hangingPunct="1">
              <a:spcBef>
                <a:spcPts val="0"/>
              </a:spcBef>
              <a:spcAft>
                <a:spcPts val="0"/>
              </a:spcAft>
              <a:defRPr/>
            </a:pPr>
            <a:r>
              <a:rPr lang="en-US" dirty="0">
                <a:latin typeface="Times New Roman" pitchFamily="18" charset="0"/>
              </a:rPr>
              <a:t> </a:t>
            </a:r>
            <a:r>
              <a:rPr lang="en-US" dirty="0">
                <a:sym typeface="Wingdings"/>
              </a:rPr>
              <a:t> </a:t>
            </a:r>
            <a:r>
              <a:rPr lang="en-US" dirty="0"/>
              <a:t>List input or formatted input must be used to read</a:t>
            </a:r>
            <a:r>
              <a:rPr lang="en-US" baseline="0" dirty="0"/>
              <a:t> </a:t>
            </a:r>
            <a:r>
              <a:rPr lang="en-US" dirty="0"/>
              <a:t>non-standard numeric data.</a:t>
            </a:r>
          </a:p>
          <a:p>
            <a:endParaRPr lang="en-US" dirty="0">
              <a:latin typeface="Times New Roman" pitchFamily="18" charset="0"/>
            </a:endParaRPr>
          </a:p>
        </p:txBody>
      </p:sp>
    </p:spTree>
    <p:extLst>
      <p:ext uri="{BB962C8B-B14F-4D97-AF65-F5344CB8AC3E}">
        <p14:creationId xmlns:p14="http://schemas.microsoft.com/office/powerpoint/2010/main" val="3649053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1614EFE6-6468-4185-B11C-C498FBC167CF}" type="slidenum">
              <a:rPr lang="en-US" sz="1200">
                <a:latin typeface="Times New Roman" pitchFamily="18" charset="0"/>
              </a:rPr>
              <a:pPr/>
              <a:t>60</a:t>
            </a:fld>
            <a:endParaRPr lang="en-US" sz="1200">
              <a:latin typeface="Times New Roman" pitchFamily="18" charset="0"/>
            </a:endParaRPr>
          </a:p>
        </p:txBody>
      </p:sp>
      <p:sp>
        <p:nvSpPr>
          <p:cNvPr id="184323" name="Rectangle 2"/>
          <p:cNvSpPr>
            <a:spLocks noGrp="1" noRot="1" noChangeAspect="1" noChangeArrowheads="1" noTextEdit="1"/>
          </p:cNvSpPr>
          <p:nvPr>
            <p:ph type="sldImg"/>
          </p:nvPr>
        </p:nvSpPr>
        <p:spPr>
          <a:xfrm>
            <a:off x="1216025" y="914400"/>
            <a:ext cx="4425950" cy="3319463"/>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that 6 raw data lines were read and only 3 written out.  That's not what we expected and is a red flag that something went wrong.</a:t>
            </a:r>
          </a:p>
        </p:txBody>
      </p:sp>
    </p:spTree>
    <p:extLst>
      <p:ext uri="{BB962C8B-B14F-4D97-AF65-F5344CB8AC3E}">
        <p14:creationId xmlns:p14="http://schemas.microsoft.com/office/powerpoint/2010/main" val="6910424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61</a:t>
            </a:fld>
            <a:endParaRPr lang="en-US" dirty="0"/>
          </a:p>
        </p:txBody>
      </p:sp>
    </p:spTree>
    <p:extLst>
      <p:ext uri="{BB962C8B-B14F-4D97-AF65-F5344CB8AC3E}">
        <p14:creationId xmlns:p14="http://schemas.microsoft.com/office/powerpoint/2010/main" val="16434657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62</a:t>
            </a:fld>
            <a:endParaRPr lang="en-US" dirty="0"/>
          </a:p>
        </p:txBody>
      </p:sp>
    </p:spTree>
    <p:extLst>
      <p:ext uri="{BB962C8B-B14F-4D97-AF65-F5344CB8AC3E}">
        <p14:creationId xmlns:p14="http://schemas.microsoft.com/office/powerpoint/2010/main" val="18993494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63</a:t>
            </a:fld>
            <a:endParaRPr lang="en-US" dirty="0"/>
          </a:p>
        </p:txBody>
      </p:sp>
    </p:spTree>
    <p:extLst>
      <p:ext uri="{BB962C8B-B14F-4D97-AF65-F5344CB8AC3E}">
        <p14:creationId xmlns:p14="http://schemas.microsoft.com/office/powerpoint/2010/main" val="11123246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64</a:t>
            </a:fld>
            <a:endParaRPr lang="en-US" dirty="0"/>
          </a:p>
        </p:txBody>
      </p:sp>
    </p:spTree>
    <p:extLst>
      <p:ext uri="{BB962C8B-B14F-4D97-AF65-F5344CB8AC3E}">
        <p14:creationId xmlns:p14="http://schemas.microsoft.com/office/powerpoint/2010/main" val="11389154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1E5CF55E-D104-4CBC-8DE1-A8D4117DA9BE}" type="slidenum">
              <a:rPr lang="en-US" sz="1200">
                <a:latin typeface="Times New Roman" pitchFamily="18" charset="0"/>
              </a:rPr>
              <a:pPr/>
              <a:t>65</a:t>
            </a:fld>
            <a:endParaRPr lang="en-US" sz="1200">
              <a:latin typeface="Times New Roman" pitchFamily="18" charset="0"/>
            </a:endParaRPr>
          </a:p>
        </p:txBody>
      </p:sp>
      <p:sp>
        <p:nvSpPr>
          <p:cNvPr id="185347" name="Rectangle 2"/>
          <p:cNvSpPr>
            <a:spLocks noGrp="1" noRot="1" noChangeAspect="1" noChangeArrowheads="1" noTextEdit="1"/>
          </p:cNvSpPr>
          <p:nvPr>
            <p:ph type="sldImg"/>
          </p:nvPr>
        </p:nvSpPr>
        <p:spPr>
          <a:xfrm>
            <a:off x="1216025" y="914400"/>
            <a:ext cx="4425950" cy="3319463"/>
          </a:xfrm>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Can also mention that the hold on the input buffer includes holding the column pointer position. That's not that important for the formatted style of input, but is very important for list input.</a:t>
            </a:r>
          </a:p>
        </p:txBody>
      </p:sp>
    </p:spTree>
    <p:extLst>
      <p:ext uri="{BB962C8B-B14F-4D97-AF65-F5344CB8AC3E}">
        <p14:creationId xmlns:p14="http://schemas.microsoft.com/office/powerpoint/2010/main" val="6058408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66</a:t>
            </a:fld>
            <a:endParaRPr lang="en-US" dirty="0"/>
          </a:p>
        </p:txBody>
      </p:sp>
    </p:spTree>
    <p:extLst>
      <p:ext uri="{BB962C8B-B14F-4D97-AF65-F5344CB8AC3E}">
        <p14:creationId xmlns:p14="http://schemas.microsoft.com/office/powerpoint/2010/main" val="1296523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67</a:t>
            </a:fld>
            <a:endParaRPr lang="en-US" dirty="0"/>
          </a:p>
        </p:txBody>
      </p:sp>
    </p:spTree>
    <p:extLst>
      <p:ext uri="{BB962C8B-B14F-4D97-AF65-F5344CB8AC3E}">
        <p14:creationId xmlns:p14="http://schemas.microsoft.com/office/powerpoint/2010/main" val="33661076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xfrm>
            <a:off x="1216025" y="914400"/>
            <a:ext cx="4425950" cy="3319463"/>
          </a:xfrm>
          <a:ln/>
        </p:spPr>
      </p:sp>
      <p:sp>
        <p:nvSpPr>
          <p:cNvPr id="186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that the hold is removed as soon as another INPUT statement starts to process the input buffer.</a:t>
            </a:r>
          </a:p>
        </p:txBody>
      </p:sp>
      <p:sp>
        <p:nvSpPr>
          <p:cNvPr id="186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4586E0DF-D4A8-453E-B1F8-CBA453EC791D}" type="slidenum">
              <a:rPr lang="en-US" sz="1200">
                <a:latin typeface="Times New Roman" pitchFamily="18" charset="0"/>
              </a:rPr>
              <a:pPr/>
              <a:t>68</a:t>
            </a:fld>
            <a:endParaRPr lang="en-US" sz="1200">
              <a:latin typeface="Times New Roman" pitchFamily="18" charset="0"/>
            </a:endParaRPr>
          </a:p>
        </p:txBody>
      </p:sp>
    </p:spTree>
    <p:extLst>
      <p:ext uri="{BB962C8B-B14F-4D97-AF65-F5344CB8AC3E}">
        <p14:creationId xmlns:p14="http://schemas.microsoft.com/office/powerpoint/2010/main" val="5779280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69</a:t>
            </a:fld>
            <a:endParaRPr lang="en-US" dirty="0"/>
          </a:p>
        </p:txBody>
      </p:sp>
    </p:spTree>
    <p:extLst>
      <p:ext uri="{BB962C8B-B14F-4D97-AF65-F5344CB8AC3E}">
        <p14:creationId xmlns:p14="http://schemas.microsoft.com/office/powerpoint/2010/main" val="1035072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8709107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AF269E1C-3A1B-4F26-98CE-203FE172379C}" type="slidenum">
              <a:rPr lang="en-US" sz="1200">
                <a:latin typeface="Times New Roman" pitchFamily="18" charset="0"/>
              </a:rPr>
              <a:pPr/>
              <a:t>70</a:t>
            </a:fld>
            <a:endParaRPr lang="en-US" sz="1200">
              <a:latin typeface="Times New Roman" pitchFamily="18" charset="0"/>
            </a:endParaRPr>
          </a:p>
        </p:txBody>
      </p:sp>
      <p:sp>
        <p:nvSpPr>
          <p:cNvPr id="187395" name="Rectangle 2"/>
          <p:cNvSpPr>
            <a:spLocks noGrp="1" noRot="1" noChangeAspect="1" noChangeArrowheads="1" noTextEdit="1"/>
          </p:cNvSpPr>
          <p:nvPr>
            <p:ph type="sldImg"/>
          </p:nvPr>
        </p:nvSpPr>
        <p:spPr>
          <a:xfrm>
            <a:off x="1216025" y="914400"/>
            <a:ext cx="4425950" cy="3319463"/>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that the DATA step read 6 raw data lines and created 6 observations.  Exactly what we expected.</a:t>
            </a:r>
          </a:p>
        </p:txBody>
      </p:sp>
    </p:spTree>
    <p:extLst>
      <p:ext uri="{BB962C8B-B14F-4D97-AF65-F5344CB8AC3E}">
        <p14:creationId xmlns:p14="http://schemas.microsoft.com/office/powerpoint/2010/main" val="8034877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71</a:t>
            </a:fld>
            <a:endParaRPr lang="en-US" sz="1200">
              <a:solidFill>
                <a:prstClr val="black"/>
              </a:solidFill>
            </a:endParaRPr>
          </a:p>
        </p:txBody>
      </p:sp>
    </p:spTree>
    <p:extLst>
      <p:ext uri="{BB962C8B-B14F-4D97-AF65-F5344CB8AC3E}">
        <p14:creationId xmlns:p14="http://schemas.microsoft.com/office/powerpoint/2010/main" val="37057155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xfrm>
            <a:off x="1216025" y="914400"/>
            <a:ext cx="4425950" cy="3319463"/>
          </a:xfrm>
          <a:ln/>
        </p:spPr>
      </p:sp>
      <p:sp>
        <p:nvSpPr>
          <p:cNvPr id="188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Transition to this slide:  “Sometimes you’ll only want one type of record from a mixed record input file”</a:t>
            </a:r>
          </a:p>
        </p:txBody>
      </p:sp>
      <p:sp>
        <p:nvSpPr>
          <p:cNvPr id="188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buClr>
                <a:prstClr val="black"/>
              </a:buClr>
            </a:pPr>
            <a:fld id="{41F286BE-DD6D-4BA2-A88D-A551ED7446BF}" type="slidenum">
              <a:rPr sz="1200">
                <a:solidFill>
                  <a:prstClr val="black"/>
                </a:solidFill>
                <a:latin typeface="Times New Roman" pitchFamily="18" charset="0"/>
              </a:rPr>
              <a:pPr>
                <a:buClr>
                  <a:prstClr val="black"/>
                </a:buClr>
              </a:pPr>
              <a:t>72</a:t>
            </a:fld>
            <a:endParaRPr sz="1200">
              <a:solidFill>
                <a:prstClr val="black"/>
              </a:solidFill>
              <a:latin typeface="Times New Roman" pitchFamily="18" charset="0"/>
            </a:endParaRPr>
          </a:p>
        </p:txBody>
      </p:sp>
    </p:spTree>
    <p:extLst>
      <p:ext uri="{BB962C8B-B14F-4D97-AF65-F5344CB8AC3E}">
        <p14:creationId xmlns:p14="http://schemas.microsoft.com/office/powerpoint/2010/main" val="29214113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73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a:spcAft>
                <a:spcPct val="50000"/>
              </a:spcAft>
            </a:pPr>
            <a:r>
              <a:rPr lang="en-US" b="0" dirty="0"/>
              <a:t>No, the </a:t>
            </a:r>
            <a:r>
              <a:rPr lang="en-US" b="0" dirty="0" err="1"/>
              <a:t>subsetting</a:t>
            </a:r>
            <a:r>
              <a:rPr lang="en-US" b="0" dirty="0"/>
              <a:t> IF statement should appear as early in the DATA step as possible.</a:t>
            </a:r>
          </a:p>
        </p:txBody>
      </p:sp>
    </p:spTree>
    <p:extLst>
      <p:ext uri="{BB962C8B-B14F-4D97-AF65-F5344CB8AC3E}">
        <p14:creationId xmlns:p14="http://schemas.microsoft.com/office/powerpoint/2010/main" val="15263617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74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1526018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09E67944-ACFD-4DB5-913A-D6E35DA6BE44}" type="slidenum">
              <a:rPr lang="en-US" sz="1200">
                <a:latin typeface="Times New Roman" pitchFamily="18" charset="0"/>
              </a:rPr>
              <a:pPr/>
              <a:t>75</a:t>
            </a:fld>
            <a:endParaRPr lang="en-US" sz="1200">
              <a:latin typeface="Times New Roman" pitchFamily="18" charset="0"/>
            </a:endParaRPr>
          </a:p>
        </p:txBody>
      </p:sp>
      <p:sp>
        <p:nvSpPr>
          <p:cNvPr id="191491" name="Rectangle 2"/>
          <p:cNvSpPr>
            <a:spLocks noGrp="1" noRot="1" noChangeAspect="1" noChangeArrowheads="1" noTextEdit="1"/>
          </p:cNvSpPr>
          <p:nvPr>
            <p:ph type="sldImg"/>
          </p:nvPr>
        </p:nvSpPr>
        <p:spPr>
          <a:xfrm>
            <a:off x="1216025" y="914400"/>
            <a:ext cx="4425950" cy="3319463"/>
          </a:xfrm>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Point out that this code is not only more efficient, but it's also easier to write.  Since it reads only European data, the INPUT statement for USA data is not needed.</a:t>
            </a:r>
          </a:p>
          <a:p>
            <a:endParaRPr lang="en-US" dirty="0">
              <a:latin typeface="Times New Roman" pitchFamily="18" charset="0"/>
            </a:endParaRPr>
          </a:p>
        </p:txBody>
      </p:sp>
    </p:spTree>
    <p:extLst>
      <p:ext uri="{BB962C8B-B14F-4D97-AF65-F5344CB8AC3E}">
        <p14:creationId xmlns:p14="http://schemas.microsoft.com/office/powerpoint/2010/main" val="4355316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69F47B-B954-4936-B260-BD8F20E2E238}" type="slidenum">
              <a:rPr lang="en-US" smtClean="0"/>
              <a:pPr>
                <a:defRPr/>
              </a:pPr>
              <a:t>76</a:t>
            </a:fld>
            <a:endParaRPr lang="en-US" dirty="0"/>
          </a:p>
        </p:txBody>
      </p:sp>
    </p:spTree>
    <p:extLst>
      <p:ext uri="{BB962C8B-B14F-4D97-AF65-F5344CB8AC3E}">
        <p14:creationId xmlns:p14="http://schemas.microsoft.com/office/powerpoint/2010/main" val="37792561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77</a:t>
            </a:fld>
            <a:endParaRPr lang="en-US" sz="1200">
              <a:solidFill>
                <a:prstClr val="black"/>
              </a:solidFill>
            </a:endParaRPr>
          </a:p>
        </p:txBody>
      </p:sp>
    </p:spTree>
    <p:extLst>
      <p:ext uri="{BB962C8B-B14F-4D97-AF65-F5344CB8AC3E}">
        <p14:creationId xmlns:p14="http://schemas.microsoft.com/office/powerpoint/2010/main" val="5611472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78</a:t>
            </a:fld>
            <a:endParaRPr lang="en-US" sz="120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Would like a review of the exercises?</a:t>
            </a:r>
          </a:p>
          <a:p>
            <a:r>
              <a:rPr lang="en-US"/>
              <a:t>Please answer with your Yes or No seat indicator.</a:t>
            </a:r>
          </a:p>
          <a:p>
            <a:endParaRPr lang="en-US"/>
          </a:p>
        </p:txBody>
      </p:sp>
    </p:spTree>
    <p:extLst>
      <p:ext uri="{BB962C8B-B14F-4D97-AF65-F5344CB8AC3E}">
        <p14:creationId xmlns:p14="http://schemas.microsoft.com/office/powerpoint/2010/main" val="32517622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C46A21DC-747D-4289-B874-A229097FA454}" type="slidenum">
              <a:rPr lang="en-US" sz="1200"/>
              <a:pPr/>
              <a:t>79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endParaRPr lang="en-US" dirty="0"/>
          </a:p>
        </p:txBody>
      </p:sp>
    </p:spTree>
    <p:extLst>
      <p:ext uri="{BB962C8B-B14F-4D97-AF65-F5344CB8AC3E}">
        <p14:creationId xmlns:p14="http://schemas.microsoft.com/office/powerpoint/2010/main" val="3038614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8</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sz="1200" b="0" i="1" dirty="0"/>
              <a:t>Formatted input</a:t>
            </a:r>
            <a:r>
              <a:rPr lang="en-US" sz="1200" b="0" dirty="0"/>
              <a:t> is the best style of INPUT statement specification to read this data.</a:t>
            </a:r>
          </a:p>
          <a:p>
            <a:r>
              <a:rPr lang="en-US" sz="1200" b="0" dirty="0"/>
              <a:t>The offers.dat file is in fixed columns and has nonstandard data.</a:t>
            </a:r>
          </a:p>
        </p:txBody>
      </p:sp>
    </p:spTree>
    <p:extLst>
      <p:ext uri="{BB962C8B-B14F-4D97-AF65-F5344CB8AC3E}">
        <p14:creationId xmlns:p14="http://schemas.microsoft.com/office/powerpoint/2010/main" val="24223443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BD7A2763-BAEB-464B-A3B9-3B737F2E5725}" type="slidenum">
              <a:rPr lang="en-US" sz="1200"/>
              <a:pPr/>
              <a:t>80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endParaRPr lang="en-US" dirty="0"/>
          </a:p>
        </p:txBody>
      </p:sp>
    </p:spTree>
    <p:extLst>
      <p:ext uri="{BB962C8B-B14F-4D97-AF65-F5344CB8AC3E}">
        <p14:creationId xmlns:p14="http://schemas.microsoft.com/office/powerpoint/2010/main" val="36802515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6B01128F-CE10-4143-A442-1CD86AE1BCD8}" type="slidenum">
              <a:rPr lang="en-US" sz="1200"/>
              <a:pPr/>
              <a:t>81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True</a:t>
            </a:r>
          </a:p>
          <a:p>
            <a:endParaRPr lang="en-US" dirty="0"/>
          </a:p>
          <a:p>
            <a:r>
              <a:rPr lang="en-US" dirty="0"/>
              <a:t>For example, $8. indicates the field being read by the </a:t>
            </a:r>
            <a:r>
              <a:rPr lang="en-US" dirty="0" err="1"/>
              <a:t>informat</a:t>
            </a:r>
            <a:r>
              <a:rPr lang="en-US" dirty="0"/>
              <a:t> has a width of 8 characters.</a:t>
            </a:r>
          </a:p>
          <a:p>
            <a:endParaRPr lang="en-US" dirty="0"/>
          </a:p>
        </p:txBody>
      </p:sp>
    </p:spTree>
    <p:extLst>
      <p:ext uri="{BB962C8B-B14F-4D97-AF65-F5344CB8AC3E}">
        <p14:creationId xmlns:p14="http://schemas.microsoft.com/office/powerpoint/2010/main" val="22462273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B780FA99-7811-40AD-B7CA-12660E66DFB0}" type="slidenum">
              <a:rPr lang="en-US" sz="1200"/>
              <a:pPr/>
              <a:t>82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endParaRPr lang="en-US" dirty="0"/>
          </a:p>
          <a:p>
            <a:r>
              <a:rPr lang="en-US" dirty="0"/>
              <a:t>Free-format data is dependent upon delimiters to separate the fields which may not be in fixed fields.</a:t>
            </a:r>
          </a:p>
          <a:p>
            <a:endParaRPr lang="en-US" dirty="0"/>
          </a:p>
        </p:txBody>
      </p:sp>
    </p:spTree>
    <p:extLst>
      <p:ext uri="{BB962C8B-B14F-4D97-AF65-F5344CB8AC3E}">
        <p14:creationId xmlns:p14="http://schemas.microsoft.com/office/powerpoint/2010/main" val="15348502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7858C226-B86C-443C-99C9-0AB17344E214}" type="slidenum">
              <a:rPr lang="en-US" sz="1200"/>
              <a:pPr/>
              <a:t>83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Remember that when you use formatted input, the column pointer control moves to the first column following the field that was just read.</a:t>
            </a:r>
          </a:p>
          <a:p>
            <a:endParaRPr lang="en-US" dirty="0"/>
          </a:p>
        </p:txBody>
      </p:sp>
    </p:spTree>
    <p:extLst>
      <p:ext uri="{BB962C8B-B14F-4D97-AF65-F5344CB8AC3E}">
        <p14:creationId xmlns:p14="http://schemas.microsoft.com/office/powerpoint/2010/main" val="14816621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2D976D49-0A3F-4A84-8662-CD013B857675}" type="slidenum">
              <a:rPr lang="en-US" sz="1200"/>
              <a:pPr/>
              <a:t>84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Remember that when you use formatted input, the column pointer control moves to the first column following the field that was just read.</a:t>
            </a:r>
          </a:p>
          <a:p>
            <a:endParaRPr lang="en-US" dirty="0"/>
          </a:p>
        </p:txBody>
      </p:sp>
    </p:spTree>
    <p:extLst>
      <p:ext uri="{BB962C8B-B14F-4D97-AF65-F5344CB8AC3E}">
        <p14:creationId xmlns:p14="http://schemas.microsoft.com/office/powerpoint/2010/main" val="16042666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C8E67CA5-3009-4250-951C-E5582B844A49}" type="slidenum">
              <a:rPr lang="en-US" sz="1200"/>
              <a:pPr/>
              <a:t>85</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You can use the @n column pointer control to read the values for </a:t>
            </a:r>
            <a:r>
              <a:rPr lang="en-US" dirty="0" err="1"/>
              <a:t>Lname</a:t>
            </a:r>
            <a:r>
              <a:rPr lang="en-US" dirty="0"/>
              <a:t> and </a:t>
            </a:r>
            <a:r>
              <a:rPr lang="en-US" dirty="0" err="1"/>
              <a:t>Fname</a:t>
            </a:r>
            <a:r>
              <a:rPr lang="en-US" dirty="0"/>
              <a:t>. You can use either the / or #n line pointer control to advance the input pointer to the second and third lines of the raw data file to read the values for Department and Salary.</a:t>
            </a:r>
          </a:p>
          <a:p>
            <a:endParaRPr lang="en-US" dirty="0"/>
          </a:p>
        </p:txBody>
      </p:sp>
    </p:spTree>
    <p:extLst>
      <p:ext uri="{BB962C8B-B14F-4D97-AF65-F5344CB8AC3E}">
        <p14:creationId xmlns:p14="http://schemas.microsoft.com/office/powerpoint/2010/main" val="19227586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BC81E9CD-6A3C-4079-BCCB-315F899FC882}" type="slidenum">
              <a:rPr lang="en-US" sz="1200"/>
              <a:pPr/>
              <a:t>86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The single trailing @ releases a record when a null INPUT statement executes, an INPUT statement without a trailing @ executes, or when the next iteration of the DATA step begins</a:t>
            </a:r>
          </a:p>
          <a:p>
            <a:endParaRPr lang="en-US" dirty="0"/>
          </a:p>
        </p:txBody>
      </p:sp>
    </p:spTree>
    <p:extLst>
      <p:ext uri="{BB962C8B-B14F-4D97-AF65-F5344CB8AC3E}">
        <p14:creationId xmlns:p14="http://schemas.microsoft.com/office/powerpoint/2010/main" val="258316166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AAFDC86E-FDFD-4BD1-8B7F-84C9A65C6EFC}" type="slidenum">
              <a:rPr lang="en-US" sz="1200"/>
              <a:pPr/>
              <a:t>87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endParaRPr lang="en-US" dirty="0"/>
          </a:p>
        </p:txBody>
      </p:sp>
    </p:spTree>
    <p:extLst>
      <p:ext uri="{BB962C8B-B14F-4D97-AF65-F5344CB8AC3E}">
        <p14:creationId xmlns:p14="http://schemas.microsoft.com/office/powerpoint/2010/main" val="26918477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0E865397-C229-421D-90A8-64A57652E91B}" type="slidenum">
              <a:rPr lang="en-US" sz="1200"/>
              <a:pPr/>
              <a:t>88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False</a:t>
            </a:r>
          </a:p>
          <a:p>
            <a:endParaRPr lang="en-US" dirty="0"/>
          </a:p>
          <a:p>
            <a:r>
              <a:rPr lang="en-US" dirty="0"/>
              <a:t>The trailing @ specifies to hold the raw data record in the input buffer until SAS executes an INPUT statement with no trailing @ or the next iteration of the DATA step begins.</a:t>
            </a:r>
          </a:p>
          <a:p>
            <a:endParaRPr lang="en-US" dirty="0"/>
          </a:p>
        </p:txBody>
      </p:sp>
    </p:spTree>
    <p:extLst>
      <p:ext uri="{BB962C8B-B14F-4D97-AF65-F5344CB8AC3E}">
        <p14:creationId xmlns:p14="http://schemas.microsoft.com/office/powerpoint/2010/main" val="42124691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823AA99C-992E-49D9-B5F4-CA53C4F422D6}" type="slidenum">
              <a:rPr lang="en-US" sz="1200"/>
              <a:pPr/>
              <a:t>89</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False</a:t>
            </a:r>
          </a:p>
          <a:p>
            <a:endParaRPr lang="en-US" dirty="0"/>
          </a:p>
          <a:p>
            <a:r>
              <a:rPr lang="en-US" dirty="0"/>
              <a:t>The trailing @ specifies to hold the raw data record in the input buffer until SAS executes an INPUT statement with no trailing @ or the next iteration of the DATA step begins.</a:t>
            </a:r>
          </a:p>
          <a:p>
            <a:endParaRPr lang="en-US" dirty="0"/>
          </a:p>
          <a:p>
            <a:endParaRPr lang="en-US" dirty="0"/>
          </a:p>
        </p:txBody>
      </p:sp>
    </p:spTree>
    <p:extLst>
      <p:ext uri="{BB962C8B-B14F-4D97-AF65-F5344CB8AC3E}">
        <p14:creationId xmlns:p14="http://schemas.microsoft.com/office/powerpoint/2010/main" val="2286072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defTabSz="930275"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fld id="{58C175CD-4E64-432F-9157-91A51466CD3F}" type="slidenum">
              <a:rPr lang="en-US" sz="1200">
                <a:latin typeface="Times New Roman" pitchFamily="18" charset="0"/>
              </a:rPr>
              <a:pPr/>
              <a:t>9</a:t>
            </a:fld>
            <a:endParaRPr lang="en-US" sz="1200">
              <a:latin typeface="Times New Roman" pitchFamily="18" charset="0"/>
            </a:endParaRPr>
          </a:p>
        </p:txBody>
      </p:sp>
      <p:sp>
        <p:nvSpPr>
          <p:cNvPr id="164867" name="Rectangle 2"/>
          <p:cNvSpPr>
            <a:spLocks noGrp="1" noRot="1" noChangeAspect="1" noChangeArrowheads="1" noTextEdit="1"/>
          </p:cNvSpPr>
          <p:nvPr>
            <p:ph type="sldImg"/>
          </p:nvPr>
        </p:nvSpPr>
        <p:spPr>
          <a:xfrm>
            <a:off x="1216025" y="914400"/>
            <a:ext cx="4425950" cy="3319463"/>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Tree>
    <p:extLst>
      <p:ext uri="{BB962C8B-B14F-4D97-AF65-F5344CB8AC3E}">
        <p14:creationId xmlns:p14="http://schemas.microsoft.com/office/powerpoint/2010/main" val="27556561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5877" indent="-290722">
              <a:defRPr sz="2400">
                <a:solidFill>
                  <a:schemeClr val="tx1"/>
                </a:solidFill>
                <a:latin typeface="Times New Roman" pitchFamily="18" charset="0"/>
              </a:defRPr>
            </a:lvl2pPr>
            <a:lvl3pPr marL="1162888" indent="-232578">
              <a:defRPr sz="2400">
                <a:solidFill>
                  <a:schemeClr val="tx1"/>
                </a:solidFill>
                <a:latin typeface="Times New Roman" pitchFamily="18" charset="0"/>
              </a:defRPr>
            </a:lvl3pPr>
            <a:lvl4pPr marL="1628043" indent="-232578">
              <a:defRPr sz="2400">
                <a:solidFill>
                  <a:schemeClr val="tx1"/>
                </a:solidFill>
                <a:latin typeface="Times New Roman" pitchFamily="18" charset="0"/>
              </a:defRPr>
            </a:lvl4pPr>
            <a:lvl5pPr marL="2093199" indent="-232578">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fld id="{D7EE8FE6-2BB8-4A54-9623-5237C4A11626}" type="slidenum">
              <a:rPr lang="en-US" sz="1200"/>
              <a:pPr/>
              <a:t>90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True</a:t>
            </a:r>
          </a:p>
          <a:p>
            <a:endParaRPr lang="en-US" dirty="0"/>
          </a:p>
          <a:p>
            <a:r>
              <a:rPr lang="en-US" dirty="0"/>
              <a:t>The </a:t>
            </a:r>
            <a:r>
              <a:rPr lang="en-US" dirty="0" err="1"/>
              <a:t>subsetting</a:t>
            </a:r>
            <a:r>
              <a:rPr lang="en-US" dirty="0"/>
              <a:t> IF should be placed in the DATA step as soon as all variables that are needed to evaluate the condition in the IF statement are assigned values.</a:t>
            </a:r>
          </a:p>
          <a:p>
            <a:endParaRPr lang="en-US" dirty="0"/>
          </a:p>
        </p:txBody>
      </p:sp>
    </p:spTree>
    <p:extLst>
      <p:ext uri="{BB962C8B-B14F-4D97-AF65-F5344CB8AC3E}">
        <p14:creationId xmlns:p14="http://schemas.microsoft.com/office/powerpoint/2010/main" val="3814185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13794850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369919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atin typeface="Arial" pitchFamily="34" charset="0"/>
                <a:cs typeface="Arial" pitchFamily="34" charset="0"/>
              </a:defRPr>
            </a:lvl1pPr>
          </a:lstStyle>
          <a:p>
            <a:pPr>
              <a:defRPr/>
            </a:pPr>
            <a:fld id="{87EFB850-EA81-46BF-89BE-379EF9F0C6C6}" type="slidenum">
              <a:rPr lang="en-US" smtClean="0"/>
              <a:pPr>
                <a:defRPr/>
              </a:pPr>
              <a:t>‹#›</a:t>
            </a:fld>
            <a:endParaRPr lang="en-US" dirty="0">
              <a:latin typeface="Times New Roman" pitchFamily="18" charset="0"/>
            </a:endParaRPr>
          </a:p>
        </p:txBody>
      </p:sp>
    </p:spTree>
    <p:extLst>
      <p:ext uri="{BB962C8B-B14F-4D97-AF65-F5344CB8AC3E}">
        <p14:creationId xmlns:p14="http://schemas.microsoft.com/office/powerpoint/2010/main" val="275250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1"/>
          <p:cNvSpPr>
            <a:spLocks noGrp="1"/>
          </p:cNvSpPr>
          <p:nvPr>
            <p:ph type="sldNum" sz="quarter" idx="10"/>
          </p:nvPr>
        </p:nvSpPr>
        <p:spPr/>
        <p:txBody>
          <a:bodyPr/>
          <a:lstStyle>
            <a:lvl1pPr>
              <a:defRPr>
                <a:latin typeface="Arial" pitchFamily="34" charset="0"/>
                <a:cs typeface="Arial" pitchFamily="34" charset="0"/>
              </a:defRPr>
            </a:lvl1pPr>
          </a:lstStyle>
          <a:p>
            <a:pPr>
              <a:defRPr/>
            </a:pPr>
            <a:fld id="{F8A8A1AF-CC29-45E9-B871-AA8FB60661DC}" type="slidenum">
              <a:rPr lang="en-US" smtClean="0"/>
              <a:pPr>
                <a:defRPr/>
              </a:pPr>
              <a:t>‹#›</a:t>
            </a:fld>
            <a:endParaRPr lang="en-US" dirty="0">
              <a:latin typeface="Times New Roman" pitchFamily="18" charset="0"/>
            </a:endParaRPr>
          </a:p>
        </p:txBody>
      </p:sp>
    </p:spTree>
    <p:extLst>
      <p:ext uri="{BB962C8B-B14F-4D97-AF65-F5344CB8AC3E}">
        <p14:creationId xmlns:p14="http://schemas.microsoft.com/office/powerpoint/2010/main" val="157499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p:cNvSpPr>
            <a:spLocks noGrp="1"/>
          </p:cNvSpPr>
          <p:nvPr>
            <p:ph type="sldNum" sz="quarter" idx="10"/>
          </p:nvPr>
        </p:nvSpPr>
        <p:spPr/>
        <p:txBody>
          <a:bodyPr/>
          <a:lstStyle>
            <a:lvl1pPr>
              <a:defRPr>
                <a:latin typeface="Arial" pitchFamily="34" charset="0"/>
                <a:cs typeface="Arial" pitchFamily="34" charset="0"/>
              </a:defRPr>
            </a:lvl1pPr>
          </a:lstStyle>
          <a:p>
            <a:pPr>
              <a:defRPr/>
            </a:pPr>
            <a:fld id="{4576FCB8-E71B-4AA8-8736-04DC9E162684}" type="slidenum">
              <a:rPr lang="en-US" smtClean="0"/>
              <a:pPr>
                <a:defRPr/>
              </a:pPr>
              <a:t>‹#›</a:t>
            </a:fld>
            <a:endParaRPr lang="en-US" dirty="0">
              <a:latin typeface="Times New Roman" pitchFamily="18" charset="0"/>
            </a:endParaRPr>
          </a:p>
        </p:txBody>
      </p:sp>
    </p:spTree>
    <p:extLst>
      <p:ext uri="{BB962C8B-B14F-4D97-AF65-F5344CB8AC3E}">
        <p14:creationId xmlns:p14="http://schemas.microsoft.com/office/powerpoint/2010/main" val="3296066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pPr>
              <a:defRPr/>
            </a:pPr>
            <a:fld id="{265B0E1B-FAB5-48D0-9FD3-F7C4A28EB4F0}" type="slidenum">
              <a:rPr lang="en-US" smtClean="0"/>
              <a:pPr>
                <a:defRPr/>
              </a:pPr>
              <a:t>‹#›</a:t>
            </a:fld>
            <a:endParaRPr lang="en-US" dirty="0">
              <a:latin typeface="Times New Roman" pitchFamily="18" charset="0"/>
            </a:endParaRPr>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8F782837-3DBE-4C8F-A8FC-B13623C49298}" type="slidenum">
              <a:rPr lang="en-US" altLang="en-US" sz="1400" b="1">
                <a:latin typeface="Arial" pitchFamily="34" charset="0"/>
              </a: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5182" r:id="rId1"/>
    <p:sldLayoutId id="2147485183" r:id="rId2"/>
    <p:sldLayoutId id="2147485184" r:id="rId3"/>
    <p:sldLayoutId id="2147485185" r:id="rId4"/>
    <p:sldLayoutId id="2147485186" r:id="rId5"/>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5.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16.xml"/><Relationship Id="rId5" Type="http://schemas.openxmlformats.org/officeDocument/2006/relationships/slideLayout" Target="../slideLayouts/slideLayout4.xml"/><Relationship Id="rId4"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20.xml"/><Relationship Id="rId4"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21.xml"/><Relationship Id="rId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22.xml"/><Relationship Id="rId4"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23.xml"/><Relationship Id="rId4"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24.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2.xml"/><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32.xml"/><Relationship Id="rId11" Type="http://schemas.openxmlformats.org/officeDocument/2006/relationships/image" Target="../media/image13.png"/><Relationship Id="rId5" Type="http://schemas.openxmlformats.org/officeDocument/2006/relationships/slideLayout" Target="../slideLayouts/slideLayout4.xml"/><Relationship Id="rId10" Type="http://schemas.openxmlformats.org/officeDocument/2006/relationships/image" Target="../media/image12.png"/><Relationship Id="rId4" Type="http://schemas.openxmlformats.org/officeDocument/2006/relationships/tags" Target="../tags/tag43.xml"/><Relationship Id="rId9"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66.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xml"/><Relationship Id="rId7" Type="http://schemas.openxmlformats.org/officeDocument/2006/relationships/image" Target="../media/image13.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notesSlide" Target="../notesSlides/notesSlide48.xml"/><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notesSlide" Target="../notesSlides/notesSlide54.xml"/><Relationship Id="rId5" Type="http://schemas.openxmlformats.org/officeDocument/2006/relationships/slideLayout" Target="../slideLayouts/slideLayout4.xml"/><Relationship Id="rId4" Type="http://schemas.openxmlformats.org/officeDocument/2006/relationships/tags" Target="../tags/tag78.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57.xml"/><Relationship Id="rId5" Type="http://schemas.openxmlformats.org/officeDocument/2006/relationships/slideLayout" Target="../slideLayouts/slideLayout4.xml"/><Relationship Id="rId4" Type="http://schemas.openxmlformats.org/officeDocument/2006/relationships/tags" Target="../tags/tag8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88.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notesSlide" Target="../notesSlides/notesSlide64.xml"/><Relationship Id="rId5" Type="http://schemas.openxmlformats.org/officeDocument/2006/relationships/slideLayout" Target="../slideLayouts/slideLayout4.xml"/><Relationship Id="rId4" Type="http://schemas.openxmlformats.org/officeDocument/2006/relationships/tags" Target="../tags/tag9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notesSlide" Target="../notesSlides/notesSlide68.xml"/><Relationship Id="rId4"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4.xml"/><Relationship Id="rId1" Type="http://schemas.openxmlformats.org/officeDocument/2006/relationships/tags" Target="../tags/tag10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105.xml"/><Relationship Id="rId4" Type="http://schemas.openxmlformats.org/officeDocument/2006/relationships/image" Target="../media/image10.png"/></Relationships>
</file>

<file path=ppt/slides/_rels/slide7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4.xml"/><Relationship Id="rId7" Type="http://schemas.openxmlformats.org/officeDocument/2006/relationships/image" Target="../media/image9.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notesSlide" Target="../notesSlides/notesSlide72.xml"/><Relationship Id="rId9" Type="http://schemas.openxmlformats.org/officeDocument/2006/relationships/image" Target="../media/image15.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tags" Target="../tags/tag1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113.xml"/><Relationship Id="rId4" Type="http://schemas.openxmlformats.org/officeDocument/2006/relationships/image" Target="../media/image10.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114.xml"/><Relationship Id="rId5" Type="http://schemas.openxmlformats.org/officeDocument/2006/relationships/image" Target="../media/image16.png"/><Relationship Id="rId4" Type="http://schemas.openxmlformats.org/officeDocument/2006/relationships/hyperlink" Target="http://support.sas.com/quiz/pg2" TargetMode="Externa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ags" Target="../tags/tag1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ags" Target="../tags/tag11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4.xml"/><Relationship Id="rId1" Type="http://schemas.openxmlformats.org/officeDocument/2006/relationships/tags" Target="../tags/tag11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tags" Target="../tags/tag118.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4.xml"/><Relationship Id="rId1" Type="http://schemas.openxmlformats.org/officeDocument/2006/relationships/tags" Target="../tags/tag119.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xml"/><Relationship Id="rId1" Type="http://schemas.openxmlformats.org/officeDocument/2006/relationships/tags" Target="../tags/tag120.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ags" Target="../tags/tag121.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tags" Target="../tags/tag12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tags" Target="../tags/tag12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4.xml"/><Relationship Id="rId1" Type="http://schemas.openxmlformats.org/officeDocument/2006/relationships/tags" Target="../tags/tag124.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tags" Target="../tags/tag1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4.xml"/><Relationship Id="rId1" Type="http://schemas.openxmlformats.org/officeDocument/2006/relationships/tags" Target="../tags/tag1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4: Reading Raw Data Files</a:t>
            </a:r>
          </a:p>
        </p:txBody>
      </p:sp>
      <p:graphicFrame>
        <p:nvGraphicFramePr>
          <p:cNvPr id="7" name="Group Organizer"/>
          <p:cNvGraphicFramePr>
            <a:graphicFrameLocks noGrp="1"/>
          </p:cNvGraphicFramePr>
          <p:nvPr>
            <p:extLst>
              <p:ext uri="{D42A27DB-BD31-4B8C-83A1-F6EECF244321}">
                <p14:modId xmlns:p14="http://schemas.microsoft.com/office/powerpoint/2010/main" val="3696687865"/>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4.1 Reading Raw Data Files with Formatted Input</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4.2 Controlling when a Record Loads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r>
              <a:rPr lang="en-US"/>
              <a:t>Reading Data Using Formatted Input</a:t>
            </a:r>
          </a:p>
        </p:txBody>
      </p:sp>
      <p:sp>
        <p:nvSpPr>
          <p:cNvPr id="18435" name="Rectangle 2"/>
          <p:cNvSpPr>
            <a:spLocks noGrp="1" noChangeArrowheads="1"/>
          </p:cNvSpPr>
          <p:nvPr>
            <p:ph idx="1"/>
          </p:nvPr>
        </p:nvSpPr>
        <p:spPr/>
        <p:txBody>
          <a:bodyPr/>
          <a:lstStyle/>
          <a:p>
            <a:r>
              <a:rPr lang="en-US" dirty="0"/>
              <a:t>Column pointer controls:		</a:t>
            </a:r>
          </a:p>
          <a:p>
            <a:r>
              <a:rPr lang="en-US" i="1" dirty="0"/>
              <a:t>@n</a:t>
            </a:r>
            <a:r>
              <a:rPr lang="en-US" dirty="0"/>
              <a:t>	moves the pointer to column </a:t>
            </a:r>
            <a:r>
              <a:rPr lang="en-US" i="1" dirty="0"/>
              <a:t>n</a:t>
            </a:r>
            <a:r>
              <a:rPr lang="en-US" dirty="0"/>
              <a:t>.</a:t>
            </a:r>
          </a:p>
          <a:p>
            <a:r>
              <a:rPr lang="en-US" i="1" dirty="0"/>
              <a:t>+n</a:t>
            </a:r>
            <a:r>
              <a:rPr lang="en-US" dirty="0"/>
              <a:t>	moves the pointer </a:t>
            </a:r>
            <a:r>
              <a:rPr lang="en-US" i="1" dirty="0"/>
              <a:t>n</a:t>
            </a:r>
            <a:r>
              <a:rPr lang="en-US" dirty="0"/>
              <a:t> positions. </a:t>
            </a:r>
          </a:p>
          <a:p>
            <a:endParaRPr lang="en-US" dirty="0"/>
          </a:p>
          <a:p>
            <a:r>
              <a:rPr lang="en-US" dirty="0"/>
              <a:t>An </a:t>
            </a:r>
            <a:r>
              <a:rPr lang="en-US" dirty="0" err="1"/>
              <a:t>informat</a:t>
            </a:r>
            <a:r>
              <a:rPr lang="en-US" dirty="0"/>
              <a:t> specifies the following: </a:t>
            </a:r>
          </a:p>
          <a:p>
            <a:pPr lvl="1"/>
            <a:r>
              <a:rPr lang="en-US" dirty="0"/>
              <a:t>the width of the input field</a:t>
            </a:r>
          </a:p>
          <a:p>
            <a:pPr lvl="1"/>
            <a:r>
              <a:rPr lang="en-US" dirty="0"/>
              <a:t>how to read data values stored in the field</a:t>
            </a:r>
          </a:p>
        </p:txBody>
      </p:sp>
      <p:sp>
        <p:nvSpPr>
          <p:cNvPr id="6" name="Rectangle 59"/>
          <p:cNvSpPr>
            <a:spLocks noChangeArrowheads="1"/>
          </p:cNvSpPr>
          <p:nvPr/>
        </p:nvSpPr>
        <p:spPr bwMode="auto">
          <a:xfrm>
            <a:off x="1583710" y="4151032"/>
            <a:ext cx="5324746" cy="730456"/>
          </a:xfrm>
          <a:prstGeom prst="rect">
            <a:avLst/>
          </a:prstGeom>
          <a:solidFill>
            <a:srgbClr val="FFFFFF"/>
          </a:solidFill>
          <a:ln w="38100" algn="ctr">
            <a:solidFill>
              <a:schemeClr val="tx2"/>
            </a:solidFill>
            <a:miter lim="800000"/>
            <a:headEnd type="none" w="med" len="lg"/>
            <a:tailEnd type="none" w="med" len="lg"/>
          </a:ln>
        </p:spPr>
        <p:txBody>
          <a:bodyPr wrap="square" lIns="50800" tIns="50800" rIns="50800" bIns="50800">
            <a:spAutoFit/>
          </a:bodyPr>
          <a:lstStyle/>
          <a:p>
            <a:pPr>
              <a:lnSpc>
                <a:spcPct val="85000"/>
              </a:lnSpc>
              <a:spcBef>
                <a:spcPct val="0"/>
              </a:spcBef>
            </a:pPr>
            <a:r>
              <a:rPr lang="en-US" b="1" dirty="0">
                <a:latin typeface="Courier New" pitchFamily="49" charset="0"/>
              </a:rPr>
              <a:t>input </a:t>
            </a:r>
            <a:r>
              <a:rPr lang="en-US" b="1" dirty="0">
                <a:solidFill>
                  <a:schemeClr val="tx2"/>
                </a:solidFill>
                <a:latin typeface="Courier New" pitchFamily="49" charset="0"/>
              </a:rPr>
              <a:t>@1</a:t>
            </a:r>
            <a:r>
              <a:rPr lang="en-US" b="1" dirty="0">
                <a:latin typeface="Courier New" pitchFamily="49" charset="0"/>
              </a:rPr>
              <a:t> Code </a:t>
            </a:r>
            <a:r>
              <a:rPr lang="en-US" b="1" dirty="0">
                <a:solidFill>
                  <a:srgbClr val="006600"/>
                </a:solidFill>
                <a:latin typeface="Courier New" pitchFamily="49" charset="0"/>
              </a:rPr>
              <a:t>$4.</a:t>
            </a:r>
          </a:p>
          <a:p>
            <a:pPr>
              <a:lnSpc>
                <a:spcPct val="85000"/>
              </a:lnSpc>
              <a:spcBef>
                <a:spcPct val="0"/>
              </a:spcBef>
            </a:pPr>
            <a:r>
              <a:rPr lang="en-US" b="1" dirty="0">
                <a:latin typeface="Courier New" pitchFamily="49" charset="0"/>
              </a:rPr>
              <a:t>      </a:t>
            </a:r>
            <a:r>
              <a:rPr lang="en-US" b="1" dirty="0">
                <a:solidFill>
                  <a:schemeClr val="tx2"/>
                </a:solidFill>
                <a:latin typeface="Courier New" pitchFamily="49" charset="0"/>
              </a:rPr>
              <a:t>+1</a:t>
            </a:r>
            <a:r>
              <a:rPr lang="en-US" b="1" dirty="0">
                <a:latin typeface="Courier New" pitchFamily="49" charset="0"/>
              </a:rPr>
              <a:t> date </a:t>
            </a:r>
            <a:r>
              <a:rPr lang="en-US" b="1" dirty="0">
                <a:solidFill>
                  <a:srgbClr val="006600"/>
                </a:solidFill>
                <a:latin typeface="Courier New" pitchFamily="49" charset="0"/>
              </a:rPr>
              <a:t>mmddyy8.</a:t>
            </a:r>
          </a:p>
        </p:txBody>
      </p:sp>
      <p:graphicFrame>
        <p:nvGraphicFramePr>
          <p:cNvPr id="5" name="Group 378"/>
          <p:cNvGraphicFramePr>
            <a:graphicFrameLocks noGrp="1"/>
          </p:cNvGraphicFramePr>
          <p:nvPr>
            <p:extLst>
              <p:ext uri="{D42A27DB-BD31-4B8C-83A1-F6EECF244321}">
                <p14:modId xmlns:p14="http://schemas.microsoft.com/office/powerpoint/2010/main" val="966547902"/>
              </p:ext>
            </p:extLst>
          </p:nvPr>
        </p:nvGraphicFramePr>
        <p:xfrm>
          <a:off x="553495" y="5159799"/>
          <a:ext cx="7937500" cy="1000126"/>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pitchFamily="34" charset="0"/>
                      </a:endParaRP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G</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l</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d</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noProof="1">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Rectangle 52"/>
          <p:cNvSpPr>
            <a:spLocks noChangeArrowheads="1"/>
          </p:cNvSpPr>
          <p:nvPr>
            <p:custDataLst>
              <p:tags r:id="rId1"/>
            </p:custDataLst>
          </p:nvPr>
        </p:nvSpPr>
        <p:spPr bwMode="auto">
          <a:xfrm>
            <a:off x="543547" y="5860759"/>
            <a:ext cx="1296827" cy="296974"/>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2" name="Right Arrow 1"/>
          <p:cNvSpPr/>
          <p:nvPr/>
        </p:nvSpPr>
        <p:spPr bwMode="auto">
          <a:xfrm rot="16200000">
            <a:off x="1732183" y="6292586"/>
            <a:ext cx="482600" cy="266218"/>
          </a:xfrm>
          <a:prstGeom prst="rightArrow">
            <a:avLst>
              <a:gd name="adj1" fmla="val 49000"/>
              <a:gd name="adj2" fmla="val 40000"/>
            </a:avLst>
          </a:prstGeom>
          <a:solidFill>
            <a:srgbClr val="FF000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3" name="Rectangle 2"/>
          <p:cNvSpPr/>
          <p:nvPr/>
        </p:nvSpPr>
        <p:spPr>
          <a:xfrm>
            <a:off x="2250850" y="5026862"/>
            <a:ext cx="553357" cy="461665"/>
          </a:xfrm>
          <a:prstGeom prst="rect">
            <a:avLst/>
          </a:prstGeom>
        </p:spPr>
        <p:txBody>
          <a:bodyPr wrap="none">
            <a:spAutoFit/>
          </a:bodyPr>
          <a:lstStyle/>
          <a:p>
            <a:r>
              <a:rPr lang="en-US" b="1" dirty="0">
                <a:solidFill>
                  <a:schemeClr val="tx2"/>
                </a:solidFill>
                <a:latin typeface="Courier New" pitchFamily="49" charset="0"/>
              </a:rPr>
              <a:t>+1</a:t>
            </a: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9133" y="4939363"/>
            <a:ext cx="1028700" cy="752475"/>
          </a:xfrm>
          <a:prstGeom prst="rect">
            <a:avLst/>
          </a:prstGeom>
        </p:spPr>
      </p:pic>
      <p:sp>
        <p:nvSpPr>
          <p:cNvPr id="10" name="Rectangle 52"/>
          <p:cNvSpPr>
            <a:spLocks noChangeArrowheads="1"/>
          </p:cNvSpPr>
          <p:nvPr>
            <p:custDataLst>
              <p:tags r:id="rId2"/>
            </p:custDataLst>
          </p:nvPr>
        </p:nvSpPr>
        <p:spPr bwMode="auto">
          <a:xfrm>
            <a:off x="2632344" y="4207032"/>
            <a:ext cx="2229023" cy="318669"/>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Tree>
    <p:extLst>
      <p:ext uri="{BB962C8B-B14F-4D97-AF65-F5344CB8AC3E}">
        <p14:creationId xmlns:p14="http://schemas.microsoft.com/office/powerpoint/2010/main" val="269216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SAS Informat Examples </a:t>
            </a:r>
          </a:p>
        </p:txBody>
      </p:sp>
      <p:sp>
        <p:nvSpPr>
          <p:cNvPr id="19459" name="Rectangle 3"/>
          <p:cNvSpPr>
            <a:spLocks noGrp="1" noChangeArrowheads="1"/>
          </p:cNvSpPr>
          <p:nvPr>
            <p:ph idx="1"/>
          </p:nvPr>
        </p:nvSpPr>
        <p:spPr>
          <a:xfrm>
            <a:off x="685800" y="1071563"/>
            <a:ext cx="7848600" cy="5360987"/>
          </a:xfrm>
        </p:spPr>
        <p:txBody>
          <a:bodyPr/>
          <a:lstStyle/>
          <a:p>
            <a:r>
              <a:rPr lang="en-US" dirty="0"/>
              <a:t>Examples of </a:t>
            </a:r>
            <a:r>
              <a:rPr lang="en-US" dirty="0" err="1"/>
              <a:t>informats</a:t>
            </a:r>
            <a:r>
              <a:rPr lang="en-US" dirty="0"/>
              <a:t> showing the raw data values </a:t>
            </a:r>
            <a:br>
              <a:rPr lang="en-US" dirty="0"/>
            </a:br>
            <a:r>
              <a:rPr lang="en-US" dirty="0"/>
              <a:t>and the converted SAS values:</a:t>
            </a:r>
          </a:p>
          <a:p>
            <a:endParaRPr lang="en-US" dirty="0"/>
          </a:p>
          <a:p>
            <a:endParaRPr lang="en-US" dirty="0"/>
          </a:p>
          <a:p>
            <a:endParaRPr lang="en-US" dirty="0"/>
          </a:p>
          <a:p>
            <a:endParaRPr lang="en-US" dirty="0"/>
          </a:p>
        </p:txBody>
      </p:sp>
      <p:graphicFrame>
        <p:nvGraphicFramePr>
          <p:cNvPr id="768127" name="Group 127"/>
          <p:cNvGraphicFramePr>
            <a:graphicFrameLocks noGrp="1"/>
          </p:cNvGraphicFramePr>
          <p:nvPr>
            <p:extLst>
              <p:ext uri="{D42A27DB-BD31-4B8C-83A1-F6EECF244321}">
                <p14:modId xmlns:p14="http://schemas.microsoft.com/office/powerpoint/2010/main" val="258348955"/>
              </p:ext>
            </p:extLst>
          </p:nvPr>
        </p:nvGraphicFramePr>
        <p:xfrm>
          <a:off x="700088" y="2009775"/>
          <a:ext cx="6669541" cy="4145014"/>
        </p:xfrm>
        <a:graphic>
          <a:graphicData uri="http://schemas.openxmlformats.org/drawingml/2006/table">
            <a:tbl>
              <a:tblPr/>
              <a:tblGrid>
                <a:gridCol w="1814512">
                  <a:extLst>
                    <a:ext uri="{9D8B030D-6E8A-4147-A177-3AD203B41FA5}">
                      <a16:colId xmlns:a16="http://schemas.microsoft.com/office/drawing/2014/main" val="20000"/>
                    </a:ext>
                  </a:extLst>
                </a:gridCol>
                <a:gridCol w="2275114">
                  <a:extLst>
                    <a:ext uri="{9D8B030D-6E8A-4147-A177-3AD203B41FA5}">
                      <a16:colId xmlns:a16="http://schemas.microsoft.com/office/drawing/2014/main" val="20001"/>
                    </a:ext>
                  </a:extLst>
                </a:gridCol>
                <a:gridCol w="2579915">
                  <a:extLst>
                    <a:ext uri="{9D8B030D-6E8A-4147-A177-3AD203B41FA5}">
                      <a16:colId xmlns:a16="http://schemas.microsoft.com/office/drawing/2014/main" val="20002"/>
                    </a:ext>
                  </a:extLst>
                </a:gridCol>
              </a:tblGrid>
              <a:tr h="48763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pitchFamily="34" charset="0"/>
                        </a:rPr>
                        <a:t>Informat</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pitchFamily="34" charset="0"/>
                        </a:rPr>
                        <a:t>Raw Data Value</a:t>
                      </a:r>
                    </a:p>
                  </a:txBody>
                  <a:tcPr marT="91421" marB="9142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pitchFamily="34" charset="0"/>
                        </a:rPr>
                        <a:t>SAS Data Value</a:t>
                      </a:r>
                    </a:p>
                  </a:txBody>
                  <a:tcPr marT="91421" marB="9142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48763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$8.</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Outdoors</a:t>
                      </a:r>
                    </a:p>
                  </a:txBody>
                  <a:tcPr marT="91421" marB="9142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Outdoors</a:t>
                      </a:r>
                    </a:p>
                  </a:txBody>
                  <a:tcPr marT="91421" marB="9142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48763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5.</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12345</a:t>
                      </a:r>
                    </a:p>
                  </a:txBody>
                  <a:tcPr marT="91421" marB="9142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12345</a:t>
                      </a:r>
                    </a:p>
                  </a:txBody>
                  <a:tcPr marT="91421" marB="9142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85339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COMMA7.</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DOLLAR7.</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$12,345</a:t>
                      </a:r>
                    </a:p>
                  </a:txBody>
                  <a:tcPr marT="91421" marB="9142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12345</a:t>
                      </a:r>
                    </a:p>
                  </a:txBody>
                  <a:tcPr marT="91421" marB="9142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85339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COMMAX7.</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DOLLARX7.</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$12.345</a:t>
                      </a:r>
                    </a:p>
                  </a:txBody>
                  <a:tcPr marT="91421" marB="9142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12345</a:t>
                      </a:r>
                    </a:p>
                  </a:txBody>
                  <a:tcPr marT="91421" marB="9142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48763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EUROX7.</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cs typeface="Courier New" pitchFamily="49" charset="0"/>
                        </a:rPr>
                        <a:t>€</a:t>
                      </a:r>
                      <a:r>
                        <a:rPr kumimoji="0" lang="en-US" sz="2000" b="1" i="0" u="none" strike="noStrike" cap="none" normalizeH="0" baseline="0" dirty="0">
                          <a:ln>
                            <a:noFill/>
                          </a:ln>
                          <a:solidFill>
                            <a:schemeClr val="tx1"/>
                          </a:solidFill>
                          <a:effectLst/>
                          <a:latin typeface="Courier New" pitchFamily="49" charset="0"/>
                        </a:rPr>
                        <a:t>12.345</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12345</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r h="48763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PERCENT3.</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15%</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.15</a:t>
                      </a:r>
                    </a:p>
                  </a:txBody>
                  <a:tcPr marT="91421" marB="9142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SAS Date Informat Examples </a:t>
            </a:r>
          </a:p>
        </p:txBody>
      </p:sp>
      <p:sp>
        <p:nvSpPr>
          <p:cNvPr id="20483" name="Rectangle 3"/>
          <p:cNvSpPr>
            <a:spLocks noGrp="1" noChangeArrowheads="1"/>
          </p:cNvSpPr>
          <p:nvPr>
            <p:ph idx="1"/>
          </p:nvPr>
        </p:nvSpPr>
        <p:spPr/>
        <p:txBody>
          <a:bodyPr/>
          <a:lstStyle/>
          <a:p>
            <a:r>
              <a:rPr lang="en-US"/>
              <a:t>Examples of date informats showing the nonstandard </a:t>
            </a:r>
            <a:br>
              <a:rPr lang="en-US"/>
            </a:br>
            <a:r>
              <a:rPr lang="en-US"/>
              <a:t>raw data values and the converted SAS numeric values:</a:t>
            </a:r>
            <a:endParaRPr lang="en-US" dirty="0"/>
          </a:p>
        </p:txBody>
      </p:sp>
      <p:graphicFrame>
        <p:nvGraphicFramePr>
          <p:cNvPr id="770167" name="Group 119"/>
          <p:cNvGraphicFramePr>
            <a:graphicFrameLocks noGrp="1"/>
          </p:cNvGraphicFramePr>
          <p:nvPr>
            <p:extLst>
              <p:ext uri="{D42A27DB-BD31-4B8C-83A1-F6EECF244321}">
                <p14:modId xmlns:p14="http://schemas.microsoft.com/office/powerpoint/2010/main" val="1303168965"/>
              </p:ext>
            </p:extLst>
          </p:nvPr>
        </p:nvGraphicFramePr>
        <p:xfrm>
          <a:off x="695325" y="2022475"/>
          <a:ext cx="6565446" cy="4343400"/>
        </p:xfrm>
        <a:graphic>
          <a:graphicData uri="http://schemas.openxmlformats.org/drawingml/2006/table">
            <a:tbl>
              <a:tblPr/>
              <a:tblGrid>
                <a:gridCol w="1775732">
                  <a:extLst>
                    <a:ext uri="{9D8B030D-6E8A-4147-A177-3AD203B41FA5}">
                      <a16:colId xmlns:a16="http://schemas.microsoft.com/office/drawing/2014/main" val="20000"/>
                    </a:ext>
                  </a:extLst>
                </a:gridCol>
                <a:gridCol w="2427514">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pitchFamily="34" charset="0"/>
                        </a:rPr>
                        <a:t>Informat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pitchFamily="34" charset="0"/>
                        </a:rPr>
                        <a:t>Raw Data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pitchFamily="34" charset="0"/>
                        </a:rPr>
                        <a:t>SAS Date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MMDDYY6.</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010160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MMDDYY8.</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01/01/60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222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MMDDYY10.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01/01/1960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DDMMYY6.</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311260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365</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DDMMYY8.</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31/12/60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365</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DDMMYY10.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31/12/1960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365</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6"/>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DATE7.</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31DEC59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-1</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7"/>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DATE9.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31DEC1959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mn-lt"/>
                        </a:rPr>
                        <a:t>-1</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3" y="455613"/>
            <a:ext cx="8375650" cy="685800"/>
          </a:xfrm>
          <a:noFill/>
        </p:spPr>
        <p:txBody>
          <a:bodyPr/>
          <a:lstStyle/>
          <a:p>
            <a:r>
              <a:rPr lang="en-US" dirty="0"/>
              <a:t>Reading Data Using Formatted Input</a:t>
            </a:r>
          </a:p>
        </p:txBody>
      </p:sp>
      <p:sp>
        <p:nvSpPr>
          <p:cNvPr id="21508" name="Rectangle 3"/>
          <p:cNvSpPr>
            <a:spLocks noChangeArrowheads="1"/>
          </p:cNvSpPr>
          <p:nvPr/>
        </p:nvSpPr>
        <p:spPr bwMode="auto">
          <a:xfrm>
            <a:off x="684213" y="1068388"/>
            <a:ext cx="78501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ts val="25"/>
              </a:spcBef>
              <a:spcAft>
                <a:spcPct val="17000"/>
              </a:spcAft>
              <a:buClrTx/>
              <a:buFontTx/>
              <a:buNone/>
            </a:pPr>
            <a:r>
              <a:rPr lang="en-US" dirty="0">
                <a:latin typeface="Arial" pitchFamily="34" charset="0"/>
              </a:rPr>
              <a:t>Use formatted input to create a SAS data set named </a:t>
            </a:r>
            <a:r>
              <a:rPr lang="en-US" b="1" dirty="0">
                <a:latin typeface="Arial" pitchFamily="34" charset="0"/>
              </a:rPr>
              <a:t>discounts</a:t>
            </a:r>
            <a:r>
              <a:rPr lang="en-US" dirty="0">
                <a:latin typeface="Arial" pitchFamily="34" charset="0"/>
              </a:rPr>
              <a:t> from the raw data in </a:t>
            </a:r>
            <a:r>
              <a:rPr lang="en-US" b="1" dirty="0">
                <a:latin typeface="Arial" pitchFamily="34" charset="0"/>
              </a:rPr>
              <a:t>offers.dat</a:t>
            </a:r>
            <a:r>
              <a:rPr lang="en-US" dirty="0">
                <a:latin typeface="Arial" pitchFamily="34" charset="0"/>
              </a:rPr>
              <a:t>.</a:t>
            </a:r>
          </a:p>
        </p:txBody>
      </p:sp>
      <p:graphicFrame>
        <p:nvGraphicFramePr>
          <p:cNvPr id="776345" name="Group 153"/>
          <p:cNvGraphicFramePr>
            <a:graphicFrameLocks noGrp="1"/>
          </p:cNvGraphicFramePr>
          <p:nvPr>
            <p:extLst>
              <p:ext uri="{D42A27DB-BD31-4B8C-83A1-F6EECF244321}">
                <p14:modId xmlns:p14="http://schemas.microsoft.com/office/powerpoint/2010/main" val="1366590983"/>
              </p:ext>
            </p:extLst>
          </p:nvPr>
        </p:nvGraphicFramePr>
        <p:xfrm>
          <a:off x="4519613" y="2155325"/>
          <a:ext cx="4217987" cy="3195638"/>
        </p:xfrm>
        <a:graphic>
          <a:graphicData uri="http://schemas.openxmlformats.org/drawingml/2006/table">
            <a:tbl>
              <a:tblPr/>
              <a:tblGrid>
                <a:gridCol w="4217987">
                  <a:extLst>
                    <a:ext uri="{9D8B030D-6E8A-4147-A177-3AD203B41FA5}">
                      <a16:colId xmlns:a16="http://schemas.microsoft.com/office/drawing/2014/main" val="20000"/>
                    </a:ext>
                  </a:extLst>
                </a:gridCol>
              </a:tblGrid>
              <a:tr h="42676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8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75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3175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213381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104012/02/11 Outdoors15%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202010/07/11 Golf     7%</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Shoes   10%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Clothes 10%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202007/08/11 Clothes 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203007/08/11 Clothes 25%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graphicFrame>
        <p:nvGraphicFramePr>
          <p:cNvPr id="776346" name="Group 154"/>
          <p:cNvGraphicFramePr>
            <a:graphicFrameLocks noGrp="1"/>
          </p:cNvGraphicFramePr>
          <p:nvPr>
            <p:extLst>
              <p:ext uri="{D42A27DB-BD31-4B8C-83A1-F6EECF244321}">
                <p14:modId xmlns:p14="http://schemas.microsoft.com/office/powerpoint/2010/main" val="4058107982"/>
              </p:ext>
            </p:extLst>
          </p:nvPr>
        </p:nvGraphicFramePr>
        <p:xfrm>
          <a:off x="260350" y="2582188"/>
          <a:ext cx="3919764" cy="2413000"/>
        </p:xfrm>
        <a:graphic>
          <a:graphicData uri="http://schemas.openxmlformats.org/drawingml/2006/table">
            <a:tbl>
              <a:tblPr/>
              <a:tblGrid>
                <a:gridCol w="2657177">
                  <a:extLst>
                    <a:ext uri="{9D8B030D-6E8A-4147-A177-3AD203B41FA5}">
                      <a16:colId xmlns:a16="http://schemas.microsoft.com/office/drawing/2014/main" val="20000"/>
                    </a:ext>
                  </a:extLst>
                </a:gridCol>
                <a:gridCol w="1262587">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Description</a:t>
                      </a:r>
                    </a:p>
                  </a:txBody>
                  <a:tcPr marL="88900" marR="88900" marT="88900" marB="889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Column</a:t>
                      </a:r>
                    </a:p>
                  </a:txBody>
                  <a:tcPr marL="88900" marR="88900" marT="88900" marB="889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Customer Type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chemeClr val="tx1"/>
                          </a:solidFill>
                          <a:effectLst/>
                          <a:latin typeface="Lucida Sans Typewriter" pitchFamily="49" charset="0"/>
                        </a:rPr>
                        <a:t> 1-4</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Offer Date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5-12</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Item Group</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lg"/>
                      <a:tailEnd type="none" w="med" len="lg"/>
                    </a:lnB>
                    <a:lnTlToBr>
                      <a:noFill/>
                    </a:lnTlToBr>
                    <a:lnBlToTr>
                      <a:noFill/>
                    </a:lnBlToTr>
                    <a:solidFill>
                      <a:srgbClr val="F8F8F8"/>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14-21</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Discount</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8F8F8"/>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22-24</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539" name="Rectangle 50"/>
          <p:cNvSpPr>
            <a:spLocks noChangeArrowheads="1"/>
          </p:cNvSpPr>
          <p:nvPr/>
        </p:nvSpPr>
        <p:spPr bwMode="auto">
          <a:xfrm>
            <a:off x="168910" y="2112963"/>
            <a:ext cx="2778005"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eaLnBrk="1" hangingPunct="1">
              <a:spcBef>
                <a:spcPts val="25"/>
              </a:spcBef>
              <a:spcAft>
                <a:spcPct val="17000"/>
              </a:spcAft>
            </a:pPr>
            <a:r>
              <a:rPr lang="en-US" dirty="0">
                <a:solidFill>
                  <a:srgbClr val="000000"/>
                </a:solidFill>
                <a:latin typeface="Arial" pitchFamily="34" charset="0"/>
              </a:rPr>
              <a:t>Layout:</a:t>
            </a:r>
            <a:r>
              <a:rPr lang="en-US" b="1" dirty="0">
                <a:solidFill>
                  <a:srgbClr val="000000"/>
                </a:solidFill>
                <a:latin typeface="Arial" pitchFamily="34" charset="0"/>
              </a:rPr>
              <a:t> offers.dat</a:t>
            </a:r>
          </a:p>
        </p:txBody>
      </p:sp>
      <p:sp>
        <p:nvSpPr>
          <p:cNvPr id="21540" name="Rectangle 84"/>
          <p:cNvSpPr>
            <a:spLocks noChangeArrowheads="1"/>
          </p:cNvSpPr>
          <p:nvPr/>
        </p:nvSpPr>
        <p:spPr bwMode="auto">
          <a:xfrm>
            <a:off x="4432300" y="2113163"/>
            <a:ext cx="2608086"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eaLnBrk="1" hangingPunct="1">
              <a:spcBef>
                <a:spcPts val="25"/>
              </a:spcBef>
              <a:spcAft>
                <a:spcPct val="17000"/>
              </a:spcAft>
            </a:pPr>
            <a:r>
              <a:rPr lang="en-US" dirty="0">
                <a:solidFill>
                  <a:srgbClr val="000000"/>
                </a:solidFill>
                <a:latin typeface="Arial" pitchFamily="34" charset="0"/>
              </a:rPr>
              <a:t>Partial </a:t>
            </a:r>
            <a:r>
              <a:rPr lang="en-US" b="1" dirty="0">
                <a:solidFill>
                  <a:srgbClr val="000000"/>
                </a:solidFill>
                <a:latin typeface="Arial" pitchFamily="34" charset="0"/>
              </a:rPr>
              <a:t>offers.dat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Group 154"/>
          <p:cNvGraphicFramePr>
            <a:graphicFrameLocks noGrp="1"/>
          </p:cNvGraphicFramePr>
          <p:nvPr>
            <p:extLst>
              <p:ext uri="{D42A27DB-BD31-4B8C-83A1-F6EECF244321}">
                <p14:modId xmlns:p14="http://schemas.microsoft.com/office/powerpoint/2010/main" val="2663327058"/>
              </p:ext>
            </p:extLst>
          </p:nvPr>
        </p:nvGraphicFramePr>
        <p:xfrm>
          <a:off x="260350" y="3673096"/>
          <a:ext cx="3919764" cy="2413000"/>
        </p:xfrm>
        <a:graphic>
          <a:graphicData uri="http://schemas.openxmlformats.org/drawingml/2006/table">
            <a:tbl>
              <a:tblPr/>
              <a:tblGrid>
                <a:gridCol w="2657177">
                  <a:extLst>
                    <a:ext uri="{9D8B030D-6E8A-4147-A177-3AD203B41FA5}">
                      <a16:colId xmlns:a16="http://schemas.microsoft.com/office/drawing/2014/main" val="20000"/>
                    </a:ext>
                  </a:extLst>
                </a:gridCol>
                <a:gridCol w="1262587">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Description</a:t>
                      </a:r>
                    </a:p>
                  </a:txBody>
                  <a:tcPr marL="88900" marR="88900" marT="88900" marB="889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Column</a:t>
                      </a:r>
                    </a:p>
                  </a:txBody>
                  <a:tcPr marL="88900" marR="88900" marT="88900" marB="889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Customer Type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chemeClr val="tx1"/>
                          </a:solidFill>
                          <a:effectLst/>
                          <a:latin typeface="Lucida Sans Typewriter" pitchFamily="49" charset="0"/>
                        </a:rPr>
                        <a:t> 1-4</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Offer Date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5-12</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Item Group</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lg"/>
                      <a:tailEnd type="none" w="med" len="lg"/>
                    </a:lnB>
                    <a:lnTlToBr>
                      <a:noFill/>
                    </a:lnTlToBr>
                    <a:lnBlToTr>
                      <a:noFill/>
                    </a:lnBlToTr>
                    <a:solidFill>
                      <a:srgbClr val="F8F8F8"/>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14-21</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Discount</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8F8F8"/>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22-24</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30" name="Rectangle 2"/>
          <p:cNvSpPr>
            <a:spLocks noGrp="1" noChangeArrowheads="1"/>
          </p:cNvSpPr>
          <p:nvPr>
            <p:ph type="title"/>
          </p:nvPr>
        </p:nvSpPr>
        <p:spPr>
          <a:xfrm>
            <a:off x="684213" y="455613"/>
            <a:ext cx="8375650" cy="685800"/>
          </a:xfrm>
          <a:noFill/>
        </p:spPr>
        <p:txBody>
          <a:bodyPr/>
          <a:lstStyle/>
          <a:p>
            <a:r>
              <a:rPr lang="en-US" dirty="0"/>
              <a:t>Writing INPUT Specifications </a:t>
            </a:r>
          </a:p>
        </p:txBody>
      </p:sp>
      <p:sp>
        <p:nvSpPr>
          <p:cNvPr id="22532" name="Rectangle 3"/>
          <p:cNvSpPr>
            <a:spLocks noChangeArrowheads="1"/>
          </p:cNvSpPr>
          <p:nvPr/>
        </p:nvSpPr>
        <p:spPr bwMode="auto">
          <a:xfrm>
            <a:off x="684213" y="1068388"/>
            <a:ext cx="78501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buClrTx/>
              <a:buFontTx/>
              <a:buNone/>
            </a:pPr>
            <a:r>
              <a:rPr lang="en-US" dirty="0">
                <a:latin typeface="Arial" pitchFamily="34" charset="0"/>
              </a:rPr>
              <a:t>Identify the starting position, variable name, and </a:t>
            </a:r>
            <a:r>
              <a:rPr lang="en-US" dirty="0" err="1">
                <a:latin typeface="Arial" pitchFamily="34" charset="0"/>
              </a:rPr>
              <a:t>informat</a:t>
            </a:r>
            <a:r>
              <a:rPr lang="en-US" dirty="0">
                <a:latin typeface="Arial" pitchFamily="34" charset="0"/>
              </a:rPr>
              <a:t> for each input field.</a:t>
            </a:r>
          </a:p>
        </p:txBody>
      </p:sp>
      <p:graphicFrame>
        <p:nvGraphicFramePr>
          <p:cNvPr id="1040476" name="Group 92"/>
          <p:cNvGraphicFramePr>
            <a:graphicFrameLocks noGrp="1"/>
          </p:cNvGraphicFramePr>
          <p:nvPr>
            <p:extLst>
              <p:ext uri="{D42A27DB-BD31-4B8C-83A1-F6EECF244321}">
                <p14:modId xmlns:p14="http://schemas.microsoft.com/office/powerpoint/2010/main" val="3449420909"/>
              </p:ext>
            </p:extLst>
          </p:nvPr>
        </p:nvGraphicFramePr>
        <p:xfrm>
          <a:off x="4519613" y="3250800"/>
          <a:ext cx="4217987" cy="3195638"/>
        </p:xfrm>
        <a:graphic>
          <a:graphicData uri="http://schemas.openxmlformats.org/drawingml/2006/table">
            <a:tbl>
              <a:tblPr/>
              <a:tblGrid>
                <a:gridCol w="4217987">
                  <a:extLst>
                    <a:ext uri="{9D8B030D-6E8A-4147-A177-3AD203B41FA5}">
                      <a16:colId xmlns:a16="http://schemas.microsoft.com/office/drawing/2014/main" val="20000"/>
                    </a:ext>
                  </a:extLst>
                </a:gridCol>
              </a:tblGrid>
              <a:tr h="42676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8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75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3175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213381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104012/02/11 Outdoors15%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202010/07/11 Golf     7%</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Shoes   10%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Clothes 10%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202007/08/11 Clothes 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203007/08/11 Clothes 25%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sp>
        <p:nvSpPr>
          <p:cNvPr id="22563" name="Rectangle 50"/>
          <p:cNvSpPr>
            <a:spLocks noChangeArrowheads="1"/>
          </p:cNvSpPr>
          <p:nvPr/>
        </p:nvSpPr>
        <p:spPr bwMode="auto">
          <a:xfrm>
            <a:off x="168910" y="3198813"/>
            <a:ext cx="2778005"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eaLnBrk="1" hangingPunct="1">
              <a:spcBef>
                <a:spcPts val="25"/>
              </a:spcBef>
              <a:spcAft>
                <a:spcPct val="17000"/>
              </a:spcAft>
            </a:pPr>
            <a:r>
              <a:rPr lang="en-US" dirty="0">
                <a:solidFill>
                  <a:srgbClr val="000000"/>
                </a:solidFill>
                <a:latin typeface="Arial" pitchFamily="34" charset="0"/>
              </a:rPr>
              <a:t>Layout: </a:t>
            </a:r>
            <a:r>
              <a:rPr lang="en-US" b="1" dirty="0">
                <a:solidFill>
                  <a:srgbClr val="000000"/>
                </a:solidFill>
                <a:latin typeface="Arial" pitchFamily="34" charset="0"/>
              </a:rPr>
              <a:t>offers.dat</a:t>
            </a:r>
          </a:p>
        </p:txBody>
      </p:sp>
      <p:sp>
        <p:nvSpPr>
          <p:cNvPr id="22564" name="Rectangle 51"/>
          <p:cNvSpPr>
            <a:spLocks noChangeArrowheads="1"/>
          </p:cNvSpPr>
          <p:nvPr/>
        </p:nvSpPr>
        <p:spPr bwMode="auto">
          <a:xfrm>
            <a:off x="4432300" y="3199013"/>
            <a:ext cx="2608086"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eaLnBrk="1" hangingPunct="1">
              <a:spcBef>
                <a:spcPts val="25"/>
              </a:spcBef>
              <a:spcAft>
                <a:spcPct val="17000"/>
              </a:spcAft>
            </a:pPr>
            <a:r>
              <a:rPr lang="en-US" dirty="0">
                <a:solidFill>
                  <a:srgbClr val="000000"/>
                </a:solidFill>
                <a:latin typeface="Arial" pitchFamily="34" charset="0"/>
              </a:rPr>
              <a:t>Partial </a:t>
            </a:r>
            <a:r>
              <a:rPr lang="en-US" b="1" dirty="0">
                <a:solidFill>
                  <a:srgbClr val="000000"/>
                </a:solidFill>
                <a:latin typeface="Arial" pitchFamily="34" charset="0"/>
              </a:rPr>
              <a:t>offers.dat</a:t>
            </a:r>
          </a:p>
        </p:txBody>
      </p:sp>
      <p:sp>
        <p:nvSpPr>
          <p:cNvPr id="22565" name="Rectangle 52"/>
          <p:cNvSpPr>
            <a:spLocks noChangeArrowheads="1"/>
          </p:cNvSpPr>
          <p:nvPr>
            <p:custDataLst>
              <p:tags r:id="rId1"/>
            </p:custDataLst>
          </p:nvPr>
        </p:nvSpPr>
        <p:spPr bwMode="auto">
          <a:xfrm>
            <a:off x="4583113" y="4330300"/>
            <a:ext cx="635000" cy="33020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22566" name="Rectangle 53"/>
          <p:cNvSpPr>
            <a:spLocks noChangeArrowheads="1"/>
          </p:cNvSpPr>
          <p:nvPr>
            <p:custDataLst>
              <p:tags r:id="rId2"/>
            </p:custDataLst>
          </p:nvPr>
        </p:nvSpPr>
        <p:spPr bwMode="auto">
          <a:xfrm>
            <a:off x="295587" y="4225136"/>
            <a:ext cx="3865562" cy="33020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22569" name="Rectangle 59"/>
          <p:cNvSpPr>
            <a:spLocks noChangeArrowheads="1"/>
          </p:cNvSpPr>
          <p:nvPr/>
        </p:nvSpPr>
        <p:spPr bwMode="auto">
          <a:xfrm>
            <a:off x="2068513" y="2162175"/>
            <a:ext cx="4305300" cy="4508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a:latin typeface="Courier New" pitchFamily="49" charset="0"/>
              </a:rPr>
              <a:t>input @1 Cust_type 4.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4.03 Short </a:t>
            </a:r>
            <a:r>
              <a:rPr lang="en-US" dirty="0"/>
              <a:t>Answer Poll</a:t>
            </a:r>
          </a:p>
        </p:txBody>
      </p:sp>
      <p:sp>
        <p:nvSpPr>
          <p:cNvPr id="3075" name="Rectangle 5"/>
          <p:cNvSpPr>
            <a:spLocks noGrp="1" noChangeArrowheads="1"/>
          </p:cNvSpPr>
          <p:nvPr>
            <p:ph idx="1"/>
          </p:nvPr>
        </p:nvSpPr>
        <p:spPr/>
        <p:txBody>
          <a:bodyPr/>
          <a:lstStyle/>
          <a:p>
            <a:r>
              <a:rPr lang="en-US" dirty="0"/>
              <a:t>Continue writing the INPUT statement to read </a:t>
            </a:r>
            <a:br>
              <a:rPr lang="en-US" dirty="0"/>
            </a:br>
            <a:r>
              <a:rPr lang="en-US" dirty="0"/>
              <a:t>Offer Date. (Hint: Use the MMDDYY8. </a:t>
            </a:r>
            <a:r>
              <a:rPr lang="en-US" dirty="0" err="1"/>
              <a:t>informat</a:t>
            </a:r>
            <a:r>
              <a:rPr lang="en-US" dirty="0"/>
              <a:t>.)</a:t>
            </a:r>
          </a:p>
          <a:p>
            <a:pPr marL="0" indent="0"/>
            <a:endParaRPr lang="en-US" dirty="0"/>
          </a:p>
        </p:txBody>
      </p:sp>
      <p:graphicFrame>
        <p:nvGraphicFramePr>
          <p:cNvPr id="4" name="Group 154"/>
          <p:cNvGraphicFramePr>
            <a:graphicFrameLocks noGrp="1"/>
          </p:cNvGraphicFramePr>
          <p:nvPr>
            <p:extLst>
              <p:ext uri="{D42A27DB-BD31-4B8C-83A1-F6EECF244321}">
                <p14:modId xmlns:p14="http://schemas.microsoft.com/office/powerpoint/2010/main" val="1773911067"/>
              </p:ext>
            </p:extLst>
          </p:nvPr>
        </p:nvGraphicFramePr>
        <p:xfrm>
          <a:off x="260350" y="3675923"/>
          <a:ext cx="3919764" cy="2413000"/>
        </p:xfrm>
        <a:graphic>
          <a:graphicData uri="http://schemas.openxmlformats.org/drawingml/2006/table">
            <a:tbl>
              <a:tblPr/>
              <a:tblGrid>
                <a:gridCol w="2657177">
                  <a:extLst>
                    <a:ext uri="{9D8B030D-6E8A-4147-A177-3AD203B41FA5}">
                      <a16:colId xmlns:a16="http://schemas.microsoft.com/office/drawing/2014/main" val="20000"/>
                    </a:ext>
                  </a:extLst>
                </a:gridCol>
                <a:gridCol w="1262587">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Description</a:t>
                      </a:r>
                    </a:p>
                  </a:txBody>
                  <a:tcPr marL="88900" marR="88900" marT="88900" marB="889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Column</a:t>
                      </a:r>
                    </a:p>
                  </a:txBody>
                  <a:tcPr marL="88900" marR="88900" marT="88900" marB="889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Customer Type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chemeClr val="tx1"/>
                          </a:solidFill>
                          <a:effectLst/>
                          <a:latin typeface="Lucida Sans Typewriter" pitchFamily="49" charset="0"/>
                        </a:rPr>
                        <a:t> 1-4</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Offer Date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5-12</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Item Group</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lg"/>
                      <a:tailEnd type="none" w="med" len="lg"/>
                    </a:lnB>
                    <a:lnTlToBr>
                      <a:noFill/>
                    </a:lnTlToBr>
                    <a:lnBlToTr>
                      <a:noFill/>
                    </a:lnBlToTr>
                    <a:solidFill>
                      <a:srgbClr val="F8F8F8"/>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14-21</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Discount</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8F8F8"/>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22-24</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56"/>
          <p:cNvSpPr>
            <a:spLocks noChangeArrowheads="1"/>
          </p:cNvSpPr>
          <p:nvPr/>
        </p:nvSpPr>
        <p:spPr bwMode="auto">
          <a:xfrm>
            <a:off x="2171700" y="2046288"/>
            <a:ext cx="5494338" cy="1044575"/>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latin typeface="Courier New" pitchFamily="49" charset="0"/>
              </a:rPr>
              <a:t>input @1 </a:t>
            </a:r>
            <a:r>
              <a:rPr lang="en-US" b="1" dirty="0" err="1">
                <a:latin typeface="Courier New" pitchFamily="49" charset="0"/>
              </a:rPr>
              <a:t>Cust_type</a:t>
            </a:r>
            <a:r>
              <a:rPr lang="en-US" b="1" dirty="0">
                <a:latin typeface="Courier New" pitchFamily="49" charset="0"/>
              </a:rPr>
              <a:t> 4.</a:t>
            </a:r>
          </a:p>
          <a:p>
            <a:pPr>
              <a:lnSpc>
                <a:spcPct val="85000"/>
              </a:lnSpc>
              <a:spcBef>
                <a:spcPct val="0"/>
              </a:spcBef>
            </a:pPr>
            <a:r>
              <a:rPr lang="en-US" b="1" dirty="0">
                <a:latin typeface="Courier New" pitchFamily="49" charset="0"/>
              </a:rPr>
              <a:t>	 </a:t>
            </a:r>
            <a:r>
              <a:rPr lang="en-US" b="1" dirty="0">
                <a:solidFill>
                  <a:srgbClr val="FFFFFF"/>
                </a:solidFill>
                <a:latin typeface="Courier New" pitchFamily="49" charset="0"/>
              </a:rPr>
              <a:t>@5 </a:t>
            </a:r>
            <a:r>
              <a:rPr lang="en-US" b="1" dirty="0" err="1">
                <a:solidFill>
                  <a:srgbClr val="FFFFFF"/>
                </a:solidFill>
                <a:latin typeface="Courier New" pitchFamily="49" charset="0"/>
              </a:rPr>
              <a:t>Offer_dt</a:t>
            </a:r>
            <a:r>
              <a:rPr lang="en-US" b="1" dirty="0">
                <a:solidFill>
                  <a:srgbClr val="FFFFFF"/>
                </a:solidFill>
                <a:latin typeface="Courier New" pitchFamily="49" charset="0"/>
              </a:rPr>
              <a:t> mmddyy8.</a:t>
            </a:r>
          </a:p>
          <a:p>
            <a:pPr>
              <a:lnSpc>
                <a:spcPct val="85000"/>
              </a:lnSpc>
              <a:spcBef>
                <a:spcPct val="0"/>
              </a:spcBef>
            </a:pPr>
            <a:endParaRPr lang="en-US" b="1" dirty="0">
              <a:latin typeface="Courier New" pitchFamily="49" charset="0"/>
            </a:endParaRPr>
          </a:p>
        </p:txBody>
      </p:sp>
      <p:sp>
        <p:nvSpPr>
          <p:cNvPr id="6" name="AutoShape 59"/>
          <p:cNvSpPr>
            <a:spLocks noChangeArrowheads="1"/>
          </p:cNvSpPr>
          <p:nvPr/>
        </p:nvSpPr>
        <p:spPr bwMode="auto">
          <a:xfrm>
            <a:off x="3443288" y="2549525"/>
            <a:ext cx="2803525" cy="473075"/>
          </a:xfrm>
          <a:prstGeom prst="roundRect">
            <a:avLst>
              <a:gd name="adj" fmla="val 16667"/>
            </a:avLst>
          </a:prstGeom>
          <a:solidFill>
            <a:srgbClr val="FFFFFF"/>
          </a:solidFill>
          <a:ln w="38100" algn="ctr">
            <a:solidFill>
              <a:srgbClr val="FF0000"/>
            </a:solidFill>
            <a:round/>
            <a:headEnd type="none" w="med" len="lg"/>
            <a:tailEnd type="none" w="med" len="lg"/>
          </a:ln>
        </p:spPr>
        <p:txBody>
          <a:bodyPr wrap="none" lIns="88900" tIns="88900" rIns="88900" bIns="88900" anchor="ctr"/>
          <a:lstStyle/>
          <a:p>
            <a:pPr algn="ctr"/>
            <a:r>
              <a:rPr lang="en-US" dirty="0">
                <a:latin typeface="Arial" pitchFamily="34" charset="0"/>
              </a:rPr>
              <a:t>?</a:t>
            </a:r>
          </a:p>
        </p:txBody>
      </p:sp>
      <p:sp>
        <p:nvSpPr>
          <p:cNvPr id="7" name="Slide Number Placeholder 3"/>
          <p:cNvSpPr txBox="1">
            <a:spLocks/>
          </p:cNvSpPr>
          <p:nvPr/>
        </p:nvSpPr>
        <p:spPr bwMode="auto">
          <a:xfrm>
            <a:off x="0" y="6770688"/>
            <a:ext cx="98425" cy="87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tx1"/>
              </a:buClr>
              <a:buFont typeface="Monotype Sorts" pitchFamily="2" charset="2"/>
              <a:buNone/>
              <a:defRPr kumimoji="0" lang="en-US" sz="2400" b="0" i="0" u="none" kern="120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tx1"/>
              </a:buClr>
              <a:buFont typeface="Monotype Sorts" pitchFamily="2" charset="2"/>
              <a:buNone/>
              <a:defRPr kumimoji="0" lang="en-US" sz="2400" b="0" i="0" u="none" kern="1200" baseline="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Clr>
                <a:schemeClr val="tx1"/>
              </a:buClr>
              <a:buFont typeface="Monotype Sorts" pitchFamily="2" charset="2"/>
              <a:buNone/>
              <a:defRPr kumimoji="0" lang="en-US" sz="2400" b="0" i="0" u="none" kern="1200" baseline="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Clr>
                <a:schemeClr val="tx1"/>
              </a:buClr>
              <a:buFont typeface="Monotype Sorts" pitchFamily="2" charset="2"/>
              <a:buNone/>
              <a:defRPr kumimoji="0" lang="en-US" sz="2400" b="0" i="0" u="none" kern="1200" baseline="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Clr>
                <a:schemeClr val="tx1"/>
              </a:buClr>
              <a:buFont typeface="Monotype Sorts" pitchFamily="2" charset="2"/>
              <a:buNone/>
              <a:defRPr kumimoji="0" lang="en-US" sz="2400" b="0" i="0" u="none" kern="1200" baseline="0">
                <a:solidFill>
                  <a:schemeClr val="tx1"/>
                </a:solidFill>
                <a:latin typeface="Arial"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Font typeface="Monotype Sorts" pitchFamily="2" charset="2"/>
              <a:defRPr sz="2400" kern="1200">
                <a:solidFill>
                  <a:schemeClr val="tx1"/>
                </a:solidFill>
                <a:latin typeface="Arial"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Font typeface="Monotype Sorts" pitchFamily="2" charset="2"/>
              <a:defRPr sz="2400" kern="1200">
                <a:solidFill>
                  <a:schemeClr val="tx1"/>
                </a:solidFill>
                <a:latin typeface="Arial"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Font typeface="Monotype Sorts" pitchFamily="2" charset="2"/>
              <a:defRPr sz="2400" kern="1200">
                <a:solidFill>
                  <a:schemeClr val="tx1"/>
                </a:solidFill>
                <a:latin typeface="Arial" pitchFamily="34" charset="0"/>
                <a:ea typeface="+mn-ea"/>
                <a:cs typeface="+mn-cs"/>
              </a:defRPr>
            </a:lvl8pPr>
            <a:lvl9pPr marL="3886200" indent="-228600" algn="l" defTabSz="914400" rtl="0" eaLnBrk="0" fontAlgn="base" latinLnBrk="0" hangingPunct="0">
              <a:spcBef>
                <a:spcPct val="20000"/>
              </a:spcBef>
              <a:spcAft>
                <a:spcPct val="0"/>
              </a:spcAft>
              <a:buClr>
                <a:schemeClr val="tx1"/>
              </a:buClr>
              <a:buFont typeface="Monotype Sorts" pitchFamily="2" charset="2"/>
              <a:defRPr sz="2400" kern="1200">
                <a:solidFill>
                  <a:schemeClr val="tx1"/>
                </a:solidFill>
                <a:latin typeface="Arial" pitchFamily="34" charset="0"/>
                <a:ea typeface="+mn-ea"/>
                <a:cs typeface="+mn-cs"/>
              </a:defRPr>
            </a:lvl9pPr>
          </a:lstStyle>
          <a:p>
            <a:fld id="{735F2602-6B31-401C-8218-2FB5966A4FC3}" type="slidenum">
              <a:rPr lang="en-US" sz="100" smtClean="0">
                <a:solidFill>
                  <a:srgbClr val="FFFFFF"/>
                </a:solidFill>
              </a:rPr>
              <a:pPr/>
              <a:t>15</a:t>
            </a:fld>
            <a:endParaRPr lang="en-US" sz="100" dirty="0">
              <a:solidFill>
                <a:srgbClr val="FFFFFF"/>
              </a:solidFill>
              <a:latin typeface="Times New Roman" pitchFamily="18" charset="0"/>
            </a:endParaRPr>
          </a:p>
        </p:txBody>
      </p:sp>
      <p:graphicFrame>
        <p:nvGraphicFramePr>
          <p:cNvPr id="8" name="Group 92"/>
          <p:cNvGraphicFramePr>
            <a:graphicFrameLocks noGrp="1"/>
          </p:cNvGraphicFramePr>
          <p:nvPr>
            <p:extLst>
              <p:ext uri="{D42A27DB-BD31-4B8C-83A1-F6EECF244321}">
                <p14:modId xmlns:p14="http://schemas.microsoft.com/office/powerpoint/2010/main" val="4118538341"/>
              </p:ext>
            </p:extLst>
          </p:nvPr>
        </p:nvGraphicFramePr>
        <p:xfrm>
          <a:off x="4519613" y="3246268"/>
          <a:ext cx="4217987" cy="3195638"/>
        </p:xfrm>
        <a:graphic>
          <a:graphicData uri="http://schemas.openxmlformats.org/drawingml/2006/table">
            <a:tbl>
              <a:tblPr/>
              <a:tblGrid>
                <a:gridCol w="4217987">
                  <a:extLst>
                    <a:ext uri="{9D8B030D-6E8A-4147-A177-3AD203B41FA5}">
                      <a16:colId xmlns:a16="http://schemas.microsoft.com/office/drawing/2014/main" val="20000"/>
                    </a:ext>
                  </a:extLst>
                </a:gridCol>
              </a:tblGrid>
              <a:tr h="42676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8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75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3175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213381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104012/02/11 Outdoors15%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202010/07/11 Golf     7%</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Shoes   10%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Clothes 10%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202007/08/11 Clothes 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203007/08/11 Clothes 25%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sp>
        <p:nvSpPr>
          <p:cNvPr id="9" name="Rectangle 52"/>
          <p:cNvSpPr>
            <a:spLocks noChangeArrowheads="1"/>
          </p:cNvSpPr>
          <p:nvPr>
            <p:custDataLst>
              <p:tags r:id="rId2"/>
            </p:custDataLst>
          </p:nvPr>
        </p:nvSpPr>
        <p:spPr bwMode="auto">
          <a:xfrm>
            <a:off x="5208755" y="4325768"/>
            <a:ext cx="1259422" cy="318704"/>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10" name="Rectangle 53"/>
          <p:cNvSpPr>
            <a:spLocks noChangeArrowheads="1"/>
          </p:cNvSpPr>
          <p:nvPr>
            <p:custDataLst>
              <p:tags r:id="rId3"/>
            </p:custDataLst>
          </p:nvPr>
        </p:nvSpPr>
        <p:spPr bwMode="auto">
          <a:xfrm>
            <a:off x="326254" y="4710142"/>
            <a:ext cx="3865562" cy="33020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12" name="Rectangle 51"/>
          <p:cNvSpPr>
            <a:spLocks noChangeArrowheads="1"/>
          </p:cNvSpPr>
          <p:nvPr/>
        </p:nvSpPr>
        <p:spPr bwMode="auto">
          <a:xfrm>
            <a:off x="4432300" y="3199013"/>
            <a:ext cx="2608086"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eaLnBrk="1" hangingPunct="1">
              <a:spcBef>
                <a:spcPts val="25"/>
              </a:spcBef>
              <a:spcAft>
                <a:spcPct val="17000"/>
              </a:spcAft>
            </a:pPr>
            <a:r>
              <a:rPr lang="en-US" dirty="0">
                <a:solidFill>
                  <a:srgbClr val="000000"/>
                </a:solidFill>
                <a:latin typeface="Arial" pitchFamily="34" charset="0"/>
              </a:rPr>
              <a:t>Partial </a:t>
            </a:r>
            <a:r>
              <a:rPr lang="en-US" b="1" dirty="0">
                <a:solidFill>
                  <a:srgbClr val="000000"/>
                </a:solidFill>
                <a:latin typeface="Arial" pitchFamily="34" charset="0"/>
              </a:rPr>
              <a:t>offers.dat</a:t>
            </a:r>
          </a:p>
        </p:txBody>
      </p:sp>
      <p:sp>
        <p:nvSpPr>
          <p:cNvPr id="13" name="Rectangle 50"/>
          <p:cNvSpPr>
            <a:spLocks noChangeArrowheads="1"/>
          </p:cNvSpPr>
          <p:nvPr/>
        </p:nvSpPr>
        <p:spPr bwMode="auto">
          <a:xfrm>
            <a:off x="168910" y="3198813"/>
            <a:ext cx="2778005"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eaLnBrk="1" hangingPunct="1">
              <a:spcBef>
                <a:spcPts val="25"/>
              </a:spcBef>
              <a:spcAft>
                <a:spcPct val="17000"/>
              </a:spcAft>
            </a:pPr>
            <a:r>
              <a:rPr lang="en-US" dirty="0">
                <a:solidFill>
                  <a:srgbClr val="000000"/>
                </a:solidFill>
                <a:latin typeface="Arial" pitchFamily="34" charset="0"/>
              </a:rPr>
              <a:t>Layout: </a:t>
            </a:r>
            <a:r>
              <a:rPr lang="en-US" b="1" dirty="0">
                <a:solidFill>
                  <a:srgbClr val="000000"/>
                </a:solidFill>
                <a:latin typeface="Arial" pitchFamily="34" charset="0"/>
              </a:rPr>
              <a:t>offers.dat</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4.03 Short </a:t>
            </a:r>
            <a:r>
              <a:rPr lang="en-US" dirty="0"/>
              <a:t>Answer Poll – Correct Answer</a:t>
            </a:r>
          </a:p>
        </p:txBody>
      </p:sp>
      <p:sp>
        <p:nvSpPr>
          <p:cNvPr id="3075" name="Rectangle 5"/>
          <p:cNvSpPr>
            <a:spLocks noGrp="1" noChangeArrowheads="1"/>
          </p:cNvSpPr>
          <p:nvPr>
            <p:ph idx="1"/>
          </p:nvPr>
        </p:nvSpPr>
        <p:spPr/>
        <p:txBody>
          <a:bodyPr/>
          <a:lstStyle/>
          <a:p>
            <a:r>
              <a:rPr lang="en-US" dirty="0"/>
              <a:t>Continue writing the INPUT statement to read </a:t>
            </a:r>
            <a:br>
              <a:rPr lang="en-US" dirty="0"/>
            </a:br>
            <a:r>
              <a:rPr lang="en-US" dirty="0"/>
              <a:t>Offer Date. (Hint: Use the MMDDYY8. </a:t>
            </a:r>
            <a:r>
              <a:rPr lang="en-US" dirty="0" err="1"/>
              <a:t>informat</a:t>
            </a:r>
            <a:r>
              <a:rPr lang="en-US" dirty="0"/>
              <a:t>.)</a:t>
            </a:r>
          </a:p>
          <a:p>
            <a:pPr marL="0" indent="0"/>
            <a:endParaRPr lang="en-US" dirty="0"/>
          </a:p>
        </p:txBody>
      </p:sp>
      <p:sp>
        <p:nvSpPr>
          <p:cNvPr id="14" name="Rectangle 56"/>
          <p:cNvSpPr>
            <a:spLocks noChangeArrowheads="1"/>
          </p:cNvSpPr>
          <p:nvPr/>
        </p:nvSpPr>
        <p:spPr bwMode="auto">
          <a:xfrm>
            <a:off x="2171700" y="2046288"/>
            <a:ext cx="5494338" cy="1044575"/>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latin typeface="Courier New" pitchFamily="49" charset="0"/>
              </a:rPr>
              <a:t>input @1 </a:t>
            </a:r>
            <a:r>
              <a:rPr lang="en-US" b="1" dirty="0" err="1">
                <a:latin typeface="Courier New" pitchFamily="49" charset="0"/>
              </a:rPr>
              <a:t>Cust_type</a:t>
            </a:r>
            <a:r>
              <a:rPr lang="en-US" b="1" dirty="0">
                <a:latin typeface="Courier New" pitchFamily="49" charset="0"/>
              </a:rPr>
              <a:t> 4.</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endParaRPr lang="en-US" b="1" dirty="0">
              <a:latin typeface="Courier New" pitchFamily="49" charset="0"/>
            </a:endParaRPr>
          </a:p>
        </p:txBody>
      </p:sp>
      <p:graphicFrame>
        <p:nvGraphicFramePr>
          <p:cNvPr id="15" name="Group 92"/>
          <p:cNvGraphicFramePr>
            <a:graphicFrameLocks noGrp="1"/>
          </p:cNvGraphicFramePr>
          <p:nvPr>
            <p:extLst>
              <p:ext uri="{D42A27DB-BD31-4B8C-83A1-F6EECF244321}">
                <p14:modId xmlns:p14="http://schemas.microsoft.com/office/powerpoint/2010/main" val="2739762131"/>
              </p:ext>
            </p:extLst>
          </p:nvPr>
        </p:nvGraphicFramePr>
        <p:xfrm>
          <a:off x="4519613" y="3246268"/>
          <a:ext cx="4217987" cy="3195638"/>
        </p:xfrm>
        <a:graphic>
          <a:graphicData uri="http://schemas.openxmlformats.org/drawingml/2006/table">
            <a:tbl>
              <a:tblPr/>
              <a:tblGrid>
                <a:gridCol w="4217987">
                  <a:extLst>
                    <a:ext uri="{9D8B030D-6E8A-4147-A177-3AD203B41FA5}">
                      <a16:colId xmlns:a16="http://schemas.microsoft.com/office/drawing/2014/main" val="20000"/>
                    </a:ext>
                  </a:extLst>
                </a:gridCol>
              </a:tblGrid>
              <a:tr h="42676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8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75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3175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213381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104012/02/11 Outdoors15%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202010/07/11 Golf     7%</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Shoes   10%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Clothes 10%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202007/08/11 Clothes 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203007/08/11 Clothes 25%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sp>
        <p:nvSpPr>
          <p:cNvPr id="16" name="Rectangle 52"/>
          <p:cNvSpPr>
            <a:spLocks noChangeArrowheads="1"/>
          </p:cNvSpPr>
          <p:nvPr>
            <p:custDataLst>
              <p:tags r:id="rId2"/>
            </p:custDataLst>
          </p:nvPr>
        </p:nvSpPr>
        <p:spPr bwMode="auto">
          <a:xfrm>
            <a:off x="5208755" y="4325768"/>
            <a:ext cx="1259422" cy="318704"/>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17" name="Rectangle 16"/>
          <p:cNvSpPr/>
          <p:nvPr>
            <p:custDataLst>
              <p:tags r:id="rId3"/>
            </p:custDataLst>
          </p:nvPr>
        </p:nvSpPr>
        <p:spPr bwMode="auto">
          <a:xfrm>
            <a:off x="3319463" y="2407984"/>
            <a:ext cx="365131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aphicFrame>
        <p:nvGraphicFramePr>
          <p:cNvPr id="18" name="Group 154"/>
          <p:cNvGraphicFramePr>
            <a:graphicFrameLocks noGrp="1"/>
          </p:cNvGraphicFramePr>
          <p:nvPr>
            <p:extLst>
              <p:ext uri="{D42A27DB-BD31-4B8C-83A1-F6EECF244321}">
                <p14:modId xmlns:p14="http://schemas.microsoft.com/office/powerpoint/2010/main" val="3822841103"/>
              </p:ext>
            </p:extLst>
          </p:nvPr>
        </p:nvGraphicFramePr>
        <p:xfrm>
          <a:off x="260350" y="3675923"/>
          <a:ext cx="3919764" cy="2413000"/>
        </p:xfrm>
        <a:graphic>
          <a:graphicData uri="http://schemas.openxmlformats.org/drawingml/2006/table">
            <a:tbl>
              <a:tblPr/>
              <a:tblGrid>
                <a:gridCol w="2657177">
                  <a:extLst>
                    <a:ext uri="{9D8B030D-6E8A-4147-A177-3AD203B41FA5}">
                      <a16:colId xmlns:a16="http://schemas.microsoft.com/office/drawing/2014/main" val="20000"/>
                    </a:ext>
                  </a:extLst>
                </a:gridCol>
                <a:gridCol w="1262587">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Description</a:t>
                      </a:r>
                    </a:p>
                  </a:txBody>
                  <a:tcPr marL="88900" marR="88900" marT="88900" marB="889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Column</a:t>
                      </a:r>
                    </a:p>
                  </a:txBody>
                  <a:tcPr marL="88900" marR="88900" marT="88900" marB="889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Customer Type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chemeClr val="tx1"/>
                          </a:solidFill>
                          <a:effectLst/>
                          <a:latin typeface="Lucida Sans Typewriter" pitchFamily="49" charset="0"/>
                        </a:rPr>
                        <a:t> 1-4</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Offer Date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5-12</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Item Group</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lg"/>
                      <a:tailEnd type="none" w="med" len="lg"/>
                    </a:lnB>
                    <a:lnTlToBr>
                      <a:noFill/>
                    </a:lnTlToBr>
                    <a:lnBlToTr>
                      <a:noFill/>
                    </a:lnBlToTr>
                    <a:solidFill>
                      <a:srgbClr val="F8F8F8"/>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14-21</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Discount</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solidFill>
                      <a:srgbClr val="F8F8F8"/>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22-24</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 name="Rectangle 53"/>
          <p:cNvSpPr>
            <a:spLocks noChangeArrowheads="1"/>
          </p:cNvSpPr>
          <p:nvPr>
            <p:custDataLst>
              <p:tags r:id="rId4"/>
            </p:custDataLst>
          </p:nvPr>
        </p:nvSpPr>
        <p:spPr bwMode="auto">
          <a:xfrm>
            <a:off x="326254" y="4710142"/>
            <a:ext cx="3865562" cy="33020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21" name="Rectangle 51"/>
          <p:cNvSpPr>
            <a:spLocks noChangeArrowheads="1"/>
          </p:cNvSpPr>
          <p:nvPr/>
        </p:nvSpPr>
        <p:spPr bwMode="auto">
          <a:xfrm>
            <a:off x="4432300" y="3199013"/>
            <a:ext cx="2608086"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eaLnBrk="1" hangingPunct="1">
              <a:spcBef>
                <a:spcPts val="25"/>
              </a:spcBef>
              <a:spcAft>
                <a:spcPct val="17000"/>
              </a:spcAft>
            </a:pPr>
            <a:r>
              <a:rPr lang="en-US" dirty="0">
                <a:solidFill>
                  <a:srgbClr val="000000"/>
                </a:solidFill>
                <a:latin typeface="Arial" pitchFamily="34" charset="0"/>
              </a:rPr>
              <a:t>Partial </a:t>
            </a:r>
            <a:r>
              <a:rPr lang="en-US" b="1" dirty="0">
                <a:solidFill>
                  <a:srgbClr val="000000"/>
                </a:solidFill>
                <a:latin typeface="Arial" pitchFamily="34" charset="0"/>
              </a:rPr>
              <a:t>offers.dat</a:t>
            </a:r>
          </a:p>
        </p:txBody>
      </p:sp>
      <p:sp>
        <p:nvSpPr>
          <p:cNvPr id="12" name="Rectangle 50"/>
          <p:cNvSpPr>
            <a:spLocks noChangeArrowheads="1"/>
          </p:cNvSpPr>
          <p:nvPr/>
        </p:nvSpPr>
        <p:spPr bwMode="auto">
          <a:xfrm>
            <a:off x="168910" y="3198813"/>
            <a:ext cx="2778005"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eaLnBrk="1" hangingPunct="1">
              <a:spcBef>
                <a:spcPts val="25"/>
              </a:spcBef>
              <a:spcAft>
                <a:spcPct val="17000"/>
              </a:spcAft>
            </a:pPr>
            <a:r>
              <a:rPr lang="en-US" dirty="0">
                <a:solidFill>
                  <a:srgbClr val="000000"/>
                </a:solidFill>
                <a:latin typeface="Arial" pitchFamily="34" charset="0"/>
              </a:rPr>
              <a:t>Layout: </a:t>
            </a:r>
            <a:r>
              <a:rPr lang="en-US" b="1" dirty="0">
                <a:solidFill>
                  <a:srgbClr val="000000"/>
                </a:solidFill>
                <a:latin typeface="Arial" pitchFamily="34" charset="0"/>
              </a:rPr>
              <a:t>offers.dat</a:t>
            </a:r>
          </a:p>
        </p:txBody>
      </p:sp>
    </p:spTree>
    <p:custDataLst>
      <p:tags r:id="rId1"/>
    </p:custDataLst>
    <p:extLst>
      <p:ext uri="{BB962C8B-B14F-4D97-AF65-F5344CB8AC3E}">
        <p14:creationId xmlns:p14="http://schemas.microsoft.com/office/powerpoint/2010/main" val="1191093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7798" name="Group 582"/>
          <p:cNvGraphicFramePr>
            <a:graphicFrameLocks noGrp="1"/>
          </p:cNvGraphicFramePr>
          <p:nvPr>
            <p:extLst>
              <p:ext uri="{D42A27DB-BD31-4B8C-83A1-F6EECF244321}">
                <p14:modId xmlns:p14="http://schemas.microsoft.com/office/powerpoint/2010/main" val="1277862198"/>
              </p:ext>
            </p:extLst>
          </p:nvPr>
        </p:nvGraphicFramePr>
        <p:xfrm>
          <a:off x="703263" y="4802188"/>
          <a:ext cx="7772400" cy="138271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Cust_type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Offer_dt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Item_gp</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Discount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6626" name="Rectangle 2"/>
          <p:cNvSpPr>
            <a:spLocks noGrp="1" noChangeArrowheads="1"/>
          </p:cNvSpPr>
          <p:nvPr>
            <p:ph type="title"/>
          </p:nvPr>
        </p:nvSpPr>
        <p:spPr/>
        <p:txBody>
          <a:bodyPr/>
          <a:lstStyle/>
          <a:p>
            <a:r>
              <a:rPr lang="en-US"/>
              <a:t>Compilation: Formatted Input</a:t>
            </a:r>
          </a:p>
        </p:txBody>
      </p:sp>
      <p:sp>
        <p:nvSpPr>
          <p:cNvPr id="26627" name="Rectangle 3"/>
          <p:cNvSpPr>
            <a:spLocks noGrp="1" noChangeArrowheads="1"/>
          </p:cNvSpPr>
          <p:nvPr>
            <p:ph idx="1"/>
          </p:nvPr>
        </p:nvSpPr>
        <p:spPr/>
        <p:txBody>
          <a:bodyPr/>
          <a:lstStyle/>
          <a:p>
            <a:r>
              <a:rPr lang="en-US" noProof="1"/>
              <a:t> </a:t>
            </a:r>
          </a:p>
        </p:txBody>
      </p:sp>
      <p:graphicFrame>
        <p:nvGraphicFramePr>
          <p:cNvPr id="777797" name="Group 581"/>
          <p:cNvGraphicFramePr>
            <a:graphicFrameLocks noGrp="1"/>
          </p:cNvGraphicFramePr>
          <p:nvPr>
            <p:extLst>
              <p:ext uri="{D42A27DB-BD31-4B8C-83A1-F6EECF244321}">
                <p14:modId xmlns:p14="http://schemas.microsoft.com/office/powerpoint/2010/main" val="3316033977"/>
              </p:ext>
            </p:extLst>
          </p:nvPr>
        </p:nvGraphicFramePr>
        <p:xfrm>
          <a:off x="631825" y="3678238"/>
          <a:ext cx="7937500" cy="100013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743" name="Text Box 39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26744" name="Rectangle 395"/>
          <p:cNvSpPr>
            <a:spLocks noChangeArrowheads="1"/>
          </p:cNvSpPr>
          <p:nvPr/>
        </p:nvSpPr>
        <p:spPr bwMode="auto">
          <a:xfrm>
            <a:off x="496888" y="1177925"/>
            <a:ext cx="8228012" cy="2300117"/>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a:t>
            </a:r>
            <a:r>
              <a:rPr lang="en-US" b="1" dirty="0" err="1">
                <a:solidFill>
                  <a:srgbClr val="000000"/>
                </a:solidFill>
                <a:latin typeface="Courier New" pitchFamily="49" charset="0"/>
              </a:rPr>
              <a:t>work.discounts</a:t>
            </a:r>
            <a:r>
              <a:rPr lang="en-US" b="1" dirty="0">
                <a:solidFill>
                  <a:srgbClr val="000000"/>
                </a:solidFill>
                <a:latin typeface="Courier New" pitchFamily="49" charset="0"/>
              </a:rPr>
              <a:t>;</a:t>
            </a:r>
          </a:p>
          <a:p>
            <a:pPr>
              <a:lnSpc>
                <a:spcPct val="85000"/>
              </a:lnSpc>
              <a:spcBef>
                <a:spcPct val="0"/>
              </a:spcBef>
            </a:pPr>
            <a:r>
              <a:rPr lang="en-US" b="1" dirty="0">
                <a:latin typeface="Courier New" pitchFamily="49" charset="0"/>
              </a:rPr>
              <a:t>	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err="1">
                <a:latin typeface="Courier New" pitchFamily="49" charset="0"/>
              </a:rPr>
              <a:t>Datalines</a:t>
            </a:r>
            <a:r>
              <a:rPr lang="en-US" b="1" dirty="0">
                <a:latin typeface="Courier New" pitchFamily="49" charset="0"/>
              </a:rPr>
              <a:t>;</a:t>
            </a:r>
          </a:p>
          <a:p>
            <a:pPr>
              <a:lnSpc>
                <a:spcPct val="85000"/>
              </a:lnSpc>
              <a:spcBef>
                <a:spcPct val="0"/>
              </a:spcBef>
            </a:pPr>
            <a:r>
              <a:rPr lang="en-US" b="1" dirty="0">
                <a:latin typeface="Courier New" pitchFamily="49" charset="0"/>
              </a:rPr>
              <a:t>run;</a:t>
            </a:r>
          </a:p>
        </p:txBody>
      </p:sp>
      <p:sp>
        <p:nvSpPr>
          <p:cNvPr id="26745"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Execution: Formatted Input</a:t>
            </a:r>
          </a:p>
        </p:txBody>
      </p:sp>
      <p:sp>
        <p:nvSpPr>
          <p:cNvPr id="5" name="Content Placeholder 4"/>
          <p:cNvSpPr>
            <a:spLocks noGrp="1"/>
          </p:cNvSpPr>
          <p:nvPr>
            <p:ph idx="1"/>
          </p:nvPr>
        </p:nvSpPr>
        <p:spPr/>
        <p:txBody>
          <a:bodyPr/>
          <a:lstStyle/>
          <a:p>
            <a:r>
              <a:rPr lang="en-US" dirty="0"/>
              <a:t> </a:t>
            </a:r>
          </a:p>
        </p:txBody>
      </p:sp>
      <p:graphicFrame>
        <p:nvGraphicFramePr>
          <p:cNvPr id="1048894" name="Group 318"/>
          <p:cNvGraphicFramePr>
            <a:graphicFrameLocks noGrp="1"/>
          </p:cNvGraphicFramePr>
          <p:nvPr/>
        </p:nvGraphicFramePr>
        <p:xfrm>
          <a:off x="703263" y="4802188"/>
          <a:ext cx="7772400" cy="138271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Cust_type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Offer_dt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Item_gp</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Discount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7767" name="Text Box 27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27768" name="Rectangle 279"/>
          <p:cNvSpPr>
            <a:spLocks noChangeArrowheads="1"/>
          </p:cNvSpPr>
          <p:nvPr/>
        </p:nvSpPr>
        <p:spPr bwMode="auto">
          <a:xfrm>
            <a:off x="496888" y="1177925"/>
            <a:ext cx="8228012" cy="2300117"/>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a:t>
            </a:r>
            <a:r>
              <a:rPr lang="en-US" b="1" dirty="0" err="1">
                <a:solidFill>
                  <a:srgbClr val="000000"/>
                </a:solidFill>
                <a:latin typeface="Courier New" pitchFamily="49" charset="0"/>
              </a:rPr>
              <a:t>work.discounts</a:t>
            </a:r>
            <a:r>
              <a:rPr lang="en-US" b="1" dirty="0">
                <a:solidFill>
                  <a:srgbClr val="000000"/>
                </a:solidFill>
                <a:latin typeface="Courier New" pitchFamily="49" charset="0"/>
              </a:rPr>
              <a:t>;</a:t>
            </a:r>
          </a:p>
          <a:p>
            <a:pPr>
              <a:lnSpc>
                <a:spcPct val="85000"/>
              </a:lnSpc>
              <a:spcBef>
                <a:spcPct val="0"/>
              </a:spcBef>
            </a:pPr>
            <a:r>
              <a:rPr lang="en-US" b="1" dirty="0">
                <a:latin typeface="Courier New" pitchFamily="49" charset="0"/>
              </a:rPr>
              <a:t>	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err="1">
                <a:latin typeface="Courier New" pitchFamily="49" charset="0"/>
              </a:rPr>
              <a:t>Datalines</a:t>
            </a:r>
            <a:r>
              <a:rPr lang="en-US" b="1" dirty="0">
                <a:latin typeface="Courier New" pitchFamily="49" charset="0"/>
              </a:rPr>
              <a:t>;</a:t>
            </a:r>
          </a:p>
          <a:p>
            <a:pPr>
              <a:lnSpc>
                <a:spcPct val="85000"/>
              </a:lnSpc>
              <a:spcBef>
                <a:spcPct val="0"/>
              </a:spcBef>
            </a:pPr>
            <a:r>
              <a:rPr lang="en-US" b="1" dirty="0">
                <a:latin typeface="Courier New" pitchFamily="49" charset="0"/>
              </a:rPr>
              <a:t>run;</a:t>
            </a:r>
          </a:p>
        </p:txBody>
      </p:sp>
      <p:sp>
        <p:nvSpPr>
          <p:cNvPr id="27769"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2" name="TextBox 1"/>
          <p:cNvSpPr txBox="1"/>
          <p:nvPr>
            <p:custDataLst>
              <p:tags r:id="rId1"/>
            </p:custDataLst>
          </p:nvPr>
        </p:nvSpPr>
        <p:spPr>
          <a:xfrm>
            <a:off x="5871952" y="1337588"/>
            <a:ext cx="1745449" cy="442674"/>
          </a:xfrm>
          <a:prstGeom prst="roundRect">
            <a:avLst/>
          </a:prstGeom>
          <a:solidFill>
            <a:srgbClr val="0053C3"/>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spAutoFit/>
          </a:bodyPr>
          <a:lstStyle/>
          <a:p>
            <a:pPr algn="ctr"/>
            <a:r>
              <a:rPr lang="en-US" sz="2000" dirty="0">
                <a:solidFill>
                  <a:srgbClr val="FFFFFF"/>
                </a:solidFill>
                <a:latin typeface="Arial" pitchFamily="34" charset="0"/>
              </a:rPr>
              <a:t>Initialize PDV</a:t>
            </a:r>
          </a:p>
        </p:txBody>
      </p:sp>
      <p:sp>
        <p:nvSpPr>
          <p:cNvPr id="4" name="Rectangle 3"/>
          <p:cNvSpPr/>
          <p:nvPr>
            <p:custDataLst>
              <p:tags r:id="rId2"/>
            </p:custDataLst>
          </p:nvPr>
        </p:nvSpPr>
        <p:spPr bwMode="auto">
          <a:xfrm>
            <a:off x="547688" y="1228725"/>
            <a:ext cx="365131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aphicFrame>
        <p:nvGraphicFramePr>
          <p:cNvPr id="11" name="Group 581"/>
          <p:cNvGraphicFramePr>
            <a:graphicFrameLocks noGrp="1"/>
          </p:cNvGraphicFramePr>
          <p:nvPr>
            <p:extLst>
              <p:ext uri="{D42A27DB-BD31-4B8C-83A1-F6EECF244321}">
                <p14:modId xmlns:p14="http://schemas.microsoft.com/office/powerpoint/2010/main" val="2043880411"/>
              </p:ext>
            </p:extLst>
          </p:nvPr>
        </p:nvGraphicFramePr>
        <p:xfrm>
          <a:off x="631825" y="3678238"/>
          <a:ext cx="7937500" cy="100013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Execution: Formatted Input</a:t>
            </a:r>
          </a:p>
        </p:txBody>
      </p:sp>
      <p:sp>
        <p:nvSpPr>
          <p:cNvPr id="28675" name="Rectangle 3"/>
          <p:cNvSpPr>
            <a:spLocks noGrp="1" noChangeArrowheads="1"/>
          </p:cNvSpPr>
          <p:nvPr>
            <p:ph idx="1"/>
          </p:nvPr>
        </p:nvSpPr>
        <p:spPr>
          <a:xfrm>
            <a:off x="685800" y="2368550"/>
            <a:ext cx="7848600" cy="2970213"/>
          </a:xfrm>
        </p:spPr>
        <p:txBody>
          <a:bodyPr/>
          <a:lstStyle/>
          <a:p>
            <a:endParaRPr lang="en-US" noProof="1"/>
          </a:p>
        </p:txBody>
      </p:sp>
      <p:graphicFrame>
        <p:nvGraphicFramePr>
          <p:cNvPr id="1046846" name="Group 318"/>
          <p:cNvGraphicFramePr>
            <a:graphicFrameLocks noGrp="1"/>
          </p:cNvGraphicFramePr>
          <p:nvPr/>
        </p:nvGraphicFramePr>
        <p:xfrm>
          <a:off x="703263" y="4802188"/>
          <a:ext cx="7772400" cy="138271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Cust_type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Offer_dt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Item_gp</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Discount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8791" name="Text Box 27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28792" name="Rectangle 279"/>
          <p:cNvSpPr>
            <a:spLocks noChangeArrowheads="1"/>
          </p:cNvSpPr>
          <p:nvPr/>
        </p:nvSpPr>
        <p:spPr bwMode="auto">
          <a:xfrm>
            <a:off x="740750" y="1476375"/>
            <a:ext cx="8228012" cy="2300117"/>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a:t>
            </a:r>
            <a:r>
              <a:rPr lang="en-US" b="1" dirty="0" err="1">
                <a:solidFill>
                  <a:srgbClr val="000000"/>
                </a:solidFill>
                <a:latin typeface="Courier New" pitchFamily="49" charset="0"/>
              </a:rPr>
              <a:t>work.discounts</a:t>
            </a:r>
            <a:r>
              <a:rPr lang="en-US" b="1" dirty="0">
                <a:solidFill>
                  <a:srgbClr val="000000"/>
                </a:solidFill>
                <a:latin typeface="Courier New" pitchFamily="49" charset="0"/>
              </a:rPr>
              <a:t>; </a:t>
            </a:r>
          </a:p>
          <a:p>
            <a:pPr>
              <a:lnSpc>
                <a:spcPct val="85000"/>
              </a:lnSpc>
              <a:spcBef>
                <a:spcPct val="0"/>
              </a:spcBef>
            </a:pPr>
            <a:r>
              <a:rPr lang="en-US" b="1" dirty="0">
                <a:solidFill>
                  <a:srgbClr val="000000"/>
                </a:solidFill>
                <a:latin typeface="Courier New" pitchFamily="49" charset="0"/>
              </a:rPr>
              <a:t>	</a:t>
            </a:r>
            <a:r>
              <a:rPr lang="en-US" b="1" dirty="0">
                <a:latin typeface="Courier New" pitchFamily="49" charset="0"/>
              </a:rPr>
              <a:t>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err="1">
                <a:latin typeface="Courier New" pitchFamily="49" charset="0"/>
              </a:rPr>
              <a:t>Datalines</a:t>
            </a:r>
            <a:r>
              <a:rPr lang="en-US" b="1" dirty="0">
                <a:latin typeface="Courier New" pitchFamily="49" charset="0"/>
              </a:rPr>
              <a:t>;</a:t>
            </a:r>
          </a:p>
          <a:p>
            <a:pPr>
              <a:lnSpc>
                <a:spcPct val="85000"/>
              </a:lnSpc>
              <a:spcBef>
                <a:spcPct val="0"/>
              </a:spcBef>
            </a:pPr>
            <a:r>
              <a:rPr lang="en-US" b="1" dirty="0">
                <a:latin typeface="Courier New" pitchFamily="49" charset="0"/>
              </a:rPr>
              <a:t>run;</a:t>
            </a:r>
          </a:p>
        </p:txBody>
      </p:sp>
      <p:sp>
        <p:nvSpPr>
          <p:cNvPr id="28793"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28795" name="Text Box 286"/>
          <p:cNvSpPr txBox="1">
            <a:spLocks noChangeArrowheads="1"/>
          </p:cNvSpPr>
          <p:nvPr>
            <p:custDataLst>
              <p:tags r:id="rId1"/>
            </p:custDataLst>
          </p:nvPr>
        </p:nvSpPr>
        <p:spPr bwMode="auto">
          <a:xfrm>
            <a:off x="4768850" y="908347"/>
            <a:ext cx="3043237"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Specify input data file</a:t>
            </a:r>
          </a:p>
        </p:txBody>
      </p:sp>
      <p:sp>
        <p:nvSpPr>
          <p:cNvPr id="2" name="Rectangle 1"/>
          <p:cNvSpPr/>
          <p:nvPr>
            <p:custDataLst>
              <p:tags r:id="rId2"/>
            </p:custDataLst>
          </p:nvPr>
        </p:nvSpPr>
        <p:spPr bwMode="auto">
          <a:xfrm>
            <a:off x="1095376" y="1532509"/>
            <a:ext cx="475678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aphicFrame>
        <p:nvGraphicFramePr>
          <p:cNvPr id="11" name="Group 581"/>
          <p:cNvGraphicFramePr>
            <a:graphicFrameLocks noGrp="1"/>
          </p:cNvGraphicFramePr>
          <p:nvPr>
            <p:extLst>
              <p:ext uri="{D42A27DB-BD31-4B8C-83A1-F6EECF244321}">
                <p14:modId xmlns:p14="http://schemas.microsoft.com/office/powerpoint/2010/main" val="599836068"/>
              </p:ext>
            </p:extLst>
          </p:nvPr>
        </p:nvGraphicFramePr>
        <p:xfrm>
          <a:off x="631825" y="3678238"/>
          <a:ext cx="7937500" cy="100013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4: Reading Raw Data Files</a:t>
            </a:r>
          </a:p>
        </p:txBody>
      </p:sp>
      <p:graphicFrame>
        <p:nvGraphicFramePr>
          <p:cNvPr id="7" name="Group Organizer"/>
          <p:cNvGraphicFramePr>
            <a:graphicFrameLocks noGrp="1"/>
          </p:cNvGraphicFramePr>
          <p:nvPr>
            <p:extLst>
              <p:ext uri="{D42A27DB-BD31-4B8C-83A1-F6EECF244321}">
                <p14:modId xmlns:p14="http://schemas.microsoft.com/office/powerpoint/2010/main" val="3164924254"/>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4.1 Reading Raw Data Files with Formatted Input</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4.2 Controlling when a Record Loads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58377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Execution: Formatted Input</a:t>
            </a:r>
          </a:p>
        </p:txBody>
      </p:sp>
      <p:sp>
        <p:nvSpPr>
          <p:cNvPr id="29699" name="Rectangle 3"/>
          <p:cNvSpPr>
            <a:spLocks noGrp="1" noChangeArrowheads="1"/>
          </p:cNvSpPr>
          <p:nvPr>
            <p:ph idx="1"/>
          </p:nvPr>
        </p:nvSpPr>
        <p:spPr>
          <a:xfrm>
            <a:off x="685800" y="2368550"/>
            <a:ext cx="7848600" cy="2970213"/>
          </a:xfrm>
        </p:spPr>
        <p:txBody>
          <a:bodyPr/>
          <a:lstStyle/>
          <a:p>
            <a:endParaRPr lang="en-US" noProof="1"/>
          </a:p>
        </p:txBody>
      </p:sp>
      <p:graphicFrame>
        <p:nvGraphicFramePr>
          <p:cNvPr id="779644" name="Group 380"/>
          <p:cNvGraphicFramePr>
            <a:graphicFrameLocks noGrp="1"/>
          </p:cNvGraphicFramePr>
          <p:nvPr/>
        </p:nvGraphicFramePr>
        <p:xfrm>
          <a:off x="703263" y="4802188"/>
          <a:ext cx="7772400" cy="138271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Cust_type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Offer_dt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Item_gp</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Discount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9815" name="Text Box 27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29816" name="Rectangle 279"/>
          <p:cNvSpPr>
            <a:spLocks noChangeArrowheads="1"/>
          </p:cNvSpPr>
          <p:nvPr/>
        </p:nvSpPr>
        <p:spPr bwMode="auto">
          <a:xfrm>
            <a:off x="496888" y="1177925"/>
            <a:ext cx="8228012" cy="23177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a:t>
            </a:r>
            <a:r>
              <a:rPr lang="en-US" b="1" dirty="0" err="1">
                <a:solidFill>
                  <a:srgbClr val="000000"/>
                </a:solidFill>
                <a:latin typeface="Courier New" pitchFamily="49" charset="0"/>
              </a:rPr>
              <a:t>work.discounts</a:t>
            </a:r>
            <a:r>
              <a:rPr lang="en-US" b="1" dirty="0">
                <a:solidFill>
                  <a:srgbClr val="000000"/>
                </a:solidFill>
                <a:latin typeface="Courier New" pitchFamily="49" charset="0"/>
              </a:rPr>
              <a:t>;</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"&amp;path\offers.dat";</a:t>
            </a:r>
          </a:p>
          <a:p>
            <a:pPr>
              <a:lnSpc>
                <a:spcPct val="85000"/>
              </a:lnSpc>
              <a:spcBef>
                <a:spcPct val="0"/>
              </a:spcBef>
            </a:pPr>
            <a:r>
              <a:rPr lang="en-US" b="1" dirty="0">
                <a:latin typeface="Courier New" pitchFamily="49" charset="0"/>
              </a:rPr>
              <a:t>   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a:latin typeface="Courier New" pitchFamily="49" charset="0"/>
              </a:rPr>
              <a:t>run;</a:t>
            </a:r>
          </a:p>
        </p:txBody>
      </p:sp>
      <p:sp>
        <p:nvSpPr>
          <p:cNvPr id="29817"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29818" name="Text Box 282"/>
          <p:cNvSpPr txBox="1">
            <a:spLocks noChangeArrowheads="1"/>
          </p:cNvSpPr>
          <p:nvPr>
            <p:custDataLst>
              <p:tags r:id="rId1"/>
            </p:custDataLst>
          </p:nvPr>
        </p:nvSpPr>
        <p:spPr bwMode="auto">
          <a:xfrm>
            <a:off x="5488598" y="908347"/>
            <a:ext cx="242252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input buffer</a:t>
            </a:r>
          </a:p>
        </p:txBody>
      </p:sp>
      <p:sp>
        <p:nvSpPr>
          <p:cNvPr id="12" name="Rectangle 11"/>
          <p:cNvSpPr/>
          <p:nvPr>
            <p:custDataLst>
              <p:tags r:id="rId2"/>
            </p:custDataLst>
          </p:nvPr>
        </p:nvSpPr>
        <p:spPr bwMode="auto">
          <a:xfrm>
            <a:off x="642531" y="4369906"/>
            <a:ext cx="1578155"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2" name="Rectangle 1"/>
          <p:cNvSpPr/>
          <p:nvPr>
            <p:custDataLst>
              <p:tags r:id="rId3"/>
            </p:custDataLst>
          </p:nvPr>
        </p:nvSpPr>
        <p:spPr bwMode="auto">
          <a:xfrm>
            <a:off x="1095376" y="1850517"/>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graphicFrame>
        <p:nvGraphicFramePr>
          <p:cNvPr id="13" name="Group 378"/>
          <p:cNvGraphicFramePr>
            <a:graphicFrameLocks noGrp="1"/>
          </p:cNvGraphicFramePr>
          <p:nvPr/>
        </p:nvGraphicFramePr>
        <p:xfrm>
          <a:off x="631825" y="3678238"/>
          <a:ext cx="7937500" cy="100013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d</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04982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Execution: Formatted Input</a:t>
            </a:r>
          </a:p>
        </p:txBody>
      </p:sp>
      <p:sp>
        <p:nvSpPr>
          <p:cNvPr id="30723" name="Rectangle 3"/>
          <p:cNvSpPr>
            <a:spLocks noGrp="1" noChangeArrowheads="1"/>
          </p:cNvSpPr>
          <p:nvPr>
            <p:ph idx="1"/>
          </p:nvPr>
        </p:nvSpPr>
        <p:spPr>
          <a:xfrm>
            <a:off x="685800" y="2368550"/>
            <a:ext cx="7848600" cy="2970213"/>
          </a:xfrm>
        </p:spPr>
        <p:txBody>
          <a:bodyPr/>
          <a:lstStyle/>
          <a:p>
            <a:endParaRPr lang="en-US" noProof="1"/>
          </a:p>
        </p:txBody>
      </p:sp>
      <p:graphicFrame>
        <p:nvGraphicFramePr>
          <p:cNvPr id="783738" name="Group 378"/>
          <p:cNvGraphicFramePr>
            <a:graphicFrameLocks noGrp="1"/>
          </p:cNvGraphicFramePr>
          <p:nvPr/>
        </p:nvGraphicFramePr>
        <p:xfrm>
          <a:off x="631825" y="3678238"/>
          <a:ext cx="7937500" cy="100013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d</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83739" name="Group 379"/>
          <p:cNvGraphicFramePr>
            <a:graphicFrameLocks noGrp="1"/>
          </p:cNvGraphicFramePr>
          <p:nvPr/>
        </p:nvGraphicFramePr>
        <p:xfrm>
          <a:off x="703263" y="4802188"/>
          <a:ext cx="7772400" cy="138271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Cust_type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Offer_dt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Item_gp</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Discount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1040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0839" name="Text Box 27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30840" name="Rectangle 279"/>
          <p:cNvSpPr>
            <a:spLocks noChangeArrowheads="1"/>
          </p:cNvSpPr>
          <p:nvPr/>
        </p:nvSpPr>
        <p:spPr bwMode="auto">
          <a:xfrm>
            <a:off x="496888" y="1177925"/>
            <a:ext cx="8228012" cy="23177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a:t>
            </a:r>
            <a:r>
              <a:rPr lang="en-US" b="1" dirty="0" err="1">
                <a:solidFill>
                  <a:srgbClr val="000000"/>
                </a:solidFill>
                <a:latin typeface="Courier New" pitchFamily="49" charset="0"/>
              </a:rPr>
              <a:t>work.discounts</a:t>
            </a:r>
            <a:r>
              <a:rPr lang="en-US" b="1" dirty="0">
                <a:solidFill>
                  <a:srgbClr val="000000"/>
                </a:solidFill>
                <a:latin typeface="Courier New" pitchFamily="49" charset="0"/>
              </a:rPr>
              <a:t>;</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"&amp;path\offers.dat";</a:t>
            </a:r>
          </a:p>
          <a:p>
            <a:pPr>
              <a:lnSpc>
                <a:spcPct val="85000"/>
              </a:lnSpc>
              <a:spcBef>
                <a:spcPct val="0"/>
              </a:spcBef>
            </a:pPr>
            <a:r>
              <a:rPr lang="en-US" b="1" dirty="0">
                <a:latin typeface="Courier New" pitchFamily="49" charset="0"/>
              </a:rPr>
              <a:t>   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a:latin typeface="Courier New" pitchFamily="49" charset="0"/>
              </a:rPr>
              <a:t>run;</a:t>
            </a:r>
          </a:p>
        </p:txBody>
      </p:sp>
      <p:sp>
        <p:nvSpPr>
          <p:cNvPr id="30841"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30844" name="Text Box 297"/>
          <p:cNvSpPr txBox="1">
            <a:spLocks noChangeArrowheads="1"/>
          </p:cNvSpPr>
          <p:nvPr>
            <p:custDataLst>
              <p:tags r:id="rId1"/>
            </p:custDataLst>
          </p:nvPr>
        </p:nvSpPr>
        <p:spPr bwMode="auto">
          <a:xfrm>
            <a:off x="5953125" y="1339850"/>
            <a:ext cx="2649538" cy="879673"/>
          </a:xfrm>
          <a:prstGeom prst="roundRect">
            <a:avLst/>
          </a:prstGeom>
          <a:solidFill>
            <a:srgbClr val="0053C3"/>
          </a:solidFill>
          <a:ln w="19050" algn="ctr">
            <a:solidFill>
              <a:srgbClr val="000000"/>
            </a:solidFill>
            <a:miter lim="800000"/>
            <a:headEnd type="none" w="med" len="lg"/>
            <a:tailEnd type="none" w="med" len="lg"/>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dirty="0">
                <a:solidFill>
                  <a:srgbClr val="FFFFFF"/>
                </a:solidFill>
              </a:rPr>
              <a:t>Load first value into PDV</a:t>
            </a:r>
          </a:p>
        </p:txBody>
      </p:sp>
      <p:sp>
        <p:nvSpPr>
          <p:cNvPr id="13" name="Rectangle 12"/>
          <p:cNvSpPr/>
          <p:nvPr>
            <p:custDataLst>
              <p:tags r:id="rId2"/>
            </p:custDataLst>
          </p:nvPr>
        </p:nvSpPr>
        <p:spPr bwMode="auto">
          <a:xfrm>
            <a:off x="616017" y="4355344"/>
            <a:ext cx="1289785"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Rectangle 11"/>
          <p:cNvSpPr/>
          <p:nvPr>
            <p:custDataLst>
              <p:tags r:id="rId3"/>
            </p:custDataLst>
          </p:nvPr>
        </p:nvSpPr>
        <p:spPr bwMode="auto">
          <a:xfrm>
            <a:off x="2184493" y="1840356"/>
            <a:ext cx="2762892"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1501960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Execution: Formatted Input</a:t>
            </a:r>
          </a:p>
        </p:txBody>
      </p:sp>
      <p:sp>
        <p:nvSpPr>
          <p:cNvPr id="31747" name="Rectangle 3"/>
          <p:cNvSpPr>
            <a:spLocks noGrp="1" noChangeArrowheads="1"/>
          </p:cNvSpPr>
          <p:nvPr>
            <p:ph idx="1"/>
          </p:nvPr>
        </p:nvSpPr>
        <p:spPr>
          <a:xfrm>
            <a:off x="685800" y="2368550"/>
            <a:ext cx="7848600" cy="2970213"/>
          </a:xfrm>
        </p:spPr>
        <p:txBody>
          <a:bodyPr/>
          <a:lstStyle/>
          <a:p>
            <a:endParaRPr lang="en-US" noProof="1"/>
          </a:p>
        </p:txBody>
      </p:sp>
      <p:graphicFrame>
        <p:nvGraphicFramePr>
          <p:cNvPr id="784761" name="Group 377"/>
          <p:cNvGraphicFramePr>
            <a:graphicFrameLocks noGrp="1"/>
          </p:cNvGraphicFramePr>
          <p:nvPr/>
        </p:nvGraphicFramePr>
        <p:xfrm>
          <a:off x="631825" y="3678238"/>
          <a:ext cx="7937500" cy="100013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d</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84762" name="Group 378"/>
          <p:cNvGraphicFramePr>
            <a:graphicFrameLocks noGrp="1"/>
          </p:cNvGraphicFramePr>
          <p:nvPr/>
        </p:nvGraphicFramePr>
        <p:xfrm>
          <a:off x="703263" y="4802188"/>
          <a:ext cx="7772400" cy="138271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Cust_type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Offer_dt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Item_gp</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Discount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1040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18963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1863" name="Text Box 27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31864" name="Rectangle 279"/>
          <p:cNvSpPr>
            <a:spLocks noChangeArrowheads="1"/>
          </p:cNvSpPr>
          <p:nvPr/>
        </p:nvSpPr>
        <p:spPr bwMode="auto">
          <a:xfrm>
            <a:off x="496888" y="1177925"/>
            <a:ext cx="8228012" cy="23177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a:t>
            </a:r>
            <a:r>
              <a:rPr lang="en-US" b="1" dirty="0" err="1">
                <a:solidFill>
                  <a:srgbClr val="000000"/>
                </a:solidFill>
                <a:latin typeface="Courier New" pitchFamily="49" charset="0"/>
              </a:rPr>
              <a:t>work.discounts</a:t>
            </a:r>
            <a:r>
              <a:rPr lang="en-US" b="1" dirty="0">
                <a:solidFill>
                  <a:srgbClr val="000000"/>
                </a:solidFill>
                <a:latin typeface="Courier New" pitchFamily="49" charset="0"/>
              </a:rPr>
              <a:t>;</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"&amp;path\offers.dat";</a:t>
            </a:r>
          </a:p>
          <a:p>
            <a:pPr>
              <a:lnSpc>
                <a:spcPct val="85000"/>
              </a:lnSpc>
              <a:spcBef>
                <a:spcPct val="0"/>
              </a:spcBef>
            </a:pPr>
            <a:r>
              <a:rPr lang="en-US" b="1" dirty="0">
                <a:latin typeface="Courier New" pitchFamily="49" charset="0"/>
              </a:rPr>
              <a:t>   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a:latin typeface="Courier New" pitchFamily="49" charset="0"/>
              </a:rPr>
              <a:t>run;</a:t>
            </a:r>
          </a:p>
        </p:txBody>
      </p:sp>
      <p:sp>
        <p:nvSpPr>
          <p:cNvPr id="31865"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31868" name="Text Box 296"/>
          <p:cNvSpPr txBox="1">
            <a:spLocks noChangeArrowheads="1"/>
          </p:cNvSpPr>
          <p:nvPr>
            <p:custDataLst>
              <p:tags r:id="rId1"/>
            </p:custDataLst>
          </p:nvPr>
        </p:nvSpPr>
        <p:spPr bwMode="auto">
          <a:xfrm>
            <a:off x="5953125" y="1339850"/>
            <a:ext cx="2466975" cy="879673"/>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dirty="0">
                <a:solidFill>
                  <a:srgbClr val="FFFFFF"/>
                </a:solidFill>
              </a:rPr>
              <a:t>Load second value into PDV</a:t>
            </a:r>
          </a:p>
        </p:txBody>
      </p:sp>
      <p:sp>
        <p:nvSpPr>
          <p:cNvPr id="11" name="Rectangle 10"/>
          <p:cNvSpPr/>
          <p:nvPr>
            <p:custDataLst>
              <p:tags r:id="rId2"/>
            </p:custDataLst>
          </p:nvPr>
        </p:nvSpPr>
        <p:spPr bwMode="auto">
          <a:xfrm>
            <a:off x="2152007" y="2171826"/>
            <a:ext cx="3610617" cy="311491"/>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Rectangle 11"/>
          <p:cNvSpPr/>
          <p:nvPr>
            <p:custDataLst>
              <p:tags r:id="rId3"/>
            </p:custDataLst>
          </p:nvPr>
        </p:nvSpPr>
        <p:spPr bwMode="auto">
          <a:xfrm>
            <a:off x="1886552" y="4355559"/>
            <a:ext cx="2541069" cy="311491"/>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2836639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Execution: Formatted Input</a:t>
            </a:r>
          </a:p>
        </p:txBody>
      </p:sp>
      <p:sp>
        <p:nvSpPr>
          <p:cNvPr id="32771" name="Rectangle 3"/>
          <p:cNvSpPr>
            <a:spLocks noGrp="1" noChangeArrowheads="1"/>
          </p:cNvSpPr>
          <p:nvPr>
            <p:ph idx="1"/>
          </p:nvPr>
        </p:nvSpPr>
        <p:spPr>
          <a:xfrm>
            <a:off x="685800" y="2368550"/>
            <a:ext cx="7848600" cy="2970213"/>
          </a:xfrm>
        </p:spPr>
        <p:txBody>
          <a:bodyPr/>
          <a:lstStyle/>
          <a:p>
            <a:endParaRPr lang="en-US" noProof="1"/>
          </a:p>
        </p:txBody>
      </p:sp>
      <p:graphicFrame>
        <p:nvGraphicFramePr>
          <p:cNvPr id="785785" name="Group 377"/>
          <p:cNvGraphicFramePr>
            <a:graphicFrameLocks noGrp="1"/>
          </p:cNvGraphicFramePr>
          <p:nvPr/>
        </p:nvGraphicFramePr>
        <p:xfrm>
          <a:off x="631825" y="3678238"/>
          <a:ext cx="7937500" cy="100013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d</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85786" name="Group 378"/>
          <p:cNvGraphicFramePr>
            <a:graphicFrameLocks noGrp="1"/>
          </p:cNvGraphicFramePr>
          <p:nvPr/>
        </p:nvGraphicFramePr>
        <p:xfrm>
          <a:off x="703263" y="4802188"/>
          <a:ext cx="7772400" cy="138271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Cust_type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Offer_dt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Item_gp</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Discount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1040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18963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Outdoors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2887" name="Text Box 27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32888" name="Rectangle 279"/>
          <p:cNvSpPr>
            <a:spLocks noChangeArrowheads="1"/>
          </p:cNvSpPr>
          <p:nvPr/>
        </p:nvSpPr>
        <p:spPr bwMode="auto">
          <a:xfrm>
            <a:off x="496888" y="1177925"/>
            <a:ext cx="8228012" cy="23177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a:t>
            </a:r>
            <a:r>
              <a:rPr lang="en-US" b="1" dirty="0" err="1">
                <a:solidFill>
                  <a:srgbClr val="000000"/>
                </a:solidFill>
                <a:latin typeface="Courier New" pitchFamily="49" charset="0"/>
              </a:rPr>
              <a:t>work.discounts</a:t>
            </a:r>
            <a:r>
              <a:rPr lang="en-US" b="1" dirty="0">
                <a:solidFill>
                  <a:srgbClr val="000000"/>
                </a:solidFill>
                <a:latin typeface="Courier New" pitchFamily="49" charset="0"/>
              </a:rPr>
              <a:t>;</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"&amp;path\offers.dat";</a:t>
            </a:r>
          </a:p>
          <a:p>
            <a:pPr>
              <a:lnSpc>
                <a:spcPct val="85000"/>
              </a:lnSpc>
              <a:spcBef>
                <a:spcPct val="0"/>
              </a:spcBef>
            </a:pPr>
            <a:r>
              <a:rPr lang="en-US" b="1" dirty="0">
                <a:latin typeface="Courier New" pitchFamily="49" charset="0"/>
              </a:rPr>
              <a:t>   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a:latin typeface="Courier New" pitchFamily="49" charset="0"/>
              </a:rPr>
              <a:t>run;</a:t>
            </a:r>
          </a:p>
        </p:txBody>
      </p:sp>
      <p:sp>
        <p:nvSpPr>
          <p:cNvPr id="32889"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32892" name="Text Box 296"/>
          <p:cNvSpPr txBox="1">
            <a:spLocks noChangeArrowheads="1"/>
          </p:cNvSpPr>
          <p:nvPr>
            <p:custDataLst>
              <p:tags r:id="rId1"/>
            </p:custDataLst>
          </p:nvPr>
        </p:nvSpPr>
        <p:spPr bwMode="auto">
          <a:xfrm>
            <a:off x="5953125" y="1339850"/>
            <a:ext cx="2249971" cy="879673"/>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dirty="0">
                <a:solidFill>
                  <a:srgbClr val="FFFFFF"/>
                </a:solidFill>
              </a:rPr>
              <a:t>Load third value </a:t>
            </a:r>
            <a:br>
              <a:rPr lang="en-US" sz="2000" dirty="0">
                <a:solidFill>
                  <a:srgbClr val="FFFFFF"/>
                </a:solidFill>
              </a:rPr>
            </a:br>
            <a:r>
              <a:rPr lang="en-US" sz="2000" dirty="0">
                <a:solidFill>
                  <a:srgbClr val="FFFFFF"/>
                </a:solidFill>
              </a:rPr>
              <a:t>into PDV</a:t>
            </a:r>
          </a:p>
        </p:txBody>
      </p:sp>
      <p:sp>
        <p:nvSpPr>
          <p:cNvPr id="13" name="Rectangle 12"/>
          <p:cNvSpPr/>
          <p:nvPr>
            <p:custDataLst>
              <p:tags r:id="rId2"/>
            </p:custDataLst>
          </p:nvPr>
        </p:nvSpPr>
        <p:spPr bwMode="auto">
          <a:xfrm>
            <a:off x="4752977" y="4369906"/>
            <a:ext cx="256222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Rectangle 11"/>
          <p:cNvSpPr/>
          <p:nvPr>
            <p:custDataLst>
              <p:tags r:id="rId3"/>
            </p:custDataLst>
          </p:nvPr>
        </p:nvSpPr>
        <p:spPr bwMode="auto">
          <a:xfrm>
            <a:off x="2161633" y="2427037"/>
            <a:ext cx="2853129" cy="311491"/>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2924351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Execution: Formatted Input</a:t>
            </a:r>
          </a:p>
        </p:txBody>
      </p:sp>
      <p:sp>
        <p:nvSpPr>
          <p:cNvPr id="33795" name="Rectangle 3"/>
          <p:cNvSpPr>
            <a:spLocks noGrp="1" noChangeArrowheads="1"/>
          </p:cNvSpPr>
          <p:nvPr>
            <p:ph idx="1"/>
          </p:nvPr>
        </p:nvSpPr>
        <p:spPr>
          <a:xfrm>
            <a:off x="685800" y="2368550"/>
            <a:ext cx="7848600" cy="2970213"/>
          </a:xfrm>
        </p:spPr>
        <p:txBody>
          <a:bodyPr/>
          <a:lstStyle/>
          <a:p>
            <a:endParaRPr lang="en-US" noProof="1"/>
          </a:p>
        </p:txBody>
      </p:sp>
      <p:graphicFrame>
        <p:nvGraphicFramePr>
          <p:cNvPr id="786810" name="Group 378"/>
          <p:cNvGraphicFramePr>
            <a:graphicFrameLocks noGrp="1"/>
          </p:cNvGraphicFramePr>
          <p:nvPr/>
        </p:nvGraphicFramePr>
        <p:xfrm>
          <a:off x="631825" y="3678238"/>
          <a:ext cx="7937500" cy="100013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d</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86811" name="Group 379"/>
          <p:cNvGraphicFramePr>
            <a:graphicFrameLocks noGrp="1"/>
          </p:cNvGraphicFramePr>
          <p:nvPr/>
        </p:nvGraphicFramePr>
        <p:xfrm>
          <a:off x="703263" y="4802188"/>
          <a:ext cx="7772400" cy="138271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Cust_type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Offer_dt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Item_gp</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Discount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1040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18963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Outdoors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3911" name="Text Box 27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33912" name="Rectangle 279"/>
          <p:cNvSpPr>
            <a:spLocks noChangeArrowheads="1"/>
          </p:cNvSpPr>
          <p:nvPr/>
        </p:nvSpPr>
        <p:spPr bwMode="auto">
          <a:xfrm>
            <a:off x="496888" y="1177925"/>
            <a:ext cx="8228012" cy="23177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a:t>
            </a:r>
            <a:r>
              <a:rPr lang="en-US" b="1" dirty="0" err="1">
                <a:solidFill>
                  <a:srgbClr val="000000"/>
                </a:solidFill>
                <a:latin typeface="Courier New" pitchFamily="49" charset="0"/>
              </a:rPr>
              <a:t>work.discounts</a:t>
            </a:r>
            <a:r>
              <a:rPr lang="en-US" b="1" dirty="0">
                <a:solidFill>
                  <a:srgbClr val="000000"/>
                </a:solidFill>
                <a:latin typeface="Courier New" pitchFamily="49" charset="0"/>
              </a:rPr>
              <a:t>;</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"&amp;path\offers.dat";</a:t>
            </a:r>
          </a:p>
          <a:p>
            <a:pPr>
              <a:lnSpc>
                <a:spcPct val="85000"/>
              </a:lnSpc>
              <a:spcBef>
                <a:spcPct val="0"/>
              </a:spcBef>
            </a:pPr>
            <a:r>
              <a:rPr lang="en-US" b="1" dirty="0">
                <a:latin typeface="Courier New" pitchFamily="49" charset="0"/>
              </a:rPr>
              <a:t>   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a:latin typeface="Courier New" pitchFamily="49" charset="0"/>
              </a:rPr>
              <a:t>run;</a:t>
            </a:r>
          </a:p>
        </p:txBody>
      </p:sp>
      <p:sp>
        <p:nvSpPr>
          <p:cNvPr id="33915" name="Text Box 296"/>
          <p:cNvSpPr txBox="1">
            <a:spLocks noChangeArrowheads="1"/>
          </p:cNvSpPr>
          <p:nvPr>
            <p:custDataLst>
              <p:tags r:id="rId1"/>
            </p:custDataLst>
          </p:nvPr>
        </p:nvSpPr>
        <p:spPr bwMode="auto">
          <a:xfrm>
            <a:off x="5953125" y="1339850"/>
            <a:ext cx="2251075" cy="879673"/>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dirty="0">
                <a:solidFill>
                  <a:srgbClr val="FFFFFF"/>
                </a:solidFill>
              </a:rPr>
              <a:t>Load fourth value into PDV</a:t>
            </a:r>
          </a:p>
        </p:txBody>
      </p:sp>
      <p:sp>
        <p:nvSpPr>
          <p:cNvPr id="33916"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13" name="Rectangle 12"/>
          <p:cNvSpPr/>
          <p:nvPr>
            <p:custDataLst>
              <p:tags r:id="rId2"/>
            </p:custDataLst>
          </p:nvPr>
        </p:nvSpPr>
        <p:spPr bwMode="auto">
          <a:xfrm>
            <a:off x="7278461" y="4369906"/>
            <a:ext cx="97726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Rectangle 11"/>
          <p:cNvSpPr/>
          <p:nvPr>
            <p:custDataLst>
              <p:tags r:id="rId3"/>
            </p:custDataLst>
          </p:nvPr>
        </p:nvSpPr>
        <p:spPr bwMode="auto">
          <a:xfrm>
            <a:off x="2171258" y="2763921"/>
            <a:ext cx="4065913" cy="311491"/>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1098827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Execution: Formatted Input</a:t>
            </a:r>
          </a:p>
        </p:txBody>
      </p:sp>
      <p:sp>
        <p:nvSpPr>
          <p:cNvPr id="34819" name="Rectangle 3"/>
          <p:cNvSpPr>
            <a:spLocks noGrp="1" noChangeArrowheads="1"/>
          </p:cNvSpPr>
          <p:nvPr>
            <p:ph idx="1"/>
          </p:nvPr>
        </p:nvSpPr>
        <p:spPr>
          <a:xfrm>
            <a:off x="685800" y="2368550"/>
            <a:ext cx="7848600" cy="2970213"/>
          </a:xfrm>
        </p:spPr>
        <p:txBody>
          <a:bodyPr/>
          <a:lstStyle/>
          <a:p>
            <a:endParaRPr lang="en-US" noProof="1"/>
          </a:p>
        </p:txBody>
      </p:sp>
      <p:graphicFrame>
        <p:nvGraphicFramePr>
          <p:cNvPr id="1050942" name="Group 318"/>
          <p:cNvGraphicFramePr>
            <a:graphicFrameLocks noGrp="1"/>
          </p:cNvGraphicFramePr>
          <p:nvPr>
            <p:extLst>
              <p:ext uri="{D42A27DB-BD31-4B8C-83A1-F6EECF244321}">
                <p14:modId xmlns:p14="http://schemas.microsoft.com/office/powerpoint/2010/main" val="1718417696"/>
              </p:ext>
            </p:extLst>
          </p:nvPr>
        </p:nvGraphicFramePr>
        <p:xfrm>
          <a:off x="631825" y="3678238"/>
          <a:ext cx="7937500" cy="100013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d</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50943" name="Group 319"/>
          <p:cNvGraphicFramePr>
            <a:graphicFrameLocks noGrp="1"/>
          </p:cNvGraphicFramePr>
          <p:nvPr/>
        </p:nvGraphicFramePr>
        <p:xfrm>
          <a:off x="703263" y="4802188"/>
          <a:ext cx="7772400" cy="138271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Cust_type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Offer_dt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Item_gp</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Discount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1040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18963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Outdoors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4935" name="Text Box 27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34936" name="Rectangle 279"/>
          <p:cNvSpPr>
            <a:spLocks noChangeArrowheads="1"/>
          </p:cNvSpPr>
          <p:nvPr/>
        </p:nvSpPr>
        <p:spPr bwMode="auto">
          <a:xfrm>
            <a:off x="496888" y="1177925"/>
            <a:ext cx="8228012" cy="23177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a:t>
            </a:r>
            <a:r>
              <a:rPr lang="en-US" b="1" dirty="0" err="1">
                <a:solidFill>
                  <a:srgbClr val="000000"/>
                </a:solidFill>
                <a:latin typeface="Courier New" pitchFamily="49" charset="0"/>
              </a:rPr>
              <a:t>work.discounts</a:t>
            </a:r>
            <a:r>
              <a:rPr lang="en-US" b="1" dirty="0">
                <a:solidFill>
                  <a:srgbClr val="000000"/>
                </a:solidFill>
                <a:latin typeface="Courier New" pitchFamily="49" charset="0"/>
              </a:rPr>
              <a:t>;</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"&amp;path\offers.dat";</a:t>
            </a:r>
          </a:p>
          <a:p>
            <a:pPr>
              <a:lnSpc>
                <a:spcPct val="85000"/>
              </a:lnSpc>
              <a:spcBef>
                <a:spcPct val="0"/>
              </a:spcBef>
            </a:pPr>
            <a:r>
              <a:rPr lang="en-US" b="1" dirty="0">
                <a:latin typeface="Courier New" pitchFamily="49" charset="0"/>
              </a:rPr>
              <a:t>   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a:latin typeface="Courier New" pitchFamily="49" charset="0"/>
              </a:rPr>
              <a:t>run;</a:t>
            </a:r>
          </a:p>
        </p:txBody>
      </p:sp>
      <p:sp>
        <p:nvSpPr>
          <p:cNvPr id="34938"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grpSp>
        <p:nvGrpSpPr>
          <p:cNvPr id="4" name="Group 3"/>
          <p:cNvGrpSpPr/>
          <p:nvPr/>
        </p:nvGrpSpPr>
        <p:grpSpPr>
          <a:xfrm>
            <a:off x="1465545" y="3056351"/>
            <a:ext cx="3976405" cy="1044201"/>
            <a:chOff x="1865595" y="2858687"/>
            <a:chExt cx="3976405" cy="1044201"/>
          </a:xfrm>
        </p:grpSpPr>
        <p:sp>
          <p:nvSpPr>
            <p:cNvPr id="2" name="Rounded Rectangle 1"/>
            <p:cNvSpPr/>
            <p:nvPr/>
          </p:nvSpPr>
          <p:spPr bwMode="auto">
            <a:xfrm>
              <a:off x="3302000" y="2955111"/>
              <a:ext cx="2540000" cy="947777"/>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latin typeface="Arial" pitchFamily="34" charset="0"/>
                </a:rPr>
                <a:t>Implicit OUTPUT;</a:t>
              </a:r>
            </a:p>
            <a:p>
              <a:pPr algn="ctr"/>
              <a:r>
                <a:rPr lang="en-US" sz="2000" b="1" dirty="0">
                  <a:solidFill>
                    <a:srgbClr val="FFFFFF"/>
                  </a:solidFill>
                  <a:latin typeface="Arial" pitchFamily="34" charset="0"/>
                </a:rPr>
                <a:t>Implicit RETURN;</a:t>
              </a:r>
            </a:p>
          </p:txBody>
        </p:sp>
        <p:cxnSp>
          <p:nvCxnSpPr>
            <p:cNvPr id="3" name="Straight Arrow Connector 2"/>
            <p:cNvCxnSpPr/>
            <p:nvPr/>
          </p:nvCxnSpPr>
          <p:spPr bwMode="auto">
            <a:xfrm flipH="1" flipV="1">
              <a:off x="1865595" y="2858687"/>
              <a:ext cx="1436405" cy="325024"/>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Execution: Formatted Input</a:t>
            </a:r>
          </a:p>
        </p:txBody>
      </p:sp>
      <p:sp>
        <p:nvSpPr>
          <p:cNvPr id="35843" name="Rectangle 3"/>
          <p:cNvSpPr>
            <a:spLocks noGrp="1" noChangeArrowheads="1"/>
          </p:cNvSpPr>
          <p:nvPr>
            <p:ph idx="1"/>
          </p:nvPr>
        </p:nvSpPr>
        <p:spPr>
          <a:xfrm>
            <a:off x="685800" y="2368550"/>
            <a:ext cx="7848600" cy="2970213"/>
          </a:xfrm>
        </p:spPr>
        <p:txBody>
          <a:bodyPr/>
          <a:lstStyle/>
          <a:p>
            <a:endParaRPr lang="en-US" noProof="1"/>
          </a:p>
        </p:txBody>
      </p:sp>
      <p:graphicFrame>
        <p:nvGraphicFramePr>
          <p:cNvPr id="787836" name="Group 380"/>
          <p:cNvGraphicFramePr>
            <a:graphicFrameLocks noGrp="1"/>
          </p:cNvGraphicFramePr>
          <p:nvPr>
            <p:extLst>
              <p:ext uri="{D42A27DB-BD31-4B8C-83A1-F6EECF244321}">
                <p14:modId xmlns:p14="http://schemas.microsoft.com/office/powerpoint/2010/main" val="4015478657"/>
              </p:ext>
            </p:extLst>
          </p:nvPr>
        </p:nvGraphicFramePr>
        <p:xfrm>
          <a:off x="703263" y="4802188"/>
          <a:ext cx="7772400" cy="138271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Cust_type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Offer_dt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Item_gp</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Discount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5959" name="Text Box 27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35960" name="Rectangle 279"/>
          <p:cNvSpPr>
            <a:spLocks noChangeArrowheads="1"/>
          </p:cNvSpPr>
          <p:nvPr/>
        </p:nvSpPr>
        <p:spPr bwMode="auto">
          <a:xfrm>
            <a:off x="496888" y="1177925"/>
            <a:ext cx="8228012" cy="23177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a:t>
            </a:r>
            <a:r>
              <a:rPr lang="en-US" b="1" dirty="0" err="1">
                <a:solidFill>
                  <a:srgbClr val="000000"/>
                </a:solidFill>
                <a:latin typeface="Courier New" pitchFamily="49" charset="0"/>
              </a:rPr>
              <a:t>work.discounts</a:t>
            </a:r>
            <a:r>
              <a:rPr lang="en-US" b="1" dirty="0">
                <a:solidFill>
                  <a:srgbClr val="000000"/>
                </a:solidFill>
                <a:latin typeface="Courier New" pitchFamily="49" charset="0"/>
              </a:rPr>
              <a:t>;</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"&amp;path\offers.dat";</a:t>
            </a:r>
          </a:p>
          <a:p>
            <a:pPr>
              <a:lnSpc>
                <a:spcPct val="85000"/>
              </a:lnSpc>
              <a:spcBef>
                <a:spcPct val="0"/>
              </a:spcBef>
            </a:pPr>
            <a:r>
              <a:rPr lang="en-US" b="1" dirty="0">
                <a:latin typeface="Courier New" pitchFamily="49" charset="0"/>
              </a:rPr>
              <a:t>   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a:latin typeface="Courier New" pitchFamily="49" charset="0"/>
              </a:rPr>
              <a:t>run;</a:t>
            </a:r>
          </a:p>
        </p:txBody>
      </p:sp>
      <p:sp>
        <p:nvSpPr>
          <p:cNvPr id="2" name="TextBox 1"/>
          <p:cNvSpPr txBox="1"/>
          <p:nvPr>
            <p:custDataLst>
              <p:tags r:id="rId1"/>
            </p:custDataLst>
          </p:nvPr>
        </p:nvSpPr>
        <p:spPr>
          <a:xfrm>
            <a:off x="5912998" y="956588"/>
            <a:ext cx="2067348" cy="442674"/>
          </a:xfrm>
          <a:prstGeom prst="roundRect">
            <a:avLst/>
          </a:prstGeom>
          <a:solidFill>
            <a:srgbClr val="0053C3"/>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spAutoFit/>
          </a:bodyPr>
          <a:lstStyle/>
          <a:p>
            <a:pPr algn="ctr"/>
            <a:r>
              <a:rPr lang="en-US" sz="2000" dirty="0">
                <a:solidFill>
                  <a:srgbClr val="FFFFFF"/>
                </a:solidFill>
                <a:latin typeface="Arial" pitchFamily="34" charset="0"/>
              </a:rPr>
              <a:t>Reinitialize PDV</a:t>
            </a:r>
          </a:p>
        </p:txBody>
      </p:sp>
      <p:sp>
        <p:nvSpPr>
          <p:cNvPr id="3" name="TextBox 2"/>
          <p:cNvSpPr txBox="1"/>
          <p:nvPr>
            <p:custDataLst>
              <p:tags r:id="rId2"/>
            </p:custDataLst>
          </p:nvPr>
        </p:nvSpPr>
        <p:spPr>
          <a:xfrm>
            <a:off x="5759336" y="3274338"/>
            <a:ext cx="2374672" cy="442674"/>
          </a:xfrm>
          <a:prstGeom prst="roundRect">
            <a:avLst/>
          </a:prstGeom>
          <a:solidFill>
            <a:srgbClr val="0053C3"/>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spAutoFit/>
          </a:bodyPr>
          <a:lstStyle/>
          <a:p>
            <a:pPr algn="ctr"/>
            <a:r>
              <a:rPr lang="en-US" sz="2000" dirty="0">
                <a:solidFill>
                  <a:srgbClr val="FFFFFF"/>
                </a:solidFill>
                <a:latin typeface="Arial" pitchFamily="34" charset="0"/>
              </a:rPr>
              <a:t>Continue until EOF</a:t>
            </a:r>
          </a:p>
        </p:txBody>
      </p:sp>
      <p:graphicFrame>
        <p:nvGraphicFramePr>
          <p:cNvPr id="10" name="Group 318"/>
          <p:cNvGraphicFramePr>
            <a:graphicFrameLocks noGrp="1"/>
          </p:cNvGraphicFramePr>
          <p:nvPr>
            <p:extLst>
              <p:ext uri="{D42A27DB-BD31-4B8C-83A1-F6EECF244321}">
                <p14:modId xmlns:p14="http://schemas.microsoft.com/office/powerpoint/2010/main" val="3287479803"/>
              </p:ext>
            </p:extLst>
          </p:nvPr>
        </p:nvGraphicFramePr>
        <p:xfrm>
          <a:off x="631825" y="3678238"/>
          <a:ext cx="7937500" cy="100013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tblGrid>
              <a:tr h="365756">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18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d</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734680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455613"/>
            <a:ext cx="8375650" cy="685800"/>
          </a:xfrm>
          <a:noFill/>
        </p:spPr>
        <p:txBody>
          <a:bodyPr/>
          <a:lstStyle/>
          <a:p>
            <a:r>
              <a:rPr lang="en-US" dirty="0"/>
              <a:t>Read Discount Offers File: Output</a:t>
            </a:r>
          </a:p>
        </p:txBody>
      </p:sp>
      <p:sp>
        <p:nvSpPr>
          <p:cNvPr id="36868" name="Rectangle 3"/>
          <p:cNvSpPr>
            <a:spLocks noChangeArrowheads="1"/>
          </p:cNvSpPr>
          <p:nvPr/>
        </p:nvSpPr>
        <p:spPr bwMode="auto">
          <a:xfrm>
            <a:off x="742950" y="2882900"/>
            <a:ext cx="7643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buClrTx/>
              <a:buFontTx/>
              <a:buNone/>
            </a:pPr>
            <a:r>
              <a:rPr lang="en-US" dirty="0">
                <a:latin typeface="Arial" pitchFamily="34" charset="0"/>
              </a:rPr>
              <a:t>Partial PROC PRINT Output</a:t>
            </a:r>
          </a:p>
        </p:txBody>
      </p:sp>
      <p:sp>
        <p:nvSpPr>
          <p:cNvPr id="36869" name="Text Box 5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36870" name="Rectangle 53"/>
          <p:cNvSpPr>
            <a:spLocks noChangeArrowheads="1"/>
          </p:cNvSpPr>
          <p:nvPr/>
        </p:nvSpPr>
        <p:spPr bwMode="auto">
          <a:xfrm>
            <a:off x="760413" y="1296988"/>
            <a:ext cx="7605712" cy="744537"/>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err="1">
                <a:latin typeface="Courier New" pitchFamily="49" charset="0"/>
              </a:rPr>
              <a:t>proc</a:t>
            </a:r>
            <a:r>
              <a:rPr lang="en-US" b="1" dirty="0">
                <a:latin typeface="Courier New" pitchFamily="49" charset="0"/>
              </a:rPr>
              <a:t> print data=</a:t>
            </a:r>
            <a:r>
              <a:rPr lang="en-US" b="1" dirty="0" err="1">
                <a:latin typeface="Courier New" pitchFamily="49" charset="0"/>
              </a:rPr>
              <a:t>work.discounts</a:t>
            </a:r>
            <a:r>
              <a:rPr lang="en-US" b="1" dirty="0">
                <a:latin typeface="Courier New" pitchFamily="49" charset="0"/>
              </a:rPr>
              <a:t> </a:t>
            </a:r>
            <a:r>
              <a:rPr lang="en-US" b="1" dirty="0" err="1">
                <a:latin typeface="Courier New" pitchFamily="49" charset="0"/>
              </a:rPr>
              <a:t>noobs</a:t>
            </a:r>
            <a:r>
              <a:rPr lang="en-US" b="1" dirty="0">
                <a:latin typeface="Courier New" pitchFamily="49" charset="0"/>
              </a:rPr>
              <a:t>;</a:t>
            </a:r>
          </a:p>
          <a:p>
            <a:pPr>
              <a:lnSpc>
                <a:spcPct val="85000"/>
              </a:lnSpc>
              <a:spcBef>
                <a:spcPct val="0"/>
              </a:spcBef>
            </a:pPr>
            <a:r>
              <a:rPr lang="en-US" b="1" dirty="0">
                <a:latin typeface="Courier New" pitchFamily="49" charset="0"/>
              </a:rPr>
              <a:t>run;</a:t>
            </a:r>
          </a:p>
        </p:txBody>
      </p:sp>
      <p:sp>
        <p:nvSpPr>
          <p:cNvPr id="36871" name="Text Box 5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36873" name="TextBox 3"/>
          <p:cNvSpPr txBox="1">
            <a:spLocks noChangeArrowheads="1"/>
          </p:cNvSpPr>
          <p:nvPr/>
        </p:nvSpPr>
        <p:spPr bwMode="auto">
          <a:xfrm>
            <a:off x="760413" y="3295650"/>
            <a:ext cx="7605712" cy="2789482"/>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1600" b="1" dirty="0">
                <a:latin typeface="SAS Monospace" pitchFamily="49" charset="0"/>
              </a:rPr>
              <a:t> </a:t>
            </a:r>
            <a:r>
              <a:rPr lang="en-US" sz="1600" b="1" dirty="0" err="1">
                <a:solidFill>
                  <a:srgbClr val="000000"/>
                </a:solidFill>
                <a:latin typeface="SAS Monospace" pitchFamily="49" charset="0"/>
              </a:rPr>
              <a:t>Cust</a:t>
            </a:r>
            <a:r>
              <a:rPr lang="en-US" sz="1600" b="1" dirty="0">
                <a:latin typeface="SAS Monospace" pitchFamily="49" charset="0"/>
              </a:rPr>
              <a:t>_</a:t>
            </a:r>
          </a:p>
          <a:p>
            <a:r>
              <a:rPr lang="en-US" sz="1600" b="1" dirty="0">
                <a:latin typeface="SAS Monospace" pitchFamily="49" charset="0"/>
              </a:rPr>
              <a:t>  type    </a:t>
            </a:r>
            <a:r>
              <a:rPr lang="en-US" sz="1600" b="1" dirty="0" err="1">
                <a:latin typeface="SAS Monospace" pitchFamily="49" charset="0"/>
              </a:rPr>
              <a:t>Offer_dt</a:t>
            </a:r>
            <a:r>
              <a:rPr lang="en-US" sz="1600" b="1" dirty="0">
                <a:latin typeface="SAS Monospace" pitchFamily="49" charset="0"/>
              </a:rPr>
              <a:t>    </a:t>
            </a:r>
            <a:r>
              <a:rPr lang="en-US" sz="1600" b="1" dirty="0" err="1">
                <a:latin typeface="SAS Monospace" pitchFamily="49" charset="0"/>
              </a:rPr>
              <a:t>Item_gp</a:t>
            </a:r>
            <a:r>
              <a:rPr lang="en-US" sz="1600" b="1" dirty="0">
                <a:latin typeface="SAS Monospace" pitchFamily="49" charset="0"/>
              </a:rPr>
              <a:t>     Discount</a:t>
            </a:r>
          </a:p>
          <a:p>
            <a:endParaRPr lang="en-US" sz="1600" b="1" dirty="0">
              <a:latin typeface="SAS Monospace" pitchFamily="49" charset="0"/>
            </a:endParaRPr>
          </a:p>
          <a:p>
            <a:r>
              <a:rPr lang="en-US" sz="1600" b="1" dirty="0">
                <a:latin typeface="SAS Monospace" pitchFamily="49" charset="0"/>
              </a:rPr>
              <a:t>  1040      18963     Outdoors      0.15</a:t>
            </a:r>
          </a:p>
          <a:p>
            <a:r>
              <a:rPr lang="en-US" sz="1600" b="1" dirty="0">
                <a:latin typeface="SAS Monospace" pitchFamily="49" charset="0"/>
              </a:rPr>
              <a:t>  2020      18907     Golf          0.07</a:t>
            </a:r>
          </a:p>
          <a:p>
            <a:r>
              <a:rPr lang="en-US" sz="1600" b="1" dirty="0">
                <a:latin typeface="SAS Monospace" pitchFamily="49" charset="0"/>
              </a:rPr>
              <a:t>  1030      18892     Shoes         0.10</a:t>
            </a:r>
          </a:p>
          <a:p>
            <a:r>
              <a:rPr lang="en-US" sz="1600" b="1" dirty="0">
                <a:latin typeface="SAS Monospace" pitchFamily="49" charset="0"/>
              </a:rPr>
              <a:t>  1030      18892     Clothes       0.10</a:t>
            </a:r>
            <a:r>
              <a:rPr lang="en-US" sz="1600" b="1" dirty="0">
                <a:solidFill>
                  <a:srgbClr val="000000"/>
                </a:solidFill>
                <a:latin typeface="SAS Monospace" pitchFamily="49" charset="0"/>
              </a:rPr>
              <a:t>		</a:t>
            </a:r>
          </a:p>
          <a:p>
            <a:r>
              <a:rPr lang="en-US" sz="1600" b="1" dirty="0">
                <a:solidFill>
                  <a:srgbClr val="000000"/>
                </a:solidFill>
                <a:latin typeface="SAS Monospace" pitchFamily="49" charset="0"/>
              </a:rPr>
              <a:t>   ...		</a:t>
            </a:r>
          </a:p>
          <a:p>
            <a:r>
              <a:rPr lang="en-US" sz="1600" b="1" dirty="0">
                <a:latin typeface="SAS Monospace" pitchFamily="49" charset="0"/>
              </a:rPr>
              <a:t>  3010      18764     Clothes       0.15</a:t>
            </a:r>
          </a:p>
        </p:txBody>
      </p:sp>
      <p:sp>
        <p:nvSpPr>
          <p:cNvPr id="36872" name="AutoShape 57"/>
          <p:cNvSpPr>
            <a:spLocks/>
          </p:cNvSpPr>
          <p:nvPr/>
        </p:nvSpPr>
        <p:spPr bwMode="auto">
          <a:xfrm>
            <a:off x="6535738" y="2626543"/>
            <a:ext cx="2365375" cy="487313"/>
          </a:xfrm>
          <a:prstGeom prst="borderCallout1">
            <a:avLst>
              <a:gd name="adj1" fmla="val 21949"/>
              <a:gd name="adj2" fmla="val 0"/>
              <a:gd name="adj3" fmla="val 374303"/>
              <a:gd name="adj4" fmla="val -149534"/>
            </a:avLst>
          </a:prstGeom>
          <a:solidFill>
            <a:srgbClr val="009900"/>
          </a:solidFill>
          <a:ln w="19050" algn="ctr">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latin typeface="Arial" pitchFamily="34" charset="0"/>
              </a:rPr>
              <a:t>SAS date values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455613"/>
            <a:ext cx="8375650" cy="685800"/>
          </a:xfrm>
          <a:noFill/>
        </p:spPr>
        <p:txBody>
          <a:bodyPr/>
          <a:lstStyle/>
          <a:p>
            <a:r>
              <a:rPr lang="en-US" dirty="0"/>
              <a:t>Read Discount Offers File: Output</a:t>
            </a:r>
          </a:p>
        </p:txBody>
      </p:sp>
      <p:sp>
        <p:nvSpPr>
          <p:cNvPr id="37892" name="Rectangle 3"/>
          <p:cNvSpPr>
            <a:spLocks noChangeArrowheads="1"/>
          </p:cNvSpPr>
          <p:nvPr/>
        </p:nvSpPr>
        <p:spPr bwMode="auto">
          <a:xfrm>
            <a:off x="742950" y="2616200"/>
            <a:ext cx="7643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buClrTx/>
              <a:buFontTx/>
              <a:buNone/>
            </a:pPr>
            <a:r>
              <a:rPr lang="en-US" dirty="0">
                <a:latin typeface="Arial" pitchFamily="34" charset="0"/>
              </a:rPr>
              <a:t>Partial PROC PRINT Output</a:t>
            </a:r>
          </a:p>
        </p:txBody>
      </p:sp>
      <p:sp>
        <p:nvSpPr>
          <p:cNvPr id="3789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37894" name="Rectangle 5"/>
          <p:cNvSpPr>
            <a:spLocks noChangeArrowheads="1"/>
          </p:cNvSpPr>
          <p:nvPr/>
        </p:nvSpPr>
        <p:spPr bwMode="auto">
          <a:xfrm>
            <a:off x="754063" y="1296988"/>
            <a:ext cx="7624762" cy="10731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a:latin typeface="Courier New" pitchFamily="49" charset="0"/>
              </a:rPr>
              <a:t>proc print data=work.discounts noobs;</a:t>
            </a:r>
          </a:p>
          <a:p>
            <a:pPr>
              <a:lnSpc>
                <a:spcPct val="85000"/>
              </a:lnSpc>
              <a:spcBef>
                <a:spcPct val="0"/>
              </a:spcBef>
            </a:pPr>
            <a:r>
              <a:rPr lang="en-US" b="1">
                <a:latin typeface="Courier New" pitchFamily="49" charset="0"/>
              </a:rPr>
              <a:t>   format Offer_dt date9.;</a:t>
            </a:r>
          </a:p>
          <a:p>
            <a:pPr>
              <a:lnSpc>
                <a:spcPct val="85000"/>
              </a:lnSpc>
              <a:spcBef>
                <a:spcPct val="0"/>
              </a:spcBef>
            </a:pPr>
            <a:r>
              <a:rPr lang="en-US" b="1">
                <a:latin typeface="Courier New" pitchFamily="49" charset="0"/>
              </a:rPr>
              <a:t>run;</a:t>
            </a:r>
          </a:p>
        </p:txBody>
      </p:sp>
      <p:sp>
        <p:nvSpPr>
          <p:cNvPr id="37895"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37896" name="Rectangle 7"/>
          <p:cNvSpPr>
            <a:spLocks noChangeArrowheads="1"/>
          </p:cNvSpPr>
          <p:nvPr/>
        </p:nvSpPr>
        <p:spPr bwMode="auto">
          <a:xfrm>
            <a:off x="736600" y="3036888"/>
            <a:ext cx="7653338" cy="2712537"/>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Cust</a:t>
            </a:r>
            <a:r>
              <a:rPr lang="en-US" sz="1600" b="1" dirty="0">
                <a:solidFill>
                  <a:srgbClr val="000000"/>
                </a:solidFill>
                <a:latin typeface="SAS Monospace" pitchFamily="49" charset="0"/>
              </a:rPr>
              <a:t>_</a:t>
            </a:r>
          </a:p>
          <a:p>
            <a:r>
              <a:rPr lang="en-US" sz="1600" b="1" dirty="0">
                <a:solidFill>
                  <a:srgbClr val="000000"/>
                </a:solidFill>
                <a:latin typeface="SAS Monospace" pitchFamily="49" charset="0"/>
              </a:rPr>
              <a:t>    type     </a:t>
            </a:r>
            <a:r>
              <a:rPr lang="en-US" sz="1600" b="1" dirty="0" err="1">
                <a:solidFill>
                  <a:srgbClr val="000000"/>
                </a:solidFill>
                <a:latin typeface="SAS Monospace" pitchFamily="49" charset="0"/>
              </a:rPr>
              <a:t>Offer_dt</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Item_gp</a:t>
            </a:r>
            <a:r>
              <a:rPr lang="en-US" sz="1600" b="1" dirty="0">
                <a:solidFill>
                  <a:srgbClr val="000000"/>
                </a:solidFill>
                <a:latin typeface="SAS Monospace" pitchFamily="49" charset="0"/>
              </a:rPr>
              <a:t>     Discount</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1040    02DEC2011    Outdoors      0.15</a:t>
            </a:r>
          </a:p>
          <a:p>
            <a:r>
              <a:rPr lang="en-US" sz="1600" b="1" dirty="0">
                <a:solidFill>
                  <a:srgbClr val="000000"/>
                </a:solidFill>
                <a:latin typeface="SAS Monospace" pitchFamily="49" charset="0"/>
              </a:rPr>
              <a:t>    2020    07OCT2011    Golf          0.07</a:t>
            </a:r>
          </a:p>
          <a:p>
            <a:r>
              <a:rPr lang="en-US" sz="1600" b="1" dirty="0">
                <a:solidFill>
                  <a:srgbClr val="000000"/>
                </a:solidFill>
                <a:latin typeface="SAS Monospace" pitchFamily="49" charset="0"/>
              </a:rPr>
              <a:t>    1030    22SEP2011    Shoes         0.10</a:t>
            </a:r>
          </a:p>
          <a:p>
            <a:r>
              <a:rPr lang="en-US" sz="1600" b="1" dirty="0">
                <a:solidFill>
                  <a:srgbClr val="000000"/>
                </a:solidFill>
                <a:latin typeface="SAS Monospace" pitchFamily="49" charset="0"/>
              </a:rPr>
              <a:t>    1030    22SEP2011    Clothes       0.10</a:t>
            </a:r>
          </a:p>
          <a:p>
            <a:r>
              <a:rPr lang="en-US" sz="1600" b="1" dirty="0">
                <a:solidFill>
                  <a:srgbClr val="000000"/>
                </a:solidFill>
                <a:latin typeface="SAS Monospace" pitchFamily="49" charset="0"/>
              </a:rPr>
              <a:t>     ...</a:t>
            </a:r>
          </a:p>
          <a:p>
            <a:r>
              <a:rPr lang="en-US" sz="1600" b="1" dirty="0">
                <a:solidFill>
                  <a:srgbClr val="000000"/>
                </a:solidFill>
                <a:latin typeface="SAS Monospace" pitchFamily="49" charset="0"/>
              </a:rPr>
              <a:t>    3010    17MAY2011    Clothes       0.15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p:txBody>
          <a:bodyPr/>
          <a:lstStyle/>
          <a:p>
            <a:r>
              <a:rPr lang="en-US" dirty="0"/>
              <a:t>Objectives</a:t>
            </a:r>
          </a:p>
        </p:txBody>
      </p:sp>
      <p:sp>
        <p:nvSpPr>
          <p:cNvPr id="6147" name="Rectangle 2"/>
          <p:cNvSpPr>
            <a:spLocks noGrp="1" noChangeArrowheads="1"/>
          </p:cNvSpPr>
          <p:nvPr>
            <p:ph idx="1"/>
          </p:nvPr>
        </p:nvSpPr>
        <p:spPr>
          <a:xfrm>
            <a:off x="684213" y="1073150"/>
            <a:ext cx="7850187" cy="4113213"/>
          </a:xfrm>
        </p:spPr>
        <p:txBody>
          <a:bodyPr/>
          <a:lstStyle/>
          <a:p>
            <a:pPr lvl="1"/>
            <a:r>
              <a:rPr lang="en-US" dirty="0"/>
              <a:t>Read raw data in fixed columns using formatted input.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4: Reading Raw Data Files</a:t>
            </a:r>
          </a:p>
        </p:txBody>
      </p:sp>
      <p:graphicFrame>
        <p:nvGraphicFramePr>
          <p:cNvPr id="7" name="Group Organizer"/>
          <p:cNvGraphicFramePr>
            <a:graphicFrameLocks noGrp="1"/>
          </p:cNvGraphicFramePr>
          <p:nvPr>
            <p:extLst>
              <p:ext uri="{D42A27DB-BD31-4B8C-83A1-F6EECF244321}">
                <p14:modId xmlns:p14="http://schemas.microsoft.com/office/powerpoint/2010/main" val="2816175528"/>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4.1 Reading Raw Data Files with Formatted Input</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4.2 Controlling when a Record Loads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58377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Objectives</a:t>
            </a:r>
          </a:p>
        </p:txBody>
      </p:sp>
      <p:sp>
        <p:nvSpPr>
          <p:cNvPr id="41987" name="Rectangle 3"/>
          <p:cNvSpPr>
            <a:spLocks noGrp="1" noChangeArrowheads="1"/>
          </p:cNvSpPr>
          <p:nvPr>
            <p:ph idx="1"/>
          </p:nvPr>
        </p:nvSpPr>
        <p:spPr/>
        <p:txBody>
          <a:bodyPr/>
          <a:lstStyle/>
          <a:p>
            <a:pPr lvl="1"/>
            <a:r>
              <a:rPr lang="en-US"/>
              <a:t>Read a raw data file with multiple records per observation.</a:t>
            </a:r>
          </a:p>
          <a:p>
            <a:pPr lvl="1"/>
            <a:r>
              <a:rPr lang="en-US"/>
              <a:t>Read a raw data file with mixed record types.</a:t>
            </a:r>
          </a:p>
          <a:p>
            <a:pPr lvl="1"/>
            <a:r>
              <a:rPr lang="en-US"/>
              <a:t>Subset from a raw data file with mixed record types.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1" descr="L:\graphics\soft_blue_ova_horizl_crop.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1451" y="3025776"/>
            <a:ext cx="5747658" cy="34837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1379" y="4860828"/>
            <a:ext cx="5943109" cy="1536065"/>
          </a:xfrm>
          <a:prstGeom prst="rect">
            <a:avLst/>
          </a:prstGeom>
        </p:spPr>
      </p:pic>
      <p:pic>
        <p:nvPicPr>
          <p:cNvPr id="1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8954" y="2697766"/>
            <a:ext cx="1761937" cy="180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4" name="Rectangle 2"/>
          <p:cNvSpPr>
            <a:spLocks noGrp="1" noChangeArrowheads="1"/>
          </p:cNvSpPr>
          <p:nvPr>
            <p:ph type="title"/>
          </p:nvPr>
        </p:nvSpPr>
        <p:spPr/>
        <p:txBody>
          <a:bodyPr/>
          <a:lstStyle/>
          <a:p>
            <a:r>
              <a:rPr lang="en-US" dirty="0"/>
              <a:t>Business Scenario</a:t>
            </a:r>
          </a:p>
        </p:txBody>
      </p:sp>
      <p:sp>
        <p:nvSpPr>
          <p:cNvPr id="44035" name="Rectangle 3"/>
          <p:cNvSpPr>
            <a:spLocks noGrp="1" noChangeArrowheads="1"/>
          </p:cNvSpPr>
          <p:nvPr>
            <p:ph idx="1"/>
          </p:nvPr>
        </p:nvSpPr>
        <p:spPr/>
        <p:txBody>
          <a:bodyPr/>
          <a:lstStyle/>
          <a:p>
            <a:pPr>
              <a:tabLst>
                <a:tab pos="4684713" algn="l"/>
              </a:tabLst>
            </a:pPr>
            <a:r>
              <a:rPr lang="en-US" dirty="0"/>
              <a:t>Create a SAS data set that contains the necessary information for the company’s contact directory. </a:t>
            </a:r>
          </a:p>
        </p:txBody>
      </p:sp>
      <p:graphicFrame>
        <p:nvGraphicFramePr>
          <p:cNvPr id="13" name="Group 323"/>
          <p:cNvGraphicFramePr>
            <a:graphicFrameLocks noGrp="1"/>
          </p:cNvGraphicFramePr>
          <p:nvPr/>
        </p:nvGraphicFramePr>
        <p:xfrm>
          <a:off x="715963" y="1993900"/>
          <a:ext cx="4318000" cy="2402840"/>
        </p:xfrm>
        <a:graphic>
          <a:graphicData uri="http://schemas.openxmlformats.org/drawingml/2006/table">
            <a:tbl>
              <a:tblPr/>
              <a:tblGrid>
                <a:gridCol w="4318000">
                  <a:extLst>
                    <a:ext uri="{9D8B030D-6E8A-4147-A177-3AD203B41FA5}">
                      <a16:colId xmlns:a16="http://schemas.microsoft.com/office/drawing/2014/main" val="20000"/>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noProof="1">
                          <a:ln>
                            <a:noFill/>
                          </a:ln>
                          <a:solidFill>
                            <a:srgbClr val="000000"/>
                          </a:solidFill>
                          <a:effectLst/>
                          <a:latin typeface="Arial  "/>
                        </a:rPr>
                        <a:t>Partial</a:t>
                      </a:r>
                      <a:r>
                        <a:rPr kumimoji="0" lang="en-US" sz="2400" b="1" i="0" u="none" strike="noStrike" cap="none" normalizeH="0" baseline="0" noProof="1">
                          <a:ln>
                            <a:noFill/>
                          </a:ln>
                          <a:solidFill>
                            <a:srgbClr val="000000"/>
                          </a:solidFill>
                          <a:effectLst/>
                          <a:latin typeface="Arial  "/>
                        </a:rPr>
                        <a:t> Address.dat</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Ms. Sue Farr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15 Harvey Rd.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Macon, GA  31298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869-7008 </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sp>
        <p:nvSpPr>
          <p:cNvPr id="44037"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pic>
        <p:nvPicPr>
          <p:cNvPr id="11" name="Picture 2" descr="C:\Users\saskjf\AppData\Local\Microsoft\Windows\Temporary Internet Files\Content.IE5\ND5W3ZQ2\MC900433918[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9660" y="2984352"/>
            <a:ext cx="1139973" cy="113997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72483" y="3427959"/>
            <a:ext cx="12287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2228578">
            <a:off x="7803570" y="3986515"/>
            <a:ext cx="10287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514403" y="2410837"/>
            <a:ext cx="1451038" cy="461665"/>
          </a:xfrm>
          <a:prstGeom prst="rect">
            <a:avLst/>
          </a:prstGeom>
        </p:spPr>
        <p:txBody>
          <a:bodyPr wrap="none">
            <a:spAutoFit/>
          </a:bodyPr>
          <a:lstStyle/>
          <a:p>
            <a:r>
              <a:rPr lang="en-US" b="1" noProof="1">
                <a:solidFill>
                  <a:srgbClr val="000000"/>
                </a:solidFill>
                <a:latin typeface="Arial  "/>
              </a:rPr>
              <a:t>contacts</a:t>
            </a:r>
            <a:endParaRPr lang="en-US" dirty="0"/>
          </a:p>
        </p:txBody>
      </p:sp>
      <p:sp>
        <p:nvSpPr>
          <p:cNvPr id="2" name="Rectangle 1"/>
          <p:cNvSpPr/>
          <p:nvPr>
            <p:custDataLst>
              <p:tags r:id="rId1"/>
            </p:custDataLst>
          </p:nvPr>
        </p:nvSpPr>
        <p:spPr bwMode="auto">
          <a:xfrm>
            <a:off x="783721" y="3025776"/>
            <a:ext cx="1828864"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5" name="Rectangle 4"/>
          <p:cNvSpPr/>
          <p:nvPr>
            <p:custDataLst>
              <p:tags r:id="rId2"/>
            </p:custDataLst>
          </p:nvPr>
        </p:nvSpPr>
        <p:spPr bwMode="auto">
          <a:xfrm>
            <a:off x="789631" y="3669982"/>
            <a:ext cx="2438464" cy="3657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6" name="Rectangle 5"/>
          <p:cNvSpPr/>
          <p:nvPr>
            <p:custDataLst>
              <p:tags r:id="rId3"/>
            </p:custDataLst>
          </p:nvPr>
        </p:nvSpPr>
        <p:spPr bwMode="auto">
          <a:xfrm>
            <a:off x="789631" y="4035742"/>
            <a:ext cx="1219264" cy="3657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7" name="Rectangle 6"/>
          <p:cNvSpPr/>
          <p:nvPr>
            <p:custDataLst>
              <p:tags r:id="rId4"/>
            </p:custDataLst>
          </p:nvPr>
        </p:nvSpPr>
        <p:spPr bwMode="auto">
          <a:xfrm>
            <a:off x="3643267" y="5414465"/>
            <a:ext cx="4999102" cy="2133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3037372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title"/>
          </p:nvPr>
        </p:nvSpPr>
        <p:spPr/>
        <p:txBody>
          <a:bodyPr/>
          <a:lstStyle/>
          <a:p>
            <a:r>
              <a:rPr lang="en-US"/>
              <a:t>Multiple INPUT Statements</a:t>
            </a:r>
          </a:p>
        </p:txBody>
      </p:sp>
      <p:sp>
        <p:nvSpPr>
          <p:cNvPr id="5" name="Content Placeholder 4"/>
          <p:cNvSpPr>
            <a:spLocks noGrp="1"/>
          </p:cNvSpPr>
          <p:nvPr>
            <p:ph idx="1"/>
          </p:nvPr>
        </p:nvSpPr>
        <p:spPr>
          <a:xfrm>
            <a:off x="685800" y="1078992"/>
            <a:ext cx="8286078" cy="4267200"/>
          </a:xfrm>
        </p:spPr>
        <p:txBody>
          <a:bodyPr/>
          <a:lstStyle/>
          <a:p>
            <a:r>
              <a:rPr lang="en-US" dirty="0">
                <a:latin typeface="Arial" pitchFamily="34" charset="0"/>
              </a:rPr>
              <a:t>By default, SAS loads a new record into the input buffer when it encounters an INPUT statement.</a:t>
            </a:r>
          </a:p>
          <a:p>
            <a:pPr>
              <a:spcAft>
                <a:spcPct val="50000"/>
              </a:spcAft>
            </a:pPr>
            <a:r>
              <a:rPr lang="en-US" dirty="0">
                <a:latin typeface="Arial" pitchFamily="34" charset="0"/>
              </a:rPr>
              <a:t>You can have multiple INPUT statements in one DATA step.</a:t>
            </a:r>
          </a:p>
          <a:p>
            <a:endParaRPr lang="en-US" dirty="0"/>
          </a:p>
        </p:txBody>
      </p:sp>
      <p:sp>
        <p:nvSpPr>
          <p:cNvPr id="46084" name="Text Box 9"/>
          <p:cNvSpPr txBox="1">
            <a:spLocks noChangeArrowheads="1"/>
          </p:cNvSpPr>
          <p:nvPr/>
        </p:nvSpPr>
        <p:spPr bwMode="auto">
          <a:xfrm>
            <a:off x="1600200" y="485854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46085" name="Rectangle 10"/>
          <p:cNvSpPr>
            <a:spLocks noChangeArrowheads="1"/>
          </p:cNvSpPr>
          <p:nvPr/>
        </p:nvSpPr>
        <p:spPr bwMode="auto">
          <a:xfrm>
            <a:off x="887413" y="2609056"/>
            <a:ext cx="6486525" cy="2328862"/>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spcBef>
                <a:spcPct val="0"/>
              </a:spcBef>
              <a:buClrTx/>
              <a:buFontTx/>
              <a:buNone/>
            </a:pPr>
            <a:r>
              <a:rPr lang="en-US" b="1" dirty="0">
                <a:solidFill>
                  <a:srgbClr val="000000"/>
                </a:solidFill>
                <a:latin typeface="Courier New" pitchFamily="49" charset="0"/>
              </a:rPr>
              <a:t>data contacts;</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"&amp;path\address.dat";</a:t>
            </a:r>
          </a:p>
          <a:p>
            <a:pPr>
              <a:lnSpc>
                <a:spcPct val="85000"/>
              </a:lnSpc>
              <a:spcBef>
                <a:spcPct val="0"/>
              </a:spcBef>
              <a:buClrTx/>
              <a:buFontTx/>
              <a:buNone/>
            </a:pPr>
            <a:r>
              <a:rPr lang="en-US" b="1" dirty="0">
                <a:latin typeface="Courier New" pitchFamily="49" charset="0"/>
              </a:rPr>
              <a:t>   input </a:t>
            </a:r>
            <a:r>
              <a:rPr lang="en-US" b="1" dirty="0" err="1">
                <a:latin typeface="Courier New" pitchFamily="49" charset="0"/>
              </a:rPr>
              <a:t>FullName</a:t>
            </a:r>
            <a:r>
              <a:rPr lang="en-US" b="1" dirty="0">
                <a:latin typeface="Courier New" pitchFamily="49" charset="0"/>
              </a:rPr>
              <a:t> $30.;</a:t>
            </a:r>
          </a:p>
          <a:p>
            <a:pPr>
              <a:lnSpc>
                <a:spcPct val="85000"/>
              </a:lnSpc>
              <a:spcBef>
                <a:spcPct val="0"/>
              </a:spcBef>
              <a:buClrTx/>
              <a:buFontTx/>
              <a:buNone/>
            </a:pPr>
            <a:r>
              <a:rPr lang="en-US" b="1" dirty="0">
                <a:latin typeface="Courier New" pitchFamily="49" charset="0"/>
              </a:rPr>
              <a:t>   input;</a:t>
            </a:r>
          </a:p>
          <a:p>
            <a:pPr>
              <a:lnSpc>
                <a:spcPct val="85000"/>
              </a:lnSpc>
              <a:spcBef>
                <a:spcPct val="0"/>
              </a:spcBef>
              <a:buClrTx/>
              <a:buFontTx/>
              <a:buNone/>
            </a:pPr>
            <a:r>
              <a:rPr lang="en-US" b="1" dirty="0">
                <a:latin typeface="Courier New" pitchFamily="49" charset="0"/>
              </a:rPr>
              <a:t>   input Address2 $25.;</a:t>
            </a:r>
          </a:p>
          <a:p>
            <a:pPr>
              <a:lnSpc>
                <a:spcPct val="85000"/>
              </a:lnSpc>
              <a:spcBef>
                <a:spcPct val="0"/>
              </a:spcBef>
              <a:buClrTx/>
              <a:buFontTx/>
              <a:buNone/>
            </a:pPr>
            <a:r>
              <a:rPr lang="en-US" b="1" dirty="0">
                <a:latin typeface="Courier New" pitchFamily="49" charset="0"/>
              </a:rPr>
              <a:t>   input Phone $8.;    </a:t>
            </a:r>
          </a:p>
          <a:p>
            <a:pPr>
              <a:lnSpc>
                <a:spcPct val="85000"/>
              </a:lnSpc>
              <a:spcBef>
                <a:spcPct val="0"/>
              </a:spcBef>
              <a:buClrTx/>
              <a:buFontTx/>
              <a:buNone/>
            </a:pPr>
            <a:r>
              <a:rPr lang="en-US" b="1" dirty="0">
                <a:latin typeface="Courier New" pitchFamily="49" charset="0"/>
              </a:rPr>
              <a:t>run;</a:t>
            </a:r>
          </a:p>
        </p:txBody>
      </p:sp>
      <p:sp>
        <p:nvSpPr>
          <p:cNvPr id="46087" name="Text Box 13"/>
          <p:cNvSpPr txBox="1">
            <a:spLocks noChangeArrowheads="1"/>
          </p:cNvSpPr>
          <p:nvPr>
            <p:custDataLst>
              <p:tags r:id="rId1"/>
            </p:custDataLst>
          </p:nvPr>
        </p:nvSpPr>
        <p:spPr bwMode="auto">
          <a:xfrm>
            <a:off x="4314825" y="4679156"/>
            <a:ext cx="329247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first line of raw data </a:t>
            </a:r>
          </a:p>
        </p:txBody>
      </p:sp>
      <p:sp>
        <p:nvSpPr>
          <p:cNvPr id="46088" name="Text Box 15"/>
          <p:cNvSpPr txBox="1">
            <a:spLocks noChangeArrowheads="1"/>
          </p:cNvSpPr>
          <p:nvPr/>
        </p:nvSpPr>
        <p:spPr bwMode="auto">
          <a:xfrm>
            <a:off x="7935779"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r"/>
            <a:r>
              <a:rPr lang="en-US" sz="1600" b="1" dirty="0"/>
              <a:t>p204d02</a:t>
            </a:r>
          </a:p>
        </p:txBody>
      </p:sp>
      <p:graphicFrame>
        <p:nvGraphicFramePr>
          <p:cNvPr id="136494" name="Group 302"/>
          <p:cNvGraphicFramePr>
            <a:graphicFrameLocks noGrp="1"/>
          </p:cNvGraphicFramePr>
          <p:nvPr>
            <p:extLst>
              <p:ext uri="{D42A27DB-BD31-4B8C-83A1-F6EECF244321}">
                <p14:modId xmlns:p14="http://schemas.microsoft.com/office/powerpoint/2010/main" val="2894985184"/>
              </p:ext>
            </p:extLst>
          </p:nvPr>
        </p:nvGraphicFramePr>
        <p:xfrm>
          <a:off x="930275" y="5274469"/>
          <a:ext cx="6350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Partial 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 </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F</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6165" name="Animation Flag"/>
          <p:cNvSpPr txBox="1">
            <a:spLocks noChangeArrowheads="1"/>
          </p:cNvSpPr>
          <p:nvPr/>
        </p:nvSpPr>
        <p:spPr bwMode="auto">
          <a:xfrm>
            <a:off x="8572500" y="6451600"/>
            <a:ext cx="39626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3" name="Rectangle 2"/>
          <p:cNvSpPr/>
          <p:nvPr>
            <p:custDataLst>
              <p:tags r:id="rId2"/>
            </p:custDataLst>
          </p:nvPr>
        </p:nvSpPr>
        <p:spPr bwMode="auto">
          <a:xfrm>
            <a:off x="1485901" y="3281648"/>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Multiple INPUT Statements</a:t>
            </a:r>
          </a:p>
        </p:txBody>
      </p:sp>
      <p:sp>
        <p:nvSpPr>
          <p:cNvPr id="47107" name="Rectangle 202"/>
          <p:cNvSpPr>
            <a:spLocks noGrp="1" noChangeArrowheads="1"/>
          </p:cNvSpPr>
          <p:nvPr>
            <p:ph idx="1"/>
          </p:nvPr>
        </p:nvSpPr>
        <p:spPr/>
        <p:txBody>
          <a:bodyPr/>
          <a:lstStyle/>
          <a:p>
            <a:pPr marL="571500" indent="-571500"/>
            <a:endParaRPr lang="en-US" dirty="0"/>
          </a:p>
          <a:p>
            <a:pPr marL="571500" indent="-571500"/>
            <a:endParaRPr lang="en-US" dirty="0"/>
          </a:p>
          <a:p>
            <a:pPr marL="571500" indent="-571500"/>
            <a:endParaRPr lang="en-US" dirty="0"/>
          </a:p>
          <a:p>
            <a:pPr marL="571500" indent="-571500"/>
            <a:endParaRPr lang="en-US" dirty="0"/>
          </a:p>
          <a:p>
            <a:pPr marL="571500" indent="-571500"/>
            <a:endParaRPr lang="en-US" dirty="0"/>
          </a:p>
          <a:p>
            <a:pPr marL="571500" indent="-571500"/>
            <a:endParaRPr lang="en-US" dirty="0"/>
          </a:p>
          <a:p>
            <a:pPr marL="571500" indent="-571500"/>
            <a:endParaRPr lang="en-US" dirty="0"/>
          </a:p>
          <a:p>
            <a:pPr marL="571500" indent="-571500"/>
            <a:endParaRPr lang="en-US" dirty="0"/>
          </a:p>
          <a:p>
            <a:pPr marL="571500" indent="-571500"/>
            <a:endParaRPr lang="en-US" dirty="0"/>
          </a:p>
          <a:p>
            <a:pPr marL="571500" indent="-571500"/>
            <a:endParaRPr lang="en-US" dirty="0"/>
          </a:p>
          <a:p>
            <a:pPr marL="571500" indent="-571500"/>
            <a:r>
              <a:rPr lang="en-US" b="1" dirty="0">
                <a:sym typeface="Wingdings" pitchFamily="2" charset="2"/>
              </a:rPr>
              <a:t>  	</a:t>
            </a:r>
            <a:r>
              <a:rPr lang="en-US" dirty="0"/>
              <a:t>Even though no variables are listed, the INPUT  statement still loads the raw data line into </a:t>
            </a:r>
            <a:br>
              <a:rPr lang="en-US" dirty="0"/>
            </a:br>
            <a:r>
              <a:rPr lang="en-US" dirty="0"/>
              <a:t>the input buffer.</a:t>
            </a:r>
          </a:p>
        </p:txBody>
      </p:sp>
      <p:sp>
        <p:nvSpPr>
          <p:cNvPr id="47109" name="Animation Flag"/>
          <p:cNvSpPr txBox="1">
            <a:spLocks noChangeArrowheads="1"/>
          </p:cNvSpPr>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spcBef>
                <a:spcPct val="0"/>
              </a:spcBef>
              <a:buClrTx/>
              <a:buFontTx/>
              <a:buNone/>
            </a:pPr>
            <a:r>
              <a:rPr lang="en-US" sz="2000" b="1" dirty="0"/>
              <a:t>...</a:t>
            </a:r>
          </a:p>
        </p:txBody>
      </p:sp>
      <p:sp>
        <p:nvSpPr>
          <p:cNvPr id="47110"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47111" name="Rectangle 5"/>
          <p:cNvSpPr>
            <a:spLocks noChangeArrowheads="1"/>
          </p:cNvSpPr>
          <p:nvPr/>
        </p:nvSpPr>
        <p:spPr bwMode="auto">
          <a:xfrm>
            <a:off x="887413" y="1331913"/>
            <a:ext cx="6486525" cy="2328862"/>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spcBef>
                <a:spcPct val="0"/>
              </a:spcBef>
              <a:buClrTx/>
              <a:buFontTx/>
              <a:buNone/>
            </a:pPr>
            <a:r>
              <a:rPr lang="en-US" b="1" dirty="0">
                <a:solidFill>
                  <a:srgbClr val="000000"/>
                </a:solidFill>
                <a:latin typeface="Courier New" pitchFamily="49" charset="0"/>
              </a:rPr>
              <a:t>data contacts;</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"&amp;path\address.dat";</a:t>
            </a:r>
          </a:p>
          <a:p>
            <a:pPr>
              <a:lnSpc>
                <a:spcPct val="85000"/>
              </a:lnSpc>
              <a:spcBef>
                <a:spcPct val="0"/>
              </a:spcBef>
              <a:buClrTx/>
              <a:buFontTx/>
              <a:buNone/>
            </a:pPr>
            <a:r>
              <a:rPr lang="en-US" b="1" dirty="0">
                <a:latin typeface="Courier New" pitchFamily="49" charset="0"/>
              </a:rPr>
              <a:t>   input </a:t>
            </a:r>
            <a:r>
              <a:rPr lang="en-US" b="1" dirty="0" err="1">
                <a:latin typeface="Courier New" pitchFamily="49" charset="0"/>
              </a:rPr>
              <a:t>FullName</a:t>
            </a:r>
            <a:r>
              <a:rPr lang="en-US" b="1" dirty="0">
                <a:latin typeface="Courier New" pitchFamily="49" charset="0"/>
              </a:rPr>
              <a:t> $30.;</a:t>
            </a:r>
          </a:p>
          <a:p>
            <a:pPr>
              <a:lnSpc>
                <a:spcPct val="85000"/>
              </a:lnSpc>
              <a:spcBef>
                <a:spcPct val="0"/>
              </a:spcBef>
              <a:buClrTx/>
              <a:buFontTx/>
              <a:buNone/>
            </a:pPr>
            <a:r>
              <a:rPr lang="en-US" b="1" dirty="0">
                <a:latin typeface="Courier New" pitchFamily="49" charset="0"/>
              </a:rPr>
              <a:t>   input;</a:t>
            </a:r>
          </a:p>
          <a:p>
            <a:pPr>
              <a:lnSpc>
                <a:spcPct val="85000"/>
              </a:lnSpc>
              <a:spcBef>
                <a:spcPct val="0"/>
              </a:spcBef>
              <a:buClrTx/>
              <a:buFontTx/>
              <a:buNone/>
            </a:pPr>
            <a:r>
              <a:rPr lang="en-US" b="1" dirty="0">
                <a:latin typeface="Courier New" pitchFamily="49" charset="0"/>
              </a:rPr>
              <a:t>   input Address2 $25.;</a:t>
            </a:r>
          </a:p>
          <a:p>
            <a:pPr>
              <a:lnSpc>
                <a:spcPct val="85000"/>
              </a:lnSpc>
              <a:spcBef>
                <a:spcPct val="0"/>
              </a:spcBef>
              <a:buClrTx/>
              <a:buFontTx/>
              <a:buNone/>
            </a:pPr>
            <a:r>
              <a:rPr lang="en-US" b="1" dirty="0">
                <a:latin typeface="Courier New" pitchFamily="49" charset="0"/>
              </a:rPr>
              <a:t>   input Phone $8.;    </a:t>
            </a:r>
          </a:p>
          <a:p>
            <a:pPr>
              <a:lnSpc>
                <a:spcPct val="85000"/>
              </a:lnSpc>
              <a:spcBef>
                <a:spcPct val="0"/>
              </a:spcBef>
              <a:buClrTx/>
              <a:buFontTx/>
              <a:buNone/>
            </a:pPr>
            <a:r>
              <a:rPr lang="en-US" b="1" dirty="0">
                <a:latin typeface="Courier New" pitchFamily="49" charset="0"/>
              </a:rPr>
              <a:t>run;</a:t>
            </a:r>
          </a:p>
        </p:txBody>
      </p:sp>
      <p:sp>
        <p:nvSpPr>
          <p:cNvPr id="47112" name="Text Box 7"/>
          <p:cNvSpPr txBox="1">
            <a:spLocks noChangeArrowheads="1"/>
          </p:cNvSpPr>
          <p:nvPr>
            <p:custDataLst>
              <p:tags r:id="rId1"/>
            </p:custDataLst>
          </p:nvPr>
        </p:nvSpPr>
        <p:spPr bwMode="auto">
          <a:xfrm>
            <a:off x="4314825" y="3402013"/>
            <a:ext cx="367347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second line of raw data </a:t>
            </a:r>
          </a:p>
        </p:txBody>
      </p:sp>
      <p:graphicFrame>
        <p:nvGraphicFramePr>
          <p:cNvPr id="796910" name="Group 238"/>
          <p:cNvGraphicFramePr>
            <a:graphicFrameLocks noGrp="1"/>
          </p:cNvGraphicFramePr>
          <p:nvPr/>
        </p:nvGraphicFramePr>
        <p:xfrm>
          <a:off x="930275" y="4189413"/>
          <a:ext cx="6350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Partial 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H</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v</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d</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7189" name="Rectangle 203"/>
          <p:cNvSpPr>
            <a:spLocks noChangeArrowheads="1"/>
          </p:cNvSpPr>
          <p:nvPr>
            <p:custDataLst>
              <p:tags r:id="rId2"/>
            </p:custDataLst>
          </p:nvPr>
        </p:nvSpPr>
        <p:spPr bwMode="auto">
          <a:xfrm>
            <a:off x="1479550" y="2309813"/>
            <a:ext cx="938213"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Multiple INPUT Statements</a:t>
            </a:r>
          </a:p>
        </p:txBody>
      </p:sp>
      <p:sp>
        <p:nvSpPr>
          <p:cNvPr id="48132" name="Animation Flag"/>
          <p:cNvSpPr txBox="1">
            <a:spLocks noChangeArrowheads="1"/>
          </p:cNvSpPr>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spcBef>
                <a:spcPct val="0"/>
              </a:spcBef>
              <a:buClrTx/>
              <a:buFontTx/>
              <a:buNone/>
            </a:pPr>
            <a:r>
              <a:rPr lang="en-US" sz="2000" b="1" dirty="0"/>
              <a:t>...</a:t>
            </a:r>
          </a:p>
        </p:txBody>
      </p:sp>
      <p:sp>
        <p:nvSpPr>
          <p:cNvPr id="4813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48134" name="Rectangle 5"/>
          <p:cNvSpPr>
            <a:spLocks noChangeArrowheads="1"/>
          </p:cNvSpPr>
          <p:nvPr/>
        </p:nvSpPr>
        <p:spPr bwMode="auto">
          <a:xfrm>
            <a:off x="887413" y="1331913"/>
            <a:ext cx="6486525" cy="2328862"/>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spcBef>
                <a:spcPct val="0"/>
              </a:spcBef>
              <a:buClrTx/>
              <a:buFontTx/>
              <a:buNone/>
            </a:pPr>
            <a:r>
              <a:rPr lang="en-US" b="1" dirty="0">
                <a:solidFill>
                  <a:srgbClr val="000000"/>
                </a:solidFill>
                <a:latin typeface="Courier New" pitchFamily="49" charset="0"/>
              </a:rPr>
              <a:t>data contacts;</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"&amp;path\address.dat";</a:t>
            </a:r>
          </a:p>
          <a:p>
            <a:pPr>
              <a:lnSpc>
                <a:spcPct val="85000"/>
              </a:lnSpc>
              <a:spcBef>
                <a:spcPct val="0"/>
              </a:spcBef>
              <a:buClrTx/>
              <a:buFontTx/>
              <a:buNone/>
            </a:pPr>
            <a:r>
              <a:rPr lang="en-US" b="1" dirty="0">
                <a:latin typeface="Courier New" pitchFamily="49" charset="0"/>
              </a:rPr>
              <a:t>   input </a:t>
            </a:r>
            <a:r>
              <a:rPr lang="en-US" b="1" dirty="0" err="1">
                <a:latin typeface="Courier New" pitchFamily="49" charset="0"/>
              </a:rPr>
              <a:t>FullName</a:t>
            </a:r>
            <a:r>
              <a:rPr lang="en-US" b="1" dirty="0">
                <a:latin typeface="Courier New" pitchFamily="49" charset="0"/>
              </a:rPr>
              <a:t> $30.;</a:t>
            </a:r>
          </a:p>
          <a:p>
            <a:pPr>
              <a:lnSpc>
                <a:spcPct val="85000"/>
              </a:lnSpc>
              <a:spcBef>
                <a:spcPct val="0"/>
              </a:spcBef>
              <a:buClrTx/>
              <a:buFontTx/>
              <a:buNone/>
            </a:pPr>
            <a:r>
              <a:rPr lang="en-US" b="1" dirty="0">
                <a:latin typeface="Courier New" pitchFamily="49" charset="0"/>
              </a:rPr>
              <a:t>   input;</a:t>
            </a:r>
          </a:p>
          <a:p>
            <a:pPr>
              <a:lnSpc>
                <a:spcPct val="85000"/>
              </a:lnSpc>
              <a:spcBef>
                <a:spcPct val="0"/>
              </a:spcBef>
              <a:buClrTx/>
              <a:buFontTx/>
              <a:buNone/>
            </a:pPr>
            <a:r>
              <a:rPr lang="en-US" b="1" dirty="0">
                <a:latin typeface="Courier New" pitchFamily="49" charset="0"/>
              </a:rPr>
              <a:t>   input Address2 $25.;</a:t>
            </a:r>
          </a:p>
          <a:p>
            <a:pPr>
              <a:lnSpc>
                <a:spcPct val="85000"/>
              </a:lnSpc>
              <a:spcBef>
                <a:spcPct val="0"/>
              </a:spcBef>
              <a:buClrTx/>
              <a:buFontTx/>
              <a:buNone/>
            </a:pPr>
            <a:r>
              <a:rPr lang="en-US" b="1" dirty="0">
                <a:latin typeface="Courier New" pitchFamily="49" charset="0"/>
              </a:rPr>
              <a:t>   input Phone $8.;    </a:t>
            </a:r>
          </a:p>
          <a:p>
            <a:pPr>
              <a:lnSpc>
                <a:spcPct val="85000"/>
              </a:lnSpc>
              <a:spcBef>
                <a:spcPct val="0"/>
              </a:spcBef>
              <a:buClrTx/>
              <a:buFontTx/>
              <a:buNone/>
            </a:pPr>
            <a:r>
              <a:rPr lang="en-US" b="1" dirty="0">
                <a:latin typeface="Courier New" pitchFamily="49" charset="0"/>
              </a:rPr>
              <a:t>run;</a:t>
            </a:r>
          </a:p>
        </p:txBody>
      </p:sp>
      <p:sp>
        <p:nvSpPr>
          <p:cNvPr id="48136" name="Text Box 7"/>
          <p:cNvSpPr txBox="1">
            <a:spLocks noChangeArrowheads="1"/>
          </p:cNvSpPr>
          <p:nvPr>
            <p:custDataLst>
              <p:tags r:id="rId1"/>
            </p:custDataLst>
          </p:nvPr>
        </p:nvSpPr>
        <p:spPr bwMode="auto">
          <a:xfrm>
            <a:off x="4314825" y="3402013"/>
            <a:ext cx="347027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third line of raw data </a:t>
            </a:r>
          </a:p>
        </p:txBody>
      </p:sp>
      <p:graphicFrame>
        <p:nvGraphicFramePr>
          <p:cNvPr id="798196" name="Group 500"/>
          <p:cNvGraphicFramePr>
            <a:graphicFrameLocks noGrp="1"/>
          </p:cNvGraphicFramePr>
          <p:nvPr/>
        </p:nvGraphicFramePr>
        <p:xfrm>
          <a:off x="930275" y="4189413"/>
          <a:ext cx="6350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Partial 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G</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Rectangle 1"/>
          <p:cNvSpPr/>
          <p:nvPr>
            <p:custDataLst>
              <p:tags r:id="rId2"/>
            </p:custDataLst>
          </p:nvPr>
        </p:nvSpPr>
        <p:spPr bwMode="auto">
          <a:xfrm>
            <a:off x="1485901" y="2626297"/>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Multiple INPUT Statements</a:t>
            </a:r>
          </a:p>
        </p:txBody>
      </p:sp>
      <p:sp>
        <p:nvSpPr>
          <p:cNvPr id="49156"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49157" name="Rectangle 5"/>
          <p:cNvSpPr>
            <a:spLocks noChangeArrowheads="1"/>
          </p:cNvSpPr>
          <p:nvPr/>
        </p:nvSpPr>
        <p:spPr bwMode="auto">
          <a:xfrm>
            <a:off x="887413" y="1331913"/>
            <a:ext cx="6486525" cy="2328862"/>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spcBef>
                <a:spcPct val="0"/>
              </a:spcBef>
              <a:buClrTx/>
              <a:buFontTx/>
              <a:buNone/>
            </a:pPr>
            <a:r>
              <a:rPr lang="en-US" b="1" dirty="0">
                <a:solidFill>
                  <a:srgbClr val="000000"/>
                </a:solidFill>
                <a:latin typeface="Courier New" pitchFamily="49" charset="0"/>
              </a:rPr>
              <a:t>data contacts;</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"&amp;path\address.dat";</a:t>
            </a:r>
          </a:p>
          <a:p>
            <a:pPr>
              <a:lnSpc>
                <a:spcPct val="85000"/>
              </a:lnSpc>
              <a:spcBef>
                <a:spcPct val="0"/>
              </a:spcBef>
              <a:buClrTx/>
              <a:buFontTx/>
              <a:buNone/>
            </a:pPr>
            <a:r>
              <a:rPr lang="en-US" b="1" dirty="0">
                <a:latin typeface="Courier New" pitchFamily="49" charset="0"/>
              </a:rPr>
              <a:t>   input </a:t>
            </a:r>
            <a:r>
              <a:rPr lang="en-US" b="1" dirty="0" err="1">
                <a:latin typeface="Courier New" pitchFamily="49" charset="0"/>
              </a:rPr>
              <a:t>FullName</a:t>
            </a:r>
            <a:r>
              <a:rPr lang="en-US" b="1" dirty="0">
                <a:latin typeface="Courier New" pitchFamily="49" charset="0"/>
              </a:rPr>
              <a:t> $30.;</a:t>
            </a:r>
          </a:p>
          <a:p>
            <a:pPr>
              <a:lnSpc>
                <a:spcPct val="85000"/>
              </a:lnSpc>
              <a:spcBef>
                <a:spcPct val="0"/>
              </a:spcBef>
              <a:buClrTx/>
              <a:buFontTx/>
              <a:buNone/>
            </a:pPr>
            <a:r>
              <a:rPr lang="en-US" b="1" dirty="0">
                <a:latin typeface="Courier New" pitchFamily="49" charset="0"/>
              </a:rPr>
              <a:t>   input;</a:t>
            </a:r>
          </a:p>
          <a:p>
            <a:pPr>
              <a:lnSpc>
                <a:spcPct val="85000"/>
              </a:lnSpc>
              <a:spcBef>
                <a:spcPct val="0"/>
              </a:spcBef>
              <a:buClrTx/>
              <a:buFontTx/>
              <a:buNone/>
            </a:pPr>
            <a:r>
              <a:rPr lang="en-US" b="1" dirty="0">
                <a:latin typeface="Courier New" pitchFamily="49" charset="0"/>
              </a:rPr>
              <a:t>   input Address2 $25.;</a:t>
            </a:r>
          </a:p>
          <a:p>
            <a:pPr>
              <a:lnSpc>
                <a:spcPct val="85000"/>
              </a:lnSpc>
              <a:spcBef>
                <a:spcPct val="0"/>
              </a:spcBef>
              <a:buClrTx/>
              <a:buFontTx/>
              <a:buNone/>
            </a:pPr>
            <a:r>
              <a:rPr lang="en-US" b="1" dirty="0">
                <a:latin typeface="Courier New" pitchFamily="49" charset="0"/>
              </a:rPr>
              <a:t>   input Phone $8.;    </a:t>
            </a:r>
          </a:p>
          <a:p>
            <a:pPr>
              <a:lnSpc>
                <a:spcPct val="85000"/>
              </a:lnSpc>
              <a:spcBef>
                <a:spcPct val="0"/>
              </a:spcBef>
              <a:buClrTx/>
              <a:buFontTx/>
              <a:buNone/>
            </a:pPr>
            <a:r>
              <a:rPr lang="en-US" b="1" dirty="0">
                <a:latin typeface="Courier New" pitchFamily="49" charset="0"/>
              </a:rPr>
              <a:t>run;</a:t>
            </a:r>
          </a:p>
        </p:txBody>
      </p:sp>
      <p:sp>
        <p:nvSpPr>
          <p:cNvPr id="49159" name="Text Box 7"/>
          <p:cNvSpPr txBox="1">
            <a:spLocks noChangeArrowheads="1"/>
          </p:cNvSpPr>
          <p:nvPr>
            <p:custDataLst>
              <p:tags r:id="rId1"/>
            </p:custDataLst>
          </p:nvPr>
        </p:nvSpPr>
        <p:spPr bwMode="auto">
          <a:xfrm>
            <a:off x="4314825" y="3402013"/>
            <a:ext cx="352107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fourth line of raw data </a:t>
            </a:r>
          </a:p>
        </p:txBody>
      </p:sp>
      <p:graphicFrame>
        <p:nvGraphicFramePr>
          <p:cNvPr id="798954" name="Group 234"/>
          <p:cNvGraphicFramePr>
            <a:graphicFrameLocks noGrp="1"/>
          </p:cNvGraphicFramePr>
          <p:nvPr/>
        </p:nvGraphicFramePr>
        <p:xfrm>
          <a:off x="930275" y="4189413"/>
          <a:ext cx="6350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Partial 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718682804"/>
              </p:ext>
            </p:extLst>
          </p:nvPr>
        </p:nvGraphicFramePr>
        <p:xfrm>
          <a:off x="607512" y="5428641"/>
          <a:ext cx="7772400" cy="1321435"/>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46075">
                <a:tc gridSpan="3">
                  <a:txBody>
                    <a:bodyPr/>
                    <a:lstStyle/>
                    <a:p>
                      <a:pPr algn="l"/>
                      <a:r>
                        <a:rPr lang="en-US" sz="2400" b="0" i="0" dirty="0">
                          <a:solidFill>
                            <a:srgbClr val="000000"/>
                          </a:solidFill>
                          <a:latin typeface="Arial" pitchFamily="34" charset="0"/>
                        </a:rPr>
                        <a:t>PDV</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val="10000"/>
                  </a:ext>
                </a:extLst>
              </a:tr>
              <a:tr h="346075">
                <a:tc>
                  <a:txBody>
                    <a:bodyPr/>
                    <a:lstStyle/>
                    <a:p>
                      <a:pPr algn="ctr"/>
                      <a:r>
                        <a:rPr lang="en-US" sz="2000" b="1" i="0" dirty="0" err="1">
                          <a:solidFill>
                            <a:srgbClr val="000000"/>
                          </a:solidFill>
                          <a:latin typeface="Arial" pitchFamily="34" charset="0"/>
                        </a:rPr>
                        <a:t>FullName</a:t>
                      </a:r>
                      <a:endParaRPr lang="en-US" sz="2000" b="1" i="0" dirty="0">
                        <a:solidFill>
                          <a:srgbClr val="000000"/>
                        </a:solidFill>
                        <a:latin typeface="Arial" pitchFamily="34" charset="0"/>
                      </a:endParaRPr>
                    </a:p>
                    <a:p>
                      <a:pPr algn="ctr"/>
                      <a:r>
                        <a:rPr lang="en-US" sz="2000" b="1" i="0" dirty="0">
                          <a:solidFill>
                            <a:srgbClr val="000000"/>
                          </a:solidFill>
                          <a:latin typeface="Arial" pitchFamily="34" charset="0"/>
                        </a:rPr>
                        <a:t>$ 30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pitchFamily="34" charset="0"/>
                        </a:rPr>
                        <a:t>Address2</a:t>
                      </a:r>
                    </a:p>
                    <a:p>
                      <a:pPr algn="ctr"/>
                      <a:r>
                        <a:rPr lang="en-US" sz="2000" b="1" i="0" dirty="0">
                          <a:solidFill>
                            <a:srgbClr val="000000"/>
                          </a:solidFill>
                          <a:latin typeface="Arial" pitchFamily="34" charset="0"/>
                        </a:rPr>
                        <a:t>$ 25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algn="ctr"/>
                      <a:r>
                        <a:rPr lang="en-US" sz="2000" b="1" i="0" dirty="0">
                          <a:solidFill>
                            <a:srgbClr val="000000"/>
                          </a:solidFill>
                          <a:latin typeface="Arial" pitchFamily="34" charset="0"/>
                        </a:rPr>
                        <a:t>Phone</a:t>
                      </a:r>
                    </a:p>
                    <a:p>
                      <a:pPr algn="ctr"/>
                      <a:r>
                        <a:rPr lang="en-US" sz="2000" b="1" i="0" dirty="0">
                          <a:solidFill>
                            <a:srgbClr val="000000"/>
                          </a:solidFill>
                          <a:latin typeface="Arial" pitchFamily="34" charset="0"/>
                        </a:rPr>
                        <a:t>$</a:t>
                      </a:r>
                      <a:r>
                        <a:rPr lang="en-US" sz="2000" b="1" i="0" baseline="0" dirty="0">
                          <a:solidFill>
                            <a:srgbClr val="000000"/>
                          </a:solidFill>
                          <a:latin typeface="Arial" pitchFamily="34" charset="0"/>
                        </a:rPr>
                        <a:t> 8</a:t>
                      </a:r>
                      <a:r>
                        <a:rPr lang="en-US" sz="2000" b="1" i="0" dirty="0">
                          <a:solidFill>
                            <a:srgbClr val="000000"/>
                          </a:solidFill>
                          <a:latin typeface="Arial" pitchFamily="34" charset="0"/>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r h="346075">
                <a:tc>
                  <a:txBody>
                    <a:bodyPr/>
                    <a:lstStyle/>
                    <a:p>
                      <a:pPr algn="l"/>
                      <a:r>
                        <a:rPr lang="en-US" sz="2000" b="1" i="0" dirty="0">
                          <a:solidFill>
                            <a:schemeClr val="tx1"/>
                          </a:solidFill>
                          <a:latin typeface="Arial" pitchFamily="34" charset="0"/>
                        </a:rPr>
                        <a:t>Ms. Sue</a:t>
                      </a:r>
                      <a:r>
                        <a:rPr lang="en-US" sz="2000" b="1" i="0" baseline="0" dirty="0">
                          <a:solidFill>
                            <a:schemeClr val="tx1"/>
                          </a:solidFill>
                          <a:latin typeface="Arial" pitchFamily="34" charset="0"/>
                        </a:rPr>
                        <a:t> Farr</a:t>
                      </a:r>
                      <a:r>
                        <a:rPr lang="en-US" sz="2000" b="1" i="0" dirty="0">
                          <a:solidFill>
                            <a:schemeClr val="tx1"/>
                          </a:solidFill>
                          <a:latin typeface="Arial" pitchFamily="34" charset="0"/>
                        </a:rPr>
                        <a:t>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1" i="0" dirty="0">
                          <a:solidFill>
                            <a:srgbClr val="000000"/>
                          </a:solidFill>
                          <a:latin typeface="Arial" pitchFamily="34" charset="0"/>
                        </a:rPr>
                        <a:t>Macon, GA 31298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tc>
                  <a:txBody>
                    <a:bodyPr/>
                    <a:lstStyle/>
                    <a:p>
                      <a:pPr algn="l"/>
                      <a:r>
                        <a:rPr lang="en-US" sz="2000" b="1" i="0" dirty="0">
                          <a:solidFill>
                            <a:srgbClr val="000000"/>
                          </a:solidFill>
                          <a:latin typeface="Arial" pitchFamily="34" charset="0"/>
                        </a:rPr>
                        <a:t>869-7008 </a:t>
                      </a:r>
                    </a:p>
                  </a:txBody>
                  <a:tcPr marT="0"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solidFill>
                      <a:srgbClr val="FFFFE1"/>
                    </a:solidFill>
                  </a:tcPr>
                </a:tc>
                <a:extLst>
                  <a:ext uri="{0D108BD9-81ED-4DB2-BD59-A6C34878D82A}">
                    <a16:rowId xmlns:a16="http://schemas.microsoft.com/office/drawing/2014/main" val="10002"/>
                  </a:ext>
                </a:extLst>
              </a:tr>
            </a:tbl>
          </a:graphicData>
        </a:graphic>
      </p:graphicFrame>
      <p:sp>
        <p:nvSpPr>
          <p:cNvPr id="3" name="Rectangle 2"/>
          <p:cNvSpPr/>
          <p:nvPr>
            <p:custDataLst>
              <p:tags r:id="rId2"/>
            </p:custDataLst>
          </p:nvPr>
        </p:nvSpPr>
        <p:spPr bwMode="auto">
          <a:xfrm>
            <a:off x="1485901" y="2937193"/>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r>
              <a:rPr lang="en-US"/>
              <a:t>Multiple INPUT Statements</a:t>
            </a:r>
          </a:p>
        </p:txBody>
      </p:sp>
      <p:sp>
        <p:nvSpPr>
          <p:cNvPr id="50179" name="Rectangle 4"/>
          <p:cNvSpPr>
            <a:spLocks noGrp="1" noChangeArrowheads="1"/>
          </p:cNvSpPr>
          <p:nvPr>
            <p:ph idx="1"/>
          </p:nvPr>
        </p:nvSpPr>
        <p:spPr/>
        <p:txBody>
          <a:bodyPr/>
          <a:lstStyle/>
          <a:p>
            <a:pPr>
              <a:spcBef>
                <a:spcPct val="0"/>
              </a:spcBef>
              <a:buClrTx/>
              <a:buFontTx/>
              <a:buNone/>
            </a:pPr>
            <a:r>
              <a:rPr lang="en-US" dirty="0"/>
              <a:t>Partial SAS Log</a:t>
            </a:r>
          </a:p>
          <a:p>
            <a:endParaRPr lang="en-US" dirty="0"/>
          </a:p>
        </p:txBody>
      </p:sp>
      <p:sp>
        <p:nvSpPr>
          <p:cNvPr id="50181"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50182"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50183" name="Rectangle 8"/>
          <p:cNvSpPr>
            <a:spLocks noChangeArrowheads="1"/>
          </p:cNvSpPr>
          <p:nvPr/>
        </p:nvSpPr>
        <p:spPr bwMode="auto">
          <a:xfrm>
            <a:off x="500063" y="1493838"/>
            <a:ext cx="8008937" cy="1362075"/>
          </a:xfrm>
          <a:prstGeom prst="rect">
            <a:avLst/>
          </a:prstGeom>
          <a:solidFill>
            <a:srgbClr val="FFFFFF"/>
          </a:solidFill>
          <a:ln w="38100">
            <a:solidFill>
              <a:schemeClr val="tx2"/>
            </a:solidFill>
            <a:miter lim="800000"/>
            <a:headEnd type="none" w="sm" len="sm"/>
            <a:tailEnd type="none" w="sm" len="sm"/>
          </a:ln>
        </p:spPr>
        <p:txBody>
          <a:bodyPr wrap="none" lIns="182880" tIns="50800" bIns="50800"/>
          <a:lstStyle/>
          <a:p>
            <a:pPr>
              <a:spcBef>
                <a:spcPct val="0"/>
              </a:spcBef>
              <a:buClrTx/>
              <a:buFontTx/>
              <a:buNone/>
            </a:pPr>
            <a:r>
              <a:rPr lang="en-US" sz="1600" b="1" dirty="0">
                <a:solidFill>
                  <a:srgbClr val="0000FF"/>
                </a:solidFill>
                <a:latin typeface="SAS Monospace" pitchFamily="49" charset="0"/>
              </a:rPr>
              <a:t>NOTE: 48 records were read from the </a:t>
            </a:r>
            <a:r>
              <a:rPr lang="en-US" sz="1600" b="1" dirty="0" err="1">
                <a:solidFill>
                  <a:srgbClr val="0000FF"/>
                </a:solidFill>
                <a:latin typeface="SAS Monospace" pitchFamily="49" charset="0"/>
              </a:rPr>
              <a:t>infile</a:t>
            </a:r>
            <a:r>
              <a:rPr lang="en-US" sz="1600" b="1" dirty="0">
                <a:solidFill>
                  <a:srgbClr val="0000FF"/>
                </a:solidFill>
                <a:latin typeface="SAS Monospace" pitchFamily="49" charset="0"/>
              </a:rPr>
              <a:t> 'address.dat'.</a:t>
            </a:r>
          </a:p>
          <a:p>
            <a:pPr>
              <a:spcBef>
                <a:spcPct val="0"/>
              </a:spcBef>
              <a:buClrTx/>
              <a:buFontTx/>
              <a:buNone/>
            </a:pPr>
            <a:r>
              <a:rPr lang="en-US" sz="1600" b="1" dirty="0">
                <a:solidFill>
                  <a:srgbClr val="0000FF"/>
                </a:solidFill>
                <a:latin typeface="SAS Monospace" pitchFamily="49" charset="0"/>
              </a:rPr>
              <a:t>      The minimum record length was 18.</a:t>
            </a:r>
          </a:p>
          <a:p>
            <a:pPr>
              <a:spcBef>
                <a:spcPct val="0"/>
              </a:spcBef>
              <a:buClrTx/>
              <a:buFontTx/>
              <a:buNone/>
            </a:pPr>
            <a:r>
              <a:rPr lang="en-US" sz="1600" b="1" dirty="0">
                <a:solidFill>
                  <a:srgbClr val="0000FF"/>
                </a:solidFill>
                <a:latin typeface="SAS Monospace" pitchFamily="49" charset="0"/>
              </a:rPr>
              <a:t>      The maximum record length was 30.</a:t>
            </a:r>
          </a:p>
          <a:p>
            <a:pPr>
              <a:spcBef>
                <a:spcPct val="0"/>
              </a:spcBef>
              <a:buClrTx/>
              <a:buFontTx/>
              <a:buNone/>
            </a:pPr>
            <a:r>
              <a:rPr lang="en-US" sz="1600" b="1" dirty="0">
                <a:solidFill>
                  <a:srgbClr val="0000FF"/>
                </a:solidFill>
                <a:latin typeface="SAS Monospace" pitchFamily="49" charset="0"/>
              </a:rPr>
              <a:t>NOTE: The data set WORK.CONTACTS has 12 observations </a:t>
            </a:r>
          </a:p>
          <a:p>
            <a:pPr>
              <a:spcBef>
                <a:spcPct val="0"/>
              </a:spcBef>
              <a:buClrTx/>
              <a:buFontTx/>
              <a:buNone/>
            </a:pPr>
            <a:r>
              <a:rPr lang="en-US" sz="1600" b="1" dirty="0">
                <a:solidFill>
                  <a:srgbClr val="0000FF"/>
                </a:solidFill>
                <a:latin typeface="SAS Monospace" pitchFamily="49" charset="0"/>
              </a:rPr>
              <a:t>      and 3 variables.</a:t>
            </a:r>
          </a:p>
        </p:txBody>
      </p:sp>
      <p:sp>
        <p:nvSpPr>
          <p:cNvPr id="50184" name="Rectangle 9"/>
          <p:cNvSpPr>
            <a:spLocks noChangeArrowheads="1"/>
          </p:cNvSpPr>
          <p:nvPr>
            <p:custDataLst>
              <p:tags r:id="rId1"/>
            </p:custDataLst>
          </p:nvPr>
        </p:nvSpPr>
        <p:spPr bwMode="auto">
          <a:xfrm>
            <a:off x="1411508" y="1538288"/>
            <a:ext cx="1239837"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50185" name="Rectangle 10"/>
          <p:cNvSpPr>
            <a:spLocks noChangeArrowheads="1"/>
          </p:cNvSpPr>
          <p:nvPr>
            <p:custDataLst>
              <p:tags r:id="rId2"/>
            </p:custDataLst>
          </p:nvPr>
        </p:nvSpPr>
        <p:spPr bwMode="auto">
          <a:xfrm>
            <a:off x="5172678" y="2271713"/>
            <a:ext cx="1830387"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p:txBody>
          <a:bodyPr/>
          <a:lstStyle/>
          <a:p>
            <a:r>
              <a:rPr lang="en-US"/>
              <a:t>Multiple INPUT Statements</a:t>
            </a:r>
          </a:p>
        </p:txBody>
      </p:sp>
      <p:sp>
        <p:nvSpPr>
          <p:cNvPr id="51204" name="Rectangle 2"/>
          <p:cNvSpPr>
            <a:spLocks noChangeArrowheads="1"/>
          </p:cNvSpPr>
          <p:nvPr/>
        </p:nvSpPr>
        <p:spPr bwMode="auto">
          <a:xfrm>
            <a:off x="196736" y="3092303"/>
            <a:ext cx="8412162" cy="1603516"/>
          </a:xfrm>
          <a:prstGeom prst="rect">
            <a:avLst/>
          </a:prstGeom>
          <a:solidFill>
            <a:srgbClr val="FFFFFF"/>
          </a:solidFill>
          <a:ln w="28575">
            <a:solidFill>
              <a:schemeClr val="tx2"/>
            </a:solidFill>
            <a:miter lim="800000"/>
            <a:headEnd type="none" w="sm" len="sm"/>
            <a:tailEnd type="none" w="sm" len="sm"/>
          </a:ln>
        </p:spPr>
        <p:txBody>
          <a:bodyPr bIns="18288">
            <a:spAutoFit/>
          </a:bodyPr>
          <a:lstStyle/>
          <a:p>
            <a:pPr>
              <a:spcBef>
                <a:spcPct val="0"/>
              </a:spcBef>
              <a:buClrTx/>
              <a:buFontTx/>
              <a:buNone/>
            </a:pPr>
            <a:r>
              <a:rPr lang="en-US" sz="2000" dirty="0">
                <a:latin typeface="SAS Monospace Bold" pitchFamily="49" charset="0"/>
              </a:rPr>
              <a:t>       </a:t>
            </a:r>
            <a:r>
              <a:rPr lang="en-US" sz="2000" dirty="0" err="1">
                <a:latin typeface="SAS Monospace Bold" pitchFamily="49" charset="0"/>
              </a:rPr>
              <a:t>FullName</a:t>
            </a:r>
            <a:r>
              <a:rPr lang="en-US" sz="2000" dirty="0">
                <a:latin typeface="SAS Monospace Bold" pitchFamily="49" charset="0"/>
              </a:rPr>
              <a:t>           Address2          Phone</a:t>
            </a:r>
          </a:p>
          <a:p>
            <a:pPr>
              <a:spcBef>
                <a:spcPct val="0"/>
              </a:spcBef>
              <a:buClrTx/>
            </a:pPr>
            <a:r>
              <a:rPr lang="en-US" sz="2000" dirty="0">
                <a:latin typeface="SAS Monospace Bold" pitchFamily="49" charset="0"/>
              </a:rPr>
              <a:t>    Ms. Sue Farr      Macon, GA  31298     869-7008</a:t>
            </a:r>
          </a:p>
          <a:p>
            <a:pPr>
              <a:spcBef>
                <a:spcPct val="0"/>
              </a:spcBef>
              <a:buClrTx/>
            </a:pPr>
            <a:r>
              <a:rPr lang="en-US" sz="2000" dirty="0">
                <a:latin typeface="SAS Monospace Bold" pitchFamily="49" charset="0"/>
              </a:rPr>
              <a:t>    Dr. Kay B. Cox    Kern, CA  93280      483-3321</a:t>
            </a:r>
          </a:p>
          <a:p>
            <a:pPr>
              <a:spcBef>
                <a:spcPct val="0"/>
              </a:spcBef>
              <a:buClrTx/>
            </a:pPr>
            <a:r>
              <a:rPr lang="en-US" sz="2000" dirty="0">
                <a:latin typeface="SAS Monospace Bold" pitchFamily="49" charset="0"/>
              </a:rPr>
              <a:t>    Mr. Ron Mason     Miami, FL  33054     589-9030</a:t>
            </a:r>
          </a:p>
          <a:p>
            <a:pPr>
              <a:spcBef>
                <a:spcPct val="0"/>
              </a:spcBef>
              <a:buClrTx/>
            </a:pPr>
            <a:r>
              <a:rPr lang="en-US" sz="2000" dirty="0">
                <a:latin typeface="SAS Monospace Bold" pitchFamily="49" charset="0"/>
              </a:rPr>
              <a:t>    Ms. G. H. Ruth    Munger, MI  48747    754-3582</a:t>
            </a:r>
          </a:p>
        </p:txBody>
      </p:sp>
      <p:sp>
        <p:nvSpPr>
          <p:cNvPr id="51205" name="Text Box 5"/>
          <p:cNvSpPr txBox="1">
            <a:spLocks noChangeArrowheads="1"/>
          </p:cNvSpPr>
          <p:nvPr/>
        </p:nvSpPr>
        <p:spPr bwMode="auto">
          <a:xfrm>
            <a:off x="366688" y="2347397"/>
            <a:ext cx="3859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spcBef>
                <a:spcPct val="0"/>
              </a:spcBef>
              <a:buClrTx/>
              <a:buFontTx/>
              <a:buNone/>
            </a:pPr>
            <a:r>
              <a:rPr lang="en-US" dirty="0"/>
              <a:t>Partial PROC PRINT Output</a:t>
            </a:r>
          </a:p>
        </p:txBody>
      </p:sp>
      <p:sp>
        <p:nvSpPr>
          <p:cNvPr id="51206"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51207" name="Rectangle 8"/>
          <p:cNvSpPr>
            <a:spLocks noChangeArrowheads="1"/>
          </p:cNvSpPr>
          <p:nvPr/>
        </p:nvSpPr>
        <p:spPr bwMode="auto">
          <a:xfrm>
            <a:off x="350838" y="1233488"/>
            <a:ext cx="8424862" cy="7620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a:lnSpc>
                <a:spcPct val="85000"/>
              </a:lnSpc>
              <a:spcBef>
                <a:spcPct val="0"/>
              </a:spcBef>
              <a:buClrTx/>
              <a:buFontTx/>
              <a:buNone/>
            </a:pPr>
            <a:r>
              <a:rPr lang="en-US" b="1">
                <a:latin typeface="Courier New" pitchFamily="49" charset="0"/>
              </a:rPr>
              <a:t>proc print data=contacts noobs;</a:t>
            </a:r>
          </a:p>
          <a:p>
            <a:pPr>
              <a:lnSpc>
                <a:spcPct val="85000"/>
              </a:lnSpc>
              <a:spcBef>
                <a:spcPct val="0"/>
              </a:spcBef>
              <a:buClrTx/>
              <a:buFontTx/>
              <a:buNone/>
            </a:pPr>
            <a:r>
              <a:rPr lang="en-US" b="1">
                <a:latin typeface="Courier New" pitchFamily="49" charset="0"/>
              </a:rPr>
              <a:t>run;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Line Pointer Controls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SAS loads the next record when it encounters a forward slash.</a:t>
            </a:r>
          </a:p>
          <a:p>
            <a:endParaRPr lang="en-US" dirty="0"/>
          </a:p>
        </p:txBody>
      </p:sp>
      <p:sp>
        <p:nvSpPr>
          <p:cNvPr id="53252"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53253" name="Rectangle 5"/>
          <p:cNvSpPr>
            <a:spLocks noChangeArrowheads="1"/>
          </p:cNvSpPr>
          <p:nvPr/>
        </p:nvSpPr>
        <p:spPr bwMode="auto">
          <a:xfrm>
            <a:off x="887413" y="1331913"/>
            <a:ext cx="6486525" cy="2046287"/>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spcBef>
                <a:spcPct val="0"/>
              </a:spcBef>
              <a:buClrTx/>
              <a:buFontTx/>
              <a:buNone/>
            </a:pPr>
            <a:r>
              <a:rPr lang="en-US" b="1" dirty="0">
                <a:solidFill>
                  <a:srgbClr val="000000"/>
                </a:solidFill>
                <a:latin typeface="Courier New" pitchFamily="49" charset="0"/>
              </a:rPr>
              <a:t>data contacts;</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"&amp;path\address.dat";</a:t>
            </a:r>
          </a:p>
          <a:p>
            <a:pPr>
              <a:lnSpc>
                <a:spcPct val="85000"/>
              </a:lnSpc>
              <a:spcBef>
                <a:spcPct val="0"/>
              </a:spcBef>
              <a:buClrTx/>
              <a:buFontTx/>
              <a:buNone/>
            </a:pPr>
            <a:r>
              <a:rPr lang="en-US" b="1" dirty="0">
                <a:latin typeface="Courier New" pitchFamily="49" charset="0"/>
              </a:rPr>
              <a:t>   input </a:t>
            </a:r>
            <a:r>
              <a:rPr lang="en-US" b="1" dirty="0" err="1">
                <a:latin typeface="Courier New" pitchFamily="49" charset="0"/>
              </a:rPr>
              <a:t>FullName</a:t>
            </a:r>
            <a:r>
              <a:rPr lang="en-US" b="1" dirty="0">
                <a:latin typeface="Courier New" pitchFamily="49" charset="0"/>
              </a:rPr>
              <a:t> $30. / /</a:t>
            </a:r>
          </a:p>
          <a:p>
            <a:pPr>
              <a:lnSpc>
                <a:spcPct val="85000"/>
              </a:lnSpc>
              <a:spcBef>
                <a:spcPct val="0"/>
              </a:spcBef>
              <a:buClrTx/>
              <a:buFontTx/>
              <a:buNone/>
            </a:pPr>
            <a:r>
              <a:rPr lang="en-US" b="1" dirty="0">
                <a:latin typeface="Courier New" pitchFamily="49" charset="0"/>
              </a:rPr>
              <a:t>         Address2 $25. /</a:t>
            </a:r>
          </a:p>
          <a:p>
            <a:pPr>
              <a:lnSpc>
                <a:spcPct val="85000"/>
              </a:lnSpc>
              <a:spcBef>
                <a:spcPct val="0"/>
              </a:spcBef>
              <a:buClrTx/>
              <a:buFontTx/>
              <a:buNone/>
            </a:pPr>
            <a:r>
              <a:rPr lang="en-US" b="1" dirty="0">
                <a:latin typeface="Courier New" pitchFamily="49" charset="0"/>
              </a:rPr>
              <a:t>         Phone $8. ;    </a:t>
            </a:r>
          </a:p>
          <a:p>
            <a:pPr>
              <a:lnSpc>
                <a:spcPct val="85000"/>
              </a:lnSpc>
              <a:spcBef>
                <a:spcPct val="0"/>
              </a:spcBef>
              <a:buClrTx/>
              <a:buFontTx/>
              <a:buNone/>
            </a:pPr>
            <a:r>
              <a:rPr lang="en-US" b="1" dirty="0">
                <a:latin typeface="Courier New" pitchFamily="49" charset="0"/>
              </a:rPr>
              <a:t>run;</a:t>
            </a:r>
          </a:p>
        </p:txBody>
      </p:sp>
      <p:sp>
        <p:nvSpPr>
          <p:cNvPr id="53254" name="Text Box 7"/>
          <p:cNvSpPr txBox="1">
            <a:spLocks noChangeArrowheads="1"/>
          </p:cNvSpPr>
          <p:nvPr>
            <p:custDataLst>
              <p:tags r:id="rId1"/>
            </p:custDataLst>
          </p:nvPr>
        </p:nvSpPr>
        <p:spPr bwMode="auto">
          <a:xfrm>
            <a:off x="4314825" y="3402013"/>
            <a:ext cx="336867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first line of raw data </a:t>
            </a:r>
          </a:p>
        </p:txBody>
      </p:sp>
      <p:sp>
        <p:nvSpPr>
          <p:cNvPr id="53255" name="Rectangle 8"/>
          <p:cNvSpPr>
            <a:spLocks noChangeArrowheads="1"/>
          </p:cNvSpPr>
          <p:nvPr/>
        </p:nvSpPr>
        <p:spPr bwMode="auto">
          <a:xfrm>
            <a:off x="788988" y="4419600"/>
            <a:ext cx="78486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noProof="1">
              <a:latin typeface="Arial" pitchFamily="34" charset="0"/>
            </a:endParaRPr>
          </a:p>
        </p:txBody>
      </p:sp>
      <p:sp>
        <p:nvSpPr>
          <p:cNvPr id="53257" name="Text Box 10"/>
          <p:cNvSpPr txBox="1">
            <a:spLocks noChangeArrowheads="1"/>
          </p:cNvSpPr>
          <p:nvPr/>
        </p:nvSpPr>
        <p:spPr bwMode="auto">
          <a:xfrm>
            <a:off x="7935779"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r"/>
            <a:r>
              <a:rPr lang="en-US" sz="1600" b="1" dirty="0"/>
              <a:t>p204d03</a:t>
            </a:r>
          </a:p>
        </p:txBody>
      </p:sp>
      <p:graphicFrame>
        <p:nvGraphicFramePr>
          <p:cNvPr id="799981" name="Group 237"/>
          <p:cNvGraphicFramePr>
            <a:graphicFrameLocks noGrp="1"/>
          </p:cNvGraphicFramePr>
          <p:nvPr>
            <p:extLst>
              <p:ext uri="{D42A27DB-BD31-4B8C-83A1-F6EECF244321}">
                <p14:modId xmlns:p14="http://schemas.microsoft.com/office/powerpoint/2010/main" val="1453196063"/>
              </p:ext>
            </p:extLst>
          </p:nvPr>
        </p:nvGraphicFramePr>
        <p:xfrm>
          <a:off x="930275" y="4189413"/>
          <a:ext cx="6350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Partial 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 </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F</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3334" name="Animation Flag"/>
          <p:cNvSpPr txBox="1">
            <a:spLocks noChangeArrowheads="1"/>
          </p:cNvSpPr>
          <p:nvPr/>
        </p:nvSpPr>
        <p:spPr bwMode="auto">
          <a:xfrm>
            <a:off x="8572500" y="6451600"/>
            <a:ext cx="39626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12" name="Text Box 10"/>
          <p:cNvSpPr txBox="1">
            <a:spLocks noChangeArrowheads="1"/>
          </p:cNvSpPr>
          <p:nvPr/>
        </p:nvSpPr>
        <p:spPr bwMode="auto">
          <a:xfrm>
            <a:off x="4900521" y="579073"/>
            <a:ext cx="3292568" cy="1046440"/>
          </a:xfrm>
          <a:prstGeom prst="rect">
            <a:avLst/>
          </a:prstGeom>
          <a:solidFill>
            <a:srgbClr val="CDD9EF"/>
          </a:solidFill>
          <a:ln w="19050" algn="ctr">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b="1" dirty="0"/>
              <a:t>INPUT</a:t>
            </a:r>
            <a:r>
              <a:rPr lang="en-US" dirty="0"/>
              <a:t> </a:t>
            </a:r>
            <a:r>
              <a:rPr lang="en-US" i="1" dirty="0"/>
              <a:t>specifications</a:t>
            </a:r>
            <a:r>
              <a:rPr lang="en-US" dirty="0"/>
              <a:t> / </a:t>
            </a:r>
            <a:br>
              <a:rPr lang="en-US" dirty="0"/>
            </a:br>
            <a:r>
              <a:rPr lang="en-US" dirty="0"/>
              <a:t>	 </a:t>
            </a:r>
            <a:r>
              <a:rPr lang="en-US" i="1" dirty="0"/>
              <a:t>specifications</a:t>
            </a:r>
            <a:r>
              <a:rPr lang="en-US" b="1" dirty="0"/>
              <a:t>;</a:t>
            </a:r>
          </a:p>
        </p:txBody>
      </p:sp>
      <p:sp>
        <p:nvSpPr>
          <p:cNvPr id="2" name="Rectangle 1"/>
          <p:cNvSpPr/>
          <p:nvPr>
            <p:custDataLst>
              <p:tags r:id="rId2"/>
            </p:custDataLst>
          </p:nvPr>
        </p:nvSpPr>
        <p:spPr bwMode="auto">
          <a:xfrm>
            <a:off x="1485901" y="2004505"/>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1" descr="L:\graphics\soft_blue_ova_horizl_cr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49" y="2214211"/>
            <a:ext cx="7021211" cy="3768661"/>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p:cNvSpPr>
            <a:spLocks noGrp="1" noChangeArrowheads="1"/>
          </p:cNvSpPr>
          <p:nvPr>
            <p:ph type="title"/>
          </p:nvPr>
        </p:nvSpPr>
        <p:spPr>
          <a:xfrm>
            <a:off x="684213" y="455613"/>
            <a:ext cx="8375650" cy="685800"/>
          </a:xfrm>
          <a:noFill/>
        </p:spPr>
        <p:txBody>
          <a:bodyPr/>
          <a:lstStyle/>
          <a:p>
            <a:r>
              <a:rPr lang="en-US" dirty="0"/>
              <a:t>Business Scenario</a:t>
            </a:r>
          </a:p>
        </p:txBody>
      </p:sp>
      <p:sp>
        <p:nvSpPr>
          <p:cNvPr id="7172" name="Rectangle 7"/>
          <p:cNvSpPr>
            <a:spLocks noChangeArrowheads="1"/>
          </p:cNvSpPr>
          <p:nvPr/>
        </p:nvSpPr>
        <p:spPr bwMode="auto">
          <a:xfrm>
            <a:off x="684213" y="1068388"/>
            <a:ext cx="78501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ts val="25"/>
              </a:spcBef>
              <a:spcAft>
                <a:spcPct val="17000"/>
              </a:spcAft>
              <a:buClrTx/>
              <a:buFontTx/>
              <a:buNone/>
            </a:pPr>
            <a:r>
              <a:rPr lang="en-US" dirty="0">
                <a:latin typeface="Arial" pitchFamily="34" charset="0"/>
              </a:rPr>
              <a:t>Management wants to analyze discount offer data. The data currently resides in a raw data file and needs to be converted to a SAS data set.</a:t>
            </a:r>
          </a:p>
        </p:txBody>
      </p:sp>
      <p:graphicFrame>
        <p:nvGraphicFramePr>
          <p:cNvPr id="731658" name="Group 522"/>
          <p:cNvGraphicFramePr>
            <a:graphicFrameLocks noGrp="1"/>
          </p:cNvGraphicFramePr>
          <p:nvPr>
            <p:extLst>
              <p:ext uri="{D42A27DB-BD31-4B8C-83A1-F6EECF244321}">
                <p14:modId xmlns:p14="http://schemas.microsoft.com/office/powerpoint/2010/main" val="3926823947"/>
              </p:ext>
            </p:extLst>
          </p:nvPr>
        </p:nvGraphicFramePr>
        <p:xfrm>
          <a:off x="684213" y="2589498"/>
          <a:ext cx="3643516" cy="2000972"/>
        </p:xfrm>
        <a:graphic>
          <a:graphicData uri="http://schemas.openxmlformats.org/drawingml/2006/table">
            <a:tbl>
              <a:tblPr/>
              <a:tblGrid>
                <a:gridCol w="3643516">
                  <a:extLst>
                    <a:ext uri="{9D8B030D-6E8A-4147-A177-3AD203B41FA5}">
                      <a16:colId xmlns:a16="http://schemas.microsoft.com/office/drawing/2014/main" val="20000"/>
                    </a:ext>
                  </a:extLst>
                </a:gridCol>
              </a:tblGrid>
              <a:tr h="251247">
                <a:tc>
                  <a:txBody>
                    <a:bodyPr/>
                    <a:lstStyle/>
                    <a:p>
                      <a:pPr marL="0" marR="0" lvl="0" indent="0" algn="l" defTabSz="914400" rtl="0" eaLnBrk="1" fontAlgn="base" latinLnBrk="0" hangingPunct="1">
                        <a:lnSpc>
                          <a:spcPct val="100000"/>
                        </a:lnSpc>
                        <a:spcBef>
                          <a:spcPts val="25"/>
                        </a:spcBef>
                        <a:spcAft>
                          <a:spcPct val="1700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Partial </a:t>
                      </a:r>
                      <a:r>
                        <a:rPr kumimoji="0" lang="en-US" sz="2000" b="1" i="0" u="none" strike="noStrike" cap="none" normalizeH="0" baseline="0" dirty="0">
                          <a:ln>
                            <a:noFill/>
                          </a:ln>
                          <a:solidFill>
                            <a:srgbClr val="000000"/>
                          </a:solidFill>
                          <a:effectLst/>
                          <a:latin typeface="Arial"/>
                        </a:rPr>
                        <a:t>offers.dat</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22612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FFFFFF"/>
                          </a:solidFill>
                          <a:effectLst/>
                          <a:latin typeface="Lucida Sans Typewriter" pitchFamily="49" charset="0"/>
                        </a:rPr>
                        <a:t>         1    1    2    2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22612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FFFFFF"/>
                          </a:solidFill>
                          <a:effectLst/>
                          <a:latin typeface="Lucida Sans Typewriter" pitchFamily="49" charset="0"/>
                        </a:rPr>
                        <a:t>1---5----0----5----0----5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11475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Lucida Sans Typewriter" pitchFamily="49" charset="0"/>
                        </a:rPr>
                        <a:t>104012/02/11 Outdoors15%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Lucida Sans Typewriter" pitchFamily="49" charset="0"/>
                        </a:rPr>
                        <a:t>202010/07/11 Golf     7%</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Lucida Sans Typewriter" pitchFamily="49" charset="0"/>
                        </a:rPr>
                        <a:t>103009/22/11 Shoes   10%</a:t>
                      </a:r>
                    </a:p>
                  </a:txBody>
                  <a:tcPr marL="88900" marR="88900" marT="0" marB="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pic>
        <p:nvPicPr>
          <p:cNvPr id="1026" name="Picture 2" descr="\\sashq\root\dept\PSD\GRAPHICS\Illustrations\Arrow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92496">
            <a:off x="4409507" y="3156982"/>
            <a:ext cx="991688" cy="51945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p:cNvSpPr>
            <a:spLocks noChangeArrowheads="1"/>
          </p:cNvSpPr>
          <p:nvPr/>
        </p:nvSpPr>
        <p:spPr bwMode="auto">
          <a:xfrm>
            <a:off x="3249310" y="4359751"/>
            <a:ext cx="5429662" cy="2041585"/>
          </a:xfrm>
          <a:prstGeom prst="rect">
            <a:avLst/>
          </a:prstGeom>
          <a:solidFill>
            <a:srgbClr val="FFFFFF"/>
          </a:solidFill>
          <a:ln w="38100" algn="ctr">
            <a:solidFill>
              <a:schemeClr val="tx2"/>
            </a:solidFill>
            <a:miter lim="800000"/>
            <a:headEnd type="none" w="med" len="lg"/>
            <a:tailEnd type="none" w="med" len="lg"/>
          </a:ln>
        </p:spPr>
        <p:txBody>
          <a:bodyPr wrap="square" lIns="88900" tIns="50800" rIns="88900" bIns="50800">
            <a:spAutoFit/>
          </a:bodyPr>
          <a:lstStyle/>
          <a:p>
            <a:r>
              <a:rPr lang="en-US" sz="1800" b="1" dirty="0" err="1">
                <a:solidFill>
                  <a:srgbClr val="000000"/>
                </a:solidFill>
                <a:latin typeface="SAS Monospace" pitchFamily="49" charset="0"/>
              </a:rPr>
              <a:t>Cust</a:t>
            </a:r>
            <a:r>
              <a:rPr lang="en-US" sz="1800" b="1" dirty="0">
                <a:solidFill>
                  <a:srgbClr val="000000"/>
                </a:solidFill>
                <a:latin typeface="SAS Monospace" pitchFamily="49" charset="0"/>
              </a:rPr>
              <a:t>_</a:t>
            </a:r>
          </a:p>
          <a:p>
            <a:r>
              <a:rPr lang="en-US" sz="1800" b="1" dirty="0">
                <a:solidFill>
                  <a:srgbClr val="000000"/>
                </a:solidFill>
                <a:latin typeface="SAS Monospace" pitchFamily="49" charset="0"/>
              </a:rPr>
              <a:t> type    </a:t>
            </a:r>
            <a:r>
              <a:rPr lang="en-US" sz="1800" b="1" dirty="0" err="1">
                <a:solidFill>
                  <a:srgbClr val="000000"/>
                </a:solidFill>
                <a:latin typeface="SAS Monospace" pitchFamily="49" charset="0"/>
              </a:rPr>
              <a:t>Offer_dt</a:t>
            </a:r>
            <a:r>
              <a:rPr lang="en-US" sz="1800" b="1" dirty="0">
                <a:solidFill>
                  <a:srgbClr val="000000"/>
                </a:solidFill>
                <a:latin typeface="SAS Monospace" pitchFamily="49" charset="0"/>
              </a:rPr>
              <a:t>   </a:t>
            </a:r>
            <a:r>
              <a:rPr lang="en-US" sz="1800" b="1" dirty="0" err="1">
                <a:solidFill>
                  <a:srgbClr val="000000"/>
                </a:solidFill>
                <a:latin typeface="SAS Monospace" pitchFamily="49" charset="0"/>
              </a:rPr>
              <a:t>Item_gp</a:t>
            </a:r>
            <a:r>
              <a:rPr lang="en-US" sz="1800" b="1" dirty="0">
                <a:solidFill>
                  <a:srgbClr val="000000"/>
                </a:solidFill>
                <a:latin typeface="SAS Monospace" pitchFamily="49" charset="0"/>
              </a:rPr>
              <a:t>   Discount</a:t>
            </a:r>
          </a:p>
          <a:p>
            <a:endParaRPr lang="en-US" sz="1800" b="1" dirty="0">
              <a:solidFill>
                <a:srgbClr val="000000"/>
              </a:solidFill>
              <a:latin typeface="SAS Monospace" pitchFamily="49" charset="0"/>
            </a:endParaRPr>
          </a:p>
          <a:p>
            <a:r>
              <a:rPr lang="en-US" sz="1800" b="1" dirty="0">
                <a:solidFill>
                  <a:srgbClr val="000000"/>
                </a:solidFill>
                <a:latin typeface="SAS Monospace" pitchFamily="49" charset="0"/>
              </a:rPr>
              <a:t> 1040   02DEC2011   Outdoors    0.15</a:t>
            </a:r>
          </a:p>
          <a:p>
            <a:r>
              <a:rPr lang="en-US" sz="1800" b="1" dirty="0">
                <a:solidFill>
                  <a:srgbClr val="000000"/>
                </a:solidFill>
                <a:latin typeface="SAS Monospace" pitchFamily="49" charset="0"/>
              </a:rPr>
              <a:t> 2020   07OCT2011   Golf        0.07</a:t>
            </a:r>
          </a:p>
          <a:p>
            <a:r>
              <a:rPr lang="en-US" sz="1800" b="1" dirty="0">
                <a:solidFill>
                  <a:srgbClr val="000000"/>
                </a:solidFill>
                <a:latin typeface="SAS Monospace" pitchFamily="49" charset="0"/>
              </a:rPr>
              <a:t> 1030   22SEP2011   Shoes       0.10</a:t>
            </a:r>
          </a:p>
        </p:txBody>
      </p:sp>
      <p:sp>
        <p:nvSpPr>
          <p:cNvPr id="9" name="Rectangle 416"/>
          <p:cNvSpPr>
            <a:spLocks noChangeArrowheads="1"/>
          </p:cNvSpPr>
          <p:nvPr/>
        </p:nvSpPr>
        <p:spPr bwMode="auto">
          <a:xfrm>
            <a:off x="5433251" y="2305169"/>
            <a:ext cx="1631857"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eaLnBrk="1" hangingPunct="1">
              <a:spcBef>
                <a:spcPts val="25"/>
              </a:spcBef>
              <a:spcAft>
                <a:spcPct val="17000"/>
              </a:spcAft>
            </a:pPr>
            <a:r>
              <a:rPr lang="en-US" b="1" dirty="0">
                <a:solidFill>
                  <a:srgbClr val="000000"/>
                </a:solidFill>
              </a:rPr>
              <a:t>discounts</a:t>
            </a:r>
          </a:p>
        </p:txBody>
      </p:sp>
      <p:grpSp>
        <p:nvGrpSpPr>
          <p:cNvPr id="2" name="Group 1"/>
          <p:cNvGrpSpPr/>
          <p:nvPr/>
        </p:nvGrpSpPr>
        <p:grpSpPr>
          <a:xfrm>
            <a:off x="5547454" y="2676908"/>
            <a:ext cx="1345576" cy="1385932"/>
            <a:chOff x="3667858" y="2785613"/>
            <a:chExt cx="1761937" cy="1800245"/>
          </a:xfrm>
        </p:grpSpPr>
        <p:pic>
          <p:nvPicPr>
            <p:cNvPr id="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858" y="2785613"/>
              <a:ext cx="1761937" cy="180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959329" y="2834055"/>
              <a:ext cx="1254781" cy="1200329"/>
            </a:xfrm>
            <a:prstGeom prst="rect">
              <a:avLst/>
            </a:prstGeom>
            <a:noFill/>
            <a:ln>
              <a:noFill/>
            </a:ln>
            <a:effectLst/>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rPr>
                <a:t>%</a:t>
              </a:r>
            </a:p>
          </p:txBody>
        </p:sp>
      </p:grpSp>
      <p:pic>
        <p:nvPicPr>
          <p:cNvPr id="14" name="Picture 2" descr="\\sashq\root\dept\PSD\GRAPHICS\Illustrations\Arrow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239765">
            <a:off x="6898777" y="3546218"/>
            <a:ext cx="991688" cy="51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398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Line Pointer Controls</a:t>
            </a:r>
          </a:p>
        </p:txBody>
      </p:sp>
      <p:sp>
        <p:nvSpPr>
          <p:cNvPr id="54276" name="Animation Flag"/>
          <p:cNvSpPr txBox="1">
            <a:spLocks noChangeArrowheads="1"/>
          </p:cNvSpPr>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spcBef>
                <a:spcPct val="0"/>
              </a:spcBef>
              <a:buClrTx/>
              <a:buFontTx/>
              <a:buNone/>
            </a:pPr>
            <a:r>
              <a:rPr lang="en-US" sz="2000" b="1" dirty="0"/>
              <a:t>...</a:t>
            </a:r>
          </a:p>
        </p:txBody>
      </p:sp>
      <p:sp>
        <p:nvSpPr>
          <p:cNvPr id="54277"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54278" name="Rectangle 5"/>
          <p:cNvSpPr>
            <a:spLocks noChangeArrowheads="1"/>
          </p:cNvSpPr>
          <p:nvPr/>
        </p:nvSpPr>
        <p:spPr bwMode="auto">
          <a:xfrm>
            <a:off x="887413" y="1331913"/>
            <a:ext cx="6486525" cy="2046287"/>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spcBef>
                <a:spcPct val="0"/>
              </a:spcBef>
              <a:buClrTx/>
              <a:buFontTx/>
              <a:buNone/>
            </a:pPr>
            <a:r>
              <a:rPr lang="en-US" b="1" dirty="0">
                <a:solidFill>
                  <a:srgbClr val="000000"/>
                </a:solidFill>
                <a:latin typeface="Courier New" pitchFamily="49" charset="0"/>
              </a:rPr>
              <a:t>data contacts;</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"&amp;path\address.dat";</a:t>
            </a:r>
          </a:p>
          <a:p>
            <a:pPr>
              <a:lnSpc>
                <a:spcPct val="85000"/>
              </a:lnSpc>
              <a:spcBef>
                <a:spcPct val="0"/>
              </a:spcBef>
              <a:buClrTx/>
              <a:buFontTx/>
              <a:buNone/>
            </a:pPr>
            <a:r>
              <a:rPr lang="en-US" b="1" dirty="0">
                <a:latin typeface="Courier New" pitchFamily="49" charset="0"/>
              </a:rPr>
              <a:t>   input </a:t>
            </a:r>
            <a:r>
              <a:rPr lang="en-US" b="1" dirty="0" err="1">
                <a:latin typeface="Courier New" pitchFamily="49" charset="0"/>
              </a:rPr>
              <a:t>FullName</a:t>
            </a:r>
            <a:r>
              <a:rPr lang="en-US" b="1" dirty="0">
                <a:latin typeface="Courier New" pitchFamily="49" charset="0"/>
              </a:rPr>
              <a:t> $30. / /</a:t>
            </a:r>
          </a:p>
          <a:p>
            <a:pPr>
              <a:lnSpc>
                <a:spcPct val="85000"/>
              </a:lnSpc>
              <a:spcBef>
                <a:spcPct val="0"/>
              </a:spcBef>
              <a:buClrTx/>
              <a:buFontTx/>
              <a:buNone/>
            </a:pPr>
            <a:r>
              <a:rPr lang="en-US" b="1" dirty="0">
                <a:latin typeface="Courier New" pitchFamily="49" charset="0"/>
              </a:rPr>
              <a:t>         Address2 $25. /</a:t>
            </a:r>
          </a:p>
          <a:p>
            <a:pPr>
              <a:lnSpc>
                <a:spcPct val="85000"/>
              </a:lnSpc>
              <a:spcBef>
                <a:spcPct val="0"/>
              </a:spcBef>
              <a:buClrTx/>
              <a:buFontTx/>
              <a:buNone/>
            </a:pPr>
            <a:r>
              <a:rPr lang="en-US" b="1" dirty="0">
                <a:latin typeface="Courier New" pitchFamily="49" charset="0"/>
              </a:rPr>
              <a:t>         Phone $8. ;    </a:t>
            </a:r>
          </a:p>
          <a:p>
            <a:pPr>
              <a:lnSpc>
                <a:spcPct val="85000"/>
              </a:lnSpc>
              <a:spcBef>
                <a:spcPct val="0"/>
              </a:spcBef>
              <a:buClrTx/>
              <a:buFontTx/>
              <a:buNone/>
            </a:pPr>
            <a:r>
              <a:rPr lang="en-US" b="1" dirty="0">
                <a:latin typeface="Courier New" pitchFamily="49" charset="0"/>
              </a:rPr>
              <a:t>run;</a:t>
            </a:r>
          </a:p>
        </p:txBody>
      </p:sp>
      <p:sp>
        <p:nvSpPr>
          <p:cNvPr id="54279" name="Text Box 6"/>
          <p:cNvSpPr txBox="1">
            <a:spLocks noChangeArrowheads="1"/>
          </p:cNvSpPr>
          <p:nvPr>
            <p:custDataLst>
              <p:tags r:id="rId1"/>
            </p:custDataLst>
          </p:nvPr>
        </p:nvSpPr>
        <p:spPr bwMode="auto">
          <a:xfrm>
            <a:off x="4314825" y="3402013"/>
            <a:ext cx="369887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second line of raw data </a:t>
            </a:r>
          </a:p>
        </p:txBody>
      </p:sp>
      <p:sp>
        <p:nvSpPr>
          <p:cNvPr id="54280" name="Rectangle 7"/>
          <p:cNvSpPr>
            <a:spLocks noChangeArrowheads="1"/>
          </p:cNvSpPr>
          <p:nvPr/>
        </p:nvSpPr>
        <p:spPr bwMode="auto">
          <a:xfrm>
            <a:off x="788988" y="4419600"/>
            <a:ext cx="78486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noProof="1">
              <a:latin typeface="Arial" pitchFamily="34" charset="0"/>
            </a:endParaRPr>
          </a:p>
        </p:txBody>
      </p:sp>
      <p:graphicFrame>
        <p:nvGraphicFramePr>
          <p:cNvPr id="801004" name="Group 236"/>
          <p:cNvGraphicFramePr>
            <a:graphicFrameLocks noGrp="1"/>
          </p:cNvGraphicFramePr>
          <p:nvPr>
            <p:extLst>
              <p:ext uri="{D42A27DB-BD31-4B8C-83A1-F6EECF244321}">
                <p14:modId xmlns:p14="http://schemas.microsoft.com/office/powerpoint/2010/main" val="110197010"/>
              </p:ext>
            </p:extLst>
          </p:nvPr>
        </p:nvGraphicFramePr>
        <p:xfrm>
          <a:off x="930275" y="4189413"/>
          <a:ext cx="6350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Partial 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H</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v</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d</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Rectangle 1"/>
          <p:cNvSpPr/>
          <p:nvPr>
            <p:custDataLst>
              <p:tags r:id="rId2"/>
            </p:custDataLst>
          </p:nvPr>
        </p:nvSpPr>
        <p:spPr bwMode="auto">
          <a:xfrm>
            <a:off x="5137151" y="2004505"/>
            <a:ext cx="182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Line Pointer Controls</a:t>
            </a:r>
          </a:p>
        </p:txBody>
      </p:sp>
      <p:sp>
        <p:nvSpPr>
          <p:cNvPr id="55300" name="Animation Flag"/>
          <p:cNvSpPr txBox="1">
            <a:spLocks noChangeArrowheads="1"/>
          </p:cNvSpPr>
          <p:nvPr/>
        </p:nvSpPr>
        <p:spPr bwMode="auto">
          <a:xfrm>
            <a:off x="8604556"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spcBef>
                <a:spcPct val="0"/>
              </a:spcBef>
              <a:buClrTx/>
              <a:buFontTx/>
              <a:buNone/>
            </a:pPr>
            <a:r>
              <a:rPr lang="en-US" sz="2000" b="1" dirty="0"/>
              <a:t>...</a:t>
            </a:r>
          </a:p>
        </p:txBody>
      </p:sp>
      <p:sp>
        <p:nvSpPr>
          <p:cNvPr id="55301"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55302" name="Rectangle 5"/>
          <p:cNvSpPr>
            <a:spLocks noChangeArrowheads="1"/>
          </p:cNvSpPr>
          <p:nvPr/>
        </p:nvSpPr>
        <p:spPr bwMode="auto">
          <a:xfrm>
            <a:off x="887413" y="1331913"/>
            <a:ext cx="6486525" cy="2046287"/>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spcBef>
                <a:spcPct val="0"/>
              </a:spcBef>
              <a:buClrTx/>
              <a:buFontTx/>
              <a:buNone/>
            </a:pPr>
            <a:r>
              <a:rPr lang="en-US" b="1" dirty="0">
                <a:solidFill>
                  <a:srgbClr val="000000"/>
                </a:solidFill>
                <a:latin typeface="Courier New" pitchFamily="49" charset="0"/>
              </a:rPr>
              <a:t>data contacts;</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"&amp;path\address.dat";</a:t>
            </a:r>
          </a:p>
          <a:p>
            <a:pPr>
              <a:lnSpc>
                <a:spcPct val="85000"/>
              </a:lnSpc>
              <a:spcBef>
                <a:spcPct val="0"/>
              </a:spcBef>
              <a:buClrTx/>
              <a:buFontTx/>
              <a:buNone/>
            </a:pPr>
            <a:r>
              <a:rPr lang="en-US" b="1" dirty="0">
                <a:latin typeface="Courier New" pitchFamily="49" charset="0"/>
              </a:rPr>
              <a:t>   input </a:t>
            </a:r>
            <a:r>
              <a:rPr lang="en-US" b="1" dirty="0" err="1">
                <a:latin typeface="Courier New" pitchFamily="49" charset="0"/>
              </a:rPr>
              <a:t>FullName</a:t>
            </a:r>
            <a:r>
              <a:rPr lang="en-US" b="1" dirty="0">
                <a:latin typeface="Courier New" pitchFamily="49" charset="0"/>
              </a:rPr>
              <a:t> $30. / /</a:t>
            </a:r>
          </a:p>
          <a:p>
            <a:pPr>
              <a:lnSpc>
                <a:spcPct val="85000"/>
              </a:lnSpc>
              <a:spcBef>
                <a:spcPct val="0"/>
              </a:spcBef>
              <a:buClrTx/>
              <a:buFontTx/>
              <a:buNone/>
            </a:pPr>
            <a:r>
              <a:rPr lang="en-US" b="1" dirty="0">
                <a:latin typeface="Courier New" pitchFamily="49" charset="0"/>
              </a:rPr>
              <a:t>         Address2 $25. /</a:t>
            </a:r>
          </a:p>
          <a:p>
            <a:pPr>
              <a:lnSpc>
                <a:spcPct val="85000"/>
              </a:lnSpc>
              <a:spcBef>
                <a:spcPct val="0"/>
              </a:spcBef>
              <a:buClrTx/>
              <a:buFontTx/>
              <a:buNone/>
            </a:pPr>
            <a:r>
              <a:rPr lang="en-US" b="1" dirty="0">
                <a:latin typeface="Courier New" pitchFamily="49" charset="0"/>
              </a:rPr>
              <a:t>         Phone $8. ;    </a:t>
            </a:r>
          </a:p>
          <a:p>
            <a:pPr>
              <a:lnSpc>
                <a:spcPct val="85000"/>
              </a:lnSpc>
              <a:spcBef>
                <a:spcPct val="0"/>
              </a:spcBef>
              <a:buClrTx/>
              <a:buFontTx/>
              <a:buNone/>
            </a:pPr>
            <a:r>
              <a:rPr lang="en-US" b="1" dirty="0">
                <a:latin typeface="Courier New" pitchFamily="49" charset="0"/>
              </a:rPr>
              <a:t>run;</a:t>
            </a:r>
          </a:p>
        </p:txBody>
      </p:sp>
      <p:sp>
        <p:nvSpPr>
          <p:cNvPr id="55303" name="Text Box 6"/>
          <p:cNvSpPr txBox="1">
            <a:spLocks noChangeArrowheads="1"/>
          </p:cNvSpPr>
          <p:nvPr>
            <p:custDataLst>
              <p:tags r:id="rId1"/>
            </p:custDataLst>
          </p:nvPr>
        </p:nvSpPr>
        <p:spPr bwMode="auto">
          <a:xfrm>
            <a:off x="4314825" y="3402013"/>
            <a:ext cx="327977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third line of raw data </a:t>
            </a:r>
          </a:p>
        </p:txBody>
      </p:sp>
      <p:sp>
        <p:nvSpPr>
          <p:cNvPr id="55304" name="Rectangle 7"/>
          <p:cNvSpPr>
            <a:spLocks noChangeArrowheads="1"/>
          </p:cNvSpPr>
          <p:nvPr/>
        </p:nvSpPr>
        <p:spPr bwMode="auto">
          <a:xfrm>
            <a:off x="788988" y="4419600"/>
            <a:ext cx="78486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noProof="1">
              <a:latin typeface="Arial" pitchFamily="34" charset="0"/>
            </a:endParaRPr>
          </a:p>
        </p:txBody>
      </p:sp>
      <p:graphicFrame>
        <p:nvGraphicFramePr>
          <p:cNvPr id="802027" name="Group 235"/>
          <p:cNvGraphicFramePr>
            <a:graphicFrameLocks noGrp="1"/>
          </p:cNvGraphicFramePr>
          <p:nvPr>
            <p:extLst>
              <p:ext uri="{D42A27DB-BD31-4B8C-83A1-F6EECF244321}">
                <p14:modId xmlns:p14="http://schemas.microsoft.com/office/powerpoint/2010/main" val="688484650"/>
              </p:ext>
            </p:extLst>
          </p:nvPr>
        </p:nvGraphicFramePr>
        <p:xfrm>
          <a:off x="930275" y="4189413"/>
          <a:ext cx="6350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Partial 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o</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G</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Rectangle 1"/>
          <p:cNvSpPr/>
          <p:nvPr>
            <p:custDataLst>
              <p:tags r:id="rId2"/>
            </p:custDataLst>
          </p:nvPr>
        </p:nvSpPr>
        <p:spPr bwMode="auto">
          <a:xfrm>
            <a:off x="5502276" y="2004505"/>
            <a:ext cx="182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Line Pointer Controls</a:t>
            </a:r>
          </a:p>
        </p:txBody>
      </p:sp>
      <p:sp>
        <p:nvSpPr>
          <p:cNvPr id="56324"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56325" name="Rectangle 5"/>
          <p:cNvSpPr>
            <a:spLocks noChangeArrowheads="1"/>
          </p:cNvSpPr>
          <p:nvPr/>
        </p:nvSpPr>
        <p:spPr bwMode="auto">
          <a:xfrm>
            <a:off x="887413" y="1331913"/>
            <a:ext cx="6486525" cy="2046287"/>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spcBef>
                <a:spcPct val="0"/>
              </a:spcBef>
              <a:buClrTx/>
              <a:buFontTx/>
              <a:buNone/>
            </a:pPr>
            <a:r>
              <a:rPr lang="en-US" b="1" dirty="0">
                <a:solidFill>
                  <a:srgbClr val="000000"/>
                </a:solidFill>
                <a:latin typeface="Courier New" pitchFamily="49" charset="0"/>
              </a:rPr>
              <a:t>data contacts;</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"&amp;path\address.txt";</a:t>
            </a:r>
          </a:p>
          <a:p>
            <a:pPr>
              <a:lnSpc>
                <a:spcPct val="85000"/>
              </a:lnSpc>
              <a:spcBef>
                <a:spcPct val="0"/>
              </a:spcBef>
              <a:buClrTx/>
              <a:buFontTx/>
              <a:buNone/>
            </a:pPr>
            <a:r>
              <a:rPr lang="en-US" b="1" dirty="0">
                <a:latin typeface="Courier New" pitchFamily="49" charset="0"/>
              </a:rPr>
              <a:t>   input </a:t>
            </a:r>
            <a:r>
              <a:rPr lang="en-US" b="1" dirty="0" err="1">
                <a:latin typeface="Courier New" pitchFamily="49" charset="0"/>
              </a:rPr>
              <a:t>FullName</a:t>
            </a:r>
            <a:r>
              <a:rPr lang="en-US" b="1" dirty="0">
                <a:latin typeface="Courier New" pitchFamily="49" charset="0"/>
              </a:rPr>
              <a:t> $30. / /</a:t>
            </a:r>
          </a:p>
          <a:p>
            <a:pPr>
              <a:lnSpc>
                <a:spcPct val="85000"/>
              </a:lnSpc>
              <a:spcBef>
                <a:spcPct val="0"/>
              </a:spcBef>
              <a:buClrTx/>
              <a:buFontTx/>
              <a:buNone/>
            </a:pPr>
            <a:r>
              <a:rPr lang="en-US" b="1" dirty="0">
                <a:latin typeface="Courier New" pitchFamily="49" charset="0"/>
              </a:rPr>
              <a:t>         Address2 $25. /</a:t>
            </a:r>
          </a:p>
          <a:p>
            <a:pPr>
              <a:lnSpc>
                <a:spcPct val="85000"/>
              </a:lnSpc>
              <a:spcBef>
                <a:spcPct val="0"/>
              </a:spcBef>
              <a:buClrTx/>
              <a:buFontTx/>
              <a:buNone/>
            </a:pPr>
            <a:r>
              <a:rPr lang="en-US" b="1" dirty="0">
                <a:latin typeface="Courier New" pitchFamily="49" charset="0"/>
              </a:rPr>
              <a:t>         Phone $8. ;    </a:t>
            </a:r>
          </a:p>
          <a:p>
            <a:pPr>
              <a:lnSpc>
                <a:spcPct val="85000"/>
              </a:lnSpc>
              <a:spcBef>
                <a:spcPct val="0"/>
              </a:spcBef>
              <a:buClrTx/>
              <a:buFontTx/>
              <a:buNone/>
            </a:pPr>
            <a:r>
              <a:rPr lang="en-US" b="1" dirty="0">
                <a:latin typeface="Courier New" pitchFamily="49" charset="0"/>
              </a:rPr>
              <a:t>run;</a:t>
            </a:r>
          </a:p>
        </p:txBody>
      </p:sp>
      <p:sp>
        <p:nvSpPr>
          <p:cNvPr id="56326" name="Text Box 6"/>
          <p:cNvSpPr txBox="1">
            <a:spLocks noChangeArrowheads="1"/>
          </p:cNvSpPr>
          <p:nvPr>
            <p:custDataLst>
              <p:tags r:id="rId1"/>
            </p:custDataLst>
          </p:nvPr>
        </p:nvSpPr>
        <p:spPr bwMode="auto">
          <a:xfrm>
            <a:off x="4314825" y="3402013"/>
            <a:ext cx="340677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fourth line of raw data </a:t>
            </a:r>
          </a:p>
        </p:txBody>
      </p:sp>
      <p:sp>
        <p:nvSpPr>
          <p:cNvPr id="56327" name="Rectangle 7"/>
          <p:cNvSpPr>
            <a:spLocks noChangeArrowheads="1"/>
          </p:cNvSpPr>
          <p:nvPr/>
        </p:nvSpPr>
        <p:spPr bwMode="auto">
          <a:xfrm>
            <a:off x="788988" y="4419600"/>
            <a:ext cx="78486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noProof="1">
              <a:latin typeface="Arial" pitchFamily="34" charset="0"/>
            </a:endParaRPr>
          </a:p>
        </p:txBody>
      </p:sp>
      <p:graphicFrame>
        <p:nvGraphicFramePr>
          <p:cNvPr id="803051" name="Group 235"/>
          <p:cNvGraphicFramePr>
            <a:graphicFrameLocks noGrp="1"/>
          </p:cNvGraphicFramePr>
          <p:nvPr>
            <p:extLst>
              <p:ext uri="{D42A27DB-BD31-4B8C-83A1-F6EECF244321}">
                <p14:modId xmlns:p14="http://schemas.microsoft.com/office/powerpoint/2010/main" val="2970424088"/>
              </p:ext>
            </p:extLst>
          </p:nvPr>
        </p:nvGraphicFramePr>
        <p:xfrm>
          <a:off x="930275" y="4189413"/>
          <a:ext cx="6350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Partial 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Rectangle 1"/>
          <p:cNvSpPr/>
          <p:nvPr>
            <p:custDataLst>
              <p:tags r:id="rId2"/>
            </p:custDataLst>
          </p:nvPr>
        </p:nvSpPr>
        <p:spPr bwMode="auto">
          <a:xfrm>
            <a:off x="5137151" y="2315401"/>
            <a:ext cx="182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Line Pointer Controls</a:t>
            </a:r>
          </a:p>
        </p:txBody>
      </p:sp>
      <p:sp>
        <p:nvSpPr>
          <p:cNvPr id="57347" name="Rectangle 3"/>
          <p:cNvSpPr>
            <a:spLocks noGrp="1" noChangeArrowheads="1"/>
          </p:cNvSpPr>
          <p:nvPr>
            <p:ph idx="1"/>
          </p:nvPr>
        </p:nvSpPr>
        <p:spPr/>
        <p:txBody>
          <a:bodyPr/>
          <a:lstStyle/>
          <a:p>
            <a:pPr>
              <a:spcBef>
                <a:spcPct val="0"/>
              </a:spcBef>
              <a:buClrTx/>
              <a:buFontTx/>
              <a:buNone/>
            </a:pPr>
            <a:r>
              <a:rPr lang="en-US" dirty="0"/>
              <a:t>Partial SAS Log</a:t>
            </a:r>
          </a:p>
          <a:p>
            <a:endParaRPr lang="en-US" dirty="0"/>
          </a:p>
        </p:txBody>
      </p:sp>
      <p:sp>
        <p:nvSpPr>
          <p:cNvPr id="57349"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57350"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57351" name="Rectangle 6"/>
          <p:cNvSpPr>
            <a:spLocks noChangeArrowheads="1"/>
          </p:cNvSpPr>
          <p:nvPr/>
        </p:nvSpPr>
        <p:spPr bwMode="auto">
          <a:xfrm>
            <a:off x="500063" y="1481138"/>
            <a:ext cx="8008937" cy="1392237"/>
          </a:xfrm>
          <a:prstGeom prst="rect">
            <a:avLst/>
          </a:prstGeom>
          <a:solidFill>
            <a:srgbClr val="FFFFFF"/>
          </a:solidFill>
          <a:ln w="38100">
            <a:solidFill>
              <a:schemeClr val="tx2"/>
            </a:solidFill>
            <a:miter lim="800000"/>
            <a:headEnd type="none" w="sm" len="sm"/>
            <a:tailEnd type="none" w="sm" len="sm"/>
          </a:ln>
        </p:spPr>
        <p:txBody>
          <a:bodyPr wrap="none" lIns="182880" tIns="50800" bIns="50800"/>
          <a:lstStyle/>
          <a:p>
            <a:pPr>
              <a:spcBef>
                <a:spcPct val="0"/>
              </a:spcBef>
              <a:buClrTx/>
              <a:buFontTx/>
              <a:buNone/>
            </a:pPr>
            <a:r>
              <a:rPr lang="en-US" sz="1600" b="1" dirty="0">
                <a:solidFill>
                  <a:srgbClr val="0000FF"/>
                </a:solidFill>
                <a:latin typeface="SAS Monospace" pitchFamily="49" charset="0"/>
              </a:rPr>
              <a:t>NOTE: 48 records were read from the </a:t>
            </a:r>
            <a:r>
              <a:rPr lang="en-US" sz="1600" b="1" dirty="0" err="1">
                <a:solidFill>
                  <a:srgbClr val="0000FF"/>
                </a:solidFill>
                <a:latin typeface="SAS Monospace" pitchFamily="49" charset="0"/>
              </a:rPr>
              <a:t>infile</a:t>
            </a:r>
            <a:r>
              <a:rPr lang="en-US" sz="1600" b="1" dirty="0">
                <a:solidFill>
                  <a:srgbClr val="0000FF"/>
                </a:solidFill>
                <a:latin typeface="SAS Monospace" pitchFamily="49" charset="0"/>
              </a:rPr>
              <a:t> 'address.dat'.</a:t>
            </a:r>
          </a:p>
          <a:p>
            <a:pPr>
              <a:spcBef>
                <a:spcPct val="0"/>
              </a:spcBef>
              <a:buClrTx/>
              <a:buFontTx/>
              <a:buNone/>
            </a:pPr>
            <a:r>
              <a:rPr lang="en-US" sz="1600" b="1" dirty="0">
                <a:solidFill>
                  <a:srgbClr val="0000FF"/>
                </a:solidFill>
                <a:latin typeface="SAS Monospace" pitchFamily="49" charset="0"/>
              </a:rPr>
              <a:t>      The minimum record length was 18.</a:t>
            </a:r>
          </a:p>
          <a:p>
            <a:pPr>
              <a:spcBef>
                <a:spcPct val="0"/>
              </a:spcBef>
              <a:buClrTx/>
              <a:buFontTx/>
              <a:buNone/>
            </a:pPr>
            <a:r>
              <a:rPr lang="en-US" sz="1600" b="1" dirty="0">
                <a:solidFill>
                  <a:srgbClr val="0000FF"/>
                </a:solidFill>
                <a:latin typeface="SAS Monospace" pitchFamily="49" charset="0"/>
              </a:rPr>
              <a:t>      The maximum record length was 30.</a:t>
            </a:r>
          </a:p>
          <a:p>
            <a:pPr>
              <a:spcBef>
                <a:spcPct val="0"/>
              </a:spcBef>
              <a:buClrTx/>
              <a:buFontTx/>
              <a:buNone/>
            </a:pPr>
            <a:r>
              <a:rPr lang="en-US" sz="1600" b="1" dirty="0">
                <a:solidFill>
                  <a:srgbClr val="0000FF"/>
                </a:solidFill>
                <a:latin typeface="SAS Monospace" pitchFamily="49" charset="0"/>
              </a:rPr>
              <a:t>NOTE: The data set WORK.CONTACTS has 12 observations </a:t>
            </a:r>
          </a:p>
          <a:p>
            <a:pPr>
              <a:spcBef>
                <a:spcPct val="0"/>
              </a:spcBef>
              <a:buClrTx/>
              <a:buFontTx/>
              <a:buNone/>
            </a:pPr>
            <a:r>
              <a:rPr lang="en-US" sz="1600" b="1" dirty="0">
                <a:solidFill>
                  <a:srgbClr val="0000FF"/>
                </a:solidFill>
                <a:latin typeface="SAS Monospace" pitchFamily="49" charset="0"/>
              </a:rPr>
              <a:t>      and 3 variables.</a:t>
            </a:r>
          </a:p>
        </p:txBody>
      </p:sp>
      <p:sp>
        <p:nvSpPr>
          <p:cNvPr id="57352" name="Rectangle 7"/>
          <p:cNvSpPr>
            <a:spLocks noChangeArrowheads="1"/>
          </p:cNvSpPr>
          <p:nvPr>
            <p:custDataLst>
              <p:tags r:id="rId1"/>
            </p:custDataLst>
          </p:nvPr>
        </p:nvSpPr>
        <p:spPr bwMode="auto">
          <a:xfrm>
            <a:off x="1411508" y="1525588"/>
            <a:ext cx="123190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57353" name="Rectangle 8"/>
          <p:cNvSpPr>
            <a:spLocks noChangeArrowheads="1"/>
          </p:cNvSpPr>
          <p:nvPr>
            <p:custDataLst>
              <p:tags r:id="rId2"/>
            </p:custDataLst>
          </p:nvPr>
        </p:nvSpPr>
        <p:spPr bwMode="auto">
          <a:xfrm>
            <a:off x="5151658" y="2259013"/>
            <a:ext cx="1835150" cy="2698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p:txBody>
          <a:bodyPr/>
          <a:lstStyle/>
          <a:p>
            <a:r>
              <a:rPr lang="en-US"/>
              <a:t>Line Pointer Controls</a:t>
            </a:r>
          </a:p>
        </p:txBody>
      </p:sp>
      <p:sp>
        <p:nvSpPr>
          <p:cNvPr id="58372" name="Rectangle 2"/>
          <p:cNvSpPr>
            <a:spLocks noChangeArrowheads="1"/>
          </p:cNvSpPr>
          <p:nvPr/>
        </p:nvSpPr>
        <p:spPr bwMode="auto">
          <a:xfrm>
            <a:off x="338138" y="2738268"/>
            <a:ext cx="8412162" cy="1922463"/>
          </a:xfrm>
          <a:prstGeom prst="rect">
            <a:avLst/>
          </a:prstGeom>
          <a:solidFill>
            <a:srgbClr val="FFFFFF"/>
          </a:solidFill>
          <a:ln w="28575">
            <a:solidFill>
              <a:schemeClr val="tx2"/>
            </a:solidFill>
            <a:miter lim="800000"/>
            <a:headEnd type="none" w="sm" len="sm"/>
            <a:tailEnd type="none" w="sm" len="sm"/>
          </a:ln>
        </p:spPr>
        <p:txBody>
          <a:bodyPr bIns="18288">
            <a:spAutoFit/>
          </a:bodyPr>
          <a:lstStyle/>
          <a:p>
            <a:pPr>
              <a:spcBef>
                <a:spcPct val="0"/>
              </a:spcBef>
              <a:buClrTx/>
              <a:buFontTx/>
              <a:buNone/>
            </a:pPr>
            <a:r>
              <a:rPr lang="en-US" sz="2000" dirty="0">
                <a:latin typeface="SAS Monospace Bold" pitchFamily="49" charset="0"/>
              </a:rPr>
              <a:t>       </a:t>
            </a:r>
            <a:r>
              <a:rPr lang="en-US" sz="2000" dirty="0" err="1">
                <a:latin typeface="SAS Monospace Bold" pitchFamily="49" charset="0"/>
              </a:rPr>
              <a:t>FullName</a:t>
            </a:r>
            <a:r>
              <a:rPr lang="en-US" sz="2000" dirty="0">
                <a:latin typeface="SAS Monospace Bold" pitchFamily="49" charset="0"/>
              </a:rPr>
              <a:t>           Address2          Phone</a:t>
            </a:r>
          </a:p>
          <a:p>
            <a:pPr>
              <a:spcBef>
                <a:spcPct val="0"/>
              </a:spcBef>
              <a:buClrTx/>
              <a:buFontTx/>
              <a:buNone/>
            </a:pPr>
            <a:endParaRPr lang="en-US" sz="2000" dirty="0">
              <a:latin typeface="SAS Monospace Bold" pitchFamily="49" charset="0"/>
            </a:endParaRPr>
          </a:p>
          <a:p>
            <a:pPr>
              <a:spcBef>
                <a:spcPct val="0"/>
              </a:spcBef>
              <a:buClrTx/>
              <a:buFontTx/>
              <a:buNone/>
            </a:pPr>
            <a:r>
              <a:rPr lang="en-US" sz="2000" dirty="0">
                <a:latin typeface="SAS Monospace Bold" pitchFamily="49" charset="0"/>
              </a:rPr>
              <a:t>    Ms. Sue Farr      Macon, GA  31298     869-7008</a:t>
            </a:r>
          </a:p>
          <a:p>
            <a:pPr>
              <a:spcBef>
                <a:spcPct val="0"/>
              </a:spcBef>
              <a:buClrTx/>
              <a:buFontTx/>
              <a:buNone/>
            </a:pPr>
            <a:r>
              <a:rPr lang="en-US" sz="2000" dirty="0">
                <a:latin typeface="SAS Monospace Bold" pitchFamily="49" charset="0"/>
              </a:rPr>
              <a:t>    Dr. Kay B. Cox    Kern, CA  93280      483-3321</a:t>
            </a:r>
          </a:p>
          <a:p>
            <a:pPr>
              <a:spcBef>
                <a:spcPct val="0"/>
              </a:spcBef>
              <a:buClrTx/>
              <a:buFontTx/>
              <a:buNone/>
            </a:pPr>
            <a:r>
              <a:rPr lang="en-US" sz="2000" dirty="0">
                <a:latin typeface="SAS Monospace Bold" pitchFamily="49" charset="0"/>
              </a:rPr>
              <a:t>    Mr. Ron Mason     Miami, FL  33054     589-9030</a:t>
            </a:r>
          </a:p>
          <a:p>
            <a:pPr>
              <a:spcBef>
                <a:spcPct val="0"/>
              </a:spcBef>
              <a:buClrTx/>
              <a:buFontTx/>
              <a:buNone/>
            </a:pPr>
            <a:r>
              <a:rPr lang="en-US" sz="2000" dirty="0">
                <a:latin typeface="SAS Monospace Bold" pitchFamily="49" charset="0"/>
              </a:rPr>
              <a:t>    Ms. G. H. Ruth    Munger, MI  48747    754-3582</a:t>
            </a:r>
          </a:p>
        </p:txBody>
      </p:sp>
      <p:sp>
        <p:nvSpPr>
          <p:cNvPr id="58373" name="Text Box 4"/>
          <p:cNvSpPr txBox="1">
            <a:spLocks noChangeArrowheads="1"/>
          </p:cNvSpPr>
          <p:nvPr/>
        </p:nvSpPr>
        <p:spPr bwMode="auto">
          <a:xfrm>
            <a:off x="366688" y="2347397"/>
            <a:ext cx="3859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spcBef>
                <a:spcPct val="0"/>
              </a:spcBef>
              <a:buClrTx/>
              <a:buFontTx/>
              <a:buNone/>
            </a:pPr>
            <a:r>
              <a:rPr lang="en-US" dirty="0"/>
              <a:t>Partial PROC PRINT Output</a:t>
            </a:r>
          </a:p>
        </p:txBody>
      </p:sp>
      <p:sp>
        <p:nvSpPr>
          <p:cNvPr id="58374"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58375" name="Rectangle 7"/>
          <p:cNvSpPr>
            <a:spLocks noChangeArrowheads="1"/>
          </p:cNvSpPr>
          <p:nvPr/>
        </p:nvSpPr>
        <p:spPr bwMode="auto">
          <a:xfrm>
            <a:off x="350838" y="1233488"/>
            <a:ext cx="8424862" cy="7620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a:lnSpc>
                <a:spcPct val="85000"/>
              </a:lnSpc>
              <a:spcBef>
                <a:spcPct val="0"/>
              </a:spcBef>
              <a:buClrTx/>
              <a:buFontTx/>
              <a:buNone/>
            </a:pPr>
            <a:r>
              <a:rPr lang="en-US" b="1">
                <a:latin typeface="Courier New" pitchFamily="49" charset="0"/>
              </a:rPr>
              <a:t>proc print data=contacts noobs;</a:t>
            </a:r>
          </a:p>
          <a:p>
            <a:pPr>
              <a:lnSpc>
                <a:spcPct val="85000"/>
              </a:lnSpc>
              <a:spcBef>
                <a:spcPct val="0"/>
              </a:spcBef>
              <a:buClrTx/>
              <a:buFontTx/>
              <a:buNone/>
            </a:pPr>
            <a:r>
              <a:rPr lang="en-US" b="1">
                <a:latin typeface="Courier New" pitchFamily="49" charset="0"/>
              </a:rPr>
              <a:t>run;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4.04 Short </a:t>
            </a:r>
            <a:r>
              <a:rPr lang="en-US" dirty="0"/>
              <a:t>Answer Poll</a:t>
            </a:r>
          </a:p>
        </p:txBody>
      </p:sp>
      <p:sp>
        <p:nvSpPr>
          <p:cNvPr id="3075" name="Rectangle 5"/>
          <p:cNvSpPr>
            <a:spLocks noGrp="1" noChangeArrowheads="1"/>
          </p:cNvSpPr>
          <p:nvPr>
            <p:ph idx="1"/>
          </p:nvPr>
        </p:nvSpPr>
        <p:spPr/>
        <p:txBody>
          <a:bodyPr/>
          <a:lstStyle/>
          <a:p>
            <a:r>
              <a:rPr lang="en-US" dirty="0"/>
              <a:t>Using pen and paper, write an INPUT statement </a:t>
            </a:r>
            <a:br>
              <a:rPr lang="en-US" dirty="0"/>
            </a:br>
            <a:r>
              <a:rPr lang="en-US" dirty="0"/>
              <a:t>to read the data from the raw data file.</a:t>
            </a:r>
          </a:p>
          <a:p>
            <a:pPr marL="0" indent="0"/>
            <a:endParaRPr lang="en-US" dirty="0"/>
          </a:p>
        </p:txBody>
      </p:sp>
      <p:graphicFrame>
        <p:nvGraphicFramePr>
          <p:cNvPr id="4" name="Group 151"/>
          <p:cNvGraphicFramePr>
            <a:graphicFrameLocks noGrp="1"/>
          </p:cNvGraphicFramePr>
          <p:nvPr>
            <p:extLst>
              <p:ext uri="{D42A27DB-BD31-4B8C-83A1-F6EECF244321}">
                <p14:modId xmlns:p14="http://schemas.microsoft.com/office/powerpoint/2010/main" val="1856557085"/>
              </p:ext>
            </p:extLst>
          </p:nvPr>
        </p:nvGraphicFramePr>
        <p:xfrm>
          <a:off x="487363" y="2130425"/>
          <a:ext cx="4010025" cy="3133930"/>
        </p:xfrm>
        <a:graphic>
          <a:graphicData uri="http://schemas.openxmlformats.org/drawingml/2006/table">
            <a:tbl>
              <a:tblPr/>
              <a:tblGrid>
                <a:gridCol w="4010025">
                  <a:extLst>
                    <a:ext uri="{9D8B030D-6E8A-4147-A177-3AD203B41FA5}">
                      <a16:colId xmlns:a16="http://schemas.microsoft.com/office/drawing/2014/main" val="20000"/>
                    </a:ext>
                  </a:extLst>
                </a:gridCol>
              </a:tblGrid>
              <a:tr h="36573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Raw Data </a:t>
                      </a:r>
                      <a:endParaRPr kumimoji="0" lang="en-US" sz="2800" b="0" i="0" u="none" strike="noStrike" cap="none" normalizeH="0" baseline="0" dirty="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728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31728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21334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10458Pine Mt. Sports</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02/22/11 $2,405.50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00103RFG Textile Inc.</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09/01/11 $1,095.30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24221Fifth Wheel Ltd.</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06/04/11   $956.70</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graphicFrame>
        <p:nvGraphicFramePr>
          <p:cNvPr id="5" name="Group 152"/>
          <p:cNvGraphicFramePr>
            <a:graphicFrameLocks noGrp="1"/>
          </p:cNvGraphicFramePr>
          <p:nvPr>
            <p:extLst>
              <p:ext uri="{D42A27DB-BD31-4B8C-83A1-F6EECF244321}">
                <p14:modId xmlns:p14="http://schemas.microsoft.com/office/powerpoint/2010/main" val="3849111554"/>
              </p:ext>
            </p:extLst>
          </p:nvPr>
        </p:nvGraphicFramePr>
        <p:xfrm>
          <a:off x="4830763" y="2476500"/>
          <a:ext cx="4006850" cy="1447800"/>
        </p:xfrm>
        <a:graphic>
          <a:graphicData uri="http://schemas.openxmlformats.org/drawingml/2006/table">
            <a:tbl>
              <a:tblPr/>
              <a:tblGrid>
                <a:gridCol w="2716212">
                  <a:extLst>
                    <a:ext uri="{9D8B030D-6E8A-4147-A177-3AD203B41FA5}">
                      <a16:colId xmlns:a16="http://schemas.microsoft.com/office/drawing/2014/main" val="20000"/>
                    </a:ext>
                  </a:extLst>
                </a:gridCol>
                <a:gridCol w="1290638">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Description</a:t>
                      </a:r>
                    </a:p>
                  </a:txBody>
                  <a:tcPr marL="88900" marR="88900" marT="88900" marB="88900" horzOverflow="overflow">
                    <a:lnL w="28575"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lg"/>
                      <a:tailEnd type="none" w="med" len="lg"/>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Column</a:t>
                      </a:r>
                    </a:p>
                  </a:txBody>
                  <a:tcPr marL="88900" marR="88900" marT="88900" marB="88900" horzOverflow="overflow">
                    <a:lnL w="12700" cap="flat" cmpd="sng" algn="ctr">
                      <a:solidFill>
                        <a:srgbClr val="FFFFFF"/>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chemeClr val="bg2"/>
                    </a:solid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Supplier Code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1-5</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Supplier Name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 6-25</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Rectangle 44"/>
          <p:cNvSpPr>
            <a:spLocks noChangeArrowheads="1"/>
          </p:cNvSpPr>
          <p:nvPr/>
        </p:nvSpPr>
        <p:spPr bwMode="auto">
          <a:xfrm>
            <a:off x="4849914" y="2015973"/>
            <a:ext cx="2029402"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r>
              <a:rPr lang="en-US" dirty="0">
                <a:solidFill>
                  <a:srgbClr val="000000"/>
                </a:solidFill>
                <a:latin typeface="Arial" pitchFamily="34" charset="0"/>
              </a:rPr>
              <a:t>Line 1 Layout</a:t>
            </a:r>
            <a:endParaRPr lang="en-US" sz="2800" dirty="0">
              <a:solidFill>
                <a:srgbClr val="000000"/>
              </a:solidFill>
              <a:latin typeface="Courier New" pitchFamily="49" charset="0"/>
            </a:endParaRPr>
          </a:p>
        </p:txBody>
      </p:sp>
      <p:graphicFrame>
        <p:nvGraphicFramePr>
          <p:cNvPr id="7" name="Group 153"/>
          <p:cNvGraphicFramePr>
            <a:graphicFrameLocks noGrp="1"/>
          </p:cNvGraphicFramePr>
          <p:nvPr>
            <p:extLst>
              <p:ext uri="{D42A27DB-BD31-4B8C-83A1-F6EECF244321}">
                <p14:modId xmlns:p14="http://schemas.microsoft.com/office/powerpoint/2010/main" val="2057529787"/>
              </p:ext>
            </p:extLst>
          </p:nvPr>
        </p:nvGraphicFramePr>
        <p:xfrm>
          <a:off x="4884738" y="4487863"/>
          <a:ext cx="4006850" cy="1447800"/>
        </p:xfrm>
        <a:graphic>
          <a:graphicData uri="http://schemas.openxmlformats.org/drawingml/2006/table">
            <a:tbl>
              <a:tblPr/>
              <a:tblGrid>
                <a:gridCol w="2716212">
                  <a:extLst>
                    <a:ext uri="{9D8B030D-6E8A-4147-A177-3AD203B41FA5}">
                      <a16:colId xmlns:a16="http://schemas.microsoft.com/office/drawing/2014/main" val="20000"/>
                    </a:ext>
                  </a:extLst>
                </a:gridCol>
                <a:gridCol w="1290638">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Description</a:t>
                      </a:r>
                    </a:p>
                  </a:txBody>
                  <a:tcPr marL="88900" marR="88900" marT="88900" marB="88900" horzOverflow="overflow">
                    <a:lnL w="28575"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lg"/>
                      <a:tailEnd type="none" w="med" len="lg"/>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lg"/>
                      <a:tailEnd type="none" w="med" len="lg"/>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Column</a:t>
                      </a:r>
                    </a:p>
                  </a:txBody>
                  <a:tcPr marL="88900" marR="88900" marT="88900" marB="88900" horzOverflow="overflow">
                    <a:lnL w="12700" cap="flat" cmpd="sng" algn="ctr">
                      <a:solidFill>
                        <a:srgbClr val="FFFFFF"/>
                      </a:solidFill>
                      <a:prstDash val="solid"/>
                      <a:round/>
                      <a:headEnd type="none" w="med" len="lg"/>
                      <a:tailEnd type="none" w="med" len="lg"/>
                    </a:lnL>
                    <a:lnR w="28575" cap="flat" cmpd="sng" algn="ctr">
                      <a:solidFill>
                        <a:schemeClr val="tx1"/>
                      </a:solidFill>
                      <a:prstDash val="solid"/>
                      <a:round/>
                      <a:headEnd type="none" w="med" len="lg"/>
                      <a:tailEnd type="none" w="med" len="lg"/>
                    </a:lnR>
                    <a:lnT w="28575"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chemeClr val="bg2"/>
                    </a:solidFill>
                  </a:tcPr>
                </a:tc>
                <a:extLst>
                  <a:ext uri="{0D108BD9-81ED-4DB2-BD59-A6C34878D82A}">
                    <a16:rowId xmlns:a16="http://schemas.microsoft.com/office/drawing/2014/main" val="10000"/>
                  </a:ext>
                </a:extLst>
              </a:tr>
              <a:tr h="3127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Lucida Sans Typewriter" pitchFamily="49" charset="0"/>
                        </a:rPr>
                        <a:t>Shipment Date</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1-8 </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Amount</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Lucida Sans Typewriter" pitchFamily="49" charset="0"/>
                        </a:rPr>
                        <a:t>10-18</a:t>
                      </a:r>
                    </a:p>
                  </a:txBody>
                  <a:tcPr marL="88900" marR="88900" marT="88900" marB="88900" horzOverflow="overflow">
                    <a:lnL w="28575" cap="flat" cmpd="sng" algn="ctr">
                      <a:solidFill>
                        <a:srgbClr val="000000"/>
                      </a:solidFill>
                      <a:prstDash val="solid"/>
                      <a:round/>
                      <a:headEnd type="none" w="med" len="lg"/>
                      <a:tailEnd type="none" w="med" len="lg"/>
                    </a:lnL>
                    <a:lnR w="28575"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28575"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Rectangle 59"/>
          <p:cNvSpPr>
            <a:spLocks noChangeArrowheads="1"/>
          </p:cNvSpPr>
          <p:nvPr/>
        </p:nvSpPr>
        <p:spPr bwMode="auto">
          <a:xfrm>
            <a:off x="4851100" y="4036864"/>
            <a:ext cx="2029402"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r>
              <a:rPr lang="en-US" dirty="0">
                <a:solidFill>
                  <a:srgbClr val="000000"/>
                </a:solidFill>
                <a:latin typeface="Arial" pitchFamily="34" charset="0"/>
              </a:rPr>
              <a:t>Line 2 Layout</a:t>
            </a:r>
            <a:endParaRPr lang="en-US" sz="2800" dirty="0">
              <a:solidFill>
                <a:srgbClr val="000000"/>
              </a:solidFill>
              <a:latin typeface="Courier New" pitchFamily="49" charset="0"/>
            </a:endParaRPr>
          </a:p>
        </p:txBody>
      </p:sp>
      <p:sp>
        <p:nvSpPr>
          <p:cNvPr id="2" name="Rectangle 1"/>
          <p:cNvSpPr/>
          <p:nvPr/>
        </p:nvSpPr>
        <p:spPr>
          <a:xfrm>
            <a:off x="685800" y="5894726"/>
            <a:ext cx="7712476" cy="830997"/>
          </a:xfrm>
          <a:prstGeom prst="rect">
            <a:avLst/>
          </a:prstGeom>
        </p:spPr>
        <p:txBody>
          <a:bodyPr wrap="square">
            <a:spAutoFit/>
          </a:bodyPr>
          <a:lstStyle/>
          <a:p>
            <a:r>
              <a:rPr lang="en-US" b="1" dirty="0">
                <a:sym typeface="Wingdings" pitchFamily="2" charset="2"/>
              </a:rPr>
              <a:t></a:t>
            </a:r>
            <a:r>
              <a:rPr lang="en-US" dirty="0">
                <a:sym typeface="Wingdings" pitchFamily="2" charset="2"/>
              </a:rPr>
              <a:t>  </a:t>
            </a:r>
            <a:r>
              <a:rPr lang="en-US" dirty="0">
                <a:solidFill>
                  <a:srgbClr val="000000"/>
                </a:solidFill>
              </a:rPr>
              <a:t>Supplier Code and Supplier Name</a:t>
            </a:r>
            <a:r>
              <a:rPr lang="en-US" sz="2200" dirty="0"/>
              <a:t> </a:t>
            </a:r>
            <a:r>
              <a:rPr lang="en-US" dirty="0"/>
              <a:t>contain </a:t>
            </a:r>
            <a:br>
              <a:rPr lang="en-US" dirty="0"/>
            </a:br>
            <a:r>
              <a:rPr lang="en-US" dirty="0"/>
              <a:t>      character values.</a:t>
            </a: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4.04 Short </a:t>
            </a:r>
            <a:r>
              <a:rPr lang="en-US" dirty="0"/>
              <a:t>Answer Poll – Correct Answer</a:t>
            </a:r>
          </a:p>
        </p:txBody>
      </p:sp>
      <p:sp>
        <p:nvSpPr>
          <p:cNvPr id="3075" name="Rectangle 5"/>
          <p:cNvSpPr>
            <a:spLocks noGrp="1" noChangeArrowheads="1"/>
          </p:cNvSpPr>
          <p:nvPr>
            <p:ph idx="1"/>
          </p:nvPr>
        </p:nvSpPr>
        <p:spPr/>
        <p:txBody>
          <a:bodyPr/>
          <a:lstStyle/>
          <a:p>
            <a:r>
              <a:rPr lang="en-US" dirty="0"/>
              <a:t>Using pen and paper, write an INPUT statement </a:t>
            </a:r>
            <a:br>
              <a:rPr lang="en-US" dirty="0"/>
            </a:br>
            <a:r>
              <a:rPr lang="en-US" dirty="0"/>
              <a:t>to read the data from the raw data file.</a:t>
            </a:r>
          </a:p>
          <a:p>
            <a:endParaRPr lang="en-US" dirty="0"/>
          </a:p>
          <a:p>
            <a:r>
              <a:rPr lang="en-US" b="1" dirty="0"/>
              <a:t>One answer is shown here:</a:t>
            </a:r>
          </a:p>
          <a:p>
            <a:r>
              <a:rPr lang="en-US" b="1" dirty="0"/>
              <a:t>	</a:t>
            </a:r>
            <a:endParaRPr lang="en-US" b="1" dirty="0">
              <a:latin typeface="Courier New" pitchFamily="49" charset="0"/>
            </a:endParaRPr>
          </a:p>
          <a:p>
            <a:endParaRPr lang="en-US" b="1" dirty="0"/>
          </a:p>
          <a:p>
            <a:endParaRPr lang="en-US" b="1" dirty="0"/>
          </a:p>
          <a:p>
            <a:endParaRPr lang="en-US" b="1" dirty="0"/>
          </a:p>
          <a:p>
            <a:endParaRPr lang="en-US" b="1" dirty="0"/>
          </a:p>
          <a:p>
            <a:r>
              <a:rPr lang="en-US" b="1" dirty="0"/>
              <a:t>There are other ways to write the INPUT statement correctly.</a:t>
            </a:r>
          </a:p>
          <a:p>
            <a:endParaRPr lang="en-US" dirty="0"/>
          </a:p>
          <a:p>
            <a:pPr marL="0" indent="0"/>
            <a:endParaRPr lang="en-US" dirty="0"/>
          </a:p>
        </p:txBody>
      </p:sp>
      <p:sp>
        <p:nvSpPr>
          <p:cNvPr id="11" name="TextBox 4"/>
          <p:cNvSpPr txBox="1">
            <a:spLocks noChangeArrowheads="1"/>
          </p:cNvSpPr>
          <p:nvPr/>
        </p:nvSpPr>
        <p:spPr bwMode="auto">
          <a:xfrm>
            <a:off x="1176338" y="2800350"/>
            <a:ext cx="5867400" cy="1435100"/>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nSpc>
                <a:spcPct val="85000"/>
              </a:lnSpc>
              <a:spcBef>
                <a:spcPct val="0"/>
              </a:spcBef>
            </a:pPr>
            <a:r>
              <a:rPr lang="en-US" b="1" dirty="0">
                <a:latin typeface="Courier New" pitchFamily="49" charset="0"/>
              </a:rPr>
              <a:t>input @1 </a:t>
            </a:r>
            <a:r>
              <a:rPr lang="en-US" b="1" dirty="0" err="1">
                <a:latin typeface="Courier New" pitchFamily="49" charset="0"/>
              </a:rPr>
              <a:t>Supplier_Code</a:t>
            </a:r>
            <a:r>
              <a:rPr lang="en-US" b="1" dirty="0">
                <a:latin typeface="Courier New" pitchFamily="49" charset="0"/>
              </a:rPr>
              <a:t> $5.</a:t>
            </a:r>
          </a:p>
          <a:p>
            <a:pPr>
              <a:lnSpc>
                <a:spcPct val="85000"/>
              </a:lnSpc>
              <a:spcBef>
                <a:spcPct val="0"/>
              </a:spcBef>
            </a:pPr>
            <a:r>
              <a:rPr lang="en-US" b="1" dirty="0">
                <a:latin typeface="Courier New" pitchFamily="49" charset="0"/>
              </a:rPr>
              <a:t>      @6 Supplier_Name $20. /</a:t>
            </a:r>
          </a:p>
          <a:p>
            <a:pPr>
              <a:lnSpc>
                <a:spcPct val="85000"/>
              </a:lnSpc>
              <a:spcBef>
                <a:spcPct val="0"/>
              </a:spcBef>
            </a:pPr>
            <a:r>
              <a:rPr lang="en-US" b="1" dirty="0">
                <a:latin typeface="Courier New" pitchFamily="49" charset="0"/>
              </a:rPr>
              <a:t>      @1 </a:t>
            </a:r>
            <a:r>
              <a:rPr lang="en-US" b="1" dirty="0" err="1">
                <a:latin typeface="Courier New" pitchFamily="49" charset="0"/>
              </a:rPr>
              <a:t>Ship_Date</a:t>
            </a:r>
            <a:r>
              <a:rPr lang="en-US" b="1" dirty="0">
                <a:latin typeface="Courier New" pitchFamily="49" charset="0"/>
              </a:rPr>
              <a:t> mmddyy8.</a:t>
            </a:r>
          </a:p>
          <a:p>
            <a:pPr>
              <a:lnSpc>
                <a:spcPct val="85000"/>
              </a:lnSpc>
              <a:spcBef>
                <a:spcPct val="0"/>
              </a:spcBef>
            </a:pPr>
            <a:r>
              <a:rPr lang="en-US" b="1" dirty="0">
                <a:latin typeface="Courier New" pitchFamily="49" charset="0"/>
              </a:rPr>
              <a:t>      @10 Amount dollar9.;</a:t>
            </a:r>
          </a:p>
        </p:txBody>
      </p:sp>
    </p:spTree>
    <p:custDataLst>
      <p:tags r:id="rId1"/>
    </p:custDataLst>
    <p:extLst>
      <p:ext uri="{BB962C8B-B14F-4D97-AF65-F5344CB8AC3E}">
        <p14:creationId xmlns:p14="http://schemas.microsoft.com/office/powerpoint/2010/main" val="3826129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1" descr="L:\graphics\soft_blue_ova_horizl_cro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451" y="2607744"/>
            <a:ext cx="5747658" cy="3483703"/>
          </a:xfrm>
          <a:prstGeom prst="rect">
            <a:avLst/>
          </a:prstGeom>
          <a:noFill/>
          <a:extLst>
            <a:ext uri="{909E8E84-426E-40DD-AFC4-6F175D3DCCD1}">
              <a14:hiddenFill xmlns:a14="http://schemas.microsoft.com/office/drawing/2010/main">
                <a:solidFill>
                  <a:srgbClr val="FFFFFF"/>
                </a:solidFill>
              </a14:hiddenFill>
            </a:ext>
          </a:extLst>
        </p:spPr>
      </p:pic>
      <p:sp>
        <p:nvSpPr>
          <p:cNvPr id="62466" name="Rectangle 2"/>
          <p:cNvSpPr>
            <a:spLocks noGrp="1" noChangeArrowheads="1"/>
          </p:cNvSpPr>
          <p:nvPr>
            <p:ph type="title"/>
          </p:nvPr>
        </p:nvSpPr>
        <p:spPr/>
        <p:txBody>
          <a:bodyPr/>
          <a:lstStyle/>
          <a:p>
            <a:r>
              <a:rPr lang="en-US" dirty="0"/>
              <a:t>Business Scenario: Read Top Sales Data</a:t>
            </a:r>
          </a:p>
        </p:txBody>
      </p:sp>
      <p:sp>
        <p:nvSpPr>
          <p:cNvPr id="62467" name="Rectangle 3"/>
          <p:cNvSpPr>
            <a:spLocks noGrp="1" noChangeArrowheads="1"/>
          </p:cNvSpPr>
          <p:nvPr>
            <p:ph idx="1"/>
          </p:nvPr>
        </p:nvSpPr>
        <p:spPr>
          <a:xfrm>
            <a:off x="685800" y="1085850"/>
            <a:ext cx="7716838" cy="1116013"/>
          </a:xfrm>
        </p:spPr>
        <p:txBody>
          <a:bodyPr/>
          <a:lstStyle/>
          <a:p>
            <a:r>
              <a:rPr lang="en-US" dirty="0"/>
              <a:t>Create a SAS data set from the raw data that contains records that do not have the same format.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814188" name="Group 108"/>
          <p:cNvGraphicFramePr>
            <a:graphicFrameLocks noGrp="1"/>
          </p:cNvGraphicFramePr>
          <p:nvPr>
            <p:extLst>
              <p:ext uri="{D42A27DB-BD31-4B8C-83A1-F6EECF244321}">
                <p14:modId xmlns:p14="http://schemas.microsoft.com/office/powerpoint/2010/main" val="3776641852"/>
              </p:ext>
            </p:extLst>
          </p:nvPr>
        </p:nvGraphicFramePr>
        <p:xfrm>
          <a:off x="612742" y="1951401"/>
          <a:ext cx="4777864" cy="2054044"/>
        </p:xfrm>
        <a:graphic>
          <a:graphicData uri="http://schemas.openxmlformats.org/drawingml/2006/table">
            <a:tbl>
              <a:tblPr/>
              <a:tblGrid>
                <a:gridCol w="4777864">
                  <a:extLst>
                    <a:ext uri="{9D8B030D-6E8A-4147-A177-3AD203B41FA5}">
                      <a16:colId xmlns:a16="http://schemas.microsoft.com/office/drawing/2014/main" val="20000"/>
                    </a:ext>
                  </a:extLst>
                </a:gridCol>
              </a:tblGrid>
              <a:tr h="296365">
                <a:tc>
                  <a:txBody>
                    <a:bodyPr/>
                    <a:lstStyle/>
                    <a:p>
                      <a:pPr marL="0" marR="0" lvl="0" indent="0" algn="l" defTabSz="914400" rtl="0" eaLnBrk="1" fontAlgn="base" latinLnBrk="0" hangingPunct="1">
                        <a:lnSpc>
                          <a:spcPct val="100000"/>
                        </a:lnSpc>
                        <a:spcBef>
                          <a:spcPts val="25"/>
                        </a:spcBef>
                        <a:spcAft>
                          <a:spcPct val="1700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pitchFamily="34" charset="0"/>
                        </a:rPr>
                        <a:t>sales.dat</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2205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1    1    2    2    3</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2205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1---5----0----5----0----5----0</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107868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sv-SE" sz="2000" b="0" i="0" u="none" strike="noStrike" cap="none" normalizeH="0" baseline="0" dirty="0">
                          <a:ln>
                            <a:noFill/>
                          </a:ln>
                          <a:solidFill>
                            <a:srgbClr val="000000"/>
                          </a:solidFill>
                          <a:effectLst/>
                          <a:latin typeface="Lucida Sans Typewriter" pitchFamily="49" charset="0"/>
                        </a:rPr>
                        <a:t>101  USA 1-20-2011 3295.50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sv-SE" sz="2000" b="0" i="0" u="none" strike="noStrike" cap="none" normalizeH="0" baseline="0" dirty="0">
                          <a:ln>
                            <a:noFill/>
                          </a:ln>
                          <a:solidFill>
                            <a:srgbClr val="000000"/>
                          </a:solidFill>
                          <a:effectLst/>
                          <a:latin typeface="Lucida Sans Typewriter" pitchFamily="49" charset="0"/>
                        </a:rPr>
                        <a:t>3034 EUR 30JAN2011 1876,30</a:t>
                      </a:r>
                    </a:p>
                    <a:p>
                      <a:pPr marL="457200" marR="0" lvl="0" indent="-457200" algn="l" defTabSz="914400" rtl="0" eaLnBrk="0" fontAlgn="base" latinLnBrk="0" hangingPunct="0">
                        <a:lnSpc>
                          <a:spcPct val="100000"/>
                        </a:lnSpc>
                        <a:spcBef>
                          <a:spcPct val="20000"/>
                        </a:spcBef>
                        <a:spcAft>
                          <a:spcPct val="0"/>
                        </a:spcAft>
                        <a:buClr>
                          <a:schemeClr val="tx1"/>
                        </a:buClr>
                        <a:buSzTx/>
                        <a:buFont typeface="Monotype Sorts" pitchFamily="2" charset="2"/>
                        <a:buAutoNum type="arabicPlain" startAt="101"/>
                        <a:tabLst/>
                      </a:pPr>
                      <a:r>
                        <a:rPr kumimoji="0" lang="sv-SE" sz="2000" b="0" i="0" u="none" strike="noStrike" cap="none" normalizeH="0" baseline="0" dirty="0">
                          <a:ln>
                            <a:noFill/>
                          </a:ln>
                          <a:solidFill>
                            <a:srgbClr val="000000"/>
                          </a:solidFill>
                          <a:effectLst/>
                          <a:latin typeface="Lucida Sans Typewriter" pitchFamily="49" charset="0"/>
                        </a:rPr>
                        <a:t>  USA 1-30-2011 2938.00</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sp>
        <p:nvSpPr>
          <p:cNvPr id="13" name="TextBox 1"/>
          <p:cNvSpPr txBox="1">
            <a:spLocks noChangeArrowheads="1"/>
          </p:cNvSpPr>
          <p:nvPr/>
        </p:nvSpPr>
        <p:spPr bwMode="auto">
          <a:xfrm>
            <a:off x="3797980" y="4369253"/>
            <a:ext cx="5032511" cy="2198551"/>
          </a:xfrm>
          <a:prstGeom prst="rect">
            <a:avLst/>
          </a:prstGeom>
          <a:solidFill>
            <a:srgbClr val="FFFFFF"/>
          </a:solidFill>
          <a:ln w="38100">
            <a:solidFill>
              <a:schemeClr val="tx2"/>
            </a:solidFill>
            <a:miter lim="800000"/>
            <a:headEnd/>
            <a:tailEnd/>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1600" b="1" dirty="0">
                <a:latin typeface="SAS Monospace" pitchFamily="49" charset="0"/>
              </a:rPr>
              <a:t> Sale                 </a:t>
            </a:r>
            <a:r>
              <a:rPr lang="en-US" sz="1600" b="1" dirty="0" err="1">
                <a:solidFill>
                  <a:srgbClr val="000000"/>
                </a:solidFill>
                <a:latin typeface="SAS Monospace" pitchFamily="49" charset="0"/>
              </a:rPr>
              <a:t>Sale</a:t>
            </a:r>
            <a:endParaRPr lang="en-US" sz="1600" b="1" dirty="0">
              <a:solidFill>
                <a:srgbClr val="000000"/>
              </a:solidFill>
              <a:latin typeface="SAS Monospace" pitchFamily="49" charset="0"/>
            </a:endParaRPr>
          </a:p>
          <a:p>
            <a:r>
              <a:rPr lang="en-US" sz="1600" b="1" dirty="0">
                <a:latin typeface="SAS Monospace" pitchFamily="49" charset="0"/>
              </a:rPr>
              <a:t>  ID     Location     Date     Amount</a:t>
            </a:r>
          </a:p>
          <a:p>
            <a:endParaRPr lang="en-US" sz="1600" b="1" dirty="0">
              <a:latin typeface="SAS Monospace" pitchFamily="49" charset="0"/>
            </a:endParaRPr>
          </a:p>
          <a:p>
            <a:r>
              <a:rPr lang="en-US" sz="1600" b="1" dirty="0">
                <a:latin typeface="SAS Monospace" pitchFamily="49" charset="0"/>
              </a:rPr>
              <a:t> 101       USA       18647    3295.50</a:t>
            </a:r>
          </a:p>
          <a:p>
            <a:r>
              <a:rPr lang="en-US" sz="1600" b="1" dirty="0">
                <a:latin typeface="SAS Monospace" pitchFamily="49" charset="0"/>
              </a:rPr>
              <a:t> 3034      EUR       18657    1876.30</a:t>
            </a:r>
          </a:p>
          <a:p>
            <a:r>
              <a:rPr lang="en-US" sz="1600" b="1" dirty="0">
                <a:latin typeface="SAS Monospace" pitchFamily="49" charset="0"/>
              </a:rPr>
              <a:t> 101       USA       18657    2938.00</a:t>
            </a:r>
          </a:p>
          <a:p>
            <a:r>
              <a:rPr lang="en-US" sz="1600" b="1" dirty="0">
                <a:latin typeface="SAS Monospace" pitchFamily="49" charset="0"/>
              </a:rPr>
              <a:t> 128       USA       18663    2908.74</a:t>
            </a:r>
          </a:p>
        </p:txBody>
      </p:sp>
      <p:pic>
        <p:nvPicPr>
          <p:cNvPr id="1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1515" y="2288443"/>
            <a:ext cx="1761937" cy="180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3488" y="2817091"/>
            <a:ext cx="12287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228578">
            <a:off x="8056131" y="3577192"/>
            <a:ext cx="10287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02279" y="1980507"/>
            <a:ext cx="1366080" cy="461665"/>
          </a:xfrm>
          <a:prstGeom prst="rect">
            <a:avLst/>
          </a:prstGeom>
        </p:spPr>
        <p:txBody>
          <a:bodyPr wrap="none">
            <a:spAutoFit/>
          </a:bodyPr>
          <a:lstStyle/>
          <a:p>
            <a:pPr lvl="0" eaLnBrk="1" hangingPunct="1">
              <a:spcBef>
                <a:spcPts val="25"/>
              </a:spcBef>
              <a:spcAft>
                <a:spcPct val="17000"/>
              </a:spcAft>
            </a:pPr>
            <a:r>
              <a:rPr lang="en-US" b="1" dirty="0">
                <a:solidFill>
                  <a:srgbClr val="000000"/>
                </a:solidFill>
                <a:latin typeface="Arial" pitchFamily="34" charset="0"/>
              </a:rPr>
              <a:t>salesQ1</a:t>
            </a:r>
          </a:p>
        </p:txBody>
      </p:sp>
      <p:pic>
        <p:nvPicPr>
          <p:cNvPr id="19" name="Picture 3" descr="L:\graphics\shopping_bag_ori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7029" y="2548676"/>
            <a:ext cx="1077462" cy="127978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custDataLst>
              <p:tags r:id="rId1"/>
            </p:custDataLst>
          </p:nvPr>
        </p:nvSpPr>
        <p:spPr bwMode="auto">
          <a:xfrm>
            <a:off x="2043275" y="2959859"/>
            <a:ext cx="2612808" cy="3657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8" name="Rectangle 17"/>
          <p:cNvSpPr/>
          <p:nvPr>
            <p:custDataLst>
              <p:tags r:id="rId2"/>
            </p:custDataLst>
          </p:nvPr>
        </p:nvSpPr>
        <p:spPr bwMode="auto">
          <a:xfrm>
            <a:off x="2043275" y="3325619"/>
            <a:ext cx="2612808" cy="3657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2057147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Desired Output</a:t>
            </a:r>
          </a:p>
        </p:txBody>
      </p:sp>
      <p:sp>
        <p:nvSpPr>
          <p:cNvPr id="64515" name="Rectangle 10"/>
          <p:cNvSpPr>
            <a:spLocks noGrp="1" noChangeArrowheads="1"/>
          </p:cNvSpPr>
          <p:nvPr>
            <p:ph idx="1"/>
          </p:nvPr>
        </p:nvSpPr>
        <p:spPr/>
        <p:txBody>
          <a:bodyPr/>
          <a:lstStyle/>
          <a:p>
            <a:r>
              <a:rPr lang="en-US" b="1" dirty="0"/>
              <a:t>work.salesQ1</a:t>
            </a:r>
          </a:p>
        </p:txBody>
      </p:sp>
      <p:sp>
        <p:nvSpPr>
          <p:cNvPr id="64517"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64518"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64519" name="Rectangle 9"/>
          <p:cNvSpPr>
            <a:spLocks noChangeArrowheads="1"/>
          </p:cNvSpPr>
          <p:nvPr/>
        </p:nvSpPr>
        <p:spPr bwMode="auto">
          <a:xfrm>
            <a:off x="744538" y="1395413"/>
            <a:ext cx="8186737"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0"/>
              </a:spcBef>
              <a:buClrTx/>
              <a:buFontTx/>
              <a:buNone/>
            </a:pPr>
            <a:endParaRPr lang="en-US" dirty="0">
              <a:latin typeface="Courier New" pitchFamily="49" charset="0"/>
            </a:endParaRPr>
          </a:p>
          <a:p>
            <a:pPr>
              <a:spcBef>
                <a:spcPct val="0"/>
              </a:spcBef>
              <a:buClrTx/>
              <a:buFontTx/>
              <a:buNone/>
            </a:pPr>
            <a:endParaRPr lang="en-US" dirty="0">
              <a:latin typeface="Arial" pitchFamily="34" charset="0"/>
            </a:endParaRPr>
          </a:p>
          <a:p>
            <a:endParaRPr lang="en-US" dirty="0">
              <a:latin typeface="Arial" pitchFamily="34" charset="0"/>
            </a:endParaRPr>
          </a:p>
        </p:txBody>
      </p:sp>
      <p:sp>
        <p:nvSpPr>
          <p:cNvPr id="64520" name="TextBox 1"/>
          <p:cNvSpPr txBox="1">
            <a:spLocks noChangeArrowheads="1"/>
          </p:cNvSpPr>
          <p:nvPr/>
        </p:nvSpPr>
        <p:spPr bwMode="auto">
          <a:xfrm>
            <a:off x="706438" y="1495425"/>
            <a:ext cx="7437437" cy="2789238"/>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1600" b="1" dirty="0">
                <a:solidFill>
                  <a:srgbClr val="000000"/>
                </a:solidFill>
                <a:latin typeface="SAS Monospace" pitchFamily="49" charset="0"/>
              </a:rPr>
              <a:t> Sale                 </a:t>
            </a:r>
            <a:r>
              <a:rPr lang="en-US" sz="1600" b="1" dirty="0" err="1">
                <a:solidFill>
                  <a:srgbClr val="000000"/>
                </a:solidFill>
                <a:latin typeface="SAS Monospace" pitchFamily="49" charset="0"/>
              </a:rPr>
              <a:t>Sale</a:t>
            </a:r>
            <a:endParaRPr lang="en-US" sz="1600" b="1" dirty="0">
              <a:solidFill>
                <a:srgbClr val="000000"/>
              </a:solidFill>
              <a:latin typeface="SAS Monospace" pitchFamily="49" charset="0"/>
            </a:endParaRPr>
          </a:p>
          <a:p>
            <a:r>
              <a:rPr lang="en-US" sz="1600" b="1" dirty="0">
                <a:latin typeface="SAS Monospace" pitchFamily="49" charset="0"/>
              </a:rPr>
              <a:t>  ID     Location     Date     Amount</a:t>
            </a:r>
          </a:p>
          <a:p>
            <a:endParaRPr lang="en-US" sz="1600" b="1" dirty="0">
              <a:latin typeface="SAS Monospace" pitchFamily="49" charset="0"/>
            </a:endParaRPr>
          </a:p>
          <a:p>
            <a:r>
              <a:rPr lang="en-US" sz="1600" b="1" dirty="0">
                <a:latin typeface="SAS Monospace" pitchFamily="49" charset="0"/>
              </a:rPr>
              <a:t> 101       USA       18647    3295.50</a:t>
            </a:r>
          </a:p>
          <a:p>
            <a:r>
              <a:rPr lang="en-US" sz="1600" b="1" dirty="0">
                <a:latin typeface="SAS Monospace" pitchFamily="49" charset="0"/>
              </a:rPr>
              <a:t> 3034      EUR       18657    1876.30</a:t>
            </a:r>
          </a:p>
          <a:p>
            <a:r>
              <a:rPr lang="en-US" sz="1600" b="1" dirty="0">
                <a:latin typeface="SAS Monospace" pitchFamily="49" charset="0"/>
              </a:rPr>
              <a:t> 101       USA       18657    2938.00</a:t>
            </a:r>
          </a:p>
          <a:p>
            <a:r>
              <a:rPr lang="en-US" sz="1600" b="1" dirty="0">
                <a:latin typeface="SAS Monospace" pitchFamily="49" charset="0"/>
              </a:rPr>
              <a:t> 128       USA       18663    2908.74</a:t>
            </a:r>
          </a:p>
          <a:p>
            <a:r>
              <a:rPr lang="en-US" sz="1600" b="1" dirty="0">
                <a:latin typeface="SAS Monospace" pitchFamily="49" charset="0"/>
              </a:rPr>
              <a:t> 1345      EUR       18664    3145.60</a:t>
            </a:r>
          </a:p>
          <a:p>
            <a:r>
              <a:rPr lang="en-US" sz="1600" b="1" dirty="0">
                <a:latin typeface="SAS Monospace" pitchFamily="49" charset="0"/>
              </a:rPr>
              <a:t> 109       USA       18703    2789.10</a:t>
            </a:r>
            <a:endParaRPr lang="en-US" sz="1600" b="1" dirty="0">
              <a:solidFill>
                <a:srgbClr val="000000"/>
              </a:solidFill>
              <a:latin typeface="SAS Monospace"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25"/>
          <p:cNvSpPr>
            <a:spLocks noGrp="1" noChangeArrowheads="1"/>
          </p:cNvSpPr>
          <p:nvPr>
            <p:ph type="title"/>
          </p:nvPr>
        </p:nvSpPr>
        <p:spPr/>
        <p:txBody>
          <a:bodyPr/>
          <a:lstStyle/>
          <a:p>
            <a:r>
              <a:rPr lang="en-US" dirty="0"/>
              <a:t>Input Styles</a:t>
            </a:r>
          </a:p>
        </p:txBody>
      </p:sp>
      <p:sp>
        <p:nvSpPr>
          <p:cNvPr id="13315" name="Rectangle 226"/>
          <p:cNvSpPr>
            <a:spLocks noGrp="1" noChangeArrowheads="1"/>
          </p:cNvSpPr>
          <p:nvPr>
            <p:ph idx="1"/>
          </p:nvPr>
        </p:nvSpPr>
        <p:spPr/>
        <p:txBody>
          <a:bodyPr/>
          <a:lstStyle/>
          <a:p>
            <a:r>
              <a:rPr lang="en-US" dirty="0"/>
              <a:t>Column input, formatted input, list input, and named input</a:t>
            </a:r>
            <a:br>
              <a:rPr lang="en-US" dirty="0"/>
            </a:br>
            <a:r>
              <a:rPr lang="en-US" dirty="0"/>
              <a:t>are all styles of writing INPUT statement specifications. </a:t>
            </a:r>
          </a:p>
        </p:txBody>
      </p:sp>
      <p:graphicFrame>
        <p:nvGraphicFramePr>
          <p:cNvPr id="764172" name="Group 268"/>
          <p:cNvGraphicFramePr>
            <a:graphicFrameLocks noGrp="1"/>
          </p:cNvGraphicFramePr>
          <p:nvPr>
            <p:extLst>
              <p:ext uri="{D42A27DB-BD31-4B8C-83A1-F6EECF244321}">
                <p14:modId xmlns:p14="http://schemas.microsoft.com/office/powerpoint/2010/main" val="2555773831"/>
              </p:ext>
            </p:extLst>
          </p:nvPr>
        </p:nvGraphicFramePr>
        <p:xfrm>
          <a:off x="703263" y="1966913"/>
          <a:ext cx="8023225" cy="3032082"/>
        </p:xfrm>
        <a:graphic>
          <a:graphicData uri="http://schemas.openxmlformats.org/drawingml/2006/table">
            <a:tbl>
              <a:tblPr/>
              <a:tblGrid>
                <a:gridCol w="2228850">
                  <a:extLst>
                    <a:ext uri="{9D8B030D-6E8A-4147-A177-3AD203B41FA5}">
                      <a16:colId xmlns:a16="http://schemas.microsoft.com/office/drawing/2014/main" val="20000"/>
                    </a:ext>
                  </a:extLst>
                </a:gridCol>
                <a:gridCol w="5794375">
                  <a:extLst>
                    <a:ext uri="{9D8B030D-6E8A-4147-A177-3AD203B41FA5}">
                      <a16:colId xmlns:a16="http://schemas.microsoft.com/office/drawing/2014/main" val="20001"/>
                    </a:ext>
                  </a:extLst>
                </a:gridCol>
              </a:tblGrid>
              <a:tr h="45239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pitchFamily="34" charset="0"/>
                        </a:rPr>
                        <a:t>Style</a:t>
                      </a:r>
                    </a:p>
                  </a:txBody>
                  <a:tcPr marL="88900" marR="88900" marT="88833" marB="88833"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pitchFamily="34" charset="0"/>
                        </a:rPr>
                        <a:t>Use for Reading</a:t>
                      </a:r>
                    </a:p>
                  </a:txBody>
                  <a:tcPr marL="88900" marR="88900" marT="88833" marB="88833"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4571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Column input</a:t>
                      </a:r>
                    </a:p>
                  </a:txBody>
                  <a:tcPr marT="91371" marB="9137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Standard data in fixed columns</a:t>
                      </a:r>
                    </a:p>
                  </a:txBody>
                  <a:tcPr marL="88900" marR="88900" marT="88833" marB="88833"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4571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Formatted input</a:t>
                      </a:r>
                    </a:p>
                  </a:txBody>
                  <a:tcPr marT="91371" marB="9137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Standard and nonstandard data in fixed columns</a:t>
                      </a:r>
                    </a:p>
                  </a:txBody>
                  <a:tcPr marL="88900" marR="88900" marT="88833" marB="88833"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73820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List input </a:t>
                      </a:r>
                    </a:p>
                  </a:txBody>
                  <a:tcPr marT="91371" marB="9137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Standard and nonstandard data separated by blanks or some other delimiter</a:t>
                      </a:r>
                    </a:p>
                  </a:txBody>
                  <a:tcPr marL="88900" marR="88900" marT="88833" marB="88833"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73816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Named input</a:t>
                      </a:r>
                    </a:p>
                  </a:txBody>
                  <a:tcPr marT="91371" marB="91371"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pitchFamily="34" charset="0"/>
                        </a:rPr>
                        <a:t>Standard data that is preceded by the name of the variable and an equal sign (=)</a:t>
                      </a:r>
                    </a:p>
                  </a:txBody>
                  <a:tcPr marL="88900" marR="88900" marT="88833" marB="88833"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DDDDDD"/>
                    </a:solidFill>
                  </a:tcPr>
                </a:tc>
                <a:extLst>
                  <a:ext uri="{0D108BD9-81ED-4DB2-BD59-A6C34878D82A}">
                    <a16:rowId xmlns:a16="http://schemas.microsoft.com/office/drawing/2014/main" val="10004"/>
                  </a:ext>
                </a:extLst>
              </a:tr>
            </a:tbl>
          </a:graphicData>
        </a:graphic>
      </p:graphicFrame>
      <p:sp>
        <p:nvSpPr>
          <p:cNvPr id="13334" name="Rectangle 200"/>
          <p:cNvSpPr>
            <a:spLocks noChangeArrowheads="1"/>
          </p:cNvSpPr>
          <p:nvPr/>
        </p:nvSpPr>
        <p:spPr bwMode="auto">
          <a:xfrm>
            <a:off x="711200" y="4965700"/>
            <a:ext cx="8018463"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noProof="1">
              <a:latin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Mixed Record Types: First Attempt</a:t>
            </a:r>
          </a:p>
        </p:txBody>
      </p:sp>
      <p:sp>
        <p:nvSpPr>
          <p:cNvPr id="65539" name="Rectangle 3"/>
          <p:cNvSpPr>
            <a:spLocks noGrp="1" noChangeArrowheads="1"/>
          </p:cNvSpPr>
          <p:nvPr>
            <p:ph idx="1"/>
          </p:nvPr>
        </p:nvSpPr>
        <p:spPr>
          <a:xfrm>
            <a:off x="685800" y="1071563"/>
            <a:ext cx="7848600" cy="935037"/>
          </a:xfrm>
        </p:spPr>
        <p:txBody>
          <a:bodyPr/>
          <a:lstStyle/>
          <a:p>
            <a:r>
              <a:rPr lang="en-US" dirty="0"/>
              <a:t>This code is a good start to reading the mixed record types, but it gives unexpected results.</a:t>
            </a:r>
          </a:p>
        </p:txBody>
      </p:sp>
      <p:sp>
        <p:nvSpPr>
          <p:cNvPr id="65541"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65542"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65543" name="Rectangle 12"/>
          <p:cNvSpPr>
            <a:spLocks noChangeArrowheads="1"/>
          </p:cNvSpPr>
          <p:nvPr/>
        </p:nvSpPr>
        <p:spPr bwMode="auto">
          <a:xfrm>
            <a:off x="677863" y="1963738"/>
            <a:ext cx="7742237"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 </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sp>
        <p:nvSpPr>
          <p:cNvPr id="65544" name="Text Box 14"/>
          <p:cNvSpPr txBox="1">
            <a:spLocks noChangeArrowheads="1"/>
          </p:cNvSpPr>
          <p:nvPr/>
        </p:nvSpPr>
        <p:spPr bwMode="auto">
          <a:xfrm>
            <a:off x="795020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r"/>
            <a:r>
              <a:rPr lang="en-US" sz="1600" b="1" dirty="0"/>
              <a:t>p204d04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Execution: First Attempt </a:t>
            </a:r>
          </a:p>
        </p:txBody>
      </p:sp>
      <p:sp>
        <p:nvSpPr>
          <p:cNvPr id="66563" name="Rectangle 3"/>
          <p:cNvSpPr>
            <a:spLocks noGrp="1" noChangeArrowheads="1"/>
          </p:cNvSpPr>
          <p:nvPr>
            <p:ph idx="1"/>
          </p:nvPr>
        </p:nvSpPr>
        <p:spPr/>
        <p:txBody>
          <a:bodyPr/>
          <a:lstStyle/>
          <a:p>
            <a:endParaRPr lang="en-US" noProof="1"/>
          </a:p>
        </p:txBody>
      </p:sp>
      <p:sp>
        <p:nvSpPr>
          <p:cNvPr id="66565"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15609" name="Group 505"/>
          <p:cNvGraphicFramePr>
            <a:graphicFrameLocks noGrp="1"/>
          </p:cNvGraphicFramePr>
          <p:nvPr>
            <p:extLst>
              <p:ext uri="{D42A27DB-BD31-4B8C-83A1-F6EECF244321}">
                <p14:modId xmlns:p14="http://schemas.microsoft.com/office/powerpoint/2010/main" val="178555484"/>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15610" name="Group 506"/>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6684" name="Text Box 404"/>
          <p:cNvSpPr txBox="1">
            <a:spLocks noChangeArrowheads="1"/>
          </p:cNvSpPr>
          <p:nvPr>
            <p:custDataLst>
              <p:tags r:id="rId1"/>
            </p:custDataLst>
          </p:nvPr>
        </p:nvSpPr>
        <p:spPr bwMode="auto">
          <a:xfrm>
            <a:off x="5574692" y="771822"/>
            <a:ext cx="1785776"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Initialize PDV</a:t>
            </a:r>
          </a:p>
        </p:txBody>
      </p:sp>
      <p:sp>
        <p:nvSpPr>
          <p:cNvPr id="66686"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2" name="Rectangle 1"/>
          <p:cNvSpPr/>
          <p:nvPr>
            <p:custDataLst>
              <p:tags r:id="rId2"/>
            </p:custDataLst>
          </p:nvPr>
        </p:nvSpPr>
        <p:spPr bwMode="auto">
          <a:xfrm>
            <a:off x="758825" y="1092200"/>
            <a:ext cx="23733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Execution: First Attempt </a:t>
            </a:r>
          </a:p>
        </p:txBody>
      </p:sp>
      <p:sp>
        <p:nvSpPr>
          <p:cNvPr id="67587" name="Rectangle 3"/>
          <p:cNvSpPr>
            <a:spLocks noGrp="1" noChangeArrowheads="1"/>
          </p:cNvSpPr>
          <p:nvPr>
            <p:ph idx="1"/>
          </p:nvPr>
        </p:nvSpPr>
        <p:spPr/>
        <p:txBody>
          <a:bodyPr/>
          <a:lstStyle/>
          <a:p>
            <a:endParaRPr lang="en-US" noProof="1"/>
          </a:p>
        </p:txBody>
      </p:sp>
      <p:sp>
        <p:nvSpPr>
          <p:cNvPr id="67589"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27767" name="Group 375"/>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7708" name="Text Box 283"/>
          <p:cNvSpPr txBox="1">
            <a:spLocks noChangeArrowheads="1"/>
          </p:cNvSpPr>
          <p:nvPr>
            <p:custDataLst>
              <p:tags r:id="rId1"/>
            </p:custDataLst>
          </p:nvPr>
        </p:nvSpPr>
        <p:spPr bwMode="auto">
          <a:xfrm>
            <a:off x="5273798" y="771822"/>
            <a:ext cx="2702306"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Specify input data file</a:t>
            </a:r>
          </a:p>
        </p:txBody>
      </p:sp>
      <p:sp>
        <p:nvSpPr>
          <p:cNvPr id="67710"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graphicFrame>
        <p:nvGraphicFramePr>
          <p:cNvPr id="9" name="Group 505"/>
          <p:cNvGraphicFramePr>
            <a:graphicFrameLocks noGrp="1"/>
          </p:cNvGraphicFramePr>
          <p:nvPr>
            <p:extLst>
              <p:ext uri="{D42A27DB-BD31-4B8C-83A1-F6EECF244321}">
                <p14:modId xmlns:p14="http://schemas.microsoft.com/office/powerpoint/2010/main" val="4047130769"/>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Rectangle 1"/>
          <p:cNvSpPr/>
          <p:nvPr>
            <p:custDataLst>
              <p:tags r:id="rId2"/>
            </p:custDataLst>
          </p:nvPr>
        </p:nvSpPr>
        <p:spPr bwMode="auto">
          <a:xfrm>
            <a:off x="1306513" y="1403096"/>
            <a:ext cx="45641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Execution: First Attempt</a:t>
            </a:r>
          </a:p>
        </p:txBody>
      </p:sp>
      <p:sp>
        <p:nvSpPr>
          <p:cNvPr id="68611" name="Rectangle 3"/>
          <p:cNvSpPr>
            <a:spLocks noGrp="1" noChangeArrowheads="1"/>
          </p:cNvSpPr>
          <p:nvPr>
            <p:ph idx="1"/>
          </p:nvPr>
        </p:nvSpPr>
        <p:spPr/>
        <p:txBody>
          <a:bodyPr/>
          <a:lstStyle/>
          <a:p>
            <a:endParaRPr lang="en-US" noProof="1"/>
          </a:p>
        </p:txBody>
      </p:sp>
      <p:sp>
        <p:nvSpPr>
          <p:cNvPr id="68613"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28791" name="Group 375"/>
          <p:cNvGraphicFramePr>
            <a:graphicFrameLocks noGrp="1"/>
          </p:cNvGraphicFramePr>
          <p:nvPr>
            <p:extLst>
              <p:ext uri="{D42A27DB-BD31-4B8C-83A1-F6EECF244321}">
                <p14:modId xmlns:p14="http://schemas.microsoft.com/office/powerpoint/2010/main" val="2656026767"/>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28792" name="Group 376"/>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8732" name="Text Box 283"/>
          <p:cNvSpPr txBox="1">
            <a:spLocks noChangeArrowheads="1"/>
          </p:cNvSpPr>
          <p:nvPr>
            <p:custDataLst>
              <p:tags r:id="rId1"/>
            </p:custDataLst>
          </p:nvPr>
        </p:nvSpPr>
        <p:spPr bwMode="auto">
          <a:xfrm>
            <a:off x="5516807" y="771822"/>
            <a:ext cx="2178639"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input buffer</a:t>
            </a:r>
          </a:p>
        </p:txBody>
      </p:sp>
      <p:sp>
        <p:nvSpPr>
          <p:cNvPr id="68734"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2" name="Rectangle 1"/>
          <p:cNvSpPr/>
          <p:nvPr>
            <p:custDataLst>
              <p:tags r:id="rId2"/>
            </p:custDataLst>
          </p:nvPr>
        </p:nvSpPr>
        <p:spPr bwMode="auto">
          <a:xfrm>
            <a:off x="1306513" y="1713992"/>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Execution: First Attempt</a:t>
            </a:r>
          </a:p>
        </p:txBody>
      </p:sp>
      <p:sp>
        <p:nvSpPr>
          <p:cNvPr id="69635" name="Rectangle 3"/>
          <p:cNvSpPr>
            <a:spLocks noGrp="1" noChangeArrowheads="1"/>
          </p:cNvSpPr>
          <p:nvPr>
            <p:ph idx="1"/>
          </p:nvPr>
        </p:nvSpPr>
        <p:spPr/>
        <p:txBody>
          <a:bodyPr/>
          <a:lstStyle/>
          <a:p>
            <a:endParaRPr lang="en-US" noProof="1"/>
          </a:p>
        </p:txBody>
      </p:sp>
      <p:sp>
        <p:nvSpPr>
          <p:cNvPr id="69637"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30841" name="Group 377"/>
          <p:cNvGraphicFramePr>
            <a:graphicFrameLocks noGrp="1"/>
          </p:cNvGraphicFramePr>
          <p:nvPr>
            <p:extLst>
              <p:ext uri="{D42A27DB-BD31-4B8C-83A1-F6EECF244321}">
                <p14:modId xmlns:p14="http://schemas.microsoft.com/office/powerpoint/2010/main" val="3060703276"/>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0842" name="Group 378"/>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9759"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69760" name="Text Box 296"/>
          <p:cNvSpPr txBox="1">
            <a:spLocks noChangeArrowheads="1"/>
          </p:cNvSpPr>
          <p:nvPr>
            <p:custDataLst>
              <p:tags r:id="rId1"/>
            </p:custDataLst>
          </p:nvPr>
        </p:nvSpPr>
        <p:spPr bwMode="auto">
          <a:xfrm>
            <a:off x="5126038" y="771822"/>
            <a:ext cx="2813851"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values into PDV</a:t>
            </a:r>
          </a:p>
        </p:txBody>
      </p:sp>
      <p:sp>
        <p:nvSpPr>
          <p:cNvPr id="2" name="Rectangle 1"/>
          <p:cNvSpPr/>
          <p:nvPr>
            <p:custDataLst>
              <p:tags r:id="rId2"/>
            </p:custDataLst>
          </p:nvPr>
        </p:nvSpPr>
        <p:spPr bwMode="auto">
          <a:xfrm>
            <a:off x="2356282" y="1713992"/>
            <a:ext cx="4967627"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4" name="Rectangle 13"/>
          <p:cNvSpPr/>
          <p:nvPr>
            <p:custDataLst>
              <p:tags r:id="rId3"/>
            </p:custDataLst>
          </p:nvPr>
        </p:nvSpPr>
        <p:spPr bwMode="auto">
          <a:xfrm>
            <a:off x="539267" y="5036312"/>
            <a:ext cx="1260657"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5" name="Rectangle 14"/>
          <p:cNvSpPr/>
          <p:nvPr>
            <p:custDataLst>
              <p:tags r:id="rId4"/>
            </p:custDataLst>
          </p:nvPr>
        </p:nvSpPr>
        <p:spPr bwMode="auto">
          <a:xfrm>
            <a:off x="2128582" y="5033264"/>
            <a:ext cx="94989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Execution: First Attempt </a:t>
            </a:r>
          </a:p>
        </p:txBody>
      </p:sp>
      <p:sp>
        <p:nvSpPr>
          <p:cNvPr id="70659" name="Rectangle 3"/>
          <p:cNvSpPr>
            <a:spLocks noGrp="1" noChangeArrowheads="1"/>
          </p:cNvSpPr>
          <p:nvPr>
            <p:ph idx="1"/>
          </p:nvPr>
        </p:nvSpPr>
        <p:spPr/>
        <p:txBody>
          <a:bodyPr/>
          <a:lstStyle/>
          <a:p>
            <a:endParaRPr lang="en-US" noProof="1"/>
          </a:p>
        </p:txBody>
      </p:sp>
      <p:sp>
        <p:nvSpPr>
          <p:cNvPr id="70661"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31861" name="Group 373"/>
          <p:cNvGraphicFramePr>
            <a:graphicFrameLocks noGrp="1"/>
          </p:cNvGraphicFramePr>
          <p:nvPr>
            <p:extLst>
              <p:ext uri="{D42A27DB-BD31-4B8C-83A1-F6EECF244321}">
                <p14:modId xmlns:p14="http://schemas.microsoft.com/office/powerpoint/2010/main" val="3674882536"/>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1862" name="Group 374"/>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70780" name="Text Box 281"/>
          <p:cNvSpPr txBox="1">
            <a:spLocks noChangeArrowheads="1"/>
          </p:cNvSpPr>
          <p:nvPr>
            <p:custDataLst>
              <p:tags r:id="rId1"/>
            </p:custDataLst>
          </p:nvPr>
        </p:nvSpPr>
        <p:spPr bwMode="auto">
          <a:xfrm>
            <a:off x="247650" y="1898512"/>
            <a:ext cx="920750" cy="539155"/>
          </a:xfrm>
          <a:prstGeom prst="roundRect">
            <a:avLst/>
          </a:prstGeom>
          <a:solidFill>
            <a:srgbClr val="0053C3"/>
          </a:solidFill>
          <a:ln w="19050" algn="ctr">
            <a:solidFill>
              <a:srgbClr val="000000"/>
            </a:solidFill>
            <a:miter lim="800000"/>
            <a:headEnd type="none" w="med" len="lg"/>
            <a:tailEnd type="none" w="med" len="lg"/>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True</a:t>
            </a:r>
          </a:p>
        </p:txBody>
      </p:sp>
      <p:sp>
        <p:nvSpPr>
          <p:cNvPr id="70782"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2" name="Rectangle 1"/>
          <p:cNvSpPr/>
          <p:nvPr>
            <p:custDataLst>
              <p:tags r:id="rId2"/>
            </p:custDataLst>
          </p:nvPr>
        </p:nvSpPr>
        <p:spPr bwMode="auto">
          <a:xfrm>
            <a:off x="1854200" y="2024888"/>
            <a:ext cx="255593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Execution: First Attempt</a:t>
            </a:r>
          </a:p>
        </p:txBody>
      </p:sp>
      <p:sp>
        <p:nvSpPr>
          <p:cNvPr id="71683" name="Rectangle 3"/>
          <p:cNvSpPr>
            <a:spLocks noGrp="1" noChangeArrowheads="1"/>
          </p:cNvSpPr>
          <p:nvPr>
            <p:ph idx="1"/>
          </p:nvPr>
        </p:nvSpPr>
        <p:spPr/>
        <p:txBody>
          <a:bodyPr/>
          <a:lstStyle/>
          <a:p>
            <a:endParaRPr lang="en-US" noProof="1"/>
          </a:p>
        </p:txBody>
      </p:sp>
      <p:sp>
        <p:nvSpPr>
          <p:cNvPr id="71685"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32884" name="Group 372"/>
          <p:cNvGraphicFramePr>
            <a:graphicFrameLocks noGrp="1"/>
          </p:cNvGraphicFramePr>
          <p:nvPr>
            <p:extLst>
              <p:ext uri="{D42A27DB-BD31-4B8C-83A1-F6EECF244321}">
                <p14:modId xmlns:p14="http://schemas.microsoft.com/office/powerpoint/2010/main" val="1845463442"/>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E</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J</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N</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2885" name="Group 373"/>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71805" name="Text Box 282"/>
          <p:cNvSpPr txBox="1">
            <a:spLocks noChangeArrowheads="1"/>
          </p:cNvSpPr>
          <p:nvPr>
            <p:custDataLst>
              <p:tags r:id="rId1"/>
            </p:custDataLst>
          </p:nvPr>
        </p:nvSpPr>
        <p:spPr bwMode="auto">
          <a:xfrm>
            <a:off x="6412523" y="2908895"/>
            <a:ext cx="2378392"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input buffer</a:t>
            </a:r>
          </a:p>
        </p:txBody>
      </p:sp>
      <p:sp>
        <p:nvSpPr>
          <p:cNvPr id="71806"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2" name="Rectangle 1"/>
          <p:cNvSpPr/>
          <p:nvPr>
            <p:custDataLst>
              <p:tags r:id="rId2"/>
            </p:custDataLst>
          </p:nvPr>
        </p:nvSpPr>
        <p:spPr bwMode="auto">
          <a:xfrm>
            <a:off x="1854200" y="2335784"/>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Execution: First Attempt </a:t>
            </a:r>
          </a:p>
        </p:txBody>
      </p:sp>
      <p:sp>
        <p:nvSpPr>
          <p:cNvPr id="72707" name="Rectangle 3"/>
          <p:cNvSpPr>
            <a:spLocks noGrp="1" noChangeArrowheads="1"/>
          </p:cNvSpPr>
          <p:nvPr>
            <p:ph idx="1"/>
          </p:nvPr>
        </p:nvSpPr>
        <p:spPr/>
        <p:txBody>
          <a:bodyPr/>
          <a:lstStyle/>
          <a:p>
            <a:endParaRPr lang="en-US" noProof="1"/>
          </a:p>
        </p:txBody>
      </p:sp>
      <p:sp>
        <p:nvSpPr>
          <p:cNvPr id="72709"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33911" name="Group 375"/>
          <p:cNvGraphicFramePr>
            <a:graphicFrameLocks noGrp="1"/>
          </p:cNvGraphicFramePr>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E</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J</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N</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3912" name="Group 376"/>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72831" name="Text Box 285"/>
          <p:cNvSpPr txBox="1">
            <a:spLocks noChangeArrowheads="1"/>
          </p:cNvSpPr>
          <p:nvPr>
            <p:custDataLst>
              <p:tags r:id="rId1"/>
            </p:custDataLst>
          </p:nvPr>
        </p:nvSpPr>
        <p:spPr bwMode="auto">
          <a:xfrm>
            <a:off x="3035300" y="3911888"/>
            <a:ext cx="4882328"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Invalid data message written to SAS log</a:t>
            </a:r>
          </a:p>
        </p:txBody>
      </p:sp>
      <p:sp>
        <p:nvSpPr>
          <p:cNvPr id="72832"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2" name="Rectangle 1"/>
          <p:cNvSpPr/>
          <p:nvPr>
            <p:custDataLst>
              <p:tags r:id="rId2"/>
            </p:custDataLst>
          </p:nvPr>
        </p:nvSpPr>
        <p:spPr bwMode="auto">
          <a:xfrm>
            <a:off x="2949575" y="2646680"/>
            <a:ext cx="2373196" cy="2774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3"/>
            </p:custDataLst>
          </p:nvPr>
        </p:nvSpPr>
        <p:spPr bwMode="auto">
          <a:xfrm>
            <a:off x="2949574" y="2335784"/>
            <a:ext cx="4057617"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4" name="Rectangle 3"/>
          <p:cNvSpPr/>
          <p:nvPr>
            <p:custDataLst>
              <p:tags r:id="rId4"/>
            </p:custDataLst>
          </p:nvPr>
        </p:nvSpPr>
        <p:spPr bwMode="auto">
          <a:xfrm>
            <a:off x="3387295" y="5027867"/>
            <a:ext cx="5410195"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2167733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Execution: First Attempt </a:t>
            </a:r>
          </a:p>
        </p:txBody>
      </p:sp>
      <p:sp>
        <p:nvSpPr>
          <p:cNvPr id="73731" name="Rectangle 3"/>
          <p:cNvSpPr>
            <a:spLocks noGrp="1" noChangeArrowheads="1"/>
          </p:cNvSpPr>
          <p:nvPr>
            <p:ph idx="1"/>
          </p:nvPr>
        </p:nvSpPr>
        <p:spPr/>
        <p:txBody>
          <a:bodyPr/>
          <a:lstStyle/>
          <a:p>
            <a:endParaRPr lang="en-US" noProof="1"/>
          </a:p>
        </p:txBody>
      </p:sp>
      <p:sp>
        <p:nvSpPr>
          <p:cNvPr id="73733"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35960" name="Group 376"/>
          <p:cNvGraphicFramePr>
            <a:graphicFrameLocks noGrp="1"/>
          </p:cNvGraphicFramePr>
          <p:nvPr>
            <p:extLst>
              <p:ext uri="{D42A27DB-BD31-4B8C-83A1-F6EECF244321}">
                <p14:modId xmlns:p14="http://schemas.microsoft.com/office/powerpoint/2010/main" val="3099869016"/>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E</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J</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N</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5961" name="Group 377"/>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73853"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grpSp>
        <p:nvGrpSpPr>
          <p:cNvPr id="4" name="Group 3"/>
          <p:cNvGrpSpPr/>
          <p:nvPr/>
        </p:nvGrpSpPr>
        <p:grpSpPr>
          <a:xfrm>
            <a:off x="1488831" y="3889251"/>
            <a:ext cx="4847736" cy="947777"/>
            <a:chOff x="-435952" y="3543299"/>
            <a:chExt cx="4847736" cy="947777"/>
          </a:xfrm>
        </p:grpSpPr>
        <p:sp>
          <p:nvSpPr>
            <p:cNvPr id="2" name="Rounded Rectangle 1"/>
            <p:cNvSpPr/>
            <p:nvPr/>
          </p:nvSpPr>
          <p:spPr bwMode="auto">
            <a:xfrm>
              <a:off x="1871784" y="3543299"/>
              <a:ext cx="2540000" cy="947777"/>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latin typeface="Arial" pitchFamily="34" charset="0"/>
                </a:rPr>
                <a:t>Implicit OUTPUT;</a:t>
              </a:r>
            </a:p>
            <a:p>
              <a:pPr algn="ctr"/>
              <a:r>
                <a:rPr lang="en-US" sz="2000" b="1" dirty="0">
                  <a:solidFill>
                    <a:srgbClr val="FFFFFF"/>
                  </a:solidFill>
                  <a:latin typeface="Arial" pitchFamily="34" charset="0"/>
                </a:rPr>
                <a:t>Implicit RETURN;</a:t>
              </a:r>
            </a:p>
          </p:txBody>
        </p:sp>
        <p:cxnSp>
          <p:nvCxnSpPr>
            <p:cNvPr id="3" name="Straight Arrow Connector 2"/>
            <p:cNvCxnSpPr/>
            <p:nvPr/>
          </p:nvCxnSpPr>
          <p:spPr bwMode="auto">
            <a:xfrm flipH="1" flipV="1">
              <a:off x="-435952" y="3543299"/>
              <a:ext cx="2307736" cy="403349"/>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Execution: First Attempt</a:t>
            </a:r>
          </a:p>
        </p:txBody>
      </p:sp>
      <p:sp>
        <p:nvSpPr>
          <p:cNvPr id="74755" name="Rectangle 3"/>
          <p:cNvSpPr>
            <a:spLocks noGrp="1" noChangeArrowheads="1"/>
          </p:cNvSpPr>
          <p:nvPr>
            <p:ph idx="1"/>
          </p:nvPr>
        </p:nvSpPr>
        <p:spPr/>
        <p:txBody>
          <a:bodyPr/>
          <a:lstStyle/>
          <a:p>
            <a:endParaRPr lang="en-US" noProof="1"/>
          </a:p>
        </p:txBody>
      </p:sp>
      <p:sp>
        <p:nvSpPr>
          <p:cNvPr id="74757"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38004" name="Group 372"/>
          <p:cNvGraphicFramePr>
            <a:graphicFrameLocks noGrp="1"/>
          </p:cNvGraphicFramePr>
          <p:nvPr>
            <p:extLst>
              <p:ext uri="{D42A27DB-BD31-4B8C-83A1-F6EECF244321}">
                <p14:modId xmlns:p14="http://schemas.microsoft.com/office/powerpoint/2010/main" val="3475033195"/>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E</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R</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J</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N</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8005" name="Group 373"/>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74876" name="Text Box 284"/>
          <p:cNvSpPr txBox="1">
            <a:spLocks noChangeArrowheads="1"/>
          </p:cNvSpPr>
          <p:nvPr>
            <p:custDataLst>
              <p:tags r:id="rId1"/>
            </p:custDataLst>
          </p:nvPr>
        </p:nvSpPr>
        <p:spPr bwMode="auto">
          <a:xfrm>
            <a:off x="4908550" y="3979863"/>
            <a:ext cx="2419350"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Continue until EOF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Standard and Nonstandard Data (Review)</a:t>
            </a:r>
          </a:p>
        </p:txBody>
      </p:sp>
      <p:sp>
        <p:nvSpPr>
          <p:cNvPr id="27651" name="Rectangle 3"/>
          <p:cNvSpPr>
            <a:spLocks noGrp="1" noChangeArrowheads="1"/>
          </p:cNvSpPr>
          <p:nvPr>
            <p:ph idx="1"/>
          </p:nvPr>
        </p:nvSpPr>
        <p:spPr/>
        <p:txBody>
          <a:bodyPr/>
          <a:lstStyle/>
          <a:p>
            <a:r>
              <a:rPr lang="en-US" dirty="0"/>
              <a:t>Standard data is data that SAS can read without any additional instruction.</a:t>
            </a:r>
          </a:p>
          <a:p>
            <a:pPr lvl="1"/>
            <a:r>
              <a:rPr lang="en-US" dirty="0"/>
              <a:t>Character data is always standard.</a:t>
            </a:r>
          </a:p>
          <a:p>
            <a:pPr lvl="1"/>
            <a:r>
              <a:rPr lang="en-US" dirty="0"/>
              <a:t>Some numeric values are standard and some are not. </a:t>
            </a:r>
          </a:p>
          <a:p>
            <a:pPr lvl="1"/>
            <a:endParaRPr lang="en-US" dirty="0"/>
          </a:p>
          <a:p>
            <a:endParaRPr lang="en-US" dirty="0"/>
          </a:p>
          <a:p>
            <a:endParaRPr lang="en-US" dirty="0"/>
          </a:p>
          <a:p>
            <a:pPr lvl="1"/>
            <a:endParaRPr lang="en-US" dirty="0"/>
          </a:p>
        </p:txBody>
      </p:sp>
      <p:pic>
        <p:nvPicPr>
          <p:cNvPr id="10" name="Picture 2" descr="H:\Library_ec\graphics\soft_blue_oval cop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592" y="3226351"/>
            <a:ext cx="3694899" cy="316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8"/>
          <p:cNvSpPr txBox="1">
            <a:spLocks noChangeArrowheads="1"/>
          </p:cNvSpPr>
          <p:nvPr/>
        </p:nvSpPr>
        <p:spPr bwMode="auto">
          <a:xfrm>
            <a:off x="5277853" y="2676123"/>
            <a:ext cx="2418376" cy="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square" lIns="88900" tIns="88900" rIns="88900" bIns="88900">
            <a:spAutoFit/>
          </a:bodyPr>
          <a:lstStyle>
            <a:lvl1pPr defTabSz="652463">
              <a:defRPr sz="2400">
                <a:solidFill>
                  <a:schemeClr val="tx1"/>
                </a:solidFill>
                <a:latin typeface="Arial" pitchFamily="34" charset="0"/>
              </a:defRPr>
            </a:lvl1pPr>
            <a:lvl2pPr marL="742950" indent="-285750" defTabSz="652463">
              <a:defRPr sz="2400">
                <a:solidFill>
                  <a:schemeClr val="tx1"/>
                </a:solidFill>
                <a:latin typeface="Arial" pitchFamily="34" charset="0"/>
              </a:defRPr>
            </a:lvl2pPr>
            <a:lvl3pPr marL="1143000" indent="-228600" defTabSz="652463">
              <a:defRPr sz="2400">
                <a:solidFill>
                  <a:schemeClr val="tx1"/>
                </a:solidFill>
                <a:latin typeface="Arial" pitchFamily="34" charset="0"/>
              </a:defRPr>
            </a:lvl3pPr>
            <a:lvl4pPr marL="1600200" indent="-228600" defTabSz="652463">
              <a:defRPr sz="2400">
                <a:solidFill>
                  <a:schemeClr val="tx1"/>
                </a:solidFill>
                <a:latin typeface="Arial" pitchFamily="34" charset="0"/>
              </a:defRPr>
            </a:lvl4pPr>
            <a:lvl5pPr marL="2057400" indent="-228600" defTabSz="652463">
              <a:defRPr sz="2400">
                <a:solidFill>
                  <a:schemeClr val="tx1"/>
                </a:solidFill>
                <a:latin typeface="Arial" pitchFamily="34" charset="0"/>
              </a:defRPr>
            </a:lvl5pPr>
            <a:lvl6pPr marL="2514600" indent="-228600" defTabSz="652463" eaLnBrk="0" fontAlgn="base" hangingPunct="0">
              <a:spcBef>
                <a:spcPct val="0"/>
              </a:spcBef>
              <a:spcAft>
                <a:spcPct val="0"/>
              </a:spcAft>
              <a:defRPr sz="2400">
                <a:solidFill>
                  <a:schemeClr val="tx1"/>
                </a:solidFill>
                <a:latin typeface="Arial" pitchFamily="34" charset="0"/>
              </a:defRPr>
            </a:lvl6pPr>
            <a:lvl7pPr marL="2971800" indent="-228600" defTabSz="652463" eaLnBrk="0" fontAlgn="base" hangingPunct="0">
              <a:spcBef>
                <a:spcPct val="0"/>
              </a:spcBef>
              <a:spcAft>
                <a:spcPct val="0"/>
              </a:spcAft>
              <a:defRPr sz="2400">
                <a:solidFill>
                  <a:schemeClr val="tx1"/>
                </a:solidFill>
                <a:latin typeface="Arial" pitchFamily="34" charset="0"/>
              </a:defRPr>
            </a:lvl7pPr>
            <a:lvl8pPr marL="3429000" indent="-228600" defTabSz="652463" eaLnBrk="0" fontAlgn="base" hangingPunct="0">
              <a:spcBef>
                <a:spcPct val="0"/>
              </a:spcBef>
              <a:spcAft>
                <a:spcPct val="0"/>
              </a:spcAft>
              <a:defRPr sz="2400">
                <a:solidFill>
                  <a:schemeClr val="tx1"/>
                </a:solidFill>
                <a:latin typeface="Arial" pitchFamily="34" charset="0"/>
              </a:defRPr>
            </a:lvl8pPr>
            <a:lvl9pPr marL="3886200" indent="-228600" defTabSz="652463" eaLnBrk="0" fontAlgn="base" hangingPunct="0">
              <a:spcBef>
                <a:spcPct val="0"/>
              </a:spcBef>
              <a:spcAft>
                <a:spcPct val="0"/>
              </a:spcAft>
              <a:defRPr sz="2400">
                <a:solidFill>
                  <a:schemeClr val="tx1"/>
                </a:solidFill>
                <a:latin typeface="Arial" pitchFamily="34" charset="0"/>
              </a:defRPr>
            </a:lvl9pPr>
          </a:lstStyle>
          <a:p>
            <a:pPr algn="ctr"/>
            <a:r>
              <a:rPr lang="en-US" b="1" dirty="0"/>
              <a:t>Nonstandard </a:t>
            </a:r>
            <a:br>
              <a:rPr lang="en-US" b="1" dirty="0"/>
            </a:br>
            <a:r>
              <a:rPr lang="en-US" b="1" dirty="0"/>
              <a:t>Numeric Data</a:t>
            </a:r>
          </a:p>
        </p:txBody>
      </p:sp>
      <p:sp>
        <p:nvSpPr>
          <p:cNvPr id="13" name="TextBox 12"/>
          <p:cNvSpPr txBox="1"/>
          <p:nvPr/>
        </p:nvSpPr>
        <p:spPr>
          <a:xfrm>
            <a:off x="5264201" y="4595644"/>
            <a:ext cx="1237771" cy="461665"/>
          </a:xfrm>
          <a:prstGeom prst="rect">
            <a:avLst/>
          </a:prstGeom>
          <a:solidFill>
            <a:schemeClr val="bg1"/>
          </a:solidFill>
          <a:ln>
            <a:solidFill>
              <a:schemeClr val="tx1"/>
            </a:solidFill>
          </a:ln>
        </p:spPr>
        <p:txBody>
          <a:bodyPr wrap="square" rtlCol="0">
            <a:spAutoFit/>
          </a:bodyPr>
          <a:lstStyle/>
          <a:p>
            <a:pPr algn="ctr"/>
            <a:r>
              <a:rPr lang="en-US" b="1" dirty="0"/>
              <a:t>5,823</a:t>
            </a:r>
          </a:p>
        </p:txBody>
      </p:sp>
      <p:sp>
        <p:nvSpPr>
          <p:cNvPr id="14" name="TextBox 13"/>
          <p:cNvSpPr txBox="1"/>
          <p:nvPr/>
        </p:nvSpPr>
        <p:spPr>
          <a:xfrm>
            <a:off x="5548304" y="5149682"/>
            <a:ext cx="2229631" cy="461665"/>
          </a:xfrm>
          <a:prstGeom prst="rect">
            <a:avLst/>
          </a:prstGeom>
          <a:solidFill>
            <a:schemeClr val="bg1"/>
          </a:solidFill>
          <a:ln>
            <a:solidFill>
              <a:schemeClr val="tx1"/>
            </a:solidFill>
          </a:ln>
        </p:spPr>
        <p:txBody>
          <a:bodyPr wrap="square" rtlCol="0">
            <a:spAutoFit/>
          </a:bodyPr>
          <a:lstStyle/>
          <a:p>
            <a:pPr algn="ctr"/>
            <a:r>
              <a:rPr lang="en-US" b="1" dirty="0"/>
              <a:t>12May2009</a:t>
            </a:r>
          </a:p>
        </p:txBody>
      </p:sp>
      <p:sp>
        <p:nvSpPr>
          <p:cNvPr id="15" name="TextBox 14"/>
          <p:cNvSpPr txBox="1"/>
          <p:nvPr/>
        </p:nvSpPr>
        <p:spPr>
          <a:xfrm>
            <a:off x="5390258" y="4010217"/>
            <a:ext cx="1111714" cy="461665"/>
          </a:xfrm>
          <a:prstGeom prst="rect">
            <a:avLst/>
          </a:prstGeom>
          <a:solidFill>
            <a:schemeClr val="bg1"/>
          </a:solidFill>
          <a:ln>
            <a:solidFill>
              <a:schemeClr val="tx1"/>
            </a:solidFill>
          </a:ln>
        </p:spPr>
        <p:txBody>
          <a:bodyPr wrap="square" rtlCol="0">
            <a:spAutoFit/>
          </a:bodyPr>
          <a:lstStyle/>
          <a:p>
            <a:pPr algn="ctr"/>
            <a:r>
              <a:rPr lang="en-US" b="1" dirty="0"/>
              <a:t>(23)</a:t>
            </a:r>
          </a:p>
        </p:txBody>
      </p:sp>
      <p:sp>
        <p:nvSpPr>
          <p:cNvPr id="17" name="TextBox 16"/>
          <p:cNvSpPr txBox="1"/>
          <p:nvPr/>
        </p:nvSpPr>
        <p:spPr>
          <a:xfrm>
            <a:off x="6663120" y="4620439"/>
            <a:ext cx="1465545" cy="400110"/>
          </a:xfrm>
          <a:prstGeom prst="rect">
            <a:avLst/>
          </a:prstGeom>
          <a:solidFill>
            <a:schemeClr val="bg1"/>
          </a:solidFill>
          <a:ln>
            <a:solidFill>
              <a:schemeClr val="tx1"/>
            </a:solidFill>
          </a:ln>
        </p:spPr>
        <p:txBody>
          <a:bodyPr wrap="square" rtlCol="0">
            <a:spAutoFit/>
          </a:bodyPr>
          <a:lstStyle/>
          <a:p>
            <a:pPr algn="ctr"/>
            <a:r>
              <a:rPr lang="en-US" sz="2000" b="1" dirty="0"/>
              <a:t>01/12/2010</a:t>
            </a:r>
          </a:p>
        </p:txBody>
      </p:sp>
      <p:sp>
        <p:nvSpPr>
          <p:cNvPr id="19" name="TextBox 18"/>
          <p:cNvSpPr txBox="1"/>
          <p:nvPr/>
        </p:nvSpPr>
        <p:spPr>
          <a:xfrm>
            <a:off x="6663120" y="4018528"/>
            <a:ext cx="1254005" cy="461665"/>
          </a:xfrm>
          <a:prstGeom prst="rect">
            <a:avLst/>
          </a:prstGeom>
          <a:solidFill>
            <a:schemeClr val="bg1"/>
          </a:solidFill>
          <a:ln>
            <a:solidFill>
              <a:schemeClr val="tx1"/>
            </a:solidFill>
          </a:ln>
        </p:spPr>
        <p:txBody>
          <a:bodyPr wrap="square" rtlCol="0">
            <a:spAutoFit/>
          </a:bodyPr>
          <a:lstStyle/>
          <a:p>
            <a:pPr algn="ctr"/>
            <a:r>
              <a:rPr lang="en-US" b="1" dirty="0"/>
              <a:t>$67.23</a:t>
            </a:r>
          </a:p>
        </p:txBody>
      </p:sp>
      <p:pic>
        <p:nvPicPr>
          <p:cNvPr id="20" name="Picture 2" descr="H:\Library_ec\graphics\soft_blue_oval cop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470" y="3201962"/>
            <a:ext cx="3694899" cy="316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1453606" y="4109590"/>
            <a:ext cx="1054554" cy="461665"/>
          </a:xfrm>
          <a:prstGeom prst="rect">
            <a:avLst/>
          </a:prstGeom>
          <a:solidFill>
            <a:schemeClr val="bg1"/>
          </a:solidFill>
          <a:ln>
            <a:solidFill>
              <a:schemeClr val="tx1"/>
            </a:solidFill>
          </a:ln>
        </p:spPr>
        <p:txBody>
          <a:bodyPr wrap="square" rtlCol="0">
            <a:spAutoFit/>
          </a:bodyPr>
          <a:lstStyle/>
          <a:p>
            <a:pPr algn="ctr"/>
            <a:r>
              <a:rPr lang="en-US" b="1" dirty="0"/>
              <a:t>67.23</a:t>
            </a:r>
          </a:p>
        </p:txBody>
      </p:sp>
      <p:sp>
        <p:nvSpPr>
          <p:cNvPr id="22" name="TextBox 21"/>
          <p:cNvSpPr txBox="1"/>
          <p:nvPr/>
        </p:nvSpPr>
        <p:spPr>
          <a:xfrm>
            <a:off x="1337162" y="4681560"/>
            <a:ext cx="1246440" cy="461665"/>
          </a:xfrm>
          <a:prstGeom prst="rect">
            <a:avLst/>
          </a:prstGeom>
          <a:solidFill>
            <a:schemeClr val="bg1"/>
          </a:solidFill>
          <a:ln>
            <a:solidFill>
              <a:schemeClr val="tx1"/>
            </a:solidFill>
          </a:ln>
        </p:spPr>
        <p:txBody>
          <a:bodyPr wrap="square" rtlCol="0">
            <a:spAutoFit/>
          </a:bodyPr>
          <a:lstStyle/>
          <a:p>
            <a:pPr algn="ctr"/>
            <a:r>
              <a:rPr lang="en-US" b="1" dirty="0"/>
              <a:t>5.67E5</a:t>
            </a:r>
          </a:p>
        </p:txBody>
      </p:sp>
      <p:sp>
        <p:nvSpPr>
          <p:cNvPr id="23" name="TextBox 22"/>
          <p:cNvSpPr txBox="1"/>
          <p:nvPr/>
        </p:nvSpPr>
        <p:spPr>
          <a:xfrm>
            <a:off x="2263403" y="3550971"/>
            <a:ext cx="640398" cy="461665"/>
          </a:xfrm>
          <a:prstGeom prst="rect">
            <a:avLst/>
          </a:prstGeom>
          <a:solidFill>
            <a:schemeClr val="bg1"/>
          </a:solidFill>
          <a:ln>
            <a:solidFill>
              <a:schemeClr val="tx1"/>
            </a:solidFill>
          </a:ln>
        </p:spPr>
        <p:txBody>
          <a:bodyPr wrap="square" rtlCol="0">
            <a:spAutoFit/>
          </a:bodyPr>
          <a:lstStyle/>
          <a:p>
            <a:pPr algn="ctr"/>
            <a:r>
              <a:rPr lang="en-US" b="1" dirty="0"/>
              <a:t>58</a:t>
            </a:r>
          </a:p>
        </p:txBody>
      </p:sp>
      <p:sp>
        <p:nvSpPr>
          <p:cNvPr id="24" name="TextBox 23"/>
          <p:cNvSpPr txBox="1"/>
          <p:nvPr/>
        </p:nvSpPr>
        <p:spPr>
          <a:xfrm>
            <a:off x="2698731" y="4671206"/>
            <a:ext cx="1077240" cy="461665"/>
          </a:xfrm>
          <a:prstGeom prst="rect">
            <a:avLst/>
          </a:prstGeom>
          <a:solidFill>
            <a:schemeClr val="bg1"/>
          </a:solidFill>
          <a:ln>
            <a:solidFill>
              <a:schemeClr val="tx1"/>
            </a:solidFill>
          </a:ln>
        </p:spPr>
        <p:txBody>
          <a:bodyPr wrap="square" rtlCol="0">
            <a:spAutoFit/>
          </a:bodyPr>
          <a:lstStyle/>
          <a:p>
            <a:pPr algn="ctr"/>
            <a:r>
              <a:rPr lang="en-US" b="1" dirty="0"/>
              <a:t>00.99</a:t>
            </a:r>
          </a:p>
        </p:txBody>
      </p:sp>
      <p:sp>
        <p:nvSpPr>
          <p:cNvPr id="25" name="TextBox 24"/>
          <p:cNvSpPr txBox="1"/>
          <p:nvPr/>
        </p:nvSpPr>
        <p:spPr>
          <a:xfrm>
            <a:off x="2799220" y="4109589"/>
            <a:ext cx="771653" cy="461665"/>
          </a:xfrm>
          <a:prstGeom prst="rect">
            <a:avLst/>
          </a:prstGeom>
          <a:solidFill>
            <a:schemeClr val="bg1"/>
          </a:solidFill>
          <a:ln>
            <a:solidFill>
              <a:schemeClr val="tx1"/>
            </a:solidFill>
          </a:ln>
        </p:spPr>
        <p:txBody>
          <a:bodyPr wrap="square" rtlCol="0">
            <a:spAutoFit/>
          </a:bodyPr>
          <a:lstStyle/>
          <a:p>
            <a:pPr algn="ctr"/>
            <a:r>
              <a:rPr lang="en-US" b="1" dirty="0"/>
              <a:t>-23</a:t>
            </a:r>
          </a:p>
        </p:txBody>
      </p:sp>
      <p:sp>
        <p:nvSpPr>
          <p:cNvPr id="26" name="TextBox 25"/>
          <p:cNvSpPr txBox="1"/>
          <p:nvPr/>
        </p:nvSpPr>
        <p:spPr>
          <a:xfrm>
            <a:off x="2091678" y="5299570"/>
            <a:ext cx="1246440" cy="461665"/>
          </a:xfrm>
          <a:prstGeom prst="rect">
            <a:avLst/>
          </a:prstGeom>
          <a:solidFill>
            <a:schemeClr val="bg1"/>
          </a:solidFill>
          <a:ln>
            <a:solidFill>
              <a:schemeClr val="tx1"/>
            </a:solidFill>
          </a:ln>
        </p:spPr>
        <p:txBody>
          <a:bodyPr wrap="square" rtlCol="0">
            <a:spAutoFit/>
          </a:bodyPr>
          <a:lstStyle/>
          <a:p>
            <a:pPr algn="ctr"/>
            <a:r>
              <a:rPr lang="en-US" b="1" dirty="0"/>
              <a:t>1.2E-2</a:t>
            </a:r>
          </a:p>
        </p:txBody>
      </p:sp>
      <p:sp>
        <p:nvSpPr>
          <p:cNvPr id="4" name="TextBox 3"/>
          <p:cNvSpPr txBox="1"/>
          <p:nvPr/>
        </p:nvSpPr>
        <p:spPr>
          <a:xfrm>
            <a:off x="1570432" y="2654607"/>
            <a:ext cx="2217107" cy="830997"/>
          </a:xfrm>
          <a:prstGeom prst="rect">
            <a:avLst/>
          </a:prstGeom>
          <a:noFill/>
        </p:spPr>
        <p:txBody>
          <a:bodyPr wrap="square" rtlCol="0">
            <a:spAutoFit/>
          </a:bodyPr>
          <a:lstStyle/>
          <a:p>
            <a:pPr algn="ctr"/>
            <a:r>
              <a:rPr lang="en-US" b="1" dirty="0"/>
              <a:t>Standard</a:t>
            </a:r>
          </a:p>
          <a:p>
            <a:pPr algn="ctr"/>
            <a:r>
              <a:rPr lang="en-US" b="1" dirty="0"/>
              <a:t>Numeric Data</a:t>
            </a:r>
          </a:p>
        </p:txBody>
      </p:sp>
    </p:spTree>
    <p:extLst>
      <p:ext uri="{BB962C8B-B14F-4D97-AF65-F5344CB8AC3E}">
        <p14:creationId xmlns:p14="http://schemas.microsoft.com/office/powerpoint/2010/main" val="1536524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4"/>
          <p:cNvSpPr>
            <a:spLocks noGrp="1" noChangeArrowheads="1"/>
          </p:cNvSpPr>
          <p:nvPr>
            <p:ph type="title"/>
          </p:nvPr>
        </p:nvSpPr>
        <p:spPr/>
        <p:txBody>
          <a:bodyPr/>
          <a:lstStyle/>
          <a:p>
            <a:r>
              <a:rPr lang="en-US" dirty="0"/>
              <a:t>First Attempt: Unexpected Output</a:t>
            </a:r>
          </a:p>
        </p:txBody>
      </p:sp>
      <p:sp>
        <p:nvSpPr>
          <p:cNvPr id="75779" name="Rectangle 15"/>
          <p:cNvSpPr>
            <a:spLocks noGrp="1" noChangeArrowheads="1"/>
          </p:cNvSpPr>
          <p:nvPr>
            <p:ph idx="1"/>
          </p:nvPr>
        </p:nvSpPr>
        <p:spPr/>
        <p:txBody>
          <a:bodyPr/>
          <a:lstStyle/>
          <a:p>
            <a:r>
              <a:rPr lang="en-US" dirty="0"/>
              <a:t>Partial SAS Log</a:t>
            </a:r>
          </a:p>
        </p:txBody>
      </p:sp>
      <p:sp>
        <p:nvSpPr>
          <p:cNvPr id="75781"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75782" name="Text Box 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75783" name="Rectangle 13"/>
          <p:cNvSpPr>
            <a:spLocks noChangeArrowheads="1"/>
          </p:cNvSpPr>
          <p:nvPr/>
        </p:nvSpPr>
        <p:spPr bwMode="auto">
          <a:xfrm>
            <a:off x="454025" y="1500188"/>
            <a:ext cx="8435975" cy="3321050"/>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r>
              <a:rPr lang="en-US" sz="1600" b="1" dirty="0">
                <a:solidFill>
                  <a:srgbClr val="0000FF"/>
                </a:solidFill>
                <a:latin typeface="SAS Monospace" pitchFamily="49" charset="0"/>
              </a:rPr>
              <a:t>NOTE: Invalid data for </a:t>
            </a:r>
            <a:r>
              <a:rPr lang="en-US" sz="1600" b="1" dirty="0" err="1">
                <a:solidFill>
                  <a:srgbClr val="0000FF"/>
                </a:solidFill>
                <a:latin typeface="SAS Monospace" pitchFamily="49" charset="0"/>
              </a:rPr>
              <a:t>SaleDate</a:t>
            </a:r>
            <a:r>
              <a:rPr lang="en-US" sz="1600" b="1" dirty="0">
                <a:solidFill>
                  <a:srgbClr val="0000FF"/>
                </a:solidFill>
                <a:latin typeface="SAS Monospace" pitchFamily="49" charset="0"/>
              </a:rPr>
              <a:t> in line 2 10-19.</a:t>
            </a:r>
          </a:p>
          <a:p>
            <a:r>
              <a:rPr lang="en-US" sz="1600" b="1" dirty="0">
                <a:solidFill>
                  <a:srgbClr val="0000FF"/>
                </a:solidFill>
                <a:latin typeface="SAS Monospace" pitchFamily="49" charset="0"/>
              </a:rPr>
              <a:t>NOTE: Invalid data for Amount in line 2 20-26.</a:t>
            </a:r>
          </a:p>
          <a:p>
            <a:r>
              <a:rPr lang="en-US" sz="1600" b="1" dirty="0">
                <a:latin typeface="SAS Monospace" pitchFamily="49" charset="0"/>
              </a:rPr>
              <a:t>RULE:     ----+----1----+----2----+----3----+----4----+----5----+ </a:t>
            </a:r>
          </a:p>
          <a:p>
            <a:r>
              <a:rPr lang="en-US" sz="1600" b="1" dirty="0">
                <a:latin typeface="SAS Monospace" pitchFamily="49" charset="0"/>
              </a:rPr>
              <a:t> </a:t>
            </a:r>
            <a:r>
              <a:rPr lang="en-US" sz="1600" b="1" dirty="0">
                <a:solidFill>
                  <a:srgbClr val="000000"/>
                </a:solidFill>
                <a:latin typeface="SAS Monospace" pitchFamily="49" charset="0"/>
              </a:rPr>
              <a:t>         3034 EUR 30JAN2011 1876,30 </a:t>
            </a:r>
          </a:p>
          <a:p>
            <a:r>
              <a:rPr lang="en-US" sz="1600" b="1" dirty="0" err="1">
                <a:solidFill>
                  <a:srgbClr val="000000"/>
                </a:solidFill>
                <a:latin typeface="SAS Monospace" pitchFamily="49" charset="0"/>
              </a:rPr>
              <a:t>SaleID</a:t>
            </a:r>
            <a:r>
              <a:rPr lang="en-US" sz="1600" b="1" dirty="0">
                <a:solidFill>
                  <a:srgbClr val="000000"/>
                </a:solidFill>
                <a:latin typeface="SAS Monospace" pitchFamily="49" charset="0"/>
              </a:rPr>
              <a:t>=101 Location=USA </a:t>
            </a:r>
            <a:r>
              <a:rPr lang="en-US" sz="1600" b="1" dirty="0" err="1">
                <a:solidFill>
                  <a:srgbClr val="000000"/>
                </a:solidFill>
                <a:latin typeface="SAS Monospace" pitchFamily="49" charset="0"/>
              </a:rPr>
              <a:t>SaleDate</a:t>
            </a:r>
            <a:r>
              <a:rPr lang="en-US" sz="1600" b="1" dirty="0">
                <a:solidFill>
                  <a:srgbClr val="000000"/>
                </a:solidFill>
                <a:latin typeface="SAS Monospace" pitchFamily="49" charset="0"/>
              </a:rPr>
              <a:t>=. Amount=. _ERROR_=1 _N_=1</a:t>
            </a:r>
          </a:p>
          <a:p>
            <a:r>
              <a:rPr lang="en-US" sz="1600" b="1" dirty="0">
                <a:solidFill>
                  <a:srgbClr val="000000"/>
                </a:solidFill>
                <a:latin typeface="SAS Monospace" pitchFamily="49" charset="0"/>
              </a:rPr>
              <a:t>	.</a:t>
            </a:r>
          </a:p>
          <a:p>
            <a:r>
              <a:rPr lang="en-US" sz="1600" b="1" dirty="0">
                <a:solidFill>
                  <a:srgbClr val="000000"/>
                </a:solidFill>
                <a:latin typeface="SAS Monospace" pitchFamily="49" charset="0"/>
              </a:rPr>
              <a:t>	.</a:t>
            </a:r>
          </a:p>
          <a:p>
            <a:r>
              <a:rPr lang="en-US" sz="1600" b="1" dirty="0">
                <a:solidFill>
                  <a:srgbClr val="0000FF"/>
                </a:solidFill>
                <a:latin typeface="SAS Monospace" pitchFamily="49" charset="0"/>
              </a:rPr>
              <a:t>NOTE: 6 records were read from the </a:t>
            </a:r>
            <a:r>
              <a:rPr lang="en-US" sz="1600" b="1" dirty="0" err="1">
                <a:solidFill>
                  <a:srgbClr val="0000FF"/>
                </a:solidFill>
                <a:latin typeface="SAS Monospace" pitchFamily="49" charset="0"/>
              </a:rPr>
              <a:t>infile</a:t>
            </a:r>
            <a:r>
              <a:rPr lang="en-US" sz="1600" b="1" dirty="0">
                <a:solidFill>
                  <a:srgbClr val="0000FF"/>
                </a:solidFill>
                <a:latin typeface="SAS Monospace" pitchFamily="49" charset="0"/>
              </a:rPr>
              <a:t> 'sales.dat'.</a:t>
            </a:r>
          </a:p>
          <a:p>
            <a:r>
              <a:rPr lang="en-US" sz="1600" b="1" dirty="0">
                <a:solidFill>
                  <a:srgbClr val="0000FF"/>
                </a:solidFill>
                <a:latin typeface="SAS Monospace" pitchFamily="49" charset="0"/>
              </a:rPr>
              <a:t>      The minimum record length was 26.</a:t>
            </a:r>
          </a:p>
          <a:p>
            <a:r>
              <a:rPr lang="en-US" sz="1600" b="1" dirty="0">
                <a:solidFill>
                  <a:srgbClr val="0000FF"/>
                </a:solidFill>
                <a:latin typeface="SAS Monospace" pitchFamily="49" charset="0"/>
              </a:rPr>
              <a:t>      The maximum record length was 27.</a:t>
            </a:r>
          </a:p>
          <a:p>
            <a:r>
              <a:rPr lang="en-US" sz="1600" b="1" dirty="0">
                <a:solidFill>
                  <a:srgbClr val="0000FF"/>
                </a:solidFill>
                <a:latin typeface="SAS Monospace" pitchFamily="49" charset="0"/>
              </a:rPr>
              <a:t>NOTE: The data set WORK.SALESQ1 has 3 observations and 4 variables.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a:t>First Attempt: Unexpected Output</a:t>
            </a:r>
          </a:p>
        </p:txBody>
      </p:sp>
      <p:sp>
        <p:nvSpPr>
          <p:cNvPr id="76803" name="Rectangle 15"/>
          <p:cNvSpPr>
            <a:spLocks noGrp="1" noChangeArrowheads="1"/>
          </p:cNvSpPr>
          <p:nvPr>
            <p:ph idx="1"/>
          </p:nvPr>
        </p:nvSpPr>
        <p:spPr/>
        <p:txBody>
          <a:bodyPr/>
          <a:lstStyle/>
          <a:p>
            <a:endParaRPr lang="en-US" dirty="0"/>
          </a:p>
          <a:p>
            <a:endParaRPr lang="en-US" dirty="0"/>
          </a:p>
          <a:p>
            <a:endParaRPr lang="en-US" dirty="0"/>
          </a:p>
          <a:p>
            <a:r>
              <a:rPr lang="en-US" dirty="0"/>
              <a:t>PROC PRINT Output</a:t>
            </a:r>
          </a:p>
          <a:p>
            <a:endParaRPr lang="en-US" dirty="0"/>
          </a:p>
          <a:p>
            <a:endParaRPr lang="en-US" dirty="0"/>
          </a:p>
          <a:p>
            <a:endParaRPr lang="en-US" dirty="0"/>
          </a:p>
          <a:p>
            <a:endParaRPr lang="en-US" dirty="0"/>
          </a:p>
          <a:p>
            <a:r>
              <a:rPr lang="en-US" dirty="0"/>
              <a:t>To get the correct results, SAS needs some way to keep the second INPUT statement from moving to the next line of raw data.</a:t>
            </a:r>
          </a:p>
          <a:p>
            <a:endParaRPr lang="en-US" dirty="0"/>
          </a:p>
        </p:txBody>
      </p:sp>
      <p:sp>
        <p:nvSpPr>
          <p:cNvPr id="76805"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76806" name="Rectangle 8"/>
          <p:cNvSpPr>
            <a:spLocks noChangeArrowheads="1"/>
          </p:cNvSpPr>
          <p:nvPr/>
        </p:nvSpPr>
        <p:spPr bwMode="auto">
          <a:xfrm>
            <a:off x="727075" y="2763838"/>
            <a:ext cx="7772400" cy="1606550"/>
          </a:xfrm>
          <a:prstGeom prst="rect">
            <a:avLst/>
          </a:prstGeom>
          <a:solidFill>
            <a:srgbClr val="FFFFFF"/>
          </a:solidFill>
          <a:ln w="38100">
            <a:solidFill>
              <a:schemeClr val="tx2"/>
            </a:solidFill>
            <a:miter lim="800000"/>
            <a:headEnd type="none" w="sm" len="sm"/>
            <a:tailEnd type="none" w="sm" len="sm"/>
          </a:ln>
        </p:spPr>
        <p:txBody>
          <a:bodyPr lIns="365760" tIns="50800" rIns="182880" bIns="50800">
            <a:spAutoFit/>
          </a:bodyPr>
          <a:lstStyle/>
          <a:p>
            <a:pPr>
              <a:spcBef>
                <a:spcPct val="0"/>
              </a:spcBef>
              <a:buClrTx/>
              <a:buFontTx/>
              <a:buNone/>
            </a:pPr>
            <a:r>
              <a:rPr lang="en-US" sz="1600" b="1" dirty="0">
                <a:solidFill>
                  <a:srgbClr val="000000"/>
                </a:solidFill>
                <a:latin typeface="SAS Monospace" pitchFamily="49" charset="0"/>
              </a:rPr>
              <a:t>   Sale                 </a:t>
            </a:r>
            <a:r>
              <a:rPr lang="en-US" sz="1600" b="1" dirty="0" err="1">
                <a:solidFill>
                  <a:srgbClr val="000000"/>
                </a:solidFill>
                <a:latin typeface="SAS Monospace" pitchFamily="49" charset="0"/>
              </a:rPr>
              <a:t>Sale</a:t>
            </a:r>
            <a:endParaRPr lang="en-US" sz="1600" b="1" dirty="0">
              <a:solidFill>
                <a:srgbClr val="000000"/>
              </a:solidFill>
              <a:latin typeface="SAS Monospace" pitchFamily="49" charset="0"/>
            </a:endParaRPr>
          </a:p>
          <a:p>
            <a:pPr>
              <a:spcBef>
                <a:spcPct val="0"/>
              </a:spcBef>
              <a:buClrTx/>
              <a:buFontTx/>
              <a:buNone/>
            </a:pPr>
            <a:r>
              <a:rPr lang="en-US" sz="1600" b="1" dirty="0">
                <a:solidFill>
                  <a:srgbClr val="000000"/>
                </a:solidFill>
                <a:latin typeface="SAS Monospace" pitchFamily="49" charset="0"/>
              </a:rPr>
              <a:t>    ID     Location     Date      Amount</a:t>
            </a:r>
          </a:p>
          <a:p>
            <a:pPr>
              <a:spcBef>
                <a:spcPct val="0"/>
              </a:spcBef>
              <a:buClrTx/>
              <a:buFontTx/>
              <a:buNone/>
            </a:pPr>
            <a:endParaRPr lang="en-US" sz="1600" b="1" dirty="0">
              <a:solidFill>
                <a:srgbClr val="000000"/>
              </a:solidFill>
              <a:latin typeface="SAS Monospace" pitchFamily="49" charset="0"/>
            </a:endParaRPr>
          </a:p>
          <a:p>
            <a:pPr>
              <a:spcBef>
                <a:spcPct val="0"/>
              </a:spcBef>
              <a:buClrTx/>
              <a:buFontTx/>
              <a:buNone/>
            </a:pPr>
            <a:r>
              <a:rPr lang="en-US" sz="1600" b="1" dirty="0">
                <a:solidFill>
                  <a:srgbClr val="000000"/>
                </a:solidFill>
                <a:latin typeface="SAS Monospace" pitchFamily="49" charset="0"/>
              </a:rPr>
              <a:t>   101       USA           .          .</a:t>
            </a:r>
          </a:p>
          <a:p>
            <a:pPr>
              <a:spcBef>
                <a:spcPct val="0"/>
              </a:spcBef>
              <a:buClrTx/>
              <a:buFontTx/>
              <a:buNone/>
            </a:pPr>
            <a:r>
              <a:rPr lang="en-US" sz="1600" b="1" dirty="0">
                <a:solidFill>
                  <a:srgbClr val="000000"/>
                </a:solidFill>
                <a:latin typeface="SAS Monospace" pitchFamily="49" charset="0"/>
              </a:rPr>
              <a:t>   101       USA       18663      2908.74</a:t>
            </a:r>
          </a:p>
          <a:p>
            <a:pPr>
              <a:spcBef>
                <a:spcPct val="0"/>
              </a:spcBef>
              <a:buClrTx/>
              <a:buFontTx/>
              <a:buNone/>
            </a:pPr>
            <a:r>
              <a:rPr lang="en-US" sz="1600" b="1" dirty="0">
                <a:solidFill>
                  <a:srgbClr val="000000"/>
                </a:solidFill>
                <a:latin typeface="SAS Monospace" pitchFamily="49" charset="0"/>
              </a:rPr>
              <a:t>   1345      EUR           .    278910.00</a:t>
            </a:r>
          </a:p>
        </p:txBody>
      </p:sp>
      <p:sp>
        <p:nvSpPr>
          <p:cNvPr id="76807" name="Text Box 1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76808" name="Rectangle 11"/>
          <p:cNvSpPr>
            <a:spLocks noChangeArrowheads="1"/>
          </p:cNvSpPr>
          <p:nvPr/>
        </p:nvSpPr>
        <p:spPr bwMode="auto">
          <a:xfrm>
            <a:off x="727075" y="1162050"/>
            <a:ext cx="7683500" cy="7620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a:latin typeface="Courier New" pitchFamily="49" charset="0"/>
              </a:rPr>
              <a:t>proc print data=salesQ1 noobs;</a:t>
            </a:r>
          </a:p>
          <a:p>
            <a:pPr>
              <a:lnSpc>
                <a:spcPct val="85000"/>
              </a:lnSpc>
              <a:spcBef>
                <a:spcPct val="0"/>
              </a:spcBef>
            </a:pPr>
            <a:r>
              <a:rPr lang="en-US" b="1">
                <a:latin typeface="Courier New" pitchFamily="49" charset="0"/>
              </a:rPr>
              <a:t>run;</a:t>
            </a:r>
          </a:p>
        </p:txBody>
      </p:sp>
      <p:sp>
        <p:nvSpPr>
          <p:cNvPr id="76809" name="Rectangle 12"/>
          <p:cNvSpPr>
            <a:spLocks noChangeArrowheads="1"/>
          </p:cNvSpPr>
          <p:nvPr/>
        </p:nvSpPr>
        <p:spPr bwMode="auto">
          <a:xfrm>
            <a:off x="669925" y="2705100"/>
            <a:ext cx="7848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noProof="1">
              <a:latin typeface="Arial" pitchFamily="34" charset="0"/>
            </a:endParaRPr>
          </a:p>
        </p:txBody>
      </p:sp>
      <p:sp>
        <p:nvSpPr>
          <p:cNvPr id="76810" name="Rectangle 14"/>
          <p:cNvSpPr>
            <a:spLocks noChangeArrowheads="1"/>
          </p:cNvSpPr>
          <p:nvPr/>
        </p:nvSpPr>
        <p:spPr bwMode="auto">
          <a:xfrm>
            <a:off x="704850" y="5305425"/>
            <a:ext cx="7848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noProof="1">
              <a:latin typeface="Arial"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
          <p:cNvSpPr txBox="1">
            <a:spLocks noChangeArrowheads="1"/>
          </p:cNvSpPr>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latin typeface="Arial" pitchFamily="34" charset="0"/>
              </a:rPr>
              <a:t>The single trailing @ holds a raw data record in </a:t>
            </a:r>
            <a:br>
              <a:rPr lang="en-US" dirty="0">
                <a:latin typeface="Arial" pitchFamily="34" charset="0"/>
              </a:rPr>
            </a:br>
            <a:r>
              <a:rPr lang="en-US" dirty="0">
                <a:latin typeface="Arial" pitchFamily="34" charset="0"/>
              </a:rPr>
              <a:t>the input buffer until SAS does one of the following:</a:t>
            </a:r>
          </a:p>
          <a:p>
            <a:pPr lvl="1"/>
            <a:r>
              <a:rPr lang="en-US" dirty="0">
                <a:latin typeface="Arial" pitchFamily="34" charset="0"/>
              </a:rPr>
              <a:t>executes an INPUT statement with no trailing @ </a:t>
            </a:r>
          </a:p>
          <a:p>
            <a:pPr lvl="1"/>
            <a:r>
              <a:rPr lang="en-US" dirty="0">
                <a:latin typeface="Arial" pitchFamily="34" charset="0"/>
              </a:rPr>
              <a:t>begins the next iteration of the DATA step</a:t>
            </a:r>
          </a:p>
          <a:p>
            <a:pPr marL="117475" lvl="1" indent="0">
              <a:buNone/>
            </a:pPr>
            <a:endParaRPr lang="en-US" dirty="0">
              <a:latin typeface="Arial" pitchFamily="34" charset="0"/>
            </a:endParaRPr>
          </a:p>
        </p:txBody>
      </p:sp>
      <p:sp>
        <p:nvSpPr>
          <p:cNvPr id="78850" name="Rectangle 10"/>
          <p:cNvSpPr>
            <a:spLocks noGrp="1" noChangeArrowheads="1"/>
          </p:cNvSpPr>
          <p:nvPr>
            <p:ph type="title"/>
          </p:nvPr>
        </p:nvSpPr>
        <p:spPr/>
        <p:txBody>
          <a:bodyPr/>
          <a:lstStyle/>
          <a:p>
            <a:r>
              <a:rPr lang="en-US" dirty="0"/>
              <a:t>Mixed Record Types: Correct Program</a:t>
            </a:r>
          </a:p>
        </p:txBody>
      </p:sp>
      <p:sp>
        <p:nvSpPr>
          <p:cNvPr id="78851" name="Rectangle 11"/>
          <p:cNvSpPr>
            <a:spLocks noGrp="1" noChangeArrowheads="1"/>
          </p:cNvSpPr>
          <p:nvPr>
            <p:ph idx="1"/>
          </p:nvPr>
        </p:nvSpPr>
        <p:spPr>
          <a:xfrm>
            <a:off x="682625" y="594092"/>
            <a:ext cx="7848600" cy="426402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8853" name="Text Box 4"/>
          <p:cNvSpPr txBox="1">
            <a:spLocks noChangeArrowheads="1"/>
          </p:cNvSpPr>
          <p:nvPr/>
        </p:nvSpPr>
        <p:spPr bwMode="auto">
          <a:xfrm>
            <a:off x="1608137" y="489487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78854" name="Text Box 5"/>
          <p:cNvSpPr txBox="1">
            <a:spLocks noChangeArrowheads="1"/>
          </p:cNvSpPr>
          <p:nvPr/>
        </p:nvSpPr>
        <p:spPr bwMode="auto">
          <a:xfrm>
            <a:off x="1608137" y="489487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78855" name="Rectangle 6"/>
          <p:cNvSpPr>
            <a:spLocks noChangeArrowheads="1"/>
          </p:cNvSpPr>
          <p:nvPr/>
        </p:nvSpPr>
        <p:spPr bwMode="auto">
          <a:xfrm>
            <a:off x="685800" y="3100998"/>
            <a:ext cx="7742237"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 @;</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 </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sp>
        <p:nvSpPr>
          <p:cNvPr id="78856" name="Rectangle 7"/>
          <p:cNvSpPr>
            <a:spLocks noChangeArrowheads="1"/>
          </p:cNvSpPr>
          <p:nvPr/>
        </p:nvSpPr>
        <p:spPr bwMode="auto">
          <a:xfrm>
            <a:off x="674688" y="5470525"/>
            <a:ext cx="78486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noProof="1">
              <a:latin typeface="Arial" pitchFamily="34" charset="0"/>
            </a:endParaRPr>
          </a:p>
        </p:txBody>
      </p:sp>
      <p:sp>
        <p:nvSpPr>
          <p:cNvPr id="78857" name="Text Box 8"/>
          <p:cNvSpPr txBox="1">
            <a:spLocks noChangeArrowheads="1"/>
          </p:cNvSpPr>
          <p:nvPr/>
        </p:nvSpPr>
        <p:spPr bwMode="auto">
          <a:xfrm>
            <a:off x="795020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r"/>
            <a:r>
              <a:rPr lang="en-US" sz="1600" b="1" dirty="0"/>
              <a:t>p204d05</a:t>
            </a:r>
          </a:p>
        </p:txBody>
      </p:sp>
      <p:sp>
        <p:nvSpPr>
          <p:cNvPr id="11" name="Text Box 8"/>
          <p:cNvSpPr txBox="1">
            <a:spLocks noChangeArrowheads="1"/>
          </p:cNvSpPr>
          <p:nvPr/>
        </p:nvSpPr>
        <p:spPr bwMode="auto">
          <a:xfrm>
            <a:off x="5148750" y="2751748"/>
            <a:ext cx="3921125" cy="698500"/>
          </a:xfrm>
          <a:prstGeom prst="rect">
            <a:avLst/>
          </a:prstGeom>
          <a:solidFill>
            <a:srgbClr val="CDD9EF"/>
          </a:solidFill>
          <a:ln w="19050" algn="ctr">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spcBef>
                <a:spcPct val="0"/>
              </a:spcBef>
              <a:buClrTx/>
              <a:buFontTx/>
              <a:buNone/>
            </a:pPr>
            <a:r>
              <a:rPr lang="en-US" b="1" dirty="0"/>
              <a:t>INPUT</a:t>
            </a:r>
            <a:r>
              <a:rPr lang="en-US" dirty="0"/>
              <a:t> </a:t>
            </a:r>
            <a:r>
              <a:rPr lang="en-US" i="1" dirty="0"/>
              <a:t>specifications … @</a:t>
            </a:r>
            <a:r>
              <a:rPr lang="en-US" b="1" dirty="0"/>
              <a:t>;</a:t>
            </a:r>
            <a:endParaRPr lang="en-US" dirty="0">
              <a:solidFill>
                <a:srgbClr val="000000"/>
              </a:solidFill>
            </a:endParaRPr>
          </a:p>
        </p:txBody>
      </p:sp>
      <p:sp>
        <p:nvSpPr>
          <p:cNvPr id="2" name="Rectangle 1"/>
          <p:cNvSpPr/>
          <p:nvPr>
            <p:custDataLst>
              <p:tags r:id="rId1"/>
            </p:custDataLst>
          </p:nvPr>
        </p:nvSpPr>
        <p:spPr bwMode="auto">
          <a:xfrm>
            <a:off x="7308850" y="3773590"/>
            <a:ext cx="182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Execution: Correct Program</a:t>
            </a:r>
          </a:p>
        </p:txBody>
      </p:sp>
      <p:sp>
        <p:nvSpPr>
          <p:cNvPr id="79875" name="Rectangle 3"/>
          <p:cNvSpPr>
            <a:spLocks noGrp="1" noChangeArrowheads="1"/>
          </p:cNvSpPr>
          <p:nvPr>
            <p:ph idx="1"/>
          </p:nvPr>
        </p:nvSpPr>
        <p:spPr/>
        <p:txBody>
          <a:bodyPr/>
          <a:lstStyle/>
          <a:p>
            <a:endParaRPr lang="en-US" noProof="1"/>
          </a:p>
        </p:txBody>
      </p:sp>
      <p:sp>
        <p:nvSpPr>
          <p:cNvPr id="79877"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 @;</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41074" name="Group 370"/>
          <p:cNvGraphicFramePr>
            <a:graphicFrameLocks noGrp="1"/>
          </p:cNvGraphicFramePr>
          <p:nvPr>
            <p:extLst>
              <p:ext uri="{D42A27DB-BD31-4B8C-83A1-F6EECF244321}">
                <p14:modId xmlns:p14="http://schemas.microsoft.com/office/powerpoint/2010/main" val="2863718657"/>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41075" name="Group 371"/>
          <p:cNvGraphicFramePr>
            <a:graphicFrameLocks noGrp="1"/>
          </p:cNvGraphicFramePr>
          <p:nvPr>
            <p:extLst>
              <p:ext uri="{D42A27DB-BD31-4B8C-83A1-F6EECF244321}">
                <p14:modId xmlns:p14="http://schemas.microsoft.com/office/powerpoint/2010/main" val="1089299744"/>
              </p:ext>
            </p:extLst>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pitchFamily="34"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79996" name="Text Box 281"/>
          <p:cNvSpPr txBox="1">
            <a:spLocks noChangeArrowheads="1"/>
          </p:cNvSpPr>
          <p:nvPr>
            <p:custDataLst>
              <p:tags r:id="rId1"/>
            </p:custDataLst>
          </p:nvPr>
        </p:nvSpPr>
        <p:spPr bwMode="auto">
          <a:xfrm>
            <a:off x="5983287" y="1041400"/>
            <a:ext cx="2345901"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input buffer</a:t>
            </a:r>
          </a:p>
        </p:txBody>
      </p:sp>
      <p:sp>
        <p:nvSpPr>
          <p:cNvPr id="79998"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2" name="Rectangle 1"/>
          <p:cNvSpPr/>
          <p:nvPr>
            <p:custDataLst>
              <p:tags r:id="rId2"/>
            </p:custDataLst>
          </p:nvPr>
        </p:nvSpPr>
        <p:spPr bwMode="auto">
          <a:xfrm>
            <a:off x="1306513" y="1713992"/>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Execution: Correct Program</a:t>
            </a:r>
          </a:p>
        </p:txBody>
      </p:sp>
      <p:sp>
        <p:nvSpPr>
          <p:cNvPr id="80899" name="Rectangle 3"/>
          <p:cNvSpPr>
            <a:spLocks noGrp="1" noChangeArrowheads="1"/>
          </p:cNvSpPr>
          <p:nvPr>
            <p:ph idx="1"/>
          </p:nvPr>
        </p:nvSpPr>
        <p:spPr/>
        <p:txBody>
          <a:bodyPr/>
          <a:lstStyle/>
          <a:p>
            <a:endParaRPr lang="en-US" noProof="1"/>
          </a:p>
        </p:txBody>
      </p:sp>
      <p:sp>
        <p:nvSpPr>
          <p:cNvPr id="80901"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 @;</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42100" name="Group 372"/>
          <p:cNvGraphicFramePr>
            <a:graphicFrameLocks noGrp="1"/>
          </p:cNvGraphicFramePr>
          <p:nvPr>
            <p:extLst>
              <p:ext uri="{D42A27DB-BD31-4B8C-83A1-F6EECF244321}">
                <p14:modId xmlns:p14="http://schemas.microsoft.com/office/powerpoint/2010/main" val="979814509"/>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42101" name="Group 373"/>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1023"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81024" name="Text Box 291"/>
          <p:cNvSpPr txBox="1">
            <a:spLocks noChangeArrowheads="1"/>
          </p:cNvSpPr>
          <p:nvPr>
            <p:custDataLst>
              <p:tags r:id="rId1"/>
            </p:custDataLst>
          </p:nvPr>
        </p:nvSpPr>
        <p:spPr bwMode="auto">
          <a:xfrm>
            <a:off x="5568950" y="881429"/>
            <a:ext cx="2787399"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Load values into PDV</a:t>
            </a:r>
          </a:p>
        </p:txBody>
      </p:sp>
      <p:sp>
        <p:nvSpPr>
          <p:cNvPr id="2" name="Rectangle 1"/>
          <p:cNvSpPr/>
          <p:nvPr>
            <p:custDataLst>
              <p:tags r:id="rId2"/>
            </p:custDataLst>
          </p:nvPr>
        </p:nvSpPr>
        <p:spPr bwMode="auto">
          <a:xfrm>
            <a:off x="2401888" y="1713992"/>
            <a:ext cx="474668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4" name="Rectangle 13"/>
          <p:cNvSpPr/>
          <p:nvPr>
            <p:custDataLst>
              <p:tags r:id="rId3"/>
            </p:custDataLst>
          </p:nvPr>
        </p:nvSpPr>
        <p:spPr bwMode="auto">
          <a:xfrm>
            <a:off x="539267" y="5036312"/>
            <a:ext cx="94989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5" name="Rectangle 14"/>
          <p:cNvSpPr/>
          <p:nvPr>
            <p:custDataLst>
              <p:tags r:id="rId4"/>
            </p:custDataLst>
          </p:nvPr>
        </p:nvSpPr>
        <p:spPr bwMode="auto">
          <a:xfrm>
            <a:off x="2128582" y="5033264"/>
            <a:ext cx="94989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Execution: Correct Program</a:t>
            </a:r>
          </a:p>
        </p:txBody>
      </p:sp>
      <p:sp>
        <p:nvSpPr>
          <p:cNvPr id="81923" name="Rectangle 3"/>
          <p:cNvSpPr>
            <a:spLocks noGrp="1" noChangeArrowheads="1"/>
          </p:cNvSpPr>
          <p:nvPr>
            <p:ph idx="1"/>
          </p:nvPr>
        </p:nvSpPr>
        <p:spPr/>
        <p:txBody>
          <a:bodyPr/>
          <a:lstStyle/>
          <a:p>
            <a:endParaRPr lang="en-US" noProof="1"/>
          </a:p>
        </p:txBody>
      </p:sp>
      <p:sp>
        <p:nvSpPr>
          <p:cNvPr id="81925"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 @;</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43128" name="Group 376"/>
          <p:cNvGraphicFramePr>
            <a:graphicFrameLocks noGrp="1"/>
          </p:cNvGraphicFramePr>
          <p:nvPr>
            <p:extLst>
              <p:ext uri="{D42A27DB-BD31-4B8C-83A1-F6EECF244321}">
                <p14:modId xmlns:p14="http://schemas.microsoft.com/office/powerpoint/2010/main" val="1083869743"/>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43129" name="Group 377"/>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2045" name="Text Box 285"/>
          <p:cNvSpPr txBox="1">
            <a:spLocks noChangeArrowheads="1"/>
          </p:cNvSpPr>
          <p:nvPr>
            <p:custDataLst>
              <p:tags r:id="rId1"/>
            </p:custDataLst>
          </p:nvPr>
        </p:nvSpPr>
        <p:spPr bwMode="auto">
          <a:xfrm>
            <a:off x="6795112" y="2667000"/>
            <a:ext cx="2089637" cy="1560711"/>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Do not read new record at next INPUT statement </a:t>
            </a:r>
          </a:p>
        </p:txBody>
      </p:sp>
      <p:sp>
        <p:nvSpPr>
          <p:cNvPr id="82046"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82047" name="AutoShape 315"/>
          <p:cNvSpPr>
            <a:spLocks noChangeArrowheads="1"/>
          </p:cNvSpPr>
          <p:nvPr/>
        </p:nvSpPr>
        <p:spPr bwMode="auto">
          <a:xfrm>
            <a:off x="2830513" y="4035425"/>
            <a:ext cx="812800" cy="579438"/>
          </a:xfrm>
          <a:prstGeom prst="downArrowCallout">
            <a:avLst>
              <a:gd name="adj1" fmla="val 35068"/>
              <a:gd name="adj2" fmla="val 35068"/>
              <a:gd name="adj3" fmla="val 16667"/>
              <a:gd name="adj4" fmla="val 66667"/>
            </a:avLst>
          </a:prstGeom>
          <a:solidFill>
            <a:schemeClr val="accent2"/>
          </a:solidFill>
          <a:ln w="19050" algn="ctr">
            <a:solidFill>
              <a:srgbClr val="000000"/>
            </a:solidFill>
            <a:miter lim="800000"/>
            <a:headEnd type="none" w="med" len="lg"/>
            <a:tailEnd type="none" w="med" len="lg"/>
          </a:ln>
        </p:spPr>
        <p:txBody>
          <a:bodyPr wrap="none" lIns="88900" tIns="88900" rIns="88900" bIns="88900" anchor="ctr"/>
          <a:lstStyle/>
          <a:p>
            <a:pPr algn="ctr"/>
            <a:r>
              <a:rPr lang="en-US" sz="1600" b="1" dirty="0">
                <a:latin typeface="Arial" pitchFamily="34" charset="0"/>
              </a:rPr>
              <a:t>Hold</a:t>
            </a:r>
          </a:p>
        </p:txBody>
      </p:sp>
      <p:sp>
        <p:nvSpPr>
          <p:cNvPr id="2" name="Rectangle 1"/>
          <p:cNvSpPr/>
          <p:nvPr>
            <p:custDataLst>
              <p:tags r:id="rId2"/>
            </p:custDataLst>
          </p:nvPr>
        </p:nvSpPr>
        <p:spPr bwMode="auto">
          <a:xfrm>
            <a:off x="7331075" y="1713992"/>
            <a:ext cx="18262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Execution: Correct Program</a:t>
            </a:r>
          </a:p>
        </p:txBody>
      </p:sp>
      <p:sp>
        <p:nvSpPr>
          <p:cNvPr id="82947" name="Rectangle 3"/>
          <p:cNvSpPr>
            <a:spLocks noGrp="1" noChangeArrowheads="1"/>
          </p:cNvSpPr>
          <p:nvPr>
            <p:ph idx="1"/>
          </p:nvPr>
        </p:nvSpPr>
        <p:spPr/>
        <p:txBody>
          <a:bodyPr/>
          <a:lstStyle/>
          <a:p>
            <a:endParaRPr lang="en-US" noProof="1"/>
          </a:p>
        </p:txBody>
      </p:sp>
      <p:sp>
        <p:nvSpPr>
          <p:cNvPr id="82949"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 @;</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44145" name="Group 369"/>
          <p:cNvGraphicFramePr>
            <a:graphicFrameLocks noGrp="1"/>
          </p:cNvGraphicFramePr>
          <p:nvPr>
            <p:extLst>
              <p:ext uri="{D42A27DB-BD31-4B8C-83A1-F6EECF244321}">
                <p14:modId xmlns:p14="http://schemas.microsoft.com/office/powerpoint/2010/main" val="836595394"/>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44146" name="Group 370"/>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3068" name="Text Box 279"/>
          <p:cNvSpPr txBox="1">
            <a:spLocks noChangeArrowheads="1"/>
          </p:cNvSpPr>
          <p:nvPr>
            <p:custDataLst>
              <p:tags r:id="rId1"/>
            </p:custDataLst>
          </p:nvPr>
        </p:nvSpPr>
        <p:spPr bwMode="auto">
          <a:xfrm>
            <a:off x="280194" y="1916410"/>
            <a:ext cx="855662" cy="539155"/>
          </a:xfrm>
          <a:prstGeom prst="roundRect">
            <a:avLst/>
          </a:prstGeom>
          <a:solidFill>
            <a:srgbClr val="0053C3"/>
          </a:solidFill>
          <a:ln w="19050" algn="ctr">
            <a:solidFill>
              <a:srgbClr val="000000"/>
            </a:solidFill>
            <a:miter lim="800000"/>
            <a:headEnd type="none" w="med" len="lg"/>
            <a:tailEnd type="none" w="med" len="lg"/>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True</a:t>
            </a:r>
          </a:p>
        </p:txBody>
      </p:sp>
      <p:sp>
        <p:nvSpPr>
          <p:cNvPr id="83070"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83071" name="AutoShape 342"/>
          <p:cNvSpPr>
            <a:spLocks noChangeArrowheads="1"/>
          </p:cNvSpPr>
          <p:nvPr/>
        </p:nvSpPr>
        <p:spPr bwMode="auto">
          <a:xfrm>
            <a:off x="2830513" y="4035425"/>
            <a:ext cx="812800" cy="579438"/>
          </a:xfrm>
          <a:prstGeom prst="downArrowCallout">
            <a:avLst>
              <a:gd name="adj1" fmla="val 35068"/>
              <a:gd name="adj2" fmla="val 35068"/>
              <a:gd name="adj3" fmla="val 16667"/>
              <a:gd name="adj4" fmla="val 66667"/>
            </a:avLst>
          </a:prstGeom>
          <a:solidFill>
            <a:schemeClr val="accent2"/>
          </a:solidFill>
          <a:ln w="19050" algn="ctr">
            <a:solidFill>
              <a:srgbClr val="000000"/>
            </a:solidFill>
            <a:miter lim="800000"/>
            <a:headEnd type="none" w="med" len="lg"/>
            <a:tailEnd type="none" w="med" len="lg"/>
          </a:ln>
        </p:spPr>
        <p:txBody>
          <a:bodyPr wrap="none" lIns="88900" tIns="88900" rIns="88900" bIns="88900" anchor="ctr"/>
          <a:lstStyle/>
          <a:p>
            <a:pPr algn="ctr"/>
            <a:r>
              <a:rPr lang="en-US" sz="1600" b="1" dirty="0">
                <a:latin typeface="Arial" pitchFamily="34" charset="0"/>
              </a:rPr>
              <a:t>Hold</a:t>
            </a:r>
          </a:p>
        </p:txBody>
      </p:sp>
      <p:sp>
        <p:nvSpPr>
          <p:cNvPr id="2" name="Rectangle 1"/>
          <p:cNvSpPr/>
          <p:nvPr>
            <p:custDataLst>
              <p:tags r:id="rId2"/>
            </p:custDataLst>
          </p:nvPr>
        </p:nvSpPr>
        <p:spPr bwMode="auto">
          <a:xfrm>
            <a:off x="1854200" y="2024888"/>
            <a:ext cx="255593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Execution: Correct Program</a:t>
            </a:r>
          </a:p>
        </p:txBody>
      </p:sp>
      <p:sp>
        <p:nvSpPr>
          <p:cNvPr id="83971" name="Rectangle 3"/>
          <p:cNvSpPr>
            <a:spLocks noGrp="1" noChangeArrowheads="1"/>
          </p:cNvSpPr>
          <p:nvPr>
            <p:ph idx="1"/>
          </p:nvPr>
        </p:nvSpPr>
        <p:spPr/>
        <p:txBody>
          <a:bodyPr/>
          <a:lstStyle/>
          <a:p>
            <a:endParaRPr lang="en-US" noProof="1"/>
          </a:p>
        </p:txBody>
      </p:sp>
      <p:sp>
        <p:nvSpPr>
          <p:cNvPr id="83973"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 @;</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46193" name="Group 369"/>
          <p:cNvGraphicFramePr>
            <a:graphicFrameLocks noGrp="1"/>
          </p:cNvGraphicFramePr>
          <p:nvPr>
            <p:extLst>
              <p:ext uri="{D42A27DB-BD31-4B8C-83A1-F6EECF244321}">
                <p14:modId xmlns:p14="http://schemas.microsoft.com/office/powerpoint/2010/main" val="1685803249"/>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46194" name="Group 370"/>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4093" name="Text Box 280"/>
          <p:cNvSpPr txBox="1">
            <a:spLocks noChangeArrowheads="1"/>
          </p:cNvSpPr>
          <p:nvPr>
            <p:custDataLst>
              <p:tags r:id="rId1"/>
            </p:custDataLst>
          </p:nvPr>
        </p:nvSpPr>
        <p:spPr bwMode="auto">
          <a:xfrm>
            <a:off x="6993915" y="2024836"/>
            <a:ext cx="1860374" cy="91372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Do </a:t>
            </a:r>
            <a:r>
              <a:rPr lang="en-US" sz="2200" b="1" i="1" dirty="0">
                <a:solidFill>
                  <a:srgbClr val="FFFFFF"/>
                </a:solidFill>
              </a:rPr>
              <a:t>not</a:t>
            </a:r>
            <a:r>
              <a:rPr lang="en-US" sz="2000" b="1" dirty="0">
                <a:solidFill>
                  <a:srgbClr val="FFFFFF"/>
                </a:solidFill>
              </a:rPr>
              <a:t> </a:t>
            </a:r>
            <a:r>
              <a:rPr lang="en-US" sz="2000" dirty="0">
                <a:solidFill>
                  <a:srgbClr val="FFFFFF"/>
                </a:solidFill>
              </a:rPr>
              <a:t>load input buffer</a:t>
            </a:r>
          </a:p>
        </p:txBody>
      </p:sp>
      <p:sp>
        <p:nvSpPr>
          <p:cNvPr id="84094"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84095" name="AutoShape 342"/>
          <p:cNvSpPr>
            <a:spLocks noChangeArrowheads="1"/>
          </p:cNvSpPr>
          <p:nvPr/>
        </p:nvSpPr>
        <p:spPr bwMode="auto">
          <a:xfrm>
            <a:off x="2830513" y="4035425"/>
            <a:ext cx="812800" cy="579438"/>
          </a:xfrm>
          <a:prstGeom prst="downArrowCallout">
            <a:avLst>
              <a:gd name="adj1" fmla="val 35068"/>
              <a:gd name="adj2" fmla="val 35068"/>
              <a:gd name="adj3" fmla="val 16667"/>
              <a:gd name="adj4" fmla="val 66667"/>
            </a:avLst>
          </a:prstGeom>
          <a:solidFill>
            <a:schemeClr val="accent2"/>
          </a:solidFill>
          <a:ln w="19050" algn="ctr">
            <a:solidFill>
              <a:srgbClr val="000000"/>
            </a:solidFill>
            <a:miter lim="800000"/>
            <a:headEnd type="none" w="med" len="lg"/>
            <a:tailEnd type="none" w="med" len="lg"/>
          </a:ln>
        </p:spPr>
        <p:txBody>
          <a:bodyPr wrap="none" lIns="88900" tIns="88900" rIns="88900" bIns="88900" anchor="ctr"/>
          <a:lstStyle/>
          <a:p>
            <a:pPr algn="ctr"/>
            <a:r>
              <a:rPr lang="en-US" sz="1600" b="1" dirty="0">
                <a:latin typeface="Arial" pitchFamily="34" charset="0"/>
              </a:rPr>
              <a:t>Hold</a:t>
            </a:r>
          </a:p>
        </p:txBody>
      </p:sp>
      <p:sp>
        <p:nvSpPr>
          <p:cNvPr id="2" name="Rectangle 1"/>
          <p:cNvSpPr/>
          <p:nvPr>
            <p:custDataLst>
              <p:tags r:id="rId2"/>
            </p:custDataLst>
          </p:nvPr>
        </p:nvSpPr>
        <p:spPr bwMode="auto">
          <a:xfrm>
            <a:off x="1854200" y="2335784"/>
            <a:ext cx="912876"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Execution: Correct Program</a:t>
            </a:r>
          </a:p>
        </p:txBody>
      </p:sp>
      <p:sp>
        <p:nvSpPr>
          <p:cNvPr id="84995" name="Rectangle 3"/>
          <p:cNvSpPr>
            <a:spLocks noGrp="1" noChangeArrowheads="1"/>
          </p:cNvSpPr>
          <p:nvPr>
            <p:ph idx="1"/>
          </p:nvPr>
        </p:nvSpPr>
        <p:spPr/>
        <p:txBody>
          <a:bodyPr/>
          <a:lstStyle/>
          <a:p>
            <a:endParaRPr lang="en-US" noProof="1"/>
          </a:p>
        </p:txBody>
      </p:sp>
      <p:sp>
        <p:nvSpPr>
          <p:cNvPr id="84997"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 @;</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47220" name="Group 372"/>
          <p:cNvGraphicFramePr>
            <a:graphicFrameLocks noGrp="1"/>
          </p:cNvGraphicFramePr>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47221" name="Group 373"/>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18647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3295.50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5119"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2000" b="1" dirty="0"/>
              <a:t>...</a:t>
            </a:r>
          </a:p>
        </p:txBody>
      </p:sp>
      <p:sp>
        <p:nvSpPr>
          <p:cNvPr id="3" name="Rectangle 2"/>
          <p:cNvSpPr/>
          <p:nvPr>
            <p:custDataLst>
              <p:tags r:id="rId1"/>
            </p:custDataLst>
          </p:nvPr>
        </p:nvSpPr>
        <p:spPr bwMode="auto">
          <a:xfrm>
            <a:off x="2949575" y="2335784"/>
            <a:ext cx="401643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4" name="Rectangle 13"/>
          <p:cNvSpPr/>
          <p:nvPr>
            <p:custDataLst>
              <p:tags r:id="rId2"/>
            </p:custDataLst>
          </p:nvPr>
        </p:nvSpPr>
        <p:spPr bwMode="auto">
          <a:xfrm>
            <a:off x="3424192" y="5039796"/>
            <a:ext cx="535514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2" name="Rectangle 11"/>
          <p:cNvSpPr/>
          <p:nvPr>
            <p:custDataLst>
              <p:tags r:id="rId3"/>
            </p:custDataLst>
          </p:nvPr>
        </p:nvSpPr>
        <p:spPr bwMode="auto">
          <a:xfrm>
            <a:off x="2938347" y="2632559"/>
            <a:ext cx="239405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36492236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Execution: Correct Program</a:t>
            </a:r>
          </a:p>
        </p:txBody>
      </p:sp>
      <p:sp>
        <p:nvSpPr>
          <p:cNvPr id="86019" name="Rectangle 3"/>
          <p:cNvSpPr>
            <a:spLocks noGrp="1" noChangeArrowheads="1"/>
          </p:cNvSpPr>
          <p:nvPr>
            <p:ph idx="1"/>
          </p:nvPr>
        </p:nvSpPr>
        <p:spPr/>
        <p:txBody>
          <a:bodyPr/>
          <a:lstStyle/>
          <a:p>
            <a:endParaRPr lang="en-US" noProof="1"/>
          </a:p>
        </p:txBody>
      </p:sp>
      <p:sp>
        <p:nvSpPr>
          <p:cNvPr id="86021" name="Rectangle 4"/>
          <p:cNvSpPr>
            <a:spLocks noChangeArrowheads="1"/>
          </p:cNvSpPr>
          <p:nvPr/>
        </p:nvSpPr>
        <p:spPr bwMode="auto">
          <a:xfrm>
            <a:off x="708025" y="1041400"/>
            <a:ext cx="7831138" cy="325120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solidFill>
                  <a:srgbClr val="000000"/>
                </a:solidFill>
                <a:latin typeface="Courier New" pitchFamily="49" charset="0"/>
              </a:rPr>
              <a:t>data salesQ1;    </a:t>
            </a:r>
          </a:p>
          <a:p>
            <a:pPr>
              <a:lnSpc>
                <a:spcPct val="85000"/>
              </a:lnSpc>
              <a:spcBef>
                <a:spcPct val="0"/>
              </a:spcBef>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 @;</a:t>
            </a:r>
          </a:p>
          <a:p>
            <a:pPr>
              <a:lnSpc>
                <a:spcPct val="85000"/>
              </a:lnSpc>
              <a:spcBef>
                <a:spcPct val="0"/>
              </a:spcBef>
            </a:pPr>
            <a:r>
              <a:rPr lang="en-US" b="1" dirty="0">
                <a:latin typeface="Courier New" pitchFamily="49" charset="0"/>
              </a:rPr>
              <a:t>   if Location='USA' 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a:t>
            </a:r>
          </a:p>
          <a:p>
            <a:pPr>
              <a:lnSpc>
                <a:spcPct val="85000"/>
              </a:lnSpc>
              <a:spcBef>
                <a:spcPct val="0"/>
              </a:spcBef>
            </a:pPr>
            <a:r>
              <a:rPr lang="en-US" b="1" dirty="0">
                <a:latin typeface="Courier New" pitchFamily="49" charset="0"/>
              </a:rPr>
              <a:t>            @20 Amount 7.;</a:t>
            </a:r>
          </a:p>
          <a:p>
            <a:pPr>
              <a:lnSpc>
                <a:spcPct val="85000"/>
              </a:lnSpc>
              <a:spcBef>
                <a:spcPct val="0"/>
              </a:spcBef>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pPr>
            <a:r>
              <a:rPr lang="en-US" b="1" dirty="0">
                <a:latin typeface="Courier New" pitchFamily="49" charset="0"/>
              </a:rPr>
              <a:t>            @20 Amount commax7.;</a:t>
            </a:r>
          </a:p>
          <a:p>
            <a:pPr>
              <a:lnSpc>
                <a:spcPct val="85000"/>
              </a:lnSpc>
              <a:spcBef>
                <a:spcPct val="0"/>
              </a:spcBef>
            </a:pPr>
            <a:r>
              <a:rPr lang="en-US" b="1" dirty="0">
                <a:latin typeface="Courier New" pitchFamily="49" charset="0"/>
              </a:rPr>
              <a:t>run;</a:t>
            </a:r>
          </a:p>
        </p:txBody>
      </p:sp>
      <p:graphicFrame>
        <p:nvGraphicFramePr>
          <p:cNvPr id="848243" name="Group 371"/>
          <p:cNvGraphicFramePr>
            <a:graphicFrameLocks noGrp="1"/>
          </p:cNvGraphicFramePr>
          <p:nvPr>
            <p:extLst>
              <p:ext uri="{D42A27DB-BD31-4B8C-83A1-F6EECF244321}">
                <p14:modId xmlns:p14="http://schemas.microsoft.com/office/powerpoint/2010/main" val="3568482968"/>
              </p:ext>
            </p:extLst>
          </p:nvPr>
        </p:nvGraphicFramePr>
        <p:xfrm>
          <a:off x="542925" y="4398963"/>
          <a:ext cx="8255000" cy="9525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7500">
                  <a:extLst>
                    <a:ext uri="{9D8B030D-6E8A-4147-A177-3AD203B41FA5}">
                      <a16:colId xmlns:a16="http://schemas.microsoft.com/office/drawing/2014/main" val="20010"/>
                    </a:ext>
                  </a:extLst>
                </a:gridCol>
                <a:gridCol w="317500">
                  <a:extLst>
                    <a:ext uri="{9D8B030D-6E8A-4147-A177-3AD203B41FA5}">
                      <a16:colId xmlns:a16="http://schemas.microsoft.com/office/drawing/2014/main" val="20011"/>
                    </a:ext>
                  </a:extLst>
                </a:gridCol>
                <a:gridCol w="317500">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7500">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7500">
                  <a:extLst>
                    <a:ext uri="{9D8B030D-6E8A-4147-A177-3AD203B41FA5}">
                      <a16:colId xmlns:a16="http://schemas.microsoft.com/office/drawing/2014/main" val="20019"/>
                    </a:ext>
                  </a:extLst>
                </a:gridCol>
                <a:gridCol w="317500">
                  <a:extLst>
                    <a:ext uri="{9D8B030D-6E8A-4147-A177-3AD203B41FA5}">
                      <a16:colId xmlns:a16="http://schemas.microsoft.com/office/drawing/2014/main" val="20020"/>
                    </a:ext>
                  </a:extLst>
                </a:gridCol>
                <a:gridCol w="317500">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tblGrid>
              <a:tr h="317500">
                <a:tc gridSpan="9">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Input Buffer</a:t>
                      </a:r>
                    </a:p>
                  </a:txBody>
                  <a:tcPr marL="0" marR="0" marT="0" marB="0" anchor="ctr" horzOverflow="overflow">
                    <a:lnL cap="flat">
                      <a:noFill/>
                    </a:lnL>
                    <a:lnR cap="flat">
                      <a:noFill/>
                    </a:lnR>
                    <a:lnT cap="flat">
                      <a:noFill/>
                    </a:lnT>
                    <a:lnB cap="flat">
                      <a:noFill/>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7</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8</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4</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cap="flat">
                      <a:noFill/>
                    </a:lnL>
                    <a:lnR>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6</a:t>
                      </a:r>
                    </a:p>
                  </a:txBody>
                  <a:tcPr marL="0" marR="0" marT="0" marB="0" anchor="ctr" horzOverflow="overflow">
                    <a:lnL>
                      <a:noFill/>
                    </a:lnL>
                    <a:lnR cap="flat">
                      <a:noFill/>
                    </a:lnR>
                    <a:lnT cap="flat">
                      <a:noFill/>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U</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S</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3</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2</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9</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5</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0</a:t>
                      </a:r>
                    </a:p>
                  </a:txBody>
                  <a:tcPr marL="0" marR="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48244" name="Group 372"/>
          <p:cNvGraphicFramePr>
            <a:graphicFrameLocks noGrp="1"/>
          </p:cNvGraphicFramePr>
          <p:nvPr/>
        </p:nvGraphicFramePr>
        <p:xfrm>
          <a:off x="854075" y="5403850"/>
          <a:ext cx="7772400" cy="128022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0483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pitchFamily="34"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65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SaleDate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Amount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0483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101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USA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18647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pitchFamily="34" charset="0"/>
                        </a:rPr>
                        <a:t>3295.50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6140" name="Text Box 283"/>
          <p:cNvSpPr txBox="1">
            <a:spLocks noChangeArrowheads="1"/>
          </p:cNvSpPr>
          <p:nvPr>
            <p:custDataLst>
              <p:tags r:id="rId1"/>
            </p:custDataLst>
          </p:nvPr>
        </p:nvSpPr>
        <p:spPr bwMode="auto">
          <a:xfrm>
            <a:off x="3830027" y="3973880"/>
            <a:ext cx="2498345" cy="539155"/>
          </a:xfrm>
          <a:prstGeom prst="roundRect">
            <a:avLst/>
          </a:prstGeom>
          <a:solidFill>
            <a:srgbClr val="0053C3"/>
          </a:solidFill>
          <a:ln w="19050" algn="ctr">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ctr"/>
            <a:r>
              <a:rPr lang="en-US" sz="2000" dirty="0">
                <a:solidFill>
                  <a:srgbClr val="FFFFFF"/>
                </a:solidFill>
              </a:rPr>
              <a:t>Continue until EOF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4.02 Short </a:t>
            </a:r>
            <a:r>
              <a:rPr lang="en-US" dirty="0"/>
              <a:t>Answer Poll</a:t>
            </a:r>
          </a:p>
        </p:txBody>
      </p:sp>
      <p:sp>
        <p:nvSpPr>
          <p:cNvPr id="3075" name="Rectangle 5"/>
          <p:cNvSpPr>
            <a:spLocks noGrp="1" noChangeArrowheads="1"/>
          </p:cNvSpPr>
          <p:nvPr>
            <p:ph idx="1"/>
          </p:nvPr>
        </p:nvSpPr>
        <p:spPr/>
        <p:txBody>
          <a:bodyPr/>
          <a:lstStyle/>
          <a:p>
            <a:r>
              <a:rPr lang="en-US" dirty="0"/>
              <a:t>Which style of INPUT statement specification should you choose to read the </a:t>
            </a:r>
            <a:r>
              <a:rPr lang="en-US" b="1" dirty="0"/>
              <a:t>offers.dat</a:t>
            </a:r>
            <a:r>
              <a:rPr lang="en-US" dirty="0"/>
              <a:t> raw data file?</a:t>
            </a:r>
          </a:p>
          <a:p>
            <a:pPr marL="0" indent="0"/>
            <a:endParaRPr lang="en-US" dirty="0"/>
          </a:p>
        </p:txBody>
      </p:sp>
      <p:graphicFrame>
        <p:nvGraphicFramePr>
          <p:cNvPr id="5" name="Group 52"/>
          <p:cNvGraphicFramePr>
            <a:graphicFrameLocks noGrp="1"/>
          </p:cNvGraphicFramePr>
          <p:nvPr>
            <p:extLst>
              <p:ext uri="{D42A27DB-BD31-4B8C-83A1-F6EECF244321}">
                <p14:modId xmlns:p14="http://schemas.microsoft.com/office/powerpoint/2010/main" val="2515840479"/>
              </p:ext>
            </p:extLst>
          </p:nvPr>
        </p:nvGraphicFramePr>
        <p:xfrm>
          <a:off x="696913" y="2089150"/>
          <a:ext cx="4067175" cy="2463800"/>
        </p:xfrm>
        <a:graphic>
          <a:graphicData uri="http://schemas.openxmlformats.org/drawingml/2006/table">
            <a:tbl>
              <a:tblPr/>
              <a:tblGrid>
                <a:gridCol w="4067175">
                  <a:extLst>
                    <a:ext uri="{9D8B030D-6E8A-4147-A177-3AD203B41FA5}">
                      <a16:colId xmlns:a16="http://schemas.microsoft.com/office/drawing/2014/main" val="20000"/>
                    </a:ext>
                  </a:extLst>
                </a:gridCol>
              </a:tblGrid>
              <a:tr h="317500">
                <a:tc>
                  <a:txBody>
                    <a:bodyPr/>
                    <a:lstStyle/>
                    <a:p>
                      <a:pPr marL="0" marR="0" lvl="0" indent="0" algn="l" defTabSz="914400" rtl="0" eaLnBrk="1" fontAlgn="base" latinLnBrk="0" hangingPunct="1">
                        <a:lnSpc>
                          <a:spcPct val="100000"/>
                        </a:lnSpc>
                        <a:spcBef>
                          <a:spcPts val="25"/>
                        </a:spcBef>
                        <a:spcAft>
                          <a:spcPct val="1700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Partial</a:t>
                      </a:r>
                      <a:r>
                        <a:rPr kumimoji="0" lang="en-US" sz="2000" b="0" i="0" u="none" strike="noStrike" cap="none" normalizeH="0" baseline="0" dirty="0">
                          <a:ln>
                            <a:noFill/>
                          </a:ln>
                          <a:solidFill>
                            <a:srgbClr val="000000"/>
                          </a:solidFill>
                          <a:effectLst/>
                          <a:latin typeface="Arial" pitchFamily="34" charset="0"/>
                        </a:rPr>
                        <a:t> </a:t>
                      </a:r>
                      <a:r>
                        <a:rPr kumimoji="0" lang="en-US" sz="2400" b="1" i="0" u="none" strike="noStrike" cap="none" normalizeH="0" baseline="0" dirty="0">
                          <a:ln>
                            <a:noFill/>
                          </a:ln>
                          <a:solidFill>
                            <a:srgbClr val="000000"/>
                          </a:solidFill>
                          <a:effectLst/>
                          <a:latin typeface="Arial" pitchFamily="34" charset="0"/>
                        </a:rPr>
                        <a:t>offers.dat</a:t>
                      </a:r>
                      <a:r>
                        <a:rPr kumimoji="0" lang="en-US" sz="2800" b="1" i="0" u="none" strike="noStrike" cap="none" normalizeH="0" baseline="0" dirty="0">
                          <a:ln>
                            <a:noFill/>
                          </a:ln>
                          <a:solidFill>
                            <a:srgbClr val="000000"/>
                          </a:solidFill>
                          <a:effectLst/>
                          <a:latin typeface="Arial" pitchFamily="34" charset="0"/>
                        </a:rPr>
                        <a:t> </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104012/02/11 Outdoors15%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202010/07/11 Golf     7%</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Shoes   10%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Clothes 10%</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9"/>
          <p:cNvSpPr>
            <a:spLocks noGrp="1" noChangeArrowheads="1"/>
          </p:cNvSpPr>
          <p:nvPr>
            <p:ph type="title"/>
          </p:nvPr>
        </p:nvSpPr>
        <p:spPr/>
        <p:txBody>
          <a:bodyPr/>
          <a:lstStyle/>
          <a:p>
            <a:r>
              <a:rPr lang="en-US" dirty="0"/>
              <a:t>Correct Program: Output</a:t>
            </a:r>
          </a:p>
        </p:txBody>
      </p:sp>
      <p:sp>
        <p:nvSpPr>
          <p:cNvPr id="87043" name="Rectangle 10"/>
          <p:cNvSpPr>
            <a:spLocks noGrp="1" noChangeArrowheads="1"/>
          </p:cNvSpPr>
          <p:nvPr>
            <p:ph idx="1"/>
          </p:nvPr>
        </p:nvSpPr>
        <p:spPr/>
        <p:txBody>
          <a:bodyPr/>
          <a:lstStyle/>
          <a:p>
            <a:r>
              <a:rPr lang="en-US" dirty="0"/>
              <a:t>Partial SAS Log</a:t>
            </a:r>
          </a:p>
        </p:txBody>
      </p:sp>
      <p:sp>
        <p:nvSpPr>
          <p:cNvPr id="87045"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87046"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87047" name="Rectangle 6"/>
          <p:cNvSpPr>
            <a:spLocks noChangeArrowheads="1"/>
          </p:cNvSpPr>
          <p:nvPr/>
        </p:nvSpPr>
        <p:spPr bwMode="auto">
          <a:xfrm>
            <a:off x="415925" y="1485900"/>
            <a:ext cx="8435975" cy="1265238"/>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r>
              <a:rPr lang="en-US" sz="1600" b="1" dirty="0">
                <a:solidFill>
                  <a:srgbClr val="0000FF"/>
                </a:solidFill>
                <a:latin typeface="SAS Monospace" pitchFamily="49" charset="0"/>
              </a:rPr>
              <a:t>NOTE: 6 records were read from the </a:t>
            </a:r>
            <a:r>
              <a:rPr lang="en-US" sz="1600" b="1" dirty="0" err="1">
                <a:solidFill>
                  <a:srgbClr val="0000FF"/>
                </a:solidFill>
                <a:latin typeface="SAS Monospace" pitchFamily="49" charset="0"/>
              </a:rPr>
              <a:t>infile</a:t>
            </a:r>
            <a:r>
              <a:rPr lang="en-US" sz="1600" b="1" dirty="0">
                <a:solidFill>
                  <a:srgbClr val="0000FF"/>
                </a:solidFill>
                <a:latin typeface="SAS Monospace" pitchFamily="49" charset="0"/>
              </a:rPr>
              <a:t> 'sales.dat'.</a:t>
            </a:r>
          </a:p>
          <a:p>
            <a:r>
              <a:rPr lang="en-US" sz="1600" b="1" dirty="0">
                <a:solidFill>
                  <a:srgbClr val="0000FF"/>
                </a:solidFill>
                <a:latin typeface="SAS Monospace" pitchFamily="49" charset="0"/>
              </a:rPr>
              <a:t>      The minimum record length was 26.</a:t>
            </a:r>
          </a:p>
          <a:p>
            <a:r>
              <a:rPr lang="en-US" sz="1600" b="1" dirty="0">
                <a:solidFill>
                  <a:srgbClr val="0000FF"/>
                </a:solidFill>
                <a:latin typeface="SAS Monospace" pitchFamily="49" charset="0"/>
              </a:rPr>
              <a:t>      The maximum record length was 27.</a:t>
            </a:r>
          </a:p>
          <a:p>
            <a:r>
              <a:rPr lang="en-US" sz="1600" b="1" dirty="0">
                <a:solidFill>
                  <a:srgbClr val="0000FF"/>
                </a:solidFill>
                <a:latin typeface="SAS Monospace" pitchFamily="49" charset="0"/>
              </a:rPr>
              <a:t>NOTE: The data set WORK.SALESQ1 has 6 observations and 4 variables.</a:t>
            </a:r>
          </a:p>
        </p:txBody>
      </p:sp>
      <p:sp>
        <p:nvSpPr>
          <p:cNvPr id="87048" name="Rectangle 7"/>
          <p:cNvSpPr>
            <a:spLocks noChangeArrowheads="1"/>
          </p:cNvSpPr>
          <p:nvPr/>
        </p:nvSpPr>
        <p:spPr bwMode="auto">
          <a:xfrm>
            <a:off x="727075" y="3811588"/>
            <a:ext cx="7772400" cy="2713037"/>
          </a:xfrm>
          <a:prstGeom prst="rect">
            <a:avLst/>
          </a:prstGeom>
          <a:solidFill>
            <a:srgbClr val="FFFFFF"/>
          </a:solidFill>
          <a:ln w="38100">
            <a:solidFill>
              <a:schemeClr val="tx2"/>
            </a:solidFill>
            <a:miter lim="800000"/>
            <a:headEnd type="none" w="sm" len="sm"/>
            <a:tailEnd type="none" w="sm" len="sm"/>
          </a:ln>
        </p:spPr>
        <p:txBody>
          <a:bodyPr lIns="365760" tIns="50800" rIns="182880" bIns="50800">
            <a:spAutoFit/>
          </a:bodyPr>
          <a:lstStyle/>
          <a:p>
            <a:r>
              <a:rPr lang="en-US" sz="1600" b="1">
                <a:solidFill>
                  <a:srgbClr val="000000"/>
                </a:solidFill>
                <a:latin typeface="SAS Monospace" pitchFamily="49" charset="0"/>
              </a:rPr>
              <a:t> </a:t>
            </a:r>
            <a:r>
              <a:rPr lang="en-US" sz="1600" b="1">
                <a:latin typeface="SAS Monospace" pitchFamily="49" charset="0"/>
              </a:rPr>
              <a:t>Sale                 </a:t>
            </a:r>
            <a:r>
              <a:rPr lang="en-US" sz="1600" b="1">
                <a:solidFill>
                  <a:srgbClr val="000000"/>
                </a:solidFill>
                <a:latin typeface="SAS Monospace" pitchFamily="49" charset="0"/>
              </a:rPr>
              <a:t>Sale</a:t>
            </a:r>
          </a:p>
          <a:p>
            <a:r>
              <a:rPr lang="en-US" sz="1600" b="1">
                <a:latin typeface="SAS Monospace" pitchFamily="49" charset="0"/>
              </a:rPr>
              <a:t>  ID     Location     Date     Amount</a:t>
            </a:r>
          </a:p>
          <a:p>
            <a:endParaRPr lang="en-US" sz="1600" b="1">
              <a:latin typeface="SAS Monospace" pitchFamily="49" charset="0"/>
            </a:endParaRPr>
          </a:p>
          <a:p>
            <a:r>
              <a:rPr lang="en-US" sz="1600" b="1">
                <a:latin typeface="SAS Monospace" pitchFamily="49" charset="0"/>
              </a:rPr>
              <a:t> 101       USA       18647    3295.50</a:t>
            </a:r>
          </a:p>
          <a:p>
            <a:r>
              <a:rPr lang="en-US" sz="1600" b="1">
                <a:latin typeface="SAS Monospace" pitchFamily="49" charset="0"/>
              </a:rPr>
              <a:t> 3034      EUR       18657    1876.30</a:t>
            </a:r>
          </a:p>
          <a:p>
            <a:r>
              <a:rPr lang="en-US" sz="1600" b="1">
                <a:latin typeface="SAS Monospace" pitchFamily="49" charset="0"/>
              </a:rPr>
              <a:t> 101       USA       18657    2938.00</a:t>
            </a:r>
          </a:p>
          <a:p>
            <a:r>
              <a:rPr lang="en-US" sz="1600" b="1">
                <a:latin typeface="SAS Monospace" pitchFamily="49" charset="0"/>
              </a:rPr>
              <a:t> 128       USA       18663    2908.74</a:t>
            </a:r>
          </a:p>
          <a:p>
            <a:r>
              <a:rPr lang="en-US" sz="1600" b="1">
                <a:latin typeface="SAS Monospace" pitchFamily="49" charset="0"/>
              </a:rPr>
              <a:t> 1345      EUR       18664    3145.60</a:t>
            </a:r>
          </a:p>
          <a:p>
            <a:r>
              <a:rPr lang="en-US" sz="1600" b="1">
                <a:latin typeface="SAS Monospace" pitchFamily="49" charset="0"/>
              </a:rPr>
              <a:t> 109       USA       18703    2789.10</a:t>
            </a:r>
            <a:endParaRPr lang="en-US" sz="1600" b="1">
              <a:solidFill>
                <a:srgbClr val="000000"/>
              </a:solidFill>
              <a:latin typeface="SAS Monospace" pitchFamily="49" charset="0"/>
            </a:endParaRPr>
          </a:p>
        </p:txBody>
      </p:sp>
      <p:sp>
        <p:nvSpPr>
          <p:cNvPr id="87049" name="Rectangle 8"/>
          <p:cNvSpPr>
            <a:spLocks noChangeArrowheads="1"/>
          </p:cNvSpPr>
          <p:nvPr/>
        </p:nvSpPr>
        <p:spPr bwMode="auto">
          <a:xfrm>
            <a:off x="741363" y="3419475"/>
            <a:ext cx="7848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dirty="0">
                <a:latin typeface="Arial" pitchFamily="34" charset="0"/>
              </a:rPr>
              <a:t>PROC PRINT Output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1" descr="L:\graphics\soft_blue_ova_horizl_cro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422" y="1849725"/>
            <a:ext cx="7439319" cy="4509033"/>
          </a:xfrm>
          <a:prstGeom prst="rect">
            <a:avLst/>
          </a:prstGeom>
          <a:noFill/>
          <a:extLst>
            <a:ext uri="{909E8E84-426E-40DD-AFC4-6F175D3DCCD1}">
              <a14:hiddenFill xmlns:a14="http://schemas.microsoft.com/office/drawing/2010/main">
                <a:solidFill>
                  <a:srgbClr val="FFFFFF"/>
                </a:solidFill>
              </a14:hiddenFill>
            </a:ext>
          </a:extLst>
        </p:spPr>
      </p:pic>
      <p:sp>
        <p:nvSpPr>
          <p:cNvPr id="89090" name="Rectangle 2"/>
          <p:cNvSpPr>
            <a:spLocks noGrp="1" noChangeArrowheads="1"/>
          </p:cNvSpPr>
          <p:nvPr>
            <p:ph type="title"/>
          </p:nvPr>
        </p:nvSpPr>
        <p:spPr/>
        <p:txBody>
          <a:bodyPr/>
          <a:lstStyle/>
          <a:p>
            <a:r>
              <a:rPr lang="en-US" dirty="0"/>
              <a:t>Business Scenario</a:t>
            </a:r>
          </a:p>
        </p:txBody>
      </p:sp>
      <p:sp>
        <p:nvSpPr>
          <p:cNvPr id="89091" name="Rectangle 3"/>
          <p:cNvSpPr>
            <a:spLocks noGrp="1" noChangeArrowheads="1"/>
          </p:cNvSpPr>
          <p:nvPr>
            <p:ph idx="1"/>
          </p:nvPr>
        </p:nvSpPr>
        <p:spPr>
          <a:xfrm>
            <a:off x="685800" y="1071563"/>
            <a:ext cx="8186738" cy="5446712"/>
          </a:xfrm>
        </p:spPr>
        <p:txBody>
          <a:bodyPr/>
          <a:lstStyle/>
          <a:p>
            <a:r>
              <a:rPr lang="en-US" dirty="0"/>
              <a:t>Create a SAS data set that contains only the European observations.</a:t>
            </a:r>
          </a:p>
        </p:txBody>
      </p:sp>
      <p:pic>
        <p:nvPicPr>
          <p:cNvPr id="1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926" y="3393103"/>
            <a:ext cx="12287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51020" name="Group 76"/>
          <p:cNvGraphicFramePr>
            <a:graphicFrameLocks noGrp="1"/>
          </p:cNvGraphicFramePr>
          <p:nvPr>
            <p:extLst>
              <p:ext uri="{D42A27DB-BD31-4B8C-83A1-F6EECF244321}">
                <p14:modId xmlns:p14="http://schemas.microsoft.com/office/powerpoint/2010/main" val="3013490813"/>
              </p:ext>
            </p:extLst>
          </p:nvPr>
        </p:nvGraphicFramePr>
        <p:xfrm>
          <a:off x="447257" y="1930387"/>
          <a:ext cx="4429543" cy="2838076"/>
        </p:xfrm>
        <a:graphic>
          <a:graphicData uri="http://schemas.openxmlformats.org/drawingml/2006/table">
            <a:tbl>
              <a:tblPr/>
              <a:tblGrid>
                <a:gridCol w="4429543">
                  <a:extLst>
                    <a:ext uri="{9D8B030D-6E8A-4147-A177-3AD203B41FA5}">
                      <a16:colId xmlns:a16="http://schemas.microsoft.com/office/drawing/2014/main" val="20000"/>
                    </a:ext>
                  </a:extLst>
                </a:gridCol>
              </a:tblGrid>
              <a:tr h="38157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0000"/>
                          </a:solidFill>
                          <a:effectLst/>
                          <a:latin typeface="Arial"/>
                        </a:rPr>
                        <a:t>sales.dat</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27255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FFFFFF"/>
                          </a:solidFill>
                          <a:effectLst/>
                          <a:latin typeface="Lucida Sans Typewriter" pitchFamily="49" charset="0"/>
                        </a:rPr>
                        <a:t>         1    1    2    2    3</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27255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FFFFFF"/>
                          </a:solidFill>
                          <a:effectLst/>
                          <a:latin typeface="Lucida Sans Typewriter" pitchFamily="49" charset="0"/>
                        </a:rPr>
                        <a:t>1---5----0----5----0----5----0</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19078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sv-SE" sz="1800" b="0" i="0" u="none" strike="noStrike" cap="none" normalizeH="0" baseline="0" dirty="0">
                          <a:ln>
                            <a:noFill/>
                          </a:ln>
                          <a:solidFill>
                            <a:srgbClr val="000000"/>
                          </a:solidFill>
                          <a:effectLst/>
                          <a:latin typeface="Lucida Sans Typewriter" pitchFamily="49" charset="0"/>
                        </a:rPr>
                        <a:t>101  USA 1-20-2011 3295.50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sv-SE" sz="1800" b="0" i="0" u="none" strike="noStrike" cap="none" normalizeH="0" baseline="0" dirty="0">
                          <a:ln>
                            <a:noFill/>
                          </a:ln>
                          <a:solidFill>
                            <a:srgbClr val="000000"/>
                          </a:solidFill>
                          <a:effectLst/>
                          <a:latin typeface="Lucida Sans Typewriter" pitchFamily="49" charset="0"/>
                        </a:rPr>
                        <a:t>3034 EUR 30JAN2011 1876,30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sv-SE" sz="1800" b="0" i="0" u="none" strike="noStrike" cap="none" normalizeH="0" baseline="0" dirty="0">
                          <a:ln>
                            <a:noFill/>
                          </a:ln>
                          <a:solidFill>
                            <a:srgbClr val="000000"/>
                          </a:solidFill>
                          <a:effectLst/>
                          <a:latin typeface="Lucida Sans Typewriter" pitchFamily="49" charset="0"/>
                        </a:rPr>
                        <a:t>101  USA 1-30-2011 2938.00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sv-SE" sz="1800" b="0" i="0" u="none" strike="noStrike" cap="none" normalizeH="0" baseline="0" dirty="0">
                          <a:ln>
                            <a:noFill/>
                          </a:ln>
                          <a:solidFill>
                            <a:srgbClr val="000000"/>
                          </a:solidFill>
                          <a:effectLst/>
                          <a:latin typeface="Lucida Sans Typewriter" pitchFamily="49" charset="0"/>
                        </a:rPr>
                        <a:t>128  USA 2-5-2011  2908.74</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sv-SE" sz="1800" b="0" i="0" u="none" strike="noStrike" cap="none" normalizeH="0" baseline="0" dirty="0">
                          <a:ln>
                            <a:noFill/>
                          </a:ln>
                          <a:solidFill>
                            <a:srgbClr val="000000"/>
                          </a:solidFill>
                          <a:effectLst/>
                          <a:latin typeface="Lucida Sans Typewriter" pitchFamily="49" charset="0"/>
                        </a:rPr>
                        <a:t>1345 EUR 6FEB2011  3145,60</a:t>
                      </a:r>
                      <a:endParaRPr kumimoji="0" lang="en-US" sz="1800" b="0" i="0" u="none" strike="noStrike" cap="none" normalizeH="0" baseline="0" dirty="0">
                        <a:ln>
                          <a:noFill/>
                        </a:ln>
                        <a:solidFill>
                          <a:srgbClr val="000000"/>
                        </a:solidFill>
                        <a:effectLst/>
                        <a:latin typeface="Lucida Sans Typewriter"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pic>
        <p:nvPicPr>
          <p:cNvPr id="1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228578">
            <a:off x="7969041" y="4125816"/>
            <a:ext cx="10287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6524425" y="2697766"/>
            <a:ext cx="1814994" cy="1800245"/>
            <a:chOff x="6611515" y="2514877"/>
            <a:chExt cx="1814994" cy="1800245"/>
          </a:xfrm>
        </p:grpSpPr>
        <p:pic>
          <p:nvPicPr>
            <p:cNvPr id="1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1515" y="2514877"/>
              <a:ext cx="1761937" cy="180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L:\graphics\europ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3990" y="2821942"/>
              <a:ext cx="1762519" cy="1133860"/>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extBox 1"/>
          <p:cNvSpPr txBox="1">
            <a:spLocks noChangeArrowheads="1"/>
          </p:cNvSpPr>
          <p:nvPr/>
        </p:nvSpPr>
        <p:spPr bwMode="auto">
          <a:xfrm>
            <a:off x="4007031" y="4969727"/>
            <a:ext cx="4867003" cy="1608138"/>
          </a:xfrm>
          <a:prstGeom prst="rect">
            <a:avLst/>
          </a:prstGeom>
          <a:solidFill>
            <a:srgbClr val="FFFFFF"/>
          </a:solidFill>
          <a:ln w="38100">
            <a:solidFill>
              <a:schemeClr val="tx2"/>
            </a:solidFill>
            <a:miter lim="800000"/>
            <a:headEnd/>
            <a:tailEnd/>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r>
              <a:rPr lang="en-US" sz="1600" b="1">
                <a:solidFill>
                  <a:srgbClr val="000000"/>
                </a:solidFill>
                <a:latin typeface="SAS Monospace" pitchFamily="49" charset="0"/>
              </a:rPr>
              <a:t>Sale                 Sale</a:t>
            </a:r>
          </a:p>
          <a:p>
            <a:r>
              <a:rPr lang="en-US" sz="1600" b="1">
                <a:latin typeface="SAS Monospace" pitchFamily="49" charset="0"/>
              </a:rPr>
              <a:t> ID     Location     Date    Amount</a:t>
            </a:r>
          </a:p>
          <a:p>
            <a:endParaRPr lang="en-US" sz="1600" b="1">
              <a:latin typeface="SAS Monospace" pitchFamily="49" charset="0"/>
            </a:endParaRPr>
          </a:p>
          <a:p>
            <a:r>
              <a:rPr lang="en-US" sz="1600" b="1">
                <a:latin typeface="SAS Monospace" pitchFamily="49" charset="0"/>
              </a:rPr>
              <a:t>3034      EUR       18657    1876.3</a:t>
            </a:r>
          </a:p>
          <a:p>
            <a:r>
              <a:rPr lang="en-US" sz="1600" b="1">
                <a:latin typeface="SAS Monospace" pitchFamily="49" charset="0"/>
              </a:rPr>
              <a:t>1345      EUR       18664    3145.6</a:t>
            </a:r>
            <a:endParaRPr lang="en-US" sz="1600" b="1">
              <a:solidFill>
                <a:srgbClr val="000000"/>
              </a:solidFill>
              <a:latin typeface="SAS Monospace" pitchFamily="49" charset="0"/>
            </a:endParaRPr>
          </a:p>
        </p:txBody>
      </p:sp>
      <p:sp>
        <p:nvSpPr>
          <p:cNvPr id="4" name="Rectangle 3"/>
          <p:cNvSpPr/>
          <p:nvPr/>
        </p:nvSpPr>
        <p:spPr>
          <a:xfrm>
            <a:off x="6604364" y="2392038"/>
            <a:ext cx="1654620" cy="461665"/>
          </a:xfrm>
          <a:prstGeom prst="rect">
            <a:avLst/>
          </a:prstGeom>
        </p:spPr>
        <p:txBody>
          <a:bodyPr wrap="none">
            <a:spAutoFit/>
          </a:bodyPr>
          <a:lstStyle/>
          <a:p>
            <a:r>
              <a:rPr lang="en-US" b="1" dirty="0"/>
              <a:t>EuropeQ1</a:t>
            </a:r>
            <a:endParaRPr lang="en-US" dirty="0"/>
          </a:p>
        </p:txBody>
      </p:sp>
      <p:sp>
        <p:nvSpPr>
          <p:cNvPr id="3" name="Rectangle 2"/>
          <p:cNvSpPr/>
          <p:nvPr>
            <p:custDataLst>
              <p:tags r:id="rId1"/>
            </p:custDataLst>
          </p:nvPr>
        </p:nvSpPr>
        <p:spPr bwMode="auto">
          <a:xfrm>
            <a:off x="550627" y="3310522"/>
            <a:ext cx="3590989" cy="329185"/>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19" name="Rectangle 18"/>
          <p:cNvSpPr/>
          <p:nvPr>
            <p:custDataLst>
              <p:tags r:id="rId2"/>
            </p:custDataLst>
          </p:nvPr>
        </p:nvSpPr>
        <p:spPr bwMode="auto">
          <a:xfrm>
            <a:off x="531020" y="4304851"/>
            <a:ext cx="3590989" cy="329185"/>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16144452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4.05 Short </a:t>
            </a:r>
            <a:r>
              <a:rPr lang="en-US" dirty="0"/>
              <a:t>Answer Poll</a:t>
            </a:r>
          </a:p>
        </p:txBody>
      </p:sp>
      <p:sp>
        <p:nvSpPr>
          <p:cNvPr id="2" name="Content Placeholder 1"/>
          <p:cNvSpPr>
            <a:spLocks noGrp="1"/>
          </p:cNvSpPr>
          <p:nvPr>
            <p:ph idx="1"/>
          </p:nvPr>
        </p:nvSpPr>
        <p:spPr/>
        <p:txBody>
          <a:bodyPr/>
          <a:lstStyle/>
          <a:p>
            <a:r>
              <a:rPr lang="en-US" dirty="0"/>
              <a:t>Is this the best placement for the </a:t>
            </a:r>
            <a:r>
              <a:rPr lang="en-US" dirty="0" err="1"/>
              <a:t>subsetting</a:t>
            </a:r>
            <a:r>
              <a:rPr lang="en-US" dirty="0"/>
              <a:t> IF statement?</a:t>
            </a:r>
          </a:p>
          <a:p>
            <a:endParaRPr lang="en-US" dirty="0"/>
          </a:p>
        </p:txBody>
      </p:sp>
      <p:sp>
        <p:nvSpPr>
          <p:cNvPr id="10" name="AutoShape 4"/>
          <p:cNvSpPr>
            <a:spLocks noChangeArrowheads="1"/>
          </p:cNvSpPr>
          <p:nvPr/>
        </p:nvSpPr>
        <p:spPr bwMode="auto">
          <a:xfrm>
            <a:off x="684213" y="1606550"/>
            <a:ext cx="7759700" cy="3562350"/>
          </a:xfrm>
          <a:prstGeom prst="flowChartProcess">
            <a:avLst/>
          </a:prstGeom>
          <a:solidFill>
            <a:srgbClr val="FFFFFF"/>
          </a:solidFill>
          <a:ln w="38100">
            <a:solidFill>
              <a:schemeClr val="tx2"/>
            </a:solidFill>
            <a:miter lim="800000"/>
            <a:headEnd/>
            <a:tailEnd/>
          </a:ln>
        </p:spPr>
        <p:txBody>
          <a:bodyPr lIns="50800" tIns="50800" rIns="50800" bIns="50800" anchor="ctr">
            <a:spAutoFit/>
          </a:bodyPr>
          <a:lstStyle/>
          <a:p>
            <a:pPr>
              <a:lnSpc>
                <a:spcPct val="85000"/>
              </a:lnSpc>
              <a:spcBef>
                <a:spcPct val="0"/>
              </a:spcBef>
              <a:buClrTx/>
              <a:buFontTx/>
              <a:buNone/>
            </a:pPr>
            <a:r>
              <a:rPr lang="en-US" b="1" dirty="0">
                <a:solidFill>
                  <a:srgbClr val="000000"/>
                </a:solidFill>
                <a:latin typeface="Courier New" pitchFamily="49" charset="0"/>
              </a:rPr>
              <a:t>data EuropeQ1;</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buClrTx/>
              <a:buFontTx/>
              <a:buNone/>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 @;</a:t>
            </a:r>
          </a:p>
          <a:p>
            <a:pPr>
              <a:lnSpc>
                <a:spcPct val="85000"/>
              </a:lnSpc>
              <a:spcBef>
                <a:spcPct val="0"/>
              </a:spcBef>
              <a:buClrTx/>
              <a:buFontTx/>
              <a:buNone/>
            </a:pPr>
            <a:r>
              <a:rPr lang="en-US" b="1" dirty="0">
                <a:latin typeface="Courier New" pitchFamily="49" charset="0"/>
              </a:rPr>
              <a:t>   if Location='USA' then</a:t>
            </a:r>
          </a:p>
          <a:p>
            <a:pPr>
              <a:lnSpc>
                <a:spcPct val="85000"/>
              </a:lnSpc>
              <a:spcBef>
                <a:spcPct val="0"/>
              </a:spcBef>
              <a:buClrTx/>
              <a:buFontTx/>
              <a:buNone/>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 </a:t>
            </a:r>
          </a:p>
          <a:p>
            <a:pPr>
              <a:lnSpc>
                <a:spcPct val="85000"/>
              </a:lnSpc>
              <a:spcBef>
                <a:spcPct val="0"/>
              </a:spcBef>
              <a:buClrTx/>
              <a:buFontTx/>
              <a:buNone/>
            </a:pPr>
            <a:r>
              <a:rPr lang="en-US" b="1" dirty="0">
                <a:latin typeface="Courier New" pitchFamily="49" charset="0"/>
              </a:rPr>
              <a:t>            @20 Amount 7.;</a:t>
            </a:r>
          </a:p>
          <a:p>
            <a:pPr>
              <a:lnSpc>
                <a:spcPct val="85000"/>
              </a:lnSpc>
              <a:spcBef>
                <a:spcPct val="0"/>
              </a:spcBef>
              <a:buClrTx/>
              <a:buFontTx/>
              <a:buNone/>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buClrTx/>
              <a:buFontTx/>
              <a:buNone/>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buClrTx/>
              <a:buFontTx/>
              <a:buNone/>
            </a:pPr>
            <a:r>
              <a:rPr lang="en-US" b="1" dirty="0">
                <a:latin typeface="Courier New" pitchFamily="49" charset="0"/>
              </a:rPr>
              <a:t>            @20 Amount commax7.;</a:t>
            </a:r>
          </a:p>
          <a:p>
            <a:pPr>
              <a:lnSpc>
                <a:spcPct val="85000"/>
              </a:lnSpc>
              <a:spcBef>
                <a:spcPct val="0"/>
              </a:spcBef>
              <a:buClrTx/>
              <a:buFontTx/>
              <a:buNone/>
            </a:pPr>
            <a:r>
              <a:rPr lang="en-US" b="1" dirty="0">
                <a:latin typeface="Courier New" pitchFamily="49" charset="0"/>
              </a:rPr>
              <a:t>   if Location = 'EUR';</a:t>
            </a:r>
          </a:p>
          <a:p>
            <a:pPr>
              <a:lnSpc>
                <a:spcPct val="85000"/>
              </a:lnSpc>
              <a:spcBef>
                <a:spcPct val="0"/>
              </a:spcBef>
              <a:buClrTx/>
              <a:buFontTx/>
              <a:buNone/>
            </a:pPr>
            <a:r>
              <a:rPr lang="en-US" b="1" dirty="0">
                <a:latin typeface="Courier New" pitchFamily="49" charset="0"/>
              </a:rPr>
              <a:t>run;</a:t>
            </a:r>
          </a:p>
        </p:txBody>
      </p:sp>
      <p:sp>
        <p:nvSpPr>
          <p:cNvPr id="11" name="Rectangle 5"/>
          <p:cNvSpPr>
            <a:spLocks noChangeArrowheads="1"/>
          </p:cNvSpPr>
          <p:nvPr>
            <p:custDataLst>
              <p:tags r:id="rId2"/>
            </p:custDataLst>
          </p:nvPr>
        </p:nvSpPr>
        <p:spPr bwMode="auto">
          <a:xfrm>
            <a:off x="1292225" y="4468813"/>
            <a:ext cx="367665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12" name="Program Name"/>
          <p:cNvSpPr txBox="1"/>
          <p:nvPr/>
        </p:nvSpPr>
        <p:spPr bwMode="auto">
          <a:xfrm>
            <a:off x="7931150" y="6324600"/>
            <a:ext cx="10038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p204d06</a:t>
            </a: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4.05 Short </a:t>
            </a:r>
            <a:r>
              <a:rPr lang="en-US" dirty="0"/>
              <a:t>Answer Poll – Correct Answer</a:t>
            </a:r>
          </a:p>
        </p:txBody>
      </p:sp>
      <p:sp>
        <p:nvSpPr>
          <p:cNvPr id="2" name="Content Placeholder 1"/>
          <p:cNvSpPr>
            <a:spLocks noGrp="1"/>
          </p:cNvSpPr>
          <p:nvPr>
            <p:ph idx="1"/>
          </p:nvPr>
        </p:nvSpPr>
        <p:spPr/>
        <p:txBody>
          <a:bodyPr/>
          <a:lstStyle/>
          <a:p>
            <a:r>
              <a:rPr lang="en-US" dirty="0"/>
              <a:t>Is this the best placement for the </a:t>
            </a:r>
            <a:r>
              <a:rPr lang="en-US" dirty="0" err="1"/>
              <a:t>subsetting</a:t>
            </a:r>
            <a:r>
              <a:rPr lang="en-US" dirty="0"/>
              <a:t> IF statement?</a:t>
            </a:r>
          </a:p>
          <a:p>
            <a:endParaRPr lang="en-US" dirty="0"/>
          </a:p>
        </p:txBody>
      </p:sp>
      <p:sp>
        <p:nvSpPr>
          <p:cNvPr id="10" name="AutoShape 4"/>
          <p:cNvSpPr>
            <a:spLocks noChangeArrowheads="1"/>
          </p:cNvSpPr>
          <p:nvPr/>
        </p:nvSpPr>
        <p:spPr bwMode="auto">
          <a:xfrm>
            <a:off x="684213" y="1606550"/>
            <a:ext cx="7759700" cy="3562350"/>
          </a:xfrm>
          <a:prstGeom prst="flowChartProcess">
            <a:avLst/>
          </a:prstGeom>
          <a:solidFill>
            <a:srgbClr val="FFFFFF"/>
          </a:solidFill>
          <a:ln w="38100">
            <a:solidFill>
              <a:schemeClr val="tx2"/>
            </a:solidFill>
            <a:miter lim="800000"/>
            <a:headEnd/>
            <a:tailEnd/>
          </a:ln>
        </p:spPr>
        <p:txBody>
          <a:bodyPr lIns="50800" tIns="50800" rIns="50800" bIns="50800" anchor="ctr">
            <a:spAutoFit/>
          </a:bodyPr>
          <a:lstStyle/>
          <a:p>
            <a:pPr>
              <a:lnSpc>
                <a:spcPct val="85000"/>
              </a:lnSpc>
              <a:spcBef>
                <a:spcPct val="0"/>
              </a:spcBef>
              <a:buClrTx/>
              <a:buFontTx/>
              <a:buNone/>
            </a:pPr>
            <a:r>
              <a:rPr lang="en-US" b="1" dirty="0">
                <a:solidFill>
                  <a:srgbClr val="000000"/>
                </a:solidFill>
                <a:latin typeface="Courier New" pitchFamily="49" charset="0"/>
              </a:rPr>
              <a:t>data EuropeQ1;</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buClrTx/>
              <a:buFontTx/>
              <a:buNone/>
            </a:pPr>
            <a:r>
              <a:rPr lang="en-US" b="1" dirty="0">
                <a:latin typeface="Courier New" pitchFamily="49" charset="0"/>
              </a:rPr>
              <a:t>   input </a:t>
            </a:r>
            <a:r>
              <a:rPr lang="en-US" b="1" dirty="0" err="1">
                <a:latin typeface="Courier New" pitchFamily="49" charset="0"/>
              </a:rPr>
              <a:t>SaleID</a:t>
            </a:r>
            <a:r>
              <a:rPr lang="en-US" b="1" dirty="0">
                <a:latin typeface="Courier New" pitchFamily="49" charset="0"/>
              </a:rPr>
              <a:t> $4. @6 Location $3. @;</a:t>
            </a:r>
          </a:p>
          <a:p>
            <a:pPr>
              <a:lnSpc>
                <a:spcPct val="85000"/>
              </a:lnSpc>
              <a:spcBef>
                <a:spcPct val="0"/>
              </a:spcBef>
              <a:buClrTx/>
              <a:buFontTx/>
              <a:buNone/>
            </a:pPr>
            <a:r>
              <a:rPr lang="en-US" b="1" dirty="0">
                <a:latin typeface="Courier New" pitchFamily="49" charset="0"/>
              </a:rPr>
              <a:t>   if Location='USA' then</a:t>
            </a:r>
          </a:p>
          <a:p>
            <a:pPr>
              <a:lnSpc>
                <a:spcPct val="85000"/>
              </a:lnSpc>
              <a:spcBef>
                <a:spcPct val="0"/>
              </a:spcBef>
              <a:buClrTx/>
              <a:buFontTx/>
              <a:buNone/>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mmddyy10. </a:t>
            </a:r>
          </a:p>
          <a:p>
            <a:pPr>
              <a:lnSpc>
                <a:spcPct val="85000"/>
              </a:lnSpc>
              <a:spcBef>
                <a:spcPct val="0"/>
              </a:spcBef>
              <a:buClrTx/>
              <a:buFontTx/>
              <a:buNone/>
            </a:pPr>
            <a:r>
              <a:rPr lang="en-US" b="1" dirty="0">
                <a:latin typeface="Courier New" pitchFamily="49" charset="0"/>
              </a:rPr>
              <a:t>            @20 Amount 7.;</a:t>
            </a:r>
          </a:p>
          <a:p>
            <a:pPr>
              <a:lnSpc>
                <a:spcPct val="85000"/>
              </a:lnSpc>
              <a:spcBef>
                <a:spcPct val="0"/>
              </a:spcBef>
              <a:buClrTx/>
              <a:buFontTx/>
              <a:buNone/>
            </a:pPr>
            <a:r>
              <a:rPr lang="en-US" b="1" dirty="0">
                <a:latin typeface="Courier New" pitchFamily="49" charset="0"/>
              </a:rPr>
              <a:t>   else if Location='EUR' </a:t>
            </a:r>
            <a:r>
              <a:rPr lang="en-US" b="1" dirty="0">
                <a:solidFill>
                  <a:srgbClr val="000000"/>
                </a:solidFill>
                <a:latin typeface="Courier New" pitchFamily="49" charset="0"/>
              </a:rPr>
              <a:t>then</a:t>
            </a:r>
          </a:p>
          <a:p>
            <a:pPr>
              <a:lnSpc>
                <a:spcPct val="85000"/>
              </a:lnSpc>
              <a:spcBef>
                <a:spcPct val="0"/>
              </a:spcBef>
              <a:buClrTx/>
              <a:buFontTx/>
              <a:buNone/>
            </a:pPr>
            <a:r>
              <a:rPr lang="en-US" b="1" dirty="0">
                <a:latin typeface="Courier New" pitchFamily="49" charset="0"/>
              </a:rPr>
              <a:t>      input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buClrTx/>
              <a:buFontTx/>
              <a:buNone/>
            </a:pPr>
            <a:r>
              <a:rPr lang="en-US" b="1" dirty="0">
                <a:latin typeface="Courier New" pitchFamily="49" charset="0"/>
              </a:rPr>
              <a:t>            @20 Amount commax7.;</a:t>
            </a:r>
          </a:p>
          <a:p>
            <a:pPr>
              <a:lnSpc>
                <a:spcPct val="85000"/>
              </a:lnSpc>
              <a:spcBef>
                <a:spcPct val="0"/>
              </a:spcBef>
              <a:buClrTx/>
              <a:buFontTx/>
              <a:buNone/>
            </a:pPr>
            <a:r>
              <a:rPr lang="en-US" b="1" dirty="0">
                <a:latin typeface="Courier New" pitchFamily="49" charset="0"/>
              </a:rPr>
              <a:t>   if Location = 'EUR';</a:t>
            </a:r>
          </a:p>
          <a:p>
            <a:pPr>
              <a:lnSpc>
                <a:spcPct val="85000"/>
              </a:lnSpc>
              <a:spcBef>
                <a:spcPct val="0"/>
              </a:spcBef>
              <a:buClrTx/>
              <a:buFontTx/>
              <a:buNone/>
            </a:pPr>
            <a:r>
              <a:rPr lang="en-US" b="1" dirty="0">
                <a:latin typeface="Courier New" pitchFamily="49" charset="0"/>
              </a:rPr>
              <a:t>run;</a:t>
            </a:r>
          </a:p>
        </p:txBody>
      </p:sp>
      <p:sp>
        <p:nvSpPr>
          <p:cNvPr id="11" name="Rectangle 5"/>
          <p:cNvSpPr>
            <a:spLocks noChangeArrowheads="1"/>
          </p:cNvSpPr>
          <p:nvPr>
            <p:custDataLst>
              <p:tags r:id="rId2"/>
            </p:custDataLst>
          </p:nvPr>
        </p:nvSpPr>
        <p:spPr bwMode="auto">
          <a:xfrm>
            <a:off x="1292225" y="4468813"/>
            <a:ext cx="3676650"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endParaRPr lang="en-US" dirty="0">
              <a:latin typeface="Arial" pitchFamily="34" charset="0"/>
            </a:endParaRPr>
          </a:p>
        </p:txBody>
      </p:sp>
      <p:sp>
        <p:nvSpPr>
          <p:cNvPr id="12" name="Program Name"/>
          <p:cNvSpPr txBox="1"/>
          <p:nvPr/>
        </p:nvSpPr>
        <p:spPr bwMode="auto">
          <a:xfrm>
            <a:off x="7931150" y="6324600"/>
            <a:ext cx="10038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p204d06</a:t>
            </a:r>
          </a:p>
        </p:txBody>
      </p:sp>
      <p:sp>
        <p:nvSpPr>
          <p:cNvPr id="7" name="Rectangle 6"/>
          <p:cNvSpPr/>
          <p:nvPr/>
        </p:nvSpPr>
        <p:spPr>
          <a:xfrm>
            <a:off x="684212" y="5288340"/>
            <a:ext cx="7927127" cy="830997"/>
          </a:xfrm>
          <a:prstGeom prst="rect">
            <a:avLst/>
          </a:prstGeom>
        </p:spPr>
        <p:txBody>
          <a:bodyPr wrap="square">
            <a:spAutoFit/>
          </a:bodyPr>
          <a:lstStyle/>
          <a:p>
            <a:pPr>
              <a:spcAft>
                <a:spcPct val="50000"/>
              </a:spcAft>
            </a:pPr>
            <a:r>
              <a:rPr lang="en-US" b="1" dirty="0"/>
              <a:t>No, the </a:t>
            </a:r>
            <a:r>
              <a:rPr lang="en-US" b="1" dirty="0" err="1"/>
              <a:t>subsetting</a:t>
            </a:r>
            <a:r>
              <a:rPr lang="en-US" b="1" dirty="0"/>
              <a:t> IF statement should appear as early in the DATA step as possible.</a:t>
            </a:r>
          </a:p>
        </p:txBody>
      </p:sp>
    </p:spTree>
    <p:custDataLst>
      <p:tags r:id="rId1"/>
    </p:custDataLst>
    <p:extLst>
      <p:ext uri="{BB962C8B-B14F-4D97-AF65-F5344CB8AC3E}">
        <p14:creationId xmlns:p14="http://schemas.microsoft.com/office/powerpoint/2010/main" val="42082297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2"/>
          <p:cNvSpPr>
            <a:spLocks noGrp="1" noChangeArrowheads="1"/>
          </p:cNvSpPr>
          <p:nvPr>
            <p:ph type="title"/>
          </p:nvPr>
        </p:nvSpPr>
        <p:spPr/>
        <p:txBody>
          <a:bodyPr/>
          <a:lstStyle/>
          <a:p>
            <a:r>
              <a:rPr lang="en-US"/>
              <a:t>Placement of the Subsetting IF Statement</a:t>
            </a:r>
          </a:p>
        </p:txBody>
      </p:sp>
      <p:sp>
        <p:nvSpPr>
          <p:cNvPr id="93187" name="Rectangle 13"/>
          <p:cNvSpPr>
            <a:spLocks noGrp="1" noChangeArrowheads="1"/>
          </p:cNvSpPr>
          <p:nvPr>
            <p:ph idx="1"/>
          </p:nvPr>
        </p:nvSpPr>
        <p:spPr/>
        <p:txBody>
          <a:bodyPr/>
          <a:lstStyle/>
          <a:p>
            <a:r>
              <a:rPr lang="en-US" dirty="0"/>
              <a:t>Generally, the most efficient place to put the </a:t>
            </a:r>
            <a:r>
              <a:rPr lang="en-US" dirty="0" err="1"/>
              <a:t>subsetting</a:t>
            </a:r>
            <a:r>
              <a:rPr lang="en-US" dirty="0"/>
              <a:t> IF statement is as soon as all the variables that are needed to evaluate the condition are assigned values.</a:t>
            </a:r>
          </a:p>
          <a:p>
            <a:endParaRPr lang="en-US" dirty="0"/>
          </a:p>
          <a:p>
            <a:endParaRPr lang="en-US" dirty="0"/>
          </a:p>
        </p:txBody>
      </p:sp>
      <p:sp>
        <p:nvSpPr>
          <p:cNvPr id="93189" name="Rectangle 7"/>
          <p:cNvSpPr>
            <a:spLocks noChangeArrowheads="1"/>
          </p:cNvSpPr>
          <p:nvPr/>
        </p:nvSpPr>
        <p:spPr bwMode="auto">
          <a:xfrm>
            <a:off x="719138" y="5597525"/>
            <a:ext cx="7848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Aft>
                <a:spcPct val="50000"/>
              </a:spcAft>
            </a:pPr>
            <a:endParaRPr lang="en-US" noProof="1">
              <a:latin typeface="Arial" pitchFamily="34" charset="0"/>
            </a:endParaRPr>
          </a:p>
        </p:txBody>
      </p:sp>
      <p:sp>
        <p:nvSpPr>
          <p:cNvPr id="93190" name="Text Box 8"/>
          <p:cNvSpPr txBox="1">
            <a:spLocks noChangeArrowheads="1"/>
          </p:cNvSpPr>
          <p:nvPr/>
        </p:nvSpPr>
        <p:spPr bwMode="auto">
          <a:xfrm>
            <a:off x="795020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r"/>
            <a:r>
              <a:rPr lang="en-US" sz="1600" b="1" dirty="0"/>
              <a:t>p204d07</a:t>
            </a:r>
          </a:p>
        </p:txBody>
      </p:sp>
      <p:sp>
        <p:nvSpPr>
          <p:cNvPr id="93191" name="Rectangle 9"/>
          <p:cNvSpPr>
            <a:spLocks noChangeArrowheads="1"/>
          </p:cNvSpPr>
          <p:nvPr/>
        </p:nvSpPr>
        <p:spPr bwMode="auto">
          <a:xfrm>
            <a:off x="728663" y="2381250"/>
            <a:ext cx="772953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Aft>
                <a:spcPct val="50000"/>
              </a:spcAft>
            </a:pPr>
            <a:endParaRPr lang="en-US" sz="2800" noProof="1">
              <a:latin typeface="Arial" pitchFamily="34" charset="0"/>
            </a:endParaRPr>
          </a:p>
        </p:txBody>
      </p:sp>
      <p:sp>
        <p:nvSpPr>
          <p:cNvPr id="93192" name="AutoShape 10"/>
          <p:cNvSpPr>
            <a:spLocks noChangeArrowheads="1"/>
          </p:cNvSpPr>
          <p:nvPr/>
        </p:nvSpPr>
        <p:spPr bwMode="auto">
          <a:xfrm>
            <a:off x="669925" y="2428875"/>
            <a:ext cx="7350125" cy="2628900"/>
          </a:xfrm>
          <a:prstGeom prst="flowChartProcess">
            <a:avLst/>
          </a:prstGeom>
          <a:solidFill>
            <a:srgbClr val="FFFFFF"/>
          </a:solidFill>
          <a:ln w="38100">
            <a:solidFill>
              <a:schemeClr val="tx2"/>
            </a:solidFill>
            <a:miter lim="800000"/>
            <a:headEnd/>
            <a:tailEnd/>
          </a:ln>
        </p:spPr>
        <p:txBody>
          <a:bodyPr lIns="50800" tIns="50800" rIns="50800" bIns="50800" anchor="ctr">
            <a:spAutoFit/>
          </a:bodyPr>
          <a:lstStyle/>
          <a:p>
            <a:pPr>
              <a:lnSpc>
                <a:spcPct val="85000"/>
              </a:lnSpc>
              <a:spcBef>
                <a:spcPct val="0"/>
              </a:spcBef>
              <a:buClrTx/>
              <a:buFontTx/>
              <a:buNone/>
            </a:pPr>
            <a:r>
              <a:rPr lang="en-US" b="1" dirty="0">
                <a:solidFill>
                  <a:srgbClr val="000000"/>
                </a:solidFill>
                <a:latin typeface="Courier New" pitchFamily="49" charset="0"/>
              </a:rPr>
              <a:t>data EuropeQ1;</a:t>
            </a:r>
          </a:p>
          <a:p>
            <a:pPr>
              <a:lnSpc>
                <a:spcPct val="85000"/>
              </a:lnSpc>
              <a:spcBef>
                <a:spcPct val="0"/>
              </a:spcBef>
              <a:buClrTx/>
              <a:buFontTx/>
              <a:buNone/>
            </a:pPr>
            <a:r>
              <a:rPr lang="en-US" b="1" dirty="0">
                <a:solidFill>
                  <a:srgbClr val="000000"/>
                </a:solidFill>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"&amp;path\sales.dat";</a:t>
            </a:r>
          </a:p>
          <a:p>
            <a:pPr>
              <a:lnSpc>
                <a:spcPct val="85000"/>
              </a:lnSpc>
              <a:spcBef>
                <a:spcPct val="0"/>
              </a:spcBef>
              <a:buClrTx/>
              <a:buFontTx/>
              <a:buNone/>
            </a:pPr>
            <a:r>
              <a:rPr lang="en-US" b="1" dirty="0">
                <a:latin typeface="Courier New" pitchFamily="49" charset="0"/>
              </a:rPr>
              <a:t>   input @6 Location $3. @;</a:t>
            </a:r>
          </a:p>
          <a:p>
            <a:pPr>
              <a:lnSpc>
                <a:spcPct val="85000"/>
              </a:lnSpc>
              <a:spcBef>
                <a:spcPct val="0"/>
              </a:spcBef>
              <a:buClrTx/>
              <a:buFontTx/>
              <a:buNone/>
            </a:pPr>
            <a:r>
              <a:rPr lang="en-US" b="1" dirty="0">
                <a:latin typeface="Courier New" pitchFamily="49" charset="0"/>
              </a:rPr>
              <a:t>   if Location = 'EUR';</a:t>
            </a:r>
          </a:p>
          <a:p>
            <a:pPr>
              <a:lnSpc>
                <a:spcPct val="85000"/>
              </a:lnSpc>
              <a:spcBef>
                <a:spcPct val="0"/>
              </a:spcBef>
              <a:buClrTx/>
              <a:buFontTx/>
              <a:buNone/>
            </a:pPr>
            <a:r>
              <a:rPr lang="en-US" b="1" dirty="0">
                <a:latin typeface="Courier New" pitchFamily="49" charset="0"/>
              </a:rPr>
              <a:t>   input  @1 </a:t>
            </a:r>
            <a:r>
              <a:rPr lang="en-US" b="1" dirty="0" err="1">
                <a:latin typeface="Courier New" pitchFamily="49" charset="0"/>
              </a:rPr>
              <a:t>SaleID</a:t>
            </a:r>
            <a:r>
              <a:rPr lang="en-US" b="1" dirty="0">
                <a:latin typeface="Courier New" pitchFamily="49" charset="0"/>
              </a:rPr>
              <a:t> $4.</a:t>
            </a:r>
          </a:p>
          <a:p>
            <a:pPr>
              <a:lnSpc>
                <a:spcPct val="85000"/>
              </a:lnSpc>
              <a:spcBef>
                <a:spcPct val="0"/>
              </a:spcBef>
              <a:buClrTx/>
              <a:buFontTx/>
              <a:buNone/>
            </a:pPr>
            <a:r>
              <a:rPr lang="en-US" b="1" dirty="0">
                <a:latin typeface="Courier New" pitchFamily="49" charset="0"/>
              </a:rPr>
              <a:t>         @10 </a:t>
            </a:r>
            <a:r>
              <a:rPr lang="en-US" b="1" dirty="0" err="1">
                <a:latin typeface="Courier New" pitchFamily="49" charset="0"/>
              </a:rPr>
              <a:t>SaleDate</a:t>
            </a:r>
            <a:r>
              <a:rPr lang="en-US" b="1" dirty="0">
                <a:latin typeface="Courier New" pitchFamily="49" charset="0"/>
              </a:rPr>
              <a:t> date9. </a:t>
            </a:r>
          </a:p>
          <a:p>
            <a:pPr>
              <a:lnSpc>
                <a:spcPct val="85000"/>
              </a:lnSpc>
              <a:spcBef>
                <a:spcPct val="0"/>
              </a:spcBef>
              <a:buClrTx/>
              <a:buFontTx/>
              <a:buNone/>
            </a:pPr>
            <a:r>
              <a:rPr lang="en-US" b="1" dirty="0">
                <a:latin typeface="Courier New" pitchFamily="49" charset="0"/>
              </a:rPr>
              <a:t>         @20 Amount commax7.;</a:t>
            </a:r>
          </a:p>
          <a:p>
            <a:pPr>
              <a:lnSpc>
                <a:spcPct val="85000"/>
              </a:lnSpc>
              <a:spcBef>
                <a:spcPct val="0"/>
              </a:spcBef>
              <a:buClrTx/>
              <a:buFontTx/>
              <a:buNone/>
            </a:pPr>
            <a:r>
              <a:rPr lang="en-US" b="1" dirty="0">
                <a:latin typeface="Courier New" pitchFamily="49" charset="0"/>
              </a:rPr>
              <a:t>run;</a:t>
            </a:r>
          </a:p>
        </p:txBody>
      </p:sp>
      <p:sp>
        <p:nvSpPr>
          <p:cNvPr id="2" name="Rectangle 1"/>
          <p:cNvSpPr/>
          <p:nvPr>
            <p:custDataLst>
              <p:tags r:id="rId1"/>
            </p:custDataLst>
          </p:nvPr>
        </p:nvSpPr>
        <p:spPr bwMode="auto">
          <a:xfrm>
            <a:off x="1266714" y="3432429"/>
            <a:ext cx="3651314"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err="1"/>
              <a:t>Subsetting</a:t>
            </a:r>
            <a:r>
              <a:rPr lang="en-US" dirty="0"/>
              <a:t> Mixed Record Types: Output</a:t>
            </a:r>
          </a:p>
        </p:txBody>
      </p:sp>
      <p:sp>
        <p:nvSpPr>
          <p:cNvPr id="94211" name="Rectangle 17"/>
          <p:cNvSpPr>
            <a:spLocks noGrp="1" noChangeArrowheads="1"/>
          </p:cNvSpPr>
          <p:nvPr>
            <p:ph idx="1"/>
          </p:nvPr>
        </p:nvSpPr>
        <p:spPr/>
        <p:txBody>
          <a:bodyPr/>
          <a:lstStyle/>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r>
              <a:rPr lang="en-US" dirty="0"/>
              <a:t>PROC PRINT Output</a:t>
            </a:r>
            <a:endParaRPr lang="en-US" dirty="0">
              <a:latin typeface="Courier New" pitchFamily="49" charset="0"/>
            </a:endParaRPr>
          </a:p>
          <a:p>
            <a:endParaRPr lang="en-US" dirty="0"/>
          </a:p>
        </p:txBody>
      </p:sp>
      <p:sp>
        <p:nvSpPr>
          <p:cNvPr id="94213"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Courier New" pitchFamily="49" charset="0"/>
            </a:endParaRPr>
          </a:p>
        </p:txBody>
      </p:sp>
      <p:sp>
        <p:nvSpPr>
          <p:cNvPr id="94214" name="Rectangle 10"/>
          <p:cNvSpPr>
            <a:spLocks noChangeArrowheads="1"/>
          </p:cNvSpPr>
          <p:nvPr/>
        </p:nvSpPr>
        <p:spPr bwMode="auto">
          <a:xfrm>
            <a:off x="727075" y="1360488"/>
            <a:ext cx="7772400" cy="1038225"/>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a:lnSpc>
                <a:spcPct val="85000"/>
              </a:lnSpc>
              <a:spcBef>
                <a:spcPct val="0"/>
              </a:spcBef>
              <a:buClrTx/>
              <a:buFontTx/>
              <a:buNone/>
            </a:pPr>
            <a:r>
              <a:rPr lang="en-US" b="1" dirty="0" err="1">
                <a:latin typeface="Courier New" pitchFamily="49" charset="0"/>
              </a:rPr>
              <a:t>proc</a:t>
            </a:r>
            <a:r>
              <a:rPr lang="en-US" b="1" dirty="0">
                <a:latin typeface="Courier New" pitchFamily="49" charset="0"/>
              </a:rPr>
              <a:t> print data=EuropeQ1 </a:t>
            </a:r>
            <a:r>
              <a:rPr lang="en-US" b="1" dirty="0" err="1">
                <a:latin typeface="Courier New" pitchFamily="49" charset="0"/>
              </a:rPr>
              <a:t>noobs</a:t>
            </a:r>
            <a:r>
              <a:rPr lang="en-US" b="1" dirty="0">
                <a:latin typeface="Courier New" pitchFamily="49" charset="0"/>
              </a:rPr>
              <a:t>;</a:t>
            </a:r>
          </a:p>
          <a:p>
            <a:pPr>
              <a:lnSpc>
                <a:spcPct val="85000"/>
              </a:lnSpc>
              <a:spcBef>
                <a:spcPct val="0"/>
              </a:spcBef>
              <a:buClrTx/>
              <a:buFontTx/>
              <a:buNone/>
            </a:pPr>
            <a:r>
              <a:rPr lang="en-US" b="1" dirty="0">
                <a:latin typeface="Courier New" pitchFamily="49" charset="0"/>
              </a:rPr>
              <a:t>   </a:t>
            </a:r>
            <a:r>
              <a:rPr lang="en-US" b="1" dirty="0">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SaleID</a:t>
            </a:r>
            <a:r>
              <a:rPr lang="en-US" b="1" dirty="0">
                <a:latin typeface="Courier New" pitchFamily="49" charset="0"/>
              </a:rPr>
              <a:t> Location </a:t>
            </a:r>
            <a:r>
              <a:rPr lang="en-US" b="1" dirty="0" err="1">
                <a:latin typeface="Courier New" pitchFamily="49" charset="0"/>
              </a:rPr>
              <a:t>SaleDate</a:t>
            </a:r>
            <a:r>
              <a:rPr lang="en-US" b="1" dirty="0">
                <a:latin typeface="Courier New" pitchFamily="49" charset="0"/>
              </a:rPr>
              <a:t> Amount;</a:t>
            </a:r>
          </a:p>
          <a:p>
            <a:pPr>
              <a:lnSpc>
                <a:spcPct val="85000"/>
              </a:lnSpc>
              <a:spcBef>
                <a:spcPct val="0"/>
              </a:spcBef>
              <a:buClrTx/>
              <a:buFontTx/>
              <a:buNone/>
            </a:pPr>
            <a:r>
              <a:rPr lang="en-US" b="1" dirty="0">
                <a:latin typeface="Courier New" pitchFamily="49" charset="0"/>
              </a:rPr>
              <a:t>run;</a:t>
            </a:r>
          </a:p>
        </p:txBody>
      </p:sp>
      <p:sp>
        <p:nvSpPr>
          <p:cNvPr id="94215"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94216" name="Text Box 1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endParaRPr lang="en-US" noProof="1">
              <a:latin typeface="SAS Monospace" pitchFamily="49" charset="0"/>
            </a:endParaRPr>
          </a:p>
        </p:txBody>
      </p:sp>
      <p:sp>
        <p:nvSpPr>
          <p:cNvPr id="94217" name="Rectangle 15"/>
          <p:cNvSpPr>
            <a:spLocks noChangeArrowheads="1"/>
          </p:cNvSpPr>
          <p:nvPr/>
        </p:nvSpPr>
        <p:spPr bwMode="auto">
          <a:xfrm>
            <a:off x="692150" y="3627438"/>
            <a:ext cx="7807325" cy="155892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r>
              <a:rPr lang="en-US" sz="1600" b="1">
                <a:solidFill>
                  <a:srgbClr val="000000"/>
                </a:solidFill>
                <a:latin typeface="SAS Monospace" pitchFamily="49" charset="0"/>
              </a:rPr>
              <a:t>Sale                 Sale</a:t>
            </a:r>
          </a:p>
          <a:p>
            <a:r>
              <a:rPr lang="en-US" sz="1600" b="1">
                <a:latin typeface="SAS Monospace" pitchFamily="49" charset="0"/>
              </a:rPr>
              <a:t> ID     Location     Date    Amount</a:t>
            </a:r>
          </a:p>
          <a:p>
            <a:endParaRPr lang="en-US" sz="1600" b="1">
              <a:latin typeface="SAS Monospace" pitchFamily="49" charset="0"/>
            </a:endParaRPr>
          </a:p>
          <a:p>
            <a:r>
              <a:rPr lang="en-US" sz="1600" b="1">
                <a:latin typeface="SAS Monospace" pitchFamily="49" charset="0"/>
              </a:rPr>
              <a:t>3034      EUR       18657    1876.3</a:t>
            </a:r>
          </a:p>
          <a:p>
            <a:r>
              <a:rPr lang="en-US" sz="1600" b="1">
                <a:latin typeface="SAS Monospace" pitchFamily="49" charset="0"/>
              </a:rPr>
              <a:t>1345      EUR       18664    3145.6</a:t>
            </a:r>
            <a:endParaRPr lang="en-US" sz="1600" b="1">
              <a:solidFill>
                <a:srgbClr val="000000"/>
              </a:solidFill>
              <a:latin typeface="SAS Monospace" pitchFamily="49" charset="0"/>
            </a:endParaRPr>
          </a:p>
        </p:txBody>
      </p:sp>
      <p:sp>
        <p:nvSpPr>
          <p:cNvPr id="94218" name="Rectangle 16"/>
          <p:cNvSpPr>
            <a:spLocks noChangeArrowheads="1"/>
          </p:cNvSpPr>
          <p:nvPr/>
        </p:nvSpPr>
        <p:spPr bwMode="auto">
          <a:xfrm>
            <a:off x="742950" y="2641600"/>
            <a:ext cx="761206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0"/>
              </a:spcBef>
              <a:buClrTx/>
              <a:buFontTx/>
              <a:buNone/>
            </a:pPr>
            <a:endParaRPr lang="en-US" dirty="0">
              <a:latin typeface="Arial" pitchFamily="34" charset="0"/>
            </a:endParaRPr>
          </a:p>
          <a:p>
            <a:pPr>
              <a:spcBef>
                <a:spcPct val="0"/>
              </a:spcBef>
              <a:buClrTx/>
              <a:buFontTx/>
              <a:buNone/>
            </a:pPr>
            <a:endParaRPr lang="en-US" dirty="0">
              <a:latin typeface="Arial" pitchFamily="34" charset="0"/>
            </a:endParaRPr>
          </a:p>
          <a:p>
            <a:pPr>
              <a:spcBef>
                <a:spcPct val="0"/>
              </a:spcBef>
              <a:buClrTx/>
              <a:buFontTx/>
              <a:buNone/>
            </a:pPr>
            <a:endParaRPr lang="en-US" dirty="0">
              <a:latin typeface="Arial" pitchFamily="34" charset="0"/>
            </a:endParaRPr>
          </a:p>
          <a:p>
            <a:endParaRPr lang="en-US" dirty="0">
              <a:latin typeface="Arial"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a:defRPr/>
            </a:pPr>
            <a:r>
              <a:rPr lang="en-US" dirty="0"/>
              <a:t>Which style of INPUT statement specification is used to read data in fixed columns?</a:t>
            </a:r>
          </a:p>
          <a:p>
            <a:pPr marL="0" indent="0">
              <a:defRPr/>
            </a:pPr>
            <a:endParaRPr lang="en-US" sz="800" b="1" dirty="0"/>
          </a:p>
          <a:p>
            <a:pPr marL="914400" lvl="1" indent="-452438">
              <a:buClr>
                <a:schemeClr val="tx1"/>
              </a:buClr>
              <a:buSzTx/>
              <a:buFont typeface="Wingdings" pitchFamily="2" charset="2"/>
              <a:buAutoNum type="alphaLcPeriod"/>
              <a:defRPr/>
            </a:pPr>
            <a:r>
              <a:rPr lang="en-US" dirty="0"/>
              <a:t>column input</a:t>
            </a:r>
          </a:p>
          <a:p>
            <a:pPr marL="914400" lvl="1" indent="-452438">
              <a:buClr>
                <a:schemeClr val="tx1"/>
              </a:buClr>
              <a:buSzTx/>
              <a:buFont typeface="Wingdings" pitchFamily="2" charset="2"/>
              <a:buAutoNum type="alphaLcPeriod"/>
              <a:defRPr/>
            </a:pPr>
            <a:r>
              <a:rPr lang="en-US" dirty="0"/>
              <a:t>formatted input</a:t>
            </a:r>
          </a:p>
          <a:p>
            <a:pPr marL="914400" lvl="1" indent="-452438">
              <a:buClr>
                <a:schemeClr val="tx1"/>
              </a:buClr>
              <a:buSzTx/>
              <a:buFont typeface="Wingdings" pitchFamily="2" charset="2"/>
              <a:buAutoNum type="alphaLcPeriod"/>
              <a:defRPr/>
            </a:pPr>
            <a:r>
              <a:rPr lang="en-US" dirty="0"/>
              <a:t>a and b</a:t>
            </a:r>
          </a:p>
          <a:p>
            <a:pPr marL="914400" lvl="1" indent="-452438">
              <a:buClr>
                <a:schemeClr val="tx1"/>
              </a:buClr>
              <a:buSzTx/>
              <a:buFont typeface="Wingdings" pitchFamily="2" charset="2"/>
              <a:buAutoNum type="alphaLcPeriod"/>
              <a:defRPr/>
            </a:pPr>
            <a:r>
              <a:rPr lang="en-US" dirty="0"/>
              <a:t>none of the above</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4.02 Short </a:t>
            </a:r>
            <a:r>
              <a:rPr lang="en-US" dirty="0"/>
              <a:t>Answer Poll – Correct Answer</a:t>
            </a:r>
          </a:p>
        </p:txBody>
      </p:sp>
      <p:sp>
        <p:nvSpPr>
          <p:cNvPr id="3075" name="Rectangle 5"/>
          <p:cNvSpPr>
            <a:spLocks noGrp="1" noChangeArrowheads="1"/>
          </p:cNvSpPr>
          <p:nvPr>
            <p:ph idx="1"/>
          </p:nvPr>
        </p:nvSpPr>
        <p:spPr/>
        <p:txBody>
          <a:bodyPr/>
          <a:lstStyle/>
          <a:p>
            <a:r>
              <a:rPr lang="en-US" dirty="0"/>
              <a:t>Which style of INPUT statement specification should you choose to read the </a:t>
            </a:r>
            <a:r>
              <a:rPr lang="en-US" b="1" dirty="0"/>
              <a:t>offers.dat</a:t>
            </a:r>
            <a:r>
              <a:rPr lang="en-US" dirty="0"/>
              <a:t> raw data file?</a:t>
            </a:r>
          </a:p>
          <a:p>
            <a:pPr marL="0" indent="0"/>
            <a:endParaRPr lang="en-US" dirty="0"/>
          </a:p>
        </p:txBody>
      </p:sp>
      <p:graphicFrame>
        <p:nvGraphicFramePr>
          <p:cNvPr id="5" name="Group 52"/>
          <p:cNvGraphicFramePr>
            <a:graphicFrameLocks noGrp="1"/>
          </p:cNvGraphicFramePr>
          <p:nvPr>
            <p:extLst>
              <p:ext uri="{D42A27DB-BD31-4B8C-83A1-F6EECF244321}">
                <p14:modId xmlns:p14="http://schemas.microsoft.com/office/powerpoint/2010/main" val="2515840479"/>
              </p:ext>
            </p:extLst>
          </p:nvPr>
        </p:nvGraphicFramePr>
        <p:xfrm>
          <a:off x="696913" y="2089150"/>
          <a:ext cx="4067175" cy="2463800"/>
        </p:xfrm>
        <a:graphic>
          <a:graphicData uri="http://schemas.openxmlformats.org/drawingml/2006/table">
            <a:tbl>
              <a:tblPr/>
              <a:tblGrid>
                <a:gridCol w="4067175">
                  <a:extLst>
                    <a:ext uri="{9D8B030D-6E8A-4147-A177-3AD203B41FA5}">
                      <a16:colId xmlns:a16="http://schemas.microsoft.com/office/drawing/2014/main" val="20000"/>
                    </a:ext>
                  </a:extLst>
                </a:gridCol>
              </a:tblGrid>
              <a:tr h="317500">
                <a:tc>
                  <a:txBody>
                    <a:bodyPr/>
                    <a:lstStyle/>
                    <a:p>
                      <a:pPr marL="0" marR="0" lvl="0" indent="0" algn="l" defTabSz="914400" rtl="0" eaLnBrk="1" fontAlgn="base" latinLnBrk="0" hangingPunct="1">
                        <a:lnSpc>
                          <a:spcPct val="100000"/>
                        </a:lnSpc>
                        <a:spcBef>
                          <a:spcPts val="25"/>
                        </a:spcBef>
                        <a:spcAft>
                          <a:spcPct val="1700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pitchFamily="34" charset="0"/>
                        </a:rPr>
                        <a:t>Partial</a:t>
                      </a:r>
                      <a:r>
                        <a:rPr kumimoji="0" lang="en-US" sz="2000" b="0" i="0" u="none" strike="noStrike" cap="none" normalizeH="0" baseline="0" dirty="0">
                          <a:ln>
                            <a:noFill/>
                          </a:ln>
                          <a:solidFill>
                            <a:srgbClr val="000000"/>
                          </a:solidFill>
                          <a:effectLst/>
                          <a:latin typeface="Arial" pitchFamily="34" charset="0"/>
                        </a:rPr>
                        <a:t> </a:t>
                      </a:r>
                      <a:r>
                        <a:rPr kumimoji="0" lang="en-US" sz="2400" b="1" i="0" u="none" strike="noStrike" cap="none" normalizeH="0" baseline="0" dirty="0">
                          <a:ln>
                            <a:noFill/>
                          </a:ln>
                          <a:solidFill>
                            <a:srgbClr val="000000"/>
                          </a:solidFill>
                          <a:effectLst/>
                          <a:latin typeface="Arial" pitchFamily="34" charset="0"/>
                        </a:rPr>
                        <a:t>offers.dat</a:t>
                      </a:r>
                      <a:r>
                        <a:rPr kumimoji="0" lang="en-US" sz="2800" b="1" i="0" u="none" strike="noStrike" cap="none" normalizeH="0" baseline="0" dirty="0">
                          <a:ln>
                            <a:noFill/>
                          </a:ln>
                          <a:solidFill>
                            <a:srgbClr val="000000"/>
                          </a:solidFill>
                          <a:effectLst/>
                          <a:latin typeface="Arial" pitchFamily="34" charset="0"/>
                        </a:rPr>
                        <a:t> </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         1    1    2    2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cap="flat">
                      <a:noFill/>
                    </a:lnB>
                    <a:lnTlToBr cap="flat">
                      <a:noFill/>
                    </a:lnTlToBr>
                    <a:lnBlToTr cap="flat">
                      <a:noFill/>
                    </a:lnBlToTr>
                    <a:solidFill>
                      <a:srgbClr val="808080"/>
                    </a:solid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FFFFFF"/>
                          </a:solidFill>
                          <a:effectLst/>
                          <a:latin typeface="Lucida Sans Typewriter" pitchFamily="49" charset="0"/>
                        </a:rPr>
                        <a:t>1---5----0----5----0----5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cap="flat">
                      <a:noFill/>
                    </a:lnT>
                    <a:lnB w="28575" cap="flat" cmpd="sng" algn="ctr">
                      <a:solidFill>
                        <a:srgbClr val="000000"/>
                      </a:solidFill>
                      <a:prstDash val="solid"/>
                      <a:round/>
                      <a:headEnd type="none" w="med" len="lg"/>
                      <a:tailEnd type="none" w="med" len="lg"/>
                    </a:lnB>
                    <a:lnTlToBr cap="flat">
                      <a:noFill/>
                    </a:lnTlToBr>
                    <a:lnBlToTr cap="flat">
                      <a:noFill/>
                    </a:lnBlToTr>
                    <a:solidFill>
                      <a:srgbClr val="808080"/>
                    </a:solid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104012/02/11 Outdoors15%</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202010/07/11 Golf     7%</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Shoes   10%</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Lucida Sans Typewriter" pitchFamily="49" charset="0"/>
                        </a:rPr>
                        <a:t>103009/22/11 Clothes 10%</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EAEAEA"/>
                    </a:solidFill>
                  </a:tcPr>
                </a:tc>
                <a:extLst>
                  <a:ext uri="{0D108BD9-81ED-4DB2-BD59-A6C34878D82A}">
                    <a16:rowId xmlns:a16="http://schemas.microsoft.com/office/drawing/2014/main" val="10003"/>
                  </a:ext>
                </a:extLst>
              </a:tr>
            </a:tbl>
          </a:graphicData>
        </a:graphic>
      </p:graphicFrame>
      <p:sp>
        <p:nvSpPr>
          <p:cNvPr id="2" name="TextBox 1"/>
          <p:cNvSpPr txBox="1"/>
          <p:nvPr/>
        </p:nvSpPr>
        <p:spPr bwMode="auto">
          <a:xfrm>
            <a:off x="5130904" y="2799961"/>
            <a:ext cx="3034805"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000" b="1" i="1" dirty="0"/>
              <a:t>Formatted input</a:t>
            </a:r>
            <a:r>
              <a:rPr lang="en-US" sz="2000" b="1" dirty="0"/>
              <a:t> is the</a:t>
            </a:r>
          </a:p>
          <a:p>
            <a:r>
              <a:rPr lang="en-US" sz="2000" b="1" dirty="0"/>
              <a:t>best style of INPUT</a:t>
            </a:r>
          </a:p>
          <a:p>
            <a:r>
              <a:rPr lang="en-US" sz="2000" b="1" dirty="0"/>
              <a:t>statement specification</a:t>
            </a:r>
          </a:p>
          <a:p>
            <a:r>
              <a:rPr lang="en-US" sz="2000" b="1" dirty="0"/>
              <a:t>to read this data.</a:t>
            </a:r>
          </a:p>
          <a:p>
            <a:r>
              <a:rPr lang="en-US" sz="2000" b="1" dirty="0"/>
              <a:t>The offers.dat file is </a:t>
            </a:r>
          </a:p>
          <a:p>
            <a:r>
              <a:rPr lang="en-US" sz="2000" b="1" dirty="0"/>
              <a:t>in fixed columns and </a:t>
            </a:r>
          </a:p>
          <a:p>
            <a:r>
              <a:rPr lang="en-US" sz="2000" b="1" dirty="0"/>
              <a:t>has nonstandard data.</a:t>
            </a:r>
          </a:p>
        </p:txBody>
      </p:sp>
    </p:spTree>
    <p:custDataLst>
      <p:tags r:id="rId1"/>
    </p:custDataLst>
    <p:extLst>
      <p:ext uri="{BB962C8B-B14F-4D97-AF65-F5344CB8AC3E}">
        <p14:creationId xmlns:p14="http://schemas.microsoft.com/office/powerpoint/2010/main" val="15418685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2"/>
              <a:defRPr/>
            </a:pPr>
            <a:r>
              <a:rPr lang="en-US" dirty="0"/>
              <a:t>In the INPUT statement, what is the syntax used to move the input pointer to a specified column?</a:t>
            </a:r>
          </a:p>
          <a:p>
            <a:pPr marL="0" indent="0">
              <a:defRPr/>
            </a:pPr>
            <a:endParaRPr lang="en-US" sz="800" b="1" dirty="0"/>
          </a:p>
          <a:p>
            <a:pPr marL="914400" lvl="1" indent="-452438">
              <a:buClr>
                <a:schemeClr val="tx1"/>
              </a:buClr>
              <a:buSzTx/>
              <a:buFont typeface="Wingdings" pitchFamily="2" charset="2"/>
              <a:buAutoNum type="alphaLcPeriod"/>
              <a:defRPr/>
            </a:pPr>
            <a:r>
              <a:rPr lang="en-US" dirty="0"/>
              <a:t>/n</a:t>
            </a:r>
          </a:p>
          <a:p>
            <a:pPr marL="914400" lvl="1" indent="-452438">
              <a:buClr>
                <a:schemeClr val="tx1"/>
              </a:buClr>
              <a:buSzTx/>
              <a:buFont typeface="Wingdings" pitchFamily="2" charset="2"/>
              <a:buAutoNum type="alphaLcPeriod"/>
              <a:defRPr/>
            </a:pPr>
            <a:r>
              <a:rPr lang="en-US" dirty="0"/>
              <a:t>+n</a:t>
            </a:r>
          </a:p>
          <a:p>
            <a:pPr marL="914400" lvl="1" indent="-452438">
              <a:buClr>
                <a:schemeClr val="tx1"/>
              </a:buClr>
              <a:buSzTx/>
              <a:buFont typeface="Wingdings" pitchFamily="2" charset="2"/>
              <a:buAutoNum type="alphaLcPeriod"/>
              <a:defRPr/>
            </a:pPr>
            <a:r>
              <a:rPr lang="en-US" dirty="0"/>
              <a:t>#n</a:t>
            </a:r>
          </a:p>
          <a:p>
            <a:pPr marL="914400" lvl="1" indent="-452438">
              <a:buClr>
                <a:schemeClr val="tx1"/>
              </a:buClr>
              <a:buSzTx/>
              <a:buFont typeface="Wingdings" pitchFamily="2" charset="2"/>
              <a:buAutoNum type="alphaLcPeriod"/>
              <a:defRPr/>
            </a:pPr>
            <a:r>
              <a:rPr lang="en-US" dirty="0"/>
              <a:t>@n</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3"/>
              <a:defRPr/>
            </a:pPr>
            <a:r>
              <a:rPr lang="en-US" dirty="0"/>
              <a:t>The width of the input field can be specified by an </a:t>
            </a:r>
            <a:r>
              <a:rPr lang="en-US" dirty="0" err="1"/>
              <a:t>informat</a:t>
            </a:r>
            <a:r>
              <a:rPr lang="en-US" dirty="0"/>
              <a:t> when used with formatted input.</a:t>
            </a:r>
          </a:p>
          <a:p>
            <a:pPr marL="0" indent="0">
              <a:defRPr/>
            </a:pPr>
            <a:endParaRPr lang="en-US" sz="800" b="1" dirty="0"/>
          </a:p>
          <a:p>
            <a:pPr marL="457200">
              <a:defRPr/>
            </a:pPr>
            <a:r>
              <a:rPr lang="en-US" dirty="0">
                <a:sym typeface="Wingdings"/>
              </a:rPr>
              <a:t></a:t>
            </a:r>
            <a:r>
              <a:rPr lang="en-US" dirty="0">
                <a:sym typeface="Wingdings" pitchFamily="2" charset="2"/>
              </a:rPr>
              <a:t>  </a:t>
            </a:r>
            <a:r>
              <a:rPr lang="en-US" dirty="0"/>
              <a:t>True</a:t>
            </a:r>
          </a:p>
          <a:p>
            <a:pPr marL="457200">
              <a:defRPr/>
            </a:pPr>
            <a:r>
              <a:rPr lang="en-US" dirty="0">
                <a:sym typeface="Wingdings"/>
              </a:rPr>
              <a:t></a:t>
            </a:r>
            <a:r>
              <a:rPr lang="en-US" dirty="0"/>
              <a:t>  False</a:t>
            </a:r>
          </a:p>
          <a:p>
            <a:pPr marL="0" indent="0">
              <a:defRPr/>
            </a:pPr>
            <a:endParaRPr lang="en-US" dirty="0"/>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Formatted input cannot be used to read which of the following types of raw data?</a:t>
            </a:r>
          </a:p>
          <a:p>
            <a:pPr marL="0" indent="0">
              <a:defRPr/>
            </a:pPr>
            <a:endParaRPr lang="en-US" sz="800" b="1" dirty="0"/>
          </a:p>
          <a:p>
            <a:pPr marL="914400" lvl="1" indent="-450850">
              <a:buClr>
                <a:schemeClr val="tx1"/>
              </a:buClr>
              <a:buSzTx/>
              <a:buFont typeface="Wingdings" pitchFamily="2" charset="2"/>
              <a:buAutoNum type="alphaLcPeriod"/>
              <a:defRPr/>
            </a:pPr>
            <a:r>
              <a:rPr lang="en-US" dirty="0"/>
              <a:t>standard free-format data</a:t>
            </a:r>
          </a:p>
          <a:p>
            <a:pPr marL="914400" lvl="1" indent="-450850">
              <a:buClr>
                <a:schemeClr val="tx1"/>
              </a:buClr>
              <a:buSzTx/>
              <a:buFont typeface="Wingdings" pitchFamily="2" charset="2"/>
              <a:buAutoNum type="alphaLcPeriod"/>
              <a:defRPr/>
            </a:pPr>
            <a:r>
              <a:rPr lang="en-US" dirty="0"/>
              <a:t>standard data in fixed fields</a:t>
            </a:r>
          </a:p>
          <a:p>
            <a:pPr marL="914400" lvl="1" indent="-450850">
              <a:buClr>
                <a:schemeClr val="tx1"/>
              </a:buClr>
              <a:buSzTx/>
              <a:buFont typeface="Wingdings" pitchFamily="2" charset="2"/>
              <a:buAutoNum type="alphaLcPeriod"/>
              <a:defRPr/>
            </a:pPr>
            <a:r>
              <a:rPr lang="en-US" dirty="0"/>
              <a:t>nonstandard data in fixed field</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t>Which set of instructions does not correctly read the values for </a:t>
            </a:r>
            <a:r>
              <a:rPr lang="en-US" b="1" dirty="0"/>
              <a:t>Quantity</a:t>
            </a:r>
            <a:r>
              <a:rPr lang="en-US" dirty="0"/>
              <a:t> (in the third field) after the values for </a:t>
            </a:r>
            <a:r>
              <a:rPr lang="en-US" b="1" dirty="0"/>
              <a:t>Item</a:t>
            </a:r>
            <a:r>
              <a:rPr lang="en-US" dirty="0"/>
              <a:t> (in the first field)?</a:t>
            </a:r>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914400" lvl="1" indent="-450850">
              <a:buClr>
                <a:schemeClr val="tx1"/>
              </a:buClr>
              <a:buSzTx/>
              <a:buFont typeface="Wingdings" pitchFamily="2" charset="2"/>
              <a:buAutoNum type="alphaLcPeriod"/>
              <a:defRPr/>
            </a:pPr>
            <a:r>
              <a:rPr lang="pt-BR" dirty="0"/>
              <a:t>input Item $9. @20 Quantity 3.;</a:t>
            </a:r>
            <a:endParaRPr lang="en-US" dirty="0"/>
          </a:p>
          <a:p>
            <a:pPr marL="914400" lvl="1" indent="-450850">
              <a:buClr>
                <a:schemeClr val="tx1"/>
              </a:buClr>
              <a:buSzTx/>
              <a:buFont typeface="Wingdings" pitchFamily="2" charset="2"/>
              <a:buAutoNum type="alphaLcPeriod"/>
              <a:defRPr/>
            </a:pPr>
            <a:r>
              <a:rPr lang="pt-BR" dirty="0"/>
              <a:t>input Item $9. +10 Quantity 3.;</a:t>
            </a:r>
            <a:endParaRPr lang="en-US" dirty="0"/>
          </a:p>
          <a:p>
            <a:pPr marL="914400" lvl="1" indent="-450850">
              <a:buClr>
                <a:schemeClr val="tx1"/>
              </a:buClr>
              <a:buSzTx/>
              <a:buFont typeface="Wingdings" pitchFamily="2" charset="2"/>
              <a:buAutoNum type="alphaLcPeriod"/>
              <a:defRPr/>
            </a:pPr>
            <a:r>
              <a:rPr lang="pt-BR" dirty="0"/>
              <a:t>input Item $9. +11 Quantity 3.;</a:t>
            </a: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graphicFrame>
        <p:nvGraphicFramePr>
          <p:cNvPr id="3" name="Group 6"/>
          <p:cNvGraphicFramePr>
            <a:graphicFrameLocks noGrp="1"/>
          </p:cNvGraphicFramePr>
          <p:nvPr>
            <p:extLst>
              <p:ext uri="{D42A27DB-BD31-4B8C-83A1-F6EECF244321}">
                <p14:modId xmlns:p14="http://schemas.microsoft.com/office/powerpoint/2010/main" val="56978662"/>
              </p:ext>
            </p:extLst>
          </p:nvPr>
        </p:nvGraphicFramePr>
        <p:xfrm>
          <a:off x="1155268" y="1474851"/>
          <a:ext cx="3318756" cy="1842618"/>
        </p:xfrm>
        <a:graphic>
          <a:graphicData uri="http://schemas.openxmlformats.org/drawingml/2006/table">
            <a:tbl>
              <a:tblPr/>
              <a:tblGrid>
                <a:gridCol w="3318756">
                  <a:extLst>
                    <a:ext uri="{9D8B030D-6E8A-4147-A177-3AD203B41FA5}">
                      <a16:colId xmlns:a16="http://schemas.microsoft.com/office/drawing/2014/main" val="20000"/>
                    </a:ext>
                  </a:extLst>
                </a:gridCol>
              </a:tblGrid>
              <a:tr h="39482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a:ln>
                          <a:noFill/>
                        </a:ln>
                        <a:solidFill>
                          <a:srgbClr val="000000"/>
                        </a:solidFill>
                        <a:effectLst/>
                        <a:latin typeface="Arial" pitchFamily="34" charset="0"/>
                      </a:endParaRPr>
                    </a:p>
                  </a:txBody>
                  <a:tcPr marL="62717" marR="0" marT="65782" marB="65782"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638">
                <a:tc>
                  <a:txBody>
                    <a:bodyPr/>
                    <a:lstStyle/>
                    <a:p>
                      <a:pPr marL="0" marR="0" lvl="0" indent="0" algn="l" defTabSz="652463" rtl="0" eaLnBrk="1" fontAlgn="base" latinLnBrk="0" hangingPunct="1">
                        <a:lnSpc>
                          <a:spcPct val="65000"/>
                        </a:lnSpc>
                        <a:spcBef>
                          <a:spcPct val="20000"/>
                        </a:spcBef>
                        <a:spcAft>
                          <a:spcPct val="0"/>
                        </a:spcAft>
                        <a:buClrTx/>
                        <a:buSzTx/>
                        <a:buFontTx/>
                        <a:buNone/>
                        <a:tabLst/>
                      </a:pPr>
                      <a:r>
                        <a:rPr kumimoji="0" lang="en-US" sz="1400" b="1" i="0" u="none" strike="noStrike" cap="none" normalizeH="0" baseline="0" dirty="0">
                          <a:ln>
                            <a:noFill/>
                          </a:ln>
                          <a:solidFill>
                            <a:srgbClr val="FFFFFF"/>
                          </a:solidFill>
                          <a:effectLst/>
                          <a:latin typeface="Lucida Sans Typewriter" pitchFamily="49" charset="0"/>
                        </a:rPr>
                        <a:t>         </a:t>
                      </a:r>
                      <a:r>
                        <a:rPr kumimoji="0" lang="en-US" sz="1400" b="1" i="0" u="none" strike="noStrike" cap="none" normalizeH="0" baseline="0" dirty="0">
                          <a:ln>
                            <a:noFill/>
                          </a:ln>
                          <a:solidFill>
                            <a:schemeClr val="tx1"/>
                          </a:solidFill>
                          <a:effectLst/>
                          <a:latin typeface="Lucida Sans Typewriter" pitchFamily="49" charset="0"/>
                        </a:rPr>
                        <a:t>1    1    2    2    3</a:t>
                      </a:r>
                    </a:p>
                    <a:p>
                      <a:pPr marL="0" marR="0" lvl="0" indent="0" algn="l" defTabSz="652463" rtl="0" eaLnBrk="1" fontAlgn="base" latinLnBrk="0" hangingPunct="1">
                        <a:lnSpc>
                          <a:spcPct val="65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Lucida Sans Typewriter" pitchFamily="49" charset="0"/>
                        </a:rPr>
                        <a:t>1---5----0----5----0----5----0</a:t>
                      </a:r>
                    </a:p>
                  </a:txBody>
                  <a:tcPr marL="62717" marR="0" marT="65782" marB="657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987157">
                <a:tc>
                  <a:txBody>
                    <a:bodyPr/>
                    <a:lstStyle/>
                    <a:p>
                      <a:pPr marL="0" marR="0" lvl="0" indent="0" algn="l" defTabSz="652463" rtl="0" eaLnBrk="1" fontAlgn="base" latinLnBrk="0" hangingPunct="1">
                        <a:lnSpc>
                          <a:spcPct val="75000"/>
                        </a:lnSpc>
                        <a:spcBef>
                          <a:spcPct val="3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Envelopes  $13.25  20   4</a:t>
                      </a:r>
                    </a:p>
                    <a:p>
                      <a:pPr marL="0" marR="0" lvl="0" indent="0" algn="l" defTabSz="652463" rtl="0" eaLnBrk="1" fontAlgn="base" latinLnBrk="0" hangingPunct="1">
                        <a:lnSpc>
                          <a:spcPct val="75000"/>
                        </a:lnSpc>
                        <a:spcBef>
                          <a:spcPct val="3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Cards      $12.50  10   3</a:t>
                      </a:r>
                    </a:p>
                    <a:p>
                      <a:pPr marL="0" marR="0" lvl="0" indent="0" algn="l" defTabSz="652463" rtl="0" eaLnBrk="1" fontAlgn="base" latinLnBrk="0" hangingPunct="1">
                        <a:lnSpc>
                          <a:spcPct val="75000"/>
                        </a:lnSpc>
                        <a:spcBef>
                          <a:spcPct val="3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Ribbon     $14.20  12   1</a:t>
                      </a:r>
                    </a:p>
                    <a:p>
                      <a:pPr marL="0" marR="0" lvl="0" indent="0" algn="l" defTabSz="652463" rtl="0" eaLnBrk="1" fontAlgn="base" latinLnBrk="0" hangingPunct="1">
                        <a:lnSpc>
                          <a:spcPct val="75000"/>
                        </a:lnSpc>
                        <a:spcBef>
                          <a:spcPct val="3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Paper      $15.95  25   8 </a:t>
                      </a:r>
                    </a:p>
                  </a:txBody>
                  <a:tcPr marL="62717" marR="0" marT="65782" marB="657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t>Which set of instructions does not correctly read the values for </a:t>
            </a:r>
            <a:r>
              <a:rPr lang="en-US" b="1" dirty="0"/>
              <a:t>Quantity</a:t>
            </a:r>
            <a:r>
              <a:rPr lang="en-US" dirty="0"/>
              <a:t> (in the third field) after the values for </a:t>
            </a:r>
            <a:r>
              <a:rPr lang="en-US" b="1" dirty="0"/>
              <a:t>Item</a:t>
            </a:r>
            <a:r>
              <a:rPr lang="en-US" dirty="0"/>
              <a:t> (in the first field)?</a:t>
            </a:r>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marL="914400" lvl="1" indent="-450850">
              <a:buClr>
                <a:schemeClr val="tx1"/>
              </a:buClr>
              <a:buSzTx/>
              <a:buFont typeface="Wingdings" pitchFamily="2" charset="2"/>
              <a:buAutoNum type="alphaLcPeriod"/>
              <a:defRPr/>
            </a:pPr>
            <a:r>
              <a:rPr lang="pt-BR" dirty="0"/>
              <a:t>input Item $9. @20 Quantity 3.;</a:t>
            </a:r>
            <a:endParaRPr lang="en-US" dirty="0"/>
          </a:p>
          <a:p>
            <a:pPr marL="914400" lvl="1" indent="-450850">
              <a:buClr>
                <a:schemeClr val="tx1"/>
              </a:buClr>
              <a:buSzTx/>
              <a:buFont typeface="Wingdings" pitchFamily="2" charset="2"/>
              <a:buAutoNum type="alphaLcPeriod"/>
              <a:defRPr/>
            </a:pPr>
            <a:r>
              <a:rPr lang="pt-BR" dirty="0"/>
              <a:t>input Item $9. +10 Quantity 3.;</a:t>
            </a:r>
            <a:endParaRPr lang="en-US" dirty="0"/>
          </a:p>
          <a:p>
            <a:pPr marL="914400" lvl="1" indent="-450850">
              <a:buClr>
                <a:schemeClr val="tx1"/>
              </a:buClr>
              <a:buSzTx/>
              <a:buFont typeface="Wingdings" pitchFamily="2" charset="2"/>
              <a:buAutoNum type="alphaLcPeriod"/>
              <a:defRPr/>
            </a:pPr>
            <a:r>
              <a:rPr lang="pt-BR" dirty="0"/>
              <a:t>input Item $9. +11 Quantity 3.;</a:t>
            </a:r>
            <a:endParaRPr lang="en-US" dirty="0"/>
          </a:p>
          <a:p>
            <a:pPr lvl="1">
              <a:buClr>
                <a:schemeClr val="tx1"/>
              </a:buClr>
              <a:buSzTx/>
              <a:buFont typeface="Wingdings" pitchFamily="2" charset="2"/>
              <a:buAutoNum type="alphaLcPeriod"/>
              <a:defRPr/>
            </a:pPr>
            <a:endParaRPr lang="en-US" dirty="0"/>
          </a:p>
          <a:p>
            <a:pPr marL="457200">
              <a:defRPr/>
            </a:pPr>
            <a:r>
              <a:rPr lang="en-US" b="1" dirty="0"/>
              <a:t>Remember that when you use formatted input, the column pointer control moves to the first column following the field that was just read.</a:t>
            </a:r>
          </a:p>
        </p:txBody>
      </p:sp>
      <p:sp>
        <p:nvSpPr>
          <p:cNvPr id="5" name="Oval 4"/>
          <p:cNvSpPr/>
          <p:nvPr/>
        </p:nvSpPr>
        <p:spPr bwMode="auto">
          <a:xfrm>
            <a:off x="998104" y="4307671"/>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graphicFrame>
        <p:nvGraphicFramePr>
          <p:cNvPr id="6" name="Group 6"/>
          <p:cNvGraphicFramePr>
            <a:graphicFrameLocks noGrp="1"/>
          </p:cNvGraphicFramePr>
          <p:nvPr>
            <p:extLst>
              <p:ext uri="{D42A27DB-BD31-4B8C-83A1-F6EECF244321}">
                <p14:modId xmlns:p14="http://schemas.microsoft.com/office/powerpoint/2010/main" val="681758779"/>
              </p:ext>
            </p:extLst>
          </p:nvPr>
        </p:nvGraphicFramePr>
        <p:xfrm>
          <a:off x="1155268" y="1474851"/>
          <a:ext cx="3318756" cy="1842618"/>
        </p:xfrm>
        <a:graphic>
          <a:graphicData uri="http://schemas.openxmlformats.org/drawingml/2006/table">
            <a:tbl>
              <a:tblPr/>
              <a:tblGrid>
                <a:gridCol w="3318756">
                  <a:extLst>
                    <a:ext uri="{9D8B030D-6E8A-4147-A177-3AD203B41FA5}">
                      <a16:colId xmlns:a16="http://schemas.microsoft.com/office/drawing/2014/main" val="20000"/>
                    </a:ext>
                  </a:extLst>
                </a:gridCol>
              </a:tblGrid>
              <a:tr h="39482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a:ln>
                          <a:noFill/>
                        </a:ln>
                        <a:solidFill>
                          <a:srgbClr val="000000"/>
                        </a:solidFill>
                        <a:effectLst/>
                        <a:latin typeface="Arial" pitchFamily="34" charset="0"/>
                      </a:endParaRPr>
                    </a:p>
                  </a:txBody>
                  <a:tcPr marL="62717" marR="0" marT="65782" marB="65782"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638">
                <a:tc>
                  <a:txBody>
                    <a:bodyPr/>
                    <a:lstStyle/>
                    <a:p>
                      <a:pPr marL="0" marR="0" lvl="0" indent="0" algn="l" defTabSz="652463" rtl="0" eaLnBrk="1" fontAlgn="base" latinLnBrk="0" hangingPunct="1">
                        <a:lnSpc>
                          <a:spcPct val="65000"/>
                        </a:lnSpc>
                        <a:spcBef>
                          <a:spcPct val="20000"/>
                        </a:spcBef>
                        <a:spcAft>
                          <a:spcPct val="0"/>
                        </a:spcAft>
                        <a:buClrTx/>
                        <a:buSzTx/>
                        <a:buFontTx/>
                        <a:buNone/>
                        <a:tabLst/>
                      </a:pPr>
                      <a:r>
                        <a:rPr kumimoji="0" lang="en-US" sz="1400" b="1" i="0" u="none" strike="noStrike" cap="none" normalizeH="0" baseline="0" dirty="0">
                          <a:ln>
                            <a:noFill/>
                          </a:ln>
                          <a:solidFill>
                            <a:srgbClr val="FFFFFF"/>
                          </a:solidFill>
                          <a:effectLst/>
                          <a:latin typeface="Lucida Sans Typewriter" pitchFamily="49" charset="0"/>
                        </a:rPr>
                        <a:t>         </a:t>
                      </a:r>
                      <a:r>
                        <a:rPr kumimoji="0" lang="en-US" sz="1400" b="1" i="0" u="none" strike="noStrike" cap="none" normalizeH="0" baseline="0" dirty="0">
                          <a:ln>
                            <a:noFill/>
                          </a:ln>
                          <a:solidFill>
                            <a:schemeClr val="tx1"/>
                          </a:solidFill>
                          <a:effectLst/>
                          <a:latin typeface="Lucida Sans Typewriter" pitchFamily="49" charset="0"/>
                        </a:rPr>
                        <a:t>1    1    2    2    3</a:t>
                      </a:r>
                    </a:p>
                    <a:p>
                      <a:pPr marL="0" marR="0" lvl="0" indent="0" algn="l" defTabSz="652463" rtl="0" eaLnBrk="1" fontAlgn="base" latinLnBrk="0" hangingPunct="1">
                        <a:lnSpc>
                          <a:spcPct val="65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Lucida Sans Typewriter" pitchFamily="49" charset="0"/>
                        </a:rPr>
                        <a:t>1---5----0----5----0----5----0</a:t>
                      </a:r>
                    </a:p>
                  </a:txBody>
                  <a:tcPr marL="62717" marR="0" marT="65782" marB="657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987157">
                <a:tc>
                  <a:txBody>
                    <a:bodyPr/>
                    <a:lstStyle/>
                    <a:p>
                      <a:pPr marL="0" marR="0" lvl="0" indent="0" algn="l" defTabSz="652463" rtl="0" eaLnBrk="1" fontAlgn="base" latinLnBrk="0" hangingPunct="1">
                        <a:lnSpc>
                          <a:spcPct val="75000"/>
                        </a:lnSpc>
                        <a:spcBef>
                          <a:spcPct val="3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Envelopes  $13.25  20   4</a:t>
                      </a:r>
                    </a:p>
                    <a:p>
                      <a:pPr marL="0" marR="0" lvl="0" indent="0" algn="l" defTabSz="652463" rtl="0" eaLnBrk="1" fontAlgn="base" latinLnBrk="0" hangingPunct="1">
                        <a:lnSpc>
                          <a:spcPct val="75000"/>
                        </a:lnSpc>
                        <a:spcBef>
                          <a:spcPct val="3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Cards      $12.50  10   3</a:t>
                      </a:r>
                    </a:p>
                    <a:p>
                      <a:pPr marL="0" marR="0" lvl="0" indent="0" algn="l" defTabSz="652463" rtl="0" eaLnBrk="1" fontAlgn="base" latinLnBrk="0" hangingPunct="1">
                        <a:lnSpc>
                          <a:spcPct val="75000"/>
                        </a:lnSpc>
                        <a:spcBef>
                          <a:spcPct val="3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Ribbon     $14.20  12   1</a:t>
                      </a:r>
                    </a:p>
                    <a:p>
                      <a:pPr marL="0" marR="0" lvl="0" indent="0" algn="l" defTabSz="652463" rtl="0" eaLnBrk="1" fontAlgn="base" latinLnBrk="0" hangingPunct="1">
                        <a:lnSpc>
                          <a:spcPct val="75000"/>
                        </a:lnSpc>
                        <a:spcBef>
                          <a:spcPct val="3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Paper      $15.95  25   8 </a:t>
                      </a:r>
                    </a:p>
                  </a:txBody>
                  <a:tcPr marL="62717" marR="0" marT="65782" marB="657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6"/>
              <a:defRPr/>
            </a:pPr>
            <a:r>
              <a:rPr lang="en-US" dirty="0"/>
              <a:t>Which one of the following INPUT statements correctly reads the values for </a:t>
            </a:r>
            <a:r>
              <a:rPr lang="en-US" b="1" dirty="0" err="1"/>
              <a:t>Fname</a:t>
            </a:r>
            <a:r>
              <a:rPr lang="en-US" dirty="0"/>
              <a:t> (in the second field</a:t>
            </a:r>
            <a:r>
              <a:rPr lang="en-US"/>
              <a:t>), </a:t>
            </a:r>
            <a:r>
              <a:rPr lang="en-US" b="1" dirty="0" err="1"/>
              <a:t>Lname</a:t>
            </a:r>
            <a:r>
              <a:rPr lang="en-US"/>
              <a:t>, </a:t>
            </a:r>
            <a:r>
              <a:rPr lang="en-US" b="1" dirty="0"/>
              <a:t>Department</a:t>
            </a:r>
            <a:r>
              <a:rPr lang="en-US" dirty="0"/>
              <a:t>, and </a:t>
            </a:r>
            <a:r>
              <a:rPr lang="en-US" b="1" dirty="0"/>
              <a:t>Salary</a:t>
            </a:r>
            <a:r>
              <a:rPr lang="en-US" dirty="0"/>
              <a:t> (in that order)?</a:t>
            </a:r>
          </a:p>
          <a:p>
            <a:pPr marL="0" indent="0">
              <a:defRPr/>
            </a:pPr>
            <a:endParaRPr lang="en-US" sz="800" b="1" dirty="0"/>
          </a:p>
          <a:p>
            <a:pPr marL="914400" lvl="1" indent="-450850">
              <a:buClr>
                <a:schemeClr val="tx1"/>
              </a:buClr>
              <a:buSzTx/>
              <a:buFont typeface="Wingdings" pitchFamily="2" charset="2"/>
              <a:buAutoNum type="alphaLcPeriod"/>
              <a:defRPr/>
            </a:pPr>
            <a:r>
              <a:rPr lang="en-US" dirty="0"/>
              <a:t>input @14 </a:t>
            </a:r>
            <a:r>
              <a:rPr lang="en-US" dirty="0" err="1"/>
              <a:t>Fname</a:t>
            </a:r>
            <a:r>
              <a:rPr lang="en-US" dirty="0"/>
              <a:t> $10. @</a:t>
            </a:r>
            <a:r>
              <a:rPr lang="en-US"/>
              <a:t>1 </a:t>
            </a:r>
            <a:r>
              <a:rPr lang="en-US" dirty="0" err="1"/>
              <a:t>Lname</a:t>
            </a:r>
            <a:r>
              <a:rPr lang="en-US"/>
              <a:t> </a:t>
            </a:r>
            <a:r>
              <a:rPr lang="en-US" dirty="0"/>
              <a:t>$10./           Department $7./</a:t>
            </a:r>
          </a:p>
          <a:p>
            <a:pPr marL="914400" lvl="1" indent="-450850">
              <a:buClr>
                <a:schemeClr val="tx1"/>
              </a:buClr>
              <a:buSzTx/>
              <a:buNone/>
              <a:defRPr/>
            </a:pPr>
            <a:r>
              <a:rPr lang="en-US" dirty="0"/>
              <a:t>     Salary comma10.;</a:t>
            </a:r>
          </a:p>
          <a:p>
            <a:pPr marL="914400" lvl="1" indent="-450850">
              <a:buClr>
                <a:schemeClr val="tx1"/>
              </a:buClr>
              <a:buSzTx/>
              <a:buFont typeface="+mj-lt"/>
              <a:buAutoNum type="alphaLcPeriod" startAt="2"/>
              <a:defRPr/>
            </a:pPr>
            <a:r>
              <a:rPr lang="en-US" dirty="0"/>
              <a:t>input @14 </a:t>
            </a:r>
            <a:r>
              <a:rPr lang="en-US" dirty="0" err="1"/>
              <a:t>Fname</a:t>
            </a:r>
            <a:r>
              <a:rPr lang="en-US" dirty="0"/>
              <a:t> $10. </a:t>
            </a:r>
          </a:p>
          <a:p>
            <a:pPr marL="914400" lvl="1" indent="-450850">
              <a:buClr>
                <a:schemeClr val="tx1"/>
              </a:buClr>
              <a:buSzTx/>
              <a:buNone/>
              <a:defRPr/>
            </a:pPr>
            <a:r>
              <a:rPr lang="en-US" dirty="0"/>
              <a:t>     @</a:t>
            </a:r>
            <a:r>
              <a:rPr lang="en-US"/>
              <a:t>1 </a:t>
            </a:r>
            <a:r>
              <a:rPr lang="en-US" dirty="0" err="1"/>
              <a:t>Lname</a:t>
            </a:r>
            <a:r>
              <a:rPr lang="en-US"/>
              <a:t> </a:t>
            </a:r>
            <a:r>
              <a:rPr lang="en-US" dirty="0"/>
              <a:t>$10.</a:t>
            </a:r>
          </a:p>
          <a:p>
            <a:pPr marL="914400" lvl="1" indent="-450850">
              <a:buClr>
                <a:schemeClr val="tx1"/>
              </a:buClr>
              <a:buSzTx/>
              <a:buNone/>
              <a:defRPr/>
            </a:pPr>
            <a:r>
              <a:rPr lang="en-US" dirty="0"/>
              <a:t>     #2 Department $7.</a:t>
            </a:r>
          </a:p>
          <a:p>
            <a:pPr marL="914400" lvl="1" indent="-450850">
              <a:buClr>
                <a:schemeClr val="tx1"/>
              </a:buClr>
              <a:buSzTx/>
              <a:buNone/>
              <a:defRPr/>
            </a:pPr>
            <a:r>
              <a:rPr lang="en-US" dirty="0"/>
              <a:t>     #3 Salary comma10.;   </a:t>
            </a:r>
          </a:p>
          <a:p>
            <a:pPr marL="914400" lvl="1" indent="-450850">
              <a:buClr>
                <a:schemeClr val="tx1"/>
              </a:buClr>
              <a:buSzTx/>
              <a:buFont typeface="+mj-lt"/>
              <a:buAutoNum type="alphaLcPeriod" startAt="3"/>
              <a:defRPr/>
            </a:pPr>
            <a:r>
              <a:rPr lang="en-US" dirty="0"/>
              <a:t>both a and b</a:t>
            </a:r>
          </a:p>
          <a:p>
            <a:pPr lvl="1">
              <a:buClr>
                <a:schemeClr val="tx1"/>
              </a:buClr>
              <a:buSzTx/>
              <a:buFont typeface="Wingdings" pitchFamily="2" charset="2"/>
              <a:buAutoNum type="alphaLcPeriod" startAt="3"/>
              <a:defRPr/>
            </a:pPr>
            <a:endParaRPr lang="en-US" dirty="0"/>
          </a:p>
          <a:p>
            <a:pPr lvl="1">
              <a:buClr>
                <a:schemeClr val="tx1"/>
              </a:buClr>
              <a:buSzTx/>
              <a:buFont typeface="Wingdings" pitchFamily="2" charset="2"/>
              <a:buAutoNum type="alphaLcPeriod" startAt="3"/>
              <a:defRPr/>
            </a:pPr>
            <a:endParaRPr lang="en-US" dirty="0"/>
          </a:p>
          <a:p>
            <a:pPr lvl="1">
              <a:buClr>
                <a:schemeClr val="tx1"/>
              </a:buClr>
              <a:buSzTx/>
              <a:buFont typeface="Wingdings" pitchFamily="2" charset="2"/>
              <a:buAutoNum type="alphaLcPeriod" startAt="3"/>
              <a:defRPr/>
            </a:pPr>
            <a:endParaRPr lang="en-US" dirty="0"/>
          </a:p>
          <a:p>
            <a:pPr marL="0" indent="0">
              <a:defRPr/>
            </a:pPr>
            <a:endParaRPr lang="en-US" dirty="0"/>
          </a:p>
        </p:txBody>
      </p:sp>
      <p:graphicFrame>
        <p:nvGraphicFramePr>
          <p:cNvPr id="3" name="Group 41"/>
          <p:cNvGraphicFramePr>
            <a:graphicFrameLocks noGrp="1"/>
          </p:cNvGraphicFramePr>
          <p:nvPr/>
        </p:nvGraphicFramePr>
        <p:xfrm>
          <a:off x="5927594" y="1917316"/>
          <a:ext cx="2822249" cy="3313596"/>
        </p:xfrm>
        <a:graphic>
          <a:graphicData uri="http://schemas.openxmlformats.org/drawingml/2006/table">
            <a:tbl>
              <a:tblPr/>
              <a:tblGrid>
                <a:gridCol w="2822249">
                  <a:extLst>
                    <a:ext uri="{9D8B030D-6E8A-4147-A177-3AD203B41FA5}">
                      <a16:colId xmlns:a16="http://schemas.microsoft.com/office/drawing/2014/main" val="20000"/>
                    </a:ext>
                  </a:extLst>
                </a:gridCol>
              </a:tblGrid>
              <a:tr h="394999">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a:ln>
                          <a:noFill/>
                        </a:ln>
                        <a:solidFill>
                          <a:srgbClr val="000000"/>
                        </a:solidFill>
                        <a:effectLst/>
                        <a:latin typeface="Arial" pitchFamily="34" charset="0"/>
                      </a:endParaRPr>
                    </a:p>
                  </a:txBody>
                  <a:tcPr marL="62717" marR="0" marT="65834" marB="65834"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831">
                <a:tc>
                  <a:txBody>
                    <a:bodyPr/>
                    <a:lstStyle/>
                    <a:p>
                      <a:pPr marL="0" marR="0" lvl="0" indent="0" algn="l" defTabSz="652463" rtl="0" eaLnBrk="1" fontAlgn="base" latinLnBrk="0" hangingPunct="1">
                        <a:lnSpc>
                          <a:spcPct val="65000"/>
                        </a:lnSpc>
                        <a:spcBef>
                          <a:spcPct val="20000"/>
                        </a:spcBef>
                        <a:spcAft>
                          <a:spcPct val="0"/>
                        </a:spcAft>
                        <a:buClrTx/>
                        <a:buSzTx/>
                        <a:buFontTx/>
                        <a:buNone/>
                        <a:tabLst/>
                      </a:pPr>
                      <a:r>
                        <a:rPr kumimoji="0" lang="en-US" sz="1400" b="1" i="0" u="none" strike="noStrike" cap="none" normalizeH="0" baseline="0" dirty="0">
                          <a:ln>
                            <a:noFill/>
                          </a:ln>
                          <a:solidFill>
                            <a:srgbClr val="FFFFFF"/>
                          </a:solidFill>
                          <a:effectLst/>
                          <a:latin typeface="Lucida Sans Typewriter" pitchFamily="49" charset="0"/>
                        </a:rPr>
                        <a:t>         </a:t>
                      </a:r>
                      <a:r>
                        <a:rPr kumimoji="0" lang="en-US" sz="1400" b="1" i="0" u="none" strike="noStrike" cap="none" normalizeH="0" baseline="0" dirty="0">
                          <a:ln>
                            <a:noFill/>
                          </a:ln>
                          <a:solidFill>
                            <a:schemeClr val="tx1"/>
                          </a:solidFill>
                          <a:effectLst/>
                          <a:latin typeface="Lucida Sans Typewriter" pitchFamily="49" charset="0"/>
                        </a:rPr>
                        <a:t>1    1    2    2</a:t>
                      </a:r>
                    </a:p>
                    <a:p>
                      <a:pPr marL="0" marR="0" lvl="0" indent="0" algn="l" defTabSz="652463" rtl="0" eaLnBrk="1" fontAlgn="base" latinLnBrk="0" hangingPunct="1">
                        <a:lnSpc>
                          <a:spcPct val="65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Lucida Sans Typewriter" pitchFamily="49" charset="0"/>
                        </a:rPr>
                        <a:t>1---5----0----5----0----5</a:t>
                      </a:r>
                    </a:p>
                  </a:txBody>
                  <a:tcPr marL="62717" marR="0" marT="65834" marB="658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2457766">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ABRAMS       THOMAS</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SALES </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$45,209.03 </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BARCLAY      ROBERT</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ACCTING</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$49,180.36 </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COURTNEY      MARK  </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EDUC</a:t>
                      </a:r>
                    </a:p>
                    <a:p>
                      <a:pPr marL="0" marR="0" lvl="0" indent="0" algn="l" defTabSz="652463"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Sans Typewriter" pitchFamily="49" charset="0"/>
                        </a:rPr>
                        <a:t>$44,006.16 </a:t>
                      </a:r>
                    </a:p>
                  </a:txBody>
                  <a:tcPr marL="62717" marR="0" marT="65834" marB="658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The single trailing @ releases a record when which of the following conditions occurs? </a:t>
            </a:r>
          </a:p>
          <a:p>
            <a:pPr marL="0" indent="0">
              <a:defRPr/>
            </a:pPr>
            <a:endParaRPr lang="en-US" sz="800" b="1" dirty="0"/>
          </a:p>
          <a:p>
            <a:pPr marL="914400" lvl="1" indent="-450850">
              <a:buClr>
                <a:schemeClr val="tx1"/>
              </a:buClr>
              <a:buSzTx/>
              <a:buFont typeface="Wingdings" pitchFamily="2" charset="2"/>
              <a:buAutoNum type="alphaLcPeriod"/>
              <a:defRPr/>
            </a:pPr>
            <a:r>
              <a:rPr lang="en-US" dirty="0"/>
              <a:t>An INPUT statement without a trailing @ executes.</a:t>
            </a:r>
          </a:p>
          <a:p>
            <a:pPr marL="914400" lvl="1" indent="-450850">
              <a:buClr>
                <a:schemeClr val="tx1"/>
              </a:buClr>
              <a:buSzTx/>
              <a:buFont typeface="Wingdings" pitchFamily="2" charset="2"/>
              <a:buAutoNum type="alphaLcPeriod"/>
              <a:defRPr/>
            </a:pPr>
            <a:r>
              <a:rPr lang="en-US" dirty="0"/>
              <a:t>The next iteration of the DATA step begins.</a:t>
            </a:r>
          </a:p>
          <a:p>
            <a:pPr marL="914400" lvl="1" indent="-450850">
              <a:buClr>
                <a:schemeClr val="tx1"/>
              </a:buClr>
              <a:buSzTx/>
              <a:buFont typeface="Wingdings" pitchFamily="2" charset="2"/>
              <a:buAutoNum type="alphaLcPeriod"/>
              <a:defRPr/>
            </a:pPr>
            <a:r>
              <a:rPr lang="en-US" dirty="0"/>
              <a:t>both a and b</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8"/>
              <a:defRPr/>
            </a:pPr>
            <a:r>
              <a:rPr lang="en-US" dirty="0"/>
              <a:t>What does a forward slash (/) indicate when used in an INPUT statement?</a:t>
            </a:r>
          </a:p>
          <a:p>
            <a:pPr marL="0" indent="0">
              <a:defRPr/>
            </a:pPr>
            <a:endParaRPr lang="en-US" sz="800" b="1" dirty="0"/>
          </a:p>
          <a:p>
            <a:pPr marL="914400" lvl="1" indent="-450850">
              <a:buClr>
                <a:schemeClr val="tx1"/>
              </a:buClr>
              <a:buSzTx/>
              <a:buFont typeface="Wingdings" pitchFamily="2" charset="2"/>
              <a:buAutoNum type="alphaLcPeriod"/>
              <a:defRPr/>
            </a:pPr>
            <a:r>
              <a:rPr lang="en-US" dirty="0"/>
              <a:t>Load the next file in the input buffer.</a:t>
            </a:r>
          </a:p>
          <a:p>
            <a:pPr marL="914400" lvl="1" indent="-450850">
              <a:buClr>
                <a:schemeClr val="tx1"/>
              </a:buClr>
              <a:buSzTx/>
              <a:buFont typeface="Wingdings" pitchFamily="2" charset="2"/>
              <a:buAutoNum type="alphaLcPeriod"/>
              <a:defRPr/>
            </a:pPr>
            <a:r>
              <a:rPr lang="en-US" dirty="0"/>
              <a:t>Load the next field in the input buffer.</a:t>
            </a:r>
          </a:p>
          <a:p>
            <a:pPr marL="914400" lvl="1" indent="-450850">
              <a:buClr>
                <a:schemeClr val="tx1"/>
              </a:buClr>
              <a:buSzTx/>
              <a:buFont typeface="Wingdings" pitchFamily="2" charset="2"/>
              <a:buAutoNum type="alphaLcPeriod"/>
              <a:defRPr/>
            </a:pPr>
            <a:r>
              <a:rPr lang="en-US" dirty="0"/>
              <a:t>Load the next record in the input buffer.</a:t>
            </a:r>
          </a:p>
          <a:p>
            <a:pPr marL="914400" lvl="1" indent="-450850">
              <a:buClr>
                <a:schemeClr val="tx1"/>
              </a:buClr>
              <a:buSzTx/>
              <a:buFont typeface="Wingdings" pitchFamily="2" charset="2"/>
              <a:buAutoNum type="alphaLcPeriod"/>
              <a:defRPr/>
            </a:pPr>
            <a:r>
              <a:rPr lang="en-US" dirty="0"/>
              <a:t>none of the above</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9"/>
              <a:defRPr/>
            </a:pPr>
            <a:r>
              <a:rPr lang="en-US" dirty="0"/>
              <a:t>The</a:t>
            </a:r>
            <a:r>
              <a:rPr lang="en-US"/>
              <a:t> </a:t>
            </a:r>
            <a:r>
              <a:rPr lang="en-US" dirty="0"/>
              <a:t>trailing @ specifies to hold the raw data record in the input buffer until SAS executes a SET statement with no trailing @ or the next iteration of the DATA </a:t>
            </a:r>
            <a:r>
              <a:rPr lang="en-US"/>
              <a:t>step </a:t>
            </a:r>
            <a:r>
              <a:rPr lang="en-US" dirty="0"/>
              <a:t>begins</a:t>
            </a:r>
            <a:r>
              <a:rPr lang="en-US"/>
              <a:t>.</a:t>
            </a:r>
            <a:endParaRPr lang="en-US" dirty="0"/>
          </a:p>
          <a:p>
            <a:pPr marL="0" indent="0">
              <a:defRPr/>
            </a:pPr>
            <a:endParaRPr lang="en-US" sz="800" b="1" dirty="0"/>
          </a:p>
          <a:p>
            <a:pPr marL="457200">
              <a:defRPr/>
            </a:pPr>
            <a:r>
              <a:rPr lang="en-US" dirty="0">
                <a:sym typeface="Wingdings"/>
              </a:rPr>
              <a:t></a:t>
            </a:r>
            <a:r>
              <a:rPr lang="en-US" dirty="0">
                <a:sym typeface="Wingdings" pitchFamily="2" charset="2"/>
              </a:rPr>
              <a:t>  </a:t>
            </a:r>
            <a:r>
              <a:rPr lang="en-US" dirty="0"/>
              <a:t>True</a:t>
            </a:r>
          </a:p>
          <a:p>
            <a:pPr marL="457200">
              <a:defRPr/>
            </a:pPr>
            <a:r>
              <a:rPr lang="en-US" dirty="0">
                <a:sym typeface="Wingdings"/>
              </a:rPr>
              <a:t></a:t>
            </a:r>
            <a:r>
              <a:rPr lang="en-US" dirty="0"/>
              <a:t>  False</a:t>
            </a:r>
          </a:p>
          <a:p>
            <a:pPr marL="0" indent="0">
              <a:defRPr/>
            </a:pPr>
            <a:endParaRPr lang="en-US" dirty="0"/>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9"/>
              <a:defRPr/>
            </a:pPr>
            <a:r>
              <a:rPr lang="en-US" dirty="0"/>
              <a:t>The</a:t>
            </a:r>
            <a:r>
              <a:rPr lang="en-US"/>
              <a:t> </a:t>
            </a:r>
            <a:r>
              <a:rPr lang="en-US" dirty="0"/>
              <a:t>trailing @ specifies to hold the raw data record in the input buffer until SAS executes a SET statement with no trailing @ or the next iteration of the DATA </a:t>
            </a:r>
            <a:r>
              <a:rPr lang="en-US"/>
              <a:t>step </a:t>
            </a:r>
            <a:r>
              <a:rPr lang="en-US" dirty="0"/>
              <a:t>begins</a:t>
            </a:r>
            <a:r>
              <a:rPr lang="en-US"/>
              <a:t>.</a:t>
            </a:r>
            <a:endParaRPr lang="en-US" dirty="0"/>
          </a:p>
          <a:p>
            <a:pPr marL="0" indent="0">
              <a:defRPr/>
            </a:pPr>
            <a:endParaRPr lang="en-US" sz="800" b="1" dirty="0"/>
          </a:p>
          <a:p>
            <a:pPr marL="457200">
              <a:defRPr/>
            </a:pPr>
            <a:r>
              <a:rPr lang="en-US" dirty="0">
                <a:sym typeface="Wingdings"/>
              </a:rPr>
              <a:t></a:t>
            </a:r>
            <a:r>
              <a:rPr lang="en-US" dirty="0">
                <a:sym typeface="Wingdings" pitchFamily="2" charset="2"/>
              </a:rPr>
              <a:t>  </a:t>
            </a:r>
            <a:r>
              <a:rPr lang="en-US" dirty="0"/>
              <a:t>True</a:t>
            </a:r>
          </a:p>
          <a:p>
            <a:pPr marL="457200">
              <a:defRPr/>
            </a:pPr>
            <a:r>
              <a:rPr lang="en-US" dirty="0">
                <a:sym typeface="Wingdings"/>
              </a:rPr>
              <a:t></a:t>
            </a:r>
            <a:r>
              <a:rPr lang="en-US" dirty="0"/>
              <a:t>  False</a:t>
            </a:r>
          </a:p>
          <a:p>
            <a:pPr marL="0" indent="0">
              <a:defRPr/>
            </a:pPr>
            <a:endParaRPr lang="en-US" dirty="0"/>
          </a:p>
          <a:p>
            <a:pPr marL="457200">
              <a:defRPr/>
            </a:pPr>
            <a:r>
              <a:rPr lang="en-US" b="1" dirty="0"/>
              <a:t>The</a:t>
            </a:r>
            <a:r>
              <a:rPr lang="en-US" b="1"/>
              <a:t> </a:t>
            </a:r>
            <a:r>
              <a:rPr lang="en-US" b="1" dirty="0"/>
              <a:t>trailing </a:t>
            </a:r>
            <a:r>
              <a:rPr lang="en-US" b="1" i="1" dirty="0"/>
              <a:t>@</a:t>
            </a:r>
            <a:r>
              <a:rPr lang="en-US" b="1" dirty="0"/>
              <a:t> specifies to hold the raw data record in the input buffer until SAS executes an INPUT statement with no trailing </a:t>
            </a:r>
            <a:r>
              <a:rPr lang="en-US" b="1" i="1" dirty="0"/>
              <a:t>@ </a:t>
            </a:r>
            <a:r>
              <a:rPr lang="en-US" b="1" dirty="0"/>
              <a:t>or the next iteration of the DATA </a:t>
            </a:r>
            <a:r>
              <a:rPr lang="en-US" b="1"/>
              <a:t>step </a:t>
            </a:r>
            <a:r>
              <a:rPr lang="en-US" b="1" dirty="0"/>
              <a:t>begins</a:t>
            </a:r>
            <a:r>
              <a:rPr lang="en-US" b="1"/>
              <a:t>.</a:t>
            </a:r>
            <a:endParaRPr lang="en-US" b="1" dirty="0"/>
          </a:p>
        </p:txBody>
      </p:sp>
      <p:sp>
        <p:nvSpPr>
          <p:cNvPr id="3" name="Oval 2"/>
          <p:cNvSpPr/>
          <p:nvPr/>
        </p:nvSpPr>
        <p:spPr bwMode="auto">
          <a:xfrm>
            <a:off x="1041455" y="2635779"/>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Reading Data Using Formatted Input </a:t>
            </a:r>
          </a:p>
        </p:txBody>
      </p:sp>
      <p:sp>
        <p:nvSpPr>
          <p:cNvPr id="25604" name="Text Box 7"/>
          <p:cNvSpPr txBox="1">
            <a:spLocks noChangeArrowheads="1"/>
          </p:cNvSpPr>
          <p:nvPr/>
        </p:nvSpPr>
        <p:spPr bwMode="auto">
          <a:xfrm>
            <a:off x="795020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algn="r"/>
            <a:r>
              <a:rPr lang="en-US" sz="1600" b="1" dirty="0"/>
              <a:t>p204d01</a:t>
            </a:r>
          </a:p>
        </p:txBody>
      </p:sp>
      <p:sp>
        <p:nvSpPr>
          <p:cNvPr id="25605" name="Rectangle 8"/>
          <p:cNvSpPr>
            <a:spLocks noChangeArrowheads="1"/>
          </p:cNvSpPr>
          <p:nvPr/>
        </p:nvSpPr>
        <p:spPr bwMode="auto">
          <a:xfrm>
            <a:off x="696913" y="2135188"/>
            <a:ext cx="7608887" cy="2317750"/>
          </a:xfrm>
          <a:prstGeom prst="rect">
            <a:avLst/>
          </a:prstGeom>
          <a:solidFill>
            <a:srgbClr val="FFFFFF"/>
          </a:solidFill>
          <a:ln w="38100" algn="ctr">
            <a:solidFill>
              <a:schemeClr val="tx2"/>
            </a:solidFill>
            <a:miter lim="800000"/>
            <a:headEnd type="none" w="med" len="lg"/>
            <a:tailEnd type="none" w="med" len="lg"/>
          </a:ln>
        </p:spPr>
        <p:txBody>
          <a:bodyPr lIns="50800" tIns="50800" rIns="50800" bIns="50800">
            <a:spAutoFit/>
          </a:bodyPr>
          <a:lstStyle/>
          <a:p>
            <a:pPr>
              <a:lnSpc>
                <a:spcPct val="85000"/>
              </a:lnSpc>
              <a:spcBef>
                <a:spcPct val="0"/>
              </a:spcBef>
            </a:pPr>
            <a:r>
              <a:rPr lang="en-US" b="1" dirty="0">
                <a:latin typeface="Courier New" pitchFamily="49" charset="0"/>
              </a:rPr>
              <a:t>data </a:t>
            </a:r>
            <a:r>
              <a:rPr lang="en-US" b="1" dirty="0" err="1">
                <a:latin typeface="Courier New" pitchFamily="49" charset="0"/>
              </a:rPr>
              <a:t>work.discounts</a:t>
            </a:r>
            <a:r>
              <a:rPr lang="en-US" b="1" dirty="0">
                <a:latin typeface="Courier New" pitchFamily="49" charset="0"/>
              </a:rPr>
              <a:t>;</a:t>
            </a:r>
          </a:p>
          <a:p>
            <a:pPr>
              <a:lnSpc>
                <a:spcPct val="85000"/>
              </a:lnSpc>
              <a:spcBef>
                <a:spcPct val="0"/>
              </a:spcBef>
            </a:pPr>
            <a:r>
              <a:rPr lang="en-US" b="1" dirty="0">
                <a:latin typeface="Courier New" pitchFamily="49" charset="0"/>
              </a:rPr>
              <a:t>   </a:t>
            </a:r>
            <a:r>
              <a:rPr lang="en-US" b="1" dirty="0" err="1">
                <a:solidFill>
                  <a:srgbClr val="000000"/>
                </a:solidFill>
                <a:latin typeface="Courier New" pitchFamily="49" charset="0"/>
              </a:rPr>
              <a:t>infile</a:t>
            </a:r>
            <a:r>
              <a:rPr lang="en-US" b="1" dirty="0">
                <a:latin typeface="Courier New" pitchFamily="49" charset="0"/>
              </a:rPr>
              <a:t> "&amp;path\offers.dat";</a:t>
            </a:r>
          </a:p>
          <a:p>
            <a:pPr>
              <a:lnSpc>
                <a:spcPct val="85000"/>
              </a:lnSpc>
              <a:spcBef>
                <a:spcPct val="0"/>
              </a:spcBef>
            </a:pPr>
            <a:r>
              <a:rPr lang="en-US" b="1" dirty="0">
                <a:latin typeface="Courier New" pitchFamily="49" charset="0"/>
              </a:rPr>
              <a:t>   input @1 </a:t>
            </a:r>
            <a:r>
              <a:rPr lang="en-US" b="1" dirty="0" err="1">
                <a:latin typeface="Courier New" pitchFamily="49" charset="0"/>
              </a:rPr>
              <a:t>Cust_type</a:t>
            </a:r>
            <a:r>
              <a:rPr lang="en-US" b="1" dirty="0">
                <a:latin typeface="Courier New" pitchFamily="49" charset="0"/>
              </a:rPr>
              <a:t> 4. </a:t>
            </a:r>
          </a:p>
          <a:p>
            <a:pPr>
              <a:lnSpc>
                <a:spcPct val="85000"/>
              </a:lnSpc>
              <a:spcBef>
                <a:spcPct val="0"/>
              </a:spcBef>
            </a:pPr>
            <a:r>
              <a:rPr lang="en-US" b="1" dirty="0">
                <a:latin typeface="Courier New" pitchFamily="49" charset="0"/>
              </a:rPr>
              <a:t>         @5 </a:t>
            </a:r>
            <a:r>
              <a:rPr lang="en-US" b="1" dirty="0" err="1">
                <a:latin typeface="Courier New" pitchFamily="49" charset="0"/>
              </a:rPr>
              <a:t>Offer_dt</a:t>
            </a:r>
            <a:r>
              <a:rPr lang="en-US" b="1" dirty="0">
                <a:latin typeface="Courier New" pitchFamily="49" charset="0"/>
              </a:rPr>
              <a:t> mmddyy8.</a:t>
            </a:r>
          </a:p>
          <a:p>
            <a:pPr>
              <a:lnSpc>
                <a:spcPct val="85000"/>
              </a:lnSpc>
              <a:spcBef>
                <a:spcPct val="0"/>
              </a:spcBef>
            </a:pPr>
            <a:r>
              <a:rPr lang="en-US" b="1" dirty="0">
                <a:latin typeface="Courier New" pitchFamily="49" charset="0"/>
              </a:rPr>
              <a:t>         @14 </a:t>
            </a:r>
            <a:r>
              <a:rPr lang="en-US" b="1" dirty="0" err="1">
                <a:latin typeface="Courier New" pitchFamily="49" charset="0"/>
              </a:rPr>
              <a:t>Item_gp</a:t>
            </a:r>
            <a:r>
              <a:rPr lang="en-US" b="1" dirty="0">
                <a:latin typeface="Courier New" pitchFamily="49" charset="0"/>
              </a:rPr>
              <a:t> $8. </a:t>
            </a:r>
          </a:p>
          <a:p>
            <a:pPr>
              <a:lnSpc>
                <a:spcPct val="85000"/>
              </a:lnSpc>
              <a:spcBef>
                <a:spcPct val="0"/>
              </a:spcBef>
            </a:pPr>
            <a:r>
              <a:rPr lang="en-US" b="1" dirty="0">
                <a:latin typeface="Courier New" pitchFamily="49" charset="0"/>
              </a:rPr>
              <a:t>         @22 Discount percent3.;</a:t>
            </a:r>
          </a:p>
          <a:p>
            <a:pPr>
              <a:lnSpc>
                <a:spcPct val="85000"/>
              </a:lnSpc>
              <a:spcBef>
                <a:spcPct val="0"/>
              </a:spcBef>
            </a:pPr>
            <a:r>
              <a:rPr lang="en-US" b="1" dirty="0">
                <a:latin typeface="Courier New" pitchFamily="49" charset="0"/>
              </a:rPr>
              <a:t>run;</a:t>
            </a:r>
          </a:p>
        </p:txBody>
      </p:sp>
      <p:sp>
        <p:nvSpPr>
          <p:cNvPr id="25606" name="Rectangle 9"/>
          <p:cNvSpPr>
            <a:spLocks noChangeArrowheads="1"/>
          </p:cNvSpPr>
          <p:nvPr/>
        </p:nvSpPr>
        <p:spPr bwMode="auto">
          <a:xfrm>
            <a:off x="717550" y="1114425"/>
            <a:ext cx="758507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spcBef>
                <a:spcPts val="25"/>
              </a:spcBef>
              <a:spcAft>
                <a:spcPct val="17000"/>
              </a:spcAft>
            </a:pPr>
            <a:r>
              <a:rPr lang="en-US" dirty="0">
                <a:latin typeface="Arial" pitchFamily="34" charset="0"/>
              </a:rPr>
              <a:t>This SAS program uses formatted input to read </a:t>
            </a:r>
            <a:br>
              <a:rPr lang="en-US" dirty="0">
                <a:latin typeface="Arial" pitchFamily="34" charset="0"/>
              </a:rPr>
            </a:br>
            <a:r>
              <a:rPr lang="en-US" dirty="0">
                <a:latin typeface="Arial" pitchFamily="34" charset="0"/>
              </a:rPr>
              <a:t>the raw data file in </a:t>
            </a:r>
            <a:r>
              <a:rPr lang="en-US" b="1" dirty="0">
                <a:latin typeface="Arial" pitchFamily="34" charset="0"/>
              </a:rPr>
              <a:t>offers.dat</a:t>
            </a:r>
            <a:r>
              <a:rPr lang="en-US" dirty="0">
                <a:latin typeface="Arial" pitchFamily="34" charset="0"/>
              </a:rPr>
              <a:t>.</a:t>
            </a:r>
          </a:p>
        </p:txBody>
      </p:sp>
      <p:sp>
        <p:nvSpPr>
          <p:cNvPr id="7" name="Text Box 4"/>
          <p:cNvSpPr txBox="1">
            <a:spLocks noChangeArrowheads="1"/>
          </p:cNvSpPr>
          <p:nvPr/>
        </p:nvSpPr>
        <p:spPr bwMode="auto">
          <a:xfrm>
            <a:off x="2196306" y="4087502"/>
            <a:ext cx="6248400" cy="677863"/>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tIns="1524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6pPr>
            <a:lvl7pPr marL="29718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7pPr>
            <a:lvl8pPr marL="34290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8pPr>
            <a:lvl9pPr marL="3886200" indent="-228600" eaLnBrk="0" fontAlgn="base" hangingPunct="0">
              <a:spcBef>
                <a:spcPct val="20000"/>
              </a:spcBef>
              <a:spcAft>
                <a:spcPct val="0"/>
              </a:spcAft>
              <a:buClr>
                <a:schemeClr val="tx1"/>
              </a:buClr>
              <a:buFont typeface="Monotype Sorts" pitchFamily="2" charset="2"/>
              <a:defRPr sz="2400">
                <a:solidFill>
                  <a:schemeClr val="tx1"/>
                </a:solidFill>
                <a:latin typeface="Arial" pitchFamily="34" charset="0"/>
              </a:defRPr>
            </a:lvl9pPr>
          </a:lstStyle>
          <a:p>
            <a:pPr eaLnBrk="1" hangingPunct="1">
              <a:buClrTx/>
              <a:buFontTx/>
              <a:buNone/>
            </a:pPr>
            <a:r>
              <a:rPr lang="en-US" b="1" dirty="0"/>
              <a:t>INPUT</a:t>
            </a:r>
            <a:r>
              <a:rPr lang="en-US" dirty="0"/>
              <a:t> </a:t>
            </a:r>
            <a:r>
              <a:rPr lang="en-US" i="1" dirty="0">
                <a:solidFill>
                  <a:schemeClr val="tx2"/>
                </a:solidFill>
              </a:rPr>
              <a:t>pointer-control</a:t>
            </a:r>
            <a:r>
              <a:rPr lang="en-US" i="1" dirty="0">
                <a:solidFill>
                  <a:schemeClr val="accent2"/>
                </a:solidFill>
              </a:rPr>
              <a:t> </a:t>
            </a:r>
            <a:r>
              <a:rPr lang="en-US" i="1" dirty="0">
                <a:solidFill>
                  <a:srgbClr val="800080"/>
                </a:solidFill>
              </a:rPr>
              <a:t>variable</a:t>
            </a:r>
            <a:r>
              <a:rPr lang="en-US" i="1" dirty="0">
                <a:solidFill>
                  <a:schemeClr val="accent2"/>
                </a:solidFill>
              </a:rPr>
              <a:t> </a:t>
            </a:r>
            <a:r>
              <a:rPr lang="en-US" i="1" dirty="0" err="1">
                <a:solidFill>
                  <a:srgbClr val="006600"/>
                </a:solidFill>
              </a:rPr>
              <a:t>informat</a:t>
            </a:r>
            <a:r>
              <a:rPr lang="en-US" dirty="0">
                <a:solidFill>
                  <a:srgbClr val="000000"/>
                </a:solidFill>
              </a:rPr>
              <a:t> . . .</a:t>
            </a:r>
            <a:r>
              <a:rPr lang="en-US" i="1" dirty="0">
                <a:solidFill>
                  <a:srgbClr val="006600"/>
                </a:solidFill>
              </a:rPr>
              <a:t> </a:t>
            </a:r>
            <a:r>
              <a:rPr lang="en-US" b="1" dirty="0"/>
              <a:t>;</a:t>
            </a:r>
          </a:p>
        </p:txBody>
      </p:sp>
      <p:sp>
        <p:nvSpPr>
          <p:cNvPr id="2" name="Rectangle 1"/>
          <p:cNvSpPr/>
          <p:nvPr/>
        </p:nvSpPr>
        <p:spPr>
          <a:xfrm>
            <a:off x="696913" y="4778319"/>
            <a:ext cx="7896102" cy="1348061"/>
          </a:xfrm>
          <a:prstGeom prst="rect">
            <a:avLst/>
          </a:prstGeom>
        </p:spPr>
        <p:txBody>
          <a:bodyPr wrap="square">
            <a:spAutoFit/>
          </a:bodyPr>
          <a:lstStyle/>
          <a:p>
            <a:pPr marL="461963" lvl="1" indent="-347663">
              <a:buClr>
                <a:schemeClr val="tx2"/>
              </a:buClr>
              <a:buSzPct val="70000"/>
              <a:buFont typeface="Wingdings" pitchFamily="2" charset="2"/>
              <a:buChar char="n"/>
            </a:pPr>
            <a:r>
              <a:rPr lang="en-US" dirty="0">
                <a:solidFill>
                  <a:schemeClr val="tx2"/>
                </a:solidFill>
                <a:latin typeface="Arial" pitchFamily="34" charset="0"/>
              </a:rPr>
              <a:t>starting position</a:t>
            </a:r>
            <a:r>
              <a:rPr lang="en-US" dirty="0">
                <a:solidFill>
                  <a:schemeClr val="accent2"/>
                </a:solidFill>
                <a:latin typeface="Arial" pitchFamily="34" charset="0"/>
              </a:rPr>
              <a:t> </a:t>
            </a:r>
            <a:endParaRPr lang="en-US" dirty="0">
              <a:latin typeface="Arial" pitchFamily="34" charset="0"/>
            </a:endParaRPr>
          </a:p>
          <a:p>
            <a:pPr marL="461963" lvl="1" indent="-347663">
              <a:buClr>
                <a:schemeClr val="tx2"/>
              </a:buClr>
              <a:buSzPct val="70000"/>
              <a:buFont typeface="Wingdings" pitchFamily="2" charset="2"/>
              <a:buChar char="n"/>
            </a:pPr>
            <a:r>
              <a:rPr lang="en-US" dirty="0">
                <a:solidFill>
                  <a:srgbClr val="800080"/>
                </a:solidFill>
                <a:latin typeface="Arial" pitchFamily="34" charset="0"/>
              </a:rPr>
              <a:t>variable</a:t>
            </a:r>
          </a:p>
          <a:p>
            <a:pPr marL="461963" lvl="1" indent="-347663">
              <a:buClr>
                <a:schemeClr val="tx2"/>
              </a:buClr>
              <a:buSzPct val="70000"/>
              <a:buFont typeface="Wingdings" pitchFamily="2" charset="2"/>
              <a:buChar char="n"/>
            </a:pPr>
            <a:r>
              <a:rPr lang="en-US" dirty="0" err="1">
                <a:solidFill>
                  <a:srgbClr val="006600"/>
                </a:solidFill>
                <a:latin typeface="Arial" pitchFamily="34" charset="0"/>
              </a:rPr>
              <a:t>informat</a:t>
            </a:r>
            <a:endParaRPr lang="en-US" dirty="0">
              <a:solidFill>
                <a:srgbClr val="006600"/>
              </a:solidFill>
              <a:latin typeface="Arial"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10"/>
              <a:defRPr/>
            </a:pPr>
            <a:r>
              <a:rPr lang="en-US" dirty="0"/>
              <a:t>Generally, the most efficient place to put a </a:t>
            </a:r>
            <a:r>
              <a:rPr lang="en-US" dirty="0" err="1"/>
              <a:t>subsetting</a:t>
            </a:r>
            <a:r>
              <a:rPr lang="en-US" dirty="0"/>
              <a:t> IF statement is as early as possible in the DATA step.</a:t>
            </a:r>
          </a:p>
          <a:p>
            <a:pPr marL="0" indent="0">
              <a:defRPr/>
            </a:pPr>
            <a:endParaRPr lang="en-US" sz="800" b="1" dirty="0"/>
          </a:p>
          <a:p>
            <a:pPr marL="457200">
              <a:defRPr/>
            </a:pPr>
            <a:r>
              <a:rPr lang="en-US" dirty="0">
                <a:sym typeface="Wingdings"/>
              </a:rPr>
              <a:t></a:t>
            </a:r>
            <a:r>
              <a:rPr lang="en-US" dirty="0">
                <a:sym typeface="Wingdings" pitchFamily="2" charset="2"/>
              </a:rPr>
              <a:t>  </a:t>
            </a:r>
            <a:r>
              <a:rPr lang="en-US" dirty="0"/>
              <a:t>True</a:t>
            </a:r>
          </a:p>
          <a:p>
            <a:pPr marL="457200">
              <a:defRPr/>
            </a:pPr>
            <a:r>
              <a:rPr lang="en-US" dirty="0">
                <a:sym typeface="Wingdings"/>
              </a:rPr>
              <a:t></a:t>
            </a:r>
            <a:r>
              <a:rPr lang="en-US" dirty="0"/>
              <a:t>  False</a:t>
            </a:r>
          </a:p>
          <a:p>
            <a:pPr marL="0" indent="0">
              <a:defRPr/>
            </a:pPr>
            <a:endParaRPr 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STYLEVERSION" val="2010JUL"/>
  <p:tag name="STANDARDSLIDESUPDATE" val="CDS_2012"/>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8L2NvbmZpZ3VyYXRpb24+DQog"/>
  <p:tag name="MMPROD_UIDATA" val="&lt;database version=&quot;9.0&quot;&gt;&lt;object type=&quot;1&quot; unique_id=&quot;10001&quot;&gt;&lt;property id=&quot;20141&quot; value=&quot;Reading Raw Data Files&quot;/&gt;&lt;property id=&quot;20148&quot; value=&quot;5&quot;/&gt;&lt;property id=&quot;20224&quot; value=&quot;C:\Documents and Settings\debayo\My Documents\My Adobe Presentations\Reading Raw Data Files&quot;/&gt;&lt;property id=&quot;20250&quot; value=&quot;0&quot;/&gt;&lt;property id=&quot;20251&quot; value=&quot;0&quot;/&gt;&lt;property id=&quot;20259&quot; value=&quot;0&quot;/&gt;&lt;object type=&quot;8&quot; unique_id=&quot;10002&quot;&gt;&lt;/object&gt;&lt;object type=&quot;2&quot; unique_id=&quot;10003&quot;&gt;&lt;object type=&quot;3&quot; unique_id=&quot;10006&quot;&gt;&lt;property id=&quot;20148&quot; value=&quot;5&quot;/&gt;&lt;property id=&quot;20300&quot; value=&quot;Slide 3 - &amp;quot;Objectives&amp;quot;&quot;/&gt;&lt;property id=&quot;20307&quot; value=&quot;740&quot;/&gt;&lt;property id=&quot;20309&quot; value=&quot;-1&quot;/&gt;&lt;/object&gt;&lt;object type=&quot;3&quot; unique_id=&quot;10015&quot;&gt;&lt;property id=&quot;20148&quot; value=&quot;5&quot;/&gt;&lt;property id=&quot;20300&quot; value=&quot;Slide 7 - &amp;quot;Input Styles&amp;quot;&quot;/&gt;&lt;property id=&quot;20307&quot; value=&quot;784&quot;/&gt;&lt;property id=&quot;20309&quot; value=&quot;-1&quot;/&gt;&lt;/object&gt;&lt;object type=&quot;3&quot; unique_id=&quot;10023&quot;&gt;&lt;property id=&quot;20148&quot; value=&quot;5&quot;/&gt;&lt;property id=&quot;20300&quot; value=&quot;Slide 13 - &amp;quot;SAS Informat Examples &amp;quot;&quot;/&gt;&lt;property id=&quot;20307&quot; value=&quot;788&quot;/&gt;&lt;property id=&quot;20309&quot; value=&quot;-1&quot;/&gt;&lt;/object&gt;&lt;object type=&quot;3&quot; unique_id=&quot;10024&quot;&gt;&lt;property id=&quot;20148&quot; value=&quot;5&quot;/&gt;&lt;property id=&quot;20300&quot; value=&quot;Slide 14 - &amp;quot;SAS Date Informat Examples &amp;quot;&quot;/&gt;&lt;property id=&quot;20307&quot; value=&quot;790&quot;/&gt;&lt;property id=&quot;20309&quot; value=&quot;-1&quot;/&gt;&lt;/object&gt;&lt;object type=&quot;3&quot; unique_id=&quot;10025&quot;&gt;&lt;property id=&quot;20148&quot; value=&quot;5&quot;/&gt;&lt;property id=&quot;20300&quot; value=&quot;Slide 15 - &amp;quot;Reading Data Using Formatted Input&amp;quot;&quot;/&gt;&lt;property id=&quot;20307&quot; value=&quot;795&quot;/&gt;&lt;property id=&quot;20309&quot; value=&quot;-1&quot;/&gt;&lt;/object&gt;&lt;object type=&quot;3&quot; unique_id=&quot;10026&quot;&gt;&lt;property id=&quot;20148&quot; value=&quot;5&quot;/&gt;&lt;property id=&quot;20300&quot; value=&quot;Slide 11 - &amp;quot;Reading Data Using Formatted Input &amp;quot;&quot;/&gt;&lt;property id=&quot;20307&quot; value=&quot;776&quot;/&gt;&lt;property id=&quot;20309&quot; value=&quot;-1&quot;/&gt;&lt;/object&gt;&lt;object type=&quot;3&quot; unique_id=&quot;10027&quot;&gt;&lt;property id=&quot;20148&quot; value=&quot;5&quot;/&gt;&lt;property id=&quot;20300&quot; value=&quot;Slide 19 - &amp;quot;Compilation: Formatted Input&amp;quot;&quot;/&gt;&lt;property id=&quot;20307&quot; value=&quot;796&quot;/&gt;&lt;property id=&quot;20309&quot; value=&quot;-1&quot;/&gt;&lt;/object&gt;&lt;object type=&quot;3&quot; unique_id=&quot;10034&quot;&gt;&lt;property id=&quot;20148&quot; value=&quot;5&quot;/&gt;&lt;property id=&quot;20300&quot; value=&quot;Slide 29 - &amp;quot;Read Discount Offers File: Output&amp;quot;&quot;/&gt;&lt;property id=&quot;20307&quot; value=&quot;807&quot;/&gt;&lt;property id=&quot;20309&quot; value=&quot;-1&quot;/&gt;&lt;/object&gt;&lt;object type=&quot;3&quot; unique_id=&quot;10035&quot;&gt;&lt;property id=&quot;20148&quot; value=&quot;5&quot;/&gt;&lt;property id=&quot;20300&quot; value=&quot;Slide 30 - &amp;quot;Read Discount Offers File: Output&amp;quot;&quot;/&gt;&lt;property id=&quot;20307&quot; value=&quot;810&quot;/&gt;&lt;property id=&quot;20309&quot; value=&quot;-1&quot;/&gt;&lt;/object&gt;&lt;object type=&quot;3&quot; unique_id=&quot;10038&quot;&gt;&lt;property id=&quot;20148&quot; value=&quot;5&quot;/&gt;&lt;property id=&quot;20300&quot; value=&quot;Slide 34 - &amp;quot;Objectives&amp;quot;&quot;/&gt;&lt;property id=&quot;20307&quot; value=&quot;349&quot;/&gt;&lt;property id=&quot;20309&quot; value=&quot;-1&quot;/&gt;&lt;/object&gt;&lt;object type=&quot;3&quot; unique_id=&quot;10042&quot;&gt;&lt;property id=&quot;20148&quot; value=&quot;5&quot;/&gt;&lt;property id=&quot;20300&quot; value=&quot;Slide 36 - &amp;quot;Multiple INPUT Statements&amp;quot;&quot;/&gt;&lt;property id=&quot;20307&quot; value=&quot;353&quot;/&gt;&lt;property id=&quot;20309&quot; value=&quot;-1&quot;/&gt;&lt;/object&gt;&lt;object type=&quot;3&quot; unique_id=&quot;10043&quot;&gt;&lt;property id=&quot;20148&quot; value=&quot;5&quot;/&gt;&lt;property id=&quot;20300&quot; value=&quot;Slide 37 - &amp;quot;Multiple INPUT Statements&amp;quot;&quot;/&gt;&lt;property id=&quot;20307&quot; value=&quot;813&quot;/&gt;&lt;property id=&quot;20309&quot; value=&quot;-1&quot;/&gt;&lt;/object&gt;&lt;object type=&quot;3&quot; unique_id=&quot;10044&quot;&gt;&lt;property id=&quot;20148&quot; value=&quot;5&quot;/&gt;&lt;property id=&quot;20300&quot; value=&quot;Slide 38 - &amp;quot;Multiple INPUT Statements&amp;quot;&quot;/&gt;&lt;property id=&quot;20307&quot; value=&quot;814&quot;/&gt;&lt;property id=&quot;20309&quot; value=&quot;-1&quot;/&gt;&lt;/object&gt;&lt;object type=&quot;3&quot; unique_id=&quot;10045&quot;&gt;&lt;property id=&quot;20148&quot; value=&quot;5&quot;/&gt;&lt;property id=&quot;20300&quot; value=&quot;Slide 39 - &amp;quot;Multiple INPUT Statements&amp;quot;&quot;/&gt;&lt;property id=&quot;20307&quot; value=&quot;815&quot;/&gt;&lt;property id=&quot;20309&quot; value=&quot;-1&quot;/&gt;&lt;/object&gt;&lt;object type=&quot;3&quot; unique_id=&quot;10046&quot;&gt;&lt;property id=&quot;20148&quot; value=&quot;5&quot;/&gt;&lt;property id=&quot;20300&quot; value=&quot;Slide 40 - &amp;quot;Multiple INPUT Statements&amp;quot;&quot;/&gt;&lt;property id=&quot;20307&quot; value=&quot;820&quot;/&gt;&lt;property id=&quot;20309&quot; value=&quot;-1&quot;/&gt;&lt;/object&gt;&lt;object type=&quot;3&quot; unique_id=&quot;10047&quot;&gt;&lt;property id=&quot;20148&quot; value=&quot;5&quot;/&gt;&lt;property id=&quot;20300&quot; value=&quot;Slide 41 - &amp;quot;Multiple INPUT Statements&amp;quot;&quot;/&gt;&lt;property id=&quot;20307&quot; value=&quot;821&quot;/&gt;&lt;property id=&quot;20309&quot; value=&quot;-1&quot;/&gt;&lt;/object&gt;&lt;object type=&quot;3&quot; unique_id=&quot;10049&quot;&gt;&lt;property id=&quot;20148&quot; value=&quot;5&quot;/&gt;&lt;property id=&quot;20300&quot; value=&quot;Slide 42 - &amp;quot;Line Pointer Controls&amp;quot;&quot;/&gt;&lt;property id=&quot;20307&quot; value=&quot;816&quot;/&gt;&lt;property id=&quot;20309&quot; value=&quot;-1&quot;/&gt;&lt;/object&gt;&lt;object type=&quot;3&quot; unique_id=&quot;10050&quot;&gt;&lt;property id=&quot;20148&quot; value=&quot;5&quot;/&gt;&lt;property id=&quot;20300&quot; value=&quot;Slide 43 - &amp;quot;Line Pointer Controls&amp;quot;&quot;/&gt;&lt;property id=&quot;20307&quot; value=&quot;817&quot;/&gt;&lt;property id=&quot;20309&quot; value=&quot;-1&quot;/&gt;&lt;/object&gt;&lt;object type=&quot;3&quot; unique_id=&quot;10051&quot;&gt;&lt;property id=&quot;20148&quot; value=&quot;5&quot;/&gt;&lt;property id=&quot;20300&quot; value=&quot;Slide 44 - &amp;quot;Line Pointer Controls&amp;quot;&quot;/&gt;&lt;property id=&quot;20307&quot; value=&quot;818&quot;/&gt;&lt;property id=&quot;20309&quot; value=&quot;-1&quot;/&gt;&lt;/object&gt;&lt;object type=&quot;3&quot; unique_id=&quot;10052&quot;&gt;&lt;property id=&quot;20148&quot; value=&quot;5&quot;/&gt;&lt;property id=&quot;20300&quot; value=&quot;Slide 45 - &amp;quot;Line Pointer Controls&amp;quot;&quot;/&gt;&lt;property id=&quot;20307&quot; value=&quot;819&quot;/&gt;&lt;property id=&quot;20309&quot; value=&quot;-1&quot;/&gt;&lt;/object&gt;&lt;object type=&quot;3&quot; unique_id=&quot;10053&quot;&gt;&lt;property id=&quot;20148&quot; value=&quot;5&quot;/&gt;&lt;property id=&quot;20300&quot; value=&quot;Slide 46 - &amp;quot;Line Pointer Controls&amp;quot;&quot;/&gt;&lt;property id=&quot;20307&quot; value=&quot;822&quot;/&gt;&lt;property id=&quot;20309&quot; value=&quot;-1&quot;/&gt;&lt;/object&gt;&lt;object type=&quot;3&quot; unique_id=&quot;10054&quot;&gt;&lt;property id=&quot;20148&quot; value=&quot;5&quot;/&gt;&lt;property id=&quot;20300&quot; value=&quot;Slide 47 - &amp;quot;Line Pointer Controls&amp;quot;&quot;/&gt;&lt;property id=&quot;20307&quot; value=&quot;823&quot;/&gt;&lt;property id=&quot;20309&quot; value=&quot;-1&quot;/&gt;&lt;/object&gt;&lt;object type=&quot;3&quot; unique_id=&quot;10061&quot;&gt;&lt;property id=&quot;20148&quot; value=&quot;5&quot;/&gt;&lt;property id=&quot;20300&quot; value=&quot;Slide 52 - &amp;quot;Desired Output&amp;quot;&quot;/&gt;&lt;property id=&quot;20307&quot; value=&quot;360&quot;/&gt;&lt;property id=&quot;20309&quot; value=&quot;-1&quot;/&gt;&lt;/object&gt;&lt;object type=&quot;3&quot; unique_id=&quot;10062&quot;&gt;&lt;property id=&quot;20148&quot; value=&quot;5&quot;/&gt;&lt;property id=&quot;20300&quot; value=&quot;Slide 53 - &amp;quot;Mixed Record Types: First Attempt&amp;quot;&quot;/&gt;&lt;property id=&quot;20307&quot; value=&quot;361&quot;/&gt;&lt;property id=&quot;20309&quot; value=&quot;-1&quot;/&gt;&lt;/object&gt;&lt;object type=&quot;3&quot; unique_id=&quot;10063&quot;&gt;&lt;property id=&quot;20148&quot; value=&quot;5&quot;/&gt;&lt;property id=&quot;20300&quot; value=&quot;Slide 54 - &amp;quot;Execution: First Attempt &amp;quot;&quot;/&gt;&lt;property id=&quot;20307&quot; value=&quot;829&quot;/&gt;&lt;property id=&quot;20309&quot; value=&quot;-1&quot;/&gt;&lt;/object&gt;&lt;object type=&quot;3&quot; unique_id=&quot;10064&quot;&gt;&lt;property id=&quot;20148&quot; value=&quot;5&quot;/&gt;&lt;property id=&quot;20300&quot; value=&quot;Slide 55 - &amp;quot;Execution: First Attempt &amp;quot;&quot;/&gt;&lt;property id=&quot;20307&quot; value=&quot;841&quot;/&gt;&lt;property id=&quot;20309&quot; value=&quot;-1&quot;/&gt;&lt;/object&gt;&lt;object type=&quot;3&quot; unique_id=&quot;10065&quot;&gt;&lt;property id=&quot;20148&quot; value=&quot;5&quot;/&gt;&lt;property id=&quot;20300&quot; value=&quot;Slide 56 - &amp;quot;Execution: First Attempt&amp;quot;&quot;/&gt;&lt;property id=&quot;20307&quot; value=&quot;842&quot;/&gt;&lt;property id=&quot;20309&quot; value=&quot;-1&quot;/&gt;&lt;/object&gt;&lt;object type=&quot;3&quot; unique_id=&quot;10066&quot;&gt;&lt;property id=&quot;20148&quot; value=&quot;5&quot;/&gt;&lt;property id=&quot;20300&quot; value=&quot;Slide 57 - &amp;quot;Execution: First Attempt&amp;quot;&quot;/&gt;&lt;property id=&quot;20307&quot; value=&quot;844&quot;/&gt;&lt;property id=&quot;20309&quot; value=&quot;-1&quot;/&gt;&lt;/object&gt;&lt;object type=&quot;3&quot; unique_id=&quot;10067&quot;&gt;&lt;property id=&quot;20148&quot; value=&quot;5&quot;/&gt;&lt;property id=&quot;20300&quot; value=&quot;Slide 58 - &amp;quot;Execution: First Attempt &amp;quot;&quot;/&gt;&lt;property id=&quot;20307&quot; value=&quot;845&quot;/&gt;&lt;property id=&quot;20309&quot; value=&quot;-1&quot;/&gt;&lt;/object&gt;&lt;object type=&quot;3&quot; unique_id=&quot;10068&quot;&gt;&lt;property id=&quot;20148&quot; value=&quot;5&quot;/&gt;&lt;property id=&quot;20300&quot; value=&quot;Slide 59 - &amp;quot;Execution: First Attempt&amp;quot;&quot;/&gt;&lt;property id=&quot;20307&quot; value=&quot;846&quot;/&gt;&lt;property id=&quot;20309&quot; value=&quot;-1&quot;/&gt;&lt;/object&gt;&lt;object type=&quot;3&quot; unique_id=&quot;10070&quot;&gt;&lt;property id=&quot;20148&quot; value=&quot;5&quot;/&gt;&lt;property id=&quot;20300&quot; value=&quot;Slide 61 - &amp;quot;Execution: First Attempt &amp;quot;&quot;/&gt;&lt;property id=&quot;20307&quot; value=&quot;849&quot;/&gt;&lt;property id=&quot;20309&quot; value=&quot;-1&quot;/&gt;&lt;/object&gt;&lt;object type=&quot;3&quot; unique_id=&quot;10071&quot;&gt;&lt;property id=&quot;20148&quot; value=&quot;5&quot;/&gt;&lt;property id=&quot;20300&quot; value=&quot;Slide 62 - &amp;quot;Execution: First Attempt&amp;quot;&quot;/&gt;&lt;property id=&quot;20307&quot; value=&quot;850&quot;/&gt;&lt;property id=&quot;20309&quot; value=&quot;-1&quot;/&gt;&lt;/object&gt;&lt;object type=&quot;3&quot; unique_id=&quot;10072&quot;&gt;&lt;property id=&quot;20148&quot; value=&quot;5&quot;/&gt;&lt;property id=&quot;20300&quot; value=&quot;Slide 63 - &amp;quot;First Attempt: Unexpected Output&amp;quot;&quot;/&gt;&lt;property id=&quot;20307&quot; value=&quot;378&quot;/&gt;&lt;property id=&quot;20309&quot; value=&quot;-1&quot;/&gt;&lt;/object&gt;&lt;object type=&quot;3&quot; unique_id=&quot;10073&quot;&gt;&lt;property id=&quot;20148&quot; value=&quot;5&quot;/&gt;&lt;property id=&quot;20300&quot; value=&quot;Slide 64 - &amp;quot;First Attempt: Unexpected Output&amp;quot;&quot;/&gt;&lt;property id=&quot;20307&quot; value=&quot;379&quot;/&gt;&lt;property id=&quot;20309&quot; value=&quot;-1&quot;/&gt;&lt;/object&gt;&lt;object type=&quot;3&quot; unique_id=&quot;10075&quot;&gt;&lt;property id=&quot;20148&quot; value=&quot;5&quot;/&gt;&lt;property id=&quot;20300&quot; value=&quot;Slide 65 - &amp;quot;Mixed Record Types: Correct Program&amp;quot;&quot;/&gt;&lt;property id=&quot;20307&quot; value=&quot;851&quot;/&gt;&lt;property id=&quot;20309&quot; value=&quot;-1&quot;/&gt;&lt;/object&gt;&lt;object type=&quot;3&quot; unique_id=&quot;10076&quot;&gt;&lt;property id=&quot;20148&quot; value=&quot;5&quot;/&gt;&lt;property id=&quot;20300&quot; value=&quot;Slide 66 - &amp;quot;Execution: Correct Program&amp;quot;&quot;/&gt;&lt;property id=&quot;20307&quot; value=&quot;852&quot;/&gt;&lt;property id=&quot;20309&quot; value=&quot;-1&quot;/&gt;&lt;/object&gt;&lt;object type=&quot;3&quot; unique_id=&quot;10077&quot;&gt;&lt;property id=&quot;20148&quot; value=&quot;5&quot;/&gt;&lt;property id=&quot;20300&quot; value=&quot;Slide 67 - &amp;quot;Execution: Correct Program&amp;quot;&quot;/&gt;&lt;property id=&quot;20307&quot; value=&quot;853&quot;/&gt;&lt;property id=&quot;20309&quot; value=&quot;-1&quot;/&gt;&lt;/object&gt;&lt;object type=&quot;3&quot; unique_id=&quot;10078&quot;&gt;&lt;property id=&quot;20148&quot; value=&quot;5&quot;/&gt;&lt;property id=&quot;20300&quot; value=&quot;Slide 68 - &amp;quot;Execution: Correct Program&amp;quot;&quot;/&gt;&lt;property id=&quot;20307&quot; value=&quot;854&quot;/&gt;&lt;property id=&quot;20309&quot; value=&quot;-1&quot;/&gt;&lt;/object&gt;&lt;object type=&quot;3&quot; unique_id=&quot;10079&quot;&gt;&lt;property id=&quot;20148&quot; value=&quot;5&quot;/&gt;&lt;property id=&quot;20300&quot; value=&quot;Slide 69 - &amp;quot;Execution: Correct Program&amp;quot;&quot;/&gt;&lt;property id=&quot;20307&quot; value=&quot;855&quot;/&gt;&lt;property id=&quot;20309&quot; value=&quot;-1&quot;/&gt;&lt;/object&gt;&lt;object type=&quot;3&quot; unique_id=&quot;10080&quot;&gt;&lt;property id=&quot;20148&quot; value=&quot;5&quot;/&gt;&lt;property id=&quot;20300&quot; value=&quot;Slide 70 - &amp;quot;Execution: Correct Program&amp;quot;&quot;/&gt;&lt;property id=&quot;20307&quot; value=&quot;856&quot;/&gt;&lt;property id=&quot;20309&quot; value=&quot;-1&quot;/&gt;&lt;/object&gt;&lt;object type=&quot;3&quot; unique_id=&quot;10082&quot;&gt;&lt;property id=&quot;20148&quot; value=&quot;5&quot;/&gt;&lt;property id=&quot;20300&quot; value=&quot;Slide 72 - &amp;quot;Execution: Correct Program&amp;quot;&quot;/&gt;&lt;property id=&quot;20307&quot; value=&quot;858&quot;/&gt;&lt;property id=&quot;20309&quot; value=&quot;-1&quot;/&gt;&lt;/object&gt;&lt;object type=&quot;3&quot; unique_id=&quot;10083&quot;&gt;&lt;property id=&quot;20148&quot; value=&quot;5&quot;/&gt;&lt;property id=&quot;20300&quot; value=&quot;Slide 73 - &amp;quot;Correct Program: Output&amp;quot;&quot;/&gt;&lt;property id=&quot;20307&quot; value=&quot;859&quot;/&gt;&lt;property id=&quot;20309&quot; value=&quot;-1&quot;/&gt;&lt;/object&gt;&lt;object type=&quot;3&quot; unique_id=&quot;10090&quot;&gt;&lt;property id=&quot;20148&quot; value=&quot;5&quot;/&gt;&lt;property id=&quot;20300&quot; value=&quot;Slide 78 - &amp;quot;Placement of the Subsetting IF Statement&amp;quot;&quot;/&gt;&lt;property id=&quot;20307&quot; value=&quot;398&quot;/&gt;&lt;property id=&quot;20309&quot; value=&quot;-1&quot;/&gt;&lt;/object&gt;&lt;object type=&quot;3&quot; unique_id=&quot;10091&quot;&gt;&lt;property id=&quot;20148&quot; value=&quot;5&quot;/&gt;&lt;property id=&quot;20300&quot; value=&quot;Slide 79 - &amp;quot;Subsetting Mixed Record Types: Output&amp;quot;&quot;/&gt;&lt;property id=&quot;20307&quot; value=&quot;534&quot;/&gt;&lt;property id=&quot;20309&quot; value=&quot;-1&quot;/&gt;&lt;/object&gt;&lt;object type=&quot;3&quot; unique_id=&quot;10118&quot;&gt;&lt;property id=&quot;20148&quot; value=&quot;5&quot;/&gt;&lt;property id=&quot;20300&quot; value=&quot;Slide 5 - &amp;quot;4.01 Multiple Choice Poll&amp;quot;&quot;/&gt;&lt;property id=&quot;20307&quot; value=&quot;895&quot;/&gt;&lt;property id=&quot;20309&quot; value=&quot;-1&quot;/&gt;&lt;/object&gt;&lt;object type=&quot;3&quot; unique_id=&quot;10131&quot;&gt;&lt;property id=&quot;20148&quot; value=&quot;5&quot;/&gt;&lt;property id=&quot;20300&quot; value=&quot;Slide 16 - &amp;quot;Writing INPUT Specifications &amp;quot;&quot;/&gt;&lt;property id=&quot;20307&quot; value=&quot;970&quot;/&gt;&lt;property id=&quot;20309&quot; value=&quot;-1&quot;/&gt;&lt;/object&gt;&lt;object type=&quot;3&quot; unique_id=&quot;10135&quot;&gt;&lt;property id=&quot;20148&quot; value=&quot;5&quot;/&gt;&lt;property id=&quot;20300&quot; value=&quot;Slide 20 - &amp;quot;Execution: Formatted Input&amp;quot;&quot;/&gt;&lt;property id=&quot;20307&quot; value=&quot;975&quot;/&gt;&lt;property id=&quot;20309&quot; value=&quot;-1&quot;/&gt;&lt;/object&gt;&lt;object type=&quot;3&quot; unique_id=&quot;10136&quot;&gt;&lt;property id=&quot;20148&quot; value=&quot;5&quot;/&gt;&lt;property id=&quot;20300&quot; value=&quot;Slide 21 - &amp;quot;Execution: Formatted Input&amp;quot;&quot;/&gt;&lt;property id=&quot;20307&quot; value=&quot;974&quot;/&gt;&lt;property id=&quot;20309&quot; value=&quot;-1&quot;/&gt;&lt;/object&gt;&lt;object type=&quot;3&quot; unique_id=&quot;10137&quot;&gt;&lt;property id=&quot;20148&quot; value=&quot;5&quot;/&gt;&lt;property id=&quot;20300&quot; value=&quot;Slide 27 - &amp;quot;Execution: Formatted Input&amp;quot;&quot;/&gt;&lt;property id=&quot;20307&quot; value=&quot;976&quot;/&gt;&lt;property id=&quot;20309&quot; value=&quot;-1&quot;/&gt;&lt;/object&gt;&lt;object type=&quot;3&quot; unique_id=&quot;12825&quot;&gt;&lt;property id=&quot;20148&quot; value=&quot;5&quot;/&gt;&lt;property id=&quot;20300&quot; value=&quot;Slide 12 - &amp;quot;Reading Data Using Formatted Input&amp;quot;&quot;/&gt;&lt;property id=&quot;20307&quot; value=&quot;1025&quot;/&gt;&lt;property id=&quot;20309&quot; value=&quot;-1&quot;/&gt;&lt;/object&gt;&lt;object type=&quot;3&quot; unique_id=&quot;12826&quot;&gt;&lt;property id=&quot;20148&quot; value=&quot;5&quot;/&gt;&lt;property id=&quot;20300&quot; value=&quot;Slide 28 - &amp;quot;Execution: Formatted Input&amp;quot;&quot;/&gt;&lt;property id=&quot;20307&quot; value=&quot;1093&quot;/&gt;&lt;property id=&quot;20309&quot; value=&quot;-1&quot;/&gt;&lt;/object&gt;&lt;object type=&quot;3&quot; unique_id=&quot;12835&quot;&gt;&lt;property id=&quot;20148&quot; value=&quot;5&quot;/&gt;&lt;property id=&quot;20300&quot; value=&quot;Slide 83&quot;/&gt;&lt;property id=&quot;20307&quot; value=&quot;1069&quot;/&gt;&lt;property id=&quot;20309&quot; value=&quot;-1&quot;/&gt;&lt;/object&gt;&lt;object type=&quot;3&quot; unique_id=&quot;12836&quot;&gt;&lt;property id=&quot;20148&quot; value=&quot;5&quot;/&gt;&lt;property id=&quot;20300&quot; value=&quot;Slide 84&quot;/&gt;&lt;property id=&quot;20307&quot; value=&quot;1070&quot;/&gt;&lt;property id=&quot;20309&quot; value=&quot;-1&quot;/&gt;&lt;/object&gt;&lt;object type=&quot;3&quot; unique_id=&quot;12837&quot;&gt;&lt;property id=&quot;20148&quot; value=&quot;5&quot;/&gt;&lt;property id=&quot;20300&quot; value=&quot;Slide 85&quot;/&gt;&lt;property id=&quot;20307&quot; value=&quot;1071&quot;/&gt;&lt;property id=&quot;20309&quot; value=&quot;-1&quot;/&gt;&lt;/object&gt;&lt;object type=&quot;3&quot; unique_id=&quot;12838&quot;&gt;&lt;property id=&quot;20148&quot; value=&quot;5&quot;/&gt;&lt;property id=&quot;20300&quot; value=&quot;Slide 86&quot;/&gt;&lt;property id=&quot;20307&quot; value=&quot;1072&quot;/&gt;&lt;property id=&quot;20309&quot; value=&quot;-1&quot;/&gt;&lt;/object&gt;&lt;object type=&quot;3&quot; unique_id=&quot;12839&quot;&gt;&lt;property id=&quot;20148&quot; value=&quot;5&quot;/&gt;&lt;property id=&quot;20300&quot; value=&quot;Slide 87&quot;/&gt;&lt;property id=&quot;20307&quot; value=&quot;1073&quot;/&gt;&lt;property id=&quot;20309&quot; value=&quot;-1&quot;/&gt;&lt;/object&gt;&lt;object type=&quot;3&quot; unique_id=&quot;12840&quot;&gt;&lt;property id=&quot;20148&quot; value=&quot;5&quot;/&gt;&lt;property id=&quot;20300&quot; value=&quot;Slide 88&quot;/&gt;&lt;property id=&quot;20307&quot; value=&quot;1074&quot;/&gt;&lt;property id=&quot;20309&quot; value=&quot;-1&quot;/&gt;&lt;/object&gt;&lt;object type=&quot;3&quot; unique_id=&quot;12841&quot;&gt;&lt;property id=&quot;20148&quot; value=&quot;5&quot;/&gt;&lt;property id=&quot;20300&quot; value=&quot;Slide 89&quot;/&gt;&lt;property id=&quot;20307&quot; value=&quot;1079&quot;/&gt;&lt;property id=&quot;20309&quot; value=&quot;-1&quot;/&gt;&lt;/object&gt;&lt;object type=&quot;3&quot; unique_id=&quot;12842&quot;&gt;&lt;property id=&quot;20148&quot; value=&quot;5&quot;/&gt;&lt;property id=&quot;20300&quot; value=&quot;Slide 90&quot;/&gt;&lt;property id=&quot;20307&quot; value=&quot;1080&quot;/&gt;&lt;property id=&quot;20309&quot; value=&quot;-1&quot;/&gt;&lt;/object&gt;&lt;object type=&quot;3&quot; unique_id=&quot;12843&quot;&gt;&lt;property id=&quot;20148&quot; value=&quot;5&quot;/&gt;&lt;property id=&quot;20300&quot; value=&quot;Slide 91&quot;/&gt;&lt;property id=&quot;20307&quot; value=&quot;1081&quot;/&gt;&lt;property id=&quot;20309&quot; value=&quot;-1&quot;/&gt;&lt;/object&gt;&lt;object type=&quot;3&quot; unique_id=&quot;12844&quot;&gt;&lt;property id=&quot;20148&quot; value=&quot;5&quot;/&gt;&lt;property id=&quot;20300&quot; value=&quot;Slide 92&quot;/&gt;&lt;property id=&quot;20307&quot; value=&quot;1082&quot;/&gt;&lt;property id=&quot;20309&quot; value=&quot;-1&quot;/&gt;&lt;/object&gt;&lt;object type=&quot;3&quot; unique_id=&quot;12845&quot;&gt;&lt;property id=&quot;20148&quot; value=&quot;5&quot;/&gt;&lt;property id=&quot;20300&quot; value=&quot;Slide 93&quot;/&gt;&lt;property id=&quot;20307&quot; value=&quot;1075&quot;/&gt;&lt;property id=&quot;20309&quot; value=&quot;-1&quot;/&gt;&lt;/object&gt;&lt;object type=&quot;3&quot; unique_id=&quot;12846&quot;&gt;&lt;property id=&quot;20148&quot; value=&quot;5&quot;/&gt;&lt;property id=&quot;20300&quot; value=&quot;Slide 94&quot;/&gt;&lt;property id=&quot;20307&quot; value=&quot;1076&quot;/&gt;&lt;property id=&quot;20309&quot; value=&quot;-1&quot;/&gt;&lt;/object&gt;&lt;object type=&quot;3&quot; unique_id=&quot;12847&quot;&gt;&lt;property id=&quot;20148&quot; value=&quot;5&quot;/&gt;&lt;property id=&quot;20300&quot; value=&quot;Slide 95&quot;/&gt;&lt;property id=&quot;20307&quot; value=&quot;1089&quot;/&gt;&lt;property id=&quot;20309&quot; value=&quot;-1&quot;/&gt;&lt;/object&gt;&lt;object type=&quot;3&quot; unique_id=&quot;12848&quot;&gt;&lt;property id=&quot;20148&quot; value=&quot;5&quot;/&gt;&lt;property id=&quot;20300&quot; value=&quot;Slide 96&quot;/&gt;&lt;property id=&quot;20307&quot; value=&quot;1090&quot;/&gt;&lt;property id=&quot;20309&quot; value=&quot;-1&quot;/&gt;&lt;/object&gt;&lt;object type=&quot;3&quot; unique_id=&quot;12849&quot;&gt;&lt;property id=&quot;20148&quot; value=&quot;5&quot;/&gt;&lt;property id=&quot;20300&quot; value=&quot;Slide 97&quot;/&gt;&lt;property id=&quot;20307&quot; value=&quot;1083&quot;/&gt;&lt;property id=&quot;20309&quot; value=&quot;-1&quot;/&gt;&lt;/object&gt;&lt;object type=&quot;3&quot; unique_id=&quot;12850&quot;&gt;&lt;property id=&quot;20148&quot; value=&quot;5&quot;/&gt;&lt;property id=&quot;20300&quot; value=&quot;Slide 98&quot;/&gt;&lt;property id=&quot;20307&quot; value=&quot;1084&quot;/&gt;&lt;property id=&quot;20309&quot; value=&quot;-1&quot;/&gt;&lt;/object&gt;&lt;object type=&quot;3&quot; unique_id=&quot;12851&quot;&gt;&lt;property id=&quot;20148&quot; value=&quot;5&quot;/&gt;&lt;property id=&quot;20300&quot; value=&quot;Slide 99&quot;/&gt;&lt;property id=&quot;20307&quot; value=&quot;1085&quot;/&gt;&lt;property id=&quot;20309&quot; value=&quot;-1&quot;/&gt;&lt;/object&gt;&lt;object type=&quot;3&quot; unique_id=&quot;12852&quot;&gt;&lt;property id=&quot;20148&quot; value=&quot;5&quot;/&gt;&lt;property id=&quot;20300&quot; value=&quot;Slide 100&quot;/&gt;&lt;property id=&quot;20307&quot; value=&quot;1086&quot;/&gt;&lt;property id=&quot;20309&quot; value=&quot;-1&quot;/&gt;&lt;/object&gt;&lt;object type=&quot;3&quot; unique_id=&quot;12853&quot;&gt;&lt;property id=&quot;20148&quot; value=&quot;5&quot;/&gt;&lt;property id=&quot;20300&quot; value=&quot;Slide 101&quot;/&gt;&lt;property id=&quot;20307&quot; value=&quot;1087&quot;/&gt;&lt;property id=&quot;20309&quot; value=&quot;-1&quot;/&gt;&lt;/object&gt;&lt;object type=&quot;3&quot; unique_id=&quot;12854&quot;&gt;&lt;property id=&quot;20148&quot; value=&quot;5&quot;/&gt;&lt;property id=&quot;20300&quot; value=&quot;Slide 102&quot;/&gt;&lt;property id=&quot;20307&quot; value=&quot;1088&quot;/&gt;&lt;property id=&quot;20309&quot; value=&quot;-1&quot;/&gt;&lt;/object&gt;&lt;object type=&quot;3&quot; unique_id=&quot;21575&quot;&gt;&lt;property id=&quot;20148&quot; value=&quot;5&quot;/&gt;&lt;property id=&quot;20300&quot; value=&quot;Slide 1 - &amp;quot;Chapter 4: Reading Raw Data Files&amp;quot;&quot;/&gt;&lt;property id=&quot;20307&quot; value=&quot;1106&quot;/&gt;&lt;property id=&quot;20309&quot; value=&quot;-1&quot;/&gt;&lt;/object&gt;&lt;object type=&quot;3&quot; unique_id=&quot;21576&quot;&gt;&lt;property id=&quot;20148&quot; value=&quot;5&quot;/&gt;&lt;property id=&quot;20300&quot; value=&quot;Slide 2 - &amp;quot;Chapter 4: Reading Raw Data Files&amp;quot;&quot;/&gt;&lt;property id=&quot;20307&quot; value=&quot;1108&quot;/&gt;&lt;property id=&quot;20309&quot; value=&quot;-1&quot;/&gt;&lt;/object&gt;&lt;object type=&quot;3&quot; unique_id=&quot;21577&quot;&gt;&lt;property id=&quot;20148&quot; value=&quot;5&quot;/&gt;&lt;property id=&quot;20300&quot; value=&quot;Slide 4 - &amp;quot;Business Scenario&amp;quot;&quot;/&gt;&lt;property id=&quot;20307&quot; value=&quot;1102&quot;/&gt;&lt;property id=&quot;20309&quot; value=&quot;-1&quot;/&gt;&lt;/object&gt;&lt;object type=&quot;3&quot; unique_id=&quot;21578&quot;&gt;&lt;property id=&quot;20148&quot; value=&quot;5&quot;/&gt;&lt;property id=&quot;20300&quot; value=&quot;Slide 6 - &amp;quot;Idea Exchange&amp;quot;&quot;/&gt;&lt;property id=&quot;20307&quot; value=&quot;1100&quot;/&gt;&lt;property id=&quot;20309&quot; value=&quot;-1&quot;/&gt;&lt;/object&gt;&lt;object type=&quot;3&quot; unique_id=&quot;21579&quot;&gt;&lt;property id=&quot;20148&quot; value=&quot;5&quot;/&gt;&lt;property id=&quot;20300&quot; value=&quot;Slide 8 - &amp;quot;Standard and Nonstandard Data (Review)&amp;quot;&quot;/&gt;&lt;property id=&quot;20307&quot; value=&quot;1101&quot;/&gt;&lt;property id=&quot;20309&quot; value=&quot;-1&quot;/&gt;&lt;/object&gt;&lt;object type=&quot;3&quot; unique_id=&quot;21580&quot;&gt;&lt;property id=&quot;20148&quot; value=&quot;5&quot;/&gt;&lt;property id=&quot;20300&quot; value=&quot;Slide 31&quot;/&gt;&lt;property id=&quot;20307&quot; value=&quot;1109&quot;/&gt;&lt;property id=&quot;20309&quot; value=&quot;-1&quot;/&gt;&lt;/object&gt;&lt;object type=&quot;3&quot; unique_id=&quot;21581&quot;&gt;&lt;property id=&quot;20148&quot; value=&quot;5&quot;/&gt;&lt;property id=&quot;20300&quot; value=&quot;Slide 32 - &amp;quot;Exercise&amp;quot;&quot;/&gt;&lt;property id=&quot;20307&quot; value=&quot;1110&quot;/&gt;&lt;property id=&quot;20309&quot; value=&quot;-1&quot;/&gt;&lt;/object&gt;&lt;object type=&quot;3&quot; unique_id=&quot;21582&quot;&gt;&lt;property id=&quot;20148&quot; value=&quot;5&quot;/&gt;&lt;property id=&quot;20300&quot; value=&quot;Slide 33 - &amp;quot;Chapter 4: Reading Raw Data Files&amp;quot;&quot;/&gt;&lt;property id=&quot;20307&quot; value=&quot;1107&quot;/&gt;&lt;property id=&quot;20309&quot; value=&quot;-1&quot;/&gt;&lt;/object&gt;&lt;object type=&quot;3&quot; unique_id=&quot;21584&quot;&gt;&lt;property id=&quot;20148&quot; value=&quot;5&quot;/&gt;&lt;property id=&quot;20300&quot; value=&quot;Slide 50&quot;/&gt;&lt;property id=&quot;20307&quot; value=&quot;1111&quot;/&gt;&lt;property id=&quot;20309&quot; value=&quot;-1&quot;/&gt;&lt;/object&gt;&lt;object type=&quot;3&quot; unique_id=&quot;21585&quot;&gt;&lt;property id=&quot;20148&quot; value=&quot;5&quot;/&gt;&lt;property id=&quot;20300&quot; value=&quot;Slide 51 - &amp;quot;Business Scenario: Read Top Sales Data&amp;quot;&quot;/&gt;&lt;property id=&quot;20307&quot; value=&quot;1104&quot;/&gt;&lt;property id=&quot;20309&quot; value=&quot;-1&quot;/&gt;&lt;/object&gt;&lt;object type=&quot;3&quot; unique_id=&quot;21586&quot;&gt;&lt;property id=&quot;20148&quot; value=&quot;5&quot;/&gt;&lt;property id=&quot;20300&quot; value=&quot;Slide 74&quot;/&gt;&lt;property id=&quot;20307&quot; value=&quot;1112&quot;/&gt;&lt;property id=&quot;20309&quot; value=&quot;-1&quot;/&gt;&lt;/object&gt;&lt;object type=&quot;3&quot; unique_id=&quot;21587&quot;&gt;&lt;property id=&quot;20148&quot; value=&quot;5&quot;/&gt;&lt;property id=&quot;20300&quot; value=&quot;Slide 75 - &amp;quot;Business Scenario&amp;quot;&quot;/&gt;&lt;property id=&quot;20307&quot; value=&quot;1105&quot;/&gt;&lt;property id=&quot;20309&quot; value=&quot;-1&quot;/&gt;&lt;/object&gt;&lt;object type=&quot;3&quot; unique_id=&quot;21588&quot;&gt;&lt;property id=&quot;20148&quot; value=&quot;5&quot;/&gt;&lt;property id=&quot;20300&quot; value=&quot;Slide 80&quot;/&gt;&lt;property id=&quot;20307&quot; value=&quot;1113&quot;/&gt;&lt;property id=&quot;20309&quot; value=&quot;-1&quot;/&gt;&lt;/object&gt;&lt;object type=&quot;3&quot; unique_id=&quot;21589&quot;&gt;&lt;property id=&quot;20148&quot; value=&quot;5&quot;/&gt;&lt;property id=&quot;20300&quot; value=&quot;Slide 81 - &amp;quot;Exercise&amp;quot;&quot;/&gt;&lt;property id=&quot;20307&quot; value=&quot;1114&quot;/&gt;&lt;property id=&quot;20309&quot; value=&quot;-1&quot;/&gt;&lt;/object&gt;&lt;object type=&quot;3&quot; unique_id=&quot;21590&quot;&gt;&lt;property id=&quot;20148&quot; value=&quot;5&quot;/&gt;&lt;property id=&quot;20300&quot; value=&quot;Slide 82&quot;/&gt;&lt;property id=&quot;20307&quot; value=&quot;1115&quot;/&gt;&lt;property id=&quot;20309&quot; value=&quot;-1&quot;/&gt;&lt;/object&gt;&lt;object type=&quot;3&quot; unique_id=&quot;21594&quot;&gt;&lt;property id=&quot;20148&quot; value=&quot;5&quot;/&gt;&lt;property id=&quot;20300&quot; value=&quot;Slide 9 - &amp;quot;4.02 Short Answer Poll&amp;quot;&quot;/&gt;&lt;property id=&quot;20307&quot; value=&quot;1124&quot;/&gt;&lt;/object&gt;&lt;object type=&quot;3&quot; unique_id=&quot;21596&quot;&gt;&lt;property id=&quot;20148&quot; value=&quot;5&quot;/&gt;&lt;property id=&quot;20300&quot; value=&quot;Slide 17 - &amp;quot;4.03 Short Answer Poll&amp;quot;&quot;/&gt;&lt;property id=&quot;20307&quot; value=&quot;1126&quot;/&gt;&lt;/object&gt;&lt;object type=&quot;3&quot; unique_id=&quot;21597&quot;&gt;&lt;property id=&quot;20148&quot; value=&quot;5&quot;/&gt;&lt;property id=&quot;20300&quot; value=&quot;Slide 18 - &amp;quot;4.03 Short Answer Poll – Correct Answer&amp;quot;&quot;/&gt;&lt;property id=&quot;20307&quot; value=&quot;1127&quot;/&gt;&lt;/object&gt;&lt;object type=&quot;3&quot; unique_id=&quot;21598&quot;&gt;&lt;property id=&quot;20148&quot; value=&quot;5&quot;/&gt;&lt;property id=&quot;20300&quot; value=&quot;Slide 22 - &amp;quot;Execution: Formatted Input&amp;quot;&quot;/&gt;&lt;property id=&quot;20307&quot; value=&quot;1116&quot;/&gt;&lt;/object&gt;&lt;object type=&quot;3&quot; unique_id=&quot;21599&quot;&gt;&lt;property id=&quot;20148&quot; value=&quot;5&quot;/&gt;&lt;property id=&quot;20300&quot; value=&quot;Slide 23 - &amp;quot;Execution: Formatted Input&amp;quot;&quot;/&gt;&lt;property id=&quot;20307&quot; value=&quot;1117&quot;/&gt;&lt;/object&gt;&lt;object type=&quot;3&quot; unique_id=&quot;21600&quot;&gt;&lt;property id=&quot;20148&quot; value=&quot;5&quot;/&gt;&lt;property id=&quot;20300&quot; value=&quot;Slide 24 - &amp;quot;Execution: Formatted Input&amp;quot;&quot;/&gt;&lt;property id=&quot;20307&quot; value=&quot;1118&quot;/&gt;&lt;/object&gt;&lt;object type=&quot;3&quot; unique_id=&quot;21601&quot;&gt;&lt;property id=&quot;20148&quot; value=&quot;5&quot;/&gt;&lt;property id=&quot;20300&quot; value=&quot;Slide 25 - &amp;quot;Execution: Formatted Input&amp;quot;&quot;/&gt;&lt;property id=&quot;20307&quot; value=&quot;1119&quot;/&gt;&lt;/object&gt;&lt;object type=&quot;3&quot; unique_id=&quot;21602&quot;&gt;&lt;property id=&quot;20148&quot; value=&quot;5&quot;/&gt;&lt;property id=&quot;20300&quot; value=&quot;Slide 26 - &amp;quot;Execution: Formatted Input&amp;quot;&quot;/&gt;&lt;property id=&quot;20307&quot; value=&quot;1120&quot;/&gt;&lt;/object&gt;&lt;object type=&quot;3&quot; unique_id=&quot;21603&quot;&gt;&lt;property id=&quot;20148&quot; value=&quot;5&quot;/&gt;&lt;property id=&quot;20300&quot; value=&quot;Slide 35 - &amp;quot;Business Scenario&amp;quot;&quot;/&gt;&lt;property id=&quot;20307&quot; value=&quot;1122&quot;/&gt;&lt;/object&gt;&lt;object type=&quot;3&quot; unique_id=&quot;21604&quot;&gt;&lt;property id=&quot;20148&quot; value=&quot;5&quot;/&gt;&lt;property id=&quot;20300&quot; value=&quot;Slide 48 - &amp;quot;4.04 Short Answer Poll&amp;quot;&quot;/&gt;&lt;property id=&quot;20307&quot; value=&quot;1128&quot;/&gt;&lt;/object&gt;&lt;object type=&quot;3&quot; unique_id=&quot;21605&quot;&gt;&lt;property id=&quot;20148&quot; value=&quot;5&quot;/&gt;&lt;property id=&quot;20300&quot; value=&quot;Slide 49 - &amp;quot;4.04 Short Answer Poll – Correct Answer&amp;quot;&quot;/&gt;&lt;property id=&quot;20307&quot; value=&quot;1129&quot;/&gt;&lt;/object&gt;&lt;object type=&quot;3&quot; unique_id=&quot;21606&quot;&gt;&lt;property id=&quot;20148&quot; value=&quot;5&quot;/&gt;&lt;property id=&quot;20300&quot; value=&quot;Slide 60 - &amp;quot;Execution: First Attempt &amp;quot;&quot;/&gt;&lt;property id=&quot;20307&quot; value=&quot;1121&quot;/&gt;&lt;/object&gt;&lt;object type=&quot;3&quot; unique_id=&quot;21607&quot;&gt;&lt;property id=&quot;20148&quot; value=&quot;5&quot;/&gt;&lt;property id=&quot;20300&quot; value=&quot;Slide 71 - &amp;quot;Execution: Correct Program&amp;quot;&quot;/&gt;&lt;property id=&quot;20307&quot; value=&quot;1123&quot;/&gt;&lt;/object&gt;&lt;object type=&quot;3&quot; unique_id=&quot;21613&quot;&gt;&lt;property id=&quot;20148&quot; value=&quot;5&quot;/&gt;&lt;property id=&quot;20300&quot; value=&quot;Slide 10 - &amp;quot;4.02 Short Answer Poll – Correct Answer&amp;quot;&quot;/&gt;&lt;property id=&quot;20307&quot; value=&quot;1137&quot;/&gt;&lt;/object&gt;&lt;object type=&quot;3&quot; unique_id=&quot;21614&quot;&gt;&lt;property id=&quot;20148&quot; value=&quot;5&quot;/&gt;&lt;property id=&quot;20300&quot; value=&quot;Slide 76 - &amp;quot;4.05 Short Answer Poll&amp;quot;&quot;/&gt;&lt;property id=&quot;20307&quot; value=&quot;1134&quot;/&gt;&lt;/object&gt;&lt;object type=&quot;3&quot; unique_id=&quot;21615&quot;&gt;&lt;property id=&quot;20148&quot; value=&quot;5&quot;/&gt;&lt;property id=&quot;20300&quot; value=&quot;Slide 77 - &amp;quot;4.05 Short Answer Poll – Correct Answer&amp;quot;&quot;/&gt;&lt;property id=&quot;20307&quot; value=&quot;1136&quot;/&gt;&lt;/object&gt;&lt;/object&gt;&lt;object type=&quot;10&quot; unique_id=&quot;21591&quot;&gt;&lt;object type=&quot;11&quot; unique_id=&quot;21592&quot;&gt;&lt;/object&gt;&lt;/object&gt;&lt;object type=&quot;4&quot; unique_id=&quot;21593&quot;&gt;&lt;/object&gt;&lt;/object&gt;&lt;/database&gt;"/>
  <p:tag name="CHAPTERNUMBER" val="4"/>
  <p:tag name="SECTIONLABEL" val="Section"/>
  <p:tag name="APPENDIXLABEL" val="Appendix"/>
  <p:tag name="APPENDIXSTART" val="31"/>
  <p:tag name="NOTESTAGS" val=""/>
  <p:tag name="CHAPTERTITLE" val="Reading Raw Data Files"/>
  <p:tag name="CHAPTERHEADING" val="Chapter 4"/>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0.xml><?xml version="1.0" encoding="utf-8"?>
<p:tagLst xmlns:a="http://schemas.openxmlformats.org/drawingml/2006/main" xmlns:r="http://schemas.openxmlformats.org/officeDocument/2006/relationships" xmlns:p="http://schemas.openxmlformats.org/presentationml/2006/main">
  <p:tag name="HIGHLIGHT" val="YES"/>
</p:tagLst>
</file>

<file path=ppt/tags/tag101.xml><?xml version="1.0" encoding="utf-8"?>
<p:tagLst xmlns:a="http://schemas.openxmlformats.org/drawingml/2006/main" xmlns:r="http://schemas.openxmlformats.org/officeDocument/2006/relationships" xmlns:p="http://schemas.openxmlformats.org/presentationml/2006/main">
  <p:tag name="HIGHLIGHT" val="YES"/>
</p:tagLst>
</file>

<file path=ppt/tags/tag102.xml><?xml version="1.0" encoding="utf-8"?>
<p:tagLst xmlns:a="http://schemas.openxmlformats.org/drawingml/2006/main" xmlns:r="http://schemas.openxmlformats.org/officeDocument/2006/relationships" xmlns:p="http://schemas.openxmlformats.org/presentationml/2006/main">
  <p:tag name="HIGHLIGHT" val="YES"/>
</p:tagLst>
</file>

<file path=ppt/tags/tag103.xml><?xml version="1.0" encoding="utf-8"?>
<p:tagLst xmlns:a="http://schemas.openxmlformats.org/drawingml/2006/main" xmlns:r="http://schemas.openxmlformats.org/officeDocument/2006/relationships" xmlns:p="http://schemas.openxmlformats.org/presentationml/2006/main">
  <p:tag name="HIGHLIGHT" val="YES"/>
</p:tagLst>
</file>

<file path=ppt/tags/tag10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05.xml><?xml version="1.0" encoding="utf-8"?>
<p:tagLst xmlns:a="http://schemas.openxmlformats.org/drawingml/2006/main" xmlns:r="http://schemas.openxmlformats.org/officeDocument/2006/relationships" xmlns:p="http://schemas.openxmlformats.org/presentationml/2006/main">
  <p:tag name="SLIDETYPE" val="QA"/>
</p:tagLst>
</file>

<file path=ppt/tags/tag106.xml><?xml version="1.0" encoding="utf-8"?>
<p:tagLst xmlns:a="http://schemas.openxmlformats.org/drawingml/2006/main" xmlns:r="http://schemas.openxmlformats.org/officeDocument/2006/relationships" xmlns:p="http://schemas.openxmlformats.org/presentationml/2006/main">
  <p:tag name="HIGHLIGHT" val="YES"/>
</p:tagLst>
</file>

<file path=ppt/tags/tag107.xml><?xml version="1.0" encoding="utf-8"?>
<p:tagLst xmlns:a="http://schemas.openxmlformats.org/drawingml/2006/main" xmlns:r="http://schemas.openxmlformats.org/officeDocument/2006/relationships" xmlns:p="http://schemas.openxmlformats.org/presentationml/2006/main">
  <p:tag name="HIGHLIGHT" val="YES"/>
</p:tagLst>
</file>

<file path=ppt/tags/tag10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9.xml><?xml version="1.0" encoding="utf-8"?>
<p:tagLst xmlns:a="http://schemas.openxmlformats.org/drawingml/2006/main" xmlns:r="http://schemas.openxmlformats.org/officeDocument/2006/relationships" xmlns:p="http://schemas.openxmlformats.org/presentationml/2006/main">
  <p:tag name="HIGHLIGHT" val="YES"/>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1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11.xml><?xml version="1.0" encoding="utf-8"?>
<p:tagLst xmlns:a="http://schemas.openxmlformats.org/drawingml/2006/main" xmlns:r="http://schemas.openxmlformats.org/officeDocument/2006/relationships" xmlns:p="http://schemas.openxmlformats.org/presentationml/2006/main">
  <p:tag name="HIGHLIGHT" val="YES"/>
</p:tagLst>
</file>

<file path=ppt/tags/tag112.xml><?xml version="1.0" encoding="utf-8"?>
<p:tagLst xmlns:a="http://schemas.openxmlformats.org/drawingml/2006/main" xmlns:r="http://schemas.openxmlformats.org/officeDocument/2006/relationships" xmlns:p="http://schemas.openxmlformats.org/presentationml/2006/main">
  <p:tag name="HIGHLIGHT" val="YES"/>
</p:tagLst>
</file>

<file path=ppt/tags/tag113.xml><?xml version="1.0" encoding="utf-8"?>
<p:tagLst xmlns:a="http://schemas.openxmlformats.org/drawingml/2006/main" xmlns:r="http://schemas.openxmlformats.org/officeDocument/2006/relationships" xmlns:p="http://schemas.openxmlformats.org/presentationml/2006/main">
  <p:tag name="SLIDETYPE" val="QA"/>
</p:tagLst>
</file>

<file path=ppt/tags/tag114.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115.xml><?xml version="1.0" encoding="utf-8"?>
<p:tagLst xmlns:a="http://schemas.openxmlformats.org/drawingml/2006/main" xmlns:r="http://schemas.openxmlformats.org/officeDocument/2006/relationships" xmlns:p="http://schemas.openxmlformats.org/presentationml/2006/main">
  <p:tag name="SLIDETYPE" val="EOC"/>
</p:tagLst>
</file>

<file path=ppt/tags/tag116.xml><?xml version="1.0" encoding="utf-8"?>
<p:tagLst xmlns:a="http://schemas.openxmlformats.org/drawingml/2006/main" xmlns:r="http://schemas.openxmlformats.org/officeDocument/2006/relationships" xmlns:p="http://schemas.openxmlformats.org/presentationml/2006/main">
  <p:tag name="SLIDETYPE" val="EOC"/>
</p:tagLst>
</file>

<file path=ppt/tags/tag117.xml><?xml version="1.0" encoding="utf-8"?>
<p:tagLst xmlns:a="http://schemas.openxmlformats.org/drawingml/2006/main" xmlns:r="http://schemas.openxmlformats.org/officeDocument/2006/relationships" xmlns:p="http://schemas.openxmlformats.org/presentationml/2006/main">
  <p:tag name="SLIDETYPE" val="EOC"/>
</p:tagLst>
</file>

<file path=ppt/tags/tag118.xml><?xml version="1.0" encoding="utf-8"?>
<p:tagLst xmlns:a="http://schemas.openxmlformats.org/drawingml/2006/main" xmlns:r="http://schemas.openxmlformats.org/officeDocument/2006/relationships" xmlns:p="http://schemas.openxmlformats.org/presentationml/2006/main">
  <p:tag name="SLIDETYPE" val="EOC"/>
</p:tagLst>
</file>

<file path=ppt/tags/tag119.xml><?xml version="1.0" encoding="utf-8"?>
<p:tagLst xmlns:a="http://schemas.openxmlformats.org/drawingml/2006/main" xmlns:r="http://schemas.openxmlformats.org/officeDocument/2006/relationships" xmlns:p="http://schemas.openxmlformats.org/presentationml/2006/main">
  <p:tag name="SLIDETYPE" val="EOC"/>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20.xml><?xml version="1.0" encoding="utf-8"?>
<p:tagLst xmlns:a="http://schemas.openxmlformats.org/drawingml/2006/main" xmlns:r="http://schemas.openxmlformats.org/officeDocument/2006/relationships" xmlns:p="http://schemas.openxmlformats.org/presentationml/2006/main">
  <p:tag name="SLIDETYPE" val="EOC"/>
</p:tagLst>
</file>

<file path=ppt/tags/tag121.xml><?xml version="1.0" encoding="utf-8"?>
<p:tagLst xmlns:a="http://schemas.openxmlformats.org/drawingml/2006/main" xmlns:r="http://schemas.openxmlformats.org/officeDocument/2006/relationships" xmlns:p="http://schemas.openxmlformats.org/presentationml/2006/main">
  <p:tag name="SLIDETYPE" val="EOC"/>
</p:tagLst>
</file>

<file path=ppt/tags/tag122.xml><?xml version="1.0" encoding="utf-8"?>
<p:tagLst xmlns:a="http://schemas.openxmlformats.org/drawingml/2006/main" xmlns:r="http://schemas.openxmlformats.org/officeDocument/2006/relationships" xmlns:p="http://schemas.openxmlformats.org/presentationml/2006/main">
  <p:tag name="SLIDETYPE" val="EOC"/>
</p:tagLst>
</file>

<file path=ppt/tags/tag123.xml><?xml version="1.0" encoding="utf-8"?>
<p:tagLst xmlns:a="http://schemas.openxmlformats.org/drawingml/2006/main" xmlns:r="http://schemas.openxmlformats.org/officeDocument/2006/relationships" xmlns:p="http://schemas.openxmlformats.org/presentationml/2006/main">
  <p:tag name="SLIDETYPE" val="EOC"/>
</p:tagLst>
</file>

<file path=ppt/tags/tag124.xml><?xml version="1.0" encoding="utf-8"?>
<p:tagLst xmlns:a="http://schemas.openxmlformats.org/drawingml/2006/main" xmlns:r="http://schemas.openxmlformats.org/officeDocument/2006/relationships" xmlns:p="http://schemas.openxmlformats.org/presentationml/2006/main">
  <p:tag name="SLIDETYPE" val="EOC"/>
</p:tagLst>
</file>

<file path=ppt/tags/tag125.xml><?xml version="1.0" encoding="utf-8"?>
<p:tagLst xmlns:a="http://schemas.openxmlformats.org/drawingml/2006/main" xmlns:r="http://schemas.openxmlformats.org/officeDocument/2006/relationships" xmlns:p="http://schemas.openxmlformats.org/presentationml/2006/main">
  <p:tag name="SLIDETYPE" val="EOC"/>
</p:tagLst>
</file>

<file path=ppt/tags/tag126.xml><?xml version="1.0" encoding="utf-8"?>
<p:tagLst xmlns:a="http://schemas.openxmlformats.org/drawingml/2006/main" xmlns:r="http://schemas.openxmlformats.org/officeDocument/2006/relationships" xmlns:p="http://schemas.openxmlformats.org/presentationml/2006/main">
  <p:tag name="SLIDETYPE" val="EOC"/>
</p:tagLst>
</file>

<file path=ppt/tags/tag1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4.xml><?xml version="1.0" encoding="utf-8"?>
<p:tagLst xmlns:a="http://schemas.openxmlformats.org/drawingml/2006/main" xmlns:r="http://schemas.openxmlformats.org/officeDocument/2006/relationships" xmlns:p="http://schemas.openxmlformats.org/presentationml/2006/main">
  <p:tag name="HIGHLIGHT" val="YES"/>
</p:tagLst>
</file>

<file path=ppt/tags/tag15.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HIGHLIGHT" val="YES"/>
</p:tagLst>
</file>

<file path=ppt/tags/tag1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2"/>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1.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5.xml><?xml version="1.0" encoding="utf-8"?>
<p:tagLst xmlns:a="http://schemas.openxmlformats.org/drawingml/2006/main" xmlns:r="http://schemas.openxmlformats.org/officeDocument/2006/relationships" xmlns:p="http://schemas.openxmlformats.org/presentationml/2006/main">
  <p:tag name="HIGHLIGHT" val="YES"/>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2"/>
  <p:tag name="SECTIONNUMBER" val="0"/>
  <p:tag name="SHAPETABLE" val="Group Organizer"/>
  <p:tag name="SLIDETYPE" val="Organizer"/>
</p:tagLst>
</file>

<file path=ppt/tags/tag30.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1.xml><?xml version="1.0" encoding="utf-8"?>
<p:tagLst xmlns:a="http://schemas.openxmlformats.org/drawingml/2006/main" xmlns:r="http://schemas.openxmlformats.org/officeDocument/2006/relationships" xmlns:p="http://schemas.openxmlformats.org/presentationml/2006/main">
  <p:tag name="HIGHLIGHT" val="YES"/>
</p:tagLst>
</file>

<file path=ppt/tags/tag32.xml><?xml version="1.0" encoding="utf-8"?>
<p:tagLst xmlns:a="http://schemas.openxmlformats.org/drawingml/2006/main" xmlns:r="http://schemas.openxmlformats.org/officeDocument/2006/relationships" xmlns:p="http://schemas.openxmlformats.org/presentationml/2006/main">
  <p:tag name="HIGHLIGHT" val="YES"/>
</p:tagLst>
</file>

<file path=ppt/tags/tag33.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8.xml><?xml version="1.0" encoding="utf-8"?>
<p:tagLst xmlns:a="http://schemas.openxmlformats.org/drawingml/2006/main" xmlns:r="http://schemas.openxmlformats.org/officeDocument/2006/relationships" xmlns:p="http://schemas.openxmlformats.org/presentationml/2006/main">
  <p:tag name="SLIDETYPE" val="QA"/>
</p:tagLst>
</file>

<file path=ppt/tags/tag39.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2"/>
  <p:tag name="SECTIONNUMBER" val="0"/>
  <p:tag name="SHAPETABLE" val="Group Organizer"/>
  <p:tag name="SLIDETYPE" val="Organizer"/>
</p:tagLst>
</file>

<file path=ppt/tags/tag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HIGHLIGHT" val="YES"/>
</p:tagLst>
</file>

<file path=ppt/tags/tag42.xml><?xml version="1.0" encoding="utf-8"?>
<p:tagLst xmlns:a="http://schemas.openxmlformats.org/drawingml/2006/main" xmlns:r="http://schemas.openxmlformats.org/officeDocument/2006/relationships" xmlns:p="http://schemas.openxmlformats.org/presentationml/2006/main">
  <p:tag name="HIGHLIGHT" val="YES"/>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0.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51.xml><?xml version="1.0" encoding="utf-8"?>
<p:tagLst xmlns:a="http://schemas.openxmlformats.org/drawingml/2006/main" xmlns:r="http://schemas.openxmlformats.org/officeDocument/2006/relationships" xmlns:p="http://schemas.openxmlformats.org/presentationml/2006/main">
  <p:tag name="HIGHLIGHT" val="YES"/>
</p:tagLst>
</file>

<file path=ppt/tags/tag52.xml><?xml version="1.0" encoding="utf-8"?>
<p:tagLst xmlns:a="http://schemas.openxmlformats.org/drawingml/2006/main" xmlns:r="http://schemas.openxmlformats.org/officeDocument/2006/relationships" xmlns:p="http://schemas.openxmlformats.org/presentationml/2006/main">
  <p:tag name="HIGHLIGHT" val="YES"/>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55.xml><?xml version="1.0" encoding="utf-8"?>
<p:tagLst xmlns:a="http://schemas.openxmlformats.org/drawingml/2006/main" xmlns:r="http://schemas.openxmlformats.org/officeDocument/2006/relationships" xmlns:p="http://schemas.openxmlformats.org/presentationml/2006/main">
  <p:tag name="HIGHLIGHT" val="YES"/>
</p:tagLst>
</file>

<file path=ppt/tags/tag56.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59.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60.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61.xml><?xml version="1.0" encoding="utf-8"?>
<p:tagLst xmlns:a="http://schemas.openxmlformats.org/drawingml/2006/main" xmlns:r="http://schemas.openxmlformats.org/officeDocument/2006/relationships" xmlns:p="http://schemas.openxmlformats.org/presentationml/2006/main">
  <p:tag name="HIGHLIGHT" val="YES"/>
</p:tagLst>
</file>

<file path=ppt/tags/tag62.xml><?xml version="1.0" encoding="utf-8"?>
<p:tagLst xmlns:a="http://schemas.openxmlformats.org/drawingml/2006/main" xmlns:r="http://schemas.openxmlformats.org/officeDocument/2006/relationships" xmlns:p="http://schemas.openxmlformats.org/presentationml/2006/main">
  <p:tag name="HIGHLIGHT" val="YES"/>
</p:tagLst>
</file>

<file path=ppt/tags/tag63.xml><?xml version="1.0" encoding="utf-8"?>
<p:tagLst xmlns:a="http://schemas.openxmlformats.org/drawingml/2006/main" xmlns:r="http://schemas.openxmlformats.org/officeDocument/2006/relationships" xmlns:p="http://schemas.openxmlformats.org/presentationml/2006/main">
  <p:tag name="HIGHLIGHT" val="YES"/>
</p:tagLst>
</file>

<file path=ppt/tags/tag6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6.xml><?xml version="1.0" encoding="utf-8"?>
<p:tagLst xmlns:a="http://schemas.openxmlformats.org/drawingml/2006/main" xmlns:r="http://schemas.openxmlformats.org/officeDocument/2006/relationships" xmlns:p="http://schemas.openxmlformats.org/presentationml/2006/main">
  <p:tag name="SLIDETYPE" val="QA"/>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HIGHLIGHT" val="YES"/>
</p:tagLst>
</file>

<file path=ppt/tags/tag69.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7.xml><?xml version="1.0" encoding="utf-8"?>
<p:tagLst xmlns:a="http://schemas.openxmlformats.org/drawingml/2006/main" xmlns:r="http://schemas.openxmlformats.org/officeDocument/2006/relationships" xmlns:p="http://schemas.openxmlformats.org/presentationml/2006/main">
  <p:tag name="HIGHLIGHT" val="YES"/>
</p:tagLst>
</file>

<file path=ppt/tags/tag70.xml><?xml version="1.0" encoding="utf-8"?>
<p:tagLst xmlns:a="http://schemas.openxmlformats.org/drawingml/2006/main" xmlns:r="http://schemas.openxmlformats.org/officeDocument/2006/relationships" xmlns:p="http://schemas.openxmlformats.org/presentationml/2006/main">
  <p:tag name="HIGHLIGHT" val="YES"/>
</p:tagLst>
</file>

<file path=ppt/tags/tag71.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76.xml><?xml version="1.0" encoding="utf-8"?>
<p:tagLst xmlns:a="http://schemas.openxmlformats.org/drawingml/2006/main" xmlns:r="http://schemas.openxmlformats.org/officeDocument/2006/relationships" xmlns:p="http://schemas.openxmlformats.org/presentationml/2006/main">
  <p:tag name="HIGHLIGHT" val="YES"/>
</p:tagLst>
</file>

<file path=ppt/tags/tag77.xml><?xml version="1.0" encoding="utf-8"?>
<p:tagLst xmlns:a="http://schemas.openxmlformats.org/drawingml/2006/main" xmlns:r="http://schemas.openxmlformats.org/officeDocument/2006/relationships" xmlns:p="http://schemas.openxmlformats.org/presentationml/2006/main">
  <p:tag name="HIGHLIGHT" val="YES"/>
</p:tagLst>
</file>

<file path=ppt/tags/tag78.xml><?xml version="1.0" encoding="utf-8"?>
<p:tagLst xmlns:a="http://schemas.openxmlformats.org/drawingml/2006/main" xmlns:r="http://schemas.openxmlformats.org/officeDocument/2006/relationships" xmlns:p="http://schemas.openxmlformats.org/presentationml/2006/main">
  <p:tag name="HIGHLIGHT" val="YES"/>
</p:tagLst>
</file>

<file path=ppt/tags/tag79.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80.xml><?xml version="1.0" encoding="utf-8"?>
<p:tagLst xmlns:a="http://schemas.openxmlformats.org/drawingml/2006/main" xmlns:r="http://schemas.openxmlformats.org/officeDocument/2006/relationships" xmlns:p="http://schemas.openxmlformats.org/presentationml/2006/main">
  <p:tag name="HIGHLIGHT" val="YES"/>
</p:tagLst>
</file>

<file path=ppt/tags/tag81.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84.xml><?xml version="1.0" encoding="utf-8"?>
<p:tagLst xmlns:a="http://schemas.openxmlformats.org/drawingml/2006/main" xmlns:r="http://schemas.openxmlformats.org/officeDocument/2006/relationships" xmlns:p="http://schemas.openxmlformats.org/presentationml/2006/main">
  <p:tag name="HIGHLIGHT" val="YES"/>
</p:tagLst>
</file>

<file path=ppt/tags/tag85.xml><?xml version="1.0" encoding="utf-8"?>
<p:tagLst xmlns:a="http://schemas.openxmlformats.org/drawingml/2006/main" xmlns:r="http://schemas.openxmlformats.org/officeDocument/2006/relationships" xmlns:p="http://schemas.openxmlformats.org/presentationml/2006/main">
  <p:tag name="HIGHLIGHT" val="YES"/>
</p:tagLst>
</file>

<file path=ppt/tags/tag86.xml><?xml version="1.0" encoding="utf-8"?>
<p:tagLst xmlns:a="http://schemas.openxmlformats.org/drawingml/2006/main" xmlns:r="http://schemas.openxmlformats.org/officeDocument/2006/relationships" xmlns:p="http://schemas.openxmlformats.org/presentationml/2006/main">
  <p:tag name="HIGHLIGHT" val="YES"/>
</p:tagLst>
</file>

<file path=ppt/tags/tag8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88.xml><?xml version="1.0" encoding="utf-8"?>
<p:tagLst xmlns:a="http://schemas.openxmlformats.org/drawingml/2006/main" xmlns:r="http://schemas.openxmlformats.org/officeDocument/2006/relationships" xmlns:p="http://schemas.openxmlformats.org/presentationml/2006/main">
  <p:tag name="HIGHLIGHT" val="YES"/>
</p:tagLst>
</file>

<file path=ppt/tags/tag89.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9.xml><?xml version="1.0" encoding="utf-8"?>
<p:tagLst xmlns:a="http://schemas.openxmlformats.org/drawingml/2006/main" xmlns:r="http://schemas.openxmlformats.org/officeDocument/2006/relationships" xmlns:p="http://schemas.openxmlformats.org/presentationml/2006/main">
  <p:tag name="HIGHLIGHT" val="YES"/>
</p:tagLst>
</file>

<file path=ppt/tags/tag90.xml><?xml version="1.0" encoding="utf-8"?>
<p:tagLst xmlns:a="http://schemas.openxmlformats.org/drawingml/2006/main" xmlns:r="http://schemas.openxmlformats.org/officeDocument/2006/relationships" xmlns:p="http://schemas.openxmlformats.org/presentationml/2006/main">
  <p:tag name="HIGHLIGHT" val="YES"/>
</p:tagLst>
</file>

<file path=ppt/tags/tag91.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92.xml><?xml version="1.0" encoding="utf-8"?>
<p:tagLst xmlns:a="http://schemas.openxmlformats.org/drawingml/2006/main" xmlns:r="http://schemas.openxmlformats.org/officeDocument/2006/relationships" xmlns:p="http://schemas.openxmlformats.org/presentationml/2006/main">
  <p:tag name="HIGHLIGHT" val="YES"/>
</p:tagLst>
</file>

<file path=ppt/tags/tag93.xml><?xml version="1.0" encoding="utf-8"?>
<p:tagLst xmlns:a="http://schemas.openxmlformats.org/drawingml/2006/main" xmlns:r="http://schemas.openxmlformats.org/officeDocument/2006/relationships" xmlns:p="http://schemas.openxmlformats.org/presentationml/2006/main">
  <p:tag name="HIGHLIGHT" val="YES"/>
</p:tagLst>
</file>

<file path=ppt/tags/tag94.xml><?xml version="1.0" encoding="utf-8"?>
<p:tagLst xmlns:a="http://schemas.openxmlformats.org/drawingml/2006/main" xmlns:r="http://schemas.openxmlformats.org/officeDocument/2006/relationships" xmlns:p="http://schemas.openxmlformats.org/presentationml/2006/main">
  <p:tag name="HIGHLIGHT" val="YES"/>
</p:tagLst>
</file>

<file path=ppt/tags/tag95.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96.xml><?xml version="1.0" encoding="utf-8"?>
<p:tagLst xmlns:a="http://schemas.openxmlformats.org/drawingml/2006/main" xmlns:r="http://schemas.openxmlformats.org/officeDocument/2006/relationships" xmlns:p="http://schemas.openxmlformats.org/presentationml/2006/main">
  <p:tag name="HIGHLIGHT" val="YES"/>
</p:tagLst>
</file>

<file path=ppt/tags/tag9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98.xml><?xml version="1.0" encoding="utf-8"?>
<p:tagLst xmlns:a="http://schemas.openxmlformats.org/drawingml/2006/main" xmlns:r="http://schemas.openxmlformats.org/officeDocument/2006/relationships" xmlns:p="http://schemas.openxmlformats.org/presentationml/2006/main">
  <p:tag name="HIGHLIGHT" val="YES"/>
</p:tagLst>
</file>

<file path=ppt/tags/tag99.xml><?xml version="1.0" encoding="utf-8"?>
<p:tagLst xmlns:a="http://schemas.openxmlformats.org/drawingml/2006/main" xmlns:r="http://schemas.openxmlformats.org/officeDocument/2006/relationships" xmlns:p="http://schemas.openxmlformats.org/presentationml/2006/main">
  <p:tag name="OBJECTTYPE" val="ProcessingTask"/>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23816</TotalTime>
  <Words>8795</Words>
  <Application>Microsoft Office PowerPoint</Application>
  <PresentationFormat>On-screen Show (4:3)</PresentationFormat>
  <Paragraphs>3098</Paragraphs>
  <Slides>90</Slides>
  <Notes>90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90</vt:i4>
      </vt:variant>
    </vt:vector>
  </HeadingPairs>
  <TitlesOfParts>
    <vt:vector size="101" baseType="lpstr">
      <vt:lpstr>Arial</vt:lpstr>
      <vt:lpstr>Arial  </vt:lpstr>
      <vt:lpstr>Arial Narrow</vt:lpstr>
      <vt:lpstr>Courier New</vt:lpstr>
      <vt:lpstr>Lucida Sans Typewriter</vt:lpstr>
      <vt:lpstr>Monotype Sorts</vt:lpstr>
      <vt:lpstr>SAS Monospace</vt:lpstr>
      <vt:lpstr>SAS Monospace Bold</vt:lpstr>
      <vt:lpstr>Times New Roman</vt:lpstr>
      <vt:lpstr>Wingdings</vt:lpstr>
      <vt:lpstr>SAS2010</vt:lpstr>
      <vt:lpstr>Chapter 4: Reading Raw Data Files</vt:lpstr>
      <vt:lpstr>Chapter 4: Reading Raw Data Files</vt:lpstr>
      <vt:lpstr>Objectives</vt:lpstr>
      <vt:lpstr>Business Scenario</vt:lpstr>
      <vt:lpstr>Input Styles</vt:lpstr>
      <vt:lpstr>Standard and Nonstandard Data (Review)</vt:lpstr>
      <vt:lpstr>4.02 Short Answer Poll</vt:lpstr>
      <vt:lpstr>4.02 Short Answer Poll – Correct Answer</vt:lpstr>
      <vt:lpstr>Reading Data Using Formatted Input </vt:lpstr>
      <vt:lpstr>Reading Data Using Formatted Input</vt:lpstr>
      <vt:lpstr>SAS Informat Examples </vt:lpstr>
      <vt:lpstr>SAS Date Informat Examples </vt:lpstr>
      <vt:lpstr>Reading Data Using Formatted Input</vt:lpstr>
      <vt:lpstr>Writing INPUT Specifications </vt:lpstr>
      <vt:lpstr>4.03 Short Answer Poll</vt:lpstr>
      <vt:lpstr>4.03 Short Answer Poll – Correct Answer</vt:lpstr>
      <vt:lpstr>Compilation: Formatted Input</vt:lpstr>
      <vt:lpstr>Execution: Formatted Input</vt:lpstr>
      <vt:lpstr>Execution: Formatted Input</vt:lpstr>
      <vt:lpstr>Execution: Formatted Input</vt:lpstr>
      <vt:lpstr>Execution: Formatted Input</vt:lpstr>
      <vt:lpstr>Execution: Formatted Input</vt:lpstr>
      <vt:lpstr>Execution: Formatted Input</vt:lpstr>
      <vt:lpstr>Execution: Formatted Input</vt:lpstr>
      <vt:lpstr>Execution: Formatted Input</vt:lpstr>
      <vt:lpstr>Execution: Formatted Input</vt:lpstr>
      <vt:lpstr>Read Discount Offers File: Output</vt:lpstr>
      <vt:lpstr>Read Discount Offers File: Output</vt:lpstr>
      <vt:lpstr>PowerPoint Presentation</vt:lpstr>
      <vt:lpstr>Chapter 4: Reading Raw Data Files</vt:lpstr>
      <vt:lpstr>Objectives</vt:lpstr>
      <vt:lpstr>Business Scenario</vt:lpstr>
      <vt:lpstr>Multiple INPUT Statements</vt:lpstr>
      <vt:lpstr>Multiple INPUT Statements</vt:lpstr>
      <vt:lpstr>Multiple INPUT Statements</vt:lpstr>
      <vt:lpstr>Multiple INPUT Statements</vt:lpstr>
      <vt:lpstr>Multiple INPUT Statements</vt:lpstr>
      <vt:lpstr>Multiple INPUT Statements</vt:lpstr>
      <vt:lpstr>Line Pointer Controls</vt:lpstr>
      <vt:lpstr>Line Pointer Controls</vt:lpstr>
      <vt:lpstr>Line Pointer Controls</vt:lpstr>
      <vt:lpstr>Line Pointer Controls</vt:lpstr>
      <vt:lpstr>Line Pointer Controls</vt:lpstr>
      <vt:lpstr>Line Pointer Controls</vt:lpstr>
      <vt:lpstr>4.04 Short Answer Poll</vt:lpstr>
      <vt:lpstr>4.04 Short Answer Poll – Correct Answer</vt:lpstr>
      <vt:lpstr>PowerPoint Presentation</vt:lpstr>
      <vt:lpstr>Business Scenario: Read Top Sales Data</vt:lpstr>
      <vt:lpstr>Desired Output</vt:lpstr>
      <vt:lpstr>Mixed Record Types: First Attempt</vt:lpstr>
      <vt:lpstr>Execution: First Attempt </vt:lpstr>
      <vt:lpstr>Execution: First Attempt </vt:lpstr>
      <vt:lpstr>Execution: First Attempt</vt:lpstr>
      <vt:lpstr>Execution: First Attempt</vt:lpstr>
      <vt:lpstr>Execution: First Attempt </vt:lpstr>
      <vt:lpstr>Execution: First Attempt</vt:lpstr>
      <vt:lpstr>Execution: First Attempt </vt:lpstr>
      <vt:lpstr>Execution: First Attempt </vt:lpstr>
      <vt:lpstr>Execution: First Attempt</vt:lpstr>
      <vt:lpstr>First Attempt: Unexpected Output</vt:lpstr>
      <vt:lpstr>First Attempt: Unexpected Output</vt:lpstr>
      <vt:lpstr>Mixed Record Types: Correct Program</vt:lpstr>
      <vt:lpstr>Execution: Correct Program</vt:lpstr>
      <vt:lpstr>Execution: Correct Program</vt:lpstr>
      <vt:lpstr>Execution: Correct Program</vt:lpstr>
      <vt:lpstr>Execution: Correct Program</vt:lpstr>
      <vt:lpstr>Execution: Correct Program</vt:lpstr>
      <vt:lpstr>Execution: Correct Program</vt:lpstr>
      <vt:lpstr>Execution: Correct Program</vt:lpstr>
      <vt:lpstr>Correct Program: Output</vt:lpstr>
      <vt:lpstr>PowerPoint Presentation</vt:lpstr>
      <vt:lpstr>Business Scenario</vt:lpstr>
      <vt:lpstr>4.05 Short Answer Poll</vt:lpstr>
      <vt:lpstr>4.05 Short Answer Poll – Correct Answer</vt:lpstr>
      <vt:lpstr>Placement of the Subsetting IF Statement</vt:lpstr>
      <vt:lpstr>Subsetting Mixed Record Types: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Susan Hoggard</dc:creator>
  <cp:lastModifiedBy>Chung-Ching Wang</cp:lastModifiedBy>
  <cp:revision>689</cp:revision>
  <dcterms:created xsi:type="dcterms:W3CDTF">1999-08-20T17:33:58Z</dcterms:created>
  <dcterms:modified xsi:type="dcterms:W3CDTF">2021-10-11T21:53:25Z</dcterms:modified>
</cp:coreProperties>
</file>