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8.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0.xml" ContentType="application/vnd.openxmlformats-officedocument.presentationml.notesSlide+xml"/>
  <Override PartName="/ppt/tags/tag31.xml" ContentType="application/vnd.openxmlformats-officedocument.presentationml.tags+xml"/>
  <Override PartName="/ppt/notesSlides/notesSlide21.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3.xml" ContentType="application/vnd.openxmlformats-officedocument.presentationml.notesSlide+xml"/>
  <Override PartName="/ppt/tags/tag36.xml" ContentType="application/vnd.openxmlformats-officedocument.presentationml.tags+xml"/>
  <Override PartName="/ppt/notesSlides/notesSlide2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5.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6.xml" ContentType="application/vnd.openxmlformats-officedocument.presentationml.notesSlide+xml"/>
  <Override PartName="/ppt/tags/tag41.xml" ContentType="application/vnd.openxmlformats-officedocument.presentationml.tags+xml"/>
  <Override PartName="/ppt/notesSlides/notesSlide2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9.xml" ContentType="application/vnd.openxmlformats-officedocument.presentationml.notesSlide+xml"/>
  <Override PartName="/ppt/tags/tag4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47.xml" ContentType="application/vnd.openxmlformats-officedocument.presentationml.tags+xml"/>
  <Override PartName="/ppt/notesSlides/notesSlide33.xml" ContentType="application/vnd.openxmlformats-officedocument.presentationml.notesSlide+xml"/>
  <Override PartName="/ppt/tags/tag48.xml" ContentType="application/vnd.openxmlformats-officedocument.presentationml.tags+xml"/>
  <Override PartName="/ppt/notesSlides/notesSlide34.xml" ContentType="application/vnd.openxmlformats-officedocument.presentationml.notesSlide+xml"/>
  <Override PartName="/ppt/tags/tag49.xml" ContentType="application/vnd.openxmlformats-officedocument.presentationml.tags+xml"/>
  <Override PartName="/ppt/notesSlides/notesSlide35.xml" ContentType="application/vnd.openxmlformats-officedocument.presentationml.notesSlide+xml"/>
  <Override PartName="/ppt/tags/tag50.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51.xml" ContentType="application/vnd.openxmlformats-officedocument.presentationml.tags+xml"/>
  <Override PartName="/ppt/notesSlides/notesSlide3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9.xml" ContentType="application/vnd.openxmlformats-officedocument.presentationml.notesSlide+xml"/>
  <Override PartName="/ppt/tags/tag54.xml" ContentType="application/vnd.openxmlformats-officedocument.presentationml.tags+xml"/>
  <Override PartName="/ppt/notesSlides/notesSlide4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45.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63.xml" ContentType="application/vnd.openxmlformats-officedocument.presentationml.tags+xml"/>
  <Override PartName="/ppt/notesSlides/notesSlide48.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49.xml" ContentType="application/vnd.openxmlformats-officedocument.presentationml.notesSlide+xml"/>
  <Override PartName="/ppt/tags/tag67.xml" ContentType="application/vnd.openxmlformats-officedocument.presentationml.tags+xml"/>
  <Override PartName="/ppt/notesSlides/notesSlide50.xml" ContentType="application/vnd.openxmlformats-officedocument.presentationml.notesSlide+xml"/>
  <Override PartName="/ppt/tags/tag6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69.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70.xml" ContentType="application/vnd.openxmlformats-officedocument.presentationml.tags+xml"/>
  <Override PartName="/ppt/notesSlides/notesSlide55.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56.xml" ContentType="application/vnd.openxmlformats-officedocument.presentationml.notesSlide+xml"/>
  <Override PartName="/ppt/tags/tag73.xml" ContentType="application/vnd.openxmlformats-officedocument.presentationml.tags+xml"/>
  <Override PartName="/ppt/notesSlides/notesSlide57.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5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59.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60.xml" ContentType="application/vnd.openxmlformats-officedocument.presentationml.notesSlide+xml"/>
  <Override PartName="/ppt/tags/tag97.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63.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64.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65.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66.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67.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notesSlides/notesSlide68.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notesSlides/notesSlide69.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70.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71.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72.xml" ContentType="application/vnd.openxmlformats-officedocument.presentationml.notesSlide+xml"/>
  <Override PartName="/ppt/tags/tag127.xml" ContentType="application/vnd.openxmlformats-officedocument.presentationml.tags+xml"/>
  <Override PartName="/ppt/notesSlides/notesSlide7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74.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tags/tag140.xml" ContentType="application/vnd.openxmlformats-officedocument.presentationml.tags+xml"/>
  <Override PartName="/ppt/notesSlides/notesSlide78.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143.xml" ContentType="application/vnd.openxmlformats-officedocument.presentationml.tags+xml"/>
  <Override PartName="/ppt/notesSlides/notesSlide82.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notesSlides/notesSlide83.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notesSlides/notesSlide84.xml" ContentType="application/vnd.openxmlformats-officedocument.presentationml.notesSlide+xml"/>
  <Override PartName="/ppt/tags/tag148.xml" ContentType="application/vnd.openxmlformats-officedocument.presentationml.tags+xml"/>
  <Override PartName="/ppt/notesSlides/notesSlide85.xml" ContentType="application/vnd.openxmlformats-officedocument.presentationml.notesSlide+xml"/>
  <Override PartName="/ppt/tags/tag149.xml" ContentType="application/vnd.openxmlformats-officedocument.presentationml.tags+xml"/>
  <Override PartName="/ppt/notesSlides/notesSlide86.xml" ContentType="application/vnd.openxmlformats-officedocument.presentationml.notesSlide+xml"/>
  <Override PartName="/ppt/tags/tag150.xml" ContentType="application/vnd.openxmlformats-officedocument.presentationml.tags+xml"/>
  <Override PartName="/ppt/notesSlides/notesSlide87.xml" ContentType="application/vnd.openxmlformats-officedocument.presentationml.notesSlide+xml"/>
  <Override PartName="/ppt/tags/tag151.xml" ContentType="application/vnd.openxmlformats-officedocument.presentationml.tags+xml"/>
  <Override PartName="/ppt/notesSlides/notesSlide88.xml" ContentType="application/vnd.openxmlformats-officedocument.presentationml.notesSlide+xml"/>
  <Override PartName="/ppt/tags/tag152.xml" ContentType="application/vnd.openxmlformats-officedocument.presentationml.tags+xml"/>
  <Override PartName="/ppt/notesSlides/notesSlide89.xml" ContentType="application/vnd.openxmlformats-officedocument.presentationml.notesSlide+xml"/>
  <Override PartName="/ppt/tags/tag153.xml" ContentType="application/vnd.openxmlformats-officedocument.presentationml.tags+xml"/>
  <Override PartName="/ppt/notesSlides/notesSlide90.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91.xml" ContentType="application/vnd.openxmlformats-officedocument.presentationml.notesSlide+xml"/>
  <Override PartName="/ppt/tags/tag158.xml" ContentType="application/vnd.openxmlformats-officedocument.presentationml.tags+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notesSlides/notesSlide95.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notesSlides/notesSlide96.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notesSlides/notesSlide97.xml" ContentType="application/vnd.openxmlformats-officedocument.presentationml.notesSlide+xml"/>
  <Override PartName="/ppt/tags/tag165.xml" ContentType="application/vnd.openxmlformats-officedocument.presentationml.tags+xml"/>
  <Override PartName="/ppt/notesSlides/notesSlide98.xml" ContentType="application/vnd.openxmlformats-officedocument.presentationml.notesSlide+xml"/>
  <Override PartName="/ppt/tags/tag166.xml" ContentType="application/vnd.openxmlformats-officedocument.presentationml.tags+xml"/>
  <Override PartName="/ppt/notesSlides/notesSlide99.xml" ContentType="application/vnd.openxmlformats-officedocument.presentationml.notesSlide+xml"/>
  <Override PartName="/ppt/tags/tag167.xml" ContentType="application/vnd.openxmlformats-officedocument.presentationml.tags+xml"/>
  <Override PartName="/ppt/notesSlides/notesSlide100.xml" ContentType="application/vnd.openxmlformats-officedocument.presentationml.notesSlide+xml"/>
  <Override PartName="/ppt/tags/tag168.xml" ContentType="application/vnd.openxmlformats-officedocument.presentationml.tags+xml"/>
  <Override PartName="/ppt/notesSlides/notesSlide101.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tags/tag176.xml" ContentType="application/vnd.openxmlformats-officedocument.presentationml.tags+xml"/>
  <Override PartName="/ppt/notesSlides/notesSlide117.xml" ContentType="application/vnd.openxmlformats-officedocument.presentationml.notesSlide+xml"/>
  <Override PartName="/ppt/tags/tag177.xml" ContentType="application/vnd.openxmlformats-officedocument.presentationml.tags+xml"/>
  <Override PartName="/ppt/notesSlides/notesSlide118.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tags/tag181.xml" ContentType="application/vnd.openxmlformats-officedocument.presentationml.tags+xml"/>
  <Override PartName="/ppt/notesSlides/notesSlide121.xml" ContentType="application/vnd.openxmlformats-officedocument.presentationml.notesSlide+xml"/>
  <Override PartName="/ppt/tags/tag182.xml" ContentType="application/vnd.openxmlformats-officedocument.presentationml.tags+xml"/>
  <Override PartName="/ppt/notesSlides/notesSlide122.xml" ContentType="application/vnd.openxmlformats-officedocument.presentationml.notesSlide+xml"/>
  <Override PartName="/ppt/tags/tag183.xml" ContentType="application/vnd.openxmlformats-officedocument.presentationml.tags+xml"/>
  <Override PartName="/ppt/notesSlides/notesSlide123.xml" ContentType="application/vnd.openxmlformats-officedocument.presentationml.notesSlide+xml"/>
  <Override PartName="/ppt/tags/tag184.xml" ContentType="application/vnd.openxmlformats-officedocument.presentationml.tags+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126.xml" ContentType="application/vnd.openxmlformats-officedocument.presentationml.notesSlide+xml"/>
  <Override PartName="/ppt/tags/tag188.xml" ContentType="application/vnd.openxmlformats-officedocument.presentationml.tags+xml"/>
  <Override PartName="/ppt/notesSlides/notesSlide127.xml" ContentType="application/vnd.openxmlformats-officedocument.presentationml.notesSlide+xml"/>
  <Override PartName="/ppt/tags/tag189.xml" ContentType="application/vnd.openxmlformats-officedocument.presentationml.tags+xml"/>
  <Override PartName="/ppt/notesSlides/notesSlide128.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notesSlides/notesSlide129.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notesSlides/notesSlide130.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notesSlides/notesSlide131.xml" ContentType="application/vnd.openxmlformats-officedocument.presentationml.notesSlide+xml"/>
  <Override PartName="/ppt/tags/tag196.xml" ContentType="application/vnd.openxmlformats-officedocument.presentationml.tags+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tags/tag197.xml" ContentType="application/vnd.openxmlformats-officedocument.presentationml.tags+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tags/tag198.xml" ContentType="application/vnd.openxmlformats-officedocument.presentationml.tags+xml"/>
  <Override PartName="/ppt/notesSlides/notesSlide140.xml" ContentType="application/vnd.openxmlformats-officedocument.presentationml.notesSlide+xml"/>
  <Override PartName="/ppt/tags/tag199.xml" ContentType="application/vnd.openxmlformats-officedocument.presentationml.tags+xml"/>
  <Override PartName="/ppt/notesSlides/notesSlide141.xml" ContentType="application/vnd.openxmlformats-officedocument.presentationml.notesSlide+xml"/>
  <Override PartName="/ppt/tags/tag200.xml" ContentType="application/vnd.openxmlformats-officedocument.presentationml.tags+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tags/tag201.xml" ContentType="application/vnd.openxmlformats-officedocument.presentationml.tags+xml"/>
  <Override PartName="/ppt/notesSlides/notesSlide150.xml" ContentType="application/vnd.openxmlformats-officedocument.presentationml.notesSlide+xml"/>
  <Override PartName="/ppt/tags/tag202.xml" ContentType="application/vnd.openxmlformats-officedocument.presentationml.tags+xml"/>
  <Override PartName="/ppt/notesSlides/notesSlide151.xml" ContentType="application/vnd.openxmlformats-officedocument.presentationml.notesSlide+xml"/>
  <Override PartName="/ppt/tags/tag203.xml" ContentType="application/vnd.openxmlformats-officedocument.presentationml.tags+xml"/>
  <Override PartName="/ppt/notesSlides/notesSlide152.xml" ContentType="application/vnd.openxmlformats-officedocument.presentationml.notesSlide+xml"/>
  <Override PartName="/ppt/tags/tag204.xml" ContentType="application/vnd.openxmlformats-officedocument.presentationml.tags+xml"/>
  <Override PartName="/ppt/notesSlides/notesSlide153.xml" ContentType="application/vnd.openxmlformats-officedocument.presentationml.notesSlide+xml"/>
  <Override PartName="/ppt/tags/tag205.xml" ContentType="application/vnd.openxmlformats-officedocument.presentationml.tags+xml"/>
  <Override PartName="/ppt/notesSlides/notesSlide154.xml" ContentType="application/vnd.openxmlformats-officedocument.presentationml.notesSlide+xml"/>
  <Override PartName="/ppt/tags/tag206.xml" ContentType="application/vnd.openxmlformats-officedocument.presentationml.tags+xml"/>
  <Override PartName="/ppt/notesSlides/notesSlide155.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notesSlides/notesSlide156.xml" ContentType="application/vnd.openxmlformats-officedocument.presentationml.notesSlide+xml"/>
  <Override PartName="/ppt/tags/tag209.xml" ContentType="application/vnd.openxmlformats-officedocument.presentationml.tags+xml"/>
  <Override PartName="/ppt/notesSlides/notesSlide157.xml" ContentType="application/vnd.openxmlformats-officedocument.presentationml.notesSlide+xml"/>
  <Override PartName="/ppt/tags/tag210.xml" ContentType="application/vnd.openxmlformats-officedocument.presentationml.tags+xml"/>
  <Override PartName="/ppt/notesSlides/notesSlide158.xml" ContentType="application/vnd.openxmlformats-officedocument.presentationml.notesSlide+xml"/>
  <Override PartName="/ppt/tags/tag211.xml" ContentType="application/vnd.openxmlformats-officedocument.presentationml.tags+xml"/>
  <Override PartName="/ppt/notesSlides/notesSlide159.xml" ContentType="application/vnd.openxmlformats-officedocument.presentationml.notesSlide+xml"/>
  <Override PartName="/ppt/tags/tag212.xml" ContentType="application/vnd.openxmlformats-officedocument.presentationml.tags+xml"/>
  <Override PartName="/ppt/notesSlides/notesSlide160.xml" ContentType="application/vnd.openxmlformats-officedocument.presentationml.notesSlide+xml"/>
  <Override PartName="/ppt/tags/tag213.xml" ContentType="application/vnd.openxmlformats-officedocument.presentationml.tags+xml"/>
  <Override PartName="/ppt/notesSlides/notesSlide161.xml" ContentType="application/vnd.openxmlformats-officedocument.presentationml.notesSlide+xml"/>
  <Override PartName="/ppt/tags/tag214.xml" ContentType="application/vnd.openxmlformats-officedocument.presentationml.tags+xml"/>
  <Override PartName="/ppt/notesSlides/notesSlide16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871" r:id="rId1"/>
  </p:sldMasterIdLst>
  <p:notesMasterIdLst>
    <p:notesMasterId r:id="rId164"/>
  </p:notesMasterIdLst>
  <p:handoutMasterIdLst>
    <p:handoutMasterId r:id="rId165"/>
  </p:handoutMasterIdLst>
  <p:sldIdLst>
    <p:sldId id="838" r:id="rId2"/>
    <p:sldId id="843" r:id="rId3"/>
    <p:sldId id="258" r:id="rId4"/>
    <p:sldId id="259" r:id="rId5"/>
    <p:sldId id="261" r:id="rId6"/>
    <p:sldId id="262" r:id="rId7"/>
    <p:sldId id="264" r:id="rId8"/>
    <p:sldId id="466" r:id="rId9"/>
    <p:sldId id="538" r:id="rId10"/>
    <p:sldId id="857" r:id="rId11"/>
    <p:sldId id="858" r:id="rId12"/>
    <p:sldId id="842" r:id="rId13"/>
    <p:sldId id="266" r:id="rId14"/>
    <p:sldId id="825" r:id="rId15"/>
    <p:sldId id="826" r:id="rId16"/>
    <p:sldId id="269" r:id="rId17"/>
    <p:sldId id="470" r:id="rId18"/>
    <p:sldId id="775" r:id="rId19"/>
    <p:sldId id="776" r:id="rId20"/>
    <p:sldId id="272" r:id="rId21"/>
    <p:sldId id="627" r:id="rId22"/>
    <p:sldId id="639" r:id="rId23"/>
    <p:sldId id="629" r:id="rId24"/>
    <p:sldId id="652" r:id="rId25"/>
    <p:sldId id="653" r:id="rId26"/>
    <p:sldId id="654" r:id="rId27"/>
    <p:sldId id="655" r:id="rId28"/>
    <p:sldId id="656" r:id="rId29"/>
    <p:sldId id="657" r:id="rId30"/>
    <p:sldId id="648" r:id="rId31"/>
    <p:sldId id="637" r:id="rId32"/>
    <p:sldId id="827" r:id="rId33"/>
    <p:sldId id="476" r:id="rId34"/>
    <p:sldId id="859" r:id="rId35"/>
    <p:sldId id="860" r:id="rId36"/>
    <p:sldId id="479" r:id="rId37"/>
    <p:sldId id="714" r:id="rId38"/>
    <p:sldId id="861" r:id="rId39"/>
    <p:sldId id="862" r:id="rId40"/>
    <p:sldId id="844" r:id="rId41"/>
    <p:sldId id="841" r:id="rId42"/>
    <p:sldId id="626" r:id="rId43"/>
    <p:sldId id="829" r:id="rId44"/>
    <p:sldId id="485" r:id="rId45"/>
    <p:sldId id="830" r:id="rId46"/>
    <p:sldId id="779" r:id="rId47"/>
    <p:sldId id="278" r:id="rId48"/>
    <p:sldId id="863" r:id="rId49"/>
    <p:sldId id="864" r:id="rId50"/>
    <p:sldId id="782" r:id="rId51"/>
    <p:sldId id="783" r:id="rId52"/>
    <p:sldId id="285" r:id="rId53"/>
    <p:sldId id="288" r:id="rId54"/>
    <p:sldId id="718" r:id="rId55"/>
    <p:sldId id="686" r:id="rId56"/>
    <p:sldId id="597" r:id="rId57"/>
    <p:sldId id="846" r:id="rId58"/>
    <p:sldId id="855" r:id="rId59"/>
    <p:sldId id="833" r:id="rId60"/>
    <p:sldId id="749" r:id="rId61"/>
    <p:sldId id="785" r:id="rId62"/>
    <p:sldId id="748" r:id="rId63"/>
    <p:sldId id="505" r:id="rId64"/>
    <p:sldId id="501" r:id="rId65"/>
    <p:sldId id="865" r:id="rId66"/>
    <p:sldId id="866" r:id="rId67"/>
    <p:sldId id="504" r:id="rId68"/>
    <p:sldId id="506" r:id="rId69"/>
    <p:sldId id="499" r:id="rId70"/>
    <p:sldId id="508" r:id="rId71"/>
    <p:sldId id="832" r:id="rId72"/>
    <p:sldId id="787" r:id="rId73"/>
    <p:sldId id="788" r:id="rId74"/>
    <p:sldId id="510" r:id="rId75"/>
    <p:sldId id="513" r:id="rId76"/>
    <p:sldId id="514" r:id="rId77"/>
    <p:sldId id="719" r:id="rId78"/>
    <p:sldId id="871" r:id="rId79"/>
    <p:sldId id="840" r:id="rId80"/>
    <p:sldId id="315" r:id="rId81"/>
    <p:sldId id="834" r:id="rId82"/>
    <p:sldId id="789" r:id="rId83"/>
    <p:sldId id="790" r:id="rId84"/>
    <p:sldId id="791" r:id="rId85"/>
    <p:sldId id="319" r:id="rId86"/>
    <p:sldId id="320" r:id="rId87"/>
    <p:sldId id="321" r:id="rId88"/>
    <p:sldId id="542" r:id="rId89"/>
    <p:sldId id="611" r:id="rId90"/>
    <p:sldId id="612" r:id="rId91"/>
    <p:sldId id="535" r:id="rId92"/>
    <p:sldId id="848" r:id="rId93"/>
    <p:sldId id="835" r:id="rId94"/>
    <p:sldId id="549" r:id="rId95"/>
    <p:sldId id="706" r:id="rId96"/>
    <p:sldId id="705" r:id="rId97"/>
    <p:sldId id="554" r:id="rId98"/>
    <p:sldId id="707" r:id="rId99"/>
    <p:sldId id="708" r:id="rId100"/>
    <p:sldId id="836" r:id="rId101"/>
    <p:sldId id="849" r:id="rId102"/>
    <p:sldId id="839" r:id="rId103"/>
    <p:sldId id="337" r:id="rId104"/>
    <p:sldId id="837" r:id="rId105"/>
    <p:sldId id="795" r:id="rId106"/>
    <p:sldId id="796" r:id="rId107"/>
    <p:sldId id="342" r:id="rId108"/>
    <p:sldId id="343" r:id="rId109"/>
    <p:sldId id="797" r:id="rId110"/>
    <p:sldId id="520" r:id="rId111"/>
    <p:sldId id="344" r:id="rId112"/>
    <p:sldId id="345" r:id="rId113"/>
    <p:sldId id="346" r:id="rId114"/>
    <p:sldId id="348" r:id="rId115"/>
    <p:sldId id="349" r:id="rId116"/>
    <p:sldId id="350" r:id="rId117"/>
    <p:sldId id="867" r:id="rId118"/>
    <p:sldId id="868" r:id="rId119"/>
    <p:sldId id="521" r:id="rId120"/>
    <p:sldId id="353" r:id="rId121"/>
    <p:sldId id="522" r:id="rId122"/>
    <p:sldId id="354" r:id="rId123"/>
    <p:sldId id="869" r:id="rId124"/>
    <p:sldId id="870" r:id="rId125"/>
    <p:sldId id="580" r:id="rId126"/>
    <p:sldId id="357" r:id="rId127"/>
    <p:sldId id="358" r:id="rId128"/>
    <p:sldId id="359" r:id="rId129"/>
    <p:sldId id="798" r:id="rId130"/>
    <p:sldId id="525" r:id="rId131"/>
    <p:sldId id="524" r:id="rId132"/>
    <p:sldId id="851" r:id="rId133"/>
    <p:sldId id="799" r:id="rId134"/>
    <p:sldId id="800" r:id="rId135"/>
    <p:sldId id="801" r:id="rId136"/>
    <p:sldId id="368" r:id="rId137"/>
    <p:sldId id="369" r:id="rId138"/>
    <p:sldId id="370" r:id="rId139"/>
    <p:sldId id="371" r:id="rId140"/>
    <p:sldId id="372" r:id="rId141"/>
    <p:sldId id="802" r:id="rId142"/>
    <p:sldId id="375" r:id="rId143"/>
    <p:sldId id="376" r:id="rId144"/>
    <p:sldId id="377" r:id="rId145"/>
    <p:sldId id="378" r:id="rId146"/>
    <p:sldId id="391" r:id="rId147"/>
    <p:sldId id="713" r:id="rId148"/>
    <p:sldId id="526" r:id="rId149"/>
    <p:sldId id="527" r:id="rId150"/>
    <p:sldId id="852" r:id="rId151"/>
    <p:sldId id="854" r:id="rId152"/>
    <p:sldId id="804" r:id="rId153"/>
    <p:sldId id="806" r:id="rId154"/>
    <p:sldId id="809" r:id="rId155"/>
    <p:sldId id="811" r:id="rId156"/>
    <p:sldId id="812" r:id="rId157"/>
    <p:sldId id="813" r:id="rId158"/>
    <p:sldId id="815" r:id="rId159"/>
    <p:sldId id="817" r:id="rId160"/>
    <p:sldId id="819" r:id="rId161"/>
    <p:sldId id="821" r:id="rId162"/>
    <p:sldId id="823" r:id="rId163"/>
  </p:sldIdLst>
  <p:sldSz cx="9144000" cy="6858000" type="screen4x3"/>
  <p:notesSz cx="6934200" cy="9234488"/>
  <p:custDataLst>
    <p:tags r:id="rId166"/>
  </p:custDataLst>
  <p:defaultTextStyle>
    <a:defPPr>
      <a:defRPr lang="en-US"/>
    </a:defPPr>
    <a:lvl1pPr algn="l" rtl="0" eaLnBrk="0" fontAlgn="base" hangingPunct="0">
      <a:spcBef>
        <a:spcPct val="0"/>
      </a:spcBef>
      <a:spcAft>
        <a:spcPct val="0"/>
      </a:spcAft>
      <a:buNone/>
      <a:defRPr kumimoji="0" lang="en-US" sz="2400" b="0" i="0" u="none" kern="1200" baseline="0">
        <a:solidFill>
          <a:schemeClr val="tx1"/>
        </a:solidFill>
        <a:latin typeface="Arial"/>
        <a:ea typeface="+mn-ea"/>
        <a:cs typeface="+mn-cs"/>
      </a:defRPr>
    </a:lvl1pPr>
    <a:lvl2pPr marL="457200" algn="l" rtl="0" eaLnBrk="0" fontAlgn="base" hangingPunct="0">
      <a:spcBef>
        <a:spcPct val="0"/>
      </a:spcBef>
      <a:spcAft>
        <a:spcPct val="0"/>
      </a:spcAft>
      <a:buNone/>
      <a:defRPr kumimoji="0" lang="en-US" sz="2400" b="0" i="0" u="none" kern="1200" baseline="0">
        <a:solidFill>
          <a:schemeClr val="tx1"/>
        </a:solidFill>
        <a:latin typeface="Arial"/>
        <a:ea typeface="+mn-ea"/>
        <a:cs typeface="+mn-cs"/>
      </a:defRPr>
    </a:lvl2pPr>
    <a:lvl3pPr marL="914400" algn="l" rtl="0" eaLnBrk="0" fontAlgn="base" hangingPunct="0">
      <a:spcBef>
        <a:spcPct val="0"/>
      </a:spcBef>
      <a:spcAft>
        <a:spcPct val="0"/>
      </a:spcAft>
      <a:buNone/>
      <a:defRPr kumimoji="0" lang="en-US" sz="2400" b="0" i="0" u="none" kern="1200" baseline="0">
        <a:solidFill>
          <a:schemeClr val="tx1"/>
        </a:solidFill>
        <a:latin typeface="Arial"/>
        <a:ea typeface="+mn-ea"/>
        <a:cs typeface="+mn-cs"/>
      </a:defRPr>
    </a:lvl3pPr>
    <a:lvl4pPr marL="1371600" algn="l" rtl="0" eaLnBrk="0" fontAlgn="base" hangingPunct="0">
      <a:spcBef>
        <a:spcPct val="0"/>
      </a:spcBef>
      <a:spcAft>
        <a:spcPct val="0"/>
      </a:spcAft>
      <a:buNone/>
      <a:defRPr kumimoji="0" lang="en-US" sz="2400" b="0" i="0" u="none" kern="1200" baseline="0">
        <a:solidFill>
          <a:schemeClr val="tx1"/>
        </a:solidFill>
        <a:latin typeface="Arial"/>
        <a:ea typeface="+mn-ea"/>
        <a:cs typeface="+mn-cs"/>
      </a:defRPr>
    </a:lvl4pPr>
    <a:lvl5pPr marL="1828800" algn="l" rtl="0" eaLnBrk="0" fontAlgn="base" hangingPunct="0">
      <a:spcBef>
        <a:spcPct val="0"/>
      </a:spcBef>
      <a:spcAft>
        <a:spcPct val="0"/>
      </a:spcAft>
      <a:buNone/>
      <a:defRPr kumimoji="0" lang="en-US" sz="2400" b="0" i="0" u="none" kern="1200" baseline="0">
        <a:solidFill>
          <a:schemeClr val="tx1"/>
        </a:solidFill>
        <a:latin typeface="Arial"/>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2" orient="horz" pos="2140" userDrawn="1">
          <p15:clr>
            <a:srgbClr val="A4A3A4"/>
          </p15:clr>
        </p15:guide>
        <p15:guide id="3" orient="horz" pos="529" userDrawn="1">
          <p15:clr>
            <a:srgbClr val="A4A3A4"/>
          </p15:clr>
        </p15:guide>
        <p15:guide id="4" pos="2879" userDrawn="1">
          <p15:clr>
            <a:srgbClr val="A4A3A4"/>
          </p15:clr>
        </p15:guide>
        <p15:guide id="5" pos="5328" userDrawn="1">
          <p15:clr>
            <a:srgbClr val="A4A3A4"/>
          </p15:clr>
        </p15:guide>
        <p15:guide id="6" pos="430" userDrawn="1">
          <p15:clr>
            <a:srgbClr val="A4A3A4"/>
          </p15:clr>
        </p15:guide>
        <p15:guide id="7" pos="718" userDrawn="1">
          <p15:clr>
            <a:srgbClr val="A4A3A4"/>
          </p15:clr>
        </p15:guide>
      </p15:sldGuideLst>
    </p:ext>
    <p:ext uri="{2D200454-40CA-4A62-9FC3-DE9A4176ACB9}">
      <p15:notesGuideLst xmlns:p15="http://schemas.microsoft.com/office/powerpoint/2012/main">
        <p15:guide id="1" orient="horz" pos="2908">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800080"/>
    <a:srgbClr val="008080"/>
    <a:srgbClr val="990033"/>
    <a:srgbClr val="FFFFFF"/>
    <a:srgbClr val="000000"/>
    <a:srgbClr val="0070C0"/>
    <a:srgbClr val="080000"/>
    <a:srgbClr val="0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6650" autoAdjust="0"/>
    <p:restoredTop sz="86700" autoAdjust="0"/>
  </p:normalViewPr>
  <p:slideViewPr>
    <p:cSldViewPr snapToGrid="0" showGuides="1">
      <p:cViewPr varScale="1">
        <p:scale>
          <a:sx n="68" d="100"/>
          <a:sy n="68" d="100"/>
        </p:scale>
        <p:origin x="1556" y="56"/>
      </p:cViewPr>
      <p:guideLst>
        <p:guide orient="horz" pos="720"/>
        <p:guide orient="horz" pos="2140"/>
        <p:guide orient="horz" pos="529"/>
        <p:guide pos="2879"/>
        <p:guide pos="5328"/>
        <p:guide pos="430"/>
        <p:guide pos="71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varScale="1">
      <p:scale>
        <a:sx n="100" d="100"/>
        <a:sy n="100" d="100"/>
      </p:scale>
      <p:origin x="0" y="37224"/>
    </p:cViewPr>
  </p:sorterViewPr>
  <p:notesViewPr>
    <p:cSldViewPr snapToGrid="0" showGuides="1">
      <p:cViewPr>
        <p:scale>
          <a:sx n="100" d="100"/>
          <a:sy n="100" d="100"/>
        </p:scale>
        <p:origin x="1824" y="-950"/>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microsoft.com/office/2015/10/relationships/revisionInfo" Target="revisionInfo.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_rels/viewProps.xml.rels><?xml version="1.0" encoding="UTF-8" standalone="yes"?>
<Relationships xmlns="http://schemas.openxmlformats.org/package/2006/relationships"><Relationship Id="rId8" Type="http://schemas.openxmlformats.org/officeDocument/2006/relationships/slide" Target="slides/slide136.xml"/><Relationship Id="rId3" Type="http://schemas.openxmlformats.org/officeDocument/2006/relationships/slide" Target="slides/slide107.xml"/><Relationship Id="rId7" Type="http://schemas.openxmlformats.org/officeDocument/2006/relationships/slide" Target="slides/slide112.xml"/><Relationship Id="rId12" Type="http://schemas.openxmlformats.org/officeDocument/2006/relationships/slide" Target="slides/slide146.xml"/><Relationship Id="rId2" Type="http://schemas.openxmlformats.org/officeDocument/2006/relationships/slide" Target="slides/slide5.xml"/><Relationship Id="rId1" Type="http://schemas.openxmlformats.org/officeDocument/2006/relationships/slide" Target="slides/slide3.xml"/><Relationship Id="rId6" Type="http://schemas.openxmlformats.org/officeDocument/2006/relationships/slide" Target="slides/slide111.xml"/><Relationship Id="rId11" Type="http://schemas.openxmlformats.org/officeDocument/2006/relationships/slide" Target="slides/slide139.xml"/><Relationship Id="rId5" Type="http://schemas.openxmlformats.org/officeDocument/2006/relationships/slide" Target="slides/slide110.xml"/><Relationship Id="rId10" Type="http://schemas.openxmlformats.org/officeDocument/2006/relationships/slide" Target="slides/slide138.xml"/><Relationship Id="rId4" Type="http://schemas.openxmlformats.org/officeDocument/2006/relationships/slide" Target="slides/slide108.xml"/><Relationship Id="rId9" Type="http://schemas.openxmlformats.org/officeDocument/2006/relationships/slide" Target="slides/slide1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27475" y="0"/>
            <a:ext cx="3005138" cy="461963"/>
          </a:xfrm>
          <a:prstGeom prst="rect">
            <a:avLst/>
          </a:prstGeom>
        </p:spPr>
        <p:txBody>
          <a:bodyPr vert="horz" lIns="91440" tIns="45720" rIns="91440" bIns="45720" rtlCol="0"/>
          <a:lstStyle>
            <a:lvl1pPr algn="r">
              <a:defRPr sz="1200"/>
            </a:lvl1pPr>
          </a:lstStyle>
          <a:p>
            <a:fld id="{49BC9B11-889A-477F-8D50-19C5309D2E1D}" type="datetimeFigureOut">
              <a:rPr lang="en-US" smtClean="0"/>
              <a:t>1/17/2018</a:t>
            </a:fld>
            <a:endParaRPr lang="en-US"/>
          </a:p>
        </p:txBody>
      </p:sp>
      <p:sp>
        <p:nvSpPr>
          <p:cNvPr id="4" name="Footer Placeholder 3"/>
          <p:cNvSpPr>
            <a:spLocks noGrp="1"/>
          </p:cNvSpPr>
          <p:nvPr>
            <p:ph type="ftr" sz="quarter" idx="2"/>
          </p:nvPr>
        </p:nvSpPr>
        <p:spPr>
          <a:xfrm>
            <a:off x="0" y="8770938"/>
            <a:ext cx="3005138" cy="4619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27475" y="8770938"/>
            <a:ext cx="3005138" cy="461962"/>
          </a:xfrm>
          <a:prstGeom prst="rect">
            <a:avLst/>
          </a:prstGeom>
        </p:spPr>
        <p:txBody>
          <a:bodyPr vert="horz" lIns="91440" tIns="45720" rIns="91440" bIns="45720" rtlCol="0" anchor="b"/>
          <a:lstStyle>
            <a:lvl1pPr algn="r">
              <a:defRPr sz="1200"/>
            </a:lvl1pPr>
          </a:lstStyle>
          <a:p>
            <a:fld id="{7619E6BD-3733-487D-B132-C60D38452E9A}" type="slidenum">
              <a:rPr lang="en-US" smtClean="0"/>
              <a:t>‹#›</a:t>
            </a:fld>
            <a:endParaRPr lang="en-US"/>
          </a:p>
        </p:txBody>
      </p:sp>
    </p:spTree>
    <p:extLst>
      <p:ext uri="{BB962C8B-B14F-4D97-AF65-F5344CB8AC3E}">
        <p14:creationId xmlns:p14="http://schemas.microsoft.com/office/powerpoint/2010/main" val="360227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391" tIns="46195" rIns="92391" bIns="46195" numCol="1" anchor="t" anchorCtr="0" compatLnSpc="1">
            <a:prstTxWarp prst="textNoShape">
              <a:avLst/>
            </a:prstTxWarp>
          </a:bodyPr>
          <a:lstStyle>
            <a:lvl1pPr defTabSz="923925">
              <a:defRPr sz="1200">
                <a:latin typeface="Times New Roman"/>
              </a:defRPr>
            </a:lvl1pPr>
          </a:lstStyle>
          <a:p>
            <a:pPr>
              <a:defRPr/>
            </a:pPr>
            <a:endParaRPr lang="en-US"/>
          </a:p>
        </p:txBody>
      </p:sp>
      <p:sp>
        <p:nvSpPr>
          <p:cNvPr id="399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391" tIns="46195" rIns="92391" bIns="46195" numCol="1" anchor="t" anchorCtr="0" compatLnSpc="1">
            <a:prstTxWarp prst="textNoShape">
              <a:avLst/>
            </a:prstTxWarp>
          </a:bodyPr>
          <a:lstStyle>
            <a:lvl1pPr algn="r" defTabSz="923925">
              <a:defRPr sz="1200">
                <a:latin typeface="Times New Roman"/>
              </a:defRPr>
            </a:lvl1pPr>
          </a:lstStyle>
          <a:p>
            <a:pPr>
              <a:defRPr/>
            </a:pPr>
            <a:endParaRPr lang="en-US"/>
          </a:p>
        </p:txBody>
      </p:sp>
      <p:sp>
        <p:nvSpPr>
          <p:cNvPr id="2027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391" tIns="46195" rIns="92391" bIns="4619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99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391" tIns="46195" rIns="92391" bIns="46195" numCol="1" anchor="b" anchorCtr="0" compatLnSpc="1">
            <a:prstTxWarp prst="textNoShape">
              <a:avLst/>
            </a:prstTxWarp>
          </a:bodyPr>
          <a:lstStyle>
            <a:lvl1pPr defTabSz="923925">
              <a:defRPr sz="1200">
                <a:latin typeface="Times New Roman"/>
              </a:defRPr>
            </a:lvl1pPr>
          </a:lstStyle>
          <a:p>
            <a:pPr>
              <a:defRPr/>
            </a:pPr>
            <a:endParaRPr lang="en-US"/>
          </a:p>
        </p:txBody>
      </p:sp>
      <p:sp>
        <p:nvSpPr>
          <p:cNvPr id="399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391" tIns="46195" rIns="92391" bIns="46195" numCol="1" anchor="b" anchorCtr="0" compatLnSpc="1">
            <a:prstTxWarp prst="textNoShape">
              <a:avLst/>
            </a:prstTxWarp>
          </a:bodyPr>
          <a:lstStyle>
            <a:lvl1pPr algn="r" defTabSz="923925">
              <a:defRPr sz="1200" smtClean="0">
                <a:latin typeface="Times New Roman"/>
              </a:defRPr>
            </a:lvl1pPr>
          </a:lstStyle>
          <a:p>
            <a:pPr>
              <a:defRPr/>
            </a:pPr>
            <a:fld id="{6836D4C3-8D67-43CA-8B05-BCB792762AC5}" type="slidenum">
              <a:rPr lang="en-US" smtClean="0"/>
              <a:pPr>
                <a:defRPr/>
              </a:pPr>
              <a:t>‹#›</a:t>
            </a:fld>
            <a:endParaRPr lang="en-US"/>
          </a:p>
        </p:txBody>
      </p:sp>
    </p:spTree>
    <p:extLst>
      <p:ext uri="{BB962C8B-B14F-4D97-AF65-F5344CB8AC3E}">
        <p14:creationId xmlns:p14="http://schemas.microsoft.com/office/powerpoint/2010/main" val="422971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a:ea typeface="+mn-ea"/>
        <a:cs typeface="+mn-cs"/>
      </a:defRPr>
    </a:lvl1pPr>
    <a:lvl2pPr marL="457200" algn="l" rtl="0" eaLnBrk="0" fontAlgn="base" hangingPunct="0">
      <a:spcBef>
        <a:spcPct val="30000"/>
      </a:spcBef>
      <a:spcAft>
        <a:spcPct val="0"/>
      </a:spcAft>
      <a:defRPr sz="1200" kern="1200">
        <a:solidFill>
          <a:schemeClr val="tx1"/>
        </a:solidFill>
        <a:latin typeface="Times New Roman"/>
        <a:ea typeface="+mn-ea"/>
        <a:cs typeface="+mn-cs"/>
      </a:defRPr>
    </a:lvl2pPr>
    <a:lvl3pPr marL="914400" algn="l" rtl="0" eaLnBrk="0" fontAlgn="base" hangingPunct="0">
      <a:spcBef>
        <a:spcPct val="30000"/>
      </a:spcBef>
      <a:spcAft>
        <a:spcPct val="0"/>
      </a:spcAft>
      <a:defRPr sz="1200" kern="1200">
        <a:solidFill>
          <a:schemeClr val="tx1"/>
        </a:solidFill>
        <a:latin typeface="Times New Roman"/>
        <a:ea typeface="+mn-ea"/>
        <a:cs typeface="+mn-cs"/>
      </a:defRPr>
    </a:lvl3pPr>
    <a:lvl4pPr marL="1371600" algn="l" rtl="0" eaLnBrk="0" fontAlgn="base" hangingPunct="0">
      <a:spcBef>
        <a:spcPct val="30000"/>
      </a:spcBef>
      <a:spcAft>
        <a:spcPct val="0"/>
      </a:spcAft>
      <a:defRPr sz="1200" kern="1200">
        <a:solidFill>
          <a:schemeClr val="tx1"/>
        </a:solidFill>
        <a:latin typeface="Times New Roman"/>
        <a:ea typeface="+mn-ea"/>
        <a:cs typeface="+mn-cs"/>
      </a:defRPr>
    </a:lvl4pPr>
    <a:lvl5pPr marL="1828800" algn="l" rtl="0" eaLnBrk="0" fontAlgn="base" hangingPunct="0">
      <a:spcBef>
        <a:spcPct val="30000"/>
      </a:spcBef>
      <a:spcAft>
        <a:spcPct val="0"/>
      </a:spcAft>
      <a:defRPr sz="1200" kern="1200">
        <a:solidFill>
          <a:schemeClr val="tx1"/>
        </a:solidFill>
        <a:latin typeface="Times New Roman"/>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1</a:t>
            </a:fld>
            <a:endParaRPr lang="en-US" sz="1200"/>
          </a:p>
        </p:txBody>
      </p:sp>
    </p:spTree>
    <p:extLst>
      <p:ext uri="{BB962C8B-B14F-4D97-AF65-F5344CB8AC3E}">
        <p14:creationId xmlns:p14="http://schemas.microsoft.com/office/powerpoint/2010/main" val="2549313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10</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Answers may vary.</a:t>
            </a:r>
          </a:p>
        </p:txBody>
      </p:sp>
    </p:spTree>
    <p:extLst>
      <p:ext uri="{BB962C8B-B14F-4D97-AF65-F5344CB8AC3E}">
        <p14:creationId xmlns:p14="http://schemas.microsoft.com/office/powerpoint/2010/main" val="187091074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36D4C3-8D67-43CA-8B05-BCB792762AC5}" type="slidenum">
              <a:rPr lang="en-US" smtClean="0"/>
              <a:pPr>
                <a:defRPr/>
              </a:pPr>
              <a:t>100</a:t>
            </a:fld>
            <a:endParaRPr lang="en-US"/>
          </a:p>
        </p:txBody>
      </p:sp>
    </p:spTree>
    <p:extLst>
      <p:ext uri="{BB962C8B-B14F-4D97-AF65-F5344CB8AC3E}">
        <p14:creationId xmlns:p14="http://schemas.microsoft.com/office/powerpoint/2010/main" val="331721175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101</a:t>
            </a:fld>
            <a:endParaRPr lang="en-US" sz="1200">
              <a:solidFill>
                <a:prstClr val="black"/>
              </a:solidFill>
            </a:endParaRPr>
          </a:p>
        </p:txBody>
      </p:sp>
    </p:spTree>
    <p:extLst>
      <p:ext uri="{BB962C8B-B14F-4D97-AF65-F5344CB8AC3E}">
        <p14:creationId xmlns:p14="http://schemas.microsoft.com/office/powerpoint/2010/main" val="288134502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102</a:t>
            </a:fld>
            <a:endParaRPr lang="en-US" sz="1200"/>
          </a:p>
        </p:txBody>
      </p:sp>
    </p:spTree>
    <p:extLst>
      <p:ext uri="{BB962C8B-B14F-4D97-AF65-F5344CB8AC3E}">
        <p14:creationId xmlns:p14="http://schemas.microsoft.com/office/powerpoint/2010/main" val="247180060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447801C5-C9B1-4D7F-8B0B-12602C3F03D0}" type="slidenum">
              <a:rPr lang="en-US" sz="1200">
                <a:latin typeface="Times New Roman" pitchFamily="18" charset="0"/>
              </a:rPr>
              <a:pPr/>
              <a:t>103</a:t>
            </a:fld>
            <a:endParaRPr lang="en-US" sz="1200">
              <a:latin typeface="Times New Roman" pitchFamily="18" charset="0"/>
            </a:endParaRPr>
          </a:p>
        </p:txBody>
      </p:sp>
      <p:sp>
        <p:nvSpPr>
          <p:cNvPr id="328707" name="Rectangle 2"/>
          <p:cNvSpPr>
            <a:spLocks noGrp="1" noRot="1" noChangeAspect="1" noChangeArrowheads="1" noTextEdit="1"/>
          </p:cNvSpPr>
          <p:nvPr>
            <p:ph type="sldImg"/>
          </p:nvPr>
        </p:nvSpPr>
        <p:spPr>
          <a:xfrm>
            <a:off x="1216025" y="914400"/>
            <a:ext cx="4425950" cy="3319463"/>
          </a:xfrm>
          <a:ln/>
        </p:spPr>
      </p:sp>
      <p:sp>
        <p:nvSpPr>
          <p:cNvPr id="328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56876997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Slide Image Placeholder 1"/>
          <p:cNvSpPr>
            <a:spLocks noGrp="1" noRot="1" noChangeAspect="1" noTextEdit="1"/>
          </p:cNvSpPr>
          <p:nvPr>
            <p:ph type="sldImg"/>
          </p:nvPr>
        </p:nvSpPr>
        <p:spPr>
          <a:ln/>
        </p:spPr>
      </p:sp>
      <p:sp>
        <p:nvSpPr>
          <p:cNvPr id="329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Point out the type (character or numeric) for each of the variables in orion.convert.   Be sure to point out that Hired is a character string, not a SAS date value.</a:t>
            </a:r>
          </a:p>
        </p:txBody>
      </p:sp>
      <p:sp>
        <p:nvSpPr>
          <p:cNvPr id="329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03917A3C-AE3A-4EF6-AFCD-8333D5C0D405}" type="slidenum">
              <a:rPr lang="en-US" sz="1200">
                <a:latin typeface="Times New Roman" pitchFamily="18" charset="0"/>
              </a:rPr>
              <a:pPr/>
              <a:t>104</a:t>
            </a:fld>
            <a:endParaRPr lang="en-US" sz="1200">
              <a:latin typeface="Times New Roman" pitchFamily="18" charset="0"/>
            </a:endParaRPr>
          </a:p>
        </p:txBody>
      </p:sp>
    </p:spTree>
    <p:extLst>
      <p:ext uri="{BB962C8B-B14F-4D97-AF65-F5344CB8AC3E}">
        <p14:creationId xmlns:p14="http://schemas.microsoft.com/office/powerpoint/2010/main" val="152556935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4C7C7C3-E5FA-443B-82CF-19025D6EC016}" type="slidenum">
              <a:rPr lang="en-US" sz="1200">
                <a:latin typeface="Times New Roman" pitchFamily="18" charset="0"/>
              </a:rPr>
              <a:pPr/>
              <a:t>105</a:t>
            </a:fld>
            <a:endParaRPr lang="en-US" sz="1200">
              <a:latin typeface="Times New Roman" pitchFamily="18" charset="0"/>
            </a:endParaRPr>
          </a:p>
        </p:txBody>
      </p:sp>
      <p:sp>
        <p:nvSpPr>
          <p:cNvPr id="331779" name="Rectangle 2"/>
          <p:cNvSpPr>
            <a:spLocks noGrp="1" noRot="1" noChangeAspect="1" noChangeArrowheads="1" noTextEdit="1"/>
          </p:cNvSpPr>
          <p:nvPr>
            <p:ph type="sldImg"/>
          </p:nvPr>
        </p:nvSpPr>
        <p:spPr>
          <a:xfrm>
            <a:off x="1216025" y="914400"/>
            <a:ext cx="4425950" cy="3319463"/>
          </a:xfrm>
          <a:ln/>
        </p:spPr>
      </p:sp>
      <p:sp>
        <p:nvSpPr>
          <p:cNvPr id="331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06375033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877D90A-12F5-4EE5-B3B5-5878F9D115A6}" type="slidenum">
              <a:rPr lang="en-US" sz="1200">
                <a:latin typeface="Times New Roman" pitchFamily="18" charset="0"/>
              </a:rPr>
              <a:pPr/>
              <a:t>106</a:t>
            </a:fld>
            <a:endParaRPr lang="en-US" sz="1200">
              <a:latin typeface="Times New Roman" pitchFamily="18" charset="0"/>
            </a:endParaRPr>
          </a:p>
        </p:txBody>
      </p:sp>
      <p:sp>
        <p:nvSpPr>
          <p:cNvPr id="332803" name="Rectangle 2"/>
          <p:cNvSpPr>
            <a:spLocks noGrp="1" noRot="1" noChangeAspect="1" noChangeArrowheads="1" noTextEdit="1"/>
          </p:cNvSpPr>
          <p:nvPr>
            <p:ph type="sldImg"/>
          </p:nvPr>
        </p:nvSpPr>
        <p:spPr>
          <a:xfrm>
            <a:off x="1216025" y="914400"/>
            <a:ext cx="4425950" cy="3319463"/>
          </a:xfrm>
          <a:ln/>
        </p:spPr>
      </p:sp>
      <p:sp>
        <p:nvSpPr>
          <p:cNvPr id="332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53305327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98BF4AD-969F-436C-A431-2871BE15C840}" type="slidenum">
              <a:rPr lang="en-US" sz="1200">
                <a:latin typeface="Times New Roman" pitchFamily="18" charset="0"/>
              </a:rPr>
              <a:pPr/>
              <a:t>107</a:t>
            </a:fld>
            <a:endParaRPr lang="en-US" sz="1200">
              <a:latin typeface="Times New Roman" pitchFamily="18" charset="0"/>
            </a:endParaRPr>
          </a:p>
        </p:txBody>
      </p:sp>
      <p:sp>
        <p:nvSpPr>
          <p:cNvPr id="333827" name="Rectangle 2"/>
          <p:cNvSpPr>
            <a:spLocks noGrp="1" noRot="1" noChangeAspect="1" noChangeArrowheads="1" noTextEdit="1"/>
          </p:cNvSpPr>
          <p:nvPr>
            <p:ph type="sldImg"/>
          </p:nvPr>
        </p:nvSpPr>
        <p:spPr>
          <a:xfrm>
            <a:off x="1216025" y="914400"/>
            <a:ext cx="4425950" cy="3319463"/>
          </a:xfrm>
          <a:ln/>
        </p:spPr>
      </p:sp>
      <p:sp>
        <p:nvSpPr>
          <p:cNvPr id="333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21179324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496E9138-7A84-49A0-9BD2-51BF1A265366}" type="slidenum">
              <a:rPr lang="en-US" sz="1200">
                <a:latin typeface="Times New Roman" pitchFamily="18" charset="0"/>
              </a:rPr>
              <a:pPr/>
              <a:t>108</a:t>
            </a:fld>
            <a:endParaRPr lang="en-US" sz="1200">
              <a:latin typeface="Times New Roman" pitchFamily="18" charset="0"/>
            </a:endParaRPr>
          </a:p>
        </p:txBody>
      </p:sp>
      <p:sp>
        <p:nvSpPr>
          <p:cNvPr id="334851" name="Rectangle 2"/>
          <p:cNvSpPr>
            <a:spLocks noGrp="1" noRot="1" noChangeAspect="1" noChangeArrowheads="1" noTextEdit="1"/>
          </p:cNvSpPr>
          <p:nvPr>
            <p:ph type="sldImg"/>
          </p:nvPr>
        </p:nvSpPr>
        <p:spPr>
          <a:xfrm>
            <a:off x="1216025" y="914400"/>
            <a:ext cx="4425950" cy="3319463"/>
          </a:xfrm>
          <a:ln/>
        </p:spPr>
      </p:sp>
      <p:sp>
        <p:nvSpPr>
          <p:cNvPr id="334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45464923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E57CC7F-F927-483E-9ED0-7E96B503E56C}" type="slidenum">
              <a:rPr lang="en-US" sz="1200">
                <a:latin typeface="Times New Roman" pitchFamily="18" charset="0"/>
              </a:rPr>
              <a:pPr/>
              <a:t>109</a:t>
            </a:fld>
            <a:endParaRPr lang="en-US" sz="1200">
              <a:latin typeface="Times New Roman" pitchFamily="18" charset="0"/>
            </a:endParaRPr>
          </a:p>
        </p:txBody>
      </p:sp>
      <p:sp>
        <p:nvSpPr>
          <p:cNvPr id="335875" name="Rectangle 2"/>
          <p:cNvSpPr>
            <a:spLocks noGrp="1" noRot="1" noChangeAspect="1" noChangeArrowheads="1" noTextEdit="1"/>
          </p:cNvSpPr>
          <p:nvPr>
            <p:ph type="sldImg"/>
          </p:nvPr>
        </p:nvSpPr>
        <p:spPr>
          <a:xfrm>
            <a:off x="1216025" y="914400"/>
            <a:ext cx="4425950" cy="3319463"/>
          </a:xfrm>
          <a:ln/>
        </p:spPr>
      </p:sp>
      <p:sp>
        <p:nvSpPr>
          <p:cNvPr id="335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637286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11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20309976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5C57FF3-CF3B-4DB7-A205-B38D89B39389}" type="slidenum">
              <a:rPr lang="en-US" sz="1200">
                <a:latin typeface="Times New Roman" pitchFamily="18" charset="0"/>
              </a:rPr>
              <a:pPr/>
              <a:t>110</a:t>
            </a:fld>
            <a:endParaRPr lang="en-US" sz="1200">
              <a:latin typeface="Times New Roman" pitchFamily="18" charset="0"/>
            </a:endParaRPr>
          </a:p>
        </p:txBody>
      </p:sp>
      <p:sp>
        <p:nvSpPr>
          <p:cNvPr id="336899" name="Rectangle 2"/>
          <p:cNvSpPr>
            <a:spLocks noGrp="1" noRot="1" noChangeAspect="1" noChangeArrowheads="1" noTextEdit="1"/>
          </p:cNvSpPr>
          <p:nvPr>
            <p:ph type="sldImg"/>
          </p:nvPr>
        </p:nvSpPr>
        <p:spPr>
          <a:xfrm>
            <a:off x="1216025" y="914400"/>
            <a:ext cx="4425950" cy="3319463"/>
          </a:xfrm>
          <a:ln/>
        </p:spPr>
      </p:sp>
      <p:sp>
        <p:nvSpPr>
          <p:cNvPr id="336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85822507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8CE9A21-1443-45D7-A3A1-33194784E828}" type="slidenum">
              <a:rPr lang="en-US" sz="1200">
                <a:latin typeface="Times New Roman" pitchFamily="18" charset="0"/>
              </a:rPr>
              <a:pPr/>
              <a:t>111</a:t>
            </a:fld>
            <a:endParaRPr lang="en-US" sz="1200">
              <a:latin typeface="Times New Roman" pitchFamily="18" charset="0"/>
            </a:endParaRPr>
          </a:p>
        </p:txBody>
      </p:sp>
      <p:sp>
        <p:nvSpPr>
          <p:cNvPr id="337923" name="Rectangle 2"/>
          <p:cNvSpPr>
            <a:spLocks noGrp="1" noRot="1" noChangeAspect="1" noChangeArrowheads="1" noTextEdit="1"/>
          </p:cNvSpPr>
          <p:nvPr>
            <p:ph type="sldImg"/>
          </p:nvPr>
        </p:nvSpPr>
        <p:spPr>
          <a:xfrm>
            <a:off x="1216025" y="914400"/>
            <a:ext cx="4425950" cy="3319463"/>
          </a:xfrm>
          <a:ln/>
        </p:spPr>
      </p:sp>
      <p:sp>
        <p:nvSpPr>
          <p:cNvPr id="337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6705610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59810242-86A2-4D00-B923-6FDCF3A8512C}" type="slidenum">
              <a:rPr lang="en-US" sz="1200">
                <a:latin typeface="Times New Roman" pitchFamily="18" charset="0"/>
              </a:rPr>
              <a:pPr/>
              <a:t>112</a:t>
            </a:fld>
            <a:endParaRPr lang="en-US" sz="1200">
              <a:latin typeface="Times New Roman" pitchFamily="18" charset="0"/>
            </a:endParaRPr>
          </a:p>
        </p:txBody>
      </p:sp>
      <p:sp>
        <p:nvSpPr>
          <p:cNvPr id="338947" name="Rectangle 2"/>
          <p:cNvSpPr>
            <a:spLocks noGrp="1" noRot="1" noChangeAspect="1" noChangeArrowheads="1" noTextEdit="1"/>
          </p:cNvSpPr>
          <p:nvPr>
            <p:ph type="sldImg"/>
          </p:nvPr>
        </p:nvSpPr>
        <p:spPr>
          <a:xfrm>
            <a:off x="1216025" y="914400"/>
            <a:ext cx="4425950" cy="3319463"/>
          </a:xfrm>
          <a:ln/>
        </p:spPr>
      </p:sp>
      <p:sp>
        <p:nvSpPr>
          <p:cNvPr id="338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61065830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77B0F29-4FE0-484F-A771-DC4B67917CA2}" type="slidenum">
              <a:rPr lang="en-US" sz="1200">
                <a:latin typeface="Times New Roman" pitchFamily="18" charset="0"/>
              </a:rPr>
              <a:pPr/>
              <a:t>113</a:t>
            </a:fld>
            <a:endParaRPr lang="en-US" sz="1200">
              <a:latin typeface="Times New Roman" pitchFamily="18" charset="0"/>
            </a:endParaRPr>
          </a:p>
        </p:txBody>
      </p:sp>
      <p:sp>
        <p:nvSpPr>
          <p:cNvPr id="339971" name="Rectangle 2"/>
          <p:cNvSpPr>
            <a:spLocks noGrp="1" noRot="1" noChangeAspect="1" noChangeArrowheads="1" noTextEdit="1"/>
          </p:cNvSpPr>
          <p:nvPr>
            <p:ph type="sldImg"/>
          </p:nvPr>
        </p:nvSpPr>
        <p:spPr>
          <a:xfrm>
            <a:off x="1216025" y="914400"/>
            <a:ext cx="4425950" cy="3319463"/>
          </a:xfrm>
          <a:ln/>
        </p:spPr>
      </p:sp>
      <p:sp>
        <p:nvSpPr>
          <p:cNvPr id="339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88368043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0307C61D-204C-434A-9632-C0C0D355A111}" type="slidenum">
              <a:rPr lang="en-US" sz="1200">
                <a:latin typeface="Times New Roman" pitchFamily="18" charset="0"/>
              </a:rPr>
              <a:pPr/>
              <a:t>114</a:t>
            </a:fld>
            <a:endParaRPr lang="en-US" sz="1200">
              <a:latin typeface="Times New Roman" pitchFamily="18" charset="0"/>
            </a:endParaRPr>
          </a:p>
        </p:txBody>
      </p:sp>
      <p:sp>
        <p:nvSpPr>
          <p:cNvPr id="342019" name="Rectangle 2"/>
          <p:cNvSpPr>
            <a:spLocks noGrp="1" noRot="1" noChangeAspect="1" noChangeArrowheads="1" noTextEdit="1"/>
          </p:cNvSpPr>
          <p:nvPr>
            <p:ph type="sldImg"/>
          </p:nvPr>
        </p:nvSpPr>
        <p:spPr>
          <a:xfrm>
            <a:off x="1216025" y="914400"/>
            <a:ext cx="4425950" cy="3319463"/>
          </a:xfrm>
          <a:ln/>
        </p:spPr>
      </p:sp>
      <p:sp>
        <p:nvSpPr>
          <p:cNvPr id="342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eaLnBrk="0" fontAlgn="base" latinLnBrk="0" hangingPunct="0"/>
            <a:r>
              <a:rPr lang="en-US" sz="1200" b="0" i="1" u="none" strike="noStrike" kern="1200" baseline="0" dirty="0">
                <a:solidFill>
                  <a:schemeClr val="tx1"/>
                </a:solidFill>
                <a:effectLst/>
                <a:latin typeface="Times New Roman"/>
                <a:ea typeface="+mn-ea"/>
                <a:cs typeface="+mn-cs"/>
              </a:rPr>
              <a:t>source</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contains a SAS character expression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err="1">
                <a:solidFill>
                  <a:schemeClr val="tx1"/>
                </a:solidFill>
                <a:effectLst/>
                <a:latin typeface="Times New Roman"/>
                <a:ea typeface="+mn-ea"/>
                <a:cs typeface="+mn-cs"/>
              </a:rPr>
              <a:t>informat</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is the SAS </a:t>
            </a:r>
            <a:r>
              <a:rPr lang="en-US" sz="1200" b="0" i="0" u="none" strike="noStrike" kern="1200" baseline="0" dirty="0" err="1">
                <a:solidFill>
                  <a:schemeClr val="tx1"/>
                </a:solidFill>
                <a:effectLst/>
                <a:latin typeface="Times New Roman"/>
                <a:ea typeface="+mn-ea"/>
                <a:cs typeface="+mn-cs"/>
              </a:rPr>
              <a:t>informat</a:t>
            </a:r>
            <a:r>
              <a:rPr lang="en-US" sz="1200" b="0" i="0" u="none" strike="noStrike" kern="1200" baseline="0" dirty="0">
                <a:solidFill>
                  <a:schemeClr val="tx1"/>
                </a:solidFill>
                <a:effectLst/>
                <a:latin typeface="Times New Roman"/>
                <a:ea typeface="+mn-ea"/>
                <a:cs typeface="+mn-cs"/>
              </a:rPr>
              <a:t> to apply to the </a:t>
            </a:r>
            <a:r>
              <a:rPr lang="en-US" sz="1200" b="0" i="1" u="none" strike="noStrike" kern="1200" baseline="0" dirty="0">
                <a:solidFill>
                  <a:schemeClr val="tx1"/>
                </a:solidFill>
                <a:effectLst/>
                <a:latin typeface="Times New Roman"/>
                <a:ea typeface="+mn-ea"/>
                <a:cs typeface="+mn-cs"/>
              </a:rPr>
              <a:t>source</a:t>
            </a:r>
            <a:r>
              <a:rPr lang="en-US" sz="1200" b="0" i="0" u="none" strike="noStrike" kern="1200" baseline="0" dirty="0">
                <a:solidFill>
                  <a:schemeClr val="tx1"/>
                </a:solidFill>
                <a:effectLst/>
                <a:latin typeface="Times New Roman"/>
                <a:ea typeface="+mn-ea"/>
                <a:cs typeface="+mn-cs"/>
              </a:rPr>
              <a:t>.</a:t>
            </a:r>
          </a:p>
          <a:p>
            <a:pPr rtl="0" eaLnBrk="0" fontAlgn="base" latinLnBrk="0" hangingPunct="0"/>
            <a:endParaRPr lang="en-US" sz="1200" b="0" i="0" u="none" strike="noStrike" kern="1200" baseline="0" dirty="0">
              <a:solidFill>
                <a:schemeClr val="tx1"/>
              </a:solidFill>
              <a:effectLst/>
              <a:latin typeface="Times New Roman"/>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sym typeface="Wingdings" pitchFamily="2" charset="2"/>
              </a:rPr>
              <a:t>No conversion messages are written to the log by the INPUT function.</a:t>
            </a:r>
          </a:p>
          <a:p>
            <a:pPr rtl="0" eaLnBrk="0" fontAlgn="base" latinLnBrk="0" hangingPunct="0"/>
            <a:endParaRPr lang="en-US" sz="1200" b="0" i="0" u="none" strike="noStrike" kern="1200" dirty="0">
              <a:solidFill>
                <a:schemeClr val="tx1"/>
              </a:solidFill>
              <a:effectLst/>
              <a:latin typeface="Times New Roman"/>
              <a:ea typeface="+mn-ea"/>
              <a:cs typeface="+mn-cs"/>
            </a:endParaRPr>
          </a:p>
          <a:p>
            <a:endParaRPr lang="en-US" noProof="1">
              <a:latin typeface="Times New Roman" pitchFamily="18" charset="0"/>
            </a:endParaRPr>
          </a:p>
          <a:p>
            <a:endParaRPr lang="en-US" noProof="1">
              <a:latin typeface="Times New Roman" pitchFamily="18" charset="0"/>
            </a:endParaRPr>
          </a:p>
        </p:txBody>
      </p:sp>
    </p:spTree>
    <p:extLst>
      <p:ext uri="{BB962C8B-B14F-4D97-AF65-F5344CB8AC3E}">
        <p14:creationId xmlns:p14="http://schemas.microsoft.com/office/powerpoint/2010/main" val="225265232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546CA851-A94B-4CDE-BCC4-B73012865BF7}" type="slidenum">
              <a:rPr lang="en-US" sz="1200">
                <a:latin typeface="Times New Roman" pitchFamily="18" charset="0"/>
              </a:rPr>
              <a:pPr/>
              <a:t>115</a:t>
            </a:fld>
            <a:endParaRPr lang="en-US" sz="1200">
              <a:latin typeface="Times New Roman" pitchFamily="18" charset="0"/>
            </a:endParaRPr>
          </a:p>
        </p:txBody>
      </p:sp>
      <p:sp>
        <p:nvSpPr>
          <p:cNvPr id="343043" name="Rectangle 2"/>
          <p:cNvSpPr>
            <a:spLocks noGrp="1" noRot="1" noChangeAspect="1" noChangeArrowheads="1" noTextEdit="1"/>
          </p:cNvSpPr>
          <p:nvPr>
            <p:ph type="sldImg"/>
          </p:nvPr>
        </p:nvSpPr>
        <p:spPr>
          <a:xfrm>
            <a:off x="1216025" y="914400"/>
            <a:ext cx="4425950" cy="3319463"/>
          </a:xfrm>
          <a:ln/>
        </p:spPr>
      </p:sp>
      <p:sp>
        <p:nvSpPr>
          <p:cNvPr id="343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43915751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1236634B-157A-47AC-8B72-5D650D5882D5}" type="slidenum">
              <a:rPr lang="en-US" sz="1200">
                <a:latin typeface="Times New Roman" pitchFamily="18" charset="0"/>
              </a:rPr>
              <a:pPr/>
              <a:t>116</a:t>
            </a:fld>
            <a:endParaRPr lang="en-US" sz="1200">
              <a:latin typeface="Times New Roman" pitchFamily="18" charset="0"/>
            </a:endParaRPr>
          </a:p>
        </p:txBody>
      </p:sp>
      <p:sp>
        <p:nvSpPr>
          <p:cNvPr id="344067" name="Rectangle 2"/>
          <p:cNvSpPr>
            <a:spLocks noGrp="1" noRot="1" noChangeAspect="1" noChangeArrowheads="1" noTextEdit="1"/>
          </p:cNvSpPr>
          <p:nvPr>
            <p:ph type="sldImg"/>
          </p:nvPr>
        </p:nvSpPr>
        <p:spPr>
          <a:xfrm>
            <a:off x="1216025" y="914400"/>
            <a:ext cx="4425950" cy="3319463"/>
          </a:xfrm>
          <a:ln/>
        </p:spPr>
      </p:sp>
      <p:sp>
        <p:nvSpPr>
          <p:cNvPr id="344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86519494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117</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a:lnSpc>
                <a:spcPct val="85000"/>
              </a:lnSpc>
            </a:pPr>
            <a:r>
              <a:rPr lang="en-US" b="0" dirty="0">
                <a:latin typeface="Courier New" pitchFamily="49" charset="0"/>
              </a:rPr>
              <a:t>input(SharePrice,comma7.)* </a:t>
            </a:r>
            <a:r>
              <a:rPr lang="en-US" b="0" dirty="0" err="1">
                <a:latin typeface="Courier New" pitchFamily="49" charset="0"/>
              </a:rPr>
              <a:t>MyShares</a:t>
            </a:r>
            <a:r>
              <a:rPr lang="en-US" b="0" dirty="0">
                <a:latin typeface="Courier New" pitchFamily="49" charset="0"/>
              </a:rPr>
              <a:t>;</a:t>
            </a:r>
          </a:p>
        </p:txBody>
      </p:sp>
    </p:spTree>
    <p:extLst>
      <p:ext uri="{BB962C8B-B14F-4D97-AF65-F5344CB8AC3E}">
        <p14:creationId xmlns:p14="http://schemas.microsoft.com/office/powerpoint/2010/main" val="187091074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118</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211172950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36D4C3-8D67-43CA-8B05-BCB792762AC5}" type="slidenum">
              <a:rPr lang="en-US" smtClean="0"/>
              <a:pPr>
                <a:defRPr/>
              </a:pPr>
              <a:t>119</a:t>
            </a:fld>
            <a:endParaRPr lang="en-US"/>
          </a:p>
        </p:txBody>
      </p:sp>
    </p:spTree>
    <p:extLst>
      <p:ext uri="{BB962C8B-B14F-4D97-AF65-F5344CB8AC3E}">
        <p14:creationId xmlns:p14="http://schemas.microsoft.com/office/powerpoint/2010/main" val="36222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12</a:t>
            </a:fld>
            <a:endParaRPr lang="en-US" sz="1200"/>
          </a:p>
        </p:txBody>
      </p:sp>
    </p:spTree>
    <p:extLst>
      <p:ext uri="{BB962C8B-B14F-4D97-AF65-F5344CB8AC3E}">
        <p14:creationId xmlns:p14="http://schemas.microsoft.com/office/powerpoint/2010/main" val="49176170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9194C59-6E08-48E3-B5D5-CB8AD543C5E9}" type="slidenum">
              <a:rPr lang="en-US" sz="1200">
                <a:latin typeface="Times New Roman" pitchFamily="18" charset="0"/>
              </a:rPr>
              <a:pPr/>
              <a:t>120</a:t>
            </a:fld>
            <a:endParaRPr lang="en-US" sz="1200">
              <a:latin typeface="Times New Roman" pitchFamily="18" charset="0"/>
            </a:endParaRPr>
          </a:p>
        </p:txBody>
      </p:sp>
      <p:sp>
        <p:nvSpPr>
          <p:cNvPr id="347139" name="Rectangle 2"/>
          <p:cNvSpPr>
            <a:spLocks noGrp="1" noRot="1" noChangeAspect="1" noChangeArrowheads="1" noTextEdit="1"/>
          </p:cNvSpPr>
          <p:nvPr>
            <p:ph type="sldImg"/>
          </p:nvPr>
        </p:nvSpPr>
        <p:spPr>
          <a:xfrm>
            <a:off x="1216025" y="914400"/>
            <a:ext cx="4425950" cy="3319463"/>
          </a:xfrm>
          <a:ln/>
        </p:spPr>
      </p:sp>
      <p:sp>
        <p:nvSpPr>
          <p:cNvPr id="347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7480141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A7BF3D5-26AA-4B59-8F23-EE21926FC07C}" type="slidenum">
              <a:rPr lang="en-US" sz="1200">
                <a:latin typeface="Times New Roman" pitchFamily="18" charset="0"/>
              </a:rPr>
              <a:pPr/>
              <a:t>121</a:t>
            </a:fld>
            <a:endParaRPr lang="en-US" sz="1200">
              <a:latin typeface="Times New Roman" pitchFamily="18" charset="0"/>
            </a:endParaRPr>
          </a:p>
        </p:txBody>
      </p:sp>
      <p:sp>
        <p:nvSpPr>
          <p:cNvPr id="348163" name="Rectangle 2"/>
          <p:cNvSpPr>
            <a:spLocks noGrp="1" noRot="1" noChangeAspect="1" noChangeArrowheads="1" noTextEdit="1"/>
          </p:cNvSpPr>
          <p:nvPr>
            <p:ph type="sldImg"/>
          </p:nvPr>
        </p:nvSpPr>
        <p:spPr>
          <a:xfrm>
            <a:off x="1216025" y="914400"/>
            <a:ext cx="4425950" cy="3319463"/>
          </a:xfrm>
          <a:ln/>
        </p:spPr>
      </p:sp>
      <p:sp>
        <p:nvSpPr>
          <p:cNvPr id="348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40138406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1F410DE-134E-4D18-B985-B095A135ABA1}" type="slidenum">
              <a:rPr lang="en-US" sz="1200">
                <a:latin typeface="Times New Roman" pitchFamily="18" charset="0"/>
              </a:rPr>
              <a:pPr/>
              <a:t>122</a:t>
            </a:fld>
            <a:endParaRPr lang="en-US" sz="1200">
              <a:latin typeface="Times New Roman" pitchFamily="18" charset="0"/>
            </a:endParaRPr>
          </a:p>
        </p:txBody>
      </p:sp>
      <p:sp>
        <p:nvSpPr>
          <p:cNvPr id="349187" name="Rectangle 2"/>
          <p:cNvSpPr>
            <a:spLocks noGrp="1" noRot="1" noChangeAspect="1" noChangeArrowheads="1" noTextEdit="1"/>
          </p:cNvSpPr>
          <p:nvPr>
            <p:ph type="sldImg"/>
          </p:nvPr>
        </p:nvSpPr>
        <p:spPr>
          <a:xfrm>
            <a:off x="1216025" y="914400"/>
            <a:ext cx="4425950" cy="3319463"/>
          </a:xfrm>
          <a:ln/>
        </p:spPr>
      </p:sp>
      <p:sp>
        <p:nvSpPr>
          <p:cNvPr id="349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00309545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123</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b="0" dirty="0"/>
              <a:t>No, </a:t>
            </a:r>
            <a:r>
              <a:rPr lang="en-US" b="0" dirty="0" err="1">
                <a:latin typeface="Arial"/>
              </a:rPr>
              <a:t>GrossPay</a:t>
            </a:r>
            <a:r>
              <a:rPr lang="en-US" b="0" dirty="0"/>
              <a:t> remains a character variable.  </a:t>
            </a:r>
          </a:p>
        </p:txBody>
      </p:sp>
    </p:spTree>
    <p:extLst>
      <p:ext uri="{BB962C8B-B14F-4D97-AF65-F5344CB8AC3E}">
        <p14:creationId xmlns:p14="http://schemas.microsoft.com/office/powerpoint/2010/main" val="187091074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124</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43701227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A256709-7000-49F0-A02C-CF8BFEF4ED49}" type="slidenum">
              <a:rPr lang="en-US" sz="1200">
                <a:latin typeface="Times New Roman" pitchFamily="18" charset="0"/>
              </a:rPr>
              <a:pPr/>
              <a:t>125</a:t>
            </a:fld>
            <a:endParaRPr lang="en-US" sz="1200">
              <a:latin typeface="Times New Roman" pitchFamily="18" charset="0"/>
            </a:endParaRPr>
          </a:p>
        </p:txBody>
      </p:sp>
      <p:sp>
        <p:nvSpPr>
          <p:cNvPr id="352259" name="Rectangle 2"/>
          <p:cNvSpPr>
            <a:spLocks noGrp="1" noRot="1" noChangeAspect="1" noChangeArrowheads="1" noTextEdit="1"/>
          </p:cNvSpPr>
          <p:nvPr>
            <p:ph type="sldImg"/>
          </p:nvPr>
        </p:nvSpPr>
        <p:spPr>
          <a:xfrm>
            <a:off x="1216025" y="914400"/>
            <a:ext cx="4425950" cy="3319463"/>
          </a:xfrm>
          <a:ln/>
        </p:spPr>
      </p:sp>
      <p:sp>
        <p:nvSpPr>
          <p:cNvPr id="352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93316628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F165C8A-AF21-413A-AA41-0AFF721CEDB2}" type="slidenum">
              <a:rPr lang="en-US" sz="1200">
                <a:latin typeface="Times New Roman" pitchFamily="18" charset="0"/>
              </a:rPr>
              <a:pPr/>
              <a:t>126</a:t>
            </a:fld>
            <a:endParaRPr lang="en-US" sz="1200">
              <a:latin typeface="Times New Roman" pitchFamily="18" charset="0"/>
            </a:endParaRPr>
          </a:p>
        </p:txBody>
      </p:sp>
      <p:sp>
        <p:nvSpPr>
          <p:cNvPr id="353283" name="Rectangle 2"/>
          <p:cNvSpPr>
            <a:spLocks noGrp="1" noRot="1" noChangeAspect="1" noChangeArrowheads="1" noTextEdit="1"/>
          </p:cNvSpPr>
          <p:nvPr>
            <p:ph type="sldImg"/>
          </p:nvPr>
        </p:nvSpPr>
        <p:spPr>
          <a:xfrm>
            <a:off x="1216025" y="914400"/>
            <a:ext cx="4425950" cy="3319463"/>
          </a:xfrm>
          <a:ln/>
        </p:spPr>
      </p:sp>
      <p:sp>
        <p:nvSpPr>
          <p:cNvPr id="353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RENAME= should be review for everyone in the class.  But be prepared to give a brief explanation in case it’s new for someone.</a:t>
            </a:r>
          </a:p>
        </p:txBody>
      </p:sp>
    </p:spTree>
    <p:extLst>
      <p:ext uri="{BB962C8B-B14F-4D97-AF65-F5344CB8AC3E}">
        <p14:creationId xmlns:p14="http://schemas.microsoft.com/office/powerpoint/2010/main" val="64706163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5D7ACABF-BFE4-410C-949B-813399F5E762}" type="slidenum">
              <a:rPr lang="en-US" sz="1200">
                <a:latin typeface="Times New Roman" pitchFamily="18" charset="0"/>
              </a:rPr>
              <a:pPr/>
              <a:t>127</a:t>
            </a:fld>
            <a:endParaRPr lang="en-US" sz="1200">
              <a:latin typeface="Times New Roman" pitchFamily="18" charset="0"/>
            </a:endParaRPr>
          </a:p>
        </p:txBody>
      </p:sp>
      <p:sp>
        <p:nvSpPr>
          <p:cNvPr id="354307" name="Rectangle 2"/>
          <p:cNvSpPr>
            <a:spLocks noGrp="1" noRot="1" noChangeAspect="1" noChangeArrowheads="1" noTextEdit="1"/>
          </p:cNvSpPr>
          <p:nvPr>
            <p:ph type="sldImg"/>
          </p:nvPr>
        </p:nvSpPr>
        <p:spPr>
          <a:xfrm>
            <a:off x="1216025" y="914400"/>
            <a:ext cx="4425950" cy="3319463"/>
          </a:xfrm>
          <a:ln/>
        </p:spPr>
      </p:sp>
      <p:sp>
        <p:nvSpPr>
          <p:cNvPr id="354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49620199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5EB0819E-B4A1-4812-B2FF-BAA91BD03E07}" type="slidenum">
              <a:rPr lang="en-US" sz="1200">
                <a:latin typeface="Times New Roman" pitchFamily="18" charset="0"/>
              </a:rPr>
              <a:pPr/>
              <a:t>128</a:t>
            </a:fld>
            <a:endParaRPr lang="en-US" sz="1200">
              <a:latin typeface="Times New Roman" pitchFamily="18" charset="0"/>
            </a:endParaRPr>
          </a:p>
        </p:txBody>
      </p:sp>
      <p:sp>
        <p:nvSpPr>
          <p:cNvPr id="355331" name="Rectangle 2"/>
          <p:cNvSpPr>
            <a:spLocks noGrp="1" noRot="1" noChangeAspect="1" noChangeArrowheads="1" noTextEdit="1"/>
          </p:cNvSpPr>
          <p:nvPr>
            <p:ph type="sldImg"/>
          </p:nvPr>
        </p:nvSpPr>
        <p:spPr>
          <a:xfrm>
            <a:off x="1216025" y="914400"/>
            <a:ext cx="4425950" cy="3319463"/>
          </a:xfrm>
          <a:ln/>
        </p:spPr>
      </p:sp>
      <p:sp>
        <p:nvSpPr>
          <p:cNvPr id="355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53712541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13BBA67-EA9D-463F-8C3C-D1BCFE8DDBB2}" type="slidenum">
              <a:rPr lang="en-US" sz="1200">
                <a:latin typeface="Times New Roman" pitchFamily="18" charset="0"/>
              </a:rPr>
              <a:pPr/>
              <a:t>129</a:t>
            </a:fld>
            <a:endParaRPr lang="en-US" sz="1200">
              <a:latin typeface="Times New Roman" pitchFamily="18" charset="0"/>
            </a:endParaRPr>
          </a:p>
        </p:txBody>
      </p:sp>
      <p:sp>
        <p:nvSpPr>
          <p:cNvPr id="356355" name="Rectangle 2"/>
          <p:cNvSpPr>
            <a:spLocks noGrp="1" noRot="1" noChangeAspect="1" noChangeArrowheads="1" noTextEdit="1"/>
          </p:cNvSpPr>
          <p:nvPr>
            <p:ph type="sldImg"/>
          </p:nvPr>
        </p:nvSpPr>
        <p:spPr>
          <a:xfrm>
            <a:off x="1216025" y="914400"/>
            <a:ext cx="4425950" cy="3319463"/>
          </a:xfrm>
          <a:ln/>
        </p:spPr>
      </p:sp>
      <p:sp>
        <p:nvSpPr>
          <p:cNvPr id="356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025801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118586E-F132-4063-83DD-D25592BDE9B1}" type="slidenum">
              <a:rPr lang="en-US" sz="1200">
                <a:latin typeface="Times New Roman" pitchFamily="18" charset="0"/>
              </a:rPr>
              <a:pPr/>
              <a:t>13</a:t>
            </a:fld>
            <a:endParaRPr lang="en-US" sz="1200">
              <a:latin typeface="Times New Roman" pitchFamily="18" charset="0"/>
            </a:endParaRPr>
          </a:p>
        </p:txBody>
      </p:sp>
    </p:spTree>
    <p:extLst>
      <p:ext uri="{BB962C8B-B14F-4D97-AF65-F5344CB8AC3E}">
        <p14:creationId xmlns:p14="http://schemas.microsoft.com/office/powerpoint/2010/main" val="352154218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3FCFC46-6932-4D0C-B366-E5DE430F2493}" type="slidenum">
              <a:rPr lang="en-US" sz="1200">
                <a:latin typeface="Times New Roman" pitchFamily="18" charset="0"/>
              </a:rPr>
              <a:pPr/>
              <a:t>130</a:t>
            </a:fld>
            <a:endParaRPr lang="en-US" sz="1200">
              <a:latin typeface="Times New Roman" pitchFamily="18" charset="0"/>
            </a:endParaRPr>
          </a:p>
        </p:txBody>
      </p:sp>
      <p:sp>
        <p:nvSpPr>
          <p:cNvPr id="357379" name="Rectangle 2"/>
          <p:cNvSpPr>
            <a:spLocks noGrp="1" noRot="1" noChangeAspect="1" noChangeArrowheads="1" noTextEdit="1"/>
          </p:cNvSpPr>
          <p:nvPr>
            <p:ph type="sldImg"/>
          </p:nvPr>
        </p:nvSpPr>
        <p:spPr>
          <a:xfrm>
            <a:off x="1216025" y="914400"/>
            <a:ext cx="4425950" cy="3319463"/>
          </a:xfrm>
          <a:ln/>
        </p:spPr>
      </p:sp>
      <p:sp>
        <p:nvSpPr>
          <p:cNvPr id="357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71086129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2BBD42A-5CAD-484C-8013-42D8236FEA92}" type="slidenum">
              <a:rPr lang="en-US" sz="1200">
                <a:latin typeface="Times New Roman" pitchFamily="18" charset="0"/>
              </a:rPr>
              <a:pPr/>
              <a:t>131</a:t>
            </a:fld>
            <a:endParaRPr lang="en-US" sz="1200">
              <a:latin typeface="Times New Roman" pitchFamily="18" charset="0"/>
            </a:endParaRPr>
          </a:p>
        </p:txBody>
      </p:sp>
      <p:sp>
        <p:nvSpPr>
          <p:cNvPr id="358403" name="Rectangle 2"/>
          <p:cNvSpPr>
            <a:spLocks noGrp="1" noRot="1" noChangeAspect="1" noChangeArrowheads="1" noTextEdit="1"/>
          </p:cNvSpPr>
          <p:nvPr>
            <p:ph type="sldImg"/>
          </p:nvPr>
        </p:nvSpPr>
        <p:spPr>
          <a:xfrm>
            <a:off x="1216025" y="914400"/>
            <a:ext cx="4425950" cy="3319463"/>
          </a:xfrm>
          <a:ln/>
        </p:spPr>
      </p:sp>
      <p:sp>
        <p:nvSpPr>
          <p:cNvPr id="358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25284969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132</a:t>
            </a:fld>
            <a:endParaRPr lang="en-US" sz="1200">
              <a:solidFill>
                <a:prstClr val="black"/>
              </a:solidFill>
            </a:endParaRPr>
          </a:p>
        </p:txBody>
      </p:sp>
    </p:spTree>
    <p:extLst>
      <p:ext uri="{BB962C8B-B14F-4D97-AF65-F5344CB8AC3E}">
        <p14:creationId xmlns:p14="http://schemas.microsoft.com/office/powerpoint/2010/main" val="402049565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5DDB259-6CCB-4EA5-BEA4-8CB34380B1C3}" type="slidenum">
              <a:rPr lang="en-US" sz="1200">
                <a:latin typeface="Times New Roman" pitchFamily="18" charset="0"/>
              </a:rPr>
              <a:pPr/>
              <a:t>133</a:t>
            </a:fld>
            <a:endParaRPr lang="en-US" sz="1200">
              <a:latin typeface="Times New Roman" pitchFamily="18" charset="0"/>
            </a:endParaRPr>
          </a:p>
        </p:txBody>
      </p:sp>
      <p:sp>
        <p:nvSpPr>
          <p:cNvPr id="359427" name="Rectangle 2"/>
          <p:cNvSpPr>
            <a:spLocks noGrp="1" noRot="1" noChangeAspect="1" noChangeArrowheads="1" noTextEdit="1"/>
          </p:cNvSpPr>
          <p:nvPr>
            <p:ph type="sldImg"/>
          </p:nvPr>
        </p:nvSpPr>
        <p:spPr>
          <a:xfrm>
            <a:off x="1216025" y="914400"/>
            <a:ext cx="4425950" cy="3319463"/>
          </a:xfrm>
          <a:ln/>
        </p:spPr>
      </p:sp>
      <p:sp>
        <p:nvSpPr>
          <p:cNvPr id="359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11032661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5DDB259-6CCB-4EA5-BEA4-8CB34380B1C3}" type="slidenum">
              <a:rPr lang="en-US" sz="1200">
                <a:latin typeface="Times New Roman" pitchFamily="18" charset="0"/>
              </a:rPr>
              <a:pPr/>
              <a:t>134</a:t>
            </a:fld>
            <a:endParaRPr lang="en-US" sz="1200">
              <a:latin typeface="Times New Roman" pitchFamily="18" charset="0"/>
            </a:endParaRPr>
          </a:p>
        </p:txBody>
      </p:sp>
      <p:sp>
        <p:nvSpPr>
          <p:cNvPr id="359427" name="Rectangle 2"/>
          <p:cNvSpPr>
            <a:spLocks noGrp="1" noRot="1" noChangeAspect="1" noChangeArrowheads="1" noTextEdit="1"/>
          </p:cNvSpPr>
          <p:nvPr>
            <p:ph type="sldImg"/>
          </p:nvPr>
        </p:nvSpPr>
        <p:spPr>
          <a:xfrm>
            <a:off x="1216025" y="914400"/>
            <a:ext cx="4425950" cy="3319463"/>
          </a:xfrm>
          <a:ln/>
        </p:spPr>
      </p:sp>
      <p:sp>
        <p:nvSpPr>
          <p:cNvPr id="359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74330210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5DDB259-6CCB-4EA5-BEA4-8CB34380B1C3}" type="slidenum">
              <a:rPr lang="en-US" sz="1200">
                <a:latin typeface="Times New Roman" pitchFamily="18" charset="0"/>
              </a:rPr>
              <a:pPr/>
              <a:t>135</a:t>
            </a:fld>
            <a:endParaRPr lang="en-US" sz="1200">
              <a:latin typeface="Times New Roman" pitchFamily="18" charset="0"/>
            </a:endParaRPr>
          </a:p>
        </p:txBody>
      </p:sp>
      <p:sp>
        <p:nvSpPr>
          <p:cNvPr id="359427" name="Rectangle 2"/>
          <p:cNvSpPr>
            <a:spLocks noGrp="1" noRot="1" noChangeAspect="1" noChangeArrowheads="1" noTextEdit="1"/>
          </p:cNvSpPr>
          <p:nvPr>
            <p:ph type="sldImg"/>
          </p:nvPr>
        </p:nvSpPr>
        <p:spPr>
          <a:xfrm>
            <a:off x="1216025" y="914400"/>
            <a:ext cx="4425950" cy="3319463"/>
          </a:xfrm>
          <a:ln/>
        </p:spPr>
      </p:sp>
      <p:sp>
        <p:nvSpPr>
          <p:cNvPr id="359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51066383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76B21AF-12D5-4C8C-BEFA-1E69B3382B20}" type="slidenum">
              <a:rPr lang="en-US" sz="1200">
                <a:latin typeface="Times New Roman" pitchFamily="18" charset="0"/>
              </a:rPr>
              <a:pPr/>
              <a:t>136</a:t>
            </a:fld>
            <a:endParaRPr lang="en-US" sz="1200">
              <a:latin typeface="Times New Roman" pitchFamily="18" charset="0"/>
            </a:endParaRPr>
          </a:p>
        </p:txBody>
      </p:sp>
      <p:sp>
        <p:nvSpPr>
          <p:cNvPr id="360451" name="Rectangle 2"/>
          <p:cNvSpPr>
            <a:spLocks noGrp="1" noRot="1" noChangeAspect="1" noChangeArrowheads="1" noTextEdit="1"/>
          </p:cNvSpPr>
          <p:nvPr>
            <p:ph type="sldImg"/>
          </p:nvPr>
        </p:nvSpPr>
        <p:spPr>
          <a:xfrm>
            <a:off x="1216025" y="914400"/>
            <a:ext cx="4425950" cy="3319463"/>
          </a:xfrm>
          <a:ln/>
        </p:spPr>
      </p:sp>
      <p:sp>
        <p:nvSpPr>
          <p:cNvPr id="360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The concatenation operator(!!) is being used here instead of a CAT function because the CAT functions automatically remove leading blanks for converted numeric values.   So the concatenation operator is the best way to show the automatic conversion.  </a:t>
            </a:r>
          </a:p>
        </p:txBody>
      </p:sp>
    </p:spTree>
    <p:extLst>
      <p:ext uri="{BB962C8B-B14F-4D97-AF65-F5344CB8AC3E}">
        <p14:creationId xmlns:p14="http://schemas.microsoft.com/office/powerpoint/2010/main" val="241223841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B15B396C-685A-454F-B19C-ABB2580AF261}" type="slidenum">
              <a:rPr lang="en-US" sz="1200">
                <a:latin typeface="Times New Roman" pitchFamily="18" charset="0"/>
              </a:rPr>
              <a:pPr/>
              <a:t>137</a:t>
            </a:fld>
            <a:endParaRPr lang="en-US" sz="1200">
              <a:latin typeface="Times New Roman" pitchFamily="18" charset="0"/>
            </a:endParaRPr>
          </a:p>
        </p:txBody>
      </p:sp>
      <p:sp>
        <p:nvSpPr>
          <p:cNvPr id="361475" name="Rectangle 2"/>
          <p:cNvSpPr>
            <a:spLocks noGrp="1" noRot="1" noChangeAspect="1" noChangeArrowheads="1" noTextEdit="1"/>
          </p:cNvSpPr>
          <p:nvPr>
            <p:ph type="sldImg"/>
          </p:nvPr>
        </p:nvSpPr>
        <p:spPr>
          <a:xfrm>
            <a:off x="1216025" y="914400"/>
            <a:ext cx="4425950" cy="3319463"/>
          </a:xfrm>
          <a:ln/>
        </p:spPr>
      </p:sp>
      <p:sp>
        <p:nvSpPr>
          <p:cNvPr id="361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61245484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118A4B0-5CD2-40EB-9270-92B1397313D0}" type="slidenum">
              <a:rPr lang="en-US" sz="1200">
                <a:latin typeface="Times New Roman" pitchFamily="18" charset="0"/>
              </a:rPr>
              <a:pPr/>
              <a:t>138</a:t>
            </a:fld>
            <a:endParaRPr lang="en-US" sz="1200">
              <a:latin typeface="Times New Roman" pitchFamily="18" charset="0"/>
            </a:endParaRPr>
          </a:p>
        </p:txBody>
      </p:sp>
      <p:sp>
        <p:nvSpPr>
          <p:cNvPr id="362499" name="Rectangle 2"/>
          <p:cNvSpPr>
            <a:spLocks noGrp="1" noRot="1" noChangeAspect="1" noChangeArrowheads="1" noTextEdit="1"/>
          </p:cNvSpPr>
          <p:nvPr>
            <p:ph type="sldImg"/>
          </p:nvPr>
        </p:nvSpPr>
        <p:spPr>
          <a:xfrm>
            <a:off x="1216025" y="914400"/>
            <a:ext cx="4425950" cy="3319463"/>
          </a:xfrm>
          <a:ln/>
        </p:spPr>
      </p:sp>
      <p:sp>
        <p:nvSpPr>
          <p:cNvPr id="362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22908026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0BCFBA94-4CEF-4B05-9259-A843D0DD1A32}" type="slidenum">
              <a:rPr lang="en-US" sz="1200">
                <a:latin typeface="Times New Roman" pitchFamily="18" charset="0"/>
              </a:rPr>
              <a:pPr/>
              <a:t>139</a:t>
            </a:fld>
            <a:endParaRPr lang="en-US" sz="1200">
              <a:latin typeface="Times New Roman" pitchFamily="18" charset="0"/>
            </a:endParaRPr>
          </a:p>
        </p:txBody>
      </p:sp>
      <p:sp>
        <p:nvSpPr>
          <p:cNvPr id="363523" name="Rectangle 2"/>
          <p:cNvSpPr>
            <a:spLocks noGrp="1" noRot="1" noChangeAspect="1" noChangeArrowheads="1" noTextEdit="1"/>
          </p:cNvSpPr>
          <p:nvPr>
            <p:ph type="sldImg"/>
          </p:nvPr>
        </p:nvSpPr>
        <p:spPr>
          <a:xfrm>
            <a:off x="1216025" y="914400"/>
            <a:ext cx="4425950" cy="3319463"/>
          </a:xfrm>
          <a:ln/>
        </p:spPr>
      </p:sp>
      <p:sp>
        <p:nvSpPr>
          <p:cNvPr id="363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982220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751110EE-9FE0-435A-B21F-9E6FFEE97889}" type="slidenum">
              <a:rPr lang="en-US" sz="1200">
                <a:latin typeface="Times New Roman" pitchFamily="18" charset="0"/>
              </a:rPr>
              <a:pPr/>
              <a:t>14</a:t>
            </a:fld>
            <a:endParaRPr lang="en-US" sz="1200">
              <a:latin typeface="Times New Roman" pitchFamily="18" charset="0"/>
            </a:endParaRPr>
          </a:p>
        </p:txBody>
      </p:sp>
      <p:sp>
        <p:nvSpPr>
          <p:cNvPr id="2" name="Notes Placeholder 1"/>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T</a:t>
            </a:r>
            <a:r>
              <a:rPr lang="en-US" dirty="0"/>
              <a:t>he </a:t>
            </a:r>
            <a:r>
              <a:rPr lang="en-US" b="1" dirty="0" err="1">
                <a:latin typeface="Arial"/>
              </a:rPr>
              <a:t>orion.biz_list</a:t>
            </a:r>
            <a:r>
              <a:rPr lang="en-US" dirty="0"/>
              <a:t> data set is extracted from the accounting system and contains the names of Orion Star’s U.S. suppliers, charities, and consultant.</a:t>
            </a:r>
          </a:p>
        </p:txBody>
      </p:sp>
    </p:spTree>
    <p:extLst>
      <p:ext uri="{BB962C8B-B14F-4D97-AF65-F5344CB8AC3E}">
        <p14:creationId xmlns:p14="http://schemas.microsoft.com/office/powerpoint/2010/main" val="3360289703"/>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AF033B0-E35A-4B67-8703-392A912A2AAF}" type="slidenum">
              <a:rPr lang="en-US" sz="1200">
                <a:latin typeface="Times New Roman" pitchFamily="18" charset="0"/>
              </a:rPr>
              <a:pPr/>
              <a:t>140</a:t>
            </a:fld>
            <a:endParaRPr lang="en-US" sz="1200">
              <a:latin typeface="Times New Roman" pitchFamily="18" charset="0"/>
            </a:endParaRPr>
          </a:p>
        </p:txBody>
      </p:sp>
      <p:sp>
        <p:nvSpPr>
          <p:cNvPr id="364547" name="Rectangle 2"/>
          <p:cNvSpPr>
            <a:spLocks noGrp="1" noRot="1" noChangeAspect="1" noChangeArrowheads="1" noTextEdit="1"/>
          </p:cNvSpPr>
          <p:nvPr>
            <p:ph type="sldImg"/>
          </p:nvPr>
        </p:nvSpPr>
        <p:spPr>
          <a:xfrm>
            <a:off x="1216025" y="914400"/>
            <a:ext cx="4425950" cy="3319463"/>
          </a:xfrm>
          <a:ln/>
        </p:spPr>
      </p:sp>
      <p:sp>
        <p:nvSpPr>
          <p:cNvPr id="364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62010482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AD14092-FCF6-4F30-B124-417B652C191C}" type="slidenum">
              <a:rPr lang="en-US" sz="1200">
                <a:latin typeface="Times New Roman" pitchFamily="18" charset="0"/>
              </a:rPr>
              <a:pPr/>
              <a:t>141</a:t>
            </a:fld>
            <a:endParaRPr lang="en-US" sz="1200">
              <a:latin typeface="Times New Roman" pitchFamily="18" charset="0"/>
            </a:endParaRPr>
          </a:p>
        </p:txBody>
      </p:sp>
      <p:sp>
        <p:nvSpPr>
          <p:cNvPr id="365571" name="Rectangle 2"/>
          <p:cNvSpPr>
            <a:spLocks noGrp="1" noRot="1" noChangeAspect="1" noChangeArrowheads="1" noTextEdit="1"/>
          </p:cNvSpPr>
          <p:nvPr>
            <p:ph type="sldImg"/>
          </p:nvPr>
        </p:nvSpPr>
        <p:spPr>
          <a:xfrm>
            <a:off x="1216025" y="914400"/>
            <a:ext cx="4425950" cy="3319463"/>
          </a:xfrm>
          <a:ln/>
        </p:spPr>
      </p:sp>
      <p:sp>
        <p:nvSpPr>
          <p:cNvPr id="365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414985641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49118F5-D3F2-4C5B-9378-6005280646B4}" type="slidenum">
              <a:rPr lang="en-US" sz="1200">
                <a:latin typeface="Times New Roman" pitchFamily="18" charset="0"/>
              </a:rPr>
              <a:pPr/>
              <a:t>142</a:t>
            </a:fld>
            <a:endParaRPr lang="en-US" sz="1200">
              <a:latin typeface="Times New Roman" pitchFamily="18" charset="0"/>
            </a:endParaRPr>
          </a:p>
        </p:txBody>
      </p:sp>
      <p:sp>
        <p:nvSpPr>
          <p:cNvPr id="367619" name="Rectangle 2"/>
          <p:cNvSpPr>
            <a:spLocks noGrp="1" noRot="1" noChangeAspect="1" noChangeArrowheads="1" noTextEdit="1"/>
          </p:cNvSpPr>
          <p:nvPr>
            <p:ph type="sldImg"/>
          </p:nvPr>
        </p:nvSpPr>
        <p:spPr>
          <a:xfrm>
            <a:off x="1216025" y="914400"/>
            <a:ext cx="4425950" cy="3319463"/>
          </a:xfrm>
          <a:ln/>
        </p:spPr>
      </p:sp>
      <p:sp>
        <p:nvSpPr>
          <p:cNvPr id="367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58174894"/>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14BC115C-74CA-47AF-BCFB-EAF05C7F8748}" type="slidenum">
              <a:rPr lang="en-US" sz="1200">
                <a:latin typeface="Times New Roman" pitchFamily="18" charset="0"/>
              </a:rPr>
              <a:pPr/>
              <a:t>143</a:t>
            </a:fld>
            <a:endParaRPr lang="en-US" sz="1200">
              <a:latin typeface="Times New Roman" pitchFamily="18" charset="0"/>
            </a:endParaRPr>
          </a:p>
        </p:txBody>
      </p:sp>
      <p:sp>
        <p:nvSpPr>
          <p:cNvPr id="368643" name="Rectangle 2"/>
          <p:cNvSpPr>
            <a:spLocks noGrp="1" noRot="1" noChangeAspect="1" noChangeArrowheads="1" noTextEdit="1"/>
          </p:cNvSpPr>
          <p:nvPr>
            <p:ph type="sldImg"/>
          </p:nvPr>
        </p:nvSpPr>
        <p:spPr>
          <a:xfrm>
            <a:off x="1216025" y="914400"/>
            <a:ext cx="4425950" cy="3319463"/>
          </a:xfrm>
          <a:ln/>
        </p:spPr>
      </p:sp>
      <p:sp>
        <p:nvSpPr>
          <p:cNvPr id="368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417041961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151F7B23-7416-4E02-80FB-664FEF754746}" type="slidenum">
              <a:rPr lang="en-US" sz="1200">
                <a:latin typeface="Times New Roman" pitchFamily="18" charset="0"/>
              </a:rPr>
              <a:pPr/>
              <a:t>144</a:t>
            </a:fld>
            <a:endParaRPr lang="en-US" sz="1200">
              <a:latin typeface="Times New Roman" pitchFamily="18" charset="0"/>
            </a:endParaRPr>
          </a:p>
        </p:txBody>
      </p:sp>
      <p:sp>
        <p:nvSpPr>
          <p:cNvPr id="369667" name="Rectangle 2"/>
          <p:cNvSpPr>
            <a:spLocks noGrp="1" noRot="1" noChangeAspect="1" noChangeArrowheads="1" noTextEdit="1"/>
          </p:cNvSpPr>
          <p:nvPr>
            <p:ph type="sldImg"/>
          </p:nvPr>
        </p:nvSpPr>
        <p:spPr>
          <a:xfrm>
            <a:off x="1216025" y="914400"/>
            <a:ext cx="4425950" cy="3319463"/>
          </a:xfrm>
          <a:ln/>
        </p:spPr>
      </p:sp>
      <p:sp>
        <p:nvSpPr>
          <p:cNvPr id="369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0729190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D9A1B99-0AFA-4FA2-8675-911E1F04E949}" type="slidenum">
              <a:rPr lang="en-US" sz="1200">
                <a:latin typeface="Times New Roman" pitchFamily="18" charset="0"/>
              </a:rPr>
              <a:pPr/>
              <a:t>145</a:t>
            </a:fld>
            <a:endParaRPr lang="en-US" sz="1200">
              <a:latin typeface="Times New Roman" pitchFamily="18" charset="0"/>
            </a:endParaRPr>
          </a:p>
        </p:txBody>
      </p:sp>
      <p:sp>
        <p:nvSpPr>
          <p:cNvPr id="370691" name="Rectangle 2"/>
          <p:cNvSpPr>
            <a:spLocks noGrp="1" noRot="1" noChangeAspect="1" noChangeArrowheads="1" noTextEdit="1"/>
          </p:cNvSpPr>
          <p:nvPr>
            <p:ph type="sldImg"/>
          </p:nvPr>
        </p:nvSpPr>
        <p:spPr>
          <a:xfrm>
            <a:off x="1216025" y="914400"/>
            <a:ext cx="4425950" cy="3319463"/>
          </a:xfrm>
          <a:ln/>
        </p:spPr>
      </p:sp>
      <p:sp>
        <p:nvSpPr>
          <p:cNvPr id="370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015424479"/>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22905A9-7D7F-4935-A922-0D3E5588F328}" type="slidenum">
              <a:rPr lang="en-US" sz="1200">
                <a:latin typeface="Times New Roman" pitchFamily="18" charset="0"/>
              </a:rPr>
              <a:pPr/>
              <a:t>146</a:t>
            </a:fld>
            <a:endParaRPr lang="en-US" sz="1200">
              <a:latin typeface="Times New Roman" pitchFamily="18" charset="0"/>
            </a:endParaRPr>
          </a:p>
        </p:txBody>
      </p:sp>
      <p:sp>
        <p:nvSpPr>
          <p:cNvPr id="371715" name="Rectangle 2"/>
          <p:cNvSpPr>
            <a:spLocks noGrp="1" noRot="1" noChangeAspect="1" noChangeArrowheads="1" noTextEdit="1"/>
          </p:cNvSpPr>
          <p:nvPr>
            <p:ph type="sldImg"/>
          </p:nvPr>
        </p:nvSpPr>
        <p:spPr>
          <a:xfrm>
            <a:off x="1216025" y="914400"/>
            <a:ext cx="4425950" cy="3319463"/>
          </a:xfrm>
          <a:ln/>
        </p:spPr>
      </p:sp>
      <p:sp>
        <p:nvSpPr>
          <p:cNvPr id="371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31793622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36D4C3-8D67-43CA-8B05-BCB792762AC5}" type="slidenum">
              <a:rPr lang="en-US" smtClean="0"/>
              <a:pPr>
                <a:defRPr/>
              </a:pPr>
              <a:t>147</a:t>
            </a:fld>
            <a:endParaRPr lang="en-US"/>
          </a:p>
        </p:txBody>
      </p:sp>
    </p:spTree>
    <p:extLst>
      <p:ext uri="{BB962C8B-B14F-4D97-AF65-F5344CB8AC3E}">
        <p14:creationId xmlns:p14="http://schemas.microsoft.com/office/powerpoint/2010/main" val="380718895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36D4C3-8D67-43CA-8B05-BCB792762AC5}" type="slidenum">
              <a:rPr lang="en-US" smtClean="0"/>
              <a:pPr>
                <a:defRPr/>
              </a:pPr>
              <a:t>148</a:t>
            </a:fld>
            <a:endParaRPr lang="en-US"/>
          </a:p>
        </p:txBody>
      </p:sp>
    </p:spTree>
    <p:extLst>
      <p:ext uri="{BB962C8B-B14F-4D97-AF65-F5344CB8AC3E}">
        <p14:creationId xmlns:p14="http://schemas.microsoft.com/office/powerpoint/2010/main" val="314383987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36D4C3-8D67-43CA-8B05-BCB792762AC5}" type="slidenum">
              <a:rPr lang="en-US" smtClean="0"/>
              <a:pPr>
                <a:defRPr/>
              </a:pPr>
              <a:t>149</a:t>
            </a:fld>
            <a:endParaRPr lang="en-US"/>
          </a:p>
        </p:txBody>
      </p:sp>
    </p:spTree>
    <p:extLst>
      <p:ext uri="{BB962C8B-B14F-4D97-AF65-F5344CB8AC3E}">
        <p14:creationId xmlns:p14="http://schemas.microsoft.com/office/powerpoint/2010/main" val="550820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2FBEECD-9FB8-4C7B-A256-A69E7C4552DF}" type="slidenum">
              <a:rPr lang="en-US" sz="1200">
                <a:latin typeface="Times New Roman" pitchFamily="18" charset="0"/>
              </a:rPr>
              <a:pPr/>
              <a:t>15</a:t>
            </a:fld>
            <a:endParaRPr lang="en-US" sz="1200">
              <a:latin typeface="Times New Roman" pitchFamily="18" charset="0"/>
            </a:endParaRPr>
          </a:p>
        </p:txBody>
      </p:sp>
      <p:sp>
        <p:nvSpPr>
          <p:cNvPr id="2" name="Notes Placeholder 1"/>
          <p:cNvSpPr>
            <a:spLocks noGrp="1"/>
          </p:cNvSpPr>
          <p:nvPr>
            <p:ph type="body" idx="1"/>
          </p:nvPr>
        </p:nvSpPr>
        <p:spPr/>
        <p:txBody>
          <a:bodyPr/>
          <a:lstStyle/>
          <a:p>
            <a:r>
              <a:rPr lang="en-US" b="1" dirty="0" err="1">
                <a:latin typeface="Arial"/>
              </a:rPr>
              <a:t>Acct_Code</a:t>
            </a:r>
            <a:r>
              <a:rPr lang="en-US" sz="1400" b="1" dirty="0"/>
              <a:t> </a:t>
            </a:r>
            <a:r>
              <a:rPr lang="en-US" dirty="0"/>
              <a:t>is a character variable defined as length 6. Its last digit represents the type of organization: </a:t>
            </a:r>
            <a:r>
              <a:rPr lang="en-US" b="1" dirty="0">
                <a:latin typeface="Arial"/>
              </a:rPr>
              <a:t>1</a:t>
            </a:r>
            <a:r>
              <a:rPr lang="en-US" dirty="0"/>
              <a:t> denotes a supplier, </a:t>
            </a:r>
            <a:r>
              <a:rPr lang="en-US" b="1" dirty="0">
                <a:latin typeface="Arial"/>
              </a:rPr>
              <a:t>2</a:t>
            </a:r>
            <a:r>
              <a:rPr lang="en-US" dirty="0"/>
              <a:t> a charity, and </a:t>
            </a:r>
            <a:r>
              <a:rPr lang="en-US" b="1" dirty="0">
                <a:latin typeface="Arial"/>
              </a:rPr>
              <a:t>3</a:t>
            </a:r>
            <a:r>
              <a:rPr lang="en-US" dirty="0"/>
              <a:t> a consultant. </a:t>
            </a:r>
          </a:p>
          <a:p>
            <a:r>
              <a:rPr lang="en-US" dirty="0"/>
              <a:t>The other characters in the </a:t>
            </a:r>
            <a:r>
              <a:rPr lang="en-US" b="1" dirty="0" err="1">
                <a:latin typeface="Arial"/>
              </a:rPr>
              <a:t>Acct_Code</a:t>
            </a:r>
            <a:r>
              <a:rPr lang="en-US" dirty="0"/>
              <a:t> variable represent the </a:t>
            </a:r>
            <a:r>
              <a:rPr lang="en-US" dirty="0">
                <a:solidFill>
                  <a:srgbClr val="000000"/>
                </a:solidFill>
              </a:rPr>
              <a:t>ID</a:t>
            </a:r>
            <a:r>
              <a:rPr lang="en-US" dirty="0"/>
              <a:t> for the organization, so the </a:t>
            </a:r>
            <a:r>
              <a:rPr lang="en-US" b="1" dirty="0">
                <a:latin typeface="Arial"/>
              </a:rPr>
              <a:t>ID</a:t>
            </a:r>
            <a:r>
              <a:rPr lang="en-US" dirty="0"/>
              <a:t> value can have as many as five characters.</a:t>
            </a:r>
          </a:p>
          <a:p>
            <a:endParaRPr lang="en-US" dirty="0"/>
          </a:p>
        </p:txBody>
      </p:sp>
    </p:spTree>
    <p:extLst>
      <p:ext uri="{BB962C8B-B14F-4D97-AF65-F5344CB8AC3E}">
        <p14:creationId xmlns:p14="http://schemas.microsoft.com/office/powerpoint/2010/main" val="153479894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150</a:t>
            </a:fld>
            <a:endParaRPr lang="en-US" sz="1200">
              <a:solidFill>
                <a:prstClr val="black"/>
              </a:solidFill>
            </a:endParaRPr>
          </a:p>
        </p:txBody>
      </p:sp>
    </p:spTree>
    <p:extLst>
      <p:ext uri="{BB962C8B-B14F-4D97-AF65-F5344CB8AC3E}">
        <p14:creationId xmlns:p14="http://schemas.microsoft.com/office/powerpoint/2010/main" val="3342831353"/>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8EA4B456-A5FD-4A4D-8903-FA419A4D2D2B}" type="slidenum">
              <a:rPr lang="en-US" sz="1200">
                <a:solidFill>
                  <a:prstClr val="black"/>
                </a:solidFill>
              </a:rPr>
              <a:pPr/>
              <a:t>151</a:t>
            </a:fld>
            <a:endParaRPr lang="en-US" sz="120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Would like a review of the exercises?</a:t>
            </a:r>
          </a:p>
          <a:p>
            <a:r>
              <a:rPr lang="en-US"/>
              <a:t>Please answer with your Yes or No seat indicator.</a:t>
            </a:r>
          </a:p>
          <a:p>
            <a:endParaRPr lang="en-US"/>
          </a:p>
        </p:txBody>
      </p:sp>
    </p:spTree>
    <p:extLst>
      <p:ext uri="{BB962C8B-B14F-4D97-AF65-F5344CB8AC3E}">
        <p14:creationId xmlns:p14="http://schemas.microsoft.com/office/powerpoint/2010/main" val="113693812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910AD9B6-CD06-4814-B65B-5EC7D8B1EEA2}" type="slidenum">
              <a:rPr lang="en-US" sz="1200"/>
              <a:pPr/>
              <a:t>152</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a</a:t>
            </a:r>
          </a:p>
          <a:p>
            <a:endParaRPr lang="en-US" dirty="0"/>
          </a:p>
          <a:p>
            <a:r>
              <a:rPr lang="en-US" dirty="0"/>
              <a:t>The SCAN function is used to extract words from a character when you know the order of the words, when their position varies, and when the words are marked by some delimiter. In this case, you don't need to specify delimiters, because the blank and the comma are default delimiters.</a:t>
            </a:r>
          </a:p>
          <a:p>
            <a:endParaRPr lang="en-US" dirty="0"/>
          </a:p>
        </p:txBody>
      </p:sp>
    </p:spTree>
    <p:extLst>
      <p:ext uri="{BB962C8B-B14F-4D97-AF65-F5344CB8AC3E}">
        <p14:creationId xmlns:p14="http://schemas.microsoft.com/office/powerpoint/2010/main" val="719709073"/>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FC10DD8E-2702-4867-ADED-F55C8EF66744}" type="slidenum">
              <a:rPr lang="en-US" sz="1200"/>
              <a:pPr/>
              <a:t>153</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d</a:t>
            </a:r>
          </a:p>
          <a:p>
            <a:endParaRPr lang="en-US" dirty="0"/>
          </a:p>
          <a:p>
            <a:r>
              <a:rPr lang="en-US" dirty="0"/>
              <a:t>The SUBSTR function is best used when you know the exact position of the substring to extract from the character value. You specify the variable, the starting position, and the number of characters to extract.</a:t>
            </a:r>
          </a:p>
          <a:p>
            <a:endParaRPr lang="en-US" dirty="0"/>
          </a:p>
        </p:txBody>
      </p:sp>
    </p:spTree>
    <p:extLst>
      <p:ext uri="{BB962C8B-B14F-4D97-AF65-F5344CB8AC3E}">
        <p14:creationId xmlns:p14="http://schemas.microsoft.com/office/powerpoint/2010/main" val="3799032129"/>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CEAA93F2-E7E6-4465-9761-0DAFA82453C8}" type="slidenum">
              <a:rPr lang="en-US" sz="1200"/>
              <a:pPr/>
              <a:t>154</a:t>
            </a:fld>
            <a:endParaRPr 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Correct Answer: b</a:t>
            </a:r>
          </a:p>
          <a:p>
            <a:endParaRPr lang="en-US" dirty="0"/>
          </a:p>
          <a:p>
            <a:r>
              <a:rPr lang="en-US" dirty="0"/>
              <a:t>When the SUBSTR function is used on the left side on an assignment statement, it replaces characters at a specified position.</a:t>
            </a:r>
          </a:p>
          <a:p>
            <a:endParaRPr lang="en-US" dirty="0"/>
          </a:p>
          <a:p>
            <a:endParaRPr lang="en-US" dirty="0"/>
          </a:p>
        </p:txBody>
      </p:sp>
    </p:spTree>
    <p:extLst>
      <p:ext uri="{BB962C8B-B14F-4D97-AF65-F5344CB8AC3E}">
        <p14:creationId xmlns:p14="http://schemas.microsoft.com/office/powerpoint/2010/main" val="198416265"/>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396C1E5D-F3CE-4D68-82E4-4A91A8B3298C}" type="slidenum">
              <a:rPr lang="en-US" sz="1200"/>
              <a:pPr/>
              <a:t>155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b</a:t>
            </a:r>
          </a:p>
          <a:p>
            <a:endParaRPr lang="en-US" dirty="0"/>
          </a:p>
          <a:p>
            <a:r>
              <a:rPr lang="en-US" dirty="0"/>
              <a:t>When you use the I modifier in the FIND function to make the search case-insensitive, you must enclose it in quotation marks.</a:t>
            </a:r>
          </a:p>
          <a:p>
            <a:endParaRPr lang="en-US" dirty="0"/>
          </a:p>
        </p:txBody>
      </p:sp>
    </p:spTree>
    <p:extLst>
      <p:ext uri="{BB962C8B-B14F-4D97-AF65-F5344CB8AC3E}">
        <p14:creationId xmlns:p14="http://schemas.microsoft.com/office/powerpoint/2010/main" val="2968973797"/>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591959D6-06CD-4127-B303-B7853BB53C4F}" type="slidenum">
              <a:rPr lang="en-US" sz="1200"/>
              <a:pPr/>
              <a:t>156</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b</a:t>
            </a:r>
          </a:p>
          <a:p>
            <a:endParaRPr lang="en-US" dirty="0"/>
          </a:p>
          <a:p>
            <a:r>
              <a:rPr lang="en-US" sz="1200" dirty="0"/>
              <a:t>When you use the I modifier in the FIND function to make the search case-insensitive, you must enclose it in quotation marks.</a:t>
            </a:r>
          </a:p>
          <a:p>
            <a:endParaRPr lang="en-US" dirty="0"/>
          </a:p>
        </p:txBody>
      </p:sp>
    </p:spTree>
    <p:extLst>
      <p:ext uri="{BB962C8B-B14F-4D97-AF65-F5344CB8AC3E}">
        <p14:creationId xmlns:p14="http://schemas.microsoft.com/office/powerpoint/2010/main" val="261015719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866A974D-703D-4E9B-BFB2-2CA12323C97F}" type="slidenum">
              <a:rPr lang="en-US" sz="1200"/>
              <a:pPr/>
              <a:t>157</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r>
              <a:rPr lang="en-US" dirty="0"/>
              <a:t>When functions are nested, the innermost function executes first and passes its result to an outer function. The LENGTH function returns the length of the string (13) to the SUBSTR function. The SUBSTR function extracts a 9-character string (13-4) starting from position 1.</a:t>
            </a:r>
          </a:p>
          <a:p>
            <a:endParaRPr lang="en-US" dirty="0"/>
          </a:p>
        </p:txBody>
      </p:sp>
    </p:spTree>
    <p:extLst>
      <p:ext uri="{BB962C8B-B14F-4D97-AF65-F5344CB8AC3E}">
        <p14:creationId xmlns:p14="http://schemas.microsoft.com/office/powerpoint/2010/main" val="397621077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897395DB-2213-4C0F-9085-85641A3303FD}" type="slidenum">
              <a:rPr lang="en-US" sz="1200"/>
              <a:pPr/>
              <a:t>158</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d</a:t>
            </a:r>
          </a:p>
          <a:p>
            <a:endParaRPr lang="en-US" dirty="0"/>
          </a:p>
          <a:p>
            <a:r>
              <a:rPr lang="en-US" dirty="0"/>
              <a:t>You can use a numbered range list to specify the variables Var1 through Var4. When you use a variable list, you must precede the list with the keyword OF. If you omit the OF, SAS will not interpret the arguments correctly.</a:t>
            </a:r>
          </a:p>
          <a:p>
            <a:endParaRPr lang="en-US" dirty="0"/>
          </a:p>
        </p:txBody>
      </p:sp>
    </p:spTree>
    <p:extLst>
      <p:ext uri="{BB962C8B-B14F-4D97-AF65-F5344CB8AC3E}">
        <p14:creationId xmlns:p14="http://schemas.microsoft.com/office/powerpoint/2010/main" val="37263143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E7EBBE76-DE37-4A79-A1A0-0E4A4EF67841}" type="slidenum">
              <a:rPr lang="en-US" sz="1200"/>
              <a:pPr/>
              <a:t>159</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r>
              <a:rPr lang="en-US" dirty="0"/>
              <a:t>The FLOOR function returns the greatest integer less than or equal to the argument.</a:t>
            </a:r>
          </a:p>
          <a:p>
            <a:endParaRPr lang="en-US" dirty="0"/>
          </a:p>
          <a:p>
            <a:endParaRPr lang="en-US" dirty="0"/>
          </a:p>
          <a:p>
            <a:endParaRPr lang="en-US" dirty="0"/>
          </a:p>
        </p:txBody>
      </p:sp>
    </p:spTree>
    <p:extLst>
      <p:ext uri="{BB962C8B-B14F-4D97-AF65-F5344CB8AC3E}">
        <p14:creationId xmlns:p14="http://schemas.microsoft.com/office/powerpoint/2010/main" val="1744723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DD5B7B7-CA43-4D11-9A91-F426B9AFE9C4}" type="slidenum">
              <a:rPr lang="en-US" sz="1200">
                <a:latin typeface="Times New Roman" pitchFamily="18" charset="0"/>
              </a:rPr>
              <a:pPr/>
              <a:t>16</a:t>
            </a:fld>
            <a:endParaRPr lang="en-US" sz="1200">
              <a:latin typeface="Times New Roman" pitchFamily="18" charset="0"/>
            </a:endParaRPr>
          </a:p>
        </p:txBody>
      </p:sp>
    </p:spTree>
    <p:extLst>
      <p:ext uri="{BB962C8B-B14F-4D97-AF65-F5344CB8AC3E}">
        <p14:creationId xmlns:p14="http://schemas.microsoft.com/office/powerpoint/2010/main" val="3200304954"/>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6164246F-4881-4328-9CE8-4C6A724387D4}" type="slidenum">
              <a:rPr lang="en-US" sz="1200"/>
              <a:pPr/>
              <a:t>160</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a</a:t>
            </a:r>
          </a:p>
          <a:p>
            <a:endParaRPr lang="en-US" dirty="0"/>
          </a:p>
          <a:p>
            <a:r>
              <a:rPr lang="en-US" dirty="0"/>
              <a:t>The PUT function explicitly converts numeric values to character values. You specify the keyword PUT followed by the variable name and then the format. The variable name and format are enclosed in parentheses and separated by a comma.</a:t>
            </a:r>
          </a:p>
          <a:p>
            <a:endParaRPr lang="en-US" dirty="0"/>
          </a:p>
        </p:txBody>
      </p:sp>
    </p:spTree>
    <p:extLst>
      <p:ext uri="{BB962C8B-B14F-4D97-AF65-F5344CB8AC3E}">
        <p14:creationId xmlns:p14="http://schemas.microsoft.com/office/powerpoint/2010/main" val="65749704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F3C60047-26B6-4CCB-AF7C-C0A6F60FF88F}" type="slidenum">
              <a:rPr lang="en-US" sz="1200"/>
              <a:pPr/>
              <a:t>161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d</a:t>
            </a:r>
          </a:p>
          <a:p>
            <a:endParaRPr lang="en-US" dirty="0"/>
          </a:p>
          <a:p>
            <a:r>
              <a:rPr lang="en-US" dirty="0"/>
              <a:t>When you use the PUT function, you must specify a format that can read the form of the values. The numeric format 4.1 correctly reads the values of </a:t>
            </a:r>
            <a:r>
              <a:rPr lang="en-US" dirty="0" err="1"/>
              <a:t>SiteNum</a:t>
            </a:r>
            <a:r>
              <a:rPr lang="en-US" dirty="0"/>
              <a:t>. </a:t>
            </a:r>
          </a:p>
          <a:p>
            <a:endParaRPr lang="en-US" dirty="0"/>
          </a:p>
        </p:txBody>
      </p:sp>
    </p:spTree>
    <p:extLst>
      <p:ext uri="{BB962C8B-B14F-4D97-AF65-F5344CB8AC3E}">
        <p14:creationId xmlns:p14="http://schemas.microsoft.com/office/powerpoint/2010/main" val="1694456015"/>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186BF2DA-2945-4BA4-BBF7-120EA7394E9C}" type="slidenum">
              <a:rPr lang="en-US" sz="1200"/>
              <a:pPr/>
              <a:t>162</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r>
              <a:rPr lang="en-US" dirty="0"/>
              <a:t>The INPUT function explicitly convert character values to numeric values. You specify the keyword INPUT followed by the variable name and then the </a:t>
            </a:r>
            <a:r>
              <a:rPr lang="en-US" dirty="0" err="1"/>
              <a:t>informat</a:t>
            </a:r>
            <a:r>
              <a:rPr lang="en-US" dirty="0"/>
              <a:t>. The variable name and </a:t>
            </a:r>
            <a:r>
              <a:rPr lang="en-US" dirty="0" err="1"/>
              <a:t>informat</a:t>
            </a:r>
            <a:r>
              <a:rPr lang="en-US" dirty="0"/>
              <a:t> are enclosed in parentheses and separated by a comma. A numeric </a:t>
            </a:r>
            <a:r>
              <a:rPr lang="en-US" dirty="0" err="1"/>
              <a:t>informat</a:t>
            </a:r>
            <a:r>
              <a:rPr lang="en-US" dirty="0"/>
              <a:t> is needed for character-to-numeric conversions.</a:t>
            </a:r>
          </a:p>
          <a:p>
            <a:endParaRPr lang="en-US" dirty="0"/>
          </a:p>
        </p:txBody>
      </p:sp>
    </p:spTree>
    <p:extLst>
      <p:ext uri="{BB962C8B-B14F-4D97-AF65-F5344CB8AC3E}">
        <p14:creationId xmlns:p14="http://schemas.microsoft.com/office/powerpoint/2010/main" val="3637192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9129BE1-6BA2-4C1F-BBA9-9EE0B62FA493}" type="slidenum">
              <a:rPr lang="en-US" sz="1200">
                <a:latin typeface="Times New Roman" pitchFamily="18" charset="0"/>
              </a:rPr>
              <a:pPr/>
              <a:t>17</a:t>
            </a:fld>
            <a:endParaRPr lang="en-US" sz="1200">
              <a:latin typeface="Times New Roman" pitchFamily="18" charset="0"/>
            </a:endParaRPr>
          </a:p>
        </p:txBody>
      </p:sp>
      <p:sp>
        <p:nvSpPr>
          <p:cNvPr id="2" name="Notes Placeholder 1"/>
          <p:cNvSpPr>
            <a:spLocks noGrp="1"/>
          </p:cNvSpPr>
          <p:nvPr>
            <p:ph type="body" idx="1"/>
          </p:nvPr>
        </p:nvSpPr>
        <p:spPr/>
        <p:txBody>
          <a:bodyPr/>
          <a:lstStyle/>
          <a:p>
            <a:r>
              <a:rPr lang="en-US" dirty="0"/>
              <a:t>The SUBSTR function on the right side of an assignment statement is used to extract characters.</a:t>
            </a:r>
          </a:p>
          <a:p>
            <a:endParaRPr lang="en-US" dirty="0"/>
          </a:p>
          <a:p>
            <a:pPr rtl="0" eaLnBrk="0" fontAlgn="base" latinLnBrk="0" hangingPunct="0"/>
            <a:r>
              <a:rPr lang="en-US" sz="1200" b="0" i="1" u="none" strike="noStrike" kern="1200" baseline="0" dirty="0">
                <a:solidFill>
                  <a:schemeClr val="tx1"/>
                </a:solidFill>
                <a:effectLst/>
                <a:latin typeface="Times New Roman"/>
                <a:ea typeface="+mn-ea"/>
                <a:cs typeface="+mn-cs"/>
              </a:rPr>
              <a:t>string</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can be a character constant, variable, or expression.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start</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specifies the starting position.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length</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specifies the number of characters to extract. If omitted, the substring consists of the remainder of string.</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err="1">
                <a:solidFill>
                  <a:schemeClr val="tx1"/>
                </a:solidFill>
                <a:effectLst/>
                <a:latin typeface="Times New Roman"/>
                <a:ea typeface="+mn-ea"/>
                <a:cs typeface="+mn-cs"/>
              </a:rPr>
              <a:t>NewVar</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If </a:t>
            </a:r>
            <a:r>
              <a:rPr lang="en-US" sz="1200" b="0" i="1" u="none" strike="noStrike" kern="1200" baseline="0" dirty="0" err="1">
                <a:solidFill>
                  <a:schemeClr val="tx1"/>
                </a:solidFill>
                <a:effectLst/>
                <a:latin typeface="Times New Roman"/>
                <a:ea typeface="+mn-ea"/>
                <a:cs typeface="+mn-cs"/>
              </a:rPr>
              <a:t>NewVar</a:t>
            </a:r>
            <a:r>
              <a:rPr lang="en-US" sz="1200" b="0" i="0" u="none" strike="noStrike" kern="1200" baseline="0" dirty="0">
                <a:solidFill>
                  <a:schemeClr val="tx1"/>
                </a:solidFill>
                <a:effectLst/>
                <a:latin typeface="Times New Roman"/>
                <a:ea typeface="+mn-ea"/>
                <a:cs typeface="+mn-cs"/>
              </a:rPr>
              <a:t> is a new variable it will be created with the same length as </a:t>
            </a:r>
            <a:r>
              <a:rPr lang="en-US" sz="1200" b="0" i="1" u="none" strike="noStrike" kern="1200" baseline="0" dirty="0">
                <a:solidFill>
                  <a:schemeClr val="tx1"/>
                </a:solidFill>
                <a:effectLst/>
                <a:latin typeface="Times New Roman"/>
                <a:ea typeface="+mn-ea"/>
                <a:cs typeface="+mn-cs"/>
              </a:rPr>
              <a:t>string</a:t>
            </a:r>
            <a:r>
              <a:rPr lang="en-US" sz="1200" b="0" i="0" u="none" strike="noStrike" kern="1200" baseline="0" dirty="0">
                <a:solidFill>
                  <a:schemeClr val="tx1"/>
                </a:solidFill>
                <a:effectLst/>
                <a:latin typeface="Times New Roman"/>
                <a:ea typeface="+mn-ea"/>
                <a:cs typeface="+mn-cs"/>
              </a:rPr>
              <a:t>. To set a different length for </a:t>
            </a:r>
            <a:r>
              <a:rPr lang="en-US" sz="1200" b="0" i="1" u="none" strike="noStrike" kern="1200" baseline="0" dirty="0" err="1">
                <a:solidFill>
                  <a:schemeClr val="tx1"/>
                </a:solidFill>
                <a:effectLst/>
                <a:latin typeface="Times New Roman"/>
                <a:ea typeface="+mn-ea"/>
                <a:cs typeface="+mn-cs"/>
              </a:rPr>
              <a:t>NewVar</a:t>
            </a:r>
            <a:r>
              <a:rPr lang="en-US" sz="1200" b="0" i="0" u="none" strike="noStrike" kern="1200" baseline="0" dirty="0">
                <a:solidFill>
                  <a:schemeClr val="tx1"/>
                </a:solidFill>
                <a:effectLst/>
                <a:latin typeface="Times New Roman"/>
                <a:ea typeface="+mn-ea"/>
                <a:cs typeface="+mn-cs"/>
              </a:rPr>
              <a:t>, use a LENGTH statement prior to the assignment statement. </a:t>
            </a:r>
            <a:endParaRPr lang="en-US" sz="1200" b="0" i="0" u="none" strike="noStrike" kern="1200" dirty="0">
              <a:solidFill>
                <a:schemeClr val="tx1"/>
              </a:solidFill>
              <a:effectLst/>
              <a:latin typeface="Times New Roman"/>
              <a:ea typeface="+mn-ea"/>
              <a:cs typeface="+mn-cs"/>
            </a:endParaRPr>
          </a:p>
          <a:p>
            <a:endParaRPr lang="en-US" dirty="0"/>
          </a:p>
        </p:txBody>
      </p:sp>
    </p:spTree>
    <p:extLst>
      <p:ext uri="{BB962C8B-B14F-4D97-AF65-F5344CB8AC3E}">
        <p14:creationId xmlns:p14="http://schemas.microsoft.com/office/powerpoint/2010/main" val="3480297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266DEE98-5784-41D5-883C-81B966574E82}" type="slidenum">
              <a:rPr lang="en-US" sz="1200">
                <a:latin typeface="Times New Roman" pitchFamily="18" charset="0"/>
              </a:rPr>
              <a:pPr/>
              <a:t>18</a:t>
            </a:fld>
            <a:endParaRPr lang="en-US" sz="1200">
              <a:latin typeface="Times New Roman" pitchFamily="18" charset="0"/>
            </a:endParaRPr>
          </a:p>
        </p:txBody>
      </p:sp>
      <p:sp>
        <p:nvSpPr>
          <p:cNvPr id="229379" name="Rectangle 2"/>
          <p:cNvSpPr>
            <a:spLocks noGrp="1" noRot="1" noChangeAspect="1" noChangeArrowheads="1" noTextEdit="1"/>
          </p:cNvSpPr>
          <p:nvPr>
            <p:ph type="sldImg"/>
          </p:nvPr>
        </p:nvSpPr>
        <p:spPr>
          <a:xfrm>
            <a:off x="1216025" y="914400"/>
            <a:ext cx="4425950" cy="3319463"/>
          </a:xfrm>
          <a:ln/>
        </p:spPr>
      </p:sp>
      <p:sp>
        <p:nvSpPr>
          <p:cNvPr id="229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8" charset="0"/>
              </a:rPr>
              <a:t>c. </a:t>
            </a:r>
            <a:r>
              <a:rPr lang="en-US" dirty="0" err="1">
                <a:latin typeface="Arial"/>
              </a:rPr>
              <a:t>substr</a:t>
            </a:r>
            <a:r>
              <a:rPr lang="en-US" dirty="0">
                <a:latin typeface="Arial"/>
              </a:rPr>
              <a:t>(Item_Code,7,5)</a:t>
            </a:r>
          </a:p>
          <a:p>
            <a:endParaRPr lang="en-US" dirty="0">
              <a:latin typeface="Times New Roman" pitchFamily="18" charset="0"/>
            </a:endParaRPr>
          </a:p>
          <a:p>
            <a:endParaRPr lang="en-US" dirty="0">
              <a:latin typeface="Times New Roman" pitchFamily="18" charset="0"/>
            </a:endParaRPr>
          </a:p>
        </p:txBody>
      </p:sp>
    </p:spTree>
    <p:extLst>
      <p:ext uri="{BB962C8B-B14F-4D97-AF65-F5344CB8AC3E}">
        <p14:creationId xmlns:p14="http://schemas.microsoft.com/office/powerpoint/2010/main" val="3129597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597DE3E4-586D-4AD3-894F-09C606FD1C49}" type="slidenum">
              <a:rPr lang="en-US" sz="1200">
                <a:latin typeface="Times New Roman" pitchFamily="18" charset="0"/>
              </a:rPr>
              <a:pPr/>
              <a:t>19</a:t>
            </a:fld>
            <a:endParaRPr lang="en-US" sz="1200">
              <a:latin typeface="Times New Roman" pitchFamily="18" charset="0"/>
            </a:endParaRPr>
          </a:p>
        </p:txBody>
      </p:sp>
      <p:sp>
        <p:nvSpPr>
          <p:cNvPr id="230403" name="Rectangle 2"/>
          <p:cNvSpPr>
            <a:spLocks noGrp="1" noRot="1" noChangeAspect="1" noChangeArrowheads="1" noTextEdit="1"/>
          </p:cNvSpPr>
          <p:nvPr>
            <p:ph type="sldImg"/>
          </p:nvPr>
        </p:nvSpPr>
        <p:spPr>
          <a:xfrm>
            <a:off x="1216025" y="914400"/>
            <a:ext cx="4425950" cy="3319463"/>
          </a:xfrm>
          <a:ln/>
        </p:spPr>
      </p:sp>
      <p:sp>
        <p:nvSpPr>
          <p:cNvPr id="230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Type answer here</a:t>
            </a:r>
          </a:p>
          <a:p>
            <a:endParaRPr lang="en-US" dirty="0">
              <a:latin typeface="Times New Roman" pitchFamily="18" charset="0"/>
            </a:endParaRPr>
          </a:p>
        </p:txBody>
      </p:sp>
    </p:spTree>
    <p:extLst>
      <p:ext uri="{BB962C8B-B14F-4D97-AF65-F5344CB8AC3E}">
        <p14:creationId xmlns:p14="http://schemas.microsoft.com/office/powerpoint/2010/main" val="6975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2</a:t>
            </a:fld>
            <a:endParaRPr lang="en-US" sz="1200"/>
          </a:p>
        </p:txBody>
      </p:sp>
    </p:spTree>
    <p:extLst>
      <p:ext uri="{BB962C8B-B14F-4D97-AF65-F5344CB8AC3E}">
        <p14:creationId xmlns:p14="http://schemas.microsoft.com/office/powerpoint/2010/main" val="4031793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F4656EC-74BE-45E8-8580-C9191C654C05}" type="slidenum">
              <a:rPr lang="en-US" sz="1200">
                <a:latin typeface="Times New Roman" pitchFamily="18" charset="0"/>
              </a:rPr>
              <a:pPr/>
              <a:t>20</a:t>
            </a:fld>
            <a:endParaRPr lang="en-US" sz="1200">
              <a:latin typeface="Times New Roman" pitchFamily="18" charset="0"/>
            </a:endParaRPr>
          </a:p>
        </p:txBody>
      </p:sp>
      <p:sp>
        <p:nvSpPr>
          <p:cNvPr id="231427" name="Rectangle 2"/>
          <p:cNvSpPr>
            <a:spLocks noGrp="1" noRot="1" noChangeAspect="1" noChangeArrowheads="1" noTextEdit="1"/>
          </p:cNvSpPr>
          <p:nvPr>
            <p:ph type="sldImg"/>
          </p:nvPr>
        </p:nvSpPr>
        <p:spPr>
          <a:xfrm>
            <a:off x="1216025" y="914400"/>
            <a:ext cx="4425950" cy="3319463"/>
          </a:xfrm>
          <a:ln/>
        </p:spPr>
      </p:sp>
      <p:sp>
        <p:nvSpPr>
          <p:cNvPr id="231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046437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19EA71A8-5FCE-4DBB-97B3-EA041B12275C}" type="slidenum">
              <a:rPr lang="en-US" sz="1200">
                <a:latin typeface="Times New Roman" pitchFamily="18" charset="0"/>
              </a:rPr>
              <a:pPr/>
              <a:t>21</a:t>
            </a:fld>
            <a:endParaRPr lang="en-US" sz="1200">
              <a:latin typeface="Times New Roman" pitchFamily="18" charset="0"/>
            </a:endParaRPr>
          </a:p>
        </p:txBody>
      </p:sp>
    </p:spTree>
    <p:extLst>
      <p:ext uri="{BB962C8B-B14F-4D97-AF65-F5344CB8AC3E}">
        <p14:creationId xmlns:p14="http://schemas.microsoft.com/office/powerpoint/2010/main" val="4103502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4E62629-E6E3-4712-826C-92C483D3DDDC}" type="slidenum">
              <a:rPr lang="en-US" sz="1200">
                <a:latin typeface="Times New Roman" pitchFamily="18" charset="0"/>
              </a:rPr>
              <a:pPr/>
              <a:t>22</a:t>
            </a:fld>
            <a:endParaRPr lang="en-US" sz="1200">
              <a:latin typeface="Times New Roman" pitchFamily="18" charset="0"/>
            </a:endParaRPr>
          </a:p>
        </p:txBody>
      </p:sp>
      <p:sp>
        <p:nvSpPr>
          <p:cNvPr id="233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Point out the LENGTH statement used to set the size of ID.  Make sure that students know that it has nothing to do with the LENGTH function.   Sometimes, students will want to make a connection between the use of the function and statement because of the same spelling for each.</a:t>
            </a:r>
          </a:p>
        </p:txBody>
      </p:sp>
    </p:spTree>
    <p:extLst>
      <p:ext uri="{BB962C8B-B14F-4D97-AF65-F5344CB8AC3E}">
        <p14:creationId xmlns:p14="http://schemas.microsoft.com/office/powerpoint/2010/main" val="2271172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1A8E422C-C563-40EE-93C3-2C3BC7AE87B6}" type="slidenum">
              <a:rPr lang="en-US" sz="1200">
                <a:latin typeface="Times New Roman" pitchFamily="18" charset="0"/>
              </a:rPr>
              <a:pPr/>
              <a:t>23</a:t>
            </a:fld>
            <a:endParaRPr lang="en-US" sz="1200">
              <a:latin typeface="Times New Roman" pitchFamily="18" charset="0"/>
            </a:endParaRPr>
          </a:p>
        </p:txBody>
      </p:sp>
    </p:spTree>
    <p:extLst>
      <p:ext uri="{BB962C8B-B14F-4D97-AF65-F5344CB8AC3E}">
        <p14:creationId xmlns:p14="http://schemas.microsoft.com/office/powerpoint/2010/main" val="178389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4398E871-E524-44FE-88E8-CA07D5054A07}" type="slidenum">
              <a:rPr lang="en-US" sz="1200">
                <a:latin typeface="Times New Roman" pitchFamily="18" charset="0"/>
              </a:rPr>
              <a:pPr/>
              <a:t>24</a:t>
            </a:fld>
            <a:endParaRPr lang="en-US" sz="1200">
              <a:latin typeface="Times New Roman" pitchFamily="18" charset="0"/>
            </a:endParaRPr>
          </a:p>
        </p:txBody>
      </p:sp>
    </p:spTree>
    <p:extLst>
      <p:ext uri="{BB962C8B-B14F-4D97-AF65-F5344CB8AC3E}">
        <p14:creationId xmlns:p14="http://schemas.microsoft.com/office/powerpoint/2010/main" val="1316646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C92144F-C4C3-471C-AE67-C1B34F848AAD}" type="slidenum">
              <a:rPr lang="en-US" sz="1200">
                <a:latin typeface="Times New Roman" pitchFamily="18" charset="0"/>
              </a:rPr>
              <a:pPr/>
              <a:t>25</a:t>
            </a:fld>
            <a:endParaRPr lang="en-US" sz="1200">
              <a:latin typeface="Times New Roman" pitchFamily="18" charset="0"/>
            </a:endParaRPr>
          </a:p>
        </p:txBody>
      </p:sp>
    </p:spTree>
    <p:extLst>
      <p:ext uri="{BB962C8B-B14F-4D97-AF65-F5344CB8AC3E}">
        <p14:creationId xmlns:p14="http://schemas.microsoft.com/office/powerpoint/2010/main" val="951788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E90D474-CFB8-44EC-810B-5AA299B51D92}" type="slidenum">
              <a:rPr lang="en-US" sz="1200">
                <a:latin typeface="Times New Roman" pitchFamily="18" charset="0"/>
              </a:rPr>
              <a:pPr/>
              <a:t>26</a:t>
            </a:fld>
            <a:endParaRPr lang="en-US" sz="1200">
              <a:latin typeface="Times New Roman" pitchFamily="18" charset="0"/>
            </a:endParaRPr>
          </a:p>
        </p:txBody>
      </p:sp>
    </p:spTree>
    <p:extLst>
      <p:ext uri="{BB962C8B-B14F-4D97-AF65-F5344CB8AC3E}">
        <p14:creationId xmlns:p14="http://schemas.microsoft.com/office/powerpoint/2010/main" val="2868993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FFC77AE-EA86-4629-B776-F7433392556C}" type="slidenum">
              <a:rPr lang="en-US" sz="1200">
                <a:latin typeface="Times New Roman" pitchFamily="18" charset="0"/>
              </a:rPr>
              <a:pPr/>
              <a:t>27</a:t>
            </a:fld>
            <a:endParaRPr lang="en-US" sz="1200">
              <a:latin typeface="Times New Roman" pitchFamily="18" charset="0"/>
            </a:endParaRPr>
          </a:p>
        </p:txBody>
      </p:sp>
      <p:sp>
        <p:nvSpPr>
          <p:cNvPr id="238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It may help to tell the students that subtracting one from the value returned from the LENGTH function will give the position of the second-to-last non blank.</a:t>
            </a:r>
          </a:p>
        </p:txBody>
      </p:sp>
    </p:spTree>
    <p:extLst>
      <p:ext uri="{BB962C8B-B14F-4D97-AF65-F5344CB8AC3E}">
        <p14:creationId xmlns:p14="http://schemas.microsoft.com/office/powerpoint/2010/main" val="2825527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20F0B8B-59DE-40F7-8943-2BF67FD75DFB}" type="slidenum">
              <a:rPr lang="en-US" sz="1200">
                <a:latin typeface="Times New Roman" pitchFamily="18" charset="0"/>
              </a:rPr>
              <a:pPr/>
              <a:t>28</a:t>
            </a:fld>
            <a:endParaRPr lang="en-US" sz="1200">
              <a:latin typeface="Times New Roman" pitchFamily="18" charset="0"/>
            </a:endParaRPr>
          </a:p>
        </p:txBody>
      </p:sp>
    </p:spTree>
    <p:extLst>
      <p:ext uri="{BB962C8B-B14F-4D97-AF65-F5344CB8AC3E}">
        <p14:creationId xmlns:p14="http://schemas.microsoft.com/office/powerpoint/2010/main" val="3750272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250708E-20D0-41F0-94D6-4900B2E8D125}" type="slidenum">
              <a:rPr lang="en-US" sz="1200">
                <a:latin typeface="Times New Roman" pitchFamily="18" charset="0"/>
              </a:rPr>
              <a:pPr/>
              <a:t>29</a:t>
            </a:fld>
            <a:endParaRPr lang="en-US" sz="1200">
              <a:latin typeface="Times New Roman" pitchFamily="18" charset="0"/>
            </a:endParaRPr>
          </a:p>
        </p:txBody>
      </p:sp>
    </p:spTree>
    <p:extLst>
      <p:ext uri="{BB962C8B-B14F-4D97-AF65-F5344CB8AC3E}">
        <p14:creationId xmlns:p14="http://schemas.microsoft.com/office/powerpoint/2010/main" val="3532569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EF73903-A9E6-4A4E-85AB-64534CD89015}" type="slidenum">
              <a:rPr lang="en-US" sz="1200">
                <a:latin typeface="Times New Roman" pitchFamily="18" charset="0"/>
              </a:rPr>
              <a:pPr/>
              <a:t>3</a:t>
            </a:fld>
            <a:endParaRPr lang="en-US" sz="1200">
              <a:latin typeface="Times New Roman" pitchFamily="18"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961082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668E07E-B2F7-46DC-AEA3-C6D0ADFFDAF6}" type="slidenum">
              <a:rPr lang="en-US" sz="1200">
                <a:latin typeface="Times New Roman" pitchFamily="18" charset="0"/>
              </a:rPr>
              <a:pPr/>
              <a:t>30</a:t>
            </a:fld>
            <a:endParaRPr lang="en-US" sz="1200">
              <a:latin typeface="Times New Roman" pitchFamily="18" charset="0"/>
            </a:endParaRPr>
          </a:p>
        </p:txBody>
      </p:sp>
    </p:spTree>
    <p:extLst>
      <p:ext uri="{BB962C8B-B14F-4D97-AF65-F5344CB8AC3E}">
        <p14:creationId xmlns:p14="http://schemas.microsoft.com/office/powerpoint/2010/main" val="1189951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581F184-8239-4287-ACC5-675189488635}" type="slidenum">
              <a:rPr lang="en-US" sz="1200">
                <a:latin typeface="Times New Roman" pitchFamily="18" charset="0"/>
              </a:rPr>
              <a:pPr/>
              <a:t>31</a:t>
            </a:fld>
            <a:endParaRPr lang="en-US" sz="1200">
              <a:latin typeface="Times New Roman" pitchFamily="18" charset="0"/>
            </a:endParaRPr>
          </a:p>
        </p:txBody>
      </p:sp>
    </p:spTree>
    <p:extLst>
      <p:ext uri="{BB962C8B-B14F-4D97-AF65-F5344CB8AC3E}">
        <p14:creationId xmlns:p14="http://schemas.microsoft.com/office/powerpoint/2010/main" val="33407203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BFB40CE4-AA7A-4CBA-9402-ADE315CF277B}" type="slidenum">
              <a:rPr lang="en-US" sz="1200">
                <a:latin typeface="Times New Roman" pitchFamily="18" charset="0"/>
              </a:rPr>
              <a:pPr/>
              <a:t>32</a:t>
            </a:fld>
            <a:endParaRPr lang="en-US" sz="1200">
              <a:latin typeface="Times New Roman" pitchFamily="18" charset="0"/>
            </a:endParaRPr>
          </a:p>
        </p:txBody>
      </p:sp>
    </p:spTree>
    <p:extLst>
      <p:ext uri="{BB962C8B-B14F-4D97-AF65-F5344CB8AC3E}">
        <p14:creationId xmlns:p14="http://schemas.microsoft.com/office/powerpoint/2010/main" val="3750081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28AEF1D8-214A-4363-A69D-F3E680EA922B}" type="slidenum">
              <a:rPr lang="en-US" sz="1200">
                <a:latin typeface="Times New Roman" pitchFamily="18" charset="0"/>
              </a:rPr>
              <a:pPr/>
              <a:t>33</a:t>
            </a:fld>
            <a:endParaRPr lang="en-US" sz="1200">
              <a:latin typeface="Times New Roman" pitchFamily="18" charset="0"/>
            </a:endParaRPr>
          </a:p>
        </p:txBody>
      </p:sp>
      <p:sp>
        <p:nvSpPr>
          <p:cNvPr id="244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Be sure to mention that both a space and the &amp; must be specified as delimiters to make the value in Pname2 correct.</a:t>
            </a:r>
          </a:p>
          <a:p>
            <a:endParaRPr lang="en-US" dirty="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PROPCASE function converts all words in an argument to </a:t>
            </a:r>
            <a:r>
              <a:rPr lang="en-US" i="1" dirty="0"/>
              <a:t>proper case</a:t>
            </a:r>
            <a:r>
              <a:rPr lang="en-US" dirty="0"/>
              <a:t>, in which the first letter is uppercase and the remaining letters are lowercase.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rtl="0" eaLnBrk="0" fontAlgn="base" latinLnBrk="0" hangingPunct="0"/>
            <a:r>
              <a:rPr lang="en-US" sz="1200" b="0" i="1" u="none" strike="noStrike" kern="1200" baseline="0" dirty="0">
                <a:solidFill>
                  <a:schemeClr val="tx1"/>
                </a:solidFill>
                <a:effectLst/>
                <a:latin typeface="Times New Roman"/>
                <a:ea typeface="+mn-ea"/>
                <a:cs typeface="+mn-cs"/>
              </a:rPr>
              <a:t>argument</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can be a character constant, variable, or expression.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delimiter(s)</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delimiters are characters which separate words. If omitted, the default delimiters are the blank, /, - , ( ,   ., and tab characters.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err="1">
                <a:solidFill>
                  <a:schemeClr val="tx1"/>
                </a:solidFill>
                <a:effectLst/>
                <a:latin typeface="Times New Roman"/>
                <a:ea typeface="+mn-ea"/>
                <a:cs typeface="+mn-cs"/>
              </a:rPr>
              <a:t>NewVar</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If </a:t>
            </a:r>
            <a:r>
              <a:rPr lang="en-US" sz="1200" b="0" i="1" u="none" strike="noStrike" kern="1200" baseline="0" dirty="0" err="1">
                <a:solidFill>
                  <a:schemeClr val="tx1"/>
                </a:solidFill>
                <a:effectLst/>
                <a:latin typeface="Times New Roman"/>
                <a:ea typeface="+mn-ea"/>
                <a:cs typeface="+mn-cs"/>
              </a:rPr>
              <a:t>NewVar</a:t>
            </a:r>
            <a:r>
              <a:rPr lang="en-US" sz="1200" b="0" i="0" u="none" strike="noStrike" kern="1200" baseline="0" dirty="0">
                <a:solidFill>
                  <a:schemeClr val="tx1"/>
                </a:solidFill>
                <a:effectLst/>
                <a:latin typeface="Times New Roman"/>
                <a:ea typeface="+mn-ea"/>
                <a:cs typeface="+mn-cs"/>
              </a:rPr>
              <a:t> is a new variable, it is created with the same length as </a:t>
            </a:r>
            <a:r>
              <a:rPr lang="en-US" sz="1200" b="0" i="1" u="none" strike="noStrike" kern="1200" baseline="0" dirty="0">
                <a:solidFill>
                  <a:schemeClr val="tx1"/>
                </a:solidFill>
                <a:effectLst/>
                <a:latin typeface="Times New Roman"/>
                <a:ea typeface="+mn-ea"/>
                <a:cs typeface="+mn-cs"/>
              </a:rPr>
              <a:t>argument</a:t>
            </a:r>
            <a:r>
              <a:rPr lang="en-US" sz="1200" b="0" i="0" u="none" strike="noStrike" kern="1200" baseline="0" dirty="0">
                <a:solidFill>
                  <a:schemeClr val="tx1"/>
                </a:solidFill>
                <a:effectLst/>
                <a:latin typeface="Times New Roman"/>
                <a:ea typeface="+mn-ea"/>
                <a:cs typeface="+mn-cs"/>
              </a:rPr>
              <a:t>. </a:t>
            </a:r>
            <a:endParaRPr lang="en-US" sz="1200" b="0" i="0" u="none" strike="noStrike" kern="1200" dirty="0">
              <a:solidFill>
                <a:schemeClr val="tx1"/>
              </a:solidFill>
              <a:effectLst/>
              <a:latin typeface="Times New Roman"/>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latin typeface="Times New Roman" pitchFamily="18" charset="0"/>
            </a:endParaRPr>
          </a:p>
          <a:p>
            <a:endParaRPr lang="en-US" dirty="0">
              <a:latin typeface="Times New Roman" pitchFamily="18" charset="0"/>
            </a:endParaRPr>
          </a:p>
        </p:txBody>
      </p:sp>
    </p:spTree>
    <p:extLst>
      <p:ext uri="{BB962C8B-B14F-4D97-AF65-F5344CB8AC3E}">
        <p14:creationId xmlns:p14="http://schemas.microsoft.com/office/powerpoint/2010/main" val="1973327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34</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a:lnSpc>
                <a:spcPct val="85000"/>
              </a:lnSpc>
            </a:pPr>
            <a:r>
              <a:rPr lang="en-US" b="0" dirty="0">
                <a:latin typeface="Courier New" pitchFamily="49" charset="0"/>
              </a:rPr>
              <a:t>Name = </a:t>
            </a:r>
            <a:r>
              <a:rPr lang="en-US" b="0" dirty="0" err="1">
                <a:latin typeface="Courier New" pitchFamily="49" charset="0"/>
              </a:rPr>
              <a:t>propcase</a:t>
            </a:r>
            <a:r>
              <a:rPr lang="en-US" b="0" dirty="0">
                <a:latin typeface="Courier New" pitchFamily="49" charset="0"/>
              </a:rPr>
              <a:t>(Name,' *');</a:t>
            </a:r>
          </a:p>
          <a:p>
            <a:pPr>
              <a:lnSpc>
                <a:spcPct val="85000"/>
              </a:lnSpc>
            </a:pPr>
            <a:endParaRPr lang="en-US" b="0" dirty="0">
              <a:latin typeface="Courier New" pitchFamily="49" charset="0"/>
            </a:endParaRPr>
          </a:p>
        </p:txBody>
      </p:sp>
    </p:spTree>
    <p:extLst>
      <p:ext uri="{BB962C8B-B14F-4D97-AF65-F5344CB8AC3E}">
        <p14:creationId xmlns:p14="http://schemas.microsoft.com/office/powerpoint/2010/main" val="18709107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35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42221471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778D0C44-1B96-4F8A-8CC6-2BDD6960F987}" type="slidenum">
              <a:rPr lang="en-US" sz="1200">
                <a:latin typeface="Times New Roman" pitchFamily="18" charset="0"/>
              </a:rPr>
              <a:pPr/>
              <a:t>36</a:t>
            </a:fld>
            <a:endParaRPr lang="en-US" sz="1200">
              <a:latin typeface="Times New Roman" pitchFamily="18" charset="0"/>
            </a:endParaRPr>
          </a:p>
        </p:txBody>
      </p:sp>
    </p:spTree>
    <p:extLst>
      <p:ext uri="{BB962C8B-B14F-4D97-AF65-F5344CB8AC3E}">
        <p14:creationId xmlns:p14="http://schemas.microsoft.com/office/powerpoint/2010/main" val="34515025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B93BF424-31D2-49FB-9DB5-2BFB64BFEFA2}" type="slidenum">
              <a:rPr lang="en-US" sz="1200">
                <a:latin typeface="Times New Roman" pitchFamily="18" charset="0"/>
              </a:rPr>
              <a:pPr/>
              <a:t>37</a:t>
            </a:fld>
            <a:endParaRPr lang="en-US" sz="1200">
              <a:latin typeface="Times New Roman" pitchFamily="18" charset="0"/>
            </a:endParaRPr>
          </a:p>
        </p:txBody>
      </p:sp>
      <p:sp>
        <p:nvSpPr>
          <p:cNvPr id="249859" name="Rectangle 2"/>
          <p:cNvSpPr>
            <a:spLocks noGrp="1" noRot="1" noChangeAspect="1" noChangeArrowheads="1" noTextEdit="1"/>
          </p:cNvSpPr>
          <p:nvPr>
            <p:ph type="sldImg"/>
          </p:nvPr>
        </p:nvSpPr>
        <p:spPr>
          <a:xfrm>
            <a:off x="1216025" y="914400"/>
            <a:ext cx="4425950" cy="3319463"/>
          </a:xfrm>
          <a:ln/>
        </p:spPr>
      </p:sp>
      <p:sp>
        <p:nvSpPr>
          <p:cNvPr id="249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Briefly talk through each function.</a:t>
            </a:r>
          </a:p>
        </p:txBody>
      </p:sp>
    </p:spTree>
    <p:extLst>
      <p:ext uri="{BB962C8B-B14F-4D97-AF65-F5344CB8AC3E}">
        <p14:creationId xmlns:p14="http://schemas.microsoft.com/office/powerpoint/2010/main" val="23474757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38</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b="0" dirty="0"/>
              <a:t>After running the corrected program, the shoes data set has eight observations and five variables.</a:t>
            </a:r>
          </a:p>
        </p:txBody>
      </p:sp>
    </p:spTree>
    <p:extLst>
      <p:ext uri="{BB962C8B-B14F-4D97-AF65-F5344CB8AC3E}">
        <p14:creationId xmlns:p14="http://schemas.microsoft.com/office/powerpoint/2010/main" val="18709107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39</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4254600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1F5D656F-C426-42EF-8839-7049FB19690D}" type="slidenum">
              <a:rPr lang="en-US" sz="1200">
                <a:latin typeface="Times New Roman" pitchFamily="18" charset="0"/>
              </a:rPr>
              <a:pPr/>
              <a:t>4</a:t>
            </a:fld>
            <a:endParaRPr lang="en-US" sz="1200">
              <a:latin typeface="Times New Roman" pitchFamily="18"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2561143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40</a:t>
            </a:fld>
            <a:endParaRPr lang="en-US" sz="1200">
              <a:solidFill>
                <a:prstClr val="black"/>
              </a:solidFill>
            </a:endParaRPr>
          </a:p>
        </p:txBody>
      </p:sp>
    </p:spTree>
    <p:extLst>
      <p:ext uri="{BB962C8B-B14F-4D97-AF65-F5344CB8AC3E}">
        <p14:creationId xmlns:p14="http://schemas.microsoft.com/office/powerpoint/2010/main" val="13502992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41</a:t>
            </a:fld>
            <a:endParaRPr lang="en-US" sz="1200"/>
          </a:p>
        </p:txBody>
      </p:sp>
    </p:spTree>
    <p:extLst>
      <p:ext uri="{BB962C8B-B14F-4D97-AF65-F5344CB8AC3E}">
        <p14:creationId xmlns:p14="http://schemas.microsoft.com/office/powerpoint/2010/main" val="9696471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C2071A3-02BC-4F19-B88D-CBD36EA31E7A}" type="slidenum">
              <a:rPr lang="en-US" sz="1200">
                <a:latin typeface="Times New Roman" pitchFamily="18" charset="0"/>
              </a:rPr>
              <a:pPr/>
              <a:t>42</a:t>
            </a:fld>
            <a:endParaRPr lang="en-US" sz="1200">
              <a:latin typeface="Times New Roman" pitchFamily="18" charset="0"/>
            </a:endParaRPr>
          </a:p>
        </p:txBody>
      </p:sp>
    </p:spTree>
    <p:extLst>
      <p:ext uri="{BB962C8B-B14F-4D97-AF65-F5344CB8AC3E}">
        <p14:creationId xmlns:p14="http://schemas.microsoft.com/office/powerpoint/2010/main" val="26853760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321E721-2E1D-4A75-91ED-DF173820C1EC}" type="slidenum">
              <a:rPr sz="1200">
                <a:solidFill>
                  <a:prstClr val="black"/>
                </a:solidFill>
                <a:latin typeface="Times New Roman" pitchFamily="18" charset="0"/>
              </a:rPr>
              <a:pPr/>
              <a:t>43</a:t>
            </a:fld>
            <a:endParaRPr sz="1200">
              <a:solidFill>
                <a:prstClr val="black"/>
              </a:solidFill>
              <a:latin typeface="Times New Roman" pitchFamily="18" charset="0"/>
            </a:endParaRPr>
          </a:p>
        </p:txBody>
      </p:sp>
      <p:sp>
        <p:nvSpPr>
          <p:cNvPr id="2" name="Notes Placeholder 1"/>
          <p:cNvSpPr>
            <a:spLocks noGrp="1"/>
          </p:cNvSpPr>
          <p:nvPr>
            <p:ph type="body" idx="1"/>
          </p:nvPr>
        </p:nvSpPr>
        <p:spPr/>
        <p:txBody>
          <a:bodyPr/>
          <a:lstStyle/>
          <a:p>
            <a:r>
              <a:rPr lang="en-US" b="1" dirty="0">
                <a:latin typeface="Arial"/>
              </a:rPr>
              <a:t>Address1</a:t>
            </a:r>
            <a:r>
              <a:rPr lang="en-US" dirty="0"/>
              <a:t> and </a:t>
            </a:r>
            <a:r>
              <a:rPr lang="en-US" b="1" dirty="0">
                <a:latin typeface="Arial"/>
              </a:rPr>
              <a:t>Address2</a:t>
            </a:r>
            <a:r>
              <a:rPr lang="en-US" dirty="0"/>
              <a:t> are in the correct form to use for a mailing address, but the </a:t>
            </a:r>
            <a:r>
              <a:rPr lang="en-US" b="1" dirty="0">
                <a:latin typeface="Arial"/>
              </a:rPr>
              <a:t>Title</a:t>
            </a:r>
            <a:r>
              <a:rPr lang="en-US" dirty="0"/>
              <a:t> and </a:t>
            </a:r>
            <a:r>
              <a:rPr lang="en-US" b="1" dirty="0">
                <a:latin typeface="Arial"/>
              </a:rPr>
              <a:t>Name</a:t>
            </a:r>
            <a:r>
              <a:rPr lang="en-US" dirty="0"/>
              <a:t> variables need to be combined into a new variable, </a:t>
            </a:r>
            <a:r>
              <a:rPr lang="en-US" b="1" dirty="0" err="1">
                <a:latin typeface="Arial"/>
              </a:rPr>
              <a:t>FullName</a:t>
            </a:r>
            <a:r>
              <a:rPr lang="en-US" dirty="0"/>
              <a:t>.</a:t>
            </a:r>
          </a:p>
        </p:txBody>
      </p:sp>
    </p:spTree>
    <p:extLst>
      <p:ext uri="{BB962C8B-B14F-4D97-AF65-F5344CB8AC3E}">
        <p14:creationId xmlns:p14="http://schemas.microsoft.com/office/powerpoint/2010/main" val="34670310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45F42BF-FCD9-4495-BEA7-065A8460B5F6}" type="slidenum">
              <a:rPr lang="en-US" sz="1200">
                <a:latin typeface="Times New Roman" pitchFamily="18" charset="0"/>
              </a:rPr>
              <a:pPr/>
              <a:t>44</a:t>
            </a:fld>
            <a:endParaRPr lang="en-US" sz="1200">
              <a:latin typeface="Times New Roman" pitchFamily="18" charset="0"/>
            </a:endParaRPr>
          </a:p>
        </p:txBody>
      </p:sp>
    </p:spTree>
    <p:extLst>
      <p:ext uri="{BB962C8B-B14F-4D97-AF65-F5344CB8AC3E}">
        <p14:creationId xmlns:p14="http://schemas.microsoft.com/office/powerpoint/2010/main" val="14706672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02377491-7F7F-4979-BCB4-4E7B4B187328}" type="slidenum">
              <a:rPr lang="en-US" sz="1200">
                <a:latin typeface="Times New Roman" pitchFamily="18" charset="0"/>
              </a:rPr>
              <a:pPr/>
              <a:t>45</a:t>
            </a:fld>
            <a:endParaRPr lang="en-US" sz="1200">
              <a:latin typeface="Times New Roman" pitchFamily="18" charset="0"/>
            </a:endParaRPr>
          </a:p>
        </p:txBody>
      </p:sp>
      <p:sp>
        <p:nvSpPr>
          <p:cNvPr id="257027" name="Rectangle 2"/>
          <p:cNvSpPr>
            <a:spLocks noGrp="1" noRot="1" noChangeAspect="1" noChangeArrowheads="1" noTextEdit="1"/>
          </p:cNvSpPr>
          <p:nvPr>
            <p:ph type="sldImg"/>
          </p:nvPr>
        </p:nvSpPr>
        <p:spPr>
          <a:xfrm>
            <a:off x="1216025" y="914400"/>
            <a:ext cx="4425950" cy="3319463"/>
          </a:xfrm>
          <a:ln/>
        </p:spPr>
      </p:sp>
      <p:sp>
        <p:nvSpPr>
          <p:cNvPr id="257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dirty="0"/>
              <a:t>The SUBSTR function would be difficult to use because the comma is not in the same position for each value of name.</a:t>
            </a:r>
          </a:p>
          <a:p>
            <a:r>
              <a:rPr lang="en-US" b="0" dirty="0"/>
              <a:t> </a:t>
            </a:r>
          </a:p>
          <a:p>
            <a:r>
              <a:rPr lang="en-US" b="0" dirty="0"/>
              <a:t>The SCAN function is a better choice to separate the last from the first and middle names.</a:t>
            </a:r>
          </a:p>
        </p:txBody>
      </p:sp>
    </p:spTree>
    <p:extLst>
      <p:ext uri="{BB962C8B-B14F-4D97-AF65-F5344CB8AC3E}">
        <p14:creationId xmlns:p14="http://schemas.microsoft.com/office/powerpoint/2010/main" val="20492483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23F0EA81-5225-4847-8942-AA3DEFEE35B1}" type="slidenum">
              <a:rPr lang="en-US" sz="1200">
                <a:latin typeface="Times New Roman" pitchFamily="18" charset="0"/>
              </a:rPr>
              <a:pPr/>
              <a:t>46</a:t>
            </a:fld>
            <a:endParaRPr lang="en-US" sz="1200">
              <a:latin typeface="Times New Roman" pitchFamily="18" charset="0"/>
            </a:endParaRPr>
          </a:p>
        </p:txBody>
      </p:sp>
      <p:sp>
        <p:nvSpPr>
          <p:cNvPr id="2" name="Notes Placeholder 1"/>
          <p:cNvSpPr>
            <a:spLocks noGrp="1"/>
          </p:cNvSpPr>
          <p:nvPr>
            <p:ph type="body" idx="1"/>
          </p:nvPr>
        </p:nvSpPr>
        <p:spPr/>
        <p:txBody>
          <a:bodyPr/>
          <a:lstStyle/>
          <a:p>
            <a:pPr rtl="0" eaLnBrk="0" fontAlgn="base" latinLnBrk="0" hangingPunct="0"/>
            <a:r>
              <a:rPr lang="en-US" sz="1200" b="0" i="1" u="none" strike="noStrike" kern="1200" baseline="0" dirty="0">
                <a:solidFill>
                  <a:schemeClr val="tx1"/>
                </a:solidFill>
                <a:effectLst/>
                <a:latin typeface="Times New Roman"/>
                <a:ea typeface="+mn-ea"/>
                <a:cs typeface="+mn-cs"/>
              </a:rPr>
              <a:t>string</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can be a character constant, variable, or expression.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n</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specifies the </a:t>
            </a:r>
            <a:r>
              <a:rPr lang="en-US" sz="1200" b="0" i="1" u="none" strike="noStrike" kern="1200" baseline="0" dirty="0">
                <a:solidFill>
                  <a:schemeClr val="tx1"/>
                </a:solidFill>
                <a:effectLst/>
                <a:latin typeface="Times New Roman"/>
                <a:ea typeface="+mn-ea"/>
                <a:cs typeface="+mn-cs"/>
              </a:rPr>
              <a:t>n</a:t>
            </a:r>
            <a:r>
              <a:rPr lang="en-US" sz="1200" b="0" i="0" u="none" strike="noStrike" kern="1200" baseline="0" dirty="0">
                <a:solidFill>
                  <a:schemeClr val="tx1"/>
                </a:solidFill>
                <a:effectLst/>
                <a:latin typeface="Times New Roman"/>
                <a:ea typeface="+mn-ea"/>
                <a:cs typeface="+mn-cs"/>
              </a:rPr>
              <a:t>th word to extract from </a:t>
            </a:r>
            <a:r>
              <a:rPr lang="en-US" sz="1200" b="0" i="1" u="none" strike="noStrike" kern="1200" baseline="0" dirty="0">
                <a:solidFill>
                  <a:schemeClr val="tx1"/>
                </a:solidFill>
                <a:effectLst/>
                <a:latin typeface="Times New Roman"/>
                <a:ea typeface="+mn-ea"/>
                <a:cs typeface="+mn-cs"/>
              </a:rPr>
              <a:t>string</a:t>
            </a:r>
            <a:r>
              <a:rPr lang="en-US" sz="1200" b="0" i="0" u="none" strike="noStrike" kern="1200" baseline="0" dirty="0">
                <a:solidFill>
                  <a:schemeClr val="tx1"/>
                </a:solidFill>
                <a:effectLst/>
                <a:latin typeface="Times New Roman"/>
                <a:ea typeface="+mn-ea"/>
                <a:cs typeface="+mn-cs"/>
              </a:rPr>
              <a:t>.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err="1">
                <a:solidFill>
                  <a:schemeClr val="tx1"/>
                </a:solidFill>
                <a:effectLst/>
                <a:latin typeface="Times New Roman"/>
                <a:ea typeface="+mn-ea"/>
                <a:cs typeface="+mn-cs"/>
              </a:rPr>
              <a:t>charlist</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lists the character(s) that delimit words. If omitted, the default delimiters are as follows: </a:t>
            </a:r>
            <a:endParaRPr lang="en-US" sz="1200" b="0" i="0" u="none" strike="noStrike" kern="1200" dirty="0">
              <a:solidFill>
                <a:schemeClr val="tx1"/>
              </a:solidFill>
              <a:effectLst/>
              <a:latin typeface="Times New Roman"/>
              <a:ea typeface="+mn-ea"/>
              <a:cs typeface="+mn-cs"/>
            </a:endParaRPr>
          </a:p>
          <a:p>
            <a:endParaRPr lang="en-US" dirty="0"/>
          </a:p>
          <a:p>
            <a:pPr rtl="0" eaLnBrk="0" fontAlgn="base" latinLnBrk="0" hangingPunct="0"/>
            <a:r>
              <a:rPr lang="en-US" sz="1200" b="0" i="0" u="none" strike="noStrike" kern="1200" baseline="0" dirty="0">
                <a:solidFill>
                  <a:schemeClr val="tx1"/>
                </a:solidFill>
                <a:effectLst/>
                <a:latin typeface="Times New Roman"/>
                <a:ea typeface="+mn-ea"/>
                <a:cs typeface="+mn-cs"/>
              </a:rPr>
              <a:t>ASCII (PC, UNIX)</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blank . &lt; ( + | &amp; ! $ * ) ; - / , %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EBCDIC (z/OS)</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blank . &lt; ( + | &amp; ! $ * ) ; - / , % | ¢ ¬</a:t>
            </a:r>
            <a:endParaRPr lang="en-US" sz="1200" b="0" i="0" u="none" strike="noStrike" kern="1200" dirty="0">
              <a:solidFill>
                <a:schemeClr val="tx1"/>
              </a:solidFill>
              <a:effectLst/>
              <a:latin typeface="Times New Roman"/>
              <a:ea typeface="+mn-ea"/>
              <a:cs typeface="+mn-cs"/>
            </a:endParaRPr>
          </a:p>
          <a:p>
            <a:endParaRPr lang="en-US" dirty="0"/>
          </a:p>
        </p:txBody>
      </p:sp>
    </p:spTree>
    <p:extLst>
      <p:ext uri="{BB962C8B-B14F-4D97-AF65-F5344CB8AC3E}">
        <p14:creationId xmlns:p14="http://schemas.microsoft.com/office/powerpoint/2010/main" val="39497934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B165226B-E5EC-4ED0-915F-D74671125CF0}" type="slidenum">
              <a:rPr lang="en-US" sz="1200">
                <a:latin typeface="Times New Roman" pitchFamily="18" charset="0"/>
              </a:rPr>
              <a:pPr/>
              <a:t>47</a:t>
            </a:fld>
            <a:endParaRPr lang="en-US" sz="1200">
              <a:latin typeface="Times New Roman" pitchFamily="18" charset="0"/>
            </a:endParaRPr>
          </a:p>
        </p:txBody>
      </p:sp>
      <p:sp>
        <p:nvSpPr>
          <p:cNvPr id="2" name="Notes Placeholder 1"/>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A good practice is to explicitly define the length of any created variable with a LENGTH statement.</a:t>
            </a:r>
          </a:p>
          <a:p>
            <a:endParaRPr lang="en-US" dirty="0"/>
          </a:p>
        </p:txBody>
      </p:sp>
    </p:spTree>
    <p:extLst>
      <p:ext uri="{BB962C8B-B14F-4D97-AF65-F5344CB8AC3E}">
        <p14:creationId xmlns:p14="http://schemas.microsoft.com/office/powerpoint/2010/main" val="5965901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48</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When</a:t>
            </a:r>
            <a:r>
              <a:rPr lang="en-US" baseline="0" dirty="0"/>
              <a:t> you use just the comma as a delimiter for the SCAN function, the value stored in second is a space followed by hardware.</a:t>
            </a:r>
            <a:endParaRPr lang="en-US" dirty="0"/>
          </a:p>
        </p:txBody>
      </p:sp>
    </p:spTree>
    <p:extLst>
      <p:ext uri="{BB962C8B-B14F-4D97-AF65-F5344CB8AC3E}">
        <p14:creationId xmlns:p14="http://schemas.microsoft.com/office/powerpoint/2010/main" val="18709107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49</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2276953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4D779FB-CC14-4D5F-9B24-2E2113A580D9}" type="slidenum">
              <a:rPr lang="en-US" sz="1200">
                <a:latin typeface="Times New Roman" pitchFamily="18" charset="0"/>
              </a:rPr>
              <a:pPr/>
              <a:t>5</a:t>
            </a:fld>
            <a:endParaRPr lang="en-US" sz="1200">
              <a:latin typeface="Times New Roman" pitchFamily="18" charset="0"/>
            </a:endParaRPr>
          </a:p>
        </p:txBody>
      </p:sp>
      <p:sp>
        <p:nvSpPr>
          <p:cNvPr id="209923" name="Rectangle 2"/>
          <p:cNvSpPr>
            <a:spLocks noGrp="1" noRot="1" noChangeAspect="1" noChangeArrowheads="1" noTextEdit="1"/>
          </p:cNvSpPr>
          <p:nvPr>
            <p:ph type="sldImg"/>
          </p:nvPr>
        </p:nvSpPr>
        <p:spPr>
          <a:xfrm>
            <a:off x="1216025" y="914400"/>
            <a:ext cx="4425950" cy="3319463"/>
          </a:xfrm>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430398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58B8E97-C477-48F8-A1EE-68D014C59AE0}" type="slidenum">
              <a:rPr lang="en-US" sz="1200">
                <a:latin typeface="Times New Roman" pitchFamily="18" charset="0"/>
              </a:rPr>
              <a:pPr/>
              <a:t>50</a:t>
            </a:fld>
            <a:endParaRPr lang="en-US" sz="1200">
              <a:latin typeface="Times New Roman" pitchFamily="18" charset="0"/>
            </a:endParaRPr>
          </a:p>
        </p:txBody>
      </p:sp>
      <p:sp>
        <p:nvSpPr>
          <p:cNvPr id="268291" name="Rectangle 2"/>
          <p:cNvSpPr>
            <a:spLocks noGrp="1" noRot="1" noChangeAspect="1" noChangeArrowheads="1" noTextEdit="1"/>
          </p:cNvSpPr>
          <p:nvPr>
            <p:ph type="sldImg"/>
          </p:nvPr>
        </p:nvSpPr>
        <p:spPr>
          <a:xfrm>
            <a:off x="1216025" y="914400"/>
            <a:ext cx="4425950" cy="3319463"/>
          </a:xfrm>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lvl="1" indent="0">
              <a:buClr>
                <a:schemeClr val="tx1"/>
              </a:buClr>
              <a:buSzTx/>
              <a:buFont typeface="Wingdings" pitchFamily="2" charset="2"/>
              <a:buNone/>
            </a:pPr>
            <a:r>
              <a:rPr lang="en-US" dirty="0"/>
              <a:t>d.  All of the above would work.</a:t>
            </a:r>
          </a:p>
          <a:p>
            <a:endParaRPr lang="en-US" dirty="0">
              <a:latin typeface="Times New Roman" pitchFamily="18" charset="0"/>
            </a:endParaRPr>
          </a:p>
        </p:txBody>
      </p:sp>
    </p:spTree>
    <p:extLst>
      <p:ext uri="{BB962C8B-B14F-4D97-AF65-F5344CB8AC3E}">
        <p14:creationId xmlns:p14="http://schemas.microsoft.com/office/powerpoint/2010/main" val="3018832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11B81D7-5501-4B1C-9827-DA98F8F617B2}" type="slidenum">
              <a:rPr lang="en-US" sz="1200">
                <a:latin typeface="Times New Roman" pitchFamily="18" charset="0"/>
              </a:rPr>
              <a:pPr/>
              <a:t>51</a:t>
            </a:fld>
            <a:endParaRPr lang="en-US" sz="1200">
              <a:latin typeface="Times New Roman" pitchFamily="18" charset="0"/>
            </a:endParaRPr>
          </a:p>
        </p:txBody>
      </p:sp>
      <p:sp>
        <p:nvSpPr>
          <p:cNvPr id="269315" name="Rectangle 2"/>
          <p:cNvSpPr>
            <a:spLocks noGrp="1" noRot="1" noChangeAspect="1" noChangeArrowheads="1" noTextEdit="1"/>
          </p:cNvSpPr>
          <p:nvPr>
            <p:ph type="sldImg"/>
          </p:nvPr>
        </p:nvSpPr>
        <p:spPr>
          <a:xfrm>
            <a:off x="1216025" y="914400"/>
            <a:ext cx="4425950" cy="3319463"/>
          </a:xfrm>
          <a:ln/>
        </p:spPr>
      </p:sp>
      <p:sp>
        <p:nvSpPr>
          <p:cNvPr id="269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Type answer here</a:t>
            </a:r>
          </a:p>
          <a:p>
            <a:endParaRPr lang="en-US" dirty="0">
              <a:latin typeface="Times New Roman" pitchFamily="18" charset="0"/>
            </a:endParaRPr>
          </a:p>
        </p:txBody>
      </p:sp>
    </p:spTree>
    <p:extLst>
      <p:ext uri="{BB962C8B-B14F-4D97-AF65-F5344CB8AC3E}">
        <p14:creationId xmlns:p14="http://schemas.microsoft.com/office/powerpoint/2010/main" val="21543734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056EA6D-48C1-4B3D-A212-CD3ED3F456DA}" type="slidenum">
              <a:rPr lang="en-US" sz="1200">
                <a:latin typeface="Times New Roman" pitchFamily="18" charset="0"/>
              </a:rPr>
              <a:pPr/>
              <a:t>52</a:t>
            </a:fld>
            <a:endParaRPr lang="en-US" sz="1200">
              <a:latin typeface="Times New Roman" pitchFamily="18" charset="0"/>
            </a:endParaRPr>
          </a:p>
        </p:txBody>
      </p:sp>
    </p:spTree>
    <p:extLst>
      <p:ext uri="{BB962C8B-B14F-4D97-AF65-F5344CB8AC3E}">
        <p14:creationId xmlns:p14="http://schemas.microsoft.com/office/powerpoint/2010/main" val="1185894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6A36C58-3068-42B7-8FCA-3F82EC542D74}" type="slidenum">
              <a:rPr lang="en-US" sz="1200">
                <a:latin typeface="Times New Roman" pitchFamily="18" charset="0"/>
              </a:rPr>
              <a:pPr/>
              <a:t>53</a:t>
            </a:fld>
            <a:endParaRPr lang="en-US" sz="1200">
              <a:latin typeface="Times New Roman" pitchFamily="18" charset="0"/>
            </a:endParaRPr>
          </a:p>
        </p:txBody>
      </p:sp>
      <p:sp>
        <p:nvSpPr>
          <p:cNvPr id="2" name="Notes Placeholder 1"/>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CATX function joins or </a:t>
            </a:r>
            <a:r>
              <a:rPr lang="en-US" i="1" dirty="0"/>
              <a:t>concatenates</a:t>
            </a:r>
            <a:r>
              <a:rPr lang="en-US" dirty="0"/>
              <a:t> character strings. </a:t>
            </a:r>
          </a:p>
          <a:p>
            <a:endParaRPr lang="en-US" noProof="1">
              <a:latin typeface="Times New Roman" pitchFamily="18" charset="0"/>
            </a:endParaRPr>
          </a:p>
          <a:p>
            <a:pPr rtl="0" eaLnBrk="0" fontAlgn="base" latinLnBrk="0" hangingPunct="0"/>
            <a:r>
              <a:rPr lang="en-US" sz="1200" b="0" i="1" u="none" strike="noStrike" kern="1200" baseline="0" dirty="0">
                <a:solidFill>
                  <a:schemeClr val="tx1"/>
                </a:solidFill>
                <a:effectLst/>
                <a:latin typeface="Times New Roman"/>
                <a:ea typeface="+mn-ea"/>
                <a:cs typeface="+mn-cs"/>
              </a:rPr>
              <a:t>separator</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Is a character string that is inserted between the concatenated </a:t>
            </a:r>
            <a:r>
              <a:rPr lang="en-US" sz="1200" b="0" i="1" u="none" strike="noStrike" kern="1200" baseline="0" dirty="0">
                <a:solidFill>
                  <a:schemeClr val="tx1"/>
                </a:solidFill>
                <a:effectLst/>
                <a:latin typeface="Times New Roman"/>
                <a:ea typeface="+mn-ea"/>
                <a:cs typeface="+mn-cs"/>
              </a:rPr>
              <a:t>string-1,</a:t>
            </a:r>
            <a:r>
              <a:rPr lang="en-US" sz="1200" b="0" i="0" u="none" strike="noStrike" kern="1200" baseline="0" dirty="0">
                <a:solidFill>
                  <a:schemeClr val="tx1"/>
                </a:solidFill>
                <a:effectLst/>
                <a:latin typeface="Times New Roman"/>
                <a:ea typeface="+mn-ea"/>
                <a:cs typeface="+mn-cs"/>
              </a:rPr>
              <a:t>…,</a:t>
            </a:r>
            <a:r>
              <a:rPr lang="en-US" sz="1200" b="0" i="1" u="none" strike="noStrike" kern="1200" baseline="0" dirty="0">
                <a:solidFill>
                  <a:schemeClr val="tx1"/>
                </a:solidFill>
                <a:effectLst/>
                <a:latin typeface="Times New Roman"/>
                <a:ea typeface="+mn-ea"/>
                <a:cs typeface="+mn-cs"/>
              </a:rPr>
              <a:t>string-n</a:t>
            </a:r>
            <a:r>
              <a:rPr lang="en-US" sz="1200" b="0" i="0" u="none" strike="noStrike" kern="1200" baseline="0" dirty="0">
                <a:solidFill>
                  <a:schemeClr val="tx1"/>
                </a:solidFill>
                <a:effectLst/>
                <a:latin typeface="Times New Roman"/>
                <a:ea typeface="+mn-ea"/>
                <a:cs typeface="+mn-cs"/>
              </a:rPr>
              <a:t> arguments.</a:t>
            </a:r>
            <a:endParaRPr lang="en-US" sz="1200" b="0" i="0" u="none" strike="noStrike" kern="1200" dirty="0">
              <a:solidFill>
                <a:schemeClr val="tx1"/>
              </a:solidFill>
              <a:effectLst/>
              <a:latin typeface="Times New Roman"/>
              <a:ea typeface="+mn-ea"/>
              <a:cs typeface="+mn-cs"/>
            </a:endParaRPr>
          </a:p>
          <a:p>
            <a:pPr rtl="0" eaLnBrk="0" fontAlgn="base" latinLnBrk="0" hangingPunct="0"/>
            <a:endParaRPr lang="en-US" sz="1200" b="0" i="1" u="none" strike="noStrike" kern="1200" baseline="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string-1, …,string-n</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can be a character constant, variable, or expression.</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Leading and trailing blanks are removed from each argument.</a:t>
            </a:r>
            <a:endParaRPr lang="en-US" sz="1200" b="0" i="0" u="none" strike="noStrike" kern="1200" dirty="0">
              <a:solidFill>
                <a:schemeClr val="tx1"/>
              </a:solidFill>
              <a:effectLst/>
              <a:latin typeface="Times New Roman"/>
              <a:ea typeface="+mn-ea"/>
              <a:cs typeface="+mn-cs"/>
            </a:endParaRPr>
          </a:p>
          <a:p>
            <a:endParaRPr lang="en-US" noProof="1">
              <a:latin typeface="Times New Roman" pitchFamily="18" charset="0"/>
            </a:endParaRPr>
          </a:p>
          <a:p>
            <a:endParaRPr lang="en-US" dirty="0"/>
          </a:p>
        </p:txBody>
      </p:sp>
    </p:spTree>
    <p:extLst>
      <p:ext uri="{BB962C8B-B14F-4D97-AF65-F5344CB8AC3E}">
        <p14:creationId xmlns:p14="http://schemas.microsoft.com/office/powerpoint/2010/main" val="40671725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Slide Image Placeholder 1"/>
          <p:cNvSpPr>
            <a:spLocks noGrp="1" noRot="1" noChangeAspect="1" noTextEdit="1"/>
          </p:cNvSpPr>
          <p:nvPr>
            <p:ph type="sldImg"/>
          </p:nvPr>
        </p:nvSpPr>
        <p:spPr>
          <a:xfrm>
            <a:off x="1216025" y="914400"/>
            <a:ext cx="4425950" cy="3319463"/>
          </a:xfrm>
          <a:ln/>
        </p:spPr>
      </p:sp>
      <p:sp>
        <p:nvSpPr>
          <p:cNvPr id="274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
        <p:nvSpPr>
          <p:cNvPr id="274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058AD447-1A09-41A8-A4F0-19064A0893A7}" type="slidenum">
              <a:rPr lang="en-US" sz="1200">
                <a:latin typeface="Times New Roman" pitchFamily="18" charset="0"/>
              </a:rPr>
              <a:pPr/>
              <a:t>54</a:t>
            </a:fld>
            <a:endParaRPr lang="en-US" sz="1200">
              <a:latin typeface="Times New Roman" pitchFamily="18" charset="0"/>
            </a:endParaRPr>
          </a:p>
        </p:txBody>
      </p:sp>
    </p:spTree>
    <p:extLst>
      <p:ext uri="{BB962C8B-B14F-4D97-AF65-F5344CB8AC3E}">
        <p14:creationId xmlns:p14="http://schemas.microsoft.com/office/powerpoint/2010/main" val="39895449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7E98D066-0BDB-476B-A514-2C66ADD5C2CC}" type="slidenum">
              <a:rPr lang="en-US" sz="1200">
                <a:latin typeface="Times New Roman" pitchFamily="18" charset="0"/>
              </a:rPr>
              <a:pPr/>
              <a:t>55</a:t>
            </a:fld>
            <a:endParaRPr lang="en-US" sz="1200">
              <a:latin typeface="Times New Roman" pitchFamily="18" charset="0"/>
            </a:endParaRPr>
          </a:p>
        </p:txBody>
      </p:sp>
    </p:spTree>
    <p:extLst>
      <p:ext uri="{BB962C8B-B14F-4D97-AF65-F5344CB8AC3E}">
        <p14:creationId xmlns:p14="http://schemas.microsoft.com/office/powerpoint/2010/main" val="11159537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5D7C6EE4-E280-49B2-BB39-507CEFC7BE48}" type="slidenum">
              <a:rPr lang="en-US" sz="1200">
                <a:latin typeface="Times New Roman" pitchFamily="18" charset="0"/>
              </a:rPr>
              <a:pPr/>
              <a:t>56</a:t>
            </a:fld>
            <a:endParaRPr lang="en-US" sz="1200">
              <a:latin typeface="Times New Roman" pitchFamily="18" charset="0"/>
            </a:endParaRPr>
          </a:p>
        </p:txBody>
      </p:sp>
    </p:spTree>
    <p:extLst>
      <p:ext uri="{BB962C8B-B14F-4D97-AF65-F5344CB8AC3E}">
        <p14:creationId xmlns:p14="http://schemas.microsoft.com/office/powerpoint/2010/main" val="35377850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57</a:t>
            </a:fld>
            <a:endParaRPr lang="en-US" sz="1200">
              <a:solidFill>
                <a:prstClr val="black"/>
              </a:solidFill>
            </a:endParaRPr>
          </a:p>
        </p:txBody>
      </p:sp>
    </p:spTree>
    <p:extLst>
      <p:ext uri="{BB962C8B-B14F-4D97-AF65-F5344CB8AC3E}">
        <p14:creationId xmlns:p14="http://schemas.microsoft.com/office/powerpoint/2010/main" val="1952530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4C3F17A-0D20-49B7-A192-3662CD8AE3E7}" type="slidenum">
              <a:rPr lang="en-US" sz="1200">
                <a:latin typeface="Times New Roman" pitchFamily="18" charset="0"/>
              </a:rPr>
              <a:pPr/>
              <a:t>58</a:t>
            </a:fld>
            <a:endParaRPr lang="en-US" sz="1200">
              <a:latin typeface="Times New Roman" pitchFamily="18" charset="0"/>
            </a:endParaRPr>
          </a:p>
        </p:txBody>
      </p:sp>
      <p:sp>
        <p:nvSpPr>
          <p:cNvPr id="280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indent="-342900" eaLnBrk="1" hangingPunct="1">
              <a:spcBef>
                <a:spcPts val="25"/>
              </a:spcBef>
              <a:spcAft>
                <a:spcPct val="17000"/>
              </a:spcAft>
              <a:buClr>
                <a:schemeClr val="tx2"/>
              </a:buClr>
              <a:buSzPct val="70000"/>
              <a:buFont typeface="Arial" pitchFamily="34" charset="0"/>
              <a:buChar char="•"/>
            </a:pPr>
            <a:r>
              <a:rPr lang="en-US" dirty="0"/>
              <a:t>The </a:t>
            </a:r>
            <a:r>
              <a:rPr lang="en-US" b="1" dirty="0" err="1">
                <a:latin typeface="Courier New" pitchFamily="49" charset="0"/>
              </a:rPr>
              <a:t>Product_ID</a:t>
            </a:r>
            <a:r>
              <a:rPr lang="en-US" dirty="0"/>
              <a:t> for mittens should have </a:t>
            </a:r>
            <a:r>
              <a:rPr lang="en-US" b="1" dirty="0">
                <a:latin typeface="Courier New" pitchFamily="49" charset="0"/>
                <a:cs typeface="Courier New" pitchFamily="49" charset="0"/>
              </a:rPr>
              <a:t>5</a:t>
            </a:r>
            <a:r>
              <a:rPr lang="en-US" dirty="0"/>
              <a:t> instead of a </a:t>
            </a:r>
            <a:r>
              <a:rPr lang="en-US" b="1" dirty="0">
                <a:latin typeface="Courier New" pitchFamily="49" charset="0"/>
                <a:cs typeface="Courier New" pitchFamily="49" charset="0"/>
              </a:rPr>
              <a:t>2</a:t>
            </a:r>
            <a:r>
              <a:rPr lang="en-US" dirty="0"/>
              <a:t> for the third group of numbers.</a:t>
            </a:r>
          </a:p>
          <a:p>
            <a:pPr lvl="1" indent="-342900">
              <a:spcBef>
                <a:spcPct val="20000"/>
              </a:spcBef>
              <a:buClr>
                <a:schemeClr val="tx2"/>
              </a:buClr>
              <a:buSzPct val="70000"/>
              <a:buFont typeface="Arial" pitchFamily="34" charset="0"/>
              <a:buChar char="•"/>
            </a:pPr>
            <a:r>
              <a:rPr lang="en-US" b="1" dirty="0" err="1">
                <a:solidFill>
                  <a:srgbClr val="000000"/>
                </a:solidFill>
                <a:latin typeface="Courier New" pitchFamily="49" charset="0"/>
              </a:rPr>
              <a:t>Luci</a:t>
            </a:r>
            <a:r>
              <a:rPr lang="en-US" dirty="0"/>
              <a:t> is a </a:t>
            </a:r>
            <a:r>
              <a:rPr lang="en-US" dirty="0">
                <a:solidFill>
                  <a:srgbClr val="000000"/>
                </a:solidFill>
              </a:rPr>
              <a:t>typographical error</a:t>
            </a:r>
            <a:r>
              <a:rPr lang="en-US" dirty="0"/>
              <a:t>; the correct word is </a:t>
            </a:r>
            <a:r>
              <a:rPr lang="en-US" b="1" dirty="0">
                <a:latin typeface="Courier New" pitchFamily="49" charset="0"/>
              </a:rPr>
              <a:t>Lucky</a:t>
            </a:r>
            <a:r>
              <a:rPr lang="en-US" dirty="0"/>
              <a:t>. </a:t>
            </a:r>
          </a:p>
          <a:p>
            <a:pPr lvl="1" indent="-342900">
              <a:spcBef>
                <a:spcPct val="20000"/>
              </a:spcBef>
              <a:buClr>
                <a:schemeClr val="tx2"/>
              </a:buClr>
              <a:buSzPct val="60000"/>
              <a:buFont typeface="Arial" pitchFamily="34" charset="0"/>
              <a:buChar char="•"/>
            </a:pPr>
            <a:r>
              <a:rPr lang="en-US" b="1" dirty="0" err="1">
                <a:latin typeface="Courier New" pitchFamily="49" charset="0"/>
              </a:rPr>
              <a:t>Product_ID</a:t>
            </a:r>
            <a:r>
              <a:rPr lang="en-US" dirty="0"/>
              <a:t> values should have no internal spaces. </a:t>
            </a:r>
          </a:p>
          <a:p>
            <a:pPr lvl="1" indent="-342900">
              <a:spcBef>
                <a:spcPct val="20000"/>
              </a:spcBef>
              <a:buClr>
                <a:schemeClr val="tx2"/>
              </a:buClr>
              <a:buSzPct val="70000"/>
              <a:buFont typeface="Arial" pitchFamily="34" charset="0"/>
              <a:buChar char="•"/>
            </a:pPr>
            <a:r>
              <a:rPr lang="en-US" dirty="0"/>
              <a:t>All words in the </a:t>
            </a:r>
            <a:r>
              <a:rPr lang="en-US" b="1" dirty="0">
                <a:latin typeface="Courier New" pitchFamily="49" charset="0"/>
              </a:rPr>
              <a:t>Product</a:t>
            </a:r>
            <a:r>
              <a:rPr lang="en-US" dirty="0"/>
              <a:t> value should start with a capital letter.</a:t>
            </a:r>
          </a:p>
        </p:txBody>
      </p:sp>
    </p:spTree>
    <p:extLst>
      <p:ext uri="{BB962C8B-B14F-4D97-AF65-F5344CB8AC3E}">
        <p14:creationId xmlns:p14="http://schemas.microsoft.com/office/powerpoint/2010/main" val="28679661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8B092FE-17AC-4C95-8391-F3D98D8826B2}" type="slidenum">
              <a:rPr lang="en-US" sz="1200">
                <a:latin typeface="Times New Roman" pitchFamily="18" charset="0"/>
              </a:rPr>
              <a:pPr/>
              <a:t>59</a:t>
            </a:fld>
            <a:endParaRPr lang="en-US" sz="1200">
              <a:latin typeface="Times New Roman" pitchFamily="18" charset="0"/>
            </a:endParaRPr>
          </a:p>
        </p:txBody>
      </p:sp>
    </p:spTree>
    <p:extLst>
      <p:ext uri="{BB962C8B-B14F-4D97-AF65-F5344CB8AC3E}">
        <p14:creationId xmlns:p14="http://schemas.microsoft.com/office/powerpoint/2010/main" val="2476802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9F2F0E5-410F-49F9-A090-29D44E6BFBF7}" type="slidenum">
              <a:rPr lang="en-US" sz="1200">
                <a:latin typeface="Times New Roman" pitchFamily="18" charset="0"/>
              </a:rPr>
              <a:pPr/>
              <a:t>6</a:t>
            </a:fld>
            <a:endParaRPr lang="en-US" sz="1200">
              <a:latin typeface="Times New Roman" pitchFamily="18" charset="0"/>
            </a:endParaRPr>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8533840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A6B60A67-02EA-4628-A28E-0E6EEAD5953F}" type="slidenum">
              <a:rPr lang="en-US" sz="1200">
                <a:latin typeface="Times New Roman" pitchFamily="18" charset="0"/>
              </a:rPr>
              <a:pPr/>
              <a:t>60</a:t>
            </a:fld>
            <a:endParaRPr lang="en-US" sz="1200">
              <a:latin typeface="Times New Roman" pitchFamily="18" charset="0"/>
            </a:endParaRPr>
          </a:p>
        </p:txBody>
      </p:sp>
    </p:spTree>
    <p:extLst>
      <p:ext uri="{BB962C8B-B14F-4D97-AF65-F5344CB8AC3E}">
        <p14:creationId xmlns:p14="http://schemas.microsoft.com/office/powerpoint/2010/main" val="19025671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BE53BC8-1318-4304-BFB9-2475EABE3061}" type="slidenum">
              <a:rPr lang="en-US" sz="1200">
                <a:latin typeface="Times New Roman" pitchFamily="18" charset="0"/>
              </a:rPr>
              <a:pPr/>
              <a:t>61</a:t>
            </a:fld>
            <a:endParaRPr lang="en-US" sz="1200">
              <a:latin typeface="Times New Roman" pitchFamily="18" charset="0"/>
            </a:endParaRPr>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765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07DE208-F3E3-423F-878F-FAEBE2C88BCC}" type="slidenum">
              <a:rPr lang="en-US" sz="1200">
                <a:latin typeface="Times New Roman" pitchFamily="18" charset="0"/>
              </a:rPr>
              <a:pPr/>
              <a:t>62</a:t>
            </a:fld>
            <a:endParaRPr lang="en-US" sz="1200">
              <a:latin typeface="Times New Roman" pitchFamily="18" charset="0"/>
            </a:endParaRPr>
          </a:p>
        </p:txBody>
      </p:sp>
    </p:spTree>
    <p:extLst>
      <p:ext uri="{BB962C8B-B14F-4D97-AF65-F5344CB8AC3E}">
        <p14:creationId xmlns:p14="http://schemas.microsoft.com/office/powerpoint/2010/main" val="231430321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07DE208-F3E3-423F-878F-FAEBE2C88BCC}" type="slidenum">
              <a:rPr lang="en-US" sz="1200">
                <a:latin typeface="Times New Roman" pitchFamily="18" charset="0"/>
              </a:rPr>
              <a:pPr/>
              <a:t>63</a:t>
            </a:fld>
            <a:endParaRPr lang="en-US" sz="1200">
              <a:latin typeface="Times New Roman" pitchFamily="18" charset="0"/>
            </a:endParaRPr>
          </a:p>
        </p:txBody>
      </p:sp>
    </p:spTree>
    <p:extLst>
      <p:ext uri="{BB962C8B-B14F-4D97-AF65-F5344CB8AC3E}">
        <p14:creationId xmlns:p14="http://schemas.microsoft.com/office/powerpoint/2010/main" val="17151489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57FD5F1-1673-4400-B2D1-F62AD448A42E}" type="slidenum">
              <a:rPr lang="en-US" sz="1200">
                <a:latin typeface="Times New Roman" pitchFamily="18" charset="0"/>
              </a:rPr>
              <a:pPr/>
              <a:t>64</a:t>
            </a:fld>
            <a:endParaRPr lang="en-US" sz="1200">
              <a:latin typeface="Times New Roman" pitchFamily="18" charset="0"/>
            </a:endParaRPr>
          </a:p>
        </p:txBody>
      </p:sp>
    </p:spTree>
    <p:extLst>
      <p:ext uri="{BB962C8B-B14F-4D97-AF65-F5344CB8AC3E}">
        <p14:creationId xmlns:p14="http://schemas.microsoft.com/office/powerpoint/2010/main" val="9301318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65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Pos3=0</a:t>
            </a:r>
            <a:r>
              <a:rPr lang="en-US" baseline="0" dirty="0"/>
              <a:t> and Pos4=2</a:t>
            </a:r>
            <a:endParaRPr lang="en-US" dirty="0"/>
          </a:p>
        </p:txBody>
      </p:sp>
    </p:spTree>
    <p:extLst>
      <p:ext uri="{BB962C8B-B14F-4D97-AF65-F5344CB8AC3E}">
        <p14:creationId xmlns:p14="http://schemas.microsoft.com/office/powerpoint/2010/main" val="18709107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66</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9479700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9E524A3-C650-482F-AAB5-F6AC0D2A7BA2}" type="slidenum">
              <a:rPr lang="en-US" sz="1200">
                <a:latin typeface="Times New Roman" pitchFamily="18" charset="0"/>
              </a:rPr>
              <a:pPr/>
              <a:t>67</a:t>
            </a:fld>
            <a:endParaRPr lang="en-US" sz="1200">
              <a:latin typeface="Times New Roman" pitchFamily="18" charset="0"/>
            </a:endParaRPr>
          </a:p>
        </p:txBody>
      </p:sp>
    </p:spTree>
    <p:extLst>
      <p:ext uri="{BB962C8B-B14F-4D97-AF65-F5344CB8AC3E}">
        <p14:creationId xmlns:p14="http://schemas.microsoft.com/office/powerpoint/2010/main" val="11331278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A6B60A67-02EA-4628-A28E-0E6EEAD5953F}" type="slidenum">
              <a:rPr lang="en-US" sz="1200">
                <a:latin typeface="Times New Roman" pitchFamily="18" charset="0"/>
              </a:rPr>
              <a:pPr/>
              <a:t>68</a:t>
            </a:fld>
            <a:endParaRPr lang="en-US" sz="1200">
              <a:latin typeface="Times New Roman" pitchFamily="18" charset="0"/>
            </a:endParaRPr>
          </a:p>
        </p:txBody>
      </p:sp>
      <p:sp>
        <p:nvSpPr>
          <p:cNvPr id="2" name="Notes Placeholder 1"/>
          <p:cNvSpPr>
            <a:spLocks noGrp="1"/>
          </p:cNvSpPr>
          <p:nvPr>
            <p:ph type="body" idx="1"/>
          </p:nvPr>
        </p:nvSpPr>
        <p:spPr/>
        <p:txBody>
          <a:bodyPr/>
          <a:lstStyle/>
          <a:p>
            <a:pPr rtl="0" eaLnBrk="0" fontAlgn="base" latinLnBrk="0" hangingPunct="0"/>
            <a:r>
              <a:rPr lang="en-US" sz="1200" b="0" i="1" u="none" strike="noStrike" kern="1200" baseline="0" dirty="0">
                <a:solidFill>
                  <a:schemeClr val="tx1"/>
                </a:solidFill>
                <a:effectLst/>
                <a:latin typeface="Times New Roman"/>
                <a:ea typeface="+mn-ea"/>
                <a:cs typeface="+mn-cs"/>
              </a:rPr>
              <a:t>string</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specifies a character variable.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start</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specifies the starting position to replace characters with the </a:t>
            </a:r>
            <a:r>
              <a:rPr lang="en-US" sz="1200" b="0" i="1" u="none" strike="noStrike" kern="1200" baseline="0" dirty="0">
                <a:solidFill>
                  <a:schemeClr val="tx1"/>
                </a:solidFill>
                <a:effectLst/>
                <a:latin typeface="Times New Roman"/>
                <a:ea typeface="+mn-ea"/>
                <a:cs typeface="+mn-cs"/>
              </a:rPr>
              <a:t>value.</a:t>
            </a:r>
            <a:r>
              <a:rPr lang="en-US" sz="1200" b="0" i="0" u="none" strike="noStrike" kern="1200" baseline="0" dirty="0">
                <a:solidFill>
                  <a:schemeClr val="tx1"/>
                </a:solidFill>
                <a:effectLst/>
                <a:latin typeface="Times New Roman"/>
                <a:ea typeface="+mn-ea"/>
                <a:cs typeface="+mn-cs"/>
              </a:rPr>
              <a:t>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length</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specifies the number of characters to replace in </a:t>
            </a:r>
            <a:r>
              <a:rPr lang="en-US" sz="1200" b="0" i="1" u="none" strike="noStrike" kern="1200" baseline="0" dirty="0">
                <a:solidFill>
                  <a:schemeClr val="tx1"/>
                </a:solidFill>
                <a:effectLst/>
                <a:latin typeface="Times New Roman"/>
                <a:ea typeface="+mn-ea"/>
                <a:cs typeface="+mn-cs"/>
              </a:rPr>
              <a:t>string</a:t>
            </a:r>
            <a:r>
              <a:rPr lang="en-US" sz="1200" b="0" i="0" u="none" strike="noStrike" kern="1200" baseline="0" dirty="0">
                <a:solidFill>
                  <a:schemeClr val="tx1"/>
                </a:solidFill>
                <a:effectLst/>
                <a:latin typeface="Times New Roman"/>
                <a:ea typeface="+mn-ea"/>
                <a:cs typeface="+mn-cs"/>
              </a:rPr>
              <a:t>. If omitted, all characters from the </a:t>
            </a:r>
            <a:r>
              <a:rPr lang="en-US" sz="1200" b="0" i="1" u="none" strike="noStrike" kern="1200" baseline="0" dirty="0">
                <a:solidFill>
                  <a:schemeClr val="tx1"/>
                </a:solidFill>
                <a:effectLst/>
                <a:latin typeface="Times New Roman"/>
                <a:ea typeface="+mn-ea"/>
                <a:cs typeface="+mn-cs"/>
              </a:rPr>
              <a:t>start</a:t>
            </a:r>
            <a:r>
              <a:rPr lang="en-US" sz="1200" b="0" i="0" u="none" strike="noStrike" kern="1200" baseline="0" dirty="0">
                <a:solidFill>
                  <a:schemeClr val="tx1"/>
                </a:solidFill>
                <a:effectLst/>
                <a:latin typeface="Times New Roman"/>
                <a:ea typeface="+mn-ea"/>
                <a:cs typeface="+mn-cs"/>
              </a:rPr>
              <a:t> position to the end of the </a:t>
            </a:r>
            <a:r>
              <a:rPr lang="en-US" sz="1200" b="0" i="1" u="none" strike="noStrike" kern="1200" baseline="0" dirty="0">
                <a:solidFill>
                  <a:schemeClr val="tx1"/>
                </a:solidFill>
                <a:effectLst/>
                <a:latin typeface="Times New Roman"/>
                <a:ea typeface="+mn-ea"/>
                <a:cs typeface="+mn-cs"/>
              </a:rPr>
              <a:t>string</a:t>
            </a:r>
            <a:r>
              <a:rPr lang="en-US" sz="1200" b="0" i="0" u="none" strike="noStrike" kern="1200" baseline="0" dirty="0">
                <a:solidFill>
                  <a:schemeClr val="tx1"/>
                </a:solidFill>
                <a:effectLst/>
                <a:latin typeface="Times New Roman"/>
                <a:ea typeface="+mn-ea"/>
                <a:cs typeface="+mn-cs"/>
              </a:rPr>
              <a:t> are replaced. The </a:t>
            </a:r>
            <a:r>
              <a:rPr lang="en-US" sz="1200" b="0" i="1" u="none" strike="noStrike" kern="1200" baseline="0" dirty="0">
                <a:solidFill>
                  <a:schemeClr val="tx1"/>
                </a:solidFill>
                <a:effectLst/>
                <a:latin typeface="Times New Roman"/>
                <a:ea typeface="+mn-ea"/>
                <a:cs typeface="+mn-cs"/>
              </a:rPr>
              <a:t>length</a:t>
            </a:r>
            <a:r>
              <a:rPr lang="en-US" sz="1200" b="0" i="0" u="none" strike="noStrike" kern="1200" baseline="0" dirty="0">
                <a:solidFill>
                  <a:schemeClr val="tx1"/>
                </a:solidFill>
                <a:effectLst/>
                <a:latin typeface="Times New Roman"/>
                <a:ea typeface="+mn-ea"/>
                <a:cs typeface="+mn-cs"/>
              </a:rPr>
              <a:t> value cannot be larger than the remaining length of </a:t>
            </a:r>
            <a:r>
              <a:rPr lang="en-US" sz="1200" b="0" i="1" u="none" strike="noStrike" kern="1200" baseline="0" dirty="0">
                <a:solidFill>
                  <a:schemeClr val="tx1"/>
                </a:solidFill>
                <a:effectLst/>
                <a:latin typeface="Times New Roman"/>
                <a:ea typeface="+mn-ea"/>
                <a:cs typeface="+mn-cs"/>
              </a:rPr>
              <a:t>string</a:t>
            </a:r>
            <a:r>
              <a:rPr lang="en-US" sz="1200" b="0" i="0" u="none" strike="noStrike" kern="1200" baseline="0" dirty="0">
                <a:solidFill>
                  <a:schemeClr val="tx1"/>
                </a:solidFill>
                <a:effectLst/>
                <a:latin typeface="Times New Roman"/>
                <a:ea typeface="+mn-ea"/>
                <a:cs typeface="+mn-cs"/>
              </a:rPr>
              <a:t> (including trailing blanks) after </a:t>
            </a:r>
            <a:r>
              <a:rPr lang="en-US" sz="1200" b="0" i="1" u="none" strike="noStrike" kern="1200" baseline="0" dirty="0">
                <a:solidFill>
                  <a:schemeClr val="tx1"/>
                </a:solidFill>
                <a:effectLst/>
                <a:latin typeface="Times New Roman"/>
                <a:ea typeface="+mn-ea"/>
                <a:cs typeface="+mn-cs"/>
              </a:rPr>
              <a:t>start</a:t>
            </a:r>
            <a:r>
              <a:rPr lang="en-US" sz="1200" b="0" i="0" u="none" strike="noStrike" kern="1200" baseline="0" dirty="0">
                <a:solidFill>
                  <a:schemeClr val="tx1"/>
                </a:solidFill>
                <a:effectLst/>
                <a:latin typeface="Times New Roman"/>
                <a:ea typeface="+mn-ea"/>
                <a:cs typeface="+mn-cs"/>
              </a:rPr>
              <a:t>.</a:t>
            </a:r>
            <a:endParaRPr lang="en-US" sz="1200" b="0" i="0" u="none" strike="noStrike" kern="1200" dirty="0">
              <a:solidFill>
                <a:schemeClr val="tx1"/>
              </a:solidFill>
              <a:effectLst/>
              <a:latin typeface="Times New Roman"/>
              <a:ea typeface="+mn-ea"/>
              <a:cs typeface="+mn-cs"/>
            </a:endParaRPr>
          </a:p>
          <a:p>
            <a:endParaRPr lang="en-US" dirty="0"/>
          </a:p>
        </p:txBody>
      </p:sp>
    </p:spTree>
    <p:extLst>
      <p:ext uri="{BB962C8B-B14F-4D97-AF65-F5344CB8AC3E}">
        <p14:creationId xmlns:p14="http://schemas.microsoft.com/office/powerpoint/2010/main" val="17441225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2E77078E-695B-451E-A881-F6602EF07861}" type="slidenum">
              <a:rPr lang="en-US" sz="1200">
                <a:latin typeface="Times New Roman" pitchFamily="18" charset="0"/>
              </a:rPr>
              <a:pPr/>
              <a:t>69</a:t>
            </a:fld>
            <a:endParaRPr lang="en-US" sz="1200">
              <a:latin typeface="Times New Roman" pitchFamily="18" charset="0"/>
            </a:endParaRPr>
          </a:p>
        </p:txBody>
      </p:sp>
      <p:sp>
        <p:nvSpPr>
          <p:cNvPr id="2" name="Notes Placeholder 1"/>
          <p:cNvSpPr>
            <a:spLocks noGrp="1"/>
          </p:cNvSpPr>
          <p:nvPr>
            <p:ph type="body" idx="1"/>
          </p:nvPr>
        </p:nvSpPr>
        <p:spPr/>
        <p:txBody>
          <a:bodyPr/>
          <a:lstStyle/>
          <a:p>
            <a:pPr rtl="0" eaLnBrk="0" fontAlgn="base" latinLnBrk="0" hangingPunct="0"/>
            <a:endParaRPr lang="en-US" sz="1200" b="0" i="0" u="none" strike="noStrike" kern="1200" dirty="0">
              <a:solidFill>
                <a:schemeClr val="tx1"/>
              </a:solidFill>
              <a:effectLst/>
              <a:latin typeface="Times New Roman"/>
              <a:ea typeface="+mn-ea"/>
              <a:cs typeface="+mn-cs"/>
            </a:endParaRPr>
          </a:p>
        </p:txBody>
      </p:sp>
    </p:spTree>
    <p:extLst>
      <p:ext uri="{BB962C8B-B14F-4D97-AF65-F5344CB8AC3E}">
        <p14:creationId xmlns:p14="http://schemas.microsoft.com/office/powerpoint/2010/main" val="1353194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50ABCB15-3161-4BFB-ABB7-AAC819DBD169}" type="slidenum">
              <a:rPr lang="en-US" sz="1200">
                <a:latin typeface="Times New Roman" pitchFamily="18" charset="0"/>
              </a:rPr>
              <a:pPr/>
              <a:t>7</a:t>
            </a:fld>
            <a:endParaRPr lang="en-US" sz="1200">
              <a:latin typeface="Times New Roman" pitchFamily="18" charset="0"/>
            </a:endParaRPr>
          </a:p>
        </p:txBody>
      </p:sp>
      <p:sp>
        <p:nvSpPr>
          <p:cNvPr id="211971" name="Rectangle 2"/>
          <p:cNvSpPr>
            <a:spLocks noGrp="1" noRot="1" noChangeAspect="1" noChangeArrowheads="1" noTextEdit="1"/>
          </p:cNvSpPr>
          <p:nvPr>
            <p:ph type="sldImg"/>
          </p:nvPr>
        </p:nvSpPr>
        <p:spPr>
          <a:xfrm>
            <a:off x="1216025" y="914400"/>
            <a:ext cx="4425950" cy="3319463"/>
          </a:xfrm>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Mention that without the keyword OF, QTR1-QTR4 will be interpreted as QTR1 minus QTR4.</a:t>
            </a:r>
          </a:p>
        </p:txBody>
      </p:sp>
    </p:spTree>
    <p:extLst>
      <p:ext uri="{BB962C8B-B14F-4D97-AF65-F5344CB8AC3E}">
        <p14:creationId xmlns:p14="http://schemas.microsoft.com/office/powerpoint/2010/main" val="29304248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B9C7122-534B-4DB9-8158-B29F975DEADD}" type="slidenum">
              <a:rPr lang="en-US" sz="1200">
                <a:latin typeface="Times New Roman" pitchFamily="18" charset="0"/>
              </a:rPr>
              <a:pPr/>
              <a:t>70</a:t>
            </a:fld>
            <a:endParaRPr lang="en-US" sz="1200">
              <a:latin typeface="Times New Roman" pitchFamily="18" charset="0"/>
            </a:endParaRPr>
          </a:p>
        </p:txBody>
      </p:sp>
    </p:spTree>
    <p:extLst>
      <p:ext uri="{BB962C8B-B14F-4D97-AF65-F5344CB8AC3E}">
        <p14:creationId xmlns:p14="http://schemas.microsoft.com/office/powerpoint/2010/main" val="36396174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B9C7122-534B-4DB9-8158-B29F975DEADD}" type="slidenum">
              <a:rPr lang="en-US" sz="1200">
                <a:latin typeface="Times New Roman" pitchFamily="18" charset="0"/>
              </a:rPr>
              <a:pPr/>
              <a:t>71</a:t>
            </a:fld>
            <a:endParaRPr lang="en-US" sz="1200">
              <a:latin typeface="Times New Roman" pitchFamily="18" charset="0"/>
            </a:endParaRPr>
          </a:p>
        </p:txBody>
      </p:sp>
    </p:spTree>
    <p:extLst>
      <p:ext uri="{BB962C8B-B14F-4D97-AF65-F5344CB8AC3E}">
        <p14:creationId xmlns:p14="http://schemas.microsoft.com/office/powerpoint/2010/main" val="2853404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A7F2410C-0F29-44DA-ABA1-58C8F6203EF9}" type="slidenum">
              <a:rPr lang="en-US" sz="1200">
                <a:latin typeface="Times New Roman" pitchFamily="18" charset="0"/>
              </a:rPr>
              <a:pPr/>
              <a:t>72</a:t>
            </a:fld>
            <a:endParaRPr lang="en-US" sz="1200">
              <a:latin typeface="Times New Roman" pitchFamily="18" charset="0"/>
            </a:endParaRPr>
          </a:p>
        </p:txBody>
      </p:sp>
      <p:sp>
        <p:nvSpPr>
          <p:cNvPr id="299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eaLnBrk="0" fontAlgn="base" latinLnBrk="0" hangingPunct="0"/>
            <a:r>
              <a:rPr lang="en-US" sz="1200" b="0" i="1" u="none" strike="noStrike" kern="1200" baseline="0" dirty="0">
                <a:solidFill>
                  <a:schemeClr val="tx1"/>
                </a:solidFill>
                <a:effectLst/>
                <a:latin typeface="Times New Roman"/>
                <a:ea typeface="+mn-ea"/>
                <a:cs typeface="+mn-cs"/>
              </a:rPr>
              <a:t>source</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specifies the source string that you want to change.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target</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specifies the string searched for in </a:t>
            </a:r>
            <a:r>
              <a:rPr lang="en-US" sz="1200" b="0" i="1" u="none" strike="noStrike" kern="1200" baseline="0" dirty="0">
                <a:solidFill>
                  <a:schemeClr val="tx1"/>
                </a:solidFill>
                <a:effectLst/>
                <a:latin typeface="Times New Roman"/>
                <a:ea typeface="+mn-ea"/>
                <a:cs typeface="+mn-cs"/>
              </a:rPr>
              <a:t>source</a:t>
            </a:r>
            <a:r>
              <a:rPr lang="en-US" sz="1200" b="0" i="0" u="none" strike="noStrike" kern="1200" baseline="0" dirty="0">
                <a:solidFill>
                  <a:schemeClr val="tx1"/>
                </a:solidFill>
                <a:effectLst/>
                <a:latin typeface="Times New Roman"/>
                <a:ea typeface="+mn-ea"/>
                <a:cs typeface="+mn-cs"/>
              </a:rPr>
              <a:t>.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replacement</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specifies the string that replaces </a:t>
            </a:r>
            <a:r>
              <a:rPr lang="en-US" sz="1200" b="0" i="1" u="none" strike="noStrike" kern="1200" baseline="0" dirty="0">
                <a:solidFill>
                  <a:schemeClr val="tx1"/>
                </a:solidFill>
                <a:effectLst/>
                <a:latin typeface="Times New Roman"/>
                <a:ea typeface="+mn-ea"/>
                <a:cs typeface="+mn-cs"/>
              </a:rPr>
              <a:t>target</a:t>
            </a:r>
            <a:r>
              <a:rPr lang="en-US" sz="1200" b="0" i="0" u="none" strike="noStrike" kern="1200" baseline="0" dirty="0">
                <a:solidFill>
                  <a:schemeClr val="tx1"/>
                </a:solidFill>
                <a:effectLst/>
                <a:latin typeface="Times New Roman"/>
                <a:ea typeface="+mn-ea"/>
                <a:cs typeface="+mn-cs"/>
              </a:rPr>
              <a:t>. </a:t>
            </a:r>
            <a:endParaRPr lang="en-US" sz="1200" b="0" i="0" u="none" strike="noStrike" kern="1200" dirty="0">
              <a:solidFill>
                <a:schemeClr val="tx1"/>
              </a:solidFill>
              <a:effectLst/>
              <a:latin typeface="Times New Roman"/>
              <a:ea typeface="+mn-ea"/>
              <a:cs typeface="+mn-cs"/>
            </a:endParaRPr>
          </a:p>
          <a:p>
            <a:endParaRPr lang="en-US" dirty="0">
              <a:latin typeface="Times New Roman" pitchFamily="18" charset="0"/>
            </a:endParaRPr>
          </a:p>
          <a:p>
            <a:r>
              <a:rPr lang="en-US" dirty="0">
                <a:latin typeface="Times New Roman" pitchFamily="18" charset="0"/>
              </a:rPr>
              <a:t>You can point out the extra space in the second argument “</a:t>
            </a:r>
            <a:r>
              <a:rPr lang="en-US" dirty="0" err="1">
                <a:latin typeface="Times New Roman" pitchFamily="18" charset="0"/>
              </a:rPr>
              <a:t>Luci</a:t>
            </a:r>
            <a:r>
              <a:rPr lang="en-US" dirty="0">
                <a:latin typeface="Times New Roman" pitchFamily="18" charset="0"/>
              </a:rPr>
              <a:t> “  and the third argument “Lucky “.  The extra space is there to prevent changing a larger word that begins with  “</a:t>
            </a:r>
            <a:r>
              <a:rPr lang="en-US" dirty="0" err="1">
                <a:latin typeface="Times New Roman" pitchFamily="18" charset="0"/>
              </a:rPr>
              <a:t>Luci</a:t>
            </a:r>
            <a:r>
              <a:rPr lang="en-US" dirty="0">
                <a:latin typeface="Times New Roman" pitchFamily="18" charset="0"/>
              </a:rPr>
              <a:t>”.  For example “Lucinda Sport Tops” shouldn’t be changed to “</a:t>
            </a:r>
            <a:r>
              <a:rPr lang="en-US" dirty="0" err="1">
                <a:latin typeface="Times New Roman" pitchFamily="18" charset="0"/>
              </a:rPr>
              <a:t>Luckynda</a:t>
            </a:r>
            <a:r>
              <a:rPr lang="en-US" dirty="0">
                <a:latin typeface="Times New Roman" pitchFamily="18" charset="0"/>
              </a:rPr>
              <a:t> Sport Tops”</a:t>
            </a:r>
          </a:p>
          <a:p>
            <a:endParaRPr lang="en-US" dirty="0">
              <a:latin typeface="Times New Roman" pitchFamily="18" charset="0"/>
            </a:endParaRPr>
          </a:p>
          <a:p>
            <a:endParaRPr lang="en-US" dirty="0">
              <a:latin typeface="Times New Roman" pitchFamily="18" charset="0"/>
            </a:endParaRPr>
          </a:p>
        </p:txBody>
      </p:sp>
    </p:spTree>
    <p:extLst>
      <p:ext uri="{BB962C8B-B14F-4D97-AF65-F5344CB8AC3E}">
        <p14:creationId xmlns:p14="http://schemas.microsoft.com/office/powerpoint/2010/main" val="382007698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1984F5F-80F2-47CB-A97C-67F4E84B5323}" type="slidenum">
              <a:rPr lang="en-US" sz="1200">
                <a:latin typeface="Times New Roman" pitchFamily="18" charset="0"/>
              </a:rPr>
              <a:pPr/>
              <a:t>73</a:t>
            </a:fld>
            <a:endParaRPr lang="en-US" sz="1200">
              <a:latin typeface="Times New Roman" pitchFamily="18" charset="0"/>
            </a:endParaRPr>
          </a:p>
        </p:txBody>
      </p:sp>
    </p:spTree>
    <p:extLst>
      <p:ext uri="{BB962C8B-B14F-4D97-AF65-F5344CB8AC3E}">
        <p14:creationId xmlns:p14="http://schemas.microsoft.com/office/powerpoint/2010/main" val="23052928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A93C7A73-8F5A-4458-ADA8-EEB01499ED7D}" type="slidenum">
              <a:rPr lang="en-US" sz="1200">
                <a:latin typeface="Times New Roman" pitchFamily="18" charset="0"/>
              </a:rPr>
              <a:pPr/>
              <a:t>74</a:t>
            </a:fld>
            <a:endParaRPr lang="en-US" sz="1200">
              <a:latin typeface="Times New Roman" pitchFamily="18" charset="0"/>
            </a:endParaRPr>
          </a:p>
        </p:txBody>
      </p:sp>
    </p:spTree>
    <p:extLst>
      <p:ext uri="{BB962C8B-B14F-4D97-AF65-F5344CB8AC3E}">
        <p14:creationId xmlns:p14="http://schemas.microsoft.com/office/powerpoint/2010/main" val="30798095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534FE4CF-9A95-49D4-8BEA-FDC104433F39}" type="slidenum">
              <a:rPr lang="en-US" sz="1200">
                <a:latin typeface="Times New Roman" pitchFamily="18" charset="0"/>
              </a:rPr>
              <a:pPr/>
              <a:t>75</a:t>
            </a:fld>
            <a:endParaRPr lang="en-US" sz="1200">
              <a:latin typeface="Times New Roman" pitchFamily="18" charset="0"/>
            </a:endParaRPr>
          </a:p>
        </p:txBody>
      </p:sp>
    </p:spTree>
    <p:extLst>
      <p:ext uri="{BB962C8B-B14F-4D97-AF65-F5344CB8AC3E}">
        <p14:creationId xmlns:p14="http://schemas.microsoft.com/office/powerpoint/2010/main" val="36918149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C00B930-F650-4529-B7AA-B076A080D5F4}" type="slidenum">
              <a:rPr lang="en-US" sz="1200">
                <a:latin typeface="Times New Roman" pitchFamily="18" charset="0"/>
              </a:rPr>
              <a:pPr/>
              <a:t>76</a:t>
            </a:fld>
            <a:endParaRPr lang="en-US" sz="1200">
              <a:latin typeface="Times New Roman" pitchFamily="18" charset="0"/>
            </a:endParaRPr>
          </a:p>
        </p:txBody>
      </p:sp>
      <p:sp>
        <p:nvSpPr>
          <p:cNvPr id="2" name="Notes Placeholder 1"/>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If no </a:t>
            </a:r>
            <a:r>
              <a:rPr lang="en-US" i="1" dirty="0"/>
              <a:t>chars</a:t>
            </a:r>
            <a:r>
              <a:rPr lang="en-US" dirty="0"/>
              <a:t> are specified, the COMPRESS function removes all blanks from the </a:t>
            </a:r>
            <a:r>
              <a:rPr lang="en-US" i="1" dirty="0"/>
              <a:t>source</a:t>
            </a:r>
            <a:r>
              <a:rPr lang="en-US" dirty="0"/>
              <a:t>.</a:t>
            </a:r>
          </a:p>
          <a:p>
            <a:endParaRPr lang="en-US" dirty="0"/>
          </a:p>
        </p:txBody>
      </p:sp>
    </p:spTree>
    <p:extLst>
      <p:ext uri="{BB962C8B-B14F-4D97-AF65-F5344CB8AC3E}">
        <p14:creationId xmlns:p14="http://schemas.microsoft.com/office/powerpoint/2010/main" val="7860736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Image Placeholder 1"/>
          <p:cNvSpPr>
            <a:spLocks noGrp="1" noRot="1" noChangeAspect="1" noTextEdit="1"/>
          </p:cNvSpPr>
          <p:nvPr>
            <p:ph type="sldImg"/>
          </p:nvPr>
        </p:nvSpPr>
        <p:spPr>
          <a:xfrm>
            <a:off x="1216025" y="914400"/>
            <a:ext cx="4425950" cy="3319463"/>
          </a:xfrm>
          <a:ln/>
        </p:spPr>
      </p:sp>
      <p:sp>
        <p:nvSpPr>
          <p:cNvPr id="303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
        <p:nvSpPr>
          <p:cNvPr id="303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533F45B-5C8B-4AA2-BF0F-1CA2D5F486FE}" type="slidenum">
              <a:rPr lang="en-US" sz="1200">
                <a:latin typeface="Times New Roman" pitchFamily="18" charset="0"/>
              </a:rPr>
              <a:pPr/>
              <a:t>77</a:t>
            </a:fld>
            <a:endParaRPr lang="en-US" sz="1200">
              <a:latin typeface="Times New Roman" pitchFamily="18" charset="0"/>
            </a:endParaRPr>
          </a:p>
        </p:txBody>
      </p:sp>
    </p:spTree>
    <p:extLst>
      <p:ext uri="{BB962C8B-B14F-4D97-AF65-F5344CB8AC3E}">
        <p14:creationId xmlns:p14="http://schemas.microsoft.com/office/powerpoint/2010/main" val="386621558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78</a:t>
            </a:fld>
            <a:endParaRPr lang="en-US" sz="1200">
              <a:solidFill>
                <a:prstClr val="black"/>
              </a:solidFill>
            </a:endParaRPr>
          </a:p>
        </p:txBody>
      </p:sp>
    </p:spTree>
    <p:extLst>
      <p:ext uri="{BB962C8B-B14F-4D97-AF65-F5344CB8AC3E}">
        <p14:creationId xmlns:p14="http://schemas.microsoft.com/office/powerpoint/2010/main" val="194724225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79</a:t>
            </a:fld>
            <a:endParaRPr lang="en-US" sz="1200"/>
          </a:p>
        </p:txBody>
      </p:sp>
    </p:spTree>
    <p:extLst>
      <p:ext uri="{BB962C8B-B14F-4D97-AF65-F5344CB8AC3E}">
        <p14:creationId xmlns:p14="http://schemas.microsoft.com/office/powerpoint/2010/main" val="1097962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9F20FE4-03F2-4A13-A648-7620BFE7D0BC}" type="slidenum">
              <a:rPr lang="en-US" sz="1200">
                <a:latin typeface="Times New Roman" pitchFamily="18" charset="0"/>
              </a:rPr>
              <a:pPr/>
              <a:t>8</a:t>
            </a:fld>
            <a:endParaRPr lang="en-US" sz="1200">
              <a:latin typeface="Times New Roman" pitchFamily="18" charset="0"/>
            </a:endParaRPr>
          </a:p>
        </p:txBody>
      </p:sp>
      <p:sp>
        <p:nvSpPr>
          <p:cNvPr id="214019" name="Rectangle 2"/>
          <p:cNvSpPr>
            <a:spLocks noGrp="1" noRot="1" noChangeAspect="1" noChangeArrowheads="1" noTextEdit="1"/>
          </p:cNvSpPr>
          <p:nvPr>
            <p:ph type="sldImg"/>
          </p:nvPr>
        </p:nvSpPr>
        <p:spPr>
          <a:xfrm>
            <a:off x="1216025" y="914400"/>
            <a:ext cx="4425950" cy="3319463"/>
          </a:xfrm>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67690760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094D06C0-F47B-4988-B2DF-7DD95160751A}" type="slidenum">
              <a:rPr lang="en-US" sz="1200">
                <a:latin typeface="Times New Roman" pitchFamily="18" charset="0"/>
              </a:rPr>
              <a:pPr/>
              <a:t>80</a:t>
            </a:fld>
            <a:endParaRPr lang="en-US" sz="1200">
              <a:latin typeface="Times New Roman" pitchFamily="18" charset="0"/>
            </a:endParaRPr>
          </a:p>
        </p:txBody>
      </p:sp>
    </p:spTree>
    <p:extLst>
      <p:ext uri="{BB962C8B-B14F-4D97-AF65-F5344CB8AC3E}">
        <p14:creationId xmlns:p14="http://schemas.microsoft.com/office/powerpoint/2010/main" val="22136879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36D4C3-8D67-43CA-8B05-BCB792762AC5}" type="slidenum">
              <a:rPr lang="en-US" smtClean="0"/>
              <a:pPr>
                <a:defRPr/>
              </a:pPr>
              <a:t>81</a:t>
            </a:fld>
            <a:endParaRPr lang="en-US"/>
          </a:p>
        </p:txBody>
      </p:sp>
    </p:spTree>
    <p:extLst>
      <p:ext uri="{BB962C8B-B14F-4D97-AF65-F5344CB8AC3E}">
        <p14:creationId xmlns:p14="http://schemas.microsoft.com/office/powerpoint/2010/main" val="18634973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F166D8C-980D-44A5-B870-324CAEECAA38}" type="slidenum">
              <a:rPr lang="en-US" sz="1200">
                <a:latin typeface="Times New Roman" pitchFamily="18" charset="0"/>
              </a:rPr>
              <a:pPr/>
              <a:t>82</a:t>
            </a:fld>
            <a:endParaRPr lang="en-US" sz="1200">
              <a:latin typeface="Times New Roman" pitchFamily="18" charset="0"/>
            </a:endParaRPr>
          </a:p>
        </p:txBody>
      </p:sp>
      <p:sp>
        <p:nvSpPr>
          <p:cNvPr id="2" name="Notes Placeholder 1"/>
          <p:cNvSpPr>
            <a:spLocks noGrp="1"/>
          </p:cNvSpPr>
          <p:nvPr>
            <p:ph type="body" idx="1"/>
          </p:nvPr>
        </p:nvSpPr>
        <p:spPr/>
        <p:txBody>
          <a:bodyPr/>
          <a:lstStyle/>
          <a:p>
            <a:pPr rtl="0" eaLnBrk="0" fontAlgn="base" latinLnBrk="0" hangingPunct="0"/>
            <a:r>
              <a:rPr lang="en-US" sz="1200" b="0" i="1" u="none" strike="noStrike" kern="1200" baseline="0" dirty="0">
                <a:solidFill>
                  <a:schemeClr val="tx1"/>
                </a:solidFill>
                <a:effectLst/>
                <a:latin typeface="Times New Roman"/>
                <a:ea typeface="+mn-ea"/>
                <a:cs typeface="+mn-cs"/>
              </a:rPr>
              <a:t>argument</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is a number or numeric expression.</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round-off-unit</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is numeric and positive. If </a:t>
            </a:r>
            <a:r>
              <a:rPr lang="en-US" sz="1200" b="0" i="1" u="none" strike="noStrike" kern="1200" baseline="0" dirty="0">
                <a:solidFill>
                  <a:schemeClr val="tx1"/>
                </a:solidFill>
                <a:effectLst/>
                <a:latin typeface="Times New Roman"/>
                <a:ea typeface="+mn-ea"/>
                <a:cs typeface="+mn-cs"/>
              </a:rPr>
              <a:t>round-off-unit</a:t>
            </a:r>
            <a:r>
              <a:rPr lang="en-US" sz="1200" b="0" i="0" u="none" strike="noStrike" kern="1200" baseline="0" dirty="0">
                <a:solidFill>
                  <a:schemeClr val="tx1"/>
                </a:solidFill>
                <a:effectLst/>
                <a:latin typeface="Times New Roman"/>
                <a:ea typeface="+mn-ea"/>
                <a:cs typeface="+mn-cs"/>
              </a:rPr>
              <a:t> is not provided, </a:t>
            </a:r>
            <a:r>
              <a:rPr lang="en-US" sz="1200" b="0" i="1" u="none" strike="noStrike" kern="1200" baseline="0" dirty="0">
                <a:solidFill>
                  <a:schemeClr val="tx1"/>
                </a:solidFill>
                <a:effectLst/>
                <a:latin typeface="Times New Roman"/>
                <a:ea typeface="+mn-ea"/>
                <a:cs typeface="+mn-cs"/>
              </a:rPr>
              <a:t>argument</a:t>
            </a:r>
            <a:r>
              <a:rPr lang="en-US" sz="1200" b="0" i="0" u="none" strike="noStrike" kern="1200" baseline="0" dirty="0">
                <a:solidFill>
                  <a:schemeClr val="tx1"/>
                </a:solidFill>
                <a:effectLst/>
                <a:latin typeface="Times New Roman"/>
                <a:ea typeface="+mn-ea"/>
                <a:cs typeface="+mn-cs"/>
              </a:rPr>
              <a:t> is rounded to the nearest integer.</a:t>
            </a:r>
            <a:endParaRPr lang="en-US" sz="1200" b="0" i="0" u="none" strike="noStrike" kern="1200" dirty="0">
              <a:solidFill>
                <a:schemeClr val="tx1"/>
              </a:solidFill>
              <a:effectLst/>
              <a:latin typeface="Times New Roman"/>
              <a:ea typeface="+mn-ea"/>
              <a:cs typeface="+mn-cs"/>
            </a:endParaRPr>
          </a:p>
          <a:p>
            <a:endParaRPr lang="en-US" dirty="0"/>
          </a:p>
        </p:txBody>
      </p:sp>
    </p:spTree>
    <p:extLst>
      <p:ext uri="{BB962C8B-B14F-4D97-AF65-F5344CB8AC3E}">
        <p14:creationId xmlns:p14="http://schemas.microsoft.com/office/powerpoint/2010/main" val="22679895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60ADEAD-7641-4B82-B54B-85EDCA0A04C0}" type="slidenum">
              <a:rPr lang="en-US" sz="1200">
                <a:latin typeface="Times New Roman" pitchFamily="18" charset="0"/>
              </a:rPr>
              <a:pPr/>
              <a:t>83</a:t>
            </a:fld>
            <a:endParaRPr lang="en-US" sz="1200">
              <a:latin typeface="Times New Roman" pitchFamily="18" charset="0"/>
            </a:endParaRPr>
          </a:p>
        </p:txBody>
      </p:sp>
    </p:spTree>
    <p:extLst>
      <p:ext uri="{BB962C8B-B14F-4D97-AF65-F5344CB8AC3E}">
        <p14:creationId xmlns:p14="http://schemas.microsoft.com/office/powerpoint/2010/main" val="38319280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48FFA40-33B2-4B8B-83D8-74F2FA22F67E}" type="slidenum">
              <a:rPr lang="en-US" sz="1200">
                <a:latin typeface="Times New Roman" pitchFamily="18" charset="0"/>
              </a:rPr>
              <a:pPr/>
              <a:t>84</a:t>
            </a:fld>
            <a:endParaRPr lang="en-US" sz="1200">
              <a:latin typeface="Times New Roman" pitchFamily="18" charset="0"/>
            </a:endParaRPr>
          </a:p>
        </p:txBody>
      </p:sp>
    </p:spTree>
    <p:extLst>
      <p:ext uri="{BB962C8B-B14F-4D97-AF65-F5344CB8AC3E}">
        <p14:creationId xmlns:p14="http://schemas.microsoft.com/office/powerpoint/2010/main" val="208437070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B715918D-31D7-4520-AC81-94986C6F64B6}" type="slidenum">
              <a:rPr lang="en-US" sz="1200">
                <a:latin typeface="Times New Roman" pitchFamily="18" charset="0"/>
              </a:rPr>
              <a:pPr/>
              <a:t>85</a:t>
            </a:fld>
            <a:endParaRPr lang="en-US" sz="1200">
              <a:latin typeface="Times New Roman" pitchFamily="18" charset="0"/>
            </a:endParaRPr>
          </a:p>
        </p:txBody>
      </p:sp>
    </p:spTree>
    <p:extLst>
      <p:ext uri="{BB962C8B-B14F-4D97-AF65-F5344CB8AC3E}">
        <p14:creationId xmlns:p14="http://schemas.microsoft.com/office/powerpoint/2010/main" val="34073928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200D83A0-7C5F-447C-8CEC-638F3619093D}" type="slidenum">
              <a:rPr lang="en-US" sz="1200">
                <a:latin typeface="Times New Roman" pitchFamily="18" charset="0"/>
              </a:rPr>
              <a:pPr/>
              <a:t>86</a:t>
            </a:fld>
            <a:endParaRPr lang="en-US" sz="1200">
              <a:latin typeface="Times New Roman" pitchFamily="18" charset="0"/>
            </a:endParaRPr>
          </a:p>
        </p:txBody>
      </p:sp>
    </p:spTree>
    <p:extLst>
      <p:ext uri="{BB962C8B-B14F-4D97-AF65-F5344CB8AC3E}">
        <p14:creationId xmlns:p14="http://schemas.microsoft.com/office/powerpoint/2010/main" val="172366584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DA80E22-59C6-4E28-A7F2-395FDFB571F1}" type="slidenum">
              <a:rPr lang="en-US" sz="1200">
                <a:latin typeface="Times New Roman" pitchFamily="18" charset="0"/>
              </a:rPr>
              <a:pPr/>
              <a:t>87</a:t>
            </a:fld>
            <a:endParaRPr lang="en-US" sz="1200">
              <a:latin typeface="Times New Roman" pitchFamily="18" charset="0"/>
            </a:endParaRPr>
          </a:p>
        </p:txBody>
      </p:sp>
    </p:spTree>
    <p:extLst>
      <p:ext uri="{BB962C8B-B14F-4D97-AF65-F5344CB8AC3E}">
        <p14:creationId xmlns:p14="http://schemas.microsoft.com/office/powerpoint/2010/main" val="235334723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41F62255-808E-4FD7-9E10-C10E5B3C1C48}" type="slidenum">
              <a:rPr lang="en-US" sz="1200">
                <a:latin typeface="Times New Roman" pitchFamily="18" charset="0"/>
              </a:rPr>
              <a:pPr/>
              <a:t>88</a:t>
            </a:fld>
            <a:endParaRPr lang="en-US" sz="1200">
              <a:latin typeface="Times New Roman" pitchFamily="18" charset="0"/>
            </a:endParaRPr>
          </a:p>
        </p:txBody>
      </p:sp>
      <p:sp>
        <p:nvSpPr>
          <p:cNvPr id="316419" name="Rectangle 2"/>
          <p:cNvSpPr>
            <a:spLocks noGrp="1" noRot="1" noChangeAspect="1" noChangeArrowheads="1" noTextEdit="1"/>
          </p:cNvSpPr>
          <p:nvPr>
            <p:ph type="sldImg"/>
          </p:nvPr>
        </p:nvSpPr>
        <p:spPr>
          <a:xfrm>
            <a:off x="1158875" y="693738"/>
            <a:ext cx="4616450" cy="3462337"/>
          </a:xfrm>
          <a:ln/>
        </p:spPr>
      </p:sp>
      <p:sp>
        <p:nvSpPr>
          <p:cNvPr id="316420" name="Rectangle 3"/>
          <p:cNvSpPr>
            <a:spLocks noGrp="1" noChangeArrowheads="1"/>
          </p:cNvSpPr>
          <p:nvPr>
            <p:ph type="body" idx="1"/>
          </p:nvPr>
        </p:nvSpPr>
        <p:spPr>
          <a:xfrm>
            <a:off x="925513" y="4386263"/>
            <a:ext cx="508317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06535808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800BD47-194F-4E8A-A977-271667130299}" type="slidenum">
              <a:rPr lang="en-US" sz="1200">
                <a:latin typeface="Times New Roman" pitchFamily="18" charset="0"/>
              </a:rPr>
              <a:pPr/>
              <a:t>89</a:t>
            </a:fld>
            <a:endParaRPr lang="en-US" sz="1200">
              <a:latin typeface="Times New Roman" pitchFamily="18" charset="0"/>
            </a:endParaRPr>
          </a:p>
        </p:txBody>
      </p:sp>
      <p:sp>
        <p:nvSpPr>
          <p:cNvPr id="317443" name="Rectangle 2"/>
          <p:cNvSpPr>
            <a:spLocks noGrp="1" noRot="1" noChangeAspect="1" noChangeArrowheads="1" noTextEdit="1"/>
          </p:cNvSpPr>
          <p:nvPr>
            <p:ph type="sldImg"/>
          </p:nvPr>
        </p:nvSpPr>
        <p:spPr>
          <a:xfrm>
            <a:off x="1216025" y="914400"/>
            <a:ext cx="4425950" cy="3319463"/>
          </a:xfrm>
          <a:ln/>
        </p:spPr>
      </p:sp>
      <p:sp>
        <p:nvSpPr>
          <p:cNvPr id="317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a:latin typeface="Times New Roman" pitchFamily="18" charset="0"/>
              </a:rPr>
              <a:t>No, </a:t>
            </a:r>
            <a:r>
              <a:rPr lang="en-US" b="0" dirty="0"/>
              <a:t>The INT and the FLOOR functions give different</a:t>
            </a:r>
            <a:r>
              <a:rPr lang="en-US" b="0" baseline="0" dirty="0"/>
              <a:t> </a:t>
            </a:r>
            <a:r>
              <a:rPr lang="en-US" b="0" dirty="0"/>
              <a:t>results if the argument value is negative.</a:t>
            </a:r>
          </a:p>
          <a:p>
            <a:endParaRPr lang="en-US" b="0" dirty="0">
              <a:latin typeface="Times New Roman" pitchFamily="18" charset="0"/>
            </a:endParaRPr>
          </a:p>
        </p:txBody>
      </p:sp>
    </p:spTree>
    <p:extLst>
      <p:ext uri="{BB962C8B-B14F-4D97-AF65-F5344CB8AC3E}">
        <p14:creationId xmlns:p14="http://schemas.microsoft.com/office/powerpoint/2010/main" val="3373708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B3E56DF-76F0-44D7-A05C-67B5E1931F61}" type="slidenum">
              <a:rPr lang="en-US" sz="1200">
                <a:latin typeface="Times New Roman" pitchFamily="18" charset="0"/>
              </a:rPr>
              <a:pPr/>
              <a:t>9</a:t>
            </a:fld>
            <a:endParaRPr lang="en-US" sz="1200">
              <a:latin typeface="Times New Roman" pitchFamily="18"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413236950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FED125F-6CC9-4569-BE1C-32615E1788D0}" type="slidenum">
              <a:rPr lang="en-US" sz="1200">
                <a:latin typeface="Times New Roman" pitchFamily="18" charset="0"/>
              </a:rPr>
              <a:pPr/>
              <a:t>90</a:t>
            </a:fld>
            <a:endParaRPr lang="en-US" sz="1200">
              <a:latin typeface="Times New Roman" pitchFamily="18" charset="0"/>
            </a:endParaRPr>
          </a:p>
        </p:txBody>
      </p:sp>
      <p:sp>
        <p:nvSpPr>
          <p:cNvPr id="318467" name="Rectangle 2"/>
          <p:cNvSpPr>
            <a:spLocks noGrp="1" noRot="1" noChangeAspect="1" noChangeArrowheads="1" noTextEdit="1"/>
          </p:cNvSpPr>
          <p:nvPr>
            <p:ph type="sldImg"/>
          </p:nvPr>
        </p:nvSpPr>
        <p:spPr>
          <a:xfrm>
            <a:off x="1216025" y="914400"/>
            <a:ext cx="4425950" cy="3319463"/>
          </a:xfrm>
          <a:ln/>
        </p:spPr>
      </p:sp>
      <p:sp>
        <p:nvSpPr>
          <p:cNvPr id="318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Type answer here</a:t>
            </a:r>
          </a:p>
        </p:txBody>
      </p:sp>
    </p:spTree>
    <p:extLst>
      <p:ext uri="{BB962C8B-B14F-4D97-AF65-F5344CB8AC3E}">
        <p14:creationId xmlns:p14="http://schemas.microsoft.com/office/powerpoint/2010/main" val="234667285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49745904-DCAE-48A2-82F8-BD70C74AE2DD}" type="slidenum">
              <a:rPr lang="en-US" sz="1200">
                <a:latin typeface="Times New Roman" pitchFamily="18" charset="0"/>
              </a:rPr>
              <a:pPr/>
              <a:t>91</a:t>
            </a:fld>
            <a:endParaRPr lang="en-US" sz="1200">
              <a:latin typeface="Times New Roman" pitchFamily="18" charset="0"/>
            </a:endParaRPr>
          </a:p>
        </p:txBody>
      </p:sp>
    </p:spTree>
    <p:extLst>
      <p:ext uri="{BB962C8B-B14F-4D97-AF65-F5344CB8AC3E}">
        <p14:creationId xmlns:p14="http://schemas.microsoft.com/office/powerpoint/2010/main" val="162220829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92</a:t>
            </a:fld>
            <a:endParaRPr lang="en-US" sz="1200">
              <a:solidFill>
                <a:prstClr val="black"/>
              </a:solidFill>
            </a:endParaRPr>
          </a:p>
        </p:txBody>
      </p:sp>
    </p:spTree>
    <p:extLst>
      <p:ext uri="{BB962C8B-B14F-4D97-AF65-F5344CB8AC3E}">
        <p14:creationId xmlns:p14="http://schemas.microsoft.com/office/powerpoint/2010/main" val="323051685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36D4C3-8D67-43CA-8B05-BCB792762AC5}" type="slidenum">
              <a:rPr smtClean="0">
                <a:solidFill>
                  <a:prstClr val="black"/>
                </a:solidFill>
              </a:rPr>
              <a:pPr>
                <a:defRPr/>
              </a:pPr>
              <a:t>93</a:t>
            </a:fld>
            <a:endParaRPr>
              <a:solidFill>
                <a:prstClr val="black"/>
              </a:solidFill>
            </a:endParaRPr>
          </a:p>
        </p:txBody>
      </p:sp>
    </p:spTree>
    <p:extLst>
      <p:ext uri="{BB962C8B-B14F-4D97-AF65-F5344CB8AC3E}">
        <p14:creationId xmlns:p14="http://schemas.microsoft.com/office/powerpoint/2010/main" val="396764840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B6907F77-8063-47E2-86DB-9F20A5DCB492}" type="slidenum">
              <a:rPr lang="en-US" sz="1200">
                <a:latin typeface="Times New Roman" pitchFamily="18" charset="0"/>
              </a:rPr>
              <a:pPr/>
              <a:t>94</a:t>
            </a:fld>
            <a:endParaRPr lang="en-US" sz="1200">
              <a:latin typeface="Times New Roman" pitchFamily="18" charset="0"/>
            </a:endParaRPr>
          </a:p>
        </p:txBody>
      </p:sp>
      <p:sp>
        <p:nvSpPr>
          <p:cNvPr id="2" name="Notes Placeholder 1"/>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The SUM, MEAN, MAX, and MIN functions ignore missing values in their arguments.</a:t>
            </a:r>
          </a:p>
          <a:p>
            <a:endParaRPr lang="en-US" dirty="0"/>
          </a:p>
        </p:txBody>
      </p:sp>
    </p:spTree>
    <p:extLst>
      <p:ext uri="{BB962C8B-B14F-4D97-AF65-F5344CB8AC3E}">
        <p14:creationId xmlns:p14="http://schemas.microsoft.com/office/powerpoint/2010/main" val="198764902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7D396DCE-C1B1-4D28-A9E0-F5F22EDB6E1C}" type="slidenum">
              <a:rPr lang="en-US" sz="1200">
                <a:latin typeface="Times New Roman" pitchFamily="18" charset="0"/>
              </a:rPr>
              <a:pPr/>
              <a:t>95</a:t>
            </a:fld>
            <a:endParaRPr lang="en-US" sz="1200">
              <a:latin typeface="Times New Roman" pitchFamily="18" charset="0"/>
            </a:endParaRPr>
          </a:p>
        </p:txBody>
      </p:sp>
      <p:sp>
        <p:nvSpPr>
          <p:cNvPr id="2" name="Notes Placeholder 1"/>
          <p:cNvSpPr>
            <a:spLocks noGrp="1"/>
          </p:cNvSpPr>
          <p:nvPr>
            <p:ph type="body" idx="1"/>
          </p:nvPr>
        </p:nvSpPr>
        <p:spPr/>
        <p:txBody>
          <a:bodyPr/>
          <a:lstStyle/>
          <a:p>
            <a:pPr marL="457200" lvl="1" indent="0">
              <a:spcAft>
                <a:spcPct val="30000"/>
              </a:spcAft>
              <a:buFont typeface="Arial" pitchFamily="34" charset="0"/>
              <a:buNone/>
            </a:pPr>
            <a:r>
              <a:rPr lang="en-US" dirty="0"/>
              <a:t>An argument can be a variable list, which is preceded by OF.</a:t>
            </a:r>
          </a:p>
          <a:p>
            <a:endParaRPr lang="en-US" dirty="0"/>
          </a:p>
        </p:txBody>
      </p:sp>
    </p:spTree>
    <p:extLst>
      <p:ext uri="{BB962C8B-B14F-4D97-AF65-F5344CB8AC3E}">
        <p14:creationId xmlns:p14="http://schemas.microsoft.com/office/powerpoint/2010/main" val="412693635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E503953-869E-4AAC-8A15-DAC35EA879B1}" type="slidenum">
              <a:rPr lang="en-US" sz="1200">
                <a:latin typeface="Times New Roman" pitchFamily="18" charset="0"/>
              </a:rPr>
              <a:pPr/>
              <a:t>96</a:t>
            </a:fld>
            <a:endParaRPr lang="en-US" sz="1200">
              <a:latin typeface="Times New Roman" pitchFamily="18" charset="0"/>
            </a:endParaRPr>
          </a:p>
        </p:txBody>
      </p:sp>
    </p:spTree>
    <p:extLst>
      <p:ext uri="{BB962C8B-B14F-4D97-AF65-F5344CB8AC3E}">
        <p14:creationId xmlns:p14="http://schemas.microsoft.com/office/powerpoint/2010/main" val="289037566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4170766D-E917-4256-BC25-8425FF62209A}" type="slidenum">
              <a:rPr lang="en-US" sz="1200">
                <a:latin typeface="Times New Roman" pitchFamily="18" charset="0"/>
              </a:rPr>
              <a:pPr/>
              <a:t>97</a:t>
            </a:fld>
            <a:endParaRPr lang="en-US" sz="1200">
              <a:latin typeface="Times New Roman" pitchFamily="18" charset="0"/>
            </a:endParaRPr>
          </a:p>
        </p:txBody>
      </p:sp>
    </p:spTree>
    <p:extLst>
      <p:ext uri="{BB962C8B-B14F-4D97-AF65-F5344CB8AC3E}">
        <p14:creationId xmlns:p14="http://schemas.microsoft.com/office/powerpoint/2010/main" val="258469500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588E761-2407-4186-A487-7FA64F463C72}" type="slidenum">
              <a:rPr lang="en-US" sz="1200">
                <a:latin typeface="Times New Roman" pitchFamily="18" charset="0"/>
              </a:rPr>
              <a:pPr/>
              <a:t>98</a:t>
            </a:fld>
            <a:endParaRPr lang="en-US" sz="1200">
              <a:latin typeface="Times New Roman" pitchFamily="18" charset="0"/>
            </a:endParaRPr>
          </a:p>
        </p:txBody>
      </p:sp>
      <p:sp>
        <p:nvSpPr>
          <p:cNvPr id="326659" name="Rectangle 2"/>
          <p:cNvSpPr>
            <a:spLocks noGrp="1" noRot="1" noChangeAspect="1" noChangeArrowheads="1" noTextEdit="1"/>
          </p:cNvSpPr>
          <p:nvPr>
            <p:ph type="sldImg"/>
          </p:nvPr>
        </p:nvSpPr>
        <p:spPr>
          <a:xfrm>
            <a:off x="1216025" y="914400"/>
            <a:ext cx="4425950" cy="3319463"/>
          </a:xfrm>
          <a:ln/>
        </p:spPr>
      </p:sp>
      <p:sp>
        <p:nvSpPr>
          <p:cNvPr id="326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8" charset="0"/>
              </a:rPr>
              <a:t>b. </a:t>
            </a:r>
            <a:r>
              <a:rPr lang="en-US" dirty="0">
                <a:latin typeface="Arial"/>
              </a:rPr>
              <a:t>sum(of Ord1-Ord3)-min(of Ord1-Ord3)</a:t>
            </a:r>
          </a:p>
          <a:p>
            <a:endParaRPr lang="en-US" dirty="0">
              <a:latin typeface="Times New Roman" pitchFamily="18" charset="0"/>
            </a:endParaRPr>
          </a:p>
        </p:txBody>
      </p:sp>
    </p:spTree>
    <p:extLst>
      <p:ext uri="{BB962C8B-B14F-4D97-AF65-F5344CB8AC3E}">
        <p14:creationId xmlns:p14="http://schemas.microsoft.com/office/powerpoint/2010/main" val="21826490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A09CD34-7529-4476-A6BD-CEAFB5258613}" type="slidenum">
              <a:rPr lang="en-US" sz="1200">
                <a:latin typeface="Times New Roman" pitchFamily="18" charset="0"/>
              </a:rPr>
              <a:pPr/>
              <a:t>99</a:t>
            </a:fld>
            <a:endParaRPr lang="en-US" sz="1200">
              <a:latin typeface="Times New Roman" pitchFamily="18" charset="0"/>
            </a:endParaRPr>
          </a:p>
        </p:txBody>
      </p:sp>
      <p:sp>
        <p:nvSpPr>
          <p:cNvPr id="327683" name="Rectangle 2"/>
          <p:cNvSpPr>
            <a:spLocks noGrp="1" noRot="1" noChangeAspect="1" noChangeArrowheads="1" noTextEdit="1"/>
          </p:cNvSpPr>
          <p:nvPr>
            <p:ph type="sldImg"/>
          </p:nvPr>
        </p:nvSpPr>
        <p:spPr>
          <a:xfrm>
            <a:off x="1216025" y="914400"/>
            <a:ext cx="4425950" cy="3319463"/>
          </a:xfrm>
          <a:ln/>
        </p:spPr>
      </p:sp>
      <p:sp>
        <p:nvSpPr>
          <p:cNvPr id="327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Type answer here</a:t>
            </a:r>
          </a:p>
          <a:p>
            <a:endParaRPr lang="en-US" dirty="0">
              <a:latin typeface="Times New Roman" pitchFamily="18" charset="0"/>
            </a:endParaRPr>
          </a:p>
        </p:txBody>
      </p:sp>
    </p:spTree>
    <p:extLst>
      <p:ext uri="{BB962C8B-B14F-4D97-AF65-F5344CB8AC3E}">
        <p14:creationId xmlns:p14="http://schemas.microsoft.com/office/powerpoint/2010/main" val="1474405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Line 47"/>
          <p:cNvSpPr>
            <a:spLocks noChangeShapeType="1"/>
          </p:cNvSpPr>
          <p:nvPr/>
        </p:nvSpPr>
        <p:spPr bwMode="auto">
          <a:xfrm>
            <a:off x="1252538" y="4264025"/>
            <a:ext cx="480536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Rectangle 3"/>
          <p:cNvSpPr>
            <a:spLocks noChangeArrowheads="1"/>
          </p:cNvSpPr>
          <p:nvPr/>
        </p:nvSpPr>
        <p:spPr bwMode="auto">
          <a:xfrm>
            <a:off x="2819400" y="6553200"/>
            <a:ext cx="350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br>
              <a:rPr lang="en-US" altLang="en-US" sz="600" b="1">
                <a:solidFill>
                  <a:srgbClr val="B0B7BB"/>
                </a:solidFill>
                <a:latin typeface="Arial" panose="020B0604020202020204" pitchFamily="34" charset="0"/>
              </a:rPr>
            </a:br>
            <a:r>
              <a:rPr lang="en-US" altLang="en-US" sz="600" b="1">
                <a:solidFill>
                  <a:srgbClr val="B0B7BB"/>
                </a:solidFill>
                <a:latin typeface="Arial" panose="020B0604020202020204" pitchFamily="34" charset="0"/>
              </a:rPr>
              <a:t>Copyright © 2010, SAS Institute Inc. All rights reserved.</a:t>
            </a:r>
            <a:endParaRPr lang="en-US" altLang="en-US" sz="600">
              <a:solidFill>
                <a:srgbClr val="B0B7BB"/>
              </a:solidFill>
              <a:latin typeface="Arial" panose="020B0604020202020204" pitchFamily="34" charset="0"/>
            </a:endParaRPr>
          </a:p>
        </p:txBody>
      </p:sp>
      <p:pic>
        <p:nvPicPr>
          <p:cNvPr id="5" name="Picture 2" descr="C:\Users\sassnh\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043863" y="3235325"/>
            <a:ext cx="72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15212" y="3089275"/>
            <a:ext cx="8458200" cy="679450"/>
          </a:xfrm>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15582213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5" name="Rectangle 44"/>
          <p:cNvSpPr>
            <a:spLocks noGrp="1" noChangeArrowheads="1"/>
          </p:cNvSpPr>
          <p:nvPr>
            <p:ph type="title"/>
          </p:nvPr>
        </p:nvSpPr>
        <p:spPr bwMode="auto">
          <a:xfrm>
            <a:off x="685800" y="457200"/>
            <a:ext cx="8458200" cy="685800"/>
          </a:xfrm>
          <a:prstGeom prst="rect">
            <a:avLst/>
          </a:prstGeom>
          <a:noFill/>
          <a:ln>
            <a:noFill/>
          </a:ln>
          <a:effectLst/>
          <a:extLst/>
        </p:spPr>
        <p:txBody>
          <a:bodyPr/>
          <a:lstStyle/>
          <a:p>
            <a:pPr lvl="0"/>
            <a:r>
              <a:rPr lang="en-US"/>
              <a:t>Click to edit Master title style</a:t>
            </a:r>
            <a:endParaRPr lang="en-US" dirty="0"/>
          </a:p>
        </p:txBody>
      </p:sp>
      <p:sp>
        <p:nvSpPr>
          <p:cNvPr id="6" name="Rectangle 45"/>
          <p:cNvSpPr>
            <a:spLocks noGrp="1" noChangeArrowheads="1"/>
          </p:cNvSpPr>
          <p:nvPr>
            <p:ph idx="1"/>
          </p:nvPr>
        </p:nvSpPr>
        <p:spPr bwMode="auto">
          <a:xfrm>
            <a:off x="685800" y="1078992"/>
            <a:ext cx="7848600" cy="4267200"/>
          </a:xfrm>
          <a:prstGeom prst="rect">
            <a:avLst/>
          </a:prstGeom>
          <a:noFill/>
          <a:ln>
            <a:noFill/>
          </a:ln>
          <a:effectLst/>
          <a:extLst/>
        </p:spPr>
        <p:txBody>
          <a:bodyPr/>
          <a:lstStyle>
            <a:lvl1pPr marL="0" indent="0">
              <a:defRPr baseline="0">
                <a:solidFill>
                  <a:srgbClr val="000000"/>
                </a:solidFill>
              </a:defRPr>
            </a:lvl1pPr>
            <a:lvl2pPr>
              <a:defRPr baseline="0">
                <a:solidFill>
                  <a:srgbClr val="000000"/>
                </a:solidFill>
              </a:defRPr>
            </a:lvl2pPr>
            <a:lvl3pPr>
              <a:defRPr baseline="0">
                <a:solidFill>
                  <a:srgbClr val="000000"/>
                </a:solidFill>
              </a:defRPr>
            </a:lvl3pPr>
            <a:lvl4pPr>
              <a:defRPr baseline="0">
                <a:solidFill>
                  <a:srgbClr val="000000"/>
                </a:solidFill>
              </a:defRPr>
            </a:lvl4pPr>
            <a:lvl5pPr>
              <a:defRPr baseline="0">
                <a:solidFill>
                  <a:srgbClr val="000000"/>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99978642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471F3228-72A6-41F2-BE3D-49CD830B1532}" type="slidenum">
              <a:rPr lang="en-US"/>
              <a:pPr>
                <a:defRPr/>
              </a:pPr>
              <a:t>‹#›</a:t>
            </a:fld>
            <a:endParaRPr lang="en-US" b="0">
              <a:latin typeface="Times New Roman" pitchFamily="18" charset="0"/>
            </a:endParaRPr>
          </a:p>
        </p:txBody>
      </p:sp>
    </p:spTree>
    <p:extLst>
      <p:ext uri="{BB962C8B-B14F-4D97-AF65-F5344CB8AC3E}">
        <p14:creationId xmlns:p14="http://schemas.microsoft.com/office/powerpoint/2010/main" val="29903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2"/>
          <p:cNvSpPr>
            <a:spLocks noGrp="1" noChangeArrowheads="1"/>
          </p:cNvSpPr>
          <p:nvPr>
            <p:ph type="sldNum" sz="quarter" idx="10"/>
          </p:nvPr>
        </p:nvSpPr>
        <p:spPr/>
        <p:txBody>
          <a:bodyPr/>
          <a:lstStyle>
            <a:lvl1pPr>
              <a:defRPr smtClean="0"/>
            </a:lvl1pPr>
          </a:lstStyle>
          <a:p>
            <a:pPr>
              <a:defRPr/>
            </a:pPr>
            <a:fld id="{F48CE417-898A-4BB0-A0CA-D8A47C256553}" type="slidenum">
              <a:rPr lang="en-US"/>
              <a:pPr>
                <a:defRPr/>
              </a:pPr>
              <a:t>‹#›</a:t>
            </a:fld>
            <a:endParaRPr lang="en-US" b="0">
              <a:latin typeface="Times New Roman" pitchFamily="18" charset="0"/>
            </a:endParaRPr>
          </a:p>
        </p:txBody>
      </p:sp>
    </p:spTree>
    <p:extLst>
      <p:ext uri="{BB962C8B-B14F-4D97-AF65-F5344CB8AC3E}">
        <p14:creationId xmlns:p14="http://schemas.microsoft.com/office/powerpoint/2010/main" val="3136096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lvl1pPr eaLnBrk="1" hangingPunct="1">
              <a:defRPr sz="100">
                <a:solidFill>
                  <a:srgbClr val="FFFFFF"/>
                </a:solidFill>
                <a:latin typeface="Arial" pitchFamily="34" charset="0"/>
                <a:cs typeface="Arial" pitchFamily="34" charset="0"/>
              </a:defRPr>
            </a:lvl1pPr>
          </a:lstStyle>
          <a:p>
            <a:pPr>
              <a:defRPr/>
            </a:pPr>
            <a:fld id="{58D5E87E-83B4-4E08-BFC8-A44BA57DE93C}" type="slidenum">
              <a:rPr lang="en-US" smtClean="0"/>
              <a:pPr>
                <a:defRPr/>
              </a:pPr>
              <a:t>‹#›</a:t>
            </a:fld>
            <a:endParaRPr lang="en-US">
              <a:latin typeface="Times New Roman" pitchFamily="18" charset="0"/>
            </a:endParaRPr>
          </a:p>
        </p:txBody>
      </p:sp>
      <p:sp>
        <p:nvSpPr>
          <p:cNvPr id="1027" name="Rectangle 46"/>
          <p:cNvSpPr>
            <a:spLocks noChangeArrowheads="1"/>
          </p:cNvSpPr>
          <p:nvPr/>
        </p:nvSpPr>
        <p:spPr bwMode="auto">
          <a:xfrm>
            <a:off x="0" y="64770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fld id="{76F8EA2C-1AF3-421B-BE73-0F369C1EAFE4}" type="slidenum">
              <a:rPr lang="en-US" altLang="en-US" sz="1400" b="1">
                <a:latin typeface="Arial" pitchFamily="34" charset="0"/>
              </a:rPr>
              <a:pPr/>
              <a:t>‹#›</a:t>
            </a:fld>
            <a:endParaRPr lang="en-US" altLang="en-US" sz="1400"/>
          </a:p>
        </p:txBody>
      </p:sp>
      <p:sp>
        <p:nvSpPr>
          <p:cNvPr id="1028" name="Rectangle 44"/>
          <p:cNvSpPr>
            <a:spLocks noGrp="1" noChangeArrowheads="1"/>
          </p:cNvSpPr>
          <p:nvPr>
            <p:ph type="title"/>
          </p:nvPr>
        </p:nvSpPr>
        <p:spPr bwMode="auto">
          <a:xfrm>
            <a:off x="685800" y="457200"/>
            <a:ext cx="8458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Title text should go here--one line only</a:t>
            </a:r>
            <a:br>
              <a:rPr lang="en-US" altLang="en-US"/>
            </a:br>
            <a:endParaRPr lang="en-US" altLang="en-US"/>
          </a:p>
        </p:txBody>
      </p:sp>
      <p:sp>
        <p:nvSpPr>
          <p:cNvPr id="1029" name="Rectangle 45"/>
          <p:cNvSpPr>
            <a:spLocks noGrp="1" noChangeArrowheads="1"/>
          </p:cNvSpPr>
          <p:nvPr>
            <p:ph type="body" idx="1"/>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0" name="Picture 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3"/>
          <p:cNvSpPr txBox="1"/>
          <p:nvPr/>
        </p:nvSpPr>
        <p:spPr>
          <a:xfrm>
            <a:off x="0" y="30163"/>
            <a:ext cx="1931988" cy="153987"/>
          </a:xfrm>
          <a:prstGeom prst="rect">
            <a:avLst/>
          </a:prstGeom>
          <a:noFill/>
        </p:spPr>
        <p:txBody>
          <a:bodyPr anchor="ctr">
            <a:spAutoFit/>
          </a:bodyPr>
          <a:lstStyle>
            <a:defPPr>
              <a:defRPr lang="en-US"/>
            </a:defPPr>
            <a:lvl1pPr eaLnBrk="0" hangingPunct="0">
              <a:defRPr sz="400" b="0" kern="300" spc="50">
                <a:solidFill>
                  <a:schemeClr val="accent2">
                    <a:lumMod val="60000"/>
                    <a:lumOff val="40000"/>
                  </a:schemeClr>
                </a:solidFill>
                <a:latin typeface="Arial"/>
                <a:ea typeface="ＭＳ Ｐゴシック" pitchFamily="34" charset="-128"/>
                <a:cs typeface="Arial"/>
              </a:defRPr>
            </a:lvl1pPr>
          </a:lstStyle>
          <a:p>
            <a:pPr fontAlgn="auto">
              <a:spcBef>
                <a:spcPts val="0"/>
              </a:spcBef>
              <a:spcAft>
                <a:spcPts val="0"/>
              </a:spcAft>
              <a:defRPr/>
            </a:pPr>
            <a:r>
              <a:rPr lang="en-US" dirty="0">
                <a:solidFill>
                  <a:srgbClr val="00539B">
                    <a:lumMod val="60000"/>
                    <a:lumOff val="40000"/>
                  </a:srgbClr>
                </a:solidFill>
              </a:rPr>
              <a:t>Copyright © 2014, SAS Institute Inc. All rights reserved.</a:t>
            </a:r>
          </a:p>
        </p:txBody>
      </p:sp>
    </p:spTree>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Lst>
  <p:hf hdr="0" ftr="0" dt="0"/>
  <p:txStyles>
    <p:titleStyle>
      <a:lvl1pPr algn="l" rtl="0" eaLnBrk="1" fontAlgn="base" hangingPunct="1">
        <a:lnSpc>
          <a:spcPct val="83000"/>
        </a:lnSpc>
        <a:spcBef>
          <a:spcPct val="0"/>
        </a:spcBef>
        <a:spcAft>
          <a:spcPct val="0"/>
        </a:spcAft>
        <a:defRPr sz="3600" b="1" i="0" u="none">
          <a:solidFill>
            <a:srgbClr val="0070C0"/>
          </a:solidFill>
          <a:latin typeface="+mj-lt"/>
          <a:ea typeface="MS PGothic" pitchFamily="34" charset="-128"/>
          <a:cs typeface="ＭＳ Ｐゴシック" pitchFamily="-112" charset="-128"/>
        </a:defRPr>
      </a:lvl1pPr>
      <a:lvl2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2pPr>
      <a:lvl3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3pPr>
      <a:lvl4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4pPr>
      <a:lvl5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4.xml"/><Relationship Id="rId1" Type="http://schemas.openxmlformats.org/officeDocument/2006/relationships/tags" Target="../tags/tag167.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4.xml"/><Relationship Id="rId1" Type="http://schemas.openxmlformats.org/officeDocument/2006/relationships/tags" Target="../tags/tag168.xml"/><Relationship Id="rId4" Type="http://schemas.openxmlformats.org/officeDocument/2006/relationships/image" Target="../media/image19.png"/></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0.xml"/><Relationship Id="rId1" Type="http://schemas.openxmlformats.org/officeDocument/2006/relationships/tags" Target="../tags/tag169.xml"/><Relationship Id="rId5" Type="http://schemas.openxmlformats.org/officeDocument/2006/relationships/image" Target="../media/image4.png"/><Relationship Id="rId4"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4.xml"/><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2.png"/><Relationship Id="rId2" Type="http://schemas.openxmlformats.org/officeDocument/2006/relationships/notesSlide" Target="../notesSlides/notesSlide105.xml"/><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38.png"/><Relationship Id="rId4" Type="http://schemas.openxmlformats.org/officeDocument/2006/relationships/image" Target="../media/image39.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3" Type="http://schemas.openxmlformats.org/officeDocument/2006/relationships/tags" Target="../tags/tag173.xml"/><Relationship Id="rId7" Type="http://schemas.openxmlformats.org/officeDocument/2006/relationships/notesSlide" Target="../notesSlides/notesSlide114.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slideLayout" Target="../slideLayouts/slideLayout4.xml"/><Relationship Id="rId5" Type="http://schemas.openxmlformats.org/officeDocument/2006/relationships/tags" Target="../tags/tag175.xml"/><Relationship Id="rId4" Type="http://schemas.openxmlformats.org/officeDocument/2006/relationships/tags" Target="../tags/tag17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4.xml"/><Relationship Id="rId1" Type="http://schemas.openxmlformats.org/officeDocument/2006/relationships/tags" Target="../tags/tag176.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4.xml"/><Relationship Id="rId1" Type="http://schemas.openxmlformats.org/officeDocument/2006/relationships/tags" Target="../tags/tag177.xml"/></Relationships>
</file>

<file path=ppt/slides/_rels/slide119.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notesSlide" Target="../notesSlides/notesSlide119.xml"/><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4.png"/><Relationship Id="rId4"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4.xml"/><Relationship Id="rId1" Type="http://schemas.openxmlformats.org/officeDocument/2006/relationships/tags" Target="../tags/tag181.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4.xml"/><Relationship Id="rId1" Type="http://schemas.openxmlformats.org/officeDocument/2006/relationships/tags" Target="../tags/tag182.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4.xml"/><Relationship Id="rId1" Type="http://schemas.openxmlformats.org/officeDocument/2006/relationships/tags" Target="../tags/tag183.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4.xml"/><Relationship Id="rId1" Type="http://schemas.openxmlformats.org/officeDocument/2006/relationships/tags" Target="../tags/tag184.xml"/></Relationships>
</file>

<file path=ppt/slides/_rels/slide1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notesSlide" Target="../notesSlides/notesSlide126.xml"/><Relationship Id="rId4"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4.xml"/><Relationship Id="rId1" Type="http://schemas.openxmlformats.org/officeDocument/2006/relationships/tags" Target="../tags/tag188.xml"/><Relationship Id="rId4" Type="http://schemas.openxmlformats.org/officeDocument/2006/relationships/image" Target="../media/image43.png"/></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4.xml"/><Relationship Id="rId1" Type="http://schemas.openxmlformats.org/officeDocument/2006/relationships/tags" Target="../tags/tag189.xml"/><Relationship Id="rId4" Type="http://schemas.openxmlformats.org/officeDocument/2006/relationships/image" Target="../media/image44.png"/></Relationships>
</file>

<file path=ppt/slides/_rels/slide1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91.xml"/><Relationship Id="rId1" Type="http://schemas.openxmlformats.org/officeDocument/2006/relationships/tags" Target="../tags/tag190.xml"/><Relationship Id="rId4"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95.xml"/><Relationship Id="rId1" Type="http://schemas.openxmlformats.org/officeDocument/2006/relationships/tags" Target="../tags/tag194.xml"/><Relationship Id="rId4"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4.xml"/><Relationship Id="rId1" Type="http://schemas.openxmlformats.org/officeDocument/2006/relationships/tags" Target="../tags/tag196.xml"/><Relationship Id="rId4" Type="http://schemas.openxmlformats.org/officeDocument/2006/relationships/image" Target="../media/image19.png"/></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4.xml"/><Relationship Id="rId1" Type="http://schemas.openxmlformats.org/officeDocument/2006/relationships/tags" Target="../tags/tag197.xml"/><Relationship Id="rId4" Type="http://schemas.openxmlformats.org/officeDocument/2006/relationships/image" Target="../media/image45.png"/></Relationships>
</file>

<file path=ppt/slides/_rels/slide135.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8.png"/><Relationship Id="rId2" Type="http://schemas.openxmlformats.org/officeDocument/2006/relationships/notesSlide" Target="../notesSlides/notesSlide135.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15.png"/><Relationship Id="rId4" Type="http://schemas.openxmlformats.org/officeDocument/2006/relationships/image" Target="../media/image47.png"/></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4.xml"/><Relationship Id="rId1" Type="http://schemas.openxmlformats.org/officeDocument/2006/relationships/tags" Target="../tags/tag198.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4.xml"/><Relationship Id="rId1" Type="http://schemas.openxmlformats.org/officeDocument/2006/relationships/tags" Target="../tags/tag199.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4.xml"/><Relationship Id="rId1" Type="http://schemas.openxmlformats.org/officeDocument/2006/relationships/tags" Target="../tags/tag200.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16.png"/><Relationship Id="rId4" Type="http://schemas.openxmlformats.org/officeDocument/2006/relationships/image" Target="../media/image15.png"/></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4.xml"/><Relationship Id="rId1" Type="http://schemas.openxmlformats.org/officeDocument/2006/relationships/tags" Target="../tags/tag201.xml"/><Relationship Id="rId4" Type="http://schemas.openxmlformats.org/officeDocument/2006/relationships/image" Target="../media/image19.png"/></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4.xml"/><Relationship Id="rId1" Type="http://schemas.openxmlformats.org/officeDocument/2006/relationships/tags" Target="../tags/tag202.xml"/><Relationship Id="rId5" Type="http://schemas.openxmlformats.org/officeDocument/2006/relationships/image" Target="../media/image48.png"/><Relationship Id="rId4" Type="http://schemas.openxmlformats.org/officeDocument/2006/relationships/hyperlink" Target="http://support.sas.com/quiz/pg2" TargetMode="Externa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4.xml"/><Relationship Id="rId1" Type="http://schemas.openxmlformats.org/officeDocument/2006/relationships/tags" Target="../tags/tag203.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4.xml"/><Relationship Id="rId1" Type="http://schemas.openxmlformats.org/officeDocument/2006/relationships/tags" Target="../tags/tag204.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4.xml"/><Relationship Id="rId1" Type="http://schemas.openxmlformats.org/officeDocument/2006/relationships/tags" Target="../tags/tag205.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4.xml"/><Relationship Id="rId1" Type="http://schemas.openxmlformats.org/officeDocument/2006/relationships/tags" Target="../tags/tag206.xml"/></Relationships>
</file>

<file path=ppt/slides/_rels/slide15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08.xml"/><Relationship Id="rId1" Type="http://schemas.openxmlformats.org/officeDocument/2006/relationships/tags" Target="../tags/tag207.xml"/><Relationship Id="rId4"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4.xml"/><Relationship Id="rId1" Type="http://schemas.openxmlformats.org/officeDocument/2006/relationships/tags" Target="../tags/tag209.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58.xml"/><Relationship Id="rId2" Type="http://schemas.openxmlformats.org/officeDocument/2006/relationships/slideLayout" Target="../slideLayouts/slideLayout4.xml"/><Relationship Id="rId1" Type="http://schemas.openxmlformats.org/officeDocument/2006/relationships/tags" Target="../tags/tag210.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4.xml"/><Relationship Id="rId1" Type="http://schemas.openxmlformats.org/officeDocument/2006/relationships/tags" Target="../tags/tag211.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19.xml"/><Relationship Id="rId7" Type="http://schemas.openxmlformats.org/officeDocument/2006/relationships/slideLayout" Target="../slideLayouts/slideLayout4.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4.xml"/><Relationship Id="rId1" Type="http://schemas.openxmlformats.org/officeDocument/2006/relationships/tags" Target="../tags/tag212.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4.xml"/><Relationship Id="rId1" Type="http://schemas.openxmlformats.org/officeDocument/2006/relationships/tags" Target="../tags/tag213.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4.xml"/><Relationship Id="rId1" Type="http://schemas.openxmlformats.org/officeDocument/2006/relationships/tags" Target="../tags/tag21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18.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4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5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54.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4.png"/><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3.jpeg"/><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24.png"/><Relationship Id="rId5" Type="http://schemas.openxmlformats.org/officeDocument/2006/relationships/notesSlide" Target="../notesSlides/notesSlide45.xml"/><Relationship Id="rId4"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25.png"/><Relationship Id="rId5" Type="http://schemas.openxmlformats.org/officeDocument/2006/relationships/notesSlide" Target="../notesSlides/notesSlide46.xml"/><Relationship Id="rId4"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63.xml"/></Relationships>
</file>

<file path=ppt/slides/_rels/slide49.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26.png"/><Relationship Id="rId5" Type="http://schemas.openxmlformats.org/officeDocument/2006/relationships/notesSlide" Target="../notesSlides/notesSlide49.xml"/><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xml"/><Relationship Id="rId1" Type="http://schemas.openxmlformats.org/officeDocument/2006/relationships/tags" Target="../tags/tag6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6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6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70.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73.xml"/><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18" Type="http://schemas.openxmlformats.org/officeDocument/2006/relationships/notesSlide" Target="../notesSlides/notesSlide58.xml"/><Relationship Id="rId3" Type="http://schemas.openxmlformats.org/officeDocument/2006/relationships/tags" Target="../tags/tag76.xml"/><Relationship Id="rId21" Type="http://schemas.openxmlformats.org/officeDocument/2006/relationships/image" Target="../media/image20.png"/><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slideLayout" Target="../slideLayouts/slideLayout4.xml"/><Relationship Id="rId2" Type="http://schemas.openxmlformats.org/officeDocument/2006/relationships/tags" Target="../tags/tag75.xml"/><Relationship Id="rId16" Type="http://schemas.openxmlformats.org/officeDocument/2006/relationships/tags" Target="../tags/tag89.xml"/><Relationship Id="rId20" Type="http://schemas.openxmlformats.org/officeDocument/2006/relationships/image" Target="../media/image28.png"/><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5" Type="http://schemas.openxmlformats.org/officeDocument/2006/relationships/tags" Target="../tags/tag88.xml"/><Relationship Id="rId10" Type="http://schemas.openxmlformats.org/officeDocument/2006/relationships/tags" Target="../tags/tag83.xml"/><Relationship Id="rId19" Type="http://schemas.openxmlformats.org/officeDocument/2006/relationships/image" Target="../media/image27.png"/><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s>
</file>

<file path=ppt/slides/_rels/slide5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92.xml"/><Relationship Id="rId7" Type="http://schemas.openxmlformats.org/officeDocument/2006/relationships/notesSlide" Target="../notesSlides/notesSlide59.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slideLayout" Target="../slideLayouts/slideLayout4.xml"/><Relationship Id="rId5" Type="http://schemas.openxmlformats.org/officeDocument/2006/relationships/tags" Target="../tags/tag94.xml"/><Relationship Id="rId4" Type="http://schemas.openxmlformats.org/officeDocument/2006/relationships/tags" Target="../tags/tag93.xml"/><Relationship Id="rId9" Type="http://schemas.openxmlformats.org/officeDocument/2006/relationships/image" Target="../media/image2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4.xml"/><Relationship Id="rId1" Type="http://schemas.openxmlformats.org/officeDocument/2006/relationships/tags" Target="../tags/tag9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notesSlide" Target="../notesSlides/notesSlide65.xml"/><Relationship Id="rId4"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tags" Target="../tags/tag107.xml"/><Relationship Id="rId7" Type="http://schemas.openxmlformats.org/officeDocument/2006/relationships/notesSlide" Target="../notesSlides/notesSlide66.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slideLayout" Target="../slideLayouts/slideLayout4.xml"/><Relationship Id="rId5" Type="http://schemas.openxmlformats.org/officeDocument/2006/relationships/tags" Target="../tags/tag109.xml"/><Relationship Id="rId4" Type="http://schemas.openxmlformats.org/officeDocument/2006/relationships/tags" Target="../tags/tag108.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3.xml"/><Relationship Id="rId1" Type="http://schemas.openxmlformats.org/officeDocument/2006/relationships/tags" Target="../tags/tag112.xml"/><Relationship Id="rId5" Type="http://schemas.openxmlformats.org/officeDocument/2006/relationships/image" Target="../media/image30.png"/><Relationship Id="rId4"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31.png"/><Relationship Id="rId5" Type="http://schemas.openxmlformats.org/officeDocument/2006/relationships/notesSlide" Target="../notesSlides/notesSlide70.xml"/><Relationship Id="rId4"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121.xml"/><Relationship Id="rId7" Type="http://schemas.openxmlformats.org/officeDocument/2006/relationships/image" Target="../media/image32.png"/><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notesSlide" Target="../notesSlides/notesSlide71.xml"/><Relationship Id="rId5" Type="http://schemas.openxmlformats.org/officeDocument/2006/relationships/slideLayout" Target="../slideLayouts/slideLayout4.xml"/><Relationship Id="rId4" Type="http://schemas.openxmlformats.org/officeDocument/2006/relationships/tags" Target="../tags/tag122.xml"/></Relationships>
</file>

<file path=ppt/slides/_rels/slide72.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notesSlide" Target="../notesSlides/notesSlide72.xml"/><Relationship Id="rId5" Type="http://schemas.openxmlformats.org/officeDocument/2006/relationships/slideLayout" Target="../slideLayouts/slideLayout4.xml"/><Relationship Id="rId4" Type="http://schemas.openxmlformats.org/officeDocument/2006/relationships/tags" Target="../tags/tag126.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4.xml"/><Relationship Id="rId1" Type="http://schemas.openxmlformats.org/officeDocument/2006/relationships/tags" Target="../tags/tag127.xml"/></Relationships>
</file>

<file path=ppt/slides/_rels/slide74.xml.rels><?xml version="1.0" encoding="UTF-8" standalone="yes"?>
<Relationships xmlns="http://schemas.openxmlformats.org/package/2006/relationships"><Relationship Id="rId8" Type="http://schemas.openxmlformats.org/officeDocument/2006/relationships/notesSlide" Target="../notesSlides/notesSlide74.xml"/><Relationship Id="rId3" Type="http://schemas.openxmlformats.org/officeDocument/2006/relationships/tags" Target="../tags/tag130.xml"/><Relationship Id="rId7" Type="http://schemas.openxmlformats.org/officeDocument/2006/relationships/slideLayout" Target="../slideLayouts/slideLayout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10" Type="http://schemas.openxmlformats.org/officeDocument/2006/relationships/image" Target="../media/image33.png"/><Relationship Id="rId4" Type="http://schemas.openxmlformats.org/officeDocument/2006/relationships/tags" Target="../tags/tag131.xml"/><Relationship Id="rId9" Type="http://schemas.openxmlformats.org/officeDocument/2006/relationships/image" Target="../media/image32.png"/></Relationships>
</file>

<file path=ppt/slides/_rels/slide75.xml.rels><?xml version="1.0" encoding="UTF-8" standalone="yes"?>
<Relationships xmlns="http://schemas.openxmlformats.org/package/2006/relationships"><Relationship Id="rId8" Type="http://schemas.openxmlformats.org/officeDocument/2006/relationships/notesSlide" Target="../notesSlides/notesSlide75.xml"/><Relationship Id="rId3" Type="http://schemas.openxmlformats.org/officeDocument/2006/relationships/tags" Target="../tags/tag136.xml"/><Relationship Id="rId7" Type="http://schemas.openxmlformats.org/officeDocument/2006/relationships/slideLayout" Target="../slideLayouts/slideLayout4.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4.xml"/><Relationship Id="rId1" Type="http://schemas.openxmlformats.org/officeDocument/2006/relationships/tags" Target="../tags/tag140.xml"/><Relationship Id="rId4" Type="http://schemas.openxmlformats.org/officeDocument/2006/relationships/image" Target="../media/image19.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2.xml"/><Relationship Id="rId1" Type="http://schemas.openxmlformats.org/officeDocument/2006/relationships/tags" Target="../tags/tag141.xml"/><Relationship Id="rId5" Type="http://schemas.openxmlformats.org/officeDocument/2006/relationships/image" Target="../media/image4.png"/><Relationship Id="rId4"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1.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29.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4.xml"/><Relationship Id="rId1" Type="http://schemas.openxmlformats.org/officeDocument/2006/relationships/tags" Target="../tags/tag143.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7.xml"/><Relationship Id="rId1" Type="http://schemas.openxmlformats.org/officeDocument/2006/relationships/tags" Target="../tags/tag146.xml"/><Relationship Id="rId4"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4.xml"/><Relationship Id="rId1" Type="http://schemas.openxmlformats.org/officeDocument/2006/relationships/tags" Target="../tags/tag148.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4.xml"/><Relationship Id="rId1" Type="http://schemas.openxmlformats.org/officeDocument/2006/relationships/tags" Target="../tags/tag149.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4.xml"/><Relationship Id="rId1" Type="http://schemas.openxmlformats.org/officeDocument/2006/relationships/tags" Target="../tags/tag150.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4.xml"/><Relationship Id="rId1" Type="http://schemas.openxmlformats.org/officeDocument/2006/relationships/tags" Target="../tags/tag151.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4.xml"/><Relationship Id="rId1" Type="http://schemas.openxmlformats.org/officeDocument/2006/relationships/tags" Target="../tags/tag15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4.xml"/><Relationship Id="rId1" Type="http://schemas.openxmlformats.org/officeDocument/2006/relationships/tags" Target="../tags/tag153.xml"/><Relationship Id="rId4" Type="http://schemas.openxmlformats.org/officeDocument/2006/relationships/image" Target="../media/image18.png"/></Relationships>
</file>

<file path=ppt/slides/_rels/slide91.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notesSlide" Target="../notesSlides/notesSlide91.xml"/><Relationship Id="rId5" Type="http://schemas.openxmlformats.org/officeDocument/2006/relationships/slideLayout" Target="../slideLayouts/slideLayout4.xml"/><Relationship Id="rId4" Type="http://schemas.openxmlformats.org/officeDocument/2006/relationships/tags" Target="../tags/tag157.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4.xml"/><Relationship Id="rId1" Type="http://schemas.openxmlformats.org/officeDocument/2006/relationships/tags" Target="../tags/tag158.xml"/><Relationship Id="rId4" Type="http://schemas.openxmlformats.org/officeDocument/2006/relationships/image" Target="../media/image19.png"/></Relationships>
</file>

<file path=ppt/slides/_rels/slide9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3.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0.png"/><Relationship Id="rId4" Type="http://schemas.openxmlformats.org/officeDocument/2006/relationships/image" Target="../media/image37.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2.xml"/><Relationship Id="rId1" Type="http://schemas.openxmlformats.org/officeDocument/2006/relationships/tags" Target="../tags/tag161.xml"/><Relationship Id="rId4"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4.xml"/><Relationship Id="rId1" Type="http://schemas.openxmlformats.org/officeDocument/2006/relationships/tags" Target="../tags/tag165.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4.xml"/><Relationship Id="rId1" Type="http://schemas.openxmlformats.org/officeDocument/2006/relationships/tags" Target="../tags/tag1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5: Data Transformations</a:t>
            </a:r>
          </a:p>
        </p:txBody>
      </p:sp>
      <p:graphicFrame>
        <p:nvGraphicFramePr>
          <p:cNvPr id="7" name="Group Organizer"/>
          <p:cNvGraphicFramePr>
            <a:graphicFrameLocks noGrp="1"/>
          </p:cNvGraphicFramePr>
          <p:nvPr>
            <p:extLst>
              <p:ext uri="{D42A27DB-BD31-4B8C-83A1-F6EECF244321}">
                <p14:modId xmlns:p14="http://schemas.microsoft.com/office/powerpoint/2010/main" val="491319031"/>
              </p:ext>
            </p:extLst>
          </p:nvPr>
        </p:nvGraphicFramePr>
        <p:xfrm>
          <a:off x="1371600" y="1690687"/>
          <a:ext cx="6400800" cy="4343399"/>
        </p:xfrm>
        <a:graphic>
          <a:graphicData uri="http://schemas.openxmlformats.org/drawingml/2006/table">
            <a:tbl>
              <a:tblPr/>
              <a:tblGrid>
                <a:gridCol w="6400800">
                  <a:extLst>
                    <a:ext uri="{9D8B030D-6E8A-4147-A177-3AD203B41FA5}">
                      <a16:colId xmlns:a16="http://schemas.microsoft.com/office/drawing/2014/main" val="20000"/>
                    </a:ext>
                  </a:extLst>
                </a:gridCol>
              </a:tblGrid>
              <a:tr h="877749">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5.1 Introduction</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1271">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5.2 Manipulating Character Values (Part 1)</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5.3 Manipulating Character Values (Part 2)</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5.4 Manipulating Numeric Values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5.5 Converting Variable Type</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5.02 Short </a:t>
            </a:r>
            <a:r>
              <a:rPr lang="en-US" dirty="0"/>
              <a:t>Answer Poll</a:t>
            </a:r>
          </a:p>
        </p:txBody>
      </p:sp>
      <p:sp>
        <p:nvSpPr>
          <p:cNvPr id="3075" name="Rectangle 5"/>
          <p:cNvSpPr>
            <a:spLocks noGrp="1" noChangeArrowheads="1"/>
          </p:cNvSpPr>
          <p:nvPr>
            <p:ph idx="1"/>
          </p:nvPr>
        </p:nvSpPr>
        <p:spPr/>
        <p:txBody>
          <a:bodyPr/>
          <a:lstStyle/>
          <a:p>
            <a:r>
              <a:rPr lang="en-US" dirty="0"/>
              <a:t>Complete the assignment statement for </a:t>
            </a:r>
            <a:r>
              <a:rPr lang="en-US" b="1" dirty="0"/>
              <a:t>Total</a:t>
            </a:r>
            <a:r>
              <a:rPr lang="en-US" dirty="0"/>
              <a:t> by using  a SAS variable list and the SUM function to add the values for </a:t>
            </a:r>
            <a:r>
              <a:rPr lang="en-US" b="1" dirty="0"/>
              <a:t>Year1</a:t>
            </a:r>
            <a:r>
              <a:rPr lang="en-US" dirty="0"/>
              <a:t>, </a:t>
            </a:r>
            <a:r>
              <a:rPr lang="en-US" b="1" dirty="0"/>
              <a:t>Year2</a:t>
            </a:r>
            <a:r>
              <a:rPr lang="en-US" dirty="0"/>
              <a:t>, </a:t>
            </a:r>
            <a:r>
              <a:rPr lang="en-US" b="1" dirty="0"/>
              <a:t>Year3</a:t>
            </a:r>
            <a:r>
              <a:rPr lang="en-US" dirty="0"/>
              <a:t>, and </a:t>
            </a:r>
            <a:r>
              <a:rPr lang="en-US" b="1" dirty="0"/>
              <a:t>Year4</a:t>
            </a:r>
            <a:r>
              <a:rPr lang="en-US" dirty="0"/>
              <a:t>.</a:t>
            </a:r>
          </a:p>
          <a:p>
            <a:pPr marL="0" indent="0"/>
            <a:endParaRPr lang="en-US" dirty="0"/>
          </a:p>
        </p:txBody>
      </p:sp>
      <p:sp>
        <p:nvSpPr>
          <p:cNvPr id="4" name="Text Box 6"/>
          <p:cNvSpPr txBox="1">
            <a:spLocks noChangeArrowheads="1"/>
          </p:cNvSpPr>
          <p:nvPr/>
        </p:nvSpPr>
        <p:spPr bwMode="auto">
          <a:xfrm>
            <a:off x="1631950" y="4100513"/>
            <a:ext cx="5257948" cy="660400"/>
          </a:xfrm>
          <a:prstGeom prst="rect">
            <a:avLst/>
          </a:prstGeom>
          <a:solidFill>
            <a:srgbClr val="FFFFFF"/>
          </a:solidFill>
          <a:ln w="38100">
            <a:solidFill>
              <a:schemeClr val="tx2"/>
            </a:solidFill>
            <a:miter lim="800000"/>
            <a:headEnd type="none" w="med" len="lg"/>
            <a:tailEnd type="none" w="med" len="lg"/>
          </a:ln>
        </p:spPr>
        <p:txBody>
          <a:bodyPr lIns="50800" tIns="50800" rIns="50800" bIns="50800"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Total=</a:t>
            </a:r>
          </a:p>
        </p:txBody>
      </p:sp>
      <p:sp>
        <p:nvSpPr>
          <p:cNvPr id="5" name="AutoShape 7"/>
          <p:cNvSpPr>
            <a:spLocks noChangeArrowheads="1"/>
          </p:cNvSpPr>
          <p:nvPr/>
        </p:nvSpPr>
        <p:spPr bwMode="auto">
          <a:xfrm>
            <a:off x="2812533" y="4227513"/>
            <a:ext cx="3656013" cy="352425"/>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algn="ctr"/>
            <a:r>
              <a:rPr lang="en-US" sz="2000" b="1" dirty="0">
                <a:solidFill>
                  <a:srgbClr val="000000"/>
                </a:solidFill>
              </a:rPr>
              <a:t>?</a:t>
            </a:r>
          </a:p>
        </p:txBody>
      </p:sp>
      <p:graphicFrame>
        <p:nvGraphicFramePr>
          <p:cNvPr id="6" name="Group 71"/>
          <p:cNvGraphicFramePr>
            <a:graphicFrameLocks noGrp="1"/>
          </p:cNvGraphicFramePr>
          <p:nvPr/>
        </p:nvGraphicFramePr>
        <p:xfrm>
          <a:off x="690563" y="2643188"/>
          <a:ext cx="7710487" cy="1057276"/>
        </p:xfrm>
        <a:graphic>
          <a:graphicData uri="http://schemas.openxmlformats.org/drawingml/2006/table">
            <a:tbl>
              <a:tblPr/>
              <a:tblGrid>
                <a:gridCol w="1541462">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gridCol w="1541463">
                  <a:extLst>
                    <a:ext uri="{9D8B030D-6E8A-4147-A177-3AD203B41FA5}">
                      <a16:colId xmlns:a16="http://schemas.microsoft.com/office/drawing/2014/main" val="20002"/>
                    </a:ext>
                  </a:extLst>
                </a:gridCol>
                <a:gridCol w="1543050">
                  <a:extLst>
                    <a:ext uri="{9D8B030D-6E8A-4147-A177-3AD203B41FA5}">
                      <a16:colId xmlns:a16="http://schemas.microsoft.com/office/drawing/2014/main" val="20003"/>
                    </a:ext>
                  </a:extLst>
                </a:gridCol>
                <a:gridCol w="1541462">
                  <a:extLst>
                    <a:ext uri="{9D8B030D-6E8A-4147-A177-3AD203B41FA5}">
                      <a16:colId xmlns:a16="http://schemas.microsoft.com/office/drawing/2014/main" val="20004"/>
                    </a:ext>
                  </a:extLst>
                </a:gridCol>
              </a:tblGrid>
              <a:tr h="365759">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Year2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Year1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Year3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Year4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dirty="0"/>
              <a:t>Completed Business Scenario Program</a:t>
            </a:r>
          </a:p>
        </p:txBody>
      </p:sp>
      <p:sp>
        <p:nvSpPr>
          <p:cNvPr id="138243" name="Rectangle 3"/>
          <p:cNvSpPr>
            <a:spLocks noGrp="1" noChangeArrowheads="1"/>
          </p:cNvSpPr>
          <p:nvPr>
            <p:ph idx="1"/>
          </p:nvPr>
        </p:nvSpPr>
        <p:spPr>
          <a:xfrm>
            <a:off x="685800" y="1071563"/>
            <a:ext cx="7848600" cy="1120775"/>
          </a:xfrm>
        </p:spPr>
        <p:txBody>
          <a:bodyPr/>
          <a:lstStyle/>
          <a:p>
            <a:pPr>
              <a:spcAft>
                <a:spcPct val="50000"/>
              </a:spcAft>
            </a:pPr>
            <a:r>
              <a:rPr lang="en-US"/>
              <a:t>Use the SUM, MEAN, and N functions to calculate the donation statistics.  </a:t>
            </a:r>
          </a:p>
        </p:txBody>
      </p:sp>
      <p:sp>
        <p:nvSpPr>
          <p:cNvPr id="10" name="Slide Number Placeholder 3"/>
          <p:cNvSpPr>
            <a:spLocks noGrp="1"/>
          </p:cNvSpPr>
          <p:nvPr>
            <p:ph type="sldNum" sz="quarter" idx="10"/>
          </p:nvPr>
        </p:nvSpPr>
        <p:spPr/>
        <p:txBody>
          <a:bodyPr/>
          <a:lstStyle/>
          <a:p>
            <a:pPr>
              <a:defRPr/>
            </a:pPr>
            <a:fld id="{8375DCE5-C0C6-4020-AAAE-66C6651CFC26}" type="slidenum">
              <a:rPr lang="en-US"/>
              <a:pPr>
                <a:defRPr/>
              </a:pPr>
              <a:t>100</a:t>
            </a:fld>
            <a:endParaRPr lang="en-US" b="0">
              <a:latin typeface="Times New Roman" pitchFamily="18" charset="0"/>
            </a:endParaRPr>
          </a:p>
        </p:txBody>
      </p:sp>
      <p:sp>
        <p:nvSpPr>
          <p:cNvPr id="138245"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38246" name="Rectangle 6"/>
          <p:cNvSpPr>
            <a:spLocks noChangeArrowheads="1"/>
          </p:cNvSpPr>
          <p:nvPr/>
        </p:nvSpPr>
        <p:spPr bwMode="auto">
          <a:xfrm>
            <a:off x="773113" y="1938578"/>
            <a:ext cx="7405687" cy="298030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sz="2000" b="1" dirty="0">
                <a:latin typeface="Courier New" pitchFamily="49" charset="0"/>
              </a:rPr>
              <a:t>data </a:t>
            </a:r>
            <a:r>
              <a:rPr lang="en-US" sz="2000" b="1" dirty="0" err="1">
                <a:latin typeface="Courier New" pitchFamily="49" charset="0"/>
              </a:rPr>
              <a:t>donation_stats</a:t>
            </a:r>
            <a:r>
              <a:rPr lang="en-US" sz="2000" b="1" dirty="0">
                <a:latin typeface="Courier New" pitchFamily="49" charset="0"/>
              </a:rPr>
              <a:t>;</a:t>
            </a:r>
          </a:p>
          <a:p>
            <a:pPr>
              <a:lnSpc>
                <a:spcPct val="85000"/>
              </a:lnSpc>
            </a:pPr>
            <a:r>
              <a:rPr lang="en-US" sz="2000" b="1" dirty="0">
                <a:latin typeface="Courier New" pitchFamily="49" charset="0"/>
              </a:rPr>
              <a:t>   set </a:t>
            </a:r>
            <a:r>
              <a:rPr lang="en-US" sz="2000" b="1" dirty="0" err="1">
                <a:latin typeface="Courier New" pitchFamily="49" charset="0"/>
              </a:rPr>
              <a:t>orion.employee_donations</a:t>
            </a:r>
            <a:r>
              <a:rPr lang="en-US" sz="2000" b="1" dirty="0">
                <a:latin typeface="Courier New" pitchFamily="49" charset="0"/>
              </a:rPr>
              <a:t>;</a:t>
            </a:r>
          </a:p>
          <a:p>
            <a:pPr>
              <a:lnSpc>
                <a:spcPct val="85000"/>
              </a:lnSpc>
            </a:pPr>
            <a:r>
              <a:rPr lang="en-US" sz="2000" b="1" dirty="0">
                <a:latin typeface="Courier New" pitchFamily="49" charset="0"/>
              </a:rPr>
              <a:t>   keep </a:t>
            </a:r>
            <a:r>
              <a:rPr lang="en-US" sz="2000" b="1" dirty="0" err="1">
                <a:latin typeface="Courier New" pitchFamily="49" charset="0"/>
              </a:rPr>
              <a:t>Employee_ID</a:t>
            </a:r>
            <a:r>
              <a:rPr lang="en-US" sz="2000" b="1" dirty="0">
                <a:latin typeface="Courier New" pitchFamily="49" charset="0"/>
              </a:rPr>
              <a:t> Total </a:t>
            </a:r>
            <a:r>
              <a:rPr lang="en-US" sz="2000" b="1" dirty="0" err="1">
                <a:latin typeface="Courier New" pitchFamily="49" charset="0"/>
              </a:rPr>
              <a:t>AvgQT</a:t>
            </a:r>
            <a:r>
              <a:rPr lang="en-US" sz="2000" b="1" dirty="0">
                <a:latin typeface="Courier New" pitchFamily="49" charset="0"/>
              </a:rPr>
              <a:t> </a:t>
            </a:r>
            <a:r>
              <a:rPr lang="en-US" sz="2000" b="1" dirty="0" err="1">
                <a:latin typeface="Courier New" pitchFamily="49" charset="0"/>
              </a:rPr>
              <a:t>NumQT</a:t>
            </a:r>
            <a:r>
              <a:rPr lang="en-US" sz="2000" b="1" dirty="0">
                <a:latin typeface="Courier New" pitchFamily="49" charset="0"/>
              </a:rPr>
              <a:t>;</a:t>
            </a:r>
          </a:p>
          <a:p>
            <a:pPr>
              <a:lnSpc>
                <a:spcPct val="85000"/>
              </a:lnSpc>
            </a:pPr>
            <a:r>
              <a:rPr lang="en-US" sz="2000" b="1" dirty="0">
                <a:latin typeface="Courier New" pitchFamily="49" charset="0"/>
              </a:rPr>
              <a:t>   Total=sum(of Qtr1-Qtr4);</a:t>
            </a:r>
          </a:p>
          <a:p>
            <a:pPr>
              <a:lnSpc>
                <a:spcPct val="85000"/>
              </a:lnSpc>
            </a:pPr>
            <a:r>
              <a:rPr lang="en-US" sz="2000" b="1" dirty="0">
                <a:latin typeface="Courier New" pitchFamily="49" charset="0"/>
              </a:rPr>
              <a:t>   </a:t>
            </a:r>
            <a:r>
              <a:rPr lang="en-US" sz="2000" b="1" dirty="0" err="1">
                <a:latin typeface="Courier New" pitchFamily="49" charset="0"/>
              </a:rPr>
              <a:t>AvgQT</a:t>
            </a:r>
            <a:r>
              <a:rPr lang="en-US" sz="2000" b="1" dirty="0">
                <a:latin typeface="Courier New" pitchFamily="49" charset="0"/>
              </a:rPr>
              <a:t>=round(Mean(of Qtr1-Qtr4));</a:t>
            </a:r>
          </a:p>
          <a:p>
            <a:pPr>
              <a:lnSpc>
                <a:spcPct val="85000"/>
              </a:lnSpc>
            </a:pPr>
            <a:r>
              <a:rPr lang="en-US" sz="2000" b="1" dirty="0">
                <a:latin typeface="Courier New" pitchFamily="49" charset="0"/>
              </a:rPr>
              <a:t>   </a:t>
            </a:r>
            <a:r>
              <a:rPr lang="en-US" sz="2000" b="1" dirty="0" err="1">
                <a:latin typeface="Courier New" pitchFamily="49" charset="0"/>
              </a:rPr>
              <a:t>NumQt</a:t>
            </a:r>
            <a:r>
              <a:rPr lang="en-US" sz="2000" b="1" dirty="0">
                <a:latin typeface="Courier New" pitchFamily="49" charset="0"/>
              </a:rPr>
              <a:t>=n(of Qtr1-Qtr4);</a:t>
            </a:r>
          </a:p>
          <a:p>
            <a:pPr>
              <a:lnSpc>
                <a:spcPct val="85000"/>
              </a:lnSpc>
            </a:pPr>
            <a:r>
              <a:rPr lang="en-US" sz="2000" b="1" dirty="0">
                <a:latin typeface="Courier New" pitchFamily="49" charset="0"/>
              </a:rPr>
              <a:t>run;</a:t>
            </a:r>
          </a:p>
          <a:p>
            <a:pPr>
              <a:lnSpc>
                <a:spcPct val="85000"/>
              </a:lnSpc>
            </a:pPr>
            <a:endParaRPr lang="en-US" sz="2000" b="1" dirty="0">
              <a:latin typeface="Courier New" pitchFamily="49" charset="0"/>
            </a:endParaRPr>
          </a:p>
          <a:p>
            <a:pPr>
              <a:lnSpc>
                <a:spcPct val="85000"/>
              </a:lnSpc>
            </a:pPr>
            <a:r>
              <a:rPr lang="en-US" sz="2000" b="1" dirty="0" err="1">
                <a:latin typeface="Courier New" pitchFamily="49" charset="0"/>
              </a:rPr>
              <a:t>proc</a:t>
            </a:r>
            <a:r>
              <a:rPr lang="en-US" sz="2000" b="1" dirty="0">
                <a:latin typeface="Courier New" pitchFamily="49" charset="0"/>
              </a:rPr>
              <a:t> print data=</a:t>
            </a:r>
            <a:r>
              <a:rPr lang="en-US" sz="2000" b="1" dirty="0" err="1">
                <a:latin typeface="Courier New" pitchFamily="49" charset="0"/>
              </a:rPr>
              <a:t>donation_stats</a:t>
            </a:r>
            <a:r>
              <a:rPr lang="en-US" sz="2000" b="1" dirty="0">
                <a:latin typeface="Courier New" pitchFamily="49" charset="0"/>
              </a:rPr>
              <a:t> </a:t>
            </a:r>
            <a:r>
              <a:rPr lang="en-US" sz="2000" b="1" dirty="0" err="1">
                <a:latin typeface="Courier New" pitchFamily="49" charset="0"/>
              </a:rPr>
              <a:t>noobs</a:t>
            </a:r>
            <a:r>
              <a:rPr lang="en-US" sz="2000" b="1" dirty="0">
                <a:latin typeface="Courier New" pitchFamily="49" charset="0"/>
              </a:rPr>
              <a:t>;</a:t>
            </a:r>
          </a:p>
          <a:p>
            <a:pPr>
              <a:lnSpc>
                <a:spcPct val="85000"/>
              </a:lnSpc>
            </a:pPr>
            <a:r>
              <a:rPr lang="en-US" sz="2000" b="1" dirty="0">
                <a:latin typeface="Courier New" pitchFamily="49" charset="0"/>
              </a:rPr>
              <a:t>   </a:t>
            </a:r>
            <a:r>
              <a:rPr lang="en-US" sz="2000" b="1" dirty="0" err="1">
                <a:solidFill>
                  <a:srgbClr val="000000"/>
                </a:solidFill>
                <a:latin typeface="Courier New" pitchFamily="49" charset="0"/>
              </a:rPr>
              <a:t>var</a:t>
            </a:r>
            <a:r>
              <a:rPr lang="en-US" sz="2000" b="1" dirty="0">
                <a:latin typeface="Courier New" pitchFamily="49" charset="0"/>
              </a:rPr>
              <a:t> </a:t>
            </a:r>
            <a:r>
              <a:rPr lang="en-US" sz="2000" b="1" dirty="0" err="1">
                <a:latin typeface="Courier New" pitchFamily="49" charset="0"/>
              </a:rPr>
              <a:t>Employee_ID</a:t>
            </a:r>
            <a:r>
              <a:rPr lang="en-US" sz="2000" b="1" dirty="0">
                <a:latin typeface="Courier New" pitchFamily="49" charset="0"/>
              </a:rPr>
              <a:t> Total </a:t>
            </a:r>
            <a:r>
              <a:rPr lang="en-US" sz="2000" b="1" dirty="0" err="1">
                <a:latin typeface="Courier New" pitchFamily="49" charset="0"/>
              </a:rPr>
              <a:t>AvgQt</a:t>
            </a:r>
            <a:r>
              <a:rPr lang="en-US" sz="2000" b="1" dirty="0">
                <a:latin typeface="Courier New" pitchFamily="49" charset="0"/>
              </a:rPr>
              <a:t> </a:t>
            </a:r>
            <a:r>
              <a:rPr lang="en-US" sz="2000" b="1" dirty="0" err="1">
                <a:latin typeface="Courier New" pitchFamily="49" charset="0"/>
              </a:rPr>
              <a:t>NumQt</a:t>
            </a:r>
            <a:r>
              <a:rPr lang="en-US" sz="2000" b="1" dirty="0">
                <a:latin typeface="Courier New" pitchFamily="49" charset="0"/>
              </a:rPr>
              <a:t>;</a:t>
            </a:r>
          </a:p>
          <a:p>
            <a:pPr>
              <a:lnSpc>
                <a:spcPct val="85000"/>
              </a:lnSpc>
            </a:pPr>
            <a:r>
              <a:rPr lang="en-US" sz="2000" b="1" dirty="0">
                <a:latin typeface="Courier New" pitchFamily="49" charset="0"/>
              </a:rPr>
              <a:t>run</a:t>
            </a:r>
          </a:p>
        </p:txBody>
      </p:sp>
      <p:sp>
        <p:nvSpPr>
          <p:cNvPr id="138247" name="Rectangle 7"/>
          <p:cNvSpPr>
            <a:spLocks noChangeArrowheads="1"/>
          </p:cNvSpPr>
          <p:nvPr>
            <p:custDataLst>
              <p:tags r:id="rId1"/>
            </p:custDataLst>
          </p:nvPr>
        </p:nvSpPr>
        <p:spPr bwMode="auto">
          <a:xfrm>
            <a:off x="1244891" y="2743199"/>
            <a:ext cx="5049583" cy="80303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38250" name="Text Box 10"/>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p205d13</a:t>
            </a:r>
          </a:p>
        </p:txBody>
      </p:sp>
      <p:sp>
        <p:nvSpPr>
          <p:cNvPr id="14" name="Rectangle 6"/>
          <p:cNvSpPr>
            <a:spLocks noChangeArrowheads="1"/>
          </p:cNvSpPr>
          <p:nvPr/>
        </p:nvSpPr>
        <p:spPr bwMode="auto">
          <a:xfrm>
            <a:off x="2477967" y="4772755"/>
            <a:ext cx="5206512" cy="1851025"/>
          </a:xfrm>
          <a:prstGeom prst="rect">
            <a:avLst/>
          </a:prstGeom>
          <a:solidFill>
            <a:srgbClr val="FFFFFF"/>
          </a:solidFill>
          <a:ln w="38100">
            <a:solidFill>
              <a:schemeClr val="tx2"/>
            </a:solidFill>
            <a:miter lim="800000"/>
            <a:headEnd type="none" w="med" len="lg"/>
            <a:tailEnd type="none" w="med" len="lg"/>
          </a:ln>
        </p:spPr>
        <p:txBody>
          <a:bodyPr wrap="square" lIns="88900" tIns="50800" rIns="88900" bIns="50800">
            <a:spAutoFit/>
          </a:bodyPr>
          <a:lstStyle/>
          <a:p>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Avg</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Num</a:t>
            </a:r>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Employee_ID</a:t>
            </a:r>
            <a:r>
              <a:rPr lang="en-US" sz="1600" b="1" dirty="0">
                <a:solidFill>
                  <a:srgbClr val="000000"/>
                </a:solidFill>
                <a:latin typeface="SAS Monospace" pitchFamily="49" charset="0"/>
              </a:rPr>
              <a:t>    Total     QT     </a:t>
            </a:r>
            <a:r>
              <a:rPr lang="en-US" sz="1600" b="1" dirty="0" err="1">
                <a:solidFill>
                  <a:srgbClr val="000000"/>
                </a:solidFill>
                <a:latin typeface="SAS Monospace" pitchFamily="49" charset="0"/>
              </a:rPr>
              <a:t>Qt</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120265      25      25     1</a:t>
            </a:r>
          </a:p>
          <a:p>
            <a:r>
              <a:rPr lang="en-US" sz="1600" b="1" dirty="0">
                <a:solidFill>
                  <a:srgbClr val="000000"/>
                </a:solidFill>
                <a:latin typeface="SAS Monospace" pitchFamily="49" charset="0"/>
              </a:rPr>
              <a:t>       120267      60      15     4</a:t>
            </a:r>
          </a:p>
          <a:p>
            <a:r>
              <a:rPr lang="en-US" sz="1600" b="1" dirty="0">
                <a:solidFill>
                  <a:srgbClr val="000000"/>
                </a:solidFill>
                <a:latin typeface="SAS Monospace" pitchFamily="49" charset="0"/>
              </a:rPr>
              <a:t>       120269      80      20     4</a:t>
            </a:r>
          </a:p>
          <a:p>
            <a:r>
              <a:rPr lang="en-US" sz="1600" b="1" dirty="0">
                <a:solidFill>
                  <a:srgbClr val="000000"/>
                </a:solidFill>
                <a:latin typeface="SAS Monospace" pitchFamily="49" charset="0"/>
              </a:rPr>
              <a:t>       ...</a:t>
            </a:r>
          </a:p>
        </p:txBody>
      </p:sp>
    </p:spTree>
    <p:extLst>
      <p:ext uri="{BB962C8B-B14F-4D97-AF65-F5344CB8AC3E}">
        <p14:creationId xmlns:p14="http://schemas.microsoft.com/office/powerpoint/2010/main" val="131128964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5: Data Transformations</a:t>
            </a:r>
          </a:p>
        </p:txBody>
      </p:sp>
      <p:graphicFrame>
        <p:nvGraphicFramePr>
          <p:cNvPr id="7" name="Group Organizer"/>
          <p:cNvGraphicFramePr>
            <a:graphicFrameLocks noGrp="1"/>
          </p:cNvGraphicFramePr>
          <p:nvPr>
            <p:extLst>
              <p:ext uri="{D42A27DB-BD31-4B8C-83A1-F6EECF244321}">
                <p14:modId xmlns:p14="http://schemas.microsoft.com/office/powerpoint/2010/main" val="3368635441"/>
              </p:ext>
            </p:extLst>
          </p:nvPr>
        </p:nvGraphicFramePr>
        <p:xfrm>
          <a:off x="1371600" y="1690686"/>
          <a:ext cx="6400800" cy="4343399"/>
        </p:xfrm>
        <a:graphic>
          <a:graphicData uri="http://schemas.openxmlformats.org/drawingml/2006/table">
            <a:tbl>
              <a:tblPr/>
              <a:tblGrid>
                <a:gridCol w="6400800">
                  <a:extLst>
                    <a:ext uri="{9D8B030D-6E8A-4147-A177-3AD203B41FA5}">
                      <a16:colId xmlns:a16="http://schemas.microsoft.com/office/drawing/2014/main" val="20000"/>
                    </a:ext>
                  </a:extLst>
                </a:gridCol>
              </a:tblGrid>
              <a:tr h="877749">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5.1 Introduction</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1271">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5.2 Manipulating Character Values (Part 1)</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5.3 Manipulating Character Values (Part 2)</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5.4 Manipulating Numeric Values</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5.5 Converting Variable Type</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6305516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Objectives</a:t>
            </a:r>
          </a:p>
        </p:txBody>
      </p:sp>
      <p:sp>
        <p:nvSpPr>
          <p:cNvPr id="143363" name="Rectangle 3"/>
          <p:cNvSpPr>
            <a:spLocks noGrp="1" noChangeArrowheads="1"/>
          </p:cNvSpPr>
          <p:nvPr>
            <p:ph idx="1"/>
          </p:nvPr>
        </p:nvSpPr>
        <p:spPr>
          <a:xfrm>
            <a:off x="685800" y="1071563"/>
            <a:ext cx="7769225" cy="4267200"/>
          </a:xfrm>
        </p:spPr>
        <p:txBody>
          <a:bodyPr/>
          <a:lstStyle/>
          <a:p>
            <a:pPr lvl="1"/>
            <a:r>
              <a:rPr lang="en-US"/>
              <a:t>Explain the automatic conversion that SAS uses </a:t>
            </a:r>
            <a:br>
              <a:rPr lang="en-US"/>
            </a:br>
            <a:r>
              <a:rPr lang="en-US"/>
              <a:t>to convert values between data types.</a:t>
            </a:r>
          </a:p>
          <a:p>
            <a:pPr lvl="1"/>
            <a:r>
              <a:rPr lang="en-US"/>
              <a:t>Explicitly convert values between data types.</a:t>
            </a:r>
          </a:p>
        </p:txBody>
      </p:sp>
      <p:sp>
        <p:nvSpPr>
          <p:cNvPr id="4" name="Slide Number Placeholder 3"/>
          <p:cNvSpPr>
            <a:spLocks noGrp="1"/>
          </p:cNvSpPr>
          <p:nvPr>
            <p:ph type="sldNum" sz="quarter" idx="10"/>
          </p:nvPr>
        </p:nvSpPr>
        <p:spPr/>
        <p:txBody>
          <a:bodyPr/>
          <a:lstStyle/>
          <a:p>
            <a:pPr>
              <a:defRPr/>
            </a:pPr>
            <a:fld id="{626D8FB6-945E-4635-8D20-62B0BE078643}" type="slidenum">
              <a:rPr lang="en-US"/>
              <a:pPr>
                <a:defRPr/>
              </a:pPr>
              <a:t>103</a:t>
            </a:fld>
            <a:endParaRPr lang="en-US" b="0">
              <a:latin typeface="Times New Roman"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3675755028"/>
              </p:ext>
            </p:extLst>
          </p:nvPr>
        </p:nvGraphicFramePr>
        <p:xfrm>
          <a:off x="879230" y="4867167"/>
          <a:ext cx="7772400" cy="97536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46075">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mn-lt"/>
                        </a:rPr>
                        <a:t>Partial converted</a:t>
                      </a:r>
                      <a:r>
                        <a:rPr kumimoji="0" lang="en-US" sz="2400" b="1" i="0" u="none" strike="noStrike" cap="none" normalizeH="0" baseline="0" dirty="0">
                          <a:ln>
                            <a:noFill/>
                          </a:ln>
                          <a:solidFill>
                            <a:srgbClr val="000000"/>
                          </a:solidFill>
                          <a:effectLst/>
                          <a:latin typeface="+mn-lt"/>
                        </a:rPr>
                        <a:t> </a:t>
                      </a:r>
                      <a:r>
                        <a:rPr kumimoji="0" lang="en-US" sz="2400" b="1" i="0" u="none" strike="noStrike" cap="none" normalizeH="0" baseline="0" dirty="0" err="1">
                          <a:ln>
                            <a:noFill/>
                          </a:ln>
                          <a:solidFill>
                            <a:srgbClr val="000000"/>
                          </a:solidFill>
                          <a:effectLst/>
                          <a:latin typeface="+mn-lt"/>
                        </a:rPr>
                        <a:t>work.hrdata</a:t>
                      </a:r>
                      <a:r>
                        <a:rPr kumimoji="0" lang="en-US" sz="2400" b="1" i="0" u="none" strike="noStrike" cap="none" normalizeH="0" baseline="0" dirty="0">
                          <a:ln>
                            <a:noFill/>
                          </a:ln>
                          <a:solidFill>
                            <a:srgbClr val="000000"/>
                          </a:solidFill>
                          <a:effectLst/>
                          <a:latin typeface="+mn-lt"/>
                        </a:rPr>
                        <a:t> </a:t>
                      </a:r>
                      <a:r>
                        <a:rPr kumimoji="0" lang="en-US" sz="2400" b="0" i="0" u="none" strike="noStrike" cap="none" normalizeH="0" baseline="0" dirty="0">
                          <a:ln>
                            <a:noFill/>
                          </a:ln>
                          <a:solidFill>
                            <a:srgbClr val="000000"/>
                          </a:solidFill>
                          <a:effectLst/>
                          <a:latin typeface="+mn-lt"/>
                        </a:rPr>
                        <a:t>data set</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val="10000"/>
                  </a:ext>
                </a:extLst>
              </a:tr>
              <a:tr h="346075">
                <a:tc>
                  <a:txBody>
                    <a:bodyPr/>
                    <a:lstStyle/>
                    <a:p>
                      <a:pPr algn="ctr"/>
                      <a:r>
                        <a:rPr lang="en-US" sz="2000" b="1" i="0" dirty="0" err="1">
                          <a:solidFill>
                            <a:srgbClr val="000000"/>
                          </a:solidFill>
                          <a:latin typeface="Arial"/>
                        </a:rPr>
                        <a:t>EmpID</a:t>
                      </a:r>
                      <a:endParaRPr lang="en-US" sz="2000" b="1" i="0" dirty="0">
                        <a:solidFill>
                          <a:srgbClr val="000000"/>
                        </a:solidFill>
                        <a:latin typeface="Arial"/>
                      </a:endParaRPr>
                    </a:p>
                    <a:p>
                      <a:pPr algn="ct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cap="none" normalizeH="0" baseline="0" dirty="0" err="1">
                          <a:ln>
                            <a:noFill/>
                          </a:ln>
                          <a:solidFill>
                            <a:srgbClr val="000000"/>
                          </a:solidFill>
                          <a:effectLst/>
                          <a:latin typeface="+mn-lt"/>
                        </a:rPr>
                        <a:t>GrossPay</a:t>
                      </a:r>
                      <a:endParaRPr kumimoji="0" lang="en-US" sz="2000" b="1" i="0" u="none" strike="noStrike" cap="none" normalizeH="0" baseline="0" dirty="0">
                        <a:ln>
                          <a:noFill/>
                        </a:ln>
                        <a:solidFill>
                          <a:srgbClr val="000000"/>
                        </a:solidFill>
                        <a:effectLst/>
                        <a:latin typeface="+mn-lt"/>
                      </a:endParaRPr>
                    </a:p>
                    <a:p>
                      <a:pPr algn="ct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cap="none" normalizeH="0" baseline="0" dirty="0">
                          <a:ln>
                            <a:noFill/>
                          </a:ln>
                          <a:solidFill>
                            <a:srgbClr val="000000"/>
                          </a:solidFill>
                          <a:effectLst/>
                          <a:latin typeface="+mn-lt"/>
                        </a:rPr>
                        <a:t>Phone</a:t>
                      </a:r>
                    </a:p>
                    <a:p>
                      <a:pPr algn="ct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cap="none" normalizeH="0" baseline="0" dirty="0" err="1">
                          <a:ln>
                            <a:noFill/>
                          </a:ln>
                          <a:solidFill>
                            <a:srgbClr val="000000"/>
                          </a:solidFill>
                          <a:effectLst/>
                          <a:latin typeface="+mn-lt"/>
                        </a:rPr>
                        <a:t>HireDate</a:t>
                      </a:r>
                      <a:endParaRPr kumimoji="0" lang="en-US" sz="2000" b="1" i="0" u="none" strike="noStrike" cap="none" normalizeH="0" baseline="0" dirty="0">
                        <a:ln>
                          <a:noFill/>
                        </a:ln>
                        <a:solidFill>
                          <a:srgbClr val="000000"/>
                        </a:solidFill>
                        <a:effectLst/>
                        <a:latin typeface="+mn-lt"/>
                      </a:endParaRPr>
                    </a:p>
                    <a:p>
                      <a:pPr algn="ct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bl>
          </a:graphicData>
        </a:graphic>
      </p:graphicFrame>
      <p:sp>
        <p:nvSpPr>
          <p:cNvPr id="144386" name="Rectangle 2"/>
          <p:cNvSpPr>
            <a:spLocks noGrp="1" noChangeArrowheads="1"/>
          </p:cNvSpPr>
          <p:nvPr>
            <p:ph type="title"/>
          </p:nvPr>
        </p:nvSpPr>
        <p:spPr/>
        <p:txBody>
          <a:bodyPr/>
          <a:lstStyle/>
          <a:p>
            <a:r>
              <a:rPr lang="en-US" dirty="0"/>
              <a:t>Business Scenario: Convert HR Data</a:t>
            </a:r>
          </a:p>
        </p:txBody>
      </p:sp>
      <p:sp>
        <p:nvSpPr>
          <p:cNvPr id="144387" name="Rectangle 3"/>
          <p:cNvSpPr>
            <a:spLocks noGrp="1" noChangeArrowheads="1"/>
          </p:cNvSpPr>
          <p:nvPr>
            <p:ph idx="1"/>
          </p:nvPr>
        </p:nvSpPr>
        <p:spPr>
          <a:xfrm>
            <a:off x="685800" y="1071563"/>
            <a:ext cx="7848600" cy="2335212"/>
          </a:xfrm>
        </p:spPr>
        <p:txBody>
          <a:bodyPr/>
          <a:lstStyle/>
          <a:p>
            <a:r>
              <a:rPr lang="en-US" dirty="0">
                <a:solidFill>
                  <a:srgbClr val="000000"/>
                </a:solidFill>
              </a:rPr>
              <a:t>The data set </a:t>
            </a:r>
            <a:r>
              <a:rPr lang="en-US" b="1" dirty="0" err="1">
                <a:latin typeface="Arial"/>
              </a:rPr>
              <a:t>orion.convert</a:t>
            </a:r>
            <a:r>
              <a:rPr lang="en-US" dirty="0"/>
              <a:t> was created with data types and variable names that must be changed for future reporting and analysis.   </a:t>
            </a:r>
          </a:p>
          <a:p>
            <a:endParaRPr lang="en-US" dirty="0"/>
          </a:p>
          <a:p>
            <a:pPr>
              <a:spcAft>
                <a:spcPct val="30000"/>
              </a:spcAft>
            </a:pPr>
            <a:endParaRPr lang="en-US" dirty="0"/>
          </a:p>
        </p:txBody>
      </p:sp>
      <p:sp>
        <p:nvSpPr>
          <p:cNvPr id="84" name="Slide Number Placeholder 3"/>
          <p:cNvSpPr>
            <a:spLocks noGrp="1"/>
          </p:cNvSpPr>
          <p:nvPr>
            <p:ph type="sldNum" sz="quarter" idx="10"/>
          </p:nvPr>
        </p:nvSpPr>
        <p:spPr/>
        <p:txBody>
          <a:bodyPr/>
          <a:lstStyle/>
          <a:p>
            <a:pPr>
              <a:defRPr/>
            </a:pPr>
            <a:fld id="{27CBD72B-8BEC-4D20-AE43-FB11AA73BA79}" type="slidenum">
              <a:rPr lang="en-US"/>
              <a:pPr>
                <a:defRPr/>
              </a:pPr>
              <a:t>104</a:t>
            </a:fld>
            <a:endParaRPr lang="en-US" b="0">
              <a:latin typeface="Times New Roman" pitchFamily="18" charset="0"/>
            </a:endParaRPr>
          </a:p>
        </p:txBody>
      </p:sp>
      <p:pic>
        <p:nvPicPr>
          <p:cNvPr id="11" name="Picture 4" descr="\\sashq\root\dept\PSD\GRAPHICS\Illustrations\Data\TypeNumer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388" y="5448221"/>
            <a:ext cx="376498" cy="41460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sashq\root\dept\PSD\GRAPHICS\Illustrations\Data\TypeNumer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8796" y="5448221"/>
            <a:ext cx="376498" cy="41460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sashq\root\dept\PSD\GRAPHICS\Illustrations\Data\TypeCharac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212" y="5498508"/>
            <a:ext cx="330833" cy="36432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sashq\root\dept\PSD\GRAPHICS\Illustrations\Data\TypeNumer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1137" y="5473364"/>
            <a:ext cx="376498" cy="4146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673969373"/>
              </p:ext>
            </p:extLst>
          </p:nvPr>
        </p:nvGraphicFramePr>
        <p:xfrm>
          <a:off x="879230" y="2707949"/>
          <a:ext cx="7772400" cy="97536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46075">
                <a:tc gridSpan="4">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mn-lt"/>
                        </a:rPr>
                        <a:t>Partial existing </a:t>
                      </a:r>
                      <a:r>
                        <a:rPr kumimoji="0" lang="en-US" sz="2400" b="1" i="0" u="none" strike="noStrike" cap="none" normalizeH="0" baseline="0" dirty="0" err="1">
                          <a:ln>
                            <a:noFill/>
                          </a:ln>
                          <a:solidFill>
                            <a:srgbClr val="000000"/>
                          </a:solidFill>
                          <a:effectLst/>
                          <a:latin typeface="+mn-lt"/>
                        </a:rPr>
                        <a:t>orion.convert</a:t>
                      </a:r>
                      <a:r>
                        <a:rPr kumimoji="0" lang="en-US" sz="2400" b="1" i="0" u="none" strike="noStrike" cap="none" normalizeH="0" baseline="0" dirty="0">
                          <a:ln>
                            <a:noFill/>
                          </a:ln>
                          <a:solidFill>
                            <a:srgbClr val="000000"/>
                          </a:solidFill>
                          <a:effectLst/>
                          <a:latin typeface="+mn-lt"/>
                        </a:rPr>
                        <a:t> </a:t>
                      </a:r>
                      <a:r>
                        <a:rPr kumimoji="0" lang="en-US" sz="2400" b="0" i="0" u="none" strike="noStrike" cap="none" normalizeH="0" baseline="0" dirty="0">
                          <a:ln>
                            <a:noFill/>
                          </a:ln>
                          <a:solidFill>
                            <a:srgbClr val="000000"/>
                          </a:solidFill>
                          <a:effectLst/>
                          <a:latin typeface="+mn-lt"/>
                        </a:rPr>
                        <a:t>data set</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ID</a:t>
                      </a:r>
                    </a:p>
                    <a:p>
                      <a:pPr algn="ct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cap="none" normalizeH="0" baseline="0" dirty="0" err="1">
                          <a:ln>
                            <a:noFill/>
                          </a:ln>
                          <a:solidFill>
                            <a:srgbClr val="000000"/>
                          </a:solidFill>
                          <a:effectLst/>
                          <a:latin typeface="+mn-lt"/>
                        </a:rPr>
                        <a:t>GrossPay</a:t>
                      </a:r>
                      <a:endParaRPr kumimoji="0" lang="en-US" sz="2000" b="1" i="0" u="none" strike="noStrike" cap="none" normalizeH="0" baseline="0" dirty="0">
                        <a:ln>
                          <a:noFill/>
                        </a:ln>
                        <a:solidFill>
                          <a:srgbClr val="000000"/>
                        </a:solidFill>
                        <a:effectLst/>
                        <a:latin typeface="+mn-lt"/>
                      </a:endParaRPr>
                    </a:p>
                    <a:p>
                      <a:pPr algn="ct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cap="none" normalizeH="0" baseline="0" dirty="0">
                          <a:ln>
                            <a:noFill/>
                          </a:ln>
                          <a:solidFill>
                            <a:srgbClr val="000000"/>
                          </a:solidFill>
                          <a:effectLst/>
                          <a:latin typeface="+mn-lt"/>
                        </a:rPr>
                        <a:t>Code</a:t>
                      </a:r>
                    </a:p>
                    <a:p>
                      <a:pPr algn="ct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cap="none" normalizeH="0" baseline="0" dirty="0">
                          <a:ln>
                            <a:noFill/>
                          </a:ln>
                          <a:solidFill>
                            <a:srgbClr val="000000"/>
                          </a:solidFill>
                          <a:effectLst/>
                          <a:latin typeface="+mn-lt"/>
                        </a:rPr>
                        <a:t>Hired</a:t>
                      </a:r>
                    </a:p>
                    <a:p>
                      <a:pPr algn="ct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bl>
          </a:graphicData>
        </a:graphic>
      </p:graphicFrame>
      <p:pic>
        <p:nvPicPr>
          <p:cNvPr id="19" name="Picture 2" descr="\\sashq\root\dept\PSD\GRAPHICS\Illustrations\Arrows\arrow_med_d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9785" y="3830809"/>
            <a:ext cx="603006" cy="9956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sashq\root\dept\PSD\GRAPHICS\Illustrations\Data\TypeCharac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6520" y="3293846"/>
            <a:ext cx="330833" cy="3643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sashq\root\dept\PSD\GRAPHICS\Illustrations\Data\TypeCharac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8796" y="3318989"/>
            <a:ext cx="330833" cy="3643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sashq\root\dept\PSD\GRAPHICS\Illustrations\Data\TypeNumer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5547" y="3318989"/>
            <a:ext cx="376498" cy="41460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sashq\root\dept\PSD\GRAPHICS\Illustrations\Data\TypeCharac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1137" y="3318989"/>
            <a:ext cx="330833" cy="36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6298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0"/>
          <p:cNvSpPr>
            <a:spLocks noGrp="1" noChangeArrowheads="1"/>
          </p:cNvSpPr>
          <p:nvPr>
            <p:ph type="title"/>
          </p:nvPr>
        </p:nvSpPr>
        <p:spPr/>
        <p:txBody>
          <a:bodyPr/>
          <a:lstStyle/>
          <a:p>
            <a:r>
              <a:rPr lang="en-US"/>
              <a:t>Data Conversion</a:t>
            </a:r>
          </a:p>
        </p:txBody>
      </p:sp>
      <p:sp>
        <p:nvSpPr>
          <p:cNvPr id="148483" name="Rectangle 1"/>
          <p:cNvSpPr>
            <a:spLocks noGrp="1" noChangeArrowheads="1"/>
          </p:cNvSpPr>
          <p:nvPr>
            <p:ph idx="1"/>
          </p:nvPr>
        </p:nvSpPr>
        <p:spPr>
          <a:xfrm>
            <a:off x="696358" y="1017588"/>
            <a:ext cx="7848600" cy="4264025"/>
          </a:xfrm>
        </p:spPr>
        <p:txBody>
          <a:bodyPr/>
          <a:lstStyle/>
          <a:p>
            <a:r>
              <a:rPr lang="en-US" dirty="0"/>
              <a:t>Data types can be converted two ways:</a:t>
            </a:r>
          </a:p>
          <a:p>
            <a:pPr lvl="1">
              <a:spcAft>
                <a:spcPct val="30000"/>
              </a:spcAft>
            </a:pPr>
            <a:r>
              <a:rPr lang="en-US" b="1" i="1" dirty="0"/>
              <a:t>automatically</a:t>
            </a:r>
            <a:r>
              <a:rPr lang="en-US" dirty="0"/>
              <a:t> by enabling SAS to do it for you</a:t>
            </a:r>
          </a:p>
          <a:p>
            <a:pPr lvl="1"/>
            <a:r>
              <a:rPr lang="en-US" b="1" i="1" dirty="0"/>
              <a:t>explicitly</a:t>
            </a:r>
            <a:r>
              <a:rPr lang="en-US" dirty="0"/>
              <a:t> with these functions:</a:t>
            </a:r>
          </a:p>
        </p:txBody>
      </p:sp>
      <p:sp>
        <p:nvSpPr>
          <p:cNvPr id="26" name="Slide Number Placeholder 3"/>
          <p:cNvSpPr>
            <a:spLocks noGrp="1"/>
          </p:cNvSpPr>
          <p:nvPr>
            <p:ph type="sldNum" sz="quarter" idx="10"/>
          </p:nvPr>
        </p:nvSpPr>
        <p:spPr/>
        <p:txBody>
          <a:bodyPr/>
          <a:lstStyle/>
          <a:p>
            <a:pPr>
              <a:defRPr/>
            </a:pPr>
            <a:fld id="{5BBCA04D-4B1C-4676-8B67-F800F73560C8}" type="slidenum">
              <a:rPr lang="en-US"/>
              <a:pPr>
                <a:defRPr/>
              </a:pPr>
              <a:t>105</a:t>
            </a:fld>
            <a:endParaRPr lang="en-US" b="0">
              <a:latin typeface="Times New Roman" pitchFamily="18" charset="0"/>
            </a:endParaRPr>
          </a:p>
        </p:txBody>
      </p:sp>
      <p:sp>
        <p:nvSpPr>
          <p:cNvPr id="148485" name="Rectangle 4"/>
          <p:cNvSpPr>
            <a:spLocks noChangeArrowheads="1"/>
          </p:cNvSpPr>
          <p:nvPr/>
        </p:nvSpPr>
        <p:spPr bwMode="auto">
          <a:xfrm>
            <a:off x="684213" y="1982788"/>
            <a:ext cx="77692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pPr>
              <a:spcBef>
                <a:spcPct val="50000"/>
              </a:spcBef>
            </a:pPr>
            <a:endParaRPr lang="en-US" noProof="1"/>
          </a:p>
        </p:txBody>
      </p:sp>
      <p:graphicFrame>
        <p:nvGraphicFramePr>
          <p:cNvPr id="878631" name="Group 39"/>
          <p:cNvGraphicFramePr>
            <a:graphicFrameLocks noGrp="1"/>
          </p:cNvGraphicFramePr>
          <p:nvPr>
            <p:extLst>
              <p:ext uri="{D42A27DB-BD31-4B8C-83A1-F6EECF244321}">
                <p14:modId xmlns:p14="http://schemas.microsoft.com/office/powerpoint/2010/main" val="2955078032"/>
              </p:ext>
            </p:extLst>
          </p:nvPr>
        </p:nvGraphicFramePr>
        <p:xfrm>
          <a:off x="1141413" y="3019425"/>
          <a:ext cx="7021512" cy="2133600"/>
        </p:xfrm>
        <a:graphic>
          <a:graphicData uri="http://schemas.openxmlformats.org/drawingml/2006/table">
            <a:tbl>
              <a:tblPr/>
              <a:tblGrid>
                <a:gridCol w="1458912">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1114425">
                <a:tc>
                  <a:txBody>
                    <a:bodyPr/>
                    <a:lstStyle/>
                    <a:p>
                      <a:pPr marL="114300" marR="0" lvl="1"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chemeClr val="tx1"/>
                          </a:solidFill>
                          <a:effectLst/>
                          <a:latin typeface="Arial" charset="0"/>
                        </a:rPr>
                        <a:t>INPUT</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character-to-numeric conversion</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dirty="0">
                        <a:ln>
                          <a:noFill/>
                        </a:ln>
                        <a:solidFill>
                          <a:schemeClr val="tx1"/>
                        </a:solidFill>
                        <a:effectLst/>
                        <a:latin typeface="Arial" charset="0"/>
                      </a:endParaRP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0"/>
                  </a:ext>
                </a:extLst>
              </a:tr>
              <a:tr h="10191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PUT</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numeric-to-character conversion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1"/>
                  </a:ext>
                </a:extLst>
              </a:tr>
            </a:tbl>
          </a:graphicData>
        </a:graphic>
      </p:graphicFrame>
      <p:grpSp>
        <p:nvGrpSpPr>
          <p:cNvPr id="3" name="Group 2"/>
          <p:cNvGrpSpPr/>
          <p:nvPr/>
        </p:nvGrpSpPr>
        <p:grpSpPr>
          <a:xfrm>
            <a:off x="3025220" y="3478914"/>
            <a:ext cx="2450815" cy="526388"/>
            <a:chOff x="3252247" y="4177522"/>
            <a:chExt cx="4444105" cy="866775"/>
          </a:xfrm>
        </p:grpSpPr>
        <p:pic>
          <p:nvPicPr>
            <p:cNvPr id="8" name="Picture 2" descr="\\sashq\root\dept\PSD\GRAPHICS\Illustrations\Programming\fun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6588" y="4177522"/>
              <a:ext cx="1038225" cy="8667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sashq\root\dept\PSD\GRAPHICS\Illustrations\Data\TypeCharac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2247" y="4310958"/>
              <a:ext cx="599906" cy="5999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sashq\root\dept\PSD\GRAPHICS\Illustrations\Data\TypeNumeri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3641" y="4310957"/>
              <a:ext cx="682711" cy="68271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sashq\root\dept\PSD\GRAPHICS\Illustrations\Arrows\arrow_rt_tapere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77559" y="4537924"/>
              <a:ext cx="722076" cy="2287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sashq\root\dept\PSD\GRAPHICS\Illustrations\Arrows\arrow_rt_tapere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1055" y="4501974"/>
              <a:ext cx="722076" cy="2287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3025220" y="4607538"/>
            <a:ext cx="2234987" cy="505536"/>
            <a:chOff x="3328344" y="5418898"/>
            <a:chExt cx="4368008" cy="866775"/>
          </a:xfrm>
        </p:grpSpPr>
        <p:pic>
          <p:nvPicPr>
            <p:cNvPr id="14" name="Picture 2" descr="\\sashq\root\dept\PSD\GRAPHICS\Illustrations\Programming\fun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8986" y="5418898"/>
              <a:ext cx="1038225" cy="8667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sashq\root\dept\PSD\GRAPHICS\Illustrations\Data\TypeCharac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6446" y="5541949"/>
              <a:ext cx="599906" cy="5999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sashq\root\dept\PSD\GRAPHICS\Illustrations\Data\TypeNumeri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8344" y="5510929"/>
              <a:ext cx="682711" cy="68271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sashq\root\dept\PSD\GRAPHICS\Illustrations\Arrows\arrow_rt_tapere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29957" y="5779300"/>
              <a:ext cx="722076" cy="2287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sashq\root\dept\PSD\GRAPHICS\Illustrations\Arrows\arrow_rt_tapere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63453" y="5743350"/>
              <a:ext cx="722076" cy="22877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776506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85800" y="457200"/>
            <a:ext cx="8305800" cy="495300"/>
          </a:xfrm>
        </p:spPr>
        <p:txBody>
          <a:bodyPr>
            <a:spAutoFit/>
          </a:bodyPr>
          <a:lstStyle/>
          <a:p>
            <a:r>
              <a:rPr lang="en-US"/>
              <a:t>Automatic Character-to-Numeric Conversion</a:t>
            </a:r>
          </a:p>
        </p:txBody>
      </p:sp>
      <p:sp>
        <p:nvSpPr>
          <p:cNvPr id="149507" name="Rectangle 3"/>
          <p:cNvSpPr>
            <a:spLocks noGrp="1" noChangeArrowheads="1"/>
          </p:cNvSpPr>
          <p:nvPr>
            <p:ph idx="1"/>
          </p:nvPr>
        </p:nvSpPr>
        <p:spPr>
          <a:xfrm>
            <a:off x="685800" y="1066800"/>
            <a:ext cx="7769225" cy="4267200"/>
          </a:xfrm>
        </p:spPr>
        <p:txBody>
          <a:bodyPr/>
          <a:lstStyle/>
          <a:p>
            <a:r>
              <a:rPr lang="en-US" dirty="0">
                <a:cs typeface="Times New Roman" pitchFamily="18" charset="0"/>
              </a:rPr>
              <a:t>What happens when the character values of </a:t>
            </a:r>
            <a:r>
              <a:rPr lang="en-US" b="1" dirty="0">
                <a:latin typeface="Arial"/>
              </a:rPr>
              <a:t>ID</a:t>
            </a:r>
            <a:r>
              <a:rPr lang="en-US" dirty="0">
                <a:cs typeface="Times New Roman" pitchFamily="18" charset="0"/>
              </a:rPr>
              <a:t> </a:t>
            </a:r>
            <a:br>
              <a:rPr lang="en-US" dirty="0">
                <a:cs typeface="Times New Roman" pitchFamily="18" charset="0"/>
              </a:rPr>
            </a:br>
            <a:r>
              <a:rPr lang="en-US" dirty="0">
                <a:cs typeface="Times New Roman" pitchFamily="18" charset="0"/>
              </a:rPr>
              <a:t>are used in an arithmetic expression?</a:t>
            </a:r>
            <a:r>
              <a:rPr lang="en-US" dirty="0"/>
              <a:t> </a:t>
            </a:r>
          </a:p>
        </p:txBody>
      </p:sp>
      <p:sp>
        <p:nvSpPr>
          <p:cNvPr id="7" name="Slide Number Placeholder 3"/>
          <p:cNvSpPr>
            <a:spLocks noGrp="1"/>
          </p:cNvSpPr>
          <p:nvPr>
            <p:ph type="sldNum" sz="quarter" idx="10"/>
          </p:nvPr>
        </p:nvSpPr>
        <p:spPr/>
        <p:txBody>
          <a:bodyPr/>
          <a:lstStyle/>
          <a:p>
            <a:pPr>
              <a:defRPr/>
            </a:pPr>
            <a:fld id="{5E96305E-CAC9-43A4-B7E2-416A1765CD57}" type="slidenum">
              <a:rPr lang="en-US"/>
              <a:pPr>
                <a:defRPr/>
              </a:pPr>
              <a:t>106</a:t>
            </a:fld>
            <a:endParaRPr lang="en-US" b="0">
              <a:latin typeface="Times New Roman" pitchFamily="18" charset="0"/>
            </a:endParaRPr>
          </a:p>
        </p:txBody>
      </p:sp>
      <p:sp>
        <p:nvSpPr>
          <p:cNvPr id="149509"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49510" name="Rectangle 6"/>
          <p:cNvSpPr>
            <a:spLocks noChangeArrowheads="1"/>
          </p:cNvSpPr>
          <p:nvPr/>
        </p:nvSpPr>
        <p:spPr bwMode="auto">
          <a:xfrm>
            <a:off x="1989138" y="2197100"/>
            <a:ext cx="4572000" cy="16954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hrdata</a:t>
            </a:r>
            <a:r>
              <a:rPr lang="en-US" b="1" dirty="0">
                <a:latin typeface="Courier New" pitchFamily="49" charset="0"/>
              </a:rPr>
              <a:t>;</a:t>
            </a:r>
          </a:p>
          <a:p>
            <a:pPr>
              <a:lnSpc>
                <a:spcPct val="85000"/>
              </a:lnSpc>
            </a:pPr>
            <a:r>
              <a:rPr lang="en-US" b="1" dirty="0">
                <a:latin typeface="Courier New" pitchFamily="49" charset="0"/>
              </a:rPr>
              <a:t>   keep </a:t>
            </a:r>
            <a:r>
              <a:rPr lang="en-US" b="1" dirty="0" err="1">
                <a:latin typeface="Courier New" pitchFamily="49" charset="0"/>
              </a:rPr>
              <a:t>EmpID</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orion.convert</a:t>
            </a:r>
            <a:r>
              <a:rPr lang="en-US" b="1" dirty="0">
                <a:latin typeface="Courier New" pitchFamily="49" charset="0"/>
              </a:rPr>
              <a:t>;</a:t>
            </a:r>
          </a:p>
          <a:p>
            <a:pPr>
              <a:lnSpc>
                <a:spcPct val="85000"/>
              </a:lnSpc>
            </a:pPr>
            <a:r>
              <a:rPr lang="en-US" b="1" dirty="0">
                <a:latin typeface="Courier New" pitchFamily="49" charset="0"/>
              </a:rPr>
              <a:t>   </a:t>
            </a:r>
            <a:r>
              <a:rPr lang="en-US" b="1" dirty="0" err="1">
                <a:latin typeface="Courier New" pitchFamily="49" charset="0"/>
              </a:rPr>
              <a:t>EmpID</a:t>
            </a:r>
            <a:r>
              <a:rPr lang="en-US" b="1" dirty="0">
                <a:latin typeface="Courier New" pitchFamily="49" charset="0"/>
              </a:rPr>
              <a:t>=ID + 11000;</a:t>
            </a:r>
          </a:p>
          <a:p>
            <a:pPr>
              <a:lnSpc>
                <a:spcPct val="85000"/>
              </a:lnSpc>
            </a:pPr>
            <a:r>
              <a:rPr lang="en-US" b="1" dirty="0">
                <a:latin typeface="Courier New" pitchFamily="49" charset="0"/>
              </a:rPr>
              <a:t>run;</a:t>
            </a:r>
          </a:p>
        </p:txBody>
      </p:sp>
      <p:sp>
        <p:nvSpPr>
          <p:cNvPr id="149511" name="Text Box 7"/>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p205d14</a:t>
            </a:r>
          </a:p>
        </p:txBody>
      </p:sp>
      <p:graphicFrame>
        <p:nvGraphicFramePr>
          <p:cNvPr id="8" name="Group 214"/>
          <p:cNvGraphicFramePr>
            <a:graphicFrameLocks noGrp="1"/>
          </p:cNvGraphicFramePr>
          <p:nvPr>
            <p:extLst>
              <p:ext uri="{D42A27DB-BD31-4B8C-83A1-F6EECF244321}">
                <p14:modId xmlns:p14="http://schemas.microsoft.com/office/powerpoint/2010/main" val="347432709"/>
              </p:ext>
            </p:extLst>
          </p:nvPr>
        </p:nvGraphicFramePr>
        <p:xfrm>
          <a:off x="666548" y="4093858"/>
          <a:ext cx="7978775" cy="2135191"/>
        </p:xfrm>
        <a:graphic>
          <a:graphicData uri="http://schemas.openxmlformats.org/drawingml/2006/table">
            <a:tbl>
              <a:tblPr/>
              <a:tblGrid>
                <a:gridCol w="1595438">
                  <a:extLst>
                    <a:ext uri="{9D8B030D-6E8A-4147-A177-3AD203B41FA5}">
                      <a16:colId xmlns:a16="http://schemas.microsoft.com/office/drawing/2014/main" val="20000"/>
                    </a:ext>
                  </a:extLst>
                </a:gridCol>
                <a:gridCol w="1595437">
                  <a:extLst>
                    <a:ext uri="{9D8B030D-6E8A-4147-A177-3AD203B41FA5}">
                      <a16:colId xmlns:a16="http://schemas.microsoft.com/office/drawing/2014/main" val="20001"/>
                    </a:ext>
                  </a:extLst>
                </a:gridCol>
                <a:gridCol w="1423988">
                  <a:extLst>
                    <a:ext uri="{9D8B030D-6E8A-4147-A177-3AD203B41FA5}">
                      <a16:colId xmlns:a16="http://schemas.microsoft.com/office/drawing/2014/main" val="20002"/>
                    </a:ext>
                  </a:extLst>
                </a:gridCol>
                <a:gridCol w="1593850">
                  <a:extLst>
                    <a:ext uri="{9D8B030D-6E8A-4147-A177-3AD203B41FA5}">
                      <a16:colId xmlns:a16="http://schemas.microsoft.com/office/drawing/2014/main" val="20003"/>
                    </a:ext>
                  </a:extLst>
                </a:gridCol>
                <a:gridCol w="1770062">
                  <a:extLst>
                    <a:ext uri="{9D8B030D-6E8A-4147-A177-3AD203B41FA5}">
                      <a16:colId xmlns:a16="http://schemas.microsoft.com/office/drawing/2014/main" val="20004"/>
                    </a:ext>
                  </a:extLst>
                </a:gridCol>
              </a:tblGrid>
              <a:tr h="426718">
                <a:tc gridSpan="5">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err="1">
                          <a:ln>
                            <a:noFill/>
                          </a:ln>
                          <a:solidFill>
                            <a:srgbClr val="000000"/>
                          </a:solidFill>
                          <a:effectLst/>
                          <a:latin typeface="Arial"/>
                        </a:rPr>
                        <a:t>orion.convert</a:t>
                      </a:r>
                      <a:endParaRPr kumimoji="0" lang="en-US" sz="2400" b="1" i="0" u="none" strike="noStrike" cap="none" normalizeH="0" baseline="0" dirty="0">
                        <a:ln>
                          <a:noFill/>
                        </a:ln>
                        <a:solidFill>
                          <a:srgbClr val="000000"/>
                        </a:solidFill>
                        <a:effectLst/>
                        <a:latin typeface="Arial"/>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55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GrossPay</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Code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Mobile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Hired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52,000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303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393-0956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04/13/2008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48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919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770-8292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08/25/2010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52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49,000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301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449-5239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06/08/2009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933065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6"/>
          <p:cNvSpPr>
            <a:spLocks noGrp="1" noChangeArrowheads="1"/>
          </p:cNvSpPr>
          <p:nvPr>
            <p:ph type="title"/>
          </p:nvPr>
        </p:nvSpPr>
        <p:spPr>
          <a:xfrm>
            <a:off x="685800" y="457200"/>
            <a:ext cx="8077200" cy="495300"/>
          </a:xfrm>
          <a:noFill/>
        </p:spPr>
        <p:txBody>
          <a:bodyPr>
            <a:spAutoFit/>
          </a:bodyPr>
          <a:lstStyle/>
          <a:p>
            <a:r>
              <a:rPr lang="en-US"/>
              <a:t>Automatic Character-to-Numeric Conversion</a:t>
            </a:r>
          </a:p>
        </p:txBody>
      </p:sp>
      <p:sp>
        <p:nvSpPr>
          <p:cNvPr id="150531" name="Rectangle 3"/>
          <p:cNvSpPr>
            <a:spLocks noGrp="1" noChangeArrowheads="1"/>
          </p:cNvSpPr>
          <p:nvPr>
            <p:ph idx="1"/>
          </p:nvPr>
        </p:nvSpPr>
        <p:spPr>
          <a:xfrm>
            <a:off x="688975" y="1066800"/>
            <a:ext cx="7769225" cy="1817688"/>
          </a:xfrm>
        </p:spPr>
        <p:txBody>
          <a:bodyPr/>
          <a:lstStyle/>
          <a:p>
            <a:r>
              <a:rPr lang="en-US"/>
              <a:t>Partial Log</a:t>
            </a:r>
          </a:p>
        </p:txBody>
      </p:sp>
      <p:sp>
        <p:nvSpPr>
          <p:cNvPr id="7" name="Slide Number Placeholder 3"/>
          <p:cNvSpPr>
            <a:spLocks noGrp="1"/>
          </p:cNvSpPr>
          <p:nvPr>
            <p:ph type="sldNum" sz="quarter" idx="10"/>
          </p:nvPr>
        </p:nvSpPr>
        <p:spPr/>
        <p:txBody>
          <a:bodyPr/>
          <a:lstStyle/>
          <a:p>
            <a:pPr>
              <a:defRPr/>
            </a:pPr>
            <a:fld id="{E245F288-5B15-4275-929B-9D5112E39E0F}" type="slidenum">
              <a:rPr lang="en-US"/>
              <a:pPr>
                <a:defRPr/>
              </a:pPr>
              <a:t>107</a:t>
            </a:fld>
            <a:endParaRPr lang="en-US" b="0">
              <a:latin typeface="Times New Roman" pitchFamily="18" charset="0"/>
            </a:endParaRPr>
          </a:p>
        </p:txBody>
      </p:sp>
      <p:sp>
        <p:nvSpPr>
          <p:cNvPr id="150533"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50534" name="Text Box 10"/>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50535" name="Rectangle 11"/>
          <p:cNvSpPr>
            <a:spLocks noChangeArrowheads="1"/>
          </p:cNvSpPr>
          <p:nvPr/>
        </p:nvSpPr>
        <p:spPr bwMode="auto">
          <a:xfrm>
            <a:off x="674688" y="1474788"/>
            <a:ext cx="8050212" cy="3562350"/>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p>
            <a:r>
              <a:rPr lang="en-US" sz="1600" b="1" dirty="0">
                <a:solidFill>
                  <a:srgbClr val="000000"/>
                </a:solidFill>
                <a:latin typeface="SAS Monospace" pitchFamily="49" charset="0"/>
              </a:rPr>
              <a:t>28   data </a:t>
            </a:r>
            <a:r>
              <a:rPr lang="en-US" sz="1600" b="1" dirty="0" err="1">
                <a:solidFill>
                  <a:srgbClr val="000000"/>
                </a:solidFill>
                <a:latin typeface="SAS Monospace" pitchFamily="49" charset="0"/>
              </a:rPr>
              <a:t>hrdata</a:t>
            </a:r>
            <a:r>
              <a:rPr lang="en-US" sz="1600" b="1" dirty="0">
                <a:solidFill>
                  <a:srgbClr val="000000"/>
                </a:solidFill>
                <a:latin typeface="SAS Monospace" pitchFamily="49" charset="0"/>
              </a:rPr>
              <a:t>;</a:t>
            </a:r>
          </a:p>
          <a:p>
            <a:r>
              <a:rPr lang="en-US" sz="1600" b="1" dirty="0">
                <a:solidFill>
                  <a:srgbClr val="000000"/>
                </a:solidFill>
                <a:latin typeface="SAS Monospace" pitchFamily="49" charset="0"/>
              </a:rPr>
              <a:t>29      keep </a:t>
            </a:r>
            <a:r>
              <a:rPr lang="en-US" sz="1600" b="1" dirty="0" err="1">
                <a:solidFill>
                  <a:srgbClr val="000000"/>
                </a:solidFill>
                <a:latin typeface="SAS Monospace" pitchFamily="49" charset="0"/>
              </a:rPr>
              <a:t>EmpID</a:t>
            </a:r>
            <a:r>
              <a:rPr lang="en-US" sz="1600" b="1" dirty="0">
                <a:solidFill>
                  <a:srgbClr val="000000"/>
                </a:solidFill>
                <a:latin typeface="SAS Monospace" pitchFamily="49" charset="0"/>
              </a:rPr>
              <a:t>;</a:t>
            </a:r>
          </a:p>
          <a:p>
            <a:r>
              <a:rPr lang="en-US" sz="1600" b="1" dirty="0">
                <a:solidFill>
                  <a:srgbClr val="000000"/>
                </a:solidFill>
                <a:latin typeface="SAS Monospace" pitchFamily="49" charset="0"/>
              </a:rPr>
              <a:t>30      set </a:t>
            </a:r>
            <a:r>
              <a:rPr lang="en-US" sz="1600" b="1" dirty="0" err="1">
                <a:solidFill>
                  <a:srgbClr val="000000"/>
                </a:solidFill>
                <a:latin typeface="SAS Monospace" pitchFamily="49" charset="0"/>
              </a:rPr>
              <a:t>orion.convert</a:t>
            </a:r>
            <a:r>
              <a:rPr lang="en-US" sz="1600" b="1" dirty="0">
                <a:solidFill>
                  <a:srgbClr val="000000"/>
                </a:solidFill>
                <a:latin typeface="SAS Monospace" pitchFamily="49" charset="0"/>
              </a:rPr>
              <a:t>;</a:t>
            </a:r>
          </a:p>
          <a:p>
            <a:r>
              <a:rPr lang="en-US" sz="1600" b="1" dirty="0">
                <a:solidFill>
                  <a:srgbClr val="000000"/>
                </a:solidFill>
                <a:latin typeface="SAS Monospace" pitchFamily="49" charset="0"/>
              </a:rPr>
              <a:t>31      </a:t>
            </a:r>
            <a:r>
              <a:rPr lang="en-US" sz="1600" b="1" dirty="0" err="1">
                <a:solidFill>
                  <a:srgbClr val="000000"/>
                </a:solidFill>
                <a:latin typeface="SAS Monospace" pitchFamily="49" charset="0"/>
              </a:rPr>
              <a:t>EmpID</a:t>
            </a:r>
            <a:r>
              <a:rPr lang="en-US" sz="1600" b="1" dirty="0">
                <a:solidFill>
                  <a:srgbClr val="000000"/>
                </a:solidFill>
                <a:latin typeface="SAS Monospace" pitchFamily="49" charset="0"/>
              </a:rPr>
              <a:t>=ID + 11000;</a:t>
            </a:r>
          </a:p>
          <a:p>
            <a:r>
              <a:rPr lang="en-US" sz="1600" b="1" dirty="0">
                <a:solidFill>
                  <a:srgbClr val="000000"/>
                </a:solidFill>
                <a:latin typeface="SAS Monospace" pitchFamily="49" charset="0"/>
              </a:rPr>
              <a:t>32   run;</a:t>
            </a:r>
          </a:p>
          <a:p>
            <a:endParaRPr lang="en-US" sz="1600" b="1" dirty="0">
              <a:solidFill>
                <a:srgbClr val="000000"/>
              </a:solidFill>
              <a:latin typeface="SAS Monospace" pitchFamily="49" charset="0"/>
            </a:endParaRPr>
          </a:p>
          <a:p>
            <a:r>
              <a:rPr lang="en-US" sz="1600" b="1" dirty="0">
                <a:solidFill>
                  <a:srgbClr val="0000FF"/>
                </a:solidFill>
                <a:latin typeface="SAS Monospace" pitchFamily="49" charset="0"/>
              </a:rPr>
              <a:t>NOTE: Character values have been converted to numeric values at the places given by:</a:t>
            </a:r>
          </a:p>
          <a:p>
            <a:r>
              <a:rPr lang="en-US" sz="1600" b="1" dirty="0">
                <a:solidFill>
                  <a:srgbClr val="0000FF"/>
                </a:solidFill>
                <a:latin typeface="SAS Monospace" pitchFamily="49" charset="0"/>
              </a:rPr>
              <a:t>      (Line):(Column).</a:t>
            </a:r>
          </a:p>
          <a:p>
            <a:r>
              <a:rPr lang="en-US" sz="1600" b="1" dirty="0">
                <a:solidFill>
                  <a:srgbClr val="0000FF"/>
                </a:solidFill>
                <a:latin typeface="SAS Monospace" pitchFamily="49" charset="0"/>
              </a:rPr>
              <a:t>      31:11</a:t>
            </a:r>
          </a:p>
          <a:p>
            <a:r>
              <a:rPr lang="en-US" sz="1600" b="1" dirty="0">
                <a:solidFill>
                  <a:srgbClr val="0000FF"/>
                </a:solidFill>
                <a:latin typeface="SAS Monospace" pitchFamily="49" charset="0"/>
              </a:rPr>
              <a:t>NOTE: There were 3 observations read from the data set ORION.CONVERT.</a:t>
            </a:r>
          </a:p>
          <a:p>
            <a:r>
              <a:rPr lang="en-US" sz="1600" b="1" dirty="0">
                <a:solidFill>
                  <a:srgbClr val="0000FF"/>
                </a:solidFill>
                <a:latin typeface="SAS Monospace" pitchFamily="49" charset="0"/>
              </a:rPr>
              <a:t>NOTE: The data set WORK.HRDATA has 3 observations and 1 variables.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034"/>
          <p:cNvSpPr>
            <a:spLocks noGrp="1" noChangeArrowheads="1"/>
          </p:cNvSpPr>
          <p:nvPr>
            <p:ph type="title"/>
          </p:nvPr>
        </p:nvSpPr>
        <p:spPr/>
        <p:txBody>
          <a:bodyPr/>
          <a:lstStyle/>
          <a:p>
            <a:r>
              <a:rPr lang="en-US"/>
              <a:t>Automatic Character-to-Numeric Conversion</a:t>
            </a:r>
          </a:p>
        </p:txBody>
      </p:sp>
      <p:sp>
        <p:nvSpPr>
          <p:cNvPr id="151555" name="Rectangle 1035"/>
          <p:cNvSpPr>
            <a:spLocks noGrp="1" noChangeArrowheads="1"/>
          </p:cNvSpPr>
          <p:nvPr>
            <p:ph idx="1"/>
          </p:nvPr>
        </p:nvSpPr>
        <p:spPr/>
        <p:txBody>
          <a:bodyPr/>
          <a:lstStyle/>
          <a:p>
            <a:endParaRPr lang="en-US"/>
          </a:p>
          <a:p>
            <a:endParaRPr lang="en-US"/>
          </a:p>
          <a:p>
            <a:endParaRPr lang="en-US"/>
          </a:p>
          <a:p>
            <a:r>
              <a:rPr lang="en-US"/>
              <a:t>PROC PRINT Output</a:t>
            </a:r>
          </a:p>
          <a:p>
            <a:endParaRPr lang="en-US"/>
          </a:p>
          <a:p>
            <a:endParaRPr lang="en-US"/>
          </a:p>
          <a:p>
            <a:endParaRPr lang="en-US"/>
          </a:p>
          <a:p>
            <a:endParaRPr lang="en-US"/>
          </a:p>
          <a:p>
            <a:r>
              <a:rPr lang="en-US"/>
              <a:t>The automatic conversion worked great for </a:t>
            </a:r>
            <a:r>
              <a:rPr lang="en-US" b="1">
                <a:latin typeface="Arial"/>
              </a:rPr>
              <a:t>ID</a:t>
            </a:r>
            <a:r>
              <a:rPr lang="en-US"/>
              <a:t>. Now see what happens with </a:t>
            </a:r>
            <a:r>
              <a:rPr lang="en-US" b="1">
                <a:latin typeface="Arial"/>
              </a:rPr>
              <a:t>GrossPay</a:t>
            </a:r>
            <a:r>
              <a:rPr lang="en-US"/>
              <a:t>.</a:t>
            </a:r>
          </a:p>
        </p:txBody>
      </p:sp>
      <p:sp>
        <p:nvSpPr>
          <p:cNvPr id="8" name="Slide Number Placeholder 3"/>
          <p:cNvSpPr>
            <a:spLocks noGrp="1"/>
          </p:cNvSpPr>
          <p:nvPr>
            <p:ph type="sldNum" sz="quarter" idx="10"/>
          </p:nvPr>
        </p:nvSpPr>
        <p:spPr/>
        <p:txBody>
          <a:bodyPr/>
          <a:lstStyle/>
          <a:p>
            <a:pPr>
              <a:defRPr/>
            </a:pPr>
            <a:fld id="{A41FA3F9-BE3A-481D-9DEC-F73B5EF80185}" type="slidenum">
              <a:rPr lang="en-US"/>
              <a:pPr>
                <a:defRPr/>
              </a:pPr>
              <a:t>108</a:t>
            </a:fld>
            <a:endParaRPr lang="en-US" b="0">
              <a:latin typeface="Times New Roman" pitchFamily="18" charset="0"/>
            </a:endParaRPr>
          </a:p>
        </p:txBody>
      </p:sp>
      <p:sp>
        <p:nvSpPr>
          <p:cNvPr id="151557" name="Rectangle 12"/>
          <p:cNvSpPr>
            <a:spLocks noChangeArrowheads="1"/>
          </p:cNvSpPr>
          <p:nvPr/>
        </p:nvSpPr>
        <p:spPr bwMode="auto">
          <a:xfrm>
            <a:off x="685800" y="1143000"/>
            <a:ext cx="7772400" cy="738188"/>
          </a:xfrm>
          <a:prstGeom prst="rect">
            <a:avLst/>
          </a:prstGeom>
          <a:solidFill>
            <a:srgbClr val="FFFFFF"/>
          </a:solidFill>
          <a:ln w="38100">
            <a:solidFill>
              <a:schemeClr val="tx2"/>
            </a:solidFill>
            <a:miter lim="800000"/>
            <a:headEnd/>
            <a:tailEnd/>
          </a:ln>
        </p:spPr>
        <p:txBody>
          <a:bodyPr lIns="50800" tIns="50800" rIns="50800" bIns="50800"/>
          <a:lstStyle/>
          <a:p>
            <a:pPr>
              <a:lnSpc>
                <a:spcPct val="85000"/>
              </a:lnSpc>
              <a:buClr>
                <a:schemeClr val="tx1"/>
              </a:buClr>
              <a:buFont typeface="Monotype Sorts" pitchFamily="2" charset="2"/>
              <a:buNone/>
            </a:pPr>
            <a:r>
              <a:rPr lang="en-US" b="1">
                <a:latin typeface="Courier New" pitchFamily="49" charset="0"/>
              </a:rPr>
              <a:t>proc print data=hrdata noobs;</a:t>
            </a:r>
          </a:p>
          <a:p>
            <a:pPr>
              <a:lnSpc>
                <a:spcPct val="85000"/>
              </a:lnSpc>
              <a:buClr>
                <a:schemeClr val="tx1"/>
              </a:buClr>
              <a:buFont typeface="Monotype Sorts" pitchFamily="2" charset="2"/>
              <a:buNone/>
            </a:pPr>
            <a:r>
              <a:rPr lang="en-US" b="1">
                <a:latin typeface="Courier New" pitchFamily="49" charset="0"/>
              </a:rPr>
              <a:t>run;</a:t>
            </a:r>
          </a:p>
        </p:txBody>
      </p:sp>
      <p:sp>
        <p:nvSpPr>
          <p:cNvPr id="151558" name="Text Box 11"/>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51559" name="Text Box 1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51560" name="Rectangle 14"/>
          <p:cNvSpPr>
            <a:spLocks noChangeArrowheads="1"/>
          </p:cNvSpPr>
          <p:nvPr/>
        </p:nvSpPr>
        <p:spPr bwMode="auto">
          <a:xfrm>
            <a:off x="685800" y="2784475"/>
            <a:ext cx="7772400" cy="1420813"/>
          </a:xfrm>
          <a:prstGeom prst="rect">
            <a:avLst/>
          </a:prstGeom>
          <a:solidFill>
            <a:srgbClr val="FFFFFF"/>
          </a:solidFill>
          <a:ln w="38100">
            <a:solidFill>
              <a:schemeClr val="tx2"/>
            </a:solidFill>
            <a:miter lim="800000"/>
            <a:headEnd type="none" w="sm" len="sm"/>
            <a:tailEnd type="none" w="sm" len="sm"/>
          </a:ln>
        </p:spPr>
        <p:txBody>
          <a:bodyPr wrap="none" tIns="50800" bIns="50800"/>
          <a:lstStyle/>
          <a:p>
            <a:pPr marL="463550"/>
            <a:r>
              <a:rPr lang="en-US" sz="1600" b="1">
                <a:solidFill>
                  <a:srgbClr val="000000"/>
                </a:solidFill>
                <a:latin typeface="SAS Monospace" pitchFamily="49" charset="0"/>
              </a:rPr>
              <a:t>   EmpID</a:t>
            </a:r>
          </a:p>
          <a:p>
            <a:pPr marL="463550"/>
            <a:endParaRPr lang="en-US" sz="1600" b="1">
              <a:solidFill>
                <a:srgbClr val="000000"/>
              </a:solidFill>
              <a:latin typeface="SAS Monospace" pitchFamily="49" charset="0"/>
            </a:endParaRPr>
          </a:p>
          <a:p>
            <a:pPr marL="463550"/>
            <a:r>
              <a:rPr lang="en-US" sz="1600" b="1">
                <a:solidFill>
                  <a:srgbClr val="000000"/>
                </a:solidFill>
                <a:latin typeface="SAS Monospace" pitchFamily="49" charset="0"/>
              </a:rPr>
              <a:t>   11036</a:t>
            </a:r>
          </a:p>
          <a:p>
            <a:pPr marL="463550"/>
            <a:r>
              <a:rPr lang="en-US" sz="1600" b="1">
                <a:solidFill>
                  <a:srgbClr val="000000"/>
                </a:solidFill>
                <a:latin typeface="SAS Monospace" pitchFamily="49" charset="0"/>
              </a:rPr>
              <a:t>   11048</a:t>
            </a:r>
          </a:p>
          <a:p>
            <a:pPr marL="463550"/>
            <a:r>
              <a:rPr lang="en-US" sz="1600" b="1">
                <a:solidFill>
                  <a:srgbClr val="000000"/>
                </a:solidFill>
                <a:latin typeface="SAS Monospace" pitchFamily="49" charset="0"/>
              </a:rPr>
              <a:t>   11052</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685800" y="457200"/>
            <a:ext cx="8305800" cy="495300"/>
          </a:xfrm>
        </p:spPr>
        <p:txBody>
          <a:bodyPr>
            <a:spAutoFit/>
          </a:bodyPr>
          <a:lstStyle/>
          <a:p>
            <a:r>
              <a:rPr lang="en-US"/>
              <a:t>Automatic Character-to-Numeric Conversion</a:t>
            </a:r>
          </a:p>
        </p:txBody>
      </p:sp>
      <p:sp>
        <p:nvSpPr>
          <p:cNvPr id="152579" name="Rectangle 3"/>
          <p:cNvSpPr>
            <a:spLocks noGrp="1" noChangeArrowheads="1"/>
          </p:cNvSpPr>
          <p:nvPr>
            <p:ph idx="1"/>
          </p:nvPr>
        </p:nvSpPr>
        <p:spPr>
          <a:xfrm>
            <a:off x="685800" y="1066800"/>
            <a:ext cx="7769225" cy="4267200"/>
          </a:xfrm>
        </p:spPr>
        <p:txBody>
          <a:bodyPr/>
          <a:lstStyle/>
          <a:p>
            <a:r>
              <a:rPr lang="en-US">
                <a:cs typeface="Times New Roman" pitchFamily="18" charset="0"/>
              </a:rPr>
              <a:t>What happens when the character values of </a:t>
            </a:r>
            <a:r>
              <a:rPr lang="en-US" b="1">
                <a:latin typeface="Arial"/>
              </a:rPr>
              <a:t>GrossPay</a:t>
            </a:r>
            <a:r>
              <a:rPr lang="en-US">
                <a:cs typeface="Times New Roman" pitchFamily="18" charset="0"/>
              </a:rPr>
              <a:t> are used in an arithmetic expression?</a:t>
            </a:r>
            <a:r>
              <a:rPr lang="en-US"/>
              <a:t> </a:t>
            </a:r>
          </a:p>
        </p:txBody>
      </p:sp>
      <p:sp>
        <p:nvSpPr>
          <p:cNvPr id="7" name="Slide Number Placeholder 3"/>
          <p:cNvSpPr>
            <a:spLocks noGrp="1"/>
          </p:cNvSpPr>
          <p:nvPr>
            <p:ph type="sldNum" sz="quarter" idx="10"/>
          </p:nvPr>
        </p:nvSpPr>
        <p:spPr/>
        <p:txBody>
          <a:bodyPr/>
          <a:lstStyle/>
          <a:p>
            <a:pPr>
              <a:defRPr/>
            </a:pPr>
            <a:fld id="{93E071F1-576F-4812-94E3-0B4670FF14F8}" type="slidenum">
              <a:rPr lang="en-US"/>
              <a:pPr>
                <a:defRPr/>
              </a:pPr>
              <a:t>109</a:t>
            </a:fld>
            <a:endParaRPr lang="en-US" b="0">
              <a:latin typeface="Times New Roman" pitchFamily="18" charset="0"/>
            </a:endParaRPr>
          </a:p>
        </p:txBody>
      </p:sp>
      <p:sp>
        <p:nvSpPr>
          <p:cNvPr id="152581"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52582" name="Rectangle 5"/>
          <p:cNvSpPr>
            <a:spLocks noChangeArrowheads="1"/>
          </p:cNvSpPr>
          <p:nvPr/>
        </p:nvSpPr>
        <p:spPr bwMode="auto">
          <a:xfrm>
            <a:off x="855663" y="2119313"/>
            <a:ext cx="7110412" cy="16954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hrdata</a:t>
            </a:r>
            <a:r>
              <a:rPr lang="en-US" b="1" dirty="0">
                <a:latin typeface="Courier New" pitchFamily="49" charset="0"/>
              </a:rPr>
              <a:t>;</a:t>
            </a:r>
          </a:p>
          <a:p>
            <a:pPr>
              <a:lnSpc>
                <a:spcPct val="85000"/>
              </a:lnSpc>
            </a:pPr>
            <a:r>
              <a:rPr lang="en-US" b="1" dirty="0">
                <a:latin typeface="Courier New" pitchFamily="49" charset="0"/>
              </a:rPr>
              <a:t>   keep </a:t>
            </a:r>
            <a:r>
              <a:rPr lang="en-US" b="1" dirty="0" err="1">
                <a:latin typeface="Courier New" pitchFamily="49" charset="0"/>
              </a:rPr>
              <a:t>GrossPay</a:t>
            </a:r>
            <a:r>
              <a:rPr lang="en-US" b="1" dirty="0">
                <a:latin typeface="Courier New" pitchFamily="49" charset="0"/>
              </a:rPr>
              <a:t> Bonus;</a:t>
            </a:r>
          </a:p>
          <a:p>
            <a:pPr>
              <a:lnSpc>
                <a:spcPct val="85000"/>
              </a:lnSpc>
            </a:pPr>
            <a:r>
              <a:rPr lang="en-US" b="1" dirty="0">
                <a:latin typeface="Courier New" pitchFamily="49" charset="0"/>
              </a:rPr>
              <a:t>   set </a:t>
            </a:r>
            <a:r>
              <a:rPr lang="en-US" b="1" dirty="0" err="1">
                <a:latin typeface="Courier New" pitchFamily="49" charset="0"/>
              </a:rPr>
              <a:t>orion.convert</a:t>
            </a:r>
            <a:r>
              <a:rPr lang="en-US" b="1" dirty="0">
                <a:latin typeface="Courier New" pitchFamily="49" charset="0"/>
              </a:rPr>
              <a:t>;</a:t>
            </a:r>
          </a:p>
          <a:p>
            <a:pPr>
              <a:lnSpc>
                <a:spcPct val="85000"/>
              </a:lnSpc>
            </a:pPr>
            <a:r>
              <a:rPr lang="en-US" b="1" dirty="0">
                <a:latin typeface="Courier New" pitchFamily="49" charset="0"/>
              </a:rPr>
              <a:t>   Bonus=</a:t>
            </a:r>
            <a:r>
              <a:rPr lang="en-US" b="1" dirty="0" err="1">
                <a:latin typeface="Courier New" pitchFamily="49" charset="0"/>
              </a:rPr>
              <a:t>GrossPay</a:t>
            </a:r>
            <a:r>
              <a:rPr lang="en-US" b="1" dirty="0">
                <a:latin typeface="Courier New" pitchFamily="49" charset="0"/>
              </a:rPr>
              <a:t> * .10;</a:t>
            </a:r>
          </a:p>
          <a:p>
            <a:pPr>
              <a:lnSpc>
                <a:spcPct val="85000"/>
              </a:lnSpc>
            </a:pPr>
            <a:r>
              <a:rPr lang="en-US" b="1" dirty="0">
                <a:latin typeface="Courier New" pitchFamily="49" charset="0"/>
              </a:rPr>
              <a:t>run;</a:t>
            </a:r>
          </a:p>
        </p:txBody>
      </p:sp>
      <p:sp>
        <p:nvSpPr>
          <p:cNvPr id="152583" name="Text Box 8"/>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p205d15</a:t>
            </a:r>
          </a:p>
        </p:txBody>
      </p:sp>
      <p:graphicFrame>
        <p:nvGraphicFramePr>
          <p:cNvPr id="9" name="Group 214"/>
          <p:cNvGraphicFramePr>
            <a:graphicFrameLocks noGrp="1"/>
          </p:cNvGraphicFramePr>
          <p:nvPr>
            <p:extLst>
              <p:ext uri="{D42A27DB-BD31-4B8C-83A1-F6EECF244321}">
                <p14:modId xmlns:p14="http://schemas.microsoft.com/office/powerpoint/2010/main" val="2179190300"/>
              </p:ext>
            </p:extLst>
          </p:nvPr>
        </p:nvGraphicFramePr>
        <p:xfrm>
          <a:off x="666548" y="4093858"/>
          <a:ext cx="7978775" cy="2135191"/>
        </p:xfrm>
        <a:graphic>
          <a:graphicData uri="http://schemas.openxmlformats.org/drawingml/2006/table">
            <a:tbl>
              <a:tblPr/>
              <a:tblGrid>
                <a:gridCol w="1595438">
                  <a:extLst>
                    <a:ext uri="{9D8B030D-6E8A-4147-A177-3AD203B41FA5}">
                      <a16:colId xmlns:a16="http://schemas.microsoft.com/office/drawing/2014/main" val="20000"/>
                    </a:ext>
                  </a:extLst>
                </a:gridCol>
                <a:gridCol w="1595437">
                  <a:extLst>
                    <a:ext uri="{9D8B030D-6E8A-4147-A177-3AD203B41FA5}">
                      <a16:colId xmlns:a16="http://schemas.microsoft.com/office/drawing/2014/main" val="20001"/>
                    </a:ext>
                  </a:extLst>
                </a:gridCol>
                <a:gridCol w="1423988">
                  <a:extLst>
                    <a:ext uri="{9D8B030D-6E8A-4147-A177-3AD203B41FA5}">
                      <a16:colId xmlns:a16="http://schemas.microsoft.com/office/drawing/2014/main" val="20002"/>
                    </a:ext>
                  </a:extLst>
                </a:gridCol>
                <a:gridCol w="1593850">
                  <a:extLst>
                    <a:ext uri="{9D8B030D-6E8A-4147-A177-3AD203B41FA5}">
                      <a16:colId xmlns:a16="http://schemas.microsoft.com/office/drawing/2014/main" val="20003"/>
                    </a:ext>
                  </a:extLst>
                </a:gridCol>
                <a:gridCol w="1770062">
                  <a:extLst>
                    <a:ext uri="{9D8B030D-6E8A-4147-A177-3AD203B41FA5}">
                      <a16:colId xmlns:a16="http://schemas.microsoft.com/office/drawing/2014/main" val="20004"/>
                    </a:ext>
                  </a:extLst>
                </a:gridCol>
              </a:tblGrid>
              <a:tr h="426718">
                <a:tc gridSpan="5">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err="1">
                          <a:ln>
                            <a:noFill/>
                          </a:ln>
                          <a:solidFill>
                            <a:srgbClr val="000000"/>
                          </a:solidFill>
                          <a:effectLst/>
                          <a:latin typeface="Arial"/>
                        </a:rPr>
                        <a:t>orion.convert</a:t>
                      </a:r>
                      <a:endParaRPr kumimoji="0" lang="en-US" sz="2400" b="1" i="0" u="none" strike="noStrike" cap="none" normalizeH="0" baseline="0" dirty="0">
                        <a:ln>
                          <a:noFill/>
                        </a:ln>
                        <a:solidFill>
                          <a:srgbClr val="000000"/>
                        </a:solidFill>
                        <a:effectLst/>
                        <a:latin typeface="Arial"/>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55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GrossPay</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Code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Mobile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Hired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52,000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303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393-0956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04/13/2008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48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919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770-8292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08/25/2010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52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49,000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301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449-5239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06/08/2009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45500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5.02 Short </a:t>
            </a:r>
            <a:r>
              <a:rPr lang="en-US" dirty="0"/>
              <a:t>Answer Poll – Correct Answer</a:t>
            </a:r>
          </a:p>
        </p:txBody>
      </p:sp>
      <p:sp>
        <p:nvSpPr>
          <p:cNvPr id="3075" name="Rectangle 5"/>
          <p:cNvSpPr>
            <a:spLocks noGrp="1" noChangeArrowheads="1"/>
          </p:cNvSpPr>
          <p:nvPr>
            <p:ph idx="1"/>
          </p:nvPr>
        </p:nvSpPr>
        <p:spPr/>
        <p:txBody>
          <a:bodyPr/>
          <a:lstStyle/>
          <a:p>
            <a:r>
              <a:rPr lang="en-US" dirty="0"/>
              <a:t>Complete the assignment statement for </a:t>
            </a:r>
            <a:r>
              <a:rPr lang="en-US" b="1" dirty="0"/>
              <a:t>Total</a:t>
            </a:r>
            <a:r>
              <a:rPr lang="en-US" dirty="0"/>
              <a:t> by using  a SAS variable list and the SUM function to add the values for </a:t>
            </a:r>
            <a:r>
              <a:rPr lang="en-US" b="1" dirty="0"/>
              <a:t>Year1</a:t>
            </a:r>
            <a:r>
              <a:rPr lang="en-US" dirty="0"/>
              <a:t>, </a:t>
            </a:r>
            <a:r>
              <a:rPr lang="en-US" b="1" dirty="0"/>
              <a:t>Year2</a:t>
            </a:r>
            <a:r>
              <a:rPr lang="en-US" dirty="0"/>
              <a:t>, </a:t>
            </a:r>
            <a:r>
              <a:rPr lang="en-US" b="1" dirty="0"/>
              <a:t>Year3</a:t>
            </a:r>
            <a:r>
              <a:rPr lang="en-US" dirty="0"/>
              <a:t>, and </a:t>
            </a:r>
            <a:r>
              <a:rPr lang="en-US" b="1" dirty="0"/>
              <a:t>Year4</a:t>
            </a:r>
            <a:r>
              <a:rPr lang="en-US" dirty="0"/>
              <a:t>.</a:t>
            </a:r>
          </a:p>
          <a:p>
            <a:pPr marL="0" indent="0"/>
            <a:endParaRPr lang="en-US" dirty="0"/>
          </a:p>
        </p:txBody>
      </p:sp>
      <p:graphicFrame>
        <p:nvGraphicFramePr>
          <p:cNvPr id="6" name="Group 71"/>
          <p:cNvGraphicFramePr>
            <a:graphicFrameLocks noGrp="1"/>
          </p:cNvGraphicFramePr>
          <p:nvPr/>
        </p:nvGraphicFramePr>
        <p:xfrm>
          <a:off x="690563" y="2643188"/>
          <a:ext cx="7710487" cy="1057276"/>
        </p:xfrm>
        <a:graphic>
          <a:graphicData uri="http://schemas.openxmlformats.org/drawingml/2006/table">
            <a:tbl>
              <a:tblPr/>
              <a:tblGrid>
                <a:gridCol w="1541462">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gridCol w="1541463">
                  <a:extLst>
                    <a:ext uri="{9D8B030D-6E8A-4147-A177-3AD203B41FA5}">
                      <a16:colId xmlns:a16="http://schemas.microsoft.com/office/drawing/2014/main" val="20002"/>
                    </a:ext>
                  </a:extLst>
                </a:gridCol>
                <a:gridCol w="1543050">
                  <a:extLst>
                    <a:ext uri="{9D8B030D-6E8A-4147-A177-3AD203B41FA5}">
                      <a16:colId xmlns:a16="http://schemas.microsoft.com/office/drawing/2014/main" val="20003"/>
                    </a:ext>
                  </a:extLst>
                </a:gridCol>
                <a:gridCol w="1541462">
                  <a:extLst>
                    <a:ext uri="{9D8B030D-6E8A-4147-A177-3AD203B41FA5}">
                      <a16:colId xmlns:a16="http://schemas.microsoft.com/office/drawing/2014/main" val="20004"/>
                    </a:ext>
                  </a:extLst>
                </a:gridCol>
              </a:tblGrid>
              <a:tr h="365759">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Year2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Year1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Year3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Year4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8" name="Text Box 47"/>
          <p:cNvSpPr txBox="1">
            <a:spLocks noChangeArrowheads="1"/>
          </p:cNvSpPr>
          <p:nvPr/>
        </p:nvSpPr>
        <p:spPr bwMode="auto">
          <a:xfrm>
            <a:off x="1679575" y="4024313"/>
            <a:ext cx="5210323" cy="2203450"/>
          </a:xfrm>
          <a:prstGeom prst="rect">
            <a:avLst/>
          </a:prstGeom>
          <a:solidFill>
            <a:srgbClr val="FFFFFF"/>
          </a:solidFill>
          <a:ln w="38100">
            <a:solidFill>
              <a:schemeClr val="tx2"/>
            </a:solidFill>
            <a:miter lim="800000"/>
            <a:headEnd type="none" w="med" len="lg"/>
            <a:tailEnd type="none" w="med" len="lg"/>
          </a:ln>
        </p:spPr>
        <p:txBody>
          <a:bodyPr lIns="50800" tIns="50800" rIns="50800" bIns="50800"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Total=sum(of Year1-Year4);</a:t>
            </a:r>
          </a:p>
          <a:p>
            <a:pPr>
              <a:lnSpc>
                <a:spcPct val="85000"/>
              </a:lnSpc>
            </a:pPr>
            <a:endParaRPr lang="en-US" b="1" dirty="0">
              <a:latin typeface="Courier New" pitchFamily="49" charset="0"/>
            </a:endParaRPr>
          </a:p>
          <a:p>
            <a:pPr>
              <a:lnSpc>
                <a:spcPct val="85000"/>
              </a:lnSpc>
            </a:pPr>
            <a:r>
              <a:rPr lang="en-US" b="1" dirty="0">
                <a:latin typeface="Courier New" pitchFamily="49" charset="0"/>
              </a:rPr>
              <a:t>Total=sum(of Year2--Year4);</a:t>
            </a:r>
          </a:p>
          <a:p>
            <a:pPr>
              <a:lnSpc>
                <a:spcPct val="85000"/>
              </a:lnSpc>
            </a:pPr>
            <a:endParaRPr lang="en-US" b="1" dirty="0">
              <a:latin typeface="Courier New" pitchFamily="49" charset="0"/>
            </a:endParaRPr>
          </a:p>
          <a:p>
            <a:pPr>
              <a:lnSpc>
                <a:spcPct val="85000"/>
              </a:lnSpc>
            </a:pPr>
            <a:r>
              <a:rPr lang="en-US" b="1" dirty="0">
                <a:latin typeface="Courier New" pitchFamily="49" charset="0"/>
              </a:rPr>
              <a:t>Total=sum(of Year</a:t>
            </a:r>
            <a:r>
              <a:rPr lang="en-US" b="1" dirty="0">
                <a:latin typeface="Courier New" pitchFamily="49" charset="0"/>
                <a:sym typeface="Wingdings" pitchFamily="2" charset="2"/>
              </a:rPr>
              <a:t>:);</a:t>
            </a:r>
            <a:endParaRPr lang="en-US" b="1" dirty="0">
              <a:latin typeface="Courier New" pitchFamily="49" charset="0"/>
            </a:endParaRPr>
          </a:p>
        </p:txBody>
      </p:sp>
    </p:spTree>
    <p:custDataLst>
      <p:tags r:id="rId1"/>
    </p:custDataLst>
    <p:extLst>
      <p:ext uri="{BB962C8B-B14F-4D97-AF65-F5344CB8AC3E}">
        <p14:creationId xmlns:p14="http://schemas.microsoft.com/office/powerpoint/2010/main" val="393926432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0"/>
          <p:cNvSpPr>
            <a:spLocks noGrp="1" noChangeArrowheads="1"/>
          </p:cNvSpPr>
          <p:nvPr>
            <p:ph type="title"/>
          </p:nvPr>
        </p:nvSpPr>
        <p:spPr/>
        <p:txBody>
          <a:bodyPr/>
          <a:lstStyle/>
          <a:p>
            <a:r>
              <a:rPr lang="en-US"/>
              <a:t>Automatic Character-to-Numeric Conversion</a:t>
            </a:r>
          </a:p>
        </p:txBody>
      </p:sp>
      <p:sp>
        <p:nvSpPr>
          <p:cNvPr id="153603" name="Rectangle 11"/>
          <p:cNvSpPr>
            <a:spLocks noGrp="1" noChangeArrowheads="1"/>
          </p:cNvSpPr>
          <p:nvPr>
            <p:ph idx="1"/>
          </p:nvPr>
        </p:nvSpPr>
        <p:spPr/>
        <p:txBody>
          <a:bodyPr/>
          <a:lstStyle/>
          <a:p>
            <a:pPr>
              <a:buClr>
                <a:srgbClr val="FFCC00"/>
              </a:buClr>
              <a:buSzPct val="60000"/>
            </a:pPr>
            <a:endParaRPr lang="en-US"/>
          </a:p>
          <a:p>
            <a:pPr>
              <a:buClr>
                <a:srgbClr val="FFCC00"/>
              </a:buClr>
              <a:buSzPct val="60000"/>
            </a:pPr>
            <a:endParaRPr lang="en-US"/>
          </a:p>
          <a:p>
            <a:pPr>
              <a:buClr>
                <a:srgbClr val="FFCC00"/>
              </a:buClr>
              <a:buSzPct val="60000"/>
            </a:pPr>
            <a:endParaRPr lang="en-US"/>
          </a:p>
          <a:p>
            <a:pPr>
              <a:buClr>
                <a:srgbClr val="FFCC00"/>
              </a:buClr>
              <a:buSzPct val="60000"/>
            </a:pPr>
            <a:r>
              <a:rPr lang="en-US"/>
              <a:t>PROC PRINT Output</a:t>
            </a:r>
          </a:p>
          <a:p>
            <a:endParaRPr lang="en-US"/>
          </a:p>
          <a:p>
            <a:endParaRPr lang="en-US"/>
          </a:p>
          <a:p>
            <a:endParaRPr lang="en-US"/>
          </a:p>
          <a:p>
            <a:endParaRPr lang="en-US"/>
          </a:p>
          <a:p>
            <a:endParaRPr lang="en-US"/>
          </a:p>
          <a:p>
            <a:r>
              <a:rPr lang="en-US"/>
              <a:t>Why did the automatic conversion not work for the values </a:t>
            </a:r>
            <a:br>
              <a:rPr lang="en-US"/>
            </a:br>
            <a:r>
              <a:rPr lang="en-US"/>
              <a:t>of </a:t>
            </a:r>
            <a:r>
              <a:rPr lang="en-US" b="1">
                <a:latin typeface="Arial"/>
              </a:rPr>
              <a:t>GrossPay</a:t>
            </a:r>
            <a:r>
              <a:rPr lang="en-US"/>
              <a:t>?</a:t>
            </a:r>
          </a:p>
        </p:txBody>
      </p:sp>
      <p:sp>
        <p:nvSpPr>
          <p:cNvPr id="9" name="Slide Number Placeholder 3"/>
          <p:cNvSpPr>
            <a:spLocks noGrp="1"/>
          </p:cNvSpPr>
          <p:nvPr>
            <p:ph type="sldNum" sz="quarter" idx="10"/>
          </p:nvPr>
        </p:nvSpPr>
        <p:spPr/>
        <p:txBody>
          <a:bodyPr/>
          <a:lstStyle/>
          <a:p>
            <a:pPr>
              <a:defRPr/>
            </a:pPr>
            <a:fld id="{36ED8E4E-3441-4070-8448-56FC0524A6E0}" type="slidenum">
              <a:rPr lang="en-US"/>
              <a:pPr>
                <a:defRPr/>
              </a:pPr>
              <a:t>110</a:t>
            </a:fld>
            <a:endParaRPr lang="en-US" b="0">
              <a:latin typeface="Times New Roman" pitchFamily="18" charset="0"/>
            </a:endParaRPr>
          </a:p>
        </p:txBody>
      </p:sp>
      <p:sp>
        <p:nvSpPr>
          <p:cNvPr id="153605" name="Rectangle 6"/>
          <p:cNvSpPr>
            <a:spLocks noChangeArrowheads="1"/>
          </p:cNvSpPr>
          <p:nvPr/>
        </p:nvSpPr>
        <p:spPr bwMode="auto">
          <a:xfrm>
            <a:off x="685800" y="1143000"/>
            <a:ext cx="7772400" cy="717550"/>
          </a:xfrm>
          <a:prstGeom prst="rect">
            <a:avLst/>
          </a:prstGeom>
          <a:solidFill>
            <a:srgbClr val="FFFFFF"/>
          </a:solidFill>
          <a:ln w="38100">
            <a:solidFill>
              <a:schemeClr val="tx2"/>
            </a:solidFill>
            <a:miter lim="800000"/>
            <a:headEnd/>
            <a:tailEnd/>
          </a:ln>
        </p:spPr>
        <p:txBody>
          <a:bodyPr lIns="50800" tIns="50800" rIns="50800" bIns="50800"/>
          <a:lstStyle/>
          <a:p>
            <a:pPr>
              <a:lnSpc>
                <a:spcPct val="85000"/>
              </a:lnSpc>
              <a:buClr>
                <a:schemeClr val="tx1"/>
              </a:buClr>
              <a:buFont typeface="Monotype Sorts" pitchFamily="2" charset="2"/>
              <a:buNone/>
            </a:pPr>
            <a:r>
              <a:rPr lang="en-US" b="1">
                <a:latin typeface="Courier New" pitchFamily="49" charset="0"/>
              </a:rPr>
              <a:t>proc print data=hrdata noobs;</a:t>
            </a:r>
          </a:p>
          <a:p>
            <a:pPr>
              <a:lnSpc>
                <a:spcPct val="85000"/>
              </a:lnSpc>
              <a:buClr>
                <a:schemeClr val="tx1"/>
              </a:buClr>
              <a:buFont typeface="Monotype Sorts" pitchFamily="2" charset="2"/>
              <a:buNone/>
            </a:pPr>
            <a:r>
              <a:rPr lang="en-US" b="1">
                <a:latin typeface="Courier New" pitchFamily="49" charset="0"/>
              </a:rPr>
              <a:t>run;</a:t>
            </a:r>
          </a:p>
        </p:txBody>
      </p:sp>
      <p:sp>
        <p:nvSpPr>
          <p:cNvPr id="153606" name="Rectangle 4"/>
          <p:cNvSpPr>
            <a:spLocks noChangeArrowheads="1"/>
          </p:cNvSpPr>
          <p:nvPr/>
        </p:nvSpPr>
        <p:spPr bwMode="auto">
          <a:xfrm>
            <a:off x="685800" y="2439988"/>
            <a:ext cx="7848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spcBef>
                <a:spcPct val="20000"/>
              </a:spcBef>
              <a:buClr>
                <a:srgbClr val="FFCC00"/>
              </a:buClr>
              <a:buSzPct val="60000"/>
              <a:buFont typeface="Monotype Sorts" pitchFamily="2" charset="2"/>
              <a:buNone/>
            </a:pPr>
            <a:endParaRPr lang="en-US" noProof="1"/>
          </a:p>
        </p:txBody>
      </p:sp>
      <p:sp>
        <p:nvSpPr>
          <p:cNvPr id="153607"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53608"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53609" name="Rectangle 8"/>
          <p:cNvSpPr>
            <a:spLocks noChangeArrowheads="1"/>
          </p:cNvSpPr>
          <p:nvPr/>
        </p:nvSpPr>
        <p:spPr bwMode="auto">
          <a:xfrm>
            <a:off x="700088" y="2782888"/>
            <a:ext cx="7699375" cy="1697037"/>
          </a:xfrm>
          <a:prstGeom prst="rect">
            <a:avLst/>
          </a:prstGeom>
          <a:solidFill>
            <a:srgbClr val="FFFFFF"/>
          </a:solidFill>
          <a:ln w="38100">
            <a:solidFill>
              <a:schemeClr val="tx2"/>
            </a:solidFill>
            <a:miter lim="800000"/>
            <a:headEnd type="none" w="sm" len="sm"/>
            <a:tailEnd type="none" w="sm" len="sm"/>
          </a:ln>
        </p:spPr>
        <p:txBody>
          <a:bodyPr wrap="none" tIns="50800" bIns="50800"/>
          <a:lstStyle/>
          <a:p>
            <a:pPr marL="457200" lvl="4"/>
            <a:r>
              <a:rPr lang="en-US" sz="1600" b="1">
                <a:solidFill>
                  <a:srgbClr val="000000"/>
                </a:solidFill>
                <a:latin typeface="SAS Monospace" pitchFamily="49" charset="0"/>
              </a:rPr>
              <a:t>              Gross</a:t>
            </a:r>
          </a:p>
          <a:p>
            <a:pPr marL="457200" lvl="4"/>
            <a:r>
              <a:rPr lang="en-US" sz="1600" b="1">
                <a:solidFill>
                  <a:srgbClr val="000000"/>
                </a:solidFill>
                <a:latin typeface="SAS Monospace" pitchFamily="49" charset="0"/>
              </a:rPr>
              <a:t>              Pay       Bonus</a:t>
            </a:r>
          </a:p>
          <a:p>
            <a:pPr marL="457200" lvl="4"/>
            <a:endParaRPr lang="en-US" sz="1600" b="1">
              <a:solidFill>
                <a:srgbClr val="000000"/>
              </a:solidFill>
              <a:latin typeface="SAS Monospace" pitchFamily="49" charset="0"/>
            </a:endParaRPr>
          </a:p>
          <a:p>
            <a:pPr marL="457200" lvl="4"/>
            <a:r>
              <a:rPr lang="en-US" sz="1600" b="1">
                <a:solidFill>
                  <a:srgbClr val="000000"/>
                </a:solidFill>
                <a:latin typeface="SAS Monospace" pitchFamily="49" charset="0"/>
              </a:rPr>
              <a:t>              52,000      .</a:t>
            </a:r>
          </a:p>
          <a:p>
            <a:pPr marL="457200" lvl="4"/>
            <a:r>
              <a:rPr lang="en-US" sz="1600" b="1">
                <a:solidFill>
                  <a:srgbClr val="000000"/>
                </a:solidFill>
                <a:latin typeface="SAS Monospace" pitchFamily="49" charset="0"/>
              </a:rPr>
              <a:t>              32,000      .</a:t>
            </a:r>
          </a:p>
          <a:p>
            <a:pPr marL="457200" lvl="4"/>
            <a:r>
              <a:rPr lang="en-US" sz="1600" b="1">
                <a:solidFill>
                  <a:srgbClr val="000000"/>
                </a:solidFill>
                <a:latin typeface="SAS Monospace" pitchFamily="49" charset="0"/>
              </a:rPr>
              <a:t>              49,000      .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6"/>
          <p:cNvSpPr>
            <a:spLocks noGrp="1" noChangeArrowheads="1"/>
          </p:cNvSpPr>
          <p:nvPr>
            <p:ph type="title"/>
          </p:nvPr>
        </p:nvSpPr>
        <p:spPr>
          <a:xfrm>
            <a:off x="685800" y="457200"/>
            <a:ext cx="8077200" cy="685800"/>
          </a:xfrm>
          <a:noFill/>
        </p:spPr>
        <p:txBody>
          <a:bodyPr/>
          <a:lstStyle/>
          <a:p>
            <a:r>
              <a:rPr lang="en-US"/>
              <a:t>Automatic Character-to-Numeric Conversion</a:t>
            </a:r>
          </a:p>
        </p:txBody>
      </p:sp>
      <p:sp>
        <p:nvSpPr>
          <p:cNvPr id="154627" name="Rectangle 3"/>
          <p:cNvSpPr>
            <a:spLocks noGrp="1" noChangeArrowheads="1"/>
          </p:cNvSpPr>
          <p:nvPr>
            <p:ph idx="1"/>
          </p:nvPr>
        </p:nvSpPr>
        <p:spPr>
          <a:xfrm>
            <a:off x="688975" y="1066799"/>
            <a:ext cx="7769225" cy="4944701"/>
          </a:xfrm>
        </p:spPr>
        <p:txBody>
          <a:bodyPr/>
          <a:lstStyle/>
          <a:p>
            <a:pPr>
              <a:spcAft>
                <a:spcPct val="30000"/>
              </a:spcAft>
            </a:pPr>
            <a:r>
              <a:rPr lang="en-US" dirty="0"/>
              <a:t>SAS automatically converts a character value to a numeric value when the character value is used in </a:t>
            </a:r>
            <a:br>
              <a:rPr lang="en-US" dirty="0"/>
            </a:br>
            <a:r>
              <a:rPr lang="en-US" dirty="0"/>
              <a:t>a numeric context, such as the following:</a:t>
            </a:r>
          </a:p>
          <a:p>
            <a:pPr lvl="1">
              <a:spcAft>
                <a:spcPct val="30000"/>
              </a:spcAft>
            </a:pPr>
            <a:r>
              <a:rPr lang="en-US" dirty="0"/>
              <a:t>assignment to a numeric variable</a:t>
            </a:r>
          </a:p>
          <a:p>
            <a:pPr lvl="1">
              <a:spcAft>
                <a:spcPct val="30000"/>
              </a:spcAft>
            </a:pPr>
            <a:r>
              <a:rPr lang="en-US" dirty="0"/>
              <a:t>an arithmetic operation</a:t>
            </a:r>
          </a:p>
          <a:p>
            <a:pPr lvl="1">
              <a:spcAft>
                <a:spcPct val="30000"/>
              </a:spcAft>
            </a:pPr>
            <a:r>
              <a:rPr lang="en-US" dirty="0"/>
              <a:t>logical comparison with a numeric value</a:t>
            </a:r>
          </a:p>
          <a:p>
            <a:pPr lvl="1">
              <a:spcAft>
                <a:spcPct val="30000"/>
              </a:spcAft>
            </a:pPr>
            <a:r>
              <a:rPr lang="en-US" dirty="0"/>
              <a:t>a function that takes numeric arguments</a:t>
            </a:r>
          </a:p>
          <a:p>
            <a:pPr lvl="1">
              <a:spcAft>
                <a:spcPct val="30000"/>
              </a:spcAft>
            </a:pPr>
            <a:endParaRPr lang="en-US" dirty="0"/>
          </a:p>
          <a:p>
            <a:pPr marL="568325" lvl="1" indent="-568325">
              <a:spcAft>
                <a:spcPct val="30000"/>
              </a:spcAft>
              <a:buNone/>
            </a:pPr>
            <a:r>
              <a:rPr lang="en-US" b="1" dirty="0">
                <a:sym typeface="Wingdings"/>
              </a:rPr>
              <a:t></a:t>
            </a:r>
            <a:r>
              <a:rPr lang="en-US" dirty="0">
                <a:sym typeface="Wingdings"/>
              </a:rPr>
              <a:t> 	</a:t>
            </a:r>
            <a:r>
              <a:rPr lang="en-US" dirty="0"/>
              <a:t>The WHERE statement and the WHERE= data set option do not perform any automatic conversion in comparisons.</a:t>
            </a:r>
          </a:p>
        </p:txBody>
      </p:sp>
      <p:sp>
        <p:nvSpPr>
          <p:cNvPr id="5" name="Slide Number Placeholder 3"/>
          <p:cNvSpPr>
            <a:spLocks noGrp="1"/>
          </p:cNvSpPr>
          <p:nvPr>
            <p:ph type="sldNum" sz="quarter" idx="10"/>
          </p:nvPr>
        </p:nvSpPr>
        <p:spPr/>
        <p:txBody>
          <a:bodyPr/>
          <a:lstStyle/>
          <a:p>
            <a:pPr>
              <a:defRPr/>
            </a:pPr>
            <a:fld id="{ACB006E9-D129-4791-9EA3-376C01DA71BD}" type="slidenum">
              <a:rPr lang="en-US"/>
              <a:pPr>
                <a:defRPr/>
              </a:pPr>
              <a:t>111</a:t>
            </a:fld>
            <a:endParaRPr lang="en-US" b="0">
              <a:latin typeface="Times New Roman" pitchFamily="18" charset="0"/>
            </a:endParaRPr>
          </a:p>
        </p:txBody>
      </p:sp>
      <p:sp>
        <p:nvSpPr>
          <p:cNvPr id="154629" name="Rectangle 4"/>
          <p:cNvSpPr>
            <a:spLocks noChangeArrowheads="1"/>
          </p:cNvSpPr>
          <p:nvPr/>
        </p:nvSpPr>
        <p:spPr bwMode="auto">
          <a:xfrm>
            <a:off x="684213" y="1982788"/>
            <a:ext cx="7769225"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pPr>
              <a:spcBef>
                <a:spcPct val="50000"/>
              </a:spcBef>
            </a:pPr>
            <a:endParaRPr lang="en-US" noProof="1"/>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5"/>
          <p:cNvSpPr>
            <a:spLocks noGrp="1" noChangeArrowheads="1"/>
          </p:cNvSpPr>
          <p:nvPr>
            <p:ph type="title"/>
          </p:nvPr>
        </p:nvSpPr>
        <p:spPr>
          <a:xfrm>
            <a:off x="685800" y="457200"/>
            <a:ext cx="8001000" cy="685800"/>
          </a:xfrm>
          <a:noFill/>
        </p:spPr>
        <p:txBody>
          <a:bodyPr/>
          <a:lstStyle/>
          <a:p>
            <a:r>
              <a:rPr lang="en-US"/>
              <a:t>Automatic Character-to-Numeric Conversion</a:t>
            </a:r>
          </a:p>
        </p:txBody>
      </p:sp>
      <p:sp>
        <p:nvSpPr>
          <p:cNvPr id="155651" name="Rectangle 3"/>
          <p:cNvSpPr>
            <a:spLocks noGrp="1" noChangeArrowheads="1"/>
          </p:cNvSpPr>
          <p:nvPr>
            <p:ph idx="1"/>
          </p:nvPr>
        </p:nvSpPr>
        <p:spPr>
          <a:xfrm>
            <a:off x="685800" y="1066800"/>
            <a:ext cx="7769225" cy="3673475"/>
          </a:xfrm>
        </p:spPr>
        <p:txBody>
          <a:bodyPr/>
          <a:lstStyle/>
          <a:p>
            <a:r>
              <a:rPr lang="en-US" dirty="0"/>
              <a:t>The automatic conversion</a:t>
            </a:r>
          </a:p>
          <a:p>
            <a:pPr lvl="1"/>
            <a:r>
              <a:rPr lang="en-US" dirty="0"/>
              <a:t>uses the </a:t>
            </a:r>
            <a:r>
              <a:rPr lang="en-US" i="1" dirty="0"/>
              <a:t>w</a:t>
            </a:r>
            <a:r>
              <a:rPr lang="en-US" dirty="0"/>
              <a:t>. </a:t>
            </a:r>
            <a:r>
              <a:rPr lang="en-US" dirty="0" err="1"/>
              <a:t>informat</a:t>
            </a:r>
            <a:endParaRPr lang="en-US" dirty="0"/>
          </a:p>
          <a:p>
            <a:pPr lvl="1"/>
            <a:r>
              <a:rPr lang="en-US" dirty="0"/>
              <a:t>produces a numeric missing value from a character value that does not conform to standard </a:t>
            </a:r>
            <a:r>
              <a:rPr lang="en-US"/>
              <a:t>numeric notation.</a:t>
            </a:r>
            <a:endParaRPr lang="en-US" dirty="0"/>
          </a:p>
        </p:txBody>
      </p:sp>
      <p:sp>
        <p:nvSpPr>
          <p:cNvPr id="4" name="Slide Number Placeholder 3"/>
          <p:cNvSpPr>
            <a:spLocks noGrp="1"/>
          </p:cNvSpPr>
          <p:nvPr>
            <p:ph type="sldNum" sz="quarter" idx="10"/>
          </p:nvPr>
        </p:nvSpPr>
        <p:spPr/>
        <p:txBody>
          <a:bodyPr/>
          <a:lstStyle/>
          <a:p>
            <a:pPr>
              <a:defRPr/>
            </a:pPr>
            <a:fld id="{EF2C2288-D902-479B-AE04-E08E59CBAEF8}" type="slidenum">
              <a:rPr lang="en-US"/>
              <a:pPr>
                <a:defRPr/>
              </a:pPr>
              <a:t>112</a:t>
            </a:fld>
            <a:endParaRPr lang="en-US" b="0">
              <a:latin typeface="Times New Roman" pitchFamily="18"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8"/>
          <p:cNvSpPr>
            <a:spLocks noGrp="1" noChangeArrowheads="1"/>
          </p:cNvSpPr>
          <p:nvPr>
            <p:ph type="title"/>
          </p:nvPr>
        </p:nvSpPr>
        <p:spPr/>
        <p:txBody>
          <a:bodyPr/>
          <a:lstStyle/>
          <a:p>
            <a:r>
              <a:rPr lang="en-US"/>
              <a:t>Automatic Character-to-Numeric Conversion</a:t>
            </a:r>
          </a:p>
        </p:txBody>
      </p:sp>
      <p:sp>
        <p:nvSpPr>
          <p:cNvPr id="156675" name="Rectangle 9"/>
          <p:cNvSpPr>
            <a:spLocks noGrp="1" noChangeArrowheads="1"/>
          </p:cNvSpPr>
          <p:nvPr>
            <p:ph idx="1"/>
          </p:nvPr>
        </p:nvSpPr>
        <p:spPr/>
        <p:txBody>
          <a:bodyPr/>
          <a:lstStyle/>
          <a:p>
            <a:pPr lvl="1">
              <a:spcAft>
                <a:spcPct val="30000"/>
              </a:spcAft>
            </a:pPr>
            <a:endParaRPr lang="en-US" dirty="0"/>
          </a:p>
          <a:p>
            <a:pPr lvl="1">
              <a:spcAft>
                <a:spcPct val="30000"/>
              </a:spcAft>
            </a:pPr>
            <a:endParaRPr lang="en-US" dirty="0"/>
          </a:p>
          <a:p>
            <a:pPr lvl="1">
              <a:spcAft>
                <a:spcPct val="30000"/>
              </a:spcAft>
            </a:pPr>
            <a:endParaRPr lang="en-US" dirty="0"/>
          </a:p>
          <a:p>
            <a:pPr lvl="1">
              <a:spcAft>
                <a:spcPct val="30000"/>
              </a:spcAft>
            </a:pPr>
            <a:endParaRPr lang="en-US" dirty="0"/>
          </a:p>
          <a:p>
            <a:pPr lvl="1">
              <a:spcAft>
                <a:spcPct val="30000"/>
              </a:spcAft>
            </a:pPr>
            <a:endParaRPr lang="en-US" dirty="0"/>
          </a:p>
          <a:p>
            <a:pPr lvl="1">
              <a:spcAft>
                <a:spcPct val="30000"/>
              </a:spcAft>
            </a:pPr>
            <a:endParaRPr lang="en-US" dirty="0"/>
          </a:p>
          <a:p>
            <a:pPr lvl="1">
              <a:spcAft>
                <a:spcPct val="30000"/>
              </a:spcAft>
            </a:pPr>
            <a:r>
              <a:rPr lang="en-US" dirty="0"/>
              <a:t>The values in </a:t>
            </a:r>
            <a:r>
              <a:rPr lang="en-US" b="1" dirty="0" err="1">
                <a:latin typeface="Arial"/>
              </a:rPr>
              <a:t>GrossPay</a:t>
            </a:r>
            <a:r>
              <a:rPr lang="en-US" dirty="0"/>
              <a:t> contain commas, </a:t>
            </a:r>
            <a:br>
              <a:rPr lang="en-US" dirty="0"/>
            </a:br>
            <a:r>
              <a:rPr lang="en-US" dirty="0"/>
              <a:t>which cannot be converted by the </a:t>
            </a:r>
            <a:r>
              <a:rPr lang="en-US" i="1" dirty="0"/>
              <a:t>w</a:t>
            </a:r>
            <a:r>
              <a:rPr lang="en-US" dirty="0"/>
              <a:t>. </a:t>
            </a:r>
            <a:r>
              <a:rPr lang="en-US" dirty="0" err="1"/>
              <a:t>informat</a:t>
            </a:r>
            <a:r>
              <a:rPr lang="en-US" dirty="0"/>
              <a:t>, </a:t>
            </a:r>
            <a:br>
              <a:rPr lang="en-US" dirty="0"/>
            </a:br>
            <a:r>
              <a:rPr lang="en-US" dirty="0"/>
              <a:t>so </a:t>
            </a:r>
            <a:r>
              <a:rPr lang="en-US" b="1" dirty="0" err="1">
                <a:latin typeface="Arial"/>
              </a:rPr>
              <a:t>GrossPay</a:t>
            </a:r>
            <a:r>
              <a:rPr lang="en-US" dirty="0"/>
              <a:t> is assigned a missing value.</a:t>
            </a:r>
          </a:p>
          <a:p>
            <a:pPr lvl="1"/>
            <a:r>
              <a:rPr lang="en-US" dirty="0"/>
              <a:t>To explicitly convert the values in </a:t>
            </a:r>
            <a:r>
              <a:rPr lang="en-US" b="1" dirty="0" err="1">
                <a:latin typeface="Arial"/>
              </a:rPr>
              <a:t>GrossPay</a:t>
            </a:r>
            <a:r>
              <a:rPr lang="en-US" dirty="0"/>
              <a:t>, </a:t>
            </a:r>
            <a:br>
              <a:rPr lang="en-US" dirty="0"/>
            </a:br>
            <a:r>
              <a:rPr lang="en-US" dirty="0"/>
              <a:t>use the INPUT function. </a:t>
            </a:r>
          </a:p>
        </p:txBody>
      </p:sp>
      <p:sp>
        <p:nvSpPr>
          <p:cNvPr id="18" name="Slide Number Placeholder 3"/>
          <p:cNvSpPr>
            <a:spLocks noGrp="1"/>
          </p:cNvSpPr>
          <p:nvPr>
            <p:ph type="sldNum" sz="quarter" idx="10"/>
          </p:nvPr>
        </p:nvSpPr>
        <p:spPr/>
        <p:txBody>
          <a:bodyPr/>
          <a:lstStyle/>
          <a:p>
            <a:pPr>
              <a:defRPr/>
            </a:pPr>
            <a:fld id="{24387110-7CA3-452E-9C84-989EC06DD322}" type="slidenum">
              <a:rPr lang="en-US"/>
              <a:pPr>
                <a:defRPr/>
              </a:pPr>
              <a:t>113</a:t>
            </a:fld>
            <a:endParaRPr lang="en-US" b="0">
              <a:latin typeface="Times New Roman" pitchFamily="18" charset="0"/>
            </a:endParaRPr>
          </a:p>
        </p:txBody>
      </p:sp>
      <p:sp>
        <p:nvSpPr>
          <p:cNvPr id="156682" name="Rectangle 22"/>
          <p:cNvSpPr>
            <a:spLocks noChangeArrowheads="1"/>
          </p:cNvSpPr>
          <p:nvPr/>
        </p:nvSpPr>
        <p:spPr bwMode="auto">
          <a:xfrm>
            <a:off x="963613" y="4129088"/>
            <a:ext cx="716280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lvl="1" indent="-342900">
              <a:spcBef>
                <a:spcPct val="20000"/>
              </a:spcBef>
              <a:spcAft>
                <a:spcPct val="30000"/>
              </a:spcAft>
              <a:buClr>
                <a:schemeClr val="tx2"/>
              </a:buClr>
              <a:buSzPct val="70000"/>
              <a:buFont typeface="Wingdings" pitchFamily="2" charset="2"/>
              <a:buChar char="n"/>
            </a:pPr>
            <a:endParaRPr lang="en-US" noProof="1"/>
          </a:p>
        </p:txBody>
      </p:sp>
      <p:grpSp>
        <p:nvGrpSpPr>
          <p:cNvPr id="2" name="Group 1"/>
          <p:cNvGrpSpPr/>
          <p:nvPr/>
        </p:nvGrpSpPr>
        <p:grpSpPr>
          <a:xfrm>
            <a:off x="-21595" y="1091167"/>
            <a:ext cx="9138431" cy="2463376"/>
            <a:chOff x="-21595" y="1489499"/>
            <a:chExt cx="9138431" cy="2463376"/>
          </a:xfrm>
        </p:grpSpPr>
        <p:sp>
          <p:nvSpPr>
            <p:cNvPr id="156677" name="AutoShape 3"/>
            <p:cNvSpPr>
              <a:spLocks noChangeArrowheads="1"/>
            </p:cNvSpPr>
            <p:nvPr/>
          </p:nvSpPr>
          <p:spPr bwMode="auto">
            <a:xfrm>
              <a:off x="2693988" y="1830388"/>
              <a:ext cx="3756025" cy="2122487"/>
            </a:xfrm>
            <a:prstGeom prst="rightArrow">
              <a:avLst>
                <a:gd name="adj1" fmla="val 50000"/>
                <a:gd name="adj2" fmla="val 44241"/>
              </a:avLst>
            </a:prstGeom>
            <a:solidFill>
              <a:schemeClr val="tx2"/>
            </a:solidFill>
            <a:ln w="28575">
              <a:solidFill>
                <a:schemeClr val="tx1"/>
              </a:solidFill>
              <a:miter lim="800000"/>
              <a:headEnd type="none" w="sm" len="sm"/>
              <a:tailEnd type="none" w="sm" len="sm"/>
            </a:ln>
          </p:spPr>
          <p:txBody>
            <a:bodyPr lIns="182880" anchor="ctr" anchorCtr="1"/>
            <a:lstStyle/>
            <a:p>
              <a:pPr algn="ctr"/>
              <a:r>
                <a:rPr lang="en-US" dirty="0">
                  <a:solidFill>
                    <a:srgbClr val="FFFFFF"/>
                  </a:solidFill>
                </a:rPr>
                <a:t>Automatic conversion with the </a:t>
              </a:r>
              <a:r>
                <a:rPr lang="en-US" i="1" dirty="0">
                  <a:solidFill>
                    <a:srgbClr val="FFFFFF"/>
                  </a:solidFill>
                </a:rPr>
                <a:t>w.</a:t>
              </a:r>
              <a:r>
                <a:rPr lang="en-US" dirty="0">
                  <a:solidFill>
                    <a:srgbClr val="FFFFFF"/>
                  </a:solidFill>
                </a:rPr>
                <a:t> </a:t>
              </a:r>
              <a:r>
                <a:rPr lang="en-US" dirty="0" err="1">
                  <a:solidFill>
                    <a:srgbClr val="FFFFFF"/>
                  </a:solidFill>
                </a:rPr>
                <a:t>informat</a:t>
              </a:r>
              <a:endParaRPr lang="en-US" dirty="0">
                <a:solidFill>
                  <a:srgbClr val="FFFFFF"/>
                </a:solidFill>
              </a:endParaRPr>
            </a:p>
          </p:txBody>
        </p:sp>
        <p:sp>
          <p:nvSpPr>
            <p:cNvPr id="156678" name="Text Box 4"/>
            <p:cNvSpPr txBox="1">
              <a:spLocks noChangeArrowheads="1"/>
            </p:cNvSpPr>
            <p:nvPr/>
          </p:nvSpPr>
          <p:spPr bwMode="auto">
            <a:xfrm>
              <a:off x="-21595" y="1489499"/>
              <a:ext cx="30273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0" tIns="0" rIns="0" bIns="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dirty="0"/>
                <a:t>Character value</a:t>
              </a:r>
            </a:p>
          </p:txBody>
        </p:sp>
        <p:grpSp>
          <p:nvGrpSpPr>
            <p:cNvPr id="156679" name="Group 5"/>
            <p:cNvGrpSpPr>
              <a:grpSpLocks/>
            </p:cNvGrpSpPr>
            <p:nvPr/>
          </p:nvGrpSpPr>
          <p:grpSpPr bwMode="auto">
            <a:xfrm>
              <a:off x="684213" y="1881189"/>
              <a:ext cx="1676400" cy="1831975"/>
              <a:chOff x="572" y="1826"/>
              <a:chExt cx="1056" cy="1154"/>
            </a:xfrm>
          </p:grpSpPr>
          <p:sp>
            <p:nvSpPr>
              <p:cNvPr id="156687" name="Rectangle 6"/>
              <p:cNvSpPr>
                <a:spLocks noChangeArrowheads="1"/>
              </p:cNvSpPr>
              <p:nvPr/>
            </p:nvSpPr>
            <p:spPr bwMode="auto">
              <a:xfrm>
                <a:off x="572" y="1826"/>
                <a:ext cx="1056" cy="271"/>
              </a:xfrm>
              <a:prstGeom prst="rect">
                <a:avLst/>
              </a:prstGeom>
              <a:solidFill>
                <a:srgbClr val="FFE545"/>
              </a:solidFill>
              <a:ln w="28575">
                <a:solidFill>
                  <a:schemeClr val="tx1"/>
                </a:solidFill>
                <a:miter lim="800000"/>
                <a:headEnd type="none" w="sm" len="sm"/>
                <a:tailEnd type="none" w="sm" len="sm"/>
              </a:ln>
            </p:spPr>
            <p:txBody>
              <a:bodyPr>
                <a:spAutoFit/>
              </a:bodyPr>
              <a:lstStyle/>
              <a:p>
                <a:r>
                  <a:rPr lang="en-US" sz="2200" b="1" dirty="0">
                    <a:latin typeface="+mn-lt"/>
                  </a:rPr>
                  <a:t>52000</a:t>
                </a:r>
              </a:p>
            </p:txBody>
          </p:sp>
          <p:sp>
            <p:nvSpPr>
              <p:cNvPr id="156688" name="Rectangle 7"/>
              <p:cNvSpPr>
                <a:spLocks noChangeArrowheads="1"/>
              </p:cNvSpPr>
              <p:nvPr/>
            </p:nvSpPr>
            <p:spPr bwMode="auto">
              <a:xfrm>
                <a:off x="572" y="2415"/>
                <a:ext cx="1056" cy="271"/>
              </a:xfrm>
              <a:prstGeom prst="rect">
                <a:avLst/>
              </a:prstGeom>
              <a:solidFill>
                <a:srgbClr val="FFE545"/>
              </a:solidFill>
              <a:ln w="28575">
                <a:solidFill>
                  <a:schemeClr val="tx1"/>
                </a:solidFill>
                <a:miter lim="800000"/>
                <a:headEnd type="none" w="sm" len="sm"/>
                <a:tailEnd type="none" w="sm" len="sm"/>
              </a:ln>
            </p:spPr>
            <p:txBody>
              <a:bodyPr>
                <a:spAutoFit/>
              </a:bodyPr>
              <a:lstStyle/>
              <a:p>
                <a:r>
                  <a:rPr lang="en-US" sz="2200" b="1" dirty="0">
                    <a:latin typeface="+mn-lt"/>
                  </a:rPr>
                  <a:t>1.243E1</a:t>
                </a:r>
              </a:p>
            </p:txBody>
          </p:sp>
          <p:sp>
            <p:nvSpPr>
              <p:cNvPr id="156689" name="Rectangle 8"/>
              <p:cNvSpPr>
                <a:spLocks noChangeArrowheads="1"/>
              </p:cNvSpPr>
              <p:nvPr/>
            </p:nvSpPr>
            <p:spPr bwMode="auto">
              <a:xfrm>
                <a:off x="572" y="2122"/>
                <a:ext cx="1056" cy="271"/>
              </a:xfrm>
              <a:prstGeom prst="rect">
                <a:avLst/>
              </a:prstGeom>
              <a:solidFill>
                <a:srgbClr val="FFE545"/>
              </a:solidFill>
              <a:ln w="28575">
                <a:solidFill>
                  <a:schemeClr val="tx1"/>
                </a:solidFill>
                <a:miter lim="800000"/>
                <a:headEnd type="none" w="sm" len="sm"/>
                <a:tailEnd type="none" w="sm" len="sm"/>
              </a:ln>
            </p:spPr>
            <p:txBody>
              <a:bodyPr>
                <a:spAutoFit/>
              </a:bodyPr>
              <a:lstStyle/>
              <a:p>
                <a:r>
                  <a:rPr lang="en-US" sz="2200" b="1" dirty="0">
                    <a:latin typeface="+mn-lt"/>
                  </a:rPr>
                  <a:t>-8.96</a:t>
                </a:r>
              </a:p>
            </p:txBody>
          </p:sp>
          <p:sp>
            <p:nvSpPr>
              <p:cNvPr id="156690" name="Rectangle 9"/>
              <p:cNvSpPr>
                <a:spLocks noChangeArrowheads="1"/>
              </p:cNvSpPr>
              <p:nvPr/>
            </p:nvSpPr>
            <p:spPr bwMode="auto">
              <a:xfrm>
                <a:off x="572" y="2709"/>
                <a:ext cx="1056" cy="271"/>
              </a:xfrm>
              <a:prstGeom prst="rect">
                <a:avLst/>
              </a:prstGeom>
              <a:solidFill>
                <a:srgbClr val="FFE545"/>
              </a:solidFill>
              <a:ln w="28575">
                <a:solidFill>
                  <a:schemeClr val="tx1"/>
                </a:solidFill>
                <a:miter lim="800000"/>
                <a:headEnd type="none" w="sm" len="sm"/>
                <a:tailEnd type="none" w="sm" len="sm"/>
              </a:ln>
            </p:spPr>
            <p:txBody>
              <a:bodyPr>
                <a:spAutoFit/>
              </a:bodyPr>
              <a:lstStyle/>
              <a:p>
                <a:r>
                  <a:rPr lang="en-US" sz="2200" b="1" dirty="0">
                    <a:latin typeface="+mn-lt"/>
                  </a:rPr>
                  <a:t>1,742.64</a:t>
                </a:r>
              </a:p>
            </p:txBody>
          </p:sp>
        </p:grpSp>
        <p:grpSp>
          <p:nvGrpSpPr>
            <p:cNvPr id="156681" name="Group 11"/>
            <p:cNvGrpSpPr>
              <a:grpSpLocks/>
            </p:cNvGrpSpPr>
            <p:nvPr/>
          </p:nvGrpSpPr>
          <p:grpSpPr bwMode="auto">
            <a:xfrm>
              <a:off x="6781800" y="1882774"/>
              <a:ext cx="1676400" cy="1831975"/>
              <a:chOff x="4125" y="1827"/>
              <a:chExt cx="1056" cy="1154"/>
            </a:xfrm>
          </p:grpSpPr>
          <p:sp>
            <p:nvSpPr>
              <p:cNvPr id="156683" name="Rectangle 12"/>
              <p:cNvSpPr>
                <a:spLocks noChangeArrowheads="1"/>
              </p:cNvSpPr>
              <p:nvPr/>
            </p:nvSpPr>
            <p:spPr bwMode="auto">
              <a:xfrm>
                <a:off x="4125" y="1827"/>
                <a:ext cx="1056" cy="271"/>
              </a:xfrm>
              <a:prstGeom prst="rect">
                <a:avLst/>
              </a:prstGeom>
              <a:solidFill>
                <a:srgbClr val="FFE545"/>
              </a:solidFill>
              <a:ln w="28575">
                <a:solidFill>
                  <a:schemeClr val="tx1"/>
                </a:solidFill>
                <a:miter lim="800000"/>
                <a:headEnd type="none" w="sm" len="sm"/>
                <a:tailEnd type="none" w="sm" len="sm"/>
              </a:ln>
            </p:spPr>
            <p:txBody>
              <a:bodyPr>
                <a:spAutoFit/>
              </a:bodyPr>
              <a:lstStyle/>
              <a:p>
                <a:pPr algn="r"/>
                <a:r>
                  <a:rPr lang="en-US" sz="2200" b="1" dirty="0">
                    <a:latin typeface="+mn-lt"/>
                  </a:rPr>
                  <a:t>52000</a:t>
                </a:r>
              </a:p>
            </p:txBody>
          </p:sp>
          <p:sp>
            <p:nvSpPr>
              <p:cNvPr id="156684" name="Rectangle 13"/>
              <p:cNvSpPr>
                <a:spLocks noChangeArrowheads="1"/>
              </p:cNvSpPr>
              <p:nvPr/>
            </p:nvSpPr>
            <p:spPr bwMode="auto">
              <a:xfrm>
                <a:off x="4125" y="2416"/>
                <a:ext cx="1056" cy="271"/>
              </a:xfrm>
              <a:prstGeom prst="rect">
                <a:avLst/>
              </a:prstGeom>
              <a:solidFill>
                <a:srgbClr val="FFE545"/>
              </a:solidFill>
              <a:ln w="28575">
                <a:solidFill>
                  <a:schemeClr val="tx1"/>
                </a:solidFill>
                <a:miter lim="800000"/>
                <a:headEnd type="none" w="sm" len="sm"/>
                <a:tailEnd type="none" w="sm" len="sm"/>
              </a:ln>
            </p:spPr>
            <p:txBody>
              <a:bodyPr>
                <a:spAutoFit/>
              </a:bodyPr>
              <a:lstStyle/>
              <a:p>
                <a:pPr algn="r"/>
                <a:r>
                  <a:rPr lang="en-US" sz="2200" b="1" dirty="0">
                    <a:latin typeface="+mn-lt"/>
                  </a:rPr>
                  <a:t>12.43</a:t>
                </a:r>
              </a:p>
            </p:txBody>
          </p:sp>
          <p:sp>
            <p:nvSpPr>
              <p:cNvPr id="156685" name="Rectangle 14"/>
              <p:cNvSpPr>
                <a:spLocks noChangeArrowheads="1"/>
              </p:cNvSpPr>
              <p:nvPr/>
            </p:nvSpPr>
            <p:spPr bwMode="auto">
              <a:xfrm>
                <a:off x="4125" y="2123"/>
                <a:ext cx="1056" cy="271"/>
              </a:xfrm>
              <a:prstGeom prst="rect">
                <a:avLst/>
              </a:prstGeom>
              <a:solidFill>
                <a:srgbClr val="FFE545"/>
              </a:solidFill>
              <a:ln w="28575">
                <a:solidFill>
                  <a:schemeClr val="tx1"/>
                </a:solidFill>
                <a:miter lim="800000"/>
                <a:headEnd type="none" w="sm" len="sm"/>
                <a:tailEnd type="none" w="sm" len="sm"/>
              </a:ln>
            </p:spPr>
            <p:txBody>
              <a:bodyPr>
                <a:spAutoFit/>
              </a:bodyPr>
              <a:lstStyle/>
              <a:p>
                <a:pPr algn="r"/>
                <a:r>
                  <a:rPr lang="en-US" sz="2200" b="1" dirty="0">
                    <a:latin typeface="+mn-lt"/>
                  </a:rPr>
                  <a:t>-8.96</a:t>
                </a:r>
              </a:p>
            </p:txBody>
          </p:sp>
          <p:sp>
            <p:nvSpPr>
              <p:cNvPr id="156686" name="Rectangle 15"/>
              <p:cNvSpPr>
                <a:spLocks noChangeArrowheads="1"/>
              </p:cNvSpPr>
              <p:nvPr/>
            </p:nvSpPr>
            <p:spPr bwMode="auto">
              <a:xfrm>
                <a:off x="4125" y="2710"/>
                <a:ext cx="1056" cy="271"/>
              </a:xfrm>
              <a:prstGeom prst="rect">
                <a:avLst/>
              </a:prstGeom>
              <a:solidFill>
                <a:srgbClr val="FFE545"/>
              </a:solidFill>
              <a:ln w="28575">
                <a:solidFill>
                  <a:schemeClr val="tx1"/>
                </a:solidFill>
                <a:miter lim="800000"/>
                <a:headEnd type="none" w="sm" len="sm"/>
                <a:tailEnd type="none" w="sm" len="sm"/>
              </a:ln>
            </p:spPr>
            <p:txBody>
              <a:bodyPr>
                <a:spAutoFit/>
              </a:bodyPr>
              <a:lstStyle/>
              <a:p>
                <a:pPr algn="r"/>
                <a:r>
                  <a:rPr lang="en-US" sz="2200" b="1" dirty="0">
                    <a:latin typeface="+mn-lt"/>
                  </a:rPr>
                  <a:t>.</a:t>
                </a:r>
              </a:p>
            </p:txBody>
          </p:sp>
        </p:grpSp>
        <p:sp>
          <p:nvSpPr>
            <p:cNvPr id="19" name="Text Box 4"/>
            <p:cNvSpPr txBox="1">
              <a:spLocks noChangeArrowheads="1"/>
            </p:cNvSpPr>
            <p:nvPr/>
          </p:nvSpPr>
          <p:spPr bwMode="auto">
            <a:xfrm>
              <a:off x="6089485" y="1489499"/>
              <a:ext cx="30273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0" tIns="0" rIns="0" bIns="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dirty="0"/>
                <a:t>Numeric value</a:t>
              </a:r>
            </a:p>
          </p:txBody>
        </p:sp>
      </p:gr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dirty="0"/>
              <a:t>INPUT Function</a:t>
            </a:r>
          </a:p>
        </p:txBody>
      </p:sp>
      <p:sp>
        <p:nvSpPr>
          <p:cNvPr id="158723" name="Rectangle 4"/>
          <p:cNvSpPr>
            <a:spLocks noGrp="1" noChangeArrowheads="1"/>
          </p:cNvSpPr>
          <p:nvPr>
            <p:ph idx="1"/>
          </p:nvPr>
        </p:nvSpPr>
        <p:spPr/>
        <p:txBody>
          <a:bodyPr/>
          <a:lstStyle/>
          <a:p>
            <a:pPr>
              <a:tabLst>
                <a:tab pos="512763" algn="l"/>
              </a:tabLst>
            </a:pPr>
            <a:r>
              <a:rPr lang="en-US" dirty="0"/>
              <a:t>The INPUT function returns the value produced when </a:t>
            </a:r>
            <a:br>
              <a:rPr lang="en-US" dirty="0"/>
            </a:br>
            <a:r>
              <a:rPr lang="en-US" dirty="0"/>
              <a:t>the source is read with a specified </a:t>
            </a:r>
            <a:r>
              <a:rPr lang="en-US" dirty="0" err="1"/>
              <a:t>informat</a:t>
            </a:r>
            <a:r>
              <a:rPr lang="en-US" dirty="0"/>
              <a:t>.</a:t>
            </a:r>
            <a:endParaRPr lang="en-US" b="1" dirty="0"/>
          </a:p>
        </p:txBody>
      </p:sp>
      <p:sp>
        <p:nvSpPr>
          <p:cNvPr id="11" name="Slide Number Placeholder 3"/>
          <p:cNvSpPr>
            <a:spLocks noGrp="1"/>
          </p:cNvSpPr>
          <p:nvPr>
            <p:ph type="sldNum" sz="quarter" idx="10"/>
          </p:nvPr>
        </p:nvSpPr>
        <p:spPr/>
        <p:txBody>
          <a:bodyPr/>
          <a:lstStyle/>
          <a:p>
            <a:pPr>
              <a:defRPr/>
            </a:pPr>
            <a:fld id="{DC3384A3-317C-44E0-9986-85BF59A39F77}" type="slidenum">
              <a:rPr lang="en-US"/>
              <a:pPr>
                <a:defRPr/>
              </a:pPr>
              <a:t>114</a:t>
            </a:fld>
            <a:endParaRPr lang="en-US" b="0">
              <a:latin typeface="Times New Roman" pitchFamily="18" charset="0"/>
            </a:endParaRPr>
          </a:p>
        </p:txBody>
      </p:sp>
      <p:sp>
        <p:nvSpPr>
          <p:cNvPr id="158725" name="Text Box 5"/>
          <p:cNvSpPr txBox="1">
            <a:spLocks noChangeArrowheads="1"/>
          </p:cNvSpPr>
          <p:nvPr/>
        </p:nvSpPr>
        <p:spPr bwMode="auto">
          <a:xfrm>
            <a:off x="1600200" y="4135437"/>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58726" name="Rectangle 6"/>
          <p:cNvSpPr>
            <a:spLocks noChangeArrowheads="1"/>
          </p:cNvSpPr>
          <p:nvPr/>
        </p:nvSpPr>
        <p:spPr bwMode="auto">
          <a:xfrm>
            <a:off x="742950" y="2227262"/>
            <a:ext cx="7772400" cy="3251200"/>
          </a:xfrm>
          <a:prstGeom prst="rect">
            <a:avLst/>
          </a:prstGeom>
          <a:solidFill>
            <a:srgbClr val="FFFFFF"/>
          </a:solidFill>
          <a:ln w="38100">
            <a:solidFill>
              <a:schemeClr val="tx2"/>
            </a:solidFill>
            <a:miter lim="800000"/>
            <a:headEnd/>
            <a:tailEnd/>
          </a:ln>
        </p:spPr>
        <p:txBody>
          <a:bodyPr lIns="50800" tIns="50800" rIns="50800" bIns="50800">
            <a:spAutoFit/>
          </a:bodyPr>
          <a:lstStyle/>
          <a:p>
            <a:pPr>
              <a:lnSpc>
                <a:spcPct val="85000"/>
              </a:lnSpc>
              <a:buClr>
                <a:schemeClr val="tx1"/>
              </a:buClr>
              <a:buFont typeface="Monotype Sorts" pitchFamily="2" charset="2"/>
              <a:buNone/>
            </a:pPr>
            <a:r>
              <a:rPr lang="en-US" b="1" dirty="0">
                <a:latin typeface="Courier New" pitchFamily="49" charset="0"/>
              </a:rPr>
              <a:t>data conversions;</a:t>
            </a:r>
            <a:br>
              <a:rPr lang="en-US" b="1" dirty="0">
                <a:latin typeface="Courier New" pitchFamily="49" charset="0"/>
              </a:rPr>
            </a:br>
            <a:r>
              <a:rPr lang="en-US" b="1" dirty="0">
                <a:latin typeface="Courier New" pitchFamily="49" charset="0"/>
              </a:rPr>
              <a:t>   CVar1='32000';</a:t>
            </a:r>
          </a:p>
          <a:p>
            <a:pPr>
              <a:lnSpc>
                <a:spcPct val="85000"/>
              </a:lnSpc>
              <a:buClr>
                <a:schemeClr val="tx1"/>
              </a:buClr>
              <a:buFont typeface="Monotype Sorts" pitchFamily="2" charset="2"/>
              <a:buNone/>
            </a:pPr>
            <a:r>
              <a:rPr lang="en-US" b="1" dirty="0">
                <a:latin typeface="Courier New" pitchFamily="49" charset="0"/>
              </a:rPr>
              <a:t>   CVar2='32.000';</a:t>
            </a:r>
          </a:p>
          <a:p>
            <a:pPr>
              <a:lnSpc>
                <a:spcPct val="85000"/>
              </a:lnSpc>
              <a:buClr>
                <a:schemeClr val="tx1"/>
              </a:buClr>
              <a:buFont typeface="Monotype Sorts" pitchFamily="2" charset="2"/>
              <a:buNone/>
            </a:pPr>
            <a:r>
              <a:rPr lang="en-US" b="1" dirty="0">
                <a:latin typeface="Courier New" pitchFamily="49" charset="0"/>
              </a:rPr>
              <a:t>   CVar3='03may2008';</a:t>
            </a:r>
          </a:p>
          <a:p>
            <a:pPr>
              <a:lnSpc>
                <a:spcPct val="85000"/>
              </a:lnSpc>
              <a:buClr>
                <a:schemeClr val="tx1"/>
              </a:buClr>
              <a:buFont typeface="Monotype Sorts" pitchFamily="2" charset="2"/>
              <a:buNone/>
            </a:pPr>
            <a:r>
              <a:rPr lang="en-US" b="1" dirty="0">
                <a:latin typeface="Courier New" pitchFamily="49" charset="0"/>
              </a:rPr>
              <a:t>   CVar4='030508';</a:t>
            </a:r>
          </a:p>
          <a:p>
            <a:pPr>
              <a:lnSpc>
                <a:spcPct val="85000"/>
              </a:lnSpc>
              <a:buClr>
                <a:schemeClr val="tx1"/>
              </a:buClr>
              <a:buFont typeface="Monotype Sorts" pitchFamily="2" charset="2"/>
              <a:buNone/>
            </a:pPr>
            <a:r>
              <a:rPr lang="en-US" b="1" dirty="0">
                <a:latin typeface="Courier New" pitchFamily="49" charset="0"/>
              </a:rPr>
              <a:t>   NVar1=input(CVar1,5.);</a:t>
            </a:r>
          </a:p>
          <a:p>
            <a:pPr>
              <a:lnSpc>
                <a:spcPct val="85000"/>
              </a:lnSpc>
              <a:buClr>
                <a:schemeClr val="tx1"/>
              </a:buClr>
              <a:buFont typeface="Monotype Sorts" pitchFamily="2" charset="2"/>
              <a:buNone/>
            </a:pPr>
            <a:r>
              <a:rPr lang="en-US" b="1" dirty="0">
                <a:latin typeface="Courier New" pitchFamily="49" charset="0"/>
              </a:rPr>
              <a:t>   NVar2=input(CVar2,commax6.);</a:t>
            </a:r>
          </a:p>
          <a:p>
            <a:pPr>
              <a:lnSpc>
                <a:spcPct val="85000"/>
              </a:lnSpc>
              <a:buClr>
                <a:schemeClr val="tx1"/>
              </a:buClr>
              <a:buFont typeface="Monotype Sorts" pitchFamily="2" charset="2"/>
              <a:buNone/>
            </a:pPr>
            <a:r>
              <a:rPr lang="en-US" b="1" dirty="0">
                <a:latin typeface="Courier New" pitchFamily="49" charset="0"/>
              </a:rPr>
              <a:t>   NVar3=input(CVar3,date9.);</a:t>
            </a:r>
          </a:p>
          <a:p>
            <a:pPr>
              <a:lnSpc>
                <a:spcPct val="85000"/>
              </a:lnSpc>
              <a:buClr>
                <a:schemeClr val="tx1"/>
              </a:buClr>
              <a:buFont typeface="Monotype Sorts" pitchFamily="2" charset="2"/>
              <a:buNone/>
            </a:pPr>
            <a:r>
              <a:rPr lang="en-US" b="1" dirty="0">
                <a:latin typeface="Courier New" pitchFamily="49" charset="0"/>
              </a:rPr>
              <a:t>   NVar4=input(CVar4,ddmmyy6.);</a:t>
            </a:r>
            <a:br>
              <a:rPr lang="en-US" b="1" dirty="0">
                <a:latin typeface="Courier New" pitchFamily="49" charset="0"/>
              </a:rPr>
            </a:br>
            <a:r>
              <a:rPr lang="en-US" b="1" dirty="0">
                <a:latin typeface="Courier New" pitchFamily="49" charset="0"/>
              </a:rPr>
              <a:t>run;</a:t>
            </a:r>
          </a:p>
        </p:txBody>
      </p:sp>
      <p:sp>
        <p:nvSpPr>
          <p:cNvPr id="158727" name="Text Box 7"/>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p205d16</a:t>
            </a:r>
          </a:p>
        </p:txBody>
      </p:sp>
      <p:sp>
        <p:nvSpPr>
          <p:cNvPr id="158728" name="Rectangle 13"/>
          <p:cNvSpPr>
            <a:spLocks noChangeArrowheads="1"/>
          </p:cNvSpPr>
          <p:nvPr>
            <p:custDataLst>
              <p:tags r:id="rId1"/>
            </p:custDataLst>
          </p:nvPr>
        </p:nvSpPr>
        <p:spPr bwMode="auto">
          <a:xfrm>
            <a:off x="2430463" y="3827462"/>
            <a:ext cx="276383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58729" name="Rectangle 14"/>
          <p:cNvSpPr>
            <a:spLocks noChangeArrowheads="1"/>
          </p:cNvSpPr>
          <p:nvPr>
            <p:custDataLst>
              <p:tags r:id="rId2"/>
            </p:custDataLst>
          </p:nvPr>
        </p:nvSpPr>
        <p:spPr bwMode="auto">
          <a:xfrm>
            <a:off x="2430463" y="4138612"/>
            <a:ext cx="37957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58730" name="Rectangle 15"/>
          <p:cNvSpPr>
            <a:spLocks noChangeArrowheads="1"/>
          </p:cNvSpPr>
          <p:nvPr>
            <p:custDataLst>
              <p:tags r:id="rId3"/>
            </p:custDataLst>
          </p:nvPr>
        </p:nvSpPr>
        <p:spPr bwMode="auto">
          <a:xfrm>
            <a:off x="2430463" y="4449762"/>
            <a:ext cx="349408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58731" name="Rectangle 16"/>
          <p:cNvSpPr>
            <a:spLocks noChangeArrowheads="1"/>
          </p:cNvSpPr>
          <p:nvPr>
            <p:custDataLst>
              <p:tags r:id="rId4"/>
            </p:custDataLst>
          </p:nvPr>
        </p:nvSpPr>
        <p:spPr bwMode="auto">
          <a:xfrm>
            <a:off x="2430463" y="4760912"/>
            <a:ext cx="38592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2" name="Text Box 7"/>
          <p:cNvSpPr txBox="1">
            <a:spLocks noChangeArrowheads="1"/>
          </p:cNvSpPr>
          <p:nvPr>
            <p:custDataLst>
              <p:tags r:id="rId5"/>
            </p:custDataLst>
          </p:nvPr>
        </p:nvSpPr>
        <p:spPr bwMode="auto">
          <a:xfrm>
            <a:off x="3988341" y="1988056"/>
            <a:ext cx="4806950"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NumVar</a:t>
            </a:r>
            <a:r>
              <a:rPr lang="en-US" dirty="0">
                <a:solidFill>
                  <a:srgbClr val="000000"/>
                </a:solidFill>
              </a:rPr>
              <a:t>=</a:t>
            </a:r>
            <a:r>
              <a:rPr lang="en-US" b="1" dirty="0">
                <a:solidFill>
                  <a:srgbClr val="000000"/>
                </a:solidFill>
              </a:rPr>
              <a:t>INPUT</a:t>
            </a:r>
            <a:r>
              <a:rPr lang="en-US" dirty="0">
                <a:solidFill>
                  <a:srgbClr val="000000"/>
                </a:solidFill>
              </a:rPr>
              <a:t>(</a:t>
            </a:r>
            <a:r>
              <a:rPr lang="en-US" i="1" dirty="0" err="1">
                <a:solidFill>
                  <a:srgbClr val="000000"/>
                </a:solidFill>
              </a:rPr>
              <a:t>source</a:t>
            </a:r>
            <a:r>
              <a:rPr lang="en-US" dirty="0" err="1">
                <a:solidFill>
                  <a:srgbClr val="000000"/>
                </a:solidFill>
              </a:rPr>
              <a:t>,</a:t>
            </a:r>
            <a:r>
              <a:rPr lang="en-US" i="1" dirty="0" err="1">
                <a:solidFill>
                  <a:srgbClr val="000000"/>
                </a:solidFill>
              </a:rPr>
              <a:t>informat</a:t>
            </a:r>
            <a:r>
              <a:rPr lang="en-US" dirty="0">
                <a:solidFill>
                  <a:srgbClr val="000000"/>
                </a:solidFill>
              </a:rPr>
              <a:t>)</a:t>
            </a:r>
            <a:r>
              <a:rPr lang="en-US" b="1" dirty="0">
                <a:solidFill>
                  <a:srgbClr val="000000"/>
                </a:solidFill>
              </a:rPr>
              <a:t>;</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5"/>
          <p:cNvSpPr>
            <a:spLocks noGrp="1" noChangeArrowheads="1"/>
          </p:cNvSpPr>
          <p:nvPr>
            <p:ph type="title"/>
          </p:nvPr>
        </p:nvSpPr>
        <p:spPr/>
        <p:txBody>
          <a:bodyPr/>
          <a:lstStyle/>
          <a:p>
            <a:r>
              <a:rPr lang="en-US" dirty="0"/>
              <a:t>INPUT Function</a:t>
            </a:r>
          </a:p>
        </p:txBody>
      </p:sp>
      <p:sp>
        <p:nvSpPr>
          <p:cNvPr id="159747" name="Rectangle 16"/>
          <p:cNvSpPr>
            <a:spLocks noGrp="1" noChangeArrowheads="1"/>
          </p:cNvSpPr>
          <p:nvPr>
            <p:ph idx="1"/>
          </p:nvPr>
        </p:nvSpPr>
        <p:spPr/>
        <p:txBody>
          <a:bodyPr/>
          <a:lstStyle/>
          <a:p>
            <a:endParaRPr lang="en-US"/>
          </a:p>
          <a:p>
            <a:endParaRPr lang="en-US"/>
          </a:p>
          <a:p>
            <a:endParaRPr lang="en-US"/>
          </a:p>
          <a:p>
            <a:r>
              <a:rPr lang="en-US"/>
              <a:t>Partial PROC CONTENTS Output</a:t>
            </a:r>
          </a:p>
        </p:txBody>
      </p:sp>
      <p:sp>
        <p:nvSpPr>
          <p:cNvPr id="9" name="Slide Number Placeholder 3"/>
          <p:cNvSpPr>
            <a:spLocks noGrp="1"/>
          </p:cNvSpPr>
          <p:nvPr>
            <p:ph type="sldNum" sz="quarter" idx="10"/>
          </p:nvPr>
        </p:nvSpPr>
        <p:spPr/>
        <p:txBody>
          <a:bodyPr/>
          <a:lstStyle/>
          <a:p>
            <a:pPr>
              <a:defRPr/>
            </a:pPr>
            <a:fld id="{C0B9103A-DE86-4D71-9680-539CCF08800A}" type="slidenum">
              <a:rPr lang="en-US"/>
              <a:pPr>
                <a:defRPr/>
              </a:pPr>
              <a:t>115</a:t>
            </a:fld>
            <a:endParaRPr lang="en-US" b="0">
              <a:latin typeface="Times New Roman" pitchFamily="18" charset="0"/>
            </a:endParaRPr>
          </a:p>
        </p:txBody>
      </p:sp>
      <p:sp>
        <p:nvSpPr>
          <p:cNvPr id="159749" name="Rectangle 5"/>
          <p:cNvSpPr>
            <a:spLocks noChangeArrowheads="1"/>
          </p:cNvSpPr>
          <p:nvPr/>
        </p:nvSpPr>
        <p:spPr bwMode="auto">
          <a:xfrm>
            <a:off x="2344738" y="3070225"/>
            <a:ext cx="457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a:spAutoFit/>
          </a:bodyPr>
          <a:lstStyle/>
          <a:p>
            <a:br>
              <a:rPr lang="en-US" b="1"/>
            </a:br>
            <a:endParaRPr lang="en-US" b="1"/>
          </a:p>
        </p:txBody>
      </p:sp>
      <p:sp>
        <p:nvSpPr>
          <p:cNvPr id="159750" name="Text Box 7"/>
          <p:cNvSpPr txBox="1">
            <a:spLocks noChangeArrowheads="1"/>
          </p:cNvSpPr>
          <p:nvPr/>
        </p:nvSpPr>
        <p:spPr bwMode="auto">
          <a:xfrm>
            <a:off x="1600200" y="322421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59751" name="Text Box 8"/>
          <p:cNvSpPr txBox="1">
            <a:spLocks noChangeArrowheads="1"/>
          </p:cNvSpPr>
          <p:nvPr/>
        </p:nvSpPr>
        <p:spPr bwMode="auto">
          <a:xfrm>
            <a:off x="703263" y="1143000"/>
            <a:ext cx="5981700" cy="762000"/>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a:latin typeface="Courier New" pitchFamily="49" charset="0"/>
              </a:rPr>
              <a:t>proc contents data=conversions; </a:t>
            </a:r>
            <a:br>
              <a:rPr lang="en-US" b="1">
                <a:latin typeface="Courier New" pitchFamily="49" charset="0"/>
              </a:rPr>
            </a:br>
            <a:r>
              <a:rPr lang="en-US" b="1">
                <a:latin typeface="Courier New" pitchFamily="49" charset="0"/>
              </a:rPr>
              <a:t>run;</a:t>
            </a:r>
          </a:p>
        </p:txBody>
      </p:sp>
      <p:sp>
        <p:nvSpPr>
          <p:cNvPr id="159752" name="Text Box 9"/>
          <p:cNvSpPr txBox="1">
            <a:spLocks noChangeArrowheads="1"/>
          </p:cNvSpPr>
          <p:nvPr/>
        </p:nvSpPr>
        <p:spPr bwMode="auto">
          <a:xfrm>
            <a:off x="1600200" y="322421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59753" name="Rectangle 10"/>
          <p:cNvSpPr>
            <a:spLocks noChangeArrowheads="1"/>
          </p:cNvSpPr>
          <p:nvPr/>
        </p:nvSpPr>
        <p:spPr bwMode="auto">
          <a:xfrm>
            <a:off x="703263" y="2770188"/>
            <a:ext cx="7200900" cy="3073400"/>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p>
            <a:r>
              <a:rPr lang="en-US" sz="1600" b="1" dirty="0">
                <a:solidFill>
                  <a:srgbClr val="000000"/>
                </a:solidFill>
                <a:latin typeface="SAS Monospace" pitchFamily="49" charset="0"/>
              </a:rPr>
              <a:t>   Alphabetic List of Variables and Attributes</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    Variable    Type    Len</a:t>
            </a:r>
          </a:p>
          <a:p>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ƒƒƒƒƒƒƒƒƒƒƒƒƒƒƒƒƒƒƒƒƒƒƒƒƒƒƒƒƒ</a:t>
            </a:r>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1    CVar1       Char      5</a:t>
            </a:r>
          </a:p>
          <a:p>
            <a:r>
              <a:rPr lang="en-US" sz="1600" b="1" dirty="0">
                <a:solidFill>
                  <a:srgbClr val="000000"/>
                </a:solidFill>
                <a:latin typeface="SAS Monospace" pitchFamily="49" charset="0"/>
              </a:rPr>
              <a:t>        2    CVar2       Char      6</a:t>
            </a:r>
          </a:p>
          <a:p>
            <a:r>
              <a:rPr lang="en-US" sz="1600" b="1" dirty="0">
                <a:solidFill>
                  <a:srgbClr val="000000"/>
                </a:solidFill>
                <a:latin typeface="SAS Monospace" pitchFamily="49" charset="0"/>
              </a:rPr>
              <a:t>        3    CVar3       Char      9</a:t>
            </a:r>
          </a:p>
          <a:p>
            <a:r>
              <a:rPr lang="en-US" sz="1600" b="1" dirty="0">
                <a:solidFill>
                  <a:srgbClr val="000000"/>
                </a:solidFill>
                <a:latin typeface="SAS Monospace" pitchFamily="49" charset="0"/>
              </a:rPr>
              <a:t>        4    CVar4       Char      6     </a:t>
            </a:r>
          </a:p>
          <a:p>
            <a:r>
              <a:rPr lang="en-US" sz="1600" b="1" dirty="0">
                <a:solidFill>
                  <a:srgbClr val="000000"/>
                </a:solidFill>
                <a:latin typeface="SAS Monospace" pitchFamily="49" charset="0"/>
              </a:rPr>
              <a:t>        5    NVar1       </a:t>
            </a:r>
            <a:r>
              <a:rPr lang="en-US" sz="1600" b="1" dirty="0" err="1">
                <a:solidFill>
                  <a:srgbClr val="000000"/>
                </a:solidFill>
                <a:latin typeface="SAS Monospace" pitchFamily="49" charset="0"/>
              </a:rPr>
              <a:t>Num</a:t>
            </a:r>
            <a:r>
              <a:rPr lang="en-US" sz="1600" b="1" dirty="0">
                <a:solidFill>
                  <a:srgbClr val="000000"/>
                </a:solidFill>
                <a:latin typeface="SAS Monospace" pitchFamily="49" charset="0"/>
              </a:rPr>
              <a:t>       8      </a:t>
            </a:r>
          </a:p>
          <a:p>
            <a:r>
              <a:rPr lang="en-US" sz="1600" b="1" dirty="0">
                <a:solidFill>
                  <a:srgbClr val="000000"/>
                </a:solidFill>
                <a:latin typeface="SAS Monospace" pitchFamily="49" charset="0"/>
              </a:rPr>
              <a:t>        6    NVar2       </a:t>
            </a:r>
            <a:r>
              <a:rPr lang="en-US" sz="1600" b="1" dirty="0" err="1">
                <a:solidFill>
                  <a:srgbClr val="000000"/>
                </a:solidFill>
                <a:latin typeface="SAS Monospace" pitchFamily="49" charset="0"/>
              </a:rPr>
              <a:t>Num</a:t>
            </a:r>
            <a:r>
              <a:rPr lang="en-US" sz="1600" b="1" dirty="0">
                <a:solidFill>
                  <a:srgbClr val="000000"/>
                </a:solidFill>
                <a:latin typeface="SAS Monospace" pitchFamily="49" charset="0"/>
              </a:rPr>
              <a:t>       8      </a:t>
            </a:r>
          </a:p>
          <a:p>
            <a:r>
              <a:rPr lang="en-US" sz="1600" b="1" dirty="0">
                <a:solidFill>
                  <a:srgbClr val="000000"/>
                </a:solidFill>
                <a:latin typeface="SAS Monospace" pitchFamily="49" charset="0"/>
              </a:rPr>
              <a:t>        7    NVar3       </a:t>
            </a:r>
            <a:r>
              <a:rPr lang="en-US" sz="1600" b="1" dirty="0" err="1">
                <a:solidFill>
                  <a:srgbClr val="000000"/>
                </a:solidFill>
                <a:latin typeface="SAS Monospace" pitchFamily="49" charset="0"/>
              </a:rPr>
              <a:t>Num</a:t>
            </a:r>
            <a:r>
              <a:rPr lang="en-US" sz="1600" b="1" dirty="0">
                <a:solidFill>
                  <a:srgbClr val="000000"/>
                </a:solidFill>
                <a:latin typeface="SAS Monospace" pitchFamily="49" charset="0"/>
              </a:rPr>
              <a:t>       8      </a:t>
            </a:r>
          </a:p>
          <a:p>
            <a:r>
              <a:rPr lang="en-US" sz="1600" b="1" dirty="0">
                <a:solidFill>
                  <a:srgbClr val="000000"/>
                </a:solidFill>
                <a:latin typeface="SAS Monospace" pitchFamily="49" charset="0"/>
              </a:rPr>
              <a:t>        8    NVar4       </a:t>
            </a:r>
            <a:r>
              <a:rPr lang="en-US" sz="1600" b="1" dirty="0" err="1">
                <a:solidFill>
                  <a:srgbClr val="000000"/>
                </a:solidFill>
                <a:latin typeface="SAS Monospace" pitchFamily="49" charset="0"/>
              </a:rPr>
              <a:t>Num</a:t>
            </a:r>
            <a:r>
              <a:rPr lang="en-US" sz="1600" b="1" dirty="0">
                <a:solidFill>
                  <a:srgbClr val="000000"/>
                </a:solidFill>
                <a:latin typeface="SAS Monospace" pitchFamily="49" charset="0"/>
              </a:rPr>
              <a:t>       8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p:cNvSpPr>
            <a:spLocks noGrp="1" noChangeArrowheads="1"/>
          </p:cNvSpPr>
          <p:nvPr>
            <p:ph type="title"/>
          </p:nvPr>
        </p:nvSpPr>
        <p:spPr/>
        <p:txBody>
          <a:bodyPr/>
          <a:lstStyle/>
          <a:p>
            <a:r>
              <a:rPr lang="en-US" dirty="0"/>
              <a:t>INPUT Function</a:t>
            </a:r>
          </a:p>
        </p:txBody>
      </p:sp>
      <p:sp>
        <p:nvSpPr>
          <p:cNvPr id="160771" name="Rectangle 6"/>
          <p:cNvSpPr>
            <a:spLocks noGrp="1" noChangeArrowheads="1"/>
          </p:cNvSpPr>
          <p:nvPr>
            <p:ph idx="1"/>
          </p:nvPr>
        </p:nvSpPr>
        <p:spPr/>
        <p:txBody>
          <a:bodyPr/>
          <a:lstStyle/>
          <a:p>
            <a:endParaRPr lang="en-US"/>
          </a:p>
          <a:p>
            <a:endParaRPr lang="en-US"/>
          </a:p>
          <a:p>
            <a:endParaRPr lang="en-US"/>
          </a:p>
          <a:p>
            <a:r>
              <a:rPr lang="en-US"/>
              <a:t>PROC PRINT Output</a:t>
            </a:r>
          </a:p>
        </p:txBody>
      </p:sp>
      <p:sp>
        <p:nvSpPr>
          <p:cNvPr id="9" name="Slide Number Placeholder 3"/>
          <p:cNvSpPr>
            <a:spLocks noGrp="1"/>
          </p:cNvSpPr>
          <p:nvPr>
            <p:ph type="sldNum" sz="quarter" idx="10"/>
          </p:nvPr>
        </p:nvSpPr>
        <p:spPr/>
        <p:txBody>
          <a:bodyPr/>
          <a:lstStyle/>
          <a:p>
            <a:pPr>
              <a:defRPr/>
            </a:pPr>
            <a:fld id="{AAB71439-7425-454D-9812-FF3E4F7C4326}" type="slidenum">
              <a:rPr lang="en-US"/>
              <a:pPr>
                <a:defRPr/>
              </a:pPr>
              <a:t>116</a:t>
            </a:fld>
            <a:endParaRPr lang="en-US" b="0">
              <a:latin typeface="Times New Roman" pitchFamily="18" charset="0"/>
            </a:endParaRPr>
          </a:p>
        </p:txBody>
      </p:sp>
      <p:sp>
        <p:nvSpPr>
          <p:cNvPr id="160773" name="Rectangle 5"/>
          <p:cNvSpPr>
            <a:spLocks noChangeArrowheads="1"/>
          </p:cNvSpPr>
          <p:nvPr/>
        </p:nvSpPr>
        <p:spPr bwMode="auto">
          <a:xfrm>
            <a:off x="685800" y="2057400"/>
            <a:ext cx="7848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spcBef>
                <a:spcPct val="20000"/>
              </a:spcBef>
              <a:buClr>
                <a:srgbClr val="FFCC00"/>
              </a:buClr>
              <a:buSzPct val="60000"/>
              <a:buFont typeface="Monotype Sorts" pitchFamily="2" charset="2"/>
              <a:buNone/>
            </a:pPr>
            <a:endParaRPr lang="en-US" noProof="1"/>
          </a:p>
        </p:txBody>
      </p:sp>
      <p:sp>
        <p:nvSpPr>
          <p:cNvPr id="160774"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60775" name="Rectangle 8"/>
          <p:cNvSpPr>
            <a:spLocks noChangeArrowheads="1"/>
          </p:cNvSpPr>
          <p:nvPr/>
        </p:nvSpPr>
        <p:spPr bwMode="auto">
          <a:xfrm>
            <a:off x="703263" y="1143000"/>
            <a:ext cx="7772400" cy="854075"/>
          </a:xfrm>
          <a:prstGeom prst="rect">
            <a:avLst/>
          </a:prstGeom>
          <a:solidFill>
            <a:srgbClr val="FFFFFF"/>
          </a:solidFill>
          <a:ln w="38100">
            <a:solidFill>
              <a:schemeClr val="tx2"/>
            </a:solidFill>
            <a:miter lim="800000"/>
            <a:headEnd/>
            <a:tailEnd/>
          </a:ln>
        </p:spPr>
        <p:txBody>
          <a:bodyPr lIns="50800" tIns="50800" rIns="50800" bIns="50800"/>
          <a:lstStyle/>
          <a:p>
            <a:pPr>
              <a:lnSpc>
                <a:spcPct val="85000"/>
              </a:lnSpc>
              <a:buClr>
                <a:schemeClr val="tx1"/>
              </a:buClr>
              <a:buFont typeface="Monotype Sorts" pitchFamily="2" charset="2"/>
              <a:buNone/>
            </a:pPr>
            <a:r>
              <a:rPr lang="en-US" b="1">
                <a:latin typeface="Courier New" pitchFamily="49" charset="0"/>
              </a:rPr>
              <a:t>proc print data=conversions noobs; </a:t>
            </a:r>
            <a:br>
              <a:rPr lang="en-US" b="1">
                <a:latin typeface="Courier New" pitchFamily="49" charset="0"/>
              </a:rPr>
            </a:br>
            <a:r>
              <a:rPr lang="en-US" b="1">
                <a:latin typeface="Courier New" pitchFamily="49" charset="0"/>
              </a:rPr>
              <a:t>run;</a:t>
            </a:r>
          </a:p>
        </p:txBody>
      </p:sp>
      <p:sp>
        <p:nvSpPr>
          <p:cNvPr id="160776"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60777" name="Rectangle 10"/>
          <p:cNvSpPr>
            <a:spLocks noChangeArrowheads="1"/>
          </p:cNvSpPr>
          <p:nvPr/>
        </p:nvSpPr>
        <p:spPr bwMode="auto">
          <a:xfrm>
            <a:off x="703263" y="2752725"/>
            <a:ext cx="7772400" cy="1031875"/>
          </a:xfrm>
          <a:prstGeom prst="rect">
            <a:avLst/>
          </a:prstGeom>
          <a:solidFill>
            <a:srgbClr val="FFFFFF"/>
          </a:solidFill>
          <a:ln w="38100">
            <a:solidFill>
              <a:schemeClr val="tx2"/>
            </a:solidFill>
            <a:miter lim="800000"/>
            <a:headEnd type="none" w="sm" len="sm"/>
            <a:tailEnd type="none" w="sm" len="sm"/>
          </a:ln>
        </p:spPr>
        <p:txBody>
          <a:bodyPr lIns="182880" tIns="50800" bIns="50800"/>
          <a:lstStyle/>
          <a:p>
            <a:r>
              <a:rPr lang="en-US" sz="1600" b="1">
                <a:solidFill>
                  <a:srgbClr val="000000"/>
                </a:solidFill>
                <a:latin typeface="SAS Monospace" pitchFamily="49" charset="0"/>
              </a:rPr>
              <a:t>CVar1  CVar2     CVar3    CVar4   NVar1  NVar2  NVar3  NVar4</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32000  32.000  03may2008  030508  32000  32000  17655  17655</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5.11 Short </a:t>
            </a:r>
            <a:r>
              <a:rPr lang="en-US" dirty="0"/>
              <a:t>Answer Poll</a:t>
            </a:r>
          </a:p>
        </p:txBody>
      </p:sp>
      <p:sp>
        <p:nvSpPr>
          <p:cNvPr id="3075" name="Rectangle 5"/>
          <p:cNvSpPr>
            <a:spLocks noGrp="1" noChangeArrowheads="1"/>
          </p:cNvSpPr>
          <p:nvPr>
            <p:ph idx="1"/>
          </p:nvPr>
        </p:nvSpPr>
        <p:spPr/>
        <p:txBody>
          <a:bodyPr/>
          <a:lstStyle/>
          <a:p>
            <a:r>
              <a:rPr lang="en-US" dirty="0"/>
              <a:t>Fill in the missing expression in the DATA step below. The expression should calculate </a:t>
            </a:r>
            <a:r>
              <a:rPr lang="en-US" b="1" dirty="0" err="1"/>
              <a:t>TotalValue</a:t>
            </a:r>
            <a:r>
              <a:rPr lang="en-US" dirty="0"/>
              <a:t> by multiplying </a:t>
            </a:r>
            <a:r>
              <a:rPr lang="en-US" b="1" dirty="0" err="1"/>
              <a:t>SharePrice</a:t>
            </a:r>
            <a:r>
              <a:rPr lang="en-US" dirty="0"/>
              <a:t> by </a:t>
            </a:r>
            <a:r>
              <a:rPr lang="en-US" b="1" dirty="0" err="1"/>
              <a:t>MyShares</a:t>
            </a:r>
            <a:r>
              <a:rPr lang="en-US" dirty="0"/>
              <a:t>.</a:t>
            </a:r>
            <a:r>
              <a:rPr lang="en-US" sz="2800" b="1" dirty="0">
                <a:latin typeface="Courier New" pitchFamily="49" charset="0"/>
              </a:rPr>
              <a:t> </a:t>
            </a:r>
            <a:r>
              <a:rPr lang="en-US" dirty="0"/>
              <a:t> </a:t>
            </a:r>
          </a:p>
          <a:p>
            <a:pPr marL="0" indent="0"/>
            <a:endParaRPr lang="en-US" dirty="0"/>
          </a:p>
        </p:txBody>
      </p:sp>
      <p:sp>
        <p:nvSpPr>
          <p:cNvPr id="6" name="Rectangle 4"/>
          <p:cNvSpPr>
            <a:spLocks noChangeArrowheads="1"/>
          </p:cNvSpPr>
          <p:nvPr/>
        </p:nvSpPr>
        <p:spPr bwMode="auto">
          <a:xfrm>
            <a:off x="715963" y="2867025"/>
            <a:ext cx="7899400" cy="200660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latin typeface="Courier New" pitchFamily="49" charset="0"/>
              </a:rPr>
              <a:t>data </a:t>
            </a:r>
            <a:r>
              <a:rPr lang="en-US" b="1" dirty="0" err="1">
                <a:latin typeface="Courier New" pitchFamily="49" charset="0"/>
              </a:rPr>
              <a:t>Input_Quiz</a:t>
            </a:r>
            <a:r>
              <a:rPr lang="en-US" b="1" dirty="0">
                <a:latin typeface="Courier New" pitchFamily="49" charset="0"/>
              </a:rPr>
              <a:t>;</a:t>
            </a:r>
          </a:p>
          <a:p>
            <a:pPr>
              <a:lnSpc>
                <a:spcPct val="85000"/>
              </a:lnSpc>
            </a:pPr>
            <a:r>
              <a:rPr lang="en-US" b="1" dirty="0">
                <a:latin typeface="Courier New" pitchFamily="49" charset="0"/>
              </a:rPr>
              <a:t>   </a:t>
            </a:r>
            <a:r>
              <a:rPr lang="en-US" b="1" dirty="0" err="1">
                <a:latin typeface="Courier New" pitchFamily="49" charset="0"/>
              </a:rPr>
              <a:t>SharePrice</a:t>
            </a:r>
            <a:r>
              <a:rPr lang="en-US" b="1" dirty="0">
                <a:latin typeface="Courier New" pitchFamily="49" charset="0"/>
              </a:rPr>
              <a:t>="$130.25"; </a:t>
            </a:r>
          </a:p>
          <a:p>
            <a:pPr>
              <a:lnSpc>
                <a:spcPct val="85000"/>
              </a:lnSpc>
            </a:pPr>
            <a:r>
              <a:rPr lang="en-US" b="1" dirty="0">
                <a:latin typeface="Courier New" pitchFamily="49" charset="0"/>
              </a:rPr>
              <a:t>   </a:t>
            </a:r>
            <a:r>
              <a:rPr lang="en-US" b="1" dirty="0" err="1">
                <a:latin typeface="Courier New" pitchFamily="49" charset="0"/>
              </a:rPr>
              <a:t>MyShares</a:t>
            </a:r>
            <a:r>
              <a:rPr lang="en-US" b="1" dirty="0">
                <a:latin typeface="Courier New" pitchFamily="49" charset="0"/>
              </a:rPr>
              <a:t>=125;</a:t>
            </a:r>
          </a:p>
          <a:p>
            <a:pPr>
              <a:lnSpc>
                <a:spcPct val="85000"/>
              </a:lnSpc>
            </a:pPr>
            <a:r>
              <a:rPr lang="en-US" b="1" dirty="0">
                <a:latin typeface="Courier New" pitchFamily="49" charset="0"/>
              </a:rPr>
              <a:t>   </a:t>
            </a:r>
            <a:r>
              <a:rPr lang="en-US" b="1" dirty="0" err="1">
                <a:latin typeface="Courier New" pitchFamily="49" charset="0"/>
              </a:rPr>
              <a:t>TotalValue</a:t>
            </a:r>
            <a:r>
              <a:rPr lang="en-US" b="1" dirty="0">
                <a:latin typeface="Courier New" pitchFamily="49" charset="0"/>
              </a:rPr>
              <a:t>= </a:t>
            </a:r>
          </a:p>
          <a:p>
            <a:pPr>
              <a:lnSpc>
                <a:spcPct val="85000"/>
              </a:lnSpc>
            </a:pPr>
            <a:endParaRPr lang="en-US" b="1" dirty="0">
              <a:latin typeface="Courier New" pitchFamily="49" charset="0"/>
            </a:endParaRPr>
          </a:p>
          <a:p>
            <a:pPr>
              <a:lnSpc>
                <a:spcPct val="85000"/>
              </a:lnSpc>
            </a:pPr>
            <a:r>
              <a:rPr lang="en-US" b="1" dirty="0">
                <a:latin typeface="Courier New" pitchFamily="49" charset="0"/>
              </a:rPr>
              <a:t>run;</a:t>
            </a:r>
          </a:p>
        </p:txBody>
      </p:sp>
      <p:sp>
        <p:nvSpPr>
          <p:cNvPr id="4" name="AutoShape 5"/>
          <p:cNvSpPr>
            <a:spLocks noChangeArrowheads="1"/>
          </p:cNvSpPr>
          <p:nvPr/>
        </p:nvSpPr>
        <p:spPr bwMode="auto">
          <a:xfrm>
            <a:off x="3337986" y="3811588"/>
            <a:ext cx="4870450" cy="817562"/>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algn="ctr"/>
            <a:r>
              <a:rPr lang="en-US" sz="2000" b="1">
                <a:solidFill>
                  <a:srgbClr val="000000"/>
                </a:solidFill>
              </a:rPr>
              <a:t>?</a:t>
            </a:r>
          </a:p>
        </p:txBody>
      </p:sp>
    </p:spTree>
    <p:custDataLst>
      <p:tags r:id="rId1"/>
    </p:custData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5.11 Short </a:t>
            </a:r>
            <a:r>
              <a:rPr lang="en-US" dirty="0"/>
              <a:t>Answer Poll – Correct Answer</a:t>
            </a:r>
          </a:p>
        </p:txBody>
      </p:sp>
      <p:sp>
        <p:nvSpPr>
          <p:cNvPr id="3075" name="Rectangle 5"/>
          <p:cNvSpPr>
            <a:spLocks noGrp="1" noChangeArrowheads="1"/>
          </p:cNvSpPr>
          <p:nvPr>
            <p:ph idx="1"/>
          </p:nvPr>
        </p:nvSpPr>
        <p:spPr/>
        <p:txBody>
          <a:bodyPr/>
          <a:lstStyle/>
          <a:p>
            <a:r>
              <a:rPr lang="en-US" dirty="0"/>
              <a:t>Fill in the missing expression in the DATA step below. The expression should calculate </a:t>
            </a:r>
            <a:r>
              <a:rPr lang="en-US" b="1" dirty="0" err="1"/>
              <a:t>TotalValue</a:t>
            </a:r>
            <a:r>
              <a:rPr lang="en-US" dirty="0"/>
              <a:t> by multiplying </a:t>
            </a:r>
            <a:r>
              <a:rPr lang="en-US" b="1" dirty="0" err="1"/>
              <a:t>SharePrice</a:t>
            </a:r>
            <a:r>
              <a:rPr lang="en-US" dirty="0"/>
              <a:t> by </a:t>
            </a:r>
            <a:r>
              <a:rPr lang="en-US" b="1" dirty="0" err="1"/>
              <a:t>MyShares</a:t>
            </a:r>
            <a:r>
              <a:rPr lang="en-US" dirty="0"/>
              <a:t>.</a:t>
            </a:r>
            <a:r>
              <a:rPr lang="en-US" sz="2800" b="1" dirty="0">
                <a:latin typeface="Courier New" pitchFamily="49" charset="0"/>
              </a:rPr>
              <a:t> </a:t>
            </a:r>
            <a:r>
              <a:rPr lang="en-US" dirty="0"/>
              <a:t> </a:t>
            </a:r>
          </a:p>
          <a:p>
            <a:pPr marL="0" indent="0"/>
            <a:endParaRPr lang="en-US" dirty="0"/>
          </a:p>
        </p:txBody>
      </p:sp>
      <p:sp>
        <p:nvSpPr>
          <p:cNvPr id="6" name="Rectangle 4"/>
          <p:cNvSpPr>
            <a:spLocks noChangeArrowheads="1"/>
          </p:cNvSpPr>
          <p:nvPr/>
        </p:nvSpPr>
        <p:spPr bwMode="auto">
          <a:xfrm>
            <a:off x="715963" y="2867025"/>
            <a:ext cx="7899400" cy="2614049"/>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latin typeface="Courier New" pitchFamily="49" charset="0"/>
              </a:rPr>
              <a:t>data </a:t>
            </a:r>
            <a:r>
              <a:rPr lang="en-US" b="1" dirty="0" err="1">
                <a:latin typeface="Courier New" pitchFamily="49" charset="0"/>
              </a:rPr>
              <a:t>Input_Quiz</a:t>
            </a:r>
            <a:r>
              <a:rPr lang="en-US" b="1" dirty="0">
                <a:latin typeface="Courier New" pitchFamily="49" charset="0"/>
              </a:rPr>
              <a:t>;</a:t>
            </a:r>
          </a:p>
          <a:p>
            <a:pPr>
              <a:lnSpc>
                <a:spcPct val="85000"/>
              </a:lnSpc>
            </a:pPr>
            <a:r>
              <a:rPr lang="en-US" b="1" dirty="0">
                <a:latin typeface="Courier New" pitchFamily="49" charset="0"/>
              </a:rPr>
              <a:t>   </a:t>
            </a:r>
            <a:r>
              <a:rPr lang="en-US" b="1" dirty="0" err="1">
                <a:latin typeface="Courier New" pitchFamily="49" charset="0"/>
              </a:rPr>
              <a:t>SharePrice</a:t>
            </a:r>
            <a:r>
              <a:rPr lang="en-US" b="1" dirty="0">
                <a:latin typeface="Courier New" pitchFamily="49" charset="0"/>
              </a:rPr>
              <a:t>="$130.25"; </a:t>
            </a:r>
          </a:p>
          <a:p>
            <a:pPr>
              <a:lnSpc>
                <a:spcPct val="85000"/>
              </a:lnSpc>
            </a:pPr>
            <a:r>
              <a:rPr lang="en-US" b="1" dirty="0">
                <a:latin typeface="Courier New" pitchFamily="49" charset="0"/>
              </a:rPr>
              <a:t>   </a:t>
            </a:r>
            <a:r>
              <a:rPr lang="en-US" b="1" dirty="0" err="1">
                <a:latin typeface="Courier New" pitchFamily="49" charset="0"/>
              </a:rPr>
              <a:t>MyShares</a:t>
            </a:r>
            <a:r>
              <a:rPr lang="en-US" b="1" dirty="0">
                <a:latin typeface="Courier New" pitchFamily="49" charset="0"/>
              </a:rPr>
              <a:t>=125;</a:t>
            </a:r>
          </a:p>
          <a:p>
            <a:pPr>
              <a:lnSpc>
                <a:spcPct val="85000"/>
              </a:lnSpc>
            </a:pPr>
            <a:r>
              <a:rPr lang="en-US" b="1" dirty="0">
                <a:latin typeface="Courier New" pitchFamily="49" charset="0"/>
              </a:rPr>
              <a:t>   </a:t>
            </a:r>
            <a:r>
              <a:rPr lang="en-US" b="1" dirty="0" err="1">
                <a:latin typeface="Courier New" pitchFamily="49" charset="0"/>
              </a:rPr>
              <a:t>TotalValue</a:t>
            </a:r>
            <a:r>
              <a:rPr lang="en-US" b="1" dirty="0">
                <a:latin typeface="Courier New" pitchFamily="49" charset="0"/>
              </a:rPr>
              <a:t>=input(SharePrice,comma7.)*        </a:t>
            </a:r>
          </a:p>
          <a:p>
            <a:pPr>
              <a:lnSpc>
                <a:spcPct val="85000"/>
              </a:lnSpc>
            </a:pPr>
            <a:r>
              <a:rPr lang="en-US" b="1" dirty="0">
                <a:latin typeface="Courier New" pitchFamily="49" charset="0"/>
              </a:rPr>
              <a:t>                    </a:t>
            </a:r>
            <a:r>
              <a:rPr lang="en-US" b="1" dirty="0" err="1">
                <a:latin typeface="Courier New" pitchFamily="49" charset="0"/>
              </a:rPr>
              <a:t>MyShares</a:t>
            </a:r>
            <a:r>
              <a:rPr lang="en-US" b="1" dirty="0">
                <a:latin typeface="Courier New" pitchFamily="49" charset="0"/>
              </a:rPr>
              <a:t>;</a:t>
            </a:r>
          </a:p>
          <a:p>
            <a:pPr>
              <a:lnSpc>
                <a:spcPct val="85000"/>
              </a:lnSpc>
            </a:pPr>
            <a:endParaRPr lang="en-US" b="1" dirty="0">
              <a:latin typeface="Courier New" pitchFamily="49" charset="0"/>
            </a:endParaRPr>
          </a:p>
          <a:p>
            <a:pPr>
              <a:lnSpc>
                <a:spcPct val="85000"/>
              </a:lnSpc>
            </a:pPr>
            <a:endParaRPr lang="en-US" b="1" dirty="0">
              <a:latin typeface="Courier New" pitchFamily="49" charset="0"/>
            </a:endParaRPr>
          </a:p>
          <a:p>
            <a:pPr>
              <a:lnSpc>
                <a:spcPct val="85000"/>
              </a:lnSpc>
            </a:pPr>
            <a:r>
              <a:rPr lang="en-US" b="1" dirty="0">
                <a:latin typeface="Courier New" pitchFamily="49" charset="0"/>
              </a:rPr>
              <a:t>run;</a:t>
            </a:r>
          </a:p>
        </p:txBody>
      </p:sp>
      <p:sp>
        <p:nvSpPr>
          <p:cNvPr id="4" name="AutoShape 5"/>
          <p:cNvSpPr>
            <a:spLocks noChangeArrowheads="1"/>
          </p:cNvSpPr>
          <p:nvPr/>
        </p:nvSpPr>
        <p:spPr bwMode="auto">
          <a:xfrm>
            <a:off x="3337986" y="3811588"/>
            <a:ext cx="4870450" cy="817562"/>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algn="ctr"/>
            <a:endParaRPr lang="en-US" sz="2000" b="1" dirty="0">
              <a:solidFill>
                <a:srgbClr val="000000"/>
              </a:solidFill>
            </a:endParaRPr>
          </a:p>
        </p:txBody>
      </p:sp>
    </p:spTree>
    <p:custDataLst>
      <p:tags r:id="rId1"/>
    </p:custDataLst>
    <p:extLst>
      <p:ext uri="{BB962C8B-B14F-4D97-AF65-F5344CB8AC3E}">
        <p14:creationId xmlns:p14="http://schemas.microsoft.com/office/powerpoint/2010/main" val="132305669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Explicit Character-to-Numeric Conversion</a:t>
            </a:r>
          </a:p>
        </p:txBody>
      </p:sp>
      <p:sp>
        <p:nvSpPr>
          <p:cNvPr id="163843" name="Rectangle 3"/>
          <p:cNvSpPr>
            <a:spLocks noGrp="1" noChangeArrowheads="1"/>
          </p:cNvSpPr>
          <p:nvPr>
            <p:ph idx="1"/>
          </p:nvPr>
        </p:nvSpPr>
        <p:spPr>
          <a:xfrm>
            <a:off x="685800" y="1071563"/>
            <a:ext cx="7848600" cy="2335212"/>
          </a:xfrm>
        </p:spPr>
        <p:txBody>
          <a:bodyPr/>
          <a:lstStyle/>
          <a:p>
            <a:pPr>
              <a:spcAft>
                <a:spcPct val="30000"/>
              </a:spcAft>
            </a:pPr>
            <a:r>
              <a:rPr lang="en-US"/>
              <a:t>Continue with the business scenario by creating the variables </a:t>
            </a:r>
            <a:r>
              <a:rPr lang="en-US" b="1">
                <a:latin typeface="Arial"/>
              </a:rPr>
              <a:t>EmpID</a:t>
            </a:r>
            <a:r>
              <a:rPr lang="en-US"/>
              <a:t>, </a:t>
            </a:r>
            <a:r>
              <a:rPr lang="en-US" b="1">
                <a:latin typeface="Arial"/>
              </a:rPr>
              <a:t>Bonus</a:t>
            </a:r>
            <a:r>
              <a:rPr lang="en-US"/>
              <a:t>, and </a:t>
            </a:r>
            <a:r>
              <a:rPr lang="en-US" b="1">
                <a:latin typeface="Arial"/>
              </a:rPr>
              <a:t>HireDate</a:t>
            </a:r>
            <a:r>
              <a:rPr lang="en-US"/>
              <a:t>.</a:t>
            </a:r>
          </a:p>
          <a:p>
            <a:pPr>
              <a:spcAft>
                <a:spcPct val="30000"/>
              </a:spcAft>
            </a:pPr>
            <a:r>
              <a:rPr lang="en-US"/>
              <a:t>Use the INPUT function to explicitly convert character values to numeric.</a:t>
            </a:r>
          </a:p>
        </p:txBody>
      </p:sp>
      <p:sp>
        <p:nvSpPr>
          <p:cNvPr id="10" name="Slide Number Placeholder 3"/>
          <p:cNvSpPr>
            <a:spLocks noGrp="1"/>
          </p:cNvSpPr>
          <p:nvPr>
            <p:ph type="sldNum" sz="quarter" idx="10"/>
          </p:nvPr>
        </p:nvSpPr>
        <p:spPr/>
        <p:txBody>
          <a:bodyPr/>
          <a:lstStyle/>
          <a:p>
            <a:pPr>
              <a:defRPr/>
            </a:pPr>
            <a:fld id="{42D45A4B-B6E4-4A8F-8D04-C83486B57EA9}" type="slidenum">
              <a:rPr lang="en-US"/>
              <a:pPr>
                <a:defRPr/>
              </a:pPr>
              <a:t>119</a:t>
            </a:fld>
            <a:endParaRPr lang="en-US" b="0">
              <a:latin typeface="Times New Roman" pitchFamily="18" charset="0"/>
            </a:endParaRPr>
          </a:p>
        </p:txBody>
      </p:sp>
      <p:sp>
        <p:nvSpPr>
          <p:cNvPr id="163845" name="Text Box 8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63846" name="Rectangle 86"/>
          <p:cNvSpPr>
            <a:spLocks noChangeArrowheads="1"/>
          </p:cNvSpPr>
          <p:nvPr/>
        </p:nvSpPr>
        <p:spPr bwMode="auto">
          <a:xfrm>
            <a:off x="676275" y="3119438"/>
            <a:ext cx="7847013" cy="23177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hrdata</a:t>
            </a:r>
            <a:r>
              <a:rPr lang="en-US" b="1" dirty="0">
                <a:latin typeface="Courier New" pitchFamily="49" charset="0"/>
              </a:rPr>
              <a:t>;</a:t>
            </a:r>
          </a:p>
          <a:p>
            <a:pPr>
              <a:lnSpc>
                <a:spcPct val="85000"/>
              </a:lnSpc>
            </a:pPr>
            <a:r>
              <a:rPr lang="en-US" b="1" dirty="0">
                <a:latin typeface="Courier New" pitchFamily="49" charset="0"/>
              </a:rPr>
              <a:t>   keep </a:t>
            </a:r>
            <a:r>
              <a:rPr lang="en-US" b="1" dirty="0" err="1">
                <a:latin typeface="Courier New" pitchFamily="49" charset="0"/>
              </a:rPr>
              <a:t>EmpID</a:t>
            </a:r>
            <a:r>
              <a:rPr lang="en-US" b="1" dirty="0">
                <a:latin typeface="Courier New" pitchFamily="49" charset="0"/>
              </a:rPr>
              <a:t> </a:t>
            </a:r>
            <a:r>
              <a:rPr lang="en-US" b="1" dirty="0" err="1">
                <a:latin typeface="Courier New" pitchFamily="49" charset="0"/>
              </a:rPr>
              <a:t>GrossPay</a:t>
            </a:r>
            <a:r>
              <a:rPr lang="en-US" b="1" dirty="0">
                <a:latin typeface="Courier New" pitchFamily="49" charset="0"/>
              </a:rPr>
              <a:t> Bonus </a:t>
            </a:r>
            <a:r>
              <a:rPr lang="en-US" b="1" dirty="0" err="1">
                <a:latin typeface="Courier New" pitchFamily="49" charset="0"/>
              </a:rPr>
              <a:t>HireDate</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orion.convert</a:t>
            </a:r>
            <a:r>
              <a:rPr lang="en-US" b="1" dirty="0">
                <a:latin typeface="Courier New" pitchFamily="49" charset="0"/>
              </a:rPr>
              <a:t>;</a:t>
            </a:r>
          </a:p>
          <a:p>
            <a:pPr>
              <a:lnSpc>
                <a:spcPct val="85000"/>
              </a:lnSpc>
            </a:pPr>
            <a:r>
              <a:rPr lang="en-US" b="1" dirty="0">
                <a:latin typeface="Courier New" pitchFamily="49" charset="0"/>
              </a:rPr>
              <a:t>   </a:t>
            </a:r>
            <a:r>
              <a:rPr lang="en-US" b="1" dirty="0" err="1">
                <a:latin typeface="Courier New" pitchFamily="49" charset="0"/>
              </a:rPr>
              <a:t>EmpID</a:t>
            </a:r>
            <a:r>
              <a:rPr lang="en-US" b="1" dirty="0">
                <a:latin typeface="Courier New" pitchFamily="49" charset="0"/>
              </a:rPr>
              <a:t>=input(ID,5.)+11000;</a:t>
            </a:r>
          </a:p>
          <a:p>
            <a:pPr>
              <a:lnSpc>
                <a:spcPct val="85000"/>
              </a:lnSpc>
            </a:pPr>
            <a:r>
              <a:rPr lang="en-US" b="1" dirty="0">
                <a:latin typeface="Courier New" pitchFamily="49" charset="0"/>
              </a:rPr>
              <a:t>   Bonus=input(GrossPay,comma6.)*.10;</a:t>
            </a:r>
          </a:p>
          <a:p>
            <a:pPr>
              <a:lnSpc>
                <a:spcPct val="85000"/>
              </a:lnSpc>
            </a:pPr>
            <a:r>
              <a:rPr lang="en-US" b="1" dirty="0">
                <a:latin typeface="Courier New" pitchFamily="49" charset="0"/>
              </a:rPr>
              <a:t>   </a:t>
            </a:r>
            <a:r>
              <a:rPr lang="en-US" b="1" dirty="0" err="1">
                <a:latin typeface="Courier New" pitchFamily="49" charset="0"/>
              </a:rPr>
              <a:t>HireDate</a:t>
            </a:r>
            <a:r>
              <a:rPr lang="en-US" b="1" dirty="0">
                <a:latin typeface="Courier New" pitchFamily="49" charset="0"/>
              </a:rPr>
              <a:t>=input(Hired,mmddyy10.);</a:t>
            </a:r>
          </a:p>
          <a:p>
            <a:pPr>
              <a:lnSpc>
                <a:spcPct val="85000"/>
              </a:lnSpc>
            </a:pPr>
            <a:r>
              <a:rPr lang="en-US" b="1" dirty="0">
                <a:latin typeface="Courier New" pitchFamily="49" charset="0"/>
              </a:rPr>
              <a:t>run;</a:t>
            </a:r>
          </a:p>
        </p:txBody>
      </p:sp>
      <p:sp>
        <p:nvSpPr>
          <p:cNvPr id="163847" name="Rectangle 90"/>
          <p:cNvSpPr>
            <a:spLocks noChangeArrowheads="1"/>
          </p:cNvSpPr>
          <p:nvPr>
            <p:custDataLst>
              <p:tags r:id="rId1"/>
            </p:custDataLst>
          </p:nvPr>
        </p:nvSpPr>
        <p:spPr bwMode="auto">
          <a:xfrm>
            <a:off x="2910944" y="4719638"/>
            <a:ext cx="40243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63848" name="Rectangle 91"/>
          <p:cNvSpPr>
            <a:spLocks noChangeArrowheads="1"/>
          </p:cNvSpPr>
          <p:nvPr>
            <p:custDataLst>
              <p:tags r:id="rId2"/>
            </p:custDataLst>
          </p:nvPr>
        </p:nvSpPr>
        <p:spPr bwMode="auto">
          <a:xfrm>
            <a:off x="2352624" y="4408488"/>
            <a:ext cx="422433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63849" name="Rectangle 92"/>
          <p:cNvSpPr>
            <a:spLocks noChangeArrowheads="1"/>
          </p:cNvSpPr>
          <p:nvPr>
            <p:custDataLst>
              <p:tags r:id="rId3"/>
            </p:custDataLst>
          </p:nvPr>
        </p:nvSpPr>
        <p:spPr bwMode="auto">
          <a:xfrm>
            <a:off x="2373890" y="4097338"/>
            <a:ext cx="22161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63850" name="Text Box 95"/>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p205d18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5: Data Transformations</a:t>
            </a:r>
          </a:p>
        </p:txBody>
      </p:sp>
      <p:graphicFrame>
        <p:nvGraphicFramePr>
          <p:cNvPr id="7" name="Group Organizer"/>
          <p:cNvGraphicFramePr>
            <a:graphicFrameLocks noGrp="1"/>
          </p:cNvGraphicFramePr>
          <p:nvPr>
            <p:extLst>
              <p:ext uri="{D42A27DB-BD31-4B8C-83A1-F6EECF244321}">
                <p14:modId xmlns:p14="http://schemas.microsoft.com/office/powerpoint/2010/main" val="757624653"/>
              </p:ext>
            </p:extLst>
          </p:nvPr>
        </p:nvGraphicFramePr>
        <p:xfrm>
          <a:off x="1371600" y="1690686"/>
          <a:ext cx="6400800" cy="4343399"/>
        </p:xfrm>
        <a:graphic>
          <a:graphicData uri="http://schemas.openxmlformats.org/drawingml/2006/table">
            <a:tbl>
              <a:tblPr/>
              <a:tblGrid>
                <a:gridCol w="6400800">
                  <a:extLst>
                    <a:ext uri="{9D8B030D-6E8A-4147-A177-3AD203B41FA5}">
                      <a16:colId xmlns:a16="http://schemas.microsoft.com/office/drawing/2014/main" val="20000"/>
                    </a:ext>
                  </a:extLst>
                </a:gridCol>
              </a:tblGrid>
              <a:tr h="877749">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5.1 Introduction</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1271">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a:ln>
                            <a:noFill/>
                          </a:ln>
                          <a:solidFill>
                            <a:srgbClr val="0070C0"/>
                          </a:solidFill>
                          <a:effectLst/>
                          <a:latin typeface="Arial Narrow" pitchFamily="34" charset="0"/>
                        </a:rPr>
                        <a:t>5.2 Manipulating Character Values (Part 1)</a:t>
                      </a:r>
                      <a:endParaRPr kumimoji="0" lang="en-US" sz="2400" b="1" i="0" u="none" strike="noStrike" cap="none" normalizeH="0" baseline="0" dirty="0">
                        <a:ln>
                          <a:noFill/>
                        </a:ln>
                        <a:solidFill>
                          <a:srgbClr val="0070C0"/>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1"/>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5.3 Manipulating Character Values (Part 2)</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5.4 Manipulating Numeric Values</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5.5 Converting Variable Type</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63055167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15"/>
          <p:cNvSpPr>
            <a:spLocks noChangeArrowheads="1"/>
          </p:cNvSpPr>
          <p:nvPr/>
        </p:nvSpPr>
        <p:spPr bwMode="auto">
          <a:xfrm>
            <a:off x="703263" y="1143000"/>
            <a:ext cx="7773987" cy="1028700"/>
          </a:xfrm>
          <a:prstGeom prst="rect">
            <a:avLst/>
          </a:prstGeom>
          <a:solidFill>
            <a:srgbClr val="FFFFFF"/>
          </a:solidFill>
          <a:ln w="38100">
            <a:solidFill>
              <a:schemeClr val="tx2"/>
            </a:solidFill>
            <a:miter lim="800000"/>
            <a:headEnd/>
            <a:tailEnd/>
          </a:ln>
        </p:spPr>
        <p:txBody>
          <a:bodyPr lIns="50800" tIns="50800" rIns="50800" bIns="50800"/>
          <a:lstStyle/>
          <a:p>
            <a:pPr>
              <a:lnSpc>
                <a:spcPct val="85000"/>
              </a:lnSpc>
              <a:buClr>
                <a:srgbClr val="FFCC00"/>
              </a:buClr>
              <a:buSzPct val="60000"/>
              <a:buFont typeface="Monotype Sorts" pitchFamily="2" charset="2"/>
              <a:buNone/>
              <a:tabLst>
                <a:tab pos="514350" algn="l"/>
              </a:tabLst>
            </a:pPr>
            <a:r>
              <a:rPr lang="en-US" b="1">
                <a:solidFill>
                  <a:srgbClr val="000000"/>
                </a:solidFill>
                <a:latin typeface="Courier New" pitchFamily="49" charset="0"/>
              </a:rPr>
              <a:t>proc print data=hrdata noobs;</a:t>
            </a:r>
          </a:p>
          <a:p>
            <a:pPr>
              <a:lnSpc>
                <a:spcPct val="85000"/>
              </a:lnSpc>
              <a:buClr>
                <a:srgbClr val="FFCC00"/>
              </a:buClr>
              <a:buSzPct val="60000"/>
              <a:buFont typeface="Monotype Sorts" pitchFamily="2" charset="2"/>
              <a:buNone/>
              <a:tabLst>
                <a:tab pos="514350" algn="l"/>
              </a:tabLst>
            </a:pPr>
            <a:r>
              <a:rPr lang="en-US" b="1">
                <a:solidFill>
                  <a:srgbClr val="000000"/>
                </a:solidFill>
                <a:latin typeface="Courier New" pitchFamily="49" charset="0"/>
              </a:rPr>
              <a:t>	var</a:t>
            </a:r>
            <a:r>
              <a:rPr lang="en-US" b="1">
                <a:latin typeface="Courier New" pitchFamily="49" charset="0"/>
              </a:rPr>
              <a:t> EmpID GrossPay Bonus HireDate;</a:t>
            </a:r>
          </a:p>
          <a:p>
            <a:pPr>
              <a:lnSpc>
                <a:spcPct val="85000"/>
              </a:lnSpc>
              <a:buClr>
                <a:srgbClr val="FFCC00"/>
              </a:buClr>
              <a:buSzPct val="60000"/>
              <a:buFont typeface="Monotype Sorts" pitchFamily="2" charset="2"/>
              <a:buNone/>
              <a:tabLst>
                <a:tab pos="514350" algn="l"/>
              </a:tabLst>
            </a:pPr>
            <a:r>
              <a:rPr lang="en-US" b="1">
                <a:latin typeface="Courier New" pitchFamily="49" charset="0"/>
              </a:rPr>
              <a:t>run;</a:t>
            </a:r>
          </a:p>
        </p:txBody>
      </p:sp>
      <p:sp>
        <p:nvSpPr>
          <p:cNvPr id="164867" name="Rectangle 2"/>
          <p:cNvSpPr>
            <a:spLocks noGrp="1" noChangeArrowheads="1"/>
          </p:cNvSpPr>
          <p:nvPr>
            <p:ph type="title"/>
          </p:nvPr>
        </p:nvSpPr>
        <p:spPr/>
        <p:txBody>
          <a:bodyPr/>
          <a:lstStyle/>
          <a:p>
            <a:r>
              <a:rPr lang="en-US"/>
              <a:t>Explicit Character-to-Numeric Conversion</a:t>
            </a:r>
          </a:p>
        </p:txBody>
      </p:sp>
      <p:sp>
        <p:nvSpPr>
          <p:cNvPr id="12" name="Slide Number Placeholder 3"/>
          <p:cNvSpPr>
            <a:spLocks noGrp="1"/>
          </p:cNvSpPr>
          <p:nvPr>
            <p:ph type="sldNum" sz="quarter" idx="10"/>
          </p:nvPr>
        </p:nvSpPr>
        <p:spPr/>
        <p:txBody>
          <a:bodyPr/>
          <a:lstStyle/>
          <a:p>
            <a:pPr>
              <a:defRPr/>
            </a:pPr>
            <a:fld id="{EC75E22C-FAD6-446C-99AC-B8BB70500D08}" type="slidenum">
              <a:rPr lang="en-US"/>
              <a:pPr>
                <a:defRPr/>
              </a:pPr>
              <a:t>120</a:t>
            </a:fld>
            <a:endParaRPr lang="en-US" b="0">
              <a:latin typeface="Times New Roman" pitchFamily="18" charset="0"/>
            </a:endParaRPr>
          </a:p>
        </p:txBody>
      </p:sp>
      <p:sp>
        <p:nvSpPr>
          <p:cNvPr id="164869" name="Rectangle 6"/>
          <p:cNvSpPr>
            <a:spLocks noChangeArrowheads="1"/>
          </p:cNvSpPr>
          <p:nvPr/>
        </p:nvSpPr>
        <p:spPr bwMode="auto">
          <a:xfrm>
            <a:off x="671513" y="2960688"/>
            <a:ext cx="7848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spcBef>
                <a:spcPct val="20000"/>
              </a:spcBef>
              <a:buClr>
                <a:srgbClr val="FFCC00"/>
              </a:buClr>
              <a:buSzPct val="60000"/>
              <a:buFont typeface="Monotype Sorts" pitchFamily="2" charset="2"/>
              <a:buNone/>
            </a:pPr>
            <a:r>
              <a:rPr lang="en-US"/>
              <a:t>PROC PRINT Output</a:t>
            </a:r>
            <a:endParaRPr lang="en-US">
              <a:latin typeface="Courier New" pitchFamily="49" charset="0"/>
            </a:endParaRPr>
          </a:p>
        </p:txBody>
      </p:sp>
      <p:sp>
        <p:nvSpPr>
          <p:cNvPr id="164870" name="Text Box 7"/>
          <p:cNvSpPr txBox="1">
            <a:spLocks noChangeArrowheads="1"/>
          </p:cNvSpPr>
          <p:nvPr/>
        </p:nvSpPr>
        <p:spPr bwMode="auto">
          <a:xfrm>
            <a:off x="6705600" y="638175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1">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endParaRPr lang="en-US" sz="1800" b="1" noProof="1">
              <a:solidFill>
                <a:schemeClr val="tx2"/>
              </a:solidFill>
              <a:cs typeface="Times New Roman" pitchFamily="18" charset="0"/>
            </a:endParaRPr>
          </a:p>
        </p:txBody>
      </p:sp>
      <p:sp>
        <p:nvSpPr>
          <p:cNvPr id="164871" name="Text Box 9"/>
          <p:cNvSpPr txBox="1">
            <a:spLocks noChangeArrowheads="1"/>
          </p:cNvSpPr>
          <p:nvPr/>
        </p:nvSpPr>
        <p:spPr bwMode="auto">
          <a:xfrm>
            <a:off x="1600200" y="34385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64872" name="Text Box 12"/>
          <p:cNvSpPr txBox="1">
            <a:spLocks noChangeArrowheads="1"/>
          </p:cNvSpPr>
          <p:nvPr/>
        </p:nvSpPr>
        <p:spPr bwMode="auto">
          <a:xfrm>
            <a:off x="1600200" y="34385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64873" name="Text Box 14"/>
          <p:cNvSpPr txBox="1">
            <a:spLocks noChangeArrowheads="1"/>
          </p:cNvSpPr>
          <p:nvPr/>
        </p:nvSpPr>
        <p:spPr bwMode="auto">
          <a:xfrm>
            <a:off x="1600200" y="34385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grpSp>
        <p:nvGrpSpPr>
          <p:cNvPr id="2" name="Group 1"/>
          <p:cNvGrpSpPr/>
          <p:nvPr/>
        </p:nvGrpSpPr>
        <p:grpSpPr>
          <a:xfrm>
            <a:off x="699988" y="2735181"/>
            <a:ext cx="8035925" cy="2274069"/>
            <a:chOff x="709613" y="2821806"/>
            <a:chExt cx="8035925" cy="2274069"/>
          </a:xfrm>
        </p:grpSpPr>
        <p:sp>
          <p:nvSpPr>
            <p:cNvPr id="164874" name="TextBox 2"/>
            <p:cNvSpPr txBox="1">
              <a:spLocks noChangeArrowheads="1"/>
            </p:cNvSpPr>
            <p:nvPr/>
          </p:nvSpPr>
          <p:spPr bwMode="auto">
            <a:xfrm>
              <a:off x="709613" y="3438525"/>
              <a:ext cx="7772400" cy="1657350"/>
            </a:xfrm>
            <a:prstGeom prst="rect">
              <a:avLst/>
            </a:prstGeom>
            <a:solidFill>
              <a:srgbClr val="FFFFFF"/>
            </a:solidFill>
            <a:ln w="38100">
              <a:solidFill>
                <a:schemeClr val="tx2"/>
              </a:solidFill>
              <a:miter lim="800000"/>
              <a:headEnd/>
              <a:tailEnd/>
            </a:ln>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600" b="1">
                  <a:latin typeface="SAS Monospace" pitchFamily="49" charset="0"/>
                </a:rPr>
                <a:t>              Gross               Hire</a:t>
              </a:r>
            </a:p>
            <a:p>
              <a:r>
                <a:rPr lang="en-US" sz="1600" b="1">
                  <a:latin typeface="SAS Monospace" pitchFamily="49" charset="0"/>
                </a:rPr>
                <a:t>     EmpID     Pay      Bonus     Date</a:t>
              </a:r>
            </a:p>
            <a:p>
              <a:endParaRPr lang="en-US" sz="1600" b="1">
                <a:latin typeface="SAS Monospace" pitchFamily="49" charset="0"/>
              </a:endParaRPr>
            </a:p>
            <a:p>
              <a:r>
                <a:rPr lang="en-US" sz="1600" b="1">
                  <a:latin typeface="SAS Monospace" pitchFamily="49" charset="0"/>
                </a:rPr>
                <a:t>     11036    52,000     5200    17635</a:t>
              </a:r>
            </a:p>
            <a:p>
              <a:r>
                <a:rPr lang="en-US" sz="1600" b="1">
                  <a:latin typeface="SAS Monospace" pitchFamily="49" charset="0"/>
                </a:rPr>
                <a:t>     11048    32,000     3200    18499</a:t>
              </a:r>
            </a:p>
            <a:p>
              <a:r>
                <a:rPr lang="en-US" sz="1600" b="1">
                  <a:latin typeface="SAS Monospace" pitchFamily="49" charset="0"/>
                </a:rPr>
                <a:t>     11052    49,000     4900    18056</a:t>
              </a:r>
              <a:endParaRPr lang="en-US" sz="1600" b="1">
                <a:solidFill>
                  <a:srgbClr val="000000"/>
                </a:solidFill>
                <a:latin typeface="SAS Monospace" pitchFamily="49" charset="0"/>
              </a:endParaRPr>
            </a:p>
          </p:txBody>
        </p:sp>
        <p:sp>
          <p:nvSpPr>
            <p:cNvPr id="164875" name="AutoShape 16"/>
            <p:cNvSpPr>
              <a:spLocks/>
            </p:cNvSpPr>
            <p:nvPr/>
          </p:nvSpPr>
          <p:spPr bwMode="auto">
            <a:xfrm>
              <a:off x="6427788" y="2821806"/>
              <a:ext cx="2317750" cy="487313"/>
            </a:xfrm>
            <a:prstGeom prst="borderCallout1">
              <a:avLst>
                <a:gd name="adj1" fmla="val 21949"/>
                <a:gd name="adj2" fmla="val 0"/>
                <a:gd name="adj3" fmla="val 302000"/>
                <a:gd name="adj4" fmla="val -42829"/>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dirty="0">
                  <a:solidFill>
                    <a:srgbClr val="FFFFFF"/>
                  </a:solidFill>
                </a:rPr>
                <a:t>SAS date values</a:t>
              </a:r>
            </a:p>
          </p:txBody>
        </p:sp>
      </p:gr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Explicit Character-to-Numeric Conversion</a:t>
            </a:r>
          </a:p>
        </p:txBody>
      </p:sp>
      <p:sp>
        <p:nvSpPr>
          <p:cNvPr id="165891" name="Rectangle 15"/>
          <p:cNvSpPr>
            <a:spLocks noGrp="1" noChangeArrowheads="1"/>
          </p:cNvSpPr>
          <p:nvPr>
            <p:ph idx="1"/>
          </p:nvPr>
        </p:nvSpPr>
        <p:spPr/>
        <p:txBody>
          <a:bodyPr/>
          <a:lstStyle/>
          <a:p>
            <a:endParaRPr lang="en-US" dirty="0"/>
          </a:p>
          <a:p>
            <a:endParaRPr lang="en-US" dirty="0"/>
          </a:p>
          <a:p>
            <a:endParaRPr lang="en-US" dirty="0"/>
          </a:p>
          <a:p>
            <a:endParaRPr lang="en-US" dirty="0"/>
          </a:p>
          <a:p>
            <a:r>
              <a:rPr lang="en-US" dirty="0"/>
              <a:t>PROC PRINT Output</a:t>
            </a:r>
          </a:p>
          <a:p>
            <a:endParaRPr lang="en-US" dirty="0"/>
          </a:p>
          <a:p>
            <a:endParaRPr lang="en-US" dirty="0"/>
          </a:p>
          <a:p>
            <a:endParaRPr lang="en-US" dirty="0"/>
          </a:p>
          <a:p>
            <a:endParaRPr lang="en-US" dirty="0"/>
          </a:p>
          <a:p>
            <a:endParaRPr lang="en-US" dirty="0"/>
          </a:p>
          <a:p>
            <a:r>
              <a:rPr lang="en-US" dirty="0"/>
              <a:t>What data type is </a:t>
            </a:r>
            <a:r>
              <a:rPr lang="en-US" b="1" dirty="0" err="1">
                <a:latin typeface="Arial"/>
              </a:rPr>
              <a:t>GrossPay</a:t>
            </a:r>
            <a:r>
              <a:rPr lang="en-US" dirty="0"/>
              <a:t>?</a:t>
            </a:r>
          </a:p>
        </p:txBody>
      </p:sp>
      <p:sp>
        <p:nvSpPr>
          <p:cNvPr id="13" name="Slide Number Placeholder 3"/>
          <p:cNvSpPr>
            <a:spLocks noGrp="1"/>
          </p:cNvSpPr>
          <p:nvPr>
            <p:ph type="sldNum" sz="quarter" idx="10"/>
          </p:nvPr>
        </p:nvSpPr>
        <p:spPr/>
        <p:txBody>
          <a:bodyPr/>
          <a:lstStyle/>
          <a:p>
            <a:pPr>
              <a:defRPr/>
            </a:pPr>
            <a:fld id="{A694E5C8-5844-47C7-9D93-A388CD3EA7D7}" type="slidenum">
              <a:rPr lang="en-US"/>
              <a:pPr>
                <a:defRPr/>
              </a:pPr>
              <a:t>121</a:t>
            </a:fld>
            <a:endParaRPr lang="en-US" b="0">
              <a:latin typeface="Times New Roman" pitchFamily="18" charset="0"/>
            </a:endParaRPr>
          </a:p>
        </p:txBody>
      </p:sp>
      <p:sp>
        <p:nvSpPr>
          <p:cNvPr id="165893" name="Rectangle 3"/>
          <p:cNvSpPr>
            <a:spLocks noChangeArrowheads="1"/>
          </p:cNvSpPr>
          <p:nvPr/>
        </p:nvSpPr>
        <p:spPr bwMode="auto">
          <a:xfrm>
            <a:off x="671513" y="2960688"/>
            <a:ext cx="7848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spcBef>
                <a:spcPct val="20000"/>
              </a:spcBef>
              <a:buClr>
                <a:srgbClr val="FFCC00"/>
              </a:buClr>
              <a:buSzPct val="60000"/>
              <a:buFont typeface="Monotype Sorts" pitchFamily="2" charset="2"/>
              <a:buNone/>
            </a:pPr>
            <a:endParaRPr lang="en-US" noProof="1">
              <a:latin typeface="Courier New" pitchFamily="49" charset="0"/>
            </a:endParaRPr>
          </a:p>
        </p:txBody>
      </p:sp>
      <p:sp>
        <p:nvSpPr>
          <p:cNvPr id="165894" name="Text Box 4"/>
          <p:cNvSpPr txBox="1">
            <a:spLocks noChangeArrowheads="1"/>
          </p:cNvSpPr>
          <p:nvPr/>
        </p:nvSpPr>
        <p:spPr bwMode="auto">
          <a:xfrm>
            <a:off x="6705600" y="638175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1">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endParaRPr lang="en-US" sz="1800" b="1" noProof="1">
              <a:solidFill>
                <a:schemeClr val="tx2"/>
              </a:solidFill>
              <a:cs typeface="Times New Roman" pitchFamily="18" charset="0"/>
            </a:endParaRPr>
          </a:p>
        </p:txBody>
      </p:sp>
      <p:sp>
        <p:nvSpPr>
          <p:cNvPr id="165895" name="Text Box 6"/>
          <p:cNvSpPr txBox="1">
            <a:spLocks noChangeArrowheads="1"/>
          </p:cNvSpPr>
          <p:nvPr/>
        </p:nvSpPr>
        <p:spPr bwMode="auto">
          <a:xfrm>
            <a:off x="1600200" y="34385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65896" name="Rectangle 7"/>
          <p:cNvSpPr>
            <a:spLocks noChangeArrowheads="1"/>
          </p:cNvSpPr>
          <p:nvPr>
            <p:custDataLst>
              <p:tags r:id="rId1"/>
            </p:custDataLst>
          </p:nvPr>
        </p:nvSpPr>
        <p:spPr bwMode="auto">
          <a:xfrm>
            <a:off x="3082925" y="1901825"/>
            <a:ext cx="422433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65897" name="Text Box 8"/>
          <p:cNvSpPr txBox="1">
            <a:spLocks noChangeArrowheads="1"/>
          </p:cNvSpPr>
          <p:nvPr/>
        </p:nvSpPr>
        <p:spPr bwMode="auto">
          <a:xfrm>
            <a:off x="1600200" y="34385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65898" name="Rectangle 9"/>
          <p:cNvSpPr>
            <a:spLocks noChangeArrowheads="1"/>
          </p:cNvSpPr>
          <p:nvPr/>
        </p:nvSpPr>
        <p:spPr bwMode="auto">
          <a:xfrm>
            <a:off x="703263" y="3211600"/>
            <a:ext cx="7772400" cy="1709738"/>
          </a:xfrm>
          <a:prstGeom prst="rect">
            <a:avLst/>
          </a:prstGeom>
          <a:solidFill>
            <a:srgbClr val="FFFFFF"/>
          </a:solidFill>
          <a:ln w="38100">
            <a:solidFill>
              <a:schemeClr val="tx2"/>
            </a:solidFill>
            <a:miter lim="800000"/>
            <a:headEnd type="none" w="sm" len="sm"/>
            <a:tailEnd type="none" w="sm" len="sm"/>
          </a:ln>
        </p:spPr>
        <p:txBody>
          <a:bodyPr wrap="none" tIns="50800" bIns="50800"/>
          <a:lstStyle/>
          <a:p>
            <a:pPr marL="463550"/>
            <a:r>
              <a:rPr lang="en-US" sz="1600" b="1">
                <a:solidFill>
                  <a:srgbClr val="000000"/>
                </a:solidFill>
                <a:latin typeface="SAS Monospace" pitchFamily="49" charset="0"/>
              </a:rPr>
              <a:t>            Gross</a:t>
            </a:r>
          </a:p>
          <a:p>
            <a:pPr marL="463550"/>
            <a:r>
              <a:rPr lang="en-US" sz="1600" b="1">
                <a:solidFill>
                  <a:srgbClr val="000000"/>
                </a:solidFill>
                <a:latin typeface="SAS Monospace" pitchFamily="49" charset="0"/>
              </a:rPr>
              <a:t>   EmpID    Pay       Bonus      HireDate</a:t>
            </a:r>
          </a:p>
          <a:p>
            <a:pPr marL="463550"/>
            <a:endParaRPr lang="en-US" sz="1600" b="1">
              <a:solidFill>
                <a:srgbClr val="000000"/>
              </a:solidFill>
              <a:latin typeface="SAS Monospace" pitchFamily="49" charset="0"/>
            </a:endParaRPr>
          </a:p>
          <a:p>
            <a:pPr marL="463550"/>
            <a:r>
              <a:rPr lang="en-US" sz="1600" b="1">
                <a:solidFill>
                  <a:srgbClr val="000000"/>
                </a:solidFill>
                <a:latin typeface="SAS Monospace" pitchFamily="49" charset="0"/>
              </a:rPr>
              <a:t>   11036    52,000     5200    04/13/2008</a:t>
            </a:r>
          </a:p>
          <a:p>
            <a:pPr marL="463550"/>
            <a:r>
              <a:rPr lang="en-US" sz="1600" b="1">
                <a:solidFill>
                  <a:srgbClr val="000000"/>
                </a:solidFill>
                <a:latin typeface="SAS Monospace" pitchFamily="49" charset="0"/>
              </a:rPr>
              <a:t>   11048    32,000     3200    08/25/2010</a:t>
            </a:r>
          </a:p>
          <a:p>
            <a:pPr marL="463550"/>
            <a:r>
              <a:rPr lang="en-US" sz="1600" b="1">
                <a:solidFill>
                  <a:srgbClr val="000000"/>
                </a:solidFill>
                <a:latin typeface="SAS Monospace" pitchFamily="49" charset="0"/>
              </a:rPr>
              <a:t>   11052    49,000     4900    06/08/2009</a:t>
            </a:r>
          </a:p>
        </p:txBody>
      </p:sp>
      <p:sp>
        <p:nvSpPr>
          <p:cNvPr id="165899" name="Text Box 10"/>
          <p:cNvSpPr txBox="1">
            <a:spLocks noChangeArrowheads="1"/>
          </p:cNvSpPr>
          <p:nvPr/>
        </p:nvSpPr>
        <p:spPr bwMode="auto">
          <a:xfrm>
            <a:off x="1600200" y="34385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65900" name="Rectangle 11"/>
          <p:cNvSpPr>
            <a:spLocks noChangeArrowheads="1"/>
          </p:cNvSpPr>
          <p:nvPr/>
        </p:nvSpPr>
        <p:spPr bwMode="auto">
          <a:xfrm>
            <a:off x="703263" y="1143000"/>
            <a:ext cx="7773987" cy="1363663"/>
          </a:xfrm>
          <a:prstGeom prst="rect">
            <a:avLst/>
          </a:prstGeom>
          <a:solidFill>
            <a:srgbClr val="FFFFFF"/>
          </a:solidFill>
          <a:ln w="38100">
            <a:solidFill>
              <a:schemeClr val="tx2"/>
            </a:solidFill>
            <a:miter lim="800000"/>
            <a:headEnd/>
            <a:tailEnd/>
          </a:ln>
        </p:spPr>
        <p:txBody>
          <a:bodyPr lIns="50800" tIns="50800" rIns="50800" bIns="50800"/>
          <a:lstStyle/>
          <a:p>
            <a:pPr>
              <a:lnSpc>
                <a:spcPct val="85000"/>
              </a:lnSpc>
              <a:buClr>
                <a:srgbClr val="FFCC00"/>
              </a:buClr>
              <a:buSzPct val="60000"/>
              <a:buFont typeface="Monotype Sorts" pitchFamily="2" charset="2"/>
              <a:buNone/>
            </a:pPr>
            <a:r>
              <a:rPr lang="en-US" b="1" dirty="0" err="1">
                <a:solidFill>
                  <a:srgbClr val="000000"/>
                </a:solidFill>
                <a:latin typeface="Courier New" pitchFamily="49" charset="0"/>
              </a:rPr>
              <a:t>proc</a:t>
            </a:r>
            <a:r>
              <a:rPr lang="en-US" b="1" dirty="0">
                <a:solidFill>
                  <a:srgbClr val="000000"/>
                </a:solidFill>
                <a:latin typeface="Courier New" pitchFamily="49" charset="0"/>
              </a:rPr>
              <a:t> print data=</a:t>
            </a:r>
            <a:r>
              <a:rPr lang="en-US" b="1" dirty="0" err="1">
                <a:solidFill>
                  <a:srgbClr val="000000"/>
                </a:solidFill>
                <a:latin typeface="Courier New" pitchFamily="49" charset="0"/>
              </a:rPr>
              <a:t>hrdata</a:t>
            </a:r>
            <a:r>
              <a:rPr lang="en-US" b="1" dirty="0">
                <a:solidFill>
                  <a:srgbClr val="000000"/>
                </a:solidFill>
                <a:latin typeface="Courier New" pitchFamily="49" charset="0"/>
              </a:rPr>
              <a:t> </a:t>
            </a:r>
            <a:r>
              <a:rPr lang="en-US" b="1" dirty="0" err="1">
                <a:solidFill>
                  <a:srgbClr val="000000"/>
                </a:solidFill>
                <a:latin typeface="Courier New" pitchFamily="49" charset="0"/>
              </a:rPr>
              <a:t>noobs</a:t>
            </a:r>
            <a:r>
              <a:rPr lang="en-US"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b="1" dirty="0">
                <a:solidFill>
                  <a:srgbClr val="000000"/>
                </a:solidFill>
                <a:latin typeface="Courier New" pitchFamily="49" charset="0"/>
              </a:rPr>
              <a:t>   </a:t>
            </a:r>
            <a:r>
              <a:rPr lang="en-US" b="1" dirty="0" err="1">
                <a:solidFill>
                  <a:srgbClr val="000000"/>
                </a:solidFill>
                <a:latin typeface="Courier New" pitchFamily="49" charset="0"/>
              </a:rPr>
              <a:t>var</a:t>
            </a:r>
            <a:r>
              <a:rPr lang="en-US" b="1" dirty="0">
                <a:latin typeface="Courier New" pitchFamily="49" charset="0"/>
              </a:rPr>
              <a:t> </a:t>
            </a:r>
            <a:r>
              <a:rPr lang="en-US" b="1" dirty="0" err="1">
                <a:latin typeface="Courier New" pitchFamily="49" charset="0"/>
              </a:rPr>
              <a:t>EmpID</a:t>
            </a:r>
            <a:r>
              <a:rPr lang="en-US" b="1" dirty="0">
                <a:latin typeface="Courier New" pitchFamily="49" charset="0"/>
              </a:rPr>
              <a:t> </a:t>
            </a:r>
            <a:r>
              <a:rPr lang="en-US" b="1" dirty="0" err="1">
                <a:latin typeface="Courier New" pitchFamily="49" charset="0"/>
              </a:rPr>
              <a:t>GrossPay</a:t>
            </a:r>
            <a:r>
              <a:rPr lang="en-US" b="1" dirty="0">
                <a:latin typeface="Courier New" pitchFamily="49" charset="0"/>
              </a:rPr>
              <a:t> Bonus </a:t>
            </a:r>
            <a:r>
              <a:rPr lang="en-US" b="1" dirty="0" err="1">
                <a:latin typeface="Courier New" pitchFamily="49" charset="0"/>
              </a:rPr>
              <a:t>HireDate</a:t>
            </a:r>
            <a:r>
              <a:rPr lang="en-US" b="1" dirty="0">
                <a:latin typeface="Courier New" pitchFamily="49" charset="0"/>
              </a:rPr>
              <a:t>;</a:t>
            </a:r>
          </a:p>
          <a:p>
            <a:pPr>
              <a:lnSpc>
                <a:spcPct val="85000"/>
              </a:lnSpc>
              <a:buClr>
                <a:srgbClr val="FFCC00"/>
              </a:buClr>
              <a:buSzPct val="60000"/>
              <a:buFont typeface="Monotype Sorts" pitchFamily="2" charset="2"/>
              <a:buNone/>
            </a:pPr>
            <a:r>
              <a:rPr lang="en-US" b="1" dirty="0">
                <a:latin typeface="Courier New" pitchFamily="49" charset="0"/>
              </a:rPr>
              <a:t>   format </a:t>
            </a:r>
            <a:r>
              <a:rPr lang="en-US" b="1" dirty="0" err="1">
                <a:latin typeface="Courier New" pitchFamily="49" charset="0"/>
              </a:rPr>
              <a:t>HireDate</a:t>
            </a:r>
            <a:r>
              <a:rPr lang="en-US" b="1" dirty="0">
                <a:latin typeface="Courier New" pitchFamily="49" charset="0"/>
              </a:rPr>
              <a:t> mmddyy10.;</a:t>
            </a:r>
          </a:p>
          <a:p>
            <a:pPr>
              <a:lnSpc>
                <a:spcPct val="85000"/>
              </a:lnSpc>
              <a:buClr>
                <a:srgbClr val="FFCC00"/>
              </a:buClr>
              <a:buSzPct val="60000"/>
              <a:buFont typeface="Monotype Sorts" pitchFamily="2" charset="2"/>
              <a:buNone/>
            </a:pPr>
            <a:r>
              <a:rPr lang="en-US" b="1" dirty="0">
                <a:latin typeface="Courier New" pitchFamily="49" charset="0"/>
              </a:rPr>
              <a:t>run;</a:t>
            </a:r>
          </a:p>
        </p:txBody>
      </p:sp>
      <p:sp>
        <p:nvSpPr>
          <p:cNvPr id="165901" name="Rectangle 13"/>
          <p:cNvSpPr>
            <a:spLocks noChangeArrowheads="1"/>
          </p:cNvSpPr>
          <p:nvPr/>
        </p:nvSpPr>
        <p:spPr bwMode="auto">
          <a:xfrm>
            <a:off x="631825" y="5527675"/>
            <a:ext cx="7848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spcBef>
                <a:spcPct val="20000"/>
              </a:spcBef>
              <a:buClr>
                <a:srgbClr val="FFCC00"/>
              </a:buClr>
              <a:buSzPct val="60000"/>
              <a:buFont typeface="Monotype Sorts" pitchFamily="2" charset="2"/>
              <a:buNone/>
            </a:pPr>
            <a:endParaRPr lang="en-US" noProof="1">
              <a:latin typeface="Courier New" pitchFamily="49"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6"/>
          <p:cNvSpPr>
            <a:spLocks noGrp="1" noChangeArrowheads="1"/>
          </p:cNvSpPr>
          <p:nvPr>
            <p:ph type="title"/>
          </p:nvPr>
        </p:nvSpPr>
        <p:spPr/>
        <p:txBody>
          <a:bodyPr/>
          <a:lstStyle/>
          <a:p>
            <a:r>
              <a:rPr lang="en-US"/>
              <a:t>Converting a Variable to Another Data Type</a:t>
            </a:r>
          </a:p>
        </p:txBody>
      </p:sp>
      <p:sp>
        <p:nvSpPr>
          <p:cNvPr id="166915" name="Rectangle 17"/>
          <p:cNvSpPr>
            <a:spLocks noGrp="1" noChangeArrowheads="1"/>
          </p:cNvSpPr>
          <p:nvPr>
            <p:ph idx="1"/>
          </p:nvPr>
        </p:nvSpPr>
        <p:spPr/>
        <p:txBody>
          <a:bodyPr/>
          <a:lstStyle/>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r>
              <a:rPr lang="en-US" dirty="0"/>
              <a:t>Partial PROC CONTENTS Output</a:t>
            </a:r>
          </a:p>
          <a:p>
            <a:pPr>
              <a:spcBef>
                <a:spcPct val="0"/>
              </a:spcBef>
              <a:buClrTx/>
              <a:buFontTx/>
              <a:buNone/>
            </a:pPr>
            <a:endParaRPr lang="en-US" dirty="0"/>
          </a:p>
          <a:p>
            <a:endParaRPr lang="en-US" dirty="0"/>
          </a:p>
          <a:p>
            <a:endParaRPr lang="en-US" dirty="0"/>
          </a:p>
          <a:p>
            <a:endParaRPr lang="en-US" dirty="0"/>
          </a:p>
          <a:p>
            <a:endParaRPr lang="en-US" dirty="0"/>
          </a:p>
          <a:p>
            <a:endParaRPr lang="en-US" dirty="0"/>
          </a:p>
          <a:p>
            <a:r>
              <a:rPr lang="en-US" dirty="0"/>
              <a:t>How can you convert </a:t>
            </a:r>
            <a:r>
              <a:rPr lang="en-US" b="1" dirty="0" err="1">
                <a:latin typeface="Arial"/>
              </a:rPr>
              <a:t>GrossPay</a:t>
            </a:r>
            <a:r>
              <a:rPr lang="en-US" dirty="0"/>
              <a:t> to a numeric variable with the same name? </a:t>
            </a:r>
          </a:p>
          <a:p>
            <a:endParaRPr lang="en-US" dirty="0"/>
          </a:p>
        </p:txBody>
      </p:sp>
      <p:sp>
        <p:nvSpPr>
          <p:cNvPr id="11" name="Slide Number Placeholder 3"/>
          <p:cNvSpPr>
            <a:spLocks noGrp="1"/>
          </p:cNvSpPr>
          <p:nvPr>
            <p:ph type="sldNum" sz="quarter" idx="10"/>
          </p:nvPr>
        </p:nvSpPr>
        <p:spPr/>
        <p:txBody>
          <a:bodyPr/>
          <a:lstStyle/>
          <a:p>
            <a:pPr>
              <a:defRPr/>
            </a:pPr>
            <a:fld id="{F529F357-A584-4FC5-86AC-F31FFDD8E560}" type="slidenum">
              <a:rPr lang="en-US"/>
              <a:pPr>
                <a:defRPr/>
              </a:pPr>
              <a:t>122</a:t>
            </a:fld>
            <a:endParaRPr lang="en-US" b="0">
              <a:latin typeface="Times New Roman" pitchFamily="18" charset="0"/>
            </a:endParaRPr>
          </a:p>
        </p:txBody>
      </p:sp>
      <p:sp>
        <p:nvSpPr>
          <p:cNvPr id="166917" name="Text Box 4"/>
          <p:cNvSpPr txBox="1">
            <a:spLocks noChangeArrowheads="1"/>
          </p:cNvSpPr>
          <p:nvPr/>
        </p:nvSpPr>
        <p:spPr bwMode="auto">
          <a:xfrm>
            <a:off x="685800" y="2057400"/>
            <a:ext cx="776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lstStyle>
            <a:lvl1pPr marL="400050" indent="-400050">
              <a:tabLst>
                <a:tab pos="400050" algn="l"/>
              </a:tabLst>
              <a:defRPr sz="2400">
                <a:solidFill>
                  <a:schemeClr val="tx1"/>
                </a:solidFill>
                <a:latin typeface="Arial" pitchFamily="34" charset="0"/>
              </a:defRPr>
            </a:lvl1pPr>
            <a:lvl2pPr marL="742950" indent="-285750">
              <a:tabLst>
                <a:tab pos="400050" algn="l"/>
              </a:tabLst>
              <a:defRPr sz="2400">
                <a:solidFill>
                  <a:schemeClr val="tx1"/>
                </a:solidFill>
                <a:latin typeface="Arial" pitchFamily="34" charset="0"/>
              </a:defRPr>
            </a:lvl2pPr>
            <a:lvl3pPr marL="1143000" indent="-228600">
              <a:tabLst>
                <a:tab pos="400050" algn="l"/>
              </a:tabLst>
              <a:defRPr sz="2400">
                <a:solidFill>
                  <a:schemeClr val="tx1"/>
                </a:solidFill>
                <a:latin typeface="Arial" pitchFamily="34" charset="0"/>
              </a:defRPr>
            </a:lvl3pPr>
            <a:lvl4pPr marL="1600200" indent="-228600">
              <a:tabLst>
                <a:tab pos="400050" algn="l"/>
              </a:tabLst>
              <a:defRPr sz="2400">
                <a:solidFill>
                  <a:schemeClr val="tx1"/>
                </a:solidFill>
                <a:latin typeface="Arial" pitchFamily="34" charset="0"/>
              </a:defRPr>
            </a:lvl4pPr>
            <a:lvl5pPr marL="2057400" indent="-228600">
              <a:tabLst>
                <a:tab pos="400050" algn="l"/>
              </a:tabLst>
              <a:defRPr sz="2400">
                <a:solidFill>
                  <a:schemeClr val="tx1"/>
                </a:solidFill>
                <a:latin typeface="Arial" pitchFamily="34" charset="0"/>
              </a:defRPr>
            </a:lvl5pPr>
            <a:lvl6pPr marL="2514600" indent="-228600" eaLnBrk="0" fontAlgn="base" hangingPunct="0">
              <a:spcBef>
                <a:spcPct val="0"/>
              </a:spcBef>
              <a:spcAft>
                <a:spcPct val="0"/>
              </a:spcAft>
              <a:tabLst>
                <a:tab pos="400050" algn="l"/>
              </a:tabLst>
              <a:defRPr sz="2400">
                <a:solidFill>
                  <a:schemeClr val="tx1"/>
                </a:solidFill>
                <a:latin typeface="Arial" pitchFamily="34" charset="0"/>
              </a:defRPr>
            </a:lvl6pPr>
            <a:lvl7pPr marL="2971800" indent="-228600" eaLnBrk="0" fontAlgn="base" hangingPunct="0">
              <a:spcBef>
                <a:spcPct val="0"/>
              </a:spcBef>
              <a:spcAft>
                <a:spcPct val="0"/>
              </a:spcAft>
              <a:tabLst>
                <a:tab pos="400050" algn="l"/>
              </a:tabLst>
              <a:defRPr sz="2400">
                <a:solidFill>
                  <a:schemeClr val="tx1"/>
                </a:solidFill>
                <a:latin typeface="Arial" pitchFamily="34" charset="0"/>
              </a:defRPr>
            </a:lvl7pPr>
            <a:lvl8pPr marL="3429000" indent="-228600" eaLnBrk="0" fontAlgn="base" hangingPunct="0">
              <a:spcBef>
                <a:spcPct val="0"/>
              </a:spcBef>
              <a:spcAft>
                <a:spcPct val="0"/>
              </a:spcAft>
              <a:tabLst>
                <a:tab pos="400050" algn="l"/>
              </a:tabLst>
              <a:defRPr sz="2400">
                <a:solidFill>
                  <a:schemeClr val="tx1"/>
                </a:solidFill>
                <a:latin typeface="Arial" pitchFamily="34" charset="0"/>
              </a:defRPr>
            </a:lvl8pPr>
            <a:lvl9pPr marL="3886200" indent="-228600" eaLnBrk="0" fontAlgn="base" hangingPunct="0">
              <a:spcBef>
                <a:spcPct val="0"/>
              </a:spcBef>
              <a:spcAft>
                <a:spcPct val="0"/>
              </a:spcAft>
              <a:tabLst>
                <a:tab pos="400050" algn="l"/>
              </a:tabLst>
              <a:defRPr sz="2400">
                <a:solidFill>
                  <a:schemeClr val="tx1"/>
                </a:solidFill>
                <a:latin typeface="Arial" pitchFamily="34" charset="0"/>
              </a:defRPr>
            </a:lvl9pPr>
          </a:lstStyle>
          <a:p>
            <a:endParaRPr lang="en-US" noProof="1"/>
          </a:p>
        </p:txBody>
      </p:sp>
      <p:sp>
        <p:nvSpPr>
          <p:cNvPr id="166918" name="Rectangle 7"/>
          <p:cNvSpPr>
            <a:spLocks noChangeArrowheads="1"/>
          </p:cNvSpPr>
          <p:nvPr/>
        </p:nvSpPr>
        <p:spPr bwMode="auto">
          <a:xfrm>
            <a:off x="685800" y="5114925"/>
            <a:ext cx="776922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lstStyle/>
          <a:p>
            <a:pPr>
              <a:spcBef>
                <a:spcPct val="20000"/>
              </a:spcBef>
            </a:pPr>
            <a:endParaRPr lang="en-US" noProof="1"/>
          </a:p>
        </p:txBody>
      </p:sp>
      <p:sp>
        <p:nvSpPr>
          <p:cNvPr id="166919" name="Text Box 9"/>
          <p:cNvSpPr txBox="1">
            <a:spLocks noChangeArrowheads="1"/>
          </p:cNvSpPr>
          <p:nvPr/>
        </p:nvSpPr>
        <p:spPr bwMode="auto">
          <a:xfrm>
            <a:off x="1600200" y="3364128"/>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66920" name="Rectangle 10"/>
          <p:cNvSpPr>
            <a:spLocks noChangeArrowheads="1"/>
          </p:cNvSpPr>
          <p:nvPr/>
        </p:nvSpPr>
        <p:spPr bwMode="auto">
          <a:xfrm>
            <a:off x="666750" y="1143000"/>
            <a:ext cx="7985125" cy="854075"/>
          </a:xfrm>
          <a:prstGeom prst="rect">
            <a:avLst/>
          </a:prstGeom>
          <a:solidFill>
            <a:srgbClr val="FFFFFF"/>
          </a:solidFill>
          <a:ln w="38100">
            <a:solidFill>
              <a:schemeClr val="tx2"/>
            </a:solidFill>
            <a:miter lim="800000"/>
            <a:headEnd/>
            <a:tailEnd/>
          </a:ln>
        </p:spPr>
        <p:txBody>
          <a:bodyPr lIns="50800" tIns="50800" rIns="50800" bIns="50800"/>
          <a:lstStyle/>
          <a:p>
            <a:pPr>
              <a:lnSpc>
                <a:spcPct val="85000"/>
              </a:lnSpc>
              <a:buClr>
                <a:schemeClr val="tx1"/>
              </a:buClr>
              <a:buFont typeface="Monotype Sorts" pitchFamily="2" charset="2"/>
              <a:buNone/>
            </a:pPr>
            <a:r>
              <a:rPr lang="en-US" b="1">
                <a:latin typeface="Courier New" pitchFamily="49" charset="0"/>
              </a:rPr>
              <a:t>proc contents data=hrdata; </a:t>
            </a:r>
            <a:br>
              <a:rPr lang="en-US" b="1">
                <a:latin typeface="Courier New" pitchFamily="49" charset="0"/>
              </a:rPr>
            </a:br>
            <a:r>
              <a:rPr lang="en-US" b="1">
                <a:latin typeface="Courier New" pitchFamily="49" charset="0"/>
              </a:rPr>
              <a:t>run;</a:t>
            </a:r>
          </a:p>
        </p:txBody>
      </p:sp>
      <p:sp>
        <p:nvSpPr>
          <p:cNvPr id="166921" name="Text Box 12"/>
          <p:cNvSpPr txBox="1">
            <a:spLocks noChangeArrowheads="1"/>
          </p:cNvSpPr>
          <p:nvPr/>
        </p:nvSpPr>
        <p:spPr bwMode="auto">
          <a:xfrm>
            <a:off x="1600200" y="3364128"/>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66922" name="Rectangle 13"/>
          <p:cNvSpPr>
            <a:spLocks noChangeArrowheads="1"/>
          </p:cNvSpPr>
          <p:nvPr/>
        </p:nvSpPr>
        <p:spPr bwMode="auto">
          <a:xfrm>
            <a:off x="681038" y="2771991"/>
            <a:ext cx="7829550" cy="2095500"/>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p>
            <a:r>
              <a:rPr lang="en-US" sz="1600" b="1">
                <a:solidFill>
                  <a:srgbClr val="000000"/>
                </a:solidFill>
                <a:latin typeface="SAS Monospace" pitchFamily="49" charset="0"/>
              </a:rPr>
              <a:t>Alphabetic List of Variables and Attributes</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   #    Variable    Type    Len</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   3    Bonus       Num       8</a:t>
            </a:r>
          </a:p>
          <a:p>
            <a:r>
              <a:rPr lang="en-US" sz="1600" b="1">
                <a:solidFill>
                  <a:srgbClr val="000000"/>
                </a:solidFill>
                <a:latin typeface="SAS Monospace" pitchFamily="49" charset="0"/>
              </a:rPr>
              <a:t>   2    EmpID       Num       8</a:t>
            </a:r>
          </a:p>
          <a:p>
            <a:r>
              <a:rPr lang="en-US" sz="1600" b="1">
                <a:solidFill>
                  <a:srgbClr val="000000"/>
                </a:solidFill>
                <a:latin typeface="SAS Monospace" pitchFamily="49" charset="0"/>
              </a:rPr>
              <a:t>   1    GrossPay    Char      6</a:t>
            </a:r>
          </a:p>
          <a:p>
            <a:r>
              <a:rPr lang="en-US" sz="1600" b="1">
                <a:solidFill>
                  <a:srgbClr val="000000"/>
                </a:solidFill>
                <a:latin typeface="SAS Monospace" pitchFamily="49" charset="0"/>
              </a:rPr>
              <a:t>   4    HireDate    Num       8</a:t>
            </a:r>
          </a:p>
        </p:txBody>
      </p:sp>
      <p:sp>
        <p:nvSpPr>
          <p:cNvPr id="166923" name="Rectangle 14"/>
          <p:cNvSpPr>
            <a:spLocks noChangeArrowheads="1"/>
          </p:cNvSpPr>
          <p:nvPr>
            <p:custDataLst>
              <p:tags r:id="rId1"/>
            </p:custDataLst>
          </p:nvPr>
        </p:nvSpPr>
        <p:spPr bwMode="auto">
          <a:xfrm>
            <a:off x="1752600" y="4262653"/>
            <a:ext cx="2779713"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5.12 Short </a:t>
            </a:r>
            <a:r>
              <a:rPr lang="en-US" dirty="0"/>
              <a:t>Answer Poll</a:t>
            </a:r>
          </a:p>
        </p:txBody>
      </p:sp>
      <p:sp>
        <p:nvSpPr>
          <p:cNvPr id="3075" name="Rectangle 5"/>
          <p:cNvSpPr>
            <a:spLocks noGrp="1" noChangeArrowheads="1"/>
          </p:cNvSpPr>
          <p:nvPr>
            <p:ph idx="1"/>
          </p:nvPr>
        </p:nvSpPr>
        <p:spPr/>
        <p:txBody>
          <a:bodyPr/>
          <a:lstStyle/>
          <a:p>
            <a:r>
              <a:rPr lang="en-US" dirty="0"/>
              <a:t>Open and run the program </a:t>
            </a:r>
            <a:r>
              <a:rPr lang="en-US" b="1" dirty="0"/>
              <a:t>p205a02</a:t>
            </a:r>
            <a:r>
              <a:rPr lang="en-US" dirty="0"/>
              <a:t>. Did </a:t>
            </a:r>
            <a:r>
              <a:rPr lang="en-US" b="1" dirty="0" err="1"/>
              <a:t>GrossPay</a:t>
            </a:r>
            <a:r>
              <a:rPr lang="en-US" dirty="0"/>
              <a:t> become a numeric variable?  </a:t>
            </a:r>
          </a:p>
          <a:p>
            <a:pPr marL="0" indent="0"/>
            <a:endParaRPr lang="en-US" dirty="0"/>
          </a:p>
        </p:txBody>
      </p:sp>
      <p:sp>
        <p:nvSpPr>
          <p:cNvPr id="4" name="Rectangle 4"/>
          <p:cNvSpPr>
            <a:spLocks noChangeArrowheads="1"/>
          </p:cNvSpPr>
          <p:nvPr/>
        </p:nvSpPr>
        <p:spPr bwMode="auto">
          <a:xfrm>
            <a:off x="685800" y="2224935"/>
            <a:ext cx="6164263" cy="4508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nchor="ctr">
            <a:spAutoFit/>
          </a:bodyPr>
          <a:lstStyle/>
          <a:p>
            <a:pPr>
              <a:lnSpc>
                <a:spcPct val="85000"/>
              </a:lnSpc>
            </a:pPr>
            <a:r>
              <a:rPr lang="en-US" b="1" dirty="0" err="1">
                <a:solidFill>
                  <a:srgbClr val="1F1A17"/>
                </a:solidFill>
                <a:latin typeface="Courier New" pitchFamily="49" charset="0"/>
              </a:rPr>
              <a:t>GrossPay</a:t>
            </a:r>
            <a:r>
              <a:rPr lang="en-US" b="1" dirty="0">
                <a:solidFill>
                  <a:srgbClr val="1F1A17"/>
                </a:solidFill>
                <a:latin typeface="Courier New" pitchFamily="49" charset="0"/>
              </a:rPr>
              <a:t>=input(GrossPay,comma6.);</a:t>
            </a:r>
          </a:p>
        </p:txBody>
      </p:sp>
    </p:spTree>
    <p:custDataLst>
      <p:tags r:id="rId1"/>
    </p:custData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5.12 Short </a:t>
            </a:r>
            <a:r>
              <a:rPr lang="en-US" dirty="0"/>
              <a:t>Answer Poll – Correct Answer</a:t>
            </a:r>
          </a:p>
        </p:txBody>
      </p:sp>
      <p:sp>
        <p:nvSpPr>
          <p:cNvPr id="3075" name="Rectangle 5"/>
          <p:cNvSpPr>
            <a:spLocks noGrp="1" noChangeArrowheads="1"/>
          </p:cNvSpPr>
          <p:nvPr>
            <p:ph idx="1"/>
          </p:nvPr>
        </p:nvSpPr>
        <p:spPr/>
        <p:txBody>
          <a:bodyPr/>
          <a:lstStyle/>
          <a:p>
            <a:r>
              <a:rPr lang="en-US" dirty="0"/>
              <a:t>Open and run the program </a:t>
            </a:r>
            <a:r>
              <a:rPr lang="en-US" b="1" dirty="0"/>
              <a:t>p205a02</a:t>
            </a:r>
            <a:r>
              <a:rPr lang="en-US" dirty="0"/>
              <a:t>. Did </a:t>
            </a:r>
            <a:r>
              <a:rPr lang="en-US" b="1" dirty="0" err="1"/>
              <a:t>GrossPay</a:t>
            </a:r>
            <a:r>
              <a:rPr lang="en-US" dirty="0"/>
              <a:t> become a numeric variable?  </a:t>
            </a:r>
          </a:p>
          <a:p>
            <a:pPr marL="0" indent="0"/>
            <a:endParaRPr lang="en-US" dirty="0"/>
          </a:p>
        </p:txBody>
      </p:sp>
      <p:sp>
        <p:nvSpPr>
          <p:cNvPr id="4" name="Rectangle 4"/>
          <p:cNvSpPr>
            <a:spLocks noChangeArrowheads="1"/>
          </p:cNvSpPr>
          <p:nvPr/>
        </p:nvSpPr>
        <p:spPr bwMode="auto">
          <a:xfrm>
            <a:off x="685800" y="2224935"/>
            <a:ext cx="6164263" cy="4508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nchor="ctr">
            <a:spAutoFit/>
          </a:bodyPr>
          <a:lstStyle/>
          <a:p>
            <a:pPr>
              <a:lnSpc>
                <a:spcPct val="85000"/>
              </a:lnSpc>
            </a:pPr>
            <a:r>
              <a:rPr lang="en-US" b="1" dirty="0" err="1">
                <a:solidFill>
                  <a:srgbClr val="1F1A17"/>
                </a:solidFill>
                <a:latin typeface="Courier New" pitchFamily="49" charset="0"/>
              </a:rPr>
              <a:t>GrossPay</a:t>
            </a:r>
            <a:r>
              <a:rPr lang="en-US" b="1" dirty="0">
                <a:solidFill>
                  <a:srgbClr val="1F1A17"/>
                </a:solidFill>
                <a:latin typeface="Courier New" pitchFamily="49" charset="0"/>
              </a:rPr>
              <a:t>=input(GrossPay,comma6.);</a:t>
            </a:r>
          </a:p>
        </p:txBody>
      </p:sp>
      <p:sp>
        <p:nvSpPr>
          <p:cNvPr id="2" name="Rectangle 1"/>
          <p:cNvSpPr/>
          <p:nvPr/>
        </p:nvSpPr>
        <p:spPr>
          <a:xfrm>
            <a:off x="685799" y="3013502"/>
            <a:ext cx="7037773" cy="461665"/>
          </a:xfrm>
          <a:prstGeom prst="rect">
            <a:avLst/>
          </a:prstGeom>
        </p:spPr>
        <p:txBody>
          <a:bodyPr wrap="square">
            <a:spAutoFit/>
          </a:bodyPr>
          <a:lstStyle/>
          <a:p>
            <a:r>
              <a:rPr lang="en-US" b="1" dirty="0"/>
              <a:t>No, </a:t>
            </a:r>
            <a:r>
              <a:rPr lang="en-US" b="1" dirty="0" err="1">
                <a:latin typeface="Arial"/>
              </a:rPr>
              <a:t>GrossPay</a:t>
            </a:r>
            <a:r>
              <a:rPr lang="en-US" b="1" dirty="0"/>
              <a:t> remains a character variable.  </a:t>
            </a:r>
          </a:p>
        </p:txBody>
      </p:sp>
    </p:spTree>
    <p:custDataLst>
      <p:tags r:id="rId1"/>
    </p:custDataLst>
    <p:extLst>
      <p:ext uri="{BB962C8B-B14F-4D97-AF65-F5344CB8AC3E}">
        <p14:creationId xmlns:p14="http://schemas.microsoft.com/office/powerpoint/2010/main" val="213813543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15"/>
          <p:cNvSpPr>
            <a:spLocks noGrp="1" noChangeArrowheads="1"/>
          </p:cNvSpPr>
          <p:nvPr>
            <p:ph type="title"/>
          </p:nvPr>
        </p:nvSpPr>
        <p:spPr/>
        <p:txBody>
          <a:bodyPr/>
          <a:lstStyle/>
          <a:p>
            <a:r>
              <a:rPr lang="en-US"/>
              <a:t>Converting a Variable to Another Data Type</a:t>
            </a:r>
          </a:p>
        </p:txBody>
      </p:sp>
      <p:sp>
        <p:nvSpPr>
          <p:cNvPr id="169987" name="Rectangle 16"/>
          <p:cNvSpPr>
            <a:spLocks noGrp="1" noChangeArrowheads="1"/>
          </p:cNvSpPr>
          <p:nvPr>
            <p:ph idx="1"/>
          </p:nvPr>
        </p:nvSpPr>
        <p:spPr/>
        <p:txBody>
          <a:bodyPr/>
          <a:lstStyle/>
          <a:p>
            <a:endParaRPr lang="en-US" dirty="0"/>
          </a:p>
          <a:p>
            <a:endParaRPr lang="en-US" dirty="0"/>
          </a:p>
          <a:p>
            <a:endParaRPr lang="en-US" dirty="0"/>
          </a:p>
          <a:p>
            <a:endParaRPr lang="en-US" dirty="0"/>
          </a:p>
          <a:p>
            <a:endParaRPr lang="en-US" dirty="0"/>
          </a:p>
          <a:p>
            <a:pPr>
              <a:spcAft>
                <a:spcPct val="30000"/>
              </a:spcAft>
            </a:pPr>
            <a:endParaRPr lang="en-US" dirty="0"/>
          </a:p>
          <a:p>
            <a:pPr>
              <a:spcAft>
                <a:spcPct val="30000"/>
              </a:spcAft>
            </a:pPr>
            <a:r>
              <a:rPr lang="en-US" dirty="0"/>
              <a:t>A variable is character or numeric. After the variable’s type is established, it cannot be changed.</a:t>
            </a:r>
          </a:p>
          <a:p>
            <a:r>
              <a:rPr lang="en-US" dirty="0"/>
              <a:t>By following three steps, you can create a new variable with the same name and a different type.</a:t>
            </a:r>
          </a:p>
        </p:txBody>
      </p:sp>
      <p:sp>
        <p:nvSpPr>
          <p:cNvPr id="9" name="Slide Number Placeholder 3"/>
          <p:cNvSpPr>
            <a:spLocks noGrp="1"/>
          </p:cNvSpPr>
          <p:nvPr>
            <p:ph type="sldNum" sz="quarter" idx="10"/>
          </p:nvPr>
        </p:nvSpPr>
        <p:spPr/>
        <p:txBody>
          <a:bodyPr/>
          <a:lstStyle/>
          <a:p>
            <a:pPr>
              <a:defRPr/>
            </a:pPr>
            <a:fld id="{12038B93-C359-4CB2-9336-606C452E104F}" type="slidenum">
              <a:rPr lang="en-US"/>
              <a:pPr>
                <a:defRPr/>
              </a:pPr>
              <a:t>125</a:t>
            </a:fld>
            <a:endParaRPr lang="en-US" b="0">
              <a:latin typeface="Times New Roman" pitchFamily="18" charset="0"/>
            </a:endParaRPr>
          </a:p>
        </p:txBody>
      </p:sp>
      <p:sp>
        <p:nvSpPr>
          <p:cNvPr id="169989"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69990" name="Rectangle 5"/>
          <p:cNvSpPr>
            <a:spLocks noChangeArrowheads="1"/>
          </p:cNvSpPr>
          <p:nvPr/>
        </p:nvSpPr>
        <p:spPr bwMode="auto">
          <a:xfrm>
            <a:off x="688975" y="1439863"/>
            <a:ext cx="6164263" cy="4508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nchor="ctr">
            <a:spAutoFit/>
          </a:bodyPr>
          <a:lstStyle/>
          <a:p>
            <a:pPr>
              <a:lnSpc>
                <a:spcPct val="85000"/>
              </a:lnSpc>
            </a:pPr>
            <a:r>
              <a:rPr lang="en-US" b="1">
                <a:solidFill>
                  <a:srgbClr val="1F1A17"/>
                </a:solidFill>
                <a:latin typeface="Courier New" pitchFamily="49" charset="0"/>
              </a:rPr>
              <a:t>GrossPay=input(GrossPay,comma6.);</a:t>
            </a:r>
          </a:p>
        </p:txBody>
      </p:sp>
      <p:sp>
        <p:nvSpPr>
          <p:cNvPr id="169991" name="Rectangle 14"/>
          <p:cNvSpPr>
            <a:spLocks noChangeArrowheads="1"/>
          </p:cNvSpPr>
          <p:nvPr/>
        </p:nvSpPr>
        <p:spPr bwMode="auto">
          <a:xfrm>
            <a:off x="774700" y="3978275"/>
            <a:ext cx="7769225"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buClr>
                <a:schemeClr val="tx1"/>
              </a:buClr>
              <a:buFont typeface="Monotype Sorts" pitchFamily="2" charset="2"/>
              <a:buNone/>
            </a:pPr>
            <a:endParaRPr lang="en-US" noProof="1"/>
          </a:p>
        </p:txBody>
      </p:sp>
      <p:pic>
        <p:nvPicPr>
          <p:cNvPr id="169992" name="Picture 18" descr="Caution_Warning_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2359025"/>
            <a:ext cx="709613"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pic>
      <p:sp>
        <p:nvSpPr>
          <p:cNvPr id="169993" name="Text Box 19"/>
          <p:cNvSpPr txBox="1">
            <a:spLocks noChangeArrowheads="1"/>
          </p:cNvSpPr>
          <p:nvPr/>
        </p:nvSpPr>
        <p:spPr bwMode="auto">
          <a:xfrm>
            <a:off x="1452563" y="2155825"/>
            <a:ext cx="6229350" cy="1287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dirty="0"/>
              <a:t>This assignment statement does </a:t>
            </a:r>
            <a:r>
              <a:rPr lang="en-US" b="1" i="1" dirty="0"/>
              <a:t>not</a:t>
            </a:r>
            <a:r>
              <a:rPr lang="en-US" dirty="0"/>
              <a:t> change </a:t>
            </a:r>
            <a:r>
              <a:rPr lang="en-US" b="1" dirty="0" err="1">
                <a:latin typeface="Arial"/>
              </a:rPr>
              <a:t>GrossPay</a:t>
            </a:r>
            <a:r>
              <a:rPr lang="en-US" b="1" dirty="0"/>
              <a:t> </a:t>
            </a:r>
            <a:r>
              <a:rPr lang="en-US" dirty="0"/>
              <a:t>from a character variable to a numeric variable.</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Converting a Variable to Another Data Type</a:t>
            </a:r>
          </a:p>
        </p:txBody>
      </p:sp>
      <p:sp>
        <p:nvSpPr>
          <p:cNvPr id="9" name="Slide Number Placeholder 3"/>
          <p:cNvSpPr>
            <a:spLocks noGrp="1"/>
          </p:cNvSpPr>
          <p:nvPr>
            <p:ph type="sldNum" sz="quarter" idx="10"/>
          </p:nvPr>
        </p:nvSpPr>
        <p:spPr/>
        <p:txBody>
          <a:bodyPr/>
          <a:lstStyle/>
          <a:p>
            <a:pPr>
              <a:defRPr/>
            </a:pPr>
            <a:fld id="{A520A98D-F71C-4626-85C8-FF0EE3FF0D61}" type="slidenum">
              <a:rPr lang="en-US"/>
              <a:pPr>
                <a:defRPr/>
              </a:pPr>
              <a:t>126</a:t>
            </a:fld>
            <a:endParaRPr lang="en-US" b="0">
              <a:latin typeface="Times New Roman" pitchFamily="18" charset="0"/>
            </a:endParaRPr>
          </a:p>
        </p:txBody>
      </p:sp>
      <p:sp>
        <p:nvSpPr>
          <p:cNvPr id="171014" name="Text Box 10"/>
          <p:cNvSpPr txBox="1">
            <a:spLocks noChangeArrowheads="1"/>
          </p:cNvSpPr>
          <p:nvPr/>
        </p:nvSpPr>
        <p:spPr bwMode="auto">
          <a:xfrm>
            <a:off x="1558925" y="19875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71015" name="Rectangle 11"/>
          <p:cNvSpPr>
            <a:spLocks noChangeArrowheads="1"/>
          </p:cNvSpPr>
          <p:nvPr/>
        </p:nvSpPr>
        <p:spPr bwMode="auto">
          <a:xfrm>
            <a:off x="644525" y="2220913"/>
            <a:ext cx="7772400" cy="1384300"/>
          </a:xfrm>
          <a:prstGeom prst="rect">
            <a:avLst/>
          </a:prstGeom>
          <a:solidFill>
            <a:srgbClr val="FFFFFF"/>
          </a:solidFill>
          <a:ln w="38100">
            <a:solidFill>
              <a:schemeClr val="tx2"/>
            </a:solidFill>
            <a:miter lim="800000"/>
            <a:headEnd/>
            <a:tailEnd/>
          </a:ln>
        </p:spPr>
        <p:txBody>
          <a:bodyPr lIns="50800" tIns="50800" rIns="50800" bIns="50800">
            <a:spAutoFit/>
          </a:bodyP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hrdata</a:t>
            </a:r>
            <a:r>
              <a:rPr lang="en-US" b="1" dirty="0">
                <a:latin typeface="Courier New" pitchFamily="49" charset="0"/>
              </a:rPr>
              <a:t>;</a:t>
            </a:r>
            <a:br>
              <a:rPr lang="en-US" b="1" dirty="0">
                <a:latin typeface="Courier New" pitchFamily="49" charset="0"/>
              </a:rPr>
            </a:br>
            <a:r>
              <a:rPr lang="en-US" b="1" dirty="0">
                <a:latin typeface="Courier New" pitchFamily="49" charset="0"/>
              </a:rPr>
              <a:t>   set </a:t>
            </a:r>
            <a:r>
              <a:rPr lang="en-US" b="1" dirty="0" err="1">
                <a:latin typeface="Courier New" pitchFamily="49" charset="0"/>
              </a:rPr>
              <a:t>orion.convert</a:t>
            </a:r>
            <a:r>
              <a:rPr lang="en-US" b="1" dirty="0">
                <a:latin typeface="Courier New" pitchFamily="49" charset="0"/>
              </a:rPr>
              <a:t>(rename=(</a:t>
            </a:r>
            <a:r>
              <a:rPr lang="en-US" b="1" dirty="0" err="1">
                <a:latin typeface="Courier New" pitchFamily="49" charset="0"/>
              </a:rPr>
              <a:t>GrossPay</a:t>
            </a:r>
            <a:r>
              <a:rPr lang="en-US" b="1" dirty="0">
                <a:latin typeface="Courier New" pitchFamily="49" charset="0"/>
              </a:rPr>
              <a:t>=</a:t>
            </a:r>
            <a:br>
              <a:rPr lang="en-US" b="1" dirty="0">
                <a:latin typeface="Courier New" pitchFamily="49" charset="0"/>
              </a:rPr>
            </a:br>
            <a:r>
              <a:rPr lang="en-US" b="1" dirty="0">
                <a:latin typeface="Courier New" pitchFamily="49" charset="0"/>
              </a:rPr>
              <a:t>      			         </a:t>
            </a:r>
            <a:r>
              <a:rPr lang="en-US" b="1" dirty="0" err="1">
                <a:latin typeface="Courier New" pitchFamily="49" charset="0"/>
              </a:rPr>
              <a:t>CharGross</a:t>
            </a:r>
            <a:r>
              <a:rPr lang="en-US" b="1" dirty="0">
                <a:latin typeface="Courier New" pitchFamily="49" charset="0"/>
              </a:rPr>
              <a:t>));</a:t>
            </a:r>
            <a:br>
              <a:rPr lang="en-US" b="1" dirty="0">
                <a:latin typeface="Courier New" pitchFamily="49" charset="0"/>
              </a:rPr>
            </a:br>
            <a:r>
              <a:rPr lang="en-US" b="1" dirty="0">
                <a:latin typeface="Courier New" pitchFamily="49" charset="0"/>
              </a:rPr>
              <a:t>run;</a:t>
            </a:r>
          </a:p>
        </p:txBody>
      </p:sp>
      <p:sp>
        <p:nvSpPr>
          <p:cNvPr id="171016" name="Rectangle 18"/>
          <p:cNvSpPr>
            <a:spLocks noChangeArrowheads="1"/>
          </p:cNvSpPr>
          <p:nvPr>
            <p:custDataLst>
              <p:tags r:id="rId1"/>
            </p:custDataLst>
          </p:nvPr>
        </p:nvSpPr>
        <p:spPr bwMode="auto">
          <a:xfrm>
            <a:off x="4530725" y="2605088"/>
            <a:ext cx="319722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71017" name="Rectangle 19"/>
          <p:cNvSpPr>
            <a:spLocks noChangeArrowheads="1"/>
          </p:cNvSpPr>
          <p:nvPr>
            <p:custDataLst>
              <p:tags r:id="rId2"/>
            </p:custDataLst>
          </p:nvPr>
        </p:nvSpPr>
        <p:spPr bwMode="auto">
          <a:xfrm>
            <a:off x="5964238" y="2916238"/>
            <a:ext cx="18272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71013" name="Text Box 9"/>
          <p:cNvSpPr txBox="1">
            <a:spLocks noChangeArrowheads="1"/>
          </p:cNvSpPr>
          <p:nvPr>
            <p:custDataLst>
              <p:tags r:id="rId3"/>
            </p:custDataLst>
          </p:nvPr>
        </p:nvSpPr>
        <p:spPr bwMode="auto">
          <a:xfrm>
            <a:off x="1965393" y="3409646"/>
            <a:ext cx="6784975"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a:solidFill>
                  <a:srgbClr val="000000"/>
                </a:solidFill>
              </a:rPr>
              <a:t>SAS-data-set</a:t>
            </a:r>
            <a:r>
              <a:rPr lang="en-US" dirty="0">
                <a:solidFill>
                  <a:srgbClr val="000000"/>
                </a:solidFill>
              </a:rPr>
              <a:t>(</a:t>
            </a:r>
            <a:r>
              <a:rPr lang="en-US" b="1" dirty="0">
                <a:solidFill>
                  <a:srgbClr val="000000"/>
                </a:solidFill>
              </a:rPr>
              <a:t>RENAME</a:t>
            </a:r>
            <a:r>
              <a:rPr lang="en-US" dirty="0">
                <a:solidFill>
                  <a:srgbClr val="000000"/>
                </a:solidFill>
              </a:rPr>
              <a:t>=(</a:t>
            </a:r>
            <a:r>
              <a:rPr lang="en-US" i="1" dirty="0">
                <a:solidFill>
                  <a:srgbClr val="000000"/>
                </a:solidFill>
              </a:rPr>
              <a:t>old-name</a:t>
            </a:r>
            <a:r>
              <a:rPr lang="en-US" dirty="0">
                <a:solidFill>
                  <a:srgbClr val="000000"/>
                </a:solidFill>
              </a:rPr>
              <a:t>=</a:t>
            </a:r>
            <a:r>
              <a:rPr lang="en-US" i="1" dirty="0">
                <a:solidFill>
                  <a:srgbClr val="000000"/>
                </a:solidFill>
              </a:rPr>
              <a:t>new-name</a:t>
            </a:r>
            <a:r>
              <a:rPr lang="en-US" dirty="0">
                <a:solidFill>
                  <a:srgbClr val="000000"/>
                </a:solidFill>
              </a:rPr>
              <a:t>))</a:t>
            </a:r>
          </a:p>
        </p:txBody>
      </p:sp>
      <p:graphicFrame>
        <p:nvGraphicFramePr>
          <p:cNvPr id="2" name="Table 1"/>
          <p:cNvGraphicFramePr>
            <a:graphicFrameLocks noGrp="1"/>
          </p:cNvGraphicFramePr>
          <p:nvPr>
            <p:extLst>
              <p:ext uri="{D42A27DB-BD31-4B8C-83A1-F6EECF244321}">
                <p14:modId xmlns:p14="http://schemas.microsoft.com/office/powerpoint/2010/main" val="210243308"/>
              </p:ext>
            </p:extLst>
          </p:nvPr>
        </p:nvGraphicFramePr>
        <p:xfrm>
          <a:off x="763604" y="1143000"/>
          <a:ext cx="7591124" cy="543560"/>
        </p:xfrm>
        <a:graphic>
          <a:graphicData uri="http://schemas.openxmlformats.org/drawingml/2006/table">
            <a:tbl>
              <a:tblPr firstRow="1" bandRow="1">
                <a:tableStyleId>{5C22544A-7EE6-4342-B048-85BDC9FD1C3A}</a:tableStyleId>
              </a:tblPr>
              <a:tblGrid>
                <a:gridCol w="1122947">
                  <a:extLst>
                    <a:ext uri="{9D8B030D-6E8A-4147-A177-3AD203B41FA5}">
                      <a16:colId xmlns:a16="http://schemas.microsoft.com/office/drawing/2014/main" val="20000"/>
                    </a:ext>
                  </a:extLst>
                </a:gridCol>
                <a:gridCol w="6468177">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1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Use the RENAME= data set option to rename.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211" y="2439196"/>
            <a:ext cx="7930241" cy="1889604"/>
          </a:xfrm>
          <a:prstGeom prst="rect">
            <a:avLst/>
          </a:prstGeom>
        </p:spPr>
      </p:pic>
      <p:sp>
        <p:nvSpPr>
          <p:cNvPr id="172034" name="Rectangle 2"/>
          <p:cNvSpPr>
            <a:spLocks noGrp="1" noChangeArrowheads="1"/>
          </p:cNvSpPr>
          <p:nvPr>
            <p:ph type="title"/>
          </p:nvPr>
        </p:nvSpPr>
        <p:spPr/>
        <p:txBody>
          <a:bodyPr/>
          <a:lstStyle/>
          <a:p>
            <a:r>
              <a:rPr lang="en-US"/>
              <a:t>Converting a Variable to Another Data Type</a:t>
            </a:r>
          </a:p>
        </p:txBody>
      </p:sp>
      <p:sp>
        <p:nvSpPr>
          <p:cNvPr id="8" name="Slide Number Placeholder 3"/>
          <p:cNvSpPr>
            <a:spLocks noGrp="1"/>
          </p:cNvSpPr>
          <p:nvPr>
            <p:ph type="sldNum" sz="quarter" idx="10"/>
          </p:nvPr>
        </p:nvSpPr>
        <p:spPr/>
        <p:txBody>
          <a:bodyPr/>
          <a:lstStyle/>
          <a:p>
            <a:pPr>
              <a:defRPr/>
            </a:pPr>
            <a:fld id="{E1BC0651-1D1A-433E-8E11-D256EB4A3512}" type="slidenum">
              <a:rPr lang="en-US"/>
              <a:pPr>
                <a:defRPr/>
              </a:pPr>
              <a:t>127</a:t>
            </a:fld>
            <a:endParaRPr lang="en-US" b="0">
              <a:latin typeface="Times New Roman" pitchFamily="18" charset="0"/>
            </a:endParaRPr>
          </a:p>
        </p:txBody>
      </p:sp>
      <p:sp>
        <p:nvSpPr>
          <p:cNvPr id="172037" name="Rectangle 4"/>
          <p:cNvSpPr>
            <a:spLocks noChangeArrowheads="1"/>
          </p:cNvSpPr>
          <p:nvPr/>
        </p:nvSpPr>
        <p:spPr bwMode="auto">
          <a:xfrm>
            <a:off x="685800" y="2343150"/>
            <a:ext cx="77724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br>
              <a:rPr lang="en-US">
                <a:latin typeface="Times New Roman" pitchFamily="18" charset="0"/>
              </a:rPr>
            </a:br>
            <a:br>
              <a:rPr lang="en-US">
                <a:latin typeface="Times New Roman" pitchFamily="18" charset="0"/>
              </a:rPr>
            </a:br>
            <a:br>
              <a:rPr lang="en-US">
                <a:latin typeface="Times New Roman" pitchFamily="18" charset="0"/>
              </a:rPr>
            </a:br>
            <a:br>
              <a:rPr lang="en-US">
                <a:latin typeface="Times New Roman" pitchFamily="18" charset="0"/>
              </a:rPr>
            </a:br>
            <a:br>
              <a:rPr lang="en-US">
                <a:latin typeface="Times New Roman" pitchFamily="18" charset="0"/>
              </a:rPr>
            </a:br>
            <a:endParaRPr lang="en-US">
              <a:latin typeface="Times New Roman" pitchFamily="18" charset="0"/>
            </a:endParaRPr>
          </a:p>
        </p:txBody>
      </p:sp>
      <p:sp>
        <p:nvSpPr>
          <p:cNvPr id="172038"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72040" name="Rectangle 12"/>
          <p:cNvSpPr>
            <a:spLocks noChangeArrowheads="1"/>
          </p:cNvSpPr>
          <p:nvPr>
            <p:custDataLst>
              <p:tags r:id="rId1"/>
            </p:custDataLst>
          </p:nvPr>
        </p:nvSpPr>
        <p:spPr bwMode="auto">
          <a:xfrm>
            <a:off x="1281113" y="3492500"/>
            <a:ext cx="623252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815029823"/>
              </p:ext>
            </p:extLst>
          </p:nvPr>
        </p:nvGraphicFramePr>
        <p:xfrm>
          <a:off x="763605" y="1143000"/>
          <a:ext cx="7823804" cy="1275080"/>
        </p:xfrm>
        <a:graphic>
          <a:graphicData uri="http://schemas.openxmlformats.org/drawingml/2006/table">
            <a:tbl>
              <a:tblPr firstRow="1" bandRow="1">
                <a:tableStyleId>{5C22544A-7EE6-4342-B048-85BDC9FD1C3A}</a:tableStyleId>
              </a:tblPr>
              <a:tblGrid>
                <a:gridCol w="1122947">
                  <a:extLst>
                    <a:ext uri="{9D8B030D-6E8A-4147-A177-3AD203B41FA5}">
                      <a16:colId xmlns:a16="http://schemas.microsoft.com/office/drawing/2014/main" val="20000"/>
                    </a:ext>
                  </a:extLst>
                </a:gridCol>
                <a:gridCol w="6700857">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2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Use the INPUT function in an assignment </a:t>
                      </a:r>
                      <a:br>
                        <a:rPr lang="en-US" sz="2400" b="0" i="0" dirty="0">
                          <a:solidFill>
                            <a:srgbClr val="000000"/>
                          </a:solidFill>
                        </a:rPr>
                      </a:br>
                      <a:r>
                        <a:rPr lang="en-US" sz="2400" b="0" i="0" dirty="0">
                          <a:solidFill>
                            <a:srgbClr val="000000"/>
                          </a:solidFill>
                        </a:rPr>
                        <a:t>statement to create a new variable with the</a:t>
                      </a:r>
                      <a:br>
                        <a:rPr lang="en-US" sz="2400" b="0" i="0" dirty="0">
                          <a:solidFill>
                            <a:srgbClr val="000000"/>
                          </a:solidFill>
                        </a:rPr>
                      </a:br>
                      <a:r>
                        <a:rPr lang="en-US" sz="2400" b="0" i="0" dirty="0">
                          <a:solidFill>
                            <a:srgbClr val="000000"/>
                          </a:solidFill>
                        </a:rPr>
                        <a:t>original name of the variable that you renamed.</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032" y="2439196"/>
            <a:ext cx="7930241" cy="1889604"/>
          </a:xfrm>
          <a:prstGeom prst="rect">
            <a:avLst/>
          </a:prstGeom>
        </p:spPr>
      </p:pic>
      <p:sp>
        <p:nvSpPr>
          <p:cNvPr id="173058" name="Rectangle 2"/>
          <p:cNvSpPr>
            <a:spLocks noGrp="1" noChangeArrowheads="1"/>
          </p:cNvSpPr>
          <p:nvPr>
            <p:ph type="title"/>
          </p:nvPr>
        </p:nvSpPr>
        <p:spPr/>
        <p:txBody>
          <a:bodyPr/>
          <a:lstStyle/>
          <a:p>
            <a:r>
              <a:rPr lang="en-US"/>
              <a:t>Converting a Variable to Another Data Type</a:t>
            </a:r>
          </a:p>
        </p:txBody>
      </p:sp>
      <p:sp>
        <p:nvSpPr>
          <p:cNvPr id="194563" name="Rectangle 3"/>
          <p:cNvSpPr>
            <a:spLocks noGrp="1" noChangeArrowheads="1"/>
          </p:cNvSpPr>
          <p:nvPr>
            <p:ph idx="1"/>
          </p:nvPr>
        </p:nvSpPr>
        <p:spPr>
          <a:xfrm>
            <a:off x="685800" y="1071563"/>
            <a:ext cx="7769225" cy="4872037"/>
          </a:xfrm>
        </p:spPr>
        <p:txBody>
          <a:bodyPr/>
          <a:lstStyle/>
          <a:p>
            <a:pPr marL="1143000" indent="-1143000">
              <a:defRPr/>
            </a:pPr>
            <a:endParaRPr lang="en-US" b="1" dirty="0"/>
          </a:p>
          <a:p>
            <a:pPr marL="1143000" indent="-1143000">
              <a:defRPr/>
            </a:pPr>
            <a:endParaRPr lang="en-US" b="1" dirty="0"/>
          </a:p>
          <a:p>
            <a:pPr marL="1143000" indent="-1143000">
              <a:defRPr/>
            </a:pPr>
            <a:endParaRPr lang="en-US" b="1" dirty="0"/>
          </a:p>
          <a:p>
            <a:pPr marL="1143000" indent="-1143000">
              <a:defRPr/>
            </a:pPr>
            <a:endParaRPr lang="en-US" dirty="0"/>
          </a:p>
          <a:p>
            <a:pPr marL="1143000" indent="-1143000">
              <a:defRPr/>
            </a:pPr>
            <a:endParaRPr lang="en-US" dirty="0"/>
          </a:p>
          <a:p>
            <a:pPr marL="1143000" indent="-1143000">
              <a:defRPr/>
            </a:pPr>
            <a:endParaRPr lang="en-US" dirty="0"/>
          </a:p>
          <a:p>
            <a:pPr marL="1143000" indent="-1143000">
              <a:defRPr/>
            </a:pPr>
            <a:endParaRPr lang="en-US" dirty="0"/>
          </a:p>
          <a:p>
            <a:pPr marL="1143000" indent="-1143000">
              <a:defRPr/>
            </a:pPr>
            <a:endParaRPr lang="en-US" dirty="0"/>
          </a:p>
          <a:p>
            <a:pPr marL="57150" indent="-57150">
              <a:defRPr/>
            </a:pPr>
            <a:r>
              <a:rPr lang="en-US" dirty="0"/>
              <a:t>The compilation for this program shows the PDV being created with a numeric </a:t>
            </a:r>
            <a:r>
              <a:rPr lang="en-US" b="1" dirty="0" err="1">
                <a:latin typeface="Arial"/>
              </a:rPr>
              <a:t>GrossPay</a:t>
            </a:r>
            <a:r>
              <a:rPr lang="en-US" dirty="0">
                <a:solidFill>
                  <a:srgbClr val="000000"/>
                </a:solidFill>
              </a:rPr>
              <a:t> variable</a:t>
            </a:r>
            <a:r>
              <a:rPr lang="en-US" dirty="0"/>
              <a:t>.</a:t>
            </a:r>
          </a:p>
          <a:p>
            <a:pPr marL="1143000" indent="-1143000">
              <a:defRPr/>
            </a:pPr>
            <a:endParaRPr lang="en-US" dirty="0"/>
          </a:p>
        </p:txBody>
      </p:sp>
      <p:sp>
        <p:nvSpPr>
          <p:cNvPr id="11" name="Slide Number Placeholder 3"/>
          <p:cNvSpPr>
            <a:spLocks noGrp="1"/>
          </p:cNvSpPr>
          <p:nvPr>
            <p:ph type="sldNum" sz="quarter" idx="10"/>
          </p:nvPr>
        </p:nvSpPr>
        <p:spPr/>
        <p:txBody>
          <a:bodyPr/>
          <a:lstStyle/>
          <a:p>
            <a:pPr>
              <a:defRPr/>
            </a:pPr>
            <a:fld id="{827DFFCD-64FC-4BD5-9771-C806E0C2ED22}" type="slidenum">
              <a:rPr lang="en-US"/>
              <a:pPr>
                <a:defRPr/>
              </a:pPr>
              <a:t>128</a:t>
            </a:fld>
            <a:endParaRPr lang="en-US" b="0">
              <a:latin typeface="Times New Roman" pitchFamily="18" charset="0"/>
            </a:endParaRPr>
          </a:p>
        </p:txBody>
      </p:sp>
      <p:sp>
        <p:nvSpPr>
          <p:cNvPr id="173061" name="Rectangle 4"/>
          <p:cNvSpPr>
            <a:spLocks noChangeArrowheads="1"/>
          </p:cNvSpPr>
          <p:nvPr/>
        </p:nvSpPr>
        <p:spPr bwMode="auto">
          <a:xfrm>
            <a:off x="685800" y="1982788"/>
            <a:ext cx="777240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br>
              <a:rPr lang="en-US">
                <a:latin typeface="Times New Roman" pitchFamily="18" charset="0"/>
              </a:rPr>
            </a:br>
            <a:br>
              <a:rPr lang="en-US">
                <a:latin typeface="Times New Roman" pitchFamily="18" charset="0"/>
              </a:rPr>
            </a:br>
            <a:br>
              <a:rPr lang="en-US">
                <a:latin typeface="Times New Roman" pitchFamily="18" charset="0"/>
              </a:rPr>
            </a:br>
            <a:br>
              <a:rPr lang="en-US">
                <a:latin typeface="Times New Roman" pitchFamily="18" charset="0"/>
              </a:rPr>
            </a:br>
            <a:br>
              <a:rPr lang="en-US">
                <a:latin typeface="Times New Roman" pitchFamily="18" charset="0"/>
              </a:rPr>
            </a:br>
            <a:endParaRPr lang="en-US">
              <a:latin typeface="Times New Roman" pitchFamily="18" charset="0"/>
            </a:endParaRPr>
          </a:p>
        </p:txBody>
      </p:sp>
      <p:sp>
        <p:nvSpPr>
          <p:cNvPr id="173062" name="Text Box 8"/>
          <p:cNvSpPr txBox="1">
            <a:spLocks noChangeArrowheads="1"/>
          </p:cNvSpPr>
          <p:nvPr/>
        </p:nvSpPr>
        <p:spPr bwMode="auto">
          <a:xfrm>
            <a:off x="6731000" y="638175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1">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endParaRPr lang="en-US" sz="1800" b="1" noProof="1">
              <a:solidFill>
                <a:schemeClr val="tx2"/>
              </a:solidFill>
              <a:cs typeface="Times New Roman" pitchFamily="18" charset="0"/>
            </a:endParaRPr>
          </a:p>
        </p:txBody>
      </p:sp>
      <p:sp>
        <p:nvSpPr>
          <p:cNvPr id="173063" name="Text Box 10"/>
          <p:cNvSpPr txBox="1">
            <a:spLocks noChangeArrowheads="1"/>
          </p:cNvSpPr>
          <p:nvPr/>
        </p:nvSpPr>
        <p:spPr bwMode="auto">
          <a:xfrm>
            <a:off x="1600200" y="3594652"/>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73065" name="Rectangle 12"/>
          <p:cNvSpPr>
            <a:spLocks noChangeArrowheads="1"/>
          </p:cNvSpPr>
          <p:nvPr>
            <p:custDataLst>
              <p:tags r:id="rId1"/>
            </p:custDataLst>
          </p:nvPr>
        </p:nvSpPr>
        <p:spPr bwMode="auto">
          <a:xfrm>
            <a:off x="2921000" y="2559050"/>
            <a:ext cx="25812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73066" name="Text Box 13"/>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p205d19</a:t>
            </a:r>
          </a:p>
        </p:txBody>
      </p:sp>
      <p:sp>
        <p:nvSpPr>
          <p:cNvPr id="173067" name="Text Box 14"/>
          <p:cNvSpPr txBox="1">
            <a:spLocks noChangeArrowheads="1"/>
          </p:cNvSpPr>
          <p:nvPr/>
        </p:nvSpPr>
        <p:spPr bwMode="auto">
          <a:xfrm>
            <a:off x="727075" y="4694238"/>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p>
        </p:txBody>
      </p:sp>
      <p:graphicFrame>
        <p:nvGraphicFramePr>
          <p:cNvPr id="13" name="Table 12"/>
          <p:cNvGraphicFramePr>
            <a:graphicFrameLocks noGrp="1"/>
          </p:cNvGraphicFramePr>
          <p:nvPr>
            <p:extLst>
              <p:ext uri="{D42A27DB-BD31-4B8C-83A1-F6EECF244321}">
                <p14:modId xmlns:p14="http://schemas.microsoft.com/office/powerpoint/2010/main" val="705356450"/>
              </p:ext>
            </p:extLst>
          </p:nvPr>
        </p:nvGraphicFramePr>
        <p:xfrm>
          <a:off x="763605" y="1143000"/>
          <a:ext cx="7823804" cy="1275080"/>
        </p:xfrm>
        <a:graphic>
          <a:graphicData uri="http://schemas.openxmlformats.org/drawingml/2006/table">
            <a:tbl>
              <a:tblPr firstRow="1" bandRow="1">
                <a:tableStyleId>{5C22544A-7EE6-4342-B048-85BDC9FD1C3A}</a:tableStyleId>
              </a:tblPr>
              <a:tblGrid>
                <a:gridCol w="1122947">
                  <a:extLst>
                    <a:ext uri="{9D8B030D-6E8A-4147-A177-3AD203B41FA5}">
                      <a16:colId xmlns:a16="http://schemas.microsoft.com/office/drawing/2014/main" val="20000"/>
                    </a:ext>
                  </a:extLst>
                </a:gridCol>
                <a:gridCol w="6700857">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3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Use a DROP= data set option in the DATA statement to exclude the original variable from the output SAS data set.</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t>Converting a Variable: Compilation</a:t>
            </a:r>
          </a:p>
        </p:txBody>
      </p:sp>
      <p:sp>
        <p:nvSpPr>
          <p:cNvPr id="37" name="Slide Number Placeholder 3"/>
          <p:cNvSpPr>
            <a:spLocks noGrp="1"/>
          </p:cNvSpPr>
          <p:nvPr>
            <p:ph type="sldNum" sz="quarter" idx="10"/>
          </p:nvPr>
        </p:nvSpPr>
        <p:spPr/>
        <p:txBody>
          <a:bodyPr/>
          <a:lstStyle/>
          <a:p>
            <a:pPr>
              <a:defRPr/>
            </a:pPr>
            <a:fld id="{682D87E8-5079-4BE7-A26C-5351D4BE14A6}" type="slidenum">
              <a:rPr lang="en-US"/>
              <a:pPr>
                <a:defRPr/>
              </a:pPr>
              <a:t>129</a:t>
            </a:fld>
            <a:endParaRPr lang="en-US" b="0">
              <a:latin typeface="Times New Roman" pitchFamily="18" charset="0"/>
            </a:endParaRPr>
          </a:p>
        </p:txBody>
      </p:sp>
      <p:sp>
        <p:nvSpPr>
          <p:cNvPr id="174084" name="Rectangle 3"/>
          <p:cNvSpPr>
            <a:spLocks noChangeArrowheads="1"/>
          </p:cNvSpPr>
          <p:nvPr/>
        </p:nvSpPr>
        <p:spPr bwMode="auto">
          <a:xfrm>
            <a:off x="685800" y="1066800"/>
            <a:ext cx="7772400" cy="1955800"/>
          </a:xfrm>
          <a:prstGeom prst="rect">
            <a:avLst/>
          </a:prstGeom>
          <a:solidFill>
            <a:srgbClr val="FFFFFF"/>
          </a:solidFill>
          <a:ln w="38100">
            <a:solidFill>
              <a:schemeClr val="tx2"/>
            </a:solidFill>
            <a:miter lim="800000"/>
            <a:headEnd/>
            <a:tailEnd/>
          </a:ln>
        </p:spPr>
        <p:txBody>
          <a:bodyPr lIns="92075" tIns="46038" rIns="92075" bIns="46038">
            <a:spAutoFit/>
          </a:bodyPr>
          <a:lstStyle/>
          <a:p>
            <a:r>
              <a:rPr lang="en-US" b="1" dirty="0">
                <a:solidFill>
                  <a:srgbClr val="000000"/>
                </a:solidFill>
                <a:latin typeface="Courier New" pitchFamily="49" charset="0"/>
              </a:rPr>
              <a:t>data </a:t>
            </a:r>
            <a:r>
              <a:rPr lang="en-US" b="1" dirty="0" err="1">
                <a:solidFill>
                  <a:srgbClr val="000000"/>
                </a:solidFill>
                <a:latin typeface="Courier New" pitchFamily="49" charset="0"/>
              </a:rPr>
              <a:t>hrdata</a:t>
            </a:r>
            <a:r>
              <a:rPr lang="en-US" b="1" dirty="0">
                <a:latin typeface="Courier New" pitchFamily="49" charset="0"/>
              </a:rPr>
              <a:t>(drop=</a:t>
            </a:r>
            <a:r>
              <a:rPr lang="en-US" b="1" dirty="0" err="1">
                <a:latin typeface="Courier New" pitchFamily="49" charset="0"/>
              </a:rPr>
              <a:t>CharGross</a:t>
            </a:r>
            <a:r>
              <a:rPr lang="en-US" b="1" dirty="0">
                <a:latin typeface="Courier New" pitchFamily="49" charset="0"/>
              </a:rPr>
              <a:t>);</a:t>
            </a:r>
          </a:p>
          <a:p>
            <a:r>
              <a:rPr lang="en-US" b="1" dirty="0">
                <a:latin typeface="Courier New" pitchFamily="49" charset="0"/>
              </a:rPr>
              <a:t>   set </a:t>
            </a:r>
            <a:r>
              <a:rPr lang="en-US" b="1" dirty="0" err="1">
                <a:latin typeface="Courier New" pitchFamily="49" charset="0"/>
              </a:rPr>
              <a:t>orion.convert</a:t>
            </a:r>
            <a:r>
              <a:rPr lang="en-US" b="1" dirty="0">
                <a:latin typeface="Courier New" pitchFamily="49" charset="0"/>
              </a:rPr>
              <a:t>(rename=(</a:t>
            </a:r>
            <a:r>
              <a:rPr lang="en-US" b="1" dirty="0" err="1">
                <a:latin typeface="Courier New" pitchFamily="49" charset="0"/>
              </a:rPr>
              <a:t>GrossPay</a:t>
            </a:r>
            <a:r>
              <a:rPr lang="en-US" b="1" dirty="0">
                <a:latin typeface="Courier New" pitchFamily="49" charset="0"/>
              </a:rPr>
              <a:t>=</a:t>
            </a:r>
          </a:p>
          <a:p>
            <a:r>
              <a:rPr lang="en-US" b="1" dirty="0">
                <a:latin typeface="Courier New" pitchFamily="49" charset="0"/>
              </a:rPr>
              <a:t>                             </a:t>
            </a:r>
            <a:r>
              <a:rPr lang="en-US" b="1" dirty="0" err="1">
                <a:latin typeface="Courier New" pitchFamily="49" charset="0"/>
              </a:rPr>
              <a:t>CharGross</a:t>
            </a:r>
            <a:r>
              <a:rPr lang="en-US" b="1" dirty="0">
                <a:latin typeface="Courier New" pitchFamily="49" charset="0"/>
              </a:rPr>
              <a:t>));            </a:t>
            </a:r>
          </a:p>
          <a:p>
            <a:r>
              <a:rPr lang="en-US" b="1" dirty="0">
                <a:latin typeface="Courier New" pitchFamily="49" charset="0"/>
              </a:rPr>
              <a:t>   </a:t>
            </a:r>
            <a:r>
              <a:rPr lang="en-US" b="1" dirty="0" err="1">
                <a:latin typeface="Courier New" pitchFamily="49" charset="0"/>
              </a:rPr>
              <a:t>GrossPay</a:t>
            </a:r>
            <a:r>
              <a:rPr lang="en-US" b="1" dirty="0">
                <a:latin typeface="Courier New" pitchFamily="49" charset="0"/>
              </a:rPr>
              <a:t>=input(CharGross,comma6.);</a:t>
            </a:r>
          </a:p>
          <a:p>
            <a:r>
              <a:rPr lang="en-US" b="1" dirty="0">
                <a:latin typeface="Courier New" pitchFamily="49" charset="0"/>
              </a:rPr>
              <a:t>run;</a:t>
            </a:r>
          </a:p>
        </p:txBody>
      </p:sp>
      <p:graphicFrame>
        <p:nvGraphicFramePr>
          <p:cNvPr id="690406" name="Group 230"/>
          <p:cNvGraphicFramePr>
            <a:graphicFrameLocks noGrp="1"/>
          </p:cNvGraphicFramePr>
          <p:nvPr/>
        </p:nvGraphicFramePr>
        <p:xfrm>
          <a:off x="663575" y="4397375"/>
          <a:ext cx="5334000" cy="1382713"/>
        </p:xfrm>
        <a:graphic>
          <a:graphicData uri="http://schemas.openxmlformats.org/drawingml/2006/table">
            <a:tbl>
              <a:tblPr/>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ID </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CharGross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Hired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74100" name="Rectangle 212"/>
          <p:cNvSpPr>
            <a:spLocks noChangeArrowheads="1"/>
          </p:cNvSpPr>
          <p:nvPr>
            <p:custDataLst>
              <p:tags r:id="rId1"/>
            </p:custDataLst>
          </p:nvPr>
        </p:nvSpPr>
        <p:spPr bwMode="auto">
          <a:xfrm>
            <a:off x="4605338" y="1471613"/>
            <a:ext cx="3128962"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74101" name="Rectangle 213"/>
          <p:cNvSpPr>
            <a:spLocks noChangeArrowheads="1"/>
          </p:cNvSpPr>
          <p:nvPr>
            <p:custDataLst>
              <p:tags r:id="rId2"/>
            </p:custDataLst>
          </p:nvPr>
        </p:nvSpPr>
        <p:spPr bwMode="auto">
          <a:xfrm>
            <a:off x="6000750" y="1865313"/>
            <a:ext cx="1851025"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74103"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10" name="AutoShape 5"/>
          <p:cNvSpPr>
            <a:spLocks noChangeArrowheads="1"/>
          </p:cNvSpPr>
          <p:nvPr/>
        </p:nvSpPr>
        <p:spPr bwMode="auto">
          <a:xfrm>
            <a:off x="2576513" y="4718050"/>
            <a:ext cx="1490662" cy="383382"/>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algn="ctr"/>
            <a:endParaRPr lang="en-US" sz="2000" b="1" noProof="1">
              <a:solidFill>
                <a:srgbClr val="000000"/>
              </a:solidFill>
            </a:endParaRPr>
          </a:p>
        </p:txBody>
      </p:sp>
    </p:spTree>
    <p:extLst>
      <p:ext uri="{BB962C8B-B14F-4D97-AF65-F5344CB8AC3E}">
        <p14:creationId xmlns:p14="http://schemas.microsoft.com/office/powerpoint/2010/main" val="19100401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Objectives</a:t>
            </a:r>
          </a:p>
        </p:txBody>
      </p:sp>
      <p:sp>
        <p:nvSpPr>
          <p:cNvPr id="20483" name="Rectangle 3"/>
          <p:cNvSpPr>
            <a:spLocks noGrp="1" noChangeArrowheads="1"/>
          </p:cNvSpPr>
          <p:nvPr>
            <p:ph idx="1"/>
          </p:nvPr>
        </p:nvSpPr>
        <p:spPr>
          <a:xfrm>
            <a:off x="685800" y="1071563"/>
            <a:ext cx="7769225" cy="4267200"/>
          </a:xfrm>
        </p:spPr>
        <p:txBody>
          <a:bodyPr/>
          <a:lstStyle/>
          <a:p>
            <a:pPr lvl="1"/>
            <a:r>
              <a:rPr lang="en-US"/>
              <a:t>Use SAS functions to extract, edit, and search character values.</a:t>
            </a:r>
          </a:p>
        </p:txBody>
      </p:sp>
      <p:sp>
        <p:nvSpPr>
          <p:cNvPr id="4" name="Slide Number Placeholder 3"/>
          <p:cNvSpPr>
            <a:spLocks noGrp="1"/>
          </p:cNvSpPr>
          <p:nvPr>
            <p:ph type="sldNum" sz="quarter" idx="10"/>
          </p:nvPr>
        </p:nvSpPr>
        <p:spPr/>
        <p:txBody>
          <a:bodyPr/>
          <a:lstStyle/>
          <a:p>
            <a:pPr>
              <a:defRPr/>
            </a:pPr>
            <a:fld id="{1B065B53-8520-4BAB-AB25-B9A5B1055FA8}" type="slidenum">
              <a:rPr lang="en-US"/>
              <a:pPr>
                <a:defRPr/>
              </a:pPr>
              <a:t>13</a:t>
            </a:fld>
            <a:endParaRPr lang="en-US" b="0">
              <a:latin typeface="Times New Roman" pitchFamily="18"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t>Converting a Variable: Compilation</a:t>
            </a:r>
          </a:p>
        </p:txBody>
      </p:sp>
      <p:sp>
        <p:nvSpPr>
          <p:cNvPr id="39" name="Slide Number Placeholder 3"/>
          <p:cNvSpPr>
            <a:spLocks noGrp="1"/>
          </p:cNvSpPr>
          <p:nvPr>
            <p:ph type="sldNum" sz="quarter" idx="10"/>
          </p:nvPr>
        </p:nvSpPr>
        <p:spPr/>
        <p:txBody>
          <a:bodyPr/>
          <a:lstStyle/>
          <a:p>
            <a:pPr>
              <a:defRPr/>
            </a:pPr>
            <a:fld id="{06901417-6645-42E8-92DD-8BD1CB0197CB}" type="slidenum">
              <a:rPr lang="en-US"/>
              <a:pPr>
                <a:defRPr/>
              </a:pPr>
              <a:t>130</a:t>
            </a:fld>
            <a:endParaRPr lang="en-US" b="0">
              <a:latin typeface="Times New Roman" pitchFamily="18" charset="0"/>
            </a:endParaRPr>
          </a:p>
        </p:txBody>
      </p:sp>
      <p:sp>
        <p:nvSpPr>
          <p:cNvPr id="175108" name="Rectangle 3"/>
          <p:cNvSpPr>
            <a:spLocks noChangeArrowheads="1"/>
          </p:cNvSpPr>
          <p:nvPr/>
        </p:nvSpPr>
        <p:spPr bwMode="auto">
          <a:xfrm>
            <a:off x="685800" y="1066800"/>
            <a:ext cx="7772400" cy="1955800"/>
          </a:xfrm>
          <a:prstGeom prst="rect">
            <a:avLst/>
          </a:prstGeom>
          <a:solidFill>
            <a:srgbClr val="FFFFFF"/>
          </a:solidFill>
          <a:ln w="38100">
            <a:solidFill>
              <a:schemeClr val="tx2"/>
            </a:solidFill>
            <a:miter lim="800000"/>
            <a:headEnd/>
            <a:tailEnd/>
          </a:ln>
        </p:spPr>
        <p:txBody>
          <a:bodyPr lIns="92075" tIns="46038" rIns="92075" bIns="46038">
            <a:spAutoFit/>
          </a:bodyPr>
          <a:lstStyle/>
          <a:p>
            <a:r>
              <a:rPr lang="en-US" b="1">
                <a:solidFill>
                  <a:srgbClr val="000000"/>
                </a:solidFill>
                <a:latin typeface="Courier New" pitchFamily="49" charset="0"/>
              </a:rPr>
              <a:t>data hrdata</a:t>
            </a:r>
            <a:r>
              <a:rPr lang="en-US" b="1">
                <a:latin typeface="Courier New" pitchFamily="49" charset="0"/>
              </a:rPr>
              <a:t>(drop=CharGross);</a:t>
            </a:r>
          </a:p>
          <a:p>
            <a:r>
              <a:rPr lang="en-US" b="1">
                <a:latin typeface="Courier New" pitchFamily="49" charset="0"/>
              </a:rPr>
              <a:t>   set orion.convert(rename=(GrossPay=</a:t>
            </a:r>
          </a:p>
          <a:p>
            <a:r>
              <a:rPr lang="en-US" b="1">
                <a:latin typeface="Courier New" pitchFamily="49" charset="0"/>
              </a:rPr>
              <a:t>                             CharGross));            </a:t>
            </a:r>
          </a:p>
          <a:p>
            <a:r>
              <a:rPr lang="en-US" b="1">
                <a:latin typeface="Courier New" pitchFamily="49" charset="0"/>
              </a:rPr>
              <a:t>   GrossPay=input(CharGross,comma6.);</a:t>
            </a:r>
          </a:p>
          <a:p>
            <a:r>
              <a:rPr lang="en-US" b="1">
                <a:latin typeface="Courier New" pitchFamily="49" charset="0"/>
              </a:rPr>
              <a:t>run;</a:t>
            </a:r>
          </a:p>
        </p:txBody>
      </p:sp>
      <p:graphicFrame>
        <p:nvGraphicFramePr>
          <p:cNvPr id="694415" name="Group 143"/>
          <p:cNvGraphicFramePr>
            <a:graphicFrameLocks noGrp="1"/>
          </p:cNvGraphicFramePr>
          <p:nvPr/>
        </p:nvGraphicFramePr>
        <p:xfrm>
          <a:off x="663575" y="4397375"/>
          <a:ext cx="7112000" cy="1382713"/>
        </p:xfrm>
        <a:graphic>
          <a:graphicData uri="http://schemas.openxmlformats.org/drawingml/2006/table">
            <a:tbl>
              <a:tblPr/>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ID </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CharGross</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Hired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GrossPay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75127" name="Rectangle 57"/>
          <p:cNvSpPr>
            <a:spLocks noChangeArrowheads="1"/>
          </p:cNvSpPr>
          <p:nvPr>
            <p:custDataLst>
              <p:tags r:id="rId1"/>
            </p:custDataLst>
          </p:nvPr>
        </p:nvSpPr>
        <p:spPr bwMode="auto">
          <a:xfrm>
            <a:off x="1325563" y="2197100"/>
            <a:ext cx="6161087"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75128" name="Rectangle 58"/>
          <p:cNvSpPr>
            <a:spLocks noChangeArrowheads="1"/>
          </p:cNvSpPr>
          <p:nvPr>
            <p:custDataLst>
              <p:tags r:id="rId2"/>
            </p:custDataLst>
          </p:nvPr>
        </p:nvSpPr>
        <p:spPr bwMode="auto">
          <a:xfrm>
            <a:off x="6619875" y="5091113"/>
            <a:ext cx="541338" cy="3048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75129"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t>Converting a Variable: Compilation</a:t>
            </a:r>
          </a:p>
        </p:txBody>
      </p:sp>
      <p:sp>
        <p:nvSpPr>
          <p:cNvPr id="38" name="Slide Number Placeholder 3"/>
          <p:cNvSpPr>
            <a:spLocks noGrp="1"/>
          </p:cNvSpPr>
          <p:nvPr>
            <p:ph type="sldNum" sz="quarter" idx="10"/>
          </p:nvPr>
        </p:nvSpPr>
        <p:spPr/>
        <p:txBody>
          <a:bodyPr/>
          <a:lstStyle/>
          <a:p>
            <a:pPr>
              <a:defRPr/>
            </a:pPr>
            <a:fld id="{9D43F46A-3B53-4139-903D-339281716E05}" type="slidenum">
              <a:rPr lang="en-US"/>
              <a:pPr>
                <a:defRPr/>
              </a:pPr>
              <a:t>131</a:t>
            </a:fld>
            <a:endParaRPr lang="en-US" b="0">
              <a:latin typeface="Times New Roman" pitchFamily="18" charset="0"/>
            </a:endParaRPr>
          </a:p>
        </p:txBody>
      </p:sp>
      <p:sp>
        <p:nvSpPr>
          <p:cNvPr id="176132" name="Rectangle 3"/>
          <p:cNvSpPr>
            <a:spLocks noChangeArrowheads="1"/>
          </p:cNvSpPr>
          <p:nvPr/>
        </p:nvSpPr>
        <p:spPr bwMode="auto">
          <a:xfrm>
            <a:off x="685800" y="1066800"/>
            <a:ext cx="7772400" cy="1955800"/>
          </a:xfrm>
          <a:prstGeom prst="rect">
            <a:avLst/>
          </a:prstGeom>
          <a:solidFill>
            <a:srgbClr val="FFFFFF"/>
          </a:solidFill>
          <a:ln w="38100">
            <a:solidFill>
              <a:schemeClr val="tx2"/>
            </a:solidFill>
            <a:miter lim="800000"/>
            <a:headEnd/>
            <a:tailEnd/>
          </a:ln>
        </p:spPr>
        <p:txBody>
          <a:bodyPr lIns="92075" tIns="46038" rIns="92075" bIns="46038">
            <a:spAutoFit/>
          </a:bodyPr>
          <a:lstStyle/>
          <a:p>
            <a:r>
              <a:rPr lang="en-US" b="1">
                <a:solidFill>
                  <a:srgbClr val="000000"/>
                </a:solidFill>
                <a:latin typeface="Courier New" pitchFamily="49" charset="0"/>
              </a:rPr>
              <a:t>data hrdata</a:t>
            </a:r>
            <a:r>
              <a:rPr lang="en-US" b="1">
                <a:latin typeface="Courier New" pitchFamily="49" charset="0"/>
              </a:rPr>
              <a:t>(drop=CharGross);</a:t>
            </a:r>
          </a:p>
          <a:p>
            <a:r>
              <a:rPr lang="en-US" b="1">
                <a:latin typeface="Courier New" pitchFamily="49" charset="0"/>
              </a:rPr>
              <a:t>   set orion.convert(rename=(GrossPay=</a:t>
            </a:r>
          </a:p>
          <a:p>
            <a:r>
              <a:rPr lang="en-US" b="1">
                <a:latin typeface="Courier New" pitchFamily="49" charset="0"/>
              </a:rPr>
              <a:t>                             CharGross));            </a:t>
            </a:r>
          </a:p>
          <a:p>
            <a:r>
              <a:rPr lang="en-US" b="1">
                <a:latin typeface="Courier New" pitchFamily="49" charset="0"/>
              </a:rPr>
              <a:t>   GrossPay=input(CharGross,comma6.);</a:t>
            </a:r>
          </a:p>
          <a:p>
            <a:r>
              <a:rPr lang="en-US" b="1">
                <a:latin typeface="Courier New" pitchFamily="49" charset="0"/>
              </a:rPr>
              <a:t>run;</a:t>
            </a:r>
          </a:p>
        </p:txBody>
      </p:sp>
      <p:sp>
        <p:nvSpPr>
          <p:cNvPr id="176133" name="Rectangle 58"/>
          <p:cNvSpPr>
            <a:spLocks noChangeArrowheads="1"/>
          </p:cNvSpPr>
          <p:nvPr>
            <p:custDataLst>
              <p:tags r:id="rId1"/>
            </p:custDataLst>
          </p:nvPr>
        </p:nvSpPr>
        <p:spPr bwMode="auto">
          <a:xfrm>
            <a:off x="2957513" y="1101725"/>
            <a:ext cx="2581275"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aphicFrame>
        <p:nvGraphicFramePr>
          <p:cNvPr id="692361" name="Group 137"/>
          <p:cNvGraphicFramePr>
            <a:graphicFrameLocks noGrp="1"/>
          </p:cNvGraphicFramePr>
          <p:nvPr/>
        </p:nvGraphicFramePr>
        <p:xfrm>
          <a:off x="663575" y="4397375"/>
          <a:ext cx="7112000" cy="1382713"/>
        </p:xfrm>
        <a:graphic>
          <a:graphicData uri="http://schemas.openxmlformats.org/drawingml/2006/table">
            <a:tbl>
              <a:tblPr/>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ID </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CharGross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Hired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GrossPay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76152" name="AutoShape 106"/>
          <p:cNvSpPr>
            <a:spLocks noChangeArrowheads="1"/>
          </p:cNvSpPr>
          <p:nvPr>
            <p:custDataLst>
              <p:tags r:id="rId2"/>
            </p:custDataLst>
          </p:nvPr>
        </p:nvSpPr>
        <p:spPr bwMode="auto">
          <a:xfrm rot="5400000">
            <a:off x="2520157" y="4949031"/>
            <a:ext cx="207962" cy="339725"/>
          </a:xfrm>
          <a:prstGeom prst="triangle">
            <a:avLst>
              <a:gd name="adj" fmla="val 50000"/>
            </a:avLst>
          </a:prstGeom>
          <a:solidFill>
            <a:srgbClr val="FF0000"/>
          </a:solidFill>
          <a:ln w="12700">
            <a:solidFill>
              <a:srgbClr val="000000"/>
            </a:solidFill>
            <a:miter lim="800000"/>
            <a:headEnd type="none" w="med" len="lg"/>
            <a:tailEnd type="none" w="med" len="lg"/>
          </a:ln>
        </p:spPr>
        <p:txBody>
          <a:bodyPr rot="10800000" vert="eaVert" wrap="none" lIns="88900" tIns="88900" rIns="88900" bIns="1270" anchor="ctr"/>
          <a:lstStyle/>
          <a:p>
            <a:pPr algn="r"/>
            <a:r>
              <a:rPr lang="en-US" sz="1200" b="1">
                <a:solidFill>
                  <a:srgbClr val="FFFFFF"/>
                </a:solidFill>
              </a:rPr>
              <a:t>D</a:t>
            </a: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685800" y="457200"/>
            <a:ext cx="8077200" cy="459806"/>
          </a:xfrm>
        </p:spPr>
        <p:txBody>
          <a:bodyPr>
            <a:spAutoFit/>
          </a:bodyPr>
          <a:lstStyle/>
          <a:p>
            <a:r>
              <a:rPr lang="en-US" dirty="0"/>
              <a:t>Business Scenario: Continued</a:t>
            </a:r>
          </a:p>
        </p:txBody>
      </p:sp>
      <p:sp>
        <p:nvSpPr>
          <p:cNvPr id="178179" name="Rectangle 3"/>
          <p:cNvSpPr>
            <a:spLocks noGrp="1" noChangeArrowheads="1"/>
          </p:cNvSpPr>
          <p:nvPr>
            <p:ph idx="1"/>
          </p:nvPr>
        </p:nvSpPr>
        <p:spPr>
          <a:xfrm>
            <a:off x="688975" y="1066800"/>
            <a:ext cx="7867650" cy="3944938"/>
          </a:xfrm>
        </p:spPr>
        <p:txBody>
          <a:bodyPr/>
          <a:lstStyle/>
          <a:p>
            <a:r>
              <a:rPr lang="en-US" dirty="0"/>
              <a:t>The </a:t>
            </a:r>
            <a:r>
              <a:rPr lang="en-US" b="1" dirty="0" err="1">
                <a:latin typeface="Arial"/>
              </a:rPr>
              <a:t>orion.convert</a:t>
            </a:r>
            <a:r>
              <a:rPr lang="en-US" dirty="0"/>
              <a:t> data set contains a numeric variable </a:t>
            </a:r>
            <a:r>
              <a:rPr lang="en-US" b="1" dirty="0">
                <a:latin typeface="Arial"/>
              </a:rPr>
              <a:t>Code</a:t>
            </a:r>
            <a:r>
              <a:rPr lang="en-US" dirty="0"/>
              <a:t> (area code) and a character variable </a:t>
            </a:r>
            <a:r>
              <a:rPr lang="en-US" b="1" dirty="0">
                <a:latin typeface="Arial"/>
              </a:rPr>
              <a:t>Mobile</a:t>
            </a:r>
            <a:r>
              <a:rPr lang="en-US" dirty="0"/>
              <a:t> (mobile telephone number). </a:t>
            </a:r>
          </a:p>
          <a:p>
            <a:endParaRPr lang="en-US" dirty="0"/>
          </a:p>
          <a:p>
            <a:endParaRPr lang="en-US" dirty="0"/>
          </a:p>
          <a:p>
            <a:endParaRPr lang="en-US" dirty="0"/>
          </a:p>
          <a:p>
            <a:endParaRPr lang="en-US" dirty="0"/>
          </a:p>
          <a:p>
            <a:r>
              <a:rPr lang="en-US" dirty="0"/>
              <a:t>                                 </a:t>
            </a:r>
          </a:p>
        </p:txBody>
      </p:sp>
      <p:sp>
        <p:nvSpPr>
          <p:cNvPr id="4" name="Slide Number Placeholder 3"/>
          <p:cNvSpPr>
            <a:spLocks noGrp="1"/>
          </p:cNvSpPr>
          <p:nvPr>
            <p:ph type="sldNum" sz="quarter" idx="10"/>
          </p:nvPr>
        </p:nvSpPr>
        <p:spPr/>
        <p:txBody>
          <a:bodyPr/>
          <a:lstStyle/>
          <a:p>
            <a:pPr>
              <a:defRPr/>
            </a:pPr>
            <a:fld id="{922A7637-8654-47B9-8F48-78CE4F735973}" type="slidenum">
              <a:rPr lang="en-US"/>
              <a:pPr>
                <a:defRPr/>
              </a:pPr>
              <a:t>133</a:t>
            </a:fld>
            <a:endParaRPr lang="en-US" b="0">
              <a:latin typeface="Times New Roman" pitchFamily="18" charset="0"/>
            </a:endParaRPr>
          </a:p>
        </p:txBody>
      </p:sp>
      <p:graphicFrame>
        <p:nvGraphicFramePr>
          <p:cNvPr id="10" name="Group 214"/>
          <p:cNvGraphicFramePr>
            <a:graphicFrameLocks noGrp="1"/>
          </p:cNvGraphicFramePr>
          <p:nvPr>
            <p:extLst>
              <p:ext uri="{D42A27DB-BD31-4B8C-83A1-F6EECF244321}">
                <p14:modId xmlns:p14="http://schemas.microsoft.com/office/powerpoint/2010/main" val="407046724"/>
              </p:ext>
            </p:extLst>
          </p:nvPr>
        </p:nvGraphicFramePr>
        <p:xfrm>
          <a:off x="628448" y="2796320"/>
          <a:ext cx="7978775" cy="2135191"/>
        </p:xfrm>
        <a:graphic>
          <a:graphicData uri="http://schemas.openxmlformats.org/drawingml/2006/table">
            <a:tbl>
              <a:tblPr/>
              <a:tblGrid>
                <a:gridCol w="1595438">
                  <a:extLst>
                    <a:ext uri="{9D8B030D-6E8A-4147-A177-3AD203B41FA5}">
                      <a16:colId xmlns:a16="http://schemas.microsoft.com/office/drawing/2014/main" val="20000"/>
                    </a:ext>
                  </a:extLst>
                </a:gridCol>
                <a:gridCol w="1595437">
                  <a:extLst>
                    <a:ext uri="{9D8B030D-6E8A-4147-A177-3AD203B41FA5}">
                      <a16:colId xmlns:a16="http://schemas.microsoft.com/office/drawing/2014/main" val="20001"/>
                    </a:ext>
                  </a:extLst>
                </a:gridCol>
                <a:gridCol w="1423988">
                  <a:extLst>
                    <a:ext uri="{9D8B030D-6E8A-4147-A177-3AD203B41FA5}">
                      <a16:colId xmlns:a16="http://schemas.microsoft.com/office/drawing/2014/main" val="20002"/>
                    </a:ext>
                  </a:extLst>
                </a:gridCol>
                <a:gridCol w="1593850">
                  <a:extLst>
                    <a:ext uri="{9D8B030D-6E8A-4147-A177-3AD203B41FA5}">
                      <a16:colId xmlns:a16="http://schemas.microsoft.com/office/drawing/2014/main" val="20003"/>
                    </a:ext>
                  </a:extLst>
                </a:gridCol>
                <a:gridCol w="1770062">
                  <a:extLst>
                    <a:ext uri="{9D8B030D-6E8A-4147-A177-3AD203B41FA5}">
                      <a16:colId xmlns:a16="http://schemas.microsoft.com/office/drawing/2014/main" val="20004"/>
                    </a:ext>
                  </a:extLst>
                </a:gridCol>
              </a:tblGrid>
              <a:tr h="426718">
                <a:tc gridSpan="5">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err="1">
                          <a:ln>
                            <a:noFill/>
                          </a:ln>
                          <a:solidFill>
                            <a:srgbClr val="000000"/>
                          </a:solidFill>
                          <a:effectLst/>
                          <a:latin typeface="Arial"/>
                        </a:rPr>
                        <a:t>orion.convert</a:t>
                      </a:r>
                      <a:endParaRPr kumimoji="0" lang="en-US" sz="2400" b="1" i="0" u="none" strike="noStrike" cap="none" normalizeH="0" baseline="0" dirty="0">
                        <a:ln>
                          <a:noFill/>
                        </a:ln>
                        <a:solidFill>
                          <a:srgbClr val="000000"/>
                        </a:solidFill>
                        <a:effectLst/>
                        <a:latin typeface="Arial"/>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55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GrossPay</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Code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Mobile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Hired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52,000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303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393-0956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04/13/2008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48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919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770-8292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08/25/2010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52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49,000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301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449-5239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06/08/2009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787683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685800" y="457200"/>
            <a:ext cx="8077200" cy="459806"/>
          </a:xfrm>
        </p:spPr>
        <p:txBody>
          <a:bodyPr>
            <a:spAutoFit/>
          </a:bodyPr>
          <a:lstStyle/>
          <a:p>
            <a:r>
              <a:rPr lang="en-US" dirty="0"/>
              <a:t>Business Scenario: Continued</a:t>
            </a:r>
          </a:p>
        </p:txBody>
      </p:sp>
      <p:sp>
        <p:nvSpPr>
          <p:cNvPr id="178179" name="Rectangle 3"/>
          <p:cNvSpPr>
            <a:spLocks noGrp="1" noChangeArrowheads="1"/>
          </p:cNvSpPr>
          <p:nvPr>
            <p:ph idx="1"/>
          </p:nvPr>
        </p:nvSpPr>
        <p:spPr>
          <a:xfrm>
            <a:off x="688975" y="1066800"/>
            <a:ext cx="7867650" cy="3944938"/>
          </a:xfrm>
        </p:spPr>
        <p:txBody>
          <a:bodyPr/>
          <a:lstStyle/>
          <a:p>
            <a:r>
              <a:rPr lang="en-US" dirty="0"/>
              <a:t>Create a character variable, </a:t>
            </a:r>
            <a:r>
              <a:rPr lang="en-US" b="1" dirty="0">
                <a:latin typeface="Arial"/>
              </a:rPr>
              <a:t>Phone</a:t>
            </a:r>
            <a:r>
              <a:rPr lang="en-US" dirty="0"/>
              <a:t>, that contains the area code in parentheses followed by the mobile telephone number.</a:t>
            </a:r>
          </a:p>
          <a:p>
            <a:endParaRPr lang="en-US" dirty="0"/>
          </a:p>
          <a:p>
            <a:endParaRPr lang="en-US" dirty="0"/>
          </a:p>
          <a:p>
            <a:endParaRPr lang="en-US" dirty="0"/>
          </a:p>
          <a:p>
            <a:r>
              <a:rPr lang="en-US" dirty="0"/>
              <a:t>For the first try at creating the </a:t>
            </a:r>
            <a:r>
              <a:rPr lang="en-US" b="1" dirty="0">
                <a:latin typeface="Arial"/>
              </a:rPr>
              <a:t>Phone</a:t>
            </a:r>
            <a:r>
              <a:rPr lang="en-US" dirty="0"/>
              <a:t> variable, let </a:t>
            </a:r>
            <a:br>
              <a:rPr lang="en-US" dirty="0"/>
            </a:br>
            <a:r>
              <a:rPr lang="en-US" dirty="0"/>
              <a:t>SAS automatically handle the conversion.</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922A7637-8654-47B9-8F48-78CE4F735973}" type="slidenum">
              <a:rPr lang="en-US"/>
              <a:pPr>
                <a:defRPr/>
              </a:pPr>
              <a:t>134</a:t>
            </a:fld>
            <a:endParaRPr lang="en-US" b="0">
              <a:latin typeface="Times New Roman" pitchFamily="18" charset="0"/>
            </a:endParaRPr>
          </a:p>
        </p:txBody>
      </p:sp>
      <p:graphicFrame>
        <p:nvGraphicFramePr>
          <p:cNvPr id="12" name="Group 214"/>
          <p:cNvGraphicFramePr>
            <a:graphicFrameLocks noGrp="1"/>
          </p:cNvGraphicFramePr>
          <p:nvPr>
            <p:extLst>
              <p:ext uri="{D42A27DB-BD31-4B8C-83A1-F6EECF244321}">
                <p14:modId xmlns:p14="http://schemas.microsoft.com/office/powerpoint/2010/main" val="1707294806"/>
              </p:ext>
            </p:extLst>
          </p:nvPr>
        </p:nvGraphicFramePr>
        <p:xfrm>
          <a:off x="628448" y="2320070"/>
          <a:ext cx="7978775" cy="2135191"/>
        </p:xfrm>
        <a:graphic>
          <a:graphicData uri="http://schemas.openxmlformats.org/drawingml/2006/table">
            <a:tbl>
              <a:tblPr/>
              <a:tblGrid>
                <a:gridCol w="1595438">
                  <a:extLst>
                    <a:ext uri="{9D8B030D-6E8A-4147-A177-3AD203B41FA5}">
                      <a16:colId xmlns:a16="http://schemas.microsoft.com/office/drawing/2014/main" val="20000"/>
                    </a:ext>
                  </a:extLst>
                </a:gridCol>
                <a:gridCol w="1595437">
                  <a:extLst>
                    <a:ext uri="{9D8B030D-6E8A-4147-A177-3AD203B41FA5}">
                      <a16:colId xmlns:a16="http://schemas.microsoft.com/office/drawing/2014/main" val="20001"/>
                    </a:ext>
                  </a:extLst>
                </a:gridCol>
                <a:gridCol w="1423988">
                  <a:extLst>
                    <a:ext uri="{9D8B030D-6E8A-4147-A177-3AD203B41FA5}">
                      <a16:colId xmlns:a16="http://schemas.microsoft.com/office/drawing/2014/main" val="20002"/>
                    </a:ext>
                  </a:extLst>
                </a:gridCol>
                <a:gridCol w="1593850">
                  <a:extLst>
                    <a:ext uri="{9D8B030D-6E8A-4147-A177-3AD203B41FA5}">
                      <a16:colId xmlns:a16="http://schemas.microsoft.com/office/drawing/2014/main" val="20003"/>
                    </a:ext>
                  </a:extLst>
                </a:gridCol>
                <a:gridCol w="1770062">
                  <a:extLst>
                    <a:ext uri="{9D8B030D-6E8A-4147-A177-3AD203B41FA5}">
                      <a16:colId xmlns:a16="http://schemas.microsoft.com/office/drawing/2014/main" val="20004"/>
                    </a:ext>
                  </a:extLst>
                </a:gridCol>
              </a:tblGrid>
              <a:tr h="426718">
                <a:tc gridSpan="5">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err="1">
                          <a:ln>
                            <a:noFill/>
                          </a:ln>
                          <a:solidFill>
                            <a:srgbClr val="000000"/>
                          </a:solidFill>
                          <a:effectLst/>
                          <a:latin typeface="Arial"/>
                        </a:rPr>
                        <a:t>orion.convert</a:t>
                      </a:r>
                      <a:endParaRPr kumimoji="0" lang="en-US" sz="2400" b="1" i="0" u="none" strike="noStrike" cap="none" normalizeH="0" baseline="0" dirty="0">
                        <a:ln>
                          <a:noFill/>
                        </a:ln>
                        <a:solidFill>
                          <a:srgbClr val="000000"/>
                        </a:solidFill>
                        <a:effectLst/>
                        <a:latin typeface="Arial"/>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55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GrossPay</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Code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Mobile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Hired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52,000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303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393-0956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04/13/2008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48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919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770-8292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08/25/2010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52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49,000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301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449-5239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06/08/2009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graphicFrame>
        <p:nvGraphicFramePr>
          <p:cNvPr id="13" name="Group 214"/>
          <p:cNvGraphicFramePr>
            <a:graphicFrameLocks noGrp="1"/>
          </p:cNvGraphicFramePr>
          <p:nvPr>
            <p:extLst>
              <p:ext uri="{D42A27DB-BD31-4B8C-83A1-F6EECF244321}">
                <p14:modId xmlns:p14="http://schemas.microsoft.com/office/powerpoint/2010/main" val="4076636673"/>
              </p:ext>
            </p:extLst>
          </p:nvPr>
        </p:nvGraphicFramePr>
        <p:xfrm>
          <a:off x="5478947" y="4736168"/>
          <a:ext cx="2088665" cy="1708473"/>
        </p:xfrm>
        <a:graphic>
          <a:graphicData uri="http://schemas.openxmlformats.org/drawingml/2006/table">
            <a:tbl>
              <a:tblPr/>
              <a:tblGrid>
                <a:gridCol w="2088665">
                  <a:extLst>
                    <a:ext uri="{9D8B030D-6E8A-4147-A177-3AD203B41FA5}">
                      <a16:colId xmlns:a16="http://schemas.microsoft.com/office/drawing/2014/main" val="20000"/>
                    </a:ext>
                  </a:extLst>
                </a:gridCol>
              </a:tblGrid>
              <a:tr h="67055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Phone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0"/>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(303) 393-0956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1"/>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(919) 770-8292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(301)449-5239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bl>
          </a:graphicData>
        </a:graphic>
      </p:graphicFrame>
      <p:sp>
        <p:nvSpPr>
          <p:cNvPr id="11" name="Rectangle 57"/>
          <p:cNvSpPr>
            <a:spLocks noChangeArrowheads="1"/>
          </p:cNvSpPr>
          <p:nvPr>
            <p:custDataLst>
              <p:tags r:id="rId1"/>
            </p:custDataLst>
          </p:nvPr>
        </p:nvSpPr>
        <p:spPr bwMode="auto">
          <a:xfrm>
            <a:off x="3821114" y="3416300"/>
            <a:ext cx="3008312" cy="1031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pic>
        <p:nvPicPr>
          <p:cNvPr id="6146" name="Picture 2" descr="L:\graphics\arrow_swoop_down_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9675" y="4367212"/>
            <a:ext cx="1028700" cy="7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5642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L:\graphics\background_yellow_haze_horiz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2047874"/>
            <a:ext cx="7391400" cy="2581275"/>
          </a:xfrm>
          <a:prstGeom prst="rect">
            <a:avLst/>
          </a:prstGeom>
          <a:noFill/>
          <a:extLst>
            <a:ext uri="{909E8E84-426E-40DD-AFC4-6F175D3DCCD1}">
              <a14:hiddenFill xmlns:a14="http://schemas.microsoft.com/office/drawing/2010/main">
                <a:solidFill>
                  <a:srgbClr val="FFFFFF"/>
                </a:solidFill>
              </a14:hiddenFill>
            </a:ext>
          </a:extLst>
        </p:spPr>
      </p:pic>
      <p:sp>
        <p:nvSpPr>
          <p:cNvPr id="178178" name="Rectangle 2"/>
          <p:cNvSpPr>
            <a:spLocks noGrp="1" noChangeArrowheads="1"/>
          </p:cNvSpPr>
          <p:nvPr>
            <p:ph type="title"/>
          </p:nvPr>
        </p:nvSpPr>
        <p:spPr>
          <a:xfrm>
            <a:off x="685800" y="457200"/>
            <a:ext cx="8077200" cy="459806"/>
          </a:xfrm>
        </p:spPr>
        <p:txBody>
          <a:bodyPr>
            <a:spAutoFit/>
          </a:bodyPr>
          <a:lstStyle/>
          <a:p>
            <a:r>
              <a:rPr lang="en-US" dirty="0"/>
              <a:t>Automatic Numeric-to-Character Conversion</a:t>
            </a:r>
          </a:p>
        </p:txBody>
      </p:sp>
      <p:sp>
        <p:nvSpPr>
          <p:cNvPr id="178179" name="Rectangle 3"/>
          <p:cNvSpPr>
            <a:spLocks noGrp="1" noChangeArrowheads="1"/>
          </p:cNvSpPr>
          <p:nvPr>
            <p:ph idx="1"/>
          </p:nvPr>
        </p:nvSpPr>
        <p:spPr>
          <a:xfrm>
            <a:off x="688975" y="1066800"/>
            <a:ext cx="7867650" cy="3944938"/>
          </a:xfrm>
        </p:spPr>
        <p:txBody>
          <a:bodyPr/>
          <a:lstStyle/>
          <a:p>
            <a:r>
              <a:rPr lang="en-US" dirty="0"/>
              <a:t>For the first try at creating the </a:t>
            </a:r>
            <a:r>
              <a:rPr lang="en-US" b="1" dirty="0">
                <a:latin typeface="Arial"/>
              </a:rPr>
              <a:t>Phone</a:t>
            </a:r>
            <a:r>
              <a:rPr lang="en-US" dirty="0"/>
              <a:t> variable, let </a:t>
            </a:r>
            <a:br>
              <a:rPr lang="en-US" dirty="0"/>
            </a:br>
            <a:r>
              <a:rPr lang="en-US" dirty="0"/>
              <a:t>SAS handle the conversion automatically.</a:t>
            </a:r>
          </a:p>
          <a:p>
            <a:endParaRPr lang="en-US" dirty="0"/>
          </a:p>
          <a:p>
            <a:endParaRPr lang="en-US" dirty="0"/>
          </a:p>
          <a:p>
            <a:endParaRPr lang="en-US" dirty="0"/>
          </a:p>
          <a:p>
            <a:r>
              <a:rPr lang="en-US" dirty="0"/>
              <a:t>                               </a:t>
            </a:r>
          </a:p>
        </p:txBody>
      </p:sp>
      <p:sp>
        <p:nvSpPr>
          <p:cNvPr id="4" name="Slide Number Placeholder 3"/>
          <p:cNvSpPr>
            <a:spLocks noGrp="1"/>
          </p:cNvSpPr>
          <p:nvPr>
            <p:ph type="sldNum" sz="quarter" idx="10"/>
          </p:nvPr>
        </p:nvSpPr>
        <p:spPr/>
        <p:txBody>
          <a:bodyPr/>
          <a:lstStyle/>
          <a:p>
            <a:pPr>
              <a:defRPr/>
            </a:pPr>
            <a:fld id="{922A7637-8654-47B9-8F48-78CE4F735973}" type="slidenum">
              <a:rPr lang="en-US"/>
              <a:pPr>
                <a:defRPr/>
              </a:pPr>
              <a:t>135</a:t>
            </a:fld>
            <a:endParaRPr lang="en-US" b="0">
              <a:latin typeface="Times New Roman" pitchFamily="18" charset="0"/>
            </a:endParaRPr>
          </a:p>
        </p:txBody>
      </p:sp>
      <p:pic>
        <p:nvPicPr>
          <p:cNvPr id="22" name="Picture 13" descr="L:\graphics\sasSession_cro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1441" y="2673350"/>
            <a:ext cx="1521119" cy="1156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511948" y="3704876"/>
            <a:ext cx="699230" cy="461665"/>
          </a:xfrm>
          <a:prstGeom prst="rect">
            <a:avLst/>
          </a:prstGeom>
          <a:noFill/>
        </p:spPr>
        <p:txBody>
          <a:bodyPr wrap="none" rtlCol="0">
            <a:spAutoFit/>
          </a:bodyPr>
          <a:lstStyle/>
          <a:p>
            <a:r>
              <a:rPr lang="en-US" dirty="0"/>
              <a:t>303</a:t>
            </a:r>
          </a:p>
        </p:txBody>
      </p:sp>
      <p:sp>
        <p:nvSpPr>
          <p:cNvPr id="23" name="TextBox 22"/>
          <p:cNvSpPr txBox="1"/>
          <p:nvPr/>
        </p:nvSpPr>
        <p:spPr>
          <a:xfrm>
            <a:off x="6845585" y="3714401"/>
            <a:ext cx="904415" cy="461665"/>
          </a:xfrm>
          <a:prstGeom prst="rect">
            <a:avLst/>
          </a:prstGeom>
          <a:noFill/>
        </p:spPr>
        <p:txBody>
          <a:bodyPr wrap="none" rtlCol="0">
            <a:spAutoFit/>
          </a:bodyPr>
          <a:lstStyle/>
          <a:p>
            <a:r>
              <a:rPr lang="en-US" dirty="0"/>
              <a:t>(303)</a:t>
            </a:r>
          </a:p>
        </p:txBody>
      </p:sp>
      <p:pic>
        <p:nvPicPr>
          <p:cNvPr id="26" name="Picture 3" descr="L:\graphics\arrow_fade_r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1851" y="3149520"/>
            <a:ext cx="1228725" cy="37147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descr="L:\graphics\arrow_fade_r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6041" y="3162034"/>
            <a:ext cx="1228725" cy="3714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assff\AppData\Local\Microsoft\Windows\Temporary Internet Files\Content.Outlook\HAZINNZI\character_l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1543" y="2775569"/>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assff\AppData\Local\Microsoft\Windows\Temporary Internet Files\Content.Outlook\HAZINNZI\numeric_l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5313" y="2775569"/>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2783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41"/>
          <p:cNvSpPr>
            <a:spLocks noGrp="1" noChangeArrowheads="1"/>
          </p:cNvSpPr>
          <p:nvPr>
            <p:ph type="title"/>
          </p:nvPr>
        </p:nvSpPr>
        <p:spPr/>
        <p:txBody>
          <a:bodyPr/>
          <a:lstStyle/>
          <a:p>
            <a:r>
              <a:rPr lang="en-US"/>
              <a:t>Automatic Numeric-to-Character Conversion</a:t>
            </a:r>
          </a:p>
        </p:txBody>
      </p:sp>
      <p:sp>
        <p:nvSpPr>
          <p:cNvPr id="179203" name="Rectangle 1042"/>
          <p:cNvSpPr>
            <a:spLocks noGrp="1" noChangeArrowheads="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SAS converts the numeric values in </a:t>
            </a:r>
            <a:r>
              <a:rPr lang="en-US" b="1" dirty="0">
                <a:latin typeface="Arial"/>
              </a:rPr>
              <a:t>Code</a:t>
            </a:r>
            <a:r>
              <a:rPr lang="en-US" dirty="0"/>
              <a:t> into character values automatically.</a:t>
            </a:r>
          </a:p>
        </p:txBody>
      </p:sp>
      <p:sp>
        <p:nvSpPr>
          <p:cNvPr id="44" name="Slide Number Placeholder 3"/>
          <p:cNvSpPr>
            <a:spLocks noGrp="1"/>
          </p:cNvSpPr>
          <p:nvPr>
            <p:ph type="sldNum" sz="quarter" idx="10"/>
          </p:nvPr>
        </p:nvSpPr>
        <p:spPr/>
        <p:txBody>
          <a:bodyPr/>
          <a:lstStyle/>
          <a:p>
            <a:pPr>
              <a:defRPr/>
            </a:pPr>
            <a:fld id="{1CB4BBD1-F358-40F8-9B2B-2FD19E1CFC43}" type="slidenum">
              <a:rPr lang="en-US"/>
              <a:pPr>
                <a:defRPr/>
              </a:pPr>
              <a:t>136</a:t>
            </a:fld>
            <a:endParaRPr lang="en-US" b="0">
              <a:latin typeface="Times New Roman" pitchFamily="18" charset="0"/>
            </a:endParaRPr>
          </a:p>
        </p:txBody>
      </p:sp>
      <p:sp>
        <p:nvSpPr>
          <p:cNvPr id="179205" name="Text Box 8"/>
          <p:cNvSpPr txBox="1">
            <a:spLocks noChangeArrowheads="1"/>
          </p:cNvSpPr>
          <p:nvPr/>
        </p:nvSpPr>
        <p:spPr bwMode="auto">
          <a:xfrm>
            <a:off x="6705600" y="638175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1">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endParaRPr lang="en-US" sz="1800" b="1" noProof="1">
              <a:solidFill>
                <a:schemeClr val="tx2"/>
              </a:solidFill>
              <a:cs typeface="Times New Roman" pitchFamily="18" charset="0"/>
            </a:endParaRPr>
          </a:p>
        </p:txBody>
      </p:sp>
      <p:graphicFrame>
        <p:nvGraphicFramePr>
          <p:cNvPr id="266287" name="Group 1071"/>
          <p:cNvGraphicFramePr>
            <a:graphicFrameLocks noGrp="1"/>
          </p:cNvGraphicFramePr>
          <p:nvPr>
            <p:extLst>
              <p:ext uri="{D42A27DB-BD31-4B8C-83A1-F6EECF244321}">
                <p14:modId xmlns:p14="http://schemas.microsoft.com/office/powerpoint/2010/main" val="1117204791"/>
              </p:ext>
            </p:extLst>
          </p:nvPr>
        </p:nvGraphicFramePr>
        <p:xfrm>
          <a:off x="1770063" y="1092200"/>
          <a:ext cx="5678487" cy="2135191"/>
        </p:xfrm>
        <a:graphic>
          <a:graphicData uri="http://schemas.openxmlformats.org/drawingml/2006/table">
            <a:tbl>
              <a:tblPr/>
              <a:tblGrid>
                <a:gridCol w="2840037">
                  <a:extLst>
                    <a:ext uri="{9D8B030D-6E8A-4147-A177-3AD203B41FA5}">
                      <a16:colId xmlns:a16="http://schemas.microsoft.com/office/drawing/2014/main" val="20000"/>
                    </a:ext>
                  </a:extLst>
                </a:gridCol>
                <a:gridCol w="2838450">
                  <a:extLst>
                    <a:ext uri="{9D8B030D-6E8A-4147-A177-3AD203B41FA5}">
                      <a16:colId xmlns:a16="http://schemas.microsoft.com/office/drawing/2014/main" val="20001"/>
                    </a:ext>
                  </a:extLst>
                </a:gridCol>
              </a:tblGrid>
              <a:tr h="426718">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a:t>
                      </a:r>
                      <a:r>
                        <a:rPr kumimoji="0" lang="en-US" sz="2400" b="1" i="0" u="none" strike="noStrike" cap="none" normalizeH="0" baseline="0" dirty="0" err="1">
                          <a:ln>
                            <a:noFill/>
                          </a:ln>
                          <a:solidFill>
                            <a:srgbClr val="000000"/>
                          </a:solidFill>
                          <a:effectLst/>
                          <a:latin typeface="Arial"/>
                        </a:rPr>
                        <a:t>orion.convert</a:t>
                      </a:r>
                      <a:endParaRPr kumimoji="0" lang="en-US" sz="2400" b="1" i="0" u="none" strike="noStrike" cap="none" normalizeH="0" baseline="0" dirty="0">
                        <a:ln>
                          <a:noFill/>
                        </a:ln>
                        <a:solidFill>
                          <a:srgbClr val="000000"/>
                        </a:solidFill>
                        <a:effectLst/>
                        <a:latin typeface="Arial"/>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55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Code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Mobile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9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303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393-0956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59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919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770-8292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59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301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449-5239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
        <p:nvSpPr>
          <p:cNvPr id="179224" name="Text Box 212"/>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79225" name="Rectangle 213"/>
          <p:cNvSpPr>
            <a:spLocks noChangeArrowheads="1"/>
          </p:cNvSpPr>
          <p:nvPr/>
        </p:nvSpPr>
        <p:spPr bwMode="auto">
          <a:xfrm>
            <a:off x="874713" y="3451225"/>
            <a:ext cx="7673975" cy="1654175"/>
          </a:xfrm>
          <a:prstGeom prst="rect">
            <a:avLst/>
          </a:prstGeom>
          <a:solidFill>
            <a:srgbClr val="FFFFFF"/>
          </a:solidFill>
          <a:ln w="38100">
            <a:solidFill>
              <a:schemeClr val="tx2"/>
            </a:solidFill>
            <a:miter lim="800000"/>
            <a:headEnd/>
            <a:tailEnd/>
          </a:ln>
        </p:spPr>
        <p:txBody>
          <a:bodyPr wrap="none" lIns="50800" tIns="50800" rIns="50800" bIns="50800"/>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hrdata</a:t>
            </a:r>
            <a:r>
              <a:rPr lang="en-US" b="1" dirty="0">
                <a:latin typeface="Courier New" pitchFamily="49" charset="0"/>
              </a:rPr>
              <a:t>;</a:t>
            </a:r>
            <a:br>
              <a:rPr lang="en-US" b="1" dirty="0">
                <a:latin typeface="Courier New" pitchFamily="49" charset="0"/>
              </a:rPr>
            </a:br>
            <a:r>
              <a:rPr lang="en-US" b="1" dirty="0">
                <a:latin typeface="Courier New" pitchFamily="49" charset="0"/>
              </a:rPr>
              <a:t>   keep Phone Code Mobile;</a:t>
            </a:r>
          </a:p>
          <a:p>
            <a:pPr>
              <a:lnSpc>
                <a:spcPct val="85000"/>
              </a:lnSpc>
            </a:pPr>
            <a:r>
              <a:rPr lang="en-US" b="1" dirty="0">
                <a:latin typeface="Courier New" pitchFamily="49" charset="0"/>
              </a:rPr>
              <a:t>   set </a:t>
            </a:r>
            <a:r>
              <a:rPr lang="en-US" b="1" dirty="0" err="1">
                <a:latin typeface="Courier New" pitchFamily="49" charset="0"/>
              </a:rPr>
              <a:t>orion.convert</a:t>
            </a:r>
            <a:r>
              <a:rPr lang="en-US" b="1" dirty="0">
                <a:latin typeface="Courier New" pitchFamily="49" charset="0"/>
              </a:rPr>
              <a:t>;</a:t>
            </a:r>
            <a:br>
              <a:rPr lang="en-US" b="1" dirty="0">
                <a:latin typeface="Courier New" pitchFamily="49" charset="0"/>
              </a:rPr>
            </a:br>
            <a:r>
              <a:rPr lang="en-US" b="1" dirty="0">
                <a:latin typeface="Courier New" pitchFamily="49" charset="0"/>
              </a:rPr>
              <a:t>   Phone='(‘ || Code || ') ‘ || Mobile;</a:t>
            </a:r>
            <a:br>
              <a:rPr lang="en-US" b="1" dirty="0">
                <a:latin typeface="Courier New" pitchFamily="49" charset="0"/>
              </a:rPr>
            </a:br>
            <a:r>
              <a:rPr lang="en-US" b="1" dirty="0">
                <a:latin typeface="Courier New" pitchFamily="49" charset="0"/>
              </a:rPr>
              <a:t>run;</a:t>
            </a:r>
          </a:p>
        </p:txBody>
      </p:sp>
      <p:sp>
        <p:nvSpPr>
          <p:cNvPr id="179226" name="Text Box 219"/>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p205d20</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6"/>
          <p:cNvSpPr>
            <a:spLocks noGrp="1" noChangeArrowheads="1"/>
          </p:cNvSpPr>
          <p:nvPr>
            <p:ph type="title"/>
          </p:nvPr>
        </p:nvSpPr>
        <p:spPr>
          <a:xfrm>
            <a:off x="685800" y="457200"/>
            <a:ext cx="8077200" cy="685800"/>
          </a:xfrm>
          <a:noFill/>
        </p:spPr>
        <p:txBody>
          <a:bodyPr/>
          <a:lstStyle/>
          <a:p>
            <a:r>
              <a:rPr lang="en-US"/>
              <a:t>Automatic Numeric-to-Character Conversion</a:t>
            </a:r>
          </a:p>
        </p:txBody>
      </p:sp>
      <p:sp>
        <p:nvSpPr>
          <p:cNvPr id="180227" name="Rectangle 3"/>
          <p:cNvSpPr>
            <a:spLocks noGrp="1" noChangeArrowheads="1"/>
          </p:cNvSpPr>
          <p:nvPr>
            <p:ph idx="1"/>
          </p:nvPr>
        </p:nvSpPr>
        <p:spPr>
          <a:xfrm>
            <a:off x="685800" y="1065213"/>
            <a:ext cx="7848600" cy="1817687"/>
          </a:xfrm>
        </p:spPr>
        <p:txBody>
          <a:bodyPr/>
          <a:lstStyle/>
          <a:p>
            <a:r>
              <a:rPr lang="en-US"/>
              <a:t>Partial Log</a:t>
            </a:r>
          </a:p>
        </p:txBody>
      </p:sp>
      <p:sp>
        <p:nvSpPr>
          <p:cNvPr id="6" name="Slide Number Placeholder 3"/>
          <p:cNvSpPr>
            <a:spLocks noGrp="1"/>
          </p:cNvSpPr>
          <p:nvPr>
            <p:ph type="sldNum" sz="quarter" idx="10"/>
          </p:nvPr>
        </p:nvSpPr>
        <p:spPr/>
        <p:txBody>
          <a:bodyPr/>
          <a:lstStyle/>
          <a:p>
            <a:pPr>
              <a:defRPr/>
            </a:pPr>
            <a:fld id="{F8C0D36F-B67B-4271-BB76-0302707CA909}" type="slidenum">
              <a:rPr lang="en-US"/>
              <a:pPr>
                <a:defRPr/>
              </a:pPr>
              <a:t>137</a:t>
            </a:fld>
            <a:endParaRPr lang="en-US" b="0">
              <a:latin typeface="Times New Roman" pitchFamily="18" charset="0"/>
            </a:endParaRPr>
          </a:p>
        </p:txBody>
      </p:sp>
      <p:sp>
        <p:nvSpPr>
          <p:cNvPr id="180229"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80230" name="Rectangle 9"/>
          <p:cNvSpPr>
            <a:spLocks noChangeArrowheads="1"/>
          </p:cNvSpPr>
          <p:nvPr/>
        </p:nvSpPr>
        <p:spPr bwMode="auto">
          <a:xfrm>
            <a:off x="687388" y="1469625"/>
            <a:ext cx="7769225" cy="3562350"/>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p>
            <a:pPr marL="457200" indent="-457200"/>
            <a:r>
              <a:rPr lang="en-US" sz="1600" b="1" dirty="0">
                <a:solidFill>
                  <a:srgbClr val="000000"/>
                </a:solidFill>
                <a:latin typeface="SAS Monospace" pitchFamily="49" charset="0"/>
              </a:rPr>
              <a:t>14   data </a:t>
            </a:r>
            <a:r>
              <a:rPr lang="en-US" sz="1600" b="1" dirty="0" err="1">
                <a:solidFill>
                  <a:srgbClr val="000000"/>
                </a:solidFill>
                <a:latin typeface="SAS Monospace" pitchFamily="49" charset="0"/>
              </a:rPr>
              <a:t>hrdata</a:t>
            </a:r>
            <a:r>
              <a:rPr lang="en-US" sz="1600" b="1" dirty="0">
                <a:solidFill>
                  <a:srgbClr val="000000"/>
                </a:solidFill>
                <a:latin typeface="SAS Monospace" pitchFamily="49" charset="0"/>
              </a:rPr>
              <a:t>;</a:t>
            </a:r>
          </a:p>
          <a:p>
            <a:pPr marL="457200" indent="-457200"/>
            <a:r>
              <a:rPr lang="en-US" sz="1600" b="1" dirty="0">
                <a:solidFill>
                  <a:srgbClr val="000000"/>
                </a:solidFill>
                <a:latin typeface="SAS Monospace" pitchFamily="49" charset="0"/>
              </a:rPr>
              <a:t>15      keep Phone Code Mobile;</a:t>
            </a:r>
          </a:p>
          <a:p>
            <a:pPr marL="457200" indent="-457200"/>
            <a:r>
              <a:rPr lang="en-US" sz="1600" b="1" dirty="0">
                <a:solidFill>
                  <a:srgbClr val="000000"/>
                </a:solidFill>
                <a:latin typeface="SAS Monospace" pitchFamily="49" charset="0"/>
              </a:rPr>
              <a:t>16      set </a:t>
            </a:r>
            <a:r>
              <a:rPr lang="en-US" sz="1600" b="1" dirty="0" err="1">
                <a:solidFill>
                  <a:srgbClr val="000000"/>
                </a:solidFill>
                <a:latin typeface="SAS Monospace" pitchFamily="49" charset="0"/>
              </a:rPr>
              <a:t>orion.convert</a:t>
            </a:r>
            <a:r>
              <a:rPr lang="en-US" sz="1600" b="1" dirty="0">
                <a:solidFill>
                  <a:srgbClr val="000000"/>
                </a:solidFill>
                <a:latin typeface="SAS Monospace" pitchFamily="49" charset="0"/>
              </a:rPr>
              <a:t>;</a:t>
            </a:r>
          </a:p>
          <a:p>
            <a:pPr marL="457200" indent="-457200"/>
            <a:r>
              <a:rPr lang="en-US" sz="1600" b="1" dirty="0">
                <a:solidFill>
                  <a:srgbClr val="000000"/>
                </a:solidFill>
                <a:latin typeface="SAS Monospace" pitchFamily="49" charset="0"/>
              </a:rPr>
              <a:t>17      Phone='(' !! Code !! ') ' !! Mobile;</a:t>
            </a:r>
          </a:p>
          <a:p>
            <a:pPr marL="457200" indent="-457200"/>
            <a:r>
              <a:rPr lang="en-US" sz="1600" b="1" dirty="0">
                <a:solidFill>
                  <a:srgbClr val="000000"/>
                </a:solidFill>
                <a:latin typeface="SAS Monospace" pitchFamily="49" charset="0"/>
              </a:rPr>
              <a:t>18   run;</a:t>
            </a:r>
          </a:p>
          <a:p>
            <a:pPr marL="457200" indent="-457200"/>
            <a:endParaRPr lang="en-US" sz="1600" b="1" dirty="0">
              <a:solidFill>
                <a:srgbClr val="000000"/>
              </a:solidFill>
              <a:latin typeface="SAS Monospace" pitchFamily="49" charset="0"/>
            </a:endParaRPr>
          </a:p>
          <a:p>
            <a:pPr marL="457200" indent="-457200"/>
            <a:r>
              <a:rPr lang="en-US" sz="1600" b="1" dirty="0">
                <a:solidFill>
                  <a:srgbClr val="0000FF"/>
                </a:solidFill>
                <a:latin typeface="SAS Monospace" pitchFamily="49" charset="0"/>
              </a:rPr>
              <a:t>NOTE: Numeric values have been converted to character values at the places given by:</a:t>
            </a:r>
          </a:p>
          <a:p>
            <a:pPr marL="457200" indent="-457200"/>
            <a:r>
              <a:rPr lang="en-US" sz="1600" b="1" dirty="0">
                <a:solidFill>
                  <a:srgbClr val="0000FF"/>
                </a:solidFill>
                <a:latin typeface="SAS Monospace" pitchFamily="49" charset="0"/>
              </a:rPr>
              <a:t>      (Line):(Column).</a:t>
            </a:r>
          </a:p>
          <a:p>
            <a:pPr marL="457200" indent="-457200"/>
            <a:r>
              <a:rPr lang="en-US" sz="1600" b="1" dirty="0">
                <a:solidFill>
                  <a:srgbClr val="0000FF"/>
                </a:solidFill>
                <a:latin typeface="SAS Monospace" pitchFamily="49" charset="0"/>
              </a:rPr>
              <a:t>      17:16</a:t>
            </a:r>
          </a:p>
          <a:p>
            <a:pPr marL="457200" indent="-457200"/>
            <a:r>
              <a:rPr lang="en-US" sz="1600" b="1" dirty="0">
                <a:solidFill>
                  <a:srgbClr val="0000FF"/>
                </a:solidFill>
                <a:latin typeface="SAS Monospace" pitchFamily="49" charset="0"/>
              </a:rPr>
              <a:t>NOTE: There were 3 observations read from the data set ORION.CONVERT.</a:t>
            </a:r>
          </a:p>
          <a:p>
            <a:pPr marL="457200" indent="-457200"/>
            <a:r>
              <a:rPr lang="en-US" sz="1600" b="1" dirty="0">
                <a:solidFill>
                  <a:srgbClr val="0000FF"/>
                </a:solidFill>
                <a:latin typeface="SAS Monospace" pitchFamily="49" charset="0"/>
              </a:rPr>
              <a:t>NOTE: The data set WORK.HRDATA has 3 observations and 3 variables.</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3"/>
          <p:cNvSpPr>
            <a:spLocks noGrp="1" noChangeArrowheads="1"/>
          </p:cNvSpPr>
          <p:nvPr>
            <p:ph type="title"/>
          </p:nvPr>
        </p:nvSpPr>
        <p:spPr/>
        <p:txBody>
          <a:bodyPr/>
          <a:lstStyle/>
          <a:p>
            <a:r>
              <a:rPr lang="en-US"/>
              <a:t>Automatic Numeric-to-Character Conversion</a:t>
            </a:r>
          </a:p>
        </p:txBody>
      </p:sp>
      <p:sp>
        <p:nvSpPr>
          <p:cNvPr id="181251" name="Rectangle 24"/>
          <p:cNvSpPr>
            <a:spLocks noGrp="1" noChangeArrowheads="1"/>
          </p:cNvSpPr>
          <p:nvPr>
            <p:ph idx="1"/>
          </p:nvPr>
        </p:nvSpPr>
        <p:spPr/>
        <p:txBody>
          <a:bodyPr/>
          <a:lstStyle/>
          <a:p>
            <a:pPr>
              <a:buClr>
                <a:srgbClr val="FFCC00"/>
              </a:buClr>
              <a:buSzPct val="60000"/>
            </a:pPr>
            <a:endParaRPr lang="en-US" dirty="0"/>
          </a:p>
          <a:p>
            <a:pPr>
              <a:buClr>
                <a:srgbClr val="FFCC00"/>
              </a:buClr>
              <a:buSzPct val="60000"/>
            </a:pPr>
            <a:endParaRPr lang="en-US" dirty="0"/>
          </a:p>
          <a:p>
            <a:pPr>
              <a:buClr>
                <a:srgbClr val="FFCC00"/>
              </a:buClr>
              <a:buSzPct val="60000"/>
            </a:pPr>
            <a:endParaRPr lang="en-US" dirty="0"/>
          </a:p>
          <a:p>
            <a:pPr>
              <a:buClr>
                <a:srgbClr val="FFCC00"/>
              </a:buClr>
              <a:buSzPct val="60000"/>
            </a:pPr>
            <a:r>
              <a:rPr lang="en-US" dirty="0"/>
              <a:t>PROC PRINT Output</a:t>
            </a:r>
          </a:p>
          <a:p>
            <a:endParaRPr lang="en-US" dirty="0"/>
          </a:p>
          <a:p>
            <a:endParaRPr lang="en-US" dirty="0"/>
          </a:p>
          <a:p>
            <a:endParaRPr lang="en-US" dirty="0"/>
          </a:p>
          <a:p>
            <a:endParaRPr lang="en-US" dirty="0"/>
          </a:p>
          <a:p>
            <a:endParaRPr lang="en-US" dirty="0"/>
          </a:p>
          <a:p>
            <a:r>
              <a:rPr lang="en-US" dirty="0"/>
              <a:t>Why does SAS insert the extra blanks before the area code?</a:t>
            </a:r>
          </a:p>
        </p:txBody>
      </p:sp>
      <p:sp>
        <p:nvSpPr>
          <p:cNvPr id="9" name="Slide Number Placeholder 3"/>
          <p:cNvSpPr>
            <a:spLocks noGrp="1"/>
          </p:cNvSpPr>
          <p:nvPr>
            <p:ph type="sldNum" sz="quarter" idx="10"/>
          </p:nvPr>
        </p:nvSpPr>
        <p:spPr/>
        <p:txBody>
          <a:bodyPr/>
          <a:lstStyle/>
          <a:p>
            <a:pPr>
              <a:defRPr/>
            </a:pPr>
            <a:fld id="{17B41EE9-FEB7-465F-8F8D-45F2A2A49FDB}" type="slidenum">
              <a:rPr lang="en-US"/>
              <a:pPr>
                <a:defRPr/>
              </a:pPr>
              <a:t>138</a:t>
            </a:fld>
            <a:endParaRPr lang="en-US" b="0">
              <a:latin typeface="Times New Roman" pitchFamily="18" charset="0"/>
            </a:endParaRPr>
          </a:p>
        </p:txBody>
      </p:sp>
      <p:sp>
        <p:nvSpPr>
          <p:cNvPr id="181253" name="Rectangle 13"/>
          <p:cNvSpPr>
            <a:spLocks noChangeArrowheads="1"/>
          </p:cNvSpPr>
          <p:nvPr/>
        </p:nvSpPr>
        <p:spPr bwMode="auto">
          <a:xfrm>
            <a:off x="666750" y="1143000"/>
            <a:ext cx="7769225" cy="854075"/>
          </a:xfrm>
          <a:prstGeom prst="rect">
            <a:avLst/>
          </a:prstGeom>
          <a:solidFill>
            <a:srgbClr val="FFFFFF"/>
          </a:solidFill>
          <a:ln w="38100">
            <a:solidFill>
              <a:schemeClr val="tx2"/>
            </a:solidFill>
            <a:miter lim="800000"/>
            <a:headEnd/>
            <a:tailEnd/>
          </a:ln>
        </p:spPr>
        <p:txBody>
          <a:bodyPr lIns="50800" tIns="50800" rIns="50800" bIns="50800"/>
          <a:lstStyle/>
          <a:p>
            <a:pPr>
              <a:lnSpc>
                <a:spcPct val="85000"/>
              </a:lnSpc>
              <a:buClr>
                <a:schemeClr val="tx1"/>
              </a:buClr>
              <a:buFont typeface="Monotype Sorts" pitchFamily="2" charset="2"/>
              <a:buNone/>
            </a:pPr>
            <a:r>
              <a:rPr lang="en-US" b="1">
                <a:latin typeface="Courier New" pitchFamily="49" charset="0"/>
              </a:rPr>
              <a:t>proc print data=hrdata noobs;</a:t>
            </a:r>
          </a:p>
          <a:p>
            <a:pPr>
              <a:lnSpc>
                <a:spcPct val="85000"/>
              </a:lnSpc>
              <a:buClr>
                <a:schemeClr val="tx1"/>
              </a:buClr>
              <a:buFont typeface="Monotype Sorts" pitchFamily="2" charset="2"/>
              <a:buNone/>
            </a:pPr>
            <a:r>
              <a:rPr lang="en-US" b="1">
                <a:latin typeface="Courier New" pitchFamily="49" charset="0"/>
              </a:rPr>
              <a:t>run;</a:t>
            </a:r>
          </a:p>
        </p:txBody>
      </p:sp>
      <p:sp>
        <p:nvSpPr>
          <p:cNvPr id="181254" name="Rectangle 8"/>
          <p:cNvSpPr>
            <a:spLocks noChangeArrowheads="1"/>
          </p:cNvSpPr>
          <p:nvPr/>
        </p:nvSpPr>
        <p:spPr bwMode="auto">
          <a:xfrm>
            <a:off x="685800" y="2363788"/>
            <a:ext cx="7848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spcBef>
                <a:spcPct val="20000"/>
              </a:spcBef>
              <a:buClr>
                <a:srgbClr val="FFCC00"/>
              </a:buClr>
              <a:buSzPct val="60000"/>
              <a:buFont typeface="Monotype Sorts" pitchFamily="2" charset="2"/>
              <a:buNone/>
            </a:pPr>
            <a:endParaRPr lang="en-US" noProof="1"/>
          </a:p>
        </p:txBody>
      </p:sp>
      <p:sp>
        <p:nvSpPr>
          <p:cNvPr id="181255"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81256" name="Rectangle 10"/>
          <p:cNvSpPr>
            <a:spLocks noChangeArrowheads="1"/>
          </p:cNvSpPr>
          <p:nvPr/>
        </p:nvSpPr>
        <p:spPr bwMode="auto">
          <a:xfrm>
            <a:off x="687388" y="2773363"/>
            <a:ext cx="7769225" cy="1946275"/>
          </a:xfrm>
          <a:prstGeom prst="rect">
            <a:avLst/>
          </a:prstGeom>
          <a:solidFill>
            <a:srgbClr val="FFFFFF"/>
          </a:solidFill>
          <a:ln w="38100">
            <a:solidFill>
              <a:schemeClr val="tx2"/>
            </a:solidFill>
            <a:miter lim="800000"/>
            <a:headEnd type="none" w="sm" len="sm"/>
            <a:tailEnd type="none" w="sm" len="sm"/>
          </a:ln>
        </p:spPr>
        <p:txBody>
          <a:bodyPr tIns="50800" bIns="50800"/>
          <a:lstStyle/>
          <a:p>
            <a:r>
              <a:rPr lang="fr-FR" sz="1600" b="1" dirty="0">
                <a:solidFill>
                  <a:srgbClr val="000000"/>
                </a:solidFill>
                <a:latin typeface="SAS Monospace" pitchFamily="49" charset="0"/>
              </a:rPr>
              <a:t>Code    Mobile               Phone</a:t>
            </a:r>
          </a:p>
          <a:p>
            <a:endParaRPr lang="fr-FR" sz="1600" b="1" dirty="0">
              <a:solidFill>
                <a:srgbClr val="000000"/>
              </a:solidFill>
              <a:latin typeface="SAS Monospace" pitchFamily="49" charset="0"/>
            </a:endParaRPr>
          </a:p>
          <a:p>
            <a:r>
              <a:rPr lang="fr-FR" sz="1600" b="1" dirty="0">
                <a:solidFill>
                  <a:srgbClr val="000000"/>
                </a:solidFill>
                <a:latin typeface="SAS Monospace" pitchFamily="49" charset="0"/>
              </a:rPr>
              <a:t> 303    393-0956    (         303) 393-0956</a:t>
            </a:r>
          </a:p>
          <a:p>
            <a:r>
              <a:rPr lang="fr-FR" sz="1600" b="1" dirty="0">
                <a:solidFill>
                  <a:srgbClr val="000000"/>
                </a:solidFill>
                <a:latin typeface="SAS Monospace" pitchFamily="49" charset="0"/>
              </a:rPr>
              <a:t> 919    770-8292    (         919) 770-8292</a:t>
            </a:r>
          </a:p>
          <a:p>
            <a:r>
              <a:rPr lang="fr-FR" sz="1600" b="1" dirty="0">
                <a:solidFill>
                  <a:srgbClr val="000000"/>
                </a:solidFill>
                <a:latin typeface="SAS Monospace" pitchFamily="49" charset="0"/>
              </a:rPr>
              <a:t> 301    449-5239    (         301) 449-5239</a:t>
            </a:r>
          </a:p>
          <a:p>
            <a:endParaRPr lang="en-US" sz="1600" b="1" dirty="0">
              <a:solidFill>
                <a:srgbClr val="000000"/>
              </a:solidFill>
              <a:latin typeface="SAS Monospace" pitchFamily="49" charset="0"/>
            </a:endParaRPr>
          </a:p>
        </p:txBody>
      </p:sp>
      <p:sp>
        <p:nvSpPr>
          <p:cNvPr id="181257" name="Text Box 12"/>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5"/>
          <p:cNvSpPr>
            <a:spLocks noGrp="1" noChangeArrowheads="1"/>
          </p:cNvSpPr>
          <p:nvPr>
            <p:ph type="title"/>
          </p:nvPr>
        </p:nvSpPr>
        <p:spPr>
          <a:xfrm>
            <a:off x="685800" y="457200"/>
            <a:ext cx="8001000" cy="685800"/>
          </a:xfrm>
          <a:noFill/>
        </p:spPr>
        <p:txBody>
          <a:bodyPr/>
          <a:lstStyle/>
          <a:p>
            <a:r>
              <a:rPr lang="en-US"/>
              <a:t>Automatic Numeric-to-Character Conversion</a:t>
            </a:r>
          </a:p>
        </p:txBody>
      </p:sp>
      <p:sp>
        <p:nvSpPr>
          <p:cNvPr id="182275" name="Rectangle 3"/>
          <p:cNvSpPr>
            <a:spLocks noGrp="1" noChangeArrowheads="1"/>
          </p:cNvSpPr>
          <p:nvPr>
            <p:ph idx="1"/>
          </p:nvPr>
        </p:nvSpPr>
        <p:spPr>
          <a:xfrm>
            <a:off x="685800" y="1066800"/>
            <a:ext cx="7769225" cy="4267200"/>
          </a:xfrm>
        </p:spPr>
        <p:txBody>
          <a:bodyPr/>
          <a:lstStyle/>
          <a:p>
            <a:r>
              <a:rPr lang="en-US" dirty="0"/>
              <a:t>SAS converts a numeric value to a character value automatically when the numeric value is used in a character context, such as the following:</a:t>
            </a:r>
            <a:endParaRPr lang="en-US" dirty="0">
              <a:latin typeface="Arial"/>
            </a:endParaRPr>
          </a:p>
          <a:p>
            <a:pPr lvl="1"/>
            <a:r>
              <a:rPr lang="en-US" dirty="0"/>
              <a:t>assignment to a character variable</a:t>
            </a:r>
          </a:p>
          <a:p>
            <a:pPr lvl="1"/>
            <a:r>
              <a:rPr lang="en-US" dirty="0"/>
              <a:t>a concatenation operation</a:t>
            </a:r>
          </a:p>
          <a:p>
            <a:pPr lvl="1"/>
            <a:r>
              <a:rPr lang="en-US" dirty="0"/>
              <a:t>a function that accepts character arguments</a:t>
            </a:r>
          </a:p>
        </p:txBody>
      </p:sp>
      <p:sp>
        <p:nvSpPr>
          <p:cNvPr id="4" name="Slide Number Placeholder 3"/>
          <p:cNvSpPr>
            <a:spLocks noGrp="1"/>
          </p:cNvSpPr>
          <p:nvPr>
            <p:ph type="sldNum" sz="quarter" idx="10"/>
          </p:nvPr>
        </p:nvSpPr>
        <p:spPr/>
        <p:txBody>
          <a:bodyPr/>
          <a:lstStyle/>
          <a:p>
            <a:pPr>
              <a:defRPr/>
            </a:pPr>
            <a:fld id="{3B6E7C8C-2D68-4CD1-ABAF-3FC79388E8DF}" type="slidenum">
              <a:rPr lang="en-US"/>
              <a:pPr>
                <a:defRPr/>
              </a:pPr>
              <a:t>139</a:t>
            </a:fld>
            <a:endParaRPr lang="en-US" b="0">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Business Scenario</a:t>
            </a:r>
          </a:p>
        </p:txBody>
      </p:sp>
      <p:sp>
        <p:nvSpPr>
          <p:cNvPr id="21507" name="Rectangle 3"/>
          <p:cNvSpPr>
            <a:spLocks noGrp="1" noChangeArrowheads="1"/>
          </p:cNvSpPr>
          <p:nvPr>
            <p:ph idx="1"/>
          </p:nvPr>
        </p:nvSpPr>
        <p:spPr>
          <a:xfrm>
            <a:off x="685800" y="1071563"/>
            <a:ext cx="7769225" cy="4267200"/>
          </a:xfrm>
        </p:spPr>
        <p:txBody>
          <a:bodyPr/>
          <a:lstStyle/>
          <a:p>
            <a:pPr>
              <a:spcAft>
                <a:spcPct val="20000"/>
              </a:spcAft>
            </a:pPr>
            <a:r>
              <a:rPr lang="en-US" dirty="0"/>
              <a:t>A manager in the Finance Department asked for </a:t>
            </a:r>
            <a:br>
              <a:rPr lang="en-US" dirty="0"/>
            </a:br>
            <a:r>
              <a:rPr lang="en-US" dirty="0"/>
              <a:t>a list of all the charities that Orion Star contributes to during the year. </a:t>
            </a:r>
          </a:p>
        </p:txBody>
      </p:sp>
      <p:sp>
        <p:nvSpPr>
          <p:cNvPr id="7" name="Slide Number Placeholder 3"/>
          <p:cNvSpPr>
            <a:spLocks noGrp="1"/>
          </p:cNvSpPr>
          <p:nvPr>
            <p:ph type="sldNum" sz="quarter" idx="10"/>
          </p:nvPr>
        </p:nvSpPr>
        <p:spPr/>
        <p:txBody>
          <a:bodyPr/>
          <a:lstStyle/>
          <a:p>
            <a:pPr>
              <a:defRPr/>
            </a:pPr>
            <a:fld id="{A5E6D70C-3CC7-4C8F-9E16-6644352CF9E1}" type="slidenum">
              <a:rPr lang="en-US"/>
              <a:pPr>
                <a:defRPr/>
              </a:pPr>
              <a:t>14</a:t>
            </a:fld>
            <a:endParaRPr lang="en-US" b="0">
              <a:latin typeface="Times New Roman" pitchFamily="18" charset="0"/>
            </a:endParaRPr>
          </a:p>
        </p:txBody>
      </p:sp>
      <p:sp>
        <p:nvSpPr>
          <p:cNvPr id="21509"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21511" name="Rectangle 7"/>
          <p:cNvSpPr>
            <a:spLocks noChangeArrowheads="1"/>
          </p:cNvSpPr>
          <p:nvPr/>
        </p:nvSpPr>
        <p:spPr bwMode="auto">
          <a:xfrm>
            <a:off x="3152095" y="4502101"/>
            <a:ext cx="4685619" cy="2121606"/>
          </a:xfrm>
          <a:prstGeom prst="rect">
            <a:avLst/>
          </a:prstGeom>
          <a:solidFill>
            <a:srgbClr val="FFFFFF"/>
          </a:solidFill>
          <a:ln w="38100">
            <a:solidFill>
              <a:schemeClr val="tx1"/>
            </a:solidFill>
            <a:miter lim="800000"/>
            <a:headEnd type="none" w="med" len="lg"/>
            <a:tailEnd type="none" w="med" len="lg"/>
          </a:ln>
        </p:spPr>
        <p:txBody>
          <a:bodyPr wrap="square" lIns="88900" tIns="50800" rIns="88900" bIns="50800">
            <a:spAutoFit/>
          </a:bodyPr>
          <a:lstStyle/>
          <a:p>
            <a:pPr>
              <a:spcBef>
                <a:spcPct val="20000"/>
              </a:spcBef>
            </a:pPr>
            <a:r>
              <a:rPr lang="en-US" sz="1600" b="1" dirty="0">
                <a:latin typeface="Comic Sans MS" pitchFamily="66" charset="0"/>
              </a:rPr>
              <a:t>	Charity Names and ID Codes</a:t>
            </a:r>
          </a:p>
          <a:p>
            <a:pPr>
              <a:spcBef>
                <a:spcPct val="20000"/>
              </a:spcBef>
            </a:pPr>
            <a:endParaRPr lang="en-US" sz="1600" b="1" dirty="0">
              <a:latin typeface="Comic Sans MS" pitchFamily="66" charset="0"/>
            </a:endParaRPr>
          </a:p>
          <a:p>
            <a:pPr>
              <a:spcBef>
                <a:spcPct val="20000"/>
              </a:spcBef>
            </a:pPr>
            <a:r>
              <a:rPr lang="en-US" sz="1600" b="1" dirty="0">
                <a:latin typeface="Comic Sans MS" pitchFamily="66" charset="0"/>
              </a:rPr>
              <a:t> ID         Name</a:t>
            </a:r>
          </a:p>
          <a:p>
            <a:pPr>
              <a:spcBef>
                <a:spcPct val="20000"/>
              </a:spcBef>
            </a:pPr>
            <a:endParaRPr lang="en-US" sz="1600" b="1" dirty="0">
              <a:latin typeface="Comic Sans MS" pitchFamily="66" charset="0"/>
            </a:endParaRPr>
          </a:p>
          <a:p>
            <a:pPr>
              <a:spcBef>
                <a:spcPct val="20000"/>
              </a:spcBef>
            </a:pPr>
            <a:r>
              <a:rPr lang="en-US" sz="1600" b="1" dirty="0">
                <a:latin typeface="Comic Sans MS" pitchFamily="66" charset="0"/>
              </a:rPr>
              <a:t>AQI       </a:t>
            </a:r>
            <a:r>
              <a:rPr lang="en-US" sz="1600" b="1" dirty="0" err="1">
                <a:solidFill>
                  <a:srgbClr val="000000"/>
                </a:solidFill>
                <a:latin typeface="Comic Sans MS" pitchFamily="66" charset="0"/>
              </a:rPr>
              <a:t>Aquamissions</a:t>
            </a:r>
            <a:r>
              <a:rPr lang="en-US" sz="1600" b="1" dirty="0">
                <a:latin typeface="Comic Sans MS" pitchFamily="66" charset="0"/>
              </a:rPr>
              <a:t> International</a:t>
            </a:r>
          </a:p>
          <a:p>
            <a:pPr>
              <a:spcBef>
                <a:spcPct val="20000"/>
              </a:spcBef>
            </a:pPr>
            <a:r>
              <a:rPr lang="en-US" sz="1600" b="1" dirty="0">
                <a:latin typeface="Comic Sans MS" pitchFamily="66" charset="0"/>
              </a:rPr>
              <a:t>CCI        Cancer Cures, Inc.</a:t>
            </a:r>
          </a:p>
          <a:p>
            <a:pPr>
              <a:spcBef>
                <a:spcPct val="20000"/>
              </a:spcBef>
            </a:pPr>
            <a:r>
              <a:rPr lang="it-IT" sz="1600" b="1" dirty="0">
                <a:latin typeface="Comic Sans MS" pitchFamily="66" charset="0"/>
              </a:rPr>
              <a:t>CNI        Conserve Nature, Inc.</a:t>
            </a:r>
            <a:endParaRPr lang="en-US" sz="1600" b="1" dirty="0">
              <a:latin typeface="Comic Sans MS" pitchFamily="66" charset="0"/>
            </a:endParaRPr>
          </a:p>
        </p:txBody>
      </p:sp>
      <p:sp>
        <p:nvSpPr>
          <p:cNvPr id="12" name="Rectangle 6"/>
          <p:cNvSpPr>
            <a:spLocks noChangeArrowheads="1"/>
          </p:cNvSpPr>
          <p:nvPr/>
        </p:nvSpPr>
        <p:spPr bwMode="auto">
          <a:xfrm>
            <a:off x="469720" y="2721353"/>
            <a:ext cx="3788772" cy="1641475"/>
          </a:xfrm>
          <a:prstGeom prst="rect">
            <a:avLst/>
          </a:prstGeom>
          <a:solidFill>
            <a:srgbClr val="FFFFFF"/>
          </a:solidFill>
          <a:ln w="38100">
            <a:solidFill>
              <a:schemeClr val="tx2"/>
            </a:solidFill>
            <a:miter lim="800000"/>
            <a:headEnd type="none" w="sm" len="sm"/>
            <a:tailEnd type="none" w="sm" len="sm"/>
          </a:ln>
        </p:spPr>
        <p:txBody>
          <a:bodyPr wrap="square" tIns="50800" bIns="50800">
            <a:spAutoFit/>
          </a:bodyPr>
          <a:lstStyle/>
          <a:p>
            <a:r>
              <a:rPr lang="en-US" sz="1200" b="1" dirty="0">
                <a:solidFill>
                  <a:srgbClr val="000000"/>
                </a:solidFill>
                <a:latin typeface="SAS Monospace" pitchFamily="49" charset="0"/>
              </a:rPr>
              <a:t>  Acct_</a:t>
            </a:r>
          </a:p>
          <a:p>
            <a:r>
              <a:rPr lang="en-US" sz="1200" b="1" dirty="0">
                <a:solidFill>
                  <a:srgbClr val="000000"/>
                </a:solidFill>
                <a:latin typeface="SAS Monospace" pitchFamily="49" charset="0"/>
              </a:rPr>
              <a:t>  Code     Name</a:t>
            </a:r>
          </a:p>
          <a:p>
            <a:endParaRPr lang="en-US" sz="1200" b="1" dirty="0">
              <a:solidFill>
                <a:srgbClr val="000000"/>
              </a:solidFill>
              <a:latin typeface="SAS Monospace" pitchFamily="49" charset="0"/>
            </a:endParaRPr>
          </a:p>
          <a:p>
            <a:r>
              <a:rPr lang="en-US" sz="1200" b="1" dirty="0">
                <a:solidFill>
                  <a:srgbClr val="000000"/>
                </a:solidFill>
                <a:latin typeface="SAS Monospace" pitchFamily="49" charset="0"/>
              </a:rPr>
              <a:t>  AEK3     ANGELA E. KEARNEY</a:t>
            </a:r>
          </a:p>
          <a:p>
            <a:r>
              <a:rPr lang="en-US" sz="1200" b="1" dirty="0">
                <a:solidFill>
                  <a:srgbClr val="000000"/>
                </a:solidFill>
                <a:latin typeface="SAS Monospace" pitchFamily="49" charset="0"/>
              </a:rPr>
              <a:t>  AQI2     AQUAMISSIONS INTERNATIONAL</a:t>
            </a:r>
          </a:p>
          <a:p>
            <a:r>
              <a:rPr lang="en-US" sz="1200" b="1" dirty="0">
                <a:solidFill>
                  <a:srgbClr val="000000"/>
                </a:solidFill>
                <a:latin typeface="SAS Monospace" pitchFamily="49" charset="0"/>
              </a:rPr>
              <a:t>  ATS1     A TEAM SPORTS</a:t>
            </a:r>
          </a:p>
          <a:p>
            <a:r>
              <a:rPr lang="en-US" sz="1200" b="1" dirty="0">
                <a:solidFill>
                  <a:srgbClr val="000000"/>
                </a:solidFill>
                <a:latin typeface="SAS Monospace" pitchFamily="49" charset="0"/>
              </a:rPr>
              <a:t>  CBO3     CLAIRE B. OWENS</a:t>
            </a:r>
          </a:p>
          <a:p>
            <a:r>
              <a:rPr lang="en-US" sz="1200" b="1" dirty="0">
                <a:solidFill>
                  <a:srgbClr val="000000"/>
                </a:solidFill>
                <a:latin typeface="SAS Monospace" pitchFamily="49" charset="0"/>
              </a:rPr>
              <a:t>  CCI2     CANCER CURES, INC</a:t>
            </a:r>
            <a:r>
              <a:rPr lang="en-US" sz="1600" b="1" dirty="0">
                <a:solidFill>
                  <a:srgbClr val="000000"/>
                </a:solidFill>
                <a:latin typeface="SAS Monospace" pitchFamily="49" charset="0"/>
              </a:rPr>
              <a:t>.</a:t>
            </a:r>
          </a:p>
        </p:txBody>
      </p:sp>
      <p:pic>
        <p:nvPicPr>
          <p:cNvPr id="11" name="Picture 7" descr="L:\graphics\soft_blue_ova_horizl_cr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569" y="4870232"/>
            <a:ext cx="1692861" cy="138534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ashq\root\dept\PSD\GRAPHICS\Illustrations\Symbols\donationCan_noHan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945" y="4870232"/>
            <a:ext cx="759055" cy="9503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saskjf\AppData\Local\Microsoft\Windows\Temporary Internet Files\Content.IE5\ND5W3ZQ2\MC90044131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36792" y="5513686"/>
            <a:ext cx="890146" cy="89014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69720" y="2261810"/>
            <a:ext cx="3038011" cy="461665"/>
          </a:xfrm>
          <a:prstGeom prst="rect">
            <a:avLst/>
          </a:prstGeom>
        </p:spPr>
        <p:txBody>
          <a:bodyPr wrap="none">
            <a:spAutoFit/>
          </a:bodyPr>
          <a:lstStyle/>
          <a:p>
            <a:r>
              <a:rPr lang="en-US" dirty="0"/>
              <a:t>Partial </a:t>
            </a:r>
            <a:r>
              <a:rPr lang="en-US" b="1" dirty="0" err="1"/>
              <a:t>orion.biz_list</a:t>
            </a:r>
            <a:endParaRPr lang="en-US" b="1" dirty="0"/>
          </a:p>
        </p:txBody>
      </p:sp>
      <p:pic>
        <p:nvPicPr>
          <p:cNvPr id="13"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5412" y="3565449"/>
            <a:ext cx="10287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sashq\root\dept\PSD\GRAPHICS\Illustrations\Documents and Reports\report_med_purp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3330" y="4124325"/>
            <a:ext cx="788768" cy="96735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sashq\root\dept\PSD\GRAPHICS\Illustrations\Data\dataset_STANDARD_layer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1229" y="2356554"/>
            <a:ext cx="897102" cy="87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06769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15"/>
          <p:cNvSpPr>
            <a:spLocks noGrp="1" noChangeArrowheads="1"/>
          </p:cNvSpPr>
          <p:nvPr>
            <p:ph type="title"/>
          </p:nvPr>
        </p:nvSpPr>
        <p:spPr/>
        <p:txBody>
          <a:bodyPr/>
          <a:lstStyle/>
          <a:p>
            <a:r>
              <a:rPr lang="en-US"/>
              <a:t>Automatic Numeric-to-Character Conversion</a:t>
            </a:r>
          </a:p>
        </p:txBody>
      </p:sp>
      <p:sp>
        <p:nvSpPr>
          <p:cNvPr id="2" name="Content Placeholder 1"/>
          <p:cNvSpPr>
            <a:spLocks noGrp="1"/>
          </p:cNvSpPr>
          <p:nvPr>
            <p:ph idx="1"/>
          </p:nvPr>
        </p:nvSpPr>
        <p:spPr/>
        <p:txBody>
          <a:bodyPr/>
          <a:lstStyle/>
          <a:p>
            <a:r>
              <a:rPr lang="en-US" dirty="0"/>
              <a:t>The automatic conversion</a:t>
            </a:r>
          </a:p>
          <a:p>
            <a:pPr lvl="1"/>
            <a:r>
              <a:rPr lang="en-US" dirty="0"/>
              <a:t>uses the BEST12. format</a:t>
            </a:r>
          </a:p>
          <a:p>
            <a:pPr lvl="1"/>
            <a:r>
              <a:rPr lang="en-US" dirty="0"/>
              <a:t>right-aligns the resulting character value.</a:t>
            </a:r>
          </a:p>
          <a:p>
            <a:endParaRPr lang="en-US" dirty="0"/>
          </a:p>
        </p:txBody>
      </p:sp>
      <p:sp>
        <p:nvSpPr>
          <p:cNvPr id="14" name="Slide Number Placeholder 3"/>
          <p:cNvSpPr>
            <a:spLocks noGrp="1"/>
          </p:cNvSpPr>
          <p:nvPr>
            <p:ph type="sldNum" sz="quarter" idx="10"/>
          </p:nvPr>
        </p:nvSpPr>
        <p:spPr/>
        <p:txBody>
          <a:bodyPr/>
          <a:lstStyle/>
          <a:p>
            <a:fld id="{72058526-9E5F-42F4-8577-216918BDCC68}" type="slidenum">
              <a:rPr lang="en-US" smtClean="0"/>
              <a:pPr/>
              <a:t>140</a:t>
            </a:fld>
            <a:endParaRPr lang="en-US"/>
          </a:p>
        </p:txBody>
      </p:sp>
      <p:sp>
        <p:nvSpPr>
          <p:cNvPr id="183300" name="Rectangle 3"/>
          <p:cNvSpPr>
            <a:spLocks noChangeArrowheads="1"/>
          </p:cNvSpPr>
          <p:nvPr/>
        </p:nvSpPr>
        <p:spPr bwMode="auto">
          <a:xfrm>
            <a:off x="685800" y="1066800"/>
            <a:ext cx="777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n-US" dirty="0"/>
          </a:p>
        </p:txBody>
      </p:sp>
      <p:sp>
        <p:nvSpPr>
          <p:cNvPr id="183301" name="AutoShape 4"/>
          <p:cNvSpPr>
            <a:spLocks noChangeArrowheads="1"/>
          </p:cNvSpPr>
          <p:nvPr/>
        </p:nvSpPr>
        <p:spPr bwMode="auto">
          <a:xfrm>
            <a:off x="2438400" y="3352800"/>
            <a:ext cx="3756025" cy="1828800"/>
          </a:xfrm>
          <a:prstGeom prst="rightArrow">
            <a:avLst>
              <a:gd name="adj1" fmla="val 50000"/>
              <a:gd name="adj2" fmla="val 51345"/>
            </a:avLst>
          </a:prstGeom>
          <a:solidFill>
            <a:schemeClr val="tx2"/>
          </a:solidFill>
          <a:ln w="28575">
            <a:solidFill>
              <a:schemeClr val="tx1"/>
            </a:solidFill>
            <a:miter lim="800000"/>
            <a:headEnd type="none" w="sm" len="sm"/>
            <a:tailEnd type="none" w="sm" len="sm"/>
          </a:ln>
        </p:spPr>
        <p:txBody>
          <a:bodyPr wrap="none" anchor="ctr" anchorCtr="1"/>
          <a:lstStyle/>
          <a:p>
            <a:pPr algn="r"/>
            <a:r>
              <a:rPr lang="en-US" dirty="0">
                <a:solidFill>
                  <a:srgbClr val="FFFFFF"/>
                </a:solidFill>
              </a:rPr>
              <a:t>Automatic conversion</a:t>
            </a:r>
          </a:p>
          <a:p>
            <a:pPr algn="r"/>
            <a:r>
              <a:rPr lang="en-US" dirty="0">
                <a:solidFill>
                  <a:srgbClr val="FFFFFF"/>
                </a:solidFill>
              </a:rPr>
              <a:t>with BEST12. format</a:t>
            </a:r>
          </a:p>
        </p:txBody>
      </p:sp>
      <p:grpSp>
        <p:nvGrpSpPr>
          <p:cNvPr id="183302" name="Group 18"/>
          <p:cNvGrpSpPr>
            <a:grpSpLocks/>
          </p:cNvGrpSpPr>
          <p:nvPr/>
        </p:nvGrpSpPr>
        <p:grpSpPr bwMode="auto">
          <a:xfrm>
            <a:off x="712788" y="2819401"/>
            <a:ext cx="1616075" cy="1674813"/>
            <a:chOff x="177" y="2016"/>
            <a:chExt cx="1018" cy="1055"/>
          </a:xfrm>
        </p:grpSpPr>
        <p:sp>
          <p:nvSpPr>
            <p:cNvPr id="183309" name="Text Box 6"/>
            <p:cNvSpPr txBox="1">
              <a:spLocks noChangeArrowheads="1"/>
            </p:cNvSpPr>
            <p:nvPr/>
          </p:nvSpPr>
          <p:spPr bwMode="auto">
            <a:xfrm>
              <a:off x="326" y="2016"/>
              <a:ext cx="716"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a:t>Numeric</a:t>
              </a:r>
            </a:p>
            <a:p>
              <a:pPr algn="ctr"/>
              <a:r>
                <a:rPr lang="en-US"/>
                <a:t>value:</a:t>
              </a:r>
              <a:br>
                <a:rPr lang="en-US"/>
              </a:br>
              <a:r>
                <a:rPr lang="en-US"/>
                <a:t>8 bytes</a:t>
              </a:r>
            </a:p>
          </p:txBody>
        </p:sp>
        <p:sp>
          <p:nvSpPr>
            <p:cNvPr id="183310" name="Rectangle 7"/>
            <p:cNvSpPr>
              <a:spLocks noChangeArrowheads="1"/>
            </p:cNvSpPr>
            <p:nvPr/>
          </p:nvSpPr>
          <p:spPr bwMode="auto">
            <a:xfrm>
              <a:off x="177" y="2780"/>
              <a:ext cx="1018" cy="291"/>
            </a:xfrm>
            <a:prstGeom prst="rect">
              <a:avLst/>
            </a:prstGeom>
            <a:solidFill>
              <a:srgbClr val="FFE545"/>
            </a:solidFill>
            <a:ln w="28575">
              <a:solidFill>
                <a:schemeClr val="tx1"/>
              </a:solidFill>
              <a:miter lim="800000"/>
              <a:headEnd type="none" w="sm" len="sm"/>
              <a:tailEnd type="none" w="sm" len="sm"/>
            </a:ln>
          </p:spPr>
          <p:txBody>
            <a:bodyPr wrap="none">
              <a:spAutoFit/>
            </a:bodyPr>
            <a:lstStyle/>
            <a:p>
              <a:pPr algn="ctr"/>
              <a:r>
                <a:rPr lang="en-US" b="1" dirty="0">
                  <a:latin typeface="Courier New" pitchFamily="49" charset="0"/>
                </a:rPr>
                <a:t>     </a:t>
              </a:r>
              <a:r>
                <a:rPr lang="en-US" sz="2200" b="1" dirty="0">
                  <a:latin typeface="+mn-lt"/>
                </a:rPr>
                <a:t>303</a:t>
              </a:r>
            </a:p>
          </p:txBody>
        </p:sp>
      </p:grpSp>
      <p:grpSp>
        <p:nvGrpSpPr>
          <p:cNvPr id="183303" name="Group 21"/>
          <p:cNvGrpSpPr>
            <a:grpSpLocks/>
          </p:cNvGrpSpPr>
          <p:nvPr/>
        </p:nvGrpSpPr>
        <p:grpSpPr bwMode="auto">
          <a:xfrm>
            <a:off x="6248400" y="2819400"/>
            <a:ext cx="2411413" cy="1698625"/>
            <a:chOff x="3989" y="2016"/>
            <a:chExt cx="1519" cy="1070"/>
          </a:xfrm>
        </p:grpSpPr>
        <p:sp>
          <p:nvSpPr>
            <p:cNvPr id="183307" name="Text Box 9"/>
            <p:cNvSpPr txBox="1">
              <a:spLocks noChangeArrowheads="1"/>
            </p:cNvSpPr>
            <p:nvPr/>
          </p:nvSpPr>
          <p:spPr bwMode="auto">
            <a:xfrm>
              <a:off x="4327" y="2016"/>
              <a:ext cx="844"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lIns="0" tIns="0" rIns="0" bIns="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a:t>Character</a:t>
              </a:r>
            </a:p>
            <a:p>
              <a:pPr algn="ctr"/>
              <a:r>
                <a:rPr lang="en-US"/>
                <a:t>value:</a:t>
              </a:r>
            </a:p>
            <a:p>
              <a:pPr algn="ctr"/>
              <a:r>
                <a:rPr lang="en-US"/>
                <a:t>12 bytes</a:t>
              </a:r>
            </a:p>
          </p:txBody>
        </p:sp>
        <p:sp>
          <p:nvSpPr>
            <p:cNvPr id="183308" name="Rectangle 10"/>
            <p:cNvSpPr>
              <a:spLocks noChangeArrowheads="1"/>
            </p:cNvSpPr>
            <p:nvPr/>
          </p:nvSpPr>
          <p:spPr bwMode="auto">
            <a:xfrm>
              <a:off x="3989" y="2780"/>
              <a:ext cx="1519" cy="306"/>
            </a:xfrm>
            <a:prstGeom prst="rect">
              <a:avLst/>
            </a:prstGeom>
            <a:solidFill>
              <a:srgbClr val="FFE545"/>
            </a:solidFill>
            <a:ln w="28575">
              <a:solidFill>
                <a:schemeClr val="tx1"/>
              </a:solidFill>
              <a:miter lim="800000"/>
              <a:headEnd type="none" w="sm" len="sm"/>
              <a:tailEnd type="none" w="sm" len="sm"/>
            </a:ln>
          </p:spPr>
          <p:txBody>
            <a:bodyPr/>
            <a:lstStyle/>
            <a:p>
              <a:r>
                <a:rPr lang="en-US" b="1" dirty="0">
                  <a:latin typeface="Courier New" pitchFamily="49" charset="0"/>
                </a:rPr>
                <a:t>         </a:t>
              </a:r>
              <a:r>
                <a:rPr lang="en-US" sz="2200" b="1" dirty="0">
                  <a:latin typeface="+mn-lt"/>
                </a:rPr>
                <a:t>303</a:t>
              </a:r>
            </a:p>
          </p:txBody>
        </p:sp>
      </p:grpSp>
      <p:grpSp>
        <p:nvGrpSpPr>
          <p:cNvPr id="183304" name="Group 11"/>
          <p:cNvGrpSpPr>
            <a:grpSpLocks/>
          </p:cNvGrpSpPr>
          <p:nvPr>
            <p:custDataLst>
              <p:tags r:id="rId1"/>
            </p:custDataLst>
          </p:nvPr>
        </p:nvGrpSpPr>
        <p:grpSpPr bwMode="auto">
          <a:xfrm>
            <a:off x="6350000" y="4460875"/>
            <a:ext cx="1606550" cy="1281113"/>
            <a:chOff x="4152" y="3133"/>
            <a:chExt cx="1012" cy="807"/>
          </a:xfrm>
        </p:grpSpPr>
        <p:sp>
          <p:nvSpPr>
            <p:cNvPr id="183305" name="AutoShape 12"/>
            <p:cNvSpPr>
              <a:spLocks/>
            </p:cNvSpPr>
            <p:nvPr/>
          </p:nvSpPr>
          <p:spPr bwMode="auto">
            <a:xfrm rot="-5400000">
              <a:off x="4583" y="2702"/>
              <a:ext cx="150" cy="1012"/>
            </a:xfrm>
            <a:prstGeom prst="leftBrace">
              <a:avLst>
                <a:gd name="adj1" fmla="val 56222"/>
                <a:gd name="adj2" fmla="val 50000"/>
              </a:avLst>
            </a:prstGeom>
            <a:noFill/>
            <a:ln w="57150">
              <a:solidFill>
                <a:srgbClr val="9C040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en-US" noProof="1"/>
            </a:p>
          </p:txBody>
        </p:sp>
        <p:sp>
          <p:nvSpPr>
            <p:cNvPr id="183306" name="Rectangle 13"/>
            <p:cNvSpPr>
              <a:spLocks noChangeArrowheads="1"/>
            </p:cNvSpPr>
            <p:nvPr/>
          </p:nvSpPr>
          <p:spPr bwMode="auto">
            <a:xfrm>
              <a:off x="4200" y="3404"/>
              <a:ext cx="915" cy="536"/>
            </a:xfrm>
            <a:prstGeom prst="rect">
              <a:avLst/>
            </a:prstGeom>
            <a:solidFill>
              <a:srgbClr val="9C0409"/>
            </a:solidFill>
            <a:ln w="28575">
              <a:solidFill>
                <a:schemeClr val="tx1"/>
              </a:solidFill>
              <a:miter lim="800000"/>
              <a:headEnd type="none" w="sm" len="sm"/>
              <a:tailEnd type="none" w="sm" len="sm"/>
            </a:ln>
          </p:spPr>
          <p:txBody>
            <a:bodyPr wrap="none">
              <a:spAutoFit/>
            </a:bodyPr>
            <a:lstStyle/>
            <a:p>
              <a:pPr algn="ctr"/>
              <a:r>
                <a:rPr lang="en-US">
                  <a:solidFill>
                    <a:srgbClr val="FFFFFF"/>
                  </a:solidFill>
                </a:rPr>
                <a:t>9 leading</a:t>
              </a:r>
            </a:p>
            <a:p>
              <a:pPr algn="ctr"/>
              <a:r>
                <a:rPr lang="en-US">
                  <a:solidFill>
                    <a:srgbClr val="FFFFFF"/>
                  </a:solidFill>
                </a:rPr>
                <a:t>blanks</a:t>
              </a:r>
            </a:p>
          </p:txBody>
        </p:sp>
      </p:gr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13"/>
          <p:cNvSpPr>
            <a:spLocks noGrp="1" noChangeArrowheads="1"/>
          </p:cNvSpPr>
          <p:nvPr>
            <p:ph type="title"/>
          </p:nvPr>
        </p:nvSpPr>
        <p:spPr>
          <a:xfrm>
            <a:off x="685800" y="457200"/>
            <a:ext cx="8077200" cy="685800"/>
          </a:xfrm>
          <a:noFill/>
        </p:spPr>
        <p:txBody>
          <a:bodyPr/>
          <a:lstStyle/>
          <a:p>
            <a:r>
              <a:rPr lang="en-US"/>
              <a:t>Automatic Numeric-to-Character Conversion</a:t>
            </a:r>
          </a:p>
        </p:txBody>
      </p:sp>
      <p:sp>
        <p:nvSpPr>
          <p:cNvPr id="27" name="Slide Number Placeholder 3"/>
          <p:cNvSpPr>
            <a:spLocks noGrp="1"/>
          </p:cNvSpPr>
          <p:nvPr>
            <p:ph type="sldNum" sz="quarter" idx="10"/>
          </p:nvPr>
        </p:nvSpPr>
        <p:spPr/>
        <p:txBody>
          <a:bodyPr/>
          <a:lstStyle/>
          <a:p>
            <a:pPr>
              <a:defRPr/>
            </a:pPr>
            <a:fld id="{46EC1D06-8063-40D9-89E5-73E3D82E6F8C}" type="slidenum">
              <a:rPr lang="en-US"/>
              <a:pPr>
                <a:defRPr/>
              </a:pPr>
              <a:t>141</a:t>
            </a:fld>
            <a:endParaRPr lang="en-US" b="0">
              <a:latin typeface="Times New Roman" pitchFamily="18" charset="0"/>
            </a:endParaRPr>
          </a:p>
        </p:txBody>
      </p:sp>
      <p:sp>
        <p:nvSpPr>
          <p:cNvPr id="184324" name="AutoShape 9"/>
          <p:cNvSpPr>
            <a:spLocks/>
          </p:cNvSpPr>
          <p:nvPr>
            <p:custDataLst>
              <p:tags r:id="rId1"/>
            </p:custDataLst>
          </p:nvPr>
        </p:nvSpPr>
        <p:spPr bwMode="auto">
          <a:xfrm rot="-5400000">
            <a:off x="2625726" y="4592637"/>
            <a:ext cx="238125" cy="619126"/>
          </a:xfrm>
          <a:prstGeom prst="leftBrace">
            <a:avLst>
              <a:gd name="adj1" fmla="val 43333"/>
              <a:gd name="adj2" fmla="val 50000"/>
            </a:avLst>
          </a:prstGeom>
          <a:noFill/>
          <a:ln w="57150">
            <a:solidFill>
              <a:srgbClr val="9C040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en-US" sz="2800" noProof="1"/>
          </a:p>
        </p:txBody>
      </p:sp>
      <p:sp>
        <p:nvSpPr>
          <p:cNvPr id="184325" name="Rectangle 10"/>
          <p:cNvSpPr>
            <a:spLocks noChangeArrowheads="1"/>
          </p:cNvSpPr>
          <p:nvPr/>
        </p:nvSpPr>
        <p:spPr bwMode="auto">
          <a:xfrm>
            <a:off x="2018507" y="5203825"/>
            <a:ext cx="1452562" cy="850900"/>
          </a:xfrm>
          <a:prstGeom prst="rect">
            <a:avLst/>
          </a:prstGeom>
          <a:solidFill>
            <a:srgbClr val="9C0409"/>
          </a:solidFill>
          <a:ln w="28575">
            <a:solidFill>
              <a:schemeClr val="tx1"/>
            </a:solidFill>
            <a:miter lim="800000"/>
            <a:headEnd type="none" w="sm" len="sm"/>
            <a:tailEnd type="none" w="sm" len="sm"/>
          </a:ln>
        </p:spPr>
        <p:txBody>
          <a:bodyPr wrap="none">
            <a:spAutoFit/>
          </a:bodyPr>
          <a:lstStyle/>
          <a:p>
            <a:pPr algn="ctr"/>
            <a:r>
              <a:rPr lang="en-US" dirty="0">
                <a:solidFill>
                  <a:srgbClr val="FFFFFF"/>
                </a:solidFill>
              </a:rPr>
              <a:t>9 leading</a:t>
            </a:r>
          </a:p>
          <a:p>
            <a:pPr algn="ctr"/>
            <a:r>
              <a:rPr lang="en-US" dirty="0">
                <a:solidFill>
                  <a:srgbClr val="FFFFFF"/>
                </a:solidFill>
              </a:rPr>
              <a:t>blanks</a:t>
            </a:r>
          </a:p>
        </p:txBody>
      </p:sp>
      <p:sp>
        <p:nvSpPr>
          <p:cNvPr id="184326" name="Rectangle 15"/>
          <p:cNvSpPr>
            <a:spLocks noChangeArrowheads="1"/>
          </p:cNvSpPr>
          <p:nvPr/>
        </p:nvSpPr>
        <p:spPr bwMode="auto">
          <a:xfrm>
            <a:off x="815975" y="1357313"/>
            <a:ext cx="7673975" cy="1654175"/>
          </a:xfrm>
          <a:prstGeom prst="rect">
            <a:avLst/>
          </a:prstGeom>
          <a:solidFill>
            <a:srgbClr val="FFFFFF"/>
          </a:solidFill>
          <a:ln w="38100">
            <a:solidFill>
              <a:schemeClr val="tx2"/>
            </a:solidFill>
            <a:miter lim="800000"/>
            <a:headEnd/>
            <a:tailEnd/>
          </a:ln>
        </p:spPr>
        <p:txBody>
          <a:bodyPr wrap="none" lIns="50800" tIns="50800" rIns="50800" bIns="50800"/>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hrdata</a:t>
            </a:r>
            <a:r>
              <a:rPr lang="en-US" b="1" dirty="0">
                <a:latin typeface="Courier New" pitchFamily="49" charset="0"/>
              </a:rPr>
              <a:t>;</a:t>
            </a:r>
            <a:br>
              <a:rPr lang="en-US" b="1" dirty="0">
                <a:latin typeface="Courier New" pitchFamily="49" charset="0"/>
              </a:rPr>
            </a:br>
            <a:r>
              <a:rPr lang="en-US" b="1" dirty="0">
                <a:latin typeface="Courier New" pitchFamily="49" charset="0"/>
              </a:rPr>
              <a:t>   keep Phone Code Mobile;</a:t>
            </a:r>
          </a:p>
          <a:p>
            <a:pPr>
              <a:lnSpc>
                <a:spcPct val="85000"/>
              </a:lnSpc>
            </a:pPr>
            <a:r>
              <a:rPr lang="en-US" b="1" dirty="0">
                <a:latin typeface="Courier New" pitchFamily="49" charset="0"/>
              </a:rPr>
              <a:t>   set </a:t>
            </a:r>
            <a:r>
              <a:rPr lang="en-US" b="1" dirty="0" err="1">
                <a:latin typeface="Courier New" pitchFamily="49" charset="0"/>
              </a:rPr>
              <a:t>orion.convert</a:t>
            </a:r>
            <a:r>
              <a:rPr lang="en-US" b="1" dirty="0">
                <a:latin typeface="Courier New" pitchFamily="49" charset="0"/>
              </a:rPr>
              <a:t>;</a:t>
            </a:r>
            <a:br>
              <a:rPr lang="en-US" b="1" dirty="0">
                <a:latin typeface="Courier New" pitchFamily="49" charset="0"/>
              </a:rPr>
            </a:br>
            <a:r>
              <a:rPr lang="en-US" b="1" dirty="0">
                <a:latin typeface="Courier New" pitchFamily="49" charset="0"/>
              </a:rPr>
              <a:t>   Phone='(‘ || Code || ') ‘ || Mobile;</a:t>
            </a:r>
            <a:br>
              <a:rPr lang="en-US" b="1" dirty="0">
                <a:latin typeface="Courier New" pitchFamily="49" charset="0"/>
              </a:rPr>
            </a:br>
            <a:r>
              <a:rPr lang="en-US" b="1" dirty="0">
                <a:latin typeface="Courier New" pitchFamily="49" charset="0"/>
              </a:rPr>
              <a:t>run;</a:t>
            </a:r>
          </a:p>
        </p:txBody>
      </p:sp>
      <p:graphicFrame>
        <p:nvGraphicFramePr>
          <p:cNvPr id="272502" name="Group 118"/>
          <p:cNvGraphicFramePr>
            <a:graphicFrameLocks noGrp="1"/>
          </p:cNvGraphicFramePr>
          <p:nvPr>
            <p:extLst>
              <p:ext uri="{D42A27DB-BD31-4B8C-83A1-F6EECF244321}">
                <p14:modId xmlns:p14="http://schemas.microsoft.com/office/powerpoint/2010/main" val="3603490724"/>
              </p:ext>
            </p:extLst>
          </p:nvPr>
        </p:nvGraphicFramePr>
        <p:xfrm>
          <a:off x="955675" y="3305175"/>
          <a:ext cx="3789363" cy="1382713"/>
        </p:xfrm>
        <a:graphic>
          <a:graphicData uri="http://schemas.openxmlformats.org/drawingml/2006/table">
            <a:tbl>
              <a:tblPr/>
              <a:tblGrid>
                <a:gridCol w="3789363">
                  <a:extLst>
                    <a:ext uri="{9D8B030D-6E8A-4147-A177-3AD203B41FA5}">
                      <a16:colId xmlns:a16="http://schemas.microsoft.com/office/drawing/2014/main" val="20000"/>
                    </a:ext>
                  </a:extLst>
                </a:gridCol>
              </a:tblGrid>
              <a:tr h="36584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Phone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$ 23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303) 393-0956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184336" name="Rectangle 81"/>
          <p:cNvSpPr>
            <a:spLocks noChangeArrowheads="1"/>
          </p:cNvSpPr>
          <p:nvPr/>
        </p:nvSpPr>
        <p:spPr bwMode="auto">
          <a:xfrm>
            <a:off x="4932363" y="4783138"/>
            <a:ext cx="4011612"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171450" indent="-50800">
              <a:spcBef>
                <a:spcPct val="20000"/>
              </a:spcBef>
              <a:buClr>
                <a:schemeClr val="tx2"/>
              </a:buClr>
              <a:buSzPct val="70000"/>
            </a:pPr>
            <a:r>
              <a:rPr lang="en-US" dirty="0"/>
              <a:t>To fix this, use the </a:t>
            </a:r>
            <a:br>
              <a:rPr lang="en-US" dirty="0"/>
            </a:br>
            <a:r>
              <a:rPr lang="en-US" dirty="0"/>
              <a:t>PUT function to explicitly control the numeric-to-character conversion.</a:t>
            </a:r>
          </a:p>
        </p:txBody>
      </p:sp>
    </p:spTree>
    <p:extLst>
      <p:ext uri="{BB962C8B-B14F-4D97-AF65-F5344CB8AC3E}">
        <p14:creationId xmlns:p14="http://schemas.microsoft.com/office/powerpoint/2010/main" val="146410672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PUT Function: Example</a:t>
            </a:r>
          </a:p>
        </p:txBody>
      </p:sp>
      <p:sp>
        <p:nvSpPr>
          <p:cNvPr id="186371" name="Rectangle 1036"/>
          <p:cNvSpPr>
            <a:spLocks noGrp="1" noChangeArrowheads="1"/>
          </p:cNvSpPr>
          <p:nvPr>
            <p:ph idx="1"/>
          </p:nvPr>
        </p:nvSpPr>
        <p:spPr>
          <a:xfrm>
            <a:off x="685800" y="1074738"/>
            <a:ext cx="7848600" cy="5249862"/>
          </a:xfrm>
        </p:spPr>
        <p:txBody>
          <a:bodyPr/>
          <a:lstStyle/>
          <a:p>
            <a:r>
              <a:rPr lang="en-US" dirty="0"/>
              <a:t>The PUT function returns the value produced when </a:t>
            </a:r>
            <a:r>
              <a:rPr lang="en-US" i="1" dirty="0"/>
              <a:t>source</a:t>
            </a:r>
            <a:r>
              <a:rPr lang="en-US" dirty="0"/>
              <a:t> is written with </a:t>
            </a:r>
            <a:r>
              <a:rPr lang="en-US" i="1" dirty="0"/>
              <a:t>format</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Slide Number Placeholder 3"/>
          <p:cNvSpPr>
            <a:spLocks noGrp="1"/>
          </p:cNvSpPr>
          <p:nvPr>
            <p:ph type="sldNum" sz="quarter" idx="10"/>
          </p:nvPr>
        </p:nvSpPr>
        <p:spPr/>
        <p:txBody>
          <a:bodyPr/>
          <a:lstStyle/>
          <a:p>
            <a:pPr>
              <a:defRPr/>
            </a:pPr>
            <a:fld id="{1B14485F-878C-4BDC-9979-B3622C0F111B}" type="slidenum">
              <a:rPr lang="en-US"/>
              <a:pPr>
                <a:defRPr/>
              </a:pPr>
              <a:t>142</a:t>
            </a:fld>
            <a:endParaRPr lang="en-US" b="0">
              <a:latin typeface="Times New Roman" pitchFamily="18" charset="0"/>
            </a:endParaRPr>
          </a:p>
        </p:txBody>
      </p:sp>
      <p:sp>
        <p:nvSpPr>
          <p:cNvPr id="186373" name="Rectangle 13"/>
          <p:cNvSpPr>
            <a:spLocks noChangeArrowheads="1"/>
          </p:cNvSpPr>
          <p:nvPr/>
        </p:nvSpPr>
        <p:spPr bwMode="auto">
          <a:xfrm>
            <a:off x="688975" y="5181600"/>
            <a:ext cx="78454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lstStyle/>
          <a:p>
            <a:pPr>
              <a:spcBef>
                <a:spcPct val="20000"/>
              </a:spcBef>
            </a:pPr>
            <a:endParaRPr lang="en-US" noProof="1"/>
          </a:p>
        </p:txBody>
      </p:sp>
      <p:sp>
        <p:nvSpPr>
          <p:cNvPr id="186374" name="Text Box 15"/>
          <p:cNvSpPr txBox="1">
            <a:spLocks noChangeArrowheads="1"/>
          </p:cNvSpPr>
          <p:nvPr/>
        </p:nvSpPr>
        <p:spPr bwMode="auto">
          <a:xfrm>
            <a:off x="1600200" y="3851852"/>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86375" name="Rectangle 16"/>
          <p:cNvSpPr>
            <a:spLocks noChangeArrowheads="1"/>
          </p:cNvSpPr>
          <p:nvPr/>
        </p:nvSpPr>
        <p:spPr bwMode="auto">
          <a:xfrm>
            <a:off x="685800" y="1927802"/>
            <a:ext cx="7772400" cy="2628900"/>
          </a:xfrm>
          <a:prstGeom prst="rect">
            <a:avLst/>
          </a:prstGeom>
          <a:solidFill>
            <a:srgbClr val="FFFFFF"/>
          </a:solidFill>
          <a:ln w="38100">
            <a:solidFill>
              <a:schemeClr val="tx2"/>
            </a:solidFill>
            <a:miter lim="800000"/>
            <a:headEnd/>
            <a:tailEnd/>
          </a:ln>
        </p:spPr>
        <p:txBody>
          <a:bodyPr lIns="50800" tIns="50800" rIns="50800" bIns="50800">
            <a:spAutoFit/>
          </a:bodyPr>
          <a:lstStyle/>
          <a:p>
            <a:pPr>
              <a:lnSpc>
                <a:spcPct val="85000"/>
              </a:lnSpc>
              <a:buClr>
                <a:schemeClr val="tx1"/>
              </a:buClr>
              <a:buFont typeface="Monotype Sorts" pitchFamily="2" charset="2"/>
              <a:buNone/>
            </a:pPr>
            <a:r>
              <a:rPr lang="en-US" b="1">
                <a:latin typeface="Courier New" pitchFamily="49" charset="0"/>
              </a:rPr>
              <a:t>data conversion;</a:t>
            </a:r>
            <a:br>
              <a:rPr lang="en-US" b="1">
                <a:latin typeface="Courier New" pitchFamily="49" charset="0"/>
              </a:rPr>
            </a:br>
            <a:r>
              <a:rPr lang="en-US" b="1">
                <a:latin typeface="Courier New" pitchFamily="49" charset="0"/>
              </a:rPr>
              <a:t>   NVar1=614;</a:t>
            </a:r>
            <a:br>
              <a:rPr lang="en-US" b="1">
                <a:latin typeface="Courier New" pitchFamily="49" charset="0"/>
              </a:rPr>
            </a:br>
            <a:r>
              <a:rPr lang="en-US" b="1">
                <a:latin typeface="Courier New" pitchFamily="49" charset="0"/>
              </a:rPr>
              <a:t>   NVar2=55000;</a:t>
            </a:r>
            <a:br>
              <a:rPr lang="en-US" b="1">
                <a:latin typeface="Courier New" pitchFamily="49" charset="0"/>
              </a:rPr>
            </a:br>
            <a:r>
              <a:rPr lang="en-US" b="1">
                <a:latin typeface="Courier New" pitchFamily="49" charset="0"/>
              </a:rPr>
              <a:t>   NVar3=366;</a:t>
            </a:r>
            <a:br>
              <a:rPr lang="en-US" b="1">
                <a:latin typeface="Courier New" pitchFamily="49" charset="0"/>
              </a:rPr>
            </a:br>
            <a:r>
              <a:rPr lang="en-US" b="1">
                <a:latin typeface="Courier New" pitchFamily="49" charset="0"/>
              </a:rPr>
              <a:t>   CVar1=put(NVar1,3.);</a:t>
            </a:r>
            <a:br>
              <a:rPr lang="en-US" b="1">
                <a:latin typeface="Courier New" pitchFamily="49" charset="0"/>
              </a:rPr>
            </a:br>
            <a:r>
              <a:rPr lang="en-US" b="1">
                <a:latin typeface="Courier New" pitchFamily="49" charset="0"/>
              </a:rPr>
              <a:t>   CVar2=put(NVar2,dollar7.);</a:t>
            </a:r>
            <a:br>
              <a:rPr lang="en-US" b="1">
                <a:latin typeface="Courier New" pitchFamily="49" charset="0"/>
              </a:rPr>
            </a:br>
            <a:r>
              <a:rPr lang="en-US" b="1">
                <a:latin typeface="Courier New" pitchFamily="49" charset="0"/>
              </a:rPr>
              <a:t>   CVar3=put(NVar3,date9.); </a:t>
            </a:r>
            <a:br>
              <a:rPr lang="en-US" b="1">
                <a:latin typeface="Courier New" pitchFamily="49" charset="0"/>
              </a:rPr>
            </a:br>
            <a:r>
              <a:rPr lang="en-US" b="1">
                <a:latin typeface="Courier New" pitchFamily="49" charset="0"/>
              </a:rPr>
              <a:t>run;</a:t>
            </a:r>
          </a:p>
        </p:txBody>
      </p:sp>
      <p:sp>
        <p:nvSpPr>
          <p:cNvPr id="186376" name="Text Box 17"/>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p205d21</a:t>
            </a:r>
          </a:p>
        </p:txBody>
      </p:sp>
      <p:sp>
        <p:nvSpPr>
          <p:cNvPr id="10" name="Text Box 6"/>
          <p:cNvSpPr txBox="1">
            <a:spLocks noChangeArrowheads="1"/>
          </p:cNvSpPr>
          <p:nvPr>
            <p:custDataLst>
              <p:tags r:id="rId1"/>
            </p:custDataLst>
          </p:nvPr>
        </p:nvSpPr>
        <p:spPr bwMode="auto">
          <a:xfrm>
            <a:off x="4158457" y="4210138"/>
            <a:ext cx="4281487"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CharVar</a:t>
            </a:r>
            <a:r>
              <a:rPr lang="en-US" dirty="0">
                <a:solidFill>
                  <a:srgbClr val="000000"/>
                </a:solidFill>
              </a:rPr>
              <a:t>=</a:t>
            </a:r>
            <a:r>
              <a:rPr lang="en-US" b="1" dirty="0">
                <a:solidFill>
                  <a:srgbClr val="000000"/>
                </a:solidFill>
              </a:rPr>
              <a:t>PUT</a:t>
            </a:r>
            <a:r>
              <a:rPr lang="en-US" dirty="0">
                <a:solidFill>
                  <a:srgbClr val="000000"/>
                </a:solidFill>
              </a:rPr>
              <a:t>(</a:t>
            </a:r>
            <a:r>
              <a:rPr lang="en-US" i="1" dirty="0" err="1">
                <a:solidFill>
                  <a:srgbClr val="000000"/>
                </a:solidFill>
              </a:rPr>
              <a:t>source,forma</a:t>
            </a:r>
            <a:r>
              <a:rPr lang="en-US" dirty="0" err="1">
                <a:solidFill>
                  <a:srgbClr val="000000"/>
                </a:solidFill>
              </a:rPr>
              <a:t>t</a:t>
            </a:r>
            <a:r>
              <a:rPr lang="en-US" b="1" dirty="0">
                <a:solidFill>
                  <a:srgbClr val="000000"/>
                </a:solidFill>
              </a:rPr>
              <a:t>);</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3"/>
          <p:cNvSpPr>
            <a:spLocks noGrp="1" noChangeArrowheads="1"/>
          </p:cNvSpPr>
          <p:nvPr>
            <p:ph type="title"/>
          </p:nvPr>
        </p:nvSpPr>
        <p:spPr/>
        <p:txBody>
          <a:bodyPr/>
          <a:lstStyle/>
          <a:p>
            <a:r>
              <a:rPr lang="en-US" dirty="0"/>
              <a:t>PUT Function: Example</a:t>
            </a:r>
          </a:p>
        </p:txBody>
      </p:sp>
      <p:sp>
        <p:nvSpPr>
          <p:cNvPr id="187395" name="Rectangle 4"/>
          <p:cNvSpPr>
            <a:spLocks noGrp="1" noChangeArrowheads="1"/>
          </p:cNvSpPr>
          <p:nvPr>
            <p:ph idx="1"/>
          </p:nvPr>
        </p:nvSpPr>
        <p:spPr>
          <a:xfrm>
            <a:off x="684213" y="1997075"/>
            <a:ext cx="8093075" cy="854075"/>
          </a:xfrm>
        </p:spPr>
        <p:txBody>
          <a:bodyPr/>
          <a:lstStyle/>
          <a:p>
            <a:pPr>
              <a:spcAft>
                <a:spcPct val="30000"/>
              </a:spcAft>
              <a:buClrTx/>
              <a:buFontTx/>
              <a:buNone/>
            </a:pPr>
            <a:r>
              <a:rPr lang="en-US" dirty="0"/>
              <a:t>The VARNUM option in the PROC CONTENTS statement prints a list of the variables by their logical position in the data set. </a:t>
            </a:r>
          </a:p>
          <a:p>
            <a:r>
              <a:rPr lang="en-US" dirty="0"/>
              <a:t>Partial PROC CONTENTS Output</a:t>
            </a:r>
          </a:p>
        </p:txBody>
      </p:sp>
      <p:sp>
        <p:nvSpPr>
          <p:cNvPr id="8" name="Slide Number Placeholder 3"/>
          <p:cNvSpPr>
            <a:spLocks noGrp="1"/>
          </p:cNvSpPr>
          <p:nvPr>
            <p:ph type="sldNum" sz="quarter" idx="10"/>
          </p:nvPr>
        </p:nvSpPr>
        <p:spPr/>
        <p:txBody>
          <a:bodyPr/>
          <a:lstStyle/>
          <a:p>
            <a:pPr>
              <a:defRPr/>
            </a:pPr>
            <a:fld id="{8F30938B-FDF6-42BF-BEA1-E4CBDD0A7BCD}" type="slidenum">
              <a:rPr lang="en-US"/>
              <a:pPr>
                <a:defRPr/>
              </a:pPr>
              <a:t>143</a:t>
            </a:fld>
            <a:endParaRPr lang="en-US" b="0">
              <a:latin typeface="Times New Roman" pitchFamily="18" charset="0"/>
            </a:endParaRPr>
          </a:p>
        </p:txBody>
      </p:sp>
      <p:sp>
        <p:nvSpPr>
          <p:cNvPr id="187397"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87398" name="Text Box 8"/>
          <p:cNvSpPr txBox="1">
            <a:spLocks noChangeArrowheads="1"/>
          </p:cNvSpPr>
          <p:nvPr/>
        </p:nvSpPr>
        <p:spPr bwMode="auto">
          <a:xfrm>
            <a:off x="703263" y="1143000"/>
            <a:ext cx="7837487" cy="76200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buClr>
                <a:schemeClr val="tx1"/>
              </a:buClr>
              <a:buFont typeface="Monotype Sorts" pitchFamily="2" charset="2"/>
              <a:buNone/>
            </a:pPr>
            <a:r>
              <a:rPr lang="en-US" b="1">
                <a:latin typeface="Courier New" pitchFamily="49" charset="0"/>
              </a:rPr>
              <a:t>proc contents data=conversion varnum;</a:t>
            </a:r>
            <a:br>
              <a:rPr lang="en-US" b="1">
                <a:latin typeface="Courier New" pitchFamily="49" charset="0"/>
              </a:rPr>
            </a:br>
            <a:r>
              <a:rPr lang="en-US" b="1">
                <a:latin typeface="Courier New" pitchFamily="49" charset="0"/>
              </a:rPr>
              <a:t>run;</a:t>
            </a:r>
          </a:p>
        </p:txBody>
      </p:sp>
      <p:sp>
        <p:nvSpPr>
          <p:cNvPr id="187399"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87400" name="Rectangle 10"/>
          <p:cNvSpPr>
            <a:spLocks noChangeArrowheads="1"/>
          </p:cNvSpPr>
          <p:nvPr/>
        </p:nvSpPr>
        <p:spPr bwMode="auto">
          <a:xfrm>
            <a:off x="685800" y="3617913"/>
            <a:ext cx="7831138" cy="2584450"/>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p>
            <a:r>
              <a:rPr lang="en-US" sz="1600" b="1">
                <a:solidFill>
                  <a:srgbClr val="000000"/>
                </a:solidFill>
                <a:latin typeface="SAS Monospace" pitchFamily="49" charset="0"/>
              </a:rPr>
              <a:t> Variables in Creation Order</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    Variable    Type    Len</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1    NVar1       Num       8</a:t>
            </a:r>
          </a:p>
          <a:p>
            <a:r>
              <a:rPr lang="en-US" sz="1600" b="1">
                <a:solidFill>
                  <a:srgbClr val="000000"/>
                </a:solidFill>
                <a:latin typeface="SAS Monospace" pitchFamily="49" charset="0"/>
              </a:rPr>
              <a:t>2    NVar2       Num       8</a:t>
            </a:r>
          </a:p>
          <a:p>
            <a:r>
              <a:rPr lang="en-US" sz="1600" b="1">
                <a:solidFill>
                  <a:srgbClr val="000000"/>
                </a:solidFill>
                <a:latin typeface="SAS Monospace" pitchFamily="49" charset="0"/>
              </a:rPr>
              <a:t>3    NVar3       Num       8</a:t>
            </a:r>
          </a:p>
          <a:p>
            <a:r>
              <a:rPr lang="en-US" sz="1600" b="1">
                <a:solidFill>
                  <a:srgbClr val="000000"/>
                </a:solidFill>
                <a:latin typeface="SAS Monospace" pitchFamily="49" charset="0"/>
              </a:rPr>
              <a:t>4    CVar1       Char      3</a:t>
            </a:r>
          </a:p>
          <a:p>
            <a:r>
              <a:rPr lang="en-US" sz="1600" b="1">
                <a:solidFill>
                  <a:srgbClr val="000000"/>
                </a:solidFill>
                <a:latin typeface="SAS Monospace" pitchFamily="49" charset="0"/>
              </a:rPr>
              <a:t>5    CVar2       Char      7</a:t>
            </a:r>
          </a:p>
          <a:p>
            <a:r>
              <a:rPr lang="en-US" sz="1600" b="1">
                <a:solidFill>
                  <a:srgbClr val="000000"/>
                </a:solidFill>
                <a:latin typeface="SAS Monospace" pitchFamily="49" charset="0"/>
              </a:rPr>
              <a:t>6    CVar3       Char      9</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3"/>
          <p:cNvSpPr>
            <a:spLocks noGrp="1" noChangeArrowheads="1"/>
          </p:cNvSpPr>
          <p:nvPr>
            <p:ph type="title"/>
          </p:nvPr>
        </p:nvSpPr>
        <p:spPr/>
        <p:txBody>
          <a:bodyPr/>
          <a:lstStyle/>
          <a:p>
            <a:r>
              <a:rPr lang="en-US" dirty="0"/>
              <a:t>PUT Function: Example</a:t>
            </a:r>
          </a:p>
        </p:txBody>
      </p:sp>
      <p:sp>
        <p:nvSpPr>
          <p:cNvPr id="188419" name="Rectangle 6"/>
          <p:cNvSpPr>
            <a:spLocks noGrp="1" noChangeArrowheads="1"/>
          </p:cNvSpPr>
          <p:nvPr>
            <p:ph idx="1"/>
          </p:nvPr>
        </p:nvSpPr>
        <p:spPr/>
        <p:txBody>
          <a:bodyPr/>
          <a:lstStyle/>
          <a:p>
            <a:endParaRPr lang="en-US"/>
          </a:p>
          <a:p>
            <a:endParaRPr lang="en-US"/>
          </a:p>
          <a:p>
            <a:endParaRPr lang="en-US"/>
          </a:p>
          <a:p>
            <a:r>
              <a:rPr lang="en-US"/>
              <a:t>PROC PRINT Output</a:t>
            </a:r>
          </a:p>
          <a:p>
            <a:endParaRPr lang="en-US" noProof="1"/>
          </a:p>
        </p:txBody>
      </p:sp>
      <p:sp>
        <p:nvSpPr>
          <p:cNvPr id="9" name="Slide Number Placeholder 3"/>
          <p:cNvSpPr>
            <a:spLocks noGrp="1"/>
          </p:cNvSpPr>
          <p:nvPr>
            <p:ph type="sldNum" sz="quarter" idx="10"/>
          </p:nvPr>
        </p:nvSpPr>
        <p:spPr/>
        <p:txBody>
          <a:bodyPr/>
          <a:lstStyle/>
          <a:p>
            <a:pPr>
              <a:defRPr/>
            </a:pPr>
            <a:fld id="{B403A9C5-02D0-45EA-9334-00CF6380CB4A}" type="slidenum">
              <a:rPr lang="en-US"/>
              <a:pPr>
                <a:defRPr/>
              </a:pPr>
              <a:t>144</a:t>
            </a:fld>
            <a:endParaRPr lang="en-US" b="0">
              <a:latin typeface="Times New Roman" pitchFamily="18" charset="0"/>
            </a:endParaRPr>
          </a:p>
        </p:txBody>
      </p:sp>
      <p:sp>
        <p:nvSpPr>
          <p:cNvPr id="188421" name="Rectangle 5"/>
          <p:cNvSpPr>
            <a:spLocks noChangeArrowheads="1"/>
          </p:cNvSpPr>
          <p:nvPr/>
        </p:nvSpPr>
        <p:spPr bwMode="auto">
          <a:xfrm>
            <a:off x="685800" y="2133600"/>
            <a:ext cx="7848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spcBef>
                <a:spcPct val="20000"/>
              </a:spcBef>
              <a:buClr>
                <a:srgbClr val="FFCC00"/>
              </a:buClr>
              <a:buSzPct val="60000"/>
              <a:buFont typeface="Monotype Sorts" pitchFamily="2" charset="2"/>
              <a:buNone/>
            </a:pPr>
            <a:endParaRPr lang="en-US"/>
          </a:p>
        </p:txBody>
      </p:sp>
      <p:sp>
        <p:nvSpPr>
          <p:cNvPr id="188422"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88423" name="Rectangle 8"/>
          <p:cNvSpPr>
            <a:spLocks noChangeArrowheads="1"/>
          </p:cNvSpPr>
          <p:nvPr/>
        </p:nvSpPr>
        <p:spPr bwMode="auto">
          <a:xfrm>
            <a:off x="703263" y="1143000"/>
            <a:ext cx="7820025" cy="750888"/>
          </a:xfrm>
          <a:prstGeom prst="rect">
            <a:avLst/>
          </a:prstGeom>
          <a:solidFill>
            <a:srgbClr val="FFFFFF"/>
          </a:solidFill>
          <a:ln w="38100">
            <a:solidFill>
              <a:schemeClr val="tx2"/>
            </a:solidFill>
            <a:miter lim="800000"/>
            <a:headEnd/>
            <a:tailEnd/>
          </a:ln>
        </p:spPr>
        <p:txBody>
          <a:bodyPr lIns="50800" tIns="50800" rIns="50800" bIns="50800"/>
          <a:lstStyle/>
          <a:p>
            <a:pPr>
              <a:lnSpc>
                <a:spcPct val="85000"/>
              </a:lnSpc>
              <a:buClr>
                <a:schemeClr val="tx1"/>
              </a:buClr>
              <a:buFont typeface="Monotype Sorts" pitchFamily="2" charset="2"/>
              <a:buNone/>
            </a:pPr>
            <a:r>
              <a:rPr lang="en-US" b="1">
                <a:latin typeface="Courier New" pitchFamily="49" charset="0"/>
              </a:rPr>
              <a:t>proc print data=conversion noobs; </a:t>
            </a:r>
            <a:br>
              <a:rPr lang="en-US" b="1">
                <a:latin typeface="Courier New" pitchFamily="49" charset="0"/>
              </a:rPr>
            </a:br>
            <a:r>
              <a:rPr lang="en-US" b="1">
                <a:latin typeface="Courier New" pitchFamily="49" charset="0"/>
              </a:rPr>
              <a:t>run;</a:t>
            </a:r>
          </a:p>
        </p:txBody>
      </p:sp>
      <p:sp>
        <p:nvSpPr>
          <p:cNvPr id="188424"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88425" name="Rectangle 10"/>
          <p:cNvSpPr>
            <a:spLocks noChangeArrowheads="1"/>
          </p:cNvSpPr>
          <p:nvPr/>
        </p:nvSpPr>
        <p:spPr bwMode="auto">
          <a:xfrm>
            <a:off x="652463" y="2757488"/>
            <a:ext cx="7878762" cy="873125"/>
          </a:xfrm>
          <a:prstGeom prst="rect">
            <a:avLst/>
          </a:prstGeom>
          <a:solidFill>
            <a:srgbClr val="FFFFFF"/>
          </a:solidFill>
          <a:ln w="38100">
            <a:solidFill>
              <a:schemeClr val="tx2"/>
            </a:solidFill>
            <a:miter lim="800000"/>
            <a:headEnd type="none" w="sm" len="sm"/>
            <a:tailEnd type="none" w="sm" len="sm"/>
          </a:ln>
        </p:spPr>
        <p:txBody>
          <a:bodyPr tIns="50800" rIns="45720" bIns="50800">
            <a:spAutoFit/>
          </a:bodyPr>
          <a:lstStyle/>
          <a:p>
            <a:r>
              <a:rPr lang="sv-SE" sz="1600" b="1" dirty="0">
                <a:solidFill>
                  <a:srgbClr val="000000"/>
                </a:solidFill>
                <a:latin typeface="SAS Monospace" pitchFamily="49" charset="0"/>
              </a:rPr>
              <a:t>NVar1    NVar2    NVar3    CVar1     CVar2       CVar3</a:t>
            </a:r>
          </a:p>
          <a:p>
            <a:endParaRPr lang="sv-SE" sz="1600" b="1" dirty="0">
              <a:solidFill>
                <a:srgbClr val="000000"/>
              </a:solidFill>
              <a:latin typeface="SAS Monospace" pitchFamily="49" charset="0"/>
            </a:endParaRPr>
          </a:p>
          <a:p>
            <a:r>
              <a:rPr lang="sv-SE" sz="1600" b="1" dirty="0">
                <a:solidFill>
                  <a:srgbClr val="000000"/>
                </a:solidFill>
                <a:latin typeface="SAS Monospace" pitchFamily="49" charset="0"/>
              </a:rPr>
              <a:t> 614     55000     366      614     $55,000    01JAN1961</a:t>
            </a:r>
            <a:endParaRPr lang="en-US" sz="1600" b="1" dirty="0">
              <a:solidFill>
                <a:srgbClr val="000000"/>
              </a:solidFill>
              <a:latin typeface="SAS Monospace" pitchFamily="49"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17"/>
          <p:cNvSpPr>
            <a:spLocks noGrp="1" noChangeArrowheads="1"/>
          </p:cNvSpPr>
          <p:nvPr>
            <p:ph type="title"/>
          </p:nvPr>
        </p:nvSpPr>
        <p:spPr/>
        <p:txBody>
          <a:bodyPr/>
          <a:lstStyle/>
          <a:p>
            <a:r>
              <a:rPr lang="en-US"/>
              <a:t>Explicit Numeric-to-Character Conversion</a:t>
            </a:r>
          </a:p>
        </p:txBody>
      </p:sp>
      <p:sp>
        <p:nvSpPr>
          <p:cNvPr id="189443" name="Rectangle 18"/>
          <p:cNvSpPr>
            <a:spLocks noGrp="1" noChangeArrowheads="1"/>
          </p:cNvSpPr>
          <p:nvPr>
            <p:ph idx="1"/>
          </p:nvPr>
        </p:nvSpPr>
        <p:spPr/>
        <p:txBody>
          <a:bodyPr/>
          <a:lstStyle/>
          <a:p>
            <a:r>
              <a:rPr lang="en-US" dirty="0"/>
              <a:t>The PUT function writes values with a specific format.</a:t>
            </a:r>
          </a:p>
          <a:p>
            <a:endParaRPr lang="en-US" dirty="0"/>
          </a:p>
          <a:p>
            <a:endParaRPr lang="en-US" dirty="0"/>
          </a:p>
          <a:p>
            <a:endParaRPr lang="en-US" dirty="0"/>
          </a:p>
          <a:p>
            <a:endParaRPr lang="en-US" dirty="0"/>
          </a:p>
          <a:p>
            <a:endParaRPr lang="en-US" dirty="0"/>
          </a:p>
          <a:p>
            <a:endParaRPr lang="en-US" dirty="0"/>
          </a:p>
        </p:txBody>
      </p:sp>
      <p:sp>
        <p:nvSpPr>
          <p:cNvPr id="12" name="Slide Number Placeholder 3"/>
          <p:cNvSpPr>
            <a:spLocks noGrp="1"/>
          </p:cNvSpPr>
          <p:nvPr>
            <p:ph type="sldNum" sz="quarter" idx="10"/>
          </p:nvPr>
        </p:nvSpPr>
        <p:spPr/>
        <p:txBody>
          <a:bodyPr/>
          <a:lstStyle/>
          <a:p>
            <a:pPr>
              <a:defRPr/>
            </a:pPr>
            <a:fld id="{D80E5EF6-E843-4175-B8C1-A744830DC43F}" type="slidenum">
              <a:rPr lang="en-US"/>
              <a:pPr>
                <a:defRPr/>
              </a:pPr>
              <a:t>145</a:t>
            </a:fld>
            <a:endParaRPr lang="en-US" b="0">
              <a:latin typeface="Times New Roman" pitchFamily="18" charset="0"/>
            </a:endParaRPr>
          </a:p>
        </p:txBody>
      </p:sp>
      <p:sp>
        <p:nvSpPr>
          <p:cNvPr id="189445" name="Rectangle 5"/>
          <p:cNvSpPr>
            <a:spLocks noChangeArrowheads="1"/>
          </p:cNvSpPr>
          <p:nvPr/>
        </p:nvSpPr>
        <p:spPr bwMode="auto">
          <a:xfrm>
            <a:off x="228600" y="3090863"/>
            <a:ext cx="777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50000"/>
              </a:spcBef>
            </a:pPr>
            <a:endParaRPr lang="en-US" noProof="1"/>
          </a:p>
        </p:txBody>
      </p:sp>
      <p:sp>
        <p:nvSpPr>
          <p:cNvPr id="189446" name="Rectangle 6"/>
          <p:cNvSpPr>
            <a:spLocks noChangeArrowheads="1"/>
          </p:cNvSpPr>
          <p:nvPr/>
        </p:nvSpPr>
        <p:spPr bwMode="auto">
          <a:xfrm>
            <a:off x="3086894" y="2169808"/>
            <a:ext cx="2286000" cy="381000"/>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9447" name="Text Box 10"/>
          <p:cNvSpPr txBox="1">
            <a:spLocks noChangeArrowheads="1"/>
          </p:cNvSpPr>
          <p:nvPr/>
        </p:nvSpPr>
        <p:spPr bwMode="auto">
          <a:xfrm>
            <a:off x="1600200" y="4418654"/>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89448" name="Rectangle 11"/>
          <p:cNvSpPr>
            <a:spLocks noChangeArrowheads="1"/>
          </p:cNvSpPr>
          <p:nvPr/>
        </p:nvSpPr>
        <p:spPr bwMode="auto">
          <a:xfrm>
            <a:off x="775359" y="1713554"/>
            <a:ext cx="7810500" cy="2006600"/>
          </a:xfrm>
          <a:prstGeom prst="rect">
            <a:avLst/>
          </a:prstGeom>
          <a:solidFill>
            <a:srgbClr val="FFFFFF"/>
          </a:solidFill>
          <a:ln w="38100">
            <a:solidFill>
              <a:schemeClr val="tx2"/>
            </a:solidFill>
            <a:miter lim="800000"/>
            <a:headEnd/>
            <a:tailEnd/>
          </a:ln>
        </p:spPr>
        <p:txBody>
          <a:bodyPr lIns="50800" tIns="50800" rIns="50800" bIns="50800">
            <a:spAutoFit/>
          </a:bodyPr>
          <a:lstStyle/>
          <a:p>
            <a:pPr>
              <a:lnSpc>
                <a:spcPct val="85000"/>
              </a:lnSpc>
              <a:buClr>
                <a:schemeClr val="tx1"/>
              </a:buClr>
              <a:buFont typeface="Monotype Sorts" pitchFamily="2" charset="2"/>
              <a:buNone/>
            </a:pPr>
            <a:r>
              <a:rPr lang="en-US" b="1" dirty="0">
                <a:solidFill>
                  <a:srgbClr val="000000"/>
                </a:solidFill>
                <a:latin typeface="Courier New" pitchFamily="49" charset="0"/>
              </a:rPr>
              <a:t>data </a:t>
            </a:r>
            <a:r>
              <a:rPr lang="en-US" b="1" dirty="0" err="1">
                <a:solidFill>
                  <a:srgbClr val="000000"/>
                </a:solidFill>
                <a:latin typeface="Courier New" pitchFamily="49" charset="0"/>
              </a:rPr>
              <a:t>hrdata</a:t>
            </a:r>
            <a:r>
              <a:rPr lang="en-US" b="1" dirty="0">
                <a:latin typeface="Courier New" pitchFamily="49" charset="0"/>
              </a:rPr>
              <a:t>;</a:t>
            </a:r>
          </a:p>
          <a:p>
            <a:pPr>
              <a:lnSpc>
                <a:spcPct val="85000"/>
              </a:lnSpc>
              <a:buClr>
                <a:schemeClr val="tx1"/>
              </a:buClr>
              <a:buFont typeface="Monotype Sorts" pitchFamily="2" charset="2"/>
              <a:buNone/>
            </a:pPr>
            <a:r>
              <a:rPr lang="en-US" b="1" dirty="0">
                <a:latin typeface="Courier New" pitchFamily="49" charset="0"/>
              </a:rPr>
              <a:t>   keep Phone Code Mobile;</a:t>
            </a:r>
          </a:p>
          <a:p>
            <a:pPr>
              <a:lnSpc>
                <a:spcPct val="85000"/>
              </a:lnSpc>
              <a:buClr>
                <a:schemeClr val="tx1"/>
              </a:buClr>
              <a:buFont typeface="Monotype Sorts" pitchFamily="2" charset="2"/>
              <a:buNone/>
            </a:pPr>
            <a:r>
              <a:rPr lang="en-US" b="1" dirty="0">
                <a:latin typeface="Courier New" pitchFamily="49" charset="0"/>
              </a:rPr>
              <a:t>   set </a:t>
            </a:r>
            <a:r>
              <a:rPr lang="en-US" b="1" dirty="0" err="1">
                <a:latin typeface="Courier New" pitchFamily="49" charset="0"/>
              </a:rPr>
              <a:t>orion.convert</a:t>
            </a:r>
            <a:r>
              <a:rPr lang="en-US" b="1" dirty="0">
                <a:latin typeface="Courier New" pitchFamily="49" charset="0"/>
              </a:rPr>
              <a:t>;</a:t>
            </a:r>
          </a:p>
          <a:p>
            <a:pPr>
              <a:lnSpc>
                <a:spcPct val="85000"/>
              </a:lnSpc>
              <a:buClr>
                <a:schemeClr val="tx1"/>
              </a:buClr>
              <a:buFont typeface="Monotype Sorts" pitchFamily="2" charset="2"/>
              <a:buNone/>
            </a:pPr>
            <a:r>
              <a:rPr lang="en-US" b="1" dirty="0">
                <a:latin typeface="Courier New" pitchFamily="49" charset="0"/>
              </a:rPr>
              <a:t>   Phone='(‘ || put(Code,3.) || ') ' </a:t>
            </a:r>
          </a:p>
          <a:p>
            <a:pPr>
              <a:lnSpc>
                <a:spcPct val="85000"/>
              </a:lnSpc>
              <a:buClr>
                <a:schemeClr val="tx1"/>
              </a:buClr>
              <a:buFont typeface="Monotype Sorts" pitchFamily="2" charset="2"/>
              <a:buNone/>
            </a:pPr>
            <a:r>
              <a:rPr lang="en-US" b="1" dirty="0">
                <a:latin typeface="Courier New" pitchFamily="49" charset="0"/>
              </a:rPr>
              <a:t>		 || Mobile;</a:t>
            </a:r>
          </a:p>
          <a:p>
            <a:pPr>
              <a:lnSpc>
                <a:spcPct val="85000"/>
              </a:lnSpc>
              <a:buClr>
                <a:schemeClr val="tx1"/>
              </a:buClr>
              <a:buFont typeface="Monotype Sorts" pitchFamily="2" charset="2"/>
              <a:buNone/>
            </a:pPr>
            <a:r>
              <a:rPr lang="en-US" b="1" dirty="0">
                <a:latin typeface="Courier New" pitchFamily="49" charset="0"/>
              </a:rPr>
              <a:t>run;</a:t>
            </a:r>
          </a:p>
        </p:txBody>
      </p:sp>
      <p:sp>
        <p:nvSpPr>
          <p:cNvPr id="189449" name="Text Box 12"/>
          <p:cNvSpPr txBox="1">
            <a:spLocks noChangeArrowheads="1"/>
          </p:cNvSpPr>
          <p:nvPr/>
        </p:nvSpPr>
        <p:spPr bwMode="auto">
          <a:xfrm>
            <a:off x="1600200" y="4418654"/>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89450" name="Text Box 14"/>
          <p:cNvSpPr txBox="1">
            <a:spLocks noChangeArrowheads="1"/>
          </p:cNvSpPr>
          <p:nvPr/>
        </p:nvSpPr>
        <p:spPr bwMode="auto">
          <a:xfrm>
            <a:off x="1600200" y="4418654"/>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89452" name="Text Box 16"/>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p205d22</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Explicit Numeric-to-Character Conversion</a:t>
            </a:r>
          </a:p>
        </p:txBody>
      </p:sp>
      <p:sp>
        <p:nvSpPr>
          <p:cNvPr id="190467" name="Rectangle 3"/>
          <p:cNvSpPr>
            <a:spLocks noGrp="1" noChangeArrowheads="1"/>
          </p:cNvSpPr>
          <p:nvPr>
            <p:ph idx="1"/>
          </p:nvPr>
        </p:nvSpPr>
        <p:spPr/>
        <p:txBody>
          <a:bodyPr/>
          <a:lstStyle/>
          <a:p>
            <a:pPr>
              <a:buClr>
                <a:srgbClr val="FFCC00"/>
              </a:buClr>
              <a:buSzPct val="60000"/>
            </a:pPr>
            <a:endParaRPr lang="en-US"/>
          </a:p>
          <a:p>
            <a:pPr>
              <a:buClr>
                <a:srgbClr val="FFCC00"/>
              </a:buClr>
              <a:buSzPct val="60000"/>
            </a:pPr>
            <a:endParaRPr lang="en-US"/>
          </a:p>
          <a:p>
            <a:pPr>
              <a:buClr>
                <a:srgbClr val="FFCC00"/>
              </a:buClr>
              <a:buSzPct val="60000"/>
            </a:pPr>
            <a:endParaRPr lang="en-US"/>
          </a:p>
          <a:p>
            <a:pPr>
              <a:buClr>
                <a:srgbClr val="FFCC00"/>
              </a:buClr>
              <a:buSzPct val="60000"/>
            </a:pPr>
            <a:r>
              <a:rPr lang="en-US"/>
              <a:t>PROC PRINT Output</a:t>
            </a:r>
          </a:p>
          <a:p>
            <a:endParaRPr lang="en-US"/>
          </a:p>
          <a:p>
            <a:endParaRPr lang="en-US"/>
          </a:p>
          <a:p>
            <a:endParaRPr lang="en-US"/>
          </a:p>
          <a:p>
            <a:endParaRPr lang="en-US"/>
          </a:p>
        </p:txBody>
      </p:sp>
      <p:sp>
        <p:nvSpPr>
          <p:cNvPr id="8" name="Slide Number Placeholder 3"/>
          <p:cNvSpPr>
            <a:spLocks noGrp="1"/>
          </p:cNvSpPr>
          <p:nvPr>
            <p:ph type="sldNum" sz="quarter" idx="10"/>
          </p:nvPr>
        </p:nvSpPr>
        <p:spPr/>
        <p:txBody>
          <a:bodyPr/>
          <a:lstStyle/>
          <a:p>
            <a:pPr>
              <a:defRPr/>
            </a:pPr>
            <a:fld id="{28B42F7E-370A-4BED-8348-7B17FBB1A503}" type="slidenum">
              <a:rPr lang="en-US"/>
              <a:pPr>
                <a:defRPr/>
              </a:pPr>
              <a:t>146</a:t>
            </a:fld>
            <a:endParaRPr lang="en-US" b="0">
              <a:latin typeface="Times New Roman" pitchFamily="18" charset="0"/>
            </a:endParaRPr>
          </a:p>
        </p:txBody>
      </p:sp>
      <p:sp>
        <p:nvSpPr>
          <p:cNvPr id="190469" name="Rectangle 8"/>
          <p:cNvSpPr>
            <a:spLocks noChangeArrowheads="1"/>
          </p:cNvSpPr>
          <p:nvPr/>
        </p:nvSpPr>
        <p:spPr bwMode="auto">
          <a:xfrm>
            <a:off x="687388" y="1143000"/>
            <a:ext cx="7770812" cy="758825"/>
          </a:xfrm>
          <a:prstGeom prst="rect">
            <a:avLst/>
          </a:prstGeom>
          <a:solidFill>
            <a:srgbClr val="FFFFFF"/>
          </a:solidFill>
          <a:ln w="38100">
            <a:solidFill>
              <a:schemeClr val="tx2"/>
            </a:solidFill>
            <a:miter lim="800000"/>
            <a:headEnd/>
            <a:tailEnd/>
          </a:ln>
        </p:spPr>
        <p:txBody>
          <a:bodyPr lIns="50800" tIns="50800" rIns="50800" bIns="50800"/>
          <a:lstStyle/>
          <a:p>
            <a:pPr>
              <a:lnSpc>
                <a:spcPct val="85000"/>
              </a:lnSpc>
              <a:buClr>
                <a:schemeClr val="tx1"/>
              </a:buClr>
              <a:buFont typeface="Monotype Sorts" pitchFamily="2" charset="2"/>
              <a:buNone/>
            </a:pPr>
            <a:r>
              <a:rPr lang="en-US" b="1">
                <a:latin typeface="Courier New" pitchFamily="49" charset="0"/>
              </a:rPr>
              <a:t>proc print data=hrdata noobs;</a:t>
            </a:r>
          </a:p>
          <a:p>
            <a:pPr>
              <a:lnSpc>
                <a:spcPct val="85000"/>
              </a:lnSpc>
              <a:buClr>
                <a:schemeClr val="tx1"/>
              </a:buClr>
              <a:buFont typeface="Monotype Sorts" pitchFamily="2" charset="2"/>
              <a:buNone/>
            </a:pPr>
            <a:r>
              <a:rPr lang="en-US" b="1">
                <a:latin typeface="Courier New" pitchFamily="49" charset="0"/>
              </a:rPr>
              <a:t>run;</a:t>
            </a:r>
          </a:p>
        </p:txBody>
      </p:sp>
      <p:sp>
        <p:nvSpPr>
          <p:cNvPr id="190470"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90471"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90472" name="Rectangle 10"/>
          <p:cNvSpPr>
            <a:spLocks noChangeArrowheads="1"/>
          </p:cNvSpPr>
          <p:nvPr/>
        </p:nvSpPr>
        <p:spPr bwMode="auto">
          <a:xfrm>
            <a:off x="685800" y="2771675"/>
            <a:ext cx="7772400" cy="1379538"/>
          </a:xfrm>
          <a:prstGeom prst="rect">
            <a:avLst/>
          </a:prstGeom>
          <a:solidFill>
            <a:srgbClr val="FFFFFF"/>
          </a:solidFill>
          <a:ln w="38100">
            <a:solidFill>
              <a:schemeClr val="tx2"/>
            </a:solidFill>
            <a:miter lim="800000"/>
            <a:headEnd type="none" w="sm" len="sm"/>
            <a:tailEnd type="none" w="sm" len="sm"/>
          </a:ln>
        </p:spPr>
        <p:txBody>
          <a:bodyPr wrap="none" tIns="50800" bIns="50800"/>
          <a:lstStyle/>
          <a:p>
            <a:pPr marL="463550"/>
            <a:r>
              <a:rPr lang="fr-FR" sz="1600" b="1" dirty="0">
                <a:solidFill>
                  <a:srgbClr val="000000"/>
                </a:solidFill>
                <a:latin typeface="SAS Monospace" pitchFamily="49" charset="0"/>
              </a:rPr>
              <a:t>     Code    Mobile          Phone</a:t>
            </a:r>
          </a:p>
          <a:p>
            <a:pPr marL="463550"/>
            <a:endParaRPr lang="fr-FR" sz="1600" b="1" dirty="0">
              <a:solidFill>
                <a:srgbClr val="000000"/>
              </a:solidFill>
              <a:latin typeface="SAS Monospace" pitchFamily="49" charset="0"/>
            </a:endParaRPr>
          </a:p>
          <a:p>
            <a:pPr marL="463550"/>
            <a:r>
              <a:rPr lang="fr-FR" sz="1600" b="1" dirty="0">
                <a:solidFill>
                  <a:srgbClr val="000000"/>
                </a:solidFill>
                <a:latin typeface="SAS Monospace" pitchFamily="49" charset="0"/>
              </a:rPr>
              <a:t>      303    393-0956    (303) 393-0956</a:t>
            </a:r>
          </a:p>
          <a:p>
            <a:pPr marL="463550"/>
            <a:r>
              <a:rPr lang="fr-FR" sz="1600" b="1" dirty="0">
                <a:solidFill>
                  <a:srgbClr val="000000"/>
                </a:solidFill>
                <a:latin typeface="SAS Monospace" pitchFamily="49" charset="0"/>
              </a:rPr>
              <a:t>      919    770-8292    (919) 770-8292</a:t>
            </a:r>
          </a:p>
          <a:p>
            <a:pPr marL="463550"/>
            <a:r>
              <a:rPr lang="fr-FR" sz="1600" b="1" dirty="0">
                <a:solidFill>
                  <a:srgbClr val="000000"/>
                </a:solidFill>
                <a:latin typeface="SAS Monospace" pitchFamily="49" charset="0"/>
              </a:rPr>
              <a:t>      301    449-5239    (301) 449-5239</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dirty="0"/>
              <a:t>CAT Functions and Numeric Conversion</a:t>
            </a:r>
          </a:p>
        </p:txBody>
      </p:sp>
      <p:sp>
        <p:nvSpPr>
          <p:cNvPr id="191491" name="Rectangle 3"/>
          <p:cNvSpPr>
            <a:spLocks noGrp="1" noChangeArrowheads="1"/>
          </p:cNvSpPr>
          <p:nvPr>
            <p:ph idx="1"/>
          </p:nvPr>
        </p:nvSpPr>
        <p:spPr/>
        <p:txBody>
          <a:bodyPr/>
          <a:lstStyle/>
          <a:p>
            <a:pPr>
              <a:spcAft>
                <a:spcPct val="30000"/>
              </a:spcAft>
            </a:pPr>
            <a:r>
              <a:rPr lang="en-US" dirty="0"/>
              <a:t>The CAT family of functions converts any numeric argument to a character string by using the BEST12. format and then removing any leading blanks. No note is written to the log.</a:t>
            </a:r>
          </a:p>
          <a:p>
            <a:r>
              <a:rPr lang="en-US" dirty="0"/>
              <a:t>This assignment statement using CAT:</a:t>
            </a:r>
          </a:p>
          <a:p>
            <a:endParaRPr lang="en-US" dirty="0"/>
          </a:p>
          <a:p>
            <a:endParaRPr lang="en-US" dirty="0"/>
          </a:p>
          <a:p>
            <a:r>
              <a:rPr lang="en-US" dirty="0"/>
              <a:t>gives equivalent results to this statement:</a:t>
            </a:r>
          </a:p>
          <a:p>
            <a:endParaRPr lang="en-US" dirty="0"/>
          </a:p>
          <a:p>
            <a:endParaRPr lang="en-US" dirty="0"/>
          </a:p>
          <a:p>
            <a:r>
              <a:rPr lang="en-US" dirty="0"/>
              <a:t>Now you can write the complete SAS program to convert the personnel data.</a:t>
            </a:r>
          </a:p>
          <a:p>
            <a:endParaRPr lang="en-US" dirty="0"/>
          </a:p>
        </p:txBody>
      </p:sp>
      <p:sp>
        <p:nvSpPr>
          <p:cNvPr id="7" name="Slide Number Placeholder 3"/>
          <p:cNvSpPr>
            <a:spLocks noGrp="1"/>
          </p:cNvSpPr>
          <p:nvPr>
            <p:ph type="sldNum" sz="quarter" idx="10"/>
          </p:nvPr>
        </p:nvSpPr>
        <p:spPr/>
        <p:txBody>
          <a:bodyPr/>
          <a:lstStyle/>
          <a:p>
            <a:pPr>
              <a:defRPr/>
            </a:pPr>
            <a:fld id="{913388C5-D20B-4895-B595-59A394095C83}" type="slidenum">
              <a:rPr lang="en-US"/>
              <a:pPr>
                <a:defRPr/>
              </a:pPr>
              <a:t>147</a:t>
            </a:fld>
            <a:endParaRPr lang="en-US" b="0">
              <a:latin typeface="Times New Roman" pitchFamily="18" charset="0"/>
            </a:endParaRPr>
          </a:p>
        </p:txBody>
      </p:sp>
      <p:sp>
        <p:nvSpPr>
          <p:cNvPr id="191493" name="Text Box 6"/>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p>
        </p:txBody>
      </p:sp>
      <p:sp>
        <p:nvSpPr>
          <p:cNvPr id="191494" name="Text Box 7"/>
          <p:cNvSpPr txBox="1">
            <a:spLocks noChangeArrowheads="1"/>
          </p:cNvSpPr>
          <p:nvPr/>
        </p:nvSpPr>
        <p:spPr bwMode="auto">
          <a:xfrm>
            <a:off x="690462" y="4418598"/>
            <a:ext cx="7783512" cy="39036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sz="2200" b="1" dirty="0">
                <a:latin typeface="Courier New" pitchFamily="49" charset="0"/>
              </a:rPr>
              <a:t>Phone='(‘ || put(Code,3.) || ') ‘ || Mobile;</a:t>
            </a:r>
          </a:p>
        </p:txBody>
      </p:sp>
      <p:sp>
        <p:nvSpPr>
          <p:cNvPr id="191495" name="Text Box 8"/>
          <p:cNvSpPr txBox="1">
            <a:spLocks noChangeArrowheads="1"/>
          </p:cNvSpPr>
          <p:nvPr/>
        </p:nvSpPr>
        <p:spPr bwMode="auto">
          <a:xfrm>
            <a:off x="723900" y="3117248"/>
            <a:ext cx="7783513" cy="390525"/>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sz="2200" b="1" dirty="0">
                <a:latin typeface="Courier New" pitchFamily="49" charset="0"/>
              </a:rPr>
              <a:t>Phone=cat('(',Code,') ',Mobile);</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dirty="0"/>
              <a:t>Convert HR Data: Complete Program</a:t>
            </a:r>
          </a:p>
        </p:txBody>
      </p:sp>
      <p:sp>
        <p:nvSpPr>
          <p:cNvPr id="192515" name="Rectangle 3"/>
          <p:cNvSpPr>
            <a:spLocks noGrp="1" noChangeArrowheads="1"/>
          </p:cNvSpPr>
          <p:nvPr>
            <p:ph idx="1"/>
          </p:nvPr>
        </p:nvSpPr>
        <p:spPr>
          <a:xfrm>
            <a:off x="566738" y="4537075"/>
            <a:ext cx="7848600" cy="1169988"/>
          </a:xfrm>
        </p:spPr>
        <p:txBody>
          <a:bodyPr/>
          <a:lstStyle/>
          <a:p>
            <a:endParaRPr lang="en-US" noProof="1"/>
          </a:p>
        </p:txBody>
      </p:sp>
      <p:sp>
        <p:nvSpPr>
          <p:cNvPr id="7" name="Slide Number Placeholder 3"/>
          <p:cNvSpPr>
            <a:spLocks noGrp="1"/>
          </p:cNvSpPr>
          <p:nvPr>
            <p:ph type="sldNum" sz="quarter" idx="10"/>
          </p:nvPr>
        </p:nvSpPr>
        <p:spPr/>
        <p:txBody>
          <a:bodyPr/>
          <a:lstStyle/>
          <a:p>
            <a:pPr>
              <a:defRPr/>
            </a:pPr>
            <a:fld id="{2FED2512-AEAC-4285-BA29-58E1C2F1DEF5}" type="slidenum">
              <a:rPr lang="en-US"/>
              <a:pPr>
                <a:defRPr/>
              </a:pPr>
              <a:t>148</a:t>
            </a:fld>
            <a:endParaRPr lang="en-US" b="0">
              <a:latin typeface="Times New Roman" pitchFamily="18" charset="0"/>
            </a:endParaRPr>
          </a:p>
        </p:txBody>
      </p:sp>
      <p:sp>
        <p:nvSpPr>
          <p:cNvPr id="192517"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92518" name="Rectangle 6"/>
          <p:cNvSpPr>
            <a:spLocks noChangeArrowheads="1"/>
          </p:cNvSpPr>
          <p:nvPr/>
        </p:nvSpPr>
        <p:spPr bwMode="auto">
          <a:xfrm>
            <a:off x="533400" y="1181100"/>
            <a:ext cx="8405813" cy="48069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hrdata</a:t>
            </a:r>
            <a:r>
              <a:rPr lang="en-US" b="1" dirty="0">
                <a:latin typeface="Courier New" pitchFamily="49" charset="0"/>
              </a:rPr>
              <a:t>;</a:t>
            </a:r>
          </a:p>
          <a:p>
            <a:pPr>
              <a:lnSpc>
                <a:spcPct val="85000"/>
              </a:lnSpc>
            </a:pPr>
            <a:r>
              <a:rPr lang="en-US" b="1" dirty="0">
                <a:latin typeface="Courier New" pitchFamily="49" charset="0"/>
              </a:rPr>
              <a:t>   keep </a:t>
            </a:r>
            <a:r>
              <a:rPr lang="en-US" b="1" dirty="0" err="1">
                <a:latin typeface="Courier New" pitchFamily="49" charset="0"/>
              </a:rPr>
              <a:t>EmpID</a:t>
            </a:r>
            <a:r>
              <a:rPr lang="en-US" b="1" dirty="0">
                <a:latin typeface="Courier New" pitchFamily="49" charset="0"/>
              </a:rPr>
              <a:t> </a:t>
            </a:r>
            <a:r>
              <a:rPr lang="en-US" b="1" dirty="0" err="1">
                <a:latin typeface="Courier New" pitchFamily="49" charset="0"/>
              </a:rPr>
              <a:t>GrossPay</a:t>
            </a:r>
            <a:r>
              <a:rPr lang="en-US" b="1" dirty="0">
                <a:latin typeface="Courier New" pitchFamily="49" charset="0"/>
              </a:rPr>
              <a:t> Bonus Phone </a:t>
            </a:r>
            <a:r>
              <a:rPr lang="en-US" b="1" dirty="0" err="1">
                <a:latin typeface="Courier New" pitchFamily="49" charset="0"/>
              </a:rPr>
              <a:t>HireDate</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orion.convert</a:t>
            </a:r>
            <a:r>
              <a:rPr lang="en-US" b="1" dirty="0">
                <a:latin typeface="Courier New" pitchFamily="49" charset="0"/>
              </a:rPr>
              <a:t>(rename=(</a:t>
            </a:r>
            <a:r>
              <a:rPr lang="en-US" b="1" dirty="0" err="1">
                <a:latin typeface="Courier New" pitchFamily="49" charset="0"/>
              </a:rPr>
              <a:t>GrossPay</a:t>
            </a:r>
            <a:r>
              <a:rPr lang="en-US" b="1" dirty="0">
                <a:latin typeface="Courier New" pitchFamily="49" charset="0"/>
              </a:rPr>
              <a:t>=</a:t>
            </a:r>
          </a:p>
          <a:p>
            <a:pPr>
              <a:lnSpc>
                <a:spcPct val="85000"/>
              </a:lnSpc>
            </a:pPr>
            <a:r>
              <a:rPr lang="en-US" b="1" dirty="0">
                <a:latin typeface="Courier New" pitchFamily="49" charset="0"/>
              </a:rPr>
              <a:t>                             </a:t>
            </a:r>
            <a:r>
              <a:rPr lang="en-US" b="1" dirty="0" err="1">
                <a:latin typeface="Courier New" pitchFamily="49" charset="0"/>
              </a:rPr>
              <a:t>CharGross</a:t>
            </a:r>
            <a:r>
              <a:rPr lang="en-US" b="1" dirty="0">
                <a:latin typeface="Courier New" pitchFamily="49" charset="0"/>
              </a:rPr>
              <a:t>));</a:t>
            </a:r>
          </a:p>
          <a:p>
            <a:pPr>
              <a:lnSpc>
                <a:spcPct val="85000"/>
              </a:lnSpc>
            </a:pPr>
            <a:r>
              <a:rPr lang="en-US" b="1" dirty="0">
                <a:latin typeface="Courier New" pitchFamily="49" charset="0"/>
              </a:rPr>
              <a:t>   </a:t>
            </a:r>
            <a:r>
              <a:rPr lang="en-US" b="1" dirty="0" err="1">
                <a:latin typeface="Courier New" pitchFamily="49" charset="0"/>
              </a:rPr>
              <a:t>EmpID</a:t>
            </a:r>
            <a:r>
              <a:rPr lang="en-US" b="1" dirty="0">
                <a:latin typeface="Courier New" pitchFamily="49" charset="0"/>
              </a:rPr>
              <a:t>=input(ID,5.)+11000;</a:t>
            </a:r>
          </a:p>
          <a:p>
            <a:pPr>
              <a:lnSpc>
                <a:spcPct val="85000"/>
              </a:lnSpc>
            </a:pPr>
            <a:r>
              <a:rPr lang="en-US" b="1" dirty="0">
                <a:latin typeface="Courier New" pitchFamily="49" charset="0"/>
              </a:rPr>
              <a:t>   </a:t>
            </a:r>
            <a:r>
              <a:rPr lang="en-US" b="1" dirty="0" err="1">
                <a:latin typeface="Courier New" pitchFamily="49" charset="0"/>
              </a:rPr>
              <a:t>GrossPay</a:t>
            </a:r>
            <a:r>
              <a:rPr lang="en-US" b="1" dirty="0">
                <a:latin typeface="Courier New" pitchFamily="49" charset="0"/>
              </a:rPr>
              <a:t>=input(CharGross,comma6.);</a:t>
            </a:r>
          </a:p>
          <a:p>
            <a:pPr>
              <a:lnSpc>
                <a:spcPct val="85000"/>
              </a:lnSpc>
            </a:pPr>
            <a:r>
              <a:rPr lang="en-US" b="1" dirty="0">
                <a:latin typeface="Courier New" pitchFamily="49" charset="0"/>
              </a:rPr>
              <a:t>   Bonus=</a:t>
            </a:r>
            <a:r>
              <a:rPr lang="en-US" b="1" dirty="0" err="1">
                <a:latin typeface="Courier New" pitchFamily="49" charset="0"/>
              </a:rPr>
              <a:t>GrossPay</a:t>
            </a:r>
            <a:r>
              <a:rPr lang="en-US" b="1" dirty="0">
                <a:latin typeface="Courier New" pitchFamily="49" charset="0"/>
              </a:rPr>
              <a:t>*.10;</a:t>
            </a:r>
          </a:p>
          <a:p>
            <a:pPr>
              <a:lnSpc>
                <a:spcPct val="85000"/>
              </a:lnSpc>
            </a:pPr>
            <a:r>
              <a:rPr lang="en-US" b="1" dirty="0">
                <a:latin typeface="Courier New" pitchFamily="49" charset="0"/>
              </a:rPr>
              <a:t>   </a:t>
            </a:r>
            <a:r>
              <a:rPr lang="en-US" b="1" dirty="0" err="1">
                <a:latin typeface="Courier New" pitchFamily="49" charset="0"/>
              </a:rPr>
              <a:t>HireDate</a:t>
            </a:r>
            <a:r>
              <a:rPr lang="en-US" b="1" dirty="0">
                <a:latin typeface="Courier New" pitchFamily="49" charset="0"/>
              </a:rPr>
              <a:t>=input(Hired,mmddyy10.);</a:t>
            </a:r>
          </a:p>
          <a:p>
            <a:pPr>
              <a:lnSpc>
                <a:spcPct val="85000"/>
              </a:lnSpc>
            </a:pPr>
            <a:r>
              <a:rPr lang="en-US" b="1" dirty="0">
                <a:latin typeface="Courier New" pitchFamily="49" charset="0"/>
              </a:rPr>
              <a:t>   Phone=cat('(',Code,') ',Mobile);</a:t>
            </a:r>
          </a:p>
          <a:p>
            <a:pPr>
              <a:lnSpc>
                <a:spcPct val="85000"/>
              </a:lnSpc>
            </a:pPr>
            <a:r>
              <a:rPr lang="en-US" b="1" dirty="0">
                <a:latin typeface="Courier New" pitchFamily="49" charset="0"/>
              </a:rPr>
              <a:t>run;</a:t>
            </a:r>
          </a:p>
          <a:p>
            <a:pPr>
              <a:lnSpc>
                <a:spcPct val="85000"/>
              </a:lnSpc>
            </a:pPr>
            <a:endParaRPr lang="en-US" b="1" dirty="0">
              <a:latin typeface="Courier New" pitchFamily="49" charset="0"/>
            </a:endParaRPr>
          </a:p>
          <a:p>
            <a:pPr>
              <a:lnSpc>
                <a:spcPct val="85000"/>
              </a:lnSpc>
            </a:pPr>
            <a:r>
              <a:rPr lang="en-US" b="1" dirty="0" err="1">
                <a:latin typeface="Courier New" pitchFamily="49" charset="0"/>
              </a:rPr>
              <a:t>proc</a:t>
            </a:r>
            <a:r>
              <a:rPr lang="en-US" b="1" dirty="0">
                <a:latin typeface="Courier New" pitchFamily="49" charset="0"/>
              </a:rPr>
              <a:t> print data=</a:t>
            </a:r>
            <a:r>
              <a:rPr lang="en-US" b="1" dirty="0" err="1">
                <a:latin typeface="Courier New" pitchFamily="49" charset="0"/>
              </a:rPr>
              <a:t>hrdata</a:t>
            </a:r>
            <a:r>
              <a:rPr lang="en-US" b="1" dirty="0">
                <a:latin typeface="Courier New" pitchFamily="49" charset="0"/>
              </a:rPr>
              <a:t> </a:t>
            </a:r>
            <a:r>
              <a:rPr lang="en-US" b="1" dirty="0" err="1">
                <a:latin typeface="Courier New" pitchFamily="49" charset="0"/>
              </a:rPr>
              <a:t>noobs</a:t>
            </a:r>
            <a:r>
              <a:rPr lang="en-US" b="1" dirty="0">
                <a:latin typeface="Courier New" pitchFamily="49" charset="0"/>
              </a:rPr>
              <a:t>;</a:t>
            </a:r>
          </a:p>
          <a:p>
            <a:pPr>
              <a:lnSpc>
                <a:spcPct val="85000"/>
              </a:lnSpc>
            </a:pPr>
            <a:r>
              <a:rPr lang="en-US" b="1" dirty="0">
                <a:latin typeface="Courier New" pitchFamily="49" charset="0"/>
              </a:rPr>
              <a:t>   </a:t>
            </a:r>
            <a:r>
              <a:rPr lang="en-US" b="1" dirty="0" err="1">
                <a:solidFill>
                  <a:srgbClr val="000000"/>
                </a:solidFill>
                <a:latin typeface="Courier New" pitchFamily="49" charset="0"/>
              </a:rPr>
              <a:t>var</a:t>
            </a:r>
            <a:r>
              <a:rPr lang="en-US" b="1" dirty="0">
                <a:latin typeface="Courier New" pitchFamily="49" charset="0"/>
              </a:rPr>
              <a:t> </a:t>
            </a:r>
            <a:r>
              <a:rPr lang="en-US" b="1" dirty="0" err="1">
                <a:latin typeface="Courier New" pitchFamily="49" charset="0"/>
              </a:rPr>
              <a:t>EmpID</a:t>
            </a:r>
            <a:r>
              <a:rPr lang="en-US" b="1" dirty="0">
                <a:latin typeface="Courier New" pitchFamily="49" charset="0"/>
              </a:rPr>
              <a:t> </a:t>
            </a:r>
            <a:r>
              <a:rPr lang="en-US" b="1" dirty="0" err="1">
                <a:latin typeface="Courier New" pitchFamily="49" charset="0"/>
              </a:rPr>
              <a:t>GrossPay</a:t>
            </a:r>
            <a:r>
              <a:rPr lang="en-US" b="1" dirty="0">
                <a:latin typeface="Courier New" pitchFamily="49" charset="0"/>
              </a:rPr>
              <a:t> Bonus Phone </a:t>
            </a:r>
            <a:r>
              <a:rPr lang="en-US" b="1" dirty="0" err="1">
                <a:latin typeface="Courier New" pitchFamily="49" charset="0"/>
              </a:rPr>
              <a:t>HireDate</a:t>
            </a:r>
            <a:r>
              <a:rPr lang="en-US" b="1" dirty="0">
                <a:latin typeface="Courier New" pitchFamily="49" charset="0"/>
              </a:rPr>
              <a:t>;</a:t>
            </a:r>
          </a:p>
          <a:p>
            <a:pPr>
              <a:lnSpc>
                <a:spcPct val="85000"/>
              </a:lnSpc>
            </a:pPr>
            <a:r>
              <a:rPr lang="en-US" b="1" dirty="0">
                <a:latin typeface="Courier New" pitchFamily="49" charset="0"/>
              </a:rPr>
              <a:t>   format </a:t>
            </a:r>
            <a:r>
              <a:rPr lang="en-US" b="1" dirty="0" err="1">
                <a:latin typeface="Courier New" pitchFamily="49" charset="0"/>
              </a:rPr>
              <a:t>HireDate</a:t>
            </a:r>
            <a:r>
              <a:rPr lang="en-US" b="1" dirty="0">
                <a:latin typeface="Courier New" pitchFamily="49" charset="0"/>
              </a:rPr>
              <a:t> mmddyy10.;</a:t>
            </a:r>
          </a:p>
          <a:p>
            <a:pPr>
              <a:lnSpc>
                <a:spcPct val="85000"/>
              </a:lnSpc>
            </a:pPr>
            <a:r>
              <a:rPr lang="en-US" b="1" dirty="0">
                <a:latin typeface="Courier New" pitchFamily="49" charset="0"/>
              </a:rPr>
              <a:t>run;</a:t>
            </a:r>
          </a:p>
        </p:txBody>
      </p:sp>
      <p:sp>
        <p:nvSpPr>
          <p:cNvPr id="192519" name="Text Box 7"/>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p205d23</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10"/>
          <p:cNvSpPr>
            <a:spLocks noGrp="1" noChangeArrowheads="1"/>
          </p:cNvSpPr>
          <p:nvPr>
            <p:ph type="title"/>
          </p:nvPr>
        </p:nvSpPr>
        <p:spPr/>
        <p:txBody>
          <a:bodyPr/>
          <a:lstStyle/>
          <a:p>
            <a:r>
              <a:rPr lang="en-US" dirty="0"/>
              <a:t>Convert HR Data: Complete Program </a:t>
            </a:r>
          </a:p>
        </p:txBody>
      </p:sp>
      <p:sp>
        <p:nvSpPr>
          <p:cNvPr id="193539" name="Rectangle 11"/>
          <p:cNvSpPr>
            <a:spLocks noGrp="1" noChangeArrowheads="1"/>
          </p:cNvSpPr>
          <p:nvPr>
            <p:ph idx="1"/>
          </p:nvPr>
        </p:nvSpPr>
        <p:spPr/>
        <p:txBody>
          <a:bodyPr/>
          <a:lstStyle/>
          <a:p>
            <a:r>
              <a:rPr lang="en-US"/>
              <a:t>PROC PRINT Output</a:t>
            </a:r>
          </a:p>
        </p:txBody>
      </p:sp>
      <p:sp>
        <p:nvSpPr>
          <p:cNvPr id="7" name="Slide Number Placeholder 3"/>
          <p:cNvSpPr>
            <a:spLocks noGrp="1"/>
          </p:cNvSpPr>
          <p:nvPr>
            <p:ph type="sldNum" sz="quarter" idx="10"/>
          </p:nvPr>
        </p:nvSpPr>
        <p:spPr/>
        <p:txBody>
          <a:bodyPr/>
          <a:lstStyle/>
          <a:p>
            <a:pPr>
              <a:defRPr/>
            </a:pPr>
            <a:fld id="{BFA24993-19DB-453C-8F71-FEA63F432E0E}" type="slidenum">
              <a:rPr lang="en-US"/>
              <a:pPr>
                <a:defRPr/>
              </a:pPr>
              <a:t>149</a:t>
            </a:fld>
            <a:endParaRPr lang="en-US" b="0">
              <a:latin typeface="Times New Roman" pitchFamily="18" charset="0"/>
            </a:endParaRPr>
          </a:p>
        </p:txBody>
      </p:sp>
      <p:sp>
        <p:nvSpPr>
          <p:cNvPr id="193541"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93542"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93543" name="TextBox 1"/>
          <p:cNvSpPr txBox="1">
            <a:spLocks noChangeArrowheads="1"/>
          </p:cNvSpPr>
          <p:nvPr/>
        </p:nvSpPr>
        <p:spPr bwMode="auto">
          <a:xfrm>
            <a:off x="706438" y="1487488"/>
            <a:ext cx="7607300" cy="1657350"/>
          </a:xfrm>
          <a:prstGeom prst="rect">
            <a:avLst/>
          </a:prstGeom>
          <a:solidFill>
            <a:srgbClr val="FFFFFF"/>
          </a:solidFill>
          <a:ln w="38100">
            <a:solidFill>
              <a:schemeClr val="tx2"/>
            </a:solidFill>
            <a:miter lim="800000"/>
            <a:headEnd/>
            <a:tailEnd/>
          </a:ln>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600" b="1" dirty="0">
                <a:latin typeface="SAS Monospace" pitchFamily="49" charset="0"/>
              </a:rPr>
              <a:t>          Gross</a:t>
            </a:r>
          </a:p>
          <a:p>
            <a:r>
              <a:rPr lang="en-US" sz="1600" b="1" dirty="0">
                <a:latin typeface="SAS Monospace" pitchFamily="49" charset="0"/>
              </a:rPr>
              <a:t> </a:t>
            </a:r>
            <a:r>
              <a:rPr lang="en-US" sz="1600" b="1" dirty="0" err="1">
                <a:latin typeface="SAS Monospace" pitchFamily="49" charset="0"/>
              </a:rPr>
              <a:t>EmpID</a:t>
            </a:r>
            <a:r>
              <a:rPr lang="en-US" sz="1600" b="1" dirty="0">
                <a:latin typeface="SAS Monospace" pitchFamily="49" charset="0"/>
              </a:rPr>
              <a:t>     Pay     Bonus        Phone           </a:t>
            </a:r>
            <a:r>
              <a:rPr lang="en-US" sz="1600" b="1" dirty="0" err="1">
                <a:latin typeface="SAS Monospace" pitchFamily="49" charset="0"/>
              </a:rPr>
              <a:t>HireDate</a:t>
            </a:r>
            <a:endParaRPr lang="en-US" sz="1600" b="1" dirty="0">
              <a:latin typeface="SAS Monospace" pitchFamily="49" charset="0"/>
            </a:endParaRPr>
          </a:p>
          <a:p>
            <a:endParaRPr lang="en-US" sz="1600" b="1" dirty="0">
              <a:latin typeface="SAS Monospace" pitchFamily="49" charset="0"/>
            </a:endParaRPr>
          </a:p>
          <a:p>
            <a:r>
              <a:rPr lang="en-US" sz="1600" b="1" dirty="0">
                <a:latin typeface="SAS Monospace" pitchFamily="49" charset="0"/>
              </a:rPr>
              <a:t> 11036    52000     5200    (303) 393-0956    04/13/2008</a:t>
            </a:r>
          </a:p>
          <a:p>
            <a:r>
              <a:rPr lang="en-US" sz="1600" b="1" dirty="0">
                <a:latin typeface="SAS Monospace" pitchFamily="49" charset="0"/>
              </a:rPr>
              <a:t> 11048    32000     3200    (919) 770-8292    08/25/2010</a:t>
            </a:r>
          </a:p>
          <a:p>
            <a:r>
              <a:rPr lang="en-US" sz="1600" b="1" dirty="0">
                <a:latin typeface="SAS Monospace" pitchFamily="49" charset="0"/>
              </a:rPr>
              <a:t> 11052    49000     4900    (301) 449-5239    06/08/2009</a:t>
            </a:r>
            <a:endParaRPr lang="en-US" sz="1600" b="1" dirty="0">
              <a:solidFill>
                <a:srgbClr val="000000"/>
              </a:solidFill>
              <a:latin typeface="SAS Monospace"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7" descr="L:\graphics\soft_blue_ova_horizl_cr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527" y="1345324"/>
            <a:ext cx="6486707" cy="5308360"/>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dirty="0"/>
              <a:t>Business Scenario: Considerations</a:t>
            </a:r>
          </a:p>
        </p:txBody>
      </p:sp>
      <p:pic>
        <p:nvPicPr>
          <p:cNvPr id="22" name="Picture 3" descr="L:\graphics\arrow_fade_rt.pn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509285" y="3205881"/>
            <a:ext cx="1228725" cy="371475"/>
          </a:xfrm>
          <a:prstGeom prst="rect">
            <a:avLst/>
          </a:prstGeom>
          <a:noFill/>
          <a:extLst>
            <a:ext uri="{909E8E84-426E-40DD-AFC4-6F175D3DCCD1}">
              <a14:hiddenFill xmlns:a14="http://schemas.microsoft.com/office/drawing/2010/main">
                <a:solidFill>
                  <a:srgbClr val="FFFFFF"/>
                </a:solidFill>
              </a14:hiddenFill>
            </a:ext>
          </a:extLst>
        </p:spPr>
      </p:pic>
      <p:sp>
        <p:nvSpPr>
          <p:cNvPr id="32" name="Slide Number Placeholder 3"/>
          <p:cNvSpPr>
            <a:spLocks noGrp="1"/>
          </p:cNvSpPr>
          <p:nvPr>
            <p:ph type="sldNum" sz="quarter" idx="10"/>
          </p:nvPr>
        </p:nvSpPr>
        <p:spPr/>
        <p:txBody>
          <a:bodyPr/>
          <a:lstStyle/>
          <a:p>
            <a:pPr>
              <a:defRPr/>
            </a:pPr>
            <a:fld id="{6C0B9744-4392-46EB-9CF1-B10627950EC1}" type="slidenum">
              <a:rPr lang="en-US"/>
              <a:pPr>
                <a:defRPr/>
              </a:pPr>
              <a:t>15</a:t>
            </a:fld>
            <a:endParaRPr lang="en-US" b="0">
              <a:latin typeface="Times New Roman" pitchFamily="18" charset="0"/>
            </a:endParaRPr>
          </a:p>
        </p:txBody>
      </p:sp>
      <p:graphicFrame>
        <p:nvGraphicFramePr>
          <p:cNvPr id="66598" name="Group 1062"/>
          <p:cNvGraphicFramePr>
            <a:graphicFrameLocks noGrp="1"/>
          </p:cNvGraphicFramePr>
          <p:nvPr>
            <p:extLst>
              <p:ext uri="{D42A27DB-BD31-4B8C-83A1-F6EECF244321}">
                <p14:modId xmlns:p14="http://schemas.microsoft.com/office/powerpoint/2010/main" val="3320366021"/>
              </p:ext>
            </p:extLst>
          </p:nvPr>
        </p:nvGraphicFramePr>
        <p:xfrm>
          <a:off x="5244978" y="2626063"/>
          <a:ext cx="3194511" cy="1382628"/>
        </p:xfrm>
        <a:graphic>
          <a:graphicData uri="http://schemas.openxmlformats.org/drawingml/2006/table">
            <a:tbl>
              <a:tblPr/>
              <a:tblGrid>
                <a:gridCol w="1597955">
                  <a:extLst>
                    <a:ext uri="{9D8B030D-6E8A-4147-A177-3AD203B41FA5}">
                      <a16:colId xmlns:a16="http://schemas.microsoft.com/office/drawing/2014/main" val="20000"/>
                    </a:ext>
                  </a:extLst>
                </a:gridCol>
                <a:gridCol w="1596556">
                  <a:extLst>
                    <a:ext uri="{9D8B030D-6E8A-4147-A177-3AD203B41FA5}">
                      <a16:colId xmlns:a16="http://schemas.microsoft.com/office/drawing/2014/main" val="20001"/>
                    </a:ext>
                  </a:extLst>
                </a:gridCol>
              </a:tblGrid>
              <a:tr h="215408">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Acct_Code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AQI2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AQI</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grpSp>
        <p:nvGrpSpPr>
          <p:cNvPr id="3" name="Group 2"/>
          <p:cNvGrpSpPr/>
          <p:nvPr/>
        </p:nvGrpSpPr>
        <p:grpSpPr>
          <a:xfrm>
            <a:off x="2694657" y="1085890"/>
            <a:ext cx="3739918" cy="1746366"/>
            <a:chOff x="2694657" y="1085890"/>
            <a:chExt cx="3739918" cy="1746366"/>
          </a:xfrm>
        </p:grpSpPr>
        <p:pic>
          <p:nvPicPr>
            <p:cNvPr id="11" name="Picture 6" descr="L:\graphics\orionstar_supply_nob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4657" y="1085890"/>
              <a:ext cx="2595003" cy="17463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669348" y="1175423"/>
              <a:ext cx="1765227" cy="830997"/>
            </a:xfrm>
            <a:prstGeom prst="rect">
              <a:avLst/>
            </a:prstGeom>
          </p:spPr>
          <p:txBody>
            <a:bodyPr wrap="none">
              <a:spAutoFit/>
            </a:bodyPr>
            <a:lstStyle/>
            <a:p>
              <a:pPr algn="ctr"/>
              <a:r>
                <a:rPr lang="en-US" b="1" dirty="0"/>
                <a:t>1=Supplier</a:t>
              </a:r>
              <a:endParaRPr lang="en-US" b="1" dirty="0">
                <a:solidFill>
                  <a:srgbClr val="FFFFFF"/>
                </a:solidFill>
              </a:endParaRPr>
            </a:p>
            <a:p>
              <a:pPr algn="ctr"/>
              <a:endParaRPr lang="en-US" b="1" dirty="0"/>
            </a:p>
          </p:txBody>
        </p:sp>
      </p:grpSp>
      <p:grpSp>
        <p:nvGrpSpPr>
          <p:cNvPr id="4" name="Group 3"/>
          <p:cNvGrpSpPr/>
          <p:nvPr/>
        </p:nvGrpSpPr>
        <p:grpSpPr>
          <a:xfrm>
            <a:off x="494192" y="2678815"/>
            <a:ext cx="2829654" cy="1425606"/>
            <a:chOff x="1734200" y="1237281"/>
            <a:chExt cx="3200050" cy="1787801"/>
          </a:xfrm>
        </p:grpSpPr>
        <p:pic>
          <p:nvPicPr>
            <p:cNvPr id="10" name="Picture 3" descr="\\sashq\root\dept\PSD\GRAPHICS\Illustrations\Symbols\donationCan_noHan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7149" y="1237281"/>
              <a:ext cx="1207101" cy="178780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734200" y="1702581"/>
              <a:ext cx="1805946" cy="1042123"/>
            </a:xfrm>
            <a:prstGeom prst="rect">
              <a:avLst/>
            </a:prstGeom>
          </p:spPr>
          <p:txBody>
            <a:bodyPr wrap="none">
              <a:spAutoFit/>
            </a:bodyPr>
            <a:lstStyle/>
            <a:p>
              <a:pPr algn="ctr"/>
              <a:r>
                <a:rPr lang="en-US" b="1" dirty="0"/>
                <a:t>2=Charity</a:t>
              </a:r>
              <a:endParaRPr lang="en-US" b="1" dirty="0">
                <a:solidFill>
                  <a:srgbClr val="FFFFFF"/>
                </a:solidFill>
              </a:endParaRPr>
            </a:p>
            <a:p>
              <a:pPr algn="ctr"/>
              <a:endParaRPr lang="en-US" b="1" dirty="0"/>
            </a:p>
          </p:txBody>
        </p:sp>
      </p:grpSp>
      <p:grpSp>
        <p:nvGrpSpPr>
          <p:cNvPr id="5" name="Group 4"/>
          <p:cNvGrpSpPr/>
          <p:nvPr/>
        </p:nvGrpSpPr>
        <p:grpSpPr>
          <a:xfrm>
            <a:off x="3037840" y="4265053"/>
            <a:ext cx="3053553" cy="2200148"/>
            <a:chOff x="5445135" y="1447678"/>
            <a:chExt cx="3635787" cy="2577017"/>
          </a:xfrm>
        </p:grpSpPr>
        <p:pic>
          <p:nvPicPr>
            <p:cNvPr id="12" name="Picture 8" descr="L:\graphics\conferenc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5135" y="1447678"/>
              <a:ext cx="3635787" cy="158106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6024085" y="3051354"/>
              <a:ext cx="2550343" cy="973341"/>
            </a:xfrm>
            <a:prstGeom prst="rect">
              <a:avLst/>
            </a:prstGeom>
          </p:spPr>
          <p:txBody>
            <a:bodyPr wrap="none">
              <a:spAutoFit/>
            </a:bodyPr>
            <a:lstStyle/>
            <a:p>
              <a:pPr algn="ctr"/>
              <a:r>
                <a:rPr lang="en-US" b="1" dirty="0"/>
                <a:t>3=Consultant</a:t>
              </a:r>
              <a:endParaRPr lang="en-US" b="1" dirty="0">
                <a:solidFill>
                  <a:srgbClr val="FFFFFF"/>
                </a:solidFill>
              </a:endParaRPr>
            </a:p>
            <a:p>
              <a:pPr algn="ctr"/>
              <a:endParaRPr lang="en-US" b="1" dirty="0"/>
            </a:p>
          </p:txBody>
        </p:sp>
      </p:grpSp>
    </p:spTree>
    <p:extLst>
      <p:ext uri="{BB962C8B-B14F-4D97-AF65-F5344CB8AC3E}">
        <p14:creationId xmlns:p14="http://schemas.microsoft.com/office/powerpoint/2010/main" val="199283405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descr="C:\Users\kaperk\Desktop\CDS_slides\PNG\Chap_Rev.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3491539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a:defRPr/>
            </a:pPr>
            <a:r>
              <a:rPr lang="en-US" dirty="0"/>
              <a:t>The variable </a:t>
            </a:r>
            <a:r>
              <a:rPr lang="en-US" b="1" dirty="0">
                <a:latin typeface="Arial"/>
              </a:rPr>
              <a:t>Address2</a:t>
            </a:r>
            <a:r>
              <a:rPr lang="en-US" dirty="0"/>
              <a:t> contains values such as </a:t>
            </a:r>
            <a:r>
              <a:rPr lang="en-US" i="1" dirty="0">
                <a:latin typeface="Arial"/>
              </a:rPr>
              <a:t>Piscataway, NJ</a:t>
            </a:r>
            <a:r>
              <a:rPr lang="en-US" dirty="0"/>
              <a:t>. Select the statement that extracts and assigns the two-letter state abbreviation to a new variable named </a:t>
            </a:r>
            <a:r>
              <a:rPr lang="en-US" b="1" dirty="0">
                <a:latin typeface="Arial"/>
              </a:rPr>
              <a:t>State</a:t>
            </a:r>
            <a:r>
              <a:rPr lang="en-US" dirty="0"/>
              <a:t>.</a:t>
            </a:r>
          </a:p>
          <a:p>
            <a:pPr marL="0" indent="0">
              <a:defRPr/>
            </a:pPr>
            <a:endParaRPr lang="en-US" sz="800" b="1" dirty="0"/>
          </a:p>
          <a:p>
            <a:pPr marL="914400" lvl="1" indent="-452438">
              <a:buClr>
                <a:schemeClr val="tx1"/>
              </a:buClr>
              <a:buSzTx/>
              <a:buFont typeface="Wingdings" pitchFamily="2" charset="2"/>
              <a:buAutoNum type="alphaLcPeriod"/>
              <a:defRPr/>
            </a:pPr>
            <a:r>
              <a:rPr lang="en-US" dirty="0"/>
              <a:t>State=scan(Address2,2);</a:t>
            </a:r>
          </a:p>
          <a:p>
            <a:pPr marL="914400" lvl="1" indent="-452438">
              <a:buClr>
                <a:schemeClr val="tx1"/>
              </a:buClr>
              <a:buSzTx/>
              <a:buFont typeface="Wingdings" pitchFamily="2" charset="2"/>
              <a:buAutoNum type="alphaLcPeriod"/>
              <a:defRPr/>
            </a:pPr>
            <a:r>
              <a:rPr lang="en-US" dirty="0"/>
              <a:t>State=scan(Address2,13,2);</a:t>
            </a:r>
          </a:p>
          <a:p>
            <a:pPr marL="914400" lvl="1" indent="-452438">
              <a:buClr>
                <a:schemeClr val="tx1"/>
              </a:buClr>
              <a:buSzTx/>
              <a:buFont typeface="Wingdings" pitchFamily="2" charset="2"/>
              <a:buAutoNum type="alphaLcPeriod"/>
              <a:defRPr/>
            </a:pPr>
            <a:r>
              <a:rPr lang="en-US" dirty="0"/>
              <a:t>State=</a:t>
            </a:r>
            <a:r>
              <a:rPr lang="en-US" dirty="0" err="1"/>
              <a:t>substr</a:t>
            </a:r>
            <a:r>
              <a:rPr lang="en-US" dirty="0"/>
              <a:t>(Address2,2);</a:t>
            </a:r>
          </a:p>
          <a:p>
            <a:pPr marL="914400" lvl="1" indent="-452438">
              <a:buClr>
                <a:schemeClr val="tx1"/>
              </a:buClr>
              <a:buSzTx/>
              <a:buFont typeface="Wingdings" pitchFamily="2" charset="2"/>
              <a:buAutoNum type="alphaLcPeriod"/>
              <a:defRPr/>
            </a:pPr>
            <a:r>
              <a:rPr lang="en-US" dirty="0"/>
              <a:t>State=</a:t>
            </a:r>
            <a:r>
              <a:rPr lang="en-US" dirty="0" err="1"/>
              <a:t>substr</a:t>
            </a:r>
            <a:r>
              <a:rPr lang="en-US" dirty="0"/>
              <a:t>(Address2,13,2);</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2"/>
              <a:defRPr/>
            </a:pPr>
            <a:r>
              <a:rPr lang="en-US" dirty="0"/>
              <a:t>The variable </a:t>
            </a:r>
            <a:r>
              <a:rPr lang="en-US" b="1" dirty="0" err="1">
                <a:latin typeface="Arial"/>
              </a:rPr>
              <a:t>IDCode</a:t>
            </a:r>
            <a:r>
              <a:rPr lang="en-US" dirty="0"/>
              <a:t> contains values such as </a:t>
            </a:r>
            <a:r>
              <a:rPr lang="en-US" i="1" dirty="0">
                <a:latin typeface="Arial"/>
              </a:rPr>
              <a:t>123FA</a:t>
            </a:r>
            <a:r>
              <a:rPr lang="en-US" dirty="0">
                <a:latin typeface="Arial"/>
              </a:rPr>
              <a:t> and </a:t>
            </a:r>
            <a:r>
              <a:rPr lang="en-US" i="1" dirty="0">
                <a:latin typeface="Arial"/>
              </a:rPr>
              <a:t>321MB</a:t>
            </a:r>
            <a:r>
              <a:rPr lang="en-US" dirty="0"/>
              <a:t>. The fourth character identifies gender. Select the statement that assigns this character code to a new variable named </a:t>
            </a:r>
            <a:r>
              <a:rPr lang="en-US" b="1" dirty="0">
                <a:latin typeface="Arial"/>
              </a:rPr>
              <a:t>Gender</a:t>
            </a:r>
            <a:r>
              <a:rPr lang="en-US" dirty="0"/>
              <a:t>.</a:t>
            </a:r>
          </a:p>
          <a:p>
            <a:pPr marL="0" indent="0">
              <a:defRPr/>
            </a:pPr>
            <a:endParaRPr lang="en-US" sz="800" b="1" dirty="0"/>
          </a:p>
          <a:p>
            <a:pPr marL="914400" lvl="1" indent="-457200">
              <a:buClr>
                <a:schemeClr val="tx1"/>
              </a:buClr>
              <a:buSzTx/>
              <a:buFont typeface="Wingdings" pitchFamily="2" charset="2"/>
              <a:buAutoNum type="alphaLcPeriod"/>
              <a:defRPr/>
            </a:pPr>
            <a:r>
              <a:rPr lang="en-US" dirty="0"/>
              <a:t>Gender=scan(IDCode,4);</a:t>
            </a:r>
          </a:p>
          <a:p>
            <a:pPr marL="914400" lvl="1" indent="-457200">
              <a:buClr>
                <a:schemeClr val="tx1"/>
              </a:buClr>
              <a:buSzTx/>
              <a:buFont typeface="Wingdings" pitchFamily="2" charset="2"/>
              <a:buAutoNum type="alphaLcPeriod"/>
              <a:defRPr/>
            </a:pPr>
            <a:r>
              <a:rPr lang="en-US" dirty="0"/>
              <a:t>Gender=scan(IDCode,4,1);</a:t>
            </a:r>
          </a:p>
          <a:p>
            <a:pPr marL="914400" lvl="1" indent="-457200">
              <a:buClr>
                <a:schemeClr val="tx1"/>
              </a:buClr>
              <a:buSzTx/>
              <a:buFont typeface="Wingdings" pitchFamily="2" charset="2"/>
              <a:buAutoNum type="alphaLcPeriod"/>
              <a:defRPr/>
            </a:pPr>
            <a:r>
              <a:rPr lang="en-US" dirty="0"/>
              <a:t>Gender=</a:t>
            </a:r>
            <a:r>
              <a:rPr lang="en-US" dirty="0" err="1"/>
              <a:t>substr</a:t>
            </a:r>
            <a:r>
              <a:rPr lang="en-US" dirty="0"/>
              <a:t>(IDCode,4);</a:t>
            </a:r>
          </a:p>
          <a:p>
            <a:pPr marL="914400" lvl="1" indent="-457200">
              <a:buClr>
                <a:schemeClr val="tx1"/>
              </a:buClr>
              <a:buSzTx/>
              <a:buFont typeface="Wingdings" pitchFamily="2" charset="2"/>
              <a:buAutoNum type="alphaLcPeriod"/>
              <a:defRPr/>
            </a:pPr>
            <a:r>
              <a:rPr lang="en-US" dirty="0"/>
              <a:t>Gender=</a:t>
            </a:r>
            <a:r>
              <a:rPr lang="en-US" dirty="0" err="1"/>
              <a:t>substr</a:t>
            </a:r>
            <a:r>
              <a:rPr lang="en-US" dirty="0"/>
              <a:t>(IDCode,4,1);</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28050" y="609600"/>
            <a:ext cx="7848600" cy="4267200"/>
          </a:xfrm>
        </p:spPr>
        <p:txBody>
          <a:bodyPr/>
          <a:lstStyle/>
          <a:p>
            <a:pPr marL="457200" indent="-457200">
              <a:buFont typeface="+mj-lt"/>
              <a:buAutoNum type="arabicPeriod" startAt="3"/>
              <a:defRPr/>
            </a:pPr>
            <a:r>
              <a:rPr lang="en-US" sz="2000" dirty="0"/>
              <a:t>Due to growth within the 919 area code, the telephone exchange 555 is being reassigned to the 920 area code. The data set </a:t>
            </a:r>
            <a:r>
              <a:rPr lang="en-US" sz="2000" b="1" dirty="0" err="1">
                <a:latin typeface="Arial"/>
              </a:rPr>
              <a:t>clients.piedmont</a:t>
            </a:r>
            <a:r>
              <a:rPr lang="en-US" sz="2000" dirty="0"/>
              <a:t> includes the variable </a:t>
            </a:r>
            <a:r>
              <a:rPr lang="en-US" sz="2000" b="1" dirty="0">
                <a:latin typeface="Arial"/>
              </a:rPr>
              <a:t>Phone</a:t>
            </a:r>
            <a:r>
              <a:rPr lang="en-US" sz="2000" dirty="0"/>
              <a:t>, which contains the telephone number in the form </a:t>
            </a:r>
            <a:r>
              <a:rPr lang="en-US" sz="2000" dirty="0">
                <a:latin typeface="Arial"/>
              </a:rPr>
              <a:t>808-555-1234</a:t>
            </a:r>
            <a:r>
              <a:rPr lang="en-US" sz="2000" dirty="0"/>
              <a:t>. Which of the following programs correctly changes the values of </a:t>
            </a:r>
            <a:r>
              <a:rPr lang="en-US" sz="2000" b="1" dirty="0">
                <a:latin typeface="Arial"/>
              </a:rPr>
              <a:t>Phone</a:t>
            </a:r>
            <a:r>
              <a:rPr lang="en-US" sz="2000" dirty="0"/>
              <a:t>?</a:t>
            </a:r>
          </a:p>
          <a:p>
            <a:pPr marL="0" indent="0">
              <a:defRPr/>
            </a:pPr>
            <a:endParaRPr lang="en-US" sz="800" b="1" dirty="0"/>
          </a:p>
          <a:p>
            <a:pPr marL="117475" lvl="1" indent="0">
              <a:buClr>
                <a:schemeClr val="tx1"/>
              </a:buClr>
              <a:buSzTx/>
              <a:buNone/>
              <a:defRPr/>
            </a:pPr>
            <a:r>
              <a:rPr lang="en-US" sz="2000" dirty="0">
                <a:cs typeface="Courier New" pitchFamily="49" charset="0"/>
              </a:rPr>
              <a:t>a.  </a:t>
            </a:r>
            <a:r>
              <a:rPr lang="en-US" sz="1400" b="1" dirty="0">
                <a:latin typeface="Courier New" pitchFamily="49" charset="0"/>
                <a:cs typeface="Courier New" pitchFamily="49" charset="0"/>
              </a:rPr>
              <a:t>data </a:t>
            </a:r>
            <a:r>
              <a:rPr lang="en-US" sz="1400" b="1" dirty="0" err="1">
                <a:latin typeface="Courier New" pitchFamily="49" charset="0"/>
                <a:cs typeface="Courier New" pitchFamily="49" charset="0"/>
              </a:rPr>
              <a:t>work.piedmont</a:t>
            </a:r>
            <a:r>
              <a:rPr lang="en-US" sz="1400" b="1" dirty="0">
                <a:latin typeface="Courier New" pitchFamily="49" charset="0"/>
                <a:cs typeface="Courier New" pitchFamily="49" charset="0"/>
              </a:rPr>
              <a:t>(drop=</a:t>
            </a:r>
            <a:r>
              <a:rPr lang="en-US" sz="1400" b="1" dirty="0" err="1">
                <a:latin typeface="Courier New" pitchFamily="49" charset="0"/>
                <a:cs typeface="Courier New" pitchFamily="49" charset="0"/>
              </a:rPr>
              <a:t>areacode</a:t>
            </a:r>
            <a:r>
              <a:rPr lang="en-US" sz="1400" b="1" dirty="0">
                <a:latin typeface="Courier New" pitchFamily="49" charset="0"/>
                <a:cs typeface="Courier New" pitchFamily="49" charset="0"/>
              </a:rPr>
              <a:t> exchange);</a:t>
            </a:r>
          </a:p>
          <a:p>
            <a:pPr marL="117475" lvl="1" indent="0">
              <a:buClr>
                <a:schemeClr val="tx1"/>
              </a:buClr>
              <a:buSzTx/>
              <a:buNone/>
              <a:defRPr/>
            </a:pPr>
            <a:r>
              <a:rPr lang="en-US" sz="1400" b="1" dirty="0">
                <a:latin typeface="Courier New" pitchFamily="49" charset="0"/>
                <a:cs typeface="Courier New" pitchFamily="49" charset="0"/>
              </a:rPr>
              <a:t>      set </a:t>
            </a:r>
            <a:r>
              <a:rPr lang="en-US" sz="1400" b="1" dirty="0" err="1">
                <a:latin typeface="Courier New" pitchFamily="49" charset="0"/>
                <a:cs typeface="Courier New" pitchFamily="49" charset="0"/>
              </a:rPr>
              <a:t>clients.piedmont</a:t>
            </a:r>
            <a:r>
              <a:rPr lang="en-US" sz="1400" b="1" dirty="0">
                <a:latin typeface="Courier New" pitchFamily="49" charset="0"/>
                <a:cs typeface="Courier New" pitchFamily="49" charset="0"/>
              </a:rPr>
              <a:t>;</a:t>
            </a:r>
          </a:p>
          <a:p>
            <a:pPr marL="117475" lvl="1" indent="0">
              <a:buClr>
                <a:schemeClr val="tx1"/>
              </a:buClr>
              <a:buSzTx/>
              <a:buNone/>
              <a:defRPr/>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Areacode</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substr</a:t>
            </a:r>
            <a:r>
              <a:rPr lang="en-US" sz="1400" b="1" dirty="0">
                <a:latin typeface="Courier New" pitchFamily="49" charset="0"/>
                <a:cs typeface="Courier New" pitchFamily="49" charset="0"/>
              </a:rPr>
              <a:t>(phone,1,3);        </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Exchange=</a:t>
            </a:r>
            <a:r>
              <a:rPr lang="en-US" sz="1400" b="1" dirty="0" err="1">
                <a:latin typeface="Courier New" pitchFamily="49" charset="0"/>
                <a:cs typeface="Courier New" pitchFamily="49" charset="0"/>
              </a:rPr>
              <a:t>substr</a:t>
            </a:r>
            <a:r>
              <a:rPr lang="en-US" sz="1400" b="1" dirty="0">
                <a:latin typeface="Courier New" pitchFamily="49" charset="0"/>
                <a:cs typeface="Courier New" pitchFamily="49" charset="0"/>
              </a:rPr>
              <a:t>(phone,5,3); </a:t>
            </a:r>
          </a:p>
          <a:p>
            <a:pPr marL="117475" lvl="1" indent="0">
              <a:buClr>
                <a:schemeClr val="tx1"/>
              </a:buClr>
              <a:buSzTx/>
              <a:buNone/>
              <a:defRPr/>
            </a:pPr>
            <a:r>
              <a:rPr lang="en-US" sz="1400" b="1" dirty="0">
                <a:latin typeface="Courier New" pitchFamily="49" charset="0"/>
                <a:cs typeface="Courier New" pitchFamily="49" charset="0"/>
              </a:rPr>
              <a:t>      if </a:t>
            </a:r>
            <a:r>
              <a:rPr lang="en-US" sz="1400" b="1" dirty="0" err="1">
                <a:latin typeface="Courier New" pitchFamily="49" charset="0"/>
                <a:cs typeface="Courier New" pitchFamily="49" charset="0"/>
              </a:rPr>
              <a:t>areacode</a:t>
            </a:r>
            <a:r>
              <a:rPr lang="en-US" sz="1400" b="1" dirty="0">
                <a:latin typeface="Courier New" pitchFamily="49" charset="0"/>
                <a:cs typeface="Courier New" pitchFamily="49" charset="0"/>
              </a:rPr>
              <a:t>='919' and exchange='555' then</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phone=</a:t>
            </a:r>
            <a:r>
              <a:rPr lang="en-US" sz="1400" b="1" dirty="0" err="1">
                <a:latin typeface="Courier New" pitchFamily="49" charset="0"/>
                <a:cs typeface="Courier New" pitchFamily="49" charset="0"/>
              </a:rPr>
              <a:t>substr</a:t>
            </a:r>
            <a:r>
              <a:rPr lang="en-US" sz="1400" b="1" dirty="0">
                <a:latin typeface="Courier New" pitchFamily="49" charset="0"/>
                <a:cs typeface="Courier New" pitchFamily="49" charset="0"/>
              </a:rPr>
              <a:t>('920',1,3);</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run; </a:t>
            </a:r>
            <a:endParaRPr lang="en-US" b="1" dirty="0">
              <a:latin typeface="Courier New" pitchFamily="49" charset="0"/>
              <a:cs typeface="Courier New" pitchFamily="49" charset="0"/>
            </a:endParaRPr>
          </a:p>
          <a:p>
            <a:pPr marL="574675" lvl="1" indent="-457200">
              <a:buClr>
                <a:schemeClr val="tx1"/>
              </a:buClr>
              <a:buSzTx/>
              <a:buFont typeface="+mj-lt"/>
              <a:buAutoNum type="alphaLcPeriod" startAt="2"/>
              <a:defRPr/>
            </a:pPr>
            <a:endParaRPr lang="en-US" sz="1400" dirty="0"/>
          </a:p>
          <a:p>
            <a:pPr marL="117475" lvl="1" indent="0">
              <a:buClr>
                <a:schemeClr val="tx1"/>
              </a:buClr>
              <a:buSzTx/>
              <a:buNone/>
              <a:defRPr/>
            </a:pPr>
            <a:r>
              <a:rPr lang="en-US" sz="2000" dirty="0"/>
              <a:t>b.  </a:t>
            </a:r>
            <a:r>
              <a:rPr lang="en-US" sz="1400" b="1" dirty="0">
                <a:latin typeface="Courier New" pitchFamily="49" charset="0"/>
                <a:cs typeface="Courier New" pitchFamily="49" charset="0"/>
              </a:rPr>
              <a:t>data </a:t>
            </a:r>
            <a:r>
              <a:rPr lang="en-US" sz="1400" b="1" dirty="0" err="1">
                <a:latin typeface="Courier New" pitchFamily="49" charset="0"/>
                <a:cs typeface="Courier New" pitchFamily="49" charset="0"/>
              </a:rPr>
              <a:t>work.piedmont</a:t>
            </a:r>
            <a:r>
              <a:rPr lang="en-US" sz="1400" b="1" dirty="0">
                <a:latin typeface="Courier New" pitchFamily="49" charset="0"/>
                <a:cs typeface="Courier New" pitchFamily="49" charset="0"/>
              </a:rPr>
              <a:t>(drop=</a:t>
            </a:r>
            <a:r>
              <a:rPr lang="en-US" sz="1400" b="1" dirty="0" err="1">
                <a:latin typeface="Courier New" pitchFamily="49" charset="0"/>
                <a:cs typeface="Courier New" pitchFamily="49" charset="0"/>
              </a:rPr>
              <a:t>areacode</a:t>
            </a:r>
            <a:r>
              <a:rPr lang="en-US" sz="1400" b="1" dirty="0">
                <a:latin typeface="Courier New" pitchFamily="49" charset="0"/>
                <a:cs typeface="Courier New" pitchFamily="49" charset="0"/>
              </a:rPr>
              <a:t> exchange);</a:t>
            </a:r>
          </a:p>
          <a:p>
            <a:pPr marL="117475" lvl="1" indent="0">
              <a:buClr>
                <a:schemeClr val="tx1"/>
              </a:buClr>
              <a:buSzTx/>
              <a:buNone/>
              <a:defRPr/>
            </a:pPr>
            <a:r>
              <a:rPr lang="en-US" sz="1400" b="1" dirty="0">
                <a:latin typeface="Courier New" pitchFamily="49" charset="0"/>
                <a:cs typeface="Courier New" pitchFamily="49" charset="0"/>
              </a:rPr>
              <a:t>      set </a:t>
            </a:r>
            <a:r>
              <a:rPr lang="en-US" sz="1400" b="1" dirty="0" err="1">
                <a:latin typeface="Courier New" pitchFamily="49" charset="0"/>
                <a:cs typeface="Courier New" pitchFamily="49" charset="0"/>
              </a:rPr>
              <a:t>clients.piedmont</a:t>
            </a:r>
            <a:r>
              <a:rPr lang="en-US" sz="1400" b="1" dirty="0">
                <a:latin typeface="Courier New" pitchFamily="49" charset="0"/>
                <a:cs typeface="Courier New" pitchFamily="49" charset="0"/>
              </a:rPr>
              <a:t>;</a:t>
            </a:r>
          </a:p>
          <a:p>
            <a:pPr marL="117475" lvl="1" indent="0">
              <a:buClr>
                <a:schemeClr val="tx1"/>
              </a:buClr>
              <a:buSzTx/>
              <a:buNone/>
              <a:defRPr/>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Areacode</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substr</a:t>
            </a:r>
            <a:r>
              <a:rPr lang="en-US" sz="1400" b="1" dirty="0">
                <a:latin typeface="Courier New" pitchFamily="49" charset="0"/>
                <a:cs typeface="Courier New" pitchFamily="49" charset="0"/>
              </a:rPr>
              <a:t>(phone,1,3);</a:t>
            </a:r>
          </a:p>
          <a:p>
            <a:pPr marL="117475" lvl="1" indent="0">
              <a:buClr>
                <a:schemeClr val="tx1"/>
              </a:buClr>
              <a:buSzTx/>
              <a:buNone/>
              <a:defRPr/>
            </a:pPr>
            <a:r>
              <a:rPr lang="en-US" sz="1400" b="1" dirty="0">
                <a:latin typeface="Courier New" pitchFamily="49" charset="0"/>
                <a:cs typeface="Courier New" pitchFamily="49" charset="0"/>
              </a:rPr>
              <a:t>      Exchange=</a:t>
            </a:r>
            <a:r>
              <a:rPr lang="en-US" sz="1400" b="1" dirty="0" err="1">
                <a:latin typeface="Courier New" pitchFamily="49" charset="0"/>
                <a:cs typeface="Courier New" pitchFamily="49" charset="0"/>
              </a:rPr>
              <a:t>substr</a:t>
            </a:r>
            <a:r>
              <a:rPr lang="en-US" sz="1400" b="1" dirty="0">
                <a:latin typeface="Courier New" pitchFamily="49" charset="0"/>
                <a:cs typeface="Courier New" pitchFamily="49" charset="0"/>
              </a:rPr>
              <a:t>(phone,5,3);</a:t>
            </a:r>
          </a:p>
          <a:p>
            <a:pPr marL="117475" lvl="1" indent="0">
              <a:buClr>
                <a:schemeClr val="tx1"/>
              </a:buClr>
              <a:buSzTx/>
              <a:buNone/>
              <a:defRPr/>
            </a:pPr>
            <a:r>
              <a:rPr lang="en-US" sz="1400" b="1" dirty="0">
                <a:latin typeface="Courier New" pitchFamily="49" charset="0"/>
                <a:cs typeface="Courier New" pitchFamily="49" charset="0"/>
              </a:rPr>
              <a:t>      if </a:t>
            </a:r>
            <a:r>
              <a:rPr lang="en-US" sz="1400" b="1" dirty="0" err="1">
                <a:latin typeface="Courier New" pitchFamily="49" charset="0"/>
                <a:cs typeface="Courier New" pitchFamily="49" charset="0"/>
              </a:rPr>
              <a:t>areacode</a:t>
            </a:r>
            <a:r>
              <a:rPr lang="en-US" sz="1400" b="1" dirty="0">
                <a:latin typeface="Courier New" pitchFamily="49" charset="0"/>
                <a:cs typeface="Courier New" pitchFamily="49" charset="0"/>
              </a:rPr>
              <a:t>='919' and exchange='555' then</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substr</a:t>
            </a:r>
            <a:r>
              <a:rPr lang="en-US" sz="1400" b="1" dirty="0">
                <a:latin typeface="Courier New" pitchFamily="49" charset="0"/>
                <a:cs typeface="Courier New" pitchFamily="49" charset="0"/>
              </a:rPr>
              <a:t>(phone,1,3)='920';</a:t>
            </a:r>
          </a:p>
          <a:p>
            <a:pPr marL="117475" lvl="1" indent="0">
              <a:buClr>
                <a:schemeClr val="tx1"/>
              </a:buClr>
              <a:buSzTx/>
              <a:buNone/>
              <a:defRPr/>
            </a:pPr>
            <a:r>
              <a:rPr lang="en-US" sz="1400" b="1" dirty="0">
                <a:latin typeface="Courier New" pitchFamily="49" charset="0"/>
                <a:cs typeface="Courier New" pitchFamily="49" charset="0"/>
              </a:rPr>
              <a:t>   run; </a:t>
            </a:r>
            <a:endParaRPr lang="en-US" b="1" dirty="0">
              <a:latin typeface="Courier New" pitchFamily="49" charset="0"/>
              <a:cs typeface="Courier New" pitchFamily="49" charset="0"/>
            </a:endParaRPr>
          </a:p>
          <a:p>
            <a:pPr marL="0" indent="0">
              <a:defRPr/>
            </a:pPr>
            <a:endParaRPr lang="en-US" dirty="0"/>
          </a:p>
        </p:txBody>
      </p:sp>
    </p:spTree>
    <p:custDataLst>
      <p:tags r:id="rId1"/>
    </p:custData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4"/>
              <a:defRPr/>
            </a:pPr>
            <a:r>
              <a:rPr lang="en-US" dirty="0"/>
              <a:t>Within the data set </a:t>
            </a:r>
            <a:r>
              <a:rPr lang="en-US" b="1" dirty="0" err="1">
                <a:latin typeface="Arial"/>
              </a:rPr>
              <a:t>furn.bookcase</a:t>
            </a:r>
            <a:r>
              <a:rPr lang="en-US" dirty="0"/>
              <a:t>, the variable </a:t>
            </a:r>
            <a:r>
              <a:rPr lang="en-US" b="1" dirty="0">
                <a:latin typeface="Arial"/>
              </a:rPr>
              <a:t>Finish</a:t>
            </a:r>
            <a:r>
              <a:rPr lang="en-US" dirty="0"/>
              <a:t> contains values such as </a:t>
            </a:r>
            <a:r>
              <a:rPr lang="en-US" i="1" dirty="0">
                <a:latin typeface="Arial"/>
              </a:rPr>
              <a:t>ash</a:t>
            </a:r>
            <a:r>
              <a:rPr lang="en-US" dirty="0">
                <a:latin typeface="Arial"/>
              </a:rPr>
              <a:t>, </a:t>
            </a:r>
            <a:r>
              <a:rPr lang="en-US" i="1" dirty="0">
                <a:latin typeface="Arial"/>
              </a:rPr>
              <a:t>cherry</a:t>
            </a:r>
            <a:r>
              <a:rPr lang="en-US" dirty="0">
                <a:latin typeface="Arial"/>
              </a:rPr>
              <a:t>, </a:t>
            </a:r>
            <a:r>
              <a:rPr lang="en-US" i="1" dirty="0">
                <a:latin typeface="Arial"/>
              </a:rPr>
              <a:t>teak</a:t>
            </a:r>
            <a:r>
              <a:rPr lang="en-US" dirty="0">
                <a:latin typeface="Arial"/>
              </a:rPr>
              <a:t>, and </a:t>
            </a:r>
            <a:r>
              <a:rPr lang="en-US" i="1" dirty="0">
                <a:latin typeface="Arial"/>
              </a:rPr>
              <a:t>matte-black</a:t>
            </a:r>
            <a:r>
              <a:rPr lang="en-US" dirty="0"/>
              <a:t>. Which of the following creates a subset of the data in which the values of </a:t>
            </a:r>
            <a:r>
              <a:rPr lang="en-US" b="1" dirty="0">
                <a:latin typeface="Arial"/>
              </a:rPr>
              <a:t>Finish</a:t>
            </a:r>
            <a:r>
              <a:rPr lang="en-US" dirty="0"/>
              <a:t> contain the string </a:t>
            </a:r>
            <a:r>
              <a:rPr lang="en-US" i="1" dirty="0">
                <a:latin typeface="Arial"/>
              </a:rPr>
              <a:t>walnut</a:t>
            </a:r>
            <a:r>
              <a:rPr lang="en-US" dirty="0"/>
              <a:t>? Make the search for the string case-insensitive.</a:t>
            </a:r>
          </a:p>
          <a:p>
            <a:pPr marL="0" indent="0">
              <a:defRPr/>
            </a:pPr>
            <a:endParaRPr lang="en-US" sz="800" b="1" dirty="0"/>
          </a:p>
          <a:p>
            <a:pPr marL="117475" lvl="1" indent="0">
              <a:buClr>
                <a:schemeClr val="tx1"/>
              </a:buClr>
              <a:buSzTx/>
              <a:buNone/>
              <a:tabLst>
                <a:tab pos="514350" algn="l"/>
              </a:tabLst>
              <a:defRPr/>
            </a:pPr>
            <a:r>
              <a:rPr lang="en-US" dirty="0">
                <a:cs typeface="Courier New" pitchFamily="49" charset="0"/>
              </a:rPr>
              <a:t>a. </a:t>
            </a:r>
            <a:r>
              <a:rPr lang="en-US" b="1" dirty="0">
                <a:latin typeface="Courier New" pitchFamily="49" charset="0"/>
                <a:cs typeface="Courier New" pitchFamily="49" charset="0"/>
              </a:rPr>
              <a:t>data </a:t>
            </a:r>
            <a:r>
              <a:rPr lang="en-US" b="1" dirty="0" err="1">
                <a:latin typeface="Courier New" pitchFamily="49" charset="0"/>
                <a:cs typeface="Courier New" pitchFamily="49" charset="0"/>
              </a:rPr>
              <a:t>work.bookcase</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a:latin typeface="Courier New" pitchFamily="49" charset="0"/>
                <a:cs typeface="Courier New" pitchFamily="49" charset="0"/>
              </a:rPr>
              <a:t>     set </a:t>
            </a:r>
            <a:r>
              <a:rPr lang="en-US" b="1" dirty="0" err="1">
                <a:latin typeface="Courier New" pitchFamily="49" charset="0"/>
                <a:cs typeface="Courier New" pitchFamily="49" charset="0"/>
              </a:rPr>
              <a:t>furn.bookcase</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a:latin typeface="Courier New" pitchFamily="49" charset="0"/>
                <a:cs typeface="Courier New" pitchFamily="49" charset="0"/>
              </a:rPr>
              <a:t>     if find(</a:t>
            </a:r>
            <a:r>
              <a:rPr lang="en-US" b="1" dirty="0" err="1">
                <a:latin typeface="Courier New" pitchFamily="49" charset="0"/>
                <a:cs typeface="Courier New" pitchFamily="49" charset="0"/>
              </a:rPr>
              <a:t>finish,'walnut',I</a:t>
            </a:r>
            <a:r>
              <a:rPr lang="en-US" b="1" dirty="0">
                <a:latin typeface="Courier New" pitchFamily="49" charset="0"/>
                <a:cs typeface="Courier New" pitchFamily="49" charset="0"/>
              </a:rPr>
              <a:t>);</a:t>
            </a:r>
            <a:br>
              <a:rPr lang="en-US" b="1" dirty="0">
                <a:latin typeface="Courier New" pitchFamily="49" charset="0"/>
                <a:cs typeface="Courier New" pitchFamily="49" charset="0"/>
              </a:rPr>
            </a:br>
            <a:r>
              <a:rPr lang="en-US" b="1" dirty="0">
                <a:latin typeface="Courier New" pitchFamily="49" charset="0"/>
                <a:cs typeface="Courier New" pitchFamily="49" charset="0"/>
              </a:rPr>
              <a:t>  run;</a:t>
            </a:r>
          </a:p>
          <a:p>
            <a:pPr marL="119063" lvl="1" indent="-1588">
              <a:buClr>
                <a:schemeClr val="tx1"/>
              </a:buClr>
              <a:buSzTx/>
              <a:buNone/>
              <a:defRPr/>
            </a:pPr>
            <a:r>
              <a:rPr lang="en-US" dirty="0">
                <a:cs typeface="Courier New" pitchFamily="49" charset="0"/>
              </a:rPr>
              <a:t>b. </a:t>
            </a:r>
            <a:r>
              <a:rPr lang="en-US" b="1" dirty="0">
                <a:latin typeface="Courier New" pitchFamily="49" charset="0"/>
                <a:cs typeface="Courier New" pitchFamily="49" charset="0"/>
              </a:rPr>
              <a:t>data </a:t>
            </a:r>
            <a:r>
              <a:rPr lang="en-US" b="1" dirty="0" err="1">
                <a:latin typeface="Courier New" pitchFamily="49" charset="0"/>
                <a:cs typeface="Courier New" pitchFamily="49" charset="0"/>
              </a:rPr>
              <a:t>work.bookcase</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a:solidFill>
                  <a:srgbClr val="FF0000"/>
                </a:solidFill>
                <a:latin typeface="Courier New" pitchFamily="49" charset="0"/>
                <a:cs typeface="Courier New" pitchFamily="49" charset="0"/>
              </a:rPr>
              <a:t>     </a:t>
            </a:r>
            <a:r>
              <a:rPr lang="en-US" b="1" dirty="0">
                <a:latin typeface="Courier New" pitchFamily="49" charset="0"/>
                <a:cs typeface="Courier New" pitchFamily="49" charset="0"/>
              </a:rPr>
              <a:t>set </a:t>
            </a:r>
            <a:r>
              <a:rPr lang="en-US" b="1" dirty="0" err="1">
                <a:latin typeface="Courier New" pitchFamily="49" charset="0"/>
                <a:cs typeface="Courier New" pitchFamily="49" charset="0"/>
              </a:rPr>
              <a:t>furn.bookcase</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a:latin typeface="Courier New" pitchFamily="49" charset="0"/>
                <a:cs typeface="Courier New" pitchFamily="49" charset="0"/>
              </a:rPr>
              <a:t>     if find(</a:t>
            </a:r>
            <a:r>
              <a:rPr lang="en-US" b="1" dirty="0" err="1">
                <a:latin typeface="Courier New" pitchFamily="49" charset="0"/>
                <a:cs typeface="Courier New" pitchFamily="49" charset="0"/>
              </a:rPr>
              <a:t>finish,'walnut','I</a:t>
            </a:r>
            <a:r>
              <a:rPr lang="en-US" b="1" dirty="0">
                <a:latin typeface="Courier New" pitchFamily="49" charset="0"/>
                <a:cs typeface="Courier New" pitchFamily="49" charset="0"/>
              </a:rPr>
              <a:t>')&gt;0;</a:t>
            </a:r>
            <a:br>
              <a:rPr lang="en-US" b="1" dirty="0">
                <a:latin typeface="Courier New" pitchFamily="49" charset="0"/>
                <a:cs typeface="Courier New" pitchFamily="49" charset="0"/>
              </a:rPr>
            </a:br>
            <a:r>
              <a:rPr lang="en-US" b="1" dirty="0">
                <a:latin typeface="Courier New" pitchFamily="49" charset="0"/>
                <a:cs typeface="Courier New" pitchFamily="49" charset="0"/>
              </a:rPr>
              <a:t>  run;</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4"/>
              <a:defRPr/>
            </a:pPr>
            <a:r>
              <a:rPr lang="en-US" dirty="0"/>
              <a:t>Within the data set </a:t>
            </a:r>
            <a:r>
              <a:rPr lang="en-US" b="1" dirty="0" err="1"/>
              <a:t>furn.bookcase</a:t>
            </a:r>
            <a:r>
              <a:rPr lang="en-US" dirty="0"/>
              <a:t>, the variable </a:t>
            </a:r>
            <a:r>
              <a:rPr lang="en-US" b="1" dirty="0"/>
              <a:t>Finish</a:t>
            </a:r>
            <a:r>
              <a:rPr lang="en-US" dirty="0"/>
              <a:t> contains values such as </a:t>
            </a:r>
            <a:r>
              <a:rPr lang="en-US" i="1" dirty="0"/>
              <a:t>ash</a:t>
            </a:r>
            <a:r>
              <a:rPr lang="en-US" dirty="0"/>
              <a:t>, </a:t>
            </a:r>
            <a:r>
              <a:rPr lang="en-US" i="1" dirty="0"/>
              <a:t>cherry</a:t>
            </a:r>
            <a:r>
              <a:rPr lang="en-US" dirty="0"/>
              <a:t>, </a:t>
            </a:r>
            <a:r>
              <a:rPr lang="en-US" i="1" dirty="0"/>
              <a:t>teak</a:t>
            </a:r>
            <a:r>
              <a:rPr lang="en-US" dirty="0"/>
              <a:t>, and </a:t>
            </a:r>
            <a:r>
              <a:rPr lang="en-US" i="1" dirty="0"/>
              <a:t>matte-black</a:t>
            </a:r>
            <a:r>
              <a:rPr lang="en-US" dirty="0"/>
              <a:t>. Which of the following creates a subset of the data in which the values of </a:t>
            </a:r>
            <a:r>
              <a:rPr lang="en-US" b="1" dirty="0"/>
              <a:t>Finish</a:t>
            </a:r>
            <a:r>
              <a:rPr lang="en-US" dirty="0"/>
              <a:t> contain the string </a:t>
            </a:r>
            <a:r>
              <a:rPr lang="en-US" i="1" dirty="0"/>
              <a:t>walnut</a:t>
            </a:r>
            <a:r>
              <a:rPr lang="en-US" dirty="0"/>
              <a:t>? Make the search for the string case-insensitive.</a:t>
            </a:r>
          </a:p>
          <a:p>
            <a:pPr>
              <a:defRPr/>
            </a:pPr>
            <a:endParaRPr lang="en-US" sz="800" b="1" dirty="0"/>
          </a:p>
          <a:p>
            <a:pPr marL="117475" lvl="1" indent="0">
              <a:buClr>
                <a:schemeClr val="tx1"/>
              </a:buClr>
              <a:buSzTx/>
              <a:buNone/>
              <a:tabLst>
                <a:tab pos="514350" algn="l"/>
              </a:tabLst>
              <a:defRPr/>
            </a:pPr>
            <a:r>
              <a:rPr lang="en-US" dirty="0">
                <a:cs typeface="Courier New" pitchFamily="49" charset="0"/>
              </a:rPr>
              <a:t>a. </a:t>
            </a:r>
            <a:r>
              <a:rPr lang="en-US" b="1" dirty="0">
                <a:latin typeface="Courier New" pitchFamily="49" charset="0"/>
                <a:cs typeface="Courier New" pitchFamily="49" charset="0"/>
              </a:rPr>
              <a:t>data </a:t>
            </a:r>
            <a:r>
              <a:rPr lang="en-US" b="1" dirty="0" err="1">
                <a:latin typeface="Courier New" pitchFamily="49" charset="0"/>
                <a:cs typeface="Courier New" pitchFamily="49" charset="0"/>
              </a:rPr>
              <a:t>work.bookcase</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a:latin typeface="Courier New" pitchFamily="49" charset="0"/>
                <a:cs typeface="Courier New" pitchFamily="49" charset="0"/>
              </a:rPr>
              <a:t>     set </a:t>
            </a:r>
            <a:r>
              <a:rPr lang="en-US" b="1" dirty="0" err="1">
                <a:latin typeface="Courier New" pitchFamily="49" charset="0"/>
                <a:cs typeface="Courier New" pitchFamily="49" charset="0"/>
              </a:rPr>
              <a:t>furn.bookcase</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a:latin typeface="Courier New" pitchFamily="49" charset="0"/>
                <a:cs typeface="Courier New" pitchFamily="49" charset="0"/>
              </a:rPr>
              <a:t>     if find(</a:t>
            </a:r>
            <a:r>
              <a:rPr lang="en-US" b="1" dirty="0" err="1">
                <a:latin typeface="Courier New" pitchFamily="49" charset="0"/>
                <a:cs typeface="Courier New" pitchFamily="49" charset="0"/>
              </a:rPr>
              <a:t>finish,'walnut',I</a:t>
            </a:r>
            <a:r>
              <a:rPr lang="en-US" b="1" dirty="0">
                <a:latin typeface="Courier New" pitchFamily="49" charset="0"/>
                <a:cs typeface="Courier New" pitchFamily="49" charset="0"/>
              </a:rPr>
              <a:t>);</a:t>
            </a:r>
            <a:br>
              <a:rPr lang="en-US" b="1" dirty="0">
                <a:latin typeface="Courier New" pitchFamily="49" charset="0"/>
                <a:cs typeface="Courier New" pitchFamily="49" charset="0"/>
              </a:rPr>
            </a:br>
            <a:r>
              <a:rPr lang="en-US" b="1" dirty="0">
                <a:latin typeface="Courier New" pitchFamily="49" charset="0"/>
                <a:cs typeface="Courier New" pitchFamily="49" charset="0"/>
              </a:rPr>
              <a:t>  run;</a:t>
            </a:r>
          </a:p>
          <a:p>
            <a:pPr marL="119063" lvl="1" indent="-1588">
              <a:buClr>
                <a:schemeClr val="tx1"/>
              </a:buClr>
              <a:buSzTx/>
              <a:buNone/>
              <a:defRPr/>
            </a:pPr>
            <a:r>
              <a:rPr lang="en-US" dirty="0">
                <a:cs typeface="Courier New" pitchFamily="49" charset="0"/>
              </a:rPr>
              <a:t>b. </a:t>
            </a:r>
            <a:r>
              <a:rPr lang="en-US" b="1" dirty="0">
                <a:latin typeface="Courier New" pitchFamily="49" charset="0"/>
                <a:cs typeface="Courier New" pitchFamily="49" charset="0"/>
              </a:rPr>
              <a:t>data </a:t>
            </a:r>
            <a:r>
              <a:rPr lang="en-US" b="1" dirty="0" err="1">
                <a:latin typeface="Courier New" pitchFamily="49" charset="0"/>
                <a:cs typeface="Courier New" pitchFamily="49" charset="0"/>
              </a:rPr>
              <a:t>work.bookcase</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a:solidFill>
                  <a:srgbClr val="FF0000"/>
                </a:solidFill>
                <a:latin typeface="Courier New" pitchFamily="49" charset="0"/>
                <a:cs typeface="Courier New" pitchFamily="49" charset="0"/>
              </a:rPr>
              <a:t>     </a:t>
            </a:r>
            <a:r>
              <a:rPr lang="en-US" b="1" dirty="0">
                <a:latin typeface="Courier New" pitchFamily="49" charset="0"/>
                <a:cs typeface="Courier New" pitchFamily="49" charset="0"/>
              </a:rPr>
              <a:t>set </a:t>
            </a:r>
            <a:r>
              <a:rPr lang="en-US" b="1" dirty="0" err="1">
                <a:latin typeface="Courier New" pitchFamily="49" charset="0"/>
                <a:cs typeface="Courier New" pitchFamily="49" charset="0"/>
              </a:rPr>
              <a:t>furn.bookcase</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a:latin typeface="Courier New" pitchFamily="49" charset="0"/>
                <a:cs typeface="Courier New" pitchFamily="49" charset="0"/>
              </a:rPr>
              <a:t>     if find(</a:t>
            </a:r>
            <a:r>
              <a:rPr lang="en-US" b="1" dirty="0" err="1">
                <a:latin typeface="Courier New" pitchFamily="49" charset="0"/>
                <a:cs typeface="Courier New" pitchFamily="49" charset="0"/>
              </a:rPr>
              <a:t>finish,'walnut','I</a:t>
            </a:r>
            <a:r>
              <a:rPr lang="en-US" b="1" dirty="0">
                <a:latin typeface="Courier New" pitchFamily="49" charset="0"/>
                <a:cs typeface="Courier New" pitchFamily="49" charset="0"/>
              </a:rPr>
              <a:t>')&gt;0;</a:t>
            </a:r>
            <a:br>
              <a:rPr lang="en-US" b="1" dirty="0">
                <a:latin typeface="Courier New" pitchFamily="49" charset="0"/>
                <a:cs typeface="Courier New" pitchFamily="49" charset="0"/>
              </a:rPr>
            </a:br>
            <a:r>
              <a:rPr lang="en-US" b="1" dirty="0">
                <a:latin typeface="Courier New" pitchFamily="49" charset="0"/>
                <a:cs typeface="Courier New" pitchFamily="49" charset="0"/>
              </a:rPr>
              <a:t>  run;</a:t>
            </a:r>
          </a:p>
        </p:txBody>
      </p:sp>
      <p:sp>
        <p:nvSpPr>
          <p:cNvPr id="3" name="TextBox 2"/>
          <p:cNvSpPr txBox="1"/>
          <p:nvPr>
            <p:custDataLst>
              <p:tags r:id="rId2"/>
            </p:custDataLst>
          </p:nvPr>
        </p:nvSpPr>
        <p:spPr bwMode="auto">
          <a:xfrm>
            <a:off x="6449129" y="2758969"/>
            <a:ext cx="2646279" cy="2246769"/>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miter lim="800000"/>
            <a:headEnd type="none" w="med" len="med"/>
            <a:tailEnd type="none" w="med" len="med"/>
          </a:ln>
          <a:effectLst>
            <a:outerShdw blurRad="40005" dist="22860" dir="5400000" rotWithShape="0">
              <a:scrgbClr r="0" g="0" b="0">
                <a:alpha val="35000"/>
              </a:scrgbClr>
            </a:outerShdw>
          </a:effectLst>
          <a:extLst/>
        </p:spPr>
        <p:txBody>
          <a:bodyPr vert="horz" wrap="square" rtlCol="0" anchor="b">
            <a:spAutoFit/>
          </a:bodyPr>
          <a:lstStyle/>
          <a:p>
            <a:r>
              <a:rPr lang="en-US" sz="2000" dirty="0"/>
              <a:t>When you use the I modifier in the FIND function to make the search case-insensitive, you must enclose it in quotation marks.</a:t>
            </a:r>
          </a:p>
        </p:txBody>
      </p:sp>
      <p:sp>
        <p:nvSpPr>
          <p:cNvPr id="4" name="Oval 3"/>
          <p:cNvSpPr/>
          <p:nvPr/>
        </p:nvSpPr>
        <p:spPr bwMode="auto">
          <a:xfrm>
            <a:off x="648827" y="4467665"/>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a:solidFill>
                  <a:srgbClr val="000000"/>
                </a:solidFill>
              </a:rPr>
              <a:t> </a:t>
            </a:r>
          </a:p>
        </p:txBody>
      </p:sp>
    </p:spTree>
    <p:custDataLst>
      <p:tags r:id="rId1"/>
    </p:custData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5"/>
              <a:defRPr/>
            </a:pPr>
            <a:r>
              <a:rPr lang="en-US" dirty="0"/>
              <a:t>What is the new value of </a:t>
            </a:r>
            <a:r>
              <a:rPr lang="en-US" b="1" dirty="0">
                <a:latin typeface="Arial"/>
              </a:rPr>
              <a:t>Code</a:t>
            </a:r>
            <a:r>
              <a:rPr lang="en-US" dirty="0"/>
              <a:t>?</a:t>
            </a:r>
          </a:p>
          <a:p>
            <a:pPr marL="457200" indent="-457200">
              <a:buFont typeface="+mj-lt"/>
              <a:buAutoNum type="arabicPeriod" startAt="5"/>
              <a:defRPr/>
            </a:pPr>
            <a:endParaRPr lang="en-US" dirty="0"/>
          </a:p>
          <a:p>
            <a:pPr marL="457200" indent="-457200">
              <a:buFont typeface="+mj-lt"/>
              <a:buAutoNum type="arabicPeriod" startAt="5"/>
              <a:defRPr/>
            </a:pPr>
            <a:endParaRPr lang="en-US" dirty="0"/>
          </a:p>
          <a:p>
            <a:pPr>
              <a:defRPr/>
            </a:pPr>
            <a:endParaRPr lang="en-US" dirty="0"/>
          </a:p>
          <a:p>
            <a:pPr marL="0" indent="0">
              <a:defRPr/>
            </a:pPr>
            <a:endParaRPr lang="en-US" sz="800" b="1" dirty="0"/>
          </a:p>
          <a:p>
            <a:pPr marL="914400" lvl="1" indent="-457200">
              <a:buClr>
                <a:schemeClr val="tx1"/>
              </a:buClr>
              <a:buSzTx/>
              <a:buFont typeface="Wingdings" pitchFamily="2" charset="2"/>
              <a:buAutoNum type="alphaLcPeriod"/>
              <a:defRPr/>
            </a:pPr>
            <a:r>
              <a:rPr lang="en-US" dirty="0"/>
              <a:t>96701-006</a:t>
            </a:r>
          </a:p>
          <a:p>
            <a:pPr marL="914400" lvl="1" indent="-457200">
              <a:buClr>
                <a:schemeClr val="tx1"/>
              </a:buClr>
              <a:buSzTx/>
              <a:buFont typeface="Wingdings" pitchFamily="2" charset="2"/>
              <a:buAutoNum type="alphaLcPeriod"/>
              <a:defRPr/>
            </a:pPr>
            <a:r>
              <a:rPr lang="en-US" dirty="0"/>
              <a:t>HNL:</a:t>
            </a:r>
          </a:p>
          <a:p>
            <a:pPr marL="914400" lvl="1" indent="-457200">
              <a:buClr>
                <a:schemeClr val="tx1"/>
              </a:buClr>
              <a:buSzTx/>
              <a:buFont typeface="Wingdings" pitchFamily="2" charset="2"/>
              <a:buAutoNum type="alphaLcPeriod"/>
              <a:defRPr/>
            </a:pPr>
            <a:r>
              <a:rPr lang="en-US" dirty="0"/>
              <a:t>HNL:96701</a:t>
            </a:r>
          </a:p>
          <a:p>
            <a:pPr marL="914400" lvl="1" indent="-457200">
              <a:buClr>
                <a:schemeClr val="tx1"/>
              </a:buClr>
              <a:buSzTx/>
              <a:buFont typeface="Wingdings" pitchFamily="2" charset="2"/>
              <a:buAutoNum type="alphaLcPeriod"/>
              <a:defRPr/>
            </a:pPr>
            <a:r>
              <a:rPr lang="en-US" dirty="0"/>
              <a:t>1-006</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5" name="Rectangle 4"/>
          <p:cNvSpPr/>
          <p:nvPr/>
        </p:nvSpPr>
        <p:spPr>
          <a:xfrm>
            <a:off x="1119350" y="1210243"/>
            <a:ext cx="7036677" cy="807401"/>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Code="HNL:96701-006";</a:t>
            </a:r>
          </a:p>
          <a:p>
            <a:pPr>
              <a:lnSpc>
                <a:spcPct val="85000"/>
              </a:lnSpc>
            </a:pPr>
            <a:r>
              <a:rPr lang="en-US" b="1" dirty="0">
                <a:latin typeface="Courier New"/>
              </a:rPr>
              <a:t>Code=</a:t>
            </a:r>
            <a:r>
              <a:rPr lang="en-US" b="1" dirty="0" err="1">
                <a:latin typeface="Courier New"/>
              </a:rPr>
              <a:t>substr</a:t>
            </a:r>
            <a:r>
              <a:rPr lang="en-US" b="1" dirty="0">
                <a:latin typeface="Courier New"/>
              </a:rPr>
              <a:t>(Code,1,length(Code)-4);</a:t>
            </a:r>
          </a:p>
        </p:txBody>
      </p:sp>
    </p:spTree>
    <p:custDataLst>
      <p:tags r:id="rId1"/>
    </p:custData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6858"/>
            <a:ext cx="7848600" cy="4267200"/>
          </a:xfrm>
        </p:spPr>
        <p:txBody>
          <a:bodyPr/>
          <a:lstStyle/>
          <a:p>
            <a:pPr marL="457200" indent="-457200">
              <a:buFont typeface="+mj-lt"/>
              <a:buAutoNum type="arabicPeriod" startAt="6"/>
              <a:defRPr/>
            </a:pPr>
            <a:r>
              <a:rPr lang="en-US" dirty="0"/>
              <a:t>Which function calculates the average of the variables </a:t>
            </a:r>
            <a:r>
              <a:rPr lang="en-US" b="1" dirty="0">
                <a:latin typeface="Arial"/>
              </a:rPr>
              <a:t>Var1</a:t>
            </a:r>
            <a:r>
              <a:rPr lang="en-US" dirty="0"/>
              <a:t>, </a:t>
            </a:r>
            <a:r>
              <a:rPr lang="en-US" b="1" dirty="0">
                <a:latin typeface="Arial"/>
              </a:rPr>
              <a:t>Var2</a:t>
            </a:r>
            <a:r>
              <a:rPr lang="en-US" dirty="0"/>
              <a:t>, </a:t>
            </a:r>
            <a:r>
              <a:rPr lang="en-US" b="1" dirty="0">
                <a:latin typeface="Arial"/>
              </a:rPr>
              <a:t>Var3</a:t>
            </a:r>
            <a:r>
              <a:rPr lang="en-US" dirty="0"/>
              <a:t>, and </a:t>
            </a:r>
            <a:r>
              <a:rPr lang="en-US" b="1" dirty="0">
                <a:latin typeface="Arial"/>
              </a:rPr>
              <a:t>Var4</a:t>
            </a:r>
            <a:r>
              <a:rPr lang="en-US" dirty="0"/>
              <a:t>?</a:t>
            </a:r>
          </a:p>
          <a:p>
            <a:pPr marL="0" indent="0">
              <a:defRPr/>
            </a:pPr>
            <a:endParaRPr lang="en-US" sz="800" b="1" dirty="0"/>
          </a:p>
          <a:p>
            <a:pPr marL="914400" lvl="1" indent="-457200">
              <a:buClr>
                <a:schemeClr val="tx1"/>
              </a:buClr>
              <a:buSzTx/>
              <a:buFont typeface="Wingdings" pitchFamily="2" charset="2"/>
              <a:buAutoNum type="alphaLcPeriod"/>
              <a:defRPr/>
            </a:pPr>
            <a:r>
              <a:rPr lang="en-US" dirty="0"/>
              <a:t>mean(Var1,Var4)</a:t>
            </a:r>
          </a:p>
          <a:p>
            <a:pPr marL="914400" lvl="1" indent="-457200">
              <a:buClr>
                <a:schemeClr val="tx1"/>
              </a:buClr>
              <a:buSzTx/>
              <a:buFont typeface="Wingdings" pitchFamily="2" charset="2"/>
              <a:buAutoNum type="alphaLcPeriod"/>
              <a:defRPr/>
            </a:pPr>
            <a:r>
              <a:rPr lang="en-US" dirty="0"/>
              <a:t>mean(Var1-Var4)</a:t>
            </a:r>
          </a:p>
          <a:p>
            <a:pPr marL="914400" lvl="1" indent="-457200">
              <a:buClr>
                <a:schemeClr val="tx1"/>
              </a:buClr>
              <a:buSzTx/>
              <a:buFont typeface="Wingdings" pitchFamily="2" charset="2"/>
              <a:buAutoNum type="alphaLcPeriod"/>
              <a:defRPr/>
            </a:pPr>
            <a:r>
              <a:rPr lang="en-US" dirty="0"/>
              <a:t>mean(of Var1,Var4)</a:t>
            </a:r>
          </a:p>
          <a:p>
            <a:pPr marL="914400" lvl="1" indent="-457200">
              <a:buClr>
                <a:schemeClr val="tx1"/>
              </a:buClr>
              <a:buSzTx/>
              <a:buFont typeface="Wingdings" pitchFamily="2" charset="2"/>
              <a:buAutoNum type="alphaLcPeriod"/>
              <a:defRPr/>
            </a:pPr>
            <a:r>
              <a:rPr lang="en-US" dirty="0"/>
              <a:t>mean(of Var1-Var4)</a:t>
            </a:r>
          </a:p>
          <a:p>
            <a:pPr marL="117475" lvl="1" indent="0">
              <a:buClr>
                <a:schemeClr val="tx1"/>
              </a:buClr>
              <a:buSzTx/>
              <a:buNone/>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7"/>
              <a:defRPr/>
            </a:pPr>
            <a:r>
              <a:rPr lang="en-US" dirty="0"/>
              <a:t>Which function returns the greatest integer less than or equal to the argument?</a:t>
            </a:r>
          </a:p>
          <a:p>
            <a:pPr marL="0" indent="0">
              <a:defRPr/>
            </a:pPr>
            <a:endParaRPr lang="en-US" sz="800" b="1" dirty="0"/>
          </a:p>
          <a:p>
            <a:pPr marL="914400" lvl="1" indent="-457200">
              <a:buClr>
                <a:schemeClr val="tx1"/>
              </a:buClr>
              <a:buSzTx/>
              <a:buFont typeface="Wingdings" pitchFamily="2" charset="2"/>
              <a:buAutoNum type="alphaLcPeriod"/>
              <a:defRPr/>
            </a:pPr>
            <a:r>
              <a:rPr lang="en-US" dirty="0"/>
              <a:t>CEIL</a:t>
            </a:r>
          </a:p>
          <a:p>
            <a:pPr marL="914400" lvl="1" indent="-457200">
              <a:buClr>
                <a:schemeClr val="tx1"/>
              </a:buClr>
              <a:buSzTx/>
              <a:buFont typeface="Wingdings" pitchFamily="2" charset="2"/>
              <a:buAutoNum type="alphaLcPeriod"/>
              <a:defRPr/>
            </a:pPr>
            <a:r>
              <a:rPr lang="en-US" dirty="0"/>
              <a:t>INT</a:t>
            </a:r>
          </a:p>
          <a:p>
            <a:pPr marL="914400" lvl="1" indent="-457200">
              <a:buClr>
                <a:schemeClr val="tx1"/>
              </a:buClr>
              <a:buSzTx/>
              <a:buFont typeface="Wingdings" pitchFamily="2" charset="2"/>
              <a:buAutoNum type="alphaLcPeriod"/>
              <a:defRPr/>
            </a:pPr>
            <a:r>
              <a:rPr lang="en-US" dirty="0"/>
              <a:t>FLOOR</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Create the List of Charities: Step 1</a:t>
            </a:r>
          </a:p>
        </p:txBody>
      </p:sp>
      <p:sp>
        <p:nvSpPr>
          <p:cNvPr id="26627" name="Rectangle 3"/>
          <p:cNvSpPr>
            <a:spLocks noGrp="1" noChangeArrowheads="1"/>
          </p:cNvSpPr>
          <p:nvPr>
            <p:ph idx="1"/>
          </p:nvPr>
        </p:nvSpPr>
        <p:spPr>
          <a:xfrm>
            <a:off x="684213" y="1071563"/>
            <a:ext cx="7769225" cy="5278437"/>
          </a:xfrm>
        </p:spPr>
        <p:txBody>
          <a:bodyPr/>
          <a:lstStyle/>
          <a:p>
            <a:endParaRPr lang="en-US" dirty="0"/>
          </a:p>
          <a:p>
            <a:endParaRPr lang="en-US" dirty="0"/>
          </a:p>
          <a:p>
            <a:endParaRPr lang="en-US" dirty="0"/>
          </a:p>
          <a:p>
            <a:r>
              <a:rPr lang="en-US" dirty="0"/>
              <a:t>Partial </a:t>
            </a:r>
            <a:r>
              <a:rPr lang="en-US" b="1" dirty="0" err="1">
                <a:latin typeface="Arial"/>
              </a:rPr>
              <a:t>orion.biz_list</a:t>
            </a:r>
            <a:endParaRPr lang="en-US" b="1" dirty="0">
              <a:latin typeface="Arial"/>
            </a:endParaRPr>
          </a:p>
          <a:p>
            <a:endParaRPr lang="en-US" sz="2800" b="1" dirty="0">
              <a:latin typeface="Courier New" pitchFamily="49" charset="0"/>
            </a:endParaRPr>
          </a:p>
          <a:p>
            <a:endParaRPr lang="en-US" sz="2800" b="1" dirty="0">
              <a:latin typeface="Courier New" pitchFamily="49" charset="0"/>
            </a:endParaRPr>
          </a:p>
          <a:p>
            <a:endParaRPr lang="en-US" dirty="0">
              <a:latin typeface="Courier New" pitchFamily="49" charset="0"/>
            </a:endParaRPr>
          </a:p>
          <a:p>
            <a:endParaRPr lang="en-US" dirty="0"/>
          </a:p>
          <a:p>
            <a:endParaRPr lang="en-US" dirty="0"/>
          </a:p>
          <a:p>
            <a:endParaRPr lang="en-US" dirty="0"/>
          </a:p>
        </p:txBody>
      </p:sp>
      <p:sp>
        <p:nvSpPr>
          <p:cNvPr id="14" name="Slide Number Placeholder 3"/>
          <p:cNvSpPr>
            <a:spLocks noGrp="1"/>
          </p:cNvSpPr>
          <p:nvPr>
            <p:ph type="sldNum" sz="quarter" idx="10"/>
          </p:nvPr>
        </p:nvSpPr>
        <p:spPr/>
        <p:txBody>
          <a:bodyPr/>
          <a:lstStyle/>
          <a:p>
            <a:pPr>
              <a:defRPr/>
            </a:pPr>
            <a:fld id="{A8D69BF7-BB69-4CCB-970F-EB063327613D}" type="slidenum">
              <a:rPr lang="en-US"/>
              <a:pPr>
                <a:defRPr/>
              </a:pPr>
              <a:t>16</a:t>
            </a:fld>
            <a:endParaRPr lang="en-US" b="0">
              <a:latin typeface="Times New Roman" pitchFamily="18" charset="0"/>
            </a:endParaRPr>
          </a:p>
        </p:txBody>
      </p:sp>
      <p:grpSp>
        <p:nvGrpSpPr>
          <p:cNvPr id="2" name="Group 1"/>
          <p:cNvGrpSpPr/>
          <p:nvPr/>
        </p:nvGrpSpPr>
        <p:grpSpPr>
          <a:xfrm>
            <a:off x="704849" y="2695421"/>
            <a:ext cx="7634288" cy="2318583"/>
            <a:chOff x="704849" y="2728079"/>
            <a:chExt cx="7634288" cy="2318583"/>
          </a:xfrm>
        </p:grpSpPr>
        <p:sp>
          <p:nvSpPr>
            <p:cNvPr id="26629" name="Rectangle 5"/>
            <p:cNvSpPr>
              <a:spLocks noChangeArrowheads="1"/>
            </p:cNvSpPr>
            <p:nvPr/>
          </p:nvSpPr>
          <p:spPr bwMode="auto">
            <a:xfrm>
              <a:off x="704849" y="2728079"/>
              <a:ext cx="7540625" cy="2318583"/>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p>
              <a:r>
                <a:rPr lang="en-US" sz="1600" b="1" dirty="0">
                  <a:solidFill>
                    <a:srgbClr val="000000"/>
                  </a:solidFill>
                  <a:latin typeface="SAS Monospace" pitchFamily="49" charset="0"/>
                </a:rPr>
                <a:t>  Acct_</a:t>
              </a:r>
            </a:p>
            <a:p>
              <a:r>
                <a:rPr lang="en-US" sz="1600" b="1" dirty="0">
                  <a:solidFill>
                    <a:srgbClr val="000000"/>
                  </a:solidFill>
                  <a:latin typeface="SAS Monospace" pitchFamily="49" charset="0"/>
                </a:rPr>
                <a:t>  Code     Name</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AEK3     ANGELA E. KEARNEY</a:t>
              </a:r>
            </a:p>
            <a:p>
              <a:r>
                <a:rPr lang="en-US" sz="1600" b="1" dirty="0">
                  <a:solidFill>
                    <a:srgbClr val="000000"/>
                  </a:solidFill>
                  <a:latin typeface="SAS Monospace" pitchFamily="49" charset="0"/>
                </a:rPr>
                <a:t>  AQI2     AQUAMISSIONS INTERNATIONAL</a:t>
              </a:r>
            </a:p>
            <a:p>
              <a:r>
                <a:rPr lang="en-US" sz="1600" b="1" dirty="0">
                  <a:solidFill>
                    <a:srgbClr val="000000"/>
                  </a:solidFill>
                  <a:latin typeface="SAS Monospace" pitchFamily="49" charset="0"/>
                </a:rPr>
                <a:t>  ATS1     A TEAM SPORTS</a:t>
              </a:r>
            </a:p>
            <a:p>
              <a:r>
                <a:rPr lang="en-US" sz="1600" b="1" dirty="0">
                  <a:solidFill>
                    <a:srgbClr val="000000"/>
                  </a:solidFill>
                  <a:latin typeface="SAS Monospace" pitchFamily="49" charset="0"/>
                </a:rPr>
                <a:t>  CBO3     CLAIRE B. OWENS</a:t>
              </a:r>
            </a:p>
            <a:p>
              <a:r>
                <a:rPr lang="en-US" sz="1600" b="1" dirty="0">
                  <a:solidFill>
                    <a:srgbClr val="000000"/>
                  </a:solidFill>
                  <a:latin typeface="SAS Monospace" pitchFamily="49" charset="0"/>
                </a:rPr>
                <a:t>  CCI2     CANCER CURES, INC.</a:t>
              </a:r>
            </a:p>
            <a:p>
              <a:r>
                <a:rPr lang="en-US" sz="1600" b="1" dirty="0">
                  <a:solidFill>
                    <a:srgbClr val="000000"/>
                  </a:solidFill>
                  <a:latin typeface="SAS Monospace" pitchFamily="49" charset="0"/>
                </a:rPr>
                <a:t>  CNI2     CONSERVE NATURE, INC.</a:t>
              </a:r>
            </a:p>
          </p:txBody>
        </p:sp>
        <p:sp>
          <p:nvSpPr>
            <p:cNvPr id="26630" name="AutoShape 3"/>
            <p:cNvSpPr>
              <a:spLocks/>
            </p:cNvSpPr>
            <p:nvPr/>
          </p:nvSpPr>
          <p:spPr bwMode="auto">
            <a:xfrm>
              <a:off x="6894512" y="3621841"/>
              <a:ext cx="1444625" cy="487363"/>
            </a:xfrm>
            <a:prstGeom prst="borderCallout1">
              <a:avLst>
                <a:gd name="adj1" fmla="val 52014"/>
                <a:gd name="adj2" fmla="val -884"/>
                <a:gd name="adj3" fmla="val 60477"/>
                <a:gd name="adj4" fmla="val -108102"/>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dirty="0">
                  <a:solidFill>
                    <a:srgbClr val="FFFFFF"/>
                  </a:solidFill>
                </a:rPr>
                <a:t>charities</a:t>
              </a:r>
            </a:p>
          </p:txBody>
        </p:sp>
        <p:sp>
          <p:nvSpPr>
            <p:cNvPr id="26631" name="Line 5"/>
            <p:cNvSpPr>
              <a:spLocks noChangeShapeType="1"/>
            </p:cNvSpPr>
            <p:nvPr/>
          </p:nvSpPr>
          <p:spPr bwMode="auto">
            <a:xfrm flipH="1">
              <a:off x="4424362" y="3886954"/>
              <a:ext cx="2465387" cy="67945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
          <p:nvSpPr>
            <p:cNvPr id="26632" name="Line 6"/>
            <p:cNvSpPr>
              <a:spLocks noChangeShapeType="1"/>
            </p:cNvSpPr>
            <p:nvPr/>
          </p:nvSpPr>
          <p:spPr bwMode="auto">
            <a:xfrm flipH="1">
              <a:off x="4733924" y="3861554"/>
              <a:ext cx="2168525" cy="969962"/>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
          <p:nvSpPr>
            <p:cNvPr id="26633" name="Rectangle 7"/>
            <p:cNvSpPr>
              <a:spLocks noChangeArrowheads="1"/>
            </p:cNvSpPr>
            <p:nvPr>
              <p:custDataLst>
                <p:tags r:id="rId1"/>
              </p:custDataLst>
            </p:nvPr>
          </p:nvSpPr>
          <p:spPr bwMode="auto">
            <a:xfrm>
              <a:off x="1393824" y="3750429"/>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6634" name="Rectangle 8"/>
            <p:cNvSpPr>
              <a:spLocks noChangeArrowheads="1"/>
            </p:cNvSpPr>
            <p:nvPr>
              <p:custDataLst>
                <p:tags r:id="rId2"/>
              </p:custDataLst>
            </p:nvPr>
          </p:nvSpPr>
          <p:spPr bwMode="auto">
            <a:xfrm>
              <a:off x="1393824" y="4483854"/>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6635" name="Rectangle 9"/>
            <p:cNvSpPr>
              <a:spLocks noChangeArrowheads="1"/>
            </p:cNvSpPr>
            <p:nvPr>
              <p:custDataLst>
                <p:tags r:id="rId3"/>
              </p:custDataLst>
            </p:nvPr>
          </p:nvSpPr>
          <p:spPr bwMode="auto">
            <a:xfrm>
              <a:off x="1393824" y="4728329"/>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6636" name="Rectangle 10"/>
            <p:cNvSpPr>
              <a:spLocks noChangeArrowheads="1"/>
            </p:cNvSpPr>
            <p:nvPr>
              <p:custDataLst>
                <p:tags r:id="rId4"/>
              </p:custDataLst>
            </p:nvPr>
          </p:nvSpPr>
          <p:spPr bwMode="auto">
            <a:xfrm>
              <a:off x="2117724" y="3750429"/>
              <a:ext cx="31623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6637" name="Rectangle 11"/>
            <p:cNvSpPr>
              <a:spLocks noChangeArrowheads="1"/>
            </p:cNvSpPr>
            <p:nvPr>
              <p:custDataLst>
                <p:tags r:id="rId5"/>
              </p:custDataLst>
            </p:nvPr>
          </p:nvSpPr>
          <p:spPr bwMode="auto">
            <a:xfrm>
              <a:off x="2117724" y="4483854"/>
              <a:ext cx="21971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6638" name="Rectangle 12"/>
            <p:cNvSpPr>
              <a:spLocks noChangeArrowheads="1"/>
            </p:cNvSpPr>
            <p:nvPr>
              <p:custDataLst>
                <p:tags r:id="rId6"/>
              </p:custDataLst>
            </p:nvPr>
          </p:nvSpPr>
          <p:spPr bwMode="auto">
            <a:xfrm>
              <a:off x="2117724" y="4728329"/>
              <a:ext cx="2559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pSp>
      <p:graphicFrame>
        <p:nvGraphicFramePr>
          <p:cNvPr id="16" name="Table 15"/>
          <p:cNvGraphicFramePr>
            <a:graphicFrameLocks noGrp="1"/>
          </p:cNvGraphicFramePr>
          <p:nvPr>
            <p:extLst>
              <p:ext uri="{D42A27DB-BD31-4B8C-83A1-F6EECF244321}">
                <p14:modId xmlns:p14="http://schemas.microsoft.com/office/powerpoint/2010/main" val="2952104113"/>
              </p:ext>
            </p:extLst>
          </p:nvPr>
        </p:nvGraphicFramePr>
        <p:xfrm>
          <a:off x="653895" y="1137351"/>
          <a:ext cx="7591579" cy="909320"/>
        </p:xfrm>
        <a:graphic>
          <a:graphicData uri="http://schemas.openxmlformats.org/drawingml/2006/table">
            <a:tbl>
              <a:tblPr firstRow="1" bandRow="1">
                <a:tableStyleId>{5C22544A-7EE6-4342-B048-85BDC9FD1C3A}</a:tableStyleId>
              </a:tblPr>
              <a:tblGrid>
                <a:gridCol w="2727695">
                  <a:extLst>
                    <a:ext uri="{9D8B030D-6E8A-4147-A177-3AD203B41FA5}">
                      <a16:colId xmlns:a16="http://schemas.microsoft.com/office/drawing/2014/main" val="20000"/>
                    </a:ext>
                  </a:extLst>
                </a:gridCol>
                <a:gridCol w="4863884">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1</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dirty="0">
                          <a:solidFill>
                            <a:srgbClr val="000000"/>
                          </a:solidFill>
                        </a:rPr>
                        <a:t>Subset</a:t>
                      </a:r>
                      <a:r>
                        <a:rPr lang="en-US" sz="2400" b="0" i="0" baseline="0" dirty="0">
                          <a:solidFill>
                            <a:srgbClr val="000000"/>
                          </a:solidFill>
                        </a:rPr>
                        <a:t> the data based on the last character of </a:t>
                      </a:r>
                      <a:r>
                        <a:rPr lang="en-US" sz="2400" b="1" dirty="0" err="1">
                          <a:solidFill>
                            <a:schemeClr val="tx1"/>
                          </a:solidFill>
                          <a:latin typeface="+mn-lt"/>
                        </a:rPr>
                        <a:t>Acct_Code</a:t>
                      </a:r>
                      <a:r>
                        <a:rPr lang="en-US" sz="2400" b="0" dirty="0">
                          <a:solidFill>
                            <a:schemeClr val="tx1"/>
                          </a:solidFill>
                        </a:rPr>
                        <a:t>.</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8"/>
              <a:defRPr/>
            </a:pPr>
            <a:r>
              <a:rPr lang="en-US" dirty="0"/>
              <a:t>Which of the following functions can convert the values of the numeric variable </a:t>
            </a:r>
            <a:r>
              <a:rPr lang="en-US" b="1" dirty="0">
                <a:latin typeface="Arial"/>
              </a:rPr>
              <a:t>Level</a:t>
            </a:r>
            <a:r>
              <a:rPr lang="en-US" dirty="0"/>
              <a:t> to character values? </a:t>
            </a:r>
          </a:p>
          <a:p>
            <a:pPr marL="0" indent="0">
              <a:defRPr/>
            </a:pPr>
            <a:endParaRPr lang="en-US" sz="800" b="1" dirty="0"/>
          </a:p>
          <a:p>
            <a:pPr marL="914400" lvl="1" indent="-457200">
              <a:buClr>
                <a:schemeClr val="tx1"/>
              </a:buClr>
              <a:buSzTx/>
              <a:buFont typeface="Wingdings" pitchFamily="2" charset="2"/>
              <a:buAutoNum type="alphaLcPeriod"/>
              <a:defRPr/>
            </a:pPr>
            <a:r>
              <a:rPr lang="en-US" dirty="0"/>
              <a:t>put(Level,3.)</a:t>
            </a:r>
          </a:p>
          <a:p>
            <a:pPr marL="914400" lvl="1" indent="-457200">
              <a:buClr>
                <a:schemeClr val="tx1"/>
              </a:buClr>
              <a:buSzTx/>
              <a:buFont typeface="Wingdings" pitchFamily="2" charset="2"/>
              <a:buAutoNum type="alphaLcPeriod"/>
              <a:defRPr/>
            </a:pPr>
            <a:r>
              <a:rPr lang="en-US" dirty="0"/>
              <a:t>input(3.,Level)</a:t>
            </a:r>
          </a:p>
          <a:p>
            <a:pPr marL="914400" lvl="1" indent="-457200">
              <a:buClr>
                <a:schemeClr val="tx1"/>
              </a:buClr>
              <a:buSzTx/>
              <a:buFont typeface="Wingdings" pitchFamily="2" charset="2"/>
              <a:buAutoNum type="alphaLcPeriod"/>
              <a:defRPr/>
            </a:pPr>
            <a:r>
              <a:rPr lang="en-US" dirty="0"/>
              <a:t>put(3.,Level)</a:t>
            </a:r>
          </a:p>
          <a:p>
            <a:pPr marL="914400" lvl="1" indent="-457200">
              <a:buClr>
                <a:schemeClr val="tx1"/>
              </a:buClr>
              <a:buSzTx/>
              <a:buFont typeface="Wingdings" pitchFamily="2" charset="2"/>
              <a:buAutoNum type="alphaLcPeriod"/>
              <a:defRPr/>
            </a:pPr>
            <a:r>
              <a:rPr lang="en-US" dirty="0"/>
              <a:t>input(Level,3.)</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9"/>
              <a:defRPr/>
            </a:pPr>
            <a:r>
              <a:rPr lang="en-US" dirty="0"/>
              <a:t>A typical value for the numeric variable </a:t>
            </a:r>
            <a:r>
              <a:rPr lang="en-US" b="1" dirty="0" err="1">
                <a:latin typeface="Arial"/>
              </a:rPr>
              <a:t>SiteNum</a:t>
            </a:r>
            <a:r>
              <a:rPr lang="en-US" dirty="0"/>
              <a:t> is </a:t>
            </a:r>
            <a:r>
              <a:rPr lang="en-US" i="1" dirty="0"/>
              <a:t>12.3</a:t>
            </a:r>
            <a:r>
              <a:rPr lang="en-US" dirty="0"/>
              <a:t>. Which statement correctly converts the values of </a:t>
            </a:r>
            <a:r>
              <a:rPr lang="en-US" b="1" dirty="0" err="1">
                <a:latin typeface="Arial"/>
              </a:rPr>
              <a:t>SiteNum</a:t>
            </a:r>
            <a:r>
              <a:rPr lang="en-US" dirty="0"/>
              <a:t> to character values when creating the variable </a:t>
            </a:r>
            <a:r>
              <a:rPr lang="en-US" b="1" dirty="0">
                <a:latin typeface="Arial"/>
              </a:rPr>
              <a:t>Location</a:t>
            </a:r>
            <a:r>
              <a:rPr lang="en-US" dirty="0"/>
              <a:t>? </a:t>
            </a:r>
          </a:p>
          <a:p>
            <a:pPr marL="0" indent="0">
              <a:defRPr/>
            </a:pPr>
            <a:endParaRPr lang="en-US" sz="800" b="1" dirty="0"/>
          </a:p>
          <a:p>
            <a:pPr marL="914400" lvl="1" indent="-457200">
              <a:buClr>
                <a:schemeClr val="tx1"/>
              </a:buClr>
              <a:buSzTx/>
              <a:buFont typeface="Wingdings" pitchFamily="2" charset="2"/>
              <a:buAutoNum type="alphaLcPeriod"/>
              <a:defRPr/>
            </a:pPr>
            <a:r>
              <a:rPr lang="en-US" dirty="0"/>
              <a:t>Location=</a:t>
            </a:r>
            <a:r>
              <a:rPr lang="en-US" dirty="0" err="1"/>
              <a:t>Dept</a:t>
            </a:r>
            <a:r>
              <a:rPr lang="en-US" dirty="0"/>
              <a:t>||'/'||put(</a:t>
            </a:r>
            <a:r>
              <a:rPr lang="en-US" dirty="0" err="1"/>
              <a:t>SiteNum</a:t>
            </a:r>
            <a:r>
              <a:rPr lang="en-US" dirty="0"/>
              <a:t>, $3);</a:t>
            </a:r>
          </a:p>
          <a:p>
            <a:pPr marL="914400" lvl="1" indent="-457200">
              <a:buClr>
                <a:schemeClr val="tx1"/>
              </a:buClr>
              <a:buSzTx/>
              <a:buFont typeface="Wingdings" pitchFamily="2" charset="2"/>
              <a:buAutoNum type="alphaLcPeriod"/>
              <a:defRPr/>
            </a:pPr>
            <a:r>
              <a:rPr lang="en-US" dirty="0"/>
              <a:t>Location=</a:t>
            </a:r>
            <a:r>
              <a:rPr lang="en-US" dirty="0" err="1"/>
              <a:t>Dept</a:t>
            </a:r>
            <a:r>
              <a:rPr lang="en-US" dirty="0"/>
              <a:t>||'/'||put(SiteNum,4);</a:t>
            </a:r>
          </a:p>
          <a:p>
            <a:pPr marL="914400" lvl="1" indent="-457200">
              <a:buClr>
                <a:schemeClr val="tx1"/>
              </a:buClr>
              <a:buSzTx/>
              <a:buFont typeface="Wingdings" pitchFamily="2" charset="2"/>
              <a:buAutoNum type="alphaLcPeriod"/>
              <a:defRPr/>
            </a:pPr>
            <a:r>
              <a:rPr lang="en-US" dirty="0"/>
              <a:t>Location=</a:t>
            </a:r>
            <a:r>
              <a:rPr lang="en-US" dirty="0" err="1"/>
              <a:t>Dept</a:t>
            </a:r>
            <a:r>
              <a:rPr lang="en-US" dirty="0"/>
              <a:t>||'/'||put(SiteNum,3.1);</a:t>
            </a:r>
          </a:p>
          <a:p>
            <a:pPr marL="914400" lvl="1" indent="-457200">
              <a:buClr>
                <a:schemeClr val="tx1"/>
              </a:buClr>
              <a:buSzTx/>
              <a:buFont typeface="Wingdings" pitchFamily="2" charset="2"/>
              <a:buAutoNum type="alphaLcPeriod"/>
              <a:defRPr/>
            </a:pPr>
            <a:r>
              <a:rPr lang="en-US" dirty="0"/>
              <a:t>Location=</a:t>
            </a:r>
            <a:r>
              <a:rPr lang="en-US" dirty="0" err="1"/>
              <a:t>Dept</a:t>
            </a:r>
            <a:r>
              <a:rPr lang="en-US" dirty="0"/>
              <a:t>||'/'||put(SiteNum,4.1);</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spcAft>
                <a:spcPts val="1200"/>
              </a:spcAft>
              <a:buFont typeface="+mj-lt"/>
              <a:buAutoNum type="arabicPeriod" startAt="10"/>
              <a:defRPr/>
            </a:pPr>
            <a:r>
              <a:rPr lang="en-US" dirty="0"/>
              <a:t>Which of the following functions converts the character values of </a:t>
            </a:r>
            <a:r>
              <a:rPr lang="en-US" b="1" dirty="0">
                <a:latin typeface="Arial"/>
              </a:rPr>
              <a:t>Base</a:t>
            </a:r>
            <a:r>
              <a:rPr lang="en-US" dirty="0"/>
              <a:t> to numeric values?</a:t>
            </a:r>
          </a:p>
          <a:p>
            <a:pPr marL="914400" lvl="1" indent="-457200">
              <a:buClr>
                <a:schemeClr val="tx1"/>
              </a:buClr>
              <a:buSzTx/>
              <a:buFont typeface="Wingdings" pitchFamily="2" charset="2"/>
              <a:buAutoNum type="alphaLcPeriod"/>
              <a:defRPr/>
            </a:pPr>
            <a:r>
              <a:rPr lang="en-US" dirty="0"/>
              <a:t>put(comma10.2,Base)</a:t>
            </a:r>
          </a:p>
          <a:p>
            <a:pPr marL="914400" lvl="1" indent="-457200">
              <a:buClr>
                <a:schemeClr val="tx1"/>
              </a:buClr>
              <a:buSzTx/>
              <a:buFont typeface="Wingdings" pitchFamily="2" charset="2"/>
              <a:buAutoNum type="alphaLcPeriod"/>
              <a:defRPr/>
            </a:pPr>
            <a:r>
              <a:rPr lang="en-US" dirty="0"/>
              <a:t>put(Base,comma10.2)</a:t>
            </a:r>
          </a:p>
          <a:p>
            <a:pPr marL="914400" lvl="1" indent="-457200">
              <a:buClr>
                <a:schemeClr val="tx1"/>
              </a:buClr>
              <a:buSzTx/>
              <a:buFont typeface="Wingdings" pitchFamily="2" charset="2"/>
              <a:buAutoNum type="alphaLcPeriod"/>
              <a:defRPr/>
            </a:pPr>
            <a:r>
              <a:rPr lang="en-US" dirty="0"/>
              <a:t>input(Base,comma10.2)</a:t>
            </a:r>
          </a:p>
          <a:p>
            <a:pPr marL="914400" lvl="1" indent="-457200">
              <a:buClr>
                <a:schemeClr val="tx1"/>
              </a:buClr>
              <a:buSzTx/>
              <a:buFont typeface="Wingdings" pitchFamily="2" charset="2"/>
              <a:buAutoNum type="alphaLcPeriod"/>
              <a:defRPr/>
            </a:pPr>
            <a:r>
              <a:rPr lang="en-US" dirty="0"/>
              <a:t>input(comma10.2, Base)</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SUBSTR Function (Right Side)</a:t>
            </a:r>
          </a:p>
        </p:txBody>
      </p:sp>
      <p:sp>
        <p:nvSpPr>
          <p:cNvPr id="28675" name="Rectangle 3"/>
          <p:cNvSpPr>
            <a:spLocks noGrp="1" noChangeArrowheads="1"/>
          </p:cNvSpPr>
          <p:nvPr>
            <p:ph idx="1"/>
          </p:nvPr>
        </p:nvSpPr>
        <p:spPr>
          <a:xfrm>
            <a:off x="685800" y="1071563"/>
            <a:ext cx="7769225" cy="738664"/>
          </a:xfrm>
        </p:spPr>
        <p:txBody>
          <a:bodyPr>
            <a:spAutoFit/>
          </a:bodyPr>
          <a:lstStyle/>
          <a:p>
            <a:r>
              <a:rPr lang="en-US" dirty="0"/>
              <a:t>Extract the fourth character from the value in the </a:t>
            </a:r>
            <a:r>
              <a:rPr lang="en-US" b="1" dirty="0" err="1">
                <a:latin typeface="Arial"/>
              </a:rPr>
              <a:t>Acct_Code</a:t>
            </a:r>
            <a:r>
              <a:rPr lang="en-US" dirty="0"/>
              <a:t> variable and store it in </a:t>
            </a:r>
            <a:r>
              <a:rPr lang="en-US" b="1" dirty="0" err="1">
                <a:latin typeface="Arial"/>
              </a:rPr>
              <a:t>Org_Code</a:t>
            </a:r>
            <a:r>
              <a:rPr lang="en-US" dirty="0"/>
              <a:t>.</a:t>
            </a:r>
          </a:p>
        </p:txBody>
      </p:sp>
      <p:sp>
        <p:nvSpPr>
          <p:cNvPr id="34" name="Slide Number Placeholder 3"/>
          <p:cNvSpPr>
            <a:spLocks noGrp="1"/>
          </p:cNvSpPr>
          <p:nvPr>
            <p:ph type="sldNum" sz="quarter" idx="10"/>
          </p:nvPr>
        </p:nvSpPr>
        <p:spPr/>
        <p:txBody>
          <a:bodyPr/>
          <a:lstStyle/>
          <a:p>
            <a:pPr>
              <a:defRPr/>
            </a:pPr>
            <a:fld id="{BB54EA7E-4DC8-4251-9A87-E9174F079392}" type="slidenum">
              <a:rPr lang="en-US"/>
              <a:pPr>
                <a:defRPr/>
              </a:pPr>
              <a:t>17</a:t>
            </a:fld>
            <a:endParaRPr lang="en-US" b="0">
              <a:latin typeface="Times New Roman" pitchFamily="18" charset="0"/>
            </a:endParaRPr>
          </a:p>
        </p:txBody>
      </p:sp>
      <p:sp>
        <p:nvSpPr>
          <p:cNvPr id="28677" name="Rectangle 4"/>
          <p:cNvSpPr>
            <a:spLocks noChangeArrowheads="1"/>
          </p:cNvSpPr>
          <p:nvPr/>
        </p:nvSpPr>
        <p:spPr bwMode="auto">
          <a:xfrm>
            <a:off x="1510396" y="3036243"/>
            <a:ext cx="5899372" cy="461665"/>
          </a:xfrm>
          <a:prstGeom prst="rect">
            <a:avLst/>
          </a:prstGeom>
          <a:solidFill>
            <a:srgbClr val="FFFFFF"/>
          </a:solidFill>
          <a:ln w="28575">
            <a:solidFill>
              <a:schemeClr val="tx2"/>
            </a:solidFill>
            <a:miter lim="800000"/>
            <a:headEnd type="none" w="sm" len="sm"/>
            <a:tailEnd type="none" w="sm" len="sm"/>
          </a:ln>
        </p:spPr>
        <p:txBody>
          <a:bodyPr wrap="none" anchor="ctr">
            <a:spAutoFit/>
          </a:bodyPr>
          <a:lstStyle/>
          <a:p>
            <a:pPr algn="ctr"/>
            <a:r>
              <a:rPr lang="en-US" b="1" dirty="0" err="1">
                <a:latin typeface="Courier New" pitchFamily="49" charset="0"/>
              </a:rPr>
              <a:t>Org_Code</a:t>
            </a:r>
            <a:r>
              <a:rPr lang="en-US" b="1" dirty="0">
                <a:latin typeface="Courier New" pitchFamily="49" charset="0"/>
              </a:rPr>
              <a:t>=</a:t>
            </a:r>
            <a:r>
              <a:rPr lang="en-US" b="1" dirty="0" err="1">
                <a:latin typeface="Courier New" pitchFamily="49" charset="0"/>
              </a:rPr>
              <a:t>substr</a:t>
            </a:r>
            <a:r>
              <a:rPr lang="en-US" b="1" dirty="0">
                <a:latin typeface="Courier New" pitchFamily="49" charset="0"/>
              </a:rPr>
              <a:t>(Acct_Code,4,1);</a:t>
            </a:r>
          </a:p>
        </p:txBody>
      </p:sp>
      <p:sp>
        <p:nvSpPr>
          <p:cNvPr id="28678" name="Rectangle 5"/>
          <p:cNvSpPr>
            <a:spLocks noChangeArrowheads="1"/>
          </p:cNvSpPr>
          <p:nvPr/>
        </p:nvSpPr>
        <p:spPr bwMode="auto">
          <a:xfrm>
            <a:off x="6042025" y="2652713"/>
            <a:ext cx="3206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graphicFrame>
        <p:nvGraphicFramePr>
          <p:cNvPr id="582794" name="Group 138"/>
          <p:cNvGraphicFramePr>
            <a:graphicFrameLocks noGrp="1"/>
          </p:cNvGraphicFramePr>
          <p:nvPr>
            <p:extLst>
              <p:ext uri="{D42A27DB-BD31-4B8C-83A1-F6EECF244321}">
                <p14:modId xmlns:p14="http://schemas.microsoft.com/office/powerpoint/2010/main" val="2779278649"/>
              </p:ext>
            </p:extLst>
          </p:nvPr>
        </p:nvGraphicFramePr>
        <p:xfrm>
          <a:off x="1308100" y="3629025"/>
          <a:ext cx="6303963" cy="1382713"/>
        </p:xfrm>
        <a:graphic>
          <a:graphicData uri="http://schemas.openxmlformats.org/drawingml/2006/table">
            <a:tbl>
              <a:tblPr/>
              <a:tblGrid>
                <a:gridCol w="3305175">
                  <a:extLst>
                    <a:ext uri="{9D8B030D-6E8A-4147-A177-3AD203B41FA5}">
                      <a16:colId xmlns:a16="http://schemas.microsoft.com/office/drawing/2014/main" val="20000"/>
                    </a:ext>
                  </a:extLst>
                </a:gridCol>
                <a:gridCol w="2998788">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Acct_Code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Org_Code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AQI2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8692" name="AutoShape 123"/>
          <p:cNvSpPr>
            <a:spLocks/>
          </p:cNvSpPr>
          <p:nvPr/>
        </p:nvSpPr>
        <p:spPr bwMode="auto">
          <a:xfrm>
            <a:off x="3060700" y="5248275"/>
            <a:ext cx="2798762" cy="825500"/>
          </a:xfrm>
          <a:prstGeom prst="borderCallout1">
            <a:avLst>
              <a:gd name="adj1" fmla="val 51292"/>
              <a:gd name="adj2" fmla="val 0"/>
              <a:gd name="adj3" fmla="val -22886"/>
              <a:gd name="adj4" fmla="val -32955"/>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r>
              <a:rPr lang="en-US" sz="2000" b="1" dirty="0">
                <a:solidFill>
                  <a:srgbClr val="FFFFFF"/>
                </a:solidFill>
              </a:rPr>
              <a:t>starting at position 4 for a length of 1</a:t>
            </a:r>
          </a:p>
        </p:txBody>
      </p:sp>
      <p:sp>
        <p:nvSpPr>
          <p:cNvPr id="10" name="Text Box 8"/>
          <p:cNvSpPr txBox="1">
            <a:spLocks noChangeArrowheads="1"/>
          </p:cNvSpPr>
          <p:nvPr>
            <p:custDataLst>
              <p:tags r:id="rId1"/>
            </p:custDataLst>
          </p:nvPr>
        </p:nvSpPr>
        <p:spPr bwMode="auto">
          <a:xfrm>
            <a:off x="1632744" y="2097252"/>
            <a:ext cx="5720925"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SUBSTR</a:t>
            </a:r>
            <a:r>
              <a:rPr lang="en-US" dirty="0">
                <a:solidFill>
                  <a:srgbClr val="000000"/>
                </a:solidFill>
              </a:rPr>
              <a:t>(</a:t>
            </a:r>
            <a:r>
              <a:rPr lang="en-US" i="1" dirty="0" err="1">
                <a:solidFill>
                  <a:srgbClr val="000000"/>
                </a:solidFill>
              </a:rPr>
              <a:t>string,start</a:t>
            </a:r>
            <a:r>
              <a:rPr lang="en-US" i="1" dirty="0">
                <a:solidFill>
                  <a:srgbClr val="000000"/>
                </a:solidFill>
              </a:rPr>
              <a:t>&lt;,length&gt;</a:t>
            </a:r>
            <a:r>
              <a:rPr lang="en-US" dirty="0">
                <a:solidFill>
                  <a:srgbClr val="000000"/>
                </a:solidFill>
              </a:rPr>
              <a:t>)</a:t>
            </a:r>
            <a:r>
              <a:rPr lang="en-US" b="1" dirty="0">
                <a:solidFill>
                  <a:srgbClr val="000000"/>
                </a:solidFill>
              </a:rPr>
              <a:t>;</a:t>
            </a:r>
          </a:p>
        </p:txBody>
      </p:sp>
      <p:sp>
        <p:nvSpPr>
          <p:cNvPr id="2" name="Rectangle 1"/>
          <p:cNvSpPr/>
          <p:nvPr>
            <p:custDataLst>
              <p:tags r:id="rId2"/>
            </p:custDataLst>
          </p:nvPr>
        </p:nvSpPr>
        <p:spPr bwMode="auto">
          <a:xfrm>
            <a:off x="1834395" y="4687675"/>
            <a:ext cx="141351" cy="30480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5.03 Multiple </a:t>
            </a:r>
            <a:r>
              <a:rPr lang="en-US" dirty="0"/>
              <a:t>Choice Poll</a:t>
            </a:r>
          </a:p>
        </p:txBody>
      </p:sp>
      <p:sp>
        <p:nvSpPr>
          <p:cNvPr id="30723" name="Rectangle 3"/>
          <p:cNvSpPr>
            <a:spLocks noGrp="1" noChangeArrowheads="1"/>
          </p:cNvSpPr>
          <p:nvPr>
            <p:ph idx="1"/>
          </p:nvPr>
        </p:nvSpPr>
        <p:spPr/>
        <p:txBody>
          <a:bodyPr/>
          <a:lstStyle/>
          <a:p>
            <a:r>
              <a:rPr lang="en-US" dirty="0"/>
              <a:t>Which SUBSTR function can extract the group of five numbers from the middle of the </a:t>
            </a:r>
            <a:r>
              <a:rPr lang="en-US" b="1" dirty="0" err="1">
                <a:latin typeface="Arial"/>
              </a:rPr>
              <a:t>Item_Code</a:t>
            </a:r>
            <a:r>
              <a:rPr lang="en-US" dirty="0"/>
              <a:t> value? </a:t>
            </a:r>
          </a:p>
          <a:p>
            <a:endParaRPr lang="en-US" dirty="0"/>
          </a:p>
          <a:p>
            <a:endParaRPr lang="en-US" dirty="0"/>
          </a:p>
          <a:p>
            <a:endParaRPr lang="en-US" dirty="0"/>
          </a:p>
          <a:p>
            <a:endParaRPr lang="en-US" dirty="0"/>
          </a:p>
          <a:p>
            <a:endParaRPr lang="en-US" dirty="0"/>
          </a:p>
          <a:p>
            <a:endParaRPr lang="en-US" sz="800" b="1" dirty="0"/>
          </a:p>
          <a:p>
            <a:pPr marL="569913" lvl="1" indent="-452438">
              <a:buClr>
                <a:schemeClr val="tx1"/>
              </a:buClr>
              <a:buSzTx/>
              <a:buFont typeface="Wingdings" pitchFamily="2" charset="2"/>
              <a:buAutoNum type="alphaLcPeriod"/>
            </a:pPr>
            <a:r>
              <a:rPr lang="en-US" dirty="0"/>
              <a:t> </a:t>
            </a:r>
            <a:r>
              <a:rPr lang="en-US" dirty="0" err="1">
                <a:latin typeface="Arial"/>
              </a:rPr>
              <a:t>substr</a:t>
            </a:r>
            <a:r>
              <a:rPr lang="en-US" dirty="0">
                <a:latin typeface="Arial"/>
              </a:rPr>
              <a:t>(Item_Code,5,7)</a:t>
            </a:r>
          </a:p>
          <a:p>
            <a:pPr marL="569913" lvl="1" indent="-452438">
              <a:buClr>
                <a:schemeClr val="tx1"/>
              </a:buClr>
              <a:buSzTx/>
              <a:buFont typeface="Wingdings" pitchFamily="2" charset="2"/>
              <a:buAutoNum type="alphaLcPeriod"/>
            </a:pPr>
            <a:r>
              <a:rPr lang="en-US" dirty="0">
                <a:latin typeface="Arial"/>
              </a:rPr>
              <a:t> </a:t>
            </a:r>
            <a:r>
              <a:rPr lang="en-US" dirty="0" err="1">
                <a:latin typeface="Arial"/>
              </a:rPr>
              <a:t>substr</a:t>
            </a:r>
            <a:r>
              <a:rPr lang="en-US" dirty="0">
                <a:latin typeface="Arial"/>
              </a:rPr>
              <a:t>(Item_Code,5)</a:t>
            </a:r>
          </a:p>
          <a:p>
            <a:pPr marL="569913" lvl="1" indent="-452438">
              <a:buClr>
                <a:schemeClr val="tx1"/>
              </a:buClr>
              <a:buSzTx/>
              <a:buFont typeface="Wingdings" pitchFamily="2" charset="2"/>
              <a:buAutoNum type="alphaLcPeriod"/>
            </a:pPr>
            <a:r>
              <a:rPr lang="en-US" dirty="0">
                <a:latin typeface="Arial"/>
              </a:rPr>
              <a:t> </a:t>
            </a:r>
            <a:r>
              <a:rPr lang="en-US" dirty="0" err="1">
                <a:latin typeface="Arial"/>
              </a:rPr>
              <a:t>substr</a:t>
            </a:r>
            <a:r>
              <a:rPr lang="en-US" dirty="0">
                <a:latin typeface="Arial"/>
              </a:rPr>
              <a:t>(Item_Code,7,5)</a:t>
            </a:r>
          </a:p>
          <a:p>
            <a:pPr marL="569913" lvl="1" indent="-452438">
              <a:buClr>
                <a:schemeClr val="tx1"/>
              </a:buClr>
              <a:buSzTx/>
              <a:buFont typeface="Wingdings" pitchFamily="2" charset="2"/>
              <a:buAutoNum type="alphaLcPeriod"/>
            </a:pPr>
            <a:r>
              <a:rPr lang="en-US" dirty="0"/>
              <a:t> </a:t>
            </a:r>
            <a:r>
              <a:rPr lang="en-US" dirty="0" err="1">
                <a:latin typeface="Arial"/>
              </a:rPr>
              <a:t>substr</a:t>
            </a:r>
            <a:r>
              <a:rPr lang="en-US" dirty="0">
                <a:latin typeface="Arial"/>
              </a:rPr>
              <a:t>(Item_Code,'mid',5)</a:t>
            </a:r>
          </a:p>
        </p:txBody>
      </p:sp>
      <p:sp>
        <p:nvSpPr>
          <p:cNvPr id="4" name="Slide Number Placeholder 3"/>
          <p:cNvSpPr>
            <a:spLocks noGrp="1"/>
          </p:cNvSpPr>
          <p:nvPr>
            <p:ph type="sldNum" sz="quarter" idx="10"/>
          </p:nvPr>
        </p:nvSpPr>
        <p:spPr/>
        <p:txBody>
          <a:bodyPr/>
          <a:lstStyle/>
          <a:p>
            <a:pPr>
              <a:defRPr/>
            </a:pPr>
            <a:fld id="{7A750DDD-530F-4D87-8AAA-1F26B7F0B2FF}" type="slidenum">
              <a:rPr lang="en-US"/>
              <a:pPr>
                <a:defRPr/>
              </a:pPr>
              <a:t>18</a:t>
            </a:fld>
            <a:endParaRPr lang="en-US" b="0">
              <a:latin typeface="Times New Roman" pitchFamily="18" charset="0"/>
            </a:endParaRPr>
          </a:p>
        </p:txBody>
      </p:sp>
      <p:graphicFrame>
        <p:nvGraphicFramePr>
          <p:cNvPr id="5" name="Group 87"/>
          <p:cNvGraphicFramePr>
            <a:graphicFrameLocks noGrp="1"/>
          </p:cNvGraphicFramePr>
          <p:nvPr/>
        </p:nvGraphicFramePr>
        <p:xfrm>
          <a:off x="2833688" y="2068513"/>
          <a:ext cx="3302000" cy="1382712"/>
        </p:xfrm>
        <a:graphic>
          <a:graphicData uri="http://schemas.openxmlformats.org/drawingml/2006/table">
            <a:tbl>
              <a:tblPr/>
              <a:tblGrid>
                <a:gridCol w="3302000">
                  <a:extLst>
                    <a:ext uri="{9D8B030D-6E8A-4147-A177-3AD203B41FA5}">
                      <a16:colId xmlns:a16="http://schemas.microsoft.com/office/drawing/2014/main" val="20000"/>
                    </a:ext>
                  </a:extLst>
                </a:gridCol>
              </a:tblGrid>
              <a:tr h="36584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Item_Code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978-1-59994-397-8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2" name="Rectangle 1"/>
          <p:cNvSpPr/>
          <p:nvPr>
            <p:custDataLst>
              <p:tags r:id="rId2"/>
            </p:custDataLst>
          </p:nvPr>
        </p:nvSpPr>
        <p:spPr bwMode="auto">
          <a:xfrm>
            <a:off x="3674165" y="3130479"/>
            <a:ext cx="706501" cy="30480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2804513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5.03 Multiple </a:t>
            </a:r>
            <a:r>
              <a:rPr lang="en-US" dirty="0"/>
              <a:t>Choice Poll – Correct Answer</a:t>
            </a:r>
          </a:p>
        </p:txBody>
      </p:sp>
      <p:sp>
        <p:nvSpPr>
          <p:cNvPr id="31747" name="Rectangle 3"/>
          <p:cNvSpPr>
            <a:spLocks noGrp="1" noChangeArrowheads="1"/>
          </p:cNvSpPr>
          <p:nvPr>
            <p:ph idx="1"/>
          </p:nvPr>
        </p:nvSpPr>
        <p:spPr/>
        <p:txBody>
          <a:bodyPr/>
          <a:lstStyle/>
          <a:p>
            <a:r>
              <a:rPr lang="en-US" dirty="0"/>
              <a:t>Which SUBSTR function can extract the group of five numbers from the middle of the </a:t>
            </a:r>
            <a:r>
              <a:rPr lang="en-US" b="1" dirty="0" err="1">
                <a:latin typeface="Arial"/>
              </a:rPr>
              <a:t>Item_Code</a:t>
            </a:r>
            <a:r>
              <a:rPr lang="en-US" dirty="0"/>
              <a:t> value? </a:t>
            </a:r>
          </a:p>
          <a:p>
            <a:endParaRPr lang="en-US" dirty="0"/>
          </a:p>
          <a:p>
            <a:endParaRPr lang="en-US" dirty="0"/>
          </a:p>
          <a:p>
            <a:endParaRPr lang="en-US" dirty="0"/>
          </a:p>
          <a:p>
            <a:endParaRPr lang="en-US" dirty="0"/>
          </a:p>
          <a:p>
            <a:endParaRPr lang="en-US" dirty="0"/>
          </a:p>
          <a:p>
            <a:endParaRPr lang="en-US" sz="800" b="1" dirty="0"/>
          </a:p>
          <a:p>
            <a:pPr marL="569913" lvl="1" indent="-452438">
              <a:buClr>
                <a:schemeClr val="tx1"/>
              </a:buClr>
              <a:buSzTx/>
              <a:buFont typeface="Wingdings" pitchFamily="2" charset="2"/>
              <a:buAutoNum type="alphaLcPeriod"/>
            </a:pPr>
            <a:r>
              <a:rPr lang="en-US">
                <a:latin typeface="Arial"/>
              </a:rPr>
              <a:t> substr(Item_Code,5,7</a:t>
            </a:r>
            <a:r>
              <a:rPr lang="en-US" dirty="0">
                <a:latin typeface="Arial"/>
              </a:rPr>
              <a:t>)</a:t>
            </a:r>
          </a:p>
          <a:p>
            <a:pPr marL="569913" lvl="1" indent="-452438">
              <a:buClr>
                <a:schemeClr val="tx1"/>
              </a:buClr>
              <a:buSzTx/>
              <a:buFont typeface="Wingdings" pitchFamily="2" charset="2"/>
              <a:buAutoNum type="alphaLcPeriod"/>
            </a:pPr>
            <a:r>
              <a:rPr lang="en-US"/>
              <a:t> </a:t>
            </a:r>
            <a:r>
              <a:rPr lang="en-US">
                <a:latin typeface="Arial"/>
              </a:rPr>
              <a:t>substr(Item_Code,5</a:t>
            </a:r>
            <a:r>
              <a:rPr lang="en-US" dirty="0">
                <a:latin typeface="Arial"/>
              </a:rPr>
              <a:t>)</a:t>
            </a:r>
          </a:p>
          <a:p>
            <a:pPr marL="569913" lvl="1" indent="-452438">
              <a:buClr>
                <a:schemeClr val="tx1"/>
              </a:buClr>
              <a:buSzTx/>
              <a:buFont typeface="Wingdings" pitchFamily="2" charset="2"/>
              <a:buAutoNum type="alphaLcPeriod"/>
            </a:pPr>
            <a:r>
              <a:rPr lang="en-US"/>
              <a:t> </a:t>
            </a:r>
            <a:r>
              <a:rPr lang="en-US">
                <a:latin typeface="Arial"/>
              </a:rPr>
              <a:t>substr(Item_Code,7,5</a:t>
            </a:r>
            <a:r>
              <a:rPr lang="en-US" dirty="0">
                <a:latin typeface="Arial"/>
              </a:rPr>
              <a:t>)</a:t>
            </a:r>
          </a:p>
          <a:p>
            <a:pPr marL="569913" lvl="1" indent="-452438">
              <a:buClr>
                <a:schemeClr val="tx1"/>
              </a:buClr>
              <a:buSzTx/>
              <a:buFont typeface="Wingdings" pitchFamily="2" charset="2"/>
              <a:buAutoNum type="alphaLcPeriod"/>
            </a:pPr>
            <a:r>
              <a:rPr lang="en-US"/>
              <a:t> </a:t>
            </a:r>
            <a:r>
              <a:rPr lang="en-US">
                <a:latin typeface="Arial"/>
              </a:rPr>
              <a:t>substr(Item_Code</a:t>
            </a:r>
            <a:r>
              <a:rPr lang="en-US" dirty="0">
                <a:latin typeface="Arial"/>
              </a:rPr>
              <a:t>,'mid',5)</a:t>
            </a:r>
          </a:p>
        </p:txBody>
      </p:sp>
      <p:sp>
        <p:nvSpPr>
          <p:cNvPr id="5" name="Slide Number Placeholder 3"/>
          <p:cNvSpPr>
            <a:spLocks noGrp="1"/>
          </p:cNvSpPr>
          <p:nvPr>
            <p:ph type="sldNum" sz="quarter" idx="10"/>
          </p:nvPr>
        </p:nvSpPr>
        <p:spPr/>
        <p:txBody>
          <a:bodyPr/>
          <a:lstStyle/>
          <a:p>
            <a:pPr>
              <a:defRPr/>
            </a:pPr>
            <a:fld id="{923DEAA1-F489-45BA-A166-FD32372C55C3}" type="slidenum">
              <a:rPr lang="en-US"/>
              <a:pPr>
                <a:defRPr/>
              </a:pPr>
              <a:t>19</a:t>
            </a:fld>
            <a:endParaRPr lang="en-US" b="0">
              <a:latin typeface="Times New Roman" pitchFamily="18" charset="0"/>
            </a:endParaRPr>
          </a:p>
        </p:txBody>
      </p:sp>
      <p:graphicFrame>
        <p:nvGraphicFramePr>
          <p:cNvPr id="6" name="Group 87"/>
          <p:cNvGraphicFramePr>
            <a:graphicFrameLocks noGrp="1"/>
          </p:cNvGraphicFramePr>
          <p:nvPr/>
        </p:nvGraphicFramePr>
        <p:xfrm>
          <a:off x="2833688" y="2068513"/>
          <a:ext cx="3302000" cy="1382712"/>
        </p:xfrm>
        <a:graphic>
          <a:graphicData uri="http://schemas.openxmlformats.org/drawingml/2006/table">
            <a:tbl>
              <a:tblPr/>
              <a:tblGrid>
                <a:gridCol w="3302000">
                  <a:extLst>
                    <a:ext uri="{9D8B030D-6E8A-4147-A177-3AD203B41FA5}">
                      <a16:colId xmlns:a16="http://schemas.microsoft.com/office/drawing/2014/main" val="20000"/>
                    </a:ext>
                  </a:extLst>
                </a:gridCol>
              </a:tblGrid>
              <a:tr h="36584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Item_Code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978-1-59994-397-8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2" name="Oval 1"/>
          <p:cNvSpPr/>
          <p:nvPr/>
        </p:nvSpPr>
        <p:spPr bwMode="auto">
          <a:xfrm>
            <a:off x="649356" y="4966666"/>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a:solidFill>
                  <a:srgbClr val="000000"/>
                </a:solidFill>
              </a:rPr>
              <a:t> </a:t>
            </a:r>
          </a:p>
        </p:txBody>
      </p:sp>
      <p:sp>
        <p:nvSpPr>
          <p:cNvPr id="8" name="Rectangle 7"/>
          <p:cNvSpPr/>
          <p:nvPr>
            <p:custDataLst>
              <p:tags r:id="rId2"/>
            </p:custDataLst>
          </p:nvPr>
        </p:nvSpPr>
        <p:spPr bwMode="auto">
          <a:xfrm>
            <a:off x="3674165" y="3130479"/>
            <a:ext cx="706501" cy="30480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389522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5: Data Transformations</a:t>
            </a:r>
          </a:p>
        </p:txBody>
      </p:sp>
      <p:graphicFrame>
        <p:nvGraphicFramePr>
          <p:cNvPr id="7" name="Group Organizer"/>
          <p:cNvGraphicFramePr>
            <a:graphicFrameLocks noGrp="1"/>
          </p:cNvGraphicFramePr>
          <p:nvPr>
            <p:extLst>
              <p:ext uri="{D42A27DB-BD31-4B8C-83A1-F6EECF244321}">
                <p14:modId xmlns:p14="http://schemas.microsoft.com/office/powerpoint/2010/main" val="1306091828"/>
              </p:ext>
            </p:extLst>
          </p:nvPr>
        </p:nvGraphicFramePr>
        <p:xfrm>
          <a:off x="1371600" y="1690686"/>
          <a:ext cx="6400800" cy="4343399"/>
        </p:xfrm>
        <a:graphic>
          <a:graphicData uri="http://schemas.openxmlformats.org/drawingml/2006/table">
            <a:tbl>
              <a:tblPr/>
              <a:tblGrid>
                <a:gridCol w="6400800">
                  <a:extLst>
                    <a:ext uri="{9D8B030D-6E8A-4147-A177-3AD203B41FA5}">
                      <a16:colId xmlns:a16="http://schemas.microsoft.com/office/drawing/2014/main" val="20000"/>
                    </a:ext>
                  </a:extLst>
                </a:gridCol>
              </a:tblGrid>
              <a:tr h="877749">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a:ln>
                            <a:noFill/>
                          </a:ln>
                          <a:solidFill>
                            <a:srgbClr val="0070C0"/>
                          </a:solidFill>
                          <a:effectLst/>
                          <a:latin typeface="Arial Narrow" pitchFamily="34" charset="0"/>
                        </a:rPr>
                        <a:t>5.1 Introduction</a:t>
                      </a:r>
                      <a:endParaRPr kumimoji="0" lang="en-US" sz="2400" b="1" i="0" u="none" strike="noStrike" cap="none" normalizeH="0" baseline="0" dirty="0">
                        <a:ln>
                          <a:noFill/>
                        </a:ln>
                        <a:solidFill>
                          <a:srgbClr val="0070C0"/>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0"/>
                  </a:ext>
                </a:extLst>
              </a:tr>
              <a:tr h="871271">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5.2 Manipulating Character Values (Part 1)</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5.3 Manipulating Character Values (Part 2)</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5.4 Manipulating Numeric Values</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5.5 Converting Variable Type</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630551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title"/>
          </p:nvPr>
        </p:nvSpPr>
        <p:spPr/>
        <p:txBody>
          <a:bodyPr/>
          <a:lstStyle/>
          <a:p>
            <a:r>
              <a:rPr lang="en-US" dirty="0"/>
              <a:t>Create the List of Charities: Step 1 </a:t>
            </a:r>
          </a:p>
        </p:txBody>
      </p:sp>
      <p:sp>
        <p:nvSpPr>
          <p:cNvPr id="32771" name="Rectangle 12"/>
          <p:cNvSpPr>
            <a:spLocks noGrp="1" noChangeArrowheads="1"/>
          </p:cNvSpPr>
          <p:nvPr>
            <p:ph idx="1"/>
          </p:nvPr>
        </p:nvSpPr>
        <p:spPr>
          <a:xfrm>
            <a:off x="685800" y="1071563"/>
            <a:ext cx="8240486" cy="5601380"/>
          </a:xfrm>
        </p:spPr>
        <p:txBody>
          <a:bodyPr/>
          <a:lstStyle/>
          <a:p>
            <a:pPr marL="685800" indent="-685800">
              <a:tabLst>
                <a:tab pos="2398713" algn="l"/>
              </a:tabLst>
            </a:pPr>
            <a:r>
              <a:rPr lang="en-US" dirty="0"/>
              <a:t>       The last non-blank character in the </a:t>
            </a:r>
            <a:r>
              <a:rPr lang="en-US" b="1" dirty="0" err="1">
                <a:latin typeface="Arial"/>
              </a:rPr>
              <a:t>Acct_Code</a:t>
            </a:r>
            <a:r>
              <a:rPr lang="en-US" dirty="0"/>
              <a:t> value occurs in different positions for different observations.</a:t>
            </a:r>
          </a:p>
          <a:p>
            <a:pPr marL="685800" indent="-685800">
              <a:tabLst>
                <a:tab pos="2398713" algn="l"/>
              </a:tabLst>
            </a:pPr>
            <a:endParaRPr lang="en-US" dirty="0"/>
          </a:p>
          <a:p>
            <a:pPr marL="685800" indent="-685800">
              <a:tabLst>
                <a:tab pos="2398713" algn="l"/>
              </a:tabLst>
            </a:pPr>
            <a:r>
              <a:rPr lang="en-US" dirty="0"/>
              <a:t>Partial </a:t>
            </a:r>
            <a:r>
              <a:rPr lang="en-US" b="1" dirty="0" err="1"/>
              <a:t>orion.biz_list</a:t>
            </a:r>
            <a:endParaRPr lang="en-US" b="1" dirty="0"/>
          </a:p>
          <a:p>
            <a:pPr marL="685800" indent="-685800">
              <a:tabLst>
                <a:tab pos="2398713" algn="l"/>
              </a:tabLst>
            </a:pPr>
            <a:endParaRPr lang="en-US" dirty="0"/>
          </a:p>
          <a:p>
            <a:pPr marL="685800" indent="-685800">
              <a:tabLst>
                <a:tab pos="2398713" algn="l"/>
              </a:tabLst>
            </a:pPr>
            <a:endParaRPr lang="en-US" dirty="0"/>
          </a:p>
          <a:p>
            <a:pPr marL="685800" indent="-685800">
              <a:tabLst>
                <a:tab pos="2398713" algn="l"/>
              </a:tabLst>
            </a:pPr>
            <a:endParaRPr lang="en-US" dirty="0"/>
          </a:p>
          <a:p>
            <a:pPr marL="685800" indent="-685800">
              <a:tabLst>
                <a:tab pos="2398713" algn="l"/>
              </a:tabLst>
            </a:pPr>
            <a:endParaRPr lang="en-US" dirty="0"/>
          </a:p>
          <a:p>
            <a:pPr marL="685800" indent="-685800">
              <a:tabLst>
                <a:tab pos="2398713" algn="l"/>
              </a:tabLst>
            </a:pPr>
            <a:endParaRPr lang="en-US" dirty="0"/>
          </a:p>
          <a:p>
            <a:pPr marL="685800" indent="-685800">
              <a:tabLst>
                <a:tab pos="2398713" algn="l"/>
              </a:tabLst>
            </a:pPr>
            <a:endParaRPr lang="en-US" dirty="0"/>
          </a:p>
          <a:p>
            <a:pPr marL="2514600">
              <a:tabLst>
                <a:tab pos="2398713" algn="l"/>
              </a:tabLst>
            </a:pPr>
            <a:r>
              <a:rPr lang="en-US" dirty="0"/>
              <a:t>You need some way to determine the position of the last character so that the SUBSTR function can extract it.</a:t>
            </a:r>
          </a:p>
          <a:p>
            <a:pPr marL="685800" indent="-685800">
              <a:tabLst>
                <a:tab pos="2398713" algn="l"/>
              </a:tabLst>
            </a:pPr>
            <a:r>
              <a:rPr lang="en-US" dirty="0"/>
              <a:t>  </a:t>
            </a:r>
          </a:p>
          <a:p>
            <a:pPr>
              <a:tabLst>
                <a:tab pos="2398713" algn="l"/>
              </a:tabLst>
            </a:pPr>
            <a:endParaRPr lang="en-US" dirty="0"/>
          </a:p>
          <a:p>
            <a:pPr>
              <a:tabLst>
                <a:tab pos="2398713" algn="l"/>
              </a:tabLst>
            </a:pPr>
            <a:r>
              <a:rPr lang="en-US" dirty="0"/>
              <a:t>	</a:t>
            </a:r>
          </a:p>
          <a:p>
            <a:pPr>
              <a:tabLst>
                <a:tab pos="2398713" algn="l"/>
              </a:tabLst>
            </a:pPr>
            <a:endParaRPr lang="en-US" dirty="0"/>
          </a:p>
          <a:p>
            <a:pPr>
              <a:tabLst>
                <a:tab pos="2398713" algn="l"/>
              </a:tabLst>
            </a:pPr>
            <a:r>
              <a:rPr lang="en-US" dirty="0"/>
              <a:t>	</a:t>
            </a:r>
            <a:endParaRPr lang="en-US" b="1" dirty="0"/>
          </a:p>
          <a:p>
            <a:pPr>
              <a:tabLst>
                <a:tab pos="2398713" algn="l"/>
              </a:tabLst>
            </a:pPr>
            <a:endParaRPr lang="en-US" dirty="0"/>
          </a:p>
          <a:p>
            <a:pPr>
              <a:tabLst>
                <a:tab pos="2398713" algn="l"/>
              </a:tabLst>
            </a:pPr>
            <a:endParaRPr lang="en-US" dirty="0"/>
          </a:p>
        </p:txBody>
      </p:sp>
      <p:sp>
        <p:nvSpPr>
          <p:cNvPr id="14" name="Slide Number Placeholder 3"/>
          <p:cNvSpPr>
            <a:spLocks noGrp="1"/>
          </p:cNvSpPr>
          <p:nvPr>
            <p:ph type="sldNum" sz="quarter" idx="10"/>
          </p:nvPr>
        </p:nvSpPr>
        <p:spPr/>
        <p:txBody>
          <a:bodyPr/>
          <a:lstStyle/>
          <a:p>
            <a:pPr>
              <a:defRPr/>
            </a:pPr>
            <a:fld id="{83B56B18-B2AC-4A9A-A4F7-54A99072DE6C}" type="slidenum">
              <a:rPr lang="en-US"/>
              <a:pPr>
                <a:defRPr/>
              </a:pPr>
              <a:t>20</a:t>
            </a:fld>
            <a:endParaRPr lang="en-US" b="0">
              <a:latin typeface="Times New Roman" pitchFamily="18" charset="0"/>
            </a:endParaRPr>
          </a:p>
        </p:txBody>
      </p:sp>
      <p:sp>
        <p:nvSpPr>
          <p:cNvPr id="32773" name="Rectangle 7"/>
          <p:cNvSpPr>
            <a:spLocks noChangeArrowheads="1"/>
          </p:cNvSpPr>
          <p:nvPr/>
        </p:nvSpPr>
        <p:spPr bwMode="auto">
          <a:xfrm>
            <a:off x="685800" y="1889125"/>
            <a:ext cx="7848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spcBef>
                <a:spcPct val="20000"/>
              </a:spcBef>
              <a:buClr>
                <a:srgbClr val="FFCC00"/>
              </a:buClr>
              <a:buSzPct val="60000"/>
              <a:buFont typeface="Monotype Sorts" pitchFamily="2" charset="2"/>
              <a:buNone/>
            </a:pPr>
            <a:endParaRPr lang="en-US" sz="2800" b="1" noProof="1">
              <a:latin typeface="Courier New" pitchFamily="49" charset="0"/>
            </a:endParaRPr>
          </a:p>
        </p:txBody>
      </p:sp>
      <p:grpSp>
        <p:nvGrpSpPr>
          <p:cNvPr id="3" name="Group 2"/>
          <p:cNvGrpSpPr/>
          <p:nvPr/>
        </p:nvGrpSpPr>
        <p:grpSpPr>
          <a:xfrm>
            <a:off x="693736" y="2677426"/>
            <a:ext cx="6584950" cy="3494769"/>
            <a:chOff x="769938" y="2873374"/>
            <a:chExt cx="6584950" cy="3494769"/>
          </a:xfrm>
        </p:grpSpPr>
        <p:sp>
          <p:nvSpPr>
            <p:cNvPr id="32775" name="Rectangle 9"/>
            <p:cNvSpPr>
              <a:spLocks noChangeArrowheads="1"/>
            </p:cNvSpPr>
            <p:nvPr/>
          </p:nvSpPr>
          <p:spPr bwMode="auto">
            <a:xfrm>
              <a:off x="769938" y="2873374"/>
              <a:ext cx="1739900" cy="3494769"/>
            </a:xfrm>
            <a:prstGeom prst="rect">
              <a:avLst/>
            </a:prstGeom>
            <a:solidFill>
              <a:srgbClr val="FFFFFF"/>
            </a:solidFill>
            <a:ln w="38100">
              <a:solidFill>
                <a:schemeClr val="tx2"/>
              </a:solidFill>
              <a:miter lim="800000"/>
              <a:headEnd type="none" w="sm" len="sm"/>
              <a:tailEnd type="none" w="sm" len="sm"/>
            </a:ln>
          </p:spPr>
          <p:txBody>
            <a:bodyPr tIns="50800" bIns="50800"/>
            <a:lstStyle/>
            <a:p>
              <a:r>
                <a:rPr lang="en-US" sz="2000" b="1" dirty="0">
                  <a:solidFill>
                    <a:srgbClr val="000000"/>
                  </a:solidFill>
                  <a:latin typeface="SAS Monospace" pitchFamily="49" charset="0"/>
                </a:rPr>
                <a:t> Acct_</a:t>
              </a:r>
            </a:p>
            <a:p>
              <a:r>
                <a:rPr lang="en-US" sz="2000" b="1" dirty="0">
                  <a:solidFill>
                    <a:srgbClr val="000000"/>
                  </a:solidFill>
                  <a:latin typeface="SAS Monospace" pitchFamily="49" charset="0"/>
                </a:rPr>
                <a:t> Code</a:t>
              </a:r>
            </a:p>
            <a:p>
              <a:endParaRPr lang="en-US" sz="2000" b="1" dirty="0">
                <a:solidFill>
                  <a:srgbClr val="000000"/>
                </a:solidFill>
                <a:latin typeface="SAS Monospace" pitchFamily="49" charset="0"/>
              </a:endParaRPr>
            </a:p>
            <a:p>
              <a:r>
                <a:rPr lang="en-US" sz="2000" b="1" dirty="0">
                  <a:solidFill>
                    <a:srgbClr val="000000"/>
                  </a:solidFill>
                  <a:latin typeface="SAS Monospace" pitchFamily="49" charset="0"/>
                </a:rPr>
                <a:t> AEK3</a:t>
              </a:r>
            </a:p>
            <a:p>
              <a:r>
                <a:rPr lang="en-US" sz="2000" b="1" dirty="0">
                  <a:solidFill>
                    <a:srgbClr val="000000"/>
                  </a:solidFill>
                  <a:latin typeface="SAS Monospace" pitchFamily="49" charset="0"/>
                </a:rPr>
                <a:t> AQI2</a:t>
              </a:r>
            </a:p>
            <a:p>
              <a:r>
                <a:rPr lang="en-US" sz="2000" b="1" dirty="0">
                  <a:solidFill>
                    <a:srgbClr val="000000"/>
                  </a:solidFill>
                  <a:latin typeface="SAS Monospace" pitchFamily="49" charset="0"/>
                </a:rPr>
                <a:t> ATS1</a:t>
              </a:r>
            </a:p>
            <a:p>
              <a:r>
                <a:rPr lang="en-US" sz="2000" b="1" dirty="0">
                  <a:solidFill>
                    <a:srgbClr val="000000"/>
                  </a:solidFill>
                  <a:latin typeface="SAS Monospace" pitchFamily="49" charset="0"/>
                </a:rPr>
                <a:t> CBO3</a:t>
              </a:r>
            </a:p>
            <a:p>
              <a:r>
                <a:rPr lang="en-US" sz="2000" b="1" dirty="0">
                  <a:solidFill>
                    <a:srgbClr val="000000"/>
                  </a:solidFill>
                  <a:latin typeface="SAS Monospace" pitchFamily="49" charset="0"/>
                </a:rPr>
                <a:t> CCI2</a:t>
              </a:r>
            </a:p>
            <a:p>
              <a:r>
                <a:rPr lang="en-US" sz="2000" b="1" dirty="0">
                  <a:solidFill>
                    <a:srgbClr val="000000"/>
                  </a:solidFill>
                  <a:latin typeface="SAS Monospace" pitchFamily="49" charset="0"/>
                </a:rPr>
                <a:t> CNI2</a:t>
              </a:r>
            </a:p>
            <a:p>
              <a:r>
                <a:rPr lang="en-US" sz="2000" b="1" dirty="0">
                  <a:solidFill>
                    <a:srgbClr val="000000"/>
                  </a:solidFill>
                  <a:latin typeface="SAS Monospace" pitchFamily="49" charset="0"/>
                </a:rPr>
                <a:t> CS1</a:t>
              </a:r>
            </a:p>
            <a:p>
              <a:r>
                <a:rPr lang="en-US" sz="2000" b="1" dirty="0">
                  <a:solidFill>
                    <a:srgbClr val="000000"/>
                  </a:solidFill>
                  <a:latin typeface="SAS Monospace" pitchFamily="49" charset="0"/>
                </a:rPr>
                <a:t> CS2</a:t>
              </a:r>
            </a:p>
          </p:txBody>
        </p:sp>
        <p:sp>
          <p:nvSpPr>
            <p:cNvPr id="32777" name="AutoShape 14"/>
            <p:cNvSpPr>
              <a:spLocks/>
            </p:cNvSpPr>
            <p:nvPr/>
          </p:nvSpPr>
          <p:spPr bwMode="auto">
            <a:xfrm>
              <a:off x="3370263" y="3068638"/>
              <a:ext cx="3967162" cy="485775"/>
            </a:xfrm>
            <a:prstGeom prst="borderCallout1">
              <a:avLst>
                <a:gd name="adj1" fmla="val 50847"/>
                <a:gd name="adj2" fmla="val -324"/>
                <a:gd name="adj3" fmla="val 223847"/>
                <a:gd name="adj4" fmla="val -41856"/>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dirty="0">
                  <a:solidFill>
                    <a:srgbClr val="FFFFFF"/>
                  </a:solidFill>
                </a:rPr>
                <a:t>last character in position 4</a:t>
              </a:r>
            </a:p>
          </p:txBody>
        </p:sp>
        <p:sp>
          <p:nvSpPr>
            <p:cNvPr id="32778" name="Rectangle 15"/>
            <p:cNvSpPr>
              <a:spLocks noChangeArrowheads="1"/>
            </p:cNvSpPr>
            <p:nvPr>
              <p:custDataLst>
                <p:tags r:id="rId1"/>
              </p:custDataLst>
            </p:nvPr>
          </p:nvSpPr>
          <p:spPr bwMode="auto">
            <a:xfrm>
              <a:off x="1458913" y="4137025"/>
              <a:ext cx="176212"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32779" name="AutoShape 16"/>
            <p:cNvSpPr>
              <a:spLocks/>
            </p:cNvSpPr>
            <p:nvPr/>
          </p:nvSpPr>
          <p:spPr bwMode="auto">
            <a:xfrm>
              <a:off x="3387725" y="4257675"/>
              <a:ext cx="3967163" cy="485775"/>
            </a:xfrm>
            <a:prstGeom prst="borderCallout1">
              <a:avLst>
                <a:gd name="adj1" fmla="val 45736"/>
                <a:gd name="adj2" fmla="val 324"/>
                <a:gd name="adj3" fmla="val 336282"/>
                <a:gd name="adj4" fmla="val -46259"/>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dirty="0">
                  <a:solidFill>
                    <a:srgbClr val="FFFFFF"/>
                  </a:solidFill>
                </a:rPr>
                <a:t>last character in position 3</a:t>
              </a:r>
            </a:p>
          </p:txBody>
        </p:sp>
        <p:sp>
          <p:nvSpPr>
            <p:cNvPr id="32780" name="Rectangle 17"/>
            <p:cNvSpPr>
              <a:spLocks noChangeArrowheads="1"/>
            </p:cNvSpPr>
            <p:nvPr>
              <p:custDataLst>
                <p:tags r:id="rId2"/>
              </p:custDataLst>
            </p:nvPr>
          </p:nvSpPr>
          <p:spPr bwMode="auto">
            <a:xfrm>
              <a:off x="1308100" y="5965825"/>
              <a:ext cx="176213"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pSp>
      <p:pic>
        <p:nvPicPr>
          <p:cNvPr id="2" name="Picture 1"/>
          <p:cNvPicPr>
            <a:picLocks/>
          </p:cNvPicPr>
          <p:nvPr/>
        </p:nvPicPr>
        <p:blipFill>
          <a:blip r:embed="rId5">
            <a:extLst>
              <a:ext uri="{28A0092B-C50C-407E-A947-70E740481C1C}">
                <a14:useLocalDpi xmlns:a14="http://schemas.microsoft.com/office/drawing/2010/main" val="0"/>
              </a:ext>
            </a:extLst>
          </a:blip>
          <a:stretch>
            <a:fillRect/>
          </a:stretch>
        </p:blipFill>
        <p:spPr>
          <a:xfrm>
            <a:off x="685800" y="990600"/>
            <a:ext cx="503174" cy="50317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LENGTH Function</a:t>
            </a:r>
          </a:p>
        </p:txBody>
      </p:sp>
      <p:sp>
        <p:nvSpPr>
          <p:cNvPr id="33795" name="Rectangle 3"/>
          <p:cNvSpPr>
            <a:spLocks noGrp="1" noChangeArrowheads="1"/>
          </p:cNvSpPr>
          <p:nvPr>
            <p:ph idx="1"/>
          </p:nvPr>
        </p:nvSpPr>
        <p:spPr>
          <a:xfrm>
            <a:off x="685800" y="1071563"/>
            <a:ext cx="7769225" cy="4267200"/>
          </a:xfrm>
        </p:spPr>
        <p:txBody>
          <a:bodyPr/>
          <a:lstStyle/>
          <a:p>
            <a:r>
              <a:rPr lang="en-US" dirty="0"/>
              <a:t>The LENGTH function returns the length of a non-blank character string, excluding trailing blanks.</a:t>
            </a:r>
          </a:p>
          <a:p>
            <a:r>
              <a:rPr lang="en-US" dirty="0"/>
              <a:t>General form of the LENGTH function:</a:t>
            </a:r>
          </a:p>
          <a:p>
            <a:endParaRPr lang="en-US" dirty="0"/>
          </a:p>
          <a:p>
            <a:endParaRPr lang="en-US" dirty="0"/>
          </a:p>
          <a:p>
            <a:endParaRPr lang="en-US" dirty="0"/>
          </a:p>
          <a:p>
            <a:r>
              <a:rPr lang="en-US" dirty="0"/>
              <a:t>Example:</a:t>
            </a:r>
          </a:p>
          <a:p>
            <a:endParaRPr lang="en-US" dirty="0"/>
          </a:p>
          <a:p>
            <a:endParaRPr lang="en-US" dirty="0"/>
          </a:p>
          <a:p>
            <a:endParaRPr lang="en-US" dirty="0"/>
          </a:p>
          <a:p>
            <a:endParaRPr lang="en-US" dirty="0"/>
          </a:p>
        </p:txBody>
      </p:sp>
      <p:sp>
        <p:nvSpPr>
          <p:cNvPr id="33" name="Slide Number Placeholder 3"/>
          <p:cNvSpPr>
            <a:spLocks noGrp="1"/>
          </p:cNvSpPr>
          <p:nvPr>
            <p:ph type="sldNum" sz="quarter" idx="10"/>
          </p:nvPr>
        </p:nvSpPr>
        <p:spPr/>
        <p:txBody>
          <a:bodyPr/>
          <a:lstStyle/>
          <a:p>
            <a:pPr>
              <a:defRPr/>
            </a:pPr>
            <a:fld id="{C041FE16-F933-469A-B068-CACAAB103561}" type="slidenum">
              <a:rPr lang="en-US"/>
              <a:pPr>
                <a:defRPr/>
              </a:pPr>
              <a:t>21</a:t>
            </a:fld>
            <a:endParaRPr lang="en-US" b="0">
              <a:latin typeface="Times New Roman" pitchFamily="18" charset="0"/>
            </a:endParaRPr>
          </a:p>
        </p:txBody>
      </p:sp>
      <p:sp>
        <p:nvSpPr>
          <p:cNvPr id="33797" name="Text Box 4"/>
          <p:cNvSpPr txBox="1">
            <a:spLocks noChangeArrowheads="1"/>
          </p:cNvSpPr>
          <p:nvPr/>
        </p:nvSpPr>
        <p:spPr bwMode="auto">
          <a:xfrm>
            <a:off x="1600200" y="34671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3798" name="Rectangle 5"/>
          <p:cNvSpPr>
            <a:spLocks noChangeArrowheads="1"/>
          </p:cNvSpPr>
          <p:nvPr/>
        </p:nvSpPr>
        <p:spPr bwMode="auto">
          <a:xfrm>
            <a:off x="2078038" y="3717925"/>
            <a:ext cx="5110162" cy="730250"/>
          </a:xfrm>
          <a:prstGeom prst="rect">
            <a:avLst/>
          </a:prstGeom>
          <a:solidFill>
            <a:srgbClr val="FFFFFF"/>
          </a:solidFill>
          <a:ln w="38100">
            <a:solidFill>
              <a:schemeClr val="tx2"/>
            </a:solidFill>
            <a:miter lim="800000"/>
            <a:headEnd type="none" w="sm" len="sm"/>
            <a:tailEnd type="none" w="sm" len="sm"/>
          </a:ln>
        </p:spPr>
        <p:txBody>
          <a:bodyPr lIns="50800" tIns="50800" rIns="50800" bIns="50800" anchor="ctr">
            <a:spAutoFit/>
          </a:bodyPr>
          <a:lstStyle/>
          <a:p>
            <a:pPr>
              <a:lnSpc>
                <a:spcPct val="85000"/>
              </a:lnSpc>
            </a:pPr>
            <a:r>
              <a:rPr lang="en-US" b="1" dirty="0">
                <a:latin typeface="Courier New" pitchFamily="49" charset="0"/>
              </a:rPr>
              <a:t>Code='ABCD  ';</a:t>
            </a:r>
          </a:p>
          <a:p>
            <a:pPr>
              <a:lnSpc>
                <a:spcPct val="85000"/>
              </a:lnSpc>
            </a:pPr>
            <a:r>
              <a:rPr lang="en-US" b="1" dirty="0" err="1">
                <a:latin typeface="Courier New" pitchFamily="49" charset="0"/>
              </a:rPr>
              <a:t>Last_NonBlank</a:t>
            </a:r>
            <a:r>
              <a:rPr lang="en-US" b="1" dirty="0">
                <a:latin typeface="Courier New" pitchFamily="49" charset="0"/>
              </a:rPr>
              <a:t>=length(Code);</a:t>
            </a:r>
          </a:p>
        </p:txBody>
      </p:sp>
      <p:sp>
        <p:nvSpPr>
          <p:cNvPr id="33799" name="Text Box 6"/>
          <p:cNvSpPr txBox="1">
            <a:spLocks noChangeArrowheads="1"/>
          </p:cNvSpPr>
          <p:nvPr>
            <p:custDataLst>
              <p:tags r:id="rId1"/>
            </p:custDataLst>
          </p:nvPr>
        </p:nvSpPr>
        <p:spPr bwMode="auto">
          <a:xfrm>
            <a:off x="2081213" y="2459038"/>
            <a:ext cx="4283075"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LENGTH</a:t>
            </a:r>
            <a:r>
              <a:rPr lang="en-US" dirty="0">
                <a:solidFill>
                  <a:srgbClr val="000000"/>
                </a:solidFill>
              </a:rPr>
              <a:t>(</a:t>
            </a:r>
            <a:r>
              <a:rPr lang="en-US" i="1" dirty="0">
                <a:solidFill>
                  <a:srgbClr val="000000"/>
                </a:solidFill>
              </a:rPr>
              <a:t>argument</a:t>
            </a:r>
            <a:r>
              <a:rPr lang="en-US" dirty="0">
                <a:solidFill>
                  <a:srgbClr val="000000"/>
                </a:solidFill>
              </a:rPr>
              <a:t>)</a:t>
            </a:r>
            <a:r>
              <a:rPr lang="en-US" b="1" dirty="0">
                <a:solidFill>
                  <a:srgbClr val="000000"/>
                </a:solidFill>
              </a:rPr>
              <a:t>;</a:t>
            </a:r>
          </a:p>
        </p:txBody>
      </p:sp>
      <p:graphicFrame>
        <p:nvGraphicFramePr>
          <p:cNvPr id="925749" name="Group 53"/>
          <p:cNvGraphicFramePr>
            <a:graphicFrameLocks noGrp="1"/>
          </p:cNvGraphicFramePr>
          <p:nvPr/>
        </p:nvGraphicFramePr>
        <p:xfrm>
          <a:off x="2136775" y="4821238"/>
          <a:ext cx="4508500" cy="1382712"/>
        </p:xfrm>
        <a:graphic>
          <a:graphicData uri="http://schemas.openxmlformats.org/drawingml/2006/table">
            <a:tbl>
              <a:tblPr/>
              <a:tblGrid>
                <a:gridCol w="2333625">
                  <a:extLst>
                    <a:ext uri="{9D8B030D-6E8A-4147-A177-3AD203B41FA5}">
                      <a16:colId xmlns:a16="http://schemas.microsoft.com/office/drawing/2014/main" val="20000"/>
                    </a:ext>
                  </a:extLst>
                </a:gridCol>
                <a:gridCol w="2174875">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Code </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Last_NonBlank</a:t>
                      </a:r>
                      <a:r>
                        <a:rPr kumimoji="0" lang="en-US" sz="2000" b="1" i="0" u="none" strike="noStrike" cap="none" normalizeH="0" baseline="0" dirty="0">
                          <a:ln>
                            <a:noFill/>
                          </a:ln>
                          <a:solidFill>
                            <a:srgbClr val="000000"/>
                          </a:solidFill>
                          <a:effectLst/>
                          <a:latin typeface="Arial"/>
                        </a:rPr>
                        <a:t> </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ABCD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Create the List of Charities: Step 1</a:t>
            </a:r>
          </a:p>
        </p:txBody>
      </p:sp>
      <p:sp>
        <p:nvSpPr>
          <p:cNvPr id="34819" name="Rectangle 6"/>
          <p:cNvSpPr>
            <a:spLocks noGrp="1" noChangeArrowheads="1"/>
          </p:cNvSpPr>
          <p:nvPr>
            <p:ph idx="1"/>
          </p:nvPr>
        </p:nvSpPr>
        <p:spPr>
          <a:xfrm>
            <a:off x="685800" y="1071563"/>
            <a:ext cx="7848600" cy="5072062"/>
          </a:xfrm>
        </p:spPr>
        <p:txBody>
          <a:bodyPr/>
          <a:lstStyle/>
          <a:p>
            <a:r>
              <a:rPr lang="en-US" dirty="0"/>
              <a:t>The LENGTH function is </a:t>
            </a:r>
            <a:r>
              <a:rPr lang="en-US" b="1" i="1" dirty="0"/>
              <a:t>nested</a:t>
            </a:r>
            <a:r>
              <a:rPr lang="en-US" i="1" dirty="0"/>
              <a:t>, </a:t>
            </a:r>
            <a:r>
              <a:rPr lang="en-US" dirty="0"/>
              <a:t>or used as an argument to the SUBSTR function.</a:t>
            </a:r>
          </a:p>
          <a:p>
            <a:endParaRPr lang="en-US" dirty="0"/>
          </a:p>
          <a:p>
            <a:endParaRPr lang="en-US" dirty="0"/>
          </a:p>
          <a:p>
            <a:endParaRPr lang="en-US" dirty="0"/>
          </a:p>
          <a:p>
            <a:endParaRPr lang="en-US" dirty="0"/>
          </a:p>
          <a:p>
            <a:endParaRPr lang="en-US" dirty="0"/>
          </a:p>
        </p:txBody>
      </p:sp>
      <p:sp>
        <p:nvSpPr>
          <p:cNvPr id="9" name="Slide Number Placeholder 3"/>
          <p:cNvSpPr>
            <a:spLocks noGrp="1"/>
          </p:cNvSpPr>
          <p:nvPr>
            <p:ph type="sldNum" sz="quarter" idx="10"/>
          </p:nvPr>
        </p:nvSpPr>
        <p:spPr/>
        <p:txBody>
          <a:bodyPr/>
          <a:lstStyle/>
          <a:p>
            <a:pPr>
              <a:defRPr/>
            </a:pPr>
            <a:fld id="{1467DC5F-40CF-4252-A61B-4F904BF3BB8D}" type="slidenum">
              <a:rPr lang="en-US"/>
              <a:pPr>
                <a:defRPr/>
              </a:pPr>
              <a:t>22</a:t>
            </a:fld>
            <a:endParaRPr lang="en-US" b="0">
              <a:latin typeface="Times New Roman" pitchFamily="18" charset="0"/>
            </a:endParaRPr>
          </a:p>
        </p:txBody>
      </p:sp>
      <p:sp>
        <p:nvSpPr>
          <p:cNvPr id="34821" name="Rectangle 4"/>
          <p:cNvSpPr>
            <a:spLocks noChangeArrowheads="1"/>
          </p:cNvSpPr>
          <p:nvPr/>
        </p:nvSpPr>
        <p:spPr bwMode="auto">
          <a:xfrm>
            <a:off x="663575" y="2160642"/>
            <a:ext cx="8223250" cy="1844675"/>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data charities;</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length ID $ 5;</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orion.biz_list</a:t>
            </a:r>
            <a:r>
              <a:rPr lang="en-US" sz="2200"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if </a:t>
            </a:r>
            <a:r>
              <a:rPr lang="en-US" sz="2200" b="1" dirty="0" err="1">
                <a:solidFill>
                  <a:srgbClr val="000000"/>
                </a:solidFill>
                <a:latin typeface="Courier New" pitchFamily="49" charset="0"/>
              </a:rPr>
              <a:t>substr</a:t>
            </a:r>
            <a:r>
              <a:rPr lang="en-US" sz="2200" b="1" dirty="0">
                <a:latin typeface="Courier New" pitchFamily="49" charset="0"/>
              </a:rPr>
              <a:t>(</a:t>
            </a:r>
            <a:r>
              <a:rPr lang="en-US" sz="2200" b="1" dirty="0" err="1">
                <a:latin typeface="Courier New" pitchFamily="49" charset="0"/>
              </a:rPr>
              <a:t>Acct_Code,length</a:t>
            </a:r>
            <a:r>
              <a:rPr lang="en-US" sz="2200" b="1" dirty="0">
                <a:latin typeface="Courier New" pitchFamily="49" charset="0"/>
              </a:rPr>
              <a:t>(</a:t>
            </a:r>
            <a:r>
              <a:rPr lang="en-US" sz="2200" b="1" dirty="0" err="1">
                <a:latin typeface="Courier New" pitchFamily="49" charset="0"/>
              </a:rPr>
              <a:t>Acct_Code</a:t>
            </a:r>
            <a:r>
              <a:rPr lang="en-US" sz="2200" b="1" dirty="0">
                <a:latin typeface="Courier New" pitchFamily="49" charset="0"/>
              </a:rPr>
              <a:t>),1)='2';</a:t>
            </a:r>
          </a:p>
          <a:p>
            <a:pPr>
              <a:lnSpc>
                <a:spcPct val="85000"/>
              </a:lnSpc>
              <a:buClr>
                <a:srgbClr val="FFCC00"/>
              </a:buClr>
              <a:buSzPct val="60000"/>
              <a:buFont typeface="Monotype Sorts" pitchFamily="2" charset="2"/>
              <a:buNone/>
            </a:pPr>
            <a:r>
              <a:rPr lang="en-US" sz="2200" b="1" dirty="0">
                <a:latin typeface="Courier New" pitchFamily="49" charset="0"/>
              </a:rPr>
              <a:t>   ID=</a:t>
            </a:r>
            <a:r>
              <a:rPr lang="en-US" sz="2200" b="1" dirty="0" err="1">
                <a:latin typeface="Courier New" pitchFamily="49" charset="0"/>
              </a:rPr>
              <a:t>substr</a:t>
            </a:r>
            <a:r>
              <a:rPr lang="en-US" sz="2200" b="1" dirty="0">
                <a:latin typeface="Courier New" pitchFamily="49" charset="0"/>
              </a:rPr>
              <a:t>(Acct_Code,1,length(</a:t>
            </a:r>
            <a:r>
              <a:rPr lang="en-US" sz="2200" b="1" dirty="0" err="1">
                <a:latin typeface="Courier New" pitchFamily="49" charset="0"/>
              </a:rPr>
              <a:t>Acct_Code</a:t>
            </a:r>
            <a:r>
              <a:rPr lang="en-US" sz="2200" b="1" dirty="0">
                <a:latin typeface="Courier New" pitchFamily="49" charset="0"/>
              </a:rPr>
              <a:t>)-1);</a:t>
            </a:r>
          </a:p>
          <a:p>
            <a:pPr>
              <a:lnSpc>
                <a:spcPct val="85000"/>
              </a:lnSpc>
              <a:buClr>
                <a:srgbClr val="FFCC00"/>
              </a:buClr>
              <a:buSzPct val="60000"/>
              <a:buFont typeface="Monotype Sorts" pitchFamily="2" charset="2"/>
              <a:buNone/>
            </a:pPr>
            <a:r>
              <a:rPr lang="en-US" sz="2200" b="1" dirty="0">
                <a:latin typeface="Courier New" pitchFamily="49" charset="0"/>
              </a:rPr>
              <a:t>run;</a:t>
            </a:r>
          </a:p>
        </p:txBody>
      </p:sp>
      <p:sp>
        <p:nvSpPr>
          <p:cNvPr id="34822"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4823" name="Text Box 11"/>
          <p:cNvSpPr txBox="1">
            <a:spLocks noChangeArrowheads="1"/>
          </p:cNvSpPr>
          <p:nvPr/>
        </p:nvSpPr>
        <p:spPr bwMode="auto">
          <a:xfrm>
            <a:off x="7947025" y="6324600"/>
            <a:ext cx="9890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p205d02</a:t>
            </a:r>
          </a:p>
        </p:txBody>
      </p:sp>
      <p:sp>
        <p:nvSpPr>
          <p:cNvPr id="2" name="Rectangle 1"/>
          <p:cNvSpPr/>
          <p:nvPr>
            <p:custDataLst>
              <p:tags r:id="rId1"/>
            </p:custDataLst>
          </p:nvPr>
        </p:nvSpPr>
        <p:spPr bwMode="auto">
          <a:xfrm>
            <a:off x="4584700" y="3066406"/>
            <a:ext cx="2860739" cy="284988"/>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3" name="Rectangle 2"/>
          <p:cNvSpPr/>
          <p:nvPr>
            <p:custDataLst>
              <p:tags r:id="rId2"/>
            </p:custDataLst>
          </p:nvPr>
        </p:nvSpPr>
        <p:spPr bwMode="auto">
          <a:xfrm>
            <a:off x="4921250" y="3351394"/>
            <a:ext cx="2860739" cy="284988"/>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Execution: Step 1</a:t>
            </a:r>
          </a:p>
        </p:txBody>
      </p:sp>
      <p:sp>
        <p:nvSpPr>
          <p:cNvPr id="33" name="Slide Number Placeholder 3"/>
          <p:cNvSpPr>
            <a:spLocks noGrp="1"/>
          </p:cNvSpPr>
          <p:nvPr>
            <p:ph type="sldNum" sz="quarter" idx="10"/>
          </p:nvPr>
        </p:nvSpPr>
        <p:spPr/>
        <p:txBody>
          <a:bodyPr/>
          <a:lstStyle/>
          <a:p>
            <a:pPr>
              <a:defRPr/>
            </a:pPr>
            <a:fld id="{17F106E6-546D-46F9-AECC-7D1DAB147E14}" type="slidenum">
              <a:rPr lang="en-US"/>
              <a:pPr>
                <a:defRPr/>
              </a:pPr>
              <a:t>23</a:t>
            </a:fld>
            <a:endParaRPr lang="en-US" b="0">
              <a:latin typeface="Times New Roman" pitchFamily="18" charset="0"/>
            </a:endParaRPr>
          </a:p>
        </p:txBody>
      </p:sp>
      <p:sp>
        <p:nvSpPr>
          <p:cNvPr id="35844"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5845" name="Rectangle 4"/>
          <p:cNvSpPr>
            <a:spLocks noChangeArrowheads="1"/>
          </p:cNvSpPr>
          <p:nvPr/>
        </p:nvSpPr>
        <p:spPr bwMode="auto">
          <a:xfrm>
            <a:off x="685798" y="1808163"/>
            <a:ext cx="8202168" cy="1828800"/>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data charities;</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length ID $ 5;</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orion.biz_list</a:t>
            </a:r>
            <a:r>
              <a:rPr lang="en-US" sz="2200"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if </a:t>
            </a:r>
            <a:r>
              <a:rPr lang="en-US" sz="2200" b="1" dirty="0" err="1">
                <a:solidFill>
                  <a:srgbClr val="000000"/>
                </a:solidFill>
                <a:latin typeface="Courier New" pitchFamily="49" charset="0"/>
              </a:rPr>
              <a:t>substr</a:t>
            </a:r>
            <a:r>
              <a:rPr lang="en-US" sz="2200" b="1" dirty="0">
                <a:latin typeface="Courier New" pitchFamily="49" charset="0"/>
              </a:rPr>
              <a:t>(</a:t>
            </a:r>
            <a:r>
              <a:rPr lang="en-US" sz="2200" b="1" dirty="0" err="1">
                <a:latin typeface="Courier New" pitchFamily="49" charset="0"/>
              </a:rPr>
              <a:t>Acct_Code,length</a:t>
            </a:r>
            <a:r>
              <a:rPr lang="en-US" sz="2200" b="1" dirty="0">
                <a:latin typeface="Courier New" pitchFamily="49" charset="0"/>
              </a:rPr>
              <a:t>(</a:t>
            </a:r>
            <a:r>
              <a:rPr lang="en-US" sz="2200" b="1" dirty="0" err="1">
                <a:latin typeface="Courier New" pitchFamily="49" charset="0"/>
              </a:rPr>
              <a:t>Acct_Code</a:t>
            </a:r>
            <a:r>
              <a:rPr lang="en-US" sz="2200" b="1" dirty="0">
                <a:latin typeface="Courier New" pitchFamily="49" charset="0"/>
              </a:rPr>
              <a:t>),1)='2';</a:t>
            </a:r>
          </a:p>
          <a:p>
            <a:pPr>
              <a:lnSpc>
                <a:spcPct val="85000"/>
              </a:lnSpc>
              <a:buClr>
                <a:srgbClr val="FFCC00"/>
              </a:buClr>
              <a:buSzPct val="60000"/>
              <a:buFont typeface="Monotype Sorts" pitchFamily="2" charset="2"/>
              <a:buNone/>
            </a:pPr>
            <a:r>
              <a:rPr lang="en-US" sz="2200" b="1" dirty="0">
                <a:latin typeface="Courier New" pitchFamily="49" charset="0"/>
              </a:rPr>
              <a:t>   ID=</a:t>
            </a:r>
            <a:r>
              <a:rPr lang="en-US" sz="2200" b="1" dirty="0" err="1">
                <a:latin typeface="Courier New" pitchFamily="49" charset="0"/>
              </a:rPr>
              <a:t>substr</a:t>
            </a:r>
            <a:r>
              <a:rPr lang="en-US" sz="2200" b="1" dirty="0">
                <a:latin typeface="Courier New" pitchFamily="49" charset="0"/>
              </a:rPr>
              <a:t>(Acct_Code,1,length(</a:t>
            </a:r>
            <a:r>
              <a:rPr lang="en-US" sz="2200" b="1" dirty="0" err="1">
                <a:latin typeface="Courier New" pitchFamily="49" charset="0"/>
              </a:rPr>
              <a:t>Acct_Code</a:t>
            </a:r>
            <a:r>
              <a:rPr lang="en-US" sz="2200" b="1" dirty="0">
                <a:latin typeface="Courier New" pitchFamily="49" charset="0"/>
              </a:rPr>
              <a:t>)-1);</a:t>
            </a:r>
          </a:p>
          <a:p>
            <a:pPr>
              <a:lnSpc>
                <a:spcPct val="85000"/>
              </a:lnSpc>
              <a:buClr>
                <a:srgbClr val="FFCC00"/>
              </a:buClr>
              <a:buSzPct val="60000"/>
              <a:buFont typeface="Monotype Sorts" pitchFamily="2" charset="2"/>
              <a:buNone/>
            </a:pPr>
            <a:r>
              <a:rPr lang="en-US" sz="2200" b="1" dirty="0">
                <a:latin typeface="Courier New" pitchFamily="49" charset="0"/>
              </a:rPr>
              <a:t>run;</a:t>
            </a:r>
          </a:p>
        </p:txBody>
      </p:sp>
      <p:sp>
        <p:nvSpPr>
          <p:cNvPr id="35846" name="Text Box 30"/>
          <p:cNvSpPr txBox="1">
            <a:spLocks noChangeArrowheads="1"/>
          </p:cNvSpPr>
          <p:nvPr>
            <p:custDataLst>
              <p:tags r:id="rId1"/>
            </p:custDataLst>
          </p:nvPr>
        </p:nvSpPr>
        <p:spPr bwMode="auto">
          <a:xfrm>
            <a:off x="4916488" y="1395413"/>
            <a:ext cx="2640012" cy="879673"/>
          </a:xfrm>
          <a:prstGeom prst="roundRect">
            <a:avLst/>
          </a:prstGeom>
          <a:solidFill>
            <a:srgbClr val="0053C3"/>
          </a:solidFill>
          <a:ln w="19050">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dirty="0">
                <a:solidFill>
                  <a:srgbClr val="FFFFFF"/>
                </a:solidFill>
              </a:rPr>
              <a:t>Read the first charity observation. </a:t>
            </a:r>
          </a:p>
        </p:txBody>
      </p:sp>
      <p:sp>
        <p:nvSpPr>
          <p:cNvPr id="35847"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graphicFrame>
        <p:nvGraphicFramePr>
          <p:cNvPr id="931963" name="Group 123"/>
          <p:cNvGraphicFramePr>
            <a:graphicFrameLocks noGrp="1"/>
          </p:cNvGraphicFramePr>
          <p:nvPr/>
        </p:nvGraphicFramePr>
        <p:xfrm>
          <a:off x="673100" y="4424363"/>
          <a:ext cx="8142288" cy="1382712"/>
        </p:xfrm>
        <a:graphic>
          <a:graphicData uri="http://schemas.openxmlformats.org/drawingml/2006/table">
            <a:tbl>
              <a:tblPr/>
              <a:tblGrid>
                <a:gridCol w="1973263">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gridCol w="450850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 </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Acct_Code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AQI2</a:t>
                      </a: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AQUAMISSIONS INTERNATIONAL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35863" name="Rectangle 81"/>
          <p:cNvSpPr>
            <a:spLocks noChangeArrowheads="1"/>
          </p:cNvSpPr>
          <p:nvPr>
            <p:custDataLst>
              <p:tags r:id="rId2"/>
            </p:custDataLst>
          </p:nvPr>
        </p:nvSpPr>
        <p:spPr bwMode="auto">
          <a:xfrm>
            <a:off x="1226295" y="2420938"/>
            <a:ext cx="3222625" cy="3095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Execution: Step 1</a:t>
            </a:r>
          </a:p>
        </p:txBody>
      </p:sp>
      <p:sp>
        <p:nvSpPr>
          <p:cNvPr id="33" name="Slide Number Placeholder 3"/>
          <p:cNvSpPr>
            <a:spLocks noGrp="1"/>
          </p:cNvSpPr>
          <p:nvPr>
            <p:ph type="sldNum" sz="quarter" idx="10"/>
          </p:nvPr>
        </p:nvSpPr>
        <p:spPr/>
        <p:txBody>
          <a:bodyPr/>
          <a:lstStyle/>
          <a:p>
            <a:pPr>
              <a:defRPr/>
            </a:pPr>
            <a:fld id="{2226ACE4-E233-485B-B726-83285420314E}" type="slidenum">
              <a:rPr lang="en-US"/>
              <a:pPr>
                <a:defRPr/>
              </a:pPr>
              <a:t>24</a:t>
            </a:fld>
            <a:endParaRPr lang="en-US" b="0">
              <a:latin typeface="Times New Roman" pitchFamily="18" charset="0"/>
            </a:endParaRPr>
          </a:p>
        </p:txBody>
      </p:sp>
      <p:sp>
        <p:nvSpPr>
          <p:cNvPr id="36868"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6869" name="Rectangle 4"/>
          <p:cNvSpPr>
            <a:spLocks noChangeArrowheads="1"/>
          </p:cNvSpPr>
          <p:nvPr/>
        </p:nvSpPr>
        <p:spPr bwMode="auto">
          <a:xfrm>
            <a:off x="685800" y="1808163"/>
            <a:ext cx="8192386" cy="1829219"/>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data charities;</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length ID $ 5;</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orion.biz_list</a:t>
            </a:r>
            <a:r>
              <a:rPr lang="en-US" sz="2200"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if </a:t>
            </a:r>
            <a:r>
              <a:rPr lang="en-US" sz="2200" b="1" dirty="0" err="1">
                <a:solidFill>
                  <a:srgbClr val="000000"/>
                </a:solidFill>
                <a:latin typeface="Courier New" pitchFamily="49" charset="0"/>
              </a:rPr>
              <a:t>substr</a:t>
            </a:r>
            <a:r>
              <a:rPr lang="en-US" sz="2200" b="1" dirty="0">
                <a:latin typeface="Courier New" pitchFamily="49" charset="0"/>
              </a:rPr>
              <a:t>(</a:t>
            </a:r>
            <a:r>
              <a:rPr lang="en-US" sz="2200" b="1" dirty="0" err="1">
                <a:latin typeface="Courier New" pitchFamily="49" charset="0"/>
              </a:rPr>
              <a:t>Acct_Code,length</a:t>
            </a:r>
            <a:r>
              <a:rPr lang="en-US" sz="2200" b="1" dirty="0">
                <a:latin typeface="Courier New" pitchFamily="49" charset="0"/>
              </a:rPr>
              <a:t>(</a:t>
            </a:r>
            <a:r>
              <a:rPr lang="en-US" sz="2200" b="1" dirty="0" err="1">
                <a:latin typeface="Courier New" pitchFamily="49" charset="0"/>
              </a:rPr>
              <a:t>Acct_Code</a:t>
            </a:r>
            <a:r>
              <a:rPr lang="en-US" sz="2200" b="1" dirty="0">
                <a:latin typeface="Courier New" pitchFamily="49" charset="0"/>
              </a:rPr>
              <a:t>),1)='2';</a:t>
            </a:r>
          </a:p>
          <a:p>
            <a:pPr>
              <a:lnSpc>
                <a:spcPct val="85000"/>
              </a:lnSpc>
              <a:buClr>
                <a:srgbClr val="FFCC00"/>
              </a:buClr>
              <a:buSzPct val="60000"/>
              <a:buFont typeface="Monotype Sorts" pitchFamily="2" charset="2"/>
              <a:buNone/>
            </a:pPr>
            <a:r>
              <a:rPr lang="en-US" sz="2200" b="1" dirty="0">
                <a:latin typeface="Courier New" pitchFamily="49" charset="0"/>
              </a:rPr>
              <a:t>   ID=</a:t>
            </a:r>
            <a:r>
              <a:rPr lang="en-US" sz="2200" b="1" dirty="0" err="1">
                <a:latin typeface="Courier New" pitchFamily="49" charset="0"/>
              </a:rPr>
              <a:t>substr</a:t>
            </a:r>
            <a:r>
              <a:rPr lang="en-US" sz="2200" b="1" dirty="0">
                <a:latin typeface="Courier New" pitchFamily="49" charset="0"/>
              </a:rPr>
              <a:t>(Acct_Code,1,length(</a:t>
            </a:r>
            <a:r>
              <a:rPr lang="en-US" sz="2200" b="1" dirty="0" err="1">
                <a:latin typeface="Courier New" pitchFamily="49" charset="0"/>
              </a:rPr>
              <a:t>Acct_Code</a:t>
            </a:r>
            <a:r>
              <a:rPr lang="en-US" sz="2200" b="1" dirty="0">
                <a:latin typeface="Courier New" pitchFamily="49" charset="0"/>
              </a:rPr>
              <a:t>)-1);</a:t>
            </a:r>
          </a:p>
          <a:p>
            <a:pPr>
              <a:lnSpc>
                <a:spcPct val="85000"/>
              </a:lnSpc>
              <a:buClr>
                <a:srgbClr val="FFCC00"/>
              </a:buClr>
              <a:buSzPct val="60000"/>
              <a:buFont typeface="Monotype Sorts" pitchFamily="2" charset="2"/>
              <a:buNone/>
            </a:pPr>
            <a:r>
              <a:rPr lang="en-US" sz="2200" b="1" dirty="0">
                <a:latin typeface="Courier New" pitchFamily="49" charset="0"/>
              </a:rPr>
              <a:t>run;</a:t>
            </a:r>
          </a:p>
        </p:txBody>
      </p:sp>
      <p:sp>
        <p:nvSpPr>
          <p:cNvPr id="36870"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36871" name="Rectangle 29"/>
          <p:cNvSpPr>
            <a:spLocks noChangeArrowheads="1"/>
          </p:cNvSpPr>
          <p:nvPr>
            <p:custDataLst>
              <p:tags r:id="rId1"/>
            </p:custDataLst>
          </p:nvPr>
        </p:nvSpPr>
        <p:spPr bwMode="auto">
          <a:xfrm>
            <a:off x="4581162" y="2705100"/>
            <a:ext cx="2886075" cy="3095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36872" name="AutoShape 30"/>
          <p:cNvSpPr>
            <a:spLocks/>
          </p:cNvSpPr>
          <p:nvPr/>
        </p:nvSpPr>
        <p:spPr bwMode="auto">
          <a:xfrm>
            <a:off x="6657975" y="1659756"/>
            <a:ext cx="457200" cy="487313"/>
          </a:xfrm>
          <a:prstGeom prst="borderCallout1">
            <a:avLst>
              <a:gd name="adj1" fmla="val 21949"/>
              <a:gd name="adj2" fmla="val 0"/>
              <a:gd name="adj3" fmla="val 183843"/>
              <a:gd name="adj4" fmla="val -226736"/>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a:solidFill>
                  <a:srgbClr val="FFFFFF"/>
                </a:solidFill>
              </a:rPr>
              <a:t>4</a:t>
            </a:r>
          </a:p>
        </p:txBody>
      </p:sp>
      <p:graphicFrame>
        <p:nvGraphicFramePr>
          <p:cNvPr id="973896" name="Group 72"/>
          <p:cNvGraphicFramePr>
            <a:graphicFrameLocks noGrp="1"/>
          </p:cNvGraphicFramePr>
          <p:nvPr/>
        </p:nvGraphicFramePr>
        <p:xfrm>
          <a:off x="673100" y="4424363"/>
          <a:ext cx="8142288" cy="1382712"/>
        </p:xfrm>
        <a:graphic>
          <a:graphicData uri="http://schemas.openxmlformats.org/drawingml/2006/table">
            <a:tbl>
              <a:tblPr/>
              <a:tblGrid>
                <a:gridCol w="1973263">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gridCol w="450850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 </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Acct_Code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AQI2</a:t>
                      </a: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AQUAMISSIONS INTERNATIONAL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Execution: Step 1</a:t>
            </a:r>
          </a:p>
        </p:txBody>
      </p:sp>
      <p:sp>
        <p:nvSpPr>
          <p:cNvPr id="34" name="Slide Number Placeholder 3"/>
          <p:cNvSpPr>
            <a:spLocks noGrp="1"/>
          </p:cNvSpPr>
          <p:nvPr>
            <p:ph type="sldNum" sz="quarter" idx="10"/>
          </p:nvPr>
        </p:nvSpPr>
        <p:spPr/>
        <p:txBody>
          <a:bodyPr/>
          <a:lstStyle/>
          <a:p>
            <a:pPr>
              <a:defRPr/>
            </a:pPr>
            <a:fld id="{6F249B32-ED0F-4843-BEB5-3E4818014534}" type="slidenum">
              <a:rPr lang="en-US"/>
              <a:pPr>
                <a:defRPr/>
              </a:pPr>
              <a:t>25</a:t>
            </a:fld>
            <a:endParaRPr lang="en-US" b="0">
              <a:latin typeface="Times New Roman" pitchFamily="18" charset="0"/>
            </a:endParaRPr>
          </a:p>
        </p:txBody>
      </p:sp>
      <p:graphicFrame>
        <p:nvGraphicFramePr>
          <p:cNvPr id="974923" name="Group 75"/>
          <p:cNvGraphicFramePr>
            <a:graphicFrameLocks noGrp="1"/>
          </p:cNvGraphicFramePr>
          <p:nvPr/>
        </p:nvGraphicFramePr>
        <p:xfrm>
          <a:off x="673100" y="4424363"/>
          <a:ext cx="8142288" cy="1382712"/>
        </p:xfrm>
        <a:graphic>
          <a:graphicData uri="http://schemas.openxmlformats.org/drawingml/2006/table">
            <a:tbl>
              <a:tblPr/>
              <a:tblGrid>
                <a:gridCol w="1973263">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gridCol w="450850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 </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Acct_Code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AQI2</a:t>
                      </a: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AQUAMISSIONS INTERNATIONAL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37907"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7908" name="Rectangle 4"/>
          <p:cNvSpPr>
            <a:spLocks noChangeArrowheads="1"/>
          </p:cNvSpPr>
          <p:nvPr/>
        </p:nvSpPr>
        <p:spPr bwMode="auto">
          <a:xfrm>
            <a:off x="685800" y="1808163"/>
            <a:ext cx="8203019" cy="1829219"/>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data charities;</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length ID $ 5;</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orion.biz_list</a:t>
            </a:r>
            <a:r>
              <a:rPr lang="en-US" sz="2200"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if </a:t>
            </a:r>
            <a:r>
              <a:rPr lang="en-US" sz="2200" b="1" dirty="0" err="1">
                <a:solidFill>
                  <a:srgbClr val="000000"/>
                </a:solidFill>
                <a:latin typeface="Courier New" pitchFamily="49" charset="0"/>
              </a:rPr>
              <a:t>substr</a:t>
            </a:r>
            <a:r>
              <a:rPr lang="en-US" sz="2200" b="1" dirty="0">
                <a:latin typeface="Courier New" pitchFamily="49" charset="0"/>
              </a:rPr>
              <a:t>(</a:t>
            </a:r>
            <a:r>
              <a:rPr lang="en-US" sz="2200" b="1" dirty="0" err="1">
                <a:latin typeface="Courier New" pitchFamily="49" charset="0"/>
              </a:rPr>
              <a:t>Acct_Code,length</a:t>
            </a:r>
            <a:r>
              <a:rPr lang="en-US" sz="2200" b="1" dirty="0">
                <a:latin typeface="Courier New" pitchFamily="49" charset="0"/>
              </a:rPr>
              <a:t>(</a:t>
            </a:r>
            <a:r>
              <a:rPr lang="en-US" sz="2200" b="1" dirty="0" err="1">
                <a:latin typeface="Courier New" pitchFamily="49" charset="0"/>
              </a:rPr>
              <a:t>Acct_Code</a:t>
            </a:r>
            <a:r>
              <a:rPr lang="en-US" sz="2200" b="1" dirty="0">
                <a:latin typeface="Courier New" pitchFamily="49" charset="0"/>
              </a:rPr>
              <a:t>),1)='2';</a:t>
            </a:r>
          </a:p>
          <a:p>
            <a:pPr>
              <a:lnSpc>
                <a:spcPct val="85000"/>
              </a:lnSpc>
              <a:buClr>
                <a:srgbClr val="FFCC00"/>
              </a:buClr>
              <a:buSzPct val="60000"/>
              <a:buFont typeface="Monotype Sorts" pitchFamily="2" charset="2"/>
              <a:buNone/>
            </a:pPr>
            <a:r>
              <a:rPr lang="en-US" sz="2200" b="1" dirty="0">
                <a:latin typeface="Courier New" pitchFamily="49" charset="0"/>
              </a:rPr>
              <a:t>   ID=</a:t>
            </a:r>
            <a:r>
              <a:rPr lang="en-US" sz="2200" b="1" dirty="0" err="1">
                <a:latin typeface="Courier New" pitchFamily="49" charset="0"/>
              </a:rPr>
              <a:t>substr</a:t>
            </a:r>
            <a:r>
              <a:rPr lang="en-US" sz="2200" b="1" dirty="0">
                <a:latin typeface="Courier New" pitchFamily="49" charset="0"/>
              </a:rPr>
              <a:t>(Acct_Code,1,length(</a:t>
            </a:r>
            <a:r>
              <a:rPr lang="en-US" sz="2200" b="1" dirty="0" err="1">
                <a:latin typeface="Courier New" pitchFamily="49" charset="0"/>
              </a:rPr>
              <a:t>Acct_Code</a:t>
            </a:r>
            <a:r>
              <a:rPr lang="en-US" sz="2200" b="1" dirty="0">
                <a:latin typeface="Courier New" pitchFamily="49" charset="0"/>
              </a:rPr>
              <a:t>)-1);</a:t>
            </a:r>
          </a:p>
          <a:p>
            <a:pPr>
              <a:lnSpc>
                <a:spcPct val="85000"/>
              </a:lnSpc>
              <a:buClr>
                <a:srgbClr val="FFCC00"/>
              </a:buClr>
              <a:buSzPct val="60000"/>
              <a:buFont typeface="Monotype Sorts" pitchFamily="2" charset="2"/>
              <a:buNone/>
            </a:pPr>
            <a:r>
              <a:rPr lang="en-US" sz="2200" b="1" dirty="0">
                <a:latin typeface="Courier New" pitchFamily="49" charset="0"/>
              </a:rPr>
              <a:t>run;</a:t>
            </a:r>
          </a:p>
        </p:txBody>
      </p:sp>
      <p:sp>
        <p:nvSpPr>
          <p:cNvPr id="37909"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37910" name="Rectangle 29"/>
          <p:cNvSpPr>
            <a:spLocks noChangeArrowheads="1"/>
          </p:cNvSpPr>
          <p:nvPr>
            <p:custDataLst>
              <p:tags r:id="rId1"/>
            </p:custDataLst>
          </p:nvPr>
        </p:nvSpPr>
        <p:spPr bwMode="auto">
          <a:xfrm>
            <a:off x="1741753" y="2705100"/>
            <a:ext cx="6251575" cy="3095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37911" name="Rectangle 30"/>
          <p:cNvSpPr>
            <a:spLocks noChangeArrowheads="1"/>
          </p:cNvSpPr>
          <p:nvPr>
            <p:custDataLst>
              <p:tags r:id="rId2"/>
            </p:custDataLst>
          </p:nvPr>
        </p:nvSpPr>
        <p:spPr bwMode="auto">
          <a:xfrm>
            <a:off x="3155950" y="5472113"/>
            <a:ext cx="1778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37912" name="Line 32"/>
          <p:cNvSpPr>
            <a:spLocks noChangeShapeType="1"/>
          </p:cNvSpPr>
          <p:nvPr/>
        </p:nvSpPr>
        <p:spPr bwMode="auto">
          <a:xfrm flipH="1">
            <a:off x="3289300" y="3062288"/>
            <a:ext cx="1003300" cy="2398712"/>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Execution: Step 1</a:t>
            </a:r>
          </a:p>
        </p:txBody>
      </p:sp>
      <p:sp>
        <p:nvSpPr>
          <p:cNvPr id="33" name="Slide Number Placeholder 3"/>
          <p:cNvSpPr>
            <a:spLocks noGrp="1"/>
          </p:cNvSpPr>
          <p:nvPr>
            <p:ph type="sldNum" sz="quarter" idx="10"/>
          </p:nvPr>
        </p:nvSpPr>
        <p:spPr/>
        <p:txBody>
          <a:bodyPr/>
          <a:lstStyle/>
          <a:p>
            <a:pPr>
              <a:defRPr/>
            </a:pPr>
            <a:fld id="{185506E4-6D5E-4E27-AF65-F86651F7BD7C}" type="slidenum">
              <a:rPr lang="en-US"/>
              <a:pPr>
                <a:defRPr/>
              </a:pPr>
              <a:t>26</a:t>
            </a:fld>
            <a:endParaRPr lang="en-US" b="0">
              <a:latin typeface="Times New Roman" pitchFamily="18" charset="0"/>
            </a:endParaRPr>
          </a:p>
        </p:txBody>
      </p:sp>
      <p:sp>
        <p:nvSpPr>
          <p:cNvPr id="38916"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8917" name="Rectangle 4"/>
          <p:cNvSpPr>
            <a:spLocks noChangeArrowheads="1"/>
          </p:cNvSpPr>
          <p:nvPr/>
        </p:nvSpPr>
        <p:spPr bwMode="auto">
          <a:xfrm>
            <a:off x="685800" y="1808163"/>
            <a:ext cx="8202168" cy="1828800"/>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data charities;</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length ID $ 5;</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orion.biz_list</a:t>
            </a:r>
            <a:r>
              <a:rPr lang="en-US" sz="2200"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if </a:t>
            </a:r>
            <a:r>
              <a:rPr lang="en-US" sz="2200" b="1" dirty="0" err="1">
                <a:solidFill>
                  <a:srgbClr val="000000"/>
                </a:solidFill>
                <a:latin typeface="Courier New" pitchFamily="49" charset="0"/>
              </a:rPr>
              <a:t>substr</a:t>
            </a:r>
            <a:r>
              <a:rPr lang="en-US" sz="2200" b="1" dirty="0">
                <a:latin typeface="Courier New" pitchFamily="49" charset="0"/>
              </a:rPr>
              <a:t>(</a:t>
            </a:r>
            <a:r>
              <a:rPr lang="en-US" sz="2200" b="1" dirty="0" err="1">
                <a:latin typeface="Courier New" pitchFamily="49" charset="0"/>
              </a:rPr>
              <a:t>Acct_Code,length</a:t>
            </a:r>
            <a:r>
              <a:rPr lang="en-US" sz="2200" b="1" dirty="0">
                <a:latin typeface="Courier New" pitchFamily="49" charset="0"/>
              </a:rPr>
              <a:t>(</a:t>
            </a:r>
            <a:r>
              <a:rPr lang="en-US" sz="2200" b="1" dirty="0" err="1">
                <a:latin typeface="Courier New" pitchFamily="49" charset="0"/>
              </a:rPr>
              <a:t>Acct_Code</a:t>
            </a:r>
            <a:r>
              <a:rPr lang="en-US" sz="2200" b="1" dirty="0">
                <a:latin typeface="Courier New" pitchFamily="49" charset="0"/>
              </a:rPr>
              <a:t>),1)='2';</a:t>
            </a:r>
          </a:p>
          <a:p>
            <a:pPr>
              <a:lnSpc>
                <a:spcPct val="85000"/>
              </a:lnSpc>
              <a:buClr>
                <a:srgbClr val="FFCC00"/>
              </a:buClr>
              <a:buSzPct val="60000"/>
              <a:buFont typeface="Monotype Sorts" pitchFamily="2" charset="2"/>
              <a:buNone/>
            </a:pPr>
            <a:r>
              <a:rPr lang="en-US" sz="2200" b="1" dirty="0">
                <a:latin typeface="Courier New" pitchFamily="49" charset="0"/>
              </a:rPr>
              <a:t>   ID=</a:t>
            </a:r>
            <a:r>
              <a:rPr lang="en-US" sz="2200" b="1" dirty="0" err="1">
                <a:latin typeface="Courier New" pitchFamily="49" charset="0"/>
              </a:rPr>
              <a:t>substr</a:t>
            </a:r>
            <a:r>
              <a:rPr lang="en-US" sz="2200" b="1" dirty="0">
                <a:latin typeface="Courier New" pitchFamily="49" charset="0"/>
              </a:rPr>
              <a:t>(Acct_Code,1,length(</a:t>
            </a:r>
            <a:r>
              <a:rPr lang="en-US" sz="2200" b="1" dirty="0" err="1">
                <a:latin typeface="Courier New" pitchFamily="49" charset="0"/>
              </a:rPr>
              <a:t>Acct_Code</a:t>
            </a:r>
            <a:r>
              <a:rPr lang="en-US" sz="2200" b="1" dirty="0">
                <a:latin typeface="Courier New" pitchFamily="49" charset="0"/>
              </a:rPr>
              <a:t>)-1);</a:t>
            </a:r>
          </a:p>
          <a:p>
            <a:pPr>
              <a:lnSpc>
                <a:spcPct val="85000"/>
              </a:lnSpc>
              <a:buClr>
                <a:srgbClr val="FFCC00"/>
              </a:buClr>
              <a:buSzPct val="60000"/>
              <a:buFont typeface="Monotype Sorts" pitchFamily="2" charset="2"/>
              <a:buNone/>
            </a:pPr>
            <a:r>
              <a:rPr lang="en-US" sz="2200" b="1" dirty="0">
                <a:latin typeface="Courier New" pitchFamily="49" charset="0"/>
              </a:rPr>
              <a:t>run;</a:t>
            </a:r>
          </a:p>
        </p:txBody>
      </p:sp>
      <p:sp>
        <p:nvSpPr>
          <p:cNvPr id="38918"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38919" name="Rectangle 29"/>
          <p:cNvSpPr>
            <a:spLocks noChangeArrowheads="1"/>
          </p:cNvSpPr>
          <p:nvPr>
            <p:custDataLst>
              <p:tags r:id="rId1"/>
            </p:custDataLst>
          </p:nvPr>
        </p:nvSpPr>
        <p:spPr bwMode="auto">
          <a:xfrm>
            <a:off x="1236928" y="2705100"/>
            <a:ext cx="7597775" cy="3095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aphicFrame>
        <p:nvGraphicFramePr>
          <p:cNvPr id="975944" name="Group 72"/>
          <p:cNvGraphicFramePr>
            <a:graphicFrameLocks noGrp="1"/>
          </p:cNvGraphicFramePr>
          <p:nvPr/>
        </p:nvGraphicFramePr>
        <p:xfrm>
          <a:off x="673100" y="4424363"/>
          <a:ext cx="8142288" cy="1382712"/>
        </p:xfrm>
        <a:graphic>
          <a:graphicData uri="http://schemas.openxmlformats.org/drawingml/2006/table">
            <a:tbl>
              <a:tblPr/>
              <a:tblGrid>
                <a:gridCol w="1973263">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gridCol w="450850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 </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Acct_Code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AQI2</a:t>
                      </a: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AQUAMISSIONS INTERNATIONAL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 name="TextBox 1"/>
          <p:cNvSpPr txBox="1"/>
          <p:nvPr>
            <p:custDataLst>
              <p:tags r:id="rId2"/>
            </p:custDataLst>
          </p:nvPr>
        </p:nvSpPr>
        <p:spPr bwMode="auto">
          <a:xfrm>
            <a:off x="6654777" y="1953214"/>
            <a:ext cx="743332" cy="442674"/>
          </a:xfrm>
          <a:prstGeom prst="roundRect">
            <a:avLst/>
          </a:prstGeom>
          <a:solidFill>
            <a:srgbClr val="0053C3"/>
          </a:solidFill>
          <a:ln w="1905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rtlCol="0" anchor="b">
            <a:spAutoFit/>
          </a:bodyPr>
          <a:lstStyle/>
          <a:p>
            <a:pPr algn="ctr"/>
            <a:r>
              <a:rPr lang="en-US" sz="2000" dirty="0">
                <a:solidFill>
                  <a:srgbClr val="FFFFFF"/>
                </a:solidFill>
              </a:rPr>
              <a:t>True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Execution: Step 1</a:t>
            </a:r>
          </a:p>
        </p:txBody>
      </p:sp>
      <p:sp>
        <p:nvSpPr>
          <p:cNvPr id="33" name="Slide Number Placeholder 3"/>
          <p:cNvSpPr>
            <a:spLocks noGrp="1"/>
          </p:cNvSpPr>
          <p:nvPr>
            <p:ph type="sldNum" sz="quarter" idx="10"/>
          </p:nvPr>
        </p:nvSpPr>
        <p:spPr/>
        <p:txBody>
          <a:bodyPr/>
          <a:lstStyle/>
          <a:p>
            <a:pPr>
              <a:defRPr/>
            </a:pPr>
            <a:fld id="{B347DF06-EE36-4A0B-86A5-A3516239E556}" type="slidenum">
              <a:rPr lang="en-US"/>
              <a:pPr>
                <a:defRPr/>
              </a:pPr>
              <a:t>27</a:t>
            </a:fld>
            <a:endParaRPr lang="en-US" b="0">
              <a:latin typeface="Times New Roman" pitchFamily="18" charset="0"/>
            </a:endParaRPr>
          </a:p>
        </p:txBody>
      </p:sp>
      <p:sp>
        <p:nvSpPr>
          <p:cNvPr id="39940"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9941" name="Rectangle 4"/>
          <p:cNvSpPr>
            <a:spLocks noChangeArrowheads="1"/>
          </p:cNvSpPr>
          <p:nvPr/>
        </p:nvSpPr>
        <p:spPr bwMode="auto">
          <a:xfrm>
            <a:off x="685800" y="1808163"/>
            <a:ext cx="8192386" cy="1829219"/>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data charities;</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length ID $ 5;</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orion.biz_list</a:t>
            </a:r>
            <a:r>
              <a:rPr lang="en-US" sz="2200"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if </a:t>
            </a:r>
            <a:r>
              <a:rPr lang="en-US" sz="2200" b="1" dirty="0" err="1">
                <a:solidFill>
                  <a:srgbClr val="000000"/>
                </a:solidFill>
                <a:latin typeface="Courier New" pitchFamily="49" charset="0"/>
              </a:rPr>
              <a:t>substr</a:t>
            </a:r>
            <a:r>
              <a:rPr lang="en-US" sz="2200" b="1" dirty="0">
                <a:latin typeface="Courier New" pitchFamily="49" charset="0"/>
              </a:rPr>
              <a:t>(</a:t>
            </a:r>
            <a:r>
              <a:rPr lang="en-US" sz="2200" b="1" dirty="0" err="1">
                <a:latin typeface="Courier New" pitchFamily="49" charset="0"/>
              </a:rPr>
              <a:t>Acct_Code,length</a:t>
            </a:r>
            <a:r>
              <a:rPr lang="en-US" sz="2200" b="1" dirty="0">
                <a:latin typeface="Courier New" pitchFamily="49" charset="0"/>
              </a:rPr>
              <a:t>(</a:t>
            </a:r>
            <a:r>
              <a:rPr lang="en-US" sz="2200" b="1" dirty="0" err="1">
                <a:latin typeface="Courier New" pitchFamily="49" charset="0"/>
              </a:rPr>
              <a:t>Acct_Code</a:t>
            </a:r>
            <a:r>
              <a:rPr lang="en-US" sz="2200" b="1" dirty="0">
                <a:latin typeface="Courier New" pitchFamily="49" charset="0"/>
              </a:rPr>
              <a:t>),1)='2';</a:t>
            </a:r>
          </a:p>
          <a:p>
            <a:pPr>
              <a:lnSpc>
                <a:spcPct val="85000"/>
              </a:lnSpc>
              <a:buClr>
                <a:srgbClr val="FFCC00"/>
              </a:buClr>
              <a:buSzPct val="60000"/>
              <a:buFont typeface="Monotype Sorts" pitchFamily="2" charset="2"/>
              <a:buNone/>
            </a:pPr>
            <a:r>
              <a:rPr lang="en-US" sz="2200" b="1" dirty="0">
                <a:latin typeface="Courier New" pitchFamily="49" charset="0"/>
              </a:rPr>
              <a:t>   ID=</a:t>
            </a:r>
            <a:r>
              <a:rPr lang="en-US" sz="2200" b="1" dirty="0" err="1">
                <a:latin typeface="Courier New" pitchFamily="49" charset="0"/>
              </a:rPr>
              <a:t>substr</a:t>
            </a:r>
            <a:r>
              <a:rPr lang="en-US" sz="2200" b="1" dirty="0">
                <a:latin typeface="Courier New" pitchFamily="49" charset="0"/>
              </a:rPr>
              <a:t>(Acct_Code,1,length(</a:t>
            </a:r>
            <a:r>
              <a:rPr lang="en-US" sz="2200" b="1" dirty="0" err="1">
                <a:latin typeface="Courier New" pitchFamily="49" charset="0"/>
              </a:rPr>
              <a:t>Acct_Code</a:t>
            </a:r>
            <a:r>
              <a:rPr lang="en-US" sz="2200" b="1" dirty="0">
                <a:latin typeface="Courier New" pitchFamily="49" charset="0"/>
              </a:rPr>
              <a:t>)-1);</a:t>
            </a:r>
          </a:p>
          <a:p>
            <a:pPr>
              <a:lnSpc>
                <a:spcPct val="85000"/>
              </a:lnSpc>
              <a:buClr>
                <a:srgbClr val="FFCC00"/>
              </a:buClr>
              <a:buSzPct val="60000"/>
              <a:buFont typeface="Monotype Sorts" pitchFamily="2" charset="2"/>
              <a:buNone/>
            </a:pPr>
            <a:r>
              <a:rPr lang="en-US" sz="2200" b="1" dirty="0">
                <a:latin typeface="Courier New" pitchFamily="49" charset="0"/>
              </a:rPr>
              <a:t>run;</a:t>
            </a:r>
          </a:p>
        </p:txBody>
      </p:sp>
      <p:sp>
        <p:nvSpPr>
          <p:cNvPr id="39942"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39943" name="Rectangle 29"/>
          <p:cNvSpPr>
            <a:spLocks noChangeArrowheads="1"/>
          </p:cNvSpPr>
          <p:nvPr>
            <p:custDataLst>
              <p:tags r:id="rId1"/>
            </p:custDataLst>
          </p:nvPr>
        </p:nvSpPr>
        <p:spPr bwMode="auto">
          <a:xfrm>
            <a:off x="4960244" y="2989263"/>
            <a:ext cx="3222625" cy="3095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39944" name="AutoShape 31"/>
          <p:cNvSpPr>
            <a:spLocks/>
          </p:cNvSpPr>
          <p:nvPr/>
        </p:nvSpPr>
        <p:spPr bwMode="auto">
          <a:xfrm>
            <a:off x="7251700" y="1867718"/>
            <a:ext cx="568325" cy="487313"/>
          </a:xfrm>
          <a:prstGeom prst="borderCallout1">
            <a:avLst>
              <a:gd name="adj1" fmla="val 21949"/>
              <a:gd name="adj2" fmla="val 0"/>
              <a:gd name="adj3" fmla="val 206708"/>
              <a:gd name="adj4" fmla="val -148324"/>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a:solidFill>
                  <a:srgbClr val="FFFFFF"/>
                </a:solidFill>
              </a:rPr>
              <a:t>3</a:t>
            </a:r>
          </a:p>
        </p:txBody>
      </p:sp>
      <p:graphicFrame>
        <p:nvGraphicFramePr>
          <p:cNvPr id="976969" name="Group 73"/>
          <p:cNvGraphicFramePr>
            <a:graphicFrameLocks noGrp="1"/>
          </p:cNvGraphicFramePr>
          <p:nvPr/>
        </p:nvGraphicFramePr>
        <p:xfrm>
          <a:off x="673100" y="4424363"/>
          <a:ext cx="8142288" cy="1382712"/>
        </p:xfrm>
        <a:graphic>
          <a:graphicData uri="http://schemas.openxmlformats.org/drawingml/2006/table">
            <a:tbl>
              <a:tblPr/>
              <a:tblGrid>
                <a:gridCol w="1973263">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gridCol w="450850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 </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Acct_Code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AQI2</a:t>
                      </a: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AQUAMISSIONS INTERNATIONAL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Execution: Step 1</a:t>
            </a:r>
          </a:p>
        </p:txBody>
      </p:sp>
      <p:sp>
        <p:nvSpPr>
          <p:cNvPr id="34" name="Slide Number Placeholder 3"/>
          <p:cNvSpPr>
            <a:spLocks noGrp="1"/>
          </p:cNvSpPr>
          <p:nvPr>
            <p:ph type="sldNum" sz="quarter" idx="10"/>
          </p:nvPr>
        </p:nvSpPr>
        <p:spPr/>
        <p:txBody>
          <a:bodyPr/>
          <a:lstStyle/>
          <a:p>
            <a:pPr>
              <a:defRPr/>
            </a:pPr>
            <a:fld id="{1E9971A0-5523-41D2-86C0-B71D57992BC5}" type="slidenum">
              <a:rPr lang="en-US"/>
              <a:pPr>
                <a:defRPr/>
              </a:pPr>
              <a:t>28</a:t>
            </a:fld>
            <a:endParaRPr lang="en-US" b="0">
              <a:latin typeface="Times New Roman" pitchFamily="18" charset="0"/>
            </a:endParaRPr>
          </a:p>
        </p:txBody>
      </p:sp>
      <p:graphicFrame>
        <p:nvGraphicFramePr>
          <p:cNvPr id="977993" name="Group 73"/>
          <p:cNvGraphicFramePr>
            <a:graphicFrameLocks noGrp="1"/>
          </p:cNvGraphicFramePr>
          <p:nvPr/>
        </p:nvGraphicFramePr>
        <p:xfrm>
          <a:off x="673100" y="4424363"/>
          <a:ext cx="8142288" cy="1382712"/>
        </p:xfrm>
        <a:graphic>
          <a:graphicData uri="http://schemas.openxmlformats.org/drawingml/2006/table">
            <a:tbl>
              <a:tblPr/>
              <a:tblGrid>
                <a:gridCol w="1973263">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gridCol w="450850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 </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Acct_Code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AQI2</a:t>
                      </a: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AQUAMISSIONS INTERNATIONAL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40979"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40980" name="Rectangle 4"/>
          <p:cNvSpPr>
            <a:spLocks noChangeArrowheads="1"/>
          </p:cNvSpPr>
          <p:nvPr/>
        </p:nvSpPr>
        <p:spPr bwMode="auto">
          <a:xfrm>
            <a:off x="685800" y="1808163"/>
            <a:ext cx="8202168" cy="1828800"/>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data charities;</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length ID $ 5;</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orion.biz_list</a:t>
            </a:r>
            <a:r>
              <a:rPr lang="en-US" sz="2200"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if </a:t>
            </a:r>
            <a:r>
              <a:rPr lang="en-US" sz="2200" b="1" dirty="0" err="1">
                <a:solidFill>
                  <a:srgbClr val="000000"/>
                </a:solidFill>
                <a:latin typeface="Courier New" pitchFamily="49" charset="0"/>
              </a:rPr>
              <a:t>substr</a:t>
            </a:r>
            <a:r>
              <a:rPr lang="en-US" sz="2200" b="1" dirty="0">
                <a:latin typeface="Courier New" pitchFamily="49" charset="0"/>
              </a:rPr>
              <a:t>(</a:t>
            </a:r>
            <a:r>
              <a:rPr lang="en-US" sz="2200" b="1" dirty="0" err="1">
                <a:latin typeface="Courier New" pitchFamily="49" charset="0"/>
              </a:rPr>
              <a:t>Acct_Code,length</a:t>
            </a:r>
            <a:r>
              <a:rPr lang="en-US" sz="2200" b="1" dirty="0">
                <a:latin typeface="Courier New" pitchFamily="49" charset="0"/>
              </a:rPr>
              <a:t>(</a:t>
            </a:r>
            <a:r>
              <a:rPr lang="en-US" sz="2200" b="1" dirty="0" err="1">
                <a:latin typeface="Courier New" pitchFamily="49" charset="0"/>
              </a:rPr>
              <a:t>Acct_Code</a:t>
            </a:r>
            <a:r>
              <a:rPr lang="en-US" sz="2200" b="1" dirty="0">
                <a:latin typeface="Courier New" pitchFamily="49" charset="0"/>
              </a:rPr>
              <a:t>),1)='2';</a:t>
            </a:r>
          </a:p>
          <a:p>
            <a:pPr>
              <a:lnSpc>
                <a:spcPct val="85000"/>
              </a:lnSpc>
              <a:buClr>
                <a:srgbClr val="FFCC00"/>
              </a:buClr>
              <a:buSzPct val="60000"/>
              <a:buFont typeface="Monotype Sorts" pitchFamily="2" charset="2"/>
              <a:buNone/>
            </a:pPr>
            <a:r>
              <a:rPr lang="en-US" sz="2200" b="1" dirty="0">
                <a:latin typeface="Courier New" pitchFamily="49" charset="0"/>
              </a:rPr>
              <a:t>   ID=</a:t>
            </a:r>
            <a:r>
              <a:rPr lang="en-US" sz="2200" b="1" dirty="0" err="1">
                <a:latin typeface="Courier New" pitchFamily="49" charset="0"/>
              </a:rPr>
              <a:t>substr</a:t>
            </a:r>
            <a:r>
              <a:rPr lang="en-US" sz="2200" b="1" dirty="0">
                <a:latin typeface="Courier New" pitchFamily="49" charset="0"/>
              </a:rPr>
              <a:t>(Acct_Code,1,length(</a:t>
            </a:r>
            <a:r>
              <a:rPr lang="en-US" sz="2200" b="1" dirty="0" err="1">
                <a:latin typeface="Courier New" pitchFamily="49" charset="0"/>
              </a:rPr>
              <a:t>Acct_Code</a:t>
            </a:r>
            <a:r>
              <a:rPr lang="en-US" sz="2200" b="1" dirty="0">
                <a:latin typeface="Courier New" pitchFamily="49" charset="0"/>
              </a:rPr>
              <a:t>)-1);</a:t>
            </a:r>
          </a:p>
          <a:p>
            <a:pPr>
              <a:lnSpc>
                <a:spcPct val="85000"/>
              </a:lnSpc>
              <a:buClr>
                <a:srgbClr val="FFCC00"/>
              </a:buClr>
              <a:buSzPct val="60000"/>
              <a:buFont typeface="Monotype Sorts" pitchFamily="2" charset="2"/>
              <a:buNone/>
            </a:pPr>
            <a:r>
              <a:rPr lang="en-US" sz="2200" b="1" dirty="0">
                <a:latin typeface="Courier New" pitchFamily="49" charset="0"/>
              </a:rPr>
              <a:t>run;</a:t>
            </a:r>
          </a:p>
        </p:txBody>
      </p:sp>
      <p:sp>
        <p:nvSpPr>
          <p:cNvPr id="40981"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40982" name="Rectangle 29"/>
          <p:cNvSpPr>
            <a:spLocks noChangeArrowheads="1"/>
          </p:cNvSpPr>
          <p:nvPr>
            <p:custDataLst>
              <p:tags r:id="rId1"/>
            </p:custDataLst>
          </p:nvPr>
        </p:nvSpPr>
        <p:spPr bwMode="auto">
          <a:xfrm>
            <a:off x="1741753" y="2989263"/>
            <a:ext cx="6588125" cy="3095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40983" name="Rectangle 30"/>
          <p:cNvSpPr>
            <a:spLocks noChangeArrowheads="1"/>
          </p:cNvSpPr>
          <p:nvPr>
            <p:custDataLst>
              <p:tags r:id="rId2"/>
            </p:custDataLst>
          </p:nvPr>
        </p:nvSpPr>
        <p:spPr bwMode="auto">
          <a:xfrm>
            <a:off x="2684463" y="5468938"/>
            <a:ext cx="4826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40984" name="Line 31"/>
          <p:cNvSpPr>
            <a:spLocks noChangeShapeType="1"/>
          </p:cNvSpPr>
          <p:nvPr/>
        </p:nvSpPr>
        <p:spPr bwMode="auto">
          <a:xfrm flipH="1">
            <a:off x="2921000" y="3338513"/>
            <a:ext cx="1636713" cy="2147887"/>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Execution: Step 1</a:t>
            </a:r>
          </a:p>
        </p:txBody>
      </p:sp>
      <p:sp>
        <p:nvSpPr>
          <p:cNvPr id="33" name="Slide Number Placeholder 3"/>
          <p:cNvSpPr>
            <a:spLocks noGrp="1"/>
          </p:cNvSpPr>
          <p:nvPr>
            <p:ph type="sldNum" sz="quarter" idx="10"/>
          </p:nvPr>
        </p:nvSpPr>
        <p:spPr/>
        <p:txBody>
          <a:bodyPr/>
          <a:lstStyle/>
          <a:p>
            <a:pPr>
              <a:defRPr/>
            </a:pPr>
            <a:fld id="{AF101045-A13A-48DC-889D-BA10A3330A15}" type="slidenum">
              <a:rPr lang="en-US"/>
              <a:pPr>
                <a:defRPr/>
              </a:pPr>
              <a:t>29</a:t>
            </a:fld>
            <a:endParaRPr lang="en-US" b="0">
              <a:latin typeface="Times New Roman" pitchFamily="18" charset="0"/>
            </a:endParaRPr>
          </a:p>
        </p:txBody>
      </p:sp>
      <p:sp>
        <p:nvSpPr>
          <p:cNvPr id="41988"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41989" name="Rectangle 4"/>
          <p:cNvSpPr>
            <a:spLocks noChangeArrowheads="1"/>
          </p:cNvSpPr>
          <p:nvPr/>
        </p:nvSpPr>
        <p:spPr bwMode="auto">
          <a:xfrm>
            <a:off x="685798" y="1808163"/>
            <a:ext cx="8202168" cy="1828800"/>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data charities;</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length ID $ 5;</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orion.biz_list</a:t>
            </a:r>
            <a:r>
              <a:rPr lang="en-US" sz="2200"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if </a:t>
            </a:r>
            <a:r>
              <a:rPr lang="en-US" sz="2200" b="1" dirty="0" err="1">
                <a:solidFill>
                  <a:srgbClr val="000000"/>
                </a:solidFill>
                <a:latin typeface="Courier New" pitchFamily="49" charset="0"/>
              </a:rPr>
              <a:t>substr</a:t>
            </a:r>
            <a:r>
              <a:rPr lang="en-US" sz="2200" b="1" dirty="0">
                <a:latin typeface="Courier New" pitchFamily="49" charset="0"/>
              </a:rPr>
              <a:t>(</a:t>
            </a:r>
            <a:r>
              <a:rPr lang="en-US" sz="2200" b="1" dirty="0" err="1">
                <a:latin typeface="Courier New" pitchFamily="49" charset="0"/>
              </a:rPr>
              <a:t>Acct_Code,length</a:t>
            </a:r>
            <a:r>
              <a:rPr lang="en-US" sz="2200" b="1" dirty="0">
                <a:latin typeface="Courier New" pitchFamily="49" charset="0"/>
              </a:rPr>
              <a:t>(</a:t>
            </a:r>
            <a:r>
              <a:rPr lang="en-US" sz="2200" b="1" dirty="0" err="1">
                <a:latin typeface="Courier New" pitchFamily="49" charset="0"/>
              </a:rPr>
              <a:t>Acct_Code</a:t>
            </a:r>
            <a:r>
              <a:rPr lang="en-US" sz="2200" b="1" dirty="0">
                <a:latin typeface="Courier New" pitchFamily="49" charset="0"/>
              </a:rPr>
              <a:t>),1)='2';</a:t>
            </a:r>
          </a:p>
          <a:p>
            <a:pPr>
              <a:lnSpc>
                <a:spcPct val="85000"/>
              </a:lnSpc>
              <a:buClr>
                <a:srgbClr val="FFCC00"/>
              </a:buClr>
              <a:buSzPct val="60000"/>
              <a:buFont typeface="Monotype Sorts" pitchFamily="2" charset="2"/>
              <a:buNone/>
            </a:pPr>
            <a:r>
              <a:rPr lang="en-US" sz="2200" b="1" dirty="0">
                <a:latin typeface="Courier New" pitchFamily="49" charset="0"/>
              </a:rPr>
              <a:t>   ID=</a:t>
            </a:r>
            <a:r>
              <a:rPr lang="en-US" sz="2200" b="1" dirty="0" err="1">
                <a:latin typeface="Courier New" pitchFamily="49" charset="0"/>
              </a:rPr>
              <a:t>substr</a:t>
            </a:r>
            <a:r>
              <a:rPr lang="en-US" sz="2200" b="1" dirty="0">
                <a:latin typeface="Courier New" pitchFamily="49" charset="0"/>
              </a:rPr>
              <a:t>(Acct_Code,1,length(</a:t>
            </a:r>
            <a:r>
              <a:rPr lang="en-US" sz="2200" b="1" dirty="0" err="1">
                <a:latin typeface="Courier New" pitchFamily="49" charset="0"/>
              </a:rPr>
              <a:t>Acct_Code</a:t>
            </a:r>
            <a:r>
              <a:rPr lang="en-US" sz="2200" b="1" dirty="0">
                <a:latin typeface="Courier New" pitchFamily="49" charset="0"/>
              </a:rPr>
              <a:t>)-1);</a:t>
            </a:r>
          </a:p>
          <a:p>
            <a:pPr>
              <a:lnSpc>
                <a:spcPct val="85000"/>
              </a:lnSpc>
              <a:buClr>
                <a:srgbClr val="FFCC00"/>
              </a:buClr>
              <a:buSzPct val="60000"/>
              <a:buFont typeface="Monotype Sorts" pitchFamily="2" charset="2"/>
              <a:buNone/>
            </a:pPr>
            <a:r>
              <a:rPr lang="en-US" sz="2200" b="1" dirty="0">
                <a:latin typeface="Courier New" pitchFamily="49" charset="0"/>
              </a:rPr>
              <a:t>run;</a:t>
            </a:r>
          </a:p>
        </p:txBody>
      </p:sp>
      <p:sp>
        <p:nvSpPr>
          <p:cNvPr id="41990"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41991" name="Rectangle 29"/>
          <p:cNvSpPr>
            <a:spLocks noChangeArrowheads="1"/>
          </p:cNvSpPr>
          <p:nvPr>
            <p:custDataLst>
              <p:tags r:id="rId1"/>
            </p:custDataLst>
          </p:nvPr>
        </p:nvSpPr>
        <p:spPr bwMode="auto">
          <a:xfrm>
            <a:off x="1236928" y="2989263"/>
            <a:ext cx="7261225" cy="3095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aphicFrame>
        <p:nvGraphicFramePr>
          <p:cNvPr id="994376" name="Group 72"/>
          <p:cNvGraphicFramePr>
            <a:graphicFrameLocks noGrp="1"/>
          </p:cNvGraphicFramePr>
          <p:nvPr/>
        </p:nvGraphicFramePr>
        <p:xfrm>
          <a:off x="673100" y="4424363"/>
          <a:ext cx="8142288" cy="1382712"/>
        </p:xfrm>
        <a:graphic>
          <a:graphicData uri="http://schemas.openxmlformats.org/drawingml/2006/table">
            <a:tbl>
              <a:tblPr/>
              <a:tblGrid>
                <a:gridCol w="1973263">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gridCol w="450850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 </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Acct_Code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1" i="0" u="none" strike="noStrike" cap="none" normalizeH="0" baseline="0" dirty="0">
                          <a:ln>
                            <a:noFill/>
                          </a:ln>
                          <a:solidFill>
                            <a:srgbClr val="000000"/>
                          </a:solidFill>
                          <a:effectLst/>
                          <a:latin typeface="Arial"/>
                        </a:rPr>
                        <a:t>AQI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1" i="0" u="none" strike="noStrike" cap="none" normalizeH="0" baseline="0" dirty="0">
                          <a:ln>
                            <a:noFill/>
                          </a:ln>
                          <a:solidFill>
                            <a:srgbClr val="000000"/>
                          </a:solidFill>
                          <a:effectLst/>
                          <a:latin typeface="Arial"/>
                        </a:rPr>
                        <a:t>AQI2</a:t>
                      </a: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AQUAMISSIONS INTERNATIONAL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42007" name="Rectangle 56"/>
          <p:cNvSpPr>
            <a:spLocks noChangeArrowheads="1"/>
          </p:cNvSpPr>
          <p:nvPr>
            <p:custDataLst>
              <p:tags r:id="rId2"/>
            </p:custDataLst>
          </p:nvPr>
        </p:nvSpPr>
        <p:spPr bwMode="auto">
          <a:xfrm>
            <a:off x="741363" y="5467350"/>
            <a:ext cx="4826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Objectives</a:t>
            </a:r>
          </a:p>
        </p:txBody>
      </p:sp>
      <p:sp>
        <p:nvSpPr>
          <p:cNvPr id="7171" name="Rectangle 3"/>
          <p:cNvSpPr>
            <a:spLocks noGrp="1" noChangeArrowheads="1"/>
          </p:cNvSpPr>
          <p:nvPr>
            <p:ph idx="1"/>
          </p:nvPr>
        </p:nvSpPr>
        <p:spPr>
          <a:xfrm>
            <a:off x="685800" y="1071563"/>
            <a:ext cx="7769225" cy="4267200"/>
          </a:xfrm>
        </p:spPr>
        <p:txBody>
          <a:bodyPr/>
          <a:lstStyle/>
          <a:p>
            <a:pPr marL="452438" lvl="1" indent="-338138"/>
            <a:r>
              <a:rPr lang="en-US"/>
              <a:t>Review the syntax of SAS functions.</a:t>
            </a:r>
          </a:p>
          <a:p>
            <a:pPr marL="452438" lvl="1" indent="-338138"/>
            <a:r>
              <a:rPr lang="en-US"/>
              <a:t>Introduce SAS variable lists.</a:t>
            </a:r>
          </a:p>
          <a:p>
            <a:pPr marL="452438" lvl="1" indent="-338138">
              <a:buFont typeface="Wingdings" pitchFamily="2" charset="2"/>
              <a:buNone/>
            </a:pPr>
            <a:endParaRPr lang="en-US"/>
          </a:p>
        </p:txBody>
      </p:sp>
      <p:sp>
        <p:nvSpPr>
          <p:cNvPr id="4" name="Slide Number Placeholder 3"/>
          <p:cNvSpPr>
            <a:spLocks noGrp="1"/>
          </p:cNvSpPr>
          <p:nvPr>
            <p:ph type="sldNum" sz="quarter" idx="10"/>
          </p:nvPr>
        </p:nvSpPr>
        <p:spPr/>
        <p:txBody>
          <a:bodyPr/>
          <a:lstStyle/>
          <a:p>
            <a:pPr>
              <a:defRPr/>
            </a:pPr>
            <a:fld id="{F4922322-62D8-485A-833F-C837BC5C4DE1}" type="slidenum">
              <a:rPr lang="en-US"/>
              <a:pPr>
                <a:defRPr/>
              </a:pPr>
              <a:t>3</a:t>
            </a:fld>
            <a:endParaRPr lang="en-US" b="0">
              <a:latin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Execution: Step 1</a:t>
            </a:r>
          </a:p>
        </p:txBody>
      </p:sp>
      <p:sp>
        <p:nvSpPr>
          <p:cNvPr id="32" name="Slide Number Placeholder 3"/>
          <p:cNvSpPr>
            <a:spLocks noGrp="1"/>
          </p:cNvSpPr>
          <p:nvPr>
            <p:ph type="sldNum" sz="quarter" idx="10"/>
          </p:nvPr>
        </p:nvSpPr>
        <p:spPr/>
        <p:txBody>
          <a:bodyPr/>
          <a:lstStyle/>
          <a:p>
            <a:pPr>
              <a:defRPr/>
            </a:pPr>
            <a:fld id="{A0CCCFD9-CA73-4BA2-9196-63C219A91312}" type="slidenum">
              <a:rPr lang="en-US"/>
              <a:pPr>
                <a:defRPr/>
              </a:pPr>
              <a:t>30</a:t>
            </a:fld>
            <a:endParaRPr lang="en-US" b="0">
              <a:latin typeface="Times New Roman" pitchFamily="18" charset="0"/>
            </a:endParaRPr>
          </a:p>
        </p:txBody>
      </p:sp>
      <p:sp>
        <p:nvSpPr>
          <p:cNvPr id="43012"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43013" name="Rectangle 4"/>
          <p:cNvSpPr>
            <a:spLocks noChangeArrowheads="1"/>
          </p:cNvSpPr>
          <p:nvPr/>
        </p:nvSpPr>
        <p:spPr bwMode="auto">
          <a:xfrm>
            <a:off x="685798" y="1808163"/>
            <a:ext cx="8202168" cy="1828800"/>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data charities;</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length ID $ 5;</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orion.biz_list</a:t>
            </a:r>
            <a:r>
              <a:rPr lang="en-US" sz="2200"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if </a:t>
            </a:r>
            <a:r>
              <a:rPr lang="en-US" sz="2200" b="1" dirty="0" err="1">
                <a:solidFill>
                  <a:srgbClr val="000000"/>
                </a:solidFill>
                <a:latin typeface="Courier New" pitchFamily="49" charset="0"/>
              </a:rPr>
              <a:t>substr</a:t>
            </a:r>
            <a:r>
              <a:rPr lang="en-US" sz="2200" b="1" dirty="0">
                <a:latin typeface="Courier New" pitchFamily="49" charset="0"/>
              </a:rPr>
              <a:t>(</a:t>
            </a:r>
            <a:r>
              <a:rPr lang="en-US" sz="2200" b="1" dirty="0" err="1">
                <a:latin typeface="Courier New" pitchFamily="49" charset="0"/>
              </a:rPr>
              <a:t>Acct_Code,length</a:t>
            </a:r>
            <a:r>
              <a:rPr lang="en-US" sz="2200" b="1" dirty="0">
                <a:latin typeface="Courier New" pitchFamily="49" charset="0"/>
              </a:rPr>
              <a:t>(</a:t>
            </a:r>
            <a:r>
              <a:rPr lang="en-US" sz="2200" b="1" dirty="0" err="1">
                <a:latin typeface="Courier New" pitchFamily="49" charset="0"/>
              </a:rPr>
              <a:t>Acct_Code</a:t>
            </a:r>
            <a:r>
              <a:rPr lang="en-US" sz="2200" b="1" dirty="0">
                <a:latin typeface="Courier New" pitchFamily="49" charset="0"/>
              </a:rPr>
              <a:t>),1)='2';</a:t>
            </a:r>
          </a:p>
          <a:p>
            <a:pPr>
              <a:lnSpc>
                <a:spcPct val="85000"/>
              </a:lnSpc>
              <a:buClr>
                <a:srgbClr val="FFCC00"/>
              </a:buClr>
              <a:buSzPct val="60000"/>
              <a:buFont typeface="Monotype Sorts" pitchFamily="2" charset="2"/>
              <a:buNone/>
            </a:pPr>
            <a:r>
              <a:rPr lang="en-US" sz="2200" b="1" dirty="0">
                <a:latin typeface="Courier New" pitchFamily="49" charset="0"/>
              </a:rPr>
              <a:t>   ID=</a:t>
            </a:r>
            <a:r>
              <a:rPr lang="en-US" sz="2200" b="1" dirty="0" err="1">
                <a:latin typeface="Courier New" pitchFamily="49" charset="0"/>
              </a:rPr>
              <a:t>substr</a:t>
            </a:r>
            <a:r>
              <a:rPr lang="en-US" sz="2200" b="1" dirty="0">
                <a:latin typeface="Courier New" pitchFamily="49" charset="0"/>
              </a:rPr>
              <a:t>(Acct_Code,1,length(</a:t>
            </a:r>
            <a:r>
              <a:rPr lang="en-US" sz="2200" b="1" dirty="0" err="1">
                <a:latin typeface="Courier New" pitchFamily="49" charset="0"/>
              </a:rPr>
              <a:t>Acct_Code</a:t>
            </a:r>
            <a:r>
              <a:rPr lang="en-US" sz="2200" b="1" dirty="0">
                <a:latin typeface="Courier New" pitchFamily="49" charset="0"/>
              </a:rPr>
              <a:t>)-1);</a:t>
            </a:r>
          </a:p>
          <a:p>
            <a:pPr>
              <a:lnSpc>
                <a:spcPct val="85000"/>
              </a:lnSpc>
              <a:buClr>
                <a:srgbClr val="FFCC00"/>
              </a:buClr>
              <a:buSzPct val="60000"/>
              <a:buFont typeface="Monotype Sorts" pitchFamily="2" charset="2"/>
              <a:buNone/>
            </a:pPr>
            <a:r>
              <a:rPr lang="en-US" sz="2200" b="1" dirty="0">
                <a:latin typeface="Courier New" pitchFamily="49" charset="0"/>
              </a:rPr>
              <a:t>run;</a:t>
            </a:r>
          </a:p>
        </p:txBody>
      </p:sp>
      <p:sp>
        <p:nvSpPr>
          <p:cNvPr id="43030" name="Rectangle 58"/>
          <p:cNvSpPr>
            <a:spLocks noChangeArrowheads="1"/>
          </p:cNvSpPr>
          <p:nvPr>
            <p:custDataLst>
              <p:tags r:id="rId1"/>
            </p:custDataLst>
          </p:nvPr>
        </p:nvSpPr>
        <p:spPr bwMode="auto">
          <a:xfrm>
            <a:off x="730250" y="3273425"/>
            <a:ext cx="698500" cy="3095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aphicFrame>
        <p:nvGraphicFramePr>
          <p:cNvPr id="11" name="Group 72"/>
          <p:cNvGraphicFramePr>
            <a:graphicFrameLocks noGrp="1"/>
          </p:cNvGraphicFramePr>
          <p:nvPr/>
        </p:nvGraphicFramePr>
        <p:xfrm>
          <a:off x="673100" y="4424363"/>
          <a:ext cx="8142288" cy="1382712"/>
        </p:xfrm>
        <a:graphic>
          <a:graphicData uri="http://schemas.openxmlformats.org/drawingml/2006/table">
            <a:tbl>
              <a:tblPr/>
              <a:tblGrid>
                <a:gridCol w="1973263">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gridCol w="450850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 </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Acct_Code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1" i="0" u="none" strike="noStrike" cap="none" normalizeH="0" baseline="0" dirty="0">
                          <a:ln>
                            <a:noFill/>
                          </a:ln>
                          <a:solidFill>
                            <a:srgbClr val="000000"/>
                          </a:solidFill>
                          <a:effectLst/>
                          <a:latin typeface="Arial"/>
                        </a:rPr>
                        <a:t>AQI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1" i="0" u="none" strike="noStrike" cap="none" normalizeH="0" baseline="0" dirty="0">
                          <a:ln>
                            <a:noFill/>
                          </a:ln>
                          <a:solidFill>
                            <a:srgbClr val="000000"/>
                          </a:solidFill>
                          <a:effectLst/>
                          <a:latin typeface="Arial"/>
                        </a:rPr>
                        <a:t>AQI2</a:t>
                      </a: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AQUAMISSIONS INTERNATIONAL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pSp>
        <p:nvGrpSpPr>
          <p:cNvPr id="4" name="Group 3"/>
          <p:cNvGrpSpPr/>
          <p:nvPr/>
        </p:nvGrpSpPr>
        <p:grpSpPr>
          <a:xfrm>
            <a:off x="1600200" y="3352800"/>
            <a:ext cx="4295775" cy="1154311"/>
            <a:chOff x="1546225" y="2714525"/>
            <a:chExt cx="4295775" cy="1154311"/>
          </a:xfrm>
        </p:grpSpPr>
        <p:sp>
          <p:nvSpPr>
            <p:cNvPr id="2" name="Rounded Rectangle 1"/>
            <p:cNvSpPr/>
            <p:nvPr/>
          </p:nvSpPr>
          <p:spPr bwMode="auto">
            <a:xfrm>
              <a:off x="3302000" y="2989163"/>
              <a:ext cx="2540000" cy="879673"/>
            </a:xfrm>
            <a:prstGeom prst="roundRect">
              <a:avLst/>
            </a:prstGeom>
            <a:solidFill>
              <a:srgbClr val="0053C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Implicit OUTPUT;</a:t>
              </a:r>
            </a:p>
            <a:p>
              <a:pPr algn="ctr"/>
              <a:r>
                <a:rPr lang="en-US" sz="2000" b="1" dirty="0">
                  <a:solidFill>
                    <a:srgbClr val="FFFFFF"/>
                  </a:solidFill>
                </a:rPr>
                <a:t>Implicit RETURN;</a:t>
              </a:r>
            </a:p>
          </p:txBody>
        </p:sp>
        <p:cxnSp>
          <p:nvCxnSpPr>
            <p:cNvPr id="3" name="Straight Arrow Connector 2"/>
            <p:cNvCxnSpPr/>
            <p:nvPr/>
          </p:nvCxnSpPr>
          <p:spPr bwMode="auto">
            <a:xfrm flipH="1" flipV="1">
              <a:off x="1546225" y="2714525"/>
              <a:ext cx="1755775" cy="500062"/>
            </a:xfrm>
            <a:prstGeom prst="straightConnector1">
              <a:avLst/>
            </a:prstGeom>
            <a:solidFill>
              <a:schemeClr val="accent1"/>
            </a:solidFill>
            <a:ln w="19050" cap="flat" cmpd="sng" algn="ctr">
              <a:solidFill>
                <a:srgbClr val="000000"/>
              </a:solidFill>
              <a:prstDash val="solid"/>
              <a:round/>
              <a:headEnd type="none" w="med" len="med"/>
              <a:tailEnd type="none" w="med" len="med"/>
            </a:ln>
            <a:effectLst/>
          </p:spPr>
        </p:cxn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Create the List of Charities: Step 1 Complete</a:t>
            </a:r>
          </a:p>
        </p:txBody>
      </p:sp>
      <p:sp>
        <p:nvSpPr>
          <p:cNvPr id="44035" name="Rectangle 3"/>
          <p:cNvSpPr>
            <a:spLocks noGrp="1" noChangeArrowheads="1"/>
          </p:cNvSpPr>
          <p:nvPr>
            <p:ph idx="1"/>
          </p:nvPr>
        </p:nvSpPr>
        <p:spPr/>
        <p:txBody>
          <a:bodyPr/>
          <a:lstStyle/>
          <a:p>
            <a:r>
              <a:rPr lang="en-US" b="1" dirty="0" err="1">
                <a:latin typeface="Arial"/>
              </a:rPr>
              <a:t>work.charities</a:t>
            </a:r>
            <a:endParaRPr lang="en-US" b="1" dirty="0">
              <a:latin typeface="Arial"/>
            </a:endParaRPr>
          </a:p>
          <a:p>
            <a:endParaRPr lang="en-US" b="1" dirty="0">
              <a:latin typeface="Arial"/>
            </a:endParaRPr>
          </a:p>
          <a:p>
            <a:endParaRPr lang="en-US" b="1" dirty="0">
              <a:latin typeface="Arial"/>
            </a:endParaRPr>
          </a:p>
          <a:p>
            <a:endParaRPr lang="en-US" b="1" dirty="0">
              <a:latin typeface="Arial"/>
            </a:endParaRPr>
          </a:p>
          <a:p>
            <a:endParaRPr lang="en-US" b="1" dirty="0">
              <a:latin typeface="Arial"/>
            </a:endParaRPr>
          </a:p>
          <a:p>
            <a:endParaRPr lang="en-US" b="1" dirty="0">
              <a:latin typeface="Arial"/>
            </a:endParaRPr>
          </a:p>
          <a:p>
            <a:endParaRPr lang="en-US" b="1" dirty="0">
              <a:latin typeface="Arial"/>
            </a:endParaRPr>
          </a:p>
          <a:p>
            <a:endParaRPr lang="en-US" b="1" dirty="0">
              <a:latin typeface="Arial"/>
            </a:endParaRPr>
          </a:p>
          <a:p>
            <a:endParaRPr lang="en-US" b="1" dirty="0">
              <a:latin typeface="Arial"/>
            </a:endParaRPr>
          </a:p>
          <a:p>
            <a:endParaRPr lang="en-US" b="1" dirty="0">
              <a:latin typeface="Arial"/>
            </a:endParaRPr>
          </a:p>
          <a:p>
            <a:endParaRPr lang="en-US" b="1" dirty="0">
              <a:latin typeface="Arial"/>
            </a:endParaRPr>
          </a:p>
          <a:p>
            <a:endParaRPr lang="en-US" dirty="0"/>
          </a:p>
          <a:p>
            <a:endParaRPr lang="en-US" b="1" dirty="0">
              <a:latin typeface="Arial"/>
            </a:endParaRPr>
          </a:p>
        </p:txBody>
      </p:sp>
      <p:sp>
        <p:nvSpPr>
          <p:cNvPr id="7" name="Slide Number Placeholder 3"/>
          <p:cNvSpPr>
            <a:spLocks noGrp="1"/>
          </p:cNvSpPr>
          <p:nvPr>
            <p:ph type="sldNum" sz="quarter" idx="10"/>
          </p:nvPr>
        </p:nvSpPr>
        <p:spPr/>
        <p:txBody>
          <a:bodyPr/>
          <a:lstStyle/>
          <a:p>
            <a:pPr>
              <a:defRPr/>
            </a:pPr>
            <a:fld id="{89F20010-F358-46DC-9B3F-FDE15138A9EC}" type="slidenum">
              <a:rPr lang="en-US"/>
              <a:pPr>
                <a:defRPr/>
              </a:pPr>
              <a:t>31</a:t>
            </a:fld>
            <a:endParaRPr lang="en-US" b="0">
              <a:latin typeface="Times New Roman" pitchFamily="18" charset="0"/>
            </a:endParaRPr>
          </a:p>
        </p:txBody>
      </p:sp>
      <p:sp>
        <p:nvSpPr>
          <p:cNvPr id="44037"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44038" name="Rectangle 5"/>
          <p:cNvSpPr>
            <a:spLocks noChangeArrowheads="1"/>
          </p:cNvSpPr>
          <p:nvPr/>
        </p:nvSpPr>
        <p:spPr bwMode="auto">
          <a:xfrm>
            <a:off x="674914" y="1454144"/>
            <a:ext cx="7772400" cy="3829050"/>
          </a:xfrm>
          <a:prstGeom prst="rect">
            <a:avLst/>
          </a:prstGeom>
          <a:solidFill>
            <a:srgbClr val="FFFFFF"/>
          </a:solidFill>
          <a:ln w="38100">
            <a:solidFill>
              <a:schemeClr val="tx2"/>
            </a:solidFill>
            <a:miter lim="800000"/>
            <a:headEnd type="none" w="sm" len="sm"/>
            <a:tailEnd type="none" w="sm" len="sm"/>
          </a:ln>
        </p:spPr>
        <p:txBody>
          <a:bodyPr wrap="none" tIns="50800" bIns="50800"/>
          <a:lstStyle/>
          <a:p>
            <a:pPr marL="225425"/>
            <a:r>
              <a:rPr lang="en-US" sz="1600" b="1" dirty="0">
                <a:solidFill>
                  <a:srgbClr val="000000"/>
                </a:solidFill>
                <a:latin typeface="SAS Monospace" pitchFamily="49" charset="0"/>
              </a:rPr>
              <a:t>         Acct_</a:t>
            </a:r>
          </a:p>
          <a:p>
            <a:pPr marL="225425"/>
            <a:r>
              <a:rPr lang="en-US" sz="1600" b="1" dirty="0">
                <a:solidFill>
                  <a:srgbClr val="000000"/>
                </a:solidFill>
                <a:latin typeface="SAS Monospace" pitchFamily="49" charset="0"/>
              </a:rPr>
              <a:t>  ID     Code     Name</a:t>
            </a:r>
          </a:p>
          <a:p>
            <a:pPr marL="225425"/>
            <a:endParaRPr lang="en-US" sz="1600" b="1" dirty="0">
              <a:solidFill>
                <a:srgbClr val="000000"/>
              </a:solidFill>
              <a:latin typeface="SAS Monospace" pitchFamily="49" charset="0"/>
            </a:endParaRPr>
          </a:p>
          <a:p>
            <a:pPr marL="225425"/>
            <a:r>
              <a:rPr lang="en-US" sz="1600" b="1" dirty="0">
                <a:solidFill>
                  <a:srgbClr val="000000"/>
                </a:solidFill>
                <a:latin typeface="SAS Monospace" pitchFamily="49" charset="0"/>
              </a:rPr>
              <a:t> AQI     AQI2     AQUAMISSIONS INTERNATIONAL</a:t>
            </a:r>
          </a:p>
          <a:p>
            <a:pPr marL="225425"/>
            <a:r>
              <a:rPr lang="en-US" sz="1600" b="1" dirty="0">
                <a:solidFill>
                  <a:srgbClr val="000000"/>
                </a:solidFill>
                <a:latin typeface="SAS Monospace" pitchFamily="49" charset="0"/>
              </a:rPr>
              <a:t> CCI     CCI2     CANCER CURES, INC.</a:t>
            </a:r>
          </a:p>
          <a:p>
            <a:pPr marL="225425"/>
            <a:r>
              <a:rPr lang="en-US" sz="1600" b="1" dirty="0">
                <a:solidFill>
                  <a:srgbClr val="000000"/>
                </a:solidFill>
                <a:latin typeface="SAS Monospace" pitchFamily="49" charset="0"/>
              </a:rPr>
              <a:t> CNI     CNI2     CONSERVE NATURE, INC.</a:t>
            </a:r>
          </a:p>
          <a:p>
            <a:pPr marL="225425"/>
            <a:r>
              <a:rPr lang="en-US" sz="1600" b="1" dirty="0">
                <a:solidFill>
                  <a:srgbClr val="000000"/>
                </a:solidFill>
                <a:latin typeface="SAS Monospace" pitchFamily="49" charset="0"/>
              </a:rPr>
              <a:t> CS      CS2      CHILD SURVIVORS</a:t>
            </a:r>
          </a:p>
          <a:p>
            <a:pPr marL="225425"/>
            <a:r>
              <a:rPr lang="en-US" sz="1600" b="1" dirty="0">
                <a:solidFill>
                  <a:srgbClr val="000000"/>
                </a:solidFill>
                <a:latin typeface="SAS Monospace" pitchFamily="49" charset="0"/>
              </a:rPr>
              <a:t> CU      CU2      CUIDADORES LTD.</a:t>
            </a:r>
          </a:p>
          <a:p>
            <a:pPr marL="225425"/>
            <a:r>
              <a:rPr lang="en-US" sz="1600" b="1" dirty="0">
                <a:solidFill>
                  <a:srgbClr val="000000"/>
                </a:solidFill>
                <a:latin typeface="SAS Monospace" pitchFamily="49" charset="0"/>
              </a:rPr>
              <a:t> DAI     DAI2     DISASTER ASSIST, INC.</a:t>
            </a:r>
          </a:p>
          <a:p>
            <a:pPr marL="225425"/>
            <a:r>
              <a:rPr lang="en-US" sz="1600" b="1" dirty="0">
                <a:solidFill>
                  <a:srgbClr val="000000"/>
                </a:solidFill>
                <a:latin typeface="SAS Monospace" pitchFamily="49" charset="0"/>
              </a:rPr>
              <a:t> ES      ES2      EARTHSALVORS</a:t>
            </a:r>
          </a:p>
          <a:p>
            <a:pPr marL="225425"/>
            <a:r>
              <a:rPr lang="en-US" sz="1600" b="1" dirty="0">
                <a:solidFill>
                  <a:srgbClr val="000000"/>
                </a:solidFill>
                <a:latin typeface="SAS Monospace" pitchFamily="49" charset="0"/>
              </a:rPr>
              <a:t> FFC     FFC2     FARMING FOR COMMUNITIES</a:t>
            </a:r>
          </a:p>
          <a:p>
            <a:pPr marL="225425"/>
            <a:r>
              <a:rPr lang="en-US" sz="1600" b="1" dirty="0">
                <a:solidFill>
                  <a:srgbClr val="000000"/>
                </a:solidFill>
                <a:latin typeface="SAS Monospace" pitchFamily="49" charset="0"/>
              </a:rPr>
              <a:t> MI      MI2      MITLEID INTERNATIONAL</a:t>
            </a:r>
          </a:p>
          <a:p>
            <a:pPr marL="225425"/>
            <a:r>
              <a:rPr lang="en-US" sz="1600" b="1" dirty="0">
                <a:solidFill>
                  <a:srgbClr val="000000"/>
                </a:solidFill>
                <a:latin typeface="SAS Monospace" pitchFamily="49" charset="0"/>
              </a:rPr>
              <a:t> SBA     SBA2     SAVE THE BABY ANIMALS</a:t>
            </a:r>
          </a:p>
          <a:p>
            <a:pPr marL="225425"/>
            <a:r>
              <a:rPr lang="en-US" sz="1600" b="1" dirty="0">
                <a:solidFill>
                  <a:srgbClr val="000000"/>
                </a:solidFill>
                <a:latin typeface="SAS Monospace" pitchFamily="49" charset="0"/>
              </a:rPr>
              <a:t> V2      V22      VOX VICTIMAS</a:t>
            </a:r>
          </a:p>
          <a:p>
            <a:pPr marL="225425"/>
            <a:r>
              <a:rPr lang="en-US" sz="1600" b="1" dirty="0">
                <a:solidFill>
                  <a:srgbClr val="000000"/>
                </a:solidFill>
                <a:latin typeface="SAS Monospace" pitchFamily="49" charset="0"/>
              </a:rPr>
              <a:t> YYCR    YYCR2    YES, YOU CAN RECYCLE</a:t>
            </a:r>
          </a:p>
        </p:txBody>
      </p:sp>
      <p:graphicFrame>
        <p:nvGraphicFramePr>
          <p:cNvPr id="8" name="Table 7"/>
          <p:cNvGraphicFramePr>
            <a:graphicFrameLocks noGrp="1"/>
          </p:cNvGraphicFramePr>
          <p:nvPr>
            <p:extLst>
              <p:ext uri="{D42A27DB-BD31-4B8C-83A1-F6EECF244321}">
                <p14:modId xmlns:p14="http://schemas.microsoft.com/office/powerpoint/2010/main" val="2104949960"/>
              </p:ext>
            </p:extLst>
          </p:nvPr>
        </p:nvGraphicFramePr>
        <p:xfrm>
          <a:off x="674914" y="5501122"/>
          <a:ext cx="7772400" cy="909320"/>
        </p:xfrm>
        <a:graphic>
          <a:graphicData uri="http://schemas.openxmlformats.org/drawingml/2006/table">
            <a:tbl>
              <a:tblPr firstRow="1" bandRow="1">
                <a:tableStyleId>{5C22544A-7EE6-4342-B048-85BDC9FD1C3A}</a:tableStyleId>
              </a:tblPr>
              <a:tblGrid>
                <a:gridCol w="2792665">
                  <a:extLst>
                    <a:ext uri="{9D8B030D-6E8A-4147-A177-3AD203B41FA5}">
                      <a16:colId xmlns:a16="http://schemas.microsoft.com/office/drawing/2014/main" val="20000"/>
                    </a:ext>
                  </a:extLst>
                </a:gridCol>
                <a:gridCol w="4979735">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2</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dirty="0">
                          <a:solidFill>
                            <a:srgbClr val="000000"/>
                          </a:solidFill>
                        </a:rPr>
                        <a:t>Transform the values in </a:t>
                      </a:r>
                      <a:r>
                        <a:rPr lang="en-US" sz="2400" b="1" i="0" dirty="0">
                          <a:solidFill>
                            <a:schemeClr val="tx1"/>
                          </a:solidFill>
                          <a:latin typeface="+mn-lt"/>
                        </a:rPr>
                        <a:t>Name</a:t>
                      </a:r>
                      <a:r>
                        <a:rPr lang="en-US" sz="2400" b="1" i="0" baseline="0" dirty="0">
                          <a:solidFill>
                            <a:schemeClr val="tx1"/>
                          </a:solidFill>
                          <a:latin typeface="+mn-lt"/>
                        </a:rPr>
                        <a:t> </a:t>
                      </a:r>
                      <a:r>
                        <a:rPr lang="en-US" sz="2400" b="0" i="0" baseline="0" dirty="0">
                          <a:solidFill>
                            <a:srgbClr val="000000"/>
                          </a:solidFill>
                          <a:latin typeface="+mn-lt"/>
                        </a:rPr>
                        <a:t>to a mix of upper and lowercase. </a:t>
                      </a:r>
                      <a:endParaRPr lang="en-US" sz="2400" b="0" dirty="0">
                        <a:solidFill>
                          <a:schemeClr val="tx1"/>
                        </a:solidFill>
                      </a:endParaRP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Create the List of Charities: Step 2 </a:t>
            </a:r>
          </a:p>
        </p:txBody>
      </p:sp>
      <p:sp>
        <p:nvSpPr>
          <p:cNvPr id="24579" name="Rectangle 3"/>
          <p:cNvSpPr>
            <a:spLocks noGrp="1" noChangeArrowheads="1"/>
          </p:cNvSpPr>
          <p:nvPr>
            <p:ph idx="1"/>
          </p:nvPr>
        </p:nvSpPr>
        <p:spPr>
          <a:xfrm>
            <a:off x="685800" y="1071563"/>
            <a:ext cx="7769225" cy="1376362"/>
          </a:xfrm>
        </p:spPr>
        <p:txBody>
          <a:bodyPr/>
          <a:lstStyle/>
          <a:p>
            <a:r>
              <a:rPr lang="en-US" dirty="0"/>
              <a:t>The name of the organization is stored as all capital letters. In the desired output, only the first letter </a:t>
            </a:r>
            <a:br>
              <a:rPr lang="en-US" dirty="0"/>
            </a:br>
            <a:r>
              <a:rPr lang="en-US" dirty="0"/>
              <a:t>of each word is capitalized.</a:t>
            </a:r>
          </a:p>
          <a:p>
            <a:endParaRPr lang="en-US" dirty="0"/>
          </a:p>
          <a:p>
            <a:r>
              <a:rPr lang="en-US" dirty="0"/>
              <a:t>Example:</a:t>
            </a:r>
          </a:p>
          <a:p>
            <a:endParaRPr lang="en-US" dirty="0"/>
          </a:p>
          <a:p>
            <a:endParaRPr lang="en-US" dirty="0"/>
          </a:p>
          <a:p>
            <a:endParaRPr lang="en-US" dirty="0"/>
          </a:p>
          <a:p>
            <a:pPr>
              <a:spcBef>
                <a:spcPct val="0"/>
              </a:spcBef>
              <a:buClrTx/>
              <a:buFontTx/>
              <a:buNone/>
            </a:pPr>
            <a:r>
              <a:rPr lang="en-US" dirty="0"/>
              <a:t>Change to:</a:t>
            </a:r>
          </a:p>
          <a:p>
            <a:endParaRPr lang="en-US" dirty="0"/>
          </a:p>
          <a:p>
            <a:endParaRPr lang="en-US" sz="800" dirty="0"/>
          </a:p>
        </p:txBody>
      </p:sp>
      <p:sp>
        <p:nvSpPr>
          <p:cNvPr id="44" name="Slide Number Placeholder 3"/>
          <p:cNvSpPr>
            <a:spLocks noGrp="1"/>
          </p:cNvSpPr>
          <p:nvPr>
            <p:ph type="sldNum" sz="quarter" idx="10"/>
          </p:nvPr>
        </p:nvSpPr>
        <p:spPr/>
        <p:txBody>
          <a:bodyPr/>
          <a:lstStyle/>
          <a:p>
            <a:pPr>
              <a:defRPr/>
            </a:pPr>
            <a:fld id="{D34306C5-430D-47F0-A236-26956CFD5310}" type="slidenum">
              <a:rPr lang="en-US"/>
              <a:pPr>
                <a:defRPr/>
              </a:pPr>
              <a:t>32</a:t>
            </a:fld>
            <a:endParaRPr lang="en-US" b="0">
              <a:latin typeface="Times New Roman" pitchFamily="18" charset="0"/>
            </a:endParaRPr>
          </a:p>
        </p:txBody>
      </p:sp>
      <p:graphicFrame>
        <p:nvGraphicFramePr>
          <p:cNvPr id="789632" name="Group 128"/>
          <p:cNvGraphicFramePr>
            <a:graphicFrameLocks noGrp="1"/>
          </p:cNvGraphicFramePr>
          <p:nvPr/>
        </p:nvGraphicFramePr>
        <p:xfrm>
          <a:off x="2427288" y="2308225"/>
          <a:ext cx="4692650" cy="1057276"/>
        </p:xfrm>
        <a:graphic>
          <a:graphicData uri="http://schemas.openxmlformats.org/drawingml/2006/table">
            <a:tbl>
              <a:tblPr/>
              <a:tblGrid>
                <a:gridCol w="4692650">
                  <a:extLst>
                    <a:ext uri="{9D8B030D-6E8A-4147-A177-3AD203B41FA5}">
                      <a16:colId xmlns:a16="http://schemas.microsoft.com/office/drawing/2014/main" val="20000"/>
                    </a:ext>
                  </a:extLst>
                </a:gridCol>
              </a:tblGrid>
              <a:tr h="36575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AQUAMISSIONS INTERNATIONAL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789633" name="Group 129"/>
          <p:cNvGraphicFramePr>
            <a:graphicFrameLocks noGrp="1"/>
          </p:cNvGraphicFramePr>
          <p:nvPr/>
        </p:nvGraphicFramePr>
        <p:xfrm>
          <a:off x="2444750" y="3951288"/>
          <a:ext cx="4692650" cy="1057276"/>
        </p:xfrm>
        <a:graphic>
          <a:graphicData uri="http://schemas.openxmlformats.org/drawingml/2006/table">
            <a:tbl>
              <a:tblPr/>
              <a:tblGrid>
                <a:gridCol w="4692650">
                  <a:extLst>
                    <a:ext uri="{9D8B030D-6E8A-4147-A177-3AD203B41FA5}">
                      <a16:colId xmlns:a16="http://schemas.microsoft.com/office/drawing/2014/main" val="20000"/>
                    </a:ext>
                  </a:extLst>
                </a:gridCol>
              </a:tblGrid>
              <a:tr h="36575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Aquamissions </a:t>
                      </a:r>
                      <a:r>
                        <a:rPr kumimoji="0" lang="en-US" sz="2000" b="1" i="0" u="none" strike="noStrike" cap="none" normalizeH="0" baseline="0" dirty="0">
                          <a:ln>
                            <a:noFill/>
                          </a:ln>
                          <a:solidFill>
                            <a:srgbClr val="000000"/>
                          </a:solidFill>
                          <a:effectLst/>
                          <a:latin typeface="Arial"/>
                        </a:rPr>
                        <a:t>International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30080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PROPCASE Function </a:t>
            </a:r>
          </a:p>
        </p:txBody>
      </p:sp>
      <p:sp>
        <p:nvSpPr>
          <p:cNvPr id="46083" name="Rectangle 284"/>
          <p:cNvSpPr>
            <a:spLocks noGrp="1" noChangeArrowheads="1"/>
          </p:cNvSpPr>
          <p:nvPr>
            <p:ph idx="1"/>
          </p:nvPr>
        </p:nvSpPr>
        <p:spPr/>
        <p:txBody>
          <a:bodyPr/>
          <a:lstStyle/>
          <a:p>
            <a:r>
              <a:rPr lang="en-US"/>
              <a:t>Example:</a:t>
            </a:r>
          </a:p>
        </p:txBody>
      </p:sp>
      <p:sp>
        <p:nvSpPr>
          <p:cNvPr id="51" name="Slide Number Placeholder 3"/>
          <p:cNvSpPr>
            <a:spLocks noGrp="1"/>
          </p:cNvSpPr>
          <p:nvPr>
            <p:ph type="sldNum" sz="quarter" idx="10"/>
          </p:nvPr>
        </p:nvSpPr>
        <p:spPr/>
        <p:txBody>
          <a:bodyPr/>
          <a:lstStyle/>
          <a:p>
            <a:fld id="{A9AA9CAC-F065-4512-8FD8-B6330B4BFA67}" type="slidenum">
              <a:rPr lang="en-US" smtClean="0"/>
              <a:pPr/>
              <a:t>33</a:t>
            </a:fld>
            <a:endParaRPr lang="en-US"/>
          </a:p>
        </p:txBody>
      </p:sp>
      <p:sp>
        <p:nvSpPr>
          <p:cNvPr id="46085" name="Rectangle 11"/>
          <p:cNvSpPr>
            <a:spLocks noChangeArrowheads="1"/>
          </p:cNvSpPr>
          <p:nvPr/>
        </p:nvSpPr>
        <p:spPr bwMode="auto">
          <a:xfrm>
            <a:off x="2105025" y="1157381"/>
            <a:ext cx="5079917" cy="1044388"/>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nchor="ctr">
            <a:spAutoFit/>
          </a:bodyPr>
          <a:lstStyle/>
          <a:p>
            <a:pPr>
              <a:lnSpc>
                <a:spcPct val="85000"/>
              </a:lnSpc>
            </a:pPr>
            <a:r>
              <a:rPr lang="en-US" b="1" dirty="0">
                <a:latin typeface="Courier New" pitchFamily="49" charset="0"/>
              </a:rPr>
              <a:t>Name='SURF&amp;LINK SPORTS';</a:t>
            </a:r>
          </a:p>
          <a:p>
            <a:pPr>
              <a:lnSpc>
                <a:spcPct val="85000"/>
              </a:lnSpc>
            </a:pPr>
            <a:r>
              <a:rPr lang="en-US" b="1" dirty="0" err="1">
                <a:latin typeface="Courier New" pitchFamily="49" charset="0"/>
              </a:rPr>
              <a:t>Pname</a:t>
            </a:r>
            <a:r>
              <a:rPr lang="en-US" b="1" dirty="0">
                <a:latin typeface="Courier New" pitchFamily="49" charset="0"/>
              </a:rPr>
              <a:t>=</a:t>
            </a:r>
            <a:r>
              <a:rPr lang="en-US" b="1" dirty="0" err="1">
                <a:latin typeface="Courier New" pitchFamily="49" charset="0"/>
              </a:rPr>
              <a:t>propcase</a:t>
            </a:r>
            <a:r>
              <a:rPr lang="en-US" b="1" dirty="0">
                <a:latin typeface="Courier New" pitchFamily="49" charset="0"/>
              </a:rPr>
              <a:t>(Name);</a:t>
            </a:r>
          </a:p>
          <a:p>
            <a:pPr>
              <a:lnSpc>
                <a:spcPct val="85000"/>
              </a:lnSpc>
            </a:pPr>
            <a:r>
              <a:rPr lang="en-US" b="1" dirty="0">
                <a:latin typeface="Courier New" pitchFamily="49" charset="0"/>
              </a:rPr>
              <a:t>Pname2=</a:t>
            </a:r>
            <a:r>
              <a:rPr lang="en-US" b="1" dirty="0" err="1">
                <a:latin typeface="Courier New" pitchFamily="49" charset="0"/>
              </a:rPr>
              <a:t>propcase</a:t>
            </a:r>
            <a:r>
              <a:rPr lang="en-US" b="1" dirty="0">
                <a:latin typeface="Courier New" pitchFamily="49" charset="0"/>
              </a:rPr>
              <a:t>(Name,' &amp;');</a:t>
            </a:r>
          </a:p>
        </p:txBody>
      </p:sp>
      <p:graphicFrame>
        <p:nvGraphicFramePr>
          <p:cNvPr id="595293" name="Group 349"/>
          <p:cNvGraphicFramePr>
            <a:graphicFrameLocks noGrp="1"/>
          </p:cNvGraphicFramePr>
          <p:nvPr>
            <p:extLst>
              <p:ext uri="{D42A27DB-BD31-4B8C-83A1-F6EECF244321}">
                <p14:modId xmlns:p14="http://schemas.microsoft.com/office/powerpoint/2010/main" val="44231862"/>
              </p:ext>
            </p:extLst>
          </p:nvPr>
        </p:nvGraphicFramePr>
        <p:xfrm>
          <a:off x="763588" y="3500897"/>
          <a:ext cx="7772400" cy="1382712"/>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Pname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SURF&amp;LINK SPORTS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Surf&amp;link</a:t>
                      </a:r>
                      <a:r>
                        <a:rPr kumimoji="0" lang="en-US" sz="2000" b="1" i="0" u="none" strike="noStrike" cap="none" normalizeH="0" baseline="0" dirty="0">
                          <a:ln>
                            <a:noFill/>
                          </a:ln>
                          <a:solidFill>
                            <a:srgbClr val="000000"/>
                          </a:solidFill>
                          <a:effectLst/>
                          <a:latin typeface="Arial"/>
                        </a:rPr>
                        <a:t> Sports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595294" name="Group 350"/>
          <p:cNvGraphicFramePr>
            <a:graphicFrameLocks noGrp="1"/>
          </p:cNvGraphicFramePr>
          <p:nvPr>
            <p:extLst>
              <p:ext uri="{D42A27DB-BD31-4B8C-83A1-F6EECF244321}">
                <p14:modId xmlns:p14="http://schemas.microsoft.com/office/powerpoint/2010/main" val="144739523"/>
              </p:ext>
            </p:extLst>
          </p:nvPr>
        </p:nvGraphicFramePr>
        <p:xfrm>
          <a:off x="762000" y="4969334"/>
          <a:ext cx="3886200" cy="1382713"/>
        </p:xfrm>
        <a:graphic>
          <a:graphicData uri="http://schemas.openxmlformats.org/drawingml/2006/table">
            <a:tbl>
              <a:tblPr/>
              <a:tblGrid>
                <a:gridCol w="3886200">
                  <a:extLst>
                    <a:ext uri="{9D8B030D-6E8A-4147-A177-3AD203B41FA5}">
                      <a16:colId xmlns:a16="http://schemas.microsoft.com/office/drawing/2014/main" val="20000"/>
                    </a:ext>
                  </a:extLst>
                </a:gridCol>
              </a:tblGrid>
              <a:tr h="36584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Pname2</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Surf&amp;Link</a:t>
                      </a:r>
                      <a:r>
                        <a:rPr kumimoji="0" lang="en-US" sz="2000" b="1" i="0" u="none" strike="noStrike" cap="none" normalizeH="0" baseline="0" dirty="0">
                          <a:ln>
                            <a:noFill/>
                          </a:ln>
                          <a:solidFill>
                            <a:srgbClr val="000000"/>
                          </a:solidFill>
                          <a:effectLst/>
                          <a:latin typeface="Arial"/>
                        </a:rPr>
                        <a:t> Sports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8" name="Text Box 6"/>
          <p:cNvSpPr txBox="1">
            <a:spLocks noChangeArrowheads="1"/>
          </p:cNvSpPr>
          <p:nvPr>
            <p:custDataLst>
              <p:tags r:id="rId1"/>
            </p:custDataLst>
          </p:nvPr>
        </p:nvSpPr>
        <p:spPr bwMode="auto">
          <a:xfrm>
            <a:off x="1435893" y="2590801"/>
            <a:ext cx="6817379"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PROPCASE</a:t>
            </a:r>
            <a:r>
              <a:rPr lang="en-US" dirty="0">
                <a:solidFill>
                  <a:srgbClr val="000000"/>
                </a:solidFill>
              </a:rPr>
              <a:t>(</a:t>
            </a:r>
            <a:r>
              <a:rPr lang="en-US" i="1" dirty="0">
                <a:solidFill>
                  <a:srgbClr val="000000"/>
                </a:solidFill>
              </a:rPr>
              <a:t>argument</a:t>
            </a:r>
            <a:r>
              <a:rPr lang="en-US" dirty="0">
                <a:solidFill>
                  <a:srgbClr val="000000"/>
                </a:solidFill>
              </a:rPr>
              <a:t> </a:t>
            </a:r>
            <a:r>
              <a:rPr lang="en-US" i="1" dirty="0">
                <a:solidFill>
                  <a:srgbClr val="000000"/>
                </a:solidFill>
              </a:rPr>
              <a:t>&lt;,delimiter(s)&gt;</a:t>
            </a:r>
            <a:r>
              <a:rPr lang="en-US" dirty="0">
                <a:solidFill>
                  <a:srgbClr val="000000"/>
                </a:solidFill>
              </a:rPr>
              <a:t>)</a:t>
            </a:r>
            <a:r>
              <a:rPr lang="en-US" b="1" dirty="0">
                <a:solidFill>
                  <a:srgbClr val="000000"/>
                </a:solidFill>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5.04 Short </a:t>
            </a:r>
            <a:r>
              <a:rPr lang="en-US" dirty="0"/>
              <a:t>Answer Poll</a:t>
            </a:r>
          </a:p>
        </p:txBody>
      </p:sp>
      <p:sp>
        <p:nvSpPr>
          <p:cNvPr id="3075" name="Rectangle 5"/>
          <p:cNvSpPr>
            <a:spLocks noGrp="1" noChangeArrowheads="1"/>
          </p:cNvSpPr>
          <p:nvPr>
            <p:ph idx="1"/>
          </p:nvPr>
        </p:nvSpPr>
        <p:spPr/>
        <p:txBody>
          <a:bodyPr/>
          <a:lstStyle/>
          <a:p>
            <a:r>
              <a:rPr lang="en-US" dirty="0"/>
              <a:t>This PDV shows the current value of </a:t>
            </a:r>
            <a:r>
              <a:rPr lang="en-US" b="1" dirty="0"/>
              <a:t>Name</a:t>
            </a:r>
            <a:r>
              <a:rPr lang="en-US" dirty="0"/>
              <a:t>:</a:t>
            </a:r>
          </a:p>
          <a:p>
            <a:endParaRPr lang="en-US" dirty="0"/>
          </a:p>
          <a:p>
            <a:endParaRPr lang="en-US" dirty="0"/>
          </a:p>
          <a:p>
            <a:endParaRPr lang="en-US" dirty="0"/>
          </a:p>
          <a:p>
            <a:r>
              <a:rPr lang="en-US" dirty="0"/>
              <a:t>Write an assignment statement that converts the value </a:t>
            </a:r>
            <a:br>
              <a:rPr lang="en-US" dirty="0"/>
            </a:br>
            <a:r>
              <a:rPr lang="en-US" dirty="0"/>
              <a:t>of </a:t>
            </a:r>
            <a:r>
              <a:rPr lang="en-US" b="1" dirty="0"/>
              <a:t>Name</a:t>
            </a:r>
            <a:r>
              <a:rPr lang="en-US" dirty="0"/>
              <a:t> to this:</a:t>
            </a:r>
          </a:p>
          <a:p>
            <a:endParaRPr lang="en-US" dirty="0"/>
          </a:p>
        </p:txBody>
      </p:sp>
      <p:graphicFrame>
        <p:nvGraphicFramePr>
          <p:cNvPr id="4" name="Group 116"/>
          <p:cNvGraphicFramePr>
            <a:graphicFrameLocks noGrp="1"/>
          </p:cNvGraphicFramePr>
          <p:nvPr>
            <p:extLst>
              <p:ext uri="{D42A27DB-BD31-4B8C-83A1-F6EECF244321}">
                <p14:modId xmlns:p14="http://schemas.microsoft.com/office/powerpoint/2010/main" val="3841822060"/>
              </p:ext>
            </p:extLst>
          </p:nvPr>
        </p:nvGraphicFramePr>
        <p:xfrm>
          <a:off x="1411968" y="1445078"/>
          <a:ext cx="5427663" cy="975360"/>
        </p:xfrm>
        <a:graphic>
          <a:graphicData uri="http://schemas.openxmlformats.org/drawingml/2006/table">
            <a:tbl>
              <a:tblPr/>
              <a:tblGrid>
                <a:gridCol w="5427663">
                  <a:extLst>
                    <a:ext uri="{9D8B030D-6E8A-4147-A177-3AD203B41FA5}">
                      <a16:colId xmlns:a16="http://schemas.microsoft.com/office/drawing/2014/main" val="20000"/>
                    </a:ext>
                  </a:extLst>
                </a:gridCol>
              </a:tblGrid>
              <a:tr h="20512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17094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17094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HEATH*BARR*LITTLE EQUIPMENT SALES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5" name="Group 117"/>
          <p:cNvGraphicFramePr>
            <a:graphicFrameLocks noGrp="1"/>
          </p:cNvGraphicFramePr>
          <p:nvPr>
            <p:extLst>
              <p:ext uri="{D42A27DB-BD31-4B8C-83A1-F6EECF244321}">
                <p14:modId xmlns:p14="http://schemas.microsoft.com/office/powerpoint/2010/main" val="2753280755"/>
              </p:ext>
            </p:extLst>
          </p:nvPr>
        </p:nvGraphicFramePr>
        <p:xfrm>
          <a:off x="1378404" y="3509964"/>
          <a:ext cx="5427663" cy="1057276"/>
        </p:xfrm>
        <a:graphic>
          <a:graphicData uri="http://schemas.openxmlformats.org/drawingml/2006/table">
            <a:tbl>
              <a:tblPr/>
              <a:tblGrid>
                <a:gridCol w="5427663">
                  <a:extLst>
                    <a:ext uri="{9D8B030D-6E8A-4147-A177-3AD203B41FA5}">
                      <a16:colId xmlns:a16="http://schemas.microsoft.com/office/drawing/2014/main" val="20000"/>
                    </a:ext>
                  </a:extLst>
                </a:gridCol>
              </a:tblGrid>
              <a:tr h="36575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Heath*Barr*Little Equipment Sales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5.04 Short </a:t>
            </a:r>
            <a:r>
              <a:rPr lang="en-US" dirty="0"/>
              <a:t>Answer Poll – Correct Answer</a:t>
            </a:r>
          </a:p>
        </p:txBody>
      </p:sp>
      <p:sp>
        <p:nvSpPr>
          <p:cNvPr id="3075" name="Rectangle 5"/>
          <p:cNvSpPr>
            <a:spLocks noGrp="1" noChangeArrowheads="1"/>
          </p:cNvSpPr>
          <p:nvPr>
            <p:ph idx="1"/>
          </p:nvPr>
        </p:nvSpPr>
        <p:spPr/>
        <p:txBody>
          <a:bodyPr/>
          <a:lstStyle/>
          <a:p>
            <a:r>
              <a:rPr lang="en-US" dirty="0"/>
              <a:t>This PDV shows the current value of </a:t>
            </a:r>
            <a:r>
              <a:rPr lang="en-US" b="1" dirty="0"/>
              <a:t>Name</a:t>
            </a:r>
            <a:r>
              <a:rPr lang="en-US" dirty="0"/>
              <a:t>:</a:t>
            </a:r>
          </a:p>
          <a:p>
            <a:endParaRPr lang="en-US" dirty="0"/>
          </a:p>
          <a:p>
            <a:endParaRPr lang="en-US" dirty="0"/>
          </a:p>
          <a:p>
            <a:endParaRPr lang="en-US" dirty="0"/>
          </a:p>
          <a:p>
            <a:r>
              <a:rPr lang="en-US" dirty="0"/>
              <a:t>Write an assignment statement that converts the value </a:t>
            </a:r>
            <a:br>
              <a:rPr lang="en-US" dirty="0"/>
            </a:br>
            <a:r>
              <a:rPr lang="en-US" dirty="0"/>
              <a:t>of </a:t>
            </a:r>
            <a:r>
              <a:rPr lang="en-US" b="1" dirty="0"/>
              <a:t>Name</a:t>
            </a:r>
            <a:r>
              <a:rPr lang="en-US" dirty="0"/>
              <a:t> to this:</a:t>
            </a:r>
          </a:p>
          <a:p>
            <a:endParaRPr lang="en-US" dirty="0"/>
          </a:p>
          <a:p>
            <a:endParaRPr lang="en-US" dirty="0"/>
          </a:p>
          <a:p>
            <a:endParaRPr lang="en-US" dirty="0"/>
          </a:p>
          <a:p>
            <a:endParaRPr lang="en-US" dirty="0"/>
          </a:p>
          <a:p>
            <a:endParaRPr lang="en-US" dirty="0"/>
          </a:p>
          <a:p>
            <a:r>
              <a:rPr lang="en-US" b="1" dirty="0"/>
              <a:t>The second argument to the PROPCASE function must list all the characters to use as delimiters. In this </a:t>
            </a:r>
            <a:br>
              <a:rPr lang="en-US" b="1" dirty="0"/>
            </a:br>
            <a:r>
              <a:rPr lang="en-US" b="1" dirty="0"/>
              <a:t>example, the space and * both need to be listed.</a:t>
            </a:r>
          </a:p>
          <a:p>
            <a:endParaRPr lang="en-US" dirty="0"/>
          </a:p>
        </p:txBody>
      </p:sp>
      <p:graphicFrame>
        <p:nvGraphicFramePr>
          <p:cNvPr id="4" name="Group 116"/>
          <p:cNvGraphicFramePr>
            <a:graphicFrameLocks noGrp="1"/>
          </p:cNvGraphicFramePr>
          <p:nvPr>
            <p:extLst>
              <p:ext uri="{D42A27DB-BD31-4B8C-83A1-F6EECF244321}">
                <p14:modId xmlns:p14="http://schemas.microsoft.com/office/powerpoint/2010/main" val="3841822060"/>
              </p:ext>
            </p:extLst>
          </p:nvPr>
        </p:nvGraphicFramePr>
        <p:xfrm>
          <a:off x="1411968" y="1445078"/>
          <a:ext cx="5427663" cy="975360"/>
        </p:xfrm>
        <a:graphic>
          <a:graphicData uri="http://schemas.openxmlformats.org/drawingml/2006/table">
            <a:tbl>
              <a:tblPr/>
              <a:tblGrid>
                <a:gridCol w="5427663">
                  <a:extLst>
                    <a:ext uri="{9D8B030D-6E8A-4147-A177-3AD203B41FA5}">
                      <a16:colId xmlns:a16="http://schemas.microsoft.com/office/drawing/2014/main" val="20000"/>
                    </a:ext>
                  </a:extLst>
                </a:gridCol>
              </a:tblGrid>
              <a:tr h="20512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17094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17094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HEATH*BARR*LITTLE EQUIPMENT SALES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5" name="Group 117"/>
          <p:cNvGraphicFramePr>
            <a:graphicFrameLocks noGrp="1"/>
          </p:cNvGraphicFramePr>
          <p:nvPr>
            <p:extLst>
              <p:ext uri="{D42A27DB-BD31-4B8C-83A1-F6EECF244321}">
                <p14:modId xmlns:p14="http://schemas.microsoft.com/office/powerpoint/2010/main" val="2753280755"/>
              </p:ext>
            </p:extLst>
          </p:nvPr>
        </p:nvGraphicFramePr>
        <p:xfrm>
          <a:off x="1378404" y="3509964"/>
          <a:ext cx="5427663" cy="1057276"/>
        </p:xfrm>
        <a:graphic>
          <a:graphicData uri="http://schemas.openxmlformats.org/drawingml/2006/table">
            <a:tbl>
              <a:tblPr/>
              <a:tblGrid>
                <a:gridCol w="5427663">
                  <a:extLst>
                    <a:ext uri="{9D8B030D-6E8A-4147-A177-3AD203B41FA5}">
                      <a16:colId xmlns:a16="http://schemas.microsoft.com/office/drawing/2014/main" val="20000"/>
                    </a:ext>
                  </a:extLst>
                </a:gridCol>
              </a:tblGrid>
              <a:tr h="36575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Heath*Barr*Little Equipment Sales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7" name="Text Box 44"/>
          <p:cNvSpPr txBox="1">
            <a:spLocks noChangeArrowheads="1"/>
          </p:cNvSpPr>
          <p:nvPr/>
        </p:nvSpPr>
        <p:spPr bwMode="auto">
          <a:xfrm>
            <a:off x="1581831" y="4870903"/>
            <a:ext cx="5080000" cy="415925"/>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Name = </a:t>
            </a:r>
            <a:r>
              <a:rPr lang="en-US" b="1" dirty="0" err="1">
                <a:latin typeface="Courier New" pitchFamily="49" charset="0"/>
              </a:rPr>
              <a:t>propcase</a:t>
            </a:r>
            <a:r>
              <a:rPr lang="en-US" b="1" dirty="0">
                <a:latin typeface="Courier New" pitchFamily="49" charset="0"/>
              </a:rPr>
              <a:t>(Name,' *');</a:t>
            </a:r>
          </a:p>
        </p:txBody>
      </p:sp>
    </p:spTree>
    <p:custDataLst>
      <p:tags r:id="rId1"/>
    </p:custDataLst>
    <p:extLst>
      <p:ext uri="{BB962C8B-B14F-4D97-AF65-F5344CB8AC3E}">
        <p14:creationId xmlns:p14="http://schemas.microsoft.com/office/powerpoint/2010/main" val="2619169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9"/>
          <p:cNvSpPr>
            <a:spLocks noGrp="1" noChangeArrowheads="1"/>
          </p:cNvSpPr>
          <p:nvPr>
            <p:ph type="title"/>
          </p:nvPr>
        </p:nvSpPr>
        <p:spPr/>
        <p:txBody>
          <a:bodyPr/>
          <a:lstStyle/>
          <a:p>
            <a:r>
              <a:rPr lang="en-US" dirty="0"/>
              <a:t>Completed Business Scenario</a:t>
            </a:r>
          </a:p>
        </p:txBody>
      </p:sp>
      <p:sp>
        <p:nvSpPr>
          <p:cNvPr id="49155" name="Rectangle 40"/>
          <p:cNvSpPr>
            <a:spLocks noGrp="1" noChangeArrowheads="1"/>
          </p:cNvSpPr>
          <p:nvPr>
            <p:ph idx="1"/>
          </p:nvPr>
        </p:nvSpPr>
        <p:spPr/>
        <p:txBody>
          <a:bodyPr/>
          <a:lstStyle/>
          <a:p>
            <a:pPr>
              <a:spcBef>
                <a:spcPct val="0"/>
              </a:spcBef>
              <a:buClrTx/>
              <a:buFontTx/>
              <a:buNone/>
            </a:pPr>
            <a:endParaRPr lang="en-US" b="1" dirty="0"/>
          </a:p>
          <a:p>
            <a:pPr>
              <a:spcBef>
                <a:spcPct val="0"/>
              </a:spcBef>
              <a:buClrTx/>
              <a:buFontTx/>
              <a:buNone/>
            </a:pPr>
            <a:endParaRPr lang="en-US" b="1" dirty="0"/>
          </a:p>
          <a:p>
            <a:pPr>
              <a:spcBef>
                <a:spcPct val="0"/>
              </a:spcBef>
              <a:buClrTx/>
              <a:buFontTx/>
              <a:buNone/>
            </a:pPr>
            <a:endParaRPr lang="en-US" b="1" dirty="0"/>
          </a:p>
          <a:p>
            <a:pPr>
              <a:spcBef>
                <a:spcPct val="0"/>
              </a:spcBef>
              <a:buClrTx/>
              <a:buFontTx/>
              <a:buNone/>
            </a:pPr>
            <a:endParaRPr lang="en-US" b="1" dirty="0"/>
          </a:p>
          <a:p>
            <a:pPr>
              <a:spcBef>
                <a:spcPct val="0"/>
              </a:spcBef>
              <a:buClrTx/>
              <a:buFontTx/>
              <a:buNone/>
            </a:pPr>
            <a:endParaRPr lang="en-US" b="1" dirty="0"/>
          </a:p>
          <a:p>
            <a:pPr>
              <a:spcBef>
                <a:spcPct val="0"/>
              </a:spcBef>
              <a:buClrTx/>
              <a:buFontTx/>
              <a:buNone/>
            </a:pPr>
            <a:endParaRPr lang="en-US" b="1" dirty="0"/>
          </a:p>
          <a:p>
            <a:pPr>
              <a:spcBef>
                <a:spcPct val="0"/>
              </a:spcBef>
              <a:buClrTx/>
              <a:buFontTx/>
              <a:buNone/>
            </a:pPr>
            <a:endParaRPr lang="en-US" b="1" dirty="0"/>
          </a:p>
          <a:p>
            <a:pPr>
              <a:spcBef>
                <a:spcPct val="0"/>
              </a:spcBef>
              <a:buClrTx/>
              <a:buFontTx/>
              <a:buNone/>
            </a:pPr>
            <a:endParaRPr lang="en-US" b="1" dirty="0"/>
          </a:p>
          <a:p>
            <a:pPr>
              <a:spcBef>
                <a:spcPct val="0"/>
              </a:spcBef>
              <a:buClrTx/>
              <a:buFontTx/>
              <a:buNone/>
            </a:pPr>
            <a:endParaRPr lang="en-US" b="1" dirty="0"/>
          </a:p>
          <a:p>
            <a:pPr>
              <a:spcBef>
                <a:spcPct val="0"/>
              </a:spcBef>
              <a:buClrTx/>
              <a:buFontTx/>
              <a:buNone/>
            </a:pPr>
            <a:endParaRPr lang="en-US" b="1" dirty="0"/>
          </a:p>
          <a:p>
            <a:endParaRPr lang="en-US" dirty="0"/>
          </a:p>
        </p:txBody>
      </p:sp>
      <p:sp>
        <p:nvSpPr>
          <p:cNvPr id="9" name="Slide Number Placeholder 3"/>
          <p:cNvSpPr>
            <a:spLocks noGrp="1"/>
          </p:cNvSpPr>
          <p:nvPr>
            <p:ph type="sldNum" sz="quarter" idx="10"/>
          </p:nvPr>
        </p:nvSpPr>
        <p:spPr/>
        <p:txBody>
          <a:bodyPr/>
          <a:lstStyle/>
          <a:p>
            <a:pPr>
              <a:defRPr/>
            </a:pPr>
            <a:fld id="{9C267CE6-C2A1-42BF-8746-CB075CE69F30}" type="slidenum">
              <a:rPr lang="en-US"/>
              <a:pPr>
                <a:defRPr/>
              </a:pPr>
              <a:t>36</a:t>
            </a:fld>
            <a:endParaRPr lang="en-US" b="0">
              <a:latin typeface="Times New Roman" pitchFamily="18" charset="0"/>
            </a:endParaRPr>
          </a:p>
        </p:txBody>
      </p:sp>
      <p:sp>
        <p:nvSpPr>
          <p:cNvPr id="49157"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49158" name="Rectangle 4"/>
          <p:cNvSpPr>
            <a:spLocks noChangeArrowheads="1"/>
          </p:cNvSpPr>
          <p:nvPr/>
        </p:nvSpPr>
        <p:spPr bwMode="auto">
          <a:xfrm>
            <a:off x="727074" y="2190750"/>
            <a:ext cx="8310599" cy="2116990"/>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data charities;</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length ID $ 5;</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orion.biz_list</a:t>
            </a:r>
            <a:r>
              <a:rPr lang="en-US" sz="2200"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if </a:t>
            </a:r>
            <a:r>
              <a:rPr lang="en-US" sz="2200" b="1" dirty="0" err="1">
                <a:solidFill>
                  <a:srgbClr val="000000"/>
                </a:solidFill>
                <a:latin typeface="Courier New" pitchFamily="49" charset="0"/>
              </a:rPr>
              <a:t>substr</a:t>
            </a:r>
            <a:r>
              <a:rPr lang="en-US" sz="2200" b="1" dirty="0">
                <a:latin typeface="Courier New" pitchFamily="49" charset="0"/>
              </a:rPr>
              <a:t>(</a:t>
            </a:r>
            <a:r>
              <a:rPr lang="en-US" sz="2200" b="1" dirty="0" err="1">
                <a:latin typeface="Courier New" pitchFamily="49" charset="0"/>
              </a:rPr>
              <a:t>Acct_Code,length</a:t>
            </a:r>
            <a:r>
              <a:rPr lang="en-US" sz="2200" b="1" dirty="0">
                <a:latin typeface="Courier New" pitchFamily="49" charset="0"/>
              </a:rPr>
              <a:t>(</a:t>
            </a:r>
            <a:r>
              <a:rPr lang="en-US" sz="2200" b="1" dirty="0" err="1">
                <a:latin typeface="Courier New" pitchFamily="49" charset="0"/>
              </a:rPr>
              <a:t>Acct_Code</a:t>
            </a:r>
            <a:r>
              <a:rPr lang="en-US" sz="2200" b="1" dirty="0">
                <a:latin typeface="Courier New" pitchFamily="49" charset="0"/>
              </a:rPr>
              <a:t>),1)='2';</a:t>
            </a:r>
          </a:p>
          <a:p>
            <a:pPr>
              <a:lnSpc>
                <a:spcPct val="85000"/>
              </a:lnSpc>
              <a:buClr>
                <a:srgbClr val="FFCC00"/>
              </a:buClr>
              <a:buSzPct val="60000"/>
              <a:buFont typeface="Monotype Sorts" pitchFamily="2" charset="2"/>
              <a:buNone/>
            </a:pPr>
            <a:r>
              <a:rPr lang="en-US" sz="2200" b="1" dirty="0">
                <a:latin typeface="Courier New" pitchFamily="49" charset="0"/>
              </a:rPr>
              <a:t>   ID=</a:t>
            </a:r>
            <a:r>
              <a:rPr lang="en-US" sz="2200" b="1" dirty="0" err="1">
                <a:latin typeface="Courier New" pitchFamily="49" charset="0"/>
              </a:rPr>
              <a:t>substr</a:t>
            </a:r>
            <a:r>
              <a:rPr lang="en-US" sz="2200" b="1" dirty="0">
                <a:latin typeface="Courier New" pitchFamily="49" charset="0"/>
              </a:rPr>
              <a:t>(Acct_Code,1,length(</a:t>
            </a:r>
            <a:r>
              <a:rPr lang="en-US" sz="2200" b="1" dirty="0" err="1">
                <a:latin typeface="Courier New" pitchFamily="49" charset="0"/>
              </a:rPr>
              <a:t>Acct_Code</a:t>
            </a:r>
            <a:r>
              <a:rPr lang="en-US" sz="2200" b="1" dirty="0">
                <a:latin typeface="Courier New" pitchFamily="49" charset="0"/>
              </a:rPr>
              <a:t>)-1);</a:t>
            </a:r>
          </a:p>
          <a:p>
            <a:pPr>
              <a:lnSpc>
                <a:spcPct val="85000"/>
              </a:lnSpc>
              <a:buClr>
                <a:srgbClr val="FFCC00"/>
              </a:buClr>
              <a:buSzPct val="60000"/>
              <a:buFont typeface="Monotype Sorts" pitchFamily="2" charset="2"/>
              <a:buNone/>
            </a:pPr>
            <a:r>
              <a:rPr lang="en-US" sz="2200" b="1" dirty="0">
                <a:latin typeface="Courier New" pitchFamily="49" charset="0"/>
              </a:rPr>
              <a:t>   Name = </a:t>
            </a:r>
            <a:r>
              <a:rPr lang="en-US" sz="2200" b="1" dirty="0" err="1">
                <a:latin typeface="Courier New" pitchFamily="49" charset="0"/>
              </a:rPr>
              <a:t>propcase</a:t>
            </a:r>
            <a:r>
              <a:rPr lang="en-US" sz="2200" b="1" dirty="0">
                <a:latin typeface="Courier New" pitchFamily="49" charset="0"/>
              </a:rPr>
              <a:t>(Name);</a:t>
            </a:r>
          </a:p>
          <a:p>
            <a:pPr>
              <a:lnSpc>
                <a:spcPct val="85000"/>
              </a:lnSpc>
              <a:buClr>
                <a:srgbClr val="FFCC00"/>
              </a:buClr>
              <a:buSzPct val="60000"/>
              <a:buFont typeface="Monotype Sorts" pitchFamily="2" charset="2"/>
              <a:buNone/>
            </a:pPr>
            <a:r>
              <a:rPr lang="en-US" sz="2200" b="1" dirty="0">
                <a:latin typeface="Courier New" pitchFamily="49" charset="0"/>
              </a:rPr>
              <a:t>run;</a:t>
            </a:r>
          </a:p>
        </p:txBody>
      </p:sp>
      <p:sp>
        <p:nvSpPr>
          <p:cNvPr id="49159" name="Rectangle 36"/>
          <p:cNvSpPr>
            <a:spLocks noChangeArrowheads="1"/>
          </p:cNvSpPr>
          <p:nvPr>
            <p:custDataLst>
              <p:tags r:id="rId1"/>
            </p:custDataLst>
          </p:nvPr>
        </p:nvSpPr>
        <p:spPr bwMode="auto">
          <a:xfrm>
            <a:off x="1307147" y="3651250"/>
            <a:ext cx="36941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49160" name="Text Box 38"/>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p205d03</a:t>
            </a:r>
          </a:p>
        </p:txBody>
      </p:sp>
      <p:sp>
        <p:nvSpPr>
          <p:cNvPr id="49161" name="Text Box 41"/>
          <p:cNvSpPr txBox="1">
            <a:spLocks noChangeArrowheads="1"/>
          </p:cNvSpPr>
          <p:nvPr/>
        </p:nvSpPr>
        <p:spPr bwMode="auto">
          <a:xfrm>
            <a:off x="617538" y="1001713"/>
            <a:ext cx="8029575" cy="91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dirty="0"/>
              <a:t>Adding an assignment statement to convert </a:t>
            </a:r>
            <a:r>
              <a:rPr lang="en-US" b="1" dirty="0">
                <a:latin typeface="Arial"/>
              </a:rPr>
              <a:t>Name</a:t>
            </a:r>
            <a:r>
              <a:rPr lang="en-US" dirty="0"/>
              <a:t> to proper case completes the </a:t>
            </a:r>
            <a:r>
              <a:rPr lang="en-US" b="1" dirty="0">
                <a:latin typeface="Arial"/>
              </a:rPr>
              <a:t>charities</a:t>
            </a:r>
            <a:r>
              <a:rPr lang="en-US" dirty="0"/>
              <a:t> data set.</a:t>
            </a:r>
          </a:p>
        </p:txBody>
      </p:sp>
      <p:sp>
        <p:nvSpPr>
          <p:cNvPr id="10" name="Rectangle 5"/>
          <p:cNvSpPr>
            <a:spLocks noChangeArrowheads="1"/>
          </p:cNvSpPr>
          <p:nvPr/>
        </p:nvSpPr>
        <p:spPr bwMode="auto">
          <a:xfrm>
            <a:off x="1600200" y="4152900"/>
            <a:ext cx="6261538" cy="2171700"/>
          </a:xfrm>
          <a:prstGeom prst="rect">
            <a:avLst/>
          </a:prstGeom>
          <a:solidFill>
            <a:srgbClr val="FFFFFF"/>
          </a:solidFill>
          <a:ln w="38100">
            <a:solidFill>
              <a:schemeClr val="tx2"/>
            </a:solidFill>
            <a:miter lim="800000"/>
            <a:headEnd type="none" w="sm" len="sm"/>
            <a:tailEnd type="none" w="sm" len="sm"/>
          </a:ln>
        </p:spPr>
        <p:txBody>
          <a:bodyPr wrap="none" tIns="50800" bIns="50800"/>
          <a:lstStyle/>
          <a:p>
            <a:pPr marL="225425"/>
            <a:r>
              <a:rPr lang="en-US" sz="1600" b="1" dirty="0">
                <a:solidFill>
                  <a:srgbClr val="000000"/>
                </a:solidFill>
                <a:latin typeface="SAS Monospace" pitchFamily="49" charset="0"/>
              </a:rPr>
              <a:t>        Acct_</a:t>
            </a:r>
          </a:p>
          <a:p>
            <a:pPr marL="225425"/>
            <a:r>
              <a:rPr lang="en-US" sz="1600" b="1" dirty="0">
                <a:solidFill>
                  <a:srgbClr val="000000"/>
                </a:solidFill>
                <a:latin typeface="SAS Monospace" pitchFamily="49" charset="0"/>
              </a:rPr>
              <a:t> ID     Code     Name</a:t>
            </a:r>
          </a:p>
          <a:p>
            <a:pPr marL="225425"/>
            <a:endParaRPr lang="en-US" sz="1600" b="1" dirty="0">
              <a:solidFill>
                <a:srgbClr val="000000"/>
              </a:solidFill>
              <a:latin typeface="SAS Monospace" pitchFamily="49" charset="0"/>
            </a:endParaRPr>
          </a:p>
          <a:p>
            <a:pPr marL="225425"/>
            <a:r>
              <a:rPr lang="en-US" sz="1600" b="1" dirty="0">
                <a:solidFill>
                  <a:srgbClr val="000000"/>
                </a:solidFill>
                <a:latin typeface="SAS Monospace" pitchFamily="49" charset="0"/>
              </a:rPr>
              <a:t>AQI     AQI2     </a:t>
            </a:r>
            <a:r>
              <a:rPr lang="en-US" sz="1600" b="1" dirty="0" err="1">
                <a:solidFill>
                  <a:srgbClr val="000000"/>
                </a:solidFill>
                <a:latin typeface="SAS Monospace" pitchFamily="49" charset="0"/>
              </a:rPr>
              <a:t>Aquamissions</a:t>
            </a:r>
            <a:r>
              <a:rPr lang="en-US" sz="1600" b="1" dirty="0">
                <a:solidFill>
                  <a:srgbClr val="000000"/>
                </a:solidFill>
                <a:latin typeface="SAS Monospace" pitchFamily="49" charset="0"/>
              </a:rPr>
              <a:t> International</a:t>
            </a:r>
          </a:p>
          <a:p>
            <a:pPr marL="225425"/>
            <a:r>
              <a:rPr lang="en-US" sz="1600" b="1" dirty="0">
                <a:solidFill>
                  <a:srgbClr val="000000"/>
                </a:solidFill>
                <a:latin typeface="SAS Monospace" pitchFamily="49" charset="0"/>
              </a:rPr>
              <a:t>CCI     CCI2     Cancer Cures, Inc.</a:t>
            </a:r>
          </a:p>
          <a:p>
            <a:pPr marL="225425"/>
            <a:r>
              <a:rPr lang="en-US" sz="1600" b="1" dirty="0">
                <a:solidFill>
                  <a:srgbClr val="000000"/>
                </a:solidFill>
                <a:latin typeface="SAS Monospace" pitchFamily="49" charset="0"/>
              </a:rPr>
              <a:t>CNI     CNI2     Conserve Nature, Inc.</a:t>
            </a:r>
          </a:p>
          <a:p>
            <a:pPr marL="225425"/>
            <a:r>
              <a:rPr lang="en-US" sz="1600" b="1" dirty="0">
                <a:solidFill>
                  <a:srgbClr val="000000"/>
                </a:solidFill>
                <a:latin typeface="SAS Monospace" pitchFamily="49" charset="0"/>
              </a:rPr>
              <a:t>CS      CS2      Child Survivors</a:t>
            </a:r>
          </a:p>
          <a:p>
            <a:pPr marL="225425"/>
            <a:r>
              <a:rPr lang="en-US" sz="1600" b="1" dirty="0">
                <a:solidFill>
                  <a:srgbClr val="000000"/>
                </a:solidFill>
                <a:latin typeface="SAS Monospace" pitchFamily="49" charset="0"/>
              </a:rPr>
              <a:t>CU      CU2      </a:t>
            </a:r>
            <a:r>
              <a:rPr lang="en-US" sz="1600" b="1" dirty="0" err="1">
                <a:solidFill>
                  <a:srgbClr val="000000"/>
                </a:solidFill>
                <a:latin typeface="SAS Monospace" pitchFamily="49" charset="0"/>
              </a:rPr>
              <a:t>Cuidadores</a:t>
            </a:r>
            <a:r>
              <a:rPr lang="en-US" sz="1600" b="1" dirty="0">
                <a:solidFill>
                  <a:srgbClr val="000000"/>
                </a:solidFill>
                <a:latin typeface="SAS Monospace" pitchFamily="49" charset="0"/>
              </a:rPr>
              <a:t> Ltd.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t>Other Useful Character Functions</a:t>
            </a:r>
          </a:p>
        </p:txBody>
      </p:sp>
      <p:sp>
        <p:nvSpPr>
          <p:cNvPr id="51203" name="Rectangle 3"/>
          <p:cNvSpPr>
            <a:spLocks noGrp="1" noChangeArrowheads="1"/>
          </p:cNvSpPr>
          <p:nvPr>
            <p:ph idx="1"/>
          </p:nvPr>
        </p:nvSpPr>
        <p:spPr/>
        <p:txBody>
          <a:bodyPr/>
          <a:lstStyle/>
          <a:p>
            <a:endParaRPr lang="en-US" noProof="1"/>
          </a:p>
        </p:txBody>
      </p:sp>
      <p:sp>
        <p:nvSpPr>
          <p:cNvPr id="61" name="Slide Number Placeholder 3"/>
          <p:cNvSpPr>
            <a:spLocks noGrp="1"/>
          </p:cNvSpPr>
          <p:nvPr>
            <p:ph type="sldNum" sz="quarter" idx="10"/>
          </p:nvPr>
        </p:nvSpPr>
        <p:spPr/>
        <p:txBody>
          <a:bodyPr/>
          <a:lstStyle/>
          <a:p>
            <a:pPr>
              <a:defRPr/>
            </a:pPr>
            <a:fld id="{A5FDEB3D-A51C-4942-82B6-23C040CED32F}" type="slidenum">
              <a:rPr lang="en-US"/>
              <a:pPr>
                <a:defRPr/>
              </a:pPr>
              <a:t>37</a:t>
            </a:fld>
            <a:endParaRPr lang="en-US" b="0">
              <a:latin typeface="Times New Roman" pitchFamily="18" charset="0"/>
            </a:endParaRPr>
          </a:p>
        </p:txBody>
      </p:sp>
      <p:graphicFrame>
        <p:nvGraphicFramePr>
          <p:cNvPr id="1103290" name="Group 442"/>
          <p:cNvGraphicFramePr>
            <a:graphicFrameLocks noGrp="1"/>
          </p:cNvGraphicFramePr>
          <p:nvPr>
            <p:extLst>
              <p:ext uri="{D42A27DB-BD31-4B8C-83A1-F6EECF244321}">
                <p14:modId xmlns:p14="http://schemas.microsoft.com/office/powerpoint/2010/main" val="2285944164"/>
              </p:ext>
            </p:extLst>
          </p:nvPr>
        </p:nvGraphicFramePr>
        <p:xfrm>
          <a:off x="703263" y="1143000"/>
          <a:ext cx="7764462" cy="4217988"/>
        </p:xfrm>
        <a:graphic>
          <a:graphicData uri="http://schemas.openxmlformats.org/drawingml/2006/table">
            <a:tbl>
              <a:tblPr/>
              <a:tblGrid>
                <a:gridCol w="2720975">
                  <a:extLst>
                    <a:ext uri="{9D8B030D-6E8A-4147-A177-3AD203B41FA5}">
                      <a16:colId xmlns:a16="http://schemas.microsoft.com/office/drawing/2014/main" val="20000"/>
                    </a:ext>
                  </a:extLst>
                </a:gridCol>
                <a:gridCol w="5043487">
                  <a:extLst>
                    <a:ext uri="{9D8B030D-6E8A-4147-A177-3AD203B41FA5}">
                      <a16:colId xmlns:a16="http://schemas.microsoft.com/office/drawing/2014/main" val="20001"/>
                    </a:ext>
                  </a:extLst>
                </a:gridCol>
              </a:tblGrid>
              <a:tr h="6191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Function</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charset="0"/>
                        </a:rPr>
                        <a:t>Purpose</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6175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a:ln>
                            <a:noFill/>
                          </a:ln>
                          <a:solidFill>
                            <a:srgbClr val="000000"/>
                          </a:solidFill>
                          <a:effectLst/>
                          <a:latin typeface="Arial" charset="0"/>
                        </a:rPr>
                        <a:t>RIGHT(</a:t>
                      </a:r>
                      <a:r>
                        <a:rPr kumimoji="0" lang="en-US" sz="2000" b="0" i="1" u="none" strike="noStrike" cap="none" normalizeH="0" baseline="0">
                          <a:ln>
                            <a:noFill/>
                          </a:ln>
                          <a:solidFill>
                            <a:srgbClr val="000000"/>
                          </a:solidFill>
                          <a:effectLst/>
                          <a:latin typeface="Arial" charset="0"/>
                        </a:rPr>
                        <a:t>string</a:t>
                      </a:r>
                      <a:r>
                        <a:rPr kumimoji="0" lang="en-US" sz="2000" b="0" i="0" u="none" strike="noStrike" cap="none" normalizeH="0" baseline="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Right-aligns a character expression.</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6191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a:ln>
                            <a:noFill/>
                          </a:ln>
                          <a:solidFill>
                            <a:srgbClr val="000000"/>
                          </a:solidFill>
                          <a:effectLst/>
                          <a:latin typeface="Arial" charset="0"/>
                        </a:rPr>
                        <a:t>LEFT(</a:t>
                      </a:r>
                      <a:r>
                        <a:rPr kumimoji="0" lang="en-US" sz="2000" b="0" i="1" u="none" strike="noStrike" cap="none" normalizeH="0" baseline="0">
                          <a:ln>
                            <a:noFill/>
                          </a:ln>
                          <a:solidFill>
                            <a:srgbClr val="000000"/>
                          </a:solidFill>
                          <a:effectLst/>
                          <a:latin typeface="Arial" charset="0"/>
                        </a:rPr>
                        <a:t>string</a:t>
                      </a:r>
                      <a:r>
                        <a:rPr kumimoji="0" lang="en-US" sz="2000" b="0" i="0" u="none" strike="noStrike" cap="none" normalizeH="0" baseline="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Left-aligns a character expression. </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6191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UPCASE(</a:t>
                      </a:r>
                      <a:r>
                        <a:rPr kumimoji="0" lang="en-US" sz="2000" b="0" i="1" u="none" strike="noStrike" cap="none" normalizeH="0" baseline="0" dirty="0">
                          <a:ln>
                            <a:noFill/>
                          </a:ln>
                          <a:solidFill>
                            <a:srgbClr val="000000"/>
                          </a:solidFill>
                          <a:effectLst/>
                          <a:latin typeface="Arial" charset="0"/>
                        </a:rPr>
                        <a:t>string</a:t>
                      </a:r>
                      <a:r>
                        <a:rPr kumimoji="0" lang="en-US" sz="2000" b="0" i="0" u="none" strike="noStrike" cap="none" normalizeH="0" baseline="0" dirty="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Converts all letters in an argument to uppercase. </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6175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a:ln>
                            <a:noFill/>
                          </a:ln>
                          <a:solidFill>
                            <a:srgbClr val="000000"/>
                          </a:solidFill>
                          <a:effectLst/>
                          <a:latin typeface="Arial" charset="0"/>
                        </a:rPr>
                        <a:t>LOWCASE(</a:t>
                      </a:r>
                      <a:r>
                        <a:rPr kumimoji="0" lang="en-US" sz="2000" b="0" i="1" u="none" strike="noStrike" cap="none" normalizeH="0" baseline="0">
                          <a:ln>
                            <a:noFill/>
                          </a:ln>
                          <a:solidFill>
                            <a:srgbClr val="000000"/>
                          </a:solidFill>
                          <a:effectLst/>
                          <a:latin typeface="Arial" charset="0"/>
                        </a:rPr>
                        <a:t>string</a:t>
                      </a:r>
                      <a:r>
                        <a:rPr kumimoji="0" lang="en-US" sz="2000" b="0" i="0" u="none" strike="noStrike" cap="none" normalizeH="0" baseline="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Converts all letters in an argument to lowercase. </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4"/>
                  </a:ext>
                </a:extLst>
              </a:tr>
              <a:tr h="6191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CHAR(</a:t>
                      </a:r>
                      <a:r>
                        <a:rPr kumimoji="0" lang="en-US" sz="2000" b="0" i="1" u="none" strike="noStrike" cap="none" normalizeH="0" baseline="0" dirty="0" err="1">
                          <a:ln>
                            <a:noFill/>
                          </a:ln>
                          <a:solidFill>
                            <a:srgbClr val="000000"/>
                          </a:solidFill>
                          <a:effectLst/>
                          <a:latin typeface="Arial" charset="0"/>
                        </a:rPr>
                        <a:t>string</a:t>
                      </a:r>
                      <a:r>
                        <a:rPr kumimoji="0" lang="en-US" sz="2000" b="0" i="1" u="none" strike="noStrike" kern="1200" cap="none" normalizeH="0" baseline="0" dirty="0" err="1">
                          <a:ln>
                            <a:noFill/>
                          </a:ln>
                          <a:solidFill>
                            <a:srgbClr val="000000"/>
                          </a:solidFill>
                          <a:effectLst/>
                          <a:latin typeface="Arial" charset="0"/>
                          <a:ea typeface="+mn-ea"/>
                          <a:cs typeface="+mn-cs"/>
                        </a:rPr>
                        <a:t>,position</a:t>
                      </a:r>
                      <a:r>
                        <a:rPr kumimoji="0" lang="en-US" sz="2000" b="0" i="0" u="none" strike="noStrike" cap="none" normalizeH="0" baseline="0" dirty="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Returns a single character from a specified </a:t>
                      </a:r>
                      <a:r>
                        <a:rPr kumimoji="0" lang="en-US" sz="2000" b="0" i="1" u="none" strike="noStrike" cap="none" normalizeH="0" baseline="0" dirty="0">
                          <a:ln>
                            <a:noFill/>
                          </a:ln>
                          <a:solidFill>
                            <a:srgbClr val="000000"/>
                          </a:solidFill>
                          <a:effectLst/>
                          <a:latin typeface="Arial" charset="0"/>
                        </a:rPr>
                        <a:t>position</a:t>
                      </a:r>
                      <a:r>
                        <a:rPr kumimoji="0" lang="en-US" sz="2000" b="0" i="0" u="none" strike="noStrike" cap="none" normalizeH="0" baseline="0" dirty="0">
                          <a:ln>
                            <a:noFill/>
                          </a:ln>
                          <a:solidFill>
                            <a:srgbClr val="000000"/>
                          </a:solidFill>
                          <a:effectLst/>
                          <a:latin typeface="Arial" charset="0"/>
                        </a:rPr>
                        <a:t> in a character </a:t>
                      </a:r>
                      <a:r>
                        <a:rPr kumimoji="0" lang="en-US" sz="2000" b="0" i="1" u="none" strike="noStrike" cap="none" normalizeH="0" baseline="0" dirty="0">
                          <a:ln>
                            <a:noFill/>
                          </a:ln>
                          <a:solidFill>
                            <a:srgbClr val="000000"/>
                          </a:solidFill>
                          <a:effectLst/>
                          <a:latin typeface="Arial" charset="0"/>
                        </a:rPr>
                        <a:t>string</a:t>
                      </a:r>
                      <a:r>
                        <a:rPr kumimoji="0" lang="en-US" sz="2000" b="0" i="0" u="none" strike="noStrike" cap="none" normalizeH="0" baseline="0" dirty="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5.05 Short </a:t>
            </a:r>
            <a:r>
              <a:rPr lang="en-US" dirty="0"/>
              <a:t>Answer Poll</a:t>
            </a:r>
          </a:p>
        </p:txBody>
      </p:sp>
      <p:sp>
        <p:nvSpPr>
          <p:cNvPr id="3075" name="Rectangle 5"/>
          <p:cNvSpPr>
            <a:spLocks noGrp="1" noChangeArrowheads="1"/>
          </p:cNvSpPr>
          <p:nvPr>
            <p:ph idx="1"/>
          </p:nvPr>
        </p:nvSpPr>
        <p:spPr/>
        <p:txBody>
          <a:bodyPr/>
          <a:lstStyle/>
          <a:p>
            <a:r>
              <a:rPr lang="en-US" dirty="0"/>
              <a:t>Open and submit the program file </a:t>
            </a:r>
            <a:r>
              <a:rPr lang="en-US" b="1" dirty="0"/>
              <a:t>p205a01</a:t>
            </a:r>
            <a:r>
              <a:rPr lang="en-US" dirty="0"/>
              <a:t>. Find and correct the syntax error. </a:t>
            </a:r>
            <a:br>
              <a:rPr lang="en-US" dirty="0"/>
            </a:br>
            <a:endParaRPr lang="en-US" dirty="0"/>
          </a:p>
          <a:p>
            <a:r>
              <a:rPr lang="en-US" dirty="0"/>
              <a:t>Check the log for the corrected program. How many observations and variables are in the </a:t>
            </a:r>
            <a:r>
              <a:rPr lang="en-US" b="1" dirty="0"/>
              <a:t>shoes</a:t>
            </a:r>
            <a:r>
              <a:rPr lang="en-US" dirty="0"/>
              <a:t> data set?</a:t>
            </a:r>
          </a:p>
          <a:p>
            <a:endParaRPr lang="en-US" dirty="0"/>
          </a:p>
          <a:p>
            <a:r>
              <a:rPr lang="en-US" b="1" dirty="0"/>
              <a:t>p205a01.sas</a:t>
            </a:r>
          </a:p>
          <a:p>
            <a:pPr marL="0" indent="0"/>
            <a:endParaRPr lang="en-US" b="1" dirty="0"/>
          </a:p>
        </p:txBody>
      </p:sp>
      <p:sp>
        <p:nvSpPr>
          <p:cNvPr id="4" name="Rectangle 5"/>
          <p:cNvSpPr>
            <a:spLocks noChangeArrowheads="1"/>
          </p:cNvSpPr>
          <p:nvPr/>
        </p:nvSpPr>
        <p:spPr bwMode="auto">
          <a:xfrm>
            <a:off x="685800" y="4063407"/>
            <a:ext cx="7781925" cy="16954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solidFill>
                  <a:srgbClr val="000000"/>
                </a:solidFill>
                <a:latin typeface="Courier New" pitchFamily="49" charset="0"/>
              </a:rPr>
              <a:t>data shoes;</a:t>
            </a:r>
          </a:p>
          <a:p>
            <a:pPr>
              <a:lnSpc>
                <a:spcPct val="85000"/>
              </a:lnSpc>
            </a:pPr>
            <a:r>
              <a:rPr lang="en-US" b="1" dirty="0">
                <a:solidFill>
                  <a:srgbClr val="000000"/>
                </a:solidFill>
                <a:latin typeface="Courier New" pitchFamily="49" charset="0"/>
              </a:rPr>
              <a:t>   set </a:t>
            </a:r>
            <a:r>
              <a:rPr lang="en-US" b="1" dirty="0" err="1">
                <a:solidFill>
                  <a:srgbClr val="000000"/>
                </a:solidFill>
                <a:latin typeface="Courier New" pitchFamily="49" charset="0"/>
              </a:rPr>
              <a:t>orion.product_list</a:t>
            </a:r>
            <a:r>
              <a:rPr lang="en-US" b="1" dirty="0">
                <a:solidFill>
                  <a:srgbClr val="000000"/>
                </a:solidFill>
                <a:latin typeface="Courier New" pitchFamily="49" charset="0"/>
              </a:rPr>
              <a:t>;</a:t>
            </a:r>
          </a:p>
          <a:p>
            <a:pPr>
              <a:lnSpc>
                <a:spcPct val="85000"/>
              </a:lnSpc>
            </a:pPr>
            <a:r>
              <a:rPr lang="en-US" b="1" dirty="0">
                <a:solidFill>
                  <a:srgbClr val="000000"/>
                </a:solidFill>
                <a:latin typeface="Courier New" pitchFamily="49" charset="0"/>
              </a:rPr>
              <a:t>   if </a:t>
            </a:r>
            <a:r>
              <a:rPr lang="en-US" b="1" dirty="0" err="1">
                <a:solidFill>
                  <a:srgbClr val="000000"/>
                </a:solidFill>
                <a:latin typeface="Courier New" pitchFamily="49" charset="0"/>
              </a:rPr>
              <a:t>substr</a:t>
            </a:r>
            <a:r>
              <a:rPr lang="en-US" b="1" dirty="0">
                <a:latin typeface="Courier New" pitchFamily="49" charset="0"/>
              </a:rPr>
              <a:t>(right(Product_Name,33,13))=</a:t>
            </a:r>
          </a:p>
          <a:p>
            <a:pPr>
              <a:lnSpc>
                <a:spcPct val="85000"/>
              </a:lnSpc>
            </a:pPr>
            <a:r>
              <a:rPr lang="en-US" b="1" dirty="0">
                <a:latin typeface="Courier New" pitchFamily="49" charset="0"/>
              </a:rPr>
              <a:t>      'Running Shoes';</a:t>
            </a:r>
          </a:p>
          <a:p>
            <a:pPr>
              <a:lnSpc>
                <a:spcPct val="85000"/>
              </a:lnSpc>
            </a:pPr>
            <a:r>
              <a:rPr lang="en-US" b="1" dirty="0">
                <a:latin typeface="Courier New" pitchFamily="49" charset="0"/>
              </a:rPr>
              <a:t>run;</a:t>
            </a: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5.05 Short </a:t>
            </a:r>
            <a:r>
              <a:rPr lang="en-US" dirty="0"/>
              <a:t>Answer Poll – Correct Answer</a:t>
            </a:r>
          </a:p>
        </p:txBody>
      </p:sp>
      <p:sp>
        <p:nvSpPr>
          <p:cNvPr id="3075" name="Rectangle 5"/>
          <p:cNvSpPr>
            <a:spLocks noGrp="1" noChangeArrowheads="1"/>
          </p:cNvSpPr>
          <p:nvPr>
            <p:ph idx="1"/>
          </p:nvPr>
        </p:nvSpPr>
        <p:spPr/>
        <p:txBody>
          <a:bodyPr/>
          <a:lstStyle/>
          <a:p>
            <a:r>
              <a:rPr lang="en-US" b="1" dirty="0"/>
              <a:t>Misplaced parentheses are some of the most common syntax errors with functions.</a:t>
            </a:r>
          </a:p>
          <a:p>
            <a:endParaRPr lang="en-US" dirty="0"/>
          </a:p>
          <a:p>
            <a:r>
              <a:rPr lang="en-US" dirty="0"/>
              <a:t>Corrected </a:t>
            </a:r>
            <a:r>
              <a:rPr lang="en-US" b="1" dirty="0"/>
              <a:t>p205a01.sas</a:t>
            </a:r>
          </a:p>
          <a:p>
            <a:endParaRPr lang="en-US" sz="2800" b="1" dirty="0">
              <a:latin typeface="Courier New" pitchFamily="49" charset="0"/>
            </a:endParaRPr>
          </a:p>
          <a:p>
            <a:endParaRPr lang="en-US" sz="2800" b="1" dirty="0">
              <a:latin typeface="Courier New" pitchFamily="49" charset="0"/>
            </a:endParaRPr>
          </a:p>
          <a:p>
            <a:endParaRPr lang="en-US" sz="2800" b="1" dirty="0">
              <a:latin typeface="Courier New" pitchFamily="49" charset="0"/>
            </a:endParaRPr>
          </a:p>
          <a:p>
            <a:endParaRPr lang="en-US" sz="2800" b="1" dirty="0">
              <a:latin typeface="Courier New" pitchFamily="49" charset="0"/>
            </a:endParaRPr>
          </a:p>
          <a:p>
            <a:r>
              <a:rPr lang="en-US" b="1" dirty="0"/>
              <a:t>After running the corrected program, the shoes </a:t>
            </a:r>
            <a:br>
              <a:rPr lang="en-US" b="1" dirty="0"/>
            </a:br>
            <a:r>
              <a:rPr lang="en-US" b="1" dirty="0"/>
              <a:t>data set has eight observations and five variables.</a:t>
            </a:r>
          </a:p>
        </p:txBody>
      </p:sp>
      <p:grpSp>
        <p:nvGrpSpPr>
          <p:cNvPr id="7" name="Group 6"/>
          <p:cNvGrpSpPr/>
          <p:nvPr/>
        </p:nvGrpSpPr>
        <p:grpSpPr>
          <a:xfrm>
            <a:off x="680036" y="1762777"/>
            <a:ext cx="8041456" cy="2777307"/>
            <a:chOff x="845369" y="1797868"/>
            <a:chExt cx="8041456" cy="2777307"/>
          </a:xfrm>
        </p:grpSpPr>
        <p:sp>
          <p:nvSpPr>
            <p:cNvPr id="8" name="Rectangle 5"/>
            <p:cNvSpPr>
              <a:spLocks noChangeArrowheads="1"/>
            </p:cNvSpPr>
            <p:nvPr/>
          </p:nvSpPr>
          <p:spPr bwMode="auto">
            <a:xfrm>
              <a:off x="845369" y="2879725"/>
              <a:ext cx="7781925" cy="16954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solidFill>
                    <a:srgbClr val="000000"/>
                  </a:solidFill>
                  <a:latin typeface="Courier New" pitchFamily="49" charset="0"/>
                </a:rPr>
                <a:t>data shoes;</a:t>
              </a:r>
            </a:p>
            <a:p>
              <a:pPr>
                <a:lnSpc>
                  <a:spcPct val="85000"/>
                </a:lnSpc>
              </a:pPr>
              <a:r>
                <a:rPr lang="en-US" b="1" dirty="0">
                  <a:solidFill>
                    <a:srgbClr val="000000"/>
                  </a:solidFill>
                  <a:latin typeface="Courier New" pitchFamily="49" charset="0"/>
                </a:rPr>
                <a:t>  set </a:t>
              </a:r>
              <a:r>
                <a:rPr lang="en-US" b="1" dirty="0" err="1">
                  <a:solidFill>
                    <a:srgbClr val="000000"/>
                  </a:solidFill>
                  <a:latin typeface="Courier New" pitchFamily="49" charset="0"/>
                </a:rPr>
                <a:t>orion.product_list</a:t>
              </a:r>
              <a:r>
                <a:rPr lang="en-US" b="1" dirty="0">
                  <a:solidFill>
                    <a:srgbClr val="000000"/>
                  </a:solidFill>
                  <a:latin typeface="Courier New" pitchFamily="49" charset="0"/>
                </a:rPr>
                <a:t>;</a:t>
              </a:r>
            </a:p>
            <a:p>
              <a:pPr>
                <a:lnSpc>
                  <a:spcPct val="85000"/>
                </a:lnSpc>
              </a:pPr>
              <a:r>
                <a:rPr lang="en-US" b="1" dirty="0">
                  <a:solidFill>
                    <a:srgbClr val="000000"/>
                  </a:solidFill>
                  <a:latin typeface="Courier New" pitchFamily="49" charset="0"/>
                </a:rPr>
                <a:t>  if </a:t>
              </a:r>
              <a:r>
                <a:rPr lang="en-US" b="1" dirty="0" err="1">
                  <a:solidFill>
                    <a:srgbClr val="000000"/>
                  </a:solidFill>
                  <a:latin typeface="Courier New" pitchFamily="49" charset="0"/>
                </a:rPr>
                <a:t>substr</a:t>
              </a:r>
              <a:r>
                <a:rPr lang="en-US" b="1" dirty="0">
                  <a:latin typeface="Courier New" pitchFamily="49" charset="0"/>
                </a:rPr>
                <a:t>(right(</a:t>
              </a:r>
              <a:r>
                <a:rPr lang="en-US" b="1" dirty="0" err="1">
                  <a:latin typeface="Courier New" pitchFamily="49" charset="0"/>
                </a:rPr>
                <a:t>Product_Name</a:t>
              </a:r>
              <a:r>
                <a:rPr lang="en-US" b="1" dirty="0">
                  <a:latin typeface="Courier New" pitchFamily="49" charset="0"/>
                </a:rPr>
                <a:t>),33,13)=</a:t>
              </a:r>
            </a:p>
            <a:p>
              <a:pPr>
                <a:lnSpc>
                  <a:spcPct val="85000"/>
                </a:lnSpc>
              </a:pPr>
              <a:r>
                <a:rPr lang="en-US" b="1" dirty="0">
                  <a:latin typeface="Courier New" pitchFamily="49" charset="0"/>
                </a:rPr>
                <a:t>      'Running Shoes';</a:t>
              </a:r>
            </a:p>
            <a:p>
              <a:pPr>
                <a:lnSpc>
                  <a:spcPct val="85000"/>
                </a:lnSpc>
              </a:pPr>
              <a:r>
                <a:rPr lang="en-US" b="1" dirty="0">
                  <a:latin typeface="Courier New" pitchFamily="49" charset="0"/>
                </a:rPr>
                <a:t>run;</a:t>
              </a:r>
            </a:p>
          </p:txBody>
        </p:sp>
        <p:sp>
          <p:nvSpPr>
            <p:cNvPr id="9" name="Rectangle 7"/>
            <p:cNvSpPr>
              <a:spLocks noChangeArrowheads="1"/>
            </p:cNvSpPr>
            <p:nvPr>
              <p:custDataLst>
                <p:tags r:id="rId2"/>
              </p:custDataLst>
            </p:nvPr>
          </p:nvSpPr>
          <p:spPr bwMode="auto">
            <a:xfrm>
              <a:off x="6269038" y="3546475"/>
              <a:ext cx="20796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0" name="AutoShape 8"/>
            <p:cNvSpPr>
              <a:spLocks/>
            </p:cNvSpPr>
            <p:nvPr/>
          </p:nvSpPr>
          <p:spPr bwMode="auto">
            <a:xfrm>
              <a:off x="6629400" y="1797868"/>
              <a:ext cx="2257425" cy="487313"/>
            </a:xfrm>
            <a:prstGeom prst="borderCallout1">
              <a:avLst>
                <a:gd name="adj1" fmla="val 21949"/>
                <a:gd name="adj2" fmla="val 0"/>
                <a:gd name="adj3" fmla="val 318903"/>
                <a:gd name="adj4" fmla="val -12167"/>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dirty="0">
                  <a:solidFill>
                    <a:srgbClr val="FFFFFF"/>
                  </a:solidFill>
                </a:rPr>
                <a:t>correctly placed </a:t>
              </a:r>
            </a:p>
          </p:txBody>
        </p:sp>
      </p:grpSp>
    </p:spTree>
    <p:custDataLst>
      <p:tags r:id="rId1"/>
    </p:custDataLst>
    <p:extLst>
      <p:ext uri="{BB962C8B-B14F-4D97-AF65-F5344CB8AC3E}">
        <p14:creationId xmlns:p14="http://schemas.microsoft.com/office/powerpoint/2010/main" val="2973344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SAS Functions</a:t>
            </a:r>
          </a:p>
        </p:txBody>
      </p:sp>
      <p:sp>
        <p:nvSpPr>
          <p:cNvPr id="8195" name="Rectangle 3"/>
          <p:cNvSpPr>
            <a:spLocks noGrp="1" noChangeArrowheads="1"/>
          </p:cNvSpPr>
          <p:nvPr>
            <p:ph idx="1"/>
          </p:nvPr>
        </p:nvSpPr>
        <p:spPr>
          <a:xfrm>
            <a:off x="685800" y="1071563"/>
            <a:ext cx="7769225" cy="4267200"/>
          </a:xfrm>
        </p:spPr>
        <p:txBody>
          <a:bodyPr/>
          <a:lstStyle/>
          <a:p>
            <a:r>
              <a:rPr lang="en-US" dirty="0"/>
              <a:t>SAS provides a large library of functions for manipulating data during DATA step execution.</a:t>
            </a:r>
          </a:p>
          <a:p>
            <a:endParaRPr lang="en-US" dirty="0"/>
          </a:p>
          <a:p>
            <a:pPr>
              <a:spcAft>
                <a:spcPct val="20000"/>
              </a:spcAft>
            </a:pPr>
            <a:r>
              <a:rPr lang="en-US" dirty="0"/>
              <a:t>A SAS function is often categorized by the type of </a:t>
            </a:r>
            <a:br>
              <a:rPr lang="en-US" dirty="0"/>
            </a:br>
            <a:r>
              <a:rPr lang="en-US" dirty="0"/>
              <a:t>data manipulation performed:</a:t>
            </a:r>
          </a:p>
          <a:p>
            <a:pPr lvl="1"/>
            <a:r>
              <a:rPr lang="en-US" dirty="0"/>
              <a:t>Array</a:t>
            </a:r>
          </a:p>
          <a:p>
            <a:pPr lvl="1"/>
            <a:r>
              <a:rPr lang="en-US" dirty="0"/>
              <a:t>Character</a:t>
            </a:r>
          </a:p>
          <a:p>
            <a:pPr lvl="1"/>
            <a:r>
              <a:rPr lang="en-US" dirty="0"/>
              <a:t>Date and Time</a:t>
            </a:r>
          </a:p>
          <a:p>
            <a:pPr lvl="1"/>
            <a:r>
              <a:rPr lang="en-US" dirty="0"/>
              <a:t>Descriptive Statistics</a:t>
            </a:r>
          </a:p>
          <a:p>
            <a:pPr lvl="1"/>
            <a:r>
              <a:rPr lang="en-US" dirty="0"/>
              <a:t>Financial</a:t>
            </a:r>
          </a:p>
          <a:p>
            <a:pPr lvl="1"/>
            <a:r>
              <a:rPr lang="en-US" dirty="0"/>
              <a:t>Mathematical		</a:t>
            </a:r>
          </a:p>
          <a:p>
            <a:pPr lvl="1">
              <a:buFont typeface="Wingdings" pitchFamily="2" charset="2"/>
              <a:buNone/>
            </a:pPr>
            <a:endParaRPr lang="en-US" dirty="0"/>
          </a:p>
        </p:txBody>
      </p:sp>
      <p:sp>
        <p:nvSpPr>
          <p:cNvPr id="6" name="Slide Number Placeholder 3"/>
          <p:cNvSpPr>
            <a:spLocks noGrp="1"/>
          </p:cNvSpPr>
          <p:nvPr>
            <p:ph type="sldNum" sz="quarter" idx="10"/>
          </p:nvPr>
        </p:nvSpPr>
        <p:spPr/>
        <p:txBody>
          <a:bodyPr/>
          <a:lstStyle/>
          <a:p>
            <a:pPr>
              <a:defRPr/>
            </a:pPr>
            <a:fld id="{0F86039C-360B-498B-BA53-F59222F4A700}" type="slidenum">
              <a:rPr lang="en-US"/>
              <a:pPr>
                <a:defRPr/>
              </a:pPr>
              <a:t>4</a:t>
            </a:fld>
            <a:endParaRPr lang="en-US" b="0">
              <a:latin typeface="Times New Roman" pitchFamily="18" charset="0"/>
            </a:endParaRPr>
          </a:p>
        </p:txBody>
      </p:sp>
      <p:sp>
        <p:nvSpPr>
          <p:cNvPr id="8197" name="Rectangle 4"/>
          <p:cNvSpPr>
            <a:spLocks noChangeArrowheads="1"/>
          </p:cNvSpPr>
          <p:nvPr/>
        </p:nvSpPr>
        <p:spPr bwMode="auto">
          <a:xfrm>
            <a:off x="4572000" y="2830513"/>
            <a:ext cx="2852738"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50000"/>
              </a:spcBef>
              <a:tabLst>
                <a:tab pos="744538" algn="l"/>
              </a:tabLst>
            </a:pPr>
            <a:endParaRPr lang="en-US" sz="2800" noProof="1"/>
          </a:p>
        </p:txBody>
      </p:sp>
      <p:sp>
        <p:nvSpPr>
          <p:cNvPr id="8198" name="Rectangle 6"/>
          <p:cNvSpPr>
            <a:spLocks noChangeArrowheads="1"/>
          </p:cNvSpPr>
          <p:nvPr/>
        </p:nvSpPr>
        <p:spPr bwMode="auto">
          <a:xfrm>
            <a:off x="4368800" y="3088375"/>
            <a:ext cx="3835400" cy="289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96875" lvl="1" indent="-282575">
              <a:spcBef>
                <a:spcPct val="20000"/>
              </a:spcBef>
              <a:buClr>
                <a:srgbClr val="0053C3"/>
              </a:buClr>
              <a:buSzPct val="70000"/>
              <a:buFont typeface="Wingdings" pitchFamily="2" charset="2"/>
              <a:buChar char="n"/>
            </a:pPr>
            <a:r>
              <a:rPr lang="en-US" dirty="0"/>
              <a:t>Probability</a:t>
            </a:r>
          </a:p>
          <a:p>
            <a:pPr marL="396875" lvl="1" indent="-282575">
              <a:spcBef>
                <a:spcPct val="20000"/>
              </a:spcBef>
              <a:buClr>
                <a:srgbClr val="0053C3"/>
              </a:buClr>
              <a:buSzPct val="70000"/>
              <a:buFont typeface="Wingdings" pitchFamily="2" charset="2"/>
              <a:buChar char="n"/>
            </a:pPr>
            <a:r>
              <a:rPr lang="en-US" dirty="0"/>
              <a:t>Random Number		</a:t>
            </a:r>
          </a:p>
          <a:p>
            <a:pPr marL="396875" lvl="1" indent="-282575">
              <a:spcBef>
                <a:spcPct val="20000"/>
              </a:spcBef>
              <a:buClr>
                <a:srgbClr val="0053C3"/>
              </a:buClr>
              <a:buSzPct val="70000"/>
              <a:buFont typeface="Wingdings" pitchFamily="2" charset="2"/>
              <a:buChar char="n"/>
            </a:pPr>
            <a:r>
              <a:rPr lang="en-US" dirty="0"/>
              <a:t>Special	</a:t>
            </a:r>
          </a:p>
          <a:p>
            <a:pPr marL="396875" lvl="1" indent="-282575">
              <a:spcBef>
                <a:spcPct val="20000"/>
              </a:spcBef>
              <a:buClr>
                <a:srgbClr val="0053C3"/>
              </a:buClr>
              <a:buSzPct val="70000"/>
              <a:buFont typeface="Wingdings" pitchFamily="2" charset="2"/>
              <a:buChar char="n"/>
            </a:pPr>
            <a:r>
              <a:rPr lang="en-US" dirty="0"/>
              <a:t>State and </a:t>
            </a:r>
            <a:r>
              <a:rPr lang="en-US" dirty="0">
                <a:solidFill>
                  <a:srgbClr val="000000"/>
                </a:solidFill>
              </a:rPr>
              <a:t>ZIP Code</a:t>
            </a:r>
          </a:p>
          <a:p>
            <a:pPr marL="396875" lvl="1" indent="-282575">
              <a:spcBef>
                <a:spcPct val="20000"/>
              </a:spcBef>
              <a:buClr>
                <a:srgbClr val="0053C3"/>
              </a:buClr>
              <a:buSzPct val="70000"/>
              <a:buFont typeface="Wingdings" pitchFamily="2" charset="2"/>
              <a:buChar char="n"/>
            </a:pPr>
            <a:r>
              <a:rPr lang="en-US" dirty="0"/>
              <a:t>Trigonometric</a:t>
            </a:r>
          </a:p>
          <a:p>
            <a:pPr marL="396875" lvl="1" indent="-282575">
              <a:spcBef>
                <a:spcPct val="20000"/>
              </a:spcBef>
              <a:buClr>
                <a:schemeClr val="tx2"/>
              </a:buClr>
              <a:buSzPct val="70000"/>
              <a:buFont typeface="Wingdings" pitchFamily="2" charset="2"/>
              <a:buChar char="n"/>
            </a:pPr>
            <a:endParaRPr lang="en-US" dirty="0"/>
          </a:p>
        </p:txBody>
      </p:sp>
      <p:pic>
        <p:nvPicPr>
          <p:cNvPr id="1026" name="Picture 2" descr="\\sashq\root\dept\PSD\GRAPHICS\Illustrations\Statistics and Probability\statistical_N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5191524"/>
            <a:ext cx="1473200" cy="14355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ashq\root\dept\PSD\GRAPHICS\Illustrations\Programming\func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4738" y="2653030"/>
            <a:ext cx="1373822" cy="11469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sassff\AppData\Local\Microsoft\Windows\Temporary Internet Files\Content.Outlook\HAZINNZI\character_l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8800" y="5320522"/>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sassff\AppData\Local\Microsoft\Windows\Temporary Internet Files\Content.Outlook\HAZINNZI\numeric_l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1148" y="5513209"/>
            <a:ext cx="792162" cy="792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5: Data Transformations</a:t>
            </a:r>
          </a:p>
        </p:txBody>
      </p:sp>
      <p:graphicFrame>
        <p:nvGraphicFramePr>
          <p:cNvPr id="7" name="Group Organizer"/>
          <p:cNvGraphicFramePr>
            <a:graphicFrameLocks noGrp="1"/>
          </p:cNvGraphicFramePr>
          <p:nvPr>
            <p:extLst>
              <p:ext uri="{D42A27DB-BD31-4B8C-83A1-F6EECF244321}">
                <p14:modId xmlns:p14="http://schemas.microsoft.com/office/powerpoint/2010/main" val="1366269683"/>
              </p:ext>
            </p:extLst>
          </p:nvPr>
        </p:nvGraphicFramePr>
        <p:xfrm>
          <a:off x="1371600" y="1690686"/>
          <a:ext cx="6400800" cy="4343399"/>
        </p:xfrm>
        <a:graphic>
          <a:graphicData uri="http://schemas.openxmlformats.org/drawingml/2006/table">
            <a:tbl>
              <a:tblPr/>
              <a:tblGrid>
                <a:gridCol w="6400800">
                  <a:extLst>
                    <a:ext uri="{9D8B030D-6E8A-4147-A177-3AD203B41FA5}">
                      <a16:colId xmlns:a16="http://schemas.microsoft.com/office/drawing/2014/main" val="20000"/>
                    </a:ext>
                  </a:extLst>
                </a:gridCol>
              </a:tblGrid>
              <a:tr h="877749">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5.1 Introduction</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1271">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5.2 Manipulating Character Values (Part 1)</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a:ln>
                            <a:noFill/>
                          </a:ln>
                          <a:solidFill>
                            <a:srgbClr val="0070C0"/>
                          </a:solidFill>
                          <a:effectLst/>
                          <a:latin typeface="Arial Narrow" pitchFamily="34" charset="0"/>
                        </a:rPr>
                        <a:t>5.3 Manipulating Character Values (Part 2)</a:t>
                      </a:r>
                      <a:endParaRPr kumimoji="0" lang="en-US" sz="2400" b="1" i="0" u="none" strike="noStrike" cap="none" normalizeH="0" baseline="0" dirty="0">
                        <a:ln>
                          <a:noFill/>
                        </a:ln>
                        <a:solidFill>
                          <a:srgbClr val="0070C0"/>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2"/>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5.4 Manipulating Numeric Values</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5.5 Converting Variable Type</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630551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Objectives</a:t>
            </a:r>
          </a:p>
        </p:txBody>
      </p:sp>
      <p:sp>
        <p:nvSpPr>
          <p:cNvPr id="57347" name="Rectangle 3"/>
          <p:cNvSpPr>
            <a:spLocks noGrp="1" noChangeArrowheads="1"/>
          </p:cNvSpPr>
          <p:nvPr>
            <p:ph idx="1"/>
          </p:nvPr>
        </p:nvSpPr>
        <p:spPr>
          <a:xfrm>
            <a:off x="685800" y="1071563"/>
            <a:ext cx="7769225" cy="4267200"/>
          </a:xfrm>
        </p:spPr>
        <p:txBody>
          <a:bodyPr/>
          <a:lstStyle/>
          <a:p>
            <a:pPr lvl="1"/>
            <a:r>
              <a:rPr lang="en-US"/>
              <a:t>Use SAS functions to extract, edit, and search character values.</a:t>
            </a:r>
          </a:p>
        </p:txBody>
      </p:sp>
      <p:sp>
        <p:nvSpPr>
          <p:cNvPr id="4" name="Slide Number Placeholder 3"/>
          <p:cNvSpPr>
            <a:spLocks noGrp="1"/>
          </p:cNvSpPr>
          <p:nvPr>
            <p:ph type="sldNum" sz="quarter" idx="10"/>
          </p:nvPr>
        </p:nvSpPr>
        <p:spPr/>
        <p:txBody>
          <a:bodyPr/>
          <a:lstStyle/>
          <a:p>
            <a:pPr>
              <a:defRPr/>
            </a:pPr>
            <a:fld id="{6F4984D4-0033-4C02-B048-115844190DC7}" type="slidenum">
              <a:rPr lang="en-US"/>
              <a:pPr>
                <a:defRPr/>
              </a:pPr>
              <a:t>42</a:t>
            </a:fld>
            <a:endParaRPr lang="en-US" b="0">
              <a:latin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7" descr="L:\graphics\soft_blue_ova_horizl_cr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838" y="3101936"/>
            <a:ext cx="3198495" cy="2233323"/>
          </a:xfrm>
          <a:prstGeom prst="rect">
            <a:avLst/>
          </a:prstGeom>
          <a:noFill/>
          <a:extLst>
            <a:ext uri="{909E8E84-426E-40DD-AFC4-6F175D3DCCD1}">
              <a14:hiddenFill xmlns:a14="http://schemas.microsoft.com/office/drawing/2010/main">
                <a:solidFill>
                  <a:srgbClr val="FFFFFF"/>
                </a:solidFill>
              </a14:hiddenFill>
            </a:ext>
          </a:extLst>
        </p:spPr>
      </p:pic>
      <p:sp>
        <p:nvSpPr>
          <p:cNvPr id="59394" name="Rectangle 7"/>
          <p:cNvSpPr>
            <a:spLocks noGrp="1" noChangeArrowheads="1"/>
          </p:cNvSpPr>
          <p:nvPr>
            <p:ph type="title"/>
          </p:nvPr>
        </p:nvSpPr>
        <p:spPr/>
        <p:txBody>
          <a:bodyPr/>
          <a:lstStyle/>
          <a:p>
            <a:r>
              <a:rPr lang="en-US" dirty="0"/>
              <a:t>Business Scenario</a:t>
            </a:r>
          </a:p>
        </p:txBody>
      </p:sp>
      <p:sp>
        <p:nvSpPr>
          <p:cNvPr id="59395" name="Rectangle 8"/>
          <p:cNvSpPr>
            <a:spLocks noGrp="1" noChangeArrowheads="1"/>
          </p:cNvSpPr>
          <p:nvPr>
            <p:ph idx="1"/>
          </p:nvPr>
        </p:nvSpPr>
        <p:spPr/>
        <p:txBody>
          <a:bodyPr/>
          <a:lstStyle/>
          <a:p>
            <a:r>
              <a:rPr lang="en-US" dirty="0"/>
              <a:t>Create a new data set that contains data that is suitable for creating mailing labels. </a:t>
            </a:r>
          </a:p>
          <a:p>
            <a:endParaRPr lang="en-US" dirty="0"/>
          </a:p>
          <a:p>
            <a:endParaRPr lang="en-US" dirty="0"/>
          </a:p>
          <a:p>
            <a:r>
              <a:rPr lang="en-US" dirty="0" err="1"/>
              <a:t>ial</a:t>
            </a:r>
            <a:r>
              <a:rPr lang="en-US" dirty="0"/>
              <a:t> </a:t>
            </a:r>
            <a:r>
              <a:rPr lang="en-US" b="1" dirty="0"/>
              <a:t>labels</a:t>
            </a:r>
          </a:p>
          <a:p>
            <a:endParaRPr lang="en-US" dirty="0"/>
          </a:p>
          <a:p>
            <a:endParaRPr lang="en-US" dirty="0"/>
          </a:p>
          <a:p>
            <a:endParaRPr lang="en-US" dirty="0"/>
          </a:p>
          <a:p>
            <a:endParaRPr lang="en-US" dirty="0"/>
          </a:p>
        </p:txBody>
      </p:sp>
      <p:sp>
        <p:nvSpPr>
          <p:cNvPr id="7" name="Slide Number Placeholder 3"/>
          <p:cNvSpPr>
            <a:spLocks noGrp="1"/>
          </p:cNvSpPr>
          <p:nvPr>
            <p:ph type="sldNum" sz="quarter" idx="10"/>
          </p:nvPr>
        </p:nvSpPr>
        <p:spPr>
          <a:xfrm>
            <a:off x="0" y="6667656"/>
            <a:ext cx="98425" cy="87312"/>
          </a:xfrm>
        </p:spPr>
        <p:txBody>
          <a:bodyPr/>
          <a:lstStyle/>
          <a:p>
            <a:pPr>
              <a:defRPr/>
            </a:pPr>
            <a:fld id="{CEE7AD26-4368-444F-A8C2-2851BD5C4017}" type="slidenum">
              <a:rPr/>
              <a:pPr>
                <a:defRPr/>
              </a:pPr>
              <a:t>43</a:t>
            </a:fld>
            <a:endParaRPr>
              <a:latin typeface="Times New Roman" pitchFamily="18" charset="0"/>
            </a:endParaRPr>
          </a:p>
        </p:txBody>
      </p:sp>
      <p:sp>
        <p:nvSpPr>
          <p:cNvPr id="3" name="Rectangle 2"/>
          <p:cNvSpPr/>
          <p:nvPr/>
        </p:nvSpPr>
        <p:spPr>
          <a:xfrm>
            <a:off x="481012" y="1929438"/>
            <a:ext cx="3262432" cy="461665"/>
          </a:xfrm>
          <a:prstGeom prst="rect">
            <a:avLst/>
          </a:prstGeom>
        </p:spPr>
        <p:txBody>
          <a:bodyPr wrap="none">
            <a:spAutoFit/>
          </a:bodyPr>
          <a:lstStyle/>
          <a:p>
            <a:r>
              <a:rPr dirty="0">
                <a:solidFill>
                  <a:srgbClr val="000000"/>
                </a:solidFill>
              </a:rPr>
              <a:t>Partial </a:t>
            </a:r>
            <a:r>
              <a:rPr b="1" dirty="0" err="1">
                <a:solidFill>
                  <a:srgbClr val="000000"/>
                </a:solidFill>
              </a:rPr>
              <a:t>orion.contacts</a:t>
            </a:r>
            <a:endParaRPr b="1" dirty="0">
              <a:solidFill>
                <a:srgbClr val="000000"/>
              </a:solidFill>
            </a:endParaRPr>
          </a:p>
        </p:txBody>
      </p:sp>
      <p:sp>
        <p:nvSpPr>
          <p:cNvPr id="18" name="Rectangle 7"/>
          <p:cNvSpPr>
            <a:spLocks noChangeArrowheads="1"/>
          </p:cNvSpPr>
          <p:nvPr/>
        </p:nvSpPr>
        <p:spPr bwMode="auto">
          <a:xfrm>
            <a:off x="557215" y="2349270"/>
            <a:ext cx="8308657" cy="1606550"/>
          </a:xfrm>
          <a:prstGeom prst="rect">
            <a:avLst/>
          </a:prstGeom>
          <a:solidFill>
            <a:srgbClr val="FFFFFF"/>
          </a:solidFill>
          <a:ln w="38100">
            <a:solidFill>
              <a:schemeClr val="tx2"/>
            </a:solidFill>
            <a:miter lim="800000"/>
            <a:headEnd type="none" w="sm" len="sm"/>
            <a:tailEnd type="none" w="sm" len="sm"/>
          </a:ln>
        </p:spPr>
        <p:txBody>
          <a:bodyPr wrap="square" tIns="50800" bIns="50800">
            <a:spAutoFit/>
          </a:bodyPr>
          <a:lstStyle/>
          <a:p>
            <a:r>
              <a:rPr lang="en-US" sz="1600" b="1" dirty="0">
                <a:solidFill>
                  <a:srgbClr val="000000"/>
                </a:solidFill>
                <a:latin typeface="SAS Monospace" pitchFamily="49" charset="0"/>
              </a:rPr>
              <a:t>ID     Title       Name          Address1           Address2</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AQI     Ms.     </a:t>
            </a:r>
            <a:r>
              <a:rPr lang="en-US" sz="1600" b="1" dirty="0" err="1">
                <a:solidFill>
                  <a:srgbClr val="000000"/>
                </a:solidFill>
                <a:latin typeface="SAS Monospace" pitchFamily="49" charset="0"/>
              </a:rPr>
              <a:t>Farr,Sue</a:t>
            </a:r>
            <a:r>
              <a:rPr lang="en-US" sz="1600" b="1" dirty="0">
                <a:solidFill>
                  <a:srgbClr val="000000"/>
                </a:solidFill>
                <a:latin typeface="SAS Monospace" pitchFamily="49" charset="0"/>
              </a:rPr>
              <a:t>      15 Harvey Rd.     Macon, GA  31298</a:t>
            </a:r>
          </a:p>
          <a:p>
            <a:r>
              <a:rPr lang="en-US" sz="1600" b="1" dirty="0">
                <a:solidFill>
                  <a:srgbClr val="000000"/>
                </a:solidFill>
                <a:latin typeface="SAS Monospace" pitchFamily="49" charset="0"/>
              </a:rPr>
              <a:t>CCI     Dr.     </a:t>
            </a:r>
            <a:r>
              <a:rPr lang="en-US" sz="1600" b="1" dirty="0" err="1">
                <a:solidFill>
                  <a:srgbClr val="000000"/>
                </a:solidFill>
                <a:latin typeface="SAS Monospace" pitchFamily="49" charset="0"/>
              </a:rPr>
              <a:t>Cox,Kay</a:t>
            </a:r>
            <a:r>
              <a:rPr lang="en-US" sz="1600" b="1" dirty="0">
                <a:solidFill>
                  <a:srgbClr val="000000"/>
                </a:solidFill>
                <a:latin typeface="SAS Monospace" pitchFamily="49" charset="0"/>
              </a:rPr>
              <a:t> B.    163 McNeil Pl.    Kern, CA  93280</a:t>
            </a:r>
          </a:p>
          <a:p>
            <a:r>
              <a:rPr lang="en-US" sz="1600" b="1" dirty="0">
                <a:solidFill>
                  <a:srgbClr val="000000"/>
                </a:solidFill>
                <a:latin typeface="SAS Monospace" pitchFamily="49" charset="0"/>
              </a:rPr>
              <a:t>CNI     Mr.     </a:t>
            </a:r>
            <a:r>
              <a:rPr lang="en-US" sz="1600" b="1" dirty="0" err="1">
                <a:solidFill>
                  <a:srgbClr val="000000"/>
                </a:solidFill>
                <a:latin typeface="SAS Monospace" pitchFamily="49" charset="0"/>
              </a:rPr>
              <a:t>Mason,Ron</a:t>
            </a:r>
            <a:r>
              <a:rPr lang="en-US" sz="1600" b="1" dirty="0">
                <a:solidFill>
                  <a:srgbClr val="000000"/>
                </a:solidFill>
                <a:latin typeface="SAS Monospace" pitchFamily="49" charset="0"/>
              </a:rPr>
              <a:t>     442 Glen Ave.     Miami, FL  33054</a:t>
            </a:r>
          </a:p>
          <a:p>
            <a:r>
              <a:rPr lang="en-US" sz="1600" b="1" dirty="0">
                <a:solidFill>
                  <a:srgbClr val="000000"/>
                </a:solidFill>
                <a:latin typeface="SAS Monospace" pitchFamily="49" charset="0"/>
              </a:rPr>
              <a:t>CS      Ms.     </a:t>
            </a:r>
            <a:r>
              <a:rPr lang="en-US" sz="1600" b="1" dirty="0" err="1">
                <a:solidFill>
                  <a:srgbClr val="000000"/>
                </a:solidFill>
                <a:latin typeface="SAS Monospace" pitchFamily="49" charset="0"/>
              </a:rPr>
              <a:t>Ruth,G</a:t>
            </a:r>
            <a:r>
              <a:rPr lang="en-US" sz="1600" b="1" dirty="0">
                <a:solidFill>
                  <a:srgbClr val="000000"/>
                </a:solidFill>
                <a:latin typeface="SAS Monospace" pitchFamily="49" charset="0"/>
              </a:rPr>
              <a:t>. H.    2491 Brady St.    </a:t>
            </a:r>
            <a:r>
              <a:rPr lang="en-US" sz="1600" b="1" dirty="0" err="1">
                <a:solidFill>
                  <a:srgbClr val="000000"/>
                </a:solidFill>
                <a:latin typeface="SAS Monospace" pitchFamily="49" charset="0"/>
              </a:rPr>
              <a:t>Munger</a:t>
            </a:r>
            <a:r>
              <a:rPr lang="en-US" sz="1600" b="1" dirty="0">
                <a:solidFill>
                  <a:srgbClr val="000000"/>
                </a:solidFill>
                <a:latin typeface="SAS Monospace" pitchFamily="49" charset="0"/>
              </a:rPr>
              <a:t>, MI  48747</a:t>
            </a:r>
          </a:p>
        </p:txBody>
      </p:sp>
      <p:pic>
        <p:nvPicPr>
          <p:cNvPr id="1031" name="Picture 7" descr="L:\graphics\arrow_sw_r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188555">
            <a:off x="3585815" y="3746270"/>
            <a:ext cx="800100" cy="419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48356" y="1513939"/>
            <a:ext cx="2754630" cy="830997"/>
          </a:xfrm>
          <a:prstGeom prst="rect">
            <a:avLst/>
          </a:prstGeom>
          <a:noFill/>
        </p:spPr>
        <p:txBody>
          <a:bodyPr wrap="square" rtlCol="0">
            <a:spAutoFit/>
          </a:bodyPr>
          <a:lstStyle/>
          <a:p>
            <a:pPr algn="ctr"/>
            <a:r>
              <a:rPr lang="en-US" sz="1600" dirty="0"/>
              <a:t>Ms. Sue Farr</a:t>
            </a:r>
          </a:p>
          <a:p>
            <a:pPr algn="ctr"/>
            <a:r>
              <a:rPr lang="en-US" sz="1600" dirty="0"/>
              <a:t>15 Harvey Rd.</a:t>
            </a:r>
          </a:p>
          <a:p>
            <a:pPr algn="ctr"/>
            <a:r>
              <a:rPr lang="en-US" sz="1600" dirty="0"/>
              <a:t>Macon, GA 31298</a:t>
            </a:r>
          </a:p>
        </p:txBody>
      </p:sp>
      <p:sp>
        <p:nvSpPr>
          <p:cNvPr id="11" name="Slide Number Placeholder 3"/>
          <p:cNvSpPr txBox="1">
            <a:spLocks/>
          </p:cNvSpPr>
          <p:nvPr/>
        </p:nvSpPr>
        <p:spPr>
          <a:xfrm>
            <a:off x="0" y="6875478"/>
            <a:ext cx="98425" cy="87312"/>
          </a:xfrm>
          <a:prstGeom prst="rect">
            <a:avLst/>
          </a:prstGeom>
        </p:spPr>
        <p:txBody>
          <a:bodyPr vert="horz" wrap="square" lIns="0" tIns="0" rIns="0" bIns="0" numCol="1" anchor="ctr" anchorCtr="0" compatLnSpc="1">
            <a:prstTxWarp prst="textNoShape">
              <a:avLst/>
            </a:prstTxWarp>
          </a:bodyPr>
          <a:lstStyle>
            <a:defPPr>
              <a:defRPr lang="en-US"/>
            </a:defPPr>
            <a:lvl1pPr algn="l" rtl="0" eaLnBrk="0" fontAlgn="base" hangingPunct="0">
              <a:spcBef>
                <a:spcPct val="0"/>
              </a:spcBef>
              <a:spcAft>
                <a:spcPct val="0"/>
              </a:spcAft>
              <a:buNone/>
              <a:defRPr kumimoji="0" lang="en-US" sz="100" b="0" i="0" u="none" kern="1200" baseline="0" smtClean="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a:defRPr/>
            </a:pPr>
            <a:fld id="{CEE7AD26-4368-444F-A8C2-2851BD5C4017}" type="slidenum">
              <a:rPr lang="en-US" smtClean="0"/>
              <a:pPr>
                <a:defRPr/>
              </a:pPr>
              <a:t>43</a:t>
            </a:fld>
            <a:endParaRPr lang="en-US">
              <a:latin typeface="Times New Roman" pitchFamily="18" charset="0"/>
            </a:endParaRPr>
          </a:p>
        </p:txBody>
      </p:sp>
      <p:grpSp>
        <p:nvGrpSpPr>
          <p:cNvPr id="8" name="Group 7"/>
          <p:cNvGrpSpPr/>
          <p:nvPr/>
        </p:nvGrpSpPr>
        <p:grpSpPr>
          <a:xfrm>
            <a:off x="2653070" y="4273656"/>
            <a:ext cx="3997997" cy="2332786"/>
            <a:chOff x="2653070" y="4273656"/>
            <a:chExt cx="3997997" cy="2332786"/>
          </a:xfrm>
        </p:grpSpPr>
        <p:sp>
          <p:nvSpPr>
            <p:cNvPr id="13" name="Rectangle 12"/>
            <p:cNvSpPr/>
            <p:nvPr/>
          </p:nvSpPr>
          <p:spPr bwMode="auto">
            <a:xfrm>
              <a:off x="2653070" y="4273656"/>
              <a:ext cx="3914060" cy="2332786"/>
            </a:xfrm>
            <a:prstGeom prst="rect">
              <a:avLst/>
            </a:prstGeom>
            <a:solidFill>
              <a:schemeClr val="accent1">
                <a:lumMod val="60000"/>
                <a:lumOff val="40000"/>
              </a:schemeClr>
            </a:solidFill>
            <a:ln>
              <a:headEnd type="none" w="med" len="med"/>
              <a:tailEnd type="none" w="med" len="med"/>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vert="horz" wrap="none" lIns="88900" tIns="88900" rIns="88900" bIns="88900" numCol="1" rtlCol="0" anchor="ctr" anchorCtr="0" compatLnSpc="1">
              <a:prstTxWarp prst="textNoShape">
                <a:avLst/>
              </a:prstTxWarp>
              <a:noAutofit/>
            </a:bodyPr>
            <a:lstStyle/>
            <a:p>
              <a:pPr algn="ctr"/>
              <a:endParaRPr lang="en-US"/>
            </a:p>
          </p:txBody>
        </p:sp>
        <p:sp>
          <p:nvSpPr>
            <p:cNvPr id="14" name="TextBox 13"/>
            <p:cNvSpPr txBox="1"/>
            <p:nvPr/>
          </p:nvSpPr>
          <p:spPr>
            <a:xfrm>
              <a:off x="4393493" y="5141605"/>
              <a:ext cx="2257574" cy="830997"/>
            </a:xfrm>
            <a:prstGeom prst="rect">
              <a:avLst/>
            </a:prstGeom>
            <a:noFill/>
          </p:spPr>
          <p:txBody>
            <a:bodyPr wrap="square" rtlCol="0">
              <a:spAutoFit/>
            </a:bodyPr>
            <a:lstStyle/>
            <a:p>
              <a:r>
                <a:rPr lang="en-US" sz="1600" dirty="0"/>
                <a:t>Ms. Sue Farr</a:t>
              </a:r>
            </a:p>
            <a:p>
              <a:r>
                <a:rPr lang="en-US" sz="1600" dirty="0"/>
                <a:t>15 Harvey Rd.</a:t>
              </a:r>
            </a:p>
            <a:p>
              <a:r>
                <a:rPr lang="en-US" sz="1600" dirty="0"/>
                <a:t>Macon, GA 31298</a:t>
              </a:r>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4764" y="4338353"/>
              <a:ext cx="1240363" cy="459459"/>
            </a:xfrm>
            <a:prstGeom prst="rect">
              <a:avLst/>
            </a:prstGeom>
          </p:spPr>
        </p:pic>
        <p:grpSp>
          <p:nvGrpSpPr>
            <p:cNvPr id="4" name="Group 3"/>
            <p:cNvGrpSpPr/>
            <p:nvPr/>
          </p:nvGrpSpPr>
          <p:grpSpPr>
            <a:xfrm>
              <a:off x="5733490" y="4308141"/>
              <a:ext cx="716359" cy="662077"/>
              <a:chOff x="8096667" y="4180455"/>
              <a:chExt cx="716359" cy="662077"/>
            </a:xfrm>
          </p:grpSpPr>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96667" y="4180455"/>
                <a:ext cx="716359" cy="662077"/>
              </a:xfrm>
              <a:prstGeom prst="rect">
                <a:avLst/>
              </a:prstGeom>
            </p:spPr>
          </p:pic>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1043" y="4261739"/>
                <a:ext cx="499508" cy="4995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spTree>
    <p:extLst>
      <p:ext uri="{BB962C8B-B14F-4D97-AF65-F5344CB8AC3E}">
        <p14:creationId xmlns:p14="http://schemas.microsoft.com/office/powerpoint/2010/main" val="3874878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3"/>
          <p:cNvSpPr>
            <a:spLocks noGrp="1" noChangeArrowheads="1"/>
          </p:cNvSpPr>
          <p:nvPr>
            <p:ph type="title"/>
          </p:nvPr>
        </p:nvSpPr>
        <p:spPr/>
        <p:txBody>
          <a:bodyPr/>
          <a:lstStyle/>
          <a:p>
            <a:r>
              <a:rPr lang="en-US"/>
              <a:t>Create Mailing List Data</a:t>
            </a:r>
          </a:p>
        </p:txBody>
      </p:sp>
      <p:sp>
        <p:nvSpPr>
          <p:cNvPr id="60419" name="Rectangle 14"/>
          <p:cNvSpPr>
            <a:spLocks noGrp="1" noChangeArrowheads="1"/>
          </p:cNvSpPr>
          <p:nvPr>
            <p:ph idx="1"/>
          </p:nvPr>
        </p:nvSpPr>
        <p:spPr>
          <a:xfrm>
            <a:off x="685800" y="1071563"/>
            <a:ext cx="7848600" cy="5167312"/>
          </a:xfrm>
        </p:spPr>
        <p:txBody>
          <a:bodyPr/>
          <a:lstStyle/>
          <a:p>
            <a:pPr>
              <a:tabLst>
                <a:tab pos="4916488" algn="l"/>
              </a:tabLst>
            </a:pPr>
            <a:r>
              <a:rPr lang="en-US" dirty="0"/>
              <a:t>Partial </a:t>
            </a:r>
            <a:r>
              <a:rPr lang="en-US" b="1" dirty="0" err="1">
                <a:latin typeface="Arial"/>
              </a:rPr>
              <a:t>orion.contacts</a:t>
            </a:r>
            <a:endParaRPr lang="en-US" b="1" dirty="0">
              <a:latin typeface="Arial"/>
            </a:endParaRPr>
          </a:p>
          <a:p>
            <a:pPr>
              <a:spcAft>
                <a:spcPct val="30000"/>
              </a:spcAft>
              <a:tabLst>
                <a:tab pos="4916488" algn="l"/>
              </a:tabLst>
            </a:pPr>
            <a:r>
              <a:rPr lang="en-US" dirty="0"/>
              <a:t>	Two steps need to </a:t>
            </a:r>
            <a:br>
              <a:rPr lang="en-US" dirty="0"/>
            </a:br>
            <a:r>
              <a:rPr lang="en-US" dirty="0"/>
              <a:t>	be accomplished:</a:t>
            </a:r>
          </a:p>
        </p:txBody>
      </p:sp>
      <p:sp>
        <p:nvSpPr>
          <p:cNvPr id="9" name="Slide Number Placeholder 3"/>
          <p:cNvSpPr>
            <a:spLocks noGrp="1"/>
          </p:cNvSpPr>
          <p:nvPr>
            <p:ph type="sldNum" sz="quarter" idx="10"/>
          </p:nvPr>
        </p:nvSpPr>
        <p:spPr/>
        <p:txBody>
          <a:bodyPr/>
          <a:lstStyle/>
          <a:p>
            <a:pPr>
              <a:defRPr/>
            </a:pPr>
            <a:fld id="{BF02E427-441E-4E51-97E8-0DCC5620076E}" type="slidenum">
              <a:rPr lang="en-US"/>
              <a:pPr>
                <a:defRPr/>
              </a:pPr>
              <a:t>44</a:t>
            </a:fld>
            <a:endParaRPr lang="en-US" b="0">
              <a:latin typeface="Times New Roman" pitchFamily="18" charset="0"/>
            </a:endParaRPr>
          </a:p>
        </p:txBody>
      </p:sp>
      <p:sp>
        <p:nvSpPr>
          <p:cNvPr id="60421" name="Text Box 4"/>
          <p:cNvSpPr txBox="1">
            <a:spLocks noChangeArrowheads="1"/>
          </p:cNvSpPr>
          <p:nvPr/>
        </p:nvSpPr>
        <p:spPr bwMode="auto">
          <a:xfrm>
            <a:off x="1600200" y="24955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60422" name="Text Box 5"/>
          <p:cNvSpPr txBox="1">
            <a:spLocks noChangeArrowheads="1"/>
          </p:cNvSpPr>
          <p:nvPr/>
        </p:nvSpPr>
        <p:spPr bwMode="auto">
          <a:xfrm>
            <a:off x="1600200" y="24955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60423" name="Rectangle 6"/>
          <p:cNvSpPr>
            <a:spLocks noChangeArrowheads="1"/>
          </p:cNvSpPr>
          <p:nvPr/>
        </p:nvSpPr>
        <p:spPr bwMode="auto">
          <a:xfrm>
            <a:off x="678770" y="1455736"/>
            <a:ext cx="4560887" cy="3562350"/>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p>
            <a:r>
              <a:rPr lang="en-US" sz="1600" b="1" dirty="0">
                <a:solidFill>
                  <a:srgbClr val="000000"/>
                </a:solidFill>
                <a:latin typeface="SAS Monospace" pitchFamily="49" charset="0"/>
              </a:rPr>
              <a:t>Title    Name</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Ms.      </a:t>
            </a:r>
            <a:r>
              <a:rPr lang="en-US" sz="1600" b="1" dirty="0" err="1">
                <a:solidFill>
                  <a:srgbClr val="000000"/>
                </a:solidFill>
                <a:latin typeface="SAS Monospace" pitchFamily="49" charset="0"/>
              </a:rPr>
              <a:t>Farr,Sue</a:t>
            </a:r>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Dr.      </a:t>
            </a:r>
            <a:r>
              <a:rPr lang="en-US" sz="1600" b="1" dirty="0" err="1">
                <a:solidFill>
                  <a:srgbClr val="000000"/>
                </a:solidFill>
                <a:latin typeface="SAS Monospace" pitchFamily="49" charset="0"/>
              </a:rPr>
              <a:t>Cox,Kay</a:t>
            </a:r>
            <a:r>
              <a:rPr lang="en-US" sz="1600" b="1" dirty="0">
                <a:solidFill>
                  <a:srgbClr val="000000"/>
                </a:solidFill>
                <a:latin typeface="SAS Monospace" pitchFamily="49" charset="0"/>
              </a:rPr>
              <a:t> B.</a:t>
            </a:r>
          </a:p>
          <a:p>
            <a:r>
              <a:rPr lang="en-US" sz="1600" b="1" dirty="0">
                <a:solidFill>
                  <a:srgbClr val="000000"/>
                </a:solidFill>
                <a:latin typeface="SAS Monospace" pitchFamily="49" charset="0"/>
              </a:rPr>
              <a:t>Mr.      </a:t>
            </a:r>
            <a:r>
              <a:rPr lang="en-US" sz="1600" b="1" dirty="0" err="1">
                <a:solidFill>
                  <a:srgbClr val="000000"/>
                </a:solidFill>
                <a:latin typeface="SAS Monospace" pitchFamily="49" charset="0"/>
              </a:rPr>
              <a:t>Mason,Ron</a:t>
            </a:r>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Ms.      </a:t>
            </a:r>
            <a:r>
              <a:rPr lang="en-US" sz="1600" b="1" dirty="0" err="1">
                <a:solidFill>
                  <a:srgbClr val="000000"/>
                </a:solidFill>
                <a:latin typeface="SAS Monospace" pitchFamily="49" charset="0"/>
              </a:rPr>
              <a:t>Ruth,G</a:t>
            </a:r>
            <a:r>
              <a:rPr lang="en-US" sz="1600" b="1" dirty="0">
                <a:solidFill>
                  <a:srgbClr val="000000"/>
                </a:solidFill>
                <a:latin typeface="SAS Monospace" pitchFamily="49" charset="0"/>
              </a:rPr>
              <a:t>. H.</a:t>
            </a:r>
          </a:p>
          <a:p>
            <a:r>
              <a:rPr lang="en-US" sz="1600" b="1" dirty="0">
                <a:solidFill>
                  <a:srgbClr val="000000"/>
                </a:solidFill>
                <a:latin typeface="SAS Monospace" pitchFamily="49" charset="0"/>
              </a:rPr>
              <a:t>Prof.    </a:t>
            </a:r>
            <a:r>
              <a:rPr lang="en-US" sz="1600" b="1" dirty="0" err="1">
                <a:solidFill>
                  <a:srgbClr val="000000"/>
                </a:solidFill>
                <a:latin typeface="SAS Monospace" pitchFamily="49" charset="0"/>
              </a:rPr>
              <a:t>Florentino,Helen</a:t>
            </a:r>
            <a:r>
              <a:rPr lang="en-US" sz="1600" b="1" dirty="0">
                <a:solidFill>
                  <a:srgbClr val="000000"/>
                </a:solidFill>
                <a:latin typeface="SAS Monospace" pitchFamily="49" charset="0"/>
              </a:rPr>
              <a:t>-Ashe H</a:t>
            </a:r>
          </a:p>
          <a:p>
            <a:r>
              <a:rPr lang="en-US" sz="1600" b="1" dirty="0">
                <a:solidFill>
                  <a:srgbClr val="000000"/>
                </a:solidFill>
                <a:latin typeface="SAS Monospace" pitchFamily="49" charset="0"/>
              </a:rPr>
              <a:t>Ms.      Van </a:t>
            </a:r>
            <a:r>
              <a:rPr lang="en-US" sz="1600" b="1" dirty="0" err="1">
                <a:solidFill>
                  <a:srgbClr val="000000"/>
                </a:solidFill>
                <a:latin typeface="SAS Monospace" pitchFamily="49" charset="0"/>
              </a:rPr>
              <a:t>Allsburg,Jan</a:t>
            </a:r>
            <a:r>
              <a:rPr lang="en-US" sz="1600" b="1" dirty="0">
                <a:solidFill>
                  <a:srgbClr val="000000"/>
                </a:solidFill>
                <a:latin typeface="SAS Monospace" pitchFamily="49" charset="0"/>
              </a:rPr>
              <a:t> F.</a:t>
            </a:r>
          </a:p>
          <a:p>
            <a:r>
              <a:rPr lang="en-US" sz="1600" b="1" dirty="0">
                <a:solidFill>
                  <a:srgbClr val="000000"/>
                </a:solidFill>
                <a:latin typeface="SAS Monospace" pitchFamily="49" charset="0"/>
              </a:rPr>
              <a:t>Mr.      </a:t>
            </a:r>
            <a:r>
              <a:rPr lang="en-US" sz="1600" b="1" dirty="0" err="1">
                <a:solidFill>
                  <a:srgbClr val="000000"/>
                </a:solidFill>
                <a:latin typeface="SAS Monospace" pitchFamily="49" charset="0"/>
              </a:rPr>
              <a:t>Laff,Stanley</a:t>
            </a:r>
            <a:r>
              <a:rPr lang="en-US" sz="1600" b="1" dirty="0">
                <a:solidFill>
                  <a:srgbClr val="000000"/>
                </a:solidFill>
                <a:latin typeface="SAS Monospace" pitchFamily="49" charset="0"/>
              </a:rPr>
              <a:t> X.</a:t>
            </a:r>
          </a:p>
          <a:p>
            <a:r>
              <a:rPr lang="en-US" sz="1600" b="1" dirty="0">
                <a:solidFill>
                  <a:srgbClr val="000000"/>
                </a:solidFill>
                <a:latin typeface="SAS Monospace" pitchFamily="49" charset="0"/>
              </a:rPr>
              <a:t>Mr.      </a:t>
            </a:r>
            <a:r>
              <a:rPr lang="en-US" sz="1600" b="1" dirty="0" err="1">
                <a:solidFill>
                  <a:srgbClr val="000000"/>
                </a:solidFill>
                <a:latin typeface="SAS Monospace" pitchFamily="49" charset="0"/>
              </a:rPr>
              <a:t>Rizen,George</a:t>
            </a:r>
            <a:r>
              <a:rPr lang="en-US" sz="1600" b="1" dirty="0">
                <a:solidFill>
                  <a:srgbClr val="000000"/>
                </a:solidFill>
                <a:latin typeface="SAS Monospace" pitchFamily="49" charset="0"/>
              </a:rPr>
              <a:t> Q.</a:t>
            </a:r>
          </a:p>
          <a:p>
            <a:r>
              <a:rPr lang="en-US" sz="1600" b="1" dirty="0">
                <a:solidFill>
                  <a:srgbClr val="000000"/>
                </a:solidFill>
                <a:latin typeface="SAS Monospace" pitchFamily="49" charset="0"/>
              </a:rPr>
              <a:t>Dr.      </a:t>
            </a:r>
            <a:r>
              <a:rPr lang="en-US" sz="1600" b="1" dirty="0" err="1">
                <a:solidFill>
                  <a:srgbClr val="000000"/>
                </a:solidFill>
                <a:latin typeface="SAS Monospace" pitchFamily="49" charset="0"/>
              </a:rPr>
              <a:t>Mitchell,Marc</a:t>
            </a:r>
            <a:r>
              <a:rPr lang="en-US" sz="1600" b="1" dirty="0">
                <a:solidFill>
                  <a:srgbClr val="000000"/>
                </a:solidFill>
                <a:latin typeface="SAS Monospace" pitchFamily="49" charset="0"/>
              </a:rPr>
              <a:t> J.</a:t>
            </a:r>
          </a:p>
          <a:p>
            <a:r>
              <a:rPr lang="en-US" sz="1600" b="1" dirty="0">
                <a:solidFill>
                  <a:srgbClr val="000000"/>
                </a:solidFill>
                <a:latin typeface="SAS Monospace" pitchFamily="49" charset="0"/>
              </a:rPr>
              <a:t>Ms.      </a:t>
            </a:r>
            <a:r>
              <a:rPr lang="en-US" sz="1600" b="1" dirty="0" err="1">
                <a:solidFill>
                  <a:srgbClr val="000000"/>
                </a:solidFill>
                <a:latin typeface="SAS Monospace" pitchFamily="49" charset="0"/>
              </a:rPr>
              <a:t>Mills,Dorothy</a:t>
            </a:r>
            <a:r>
              <a:rPr lang="en-US" sz="1600" b="1" dirty="0">
                <a:solidFill>
                  <a:srgbClr val="000000"/>
                </a:solidFill>
                <a:latin typeface="SAS Monospace" pitchFamily="49" charset="0"/>
              </a:rPr>
              <a:t> E.</a:t>
            </a:r>
          </a:p>
          <a:p>
            <a:r>
              <a:rPr lang="en-US" sz="1600" b="1" dirty="0">
                <a:solidFill>
                  <a:srgbClr val="000000"/>
                </a:solidFill>
                <a:latin typeface="SAS Monospace" pitchFamily="49" charset="0"/>
              </a:rPr>
              <a:t>Dr.      </a:t>
            </a:r>
            <a:r>
              <a:rPr lang="en-US" sz="1600" b="1" dirty="0" err="1">
                <a:solidFill>
                  <a:srgbClr val="000000"/>
                </a:solidFill>
                <a:latin typeface="SAS Monospace" pitchFamily="49" charset="0"/>
              </a:rPr>
              <a:t>Webb,Jonathan</a:t>
            </a:r>
            <a:r>
              <a:rPr lang="en-US" sz="1600" b="1" dirty="0">
                <a:solidFill>
                  <a:srgbClr val="000000"/>
                </a:solidFill>
                <a:latin typeface="SAS Monospace" pitchFamily="49" charset="0"/>
              </a:rPr>
              <a:t> W.</a:t>
            </a:r>
          </a:p>
          <a:p>
            <a:r>
              <a:rPr lang="en-US" sz="1600" b="1" dirty="0">
                <a:solidFill>
                  <a:srgbClr val="000000"/>
                </a:solidFill>
                <a:latin typeface="SAS Monospace" pitchFamily="49" charset="0"/>
              </a:rPr>
              <a:t>Mr.      </a:t>
            </a:r>
            <a:r>
              <a:rPr lang="en-US" sz="1600" b="1" dirty="0" err="1">
                <a:solidFill>
                  <a:srgbClr val="000000"/>
                </a:solidFill>
                <a:latin typeface="SAS Monospace" pitchFamily="49" charset="0"/>
              </a:rPr>
              <a:t>Keenan,Maynard</a:t>
            </a:r>
            <a:r>
              <a:rPr lang="en-US" sz="1600" b="1" dirty="0">
                <a:solidFill>
                  <a:srgbClr val="000000"/>
                </a:solidFill>
                <a:latin typeface="SAS Monospace" pitchFamily="49" charset="0"/>
              </a:rPr>
              <a:t> J.</a:t>
            </a:r>
          </a:p>
        </p:txBody>
      </p:sp>
      <p:sp>
        <p:nvSpPr>
          <p:cNvPr id="60424" name="Text Box 8"/>
          <p:cNvSpPr txBox="1">
            <a:spLocks noChangeArrowheads="1"/>
          </p:cNvSpPr>
          <p:nvPr/>
        </p:nvSpPr>
        <p:spPr bwMode="auto">
          <a:xfrm>
            <a:off x="1600200" y="24955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60425" name="Rectangle 11"/>
          <p:cNvSpPr>
            <a:spLocks noChangeArrowheads="1"/>
          </p:cNvSpPr>
          <p:nvPr/>
        </p:nvSpPr>
        <p:spPr bwMode="auto">
          <a:xfrm>
            <a:off x="5418138" y="1270000"/>
            <a:ext cx="3475037" cy="360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spcAft>
                <a:spcPct val="30000"/>
              </a:spcAft>
              <a:buClr>
                <a:schemeClr val="tx1"/>
              </a:buClr>
              <a:buFont typeface="Monotype Sorts" pitchFamily="2" charset="2"/>
              <a:buNone/>
            </a:pPr>
            <a:endParaRPr lang="en-US" noProof="1"/>
          </a:p>
        </p:txBody>
      </p:sp>
      <p:graphicFrame>
        <p:nvGraphicFramePr>
          <p:cNvPr id="3" name="Table 2"/>
          <p:cNvGraphicFramePr>
            <a:graphicFrameLocks noGrp="1"/>
          </p:cNvGraphicFramePr>
          <p:nvPr>
            <p:extLst>
              <p:ext uri="{D42A27DB-BD31-4B8C-83A1-F6EECF244321}">
                <p14:modId xmlns:p14="http://schemas.microsoft.com/office/powerpoint/2010/main" val="3540768897"/>
              </p:ext>
            </p:extLst>
          </p:nvPr>
        </p:nvGraphicFramePr>
        <p:xfrm>
          <a:off x="5606147" y="2250938"/>
          <a:ext cx="3332622" cy="164084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0000"/>
                    </a:ext>
                  </a:extLst>
                </a:gridCol>
                <a:gridCol w="2135193">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1</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Separate the last name from the first and middle.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11317877"/>
              </p:ext>
            </p:extLst>
          </p:nvPr>
        </p:nvGraphicFramePr>
        <p:xfrm>
          <a:off x="5595262" y="3940038"/>
          <a:ext cx="3343507" cy="200660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0000"/>
                    </a:ext>
                  </a:extLst>
                </a:gridCol>
                <a:gridCol w="2146078">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2</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Combine the title, the first and middle names, and last name.</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Idea Exchange</a:t>
            </a:r>
          </a:p>
        </p:txBody>
      </p:sp>
      <p:sp>
        <p:nvSpPr>
          <p:cNvPr id="61443" name="Rectangle 25"/>
          <p:cNvSpPr>
            <a:spLocks noGrp="1" noChangeArrowheads="1"/>
          </p:cNvSpPr>
          <p:nvPr>
            <p:ph idx="1"/>
          </p:nvPr>
        </p:nvSpPr>
        <p:spPr>
          <a:xfrm>
            <a:off x="685800" y="1071563"/>
            <a:ext cx="7769225" cy="4267200"/>
          </a:xfrm>
        </p:spPr>
        <p:txBody>
          <a:bodyPr/>
          <a:lstStyle/>
          <a:p>
            <a:r>
              <a:rPr lang="en-US" dirty="0"/>
              <a:t>Would the SUBSTR function be appropriate to separate </a:t>
            </a:r>
            <a:br>
              <a:rPr lang="en-US" dirty="0"/>
            </a:br>
            <a:r>
              <a:rPr lang="en-US" dirty="0"/>
              <a:t>the contact’s name into two parts based on the position of the comma?</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spcBef>
                <a:spcPct val="0"/>
              </a:spcBef>
              <a:buClrTx/>
              <a:buFontTx/>
              <a:buNone/>
            </a:pPr>
            <a:endParaRPr lang="en-US" dirty="0"/>
          </a:p>
        </p:txBody>
      </p:sp>
      <p:sp>
        <p:nvSpPr>
          <p:cNvPr id="23" name="Slide Number Placeholder 3"/>
          <p:cNvSpPr>
            <a:spLocks noGrp="1"/>
          </p:cNvSpPr>
          <p:nvPr>
            <p:ph type="sldNum" sz="quarter" idx="10"/>
          </p:nvPr>
        </p:nvSpPr>
        <p:spPr/>
        <p:txBody>
          <a:bodyPr/>
          <a:lstStyle/>
          <a:p>
            <a:pPr>
              <a:defRPr/>
            </a:pPr>
            <a:fld id="{D643A386-5FA1-4E6B-B584-C60D13DFD51B}" type="slidenum">
              <a:rPr lang="en-US"/>
              <a:pPr>
                <a:defRPr/>
              </a:pPr>
              <a:t>45</a:t>
            </a:fld>
            <a:endParaRPr lang="en-US" b="0">
              <a:latin typeface="Times New Roman" pitchFamily="18" charset="0"/>
            </a:endParaRPr>
          </a:p>
        </p:txBody>
      </p:sp>
      <p:grpSp>
        <p:nvGrpSpPr>
          <p:cNvPr id="61445" name="Group 5"/>
          <p:cNvGrpSpPr>
            <a:grpSpLocks/>
          </p:cNvGrpSpPr>
          <p:nvPr/>
        </p:nvGrpSpPr>
        <p:grpSpPr bwMode="auto">
          <a:xfrm>
            <a:off x="3429000" y="1922463"/>
            <a:ext cx="2279650" cy="1358900"/>
            <a:chOff x="2160" y="1498"/>
            <a:chExt cx="1436" cy="856"/>
          </a:xfrm>
        </p:grpSpPr>
        <p:sp>
          <p:nvSpPr>
            <p:cNvPr id="61461" name="Rectangle 6"/>
            <p:cNvSpPr>
              <a:spLocks noChangeArrowheads="1"/>
            </p:cNvSpPr>
            <p:nvPr/>
          </p:nvSpPr>
          <p:spPr bwMode="auto">
            <a:xfrm>
              <a:off x="2160" y="1498"/>
              <a:ext cx="1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p>
              <a:pPr algn="ctr"/>
              <a:r>
                <a:rPr lang="en-US" sz="2000" b="1"/>
                <a:t>Name</a:t>
              </a:r>
              <a:endParaRPr lang="en-US" sz="2000"/>
            </a:p>
          </p:txBody>
        </p:sp>
        <p:sp>
          <p:nvSpPr>
            <p:cNvPr id="61462" name="Rectangle 7"/>
            <p:cNvSpPr>
              <a:spLocks noChangeArrowheads="1"/>
            </p:cNvSpPr>
            <p:nvPr/>
          </p:nvSpPr>
          <p:spPr bwMode="auto">
            <a:xfrm>
              <a:off x="2160" y="1743"/>
              <a:ext cx="1436" cy="306"/>
            </a:xfrm>
            <a:prstGeom prst="rect">
              <a:avLst/>
            </a:prstGeom>
            <a:solidFill>
              <a:srgbClr val="FFE545"/>
            </a:solidFill>
            <a:ln w="28575">
              <a:solidFill>
                <a:schemeClr val="tx1"/>
              </a:solidFill>
              <a:miter lim="800000"/>
              <a:headEnd type="none" w="sm" len="sm"/>
              <a:tailEnd type="none" w="sm" len="sm"/>
            </a:ln>
          </p:spPr>
          <p:txBody>
            <a:bodyPr>
              <a:spAutoFit/>
            </a:bodyPr>
            <a:lstStyle/>
            <a:p>
              <a:r>
                <a:rPr lang="en-US" b="1">
                  <a:latin typeface="Courier New" pitchFamily="49" charset="0"/>
                </a:rPr>
                <a:t>Farr,Sue</a:t>
              </a:r>
            </a:p>
          </p:txBody>
        </p:sp>
        <p:sp>
          <p:nvSpPr>
            <p:cNvPr id="61463" name="Rectangle 8"/>
            <p:cNvSpPr>
              <a:spLocks noChangeArrowheads="1"/>
            </p:cNvSpPr>
            <p:nvPr/>
          </p:nvSpPr>
          <p:spPr bwMode="auto">
            <a:xfrm>
              <a:off x="2160" y="2048"/>
              <a:ext cx="1434" cy="306"/>
            </a:xfrm>
            <a:prstGeom prst="rect">
              <a:avLst/>
            </a:prstGeom>
            <a:solidFill>
              <a:srgbClr val="FFE545"/>
            </a:solidFill>
            <a:ln w="28575">
              <a:solidFill>
                <a:schemeClr val="tx1"/>
              </a:solidFill>
              <a:miter lim="800000"/>
              <a:headEnd type="none" w="sm" len="sm"/>
              <a:tailEnd type="none" w="sm" len="sm"/>
            </a:ln>
          </p:spPr>
          <p:txBody>
            <a:bodyPr anchor="ctr"/>
            <a:lstStyle/>
            <a:p>
              <a:r>
                <a:rPr lang="en-US" b="1">
                  <a:latin typeface="Courier New" pitchFamily="49" charset="0"/>
                </a:rPr>
                <a:t>Cox,Kay B.</a:t>
              </a:r>
            </a:p>
          </p:txBody>
        </p:sp>
      </p:grpSp>
      <p:grpSp>
        <p:nvGrpSpPr>
          <p:cNvPr id="61446" name="Group 9"/>
          <p:cNvGrpSpPr>
            <a:grpSpLocks/>
          </p:cNvGrpSpPr>
          <p:nvPr/>
        </p:nvGrpSpPr>
        <p:grpSpPr bwMode="auto">
          <a:xfrm>
            <a:off x="1527175" y="4203700"/>
            <a:ext cx="6089650" cy="1358900"/>
            <a:chOff x="962" y="2987"/>
            <a:chExt cx="3836" cy="856"/>
          </a:xfrm>
        </p:grpSpPr>
        <p:grpSp>
          <p:nvGrpSpPr>
            <p:cNvPr id="61452" name="Group 10"/>
            <p:cNvGrpSpPr>
              <a:grpSpLocks/>
            </p:cNvGrpSpPr>
            <p:nvPr/>
          </p:nvGrpSpPr>
          <p:grpSpPr bwMode="auto">
            <a:xfrm>
              <a:off x="962" y="2987"/>
              <a:ext cx="1436" cy="551"/>
              <a:chOff x="962" y="2987"/>
              <a:chExt cx="1436" cy="551"/>
            </a:xfrm>
          </p:grpSpPr>
          <p:sp>
            <p:nvSpPr>
              <p:cNvPr id="61459" name="Rectangle 11"/>
              <p:cNvSpPr>
                <a:spLocks noChangeArrowheads="1"/>
              </p:cNvSpPr>
              <p:nvPr/>
            </p:nvSpPr>
            <p:spPr bwMode="auto">
              <a:xfrm>
                <a:off x="962" y="2987"/>
                <a:ext cx="1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p>
                <a:pPr algn="ctr"/>
                <a:r>
                  <a:rPr lang="en-US" sz="2000" b="1"/>
                  <a:t>FMName</a:t>
                </a:r>
                <a:endParaRPr lang="en-US" sz="2000"/>
              </a:p>
            </p:txBody>
          </p:sp>
          <p:sp>
            <p:nvSpPr>
              <p:cNvPr id="61460" name="Rectangle 12"/>
              <p:cNvSpPr>
                <a:spLocks noChangeArrowheads="1"/>
              </p:cNvSpPr>
              <p:nvPr/>
            </p:nvSpPr>
            <p:spPr bwMode="auto">
              <a:xfrm>
                <a:off x="962" y="3232"/>
                <a:ext cx="1436" cy="306"/>
              </a:xfrm>
              <a:prstGeom prst="rect">
                <a:avLst/>
              </a:prstGeom>
              <a:solidFill>
                <a:srgbClr val="FFE545"/>
              </a:solidFill>
              <a:ln w="28575">
                <a:solidFill>
                  <a:schemeClr val="tx1"/>
                </a:solidFill>
                <a:miter lim="800000"/>
                <a:headEnd type="none" w="sm" len="sm"/>
                <a:tailEnd type="none" w="sm" len="sm"/>
              </a:ln>
            </p:spPr>
            <p:txBody>
              <a:bodyPr>
                <a:spAutoFit/>
              </a:bodyPr>
              <a:lstStyle/>
              <a:p>
                <a:r>
                  <a:rPr lang="en-US" b="1">
                    <a:latin typeface="Courier New" pitchFamily="49" charset="0"/>
                  </a:rPr>
                  <a:t>Sue</a:t>
                </a:r>
              </a:p>
            </p:txBody>
          </p:sp>
        </p:grpSp>
        <p:sp>
          <p:nvSpPr>
            <p:cNvPr id="61453" name="Rectangle 13"/>
            <p:cNvSpPr>
              <a:spLocks noChangeArrowheads="1"/>
            </p:cNvSpPr>
            <p:nvPr/>
          </p:nvSpPr>
          <p:spPr bwMode="auto">
            <a:xfrm>
              <a:off x="964" y="3537"/>
              <a:ext cx="1434" cy="306"/>
            </a:xfrm>
            <a:prstGeom prst="rect">
              <a:avLst/>
            </a:prstGeom>
            <a:solidFill>
              <a:srgbClr val="FFE545"/>
            </a:solidFill>
            <a:ln w="28575">
              <a:solidFill>
                <a:schemeClr val="tx1"/>
              </a:solidFill>
              <a:miter lim="800000"/>
              <a:headEnd type="none" w="sm" len="sm"/>
              <a:tailEnd type="none" w="sm" len="sm"/>
            </a:ln>
          </p:spPr>
          <p:txBody>
            <a:bodyPr anchor="ctr"/>
            <a:lstStyle/>
            <a:p>
              <a:r>
                <a:rPr lang="en-US" b="1">
                  <a:latin typeface="Courier New" pitchFamily="49" charset="0"/>
                </a:rPr>
                <a:t>Kay B.</a:t>
              </a:r>
            </a:p>
          </p:txBody>
        </p:sp>
        <p:grpSp>
          <p:nvGrpSpPr>
            <p:cNvPr id="61454" name="Group 14"/>
            <p:cNvGrpSpPr>
              <a:grpSpLocks/>
            </p:cNvGrpSpPr>
            <p:nvPr/>
          </p:nvGrpSpPr>
          <p:grpSpPr bwMode="auto">
            <a:xfrm>
              <a:off x="3362" y="2987"/>
              <a:ext cx="1436" cy="856"/>
              <a:chOff x="3362" y="2987"/>
              <a:chExt cx="1436" cy="856"/>
            </a:xfrm>
          </p:grpSpPr>
          <p:grpSp>
            <p:nvGrpSpPr>
              <p:cNvPr id="61455" name="Group 15"/>
              <p:cNvGrpSpPr>
                <a:grpSpLocks/>
              </p:cNvGrpSpPr>
              <p:nvPr/>
            </p:nvGrpSpPr>
            <p:grpSpPr bwMode="auto">
              <a:xfrm>
                <a:off x="3362" y="2987"/>
                <a:ext cx="1436" cy="536"/>
                <a:chOff x="3362" y="2987"/>
                <a:chExt cx="1436" cy="536"/>
              </a:xfrm>
            </p:grpSpPr>
            <p:sp>
              <p:nvSpPr>
                <p:cNvPr id="61457" name="Rectangle 16"/>
                <p:cNvSpPr>
                  <a:spLocks noChangeArrowheads="1"/>
                </p:cNvSpPr>
                <p:nvPr/>
              </p:nvSpPr>
              <p:spPr bwMode="auto">
                <a:xfrm>
                  <a:off x="3362" y="2987"/>
                  <a:ext cx="1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p>
                  <a:pPr algn="ctr"/>
                  <a:r>
                    <a:rPr lang="en-US" sz="2000" b="1"/>
                    <a:t>LName</a:t>
                  </a:r>
                  <a:endParaRPr lang="en-US" sz="2000"/>
                </a:p>
              </p:txBody>
            </p:sp>
            <p:sp>
              <p:nvSpPr>
                <p:cNvPr id="61458" name="Rectangle 17"/>
                <p:cNvSpPr>
                  <a:spLocks noChangeArrowheads="1"/>
                </p:cNvSpPr>
                <p:nvPr/>
              </p:nvSpPr>
              <p:spPr bwMode="auto">
                <a:xfrm>
                  <a:off x="3362" y="3232"/>
                  <a:ext cx="1436" cy="291"/>
                </a:xfrm>
                <a:prstGeom prst="rect">
                  <a:avLst/>
                </a:prstGeom>
                <a:solidFill>
                  <a:srgbClr val="FFE545"/>
                </a:solidFill>
                <a:ln w="28575">
                  <a:solidFill>
                    <a:schemeClr val="tx1"/>
                  </a:solidFill>
                  <a:miter lim="800000"/>
                  <a:headEnd type="none" w="sm" len="sm"/>
                  <a:tailEnd type="none" w="sm" len="sm"/>
                </a:ln>
              </p:spPr>
              <p:txBody>
                <a:bodyPr>
                  <a:spAutoFit/>
                </a:bodyPr>
                <a:lstStyle/>
                <a:p>
                  <a:r>
                    <a:rPr lang="en-US" b="1" dirty="0">
                      <a:solidFill>
                        <a:srgbClr val="000000"/>
                      </a:solidFill>
                      <a:latin typeface="Courier New" pitchFamily="49" charset="0"/>
                    </a:rPr>
                    <a:t>Farr</a:t>
                  </a:r>
                </a:p>
              </p:txBody>
            </p:sp>
          </p:grpSp>
          <p:sp>
            <p:nvSpPr>
              <p:cNvPr id="61456" name="Rectangle 18"/>
              <p:cNvSpPr>
                <a:spLocks noChangeArrowheads="1"/>
              </p:cNvSpPr>
              <p:nvPr/>
            </p:nvSpPr>
            <p:spPr bwMode="auto">
              <a:xfrm>
                <a:off x="3362" y="3537"/>
                <a:ext cx="1434" cy="306"/>
              </a:xfrm>
              <a:prstGeom prst="rect">
                <a:avLst/>
              </a:prstGeom>
              <a:solidFill>
                <a:srgbClr val="FFE545"/>
              </a:solidFill>
              <a:ln w="28575">
                <a:solidFill>
                  <a:schemeClr val="tx1"/>
                </a:solidFill>
                <a:miter lim="800000"/>
                <a:headEnd type="none" w="sm" len="sm"/>
                <a:tailEnd type="none" w="sm" len="sm"/>
              </a:ln>
            </p:spPr>
            <p:txBody>
              <a:bodyPr anchor="ctr"/>
              <a:lstStyle/>
              <a:p>
                <a:r>
                  <a:rPr lang="en-US" b="1">
                    <a:latin typeface="Courier New" pitchFamily="49" charset="0"/>
                  </a:rPr>
                  <a:t>Cox</a:t>
                </a:r>
              </a:p>
            </p:txBody>
          </p:sp>
        </p:grpSp>
      </p:grpSp>
      <p:grpSp>
        <p:nvGrpSpPr>
          <p:cNvPr id="61447" name="Group 19"/>
          <p:cNvGrpSpPr>
            <a:grpSpLocks/>
          </p:cNvGrpSpPr>
          <p:nvPr/>
        </p:nvGrpSpPr>
        <p:grpSpPr bwMode="auto">
          <a:xfrm>
            <a:off x="2667000" y="3289300"/>
            <a:ext cx="3810000" cy="990600"/>
            <a:chOff x="1680" y="2363"/>
            <a:chExt cx="2400" cy="624"/>
          </a:xfrm>
        </p:grpSpPr>
        <p:cxnSp>
          <p:nvCxnSpPr>
            <p:cNvPr id="61450" name="AutoShape 20"/>
            <p:cNvCxnSpPr>
              <a:cxnSpLocks noChangeShapeType="1"/>
              <a:stCxn id="61463" idx="2"/>
              <a:endCxn id="61459" idx="0"/>
            </p:cNvCxnSpPr>
            <p:nvPr/>
          </p:nvCxnSpPr>
          <p:spPr bwMode="auto">
            <a:xfrm rot="5400000">
              <a:off x="1967" y="2076"/>
              <a:ext cx="624" cy="1197"/>
            </a:xfrm>
            <a:prstGeom prst="bentConnector3">
              <a:avLst>
                <a:gd name="adj1" fmla="val 49199"/>
              </a:avLst>
            </a:prstGeom>
            <a:noFill/>
            <a:ln w="38100">
              <a:solidFill>
                <a:srgbClr val="00049C"/>
              </a:solidFill>
              <a:miter lim="800000"/>
              <a:headEnd type="none" w="sm" len="sm"/>
              <a:tailEnd type="triangle" w="med" len="lg"/>
            </a:ln>
            <a:extLst>
              <a:ext uri="{909E8E84-426E-40DD-AFC4-6F175D3DCCD1}">
                <a14:hiddenFill xmlns:a14="http://schemas.microsoft.com/office/drawing/2010/main">
                  <a:noFill/>
                </a14:hiddenFill>
              </a:ext>
            </a:extLst>
          </p:spPr>
        </p:cxnSp>
        <p:cxnSp>
          <p:nvCxnSpPr>
            <p:cNvPr id="61451" name="AutoShape 21"/>
            <p:cNvCxnSpPr>
              <a:cxnSpLocks noChangeShapeType="1"/>
              <a:stCxn id="61463" idx="2"/>
              <a:endCxn id="61457" idx="0"/>
            </p:cNvCxnSpPr>
            <p:nvPr/>
          </p:nvCxnSpPr>
          <p:spPr bwMode="auto">
            <a:xfrm rot="16200000" flipH="1">
              <a:off x="3167" y="2073"/>
              <a:ext cx="624" cy="1203"/>
            </a:xfrm>
            <a:prstGeom prst="bentConnector3">
              <a:avLst>
                <a:gd name="adj1" fmla="val 49199"/>
              </a:avLst>
            </a:prstGeom>
            <a:noFill/>
            <a:ln w="38100">
              <a:solidFill>
                <a:srgbClr val="00049C"/>
              </a:solidFill>
              <a:miter lim="800000"/>
              <a:headEnd type="none" w="sm" len="sm"/>
              <a:tailEnd type="triangle" w="med" len="lg"/>
            </a:ln>
            <a:extLst>
              <a:ext uri="{909E8E84-426E-40DD-AFC4-6F175D3DCCD1}">
                <a14:hiddenFill xmlns:a14="http://schemas.microsoft.com/office/drawing/2010/main">
                  <a:noFill/>
                </a14:hiddenFill>
              </a:ext>
            </a:extLst>
          </p:spPr>
        </p:cxnSp>
      </p:grpSp>
      <p:sp>
        <p:nvSpPr>
          <p:cNvPr id="61448" name="Rectangle 22"/>
          <p:cNvSpPr>
            <a:spLocks noChangeArrowheads="1"/>
          </p:cNvSpPr>
          <p:nvPr>
            <p:custDataLst>
              <p:tags r:id="rId2"/>
            </p:custDataLst>
          </p:nvPr>
        </p:nvSpPr>
        <p:spPr bwMode="auto">
          <a:xfrm rot="5400000" flipV="1">
            <a:off x="4149726" y="2484437"/>
            <a:ext cx="393700" cy="136525"/>
          </a:xfrm>
          <a:prstGeom prst="rect">
            <a:avLst/>
          </a:prstGeom>
          <a:noFill/>
          <a:ln w="381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lIns="0" tIns="0" rIns="0" bIns="0" anchor="ctr"/>
          <a:lstStyle/>
          <a:p>
            <a:pPr algn="ctr"/>
            <a:endParaRPr lang="en-US" b="1" noProof="1">
              <a:solidFill>
                <a:srgbClr val="FFFFFF"/>
              </a:solidFill>
              <a:latin typeface="Courier New" pitchFamily="49" charset="0"/>
            </a:endParaRPr>
          </a:p>
        </p:txBody>
      </p:sp>
      <p:sp>
        <p:nvSpPr>
          <p:cNvPr id="61449" name="Rectangle 23"/>
          <p:cNvSpPr>
            <a:spLocks noChangeArrowheads="1"/>
          </p:cNvSpPr>
          <p:nvPr>
            <p:custDataLst>
              <p:tags r:id="rId3"/>
            </p:custDataLst>
          </p:nvPr>
        </p:nvSpPr>
        <p:spPr bwMode="auto">
          <a:xfrm rot="5400000" flipV="1">
            <a:off x="3963988" y="2968625"/>
            <a:ext cx="393700" cy="136525"/>
          </a:xfrm>
          <a:prstGeom prst="rect">
            <a:avLst/>
          </a:prstGeom>
          <a:noFill/>
          <a:ln w="381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lIns="0" tIns="0" rIns="0" bIns="0" anchor="ctr"/>
          <a:lstStyle/>
          <a:p>
            <a:pPr algn="ctr"/>
            <a:endParaRPr lang="en-US" b="1" noProof="1">
              <a:solidFill>
                <a:srgbClr val="FFFFFF"/>
              </a:solidFill>
              <a:latin typeface="Courier New" pitchFamily="49" charset="0"/>
            </a:endParaRPr>
          </a:p>
        </p:txBody>
      </p:sp>
      <p:pic>
        <p:nvPicPr>
          <p:cNvPr id="24" name="Picture 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19008" y="5468080"/>
            <a:ext cx="2429741" cy="1258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370413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title"/>
          </p:nvPr>
        </p:nvSpPr>
        <p:spPr/>
        <p:txBody>
          <a:bodyPr/>
          <a:lstStyle/>
          <a:p>
            <a:r>
              <a:rPr lang="en-US" dirty="0"/>
              <a:t>SCAN Function: Step 1</a:t>
            </a:r>
          </a:p>
        </p:txBody>
      </p:sp>
      <p:sp>
        <p:nvSpPr>
          <p:cNvPr id="67587" name="Rectangle 8"/>
          <p:cNvSpPr>
            <a:spLocks noGrp="1" noChangeArrowheads="1"/>
          </p:cNvSpPr>
          <p:nvPr>
            <p:ph idx="1"/>
          </p:nvPr>
        </p:nvSpPr>
        <p:spPr>
          <a:xfrm>
            <a:off x="685800" y="1071563"/>
            <a:ext cx="7769225" cy="5491824"/>
          </a:xfrm>
        </p:spPr>
        <p:txBody>
          <a:bodyPr>
            <a:spAutoFit/>
          </a:bodyPr>
          <a:lstStyle/>
          <a:p>
            <a:r>
              <a:rPr lang="en-US" dirty="0"/>
              <a:t>Extract the second word of </a:t>
            </a:r>
            <a:r>
              <a:rPr lang="en-US" b="1" dirty="0">
                <a:latin typeface="Arial"/>
              </a:rPr>
              <a:t>Name</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490663"/>
            <a:r>
              <a:rPr lang="en-US" dirty="0"/>
              <a:t>The SCAN function returns the </a:t>
            </a:r>
            <a:r>
              <a:rPr lang="en-US" i="1" dirty="0"/>
              <a:t>n</a:t>
            </a:r>
            <a:r>
              <a:rPr lang="en-US" dirty="0"/>
              <a:t>th word of a character value.</a:t>
            </a:r>
          </a:p>
          <a:p>
            <a:endParaRPr lang="en-US" dirty="0"/>
          </a:p>
        </p:txBody>
      </p:sp>
      <p:sp>
        <p:nvSpPr>
          <p:cNvPr id="38" name="Slide Number Placeholder 3"/>
          <p:cNvSpPr>
            <a:spLocks noGrp="1"/>
          </p:cNvSpPr>
          <p:nvPr>
            <p:ph type="sldNum" sz="quarter" idx="10"/>
          </p:nvPr>
        </p:nvSpPr>
        <p:spPr/>
        <p:txBody>
          <a:bodyPr/>
          <a:lstStyle/>
          <a:p>
            <a:pPr>
              <a:defRPr/>
            </a:pPr>
            <a:fld id="{2680461B-8F48-4B8B-BF04-E094102FD58C}" type="slidenum">
              <a:rPr lang="en-US"/>
              <a:pPr>
                <a:defRPr/>
              </a:pPr>
              <a:t>46</a:t>
            </a:fld>
            <a:endParaRPr lang="en-US" b="0">
              <a:latin typeface="Times New Roman" pitchFamily="18" charset="0"/>
            </a:endParaRPr>
          </a:p>
        </p:txBody>
      </p:sp>
      <p:sp>
        <p:nvSpPr>
          <p:cNvPr id="67590" name="AutoShape 15"/>
          <p:cNvSpPr>
            <a:spLocks/>
          </p:cNvSpPr>
          <p:nvPr>
            <p:custDataLst>
              <p:tags r:id="rId1"/>
            </p:custDataLst>
          </p:nvPr>
        </p:nvSpPr>
        <p:spPr bwMode="auto">
          <a:xfrm rot="-5400000">
            <a:off x="842965" y="4537074"/>
            <a:ext cx="239713" cy="500062"/>
          </a:xfrm>
          <a:prstGeom prst="leftBrace">
            <a:avLst>
              <a:gd name="adj1" fmla="val 40839"/>
              <a:gd name="adj2" fmla="val 50000"/>
            </a:avLst>
          </a:prstGeom>
          <a:noFill/>
          <a:ln w="57150">
            <a:solidFill>
              <a:srgbClr val="00049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en-US" sz="2800" noProof="1"/>
          </a:p>
        </p:txBody>
      </p:sp>
      <p:sp>
        <p:nvSpPr>
          <p:cNvPr id="67592" name="AutoShape 17"/>
          <p:cNvSpPr>
            <a:spLocks/>
          </p:cNvSpPr>
          <p:nvPr>
            <p:custDataLst>
              <p:tags r:id="rId2"/>
            </p:custDataLst>
          </p:nvPr>
        </p:nvSpPr>
        <p:spPr bwMode="auto">
          <a:xfrm rot="-5400000">
            <a:off x="1416051" y="4548979"/>
            <a:ext cx="238125" cy="446088"/>
          </a:xfrm>
          <a:prstGeom prst="leftBrace">
            <a:avLst>
              <a:gd name="adj1" fmla="val 15611"/>
              <a:gd name="adj2" fmla="val 50000"/>
            </a:avLst>
          </a:prstGeom>
          <a:noFill/>
          <a:ln w="57150">
            <a:solidFill>
              <a:srgbClr val="9C040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en-US" sz="2800" noProof="1"/>
          </a:p>
        </p:txBody>
      </p:sp>
      <p:sp>
        <p:nvSpPr>
          <p:cNvPr id="67595" name="Text Box 26"/>
          <p:cNvSpPr txBox="1">
            <a:spLocks noChangeArrowheads="1"/>
          </p:cNvSpPr>
          <p:nvPr/>
        </p:nvSpPr>
        <p:spPr bwMode="auto">
          <a:xfrm>
            <a:off x="1535113" y="3367088"/>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67596" name="Rectangle 27"/>
          <p:cNvSpPr>
            <a:spLocks noChangeArrowheads="1"/>
          </p:cNvSpPr>
          <p:nvPr/>
        </p:nvSpPr>
        <p:spPr bwMode="auto">
          <a:xfrm>
            <a:off x="2054224" y="2646063"/>
            <a:ext cx="4526880" cy="416524"/>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nchor="ctr">
            <a:spAutoFit/>
          </a:bodyPr>
          <a:lstStyle/>
          <a:p>
            <a:pPr>
              <a:lnSpc>
                <a:spcPct val="85000"/>
              </a:lnSpc>
            </a:pPr>
            <a:r>
              <a:rPr lang="en-US" b="1" dirty="0" err="1">
                <a:latin typeface="Courier New" pitchFamily="49" charset="0"/>
              </a:rPr>
              <a:t>FMName</a:t>
            </a:r>
            <a:r>
              <a:rPr lang="en-US" b="1" dirty="0">
                <a:latin typeface="Courier New" pitchFamily="49" charset="0"/>
              </a:rPr>
              <a:t>=scan(Name,2,',');</a:t>
            </a:r>
          </a:p>
        </p:txBody>
      </p:sp>
      <p:graphicFrame>
        <p:nvGraphicFramePr>
          <p:cNvPr id="865309" name="Group 29"/>
          <p:cNvGraphicFramePr>
            <a:graphicFrameLocks noGrp="1"/>
          </p:cNvGraphicFramePr>
          <p:nvPr>
            <p:extLst>
              <p:ext uri="{D42A27DB-BD31-4B8C-83A1-F6EECF244321}">
                <p14:modId xmlns:p14="http://schemas.microsoft.com/office/powerpoint/2010/main" val="1968446476"/>
              </p:ext>
            </p:extLst>
          </p:nvPr>
        </p:nvGraphicFramePr>
        <p:xfrm>
          <a:off x="609600" y="3148013"/>
          <a:ext cx="7772400" cy="1382712"/>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FMName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Farr,Sue</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Sue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4" name="Text Box 6"/>
          <p:cNvSpPr txBox="1">
            <a:spLocks noChangeArrowheads="1"/>
          </p:cNvSpPr>
          <p:nvPr>
            <p:custDataLst>
              <p:tags r:id="rId3"/>
            </p:custDataLst>
          </p:nvPr>
        </p:nvSpPr>
        <p:spPr bwMode="auto">
          <a:xfrm>
            <a:off x="2054224" y="1581150"/>
            <a:ext cx="5011737"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SCAN</a:t>
            </a:r>
            <a:r>
              <a:rPr lang="en-US" dirty="0">
                <a:solidFill>
                  <a:srgbClr val="000000"/>
                </a:solidFill>
              </a:rPr>
              <a:t>(</a:t>
            </a:r>
            <a:r>
              <a:rPr lang="en-US" i="1" dirty="0" err="1">
                <a:solidFill>
                  <a:srgbClr val="000000"/>
                </a:solidFill>
              </a:rPr>
              <a:t>string,n</a:t>
            </a:r>
            <a:r>
              <a:rPr lang="en-US" i="1" dirty="0">
                <a:solidFill>
                  <a:srgbClr val="000000"/>
                </a:solidFill>
              </a:rPr>
              <a:t>&lt;,</a:t>
            </a:r>
            <a:r>
              <a:rPr lang="en-US" i="1" dirty="0" err="1">
                <a:solidFill>
                  <a:srgbClr val="000000"/>
                </a:solidFill>
              </a:rPr>
              <a:t>charlist</a:t>
            </a:r>
            <a:r>
              <a:rPr lang="en-US" i="1" dirty="0">
                <a:solidFill>
                  <a:srgbClr val="000000"/>
                </a:solidFill>
              </a:rPr>
              <a:t>&gt;</a:t>
            </a:r>
            <a:r>
              <a:rPr lang="en-US" dirty="0">
                <a:solidFill>
                  <a:srgbClr val="000000"/>
                </a:solidFill>
              </a:rPr>
              <a:t>)</a:t>
            </a:r>
            <a:r>
              <a:rPr lang="en-US" b="1" dirty="0">
                <a:solidFill>
                  <a:srgbClr val="000000"/>
                </a:solidFill>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365" y="5005787"/>
            <a:ext cx="1237386" cy="1060616"/>
          </a:xfrm>
          <a:prstGeom prst="rect">
            <a:avLst/>
          </a:prstGeom>
        </p:spPr>
      </p:pic>
    </p:spTree>
    <p:extLst>
      <p:ext uri="{BB962C8B-B14F-4D97-AF65-F5344CB8AC3E}">
        <p14:creationId xmlns:p14="http://schemas.microsoft.com/office/powerpoint/2010/main" val="54454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title"/>
          </p:nvPr>
        </p:nvSpPr>
        <p:spPr/>
        <p:txBody>
          <a:bodyPr/>
          <a:lstStyle/>
          <a:p>
            <a:r>
              <a:rPr lang="en-US"/>
              <a:t>SCAN Function: Details</a:t>
            </a:r>
            <a:endParaRPr lang="en-US" dirty="0"/>
          </a:p>
        </p:txBody>
      </p:sp>
      <p:sp>
        <p:nvSpPr>
          <p:cNvPr id="65539" name="Rectangle 7"/>
          <p:cNvSpPr>
            <a:spLocks noGrp="1" noChangeArrowheads="1"/>
          </p:cNvSpPr>
          <p:nvPr>
            <p:ph idx="1"/>
          </p:nvPr>
        </p:nvSpPr>
        <p:spPr/>
        <p:txBody>
          <a:bodyPr/>
          <a:lstStyle/>
          <a:p>
            <a:r>
              <a:rPr lang="en-US" dirty="0"/>
              <a:t>When you use the SCAN function:</a:t>
            </a:r>
          </a:p>
          <a:p>
            <a:pPr lvl="1"/>
            <a:r>
              <a:rPr lang="en-US" dirty="0"/>
              <a:t>A missing value is returned if there are fewer than </a:t>
            </a:r>
            <a:br>
              <a:rPr lang="en-US" dirty="0"/>
            </a:br>
            <a:r>
              <a:rPr lang="en-US" i="1" dirty="0"/>
              <a:t>n</a:t>
            </a:r>
            <a:r>
              <a:rPr lang="en-US" dirty="0"/>
              <a:t> words in the string.</a:t>
            </a:r>
          </a:p>
          <a:p>
            <a:pPr lvl="1"/>
            <a:r>
              <a:rPr lang="en-US" dirty="0"/>
              <a:t>If </a:t>
            </a:r>
            <a:r>
              <a:rPr lang="en-US" i="1" dirty="0"/>
              <a:t>n</a:t>
            </a:r>
            <a:r>
              <a:rPr lang="en-US" dirty="0"/>
              <a:t> is negative, the SCAN function selects the word in the character string starting from the end of string.</a:t>
            </a:r>
          </a:p>
          <a:p>
            <a:pPr lvl="1"/>
            <a:r>
              <a:rPr lang="en-US" dirty="0"/>
              <a:t>The length of the created variable is the length of the first argument starting in SAS release 9.4.</a:t>
            </a:r>
          </a:p>
          <a:p>
            <a:pPr lvl="1"/>
            <a:r>
              <a:rPr lang="en-US" dirty="0"/>
              <a:t>The length of the created variable is 200 bytes in SAS release 9.3 and earlier.</a:t>
            </a:r>
          </a:p>
          <a:p>
            <a:pPr lvl="1"/>
            <a:r>
              <a:rPr lang="en-US" dirty="0"/>
              <a:t>Delimiters before the first word have no effect.</a:t>
            </a:r>
          </a:p>
          <a:p>
            <a:pPr lvl="1"/>
            <a:r>
              <a:rPr lang="en-US" dirty="0"/>
              <a:t>Any character or set of characters can serve as delimiters.</a:t>
            </a:r>
          </a:p>
          <a:p>
            <a:pPr lvl="1"/>
            <a:r>
              <a:rPr lang="en-US" dirty="0"/>
              <a:t>Two or more contiguous delimiters are treated as </a:t>
            </a:r>
            <a:br>
              <a:rPr lang="en-US" dirty="0"/>
            </a:br>
            <a:r>
              <a:rPr lang="en-US" dirty="0"/>
              <a:t>a single delimiter.</a:t>
            </a:r>
          </a:p>
          <a:p>
            <a:pPr lvl="1"/>
            <a:endParaRPr lang="en-US" dirty="0"/>
          </a:p>
        </p:txBody>
      </p:sp>
      <p:sp>
        <p:nvSpPr>
          <p:cNvPr id="6" name="Slide Number Placeholder 3"/>
          <p:cNvSpPr>
            <a:spLocks noGrp="1"/>
          </p:cNvSpPr>
          <p:nvPr>
            <p:ph type="sldNum" sz="quarter" idx="10"/>
          </p:nvPr>
        </p:nvSpPr>
        <p:spPr/>
        <p:txBody>
          <a:bodyPr/>
          <a:lstStyle/>
          <a:p>
            <a:fld id="{64CF8AB2-58DC-465C-B0F6-B9A5747071ED}" type="slidenum">
              <a:rPr lang="en-US" smtClean="0"/>
              <a:pPr/>
              <a:t>47</a:t>
            </a:fld>
            <a:endParaRPr lang="en-US"/>
          </a:p>
        </p:txBody>
      </p:sp>
      <p:sp>
        <p:nvSpPr>
          <p:cNvPr id="65541" name="Text Box 4"/>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endParaRPr lang="en-US" sz="2800" noProof="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5.06 Short </a:t>
            </a:r>
            <a:r>
              <a:rPr lang="en-US" dirty="0"/>
              <a:t>Answer Poll</a:t>
            </a:r>
          </a:p>
        </p:txBody>
      </p:sp>
      <p:sp>
        <p:nvSpPr>
          <p:cNvPr id="10" name="Rectangle 3"/>
          <p:cNvSpPr>
            <a:spLocks noGrp="1" noChangeArrowheads="1"/>
          </p:cNvSpPr>
          <p:nvPr>
            <p:ph idx="1"/>
          </p:nvPr>
        </p:nvSpPr>
        <p:spPr/>
        <p:txBody>
          <a:bodyPr/>
          <a:lstStyle/>
          <a:p>
            <a:r>
              <a:rPr lang="en-US" dirty="0"/>
              <a:t>Consider this PDV and assignment statement. </a:t>
            </a:r>
          </a:p>
          <a:p>
            <a:r>
              <a:rPr lang="en-US" dirty="0"/>
              <a:t>What value is stored in </a:t>
            </a:r>
            <a:r>
              <a:rPr lang="en-US" b="1" dirty="0">
                <a:latin typeface="Arial"/>
              </a:rPr>
              <a:t>Second</a:t>
            </a:r>
            <a:r>
              <a:rPr lang="en-US" dirty="0"/>
              <a:t>?</a:t>
            </a:r>
          </a:p>
          <a:p>
            <a:endParaRPr lang="en-US" dirty="0"/>
          </a:p>
        </p:txBody>
      </p:sp>
      <p:graphicFrame>
        <p:nvGraphicFramePr>
          <p:cNvPr id="4" name="Group 46"/>
          <p:cNvGraphicFramePr>
            <a:graphicFrameLocks noGrp="1"/>
          </p:cNvGraphicFramePr>
          <p:nvPr>
            <p:extLst>
              <p:ext uri="{D42A27DB-BD31-4B8C-83A1-F6EECF244321}">
                <p14:modId xmlns:p14="http://schemas.microsoft.com/office/powerpoint/2010/main" val="2147102696"/>
              </p:ext>
            </p:extLst>
          </p:nvPr>
        </p:nvGraphicFramePr>
        <p:xfrm>
          <a:off x="709613" y="2815966"/>
          <a:ext cx="7772400" cy="1382712"/>
        </p:xfrm>
        <a:graphic>
          <a:graphicData uri="http://schemas.openxmlformats.org/drawingml/2006/table">
            <a:tbl>
              <a:tblPr/>
              <a:tblGrid>
                <a:gridCol w="4908550">
                  <a:extLst>
                    <a:ext uri="{9D8B030D-6E8A-4147-A177-3AD203B41FA5}">
                      <a16:colId xmlns:a16="http://schemas.microsoft.com/office/drawing/2014/main" val="20000"/>
                    </a:ext>
                  </a:extLst>
                </a:gridCol>
                <a:gridCol w="2863850">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Phrase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Second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software, hardware, services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5" name="Rectangle 30"/>
          <p:cNvSpPr>
            <a:spLocks noChangeArrowheads="1"/>
          </p:cNvSpPr>
          <p:nvPr/>
        </p:nvSpPr>
        <p:spPr bwMode="auto">
          <a:xfrm>
            <a:off x="1974850" y="2141278"/>
            <a:ext cx="4886325" cy="4508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nchor="ctr">
            <a:spAutoFit/>
          </a:bodyPr>
          <a:lstStyle/>
          <a:p>
            <a:pPr>
              <a:lnSpc>
                <a:spcPct val="85000"/>
              </a:lnSpc>
            </a:pPr>
            <a:r>
              <a:rPr lang="en-US" b="1" dirty="0">
                <a:latin typeface="Courier New" pitchFamily="49" charset="0"/>
              </a:rPr>
              <a:t>Second=scan(Phrase,2,',');</a:t>
            </a: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5.06 Short </a:t>
            </a:r>
            <a:r>
              <a:rPr lang="en-US" dirty="0"/>
              <a:t>Answer Poll – Correct Answer</a:t>
            </a:r>
          </a:p>
        </p:txBody>
      </p:sp>
      <p:sp>
        <p:nvSpPr>
          <p:cNvPr id="19" name="Rectangle 3"/>
          <p:cNvSpPr>
            <a:spLocks noGrp="1" noChangeArrowheads="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Add a blank to the delimiter list as shown below to extract the second word of </a:t>
            </a:r>
            <a:r>
              <a:rPr lang="en-US" b="1" dirty="0"/>
              <a:t>Phrase</a:t>
            </a:r>
            <a:r>
              <a:rPr lang="en-US" dirty="0"/>
              <a:t> without the leading space.</a:t>
            </a:r>
          </a:p>
          <a:p>
            <a:endParaRPr lang="en-US" dirty="0"/>
          </a:p>
          <a:p>
            <a:endParaRPr lang="en-US" dirty="0"/>
          </a:p>
        </p:txBody>
      </p:sp>
      <p:graphicFrame>
        <p:nvGraphicFramePr>
          <p:cNvPr id="20" name="Group 78"/>
          <p:cNvGraphicFramePr>
            <a:graphicFrameLocks noGrp="1"/>
          </p:cNvGraphicFramePr>
          <p:nvPr>
            <p:extLst>
              <p:ext uri="{D42A27DB-BD31-4B8C-83A1-F6EECF244321}">
                <p14:modId xmlns:p14="http://schemas.microsoft.com/office/powerpoint/2010/main" val="3376573341"/>
              </p:ext>
            </p:extLst>
          </p:nvPr>
        </p:nvGraphicFramePr>
        <p:xfrm>
          <a:off x="652463" y="1206500"/>
          <a:ext cx="7772400" cy="1382712"/>
        </p:xfrm>
        <a:graphic>
          <a:graphicData uri="http://schemas.openxmlformats.org/drawingml/2006/table">
            <a:tbl>
              <a:tblPr/>
              <a:tblGrid>
                <a:gridCol w="4908550">
                  <a:extLst>
                    <a:ext uri="{9D8B030D-6E8A-4147-A177-3AD203B41FA5}">
                      <a16:colId xmlns:a16="http://schemas.microsoft.com/office/drawing/2014/main" val="20000"/>
                    </a:ext>
                  </a:extLst>
                </a:gridCol>
                <a:gridCol w="2863850">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Phrase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Second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software, hardware, services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hardware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1" name="AutoShape 33"/>
          <p:cNvSpPr>
            <a:spLocks/>
          </p:cNvSpPr>
          <p:nvPr>
            <p:custDataLst>
              <p:tags r:id="rId2"/>
            </p:custDataLst>
          </p:nvPr>
        </p:nvSpPr>
        <p:spPr bwMode="auto">
          <a:xfrm rot="-5400000">
            <a:off x="1123950" y="2309812"/>
            <a:ext cx="254000" cy="1022350"/>
          </a:xfrm>
          <a:prstGeom prst="leftBrace">
            <a:avLst>
              <a:gd name="adj1" fmla="val 37760"/>
              <a:gd name="adj2" fmla="val 50000"/>
            </a:avLst>
          </a:prstGeom>
          <a:noFill/>
          <a:ln w="57150">
            <a:solidFill>
              <a:srgbClr val="00049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en-US" sz="2800" noProof="1"/>
          </a:p>
        </p:txBody>
      </p:sp>
      <p:sp>
        <p:nvSpPr>
          <p:cNvPr id="22" name="AutoShape 35"/>
          <p:cNvSpPr>
            <a:spLocks/>
          </p:cNvSpPr>
          <p:nvPr>
            <p:custDataLst>
              <p:tags r:id="rId3"/>
            </p:custDataLst>
          </p:nvPr>
        </p:nvSpPr>
        <p:spPr bwMode="auto">
          <a:xfrm rot="-5400000">
            <a:off x="2349500" y="2249487"/>
            <a:ext cx="236538" cy="1160462"/>
          </a:xfrm>
          <a:prstGeom prst="leftBrace">
            <a:avLst>
              <a:gd name="adj1" fmla="val 48098"/>
              <a:gd name="adj2" fmla="val 50000"/>
            </a:avLst>
          </a:prstGeom>
          <a:noFill/>
          <a:ln w="57150">
            <a:solidFill>
              <a:srgbClr val="9900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en-US" sz="2800" noProof="1">
              <a:solidFill>
                <a:srgbClr val="990033"/>
              </a:solidFill>
            </a:endParaRPr>
          </a:p>
        </p:txBody>
      </p:sp>
      <p:sp>
        <p:nvSpPr>
          <p:cNvPr id="23" name="AutoShape 63"/>
          <p:cNvSpPr>
            <a:spLocks/>
          </p:cNvSpPr>
          <p:nvPr/>
        </p:nvSpPr>
        <p:spPr bwMode="auto">
          <a:xfrm>
            <a:off x="6858000" y="3479030"/>
            <a:ext cx="996950" cy="487313"/>
          </a:xfrm>
          <a:prstGeom prst="borderCallout1">
            <a:avLst>
              <a:gd name="adj1" fmla="val 21949"/>
              <a:gd name="adj2" fmla="val 0"/>
              <a:gd name="adj3" fmla="val -159449"/>
              <a:gd name="adj4" fmla="val -112259"/>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a:solidFill>
                  <a:srgbClr val="FFFFFF"/>
                </a:solidFill>
              </a:rPr>
              <a:t>Space</a:t>
            </a:r>
          </a:p>
        </p:txBody>
      </p:sp>
      <p:sp>
        <p:nvSpPr>
          <p:cNvPr id="24" name="AutoShape 7"/>
          <p:cNvSpPr>
            <a:spLocks noChangeArrowheads="1"/>
          </p:cNvSpPr>
          <p:nvPr/>
        </p:nvSpPr>
        <p:spPr bwMode="auto">
          <a:xfrm>
            <a:off x="5575300" y="2243137"/>
            <a:ext cx="137160" cy="352425"/>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algn="ctr"/>
            <a:endParaRPr lang="en-US" sz="2000" b="1" dirty="0">
              <a:solidFill>
                <a:srgbClr val="000000"/>
              </a:solidFill>
            </a:endParaRPr>
          </a:p>
        </p:txBody>
      </p:sp>
      <p:sp>
        <p:nvSpPr>
          <p:cNvPr id="25" name="Rectangle 49"/>
          <p:cNvSpPr>
            <a:spLocks noChangeArrowheads="1"/>
          </p:cNvSpPr>
          <p:nvPr/>
        </p:nvSpPr>
        <p:spPr bwMode="auto">
          <a:xfrm>
            <a:off x="2344738" y="5594350"/>
            <a:ext cx="5068887" cy="4508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nchor="ctr">
            <a:spAutoFit/>
          </a:bodyPr>
          <a:lstStyle/>
          <a:p>
            <a:pPr>
              <a:lnSpc>
                <a:spcPct val="85000"/>
              </a:lnSpc>
            </a:pPr>
            <a:r>
              <a:rPr lang="en-US" b="1" dirty="0">
                <a:latin typeface="Courier New" pitchFamily="49" charset="0"/>
              </a:rPr>
              <a:t>Second=scan(Phrase,2,', ');</a:t>
            </a:r>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645" y="3028166"/>
            <a:ext cx="1871317" cy="1066712"/>
          </a:xfrm>
          <a:prstGeom prst="rect">
            <a:avLst/>
          </a:prstGeom>
        </p:spPr>
      </p:pic>
    </p:spTree>
    <p:custDataLst>
      <p:tags r:id="rId1"/>
    </p:custDataLst>
    <p:extLst>
      <p:ext uri="{BB962C8B-B14F-4D97-AF65-F5344CB8AC3E}">
        <p14:creationId xmlns:p14="http://schemas.microsoft.com/office/powerpoint/2010/main" val="4254193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Using SAS Functions (Review)</a:t>
            </a:r>
          </a:p>
        </p:txBody>
      </p:sp>
      <p:sp>
        <p:nvSpPr>
          <p:cNvPr id="11267" name="Rectangle 3"/>
          <p:cNvSpPr>
            <a:spLocks noGrp="1" noChangeArrowheads="1"/>
          </p:cNvSpPr>
          <p:nvPr>
            <p:ph idx="1"/>
          </p:nvPr>
        </p:nvSpPr>
        <p:spPr>
          <a:xfrm>
            <a:off x="685800" y="1071563"/>
            <a:ext cx="7769225" cy="4267200"/>
          </a:xfrm>
        </p:spPr>
        <p:txBody>
          <a:bodyPr/>
          <a:lstStyle/>
          <a:p>
            <a:r>
              <a:rPr lang="en-US" dirty="0"/>
              <a:t>You can use functions in DATA step statements anywhere that an expression can appear.</a:t>
            </a:r>
          </a:p>
        </p:txBody>
      </p:sp>
      <p:sp>
        <p:nvSpPr>
          <p:cNvPr id="9" name="Slide Number Placeholder 3"/>
          <p:cNvSpPr>
            <a:spLocks noGrp="1"/>
          </p:cNvSpPr>
          <p:nvPr>
            <p:ph type="sldNum" sz="quarter" idx="10"/>
          </p:nvPr>
        </p:nvSpPr>
        <p:spPr/>
        <p:txBody>
          <a:bodyPr/>
          <a:lstStyle/>
          <a:p>
            <a:pPr>
              <a:defRPr/>
            </a:pPr>
            <a:fld id="{C17C2559-E75F-49A6-9AC6-94DEFF37A2EF}" type="slidenum">
              <a:rPr lang="en-US"/>
              <a:pPr>
                <a:defRPr/>
              </a:pPr>
              <a:t>5</a:t>
            </a:fld>
            <a:endParaRPr lang="en-US" b="0">
              <a:latin typeface="Times New Roman" pitchFamily="18" charset="0"/>
            </a:endParaRPr>
          </a:p>
        </p:txBody>
      </p:sp>
      <p:sp>
        <p:nvSpPr>
          <p:cNvPr id="11269" name="Rectangle 10"/>
          <p:cNvSpPr>
            <a:spLocks noChangeArrowheads="1"/>
          </p:cNvSpPr>
          <p:nvPr/>
        </p:nvSpPr>
        <p:spPr bwMode="auto">
          <a:xfrm>
            <a:off x="685800" y="2066925"/>
            <a:ext cx="7640638" cy="3869777"/>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a:lnSpc>
                <a:spcPct val="85000"/>
              </a:lnSpc>
              <a:tabLst>
                <a:tab pos="0" algn="l"/>
                <a:tab pos="800100" algn="l"/>
              </a:tabLst>
            </a:pPr>
            <a:r>
              <a:rPr lang="en-US" b="1" dirty="0">
                <a:solidFill>
                  <a:srgbClr val="000000"/>
                </a:solidFill>
                <a:latin typeface="Courier New" pitchFamily="49" charset="0"/>
              </a:rPr>
              <a:t>data </a:t>
            </a:r>
            <a:r>
              <a:rPr lang="en-US" b="1" dirty="0" err="1">
                <a:solidFill>
                  <a:srgbClr val="000000"/>
                </a:solidFill>
                <a:latin typeface="Courier New" pitchFamily="49" charset="0"/>
              </a:rPr>
              <a:t>contrib</a:t>
            </a:r>
            <a:r>
              <a:rPr lang="en-US" b="1" dirty="0">
                <a:latin typeface="Courier New" pitchFamily="49" charset="0"/>
              </a:rPr>
              <a:t>;</a:t>
            </a:r>
          </a:p>
          <a:p>
            <a:pPr>
              <a:lnSpc>
                <a:spcPct val="85000"/>
              </a:lnSpc>
              <a:tabLst>
                <a:tab pos="0" algn="l"/>
                <a:tab pos="800100" algn="l"/>
              </a:tabLst>
            </a:pPr>
            <a:r>
              <a:rPr lang="en-US" b="1" dirty="0">
                <a:latin typeface="Courier New" pitchFamily="49" charset="0"/>
              </a:rPr>
              <a:t>   set </a:t>
            </a:r>
            <a:r>
              <a:rPr lang="en-US" b="1" dirty="0" err="1">
                <a:latin typeface="Courier New" pitchFamily="49" charset="0"/>
              </a:rPr>
              <a:t>orion.employee_donations</a:t>
            </a:r>
            <a:r>
              <a:rPr lang="en-US" b="1" dirty="0">
                <a:latin typeface="Courier New" pitchFamily="49" charset="0"/>
              </a:rPr>
              <a:t>;</a:t>
            </a:r>
          </a:p>
          <a:p>
            <a:pPr>
              <a:lnSpc>
                <a:spcPct val="85000"/>
              </a:lnSpc>
              <a:tabLst>
                <a:tab pos="0" algn="l"/>
                <a:tab pos="800100" algn="l"/>
              </a:tabLst>
            </a:pPr>
            <a:r>
              <a:rPr lang="en-US" b="1" dirty="0">
                <a:latin typeface="Courier New" pitchFamily="49" charset="0"/>
              </a:rPr>
              <a:t>   Total=sum(Qtr1,Qtr2,Qtr3,Qtr4);</a:t>
            </a:r>
          </a:p>
          <a:p>
            <a:pPr>
              <a:lnSpc>
                <a:spcPct val="85000"/>
              </a:lnSpc>
              <a:tabLst>
                <a:tab pos="0" algn="l"/>
                <a:tab pos="800100" algn="l"/>
              </a:tabLst>
            </a:pPr>
            <a:r>
              <a:rPr lang="en-US" b="1" dirty="0">
                <a:latin typeface="Courier New" pitchFamily="49" charset="0"/>
              </a:rPr>
              <a:t>   if Total </a:t>
            </a:r>
            <a:r>
              <a:rPr lang="en-US" b="1" dirty="0" err="1">
                <a:latin typeface="Courier New" pitchFamily="49" charset="0"/>
              </a:rPr>
              <a:t>ge</a:t>
            </a:r>
            <a:r>
              <a:rPr lang="en-US" b="1" dirty="0">
                <a:latin typeface="Courier New" pitchFamily="49" charset="0"/>
              </a:rPr>
              <a:t> 50;</a:t>
            </a:r>
          </a:p>
          <a:p>
            <a:pPr>
              <a:lnSpc>
                <a:spcPct val="85000"/>
              </a:lnSpc>
              <a:tabLst>
                <a:tab pos="0" algn="l"/>
                <a:tab pos="800100" algn="l"/>
              </a:tabLst>
            </a:pPr>
            <a:r>
              <a:rPr lang="en-US" b="1" dirty="0">
                <a:latin typeface="Courier New" pitchFamily="49" charset="0"/>
              </a:rPr>
              <a:t>run;</a:t>
            </a:r>
          </a:p>
          <a:p>
            <a:pPr>
              <a:lnSpc>
                <a:spcPct val="85000"/>
              </a:lnSpc>
              <a:tabLst>
                <a:tab pos="0" algn="l"/>
                <a:tab pos="800100" algn="l"/>
              </a:tabLst>
            </a:pPr>
            <a:endParaRPr lang="en-US" b="1" dirty="0">
              <a:latin typeface="Courier New" pitchFamily="49" charset="0"/>
            </a:endParaRPr>
          </a:p>
          <a:p>
            <a:pPr>
              <a:lnSpc>
                <a:spcPct val="85000"/>
              </a:lnSpc>
              <a:tabLst>
                <a:tab pos="0" algn="l"/>
                <a:tab pos="800100" algn="l"/>
              </a:tabLst>
            </a:pPr>
            <a:endParaRPr lang="en-US" b="1" dirty="0">
              <a:latin typeface="Courier New" pitchFamily="49" charset="0"/>
            </a:endParaRPr>
          </a:p>
          <a:p>
            <a:pPr>
              <a:lnSpc>
                <a:spcPct val="85000"/>
              </a:lnSpc>
              <a:tabLst>
                <a:tab pos="0" algn="l"/>
                <a:tab pos="800100" algn="l"/>
              </a:tabLst>
            </a:pPr>
            <a:r>
              <a:rPr lang="en-US" b="1" dirty="0" err="1">
                <a:latin typeface="Courier New" pitchFamily="49" charset="0"/>
              </a:rPr>
              <a:t>proc</a:t>
            </a:r>
            <a:r>
              <a:rPr lang="en-US" b="1" dirty="0">
                <a:latin typeface="Courier New" pitchFamily="49" charset="0"/>
              </a:rPr>
              <a:t> print data=</a:t>
            </a:r>
            <a:r>
              <a:rPr lang="en-US" b="1" dirty="0" err="1">
                <a:latin typeface="Courier New" pitchFamily="49" charset="0"/>
              </a:rPr>
              <a:t>contrib</a:t>
            </a:r>
            <a:r>
              <a:rPr lang="en-US" b="1" dirty="0">
                <a:latin typeface="Courier New" pitchFamily="49" charset="0"/>
              </a:rPr>
              <a:t> </a:t>
            </a:r>
            <a:r>
              <a:rPr lang="en-US" b="1" dirty="0" err="1">
                <a:latin typeface="Courier New" pitchFamily="49" charset="0"/>
              </a:rPr>
              <a:t>noobs</a:t>
            </a:r>
            <a:r>
              <a:rPr lang="en-US" b="1" dirty="0">
                <a:latin typeface="Courier New" pitchFamily="49" charset="0"/>
              </a:rPr>
              <a:t>;</a:t>
            </a:r>
          </a:p>
          <a:p>
            <a:pPr>
              <a:lnSpc>
                <a:spcPct val="85000"/>
              </a:lnSpc>
              <a:tabLst>
                <a:tab pos="0" algn="l"/>
                <a:tab pos="800100" algn="l"/>
              </a:tabLst>
            </a:pPr>
            <a:r>
              <a:rPr lang="en-US" b="1" dirty="0">
                <a:latin typeface="Courier New" pitchFamily="49" charset="0"/>
              </a:rPr>
              <a:t>   title 'Contributions $50 and Over';</a:t>
            </a:r>
          </a:p>
          <a:p>
            <a:pPr>
              <a:lnSpc>
                <a:spcPct val="85000"/>
              </a:lnSpc>
              <a:tabLst>
                <a:tab pos="0" algn="l"/>
                <a:tab pos="800100" algn="l"/>
              </a:tabLst>
            </a:pPr>
            <a:r>
              <a:rPr lang="en-US" b="1" dirty="0">
                <a:latin typeface="Courier New" pitchFamily="49" charset="0"/>
              </a:rPr>
              <a:t>   </a:t>
            </a:r>
            <a:r>
              <a:rPr lang="en-US" b="1" dirty="0" err="1">
                <a:solidFill>
                  <a:srgbClr val="000000"/>
                </a:solidFill>
                <a:latin typeface="Courier New" pitchFamily="49" charset="0"/>
              </a:rPr>
              <a:t>var</a:t>
            </a:r>
            <a:r>
              <a:rPr lang="en-US" b="1" dirty="0">
                <a:latin typeface="Courier New" pitchFamily="49" charset="0"/>
              </a:rPr>
              <a:t> </a:t>
            </a:r>
            <a:r>
              <a:rPr lang="en-US" b="1" dirty="0" err="1">
                <a:latin typeface="Courier New" pitchFamily="49" charset="0"/>
              </a:rPr>
              <a:t>Employee_ID</a:t>
            </a:r>
            <a:r>
              <a:rPr lang="en-US" b="1" dirty="0">
                <a:latin typeface="Courier New" pitchFamily="49" charset="0"/>
              </a:rPr>
              <a:t> Qtr1 Qtr2 Qtr3 Qtr4 	  	   Total;</a:t>
            </a:r>
          </a:p>
          <a:p>
            <a:pPr>
              <a:lnSpc>
                <a:spcPct val="85000"/>
              </a:lnSpc>
              <a:tabLst>
                <a:tab pos="0" algn="l"/>
                <a:tab pos="800100" algn="l"/>
              </a:tabLst>
            </a:pPr>
            <a:r>
              <a:rPr lang="en-US" b="1" dirty="0">
                <a:latin typeface="Courier New" pitchFamily="49" charset="0"/>
              </a:rPr>
              <a:t>run;</a:t>
            </a:r>
          </a:p>
        </p:txBody>
      </p:sp>
      <p:sp>
        <p:nvSpPr>
          <p:cNvPr id="11270" name="Text Box 6"/>
          <p:cNvSpPr txBox="1">
            <a:spLocks noChangeArrowheads="1"/>
          </p:cNvSpPr>
          <p:nvPr/>
        </p:nvSpPr>
        <p:spPr bwMode="auto">
          <a:xfrm>
            <a:off x="1600200" y="36671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1271" name="Rectangle 8"/>
          <p:cNvSpPr>
            <a:spLocks noChangeArrowheads="1"/>
          </p:cNvSpPr>
          <p:nvPr>
            <p:custDataLst>
              <p:tags r:id="rId1"/>
            </p:custDataLst>
          </p:nvPr>
        </p:nvSpPr>
        <p:spPr bwMode="auto">
          <a:xfrm>
            <a:off x="2373313" y="2733675"/>
            <a:ext cx="44069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1272" name="Text Box 9"/>
          <p:cNvSpPr txBox="1">
            <a:spLocks noChangeArrowheads="1"/>
          </p:cNvSpPr>
          <p:nvPr/>
        </p:nvSpPr>
        <p:spPr bwMode="auto">
          <a:xfrm>
            <a:off x="1600200" y="36671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1273" name="Text Box 11"/>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p205d01</a:t>
            </a:r>
          </a:p>
        </p:txBody>
      </p:sp>
      <p:sp>
        <p:nvSpPr>
          <p:cNvPr id="10" name="Text Box 10"/>
          <p:cNvSpPr txBox="1">
            <a:spLocks noChangeArrowheads="1"/>
          </p:cNvSpPr>
          <p:nvPr>
            <p:custDataLst>
              <p:tags r:id="rId2"/>
            </p:custDataLst>
          </p:nvPr>
        </p:nvSpPr>
        <p:spPr bwMode="auto">
          <a:xfrm>
            <a:off x="1476373" y="3482975"/>
            <a:ext cx="7585075"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a:solidFill>
                  <a:srgbClr val="000000"/>
                </a:solidFill>
              </a:rPr>
              <a:t>function-name</a:t>
            </a:r>
            <a:r>
              <a:rPr lang="en-US">
                <a:solidFill>
                  <a:srgbClr val="000000"/>
                </a:solidFill>
              </a:rPr>
              <a:t>(</a:t>
            </a:r>
            <a:r>
              <a:rPr lang="en-US" i="1">
                <a:solidFill>
                  <a:srgbClr val="000000"/>
                </a:solidFill>
              </a:rPr>
              <a:t>argument-1</a:t>
            </a:r>
            <a:r>
              <a:rPr lang="en-US">
                <a:solidFill>
                  <a:srgbClr val="000000"/>
                </a:solidFill>
              </a:rPr>
              <a:t>,</a:t>
            </a:r>
            <a:r>
              <a:rPr lang="en-US" i="1">
                <a:solidFill>
                  <a:srgbClr val="000000"/>
                </a:solidFill>
              </a:rPr>
              <a:t>argument-2</a:t>
            </a:r>
            <a:r>
              <a:rPr lang="en-US">
                <a:solidFill>
                  <a:srgbClr val="000000"/>
                </a:solidFill>
              </a:rPr>
              <a:t>,…,</a:t>
            </a:r>
            <a:r>
              <a:rPr lang="en-US" i="1">
                <a:solidFill>
                  <a:srgbClr val="000000"/>
                </a:solidFill>
              </a:rPr>
              <a:t>argument-n</a:t>
            </a:r>
            <a:r>
              <a:rPr lang="en-US">
                <a:solidFill>
                  <a:srgbClr val="000000"/>
                </a:solidFill>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5.07 Multiple </a:t>
            </a:r>
            <a:r>
              <a:rPr lang="en-US" dirty="0"/>
              <a:t>Choice Poll</a:t>
            </a:r>
          </a:p>
        </p:txBody>
      </p:sp>
      <p:sp>
        <p:nvSpPr>
          <p:cNvPr id="72707" name="Rectangle 3"/>
          <p:cNvSpPr>
            <a:spLocks noGrp="1" noChangeArrowheads="1"/>
          </p:cNvSpPr>
          <p:nvPr>
            <p:ph idx="1"/>
          </p:nvPr>
        </p:nvSpPr>
        <p:spPr>
          <a:xfrm>
            <a:off x="666750" y="1090613"/>
            <a:ext cx="7848600" cy="4267200"/>
          </a:xfrm>
        </p:spPr>
        <p:txBody>
          <a:bodyPr/>
          <a:lstStyle/>
          <a:p>
            <a:r>
              <a:rPr lang="en-US" dirty="0"/>
              <a:t>What expression completes the assignment statement to correctly extract 2007 from the </a:t>
            </a:r>
            <a:r>
              <a:rPr lang="en-US" b="1" dirty="0">
                <a:latin typeface="Arial"/>
              </a:rPr>
              <a:t>Text</a:t>
            </a:r>
            <a:r>
              <a:rPr lang="en-US" dirty="0"/>
              <a:t> variable?</a:t>
            </a:r>
          </a:p>
          <a:p>
            <a:endParaRPr lang="en-US" dirty="0"/>
          </a:p>
          <a:p>
            <a:endParaRPr lang="en-US" dirty="0"/>
          </a:p>
          <a:p>
            <a:endParaRPr lang="en-US" dirty="0"/>
          </a:p>
          <a:p>
            <a:endParaRPr lang="en-US" dirty="0"/>
          </a:p>
          <a:p>
            <a:endParaRPr lang="en-US" sz="800" b="1" dirty="0"/>
          </a:p>
          <a:p>
            <a:pPr marL="569913" lvl="1" indent="-455613">
              <a:buClr>
                <a:schemeClr val="tx1"/>
              </a:buClr>
              <a:buSzTx/>
              <a:buFont typeface="Wingdings" pitchFamily="2" charset="2"/>
              <a:buAutoNum type="alphaLcPeriod"/>
            </a:pPr>
            <a:r>
              <a:rPr lang="en-US" dirty="0">
                <a:latin typeface="Arial"/>
              </a:rPr>
              <a:t> scan(Text,-1);</a:t>
            </a:r>
          </a:p>
          <a:p>
            <a:pPr marL="569913" lvl="1" indent="-455613">
              <a:buClr>
                <a:schemeClr val="tx1"/>
              </a:buClr>
              <a:buSzTx/>
              <a:buFont typeface="Wingdings" pitchFamily="2" charset="2"/>
              <a:buAutoNum type="alphaLcPeriod"/>
            </a:pPr>
            <a:r>
              <a:rPr lang="en-US" dirty="0">
                <a:latin typeface="Arial"/>
              </a:rPr>
              <a:t> scan(Text,6);</a:t>
            </a:r>
          </a:p>
          <a:p>
            <a:pPr marL="569913" lvl="1" indent="-455613">
              <a:buClr>
                <a:schemeClr val="tx1"/>
              </a:buClr>
              <a:buSzTx/>
              <a:buFont typeface="Wingdings" pitchFamily="2" charset="2"/>
              <a:buAutoNum type="alphaLcPeriod"/>
            </a:pPr>
            <a:r>
              <a:rPr lang="en-US" dirty="0">
                <a:latin typeface="Arial"/>
              </a:rPr>
              <a:t> scan(Text,6,', ');</a:t>
            </a:r>
          </a:p>
          <a:p>
            <a:pPr marL="569913" lvl="1" indent="-455613">
              <a:buClr>
                <a:schemeClr val="tx1"/>
              </a:buClr>
              <a:buSzTx/>
              <a:buFont typeface="Wingdings" pitchFamily="2" charset="2"/>
              <a:buAutoNum type="alphaLcPeriod"/>
            </a:pPr>
            <a:r>
              <a:rPr lang="en-US" dirty="0"/>
              <a:t> All of the above would work.</a:t>
            </a:r>
          </a:p>
        </p:txBody>
      </p:sp>
      <p:sp>
        <p:nvSpPr>
          <p:cNvPr id="4" name="Slide Number Placeholder 3"/>
          <p:cNvSpPr>
            <a:spLocks noGrp="1"/>
          </p:cNvSpPr>
          <p:nvPr>
            <p:ph type="sldNum" sz="quarter" idx="10"/>
          </p:nvPr>
        </p:nvSpPr>
        <p:spPr/>
        <p:txBody>
          <a:bodyPr/>
          <a:lstStyle/>
          <a:p>
            <a:pPr>
              <a:defRPr/>
            </a:pPr>
            <a:fld id="{EDAA47E9-4A19-489F-9D64-D3C90C423CB3}" type="slidenum">
              <a:rPr lang="en-US"/>
              <a:pPr>
                <a:defRPr/>
              </a:pPr>
              <a:t>50</a:t>
            </a:fld>
            <a:endParaRPr lang="en-US" b="0">
              <a:latin typeface="Times New Roman" pitchFamily="18" charset="0"/>
            </a:endParaRPr>
          </a:p>
        </p:txBody>
      </p:sp>
      <p:sp>
        <p:nvSpPr>
          <p:cNvPr id="5" name="Rectangle 6"/>
          <p:cNvSpPr>
            <a:spLocks noChangeArrowheads="1"/>
          </p:cNvSpPr>
          <p:nvPr/>
        </p:nvSpPr>
        <p:spPr bwMode="auto">
          <a:xfrm>
            <a:off x="242888" y="2117725"/>
            <a:ext cx="8823325" cy="138430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latin typeface="Courier New" pitchFamily="49" charset="0"/>
              </a:rPr>
              <a:t>data </a:t>
            </a:r>
            <a:r>
              <a:rPr lang="en-US" b="1" dirty="0" err="1">
                <a:latin typeface="Courier New" pitchFamily="49" charset="0"/>
              </a:rPr>
              <a:t>Scan_Quiz</a:t>
            </a:r>
            <a:r>
              <a:rPr lang="en-US" b="1" dirty="0">
                <a:latin typeface="Courier New" pitchFamily="49" charset="0"/>
              </a:rPr>
              <a:t>;</a:t>
            </a:r>
          </a:p>
          <a:p>
            <a:pPr>
              <a:lnSpc>
                <a:spcPct val="85000"/>
              </a:lnSpc>
            </a:pPr>
            <a:r>
              <a:rPr lang="en-US" b="1" dirty="0">
                <a:latin typeface="Courier New" pitchFamily="49" charset="0"/>
              </a:rPr>
              <a:t>   Text="New Year's Day, January 1st, 2007"; </a:t>
            </a:r>
          </a:p>
          <a:p>
            <a:pPr>
              <a:lnSpc>
                <a:spcPct val="85000"/>
              </a:lnSpc>
            </a:pPr>
            <a:r>
              <a:rPr lang="en-US" b="1" dirty="0">
                <a:latin typeface="Courier New" pitchFamily="49" charset="0"/>
              </a:rPr>
              <a:t>   Year=                        ;</a:t>
            </a:r>
          </a:p>
          <a:p>
            <a:pPr>
              <a:lnSpc>
                <a:spcPct val="85000"/>
              </a:lnSpc>
            </a:pPr>
            <a:r>
              <a:rPr lang="en-US" b="1" dirty="0">
                <a:latin typeface="Courier New" pitchFamily="49" charset="0"/>
              </a:rPr>
              <a:t>run;</a:t>
            </a:r>
          </a:p>
        </p:txBody>
      </p:sp>
      <p:sp>
        <p:nvSpPr>
          <p:cNvPr id="6" name="AutoShape 7"/>
          <p:cNvSpPr>
            <a:spLocks noChangeArrowheads="1"/>
          </p:cNvSpPr>
          <p:nvPr/>
        </p:nvSpPr>
        <p:spPr bwMode="auto">
          <a:xfrm>
            <a:off x="1788316" y="2762250"/>
            <a:ext cx="4230688" cy="352425"/>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algn="ctr"/>
            <a:r>
              <a:rPr lang="en-US" sz="2000" b="1">
                <a:solidFill>
                  <a:srgbClr val="000000"/>
                </a:solidFill>
              </a:rPr>
              <a:t>?</a:t>
            </a:r>
          </a:p>
        </p:txBody>
      </p:sp>
      <p:sp>
        <p:nvSpPr>
          <p:cNvPr id="7" name="Text Box 8"/>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p205d05</a:t>
            </a:r>
          </a:p>
        </p:txBody>
      </p:sp>
    </p:spTree>
    <p:custDataLst>
      <p:tags r:id="rId1"/>
    </p:custDataLst>
    <p:extLst>
      <p:ext uri="{BB962C8B-B14F-4D97-AF65-F5344CB8AC3E}">
        <p14:creationId xmlns:p14="http://schemas.microsoft.com/office/powerpoint/2010/main" val="33527942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5.07 Multiple </a:t>
            </a:r>
            <a:r>
              <a:rPr lang="en-US" dirty="0"/>
              <a:t>Choice Poll – Correct Answer</a:t>
            </a:r>
          </a:p>
        </p:txBody>
      </p:sp>
      <p:sp>
        <p:nvSpPr>
          <p:cNvPr id="73731" name="Rectangle 3"/>
          <p:cNvSpPr>
            <a:spLocks noGrp="1" noChangeArrowheads="1"/>
          </p:cNvSpPr>
          <p:nvPr>
            <p:ph idx="1"/>
          </p:nvPr>
        </p:nvSpPr>
        <p:spPr>
          <a:xfrm>
            <a:off x="666750" y="1090613"/>
            <a:ext cx="7848600" cy="4267200"/>
          </a:xfrm>
        </p:spPr>
        <p:txBody>
          <a:bodyPr/>
          <a:lstStyle/>
          <a:p>
            <a:r>
              <a:rPr lang="en-US" dirty="0"/>
              <a:t>What expression completes the assignment statement to correctly extract 2007 from the </a:t>
            </a:r>
            <a:r>
              <a:rPr lang="en-US" b="1" dirty="0">
                <a:latin typeface="Arial"/>
              </a:rPr>
              <a:t>Text</a:t>
            </a:r>
            <a:r>
              <a:rPr lang="en-US" dirty="0"/>
              <a:t> variable?</a:t>
            </a:r>
          </a:p>
          <a:p>
            <a:endParaRPr lang="en-US" dirty="0"/>
          </a:p>
          <a:p>
            <a:endParaRPr lang="en-US" dirty="0"/>
          </a:p>
          <a:p>
            <a:endParaRPr lang="en-US" dirty="0"/>
          </a:p>
          <a:p>
            <a:endParaRPr lang="en-US" dirty="0"/>
          </a:p>
          <a:p>
            <a:endParaRPr lang="en-US" sz="800" b="1" dirty="0"/>
          </a:p>
          <a:p>
            <a:pPr marL="569913" lvl="1" indent="-455613">
              <a:buClr>
                <a:schemeClr val="tx1"/>
              </a:buClr>
              <a:buSzTx/>
              <a:buFont typeface="Wingdings" pitchFamily="2" charset="2"/>
              <a:buAutoNum type="alphaLcPeriod"/>
            </a:pPr>
            <a:r>
              <a:rPr lang="en-US" dirty="0">
                <a:latin typeface="Arial"/>
              </a:rPr>
              <a:t> scan(Text,-1);</a:t>
            </a:r>
          </a:p>
          <a:p>
            <a:pPr marL="569913" lvl="1" indent="-455613">
              <a:buClr>
                <a:schemeClr val="tx1"/>
              </a:buClr>
              <a:buSzTx/>
              <a:buFont typeface="Wingdings" pitchFamily="2" charset="2"/>
              <a:buAutoNum type="alphaLcPeriod"/>
            </a:pPr>
            <a:r>
              <a:rPr lang="en-US" dirty="0">
                <a:latin typeface="Arial"/>
              </a:rPr>
              <a:t> scan(Text,6);</a:t>
            </a:r>
          </a:p>
          <a:p>
            <a:pPr marL="569913" lvl="1" indent="-455613">
              <a:buClr>
                <a:schemeClr val="tx1"/>
              </a:buClr>
              <a:buSzTx/>
              <a:buFont typeface="Wingdings" pitchFamily="2" charset="2"/>
              <a:buAutoNum type="alphaLcPeriod"/>
            </a:pPr>
            <a:r>
              <a:rPr lang="en-US" dirty="0">
                <a:latin typeface="Arial"/>
              </a:rPr>
              <a:t> scan(Text,6,', ');</a:t>
            </a:r>
          </a:p>
          <a:p>
            <a:pPr marL="569913" lvl="1" indent="-455613">
              <a:buClr>
                <a:schemeClr val="tx1"/>
              </a:buClr>
              <a:buSzTx/>
              <a:buFont typeface="Wingdings" pitchFamily="2" charset="2"/>
              <a:buAutoNum type="alphaLcPeriod"/>
            </a:pPr>
            <a:r>
              <a:rPr lang="en-US" dirty="0"/>
              <a:t> All of the above would work.</a:t>
            </a:r>
          </a:p>
        </p:txBody>
      </p:sp>
      <p:sp>
        <p:nvSpPr>
          <p:cNvPr id="5" name="Slide Number Placeholder 3"/>
          <p:cNvSpPr>
            <a:spLocks noGrp="1"/>
          </p:cNvSpPr>
          <p:nvPr>
            <p:ph type="sldNum" sz="quarter" idx="10"/>
          </p:nvPr>
        </p:nvSpPr>
        <p:spPr/>
        <p:txBody>
          <a:bodyPr/>
          <a:lstStyle/>
          <a:p>
            <a:pPr>
              <a:defRPr/>
            </a:pPr>
            <a:fld id="{4477EEFB-101B-4506-8C34-73ACAEF5806A}" type="slidenum">
              <a:rPr lang="en-US"/>
              <a:pPr>
                <a:defRPr/>
              </a:pPr>
              <a:t>51</a:t>
            </a:fld>
            <a:endParaRPr lang="en-US" b="0">
              <a:latin typeface="Times New Roman" pitchFamily="18" charset="0"/>
            </a:endParaRPr>
          </a:p>
        </p:txBody>
      </p:sp>
      <p:sp>
        <p:nvSpPr>
          <p:cNvPr id="73733" name="Oval 4"/>
          <p:cNvSpPr>
            <a:spLocks noChangeArrowheads="1"/>
          </p:cNvSpPr>
          <p:nvPr/>
        </p:nvSpPr>
        <p:spPr bwMode="auto">
          <a:xfrm>
            <a:off x="652463" y="4979988"/>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
        <p:nvSpPr>
          <p:cNvPr id="6" name="Rectangle 6"/>
          <p:cNvSpPr>
            <a:spLocks noChangeArrowheads="1"/>
          </p:cNvSpPr>
          <p:nvPr/>
        </p:nvSpPr>
        <p:spPr bwMode="auto">
          <a:xfrm>
            <a:off x="242888" y="2117725"/>
            <a:ext cx="8823325" cy="138430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latin typeface="Courier New" pitchFamily="49" charset="0"/>
              </a:rPr>
              <a:t>data </a:t>
            </a:r>
            <a:r>
              <a:rPr lang="en-US" b="1" dirty="0" err="1">
                <a:latin typeface="Courier New" pitchFamily="49" charset="0"/>
              </a:rPr>
              <a:t>Scan_Quiz</a:t>
            </a:r>
            <a:r>
              <a:rPr lang="en-US" b="1" dirty="0">
                <a:latin typeface="Courier New" pitchFamily="49" charset="0"/>
              </a:rPr>
              <a:t>;</a:t>
            </a:r>
          </a:p>
          <a:p>
            <a:pPr>
              <a:lnSpc>
                <a:spcPct val="85000"/>
              </a:lnSpc>
            </a:pPr>
            <a:r>
              <a:rPr lang="en-US" b="1" dirty="0">
                <a:latin typeface="Courier New" pitchFamily="49" charset="0"/>
              </a:rPr>
              <a:t>   Text="New Year's Day, January 1st, 2007"; </a:t>
            </a:r>
          </a:p>
          <a:p>
            <a:pPr>
              <a:lnSpc>
                <a:spcPct val="85000"/>
              </a:lnSpc>
            </a:pPr>
            <a:r>
              <a:rPr lang="en-US" b="1" dirty="0">
                <a:latin typeface="Courier New" pitchFamily="49" charset="0"/>
              </a:rPr>
              <a:t>   Year=                        ;</a:t>
            </a:r>
          </a:p>
          <a:p>
            <a:pPr>
              <a:lnSpc>
                <a:spcPct val="85000"/>
              </a:lnSpc>
            </a:pPr>
            <a:r>
              <a:rPr lang="en-US" b="1" dirty="0">
                <a:latin typeface="Courier New" pitchFamily="49" charset="0"/>
              </a:rPr>
              <a:t>run;</a:t>
            </a:r>
          </a:p>
        </p:txBody>
      </p:sp>
      <p:sp>
        <p:nvSpPr>
          <p:cNvPr id="7" name="AutoShape 7"/>
          <p:cNvSpPr>
            <a:spLocks noChangeArrowheads="1"/>
          </p:cNvSpPr>
          <p:nvPr/>
        </p:nvSpPr>
        <p:spPr bwMode="auto">
          <a:xfrm>
            <a:off x="1788316" y="2762250"/>
            <a:ext cx="4230688" cy="352425"/>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algn="ctr"/>
            <a:r>
              <a:rPr lang="en-US" sz="2000" b="1">
                <a:solidFill>
                  <a:srgbClr val="000000"/>
                </a:solidFill>
              </a:rPr>
              <a:t>?</a:t>
            </a:r>
          </a:p>
        </p:txBody>
      </p:sp>
    </p:spTree>
    <p:custDataLst>
      <p:tags r:id="rId1"/>
    </p:custDataLst>
    <p:extLst>
      <p:ext uri="{BB962C8B-B14F-4D97-AF65-F5344CB8AC3E}">
        <p14:creationId xmlns:p14="http://schemas.microsoft.com/office/powerpoint/2010/main" val="2194879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172"/>
          <p:cNvSpPr>
            <a:spLocks noGrp="1" noChangeArrowheads="1"/>
          </p:cNvSpPr>
          <p:nvPr>
            <p:ph type="title"/>
          </p:nvPr>
        </p:nvSpPr>
        <p:spPr/>
        <p:txBody>
          <a:bodyPr/>
          <a:lstStyle/>
          <a:p>
            <a:r>
              <a:rPr lang="en-US" dirty="0"/>
              <a:t>Creating Mailing List Data</a:t>
            </a:r>
          </a:p>
        </p:txBody>
      </p:sp>
      <p:sp>
        <p:nvSpPr>
          <p:cNvPr id="74755" name="Rectangle 1173"/>
          <p:cNvSpPr>
            <a:spLocks noGrp="1" noChangeArrowheads="1"/>
          </p:cNvSpPr>
          <p:nvPr>
            <p:ph idx="1"/>
          </p:nvPr>
        </p:nvSpPr>
        <p:spPr/>
        <p:txBody>
          <a:bodyPr/>
          <a:lstStyle/>
          <a:p>
            <a:r>
              <a:rPr lang="en-US" dirty="0"/>
              <a:t>Using the SCAN function gives an easy way to separate the names for the mailing list.</a:t>
            </a:r>
          </a:p>
          <a:p>
            <a:endParaRPr lang="en-US" dirty="0"/>
          </a:p>
          <a:p>
            <a:endParaRPr lang="en-US" dirty="0"/>
          </a:p>
          <a:p>
            <a:endParaRPr lang="en-US" dirty="0"/>
          </a:p>
          <a:p>
            <a:endParaRPr lang="en-US" dirty="0"/>
          </a:p>
          <a:p>
            <a:endParaRPr lang="en-US" dirty="0"/>
          </a:p>
          <a:p>
            <a:r>
              <a:rPr lang="en-US" dirty="0"/>
              <a:t>Partial </a:t>
            </a:r>
            <a:r>
              <a:rPr lang="en-US" b="1" dirty="0">
                <a:latin typeface="Arial"/>
              </a:rPr>
              <a:t>labels</a:t>
            </a:r>
            <a:r>
              <a:rPr lang="en-US" dirty="0"/>
              <a:t> data set</a:t>
            </a:r>
          </a:p>
        </p:txBody>
      </p:sp>
      <p:sp>
        <p:nvSpPr>
          <p:cNvPr id="7" name="Slide Number Placeholder 3"/>
          <p:cNvSpPr>
            <a:spLocks noGrp="1"/>
          </p:cNvSpPr>
          <p:nvPr>
            <p:ph type="sldNum" sz="quarter" idx="10"/>
          </p:nvPr>
        </p:nvSpPr>
        <p:spPr/>
        <p:txBody>
          <a:bodyPr/>
          <a:lstStyle/>
          <a:p>
            <a:pPr>
              <a:defRPr/>
            </a:pPr>
            <a:fld id="{6CEC0F17-B588-4784-94E8-74070B582D98}" type="slidenum">
              <a:rPr lang="en-US"/>
              <a:pPr>
                <a:defRPr/>
              </a:pPr>
              <a:t>52</a:t>
            </a:fld>
            <a:endParaRPr lang="en-US" b="0">
              <a:latin typeface="Times New Roman" pitchFamily="18" charset="0"/>
            </a:endParaRPr>
          </a:p>
        </p:txBody>
      </p:sp>
      <p:sp>
        <p:nvSpPr>
          <p:cNvPr id="74757"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74758" name="Rectangle 9"/>
          <p:cNvSpPr>
            <a:spLocks noChangeArrowheads="1"/>
          </p:cNvSpPr>
          <p:nvPr/>
        </p:nvSpPr>
        <p:spPr bwMode="auto">
          <a:xfrm>
            <a:off x="676672" y="1908175"/>
            <a:ext cx="7924800" cy="2006600"/>
          </a:xfrm>
          <a:prstGeom prst="rect">
            <a:avLst/>
          </a:prstGeom>
          <a:solidFill>
            <a:srgbClr val="FFFFFF"/>
          </a:solidFill>
          <a:ln w="38100">
            <a:solidFill>
              <a:schemeClr val="tx2"/>
            </a:solidFill>
            <a:miter lim="800000"/>
            <a:headEnd/>
            <a:tailEnd/>
          </a:ln>
        </p:spPr>
        <p:txBody>
          <a:bodyPr lIns="50800" tIns="50800" rIns="50800" bIns="50800">
            <a:spAutoFit/>
          </a:bodyPr>
          <a:lstStyle/>
          <a:p>
            <a:pPr marL="112713">
              <a:lnSpc>
                <a:spcPct val="85000"/>
              </a:lnSpc>
              <a:buClr>
                <a:schemeClr val="tx1"/>
              </a:buClr>
              <a:buFont typeface="Monotype Sorts" pitchFamily="2" charset="2"/>
              <a:buNone/>
            </a:pPr>
            <a:r>
              <a:rPr lang="en-US" b="1" dirty="0">
                <a:latin typeface="Courier New" pitchFamily="49" charset="0"/>
              </a:rPr>
              <a:t>data labels;</a:t>
            </a:r>
          </a:p>
          <a:p>
            <a:pPr marL="112713">
              <a:lnSpc>
                <a:spcPct val="85000"/>
              </a:lnSpc>
              <a:buClr>
                <a:schemeClr val="tx1"/>
              </a:buClr>
              <a:buFont typeface="Monotype Sorts" pitchFamily="2" charset="2"/>
              <a:buNone/>
            </a:pPr>
            <a:r>
              <a:rPr lang="en-US" b="1" dirty="0">
                <a:latin typeface="Courier New" pitchFamily="49" charset="0"/>
              </a:rPr>
              <a:t>   set </a:t>
            </a:r>
            <a:r>
              <a:rPr lang="en-US" b="1" dirty="0" err="1">
                <a:latin typeface="Courier New" pitchFamily="49" charset="0"/>
              </a:rPr>
              <a:t>orion.contacts</a:t>
            </a:r>
            <a:r>
              <a:rPr lang="en-US" b="1" dirty="0">
                <a:latin typeface="Courier New" pitchFamily="49" charset="0"/>
              </a:rPr>
              <a:t>;</a:t>
            </a:r>
          </a:p>
          <a:p>
            <a:pPr marL="112713">
              <a:lnSpc>
                <a:spcPct val="85000"/>
              </a:lnSpc>
              <a:buClr>
                <a:schemeClr val="tx1"/>
              </a:buClr>
              <a:buFont typeface="Monotype Sorts" pitchFamily="2" charset="2"/>
              <a:buNone/>
            </a:pPr>
            <a:r>
              <a:rPr lang="en-US" b="1" dirty="0">
                <a:latin typeface="Courier New" pitchFamily="49" charset="0"/>
              </a:rPr>
              <a:t>   length </a:t>
            </a:r>
            <a:r>
              <a:rPr lang="en-US" b="1" dirty="0" err="1">
                <a:latin typeface="Courier New" pitchFamily="49" charset="0"/>
              </a:rPr>
              <a:t>FMName</a:t>
            </a:r>
            <a:r>
              <a:rPr lang="en-US" b="1" dirty="0">
                <a:latin typeface="Courier New" pitchFamily="49" charset="0"/>
              </a:rPr>
              <a:t> </a:t>
            </a:r>
            <a:r>
              <a:rPr lang="en-US" b="1" dirty="0" err="1">
                <a:latin typeface="Courier New" pitchFamily="49" charset="0"/>
              </a:rPr>
              <a:t>LName</a:t>
            </a:r>
            <a:r>
              <a:rPr lang="en-US" b="1" dirty="0">
                <a:latin typeface="Courier New" pitchFamily="49" charset="0"/>
              </a:rPr>
              <a:t> $ 15;</a:t>
            </a:r>
          </a:p>
          <a:p>
            <a:pPr marL="112713">
              <a:lnSpc>
                <a:spcPct val="85000"/>
              </a:lnSpc>
              <a:buClr>
                <a:schemeClr val="tx1"/>
              </a:buClr>
              <a:buFont typeface="Monotype Sorts" pitchFamily="2" charset="2"/>
              <a:buNone/>
            </a:pPr>
            <a:r>
              <a:rPr lang="en-US" b="1" dirty="0">
                <a:latin typeface="Courier New" pitchFamily="49" charset="0"/>
              </a:rPr>
              <a:t>   </a:t>
            </a:r>
            <a:r>
              <a:rPr lang="en-US" b="1" dirty="0" err="1">
                <a:latin typeface="Courier New" pitchFamily="49" charset="0"/>
              </a:rPr>
              <a:t>FMName</a:t>
            </a:r>
            <a:r>
              <a:rPr lang="en-US" b="1" dirty="0">
                <a:latin typeface="Courier New" pitchFamily="49" charset="0"/>
              </a:rPr>
              <a:t>=scan(Name,2,',');            </a:t>
            </a:r>
          </a:p>
          <a:p>
            <a:pPr marL="112713">
              <a:lnSpc>
                <a:spcPct val="85000"/>
              </a:lnSpc>
              <a:buClr>
                <a:schemeClr val="tx1"/>
              </a:buClr>
              <a:buFont typeface="Monotype Sorts" pitchFamily="2" charset="2"/>
              <a:buNone/>
            </a:pPr>
            <a:r>
              <a:rPr lang="en-US" b="1" dirty="0">
                <a:latin typeface="Courier New" pitchFamily="49" charset="0"/>
              </a:rPr>
              <a:t>   </a:t>
            </a:r>
            <a:r>
              <a:rPr lang="en-US" b="1" dirty="0" err="1">
                <a:latin typeface="Courier New" pitchFamily="49" charset="0"/>
              </a:rPr>
              <a:t>LName</a:t>
            </a:r>
            <a:r>
              <a:rPr lang="en-US" b="1" dirty="0">
                <a:latin typeface="Courier New" pitchFamily="49" charset="0"/>
              </a:rPr>
              <a:t>=scan(Name,1,',');</a:t>
            </a:r>
          </a:p>
          <a:p>
            <a:pPr marL="112713">
              <a:lnSpc>
                <a:spcPct val="85000"/>
              </a:lnSpc>
              <a:buClr>
                <a:schemeClr val="tx1"/>
              </a:buClr>
              <a:buFont typeface="Monotype Sorts" pitchFamily="2" charset="2"/>
              <a:buNone/>
            </a:pPr>
            <a:r>
              <a:rPr lang="en-US" b="1" dirty="0">
                <a:latin typeface="Courier New" pitchFamily="49" charset="0"/>
              </a:rPr>
              <a:t>run;</a:t>
            </a:r>
          </a:p>
        </p:txBody>
      </p:sp>
      <p:sp>
        <p:nvSpPr>
          <p:cNvPr id="74759" name="Text Box 10"/>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p205d06</a:t>
            </a:r>
          </a:p>
        </p:txBody>
      </p:sp>
      <p:sp>
        <p:nvSpPr>
          <p:cNvPr id="8" name="Rectangle 9"/>
          <p:cNvSpPr>
            <a:spLocks noChangeArrowheads="1"/>
          </p:cNvSpPr>
          <p:nvPr/>
        </p:nvSpPr>
        <p:spPr bwMode="auto">
          <a:xfrm>
            <a:off x="676672" y="4390117"/>
            <a:ext cx="7772400" cy="1555750"/>
          </a:xfrm>
          <a:prstGeom prst="rect">
            <a:avLst/>
          </a:prstGeom>
          <a:solidFill>
            <a:srgbClr val="FFFFFF"/>
          </a:solidFill>
          <a:ln w="38100">
            <a:solidFill>
              <a:schemeClr val="tx2"/>
            </a:solidFill>
            <a:miter lim="800000"/>
            <a:headEnd type="none" w="sm" len="sm"/>
            <a:tailEnd type="none" w="sm" len="sm"/>
          </a:ln>
        </p:spPr>
        <p:txBody>
          <a:bodyPr wrap="none" lIns="182880" tIns="50800" bIns="50800"/>
          <a:lstStyle/>
          <a:p>
            <a:r>
              <a:rPr lang="en-US" sz="1600" b="1" dirty="0">
                <a:solidFill>
                  <a:srgbClr val="000000"/>
                </a:solidFill>
                <a:latin typeface="SAS Monospace" pitchFamily="49" charset="0"/>
              </a:rPr>
              <a:t>ID        Name       Title    </a:t>
            </a:r>
            <a:r>
              <a:rPr lang="en-US" sz="1600" b="1" dirty="0" err="1">
                <a:solidFill>
                  <a:srgbClr val="000000"/>
                </a:solidFill>
                <a:latin typeface="SAS Monospace" pitchFamily="49" charset="0"/>
              </a:rPr>
              <a:t>FMName</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LName</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AQI    </a:t>
            </a:r>
            <a:r>
              <a:rPr lang="en-US" sz="1600" b="1" dirty="0" err="1">
                <a:solidFill>
                  <a:srgbClr val="000000"/>
                </a:solidFill>
                <a:latin typeface="SAS Monospace" pitchFamily="49" charset="0"/>
              </a:rPr>
              <a:t>Farr,Sue</a:t>
            </a:r>
            <a:r>
              <a:rPr lang="en-US" sz="1600" b="1" dirty="0">
                <a:solidFill>
                  <a:srgbClr val="000000"/>
                </a:solidFill>
                <a:latin typeface="SAS Monospace" pitchFamily="49" charset="0"/>
              </a:rPr>
              <a:t>       Ms.     Sue       Farr</a:t>
            </a:r>
          </a:p>
          <a:p>
            <a:r>
              <a:rPr lang="en-US" sz="1600" b="1" dirty="0">
                <a:solidFill>
                  <a:srgbClr val="000000"/>
                </a:solidFill>
                <a:latin typeface="SAS Monospace" pitchFamily="49" charset="0"/>
              </a:rPr>
              <a:t>CCI    </a:t>
            </a:r>
            <a:r>
              <a:rPr lang="en-US" sz="1600" b="1" dirty="0" err="1">
                <a:solidFill>
                  <a:srgbClr val="000000"/>
                </a:solidFill>
                <a:latin typeface="SAS Monospace" pitchFamily="49" charset="0"/>
              </a:rPr>
              <a:t>Cox,Kay</a:t>
            </a:r>
            <a:r>
              <a:rPr lang="en-US" sz="1600" b="1" dirty="0">
                <a:solidFill>
                  <a:srgbClr val="000000"/>
                </a:solidFill>
                <a:latin typeface="SAS Monospace" pitchFamily="49" charset="0"/>
              </a:rPr>
              <a:t> B.     Dr.     Kay B.    Cox</a:t>
            </a:r>
          </a:p>
          <a:p>
            <a:r>
              <a:rPr lang="en-US" sz="1600" b="1" dirty="0">
                <a:solidFill>
                  <a:srgbClr val="000000"/>
                </a:solidFill>
                <a:latin typeface="SAS Monospace" pitchFamily="49" charset="0"/>
              </a:rPr>
              <a:t>CNI    </a:t>
            </a:r>
            <a:r>
              <a:rPr lang="en-US" sz="1600" b="1" dirty="0" err="1">
                <a:solidFill>
                  <a:srgbClr val="000000"/>
                </a:solidFill>
                <a:latin typeface="SAS Monospace" pitchFamily="49" charset="0"/>
              </a:rPr>
              <a:t>Mason,Ron</a:t>
            </a:r>
            <a:r>
              <a:rPr lang="en-US" sz="1600" b="1" dirty="0">
                <a:solidFill>
                  <a:srgbClr val="000000"/>
                </a:solidFill>
                <a:latin typeface="SAS Monospace" pitchFamily="49" charset="0"/>
              </a:rPr>
              <a:t>      Mr.     Ron       Mason</a:t>
            </a:r>
          </a:p>
          <a:p>
            <a:r>
              <a:rPr lang="en-US" sz="1600" b="1" dirty="0">
                <a:solidFill>
                  <a:srgbClr val="000000"/>
                </a:solidFill>
                <a:latin typeface="SAS Monospace" pitchFamily="49" charset="0"/>
              </a:rPr>
              <a:t>CS     </a:t>
            </a:r>
            <a:r>
              <a:rPr lang="en-US" sz="1600" b="1" dirty="0" err="1">
                <a:solidFill>
                  <a:srgbClr val="000000"/>
                </a:solidFill>
                <a:latin typeface="SAS Monospace" pitchFamily="49" charset="0"/>
              </a:rPr>
              <a:t>Ruth,G</a:t>
            </a:r>
            <a:r>
              <a:rPr lang="en-US" sz="1600" b="1" dirty="0">
                <a:solidFill>
                  <a:srgbClr val="000000"/>
                </a:solidFill>
                <a:latin typeface="SAS Monospace" pitchFamily="49" charset="0"/>
              </a:rPr>
              <a:t>. H.     Ms.     G. H.     Ruth</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1"/>
          <p:cNvSpPr>
            <a:spLocks noGrp="1" noChangeArrowheads="1"/>
          </p:cNvSpPr>
          <p:nvPr>
            <p:ph type="title"/>
          </p:nvPr>
        </p:nvSpPr>
        <p:spPr/>
        <p:txBody>
          <a:bodyPr/>
          <a:lstStyle/>
          <a:p>
            <a:r>
              <a:rPr lang="en-US" dirty="0"/>
              <a:t>CATX Function: Step 2</a:t>
            </a:r>
          </a:p>
        </p:txBody>
      </p:sp>
      <p:sp>
        <p:nvSpPr>
          <p:cNvPr id="77827" name="Rectangle 12"/>
          <p:cNvSpPr>
            <a:spLocks noGrp="1" noChangeArrowheads="1"/>
          </p:cNvSpPr>
          <p:nvPr>
            <p:ph idx="1"/>
          </p:nvPr>
        </p:nvSpPr>
        <p:spPr>
          <a:xfrm>
            <a:off x="685800" y="1071563"/>
            <a:ext cx="7769225" cy="4267200"/>
          </a:xfrm>
        </p:spPr>
        <p:txBody>
          <a:bodyPr/>
          <a:lstStyle/>
          <a:p>
            <a:r>
              <a:rPr lang="en-US" dirty="0"/>
              <a:t>Combine </a:t>
            </a:r>
            <a:r>
              <a:rPr lang="en-US" b="1" dirty="0" err="1">
                <a:latin typeface="Arial"/>
              </a:rPr>
              <a:t>FMName</a:t>
            </a:r>
            <a:r>
              <a:rPr lang="en-US" dirty="0"/>
              <a:t> and </a:t>
            </a:r>
            <a:r>
              <a:rPr lang="en-US" b="1" dirty="0" err="1">
                <a:latin typeface="Arial"/>
              </a:rPr>
              <a:t>LName</a:t>
            </a:r>
            <a:r>
              <a:rPr lang="en-US" dirty="0"/>
              <a:t> to create </a:t>
            </a:r>
            <a:r>
              <a:rPr lang="en-US" b="1" dirty="0" err="1">
                <a:latin typeface="Arial"/>
              </a:rPr>
              <a:t>FullName</a:t>
            </a:r>
            <a:r>
              <a:rPr lang="en-US" dirty="0"/>
              <a:t>. The CATX function removes leading and trailing blanks, inserts delimiters, and returns a concatenated character string.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7" name="Slide Number Placeholder 3"/>
          <p:cNvSpPr>
            <a:spLocks noGrp="1"/>
          </p:cNvSpPr>
          <p:nvPr>
            <p:ph type="sldNum" sz="quarter" idx="10"/>
          </p:nvPr>
        </p:nvSpPr>
        <p:spPr/>
        <p:txBody>
          <a:bodyPr/>
          <a:lstStyle/>
          <a:p>
            <a:pPr>
              <a:defRPr/>
            </a:pPr>
            <a:fld id="{7E746243-8257-4AD4-906A-07FA76CF4A13}" type="slidenum">
              <a:rPr lang="en-US"/>
              <a:pPr>
                <a:defRPr/>
              </a:pPr>
              <a:t>53</a:t>
            </a:fld>
            <a:endParaRPr lang="en-US" b="0">
              <a:latin typeface="Times New Roman" pitchFamily="18" charset="0"/>
            </a:endParaRPr>
          </a:p>
        </p:txBody>
      </p:sp>
      <p:sp>
        <p:nvSpPr>
          <p:cNvPr id="77829" name="Rectangle 13"/>
          <p:cNvSpPr>
            <a:spLocks noChangeArrowheads="1"/>
          </p:cNvSpPr>
          <p:nvPr/>
        </p:nvSpPr>
        <p:spPr bwMode="auto">
          <a:xfrm>
            <a:off x="1638537" y="3936209"/>
            <a:ext cx="6054725" cy="485775"/>
          </a:xfrm>
          <a:prstGeom prst="rect">
            <a:avLst/>
          </a:prstGeom>
          <a:solidFill>
            <a:srgbClr val="FFFFFF"/>
          </a:solidFill>
          <a:ln w="28575">
            <a:solidFill>
              <a:schemeClr val="tx2"/>
            </a:solidFill>
            <a:miter lim="800000"/>
            <a:headEnd type="none" w="sm" len="sm"/>
            <a:tailEnd type="none" w="sm" len="sm"/>
          </a:ln>
        </p:spPr>
        <p:txBody>
          <a:bodyPr wrap="none" anchor="ctr">
            <a:spAutoFit/>
          </a:bodyPr>
          <a:lstStyle/>
          <a:p>
            <a:pPr algn="ctr"/>
            <a:r>
              <a:rPr lang="en-US" b="1" dirty="0" err="1">
                <a:latin typeface="Courier New" pitchFamily="49" charset="0"/>
              </a:rPr>
              <a:t>FullName</a:t>
            </a:r>
            <a:r>
              <a:rPr lang="en-US" b="1" dirty="0">
                <a:latin typeface="Courier New" pitchFamily="49" charset="0"/>
              </a:rPr>
              <a:t>=</a:t>
            </a:r>
            <a:r>
              <a:rPr lang="en-US" b="1" dirty="0" err="1">
                <a:latin typeface="Courier New" pitchFamily="49" charset="0"/>
              </a:rPr>
              <a:t>catx</a:t>
            </a:r>
            <a:r>
              <a:rPr lang="en-US" b="1" dirty="0">
                <a:latin typeface="Courier New" pitchFamily="49" charset="0"/>
              </a:rPr>
              <a:t>(' ',</a:t>
            </a:r>
            <a:r>
              <a:rPr lang="en-US" b="1" dirty="0" err="1">
                <a:latin typeface="Courier New" pitchFamily="49" charset="0"/>
              </a:rPr>
              <a:t>FMName,LName</a:t>
            </a:r>
            <a:r>
              <a:rPr lang="en-US" b="1" dirty="0">
                <a:latin typeface="Courier New" pitchFamily="49" charset="0"/>
              </a:rPr>
              <a:t>);</a:t>
            </a:r>
          </a:p>
        </p:txBody>
      </p:sp>
      <p:graphicFrame>
        <p:nvGraphicFramePr>
          <p:cNvPr id="864285" name="Group 29"/>
          <p:cNvGraphicFramePr>
            <a:graphicFrameLocks noGrp="1"/>
          </p:cNvGraphicFramePr>
          <p:nvPr>
            <p:extLst>
              <p:ext uri="{D42A27DB-BD31-4B8C-83A1-F6EECF244321}">
                <p14:modId xmlns:p14="http://schemas.microsoft.com/office/powerpoint/2010/main" val="4106769141"/>
              </p:ext>
            </p:extLst>
          </p:nvPr>
        </p:nvGraphicFramePr>
        <p:xfrm>
          <a:off x="697149" y="4885153"/>
          <a:ext cx="7772400" cy="1382712"/>
        </p:xfrm>
        <a:graphic>
          <a:graphicData uri="http://schemas.openxmlformats.org/drawingml/2006/table">
            <a:tbl>
              <a:tblPr/>
              <a:tblGrid>
                <a:gridCol w="2008188">
                  <a:extLst>
                    <a:ext uri="{9D8B030D-6E8A-4147-A177-3AD203B41FA5}">
                      <a16:colId xmlns:a16="http://schemas.microsoft.com/office/drawing/2014/main" val="20000"/>
                    </a:ext>
                  </a:extLst>
                </a:gridCol>
                <a:gridCol w="2024062">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FMName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LName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FullName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$ 200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Sue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Farr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Sue Farr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7" name="Text Box 7"/>
          <p:cNvSpPr txBox="1">
            <a:spLocks noChangeArrowheads="1"/>
          </p:cNvSpPr>
          <p:nvPr>
            <p:custDataLst>
              <p:tags r:id="rId1"/>
            </p:custDataLst>
          </p:nvPr>
        </p:nvSpPr>
        <p:spPr bwMode="auto">
          <a:xfrm>
            <a:off x="1128713" y="2837957"/>
            <a:ext cx="6788150"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CATX</a:t>
            </a:r>
            <a:r>
              <a:rPr lang="en-US" dirty="0">
                <a:solidFill>
                  <a:srgbClr val="000000"/>
                </a:solidFill>
              </a:rPr>
              <a:t>(</a:t>
            </a:r>
            <a:r>
              <a:rPr lang="en-US" i="1" dirty="0">
                <a:solidFill>
                  <a:srgbClr val="000000"/>
                </a:solidFill>
              </a:rPr>
              <a:t>separator, string-1, … ,string-n</a:t>
            </a:r>
            <a:r>
              <a:rPr lang="en-US" dirty="0">
                <a:solidFill>
                  <a:srgbClr val="000000"/>
                </a:solidFill>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Other CAT Functions</a:t>
            </a:r>
          </a:p>
        </p:txBody>
      </p:sp>
      <p:sp>
        <p:nvSpPr>
          <p:cNvPr id="78851" name="Rectangle 3"/>
          <p:cNvSpPr>
            <a:spLocks noGrp="1" noChangeArrowheads="1"/>
          </p:cNvSpPr>
          <p:nvPr>
            <p:ph idx="1"/>
          </p:nvPr>
        </p:nvSpPr>
        <p:spPr/>
        <p:txBody>
          <a:bodyPr/>
          <a:lstStyle/>
          <a:p>
            <a:r>
              <a:rPr lang="en-US"/>
              <a:t>There are three other CAT functions that concatenate character strings.</a:t>
            </a:r>
          </a:p>
        </p:txBody>
      </p:sp>
      <p:sp>
        <p:nvSpPr>
          <p:cNvPr id="40" name="Slide Number Placeholder 3"/>
          <p:cNvSpPr>
            <a:spLocks noGrp="1"/>
          </p:cNvSpPr>
          <p:nvPr>
            <p:ph type="sldNum" sz="quarter" idx="10"/>
          </p:nvPr>
        </p:nvSpPr>
        <p:spPr/>
        <p:txBody>
          <a:bodyPr/>
          <a:lstStyle/>
          <a:p>
            <a:pPr>
              <a:defRPr/>
            </a:pPr>
            <a:fld id="{EDFADD7F-F942-4E0E-B280-FB239D5835CA}" type="slidenum">
              <a:rPr lang="en-US"/>
              <a:pPr>
                <a:defRPr/>
              </a:pPr>
              <a:t>54</a:t>
            </a:fld>
            <a:endParaRPr lang="en-US" b="0">
              <a:latin typeface="Times New Roman" pitchFamily="18" charset="0"/>
            </a:endParaRPr>
          </a:p>
        </p:txBody>
      </p:sp>
      <p:graphicFrame>
        <p:nvGraphicFramePr>
          <p:cNvPr id="1110096" name="Group 80"/>
          <p:cNvGraphicFramePr>
            <a:graphicFrameLocks noGrp="1"/>
          </p:cNvGraphicFramePr>
          <p:nvPr>
            <p:extLst>
              <p:ext uri="{D42A27DB-BD31-4B8C-83A1-F6EECF244321}">
                <p14:modId xmlns:p14="http://schemas.microsoft.com/office/powerpoint/2010/main" val="85783457"/>
              </p:ext>
            </p:extLst>
          </p:nvPr>
        </p:nvGraphicFramePr>
        <p:xfrm>
          <a:off x="450762" y="1957589"/>
          <a:ext cx="8332630" cy="4546600"/>
        </p:xfrm>
        <a:graphic>
          <a:graphicData uri="http://schemas.openxmlformats.org/drawingml/2006/table">
            <a:tbl>
              <a:tblPr/>
              <a:tblGrid>
                <a:gridCol w="3588737">
                  <a:extLst>
                    <a:ext uri="{9D8B030D-6E8A-4147-A177-3AD203B41FA5}">
                      <a16:colId xmlns:a16="http://schemas.microsoft.com/office/drawing/2014/main" val="20000"/>
                    </a:ext>
                  </a:extLst>
                </a:gridCol>
                <a:gridCol w="4743893">
                  <a:extLst>
                    <a:ext uri="{9D8B030D-6E8A-4147-A177-3AD203B41FA5}">
                      <a16:colId xmlns:a16="http://schemas.microsoft.com/office/drawing/2014/main" val="20001"/>
                    </a:ext>
                  </a:extLst>
                </a:gridCol>
              </a:tblGrid>
              <a:tr h="4453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Function</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charset="0"/>
                        </a:rPr>
                        <a:t>Details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6191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CAT(</a:t>
                      </a:r>
                      <a:r>
                        <a:rPr kumimoji="0" lang="en-US" sz="2000" b="0" i="1" u="none" strike="noStrike" cap="none" normalizeH="0" baseline="0" dirty="0">
                          <a:ln>
                            <a:noFill/>
                          </a:ln>
                          <a:solidFill>
                            <a:srgbClr val="000000"/>
                          </a:solidFill>
                          <a:effectLst/>
                          <a:latin typeface="Arial" charset="0"/>
                        </a:rPr>
                        <a:t>string-1, … ,string-n</a:t>
                      </a:r>
                      <a:r>
                        <a:rPr kumimoji="0" lang="en-US" sz="2000" b="0" i="0" u="none" strike="noStrike" cap="none" normalizeH="0" baseline="0" dirty="0">
                          <a:ln>
                            <a:noFill/>
                          </a:ln>
                          <a:solidFill>
                            <a:srgbClr val="000000"/>
                          </a:solidFill>
                          <a:effectLst/>
                          <a:latin typeface="Arial" charset="0"/>
                        </a:rPr>
                        <a:t>) </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Does not remove leading or trailing blanks from the arguments before concatenating them.</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6175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CATS(</a:t>
                      </a:r>
                      <a:r>
                        <a:rPr kumimoji="0" lang="en-US" sz="2000" b="0" i="1" u="none" strike="noStrike" cap="none" normalizeH="0" baseline="0" dirty="0">
                          <a:ln>
                            <a:noFill/>
                          </a:ln>
                          <a:solidFill>
                            <a:srgbClr val="000000"/>
                          </a:solidFill>
                          <a:effectLst/>
                          <a:latin typeface="Arial" charset="0"/>
                        </a:rPr>
                        <a:t>string-1, … ,string-n</a:t>
                      </a:r>
                      <a:r>
                        <a:rPr kumimoji="0" lang="en-US" sz="2000" b="0" i="0" u="none" strike="noStrike" cap="none" normalizeH="0" baseline="0" dirty="0">
                          <a:ln>
                            <a:noFill/>
                          </a:ln>
                          <a:solidFill>
                            <a:srgbClr val="000000"/>
                          </a:solidFill>
                          <a:effectLst/>
                          <a:latin typeface="Arial" charset="0"/>
                        </a:rPr>
                        <a:t>) </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Removes leading and trailing blanks </a:t>
                      </a:r>
                      <a:br>
                        <a:rPr kumimoji="0" lang="en-US" sz="2000" b="0" i="0" u="none" strike="noStrike" cap="none" normalizeH="0" baseline="0" dirty="0">
                          <a:ln>
                            <a:noFill/>
                          </a:ln>
                          <a:solidFill>
                            <a:srgbClr val="000000"/>
                          </a:solidFill>
                          <a:effectLst/>
                          <a:latin typeface="Arial" charset="0"/>
                        </a:rPr>
                      </a:br>
                      <a:r>
                        <a:rPr kumimoji="0" lang="en-US" sz="2000" b="0" i="0" u="none" strike="noStrike" cap="none" normalizeH="0" baseline="0" dirty="0">
                          <a:ln>
                            <a:noFill/>
                          </a:ln>
                          <a:solidFill>
                            <a:srgbClr val="000000"/>
                          </a:solidFill>
                          <a:effectLst/>
                          <a:latin typeface="Arial" charset="0"/>
                        </a:rPr>
                        <a:t>from the arguments.</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6191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CATT(</a:t>
                      </a:r>
                      <a:r>
                        <a:rPr kumimoji="0" lang="en-US" sz="2000" b="0" i="1" u="none" strike="noStrike" cap="none" normalizeH="0" baseline="0" dirty="0">
                          <a:ln>
                            <a:noFill/>
                          </a:ln>
                          <a:solidFill>
                            <a:srgbClr val="000000"/>
                          </a:solidFill>
                          <a:effectLst/>
                          <a:latin typeface="Arial" charset="0"/>
                        </a:rPr>
                        <a:t>string-1, … ,string-n</a:t>
                      </a:r>
                      <a:r>
                        <a:rPr kumimoji="0" lang="en-US" sz="2000" b="0" i="0" u="none" strike="noStrike" cap="none" normalizeH="0" baseline="0" dirty="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Removes trailing blanks from the arguments.</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6191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CATQ(</a:t>
                      </a:r>
                      <a:r>
                        <a:rPr kumimoji="0" lang="en-US" sz="2000" b="0" i="1" u="none" strike="noStrike" cap="none" normalizeH="0" baseline="0" dirty="0">
                          <a:ln>
                            <a:noFill/>
                          </a:ln>
                          <a:solidFill>
                            <a:srgbClr val="000000"/>
                          </a:solidFill>
                          <a:effectLst/>
                          <a:latin typeface="Arial" charset="0"/>
                        </a:rPr>
                        <a:t>modifiers</a:t>
                      </a:r>
                      <a:r>
                        <a:rPr kumimoji="0" lang="en-US" sz="2000" b="0" i="0" u="none" strike="noStrike" cap="none" normalizeH="0" baseline="0" dirty="0">
                          <a:ln>
                            <a:noFill/>
                          </a:ln>
                          <a:solidFill>
                            <a:srgbClr val="000000"/>
                          </a:solidFill>
                          <a:effectLst/>
                          <a:latin typeface="Arial" charset="0"/>
                        </a:rPr>
                        <a:t>,&lt;</a:t>
                      </a:r>
                      <a:r>
                        <a:rPr kumimoji="0" lang="en-US" sz="2000" b="0" i="1" u="none" strike="noStrike" cap="none" normalizeH="0" baseline="0" dirty="0">
                          <a:ln>
                            <a:noFill/>
                          </a:ln>
                          <a:solidFill>
                            <a:srgbClr val="000000"/>
                          </a:solidFill>
                          <a:effectLst/>
                          <a:latin typeface="Arial" charset="0"/>
                        </a:rPr>
                        <a:t>delimiter</a:t>
                      </a:r>
                      <a:r>
                        <a:rPr kumimoji="0" lang="en-US" sz="2000" b="0" i="0" u="none" strike="noStrike" cap="none" normalizeH="0" baseline="0" dirty="0">
                          <a:ln>
                            <a:noFill/>
                          </a:ln>
                          <a:solidFill>
                            <a:srgbClr val="000000"/>
                          </a:solidFill>
                          <a:effectLst/>
                          <a:latin typeface="Arial" charset="0"/>
                        </a:rPr>
                        <a:t>&gt;,       </a:t>
                      </a:r>
                      <a:br>
                        <a:rPr kumimoji="0" lang="en-US" sz="2000" b="0" i="0" u="none" strike="noStrike" cap="none" normalizeH="0" baseline="0" dirty="0">
                          <a:ln>
                            <a:noFill/>
                          </a:ln>
                          <a:solidFill>
                            <a:srgbClr val="000000"/>
                          </a:solidFill>
                          <a:effectLst/>
                          <a:latin typeface="Arial" charset="0"/>
                        </a:rPr>
                      </a:br>
                      <a:r>
                        <a:rPr kumimoji="0" lang="en-US" sz="2000" b="0" i="0" u="none" strike="noStrike" cap="none" normalizeH="0" baseline="0" dirty="0">
                          <a:ln>
                            <a:noFill/>
                          </a:ln>
                          <a:solidFill>
                            <a:srgbClr val="000000"/>
                          </a:solidFill>
                          <a:effectLst/>
                          <a:latin typeface="Arial" charset="0"/>
                        </a:rPr>
                        <a:t>            </a:t>
                      </a:r>
                      <a:r>
                        <a:rPr kumimoji="0" lang="en-US" sz="2000" b="0" i="1" u="none" strike="noStrike" cap="none" normalizeH="0" baseline="0" dirty="0">
                          <a:ln>
                            <a:noFill/>
                          </a:ln>
                          <a:solidFill>
                            <a:srgbClr val="000000"/>
                          </a:solidFill>
                          <a:effectLst/>
                          <a:latin typeface="Arial" charset="0"/>
                        </a:rPr>
                        <a:t>string-1</a:t>
                      </a:r>
                      <a:r>
                        <a:rPr kumimoji="0" lang="en-US" sz="2000" b="0" i="0" u="none" strike="noStrike" cap="none" normalizeH="0" baseline="0" dirty="0">
                          <a:ln>
                            <a:noFill/>
                          </a:ln>
                          <a:solidFill>
                            <a:srgbClr val="000000"/>
                          </a:solidFill>
                          <a:effectLst/>
                          <a:latin typeface="Arial" charset="0"/>
                        </a:rPr>
                        <a:t>,…,</a:t>
                      </a:r>
                      <a:r>
                        <a:rPr kumimoji="0" lang="en-US" sz="2000" b="0" i="1" u="none" strike="noStrike" cap="none" normalizeH="0" baseline="0" dirty="0">
                          <a:ln>
                            <a:noFill/>
                          </a:ln>
                          <a:solidFill>
                            <a:srgbClr val="000000"/>
                          </a:solidFill>
                          <a:effectLst/>
                          <a:latin typeface="Arial" charset="0"/>
                        </a:rPr>
                        <a:t>string-n</a:t>
                      </a:r>
                      <a:r>
                        <a:rPr kumimoji="0" lang="en-US" sz="2000" b="0" i="0" u="none" strike="noStrike" cap="none" normalizeH="0" baseline="0" dirty="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lang="en-US" sz="2000" dirty="0"/>
                        <a:t>Concatenates character or numeric values by using a delimiter to separate items and by adding quotation marks to strings that contain the delimiter. </a:t>
                      </a:r>
                      <a:endParaRPr kumimoji="0" lang="en-US" sz="2000" b="0" i="0" u="none" strike="noStrike" cap="none" normalizeH="0" baseline="0" dirty="0">
                        <a:ln>
                          <a:noFill/>
                        </a:ln>
                        <a:solidFill>
                          <a:srgbClr val="000000"/>
                        </a:solidFill>
                        <a:effectLst/>
                        <a:latin typeface="Arial" charset="0"/>
                      </a:endParaRP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Create Mailing List Data: Finished Program </a:t>
            </a:r>
          </a:p>
        </p:txBody>
      </p:sp>
      <p:sp>
        <p:nvSpPr>
          <p:cNvPr id="79875" name="Rectangle 3"/>
          <p:cNvSpPr>
            <a:spLocks noGrp="1" noChangeArrowheads="1"/>
          </p:cNvSpPr>
          <p:nvPr>
            <p:ph idx="1"/>
          </p:nvPr>
        </p:nvSpPr>
        <p:spPr/>
        <p:txBody>
          <a:bodyPr/>
          <a:lstStyle/>
          <a:p>
            <a:pPr>
              <a:spcBef>
                <a:spcPct val="0"/>
              </a:spcBef>
              <a:buClrTx/>
              <a:buFontTx/>
              <a:buNone/>
            </a:pPr>
            <a:r>
              <a:rPr lang="en-US" dirty="0"/>
              <a:t>Adding an assignment statement with the CATX function completes the program.</a:t>
            </a:r>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r>
              <a:rPr lang="en-US" dirty="0"/>
              <a:t>Partial </a:t>
            </a:r>
            <a:r>
              <a:rPr lang="en-US" b="1" dirty="0">
                <a:latin typeface="Arial"/>
              </a:rPr>
              <a:t>labels</a:t>
            </a:r>
            <a:r>
              <a:rPr lang="en-US" dirty="0"/>
              <a:t> data set</a:t>
            </a:r>
          </a:p>
          <a:p>
            <a:pPr>
              <a:spcBef>
                <a:spcPct val="0"/>
              </a:spcBef>
              <a:buClrTx/>
              <a:buFontTx/>
              <a:buNone/>
            </a:pPr>
            <a:endParaRPr lang="en-US" dirty="0"/>
          </a:p>
          <a:p>
            <a:endParaRPr lang="en-US" dirty="0"/>
          </a:p>
        </p:txBody>
      </p:sp>
      <p:sp>
        <p:nvSpPr>
          <p:cNvPr id="9" name="Slide Number Placeholder 3"/>
          <p:cNvSpPr>
            <a:spLocks noGrp="1"/>
          </p:cNvSpPr>
          <p:nvPr>
            <p:ph type="sldNum" sz="quarter" idx="10"/>
          </p:nvPr>
        </p:nvSpPr>
        <p:spPr/>
        <p:txBody>
          <a:bodyPr/>
          <a:lstStyle/>
          <a:p>
            <a:pPr>
              <a:defRPr/>
            </a:pPr>
            <a:fld id="{52D498B1-37E5-4B06-9FDA-C8811BE764C7}" type="slidenum">
              <a:rPr lang="en-US"/>
              <a:pPr>
                <a:defRPr/>
              </a:pPr>
              <a:t>55</a:t>
            </a:fld>
            <a:endParaRPr lang="en-US" b="0">
              <a:latin typeface="Times New Roman" pitchFamily="18" charset="0"/>
            </a:endParaRPr>
          </a:p>
        </p:txBody>
      </p:sp>
      <p:sp>
        <p:nvSpPr>
          <p:cNvPr id="79877"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79878" name="Rectangle 5"/>
          <p:cNvSpPr>
            <a:spLocks noChangeArrowheads="1"/>
          </p:cNvSpPr>
          <p:nvPr/>
        </p:nvSpPr>
        <p:spPr bwMode="auto">
          <a:xfrm>
            <a:off x="654050" y="1900238"/>
            <a:ext cx="8131175" cy="2317750"/>
          </a:xfrm>
          <a:prstGeom prst="rect">
            <a:avLst/>
          </a:prstGeom>
          <a:solidFill>
            <a:srgbClr val="FFFFFF"/>
          </a:solidFill>
          <a:ln w="38100">
            <a:solidFill>
              <a:schemeClr val="tx2"/>
            </a:solidFill>
            <a:miter lim="800000"/>
            <a:headEnd/>
            <a:tailEnd/>
          </a:ln>
        </p:spPr>
        <p:txBody>
          <a:bodyPr lIns="50800" tIns="50800" rIns="50800" bIns="50800">
            <a:spAutoFit/>
          </a:bodyPr>
          <a:lstStyle/>
          <a:p>
            <a:pPr marL="112713">
              <a:lnSpc>
                <a:spcPct val="85000"/>
              </a:lnSpc>
              <a:buClr>
                <a:schemeClr val="tx1"/>
              </a:buClr>
              <a:buFont typeface="Monotype Sorts" pitchFamily="2" charset="2"/>
              <a:buNone/>
            </a:pPr>
            <a:r>
              <a:rPr lang="en-US" b="1" dirty="0">
                <a:latin typeface="Courier New" pitchFamily="49" charset="0"/>
              </a:rPr>
              <a:t>data labels;</a:t>
            </a:r>
          </a:p>
          <a:p>
            <a:pPr marL="112713">
              <a:lnSpc>
                <a:spcPct val="85000"/>
              </a:lnSpc>
              <a:buClr>
                <a:schemeClr val="tx1"/>
              </a:buClr>
              <a:buFont typeface="Monotype Sorts" pitchFamily="2" charset="2"/>
              <a:buNone/>
            </a:pPr>
            <a:r>
              <a:rPr lang="en-US" b="1" dirty="0">
                <a:latin typeface="Courier New" pitchFamily="49" charset="0"/>
              </a:rPr>
              <a:t>   set </a:t>
            </a:r>
            <a:r>
              <a:rPr lang="en-US" b="1" dirty="0" err="1">
                <a:latin typeface="Courier New" pitchFamily="49" charset="0"/>
              </a:rPr>
              <a:t>orion.contacts</a:t>
            </a:r>
            <a:r>
              <a:rPr lang="en-US" b="1" dirty="0">
                <a:latin typeface="Courier New" pitchFamily="49" charset="0"/>
              </a:rPr>
              <a:t>;</a:t>
            </a:r>
          </a:p>
          <a:p>
            <a:pPr marL="112713">
              <a:lnSpc>
                <a:spcPct val="85000"/>
              </a:lnSpc>
              <a:buClr>
                <a:schemeClr val="tx1"/>
              </a:buClr>
              <a:buFont typeface="Monotype Sorts" pitchFamily="2" charset="2"/>
              <a:buNone/>
            </a:pPr>
            <a:r>
              <a:rPr lang="en-US" b="1" dirty="0">
                <a:latin typeface="Courier New" pitchFamily="49" charset="0"/>
              </a:rPr>
              <a:t>   length </a:t>
            </a:r>
            <a:r>
              <a:rPr lang="en-US" b="1" dirty="0" err="1">
                <a:latin typeface="Courier New" pitchFamily="49" charset="0"/>
              </a:rPr>
              <a:t>FullName</a:t>
            </a:r>
            <a:r>
              <a:rPr lang="en-US" b="1" dirty="0">
                <a:latin typeface="Courier New" pitchFamily="49" charset="0"/>
              </a:rPr>
              <a:t> $ 35 </a:t>
            </a:r>
            <a:r>
              <a:rPr lang="en-US" b="1" dirty="0" err="1">
                <a:latin typeface="Courier New" pitchFamily="49" charset="0"/>
              </a:rPr>
              <a:t>FMName</a:t>
            </a:r>
            <a:r>
              <a:rPr lang="en-US" b="1" dirty="0">
                <a:latin typeface="Courier New" pitchFamily="49" charset="0"/>
              </a:rPr>
              <a:t> </a:t>
            </a:r>
            <a:r>
              <a:rPr lang="en-US" b="1" dirty="0" err="1">
                <a:latin typeface="Courier New" pitchFamily="49" charset="0"/>
              </a:rPr>
              <a:t>LName</a:t>
            </a:r>
            <a:r>
              <a:rPr lang="en-US" b="1" dirty="0">
                <a:latin typeface="Courier New" pitchFamily="49" charset="0"/>
              </a:rPr>
              <a:t> $ 15;</a:t>
            </a:r>
          </a:p>
          <a:p>
            <a:pPr marL="112713">
              <a:lnSpc>
                <a:spcPct val="85000"/>
              </a:lnSpc>
              <a:buClr>
                <a:schemeClr val="tx1"/>
              </a:buClr>
              <a:buFont typeface="Monotype Sorts" pitchFamily="2" charset="2"/>
              <a:buNone/>
            </a:pPr>
            <a:r>
              <a:rPr lang="en-US" b="1" dirty="0">
                <a:latin typeface="Courier New" pitchFamily="49" charset="0"/>
              </a:rPr>
              <a:t>   </a:t>
            </a:r>
            <a:r>
              <a:rPr lang="en-US" b="1" dirty="0" err="1">
                <a:latin typeface="Courier New" pitchFamily="49" charset="0"/>
              </a:rPr>
              <a:t>FMName</a:t>
            </a:r>
            <a:r>
              <a:rPr lang="en-US" b="1" dirty="0">
                <a:latin typeface="Courier New" pitchFamily="49" charset="0"/>
              </a:rPr>
              <a:t> = scan(Name,2,',');            </a:t>
            </a:r>
          </a:p>
          <a:p>
            <a:pPr marL="112713">
              <a:lnSpc>
                <a:spcPct val="85000"/>
              </a:lnSpc>
              <a:buClr>
                <a:schemeClr val="tx1"/>
              </a:buClr>
              <a:buFont typeface="Monotype Sorts" pitchFamily="2" charset="2"/>
              <a:buNone/>
            </a:pPr>
            <a:r>
              <a:rPr lang="en-US" b="1" dirty="0">
                <a:latin typeface="Courier New" pitchFamily="49" charset="0"/>
              </a:rPr>
              <a:t>   </a:t>
            </a:r>
            <a:r>
              <a:rPr lang="en-US" b="1" dirty="0" err="1">
                <a:latin typeface="Courier New" pitchFamily="49" charset="0"/>
              </a:rPr>
              <a:t>LName</a:t>
            </a:r>
            <a:r>
              <a:rPr lang="en-US" b="1" dirty="0">
                <a:latin typeface="Courier New" pitchFamily="49" charset="0"/>
              </a:rPr>
              <a:t> = scan(Name,1,',');</a:t>
            </a:r>
          </a:p>
          <a:p>
            <a:pPr marL="112713">
              <a:lnSpc>
                <a:spcPct val="85000"/>
              </a:lnSpc>
              <a:buClr>
                <a:schemeClr val="tx1"/>
              </a:buClr>
              <a:buFont typeface="Monotype Sorts" pitchFamily="2" charset="2"/>
              <a:buNone/>
            </a:pPr>
            <a:r>
              <a:rPr lang="en-US" b="1" dirty="0">
                <a:latin typeface="Courier New" pitchFamily="49" charset="0"/>
              </a:rPr>
              <a:t>   </a:t>
            </a:r>
            <a:r>
              <a:rPr lang="en-US" b="1" dirty="0" err="1">
                <a:latin typeface="Courier New" pitchFamily="49" charset="0"/>
              </a:rPr>
              <a:t>FullName</a:t>
            </a:r>
            <a:r>
              <a:rPr lang="en-US" b="1" dirty="0">
                <a:latin typeface="Courier New" pitchFamily="49" charset="0"/>
              </a:rPr>
              <a:t> = </a:t>
            </a:r>
            <a:r>
              <a:rPr lang="en-US" b="1" dirty="0" err="1">
                <a:latin typeface="Courier New" pitchFamily="49" charset="0"/>
              </a:rPr>
              <a:t>catx</a:t>
            </a:r>
            <a:r>
              <a:rPr lang="en-US" b="1" dirty="0">
                <a:latin typeface="Courier New" pitchFamily="49" charset="0"/>
              </a:rPr>
              <a:t>(' ',</a:t>
            </a:r>
            <a:r>
              <a:rPr lang="en-US" b="1" dirty="0" err="1">
                <a:latin typeface="Courier New" pitchFamily="49" charset="0"/>
              </a:rPr>
              <a:t>Title,FMName,LName</a:t>
            </a:r>
            <a:r>
              <a:rPr lang="en-US" b="1" dirty="0">
                <a:latin typeface="Courier New" pitchFamily="49" charset="0"/>
              </a:rPr>
              <a:t>);</a:t>
            </a:r>
          </a:p>
          <a:p>
            <a:pPr marL="112713">
              <a:lnSpc>
                <a:spcPct val="85000"/>
              </a:lnSpc>
              <a:buClr>
                <a:schemeClr val="tx1"/>
              </a:buClr>
              <a:buFont typeface="Monotype Sorts" pitchFamily="2" charset="2"/>
              <a:buNone/>
            </a:pPr>
            <a:r>
              <a:rPr lang="en-US" b="1" dirty="0">
                <a:latin typeface="Courier New" pitchFamily="49" charset="0"/>
              </a:rPr>
              <a:t>run;</a:t>
            </a:r>
          </a:p>
        </p:txBody>
      </p:sp>
      <p:sp>
        <p:nvSpPr>
          <p:cNvPr id="79879" name="Rectangle 6"/>
          <p:cNvSpPr>
            <a:spLocks noChangeArrowheads="1"/>
          </p:cNvSpPr>
          <p:nvPr>
            <p:custDataLst>
              <p:tags r:id="rId1"/>
            </p:custDataLst>
          </p:nvPr>
        </p:nvSpPr>
        <p:spPr bwMode="auto">
          <a:xfrm>
            <a:off x="1343025" y="3516313"/>
            <a:ext cx="73279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79880"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79881" name="Text Box 9"/>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p205d07</a:t>
            </a:r>
          </a:p>
        </p:txBody>
      </p:sp>
      <p:sp>
        <p:nvSpPr>
          <p:cNvPr id="10" name="Rectangle 8"/>
          <p:cNvSpPr>
            <a:spLocks noChangeArrowheads="1"/>
          </p:cNvSpPr>
          <p:nvPr/>
        </p:nvSpPr>
        <p:spPr bwMode="auto">
          <a:xfrm>
            <a:off x="666750" y="4814657"/>
            <a:ext cx="7651750" cy="1333698"/>
          </a:xfrm>
          <a:prstGeom prst="rect">
            <a:avLst/>
          </a:prstGeom>
          <a:solidFill>
            <a:srgbClr val="FFFFFF"/>
          </a:solidFill>
          <a:ln w="38100">
            <a:solidFill>
              <a:schemeClr val="tx2"/>
            </a:solidFill>
            <a:miter lim="800000"/>
            <a:headEnd type="none" w="sm" len="sm"/>
            <a:tailEnd type="none" w="sm" len="sm"/>
          </a:ln>
        </p:spPr>
        <p:txBody>
          <a:bodyPr tIns="50800" rIns="45720" bIns="50800">
            <a:spAutoFit/>
          </a:bodyPr>
          <a:lstStyle/>
          <a:p>
            <a:r>
              <a:rPr lang="en-US" sz="1600" b="1" dirty="0">
                <a:solidFill>
                  <a:srgbClr val="000000"/>
                </a:solidFill>
                <a:latin typeface="SAS Monospace" pitchFamily="49" charset="0"/>
              </a:rPr>
              <a:t>ID        </a:t>
            </a:r>
            <a:r>
              <a:rPr lang="en-US" sz="1600" b="1" dirty="0" err="1">
                <a:solidFill>
                  <a:srgbClr val="000000"/>
                </a:solidFill>
                <a:latin typeface="SAS Monospace" pitchFamily="49" charset="0"/>
              </a:rPr>
              <a:t>FullName</a:t>
            </a:r>
            <a:r>
              <a:rPr lang="en-US" sz="1600" b="1" dirty="0">
                <a:solidFill>
                  <a:srgbClr val="000000"/>
                </a:solidFill>
                <a:latin typeface="SAS Monospace" pitchFamily="49" charset="0"/>
              </a:rPr>
              <a:t>          Address1           Address2</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AQI    Ms. Sue Farr      15 Harvey Rd.     Macon, GA  31298</a:t>
            </a:r>
          </a:p>
          <a:p>
            <a:r>
              <a:rPr lang="en-US" sz="1600" b="1" dirty="0">
                <a:solidFill>
                  <a:srgbClr val="000000"/>
                </a:solidFill>
                <a:latin typeface="SAS Monospace" pitchFamily="49" charset="0"/>
              </a:rPr>
              <a:t>CCI    Dr. Kay B. Cox    163 McNeil Pl.    Kern, CA  93280</a:t>
            </a:r>
          </a:p>
          <a:p>
            <a:r>
              <a:rPr lang="en-US" sz="1600" b="1" dirty="0">
                <a:solidFill>
                  <a:srgbClr val="000000"/>
                </a:solidFill>
                <a:latin typeface="SAS Monospace" pitchFamily="49" charset="0"/>
              </a:rPr>
              <a:t>CNI    Mr. Ron Mason     442 Glen Ave.     Miami, FL  33054</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Concatenation Operator</a:t>
            </a:r>
          </a:p>
        </p:txBody>
      </p:sp>
      <p:sp>
        <p:nvSpPr>
          <p:cNvPr id="81923" name="Rectangle 3"/>
          <p:cNvSpPr>
            <a:spLocks noGrp="1" noChangeArrowheads="1"/>
          </p:cNvSpPr>
          <p:nvPr>
            <p:ph idx="1"/>
          </p:nvPr>
        </p:nvSpPr>
        <p:spPr>
          <a:xfrm>
            <a:off x="685800" y="1071563"/>
            <a:ext cx="7769225" cy="2792412"/>
          </a:xfrm>
        </p:spPr>
        <p:txBody>
          <a:bodyPr/>
          <a:lstStyle/>
          <a:p>
            <a:pPr>
              <a:tabLst>
                <a:tab pos="623888" algn="l"/>
              </a:tabLst>
            </a:pPr>
            <a:r>
              <a:rPr lang="en-US" dirty="0"/>
              <a:t>The </a:t>
            </a:r>
            <a:r>
              <a:rPr lang="en-US" i="1" dirty="0"/>
              <a:t>concatenation operator</a:t>
            </a:r>
            <a:r>
              <a:rPr lang="en-US" dirty="0"/>
              <a:t> is another way to join character strings.</a:t>
            </a:r>
          </a:p>
          <a:p>
            <a:pPr>
              <a:tabLst>
                <a:tab pos="623888" algn="l"/>
              </a:tabLst>
            </a:pPr>
            <a:r>
              <a:rPr lang="en-US" dirty="0"/>
              <a:t>General form of the concatenation operator:</a:t>
            </a:r>
          </a:p>
          <a:p>
            <a:pPr>
              <a:tabLst>
                <a:tab pos="623888" algn="l"/>
              </a:tabLst>
            </a:pPr>
            <a:endParaRPr lang="en-US" dirty="0"/>
          </a:p>
          <a:p>
            <a:pPr>
              <a:tabLst>
                <a:tab pos="623888" algn="l"/>
              </a:tabLst>
            </a:pPr>
            <a:endParaRPr lang="en-US" dirty="0"/>
          </a:p>
          <a:p>
            <a:pPr>
              <a:tabLst>
                <a:tab pos="623888" algn="l"/>
              </a:tabLst>
            </a:pPr>
            <a:endParaRPr lang="en-US" dirty="0"/>
          </a:p>
          <a:p>
            <a:pPr>
              <a:tabLst>
                <a:tab pos="623888" algn="l"/>
              </a:tabLst>
            </a:pPr>
            <a:r>
              <a:rPr lang="en-US" dirty="0"/>
              <a:t>Example:</a:t>
            </a:r>
          </a:p>
          <a:p>
            <a:pPr>
              <a:tabLst>
                <a:tab pos="623888" algn="l"/>
              </a:tabLst>
            </a:pPr>
            <a:endParaRPr lang="en-US" dirty="0"/>
          </a:p>
          <a:p>
            <a:pPr>
              <a:tabLst>
                <a:tab pos="623888" algn="l"/>
              </a:tabLst>
            </a:pPr>
            <a:endParaRPr lang="en-US" dirty="0"/>
          </a:p>
          <a:p>
            <a:pPr>
              <a:tabLst>
                <a:tab pos="623888" algn="l"/>
              </a:tabLst>
            </a:pPr>
            <a:endParaRPr lang="en-US" dirty="0"/>
          </a:p>
          <a:p>
            <a:pPr>
              <a:tabLst>
                <a:tab pos="623888" algn="l"/>
              </a:tabLst>
            </a:pPr>
            <a:endParaRPr lang="en-US" dirty="0"/>
          </a:p>
          <a:p>
            <a:pPr>
              <a:tabLst>
                <a:tab pos="623888" algn="l"/>
              </a:tabLst>
            </a:pPr>
            <a:r>
              <a:rPr lang="en-US" b="1" dirty="0">
                <a:sym typeface="Wingdings" pitchFamily="2" charset="2"/>
              </a:rPr>
              <a:t></a:t>
            </a:r>
            <a:r>
              <a:rPr lang="en-US" dirty="0">
                <a:sym typeface="Wingdings" pitchFamily="2" charset="2"/>
              </a:rPr>
              <a:t>    </a:t>
            </a:r>
            <a:r>
              <a:rPr lang="en-US" dirty="0"/>
              <a:t>The operator can also be written as two vertical bars</a:t>
            </a:r>
            <a:br>
              <a:rPr lang="en-US" dirty="0"/>
            </a:br>
            <a:r>
              <a:rPr lang="en-US" dirty="0"/>
              <a:t>        (||) or two broken vertical bars (¦¦).</a:t>
            </a:r>
          </a:p>
          <a:p>
            <a:pPr>
              <a:tabLst>
                <a:tab pos="623888" algn="l"/>
              </a:tabLst>
            </a:pPr>
            <a:r>
              <a:rPr lang="en-US" dirty="0"/>
              <a:t>  </a:t>
            </a:r>
          </a:p>
        </p:txBody>
      </p:sp>
      <p:sp>
        <p:nvSpPr>
          <p:cNvPr id="43" name="Slide Number Placeholder 3"/>
          <p:cNvSpPr>
            <a:spLocks noGrp="1"/>
          </p:cNvSpPr>
          <p:nvPr>
            <p:ph type="sldNum" sz="quarter" idx="10"/>
          </p:nvPr>
        </p:nvSpPr>
        <p:spPr/>
        <p:txBody>
          <a:bodyPr/>
          <a:lstStyle/>
          <a:p>
            <a:pPr>
              <a:defRPr/>
            </a:pPr>
            <a:fld id="{3234499D-B83B-4C56-B4E0-FF2FA4139FF3}" type="slidenum">
              <a:rPr lang="en-US"/>
              <a:pPr>
                <a:defRPr/>
              </a:pPr>
              <a:t>56</a:t>
            </a:fld>
            <a:endParaRPr lang="en-US" b="0">
              <a:latin typeface="Times New Roman" pitchFamily="18" charset="0"/>
            </a:endParaRPr>
          </a:p>
        </p:txBody>
      </p:sp>
      <p:sp>
        <p:nvSpPr>
          <p:cNvPr id="81925" name="Text Box 4"/>
          <p:cNvSpPr txBox="1">
            <a:spLocks noChangeArrowheads="1"/>
          </p:cNvSpPr>
          <p:nvPr>
            <p:custDataLst>
              <p:tags r:id="rId1"/>
            </p:custDataLst>
          </p:nvPr>
        </p:nvSpPr>
        <p:spPr bwMode="auto">
          <a:xfrm>
            <a:off x="1343025" y="2398713"/>
            <a:ext cx="3722688"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i="1" dirty="0">
                <a:solidFill>
                  <a:srgbClr val="000000"/>
                </a:solidFill>
              </a:rPr>
              <a:t>string1</a:t>
            </a:r>
            <a:r>
              <a:rPr lang="en-US" dirty="0">
                <a:solidFill>
                  <a:srgbClr val="000000"/>
                </a:solidFill>
              </a:rPr>
              <a:t> || </a:t>
            </a:r>
            <a:r>
              <a:rPr lang="en-US" i="1" dirty="0">
                <a:solidFill>
                  <a:srgbClr val="000000"/>
                </a:solidFill>
              </a:rPr>
              <a:t>string2</a:t>
            </a:r>
            <a:r>
              <a:rPr lang="en-US" b="1" dirty="0">
                <a:solidFill>
                  <a:srgbClr val="000000"/>
                </a:solidFill>
              </a:rPr>
              <a:t>;</a:t>
            </a:r>
          </a:p>
        </p:txBody>
      </p:sp>
      <p:sp>
        <p:nvSpPr>
          <p:cNvPr id="81926" name="Text Box 6"/>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p>
        </p:txBody>
      </p:sp>
      <p:sp>
        <p:nvSpPr>
          <p:cNvPr id="81927" name="Text Box 7"/>
          <p:cNvSpPr txBox="1">
            <a:spLocks noChangeArrowheads="1"/>
          </p:cNvSpPr>
          <p:nvPr/>
        </p:nvSpPr>
        <p:spPr bwMode="auto">
          <a:xfrm>
            <a:off x="2074863" y="3576638"/>
            <a:ext cx="5817298" cy="416524"/>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Phone=‘(‘||area||') ‘||Number; </a:t>
            </a:r>
          </a:p>
        </p:txBody>
      </p:sp>
      <p:sp>
        <p:nvSpPr>
          <p:cNvPr id="81931" name="Rectangle 12"/>
          <p:cNvSpPr>
            <a:spLocks noChangeArrowheads="1"/>
          </p:cNvSpPr>
          <p:nvPr>
            <p:custDataLst>
              <p:tags r:id="rId2"/>
            </p:custDataLst>
          </p:nvPr>
        </p:nvSpPr>
        <p:spPr bwMode="auto">
          <a:xfrm>
            <a:off x="3683000" y="2536825"/>
            <a:ext cx="193675"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aphicFrame>
        <p:nvGraphicFramePr>
          <p:cNvPr id="866414" name="Group 110"/>
          <p:cNvGraphicFramePr>
            <a:graphicFrameLocks noGrp="1"/>
          </p:cNvGraphicFramePr>
          <p:nvPr/>
        </p:nvGraphicFramePr>
        <p:xfrm>
          <a:off x="574675" y="4276725"/>
          <a:ext cx="7772400" cy="1382713"/>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Area</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Number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Phone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919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531-0000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(919) 531-0000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Business Scenario: Data Cleanup</a:t>
            </a:r>
          </a:p>
        </p:txBody>
      </p:sp>
      <p:sp>
        <p:nvSpPr>
          <p:cNvPr id="86019" name="Rectangle 3"/>
          <p:cNvSpPr>
            <a:spLocks noGrp="1" noChangeArrowheads="1"/>
          </p:cNvSpPr>
          <p:nvPr>
            <p:ph idx="1"/>
          </p:nvPr>
        </p:nvSpPr>
        <p:spPr>
          <a:xfrm>
            <a:off x="685800" y="1071563"/>
            <a:ext cx="7848600" cy="3449637"/>
          </a:xfrm>
        </p:spPr>
        <p:txBody>
          <a:bodyPr/>
          <a:lstStyle/>
          <a:p>
            <a:pPr>
              <a:spcAft>
                <a:spcPct val="30000"/>
              </a:spcAft>
            </a:pPr>
            <a:r>
              <a:rPr lang="en-US" dirty="0"/>
              <a:t>The Internet Sales Group accidentally used the wrong data files for the Orion Star Catalog website. </a:t>
            </a:r>
          </a:p>
          <a:p>
            <a:endParaRPr lang="en-US" dirty="0"/>
          </a:p>
          <a:p>
            <a:endParaRPr lang="en-US" dirty="0"/>
          </a:p>
        </p:txBody>
      </p:sp>
      <p:sp>
        <p:nvSpPr>
          <p:cNvPr id="5" name="Slide Number Placeholder 3"/>
          <p:cNvSpPr>
            <a:spLocks noGrp="1"/>
          </p:cNvSpPr>
          <p:nvPr>
            <p:ph type="sldNum" sz="quarter" idx="10"/>
          </p:nvPr>
        </p:nvSpPr>
        <p:spPr/>
        <p:txBody>
          <a:bodyPr/>
          <a:lstStyle/>
          <a:p>
            <a:pPr>
              <a:defRPr/>
            </a:pPr>
            <a:fld id="{ED7F2B40-902F-423A-8D43-3B26577092BE}" type="slidenum">
              <a:rPr lang="en-US"/>
              <a:pPr>
                <a:defRPr/>
              </a:pPr>
              <a:t>58</a:t>
            </a:fld>
            <a:endParaRPr lang="en-US" b="0">
              <a:latin typeface="Times New Roman" pitchFamily="18" charset="0"/>
            </a:endParaRPr>
          </a:p>
        </p:txBody>
      </p:sp>
      <p:sp>
        <p:nvSpPr>
          <p:cNvPr id="86021" name="Text Box 4"/>
          <p:cNvSpPr txBox="1">
            <a:spLocks noChangeArrowheads="1"/>
          </p:cNvSpPr>
          <p:nvPr/>
        </p:nvSpPr>
        <p:spPr bwMode="auto">
          <a:xfrm>
            <a:off x="1533525" y="162877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2" name="Rectangle 5"/>
          <p:cNvSpPr>
            <a:spLocks noChangeArrowheads="1"/>
          </p:cNvSpPr>
          <p:nvPr/>
        </p:nvSpPr>
        <p:spPr bwMode="auto">
          <a:xfrm>
            <a:off x="620882" y="2292964"/>
            <a:ext cx="5445012" cy="1826141"/>
          </a:xfrm>
          <a:prstGeom prst="rect">
            <a:avLst/>
          </a:prstGeom>
          <a:solidFill>
            <a:srgbClr val="FFFFFF"/>
          </a:solidFill>
          <a:ln w="38100">
            <a:solidFill>
              <a:schemeClr val="tx2"/>
            </a:solidFill>
            <a:miter lim="800000"/>
            <a:headEnd type="none" w="med" len="lg"/>
            <a:tailEnd type="none" w="med" len="lg"/>
          </a:ln>
        </p:spPr>
        <p:txBody>
          <a:bodyPr wrap="square" lIns="88900" tIns="50800" rIns="88900" bIns="50800">
            <a:spAutoFit/>
          </a:bodyPr>
          <a:lstStyle/>
          <a:p>
            <a:r>
              <a:rPr lang="en-US" sz="1600" b="1" dirty="0" err="1">
                <a:solidFill>
                  <a:srgbClr val="000000"/>
                </a:solidFill>
                <a:latin typeface="SAS Monospace" pitchFamily="49" charset="0"/>
              </a:rPr>
              <a:t>Product_ID</a:t>
            </a:r>
            <a:r>
              <a:rPr lang="en-US" sz="1600" b="1" dirty="0">
                <a:solidFill>
                  <a:srgbClr val="000000"/>
                </a:solidFill>
                <a:latin typeface="SAS Monospace" pitchFamily="49" charset="0"/>
              </a:rPr>
              <a:t>         Product</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21 02 002 00003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Blue          </a:t>
            </a:r>
          </a:p>
          <a:p>
            <a:r>
              <a:rPr lang="en-US" sz="1600" b="1" dirty="0">
                <a:solidFill>
                  <a:srgbClr val="000000"/>
                </a:solidFill>
                <a:latin typeface="SAS Monospace" pitchFamily="49" charset="0"/>
              </a:rPr>
              <a:t>21 02 002 00003    </a:t>
            </a:r>
            <a:r>
              <a:rPr lang="en-US" sz="1600" b="1" dirty="0" err="1">
                <a:solidFill>
                  <a:srgbClr val="000000"/>
                </a:solidFill>
                <a:latin typeface="SAS Monospace" pitchFamily="49" charset="0"/>
              </a:rPr>
              <a:t>Luci</a:t>
            </a:r>
            <a:r>
              <a:rPr lang="en-US" sz="1600" b="1" dirty="0">
                <a:solidFill>
                  <a:srgbClr val="000000"/>
                </a:solidFill>
                <a:latin typeface="SAS Monospace" pitchFamily="49" charset="0"/>
              </a:rPr>
              <a:t> Knit Mittens, Red       </a:t>
            </a:r>
          </a:p>
          <a:p>
            <a:r>
              <a:rPr lang="en-US" sz="1600" b="1" dirty="0">
                <a:solidFill>
                  <a:srgbClr val="000000"/>
                </a:solidFill>
                <a:latin typeface="SAS Monospace" pitchFamily="49" charset="0"/>
              </a:rPr>
              <a:t>21 02 002 00004    </a:t>
            </a:r>
            <a:r>
              <a:rPr lang="en-US" sz="1600" b="1" dirty="0" err="1">
                <a:solidFill>
                  <a:srgbClr val="000000"/>
                </a:solidFill>
                <a:latin typeface="SAS Monospace" pitchFamily="49" charset="0"/>
              </a:rPr>
              <a:t>Luci</a:t>
            </a:r>
            <a:r>
              <a:rPr lang="en-US" sz="1600" b="1" dirty="0">
                <a:solidFill>
                  <a:srgbClr val="000000"/>
                </a:solidFill>
                <a:latin typeface="SAS Monospace" pitchFamily="49" charset="0"/>
              </a:rPr>
              <a:t> Knit mittens, Blue      </a:t>
            </a:r>
          </a:p>
          <a:p>
            <a:r>
              <a:rPr lang="en-US" sz="1600" b="1" dirty="0">
                <a:solidFill>
                  <a:srgbClr val="000000"/>
                </a:solidFill>
                <a:latin typeface="SAS Monospace" pitchFamily="49" charset="0"/>
              </a:rPr>
              <a:t>21 02 002 00004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aqua          </a:t>
            </a:r>
          </a:p>
          <a:p>
            <a:r>
              <a:rPr lang="en-US" sz="1600" b="1" dirty="0">
                <a:solidFill>
                  <a:srgbClr val="000000"/>
                </a:solidFill>
                <a:latin typeface="SAS Monospace" pitchFamily="49" charset="0"/>
              </a:rPr>
              <a:t>21 02 002 00005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Yellow        </a:t>
            </a:r>
          </a:p>
        </p:txBody>
      </p:sp>
      <p:sp>
        <p:nvSpPr>
          <p:cNvPr id="13" name="Rectangle 12"/>
          <p:cNvSpPr>
            <a:spLocks noChangeArrowheads="1"/>
          </p:cNvSpPr>
          <p:nvPr>
            <p:custDataLst>
              <p:tags r:id="rId1"/>
            </p:custDataLst>
          </p:nvPr>
        </p:nvSpPr>
        <p:spPr bwMode="auto">
          <a:xfrm>
            <a:off x="4791301" y="3556794"/>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4" name="Rectangle 13"/>
          <p:cNvSpPr>
            <a:spLocks noChangeArrowheads="1"/>
          </p:cNvSpPr>
          <p:nvPr>
            <p:custDataLst>
              <p:tags r:id="rId2"/>
            </p:custDataLst>
          </p:nvPr>
        </p:nvSpPr>
        <p:spPr bwMode="auto">
          <a:xfrm>
            <a:off x="4216626" y="3309144"/>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5" name="Rectangle 14"/>
          <p:cNvSpPr>
            <a:spLocks noChangeArrowheads="1"/>
          </p:cNvSpPr>
          <p:nvPr>
            <p:custDataLst>
              <p:tags r:id="rId3"/>
            </p:custDataLst>
          </p:nvPr>
        </p:nvSpPr>
        <p:spPr bwMode="auto">
          <a:xfrm>
            <a:off x="3010126" y="3064669"/>
            <a:ext cx="5080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6" name="Rectangle 15"/>
          <p:cNvSpPr>
            <a:spLocks noChangeArrowheads="1"/>
          </p:cNvSpPr>
          <p:nvPr>
            <p:custDataLst>
              <p:tags r:id="rId4"/>
            </p:custDataLst>
          </p:nvPr>
        </p:nvSpPr>
        <p:spPr bwMode="auto">
          <a:xfrm>
            <a:off x="3010126" y="3309144"/>
            <a:ext cx="5080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7" name="Rectangle 14"/>
          <p:cNvSpPr>
            <a:spLocks noChangeArrowheads="1"/>
          </p:cNvSpPr>
          <p:nvPr>
            <p:custDataLst>
              <p:tags r:id="rId5"/>
            </p:custDataLst>
          </p:nvPr>
        </p:nvSpPr>
        <p:spPr bwMode="auto">
          <a:xfrm>
            <a:off x="1689326" y="3069431"/>
            <a:ext cx="120650" cy="242888"/>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a:p>
        </p:txBody>
      </p:sp>
      <p:sp>
        <p:nvSpPr>
          <p:cNvPr id="18" name="Rectangle 15"/>
          <p:cNvSpPr>
            <a:spLocks noChangeArrowheads="1"/>
          </p:cNvSpPr>
          <p:nvPr>
            <p:custDataLst>
              <p:tags r:id="rId6"/>
            </p:custDataLst>
          </p:nvPr>
        </p:nvSpPr>
        <p:spPr bwMode="auto">
          <a:xfrm>
            <a:off x="1689326" y="3312319"/>
            <a:ext cx="120650" cy="2444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a:p>
        </p:txBody>
      </p:sp>
      <p:pic>
        <p:nvPicPr>
          <p:cNvPr id="20" name="Picture 5" descr="\\sashq\root\dept\PSD\GRAPHICS\Illustrations\Data\dataset_STANDARD.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951819" y="1919991"/>
            <a:ext cx="821785" cy="7992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sashq\root\dept\PSD\GRAPHICS\Illustrations\Symbols\POW.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25391" y="2292964"/>
            <a:ext cx="885577" cy="82553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5"/>
          <p:cNvSpPr>
            <a:spLocks noChangeArrowheads="1"/>
          </p:cNvSpPr>
          <p:nvPr/>
        </p:nvSpPr>
        <p:spPr bwMode="auto">
          <a:xfrm>
            <a:off x="2502480" y="4663689"/>
            <a:ext cx="5629275" cy="1826141"/>
          </a:xfrm>
          <a:prstGeom prst="rect">
            <a:avLst/>
          </a:prstGeom>
          <a:solidFill>
            <a:srgbClr val="FFFFFF"/>
          </a:solidFill>
          <a:ln w="38100">
            <a:solidFill>
              <a:schemeClr val="tx2"/>
            </a:solidFill>
            <a:miter lim="800000"/>
            <a:headEnd type="none" w="med" len="lg"/>
            <a:tailEnd type="none" w="med" len="lg"/>
          </a:ln>
        </p:spPr>
        <p:txBody>
          <a:bodyPr wrap="square" lIns="88900" tIns="50800" rIns="88900" bIns="50800">
            <a:spAutoFit/>
          </a:bodyPr>
          <a:lstStyle/>
          <a:p>
            <a:r>
              <a:rPr lang="en-US" sz="1600" b="1" dirty="0">
                <a:solidFill>
                  <a:srgbClr val="000000"/>
                </a:solidFill>
                <a:latin typeface="SAS Monospace" pitchFamily="49" charset="0"/>
              </a:rPr>
              <a:t>Product_ID         Product                      </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210200200003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Blue          </a:t>
            </a:r>
          </a:p>
          <a:p>
            <a:r>
              <a:rPr lang="en-US" sz="1600" b="1" dirty="0">
                <a:solidFill>
                  <a:srgbClr val="000000"/>
                </a:solidFill>
                <a:latin typeface="SAS Monospace" pitchFamily="49" charset="0"/>
              </a:rPr>
              <a:t>210200500003       Lucky Knit Mittens, Red      </a:t>
            </a:r>
          </a:p>
          <a:p>
            <a:r>
              <a:rPr lang="en-US" sz="1600" b="1" dirty="0">
                <a:solidFill>
                  <a:srgbClr val="000000"/>
                </a:solidFill>
                <a:latin typeface="SAS Monospace" pitchFamily="49" charset="0"/>
              </a:rPr>
              <a:t>210200500004       Lucky Knit Mittens, Blue     </a:t>
            </a:r>
          </a:p>
          <a:p>
            <a:r>
              <a:rPr lang="en-US" sz="1600" b="1" dirty="0">
                <a:solidFill>
                  <a:srgbClr val="000000"/>
                </a:solidFill>
                <a:latin typeface="SAS Monospace" pitchFamily="49" charset="0"/>
              </a:rPr>
              <a:t>210200200004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Aqua          </a:t>
            </a:r>
          </a:p>
          <a:p>
            <a:r>
              <a:rPr lang="en-US" sz="1600" b="1" dirty="0">
                <a:solidFill>
                  <a:srgbClr val="000000"/>
                </a:solidFill>
                <a:latin typeface="SAS Monospace" pitchFamily="49" charset="0"/>
              </a:rPr>
              <a:t>210200200005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Yellow        </a:t>
            </a:r>
          </a:p>
        </p:txBody>
      </p:sp>
      <p:pic>
        <p:nvPicPr>
          <p:cNvPr id="23" name="Picture 5" descr="\\sashq\root\dept\PSD\GRAPHICS\Illustrations\Data\dataset_STANDARD.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94323" y="4314709"/>
            <a:ext cx="964925" cy="93848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descr="L:\graphics\arrow_sw_right.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rot="3188555">
            <a:off x="6224239" y="4008353"/>
            <a:ext cx="800100" cy="41910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14"/>
          <p:cNvSpPr>
            <a:spLocks noChangeArrowheads="1"/>
          </p:cNvSpPr>
          <p:nvPr>
            <p:custDataLst>
              <p:tags r:id="rId7"/>
            </p:custDataLst>
          </p:nvPr>
        </p:nvSpPr>
        <p:spPr bwMode="auto">
          <a:xfrm>
            <a:off x="3337151" y="5455315"/>
            <a:ext cx="120650" cy="242888"/>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a:p>
        </p:txBody>
      </p:sp>
      <p:sp>
        <p:nvSpPr>
          <p:cNvPr id="26" name="Rectangle 15"/>
          <p:cNvSpPr>
            <a:spLocks noChangeArrowheads="1"/>
          </p:cNvSpPr>
          <p:nvPr>
            <p:custDataLst>
              <p:tags r:id="rId8"/>
            </p:custDataLst>
          </p:nvPr>
        </p:nvSpPr>
        <p:spPr bwMode="auto">
          <a:xfrm>
            <a:off x="3337151" y="5698203"/>
            <a:ext cx="120650" cy="2444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a:p>
        </p:txBody>
      </p:sp>
      <p:sp>
        <p:nvSpPr>
          <p:cNvPr id="30" name="Rectangle 29"/>
          <p:cNvSpPr>
            <a:spLocks noChangeArrowheads="1"/>
          </p:cNvSpPr>
          <p:nvPr>
            <p:custDataLst>
              <p:tags r:id="rId9"/>
            </p:custDataLst>
          </p:nvPr>
        </p:nvSpPr>
        <p:spPr bwMode="auto">
          <a:xfrm>
            <a:off x="4880087" y="5394055"/>
            <a:ext cx="645303"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31" name="Rectangle 30"/>
          <p:cNvSpPr>
            <a:spLocks noChangeArrowheads="1"/>
          </p:cNvSpPr>
          <p:nvPr>
            <p:custDataLst>
              <p:tags r:id="rId10"/>
            </p:custDataLst>
          </p:nvPr>
        </p:nvSpPr>
        <p:spPr bwMode="auto">
          <a:xfrm>
            <a:off x="4880087" y="5638530"/>
            <a:ext cx="645303"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32" name="Rectangle 31"/>
          <p:cNvSpPr>
            <a:spLocks noChangeArrowheads="1"/>
          </p:cNvSpPr>
          <p:nvPr>
            <p:custDataLst>
              <p:tags r:id="rId11"/>
            </p:custDataLst>
          </p:nvPr>
        </p:nvSpPr>
        <p:spPr bwMode="auto">
          <a:xfrm>
            <a:off x="6689747" y="5908405"/>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33" name="Rectangle 32"/>
          <p:cNvSpPr>
            <a:spLocks noChangeArrowheads="1"/>
          </p:cNvSpPr>
          <p:nvPr>
            <p:custDataLst>
              <p:tags r:id="rId12"/>
            </p:custDataLst>
          </p:nvPr>
        </p:nvSpPr>
        <p:spPr bwMode="auto">
          <a:xfrm>
            <a:off x="6216661" y="5638530"/>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34" name="Rectangle 14"/>
          <p:cNvSpPr>
            <a:spLocks noChangeArrowheads="1"/>
          </p:cNvSpPr>
          <p:nvPr>
            <p:custDataLst>
              <p:tags r:id="rId13"/>
            </p:custDataLst>
          </p:nvPr>
        </p:nvSpPr>
        <p:spPr bwMode="auto">
          <a:xfrm>
            <a:off x="955901" y="2821781"/>
            <a:ext cx="120650" cy="242888"/>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a:p>
        </p:txBody>
      </p:sp>
      <p:sp>
        <p:nvSpPr>
          <p:cNvPr id="35" name="Rectangle 14"/>
          <p:cNvSpPr>
            <a:spLocks noChangeArrowheads="1"/>
          </p:cNvSpPr>
          <p:nvPr>
            <p:custDataLst>
              <p:tags r:id="rId14"/>
            </p:custDataLst>
          </p:nvPr>
        </p:nvSpPr>
        <p:spPr bwMode="auto">
          <a:xfrm>
            <a:off x="1298801" y="2821781"/>
            <a:ext cx="120650" cy="242888"/>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a:p>
        </p:txBody>
      </p:sp>
      <p:sp>
        <p:nvSpPr>
          <p:cNvPr id="36" name="Rectangle 35"/>
          <p:cNvSpPr>
            <a:spLocks noChangeArrowheads="1"/>
          </p:cNvSpPr>
          <p:nvPr>
            <p:custDataLst>
              <p:tags r:id="rId15"/>
            </p:custDataLst>
          </p:nvPr>
        </p:nvSpPr>
        <p:spPr bwMode="auto">
          <a:xfrm>
            <a:off x="2517888" y="5142436"/>
            <a:ext cx="15240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7" name="Rectangle 14"/>
          <p:cNvSpPr>
            <a:spLocks noChangeArrowheads="1"/>
          </p:cNvSpPr>
          <p:nvPr>
            <p:custDataLst>
              <p:tags r:id="rId16"/>
            </p:custDataLst>
          </p:nvPr>
        </p:nvSpPr>
        <p:spPr bwMode="auto">
          <a:xfrm>
            <a:off x="1811417" y="2821776"/>
            <a:ext cx="120650" cy="242888"/>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a:p>
        </p:txBody>
      </p:sp>
    </p:spTree>
    <p:extLst>
      <p:ext uri="{BB962C8B-B14F-4D97-AF65-F5344CB8AC3E}">
        <p14:creationId xmlns:p14="http://schemas.microsoft.com/office/powerpoint/2010/main" val="10143130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Data Cleanup: Step 1</a:t>
            </a:r>
          </a:p>
        </p:txBody>
      </p:sp>
      <p:sp>
        <p:nvSpPr>
          <p:cNvPr id="89091" name="Rectangle 3"/>
          <p:cNvSpPr>
            <a:spLocks noGrp="1" noChangeArrowheads="1"/>
          </p:cNvSpPr>
          <p:nvPr>
            <p:ph idx="1"/>
          </p:nvPr>
        </p:nvSpPr>
        <p:spPr>
          <a:xfrm>
            <a:off x="685800" y="1071563"/>
            <a:ext cx="7848600" cy="4211637"/>
          </a:xfrm>
        </p:spPr>
        <p:txBody>
          <a:bodyPr/>
          <a:lstStyle/>
          <a:p>
            <a:pPr>
              <a:spcAft>
                <a:spcPct val="30000"/>
              </a:spcAft>
            </a:pPr>
            <a:r>
              <a:rPr lang="en-US" dirty="0"/>
              <a:t>The first step in creating the </a:t>
            </a:r>
            <a:r>
              <a:rPr lang="en-US" b="1" dirty="0">
                <a:latin typeface="Arial"/>
              </a:rPr>
              <a:t>correct</a:t>
            </a:r>
            <a:r>
              <a:rPr lang="en-US" dirty="0"/>
              <a:t> data set is to </a:t>
            </a:r>
            <a:br>
              <a:rPr lang="en-US" dirty="0"/>
            </a:br>
            <a:r>
              <a:rPr lang="en-US" dirty="0"/>
              <a:t>do the following:</a:t>
            </a:r>
          </a:p>
          <a:p>
            <a:pPr marL="574675" lvl="1" indent="-457200">
              <a:buClrTx/>
              <a:buSzPct val="100000"/>
              <a:buFont typeface="+mj-lt"/>
              <a:buAutoNum type="arabicPeriod"/>
            </a:pPr>
            <a:r>
              <a:rPr lang="en-US" dirty="0"/>
              <a:t>Find the observations with </a:t>
            </a:r>
            <a:r>
              <a:rPr lang="en-US" b="1" dirty="0"/>
              <a:t>Mittens</a:t>
            </a:r>
            <a:r>
              <a:rPr lang="en-US" dirty="0"/>
              <a:t> as part of the </a:t>
            </a:r>
            <a:r>
              <a:rPr lang="en-US" b="1" dirty="0">
                <a:latin typeface="Arial"/>
              </a:rPr>
              <a:t>Product</a:t>
            </a:r>
            <a:r>
              <a:rPr lang="en-US" dirty="0"/>
              <a:t> value.</a:t>
            </a:r>
          </a:p>
          <a:p>
            <a:pPr marL="574675" lvl="1" indent="-457200">
              <a:buClrTx/>
              <a:buSzPct val="100000"/>
              <a:buFont typeface="+mj-lt"/>
              <a:buAutoNum type="arabicPeriod"/>
            </a:pPr>
            <a:r>
              <a:rPr lang="en-US" dirty="0"/>
              <a:t>Change the middle characters of the </a:t>
            </a:r>
            <a:r>
              <a:rPr lang="en-US" b="1" dirty="0" err="1">
                <a:latin typeface="Arial"/>
              </a:rPr>
              <a:t>Product_ID</a:t>
            </a:r>
            <a:r>
              <a:rPr lang="en-US" dirty="0"/>
              <a:t> values for those observations.</a:t>
            </a:r>
          </a:p>
          <a:p>
            <a:endParaRPr lang="en-US" dirty="0"/>
          </a:p>
          <a:p>
            <a:pPr lvl="1"/>
            <a:endParaRPr lang="en-US" dirty="0"/>
          </a:p>
          <a:p>
            <a:pPr lvl="1"/>
            <a:endParaRPr lang="en-US" dirty="0">
              <a:latin typeface="Courier New" pitchFamily="49" charset="0"/>
            </a:endParaRPr>
          </a:p>
          <a:p>
            <a:endParaRPr lang="en-US" dirty="0"/>
          </a:p>
          <a:p>
            <a:endParaRPr lang="en-US" dirty="0"/>
          </a:p>
          <a:p>
            <a:endParaRPr lang="en-US" dirty="0"/>
          </a:p>
        </p:txBody>
      </p:sp>
      <p:sp>
        <p:nvSpPr>
          <p:cNvPr id="5" name="Slide Number Placeholder 3"/>
          <p:cNvSpPr>
            <a:spLocks noGrp="1"/>
          </p:cNvSpPr>
          <p:nvPr>
            <p:ph type="sldNum" sz="quarter" idx="10"/>
          </p:nvPr>
        </p:nvSpPr>
        <p:spPr/>
        <p:txBody>
          <a:bodyPr/>
          <a:lstStyle/>
          <a:p>
            <a:pPr>
              <a:defRPr/>
            </a:pPr>
            <a:fld id="{648727D2-338C-44B6-BC89-C933E7DBC8B2}" type="slidenum">
              <a:rPr lang="en-US"/>
              <a:pPr>
                <a:defRPr/>
              </a:pPr>
              <a:t>59</a:t>
            </a:fld>
            <a:endParaRPr lang="en-US" b="0">
              <a:latin typeface="Times New Roman" pitchFamily="18" charset="0"/>
            </a:endParaRPr>
          </a:p>
        </p:txBody>
      </p:sp>
      <p:sp>
        <p:nvSpPr>
          <p:cNvPr id="89093" name="Text Box 4"/>
          <p:cNvSpPr txBox="1">
            <a:spLocks noChangeArrowheads="1"/>
          </p:cNvSpPr>
          <p:nvPr/>
        </p:nvSpPr>
        <p:spPr bwMode="auto">
          <a:xfrm>
            <a:off x="1059697" y="340699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6" name="Rectangle 5"/>
          <p:cNvSpPr>
            <a:spLocks noChangeArrowheads="1"/>
          </p:cNvSpPr>
          <p:nvPr/>
        </p:nvSpPr>
        <p:spPr bwMode="auto">
          <a:xfrm>
            <a:off x="909054" y="3859991"/>
            <a:ext cx="5445012" cy="841256"/>
          </a:xfrm>
          <a:prstGeom prst="rect">
            <a:avLst/>
          </a:prstGeom>
          <a:solidFill>
            <a:srgbClr val="FFFFFF"/>
          </a:solidFill>
          <a:ln w="38100">
            <a:solidFill>
              <a:schemeClr val="tx2"/>
            </a:solidFill>
            <a:miter lim="800000"/>
            <a:headEnd type="none" w="med" len="lg"/>
            <a:tailEnd type="none" w="med" len="lg"/>
          </a:ln>
        </p:spPr>
        <p:txBody>
          <a:bodyPr wrap="square" lIns="88900" tIns="50800" rIns="88900" bIns="50800">
            <a:spAutoFit/>
          </a:bodyPr>
          <a:lstStyle/>
          <a:p>
            <a:r>
              <a:rPr lang="en-US" sz="1600" b="1" dirty="0" err="1">
                <a:solidFill>
                  <a:srgbClr val="000000"/>
                </a:solidFill>
                <a:latin typeface="SAS Monospace" pitchFamily="49" charset="0"/>
              </a:rPr>
              <a:t>Product_ID</a:t>
            </a:r>
            <a:r>
              <a:rPr lang="en-US" sz="1600" b="1" dirty="0">
                <a:solidFill>
                  <a:srgbClr val="000000"/>
                </a:solidFill>
                <a:latin typeface="SAS Monospace" pitchFamily="49" charset="0"/>
              </a:rPr>
              <a:t>         Product                      </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21 02 002 00003    </a:t>
            </a:r>
            <a:r>
              <a:rPr lang="en-US" sz="1600" b="1" dirty="0" err="1">
                <a:solidFill>
                  <a:srgbClr val="000000"/>
                </a:solidFill>
                <a:latin typeface="SAS Monospace" pitchFamily="49" charset="0"/>
              </a:rPr>
              <a:t>Luci</a:t>
            </a:r>
            <a:r>
              <a:rPr lang="en-US" sz="1600" b="1" dirty="0">
                <a:solidFill>
                  <a:srgbClr val="000000"/>
                </a:solidFill>
                <a:latin typeface="SAS Monospace" pitchFamily="49" charset="0"/>
              </a:rPr>
              <a:t> Knit Mittens, Red       </a:t>
            </a:r>
          </a:p>
        </p:txBody>
      </p:sp>
      <p:sp>
        <p:nvSpPr>
          <p:cNvPr id="9" name="Rectangle 8"/>
          <p:cNvSpPr>
            <a:spLocks noChangeArrowheads="1"/>
          </p:cNvSpPr>
          <p:nvPr>
            <p:custDataLst>
              <p:tags r:id="rId1"/>
            </p:custDataLst>
          </p:nvPr>
        </p:nvSpPr>
        <p:spPr bwMode="auto">
          <a:xfrm>
            <a:off x="4470512" y="4387214"/>
            <a:ext cx="939688"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3" name="Rectangle 12"/>
          <p:cNvSpPr>
            <a:spLocks noChangeArrowheads="1"/>
          </p:cNvSpPr>
          <p:nvPr/>
        </p:nvSpPr>
        <p:spPr bwMode="auto">
          <a:xfrm>
            <a:off x="1529165" y="5785689"/>
            <a:ext cx="5445012" cy="348813"/>
          </a:xfrm>
          <a:prstGeom prst="rect">
            <a:avLst/>
          </a:prstGeom>
          <a:solidFill>
            <a:srgbClr val="FFFFFF"/>
          </a:solidFill>
          <a:ln w="38100">
            <a:solidFill>
              <a:schemeClr val="tx2"/>
            </a:solidFill>
            <a:miter lim="800000"/>
            <a:headEnd type="none" w="med" len="lg"/>
            <a:tailEnd type="none" w="med" len="lg"/>
          </a:ln>
        </p:spPr>
        <p:txBody>
          <a:bodyPr wrap="square" lIns="88900" tIns="50800" rIns="88900" bIns="50800">
            <a:spAutoFit/>
          </a:bodyPr>
          <a:lstStyle/>
          <a:p>
            <a:r>
              <a:rPr lang="en-US" sz="1600" b="1" dirty="0">
                <a:solidFill>
                  <a:srgbClr val="000000"/>
                </a:solidFill>
                <a:latin typeface="SAS Monospace" pitchFamily="49" charset="0"/>
              </a:rPr>
              <a:t>21 02 005 00003    </a:t>
            </a:r>
            <a:r>
              <a:rPr lang="en-US" sz="1600" b="1" dirty="0" err="1">
                <a:solidFill>
                  <a:srgbClr val="000000"/>
                </a:solidFill>
                <a:latin typeface="SAS Monospace" pitchFamily="49" charset="0"/>
              </a:rPr>
              <a:t>Luci</a:t>
            </a:r>
            <a:r>
              <a:rPr lang="en-US" sz="1600" b="1" dirty="0">
                <a:solidFill>
                  <a:srgbClr val="000000"/>
                </a:solidFill>
                <a:latin typeface="SAS Monospace" pitchFamily="49" charset="0"/>
              </a:rPr>
              <a:t> Knit Mittens, Red       </a:t>
            </a:r>
          </a:p>
        </p:txBody>
      </p:sp>
      <p:pic>
        <p:nvPicPr>
          <p:cNvPr id="2052" name="Picture 4" descr="\\sashq\root\dept\PSD\GRAPHICS\Illustrations\Arrows\arrow_swoop_r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718189">
            <a:off x="1979562" y="4794755"/>
            <a:ext cx="1042668" cy="76269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a:spLocks noChangeArrowheads="1"/>
          </p:cNvSpPr>
          <p:nvPr>
            <p:custDataLst>
              <p:tags r:id="rId2"/>
            </p:custDataLst>
          </p:nvPr>
        </p:nvSpPr>
        <p:spPr bwMode="auto">
          <a:xfrm>
            <a:off x="1974089" y="4365940"/>
            <a:ext cx="108329"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6" name="Rectangle 15"/>
          <p:cNvSpPr>
            <a:spLocks noChangeArrowheads="1"/>
          </p:cNvSpPr>
          <p:nvPr>
            <p:custDataLst>
              <p:tags r:id="rId3"/>
            </p:custDataLst>
          </p:nvPr>
        </p:nvSpPr>
        <p:spPr bwMode="auto">
          <a:xfrm>
            <a:off x="2602438" y="5795214"/>
            <a:ext cx="108329"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pic>
        <p:nvPicPr>
          <p:cNvPr id="21" name="Picture 3" descr="\\sashq\root\dept\PSD\GRAPHICS\Illustrations\Fun\magnifierblu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1282" y="3315880"/>
            <a:ext cx="1448917" cy="107146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custDataLst>
              <p:tags r:id="rId4"/>
            </p:custDataLst>
          </p:nvPr>
        </p:nvSpPr>
        <p:spPr>
          <a:xfrm>
            <a:off x="4784886" y="3838003"/>
            <a:ext cx="310939" cy="461665"/>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round/>
            <a:headEnd type="none" w="med" len="med"/>
            <a:tailEnd type="none" w="med" len="med"/>
          </a:ln>
          <a:effectLst>
            <a:outerShdw blurRad="40005" dist="22860" dir="5400000" rotWithShape="0">
              <a:scrgbClr r="0" g="0" b="0">
                <a:alpha val="35000"/>
              </a:scrgbClr>
            </a:outerShdw>
          </a:effectLst>
        </p:spPr>
        <p:txBody>
          <a:bodyPr vert="horz" wrap="square" rtlCol="0">
            <a:spAutoFit/>
          </a:bodyPr>
          <a:lstStyle/>
          <a:p>
            <a:r>
              <a:rPr lang="en-US" dirty="0">
                <a:solidFill>
                  <a:srgbClr val="000000"/>
                </a:solidFill>
              </a:rPr>
              <a:t>1</a:t>
            </a:r>
          </a:p>
        </p:txBody>
      </p:sp>
      <p:sp>
        <p:nvSpPr>
          <p:cNvPr id="19" name="TextBox 18"/>
          <p:cNvSpPr txBox="1"/>
          <p:nvPr>
            <p:custDataLst>
              <p:tags r:id="rId5"/>
            </p:custDataLst>
          </p:nvPr>
        </p:nvSpPr>
        <p:spPr>
          <a:xfrm>
            <a:off x="2345426" y="4807610"/>
            <a:ext cx="310939" cy="461665"/>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round/>
            <a:headEnd type="none" w="med" len="med"/>
            <a:tailEnd type="none" w="med" len="med"/>
          </a:ln>
          <a:effectLst>
            <a:outerShdw blurRad="40005" dist="22860" dir="5400000" rotWithShape="0">
              <a:scrgbClr r="0" g="0" b="0">
                <a:alpha val="35000"/>
              </a:scrgbClr>
            </a:outerShdw>
          </a:effectLst>
        </p:spPr>
        <p:txBody>
          <a:bodyPr vert="horz" wrap="square" rtlCol="0">
            <a:spAutoFit/>
          </a:bodyPr>
          <a:lstStyle/>
          <a:p>
            <a:r>
              <a:rPr lang="en-US" dirty="0">
                <a:solidFill>
                  <a:srgbClr val="000000"/>
                </a:solidFill>
              </a:rPr>
              <a:t>2</a:t>
            </a:r>
          </a:p>
        </p:txBody>
      </p:sp>
    </p:spTree>
    <p:extLst>
      <p:ext uri="{BB962C8B-B14F-4D97-AF65-F5344CB8AC3E}">
        <p14:creationId xmlns:p14="http://schemas.microsoft.com/office/powerpoint/2010/main" val="342232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Using SAS Functions</a:t>
            </a:r>
          </a:p>
        </p:txBody>
      </p:sp>
      <p:sp>
        <p:nvSpPr>
          <p:cNvPr id="12291" name="Rectangle 3"/>
          <p:cNvSpPr>
            <a:spLocks noGrp="1" noChangeArrowheads="1"/>
          </p:cNvSpPr>
          <p:nvPr>
            <p:ph idx="1"/>
          </p:nvPr>
        </p:nvSpPr>
        <p:spPr>
          <a:xfrm>
            <a:off x="685800" y="1071563"/>
            <a:ext cx="7769225" cy="4267200"/>
          </a:xfrm>
        </p:spPr>
        <p:txBody>
          <a:bodyPr/>
          <a:lstStyle/>
          <a:p>
            <a:r>
              <a:rPr lang="en-US" dirty="0"/>
              <a:t>Partial PROC PRINT Output  (52 Total Observations)</a:t>
            </a:r>
          </a:p>
          <a:p>
            <a:endParaRPr lang="en-US" dirty="0"/>
          </a:p>
          <a:p>
            <a:br>
              <a:rPr lang="en-US" dirty="0"/>
            </a:br>
            <a:br>
              <a:rPr lang="en-US" dirty="0"/>
            </a:br>
            <a:br>
              <a:rPr lang="en-US" dirty="0"/>
            </a:br>
            <a:br>
              <a:rPr lang="en-US" dirty="0"/>
            </a:br>
            <a:br>
              <a:rPr lang="en-US" dirty="0"/>
            </a:br>
            <a:br>
              <a:rPr lang="en-US" dirty="0"/>
            </a:br>
            <a:endParaRPr lang="en-US" dirty="0"/>
          </a:p>
        </p:txBody>
      </p:sp>
      <p:sp>
        <p:nvSpPr>
          <p:cNvPr id="6" name="Slide Number Placeholder 3"/>
          <p:cNvSpPr>
            <a:spLocks noGrp="1"/>
          </p:cNvSpPr>
          <p:nvPr>
            <p:ph type="sldNum" sz="quarter" idx="10"/>
          </p:nvPr>
        </p:nvSpPr>
        <p:spPr/>
        <p:txBody>
          <a:bodyPr/>
          <a:lstStyle/>
          <a:p>
            <a:pPr>
              <a:defRPr/>
            </a:pPr>
            <a:fld id="{D19A71C6-5546-4806-B74F-ED86BD677A05}" type="slidenum">
              <a:rPr lang="en-US"/>
              <a:pPr>
                <a:defRPr/>
              </a:pPr>
              <a:t>6</a:t>
            </a:fld>
            <a:endParaRPr lang="en-US" b="0">
              <a:latin typeface="Times New Roman" pitchFamily="18" charset="0"/>
            </a:endParaRPr>
          </a:p>
        </p:txBody>
      </p:sp>
      <p:sp>
        <p:nvSpPr>
          <p:cNvPr id="12293"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2294" name="Rectangle 6"/>
          <p:cNvSpPr>
            <a:spLocks noChangeArrowheads="1"/>
          </p:cNvSpPr>
          <p:nvPr/>
        </p:nvSpPr>
        <p:spPr bwMode="auto">
          <a:xfrm>
            <a:off x="727075" y="1491564"/>
            <a:ext cx="6763390" cy="2318583"/>
          </a:xfrm>
          <a:prstGeom prst="rect">
            <a:avLst/>
          </a:prstGeom>
          <a:solidFill>
            <a:srgbClr val="FFFFFF"/>
          </a:solidFill>
          <a:ln w="38100">
            <a:solidFill>
              <a:schemeClr val="tx2"/>
            </a:solidFill>
            <a:miter lim="800000"/>
            <a:headEnd type="none" w="sm" len="sm"/>
            <a:tailEnd type="none" w="sm" len="sm"/>
          </a:ln>
        </p:spPr>
        <p:txBody>
          <a:bodyPr wrap="none" tIns="50800" bIns="50800">
            <a:spAutoFit/>
          </a:bodyPr>
          <a:lstStyle/>
          <a:p>
            <a:r>
              <a:rPr lang="en-US" sz="1600" b="1" dirty="0">
                <a:solidFill>
                  <a:srgbClr val="000000"/>
                </a:solidFill>
                <a:latin typeface="SAS Monospace" pitchFamily="49" charset="0"/>
              </a:rPr>
              <a:t>                Contributions $50 and Over</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Employee_ID</a:t>
            </a:r>
            <a:r>
              <a:rPr lang="en-US" sz="1600" b="1" dirty="0">
                <a:solidFill>
                  <a:srgbClr val="000000"/>
                </a:solidFill>
                <a:latin typeface="SAS Monospace" pitchFamily="49" charset="0"/>
              </a:rPr>
              <a:t>    Qtr1    Qtr2    Qtr3    Qtr4    Total</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120267     15      15      15      15       60</a:t>
            </a:r>
          </a:p>
          <a:p>
            <a:r>
              <a:rPr lang="en-US" sz="1600" b="1" dirty="0">
                <a:solidFill>
                  <a:srgbClr val="000000"/>
                </a:solidFill>
                <a:latin typeface="SAS Monospace" pitchFamily="49" charset="0"/>
              </a:rPr>
              <a:t>       120269     20      20      20      20       80</a:t>
            </a:r>
          </a:p>
          <a:p>
            <a:r>
              <a:rPr lang="en-US" sz="1600" b="1" dirty="0">
                <a:solidFill>
                  <a:srgbClr val="000000"/>
                </a:solidFill>
                <a:latin typeface="SAS Monospace" pitchFamily="49" charset="0"/>
              </a:rPr>
              <a:t>       120271     20      20      20      20       80</a:t>
            </a:r>
          </a:p>
          <a:p>
            <a:r>
              <a:rPr lang="en-US" sz="1600" b="1" dirty="0">
                <a:solidFill>
                  <a:srgbClr val="000000"/>
                </a:solidFill>
                <a:latin typeface="SAS Monospace" pitchFamily="49" charset="0"/>
              </a:rPr>
              <a:t>       120275     15      15      15      15       60</a:t>
            </a:r>
          </a:p>
          <a:p>
            <a:r>
              <a:rPr lang="en-US" sz="1600" b="1" dirty="0">
                <a:solidFill>
                  <a:srgbClr val="000000"/>
                </a:solidFill>
                <a:latin typeface="SAS Monospace" pitchFamily="49" charset="0"/>
              </a:rPr>
              <a:t>       120660     25      25      25      25      100</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2"/>
          <p:cNvSpPr>
            <a:spLocks noGrp="1" noChangeArrowheads="1"/>
          </p:cNvSpPr>
          <p:nvPr>
            <p:ph type="title"/>
          </p:nvPr>
        </p:nvSpPr>
        <p:spPr/>
        <p:txBody>
          <a:bodyPr/>
          <a:lstStyle/>
          <a:p>
            <a:r>
              <a:rPr lang="en-US" dirty="0"/>
              <a:t>Data Cleanup: Step 1</a:t>
            </a:r>
          </a:p>
        </p:txBody>
      </p:sp>
      <p:sp>
        <p:nvSpPr>
          <p:cNvPr id="100355" name="Rectangle 13"/>
          <p:cNvSpPr>
            <a:spLocks noGrp="1" noChangeArrowheads="1"/>
          </p:cNvSpPr>
          <p:nvPr>
            <p:ph idx="1"/>
          </p:nvPr>
        </p:nvSpPr>
        <p:spPr/>
        <p:txBody>
          <a:bodyPr/>
          <a:lstStyle/>
          <a:p>
            <a:r>
              <a:rPr lang="en-US" dirty="0"/>
              <a:t>Use the SUBSTR and FIND functions to change incorrect product IDs for mittens.</a:t>
            </a:r>
            <a:endParaRPr lang="en-US" dirty="0">
              <a:latin typeface="Courier New" pitchFamily="49" charset="0"/>
            </a:endParaRPr>
          </a:p>
          <a:p>
            <a:pPr lvl="1"/>
            <a:endParaRPr lang="en-US" dirty="0"/>
          </a:p>
          <a:p>
            <a:pPr lvl="1"/>
            <a:endParaRPr lang="en-US" dirty="0"/>
          </a:p>
          <a:p>
            <a:endParaRPr lang="en-US" dirty="0"/>
          </a:p>
          <a:p>
            <a:endParaRPr lang="en-US" dirty="0"/>
          </a:p>
          <a:p>
            <a:endParaRPr lang="en-US" dirty="0"/>
          </a:p>
        </p:txBody>
      </p:sp>
      <p:sp>
        <p:nvSpPr>
          <p:cNvPr id="10" name="Slide Number Placeholder 3"/>
          <p:cNvSpPr>
            <a:spLocks noGrp="1"/>
          </p:cNvSpPr>
          <p:nvPr>
            <p:ph type="sldNum" sz="quarter" idx="10"/>
          </p:nvPr>
        </p:nvSpPr>
        <p:spPr/>
        <p:txBody>
          <a:bodyPr/>
          <a:lstStyle/>
          <a:p>
            <a:pPr>
              <a:defRPr/>
            </a:pPr>
            <a:fld id="{2D176817-B75F-4633-BAD5-619C79CB0282}" type="slidenum">
              <a:rPr lang="en-US"/>
              <a:pPr>
                <a:defRPr/>
              </a:pPr>
              <a:t>60</a:t>
            </a:fld>
            <a:endParaRPr lang="en-US" b="0">
              <a:latin typeface="Times New Roman" pitchFamily="18" charset="0"/>
            </a:endParaRPr>
          </a:p>
        </p:txBody>
      </p:sp>
      <p:sp>
        <p:nvSpPr>
          <p:cNvPr id="100359" name="Rectangle 7"/>
          <p:cNvSpPr>
            <a:spLocks noChangeArrowheads="1"/>
          </p:cNvSpPr>
          <p:nvPr/>
        </p:nvSpPr>
        <p:spPr bwMode="auto">
          <a:xfrm>
            <a:off x="536573" y="3020900"/>
            <a:ext cx="8397875" cy="2927981"/>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solidFill>
                  <a:srgbClr val="000000"/>
                </a:solidFill>
                <a:latin typeface="Courier New" pitchFamily="49" charset="0"/>
              </a:rPr>
              <a:t>data correct;</a:t>
            </a:r>
          </a:p>
          <a:p>
            <a:pPr>
              <a:lnSpc>
                <a:spcPct val="85000"/>
              </a:lnSpc>
            </a:pPr>
            <a:r>
              <a:rPr lang="en-US" b="1" dirty="0">
                <a:solidFill>
                  <a:srgbClr val="000000"/>
                </a:solidFill>
                <a:latin typeface="Courier New" pitchFamily="49" charset="0"/>
              </a:rPr>
              <a:t>   set </a:t>
            </a:r>
            <a:r>
              <a:rPr lang="en-US" b="1" dirty="0" err="1">
                <a:solidFill>
                  <a:srgbClr val="000000"/>
                </a:solidFill>
                <a:latin typeface="Courier New" pitchFamily="49" charset="0"/>
              </a:rPr>
              <a:t>orion.clean_up</a:t>
            </a:r>
            <a:r>
              <a:rPr lang="en-US" b="1" dirty="0">
                <a:solidFill>
                  <a:srgbClr val="000000"/>
                </a:solidFill>
                <a:latin typeface="Courier New" pitchFamily="49" charset="0"/>
              </a:rPr>
              <a:t>;</a:t>
            </a:r>
          </a:p>
          <a:p>
            <a:pPr>
              <a:lnSpc>
                <a:spcPct val="85000"/>
              </a:lnSpc>
            </a:pPr>
            <a:r>
              <a:rPr lang="en-US" b="1" dirty="0">
                <a:solidFill>
                  <a:srgbClr val="000000"/>
                </a:solidFill>
                <a:latin typeface="Courier New" pitchFamily="49" charset="0"/>
              </a:rPr>
              <a:t>   if find(</a:t>
            </a:r>
            <a:r>
              <a:rPr lang="en-US" b="1" dirty="0" err="1">
                <a:solidFill>
                  <a:srgbClr val="000000"/>
                </a:solidFill>
                <a:latin typeface="Courier New" pitchFamily="49" charset="0"/>
              </a:rPr>
              <a:t>Product,'Mittens','I</a:t>
            </a:r>
            <a:r>
              <a:rPr lang="en-US" b="1" dirty="0">
                <a:solidFill>
                  <a:srgbClr val="000000"/>
                </a:solidFill>
                <a:latin typeface="Courier New" pitchFamily="49" charset="0"/>
              </a:rPr>
              <a:t>')&gt;0 then do;</a:t>
            </a:r>
          </a:p>
          <a:p>
            <a:pPr>
              <a:lnSpc>
                <a:spcPct val="85000"/>
              </a:lnSpc>
            </a:pPr>
            <a:r>
              <a:rPr lang="en-US" b="1" dirty="0">
                <a:solidFill>
                  <a:srgbClr val="000000"/>
                </a:solidFill>
                <a:latin typeface="Courier New" pitchFamily="49" charset="0"/>
              </a:rPr>
              <a:t>      </a:t>
            </a:r>
            <a:r>
              <a:rPr lang="en-US" b="1" dirty="0" err="1">
                <a:solidFill>
                  <a:srgbClr val="000000"/>
                </a:solidFill>
                <a:latin typeface="Courier New" pitchFamily="49" charset="0"/>
              </a:rPr>
              <a:t>substr</a:t>
            </a:r>
            <a:r>
              <a:rPr lang="en-US" b="1" dirty="0">
                <a:latin typeface="Courier New" pitchFamily="49" charset="0"/>
              </a:rPr>
              <a:t>(Product_ID,9,1)='5';</a:t>
            </a:r>
          </a:p>
          <a:p>
            <a:pPr>
              <a:lnSpc>
                <a:spcPct val="85000"/>
              </a:lnSpc>
            </a:pPr>
            <a:r>
              <a:rPr lang="en-US" b="1" dirty="0">
                <a:latin typeface="Courier New" pitchFamily="49" charset="0"/>
              </a:rPr>
              <a:t>   end;</a:t>
            </a:r>
          </a:p>
          <a:p>
            <a:pPr>
              <a:lnSpc>
                <a:spcPct val="85000"/>
              </a:lnSpc>
            </a:pPr>
            <a:r>
              <a:rPr lang="en-US" b="1" dirty="0">
                <a:latin typeface="Courier New" pitchFamily="49" charset="0"/>
              </a:rPr>
              <a:t>run;</a:t>
            </a:r>
          </a:p>
          <a:p>
            <a:pPr>
              <a:lnSpc>
                <a:spcPct val="85000"/>
              </a:lnSpc>
            </a:pPr>
            <a:endParaRPr lang="en-US" b="1" dirty="0">
              <a:latin typeface="Courier New" pitchFamily="49" charset="0"/>
            </a:endParaRPr>
          </a:p>
          <a:p>
            <a:pPr>
              <a:lnSpc>
                <a:spcPct val="85000"/>
              </a:lnSpc>
            </a:pPr>
            <a:r>
              <a:rPr lang="en-US" b="1" dirty="0" err="1">
                <a:latin typeface="Courier New" pitchFamily="49" charset="0"/>
              </a:rPr>
              <a:t>proc</a:t>
            </a:r>
            <a:r>
              <a:rPr lang="en-US" b="1" dirty="0">
                <a:latin typeface="Courier New" pitchFamily="49" charset="0"/>
              </a:rPr>
              <a:t> </a:t>
            </a:r>
            <a:r>
              <a:rPr lang="en-US" b="1" dirty="0">
                <a:solidFill>
                  <a:srgbClr val="000000"/>
                </a:solidFill>
                <a:latin typeface="Courier New" pitchFamily="49" charset="0"/>
              </a:rPr>
              <a:t>print</a:t>
            </a:r>
            <a:r>
              <a:rPr lang="en-US" b="1" dirty="0">
                <a:latin typeface="Courier New" pitchFamily="49" charset="0"/>
              </a:rPr>
              <a:t> data=correct </a:t>
            </a:r>
            <a:r>
              <a:rPr lang="en-US" b="1" dirty="0" err="1">
                <a:latin typeface="Courier New" pitchFamily="49" charset="0"/>
              </a:rPr>
              <a:t>noobs</a:t>
            </a:r>
            <a:r>
              <a:rPr lang="en-US" b="1" dirty="0">
                <a:latin typeface="Courier New" pitchFamily="49" charset="0"/>
              </a:rPr>
              <a:t>;</a:t>
            </a:r>
          </a:p>
          <a:p>
            <a:pPr>
              <a:lnSpc>
                <a:spcPct val="85000"/>
              </a:lnSpc>
            </a:pPr>
            <a:r>
              <a:rPr lang="en-US" b="1" dirty="0">
                <a:latin typeface="Courier New" pitchFamily="49" charset="0"/>
              </a:rPr>
              <a:t>run;</a:t>
            </a:r>
          </a:p>
        </p:txBody>
      </p:sp>
      <p:sp>
        <p:nvSpPr>
          <p:cNvPr id="100360" name="Rectangle 9"/>
          <p:cNvSpPr>
            <a:spLocks noChangeArrowheads="1"/>
          </p:cNvSpPr>
          <p:nvPr>
            <p:custDataLst>
              <p:tags r:id="rId1"/>
            </p:custDataLst>
          </p:nvPr>
        </p:nvSpPr>
        <p:spPr bwMode="auto">
          <a:xfrm>
            <a:off x="1660160" y="3694876"/>
            <a:ext cx="53197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2" name="Text Box 12"/>
          <p:cNvSpPr txBox="1">
            <a:spLocks noChangeArrowheads="1"/>
          </p:cNvSpPr>
          <p:nvPr>
            <p:custDataLst>
              <p:tags r:id="rId2"/>
            </p:custDataLst>
          </p:nvPr>
        </p:nvSpPr>
        <p:spPr bwMode="auto">
          <a:xfrm>
            <a:off x="763585" y="2113337"/>
            <a:ext cx="7423485"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squar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a:solidFill>
                  <a:srgbClr val="000000"/>
                </a:solidFill>
              </a:rPr>
              <a:t>Position</a:t>
            </a:r>
            <a:r>
              <a:rPr lang="en-US" dirty="0">
                <a:solidFill>
                  <a:srgbClr val="000000"/>
                </a:solidFill>
              </a:rPr>
              <a:t>=</a:t>
            </a:r>
            <a:r>
              <a:rPr lang="en-US" b="1" dirty="0">
                <a:solidFill>
                  <a:srgbClr val="000000"/>
                </a:solidFill>
              </a:rPr>
              <a:t>FIND</a:t>
            </a:r>
            <a:r>
              <a:rPr lang="en-US" dirty="0">
                <a:solidFill>
                  <a:srgbClr val="000000"/>
                </a:solidFill>
              </a:rPr>
              <a:t>(</a:t>
            </a:r>
            <a:r>
              <a:rPr lang="en-US" i="1" dirty="0" err="1">
                <a:solidFill>
                  <a:srgbClr val="000000"/>
                </a:solidFill>
              </a:rPr>
              <a:t>string,substring</a:t>
            </a:r>
            <a:r>
              <a:rPr lang="en-US" i="1" dirty="0">
                <a:solidFill>
                  <a:srgbClr val="000000"/>
                </a:solidFill>
              </a:rPr>
              <a:t>&lt;,</a:t>
            </a:r>
            <a:r>
              <a:rPr lang="en-US" i="1" dirty="0" err="1">
                <a:solidFill>
                  <a:srgbClr val="000000"/>
                </a:solidFill>
              </a:rPr>
              <a:t>modifiers,startpos</a:t>
            </a:r>
            <a:r>
              <a:rPr lang="en-US" i="1" dirty="0">
                <a:solidFill>
                  <a:srgbClr val="000000"/>
                </a:solidFill>
              </a:rPr>
              <a:t>&gt;</a:t>
            </a:r>
            <a:r>
              <a:rPr lang="en-US" dirty="0">
                <a:solidFill>
                  <a:srgbClr val="000000"/>
                </a:solidFill>
              </a:rPr>
              <a:t>)</a:t>
            </a:r>
            <a:r>
              <a:rPr lang="en-US" b="1" dirty="0">
                <a:solidFill>
                  <a:srgbClr val="000000"/>
                </a:solidFill>
              </a:rPr>
              <a:t>;</a:t>
            </a:r>
          </a:p>
        </p:txBody>
      </p:sp>
    </p:spTree>
    <p:extLst>
      <p:ext uri="{BB962C8B-B14F-4D97-AF65-F5344CB8AC3E}">
        <p14:creationId xmlns:p14="http://schemas.microsoft.com/office/powerpoint/2010/main" val="42524107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title"/>
          </p:nvPr>
        </p:nvSpPr>
        <p:spPr/>
        <p:txBody>
          <a:bodyPr/>
          <a:lstStyle/>
          <a:p>
            <a:r>
              <a:rPr lang="en-US" dirty="0"/>
              <a:t>FIND Function</a:t>
            </a:r>
          </a:p>
        </p:txBody>
      </p:sp>
      <p:sp>
        <p:nvSpPr>
          <p:cNvPr id="91139" name="Rectangle 2"/>
          <p:cNvSpPr>
            <a:spLocks noGrp="1" noChangeArrowheads="1"/>
          </p:cNvSpPr>
          <p:nvPr>
            <p:ph idx="1"/>
          </p:nvPr>
        </p:nvSpPr>
        <p:spPr>
          <a:xfrm>
            <a:off x="685800" y="1071563"/>
            <a:ext cx="7769225" cy="5659977"/>
          </a:xfrm>
        </p:spPr>
        <p:txBody>
          <a:bodyPr/>
          <a:lstStyle/>
          <a:p>
            <a:pPr>
              <a:spcBef>
                <a:spcPct val="50000"/>
              </a:spcBef>
            </a:pPr>
            <a:r>
              <a:rPr lang="en-US" dirty="0"/>
              <a:t>The FIND function searches a target string for a </a:t>
            </a:r>
            <a:br>
              <a:rPr lang="en-US" dirty="0"/>
            </a:br>
            <a:r>
              <a:rPr lang="en-US" dirty="0"/>
              <a:t>specified substring.</a:t>
            </a:r>
          </a:p>
          <a:p>
            <a:pPr>
              <a:spcBef>
                <a:spcPct val="50000"/>
              </a:spcBef>
            </a:pPr>
            <a:endParaRPr lang="en-US" dirty="0"/>
          </a:p>
          <a:p>
            <a:pPr>
              <a:spcBef>
                <a:spcPct val="50000"/>
              </a:spcBef>
            </a:pPr>
            <a:endParaRPr lang="en-US" dirty="0"/>
          </a:p>
        </p:txBody>
      </p:sp>
      <p:sp>
        <p:nvSpPr>
          <p:cNvPr id="5" name="Slide Number Placeholder 3"/>
          <p:cNvSpPr>
            <a:spLocks noGrp="1"/>
          </p:cNvSpPr>
          <p:nvPr>
            <p:ph type="sldNum" sz="quarter" idx="10"/>
          </p:nvPr>
        </p:nvSpPr>
        <p:spPr/>
        <p:txBody>
          <a:bodyPr/>
          <a:lstStyle/>
          <a:p>
            <a:pPr>
              <a:defRPr/>
            </a:pPr>
            <a:fld id="{CD433599-D0F3-4764-A65B-F331C72193D8}" type="slidenum">
              <a:rPr lang="en-US"/>
              <a:pPr>
                <a:defRPr/>
              </a:pPr>
              <a:t>61</a:t>
            </a:fld>
            <a:endParaRPr lang="en-US" b="0">
              <a:latin typeface="Times New Roman" pitchFamily="18" charset="0"/>
            </a:endParaRPr>
          </a:p>
        </p:txBody>
      </p:sp>
      <p:sp>
        <p:nvSpPr>
          <p:cNvPr id="6" name="Text Box 12"/>
          <p:cNvSpPr txBox="1">
            <a:spLocks noChangeArrowheads="1"/>
          </p:cNvSpPr>
          <p:nvPr>
            <p:custDataLst>
              <p:tags r:id="rId1"/>
            </p:custDataLst>
          </p:nvPr>
        </p:nvSpPr>
        <p:spPr bwMode="auto">
          <a:xfrm>
            <a:off x="763585" y="2113337"/>
            <a:ext cx="7551738"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a:solidFill>
                  <a:srgbClr val="000000"/>
                </a:solidFill>
              </a:rPr>
              <a:t>Position</a:t>
            </a:r>
            <a:r>
              <a:rPr lang="en-US" dirty="0">
                <a:solidFill>
                  <a:srgbClr val="000000"/>
                </a:solidFill>
              </a:rPr>
              <a:t>=</a:t>
            </a:r>
            <a:r>
              <a:rPr lang="en-US" b="1" dirty="0">
                <a:solidFill>
                  <a:srgbClr val="000000"/>
                </a:solidFill>
              </a:rPr>
              <a:t>FIND</a:t>
            </a:r>
            <a:r>
              <a:rPr lang="en-US" dirty="0">
                <a:solidFill>
                  <a:srgbClr val="000000"/>
                </a:solidFill>
              </a:rPr>
              <a:t>(</a:t>
            </a:r>
            <a:r>
              <a:rPr lang="en-US" i="1" dirty="0" err="1">
                <a:solidFill>
                  <a:srgbClr val="000000"/>
                </a:solidFill>
              </a:rPr>
              <a:t>string,substring</a:t>
            </a:r>
            <a:r>
              <a:rPr lang="en-US" i="1">
                <a:solidFill>
                  <a:srgbClr val="000000"/>
                </a:solidFill>
              </a:rPr>
              <a:t>&lt;,modifiers,startpos&gt;</a:t>
            </a:r>
            <a:r>
              <a:rPr lang="en-US">
                <a:solidFill>
                  <a:srgbClr val="000000"/>
                </a:solidFill>
              </a:rPr>
              <a:t>)</a:t>
            </a:r>
            <a:r>
              <a:rPr lang="en-US" b="1">
                <a:solidFill>
                  <a:srgbClr val="000000"/>
                </a:solidFill>
              </a:rPr>
              <a:t>;</a:t>
            </a:r>
            <a:endParaRPr lang="en-US" b="1" dirty="0">
              <a:solidFill>
                <a:srgbClr val="000000"/>
              </a:solidFill>
            </a:endParaRPr>
          </a:p>
        </p:txBody>
      </p:sp>
      <p:sp>
        <p:nvSpPr>
          <p:cNvPr id="7" name="Line Callout 2 6"/>
          <p:cNvSpPr/>
          <p:nvPr/>
        </p:nvSpPr>
        <p:spPr bwMode="auto">
          <a:xfrm>
            <a:off x="1533524" y="3494212"/>
            <a:ext cx="3134649" cy="2487861"/>
          </a:xfrm>
          <a:prstGeom prst="borderCallout2">
            <a:avLst>
              <a:gd name="adj1" fmla="val -507"/>
              <a:gd name="adj2" fmla="val 35041"/>
              <a:gd name="adj3" fmla="val -427"/>
              <a:gd name="adj4" fmla="val 35559"/>
              <a:gd name="adj5" fmla="val -24286"/>
              <a:gd name="adj6" fmla="val 9356"/>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marL="228600" lvl="1" indent="-228600">
              <a:spcBef>
                <a:spcPct val="50000"/>
              </a:spcBef>
              <a:buFont typeface="Wingdings" pitchFamily="2" charset="2"/>
              <a:buChar char="§"/>
            </a:pPr>
            <a:r>
              <a:rPr lang="en-US" sz="2000" b="1" dirty="0">
                <a:solidFill>
                  <a:srgbClr val="FFFFFF"/>
                </a:solidFill>
              </a:rPr>
              <a:t>The starting position of the first occurrence of </a:t>
            </a:r>
            <a:r>
              <a:rPr lang="en-US" sz="2000" b="1" i="1" dirty="0">
                <a:solidFill>
                  <a:srgbClr val="FFFFFF"/>
                </a:solidFill>
              </a:rPr>
              <a:t>substring</a:t>
            </a:r>
            <a:r>
              <a:rPr lang="en-US" sz="2000" b="1" dirty="0">
                <a:solidFill>
                  <a:srgbClr val="FFFFFF"/>
                </a:solidFill>
              </a:rPr>
              <a:t> within </a:t>
            </a:r>
            <a:r>
              <a:rPr lang="en-US" sz="2000" b="1" i="1" dirty="0">
                <a:solidFill>
                  <a:srgbClr val="FFFFFF"/>
                </a:solidFill>
              </a:rPr>
              <a:t>string</a:t>
            </a:r>
            <a:r>
              <a:rPr lang="en-US" sz="2000" b="1" dirty="0">
                <a:solidFill>
                  <a:srgbClr val="FFFFFF"/>
                </a:solidFill>
              </a:rPr>
              <a:t>, if </a:t>
            </a:r>
            <a:r>
              <a:rPr lang="en-US" sz="2000" b="1" i="1" dirty="0">
                <a:solidFill>
                  <a:srgbClr val="FFFFFF"/>
                </a:solidFill>
              </a:rPr>
              <a:t>substring</a:t>
            </a:r>
            <a:r>
              <a:rPr lang="en-US" sz="2000" b="1" dirty="0">
                <a:solidFill>
                  <a:srgbClr val="FFFFFF"/>
                </a:solidFill>
              </a:rPr>
              <a:t> is found.</a:t>
            </a:r>
          </a:p>
          <a:p>
            <a:pPr marL="228600" lvl="1" indent="-228600">
              <a:spcBef>
                <a:spcPct val="50000"/>
              </a:spcBef>
              <a:buFont typeface="Wingdings" pitchFamily="2" charset="2"/>
              <a:buChar char="§"/>
            </a:pPr>
            <a:r>
              <a:rPr lang="en-US" sz="2000" b="1" dirty="0">
                <a:solidFill>
                  <a:srgbClr val="FFFFFF"/>
                </a:solidFill>
              </a:rPr>
              <a:t>0, if </a:t>
            </a:r>
            <a:r>
              <a:rPr lang="en-US" sz="2000" b="1" i="1" dirty="0">
                <a:solidFill>
                  <a:srgbClr val="FFFFFF"/>
                </a:solidFill>
              </a:rPr>
              <a:t>substring</a:t>
            </a:r>
            <a:r>
              <a:rPr lang="en-US" sz="2000" b="1" dirty="0">
                <a:solidFill>
                  <a:srgbClr val="FFFFFF"/>
                </a:solidFill>
              </a:rPr>
              <a:t> is not found.</a:t>
            </a:r>
          </a:p>
        </p:txBody>
      </p:sp>
      <p:sp>
        <p:nvSpPr>
          <p:cNvPr id="9" name="Line Callout 2 8"/>
          <p:cNvSpPr/>
          <p:nvPr/>
        </p:nvSpPr>
        <p:spPr bwMode="auto">
          <a:xfrm>
            <a:off x="5149936" y="3494212"/>
            <a:ext cx="3165387" cy="1410643"/>
          </a:xfrm>
          <a:prstGeom prst="borderCallout2">
            <a:avLst>
              <a:gd name="adj1" fmla="val -273"/>
              <a:gd name="adj2" fmla="val 49174"/>
              <a:gd name="adj3" fmla="val 107"/>
              <a:gd name="adj4" fmla="val 49475"/>
              <a:gd name="adj5" fmla="val -64036"/>
              <a:gd name="adj6" fmla="val 38061"/>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marL="228600" indent="-228600">
              <a:buFont typeface="Wingdings" pitchFamily="2" charset="2"/>
              <a:buChar char="§"/>
            </a:pPr>
            <a:r>
              <a:rPr lang="en-US" sz="2000" b="1" dirty="0">
                <a:solidFill>
                  <a:srgbClr val="FFFFFF"/>
                </a:solidFill>
              </a:rPr>
              <a:t>I for a case-insensitive search</a:t>
            </a:r>
          </a:p>
          <a:p>
            <a:pPr marL="228600" indent="-228600">
              <a:buFont typeface="Wingdings" pitchFamily="2" charset="2"/>
              <a:buChar char="§"/>
            </a:pPr>
            <a:r>
              <a:rPr lang="en-US" sz="2000" b="1" dirty="0">
                <a:solidFill>
                  <a:srgbClr val="FFFFFF"/>
                </a:solidFill>
              </a:rPr>
              <a:t>T to ignore trailing blanks </a:t>
            </a:r>
          </a:p>
        </p:txBody>
      </p:sp>
    </p:spTree>
    <p:extLst>
      <p:ext uri="{BB962C8B-B14F-4D97-AF65-F5344CB8AC3E}">
        <p14:creationId xmlns:p14="http://schemas.microsoft.com/office/powerpoint/2010/main" val="16877052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FIND Function</a:t>
            </a:r>
          </a:p>
        </p:txBody>
      </p:sp>
      <p:sp>
        <p:nvSpPr>
          <p:cNvPr id="29" name="Slide Number Placeholder 3"/>
          <p:cNvSpPr>
            <a:spLocks noGrp="1"/>
          </p:cNvSpPr>
          <p:nvPr>
            <p:ph type="sldNum" sz="quarter" idx="10"/>
          </p:nvPr>
        </p:nvSpPr>
        <p:spPr/>
        <p:txBody>
          <a:bodyPr/>
          <a:lstStyle/>
          <a:p>
            <a:pPr>
              <a:defRPr/>
            </a:pPr>
            <a:fld id="{CD08422C-3DF4-45DF-970E-36AB3F68911E}" type="slidenum">
              <a:rPr lang="en-US"/>
              <a:pPr>
                <a:defRPr/>
              </a:pPr>
              <a:t>62</a:t>
            </a:fld>
            <a:endParaRPr lang="en-US" b="0">
              <a:latin typeface="Times New Roman" pitchFamily="18" charset="0"/>
            </a:endParaRPr>
          </a:p>
        </p:txBody>
      </p:sp>
      <p:sp>
        <p:nvSpPr>
          <p:cNvPr id="93188"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93189" name="Rectangle 5"/>
          <p:cNvSpPr>
            <a:spLocks noChangeArrowheads="1"/>
          </p:cNvSpPr>
          <p:nvPr/>
        </p:nvSpPr>
        <p:spPr bwMode="auto">
          <a:xfrm>
            <a:off x="1362075" y="1447800"/>
            <a:ext cx="6164263" cy="26289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pPr>
            <a:r>
              <a:rPr lang="en-US" b="1" dirty="0">
                <a:latin typeface="Courier New" pitchFamily="49" charset="0"/>
              </a:rPr>
              <a:t>data find;</a:t>
            </a:r>
            <a:br>
              <a:rPr lang="en-US" b="1" dirty="0">
                <a:latin typeface="Courier New" pitchFamily="49" charset="0"/>
              </a:rPr>
            </a:br>
            <a:r>
              <a:rPr lang="en-US" b="1" dirty="0">
                <a:latin typeface="Courier New" pitchFamily="49" charset="0"/>
              </a:rPr>
              <a:t>   Text='AUSTRALIA, DENMARK, US';</a:t>
            </a:r>
            <a:br>
              <a:rPr lang="en-US" b="1" dirty="0">
                <a:latin typeface="Courier New" pitchFamily="49" charset="0"/>
              </a:rPr>
            </a:br>
            <a:r>
              <a:rPr lang="en-US" b="1" dirty="0">
                <a:latin typeface="Courier New" pitchFamily="49" charset="0"/>
              </a:rPr>
              <a:t>   Pos1=find(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Pos2=find(Text,' US');</a:t>
            </a:r>
            <a:br>
              <a:rPr lang="en-US" b="1" dirty="0">
                <a:latin typeface="Courier New" pitchFamily="49" charset="0"/>
              </a:rPr>
            </a:br>
            <a:r>
              <a:rPr lang="en-US" b="1" dirty="0">
                <a:latin typeface="Courier New" pitchFamily="49" charset="0"/>
              </a:rPr>
              <a:t>   Pos3=find(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Pos4=find(</a:t>
            </a:r>
            <a:r>
              <a:rPr lang="en-US" b="1" dirty="0" err="1">
                <a:latin typeface="Courier New" pitchFamily="49" charset="0"/>
              </a:rPr>
              <a:t>Text,'us','I</a:t>
            </a:r>
            <a:r>
              <a:rPr lang="en-US" b="1" dirty="0">
                <a:latin typeface="Courier New" pitchFamily="49" charset="0"/>
              </a:rPr>
              <a:t>');</a:t>
            </a:r>
          </a:p>
          <a:p>
            <a:pPr>
              <a:lnSpc>
                <a:spcPct val="85000"/>
              </a:lnSpc>
            </a:pPr>
            <a:r>
              <a:rPr lang="en-US" b="1" dirty="0">
                <a:latin typeface="Courier New" pitchFamily="49" charset="0"/>
              </a:rPr>
              <a:t>   Pos5=find(Text,'us','I',10);</a:t>
            </a:r>
          </a:p>
          <a:p>
            <a:pPr>
              <a:lnSpc>
                <a:spcPct val="85000"/>
              </a:lnSpc>
            </a:pPr>
            <a:r>
              <a:rPr lang="en-US" b="1" dirty="0">
                <a:latin typeface="Courier New" pitchFamily="49" charset="0"/>
              </a:rPr>
              <a:t>run;</a:t>
            </a:r>
          </a:p>
        </p:txBody>
      </p:sp>
      <p:sp>
        <p:nvSpPr>
          <p:cNvPr id="93202" name="Animation Flag"/>
          <p:cNvSpPr txBox="1">
            <a:spLocks noChangeArrowheads="1"/>
          </p:cNvSpPr>
          <p:nvPr/>
        </p:nvSpPr>
        <p:spPr bwMode="auto">
          <a:xfrm>
            <a:off x="7673419" y="6451600"/>
            <a:ext cx="1206631"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9" tIns="45719" rIns="91439" bIns="45719">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2000" b="1" dirty="0"/>
              <a:t>p205d08</a:t>
            </a:r>
          </a:p>
        </p:txBody>
      </p:sp>
      <p:graphicFrame>
        <p:nvGraphicFramePr>
          <p:cNvPr id="11" name="Group 230"/>
          <p:cNvGraphicFramePr>
            <a:graphicFrameLocks noGrp="1"/>
          </p:cNvGraphicFramePr>
          <p:nvPr/>
        </p:nvGraphicFramePr>
        <p:xfrm>
          <a:off x="706438" y="4759325"/>
          <a:ext cx="1549400" cy="1382713"/>
        </p:xfrm>
        <a:graphic>
          <a:graphicData uri="http://schemas.openxmlformats.org/drawingml/2006/table">
            <a:tbl>
              <a:tblPr/>
              <a:tblGrid>
                <a:gridCol w="1549400">
                  <a:extLst>
                    <a:ext uri="{9D8B030D-6E8A-4147-A177-3AD203B41FA5}">
                      <a16:colId xmlns:a16="http://schemas.microsoft.com/office/drawing/2014/main" val="20000"/>
                    </a:ext>
                  </a:extLst>
                </a:gridCol>
              </a:tblGrid>
              <a:tr h="36584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Pos1</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12" name="TextBox 11"/>
          <p:cNvSpPr txBox="1"/>
          <p:nvPr/>
        </p:nvSpPr>
        <p:spPr>
          <a:xfrm>
            <a:off x="2743199" y="5087566"/>
            <a:ext cx="5690681" cy="830997"/>
          </a:xfrm>
          <a:prstGeom prst="rect">
            <a:avLst/>
          </a:prstGeom>
          <a:noFill/>
        </p:spPr>
        <p:txBody>
          <a:bodyPr wrap="square" rtlCol="0">
            <a:spAutoFit/>
          </a:bodyPr>
          <a:lstStyle/>
          <a:p>
            <a:r>
              <a:rPr lang="en-US" dirty="0"/>
              <a:t>What value does SAS assign to </a:t>
            </a:r>
            <a:r>
              <a:rPr lang="en-US" b="1" dirty="0"/>
              <a:t>Pos1</a:t>
            </a:r>
            <a:r>
              <a:rPr lang="en-US" dirty="0"/>
              <a:t>?</a:t>
            </a:r>
          </a:p>
          <a:p>
            <a:endParaRPr lang="en-US" dirty="0"/>
          </a:p>
        </p:txBody>
      </p:sp>
    </p:spTree>
    <p:extLst>
      <p:ext uri="{BB962C8B-B14F-4D97-AF65-F5344CB8AC3E}">
        <p14:creationId xmlns:p14="http://schemas.microsoft.com/office/powerpoint/2010/main" val="9231375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FIND Function</a:t>
            </a:r>
          </a:p>
        </p:txBody>
      </p:sp>
      <p:sp>
        <p:nvSpPr>
          <p:cNvPr id="29" name="Slide Number Placeholder 3"/>
          <p:cNvSpPr>
            <a:spLocks noGrp="1"/>
          </p:cNvSpPr>
          <p:nvPr>
            <p:ph type="sldNum" sz="quarter" idx="10"/>
          </p:nvPr>
        </p:nvSpPr>
        <p:spPr/>
        <p:txBody>
          <a:bodyPr/>
          <a:lstStyle/>
          <a:p>
            <a:pPr>
              <a:defRPr/>
            </a:pPr>
            <a:fld id="{CD08422C-3DF4-45DF-970E-36AB3F68911E}" type="slidenum">
              <a:rPr lang="en-US"/>
              <a:pPr>
                <a:defRPr/>
              </a:pPr>
              <a:t>63</a:t>
            </a:fld>
            <a:endParaRPr lang="en-US" b="0">
              <a:latin typeface="Times New Roman" pitchFamily="18" charset="0"/>
            </a:endParaRPr>
          </a:p>
        </p:txBody>
      </p:sp>
      <p:sp>
        <p:nvSpPr>
          <p:cNvPr id="93188"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93189" name="Rectangle 5"/>
          <p:cNvSpPr>
            <a:spLocks noChangeArrowheads="1"/>
          </p:cNvSpPr>
          <p:nvPr/>
        </p:nvSpPr>
        <p:spPr bwMode="auto">
          <a:xfrm>
            <a:off x="1362075" y="1447800"/>
            <a:ext cx="6164263" cy="26289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pPr>
            <a:r>
              <a:rPr lang="en-US" b="1" dirty="0">
                <a:latin typeface="Courier New" pitchFamily="49" charset="0"/>
              </a:rPr>
              <a:t>data find;</a:t>
            </a:r>
            <a:br>
              <a:rPr lang="en-US" b="1" dirty="0">
                <a:latin typeface="Courier New" pitchFamily="49" charset="0"/>
              </a:rPr>
            </a:br>
            <a:r>
              <a:rPr lang="en-US" b="1" dirty="0">
                <a:latin typeface="Courier New" pitchFamily="49" charset="0"/>
              </a:rPr>
              <a:t>   Text='AUSTRALIA, DENMARK, US';</a:t>
            </a:r>
            <a:br>
              <a:rPr lang="en-US" b="1" dirty="0">
                <a:latin typeface="Courier New" pitchFamily="49" charset="0"/>
              </a:rPr>
            </a:br>
            <a:r>
              <a:rPr lang="en-US" b="1" dirty="0">
                <a:latin typeface="Courier New" pitchFamily="49" charset="0"/>
              </a:rPr>
              <a:t>   Pos1=find(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Pos2=find(Text,' US');</a:t>
            </a:r>
            <a:br>
              <a:rPr lang="en-US" b="1" dirty="0">
                <a:latin typeface="Courier New" pitchFamily="49" charset="0"/>
              </a:rPr>
            </a:br>
            <a:r>
              <a:rPr lang="en-US" b="1" dirty="0">
                <a:latin typeface="Courier New" pitchFamily="49" charset="0"/>
              </a:rPr>
              <a:t>   Pos3=find(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Pos4=find(</a:t>
            </a:r>
            <a:r>
              <a:rPr lang="en-US" b="1" dirty="0" err="1">
                <a:latin typeface="Courier New" pitchFamily="49" charset="0"/>
              </a:rPr>
              <a:t>Text,'us','I</a:t>
            </a:r>
            <a:r>
              <a:rPr lang="en-US" b="1" dirty="0">
                <a:latin typeface="Courier New" pitchFamily="49" charset="0"/>
              </a:rPr>
              <a:t>');</a:t>
            </a:r>
          </a:p>
          <a:p>
            <a:pPr>
              <a:lnSpc>
                <a:spcPct val="85000"/>
              </a:lnSpc>
            </a:pPr>
            <a:r>
              <a:rPr lang="en-US" b="1" dirty="0">
                <a:latin typeface="Courier New" pitchFamily="49" charset="0"/>
              </a:rPr>
              <a:t>   Pos5=find(Text,'us','I',10);</a:t>
            </a:r>
          </a:p>
          <a:p>
            <a:pPr>
              <a:lnSpc>
                <a:spcPct val="85000"/>
              </a:lnSpc>
            </a:pPr>
            <a:r>
              <a:rPr lang="en-US" b="1" dirty="0">
                <a:latin typeface="Courier New" pitchFamily="49" charset="0"/>
              </a:rPr>
              <a:t>run;</a:t>
            </a:r>
          </a:p>
        </p:txBody>
      </p:sp>
      <p:graphicFrame>
        <p:nvGraphicFramePr>
          <p:cNvPr id="654404" name="Group 68"/>
          <p:cNvGraphicFramePr>
            <a:graphicFrameLocks noGrp="1"/>
          </p:cNvGraphicFramePr>
          <p:nvPr/>
        </p:nvGraphicFramePr>
        <p:xfrm>
          <a:off x="706438" y="4759325"/>
          <a:ext cx="1549400" cy="1382713"/>
        </p:xfrm>
        <a:graphic>
          <a:graphicData uri="http://schemas.openxmlformats.org/drawingml/2006/table">
            <a:tbl>
              <a:tblPr/>
              <a:tblGrid>
                <a:gridCol w="1549400">
                  <a:extLst>
                    <a:ext uri="{9D8B030D-6E8A-4147-A177-3AD203B41FA5}">
                      <a16:colId xmlns:a16="http://schemas.microsoft.com/office/drawing/2014/main" val="20000"/>
                    </a:ext>
                  </a:extLst>
                </a:gridCol>
              </a:tblGrid>
              <a:tr h="36584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Pos1</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93199" name="AutoShape 26"/>
          <p:cNvSpPr>
            <a:spLocks/>
          </p:cNvSpPr>
          <p:nvPr/>
        </p:nvSpPr>
        <p:spPr bwMode="auto">
          <a:xfrm>
            <a:off x="3941763" y="1050156"/>
            <a:ext cx="387350" cy="487313"/>
          </a:xfrm>
          <a:prstGeom prst="borderCallout1">
            <a:avLst>
              <a:gd name="adj1" fmla="val 21949"/>
              <a:gd name="adj2" fmla="val 0"/>
              <a:gd name="adj3" fmla="val 145731"/>
              <a:gd name="adj4" fmla="val -142625"/>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dirty="0">
                <a:solidFill>
                  <a:srgbClr val="FFFFFF"/>
                </a:solidFill>
              </a:rPr>
              <a:t>2</a:t>
            </a:r>
          </a:p>
        </p:txBody>
      </p:sp>
      <p:sp>
        <p:nvSpPr>
          <p:cNvPr id="93200" name="Rectangle 27"/>
          <p:cNvSpPr>
            <a:spLocks noChangeArrowheads="1"/>
          </p:cNvSpPr>
          <p:nvPr>
            <p:custDataLst>
              <p:tags r:id="rId1"/>
            </p:custDataLst>
          </p:nvPr>
        </p:nvSpPr>
        <p:spPr bwMode="auto">
          <a:xfrm>
            <a:off x="1954213" y="2114550"/>
            <a:ext cx="38592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93201" name="Rectangle 28"/>
          <p:cNvSpPr>
            <a:spLocks noChangeArrowheads="1"/>
          </p:cNvSpPr>
          <p:nvPr>
            <p:custDataLst>
              <p:tags r:id="rId2"/>
            </p:custDataLst>
          </p:nvPr>
        </p:nvSpPr>
        <p:spPr bwMode="auto">
          <a:xfrm>
            <a:off x="3232150" y="1803400"/>
            <a:ext cx="39052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93202" name="Animation Flag"/>
          <p:cNvSpPr txBox="1">
            <a:spLocks noChangeArrowheads="1"/>
          </p:cNvSpPr>
          <p:nvPr/>
        </p:nvSpPr>
        <p:spPr bwMode="auto">
          <a:xfrm>
            <a:off x="8572500" y="6451600"/>
            <a:ext cx="396260"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a:t>FIND Function</a:t>
            </a:r>
          </a:p>
        </p:txBody>
      </p:sp>
      <p:sp>
        <p:nvSpPr>
          <p:cNvPr id="35" name="Slide Number Placeholder 3"/>
          <p:cNvSpPr>
            <a:spLocks noGrp="1"/>
          </p:cNvSpPr>
          <p:nvPr>
            <p:ph type="sldNum" sz="quarter" idx="10"/>
          </p:nvPr>
        </p:nvSpPr>
        <p:spPr/>
        <p:txBody>
          <a:bodyPr/>
          <a:lstStyle/>
          <a:p>
            <a:pPr>
              <a:defRPr/>
            </a:pPr>
            <a:fld id="{B240B7E7-7AAC-42EA-B751-92D61BBE10B8}" type="slidenum">
              <a:rPr lang="en-US"/>
              <a:pPr>
                <a:defRPr/>
              </a:pPr>
              <a:t>64</a:t>
            </a:fld>
            <a:endParaRPr lang="en-US" b="0">
              <a:latin typeface="Times New Roman" pitchFamily="18" charset="0"/>
            </a:endParaRPr>
          </a:p>
        </p:txBody>
      </p:sp>
      <p:sp>
        <p:nvSpPr>
          <p:cNvPr id="94212"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94213" name="Rectangle 5"/>
          <p:cNvSpPr>
            <a:spLocks noChangeArrowheads="1"/>
          </p:cNvSpPr>
          <p:nvPr/>
        </p:nvSpPr>
        <p:spPr bwMode="auto">
          <a:xfrm>
            <a:off x="1362075" y="1447800"/>
            <a:ext cx="6164263" cy="26289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pPr>
            <a:r>
              <a:rPr lang="en-US" b="1" dirty="0">
                <a:latin typeface="Courier New" pitchFamily="49" charset="0"/>
              </a:rPr>
              <a:t>data find;</a:t>
            </a:r>
            <a:br>
              <a:rPr lang="en-US" b="1" dirty="0">
                <a:latin typeface="Courier New" pitchFamily="49" charset="0"/>
              </a:rPr>
            </a:br>
            <a:r>
              <a:rPr lang="en-US" b="1" dirty="0">
                <a:latin typeface="Courier New" pitchFamily="49" charset="0"/>
              </a:rPr>
              <a:t>   Text='AUSTRALIA, DENMARK, US';</a:t>
            </a:r>
            <a:br>
              <a:rPr lang="en-US" b="1" dirty="0">
                <a:latin typeface="Courier New" pitchFamily="49" charset="0"/>
              </a:rPr>
            </a:br>
            <a:r>
              <a:rPr lang="en-US" b="1" dirty="0">
                <a:latin typeface="Courier New" pitchFamily="49" charset="0"/>
              </a:rPr>
              <a:t>   Pos1=find(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Pos2=find(Text,' US');</a:t>
            </a:r>
            <a:br>
              <a:rPr lang="en-US" b="1" dirty="0">
                <a:latin typeface="Courier New" pitchFamily="49" charset="0"/>
              </a:rPr>
            </a:br>
            <a:r>
              <a:rPr lang="en-US" b="1" dirty="0">
                <a:latin typeface="Courier New" pitchFamily="49" charset="0"/>
              </a:rPr>
              <a:t>   Pos3=find(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Pos4=find(</a:t>
            </a:r>
            <a:r>
              <a:rPr lang="en-US" b="1" dirty="0" err="1">
                <a:latin typeface="Courier New" pitchFamily="49" charset="0"/>
              </a:rPr>
              <a:t>Text,'us','I</a:t>
            </a:r>
            <a:r>
              <a:rPr lang="en-US" b="1" dirty="0">
                <a:latin typeface="Courier New" pitchFamily="49" charset="0"/>
              </a:rPr>
              <a:t>');</a:t>
            </a:r>
          </a:p>
          <a:p>
            <a:pPr>
              <a:lnSpc>
                <a:spcPct val="85000"/>
              </a:lnSpc>
            </a:pPr>
            <a:r>
              <a:rPr lang="en-US" b="1" dirty="0">
                <a:latin typeface="Courier New" pitchFamily="49" charset="0"/>
              </a:rPr>
              <a:t>   Pos5=find(Text,'us','I',10);</a:t>
            </a:r>
          </a:p>
          <a:p>
            <a:pPr>
              <a:lnSpc>
                <a:spcPct val="85000"/>
              </a:lnSpc>
            </a:pPr>
            <a:r>
              <a:rPr lang="en-US" b="1" dirty="0">
                <a:latin typeface="Courier New" pitchFamily="49" charset="0"/>
              </a:rPr>
              <a:t>run;</a:t>
            </a:r>
          </a:p>
        </p:txBody>
      </p:sp>
      <p:graphicFrame>
        <p:nvGraphicFramePr>
          <p:cNvPr id="646287" name="Group 143"/>
          <p:cNvGraphicFramePr>
            <a:graphicFrameLocks noGrp="1"/>
          </p:cNvGraphicFramePr>
          <p:nvPr/>
        </p:nvGraphicFramePr>
        <p:xfrm>
          <a:off x="706438" y="4759325"/>
          <a:ext cx="3098800" cy="1382713"/>
        </p:xfrm>
        <a:graphic>
          <a:graphicData uri="http://schemas.openxmlformats.org/drawingml/2006/table">
            <a:tbl>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Pos1</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Pos2</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94226" name="AutoShape 50"/>
          <p:cNvSpPr>
            <a:spLocks/>
          </p:cNvSpPr>
          <p:nvPr/>
        </p:nvSpPr>
        <p:spPr bwMode="auto">
          <a:xfrm>
            <a:off x="7642225" y="646931"/>
            <a:ext cx="539750" cy="487313"/>
          </a:xfrm>
          <a:prstGeom prst="borderCallout1">
            <a:avLst>
              <a:gd name="adj1" fmla="val 21949"/>
              <a:gd name="adj2" fmla="val 0"/>
              <a:gd name="adj3" fmla="val 220426"/>
              <a:gd name="adj4" fmla="val -179412"/>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dirty="0">
                <a:solidFill>
                  <a:srgbClr val="FFFFFF"/>
                </a:solidFill>
              </a:rPr>
              <a:t>20</a:t>
            </a:r>
          </a:p>
        </p:txBody>
      </p:sp>
      <p:sp>
        <p:nvSpPr>
          <p:cNvPr id="94227" name="Rectangle 52"/>
          <p:cNvSpPr>
            <a:spLocks noChangeArrowheads="1"/>
          </p:cNvSpPr>
          <p:nvPr>
            <p:custDataLst>
              <p:tags r:id="rId1"/>
            </p:custDataLst>
          </p:nvPr>
        </p:nvSpPr>
        <p:spPr bwMode="auto">
          <a:xfrm>
            <a:off x="1954213" y="2425700"/>
            <a:ext cx="40417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94228" name="Rectangle 53"/>
          <p:cNvSpPr>
            <a:spLocks noChangeArrowheads="1"/>
          </p:cNvSpPr>
          <p:nvPr>
            <p:custDataLst>
              <p:tags r:id="rId2"/>
            </p:custDataLst>
          </p:nvPr>
        </p:nvSpPr>
        <p:spPr bwMode="auto">
          <a:xfrm>
            <a:off x="6518275" y="1803400"/>
            <a:ext cx="57308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5.08 Short </a:t>
            </a:r>
            <a:r>
              <a:rPr lang="en-US" dirty="0"/>
              <a:t>Answer Poll</a:t>
            </a:r>
          </a:p>
        </p:txBody>
      </p:sp>
      <p:sp>
        <p:nvSpPr>
          <p:cNvPr id="3075" name="Rectangle 5"/>
          <p:cNvSpPr>
            <a:spLocks noGrp="1" noChangeArrowheads="1"/>
          </p:cNvSpPr>
          <p:nvPr>
            <p:ph idx="1"/>
          </p:nvPr>
        </p:nvSpPr>
        <p:spPr/>
        <p:txBody>
          <a:bodyPr/>
          <a:lstStyle/>
          <a:p>
            <a:r>
              <a:rPr lang="en-US" dirty="0"/>
              <a:t>What are the values in the PDV for </a:t>
            </a:r>
            <a:r>
              <a:rPr lang="en-US" b="1" dirty="0"/>
              <a:t>Pos3</a:t>
            </a:r>
            <a:r>
              <a:rPr lang="en-US" dirty="0"/>
              <a:t> and </a:t>
            </a:r>
            <a:r>
              <a:rPr lang="en-US" b="1" dirty="0"/>
              <a:t>Pos4</a:t>
            </a:r>
            <a:r>
              <a:rPr lang="en-US" dirty="0"/>
              <a:t>?</a:t>
            </a:r>
          </a:p>
          <a:p>
            <a:pPr marL="0" indent="0"/>
            <a:endParaRPr lang="en-US" dirty="0"/>
          </a:p>
        </p:txBody>
      </p:sp>
      <p:sp>
        <p:nvSpPr>
          <p:cNvPr id="4" name="Rectangle 5"/>
          <p:cNvSpPr>
            <a:spLocks noChangeArrowheads="1"/>
          </p:cNvSpPr>
          <p:nvPr/>
        </p:nvSpPr>
        <p:spPr bwMode="auto">
          <a:xfrm>
            <a:off x="1333500" y="1728788"/>
            <a:ext cx="6164263" cy="26289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pPr>
            <a:r>
              <a:rPr lang="en-US" b="1" dirty="0">
                <a:latin typeface="Courier New" pitchFamily="49" charset="0"/>
              </a:rPr>
              <a:t>data find;</a:t>
            </a:r>
            <a:br>
              <a:rPr lang="en-US" b="1" dirty="0">
                <a:latin typeface="Courier New" pitchFamily="49" charset="0"/>
              </a:rPr>
            </a:br>
            <a:r>
              <a:rPr lang="en-US" b="1" dirty="0">
                <a:latin typeface="Courier New" pitchFamily="49" charset="0"/>
              </a:rPr>
              <a:t>   Text='AUSTRALIA, DENMARK, US';</a:t>
            </a:r>
            <a:br>
              <a:rPr lang="en-US" b="1" dirty="0">
                <a:latin typeface="Courier New" pitchFamily="49" charset="0"/>
              </a:rPr>
            </a:br>
            <a:r>
              <a:rPr lang="en-US" b="1" dirty="0">
                <a:latin typeface="Courier New" pitchFamily="49" charset="0"/>
              </a:rPr>
              <a:t>   Pos1=find(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Pos2=find(Text,' US');</a:t>
            </a:r>
            <a:br>
              <a:rPr lang="en-US" b="1" dirty="0">
                <a:latin typeface="Courier New" pitchFamily="49" charset="0"/>
              </a:rPr>
            </a:br>
            <a:r>
              <a:rPr lang="en-US" b="1" dirty="0">
                <a:latin typeface="Courier New" pitchFamily="49" charset="0"/>
              </a:rPr>
              <a:t>   Pos3=find(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Pos4=find(</a:t>
            </a:r>
            <a:r>
              <a:rPr lang="en-US" b="1" dirty="0" err="1">
                <a:latin typeface="Courier New" pitchFamily="49" charset="0"/>
              </a:rPr>
              <a:t>Text,'us','I</a:t>
            </a:r>
            <a:r>
              <a:rPr lang="en-US" b="1" dirty="0">
                <a:latin typeface="Courier New" pitchFamily="49" charset="0"/>
              </a:rPr>
              <a:t>');</a:t>
            </a:r>
          </a:p>
          <a:p>
            <a:pPr>
              <a:lnSpc>
                <a:spcPct val="85000"/>
              </a:lnSpc>
            </a:pPr>
            <a:r>
              <a:rPr lang="en-US" b="1" dirty="0">
                <a:latin typeface="Courier New" pitchFamily="49" charset="0"/>
              </a:rPr>
              <a:t>   Pos5=find(Text,'us','I',10);</a:t>
            </a:r>
          </a:p>
          <a:p>
            <a:pPr>
              <a:lnSpc>
                <a:spcPct val="85000"/>
              </a:lnSpc>
            </a:pPr>
            <a:r>
              <a:rPr lang="en-US" b="1" dirty="0">
                <a:latin typeface="Courier New" pitchFamily="49" charset="0"/>
              </a:rPr>
              <a:t>run;</a:t>
            </a:r>
          </a:p>
        </p:txBody>
      </p:sp>
      <p:graphicFrame>
        <p:nvGraphicFramePr>
          <p:cNvPr id="5" name="Group 62"/>
          <p:cNvGraphicFramePr>
            <a:graphicFrameLocks noGrp="1"/>
          </p:cNvGraphicFramePr>
          <p:nvPr/>
        </p:nvGraphicFramePr>
        <p:xfrm>
          <a:off x="720725" y="4811713"/>
          <a:ext cx="6197600" cy="1382712"/>
        </p:xfrm>
        <a:graphic>
          <a:graphicData uri="http://schemas.openxmlformats.org/drawingml/2006/table">
            <a:tbl>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gridCol w="15494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Pos1</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Pos2</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Pos3</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Pos4</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6" name="Rectangle 46"/>
          <p:cNvSpPr>
            <a:spLocks noChangeArrowheads="1"/>
          </p:cNvSpPr>
          <p:nvPr>
            <p:custDataLst>
              <p:tags r:id="rId2"/>
            </p:custDataLst>
          </p:nvPr>
        </p:nvSpPr>
        <p:spPr bwMode="auto">
          <a:xfrm>
            <a:off x="1925638" y="3017838"/>
            <a:ext cx="38592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7" name="Rectangle 47"/>
          <p:cNvSpPr>
            <a:spLocks noChangeArrowheads="1"/>
          </p:cNvSpPr>
          <p:nvPr>
            <p:custDataLst>
              <p:tags r:id="rId3"/>
            </p:custDataLst>
          </p:nvPr>
        </p:nvSpPr>
        <p:spPr bwMode="auto">
          <a:xfrm>
            <a:off x="1925638" y="3328988"/>
            <a:ext cx="458946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5.08 Short </a:t>
            </a:r>
            <a:r>
              <a:rPr lang="en-US" dirty="0"/>
              <a:t>Answer Poll – Correct Answer</a:t>
            </a:r>
          </a:p>
        </p:txBody>
      </p:sp>
      <p:sp>
        <p:nvSpPr>
          <p:cNvPr id="3075" name="Rectangle 5"/>
          <p:cNvSpPr>
            <a:spLocks noGrp="1" noChangeArrowheads="1"/>
          </p:cNvSpPr>
          <p:nvPr>
            <p:ph idx="1"/>
          </p:nvPr>
        </p:nvSpPr>
        <p:spPr/>
        <p:txBody>
          <a:bodyPr/>
          <a:lstStyle/>
          <a:p>
            <a:r>
              <a:rPr lang="en-US" dirty="0"/>
              <a:t>What are the values in the PDV for </a:t>
            </a:r>
            <a:r>
              <a:rPr lang="en-US" b="1" dirty="0"/>
              <a:t>Pos3</a:t>
            </a:r>
            <a:r>
              <a:rPr lang="en-US" dirty="0"/>
              <a:t> and </a:t>
            </a:r>
            <a:r>
              <a:rPr lang="en-US" b="1" dirty="0"/>
              <a:t>Pos4</a:t>
            </a:r>
            <a:r>
              <a:rPr lang="en-US" dirty="0"/>
              <a:t>?</a:t>
            </a:r>
          </a:p>
          <a:p>
            <a:pPr marL="0" indent="0"/>
            <a:endParaRPr lang="en-US" dirty="0"/>
          </a:p>
        </p:txBody>
      </p:sp>
      <p:sp>
        <p:nvSpPr>
          <p:cNvPr id="4" name="Rectangle 5"/>
          <p:cNvSpPr>
            <a:spLocks noChangeArrowheads="1"/>
          </p:cNvSpPr>
          <p:nvPr/>
        </p:nvSpPr>
        <p:spPr bwMode="auto">
          <a:xfrm>
            <a:off x="1333500" y="1728788"/>
            <a:ext cx="6164263" cy="26289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pPr>
            <a:r>
              <a:rPr lang="en-US" b="1" dirty="0">
                <a:latin typeface="Courier New" pitchFamily="49" charset="0"/>
              </a:rPr>
              <a:t>data find;</a:t>
            </a:r>
            <a:br>
              <a:rPr lang="en-US" b="1" dirty="0">
                <a:latin typeface="Courier New" pitchFamily="49" charset="0"/>
              </a:rPr>
            </a:br>
            <a:r>
              <a:rPr lang="en-US" b="1" dirty="0">
                <a:latin typeface="Courier New" pitchFamily="49" charset="0"/>
              </a:rPr>
              <a:t>   Text='AUSTRALIA, DENMARK, US';</a:t>
            </a:r>
            <a:br>
              <a:rPr lang="en-US" b="1" dirty="0">
                <a:latin typeface="Courier New" pitchFamily="49" charset="0"/>
              </a:rPr>
            </a:br>
            <a:r>
              <a:rPr lang="en-US" b="1" dirty="0">
                <a:latin typeface="Courier New" pitchFamily="49" charset="0"/>
              </a:rPr>
              <a:t>   Pos1=find(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Pos2=find(Text,' US');</a:t>
            </a:r>
            <a:br>
              <a:rPr lang="en-US" b="1" dirty="0">
                <a:latin typeface="Courier New" pitchFamily="49" charset="0"/>
              </a:rPr>
            </a:br>
            <a:r>
              <a:rPr lang="en-US" b="1" dirty="0">
                <a:latin typeface="Courier New" pitchFamily="49" charset="0"/>
              </a:rPr>
              <a:t>   Pos3=find(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Pos4=find(</a:t>
            </a:r>
            <a:r>
              <a:rPr lang="en-US" b="1" dirty="0" err="1">
                <a:latin typeface="Courier New" pitchFamily="49" charset="0"/>
              </a:rPr>
              <a:t>Text,'us','I</a:t>
            </a:r>
            <a:r>
              <a:rPr lang="en-US" b="1" dirty="0">
                <a:latin typeface="Courier New" pitchFamily="49" charset="0"/>
              </a:rPr>
              <a:t>');</a:t>
            </a:r>
          </a:p>
          <a:p>
            <a:pPr>
              <a:lnSpc>
                <a:spcPct val="85000"/>
              </a:lnSpc>
            </a:pPr>
            <a:r>
              <a:rPr lang="en-US" b="1" dirty="0">
                <a:latin typeface="Courier New" pitchFamily="49" charset="0"/>
              </a:rPr>
              <a:t>   Pos5=find(Text,'us','I',10);</a:t>
            </a:r>
          </a:p>
          <a:p>
            <a:pPr>
              <a:lnSpc>
                <a:spcPct val="85000"/>
              </a:lnSpc>
            </a:pPr>
            <a:r>
              <a:rPr lang="en-US" b="1" dirty="0">
                <a:latin typeface="Courier New" pitchFamily="49" charset="0"/>
              </a:rPr>
              <a:t>run;</a:t>
            </a:r>
          </a:p>
        </p:txBody>
      </p:sp>
      <p:sp>
        <p:nvSpPr>
          <p:cNvPr id="6" name="Rectangle 46"/>
          <p:cNvSpPr>
            <a:spLocks noChangeArrowheads="1"/>
          </p:cNvSpPr>
          <p:nvPr>
            <p:custDataLst>
              <p:tags r:id="rId2"/>
            </p:custDataLst>
          </p:nvPr>
        </p:nvSpPr>
        <p:spPr bwMode="auto">
          <a:xfrm>
            <a:off x="1925638" y="3017838"/>
            <a:ext cx="38592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7" name="Rectangle 47"/>
          <p:cNvSpPr>
            <a:spLocks noChangeArrowheads="1"/>
          </p:cNvSpPr>
          <p:nvPr>
            <p:custDataLst>
              <p:tags r:id="rId3"/>
            </p:custDataLst>
          </p:nvPr>
        </p:nvSpPr>
        <p:spPr bwMode="auto">
          <a:xfrm>
            <a:off x="1925638" y="3328988"/>
            <a:ext cx="458946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aphicFrame>
        <p:nvGraphicFramePr>
          <p:cNvPr id="9" name="Group 65"/>
          <p:cNvGraphicFramePr>
            <a:graphicFrameLocks noGrp="1"/>
          </p:cNvGraphicFramePr>
          <p:nvPr/>
        </p:nvGraphicFramePr>
        <p:xfrm>
          <a:off x="720725" y="4811713"/>
          <a:ext cx="6197600" cy="1382712"/>
        </p:xfrm>
        <a:graphic>
          <a:graphicData uri="http://schemas.openxmlformats.org/drawingml/2006/table">
            <a:tbl>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gridCol w="15494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Pos1</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Pos2</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Pos3</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Pos4</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0" name="Rectangle 49"/>
          <p:cNvSpPr>
            <a:spLocks noChangeArrowheads="1"/>
          </p:cNvSpPr>
          <p:nvPr>
            <p:custDataLst>
              <p:tags r:id="rId4"/>
            </p:custDataLst>
          </p:nvPr>
        </p:nvSpPr>
        <p:spPr bwMode="auto">
          <a:xfrm>
            <a:off x="5102225" y="5842000"/>
            <a:ext cx="1778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1" name="Rectangle 50"/>
          <p:cNvSpPr>
            <a:spLocks noChangeArrowheads="1"/>
          </p:cNvSpPr>
          <p:nvPr>
            <p:custDataLst>
              <p:tags r:id="rId5"/>
            </p:custDataLst>
          </p:nvPr>
        </p:nvSpPr>
        <p:spPr bwMode="auto">
          <a:xfrm>
            <a:off x="6651625" y="5842000"/>
            <a:ext cx="1778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ustDataLst>
      <p:tags r:id="rId1"/>
    </p:custDataLst>
    <p:extLst>
      <p:ext uri="{BB962C8B-B14F-4D97-AF65-F5344CB8AC3E}">
        <p14:creationId xmlns:p14="http://schemas.microsoft.com/office/powerpoint/2010/main" val="37034303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dirty="0"/>
              <a:t>FIND Function</a:t>
            </a:r>
          </a:p>
        </p:txBody>
      </p:sp>
      <p:sp>
        <p:nvSpPr>
          <p:cNvPr id="52" name="Slide Number Placeholder 3"/>
          <p:cNvSpPr>
            <a:spLocks noGrp="1"/>
          </p:cNvSpPr>
          <p:nvPr>
            <p:ph type="sldNum" sz="quarter" idx="10"/>
          </p:nvPr>
        </p:nvSpPr>
        <p:spPr/>
        <p:txBody>
          <a:bodyPr/>
          <a:lstStyle/>
          <a:p>
            <a:pPr>
              <a:defRPr/>
            </a:pPr>
            <a:fld id="{A8153C9C-F4DF-44F6-AED5-70CD78907468}" type="slidenum">
              <a:rPr lang="en-US"/>
              <a:pPr>
                <a:defRPr/>
              </a:pPr>
              <a:t>67</a:t>
            </a:fld>
            <a:endParaRPr lang="en-US" b="0">
              <a:latin typeface="Times New Roman" pitchFamily="18" charset="0"/>
            </a:endParaRPr>
          </a:p>
        </p:txBody>
      </p:sp>
      <p:sp>
        <p:nvSpPr>
          <p:cNvPr id="97284"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97285" name="Rectangle 5"/>
          <p:cNvSpPr>
            <a:spLocks noChangeArrowheads="1"/>
          </p:cNvSpPr>
          <p:nvPr/>
        </p:nvSpPr>
        <p:spPr bwMode="auto">
          <a:xfrm>
            <a:off x="1362075" y="1447800"/>
            <a:ext cx="6164263" cy="26289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pPr>
            <a:r>
              <a:rPr lang="en-US" b="1" dirty="0">
                <a:latin typeface="Courier New" pitchFamily="49" charset="0"/>
              </a:rPr>
              <a:t>data find;</a:t>
            </a:r>
            <a:br>
              <a:rPr lang="en-US" b="1" dirty="0">
                <a:latin typeface="Courier New" pitchFamily="49" charset="0"/>
              </a:rPr>
            </a:br>
            <a:r>
              <a:rPr lang="en-US" b="1" dirty="0">
                <a:latin typeface="Courier New" pitchFamily="49" charset="0"/>
              </a:rPr>
              <a:t>   Text='AUSTRALIA, DENMARK, US';</a:t>
            </a:r>
            <a:br>
              <a:rPr lang="en-US" b="1" dirty="0">
                <a:latin typeface="Courier New" pitchFamily="49" charset="0"/>
              </a:rPr>
            </a:br>
            <a:r>
              <a:rPr lang="en-US" b="1" dirty="0">
                <a:latin typeface="Courier New" pitchFamily="49" charset="0"/>
              </a:rPr>
              <a:t>   Pos1=find(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Pos2=find(Text,' US');</a:t>
            </a:r>
            <a:br>
              <a:rPr lang="en-US" b="1" dirty="0">
                <a:latin typeface="Courier New" pitchFamily="49" charset="0"/>
              </a:rPr>
            </a:br>
            <a:r>
              <a:rPr lang="en-US" b="1" dirty="0">
                <a:latin typeface="Courier New" pitchFamily="49" charset="0"/>
              </a:rPr>
              <a:t>   Pos3=find(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Pos4=find(</a:t>
            </a:r>
            <a:r>
              <a:rPr lang="en-US" b="1" dirty="0" err="1">
                <a:latin typeface="Courier New" pitchFamily="49" charset="0"/>
              </a:rPr>
              <a:t>Text,'us','I</a:t>
            </a:r>
            <a:r>
              <a:rPr lang="en-US" b="1" dirty="0">
                <a:latin typeface="Courier New" pitchFamily="49" charset="0"/>
              </a:rPr>
              <a:t>');</a:t>
            </a:r>
          </a:p>
          <a:p>
            <a:pPr>
              <a:lnSpc>
                <a:spcPct val="85000"/>
              </a:lnSpc>
            </a:pPr>
            <a:r>
              <a:rPr lang="en-US" b="1" dirty="0">
                <a:latin typeface="Courier New" pitchFamily="49" charset="0"/>
              </a:rPr>
              <a:t>   Pos5=find(Text,'us','I',10);</a:t>
            </a:r>
          </a:p>
          <a:p>
            <a:pPr>
              <a:lnSpc>
                <a:spcPct val="85000"/>
              </a:lnSpc>
            </a:pPr>
            <a:r>
              <a:rPr lang="en-US" b="1" dirty="0">
                <a:latin typeface="Courier New" pitchFamily="49" charset="0"/>
              </a:rPr>
              <a:t>run;</a:t>
            </a:r>
          </a:p>
        </p:txBody>
      </p:sp>
      <p:graphicFrame>
        <p:nvGraphicFramePr>
          <p:cNvPr id="649308" name="Group 92"/>
          <p:cNvGraphicFramePr>
            <a:graphicFrameLocks noGrp="1"/>
          </p:cNvGraphicFramePr>
          <p:nvPr/>
        </p:nvGraphicFramePr>
        <p:xfrm>
          <a:off x="706438" y="4816475"/>
          <a:ext cx="7772400" cy="1382713"/>
        </p:xfrm>
        <a:graphic>
          <a:graphicData uri="http://schemas.openxmlformats.org/drawingml/2006/table">
            <a:tbl>
              <a:tblPr/>
              <a:tblGrid>
                <a:gridCol w="1554162">
                  <a:extLst>
                    <a:ext uri="{9D8B030D-6E8A-4147-A177-3AD203B41FA5}">
                      <a16:colId xmlns:a16="http://schemas.microsoft.com/office/drawing/2014/main" val="20000"/>
                    </a:ext>
                  </a:extLst>
                </a:gridCol>
                <a:gridCol w="1554163">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54162">
                  <a:extLst>
                    <a:ext uri="{9D8B030D-6E8A-4147-A177-3AD203B41FA5}">
                      <a16:colId xmlns:a16="http://schemas.microsoft.com/office/drawing/2014/main" val="20003"/>
                    </a:ext>
                  </a:extLst>
                </a:gridCol>
                <a:gridCol w="1554163">
                  <a:extLst>
                    <a:ext uri="{9D8B030D-6E8A-4147-A177-3AD203B41FA5}">
                      <a16:colId xmlns:a16="http://schemas.microsoft.com/office/drawing/2014/main" val="20004"/>
                    </a:ext>
                  </a:extLst>
                </a:gridCol>
              </a:tblGrid>
              <a:tr h="365844">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Pos1</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Pos2</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Pos3</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Pos4</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Pos5</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97307" name="Rectangle 50"/>
          <p:cNvSpPr>
            <a:spLocks noChangeArrowheads="1"/>
          </p:cNvSpPr>
          <p:nvPr>
            <p:custDataLst>
              <p:tags r:id="rId1"/>
            </p:custDataLst>
          </p:nvPr>
        </p:nvSpPr>
        <p:spPr bwMode="auto">
          <a:xfrm>
            <a:off x="1954213" y="3359150"/>
            <a:ext cx="51371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97308" name="AutoShape 51"/>
          <p:cNvSpPr>
            <a:spLocks/>
          </p:cNvSpPr>
          <p:nvPr/>
        </p:nvSpPr>
        <p:spPr bwMode="auto">
          <a:xfrm>
            <a:off x="7756525" y="646931"/>
            <a:ext cx="539750" cy="487313"/>
          </a:xfrm>
          <a:prstGeom prst="borderCallout1">
            <a:avLst>
              <a:gd name="adj1" fmla="val 21949"/>
              <a:gd name="adj2" fmla="val 0"/>
              <a:gd name="adj3" fmla="val 220426"/>
              <a:gd name="adj4" fmla="val -179412"/>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a:solidFill>
                  <a:srgbClr val="FFFFFF"/>
                </a:solidFill>
              </a:rPr>
              <a:t>21</a:t>
            </a:r>
          </a:p>
        </p:txBody>
      </p:sp>
      <p:sp>
        <p:nvSpPr>
          <p:cNvPr id="97309" name="Rectangle 52"/>
          <p:cNvSpPr>
            <a:spLocks noChangeArrowheads="1"/>
          </p:cNvSpPr>
          <p:nvPr>
            <p:custDataLst>
              <p:tags r:id="rId2"/>
            </p:custDataLst>
          </p:nvPr>
        </p:nvSpPr>
        <p:spPr bwMode="auto">
          <a:xfrm>
            <a:off x="6700838" y="1803400"/>
            <a:ext cx="39052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085" y="2061239"/>
            <a:ext cx="8338639" cy="3133085"/>
          </a:xfrm>
          <a:prstGeom prst="rect">
            <a:avLst/>
          </a:prstGeom>
        </p:spPr>
      </p:pic>
      <p:sp>
        <p:nvSpPr>
          <p:cNvPr id="100354" name="Rectangle 12"/>
          <p:cNvSpPr>
            <a:spLocks noGrp="1" noChangeArrowheads="1"/>
          </p:cNvSpPr>
          <p:nvPr>
            <p:ph type="title"/>
          </p:nvPr>
        </p:nvSpPr>
        <p:spPr/>
        <p:txBody>
          <a:bodyPr/>
          <a:lstStyle/>
          <a:p>
            <a:r>
              <a:rPr lang="en-US" dirty="0"/>
              <a:t>Data Cleanup: Step 1</a:t>
            </a:r>
          </a:p>
        </p:txBody>
      </p:sp>
      <p:sp>
        <p:nvSpPr>
          <p:cNvPr id="100355" name="Rectangle 13"/>
          <p:cNvSpPr>
            <a:spLocks noGrp="1" noChangeArrowheads="1"/>
          </p:cNvSpPr>
          <p:nvPr>
            <p:ph idx="1"/>
          </p:nvPr>
        </p:nvSpPr>
        <p:spPr/>
        <p:txBody>
          <a:bodyPr/>
          <a:lstStyle/>
          <a:p>
            <a:r>
              <a:rPr lang="en-US"/>
              <a:t>Use the SUBSTR and FIND functions to change incorrect product IDs for mittens.</a:t>
            </a:r>
            <a:endParaRPr lang="en-US">
              <a:latin typeface="Courier New" pitchFamily="49" charset="0"/>
            </a:endParaRPr>
          </a:p>
          <a:p>
            <a:pPr lvl="1"/>
            <a:endParaRPr lang="en-US"/>
          </a:p>
          <a:p>
            <a:pPr lvl="1"/>
            <a:endParaRPr lang="en-US"/>
          </a:p>
          <a:p>
            <a:endParaRPr lang="en-US"/>
          </a:p>
          <a:p>
            <a:endParaRPr lang="en-US"/>
          </a:p>
          <a:p>
            <a:endParaRPr lang="en-US"/>
          </a:p>
        </p:txBody>
      </p:sp>
      <p:sp>
        <p:nvSpPr>
          <p:cNvPr id="10" name="Slide Number Placeholder 3"/>
          <p:cNvSpPr>
            <a:spLocks noGrp="1"/>
          </p:cNvSpPr>
          <p:nvPr>
            <p:ph type="sldNum" sz="quarter" idx="10"/>
          </p:nvPr>
        </p:nvSpPr>
        <p:spPr/>
        <p:txBody>
          <a:bodyPr/>
          <a:lstStyle/>
          <a:p>
            <a:pPr>
              <a:defRPr/>
            </a:pPr>
            <a:fld id="{2D176817-B75F-4633-BAD5-619C79CB0282}" type="slidenum">
              <a:rPr lang="en-US"/>
              <a:pPr>
                <a:defRPr/>
              </a:pPr>
              <a:t>68</a:t>
            </a:fld>
            <a:endParaRPr lang="en-US" b="0">
              <a:latin typeface="Times New Roman" pitchFamily="18" charset="0"/>
            </a:endParaRPr>
          </a:p>
        </p:txBody>
      </p:sp>
      <p:sp>
        <p:nvSpPr>
          <p:cNvPr id="100357" name="Text Box 4"/>
          <p:cNvSpPr txBox="1">
            <a:spLocks noChangeArrowheads="1"/>
          </p:cNvSpPr>
          <p:nvPr/>
        </p:nvSpPr>
        <p:spPr bwMode="auto">
          <a:xfrm>
            <a:off x="1525348"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00358" name="Text Box 6"/>
          <p:cNvSpPr txBox="1">
            <a:spLocks noChangeArrowheads="1"/>
          </p:cNvSpPr>
          <p:nvPr/>
        </p:nvSpPr>
        <p:spPr bwMode="auto">
          <a:xfrm>
            <a:off x="1525348"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00360" name="Rectangle 9"/>
          <p:cNvSpPr>
            <a:spLocks noChangeArrowheads="1"/>
          </p:cNvSpPr>
          <p:nvPr>
            <p:custDataLst>
              <p:tags r:id="rId1"/>
            </p:custDataLst>
          </p:nvPr>
        </p:nvSpPr>
        <p:spPr bwMode="auto">
          <a:xfrm>
            <a:off x="1372650" y="3130550"/>
            <a:ext cx="5048991"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00362" name="Text Box 11"/>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p205d09</a:t>
            </a:r>
          </a:p>
        </p:txBody>
      </p:sp>
      <p:sp>
        <p:nvSpPr>
          <p:cNvPr id="11" name="Text Box 5"/>
          <p:cNvSpPr txBox="1">
            <a:spLocks noChangeArrowheads="1"/>
          </p:cNvSpPr>
          <p:nvPr>
            <p:custDataLst>
              <p:tags r:id="rId2"/>
            </p:custDataLst>
          </p:nvPr>
        </p:nvSpPr>
        <p:spPr bwMode="auto">
          <a:xfrm>
            <a:off x="3175557" y="1803400"/>
            <a:ext cx="5390899"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solidFill>
                  <a:srgbClr val="000000"/>
                </a:solidFill>
              </a:rPr>
              <a:t>SUBSTR</a:t>
            </a:r>
            <a:r>
              <a:rPr lang="en-US" dirty="0">
                <a:solidFill>
                  <a:srgbClr val="000000"/>
                </a:solidFill>
              </a:rPr>
              <a:t>(</a:t>
            </a:r>
            <a:r>
              <a:rPr lang="en-US" i="1" dirty="0" err="1">
                <a:solidFill>
                  <a:srgbClr val="000000"/>
                </a:solidFill>
              </a:rPr>
              <a:t>string,start</a:t>
            </a:r>
            <a:r>
              <a:rPr lang="en-US" i="1" dirty="0">
                <a:solidFill>
                  <a:srgbClr val="000000"/>
                </a:solidFill>
              </a:rPr>
              <a:t>&lt;,length&gt;</a:t>
            </a:r>
            <a:r>
              <a:rPr lang="en-US" dirty="0">
                <a:solidFill>
                  <a:srgbClr val="000000"/>
                </a:solidFill>
              </a:rPr>
              <a:t>)=</a:t>
            </a:r>
            <a:r>
              <a:rPr lang="en-US" i="1" dirty="0">
                <a:solidFill>
                  <a:srgbClr val="000000"/>
                </a:solidFill>
              </a:rPr>
              <a:t>value</a:t>
            </a:r>
            <a:r>
              <a:rPr lang="en-US" b="1" dirty="0">
                <a:solidFill>
                  <a:srgbClr val="000000"/>
                </a:solidFill>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type="title"/>
          </p:nvPr>
        </p:nvSpPr>
        <p:spPr/>
        <p:txBody>
          <a:bodyPr/>
          <a:lstStyle/>
          <a:p>
            <a:r>
              <a:rPr lang="en-US" dirty="0"/>
              <a:t>SUBSTR Function (Left Side)</a:t>
            </a:r>
          </a:p>
        </p:txBody>
      </p:sp>
      <p:sp>
        <p:nvSpPr>
          <p:cNvPr id="99331" name="Rectangle 2"/>
          <p:cNvSpPr>
            <a:spLocks noGrp="1" noChangeArrowheads="1"/>
          </p:cNvSpPr>
          <p:nvPr>
            <p:ph idx="1"/>
          </p:nvPr>
        </p:nvSpPr>
        <p:spPr>
          <a:xfrm>
            <a:off x="695528" y="1021404"/>
            <a:ext cx="7769225" cy="5228583"/>
          </a:xfrm>
        </p:spPr>
        <p:txBody>
          <a:bodyPr/>
          <a:lstStyle/>
          <a:p>
            <a:r>
              <a:rPr lang="en-US" dirty="0"/>
              <a:t>This form of the SUBSTR function (left side of assignment statement) replaces characters in a character variable.</a:t>
            </a:r>
          </a:p>
          <a:p>
            <a:r>
              <a:rPr lang="en-US" dirty="0"/>
              <a:t>Example: Replace two characters starting at position 11.</a:t>
            </a:r>
          </a:p>
        </p:txBody>
      </p:sp>
      <p:sp>
        <p:nvSpPr>
          <p:cNvPr id="31" name="Slide Number Placeholder 3"/>
          <p:cNvSpPr>
            <a:spLocks noGrp="1"/>
          </p:cNvSpPr>
          <p:nvPr>
            <p:ph type="sldNum" sz="quarter" idx="10"/>
          </p:nvPr>
        </p:nvSpPr>
        <p:spPr/>
        <p:txBody>
          <a:bodyPr/>
          <a:lstStyle/>
          <a:p>
            <a:pPr>
              <a:defRPr/>
            </a:pPr>
            <a:fld id="{D939D067-927A-4DCD-B072-0DE620686E38}" type="slidenum">
              <a:rPr lang="en-US"/>
              <a:pPr>
                <a:defRPr/>
              </a:pPr>
              <a:t>69</a:t>
            </a:fld>
            <a:endParaRPr lang="en-US" b="0">
              <a:latin typeface="Times New Roman" pitchFamily="18" charset="0"/>
            </a:endParaRPr>
          </a:p>
        </p:txBody>
      </p:sp>
      <p:sp>
        <p:nvSpPr>
          <p:cNvPr id="99333" name="Rectangle 4"/>
          <p:cNvSpPr>
            <a:spLocks noChangeArrowheads="1"/>
          </p:cNvSpPr>
          <p:nvPr/>
        </p:nvSpPr>
        <p:spPr bwMode="auto">
          <a:xfrm>
            <a:off x="5029200" y="1752600"/>
            <a:ext cx="3206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99334" name="Rectangle 6"/>
          <p:cNvSpPr>
            <a:spLocks noChangeArrowheads="1"/>
          </p:cNvSpPr>
          <p:nvPr/>
        </p:nvSpPr>
        <p:spPr bwMode="auto">
          <a:xfrm>
            <a:off x="5041900" y="2184400"/>
            <a:ext cx="3206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99335" name="Text Box 1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99336" name="Rectangle 15"/>
          <p:cNvSpPr>
            <a:spLocks noChangeArrowheads="1"/>
          </p:cNvSpPr>
          <p:nvPr/>
        </p:nvSpPr>
        <p:spPr bwMode="auto">
          <a:xfrm>
            <a:off x="1302476" y="3487634"/>
            <a:ext cx="5632952" cy="730456"/>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nchor="ctr">
            <a:spAutoFit/>
          </a:bodyPr>
          <a:lstStyle/>
          <a:p>
            <a:pPr>
              <a:lnSpc>
                <a:spcPct val="85000"/>
              </a:lnSpc>
            </a:pPr>
            <a:r>
              <a:rPr lang="en-US" b="1" dirty="0">
                <a:solidFill>
                  <a:srgbClr val="000000"/>
                </a:solidFill>
                <a:latin typeface="Courier New" pitchFamily="49" charset="0"/>
              </a:rPr>
              <a:t>Location='Columbus, GA 43227';</a:t>
            </a:r>
          </a:p>
          <a:p>
            <a:pPr>
              <a:lnSpc>
                <a:spcPct val="85000"/>
              </a:lnSpc>
            </a:pPr>
            <a:r>
              <a:rPr lang="en-US" b="1" dirty="0" err="1">
                <a:solidFill>
                  <a:srgbClr val="000000"/>
                </a:solidFill>
                <a:latin typeface="Courier New" pitchFamily="49" charset="0"/>
              </a:rPr>
              <a:t>substr</a:t>
            </a:r>
            <a:r>
              <a:rPr lang="en-US" b="1" dirty="0">
                <a:latin typeface="Courier New" pitchFamily="49" charset="0"/>
              </a:rPr>
              <a:t>(Location,11,2)='OH';</a:t>
            </a:r>
          </a:p>
        </p:txBody>
      </p:sp>
      <p:graphicFrame>
        <p:nvGraphicFramePr>
          <p:cNvPr id="641147" name="Group 123"/>
          <p:cNvGraphicFramePr>
            <a:graphicFrameLocks noGrp="1"/>
          </p:cNvGraphicFramePr>
          <p:nvPr>
            <p:extLst>
              <p:ext uri="{D42A27DB-BD31-4B8C-83A1-F6EECF244321}">
                <p14:modId xmlns:p14="http://schemas.microsoft.com/office/powerpoint/2010/main" val="1470939757"/>
              </p:ext>
            </p:extLst>
          </p:nvPr>
        </p:nvGraphicFramePr>
        <p:xfrm>
          <a:off x="1302476" y="4594192"/>
          <a:ext cx="3325812" cy="1382712"/>
        </p:xfrm>
        <a:graphic>
          <a:graphicData uri="http://schemas.openxmlformats.org/drawingml/2006/table">
            <a:tbl>
              <a:tblPr/>
              <a:tblGrid>
                <a:gridCol w="3325812">
                  <a:extLst>
                    <a:ext uri="{9D8B030D-6E8A-4147-A177-3AD203B41FA5}">
                      <a16:colId xmlns:a16="http://schemas.microsoft.com/office/drawing/2014/main" val="20000"/>
                    </a:ext>
                  </a:extLst>
                </a:gridCol>
              </a:tblGrid>
              <a:tr h="36584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Location</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Columbus, OH 43227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99346" name="AutoShape 79"/>
          <p:cNvSpPr>
            <a:spLocks/>
          </p:cNvSpPr>
          <p:nvPr/>
        </p:nvSpPr>
        <p:spPr bwMode="auto">
          <a:xfrm>
            <a:off x="5518989" y="2710318"/>
            <a:ext cx="609600" cy="487313"/>
          </a:xfrm>
          <a:prstGeom prst="borderCallout1">
            <a:avLst>
              <a:gd name="adj1" fmla="val 21949"/>
              <a:gd name="adj2" fmla="val 0"/>
              <a:gd name="adj3" fmla="val 152125"/>
              <a:gd name="adj4" fmla="val -60410"/>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dirty="0">
                <a:solidFill>
                  <a:srgbClr val="FFFFFF"/>
                </a:solidFill>
              </a:rPr>
              <a:t>11</a:t>
            </a:r>
          </a:p>
        </p:txBody>
      </p:sp>
      <p:sp>
        <p:nvSpPr>
          <p:cNvPr id="99347" name="Rectangle 89"/>
          <p:cNvSpPr>
            <a:spLocks noChangeArrowheads="1"/>
          </p:cNvSpPr>
          <p:nvPr>
            <p:custDataLst>
              <p:tags r:id="rId1"/>
            </p:custDataLst>
          </p:nvPr>
        </p:nvSpPr>
        <p:spPr bwMode="auto">
          <a:xfrm>
            <a:off x="1338262" y="3852356"/>
            <a:ext cx="495458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99348" name="Rectangle 108"/>
          <p:cNvSpPr>
            <a:spLocks noChangeArrowheads="1"/>
          </p:cNvSpPr>
          <p:nvPr>
            <p:custDataLst>
              <p:tags r:id="rId2"/>
            </p:custDataLst>
          </p:nvPr>
        </p:nvSpPr>
        <p:spPr bwMode="auto">
          <a:xfrm>
            <a:off x="2766857" y="5646704"/>
            <a:ext cx="441899"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SAS Variable Lists (Review)</a:t>
            </a:r>
          </a:p>
        </p:txBody>
      </p:sp>
      <p:sp>
        <p:nvSpPr>
          <p:cNvPr id="13315" name="Rectangle 3"/>
          <p:cNvSpPr>
            <a:spLocks noGrp="1" noChangeArrowheads="1"/>
          </p:cNvSpPr>
          <p:nvPr>
            <p:ph idx="1"/>
          </p:nvPr>
        </p:nvSpPr>
        <p:spPr>
          <a:xfrm>
            <a:off x="685800" y="1066800"/>
            <a:ext cx="7769225" cy="4267200"/>
          </a:xfrm>
        </p:spPr>
        <p:txBody>
          <a:bodyPr/>
          <a:lstStyle/>
          <a:p>
            <a:r>
              <a:rPr lang="en-US" dirty="0"/>
              <a:t>An alternative method to entering variable names separately is to use a </a:t>
            </a:r>
            <a:r>
              <a:rPr lang="en-US" i="1" dirty="0"/>
              <a:t>SAS variable list</a:t>
            </a:r>
            <a:r>
              <a:rPr lang="en-US" dirty="0"/>
              <a:t>. </a:t>
            </a:r>
          </a:p>
          <a:p>
            <a:endParaRPr lang="en-US" dirty="0"/>
          </a:p>
          <a:p>
            <a:endParaRPr lang="en-US" dirty="0"/>
          </a:p>
          <a:p>
            <a:endParaRPr lang="en-US" dirty="0"/>
          </a:p>
          <a:p>
            <a:endParaRPr lang="en-US" dirty="0"/>
          </a:p>
          <a:p>
            <a:endParaRPr lang="en-US" dirty="0"/>
          </a:p>
          <a:p>
            <a:endParaRPr lang="en-US" dirty="0"/>
          </a:p>
          <a:p>
            <a:pPr marL="569913" indent="-569913"/>
            <a:r>
              <a:rPr lang="en-US" b="1" dirty="0">
                <a:sym typeface="Wingdings"/>
              </a:rPr>
              <a:t></a:t>
            </a:r>
            <a:r>
              <a:rPr lang="en-US" dirty="0">
                <a:sym typeface="Wingdings"/>
              </a:rPr>
              <a:t> 	</a:t>
            </a:r>
            <a:r>
              <a:rPr lang="en-US" dirty="0"/>
              <a:t>The keyword OF must precede the variable list.</a:t>
            </a:r>
          </a:p>
        </p:txBody>
      </p:sp>
      <p:sp>
        <p:nvSpPr>
          <p:cNvPr id="9" name="Slide Number Placeholder 3"/>
          <p:cNvSpPr>
            <a:spLocks noGrp="1"/>
          </p:cNvSpPr>
          <p:nvPr>
            <p:ph type="sldNum" sz="quarter" idx="10"/>
          </p:nvPr>
        </p:nvSpPr>
        <p:spPr/>
        <p:txBody>
          <a:bodyPr/>
          <a:lstStyle/>
          <a:p>
            <a:pPr>
              <a:defRPr/>
            </a:pPr>
            <a:fld id="{0593E728-A401-4BE5-A3A1-FA685499F60B}" type="slidenum">
              <a:rPr lang="en-US"/>
              <a:pPr>
                <a:defRPr/>
              </a:pPr>
              <a:t>7</a:t>
            </a:fld>
            <a:endParaRPr lang="en-US" b="0">
              <a:latin typeface="Times New Roman" pitchFamily="18" charset="0"/>
            </a:endParaRPr>
          </a:p>
        </p:txBody>
      </p:sp>
      <p:sp>
        <p:nvSpPr>
          <p:cNvPr id="13317" name="Rectangle 5"/>
          <p:cNvSpPr>
            <a:spLocks noChangeArrowheads="1"/>
          </p:cNvSpPr>
          <p:nvPr/>
        </p:nvSpPr>
        <p:spPr bwMode="auto">
          <a:xfrm>
            <a:off x="684213" y="1982788"/>
            <a:ext cx="7769225"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pPr>
              <a:spcBef>
                <a:spcPct val="50000"/>
              </a:spcBef>
            </a:pPr>
            <a:endParaRPr lang="en-US" noProof="1"/>
          </a:p>
        </p:txBody>
      </p:sp>
      <p:sp>
        <p:nvSpPr>
          <p:cNvPr id="13318" name="Text Box 6"/>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3319" name="Rectangle 7"/>
          <p:cNvSpPr>
            <a:spLocks noChangeArrowheads="1"/>
          </p:cNvSpPr>
          <p:nvPr/>
        </p:nvSpPr>
        <p:spPr bwMode="auto">
          <a:xfrm>
            <a:off x="684213" y="2186315"/>
            <a:ext cx="7772400" cy="169545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contrib</a:t>
            </a:r>
            <a:r>
              <a:rPr lang="en-US" b="1" dirty="0">
                <a:latin typeface="Courier New" pitchFamily="49" charset="0"/>
              </a:rPr>
              <a:t>;</a:t>
            </a:r>
            <a:br>
              <a:rPr lang="en-US" b="1" dirty="0">
                <a:latin typeface="Courier New" pitchFamily="49" charset="0"/>
              </a:rPr>
            </a:br>
            <a:r>
              <a:rPr lang="en-US" b="1" dirty="0">
                <a:latin typeface="Courier New" pitchFamily="49" charset="0"/>
              </a:rPr>
              <a:t>   set </a:t>
            </a:r>
            <a:r>
              <a:rPr lang="en-US" b="1" dirty="0" err="1">
                <a:latin typeface="Courier New" pitchFamily="49" charset="0"/>
              </a:rPr>
              <a:t>orion.employee_donations</a:t>
            </a:r>
            <a:r>
              <a:rPr lang="en-US" b="1" dirty="0">
                <a:latin typeface="Courier New" pitchFamily="49" charset="0"/>
              </a:rPr>
              <a:t>;</a:t>
            </a:r>
            <a:br>
              <a:rPr lang="en-US" b="1" dirty="0">
                <a:latin typeface="Courier New" pitchFamily="49" charset="0"/>
              </a:rPr>
            </a:br>
            <a:r>
              <a:rPr lang="en-US" b="1" dirty="0">
                <a:latin typeface="Courier New" pitchFamily="49" charset="0"/>
              </a:rPr>
              <a:t>   Total=sum(of Qtr1-Qtr4);</a:t>
            </a:r>
            <a:br>
              <a:rPr lang="en-US" b="1" dirty="0">
                <a:solidFill>
                  <a:srgbClr val="3333CC"/>
                </a:solidFill>
                <a:latin typeface="Courier New" pitchFamily="49" charset="0"/>
              </a:rPr>
            </a:br>
            <a:r>
              <a:rPr lang="en-US" b="1" dirty="0">
                <a:latin typeface="Courier New" pitchFamily="49" charset="0"/>
              </a:rPr>
              <a:t>   if Total </a:t>
            </a:r>
            <a:r>
              <a:rPr lang="en-US" b="1" dirty="0" err="1">
                <a:latin typeface="Courier New" pitchFamily="49" charset="0"/>
              </a:rPr>
              <a:t>ge</a:t>
            </a:r>
            <a:r>
              <a:rPr lang="en-US" b="1" dirty="0">
                <a:latin typeface="Courier New" pitchFamily="49" charset="0"/>
              </a:rPr>
              <a:t> 50;</a:t>
            </a:r>
            <a:br>
              <a:rPr lang="en-US" b="1" dirty="0">
                <a:latin typeface="Courier New" pitchFamily="49" charset="0"/>
              </a:rPr>
            </a:br>
            <a:r>
              <a:rPr lang="en-US" b="1" dirty="0">
                <a:latin typeface="Courier New" pitchFamily="49" charset="0"/>
              </a:rPr>
              <a:t>run;</a:t>
            </a:r>
          </a:p>
        </p:txBody>
      </p:sp>
      <p:sp>
        <p:nvSpPr>
          <p:cNvPr id="13320" name="Rectangle 9"/>
          <p:cNvSpPr>
            <a:spLocks noChangeArrowheads="1"/>
          </p:cNvSpPr>
          <p:nvPr>
            <p:custDataLst>
              <p:tags r:id="rId1"/>
            </p:custDataLst>
          </p:nvPr>
        </p:nvSpPr>
        <p:spPr bwMode="auto">
          <a:xfrm>
            <a:off x="3089276" y="2854652"/>
            <a:ext cx="2230437" cy="280988"/>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3321" name="Text Box 10"/>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p205d01</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6420" y="1076740"/>
            <a:ext cx="8338639" cy="2200474"/>
          </a:xfrm>
          <a:prstGeom prst="rect">
            <a:avLst/>
          </a:prstGeom>
        </p:spPr>
      </p:pic>
      <p:sp>
        <p:nvSpPr>
          <p:cNvPr id="101378" name="Rectangle 14"/>
          <p:cNvSpPr>
            <a:spLocks noGrp="1" noChangeArrowheads="1"/>
          </p:cNvSpPr>
          <p:nvPr>
            <p:ph type="title"/>
          </p:nvPr>
        </p:nvSpPr>
        <p:spPr/>
        <p:txBody>
          <a:bodyPr/>
          <a:lstStyle/>
          <a:p>
            <a:r>
              <a:rPr lang="en-US" dirty="0"/>
              <a:t>Data Cleanup: Step 1 </a:t>
            </a:r>
          </a:p>
        </p:txBody>
      </p:sp>
      <p:sp>
        <p:nvSpPr>
          <p:cNvPr id="101379" name="Rectangle 15"/>
          <p:cNvSpPr>
            <a:spLocks noGrp="1" noChangeArrowheads="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9" name="Slide Number Placeholder 3"/>
          <p:cNvSpPr>
            <a:spLocks noGrp="1"/>
          </p:cNvSpPr>
          <p:nvPr>
            <p:ph type="sldNum" sz="quarter" idx="10"/>
          </p:nvPr>
        </p:nvSpPr>
        <p:spPr/>
        <p:txBody>
          <a:bodyPr/>
          <a:lstStyle/>
          <a:p>
            <a:pPr>
              <a:defRPr/>
            </a:pPr>
            <a:fld id="{27AF9F0D-07FE-4025-89ED-FDA6271EBB8A}" type="slidenum">
              <a:rPr lang="en-US"/>
              <a:pPr>
                <a:defRPr/>
              </a:pPr>
              <a:t>70</a:t>
            </a:fld>
            <a:endParaRPr lang="en-US" b="0">
              <a:latin typeface="Times New Roman" pitchFamily="18" charset="0"/>
            </a:endParaRPr>
          </a:p>
        </p:txBody>
      </p:sp>
      <p:sp>
        <p:nvSpPr>
          <p:cNvPr id="101381" name="Text Box 4"/>
          <p:cNvSpPr txBox="1">
            <a:spLocks noChangeArrowheads="1"/>
          </p:cNvSpPr>
          <p:nvPr/>
        </p:nvSpPr>
        <p:spPr bwMode="auto">
          <a:xfrm>
            <a:off x="1600200" y="332581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01382" name="Rectangle 5"/>
          <p:cNvSpPr>
            <a:spLocks noChangeArrowheads="1"/>
          </p:cNvSpPr>
          <p:nvPr/>
        </p:nvSpPr>
        <p:spPr bwMode="auto">
          <a:xfrm>
            <a:off x="1262063" y="3695700"/>
            <a:ext cx="7537450" cy="1826141"/>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r>
              <a:rPr lang="en-US" sz="1600" b="1" dirty="0" err="1">
                <a:solidFill>
                  <a:srgbClr val="000000"/>
                </a:solidFill>
                <a:latin typeface="SAS Monospace" pitchFamily="49" charset="0"/>
              </a:rPr>
              <a:t>Product_ID</a:t>
            </a:r>
            <a:r>
              <a:rPr lang="en-US" sz="1600" b="1" dirty="0">
                <a:solidFill>
                  <a:srgbClr val="000000"/>
                </a:solidFill>
                <a:latin typeface="SAS Monospace" pitchFamily="49" charset="0"/>
              </a:rPr>
              <a:t>         Product                      </a:t>
            </a:r>
            <a:r>
              <a:rPr lang="en-US" sz="1600" b="1" dirty="0" err="1">
                <a:solidFill>
                  <a:srgbClr val="000000"/>
                </a:solidFill>
                <a:latin typeface="SAS Monospace" pitchFamily="49" charset="0"/>
              </a:rPr>
              <a:t>Order_ID</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21 02 002 00003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Blue          1231986335</a:t>
            </a:r>
          </a:p>
          <a:p>
            <a:r>
              <a:rPr lang="en-US" sz="1600" b="1" dirty="0">
                <a:solidFill>
                  <a:srgbClr val="000000"/>
                </a:solidFill>
                <a:latin typeface="SAS Monospace" pitchFamily="49" charset="0"/>
              </a:rPr>
              <a:t>21 02 005 00003    </a:t>
            </a:r>
            <a:r>
              <a:rPr lang="en-US" sz="1600" b="1" dirty="0" err="1">
                <a:solidFill>
                  <a:srgbClr val="000000"/>
                </a:solidFill>
                <a:latin typeface="SAS Monospace" pitchFamily="49" charset="0"/>
              </a:rPr>
              <a:t>Luci</a:t>
            </a:r>
            <a:r>
              <a:rPr lang="en-US" sz="1600" b="1" dirty="0">
                <a:solidFill>
                  <a:srgbClr val="000000"/>
                </a:solidFill>
                <a:latin typeface="SAS Monospace" pitchFamily="49" charset="0"/>
              </a:rPr>
              <a:t> Knit Mittens, Red       1232003930</a:t>
            </a:r>
          </a:p>
          <a:p>
            <a:r>
              <a:rPr lang="en-US" sz="1600" b="1" dirty="0">
                <a:solidFill>
                  <a:srgbClr val="000000"/>
                </a:solidFill>
                <a:latin typeface="SAS Monospace" pitchFamily="49" charset="0"/>
              </a:rPr>
              <a:t>21 02 005 00004    </a:t>
            </a:r>
            <a:r>
              <a:rPr lang="en-US" sz="1600" b="1" dirty="0" err="1">
                <a:solidFill>
                  <a:srgbClr val="000000"/>
                </a:solidFill>
                <a:latin typeface="SAS Monospace" pitchFamily="49" charset="0"/>
              </a:rPr>
              <a:t>Luci</a:t>
            </a:r>
            <a:r>
              <a:rPr lang="en-US" sz="1600" b="1" dirty="0">
                <a:solidFill>
                  <a:srgbClr val="000000"/>
                </a:solidFill>
                <a:latin typeface="SAS Monospace" pitchFamily="49" charset="0"/>
              </a:rPr>
              <a:t> Knit mittens, blue      1232007693</a:t>
            </a:r>
          </a:p>
          <a:p>
            <a:r>
              <a:rPr lang="en-US" sz="1600" b="1" dirty="0">
                <a:solidFill>
                  <a:srgbClr val="000000"/>
                </a:solidFill>
                <a:latin typeface="SAS Monospace" pitchFamily="49" charset="0"/>
              </a:rPr>
              <a:t>21 02 002 00004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aqua          1232007700</a:t>
            </a:r>
          </a:p>
          <a:p>
            <a:r>
              <a:rPr lang="en-US" sz="1600" b="1" dirty="0">
                <a:solidFill>
                  <a:srgbClr val="000000"/>
                </a:solidFill>
                <a:latin typeface="SAS Monospace" pitchFamily="49" charset="0"/>
              </a:rPr>
              <a:t>21 02 002 00005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Yellow        1232087464</a:t>
            </a:r>
          </a:p>
        </p:txBody>
      </p:sp>
      <p:sp>
        <p:nvSpPr>
          <p:cNvPr id="11" name="Rectangle 9"/>
          <p:cNvSpPr>
            <a:spLocks noChangeArrowheads="1"/>
          </p:cNvSpPr>
          <p:nvPr>
            <p:custDataLst>
              <p:tags r:id="rId1"/>
            </p:custDataLst>
          </p:nvPr>
        </p:nvSpPr>
        <p:spPr bwMode="auto">
          <a:xfrm>
            <a:off x="1404548" y="2137457"/>
            <a:ext cx="497456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2" name="Rectangle 9"/>
          <p:cNvSpPr>
            <a:spLocks noChangeArrowheads="1"/>
          </p:cNvSpPr>
          <p:nvPr>
            <p:custDataLst>
              <p:tags r:id="rId2"/>
            </p:custDataLst>
          </p:nvPr>
        </p:nvSpPr>
        <p:spPr bwMode="auto">
          <a:xfrm>
            <a:off x="1436447" y="1816099"/>
            <a:ext cx="53197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3" name="Rectangle 9"/>
          <p:cNvSpPr>
            <a:spLocks noChangeArrowheads="1"/>
          </p:cNvSpPr>
          <p:nvPr>
            <p:custDataLst>
              <p:tags r:id="rId3"/>
            </p:custDataLst>
          </p:nvPr>
        </p:nvSpPr>
        <p:spPr bwMode="auto">
          <a:xfrm flipV="1">
            <a:off x="2317749" y="4458382"/>
            <a:ext cx="124619" cy="450168"/>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4" name="Text Box 11"/>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p205d09</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sashq\root\dept\PSD\GRAPHICS\Illustrations\Backgrounds\background_yellow_haze_roun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4426" y="938073"/>
            <a:ext cx="6334124" cy="5775231"/>
          </a:xfrm>
          <a:prstGeom prst="rect">
            <a:avLst/>
          </a:prstGeom>
          <a:noFill/>
          <a:extLst>
            <a:ext uri="{909E8E84-426E-40DD-AFC4-6F175D3DCCD1}">
              <a14:hiddenFill xmlns:a14="http://schemas.microsoft.com/office/drawing/2010/main">
                <a:solidFill>
                  <a:srgbClr val="FFFFFF"/>
                </a:solidFill>
              </a14:hiddenFill>
            </a:ext>
          </a:extLst>
        </p:spPr>
      </p:pic>
      <p:sp>
        <p:nvSpPr>
          <p:cNvPr id="101378" name="Rectangle 14"/>
          <p:cNvSpPr>
            <a:spLocks noGrp="1" noChangeArrowheads="1"/>
          </p:cNvSpPr>
          <p:nvPr>
            <p:ph type="title"/>
          </p:nvPr>
        </p:nvSpPr>
        <p:spPr/>
        <p:txBody>
          <a:bodyPr/>
          <a:lstStyle/>
          <a:p>
            <a:r>
              <a:rPr lang="en-US" dirty="0"/>
              <a:t>Data Cleanup: Step 2 </a:t>
            </a:r>
          </a:p>
        </p:txBody>
      </p:sp>
      <p:sp>
        <p:nvSpPr>
          <p:cNvPr id="101379" name="Rectangle 15"/>
          <p:cNvSpPr>
            <a:spLocks noGrp="1" noChangeArrowheads="1"/>
          </p:cNvSpPr>
          <p:nvPr>
            <p:ph idx="1"/>
          </p:nvPr>
        </p:nvSpPr>
        <p:spPr/>
        <p:txBody>
          <a:bodyPr/>
          <a:lstStyle/>
          <a:p>
            <a:r>
              <a:rPr lang="en-US" dirty="0"/>
              <a:t>The next step is to change the error </a:t>
            </a:r>
            <a:r>
              <a:rPr lang="en-US" b="1" dirty="0">
                <a:latin typeface="Arial"/>
              </a:rPr>
              <a:t>Luci</a:t>
            </a:r>
            <a:r>
              <a:rPr lang="en-US" dirty="0"/>
              <a:t> to </a:t>
            </a:r>
            <a:r>
              <a:rPr lang="en-US" b="1" dirty="0">
                <a:latin typeface="Arial"/>
              </a:rPr>
              <a:t>Lucky</a:t>
            </a:r>
            <a:r>
              <a:rPr lang="en-US" dirty="0"/>
              <a:t>.  </a:t>
            </a:r>
          </a:p>
          <a:p>
            <a:endParaRPr lang="en-US" dirty="0"/>
          </a:p>
          <a:p>
            <a:endParaRPr lang="en-US" dirty="0"/>
          </a:p>
          <a:p>
            <a:endParaRPr lang="en-US" dirty="0"/>
          </a:p>
        </p:txBody>
      </p:sp>
      <p:sp>
        <p:nvSpPr>
          <p:cNvPr id="9" name="Slide Number Placeholder 3"/>
          <p:cNvSpPr>
            <a:spLocks noGrp="1"/>
          </p:cNvSpPr>
          <p:nvPr>
            <p:ph type="sldNum" sz="quarter" idx="10"/>
          </p:nvPr>
        </p:nvSpPr>
        <p:spPr/>
        <p:txBody>
          <a:bodyPr/>
          <a:lstStyle/>
          <a:p>
            <a:pPr>
              <a:defRPr/>
            </a:pPr>
            <a:fld id="{27AF9F0D-07FE-4025-89ED-FDA6271EBB8A}" type="slidenum">
              <a:rPr lang="en-US"/>
              <a:pPr>
                <a:defRPr/>
              </a:pPr>
              <a:t>71</a:t>
            </a:fld>
            <a:endParaRPr lang="en-US" b="0">
              <a:latin typeface="Times New Roman" pitchFamily="18" charset="0"/>
            </a:endParaRPr>
          </a:p>
        </p:txBody>
      </p:sp>
      <p:sp>
        <p:nvSpPr>
          <p:cNvPr id="101381" name="Text Box 4"/>
          <p:cNvSpPr txBox="1">
            <a:spLocks noChangeArrowheads="1"/>
          </p:cNvSpPr>
          <p:nvPr/>
        </p:nvSpPr>
        <p:spPr bwMode="auto">
          <a:xfrm>
            <a:off x="1600200" y="332581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01382" name="Rectangle 5"/>
          <p:cNvSpPr>
            <a:spLocks noChangeArrowheads="1"/>
          </p:cNvSpPr>
          <p:nvPr/>
        </p:nvSpPr>
        <p:spPr bwMode="auto">
          <a:xfrm>
            <a:off x="719138" y="1952625"/>
            <a:ext cx="7537450" cy="1333698"/>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r>
              <a:rPr lang="en-US" sz="1600" b="1" dirty="0" err="1">
                <a:solidFill>
                  <a:srgbClr val="000000"/>
                </a:solidFill>
                <a:latin typeface="SAS Monospace" pitchFamily="49" charset="0"/>
              </a:rPr>
              <a:t>Product_ID</a:t>
            </a:r>
            <a:r>
              <a:rPr lang="en-US" sz="1600" b="1" dirty="0">
                <a:solidFill>
                  <a:srgbClr val="000000"/>
                </a:solidFill>
                <a:latin typeface="SAS Monospace" pitchFamily="49" charset="0"/>
              </a:rPr>
              <a:t>         Product                      </a:t>
            </a:r>
            <a:r>
              <a:rPr lang="en-US" sz="1600" b="1" dirty="0" err="1">
                <a:solidFill>
                  <a:srgbClr val="000000"/>
                </a:solidFill>
                <a:latin typeface="SAS Monospace" pitchFamily="49" charset="0"/>
              </a:rPr>
              <a:t>Order_ID</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21 02 002 00003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Blue          1231986335</a:t>
            </a:r>
          </a:p>
          <a:p>
            <a:r>
              <a:rPr lang="en-US" sz="1600" b="1" dirty="0">
                <a:solidFill>
                  <a:srgbClr val="000000"/>
                </a:solidFill>
                <a:latin typeface="SAS Monospace" pitchFamily="49" charset="0"/>
              </a:rPr>
              <a:t>21 02 005 00003    </a:t>
            </a:r>
            <a:r>
              <a:rPr lang="en-US" sz="1600" b="1" dirty="0" err="1">
                <a:solidFill>
                  <a:srgbClr val="000000"/>
                </a:solidFill>
                <a:latin typeface="SAS Monospace" pitchFamily="49" charset="0"/>
              </a:rPr>
              <a:t>Luci</a:t>
            </a:r>
            <a:r>
              <a:rPr lang="en-US" sz="1600" b="1" dirty="0">
                <a:solidFill>
                  <a:srgbClr val="000000"/>
                </a:solidFill>
                <a:latin typeface="SAS Monospace" pitchFamily="49" charset="0"/>
              </a:rPr>
              <a:t> Knit Mittens, Red       1232003930</a:t>
            </a:r>
          </a:p>
          <a:p>
            <a:r>
              <a:rPr lang="en-US" sz="1600" b="1" dirty="0">
                <a:solidFill>
                  <a:srgbClr val="000000"/>
                </a:solidFill>
                <a:latin typeface="SAS Monospace" pitchFamily="49" charset="0"/>
              </a:rPr>
              <a:t>21 02 005 00004    </a:t>
            </a:r>
            <a:r>
              <a:rPr lang="en-US" sz="1600" b="1" dirty="0" err="1">
                <a:solidFill>
                  <a:srgbClr val="000000"/>
                </a:solidFill>
                <a:latin typeface="SAS Monospace" pitchFamily="49" charset="0"/>
              </a:rPr>
              <a:t>Luci</a:t>
            </a:r>
            <a:r>
              <a:rPr lang="en-US" sz="1600" b="1" dirty="0">
                <a:solidFill>
                  <a:srgbClr val="000000"/>
                </a:solidFill>
                <a:latin typeface="SAS Monospace" pitchFamily="49" charset="0"/>
              </a:rPr>
              <a:t> Knit mittens, blue      1232007693</a:t>
            </a:r>
          </a:p>
        </p:txBody>
      </p:sp>
      <p:grpSp>
        <p:nvGrpSpPr>
          <p:cNvPr id="11" name="Group 10"/>
          <p:cNvGrpSpPr/>
          <p:nvPr/>
        </p:nvGrpSpPr>
        <p:grpSpPr>
          <a:xfrm>
            <a:off x="1271588" y="4184650"/>
            <a:ext cx="7537450" cy="1333698"/>
            <a:chOff x="719138" y="1546225"/>
            <a:chExt cx="7537450" cy="1333698"/>
          </a:xfrm>
        </p:grpSpPr>
        <p:sp>
          <p:nvSpPr>
            <p:cNvPr id="12" name="Rectangle 5"/>
            <p:cNvSpPr>
              <a:spLocks noChangeArrowheads="1"/>
            </p:cNvSpPr>
            <p:nvPr/>
          </p:nvSpPr>
          <p:spPr bwMode="auto">
            <a:xfrm>
              <a:off x="719138" y="1546225"/>
              <a:ext cx="7537450" cy="1333698"/>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r>
                <a:rPr lang="en-US" sz="1600" b="1" dirty="0" err="1">
                  <a:solidFill>
                    <a:srgbClr val="000000"/>
                  </a:solidFill>
                  <a:latin typeface="SAS Monospace" pitchFamily="49" charset="0"/>
                </a:rPr>
                <a:t>Product_ID</a:t>
              </a:r>
              <a:r>
                <a:rPr lang="en-US" sz="1600" b="1" dirty="0">
                  <a:solidFill>
                    <a:srgbClr val="000000"/>
                  </a:solidFill>
                  <a:latin typeface="SAS Monospace" pitchFamily="49" charset="0"/>
                </a:rPr>
                <a:t>         Product                       </a:t>
              </a:r>
              <a:r>
                <a:rPr lang="en-US" sz="1600" b="1" dirty="0" err="1">
                  <a:solidFill>
                    <a:srgbClr val="000000"/>
                  </a:solidFill>
                  <a:latin typeface="SAS Monospace" pitchFamily="49" charset="0"/>
                </a:rPr>
                <a:t>Order_ID</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21 02 002 00003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Blue          1231986335</a:t>
              </a:r>
            </a:p>
            <a:p>
              <a:r>
                <a:rPr lang="en-US" sz="1600" b="1" dirty="0">
                  <a:solidFill>
                    <a:srgbClr val="000000"/>
                  </a:solidFill>
                  <a:latin typeface="SAS Monospace" pitchFamily="49" charset="0"/>
                </a:rPr>
                <a:t>21 02 005 00003    Lucky Knit Mittens, Red      1232003930</a:t>
              </a:r>
            </a:p>
            <a:p>
              <a:r>
                <a:rPr lang="en-US" sz="1600" b="1" dirty="0">
                  <a:solidFill>
                    <a:srgbClr val="000000"/>
                  </a:solidFill>
                  <a:latin typeface="SAS Monospace" pitchFamily="49" charset="0"/>
                </a:rPr>
                <a:t>21 02 005 00004    Lucky Knit mittens, blue     1232007693</a:t>
              </a:r>
            </a:p>
          </p:txBody>
        </p:sp>
        <p:sp>
          <p:nvSpPr>
            <p:cNvPr id="13" name="Rectangle 15"/>
            <p:cNvSpPr>
              <a:spLocks noChangeArrowheads="1"/>
            </p:cNvSpPr>
            <p:nvPr>
              <p:custDataLst>
                <p:tags r:id="rId3"/>
              </p:custDataLst>
            </p:nvPr>
          </p:nvSpPr>
          <p:spPr bwMode="auto">
            <a:xfrm>
              <a:off x="3094038" y="2324100"/>
              <a:ext cx="7493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4" name="Rectangle 16"/>
            <p:cNvSpPr>
              <a:spLocks noChangeArrowheads="1"/>
            </p:cNvSpPr>
            <p:nvPr>
              <p:custDataLst>
                <p:tags r:id="rId4"/>
              </p:custDataLst>
            </p:nvPr>
          </p:nvSpPr>
          <p:spPr bwMode="auto">
            <a:xfrm>
              <a:off x="3094038" y="2568575"/>
              <a:ext cx="7493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pSp>
      <p:sp>
        <p:nvSpPr>
          <p:cNvPr id="15" name="Rectangle 15"/>
          <p:cNvSpPr>
            <a:spLocks noChangeArrowheads="1"/>
          </p:cNvSpPr>
          <p:nvPr>
            <p:custDataLst>
              <p:tags r:id="rId1"/>
            </p:custDataLst>
          </p:nvPr>
        </p:nvSpPr>
        <p:spPr bwMode="auto">
          <a:xfrm>
            <a:off x="3049588" y="2714625"/>
            <a:ext cx="5969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6" name="Rectangle 16"/>
          <p:cNvSpPr>
            <a:spLocks noChangeArrowheads="1"/>
          </p:cNvSpPr>
          <p:nvPr>
            <p:custDataLst>
              <p:tags r:id="rId2"/>
            </p:custDataLst>
          </p:nvPr>
        </p:nvSpPr>
        <p:spPr bwMode="auto">
          <a:xfrm>
            <a:off x="3049588" y="2959100"/>
            <a:ext cx="5969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pic>
        <p:nvPicPr>
          <p:cNvPr id="3075" name="Picture 3" descr="\\sashq\root\dept\PSD\GRAPHICS\Illustrations\Arrows\arrow_swoop_rt_2_noShadow.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70523">
            <a:off x="3275382" y="3257916"/>
            <a:ext cx="904080" cy="1087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5388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
          <p:cNvSpPr>
            <a:spLocks noGrp="1" noChangeArrowheads="1"/>
          </p:cNvSpPr>
          <p:nvPr>
            <p:ph type="title"/>
          </p:nvPr>
        </p:nvSpPr>
        <p:spPr/>
        <p:txBody>
          <a:bodyPr/>
          <a:lstStyle/>
          <a:p>
            <a:r>
              <a:rPr lang="en-US" dirty="0"/>
              <a:t>Data Cleanup: Step 2</a:t>
            </a:r>
          </a:p>
        </p:txBody>
      </p:sp>
      <p:sp>
        <p:nvSpPr>
          <p:cNvPr id="104451" name="Rectangle 11"/>
          <p:cNvSpPr>
            <a:spLocks noGrp="1" noChangeArrowheads="1"/>
          </p:cNvSpPr>
          <p:nvPr>
            <p:ph idx="1"/>
          </p:nvPr>
        </p:nvSpPr>
        <p:spPr/>
        <p:txBody>
          <a:bodyPr/>
          <a:lstStyle/>
          <a:p>
            <a:r>
              <a:rPr lang="en-US" dirty="0"/>
              <a:t>Use the TRANWRD function to replace all occurrences </a:t>
            </a:r>
            <a:br>
              <a:rPr lang="en-US" dirty="0"/>
            </a:br>
            <a:r>
              <a:rPr lang="en-US"/>
              <a:t>of </a:t>
            </a:r>
            <a:r>
              <a:rPr lang="en-US" b="1">
                <a:latin typeface="Arial"/>
              </a:rPr>
              <a:t>Luci</a:t>
            </a:r>
            <a:r>
              <a:rPr lang="en-US"/>
              <a:t> </a:t>
            </a:r>
            <a:r>
              <a:rPr lang="en-US" dirty="0"/>
              <a:t>with </a:t>
            </a:r>
            <a:r>
              <a:rPr lang="en-US" b="1" dirty="0">
                <a:solidFill>
                  <a:schemeClr val="tx1"/>
                </a:solidFill>
                <a:latin typeface="Arial"/>
              </a:rPr>
              <a:t>Lucky</a:t>
            </a:r>
            <a:r>
              <a:rPr lang="en-US" dirty="0"/>
              <a:t>.</a:t>
            </a:r>
            <a:endParaRPr lang="en-US" dirty="0">
              <a:latin typeface="Courier New" pitchFamily="49" charset="0"/>
            </a:endParaRPr>
          </a:p>
          <a:p>
            <a:pPr lvl="1"/>
            <a:endParaRPr lang="en-US" dirty="0"/>
          </a:p>
          <a:p>
            <a:endParaRPr lang="en-US" dirty="0"/>
          </a:p>
          <a:p>
            <a:endParaRPr lang="en-US" dirty="0"/>
          </a:p>
          <a:p>
            <a:endParaRPr lang="en-US" dirty="0"/>
          </a:p>
        </p:txBody>
      </p:sp>
      <p:sp>
        <p:nvSpPr>
          <p:cNvPr id="9" name="Slide Number Placeholder 3"/>
          <p:cNvSpPr>
            <a:spLocks noGrp="1"/>
          </p:cNvSpPr>
          <p:nvPr>
            <p:ph type="sldNum" sz="quarter" idx="10"/>
          </p:nvPr>
        </p:nvSpPr>
        <p:spPr/>
        <p:txBody>
          <a:bodyPr/>
          <a:lstStyle/>
          <a:p>
            <a:pPr>
              <a:defRPr/>
            </a:pPr>
            <a:fld id="{23E2AA8A-5EE1-4E5B-BAEB-0F155D6FC4EE}" type="slidenum">
              <a:rPr lang="en-US"/>
              <a:pPr>
                <a:defRPr/>
              </a:pPr>
              <a:t>72</a:t>
            </a:fld>
            <a:endParaRPr lang="en-US" b="0">
              <a:latin typeface="Times New Roman" pitchFamily="18" charset="0"/>
            </a:endParaRPr>
          </a:p>
        </p:txBody>
      </p:sp>
      <p:sp>
        <p:nvSpPr>
          <p:cNvPr id="104453"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04454"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04455" name="Rectangle 6"/>
          <p:cNvSpPr>
            <a:spLocks noChangeArrowheads="1"/>
          </p:cNvSpPr>
          <p:nvPr/>
        </p:nvSpPr>
        <p:spPr bwMode="auto">
          <a:xfrm>
            <a:off x="615950" y="2300287"/>
            <a:ext cx="8243888" cy="2404761"/>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sz="2200" b="1" dirty="0">
                <a:solidFill>
                  <a:srgbClr val="000000"/>
                </a:solidFill>
                <a:latin typeface="Courier New" pitchFamily="49" charset="0"/>
              </a:rPr>
              <a:t>data correct;</a:t>
            </a:r>
          </a:p>
          <a:p>
            <a:pPr>
              <a:lnSpc>
                <a:spcPct val="85000"/>
              </a:lnSpc>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orion.clean_up</a:t>
            </a:r>
            <a:r>
              <a:rPr lang="en-US" sz="2200" b="1" dirty="0">
                <a:solidFill>
                  <a:srgbClr val="000000"/>
                </a:solidFill>
                <a:latin typeface="Courier New" pitchFamily="49" charset="0"/>
              </a:rPr>
              <a:t>;</a:t>
            </a:r>
          </a:p>
          <a:p>
            <a:pPr>
              <a:lnSpc>
                <a:spcPct val="85000"/>
              </a:lnSpc>
            </a:pPr>
            <a:r>
              <a:rPr lang="en-US" sz="2200" b="1" dirty="0">
                <a:solidFill>
                  <a:srgbClr val="000000"/>
                </a:solidFill>
                <a:latin typeface="Courier New" pitchFamily="49" charset="0"/>
              </a:rPr>
              <a:t>   if find(</a:t>
            </a:r>
            <a:r>
              <a:rPr lang="en-US" sz="2200" b="1" dirty="0" err="1">
                <a:solidFill>
                  <a:srgbClr val="000000"/>
                </a:solidFill>
                <a:latin typeface="Courier New" pitchFamily="49" charset="0"/>
              </a:rPr>
              <a:t>Product,'Mittens','I</a:t>
            </a:r>
            <a:r>
              <a:rPr lang="en-US" sz="2200" b="1" dirty="0">
                <a:solidFill>
                  <a:srgbClr val="000000"/>
                </a:solidFill>
                <a:latin typeface="Courier New" pitchFamily="49" charset="0"/>
              </a:rPr>
              <a:t>') &gt; 0 then do;</a:t>
            </a:r>
          </a:p>
          <a:p>
            <a:pPr>
              <a:lnSpc>
                <a:spcPct val="85000"/>
              </a:lnSpc>
            </a:pPr>
            <a:r>
              <a:rPr lang="en-US" sz="2200" b="1" dirty="0">
                <a:solidFill>
                  <a:srgbClr val="000000"/>
                </a:solidFill>
                <a:latin typeface="Courier New" pitchFamily="49" charset="0"/>
              </a:rPr>
              <a:t>      </a:t>
            </a:r>
            <a:r>
              <a:rPr lang="en-US" sz="2200" b="1" dirty="0" err="1">
                <a:solidFill>
                  <a:srgbClr val="000000"/>
                </a:solidFill>
                <a:latin typeface="Courier New" pitchFamily="49" charset="0"/>
              </a:rPr>
              <a:t>substr</a:t>
            </a:r>
            <a:r>
              <a:rPr lang="en-US" sz="2200" b="1" dirty="0">
                <a:latin typeface="Courier New" pitchFamily="49" charset="0"/>
              </a:rPr>
              <a:t>(Product_ID,9,1)='5';</a:t>
            </a:r>
          </a:p>
          <a:p>
            <a:pPr>
              <a:lnSpc>
                <a:spcPct val="85000"/>
              </a:lnSpc>
            </a:pPr>
            <a:r>
              <a:rPr lang="en-US" sz="2200" b="1" dirty="0">
                <a:latin typeface="Courier New" pitchFamily="49" charset="0"/>
              </a:rPr>
              <a:t>      Product=</a:t>
            </a:r>
            <a:r>
              <a:rPr lang="en-US" sz="2200" b="1" dirty="0" err="1">
                <a:latin typeface="Courier New" pitchFamily="49" charset="0"/>
              </a:rPr>
              <a:t>Tranwrd</a:t>
            </a:r>
            <a:r>
              <a:rPr lang="en-US" sz="2200" b="1" dirty="0">
                <a:latin typeface="Courier New" pitchFamily="49" charset="0"/>
              </a:rPr>
              <a:t>(Product,'</a:t>
            </a:r>
            <a:r>
              <a:rPr lang="en-US" sz="2200" b="1" dirty="0" err="1">
                <a:solidFill>
                  <a:srgbClr val="000000"/>
                </a:solidFill>
                <a:latin typeface="Courier New" pitchFamily="49" charset="0"/>
              </a:rPr>
              <a:t>Luci</a:t>
            </a:r>
            <a:r>
              <a:rPr lang="en-US" sz="2200" b="1" dirty="0">
                <a:latin typeface="Courier New" pitchFamily="49" charset="0"/>
              </a:rPr>
              <a:t> ','Lucky ');</a:t>
            </a:r>
          </a:p>
          <a:p>
            <a:pPr>
              <a:lnSpc>
                <a:spcPct val="85000"/>
              </a:lnSpc>
            </a:pPr>
            <a:r>
              <a:rPr lang="en-US" sz="2200" b="1" dirty="0">
                <a:latin typeface="Courier New" pitchFamily="49" charset="0"/>
              </a:rPr>
              <a:t>   end;</a:t>
            </a:r>
          </a:p>
          <a:p>
            <a:pPr>
              <a:lnSpc>
                <a:spcPct val="85000"/>
              </a:lnSpc>
            </a:pPr>
            <a:r>
              <a:rPr lang="en-US" sz="2200" b="1" dirty="0">
                <a:latin typeface="Courier New" pitchFamily="49" charset="0"/>
              </a:rPr>
              <a:t>run;</a:t>
            </a:r>
          </a:p>
          <a:p>
            <a:pPr>
              <a:lnSpc>
                <a:spcPct val="85000"/>
              </a:lnSpc>
            </a:pPr>
            <a:endParaRPr lang="en-US" sz="2200" b="1" dirty="0">
              <a:latin typeface="Courier New" pitchFamily="49" charset="0"/>
            </a:endParaRPr>
          </a:p>
        </p:txBody>
      </p:sp>
      <p:sp>
        <p:nvSpPr>
          <p:cNvPr id="104456" name="Text Box 9"/>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p205d10</a:t>
            </a:r>
          </a:p>
        </p:txBody>
      </p:sp>
      <p:sp>
        <p:nvSpPr>
          <p:cNvPr id="104457" name="Rectangle 12"/>
          <p:cNvSpPr>
            <a:spLocks noChangeArrowheads="1"/>
          </p:cNvSpPr>
          <p:nvPr>
            <p:custDataLst>
              <p:tags r:id="rId1"/>
            </p:custDataLst>
          </p:nvPr>
        </p:nvSpPr>
        <p:spPr bwMode="auto">
          <a:xfrm>
            <a:off x="3016250" y="3481387"/>
            <a:ext cx="5578475" cy="3095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0" name="Text Box 6"/>
          <p:cNvSpPr txBox="1">
            <a:spLocks noChangeArrowheads="1"/>
          </p:cNvSpPr>
          <p:nvPr>
            <p:custDataLst>
              <p:tags r:id="rId2"/>
            </p:custDataLst>
          </p:nvPr>
        </p:nvSpPr>
        <p:spPr bwMode="auto">
          <a:xfrm>
            <a:off x="2184251" y="3951672"/>
            <a:ext cx="6903941"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TRANWRD</a:t>
            </a:r>
            <a:r>
              <a:rPr lang="en-US" dirty="0">
                <a:solidFill>
                  <a:srgbClr val="000000"/>
                </a:solidFill>
              </a:rPr>
              <a:t>(</a:t>
            </a:r>
            <a:r>
              <a:rPr lang="en-US" i="1" dirty="0" err="1">
                <a:solidFill>
                  <a:srgbClr val="000000"/>
                </a:solidFill>
              </a:rPr>
              <a:t>source,target,replacement</a:t>
            </a:r>
            <a:r>
              <a:rPr lang="en-US" dirty="0">
                <a:solidFill>
                  <a:srgbClr val="000000"/>
                </a:solidFill>
              </a:rPr>
              <a:t>)</a:t>
            </a:r>
            <a:r>
              <a:rPr lang="en-US" b="1" dirty="0">
                <a:solidFill>
                  <a:srgbClr val="000000"/>
                </a:solidFill>
              </a:rPr>
              <a:t>;</a:t>
            </a:r>
          </a:p>
        </p:txBody>
      </p:sp>
      <p:sp>
        <p:nvSpPr>
          <p:cNvPr id="12" name="Rectangle 5"/>
          <p:cNvSpPr>
            <a:spLocks noChangeArrowheads="1"/>
          </p:cNvSpPr>
          <p:nvPr/>
        </p:nvSpPr>
        <p:spPr bwMode="auto">
          <a:xfrm>
            <a:off x="969169" y="4798913"/>
            <a:ext cx="7537450" cy="1333698"/>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r>
              <a:rPr lang="en-US" sz="1600" b="1" dirty="0" err="1">
                <a:solidFill>
                  <a:srgbClr val="000000"/>
                </a:solidFill>
                <a:latin typeface="SAS Monospace" pitchFamily="49" charset="0"/>
              </a:rPr>
              <a:t>Product_ID</a:t>
            </a:r>
            <a:r>
              <a:rPr lang="en-US" sz="1600" b="1" dirty="0">
                <a:solidFill>
                  <a:srgbClr val="000000"/>
                </a:solidFill>
                <a:latin typeface="SAS Monospace" pitchFamily="49" charset="0"/>
              </a:rPr>
              <a:t>         Product                       </a:t>
            </a:r>
            <a:r>
              <a:rPr lang="en-US" sz="1600" b="1" dirty="0" err="1">
                <a:solidFill>
                  <a:srgbClr val="000000"/>
                </a:solidFill>
                <a:latin typeface="SAS Monospace" pitchFamily="49" charset="0"/>
              </a:rPr>
              <a:t>Order_ID</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21 02 002 00003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Blue          1231986335</a:t>
            </a:r>
          </a:p>
          <a:p>
            <a:r>
              <a:rPr lang="en-US" sz="1600" b="1" dirty="0">
                <a:solidFill>
                  <a:srgbClr val="000000"/>
                </a:solidFill>
                <a:latin typeface="SAS Monospace" pitchFamily="49" charset="0"/>
              </a:rPr>
              <a:t>21 02 005 00003    Lucky Knit Mittens, Red      1232003930</a:t>
            </a:r>
          </a:p>
          <a:p>
            <a:r>
              <a:rPr lang="en-US" sz="1600" b="1" dirty="0">
                <a:solidFill>
                  <a:srgbClr val="000000"/>
                </a:solidFill>
                <a:latin typeface="SAS Monospace" pitchFamily="49" charset="0"/>
              </a:rPr>
              <a:t>21 02 005 00004    Lucky Knit mittens, blue     1232007693</a:t>
            </a:r>
          </a:p>
        </p:txBody>
      </p:sp>
      <p:sp>
        <p:nvSpPr>
          <p:cNvPr id="2" name="Rectangle 1"/>
          <p:cNvSpPr/>
          <p:nvPr>
            <p:custDataLst>
              <p:tags r:id="rId3"/>
            </p:custDataLst>
          </p:nvPr>
        </p:nvSpPr>
        <p:spPr bwMode="auto">
          <a:xfrm>
            <a:off x="3350419" y="5581233"/>
            <a:ext cx="6033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3" name="Rectangle 2"/>
          <p:cNvSpPr/>
          <p:nvPr>
            <p:custDataLst>
              <p:tags r:id="rId4"/>
            </p:custDataLst>
          </p:nvPr>
        </p:nvSpPr>
        <p:spPr bwMode="auto">
          <a:xfrm>
            <a:off x="3350419" y="5825073"/>
            <a:ext cx="6033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extLst>
      <p:ext uri="{BB962C8B-B14F-4D97-AF65-F5344CB8AC3E}">
        <p14:creationId xmlns:p14="http://schemas.microsoft.com/office/powerpoint/2010/main" val="18845665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dirty="0"/>
              <a:t>TRANWRD Function: Details</a:t>
            </a:r>
          </a:p>
        </p:txBody>
      </p:sp>
      <p:sp>
        <p:nvSpPr>
          <p:cNvPr id="103427" name="Rectangle 3"/>
          <p:cNvSpPr>
            <a:spLocks noGrp="1" noChangeArrowheads="1"/>
          </p:cNvSpPr>
          <p:nvPr>
            <p:ph idx="1"/>
          </p:nvPr>
        </p:nvSpPr>
        <p:spPr>
          <a:xfrm>
            <a:off x="685800" y="1071563"/>
            <a:ext cx="7769225" cy="4267200"/>
          </a:xfrm>
        </p:spPr>
        <p:txBody>
          <a:bodyPr/>
          <a:lstStyle/>
          <a:p>
            <a:r>
              <a:rPr lang="en-US" dirty="0"/>
              <a:t>The TRANWRD function replaces or removes all occurrences of a given word (or a pattern of characters) within a character string.</a:t>
            </a:r>
          </a:p>
          <a:p>
            <a:endParaRPr lang="en-US" dirty="0"/>
          </a:p>
          <a:p>
            <a:r>
              <a:rPr lang="en-US" dirty="0"/>
              <a:t> </a:t>
            </a:r>
          </a:p>
          <a:p>
            <a:endParaRPr lang="en-US" dirty="0"/>
          </a:p>
          <a:p>
            <a:r>
              <a:rPr lang="en-US" dirty="0"/>
              <a:t>These details apply when you use the TRANWRD function:</a:t>
            </a:r>
          </a:p>
          <a:p>
            <a:pPr lvl="1">
              <a:spcAft>
                <a:spcPct val="30000"/>
              </a:spcAft>
            </a:pPr>
            <a:r>
              <a:rPr lang="en-US" dirty="0"/>
              <a:t>The TRANWRD function does not remove trailing blanks from </a:t>
            </a:r>
            <a:r>
              <a:rPr lang="en-US" i="1" dirty="0"/>
              <a:t>target</a:t>
            </a:r>
            <a:r>
              <a:rPr lang="en-US" dirty="0"/>
              <a:t> or </a:t>
            </a:r>
            <a:r>
              <a:rPr lang="en-US" i="1" dirty="0"/>
              <a:t>replacement</a:t>
            </a:r>
            <a:r>
              <a:rPr lang="en-US" dirty="0"/>
              <a:t>.</a:t>
            </a:r>
          </a:p>
          <a:p>
            <a:pPr lvl="1">
              <a:spcAft>
                <a:spcPct val="30000"/>
              </a:spcAft>
            </a:pPr>
            <a:r>
              <a:rPr lang="en-US" dirty="0"/>
              <a:t>If </a:t>
            </a:r>
            <a:r>
              <a:rPr lang="en-US" i="1" dirty="0" err="1"/>
              <a:t>NewVar</a:t>
            </a:r>
            <a:r>
              <a:rPr lang="en-US" dirty="0"/>
              <a:t> is not previously defined, it is given a length of 200.</a:t>
            </a:r>
          </a:p>
          <a:p>
            <a:pPr lvl="1">
              <a:spcAft>
                <a:spcPct val="30000"/>
              </a:spcAft>
            </a:pPr>
            <a:r>
              <a:rPr lang="en-US" dirty="0"/>
              <a:t>If the target string is not found in the source, then no replacement occurs.</a:t>
            </a:r>
          </a:p>
        </p:txBody>
      </p:sp>
      <p:sp>
        <p:nvSpPr>
          <p:cNvPr id="5" name="Slide Number Placeholder 3"/>
          <p:cNvSpPr>
            <a:spLocks noGrp="1"/>
          </p:cNvSpPr>
          <p:nvPr>
            <p:ph type="sldNum" sz="quarter" idx="10"/>
          </p:nvPr>
        </p:nvSpPr>
        <p:spPr/>
        <p:txBody>
          <a:bodyPr/>
          <a:lstStyle/>
          <a:p>
            <a:pPr>
              <a:defRPr/>
            </a:pPr>
            <a:fld id="{5C2B04BC-2A28-4636-AB23-B83FD6AE7EBC}" type="slidenum">
              <a:rPr lang="en-US"/>
              <a:pPr>
                <a:defRPr/>
              </a:pPr>
              <a:t>73</a:t>
            </a:fld>
            <a:endParaRPr lang="en-US" b="0">
              <a:latin typeface="Times New Roman" pitchFamily="18" charset="0"/>
            </a:endParaRPr>
          </a:p>
        </p:txBody>
      </p:sp>
      <p:sp>
        <p:nvSpPr>
          <p:cNvPr id="6" name="Text Box 6"/>
          <p:cNvSpPr txBox="1">
            <a:spLocks noChangeArrowheads="1"/>
          </p:cNvSpPr>
          <p:nvPr>
            <p:custDataLst>
              <p:tags r:id="rId1"/>
            </p:custDataLst>
          </p:nvPr>
        </p:nvSpPr>
        <p:spPr bwMode="auto">
          <a:xfrm>
            <a:off x="1107467" y="2466705"/>
            <a:ext cx="6903941"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TRANWRD</a:t>
            </a:r>
            <a:r>
              <a:rPr lang="en-US" dirty="0">
                <a:solidFill>
                  <a:srgbClr val="000000"/>
                </a:solidFill>
              </a:rPr>
              <a:t>(</a:t>
            </a:r>
            <a:r>
              <a:rPr lang="en-US" i="1" dirty="0" err="1">
                <a:solidFill>
                  <a:srgbClr val="000000"/>
                </a:solidFill>
              </a:rPr>
              <a:t>source,target,replacement</a:t>
            </a:r>
            <a:r>
              <a:rPr lang="en-US" dirty="0">
                <a:solidFill>
                  <a:srgbClr val="000000"/>
                </a:solidFill>
              </a:rPr>
              <a:t>);</a:t>
            </a:r>
          </a:p>
        </p:txBody>
      </p:sp>
    </p:spTree>
    <p:extLst>
      <p:ext uri="{BB962C8B-B14F-4D97-AF65-F5344CB8AC3E}">
        <p14:creationId xmlns:p14="http://schemas.microsoft.com/office/powerpoint/2010/main" val="4026685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ashq\root\dept\PSD\GRAPHICS\Illustrations\Backgrounds\background_yellow_haze_round.png"/>
          <p:cNvPicPr>
            <a:picLocks noChangeAspect="1" noChangeArrowheads="1"/>
          </p:cNvPicPr>
          <p:nvPr/>
        </p:nvPicPr>
        <p:blipFill rotWithShape="1">
          <a:blip r:embed="rId9">
            <a:extLst>
              <a:ext uri="{28A0092B-C50C-407E-A947-70E740481C1C}">
                <a14:useLocalDpi xmlns:a14="http://schemas.microsoft.com/office/drawing/2010/main" val="0"/>
              </a:ext>
            </a:extLst>
          </a:blip>
          <a:srcRect b="7001"/>
          <a:stretch/>
        </p:blipFill>
        <p:spPr bwMode="auto">
          <a:xfrm>
            <a:off x="438151" y="2614613"/>
            <a:ext cx="6943724" cy="4243387"/>
          </a:xfrm>
          <a:prstGeom prst="rect">
            <a:avLst/>
          </a:prstGeom>
          <a:noFill/>
          <a:extLst>
            <a:ext uri="{909E8E84-426E-40DD-AFC4-6F175D3DCCD1}">
              <a14:hiddenFill xmlns:a14="http://schemas.microsoft.com/office/drawing/2010/main">
                <a:solidFill>
                  <a:srgbClr val="FFFFFF"/>
                </a:solidFill>
              </a14:hiddenFill>
            </a:ext>
          </a:extLst>
        </p:spPr>
      </p:pic>
      <p:sp>
        <p:nvSpPr>
          <p:cNvPr id="105474" name="Rectangle 13"/>
          <p:cNvSpPr>
            <a:spLocks noGrp="1" noChangeArrowheads="1"/>
          </p:cNvSpPr>
          <p:nvPr>
            <p:ph type="title"/>
          </p:nvPr>
        </p:nvSpPr>
        <p:spPr/>
        <p:txBody>
          <a:bodyPr/>
          <a:lstStyle/>
          <a:p>
            <a:r>
              <a:rPr lang="en-US" dirty="0"/>
              <a:t>Data Cleanup: Step 3</a:t>
            </a:r>
          </a:p>
        </p:txBody>
      </p:sp>
      <p:sp>
        <p:nvSpPr>
          <p:cNvPr id="105475" name="Rectangle 14"/>
          <p:cNvSpPr>
            <a:spLocks noGrp="1" noChangeArrowheads="1"/>
          </p:cNvSpPr>
          <p:nvPr>
            <p:ph idx="1"/>
          </p:nvPr>
        </p:nvSpPr>
        <p:spPr/>
        <p:txBody>
          <a:bodyPr/>
          <a:lstStyle/>
          <a:p>
            <a:pPr lvl="1"/>
            <a:r>
              <a:rPr lang="en-US" dirty="0"/>
              <a:t>Use the COMPRESS function to remove the embedded blanks from </a:t>
            </a:r>
            <a:r>
              <a:rPr lang="en-US" b="1" dirty="0"/>
              <a:t>Product_ID</a:t>
            </a:r>
            <a:r>
              <a:rPr lang="en-US" dirty="0"/>
              <a:t>.</a:t>
            </a:r>
          </a:p>
          <a:p>
            <a:pPr lvl="1"/>
            <a:r>
              <a:rPr lang="en-US" dirty="0"/>
              <a:t>Use the PROPCASE function to convert all the words in </a:t>
            </a:r>
            <a:r>
              <a:rPr lang="en-US" b="1" dirty="0"/>
              <a:t>Product</a:t>
            </a:r>
            <a:r>
              <a:rPr lang="en-US" dirty="0"/>
              <a:t> to proper case.</a:t>
            </a:r>
          </a:p>
          <a:p>
            <a:endParaRPr lang="en-US" dirty="0"/>
          </a:p>
          <a:p>
            <a:endParaRPr lang="en-US" dirty="0"/>
          </a:p>
          <a:p>
            <a:endParaRPr lang="en-US" dirty="0"/>
          </a:p>
        </p:txBody>
      </p:sp>
      <p:sp>
        <p:nvSpPr>
          <p:cNvPr id="9" name="Slide Number Placeholder 3"/>
          <p:cNvSpPr>
            <a:spLocks noGrp="1"/>
          </p:cNvSpPr>
          <p:nvPr>
            <p:ph type="sldNum" sz="quarter" idx="10"/>
          </p:nvPr>
        </p:nvSpPr>
        <p:spPr/>
        <p:txBody>
          <a:bodyPr/>
          <a:lstStyle/>
          <a:p>
            <a:fld id="{C034AD51-4CB7-48C1-A515-46314C1C9C8C}" type="slidenum">
              <a:rPr lang="en-US" smtClean="0"/>
              <a:pPr/>
              <a:t>74</a:t>
            </a:fld>
            <a:endParaRPr lang="en-US"/>
          </a:p>
        </p:txBody>
      </p:sp>
      <p:sp>
        <p:nvSpPr>
          <p:cNvPr id="105477" name="Text Box 4"/>
          <p:cNvSpPr txBox="1">
            <a:spLocks noChangeArrowheads="1"/>
          </p:cNvSpPr>
          <p:nvPr/>
        </p:nvSpPr>
        <p:spPr bwMode="auto">
          <a:xfrm>
            <a:off x="1600200" y="4048126"/>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05479" name="Rectangle 6"/>
          <p:cNvSpPr>
            <a:spLocks noChangeArrowheads="1"/>
          </p:cNvSpPr>
          <p:nvPr/>
        </p:nvSpPr>
        <p:spPr bwMode="auto">
          <a:xfrm>
            <a:off x="700088" y="5081588"/>
            <a:ext cx="78486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buClr>
                <a:schemeClr val="tx1"/>
              </a:buClr>
              <a:buFont typeface="Monotype Sorts" pitchFamily="2" charset="2"/>
              <a:buNone/>
            </a:pPr>
            <a:endParaRPr lang="en-US"/>
          </a:p>
          <a:p>
            <a:pPr>
              <a:spcBef>
                <a:spcPct val="20000"/>
              </a:spcBef>
              <a:buClr>
                <a:schemeClr val="tx1"/>
              </a:buClr>
              <a:buFont typeface="Monotype Sorts" pitchFamily="2" charset="2"/>
              <a:buNone/>
            </a:pPr>
            <a:endParaRPr lang="en-US"/>
          </a:p>
          <a:p>
            <a:pPr>
              <a:spcBef>
                <a:spcPct val="20000"/>
              </a:spcBef>
              <a:buClr>
                <a:schemeClr val="tx1"/>
              </a:buClr>
              <a:buFont typeface="Monotype Sorts" pitchFamily="2" charset="2"/>
              <a:buNone/>
            </a:pPr>
            <a:endParaRPr lang="en-US"/>
          </a:p>
        </p:txBody>
      </p:sp>
      <p:grpSp>
        <p:nvGrpSpPr>
          <p:cNvPr id="2" name="Group 1"/>
          <p:cNvGrpSpPr/>
          <p:nvPr/>
        </p:nvGrpSpPr>
        <p:grpSpPr>
          <a:xfrm>
            <a:off x="700088" y="2873376"/>
            <a:ext cx="7537451" cy="1333698"/>
            <a:chOff x="719137" y="1546225"/>
            <a:chExt cx="7537451" cy="1333698"/>
          </a:xfrm>
        </p:grpSpPr>
        <p:sp>
          <p:nvSpPr>
            <p:cNvPr id="105478" name="Rectangle 5"/>
            <p:cNvSpPr>
              <a:spLocks noChangeArrowheads="1"/>
            </p:cNvSpPr>
            <p:nvPr/>
          </p:nvSpPr>
          <p:spPr bwMode="auto">
            <a:xfrm>
              <a:off x="719138" y="1546225"/>
              <a:ext cx="7537450" cy="1333698"/>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r>
                <a:rPr lang="en-US" sz="1600" b="1" dirty="0" err="1">
                  <a:solidFill>
                    <a:srgbClr val="000000"/>
                  </a:solidFill>
                  <a:latin typeface="SAS Monospace" pitchFamily="49" charset="0"/>
                </a:rPr>
                <a:t>Product_ID</a:t>
              </a:r>
              <a:r>
                <a:rPr lang="en-US" sz="1600" b="1" dirty="0">
                  <a:solidFill>
                    <a:srgbClr val="000000"/>
                  </a:solidFill>
                  <a:latin typeface="SAS Monospace" pitchFamily="49" charset="0"/>
                </a:rPr>
                <a:t>         Product                       </a:t>
              </a:r>
              <a:r>
                <a:rPr lang="en-US" sz="1600" b="1" dirty="0" err="1">
                  <a:solidFill>
                    <a:srgbClr val="000000"/>
                  </a:solidFill>
                  <a:latin typeface="SAS Monospace" pitchFamily="49" charset="0"/>
                </a:rPr>
                <a:t>Order_ID</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21 02 002 00003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Blue          1231986335</a:t>
              </a:r>
            </a:p>
            <a:p>
              <a:r>
                <a:rPr lang="en-US" sz="1600" b="1" dirty="0">
                  <a:solidFill>
                    <a:srgbClr val="000000"/>
                  </a:solidFill>
                  <a:latin typeface="SAS Monospace" pitchFamily="49" charset="0"/>
                </a:rPr>
                <a:t>21 02 005 00003    Lucky Knit Mittens, Red      1232003930</a:t>
              </a:r>
            </a:p>
            <a:p>
              <a:r>
                <a:rPr lang="en-US" sz="1600" b="1" dirty="0">
                  <a:solidFill>
                    <a:srgbClr val="000000"/>
                  </a:solidFill>
                  <a:latin typeface="SAS Monospace" pitchFamily="49" charset="0"/>
                </a:rPr>
                <a:t>21 02 005 00004    Lucky Knit mittens, blue     1232007693</a:t>
              </a:r>
            </a:p>
          </p:txBody>
        </p:sp>
        <p:sp>
          <p:nvSpPr>
            <p:cNvPr id="105481" name="Rectangle 16"/>
            <p:cNvSpPr>
              <a:spLocks noChangeArrowheads="1"/>
            </p:cNvSpPr>
            <p:nvPr>
              <p:custDataLst>
                <p:tags r:id="rId6"/>
              </p:custDataLst>
            </p:nvPr>
          </p:nvSpPr>
          <p:spPr bwMode="auto">
            <a:xfrm>
              <a:off x="719137" y="2035175"/>
              <a:ext cx="1938337"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pSp>
      <p:sp>
        <p:nvSpPr>
          <p:cNvPr id="11" name="Rectangle 5"/>
          <p:cNvSpPr>
            <a:spLocks noChangeArrowheads="1"/>
          </p:cNvSpPr>
          <p:nvPr/>
        </p:nvSpPr>
        <p:spPr bwMode="auto">
          <a:xfrm>
            <a:off x="1257300" y="5092701"/>
            <a:ext cx="7537450" cy="1333698"/>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r>
              <a:rPr lang="en-US" sz="1600" b="1" dirty="0" err="1">
                <a:solidFill>
                  <a:srgbClr val="000000"/>
                </a:solidFill>
                <a:latin typeface="SAS Monospace" pitchFamily="49" charset="0"/>
              </a:rPr>
              <a:t>Product_ID</a:t>
            </a:r>
            <a:r>
              <a:rPr lang="en-US" sz="1600" b="1" dirty="0">
                <a:solidFill>
                  <a:srgbClr val="000000"/>
                </a:solidFill>
                <a:latin typeface="SAS Monospace" pitchFamily="49" charset="0"/>
              </a:rPr>
              <a:t>         Product                       </a:t>
            </a:r>
            <a:r>
              <a:rPr lang="en-US" sz="1600" b="1" dirty="0" err="1">
                <a:solidFill>
                  <a:srgbClr val="000000"/>
                </a:solidFill>
                <a:latin typeface="SAS Monospace" pitchFamily="49" charset="0"/>
              </a:rPr>
              <a:t>Order_ID</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210200200003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Blue          1231986335</a:t>
            </a:r>
          </a:p>
          <a:p>
            <a:r>
              <a:rPr lang="en-US" sz="1600" b="1" dirty="0">
                <a:solidFill>
                  <a:srgbClr val="000000"/>
                </a:solidFill>
                <a:latin typeface="SAS Monospace" pitchFamily="49" charset="0"/>
              </a:rPr>
              <a:t>210200500003       Lucky Knit Mittens, Red      1232003930</a:t>
            </a:r>
          </a:p>
          <a:p>
            <a:r>
              <a:rPr lang="en-US" sz="1600" b="1" dirty="0">
                <a:solidFill>
                  <a:srgbClr val="000000"/>
                </a:solidFill>
                <a:latin typeface="SAS Monospace" pitchFamily="49" charset="0"/>
              </a:rPr>
              <a:t>210200500004       Lucky Knit Mittens, Blue     1232007693</a:t>
            </a:r>
          </a:p>
        </p:txBody>
      </p:sp>
      <p:sp>
        <p:nvSpPr>
          <p:cNvPr id="12" name="Rectangle 12"/>
          <p:cNvSpPr>
            <a:spLocks noChangeArrowheads="1"/>
          </p:cNvSpPr>
          <p:nvPr>
            <p:custDataLst>
              <p:tags r:id="rId1"/>
            </p:custDataLst>
          </p:nvPr>
        </p:nvSpPr>
        <p:spPr bwMode="auto">
          <a:xfrm>
            <a:off x="1339850" y="5626101"/>
            <a:ext cx="14732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pic>
        <p:nvPicPr>
          <p:cNvPr id="15" name="Picture 3" descr="\\sashq\root\dept\PSD\GRAPHICS\Illustrations\Arrows\arrow_swoop_rt_2_noShadow.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21370523">
            <a:off x="3945262" y="4167556"/>
            <a:ext cx="904080" cy="108704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0"/>
          <p:cNvSpPr>
            <a:spLocks noChangeArrowheads="1"/>
          </p:cNvSpPr>
          <p:nvPr>
            <p:custDataLst>
              <p:tags r:id="rId2"/>
            </p:custDataLst>
          </p:nvPr>
        </p:nvSpPr>
        <p:spPr bwMode="auto">
          <a:xfrm>
            <a:off x="4395789" y="3868739"/>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8" name="Rectangle 11"/>
          <p:cNvSpPr>
            <a:spLocks noChangeArrowheads="1"/>
          </p:cNvSpPr>
          <p:nvPr>
            <p:custDataLst>
              <p:tags r:id="rId3"/>
            </p:custDataLst>
          </p:nvPr>
        </p:nvSpPr>
        <p:spPr bwMode="auto">
          <a:xfrm>
            <a:off x="5480050" y="3876676"/>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9" name="Rectangle 10"/>
          <p:cNvSpPr>
            <a:spLocks noChangeArrowheads="1"/>
          </p:cNvSpPr>
          <p:nvPr>
            <p:custDataLst>
              <p:tags r:id="rId4"/>
            </p:custDataLst>
          </p:nvPr>
        </p:nvSpPr>
        <p:spPr bwMode="auto">
          <a:xfrm>
            <a:off x="4953000" y="6057903"/>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0" name="Rectangle 11"/>
          <p:cNvSpPr>
            <a:spLocks noChangeArrowheads="1"/>
          </p:cNvSpPr>
          <p:nvPr>
            <p:custDataLst>
              <p:tags r:id="rId5"/>
            </p:custDataLst>
          </p:nvPr>
        </p:nvSpPr>
        <p:spPr bwMode="auto">
          <a:xfrm>
            <a:off x="6037261" y="6065840"/>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26"/>
          <p:cNvSpPr>
            <a:spLocks noGrp="1" noChangeArrowheads="1"/>
          </p:cNvSpPr>
          <p:nvPr>
            <p:ph type="title"/>
          </p:nvPr>
        </p:nvSpPr>
        <p:spPr/>
        <p:txBody>
          <a:bodyPr/>
          <a:lstStyle/>
          <a:p>
            <a:r>
              <a:rPr lang="en-US" dirty="0"/>
              <a:t>Completed Business Scenario</a:t>
            </a:r>
          </a:p>
        </p:txBody>
      </p:sp>
      <p:sp>
        <p:nvSpPr>
          <p:cNvPr id="11" name="Slide Number Placeholder 3"/>
          <p:cNvSpPr>
            <a:spLocks noGrp="1"/>
          </p:cNvSpPr>
          <p:nvPr>
            <p:ph type="sldNum" sz="quarter" idx="10"/>
          </p:nvPr>
        </p:nvSpPr>
        <p:spPr/>
        <p:txBody>
          <a:bodyPr/>
          <a:lstStyle/>
          <a:p>
            <a:pPr>
              <a:defRPr/>
            </a:pPr>
            <a:fld id="{8AB32482-C82F-4C6D-8C2D-29FD6E79A54A}" type="slidenum">
              <a:rPr lang="en-US"/>
              <a:pPr>
                <a:defRPr/>
              </a:pPr>
              <a:t>75</a:t>
            </a:fld>
            <a:endParaRPr lang="en-US" b="0">
              <a:latin typeface="Times New Roman" pitchFamily="18" charset="0"/>
            </a:endParaRPr>
          </a:p>
        </p:txBody>
      </p:sp>
      <p:sp>
        <p:nvSpPr>
          <p:cNvPr id="109573"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09574"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09575" name="Rectangle 6"/>
          <p:cNvSpPr>
            <a:spLocks noChangeArrowheads="1"/>
          </p:cNvSpPr>
          <p:nvPr/>
        </p:nvSpPr>
        <p:spPr bwMode="auto">
          <a:xfrm>
            <a:off x="566738" y="1406393"/>
            <a:ext cx="8397875" cy="2692532"/>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sz="2200" b="1" dirty="0">
                <a:solidFill>
                  <a:srgbClr val="000000"/>
                </a:solidFill>
                <a:latin typeface="Courier New" pitchFamily="49" charset="0"/>
              </a:rPr>
              <a:t>data correct;</a:t>
            </a:r>
          </a:p>
          <a:p>
            <a:pPr>
              <a:lnSpc>
                <a:spcPct val="85000"/>
              </a:lnSpc>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orion.clean_up</a:t>
            </a:r>
            <a:r>
              <a:rPr lang="en-US" sz="2200" b="1" dirty="0">
                <a:solidFill>
                  <a:srgbClr val="000000"/>
                </a:solidFill>
                <a:latin typeface="Courier New" pitchFamily="49" charset="0"/>
              </a:rPr>
              <a:t>;</a:t>
            </a:r>
          </a:p>
          <a:p>
            <a:pPr>
              <a:lnSpc>
                <a:spcPct val="85000"/>
              </a:lnSpc>
            </a:pPr>
            <a:r>
              <a:rPr lang="en-US" sz="2200" b="1" dirty="0">
                <a:solidFill>
                  <a:srgbClr val="000000"/>
                </a:solidFill>
                <a:latin typeface="Courier New" pitchFamily="49" charset="0"/>
              </a:rPr>
              <a:t>   if find(</a:t>
            </a:r>
            <a:r>
              <a:rPr lang="en-US" sz="2200" b="1" dirty="0" err="1">
                <a:solidFill>
                  <a:srgbClr val="000000"/>
                </a:solidFill>
                <a:latin typeface="Courier New" pitchFamily="49" charset="0"/>
              </a:rPr>
              <a:t>Product,'Mittens','I</a:t>
            </a:r>
            <a:r>
              <a:rPr lang="en-US" sz="2200" b="1" dirty="0">
                <a:solidFill>
                  <a:srgbClr val="000000"/>
                </a:solidFill>
                <a:latin typeface="Courier New" pitchFamily="49" charset="0"/>
              </a:rPr>
              <a:t>') &gt; 0 then do;</a:t>
            </a:r>
          </a:p>
          <a:p>
            <a:pPr>
              <a:lnSpc>
                <a:spcPct val="85000"/>
              </a:lnSpc>
            </a:pPr>
            <a:r>
              <a:rPr lang="en-US" sz="2200" b="1" dirty="0">
                <a:solidFill>
                  <a:srgbClr val="000000"/>
                </a:solidFill>
                <a:latin typeface="Courier New" pitchFamily="49" charset="0"/>
              </a:rPr>
              <a:t>      </a:t>
            </a:r>
            <a:r>
              <a:rPr lang="en-US" sz="2200" b="1" dirty="0" err="1">
                <a:solidFill>
                  <a:srgbClr val="000000"/>
                </a:solidFill>
                <a:latin typeface="Courier New" pitchFamily="49" charset="0"/>
              </a:rPr>
              <a:t>substr</a:t>
            </a:r>
            <a:r>
              <a:rPr lang="en-US" sz="2200" b="1" dirty="0">
                <a:latin typeface="Courier New" pitchFamily="49" charset="0"/>
              </a:rPr>
              <a:t>(Product_ID,9,1)='5';</a:t>
            </a:r>
          </a:p>
          <a:p>
            <a:pPr>
              <a:lnSpc>
                <a:spcPct val="85000"/>
              </a:lnSpc>
            </a:pPr>
            <a:r>
              <a:rPr lang="en-US" sz="2200" b="1" dirty="0">
                <a:latin typeface="Courier New" pitchFamily="49" charset="0"/>
              </a:rPr>
              <a:t>      Product=</a:t>
            </a:r>
            <a:r>
              <a:rPr lang="en-US" sz="2200" b="1" dirty="0" err="1">
                <a:latin typeface="Courier New" pitchFamily="49" charset="0"/>
              </a:rPr>
              <a:t>tranwrd</a:t>
            </a:r>
            <a:r>
              <a:rPr lang="en-US" sz="2200" b="1" dirty="0">
                <a:latin typeface="Courier New" pitchFamily="49" charset="0"/>
              </a:rPr>
              <a:t>(Product,'</a:t>
            </a:r>
            <a:r>
              <a:rPr lang="en-US" sz="2200" b="1" dirty="0" err="1">
                <a:solidFill>
                  <a:srgbClr val="000000"/>
                </a:solidFill>
                <a:latin typeface="Courier New" pitchFamily="49" charset="0"/>
              </a:rPr>
              <a:t>Luci</a:t>
            </a:r>
            <a:r>
              <a:rPr lang="en-US" sz="2200" b="1" dirty="0">
                <a:latin typeface="Courier New" pitchFamily="49" charset="0"/>
              </a:rPr>
              <a:t> ','Lucky ');</a:t>
            </a:r>
          </a:p>
          <a:p>
            <a:pPr>
              <a:lnSpc>
                <a:spcPct val="85000"/>
              </a:lnSpc>
            </a:pPr>
            <a:r>
              <a:rPr lang="en-US" sz="2200" b="1" dirty="0">
                <a:latin typeface="Courier New" pitchFamily="49" charset="0"/>
              </a:rPr>
              <a:t>   end;</a:t>
            </a:r>
          </a:p>
          <a:p>
            <a:pPr>
              <a:lnSpc>
                <a:spcPct val="85000"/>
              </a:lnSpc>
            </a:pPr>
            <a:r>
              <a:rPr lang="en-US" sz="2200" b="1" dirty="0">
                <a:latin typeface="Courier New" pitchFamily="49" charset="0"/>
              </a:rPr>
              <a:t>   </a:t>
            </a:r>
            <a:r>
              <a:rPr lang="en-US" sz="2200" b="1" dirty="0" err="1">
                <a:latin typeface="Courier New" pitchFamily="49" charset="0"/>
              </a:rPr>
              <a:t>Product_ID</a:t>
            </a:r>
            <a:r>
              <a:rPr lang="en-US" sz="2200" b="1" dirty="0">
                <a:latin typeface="Courier New" pitchFamily="49" charset="0"/>
              </a:rPr>
              <a:t>=compress(</a:t>
            </a:r>
            <a:r>
              <a:rPr lang="en-US" sz="2200" b="1" dirty="0" err="1">
                <a:latin typeface="Courier New" pitchFamily="49" charset="0"/>
              </a:rPr>
              <a:t>Product_ID</a:t>
            </a:r>
            <a:r>
              <a:rPr lang="en-US" sz="2200" b="1" dirty="0">
                <a:latin typeface="Courier New" pitchFamily="49" charset="0"/>
              </a:rPr>
              <a:t>);</a:t>
            </a:r>
          </a:p>
          <a:p>
            <a:pPr>
              <a:lnSpc>
                <a:spcPct val="85000"/>
              </a:lnSpc>
            </a:pPr>
            <a:r>
              <a:rPr lang="en-US" sz="2200" b="1" dirty="0">
                <a:latin typeface="Courier New" pitchFamily="49" charset="0"/>
              </a:rPr>
              <a:t>   Product=</a:t>
            </a:r>
            <a:r>
              <a:rPr lang="en-US" sz="2200" b="1" dirty="0" err="1">
                <a:latin typeface="Courier New" pitchFamily="49" charset="0"/>
              </a:rPr>
              <a:t>propcase</a:t>
            </a:r>
            <a:r>
              <a:rPr lang="en-US" sz="2200" b="1" dirty="0">
                <a:latin typeface="Courier New" pitchFamily="49" charset="0"/>
              </a:rPr>
              <a:t>(Product);</a:t>
            </a:r>
          </a:p>
          <a:p>
            <a:pPr>
              <a:lnSpc>
                <a:spcPct val="85000"/>
              </a:lnSpc>
            </a:pPr>
            <a:r>
              <a:rPr lang="en-US" sz="2200" b="1" dirty="0">
                <a:latin typeface="Courier New" pitchFamily="49" charset="0"/>
              </a:rPr>
              <a:t>run;</a:t>
            </a:r>
          </a:p>
        </p:txBody>
      </p:sp>
      <p:sp>
        <p:nvSpPr>
          <p:cNvPr id="109576" name="Rectangle 7"/>
          <p:cNvSpPr>
            <a:spLocks noChangeArrowheads="1"/>
          </p:cNvSpPr>
          <p:nvPr/>
        </p:nvSpPr>
        <p:spPr bwMode="auto">
          <a:xfrm>
            <a:off x="646113" y="1176338"/>
            <a:ext cx="7848600" cy="116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buClr>
                <a:schemeClr val="tx1"/>
              </a:buClr>
              <a:buFont typeface="Monotype Sorts" pitchFamily="2" charset="2"/>
              <a:buNone/>
            </a:pPr>
            <a:endParaRPr lang="en-US"/>
          </a:p>
          <a:p>
            <a:pPr>
              <a:spcBef>
                <a:spcPct val="20000"/>
              </a:spcBef>
              <a:buClr>
                <a:schemeClr val="tx1"/>
              </a:buClr>
              <a:buFont typeface="Monotype Sorts" pitchFamily="2" charset="2"/>
              <a:buNone/>
            </a:pPr>
            <a:endParaRPr lang="en-US"/>
          </a:p>
          <a:p>
            <a:pPr>
              <a:spcBef>
                <a:spcPct val="20000"/>
              </a:spcBef>
              <a:buClr>
                <a:schemeClr val="tx1"/>
              </a:buClr>
              <a:buFont typeface="Monotype Sorts" pitchFamily="2" charset="2"/>
              <a:buNone/>
            </a:pPr>
            <a:endParaRPr lang="en-US"/>
          </a:p>
        </p:txBody>
      </p:sp>
      <p:sp>
        <p:nvSpPr>
          <p:cNvPr id="109577" name="Text Box 10"/>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p205d11</a:t>
            </a:r>
          </a:p>
        </p:txBody>
      </p:sp>
      <p:sp>
        <p:nvSpPr>
          <p:cNvPr id="109578" name="Rectangle 1028"/>
          <p:cNvSpPr>
            <a:spLocks noChangeArrowheads="1"/>
          </p:cNvSpPr>
          <p:nvPr>
            <p:custDataLst>
              <p:tags r:id="rId1"/>
            </p:custDataLst>
          </p:nvPr>
        </p:nvSpPr>
        <p:spPr bwMode="auto">
          <a:xfrm>
            <a:off x="1116013" y="3170105"/>
            <a:ext cx="5433643" cy="3095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09579" name="Rectangle 1029"/>
          <p:cNvSpPr>
            <a:spLocks noChangeArrowheads="1"/>
          </p:cNvSpPr>
          <p:nvPr>
            <p:custDataLst>
              <p:tags r:id="rId2"/>
            </p:custDataLst>
          </p:nvPr>
        </p:nvSpPr>
        <p:spPr bwMode="auto">
          <a:xfrm>
            <a:off x="1105380" y="3454268"/>
            <a:ext cx="4468331" cy="3095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2" name="Text Box 5"/>
          <p:cNvSpPr txBox="1">
            <a:spLocks noChangeArrowheads="1"/>
          </p:cNvSpPr>
          <p:nvPr>
            <p:custDataLst>
              <p:tags r:id="rId3"/>
            </p:custDataLst>
          </p:nvPr>
        </p:nvSpPr>
        <p:spPr bwMode="auto">
          <a:xfrm>
            <a:off x="3452664" y="3806605"/>
            <a:ext cx="5635966"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COMPRESS</a:t>
            </a:r>
            <a:r>
              <a:rPr lang="en-US" dirty="0">
                <a:solidFill>
                  <a:srgbClr val="000000"/>
                </a:solidFill>
              </a:rPr>
              <a:t>(</a:t>
            </a:r>
            <a:r>
              <a:rPr lang="en-US" i="1" dirty="0">
                <a:solidFill>
                  <a:srgbClr val="000000"/>
                </a:solidFill>
              </a:rPr>
              <a:t>source&lt;,chars&gt;)</a:t>
            </a:r>
            <a:r>
              <a:rPr lang="en-US" b="1" dirty="0">
                <a:solidFill>
                  <a:srgbClr val="000000"/>
                </a:solidFill>
              </a:rPr>
              <a:t>;</a:t>
            </a:r>
          </a:p>
        </p:txBody>
      </p:sp>
      <p:sp>
        <p:nvSpPr>
          <p:cNvPr id="16" name="Rectangle 5"/>
          <p:cNvSpPr>
            <a:spLocks noChangeArrowheads="1"/>
          </p:cNvSpPr>
          <p:nvPr/>
        </p:nvSpPr>
        <p:spPr bwMode="auto">
          <a:xfrm>
            <a:off x="646113" y="4573588"/>
            <a:ext cx="7537450" cy="1579920"/>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r>
              <a:rPr lang="en-US" sz="1600" b="1" dirty="0" err="1">
                <a:solidFill>
                  <a:srgbClr val="000000"/>
                </a:solidFill>
                <a:latin typeface="SAS Monospace" pitchFamily="49" charset="0"/>
              </a:rPr>
              <a:t>Product_ID</a:t>
            </a:r>
            <a:r>
              <a:rPr lang="en-US" sz="1600" b="1" dirty="0">
                <a:solidFill>
                  <a:srgbClr val="000000"/>
                </a:solidFill>
                <a:latin typeface="SAS Monospace" pitchFamily="49" charset="0"/>
              </a:rPr>
              <a:t>         Product                       </a:t>
            </a:r>
            <a:r>
              <a:rPr lang="en-US" sz="1600" b="1" dirty="0" err="1">
                <a:solidFill>
                  <a:srgbClr val="000000"/>
                </a:solidFill>
                <a:latin typeface="SAS Monospace" pitchFamily="49" charset="0"/>
              </a:rPr>
              <a:t>Order_ID</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210200200003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Blue          1231986335</a:t>
            </a:r>
          </a:p>
          <a:p>
            <a:r>
              <a:rPr lang="en-US" sz="1600" b="1" dirty="0">
                <a:solidFill>
                  <a:srgbClr val="000000"/>
                </a:solidFill>
                <a:latin typeface="SAS Monospace" pitchFamily="49" charset="0"/>
              </a:rPr>
              <a:t>210200500003       Lucky Knit Mittens, Red      1232003930</a:t>
            </a:r>
          </a:p>
          <a:p>
            <a:r>
              <a:rPr lang="en-US" sz="1600" b="1" dirty="0">
                <a:solidFill>
                  <a:srgbClr val="000000"/>
                </a:solidFill>
                <a:latin typeface="SAS Monospace" pitchFamily="49" charset="0"/>
              </a:rPr>
              <a:t>210200500004       Lucky Knit Mittens, Blue     1232007693</a:t>
            </a:r>
          </a:p>
          <a:p>
            <a:r>
              <a:rPr lang="en-US" sz="1600" b="1" dirty="0">
                <a:solidFill>
                  <a:srgbClr val="000000"/>
                </a:solidFill>
                <a:latin typeface="SAS Monospace" pitchFamily="49" charset="0"/>
              </a:rPr>
              <a:t>210200200004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Aqua          1232007700</a:t>
            </a:r>
          </a:p>
        </p:txBody>
      </p:sp>
      <p:sp>
        <p:nvSpPr>
          <p:cNvPr id="17" name="Rectangle 12"/>
          <p:cNvSpPr>
            <a:spLocks noChangeArrowheads="1"/>
          </p:cNvSpPr>
          <p:nvPr>
            <p:custDataLst>
              <p:tags r:id="rId4"/>
            </p:custDataLst>
          </p:nvPr>
        </p:nvSpPr>
        <p:spPr bwMode="auto">
          <a:xfrm>
            <a:off x="730250" y="5103198"/>
            <a:ext cx="14732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8" name="Rectangle 10"/>
          <p:cNvSpPr>
            <a:spLocks noChangeArrowheads="1"/>
          </p:cNvSpPr>
          <p:nvPr>
            <p:custDataLst>
              <p:tags r:id="rId5"/>
            </p:custDataLst>
          </p:nvPr>
        </p:nvSpPr>
        <p:spPr bwMode="auto">
          <a:xfrm>
            <a:off x="4343400" y="5535000"/>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9" name="Rectangle 11"/>
          <p:cNvSpPr>
            <a:spLocks noChangeArrowheads="1"/>
          </p:cNvSpPr>
          <p:nvPr>
            <p:custDataLst>
              <p:tags r:id="rId6"/>
            </p:custDataLst>
          </p:nvPr>
        </p:nvSpPr>
        <p:spPr bwMode="auto">
          <a:xfrm>
            <a:off x="5427661" y="5542937"/>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COMPRESS Function: Example</a:t>
            </a:r>
          </a:p>
        </p:txBody>
      </p:sp>
      <p:sp>
        <p:nvSpPr>
          <p:cNvPr id="8" name="Content Placeholder 7"/>
          <p:cNvSpPr>
            <a:spLocks noGrp="1"/>
          </p:cNvSpPr>
          <p:nvPr>
            <p:ph idx="1"/>
          </p:nvPr>
        </p:nvSpPr>
        <p:spPr/>
        <p:txBody>
          <a:bodyPr/>
          <a:lstStyle/>
          <a:p>
            <a:r>
              <a:rPr lang="en-US" dirty="0"/>
              <a:t>The COMPRESS function removes the characters </a:t>
            </a:r>
            <a:br>
              <a:rPr lang="en-US" dirty="0"/>
            </a:br>
            <a:r>
              <a:rPr lang="en-US" dirty="0"/>
              <a:t>listed in the </a:t>
            </a:r>
            <a:r>
              <a:rPr lang="en-US" i="1" dirty="0"/>
              <a:t>chars</a:t>
            </a:r>
            <a:r>
              <a:rPr lang="en-US" dirty="0"/>
              <a:t> argument from the </a:t>
            </a:r>
            <a:r>
              <a:rPr lang="en-US" i="1" dirty="0"/>
              <a:t>source</a:t>
            </a:r>
            <a:r>
              <a:rPr lang="en-US" dirty="0"/>
              <a:t>.</a:t>
            </a:r>
          </a:p>
          <a:p>
            <a:endParaRPr lang="en-US" dirty="0"/>
          </a:p>
        </p:txBody>
      </p:sp>
      <p:sp>
        <p:nvSpPr>
          <p:cNvPr id="57" name="Slide Number Placeholder 3"/>
          <p:cNvSpPr>
            <a:spLocks noGrp="1"/>
          </p:cNvSpPr>
          <p:nvPr>
            <p:ph type="sldNum" sz="quarter" idx="10"/>
          </p:nvPr>
        </p:nvSpPr>
        <p:spPr/>
        <p:txBody>
          <a:bodyPr/>
          <a:lstStyle/>
          <a:p>
            <a:fld id="{69F359FB-484D-49AB-B5A6-D8253F25F379}" type="slidenum">
              <a:rPr lang="en-US" smtClean="0"/>
              <a:pPr/>
              <a:t>76</a:t>
            </a:fld>
            <a:endParaRPr lang="en-US"/>
          </a:p>
        </p:txBody>
      </p:sp>
      <p:sp>
        <p:nvSpPr>
          <p:cNvPr id="107524" name="Text Box 4"/>
          <p:cNvSpPr txBox="1">
            <a:spLocks noChangeArrowheads="1"/>
          </p:cNvSpPr>
          <p:nvPr/>
        </p:nvSpPr>
        <p:spPr bwMode="auto">
          <a:xfrm>
            <a:off x="1600200" y="338137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07525" name="Rectangle 5"/>
          <p:cNvSpPr>
            <a:spLocks noChangeArrowheads="1"/>
          </p:cNvSpPr>
          <p:nvPr/>
        </p:nvSpPr>
        <p:spPr bwMode="auto">
          <a:xfrm>
            <a:off x="744570" y="1838528"/>
            <a:ext cx="4886325" cy="13843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nchor="ctr">
            <a:spAutoFit/>
          </a:bodyPr>
          <a:lstStyle/>
          <a:p>
            <a:pPr>
              <a:lnSpc>
                <a:spcPct val="85000"/>
              </a:lnSpc>
            </a:pPr>
            <a:r>
              <a:rPr lang="en-US" b="1" dirty="0">
                <a:latin typeface="Courier New" pitchFamily="49" charset="0"/>
              </a:rPr>
              <a:t>ID='20 01-005 024';</a:t>
            </a:r>
          </a:p>
          <a:p>
            <a:pPr>
              <a:lnSpc>
                <a:spcPct val="85000"/>
              </a:lnSpc>
            </a:pPr>
            <a:r>
              <a:rPr lang="en-US" b="1" dirty="0">
                <a:latin typeface="Courier New" pitchFamily="49" charset="0"/>
              </a:rPr>
              <a:t>New_ID1=compress(ID);</a:t>
            </a:r>
          </a:p>
          <a:p>
            <a:pPr>
              <a:lnSpc>
                <a:spcPct val="85000"/>
              </a:lnSpc>
            </a:pPr>
            <a:r>
              <a:rPr lang="en-US" b="1" dirty="0">
                <a:latin typeface="Courier New" pitchFamily="49" charset="0"/>
              </a:rPr>
              <a:t>New_ID2=compress(ID,'-');</a:t>
            </a:r>
          </a:p>
          <a:p>
            <a:pPr>
              <a:lnSpc>
                <a:spcPct val="85000"/>
              </a:lnSpc>
            </a:pPr>
            <a:r>
              <a:rPr lang="en-US" b="1" dirty="0">
                <a:latin typeface="Courier New" pitchFamily="49" charset="0"/>
              </a:rPr>
              <a:t>New_ID3=compress(ID,' –');</a:t>
            </a:r>
          </a:p>
        </p:txBody>
      </p:sp>
      <p:graphicFrame>
        <p:nvGraphicFramePr>
          <p:cNvPr id="672910" name="Group 142"/>
          <p:cNvGraphicFramePr>
            <a:graphicFrameLocks noGrp="1"/>
          </p:cNvGraphicFramePr>
          <p:nvPr/>
        </p:nvGraphicFramePr>
        <p:xfrm>
          <a:off x="747713" y="3265488"/>
          <a:ext cx="7772400" cy="1382712"/>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New_ID1</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20 01-005 024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2001-005024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672911" name="Group 143"/>
          <p:cNvGraphicFramePr>
            <a:graphicFrameLocks noGrp="1"/>
          </p:cNvGraphicFramePr>
          <p:nvPr/>
        </p:nvGraphicFramePr>
        <p:xfrm>
          <a:off x="746125" y="4737100"/>
          <a:ext cx="7772400" cy="1382713"/>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New_ID2</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New_ID3</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20 01005 024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2001005024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Other Functions That Remove Blanks</a:t>
            </a:r>
          </a:p>
        </p:txBody>
      </p:sp>
      <p:sp>
        <p:nvSpPr>
          <p:cNvPr id="108547" name="Rectangle 3"/>
          <p:cNvSpPr>
            <a:spLocks noGrp="1" noChangeArrowheads="1"/>
          </p:cNvSpPr>
          <p:nvPr>
            <p:ph idx="1"/>
          </p:nvPr>
        </p:nvSpPr>
        <p:spPr/>
        <p:txBody>
          <a:bodyPr/>
          <a:lstStyle/>
          <a:p>
            <a:endParaRPr lang="en-US" noProof="1"/>
          </a:p>
        </p:txBody>
      </p:sp>
      <p:sp>
        <p:nvSpPr>
          <p:cNvPr id="43" name="Slide Number Placeholder 3"/>
          <p:cNvSpPr>
            <a:spLocks noGrp="1"/>
          </p:cNvSpPr>
          <p:nvPr>
            <p:ph type="sldNum" sz="quarter" idx="10"/>
          </p:nvPr>
        </p:nvSpPr>
        <p:spPr/>
        <p:txBody>
          <a:bodyPr/>
          <a:lstStyle/>
          <a:p>
            <a:pPr>
              <a:defRPr/>
            </a:pPr>
            <a:fld id="{E79EF852-FFA9-433D-AB35-44A456E1010A}" type="slidenum">
              <a:rPr lang="en-US"/>
              <a:pPr>
                <a:defRPr/>
              </a:pPr>
              <a:t>77</a:t>
            </a:fld>
            <a:endParaRPr lang="en-US" b="0">
              <a:latin typeface="Times New Roman" pitchFamily="18" charset="0"/>
            </a:endParaRPr>
          </a:p>
        </p:txBody>
      </p:sp>
      <p:graphicFrame>
        <p:nvGraphicFramePr>
          <p:cNvPr id="1111093" name="Group 53"/>
          <p:cNvGraphicFramePr>
            <a:graphicFrameLocks noGrp="1"/>
          </p:cNvGraphicFramePr>
          <p:nvPr>
            <p:extLst>
              <p:ext uri="{D42A27DB-BD31-4B8C-83A1-F6EECF244321}">
                <p14:modId xmlns:p14="http://schemas.microsoft.com/office/powerpoint/2010/main" val="3368702290"/>
              </p:ext>
            </p:extLst>
          </p:nvPr>
        </p:nvGraphicFramePr>
        <p:xfrm>
          <a:off x="703263" y="1143000"/>
          <a:ext cx="8205787" cy="4078605"/>
        </p:xfrm>
        <a:graphic>
          <a:graphicData uri="http://schemas.openxmlformats.org/drawingml/2006/table">
            <a:tbl>
              <a:tblPr/>
              <a:tblGrid>
                <a:gridCol w="2444198">
                  <a:extLst>
                    <a:ext uri="{9D8B030D-6E8A-4147-A177-3AD203B41FA5}">
                      <a16:colId xmlns:a16="http://schemas.microsoft.com/office/drawing/2014/main" val="20000"/>
                    </a:ext>
                  </a:extLst>
                </a:gridCol>
                <a:gridCol w="5761589">
                  <a:extLst>
                    <a:ext uri="{9D8B030D-6E8A-4147-A177-3AD203B41FA5}">
                      <a16:colId xmlns:a16="http://schemas.microsoft.com/office/drawing/2014/main" val="20001"/>
                    </a:ext>
                  </a:extLst>
                </a:gridCol>
              </a:tblGrid>
              <a:tr h="6191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rPr>
                        <a:t>Function</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rPr>
                        <a:t>Purpose</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6175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TRIM(</a:t>
                      </a:r>
                      <a:r>
                        <a:rPr kumimoji="0" lang="en-US" sz="2400" b="0" i="1" u="none" strike="noStrike" cap="none" normalizeH="0" baseline="0" dirty="0">
                          <a:ln>
                            <a:noFill/>
                          </a:ln>
                          <a:solidFill>
                            <a:srgbClr val="000000"/>
                          </a:solidFill>
                          <a:effectLst/>
                          <a:latin typeface="Arial" charset="0"/>
                        </a:rPr>
                        <a:t>string</a:t>
                      </a:r>
                      <a:r>
                        <a:rPr kumimoji="0" lang="en-US" sz="2400" b="0" i="0" u="none" strike="noStrike" cap="none" normalizeH="0" baseline="0" dirty="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Removes trailing blanks from a character string.</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6191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STRIP(</a:t>
                      </a:r>
                      <a:r>
                        <a:rPr kumimoji="0" lang="en-US" sz="2400" b="0" i="1" u="none" strike="noStrike" cap="none" normalizeH="0" baseline="0">
                          <a:ln>
                            <a:noFill/>
                          </a:ln>
                          <a:solidFill>
                            <a:srgbClr val="000000"/>
                          </a:solidFill>
                          <a:effectLst/>
                          <a:latin typeface="Arial" charset="0"/>
                        </a:rPr>
                        <a:t>string</a:t>
                      </a:r>
                      <a:r>
                        <a:rPr kumimoji="0" lang="en-US" sz="2400" b="0" i="0" u="none" strike="noStrike" cap="none" normalizeH="0" baseline="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Removes all leading and trailing blanks from a character string.</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6191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COMPBL(</a:t>
                      </a:r>
                      <a:r>
                        <a:rPr kumimoji="0" lang="en-US" sz="2400" b="0" i="1" u="none" strike="noStrike" cap="none" normalizeH="0" baseline="0">
                          <a:ln>
                            <a:noFill/>
                          </a:ln>
                          <a:solidFill>
                            <a:srgbClr val="000000"/>
                          </a:solidFill>
                          <a:effectLst/>
                          <a:latin typeface="Arial" charset="0"/>
                        </a:rPr>
                        <a:t>string</a:t>
                      </a:r>
                      <a:r>
                        <a:rPr kumimoji="0" lang="en-US" sz="2400" b="0" i="0" u="none" strike="noStrike" cap="none" normalizeH="0" baseline="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Removes multiple blanks from a character string by translating each occurrence of two or more consecutive blanks into a single blank.</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5: Data Transformations</a:t>
            </a:r>
          </a:p>
        </p:txBody>
      </p:sp>
      <p:graphicFrame>
        <p:nvGraphicFramePr>
          <p:cNvPr id="7" name="Group Organizer"/>
          <p:cNvGraphicFramePr>
            <a:graphicFrameLocks noGrp="1"/>
          </p:cNvGraphicFramePr>
          <p:nvPr>
            <p:extLst>
              <p:ext uri="{D42A27DB-BD31-4B8C-83A1-F6EECF244321}">
                <p14:modId xmlns:p14="http://schemas.microsoft.com/office/powerpoint/2010/main" val="2190600792"/>
              </p:ext>
            </p:extLst>
          </p:nvPr>
        </p:nvGraphicFramePr>
        <p:xfrm>
          <a:off x="1371600" y="1690686"/>
          <a:ext cx="6400800" cy="4343399"/>
        </p:xfrm>
        <a:graphic>
          <a:graphicData uri="http://schemas.openxmlformats.org/drawingml/2006/table">
            <a:tbl>
              <a:tblPr/>
              <a:tblGrid>
                <a:gridCol w="6400800">
                  <a:extLst>
                    <a:ext uri="{9D8B030D-6E8A-4147-A177-3AD203B41FA5}">
                      <a16:colId xmlns:a16="http://schemas.microsoft.com/office/drawing/2014/main" val="20000"/>
                    </a:ext>
                  </a:extLst>
                </a:gridCol>
              </a:tblGrid>
              <a:tr h="877749">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5.1 Introduction</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1271">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5.2 Manipulating Character Values (Part 1)</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5.3 Manipulating Character Values (Part 2)</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a:ln>
                            <a:noFill/>
                          </a:ln>
                          <a:solidFill>
                            <a:srgbClr val="0070C0"/>
                          </a:solidFill>
                          <a:effectLst/>
                          <a:latin typeface="Arial Narrow" pitchFamily="34" charset="0"/>
                        </a:rPr>
                        <a:t>5.4 Manipulating Numeric Values</a:t>
                      </a:r>
                      <a:endParaRPr kumimoji="0" lang="en-US" sz="2400" b="1" i="0" u="none" strike="noStrike" cap="none" normalizeH="0" baseline="0" dirty="0">
                        <a:ln>
                          <a:noFill/>
                        </a:ln>
                        <a:solidFill>
                          <a:srgbClr val="0070C0"/>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3"/>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5.5 Converting Variable Type</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630551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SAS Variable Lists: Examples</a:t>
            </a:r>
          </a:p>
        </p:txBody>
      </p:sp>
      <p:sp>
        <p:nvSpPr>
          <p:cNvPr id="15363" name="Rectangle 3"/>
          <p:cNvSpPr>
            <a:spLocks noGrp="1" noChangeArrowheads="1"/>
          </p:cNvSpPr>
          <p:nvPr>
            <p:ph idx="1"/>
          </p:nvPr>
        </p:nvSpPr>
        <p:spPr>
          <a:xfrm>
            <a:off x="685800" y="1100138"/>
            <a:ext cx="7769225" cy="641350"/>
          </a:xfrm>
        </p:spPr>
        <p:txBody>
          <a:bodyPr/>
          <a:lstStyle/>
          <a:p>
            <a:pPr>
              <a:spcAft>
                <a:spcPct val="30000"/>
              </a:spcAft>
            </a:pPr>
            <a:endParaRPr lang="en-US" i="1"/>
          </a:p>
          <a:p>
            <a:pPr>
              <a:spcAft>
                <a:spcPct val="30000"/>
              </a:spcAft>
            </a:pPr>
            <a:endParaRPr lang="en-US" i="1"/>
          </a:p>
          <a:p>
            <a:pPr>
              <a:spcAft>
                <a:spcPct val="30000"/>
              </a:spcAft>
            </a:pPr>
            <a:endParaRPr lang="en-US" i="1"/>
          </a:p>
          <a:p>
            <a:pPr>
              <a:spcAft>
                <a:spcPct val="30000"/>
              </a:spcAft>
            </a:pPr>
            <a:endParaRPr lang="en-US" i="1"/>
          </a:p>
          <a:p>
            <a:endParaRPr lang="en-US"/>
          </a:p>
          <a:p>
            <a:r>
              <a:rPr lang="en-US"/>
              <a:t> </a:t>
            </a:r>
          </a:p>
        </p:txBody>
      </p:sp>
      <p:sp>
        <p:nvSpPr>
          <p:cNvPr id="93" name="Slide Number Placeholder 3"/>
          <p:cNvSpPr>
            <a:spLocks noGrp="1"/>
          </p:cNvSpPr>
          <p:nvPr>
            <p:ph type="sldNum" sz="quarter" idx="10"/>
          </p:nvPr>
        </p:nvSpPr>
        <p:spPr/>
        <p:txBody>
          <a:bodyPr/>
          <a:lstStyle/>
          <a:p>
            <a:pPr>
              <a:defRPr/>
            </a:pPr>
            <a:fld id="{3E15F260-CC7F-45AB-824A-77D05B62F5FD}" type="slidenum">
              <a:rPr lang="en-US"/>
              <a:pPr>
                <a:defRPr/>
              </a:pPr>
              <a:t>8</a:t>
            </a:fld>
            <a:endParaRPr lang="en-US" b="0">
              <a:latin typeface="Times New Roman" pitchFamily="18" charset="0"/>
            </a:endParaRPr>
          </a:p>
        </p:txBody>
      </p:sp>
      <p:graphicFrame>
        <p:nvGraphicFramePr>
          <p:cNvPr id="577939" name="Group 403"/>
          <p:cNvGraphicFramePr>
            <a:graphicFrameLocks noGrp="1"/>
          </p:cNvGraphicFramePr>
          <p:nvPr/>
        </p:nvGraphicFramePr>
        <p:xfrm>
          <a:off x="690563" y="1520825"/>
          <a:ext cx="7710487" cy="1057276"/>
        </p:xfrm>
        <a:graphic>
          <a:graphicData uri="http://schemas.openxmlformats.org/drawingml/2006/table">
            <a:tbl>
              <a:tblPr/>
              <a:tblGrid>
                <a:gridCol w="1541462">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gridCol w="1541463">
                  <a:extLst>
                    <a:ext uri="{9D8B030D-6E8A-4147-A177-3AD203B41FA5}">
                      <a16:colId xmlns:a16="http://schemas.microsoft.com/office/drawing/2014/main" val="20002"/>
                    </a:ext>
                  </a:extLst>
                </a:gridCol>
                <a:gridCol w="1543050">
                  <a:extLst>
                    <a:ext uri="{9D8B030D-6E8A-4147-A177-3AD203B41FA5}">
                      <a16:colId xmlns:a16="http://schemas.microsoft.com/office/drawing/2014/main" val="20003"/>
                    </a:ext>
                  </a:extLst>
                </a:gridCol>
                <a:gridCol w="1541462">
                  <a:extLst>
                    <a:ext uri="{9D8B030D-6E8A-4147-A177-3AD203B41FA5}">
                      <a16:colId xmlns:a16="http://schemas.microsoft.com/office/drawing/2014/main" val="20004"/>
                    </a:ext>
                  </a:extLst>
                </a:gridCol>
              </a:tblGrid>
              <a:tr h="365759">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5386" name="Text Box 9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5387" name="Rectangle 98"/>
          <p:cNvSpPr>
            <a:spLocks noChangeArrowheads="1"/>
          </p:cNvSpPr>
          <p:nvPr/>
        </p:nvSpPr>
        <p:spPr bwMode="auto">
          <a:xfrm>
            <a:off x="1417638" y="2886075"/>
            <a:ext cx="4342535" cy="416524"/>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p>
            <a:pPr>
              <a:lnSpc>
                <a:spcPct val="85000"/>
              </a:lnSpc>
              <a:buClr>
                <a:schemeClr val="tx1"/>
              </a:buClr>
              <a:buFont typeface="Monotype Sorts" pitchFamily="2" charset="2"/>
              <a:buNone/>
            </a:pPr>
            <a:r>
              <a:rPr lang="en-US" b="1" dirty="0">
                <a:latin typeface="Courier New" pitchFamily="49" charset="0"/>
              </a:rPr>
              <a:t>Total=sum(of Qtr1-Qtr4)</a:t>
            </a:r>
          </a:p>
        </p:txBody>
      </p:sp>
      <p:sp>
        <p:nvSpPr>
          <p:cNvPr id="15388" name="Rectangle 221"/>
          <p:cNvSpPr>
            <a:spLocks noChangeArrowheads="1"/>
          </p:cNvSpPr>
          <p:nvPr/>
        </p:nvSpPr>
        <p:spPr bwMode="auto">
          <a:xfrm>
            <a:off x="2936875" y="1252538"/>
            <a:ext cx="323056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spcBef>
                <a:spcPct val="20000"/>
              </a:spcBef>
            </a:pPr>
            <a:r>
              <a:rPr lang="en-US" i="1"/>
              <a:t>Numbered Range List </a:t>
            </a:r>
          </a:p>
        </p:txBody>
      </p:sp>
      <p:graphicFrame>
        <p:nvGraphicFramePr>
          <p:cNvPr id="577940" name="Group 404"/>
          <p:cNvGraphicFramePr>
            <a:graphicFrameLocks noGrp="1"/>
          </p:cNvGraphicFramePr>
          <p:nvPr/>
        </p:nvGraphicFramePr>
        <p:xfrm>
          <a:off x="700088" y="4073525"/>
          <a:ext cx="7754937" cy="1057276"/>
        </p:xfrm>
        <a:graphic>
          <a:graphicData uri="http://schemas.openxmlformats.org/drawingml/2006/table">
            <a:tbl>
              <a:tblPr/>
              <a:tblGrid>
                <a:gridCol w="1550987">
                  <a:extLst>
                    <a:ext uri="{9D8B030D-6E8A-4147-A177-3AD203B41FA5}">
                      <a16:colId xmlns:a16="http://schemas.microsoft.com/office/drawing/2014/main" val="20000"/>
                    </a:ext>
                  </a:extLst>
                </a:gridCol>
                <a:gridCol w="1550988">
                  <a:extLst>
                    <a:ext uri="{9D8B030D-6E8A-4147-A177-3AD203B41FA5}">
                      <a16:colId xmlns:a16="http://schemas.microsoft.com/office/drawing/2014/main" val="20001"/>
                    </a:ext>
                  </a:extLst>
                </a:gridCol>
                <a:gridCol w="1550987">
                  <a:extLst>
                    <a:ext uri="{9D8B030D-6E8A-4147-A177-3AD203B41FA5}">
                      <a16:colId xmlns:a16="http://schemas.microsoft.com/office/drawing/2014/main" val="20002"/>
                    </a:ext>
                  </a:extLst>
                </a:gridCol>
                <a:gridCol w="1550988">
                  <a:extLst>
                    <a:ext uri="{9D8B030D-6E8A-4147-A177-3AD203B41FA5}">
                      <a16:colId xmlns:a16="http://schemas.microsoft.com/office/drawing/2014/main" val="20003"/>
                    </a:ext>
                  </a:extLst>
                </a:gridCol>
                <a:gridCol w="1550987">
                  <a:extLst>
                    <a:ext uri="{9D8B030D-6E8A-4147-A177-3AD203B41FA5}">
                      <a16:colId xmlns:a16="http://schemas.microsoft.com/office/drawing/2014/main" val="20004"/>
                    </a:ext>
                  </a:extLst>
                </a:gridCol>
              </a:tblGrid>
              <a:tr h="365759">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Second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Q3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Fourth</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5410" name="Rectangle 260"/>
          <p:cNvSpPr>
            <a:spLocks noChangeArrowheads="1"/>
          </p:cNvSpPr>
          <p:nvPr/>
        </p:nvSpPr>
        <p:spPr bwMode="auto">
          <a:xfrm>
            <a:off x="1155701" y="5438775"/>
            <a:ext cx="4927600" cy="416524"/>
          </a:xfrm>
          <a:prstGeom prst="rect">
            <a:avLst/>
          </a:prstGeom>
          <a:solidFill>
            <a:srgbClr val="FFFFFF"/>
          </a:solidFill>
          <a:ln w="38100">
            <a:solidFill>
              <a:schemeClr val="tx2"/>
            </a:solidFill>
            <a:miter lim="800000"/>
            <a:headEnd type="none" w="med" len="lg"/>
            <a:tailEnd type="none" w="med" len="lg"/>
          </a:ln>
        </p:spPr>
        <p:txBody>
          <a:bodyPr wrap="square" lIns="50800" tIns="50800" rIns="50800" bIns="50800">
            <a:spAutoFit/>
          </a:bodyPr>
          <a:lstStyle/>
          <a:p>
            <a:pPr>
              <a:lnSpc>
                <a:spcPct val="85000"/>
              </a:lnSpc>
              <a:buClr>
                <a:schemeClr val="tx1"/>
              </a:buClr>
              <a:buFont typeface="Monotype Sorts" pitchFamily="2" charset="2"/>
              <a:buNone/>
            </a:pPr>
            <a:r>
              <a:rPr lang="en-US" b="1" dirty="0">
                <a:latin typeface="Courier New" pitchFamily="49" charset="0"/>
              </a:rPr>
              <a:t>Total=sum(of Qtr1--Fourth)</a:t>
            </a:r>
          </a:p>
        </p:txBody>
      </p:sp>
      <p:sp>
        <p:nvSpPr>
          <p:cNvPr id="15411" name="Rectangle 261"/>
          <p:cNvSpPr>
            <a:spLocks noChangeArrowheads="1"/>
          </p:cNvSpPr>
          <p:nvPr/>
        </p:nvSpPr>
        <p:spPr bwMode="auto">
          <a:xfrm>
            <a:off x="3160713" y="3805238"/>
            <a:ext cx="26193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spcBef>
                <a:spcPct val="20000"/>
              </a:spcBef>
            </a:pPr>
            <a:r>
              <a:rPr lang="en-US" i="1"/>
              <a:t>Name Range List </a:t>
            </a:r>
          </a:p>
        </p:txBody>
      </p:sp>
      <p:sp>
        <p:nvSpPr>
          <p:cNvPr id="2" name="TextBox 1"/>
          <p:cNvSpPr txBox="1"/>
          <p:nvPr>
            <p:custDataLst>
              <p:tags r:id="rId1"/>
            </p:custDataLst>
          </p:nvPr>
        </p:nvSpPr>
        <p:spPr>
          <a:xfrm>
            <a:off x="6083300" y="2869555"/>
            <a:ext cx="2603500" cy="461665"/>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round/>
            <a:headEnd type="none" w="med" len="med"/>
            <a:tailEnd type="none" w="med" len="med"/>
          </a:ln>
          <a:effectLst>
            <a:outerShdw blurRad="40005" dist="22860" dir="5400000" rotWithShape="0">
              <a:scrgbClr r="0" g="0" b="0">
                <a:alpha val="35000"/>
              </a:scrgbClr>
            </a:outerShdw>
          </a:effectLst>
        </p:spPr>
        <p:txBody>
          <a:bodyPr vert="horz" wrap="square" rtlCol="0">
            <a:spAutoFit/>
          </a:bodyPr>
          <a:lstStyle/>
          <a:p>
            <a:r>
              <a:rPr lang="en-US" b="1" dirty="0"/>
              <a:t>Var1</a:t>
            </a:r>
            <a:r>
              <a:rPr lang="en-US" dirty="0"/>
              <a:t> not included</a:t>
            </a:r>
          </a:p>
        </p:txBody>
      </p:sp>
      <p:sp>
        <p:nvSpPr>
          <p:cNvPr id="15" name="TextBox 14"/>
          <p:cNvSpPr txBox="1"/>
          <p:nvPr>
            <p:custDataLst>
              <p:tags r:id="rId2"/>
            </p:custDataLst>
          </p:nvPr>
        </p:nvSpPr>
        <p:spPr>
          <a:xfrm>
            <a:off x="6375400" y="5422255"/>
            <a:ext cx="2603500" cy="461665"/>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round/>
            <a:headEnd type="none" w="med" len="med"/>
            <a:tailEnd type="none" w="med" len="med"/>
          </a:ln>
          <a:effectLst>
            <a:outerShdw blurRad="40005" dist="22860" dir="5400000" rotWithShape="0">
              <a:scrgbClr r="0" g="0" b="0">
                <a:alpha val="35000"/>
              </a:scrgbClr>
            </a:outerShdw>
          </a:effectLst>
        </p:spPr>
        <p:txBody>
          <a:bodyPr vert="horz" wrap="square" rtlCol="0">
            <a:spAutoFit/>
          </a:bodyPr>
          <a:lstStyle/>
          <a:p>
            <a:r>
              <a:rPr lang="en-US" b="1" dirty="0"/>
              <a:t>Var2</a:t>
            </a:r>
            <a:r>
              <a:rPr lang="en-US" dirty="0"/>
              <a:t> not included</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title"/>
          </p:nvPr>
        </p:nvSpPr>
        <p:spPr/>
        <p:txBody>
          <a:bodyPr/>
          <a:lstStyle/>
          <a:p>
            <a:r>
              <a:rPr lang="en-US"/>
              <a:t>Objectives</a:t>
            </a:r>
          </a:p>
        </p:txBody>
      </p:sp>
      <p:sp>
        <p:nvSpPr>
          <p:cNvPr id="113667" name="Rectangle 8"/>
          <p:cNvSpPr>
            <a:spLocks noGrp="1" noChangeArrowheads="1"/>
          </p:cNvSpPr>
          <p:nvPr>
            <p:ph idx="1"/>
          </p:nvPr>
        </p:nvSpPr>
        <p:spPr/>
        <p:txBody>
          <a:bodyPr/>
          <a:lstStyle/>
          <a:p>
            <a:pPr lvl="1"/>
            <a:r>
              <a:rPr lang="en-US"/>
              <a:t>Use SAS functions to truncate numeric values.</a:t>
            </a:r>
          </a:p>
          <a:p>
            <a:pPr lvl="1"/>
            <a:r>
              <a:rPr lang="en-US"/>
              <a:t>Use SAS functions to compute descriptive statistics </a:t>
            </a:r>
            <a:br>
              <a:rPr lang="en-US"/>
            </a:br>
            <a:r>
              <a:rPr lang="en-US"/>
              <a:t>of numeric values.</a:t>
            </a:r>
          </a:p>
        </p:txBody>
      </p:sp>
      <p:sp>
        <p:nvSpPr>
          <p:cNvPr id="4" name="Slide Number Placeholder 3"/>
          <p:cNvSpPr>
            <a:spLocks noGrp="1"/>
          </p:cNvSpPr>
          <p:nvPr>
            <p:ph type="sldNum" sz="quarter" idx="10"/>
          </p:nvPr>
        </p:nvSpPr>
        <p:spPr/>
        <p:txBody>
          <a:bodyPr/>
          <a:lstStyle/>
          <a:p>
            <a:pPr>
              <a:defRPr/>
            </a:pPr>
            <a:fld id="{B6751225-21E5-47A6-9327-E9088DD2858C}" type="slidenum">
              <a:rPr lang="en-US"/>
              <a:pPr>
                <a:defRPr/>
              </a:pPr>
              <a:t>80</a:t>
            </a:fld>
            <a:endParaRPr lang="en-US" b="0">
              <a:latin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sashq\root\dept\PSD\GRAPHICS\Illustrations\Backgrounds\background_skyblue_haze_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055" y="1977179"/>
            <a:ext cx="6998677" cy="42470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p:txBody>
          <a:bodyPr/>
          <a:lstStyle/>
          <a:p>
            <a:r>
              <a:rPr lang="en-US" dirty="0"/>
              <a:t>When investigating the many numeric functions that exist in SAS, you find truncation functions that you would like to investigate further. </a:t>
            </a:r>
          </a:p>
          <a:p>
            <a:endParaRPr lang="en-US" dirty="0"/>
          </a:p>
          <a:p>
            <a:pPr marL="2286000" lvl="5" indent="0">
              <a:buNone/>
            </a:pPr>
            <a:r>
              <a:rPr lang="en-US" sz="2400" b="1" dirty="0"/>
              <a:t>ROUND</a:t>
            </a:r>
          </a:p>
          <a:p>
            <a:pPr marL="2286000" lvl="5" indent="0">
              <a:buNone/>
            </a:pPr>
            <a:r>
              <a:rPr lang="en-US" sz="2400" b="1" dirty="0"/>
              <a:t>CEIL</a:t>
            </a:r>
          </a:p>
          <a:p>
            <a:pPr marL="2286000" lvl="5" indent="0">
              <a:buNone/>
            </a:pPr>
            <a:r>
              <a:rPr lang="en-US" sz="2400" b="1" dirty="0"/>
              <a:t>FLOOR</a:t>
            </a:r>
          </a:p>
          <a:p>
            <a:pPr marL="2286000" lvl="5" indent="0">
              <a:buNone/>
            </a:pPr>
            <a:r>
              <a:rPr lang="en-US" sz="2400" b="1" dirty="0"/>
              <a:t>INT </a:t>
            </a:r>
          </a:p>
        </p:txBody>
      </p:sp>
      <p:sp>
        <p:nvSpPr>
          <p:cNvPr id="4" name="Slide Number Placeholder 3"/>
          <p:cNvSpPr>
            <a:spLocks noGrp="1"/>
          </p:cNvSpPr>
          <p:nvPr>
            <p:ph type="sldNum" sz="quarter" idx="10"/>
          </p:nvPr>
        </p:nvSpPr>
        <p:spPr/>
        <p:txBody>
          <a:bodyPr/>
          <a:lstStyle/>
          <a:p>
            <a:pPr>
              <a:defRPr/>
            </a:pPr>
            <a:fld id="{F48CE417-898A-4BB0-A0CA-D8A47C256553}" type="slidenum">
              <a:rPr lang="en-US" smtClean="0"/>
              <a:pPr>
                <a:defRPr/>
              </a:pPr>
              <a:t>81</a:t>
            </a:fld>
            <a:endParaRPr lang="en-US" b="0">
              <a:latin typeface="Times New Roman" pitchFamily="18" charset="0"/>
            </a:endParaRPr>
          </a:p>
        </p:txBody>
      </p:sp>
      <p:grpSp>
        <p:nvGrpSpPr>
          <p:cNvPr id="5" name="Group 4"/>
          <p:cNvGrpSpPr/>
          <p:nvPr/>
        </p:nvGrpSpPr>
        <p:grpSpPr>
          <a:xfrm>
            <a:off x="3664349" y="3089985"/>
            <a:ext cx="3321138" cy="1809751"/>
            <a:chOff x="3664349" y="4021990"/>
            <a:chExt cx="3321138" cy="1809751"/>
          </a:xfrm>
        </p:grpSpPr>
        <p:pic>
          <p:nvPicPr>
            <p:cNvPr id="1027" name="Picture 3" descr="\\sashq\root\dept\PSD\GRAPHICS\Illustrations\Fun\magnifierblu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349" y="4021990"/>
              <a:ext cx="2012975" cy="148858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sashq\root\dept\PSD\GRAPHICS\Illustrations\People_Generic\person_red_transpare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8813" y="4021991"/>
              <a:ext cx="1516674" cy="18097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207398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2"/>
          <p:cNvSpPr>
            <a:spLocks noGrp="1" noChangeArrowheads="1"/>
          </p:cNvSpPr>
          <p:nvPr>
            <p:ph type="title"/>
          </p:nvPr>
        </p:nvSpPr>
        <p:spPr>
          <a:noFill/>
        </p:spPr>
        <p:txBody>
          <a:bodyPr/>
          <a:lstStyle/>
          <a:p>
            <a:r>
              <a:rPr lang="en-US" dirty="0"/>
              <a:t>ROUND Function</a:t>
            </a:r>
          </a:p>
        </p:txBody>
      </p:sp>
      <p:sp>
        <p:nvSpPr>
          <p:cNvPr id="43" name="Slide Number Placeholder 3"/>
          <p:cNvSpPr>
            <a:spLocks noGrp="1"/>
          </p:cNvSpPr>
          <p:nvPr>
            <p:ph type="sldNum" sz="quarter" idx="10"/>
          </p:nvPr>
        </p:nvSpPr>
        <p:spPr/>
        <p:txBody>
          <a:bodyPr/>
          <a:lstStyle/>
          <a:p>
            <a:pPr>
              <a:defRPr/>
            </a:pPr>
            <a:fld id="{C67B7619-D829-4A9A-8429-E8BABF03EECE}" type="slidenum">
              <a:rPr lang="en-US"/>
              <a:pPr>
                <a:defRPr/>
              </a:pPr>
              <a:t>82</a:t>
            </a:fld>
            <a:endParaRPr lang="en-US" b="0">
              <a:latin typeface="Times New Roman" pitchFamily="18" charset="0"/>
            </a:endParaRPr>
          </a:p>
        </p:txBody>
      </p:sp>
      <p:sp>
        <p:nvSpPr>
          <p:cNvPr id="116740" name="Rectangle 2"/>
          <p:cNvSpPr>
            <a:spLocks noChangeArrowheads="1"/>
          </p:cNvSpPr>
          <p:nvPr/>
        </p:nvSpPr>
        <p:spPr bwMode="auto">
          <a:xfrm>
            <a:off x="1898920" y="1964041"/>
            <a:ext cx="5251450" cy="20066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buClr>
                <a:srgbClr val="FFCC00"/>
              </a:buClr>
              <a:buSzPct val="60000"/>
              <a:buFont typeface="Monotype Sorts" pitchFamily="2" charset="2"/>
              <a:buNone/>
            </a:pPr>
            <a:r>
              <a:rPr lang="en-US" b="1" dirty="0">
                <a:latin typeface="Courier New" pitchFamily="49" charset="0"/>
              </a:rPr>
              <a:t>data truncate;</a:t>
            </a:r>
            <a:br>
              <a:rPr lang="en-US" b="1" dirty="0">
                <a:latin typeface="Courier New" pitchFamily="49" charset="0"/>
              </a:rPr>
            </a:br>
            <a:r>
              <a:rPr lang="en-US" b="1" dirty="0">
                <a:latin typeface="Courier New" pitchFamily="49" charset="0"/>
              </a:rPr>
              <a:t>   NewVar1=round(12.12);</a:t>
            </a:r>
            <a:br>
              <a:rPr lang="en-US" b="1" dirty="0">
                <a:latin typeface="Courier New" pitchFamily="49" charset="0"/>
              </a:rPr>
            </a:br>
            <a:r>
              <a:rPr lang="en-US" b="1" dirty="0">
                <a:latin typeface="Courier New" pitchFamily="49" charset="0"/>
              </a:rPr>
              <a:t>   NewVar2=round(42.65,.1);</a:t>
            </a:r>
            <a:br>
              <a:rPr lang="en-US" b="1" dirty="0">
                <a:latin typeface="Courier New" pitchFamily="49" charset="0"/>
              </a:rPr>
            </a:br>
            <a:r>
              <a:rPr lang="en-US" b="1" dirty="0">
                <a:latin typeface="Courier New" pitchFamily="49" charset="0"/>
              </a:rPr>
              <a:t>   NewVar3=round(-6.478);</a:t>
            </a:r>
            <a:br>
              <a:rPr lang="en-US" b="1" dirty="0">
                <a:latin typeface="Courier New" pitchFamily="49" charset="0"/>
              </a:rPr>
            </a:br>
            <a:r>
              <a:rPr lang="en-US" b="1" dirty="0">
                <a:latin typeface="Courier New" pitchFamily="49" charset="0"/>
              </a:rPr>
              <a:t>   NewVar4=round(96.47,10); </a:t>
            </a:r>
            <a:br>
              <a:rPr lang="en-US" b="1" dirty="0">
                <a:latin typeface="Courier New" pitchFamily="49" charset="0"/>
              </a:rPr>
            </a:br>
            <a:r>
              <a:rPr lang="en-US" b="1" dirty="0">
                <a:latin typeface="Courier New" pitchFamily="49" charset="0"/>
              </a:rPr>
              <a:t>run;</a:t>
            </a:r>
          </a:p>
        </p:txBody>
      </p:sp>
      <p:sp>
        <p:nvSpPr>
          <p:cNvPr id="116741"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graphicFrame>
        <p:nvGraphicFramePr>
          <p:cNvPr id="700495" name="Group 79"/>
          <p:cNvGraphicFramePr>
            <a:graphicFrameLocks noGrp="1"/>
          </p:cNvGraphicFramePr>
          <p:nvPr>
            <p:extLst>
              <p:ext uri="{D42A27DB-BD31-4B8C-83A1-F6EECF244321}">
                <p14:modId xmlns:p14="http://schemas.microsoft.com/office/powerpoint/2010/main" val="3774035437"/>
              </p:ext>
            </p:extLst>
          </p:nvPr>
        </p:nvGraphicFramePr>
        <p:xfrm>
          <a:off x="830871" y="4632325"/>
          <a:ext cx="7772400" cy="1382713"/>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NewVar1</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NewVar2</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NewVar3</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NewVar4</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42.7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 name="TextBox 1"/>
          <p:cNvSpPr txBox="1"/>
          <p:nvPr/>
        </p:nvSpPr>
        <p:spPr>
          <a:xfrm>
            <a:off x="642026" y="1001949"/>
            <a:ext cx="8229600" cy="1200329"/>
          </a:xfrm>
          <a:prstGeom prst="rect">
            <a:avLst/>
          </a:prstGeom>
          <a:noFill/>
        </p:spPr>
        <p:txBody>
          <a:bodyPr wrap="square" rtlCol="0">
            <a:spAutoFit/>
          </a:bodyPr>
          <a:lstStyle/>
          <a:p>
            <a:r>
              <a:rPr lang="en-US" dirty="0"/>
              <a:t>The ROUND function returns a value rounded </a:t>
            </a:r>
            <a:br>
              <a:rPr lang="en-US" dirty="0"/>
            </a:br>
            <a:r>
              <a:rPr lang="en-US" dirty="0"/>
              <a:t>to the nearest multiple of </a:t>
            </a:r>
            <a:r>
              <a:rPr lang="en-US" i="1" dirty="0">
                <a:solidFill>
                  <a:srgbClr val="000000"/>
                </a:solidFill>
              </a:rPr>
              <a:t>rounding unit</a:t>
            </a:r>
            <a:r>
              <a:rPr lang="en-US" dirty="0"/>
              <a:t>. </a:t>
            </a:r>
          </a:p>
          <a:p>
            <a:endParaRPr lang="en-US" dirty="0"/>
          </a:p>
        </p:txBody>
      </p:sp>
      <p:sp>
        <p:nvSpPr>
          <p:cNvPr id="8" name="Text Box 6"/>
          <p:cNvSpPr txBox="1">
            <a:spLocks noChangeArrowheads="1"/>
          </p:cNvSpPr>
          <p:nvPr>
            <p:custDataLst>
              <p:tags r:id="rId1"/>
            </p:custDataLst>
          </p:nvPr>
        </p:nvSpPr>
        <p:spPr bwMode="auto">
          <a:xfrm>
            <a:off x="2184670" y="3891378"/>
            <a:ext cx="6597768"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ROUND</a:t>
            </a:r>
            <a:r>
              <a:rPr lang="en-US" dirty="0">
                <a:solidFill>
                  <a:srgbClr val="000000"/>
                </a:solidFill>
              </a:rPr>
              <a:t>(</a:t>
            </a:r>
            <a:r>
              <a:rPr lang="en-US" i="1" dirty="0">
                <a:solidFill>
                  <a:srgbClr val="000000"/>
                </a:solidFill>
              </a:rPr>
              <a:t>argument&lt;,rounding-unit&gt;</a:t>
            </a:r>
            <a:r>
              <a:rPr lang="en-US" dirty="0">
                <a:solidFill>
                  <a:srgbClr val="000000"/>
                </a:solidFill>
              </a:rPr>
              <a:t>)</a:t>
            </a:r>
            <a:r>
              <a:rPr lang="en-US" b="1" dirty="0">
                <a:solidFill>
                  <a:srgbClr val="000000"/>
                </a:solidFill>
              </a:rPr>
              <a:t>;</a:t>
            </a:r>
          </a:p>
        </p:txBody>
      </p:sp>
    </p:spTree>
    <p:extLst>
      <p:ext uri="{BB962C8B-B14F-4D97-AF65-F5344CB8AC3E}">
        <p14:creationId xmlns:p14="http://schemas.microsoft.com/office/powerpoint/2010/main" val="23265838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2"/>
          <p:cNvSpPr>
            <a:spLocks noGrp="1" noChangeArrowheads="1"/>
          </p:cNvSpPr>
          <p:nvPr>
            <p:ph type="title"/>
          </p:nvPr>
        </p:nvSpPr>
        <p:spPr>
          <a:noFill/>
        </p:spPr>
        <p:txBody>
          <a:bodyPr/>
          <a:lstStyle/>
          <a:p>
            <a:r>
              <a:rPr lang="en-US" dirty="0"/>
              <a:t>ROUND Function</a:t>
            </a:r>
          </a:p>
        </p:txBody>
      </p:sp>
      <p:sp>
        <p:nvSpPr>
          <p:cNvPr id="34" name="Slide Number Placeholder 3"/>
          <p:cNvSpPr>
            <a:spLocks noGrp="1"/>
          </p:cNvSpPr>
          <p:nvPr>
            <p:ph type="sldNum" sz="quarter" idx="10"/>
          </p:nvPr>
        </p:nvSpPr>
        <p:spPr/>
        <p:txBody>
          <a:bodyPr/>
          <a:lstStyle/>
          <a:p>
            <a:pPr>
              <a:defRPr/>
            </a:pPr>
            <a:fld id="{8B3C70B0-7FC0-42CF-B2F8-2C587C725FAC}" type="slidenum">
              <a:rPr lang="en-US"/>
              <a:pPr>
                <a:defRPr/>
              </a:pPr>
              <a:t>83</a:t>
            </a:fld>
            <a:endParaRPr lang="en-US" b="0">
              <a:latin typeface="Times New Roman" pitchFamily="18" charset="0"/>
            </a:endParaRPr>
          </a:p>
        </p:txBody>
      </p:sp>
      <p:sp>
        <p:nvSpPr>
          <p:cNvPr id="117764" name="Rectangle 2"/>
          <p:cNvSpPr>
            <a:spLocks noChangeArrowheads="1"/>
          </p:cNvSpPr>
          <p:nvPr/>
        </p:nvSpPr>
        <p:spPr bwMode="auto">
          <a:xfrm>
            <a:off x="1898650" y="1322388"/>
            <a:ext cx="5251450" cy="13843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buClr>
                <a:srgbClr val="FFCC00"/>
              </a:buClr>
              <a:buSzPct val="60000"/>
              <a:buFont typeface="Monotype Sorts" pitchFamily="2" charset="2"/>
              <a:buNone/>
            </a:pPr>
            <a:r>
              <a:rPr lang="en-US" b="1">
                <a:latin typeface="Courier New" pitchFamily="49" charset="0"/>
              </a:rPr>
              <a:t>data truncate;</a:t>
            </a:r>
            <a:br>
              <a:rPr lang="en-US" b="1">
                <a:latin typeface="Courier New" pitchFamily="49" charset="0"/>
              </a:rPr>
            </a:br>
            <a:r>
              <a:rPr lang="en-US" b="1">
                <a:latin typeface="Courier New" pitchFamily="49" charset="0"/>
              </a:rPr>
              <a:t>   NewVar5=round(12.69,.25);</a:t>
            </a:r>
            <a:br>
              <a:rPr lang="en-US" b="1">
                <a:latin typeface="Courier New" pitchFamily="49" charset="0"/>
              </a:rPr>
            </a:br>
            <a:r>
              <a:rPr lang="en-US" b="1">
                <a:latin typeface="Courier New" pitchFamily="49" charset="0"/>
              </a:rPr>
              <a:t>   NewVar6=round(42.65,.5); </a:t>
            </a:r>
            <a:br>
              <a:rPr lang="en-US" b="1">
                <a:latin typeface="Courier New" pitchFamily="49" charset="0"/>
              </a:rPr>
            </a:br>
            <a:r>
              <a:rPr lang="en-US" b="1">
                <a:latin typeface="Courier New" pitchFamily="49" charset="0"/>
              </a:rPr>
              <a:t>run;</a:t>
            </a:r>
          </a:p>
        </p:txBody>
      </p:sp>
      <p:sp>
        <p:nvSpPr>
          <p:cNvPr id="117765"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graphicFrame>
        <p:nvGraphicFramePr>
          <p:cNvPr id="735338" name="Group 106"/>
          <p:cNvGraphicFramePr>
            <a:graphicFrameLocks noGrp="1"/>
          </p:cNvGraphicFramePr>
          <p:nvPr>
            <p:extLst>
              <p:ext uri="{D42A27DB-BD31-4B8C-83A1-F6EECF244321}">
                <p14:modId xmlns:p14="http://schemas.microsoft.com/office/powerpoint/2010/main" val="2114501637"/>
              </p:ext>
            </p:extLst>
          </p:nvPr>
        </p:nvGraphicFramePr>
        <p:xfrm>
          <a:off x="2476500" y="3432968"/>
          <a:ext cx="3886200" cy="1382713"/>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NewVar5</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NewVar6</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12.75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17778" name="Rectangle 70"/>
          <p:cNvSpPr>
            <a:spLocks noChangeArrowheads="1"/>
          </p:cNvSpPr>
          <p:nvPr>
            <p:custDataLst>
              <p:tags r:id="rId1"/>
            </p:custDataLst>
          </p:nvPr>
        </p:nvSpPr>
        <p:spPr bwMode="auto">
          <a:xfrm>
            <a:off x="2490788" y="1677988"/>
            <a:ext cx="458946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17779" name="Text Box 71"/>
          <p:cNvSpPr txBox="1">
            <a:spLocks noChangeArrowheads="1"/>
          </p:cNvSpPr>
          <p:nvPr>
            <p:custDataLst>
              <p:tags r:id="rId2"/>
            </p:custDataLst>
          </p:nvPr>
        </p:nvSpPr>
        <p:spPr bwMode="auto">
          <a:xfrm>
            <a:off x="3695701" y="2547938"/>
            <a:ext cx="4419599" cy="539155"/>
          </a:xfrm>
          <a:prstGeom prst="roundRect">
            <a:avLst/>
          </a:prstGeom>
          <a:solidFill>
            <a:srgbClr val="0053C3"/>
          </a:solidFill>
          <a:ln w="19050">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2000" dirty="0">
                <a:solidFill>
                  <a:srgbClr val="FFFFFF"/>
                </a:solidFill>
              </a:rPr>
              <a:t>Round to the nearest multiple of .25</a:t>
            </a:r>
          </a:p>
        </p:txBody>
      </p:sp>
      <p:sp>
        <p:nvSpPr>
          <p:cNvPr id="117780"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Tree>
    <p:extLst>
      <p:ext uri="{BB962C8B-B14F-4D97-AF65-F5344CB8AC3E}">
        <p14:creationId xmlns:p14="http://schemas.microsoft.com/office/powerpoint/2010/main" val="27185230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0"/>
          <p:cNvSpPr>
            <a:spLocks noGrp="1" noChangeArrowheads="1"/>
          </p:cNvSpPr>
          <p:nvPr>
            <p:ph type="title"/>
          </p:nvPr>
        </p:nvSpPr>
        <p:spPr>
          <a:noFill/>
        </p:spPr>
        <p:txBody>
          <a:bodyPr/>
          <a:lstStyle/>
          <a:p>
            <a:r>
              <a:rPr lang="en-US" dirty="0"/>
              <a:t>ROUND Function</a:t>
            </a:r>
          </a:p>
        </p:txBody>
      </p:sp>
      <p:sp>
        <p:nvSpPr>
          <p:cNvPr id="33" name="Slide Number Placeholder 3"/>
          <p:cNvSpPr>
            <a:spLocks noGrp="1"/>
          </p:cNvSpPr>
          <p:nvPr>
            <p:ph type="sldNum" sz="quarter" idx="10"/>
          </p:nvPr>
        </p:nvSpPr>
        <p:spPr/>
        <p:txBody>
          <a:bodyPr/>
          <a:lstStyle/>
          <a:p>
            <a:pPr>
              <a:defRPr/>
            </a:pPr>
            <a:fld id="{ADDD0AD6-56FC-4FA2-A87A-7E7041A15860}" type="slidenum">
              <a:rPr lang="en-US"/>
              <a:pPr>
                <a:defRPr/>
              </a:pPr>
              <a:t>84</a:t>
            </a:fld>
            <a:endParaRPr lang="en-US" b="0">
              <a:latin typeface="Times New Roman" pitchFamily="18" charset="0"/>
            </a:endParaRPr>
          </a:p>
        </p:txBody>
      </p:sp>
      <p:sp>
        <p:nvSpPr>
          <p:cNvPr id="118788" name="Rectangle 2"/>
          <p:cNvSpPr>
            <a:spLocks noChangeArrowheads="1"/>
          </p:cNvSpPr>
          <p:nvPr/>
        </p:nvSpPr>
        <p:spPr bwMode="auto">
          <a:xfrm>
            <a:off x="1898650" y="1322388"/>
            <a:ext cx="5251450" cy="13843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buClr>
                <a:srgbClr val="FFCC00"/>
              </a:buClr>
              <a:buSzPct val="60000"/>
              <a:buFont typeface="Monotype Sorts" pitchFamily="2" charset="2"/>
              <a:buNone/>
            </a:pPr>
            <a:r>
              <a:rPr lang="en-US" b="1">
                <a:latin typeface="Courier New" pitchFamily="49" charset="0"/>
              </a:rPr>
              <a:t>data truncate;</a:t>
            </a:r>
            <a:br>
              <a:rPr lang="en-US" b="1">
                <a:latin typeface="Courier New" pitchFamily="49" charset="0"/>
              </a:rPr>
            </a:br>
            <a:r>
              <a:rPr lang="en-US" b="1">
                <a:latin typeface="Courier New" pitchFamily="49" charset="0"/>
              </a:rPr>
              <a:t>   NewVar5=round(12.69,.25);</a:t>
            </a:r>
            <a:br>
              <a:rPr lang="en-US" b="1">
                <a:latin typeface="Courier New" pitchFamily="49" charset="0"/>
              </a:rPr>
            </a:br>
            <a:r>
              <a:rPr lang="en-US" b="1">
                <a:latin typeface="Courier New" pitchFamily="49" charset="0"/>
              </a:rPr>
              <a:t>   NewVar6=round(42.65,.5); </a:t>
            </a:r>
            <a:br>
              <a:rPr lang="en-US" b="1">
                <a:latin typeface="Courier New" pitchFamily="49" charset="0"/>
              </a:rPr>
            </a:br>
            <a:r>
              <a:rPr lang="en-US" b="1">
                <a:latin typeface="Courier New" pitchFamily="49" charset="0"/>
              </a:rPr>
              <a:t>run;</a:t>
            </a:r>
          </a:p>
        </p:txBody>
      </p:sp>
      <p:sp>
        <p:nvSpPr>
          <p:cNvPr id="118789"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18803" name="Rectangle 33"/>
          <p:cNvSpPr>
            <a:spLocks noChangeArrowheads="1"/>
          </p:cNvSpPr>
          <p:nvPr>
            <p:custDataLst>
              <p:tags r:id="rId1"/>
            </p:custDataLst>
          </p:nvPr>
        </p:nvSpPr>
        <p:spPr bwMode="auto">
          <a:xfrm>
            <a:off x="2490788" y="1989138"/>
            <a:ext cx="44069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9" name="Text Box 71"/>
          <p:cNvSpPr txBox="1">
            <a:spLocks noChangeArrowheads="1"/>
          </p:cNvSpPr>
          <p:nvPr>
            <p:custDataLst>
              <p:tags r:id="rId2"/>
            </p:custDataLst>
          </p:nvPr>
        </p:nvSpPr>
        <p:spPr bwMode="auto">
          <a:xfrm>
            <a:off x="3695701" y="2547938"/>
            <a:ext cx="4419599" cy="539155"/>
          </a:xfrm>
          <a:prstGeom prst="roundRect">
            <a:avLst/>
          </a:prstGeom>
          <a:solidFill>
            <a:srgbClr val="0053C3"/>
          </a:solidFill>
          <a:ln w="19050">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2000" dirty="0">
                <a:solidFill>
                  <a:srgbClr val="FFFFFF"/>
                </a:solidFill>
              </a:rPr>
              <a:t>Round to the nearest multiple of .5</a:t>
            </a:r>
          </a:p>
        </p:txBody>
      </p:sp>
      <p:graphicFrame>
        <p:nvGraphicFramePr>
          <p:cNvPr id="11" name="Group 106"/>
          <p:cNvGraphicFramePr>
            <a:graphicFrameLocks noGrp="1"/>
          </p:cNvGraphicFramePr>
          <p:nvPr>
            <p:extLst>
              <p:ext uri="{D42A27DB-BD31-4B8C-83A1-F6EECF244321}">
                <p14:modId xmlns:p14="http://schemas.microsoft.com/office/powerpoint/2010/main" val="3510818838"/>
              </p:ext>
            </p:extLst>
          </p:nvPr>
        </p:nvGraphicFramePr>
        <p:xfrm>
          <a:off x="2476500" y="3432968"/>
          <a:ext cx="3886200" cy="1382713"/>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NewVar5</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NewVar6</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12.75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42.5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535689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CEIL Function</a:t>
            </a:r>
          </a:p>
        </p:txBody>
      </p:sp>
      <p:sp>
        <p:nvSpPr>
          <p:cNvPr id="119811" name="Rectangle 3"/>
          <p:cNvSpPr>
            <a:spLocks noGrp="1" noChangeArrowheads="1"/>
          </p:cNvSpPr>
          <p:nvPr>
            <p:ph idx="1"/>
          </p:nvPr>
        </p:nvSpPr>
        <p:spPr>
          <a:xfrm>
            <a:off x="685800" y="1071563"/>
            <a:ext cx="7769225" cy="4267200"/>
          </a:xfrm>
        </p:spPr>
        <p:txBody>
          <a:bodyPr/>
          <a:lstStyle/>
          <a:p>
            <a:r>
              <a:rPr lang="en-US" dirty="0"/>
              <a:t>The CEIL function returns the smallest integer </a:t>
            </a:r>
            <a:br>
              <a:rPr lang="en-US" dirty="0"/>
            </a:br>
            <a:r>
              <a:rPr lang="en-US" dirty="0"/>
              <a:t>greater than or equal to the argument.</a:t>
            </a:r>
          </a:p>
        </p:txBody>
      </p:sp>
      <p:sp>
        <p:nvSpPr>
          <p:cNvPr id="24" name="Slide Number Placeholder 3"/>
          <p:cNvSpPr>
            <a:spLocks noGrp="1"/>
          </p:cNvSpPr>
          <p:nvPr>
            <p:ph type="sldNum" sz="quarter" idx="10"/>
          </p:nvPr>
        </p:nvSpPr>
        <p:spPr/>
        <p:txBody>
          <a:bodyPr/>
          <a:lstStyle/>
          <a:p>
            <a:pPr>
              <a:defRPr/>
            </a:pPr>
            <a:fld id="{4D69ECC6-3E19-44CD-BD92-6CF496809DF1}" type="slidenum">
              <a:rPr lang="en-US"/>
              <a:pPr>
                <a:defRPr/>
              </a:pPr>
              <a:t>85</a:t>
            </a:fld>
            <a:endParaRPr lang="en-US" b="0">
              <a:latin typeface="Times New Roman" pitchFamily="18" charset="0"/>
            </a:endParaRPr>
          </a:p>
        </p:txBody>
      </p:sp>
      <p:grpSp>
        <p:nvGrpSpPr>
          <p:cNvPr id="119813" name="Group 27"/>
          <p:cNvGrpSpPr>
            <a:grpSpLocks/>
          </p:cNvGrpSpPr>
          <p:nvPr/>
        </p:nvGrpSpPr>
        <p:grpSpPr bwMode="auto">
          <a:xfrm>
            <a:off x="687388" y="3778250"/>
            <a:ext cx="7769225" cy="746125"/>
            <a:chOff x="433" y="2380"/>
            <a:chExt cx="4894" cy="470"/>
          </a:xfrm>
        </p:grpSpPr>
        <p:sp>
          <p:nvSpPr>
            <p:cNvPr id="119823" name="Line 4"/>
            <p:cNvSpPr>
              <a:spLocks noChangeShapeType="1"/>
            </p:cNvSpPr>
            <p:nvPr/>
          </p:nvSpPr>
          <p:spPr bwMode="auto">
            <a:xfrm>
              <a:off x="433" y="2746"/>
              <a:ext cx="4894"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9824" name="Group 19"/>
            <p:cNvGrpSpPr>
              <a:grpSpLocks/>
            </p:cNvGrpSpPr>
            <p:nvPr/>
          </p:nvGrpSpPr>
          <p:grpSpPr bwMode="auto">
            <a:xfrm>
              <a:off x="1329" y="2382"/>
              <a:ext cx="223" cy="467"/>
              <a:chOff x="1429" y="2382"/>
              <a:chExt cx="223" cy="467"/>
            </a:xfrm>
          </p:grpSpPr>
          <p:sp>
            <p:nvSpPr>
              <p:cNvPr id="119831" name="Line 5"/>
              <p:cNvSpPr>
                <a:spLocks noChangeShapeType="1"/>
              </p:cNvSpPr>
              <p:nvPr/>
            </p:nvSpPr>
            <p:spPr bwMode="auto">
              <a:xfrm>
                <a:off x="1540" y="2658"/>
                <a:ext cx="0" cy="1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9832" name="Text Box 8"/>
              <p:cNvSpPr txBox="1">
                <a:spLocks noChangeArrowheads="1"/>
              </p:cNvSpPr>
              <p:nvPr/>
            </p:nvSpPr>
            <p:spPr bwMode="auto">
              <a:xfrm>
                <a:off x="1429" y="238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3</a:t>
                </a:r>
              </a:p>
            </p:txBody>
          </p:sp>
        </p:grpSp>
        <p:grpSp>
          <p:nvGrpSpPr>
            <p:cNvPr id="119825" name="Group 20"/>
            <p:cNvGrpSpPr>
              <a:grpSpLocks/>
            </p:cNvGrpSpPr>
            <p:nvPr/>
          </p:nvGrpSpPr>
          <p:grpSpPr bwMode="auto">
            <a:xfrm>
              <a:off x="2769" y="2380"/>
              <a:ext cx="223" cy="469"/>
              <a:chOff x="2742" y="2380"/>
              <a:chExt cx="223" cy="469"/>
            </a:xfrm>
          </p:grpSpPr>
          <p:sp>
            <p:nvSpPr>
              <p:cNvPr id="119829" name="Line 6"/>
              <p:cNvSpPr>
                <a:spLocks noChangeShapeType="1"/>
              </p:cNvSpPr>
              <p:nvPr/>
            </p:nvSpPr>
            <p:spPr bwMode="auto">
              <a:xfrm>
                <a:off x="2854" y="2658"/>
                <a:ext cx="0" cy="1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9830" name="Text Box 9"/>
              <p:cNvSpPr txBox="1">
                <a:spLocks noChangeArrowheads="1"/>
              </p:cNvSpPr>
              <p:nvPr/>
            </p:nvSpPr>
            <p:spPr bwMode="auto">
              <a:xfrm>
                <a:off x="2742" y="238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4</a:t>
                </a:r>
              </a:p>
            </p:txBody>
          </p:sp>
        </p:grpSp>
        <p:grpSp>
          <p:nvGrpSpPr>
            <p:cNvPr id="119826" name="Group 21"/>
            <p:cNvGrpSpPr>
              <a:grpSpLocks/>
            </p:cNvGrpSpPr>
            <p:nvPr/>
          </p:nvGrpSpPr>
          <p:grpSpPr bwMode="auto">
            <a:xfrm>
              <a:off x="4208" y="2385"/>
              <a:ext cx="223" cy="465"/>
              <a:chOff x="3995" y="2385"/>
              <a:chExt cx="223" cy="465"/>
            </a:xfrm>
          </p:grpSpPr>
          <p:sp>
            <p:nvSpPr>
              <p:cNvPr id="119827" name="Line 7"/>
              <p:cNvSpPr>
                <a:spLocks noChangeShapeType="1"/>
              </p:cNvSpPr>
              <p:nvPr/>
            </p:nvSpPr>
            <p:spPr bwMode="auto">
              <a:xfrm>
                <a:off x="4106" y="2659"/>
                <a:ext cx="0" cy="1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9828" name="Text Box 10"/>
              <p:cNvSpPr txBox="1">
                <a:spLocks noChangeArrowheads="1"/>
              </p:cNvSpPr>
              <p:nvPr/>
            </p:nvSpPr>
            <p:spPr bwMode="auto">
              <a:xfrm>
                <a:off x="3995" y="23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5</a:t>
                </a:r>
              </a:p>
            </p:txBody>
          </p:sp>
        </p:grpSp>
      </p:grpSp>
      <p:sp>
        <p:nvSpPr>
          <p:cNvPr id="119814" name="Text Box 11"/>
          <p:cNvSpPr txBox="1">
            <a:spLocks noChangeArrowheads="1"/>
          </p:cNvSpPr>
          <p:nvPr/>
        </p:nvSpPr>
        <p:spPr bwMode="auto">
          <a:xfrm>
            <a:off x="5310188" y="411797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X</a:t>
            </a:r>
          </a:p>
        </p:txBody>
      </p:sp>
      <p:sp>
        <p:nvSpPr>
          <p:cNvPr id="119815" name="Text Box 12"/>
          <p:cNvSpPr txBox="1">
            <a:spLocks noChangeArrowheads="1"/>
          </p:cNvSpPr>
          <p:nvPr/>
        </p:nvSpPr>
        <p:spPr bwMode="auto">
          <a:xfrm>
            <a:off x="5186363" y="4432300"/>
            <a:ext cx="60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4.4</a:t>
            </a:r>
          </a:p>
        </p:txBody>
      </p:sp>
      <p:cxnSp>
        <p:nvCxnSpPr>
          <p:cNvPr id="119816" name="AutoShape 24"/>
          <p:cNvCxnSpPr>
            <a:cxnSpLocks noChangeShapeType="1"/>
            <a:stCxn id="119817" idx="0"/>
            <a:endCxn id="119818" idx="0"/>
          </p:cNvCxnSpPr>
          <p:nvPr/>
        </p:nvCxnSpPr>
        <p:spPr bwMode="auto">
          <a:xfrm rot="-5400000">
            <a:off x="6181726" y="3683000"/>
            <a:ext cx="4762" cy="1354137"/>
          </a:xfrm>
          <a:prstGeom prst="curvedConnector3">
            <a:avLst>
              <a:gd name="adj1" fmla="val 4900000"/>
            </a:avLst>
          </a:prstGeom>
          <a:noFill/>
          <a:ln w="38100">
            <a:solidFill>
              <a:srgbClr val="00349C"/>
            </a:solidFill>
            <a:round/>
            <a:headEnd type="none" w="sm" len="sm"/>
            <a:tailEnd type="triangle" w="med" len="lg"/>
          </a:ln>
          <a:extLst>
            <a:ext uri="{909E8E84-426E-40DD-AFC4-6F175D3DCCD1}">
              <a14:hiddenFill xmlns:a14="http://schemas.microsoft.com/office/drawing/2010/main">
                <a:noFill/>
              </a14:hiddenFill>
            </a:ext>
          </a:extLst>
        </p:spPr>
      </p:cxnSp>
      <p:sp>
        <p:nvSpPr>
          <p:cNvPr id="119817" name="Rectangle 25"/>
          <p:cNvSpPr>
            <a:spLocks noChangeArrowheads="1"/>
          </p:cNvSpPr>
          <p:nvPr/>
        </p:nvSpPr>
        <p:spPr bwMode="auto">
          <a:xfrm>
            <a:off x="5356225" y="4362450"/>
            <a:ext cx="3016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19818" name="Rectangle 26"/>
          <p:cNvSpPr>
            <a:spLocks noChangeArrowheads="1"/>
          </p:cNvSpPr>
          <p:nvPr/>
        </p:nvSpPr>
        <p:spPr bwMode="auto">
          <a:xfrm>
            <a:off x="6710363" y="4357688"/>
            <a:ext cx="3016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19819" name="Oval 28"/>
          <p:cNvSpPr>
            <a:spLocks noChangeArrowheads="1"/>
          </p:cNvSpPr>
          <p:nvPr/>
        </p:nvSpPr>
        <p:spPr bwMode="auto">
          <a:xfrm>
            <a:off x="6654800" y="3722688"/>
            <a:ext cx="365125" cy="1006475"/>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9820" name="Text Box 29"/>
          <p:cNvSpPr txBox="1">
            <a:spLocks noChangeArrowheads="1"/>
          </p:cNvSpPr>
          <p:nvPr>
            <p:custDataLst>
              <p:tags r:id="rId1"/>
            </p:custDataLst>
          </p:nvPr>
        </p:nvSpPr>
        <p:spPr bwMode="auto">
          <a:xfrm>
            <a:off x="1371600" y="2516188"/>
            <a:ext cx="3724275"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CEIL</a:t>
            </a:r>
            <a:r>
              <a:rPr lang="en-US" dirty="0">
                <a:solidFill>
                  <a:srgbClr val="000000"/>
                </a:solidFill>
              </a:rPr>
              <a:t>(</a:t>
            </a:r>
            <a:r>
              <a:rPr lang="en-US" i="1" dirty="0">
                <a:solidFill>
                  <a:srgbClr val="000000"/>
                </a:solidFill>
              </a:rPr>
              <a:t>argument</a:t>
            </a:r>
            <a:r>
              <a:rPr lang="en-US" dirty="0">
                <a:solidFill>
                  <a:srgbClr val="000000"/>
                </a:solidFill>
              </a:rPr>
              <a:t>)</a:t>
            </a:r>
            <a:r>
              <a:rPr lang="en-US" b="1" dirty="0">
                <a:solidFill>
                  <a:srgbClr val="000000"/>
                </a:solidFill>
              </a:rPr>
              <a:t>;</a:t>
            </a:r>
          </a:p>
        </p:txBody>
      </p:sp>
      <p:sp>
        <p:nvSpPr>
          <p:cNvPr id="119821" name="Text Box 30"/>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19822" name="Text Box 31"/>
          <p:cNvSpPr txBox="1">
            <a:spLocks noChangeArrowheads="1"/>
          </p:cNvSpPr>
          <p:nvPr/>
        </p:nvSpPr>
        <p:spPr bwMode="auto">
          <a:xfrm>
            <a:off x="5452641" y="2640013"/>
            <a:ext cx="2330450" cy="4508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a:latin typeface="Courier New" pitchFamily="49" charset="0"/>
              </a:rPr>
              <a:t>x=ceil(4.4);</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dirty="0"/>
              <a:t>FLOOR Function</a:t>
            </a:r>
          </a:p>
        </p:txBody>
      </p:sp>
      <p:sp>
        <p:nvSpPr>
          <p:cNvPr id="120835" name="Rectangle 3"/>
          <p:cNvSpPr>
            <a:spLocks noGrp="1" noChangeArrowheads="1"/>
          </p:cNvSpPr>
          <p:nvPr>
            <p:ph idx="1"/>
          </p:nvPr>
        </p:nvSpPr>
        <p:spPr>
          <a:xfrm>
            <a:off x="685800" y="1071563"/>
            <a:ext cx="7769225" cy="4267200"/>
          </a:xfrm>
        </p:spPr>
        <p:txBody>
          <a:bodyPr/>
          <a:lstStyle/>
          <a:p>
            <a:r>
              <a:rPr lang="en-US" dirty="0"/>
              <a:t>The FLOOR function returns the greatest integer </a:t>
            </a:r>
            <a:br>
              <a:rPr lang="en-US" dirty="0"/>
            </a:br>
            <a:r>
              <a:rPr lang="en-US" dirty="0"/>
              <a:t>less than or equal to the argument.</a:t>
            </a:r>
          </a:p>
        </p:txBody>
      </p:sp>
      <p:sp>
        <p:nvSpPr>
          <p:cNvPr id="24" name="Slide Number Placeholder 3"/>
          <p:cNvSpPr>
            <a:spLocks noGrp="1"/>
          </p:cNvSpPr>
          <p:nvPr>
            <p:ph type="sldNum" sz="quarter" idx="10"/>
          </p:nvPr>
        </p:nvSpPr>
        <p:spPr/>
        <p:txBody>
          <a:bodyPr/>
          <a:lstStyle/>
          <a:p>
            <a:pPr>
              <a:defRPr/>
            </a:pPr>
            <a:fld id="{1431D420-936E-4357-A572-740AFEE045B5}" type="slidenum">
              <a:rPr lang="en-US"/>
              <a:pPr>
                <a:defRPr/>
              </a:pPr>
              <a:t>86</a:t>
            </a:fld>
            <a:endParaRPr lang="en-US" b="0">
              <a:latin typeface="Times New Roman" pitchFamily="18" charset="0"/>
            </a:endParaRPr>
          </a:p>
        </p:txBody>
      </p:sp>
      <p:sp>
        <p:nvSpPr>
          <p:cNvPr id="120837" name="Text Box 11"/>
          <p:cNvSpPr txBox="1">
            <a:spLocks noChangeArrowheads="1"/>
          </p:cNvSpPr>
          <p:nvPr/>
        </p:nvSpPr>
        <p:spPr bwMode="auto">
          <a:xfrm>
            <a:off x="3481388" y="412908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X</a:t>
            </a:r>
            <a:endParaRPr lang="en-US">
              <a:solidFill>
                <a:schemeClr val="bg2"/>
              </a:solidFill>
            </a:endParaRPr>
          </a:p>
        </p:txBody>
      </p:sp>
      <p:sp>
        <p:nvSpPr>
          <p:cNvPr id="120838" name="Text Box 12"/>
          <p:cNvSpPr txBox="1">
            <a:spLocks noChangeArrowheads="1"/>
          </p:cNvSpPr>
          <p:nvPr/>
        </p:nvSpPr>
        <p:spPr bwMode="auto">
          <a:xfrm>
            <a:off x="3381375" y="4430713"/>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3.6</a:t>
            </a:r>
            <a:endParaRPr lang="en-US">
              <a:solidFill>
                <a:schemeClr val="bg2"/>
              </a:solidFill>
            </a:endParaRPr>
          </a:p>
        </p:txBody>
      </p:sp>
      <p:grpSp>
        <p:nvGrpSpPr>
          <p:cNvPr id="120839" name="Group 32"/>
          <p:cNvGrpSpPr>
            <a:grpSpLocks/>
          </p:cNvGrpSpPr>
          <p:nvPr/>
        </p:nvGrpSpPr>
        <p:grpSpPr bwMode="auto">
          <a:xfrm>
            <a:off x="687388" y="3778250"/>
            <a:ext cx="7769225" cy="746125"/>
            <a:chOff x="433" y="2380"/>
            <a:chExt cx="4894" cy="470"/>
          </a:xfrm>
        </p:grpSpPr>
        <p:sp>
          <p:nvSpPr>
            <p:cNvPr id="120847" name="Line 20"/>
            <p:cNvSpPr>
              <a:spLocks noChangeShapeType="1"/>
            </p:cNvSpPr>
            <p:nvPr/>
          </p:nvSpPr>
          <p:spPr bwMode="auto">
            <a:xfrm>
              <a:off x="433" y="2746"/>
              <a:ext cx="4894"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20848" name="Group 21"/>
            <p:cNvGrpSpPr>
              <a:grpSpLocks/>
            </p:cNvGrpSpPr>
            <p:nvPr/>
          </p:nvGrpSpPr>
          <p:grpSpPr bwMode="auto">
            <a:xfrm>
              <a:off x="1329" y="2382"/>
              <a:ext cx="223" cy="467"/>
              <a:chOff x="1429" y="2382"/>
              <a:chExt cx="223" cy="467"/>
            </a:xfrm>
          </p:grpSpPr>
          <p:sp>
            <p:nvSpPr>
              <p:cNvPr id="120855" name="Line 22"/>
              <p:cNvSpPr>
                <a:spLocks noChangeShapeType="1"/>
              </p:cNvSpPr>
              <p:nvPr/>
            </p:nvSpPr>
            <p:spPr bwMode="auto">
              <a:xfrm>
                <a:off x="1540" y="2658"/>
                <a:ext cx="0" cy="1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0856" name="Text Box 23"/>
              <p:cNvSpPr txBox="1">
                <a:spLocks noChangeArrowheads="1"/>
              </p:cNvSpPr>
              <p:nvPr/>
            </p:nvSpPr>
            <p:spPr bwMode="auto">
              <a:xfrm>
                <a:off x="1429" y="238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3</a:t>
                </a:r>
              </a:p>
            </p:txBody>
          </p:sp>
        </p:grpSp>
        <p:grpSp>
          <p:nvGrpSpPr>
            <p:cNvPr id="120849" name="Group 24"/>
            <p:cNvGrpSpPr>
              <a:grpSpLocks/>
            </p:cNvGrpSpPr>
            <p:nvPr/>
          </p:nvGrpSpPr>
          <p:grpSpPr bwMode="auto">
            <a:xfrm>
              <a:off x="2769" y="2380"/>
              <a:ext cx="223" cy="469"/>
              <a:chOff x="2742" y="2380"/>
              <a:chExt cx="223" cy="469"/>
            </a:xfrm>
          </p:grpSpPr>
          <p:sp>
            <p:nvSpPr>
              <p:cNvPr id="120853" name="Line 25"/>
              <p:cNvSpPr>
                <a:spLocks noChangeShapeType="1"/>
              </p:cNvSpPr>
              <p:nvPr/>
            </p:nvSpPr>
            <p:spPr bwMode="auto">
              <a:xfrm>
                <a:off x="2854" y="2658"/>
                <a:ext cx="0" cy="1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0854" name="Text Box 26"/>
              <p:cNvSpPr txBox="1">
                <a:spLocks noChangeArrowheads="1"/>
              </p:cNvSpPr>
              <p:nvPr/>
            </p:nvSpPr>
            <p:spPr bwMode="auto">
              <a:xfrm>
                <a:off x="2742" y="238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4</a:t>
                </a:r>
              </a:p>
            </p:txBody>
          </p:sp>
        </p:grpSp>
        <p:grpSp>
          <p:nvGrpSpPr>
            <p:cNvPr id="120850" name="Group 27"/>
            <p:cNvGrpSpPr>
              <a:grpSpLocks/>
            </p:cNvGrpSpPr>
            <p:nvPr/>
          </p:nvGrpSpPr>
          <p:grpSpPr bwMode="auto">
            <a:xfrm>
              <a:off x="4208" y="2385"/>
              <a:ext cx="223" cy="465"/>
              <a:chOff x="3995" y="2385"/>
              <a:chExt cx="223" cy="465"/>
            </a:xfrm>
          </p:grpSpPr>
          <p:sp>
            <p:nvSpPr>
              <p:cNvPr id="120851" name="Line 28"/>
              <p:cNvSpPr>
                <a:spLocks noChangeShapeType="1"/>
              </p:cNvSpPr>
              <p:nvPr/>
            </p:nvSpPr>
            <p:spPr bwMode="auto">
              <a:xfrm>
                <a:off x="4106" y="2659"/>
                <a:ext cx="0" cy="1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0852" name="Text Box 29"/>
              <p:cNvSpPr txBox="1">
                <a:spLocks noChangeArrowheads="1"/>
              </p:cNvSpPr>
              <p:nvPr/>
            </p:nvSpPr>
            <p:spPr bwMode="auto">
              <a:xfrm>
                <a:off x="3995" y="23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5</a:t>
                </a:r>
              </a:p>
            </p:txBody>
          </p:sp>
        </p:grpSp>
      </p:grpSp>
      <p:sp>
        <p:nvSpPr>
          <p:cNvPr id="120840" name="Rectangle 33"/>
          <p:cNvSpPr>
            <a:spLocks noChangeArrowheads="1"/>
          </p:cNvSpPr>
          <p:nvPr/>
        </p:nvSpPr>
        <p:spPr bwMode="auto">
          <a:xfrm>
            <a:off x="2132013" y="4375150"/>
            <a:ext cx="3016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20841" name="Rectangle 34"/>
          <p:cNvSpPr>
            <a:spLocks noChangeArrowheads="1"/>
          </p:cNvSpPr>
          <p:nvPr/>
        </p:nvSpPr>
        <p:spPr bwMode="auto">
          <a:xfrm>
            <a:off x="3536950" y="4370388"/>
            <a:ext cx="3016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cxnSp>
        <p:nvCxnSpPr>
          <p:cNvPr id="120842" name="AutoShape 35"/>
          <p:cNvCxnSpPr>
            <a:cxnSpLocks noChangeShapeType="1"/>
            <a:stCxn id="120841" idx="0"/>
            <a:endCxn id="120840" idx="0"/>
          </p:cNvCxnSpPr>
          <p:nvPr/>
        </p:nvCxnSpPr>
        <p:spPr bwMode="auto">
          <a:xfrm rot="-5400000" flipH="1" flipV="1">
            <a:off x="2982913" y="3670300"/>
            <a:ext cx="4762" cy="1404938"/>
          </a:xfrm>
          <a:prstGeom prst="curvedConnector3">
            <a:avLst>
              <a:gd name="adj1" fmla="val -4800000"/>
            </a:avLst>
          </a:prstGeom>
          <a:noFill/>
          <a:ln w="38100">
            <a:solidFill>
              <a:srgbClr val="00349C"/>
            </a:solidFill>
            <a:round/>
            <a:headEnd type="none" w="sm" len="sm"/>
            <a:tailEnd type="triangle" w="med" len="lg"/>
          </a:ln>
          <a:extLst>
            <a:ext uri="{909E8E84-426E-40DD-AFC4-6F175D3DCCD1}">
              <a14:hiddenFill xmlns:a14="http://schemas.microsoft.com/office/drawing/2010/main">
                <a:noFill/>
              </a14:hiddenFill>
            </a:ext>
          </a:extLst>
        </p:spPr>
      </p:cxnSp>
      <p:sp>
        <p:nvSpPr>
          <p:cNvPr id="120843" name="Oval 36"/>
          <p:cNvSpPr>
            <a:spLocks noChangeArrowheads="1"/>
          </p:cNvSpPr>
          <p:nvPr/>
        </p:nvSpPr>
        <p:spPr bwMode="auto">
          <a:xfrm>
            <a:off x="2082800" y="3722688"/>
            <a:ext cx="365125" cy="1006475"/>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44" name="Text Box 37"/>
          <p:cNvSpPr txBox="1">
            <a:spLocks noChangeArrowheads="1"/>
          </p:cNvSpPr>
          <p:nvPr>
            <p:custDataLst>
              <p:tags r:id="rId1"/>
            </p:custDataLst>
          </p:nvPr>
        </p:nvSpPr>
        <p:spPr bwMode="auto">
          <a:xfrm>
            <a:off x="1371600" y="2516188"/>
            <a:ext cx="4095750"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FLOOR</a:t>
            </a:r>
            <a:r>
              <a:rPr lang="en-US" dirty="0">
                <a:solidFill>
                  <a:srgbClr val="000000"/>
                </a:solidFill>
              </a:rPr>
              <a:t>(</a:t>
            </a:r>
            <a:r>
              <a:rPr lang="en-US" i="1" dirty="0">
                <a:solidFill>
                  <a:srgbClr val="000000"/>
                </a:solidFill>
              </a:rPr>
              <a:t>argument</a:t>
            </a:r>
            <a:r>
              <a:rPr lang="en-US" dirty="0">
                <a:solidFill>
                  <a:srgbClr val="000000"/>
                </a:solidFill>
              </a:rPr>
              <a:t>);</a:t>
            </a:r>
          </a:p>
        </p:txBody>
      </p:sp>
      <p:sp>
        <p:nvSpPr>
          <p:cNvPr id="120845" name="Text Box 3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20846" name="Text Box 39"/>
          <p:cNvSpPr txBox="1">
            <a:spLocks noChangeArrowheads="1"/>
          </p:cNvSpPr>
          <p:nvPr/>
        </p:nvSpPr>
        <p:spPr bwMode="auto">
          <a:xfrm>
            <a:off x="5750720" y="2636838"/>
            <a:ext cx="2566988" cy="4572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a:latin typeface="Courier New" pitchFamily="49" charset="0"/>
              </a:rPr>
              <a:t>y=floor(3.6);</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dirty="0"/>
              <a:t>INT Function</a:t>
            </a:r>
          </a:p>
        </p:txBody>
      </p:sp>
      <p:sp>
        <p:nvSpPr>
          <p:cNvPr id="121859" name="Rectangle 3"/>
          <p:cNvSpPr>
            <a:spLocks noGrp="1" noChangeArrowheads="1"/>
          </p:cNvSpPr>
          <p:nvPr>
            <p:ph idx="1"/>
          </p:nvPr>
        </p:nvSpPr>
        <p:spPr>
          <a:xfrm>
            <a:off x="685800" y="1071563"/>
            <a:ext cx="7769225" cy="4267200"/>
          </a:xfrm>
        </p:spPr>
        <p:txBody>
          <a:bodyPr/>
          <a:lstStyle/>
          <a:p>
            <a:r>
              <a:rPr lang="en-US" dirty="0"/>
              <a:t>The INT function returns the integer portion of the argument.</a:t>
            </a:r>
          </a:p>
          <a:p>
            <a:endParaRPr lang="en-US" dirty="0"/>
          </a:p>
        </p:txBody>
      </p:sp>
      <p:sp>
        <p:nvSpPr>
          <p:cNvPr id="25" name="Slide Number Placeholder 3"/>
          <p:cNvSpPr>
            <a:spLocks noGrp="1"/>
          </p:cNvSpPr>
          <p:nvPr>
            <p:ph type="sldNum" sz="quarter" idx="10"/>
          </p:nvPr>
        </p:nvSpPr>
        <p:spPr/>
        <p:txBody>
          <a:bodyPr/>
          <a:lstStyle/>
          <a:p>
            <a:pPr>
              <a:defRPr/>
            </a:pPr>
            <a:fld id="{76FDBF81-2632-4EFF-BC6E-AB87A4CD2E62}" type="slidenum">
              <a:rPr lang="en-US"/>
              <a:pPr>
                <a:defRPr/>
              </a:pPr>
              <a:t>87</a:t>
            </a:fld>
            <a:endParaRPr lang="en-US" b="0">
              <a:latin typeface="Times New Roman" pitchFamily="18" charset="0"/>
            </a:endParaRPr>
          </a:p>
        </p:txBody>
      </p:sp>
      <p:grpSp>
        <p:nvGrpSpPr>
          <p:cNvPr id="121861" name="Group 26"/>
          <p:cNvGrpSpPr>
            <a:grpSpLocks/>
          </p:cNvGrpSpPr>
          <p:nvPr/>
        </p:nvGrpSpPr>
        <p:grpSpPr bwMode="auto">
          <a:xfrm>
            <a:off x="3911600" y="4127500"/>
            <a:ext cx="608013" cy="746125"/>
            <a:chOff x="2448" y="2600"/>
            <a:chExt cx="383" cy="470"/>
          </a:xfrm>
        </p:grpSpPr>
        <p:sp>
          <p:nvSpPr>
            <p:cNvPr id="121880" name="Text Box 6"/>
            <p:cNvSpPr txBox="1">
              <a:spLocks noChangeArrowheads="1"/>
            </p:cNvSpPr>
            <p:nvPr/>
          </p:nvSpPr>
          <p:spPr bwMode="auto">
            <a:xfrm>
              <a:off x="2502" y="2600"/>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X</a:t>
              </a:r>
              <a:endParaRPr lang="en-US">
                <a:solidFill>
                  <a:schemeClr val="bg2"/>
                </a:solidFill>
              </a:endParaRPr>
            </a:p>
          </p:txBody>
        </p:sp>
        <p:sp>
          <p:nvSpPr>
            <p:cNvPr id="121881" name="Text Box 7"/>
            <p:cNvSpPr txBox="1">
              <a:spLocks noChangeArrowheads="1"/>
            </p:cNvSpPr>
            <p:nvPr/>
          </p:nvSpPr>
          <p:spPr bwMode="auto">
            <a:xfrm>
              <a:off x="2448" y="2782"/>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3.9</a:t>
              </a:r>
              <a:endParaRPr lang="en-US">
                <a:solidFill>
                  <a:schemeClr val="bg2"/>
                </a:solidFill>
              </a:endParaRPr>
            </a:p>
          </p:txBody>
        </p:sp>
      </p:grpSp>
      <p:grpSp>
        <p:nvGrpSpPr>
          <p:cNvPr id="121862" name="Group 25"/>
          <p:cNvGrpSpPr>
            <a:grpSpLocks/>
          </p:cNvGrpSpPr>
          <p:nvPr/>
        </p:nvGrpSpPr>
        <p:grpSpPr bwMode="auto">
          <a:xfrm>
            <a:off x="687388" y="3778250"/>
            <a:ext cx="7769225" cy="746125"/>
            <a:chOff x="433" y="2380"/>
            <a:chExt cx="4894" cy="470"/>
          </a:xfrm>
        </p:grpSpPr>
        <p:sp>
          <p:nvSpPr>
            <p:cNvPr id="121870" name="Line 9"/>
            <p:cNvSpPr>
              <a:spLocks noChangeShapeType="1"/>
            </p:cNvSpPr>
            <p:nvPr/>
          </p:nvSpPr>
          <p:spPr bwMode="auto">
            <a:xfrm>
              <a:off x="433" y="2746"/>
              <a:ext cx="4894"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21871" name="Group 10"/>
            <p:cNvGrpSpPr>
              <a:grpSpLocks/>
            </p:cNvGrpSpPr>
            <p:nvPr/>
          </p:nvGrpSpPr>
          <p:grpSpPr bwMode="auto">
            <a:xfrm>
              <a:off x="1329" y="2382"/>
              <a:ext cx="223" cy="467"/>
              <a:chOff x="1429" y="2382"/>
              <a:chExt cx="223" cy="467"/>
            </a:xfrm>
          </p:grpSpPr>
          <p:sp>
            <p:nvSpPr>
              <p:cNvPr id="121878" name="Line 11"/>
              <p:cNvSpPr>
                <a:spLocks noChangeShapeType="1"/>
              </p:cNvSpPr>
              <p:nvPr/>
            </p:nvSpPr>
            <p:spPr bwMode="auto">
              <a:xfrm>
                <a:off x="1540" y="2658"/>
                <a:ext cx="0" cy="1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79" name="Text Box 12"/>
              <p:cNvSpPr txBox="1">
                <a:spLocks noChangeArrowheads="1"/>
              </p:cNvSpPr>
              <p:nvPr/>
            </p:nvSpPr>
            <p:spPr bwMode="auto">
              <a:xfrm>
                <a:off x="1429" y="238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3</a:t>
                </a:r>
              </a:p>
            </p:txBody>
          </p:sp>
        </p:grpSp>
        <p:grpSp>
          <p:nvGrpSpPr>
            <p:cNvPr id="121872" name="Group 13"/>
            <p:cNvGrpSpPr>
              <a:grpSpLocks/>
            </p:cNvGrpSpPr>
            <p:nvPr/>
          </p:nvGrpSpPr>
          <p:grpSpPr bwMode="auto">
            <a:xfrm>
              <a:off x="2769" y="2380"/>
              <a:ext cx="223" cy="469"/>
              <a:chOff x="2742" y="2380"/>
              <a:chExt cx="223" cy="469"/>
            </a:xfrm>
          </p:grpSpPr>
          <p:sp>
            <p:nvSpPr>
              <p:cNvPr id="121876" name="Line 14"/>
              <p:cNvSpPr>
                <a:spLocks noChangeShapeType="1"/>
              </p:cNvSpPr>
              <p:nvPr/>
            </p:nvSpPr>
            <p:spPr bwMode="auto">
              <a:xfrm>
                <a:off x="2854" y="2658"/>
                <a:ext cx="0" cy="1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77" name="Text Box 15"/>
              <p:cNvSpPr txBox="1">
                <a:spLocks noChangeArrowheads="1"/>
              </p:cNvSpPr>
              <p:nvPr/>
            </p:nvSpPr>
            <p:spPr bwMode="auto">
              <a:xfrm>
                <a:off x="2742" y="238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4</a:t>
                </a:r>
              </a:p>
            </p:txBody>
          </p:sp>
        </p:grpSp>
        <p:grpSp>
          <p:nvGrpSpPr>
            <p:cNvPr id="121873" name="Group 16"/>
            <p:cNvGrpSpPr>
              <a:grpSpLocks/>
            </p:cNvGrpSpPr>
            <p:nvPr/>
          </p:nvGrpSpPr>
          <p:grpSpPr bwMode="auto">
            <a:xfrm>
              <a:off x="4208" y="2385"/>
              <a:ext cx="223" cy="465"/>
              <a:chOff x="3995" y="2385"/>
              <a:chExt cx="223" cy="465"/>
            </a:xfrm>
          </p:grpSpPr>
          <p:sp>
            <p:nvSpPr>
              <p:cNvPr id="121874" name="Line 17"/>
              <p:cNvSpPr>
                <a:spLocks noChangeShapeType="1"/>
              </p:cNvSpPr>
              <p:nvPr/>
            </p:nvSpPr>
            <p:spPr bwMode="auto">
              <a:xfrm>
                <a:off x="4106" y="2659"/>
                <a:ext cx="0" cy="1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75" name="Text Box 18"/>
              <p:cNvSpPr txBox="1">
                <a:spLocks noChangeArrowheads="1"/>
              </p:cNvSpPr>
              <p:nvPr/>
            </p:nvSpPr>
            <p:spPr bwMode="auto">
              <a:xfrm>
                <a:off x="3995" y="23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5</a:t>
                </a:r>
              </a:p>
            </p:txBody>
          </p:sp>
        </p:grpSp>
      </p:grpSp>
      <p:sp>
        <p:nvSpPr>
          <p:cNvPr id="121863" name="Rectangle 21"/>
          <p:cNvSpPr>
            <a:spLocks noChangeArrowheads="1"/>
          </p:cNvSpPr>
          <p:nvPr/>
        </p:nvSpPr>
        <p:spPr bwMode="auto">
          <a:xfrm>
            <a:off x="2132013" y="4375150"/>
            <a:ext cx="3016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21864" name="Rectangle 22"/>
          <p:cNvSpPr>
            <a:spLocks noChangeArrowheads="1"/>
          </p:cNvSpPr>
          <p:nvPr/>
        </p:nvSpPr>
        <p:spPr bwMode="auto">
          <a:xfrm>
            <a:off x="4041775" y="4343400"/>
            <a:ext cx="3016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cxnSp>
        <p:nvCxnSpPr>
          <p:cNvPr id="121865" name="AutoShape 23"/>
          <p:cNvCxnSpPr>
            <a:cxnSpLocks noChangeShapeType="1"/>
            <a:stCxn id="121864" idx="0"/>
            <a:endCxn id="121863" idx="0"/>
          </p:cNvCxnSpPr>
          <p:nvPr/>
        </p:nvCxnSpPr>
        <p:spPr bwMode="auto">
          <a:xfrm rot="-5400000" flipH="1" flipV="1">
            <a:off x="3221832" y="3404393"/>
            <a:ext cx="31750" cy="1909763"/>
          </a:xfrm>
          <a:prstGeom prst="curvedConnector3">
            <a:avLst>
              <a:gd name="adj1" fmla="val -720000"/>
            </a:avLst>
          </a:prstGeom>
          <a:noFill/>
          <a:ln w="38100">
            <a:solidFill>
              <a:srgbClr val="00349C"/>
            </a:solidFill>
            <a:round/>
            <a:headEnd type="none" w="sm" len="sm"/>
            <a:tailEnd type="triangle" w="med" len="lg"/>
          </a:ln>
          <a:extLst>
            <a:ext uri="{909E8E84-426E-40DD-AFC4-6F175D3DCCD1}">
              <a14:hiddenFill xmlns:a14="http://schemas.microsoft.com/office/drawing/2010/main">
                <a:noFill/>
              </a14:hiddenFill>
            </a:ext>
          </a:extLst>
        </p:spPr>
      </p:cxnSp>
      <p:sp>
        <p:nvSpPr>
          <p:cNvPr id="121866" name="Oval 27"/>
          <p:cNvSpPr>
            <a:spLocks noChangeArrowheads="1"/>
          </p:cNvSpPr>
          <p:nvPr/>
        </p:nvSpPr>
        <p:spPr bwMode="auto">
          <a:xfrm>
            <a:off x="2082800" y="3722688"/>
            <a:ext cx="365125" cy="1006475"/>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1867" name="Text Box 28"/>
          <p:cNvSpPr txBox="1">
            <a:spLocks noChangeArrowheads="1"/>
          </p:cNvSpPr>
          <p:nvPr>
            <p:custDataLst>
              <p:tags r:id="rId1"/>
            </p:custDataLst>
          </p:nvPr>
        </p:nvSpPr>
        <p:spPr bwMode="auto">
          <a:xfrm>
            <a:off x="1371600" y="2500313"/>
            <a:ext cx="3536950"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INT</a:t>
            </a:r>
            <a:r>
              <a:rPr lang="en-US" dirty="0">
                <a:solidFill>
                  <a:srgbClr val="000000"/>
                </a:solidFill>
              </a:rPr>
              <a:t>(</a:t>
            </a:r>
            <a:r>
              <a:rPr lang="en-US" i="1" dirty="0">
                <a:solidFill>
                  <a:srgbClr val="000000"/>
                </a:solidFill>
              </a:rPr>
              <a:t>argument</a:t>
            </a:r>
            <a:r>
              <a:rPr lang="en-US" dirty="0">
                <a:solidFill>
                  <a:srgbClr val="000000"/>
                </a:solidFill>
              </a:rPr>
              <a:t>)</a:t>
            </a:r>
            <a:r>
              <a:rPr lang="en-US" b="1" dirty="0">
                <a:solidFill>
                  <a:srgbClr val="000000"/>
                </a:solidFill>
              </a:rPr>
              <a:t>;</a:t>
            </a:r>
          </a:p>
        </p:txBody>
      </p:sp>
      <p:sp>
        <p:nvSpPr>
          <p:cNvPr id="121868" name="Text Box 2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21869" name="Text Box 30"/>
          <p:cNvSpPr txBox="1">
            <a:spLocks noChangeArrowheads="1"/>
          </p:cNvSpPr>
          <p:nvPr/>
        </p:nvSpPr>
        <p:spPr bwMode="auto">
          <a:xfrm>
            <a:off x="5407903" y="2620963"/>
            <a:ext cx="2211388" cy="4572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a:latin typeface="Courier New" pitchFamily="49" charset="0"/>
              </a:rPr>
              <a:t>z=int(3.9);</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Setup for the Poll</a:t>
            </a:r>
          </a:p>
        </p:txBody>
      </p:sp>
      <p:sp>
        <p:nvSpPr>
          <p:cNvPr id="123907" name="Rectangle 3"/>
          <p:cNvSpPr>
            <a:spLocks noGrp="1" noChangeArrowheads="1"/>
          </p:cNvSpPr>
          <p:nvPr>
            <p:ph idx="1"/>
          </p:nvPr>
        </p:nvSpPr>
        <p:spPr>
          <a:xfrm>
            <a:off x="685800" y="1071563"/>
            <a:ext cx="8099425" cy="4267200"/>
          </a:xfrm>
        </p:spPr>
        <p:txBody>
          <a:bodyPr/>
          <a:lstStyle/>
          <a:p>
            <a:r>
              <a:rPr lang="en-US"/>
              <a:t>In this program, the values returned from the FLOOR </a:t>
            </a:r>
            <a:br>
              <a:rPr lang="en-US"/>
            </a:br>
            <a:r>
              <a:rPr lang="en-US"/>
              <a:t>and INT functions are the same.</a:t>
            </a:r>
          </a:p>
        </p:txBody>
      </p:sp>
      <p:sp>
        <p:nvSpPr>
          <p:cNvPr id="43" name="Slide Number Placeholder 3"/>
          <p:cNvSpPr>
            <a:spLocks noGrp="1"/>
          </p:cNvSpPr>
          <p:nvPr>
            <p:ph type="sldNum" sz="quarter" idx="10"/>
          </p:nvPr>
        </p:nvSpPr>
        <p:spPr/>
        <p:txBody>
          <a:bodyPr/>
          <a:lstStyle/>
          <a:p>
            <a:pPr>
              <a:defRPr/>
            </a:pPr>
            <a:fld id="{1CEA6BF5-126E-4C4F-A01E-719D0C8E60D0}" type="slidenum">
              <a:rPr lang="en-US"/>
              <a:pPr>
                <a:defRPr/>
              </a:pPr>
              <a:t>88</a:t>
            </a:fld>
            <a:endParaRPr lang="en-US" b="0">
              <a:latin typeface="Times New Roman" pitchFamily="18" charset="0"/>
            </a:endParaRPr>
          </a:p>
        </p:txBody>
      </p:sp>
      <p:graphicFrame>
        <p:nvGraphicFramePr>
          <p:cNvPr id="727118" name="Group 78"/>
          <p:cNvGraphicFramePr>
            <a:graphicFrameLocks noGrp="1"/>
          </p:cNvGraphicFramePr>
          <p:nvPr/>
        </p:nvGraphicFramePr>
        <p:xfrm>
          <a:off x="795338" y="4708525"/>
          <a:ext cx="7772400" cy="1057276"/>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75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CeilVar1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FloorVar1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IntVar1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6.478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23927" name="Rectangle 42"/>
          <p:cNvSpPr>
            <a:spLocks noChangeArrowheads="1"/>
          </p:cNvSpPr>
          <p:nvPr/>
        </p:nvSpPr>
        <p:spPr bwMode="auto">
          <a:xfrm>
            <a:off x="2263775" y="2235200"/>
            <a:ext cx="4703763" cy="20066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buClr>
                <a:schemeClr val="tx1"/>
              </a:buClr>
              <a:buFont typeface="Monotype Sorts" pitchFamily="2" charset="2"/>
              <a:buNone/>
            </a:pPr>
            <a:r>
              <a:rPr lang="en-US" b="1">
                <a:latin typeface="Courier New" pitchFamily="49" charset="0"/>
              </a:rPr>
              <a:t>data truncate;</a:t>
            </a:r>
            <a:br>
              <a:rPr lang="en-US" b="1">
                <a:latin typeface="Courier New" pitchFamily="49" charset="0"/>
              </a:rPr>
            </a:br>
            <a:r>
              <a:rPr lang="en-US" b="1">
                <a:latin typeface="Courier New" pitchFamily="49" charset="0"/>
              </a:rPr>
              <a:t>   Var1=6.478;</a:t>
            </a:r>
            <a:br>
              <a:rPr lang="en-US" b="1">
                <a:latin typeface="Courier New" pitchFamily="49" charset="0"/>
              </a:rPr>
            </a:br>
            <a:r>
              <a:rPr lang="en-US" b="1">
                <a:latin typeface="Courier New" pitchFamily="49" charset="0"/>
              </a:rPr>
              <a:t>   CeilVar1=ceil(Var1);</a:t>
            </a:r>
            <a:br>
              <a:rPr lang="en-US" b="1">
                <a:latin typeface="Courier New" pitchFamily="49" charset="0"/>
              </a:rPr>
            </a:br>
            <a:r>
              <a:rPr lang="en-US" b="1">
                <a:latin typeface="Courier New" pitchFamily="49" charset="0"/>
              </a:rPr>
              <a:t>   FloorVar1=floor(Var1);</a:t>
            </a:r>
            <a:br>
              <a:rPr lang="en-US" b="1">
                <a:latin typeface="Courier New" pitchFamily="49" charset="0"/>
              </a:rPr>
            </a:br>
            <a:r>
              <a:rPr lang="en-US" b="1">
                <a:latin typeface="Courier New" pitchFamily="49" charset="0"/>
              </a:rPr>
              <a:t>   IntVar1=int(Var1); </a:t>
            </a:r>
            <a:br>
              <a:rPr lang="en-US" b="1">
                <a:latin typeface="Courier New" pitchFamily="49" charset="0"/>
              </a:rPr>
            </a:br>
            <a:r>
              <a:rPr lang="en-US" b="1">
                <a:latin typeface="Courier New" pitchFamily="49" charset="0"/>
              </a:rPr>
              <a:t>run;</a:t>
            </a:r>
          </a:p>
        </p:txBody>
      </p:sp>
    </p:spTree>
    <p:custDataLst>
      <p:tags r:id="rId1"/>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5.09 Poll</a:t>
            </a:r>
            <a:endParaRPr lang="en-US" dirty="0"/>
          </a:p>
        </p:txBody>
      </p:sp>
      <p:sp>
        <p:nvSpPr>
          <p:cNvPr id="124931" name="Rectangle 3"/>
          <p:cNvSpPr>
            <a:spLocks noGrp="1" noChangeArrowheads="1"/>
          </p:cNvSpPr>
          <p:nvPr>
            <p:ph idx="1"/>
          </p:nvPr>
        </p:nvSpPr>
        <p:spPr/>
        <p:txBody>
          <a:bodyPr/>
          <a:lstStyle/>
          <a:p>
            <a:r>
              <a:rPr lang="en-US"/>
              <a:t>Given the same value as an argument, do the INT and </a:t>
            </a:r>
            <a:br>
              <a:rPr lang="en-US"/>
            </a:br>
            <a:r>
              <a:rPr lang="en-US"/>
              <a:t>the FLOOR functions always return the same result?</a:t>
            </a:r>
          </a:p>
          <a:p>
            <a:r>
              <a:rPr lang="en-US">
                <a:sym typeface="Wingdings" pitchFamily="2" charset="2"/>
              </a:rPr>
              <a:t>  </a:t>
            </a:r>
            <a:r>
              <a:rPr lang="en-US"/>
              <a:t>Yes	</a:t>
            </a:r>
          </a:p>
          <a:p>
            <a:r>
              <a:rPr lang="en-US">
                <a:sym typeface="Wingdings" pitchFamily="2" charset="2"/>
              </a:rPr>
              <a:t></a:t>
            </a:r>
            <a:r>
              <a:rPr lang="en-US"/>
              <a:t>  No</a:t>
            </a:r>
          </a:p>
        </p:txBody>
      </p:sp>
      <p:sp>
        <p:nvSpPr>
          <p:cNvPr id="4" name="Slide Number Placeholder 3"/>
          <p:cNvSpPr>
            <a:spLocks noGrp="1"/>
          </p:cNvSpPr>
          <p:nvPr>
            <p:ph type="sldNum" sz="quarter" idx="10"/>
          </p:nvPr>
        </p:nvSpPr>
        <p:spPr/>
        <p:txBody>
          <a:bodyPr/>
          <a:lstStyle/>
          <a:p>
            <a:pPr>
              <a:defRPr/>
            </a:pPr>
            <a:fld id="{93BA047C-FDFE-4D07-9B59-5B834D624DF0}" type="slidenum">
              <a:rPr lang="en-US"/>
              <a:pPr>
                <a:defRPr/>
              </a:pPr>
              <a:t>89</a:t>
            </a:fld>
            <a:endParaRPr lang="en-US" b="0">
              <a:latin typeface="Times New Roman" pitchFamily="18"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SAS Variable Lists: Examples</a:t>
            </a:r>
          </a:p>
        </p:txBody>
      </p:sp>
      <p:sp>
        <p:nvSpPr>
          <p:cNvPr id="16387" name="Rectangle 3"/>
          <p:cNvSpPr>
            <a:spLocks noGrp="1" noChangeArrowheads="1"/>
          </p:cNvSpPr>
          <p:nvPr>
            <p:ph idx="1"/>
          </p:nvPr>
        </p:nvSpPr>
        <p:spPr>
          <a:xfrm>
            <a:off x="685800" y="1100138"/>
            <a:ext cx="7769225" cy="641350"/>
          </a:xfrm>
        </p:spPr>
        <p:txBody>
          <a:bodyPr/>
          <a:lstStyle/>
          <a:p>
            <a:pPr>
              <a:spcAft>
                <a:spcPct val="30000"/>
              </a:spcAft>
            </a:pPr>
            <a:endParaRPr lang="en-US" i="1"/>
          </a:p>
          <a:p>
            <a:pPr>
              <a:spcAft>
                <a:spcPct val="30000"/>
              </a:spcAft>
            </a:pPr>
            <a:endParaRPr lang="en-US" i="1"/>
          </a:p>
          <a:p>
            <a:pPr>
              <a:spcAft>
                <a:spcPct val="30000"/>
              </a:spcAft>
            </a:pPr>
            <a:endParaRPr lang="en-US" i="1"/>
          </a:p>
          <a:p>
            <a:pPr>
              <a:spcAft>
                <a:spcPct val="30000"/>
              </a:spcAft>
            </a:pPr>
            <a:endParaRPr lang="en-US" i="1"/>
          </a:p>
          <a:p>
            <a:endParaRPr lang="en-US"/>
          </a:p>
          <a:p>
            <a:r>
              <a:rPr lang="en-US"/>
              <a:t> </a:t>
            </a:r>
          </a:p>
        </p:txBody>
      </p:sp>
      <p:sp>
        <p:nvSpPr>
          <p:cNvPr id="87" name="Slide Number Placeholder 3"/>
          <p:cNvSpPr>
            <a:spLocks noGrp="1"/>
          </p:cNvSpPr>
          <p:nvPr>
            <p:ph type="sldNum" sz="quarter" idx="10"/>
          </p:nvPr>
        </p:nvSpPr>
        <p:spPr/>
        <p:txBody>
          <a:bodyPr/>
          <a:lstStyle/>
          <a:p>
            <a:pPr>
              <a:defRPr/>
            </a:pPr>
            <a:fld id="{C61D19D0-DADF-46E1-9F23-9B2923F80FBE}" type="slidenum">
              <a:rPr lang="en-US"/>
              <a:pPr>
                <a:defRPr/>
              </a:pPr>
              <a:t>9</a:t>
            </a:fld>
            <a:endParaRPr lang="en-US" b="0">
              <a:latin typeface="Times New Roman" pitchFamily="18" charset="0"/>
            </a:endParaRPr>
          </a:p>
        </p:txBody>
      </p:sp>
      <p:graphicFrame>
        <p:nvGraphicFramePr>
          <p:cNvPr id="719007" name="Group 159"/>
          <p:cNvGraphicFramePr>
            <a:graphicFrameLocks noGrp="1"/>
          </p:cNvGraphicFramePr>
          <p:nvPr/>
        </p:nvGraphicFramePr>
        <p:xfrm>
          <a:off x="690563" y="1520825"/>
          <a:ext cx="7772400" cy="1057276"/>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75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TotJan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TotFeb</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TotMar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6407" name="Text Box 42"/>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6408" name="Rectangle 43"/>
          <p:cNvSpPr>
            <a:spLocks noChangeArrowheads="1"/>
          </p:cNvSpPr>
          <p:nvPr/>
        </p:nvSpPr>
        <p:spPr bwMode="auto">
          <a:xfrm>
            <a:off x="2503488" y="2886075"/>
            <a:ext cx="3420808" cy="416524"/>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p>
            <a:pPr>
              <a:lnSpc>
                <a:spcPct val="85000"/>
              </a:lnSpc>
              <a:buClr>
                <a:schemeClr val="tx1"/>
              </a:buClr>
              <a:buFont typeface="Monotype Sorts" pitchFamily="2" charset="2"/>
              <a:buNone/>
            </a:pPr>
            <a:r>
              <a:rPr lang="en-US" b="1" dirty="0">
                <a:latin typeface="Courier New" pitchFamily="49" charset="0"/>
              </a:rPr>
              <a:t>Total=sum(of Tot:)</a:t>
            </a:r>
          </a:p>
        </p:txBody>
      </p:sp>
      <p:sp>
        <p:nvSpPr>
          <p:cNvPr id="16409" name="Rectangle 44"/>
          <p:cNvSpPr>
            <a:spLocks noChangeArrowheads="1"/>
          </p:cNvSpPr>
          <p:nvPr/>
        </p:nvSpPr>
        <p:spPr bwMode="auto">
          <a:xfrm>
            <a:off x="3308350" y="1252538"/>
            <a:ext cx="24987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spcBef>
                <a:spcPct val="20000"/>
              </a:spcBef>
            </a:pPr>
            <a:r>
              <a:rPr lang="en-US" i="1"/>
              <a:t>Name Prefix List </a:t>
            </a:r>
          </a:p>
        </p:txBody>
      </p:sp>
      <p:graphicFrame>
        <p:nvGraphicFramePr>
          <p:cNvPr id="719008" name="Group 160"/>
          <p:cNvGraphicFramePr>
            <a:graphicFrameLocks noGrp="1"/>
          </p:cNvGraphicFramePr>
          <p:nvPr/>
        </p:nvGraphicFramePr>
        <p:xfrm>
          <a:off x="700088" y="4073525"/>
          <a:ext cx="7772400" cy="1382713"/>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Qtr1</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Q3</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Fourth</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6428" name="Rectangle 83"/>
          <p:cNvSpPr>
            <a:spLocks noChangeArrowheads="1"/>
          </p:cNvSpPr>
          <p:nvPr/>
        </p:nvSpPr>
        <p:spPr bwMode="auto">
          <a:xfrm>
            <a:off x="1684338" y="5695950"/>
            <a:ext cx="4342535" cy="416524"/>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p>
            <a:pPr>
              <a:lnSpc>
                <a:spcPct val="85000"/>
              </a:lnSpc>
              <a:buClr>
                <a:schemeClr val="tx1"/>
              </a:buClr>
              <a:buFont typeface="Monotype Sorts" pitchFamily="2" charset="2"/>
              <a:buNone/>
            </a:pPr>
            <a:r>
              <a:rPr lang="en-US" b="1" dirty="0">
                <a:latin typeface="Courier New" pitchFamily="49" charset="0"/>
              </a:rPr>
              <a:t>Total=sum(of _Numeric_)</a:t>
            </a:r>
          </a:p>
        </p:txBody>
      </p:sp>
      <p:sp>
        <p:nvSpPr>
          <p:cNvPr id="16429" name="Rectangle 84"/>
          <p:cNvSpPr>
            <a:spLocks noChangeArrowheads="1"/>
          </p:cNvSpPr>
          <p:nvPr/>
        </p:nvSpPr>
        <p:spPr bwMode="auto">
          <a:xfrm>
            <a:off x="3160713" y="3805238"/>
            <a:ext cx="28733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spcBef>
                <a:spcPct val="20000"/>
              </a:spcBef>
            </a:pPr>
            <a:r>
              <a:rPr lang="en-US" i="1"/>
              <a:t>Special Name Lists </a:t>
            </a:r>
          </a:p>
        </p:txBody>
      </p:sp>
      <p:sp>
        <p:nvSpPr>
          <p:cNvPr id="14" name="TextBox 13"/>
          <p:cNvSpPr txBox="1"/>
          <p:nvPr>
            <p:custDataLst>
              <p:tags r:id="rId1"/>
            </p:custDataLst>
          </p:nvPr>
        </p:nvSpPr>
        <p:spPr>
          <a:xfrm>
            <a:off x="6235700" y="2869555"/>
            <a:ext cx="2857500" cy="461665"/>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round/>
            <a:headEnd type="none" w="med" len="med"/>
            <a:tailEnd type="none" w="med" len="med"/>
          </a:ln>
          <a:effectLst>
            <a:outerShdw blurRad="40005" dist="22860" dir="5400000" rotWithShape="0">
              <a:scrgbClr r="0" g="0" b="0">
                <a:alpha val="35000"/>
              </a:scrgbClr>
            </a:outerShdw>
          </a:effectLst>
        </p:spPr>
        <p:txBody>
          <a:bodyPr vert="horz" wrap="square" rtlCol="0">
            <a:spAutoFit/>
          </a:bodyPr>
          <a:lstStyle/>
          <a:p>
            <a:pPr algn="ctr"/>
            <a:r>
              <a:rPr lang="en-US" b="1" dirty="0"/>
              <a:t>Qtr2</a:t>
            </a:r>
            <a:r>
              <a:rPr lang="en-US" dirty="0"/>
              <a:t> not included</a:t>
            </a:r>
          </a:p>
        </p:txBody>
      </p:sp>
      <p:sp>
        <p:nvSpPr>
          <p:cNvPr id="15" name="TextBox 14"/>
          <p:cNvSpPr txBox="1"/>
          <p:nvPr>
            <p:custDataLst>
              <p:tags r:id="rId2"/>
            </p:custDataLst>
          </p:nvPr>
        </p:nvSpPr>
        <p:spPr>
          <a:xfrm>
            <a:off x="6235700" y="5663555"/>
            <a:ext cx="2857500" cy="461665"/>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round/>
            <a:headEnd type="none" w="med" len="med"/>
            <a:tailEnd type="none" w="med" len="med"/>
          </a:ln>
          <a:effectLst>
            <a:outerShdw blurRad="40005" dist="22860" dir="5400000" rotWithShape="0">
              <a:scrgbClr r="0" g="0" b="0">
                <a:alpha val="35000"/>
              </a:scrgbClr>
            </a:outerShdw>
          </a:effectLst>
        </p:spPr>
        <p:txBody>
          <a:bodyPr vert="horz" wrap="square" rtlCol="0">
            <a:spAutoFit/>
          </a:bodyPr>
          <a:lstStyle/>
          <a:p>
            <a:pPr algn="ctr"/>
            <a:r>
              <a:rPr lang="en-US" b="1" dirty="0"/>
              <a:t>Name</a:t>
            </a:r>
            <a:r>
              <a:rPr lang="en-US" dirty="0"/>
              <a:t> not included</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5.09 Poll </a:t>
            </a:r>
            <a:r>
              <a:rPr lang="en-US" dirty="0"/>
              <a:t>– Correct Answer</a:t>
            </a:r>
          </a:p>
        </p:txBody>
      </p:sp>
      <p:sp>
        <p:nvSpPr>
          <p:cNvPr id="125955" name="Rectangle 3"/>
          <p:cNvSpPr>
            <a:spLocks noGrp="1" noChangeArrowheads="1"/>
          </p:cNvSpPr>
          <p:nvPr>
            <p:ph idx="1"/>
          </p:nvPr>
        </p:nvSpPr>
        <p:spPr/>
        <p:txBody>
          <a:bodyPr/>
          <a:lstStyle/>
          <a:p>
            <a:pPr>
              <a:tabLst>
                <a:tab pos="630238" algn="l"/>
              </a:tabLst>
            </a:pPr>
            <a:r>
              <a:rPr lang="en-US" dirty="0"/>
              <a:t>Given the same value as an argument, do the INT and </a:t>
            </a:r>
            <a:br>
              <a:rPr lang="en-US" dirty="0"/>
            </a:br>
            <a:r>
              <a:rPr lang="en-US" dirty="0"/>
              <a:t>the FLOOR functions always return the same result?</a:t>
            </a:r>
          </a:p>
          <a:p>
            <a:pPr>
              <a:tabLst>
                <a:tab pos="630238" algn="l"/>
              </a:tabLst>
            </a:pPr>
            <a:r>
              <a:rPr lang="en-US" dirty="0">
                <a:sym typeface="Wingdings" pitchFamily="2" charset="2"/>
              </a:rPr>
              <a:t>  </a:t>
            </a:r>
            <a:r>
              <a:rPr lang="en-US" dirty="0"/>
              <a:t>Yes	</a:t>
            </a:r>
          </a:p>
          <a:p>
            <a:pPr>
              <a:buFont typeface="Wingdings" pitchFamily="2" charset="2"/>
              <a:buChar char="¦"/>
              <a:tabLst>
                <a:tab pos="630238" algn="l"/>
              </a:tabLst>
            </a:pPr>
            <a:r>
              <a:rPr lang="en-US" dirty="0"/>
              <a:t>  No</a:t>
            </a:r>
          </a:p>
          <a:p>
            <a:pPr>
              <a:buFont typeface="Wingdings" pitchFamily="2" charset="2"/>
              <a:buChar char="¦"/>
              <a:tabLst>
                <a:tab pos="630238" algn="l"/>
              </a:tabLst>
            </a:pPr>
            <a:endParaRPr lang="en-US" dirty="0"/>
          </a:p>
          <a:p>
            <a:pPr>
              <a:buFont typeface="Wingdings" pitchFamily="2" charset="2"/>
              <a:buChar char="¦"/>
              <a:tabLst>
                <a:tab pos="630238" algn="l"/>
              </a:tabLst>
            </a:pPr>
            <a:endParaRPr lang="en-US" dirty="0"/>
          </a:p>
          <a:p>
            <a:pPr>
              <a:buFont typeface="Wingdings" pitchFamily="2" charset="2"/>
              <a:buChar char="¦"/>
              <a:tabLst>
                <a:tab pos="630238" algn="l"/>
              </a:tabLst>
            </a:pPr>
            <a:endParaRPr lang="en-US" dirty="0"/>
          </a:p>
          <a:p>
            <a:pPr>
              <a:tabLst>
                <a:tab pos="630238" algn="l"/>
              </a:tabLst>
            </a:pPr>
            <a:r>
              <a:rPr lang="en-US" b="1" dirty="0"/>
              <a:t>	The INT and the FLOOR functions give different 	results if the argument value is negative.</a:t>
            </a:r>
          </a:p>
          <a:p>
            <a:pPr>
              <a:buFont typeface="Wingdings" pitchFamily="2" charset="2"/>
              <a:buChar char="¦"/>
              <a:tabLst>
                <a:tab pos="630238" algn="l"/>
              </a:tabLst>
            </a:pPr>
            <a:endParaRPr lang="en-US" dirty="0"/>
          </a:p>
          <a:p>
            <a:pPr>
              <a:tabLst>
                <a:tab pos="630238" algn="l"/>
              </a:tabLst>
            </a:pPr>
            <a:endParaRPr lang="en-US" dirty="0"/>
          </a:p>
        </p:txBody>
      </p:sp>
      <p:sp>
        <p:nvSpPr>
          <p:cNvPr id="6" name="Slide Number Placeholder 3"/>
          <p:cNvSpPr>
            <a:spLocks noGrp="1"/>
          </p:cNvSpPr>
          <p:nvPr>
            <p:ph type="sldNum" sz="quarter" idx="10"/>
          </p:nvPr>
        </p:nvSpPr>
        <p:spPr/>
        <p:txBody>
          <a:bodyPr/>
          <a:lstStyle/>
          <a:p>
            <a:pPr>
              <a:defRPr/>
            </a:pPr>
            <a:fld id="{F99A40A4-7FB4-419E-BCED-D0E2970D177F}" type="slidenum">
              <a:rPr lang="en-US"/>
              <a:pPr>
                <a:defRPr/>
              </a:pPr>
              <a:t>90</a:t>
            </a:fld>
            <a:endParaRPr lang="en-US" b="0">
              <a:latin typeface="Times New Roman" pitchFamily="18" charset="0"/>
            </a:endParaRPr>
          </a:p>
        </p:txBody>
      </p:sp>
      <p:sp>
        <p:nvSpPr>
          <p:cNvPr id="125957" name="Oval 4"/>
          <p:cNvSpPr>
            <a:spLocks noChangeArrowheads="1"/>
          </p:cNvSpPr>
          <p:nvPr/>
        </p:nvSpPr>
        <p:spPr bwMode="auto">
          <a:xfrm>
            <a:off x="601663" y="2258461"/>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pic>
        <p:nvPicPr>
          <p:cNvPr id="125958" name="Picture 5" descr="Caution_Warning_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63" y="4024313"/>
            <a:ext cx="50323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pic>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55"/>
          <p:cNvSpPr>
            <a:spLocks noGrp="1" noChangeArrowheads="1"/>
          </p:cNvSpPr>
          <p:nvPr>
            <p:ph type="title"/>
          </p:nvPr>
        </p:nvSpPr>
        <p:spPr/>
        <p:txBody>
          <a:bodyPr/>
          <a:lstStyle/>
          <a:p>
            <a:r>
              <a:rPr lang="en-US"/>
              <a:t>Truncation Functions</a:t>
            </a:r>
          </a:p>
        </p:txBody>
      </p:sp>
      <p:sp>
        <p:nvSpPr>
          <p:cNvPr id="126979" name="Rectangle 56"/>
          <p:cNvSpPr>
            <a:spLocks noGrp="1" noChangeArrowheads="1"/>
          </p:cNvSpPr>
          <p:nvPr>
            <p:ph idx="1"/>
          </p:nvPr>
        </p:nvSpPr>
        <p:spPr/>
        <p:txBody>
          <a:bodyPr/>
          <a:lstStyle/>
          <a:p>
            <a:pPr>
              <a:spcBef>
                <a:spcPct val="50000"/>
              </a:spcBef>
              <a:buClrTx/>
              <a:buFontTx/>
              <a:buNone/>
            </a:pPr>
            <a:r>
              <a:rPr lang="en-US"/>
              <a:t>Compare the values from the CEIL, FLOOR, and INT functions with a negative argument.</a:t>
            </a:r>
          </a:p>
          <a:p>
            <a:endParaRPr lang="en-US"/>
          </a:p>
        </p:txBody>
      </p:sp>
      <p:sp>
        <p:nvSpPr>
          <p:cNvPr id="48" name="Slide Number Placeholder 3"/>
          <p:cNvSpPr>
            <a:spLocks noGrp="1"/>
          </p:cNvSpPr>
          <p:nvPr>
            <p:ph type="sldNum" sz="quarter" idx="10"/>
          </p:nvPr>
        </p:nvSpPr>
        <p:spPr/>
        <p:txBody>
          <a:bodyPr/>
          <a:lstStyle/>
          <a:p>
            <a:pPr>
              <a:defRPr/>
            </a:pPr>
            <a:fld id="{2BB06831-F252-479B-8CCB-0806B15D7DCE}" type="slidenum">
              <a:rPr lang="en-US"/>
              <a:pPr>
                <a:defRPr/>
              </a:pPr>
              <a:t>91</a:t>
            </a:fld>
            <a:endParaRPr lang="en-US" b="0">
              <a:latin typeface="Times New Roman" pitchFamily="18" charset="0"/>
            </a:endParaRPr>
          </a:p>
        </p:txBody>
      </p:sp>
      <p:graphicFrame>
        <p:nvGraphicFramePr>
          <p:cNvPr id="708696" name="Group 88"/>
          <p:cNvGraphicFramePr>
            <a:graphicFrameLocks noGrp="1"/>
          </p:cNvGraphicFramePr>
          <p:nvPr/>
        </p:nvGraphicFramePr>
        <p:xfrm>
          <a:off x="642938" y="4570413"/>
          <a:ext cx="7772400" cy="1057276"/>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75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CeilVar1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FloorVar1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IntVar1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-6.478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26999" name="Text Box 41"/>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27000" name="Rectangle 42"/>
          <p:cNvSpPr>
            <a:spLocks noChangeArrowheads="1"/>
          </p:cNvSpPr>
          <p:nvPr/>
        </p:nvSpPr>
        <p:spPr bwMode="auto">
          <a:xfrm>
            <a:off x="2182813" y="2125663"/>
            <a:ext cx="4703762" cy="20066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buClr>
                <a:schemeClr val="tx1"/>
              </a:buClr>
              <a:buFont typeface="Monotype Sorts" pitchFamily="2" charset="2"/>
              <a:buNone/>
            </a:pPr>
            <a:r>
              <a:rPr lang="en-US" b="1">
                <a:latin typeface="Courier New" pitchFamily="49" charset="0"/>
              </a:rPr>
              <a:t>data truncate;</a:t>
            </a:r>
            <a:br>
              <a:rPr lang="en-US" b="1">
                <a:latin typeface="Courier New" pitchFamily="49" charset="0"/>
              </a:rPr>
            </a:br>
            <a:r>
              <a:rPr lang="en-US" b="1">
                <a:latin typeface="Courier New" pitchFamily="49" charset="0"/>
              </a:rPr>
              <a:t>   Var1=-6.478;</a:t>
            </a:r>
            <a:br>
              <a:rPr lang="en-US" b="1">
                <a:latin typeface="Courier New" pitchFamily="49" charset="0"/>
              </a:rPr>
            </a:br>
            <a:r>
              <a:rPr lang="en-US" b="1">
                <a:latin typeface="Courier New" pitchFamily="49" charset="0"/>
              </a:rPr>
              <a:t>   CeilVar1=ceil(Var1);</a:t>
            </a:r>
            <a:br>
              <a:rPr lang="en-US" b="1">
                <a:latin typeface="Courier New" pitchFamily="49" charset="0"/>
              </a:rPr>
            </a:br>
            <a:r>
              <a:rPr lang="en-US" b="1">
                <a:latin typeface="Courier New" pitchFamily="49" charset="0"/>
              </a:rPr>
              <a:t>   FloorVar1=floor(Var1);</a:t>
            </a:r>
            <a:br>
              <a:rPr lang="en-US" b="1">
                <a:latin typeface="Courier New" pitchFamily="49" charset="0"/>
              </a:rPr>
            </a:br>
            <a:r>
              <a:rPr lang="en-US" b="1">
                <a:latin typeface="Courier New" pitchFamily="49" charset="0"/>
              </a:rPr>
              <a:t>   IntVar1=int(Var1); </a:t>
            </a:r>
            <a:br>
              <a:rPr lang="en-US" b="1">
                <a:latin typeface="Courier New" pitchFamily="49" charset="0"/>
              </a:rPr>
            </a:br>
            <a:r>
              <a:rPr lang="en-US" b="1">
                <a:latin typeface="Courier New" pitchFamily="49" charset="0"/>
              </a:rPr>
              <a:t>run;</a:t>
            </a:r>
          </a:p>
        </p:txBody>
      </p:sp>
      <p:sp>
        <p:nvSpPr>
          <p:cNvPr id="127001" name="Rectangle 70"/>
          <p:cNvSpPr>
            <a:spLocks noChangeArrowheads="1"/>
          </p:cNvSpPr>
          <p:nvPr>
            <p:custDataLst>
              <p:tags r:id="rId1"/>
            </p:custDataLst>
          </p:nvPr>
        </p:nvSpPr>
        <p:spPr bwMode="auto">
          <a:xfrm>
            <a:off x="3687763" y="2481263"/>
            <a:ext cx="11207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27002" name="Rectangle 71"/>
          <p:cNvSpPr>
            <a:spLocks noChangeArrowheads="1"/>
          </p:cNvSpPr>
          <p:nvPr>
            <p:custDataLst>
              <p:tags r:id="rId2"/>
            </p:custDataLst>
          </p:nvPr>
        </p:nvSpPr>
        <p:spPr bwMode="auto">
          <a:xfrm>
            <a:off x="4110038" y="5276850"/>
            <a:ext cx="3302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27003" name="Rectangle 72"/>
          <p:cNvSpPr>
            <a:spLocks noChangeArrowheads="1"/>
          </p:cNvSpPr>
          <p:nvPr>
            <p:custDataLst>
              <p:tags r:id="rId3"/>
            </p:custDataLst>
          </p:nvPr>
        </p:nvSpPr>
        <p:spPr bwMode="auto">
          <a:xfrm>
            <a:off x="6053138" y="5276850"/>
            <a:ext cx="3302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27004" name="Rectangle 73"/>
          <p:cNvSpPr>
            <a:spLocks noChangeArrowheads="1"/>
          </p:cNvSpPr>
          <p:nvPr>
            <p:custDataLst>
              <p:tags r:id="rId4"/>
            </p:custDataLst>
          </p:nvPr>
        </p:nvSpPr>
        <p:spPr bwMode="auto">
          <a:xfrm>
            <a:off x="7996238" y="5276850"/>
            <a:ext cx="3302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5" descr="L:\graphics\soft_blue_ova_horizl_no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480" y="2426786"/>
            <a:ext cx="5836436" cy="3209071"/>
          </a:xfrm>
          <a:prstGeom prst="rect">
            <a:avLst/>
          </a:prstGeom>
          <a:noFill/>
          <a:extLst>
            <a:ext uri="{909E8E84-426E-40DD-AFC4-6F175D3DCCD1}">
              <a14:hiddenFill xmlns:a14="http://schemas.microsoft.com/office/drawing/2010/main">
                <a:solidFill>
                  <a:srgbClr val="FFFFFF"/>
                </a:solidFill>
              </a14:hiddenFill>
            </a:ext>
          </a:extLst>
        </p:spPr>
      </p:pic>
      <p:sp>
        <p:nvSpPr>
          <p:cNvPr id="130050" name="Rectangle 13"/>
          <p:cNvSpPr>
            <a:spLocks noGrp="1" noChangeArrowheads="1"/>
          </p:cNvSpPr>
          <p:nvPr>
            <p:ph type="title"/>
          </p:nvPr>
        </p:nvSpPr>
        <p:spPr/>
        <p:txBody>
          <a:bodyPr/>
          <a:lstStyle/>
          <a:p>
            <a:r>
              <a:rPr lang="en-US"/>
              <a:t>Business Scenario</a:t>
            </a:r>
            <a:endParaRPr lang="en-US" dirty="0"/>
          </a:p>
        </p:txBody>
      </p:sp>
      <p:sp>
        <p:nvSpPr>
          <p:cNvPr id="130051" name="Rectangle 14"/>
          <p:cNvSpPr>
            <a:spLocks noGrp="1" noChangeArrowheads="1"/>
          </p:cNvSpPr>
          <p:nvPr>
            <p:ph idx="1"/>
          </p:nvPr>
        </p:nvSpPr>
        <p:spPr/>
        <p:txBody>
          <a:bodyPr/>
          <a:lstStyle/>
          <a:p>
            <a:r>
              <a:rPr lang="en-US" dirty="0"/>
              <a:t>Analysts want to calculate statistics to summarize and average each employee’s quarterly contributions for the year.</a:t>
            </a:r>
          </a:p>
          <a:p>
            <a:endParaRPr lang="en-US" dirty="0"/>
          </a:p>
          <a:p>
            <a:endParaRPr lang="en-US" dirty="0"/>
          </a:p>
          <a:p>
            <a:endParaRPr lang="en-US" dirty="0"/>
          </a:p>
          <a:p>
            <a:endParaRPr lang="en-US" dirty="0"/>
          </a:p>
        </p:txBody>
      </p:sp>
      <p:sp>
        <p:nvSpPr>
          <p:cNvPr id="9" name="Slide Number Placeholder 3"/>
          <p:cNvSpPr>
            <a:spLocks noGrp="1"/>
          </p:cNvSpPr>
          <p:nvPr>
            <p:ph type="sldNum" sz="quarter" idx="10"/>
          </p:nvPr>
        </p:nvSpPr>
        <p:spPr/>
        <p:txBody>
          <a:bodyPr/>
          <a:lstStyle/>
          <a:p>
            <a:fld id="{BC9FA564-4B00-41DC-9445-EF245641B3C7}" type="slidenum">
              <a:rPr lang="en-US" smtClean="0"/>
              <a:pPr/>
              <a:t>93</a:t>
            </a:fld>
            <a:endParaRPr lang="en-US"/>
          </a:p>
        </p:txBody>
      </p:sp>
      <p:sp>
        <p:nvSpPr>
          <p:cNvPr id="130053"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noProof="1">
              <a:solidFill>
                <a:srgbClr val="000000"/>
              </a:solidFill>
              <a:latin typeface="Courier New" pitchFamily="49" charset="0"/>
            </a:endParaRPr>
          </a:p>
        </p:txBody>
      </p:sp>
      <p:sp>
        <p:nvSpPr>
          <p:cNvPr id="130054"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noProof="1">
              <a:solidFill>
                <a:srgbClr val="000000"/>
              </a:solidFill>
              <a:latin typeface="SAS Monospace" pitchFamily="49" charset="0"/>
            </a:endParaRPr>
          </a:p>
        </p:txBody>
      </p:sp>
      <p:sp>
        <p:nvSpPr>
          <p:cNvPr id="130055" name="Rectangle 9"/>
          <p:cNvSpPr>
            <a:spLocks noChangeArrowheads="1"/>
          </p:cNvSpPr>
          <p:nvPr/>
        </p:nvSpPr>
        <p:spPr bwMode="auto">
          <a:xfrm>
            <a:off x="598171" y="3025775"/>
            <a:ext cx="6122670" cy="1395254"/>
          </a:xfrm>
          <a:prstGeom prst="rect">
            <a:avLst/>
          </a:prstGeom>
          <a:solidFill>
            <a:srgbClr val="FFFFFF"/>
          </a:solidFill>
          <a:ln w="38100">
            <a:solidFill>
              <a:schemeClr val="tx2"/>
            </a:solidFill>
            <a:miter lim="800000"/>
            <a:headEnd type="none" w="med" len="lg"/>
            <a:tailEnd type="none" w="med" len="lg"/>
          </a:ln>
        </p:spPr>
        <p:txBody>
          <a:bodyPr wrap="square" lIns="88900" tIns="50800" rIns="88900" bIns="50800">
            <a:spAutoFit/>
          </a:bodyPr>
          <a:lstStyle/>
          <a:p>
            <a:r>
              <a:rPr sz="1400" b="1" dirty="0">
                <a:solidFill>
                  <a:srgbClr val="000000"/>
                </a:solidFill>
                <a:latin typeface="SAS Monospace" pitchFamily="49" charset="0"/>
              </a:rPr>
              <a:t>Obs     Employee_ID    Qtr1    Qtr2    Qtr3    Qtr4</a:t>
            </a:r>
          </a:p>
          <a:p>
            <a:endParaRPr sz="1400" b="1" dirty="0">
              <a:solidFill>
                <a:srgbClr val="000000"/>
              </a:solidFill>
              <a:latin typeface="SAS Monospace" pitchFamily="49" charset="0"/>
            </a:endParaRPr>
          </a:p>
          <a:p>
            <a:r>
              <a:rPr sz="1400" b="1" dirty="0">
                <a:solidFill>
                  <a:srgbClr val="000000"/>
                </a:solidFill>
                <a:latin typeface="SAS Monospace" pitchFamily="49" charset="0"/>
              </a:rPr>
              <a:t>  1          120265      .       .       .      25</a:t>
            </a:r>
          </a:p>
          <a:p>
            <a:r>
              <a:rPr sz="1400" b="1" dirty="0">
                <a:solidFill>
                  <a:srgbClr val="000000"/>
                </a:solidFill>
                <a:latin typeface="SAS Monospace" pitchFamily="49" charset="0"/>
              </a:rPr>
              <a:t>  2          120267     15      15      15      15</a:t>
            </a:r>
          </a:p>
          <a:p>
            <a:r>
              <a:rPr sz="1400" b="1" dirty="0">
                <a:solidFill>
                  <a:srgbClr val="000000"/>
                </a:solidFill>
                <a:latin typeface="SAS Monospace" pitchFamily="49" charset="0"/>
              </a:rPr>
              <a:t>  3          120269     20      20      20      20</a:t>
            </a:r>
          </a:p>
          <a:p>
            <a:r>
              <a:rPr sz="1400" b="1" dirty="0">
                <a:solidFill>
                  <a:srgbClr val="000000"/>
                </a:solidFill>
                <a:latin typeface="SAS Monospace" pitchFamily="49" charset="0"/>
              </a:rPr>
              <a:t>  4          120270     20      10       5       .</a:t>
            </a:r>
          </a:p>
        </p:txBody>
      </p:sp>
      <p:sp>
        <p:nvSpPr>
          <p:cNvPr id="130056" name="Rectangle 11"/>
          <p:cNvSpPr>
            <a:spLocks noChangeArrowheads="1"/>
          </p:cNvSpPr>
          <p:nvPr/>
        </p:nvSpPr>
        <p:spPr bwMode="auto">
          <a:xfrm>
            <a:off x="746125" y="3781425"/>
            <a:ext cx="78486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lvl="1" indent="-342900">
              <a:spcBef>
                <a:spcPct val="20000"/>
              </a:spcBef>
              <a:buClr>
                <a:srgbClr val="003399"/>
              </a:buClr>
              <a:buSzPct val="70000"/>
              <a:buFont typeface="Wingdings" pitchFamily="2" charset="2"/>
              <a:buChar char="n"/>
            </a:pPr>
            <a:endParaRPr noProof="1">
              <a:solidFill>
                <a:srgbClr val="000000"/>
              </a:solidFill>
            </a:endParaRPr>
          </a:p>
        </p:txBody>
      </p:sp>
      <p:sp>
        <p:nvSpPr>
          <p:cNvPr id="130057" name="Rectangle 12"/>
          <p:cNvSpPr>
            <a:spLocks noChangeArrowheads="1"/>
          </p:cNvSpPr>
          <p:nvPr/>
        </p:nvSpPr>
        <p:spPr bwMode="auto">
          <a:xfrm>
            <a:off x="3482340" y="4981575"/>
            <a:ext cx="5208270" cy="1610697"/>
          </a:xfrm>
          <a:prstGeom prst="rect">
            <a:avLst/>
          </a:prstGeom>
          <a:solidFill>
            <a:srgbClr val="FFFFFF"/>
          </a:solidFill>
          <a:ln w="38100">
            <a:solidFill>
              <a:schemeClr val="tx2"/>
            </a:solidFill>
            <a:miter lim="800000"/>
            <a:headEnd type="none" w="med" len="lg"/>
            <a:tailEnd type="none" w="med" len="lg"/>
          </a:ln>
        </p:spPr>
        <p:txBody>
          <a:bodyPr wrap="square" lIns="88900" tIns="50800" rIns="88900" bIns="50800">
            <a:spAutoFit/>
          </a:bodyPr>
          <a:lstStyle/>
          <a:p>
            <a:r>
              <a:rPr sz="1400" b="1" dirty="0">
                <a:solidFill>
                  <a:srgbClr val="000000"/>
                </a:solidFill>
                <a:latin typeface="SAS Monospace" pitchFamily="49" charset="0"/>
              </a:rPr>
              <a:t>                          </a:t>
            </a:r>
            <a:r>
              <a:rPr sz="1400" b="1" dirty="0" err="1">
                <a:solidFill>
                  <a:srgbClr val="000000"/>
                </a:solidFill>
                <a:latin typeface="SAS Monospace" pitchFamily="49" charset="0"/>
              </a:rPr>
              <a:t>Avg</a:t>
            </a:r>
            <a:r>
              <a:rPr sz="1400" b="1" dirty="0">
                <a:solidFill>
                  <a:srgbClr val="000000"/>
                </a:solidFill>
                <a:latin typeface="SAS Monospace" pitchFamily="49" charset="0"/>
              </a:rPr>
              <a:t>    </a:t>
            </a:r>
            <a:r>
              <a:rPr sz="1400" b="1" dirty="0" err="1">
                <a:solidFill>
                  <a:srgbClr val="000000"/>
                </a:solidFill>
                <a:latin typeface="SAS Monospace" pitchFamily="49" charset="0"/>
              </a:rPr>
              <a:t>Num</a:t>
            </a:r>
            <a:endParaRPr sz="1400" b="1" dirty="0">
              <a:solidFill>
                <a:srgbClr val="000000"/>
              </a:solidFill>
              <a:latin typeface="SAS Monospace" pitchFamily="49" charset="0"/>
            </a:endParaRPr>
          </a:p>
          <a:p>
            <a:r>
              <a:rPr sz="1400" b="1" dirty="0">
                <a:solidFill>
                  <a:srgbClr val="000000"/>
                </a:solidFill>
                <a:latin typeface="SAS Monospace" pitchFamily="49" charset="0"/>
              </a:rPr>
              <a:t>  </a:t>
            </a:r>
            <a:r>
              <a:rPr sz="1400" b="1" dirty="0" err="1">
                <a:solidFill>
                  <a:srgbClr val="000000"/>
                </a:solidFill>
                <a:latin typeface="SAS Monospace" pitchFamily="49" charset="0"/>
              </a:rPr>
              <a:t>Employee_ID</a:t>
            </a:r>
            <a:r>
              <a:rPr sz="1400" b="1" dirty="0">
                <a:solidFill>
                  <a:srgbClr val="000000"/>
                </a:solidFill>
                <a:latin typeface="SAS Monospace" pitchFamily="49" charset="0"/>
              </a:rPr>
              <a:t>    Total     QT     </a:t>
            </a:r>
            <a:r>
              <a:rPr sz="1400" b="1" dirty="0" err="1">
                <a:solidFill>
                  <a:srgbClr val="000000"/>
                </a:solidFill>
                <a:latin typeface="SAS Monospace" pitchFamily="49" charset="0"/>
              </a:rPr>
              <a:t>Qt</a:t>
            </a:r>
            <a:endParaRPr sz="1400" b="1" dirty="0">
              <a:solidFill>
                <a:srgbClr val="000000"/>
              </a:solidFill>
              <a:latin typeface="SAS Monospace" pitchFamily="49" charset="0"/>
            </a:endParaRPr>
          </a:p>
          <a:p>
            <a:endParaRPr sz="1400" b="1" dirty="0">
              <a:solidFill>
                <a:srgbClr val="000000"/>
              </a:solidFill>
              <a:latin typeface="SAS Monospace" pitchFamily="49" charset="0"/>
            </a:endParaRPr>
          </a:p>
          <a:p>
            <a:r>
              <a:rPr sz="1400" b="1" dirty="0">
                <a:solidFill>
                  <a:srgbClr val="000000"/>
                </a:solidFill>
                <a:latin typeface="SAS Monospace" pitchFamily="49" charset="0"/>
              </a:rPr>
              <a:t>       120265      25      25     1</a:t>
            </a:r>
          </a:p>
          <a:p>
            <a:r>
              <a:rPr sz="1400" b="1" dirty="0">
                <a:solidFill>
                  <a:srgbClr val="000000"/>
                </a:solidFill>
                <a:latin typeface="SAS Monospace" pitchFamily="49" charset="0"/>
              </a:rPr>
              <a:t>       120267      60      15     4</a:t>
            </a:r>
          </a:p>
          <a:p>
            <a:r>
              <a:rPr sz="1400" b="1" dirty="0">
                <a:solidFill>
                  <a:srgbClr val="000000"/>
                </a:solidFill>
                <a:latin typeface="SAS Monospace" pitchFamily="49" charset="0"/>
              </a:rPr>
              <a:t>       120269      80      20     4</a:t>
            </a:r>
          </a:p>
          <a:p>
            <a:r>
              <a:rPr sz="1400" b="1" dirty="0">
                <a:solidFill>
                  <a:srgbClr val="000000"/>
                </a:solidFill>
                <a:latin typeface="SAS Monospace" pitchFamily="49" charset="0"/>
              </a:rPr>
              <a:t>       120270      35      12     3</a:t>
            </a:r>
          </a:p>
        </p:txBody>
      </p:sp>
      <p:pic>
        <p:nvPicPr>
          <p:cNvPr id="10" name="Picture 4" descr="\\sashq\root\dept\PSD\GRAPHICS\Illustrations\Statistics and Probability\statistical_N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0638" y="5867220"/>
            <a:ext cx="923350" cy="89974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ashq\root\dept\PSD\GRAPHICS\Illustrations\Symbols\donationCan_noHan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9118" y="2747378"/>
            <a:ext cx="1209675"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L:\graphics\arrow_sw_righ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312018">
            <a:off x="6651594" y="4359012"/>
            <a:ext cx="800100" cy="4191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372855" y="4542732"/>
            <a:ext cx="3331361" cy="817870"/>
          </a:xfrm>
          <a:prstGeom prst="rect">
            <a:avLst/>
          </a:prstGeom>
        </p:spPr>
        <p:txBody>
          <a:bodyPr wrap="none">
            <a:spAutoFit/>
          </a:bodyPr>
          <a:lstStyle/>
          <a:p>
            <a:r>
              <a:rPr lang="en-US" dirty="0"/>
              <a:t>Partial </a:t>
            </a:r>
            <a:r>
              <a:rPr lang="en-US" b="1" dirty="0" err="1"/>
              <a:t>donation_stats</a:t>
            </a:r>
            <a:endParaRPr lang="en-US" b="1" dirty="0"/>
          </a:p>
        </p:txBody>
      </p:sp>
      <p:sp>
        <p:nvSpPr>
          <p:cNvPr id="3" name="Rectangle 2"/>
          <p:cNvSpPr/>
          <p:nvPr/>
        </p:nvSpPr>
        <p:spPr>
          <a:xfrm>
            <a:off x="561491" y="2537232"/>
            <a:ext cx="6160770" cy="461665"/>
          </a:xfrm>
          <a:prstGeom prst="rect">
            <a:avLst/>
          </a:prstGeom>
        </p:spPr>
        <p:txBody>
          <a:bodyPr wrap="square">
            <a:spAutoFit/>
          </a:bodyPr>
          <a:lstStyle/>
          <a:p>
            <a:r>
              <a:rPr lang="en-US" dirty="0"/>
              <a:t>Partial </a:t>
            </a:r>
            <a:r>
              <a:rPr lang="en-US" b="1" dirty="0" err="1"/>
              <a:t>orion.employee_donations</a:t>
            </a:r>
            <a:endParaRPr lang="en-US" b="1" dirty="0"/>
          </a:p>
        </p:txBody>
      </p:sp>
    </p:spTree>
    <p:extLst>
      <p:ext uri="{BB962C8B-B14F-4D97-AF65-F5344CB8AC3E}">
        <p14:creationId xmlns:p14="http://schemas.microsoft.com/office/powerpoint/2010/main" val="38223824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91"/>
          <p:cNvSpPr>
            <a:spLocks noGrp="1" noChangeArrowheads="1"/>
          </p:cNvSpPr>
          <p:nvPr>
            <p:ph type="title"/>
          </p:nvPr>
        </p:nvSpPr>
        <p:spPr/>
        <p:txBody>
          <a:bodyPr/>
          <a:lstStyle/>
          <a:p>
            <a:r>
              <a:rPr lang="en-US"/>
              <a:t>Descriptive Statistics Functions</a:t>
            </a:r>
          </a:p>
        </p:txBody>
      </p:sp>
      <p:sp>
        <p:nvSpPr>
          <p:cNvPr id="131075" name="Rectangle 392"/>
          <p:cNvSpPr>
            <a:spLocks noGrp="1" noChangeArrowheads="1"/>
          </p:cNvSpPr>
          <p:nvPr>
            <p:ph idx="1"/>
          </p:nvPr>
        </p:nvSpPr>
        <p:spPr/>
        <p:txBody>
          <a:bodyPr/>
          <a:lstStyle/>
          <a:p>
            <a:r>
              <a:rPr lang="en-US" dirty="0"/>
              <a:t>Descriptive statistic functions are used to calculate the values needed for </a:t>
            </a:r>
            <a:r>
              <a:rPr lang="en-US" b="1" dirty="0" err="1"/>
              <a:t>donation_stats</a:t>
            </a:r>
            <a:r>
              <a:rPr lang="en-US" dirty="0"/>
              <a:t>.</a:t>
            </a:r>
          </a:p>
          <a:p>
            <a:endParaRPr lang="en-US" dirty="0"/>
          </a:p>
          <a:p>
            <a:endParaRPr lang="en-US" dirty="0"/>
          </a:p>
          <a:p>
            <a:endParaRPr lang="en-US" dirty="0"/>
          </a:p>
          <a:p>
            <a:endParaRPr lang="en-US" dirty="0"/>
          </a:p>
          <a:p>
            <a:endParaRPr lang="en-US" dirty="0"/>
          </a:p>
          <a:p>
            <a:endParaRPr lang="en-US" dirty="0"/>
          </a:p>
        </p:txBody>
      </p:sp>
      <p:sp>
        <p:nvSpPr>
          <p:cNvPr id="70" name="Slide Number Placeholder 3"/>
          <p:cNvSpPr>
            <a:spLocks noGrp="1"/>
          </p:cNvSpPr>
          <p:nvPr>
            <p:ph type="sldNum" sz="quarter" idx="10"/>
          </p:nvPr>
        </p:nvSpPr>
        <p:spPr/>
        <p:txBody>
          <a:bodyPr/>
          <a:lstStyle/>
          <a:p>
            <a:pPr>
              <a:defRPr/>
            </a:pPr>
            <a:fld id="{93575BBB-F0DE-449F-9B29-42A8499098B3}" type="slidenum">
              <a:rPr lang="en-US"/>
              <a:pPr>
                <a:defRPr/>
              </a:pPr>
              <a:t>94</a:t>
            </a:fld>
            <a:endParaRPr lang="en-US" b="0">
              <a:latin typeface="Times New Roman" pitchFamily="18" charset="0"/>
            </a:endParaRPr>
          </a:p>
        </p:txBody>
      </p:sp>
      <p:graphicFrame>
        <p:nvGraphicFramePr>
          <p:cNvPr id="742822" name="Group 422"/>
          <p:cNvGraphicFramePr>
            <a:graphicFrameLocks noGrp="1"/>
          </p:cNvGraphicFramePr>
          <p:nvPr>
            <p:extLst>
              <p:ext uri="{D42A27DB-BD31-4B8C-83A1-F6EECF244321}">
                <p14:modId xmlns:p14="http://schemas.microsoft.com/office/powerpoint/2010/main" val="292334004"/>
              </p:ext>
            </p:extLst>
          </p:nvPr>
        </p:nvGraphicFramePr>
        <p:xfrm>
          <a:off x="666750" y="1966913"/>
          <a:ext cx="7822732" cy="4714240"/>
        </p:xfrm>
        <a:graphic>
          <a:graphicData uri="http://schemas.openxmlformats.org/drawingml/2006/table">
            <a:tbl>
              <a:tblPr firstRow="1" bandRow="1"/>
              <a:tblGrid>
                <a:gridCol w="1631950">
                  <a:extLst>
                    <a:ext uri="{9D8B030D-6E8A-4147-A177-3AD203B41FA5}">
                      <a16:colId xmlns:a16="http://schemas.microsoft.com/office/drawing/2014/main" val="20000"/>
                    </a:ext>
                  </a:extLst>
                </a:gridCol>
                <a:gridCol w="6190782">
                  <a:extLst>
                    <a:ext uri="{9D8B030D-6E8A-4147-A177-3AD203B41FA5}">
                      <a16:colId xmlns:a16="http://schemas.microsoft.com/office/drawing/2014/main" val="20001"/>
                    </a:ext>
                  </a:extLst>
                </a:gridCol>
              </a:tblGrid>
              <a:tr h="4492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a:rPr>
                        <a:t>Function</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a:ln>
                            <a:noFill/>
                          </a:ln>
                          <a:solidFill>
                            <a:srgbClr val="FFFFFF"/>
                          </a:solidFill>
                          <a:effectLst/>
                          <a:latin typeface="Arial"/>
                        </a:rPr>
                        <a:t>Returns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450850">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SUM</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Sum of arguments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449263">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MEAN</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Average of arguments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450850">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a:ln>
                            <a:noFill/>
                          </a:ln>
                          <a:solidFill>
                            <a:srgbClr val="000000"/>
                          </a:solidFill>
                          <a:effectLst/>
                          <a:latin typeface="Arial"/>
                        </a:rPr>
                        <a:t>MIN</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Smallest value from arguments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449263">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a:ln>
                            <a:noFill/>
                          </a:ln>
                          <a:solidFill>
                            <a:srgbClr val="000000"/>
                          </a:solidFill>
                          <a:effectLst/>
                          <a:latin typeface="Arial"/>
                        </a:rPr>
                        <a:t>MAX</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Largest value from arguments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4"/>
                  </a:ext>
                </a:extLst>
              </a:tr>
              <a:tr h="449263">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N</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Count of </a:t>
                      </a:r>
                      <a:r>
                        <a:rPr kumimoji="0" lang="en-US" sz="2400" b="0" i="0" u="none" strike="noStrike" cap="none" normalizeH="0" baseline="0" dirty="0" err="1">
                          <a:ln>
                            <a:noFill/>
                          </a:ln>
                          <a:solidFill>
                            <a:srgbClr val="000000"/>
                          </a:solidFill>
                          <a:effectLst/>
                          <a:latin typeface="Arial"/>
                        </a:rPr>
                        <a:t>nonmissing</a:t>
                      </a:r>
                      <a:r>
                        <a:rPr kumimoji="0" lang="en-US" sz="2400" b="0" i="0" u="none" strike="noStrike" cap="none" normalizeH="0" baseline="0" dirty="0">
                          <a:ln>
                            <a:noFill/>
                          </a:ln>
                          <a:solidFill>
                            <a:srgbClr val="000000"/>
                          </a:solidFill>
                          <a:effectLst/>
                          <a:latin typeface="Arial"/>
                        </a:rPr>
                        <a:t> arguments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r h="450850">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a:ln>
                            <a:noFill/>
                          </a:ln>
                          <a:solidFill>
                            <a:srgbClr val="000000"/>
                          </a:solidFill>
                          <a:effectLst/>
                          <a:latin typeface="Arial"/>
                        </a:rPr>
                        <a:t>NMISS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Count of missing numeric arguments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6"/>
                  </a:ext>
                </a:extLst>
              </a:tr>
              <a:tr h="450850">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CMISS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Count of missing numeric or character arguments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2"/>
          <p:cNvSpPr>
            <a:spLocks noChangeArrowheads="1"/>
          </p:cNvSpPr>
          <p:nvPr/>
        </p:nvSpPr>
        <p:spPr bwMode="auto">
          <a:xfrm>
            <a:off x="1535113" y="1173163"/>
            <a:ext cx="6711950" cy="29400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buClr>
                <a:schemeClr val="tx1"/>
              </a:buClr>
              <a:buFont typeface="Monotype Sorts" pitchFamily="2" charset="2"/>
              <a:buNone/>
            </a:pPr>
            <a:r>
              <a:rPr lang="en-US" b="1">
                <a:latin typeface="Courier New" pitchFamily="49" charset="0"/>
              </a:rPr>
              <a:t>data descript;</a:t>
            </a:r>
            <a:br>
              <a:rPr lang="en-US" b="1">
                <a:latin typeface="Courier New" pitchFamily="49" charset="0"/>
              </a:rPr>
            </a:br>
            <a:r>
              <a:rPr lang="en-US" b="1">
                <a:latin typeface="Courier New" pitchFamily="49" charset="0"/>
              </a:rPr>
              <a:t>   Var1=12;   </a:t>
            </a:r>
          </a:p>
          <a:p>
            <a:pPr>
              <a:lnSpc>
                <a:spcPct val="85000"/>
              </a:lnSpc>
              <a:buClr>
                <a:schemeClr val="tx1"/>
              </a:buClr>
              <a:buFont typeface="Monotype Sorts" pitchFamily="2" charset="2"/>
              <a:buNone/>
            </a:pPr>
            <a:r>
              <a:rPr lang="en-US" b="1">
                <a:latin typeface="Courier New" pitchFamily="49" charset="0"/>
              </a:rPr>
              <a:t>   Var2=.;   </a:t>
            </a:r>
          </a:p>
          <a:p>
            <a:pPr>
              <a:lnSpc>
                <a:spcPct val="85000"/>
              </a:lnSpc>
              <a:buClr>
                <a:schemeClr val="tx1"/>
              </a:buClr>
              <a:buFont typeface="Monotype Sorts" pitchFamily="2" charset="2"/>
              <a:buNone/>
            </a:pPr>
            <a:r>
              <a:rPr lang="en-US" b="1">
                <a:latin typeface="Courier New" pitchFamily="49" charset="0"/>
              </a:rPr>
              <a:t>   Var3=7;    </a:t>
            </a:r>
          </a:p>
          <a:p>
            <a:pPr>
              <a:lnSpc>
                <a:spcPct val="85000"/>
              </a:lnSpc>
              <a:buClr>
                <a:schemeClr val="tx1"/>
              </a:buClr>
              <a:buFont typeface="Monotype Sorts" pitchFamily="2" charset="2"/>
              <a:buNone/>
            </a:pPr>
            <a:r>
              <a:rPr lang="en-US" b="1">
                <a:latin typeface="Courier New" pitchFamily="49" charset="0"/>
              </a:rPr>
              <a:t>   Var4=5;</a:t>
            </a:r>
          </a:p>
          <a:p>
            <a:pPr>
              <a:lnSpc>
                <a:spcPct val="85000"/>
              </a:lnSpc>
              <a:buClr>
                <a:schemeClr val="tx1"/>
              </a:buClr>
              <a:buFont typeface="Monotype Sorts" pitchFamily="2" charset="2"/>
              <a:buNone/>
            </a:pPr>
            <a:r>
              <a:rPr lang="en-US" b="1">
                <a:latin typeface="Courier New" pitchFamily="49" charset="0"/>
              </a:rPr>
              <a:t>   SumVars=sum(Var1,Var2,Var3,Var4);</a:t>
            </a:r>
          </a:p>
          <a:p>
            <a:pPr>
              <a:lnSpc>
                <a:spcPct val="85000"/>
              </a:lnSpc>
              <a:buClr>
                <a:schemeClr val="tx1"/>
              </a:buClr>
              <a:buFont typeface="Monotype Sorts" pitchFamily="2" charset="2"/>
              <a:buNone/>
            </a:pPr>
            <a:r>
              <a:rPr lang="en-US" b="1">
                <a:latin typeface="Courier New" pitchFamily="49" charset="0"/>
              </a:rPr>
              <a:t>   AvgVars=mean(of Var1-Var4);</a:t>
            </a:r>
          </a:p>
          <a:p>
            <a:pPr>
              <a:lnSpc>
                <a:spcPct val="85000"/>
              </a:lnSpc>
              <a:buClr>
                <a:schemeClr val="tx1"/>
              </a:buClr>
              <a:buFont typeface="Monotype Sorts" pitchFamily="2" charset="2"/>
              <a:buNone/>
            </a:pPr>
            <a:r>
              <a:rPr lang="en-US" b="1">
                <a:latin typeface="Courier New" pitchFamily="49" charset="0"/>
              </a:rPr>
              <a:t>   MissVars=cmiss(of Var1-Var4);</a:t>
            </a:r>
            <a:br>
              <a:rPr lang="en-US" b="1">
                <a:latin typeface="Courier New" pitchFamily="49" charset="0"/>
              </a:rPr>
            </a:br>
            <a:r>
              <a:rPr lang="en-US" b="1">
                <a:latin typeface="Courier New" pitchFamily="49" charset="0"/>
              </a:rPr>
              <a:t>run;</a:t>
            </a:r>
          </a:p>
        </p:txBody>
      </p:sp>
      <p:sp>
        <p:nvSpPr>
          <p:cNvPr id="133122" name="Rectangle 40"/>
          <p:cNvSpPr>
            <a:spLocks noGrp="1" noChangeArrowheads="1"/>
          </p:cNvSpPr>
          <p:nvPr>
            <p:ph type="title"/>
          </p:nvPr>
        </p:nvSpPr>
        <p:spPr/>
        <p:txBody>
          <a:bodyPr/>
          <a:lstStyle/>
          <a:p>
            <a:r>
              <a:rPr lang="en-US"/>
              <a:t>Descriptive Statistics Functions </a:t>
            </a:r>
          </a:p>
        </p:txBody>
      </p:sp>
      <p:sp>
        <p:nvSpPr>
          <p:cNvPr id="78" name="Slide Number Placeholder 3"/>
          <p:cNvSpPr>
            <a:spLocks noGrp="1"/>
          </p:cNvSpPr>
          <p:nvPr>
            <p:ph type="sldNum" sz="quarter" idx="10"/>
          </p:nvPr>
        </p:nvSpPr>
        <p:spPr/>
        <p:txBody>
          <a:bodyPr/>
          <a:lstStyle/>
          <a:p>
            <a:pPr>
              <a:defRPr/>
            </a:pPr>
            <a:fld id="{7834A115-9F09-4B17-B2B8-74D14C1CE4C5}" type="slidenum">
              <a:rPr lang="en-US"/>
              <a:pPr>
                <a:defRPr/>
              </a:pPr>
              <a:t>95</a:t>
            </a:fld>
            <a:endParaRPr lang="en-US" b="0">
              <a:latin typeface="Times New Roman" pitchFamily="18" charset="0"/>
            </a:endParaRPr>
          </a:p>
        </p:txBody>
      </p:sp>
      <p:graphicFrame>
        <p:nvGraphicFramePr>
          <p:cNvPr id="1087594" name="Group 106"/>
          <p:cNvGraphicFramePr>
            <a:graphicFrameLocks noGrp="1"/>
          </p:cNvGraphicFramePr>
          <p:nvPr/>
        </p:nvGraphicFramePr>
        <p:xfrm>
          <a:off x="757238" y="4313238"/>
          <a:ext cx="7772400" cy="1057276"/>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75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33142" name="Text Box 41"/>
          <p:cNvSpPr txBox="1">
            <a:spLocks noChangeArrowheads="1"/>
          </p:cNvSpPr>
          <p:nvPr/>
        </p:nvSpPr>
        <p:spPr bwMode="auto">
          <a:xfrm>
            <a:off x="1657350" y="4167188"/>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graphicFrame>
        <p:nvGraphicFramePr>
          <p:cNvPr id="1087595" name="Group 107"/>
          <p:cNvGraphicFramePr>
            <a:graphicFrameLocks noGrp="1"/>
          </p:cNvGraphicFramePr>
          <p:nvPr>
            <p:extLst>
              <p:ext uri="{D42A27DB-BD31-4B8C-83A1-F6EECF244321}">
                <p14:modId xmlns:p14="http://schemas.microsoft.com/office/powerpoint/2010/main" val="2549154118"/>
              </p:ext>
            </p:extLst>
          </p:nvPr>
        </p:nvGraphicFramePr>
        <p:xfrm>
          <a:off x="776288" y="5189538"/>
          <a:ext cx="5829300" cy="1057276"/>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SumVars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AvgVars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MissVars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33159" name="Text Box 75"/>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p205d12</a:t>
            </a:r>
          </a:p>
        </p:txBody>
      </p:sp>
      <p:sp>
        <p:nvSpPr>
          <p:cNvPr id="133160" name="Rectangle 76"/>
          <p:cNvSpPr>
            <a:spLocks noChangeArrowheads="1"/>
          </p:cNvSpPr>
          <p:nvPr>
            <p:custDataLst>
              <p:tags r:id="rId1"/>
            </p:custDataLst>
          </p:nvPr>
        </p:nvSpPr>
        <p:spPr bwMode="auto">
          <a:xfrm>
            <a:off x="2098928" y="2801632"/>
            <a:ext cx="604996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33161" name="Rectangle 77"/>
          <p:cNvSpPr>
            <a:spLocks noChangeArrowheads="1"/>
          </p:cNvSpPr>
          <p:nvPr>
            <p:custDataLst>
              <p:tags r:id="rId2"/>
            </p:custDataLst>
          </p:nvPr>
        </p:nvSpPr>
        <p:spPr bwMode="auto">
          <a:xfrm>
            <a:off x="2300288" y="5895975"/>
            <a:ext cx="3302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33162" name="Animation Flag"/>
          <p:cNvSpPr txBox="1">
            <a:spLocks noChangeArrowheads="1"/>
          </p:cNvSpPr>
          <p:nvPr/>
        </p:nvSpPr>
        <p:spPr bwMode="auto">
          <a:xfrm>
            <a:off x="8572500" y="6451600"/>
            <a:ext cx="396260"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40"/>
          <p:cNvSpPr>
            <a:spLocks noGrp="1" noChangeArrowheads="1"/>
          </p:cNvSpPr>
          <p:nvPr>
            <p:ph type="title"/>
          </p:nvPr>
        </p:nvSpPr>
        <p:spPr/>
        <p:txBody>
          <a:bodyPr/>
          <a:lstStyle/>
          <a:p>
            <a:r>
              <a:rPr lang="en-US"/>
              <a:t>Descriptive Statistics Functions </a:t>
            </a:r>
          </a:p>
        </p:txBody>
      </p:sp>
      <p:sp>
        <p:nvSpPr>
          <p:cNvPr id="78" name="Slide Number Placeholder 3"/>
          <p:cNvSpPr>
            <a:spLocks noGrp="1"/>
          </p:cNvSpPr>
          <p:nvPr>
            <p:ph type="sldNum" sz="quarter" idx="10"/>
          </p:nvPr>
        </p:nvSpPr>
        <p:spPr/>
        <p:txBody>
          <a:bodyPr/>
          <a:lstStyle/>
          <a:p>
            <a:pPr>
              <a:defRPr/>
            </a:pPr>
            <a:fld id="{85B98DE8-238F-49A9-9282-0BE8BDD13282}" type="slidenum">
              <a:rPr lang="en-US"/>
              <a:pPr>
                <a:defRPr/>
              </a:pPr>
              <a:t>96</a:t>
            </a:fld>
            <a:endParaRPr lang="en-US" b="0">
              <a:latin typeface="Times New Roman" pitchFamily="18" charset="0"/>
            </a:endParaRPr>
          </a:p>
        </p:txBody>
      </p:sp>
      <p:graphicFrame>
        <p:nvGraphicFramePr>
          <p:cNvPr id="1086572" name="Group 108"/>
          <p:cNvGraphicFramePr>
            <a:graphicFrameLocks noGrp="1"/>
          </p:cNvGraphicFramePr>
          <p:nvPr/>
        </p:nvGraphicFramePr>
        <p:xfrm>
          <a:off x="757238" y="4313238"/>
          <a:ext cx="7772400" cy="1057276"/>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75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34166" name="Text Box 41"/>
          <p:cNvSpPr txBox="1">
            <a:spLocks noChangeArrowheads="1"/>
          </p:cNvSpPr>
          <p:nvPr/>
        </p:nvSpPr>
        <p:spPr bwMode="auto">
          <a:xfrm>
            <a:off x="1657350" y="4167188"/>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34167" name="Rectangle 42"/>
          <p:cNvSpPr>
            <a:spLocks noChangeArrowheads="1"/>
          </p:cNvSpPr>
          <p:nvPr/>
        </p:nvSpPr>
        <p:spPr bwMode="auto">
          <a:xfrm>
            <a:off x="1535113" y="1173163"/>
            <a:ext cx="6711950" cy="29400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buClr>
                <a:schemeClr val="tx1"/>
              </a:buClr>
              <a:buFont typeface="Monotype Sorts" pitchFamily="2" charset="2"/>
              <a:buNone/>
            </a:pPr>
            <a:r>
              <a:rPr lang="en-US" b="1">
                <a:latin typeface="Courier New" pitchFamily="49" charset="0"/>
              </a:rPr>
              <a:t>data descript;</a:t>
            </a:r>
            <a:br>
              <a:rPr lang="en-US" b="1">
                <a:latin typeface="Courier New" pitchFamily="49" charset="0"/>
              </a:rPr>
            </a:br>
            <a:r>
              <a:rPr lang="en-US" b="1">
                <a:latin typeface="Courier New" pitchFamily="49" charset="0"/>
              </a:rPr>
              <a:t>   Var1=12;   </a:t>
            </a:r>
          </a:p>
          <a:p>
            <a:pPr>
              <a:lnSpc>
                <a:spcPct val="85000"/>
              </a:lnSpc>
              <a:buClr>
                <a:schemeClr val="tx1"/>
              </a:buClr>
              <a:buFont typeface="Monotype Sorts" pitchFamily="2" charset="2"/>
              <a:buNone/>
            </a:pPr>
            <a:r>
              <a:rPr lang="en-US" b="1">
                <a:latin typeface="Courier New" pitchFamily="49" charset="0"/>
              </a:rPr>
              <a:t>   Var2=.;   </a:t>
            </a:r>
          </a:p>
          <a:p>
            <a:pPr>
              <a:lnSpc>
                <a:spcPct val="85000"/>
              </a:lnSpc>
              <a:buClr>
                <a:schemeClr val="tx1"/>
              </a:buClr>
              <a:buFont typeface="Monotype Sorts" pitchFamily="2" charset="2"/>
              <a:buNone/>
            </a:pPr>
            <a:r>
              <a:rPr lang="en-US" b="1">
                <a:latin typeface="Courier New" pitchFamily="49" charset="0"/>
              </a:rPr>
              <a:t>   Var3=7;    </a:t>
            </a:r>
          </a:p>
          <a:p>
            <a:pPr>
              <a:lnSpc>
                <a:spcPct val="85000"/>
              </a:lnSpc>
              <a:buClr>
                <a:schemeClr val="tx1"/>
              </a:buClr>
              <a:buFont typeface="Monotype Sorts" pitchFamily="2" charset="2"/>
              <a:buNone/>
            </a:pPr>
            <a:r>
              <a:rPr lang="en-US" b="1">
                <a:latin typeface="Courier New" pitchFamily="49" charset="0"/>
              </a:rPr>
              <a:t>   Var4=5;</a:t>
            </a:r>
          </a:p>
          <a:p>
            <a:pPr>
              <a:lnSpc>
                <a:spcPct val="85000"/>
              </a:lnSpc>
              <a:buClr>
                <a:schemeClr val="tx1"/>
              </a:buClr>
              <a:buFont typeface="Monotype Sorts" pitchFamily="2" charset="2"/>
              <a:buNone/>
            </a:pPr>
            <a:r>
              <a:rPr lang="en-US" b="1">
                <a:latin typeface="Courier New" pitchFamily="49" charset="0"/>
              </a:rPr>
              <a:t>   SumVars=sum(Var1,Var2,Var3,Var4);</a:t>
            </a:r>
          </a:p>
          <a:p>
            <a:pPr>
              <a:lnSpc>
                <a:spcPct val="85000"/>
              </a:lnSpc>
              <a:buClr>
                <a:schemeClr val="tx1"/>
              </a:buClr>
              <a:buFont typeface="Monotype Sorts" pitchFamily="2" charset="2"/>
              <a:buNone/>
            </a:pPr>
            <a:r>
              <a:rPr lang="en-US" b="1">
                <a:latin typeface="Courier New" pitchFamily="49" charset="0"/>
              </a:rPr>
              <a:t>   AvgVars=mean(of Var1-Var4);</a:t>
            </a:r>
          </a:p>
          <a:p>
            <a:pPr>
              <a:lnSpc>
                <a:spcPct val="85000"/>
              </a:lnSpc>
              <a:buClr>
                <a:schemeClr val="tx1"/>
              </a:buClr>
              <a:buFont typeface="Monotype Sorts" pitchFamily="2" charset="2"/>
              <a:buNone/>
            </a:pPr>
            <a:r>
              <a:rPr lang="en-US" b="1">
                <a:latin typeface="Courier New" pitchFamily="49" charset="0"/>
              </a:rPr>
              <a:t>   MissVars=cmiss(of Var1-Var4);</a:t>
            </a:r>
            <a:br>
              <a:rPr lang="en-US" b="1">
                <a:latin typeface="Courier New" pitchFamily="49" charset="0"/>
              </a:rPr>
            </a:br>
            <a:r>
              <a:rPr lang="en-US" b="1">
                <a:latin typeface="Courier New" pitchFamily="49" charset="0"/>
              </a:rPr>
              <a:t>run;</a:t>
            </a:r>
          </a:p>
        </p:txBody>
      </p:sp>
      <p:graphicFrame>
        <p:nvGraphicFramePr>
          <p:cNvPr id="1086573" name="Group 109"/>
          <p:cNvGraphicFramePr>
            <a:graphicFrameLocks noGrp="1"/>
          </p:cNvGraphicFramePr>
          <p:nvPr>
            <p:extLst>
              <p:ext uri="{D42A27DB-BD31-4B8C-83A1-F6EECF244321}">
                <p14:modId xmlns:p14="http://schemas.microsoft.com/office/powerpoint/2010/main" val="2365843889"/>
              </p:ext>
            </p:extLst>
          </p:nvPr>
        </p:nvGraphicFramePr>
        <p:xfrm>
          <a:off x="776288" y="5189538"/>
          <a:ext cx="5829300" cy="1057276"/>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SumVars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AvgVars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MissVars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34183"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134184" name="Rectangle 78"/>
          <p:cNvSpPr>
            <a:spLocks noChangeArrowheads="1"/>
          </p:cNvSpPr>
          <p:nvPr>
            <p:custDataLst>
              <p:tags r:id="rId1"/>
            </p:custDataLst>
          </p:nvPr>
        </p:nvSpPr>
        <p:spPr bwMode="auto">
          <a:xfrm>
            <a:off x="2127250" y="3084513"/>
            <a:ext cx="495458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34185" name="Rectangle 79"/>
          <p:cNvSpPr>
            <a:spLocks noChangeArrowheads="1"/>
          </p:cNvSpPr>
          <p:nvPr>
            <p:custDataLst>
              <p:tags r:id="rId2"/>
            </p:custDataLst>
          </p:nvPr>
        </p:nvSpPr>
        <p:spPr bwMode="auto">
          <a:xfrm>
            <a:off x="4395788" y="5895975"/>
            <a:ext cx="1778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40"/>
          <p:cNvSpPr>
            <a:spLocks noGrp="1" noChangeArrowheads="1"/>
          </p:cNvSpPr>
          <p:nvPr>
            <p:ph type="title"/>
          </p:nvPr>
        </p:nvSpPr>
        <p:spPr/>
        <p:txBody>
          <a:bodyPr/>
          <a:lstStyle/>
          <a:p>
            <a:r>
              <a:rPr lang="en-US"/>
              <a:t>Descriptive Statistics Functions </a:t>
            </a:r>
          </a:p>
        </p:txBody>
      </p:sp>
      <p:sp>
        <p:nvSpPr>
          <p:cNvPr id="77" name="Slide Number Placeholder 3"/>
          <p:cNvSpPr>
            <a:spLocks noGrp="1"/>
          </p:cNvSpPr>
          <p:nvPr>
            <p:ph type="sldNum" sz="quarter" idx="10"/>
          </p:nvPr>
        </p:nvSpPr>
        <p:spPr/>
        <p:txBody>
          <a:bodyPr/>
          <a:lstStyle/>
          <a:p>
            <a:pPr>
              <a:defRPr/>
            </a:pPr>
            <a:fld id="{F5EC5835-C2D3-4D9C-B7C8-0F80B7F52D2D}" type="slidenum">
              <a:rPr lang="en-US"/>
              <a:pPr>
                <a:defRPr/>
              </a:pPr>
              <a:t>97</a:t>
            </a:fld>
            <a:endParaRPr lang="en-US" b="0">
              <a:latin typeface="Times New Roman" pitchFamily="18" charset="0"/>
            </a:endParaRPr>
          </a:p>
        </p:txBody>
      </p:sp>
      <p:graphicFrame>
        <p:nvGraphicFramePr>
          <p:cNvPr id="754834" name="Group 146"/>
          <p:cNvGraphicFramePr>
            <a:graphicFrameLocks noGrp="1"/>
          </p:cNvGraphicFramePr>
          <p:nvPr/>
        </p:nvGraphicFramePr>
        <p:xfrm>
          <a:off x="757238" y="4313238"/>
          <a:ext cx="7772400" cy="1057276"/>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75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35190" name="Text Box 42"/>
          <p:cNvSpPr txBox="1">
            <a:spLocks noChangeArrowheads="1"/>
          </p:cNvSpPr>
          <p:nvPr/>
        </p:nvSpPr>
        <p:spPr bwMode="auto">
          <a:xfrm>
            <a:off x="1657350" y="4167188"/>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35191" name="Rectangle 43"/>
          <p:cNvSpPr>
            <a:spLocks noChangeArrowheads="1"/>
          </p:cNvSpPr>
          <p:nvPr/>
        </p:nvSpPr>
        <p:spPr bwMode="auto">
          <a:xfrm>
            <a:off x="1535113" y="1173163"/>
            <a:ext cx="6711950" cy="29400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buClr>
                <a:schemeClr val="tx1"/>
              </a:buClr>
              <a:buFont typeface="Monotype Sorts" pitchFamily="2" charset="2"/>
              <a:buNone/>
            </a:pPr>
            <a:r>
              <a:rPr lang="en-US" b="1">
                <a:latin typeface="Courier New" pitchFamily="49" charset="0"/>
              </a:rPr>
              <a:t>data descript;</a:t>
            </a:r>
            <a:br>
              <a:rPr lang="en-US" b="1">
                <a:latin typeface="Courier New" pitchFamily="49" charset="0"/>
              </a:rPr>
            </a:br>
            <a:r>
              <a:rPr lang="en-US" b="1">
                <a:latin typeface="Courier New" pitchFamily="49" charset="0"/>
              </a:rPr>
              <a:t>   Var1=12;   </a:t>
            </a:r>
          </a:p>
          <a:p>
            <a:pPr>
              <a:lnSpc>
                <a:spcPct val="85000"/>
              </a:lnSpc>
              <a:buClr>
                <a:schemeClr val="tx1"/>
              </a:buClr>
              <a:buFont typeface="Monotype Sorts" pitchFamily="2" charset="2"/>
              <a:buNone/>
            </a:pPr>
            <a:r>
              <a:rPr lang="en-US" b="1">
                <a:latin typeface="Courier New" pitchFamily="49" charset="0"/>
              </a:rPr>
              <a:t>   Var2=.;   </a:t>
            </a:r>
          </a:p>
          <a:p>
            <a:pPr>
              <a:lnSpc>
                <a:spcPct val="85000"/>
              </a:lnSpc>
              <a:buClr>
                <a:schemeClr val="tx1"/>
              </a:buClr>
              <a:buFont typeface="Monotype Sorts" pitchFamily="2" charset="2"/>
              <a:buNone/>
            </a:pPr>
            <a:r>
              <a:rPr lang="en-US" b="1">
                <a:latin typeface="Courier New" pitchFamily="49" charset="0"/>
              </a:rPr>
              <a:t>   Var3=7;    </a:t>
            </a:r>
          </a:p>
          <a:p>
            <a:pPr>
              <a:lnSpc>
                <a:spcPct val="85000"/>
              </a:lnSpc>
              <a:buClr>
                <a:schemeClr val="tx1"/>
              </a:buClr>
              <a:buFont typeface="Monotype Sorts" pitchFamily="2" charset="2"/>
              <a:buNone/>
            </a:pPr>
            <a:r>
              <a:rPr lang="en-US" b="1">
                <a:latin typeface="Courier New" pitchFamily="49" charset="0"/>
              </a:rPr>
              <a:t>   Var4=5;</a:t>
            </a:r>
          </a:p>
          <a:p>
            <a:pPr>
              <a:lnSpc>
                <a:spcPct val="85000"/>
              </a:lnSpc>
              <a:buClr>
                <a:schemeClr val="tx1"/>
              </a:buClr>
              <a:buFont typeface="Monotype Sorts" pitchFamily="2" charset="2"/>
              <a:buNone/>
            </a:pPr>
            <a:r>
              <a:rPr lang="en-US" b="1">
                <a:latin typeface="Courier New" pitchFamily="49" charset="0"/>
              </a:rPr>
              <a:t>   SumVars=sum(Var1,Var2,Var3,Var4);</a:t>
            </a:r>
          </a:p>
          <a:p>
            <a:pPr>
              <a:lnSpc>
                <a:spcPct val="85000"/>
              </a:lnSpc>
              <a:buClr>
                <a:schemeClr val="tx1"/>
              </a:buClr>
              <a:buFont typeface="Monotype Sorts" pitchFamily="2" charset="2"/>
              <a:buNone/>
            </a:pPr>
            <a:r>
              <a:rPr lang="en-US" b="1">
                <a:latin typeface="Courier New" pitchFamily="49" charset="0"/>
              </a:rPr>
              <a:t>   AvgVars=mean(of Var1-Var4);</a:t>
            </a:r>
          </a:p>
          <a:p>
            <a:pPr>
              <a:lnSpc>
                <a:spcPct val="85000"/>
              </a:lnSpc>
              <a:buClr>
                <a:schemeClr val="tx1"/>
              </a:buClr>
              <a:buFont typeface="Monotype Sorts" pitchFamily="2" charset="2"/>
              <a:buNone/>
            </a:pPr>
            <a:r>
              <a:rPr lang="en-US" b="1">
                <a:latin typeface="Courier New" pitchFamily="49" charset="0"/>
              </a:rPr>
              <a:t>   MissVars=cmiss(of Var1-Var4);</a:t>
            </a:r>
            <a:br>
              <a:rPr lang="en-US" b="1">
                <a:latin typeface="Courier New" pitchFamily="49" charset="0"/>
              </a:rPr>
            </a:br>
            <a:r>
              <a:rPr lang="en-US" b="1">
                <a:latin typeface="Courier New" pitchFamily="49" charset="0"/>
              </a:rPr>
              <a:t>run;</a:t>
            </a:r>
          </a:p>
        </p:txBody>
      </p:sp>
      <p:graphicFrame>
        <p:nvGraphicFramePr>
          <p:cNvPr id="754835" name="Group 147"/>
          <p:cNvGraphicFramePr>
            <a:graphicFrameLocks noGrp="1"/>
          </p:cNvGraphicFramePr>
          <p:nvPr>
            <p:extLst>
              <p:ext uri="{D42A27DB-BD31-4B8C-83A1-F6EECF244321}">
                <p14:modId xmlns:p14="http://schemas.microsoft.com/office/powerpoint/2010/main" val="1331551741"/>
              </p:ext>
            </p:extLst>
          </p:nvPr>
        </p:nvGraphicFramePr>
        <p:xfrm>
          <a:off x="776288" y="5189538"/>
          <a:ext cx="5829300" cy="1057276"/>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SumVars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AvgVars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MissVars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35207" name="Rectangle 116"/>
          <p:cNvSpPr>
            <a:spLocks noChangeArrowheads="1"/>
          </p:cNvSpPr>
          <p:nvPr>
            <p:custDataLst>
              <p:tags r:id="rId1"/>
            </p:custDataLst>
          </p:nvPr>
        </p:nvSpPr>
        <p:spPr bwMode="auto">
          <a:xfrm>
            <a:off x="2127250" y="3395663"/>
            <a:ext cx="53197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35208" name="Rectangle 117"/>
          <p:cNvSpPr>
            <a:spLocks noChangeArrowheads="1"/>
          </p:cNvSpPr>
          <p:nvPr>
            <p:custDataLst>
              <p:tags r:id="rId2"/>
            </p:custDataLst>
          </p:nvPr>
        </p:nvSpPr>
        <p:spPr bwMode="auto">
          <a:xfrm>
            <a:off x="6338888" y="5895975"/>
            <a:ext cx="1778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5.10 Multiple </a:t>
            </a:r>
            <a:r>
              <a:rPr lang="en-US" dirty="0"/>
              <a:t>Choice Poll</a:t>
            </a:r>
          </a:p>
        </p:txBody>
      </p:sp>
      <p:sp>
        <p:nvSpPr>
          <p:cNvPr id="136195" name="Rectangle 3"/>
          <p:cNvSpPr>
            <a:spLocks noGrp="1" noChangeArrowheads="1"/>
          </p:cNvSpPr>
          <p:nvPr>
            <p:ph idx="1"/>
          </p:nvPr>
        </p:nvSpPr>
        <p:spPr/>
        <p:txBody>
          <a:bodyPr/>
          <a:lstStyle/>
          <a:p>
            <a:r>
              <a:rPr lang="en-US" b="1" dirty="0">
                <a:latin typeface="Arial"/>
              </a:rPr>
              <a:t>Ord1</a:t>
            </a:r>
            <a:r>
              <a:rPr lang="en-US" dirty="0"/>
              <a:t>, </a:t>
            </a:r>
            <a:r>
              <a:rPr lang="en-US" b="1" dirty="0">
                <a:latin typeface="Arial"/>
              </a:rPr>
              <a:t>Ord2</a:t>
            </a:r>
            <a:r>
              <a:rPr lang="en-US" dirty="0"/>
              <a:t>, and </a:t>
            </a:r>
            <a:r>
              <a:rPr lang="en-US" b="1" dirty="0">
                <a:latin typeface="Arial"/>
              </a:rPr>
              <a:t>Ord3</a:t>
            </a:r>
            <a:r>
              <a:rPr lang="en-US" dirty="0"/>
              <a:t> are variables that contain the sale amounts of the last three orders from all customers who have three orders or more. Which of the following expressions can calculate the total of the two largest orders?</a:t>
            </a:r>
          </a:p>
          <a:p>
            <a:endParaRPr lang="en-US" sz="800" b="1" dirty="0"/>
          </a:p>
          <a:p>
            <a:pPr lvl="1">
              <a:buClr>
                <a:schemeClr val="tx1"/>
              </a:buClr>
              <a:buSzTx/>
              <a:buFont typeface="Wingdings" pitchFamily="2" charset="2"/>
              <a:buAutoNum type="alphaLcPeriod"/>
            </a:pPr>
            <a:r>
              <a:rPr lang="en-US" dirty="0"/>
              <a:t> </a:t>
            </a:r>
            <a:r>
              <a:rPr lang="en-US" dirty="0">
                <a:latin typeface="Arial"/>
              </a:rPr>
              <a:t>sum(max(of Ord1-Ord3),max(of Ord1-Ord3))</a:t>
            </a:r>
          </a:p>
          <a:p>
            <a:pPr lvl="1">
              <a:buClr>
                <a:schemeClr val="tx1"/>
              </a:buClr>
              <a:buSzTx/>
              <a:buFont typeface="Wingdings" pitchFamily="2" charset="2"/>
              <a:buAutoNum type="alphaLcPeriod"/>
            </a:pPr>
            <a:r>
              <a:rPr lang="en-US" dirty="0">
                <a:latin typeface="Arial"/>
              </a:rPr>
              <a:t> sum(of Ord1-Ord3)-min(of Ord1-Ord3)</a:t>
            </a:r>
          </a:p>
          <a:p>
            <a:pPr lvl="1">
              <a:buClr>
                <a:schemeClr val="tx1"/>
              </a:buClr>
              <a:buSzTx/>
              <a:buFont typeface="Wingdings" pitchFamily="2" charset="2"/>
              <a:buAutoNum type="alphaLcPeriod"/>
            </a:pPr>
            <a:r>
              <a:rPr lang="en-US" dirty="0">
                <a:latin typeface="Arial"/>
              </a:rPr>
              <a:t> max(of Ord1-Ord3) + min(of Ord1-Ord3)</a:t>
            </a:r>
          </a:p>
          <a:p>
            <a:pPr lvl="1">
              <a:buClr>
                <a:schemeClr val="tx1"/>
              </a:buClr>
              <a:buSzTx/>
              <a:buFont typeface="Wingdings" pitchFamily="2" charset="2"/>
              <a:buAutoNum type="alphaLcPeriod"/>
            </a:pPr>
            <a:r>
              <a:rPr lang="en-US" dirty="0"/>
              <a:t> none of the above</a:t>
            </a:r>
          </a:p>
          <a:p>
            <a:endParaRPr lang="en-US" dirty="0"/>
          </a:p>
        </p:txBody>
      </p:sp>
      <p:sp>
        <p:nvSpPr>
          <p:cNvPr id="4" name="Slide Number Placeholder 3"/>
          <p:cNvSpPr>
            <a:spLocks noGrp="1"/>
          </p:cNvSpPr>
          <p:nvPr>
            <p:ph type="sldNum" sz="quarter" idx="10"/>
          </p:nvPr>
        </p:nvSpPr>
        <p:spPr/>
        <p:txBody>
          <a:bodyPr/>
          <a:lstStyle/>
          <a:p>
            <a:pPr>
              <a:defRPr/>
            </a:pPr>
            <a:fld id="{AB67C394-8643-46F0-BBCF-249DFFE681B9}" type="slidenum">
              <a:rPr lang="en-US"/>
              <a:pPr>
                <a:defRPr/>
              </a:pPr>
              <a:t>98</a:t>
            </a:fld>
            <a:endParaRPr lang="en-US" b="0">
              <a:latin typeface="Times New Roman" pitchFamily="18" charset="0"/>
            </a:endParaRPr>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t>5.10 Multiple </a:t>
            </a:r>
            <a:r>
              <a:rPr lang="en-US" dirty="0"/>
              <a:t>Choice Poll – Correct Answer</a:t>
            </a:r>
          </a:p>
        </p:txBody>
      </p:sp>
      <p:sp>
        <p:nvSpPr>
          <p:cNvPr id="137219" name="Rectangle 3"/>
          <p:cNvSpPr>
            <a:spLocks noGrp="1" noChangeArrowheads="1"/>
          </p:cNvSpPr>
          <p:nvPr>
            <p:ph idx="1"/>
          </p:nvPr>
        </p:nvSpPr>
        <p:spPr/>
        <p:txBody>
          <a:bodyPr/>
          <a:lstStyle/>
          <a:p>
            <a:r>
              <a:rPr lang="en-US" b="1" dirty="0">
                <a:latin typeface="Arial"/>
              </a:rPr>
              <a:t>Ord1</a:t>
            </a:r>
            <a:r>
              <a:rPr lang="en-US" dirty="0"/>
              <a:t>, </a:t>
            </a:r>
            <a:r>
              <a:rPr lang="en-US" b="1" dirty="0">
                <a:latin typeface="Arial"/>
              </a:rPr>
              <a:t>Ord2</a:t>
            </a:r>
            <a:r>
              <a:rPr lang="en-US" dirty="0"/>
              <a:t>, and </a:t>
            </a:r>
            <a:r>
              <a:rPr lang="en-US" b="1" dirty="0">
                <a:latin typeface="Arial"/>
              </a:rPr>
              <a:t>Ord3</a:t>
            </a:r>
            <a:r>
              <a:rPr lang="en-US" dirty="0"/>
              <a:t> are variables that contain the sale amounts of the last three orders from all customers who have three orders or more. Which of the following expressions can calculate the total of the two largest orders?</a:t>
            </a:r>
          </a:p>
          <a:p>
            <a:endParaRPr lang="en-US" sz="800" b="1" dirty="0"/>
          </a:p>
          <a:p>
            <a:pPr lvl="1">
              <a:buClr>
                <a:schemeClr val="tx1"/>
              </a:buClr>
              <a:buSzTx/>
              <a:buFont typeface="Wingdings" pitchFamily="2" charset="2"/>
              <a:buAutoNum type="alphaLcPeriod"/>
            </a:pPr>
            <a:r>
              <a:rPr lang="en-US" dirty="0"/>
              <a:t> </a:t>
            </a:r>
            <a:r>
              <a:rPr lang="en-US" dirty="0">
                <a:latin typeface="Arial"/>
              </a:rPr>
              <a:t>sum(max(of Ord1-Ord3),max(of Ord1-Ord3))</a:t>
            </a:r>
          </a:p>
          <a:p>
            <a:pPr lvl="1">
              <a:buClr>
                <a:schemeClr val="tx1"/>
              </a:buClr>
              <a:buSzTx/>
              <a:buFont typeface="Wingdings" pitchFamily="2" charset="2"/>
              <a:buAutoNum type="alphaLcPeriod"/>
            </a:pPr>
            <a:r>
              <a:rPr lang="en-US" dirty="0">
                <a:latin typeface="Arial"/>
              </a:rPr>
              <a:t> sum(of Ord1-Ord3)-min(of Ord1-Ord3)</a:t>
            </a:r>
          </a:p>
          <a:p>
            <a:pPr lvl="1">
              <a:buClr>
                <a:schemeClr val="tx1"/>
              </a:buClr>
              <a:buSzTx/>
              <a:buFont typeface="Wingdings" pitchFamily="2" charset="2"/>
              <a:buAutoNum type="alphaLcPeriod"/>
            </a:pPr>
            <a:r>
              <a:rPr lang="en-US" dirty="0">
                <a:latin typeface="Arial"/>
              </a:rPr>
              <a:t> max(of Ord1-Ord3) + min(of Ord1-Ord3)</a:t>
            </a:r>
          </a:p>
          <a:p>
            <a:pPr lvl="1">
              <a:buClr>
                <a:schemeClr val="tx1"/>
              </a:buClr>
              <a:buSzTx/>
              <a:buFont typeface="Wingdings" pitchFamily="2" charset="2"/>
              <a:buAutoNum type="alphaLcPeriod"/>
            </a:pPr>
            <a:r>
              <a:rPr lang="en-US" dirty="0"/>
              <a:t> none of the above</a:t>
            </a:r>
          </a:p>
          <a:p>
            <a:endParaRPr lang="en-US" dirty="0"/>
          </a:p>
        </p:txBody>
      </p:sp>
      <p:sp>
        <p:nvSpPr>
          <p:cNvPr id="6" name="Slide Number Placeholder 3"/>
          <p:cNvSpPr>
            <a:spLocks noGrp="1"/>
          </p:cNvSpPr>
          <p:nvPr>
            <p:ph type="sldNum" sz="quarter" idx="10"/>
          </p:nvPr>
        </p:nvSpPr>
        <p:spPr/>
        <p:txBody>
          <a:bodyPr/>
          <a:lstStyle/>
          <a:p>
            <a:pPr>
              <a:defRPr/>
            </a:pPr>
            <a:fld id="{50051F9F-8A36-499A-818F-F842FBA97489}" type="slidenum">
              <a:rPr lang="en-US"/>
              <a:pPr>
                <a:defRPr/>
              </a:pPr>
              <a:t>99</a:t>
            </a:fld>
            <a:endParaRPr lang="en-US" b="0">
              <a:latin typeface="Times New Roman" pitchFamily="18" charset="0"/>
            </a:endParaRPr>
          </a:p>
        </p:txBody>
      </p:sp>
      <p:sp>
        <p:nvSpPr>
          <p:cNvPr id="137221" name="Oval 4"/>
          <p:cNvSpPr>
            <a:spLocks noChangeArrowheads="1"/>
          </p:cNvSpPr>
          <p:nvPr/>
        </p:nvSpPr>
        <p:spPr bwMode="auto">
          <a:xfrm>
            <a:off x="661988" y="3481705"/>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
        <p:nvSpPr>
          <p:cNvPr id="137222" name="Text Box 5"/>
          <p:cNvSpPr txBox="1">
            <a:spLocks noChangeArrowheads="1"/>
          </p:cNvSpPr>
          <p:nvPr/>
        </p:nvSpPr>
        <p:spPr bwMode="auto">
          <a:xfrm>
            <a:off x="742950" y="4969193"/>
            <a:ext cx="7958138"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t>Adding the amount from all three orders and then subtracting the amount of the smallest order leaves the sum of the two largest orders.</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STYLEVERSION" val="2010JUL"/>
  <p:tag name="STANDARDSLIDESUPDATE" val="CDS_2012"/>
  <p:tag name="MMPROD_THEME_BG_IMAGE" val=""/>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DQoJCTx1aXNob3cgbmFtZT0icHJlc2VudGVycGhvdG8iIHZhbHVlPSJ0cnVlIi8+DQoJCTx1aXNob3cgbmFtZT0icHJlc2VudGVybmFtZSIgdmFsdWU9InRydWUiLz4NCgkJPHVpc2hvdyBuYW1lPSJwcmVzZW50ZXJ0aXRsZSIgdmFsdWU9InRydWUiLz4NCgkJPHVpc2hvdyBuYW1lPSJwcmVzZW50ZXJlbWFpbCIgdmFsdWU9InRydWUiLz4NCgkJPHVpc2hvdyBuYW1lPSJwcmVzZW50ZXJiaW8iIHZhbHVlPSJ0cnVlIi8+DQoJCTx1aXNob3cgbmFtZT0iY29tcGFueWxvZ28iIHZhbHVlPSJ0cnVlIi8+DQoJCTx1aXNob3cgbmFtZT0ic2lkZWJhciIgdmFsdWU9InRydWUiLz4NCgkJPHVpc2hvdyBuYW1lPSJvdXRsaW5lIiB2YWx1ZT0idHJ1ZSIvPg0KCQk8dWlzaG93IG5hbWU9InRodW1ibmFpbCIgdmFsdWU9InRydWUiLz4NCgkJPHVpc2hvdyBuYW1lPSJub3RlcyIgdmFsdWU9InRydWUiLz4NCgkJPHVpc2hvdyBuYW1lPSJzZWFyY2giIHZhbHVlPSJ0cnVlIi8+DQoJCTx1aXNob3cgbmFtZT0icXVpeiIgdmFsdWU9InRydW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nRydWUiLz4NCgkJPHVpc2hvdyBuYW1lPSJ2aWV3Y2hhbmdlIiB2YWx1ZT0idHJ1ZSIvPg0KCQk8dWlzaG93IG5hbWU9ImFsd2F5c1NjcnVuY2giIHZhbHVlPSJmYWxzZSIvPg0KCQk8dWlzaG93IG5hbWU9ImluaXRpYWxkaXNwbGF5bW9kZWlzbm9ybWFsIiB2YWx1ZT0idHJ1ZSIvPg0KCQk8dWlyZXBsYWNlIG5hbWU9ImxvZ28iIHZhbHVlPSIiLz4NCgkJPHVpcmVwbGFjZSBuYW1lPSJiZ2ltYWdlIiB2YWx1ZT0iIi8+DQoJCTx1aXJlcGxhY2UgbmFtZT0iaW5pdGlhbHRhYiIgdmFsdWU9Im91dGxpbmUiLz4NCgkJ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lRvbiBh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DQoJCTx1aXRleHQgbmFtZT0iUVVJWlBPRF9RVUlaX0FUVEVNUFQiIHZhbHVlPSLtgLTspogg7Iuc64+EIO2an+yImDoiLz4NCgkJPHVpdGV4dCBuYW1lPSJRVUlaUE9EX1FVSVpfQVRURU1QVF9WQUxVRSIgdmFsdWU9IiVuLyV0Ii8+DQoJCTx1aXRleHQgbmFtZT0iUVVJWlBPRF9RVUlaX1NDT1JFIiB2YWx1ZT0i65Od7KCQOiIvPg0KCQk8dWl0ZXh0IG5hbWU9IlFVSVpQT0RfUVVJWl9QQVNTU0NPUkUiIHZhbHVlPSLthrXqs7wg7KCQ7IiYOiIvPg0KCQk8dWl0ZXh0IG5hbWU9IlFVSVpQT0RfUVVJWl9NQVhTQ09SRSIgdmFsdWU9Iuy1nOqzoCDsoJDsiJg6Ii8+DQoJCTx1aXRleHQgbmFtZT0iUVVJWlBPRF9RVUVTQVRNUFRfU1RSIiB2YWx1ZT0i7Iuc64+EIO2an+yImDogJW4vJXQiLz4NCgkJPHVpdGV4dCBuYW1lPSJRVUlaUE9EX1FVRVNUWVBFX1NUUiIgdmFsdWU9IuycoO2YlTogJXMiLz4NCgkJPHVpdGV4dCBuYW1lPSJRVUlaUE9EX1FVRVNUWVBFX0dSRCIgdmFsdWU9IuygkOyImCDrp6TquLDquLAg7JmE66OMIi8+DQoJCTx1aXRleHQgbmFtZT0iUVVJWlBPRF9RVUVTVFlQRV9TVlkiIHZhbHVlPSLshKTrrLgg7KGw7IKsIi8+DQoJCTx1aXRleHQgbmFtZT0iUVVJWlBPRF9RVUlaQVRNUFRfSU5GIiB2YWx1ZT0i66y07ZWcIi8+DQoJCTx1aXRleHQgbmFtZT0iUVVJWlBPRF9RVUVTQVRNUFRfSU5GIiB2YWx1ZT0i66y07ZWcIi8+DQoJCTx1aXRleHQgbmFtZT0iV0FSTklOR01TR19ZRVNTVFJJTkciIHZhbHVlPSLsmIgiLz4NCgkJPHVpdGV4dCBuYW1lPSJXQVJOSU5HTVNHX05PU1RSSU5HIiB2YWx1ZT0i7JWE64uI7JikIi8+DQoJCTx1aXRleHQgbmFtZT0iV0FSTklOR01TR19USVRMRVNUUklORyIgdmFsdWU9Iu2AtOymiCDrgrTruYTqsozsnbTshZgg6rK96rOgIi8+DQoJCTx1aXRleHQgbmFtZT0iV0FSTklOR01TR19NU0dTVFJJTkciIHZhbHVlPSLsnbQg7YC07KaI7JeQ7IScIOyLnOuPhO2VmOyngCDslYrsnYAg7KeI66y47J20IOyeiOyKteuLiOuLpC4NCg0K7YC07KaI66W8IOyiheujjO2VmOugpOuptCBb7JiIXeulvCDtgbTrpq3tlZjqs6AsIO2AtOymiOulvCDqs4Tsho3tlZjroKTrqbQgW+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ssLjsl6zsnpDsl5Dqsowg7IS466GcIOunieuMgCDrs7TsnbTquLAiLz4NCgkJPHVpdGV4dCBuYW1lPSJNVVRFIiB2YWx1ZT0i7J2M7IaM6rGwIi8+DQoJCTx1aXRleHQgbmFtZT0iRE9DV1JBUF9USVRMRSIgdmFsdWU9IlByZXNlbnRlciDtjIzsnbwg7LKo67aAIi8+DQoJCTx1aXRleHQgbmFtZT0iRE9DV1JBUF9NU0ciIHZhbHVlPSLrgrQg7Lu07ZOo7YSw7JeQIOyggOyepSIvPg0KCQk8dWl0ZXh0IG5hbWU9IkRPQ1dSQVBfUFJPTVBUIiB2YWx1ZT0i7YG066at7ZWY7JesIOuLpOyatOuhnOuTnCIvPg0KCTwvbGFuZ3VhZ2U+DQoJPGxhbmd1YWdlIGlkPSJlcy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DQoJCTx1aXRleHQgbmFtZT0iUVVJWlBPRF9RVUlaX01BWFNDT1JFIiB2YWx1ZT0iUG9udHVhw6fDo28gbcOheGltYToiLz4NCgkJPHVpdGV4dCBuYW1lPSJRVUlaUE9EX1FVRVNBVE1QVF9TVFIiIHZhbHVlPSJUZW50YXRpdmE6ICVuIGRlICV0Ii8+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DQoJCTx1aXRleHQgbmFtZT0iU0NSVUJCQVJTVEFUVVNfUkVWSUVXUVVJWiIgdmFsdWU9IlJldmlzaW9uZSBkZWwgcXVpeiIvPg0KCQk8IS0tIHN1YnN0aXR1dGlvbjogJW0gPT0gbWludXRlcyByZW1haW5pbmcgLS0+DQoJCTwhLS0gc3Vic3RpdHV0aW9uOiAlcyA9PSBzZWNvbmRzIHJlbWFpbmluZyAtLT4NCgkJPHVpdGV4dCBuYW1lPSJFTEFQU0VEIiB2YWx1ZT0iJW0gTWludXRpICVzIFNlY29uZGkgcmltYW5lbnRpIi8+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DQoJCTx1aXRleHQgbmFtZT0iVEFCX1RIVU1CIiB2YWx1ZT0iTWluaWF0dXJlIi8+DQoJCTx1aXRleHQgbmFtZT0iVEFCX05PVEVTIiB2YWx1ZT0iTm90ZSIvPg0KCQk8dWl0ZXh0IG5hbWU9IlRBQl9TRUFSQ0giIHZhbHVlPSJDZXJjYSIvPg0KCQk8dWl0ZXh0IG5hbWU9IlNMSURFX0hFQURJTkciIHZhbHVlPSJUaXRvbG8gZGlhcG9zaXRpdmEiLz4NCgkJPHVpdGV4dCBuYW1lPSJEVVJBVElPTl9IRUFESU5HIiB2YWx1ZT0iRHVyYXRhIi8+DQoJCTx1aXRleHQgbmFtZT0iU0VBUkNIX0hFQURJTkciIHZhbHVlPSJDZXJjYSB0ZXN0bzoiLz4NCgkJPHVpdGV4dCBuYW1lPSJUSFVNQl9IRUFESU5HIiB2YWx1ZT0iRGlhcG9zaXRpdmEiLz4NCgkJPHVpdGV4dCBuYW1lPSJUSFVNQl9JTkZPIiB2YWx1ZT0iVGl0b2xvL1RlbXBvIi8+DQoJCTx1aXRleHQgbmFtZT0iQVRUQUNITkFNRV9IRUFESU5HIiB2YWx1ZT0iTm9tZSBmaWxlIi8+DQoJCTx1aXRleHQgbmFtZT0iQVRUQUNIU0laRV9IRUFESU5HIiB2YWx1ZT0iRGltZW5zaW9uZSIvPg0KCQk8dWl0ZXh0IG5hbWU9IlNMSURFX05PVEVTIiB2YWx1ZT0iTm90ZSBkaWFwb3NpdGl2YSIvPg0KCQk8IS0tcXVpeiBwb2QgYW5kIG1lc3NhZ2UgYm94IHRleHRzLS0+DQoJCTx1aXRleHQgbmFtZT0iUVVJWlBPRF9RVUlaX0FUVEVNUFQiIHZhbHVlPSJUZW50YXRpdm8gcXVpejoiLz4NCgkJPHVpdGV4dCBuYW1lPSJRVUlaUE9EX1FVSVpfQVRURU1QVF9WQUxVRSIgdmFsdWU9IiVuIGRpICV0Ii8+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DQoJCTx1aXRleHQgbmFtZT0iUVVJWlBPRF9RVUVTVFlQRV9HUkQiIHZhbHVlPSJDb24gdmFsdXRhemlvbmUiLz4NCgkJPHVpdGV4dCBuYW1lPSJRVUlaUE9EX1FVRVNUWVBFX1NWWSIgdmFsdWU9IkluZGFnaW5lIi8+DQoJCTx1aXRleHQgbmFtZT0iUVVJWlBPRF9RVUlaQVRNUFRfSU5GIiB2YWx1ZT0iSW5maW5pdGkiLz4NCgkJPHVpdGV4dCBuYW1lPSJRVUlaUE9EX1FVRVNBVE1QVF9JTkYiIHZhbHVlPSJJbmZpbml0aSIvPg0KCQk8dWl0ZXh0IG5hbWU9IldBUk5JTkdNU0dfWUVTU1RSSU5HIiB2YWx1ZT0iU8OsIi8+DQoJCTx1aXRleHQgbmFtZT0iV0FSTklOR01TR19OT1NUUklORyIgdmFsdWU9Ik5vIi8+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CEtLXF1aXogcG9kIGFuZCBtZXNzYWdlIGJveCB0ZXh0cy0tPg0KCQk8dWl0ZXh0IG5hbWU9IlFVSVpQT0RfUVVJWl9BVFRFTVBUIiB2YWx1ZT0i5rWL6aqM5bCd6K+V5qyh5pWwOiIvPg0KCQk8dWl0ZXh0IG5hbWU9IlFVSVpQT0RfUVVJWl9BVFRFTVBUX1ZBTFVFIiB2YWx1ZT0i56ysICVuIOasoe+8jOWFsSAldCDmrKEiLz4NCgkJPHVpdGV4dCBuYW1lPSJRVUlaUE9EX1FVSVpfU0NPUkUiIHZhbHVlPSLlvpfliIY6Ii8+DQoJCTx1aXRleHQgbmFtZT0iUVVJWlBPRF9RVUlaX1BBU1NTQ09SRSIgdmFsdWU9IuWPiuagvOWIhuaVsDoiLz4NCgkJPHVpdGV4dCBuYW1lPSJRVUlaUE9EX1FVSVpfTUFYU0NPUkUiIHZhbHVlPSLmnIDpq5jliIbmlbA6Ii8+DQoJCTx1aXRleHQgbmFtZT0iUVVJWlBPRF9RVUVTQVRNUFRfU1RSIiB2YWx1ZT0i5bCd6K+V5qyh5pWwOiDnrKwgJW4g5qyh77yM5YWxICV0IOasoSIvPg0KCQk8dWl0ZXh0IG5hbWU9IlFVSVpQT0RfUVVFU1RZUEVfU1RSIiB2YWx1ZT0i57G75Z6LOiAlcyIvPg0KCQk8dWl0ZXh0IG5hbWU9IlFVSVpQT0RfUVVFU1RZUEVfR1JEIiB2YWx1ZT0i6K+E57qnIi8+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86Iiq6K2m5ZGKIi8+DQoJCTx1aXRleHQgbmFtZT0iV0FSTklOR01TR19NU0dTVFJJTkciIHZhbHVlPSLmraTmtYvpqozkuK3mnInmnKrlsJ3or5XkvZznrZTnmoTpl67popjjgIINCg0K5Y2V5Ye74oCc5piv4oCd6YCA5Ye65q2k5rWL6aqM44CC5Y2V5Ye74oCc5ZCm4oCd57un57ut5rWL6aqM44CCIi8+DQoJCTx1aXRleHQgbmFtZT0iSU5GT1JNQVRJT05fSDI2NF9GTEFTSFBMQVlFUiIgdmFsdWU9IuW9k+WJjeWuieijheWcqOaCqOeahOiuoeeul+acuuS4iueahCBGbGFzaCBQbGF5ZXIg54mI5pys5LiN5pSv5oyB6K+l6KeG6aKR44CC5Y2V5Ye76KeG6aKR5Yy65Z+f5LiL6L295pyA5paw54mI5pys55qEIEZsYXNoIFBsYXllcu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lkJHlj4LliqDogIXmmL7npLrmj5DopoHmoI8iLz4NCgkJPHVpdGV4dCBuYW1lPSJNVVRFIiB2YWx1ZT0i6Z2Z6Z+zIi8+DQoJCTx1aXRleHQgbmFtZT0iRE9DV1JBUF9USVRMRSIgdmFsdWU9IlByZXNlbnRlciDmlofku7bpmYTku7YiLz4NCgkJPHVpdGV4dCBuYW1lPSJET0NXUkFQX01TRyIgdmFsdWU9IuS/neWtmOWIsOaIkeeahOiuoeeul+acuiIvPg0KCQk8dWl0ZXh0IG5hbWU9IkRPQ1dSQVBfUFJPTVBUIiB2YWx1ZT0i5Y2V5Ye75Lul5LiL6L29Ii8+DQoJPC9sYW5ndWFnZT4NCgk8bGFuZ3VhZ2UgaWQ9InR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YXl0ICVuIi8+DQoJCTwhLS0gc3Vic3RpdHV0aW9uOiAlbiA9PSBzbGlkZSBudW1iZXIgLS0+DQoJCTwhLS0gc3Vic3RpdHV0aW9uOiAldCA9PSB0b3RhbCBzbGlkZSBjb3VudCAtLT4NCgkJPHVpdGV4dCBuYW1lPSJTQ1JVQkJBUlNUQVRVU19TTElERUlORk8iIHZhbHVlPSJTbGF5dCAlbiAvICV0IHwgIi8+DQoJCTx1aXRleHQgbmFtZT0iU0NSVUJCQVJTVEFUVVNfU1RPUFBFRCIgdmFsdWU9IkR1cmR1cnVsZHUiLz4NCgkJPHVpdGV4dCBuYW1lPSJTQ1JVQkJBUlNUQVRVU19QTEFZSU5HIiB2YWx1ZT0iT3luYXTEsWzEsXlvciIvPg0KCQk8dWl0ZXh0IG5hbWU9IlNDUlVCQkFSU1RBVFVTX05PQVVESU8iIHZhbHVlPSJTZXMgWW9rIi8+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DQoJCTx1aXRleHQgbmFtZT0iU0NSVUJCQVJTVEFUVVNfUVVFU1RJT04iIHZhbHVlPSJTb3J1eXUgWWFuxLF0bGEiLz4NCgkJPHVpdGV4dCBuYW1lPSJTQ1JVQkJBUlNUQVRVU19SRVZJRVdRVUlaIiB2YWx1ZT0iU8SxbmF2IMSwbmNlbGVuaXlvciIvPg0KCQk8IS0tIHN1YnN0aXR1dGlvbjogJW0gPT0gbWludXRlcyByZW1haW5pbmcgLS0+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DQoJCTx1aXRleHQgbmFtZT0iVEFCX05PVEVTIiB2YWx1ZT0iTm90bGFyIi8+DQoJCTx1aXRleHQgbmFtZT0iVEFCX1NFQVJDSCIgdmFsdWU9IkFyYSIvPg0KCQk8dWl0ZXh0IG5hbWU9IlNMSURFX0hFQURJTkciIHZhbHVlPSJTbGF5dCBCYcWfbMSxxJ/EsSIvPg0KCQk8dWl0ZXh0IG5hbWU9IkRVUkFUSU9OX0hFQURJTkciIHZhbHVlPSJTw7xyZSIvPg0KCQk8dWl0ZXh0IG5hbWU9IlNFQVJDSF9IRUFESU5HIiB2YWx1ZT0iTWV0bmkgYXJhOiIvPg0KCQk8dWl0ZXh0IG5hbWU9IlRIVU1CX0hFQURJTkciIHZhbHVlPSJTbGF5dCIvPg0KCQk8dWl0ZXh0IG5hbWU9IlRIVU1CX0lORk8iIHZhbHVlPSJTbGF5dCBCYcWfbMSxxJ/EsS9Tw7xyZXNpIi8+DQoJCTx1aXRleHQgbmFtZT0iQVRUQUNITkFNRV9IRUFESU5HIiB2YWx1ZT0iRG9zeWEgQWTEsSIvPg0KCQk8dWl0ZXh0IG5hbWU9IkFUVEFDSFNJWkVfSEVBRElORyIgdmFsdWU9IkJveXV0Ii8+DQoJCTx1aXRleHQgbmFtZT0iU0xJREVfTk9URVMiIHZhbHVlPSJTbGF5dCBOb3RsYXLEsSIvPg0KCQk8IS0tcXVpeiBwb2QgYW5kIG1lc3NhZ2UgYm94IHRleHRzLS0+DQoJCTx1aXRleHQgbmFtZT0iUVVJWlBPRF9RVUlaX0FUVEVNUFQiIHZhbHVlPSJTxLFuYXYgRGVuZW1lc2k6Ii8+DQoJCTx1aXRleHQgbmFtZT0iUVVJWlBPRF9RVUlaX0FUVEVNUFRfVkFMVUUiIHZhbHVlPSIlbi8ldCIvPg0KCQk8dWl0ZXh0IG5hbWU9IlFVSVpQT0RfUVVJWl9TQ09SRSIgdmFsdWU9IlB1YW46Ii8+DQoJCTx1aXRleHQgbmFtZT0iUVVJWlBPRF9RVUlaX1BBU1NTQ09SRSIgdmFsdWU9Ikdlw6dtZSBQdWFuxLE6Ii8+DQoJCTx1aXRleHQgbmFtZT0iUVVJWlBPRF9RVUlaX01BWFNDT1JFIiB2YWx1ZT0iTWFrc2ltdW0gUHVhbjoiLz4NCgkJPHVpdGV4dCBuYW1lPSJRVUlaUE9EX1FVRVNBVE1QVF9TVFIiIHZhbHVlPSJEZW5lbWU6ICVuLyV0Ii8+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DQoJCTx1aXRleHQgbmFtZT0iV0FSTklOR01TR19ZRVNTVFJJTkciIHZhbHVlPSJFdmV0Ii8+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CHAPTERNUMBER" val="5"/>
  <p:tag name="SECTIONLABEL" val="Section"/>
  <p:tag name="APPENDIXLABEL" val="Appendix"/>
  <p:tag name="APPENDIXSTART" val="31"/>
  <p:tag name="NOTESTAGS" val=""/>
  <p:tag name="CHAPTERTITLE" val="Data Transformations"/>
  <p:tag name="CHAPTERHEADING" val="Chapter 5"/>
  <p:tag name="CHAPTERLABEL" val="Chapter"/>
  <p:tag name="PPTADDIN" val="C:\Program Files (x86)\PowerServ2\Templates\CDSPptAddin_2015.ppa"/>
  <p:tag name="PPTOBJECTDEFINITION" val="CDS"/>
  <p:tag name="MMPROD_UIDATA" val="&lt;database version=&quot;9.0&quot;&gt;&lt;object type=&quot;1&quot; unique_id=&quot;10001&quot;&gt;&lt;property id=&quot;20141&quot; value=&quot;Data Transformations&quot;/&gt;&lt;property id=&quot;20148&quot; value=&quot;5&quot;/&gt;&lt;property id=&quot;20184&quot; value=&quot;7&quot;/&gt;&lt;property id=&quot;20191&quot; value=&quot;SAS Server&quot;/&gt;&lt;property id=&quot;20192&quot; value=&quot;https://sas.connectsolutions.com&quot;/&gt;&lt;property id=&quot;20250&quot; value=&quot;6&quot;/&gt;&lt;property id=&quot;20251&quot; value=&quot;0&quot;/&gt;&lt;property id=&quot;20259&quot; value=&quot;0&quot;/&gt;&lt;object type=&quot;8&quot; unique_id=&quot;10002&quot;&gt;&lt;/object&gt;&lt;object type=&quot;2&quot; unique_id=&quot;10003&quot;&gt;&lt;object type=&quot;3&quot; unique_id=&quot;10006&quot;&gt;&lt;property id=&quot;20148&quot; value=&quot;5&quot;/&gt;&lt;property id=&quot;20300&quot; value=&quot;Slide 3 - &amp;quot;Objectives&amp;quot;&quot;/&gt;&lt;property id=&quot;20307&quot; value=&quot;258&quot;/&gt;&lt;property id=&quot;20309&quot; value=&quot;-1&quot;/&gt;&lt;/object&gt;&lt;object type=&quot;3&quot; unique_id=&quot;10007&quot;&gt;&lt;property id=&quot;20148&quot; value=&quot;5&quot;/&gt;&lt;property id=&quot;20300&quot; value=&quot;Slide 4 - &amp;quot;SAS Functions&amp;quot;&quot;/&gt;&lt;property id=&quot;20307&quot; value=&quot;259&quot;/&gt;&lt;property id=&quot;20309&quot; value=&quot;-1&quot;/&gt;&lt;/object&gt;&lt;object type=&quot;3&quot; unique_id=&quot;10009&quot;&gt;&lt;property id=&quot;20148&quot; value=&quot;5&quot;/&gt;&lt;property id=&quot;20300&quot; value=&quot;Slide 6 - &amp;quot;Using SAS Functions (Review)&amp;quot;&quot;/&gt;&lt;property id=&quot;20307&quot; value=&quot;261&quot;/&gt;&lt;property id=&quot;20309&quot; value=&quot;-1&quot;/&gt;&lt;/object&gt;&lt;object type=&quot;3&quot; unique_id=&quot;10010&quot;&gt;&lt;property id=&quot;20148&quot; value=&quot;5&quot;/&gt;&lt;property id=&quot;20300&quot; value=&quot;Slide 7 - &amp;quot;Using SAS Functions&amp;quot;&quot;/&gt;&lt;property id=&quot;20307&quot; value=&quot;262&quot;/&gt;&lt;property id=&quot;20309&quot; value=&quot;-1&quot;/&gt;&lt;/object&gt;&lt;object type=&quot;3&quot; unique_id=&quot;10011&quot;&gt;&lt;property id=&quot;20148&quot; value=&quot;5&quot;/&gt;&lt;property id=&quot;20300&quot; value=&quot;Slide 8 - &amp;quot;SAS Variable Lists (Review)&amp;quot;&quot;/&gt;&lt;property id=&quot;20307&quot; value=&quot;264&quot;/&gt;&lt;property id=&quot;20309&quot; value=&quot;-1&quot;/&gt;&lt;/object&gt;&lt;object type=&quot;3&quot; unique_id=&quot;10013&quot;&gt;&lt;property id=&quot;20148&quot; value=&quot;5&quot;/&gt;&lt;property id=&quot;20300&quot; value=&quot;Slide 9 - &amp;quot;SAS Variable Lists: Examples&amp;quot;&quot;/&gt;&lt;property id=&quot;20307&quot; value=&quot;466&quot;/&gt;&lt;property id=&quot;20309&quot; value=&quot;-1&quot;/&gt;&lt;/object&gt;&lt;object type=&quot;3&quot; unique_id=&quot;10014&quot;&gt;&lt;property id=&quot;20148&quot; value=&quot;5&quot;/&gt;&lt;property id=&quot;20300&quot; value=&quot;Slide 10 - &amp;quot;SAS Variable Lists: Examples&amp;quot;&quot;/&gt;&lt;property id=&quot;20307&quot; value=&quot;538&quot;/&gt;&lt;property id=&quot;20309&quot; value=&quot;-1&quot;/&gt;&lt;/object&gt;&lt;object type=&quot;3&quot; unique_id=&quot;10017&quot;&gt;&lt;property id=&quot;20148&quot; value=&quot;5&quot;/&gt;&lt;property id=&quot;20300&quot; value=&quot;Slide 14 - &amp;quot;Objectives&amp;quot;&quot;/&gt;&lt;property id=&quot;20307&quot; value=&quot;266&quot;/&gt;&lt;property id=&quot;20309&quot; value=&quot;-1&quot;/&gt;&lt;/object&gt;&lt;object type=&quot;3&quot; unique_id=&quot;10022&quot;&gt;&lt;property id=&quot;20148&quot; value=&quot;5&quot;/&gt;&lt;property id=&quot;20300&quot; value=&quot;Slide 17 - &amp;quot;Create the List of Charities: Step 1&amp;quot;&quot;/&gt;&lt;property id=&quot;20307&quot; value=&quot;269&quot;/&gt;&lt;property id=&quot;20309&quot; value=&quot;-1&quot;/&gt;&lt;/object&gt;&lt;object type=&quot;3&quot; unique_id=&quot;10024&quot;&gt;&lt;property id=&quot;20148&quot; value=&quot;5&quot;/&gt;&lt;property id=&quot;20300&quot; value=&quot;Slide 18 - &amp;quot;SUBSTR Function (Right Side)&amp;quot;&quot;/&gt;&lt;property id=&quot;20307&quot; value=&quot;470&quot;/&gt;&lt;property id=&quot;20309&quot; value=&quot;-1&quot;/&gt;&lt;/object&gt;&lt;object type=&quot;3&quot; unique_id=&quot;10029&quot;&gt;&lt;property id=&quot;20148&quot; value=&quot;5&quot;/&gt;&lt;property id=&quot;20300&quot; value=&quot;Slide 21 - &amp;quot;Create the List of Charities: Step 1 &amp;quot;&quot;/&gt;&lt;property id=&quot;20307&quot; value=&quot;272&quot;/&gt;&lt;property id=&quot;20309&quot; value=&quot;-1&quot;/&gt;&lt;/object&gt;&lt;object type=&quot;3&quot; unique_id=&quot;10043&quot;&gt;&lt;property id=&quot;20148&quot; value=&quot;5&quot;/&gt;&lt;property id=&quot;20300&quot; value=&quot;Slide 34 - &amp;quot;PROPCASE Function &amp;quot;&quot;/&gt;&lt;property id=&quot;20307&quot; value=&quot;476&quot;/&gt;&lt;property id=&quot;20309&quot; value=&quot;-1&quot;/&gt;&lt;/object&gt;&lt;object type=&quot;3&quot; unique_id=&quot;10044&quot;&gt;&lt;property id=&quot;20148&quot; value=&quot;5&quot;/&gt;&lt;property id=&quot;20300&quot; value=&quot;Slide 37 - &amp;quot;Completed Business Scenario&amp;quot;&quot;/&gt;&lt;property id=&quot;20307&quot; value=&quot;479&quot;/&gt;&lt;property id=&quot;20309&quot; value=&quot;-1&quot;/&gt;&lt;/object&gt;&lt;object type=&quot;3&quot; unique_id=&quot;10051&quot;&gt;&lt;property id=&quot;20148&quot; value=&quot;5&quot;/&gt;&lt;property id=&quot;20300&quot; value=&quot;Slide 46 - &amp;quot;Create Mailing List Data&amp;quot;&quot;/&gt;&lt;property id=&quot;20307&quot; value=&quot;485&quot;/&gt;&lt;property id=&quot;20309&quot; value=&quot;-1&quot;/&gt;&lt;/object&gt;&lt;object type=&quot;3&quot; unique_id=&quot;10054&quot;&gt;&lt;property id=&quot;20148&quot; value=&quot;5&quot;/&gt;&lt;property id=&quot;20300&quot; value=&quot;Slide 49 - &amp;quot;SCAN Function: Details&amp;quot;&quot;/&gt;&lt;property id=&quot;20307&quot; value=&quot;278&quot;/&gt;&lt;property id=&quot;20309&quot; value=&quot;-1&quot;/&gt;&lt;/object&gt;&lt;object type=&quot;3&quot; unique_id=&quot;10060&quot;&gt;&lt;property id=&quot;20148&quot; value=&quot;5&quot;/&gt;&lt;property id=&quot;20300&quot; value=&quot;Slide 54 - &amp;quot;Creating Mailing List Data&amp;quot;&quot;/&gt;&lt;property id=&quot;20307&quot; value=&quot;285&quot;/&gt;&lt;property id=&quot;20309&quot; value=&quot;-1&quot;/&gt;&lt;/object&gt;&lt;object type=&quot;3&quot; unique_id=&quot;10063&quot;&gt;&lt;property id=&quot;20148&quot; value=&quot;5&quot;/&gt;&lt;property id=&quot;20300&quot; value=&quot;Slide 58 - &amp;quot;Concatenation Operator&amp;quot;&quot;/&gt;&lt;property id=&quot;20307&quot; value=&quot;597&quot;/&gt;&lt;property id=&quot;20309&quot; value=&quot;-1&quot;/&gt;&lt;/object&gt;&lt;object type=&quot;3&quot; unique_id=&quot;10064&quot;&gt;&lt;property id=&quot;20148&quot; value=&quot;5&quot;/&gt;&lt;property id=&quot;20300&quot; value=&quot;Slide 55 - &amp;quot;CATX Function: Step 2&amp;quot;&quot;/&gt;&lt;property id=&quot;20307&quot; value=&quot;288&quot;/&gt;&lt;property id=&quot;20309&quot; value=&quot;-1&quot;/&gt;&lt;/object&gt;&lt;object type=&quot;3&quot; unique_id=&quot;10085&quot;&gt;&lt;property id=&quot;20148&quot; value=&quot;5&quot;/&gt;&lt;property id=&quot;20300&quot; value=&quot;Slide 65 - &amp;quot;FIND Function&amp;quot;&quot;/&gt;&lt;property id=&quot;20307&quot; value=&quot;505&quot;/&gt;&lt;property id=&quot;20309&quot; value=&quot;-1&quot;/&gt;&lt;/object&gt;&lt;object type=&quot;3&quot; unique_id=&quot;10086&quot;&gt;&lt;property id=&quot;20148&quot; value=&quot;5&quot;/&gt;&lt;property id=&quot;20300&quot; value=&quot;Slide 66 - &amp;quot;FIND Function&amp;quot;&quot;/&gt;&lt;property id=&quot;20307&quot; value=&quot;501&quot;/&gt;&lt;property id=&quot;20309&quot; value=&quot;-1&quot;/&gt;&lt;/object&gt;&lt;object type=&quot;3&quot; unique_id=&quot;10089&quot;&gt;&lt;property id=&quot;20148&quot; value=&quot;5&quot;/&gt;&lt;property id=&quot;20300&quot; value=&quot;Slide 69 - &amp;quot;FIND Function&amp;quot;&quot;/&gt;&lt;property id=&quot;20307&quot; value=&quot;504&quot;/&gt;&lt;property id=&quot;20309&quot; value=&quot;-1&quot;/&gt;&lt;/object&gt;&lt;object type=&quot;3&quot; unique_id=&quot;10091&quot;&gt;&lt;property id=&quot;20148&quot; value=&quot;5&quot;/&gt;&lt;property id=&quot;20300&quot; value=&quot;Slide 71 - &amp;quot;SUBSTR Function (Left Side)&amp;quot;&quot;/&gt;&lt;property id=&quot;20307&quot; value=&quot;499&quot;/&gt;&lt;property id=&quot;20309&quot; value=&quot;-1&quot;/&gt;&lt;/object&gt;&lt;object type=&quot;3&quot; unique_id=&quot;10092&quot;&gt;&lt;property id=&quot;20148&quot; value=&quot;5&quot;/&gt;&lt;property id=&quot;20300&quot; value=&quot;Slide 70 - &amp;quot;Data Cleanup: Step 1&amp;quot;&quot;/&gt;&lt;property id=&quot;20307&quot; value=&quot;506&quot;/&gt;&lt;property id=&quot;20309&quot; value=&quot;-1&quot;/&gt;&lt;/object&gt;&lt;object type=&quot;3&quot; unique_id=&quot;10093&quot;&gt;&lt;property id=&quot;20148&quot; value=&quot;5&quot;/&gt;&lt;property id=&quot;20300&quot; value=&quot;Slide 72 - &amp;quot;Data Cleanup: Step 1 &amp;quot;&quot;/&gt;&lt;property id=&quot;20307&quot; value=&quot;508&quot;/&gt;&lt;property id=&quot;20309&quot; value=&quot;-1&quot;/&gt;&lt;/object&gt;&lt;object type=&quot;3&quot; unique_id=&quot;10097&quot;&gt;&lt;property id=&quot;20148&quot; value=&quot;5&quot;/&gt;&lt;property id=&quot;20300&quot; value=&quot;Slide 76 - &amp;quot;Data Cleanup: Step 3&amp;quot;&quot;/&gt;&lt;property id=&quot;20307&quot; value=&quot;510&quot;/&gt;&lt;property id=&quot;20309&quot; value=&quot;-1&quot;/&gt;&lt;/object&gt;&lt;object type=&quot;3&quot; unique_id=&quot;10099&quot;&gt;&lt;property id=&quot;20148&quot; value=&quot;5&quot;/&gt;&lt;property id=&quot;20300&quot; value=&quot;Slide 78 - &amp;quot;COMPRESS Function: Example&amp;quot;&quot;/&gt;&lt;property id=&quot;20307&quot; value=&quot;514&quot;/&gt;&lt;property id=&quot;20309&quot; value=&quot;-1&quot;/&gt;&lt;/object&gt;&lt;object type=&quot;3&quot; unique_id=&quot;10100&quot;&gt;&lt;property id=&quot;20148&quot; value=&quot;5&quot;/&gt;&lt;property id=&quot;20300&quot; value=&quot;Slide 77 - &amp;quot;Completed Business Scenario&amp;quot;&quot;/&gt;&lt;property id=&quot;20307&quot; value=&quot;513&quot;/&gt;&lt;property id=&quot;20309&quot; value=&quot;-1&quot;/&gt;&lt;/object&gt;&lt;object type=&quot;3&quot; unique_id=&quot;10104&quot;&gt;&lt;property id=&quot;20148&quot; value=&quot;5&quot;/&gt;&lt;property id=&quot;20300&quot; value=&quot;Slide 83 - &amp;quot;Objectives&amp;quot;&quot;/&gt;&lt;property id=&quot;20307&quot; value=&quot;315&quot;/&gt;&lt;property id=&quot;20309&quot; value=&quot;-1&quot;/&gt;&lt;/object&gt;&lt;object type=&quot;3&quot; unique_id=&quot;10113&quot;&gt;&lt;property id=&quot;20148&quot; value=&quot;5&quot;/&gt;&lt;property id=&quot;20300&quot; value=&quot;Slide 88 - &amp;quot;CEIL Function&amp;quot;&quot;/&gt;&lt;property id=&quot;20307&quot; value=&quot;319&quot;/&gt;&lt;property id=&quot;20309&quot; value=&quot;-1&quot;/&gt;&lt;/object&gt;&lt;object type=&quot;3&quot; unique_id=&quot;10114&quot;&gt;&lt;property id=&quot;20148&quot; value=&quot;5&quot;/&gt;&lt;property id=&quot;20300&quot; value=&quot;Slide 89 - &amp;quot;FLOOR Function&amp;quot;&quot;/&gt;&lt;property id=&quot;20307&quot; value=&quot;320&quot;/&gt;&lt;property id=&quot;20309&quot; value=&quot;-1&quot;/&gt;&lt;/object&gt;&lt;object type=&quot;3&quot; unique_id=&quot;10115&quot;&gt;&lt;property id=&quot;20148&quot; value=&quot;5&quot;/&gt;&lt;property id=&quot;20300&quot; value=&quot;Slide 90 - &amp;quot;INT Function&amp;quot;&quot;/&gt;&lt;property id=&quot;20307&quot; value=&quot;321&quot;/&gt;&lt;property id=&quot;20309&quot; value=&quot;-1&quot;/&gt;&lt;/object&gt;&lt;object type=&quot;3&quot; unique_id=&quot;10120&quot;&gt;&lt;property id=&quot;20148&quot; value=&quot;5&quot;/&gt;&lt;property id=&quot;20300&quot; value=&quot;Slide 91 - &amp;quot;Setup for the Poll&amp;quot;&quot;/&gt;&lt;property id=&quot;20307&quot; value=&quot;542&quot;/&gt;&lt;property id=&quot;20309&quot; value=&quot;-1&quot;/&gt;&lt;/object&gt;&lt;object type=&quot;3&quot; unique_id=&quot;10125&quot;&gt;&lt;property id=&quot;20148&quot; value=&quot;5&quot;/&gt;&lt;property id=&quot;20300&quot; value=&quot;Slide 94 - &amp;quot;Truncation Functions&amp;quot;&quot;/&gt;&lt;property id=&quot;20307&quot; value=&quot;535&quot;/&gt;&lt;property id=&quot;20309&quot; value=&quot;-1&quot;/&gt;&lt;/object&gt;&lt;object type=&quot;3&quot; unique_id=&quot;10128&quot;&gt;&lt;property id=&quot;20148&quot; value=&quot;5&quot;/&gt;&lt;property id=&quot;20300&quot; value=&quot;Slide 97 - &amp;quot;Descriptive Statistics Functions&amp;quot;&quot;/&gt;&lt;property id=&quot;20307&quot; value=&quot;549&quot;/&gt;&lt;property id=&quot;20309&quot; value=&quot;-1&quot;/&gt;&lt;/object&gt;&lt;object type=&quot;3&quot; unique_id=&quot;10133&quot;&gt;&lt;property id=&quot;20148&quot; value=&quot;5&quot;/&gt;&lt;property id=&quot;20300&quot; value=&quot;Slide 100 - &amp;quot;Descriptive Statistics Functions &amp;quot;&quot;/&gt;&lt;property id=&quot;20307&quot; value=&quot;554&quot;/&gt;&lt;property id=&quot;20309&quot; value=&quot;-1&quot;/&gt;&lt;/object&gt;&lt;object type=&quot;3&quot; unique_id=&quot;10142&quot;&gt;&lt;property id=&quot;20148&quot; value=&quot;5&quot;/&gt;&lt;property id=&quot;20300&quot; value=&quot;Slide 107 - &amp;quot;Objectives&amp;quot;&quot;/&gt;&lt;property id=&quot;20307&quot; value=&quot;337&quot;/&gt;&lt;property id=&quot;20309&quot; value=&quot;-1&quot;/&gt;&lt;/object&gt;&lt;object type=&quot;3&quot; unique_id=&quot;10149&quot;&gt;&lt;property id=&quot;20148&quot; value=&quot;5&quot;/&gt;&lt;property id=&quot;20300&quot; value=&quot;Slide 111 - &amp;quot;Automatic Character-to-Numeric Conversion&amp;quot;&quot;/&gt;&lt;property id=&quot;20307&quot; value=&quot;342&quot;/&gt;&lt;property id=&quot;20309&quot; value=&quot;-1&quot;/&gt;&lt;/object&gt;&lt;object type=&quot;3&quot; unique_id=&quot;10150&quot;&gt;&lt;property id=&quot;20148&quot; value=&quot;5&quot;/&gt;&lt;property id=&quot;20300&quot; value=&quot;Slide 112 - &amp;quot;Automatic Character-to-Numeric Conversion&amp;quot;&quot;/&gt;&lt;property id=&quot;20307&quot; value=&quot;343&quot;/&gt;&lt;property id=&quot;20309&quot; value=&quot;-1&quot;/&gt;&lt;/object&gt;&lt;object type=&quot;3&quot; unique_id=&quot;10152&quot;&gt;&lt;property id=&quot;20148&quot; value=&quot;5&quot;/&gt;&lt;property id=&quot;20300&quot; value=&quot;Slide 114 - &amp;quot;Automatic Character-to-Numeric Conversion&amp;quot;&quot;/&gt;&lt;property id=&quot;20307&quot; value=&quot;520&quot;/&gt;&lt;property id=&quot;20309&quot; value=&quot;-1&quot;/&gt;&lt;/object&gt;&lt;object type=&quot;3&quot; unique_id=&quot;10153&quot;&gt;&lt;property id=&quot;20148&quot; value=&quot;5&quot;/&gt;&lt;property id=&quot;20300&quot; value=&quot;Slide 115 - &amp;quot;Automatic Character-to-Numeric Conversion&amp;quot;&quot;/&gt;&lt;property id=&quot;20307&quot; value=&quot;344&quot;/&gt;&lt;property id=&quot;20309&quot; value=&quot;-1&quot;/&gt;&lt;/object&gt;&lt;object type=&quot;3&quot; unique_id=&quot;10154&quot;&gt;&lt;property id=&quot;20148&quot; value=&quot;5&quot;/&gt;&lt;property id=&quot;20300&quot; value=&quot;Slide 116 - &amp;quot;Automatic Character-to-Numeric Conversion&amp;quot;&quot;/&gt;&lt;property id=&quot;20307&quot; value=&quot;345&quot;/&gt;&lt;property id=&quot;20309&quot; value=&quot;-1&quot;/&gt;&lt;/object&gt;&lt;object type=&quot;3&quot; unique_id=&quot;10155&quot;&gt;&lt;property id=&quot;20148&quot; value=&quot;5&quot;/&gt;&lt;property id=&quot;20300&quot; value=&quot;Slide 117 - &amp;quot;Automatic Character-to-Numeric Conversion&amp;quot;&quot;/&gt;&lt;property id=&quot;20307&quot; value=&quot;346&quot;/&gt;&lt;property id=&quot;20309&quot; value=&quot;-1&quot;/&gt;&lt;/object&gt;&lt;object type=&quot;3&quot; unique_id=&quot;10157&quot;&gt;&lt;property id=&quot;20148&quot; value=&quot;5&quot;/&gt;&lt;property id=&quot;20300&quot; value=&quot;Slide 118 - &amp;quot;INPUT Function&amp;quot;&quot;/&gt;&lt;property id=&quot;20307&quot; value=&quot;348&quot;/&gt;&lt;property id=&quot;20309&quot; value=&quot;-1&quot;/&gt;&lt;/object&gt;&lt;object type=&quot;3&quot; unique_id=&quot;10158&quot;&gt;&lt;property id=&quot;20148&quot; value=&quot;5&quot;/&gt;&lt;property id=&quot;20300&quot; value=&quot;Slide 119 - &amp;quot;INPUT Function&amp;quot;&quot;/&gt;&lt;property id=&quot;20307&quot; value=&quot;349&quot;/&gt;&lt;property id=&quot;20309&quot; value=&quot;-1&quot;/&gt;&lt;/object&gt;&lt;object type=&quot;3&quot; unique_id=&quot;10159&quot;&gt;&lt;property id=&quot;20148&quot; value=&quot;5&quot;/&gt;&lt;property id=&quot;20300&quot; value=&quot;Slide 120 - &amp;quot;INPUT Function&amp;quot;&quot;/&gt;&lt;property id=&quot;20307&quot; value=&quot;350&quot;/&gt;&lt;property id=&quot;20309&quot; value=&quot;-1&quot;/&gt;&lt;/object&gt;&lt;object type=&quot;3&quot; unique_id=&quot;10163&quot;&gt;&lt;property id=&quot;20148&quot; value=&quot;5&quot;/&gt;&lt;property id=&quot;20300&quot; value=&quot;Slide 123 - &amp;quot;Explicit Character-to-Numeric Conversion&amp;quot;&quot;/&gt;&lt;property id=&quot;20307&quot; value=&quot;521&quot;/&gt;&lt;property id=&quot;20309&quot; value=&quot;-1&quot;/&gt;&lt;/object&gt;&lt;object type=&quot;3&quot; unique_id=&quot;10164&quot;&gt;&lt;property id=&quot;20148&quot; value=&quot;5&quot;/&gt;&lt;property id=&quot;20300&quot; value=&quot;Slide 124 - &amp;quot;Explicit Character-to-Numeric Conversion&amp;quot;&quot;/&gt;&lt;property id=&quot;20307&quot; value=&quot;353&quot;/&gt;&lt;property id=&quot;20309&quot; value=&quot;-1&quot;/&gt;&lt;/object&gt;&lt;object type=&quot;3&quot; unique_id=&quot;10165&quot;&gt;&lt;property id=&quot;20148&quot; value=&quot;5&quot;/&gt;&lt;property id=&quot;20300&quot; value=&quot;Slide 125 - &amp;quot;Explicit Character-to-Numeric Conversion&amp;quot;&quot;/&gt;&lt;property id=&quot;20307&quot; value=&quot;522&quot;/&gt;&lt;property id=&quot;20309&quot; value=&quot;-1&quot;/&gt;&lt;/object&gt;&lt;object type=&quot;3&quot; unique_id=&quot;10166&quot;&gt;&lt;property id=&quot;20148&quot; value=&quot;5&quot;/&gt;&lt;property id=&quot;20300&quot; value=&quot;Slide 126 - &amp;quot;Converting a Variable to Another Data Type&amp;quot;&quot;/&gt;&lt;property id=&quot;20307&quot; value=&quot;354&quot;/&gt;&lt;property id=&quot;20309&quot; value=&quot;-1&quot;/&gt;&lt;/object&gt;&lt;object type=&quot;3&quot; unique_id=&quot;10169&quot;&gt;&lt;property id=&quot;20148&quot; value=&quot;5&quot;/&gt;&lt;property id=&quot;20300&quot; value=&quot;Slide 129 - &amp;quot;Converting a Variable to Another Data Type&amp;quot;&quot;/&gt;&lt;property id=&quot;20307&quot; value=&quot;580&quot;/&gt;&lt;property id=&quot;20309&quot; value=&quot;-1&quot;/&gt;&lt;/object&gt;&lt;object type=&quot;3&quot; unique_id=&quot;10170&quot;&gt;&lt;property id=&quot;20148&quot; value=&quot;5&quot;/&gt;&lt;property id=&quot;20300&quot; value=&quot;Slide 130 - &amp;quot;Converting a Variable to Another Data Type&amp;quot;&quot;/&gt;&lt;property id=&quot;20307&quot; value=&quot;357&quot;/&gt;&lt;property id=&quot;20309&quot; value=&quot;-1&quot;/&gt;&lt;/object&gt;&lt;object type=&quot;3&quot; unique_id=&quot;10171&quot;&gt;&lt;property id=&quot;20148&quot; value=&quot;5&quot;/&gt;&lt;property id=&quot;20300&quot; value=&quot;Slide 131 - &amp;quot;Converting a Variable to Another Data Type&amp;quot;&quot;/&gt;&lt;property id=&quot;20307&quot; value=&quot;358&quot;/&gt;&lt;property id=&quot;20309&quot; value=&quot;-1&quot;/&gt;&lt;/object&gt;&lt;object type=&quot;3&quot; unique_id=&quot;10172&quot;&gt;&lt;property id=&quot;20148&quot; value=&quot;5&quot;/&gt;&lt;property id=&quot;20300&quot; value=&quot;Slide 132 - &amp;quot;Converting a Variable to Another Data Type&amp;quot;&quot;/&gt;&lt;property id=&quot;20307&quot; value=&quot;359&quot;/&gt;&lt;property id=&quot;20309&quot; value=&quot;-1&quot;/&gt;&lt;/object&gt;&lt;object type=&quot;3&quot; unique_id=&quot;10174&quot;&gt;&lt;property id=&quot;20148&quot; value=&quot;5&quot;/&gt;&lt;property id=&quot;20300&quot; value=&quot;Slide 134 - &amp;quot;Converting a Variable: Compilation&amp;quot;&quot;/&gt;&lt;property id=&quot;20307&quot; value=&quot;525&quot;/&gt;&lt;property id=&quot;20309&quot; value=&quot;-1&quot;/&gt;&lt;/object&gt;&lt;object type=&quot;3&quot; unique_id=&quot;10175&quot;&gt;&lt;property id=&quot;20148&quot; value=&quot;5&quot;/&gt;&lt;property id=&quot;20300&quot; value=&quot;Slide 135 - &amp;quot;Converting a Variable: Compilation&amp;quot;&quot;/&gt;&lt;property id=&quot;20307&quot; value=&quot;524&quot;/&gt;&lt;property id=&quot;20309&quot; value=&quot;-1&quot;/&gt;&lt;/object&gt;&lt;object type=&quot;3&quot; unique_id=&quot;10177&quot;&gt;&lt;property id=&quot;20148&quot; value=&quot;5&quot;/&gt;&lt;property id=&quot;20300&quot; value=&quot;Slide 140 - &amp;quot;Automatic Numeric-to-Character Conversion&amp;quot;&quot;/&gt;&lt;property id=&quot;20307&quot; value=&quot;368&quot;/&gt;&lt;property id=&quot;20309&quot; value=&quot;-1&quot;/&gt;&lt;/object&gt;&lt;object type=&quot;3&quot; unique_id=&quot;10178&quot;&gt;&lt;property id=&quot;20148&quot; value=&quot;5&quot;/&gt;&lt;property id=&quot;20300&quot; value=&quot;Slide 141 - &amp;quot;Automatic Numeric-to-Character Conversion&amp;quot;&quot;/&gt;&lt;property id=&quot;20307&quot; value=&quot;369&quot;/&gt;&lt;property id=&quot;20309&quot; value=&quot;-1&quot;/&gt;&lt;/object&gt;&lt;object type=&quot;3&quot; unique_id=&quot;10179&quot;&gt;&lt;property id=&quot;20148&quot; value=&quot;5&quot;/&gt;&lt;property id=&quot;20300&quot; value=&quot;Slide 142 - &amp;quot;Automatic Numeric-to-Character Conversion&amp;quot;&quot;/&gt;&lt;property id=&quot;20307&quot; value=&quot;370&quot;/&gt;&lt;property id=&quot;20309&quot; value=&quot;-1&quot;/&gt;&lt;/object&gt;&lt;object type=&quot;3&quot; unique_id=&quot;10180&quot;&gt;&lt;property id=&quot;20148&quot; value=&quot;5&quot;/&gt;&lt;property id=&quot;20300&quot; value=&quot;Slide 143 - &amp;quot;Automatic Numeric-to-Character Conversion&amp;quot;&quot;/&gt;&lt;property id=&quot;20307&quot; value=&quot;371&quot;/&gt;&lt;property id=&quot;20309&quot; value=&quot;-1&quot;/&gt;&lt;/object&gt;&lt;object type=&quot;3&quot; unique_id=&quot;10181&quot;&gt;&lt;property id=&quot;20148&quot; value=&quot;5&quot;/&gt;&lt;property id=&quot;20300&quot; value=&quot;Slide 144 - &amp;quot;Automatic Numeric-to-Character Conversion&amp;quot;&quot;/&gt;&lt;property id=&quot;20307&quot; value=&quot;372&quot;/&gt;&lt;property id=&quot;20309&quot; value=&quot;-1&quot;/&gt;&lt;/object&gt;&lt;object type=&quot;3&quot; unique_id=&quot;10184&quot;&gt;&lt;property id=&quot;20148&quot; value=&quot;5&quot;/&gt;&lt;property id=&quot;20300&quot; value=&quot;Slide 146 - &amp;quot;PUT Function: Example&amp;quot;&quot;/&gt;&lt;property id=&quot;20307&quot; value=&quot;375&quot;/&gt;&lt;property id=&quot;20309&quot; value=&quot;-1&quot;/&gt;&lt;/object&gt;&lt;object type=&quot;3&quot; unique_id=&quot;10185&quot;&gt;&lt;property id=&quot;20148&quot; value=&quot;5&quot;/&gt;&lt;property id=&quot;20300&quot; value=&quot;Slide 147 - &amp;quot;PUT Function: Example&amp;quot;&quot;/&gt;&lt;property id=&quot;20307&quot; value=&quot;376&quot;/&gt;&lt;property id=&quot;20309&quot; value=&quot;-1&quot;/&gt;&lt;/object&gt;&lt;object type=&quot;3&quot; unique_id=&quot;10186&quot;&gt;&lt;property id=&quot;20148&quot; value=&quot;5&quot;/&gt;&lt;property id=&quot;20300&quot; value=&quot;Slide 148 - &amp;quot;PUT Function: Example&amp;quot;&quot;/&gt;&lt;property id=&quot;20307&quot; value=&quot;377&quot;/&gt;&lt;property id=&quot;20309&quot; value=&quot;-1&quot;/&gt;&lt;/object&gt;&lt;object type=&quot;3&quot; unique_id=&quot;10187&quot;&gt;&lt;property id=&quot;20148&quot; value=&quot;5&quot;/&gt;&lt;property id=&quot;20300&quot; value=&quot;Slide 149 - &amp;quot;Explicit Numeric-to-Character Conversion&amp;quot;&quot;/&gt;&lt;property id=&quot;20307&quot; value=&quot;378&quot;/&gt;&lt;property id=&quot;20309&quot; value=&quot;-1&quot;/&gt;&lt;/object&gt;&lt;object type=&quot;3&quot; unique_id=&quot;10188&quot;&gt;&lt;property id=&quot;20148&quot; value=&quot;5&quot;/&gt;&lt;property id=&quot;20300&quot; value=&quot;Slide 150 - &amp;quot;Explicit Numeric-to-Character Conversion&amp;quot;&quot;/&gt;&lt;property id=&quot;20307&quot; value=&quot;391&quot;/&gt;&lt;property id=&quot;20309&quot; value=&quot;-1&quot;/&gt;&lt;/object&gt;&lt;object type=&quot;3&quot; unique_id=&quot;10189&quot;&gt;&lt;property id=&quot;20148&quot; value=&quot;5&quot;/&gt;&lt;property id=&quot;20300&quot; value=&quot;Slide 152 - &amp;quot;Convert HR Data: Complete Program&amp;quot;&quot;/&gt;&lt;property id=&quot;20307&quot; value=&quot;526&quot;/&gt;&lt;property id=&quot;20309&quot; value=&quot;-1&quot;/&gt;&lt;/object&gt;&lt;object type=&quot;3&quot; unique_id=&quot;10190&quot;&gt;&lt;property id=&quot;20148&quot; value=&quot;5&quot;/&gt;&lt;property id=&quot;20300&quot; value=&quot;Slide 153 - &amp;quot;Convert HR Data: Complete Program &amp;quot;&quot;/&gt;&lt;property id=&quot;20307&quot; value=&quot;527&quot;/&gt;&lt;property id=&quot;20309&quot; value=&quot;-1&quot;/&gt;&lt;/object&gt;&lt;object type=&quot;3&quot; unique_id=&quot;11535&quot;&gt;&lt;property id=&quot;20148&quot; value=&quot;5&quot;/&gt;&lt;property id=&quot;20300&quot; value=&quot;Slide 22 - &amp;quot;LENGTH Function&amp;quot;&quot;/&gt;&lt;property id=&quot;20307&quot; value=&quot;627&quot;/&gt;&lt;property id=&quot;20309&quot; value=&quot;-1&quot;/&gt;&lt;/object&gt;&lt;object type=&quot;3&quot; unique_id=&quot;11536&quot;&gt;&lt;property id=&quot;20148&quot; value=&quot;5&quot;/&gt;&lt;property id=&quot;20300&quot; value=&quot;Slide 23 - &amp;quot;Create the List of Charities: Step 1&amp;quot;&quot;/&gt;&lt;property id=&quot;20307&quot; value=&quot;639&quot;/&gt;&lt;property id=&quot;20309&quot; value=&quot;-1&quot;/&gt;&lt;/object&gt;&lt;object type=&quot;3&quot; unique_id=&quot;11537&quot;&gt;&lt;property id=&quot;20148&quot; value=&quot;5&quot;/&gt;&lt;property id=&quot;20300&quot; value=&quot;Slide 24 - &amp;quot;Execution: Step 1&amp;quot;&quot;/&gt;&lt;property id=&quot;20307&quot; value=&quot;629&quot;/&gt;&lt;property id=&quot;20309&quot; value=&quot;-1&quot;/&gt;&lt;/object&gt;&lt;object type=&quot;3&quot; unique_id=&quot;11538&quot;&gt;&lt;property id=&quot;20148&quot; value=&quot;5&quot;/&gt;&lt;property id=&quot;20300&quot; value=&quot;Slide 25 - &amp;quot;Execution: Step 1&amp;quot;&quot;/&gt;&lt;property id=&quot;20307&quot; value=&quot;652&quot;/&gt;&lt;property id=&quot;20309&quot; value=&quot;-1&quot;/&gt;&lt;/object&gt;&lt;object type=&quot;3&quot; unique_id=&quot;11539&quot;&gt;&lt;property id=&quot;20148&quot; value=&quot;5&quot;/&gt;&lt;property id=&quot;20300&quot; value=&quot;Slide 26 - &amp;quot;Execution: Step 1&amp;quot;&quot;/&gt;&lt;property id=&quot;20307&quot; value=&quot;653&quot;/&gt;&lt;property id=&quot;20309&quot; value=&quot;-1&quot;/&gt;&lt;/object&gt;&lt;object type=&quot;3&quot; unique_id=&quot;11540&quot;&gt;&lt;property id=&quot;20148&quot; value=&quot;5&quot;/&gt;&lt;property id=&quot;20300&quot; value=&quot;Slide 27 - &amp;quot;Execution: Step 1&amp;quot;&quot;/&gt;&lt;property id=&quot;20307&quot; value=&quot;654&quot;/&gt;&lt;property id=&quot;20309&quot; value=&quot;-1&quot;/&gt;&lt;/object&gt;&lt;object type=&quot;3&quot; unique_id=&quot;11541&quot;&gt;&lt;property id=&quot;20148&quot; value=&quot;5&quot;/&gt;&lt;property id=&quot;20300&quot; value=&quot;Slide 28 - &amp;quot;Execution: Step 1&amp;quot;&quot;/&gt;&lt;property id=&quot;20307&quot; value=&quot;655&quot;/&gt;&lt;property id=&quot;20309&quot; value=&quot;-1&quot;/&gt;&lt;/object&gt;&lt;object type=&quot;3&quot; unique_id=&quot;11542&quot;&gt;&lt;property id=&quot;20148&quot; value=&quot;5&quot;/&gt;&lt;property id=&quot;20300&quot; value=&quot;Slide 29 - &amp;quot;Execution: Step 1&amp;quot;&quot;/&gt;&lt;property id=&quot;20307&quot; value=&quot;656&quot;/&gt;&lt;property id=&quot;20309&quot; value=&quot;-1&quot;/&gt;&lt;/object&gt;&lt;object type=&quot;3&quot; unique_id=&quot;11543&quot;&gt;&lt;property id=&quot;20148&quot; value=&quot;5&quot;/&gt;&lt;property id=&quot;20300&quot; value=&quot;Slide 30 - &amp;quot;Execution: Step 1&amp;quot;&quot;/&gt;&lt;property id=&quot;20307&quot; value=&quot;657&quot;/&gt;&lt;property id=&quot;20309&quot; value=&quot;-1&quot;/&gt;&lt;/object&gt;&lt;object type=&quot;3&quot; unique_id=&quot;11544&quot;&gt;&lt;property id=&quot;20148&quot; value=&quot;5&quot;/&gt;&lt;property id=&quot;20300&quot; value=&quot;Slide 31 - &amp;quot;Execution: Step 1&amp;quot;&quot;/&gt;&lt;property id=&quot;20307&quot; value=&quot;648&quot;/&gt;&lt;property id=&quot;20309&quot; value=&quot;-1&quot;/&gt;&lt;/object&gt;&lt;object type=&quot;3&quot; unique_id=&quot;11545&quot;&gt;&lt;property id=&quot;20148&quot; value=&quot;5&quot;/&gt;&lt;property id=&quot;20300&quot; value=&quot;Slide 32 - &amp;quot;Create the List of Charities: Step 1 Complete&amp;quot;&quot;/&gt;&lt;property id=&quot;20307&quot; value=&quot;637&quot;/&gt;&lt;property id=&quot;20309&quot; value=&quot;-1&quot;/&gt;&lt;/object&gt;&lt;object type=&quot;3&quot; unique_id=&quot;11562&quot;&gt;&lt;property id=&quot;20148&quot; value=&quot;5&quot;/&gt;&lt;property id=&quot;20300&quot; value=&quot;Slide 44 - &amp;quot;Objectives&amp;quot;&quot;/&gt;&lt;property id=&quot;20307&quot; value=&quot;626&quot;/&gt;&lt;property id=&quot;20309&quot; value=&quot;-1&quot;/&gt;&lt;/object&gt;&lt;object type=&quot;3&quot; unique_id=&quot;11572&quot;&gt;&lt;property id=&quot;20148&quot; value=&quot;5&quot;/&gt;&lt;property id=&quot;20300&quot; value=&quot;Slide 57 - &amp;quot;Create Mailing List Data: Finished Program &amp;quot;&quot;/&gt;&lt;property id=&quot;20307&quot; value=&quot;686&quot;/&gt;&lt;property id=&quot;20309&quot; value=&quot;-1&quot;/&gt;&lt;/object&gt;&lt;object type=&quot;3&quot; unique_id=&quot;11588&quot;&gt;&lt;property id=&quot;20148&quot; value=&quot;5&quot;/&gt;&lt;property id=&quot;20300&quot; value=&quot;Slide 92 - &amp;quot;5.09 Poll&amp;quot;&quot;/&gt;&lt;property id=&quot;20307&quot; value=&quot;611&quot;/&gt;&lt;property id=&quot;20309&quot; value=&quot;-1&quot;/&gt;&lt;/object&gt;&lt;object type=&quot;3&quot; unique_id=&quot;11589&quot;&gt;&lt;property id=&quot;20148&quot; value=&quot;5&quot;/&gt;&lt;property id=&quot;20300&quot; value=&quot;Slide 93 - &amp;quot;5.09 Poll – Correct Answer&amp;quot;&quot;/&gt;&lt;property id=&quot;20307&quot; value=&quot;612&quot;/&gt;&lt;property id=&quot;20309&quot; value=&quot;-1&quot;/&gt;&lt;/object&gt;&lt;object type=&quot;3&quot; unique_id=&quot;11591&quot;&gt;&lt;property id=&quot;20148&quot; value=&quot;5&quot;/&gt;&lt;property id=&quot;20300&quot; value=&quot;Slide 98 - &amp;quot;Descriptive Statistics Functions &amp;quot;&quot;/&gt;&lt;property id=&quot;20307&quot; value=&quot;706&quot;/&gt;&lt;property id=&quot;20309&quot; value=&quot;-1&quot;/&gt;&lt;/object&gt;&lt;object type=&quot;3&quot; unique_id=&quot;11592&quot;&gt;&lt;property id=&quot;20148&quot; value=&quot;5&quot;/&gt;&lt;property id=&quot;20300&quot; value=&quot;Slide 99 - &amp;quot;Descriptive Statistics Functions &amp;quot;&quot;/&gt;&lt;property id=&quot;20307&quot; value=&quot;705&quot;/&gt;&lt;property id=&quot;20309&quot; value=&quot;-1&quot;/&gt;&lt;/object&gt;&lt;object type=&quot;3&quot; unique_id=&quot;11594&quot;&gt;&lt;property id=&quot;20148&quot; value=&quot;5&quot;/&gt;&lt;property id=&quot;20300&quot; value=&quot;Slide 101 - &amp;quot;5.10 Multiple Choice Poll&amp;quot;&quot;/&gt;&lt;property id=&quot;20307&quot; value=&quot;707&quot;/&gt;&lt;property id=&quot;20309&quot; value=&quot;-1&quot;/&gt;&lt;/object&gt;&lt;object type=&quot;3&quot; unique_id=&quot;11595&quot;&gt;&lt;property id=&quot;20148&quot; value=&quot;5&quot;/&gt;&lt;property id=&quot;20300&quot; value=&quot;Slide 102 - &amp;quot;5.10 Multiple Choice Poll – Correct Answer&amp;quot;&quot;/&gt;&lt;property id=&quot;20307&quot; value=&quot;708&quot;/&gt;&lt;property id=&quot;20309&quot; value=&quot;-1&quot;/&gt;&lt;/object&gt;&lt;object type=&quot;3&quot; unique_id=&quot;11604&quot;&gt;&lt;property id=&quot;20148&quot; value=&quot;5&quot;/&gt;&lt;property id=&quot;20300&quot; value=&quot;Slide 151 - &amp;quot;CAT Functions and Numeric Conversion&amp;quot;&quot;/&gt;&lt;property id=&quot;20307&quot; value=&quot;713&quot;/&gt;&lt;property id=&quot;20309&quot; value=&quot;-1&quot;/&gt;&lt;/object&gt;&lt;object type=&quot;3&quot; unique_id=&quot;11605&quot;&gt;&lt;property id=&quot;20148&quot; value=&quot;5&quot;/&gt;&lt;property id=&quot;20300&quot; value=&quot;Slide 38 - &amp;quot;Other Useful Character Functions&amp;quot;&quot;/&gt;&lt;property id=&quot;20307&quot; value=&quot;714&quot;/&gt;&lt;property id=&quot;20309&quot; value=&quot;-1&quot;/&gt;&lt;/object&gt;&lt;object type=&quot;3&quot; unique_id=&quot;11608&quot;&gt;&lt;property id=&quot;20148&quot; value=&quot;5&quot;/&gt;&lt;property id=&quot;20300&quot; value=&quot;Slide 56 - &amp;quot;Other CAT Functions&amp;quot;&quot;/&gt;&lt;property id=&quot;20307&quot; value=&quot;718&quot;/&gt;&lt;property id=&quot;20309&quot; value=&quot;-1&quot;/&gt;&lt;/object&gt;&lt;object type=&quot;3&quot; unique_id=&quot;11611&quot;&gt;&lt;property id=&quot;20148&quot; value=&quot;5&quot;/&gt;&lt;property id=&quot;20300&quot; value=&quot;Slide 79 - &amp;quot;Other Functions That Remove Blanks&amp;quot;&quot;/&gt;&lt;property id=&quot;20307&quot; value=&quot;719&quot;/&gt;&lt;property id=&quot;20309&quot; value=&quot;-1&quot;/&gt;&lt;/object&gt;&lt;object type=&quot;3&quot; unique_id=&quot;18425&quot;&gt;&lt;property id=&quot;20148&quot; value=&quot;5&quot;/&gt;&lt;property id=&quot;20300&quot; value=&quot;Slide 19 - &amp;quot;5.03 Multiple Choice Poll&amp;quot;&quot;/&gt;&lt;property id=&quot;20307&quot; value=&quot;775&quot;/&gt;&lt;property id=&quot;20309&quot; value=&quot;-1&quot;/&gt;&lt;/object&gt;&lt;object type=&quot;3&quot; unique_id=&quot;18426&quot;&gt;&lt;property id=&quot;20148&quot; value=&quot;5&quot;/&gt;&lt;property id=&quot;20300&quot; value=&quot;Slide 20 - &amp;quot;5.03 Multiple Choice Poll – Correct Answer&amp;quot;&quot;/&gt;&lt;property id=&quot;20307&quot; value=&quot;776&quot;/&gt;&lt;property id=&quot;20309&quot; value=&quot;-1&quot;/&gt;&lt;/object&gt;&lt;object type=&quot;3&quot; unique_id=&quot;18430&quot;&gt;&lt;property id=&quot;20148&quot; value=&quot;5&quot;/&gt;&lt;property id=&quot;20300&quot; value=&quot;Slide 48 - &amp;quot;SCAN Function: Step 1&amp;quot;&quot;/&gt;&lt;property id=&quot;20307&quot; value=&quot;779&quot;/&gt;&lt;property id=&quot;20309&quot; value=&quot;-1&quot;/&gt;&lt;/object&gt;&lt;object type=&quot;3&quot; unique_id=&quot;18433&quot;&gt;&lt;property id=&quot;20148&quot; value=&quot;5&quot;/&gt;&lt;property id=&quot;20300&quot; value=&quot;Slide 52 - &amp;quot;5.07 Multiple Choice Poll&amp;quot;&quot;/&gt;&lt;property id=&quot;20307&quot; value=&quot;782&quot;/&gt;&lt;property id=&quot;20309&quot; value=&quot;-1&quot;/&gt;&lt;/object&gt;&lt;object type=&quot;3&quot; unique_id=&quot;18434&quot;&gt;&lt;property id=&quot;20148&quot; value=&quot;5&quot;/&gt;&lt;property id=&quot;20300&quot; value=&quot;Slide 53 - &amp;quot;5.07 Multiple Choice Poll – Correct Answer&amp;quot;&quot;/&gt;&lt;property id=&quot;20307&quot; value=&quot;783&quot;/&gt;&lt;property id=&quot;20309&quot; value=&quot;-1&quot;/&gt;&lt;/object&gt;&lt;object type=&quot;3&quot; unique_id=&quot;18436&quot;&gt;&lt;property id=&quot;20148&quot; value=&quot;5&quot;/&gt;&lt;property id=&quot;20300&quot; value=&quot;Slide 62 - &amp;quot;Data Cleanup: Step 1&amp;quot;&quot;/&gt;&lt;property id=&quot;20307&quot; value=&quot;749&quot;/&gt;&lt;property id=&quot;20309&quot; value=&quot;-1&quot;/&gt;&lt;/object&gt;&lt;object type=&quot;3&quot; unique_id=&quot;18437&quot;&gt;&lt;property id=&quot;20148&quot; value=&quot;5&quot;/&gt;&lt;property id=&quot;20300&quot; value=&quot;Slide 63 - &amp;quot;FIND Function&amp;quot;&quot;/&gt;&lt;property id=&quot;20307&quot; value=&quot;785&quot;/&gt;&lt;property id=&quot;20309&quot; value=&quot;-1&quot;/&gt;&lt;/object&gt;&lt;object type=&quot;3&quot; unique_id=&quot;18439&quot;&gt;&lt;property id=&quot;20148&quot; value=&quot;5&quot;/&gt;&lt;property id=&quot;20300&quot; value=&quot;Slide 64 - &amp;quot;FIND Function&amp;quot;&quot;/&gt;&lt;property id=&quot;20307&quot; value=&quot;748&quot;/&gt;&lt;property id=&quot;20309&quot; value=&quot;-1&quot;/&gt;&lt;/object&gt;&lt;object type=&quot;3&quot; unique_id=&quot;18440&quot;&gt;&lt;property id=&quot;20148&quot; value=&quot;5&quot;/&gt;&lt;property id=&quot;20300&quot; value=&quot;Slide 74 - &amp;quot;Data Cleanup: Step 2&amp;quot;&quot;/&gt;&lt;property id=&quot;20307&quot; value=&quot;787&quot;/&gt;&lt;property id=&quot;20309&quot; value=&quot;-1&quot;/&gt;&lt;/object&gt;&lt;object type=&quot;3&quot; unique_id=&quot;18441&quot;&gt;&lt;property id=&quot;20148&quot; value=&quot;5&quot;/&gt;&lt;property id=&quot;20300&quot; value=&quot;Slide 75 - &amp;quot;TRANWRD Function: Details&amp;quot;&quot;/&gt;&lt;property id=&quot;20307&quot; value=&quot;788&quot;/&gt;&lt;property id=&quot;20309&quot; value=&quot;-1&quot;/&gt;&lt;/object&gt;&lt;object type=&quot;3&quot; unique_id=&quot;18442&quot;&gt;&lt;property id=&quot;20148&quot; value=&quot;5&quot;/&gt;&lt;property id=&quot;20300&quot; value=&quot;Slide 85 - &amp;quot;ROUND Function&amp;quot;&quot;/&gt;&lt;property id=&quot;20307&quot; value=&quot;789&quot;/&gt;&lt;property id=&quot;20309&quot; value=&quot;-1&quot;/&gt;&lt;/object&gt;&lt;object type=&quot;3&quot; unique_id=&quot;18443&quot;&gt;&lt;property id=&quot;20148&quot; value=&quot;5&quot;/&gt;&lt;property id=&quot;20300&quot; value=&quot;Slide 86 - &amp;quot;ROUND Function&amp;quot;&quot;/&gt;&lt;property id=&quot;20307&quot; value=&quot;790&quot;/&gt;&lt;property id=&quot;20309&quot; value=&quot;-1&quot;/&gt;&lt;/object&gt;&lt;object type=&quot;3&quot; unique_id=&quot;18444&quot;&gt;&lt;property id=&quot;20148&quot; value=&quot;5&quot;/&gt;&lt;property id=&quot;20300&quot; value=&quot;Slide 87 - &amp;quot;ROUND Function&amp;quot;&quot;/&gt;&lt;property id=&quot;20307&quot; value=&quot;791&quot;/&gt;&lt;property id=&quot;20309&quot; value=&quot;-1&quot;/&gt;&lt;/object&gt;&lt;object type=&quot;3&quot; unique_id=&quot;18448&quot;&gt;&lt;property id=&quot;20148&quot; value=&quot;5&quot;/&gt;&lt;property id=&quot;20300&quot; value=&quot;Slide 109 - &amp;quot;Data Conversion&amp;quot;&quot;/&gt;&lt;property id=&quot;20307&quot; value=&quot;795&quot;/&gt;&lt;property id=&quot;20309&quot; value=&quot;-1&quot;/&gt;&lt;/object&gt;&lt;object type=&quot;3&quot; unique_id=&quot;18449&quot;&gt;&lt;property id=&quot;20148&quot; value=&quot;5&quot;/&gt;&lt;property id=&quot;20300&quot; value=&quot;Slide 110 - &amp;quot;Automatic Character-to-Numeric Conversion&amp;quot;&quot;/&gt;&lt;property id=&quot;20307&quot; value=&quot;796&quot;/&gt;&lt;property id=&quot;20309&quot; value=&quot;-1&quot;/&gt;&lt;/object&gt;&lt;object type=&quot;3&quot; unique_id=&quot;18450&quot;&gt;&lt;property id=&quot;20148&quot; value=&quot;5&quot;/&gt;&lt;property id=&quot;20300&quot; value=&quot;Slide 113 - &amp;quot;Automatic Character-to-Numeric Conversion&amp;quot;&quot;/&gt;&lt;property id=&quot;20307&quot; value=&quot;797&quot;/&gt;&lt;property id=&quot;20309&quot; value=&quot;-1&quot;/&gt;&lt;/object&gt;&lt;object type=&quot;3&quot; unique_id=&quot;18451&quot;&gt;&lt;property id=&quot;20148&quot; value=&quot;5&quot;/&gt;&lt;property id=&quot;20300&quot; value=&quot;Slide 133 - &amp;quot;Converting a Variable: Compilation&amp;quot;&quot;/&gt;&lt;property id=&quot;20307&quot; value=&quot;798&quot;/&gt;&lt;property id=&quot;20309&quot; value=&quot;-1&quot;/&gt;&lt;/object&gt;&lt;object type=&quot;3&quot; unique_id=&quot;18452&quot;&gt;&lt;property id=&quot;20148&quot; value=&quot;5&quot;/&gt;&lt;property id=&quot;20300&quot; value=&quot;Slide 137 - &amp;quot;Business Scenario: Continued&amp;quot;&quot;/&gt;&lt;property id=&quot;20307&quot; value=&quot;799&quot;/&gt;&lt;property id=&quot;20309&quot; value=&quot;-1&quot;/&gt;&lt;/object&gt;&lt;object type=&quot;3&quot; unique_id=&quot;18453&quot;&gt;&lt;property id=&quot;20148&quot; value=&quot;5&quot;/&gt;&lt;property id=&quot;20300&quot; value=&quot;Slide 138 - &amp;quot;Business Scenario: Continued&amp;quot;&quot;/&gt;&lt;property id=&quot;20307&quot; value=&quot;800&quot;/&gt;&lt;property id=&quot;20309&quot; value=&quot;-1&quot;/&gt;&lt;/object&gt;&lt;object type=&quot;3&quot; unique_id=&quot;18454&quot;&gt;&lt;property id=&quot;20148&quot; value=&quot;5&quot;/&gt;&lt;property id=&quot;20300&quot; value=&quot;Slide 139 - &amp;quot;Automatic Numeric-to-Character Conversion&amp;quot;&quot;/&gt;&lt;property id=&quot;20307&quot; value=&quot;801&quot;/&gt;&lt;property id=&quot;20309&quot; value=&quot;-1&quot;/&gt;&lt;/object&gt;&lt;object type=&quot;3&quot; unique_id=&quot;18455&quot;&gt;&lt;property id=&quot;20148&quot; value=&quot;5&quot;/&gt;&lt;property id=&quot;20300&quot; value=&quot;Slide 145 - &amp;quot;Automatic Numeric-to-Character Conversion&amp;quot;&quot;/&gt;&lt;property id=&quot;20307&quot; value=&quot;802&quot;/&gt;&lt;property id=&quot;20309&quot; value=&quot;-1&quot;/&gt;&lt;/object&gt;&lt;object type=&quot;3&quot; unique_id=&quot;18457&quot;&gt;&lt;property id=&quot;20148&quot; value=&quot;5&quot;/&gt;&lt;property id=&quot;20300&quot; value=&quot;Slide 157&quot;/&gt;&lt;property id=&quot;20307&quot; value=&quot;804&quot;/&gt;&lt;property id=&quot;20309&quot; value=&quot;-1&quot;/&gt;&lt;/object&gt;&lt;object type=&quot;3&quot; unique_id=&quot;18458&quot;&gt;&lt;property id=&quot;20148&quot; value=&quot;5&quot;/&gt;&lt;property id=&quot;20300&quot; value=&quot;Slide 158&quot;/&gt;&lt;property id=&quot;20307&quot; value=&quot;805&quot;/&gt;&lt;property id=&quot;20309&quot; value=&quot;-1&quot;/&gt;&lt;/object&gt;&lt;object type=&quot;3&quot; unique_id=&quot;18459&quot;&gt;&lt;property id=&quot;20148&quot; value=&quot;5&quot;/&gt;&lt;property id=&quot;20300&quot; value=&quot;Slide 159&quot;/&gt;&lt;property id=&quot;20307&quot; value=&quot;806&quot;/&gt;&lt;property id=&quot;20309&quot; value=&quot;-1&quot;/&gt;&lt;/object&gt;&lt;object type=&quot;3&quot; unique_id=&quot;18460&quot;&gt;&lt;property id=&quot;20148&quot; value=&quot;5&quot;/&gt;&lt;property id=&quot;20300&quot; value=&quot;Slide 160&quot;/&gt;&lt;property id=&quot;20307&quot; value=&quot;807&quot;/&gt;&lt;property id=&quot;20309&quot; value=&quot;-1&quot;/&gt;&lt;/object&gt;&lt;object type=&quot;3&quot; unique_id=&quot;18461&quot;&gt;&lt;property id=&quot;20148&quot; value=&quot;5&quot;/&gt;&lt;property id=&quot;20300&quot; value=&quot;Slide 161&quot;/&gt;&lt;property id=&quot;20307&quot; value=&quot;809&quot;/&gt;&lt;property id=&quot;20309&quot; value=&quot;-1&quot;/&gt;&lt;/object&gt;&lt;object type=&quot;3&quot; unique_id=&quot;18462&quot;&gt;&lt;property id=&quot;20148&quot; value=&quot;5&quot;/&gt;&lt;property id=&quot;20300&quot; value=&quot;Slide 162&quot;/&gt;&lt;property id=&quot;20307&quot; value=&quot;810&quot;/&gt;&lt;property id=&quot;20309&quot; value=&quot;-1&quot;/&gt;&lt;/object&gt;&lt;object type=&quot;3&quot; unique_id=&quot;18463&quot;&gt;&lt;property id=&quot;20148&quot; value=&quot;5&quot;/&gt;&lt;property id=&quot;20300&quot; value=&quot;Slide 163&quot;/&gt;&lt;property id=&quot;20307&quot; value=&quot;811&quot;/&gt;&lt;property id=&quot;20309&quot; value=&quot;-1&quot;/&gt;&lt;/object&gt;&lt;object type=&quot;3&quot; unique_id=&quot;18464&quot;&gt;&lt;property id=&quot;20148&quot; value=&quot;5&quot;/&gt;&lt;property id=&quot;20300&quot; value=&quot;Slide 164&quot;/&gt;&lt;property id=&quot;20307&quot; value=&quot;812&quot;/&gt;&lt;property id=&quot;20309&quot; value=&quot;-1&quot;/&gt;&lt;/object&gt;&lt;object type=&quot;3&quot; unique_id=&quot;18465&quot;&gt;&lt;property id=&quot;20148&quot; value=&quot;5&quot;/&gt;&lt;property id=&quot;20300&quot; value=&quot;Slide 165&quot;/&gt;&lt;property id=&quot;20307&quot; value=&quot;813&quot;/&gt;&lt;property id=&quot;20309&quot; value=&quot;-1&quot;/&gt;&lt;/object&gt;&lt;object type=&quot;3&quot; unique_id=&quot;18466&quot;&gt;&lt;property id=&quot;20148&quot; value=&quot;5&quot;/&gt;&lt;property id=&quot;20300&quot; value=&quot;Slide 166&quot;/&gt;&lt;property id=&quot;20307&quot; value=&quot;814&quot;/&gt;&lt;property id=&quot;20309&quot; value=&quot;-1&quot;/&gt;&lt;/object&gt;&lt;object type=&quot;3&quot; unique_id=&quot;18467&quot;&gt;&lt;property id=&quot;20148&quot; value=&quot;5&quot;/&gt;&lt;property id=&quot;20300&quot; value=&quot;Slide 167&quot;/&gt;&lt;property id=&quot;20307&quot; value=&quot;815&quot;/&gt;&lt;property id=&quot;20309&quot; value=&quot;-1&quot;/&gt;&lt;/object&gt;&lt;object type=&quot;3&quot; unique_id=&quot;18468&quot;&gt;&lt;property id=&quot;20148&quot; value=&quot;5&quot;/&gt;&lt;property id=&quot;20300&quot; value=&quot;Slide 168&quot;/&gt;&lt;property id=&quot;20307&quot; value=&quot;816&quot;/&gt;&lt;property id=&quot;20309&quot; value=&quot;-1&quot;/&gt;&lt;/object&gt;&lt;object type=&quot;3&quot; unique_id=&quot;18469&quot;&gt;&lt;property id=&quot;20148&quot; value=&quot;5&quot;/&gt;&lt;property id=&quot;20300&quot; value=&quot;Slide 169&quot;/&gt;&lt;property id=&quot;20307&quot; value=&quot;817&quot;/&gt;&lt;property id=&quot;20309&quot; value=&quot;-1&quot;/&gt;&lt;/object&gt;&lt;object type=&quot;3&quot; unique_id=&quot;18470&quot;&gt;&lt;property id=&quot;20148&quot; value=&quot;5&quot;/&gt;&lt;property id=&quot;20300&quot; value=&quot;Slide 170&quot;/&gt;&lt;property id=&quot;20307&quot; value=&quot;818&quot;/&gt;&lt;property id=&quot;20309&quot; value=&quot;-1&quot;/&gt;&lt;/object&gt;&lt;object type=&quot;3&quot; unique_id=&quot;18471&quot;&gt;&lt;property id=&quot;20148&quot; value=&quot;5&quot;/&gt;&lt;property id=&quot;20300&quot; value=&quot;Slide 171&quot;/&gt;&lt;property id=&quot;20307&quot; value=&quot;819&quot;/&gt;&lt;property id=&quot;20309&quot; value=&quot;-1&quot;/&gt;&lt;/object&gt;&lt;object type=&quot;3&quot; unique_id=&quot;18472&quot;&gt;&lt;property id=&quot;20148&quot; value=&quot;5&quot;/&gt;&lt;property id=&quot;20300&quot; value=&quot;Slide 172&quot;/&gt;&lt;property id=&quot;20307&quot; value=&quot;820&quot;/&gt;&lt;property id=&quot;20309&quot; value=&quot;-1&quot;/&gt;&lt;/object&gt;&lt;object type=&quot;3&quot; unique_id=&quot;18473&quot;&gt;&lt;property id=&quot;20148&quot; value=&quot;5&quot;/&gt;&lt;property id=&quot;20300&quot; value=&quot;Slide 173&quot;/&gt;&lt;property id=&quot;20307&quot; value=&quot;821&quot;/&gt;&lt;property id=&quot;20309&quot; value=&quot;-1&quot;/&gt;&lt;/object&gt;&lt;object type=&quot;3&quot; unique_id=&quot;18474&quot;&gt;&lt;property id=&quot;20148&quot; value=&quot;5&quot;/&gt;&lt;property id=&quot;20300&quot; value=&quot;Slide 174&quot;/&gt;&lt;property id=&quot;20307&quot; value=&quot;822&quot;/&gt;&lt;property id=&quot;20309&quot; value=&quot;-1&quot;/&gt;&lt;/object&gt;&lt;object type=&quot;3&quot; unique_id=&quot;18475&quot;&gt;&lt;property id=&quot;20148&quot; value=&quot;5&quot;/&gt;&lt;property id=&quot;20300&quot; value=&quot;Slide 175&quot;/&gt;&lt;property id=&quot;20307&quot; value=&quot;823&quot;/&gt;&lt;property id=&quot;20309&quot; value=&quot;-1&quot;/&gt;&lt;/object&gt;&lt;object type=&quot;3&quot; unique_id=&quot;18476&quot;&gt;&lt;property id=&quot;20148&quot; value=&quot;5&quot;/&gt;&lt;property id=&quot;20300&quot; value=&quot;Slide 176&quot;/&gt;&lt;property id=&quot;20307&quot; value=&quot;824&quot;/&gt;&lt;property id=&quot;20309&quot; value=&quot;-1&quot;/&gt;&lt;/object&gt;&lt;object type=&quot;3&quot; unique_id=&quot;47877&quot;&gt;&lt;property id=&quot;20148&quot; value=&quot;5&quot;/&gt;&lt;property id=&quot;20300&quot; value=&quot;Slide 1 - &amp;quot;Chapter 5: Data Transformations&amp;quot;&quot;/&gt;&lt;property id=&quot;20307&quot; value=&quot;838&quot;/&gt;&lt;property id=&quot;20309&quot; value=&quot;-1&quot;/&gt;&lt;/object&gt;&lt;object type=&quot;3&quot; unique_id=&quot;47878&quot;&gt;&lt;property id=&quot;20148&quot; value=&quot;5&quot;/&gt;&lt;property id=&quot;20300&quot; value=&quot;Slide 2 - &amp;quot;Chapter 5: Data Transformations&amp;quot;&quot;/&gt;&lt;property id=&quot;20307&quot; value=&quot;843&quot;/&gt;&lt;property id=&quot;20309&quot; value=&quot;-1&quot;/&gt;&lt;/object&gt;&lt;object type=&quot;3&quot; unique_id=&quot;47879&quot;&gt;&lt;property id=&quot;20148&quot; value=&quot;5&quot;/&gt;&lt;property id=&quot;20300&quot; value=&quot;Slide 13 - &amp;quot;Chapter 5: Data Transformations&amp;quot;&quot;/&gt;&lt;property id=&quot;20307&quot; value=&quot;842&quot;/&gt;&lt;property id=&quot;20309&quot; value=&quot;-1&quot;/&gt;&lt;/object&gt;&lt;object type=&quot;3&quot; unique_id=&quot;47880&quot;&gt;&lt;property id=&quot;20148&quot; value=&quot;5&quot;/&gt;&lt;property id=&quot;20300&quot; value=&quot;Slide 15 - &amp;quot;Business Scenario&amp;quot;&quot;/&gt;&lt;property id=&quot;20307&quot; value=&quot;825&quot;/&gt;&lt;property id=&quot;20309&quot; value=&quot;-1&quot;/&gt;&lt;/object&gt;&lt;object type=&quot;3&quot; unique_id=&quot;47881&quot;&gt;&lt;property id=&quot;20148&quot; value=&quot;5&quot;/&gt;&lt;property id=&quot;20300&quot; value=&quot;Slide 16 - &amp;quot;Business Scenario: Considerations&amp;quot;&quot;/&gt;&lt;property id=&quot;20307&quot; value=&quot;826&quot;/&gt;&lt;property id=&quot;20309&quot; value=&quot;-1&quot;/&gt;&lt;/object&gt;&lt;object type=&quot;3&quot; unique_id=&quot;47882&quot;&gt;&lt;property id=&quot;20148&quot; value=&quot;5&quot;/&gt;&lt;property id=&quot;20300&quot; value=&quot;Slide 33 - &amp;quot;Create the List of Charities: Step 2 &amp;quot;&quot;/&gt;&lt;property id=&quot;20307&quot; value=&quot;827&quot;/&gt;&lt;property id=&quot;20309&quot; value=&quot;-1&quot;/&gt;&lt;/object&gt;&lt;object type=&quot;3&quot; unique_id=&quot;47883&quot;&gt;&lt;property id=&quot;20148&quot; value=&quot;5&quot;/&gt;&lt;property id=&quot;20300&quot; value=&quot;Slide 41&quot;/&gt;&lt;property id=&quot;20307&quot; value=&quot;844&quot;/&gt;&lt;property id=&quot;20309&quot; value=&quot;-1&quot;/&gt;&lt;/object&gt;&lt;object type=&quot;3&quot; unique_id=&quot;47884&quot;&gt;&lt;property id=&quot;20148&quot; value=&quot;5&quot;/&gt;&lt;property id=&quot;20300&quot; value=&quot;Slide 42 - &amp;quot;Exercise&amp;quot;&quot;/&gt;&lt;property id=&quot;20307&quot; value=&quot;845&quot;/&gt;&lt;property id=&quot;20309&quot; value=&quot;-1&quot;/&gt;&lt;/object&gt;&lt;object type=&quot;3&quot; unique_id=&quot;47885&quot;&gt;&lt;property id=&quot;20148&quot; value=&quot;5&quot;/&gt;&lt;property id=&quot;20300&quot; value=&quot;Slide 43 - &amp;quot;Chapter 5: Data Transformations&amp;quot;&quot;/&gt;&lt;property id=&quot;20307&quot; value=&quot;841&quot;/&gt;&lt;property id=&quot;20309&quot; value=&quot;-1&quot;/&gt;&lt;/object&gt;&lt;object type=&quot;3&quot; unique_id=&quot;47886&quot;&gt;&lt;property id=&quot;20148&quot; value=&quot;5&quot;/&gt;&lt;property id=&quot;20300&quot; value=&quot;Slide 45 - &amp;quot;Business Scenario&amp;quot;&quot;/&gt;&lt;property id=&quot;20307&quot; value=&quot;829&quot;/&gt;&lt;property id=&quot;20309&quot; value=&quot;-1&quot;/&gt;&lt;/object&gt;&lt;object type=&quot;3&quot; unique_id=&quot;47887&quot;&gt;&lt;property id=&quot;20148&quot; value=&quot;5&quot;/&gt;&lt;property id=&quot;20300&quot; value=&quot;Slide 47 - &amp;quot;Idea Exchange&amp;quot;&quot;/&gt;&lt;property id=&quot;20307&quot; value=&quot;830&quot;/&gt;&lt;property id=&quot;20309&quot; value=&quot;-1&quot;/&gt;&lt;/object&gt;&lt;object type=&quot;3&quot; unique_id=&quot;47888&quot;&gt;&lt;property id=&quot;20148&quot; value=&quot;5&quot;/&gt;&lt;property id=&quot;20300&quot; value=&quot;Slide 59&quot;/&gt;&lt;property id=&quot;20307&quot; value=&quot;846&quot;/&gt;&lt;property id=&quot;20309&quot; value=&quot;-1&quot;/&gt;&lt;/object&gt;&lt;object type=&quot;3&quot; unique_id=&quot;47890&quot;&gt;&lt;property id=&quot;20148&quot; value=&quot;5&quot;/&gt;&lt;property id=&quot;20300&quot; value=&quot;Slide 61 - &amp;quot;Data Cleanup: Step 1&amp;quot;&quot;/&gt;&lt;property id=&quot;20307&quot; value=&quot;833&quot;/&gt;&lt;property id=&quot;20309&quot; value=&quot;-1&quot;/&gt;&lt;/object&gt;&lt;object type=&quot;3&quot; unique_id=&quot;47891&quot;&gt;&lt;property id=&quot;20148&quot; value=&quot;5&quot;/&gt;&lt;property id=&quot;20300&quot; value=&quot;Slide 73 - &amp;quot;Data Cleanup: Step 2 &amp;quot;&quot;/&gt;&lt;property id=&quot;20307&quot; value=&quot;832&quot;/&gt;&lt;property id=&quot;20309&quot; value=&quot;-1&quot;/&gt;&lt;/object&gt;&lt;object type=&quot;3&quot; unique_id=&quot;47892&quot;&gt;&lt;property id=&quot;20148&quot; value=&quot;5&quot;/&gt;&lt;property id=&quot;20300&quot; value=&quot;Slide 81 - &amp;quot;Exercise&amp;quot;&quot;/&gt;&lt;property id=&quot;20307&quot; value=&quot;847&quot;/&gt;&lt;property id=&quot;20309&quot; value=&quot;-1&quot;/&gt;&lt;/object&gt;&lt;object type=&quot;3&quot; unique_id=&quot;47893&quot;&gt;&lt;property id=&quot;20148&quot; value=&quot;5&quot;/&gt;&lt;property id=&quot;20300&quot; value=&quot;Slide 82 - &amp;quot;Chapter 5: Data Transformations&amp;quot;&quot;/&gt;&lt;property id=&quot;20307&quot; value=&quot;840&quot;/&gt;&lt;property id=&quot;20309&quot; value=&quot;-1&quot;/&gt;&lt;/object&gt;&lt;object type=&quot;3&quot; unique_id=&quot;47894&quot;&gt;&lt;property id=&quot;20148&quot; value=&quot;5&quot;/&gt;&lt;property id=&quot;20300&quot; value=&quot;Slide 84 - &amp;quot;Business Scenario&amp;quot;&quot;/&gt;&lt;property id=&quot;20307&quot; value=&quot;834&quot;/&gt;&lt;property id=&quot;20309&quot; value=&quot;-1&quot;/&gt;&lt;/object&gt;&lt;object type=&quot;3&quot; unique_id=&quot;47895&quot;&gt;&lt;property id=&quot;20148&quot; value=&quot;5&quot;/&gt;&lt;property id=&quot;20300&quot; value=&quot;Slide 95&quot;/&gt;&lt;property id=&quot;20307&quot; value=&quot;848&quot;/&gt;&lt;property id=&quot;20309&quot; value=&quot;-1&quot;/&gt;&lt;/object&gt;&lt;object type=&quot;3&quot; unique_id=&quot;47896&quot;&gt;&lt;property id=&quot;20148&quot; value=&quot;5&quot;/&gt;&lt;property id=&quot;20300&quot; value=&quot;Slide 96 - &amp;quot;Business Scenario&amp;quot;&quot;/&gt;&lt;property id=&quot;20307&quot; value=&quot;835&quot;/&gt;&lt;property id=&quot;20309&quot; value=&quot;-1&quot;/&gt;&lt;/object&gt;&lt;object type=&quot;3&quot; unique_id=&quot;47897&quot;&gt;&lt;property id=&quot;20148&quot; value=&quot;5&quot;/&gt;&lt;property id=&quot;20300&quot; value=&quot;Slide 103 - &amp;quot;Completed Business Scenario Program&amp;quot;&quot;/&gt;&lt;property id=&quot;20307&quot; value=&quot;836&quot;/&gt;&lt;property id=&quot;20309&quot; value=&quot;-1&quot;/&gt;&lt;/object&gt;&lt;object type=&quot;3&quot; unique_id=&quot;47898&quot;&gt;&lt;property id=&quot;20148&quot; value=&quot;5&quot;/&gt;&lt;property id=&quot;20300&quot; value=&quot;Slide 104&quot;/&gt;&lt;property id=&quot;20307&quot; value=&quot;849&quot;/&gt;&lt;property id=&quot;20309&quot; value=&quot;-1&quot;/&gt;&lt;/object&gt;&lt;object type=&quot;3&quot; unique_id=&quot;47899&quot;&gt;&lt;property id=&quot;20148&quot; value=&quot;5&quot;/&gt;&lt;property id=&quot;20300&quot; value=&quot;Slide 105 - &amp;quot;Exercise&amp;quot;&quot;/&gt;&lt;property id=&quot;20307&quot; value=&quot;850&quot;/&gt;&lt;property id=&quot;20309&quot; value=&quot;-1&quot;/&gt;&lt;/object&gt;&lt;object type=&quot;3&quot; unique_id=&quot;47900&quot;&gt;&lt;property id=&quot;20148&quot; value=&quot;5&quot;/&gt;&lt;property id=&quot;20300&quot; value=&quot;Slide 106 - &amp;quot;Chapter 5: Data Transformations&amp;quot;&quot;/&gt;&lt;property id=&quot;20307&quot; value=&quot;839&quot;/&gt;&lt;property id=&quot;20309&quot; value=&quot;-1&quot;/&gt;&lt;/object&gt;&lt;object type=&quot;3&quot; unique_id=&quot;47901&quot;&gt;&lt;property id=&quot;20148&quot; value=&quot;5&quot;/&gt;&lt;property id=&quot;20300&quot; value=&quot;Slide 108 - &amp;quot;Business Scenario: Convert HR Data&amp;quot;&quot;/&gt;&lt;property id=&quot;20307&quot; value=&quot;837&quot;/&gt;&lt;property id=&quot;20309&quot; value=&quot;-1&quot;/&gt;&lt;/object&gt;&lt;object type=&quot;3&quot; unique_id=&quot;47902&quot;&gt;&lt;property id=&quot;20148&quot; value=&quot;5&quot;/&gt;&lt;property id=&quot;20300&quot; value=&quot;Slide 136&quot;/&gt;&lt;property id=&quot;20307&quot; value=&quot;851&quot;/&gt;&lt;property id=&quot;20309&quot; value=&quot;-1&quot;/&gt;&lt;/object&gt;&lt;object type=&quot;3&quot; unique_id=&quot;47903&quot;&gt;&lt;property id=&quot;20148&quot; value=&quot;5&quot;/&gt;&lt;property id=&quot;20300&quot; value=&quot;Slide 154&quot;/&gt;&lt;property id=&quot;20307&quot; value=&quot;852&quot;/&gt;&lt;property id=&quot;20309&quot; value=&quot;-1&quot;/&gt;&lt;/object&gt;&lt;object type=&quot;3&quot; unique_id=&quot;47904&quot;&gt;&lt;property id=&quot;20148&quot; value=&quot;5&quot;/&gt;&lt;property id=&quot;20300&quot; value=&quot;Slide 155 - &amp;quot;Exercise&amp;quot;&quot;/&gt;&lt;property id=&quot;20307&quot; value=&quot;853&quot;/&gt;&lt;property id=&quot;20309&quot; value=&quot;-1&quot;/&gt;&lt;/object&gt;&lt;object type=&quot;3&quot; unique_id=&quot;47905&quot;&gt;&lt;property id=&quot;20148&quot; value=&quot;5&quot;/&gt;&lt;property id=&quot;20300&quot; value=&quot;Slide 156&quot;/&gt;&lt;property id=&quot;20307&quot; value=&quot;854&quot;/&gt;&lt;property id=&quot;20309&quot; value=&quot;-1&quot;/&gt;&lt;/object&gt;&lt;object type=&quot;3&quot; unique_id=&quot;47911&quot;&gt;&lt;property id=&quot;20148&quot; value=&quot;5&quot;/&gt;&lt;property id=&quot;20300&quot; value=&quot;Slide 5 - &amp;quot;5.01 Short Answer Poll&amp;quot;&quot;/&gt;&lt;property id=&quot;20307&quot; value=&quot;856&quot;/&gt;&lt;/object&gt;&lt;object type=&quot;3&quot; unique_id=&quot;47912&quot;&gt;&lt;property id=&quot;20148&quot; value=&quot;5&quot;/&gt;&lt;property id=&quot;20300&quot; value=&quot;Slide 11 - &amp;quot;5.02 Short Answer Poll&amp;quot;&quot;/&gt;&lt;property id=&quot;20307&quot; value=&quot;857&quot;/&gt;&lt;/object&gt;&lt;object type=&quot;3&quot; unique_id=&quot;47913&quot;&gt;&lt;property id=&quot;20148&quot; value=&quot;5&quot;/&gt;&lt;property id=&quot;20300&quot; value=&quot;Slide 12 - &amp;quot;5.02 Short Answer Poll – Correct Answer&amp;quot;&quot;/&gt;&lt;property id=&quot;20307&quot; value=&quot;858&quot;/&gt;&lt;/object&gt;&lt;object type=&quot;3&quot; unique_id=&quot;47914&quot;&gt;&lt;property id=&quot;20148&quot; value=&quot;5&quot;/&gt;&lt;property id=&quot;20300&quot; value=&quot;Slide 35 - &amp;quot;5.04 Short Answer Poll&amp;quot;&quot;/&gt;&lt;property id=&quot;20307&quot; value=&quot;859&quot;/&gt;&lt;/object&gt;&lt;object type=&quot;3&quot; unique_id=&quot;47915&quot;&gt;&lt;property id=&quot;20148&quot; value=&quot;5&quot;/&gt;&lt;property id=&quot;20300&quot; value=&quot;Slide 36 - &amp;quot;5.04 Short Answer Poll – Correct Answer&amp;quot;&quot;/&gt;&lt;property id=&quot;20307&quot; value=&quot;860&quot;/&gt;&lt;/object&gt;&lt;object type=&quot;3&quot; unique_id=&quot;47916&quot;&gt;&lt;property id=&quot;20148&quot; value=&quot;5&quot;/&gt;&lt;property id=&quot;20300&quot; value=&quot;Slide 39 - &amp;quot;5.05 Short Answer Poll&amp;quot;&quot;/&gt;&lt;property id=&quot;20307&quot; value=&quot;861&quot;/&gt;&lt;/object&gt;&lt;object type=&quot;3&quot; unique_id=&quot;47917&quot;&gt;&lt;property id=&quot;20148&quot; value=&quot;5&quot;/&gt;&lt;property id=&quot;20300&quot; value=&quot;Slide 40 - &amp;quot;5.05 Short Answer Poll – Correct Answer&amp;quot;&quot;/&gt;&lt;property id=&quot;20307&quot; value=&quot;862&quot;/&gt;&lt;/object&gt;&lt;object type=&quot;3&quot; unique_id=&quot;47918&quot;&gt;&lt;property id=&quot;20148&quot; value=&quot;5&quot;/&gt;&lt;property id=&quot;20300&quot; value=&quot;Slide 50 - &amp;quot;5.06 Short Answer Poll&amp;quot;&quot;/&gt;&lt;property id=&quot;20307&quot; value=&quot;863&quot;/&gt;&lt;/object&gt;&lt;object type=&quot;3&quot; unique_id=&quot;47919&quot;&gt;&lt;property id=&quot;20148&quot; value=&quot;5&quot;/&gt;&lt;property id=&quot;20300&quot; value=&quot;Slide 51 - &amp;quot;5.06 Short Answer Poll – Correct Answer&amp;quot;&quot;/&gt;&lt;property id=&quot;20307&quot; value=&quot;864&quot;/&gt;&lt;/object&gt;&lt;object type=&quot;3&quot; unique_id=&quot;47920&quot;&gt;&lt;property id=&quot;20148&quot; value=&quot;5&quot;/&gt;&lt;property id=&quot;20300&quot; value=&quot;Slide 60 - &amp;quot;Business Scenario: Data Cleanup&amp;quot;&quot;/&gt;&lt;property id=&quot;20307&quot; value=&quot;855&quot;/&gt;&lt;/object&gt;&lt;object type=&quot;3&quot; unique_id=&quot;47921&quot;&gt;&lt;property id=&quot;20148&quot; value=&quot;5&quot;/&gt;&lt;property id=&quot;20300&quot; value=&quot;Slide 67 - &amp;quot;5.08 Short Answer Poll&amp;quot;&quot;/&gt;&lt;property id=&quot;20307&quot; value=&quot;865&quot;/&gt;&lt;/object&gt;&lt;object type=&quot;3&quot; unique_id=&quot;47922&quot;&gt;&lt;property id=&quot;20148&quot; value=&quot;5&quot;/&gt;&lt;property id=&quot;20300&quot; value=&quot;Slide 68 - &amp;quot;5.08 Short Answer Poll – Correct Answer&amp;quot;&quot;/&gt;&lt;property id=&quot;20307&quot; value=&quot;866&quot;/&gt;&lt;/object&gt;&lt;object type=&quot;3&quot; unique_id=&quot;47923&quot;&gt;&lt;property id=&quot;20148&quot; value=&quot;5&quot;/&gt;&lt;property id=&quot;20300&quot; value=&quot;Slide 121 - &amp;quot;5.11 Short Answer Poll&amp;quot;&quot;/&gt;&lt;property id=&quot;20307&quot; value=&quot;867&quot;/&gt;&lt;/object&gt;&lt;object type=&quot;3&quot; unique_id=&quot;47924&quot;&gt;&lt;property id=&quot;20148&quot; value=&quot;5&quot;/&gt;&lt;property id=&quot;20300&quot; value=&quot;Slide 122 - &amp;quot;5.11 Short Answer Poll – Correct Answer&amp;quot;&quot;/&gt;&lt;property id=&quot;20307&quot; value=&quot;868&quot;/&gt;&lt;/object&gt;&lt;object type=&quot;3&quot; unique_id=&quot;47925&quot;&gt;&lt;property id=&quot;20148&quot; value=&quot;5&quot;/&gt;&lt;property id=&quot;20300&quot; value=&quot;Slide 127 - &amp;quot;5.12 Short Answer Poll&amp;quot;&quot;/&gt;&lt;property id=&quot;20307&quot; value=&quot;869&quot;/&gt;&lt;/object&gt;&lt;object type=&quot;3&quot; unique_id=&quot;47926&quot;&gt;&lt;property id=&quot;20148&quot; value=&quot;5&quot;/&gt;&lt;property id=&quot;20300&quot; value=&quot;Slide 128 - &amp;quot;5.12 Short Answer Poll – Correct Answer&amp;quot;&quot;/&gt;&lt;property id=&quot;20307&quot; value=&quot;870&quot;/&gt;&lt;/object&gt;&lt;object type=&quot;3&quot; unique_id=&quot;47931&quot;&gt;&lt;property id=&quot;20148&quot; value=&quot;5&quot;/&gt;&lt;property id=&quot;20300&quot; value=&quot;Slide 80&quot;/&gt;&lt;property id=&quot;20307&quot; value=&quot;871&quot;/&gt;&lt;/object&gt;&lt;/object&gt;&lt;object type=&quot;10&quot; unique_id=&quot;47906&quot;&gt;&lt;object type=&quot;11&quot; unique_id=&quot;47907&quot;&gt;&lt;/object&gt;&lt;object type=&quot;12&quot; unique_id=&quot;47909&quot;&gt;&lt;/object&gt;&lt;/object&gt;&lt;object type=&quot;4&quot; unique_id=&quot;47908&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0912B0-FB57-459A-95D9-04B0B403B550}&quot;/&gt;&lt;isInvalidForFieldText val=&quot;0&quot;/&gt;&lt;Image&gt;&lt;filename val=&quot;C:\Users\sassnh\AppData\Local\Temp\PR\data\asimages\{9F0912B0-FB57-459A-95D9-04B0B403B550}_9.png&quot;/&gt;&lt;left val=&quot;491&quot;/&gt;&lt;top val=&quot;421&quot;/&gt;&lt;width val=&quot;220&quot;/&gt;&lt;height val=&quot;58&quot;/&gt;&lt;hasText val=&quot;1&quot;/&gt;&lt;/Image&gt;&lt;/ThreeDShapeInfo&gt;"/>
</p:tagLst>
</file>

<file path=ppt/tags/tag100.xml><?xml version="1.0" encoding="utf-8"?>
<p:tagLst xmlns:a="http://schemas.openxmlformats.org/drawingml/2006/main" xmlns:r="http://schemas.openxmlformats.org/officeDocument/2006/relationships" xmlns:p="http://schemas.openxmlformats.org/presentationml/2006/main">
  <p:tag name="HIGHLIGHT" val="YES"/>
</p:tagLst>
</file>

<file path=ppt/tags/tag101.xml><?xml version="1.0" encoding="utf-8"?>
<p:tagLst xmlns:a="http://schemas.openxmlformats.org/drawingml/2006/main" xmlns:r="http://schemas.openxmlformats.org/officeDocument/2006/relationships" xmlns:p="http://schemas.openxmlformats.org/presentationml/2006/main">
  <p:tag name="HIGHLIGHT" val="YES"/>
</p:tagLst>
</file>

<file path=ppt/tags/tag102.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03.xml><?xml version="1.0" encoding="utf-8"?>
<p:tagLst xmlns:a="http://schemas.openxmlformats.org/drawingml/2006/main" xmlns:r="http://schemas.openxmlformats.org/officeDocument/2006/relationships" xmlns:p="http://schemas.openxmlformats.org/presentationml/2006/main">
  <p:tag name="HIGHLIGHT" val="YES"/>
</p:tagLst>
</file>

<file path=ppt/tags/tag104.xml><?xml version="1.0" encoding="utf-8"?>
<p:tagLst xmlns:a="http://schemas.openxmlformats.org/drawingml/2006/main" xmlns:r="http://schemas.openxmlformats.org/officeDocument/2006/relationships" xmlns:p="http://schemas.openxmlformats.org/presentationml/2006/main">
  <p:tag name="HIGHLIGHT" val="YES"/>
</p:tagLst>
</file>

<file path=ppt/tags/tag105.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06.xml><?xml version="1.0" encoding="utf-8"?>
<p:tagLst xmlns:a="http://schemas.openxmlformats.org/drawingml/2006/main" xmlns:r="http://schemas.openxmlformats.org/officeDocument/2006/relationships" xmlns:p="http://schemas.openxmlformats.org/presentationml/2006/main">
  <p:tag name="HIGHLIGHT" val="YES"/>
</p:tagLst>
</file>

<file path=ppt/tags/tag107.xml><?xml version="1.0" encoding="utf-8"?>
<p:tagLst xmlns:a="http://schemas.openxmlformats.org/drawingml/2006/main" xmlns:r="http://schemas.openxmlformats.org/officeDocument/2006/relationships" xmlns:p="http://schemas.openxmlformats.org/presentationml/2006/main">
  <p:tag name="HIGHLIGHT" val="YES"/>
</p:tagLst>
</file>

<file path=ppt/tags/tag108.xml><?xml version="1.0" encoding="utf-8"?>
<p:tagLst xmlns:a="http://schemas.openxmlformats.org/drawingml/2006/main" xmlns:r="http://schemas.openxmlformats.org/officeDocument/2006/relationships" xmlns:p="http://schemas.openxmlformats.org/presentationml/2006/main">
  <p:tag name="HIGHLIGHT" val="YES"/>
</p:tagLst>
</file>

<file path=ppt/tags/tag109.xml><?xml version="1.0" encoding="utf-8"?>
<p:tagLst xmlns:a="http://schemas.openxmlformats.org/drawingml/2006/main" xmlns:r="http://schemas.openxmlformats.org/officeDocument/2006/relationships" xmlns:p="http://schemas.openxmlformats.org/presentationml/2006/main">
  <p:tag name="HIGHLIGHT" val="YES"/>
</p:tagLst>
</file>

<file path=ppt/tags/tag11.xml><?xml version="1.0" encoding="utf-8"?>
<p:tagLst xmlns:a="http://schemas.openxmlformats.org/drawingml/2006/main" xmlns:r="http://schemas.openxmlformats.org/officeDocument/2006/relationships" xmlns:p="http://schemas.openxmlformats.org/presentationml/2006/main">
  <p:tag name="PRESENTER_SHAPEINFO" val="&lt;ThreeDShapeInfo&gt;&lt;uuid val=&quot;{02B1FEB7-674A-481A-827A-871E0DF4A34B}&quot;/&gt;&lt;isInvalidForFieldText val=&quot;0&quot;/&gt;&lt;Image&gt;&lt;filename val=&quot;C:\Users\sassnh\AppData\Local\Temp\PR\data\asimages\{02B1FEB7-674A-481A-827A-871E0DF4A34B}_10.png&quot;/&gt;&lt;left val=&quot;487&quot;/&gt;&lt;top val=&quot;220&quot;/&gt;&lt;width val=&quot;233&quot;/&gt;&lt;height val=&quot;58&quot;/&gt;&lt;hasText val=&quot;1&quot;/&gt;&lt;/Image&gt;&lt;/ThreeDShapeInfo&gt;"/>
</p:tagLst>
</file>

<file path=ppt/tags/tag110.xml><?xml version="1.0" encoding="utf-8"?>
<p:tagLst xmlns:a="http://schemas.openxmlformats.org/drawingml/2006/main" xmlns:r="http://schemas.openxmlformats.org/officeDocument/2006/relationships" xmlns:p="http://schemas.openxmlformats.org/presentationml/2006/main">
  <p:tag name="HIGHLIGHT" val="YES"/>
</p:tagLst>
</file>

<file path=ppt/tags/tag111.xml><?xml version="1.0" encoding="utf-8"?>
<p:tagLst xmlns:a="http://schemas.openxmlformats.org/drawingml/2006/main" xmlns:r="http://schemas.openxmlformats.org/officeDocument/2006/relationships" xmlns:p="http://schemas.openxmlformats.org/presentationml/2006/main">
  <p:tag name="HIGHLIGHT" val="YES"/>
</p:tagLst>
</file>

<file path=ppt/tags/tag112.xml><?xml version="1.0" encoding="utf-8"?>
<p:tagLst xmlns:a="http://schemas.openxmlformats.org/drawingml/2006/main" xmlns:r="http://schemas.openxmlformats.org/officeDocument/2006/relationships" xmlns:p="http://schemas.openxmlformats.org/presentationml/2006/main">
  <p:tag name="HIGHLIGHT" val="YES"/>
</p:tagLst>
</file>

<file path=ppt/tags/tag113.xml><?xml version="1.0" encoding="utf-8"?>
<p:tagLst xmlns:a="http://schemas.openxmlformats.org/drawingml/2006/main" xmlns:r="http://schemas.openxmlformats.org/officeDocument/2006/relationships" xmlns:p="http://schemas.openxmlformats.org/presentationml/2006/main">
  <p:tag name="PRESENTER_SHAPEINFO" val="&lt;ThreeDShapeInfo&gt;&lt;uuid val=&quot;{7377508B-9C1D-4AEF-B88D-BBF1D2742F86}&quot;/&gt;&lt;isInvalidForFieldText val=&quot;0&quot;/&gt;&lt;Image&gt;&lt;filename val=&quot;C:\Users\sassnh\AppData\Local\Temp\PR\data\asimages\{7377508B-9C1D-4AEF-B88D-BBF1D2742F86}_70.png&quot;/&gt;&lt;left val=&quot;242&quot;/&gt;&lt;top val=&quot;141&quot;/&gt;&lt;width val=&quot;444&quot;/&gt;&lt;height val=&quot;67&quot;/&gt;&lt;hasText val=&quot;1&quot;/&gt;&lt;/Image&gt;&lt;/ThreeDShapeInfo&gt;"/>
</p:tagLst>
</file>

<file path=ppt/tags/tag114.xml><?xml version="1.0" encoding="utf-8"?>
<p:tagLst xmlns:a="http://schemas.openxmlformats.org/drawingml/2006/main" xmlns:r="http://schemas.openxmlformats.org/officeDocument/2006/relationships" xmlns:p="http://schemas.openxmlformats.org/presentationml/2006/main">
  <p:tag name="HIGHLIGHT" val="YES"/>
</p:tagLst>
</file>

<file path=ppt/tags/tag115.xml><?xml version="1.0" encoding="utf-8"?>
<p:tagLst xmlns:a="http://schemas.openxmlformats.org/drawingml/2006/main" xmlns:r="http://schemas.openxmlformats.org/officeDocument/2006/relationships" xmlns:p="http://schemas.openxmlformats.org/presentationml/2006/main">
  <p:tag name="HIGHLIGHT" val="YES"/>
</p:tagLst>
</file>

<file path=ppt/tags/tag116.xml><?xml version="1.0" encoding="utf-8"?>
<p:tagLst xmlns:a="http://schemas.openxmlformats.org/drawingml/2006/main" xmlns:r="http://schemas.openxmlformats.org/officeDocument/2006/relationships" xmlns:p="http://schemas.openxmlformats.org/presentationml/2006/main">
  <p:tag name="HIGHLIGHT" val="YES"/>
</p:tagLst>
</file>

<file path=ppt/tags/tag117.xml><?xml version="1.0" encoding="utf-8"?>
<p:tagLst xmlns:a="http://schemas.openxmlformats.org/drawingml/2006/main" xmlns:r="http://schemas.openxmlformats.org/officeDocument/2006/relationships" xmlns:p="http://schemas.openxmlformats.org/presentationml/2006/main">
  <p:tag name="HIGHLIGHT" val="YES"/>
</p:tagLst>
</file>

<file path=ppt/tags/tag118.xml><?xml version="1.0" encoding="utf-8"?>
<p:tagLst xmlns:a="http://schemas.openxmlformats.org/drawingml/2006/main" xmlns:r="http://schemas.openxmlformats.org/officeDocument/2006/relationships" xmlns:p="http://schemas.openxmlformats.org/presentationml/2006/main">
  <p:tag name="HIGHLIGHT" val="YES"/>
</p:tagLst>
</file>

<file path=ppt/tags/tag119.xml><?xml version="1.0" encoding="utf-8"?>
<p:tagLst xmlns:a="http://schemas.openxmlformats.org/drawingml/2006/main" xmlns:r="http://schemas.openxmlformats.org/officeDocument/2006/relationships" xmlns:p="http://schemas.openxmlformats.org/presentationml/2006/main">
  <p:tag name="HIGHLIGHT" val="YES"/>
</p:tagLst>
</file>

<file path=ppt/tags/tag12.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D33731-20E7-4B97-87FC-2ACEAF5DA35C}&quot;/&gt;&lt;isInvalidForFieldText val=&quot;0&quot;/&gt;&lt;Image&gt;&lt;filename val=&quot;C:\Users\sassnh\AppData\Local\Temp\PR\data\asimages\{BCD33731-20E7-4B97-87FC-2ACEAF5DA35C}_10.png&quot;/&gt;&lt;left val=&quot;486&quot;/&gt;&lt;top val=&quot;440&quot;/&gt;&lt;width val=&quot;235&quot;/&gt;&lt;height val=&quot;58&quot;/&gt;&lt;hasText val=&quot;1&quot;/&gt;&lt;/Image&gt;&lt;/ThreeDShapeInfo&gt;"/>
</p:tagLst>
</file>

<file path=ppt/tags/tag120.xml><?xml version="1.0" encoding="utf-8"?>
<p:tagLst xmlns:a="http://schemas.openxmlformats.org/drawingml/2006/main" xmlns:r="http://schemas.openxmlformats.org/officeDocument/2006/relationships" xmlns:p="http://schemas.openxmlformats.org/presentationml/2006/main">
  <p:tag name="HIGHLIGHT" val="YES"/>
</p:tagLst>
</file>

<file path=ppt/tags/tag121.xml><?xml version="1.0" encoding="utf-8"?>
<p:tagLst xmlns:a="http://schemas.openxmlformats.org/drawingml/2006/main" xmlns:r="http://schemas.openxmlformats.org/officeDocument/2006/relationships" xmlns:p="http://schemas.openxmlformats.org/presentationml/2006/main">
  <p:tag name="HIGHLIGHT" val="YES"/>
</p:tagLst>
</file>

<file path=ppt/tags/tag122.xml><?xml version="1.0" encoding="utf-8"?>
<p:tagLst xmlns:a="http://schemas.openxmlformats.org/drawingml/2006/main" xmlns:r="http://schemas.openxmlformats.org/officeDocument/2006/relationships" xmlns:p="http://schemas.openxmlformats.org/presentationml/2006/main">
  <p:tag name="HIGHLIGHT" val="YES"/>
</p:tagLst>
</file>

<file path=ppt/tags/tag123.xml><?xml version="1.0" encoding="utf-8"?>
<p:tagLst xmlns:a="http://schemas.openxmlformats.org/drawingml/2006/main" xmlns:r="http://schemas.openxmlformats.org/officeDocument/2006/relationships" xmlns:p="http://schemas.openxmlformats.org/presentationml/2006/main">
  <p:tag name="HIGHLIGHT" val="YES"/>
</p:tagLst>
</file>

<file path=ppt/tags/tag1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2F5261F9-1086-4086-BE65-443F5C7BB48A}&quot;/&gt;&lt;isInvalidForFieldText val=&quot;0&quot;/&gt;&lt;Image&gt;&lt;filename val=&quot;C:\Users\sassnh\AppData\Local\Temp\PR\data\asimages\{2F5261F9-1086-4086-BE65-443F5C7BB48A}_74.png&quot;/&gt;&lt;left val=&quot;164&quot;/&gt;&lt;top val=&quot;310&quot;/&gt;&lt;width val=&quot;563&quot;/&gt;&lt;height val=&quot;67&quot;/&gt;&lt;hasText val=&quot;1&quot;/&gt;&lt;/Image&gt;&lt;/ThreeDShapeInfo&gt;"/>
</p:tagLst>
</file>

<file path=ppt/tags/tag125.xml><?xml version="1.0" encoding="utf-8"?>
<p:tagLst xmlns:a="http://schemas.openxmlformats.org/drawingml/2006/main" xmlns:r="http://schemas.openxmlformats.org/officeDocument/2006/relationships" xmlns:p="http://schemas.openxmlformats.org/presentationml/2006/main">
  <p:tag name="HIGHLIGHT" val="YES"/>
</p:tagLst>
</file>

<file path=ppt/tags/tag126.xml><?xml version="1.0" encoding="utf-8"?>
<p:tagLst xmlns:a="http://schemas.openxmlformats.org/drawingml/2006/main" xmlns:r="http://schemas.openxmlformats.org/officeDocument/2006/relationships" xmlns:p="http://schemas.openxmlformats.org/presentationml/2006/main">
  <p:tag name="HIGHLIGHT" val="YES"/>
</p:tagLst>
</file>

<file path=ppt/tags/tag1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3E4FC547-D109-42E5-A70C-525956A60C03}&quot;/&gt;&lt;isInvalidForFieldText val=&quot;0&quot;/&gt;&lt;Image&gt;&lt;filename val=&quot;C:\Users\sassnh\AppData\Local\Temp\PR\data\asimages\{3E4FC547-D109-42E5-A70C-525956A60C03}_75.png&quot;/&gt;&lt;left val=&quot;79&quot;/&gt;&lt;top val=&quot;193&quot;/&gt;&lt;width val=&quot;563&quot;/&gt;&lt;height val=&quot;67&quot;/&gt;&lt;hasText val=&quot;1&quot;/&gt;&lt;/Image&gt;&lt;/ThreeDShapeInfo&gt;"/>
</p:tagLst>
</file>

<file path=ppt/tags/tag128.xml><?xml version="1.0" encoding="utf-8"?>
<p:tagLst xmlns:a="http://schemas.openxmlformats.org/drawingml/2006/main" xmlns:r="http://schemas.openxmlformats.org/officeDocument/2006/relationships" xmlns:p="http://schemas.openxmlformats.org/presentationml/2006/main">
  <p:tag name="HIGHLIGHT" val="YES"/>
</p:tagLst>
</file>

<file path=ppt/tags/tag129.xml><?xml version="1.0" encoding="utf-8"?>
<p:tagLst xmlns:a="http://schemas.openxmlformats.org/drawingml/2006/main" xmlns:r="http://schemas.openxmlformats.org/officeDocument/2006/relationships" xmlns:p="http://schemas.openxmlformats.org/presentationml/2006/main">
  <p:tag name="HIGHLIGHT" val="YES"/>
</p:tagLst>
</file>

<file path=ppt/tags/tag13.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30.xml><?xml version="1.0" encoding="utf-8"?>
<p:tagLst xmlns:a="http://schemas.openxmlformats.org/drawingml/2006/main" xmlns:r="http://schemas.openxmlformats.org/officeDocument/2006/relationships" xmlns:p="http://schemas.openxmlformats.org/presentationml/2006/main">
  <p:tag name="HIGHLIGHT" val="YES"/>
</p:tagLst>
</file>

<file path=ppt/tags/tag131.xml><?xml version="1.0" encoding="utf-8"?>
<p:tagLst xmlns:a="http://schemas.openxmlformats.org/drawingml/2006/main" xmlns:r="http://schemas.openxmlformats.org/officeDocument/2006/relationships" xmlns:p="http://schemas.openxmlformats.org/presentationml/2006/main">
  <p:tag name="HIGHLIGHT" val="YES"/>
</p:tagLst>
</file>

<file path=ppt/tags/tag132.xml><?xml version="1.0" encoding="utf-8"?>
<p:tagLst xmlns:a="http://schemas.openxmlformats.org/drawingml/2006/main" xmlns:r="http://schemas.openxmlformats.org/officeDocument/2006/relationships" xmlns:p="http://schemas.openxmlformats.org/presentationml/2006/main">
  <p:tag name="HIGHLIGHT" val="YES"/>
</p:tagLst>
</file>

<file path=ppt/tags/tag133.xml><?xml version="1.0" encoding="utf-8"?>
<p:tagLst xmlns:a="http://schemas.openxmlformats.org/drawingml/2006/main" xmlns:r="http://schemas.openxmlformats.org/officeDocument/2006/relationships" xmlns:p="http://schemas.openxmlformats.org/presentationml/2006/main">
  <p:tag name="HIGHLIGHT" val="YES"/>
</p:tagLst>
</file>

<file path=ppt/tags/tag134.xml><?xml version="1.0" encoding="utf-8"?>
<p:tagLst xmlns:a="http://schemas.openxmlformats.org/drawingml/2006/main" xmlns:r="http://schemas.openxmlformats.org/officeDocument/2006/relationships" xmlns:p="http://schemas.openxmlformats.org/presentationml/2006/main">
  <p:tag name="HIGHLIGHT" val="YES"/>
</p:tagLst>
</file>

<file path=ppt/tags/tag135.xml><?xml version="1.0" encoding="utf-8"?>
<p:tagLst xmlns:a="http://schemas.openxmlformats.org/drawingml/2006/main" xmlns:r="http://schemas.openxmlformats.org/officeDocument/2006/relationships" xmlns:p="http://schemas.openxmlformats.org/presentationml/2006/main">
  <p:tag name="HIGHLIGHT" val="YES"/>
</p:tagLst>
</file>

<file path=ppt/tags/tag136.xml><?xml version="1.0" encoding="utf-8"?>
<p:tagLst xmlns:a="http://schemas.openxmlformats.org/drawingml/2006/main" xmlns:r="http://schemas.openxmlformats.org/officeDocument/2006/relationships" xmlns:p="http://schemas.openxmlformats.org/presentationml/2006/main">
  <p:tag name="PRESENTER_SHAPEINFO" val="&lt;ThreeDShapeInfo&gt;&lt;uuid val=&quot;{F868E336-5900-4E4A-A603-58E0A46A07C4}&quot;/&gt;&lt;isInvalidForFieldText val=&quot;0&quot;/&gt;&lt;Image&gt;&lt;filename val=&quot;C:\Users\sassnh\AppData\Local\Temp\PR\data\asimages\{F868E336-5900-4E4A-A603-58E0A46A07C4}_77.png&quot;/&gt;&lt;left val=&quot;264&quot;/&gt;&lt;top val=&quot;299&quot;/&gt;&lt;width val=&quot;464&quot;/&gt;&lt;height val=&quot;67&quot;/&gt;&lt;hasText val=&quot;1&quot;/&gt;&lt;/Image&gt;&lt;/ThreeDShapeInfo&gt;"/>
</p:tagLst>
</file>

<file path=ppt/tags/tag137.xml><?xml version="1.0" encoding="utf-8"?>
<p:tagLst xmlns:a="http://schemas.openxmlformats.org/drawingml/2006/main" xmlns:r="http://schemas.openxmlformats.org/officeDocument/2006/relationships" xmlns:p="http://schemas.openxmlformats.org/presentationml/2006/main">
  <p:tag name="HIGHLIGHT" val="YES"/>
</p:tagLst>
</file>

<file path=ppt/tags/tag138.xml><?xml version="1.0" encoding="utf-8"?>
<p:tagLst xmlns:a="http://schemas.openxmlformats.org/drawingml/2006/main" xmlns:r="http://schemas.openxmlformats.org/officeDocument/2006/relationships" xmlns:p="http://schemas.openxmlformats.org/presentationml/2006/main">
  <p:tag name="HIGHLIGHT" val="YES"/>
</p:tagLst>
</file>

<file path=ppt/tags/tag139.xml><?xml version="1.0" encoding="utf-8"?>
<p:tagLst xmlns:a="http://schemas.openxmlformats.org/drawingml/2006/main" xmlns:r="http://schemas.openxmlformats.org/officeDocument/2006/relationships" xmlns:p="http://schemas.openxmlformats.org/presentationml/2006/main">
  <p:tag name="HIGHLIGHT" val="YES"/>
</p:tagLst>
</file>

<file path=ppt/tags/tag14.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40.xml><?xml version="1.0" encoding="utf-8"?>
<p:tagLst xmlns:a="http://schemas.openxmlformats.org/drawingml/2006/main" xmlns:r="http://schemas.openxmlformats.org/officeDocument/2006/relationships" xmlns:p="http://schemas.openxmlformats.org/presentationml/2006/main">
  <p:tag name="SLIDETYPE" val="QA"/>
</p:tagLst>
</file>

<file path=ppt/tags/tag141.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5"/>
  <p:tag name="SECTIONNUMBER" val="0"/>
  <p:tag name="SHAPETABLE" val="Group Organizer"/>
  <p:tag name="SLIDETYPE" val="Organizer"/>
</p:tagLst>
</file>

<file path=ppt/tags/tag142.xml><?xml version="1.0" encoding="utf-8"?>
<p:tagLst xmlns:a="http://schemas.openxmlformats.org/drawingml/2006/main" xmlns:r="http://schemas.openxmlformats.org/officeDocument/2006/relationships" xmlns:p="http://schemas.openxmlformats.org/presentationml/2006/main">
  <p:tag name="PRESENTER_SHAPEINFO" val="&lt;ThreeDShapeInfo&gt;&lt;uuid val=&quot;{958CF70D-9616-44B9-878E-F0DAB7FEB74F}&quot;/&gt;&lt;isInvalidForFieldText val=&quot;0&quot;/&gt;&lt;Image&gt;&lt;filename val=&quot;C:\Users\sassnh\AppData\Local\Temp\PR\data\asimages\{958CF70D-9616-44B9-878E-F0DAB7FEB74F}_81.png&quot;/&gt;&lt;left val=&quot;97&quot;/&gt;&lt;top val=&quot;124&quot;/&gt;&lt;width val=&quot;524&quot;/&gt;&lt;height val=&quot;360&quot;/&gt;&lt;hasText val=&quot;1&quot;/&gt;&lt;/Image&gt;&lt;/ThreeDShapeInfo&gt;"/>
</p:tagLst>
</file>

<file path=ppt/tags/tag143.xml><?xml version="1.0" encoding="utf-8"?>
<p:tagLst xmlns:a="http://schemas.openxmlformats.org/drawingml/2006/main" xmlns:r="http://schemas.openxmlformats.org/officeDocument/2006/relationships" xmlns:p="http://schemas.openxmlformats.org/presentationml/2006/main">
  <p:tag name="PRESENTER_SHAPEINFO" val="&lt;ThreeDShapeInfo&gt;&lt;uuid val=&quot;{C513BC39-4BCC-46F5-BCD2-23D5EF10A318}&quot;/&gt;&lt;isInvalidForFieldText val=&quot;0&quot;/&gt;&lt;Image&gt;&lt;filename val=&quot;C:\Users\sassnh\AppData\Local\Temp\PR\data\asimages\{C513BC39-4BCC-46F5-BCD2-23D5EF10A318}_84.png&quot;/&gt;&lt;left val=&quot;164&quot;/&gt;&lt;top val=&quot;306&quot;/&gt;&lt;width val=&quot;539&quot;/&gt;&lt;height val=&quot;67&quot;/&gt;&lt;hasText val=&quot;1&quot;/&gt;&lt;/Image&gt;&lt;/ThreeDShapeInfo&gt;"/>
</p:tagLst>
</file>

<file path=ppt/tags/tag144.xml><?xml version="1.0" encoding="utf-8"?>
<p:tagLst xmlns:a="http://schemas.openxmlformats.org/drawingml/2006/main" xmlns:r="http://schemas.openxmlformats.org/officeDocument/2006/relationships" xmlns:p="http://schemas.openxmlformats.org/presentationml/2006/main">
  <p:tag name="HIGHLIGHT" val="YES"/>
</p:tagLst>
</file>

<file path=ppt/tags/tag145.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46.xml><?xml version="1.0" encoding="utf-8"?>
<p:tagLst xmlns:a="http://schemas.openxmlformats.org/drawingml/2006/main" xmlns:r="http://schemas.openxmlformats.org/officeDocument/2006/relationships" xmlns:p="http://schemas.openxmlformats.org/presentationml/2006/main">
  <p:tag name="HIGHLIGHT" val="YES"/>
</p:tagLst>
</file>

<file path=ppt/tags/tag147.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5878E80F-10AC-4EBD-B498-08974A757DF4}&quot;/&gt;&lt;isInvalidForFieldText val=&quot;0&quot;/&gt;&lt;Image&gt;&lt;filename val=&quot;C:\Users\sassnh\AppData\Local\Temp\PR\data\asimages\{5878E80F-10AC-4EBD-B498-08974A757DF4}_87.png&quot;/&gt;&lt;left val=&quot;100&quot;/&gt;&lt;top val=&quot;197&quot;/&gt;&lt;width val=&quot;316&quot;/&gt;&lt;height val=&quot;68&quot;/&gt;&lt;hasText val=&quot;1&quot;/&gt;&lt;/Image&gt;&lt;/ThreeDShapeInfo&gt;"/>
</p:tagLst>
</file>

<file path=ppt/tags/tag149.xml><?xml version="1.0" encoding="utf-8"?>
<p:tagLst xmlns:a="http://schemas.openxmlformats.org/drawingml/2006/main" xmlns:r="http://schemas.openxmlformats.org/officeDocument/2006/relationships" xmlns:p="http://schemas.openxmlformats.org/presentationml/2006/main">
  <p:tag name="PRESENTER_SHAPEINFO" val="&lt;ThreeDShapeInfo&gt;&lt;uuid val=&quot;{B372A9E1-B3B2-40B6-A4EF-7CA27B8D21B9}&quot;/&gt;&lt;isInvalidForFieldText val=&quot;0&quot;/&gt;&lt;Image&gt;&lt;filename val=&quot;C:\Users\sassnh\AppData\Local\Temp\PR\data\asimages\{B372A9E1-B3B2-40B6-A4EF-7CA27B8D21B9}_88.png&quot;/&gt;&lt;left val=&quot;100&quot;/&gt;&lt;top val=&quot;197&quot;/&gt;&lt;width val=&quot;344&quot;/&gt;&lt;height val=&quot;68&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5"/>
  <p:tag name="SECTIONNUMBER" val="0"/>
  <p:tag name="SHAPETABLE" val="Group Organizer"/>
  <p:tag name="SLIDETYPE" val="Organizer"/>
</p:tagLst>
</file>

<file path=ppt/tags/tag150.xml><?xml version="1.0" encoding="utf-8"?>
<p:tagLst xmlns:a="http://schemas.openxmlformats.org/drawingml/2006/main" xmlns:r="http://schemas.openxmlformats.org/officeDocument/2006/relationships" xmlns:p="http://schemas.openxmlformats.org/presentationml/2006/main">
  <p:tag name="PRESENTER_SHAPEINFO" val="&lt;ThreeDShapeInfo&gt;&lt;uuid val=&quot;{11BEBC30-568F-42B3-AD3C-B73BE769AC55}&quot;/&gt;&lt;isInvalidForFieldText val=&quot;0&quot;/&gt;&lt;Image&gt;&lt;filename val=&quot;C:\Users\sassnh\AppData\Local\Temp\PR\data\asimages\{11BEBC30-568F-42B3-AD3C-B73BE769AC55}_89.png&quot;/&gt;&lt;left val=&quot;100&quot;/&gt;&lt;top val=&quot;196&quot;/&gt;&lt;width val=&quot;301&quot;/&gt;&lt;height val=&quot;68&quot;/&gt;&lt;hasText val=&quot;1&quot;/&gt;&lt;/Image&gt;&lt;/ThreeDShapeInfo&gt;"/>
</p:tagLst>
</file>

<file path=ppt/tags/tag151.xml><?xml version="1.0" encoding="utf-8"?>
<p:tagLst xmlns:a="http://schemas.openxmlformats.org/drawingml/2006/main" xmlns:r="http://schemas.openxmlformats.org/officeDocument/2006/relationships" xmlns:p="http://schemas.openxmlformats.org/presentationml/2006/main">
  <p:tag name="SLIDETYPE" val="Poll_Setup"/>
</p:tagLst>
</file>

<file path=ppt/tags/tag152.xml><?xml version="1.0" encoding="utf-8"?>
<p:tagLst xmlns:a="http://schemas.openxmlformats.org/drawingml/2006/main" xmlns:r="http://schemas.openxmlformats.org/officeDocument/2006/relationships" xmlns:p="http://schemas.openxmlformats.org/presentationml/2006/main">
  <p:tag name="SLIDETYPE" val="Poll_YesNo"/>
</p:tagLst>
</file>

<file path=ppt/tags/tag153.xml><?xml version="1.0" encoding="utf-8"?>
<p:tagLst xmlns:a="http://schemas.openxmlformats.org/drawingml/2006/main" xmlns:r="http://schemas.openxmlformats.org/officeDocument/2006/relationships" xmlns:p="http://schemas.openxmlformats.org/presentationml/2006/main">
  <p:tag name="SLIDETYPE" val="Poll_YesNo"/>
</p:tagLst>
</file>

<file path=ppt/tags/tag154.xml><?xml version="1.0" encoding="utf-8"?>
<p:tagLst xmlns:a="http://schemas.openxmlformats.org/drawingml/2006/main" xmlns:r="http://schemas.openxmlformats.org/officeDocument/2006/relationships" xmlns:p="http://schemas.openxmlformats.org/presentationml/2006/main">
  <p:tag name="HIGHLIGHT" val="YES"/>
</p:tagLst>
</file>

<file path=ppt/tags/tag155.xml><?xml version="1.0" encoding="utf-8"?>
<p:tagLst xmlns:a="http://schemas.openxmlformats.org/drawingml/2006/main" xmlns:r="http://schemas.openxmlformats.org/officeDocument/2006/relationships" xmlns:p="http://schemas.openxmlformats.org/presentationml/2006/main">
  <p:tag name="HIGHLIGHT" val="YES"/>
</p:tagLst>
</file>

<file path=ppt/tags/tag156.xml><?xml version="1.0" encoding="utf-8"?>
<p:tagLst xmlns:a="http://schemas.openxmlformats.org/drawingml/2006/main" xmlns:r="http://schemas.openxmlformats.org/officeDocument/2006/relationships" xmlns:p="http://schemas.openxmlformats.org/presentationml/2006/main">
  <p:tag name="HIGHLIGHT" val="YES"/>
</p:tagLst>
</file>

<file path=ppt/tags/tag157.xml><?xml version="1.0" encoding="utf-8"?>
<p:tagLst xmlns:a="http://schemas.openxmlformats.org/drawingml/2006/main" xmlns:r="http://schemas.openxmlformats.org/officeDocument/2006/relationships" xmlns:p="http://schemas.openxmlformats.org/presentationml/2006/main">
  <p:tag name="HIGHLIGHT" val="YES"/>
</p:tagLst>
</file>

<file path=ppt/tags/tag158.xml><?xml version="1.0" encoding="utf-8"?>
<p:tagLst xmlns:a="http://schemas.openxmlformats.org/drawingml/2006/main" xmlns:r="http://schemas.openxmlformats.org/officeDocument/2006/relationships" xmlns:p="http://schemas.openxmlformats.org/presentationml/2006/main">
  <p:tag name="SLIDETYPE" val="QA"/>
</p:tagLst>
</file>

<file path=ppt/tags/tag159.xml><?xml version="1.0" encoding="utf-8"?>
<p:tagLst xmlns:a="http://schemas.openxmlformats.org/drawingml/2006/main" xmlns:r="http://schemas.openxmlformats.org/officeDocument/2006/relationships" xmlns:p="http://schemas.openxmlformats.org/presentationml/2006/main">
  <p:tag name="HIGHLIGHT" val="YES"/>
</p:tagLst>
</file>

<file path=ppt/tags/tag16.xml><?xml version="1.0" encoding="utf-8"?>
<p:tagLst xmlns:a="http://schemas.openxmlformats.org/drawingml/2006/main" xmlns:r="http://schemas.openxmlformats.org/officeDocument/2006/relationships" xmlns:p="http://schemas.openxmlformats.org/presentationml/2006/main">
  <p:tag name="PRESENTER_SHAPEINFO" val="&lt;ThreeDShapeInfo&gt;&lt;uuid val=&quot;{F6B8F210-147B-4496-B740-877684B15228}&quot;/&gt;&lt;isInvalidForFieldText val=&quot;0&quot;/&gt;&lt;Image&gt;&lt;filename val=&quot;C:\Users\sassnh\AppData\Local\Temp\PR\data\asimages\{F6B8F210-147B-4496-B740-877684B15228}_13.png&quot;/&gt;&lt;left val=&quot;97&quot;/&gt;&lt;top val=&quot;124&quot;/&gt;&lt;width val=&quot;524&quot;/&gt;&lt;height val=&quot;360&quot;/&gt;&lt;hasText val=&quot;1&quot;/&gt;&lt;/Image&gt;&lt;/ThreeDShapeInfo&gt;"/>
</p:tagLst>
</file>

<file path=ppt/tags/tag160.xml><?xml version="1.0" encoding="utf-8"?>
<p:tagLst xmlns:a="http://schemas.openxmlformats.org/drawingml/2006/main" xmlns:r="http://schemas.openxmlformats.org/officeDocument/2006/relationships" xmlns:p="http://schemas.openxmlformats.org/presentationml/2006/main">
  <p:tag name="HIGHLIGHT" val="YES"/>
</p:tagLst>
</file>

<file path=ppt/tags/tag161.xml><?xml version="1.0" encoding="utf-8"?>
<p:tagLst xmlns:a="http://schemas.openxmlformats.org/drawingml/2006/main" xmlns:r="http://schemas.openxmlformats.org/officeDocument/2006/relationships" xmlns:p="http://schemas.openxmlformats.org/presentationml/2006/main">
  <p:tag name="HIGHLIGHT" val="YES"/>
</p:tagLst>
</file>

<file path=ppt/tags/tag162.xml><?xml version="1.0" encoding="utf-8"?>
<p:tagLst xmlns:a="http://schemas.openxmlformats.org/drawingml/2006/main" xmlns:r="http://schemas.openxmlformats.org/officeDocument/2006/relationships" xmlns:p="http://schemas.openxmlformats.org/presentationml/2006/main">
  <p:tag name="HIGHLIGHT" val="YES"/>
</p:tagLst>
</file>

<file path=ppt/tags/tag163.xml><?xml version="1.0" encoding="utf-8"?>
<p:tagLst xmlns:a="http://schemas.openxmlformats.org/drawingml/2006/main" xmlns:r="http://schemas.openxmlformats.org/officeDocument/2006/relationships" xmlns:p="http://schemas.openxmlformats.org/presentationml/2006/main">
  <p:tag name="HIGHLIGHT" val="YES"/>
</p:tagLst>
</file>

<file path=ppt/tags/tag164.xml><?xml version="1.0" encoding="utf-8"?>
<p:tagLst xmlns:a="http://schemas.openxmlformats.org/drawingml/2006/main" xmlns:r="http://schemas.openxmlformats.org/officeDocument/2006/relationships" xmlns:p="http://schemas.openxmlformats.org/presentationml/2006/main">
  <p:tag name="HIGHLIGHT" val="YES"/>
</p:tagLst>
</file>

<file path=ppt/tags/tag165.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166.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167.xml><?xml version="1.0" encoding="utf-8"?>
<p:tagLst xmlns:a="http://schemas.openxmlformats.org/drawingml/2006/main" xmlns:r="http://schemas.openxmlformats.org/officeDocument/2006/relationships" xmlns:p="http://schemas.openxmlformats.org/presentationml/2006/main">
  <p:tag name="HIGHLIGHT" val="YES"/>
</p:tagLst>
</file>

<file path=ppt/tags/tag168.xml><?xml version="1.0" encoding="utf-8"?>
<p:tagLst xmlns:a="http://schemas.openxmlformats.org/drawingml/2006/main" xmlns:r="http://schemas.openxmlformats.org/officeDocument/2006/relationships" xmlns:p="http://schemas.openxmlformats.org/presentationml/2006/main">
  <p:tag name="SLIDETYPE" val="QA"/>
</p:tagLst>
</file>

<file path=ppt/tags/tag169.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5"/>
  <p:tag name="SECTIONNUMBER" val="0"/>
  <p:tag name="SHAPETABLE" val="Group Organizer"/>
  <p:tag name="SLIDETYPE" val="Organizer"/>
</p:tagLst>
</file>

<file path=ppt/tags/tag17.xml><?xml version="1.0" encoding="utf-8"?>
<p:tagLst xmlns:a="http://schemas.openxmlformats.org/drawingml/2006/main" xmlns:r="http://schemas.openxmlformats.org/officeDocument/2006/relationships" xmlns:p="http://schemas.openxmlformats.org/presentationml/2006/main">
  <p:tag name="HIGHLIGHT" val="YES"/>
</p:tagLst>
</file>

<file path=ppt/tags/tag170.xml><?xml version="1.0" encoding="utf-8"?>
<p:tagLst xmlns:a="http://schemas.openxmlformats.org/drawingml/2006/main" xmlns:r="http://schemas.openxmlformats.org/officeDocument/2006/relationships" xmlns:p="http://schemas.openxmlformats.org/presentationml/2006/main">
  <p:tag name="PRESENTER_SHAPEINFO" val="&lt;ThreeDShapeInfo&gt;&lt;uuid val=&quot;{474F28CA-D8E1-445A-87DE-926961C28804}&quot;/&gt;&lt;isInvalidForFieldText val=&quot;0&quot;/&gt;&lt;Image&gt;&lt;filename val=&quot;C:\Users\sassnh\AppData\Local\Temp\PR\data\asimages\{474F28CA-D8E1-445A-87DE-926961C28804}_105.png&quot;/&gt;&lt;left val=&quot;97&quot;/&gt;&lt;top val=&quot;124&quot;/&gt;&lt;width val=&quot;524&quot;/&gt;&lt;height val=&quot;360&quot;/&gt;&lt;hasText val=&quot;1&quot;/&gt;&lt;/Image&gt;&lt;/ThreeDShapeInfo&gt;"/>
</p:tagLst>
</file>

<file path=ppt/tags/tag171.xml><?xml version="1.0" encoding="utf-8"?>
<p:tagLst xmlns:a="http://schemas.openxmlformats.org/drawingml/2006/main" xmlns:r="http://schemas.openxmlformats.org/officeDocument/2006/relationships" xmlns:p="http://schemas.openxmlformats.org/presentationml/2006/main">
  <p:tag name="HIGHLIGHT" val="YES"/>
</p:tagLst>
</file>

<file path=ppt/tags/tag172.xml><?xml version="1.0" encoding="utf-8"?>
<p:tagLst xmlns:a="http://schemas.openxmlformats.org/drawingml/2006/main" xmlns:r="http://schemas.openxmlformats.org/officeDocument/2006/relationships" xmlns:p="http://schemas.openxmlformats.org/presentationml/2006/main">
  <p:tag name="HIGHLIGHT" val="YES"/>
</p:tagLst>
</file>

<file path=ppt/tags/tag173.xml><?xml version="1.0" encoding="utf-8"?>
<p:tagLst xmlns:a="http://schemas.openxmlformats.org/drawingml/2006/main" xmlns:r="http://schemas.openxmlformats.org/officeDocument/2006/relationships" xmlns:p="http://schemas.openxmlformats.org/presentationml/2006/main">
  <p:tag name="HIGHLIGHT" val="YES"/>
</p:tagLst>
</file>

<file path=ppt/tags/tag174.xml><?xml version="1.0" encoding="utf-8"?>
<p:tagLst xmlns:a="http://schemas.openxmlformats.org/drawingml/2006/main" xmlns:r="http://schemas.openxmlformats.org/officeDocument/2006/relationships" xmlns:p="http://schemas.openxmlformats.org/presentationml/2006/main">
  <p:tag name="HIGHLIGHT" val="YES"/>
</p:tagLst>
</file>

<file path=ppt/tags/tag175.xml><?xml version="1.0" encoding="utf-8"?>
<p:tagLst xmlns:a="http://schemas.openxmlformats.org/drawingml/2006/main" xmlns:r="http://schemas.openxmlformats.org/officeDocument/2006/relationships" xmlns:p="http://schemas.openxmlformats.org/presentationml/2006/main">
  <p:tag name="PRESENTER_SHAPEINFO" val="&lt;ThreeDShapeInfo&gt;&lt;uuid val=&quot;{40EDD915-F679-494E-B6C2-C173F2C62C15}&quot;/&gt;&lt;isInvalidForFieldText val=&quot;0&quot;/&gt;&lt;Image&gt;&lt;filename val=&quot;C:\Users\sassnh\AppData\Local\Temp\PR\data\asimages\{40EDD915-F679-494E-B6C2-C173F2C62C15}_117.png&quot;/&gt;&lt;left val=&quot;306&quot;/&gt;&lt;top val=&quot;156&quot;/&gt;&lt;width val=&quot;400&quot;/&gt;&lt;height val=&quot;68&quot;/&gt;&lt;hasText val=&quot;1&quot;/&gt;&lt;/Image&gt;&lt;/ThreeDShapeInfo&gt;"/>
</p:tagLst>
</file>

<file path=ppt/tags/tag176.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77.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78.xml><?xml version="1.0" encoding="utf-8"?>
<p:tagLst xmlns:a="http://schemas.openxmlformats.org/drawingml/2006/main" xmlns:r="http://schemas.openxmlformats.org/officeDocument/2006/relationships" xmlns:p="http://schemas.openxmlformats.org/presentationml/2006/main">
  <p:tag name="HIGHLIGHT" val="YES"/>
</p:tagLst>
</file>

<file path=ppt/tags/tag179.xml><?xml version="1.0" encoding="utf-8"?>
<p:tagLst xmlns:a="http://schemas.openxmlformats.org/drawingml/2006/main" xmlns:r="http://schemas.openxmlformats.org/officeDocument/2006/relationships" xmlns:p="http://schemas.openxmlformats.org/presentationml/2006/main">
  <p:tag name="HIGHLIGHT" val="YES"/>
</p:tagLst>
</file>

<file path=ppt/tags/tag18.xml><?xml version="1.0" encoding="utf-8"?>
<p:tagLst xmlns:a="http://schemas.openxmlformats.org/drawingml/2006/main" xmlns:r="http://schemas.openxmlformats.org/officeDocument/2006/relationships" xmlns:p="http://schemas.openxmlformats.org/presentationml/2006/main">
  <p:tag name="HIGHLIGHT" val="YES"/>
</p:tagLst>
</file>

<file path=ppt/tags/tag180.xml><?xml version="1.0" encoding="utf-8"?>
<p:tagLst xmlns:a="http://schemas.openxmlformats.org/drawingml/2006/main" xmlns:r="http://schemas.openxmlformats.org/officeDocument/2006/relationships" xmlns:p="http://schemas.openxmlformats.org/presentationml/2006/main">
  <p:tag name="HIGHLIGHT" val="YES"/>
</p:tagLst>
</file>

<file path=ppt/tags/tag181.xml><?xml version="1.0" encoding="utf-8"?>
<p:tagLst xmlns:a="http://schemas.openxmlformats.org/drawingml/2006/main" xmlns:r="http://schemas.openxmlformats.org/officeDocument/2006/relationships" xmlns:p="http://schemas.openxmlformats.org/presentationml/2006/main">
  <p:tag name="HIGHLIGHT" val="YES"/>
</p:tagLst>
</file>

<file path=ppt/tags/tag182.xml><?xml version="1.0" encoding="utf-8"?>
<p:tagLst xmlns:a="http://schemas.openxmlformats.org/drawingml/2006/main" xmlns:r="http://schemas.openxmlformats.org/officeDocument/2006/relationships" xmlns:p="http://schemas.openxmlformats.org/presentationml/2006/main">
  <p:tag name="HIGHLIGHT" val="YES"/>
</p:tagLst>
</file>

<file path=ppt/tags/tag183.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84.xml><?xml version="1.0" encoding="utf-8"?>
<p:tagLst xmlns:a="http://schemas.openxmlformats.org/drawingml/2006/main" xmlns:r="http://schemas.openxmlformats.org/officeDocument/2006/relationships" xmlns:p="http://schemas.openxmlformats.org/presentationml/2006/main">
  <p:tag name="" val=""/>
  <p:tag name="SLIDETYPE" val="Poll_ShortAnswer"/>
</p:tagLst>
</file>

<file path=ppt/tags/tag185.xml><?xml version="1.0" encoding="utf-8"?>
<p:tagLst xmlns:a="http://schemas.openxmlformats.org/drawingml/2006/main" xmlns:r="http://schemas.openxmlformats.org/officeDocument/2006/relationships" xmlns:p="http://schemas.openxmlformats.org/presentationml/2006/main">
  <p:tag name="HIGHLIGHT" val="YES"/>
</p:tagLst>
</file>

<file path=ppt/tags/tag186.xml><?xml version="1.0" encoding="utf-8"?>
<p:tagLst xmlns:a="http://schemas.openxmlformats.org/drawingml/2006/main" xmlns:r="http://schemas.openxmlformats.org/officeDocument/2006/relationships" xmlns:p="http://schemas.openxmlformats.org/presentationml/2006/main">
  <p:tag name="HIGHLIGHT" val="YES"/>
</p:tagLst>
</file>

<file path=ppt/tags/tag187.xml><?xml version="1.0" encoding="utf-8"?>
<p:tagLst xmlns:a="http://schemas.openxmlformats.org/drawingml/2006/main" xmlns:r="http://schemas.openxmlformats.org/officeDocument/2006/relationships" xmlns:p="http://schemas.openxmlformats.org/presentationml/2006/main">
  <p:tag name="PRESENTER_SHAPEINFO" val="&lt;ThreeDShapeInfo&gt;&lt;uuid val=&quot;{511B440F-BA17-4569-A113-C08A8FD6A1B5}&quot;/&gt;&lt;isInvalidForFieldText val=&quot;0&quot;/&gt;&lt;Image&gt;&lt;filename val=&quot;C:\Users\sassnh\AppData\Local\Temp\PR\data\asimages\{511B440F-BA17-4569-A113-C08A8FD6A1B5}_129.png&quot;/&gt;&lt;left val=&quot;147&quot;/&gt;&lt;top val=&quot;267&quot;/&gt;&lt;width val=&quot;557&quot;/&gt;&lt;height val=&quot;68&quot;/&gt;&lt;hasText val=&quot;1&quot;/&gt;&lt;/Image&gt;&lt;/ThreeDShapeInfo&gt;"/>
</p:tagLst>
</file>

<file path=ppt/tags/tag188.xml><?xml version="1.0" encoding="utf-8"?>
<p:tagLst xmlns:a="http://schemas.openxmlformats.org/drawingml/2006/main" xmlns:r="http://schemas.openxmlformats.org/officeDocument/2006/relationships" xmlns:p="http://schemas.openxmlformats.org/presentationml/2006/main">
  <p:tag name="HIGHLIGHT" val="YES"/>
</p:tagLst>
</file>

<file path=ppt/tags/tag189.xml><?xml version="1.0" encoding="utf-8"?>
<p:tagLst xmlns:a="http://schemas.openxmlformats.org/drawingml/2006/main" xmlns:r="http://schemas.openxmlformats.org/officeDocument/2006/relationships" xmlns:p="http://schemas.openxmlformats.org/presentationml/2006/main">
  <p:tag name="HIGHLIGHT" val="YES"/>
</p:tagLst>
</file>

<file path=ppt/tags/tag19.xml><?xml version="1.0" encoding="utf-8"?>
<p:tagLst xmlns:a="http://schemas.openxmlformats.org/drawingml/2006/main" xmlns:r="http://schemas.openxmlformats.org/officeDocument/2006/relationships" xmlns:p="http://schemas.openxmlformats.org/presentationml/2006/main">
  <p:tag name="HIGHLIGHT" val="YES"/>
</p:tagLst>
</file>

<file path=ppt/tags/tag190.xml><?xml version="1.0" encoding="utf-8"?>
<p:tagLst xmlns:a="http://schemas.openxmlformats.org/drawingml/2006/main" xmlns:r="http://schemas.openxmlformats.org/officeDocument/2006/relationships" xmlns:p="http://schemas.openxmlformats.org/presentationml/2006/main">
  <p:tag name="HIGHLIGHT" val="YES"/>
</p:tagLst>
</file>

<file path=ppt/tags/tag191.xml><?xml version="1.0" encoding="utf-8"?>
<p:tagLst xmlns:a="http://schemas.openxmlformats.org/drawingml/2006/main" xmlns:r="http://schemas.openxmlformats.org/officeDocument/2006/relationships" xmlns:p="http://schemas.openxmlformats.org/presentationml/2006/main">
  <p:tag name="HIGHLIGHT" val="YES"/>
</p:tagLst>
</file>

<file path=ppt/tags/tag192.xml><?xml version="1.0" encoding="utf-8"?>
<p:tagLst xmlns:a="http://schemas.openxmlformats.org/drawingml/2006/main" xmlns:r="http://schemas.openxmlformats.org/officeDocument/2006/relationships" xmlns:p="http://schemas.openxmlformats.org/presentationml/2006/main">
  <p:tag name="HIGHLIGHT" val="YES"/>
</p:tagLst>
</file>

<file path=ppt/tags/tag193.xml><?xml version="1.0" encoding="utf-8"?>
<p:tagLst xmlns:a="http://schemas.openxmlformats.org/drawingml/2006/main" xmlns:r="http://schemas.openxmlformats.org/officeDocument/2006/relationships" xmlns:p="http://schemas.openxmlformats.org/presentationml/2006/main">
  <p:tag name="HIGHLIGHT" val="YES"/>
</p:tagLst>
</file>

<file path=ppt/tags/tag194.xml><?xml version="1.0" encoding="utf-8"?>
<p:tagLst xmlns:a="http://schemas.openxmlformats.org/drawingml/2006/main" xmlns:r="http://schemas.openxmlformats.org/officeDocument/2006/relationships" xmlns:p="http://schemas.openxmlformats.org/presentationml/2006/main">
  <p:tag name="HIGHLIGHT" val="YES"/>
</p:tagLst>
</file>

<file path=ppt/tags/tag195.xml><?xml version="1.0" encoding="utf-8"?>
<p:tagLst xmlns:a="http://schemas.openxmlformats.org/drawingml/2006/main" xmlns:r="http://schemas.openxmlformats.org/officeDocument/2006/relationships" xmlns:p="http://schemas.openxmlformats.org/presentationml/2006/main">
  <p:tag name="PRESENTER_SHAPEINFO" val="&lt;ThreeDShapeInfo&gt;&lt;uuid val=&quot;{C6FAA450-2B06-4108-A977-1DEEC9F6C462}&quot;/&gt;&lt;isInvalidForFieldText val=&quot;0&quot;/&gt;&lt;Image&gt;&lt;filename val=&quot;C:\Users\sassnh\AppData\Local\Temp\PR\data\asimages\{C6FAA450-2B06-4108-A977-1DEEC9F6C462}_134.png&quot;/&gt;&lt;left val=&quot;190&quot;/&gt;&lt;top val=&quot;391&quot;/&gt;&lt;width val=&quot;33&quot;/&gt;&lt;height val=&quot;26&quot;/&gt;&lt;hasText val=&quot;1&quot;/&gt;&lt;/Image&gt;&lt;/ThreeDShapeInfo&gt;"/>
</p:tagLst>
</file>

<file path=ppt/tags/tag196.xml><?xml version="1.0" encoding="utf-8"?>
<p:tagLst xmlns:a="http://schemas.openxmlformats.org/drawingml/2006/main" xmlns:r="http://schemas.openxmlformats.org/officeDocument/2006/relationships" xmlns:p="http://schemas.openxmlformats.org/presentationml/2006/main">
  <p:tag name="SLIDETYPE" val="QA"/>
</p:tagLst>
</file>

<file path=ppt/tags/tag197.xml><?xml version="1.0" encoding="utf-8"?>
<p:tagLst xmlns:a="http://schemas.openxmlformats.org/drawingml/2006/main" xmlns:r="http://schemas.openxmlformats.org/officeDocument/2006/relationships" xmlns:p="http://schemas.openxmlformats.org/presentationml/2006/main">
  <p:tag name="HIGHLIGHT" val="YES"/>
</p:tagLst>
</file>

<file path=ppt/tags/tag198.xml><?xml version="1.0" encoding="utf-8"?>
<p:tagLst xmlns:a="http://schemas.openxmlformats.org/drawingml/2006/main" xmlns:r="http://schemas.openxmlformats.org/officeDocument/2006/relationships" xmlns:p="http://schemas.openxmlformats.org/presentationml/2006/main">
  <p:tag name="PRESENTER_SHAPEINFO" val="&lt;ThreeDShapeInfo&gt;&lt;uuid val=&quot;{FCD29EC0-4C4B-4EE7-823D-7753757A56E5}&quot;/&gt;&lt;isInvalidForFieldText val=&quot;0&quot;/&gt;&lt;Image&gt;&lt;filename val=&quot;C:\Users\sassnh\AppData\Local\Temp\PR\data\asimages\{FCD29EC0-4C4B-4EE7-823D-7753757A56E5}_143.png&quot;/&gt;&lt;left val=&quot;497&quot;/&gt;&lt;top val=&quot;351&quot;/&gt;&lt;width val=&quot;132&quot;/&gt;&lt;height val=&quot;110&quot;/&gt;&lt;hasText val=&quot;1&quot;/&gt;&lt;/Image&gt;&lt;/ThreeDShapeInfo&gt;"/>
</p:tagLst>
</file>

<file path=ppt/tags/tag199.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0EBDC2-90C7-4069-9CC7-3540910191A7}&quot;/&gt;&lt;isInvalidForFieldText val=&quot;0&quot;/&gt;&lt;Image&gt;&lt;filename val=&quot;C:\Users\sassnh\AppData\Local\Temp\PR\data\asimages\{9F0EBDC2-90C7-4069-9CC7-3540910191A7}_144.png&quot;/&gt;&lt;left val=&quot;189&quot;/&gt;&lt;top val=&quot;376&quot;/&gt;&lt;width val=&quot;54&quot;/&gt;&lt;height val=&quot;22&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STYLE" val="CORPORATE_2012"/>
  <p:tag name="HIGHLIGHT_COLOR" val="16777215"/>
  <p:tag name="HIGHLIGHT_FONT_SIZE" val="24"/>
  <p:tag name="HIGHLIGHT_FONT_COLOR" val="12611584"/>
  <p:tag name="SECTIONCOUNT" val="5"/>
  <p:tag name="SECTIONNUMBER" val="0"/>
  <p:tag name="SLIDETYPE" val="Organizer"/>
</p:tagLst>
</file>

<file path=ppt/tags/tag20.xml><?xml version="1.0" encoding="utf-8"?>
<p:tagLst xmlns:a="http://schemas.openxmlformats.org/drawingml/2006/main" xmlns:r="http://schemas.openxmlformats.org/officeDocument/2006/relationships" xmlns:p="http://schemas.openxmlformats.org/presentationml/2006/main">
  <p:tag name="HIGHLIGHT" val="YES"/>
</p:tagLst>
</file>

<file path=ppt/tags/tag200.xml><?xml version="1.0" encoding="utf-8"?>
<p:tagLst xmlns:a="http://schemas.openxmlformats.org/drawingml/2006/main" xmlns:r="http://schemas.openxmlformats.org/officeDocument/2006/relationships" xmlns:p="http://schemas.openxmlformats.org/presentationml/2006/main">
  <p:tag name="PRESENTER_SHAPEINFO" val="&lt;ThreeDShapeInfo&gt;&lt;uuid val=&quot;{AA90E29C-4778-4491-BF49-31DBE3C29B72}&quot;/&gt;&lt;isInvalidForFieldText val=&quot;0&quot;/&gt;&lt;Image&gt;&lt;filename val=&quot;C:\Users\sassnh\AppData\Local\Temp\PR\data\asimages\{AA90E29C-4778-4491-BF49-31DBE3C29B72}_145.png&quot;/&gt;&lt;left val=&quot;319&quot;/&gt;&lt;top val=&quot;270&quot;/&gt;&lt;width val=&quot;359&quot;/&gt;&lt;height val=&quot;68&quot;/&gt;&lt;hasText val=&quot;1&quot;/&gt;&lt;/Image&gt;&lt;/ThreeDShapeInfo&gt;"/>
</p:tagLst>
</file>

<file path=ppt/tags/tag201.xml><?xml version="1.0" encoding="utf-8"?>
<p:tagLst xmlns:a="http://schemas.openxmlformats.org/drawingml/2006/main" xmlns:r="http://schemas.openxmlformats.org/officeDocument/2006/relationships" xmlns:p="http://schemas.openxmlformats.org/presentationml/2006/main">
  <p:tag name="SLIDETYPE" val="QA"/>
</p:tagLst>
</file>

<file path=ppt/tags/tag202.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203.xml><?xml version="1.0" encoding="utf-8"?>
<p:tagLst xmlns:a="http://schemas.openxmlformats.org/drawingml/2006/main" xmlns:r="http://schemas.openxmlformats.org/officeDocument/2006/relationships" xmlns:p="http://schemas.openxmlformats.org/presentationml/2006/main">
  <p:tag name="SLIDETYPE" val="EOC"/>
</p:tagLst>
</file>

<file path=ppt/tags/tag204.xml><?xml version="1.0" encoding="utf-8"?>
<p:tagLst xmlns:a="http://schemas.openxmlformats.org/drawingml/2006/main" xmlns:r="http://schemas.openxmlformats.org/officeDocument/2006/relationships" xmlns:p="http://schemas.openxmlformats.org/presentationml/2006/main">
  <p:tag name="SLIDETYPE" val="EOC"/>
</p:tagLst>
</file>

<file path=ppt/tags/tag205.xml><?xml version="1.0" encoding="utf-8"?>
<p:tagLst xmlns:a="http://schemas.openxmlformats.org/drawingml/2006/main" xmlns:r="http://schemas.openxmlformats.org/officeDocument/2006/relationships" xmlns:p="http://schemas.openxmlformats.org/presentationml/2006/main">
  <p:tag name="SLIDETYPE" val="EOC"/>
</p:tagLst>
</file>

<file path=ppt/tags/tag206.xml><?xml version="1.0" encoding="utf-8"?>
<p:tagLst xmlns:a="http://schemas.openxmlformats.org/drawingml/2006/main" xmlns:r="http://schemas.openxmlformats.org/officeDocument/2006/relationships" xmlns:p="http://schemas.openxmlformats.org/presentationml/2006/main">
  <p:tag name="SLIDETYPE" val="EOC"/>
</p:tagLst>
</file>

<file path=ppt/tags/tag207.xml><?xml version="1.0" encoding="utf-8"?>
<p:tagLst xmlns:a="http://schemas.openxmlformats.org/drawingml/2006/main" xmlns:r="http://schemas.openxmlformats.org/officeDocument/2006/relationships" xmlns:p="http://schemas.openxmlformats.org/presentationml/2006/main">
  <p:tag name="SLIDETYPE" val="EOC"/>
</p:tagLst>
</file>

<file path=ppt/tags/tag208.xml><?xml version="1.0" encoding="utf-8"?>
<p:tagLst xmlns:a="http://schemas.openxmlformats.org/drawingml/2006/main" xmlns:r="http://schemas.openxmlformats.org/officeDocument/2006/relationships" xmlns:p="http://schemas.openxmlformats.org/presentationml/2006/main">
  <p:tag name="PRESENTER_SHAPEINFO" val="&lt;ThreeDShapeInfo&gt;&lt;uuid val=&quot;{1A9E5AD5-130C-424C-B54C-617C930CED04}&quot;/&gt;&lt;isInvalidForFieldText val=&quot;0&quot;/&gt;&lt;Image&gt;&lt;filename val=&quot;C:\Users\sassnh\AppData\Local\Temp\PR\data\asimages\{1A9E5AD5-130C-424C-B54C-617C930CED04}_163.png&quot;/&gt;&lt;left val=&quot;499&quot;/&gt;&lt;top val=&quot;214&quot;/&gt;&lt;width val=&quot;230&quot;/&gt;&lt;height val=&quot;194&quot;/&gt;&lt;hasText val=&quot;1&quot;/&gt;&lt;/Image&gt;&lt;/ThreeDShapeInfo&gt;"/>
</p:tagLst>
</file>

<file path=ppt/tags/tag209.xml><?xml version="1.0" encoding="utf-8"?>
<p:tagLst xmlns:a="http://schemas.openxmlformats.org/drawingml/2006/main" xmlns:r="http://schemas.openxmlformats.org/officeDocument/2006/relationships" xmlns:p="http://schemas.openxmlformats.org/presentationml/2006/main">
  <p:tag name="SLIDETYPE" val="EOC"/>
</p:tagLst>
</file>

<file path=ppt/tags/tag21.xml><?xml version="1.0" encoding="utf-8"?>
<p:tagLst xmlns:a="http://schemas.openxmlformats.org/drawingml/2006/main" xmlns:r="http://schemas.openxmlformats.org/officeDocument/2006/relationships" xmlns:p="http://schemas.openxmlformats.org/presentationml/2006/main">
  <p:tag name="HIGHLIGHT" val="YES"/>
</p:tagLst>
</file>

<file path=ppt/tags/tag210.xml><?xml version="1.0" encoding="utf-8"?>
<p:tagLst xmlns:a="http://schemas.openxmlformats.org/drawingml/2006/main" xmlns:r="http://schemas.openxmlformats.org/officeDocument/2006/relationships" xmlns:p="http://schemas.openxmlformats.org/presentationml/2006/main">
  <p:tag name="SLIDETYPE" val="EOC"/>
</p:tagLst>
</file>

<file path=ppt/tags/tag211.xml><?xml version="1.0" encoding="utf-8"?>
<p:tagLst xmlns:a="http://schemas.openxmlformats.org/drawingml/2006/main" xmlns:r="http://schemas.openxmlformats.org/officeDocument/2006/relationships" xmlns:p="http://schemas.openxmlformats.org/presentationml/2006/main">
  <p:tag name="SLIDETYPE" val="EOC"/>
</p:tagLst>
</file>

<file path=ppt/tags/tag212.xml><?xml version="1.0" encoding="utf-8"?>
<p:tagLst xmlns:a="http://schemas.openxmlformats.org/drawingml/2006/main" xmlns:r="http://schemas.openxmlformats.org/officeDocument/2006/relationships" xmlns:p="http://schemas.openxmlformats.org/presentationml/2006/main">
  <p:tag name="SLIDETYPE" val="EOC"/>
</p:tagLst>
</file>

<file path=ppt/tags/tag213.xml><?xml version="1.0" encoding="utf-8"?>
<p:tagLst xmlns:a="http://schemas.openxmlformats.org/drawingml/2006/main" xmlns:r="http://schemas.openxmlformats.org/officeDocument/2006/relationships" xmlns:p="http://schemas.openxmlformats.org/presentationml/2006/main">
  <p:tag name="SLIDETYPE" val="EOC"/>
</p:tagLst>
</file>

<file path=ppt/tags/tag214.xml><?xml version="1.0" encoding="utf-8"?>
<p:tagLst xmlns:a="http://schemas.openxmlformats.org/drawingml/2006/main" xmlns:r="http://schemas.openxmlformats.org/officeDocument/2006/relationships" xmlns:p="http://schemas.openxmlformats.org/presentationml/2006/main">
  <p:tag name="SLIDETYPE" val="EOC"/>
</p:tagLst>
</file>

<file path=ppt/tags/tag22.xml><?xml version="1.0" encoding="utf-8"?>
<p:tagLst xmlns:a="http://schemas.openxmlformats.org/drawingml/2006/main" xmlns:r="http://schemas.openxmlformats.org/officeDocument/2006/relationships" xmlns:p="http://schemas.openxmlformats.org/presentationml/2006/main">
  <p:tag name="HIGHLIGHT" val="YES"/>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E5B07C1C-7263-4C78-92BD-942CF11BE2EB}&quot;/&gt;&lt;isInvalidForFieldText val=&quot;0&quot;/&gt;&lt;Image&gt;&lt;filename val=&quot;C:\Users\sassnh\AppData\Local\Temp\PR\data\asimages\{E5B07C1C-7263-4C78-92BD-942CF11BE2EB}_18.png&quot;/&gt;&lt;left val=&quot;120&quot;/&gt;&lt;top val=&quot;164&quot;/&gt;&lt;width val=&quot;471&quot;/&gt;&lt;height val=&quot;67&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HIGHLIGHT" val="YES"/>
</p:tagLst>
</file>

<file path=ppt/tags/tag25.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26.xml><?xml version="1.0" encoding="utf-8"?>
<p:tagLst xmlns:a="http://schemas.openxmlformats.org/drawingml/2006/main" xmlns:r="http://schemas.openxmlformats.org/officeDocument/2006/relationships" xmlns:p="http://schemas.openxmlformats.org/presentationml/2006/main">
  <p:tag name="HIGHLIGHT" val="YES"/>
</p:tagLst>
</file>

<file path=ppt/tags/tag27.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28.xml><?xml version="1.0" encoding="utf-8"?>
<p:tagLst xmlns:a="http://schemas.openxmlformats.org/drawingml/2006/main" xmlns:r="http://schemas.openxmlformats.org/officeDocument/2006/relationships" xmlns:p="http://schemas.openxmlformats.org/presentationml/2006/main">
  <p:tag name="HIGHLIGHT" val="YES"/>
</p:tagLst>
</file>

<file path=ppt/tags/tag29.xml><?xml version="1.0" encoding="utf-8"?>
<p:tagLst xmlns:a="http://schemas.openxmlformats.org/drawingml/2006/main" xmlns:r="http://schemas.openxmlformats.org/officeDocument/2006/relationships" xmlns:p="http://schemas.openxmlformats.org/presentationml/2006/main">
  <p:tag name="HIGHLIGHT" val="YES"/>
</p:tagLst>
</file>

<file path=ppt/tags/tag3.xml><?xml version="1.0" encoding="utf-8"?>
<p:tagLst xmlns:a="http://schemas.openxmlformats.org/drawingml/2006/main" xmlns:r="http://schemas.openxmlformats.org/officeDocument/2006/relationships" xmlns:p="http://schemas.openxmlformats.org/presentationml/2006/main">
  <p:tag name="PRESENTER_SHAPEINFO" val="&lt;ThreeDShapeInfo&gt;&lt;uuid val=&quot;{8827D248-8A99-42E8-9E4A-FFA0FE60F5DC}&quot;/&gt;&lt;isInvalidForFieldText val=&quot;0&quot;/&gt;&lt;Image&gt;&lt;filename val=&quot;C:\Users\sassnh\AppData\Local\Temp\PR\data\asimages\{8827D248-8A99-42E8-9E4A-FFA0FE60F5DC}_1.png&quot;/&gt;&lt;left val=&quot;97&quot;/&gt;&lt;top val=&quot;124&quot;/&gt;&lt;width val=&quot;524&quot;/&gt;&lt;height val=&quot;360&quot;/&gt;&lt;hasText val=&quot;1&quot;/&gt;&lt;/Image&gt;&lt;/ThreeDShapeInfo&gt;"/>
</p:tagLst>
</file>

<file path=ppt/tags/tag30.xml><?xml version="1.0" encoding="utf-8"?>
<p:tagLst xmlns:a="http://schemas.openxmlformats.org/drawingml/2006/main" xmlns:r="http://schemas.openxmlformats.org/officeDocument/2006/relationships" xmlns:p="http://schemas.openxmlformats.org/presentationml/2006/main">
  <p:tag name="HIGHLIGHT" val="YES"/>
</p:tagLst>
</file>

<file path=ppt/tags/tag31.xml><?xml version="1.0" encoding="utf-8"?>
<p:tagLst xmlns:a="http://schemas.openxmlformats.org/drawingml/2006/main" xmlns:r="http://schemas.openxmlformats.org/officeDocument/2006/relationships" xmlns:p="http://schemas.openxmlformats.org/presentationml/2006/main">
  <p:tag name="PRESENTER_SHAPEINFO" val="&lt;ThreeDShapeInfo&gt;&lt;uuid val=&quot;{58013562-2201-4BF0-A200-6F101AFBA39A}&quot;/&gt;&lt;isInvalidForFieldText val=&quot;0&quot;/&gt;&lt;Image&gt;&lt;filename val=&quot;C:\Users\sassnh\AppData\Local\Temp\PR\data\asimages\{58013562-2201-4BF0-A200-6F101AFBA39A}_22.png&quot;/&gt;&lt;left val=&quot;156&quot;/&gt;&lt;top val=&quot;193&quot;/&gt;&lt;width val=&quot;361&quot;/&gt;&lt;height val=&quot;67&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HIGHLIGHT" val="YES"/>
</p:tagLst>
</file>

<file path=ppt/tags/tag33.xml><?xml version="1.0" encoding="utf-8"?>
<p:tagLst xmlns:a="http://schemas.openxmlformats.org/drawingml/2006/main" xmlns:r="http://schemas.openxmlformats.org/officeDocument/2006/relationships" xmlns:p="http://schemas.openxmlformats.org/presentationml/2006/main">
  <p:tag name="HIGHLIGHT" val="YES"/>
</p:tagLst>
</file>

<file path=ppt/tags/tag34.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35.xml><?xml version="1.0" encoding="utf-8"?>
<p:tagLst xmlns:a="http://schemas.openxmlformats.org/drawingml/2006/main" xmlns:r="http://schemas.openxmlformats.org/officeDocument/2006/relationships" xmlns:p="http://schemas.openxmlformats.org/presentationml/2006/main">
  <p:tag name="HIGHLIGHT" val="YES"/>
</p:tagLst>
</file>

<file path=ppt/tags/tag36.xml><?xml version="1.0" encoding="utf-8"?>
<p:tagLst xmlns:a="http://schemas.openxmlformats.org/drawingml/2006/main" xmlns:r="http://schemas.openxmlformats.org/officeDocument/2006/relationships" xmlns:p="http://schemas.openxmlformats.org/presentationml/2006/main">
  <p:tag name="HIGHLIGHT" val="YES"/>
</p:tagLst>
</file>

<file path=ppt/tags/tag37.xml><?xml version="1.0" encoding="utf-8"?>
<p:tagLst xmlns:a="http://schemas.openxmlformats.org/drawingml/2006/main" xmlns:r="http://schemas.openxmlformats.org/officeDocument/2006/relationships" xmlns:p="http://schemas.openxmlformats.org/presentationml/2006/main">
  <p:tag name="HIGHLIGHT" val="YES"/>
</p:tagLst>
</file>

<file path=ppt/tags/tag38.xml><?xml version="1.0" encoding="utf-8"?>
<p:tagLst xmlns:a="http://schemas.openxmlformats.org/drawingml/2006/main" xmlns:r="http://schemas.openxmlformats.org/officeDocument/2006/relationships" xmlns:p="http://schemas.openxmlformats.org/presentationml/2006/main">
  <p:tag name="HIGHLIGHT" val="YES"/>
</p:tagLst>
</file>

<file path=ppt/tags/tag39.xml><?xml version="1.0" encoding="utf-8"?>
<p:tagLst xmlns:a="http://schemas.openxmlformats.org/drawingml/2006/main" xmlns:r="http://schemas.openxmlformats.org/officeDocument/2006/relationships" xmlns:p="http://schemas.openxmlformats.org/presentationml/2006/main">
  <p:tag name="HIGHLIGHT" val="YES"/>
</p:tagLst>
</file>

<file path=ppt/tags/tag4.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5"/>
  <p:tag name="SECTIONNUMBER" val="0"/>
  <p:tag name="SHAPETABLE" val="Group Organizer"/>
  <p:tag name="SLIDETYPE" val="Organizer"/>
</p:tagLst>
</file>

<file path=ppt/tags/tag40.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41.xml><?xml version="1.0" encoding="utf-8"?>
<p:tagLst xmlns:a="http://schemas.openxmlformats.org/drawingml/2006/main" xmlns:r="http://schemas.openxmlformats.org/officeDocument/2006/relationships" xmlns:p="http://schemas.openxmlformats.org/presentationml/2006/main">
  <p:tag name="HIGHLIGHT" val="YES"/>
</p:tagLst>
</file>

<file path=ppt/tags/tag42.xml><?xml version="1.0" encoding="utf-8"?>
<p:tagLst xmlns:a="http://schemas.openxmlformats.org/drawingml/2006/main" xmlns:r="http://schemas.openxmlformats.org/officeDocument/2006/relationships" xmlns:p="http://schemas.openxmlformats.org/presentationml/2006/main">
  <p:tag name="HIGHLIGHT" val="YES"/>
</p:tagLst>
</file>

<file path=ppt/tags/tag43.xml><?xml version="1.0" encoding="utf-8"?>
<p:tagLst xmlns:a="http://schemas.openxmlformats.org/drawingml/2006/main" xmlns:r="http://schemas.openxmlformats.org/officeDocument/2006/relationships" xmlns:p="http://schemas.openxmlformats.org/presentationml/2006/main">
  <p:tag name="HIGHLIGHT" val="YES"/>
</p:tagLst>
</file>

<file path=ppt/tags/tag44.xml><?xml version="1.0" encoding="utf-8"?>
<p:tagLst xmlns:a="http://schemas.openxmlformats.org/drawingml/2006/main" xmlns:r="http://schemas.openxmlformats.org/officeDocument/2006/relationships" xmlns:p="http://schemas.openxmlformats.org/presentationml/2006/main">
  <p:tag name="HIGHLIGHT" val="YES"/>
</p:tagLst>
</file>

<file path=ppt/tags/tag45.xml><?xml version="1.0" encoding="utf-8"?>
<p:tagLst xmlns:a="http://schemas.openxmlformats.org/drawingml/2006/main" xmlns:r="http://schemas.openxmlformats.org/officeDocument/2006/relationships" xmlns:p="http://schemas.openxmlformats.org/presentationml/2006/main">
  <p:tag name="HIGHLIGHT" val="YES"/>
</p:tagLst>
</file>

<file path=ppt/tags/tag46.xml><?xml version="1.0" encoding="utf-8"?>
<p:tagLst xmlns:a="http://schemas.openxmlformats.org/drawingml/2006/main" xmlns:r="http://schemas.openxmlformats.org/officeDocument/2006/relationships" xmlns:p="http://schemas.openxmlformats.org/presentationml/2006/main">
  <p:tag name="HIGHLIGHT" val="YES"/>
</p:tagLst>
</file>

<file path=ppt/tags/tag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0E9FA9AD-8DED-44CD-AD97-2975CF9E22CB}&quot;/&gt;&lt;isInvalidForFieldText val=&quot;0&quot;/&gt;&lt;Image&gt;&lt;filename val=&quot;C:\Users\sassnh\AppData\Local\Temp\PR\data\asimages\{0E9FA9AD-8DED-44CD-AD97-2975CF9E22CB}_34.png&quot;/&gt;&lt;left val=&quot;105&quot;/&gt;&lt;top val=&quot;203&quot;/&gt;&lt;width val=&quot;557&quot;/&gt;&lt;height val=&quot;67&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49.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7E48D65C-D4A5-4472-82F5-B5FBD834FC4F}&quot;/&gt;&lt;isInvalidForFieldText val=&quot;0&quot;/&gt;&lt;Image&gt;&lt;filename val=&quot;C:\Users\sassnh\AppData\Local\Temp\PR\data\asimages\{7E48D65C-D4A5-4472-82F5-B5FBD834FC4F}_2.png&quot;/&gt;&lt;left val=&quot;97&quot;/&gt;&lt;top val=&quot;124&quot;/&gt;&lt;width val=&quot;524&quot;/&gt;&lt;height val=&quot;360&quot;/&gt;&lt;hasText val=&quot;1&quot;/&gt;&lt;/Image&gt;&lt;/ThreeDShapeInfo&gt;"/>
</p:tagLst>
</file>

<file path=ppt/tags/tag50.xml><?xml version="1.0" encoding="utf-8"?>
<p:tagLst xmlns:a="http://schemas.openxmlformats.org/drawingml/2006/main" xmlns:r="http://schemas.openxmlformats.org/officeDocument/2006/relationships" xmlns:p="http://schemas.openxmlformats.org/presentationml/2006/main">
  <p:tag name="HIGHLIGHT" val="YES"/>
</p:tagLst>
</file>

<file path=ppt/tags/tag51.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52.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53.xml><?xml version="1.0" encoding="utf-8"?>
<p:tagLst xmlns:a="http://schemas.openxmlformats.org/drawingml/2006/main" xmlns:r="http://schemas.openxmlformats.org/officeDocument/2006/relationships" xmlns:p="http://schemas.openxmlformats.org/presentationml/2006/main">
  <p:tag name="HIGHLIGHT" val="YES"/>
</p:tagLst>
</file>

<file path=ppt/tags/tag54.xml><?xml version="1.0" encoding="utf-8"?>
<p:tagLst xmlns:a="http://schemas.openxmlformats.org/drawingml/2006/main" xmlns:r="http://schemas.openxmlformats.org/officeDocument/2006/relationships" xmlns:p="http://schemas.openxmlformats.org/presentationml/2006/main">
  <p:tag name="SLIDETYPE" val="QA"/>
</p:tagLst>
</file>

<file path=ppt/tags/tag55.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5"/>
  <p:tag name="SECTIONNUMBER" val="0"/>
  <p:tag name="SHAPETABLE" val="Group Organizer"/>
  <p:tag name="SLIDETYPE" val="Organizer"/>
</p:tagLst>
</file>

<file path=ppt/tags/tag56.xml><?xml version="1.0" encoding="utf-8"?>
<p:tagLst xmlns:a="http://schemas.openxmlformats.org/drawingml/2006/main" xmlns:r="http://schemas.openxmlformats.org/officeDocument/2006/relationships" xmlns:p="http://schemas.openxmlformats.org/presentationml/2006/main">
  <p:tag name="PRESENTER_SHAPEINFO" val="&lt;ThreeDShapeInfo&gt;&lt;uuid val=&quot;{9D75F386-2AE9-4DAE-B0BD-FC1C8A7A00EF}&quot;/&gt;&lt;isInvalidForFieldText val=&quot;0&quot;/&gt;&lt;Image&gt;&lt;filename val=&quot;C:\Users\sassnh\AppData\Local\Temp\PR\data\asimages\{9D75F386-2AE9-4DAE-B0BD-FC1C8A7A00EF}_43.png&quot;/&gt;&lt;left val=&quot;97&quot;/&gt;&lt;top val=&quot;124&quot;/&gt;&lt;width val=&quot;524&quot;/&gt;&lt;height val=&quot;360&quot;/&gt;&lt;hasText val=&quot;1&quot;/&gt;&lt;/Image&gt;&lt;/ThreeDShapeInfo&gt;"/>
</p:tagLst>
</file>

<file path=ppt/tags/tag57.xml><?xml version="1.0" encoding="utf-8"?>
<p:tagLst xmlns:a="http://schemas.openxmlformats.org/drawingml/2006/main" xmlns:r="http://schemas.openxmlformats.org/officeDocument/2006/relationships" xmlns:p="http://schemas.openxmlformats.org/presentationml/2006/main">
  <p:tag name="SLIDETYPE" val="Poll_Setup"/>
</p:tagLst>
</file>

<file path=ppt/tags/tag5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0343197-5961-4B2B-8CA1-7BD85C053B20}&quot;/&gt;&lt;isInvalidForFieldText val=&quot;0&quot;/&gt;&lt;Image&gt;&lt;filename val=&quot;C:\Users\sassnh\AppData\Local\Temp\PR\data\asimages\{B0343197-5961-4B2B-8CA1-7BD85C053B20}_58.png&quot;/&gt;&lt;left val=&quot;335&quot;/&gt;&lt;top val=&quot;184&quot;/&gt;&lt;width val=&quot;14&quot;/&gt;&lt;height val=&quot;35&quot;/&gt;&lt;hasText val=&quot;1&quot;/&gt;&lt;/Image&gt;&lt;/ThreeDShapeInfo&gt;"/>
</p:tagLst>
</file>

<file path=ppt/tags/tag59.xml><?xml version="1.0" encoding="utf-8"?>
<p:tagLst xmlns:a="http://schemas.openxmlformats.org/drawingml/2006/main" xmlns:r="http://schemas.openxmlformats.org/officeDocument/2006/relationships" xmlns:p="http://schemas.openxmlformats.org/presentationml/2006/main">
  <p:tag name="PRESENTER_SHAPEINFO" val="&lt;ThreeDShapeInfo&gt;&lt;uuid val=&quot;{E88DFE77-2150-4BC6-8A82-D4F7266271E3}&quot;/&gt;&lt;isInvalidForFieldText val=&quot;0&quot;/&gt;&lt;Image&gt;&lt;filename val=&quot;C:\Users\sassnh\AppData\Local\Temp\PR\data\asimages\{E88DFE77-2150-4BC6-8A82-D4F7266271E3}_58.png&quot;/&gt;&lt;left val=&quot;321&quot;/&gt;&lt;top val=&quot;222&quot;/&gt;&lt;width val=&quot;14&quot;/&gt;&lt;height val=&quot;34&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HIGHLIGHT" val="YES"/>
</p:tagLst>
</file>

<file path=ppt/tags/tag60.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6D3084-CB78-4095-B128-943756E62915}&quot;/&gt;&lt;isInvalidForFieldText val=&quot;0&quot;/&gt;&lt;Image&gt;&lt;filename val=&quot;C:\Users\sassnh\AppData\Local\Temp\PR\data\asimages\{FB6D3084-CB78-4095-B128-943756E62915}_47.png&quot;/&gt;&lt;left val=&quot;54&quot;/&gt;&lt;top val=&quot;367&quot;/&gt;&lt;width val=&quot;44&quot;/&gt;&lt;height val=&quot;22&quot;/&gt;&lt;hasText val=&quot;1&quot;/&gt;&lt;/Image&gt;&lt;/ThreeDShapeInfo&gt;"/>
</p:tagLst>
</file>

<file path=ppt/tags/tag61.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EF30E5-AA90-4933-AA76-99DD20CC6854}&quot;/&gt;&lt;isInvalidForFieldText val=&quot;0&quot;/&gt;&lt;Image&gt;&lt;filename val=&quot;C:\Users\sassnh\AppData\Local\Temp\PR\data\asimages\{BCEF30E5-AA90-4933-AA76-99DD20CC6854}_47.png&quot;/&gt;&lt;left val=&quot;100&quot;/&gt;&lt;top val=&quot;366&quot;/&gt;&lt;width val=&quot;41&quot;/&gt;&lt;height val=&quot;22&quot;/&gt;&lt;hasText val=&quot;1&quot;/&gt;&lt;/Image&gt;&lt;/ThreeDShapeInfo&gt;"/>
</p:tagLst>
</file>

<file path=ppt/tags/tag62.xml><?xml version="1.0" encoding="utf-8"?>
<p:tagLst xmlns:a="http://schemas.openxmlformats.org/drawingml/2006/main" xmlns:r="http://schemas.openxmlformats.org/officeDocument/2006/relationships" xmlns:p="http://schemas.openxmlformats.org/presentationml/2006/main">
  <p:tag name="PRESENTER_SHAPEINFO" val="&lt;ThreeDShapeInfo&gt;&lt;uuid val=&quot;{A21B7E0F-1710-49F3-959E-B248ABCCD4E4}&quot;/&gt;&lt;isInvalidForFieldText val=&quot;0&quot;/&gt;&lt;Image&gt;&lt;filename val=&quot;C:\Users\sassnh\AppData\Local\Temp\PR\data\asimages\{A21B7E0F-1710-49F3-959E-B248ABCCD4E4}_47.png&quot;/&gt;&lt;left val=&quot;154&quot;/&gt;&lt;top val=&quot;124&quot;/&gt;&lt;width val=&quot;417&quot;/&gt;&lt;height val=&quot;67&quot;/&gt;&lt;hasText val=&quot;1&quot;/&gt;&lt;/Image&gt;&lt;/ThreeDShapeInfo&gt;"/>
</p:tagLst>
</file>

<file path=ppt/tags/tag63.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64.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65.xml><?xml version="1.0" encoding="utf-8"?>
<p:tagLst xmlns:a="http://schemas.openxmlformats.org/drawingml/2006/main" xmlns:r="http://schemas.openxmlformats.org/officeDocument/2006/relationships" xmlns:p="http://schemas.openxmlformats.org/presentationml/2006/main">
  <p:tag name="PRESENTER_SHAPEINFO" val="&lt;ThreeDShapeInfo&gt;&lt;uuid val=&quot;{84431218-587B-4913-BB3C-274A15E7B9AF}&quot;/&gt;&lt;isInvalidForFieldText val=&quot;0&quot;/&gt;&lt;Image&gt;&lt;filename val=&quot;C:\Users\sassnh\AppData\Local\Temp\PR\data\asimages\{84431218-587B-4913-BB3C-274A15E7B9AF}_50.png&quot;/&gt;&lt;left val=&quot;55&quot;/&gt;&lt;top val=&quot;212&quot;/&gt;&lt;width val=&quot;86&quot;/&gt;&lt;height val=&quot;23&quot;/&gt;&lt;hasText val=&quot;1&quot;/&gt;&lt;/Image&gt;&lt;/ThreeDShapeInfo&gt;"/>
</p:tagLst>
</file>

<file path=ppt/tags/tag66.xml><?xml version="1.0" encoding="utf-8"?>
<p:tagLst xmlns:a="http://schemas.openxmlformats.org/drawingml/2006/main" xmlns:r="http://schemas.openxmlformats.org/officeDocument/2006/relationships" xmlns:p="http://schemas.openxmlformats.org/presentationml/2006/main">
  <p:tag name="PRESENTER_SHAPEINFO" val="&lt;ThreeDShapeInfo&gt;&lt;uuid val=&quot;{0D8FC27B-29B0-4110-B9A7-6705193AFC3D}&quot;/&gt;&lt;isInvalidForFieldText val=&quot;0&quot;/&gt;&lt;Image&gt;&lt;filename val=&quot;C:\Users\sassnh\AppData\Local\Temp\PR\data\asimages\{0D8FC27B-29B0-4110-B9A7-6705193AFC3D}_50.png&quot;/&gt;&lt;left val=&quot;146&quot;/&gt;&lt;top val=&quot;213&quot;/&gt;&lt;width val=&quot;97&quot;/&gt;&lt;height val=&quot;22&quot;/&gt;&lt;hasText val=&quot;1&quot;/&gt;&lt;/Image&gt;&lt;/ThreeDShapeInfo&gt;"/>
</p:tagLst>
</file>

<file path=ppt/tags/tag67.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68.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69.xml><?xml version="1.0" encoding="utf-8"?>
<p:tagLst xmlns:a="http://schemas.openxmlformats.org/drawingml/2006/main" xmlns:r="http://schemas.openxmlformats.org/officeDocument/2006/relationships" xmlns:p="http://schemas.openxmlformats.org/presentationml/2006/main">
  <p:tag name="PRESENTER_SHAPEINFO" val="&lt;ThreeDShapeInfo&gt;&lt;uuid val=&quot;{85776598-1812-4DCE-8087-2DB44B63EB54}&quot;/&gt;&lt;isInvalidForFieldText val=&quot;0&quot;/&gt;&lt;Image&gt;&lt;filename val=&quot;C:\Users\sassnh\AppData\Local\Temp\PR\data\asimages\{85776598-1812-4DCE-8087-2DB44B63EB54}_54.png&quot;/&gt;&lt;left val=&quot;81&quot;/&gt;&lt;top val=&quot;135&quot;/&gt;&lt;width val=&quot;554&quot;/&gt;&lt;height val=&quot;68&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05CD2C-B40E-4BC7-B93F-F0E06A340BD8}&quot;/&gt;&lt;isInvalidForFieldText val=&quot;0&quot;/&gt;&lt;Image&gt;&lt;filename val=&quot;C:\Users\sassnh\AppData\Local\Temp\PR\data\asimages\{BC05CD2C-B40E-4BC7-B93F-F0E06A340BD8}_6.png&quot;/&gt;&lt;left val=&quot;108&quot;/&gt;&lt;top val=&quot;273&quot;/&gt;&lt;width val=&quot;618&quot;/&gt;&lt;height val=&quot;68&quot;/&gt;&lt;hasText val=&quot;1&quot;/&gt;&lt;/Image&gt;&lt;/ThreeDShapeInfo&gt;"/>
</p:tagLst>
</file>

<file path=ppt/tags/tag70.xml><?xml version="1.0" encoding="utf-8"?>
<p:tagLst xmlns:a="http://schemas.openxmlformats.org/drawingml/2006/main" xmlns:r="http://schemas.openxmlformats.org/officeDocument/2006/relationships" xmlns:p="http://schemas.openxmlformats.org/presentationml/2006/main">
  <p:tag name="HIGHLIGHT" val="YES"/>
</p:tagLst>
</file>

<file path=ppt/tags/tag71.xml><?xml version="1.0" encoding="utf-8"?>
<p:tagLst xmlns:a="http://schemas.openxmlformats.org/drawingml/2006/main" xmlns:r="http://schemas.openxmlformats.org/officeDocument/2006/relationships" xmlns:p="http://schemas.openxmlformats.org/presentationml/2006/main">
  <p:tag name="PRESENTER_SHAPEINFO" val="&lt;ThreeDShapeInfo&gt;&lt;uuid val=&quot;{21F08153-5D54-4D5F-83A0-337A211932D3}&quot;/&gt;&lt;isInvalidForFieldText val=&quot;0&quot;/&gt;&lt;Image&gt;&lt;filename val=&quot;C:\Users\sassnh\AppData\Local\Temp\PR\data\asimages\{21F08153-5D54-4D5F-83A0-337A211932D3}_57.png&quot;/&gt;&lt;left val=&quot;97&quot;/&gt;&lt;top val=&quot;188&quot;/&gt;&lt;width val=&quot;317&quot;/&gt;&lt;height val=&quot;67&quot;/&gt;&lt;hasText val=&quot;1&quot;/&gt;&lt;/Image&gt;&lt;/ThreeDShapeInfo&gt;"/>
</p:tagLst>
</file>

<file path=ppt/tags/tag72.xml><?xml version="1.0" encoding="utf-8"?>
<p:tagLst xmlns:a="http://schemas.openxmlformats.org/drawingml/2006/main" xmlns:r="http://schemas.openxmlformats.org/officeDocument/2006/relationships" xmlns:p="http://schemas.openxmlformats.org/presentationml/2006/main">
  <p:tag name="HIGHLIGHT" val="YES"/>
</p:tagLst>
</file>

<file path=ppt/tags/tag73.xml><?xml version="1.0" encoding="utf-8"?>
<p:tagLst xmlns:a="http://schemas.openxmlformats.org/drawingml/2006/main" xmlns:r="http://schemas.openxmlformats.org/officeDocument/2006/relationships" xmlns:p="http://schemas.openxmlformats.org/presentationml/2006/main">
  <p:tag name="SLIDETYPE" val="QA"/>
</p:tagLst>
</file>

<file path=ppt/tags/tag74.xml><?xml version="1.0" encoding="utf-8"?>
<p:tagLst xmlns:a="http://schemas.openxmlformats.org/drawingml/2006/main" xmlns:r="http://schemas.openxmlformats.org/officeDocument/2006/relationships" xmlns:p="http://schemas.openxmlformats.org/presentationml/2006/main">
  <p:tag name="HIGHLIGHT" val="YES"/>
</p:tagLst>
</file>

<file path=ppt/tags/tag75.xml><?xml version="1.0" encoding="utf-8"?>
<p:tagLst xmlns:a="http://schemas.openxmlformats.org/drawingml/2006/main" xmlns:r="http://schemas.openxmlformats.org/officeDocument/2006/relationships" xmlns:p="http://schemas.openxmlformats.org/presentationml/2006/main">
  <p:tag name="HIGHLIGHT" val="YES"/>
</p:tagLst>
</file>

<file path=ppt/tags/tag76.xml><?xml version="1.0" encoding="utf-8"?>
<p:tagLst xmlns:a="http://schemas.openxmlformats.org/drawingml/2006/main" xmlns:r="http://schemas.openxmlformats.org/officeDocument/2006/relationships" xmlns:p="http://schemas.openxmlformats.org/presentationml/2006/main">
  <p:tag name="HIGHLIGHT" val="YES"/>
</p:tagLst>
</file>

<file path=ppt/tags/tag77.xml><?xml version="1.0" encoding="utf-8"?>
<p:tagLst xmlns:a="http://schemas.openxmlformats.org/drawingml/2006/main" xmlns:r="http://schemas.openxmlformats.org/officeDocument/2006/relationships" xmlns:p="http://schemas.openxmlformats.org/presentationml/2006/main">
  <p:tag name="HIGHLIGHT" val="YES"/>
</p:tagLst>
</file>

<file path=ppt/tags/tag78.xml><?xml version="1.0" encoding="utf-8"?>
<p:tagLst xmlns:a="http://schemas.openxmlformats.org/drawingml/2006/main" xmlns:r="http://schemas.openxmlformats.org/officeDocument/2006/relationships" xmlns:p="http://schemas.openxmlformats.org/presentationml/2006/main">
  <p:tag name="HIGHLIGHT" val="YES"/>
</p:tagLst>
</file>

<file path=ppt/tags/tag79.xml><?xml version="1.0" encoding="utf-8"?>
<p:tagLst xmlns:a="http://schemas.openxmlformats.org/drawingml/2006/main" xmlns:r="http://schemas.openxmlformats.org/officeDocument/2006/relationships" xmlns:p="http://schemas.openxmlformats.org/presentationml/2006/main">
  <p:tag name="HIGHLIGHT" val="YES"/>
</p:tagLst>
</file>

<file path=ppt/tags/tag8.xml><?xml version="1.0" encoding="utf-8"?>
<p:tagLst xmlns:a="http://schemas.openxmlformats.org/drawingml/2006/main" xmlns:r="http://schemas.openxmlformats.org/officeDocument/2006/relationships" xmlns:p="http://schemas.openxmlformats.org/presentationml/2006/main">
  <p:tag name="HIGHLIGHT" val="YES"/>
</p:tagLst>
</file>

<file path=ppt/tags/tag80.xml><?xml version="1.0" encoding="utf-8"?>
<p:tagLst xmlns:a="http://schemas.openxmlformats.org/drawingml/2006/main" xmlns:r="http://schemas.openxmlformats.org/officeDocument/2006/relationships" xmlns:p="http://schemas.openxmlformats.org/presentationml/2006/main">
  <p:tag name="HIGHLIGHT" val="YES"/>
</p:tagLst>
</file>

<file path=ppt/tags/tag81.xml><?xml version="1.0" encoding="utf-8"?>
<p:tagLst xmlns:a="http://schemas.openxmlformats.org/drawingml/2006/main" xmlns:r="http://schemas.openxmlformats.org/officeDocument/2006/relationships" xmlns:p="http://schemas.openxmlformats.org/presentationml/2006/main">
  <p:tag name="HIGHLIGHT" val="YES"/>
</p:tagLst>
</file>

<file path=ppt/tags/tag82.xml><?xml version="1.0" encoding="utf-8"?>
<p:tagLst xmlns:a="http://schemas.openxmlformats.org/drawingml/2006/main" xmlns:r="http://schemas.openxmlformats.org/officeDocument/2006/relationships" xmlns:p="http://schemas.openxmlformats.org/presentationml/2006/main">
  <p:tag name="HIGHLIGHT" val="YES"/>
</p:tagLst>
</file>

<file path=ppt/tags/tag83.xml><?xml version="1.0" encoding="utf-8"?>
<p:tagLst xmlns:a="http://schemas.openxmlformats.org/drawingml/2006/main" xmlns:r="http://schemas.openxmlformats.org/officeDocument/2006/relationships" xmlns:p="http://schemas.openxmlformats.org/presentationml/2006/main">
  <p:tag name="HIGHLIGHT" val="YES"/>
</p:tagLst>
</file>

<file path=ppt/tags/tag84.xml><?xml version="1.0" encoding="utf-8"?>
<p:tagLst xmlns:a="http://schemas.openxmlformats.org/drawingml/2006/main" xmlns:r="http://schemas.openxmlformats.org/officeDocument/2006/relationships" xmlns:p="http://schemas.openxmlformats.org/presentationml/2006/main">
  <p:tag name="HIGHLIGHT" val="YES"/>
</p:tagLst>
</file>

<file path=ppt/tags/tag85.xml><?xml version="1.0" encoding="utf-8"?>
<p:tagLst xmlns:a="http://schemas.openxmlformats.org/drawingml/2006/main" xmlns:r="http://schemas.openxmlformats.org/officeDocument/2006/relationships" xmlns:p="http://schemas.openxmlformats.org/presentationml/2006/main">
  <p:tag name="HIGHLIGHT" val="YES"/>
</p:tagLst>
</file>

<file path=ppt/tags/tag86.xml><?xml version="1.0" encoding="utf-8"?>
<p:tagLst xmlns:a="http://schemas.openxmlformats.org/drawingml/2006/main" xmlns:r="http://schemas.openxmlformats.org/officeDocument/2006/relationships" xmlns:p="http://schemas.openxmlformats.org/presentationml/2006/main">
  <p:tag name="HIGHLIGHT" val="YES"/>
</p:tagLst>
</file>

<file path=ppt/tags/tag87.xml><?xml version="1.0" encoding="utf-8"?>
<p:tagLst xmlns:a="http://schemas.openxmlformats.org/drawingml/2006/main" xmlns:r="http://schemas.openxmlformats.org/officeDocument/2006/relationships" xmlns:p="http://schemas.openxmlformats.org/presentationml/2006/main">
  <p:tag name="HIGHLIGHT" val="YES"/>
</p:tagLst>
</file>

<file path=ppt/tags/tag88.xml><?xml version="1.0" encoding="utf-8"?>
<p:tagLst xmlns:a="http://schemas.openxmlformats.org/drawingml/2006/main" xmlns:r="http://schemas.openxmlformats.org/officeDocument/2006/relationships" xmlns:p="http://schemas.openxmlformats.org/presentationml/2006/main">
  <p:tag name="HIGHLIGHT" val="YES"/>
</p:tagLst>
</file>

<file path=ppt/tags/tag89.xml><?xml version="1.0" encoding="utf-8"?>
<p:tagLst xmlns:a="http://schemas.openxmlformats.org/drawingml/2006/main" xmlns:r="http://schemas.openxmlformats.org/officeDocument/2006/relationships" xmlns:p="http://schemas.openxmlformats.org/presentationml/2006/main">
  <p:tag name="HIGHLIGHT" val="YES"/>
</p:tagLst>
</file>

<file path=ppt/tags/tag9.xml><?xml version="1.0" encoding="utf-8"?>
<p:tagLst xmlns:a="http://schemas.openxmlformats.org/drawingml/2006/main" xmlns:r="http://schemas.openxmlformats.org/officeDocument/2006/relationships" xmlns:p="http://schemas.openxmlformats.org/presentationml/2006/main">
  <p:tag name="PRESENTER_SHAPEINFO" val="&lt;ThreeDShapeInfo&gt;&lt;uuid val=&quot;{52808C74-73C0-4D24-BF73-2958D2CE8B6E}&quot;/&gt;&lt;isInvalidForFieldText val=&quot;0&quot;/&gt;&lt;Image&gt;&lt;filename val=&quot;C:\Users\sassnh\AppData\Local\Temp\PR\data\asimages\{52808C74-73C0-4D24-BF73-2958D2CE8B6E}_9.png&quot;/&gt;&lt;left val=&quot;468&quot;/&gt;&lt;top val=&quot;220&quot;/&gt;&lt;width val=&quot;220&quot;/&gt;&lt;height val=&quot;58&quot;/&gt;&lt;hasText val=&quot;1&quot;/&gt;&lt;/Image&gt;&lt;/ThreeDShapeInfo&gt;"/>
</p:tagLst>
</file>

<file path=ppt/tags/tag90.xml><?xml version="1.0" encoding="utf-8"?>
<p:tagLst xmlns:a="http://schemas.openxmlformats.org/drawingml/2006/main" xmlns:r="http://schemas.openxmlformats.org/officeDocument/2006/relationships" xmlns:p="http://schemas.openxmlformats.org/presentationml/2006/main">
  <p:tag name="HIGHLIGHT" val="YES"/>
</p:tagLst>
</file>

<file path=ppt/tags/tag91.xml><?xml version="1.0" encoding="utf-8"?>
<p:tagLst xmlns:a="http://schemas.openxmlformats.org/drawingml/2006/main" xmlns:r="http://schemas.openxmlformats.org/officeDocument/2006/relationships" xmlns:p="http://schemas.openxmlformats.org/presentationml/2006/main">
  <p:tag name="HIGHLIGHT" val="YES"/>
</p:tagLst>
</file>

<file path=ppt/tags/tag92.xml><?xml version="1.0" encoding="utf-8"?>
<p:tagLst xmlns:a="http://schemas.openxmlformats.org/drawingml/2006/main" xmlns:r="http://schemas.openxmlformats.org/officeDocument/2006/relationships" xmlns:p="http://schemas.openxmlformats.org/presentationml/2006/main">
  <p:tag name="HIGHLIGHT" val="YES"/>
</p:tagLst>
</file>

<file path=ppt/tags/tag93.xml><?xml version="1.0" encoding="utf-8"?>
<p:tagLst xmlns:a="http://schemas.openxmlformats.org/drawingml/2006/main" xmlns:r="http://schemas.openxmlformats.org/officeDocument/2006/relationships" xmlns:p="http://schemas.openxmlformats.org/presentationml/2006/main">
  <p:tag name="PRESENTER_SHAPEINFO" val="&lt;ThreeDShapeInfo&gt;&lt;uuid val=&quot;{5D6A3073-E1FD-4D86-90F8-997B8358A590}&quot;/&gt;&lt;isInvalidForFieldText val=&quot;0&quot;/&gt;&lt;Image&gt;&lt;filename val=&quot;C:\Users\sassnh\AppData\Local\Temp\PR\data\asimages\{5D6A3073-E1FD-4D86-90F8-997B8358A590}_61.png&quot;/&gt;&lt;left val=&quot;366&quot;/&gt;&lt;top val=&quot;297&quot;/&gt;&lt;width val=&quot;50&quot;/&gt;&lt;height val=&quot;58&quot;/&gt;&lt;hasText val=&quot;1&quot;/&gt;&lt;/Image&gt;&lt;/ThreeDShapeInfo&gt;"/>
</p:tagLst>
</file>

<file path=ppt/tags/tag9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B00F3F3-96BC-4F2B-8CE2-68FF80BCDD6C}&quot;/&gt;&lt;isInvalidForFieldText val=&quot;0&quot;/&gt;&lt;Image&gt;&lt;filename val=&quot;C:\Users\sassnh\AppData\Local\Temp\PR\data\asimages\{BB00F3F3-96BC-4F2B-8CE2-68FF80BCDD6C}_61.png&quot;/&gt;&lt;left val=&quot;174&quot;/&gt;&lt;top val=&quot;373&quot;/&gt;&lt;width val=&quot;50&quot;/&gt;&lt;height val=&quot;58&quot;/&gt;&lt;hasText val=&quot;1&quot;/&gt;&lt;/Image&gt;&lt;/ThreeDShapeInfo&gt;"/>
</p:tagLst>
</file>

<file path=ppt/tags/tag95.xml><?xml version="1.0" encoding="utf-8"?>
<p:tagLst xmlns:a="http://schemas.openxmlformats.org/drawingml/2006/main" xmlns:r="http://schemas.openxmlformats.org/officeDocument/2006/relationships" xmlns:p="http://schemas.openxmlformats.org/presentationml/2006/main">
  <p:tag name="HIGHLIGHT" val="YES"/>
</p:tagLst>
</file>

<file path=ppt/tags/tag96.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FF7D1B-B7E9-4433-925F-06C5E86C9582}&quot;/&gt;&lt;isInvalidForFieldText val=&quot;0&quot;/&gt;&lt;Image&gt;&lt;filename val=&quot;C:\Users\sassnh\AppData\Local\Temp\PR\data\asimages\{9FFF7D1B-B7E9-4433-925F-06C5E86C9582}_62.png&quot;/&gt;&lt;left val=&quot;52&quot;/&gt;&lt;top val=&quot;165&quot;/&gt;&lt;width val=&quot;604&quot;/&gt;&lt;height val=&quot;68&quot;/&gt;&lt;hasText val=&quot;1&quot;/&gt;&lt;/Image&gt;&lt;/ThreeDShapeInfo&gt;"/>
</p:tagLst>
</file>

<file path=ppt/tags/tag97.xml><?xml version="1.0" encoding="utf-8"?>
<p:tagLst xmlns:a="http://schemas.openxmlformats.org/drawingml/2006/main" xmlns:r="http://schemas.openxmlformats.org/officeDocument/2006/relationships" xmlns:p="http://schemas.openxmlformats.org/presentationml/2006/main">
  <p:tag name="PRESENTER_SHAPEINFO" val="&lt;ThreeDShapeInfo&gt;&lt;uuid val=&quot;{1D4068D3-80FA-43AD-9995-F7FC0D0864FA}&quot;/&gt;&lt;isInvalidForFieldText val=&quot;0&quot;/&gt;&lt;Image&gt;&lt;filename val=&quot;C:\Users\sassnh\AppData\Local\Temp\PR\data\asimages\{1D4068D3-80FA-43AD-9995-F7FC0D0864FA}_63.png&quot;/&gt;&lt;left val=&quot;52&quot;/&gt;&lt;top val=&quot;165&quot;/&gt;&lt;width val=&quot;614&quot;/&gt;&lt;height val=&quot;68&quot;/&gt;&lt;hasText val=&quot;1&quot;/&gt;&lt;/Image&gt;&lt;/ThreeDShapeInfo&gt;"/>
</p:tagLst>
</file>

<file path=ppt/tags/tag98.xml><?xml version="1.0" encoding="utf-8"?>
<p:tagLst xmlns:a="http://schemas.openxmlformats.org/drawingml/2006/main" xmlns:r="http://schemas.openxmlformats.org/officeDocument/2006/relationships" xmlns:p="http://schemas.openxmlformats.org/presentationml/2006/main">
  <p:tag name="HIGHLIGHT" val="YES"/>
</p:tagLst>
</file>

<file path=ppt/tags/tag99.xml><?xml version="1.0" encoding="utf-8"?>
<p:tagLst xmlns:a="http://schemas.openxmlformats.org/drawingml/2006/main" xmlns:r="http://schemas.openxmlformats.org/officeDocument/2006/relationships" xmlns:p="http://schemas.openxmlformats.org/presentationml/2006/main">
  <p:tag name="HIGHLIGHT" val="YES"/>
</p:tagLst>
</file>

<file path=ppt/theme/theme1.xml><?xml version="1.0" encoding="utf-8"?>
<a:theme xmlns:a="http://schemas.openxmlformats.org/drawingml/2006/main" name="SAS2010">
  <a:themeElements>
    <a:clrScheme name="CDS_2006">
      <a:dk1>
        <a:srgbClr val="000000"/>
      </a:dk1>
      <a:lt1>
        <a:srgbClr val="FFF2BE"/>
      </a:lt1>
      <a:dk2>
        <a:srgbClr val="003399"/>
      </a:dk2>
      <a:lt2>
        <a:srgbClr val="808080"/>
      </a:lt2>
      <a:accent1>
        <a:srgbClr val="CC9700"/>
      </a:accent1>
      <a:accent2>
        <a:srgbClr val="FFCC00"/>
      </a:accent2>
      <a:accent3>
        <a:srgbClr val="FFF7DB"/>
      </a:accent3>
      <a:accent4>
        <a:srgbClr val="000000"/>
      </a:accent4>
      <a:accent5>
        <a:srgbClr val="E2C9AA"/>
      </a:accent5>
      <a:accent6>
        <a:srgbClr val="E7B900"/>
      </a:accent6>
      <a:hlink>
        <a:srgbClr val="003366"/>
      </a:hlink>
      <a:folHlink>
        <a:srgbClr val="666699"/>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38100" cap="flat" cmpd="sng" algn="ctr">
          <a:solidFill>
            <a:srgbClr val="000000"/>
          </a:solidFill>
          <a:prstDash val="solid"/>
          <a:round/>
          <a:headEnd type="none" w="med" len="med"/>
          <a:tailEnd type="none" w="med" len="med"/>
        </a:ln>
        <a:effectLst/>
      </a:spPr>
      <a:bodyPr vert="horz" wrap="none" lIns="88900" tIns="88900" rIns="88900" bIns="88900" numCol="1" rtlCol="0" anchor="ctr" anchorCtr="0" compatLnSpc="1">
        <a:prstTxWarp prst="textNoShape">
          <a:avLst/>
        </a:prstTxWarp>
        <a:noAutofit/>
      </a:bodyPr>
      <a:lstStyle>
        <a:defPPr>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b">
        <a:spAutoFit/>
      </a:bodyPr>
      <a:lstStyle>
        <a:defPPr>
          <a:defRPr dirty="0" smtClean="0">
            <a:solidFill>
              <a:srgbClr val="FFFFFF"/>
            </a:solidFill>
          </a:defRPr>
        </a:defPPr>
      </a:lstStyle>
    </a:txDef>
  </a:objectDefaults>
  <a:extraClrSchemeLst>
    <a:extraClrScheme>
      <a:clrScheme name="SAS2010 1">
        <a:dk1>
          <a:srgbClr val="000000"/>
        </a:dk1>
        <a:lt1>
          <a:srgbClr val="FFFFFF"/>
        </a:lt1>
        <a:dk2>
          <a:srgbClr val="282828"/>
        </a:dk2>
        <a:lt2>
          <a:srgbClr val="808080"/>
        </a:lt2>
        <a:accent1>
          <a:srgbClr val="007DC3"/>
        </a:accent1>
        <a:accent2>
          <a:srgbClr val="00539B"/>
        </a:accent2>
        <a:accent3>
          <a:srgbClr val="FFFFFF"/>
        </a:accent3>
        <a:accent4>
          <a:srgbClr val="000000"/>
        </a:accent4>
        <a:accent5>
          <a:srgbClr val="AABFDE"/>
        </a:accent5>
        <a:accent6>
          <a:srgbClr val="004A8C"/>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CDS_4x3_2012</Template>
  <TotalTime>32417</TotalTime>
  <Words>10247</Words>
  <Application>Microsoft Office PowerPoint</Application>
  <PresentationFormat>On-screen Show (4:3)</PresentationFormat>
  <Paragraphs>2590</Paragraphs>
  <Slides>162</Slides>
  <Notes>162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162</vt:i4>
      </vt:variant>
    </vt:vector>
  </HeadingPairs>
  <TitlesOfParts>
    <vt:vector size="173" baseType="lpstr">
      <vt:lpstr>MS PGothic</vt:lpstr>
      <vt:lpstr>MS PGothic</vt:lpstr>
      <vt:lpstr>Arial</vt:lpstr>
      <vt:lpstr>Arial Narrow</vt:lpstr>
      <vt:lpstr>Comic Sans MS</vt:lpstr>
      <vt:lpstr>Courier New</vt:lpstr>
      <vt:lpstr>Monotype Sorts</vt:lpstr>
      <vt:lpstr>SAS Monospace</vt:lpstr>
      <vt:lpstr>Times New Roman</vt:lpstr>
      <vt:lpstr>Wingdings</vt:lpstr>
      <vt:lpstr>SAS2010</vt:lpstr>
      <vt:lpstr>Chapter 5: Data Transformations</vt:lpstr>
      <vt:lpstr>Chapter 5: Data Transformations</vt:lpstr>
      <vt:lpstr>Objectives</vt:lpstr>
      <vt:lpstr>SAS Functions</vt:lpstr>
      <vt:lpstr>Using SAS Functions (Review)</vt:lpstr>
      <vt:lpstr>Using SAS Functions</vt:lpstr>
      <vt:lpstr>SAS Variable Lists (Review)</vt:lpstr>
      <vt:lpstr>SAS Variable Lists: Examples</vt:lpstr>
      <vt:lpstr>SAS Variable Lists: Examples</vt:lpstr>
      <vt:lpstr>5.02 Short Answer Poll</vt:lpstr>
      <vt:lpstr>5.02 Short Answer Poll – Correct Answer</vt:lpstr>
      <vt:lpstr>Chapter 5: Data Transformations</vt:lpstr>
      <vt:lpstr>Objectives</vt:lpstr>
      <vt:lpstr>Business Scenario</vt:lpstr>
      <vt:lpstr>Business Scenario: Considerations</vt:lpstr>
      <vt:lpstr>Create the List of Charities: Step 1</vt:lpstr>
      <vt:lpstr>SUBSTR Function (Right Side)</vt:lpstr>
      <vt:lpstr>5.03 Multiple Choice Poll</vt:lpstr>
      <vt:lpstr>5.03 Multiple Choice Poll – Correct Answer</vt:lpstr>
      <vt:lpstr>Create the List of Charities: Step 1 </vt:lpstr>
      <vt:lpstr>LENGTH Function</vt:lpstr>
      <vt:lpstr>Create the List of Charities: Step 1</vt:lpstr>
      <vt:lpstr>Execution: Step 1</vt:lpstr>
      <vt:lpstr>Execution: Step 1</vt:lpstr>
      <vt:lpstr>Execution: Step 1</vt:lpstr>
      <vt:lpstr>Execution: Step 1</vt:lpstr>
      <vt:lpstr>Execution: Step 1</vt:lpstr>
      <vt:lpstr>Execution: Step 1</vt:lpstr>
      <vt:lpstr>Execution: Step 1</vt:lpstr>
      <vt:lpstr>Execution: Step 1</vt:lpstr>
      <vt:lpstr>Create the List of Charities: Step 1 Complete</vt:lpstr>
      <vt:lpstr>Create the List of Charities: Step 2 </vt:lpstr>
      <vt:lpstr>PROPCASE Function </vt:lpstr>
      <vt:lpstr>5.04 Short Answer Poll</vt:lpstr>
      <vt:lpstr>5.04 Short Answer Poll – Correct Answer</vt:lpstr>
      <vt:lpstr>Completed Business Scenario</vt:lpstr>
      <vt:lpstr>Other Useful Character Functions</vt:lpstr>
      <vt:lpstr>5.05 Short Answer Poll</vt:lpstr>
      <vt:lpstr>5.05 Short Answer Poll – Correct Answer</vt:lpstr>
      <vt:lpstr>PowerPoint Presentation</vt:lpstr>
      <vt:lpstr>Chapter 5: Data Transformations</vt:lpstr>
      <vt:lpstr>Objectives</vt:lpstr>
      <vt:lpstr>Business Scenario</vt:lpstr>
      <vt:lpstr>Create Mailing List Data</vt:lpstr>
      <vt:lpstr>Idea Exchange</vt:lpstr>
      <vt:lpstr>SCAN Function: Step 1</vt:lpstr>
      <vt:lpstr>SCAN Function: Details</vt:lpstr>
      <vt:lpstr>5.06 Short Answer Poll</vt:lpstr>
      <vt:lpstr>5.06 Short Answer Poll – Correct Answer</vt:lpstr>
      <vt:lpstr>5.07 Multiple Choice Poll</vt:lpstr>
      <vt:lpstr>5.07 Multiple Choice Poll – Correct Answer</vt:lpstr>
      <vt:lpstr>Creating Mailing List Data</vt:lpstr>
      <vt:lpstr>CATX Function: Step 2</vt:lpstr>
      <vt:lpstr>Other CAT Functions</vt:lpstr>
      <vt:lpstr>Create Mailing List Data: Finished Program </vt:lpstr>
      <vt:lpstr>Concatenation Operator</vt:lpstr>
      <vt:lpstr>PowerPoint Presentation</vt:lpstr>
      <vt:lpstr>Business Scenario: Data Cleanup</vt:lpstr>
      <vt:lpstr>Data Cleanup: Step 1</vt:lpstr>
      <vt:lpstr>Data Cleanup: Step 1</vt:lpstr>
      <vt:lpstr>FIND Function</vt:lpstr>
      <vt:lpstr>FIND Function</vt:lpstr>
      <vt:lpstr>FIND Function</vt:lpstr>
      <vt:lpstr>FIND Function</vt:lpstr>
      <vt:lpstr>5.08 Short Answer Poll</vt:lpstr>
      <vt:lpstr>5.08 Short Answer Poll – Correct Answer</vt:lpstr>
      <vt:lpstr>FIND Function</vt:lpstr>
      <vt:lpstr>Data Cleanup: Step 1</vt:lpstr>
      <vt:lpstr>SUBSTR Function (Left Side)</vt:lpstr>
      <vt:lpstr>Data Cleanup: Step 1 </vt:lpstr>
      <vt:lpstr>Data Cleanup: Step 2 </vt:lpstr>
      <vt:lpstr>Data Cleanup: Step 2</vt:lpstr>
      <vt:lpstr>TRANWRD Function: Details</vt:lpstr>
      <vt:lpstr>Data Cleanup: Step 3</vt:lpstr>
      <vt:lpstr>Completed Business Scenario</vt:lpstr>
      <vt:lpstr>COMPRESS Function: Example</vt:lpstr>
      <vt:lpstr>Other Functions That Remove Blanks</vt:lpstr>
      <vt:lpstr>PowerPoint Presentation</vt:lpstr>
      <vt:lpstr>Chapter 5: Data Transformations</vt:lpstr>
      <vt:lpstr>Objectives</vt:lpstr>
      <vt:lpstr>Business Scenario</vt:lpstr>
      <vt:lpstr>ROUND Function</vt:lpstr>
      <vt:lpstr>ROUND Function</vt:lpstr>
      <vt:lpstr>ROUND Function</vt:lpstr>
      <vt:lpstr>CEIL Function</vt:lpstr>
      <vt:lpstr>FLOOR Function</vt:lpstr>
      <vt:lpstr>INT Function</vt:lpstr>
      <vt:lpstr>Setup for the Poll</vt:lpstr>
      <vt:lpstr>5.09 Poll</vt:lpstr>
      <vt:lpstr>5.09 Poll – Correct Answer</vt:lpstr>
      <vt:lpstr>Truncation Functions</vt:lpstr>
      <vt:lpstr>PowerPoint Presentation</vt:lpstr>
      <vt:lpstr>Business Scenario</vt:lpstr>
      <vt:lpstr>Descriptive Statistics Functions</vt:lpstr>
      <vt:lpstr>Descriptive Statistics Functions </vt:lpstr>
      <vt:lpstr>Descriptive Statistics Functions </vt:lpstr>
      <vt:lpstr>Descriptive Statistics Functions </vt:lpstr>
      <vt:lpstr>5.10 Multiple Choice Poll</vt:lpstr>
      <vt:lpstr>5.10 Multiple Choice Poll – Correct Answer</vt:lpstr>
      <vt:lpstr>Completed Business Scenario Program</vt:lpstr>
      <vt:lpstr>PowerPoint Presentation</vt:lpstr>
      <vt:lpstr>Chapter 5: Data Transformations</vt:lpstr>
      <vt:lpstr>Objectives</vt:lpstr>
      <vt:lpstr>Business Scenario: Convert HR Data</vt:lpstr>
      <vt:lpstr>Data Conversion</vt:lpstr>
      <vt:lpstr>Automatic Character-to-Numeric Conversion</vt:lpstr>
      <vt:lpstr>Automatic Character-to-Numeric Conversion</vt:lpstr>
      <vt:lpstr>Automatic Character-to-Numeric Conversion</vt:lpstr>
      <vt:lpstr>Automatic Character-to-Numeric Conversion</vt:lpstr>
      <vt:lpstr>Automatic Character-to-Numeric Conversion</vt:lpstr>
      <vt:lpstr>Automatic Character-to-Numeric Conversion</vt:lpstr>
      <vt:lpstr>Automatic Character-to-Numeric Conversion</vt:lpstr>
      <vt:lpstr>Automatic Character-to-Numeric Conversion</vt:lpstr>
      <vt:lpstr>INPUT Function</vt:lpstr>
      <vt:lpstr>INPUT Function</vt:lpstr>
      <vt:lpstr>INPUT Function</vt:lpstr>
      <vt:lpstr>5.11 Short Answer Poll</vt:lpstr>
      <vt:lpstr>5.11 Short Answer Poll – Correct Answer</vt:lpstr>
      <vt:lpstr>Explicit Character-to-Numeric Conversion</vt:lpstr>
      <vt:lpstr>Explicit Character-to-Numeric Conversion</vt:lpstr>
      <vt:lpstr>Explicit Character-to-Numeric Conversion</vt:lpstr>
      <vt:lpstr>Converting a Variable to Another Data Type</vt:lpstr>
      <vt:lpstr>5.12 Short Answer Poll</vt:lpstr>
      <vt:lpstr>5.12 Short Answer Poll – Correct Answer</vt:lpstr>
      <vt:lpstr>Converting a Variable to Another Data Type</vt:lpstr>
      <vt:lpstr>Converting a Variable to Another Data Type</vt:lpstr>
      <vt:lpstr>Converting a Variable to Another Data Type</vt:lpstr>
      <vt:lpstr>Converting a Variable to Another Data Type</vt:lpstr>
      <vt:lpstr>Converting a Variable: Compilation</vt:lpstr>
      <vt:lpstr>Converting a Variable: Compilation</vt:lpstr>
      <vt:lpstr>Converting a Variable: Compilation</vt:lpstr>
      <vt:lpstr>PowerPoint Presentation</vt:lpstr>
      <vt:lpstr>Business Scenario: Continued</vt:lpstr>
      <vt:lpstr>Business Scenario: Continued</vt:lpstr>
      <vt:lpstr>Automatic Numeric-to-Character Conversion</vt:lpstr>
      <vt:lpstr>Automatic Numeric-to-Character Conversion</vt:lpstr>
      <vt:lpstr>Automatic Numeric-to-Character Conversion</vt:lpstr>
      <vt:lpstr>Automatic Numeric-to-Character Conversion</vt:lpstr>
      <vt:lpstr>Automatic Numeric-to-Character Conversion</vt:lpstr>
      <vt:lpstr>Automatic Numeric-to-Character Conversion</vt:lpstr>
      <vt:lpstr>Automatic Numeric-to-Character Conversion</vt:lpstr>
      <vt:lpstr>PUT Function: Example</vt:lpstr>
      <vt:lpstr>PUT Function: Example</vt:lpstr>
      <vt:lpstr>PUT Function: Example</vt:lpstr>
      <vt:lpstr>Explicit Numeric-to-Character Conversion</vt:lpstr>
      <vt:lpstr>Explicit Numeric-to-Character Conversion</vt:lpstr>
      <vt:lpstr>CAT Functions and Numeric Conversion</vt:lpstr>
      <vt:lpstr>Convert HR Data: Complete Program</vt:lpstr>
      <vt:lpstr>Convert HR Data: Complete Program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Susan Hoggard</dc:creator>
  <cp:lastModifiedBy>Morgan31955</cp:lastModifiedBy>
  <cp:revision>700</cp:revision>
  <dcterms:created xsi:type="dcterms:W3CDTF">1999-09-27T19:09:26Z</dcterms:created>
  <dcterms:modified xsi:type="dcterms:W3CDTF">2018-01-18T03:53:22Z</dcterms:modified>
</cp:coreProperties>
</file>