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4.xml" ContentType="application/vnd.openxmlformats-officedocument.presentationml.notesSlide+xml"/>
  <Override PartName="/ppt/tags/tag25.xml" ContentType="application/vnd.openxmlformats-officedocument.presentationml.tags+xml"/>
  <Override PartName="/ppt/notesSlides/notesSlide15.xml" ContentType="application/vnd.openxmlformats-officedocument.presentationml.notesSlide+xml"/>
  <Override PartName="/ppt/tags/tag26.xml" ContentType="application/vnd.openxmlformats-officedocument.presentationml.tags+xml"/>
  <Override PartName="/ppt/notesSlides/notesSlide16.xml" ContentType="application/vnd.openxmlformats-officedocument.presentationml.notesSlide+xml"/>
  <Override PartName="/ppt/tags/tag27.xml" ContentType="application/vnd.openxmlformats-officedocument.presentationml.tags+xml"/>
  <Override PartName="/ppt/notesSlides/notesSlide17.xml" ContentType="application/vnd.openxmlformats-officedocument.presentationml.notesSlide+xml"/>
  <Override PartName="/ppt/tags/tag28.xml" ContentType="application/vnd.openxmlformats-officedocument.presentationml.tags+xml"/>
  <Override PartName="/ppt/notesSlides/notesSlide18.xml" ContentType="application/vnd.openxmlformats-officedocument.presentationml.notesSlide+xml"/>
  <Override PartName="/ppt/tags/tag29.xml" ContentType="application/vnd.openxmlformats-officedocument.presentationml.tags+xml"/>
  <Override PartName="/ppt/notesSlides/notesSlide19.xml" ContentType="application/vnd.openxmlformats-officedocument.presentationml.notesSlide+xml"/>
  <Override PartName="/ppt/tags/tag30.xml" ContentType="application/vnd.openxmlformats-officedocument.presentationml.tags+xml"/>
  <Override PartName="/ppt/notesSlides/notesSlide20.xml" ContentType="application/vnd.openxmlformats-officedocument.presentationml.notesSlide+xml"/>
  <Override PartName="/ppt/tags/tag31.xml" ContentType="application/vnd.openxmlformats-officedocument.presentationml.tags+xml"/>
  <Override PartName="/ppt/notesSlides/notesSlide21.xml" ContentType="application/vnd.openxmlformats-officedocument.presentationml.notesSlide+xml"/>
  <Override PartName="/ppt/tags/tag32.xml" ContentType="application/vnd.openxmlformats-officedocument.presentationml.tags+xml"/>
  <Override PartName="/ppt/notesSlides/notesSlide22.xml" ContentType="application/vnd.openxmlformats-officedocument.presentationml.notesSlide+xml"/>
  <Override PartName="/ppt/tags/tag33.xml" ContentType="application/vnd.openxmlformats-officedocument.presentationml.tags+xml"/>
  <Override PartName="/ppt/notesSlides/notesSlide23.xml" ContentType="application/vnd.openxmlformats-officedocument.presentationml.notesSlide+xml"/>
  <Override PartName="/ppt/tags/tag34.xml" ContentType="application/vnd.openxmlformats-officedocument.presentationml.tags+xml"/>
  <Override PartName="/ppt/notesSlides/notesSlide24.xml" ContentType="application/vnd.openxmlformats-officedocument.presentationml.notesSlide+xml"/>
  <Override PartName="/ppt/tags/tag35.xml" ContentType="application/vnd.openxmlformats-officedocument.presentationml.tags+xml"/>
  <Override PartName="/ppt/notesSlides/notesSlide25.xml" ContentType="application/vnd.openxmlformats-officedocument.presentationml.notesSlide+xml"/>
  <Override PartName="/ppt/tags/tag36.xml" ContentType="application/vnd.openxmlformats-officedocument.presentationml.tags+xml"/>
  <Override PartName="/ppt/notesSlides/notesSlide26.xml" ContentType="application/vnd.openxmlformats-officedocument.presentationml.notesSlide+xml"/>
  <Override PartName="/ppt/tags/tag37.xml" ContentType="application/vnd.openxmlformats-officedocument.presentationml.tags+xml"/>
  <Override PartName="/ppt/notesSlides/notesSlide2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40.xml" ContentType="application/vnd.openxmlformats-officedocument.presentationml.tags+xml"/>
  <Override PartName="/ppt/notesSlides/notesSlide30.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31.xml" ContentType="application/vnd.openxmlformats-officedocument.presentationml.notesSlide+xml"/>
  <Override PartName="/ppt/tags/tag43.xml" ContentType="application/vnd.openxmlformats-officedocument.presentationml.tags+xml"/>
  <Override PartName="/ppt/notesSlides/notesSlide32.xml" ContentType="application/vnd.openxmlformats-officedocument.presentationml.notesSlide+xml"/>
  <Override PartName="/ppt/tags/tag44.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50.xml" ContentType="application/vnd.openxmlformats-officedocument.presentationml.tags+xml"/>
  <Override PartName="/ppt/notesSlides/notesSlide39.xml" ContentType="application/vnd.openxmlformats-officedocument.presentationml.notesSlide+xml"/>
  <Override PartName="/ppt/tags/tag51.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57.xml" ContentType="application/vnd.openxmlformats-officedocument.presentationml.tags+xml"/>
  <Override PartName="/ppt/notesSlides/notesSlide45.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46.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47.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64.xml" ContentType="application/vnd.openxmlformats-officedocument.presentationml.tags+xml"/>
  <Override PartName="/ppt/notesSlides/notesSlide5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54.xml" ContentType="application/vnd.openxmlformats-officedocument.presentationml.notesSlide+xml"/>
  <Override PartName="/ppt/tags/tag70.xml" ContentType="application/vnd.openxmlformats-officedocument.presentationml.tags+xml"/>
  <Override PartName="/ppt/notesSlides/notesSlide55.xml" ContentType="application/vnd.openxmlformats-officedocument.presentationml.notesSlide+xml"/>
  <Override PartName="/ppt/tags/tag71.xml" ContentType="application/vnd.openxmlformats-officedocument.presentationml.tags+xml"/>
  <Override PartName="/ppt/notesSlides/notesSlide56.xml" ContentType="application/vnd.openxmlformats-officedocument.presentationml.notesSlide+xml"/>
  <Override PartName="/ppt/tags/tag72.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73.xml" ContentType="application/vnd.openxmlformats-officedocument.presentationml.tags+xml"/>
  <Override PartName="/ppt/notesSlides/notesSlide59.xml" ContentType="application/vnd.openxmlformats-officedocument.presentationml.notesSlide+xml"/>
  <Override PartName="/ppt/tags/tag74.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64.xml" ContentType="application/vnd.openxmlformats-officedocument.presentationml.notesSlide+xml"/>
  <Override PartName="/ppt/tags/tag79.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80.xml" ContentType="application/vnd.openxmlformats-officedocument.presentationml.tags+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tags/tag81.xml" ContentType="application/vnd.openxmlformats-officedocument.presentationml.tags+xml"/>
  <Override PartName="/ppt/notesSlides/notesSlide74.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75.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76.xml" ContentType="application/vnd.openxmlformats-officedocument.presentationml.notesSlide+xml"/>
  <Override PartName="/ppt/tags/tag92.xml" ContentType="application/vnd.openxmlformats-officedocument.presentationml.tags+xml"/>
  <Override PartName="/ppt/notesSlides/notesSlide77.xml" ContentType="application/vnd.openxmlformats-officedocument.presentationml.notesSlide+xml"/>
  <Override PartName="/ppt/tags/tag93.xml" ContentType="application/vnd.openxmlformats-officedocument.presentationml.tags+xml"/>
  <Override PartName="/ppt/notesSlides/notesSlide78.xml" ContentType="application/vnd.openxmlformats-officedocument.presentationml.notesSlide+xml"/>
  <Override PartName="/ppt/tags/tag94.xml" ContentType="application/vnd.openxmlformats-officedocument.presentationml.tags+xml"/>
  <Override PartName="/ppt/notesSlides/notesSlide79.xml" ContentType="application/vnd.openxmlformats-officedocument.presentationml.notesSlide+xml"/>
  <Override PartName="/ppt/tags/tag95.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tags/tag96.xml" ContentType="application/vnd.openxmlformats-officedocument.presentationml.tags+xml"/>
  <Override PartName="/ppt/notesSlides/notesSlide82.xml" ContentType="application/vnd.openxmlformats-officedocument.presentationml.notesSlide+xml"/>
  <Override PartName="/ppt/tags/tag97.xml" ContentType="application/vnd.openxmlformats-officedocument.presentationml.tags+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tags/tag98.xml" ContentType="application/vnd.openxmlformats-officedocument.presentationml.tags+xml"/>
  <Override PartName="/ppt/notesSlides/notesSlide85.xml" ContentType="application/vnd.openxmlformats-officedocument.presentationml.notesSlide+xml"/>
  <Override PartName="/ppt/tags/tag99.xml" ContentType="application/vnd.openxmlformats-officedocument.presentationml.tags+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tags/tag100.xml" ContentType="application/vnd.openxmlformats-officedocument.presentationml.tags+xml"/>
  <Override PartName="/ppt/notesSlides/notesSlide89.xml" ContentType="application/vnd.openxmlformats-officedocument.presentationml.notesSlide+xml"/>
  <Override PartName="/ppt/tags/tag101.xml" ContentType="application/vnd.openxmlformats-officedocument.presentationml.tags+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tags/tag102.xml" ContentType="application/vnd.openxmlformats-officedocument.presentationml.tags+xml"/>
  <Override PartName="/ppt/notesSlides/notesSlide92.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notesSlides/notesSlide93.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94.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95.xml" ContentType="application/vnd.openxmlformats-officedocument.presentationml.notesSlide+xml"/>
  <Override PartName="/ppt/tags/tag109.xml" ContentType="application/vnd.openxmlformats-officedocument.presentationml.tags+xml"/>
  <Override PartName="/ppt/notesSlides/notesSlide96.xml" ContentType="application/vnd.openxmlformats-officedocument.presentationml.notesSlide+xml"/>
  <Override PartName="/ppt/tags/tag110.xml" ContentType="application/vnd.openxmlformats-officedocument.presentationml.tags+xml"/>
  <Override PartName="/ppt/notesSlides/notesSlide97.xml" ContentType="application/vnd.openxmlformats-officedocument.presentationml.notesSlide+xml"/>
  <Override PartName="/ppt/tags/tag111.xml" ContentType="application/vnd.openxmlformats-officedocument.presentationml.tags+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tags/tag112.xml" ContentType="application/vnd.openxmlformats-officedocument.presentationml.tags+xml"/>
  <Override PartName="/ppt/notesSlides/notesSlide100.xml" ContentType="application/vnd.openxmlformats-officedocument.presentationml.notesSlide+xml"/>
  <Override PartName="/ppt/tags/tag113.xml" ContentType="application/vnd.openxmlformats-officedocument.presentationml.tags+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tags/tag114.xml" ContentType="application/vnd.openxmlformats-officedocument.presentationml.tags+xml"/>
  <Override PartName="/ppt/notesSlides/notesSlide103.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notesSlides/notesSlide104.xml" ContentType="application/vnd.openxmlformats-officedocument.presentationml.notesSlide+xml"/>
  <Override PartName="/ppt/tags/tag117.xml" ContentType="application/vnd.openxmlformats-officedocument.presentationml.tags+xml"/>
  <Override PartName="/ppt/notesSlides/notesSlide105.xml" ContentType="application/vnd.openxmlformats-officedocument.presentationml.notesSlide+xml"/>
  <Override PartName="/ppt/tags/tag118.xml" ContentType="application/vnd.openxmlformats-officedocument.presentationml.tags+xml"/>
  <Override PartName="/ppt/notesSlides/notesSlide106.xml" ContentType="application/vnd.openxmlformats-officedocument.presentationml.notesSlide+xml"/>
  <Override PartName="/ppt/tags/tag119.xml" ContentType="application/vnd.openxmlformats-officedocument.presentationml.tags+xml"/>
  <Override PartName="/ppt/notesSlides/notesSlide107.xml" ContentType="application/vnd.openxmlformats-officedocument.presentationml.notesSlide+xml"/>
  <Override PartName="/ppt/tags/tag120.xml" ContentType="application/vnd.openxmlformats-officedocument.presentationml.tags+xml"/>
  <Override PartName="/ppt/notesSlides/notesSlide108.xml" ContentType="application/vnd.openxmlformats-officedocument.presentationml.notesSlide+xml"/>
  <Override PartName="/ppt/tags/tag121.xml" ContentType="application/vnd.openxmlformats-officedocument.presentationml.tags+xml"/>
  <Override PartName="/ppt/notesSlides/notesSlide109.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notesSlides/notesSlide110.xml" ContentType="application/vnd.openxmlformats-officedocument.presentationml.notesSlide+xml"/>
  <Override PartName="/ppt/tags/tag124.xml" ContentType="application/vnd.openxmlformats-officedocument.presentationml.tags+xml"/>
  <Override PartName="/ppt/notesSlides/notesSlide111.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12.xml" ContentType="application/vnd.openxmlformats-officedocument.presentationml.notesSlide+xml"/>
  <Override PartName="/ppt/tags/tag129.xml" ContentType="application/vnd.openxmlformats-officedocument.presentationml.tags+xml"/>
  <Override PartName="/ppt/notesSlides/notesSlide113.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114.xml" ContentType="application/vnd.openxmlformats-officedocument.presentationml.notesSlide+xml"/>
  <Override PartName="/ppt/tags/tag134.xml" ContentType="application/vnd.openxmlformats-officedocument.presentationml.tags+xml"/>
  <Override PartName="/ppt/notesSlides/notesSlide115.xml" ContentType="application/vnd.openxmlformats-officedocument.presentationml.notesSlide+xml"/>
  <Override PartName="/ppt/tags/tag135.xml" ContentType="application/vnd.openxmlformats-officedocument.presentationml.tags+xml"/>
  <Override PartName="/ppt/notesSlides/notesSlide116.xml" ContentType="application/vnd.openxmlformats-officedocument.presentationml.notesSlide+xml"/>
  <Override PartName="/ppt/tags/tag136.xml" ContentType="application/vnd.openxmlformats-officedocument.presentationml.tags+xml"/>
  <Override PartName="/ppt/notesSlides/notesSlide117.xml" ContentType="application/vnd.openxmlformats-officedocument.presentationml.notesSlide+xml"/>
  <Override PartName="/ppt/tags/tag137.xml" ContentType="application/vnd.openxmlformats-officedocument.presentationml.tags+xml"/>
  <Override PartName="/ppt/notesSlides/notesSlide118.xml" ContentType="application/vnd.openxmlformats-officedocument.presentationml.notesSlide+xml"/>
  <Override PartName="/ppt/tags/tag138.xml" ContentType="application/vnd.openxmlformats-officedocument.presentationml.tags+xml"/>
  <Override PartName="/ppt/notesSlides/notesSlide119.xml" ContentType="application/vnd.openxmlformats-officedocument.presentationml.notesSlide+xml"/>
  <Override PartName="/ppt/tags/tag139.xml" ContentType="application/vnd.openxmlformats-officedocument.presentationml.tags+xml"/>
  <Override PartName="/ppt/notesSlides/notesSlide120.xml" ContentType="application/vnd.openxmlformats-officedocument.presentationml.notesSlide+xml"/>
  <Override PartName="/ppt/tags/tag140.xml" ContentType="application/vnd.openxmlformats-officedocument.presentationml.tags+xml"/>
  <Override PartName="/ppt/notesSlides/notesSlide121.xml" ContentType="application/vnd.openxmlformats-officedocument.presentationml.notesSlide+xml"/>
  <Override PartName="/ppt/tags/tag141.xml" ContentType="application/vnd.openxmlformats-officedocument.presentationml.tags+xml"/>
  <Override PartName="/ppt/notesSlides/notesSlide122.xml" ContentType="application/vnd.openxmlformats-officedocument.presentationml.notesSlide+xml"/>
  <Override PartName="/ppt/tags/tag142.xml" ContentType="application/vnd.openxmlformats-officedocument.presentationml.tags+xml"/>
  <Override PartName="/ppt/notesSlides/notesSlide123.xml" ContentType="application/vnd.openxmlformats-officedocument.presentationml.notesSlide+xml"/>
  <Override PartName="/ppt/tags/tag143.xml" ContentType="application/vnd.openxmlformats-officedocument.presentationml.tags+xml"/>
  <Override PartName="/ppt/notesSlides/notesSlide124.xml" ContentType="application/vnd.openxmlformats-officedocument.presentationml.notesSlide+xml"/>
  <Override PartName="/ppt/tags/tag144.xml" ContentType="application/vnd.openxmlformats-officedocument.presentationml.tags+xml"/>
  <Override PartName="/ppt/notesSlides/notesSlide125.xml" ContentType="application/vnd.openxmlformats-officedocument.presentationml.notesSlide+xml"/>
  <Override PartName="/ppt/tags/tag145.xml" ContentType="application/vnd.openxmlformats-officedocument.presentationml.tags+xml"/>
  <Override PartName="/ppt/notesSlides/notesSlide126.xml" ContentType="application/vnd.openxmlformats-officedocument.presentationml.notesSlide+xml"/>
  <Override PartName="/ppt/tags/tag146.xml" ContentType="application/vnd.openxmlformats-officedocument.presentationml.tags+xml"/>
  <Override PartName="/ppt/notesSlides/notesSlide127.xml" ContentType="application/vnd.openxmlformats-officedocument.presentationml.notesSlide+xml"/>
  <Override PartName="/ppt/tags/tag147.xml" ContentType="application/vnd.openxmlformats-officedocument.presentationml.tags+xml"/>
  <Override PartName="/ppt/notesSlides/notesSlide1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5301" r:id="rId1"/>
  </p:sldMasterIdLst>
  <p:notesMasterIdLst>
    <p:notesMasterId r:id="rId130"/>
  </p:notesMasterIdLst>
  <p:handoutMasterIdLst>
    <p:handoutMasterId r:id="rId131"/>
  </p:handoutMasterIdLst>
  <p:sldIdLst>
    <p:sldId id="866" r:id="rId2"/>
    <p:sldId id="878" r:id="rId3"/>
    <p:sldId id="258" r:id="rId4"/>
    <p:sldId id="860" r:id="rId5"/>
    <p:sldId id="787" r:id="rId6"/>
    <p:sldId id="263" r:id="rId7"/>
    <p:sldId id="264" r:id="rId8"/>
    <p:sldId id="266" r:id="rId9"/>
    <p:sldId id="882" r:id="rId10"/>
    <p:sldId id="883" r:id="rId11"/>
    <p:sldId id="696" r:id="rId12"/>
    <p:sldId id="881" r:id="rId13"/>
    <p:sldId id="861" r:id="rId14"/>
    <p:sldId id="471" r:id="rId15"/>
    <p:sldId id="790" r:id="rId16"/>
    <p:sldId id="473" r:id="rId17"/>
    <p:sldId id="474" r:id="rId18"/>
    <p:sldId id="475" r:id="rId19"/>
    <p:sldId id="791" r:id="rId20"/>
    <p:sldId id="477" r:id="rId21"/>
    <p:sldId id="478" r:id="rId22"/>
    <p:sldId id="479" r:id="rId23"/>
    <p:sldId id="793" r:id="rId24"/>
    <p:sldId id="481" r:id="rId25"/>
    <p:sldId id="482" r:id="rId26"/>
    <p:sldId id="483" r:id="rId27"/>
    <p:sldId id="794" r:id="rId28"/>
    <p:sldId id="874" r:id="rId29"/>
    <p:sldId id="293" r:id="rId30"/>
    <p:sldId id="884" r:id="rId31"/>
    <p:sldId id="885" r:id="rId32"/>
    <p:sldId id="899" r:id="rId33"/>
    <p:sldId id="877" r:id="rId34"/>
    <p:sldId id="879" r:id="rId35"/>
    <p:sldId id="296" r:id="rId36"/>
    <p:sldId id="297" r:id="rId37"/>
    <p:sldId id="298" r:id="rId38"/>
    <p:sldId id="299" r:id="rId39"/>
    <p:sldId id="886" r:id="rId40"/>
    <p:sldId id="887" r:id="rId41"/>
    <p:sldId id="796" r:id="rId42"/>
    <p:sldId id="463" r:id="rId43"/>
    <p:sldId id="797" r:id="rId44"/>
    <p:sldId id="798" r:id="rId45"/>
    <p:sldId id="888" r:id="rId46"/>
    <p:sldId id="889" r:id="rId47"/>
    <p:sldId id="678" r:id="rId48"/>
    <p:sldId id="308" r:id="rId49"/>
    <p:sldId id="799" r:id="rId50"/>
    <p:sldId id="732" r:id="rId51"/>
    <p:sldId id="890" r:id="rId52"/>
    <p:sldId id="891" r:id="rId53"/>
    <p:sldId id="800" r:id="rId54"/>
    <p:sldId id="738" r:id="rId55"/>
    <p:sldId id="739" r:id="rId56"/>
    <p:sldId id="740" r:id="rId57"/>
    <p:sldId id="741" r:id="rId58"/>
    <p:sldId id="742" r:id="rId59"/>
    <p:sldId id="854" r:id="rId60"/>
    <p:sldId id="876" r:id="rId61"/>
    <p:sldId id="322" r:id="rId62"/>
    <p:sldId id="326" r:id="rId63"/>
    <p:sldId id="862" r:id="rId64"/>
    <p:sldId id="324" r:id="rId65"/>
    <p:sldId id="801" r:id="rId66"/>
    <p:sldId id="802" r:id="rId67"/>
    <p:sldId id="327" r:id="rId68"/>
    <p:sldId id="329" r:id="rId69"/>
    <p:sldId id="497" r:id="rId70"/>
    <p:sldId id="627" r:id="rId71"/>
    <p:sldId id="503" r:id="rId72"/>
    <p:sldId id="803" r:id="rId73"/>
    <p:sldId id="333" r:id="rId74"/>
    <p:sldId id="893" r:id="rId75"/>
    <p:sldId id="894" r:id="rId76"/>
    <p:sldId id="336" r:id="rId77"/>
    <p:sldId id="337" r:id="rId78"/>
    <p:sldId id="578" r:id="rId79"/>
    <p:sldId id="579" r:id="rId80"/>
    <p:sldId id="580" r:id="rId81"/>
    <p:sldId id="341" r:id="rId82"/>
    <p:sldId id="855" r:id="rId83"/>
    <p:sldId id="875" r:id="rId84"/>
    <p:sldId id="344" r:id="rId85"/>
    <p:sldId id="680" r:id="rId86"/>
    <p:sldId id="701" r:id="rId87"/>
    <p:sldId id="651" r:id="rId88"/>
    <p:sldId id="707" r:id="rId89"/>
    <p:sldId id="863" r:id="rId90"/>
    <p:sldId id="346" r:id="rId91"/>
    <p:sldId id="347" r:id="rId92"/>
    <p:sldId id="864" r:id="rId93"/>
    <p:sldId id="895" r:id="rId94"/>
    <p:sldId id="896" r:id="rId95"/>
    <p:sldId id="349" r:id="rId96"/>
    <p:sldId id="350" r:id="rId97"/>
    <p:sldId id="581" r:id="rId98"/>
    <p:sldId id="582" r:id="rId99"/>
    <p:sldId id="353" r:id="rId100"/>
    <p:sldId id="857" r:id="rId101"/>
    <p:sldId id="354" r:id="rId102"/>
    <p:sldId id="589" r:id="rId103"/>
    <p:sldId id="410" r:id="rId104"/>
    <p:sldId id="524" r:id="rId105"/>
    <p:sldId id="520" r:id="rId106"/>
    <p:sldId id="522" r:id="rId107"/>
    <p:sldId id="523" r:id="rId108"/>
    <p:sldId id="583" r:id="rId109"/>
    <p:sldId id="653" r:id="rId110"/>
    <p:sldId id="652" r:id="rId111"/>
    <p:sldId id="362" r:id="rId112"/>
    <p:sldId id="363" r:id="rId113"/>
    <p:sldId id="654" r:id="rId114"/>
    <p:sldId id="655" r:id="rId115"/>
    <p:sldId id="897" r:id="rId116"/>
    <p:sldId id="898" r:id="rId117"/>
    <p:sldId id="858" r:id="rId118"/>
    <p:sldId id="859" r:id="rId119"/>
    <p:sldId id="807" r:id="rId120"/>
    <p:sldId id="809" r:id="rId121"/>
    <p:sldId id="811" r:id="rId122"/>
    <p:sldId id="813" r:id="rId123"/>
    <p:sldId id="815" r:id="rId124"/>
    <p:sldId id="817" r:id="rId125"/>
    <p:sldId id="819" r:id="rId126"/>
    <p:sldId id="821" r:id="rId127"/>
    <p:sldId id="823" r:id="rId128"/>
    <p:sldId id="825" r:id="rId129"/>
  </p:sldIdLst>
  <p:sldSz cx="9144000" cy="6858000" type="screen4x3"/>
  <p:notesSz cx="6934200" cy="9234488"/>
  <p:custDataLst>
    <p:tags r:id="rId132"/>
  </p:custDataLst>
  <p:defaultTextStyle>
    <a:defPPr>
      <a:defRPr lang="en-US"/>
    </a:defPPr>
    <a:lvl1pPr algn="l" rtl="0" fontAlgn="base">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1pPr>
    <a:lvl2pPr marL="457200" algn="l" rtl="0" fontAlgn="base">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2pPr>
    <a:lvl3pPr marL="914400" algn="l" rtl="0" fontAlgn="base">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3pPr>
    <a:lvl4pPr marL="1371600" algn="l" rtl="0" fontAlgn="base">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4pPr>
    <a:lvl5pPr marL="1828800" algn="l" rtl="0" fontAlgn="base">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orient="horz" pos="514" userDrawn="1">
          <p15:clr>
            <a:srgbClr val="A4A3A4"/>
          </p15:clr>
        </p15:guide>
        <p15:guide id="3" orient="horz" pos="721" userDrawn="1">
          <p15:clr>
            <a:srgbClr val="A4A3A4"/>
          </p15:clr>
        </p15:guide>
        <p15:guide id="4" orient="horz" pos="1032" userDrawn="1">
          <p15:clr>
            <a:srgbClr val="A4A3A4"/>
          </p15:clr>
        </p15:guide>
        <p15:guide id="5" pos="2881" userDrawn="1">
          <p15:clr>
            <a:srgbClr val="A4A3A4"/>
          </p15:clr>
        </p15:guide>
        <p15:guide id="6" pos="4599" userDrawn="1">
          <p15:clr>
            <a:srgbClr val="A4A3A4"/>
          </p15:clr>
        </p15:guide>
        <p15:guide id="7" pos="5706" userDrawn="1">
          <p15:clr>
            <a:srgbClr val="A4A3A4"/>
          </p15:clr>
        </p15:guide>
        <p15:guide id="8" pos="439" userDrawn="1">
          <p15:clr>
            <a:srgbClr val="A4A3A4"/>
          </p15:clr>
        </p15:guide>
        <p15:guide id="9" pos="731" userDrawn="1">
          <p15:clr>
            <a:srgbClr val="A4A3A4"/>
          </p15:clr>
        </p15:guide>
        <p15:guide id="10" orient="horz" pos="4176"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800080"/>
    <a:srgbClr val="008080"/>
    <a:srgbClr val="990033"/>
    <a:srgbClr val="FFFFFF"/>
    <a:srgbClr val="000000"/>
    <a:srgbClr val="0070C0"/>
    <a:srgbClr val="080000"/>
    <a:srgbClr val="0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50" autoAdjust="0"/>
    <p:restoredTop sz="71769" autoAdjust="0"/>
  </p:normalViewPr>
  <p:slideViewPr>
    <p:cSldViewPr snapToGrid="0" showGuides="1">
      <p:cViewPr varScale="1">
        <p:scale>
          <a:sx n="68" d="100"/>
          <a:sy n="68" d="100"/>
        </p:scale>
        <p:origin x="1556" y="56"/>
      </p:cViewPr>
      <p:guideLst>
        <p:guide orient="horz"/>
        <p:guide orient="horz" pos="514"/>
        <p:guide orient="horz" pos="721"/>
        <p:guide orient="horz" pos="1032"/>
        <p:guide pos="2881"/>
        <p:guide pos="4599"/>
        <p:guide pos="5706"/>
        <p:guide pos="439"/>
        <p:guide pos="731"/>
        <p:guide orient="horz" pos="4176"/>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Lst>
  </p:outlineViewPr>
  <p:notesTextViewPr>
    <p:cViewPr>
      <p:scale>
        <a:sx n="125" d="100"/>
        <a:sy n="125" d="100"/>
      </p:scale>
      <p:origin x="0" y="0"/>
    </p:cViewPr>
  </p:notesTextViewPr>
  <p:sorterViewPr>
    <p:cViewPr varScale="1">
      <p:scale>
        <a:sx n="1" d="1"/>
        <a:sy n="1" d="1"/>
      </p:scale>
      <p:origin x="0" y="34644"/>
    </p:cViewPr>
  </p:sorterViewPr>
  <p:notesViewPr>
    <p:cSldViewPr snapToGrid="0" showGuides="1">
      <p:cViewPr varScale="1">
        <p:scale>
          <a:sx n="73" d="100"/>
          <a:sy n="73" d="100"/>
        </p:scale>
        <p:origin x="2400" y="72"/>
      </p:cViewPr>
      <p:guideLst>
        <p:guide orient="horz" pos="2909"/>
        <p:guide pos="218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notesMaster" Target="notesMasters/notesMaster1.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handoutMaster" Target="handoutMasters/handout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8" Type="http://schemas.openxmlformats.org/officeDocument/2006/relationships/slide" Target="slides/slide20.xml"/><Relationship Id="rId13" Type="http://schemas.openxmlformats.org/officeDocument/2006/relationships/slide" Target="slides/slide25.xml"/><Relationship Id="rId18" Type="http://schemas.openxmlformats.org/officeDocument/2006/relationships/slide" Target="slides/slide48.xml"/><Relationship Id="rId3" Type="http://schemas.openxmlformats.org/officeDocument/2006/relationships/slide" Target="slides/slide15.xml"/><Relationship Id="rId21" Type="http://schemas.openxmlformats.org/officeDocument/2006/relationships/slide" Target="slides/slide56.xml"/><Relationship Id="rId7" Type="http://schemas.openxmlformats.org/officeDocument/2006/relationships/slide" Target="slides/slide19.xml"/><Relationship Id="rId12" Type="http://schemas.openxmlformats.org/officeDocument/2006/relationships/slide" Target="slides/slide24.xml"/><Relationship Id="rId17" Type="http://schemas.openxmlformats.org/officeDocument/2006/relationships/slide" Target="slides/slide47.xml"/><Relationship Id="rId2" Type="http://schemas.openxmlformats.org/officeDocument/2006/relationships/slide" Target="slides/slide14.xml"/><Relationship Id="rId16" Type="http://schemas.openxmlformats.org/officeDocument/2006/relationships/slide" Target="slides/slide28.xml"/><Relationship Id="rId20" Type="http://schemas.openxmlformats.org/officeDocument/2006/relationships/slide" Target="slides/slide55.xml"/><Relationship Id="rId1" Type="http://schemas.openxmlformats.org/officeDocument/2006/relationships/slide" Target="slides/slide7.xml"/><Relationship Id="rId6" Type="http://schemas.openxmlformats.org/officeDocument/2006/relationships/slide" Target="slides/slide18.xml"/><Relationship Id="rId11" Type="http://schemas.openxmlformats.org/officeDocument/2006/relationships/slide" Target="slides/slide23.xml"/><Relationship Id="rId5" Type="http://schemas.openxmlformats.org/officeDocument/2006/relationships/slide" Target="slides/slide17.xml"/><Relationship Id="rId15" Type="http://schemas.openxmlformats.org/officeDocument/2006/relationships/slide" Target="slides/slide27.xml"/><Relationship Id="rId10" Type="http://schemas.openxmlformats.org/officeDocument/2006/relationships/slide" Target="slides/slide22.xml"/><Relationship Id="rId19" Type="http://schemas.openxmlformats.org/officeDocument/2006/relationships/slide" Target="slides/slide50.xml"/><Relationship Id="rId4" Type="http://schemas.openxmlformats.org/officeDocument/2006/relationships/slide" Target="slides/slide16.xml"/><Relationship Id="rId9" Type="http://schemas.openxmlformats.org/officeDocument/2006/relationships/slide" Target="slides/slide21.xml"/><Relationship Id="rId14" Type="http://schemas.openxmlformats.org/officeDocument/2006/relationships/slide" Target="slides/slide26.xml"/><Relationship Id="rId22" Type="http://schemas.openxmlformats.org/officeDocument/2006/relationships/slide" Target="slides/slide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27475" y="0"/>
            <a:ext cx="3005138" cy="461963"/>
          </a:xfrm>
          <a:prstGeom prst="rect">
            <a:avLst/>
          </a:prstGeom>
        </p:spPr>
        <p:txBody>
          <a:bodyPr vert="horz" lIns="91440" tIns="45720" rIns="91440" bIns="45720" rtlCol="0"/>
          <a:lstStyle>
            <a:lvl1pPr algn="r">
              <a:defRPr sz="1200"/>
            </a:lvl1pPr>
          </a:lstStyle>
          <a:p>
            <a:fld id="{EA3D5B11-48D6-42B7-B2E2-23F1DD98C477}" type="datetimeFigureOut">
              <a:rPr lang="en-US" smtClean="0"/>
              <a:t>1/18/2018</a:t>
            </a:fld>
            <a:endParaRPr lang="en-US"/>
          </a:p>
        </p:txBody>
      </p:sp>
      <p:sp>
        <p:nvSpPr>
          <p:cNvPr id="4" name="Footer Placeholder 3"/>
          <p:cNvSpPr>
            <a:spLocks noGrp="1"/>
          </p:cNvSpPr>
          <p:nvPr>
            <p:ph type="ftr" sz="quarter" idx="2"/>
          </p:nvPr>
        </p:nvSpPr>
        <p:spPr>
          <a:xfrm>
            <a:off x="0" y="8770938"/>
            <a:ext cx="3005138" cy="4619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27475" y="8770938"/>
            <a:ext cx="3005138" cy="461962"/>
          </a:xfrm>
          <a:prstGeom prst="rect">
            <a:avLst/>
          </a:prstGeom>
        </p:spPr>
        <p:txBody>
          <a:bodyPr vert="horz" lIns="91440" tIns="45720" rIns="91440" bIns="45720" rtlCol="0" anchor="b"/>
          <a:lstStyle>
            <a:lvl1pPr algn="r">
              <a:defRPr sz="1200"/>
            </a:lvl1pPr>
          </a:lstStyle>
          <a:p>
            <a:fld id="{C09CEAED-2F24-412B-A96E-76FF7436108F}" type="slidenum">
              <a:rPr lang="en-US" smtClean="0"/>
              <a:t>‹#›</a:t>
            </a:fld>
            <a:endParaRPr lang="en-US"/>
          </a:p>
        </p:txBody>
      </p:sp>
    </p:spTree>
    <p:extLst>
      <p:ext uri="{BB962C8B-B14F-4D97-AF65-F5344CB8AC3E}">
        <p14:creationId xmlns:p14="http://schemas.microsoft.com/office/powerpoint/2010/main" val="4087796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391" tIns="46195" rIns="92391" bIns="46195" numCol="1" anchor="t" anchorCtr="0" compatLnSpc="1">
            <a:prstTxWarp prst="textNoShape">
              <a:avLst/>
            </a:prstTxWarp>
          </a:bodyPr>
          <a:lstStyle>
            <a:lvl1pPr defTabSz="923925" eaLnBrk="0" hangingPunct="0">
              <a:defRPr sz="1200">
                <a:latin typeface="Times New Roman" panose="02020603050405020304" pitchFamily="18" charset="0"/>
              </a:defRPr>
            </a:lvl1pPr>
          </a:lstStyle>
          <a:p>
            <a:pPr>
              <a:defRPr/>
            </a:pPr>
            <a:endParaRPr lang="en-US"/>
          </a:p>
        </p:txBody>
      </p:sp>
      <p:sp>
        <p:nvSpPr>
          <p:cNvPr id="419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391" tIns="46195" rIns="92391" bIns="46195" numCol="1" anchor="t" anchorCtr="0" compatLnSpc="1">
            <a:prstTxWarp prst="textNoShape">
              <a:avLst/>
            </a:prstTxWarp>
          </a:bodyPr>
          <a:lstStyle>
            <a:lvl1pPr algn="r" defTabSz="923925" eaLnBrk="0" hangingPunct="0">
              <a:defRPr sz="1200">
                <a:latin typeface="Times New Roman" panose="02020603050405020304" pitchFamily="18" charset="0"/>
              </a:defRPr>
            </a:lvl1pPr>
          </a:lstStyle>
          <a:p>
            <a:pPr>
              <a:defRPr/>
            </a:pPr>
            <a:endParaRPr lang="en-US"/>
          </a:p>
        </p:txBody>
      </p:sp>
      <p:sp>
        <p:nvSpPr>
          <p:cNvPr id="143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391" tIns="46195" rIns="92391" bIns="4619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9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2391" tIns="46195" rIns="92391" bIns="46195" numCol="1" anchor="b" anchorCtr="0" compatLnSpc="1">
            <a:prstTxWarp prst="textNoShape">
              <a:avLst/>
            </a:prstTxWarp>
          </a:bodyPr>
          <a:lstStyle>
            <a:lvl1pPr defTabSz="923925" eaLnBrk="0" hangingPunct="0">
              <a:defRPr sz="1200">
                <a:latin typeface="Times New Roman" panose="02020603050405020304" pitchFamily="18" charset="0"/>
              </a:defRPr>
            </a:lvl1pPr>
          </a:lstStyle>
          <a:p>
            <a:pPr>
              <a:defRPr/>
            </a:pPr>
            <a:endParaRPr lang="en-US"/>
          </a:p>
        </p:txBody>
      </p:sp>
      <p:sp>
        <p:nvSpPr>
          <p:cNvPr id="419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2391" tIns="46195" rIns="92391" bIns="46195" numCol="1" anchor="b" anchorCtr="0" compatLnSpc="1">
            <a:prstTxWarp prst="textNoShape">
              <a:avLst/>
            </a:prstTxWarp>
          </a:bodyPr>
          <a:lstStyle>
            <a:lvl1pPr algn="r" defTabSz="923925" eaLnBrk="0" hangingPunct="0">
              <a:defRPr sz="1200" smtClean="0">
                <a:latin typeface="Times New Roman" panose="02020603050405020304" pitchFamily="18" charset="0"/>
              </a:defRPr>
            </a:lvl1pPr>
          </a:lstStyle>
          <a:p>
            <a:pPr>
              <a:defRPr/>
            </a:pPr>
            <a:fld id="{B87014F7-D82D-403D-8151-69D478D6888D}" type="slidenum">
              <a:rPr lang="en-US" smtClean="0"/>
              <a:pPr>
                <a:defRPr/>
              </a:pPr>
              <a:t>‹#›</a:t>
            </a:fld>
            <a:endParaRPr lang="en-US" dirty="0"/>
          </a:p>
        </p:txBody>
      </p:sp>
    </p:spTree>
    <p:extLst>
      <p:ext uri="{BB962C8B-B14F-4D97-AF65-F5344CB8AC3E}">
        <p14:creationId xmlns:p14="http://schemas.microsoft.com/office/powerpoint/2010/main" val="42261384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1</a:t>
            </a:fld>
            <a:endParaRPr lang="en-US" sz="1200"/>
          </a:p>
        </p:txBody>
      </p:sp>
    </p:spTree>
    <p:extLst>
      <p:ext uri="{BB962C8B-B14F-4D97-AF65-F5344CB8AC3E}">
        <p14:creationId xmlns:p14="http://schemas.microsoft.com/office/powerpoint/2010/main" val="2473945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10</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33848964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100</a:t>
            </a:fld>
            <a:endParaRPr lang="en-US" sz="1200">
              <a:solidFill>
                <a:prstClr val="black"/>
              </a:solidFill>
            </a:endParaRPr>
          </a:p>
        </p:txBody>
      </p:sp>
    </p:spTree>
    <p:extLst>
      <p:ext uri="{BB962C8B-B14F-4D97-AF65-F5344CB8AC3E}">
        <p14:creationId xmlns:p14="http://schemas.microsoft.com/office/powerpoint/2010/main" val="1121792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3150065E-E9C5-4A71-A362-9C54F2B4C49C}" type="slidenum">
              <a:rPr lang="en-US" sz="1200">
                <a:latin typeface="Times New Roman" pitchFamily="18" charset="0"/>
              </a:rPr>
              <a:pPr/>
              <a:t>101</a:t>
            </a:fld>
            <a:endParaRPr lang="en-US" sz="1200">
              <a:latin typeface="Times New Roman" pitchFamily="18" charset="0"/>
            </a:endParaRPr>
          </a:p>
        </p:txBody>
      </p:sp>
      <p:sp>
        <p:nvSpPr>
          <p:cNvPr id="246787" name="Rectangle 2"/>
          <p:cNvSpPr>
            <a:spLocks noGrp="1" noRot="1" noChangeAspect="1" noChangeArrowheads="1" noTextEdit="1"/>
          </p:cNvSpPr>
          <p:nvPr>
            <p:ph type="sldImg"/>
          </p:nvPr>
        </p:nvSpPr>
        <p:spPr>
          <a:xfrm>
            <a:off x="1216025" y="914400"/>
            <a:ext cx="4425950" cy="3319463"/>
          </a:xfrm>
          <a:ln/>
        </p:spPr>
      </p:sp>
      <p:sp>
        <p:nvSpPr>
          <p:cNvPr id="246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Compare each quarterly value with the goal set by management.</a:t>
            </a:r>
          </a:p>
          <a:p>
            <a:endParaRPr lang="en-US" dirty="0">
              <a:latin typeface="Times New Roman" pitchFamily="18" charset="0"/>
            </a:endParaRPr>
          </a:p>
          <a:p>
            <a:r>
              <a:rPr lang="en-US" dirty="0">
                <a:latin typeface="Times New Roman" pitchFamily="18" charset="0"/>
              </a:rPr>
              <a:t>Use 3 arrays: one to access Qtr1-Qtr4</a:t>
            </a:r>
          </a:p>
          <a:p>
            <a:r>
              <a:rPr lang="en-US" dirty="0">
                <a:latin typeface="Times New Roman" pitchFamily="18" charset="0"/>
              </a:rPr>
              <a:t>	one to create the 4 differences</a:t>
            </a:r>
          </a:p>
          <a:p>
            <a:r>
              <a:rPr lang="en-US" dirty="0">
                <a:latin typeface="Times New Roman" pitchFamily="18" charset="0"/>
              </a:rPr>
              <a:t>	one to use as a lookup table.</a:t>
            </a:r>
          </a:p>
        </p:txBody>
      </p:sp>
    </p:spTree>
    <p:extLst>
      <p:ext uri="{BB962C8B-B14F-4D97-AF65-F5344CB8AC3E}">
        <p14:creationId xmlns:p14="http://schemas.microsoft.com/office/powerpoint/2010/main" val="374268904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ADCC9DB-C650-4BC1-B69E-74B47F193BF3}" type="slidenum">
              <a:rPr lang="en-US" sz="1200">
                <a:latin typeface="Times New Roman" pitchFamily="18" charset="0"/>
              </a:rPr>
              <a:pPr/>
              <a:t>102</a:t>
            </a:fld>
            <a:endParaRPr lang="en-US" sz="1200">
              <a:latin typeface="Times New Roman" pitchFamily="18" charset="0"/>
            </a:endParaRPr>
          </a:p>
        </p:txBody>
      </p:sp>
      <p:sp>
        <p:nvSpPr>
          <p:cNvPr id="245763" name="Rectangle 2"/>
          <p:cNvSpPr>
            <a:spLocks noGrp="1" noRot="1" noChangeAspect="1" noChangeArrowheads="1" noTextEdit="1"/>
          </p:cNvSpPr>
          <p:nvPr>
            <p:ph type="sldImg"/>
          </p:nvPr>
        </p:nvSpPr>
        <p:spPr>
          <a:xfrm>
            <a:off x="1216025" y="914400"/>
            <a:ext cx="4425950" cy="3319463"/>
          </a:xfrm>
          <a:ln/>
        </p:spPr>
      </p:sp>
      <p:sp>
        <p:nvSpPr>
          <p:cNvPr id="245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Use commas or spaces to separate values in the list.</a:t>
            </a:r>
          </a:p>
          <a:p>
            <a:endParaRPr lang="en-US" noProof="1">
              <a:latin typeface="Times New Roman" pitchFamily="18" charset="0"/>
            </a:endParaRPr>
          </a:p>
          <a:p>
            <a:r>
              <a:rPr lang="en-US" noProof="1">
                <a:latin typeface="Times New Roman" pitchFamily="18" charset="0"/>
              </a:rPr>
              <a:t>When an initial value list is provided for array elements, the values are retained.  The variables are not read-only – so you can change them, but if you do not change them, they will have constant values for the life of the DATA step.</a:t>
            </a:r>
          </a:p>
        </p:txBody>
      </p:sp>
    </p:spTree>
    <p:extLst>
      <p:ext uri="{BB962C8B-B14F-4D97-AF65-F5344CB8AC3E}">
        <p14:creationId xmlns:p14="http://schemas.microsoft.com/office/powerpoint/2010/main" val="148423911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12359C4-C58A-46A9-891F-431D126D4E7F}" type="slidenum">
              <a:rPr lang="en-US" sz="1200">
                <a:latin typeface="Times New Roman" pitchFamily="18" charset="0"/>
              </a:rPr>
              <a:pPr/>
              <a:t>103</a:t>
            </a:fld>
            <a:endParaRPr lang="en-US" sz="1200">
              <a:latin typeface="Times New Roman" pitchFamily="18" charset="0"/>
            </a:endParaRPr>
          </a:p>
        </p:txBody>
      </p:sp>
      <p:sp>
        <p:nvSpPr>
          <p:cNvPr id="247811" name="Rectangle 2"/>
          <p:cNvSpPr>
            <a:spLocks noGrp="1" noRot="1" noChangeAspect="1" noChangeArrowheads="1" noTextEdit="1"/>
          </p:cNvSpPr>
          <p:nvPr>
            <p:ph type="sldImg"/>
          </p:nvPr>
        </p:nvSpPr>
        <p:spPr>
          <a:xfrm>
            <a:off x="1157288" y="692150"/>
            <a:ext cx="4621212" cy="3465513"/>
          </a:xfrm>
          <a:ln/>
        </p:spPr>
      </p:sp>
      <p:sp>
        <p:nvSpPr>
          <p:cNvPr id="247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9" tIns="45544" rIns="91089" bIns="45544"/>
          <a:lstStyle/>
          <a:p>
            <a:r>
              <a:rPr lang="en-US" noProof="1">
                <a:latin typeface="Times New Roman" pitchFamily="18" charset="0"/>
              </a:rPr>
              <a:t>Walk thru the compile phase to show which variables are created in the PDV.</a:t>
            </a:r>
          </a:p>
        </p:txBody>
      </p:sp>
    </p:spTree>
    <p:extLst>
      <p:ext uri="{BB962C8B-B14F-4D97-AF65-F5344CB8AC3E}">
        <p14:creationId xmlns:p14="http://schemas.microsoft.com/office/powerpoint/2010/main" val="227566256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AED903AA-2EBC-46A0-B42B-6DF1A66A2735}" type="slidenum">
              <a:rPr lang="en-US" sz="1200">
                <a:latin typeface="Times New Roman" pitchFamily="18" charset="0"/>
              </a:rPr>
              <a:pPr/>
              <a:t>104</a:t>
            </a:fld>
            <a:endParaRPr lang="en-US" sz="1200">
              <a:latin typeface="Times New Roman" pitchFamily="18" charset="0"/>
            </a:endParaRPr>
          </a:p>
        </p:txBody>
      </p:sp>
      <p:sp>
        <p:nvSpPr>
          <p:cNvPr id="248835" name="Rectangle 2"/>
          <p:cNvSpPr>
            <a:spLocks noGrp="1" noRot="1" noChangeAspect="1" noChangeArrowheads="1" noTextEdit="1"/>
          </p:cNvSpPr>
          <p:nvPr>
            <p:ph type="sldImg"/>
          </p:nvPr>
        </p:nvSpPr>
        <p:spPr>
          <a:xfrm>
            <a:off x="1157288" y="692150"/>
            <a:ext cx="4621212" cy="3465513"/>
          </a:xfrm>
          <a:ln/>
        </p:spPr>
      </p:sp>
      <p:sp>
        <p:nvSpPr>
          <p:cNvPr id="248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9" tIns="45544" rIns="91089" bIns="45544"/>
          <a:lstStyle/>
          <a:p>
            <a:endParaRPr lang="en-US" noProof="1">
              <a:latin typeface="Times New Roman" pitchFamily="18" charset="0"/>
            </a:endParaRPr>
          </a:p>
        </p:txBody>
      </p:sp>
    </p:spTree>
    <p:extLst>
      <p:ext uri="{BB962C8B-B14F-4D97-AF65-F5344CB8AC3E}">
        <p14:creationId xmlns:p14="http://schemas.microsoft.com/office/powerpoint/2010/main" val="302469435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2C50E9D7-4670-4FE5-B17A-906CE13E0B48}" type="slidenum">
              <a:rPr lang="en-US" sz="1200">
                <a:latin typeface="Times New Roman" pitchFamily="18" charset="0"/>
              </a:rPr>
              <a:pPr/>
              <a:t>105</a:t>
            </a:fld>
            <a:endParaRPr lang="en-US" sz="1200">
              <a:latin typeface="Times New Roman" pitchFamily="18" charset="0"/>
            </a:endParaRPr>
          </a:p>
        </p:txBody>
      </p:sp>
      <p:sp>
        <p:nvSpPr>
          <p:cNvPr id="249859" name="Rectangle 2"/>
          <p:cNvSpPr>
            <a:spLocks noGrp="1" noRot="1" noChangeAspect="1" noChangeArrowheads="1" noTextEdit="1"/>
          </p:cNvSpPr>
          <p:nvPr>
            <p:ph type="sldImg"/>
          </p:nvPr>
        </p:nvSpPr>
        <p:spPr>
          <a:xfrm>
            <a:off x="1157288" y="692150"/>
            <a:ext cx="4621212" cy="3465513"/>
          </a:xfrm>
          <a:ln/>
        </p:spPr>
      </p:sp>
      <p:sp>
        <p:nvSpPr>
          <p:cNvPr id="249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9" tIns="45544" rIns="91089" bIns="45544"/>
          <a:lstStyle/>
          <a:p>
            <a:endParaRPr lang="en-US" noProof="1">
              <a:latin typeface="Times New Roman" pitchFamily="18" charset="0"/>
            </a:endParaRPr>
          </a:p>
        </p:txBody>
      </p:sp>
    </p:spTree>
    <p:extLst>
      <p:ext uri="{BB962C8B-B14F-4D97-AF65-F5344CB8AC3E}">
        <p14:creationId xmlns:p14="http://schemas.microsoft.com/office/powerpoint/2010/main" val="282720282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FE16D0C-45A5-4433-95ED-9D8FEDD533C6}" type="slidenum">
              <a:rPr lang="en-US" sz="1200">
                <a:latin typeface="Times New Roman" pitchFamily="18" charset="0"/>
              </a:rPr>
              <a:pPr/>
              <a:t>106</a:t>
            </a:fld>
            <a:endParaRPr lang="en-US" sz="1200">
              <a:latin typeface="Times New Roman" pitchFamily="18" charset="0"/>
            </a:endParaRPr>
          </a:p>
        </p:txBody>
      </p:sp>
      <p:sp>
        <p:nvSpPr>
          <p:cNvPr id="250883" name="Rectangle 2"/>
          <p:cNvSpPr>
            <a:spLocks noGrp="1" noRot="1" noChangeAspect="1" noChangeArrowheads="1" noTextEdit="1"/>
          </p:cNvSpPr>
          <p:nvPr>
            <p:ph type="sldImg"/>
          </p:nvPr>
        </p:nvSpPr>
        <p:spPr>
          <a:xfrm>
            <a:off x="1157288" y="692150"/>
            <a:ext cx="4621212" cy="3465513"/>
          </a:xfrm>
          <a:ln/>
        </p:spPr>
      </p:sp>
      <p:sp>
        <p:nvSpPr>
          <p:cNvPr id="250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9" tIns="45544" rIns="91089" bIns="45544"/>
          <a:lstStyle/>
          <a:p>
            <a:endParaRPr lang="en-US" noProof="1">
              <a:latin typeface="Times New Roman" pitchFamily="18" charset="0"/>
            </a:endParaRPr>
          </a:p>
        </p:txBody>
      </p:sp>
    </p:spTree>
    <p:extLst>
      <p:ext uri="{BB962C8B-B14F-4D97-AF65-F5344CB8AC3E}">
        <p14:creationId xmlns:p14="http://schemas.microsoft.com/office/powerpoint/2010/main" val="120423133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4D47DE19-0D7E-4A87-97DC-CA9D31B9FAEC}" type="slidenum">
              <a:rPr lang="en-US" sz="1200">
                <a:latin typeface="Times New Roman" pitchFamily="18" charset="0"/>
              </a:rPr>
              <a:pPr/>
              <a:t>107</a:t>
            </a:fld>
            <a:endParaRPr lang="en-US" sz="1200">
              <a:latin typeface="Times New Roman" pitchFamily="18" charset="0"/>
            </a:endParaRPr>
          </a:p>
        </p:txBody>
      </p:sp>
      <p:sp>
        <p:nvSpPr>
          <p:cNvPr id="251907" name="Rectangle 2"/>
          <p:cNvSpPr>
            <a:spLocks noGrp="1" noRot="1" noChangeAspect="1" noChangeArrowheads="1" noTextEdit="1"/>
          </p:cNvSpPr>
          <p:nvPr>
            <p:ph type="sldImg"/>
          </p:nvPr>
        </p:nvSpPr>
        <p:spPr>
          <a:xfrm>
            <a:off x="1157288" y="692150"/>
            <a:ext cx="4621212" cy="3465513"/>
          </a:xfrm>
          <a:ln/>
        </p:spPr>
      </p:sp>
      <p:sp>
        <p:nvSpPr>
          <p:cNvPr id="251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9" tIns="45544" rIns="91089" bIns="45544"/>
          <a:lstStyle/>
          <a:p>
            <a:endParaRPr lang="en-US" noProof="1">
              <a:latin typeface="Times New Roman" pitchFamily="18" charset="0"/>
            </a:endParaRPr>
          </a:p>
        </p:txBody>
      </p:sp>
    </p:spTree>
    <p:extLst>
      <p:ext uri="{BB962C8B-B14F-4D97-AF65-F5344CB8AC3E}">
        <p14:creationId xmlns:p14="http://schemas.microsoft.com/office/powerpoint/2010/main" val="76211236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5ED5382C-39E8-4B38-AC8A-CFC987F23CDC}" type="slidenum">
              <a:rPr lang="en-US" sz="1200">
                <a:latin typeface="Times New Roman" pitchFamily="18" charset="0"/>
              </a:rPr>
              <a:pPr/>
              <a:t>108</a:t>
            </a:fld>
            <a:endParaRPr lang="en-US" sz="1200">
              <a:latin typeface="Times New Roman" pitchFamily="18" charset="0"/>
            </a:endParaRPr>
          </a:p>
        </p:txBody>
      </p:sp>
      <p:sp>
        <p:nvSpPr>
          <p:cNvPr id="252931" name="Rectangle 2"/>
          <p:cNvSpPr>
            <a:spLocks noGrp="1" noRot="1" noChangeAspect="1" noChangeArrowheads="1" noTextEdit="1"/>
          </p:cNvSpPr>
          <p:nvPr>
            <p:ph type="sldImg"/>
          </p:nvPr>
        </p:nvSpPr>
        <p:spPr>
          <a:xfrm>
            <a:off x="1157288" y="692150"/>
            <a:ext cx="4621212" cy="3465513"/>
          </a:xfrm>
          <a:ln/>
        </p:spPr>
      </p:sp>
      <p:sp>
        <p:nvSpPr>
          <p:cNvPr id="252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9" tIns="45544" rIns="91089" bIns="45544"/>
          <a:lstStyle/>
          <a:p>
            <a:r>
              <a:rPr lang="en-US" noProof="1">
                <a:latin typeface="Times New Roman" pitchFamily="18" charset="0"/>
              </a:rPr>
              <a:t>Drop flags are set. Notice that variables in the lookup table are dropped.</a:t>
            </a:r>
          </a:p>
        </p:txBody>
      </p:sp>
    </p:spTree>
    <p:extLst>
      <p:ext uri="{BB962C8B-B14F-4D97-AF65-F5344CB8AC3E}">
        <p14:creationId xmlns:p14="http://schemas.microsoft.com/office/powerpoint/2010/main" val="301356159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D70469A9-2427-4F39-8256-9FBDCA09D10B}" type="slidenum">
              <a:rPr lang="en-US" sz="1200">
                <a:latin typeface="Times New Roman" pitchFamily="18" charset="0"/>
              </a:rPr>
              <a:pPr/>
              <a:t>109</a:t>
            </a:fld>
            <a:endParaRPr lang="en-US" sz="1200">
              <a:latin typeface="Times New Roman" pitchFamily="18" charset="0"/>
            </a:endParaRPr>
          </a:p>
        </p:txBody>
      </p:sp>
      <p:sp>
        <p:nvSpPr>
          <p:cNvPr id="253955" name="Rectangle 2"/>
          <p:cNvSpPr>
            <a:spLocks noGrp="1" noRot="1" noChangeAspect="1" noChangeArrowheads="1" noTextEdit="1"/>
          </p:cNvSpPr>
          <p:nvPr>
            <p:ph type="sldImg"/>
          </p:nvPr>
        </p:nvSpPr>
        <p:spPr>
          <a:xfrm>
            <a:off x="1157288" y="692150"/>
            <a:ext cx="4621212" cy="3465513"/>
          </a:xfrm>
          <a:ln/>
        </p:spPr>
      </p:sp>
      <p:sp>
        <p:nvSpPr>
          <p:cNvPr id="253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9" tIns="45544" rIns="91089" bIns="45544"/>
          <a:lstStyle/>
          <a:p>
            <a:r>
              <a:rPr lang="en-US" noProof="1">
                <a:latin typeface="Times New Roman" pitchFamily="18" charset="0"/>
              </a:rPr>
              <a:t>Retain flags are set on the elements of the lookup table.</a:t>
            </a:r>
          </a:p>
        </p:txBody>
      </p:sp>
    </p:spTree>
    <p:extLst>
      <p:ext uri="{BB962C8B-B14F-4D97-AF65-F5344CB8AC3E}">
        <p14:creationId xmlns:p14="http://schemas.microsoft.com/office/powerpoint/2010/main" val="2243288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xfrm>
            <a:off x="1143000" y="685800"/>
            <a:ext cx="4572000" cy="3429000"/>
          </a:xfrm>
          <a:ln/>
        </p:spPr>
      </p:sp>
      <p:sp>
        <p:nvSpPr>
          <p:cNvPr id="155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This is the second form of the iterative DO statement. </a:t>
            </a:r>
          </a:p>
          <a:p>
            <a:r>
              <a:rPr lang="en-US" noProof="1">
                <a:latin typeface="Times New Roman" pitchFamily="18" charset="0"/>
              </a:rPr>
              <a:t>It uses an item list instead of starting and stopping values.</a:t>
            </a:r>
            <a:endParaRPr lang="en-US" dirty="0">
              <a:latin typeface="Times New Roman" pitchFamily="18" charset="0"/>
            </a:endParaRPr>
          </a:p>
          <a:p>
            <a:endParaRPr lang="en-US" dirty="0">
              <a:latin typeface="Times New Roman" pitchFamily="18" charset="0"/>
            </a:endParaRPr>
          </a:p>
          <a:p>
            <a:r>
              <a:rPr lang="en-US" dirty="0">
                <a:latin typeface="Times New Roman" pitchFamily="18" charset="0"/>
              </a:rPr>
              <a:t>Character constants must be enclosed in quotation marks.</a:t>
            </a:r>
          </a:p>
        </p:txBody>
      </p:sp>
      <p:sp>
        <p:nvSpPr>
          <p:cNvPr id="155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7684204F-9801-462F-ACD1-52CED11086CD}" type="slidenum">
              <a:rPr lang="en-US" sz="1200">
                <a:latin typeface="Times New Roman" pitchFamily="18" charset="0"/>
              </a:rPr>
              <a:pPr/>
              <a:t>11</a:t>
            </a:fld>
            <a:endParaRPr lang="en-US" sz="1200">
              <a:latin typeface="Times New Roman" pitchFamily="18" charset="0"/>
            </a:endParaRPr>
          </a:p>
        </p:txBody>
      </p:sp>
    </p:spTree>
    <p:extLst>
      <p:ext uri="{BB962C8B-B14F-4D97-AF65-F5344CB8AC3E}">
        <p14:creationId xmlns:p14="http://schemas.microsoft.com/office/powerpoint/2010/main" val="353454298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23DB97B-A7E4-445E-A8A0-23E08F37ED6E}" type="slidenum">
              <a:rPr lang="en-US" sz="1200">
                <a:latin typeface="Times New Roman" pitchFamily="18" charset="0"/>
              </a:rPr>
              <a:pPr/>
              <a:t>110</a:t>
            </a:fld>
            <a:endParaRPr lang="en-US" sz="1200">
              <a:latin typeface="Times New Roman" pitchFamily="18" charset="0"/>
            </a:endParaRPr>
          </a:p>
        </p:txBody>
      </p:sp>
      <p:sp>
        <p:nvSpPr>
          <p:cNvPr id="254979" name="Rectangle 2"/>
          <p:cNvSpPr>
            <a:spLocks noGrp="1" noRot="1" noChangeAspect="1" noChangeArrowheads="1" noTextEdit="1"/>
          </p:cNvSpPr>
          <p:nvPr>
            <p:ph type="sldImg"/>
          </p:nvPr>
        </p:nvSpPr>
        <p:spPr>
          <a:xfrm>
            <a:off x="1157288" y="692150"/>
            <a:ext cx="4621212" cy="3465513"/>
          </a:xfrm>
          <a:ln/>
        </p:spPr>
      </p:sp>
      <p:sp>
        <p:nvSpPr>
          <p:cNvPr id="254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9" tIns="45544" rIns="91089" bIns="45544"/>
          <a:lstStyle/>
          <a:p>
            <a:r>
              <a:rPr lang="en-US">
                <a:latin typeface="Times New Roman" pitchFamily="18" charset="0"/>
              </a:rPr>
              <a:t>Initial values are set when the PDV is initialized.</a:t>
            </a:r>
          </a:p>
        </p:txBody>
      </p:sp>
    </p:spTree>
    <p:extLst>
      <p:ext uri="{BB962C8B-B14F-4D97-AF65-F5344CB8AC3E}">
        <p14:creationId xmlns:p14="http://schemas.microsoft.com/office/powerpoint/2010/main" val="262713991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EA86A9C2-AFBB-4549-9C17-C8E9C81D541C}" type="slidenum">
              <a:rPr lang="en-US" sz="1200">
                <a:latin typeface="Times New Roman" pitchFamily="18" charset="0"/>
              </a:rPr>
              <a:pPr/>
              <a:t>111</a:t>
            </a:fld>
            <a:endParaRPr lang="en-US" sz="1200">
              <a:latin typeface="Times New Roman" pitchFamily="18" charset="0"/>
            </a:endParaRPr>
          </a:p>
        </p:txBody>
      </p:sp>
      <p:sp>
        <p:nvSpPr>
          <p:cNvPr id="256003" name="Rectangle 2"/>
          <p:cNvSpPr>
            <a:spLocks noGrp="1" noRot="1" noChangeAspect="1" noChangeArrowheads="1" noTextEdit="1"/>
          </p:cNvSpPr>
          <p:nvPr>
            <p:ph type="sldImg"/>
          </p:nvPr>
        </p:nvSpPr>
        <p:spPr>
          <a:xfrm>
            <a:off x="1216025" y="914400"/>
            <a:ext cx="4425950" cy="3319463"/>
          </a:xfrm>
          <a:ln/>
        </p:spPr>
      </p:sp>
      <p:sp>
        <p:nvSpPr>
          <p:cNvPr id="256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You can make the lookup table temporary by using the _temporary_ keyword.  Remove the DROP= option for the table.</a:t>
            </a:r>
          </a:p>
          <a:p>
            <a:endParaRPr lang="en-US" noProof="1">
              <a:latin typeface="Times New Roman" pitchFamily="18" charset="0"/>
            </a:endParaRPr>
          </a:p>
          <a:p>
            <a:r>
              <a:rPr lang="en-US" noProof="1">
                <a:latin typeface="Times New Roman" pitchFamily="18" charset="0"/>
              </a:rPr>
              <a:t>Temporary tables are not stored in the PDV – they are stored in memory. The elements are not named, so you cannot refer to them as Goal1-Goal4.  You must refer to them as Goal{1} through Goal{4}.</a:t>
            </a:r>
          </a:p>
          <a:p>
            <a:endParaRPr lang="en-US" noProof="1">
              <a:latin typeface="Times New Roman" pitchFamily="18" charset="0"/>
            </a:endParaRPr>
          </a:p>
          <a:p>
            <a:r>
              <a:rPr lang="en-US" noProof="1">
                <a:latin typeface="Times New Roman" pitchFamily="18" charset="0"/>
              </a:rPr>
              <a:t>Note:  For a character array, the type and length of elements must be specified before the  _temporary_ keyword.</a:t>
            </a:r>
          </a:p>
        </p:txBody>
      </p:sp>
    </p:spTree>
    <p:extLst>
      <p:ext uri="{BB962C8B-B14F-4D97-AF65-F5344CB8AC3E}">
        <p14:creationId xmlns:p14="http://schemas.microsoft.com/office/powerpoint/2010/main" val="130708292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D9788035-D6AC-4397-A66B-B7DF97A33F9F}" type="slidenum">
              <a:rPr lang="en-US" sz="1200">
                <a:latin typeface="Times New Roman" pitchFamily="18" charset="0"/>
              </a:rPr>
              <a:pPr/>
              <a:t>112</a:t>
            </a:fld>
            <a:endParaRPr lang="en-US" sz="1200">
              <a:latin typeface="Times New Roman" pitchFamily="18" charset="0"/>
            </a:endParaRPr>
          </a:p>
        </p:txBody>
      </p:sp>
      <p:sp>
        <p:nvSpPr>
          <p:cNvPr id="257027" name="Rectangle 2"/>
          <p:cNvSpPr>
            <a:spLocks noGrp="1" noRot="1" noChangeAspect="1" noChangeArrowheads="1" noTextEdit="1"/>
          </p:cNvSpPr>
          <p:nvPr>
            <p:ph type="sldImg"/>
          </p:nvPr>
        </p:nvSpPr>
        <p:spPr>
          <a:xfrm>
            <a:off x="1216025" y="914400"/>
            <a:ext cx="4425950" cy="3319463"/>
          </a:xfrm>
          <a:ln/>
        </p:spPr>
      </p:sp>
      <p:sp>
        <p:nvSpPr>
          <p:cNvPr id="257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If the quarterly donation was missing, the Difference is missing because the values are being subtracted.  </a:t>
            </a:r>
          </a:p>
          <a:p>
            <a:endParaRPr lang="en-US" noProof="1">
              <a:latin typeface="Times New Roman" pitchFamily="18" charset="0"/>
            </a:endParaRPr>
          </a:p>
          <a:p>
            <a:r>
              <a:rPr lang="en-US" noProof="1">
                <a:latin typeface="Times New Roman" pitchFamily="18" charset="0"/>
              </a:rPr>
              <a:t>Like addition, in subtraction if any operands have missing values, the result is a missing value.</a:t>
            </a:r>
          </a:p>
        </p:txBody>
      </p:sp>
    </p:spTree>
    <p:extLst>
      <p:ext uri="{BB962C8B-B14F-4D97-AF65-F5344CB8AC3E}">
        <p14:creationId xmlns:p14="http://schemas.microsoft.com/office/powerpoint/2010/main" val="382826576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Slide Image Placeholder 1"/>
          <p:cNvSpPr>
            <a:spLocks noGrp="1" noRot="1" noChangeAspect="1" noTextEdit="1"/>
          </p:cNvSpPr>
          <p:nvPr>
            <p:ph type="sldImg"/>
          </p:nvPr>
        </p:nvSpPr>
        <p:spPr>
          <a:xfrm>
            <a:off x="1216025" y="914400"/>
            <a:ext cx="4425950" cy="3319463"/>
          </a:xfrm>
          <a:ln/>
        </p:spPr>
      </p:sp>
      <p:sp>
        <p:nvSpPr>
          <p:cNvPr id="258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Use the SUM function with a negative prefix (or unary minus) on the operand to be subtracted.  Now the missing values are ignored.</a:t>
            </a:r>
          </a:p>
        </p:txBody>
      </p:sp>
      <p:sp>
        <p:nvSpPr>
          <p:cNvPr id="258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EA0E1CA-630B-4629-ABF7-F324A17AC71E}" type="slidenum">
              <a:rPr lang="en-US" sz="1200">
                <a:latin typeface="Times New Roman" pitchFamily="18" charset="0"/>
              </a:rPr>
              <a:pPr/>
              <a:t>113</a:t>
            </a:fld>
            <a:endParaRPr lang="en-US" sz="1200">
              <a:latin typeface="Times New Roman" pitchFamily="18" charset="0"/>
            </a:endParaRPr>
          </a:p>
        </p:txBody>
      </p:sp>
    </p:spTree>
    <p:extLst>
      <p:ext uri="{BB962C8B-B14F-4D97-AF65-F5344CB8AC3E}">
        <p14:creationId xmlns:p14="http://schemas.microsoft.com/office/powerpoint/2010/main" val="406843802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C374115-C29A-463C-84BE-9D1DF907FDCC}" type="slidenum">
              <a:rPr lang="en-US" sz="1200">
                <a:latin typeface="Times New Roman" pitchFamily="18" charset="0"/>
              </a:rPr>
              <a:pPr/>
              <a:t>114</a:t>
            </a:fld>
            <a:endParaRPr lang="en-US" sz="1200">
              <a:latin typeface="Times New Roman" pitchFamily="18" charset="0"/>
            </a:endParaRPr>
          </a:p>
        </p:txBody>
      </p:sp>
      <p:sp>
        <p:nvSpPr>
          <p:cNvPr id="259075" name="Rectangle 2"/>
          <p:cNvSpPr>
            <a:spLocks noGrp="1" noRot="1" noChangeAspect="1" noChangeArrowheads="1" noTextEdit="1"/>
          </p:cNvSpPr>
          <p:nvPr>
            <p:ph type="sldImg"/>
          </p:nvPr>
        </p:nvSpPr>
        <p:spPr>
          <a:xfrm>
            <a:off x="1216025" y="914400"/>
            <a:ext cx="4425950" cy="3319463"/>
          </a:xfrm>
          <a:ln/>
        </p:spPr>
      </p:sp>
      <p:sp>
        <p:nvSpPr>
          <p:cNvPr id="259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19269363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115</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a:lnSpc>
                <a:spcPct val="85000"/>
              </a:lnSpc>
            </a:pPr>
            <a:r>
              <a:rPr lang="en-US" sz="1200" b="0" dirty="0">
                <a:latin typeface="Courier New" pitchFamily="49" charset="0"/>
              </a:rPr>
              <a:t>array Country{3} $ 2 _temporary_ ('AU','NZ','US'); </a:t>
            </a:r>
          </a:p>
        </p:txBody>
      </p:sp>
    </p:spTree>
    <p:extLst>
      <p:ext uri="{BB962C8B-B14F-4D97-AF65-F5344CB8AC3E}">
        <p14:creationId xmlns:p14="http://schemas.microsoft.com/office/powerpoint/2010/main" val="187091074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116</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324587288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117</a:t>
            </a:fld>
            <a:endParaRPr lang="en-US" sz="1200">
              <a:solidFill>
                <a:prstClr val="black"/>
              </a:solidFill>
            </a:endParaRPr>
          </a:p>
        </p:txBody>
      </p:sp>
    </p:spTree>
    <p:extLst>
      <p:ext uri="{BB962C8B-B14F-4D97-AF65-F5344CB8AC3E}">
        <p14:creationId xmlns:p14="http://schemas.microsoft.com/office/powerpoint/2010/main" val="425399939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8EA4B456-A5FD-4A4D-8903-FA419A4D2D2B}" type="slidenum">
              <a:rPr lang="en-US" sz="1200">
                <a:solidFill>
                  <a:prstClr val="black"/>
                </a:solidFill>
              </a:rPr>
              <a:pPr/>
              <a:t>118</a:t>
            </a:fld>
            <a:endParaRPr lang="en-US" sz="120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Would like a review of the exercises?</a:t>
            </a:r>
          </a:p>
          <a:p>
            <a:r>
              <a:rPr lang="en-US"/>
              <a:t>Please answer with your Yes or No seat indicator.</a:t>
            </a:r>
          </a:p>
          <a:p>
            <a:endParaRPr lang="en-US"/>
          </a:p>
        </p:txBody>
      </p:sp>
    </p:spTree>
    <p:extLst>
      <p:ext uri="{BB962C8B-B14F-4D97-AF65-F5344CB8AC3E}">
        <p14:creationId xmlns:p14="http://schemas.microsoft.com/office/powerpoint/2010/main" val="264208032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CEFBE70D-A743-4C62-AF2B-6895CA7FC97D}" type="slidenum">
              <a:rPr lang="en-US" sz="1200"/>
              <a:pPr/>
              <a:t>119</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False</a:t>
            </a:r>
          </a:p>
          <a:p>
            <a:endParaRPr lang="en-US" dirty="0"/>
          </a:p>
          <a:p>
            <a:r>
              <a:rPr lang="en-US" dirty="0"/>
              <a:t>It might have a list of values.</a:t>
            </a:r>
          </a:p>
          <a:p>
            <a:endParaRPr lang="en-US" dirty="0"/>
          </a:p>
        </p:txBody>
      </p:sp>
    </p:spTree>
    <p:extLst>
      <p:ext uri="{BB962C8B-B14F-4D97-AF65-F5344CB8AC3E}">
        <p14:creationId xmlns:p14="http://schemas.microsoft.com/office/powerpoint/2010/main" val="3177925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xfrm>
            <a:off x="1143000" y="685800"/>
            <a:ext cx="4572000" cy="3429000"/>
          </a:xfrm>
          <a:ln/>
        </p:spPr>
      </p:sp>
      <p:sp>
        <p:nvSpPr>
          <p:cNvPr id="156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The gray portion represents the DATA step, which is a loop.  The gold portion represents an iterative DO loop within the data step.</a:t>
            </a:r>
          </a:p>
          <a:p>
            <a:r>
              <a:rPr lang="en-US" dirty="0">
                <a:latin typeface="Times New Roman" pitchFamily="18" charset="0"/>
              </a:rPr>
              <a:t>The DO loop executes completely on each iteration of the DATA step.</a:t>
            </a:r>
          </a:p>
        </p:txBody>
      </p:sp>
      <p:sp>
        <p:nvSpPr>
          <p:cNvPr id="156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825" eaLnBrk="0" hangingPunct="0">
              <a:defRPr sz="2400">
                <a:solidFill>
                  <a:schemeClr val="tx1"/>
                </a:solidFill>
                <a:latin typeface="Arial" pitchFamily="34" charset="0"/>
              </a:defRPr>
            </a:lvl1pPr>
            <a:lvl2pPr marL="742869" indent="-285719" defTabSz="923825" eaLnBrk="0" hangingPunct="0">
              <a:defRPr sz="2400">
                <a:solidFill>
                  <a:schemeClr val="tx1"/>
                </a:solidFill>
                <a:latin typeface="Arial" pitchFamily="34" charset="0"/>
              </a:defRPr>
            </a:lvl2pPr>
            <a:lvl3pPr marL="1142877" indent="-228576" defTabSz="923825" eaLnBrk="0" hangingPunct="0">
              <a:defRPr sz="2400">
                <a:solidFill>
                  <a:schemeClr val="tx1"/>
                </a:solidFill>
                <a:latin typeface="Arial" pitchFamily="34" charset="0"/>
              </a:defRPr>
            </a:lvl3pPr>
            <a:lvl4pPr marL="1600027" indent="-228576" defTabSz="923825" eaLnBrk="0" hangingPunct="0">
              <a:defRPr sz="2400">
                <a:solidFill>
                  <a:schemeClr val="tx1"/>
                </a:solidFill>
                <a:latin typeface="Arial" pitchFamily="34" charset="0"/>
              </a:defRPr>
            </a:lvl4pPr>
            <a:lvl5pPr marL="2057177" indent="-228576" defTabSz="923825" eaLnBrk="0" hangingPunct="0">
              <a:defRPr sz="2400">
                <a:solidFill>
                  <a:schemeClr val="tx1"/>
                </a:solidFill>
                <a:latin typeface="Arial" pitchFamily="34" charset="0"/>
              </a:defRPr>
            </a:lvl5pPr>
            <a:lvl6pPr marL="2514328" indent="-228576" defTabSz="923825" eaLnBrk="0" fontAlgn="base" hangingPunct="0">
              <a:spcBef>
                <a:spcPct val="0"/>
              </a:spcBef>
              <a:spcAft>
                <a:spcPct val="0"/>
              </a:spcAft>
              <a:defRPr sz="2400">
                <a:solidFill>
                  <a:schemeClr val="tx1"/>
                </a:solidFill>
                <a:latin typeface="Arial" pitchFamily="34" charset="0"/>
              </a:defRPr>
            </a:lvl6pPr>
            <a:lvl7pPr marL="2971478" indent="-228576" defTabSz="923825" eaLnBrk="0" fontAlgn="base" hangingPunct="0">
              <a:spcBef>
                <a:spcPct val="0"/>
              </a:spcBef>
              <a:spcAft>
                <a:spcPct val="0"/>
              </a:spcAft>
              <a:defRPr sz="2400">
                <a:solidFill>
                  <a:schemeClr val="tx1"/>
                </a:solidFill>
                <a:latin typeface="Arial" pitchFamily="34" charset="0"/>
              </a:defRPr>
            </a:lvl7pPr>
            <a:lvl8pPr marL="3428629" indent="-228576" defTabSz="923825" eaLnBrk="0" fontAlgn="base" hangingPunct="0">
              <a:spcBef>
                <a:spcPct val="0"/>
              </a:spcBef>
              <a:spcAft>
                <a:spcPct val="0"/>
              </a:spcAft>
              <a:defRPr sz="2400">
                <a:solidFill>
                  <a:schemeClr val="tx1"/>
                </a:solidFill>
                <a:latin typeface="Arial" pitchFamily="34" charset="0"/>
              </a:defRPr>
            </a:lvl8pPr>
            <a:lvl9pPr marL="3885780" indent="-228576" defTabSz="923825" eaLnBrk="0" fontAlgn="base" hangingPunct="0">
              <a:spcBef>
                <a:spcPct val="0"/>
              </a:spcBef>
              <a:spcAft>
                <a:spcPct val="0"/>
              </a:spcAft>
              <a:defRPr sz="2400">
                <a:solidFill>
                  <a:schemeClr val="tx1"/>
                </a:solidFill>
                <a:latin typeface="Arial" pitchFamily="34" charset="0"/>
              </a:defRPr>
            </a:lvl9pPr>
          </a:lstStyle>
          <a:p>
            <a:fld id="{CCE8344B-9228-45BC-BCF7-E419A4C6113C}" type="slidenum">
              <a:rPr sz="1200">
                <a:solidFill>
                  <a:prstClr val="black"/>
                </a:solidFill>
                <a:latin typeface="Times New Roman" pitchFamily="18" charset="0"/>
              </a:rPr>
              <a:pPr/>
              <a:t>12</a:t>
            </a:fld>
            <a:endParaRPr sz="1200">
              <a:solidFill>
                <a:prstClr val="black"/>
              </a:solidFill>
              <a:latin typeface="Times New Roman" pitchFamily="18" charset="0"/>
            </a:endParaRPr>
          </a:p>
        </p:txBody>
      </p:sp>
    </p:spTree>
    <p:extLst>
      <p:ext uri="{BB962C8B-B14F-4D97-AF65-F5344CB8AC3E}">
        <p14:creationId xmlns:p14="http://schemas.microsoft.com/office/powerpoint/2010/main" val="213813800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8AF3E412-6992-4ACC-85A0-DB148756B312}" type="slidenum">
              <a:rPr lang="en-US" sz="1200"/>
              <a:pPr/>
              <a:t>120</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c</a:t>
            </a:r>
          </a:p>
          <a:p>
            <a:endParaRPr lang="en-US" dirty="0"/>
          </a:p>
          <a:p>
            <a:r>
              <a:rPr lang="en-US" dirty="0"/>
              <a:t>When you nest DO loops, you must use different index variables for each loop, and you must be certain that each DO statement has a corresponding END statement. Each DO loop can contain iterated SAS statement, and the loops can use different increment values.</a:t>
            </a:r>
          </a:p>
          <a:p>
            <a:endParaRPr lang="en-US" dirty="0"/>
          </a:p>
          <a:p>
            <a:endParaRPr lang="en-US" dirty="0"/>
          </a:p>
        </p:txBody>
      </p:sp>
    </p:spTree>
    <p:extLst>
      <p:ext uri="{BB962C8B-B14F-4D97-AF65-F5344CB8AC3E}">
        <p14:creationId xmlns:p14="http://schemas.microsoft.com/office/powerpoint/2010/main" val="320006240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BBBE17DA-A876-4A3C-8633-0524F338354A}" type="slidenum">
              <a:rPr lang="en-US" sz="1200"/>
              <a:pPr/>
              <a:t>121</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c</a:t>
            </a:r>
          </a:p>
          <a:p>
            <a:endParaRPr lang="en-US" dirty="0"/>
          </a:p>
          <a:p>
            <a:r>
              <a:rPr lang="en-US" dirty="0"/>
              <a:t>The number of iterations is determined by the DO statement's stop value, which in this case is 12.</a:t>
            </a:r>
          </a:p>
          <a:p>
            <a:endParaRPr lang="en-US" dirty="0"/>
          </a:p>
        </p:txBody>
      </p:sp>
    </p:spTree>
    <p:extLst>
      <p:ext uri="{BB962C8B-B14F-4D97-AF65-F5344CB8AC3E}">
        <p14:creationId xmlns:p14="http://schemas.microsoft.com/office/powerpoint/2010/main" val="19834107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59F3D83C-334A-406D-B2F2-4BE8345C7BCF}" type="slidenum">
              <a:rPr lang="en-US" sz="1200"/>
              <a:pPr/>
              <a:t>122</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d</a:t>
            </a:r>
          </a:p>
          <a:p>
            <a:r>
              <a:rPr lang="en-US" dirty="0"/>
              <a:t>The DO loop shown here executes five times. The initial value for Year is 2008. At the end of the fifth iteration of the DO loop, the value for Year is incremented to 2013. Because this value exceeds the stop value, the DO loop ends. Then, at the bottom of the DATA step, the current values are written to the output data set.</a:t>
            </a:r>
          </a:p>
          <a:p>
            <a:endParaRPr lang="en-US" dirty="0"/>
          </a:p>
        </p:txBody>
      </p:sp>
    </p:spTree>
    <p:extLst>
      <p:ext uri="{BB962C8B-B14F-4D97-AF65-F5344CB8AC3E}">
        <p14:creationId xmlns:p14="http://schemas.microsoft.com/office/powerpoint/2010/main" val="384676432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DB9CAD5C-28FF-4931-840F-BB5BACB24029}" type="slidenum">
              <a:rPr lang="en-US" sz="1200"/>
              <a:pPr/>
              <a:t>123</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d</a:t>
            </a:r>
          </a:p>
          <a:p>
            <a:endParaRPr lang="en-US" dirty="0"/>
          </a:p>
          <a:p>
            <a:r>
              <a:rPr lang="en-US" dirty="0"/>
              <a:t>This loop </a:t>
            </a:r>
            <a:r>
              <a:rPr lang="en-US" dirty="0" err="1"/>
              <a:t>execite</a:t>
            </a:r>
            <a:r>
              <a:rPr lang="en-US" dirty="0"/>
              <a:t> infinitely. Remember that in a DO WHILE loop, the SAS evaluates the condition at the top of the loop. At the beginning of the first iteration of this loop, the value of X is already greater than 12, so the condition is true. With every subsequent iteration, the value of X increases by 1 and the condition remains true.</a:t>
            </a:r>
          </a:p>
          <a:p>
            <a:endParaRPr lang="en-US" dirty="0"/>
          </a:p>
        </p:txBody>
      </p:sp>
    </p:spTree>
    <p:extLst>
      <p:ext uri="{BB962C8B-B14F-4D97-AF65-F5344CB8AC3E}">
        <p14:creationId xmlns:p14="http://schemas.microsoft.com/office/powerpoint/2010/main" val="56243743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A963C2A4-7ACD-4767-BF88-389D41FAE333}" type="slidenum">
              <a:rPr lang="en-US" sz="1200"/>
              <a:pPr/>
              <a:t>124</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a:t>Correct Answer: False</a:t>
            </a:r>
          </a:p>
          <a:p>
            <a:endParaRPr lang="en-US"/>
          </a:p>
          <a:p>
            <a:endParaRPr lang="en-US"/>
          </a:p>
        </p:txBody>
      </p:sp>
    </p:spTree>
    <p:extLst>
      <p:ext uri="{BB962C8B-B14F-4D97-AF65-F5344CB8AC3E}">
        <p14:creationId xmlns:p14="http://schemas.microsoft.com/office/powerpoint/2010/main" val="148997936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F24E3C15-7A56-4240-8D4D-47B6D5D0DE96}" type="slidenum">
              <a:rPr lang="en-US" sz="1200"/>
              <a:pPr/>
              <a:t>125</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a</a:t>
            </a:r>
          </a:p>
          <a:p>
            <a:endParaRPr lang="en-US" dirty="0"/>
          </a:p>
          <a:p>
            <a:r>
              <a:rPr lang="en-US" dirty="0"/>
              <a:t>An ARRAY statement is not an executable statement; it merely defines an array.</a:t>
            </a:r>
          </a:p>
          <a:p>
            <a:endParaRPr lang="en-US" dirty="0"/>
          </a:p>
        </p:txBody>
      </p:sp>
    </p:spTree>
    <p:extLst>
      <p:ext uri="{BB962C8B-B14F-4D97-AF65-F5344CB8AC3E}">
        <p14:creationId xmlns:p14="http://schemas.microsoft.com/office/powerpoint/2010/main" val="362544578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9F6AC980-C22B-45C7-AC25-45AAC3FA77C6}" type="slidenum">
              <a:rPr lang="en-US" sz="1200"/>
              <a:pPr/>
              <a:t>126</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d</a:t>
            </a:r>
          </a:p>
          <a:p>
            <a:endParaRPr lang="en-US" dirty="0"/>
          </a:p>
          <a:p>
            <a:r>
              <a:rPr lang="en-US" dirty="0"/>
              <a:t>The value in the braces indicates the number of elements in the array. In this case, there are four elements.</a:t>
            </a:r>
          </a:p>
          <a:p>
            <a:endParaRPr lang="en-US" dirty="0"/>
          </a:p>
        </p:txBody>
      </p:sp>
    </p:spTree>
    <p:extLst>
      <p:ext uri="{BB962C8B-B14F-4D97-AF65-F5344CB8AC3E}">
        <p14:creationId xmlns:p14="http://schemas.microsoft.com/office/powerpoint/2010/main" val="410917812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D75AE1D2-550B-4019-80BF-B8FC661650C9}" type="slidenum">
              <a:rPr lang="en-US" sz="1200"/>
              <a:pPr/>
              <a:t>127</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b</a:t>
            </a:r>
          </a:p>
          <a:p>
            <a:endParaRPr lang="en-US" dirty="0"/>
          </a:p>
          <a:p>
            <a:endParaRPr lang="en-US" dirty="0"/>
          </a:p>
          <a:p>
            <a:r>
              <a:rPr lang="en-US" dirty="0"/>
              <a:t>In the DO statement, you specify the index variable that represents the values of the array elements. Then specify the start and stop positions of the array elements.</a:t>
            </a:r>
          </a:p>
          <a:p>
            <a:endParaRPr lang="en-US" dirty="0"/>
          </a:p>
        </p:txBody>
      </p:sp>
    </p:spTree>
    <p:extLst>
      <p:ext uri="{BB962C8B-B14F-4D97-AF65-F5344CB8AC3E}">
        <p14:creationId xmlns:p14="http://schemas.microsoft.com/office/powerpoint/2010/main" val="83195418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698F7461-F5EF-487A-8509-DEADA1744EED}" type="slidenum">
              <a:rPr lang="en-US" sz="1200"/>
              <a:pPr/>
              <a:t>128</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c</a:t>
            </a:r>
          </a:p>
          <a:p>
            <a:endParaRPr lang="en-US" dirty="0"/>
          </a:p>
          <a:p>
            <a:r>
              <a:rPr lang="en-US" dirty="0"/>
              <a:t>The index value represents the position of the array element. In this case, the third element is Jul.</a:t>
            </a:r>
          </a:p>
          <a:p>
            <a:endParaRPr lang="en-US" dirty="0"/>
          </a:p>
          <a:p>
            <a:endParaRPr lang="en-US" dirty="0"/>
          </a:p>
        </p:txBody>
      </p:sp>
    </p:spTree>
    <p:extLst>
      <p:ext uri="{BB962C8B-B14F-4D97-AF65-F5344CB8AC3E}">
        <p14:creationId xmlns:p14="http://schemas.microsoft.com/office/powerpoint/2010/main" val="3615346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D8CB6269-80CD-473A-80AF-EDF860E8BA63}" type="slidenum">
              <a:rPr lang="en-US" sz="1200">
                <a:latin typeface="Times New Roman" pitchFamily="18" charset="0"/>
              </a:rPr>
              <a:pPr/>
              <a:t>13</a:t>
            </a:fld>
            <a:endParaRPr lang="en-US" sz="1200">
              <a:latin typeface="Times New Roman" pitchFamily="18" charset="0"/>
            </a:endParaRPr>
          </a:p>
        </p:txBody>
      </p:sp>
      <p:sp>
        <p:nvSpPr>
          <p:cNvPr id="157699" name="Rectangle 2"/>
          <p:cNvSpPr>
            <a:spLocks noGrp="1" noRot="1" noChangeAspect="1" noChangeArrowheads="1" noTextEdit="1"/>
          </p:cNvSpPr>
          <p:nvPr>
            <p:ph type="sldImg"/>
          </p:nvPr>
        </p:nvSpPr>
        <p:spPr>
          <a:xfrm>
            <a:off x="1216025" y="914400"/>
            <a:ext cx="4425950" cy="3319463"/>
          </a:xfrm>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208393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DA38438C-E773-4161-ABF6-4A6DCC3E3BDB}" type="slidenum">
              <a:rPr lang="en-US" sz="1200">
                <a:latin typeface="Times New Roman" pitchFamily="18" charset="0"/>
              </a:rPr>
              <a:pPr/>
              <a:t>14</a:t>
            </a:fld>
            <a:endParaRPr lang="en-US" sz="1200">
              <a:latin typeface="Times New Roman" pitchFamily="18" charset="0"/>
            </a:endParaRPr>
          </a:p>
        </p:txBody>
      </p:sp>
      <p:sp>
        <p:nvSpPr>
          <p:cNvPr id="158723" name="Rectangle 2"/>
          <p:cNvSpPr>
            <a:spLocks noGrp="1" noRot="1" noChangeAspect="1" noChangeArrowheads="1" noTextEdit="1"/>
          </p:cNvSpPr>
          <p:nvPr>
            <p:ph type="sldImg"/>
          </p:nvPr>
        </p:nvSpPr>
        <p:spPr>
          <a:xfrm>
            <a:off x="1143000" y="685800"/>
            <a:ext cx="4572000" cy="3429000"/>
          </a:xfrm>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noProof="1">
                <a:latin typeface="Times New Roman" pitchFamily="18" charset="0"/>
              </a:rPr>
              <a:t>The starting value of the index variable need not be 1.  In this example, the values of the index variable represents the year, and range from 2008 to 2010.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noProof="1">
              <a:latin typeface="Times New Roman" pitchFamily="18" charset="0"/>
            </a:endParaRPr>
          </a:p>
          <a:p>
            <a:r>
              <a:rPr lang="en-US" noProof="1">
                <a:latin typeface="Times New Roman" pitchFamily="18" charset="0"/>
              </a:rPr>
              <a:t>We chose to name the index variable </a:t>
            </a:r>
            <a:r>
              <a:rPr lang="en-US" i="1" noProof="1">
                <a:latin typeface="Times New Roman" pitchFamily="18" charset="0"/>
              </a:rPr>
              <a:t>YEAR</a:t>
            </a:r>
            <a:r>
              <a:rPr lang="en-US" noProof="1">
                <a:latin typeface="Times New Roman" pitchFamily="18" charset="0"/>
              </a:rPr>
              <a:t> since it will be written to the data set.</a:t>
            </a:r>
          </a:p>
          <a:p>
            <a:r>
              <a:rPr lang="en-US" noProof="1">
                <a:latin typeface="Times New Roman" pitchFamily="18" charset="0"/>
              </a:rPr>
              <a:t>In cases where we don’t want it in the data, it is convenient to call the index variable </a:t>
            </a:r>
            <a:r>
              <a:rPr lang="en-US" i="1" noProof="1">
                <a:latin typeface="Times New Roman" pitchFamily="18" charset="0"/>
              </a:rPr>
              <a:t>I</a:t>
            </a:r>
            <a:r>
              <a:rPr lang="en-US" noProof="1">
                <a:latin typeface="Times New Roman" pitchFamily="18" charset="0"/>
              </a:rPr>
              <a:t> and then drop it.</a:t>
            </a:r>
          </a:p>
          <a:p>
            <a:endParaRPr lang="en-US" noProof="1">
              <a:latin typeface="Times New Roman" pitchFamily="18" charset="0"/>
            </a:endParaRPr>
          </a:p>
          <a:p>
            <a:r>
              <a:rPr lang="en-US" noProof="1">
                <a:latin typeface="Times New Roman" pitchFamily="18" charset="0"/>
              </a:rPr>
              <a:t>Let’s look at the PDV during the execution of this DATA step.  Notice that Capital is initialized to 0 since it is created with a SUM statement.</a:t>
            </a:r>
          </a:p>
          <a:p>
            <a:endParaRPr lang="en-US" noProof="1">
              <a:latin typeface="Times New Roman" pitchFamily="18" charset="0"/>
            </a:endParaRPr>
          </a:p>
          <a:p>
            <a:r>
              <a:rPr lang="en-US" noProof="1">
                <a:latin typeface="Times New Roman" pitchFamily="18" charset="0"/>
              </a:rPr>
              <a:t> </a:t>
            </a:r>
          </a:p>
        </p:txBody>
      </p:sp>
    </p:spTree>
    <p:extLst>
      <p:ext uri="{BB962C8B-B14F-4D97-AF65-F5344CB8AC3E}">
        <p14:creationId xmlns:p14="http://schemas.microsoft.com/office/powerpoint/2010/main" val="3632312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26ACF9B1-6746-4329-93AA-7844FD718D41}" type="slidenum">
              <a:rPr lang="en-US" sz="1200">
                <a:latin typeface="Times New Roman" pitchFamily="18" charset="0"/>
              </a:rPr>
              <a:pPr/>
              <a:t>15</a:t>
            </a:fld>
            <a:endParaRPr lang="en-US" sz="1200">
              <a:latin typeface="Times New Roman" pitchFamily="18" charset="0"/>
            </a:endParaRPr>
          </a:p>
        </p:txBody>
      </p:sp>
      <p:sp>
        <p:nvSpPr>
          <p:cNvPr id="159747" name="Rectangle 2"/>
          <p:cNvSpPr>
            <a:spLocks noGrp="1" noRot="1" noChangeAspect="1" noChangeArrowheads="1" noTextEdit="1"/>
          </p:cNvSpPr>
          <p:nvPr>
            <p:ph type="sldImg"/>
          </p:nvPr>
        </p:nvSpPr>
        <p:spPr>
          <a:xfrm>
            <a:off x="1143000" y="685800"/>
            <a:ext cx="4572000" cy="3429000"/>
          </a:xfrm>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The range of the DO loop is checked on every iteration of the loop – including the first.</a:t>
            </a:r>
          </a:p>
        </p:txBody>
      </p:sp>
    </p:spTree>
    <p:extLst>
      <p:ext uri="{BB962C8B-B14F-4D97-AF65-F5344CB8AC3E}">
        <p14:creationId xmlns:p14="http://schemas.microsoft.com/office/powerpoint/2010/main" val="428107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26E71D21-CD17-42A3-B3C0-01408DFF5C91}" type="slidenum">
              <a:rPr lang="en-US" sz="1200">
                <a:latin typeface="Times New Roman" pitchFamily="18" charset="0"/>
              </a:rPr>
              <a:pPr/>
              <a:t>16</a:t>
            </a:fld>
            <a:endParaRPr lang="en-US" sz="1200">
              <a:latin typeface="Times New Roman" pitchFamily="18" charset="0"/>
            </a:endParaRPr>
          </a:p>
        </p:txBody>
      </p:sp>
      <p:sp>
        <p:nvSpPr>
          <p:cNvPr id="160771" name="Rectangle 2"/>
          <p:cNvSpPr>
            <a:spLocks noGrp="1" noRot="1" noChangeAspect="1" noChangeArrowheads="1" noTextEdit="1"/>
          </p:cNvSpPr>
          <p:nvPr>
            <p:ph type="sldImg"/>
          </p:nvPr>
        </p:nvSpPr>
        <p:spPr>
          <a:xfrm>
            <a:off x="1143000" y="685800"/>
            <a:ext cx="4572000" cy="3429000"/>
          </a:xfrm>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5000 is added to Capital</a:t>
            </a:r>
          </a:p>
        </p:txBody>
      </p:sp>
    </p:spTree>
    <p:extLst>
      <p:ext uri="{BB962C8B-B14F-4D97-AF65-F5344CB8AC3E}">
        <p14:creationId xmlns:p14="http://schemas.microsoft.com/office/powerpoint/2010/main" val="1068563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3EB45692-F371-4E0E-B1AB-49C156652735}" type="slidenum">
              <a:rPr lang="en-US" sz="1200">
                <a:latin typeface="Times New Roman" pitchFamily="18" charset="0"/>
              </a:rPr>
              <a:pPr/>
              <a:t>17</a:t>
            </a:fld>
            <a:endParaRPr lang="en-US" sz="1200">
              <a:latin typeface="Times New Roman" pitchFamily="18" charset="0"/>
            </a:endParaRPr>
          </a:p>
        </p:txBody>
      </p:sp>
      <p:sp>
        <p:nvSpPr>
          <p:cNvPr id="161795" name="Rectangle 2"/>
          <p:cNvSpPr>
            <a:spLocks noGrp="1" noRot="1" noChangeAspect="1" noChangeArrowheads="1" noTextEdit="1"/>
          </p:cNvSpPr>
          <p:nvPr>
            <p:ph type="sldImg"/>
          </p:nvPr>
        </p:nvSpPr>
        <p:spPr>
          <a:xfrm>
            <a:off x="1143000" y="685800"/>
            <a:ext cx="4572000" cy="3429000"/>
          </a:xfrm>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The interest is calculated and added to Capital.</a:t>
            </a:r>
          </a:p>
        </p:txBody>
      </p:sp>
    </p:spTree>
    <p:extLst>
      <p:ext uri="{BB962C8B-B14F-4D97-AF65-F5344CB8AC3E}">
        <p14:creationId xmlns:p14="http://schemas.microsoft.com/office/powerpoint/2010/main" val="1154876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D6C958BE-ADC3-47E8-9CC7-F8D71E5948EC}" type="slidenum">
              <a:rPr lang="en-US" sz="1200">
                <a:latin typeface="Times New Roman" pitchFamily="18" charset="0"/>
              </a:rPr>
              <a:pPr/>
              <a:t>18</a:t>
            </a:fld>
            <a:endParaRPr lang="en-US" sz="1200">
              <a:latin typeface="Times New Roman" pitchFamily="18" charset="0"/>
            </a:endParaRPr>
          </a:p>
        </p:txBody>
      </p:sp>
      <p:sp>
        <p:nvSpPr>
          <p:cNvPr id="162819" name="Rectangle 2"/>
          <p:cNvSpPr>
            <a:spLocks noGrp="1" noRot="1" noChangeAspect="1" noChangeArrowheads="1" noTextEdit="1"/>
          </p:cNvSpPr>
          <p:nvPr>
            <p:ph type="sldImg"/>
          </p:nvPr>
        </p:nvSpPr>
        <p:spPr>
          <a:xfrm>
            <a:off x="1143000" y="685800"/>
            <a:ext cx="4572000" cy="3429000"/>
          </a:xfrm>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At the bottom of the DO loop (the END statement), the index variable is incremented.  </a:t>
            </a:r>
          </a:p>
          <a:p>
            <a:endParaRPr lang="en-US" noProof="1">
              <a:latin typeface="Times New Roman" pitchFamily="18" charset="0"/>
            </a:endParaRPr>
          </a:p>
          <a:p>
            <a:r>
              <a:rPr lang="en-US" noProof="1">
                <a:latin typeface="Times New Roman" pitchFamily="18" charset="0"/>
              </a:rPr>
              <a:t>In this case, Year is incremented by 1 since no increment was specified.</a:t>
            </a:r>
          </a:p>
        </p:txBody>
      </p:sp>
    </p:spTree>
    <p:extLst>
      <p:ext uri="{BB962C8B-B14F-4D97-AF65-F5344CB8AC3E}">
        <p14:creationId xmlns:p14="http://schemas.microsoft.com/office/powerpoint/2010/main" val="3432084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20872CAA-BCEE-4243-8971-672E322F5E68}" type="slidenum">
              <a:rPr lang="en-US" sz="1200">
                <a:latin typeface="Times New Roman" pitchFamily="18" charset="0"/>
              </a:rPr>
              <a:pPr/>
              <a:t>19</a:t>
            </a:fld>
            <a:endParaRPr lang="en-US" sz="1200">
              <a:latin typeface="Times New Roman" pitchFamily="18" charset="0"/>
            </a:endParaRPr>
          </a:p>
        </p:txBody>
      </p:sp>
      <p:sp>
        <p:nvSpPr>
          <p:cNvPr id="163843" name="Rectangle 2"/>
          <p:cNvSpPr>
            <a:spLocks noGrp="1" noRot="1" noChangeAspect="1" noChangeArrowheads="1" noTextEdit="1"/>
          </p:cNvSpPr>
          <p:nvPr>
            <p:ph type="sldImg"/>
          </p:nvPr>
        </p:nvSpPr>
        <p:spPr>
          <a:xfrm>
            <a:off x="1143000" y="685800"/>
            <a:ext cx="4572000" cy="3429000"/>
          </a:xfrm>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It checks to see if the index variable is still in range, and it is.</a:t>
            </a:r>
          </a:p>
        </p:txBody>
      </p:sp>
    </p:spTree>
    <p:extLst>
      <p:ext uri="{BB962C8B-B14F-4D97-AF65-F5344CB8AC3E}">
        <p14:creationId xmlns:p14="http://schemas.microsoft.com/office/powerpoint/2010/main" val="3461952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2</a:t>
            </a:fld>
            <a:endParaRPr lang="en-US" sz="1200"/>
          </a:p>
        </p:txBody>
      </p:sp>
    </p:spTree>
    <p:extLst>
      <p:ext uri="{BB962C8B-B14F-4D97-AF65-F5344CB8AC3E}">
        <p14:creationId xmlns:p14="http://schemas.microsoft.com/office/powerpoint/2010/main" val="1517512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4024B2EF-5EC9-4DA9-A80A-CD7AF4F1CAED}" type="slidenum">
              <a:rPr lang="en-US" sz="1200">
                <a:latin typeface="Times New Roman" pitchFamily="18" charset="0"/>
              </a:rPr>
              <a:pPr/>
              <a:t>20</a:t>
            </a:fld>
            <a:endParaRPr lang="en-US" sz="1200">
              <a:latin typeface="Times New Roman" pitchFamily="18" charset="0"/>
            </a:endParaRPr>
          </a:p>
        </p:txBody>
      </p:sp>
      <p:sp>
        <p:nvSpPr>
          <p:cNvPr id="164867" name="Rectangle 2"/>
          <p:cNvSpPr>
            <a:spLocks noGrp="1" noRot="1" noChangeAspect="1" noChangeArrowheads="1" noTextEdit="1"/>
          </p:cNvSpPr>
          <p:nvPr>
            <p:ph type="sldImg"/>
          </p:nvPr>
        </p:nvSpPr>
        <p:spPr>
          <a:xfrm>
            <a:off x="1143000" y="685800"/>
            <a:ext cx="4572000" cy="3429000"/>
          </a:xfrm>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Add 5000 to Capital.</a:t>
            </a:r>
          </a:p>
        </p:txBody>
      </p:sp>
    </p:spTree>
    <p:extLst>
      <p:ext uri="{BB962C8B-B14F-4D97-AF65-F5344CB8AC3E}">
        <p14:creationId xmlns:p14="http://schemas.microsoft.com/office/powerpoint/2010/main" val="3129884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7B269A02-1CC1-4778-8547-4BE8D0644AC1}" type="slidenum">
              <a:rPr lang="en-US" sz="1200">
                <a:latin typeface="Times New Roman" pitchFamily="18" charset="0"/>
              </a:rPr>
              <a:pPr/>
              <a:t>21</a:t>
            </a:fld>
            <a:endParaRPr lang="en-US" sz="1200">
              <a:latin typeface="Times New Roman" pitchFamily="18" charset="0"/>
            </a:endParaRPr>
          </a:p>
        </p:txBody>
      </p:sp>
      <p:sp>
        <p:nvSpPr>
          <p:cNvPr id="165891" name="Rectangle 2"/>
          <p:cNvSpPr>
            <a:spLocks noGrp="1" noRot="1" noChangeAspect="1" noChangeArrowheads="1" noTextEdit="1"/>
          </p:cNvSpPr>
          <p:nvPr>
            <p:ph type="sldImg"/>
          </p:nvPr>
        </p:nvSpPr>
        <p:spPr>
          <a:xfrm>
            <a:off x="1143000" y="685800"/>
            <a:ext cx="4572000" cy="3429000"/>
          </a:xfrm>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Calculate interest and add it to Capital.</a:t>
            </a:r>
          </a:p>
        </p:txBody>
      </p:sp>
    </p:spTree>
    <p:extLst>
      <p:ext uri="{BB962C8B-B14F-4D97-AF65-F5344CB8AC3E}">
        <p14:creationId xmlns:p14="http://schemas.microsoft.com/office/powerpoint/2010/main" val="2108965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46DA443-76CD-4C08-957D-55EB9CC68108}" type="slidenum">
              <a:rPr lang="en-US" sz="1200">
                <a:latin typeface="Times New Roman" pitchFamily="18" charset="0"/>
              </a:rPr>
              <a:pPr/>
              <a:t>22</a:t>
            </a:fld>
            <a:endParaRPr lang="en-US" sz="1200">
              <a:latin typeface="Times New Roman" pitchFamily="18" charset="0"/>
            </a:endParaRPr>
          </a:p>
        </p:txBody>
      </p:sp>
      <p:sp>
        <p:nvSpPr>
          <p:cNvPr id="166915" name="Rectangle 2"/>
          <p:cNvSpPr>
            <a:spLocks noGrp="1" noRot="1" noChangeAspect="1" noChangeArrowheads="1" noTextEdit="1"/>
          </p:cNvSpPr>
          <p:nvPr>
            <p:ph type="sldImg"/>
          </p:nvPr>
        </p:nvSpPr>
        <p:spPr>
          <a:xfrm>
            <a:off x="1143000" y="685800"/>
            <a:ext cx="4572000" cy="3429000"/>
          </a:xfrm>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The index variable is incremented.</a:t>
            </a:r>
          </a:p>
        </p:txBody>
      </p:sp>
    </p:spTree>
    <p:extLst>
      <p:ext uri="{BB962C8B-B14F-4D97-AF65-F5344CB8AC3E}">
        <p14:creationId xmlns:p14="http://schemas.microsoft.com/office/powerpoint/2010/main" val="1608702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C2EBE09-0FCF-4A79-BA6E-52507A7C8279}" type="slidenum">
              <a:rPr lang="en-US" sz="1200">
                <a:latin typeface="Times New Roman" pitchFamily="18" charset="0"/>
              </a:rPr>
              <a:pPr/>
              <a:t>23</a:t>
            </a:fld>
            <a:endParaRPr lang="en-US" sz="1200">
              <a:latin typeface="Times New Roman" pitchFamily="18" charset="0"/>
            </a:endParaRPr>
          </a:p>
        </p:txBody>
      </p:sp>
      <p:sp>
        <p:nvSpPr>
          <p:cNvPr id="167939" name="Rectangle 2"/>
          <p:cNvSpPr>
            <a:spLocks noGrp="1" noRot="1" noChangeAspect="1" noChangeArrowheads="1" noTextEdit="1"/>
          </p:cNvSpPr>
          <p:nvPr>
            <p:ph type="sldImg"/>
          </p:nvPr>
        </p:nvSpPr>
        <p:spPr>
          <a:xfrm>
            <a:off x="1143000" y="685800"/>
            <a:ext cx="4572000" cy="3429000"/>
          </a:xfrm>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It is still in range.</a:t>
            </a:r>
          </a:p>
        </p:txBody>
      </p:sp>
    </p:spTree>
    <p:extLst>
      <p:ext uri="{BB962C8B-B14F-4D97-AF65-F5344CB8AC3E}">
        <p14:creationId xmlns:p14="http://schemas.microsoft.com/office/powerpoint/2010/main" val="217240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D53375AD-8A90-4A87-BBB9-43654BD4F177}" type="slidenum">
              <a:rPr lang="en-US" sz="1200">
                <a:latin typeface="Times New Roman" pitchFamily="18" charset="0"/>
              </a:rPr>
              <a:pPr/>
              <a:t>24</a:t>
            </a:fld>
            <a:endParaRPr lang="en-US" sz="1200">
              <a:latin typeface="Times New Roman" pitchFamily="18" charset="0"/>
            </a:endParaRPr>
          </a:p>
        </p:txBody>
      </p:sp>
      <p:sp>
        <p:nvSpPr>
          <p:cNvPr id="168963" name="Rectangle 2"/>
          <p:cNvSpPr>
            <a:spLocks noGrp="1" noRot="1" noChangeAspect="1" noChangeArrowheads="1" noTextEdit="1"/>
          </p:cNvSpPr>
          <p:nvPr>
            <p:ph type="sldImg"/>
          </p:nvPr>
        </p:nvSpPr>
        <p:spPr>
          <a:xfrm>
            <a:off x="1143000" y="685800"/>
            <a:ext cx="4572000" cy="3429000"/>
          </a:xfrm>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Another 5000 is added to Capital.</a:t>
            </a:r>
          </a:p>
        </p:txBody>
      </p:sp>
    </p:spTree>
    <p:extLst>
      <p:ext uri="{BB962C8B-B14F-4D97-AF65-F5344CB8AC3E}">
        <p14:creationId xmlns:p14="http://schemas.microsoft.com/office/powerpoint/2010/main" val="2538646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E5D315CE-E958-417C-85F5-7213748192E0}" type="slidenum">
              <a:rPr lang="en-US" sz="1200">
                <a:latin typeface="Times New Roman" pitchFamily="18" charset="0"/>
              </a:rPr>
              <a:pPr/>
              <a:t>25</a:t>
            </a:fld>
            <a:endParaRPr lang="en-US" sz="1200">
              <a:latin typeface="Times New Roman" pitchFamily="18" charset="0"/>
            </a:endParaRPr>
          </a:p>
        </p:txBody>
      </p:sp>
      <p:sp>
        <p:nvSpPr>
          <p:cNvPr id="169987" name="Rectangle 2"/>
          <p:cNvSpPr>
            <a:spLocks noGrp="1" noRot="1" noChangeAspect="1" noChangeArrowheads="1" noTextEdit="1"/>
          </p:cNvSpPr>
          <p:nvPr>
            <p:ph type="sldImg"/>
          </p:nvPr>
        </p:nvSpPr>
        <p:spPr>
          <a:xfrm>
            <a:off x="1143000" y="685800"/>
            <a:ext cx="4572000" cy="3429000"/>
          </a:xfrm>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Interest is calculated and added to Capital.</a:t>
            </a:r>
          </a:p>
          <a:p>
            <a:endParaRPr lang="en-US" noProof="1">
              <a:latin typeface="Times New Roman" pitchFamily="18" charset="0"/>
            </a:endParaRPr>
          </a:p>
        </p:txBody>
      </p:sp>
    </p:spTree>
    <p:extLst>
      <p:ext uri="{BB962C8B-B14F-4D97-AF65-F5344CB8AC3E}">
        <p14:creationId xmlns:p14="http://schemas.microsoft.com/office/powerpoint/2010/main" val="31167189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0BFDD30-4640-44DC-B636-3C88D3840FCB}" type="slidenum">
              <a:rPr lang="en-US" sz="1200">
                <a:latin typeface="Times New Roman" pitchFamily="18" charset="0"/>
              </a:rPr>
              <a:pPr/>
              <a:t>26</a:t>
            </a:fld>
            <a:endParaRPr lang="en-US" sz="1200">
              <a:latin typeface="Times New Roman" pitchFamily="18" charset="0"/>
            </a:endParaRPr>
          </a:p>
        </p:txBody>
      </p:sp>
      <p:sp>
        <p:nvSpPr>
          <p:cNvPr id="171011" name="Rectangle 2"/>
          <p:cNvSpPr>
            <a:spLocks noGrp="1" noRot="1" noChangeAspect="1" noChangeArrowheads="1" noTextEdit="1"/>
          </p:cNvSpPr>
          <p:nvPr>
            <p:ph type="sldImg"/>
          </p:nvPr>
        </p:nvSpPr>
        <p:spPr>
          <a:xfrm>
            <a:off x="1143000" y="685800"/>
            <a:ext cx="4572000" cy="3429000"/>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Year is incremented.</a:t>
            </a:r>
          </a:p>
        </p:txBody>
      </p:sp>
    </p:spTree>
    <p:extLst>
      <p:ext uri="{BB962C8B-B14F-4D97-AF65-F5344CB8AC3E}">
        <p14:creationId xmlns:p14="http://schemas.microsoft.com/office/powerpoint/2010/main" val="1092794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760A16B3-28F1-4599-A19D-EAF26D87DD07}" type="slidenum">
              <a:rPr lang="en-US" sz="1200">
                <a:latin typeface="Times New Roman" pitchFamily="18" charset="0"/>
              </a:rPr>
              <a:pPr/>
              <a:t>27</a:t>
            </a:fld>
            <a:endParaRPr lang="en-US" sz="1200">
              <a:latin typeface="Times New Roman" pitchFamily="18" charset="0"/>
            </a:endParaRPr>
          </a:p>
        </p:txBody>
      </p:sp>
      <p:sp>
        <p:nvSpPr>
          <p:cNvPr id="172035" name="Rectangle 2"/>
          <p:cNvSpPr>
            <a:spLocks noGrp="1" noRot="1" noChangeAspect="1" noChangeArrowheads="1" noTextEdit="1"/>
          </p:cNvSpPr>
          <p:nvPr>
            <p:ph type="sldImg"/>
          </p:nvPr>
        </p:nvSpPr>
        <p:spPr>
          <a:xfrm>
            <a:off x="1143000" y="685800"/>
            <a:ext cx="4572000" cy="3429000"/>
          </a:xfrm>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Now Year is out of range.  Control goes to the next statement following the end of the do loop. In this case that is the end of the DATA step.</a:t>
            </a:r>
          </a:p>
        </p:txBody>
      </p:sp>
    </p:spTree>
    <p:extLst>
      <p:ext uri="{BB962C8B-B14F-4D97-AF65-F5344CB8AC3E}">
        <p14:creationId xmlns:p14="http://schemas.microsoft.com/office/powerpoint/2010/main" val="1346656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760A16B3-28F1-4599-A19D-EAF26D87DD07}" type="slidenum">
              <a:rPr lang="en-US" sz="1200">
                <a:latin typeface="Times New Roman" pitchFamily="18" charset="0"/>
              </a:rPr>
              <a:pPr/>
              <a:t>28</a:t>
            </a:fld>
            <a:endParaRPr lang="en-US" sz="1200">
              <a:latin typeface="Times New Roman" pitchFamily="18" charset="0"/>
            </a:endParaRPr>
          </a:p>
        </p:txBody>
      </p:sp>
      <p:sp>
        <p:nvSpPr>
          <p:cNvPr id="172035" name="Rectangle 2"/>
          <p:cNvSpPr>
            <a:spLocks noGrp="1" noRot="1" noChangeAspect="1" noChangeArrowheads="1" noTextEdit="1"/>
          </p:cNvSpPr>
          <p:nvPr>
            <p:ph type="sldImg"/>
          </p:nvPr>
        </p:nvSpPr>
        <p:spPr>
          <a:xfrm>
            <a:off x="1143000" y="685800"/>
            <a:ext cx="4572000" cy="3429000"/>
          </a:xfrm>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8081976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6E3E0F9D-2482-482A-A127-C24F310F3293}" type="slidenum">
              <a:rPr lang="en-US" sz="1200">
                <a:latin typeface="Times New Roman" pitchFamily="18" charset="0"/>
              </a:rPr>
              <a:pPr/>
              <a:t>29</a:t>
            </a:fld>
            <a:endParaRPr lang="en-US" sz="1200">
              <a:latin typeface="Times New Roman" pitchFamily="18" charset="0"/>
            </a:endParaRPr>
          </a:p>
        </p:txBody>
      </p:sp>
      <p:sp>
        <p:nvSpPr>
          <p:cNvPr id="174083" name="Rectangle 2"/>
          <p:cNvSpPr>
            <a:spLocks noGrp="1" noRot="1" noChangeAspect="1" noChangeArrowheads="1" noTextEdit="1"/>
          </p:cNvSpPr>
          <p:nvPr>
            <p:ph type="sldImg"/>
          </p:nvPr>
        </p:nvSpPr>
        <p:spPr>
          <a:xfrm>
            <a:off x="1143000" y="685800"/>
            <a:ext cx="4572000" cy="3429000"/>
          </a:xfrm>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There is only one observation in the new data set, and the value of Year is 2011 – the out of range value - since the observation was written after the loop executed.</a:t>
            </a:r>
          </a:p>
        </p:txBody>
      </p:sp>
    </p:spTree>
    <p:extLst>
      <p:ext uri="{BB962C8B-B14F-4D97-AF65-F5344CB8AC3E}">
        <p14:creationId xmlns:p14="http://schemas.microsoft.com/office/powerpoint/2010/main" val="4061811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382C2AB4-E64A-418A-8EF4-AA19F580545F}" type="slidenum">
              <a:rPr lang="en-US" sz="1200">
                <a:latin typeface="Times New Roman" pitchFamily="18" charset="0"/>
              </a:rPr>
              <a:pPr/>
              <a:t>3</a:t>
            </a:fld>
            <a:endParaRPr lang="en-US" sz="1200">
              <a:latin typeface="Times New Roman" pitchFamily="18" charset="0"/>
            </a:endParaRPr>
          </a:p>
        </p:txBody>
      </p:sp>
      <p:sp>
        <p:nvSpPr>
          <p:cNvPr id="144387" name="Rectangle 2"/>
          <p:cNvSpPr>
            <a:spLocks noGrp="1" noRot="1" noChangeAspect="1" noChangeArrowheads="1" noTextEdit="1"/>
          </p:cNvSpPr>
          <p:nvPr>
            <p:ph type="sldImg"/>
          </p:nvPr>
        </p:nvSpPr>
        <p:spPr>
          <a:xfrm>
            <a:off x="1143000" y="685800"/>
            <a:ext cx="4572000" cy="3429000"/>
          </a:xfrm>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0156347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30</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b="0" dirty="0"/>
              <a:t>Place an explicit OUTPUT statement inside the DO loop.</a:t>
            </a:r>
          </a:p>
        </p:txBody>
      </p:sp>
    </p:spTree>
    <p:extLst>
      <p:ext uri="{BB962C8B-B14F-4D97-AF65-F5344CB8AC3E}">
        <p14:creationId xmlns:p14="http://schemas.microsoft.com/office/powerpoint/2010/main" val="18709107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31</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3003540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32</a:t>
            </a:fld>
            <a:endParaRPr lang="en-US" sz="1200">
              <a:solidFill>
                <a:prstClr val="black"/>
              </a:solidFill>
            </a:endParaRPr>
          </a:p>
        </p:txBody>
      </p:sp>
    </p:spTree>
    <p:extLst>
      <p:ext uri="{BB962C8B-B14F-4D97-AF65-F5344CB8AC3E}">
        <p14:creationId xmlns:p14="http://schemas.microsoft.com/office/powerpoint/2010/main" val="139589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33</a:t>
            </a:fld>
            <a:endParaRPr lang="en-US" sz="1200"/>
          </a:p>
        </p:txBody>
      </p:sp>
    </p:spTree>
    <p:extLst>
      <p:ext uri="{BB962C8B-B14F-4D97-AF65-F5344CB8AC3E}">
        <p14:creationId xmlns:p14="http://schemas.microsoft.com/office/powerpoint/2010/main" val="6683912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382C2AB4-E64A-418A-8EF4-AA19F580545F}" type="slidenum">
              <a:rPr sz="1200">
                <a:solidFill>
                  <a:prstClr val="black"/>
                </a:solidFill>
                <a:latin typeface="Times New Roman" pitchFamily="18" charset="0"/>
              </a:rPr>
              <a:pPr/>
              <a:t>34</a:t>
            </a:fld>
            <a:endParaRPr sz="1200">
              <a:solidFill>
                <a:prstClr val="black"/>
              </a:solidFill>
              <a:latin typeface="Times New Roman" pitchFamily="18" charset="0"/>
            </a:endParaRPr>
          </a:p>
        </p:txBody>
      </p:sp>
      <p:sp>
        <p:nvSpPr>
          <p:cNvPr id="144387" name="Rectangle 2"/>
          <p:cNvSpPr>
            <a:spLocks noGrp="1" noRot="1" noChangeAspect="1" noChangeArrowheads="1" noTextEdit="1"/>
          </p:cNvSpPr>
          <p:nvPr>
            <p:ph type="sldImg"/>
          </p:nvPr>
        </p:nvSpPr>
        <p:spPr>
          <a:xfrm>
            <a:off x="1143000" y="685800"/>
            <a:ext cx="4572000" cy="3429000"/>
          </a:xfrm>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3154627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D9B5B60B-17BE-4E40-8A5D-80238FCD01E3}" type="slidenum">
              <a:rPr lang="en-US" sz="1200">
                <a:latin typeface="Times New Roman" pitchFamily="18" charset="0"/>
              </a:rPr>
              <a:pPr/>
              <a:t>35</a:t>
            </a:fld>
            <a:endParaRPr lang="en-US" sz="1200">
              <a:latin typeface="Times New Roman" pitchFamily="18" charset="0"/>
            </a:endParaRPr>
          </a:p>
        </p:txBody>
      </p:sp>
      <p:sp>
        <p:nvSpPr>
          <p:cNvPr id="177155" name="Rectangle 2"/>
          <p:cNvSpPr>
            <a:spLocks noGrp="1" noRot="1" noChangeAspect="1" noChangeArrowheads="1" noTextEdit="1"/>
          </p:cNvSpPr>
          <p:nvPr>
            <p:ph type="sldImg"/>
          </p:nvPr>
        </p:nvSpPr>
        <p:spPr>
          <a:xfrm>
            <a:off x="1157288" y="692150"/>
            <a:ext cx="4621212" cy="3465513"/>
          </a:xfrm>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9" tIns="45544" rIns="91089" bIns="45544"/>
          <a:lstStyle/>
          <a:p>
            <a:endParaRPr lang="en-US" noProof="1">
              <a:latin typeface="Times New Roman" pitchFamily="18" charset="0"/>
            </a:endParaRPr>
          </a:p>
        </p:txBody>
      </p:sp>
    </p:spTree>
    <p:extLst>
      <p:ext uri="{BB962C8B-B14F-4D97-AF65-F5344CB8AC3E}">
        <p14:creationId xmlns:p14="http://schemas.microsoft.com/office/powerpoint/2010/main" val="26551119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B2D058C2-5608-4188-A52E-BDF40E936391}" type="slidenum">
              <a:rPr lang="en-US" sz="1200">
                <a:latin typeface="Times New Roman" pitchFamily="18" charset="0"/>
              </a:rPr>
              <a:pPr/>
              <a:t>36</a:t>
            </a:fld>
            <a:endParaRPr lang="en-US" sz="1200">
              <a:latin typeface="Times New Roman" pitchFamily="18" charset="0"/>
            </a:endParaRPr>
          </a:p>
        </p:txBody>
      </p:sp>
      <p:sp>
        <p:nvSpPr>
          <p:cNvPr id="178179" name="Rectangle 2"/>
          <p:cNvSpPr>
            <a:spLocks noGrp="1" noRot="1" noChangeAspect="1" noChangeArrowheads="1" noTextEdit="1"/>
          </p:cNvSpPr>
          <p:nvPr>
            <p:ph type="sldImg"/>
          </p:nvPr>
        </p:nvSpPr>
        <p:spPr>
          <a:xfrm>
            <a:off x="1157288" y="692150"/>
            <a:ext cx="4621212" cy="3465513"/>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89" tIns="45544" rIns="91089" bIns="45544"/>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noProof="1">
                <a:latin typeface="Times New Roman" pitchFamily="18" charset="0"/>
              </a:rPr>
              <a:t>Remember the forecasting example from Chapter 2?  It included redundant code and was not very elegant.</a:t>
            </a:r>
          </a:p>
          <a:p>
            <a:r>
              <a:rPr lang="en-US" noProof="1">
                <a:latin typeface="Times New Roman" pitchFamily="18" charset="0"/>
              </a:rPr>
              <a:t>Point out the repetitiveness here. Mention that Year goes from 1 to 2, and the same statements are executed for each value of Year…</a:t>
            </a:r>
          </a:p>
          <a:p>
            <a:r>
              <a:rPr lang="en-US" noProof="1">
                <a:latin typeface="Times New Roman" pitchFamily="18" charset="0"/>
              </a:rPr>
              <a:t>It sounds like a candidate for a DO Loop – especially if you want to forecast for 6 years instead of 2!</a:t>
            </a:r>
          </a:p>
        </p:txBody>
      </p:sp>
    </p:spTree>
    <p:extLst>
      <p:ext uri="{BB962C8B-B14F-4D97-AF65-F5344CB8AC3E}">
        <p14:creationId xmlns:p14="http://schemas.microsoft.com/office/powerpoint/2010/main" val="37033758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4BD85F50-9F48-4F5C-81DF-BC9BF53B6DF3}" type="slidenum">
              <a:rPr lang="en-US" sz="1200">
                <a:latin typeface="Times New Roman" pitchFamily="18" charset="0"/>
              </a:rPr>
              <a:pPr/>
              <a:t>37</a:t>
            </a:fld>
            <a:endParaRPr lang="en-US" sz="1200">
              <a:latin typeface="Times New Roman" pitchFamily="18" charset="0"/>
            </a:endParaRPr>
          </a:p>
        </p:txBody>
      </p:sp>
      <p:sp>
        <p:nvSpPr>
          <p:cNvPr id="179203" name="Rectangle 2"/>
          <p:cNvSpPr>
            <a:spLocks noGrp="1" noRot="1" noChangeAspect="1" noChangeArrowheads="1" noTextEdit="1"/>
          </p:cNvSpPr>
          <p:nvPr>
            <p:ph type="sldImg"/>
          </p:nvPr>
        </p:nvSpPr>
        <p:spPr>
          <a:xfrm>
            <a:off x="1216025" y="914400"/>
            <a:ext cx="4425950" cy="3319463"/>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Much more concise than copying and pasting the code over and over, then changing the values of Year!</a:t>
            </a:r>
          </a:p>
        </p:txBody>
      </p:sp>
    </p:spTree>
    <p:extLst>
      <p:ext uri="{BB962C8B-B14F-4D97-AF65-F5344CB8AC3E}">
        <p14:creationId xmlns:p14="http://schemas.microsoft.com/office/powerpoint/2010/main" val="6460058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7A884D61-602A-431E-8313-27F678783B82}" type="slidenum">
              <a:rPr lang="en-US" sz="1200">
                <a:latin typeface="Times New Roman" pitchFamily="18" charset="0"/>
              </a:rPr>
              <a:pPr/>
              <a:t>38</a:t>
            </a:fld>
            <a:endParaRPr lang="en-US" sz="1200">
              <a:latin typeface="Times New Roman" pitchFamily="18" charset="0"/>
            </a:endParaRPr>
          </a:p>
        </p:txBody>
      </p:sp>
      <p:sp>
        <p:nvSpPr>
          <p:cNvPr id="180227" name="Rectangle 2"/>
          <p:cNvSpPr>
            <a:spLocks noGrp="1" noRot="1" noChangeAspect="1" noChangeArrowheads="1" noTextEdit="1"/>
          </p:cNvSpPr>
          <p:nvPr>
            <p:ph type="sldImg"/>
          </p:nvPr>
        </p:nvSpPr>
        <p:spPr>
          <a:xfrm>
            <a:off x="1216025" y="914400"/>
            <a:ext cx="4425950" cy="3319463"/>
          </a:xfrm>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There are 6 observations for every observation read from the input data set.</a:t>
            </a:r>
          </a:p>
        </p:txBody>
      </p:sp>
    </p:spTree>
    <p:extLst>
      <p:ext uri="{BB962C8B-B14F-4D97-AF65-F5344CB8AC3E}">
        <p14:creationId xmlns:p14="http://schemas.microsoft.com/office/powerpoint/2010/main" val="29068179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39</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Unknown</a:t>
            </a:r>
          </a:p>
        </p:txBody>
      </p:sp>
    </p:spTree>
    <p:extLst>
      <p:ext uri="{BB962C8B-B14F-4D97-AF65-F5344CB8AC3E}">
        <p14:creationId xmlns:p14="http://schemas.microsoft.com/office/powerpoint/2010/main" val="1870910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98BF4D8E-ACFE-4022-BCA6-2F20F3392DFF}" type="slidenum">
              <a:rPr lang="en-US" sz="1200">
                <a:latin typeface="Times New Roman" pitchFamily="18" charset="0"/>
              </a:rPr>
              <a:pPr/>
              <a:t>4</a:t>
            </a:fld>
            <a:endParaRPr lang="en-US" sz="1200">
              <a:latin typeface="Times New Roman" pitchFamily="18" charset="0"/>
            </a:endParaRPr>
          </a:p>
        </p:txBody>
      </p:sp>
      <p:sp>
        <p:nvSpPr>
          <p:cNvPr id="145411" name="Rectangle 2"/>
          <p:cNvSpPr>
            <a:spLocks noGrp="1" noRot="1" noChangeAspect="1" noChangeArrowheads="1" noTextEdit="1"/>
          </p:cNvSpPr>
          <p:nvPr>
            <p:ph type="sldImg"/>
          </p:nvPr>
        </p:nvSpPr>
        <p:spPr>
          <a:xfrm>
            <a:off x="1216025" y="914400"/>
            <a:ext cx="4425950" cy="3319463"/>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9677216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40</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3713881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7AD3B97C-4F76-406C-9D3E-7B9E426D9775}" type="slidenum">
              <a:rPr lang="en-US" sz="1200">
                <a:latin typeface="Times New Roman" pitchFamily="18" charset="0"/>
              </a:rPr>
              <a:pPr/>
              <a:t>41</a:t>
            </a:fld>
            <a:endParaRPr lang="en-US" sz="1200">
              <a:latin typeface="Times New Roman" pitchFamily="18" charset="0"/>
            </a:endParaRPr>
          </a:p>
        </p:txBody>
      </p:sp>
      <p:sp>
        <p:nvSpPr>
          <p:cNvPr id="186371" name="Rectangle 2"/>
          <p:cNvSpPr>
            <a:spLocks noGrp="1" noRot="1" noChangeAspect="1" noChangeArrowheads="1" noTextEdit="1"/>
          </p:cNvSpPr>
          <p:nvPr>
            <p:ph type="sldImg"/>
          </p:nvPr>
        </p:nvSpPr>
        <p:spPr>
          <a:xfrm>
            <a:off x="1216025" y="914400"/>
            <a:ext cx="4425950" cy="3319463"/>
          </a:xfrm>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Let’s take a look at conditional do loops by re-visiting the investment program.  How many years will it take to save one million dollars?</a:t>
            </a:r>
          </a:p>
        </p:txBody>
      </p:sp>
    </p:spTree>
    <p:extLst>
      <p:ext uri="{BB962C8B-B14F-4D97-AF65-F5344CB8AC3E}">
        <p14:creationId xmlns:p14="http://schemas.microsoft.com/office/powerpoint/2010/main" val="33710210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DC54021-587C-4668-885C-D2337217606B}" type="slidenum">
              <a:rPr lang="en-US" sz="1200">
                <a:latin typeface="Times New Roman" pitchFamily="18" charset="0"/>
              </a:rPr>
              <a:pPr/>
              <a:t>42</a:t>
            </a:fld>
            <a:endParaRPr lang="en-US" sz="1200">
              <a:latin typeface="Times New Roman" pitchFamily="18" charset="0"/>
            </a:endParaRPr>
          </a:p>
        </p:txBody>
      </p:sp>
      <p:sp>
        <p:nvSpPr>
          <p:cNvPr id="187395" name="Rectangle 2"/>
          <p:cNvSpPr>
            <a:spLocks noGrp="1" noRot="1" noChangeAspect="1" noChangeArrowheads="1" noTextEdit="1"/>
          </p:cNvSpPr>
          <p:nvPr>
            <p:ph type="sldImg"/>
          </p:nvPr>
        </p:nvSpPr>
        <p:spPr>
          <a:xfrm>
            <a:off x="1216025" y="914400"/>
            <a:ext cx="4425950" cy="3319463"/>
          </a:xfrm>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You can use DO WHILE and DO UNTIL statements to stop the loop when a condition is met rather than when the loop executed a specific number of times.</a:t>
            </a:r>
          </a:p>
          <a:p>
            <a:endParaRPr lang="en-US" noProof="1">
              <a:latin typeface="Times New Roman" pitchFamily="18" charset="0"/>
            </a:endParaRPr>
          </a:p>
          <a:p>
            <a:r>
              <a:rPr lang="en-US" noProof="1">
                <a:latin typeface="Times New Roman" pitchFamily="18" charset="0"/>
              </a:rPr>
              <a:t>This program uses a DO UNTIL – it will execute until the investment exceeds one million.</a:t>
            </a:r>
          </a:p>
          <a:p>
            <a:endParaRPr lang="en-US" noProof="1">
              <a:latin typeface="Times New Roman" pitchFamily="18" charset="0"/>
            </a:endParaRPr>
          </a:p>
          <a:p>
            <a:r>
              <a:rPr lang="en-US" noProof="1">
                <a:latin typeface="Times New Roman" pitchFamily="18" charset="0"/>
              </a:rPr>
              <a:t>Notice that there is no index variable, so YEAR is created and incremented with a SUM statement.  In the previous versions, Year was the index variable in an iterative DO loop, so it was automatically incremented.</a:t>
            </a:r>
          </a:p>
          <a:p>
            <a:endParaRPr lang="en-US" noProof="1">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To avoid infinite loops, be sure that the specified condition will be met.</a:t>
            </a:r>
          </a:p>
          <a:p>
            <a:endParaRPr lang="en-US" noProof="1">
              <a:latin typeface="Times New Roman" pitchFamily="18" charset="0"/>
            </a:endParaRPr>
          </a:p>
        </p:txBody>
      </p:sp>
    </p:spTree>
    <p:extLst>
      <p:ext uri="{BB962C8B-B14F-4D97-AF65-F5344CB8AC3E}">
        <p14:creationId xmlns:p14="http://schemas.microsoft.com/office/powerpoint/2010/main" val="7481362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4B994C04-F74E-4118-8BA7-7E72FD1221A1}" type="slidenum">
              <a:rPr lang="en-US" sz="1200">
                <a:latin typeface="Times New Roman" pitchFamily="18" charset="0"/>
              </a:rPr>
              <a:pPr/>
              <a:t>43</a:t>
            </a:fld>
            <a:endParaRPr lang="en-US" sz="1200">
              <a:latin typeface="Times New Roman" pitchFamily="18" charset="0"/>
            </a:endParaRPr>
          </a:p>
        </p:txBody>
      </p:sp>
      <p:sp>
        <p:nvSpPr>
          <p:cNvPr id="185347" name="Rectangle 2"/>
          <p:cNvSpPr>
            <a:spLocks noGrp="1" noRot="1" noChangeAspect="1" noChangeArrowheads="1" noTextEdit="1"/>
          </p:cNvSpPr>
          <p:nvPr>
            <p:ph type="sldImg"/>
          </p:nvPr>
        </p:nvSpPr>
        <p:spPr>
          <a:xfrm>
            <a:off x="1216025" y="914400"/>
            <a:ext cx="4425950" cy="3319463"/>
          </a:xfrm>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DO UNTIL tests the condition at the bottom of the loop and the statements in the loop will execute at least once.</a:t>
            </a:r>
          </a:p>
        </p:txBody>
      </p:sp>
    </p:spTree>
    <p:extLst>
      <p:ext uri="{BB962C8B-B14F-4D97-AF65-F5344CB8AC3E}">
        <p14:creationId xmlns:p14="http://schemas.microsoft.com/office/powerpoint/2010/main" val="4803274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580AEA81-DC0C-4BF2-92BD-6B869B13FB6A}" type="slidenum">
              <a:rPr lang="en-US" sz="1200">
                <a:latin typeface="Times New Roman" pitchFamily="18" charset="0"/>
              </a:rPr>
              <a:pPr/>
              <a:t>44</a:t>
            </a:fld>
            <a:endParaRPr lang="en-US" sz="1200">
              <a:latin typeface="Times New Roman" pitchFamily="18" charset="0"/>
            </a:endParaRPr>
          </a:p>
        </p:txBody>
      </p:sp>
      <p:sp>
        <p:nvSpPr>
          <p:cNvPr id="184323" name="Rectangle 2"/>
          <p:cNvSpPr>
            <a:spLocks noGrp="1" noRot="1" noChangeAspect="1" noChangeArrowheads="1" noTextEdit="1"/>
          </p:cNvSpPr>
          <p:nvPr>
            <p:ph type="sldImg"/>
          </p:nvPr>
        </p:nvSpPr>
        <p:spPr>
          <a:xfrm>
            <a:off x="1216025" y="914400"/>
            <a:ext cx="4425950" cy="3319463"/>
          </a:xfrm>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DO WHILE tests the condition at the top of the loop and the statemetns in the loop may never execute.</a:t>
            </a:r>
          </a:p>
        </p:txBody>
      </p:sp>
    </p:spTree>
    <p:extLst>
      <p:ext uri="{BB962C8B-B14F-4D97-AF65-F5344CB8AC3E}">
        <p14:creationId xmlns:p14="http://schemas.microsoft.com/office/powerpoint/2010/main" val="8190382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45</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b="0" dirty="0"/>
              <a:t>Change the DO UNTIL statement to a DO WHILE statement and modify the condition.</a:t>
            </a:r>
          </a:p>
        </p:txBody>
      </p:sp>
    </p:spTree>
    <p:extLst>
      <p:ext uri="{BB962C8B-B14F-4D97-AF65-F5344CB8AC3E}">
        <p14:creationId xmlns:p14="http://schemas.microsoft.com/office/powerpoint/2010/main" val="18709107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46</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9928584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16F35FE9-D5AA-42BE-950D-81377C01F4C0}" type="slidenum">
              <a:rPr lang="en-US" sz="1200">
                <a:latin typeface="Times New Roman" pitchFamily="18" charset="0"/>
              </a:rPr>
              <a:pPr/>
              <a:t>47</a:t>
            </a:fld>
            <a:endParaRPr lang="en-US" sz="1200">
              <a:latin typeface="Times New Roman" pitchFamily="18" charset="0"/>
            </a:endParaRPr>
          </a:p>
        </p:txBody>
      </p:sp>
      <p:sp>
        <p:nvSpPr>
          <p:cNvPr id="192515" name="Rectangle 2"/>
          <p:cNvSpPr>
            <a:spLocks noGrp="1" noRot="1" noChangeAspect="1" noChangeArrowheads="1" noTextEdit="1"/>
          </p:cNvSpPr>
          <p:nvPr>
            <p:ph type="sldImg"/>
          </p:nvPr>
        </p:nvSpPr>
        <p:spPr>
          <a:xfrm>
            <a:off x="1157288" y="692150"/>
            <a:ext cx="4618037" cy="3463925"/>
          </a:xfrm>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Using a DO WHILE yields the same value for CAPITAL, but YEAR is 28. (the condition is checked AFTER the index variable is incremented.)</a:t>
            </a:r>
          </a:p>
          <a:p>
            <a:endParaRPr lang="en-US" dirty="0">
              <a:latin typeface="Times New Roman" pitchFamily="18" charset="0"/>
            </a:endParaRPr>
          </a:p>
        </p:txBody>
      </p:sp>
    </p:spTree>
    <p:extLst>
      <p:ext uri="{BB962C8B-B14F-4D97-AF65-F5344CB8AC3E}">
        <p14:creationId xmlns:p14="http://schemas.microsoft.com/office/powerpoint/2010/main" val="42184199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72F97C11-D404-40EB-A677-5A8FDFCF8C55}" type="slidenum">
              <a:rPr lang="en-US" sz="1200">
                <a:latin typeface="Times New Roman" pitchFamily="18" charset="0"/>
              </a:rPr>
              <a:pPr/>
              <a:t>48</a:t>
            </a:fld>
            <a:endParaRPr lang="en-US" sz="1200">
              <a:latin typeface="Times New Roman" pitchFamily="18" charset="0"/>
            </a:endParaRPr>
          </a:p>
        </p:txBody>
      </p:sp>
      <p:sp>
        <p:nvSpPr>
          <p:cNvPr id="191491" name="Rectangle 2"/>
          <p:cNvSpPr>
            <a:spLocks noGrp="1" noRot="1" noChangeAspect="1" noChangeArrowheads="1" noTextEdit="1"/>
          </p:cNvSpPr>
          <p:nvPr>
            <p:ph type="sldImg"/>
          </p:nvPr>
        </p:nvSpPr>
        <p:spPr>
          <a:xfrm>
            <a:off x="1216025" y="914400"/>
            <a:ext cx="4425950" cy="3319463"/>
          </a:xfrm>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This could be run as a demo.  Run as is, discuss results then change to a DO WHILE. Note that the value of YEAR is different because of when the condition is checked.</a:t>
            </a:r>
          </a:p>
          <a:p>
            <a:r>
              <a:rPr lang="en-US" dirty="0">
                <a:latin typeface="Times New Roman" pitchFamily="18" charset="0"/>
              </a:rPr>
              <a:t>This is a DO UNTIL, so the condition is checked BEFORE the index variable is incremented.</a:t>
            </a:r>
          </a:p>
          <a:p>
            <a:r>
              <a:rPr lang="en-US" dirty="0">
                <a:latin typeface="Times New Roman" pitchFamily="18" charset="0"/>
              </a:rPr>
              <a:t>Using a DO WHILE would yield the same value for CAPITAL, but YEAR would be 28. (because the index variable is incremented and then the condition is checked.)</a:t>
            </a:r>
          </a:p>
          <a:p>
            <a:endParaRPr lang="en-US" dirty="0">
              <a:latin typeface="Times New Roman" pitchFamily="18" charset="0"/>
            </a:endParaRPr>
          </a:p>
          <a:p>
            <a:r>
              <a:rPr lang="en-US" dirty="0">
                <a:latin typeface="Times New Roman" pitchFamily="18" charset="0"/>
              </a:rPr>
              <a:t>Students often ask “Which is the right answer?  Is it 27 or 28 years?”  The answer is 27 years.  </a:t>
            </a:r>
          </a:p>
          <a:p>
            <a:endParaRPr lang="en-US" dirty="0">
              <a:latin typeface="Times New Roman" pitchFamily="18" charset="0"/>
            </a:endParaRPr>
          </a:p>
        </p:txBody>
      </p:sp>
    </p:spTree>
    <p:extLst>
      <p:ext uri="{BB962C8B-B14F-4D97-AF65-F5344CB8AC3E}">
        <p14:creationId xmlns:p14="http://schemas.microsoft.com/office/powerpoint/2010/main" val="15881731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37B2E672-7607-4AE2-847A-B34C0565553D}" type="slidenum">
              <a:rPr lang="en-US" sz="1200">
                <a:latin typeface="Times New Roman" pitchFamily="18" charset="0"/>
              </a:rPr>
              <a:pPr/>
              <a:t>49</a:t>
            </a:fld>
            <a:endParaRPr lang="en-US" sz="1200">
              <a:latin typeface="Times New Roman" pitchFamily="18" charset="0"/>
            </a:endParaRPr>
          </a:p>
        </p:txBody>
      </p:sp>
      <p:sp>
        <p:nvSpPr>
          <p:cNvPr id="195587" name="Rectangle 2"/>
          <p:cNvSpPr>
            <a:spLocks noGrp="1" noRot="1" noChangeAspect="1" noChangeArrowheads="1" noTextEdit="1"/>
          </p:cNvSpPr>
          <p:nvPr>
            <p:ph type="sldImg"/>
          </p:nvPr>
        </p:nvSpPr>
        <p:spPr>
          <a:xfrm>
            <a:off x="1216025" y="914400"/>
            <a:ext cx="4425950" cy="3319463"/>
          </a:xfrm>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Here are the 5 observations  - one for each year.</a:t>
            </a:r>
          </a:p>
        </p:txBody>
      </p:sp>
    </p:spTree>
    <p:extLst>
      <p:ext uri="{BB962C8B-B14F-4D97-AF65-F5344CB8AC3E}">
        <p14:creationId xmlns:p14="http://schemas.microsoft.com/office/powerpoint/2010/main" val="894331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813923AC-3581-454F-AB5E-9218F732D6C1}" type="slidenum">
              <a:rPr lang="en-US" sz="1200">
                <a:latin typeface="Times New Roman" pitchFamily="18" charset="0"/>
              </a:rPr>
              <a:pPr/>
              <a:t>5</a:t>
            </a:fld>
            <a:endParaRPr lang="en-US" sz="1200">
              <a:latin typeface="Times New Roman" pitchFamily="18" charset="0"/>
            </a:endParaRPr>
          </a:p>
        </p:txBody>
      </p:sp>
      <p:sp>
        <p:nvSpPr>
          <p:cNvPr id="146435" name="Rectangle 2"/>
          <p:cNvSpPr>
            <a:spLocks noGrp="1" noRot="1" noChangeAspect="1" noChangeArrowheads="1" noTextEdit="1"/>
          </p:cNvSpPr>
          <p:nvPr>
            <p:ph type="sldImg"/>
          </p:nvPr>
        </p:nvSpPr>
        <p:spPr>
          <a:xfrm>
            <a:off x="1143000" y="685800"/>
            <a:ext cx="4572000" cy="3429000"/>
          </a:xfrm>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Here we see the annual calculation included once, and a quarterly calculation included 4 times.  </a:t>
            </a:r>
          </a:p>
        </p:txBody>
      </p:sp>
    </p:spTree>
    <p:extLst>
      <p:ext uri="{BB962C8B-B14F-4D97-AF65-F5344CB8AC3E}">
        <p14:creationId xmlns:p14="http://schemas.microsoft.com/office/powerpoint/2010/main" val="21939479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37D3912F-B00D-4220-8C85-5BED791538A1}" type="slidenum">
              <a:rPr lang="en-US" sz="1200">
                <a:latin typeface="Times New Roman" pitchFamily="18" charset="0"/>
              </a:rPr>
              <a:pPr/>
              <a:t>50</a:t>
            </a:fld>
            <a:endParaRPr lang="en-US" sz="1200">
              <a:latin typeface="Times New Roman" pitchFamily="18" charset="0"/>
            </a:endParaRPr>
          </a:p>
        </p:txBody>
      </p:sp>
      <p:sp>
        <p:nvSpPr>
          <p:cNvPr id="194563" name="Rectangle 2"/>
          <p:cNvSpPr>
            <a:spLocks noGrp="1" noRot="1" noChangeAspect="1" noChangeArrowheads="1" noTextEdit="1"/>
          </p:cNvSpPr>
          <p:nvPr>
            <p:ph type="sldImg"/>
          </p:nvPr>
        </p:nvSpPr>
        <p:spPr>
          <a:xfrm>
            <a:off x="1216025" y="914400"/>
            <a:ext cx="4425950" cy="3319463"/>
          </a:xfrm>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9263" lvl="1" indent="-334963">
              <a:buFont typeface="Wingdings" pitchFamily="2" charset="2"/>
              <a:buNone/>
            </a:pPr>
            <a:r>
              <a:rPr lang="en-US" dirty="0"/>
              <a:t>Nested DO loops are loops within loops.</a:t>
            </a:r>
          </a:p>
          <a:p>
            <a:pPr marL="449263" lvl="1" indent="-334963"/>
            <a:r>
              <a:rPr lang="en-US" dirty="0"/>
              <a:t>Be sure to use different index variables for each loop.</a:t>
            </a:r>
          </a:p>
          <a:p>
            <a:pPr marL="449263" lvl="1" indent="-334963"/>
            <a:r>
              <a:rPr lang="en-US" dirty="0"/>
              <a:t>Each DO statement must have a corresponding END statement. </a:t>
            </a:r>
          </a:p>
          <a:p>
            <a:pPr marL="449263" lvl="1" indent="-334963"/>
            <a:r>
              <a:rPr lang="en-US" dirty="0"/>
              <a:t>The inner loop executes completely for each iteration of the outer loop.</a:t>
            </a:r>
          </a:p>
          <a:p>
            <a:endParaRPr lang="en-US" noProof="1">
              <a:latin typeface="Times New Roman" pitchFamily="18" charset="0"/>
            </a:endParaRPr>
          </a:p>
          <a:p>
            <a:endParaRPr lang="en-US" noProof="1">
              <a:latin typeface="Times New Roman" pitchFamily="18" charset="0"/>
            </a:endParaRPr>
          </a:p>
          <a:p>
            <a:r>
              <a:rPr lang="en-US" noProof="1">
                <a:latin typeface="Times New Roman" pitchFamily="18" charset="0"/>
              </a:rPr>
              <a:t>Inthis example the outer loop executes 5 times, and the inner loop executes 4 times for each iteration of the outer loop, so the capital calculation executes 20 times.  The explicit output statement is in the outer loop, so 5 observations are written to the new data set.</a:t>
            </a:r>
          </a:p>
          <a:p>
            <a:endParaRPr lang="en-US" noProof="1">
              <a:latin typeface="Times New Roman" pitchFamily="18" charset="0"/>
            </a:endParaRPr>
          </a:p>
          <a:p>
            <a:r>
              <a:rPr lang="en-US" noProof="1">
                <a:latin typeface="Times New Roman" pitchFamily="18" charset="0"/>
              </a:rPr>
              <a:t>Mention that indenting makes the program easier to read and maintain, and less error prone since ti is easy to see where each loop ends and what statements are iterated in each loop.  </a:t>
            </a:r>
          </a:p>
        </p:txBody>
      </p:sp>
    </p:spTree>
    <p:extLst>
      <p:ext uri="{BB962C8B-B14F-4D97-AF65-F5344CB8AC3E}">
        <p14:creationId xmlns:p14="http://schemas.microsoft.com/office/powerpoint/2010/main" val="31845909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51</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b="0" dirty="0"/>
              <a:t>Move the OUTPUT statement to the inner loop and do not drop Quarter. </a:t>
            </a:r>
          </a:p>
        </p:txBody>
      </p:sp>
    </p:spTree>
    <p:extLst>
      <p:ext uri="{BB962C8B-B14F-4D97-AF65-F5344CB8AC3E}">
        <p14:creationId xmlns:p14="http://schemas.microsoft.com/office/powerpoint/2010/main" val="18709107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52</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7686951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EA610C8F-06DC-41E4-AAC7-EDE5193E97E3}" type="slidenum">
              <a:rPr lang="en-US" sz="1200">
                <a:latin typeface="Times New Roman" pitchFamily="18" charset="0"/>
              </a:rPr>
              <a:pPr/>
              <a:t>53</a:t>
            </a:fld>
            <a:endParaRPr lang="en-US" sz="1200">
              <a:latin typeface="Times New Roman" pitchFamily="18" charset="0"/>
            </a:endParaRPr>
          </a:p>
        </p:txBody>
      </p:sp>
      <p:sp>
        <p:nvSpPr>
          <p:cNvPr id="198659" name="Rectangle 2"/>
          <p:cNvSpPr>
            <a:spLocks noGrp="1" noRot="1" noChangeAspect="1" noChangeArrowheads="1" noTextEdit="1"/>
          </p:cNvSpPr>
          <p:nvPr>
            <p:ph type="sldImg"/>
          </p:nvPr>
        </p:nvSpPr>
        <p:spPr>
          <a:xfrm>
            <a:off x="1216025" y="914400"/>
            <a:ext cx="4425950" cy="3319463"/>
          </a:xfrm>
          <a:ln/>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In this investment example an input data set is used to get information on banks and interest rates.  Compare the final earnings at each bank.  </a:t>
            </a:r>
          </a:p>
          <a:p>
            <a:endParaRPr lang="en-US" noProof="1">
              <a:latin typeface="Times New Roman" pitchFamily="18" charset="0"/>
            </a:endParaRPr>
          </a:p>
          <a:p>
            <a:r>
              <a:rPr lang="en-US" noProof="1">
                <a:latin typeface="Times New Roman" pitchFamily="18" charset="0"/>
              </a:rPr>
              <a:t>It helps to mention that it is obvious that the banks with the highest rate will give the best return, but make up a story about the first bank giving away a digital camera or an iPod or some free gift!</a:t>
            </a:r>
          </a:p>
        </p:txBody>
      </p:sp>
    </p:spTree>
    <p:extLst>
      <p:ext uri="{BB962C8B-B14F-4D97-AF65-F5344CB8AC3E}">
        <p14:creationId xmlns:p14="http://schemas.microsoft.com/office/powerpoint/2010/main" val="1238569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89ACE63C-CFA6-477A-8301-671E0B8834C3}" type="slidenum">
              <a:rPr lang="en-US" sz="1200">
                <a:latin typeface="Times New Roman" pitchFamily="18" charset="0"/>
              </a:rPr>
              <a:pPr/>
              <a:t>54</a:t>
            </a:fld>
            <a:endParaRPr lang="en-US" sz="1200">
              <a:latin typeface="Times New Roman" pitchFamily="18" charset="0"/>
            </a:endParaRPr>
          </a:p>
        </p:txBody>
      </p:sp>
      <p:sp>
        <p:nvSpPr>
          <p:cNvPr id="199683" name="Rectangle 2"/>
          <p:cNvSpPr>
            <a:spLocks noGrp="1" noRot="1" noChangeAspect="1" noChangeArrowheads="1" noTextEdit="1"/>
          </p:cNvSpPr>
          <p:nvPr>
            <p:ph type="sldImg"/>
          </p:nvPr>
        </p:nvSpPr>
        <p:spPr>
          <a:xfrm>
            <a:off x="1216025" y="914400"/>
            <a:ext cx="4425950" cy="3319463"/>
          </a:xfrm>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The data step iterates three times – once for each observation in the input data set.  Now the Capital calculation executes 60 times, but it only appears once in the program.  This shows that DO loops result in more concise, compact programs.</a:t>
            </a:r>
          </a:p>
        </p:txBody>
      </p:sp>
    </p:spTree>
    <p:extLst>
      <p:ext uri="{BB962C8B-B14F-4D97-AF65-F5344CB8AC3E}">
        <p14:creationId xmlns:p14="http://schemas.microsoft.com/office/powerpoint/2010/main" val="31989107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97FB6087-B6B5-40DD-B696-AF0ACFC3F405}" type="slidenum">
              <a:rPr lang="en-US" sz="1200">
                <a:latin typeface="Times New Roman" pitchFamily="18" charset="0"/>
              </a:rPr>
              <a:pPr/>
              <a:t>55</a:t>
            </a:fld>
            <a:endParaRPr lang="en-US" sz="1200">
              <a:latin typeface="Times New Roman" pitchFamily="18" charset="0"/>
            </a:endParaRPr>
          </a:p>
        </p:txBody>
      </p:sp>
      <p:sp>
        <p:nvSpPr>
          <p:cNvPr id="200707" name="Rectangle 2"/>
          <p:cNvSpPr>
            <a:spLocks noGrp="1" noRot="1" noChangeAspect="1" noChangeArrowheads="1" noTextEdit="1"/>
          </p:cNvSpPr>
          <p:nvPr>
            <p:ph type="sldImg"/>
          </p:nvPr>
        </p:nvSpPr>
        <p:spPr>
          <a:xfrm>
            <a:off x="1216025" y="914400"/>
            <a:ext cx="4425950" cy="3319463"/>
          </a:xfrm>
          <a:ln/>
        </p:spPr>
      </p:sp>
      <p:sp>
        <p:nvSpPr>
          <p:cNvPr id="200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9041146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3C9A2AF1-087A-4134-9376-14BB7AB54DAA}" type="slidenum">
              <a:rPr lang="en-US" sz="1200">
                <a:latin typeface="Times New Roman" pitchFamily="18" charset="0"/>
              </a:rPr>
              <a:pPr/>
              <a:t>56</a:t>
            </a:fld>
            <a:endParaRPr lang="en-US" sz="1200">
              <a:latin typeface="Times New Roman" pitchFamily="18" charset="0"/>
            </a:endParaRPr>
          </a:p>
        </p:txBody>
      </p:sp>
      <p:sp>
        <p:nvSpPr>
          <p:cNvPr id="201731" name="Rectangle 2"/>
          <p:cNvSpPr>
            <a:spLocks noGrp="1" noRot="1" noChangeAspect="1" noChangeArrowheads="1" noTextEdit="1"/>
          </p:cNvSpPr>
          <p:nvPr>
            <p:ph type="sldImg"/>
          </p:nvPr>
        </p:nvSpPr>
        <p:spPr>
          <a:xfrm>
            <a:off x="1216025" y="914400"/>
            <a:ext cx="4425950" cy="3319463"/>
          </a:xfrm>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9272431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912E9889-6C87-4AFF-942C-D343B1E27FAC}" type="slidenum">
              <a:rPr lang="en-US" sz="1200">
                <a:latin typeface="Times New Roman" pitchFamily="18" charset="0"/>
              </a:rPr>
              <a:pPr/>
              <a:t>57</a:t>
            </a:fld>
            <a:endParaRPr lang="en-US" sz="1200">
              <a:latin typeface="Times New Roman" pitchFamily="18" charset="0"/>
            </a:endParaRPr>
          </a:p>
        </p:txBody>
      </p:sp>
      <p:sp>
        <p:nvSpPr>
          <p:cNvPr id="202755" name="Rectangle 2"/>
          <p:cNvSpPr>
            <a:spLocks noGrp="1" noRot="1" noChangeAspect="1" noChangeArrowheads="1" noTextEdit="1"/>
          </p:cNvSpPr>
          <p:nvPr>
            <p:ph type="sldImg"/>
          </p:nvPr>
        </p:nvSpPr>
        <p:spPr>
          <a:xfrm>
            <a:off x="1216025" y="914400"/>
            <a:ext cx="4425950" cy="3319463"/>
          </a:xfrm>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012826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9D471FBC-0DD2-40E0-BF97-B5F2B03B2A2C}" type="slidenum">
              <a:rPr lang="en-US" sz="1200">
                <a:latin typeface="Times New Roman" pitchFamily="18" charset="0"/>
              </a:rPr>
              <a:pPr/>
              <a:t>58</a:t>
            </a:fld>
            <a:endParaRPr lang="en-US" sz="1200">
              <a:latin typeface="Times New Roman" pitchFamily="18" charset="0"/>
            </a:endParaRPr>
          </a:p>
        </p:txBody>
      </p:sp>
      <p:sp>
        <p:nvSpPr>
          <p:cNvPr id="203779" name="Rectangle 2"/>
          <p:cNvSpPr>
            <a:spLocks noGrp="1" noRot="1" noChangeAspect="1" noChangeArrowheads="1" noTextEdit="1"/>
          </p:cNvSpPr>
          <p:nvPr>
            <p:ph type="sldImg"/>
          </p:nvPr>
        </p:nvSpPr>
        <p:spPr>
          <a:xfrm>
            <a:off x="1216025" y="914400"/>
            <a:ext cx="4425950" cy="3319463"/>
          </a:xfrm>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0764426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59</a:t>
            </a:fld>
            <a:endParaRPr lang="en-US" sz="1200">
              <a:solidFill>
                <a:prstClr val="black"/>
              </a:solidFill>
            </a:endParaRPr>
          </a:p>
        </p:txBody>
      </p:sp>
    </p:spTree>
    <p:extLst>
      <p:ext uri="{BB962C8B-B14F-4D97-AF65-F5344CB8AC3E}">
        <p14:creationId xmlns:p14="http://schemas.microsoft.com/office/powerpoint/2010/main" val="3496739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A0D115DD-BCE1-405E-9F6C-9AB89E55D4FE}" type="slidenum">
              <a:rPr lang="en-US" sz="1200">
                <a:latin typeface="Times New Roman" pitchFamily="18" charset="0"/>
              </a:rPr>
              <a:pPr/>
              <a:t>6</a:t>
            </a:fld>
            <a:endParaRPr lang="en-US" sz="1200">
              <a:latin typeface="Times New Roman" pitchFamily="18" charset="0"/>
            </a:endParaRPr>
          </a:p>
        </p:txBody>
      </p:sp>
      <p:sp>
        <p:nvSpPr>
          <p:cNvPr id="147459" name="Rectangle 2"/>
          <p:cNvSpPr>
            <a:spLocks noGrp="1" noRot="1" noChangeAspect="1" noChangeArrowheads="1" noTextEdit="1"/>
          </p:cNvSpPr>
          <p:nvPr>
            <p:ph type="sldImg"/>
          </p:nvPr>
        </p:nvSpPr>
        <p:spPr>
          <a:xfrm>
            <a:off x="1143000" y="685800"/>
            <a:ext cx="4572000" cy="3429000"/>
          </a:xfrm>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If we wanted to invest for 20 years, we’d see the annual calculation 20 times and the quarterly calculation 80 times!</a:t>
            </a:r>
          </a:p>
          <a:p>
            <a:r>
              <a:rPr lang="en-US" noProof="1">
                <a:latin typeface="Times New Roman" pitchFamily="18" charset="0"/>
              </a:rPr>
              <a:t>Do loops can be used to eliminate repetitive coding.</a:t>
            </a:r>
          </a:p>
        </p:txBody>
      </p:sp>
    </p:spTree>
    <p:extLst>
      <p:ext uri="{BB962C8B-B14F-4D97-AF65-F5344CB8AC3E}">
        <p14:creationId xmlns:p14="http://schemas.microsoft.com/office/powerpoint/2010/main" val="2777092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60</a:t>
            </a:fld>
            <a:endParaRPr lang="en-US" sz="1200"/>
          </a:p>
        </p:txBody>
      </p:sp>
    </p:spTree>
    <p:extLst>
      <p:ext uri="{BB962C8B-B14F-4D97-AF65-F5344CB8AC3E}">
        <p14:creationId xmlns:p14="http://schemas.microsoft.com/office/powerpoint/2010/main" val="13812972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7014F7-D82D-403D-8151-69D478D6888D}" type="slidenum">
              <a:rPr lang="en-US" smtClean="0"/>
              <a:pPr>
                <a:defRPr/>
              </a:pPr>
              <a:t>61</a:t>
            </a:fld>
            <a:endParaRPr lang="en-US" dirty="0"/>
          </a:p>
        </p:txBody>
      </p:sp>
    </p:spTree>
    <p:extLst>
      <p:ext uri="{BB962C8B-B14F-4D97-AF65-F5344CB8AC3E}">
        <p14:creationId xmlns:p14="http://schemas.microsoft.com/office/powerpoint/2010/main" val="42882268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7014F7-D82D-403D-8151-69D478D6888D}" type="slidenum">
              <a:rPr lang="en-US" smtClean="0"/>
              <a:pPr>
                <a:defRPr/>
              </a:pPr>
              <a:t>62</a:t>
            </a:fld>
            <a:endParaRPr lang="en-US" dirty="0"/>
          </a:p>
        </p:txBody>
      </p:sp>
    </p:spTree>
    <p:extLst>
      <p:ext uri="{BB962C8B-B14F-4D97-AF65-F5344CB8AC3E}">
        <p14:creationId xmlns:p14="http://schemas.microsoft.com/office/powerpoint/2010/main" val="8633797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p:cNvSpPr>
            <a:spLocks noGrp="1" noRot="1" noChangeAspect="1" noTextEdit="1"/>
          </p:cNvSpPr>
          <p:nvPr>
            <p:ph type="sldImg"/>
          </p:nvPr>
        </p:nvSpPr>
        <p:spPr>
          <a:ln/>
        </p:spPr>
      </p:sp>
      <p:sp>
        <p:nvSpPr>
          <p:cNvPr id="206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This business scenario uses the </a:t>
            </a:r>
            <a:r>
              <a:rPr lang="en-US" b="1" dirty="0" err="1">
                <a:latin typeface="Times New Roman" pitchFamily="18" charset="0"/>
              </a:rPr>
              <a:t>orion.employee_donations</a:t>
            </a:r>
            <a:r>
              <a:rPr lang="en-US" dirty="0">
                <a:latin typeface="Times New Roman" pitchFamily="18" charset="0"/>
              </a:rPr>
              <a:t> data set. It has 4 numeric variables that hold the quarterly donation amounts. (There are 2 additional variables that will not be used in this example: </a:t>
            </a:r>
            <a:r>
              <a:rPr lang="en-US" dirty="0" err="1">
                <a:latin typeface="Times New Roman" pitchFamily="18" charset="0"/>
              </a:rPr>
              <a:t>Paid_By</a:t>
            </a:r>
            <a:r>
              <a:rPr lang="en-US" dirty="0">
                <a:latin typeface="Times New Roman" pitchFamily="18" charset="0"/>
              </a:rPr>
              <a:t> and Recipients.</a:t>
            </a:r>
          </a:p>
        </p:txBody>
      </p:sp>
      <p:sp>
        <p:nvSpPr>
          <p:cNvPr id="206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54DCD129-984D-415C-A3E3-FE120FF76DFF}" type="slidenum">
              <a:rPr lang="en-US" sz="1200">
                <a:latin typeface="Times New Roman" pitchFamily="18" charset="0"/>
              </a:rPr>
              <a:pPr/>
              <a:t>63</a:t>
            </a:fld>
            <a:endParaRPr lang="en-US" sz="1200">
              <a:latin typeface="Times New Roman" pitchFamily="18" charset="0"/>
            </a:endParaRPr>
          </a:p>
        </p:txBody>
      </p:sp>
    </p:spTree>
    <p:extLst>
      <p:ext uri="{BB962C8B-B14F-4D97-AF65-F5344CB8AC3E}">
        <p14:creationId xmlns:p14="http://schemas.microsoft.com/office/powerpoint/2010/main" val="14355890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9A844AE5-87A6-424A-BC64-EE59844F59E7}" type="slidenum">
              <a:rPr lang="en-US" sz="1200">
                <a:latin typeface="Times New Roman" pitchFamily="18" charset="0"/>
              </a:rPr>
              <a:pPr/>
              <a:t>64</a:t>
            </a:fld>
            <a:endParaRPr lang="en-US" sz="1200">
              <a:latin typeface="Times New Roman" pitchFamily="18" charset="0"/>
            </a:endParaRPr>
          </a:p>
        </p:txBody>
      </p:sp>
      <p:sp>
        <p:nvSpPr>
          <p:cNvPr id="207875" name="Rectangle 2"/>
          <p:cNvSpPr>
            <a:spLocks noGrp="1" noRot="1" noChangeAspect="1" noChangeArrowheads="1" noTextEdit="1"/>
          </p:cNvSpPr>
          <p:nvPr>
            <p:ph type="sldImg"/>
          </p:nvPr>
        </p:nvSpPr>
        <p:spPr>
          <a:xfrm>
            <a:off x="1216025" y="914400"/>
            <a:ext cx="4425950" cy="3319463"/>
          </a:xfrm>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Looking at this you may think – let’s use  a DO loop so that we can replace the 4 calculations with a single calculation, but…</a:t>
            </a:r>
          </a:p>
          <a:p>
            <a:endParaRPr lang="en-US" noProof="1">
              <a:latin typeface="Times New Roman" pitchFamily="18" charset="0"/>
            </a:endParaRPr>
          </a:p>
          <a:p>
            <a:r>
              <a:rPr lang="en-US" noProof="1">
                <a:latin typeface="Times New Roman" pitchFamily="18" charset="0"/>
              </a:rPr>
              <a:t>Note: The KEEP statement results in droppping the two unwanted variables, Paid_By and Recipients.</a:t>
            </a:r>
          </a:p>
        </p:txBody>
      </p:sp>
    </p:spTree>
    <p:extLst>
      <p:ext uri="{BB962C8B-B14F-4D97-AF65-F5344CB8AC3E}">
        <p14:creationId xmlns:p14="http://schemas.microsoft.com/office/powerpoint/2010/main" val="5995033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a:xfrm>
            <a:off x="1216025" y="914400"/>
            <a:ext cx="4425950" cy="3319463"/>
          </a:xfrm>
          <a:ln/>
        </p:spPr>
      </p:sp>
      <p:sp>
        <p:nvSpPr>
          <p:cNvPr id="208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They cannot be replaced because each one refers to a different variable.</a:t>
            </a:r>
          </a:p>
          <a:p>
            <a:endParaRPr lang="en-US" dirty="0">
              <a:latin typeface="Times New Roman" pitchFamily="18" charset="0"/>
            </a:endParaRPr>
          </a:p>
          <a:p>
            <a:r>
              <a:rPr lang="en-US" dirty="0">
                <a:latin typeface="Times New Roman" pitchFamily="18" charset="0"/>
              </a:rPr>
              <a:t>Think about it – what statement can be used in the DO loop to perform the equivalent calculations??  There isn’t one – unless we use an array.</a:t>
            </a:r>
          </a:p>
        </p:txBody>
      </p:sp>
      <p:sp>
        <p:nvSpPr>
          <p:cNvPr id="208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108722C2-EB1C-4858-B96B-5343ACDEE341}" type="slidenum">
              <a:rPr lang="en-US" sz="1200">
                <a:latin typeface="Times New Roman" pitchFamily="18" charset="0"/>
              </a:rPr>
              <a:pPr/>
              <a:t>65</a:t>
            </a:fld>
            <a:endParaRPr lang="en-US" sz="1200">
              <a:latin typeface="Times New Roman" pitchFamily="18" charset="0"/>
            </a:endParaRPr>
          </a:p>
        </p:txBody>
      </p:sp>
    </p:spTree>
    <p:extLst>
      <p:ext uri="{BB962C8B-B14F-4D97-AF65-F5344CB8AC3E}">
        <p14:creationId xmlns:p14="http://schemas.microsoft.com/office/powerpoint/2010/main" val="7282726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p:cNvSpPr>
            <a:spLocks noGrp="1" noRot="1" noChangeAspect="1" noTextEdit="1"/>
          </p:cNvSpPr>
          <p:nvPr>
            <p:ph type="sldImg"/>
          </p:nvPr>
        </p:nvSpPr>
        <p:spPr>
          <a:xfrm>
            <a:off x="1216025" y="914400"/>
            <a:ext cx="4425950" cy="3319463"/>
          </a:xfrm>
          <a:ln/>
        </p:spPr>
      </p:sp>
      <p:sp>
        <p:nvSpPr>
          <p:cNvPr id="209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The array is an alternate way of accessing values stored in the PDV.</a:t>
            </a:r>
          </a:p>
        </p:txBody>
      </p:sp>
      <p:sp>
        <p:nvSpPr>
          <p:cNvPr id="209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D70BC99B-A7ED-4D8D-9F54-1BE9CC847FD5}" type="slidenum">
              <a:rPr lang="en-US" sz="1200">
                <a:latin typeface="Times New Roman" pitchFamily="18" charset="0"/>
              </a:rPr>
              <a:pPr/>
              <a:t>66</a:t>
            </a:fld>
            <a:endParaRPr lang="en-US" sz="1200">
              <a:latin typeface="Times New Roman" pitchFamily="18" charset="0"/>
            </a:endParaRPr>
          </a:p>
        </p:txBody>
      </p:sp>
    </p:spTree>
    <p:extLst>
      <p:ext uri="{BB962C8B-B14F-4D97-AF65-F5344CB8AC3E}">
        <p14:creationId xmlns:p14="http://schemas.microsoft.com/office/powerpoint/2010/main" val="28035098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a:xfrm>
            <a:off x="1216025" y="914400"/>
            <a:ext cx="4425950" cy="3319463"/>
          </a:xfrm>
          <a:ln/>
        </p:spPr>
      </p:sp>
      <p:sp>
        <p:nvSpPr>
          <p:cNvPr id="210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This is how SAS arrays differ from other languages – in SAS an array is a temporary grouping of variables in the PDV.  It exists only for the duration of the DATA step.  The array is not a variable.</a:t>
            </a:r>
          </a:p>
        </p:txBody>
      </p:sp>
      <p:sp>
        <p:nvSpPr>
          <p:cNvPr id="210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A1F804B2-99CC-4506-858D-527A139FCDC8}" type="slidenum">
              <a:rPr lang="en-US" sz="1200">
                <a:latin typeface="Times New Roman" pitchFamily="18" charset="0"/>
              </a:rPr>
              <a:pPr/>
              <a:t>67</a:t>
            </a:fld>
            <a:endParaRPr lang="en-US" sz="1200">
              <a:latin typeface="Times New Roman" pitchFamily="18" charset="0"/>
            </a:endParaRPr>
          </a:p>
        </p:txBody>
      </p:sp>
    </p:spTree>
    <p:extLst>
      <p:ext uri="{BB962C8B-B14F-4D97-AF65-F5344CB8AC3E}">
        <p14:creationId xmlns:p14="http://schemas.microsoft.com/office/powerpoint/2010/main" val="36926672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a:xfrm>
            <a:off x="1216025" y="914400"/>
            <a:ext cx="4425950" cy="3319463"/>
          </a:xfrm>
          <a:ln/>
        </p:spPr>
      </p:sp>
      <p:sp>
        <p:nvSpPr>
          <p:cNvPr id="211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We’ll define an array named CONTRIB and use it to refer to the 4 variables, Qtr1-Qtr4 using a common name. This will allow us to use a DO loop to access the array elements.</a:t>
            </a:r>
          </a:p>
        </p:txBody>
      </p:sp>
      <p:sp>
        <p:nvSpPr>
          <p:cNvPr id="211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E77DD6C7-8676-47D8-986F-7CE793533B4B}" type="slidenum">
              <a:rPr lang="en-US" sz="1200">
                <a:latin typeface="Times New Roman" pitchFamily="18" charset="0"/>
              </a:rPr>
              <a:pPr/>
              <a:t>68</a:t>
            </a:fld>
            <a:endParaRPr lang="en-US" sz="1200">
              <a:latin typeface="Times New Roman" pitchFamily="18" charset="0"/>
            </a:endParaRPr>
          </a:p>
        </p:txBody>
      </p:sp>
    </p:spTree>
    <p:extLst>
      <p:ext uri="{BB962C8B-B14F-4D97-AF65-F5344CB8AC3E}">
        <p14:creationId xmlns:p14="http://schemas.microsoft.com/office/powerpoint/2010/main" val="40799594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a:xfrm>
            <a:off x="1216025" y="914400"/>
            <a:ext cx="4425950" cy="3319463"/>
          </a:xfrm>
          <a:ln/>
        </p:spPr>
      </p:sp>
      <p:sp>
        <p:nvSpPr>
          <p:cNvPr id="212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The variables are referred to as elements of the array.</a:t>
            </a:r>
          </a:p>
        </p:txBody>
      </p:sp>
      <p:sp>
        <p:nvSpPr>
          <p:cNvPr id="212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DC834AC8-0842-4A1E-96EC-77BA178F2C23}" type="slidenum">
              <a:rPr lang="en-US" sz="1200">
                <a:latin typeface="Times New Roman" pitchFamily="18" charset="0"/>
              </a:rPr>
              <a:pPr/>
              <a:t>69</a:t>
            </a:fld>
            <a:endParaRPr lang="en-US" sz="1200">
              <a:latin typeface="Times New Roman" pitchFamily="18" charset="0"/>
            </a:endParaRPr>
          </a:p>
        </p:txBody>
      </p:sp>
    </p:spTree>
    <p:extLst>
      <p:ext uri="{BB962C8B-B14F-4D97-AF65-F5344CB8AC3E}">
        <p14:creationId xmlns:p14="http://schemas.microsoft.com/office/powerpoint/2010/main" val="1295212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DFB0F51F-9DDB-4D4F-A85B-1BB5BDCA6CE0}" type="slidenum">
              <a:rPr lang="en-US" sz="1200">
                <a:latin typeface="Times New Roman" pitchFamily="18" charset="0"/>
              </a:rPr>
              <a:pPr/>
              <a:t>7</a:t>
            </a:fld>
            <a:endParaRPr lang="en-US" sz="1200">
              <a:latin typeface="Times New Roman" pitchFamily="18" charset="0"/>
            </a:endParaRPr>
          </a:p>
        </p:txBody>
      </p:sp>
      <p:sp>
        <p:nvSpPr>
          <p:cNvPr id="148483" name="Rectangle 2"/>
          <p:cNvSpPr>
            <a:spLocks noGrp="1" noRot="1" noChangeAspect="1" noChangeArrowheads="1" noTextEdit="1"/>
          </p:cNvSpPr>
          <p:nvPr>
            <p:ph type="sldImg"/>
          </p:nvPr>
        </p:nvSpPr>
        <p:spPr>
          <a:xfrm>
            <a:off x="1157288" y="692150"/>
            <a:ext cx="4618037" cy="3463925"/>
          </a:xfrm>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values of </a:t>
            </a:r>
            <a:r>
              <a:rPr lang="en-US" i="1" dirty="0"/>
              <a:t>start</a:t>
            </a:r>
            <a:r>
              <a:rPr lang="en-US" dirty="0"/>
              <a:t>, </a:t>
            </a:r>
            <a:r>
              <a:rPr lang="en-US" i="1" dirty="0"/>
              <a:t>stop</a:t>
            </a:r>
            <a:r>
              <a:rPr lang="en-US" dirty="0"/>
              <a:t>, and </a:t>
            </a:r>
            <a:r>
              <a:rPr lang="en-US" i="1" dirty="0"/>
              <a:t>increment</a:t>
            </a:r>
            <a:r>
              <a:rPr lang="en-US" dirty="0"/>
              <a:t> </a:t>
            </a:r>
          </a:p>
          <a:p>
            <a:pPr marL="628650" lvl="1" indent="-171450">
              <a:buFont typeface="Arial" pitchFamily="34" charset="0"/>
              <a:buChar char="•"/>
            </a:pPr>
            <a:r>
              <a:rPr lang="en-US" dirty="0"/>
              <a:t>must be numbers or expressions that yield numbers</a:t>
            </a:r>
          </a:p>
          <a:p>
            <a:pPr marL="628650" lvl="1" indent="-171450">
              <a:buFont typeface="Arial" pitchFamily="34" charset="0"/>
              <a:buChar char="•"/>
            </a:pPr>
            <a:r>
              <a:rPr lang="en-US" dirty="0"/>
              <a:t>are established before executing the loop</a:t>
            </a:r>
          </a:p>
          <a:p>
            <a:pPr marL="628650" lvl="1" indent="-171450">
              <a:buFont typeface="Arial" pitchFamily="34" charset="0"/>
              <a:buChar char="•"/>
            </a:pPr>
            <a:r>
              <a:rPr lang="en-US" dirty="0"/>
              <a:t>if omitted, </a:t>
            </a:r>
            <a:r>
              <a:rPr lang="en-US" i="1" dirty="0"/>
              <a:t>increment</a:t>
            </a:r>
            <a:r>
              <a:rPr lang="en-US" dirty="0"/>
              <a:t> defaults to 1.</a:t>
            </a:r>
          </a:p>
          <a:p>
            <a:pPr lvl="1"/>
            <a:endParaRPr lang="en-US" i="1" dirty="0"/>
          </a:p>
          <a:p>
            <a:pPr>
              <a:tabLst>
                <a:tab pos="685800" algn="l"/>
              </a:tabLst>
            </a:pPr>
            <a:r>
              <a:rPr lang="en-US" i="1" dirty="0"/>
              <a:t>Index-variable</a:t>
            </a:r>
            <a:r>
              <a:rPr lang="en-US" dirty="0"/>
              <a:t> details:</a:t>
            </a:r>
          </a:p>
          <a:p>
            <a:pPr lvl="1">
              <a:tabLst>
                <a:tab pos="685800" algn="l"/>
              </a:tabLst>
            </a:pPr>
            <a:r>
              <a:rPr lang="en-US" dirty="0"/>
              <a:t>The </a:t>
            </a:r>
            <a:r>
              <a:rPr lang="en-US" i="1" dirty="0"/>
              <a:t>index-variable</a:t>
            </a:r>
            <a:r>
              <a:rPr lang="en-US" dirty="0"/>
              <a:t> is written to the output data set by default.</a:t>
            </a:r>
          </a:p>
          <a:p>
            <a:pPr lvl="1">
              <a:tabLst>
                <a:tab pos="685800" algn="l"/>
              </a:tabLst>
            </a:pPr>
            <a:r>
              <a:rPr lang="en-US" dirty="0"/>
              <a:t>At the termination of the loop, the value of </a:t>
            </a:r>
            <a:r>
              <a:rPr lang="en-US" i="1" dirty="0"/>
              <a:t>index-variable</a:t>
            </a:r>
            <a:r>
              <a:rPr lang="en-US" dirty="0"/>
              <a:t> is one </a:t>
            </a:r>
            <a:r>
              <a:rPr lang="en-US" i="1" dirty="0"/>
              <a:t>increment</a:t>
            </a:r>
            <a:r>
              <a:rPr lang="en-US" dirty="0"/>
              <a:t> beyond the </a:t>
            </a:r>
            <a:r>
              <a:rPr lang="en-US" i="1" dirty="0"/>
              <a:t>stop</a:t>
            </a:r>
            <a:r>
              <a:rPr lang="en-US" dirty="0"/>
              <a:t> value.</a:t>
            </a:r>
          </a:p>
          <a:p>
            <a:endParaRPr lang="en-US" dirty="0">
              <a:latin typeface="Times New Roman" pitchFamily="18" charset="0"/>
            </a:endParaRPr>
          </a:p>
          <a:p>
            <a:endParaRPr lang="en-US" dirty="0">
              <a:latin typeface="Times New Roman" pitchFamily="18" charset="0"/>
            </a:endParaRPr>
          </a:p>
          <a:p>
            <a:endParaRPr lang="en-US" dirty="0">
              <a:latin typeface="Times New Roman" pitchFamily="18" charset="0"/>
            </a:endParaRPr>
          </a:p>
          <a:p>
            <a:r>
              <a:rPr lang="en-US" dirty="0">
                <a:latin typeface="Times New Roman" pitchFamily="18" charset="0"/>
              </a:rPr>
              <a:t>Just mention that this is an example of an iterative DO LOOP and it will be covered in more detail.</a:t>
            </a:r>
          </a:p>
          <a:p>
            <a:r>
              <a:rPr lang="en-US" dirty="0">
                <a:latin typeface="Times New Roman" pitchFamily="18" charset="0"/>
              </a:rPr>
              <a:t>It shows how many repetitive calculations can be replaced with a single calculation in a DO lop.</a:t>
            </a:r>
          </a:p>
          <a:p>
            <a:endParaRPr lang="en-US" dirty="0">
              <a:latin typeface="Times New Roman" pitchFamily="18" charset="0"/>
            </a:endParaRPr>
          </a:p>
          <a:p>
            <a:r>
              <a:rPr lang="en-US" dirty="0">
                <a:latin typeface="Times New Roman" pitchFamily="18" charset="0"/>
              </a:rPr>
              <a:t>Nested loops will be introduced later.  Using  nested loops would be a better solution.</a:t>
            </a:r>
          </a:p>
        </p:txBody>
      </p:sp>
    </p:spTree>
    <p:extLst>
      <p:ext uri="{BB962C8B-B14F-4D97-AF65-F5344CB8AC3E}">
        <p14:creationId xmlns:p14="http://schemas.microsoft.com/office/powerpoint/2010/main" val="168143292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xfrm>
            <a:off x="1216025" y="914400"/>
            <a:ext cx="4425950" cy="3319463"/>
          </a:xfrm>
          <a:ln/>
        </p:spPr>
      </p:sp>
      <p:sp>
        <p:nvSpPr>
          <p:cNvPr id="214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And each element is accessed using the array name and a subscript.  Contrib-sub-1 is an alternate way of referring to Qtr1.  Any time you use Contrib{1} the value of Qtr1 will be used.  The same is true for Contrib{2} thru Contrib{4}.</a:t>
            </a:r>
          </a:p>
          <a:p>
            <a:endParaRPr lang="en-US">
              <a:latin typeface="Times New Roman" pitchFamily="18" charset="0"/>
            </a:endParaRPr>
          </a:p>
          <a:p>
            <a:r>
              <a:rPr lang="en-US">
                <a:latin typeface="Times New Roman" pitchFamily="18" charset="0"/>
              </a:rPr>
              <a:t>Now lets take a look at how to define an array.</a:t>
            </a:r>
          </a:p>
        </p:txBody>
      </p:sp>
      <p:sp>
        <p:nvSpPr>
          <p:cNvPr id="214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B36D49BE-B63B-454D-A4D4-6D140C6D30EB}" type="slidenum">
              <a:rPr lang="en-US" sz="1200">
                <a:latin typeface="Times New Roman" pitchFamily="18" charset="0"/>
              </a:rPr>
              <a:pPr/>
              <a:t>70</a:t>
            </a:fld>
            <a:endParaRPr lang="en-US" sz="1200">
              <a:latin typeface="Times New Roman" pitchFamily="18" charset="0"/>
            </a:endParaRPr>
          </a:p>
        </p:txBody>
      </p:sp>
    </p:spTree>
    <p:extLst>
      <p:ext uri="{BB962C8B-B14F-4D97-AF65-F5344CB8AC3E}">
        <p14:creationId xmlns:p14="http://schemas.microsoft.com/office/powerpoint/2010/main" val="28335533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Slide Image Placeholder 1"/>
          <p:cNvSpPr>
            <a:spLocks noGrp="1" noRot="1" noChangeAspect="1" noTextEdit="1"/>
          </p:cNvSpPr>
          <p:nvPr>
            <p:ph type="sldImg"/>
          </p:nvPr>
        </p:nvSpPr>
        <p:spPr>
          <a:xfrm>
            <a:off x="1216025" y="914400"/>
            <a:ext cx="4425950" cy="3319463"/>
          </a:xfrm>
          <a:ln/>
        </p:spPr>
      </p:sp>
      <p:sp>
        <p:nvSpPr>
          <p:cNvPr id="216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eaLnBrk="0" fontAlgn="base" latinLnBrk="0" hangingPunct="0"/>
            <a:r>
              <a:rPr lang="en-US" sz="1200" b="0" i="1" u="none" strike="noStrike" kern="1200" baseline="0" dirty="0">
                <a:solidFill>
                  <a:schemeClr val="tx1"/>
                </a:solidFill>
                <a:effectLst/>
                <a:latin typeface="Times New Roman"/>
                <a:ea typeface="+mn-ea"/>
                <a:cs typeface="+mn-cs"/>
              </a:rPr>
              <a:t>{subscript}</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the number of elements</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indicates character elements</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a:solidFill>
                  <a:schemeClr val="tx1"/>
                </a:solidFill>
                <a:effectLst/>
                <a:latin typeface="Times New Roman"/>
                <a:ea typeface="+mn-ea"/>
                <a:cs typeface="+mn-cs"/>
              </a:rPr>
              <a:t>length</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the length of elements</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a:solidFill>
                  <a:schemeClr val="tx1"/>
                </a:solidFill>
                <a:effectLst/>
                <a:latin typeface="Times New Roman"/>
                <a:ea typeface="+mn-ea"/>
                <a:cs typeface="+mn-cs"/>
              </a:rPr>
              <a:t>array-elements</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the names of elements</a:t>
            </a:r>
            <a:endParaRPr lang="en-US" sz="1200" b="0" i="0" u="none" strike="noStrike" kern="1200" dirty="0">
              <a:solidFill>
                <a:schemeClr val="tx1"/>
              </a:solidFill>
              <a:effectLst/>
              <a:latin typeface="Times New Roman"/>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elements </a:t>
            </a:r>
            <a:r>
              <a:rPr lang="en-US" baseline="0" dirty="0"/>
              <a:t> </a:t>
            </a:r>
            <a:r>
              <a:rPr lang="en-US" dirty="0"/>
              <a:t>are created if they do not already exist in the PDV.</a:t>
            </a:r>
          </a:p>
          <a:p>
            <a:endParaRPr lang="en-US" dirty="0">
              <a:latin typeface="Times New Roman" pitchFamily="18" charset="0"/>
            </a:endParaRPr>
          </a:p>
          <a:p>
            <a:r>
              <a:rPr lang="en-US" dirty="0">
                <a:latin typeface="Times New Roman" pitchFamily="18" charset="0"/>
              </a:rPr>
              <a:t>The array </a:t>
            </a:r>
            <a:r>
              <a:rPr lang="en-US" dirty="0" err="1">
                <a:latin typeface="Times New Roman" pitchFamily="18" charset="0"/>
              </a:rPr>
              <a:t>Contrib</a:t>
            </a:r>
            <a:r>
              <a:rPr lang="en-US" dirty="0">
                <a:latin typeface="Times New Roman" pitchFamily="18" charset="0"/>
              </a:rPr>
              <a:t> has 4 elements. They are Qtr1, Qtr2, Qtr3 and Qtr4.</a:t>
            </a:r>
          </a:p>
        </p:txBody>
      </p:sp>
      <p:sp>
        <p:nvSpPr>
          <p:cNvPr id="216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7FDAE895-2FC8-4902-B1F0-D20294517AE1}" type="slidenum">
              <a:rPr lang="en-US" sz="1200">
                <a:latin typeface="Times New Roman" pitchFamily="18" charset="0"/>
              </a:rPr>
              <a:pPr/>
              <a:t>71</a:t>
            </a:fld>
            <a:endParaRPr lang="en-US" sz="1200">
              <a:latin typeface="Times New Roman" pitchFamily="18" charset="0"/>
            </a:endParaRPr>
          </a:p>
        </p:txBody>
      </p:sp>
    </p:spTree>
    <p:extLst>
      <p:ext uri="{BB962C8B-B14F-4D97-AF65-F5344CB8AC3E}">
        <p14:creationId xmlns:p14="http://schemas.microsoft.com/office/powerpoint/2010/main" val="35052148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a:xfrm>
            <a:off x="1216025" y="914400"/>
            <a:ext cx="4425950" cy="3319463"/>
          </a:xfrm>
          <a:ln/>
        </p:spPr>
      </p:sp>
      <p:sp>
        <p:nvSpPr>
          <p:cNvPr id="217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An asterisk can be used instead of a subscript in the array definition to let SAS determine the number of elements in the array. This is convenient when using a variable list.</a:t>
            </a:r>
          </a:p>
          <a:p>
            <a:endParaRPr lang="en-US">
              <a:latin typeface="Times New Roman" pitchFamily="18" charset="0"/>
            </a:endParaRPr>
          </a:p>
        </p:txBody>
      </p:sp>
      <p:sp>
        <p:nvSpPr>
          <p:cNvPr id="217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BF62866F-F56C-4B15-BF7F-68432B8774FE}" type="slidenum">
              <a:rPr lang="en-US" sz="1200">
                <a:latin typeface="Times New Roman" pitchFamily="18" charset="0"/>
              </a:rPr>
              <a:pPr/>
              <a:t>72</a:t>
            </a:fld>
            <a:endParaRPr lang="en-US" sz="1200">
              <a:latin typeface="Times New Roman" pitchFamily="18" charset="0"/>
            </a:endParaRPr>
          </a:p>
        </p:txBody>
      </p:sp>
    </p:spTree>
    <p:extLst>
      <p:ext uri="{BB962C8B-B14F-4D97-AF65-F5344CB8AC3E}">
        <p14:creationId xmlns:p14="http://schemas.microsoft.com/office/powerpoint/2010/main" val="217793268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a:xfrm>
            <a:off x="1216025" y="914400"/>
            <a:ext cx="4425950" cy="3319463"/>
          </a:xfrm>
          <a:ln/>
        </p:spPr>
      </p:sp>
      <p:sp>
        <p:nvSpPr>
          <p:cNvPr id="218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The elements need not be adjacent nor have common variable names. </a:t>
            </a:r>
          </a:p>
        </p:txBody>
      </p:sp>
      <p:sp>
        <p:nvSpPr>
          <p:cNvPr id="218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9EFFA7C1-B5B6-4A33-A71C-1867E49389DD}" type="slidenum">
              <a:rPr lang="en-US" sz="1200">
                <a:latin typeface="Times New Roman" pitchFamily="18" charset="0"/>
              </a:rPr>
              <a:pPr/>
              <a:t>73</a:t>
            </a:fld>
            <a:endParaRPr lang="en-US" sz="1200">
              <a:latin typeface="Times New Roman" pitchFamily="18" charset="0"/>
            </a:endParaRPr>
          </a:p>
        </p:txBody>
      </p:sp>
    </p:spTree>
    <p:extLst>
      <p:ext uri="{BB962C8B-B14F-4D97-AF65-F5344CB8AC3E}">
        <p14:creationId xmlns:p14="http://schemas.microsoft.com/office/powerpoint/2010/main" val="37264170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74</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b="0" dirty="0"/>
              <a:t>The subscript and the number of elements in the list do not agree.</a:t>
            </a:r>
          </a:p>
        </p:txBody>
      </p:sp>
    </p:spTree>
    <p:extLst>
      <p:ext uri="{BB962C8B-B14F-4D97-AF65-F5344CB8AC3E}">
        <p14:creationId xmlns:p14="http://schemas.microsoft.com/office/powerpoint/2010/main" val="18709107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75</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67168977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73B70D52-EE42-457E-BA69-72C4972AB6C3}" type="slidenum">
              <a:rPr lang="en-US" sz="1200">
                <a:latin typeface="Times New Roman" pitchFamily="18" charset="0"/>
              </a:rPr>
              <a:pPr/>
              <a:t>76</a:t>
            </a:fld>
            <a:endParaRPr lang="en-US" sz="1200">
              <a:latin typeface="Times New Roman" pitchFamily="18" charset="0"/>
            </a:endParaRPr>
          </a:p>
        </p:txBody>
      </p:sp>
      <p:sp>
        <p:nvSpPr>
          <p:cNvPr id="222211" name="Rectangle 2"/>
          <p:cNvSpPr>
            <a:spLocks noGrp="1" noRot="1" noChangeAspect="1" noChangeArrowheads="1" noTextEdit="1"/>
          </p:cNvSpPr>
          <p:nvPr>
            <p:ph type="sldImg"/>
          </p:nvPr>
        </p:nvSpPr>
        <p:spPr>
          <a:xfrm>
            <a:off x="1216025" y="914400"/>
            <a:ext cx="4425950" cy="3319463"/>
          </a:xfrm>
          <a:ln/>
        </p:spPr>
      </p:sp>
      <p:sp>
        <p:nvSpPr>
          <p:cNvPr id="222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A DO loop is a convenient way to process every element in an array.</a:t>
            </a:r>
          </a:p>
          <a:p>
            <a:endParaRPr lang="en-US" noProof="1">
              <a:latin typeface="Times New Roman" pitchFamily="18" charset="0"/>
            </a:endParaRPr>
          </a:p>
          <a:p>
            <a:r>
              <a:rPr lang="en-US" noProof="1">
                <a:latin typeface="Times New Roman" pitchFamily="18" charset="0"/>
              </a:rPr>
              <a:t>The DIM( ) function can be used to determine how many elements are in an arry. It is covered in the next section.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index variable, </a:t>
            </a:r>
            <a:r>
              <a:rPr lang="en-US" b="1" dirty="0">
                <a:latin typeface="Arial"/>
              </a:rPr>
              <a:t>i</a:t>
            </a:r>
            <a:r>
              <a:rPr lang="en-US" dirty="0"/>
              <a:t>, is not written to the output data set because it is not listed in the KEEP statement.</a:t>
            </a:r>
          </a:p>
          <a:p>
            <a:endParaRPr lang="en-US" noProof="1">
              <a:latin typeface="Times New Roman" pitchFamily="18" charset="0"/>
            </a:endParaRPr>
          </a:p>
          <a:p>
            <a:r>
              <a:rPr lang="en-US" noProof="1">
                <a:latin typeface="Times New Roman" pitchFamily="18" charset="0"/>
              </a:rPr>
              <a:t>Let’s go back to our Business Scenario – remember we want to increase each quarterly donation with a 25% company contribution.  Now we can do this in an iterative DO loop since the array gives us  a common name that can be used to refer to each of the four values.</a:t>
            </a:r>
          </a:p>
        </p:txBody>
      </p:sp>
    </p:spTree>
    <p:extLst>
      <p:ext uri="{BB962C8B-B14F-4D97-AF65-F5344CB8AC3E}">
        <p14:creationId xmlns:p14="http://schemas.microsoft.com/office/powerpoint/2010/main" val="382870337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153FD02D-8DC7-473F-A752-91272636D48C}" type="slidenum">
              <a:rPr lang="en-US" sz="1200">
                <a:latin typeface="Times New Roman" pitchFamily="18" charset="0"/>
              </a:rPr>
              <a:pPr/>
              <a:t>77</a:t>
            </a:fld>
            <a:endParaRPr lang="en-US" sz="1200">
              <a:latin typeface="Times New Roman" pitchFamily="18" charset="0"/>
            </a:endParaRPr>
          </a:p>
        </p:txBody>
      </p:sp>
      <p:sp>
        <p:nvSpPr>
          <p:cNvPr id="223235" name="Rectangle 2"/>
          <p:cNvSpPr>
            <a:spLocks noGrp="1" noRot="1" noChangeAspect="1" noChangeArrowheads="1" noTextEdit="1"/>
          </p:cNvSpPr>
          <p:nvPr>
            <p:ph type="sldImg"/>
          </p:nvPr>
        </p:nvSpPr>
        <p:spPr>
          <a:xfrm>
            <a:off x="1216025" y="914400"/>
            <a:ext cx="4425950" cy="3319463"/>
          </a:xfrm>
          <a:ln/>
        </p:spPr>
      </p:sp>
      <p:sp>
        <p:nvSpPr>
          <p:cNvPr id="223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12047813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60416918-010A-4E65-A111-D4E01E0A0BFE}" type="slidenum">
              <a:rPr lang="en-US" sz="1200">
                <a:latin typeface="Times New Roman" pitchFamily="18" charset="0"/>
              </a:rPr>
              <a:pPr/>
              <a:t>78</a:t>
            </a:fld>
            <a:endParaRPr lang="en-US" sz="1200">
              <a:latin typeface="Times New Roman" pitchFamily="18" charset="0"/>
            </a:endParaRPr>
          </a:p>
        </p:txBody>
      </p:sp>
      <p:sp>
        <p:nvSpPr>
          <p:cNvPr id="224259" name="Rectangle 2"/>
          <p:cNvSpPr>
            <a:spLocks noGrp="1" noRot="1" noChangeAspect="1" noChangeArrowheads="1" noTextEdit="1"/>
          </p:cNvSpPr>
          <p:nvPr>
            <p:ph type="sldImg"/>
          </p:nvPr>
        </p:nvSpPr>
        <p:spPr>
          <a:xfrm>
            <a:off x="1216025" y="914400"/>
            <a:ext cx="4425950" cy="3319463"/>
          </a:xfrm>
          <a:ln/>
        </p:spPr>
      </p:sp>
      <p:sp>
        <p:nvSpPr>
          <p:cNvPr id="224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84640701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1ADB15C-1020-4296-B35E-EB85424A3995}" type="slidenum">
              <a:rPr lang="en-US" sz="1200">
                <a:latin typeface="Times New Roman" pitchFamily="18" charset="0"/>
              </a:rPr>
              <a:pPr/>
              <a:t>79</a:t>
            </a:fld>
            <a:endParaRPr lang="en-US" sz="1200">
              <a:latin typeface="Times New Roman" pitchFamily="18" charset="0"/>
            </a:endParaRPr>
          </a:p>
        </p:txBody>
      </p:sp>
      <p:sp>
        <p:nvSpPr>
          <p:cNvPr id="225283" name="Rectangle 2"/>
          <p:cNvSpPr>
            <a:spLocks noGrp="1" noRot="1" noChangeAspect="1" noChangeArrowheads="1" noTextEdit="1"/>
          </p:cNvSpPr>
          <p:nvPr>
            <p:ph type="sldImg"/>
          </p:nvPr>
        </p:nvSpPr>
        <p:spPr>
          <a:xfrm>
            <a:off x="1216025" y="914400"/>
            <a:ext cx="4425950" cy="3319463"/>
          </a:xfrm>
          <a:ln/>
        </p:spPr>
      </p:sp>
      <p:sp>
        <p:nvSpPr>
          <p:cNvPr id="225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718076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88ACD08D-03F2-4554-839A-92171AD58F7C}" type="slidenum">
              <a:rPr lang="en-US" sz="1200">
                <a:latin typeface="Times New Roman" pitchFamily="18" charset="0"/>
              </a:rPr>
              <a:pPr/>
              <a:t>8</a:t>
            </a:fld>
            <a:endParaRPr lang="en-US" sz="1200">
              <a:latin typeface="Times New Roman" pitchFamily="18" charset="0"/>
            </a:endParaRPr>
          </a:p>
        </p:txBody>
      </p:sp>
      <p:sp>
        <p:nvSpPr>
          <p:cNvPr id="151555" name="Rectangle 2"/>
          <p:cNvSpPr>
            <a:spLocks noGrp="1" noRot="1" noChangeAspect="1" noChangeArrowheads="1" noTextEdit="1"/>
          </p:cNvSpPr>
          <p:nvPr>
            <p:ph type="sldImg"/>
          </p:nvPr>
        </p:nvSpPr>
        <p:spPr>
          <a:xfrm>
            <a:off x="1143000" y="685800"/>
            <a:ext cx="4572000" cy="3429000"/>
          </a:xfrm>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Modifying the value of </a:t>
            </a:r>
            <a:r>
              <a:rPr lang="en-US" i="1" dirty="0"/>
              <a:t>index-variable</a:t>
            </a:r>
            <a:r>
              <a:rPr lang="en-US" dirty="0"/>
              <a:t> affects the</a:t>
            </a:r>
            <a:r>
              <a:rPr lang="en-US" baseline="0" dirty="0"/>
              <a:t> </a:t>
            </a:r>
            <a:r>
              <a:rPr lang="en-US" dirty="0"/>
              <a:t>number of iterations, and might cause infinite looping or early loop termination.</a:t>
            </a:r>
          </a:p>
          <a:p>
            <a:endParaRPr lang="en-US" noProof="1">
              <a:latin typeface="Times New Roman" pitchFamily="18" charset="0"/>
            </a:endParaRPr>
          </a:p>
          <a:p>
            <a:r>
              <a:rPr lang="en-US" noProof="1">
                <a:latin typeface="Times New Roman" pitchFamily="18" charset="0"/>
              </a:rPr>
              <a:t>Sometimes you want the index variableto be written to the data set, and other times you don’t – it is just used as a counter.</a:t>
            </a:r>
            <a:r>
              <a:rPr lang="en-US" baseline="0" noProof="1">
                <a:latin typeface="Times New Roman" pitchFamily="18" charset="0"/>
              </a:rPr>
              <a:t> </a:t>
            </a:r>
            <a:r>
              <a:rPr lang="en-US" noProof="1">
                <a:latin typeface="Times New Roman" pitchFamily="18" charset="0"/>
              </a:rPr>
              <a:t>Often a simple name, such as I, is used for the index variable.</a:t>
            </a:r>
            <a:r>
              <a:rPr lang="en-US" baseline="0" noProof="1">
                <a:latin typeface="Times New Roman" pitchFamily="18" charset="0"/>
              </a:rPr>
              <a:t> </a:t>
            </a:r>
            <a:r>
              <a:rPr lang="en-US" noProof="1">
                <a:latin typeface="Times New Roman" pitchFamily="18" charset="0"/>
              </a:rPr>
              <a:t>If the index variable will be written to the data set, be sure to give it a meaningful name.</a:t>
            </a:r>
            <a:r>
              <a:rPr lang="en-US" baseline="0" noProof="1">
                <a:latin typeface="Times New Roman" pitchFamily="18" charset="0"/>
              </a:rPr>
              <a:t> </a:t>
            </a:r>
            <a:r>
              <a:rPr lang="en-US" noProof="1">
                <a:latin typeface="Times New Roman" pitchFamily="18" charset="0"/>
              </a:rPr>
              <a:t>If you do not want it written to the data set, be sure to drop it.  </a:t>
            </a:r>
          </a:p>
        </p:txBody>
      </p:sp>
    </p:spTree>
    <p:extLst>
      <p:ext uri="{BB962C8B-B14F-4D97-AF65-F5344CB8AC3E}">
        <p14:creationId xmlns:p14="http://schemas.microsoft.com/office/powerpoint/2010/main" val="13285269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AF925617-8839-4F48-8C6C-181EDDA8C638}" type="slidenum">
              <a:rPr lang="en-US" sz="1200">
                <a:latin typeface="Times New Roman" pitchFamily="18" charset="0"/>
              </a:rPr>
              <a:pPr/>
              <a:t>80</a:t>
            </a:fld>
            <a:endParaRPr lang="en-US" sz="1200">
              <a:latin typeface="Times New Roman" pitchFamily="18" charset="0"/>
            </a:endParaRPr>
          </a:p>
        </p:txBody>
      </p:sp>
      <p:sp>
        <p:nvSpPr>
          <p:cNvPr id="226307" name="Rectangle 2"/>
          <p:cNvSpPr>
            <a:spLocks noGrp="1" noRot="1" noChangeAspect="1" noChangeArrowheads="1" noTextEdit="1"/>
          </p:cNvSpPr>
          <p:nvPr>
            <p:ph type="sldImg"/>
          </p:nvPr>
        </p:nvSpPr>
        <p:spPr>
          <a:xfrm>
            <a:off x="1216025" y="914400"/>
            <a:ext cx="4425950" cy="3319463"/>
          </a:xfrm>
          <a:ln/>
        </p:spPr>
      </p:sp>
      <p:sp>
        <p:nvSpPr>
          <p:cNvPr id="226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9955603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7014F7-D82D-403D-8151-69D478D6888D}" type="slidenum">
              <a:rPr lang="en-US" smtClean="0"/>
              <a:pPr>
                <a:defRPr/>
              </a:pPr>
              <a:t>81</a:t>
            </a:fld>
            <a:endParaRPr lang="en-US" dirty="0"/>
          </a:p>
        </p:txBody>
      </p:sp>
    </p:spTree>
    <p:extLst>
      <p:ext uri="{BB962C8B-B14F-4D97-AF65-F5344CB8AC3E}">
        <p14:creationId xmlns:p14="http://schemas.microsoft.com/office/powerpoint/2010/main" val="417145505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82</a:t>
            </a:fld>
            <a:endParaRPr lang="en-US" sz="1200">
              <a:solidFill>
                <a:prstClr val="black"/>
              </a:solidFill>
            </a:endParaRPr>
          </a:p>
        </p:txBody>
      </p:sp>
    </p:spTree>
    <p:extLst>
      <p:ext uri="{BB962C8B-B14F-4D97-AF65-F5344CB8AC3E}">
        <p14:creationId xmlns:p14="http://schemas.microsoft.com/office/powerpoint/2010/main" val="34493708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83</a:t>
            </a:fld>
            <a:endParaRPr lang="en-US" sz="1200"/>
          </a:p>
        </p:txBody>
      </p:sp>
    </p:spTree>
    <p:extLst>
      <p:ext uri="{BB962C8B-B14F-4D97-AF65-F5344CB8AC3E}">
        <p14:creationId xmlns:p14="http://schemas.microsoft.com/office/powerpoint/2010/main" val="400596691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350B909C-0265-488D-B549-82D72CA85629}" type="slidenum">
              <a:rPr lang="en-US" sz="1200">
                <a:latin typeface="Times New Roman" pitchFamily="18" charset="0"/>
              </a:rPr>
              <a:pPr/>
              <a:t>84</a:t>
            </a:fld>
            <a:endParaRPr lang="en-US" sz="1200">
              <a:latin typeface="Times New Roman" pitchFamily="18" charset="0"/>
            </a:endParaRPr>
          </a:p>
        </p:txBody>
      </p:sp>
      <p:sp>
        <p:nvSpPr>
          <p:cNvPr id="227331" name="Rectangle 2"/>
          <p:cNvSpPr>
            <a:spLocks noGrp="1" noRot="1" noChangeAspect="1" noChangeArrowheads="1" noTextEdit="1"/>
          </p:cNvSpPr>
          <p:nvPr>
            <p:ph type="sldImg"/>
          </p:nvPr>
        </p:nvSpPr>
        <p:spPr>
          <a:xfrm>
            <a:off x="1216025" y="914400"/>
            <a:ext cx="4425950" cy="3319463"/>
          </a:xfrm>
          <a:ln/>
        </p:spPr>
      </p:sp>
      <p:sp>
        <p:nvSpPr>
          <p:cNvPr id="227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13244830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p:cNvSpPr>
            <a:spLocks noGrp="1" noRot="1" noChangeAspect="1" noTextEdit="1"/>
          </p:cNvSpPr>
          <p:nvPr>
            <p:ph type="sldImg"/>
          </p:nvPr>
        </p:nvSpPr>
        <p:spPr>
          <a:xfrm>
            <a:off x="1216025" y="914400"/>
            <a:ext cx="4425950" cy="3319463"/>
          </a:xfrm>
          <a:ln/>
        </p:spPr>
      </p:sp>
      <p:sp>
        <p:nvSpPr>
          <p:cNvPr id="228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You cannot refer to an entire array just by its name, but you can use arrayName{*}.  In this example the entire array is passed to the SUM function as a variable list.</a:t>
            </a:r>
          </a:p>
        </p:txBody>
      </p:sp>
      <p:sp>
        <p:nvSpPr>
          <p:cNvPr id="228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D536623-EAA0-419A-833F-A7C0C25F8157}" type="slidenum">
              <a:rPr lang="en-US" sz="1200">
                <a:latin typeface="Times New Roman" pitchFamily="18" charset="0"/>
              </a:rPr>
              <a:pPr/>
              <a:t>85</a:t>
            </a:fld>
            <a:endParaRPr lang="en-US" sz="1200">
              <a:latin typeface="Times New Roman" pitchFamily="18" charset="0"/>
            </a:endParaRPr>
          </a:p>
        </p:txBody>
      </p:sp>
    </p:spTree>
    <p:extLst>
      <p:ext uri="{BB962C8B-B14F-4D97-AF65-F5344CB8AC3E}">
        <p14:creationId xmlns:p14="http://schemas.microsoft.com/office/powerpoint/2010/main" val="291781574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xfrm>
            <a:off x="1216025" y="914400"/>
            <a:ext cx="4425950" cy="3319463"/>
          </a:xfrm>
          <a:ln/>
        </p:spPr>
      </p:sp>
      <p:sp>
        <p:nvSpPr>
          <p:cNvPr id="230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The DIM function returns the number of elements in an array.  Here it is used to determine the stop value for the loop.</a:t>
            </a:r>
          </a:p>
        </p:txBody>
      </p:sp>
      <p:sp>
        <p:nvSpPr>
          <p:cNvPr id="230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6E0DCC05-9756-4538-BAF9-536FD60C323F}" type="slidenum">
              <a:rPr lang="en-US" sz="1200">
                <a:latin typeface="Times New Roman" pitchFamily="18" charset="0"/>
              </a:rPr>
              <a:pPr/>
              <a:t>86</a:t>
            </a:fld>
            <a:endParaRPr lang="en-US" sz="1200">
              <a:latin typeface="Times New Roman" pitchFamily="18" charset="0"/>
            </a:endParaRPr>
          </a:p>
        </p:txBody>
      </p:sp>
    </p:spTree>
    <p:extLst>
      <p:ext uri="{BB962C8B-B14F-4D97-AF65-F5344CB8AC3E}">
        <p14:creationId xmlns:p14="http://schemas.microsoft.com/office/powerpoint/2010/main" val="268167641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a:xfrm>
            <a:off x="1216025" y="914400"/>
            <a:ext cx="4425950" cy="3319463"/>
          </a:xfrm>
          <a:ln/>
        </p:spPr>
      </p:sp>
      <p:sp>
        <p:nvSpPr>
          <p:cNvPr id="231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Creating multiple numeric variables.</a:t>
            </a:r>
          </a:p>
        </p:txBody>
      </p:sp>
      <p:sp>
        <p:nvSpPr>
          <p:cNvPr id="231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5FBB0B16-097A-428E-97D8-B6565F56DDBD}" type="slidenum">
              <a:rPr lang="en-US" sz="1200">
                <a:latin typeface="Times New Roman" pitchFamily="18" charset="0"/>
              </a:rPr>
              <a:pPr/>
              <a:t>87</a:t>
            </a:fld>
            <a:endParaRPr lang="en-US" sz="1200">
              <a:latin typeface="Times New Roman" pitchFamily="18" charset="0"/>
            </a:endParaRPr>
          </a:p>
        </p:txBody>
      </p:sp>
    </p:spTree>
    <p:extLst>
      <p:ext uri="{BB962C8B-B14F-4D97-AF65-F5344CB8AC3E}">
        <p14:creationId xmlns:p14="http://schemas.microsoft.com/office/powerpoint/2010/main" val="264683771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Slide Image Placeholder 1"/>
          <p:cNvSpPr>
            <a:spLocks noGrp="1" noRot="1" noChangeAspect="1" noTextEdit="1"/>
          </p:cNvSpPr>
          <p:nvPr>
            <p:ph type="sldImg"/>
          </p:nvPr>
        </p:nvSpPr>
        <p:spPr>
          <a:xfrm>
            <a:off x="1216025" y="914400"/>
            <a:ext cx="4425950" cy="3319463"/>
          </a:xfrm>
          <a:ln/>
        </p:spPr>
      </p:sp>
      <p:sp>
        <p:nvSpPr>
          <p:cNvPr id="232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Creating multiple character variables.  They are all the same length.</a:t>
            </a:r>
          </a:p>
        </p:txBody>
      </p:sp>
      <p:sp>
        <p:nvSpPr>
          <p:cNvPr id="232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5596606C-7658-458D-BD3C-ACE0BF8C14FA}" type="slidenum">
              <a:rPr lang="en-US" sz="1200">
                <a:latin typeface="Times New Roman" pitchFamily="18" charset="0"/>
              </a:rPr>
              <a:pPr/>
              <a:t>88</a:t>
            </a:fld>
            <a:endParaRPr lang="en-US" sz="1200">
              <a:latin typeface="Times New Roman" pitchFamily="18" charset="0"/>
            </a:endParaRPr>
          </a:p>
        </p:txBody>
      </p:sp>
    </p:spTree>
    <p:extLst>
      <p:ext uri="{BB962C8B-B14F-4D97-AF65-F5344CB8AC3E}">
        <p14:creationId xmlns:p14="http://schemas.microsoft.com/office/powerpoint/2010/main" val="21563007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A75DE86E-6680-4127-B2A6-16687341BAD2}" type="slidenum">
              <a:rPr lang="en-US" sz="1200">
                <a:latin typeface="Times New Roman" pitchFamily="18" charset="0"/>
              </a:rPr>
              <a:pPr/>
              <a:t>89</a:t>
            </a:fld>
            <a:endParaRPr lang="en-US" sz="1200">
              <a:latin typeface="Times New Roman" pitchFamily="18" charset="0"/>
            </a:endParaRPr>
          </a:p>
        </p:txBody>
      </p:sp>
      <p:sp>
        <p:nvSpPr>
          <p:cNvPr id="233475" name="Rectangle 2"/>
          <p:cNvSpPr>
            <a:spLocks noGrp="1" noRot="1" noChangeAspect="1" noChangeArrowheads="1" noTextEdit="1"/>
          </p:cNvSpPr>
          <p:nvPr>
            <p:ph type="sldImg"/>
          </p:nvPr>
        </p:nvSpPr>
        <p:spPr>
          <a:xfrm>
            <a:off x="1216025" y="914400"/>
            <a:ext cx="4425950" cy="3319463"/>
          </a:xfrm>
          <a:ln/>
        </p:spPr>
      </p:sp>
      <p:sp>
        <p:nvSpPr>
          <p:cNvPr id="233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This program requires the creation of 4 numeric variables.</a:t>
            </a:r>
          </a:p>
        </p:txBody>
      </p:sp>
    </p:spTree>
    <p:extLst>
      <p:ext uri="{BB962C8B-B14F-4D97-AF65-F5344CB8AC3E}">
        <p14:creationId xmlns:p14="http://schemas.microsoft.com/office/powerpoint/2010/main" val="1588662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9</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Final values:</a:t>
            </a:r>
            <a:r>
              <a:rPr lang="en-US" baseline="0" dirty="0"/>
              <a:t> i=6, =10 and k=0</a:t>
            </a:r>
            <a:endParaRPr lang="en-US" dirty="0"/>
          </a:p>
        </p:txBody>
      </p:sp>
    </p:spTree>
    <p:extLst>
      <p:ext uri="{BB962C8B-B14F-4D97-AF65-F5344CB8AC3E}">
        <p14:creationId xmlns:p14="http://schemas.microsoft.com/office/powerpoint/2010/main" val="187091074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1F17B38B-702C-4B2F-A2FF-9DB3B1C958E3}" type="slidenum">
              <a:rPr lang="en-US" sz="1200">
                <a:latin typeface="Times New Roman" pitchFamily="18" charset="0"/>
              </a:rPr>
              <a:pPr/>
              <a:t>90</a:t>
            </a:fld>
            <a:endParaRPr lang="en-US" sz="1200">
              <a:latin typeface="Times New Roman" pitchFamily="18" charset="0"/>
            </a:endParaRPr>
          </a:p>
        </p:txBody>
      </p:sp>
      <p:sp>
        <p:nvSpPr>
          <p:cNvPr id="234499" name="Rectangle 2"/>
          <p:cNvSpPr>
            <a:spLocks noGrp="1" noRot="1" noChangeAspect="1" noChangeArrowheads="1" noTextEdit="1"/>
          </p:cNvSpPr>
          <p:nvPr>
            <p:ph type="sldImg"/>
          </p:nvPr>
        </p:nvSpPr>
        <p:spPr>
          <a:xfrm>
            <a:off x="1216025" y="914400"/>
            <a:ext cx="4425950" cy="3319463"/>
          </a:xfrm>
          <a:ln/>
        </p:spPr>
      </p:sp>
      <p:sp>
        <p:nvSpPr>
          <p:cNvPr id="234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Use an array to create 4 numeric variables.</a:t>
            </a:r>
          </a:p>
        </p:txBody>
      </p:sp>
    </p:spTree>
    <p:extLst>
      <p:ext uri="{BB962C8B-B14F-4D97-AF65-F5344CB8AC3E}">
        <p14:creationId xmlns:p14="http://schemas.microsoft.com/office/powerpoint/2010/main" val="310115290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28C14CE9-FBC2-4903-AA17-8BFBF23B2CC3}" type="slidenum">
              <a:rPr lang="en-US" sz="1200">
                <a:latin typeface="Times New Roman" pitchFamily="18" charset="0"/>
              </a:rPr>
              <a:pPr/>
              <a:t>91</a:t>
            </a:fld>
            <a:endParaRPr lang="en-US" sz="1200">
              <a:latin typeface="Times New Roman" pitchFamily="18" charset="0"/>
            </a:endParaRPr>
          </a:p>
        </p:txBody>
      </p:sp>
      <p:sp>
        <p:nvSpPr>
          <p:cNvPr id="235523" name="Rectangle 2"/>
          <p:cNvSpPr>
            <a:spLocks noGrp="1" noRot="1" noChangeAspect="1" noChangeArrowheads="1" noTextEdit="1"/>
          </p:cNvSpPr>
          <p:nvPr>
            <p:ph type="sldImg"/>
          </p:nvPr>
        </p:nvSpPr>
        <p:spPr>
          <a:xfrm>
            <a:off x="1216025" y="914400"/>
            <a:ext cx="4425950" cy="3319463"/>
          </a:xfrm>
          <a:ln/>
        </p:spPr>
      </p:sp>
      <p:sp>
        <p:nvSpPr>
          <p:cNvPr id="235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Display the ID and the 4 new variables. Use a Percent6. format for the new variables.</a:t>
            </a:r>
          </a:p>
          <a:p>
            <a:endParaRPr lang="en-US" noProof="1">
              <a:latin typeface="Times New Roman" pitchFamily="18" charset="0"/>
            </a:endParaRPr>
          </a:p>
        </p:txBody>
      </p:sp>
    </p:spTree>
    <p:extLst>
      <p:ext uri="{BB962C8B-B14F-4D97-AF65-F5344CB8AC3E}">
        <p14:creationId xmlns:p14="http://schemas.microsoft.com/office/powerpoint/2010/main" val="315870932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13AA7E61-D060-407B-9A22-E68FF6FF2810}" type="slidenum">
              <a:rPr lang="en-US" sz="1200">
                <a:latin typeface="Times New Roman" pitchFamily="18" charset="0"/>
              </a:rPr>
              <a:pPr/>
              <a:t>92</a:t>
            </a:fld>
            <a:endParaRPr lang="en-US" sz="1200">
              <a:latin typeface="Times New Roman" pitchFamily="18" charset="0"/>
            </a:endParaRPr>
          </a:p>
        </p:txBody>
      </p:sp>
      <p:sp>
        <p:nvSpPr>
          <p:cNvPr id="236547" name="Rectangle 2"/>
          <p:cNvSpPr>
            <a:spLocks noGrp="1" noRot="1" noChangeAspect="1" noChangeArrowheads="1" noTextEdit="1"/>
          </p:cNvSpPr>
          <p:nvPr>
            <p:ph type="sldImg"/>
          </p:nvPr>
        </p:nvSpPr>
        <p:spPr>
          <a:xfrm>
            <a:off x="1216025" y="914400"/>
            <a:ext cx="4425950" cy="3319463"/>
          </a:xfrm>
          <a:ln/>
        </p:spPr>
      </p:sp>
      <p:sp>
        <p:nvSpPr>
          <p:cNvPr id="236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Calculate 3 differences and store them in three new variables.</a:t>
            </a:r>
          </a:p>
        </p:txBody>
      </p:sp>
    </p:spTree>
    <p:extLst>
      <p:ext uri="{BB962C8B-B14F-4D97-AF65-F5344CB8AC3E}">
        <p14:creationId xmlns:p14="http://schemas.microsoft.com/office/powerpoint/2010/main" val="382112355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93</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b="0" dirty="0"/>
              <a:t>Answers can vary, but one solution is to use two arrays. </a:t>
            </a:r>
          </a:p>
        </p:txBody>
      </p:sp>
    </p:spTree>
    <p:extLst>
      <p:ext uri="{BB962C8B-B14F-4D97-AF65-F5344CB8AC3E}">
        <p14:creationId xmlns:p14="http://schemas.microsoft.com/office/powerpoint/2010/main" val="187091074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94</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421345180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EC572F9C-BA5F-4008-89BA-2C51464B68A5}" type="slidenum">
              <a:rPr lang="en-US" sz="1200">
                <a:latin typeface="Times New Roman" pitchFamily="18" charset="0"/>
              </a:rPr>
              <a:pPr/>
              <a:t>95</a:t>
            </a:fld>
            <a:endParaRPr lang="en-US" sz="1200">
              <a:latin typeface="Times New Roman" pitchFamily="18" charset="0"/>
            </a:endParaRPr>
          </a:p>
        </p:txBody>
      </p:sp>
      <p:sp>
        <p:nvSpPr>
          <p:cNvPr id="239619" name="Rectangle 2"/>
          <p:cNvSpPr>
            <a:spLocks noGrp="1" noRot="1" noChangeAspect="1" noChangeArrowheads="1" noTextEdit="1"/>
          </p:cNvSpPr>
          <p:nvPr>
            <p:ph type="sldImg"/>
          </p:nvPr>
        </p:nvSpPr>
        <p:spPr>
          <a:xfrm>
            <a:off x="1216025" y="914400"/>
            <a:ext cx="4425950" cy="3319463"/>
          </a:xfrm>
          <a:ln/>
        </p:spPr>
      </p:sp>
      <p:sp>
        <p:nvSpPr>
          <p:cNvPr id="239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Notice that an expression can be used as a subscript – provided it evaluates to a numeric value in the range of the array elements.</a:t>
            </a:r>
          </a:p>
        </p:txBody>
      </p:sp>
    </p:spTree>
    <p:extLst>
      <p:ext uri="{BB962C8B-B14F-4D97-AF65-F5344CB8AC3E}">
        <p14:creationId xmlns:p14="http://schemas.microsoft.com/office/powerpoint/2010/main" val="279918349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C756EDB-8E24-4627-BCCE-2DA372B2B6BF}" type="slidenum">
              <a:rPr lang="en-US" sz="1200">
                <a:latin typeface="Times New Roman" pitchFamily="18" charset="0"/>
              </a:rPr>
              <a:pPr/>
              <a:t>96</a:t>
            </a:fld>
            <a:endParaRPr lang="en-US" sz="1200">
              <a:latin typeface="Times New Roman" pitchFamily="18" charset="0"/>
            </a:endParaRPr>
          </a:p>
        </p:txBody>
      </p:sp>
      <p:sp>
        <p:nvSpPr>
          <p:cNvPr id="240643" name="Rectangle 2"/>
          <p:cNvSpPr>
            <a:spLocks noGrp="1" noRot="1" noChangeAspect="1" noChangeArrowheads="1" noTextEdit="1"/>
          </p:cNvSpPr>
          <p:nvPr>
            <p:ph type="sldImg"/>
          </p:nvPr>
        </p:nvSpPr>
        <p:spPr>
          <a:xfrm>
            <a:off x="1216025" y="914400"/>
            <a:ext cx="4425950" cy="3319463"/>
          </a:xfrm>
          <a:ln/>
        </p:spPr>
      </p:sp>
      <p:sp>
        <p:nvSpPr>
          <p:cNvPr id="240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428490795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8BBC304F-9361-4797-8B22-AD0596FA008D}" type="slidenum">
              <a:rPr lang="en-US" sz="1200">
                <a:latin typeface="Times New Roman" pitchFamily="18" charset="0"/>
              </a:rPr>
              <a:pPr/>
              <a:t>97</a:t>
            </a:fld>
            <a:endParaRPr lang="en-US" sz="1200">
              <a:latin typeface="Times New Roman" pitchFamily="18" charset="0"/>
            </a:endParaRPr>
          </a:p>
        </p:txBody>
      </p:sp>
      <p:sp>
        <p:nvSpPr>
          <p:cNvPr id="241667" name="Rectangle 2"/>
          <p:cNvSpPr>
            <a:spLocks noGrp="1" noRot="1" noChangeAspect="1" noChangeArrowheads="1" noTextEdit="1"/>
          </p:cNvSpPr>
          <p:nvPr>
            <p:ph type="sldImg"/>
          </p:nvPr>
        </p:nvSpPr>
        <p:spPr>
          <a:xfrm>
            <a:off x="1216025" y="914400"/>
            <a:ext cx="4425950" cy="3319463"/>
          </a:xfrm>
          <a:ln/>
        </p:spPr>
      </p:sp>
      <p:sp>
        <p:nvSpPr>
          <p:cNvPr id="241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61593733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BA07D781-884C-4548-9C0B-FDE6318280A8}" type="slidenum">
              <a:rPr lang="en-US" sz="1200">
                <a:latin typeface="Times New Roman" pitchFamily="18" charset="0"/>
              </a:rPr>
              <a:pPr/>
              <a:t>98</a:t>
            </a:fld>
            <a:endParaRPr lang="en-US" sz="1200">
              <a:latin typeface="Times New Roman" pitchFamily="18" charset="0"/>
            </a:endParaRPr>
          </a:p>
        </p:txBody>
      </p:sp>
      <p:sp>
        <p:nvSpPr>
          <p:cNvPr id="242691" name="Rectangle 2"/>
          <p:cNvSpPr>
            <a:spLocks noGrp="1" noRot="1" noChangeAspect="1" noChangeArrowheads="1" noTextEdit="1"/>
          </p:cNvSpPr>
          <p:nvPr>
            <p:ph type="sldImg"/>
          </p:nvPr>
        </p:nvSpPr>
        <p:spPr>
          <a:xfrm>
            <a:off x="1216025" y="914400"/>
            <a:ext cx="4425950" cy="3319463"/>
          </a:xfrm>
          <a:ln/>
        </p:spPr>
      </p:sp>
      <p:sp>
        <p:nvSpPr>
          <p:cNvPr id="242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43756423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Arial" pitchFamily="34" charset="0"/>
              </a:defRPr>
            </a:lvl1pPr>
            <a:lvl2pPr marL="742950" indent="-285750" defTabSz="923925" eaLnBrk="0" hangingPunct="0">
              <a:defRPr sz="2400">
                <a:solidFill>
                  <a:schemeClr val="tx1"/>
                </a:solidFill>
                <a:latin typeface="Arial" pitchFamily="34" charset="0"/>
              </a:defRPr>
            </a:lvl2pPr>
            <a:lvl3pPr marL="1143000" indent="-228600" defTabSz="923925" eaLnBrk="0" hangingPunct="0">
              <a:defRPr sz="2400">
                <a:solidFill>
                  <a:schemeClr val="tx1"/>
                </a:solidFill>
                <a:latin typeface="Arial" pitchFamily="34" charset="0"/>
              </a:defRPr>
            </a:lvl3pPr>
            <a:lvl4pPr marL="1600200" indent="-228600" defTabSz="923925" eaLnBrk="0" hangingPunct="0">
              <a:defRPr sz="2400">
                <a:solidFill>
                  <a:schemeClr val="tx1"/>
                </a:solidFill>
                <a:latin typeface="Arial" pitchFamily="34" charset="0"/>
              </a:defRPr>
            </a:lvl4pPr>
            <a:lvl5pPr marL="2057400" indent="-228600" defTabSz="923925" eaLnBrk="0" hangingPunct="0">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64ED2DAA-C013-4CF5-8932-5DA08D9EA470}" type="slidenum">
              <a:rPr lang="en-US" sz="1200">
                <a:latin typeface="Times New Roman" pitchFamily="18" charset="0"/>
              </a:rPr>
              <a:pPr/>
              <a:t>99</a:t>
            </a:fld>
            <a:endParaRPr lang="en-US" sz="1200">
              <a:latin typeface="Times New Roman" pitchFamily="18" charset="0"/>
            </a:endParaRPr>
          </a:p>
        </p:txBody>
      </p:sp>
      <p:sp>
        <p:nvSpPr>
          <p:cNvPr id="243715" name="Rectangle 2"/>
          <p:cNvSpPr>
            <a:spLocks noGrp="1" noRot="1" noChangeAspect="1" noChangeArrowheads="1" noTextEdit="1"/>
          </p:cNvSpPr>
          <p:nvPr>
            <p:ph type="sldImg"/>
          </p:nvPr>
        </p:nvSpPr>
        <p:spPr>
          <a:xfrm>
            <a:off x="1216025" y="914400"/>
            <a:ext cx="4425950" cy="3319463"/>
          </a:xfrm>
          <a:ln/>
        </p:spPr>
      </p:sp>
      <p:sp>
        <p:nvSpPr>
          <p:cNvPr id="243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There are missing values because there were missing values in the intpu data set.  We’ll see later how we can use the SUM function to ignore missing values when calculating the diffrence of two values.</a:t>
            </a:r>
          </a:p>
        </p:txBody>
      </p:sp>
    </p:spTree>
    <p:extLst>
      <p:ext uri="{BB962C8B-B14F-4D97-AF65-F5344CB8AC3E}">
        <p14:creationId xmlns:p14="http://schemas.microsoft.com/office/powerpoint/2010/main" val="16074190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Line 47"/>
          <p:cNvSpPr>
            <a:spLocks noChangeShapeType="1"/>
          </p:cNvSpPr>
          <p:nvPr/>
        </p:nvSpPr>
        <p:spPr bwMode="auto">
          <a:xfrm>
            <a:off x="1252538" y="4264025"/>
            <a:ext cx="480536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Rectangle 3"/>
          <p:cNvSpPr>
            <a:spLocks noChangeArrowheads="1"/>
          </p:cNvSpPr>
          <p:nvPr/>
        </p:nvSpPr>
        <p:spPr bwMode="auto">
          <a:xfrm>
            <a:off x="2819400" y="6553200"/>
            <a:ext cx="350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br>
              <a:rPr lang="en-US" altLang="en-US" sz="600" b="1">
                <a:solidFill>
                  <a:srgbClr val="B0B7BB"/>
                </a:solidFill>
                <a:latin typeface="Arial" panose="020B0604020202020204" pitchFamily="34" charset="0"/>
              </a:rPr>
            </a:br>
            <a:r>
              <a:rPr lang="en-US" altLang="en-US" sz="600" b="1">
                <a:solidFill>
                  <a:srgbClr val="B0B7BB"/>
                </a:solidFill>
                <a:latin typeface="Arial" panose="020B0604020202020204" pitchFamily="34" charset="0"/>
              </a:rPr>
              <a:t>Copyright © 2010, SAS Institute Inc. All rights reserved.</a:t>
            </a:r>
            <a:endParaRPr lang="en-US" altLang="en-US" sz="600">
              <a:solidFill>
                <a:srgbClr val="B0B7BB"/>
              </a:solidFill>
              <a:latin typeface="Arial" panose="020B0604020202020204" pitchFamily="34" charset="0"/>
            </a:endParaRPr>
          </a:p>
        </p:txBody>
      </p:sp>
      <p:pic>
        <p:nvPicPr>
          <p:cNvPr id="5" name="Picture 2" descr="C:\Users\sassnh\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043863" y="3235325"/>
            <a:ext cx="7254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415212" y="3089275"/>
            <a:ext cx="8458200" cy="679450"/>
          </a:xfrm>
        </p:spPr>
        <p:txBody>
          <a:bodyPr/>
          <a:lstStyle>
            <a:lvl1pPr>
              <a:defRPr>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290109750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5" name="Rectangle 44"/>
          <p:cNvSpPr>
            <a:spLocks noGrp="1" noChangeArrowheads="1"/>
          </p:cNvSpPr>
          <p:nvPr>
            <p:ph type="title"/>
          </p:nvPr>
        </p:nvSpPr>
        <p:spPr bwMode="auto">
          <a:xfrm>
            <a:off x="685800" y="457200"/>
            <a:ext cx="8458200" cy="685800"/>
          </a:xfrm>
          <a:prstGeom prst="rect">
            <a:avLst/>
          </a:prstGeom>
          <a:noFill/>
          <a:ln>
            <a:noFill/>
          </a:ln>
          <a:effectLst/>
          <a:extLst/>
        </p:spPr>
        <p:txBody>
          <a:bodyPr/>
          <a:lstStyle/>
          <a:p>
            <a:pPr lvl="0"/>
            <a:r>
              <a:rPr lang="en-US"/>
              <a:t>Click to edit Master title style</a:t>
            </a:r>
            <a:endParaRPr lang="en-US" dirty="0"/>
          </a:p>
        </p:txBody>
      </p:sp>
      <p:sp>
        <p:nvSpPr>
          <p:cNvPr id="6" name="Rectangle 45"/>
          <p:cNvSpPr>
            <a:spLocks noGrp="1" noChangeArrowheads="1"/>
          </p:cNvSpPr>
          <p:nvPr>
            <p:ph idx="1"/>
          </p:nvPr>
        </p:nvSpPr>
        <p:spPr bwMode="auto">
          <a:xfrm>
            <a:off x="685800" y="1078992"/>
            <a:ext cx="7848600" cy="4267200"/>
          </a:xfrm>
          <a:prstGeom prst="rect">
            <a:avLst/>
          </a:prstGeom>
          <a:noFill/>
          <a:ln>
            <a:noFill/>
          </a:ln>
          <a:effectLst/>
          <a:extLst/>
        </p:spPr>
        <p:txBody>
          <a:bodyPr/>
          <a:lstStyle>
            <a:lvl1pPr marL="0" indent="0">
              <a:defRPr baseline="0">
                <a:solidFill>
                  <a:srgbClr val="000000"/>
                </a:solidFill>
              </a:defRPr>
            </a:lvl1pPr>
            <a:lvl2pPr>
              <a:defRPr baseline="0">
                <a:solidFill>
                  <a:srgbClr val="000000"/>
                </a:solidFill>
              </a:defRPr>
            </a:lvl2pPr>
            <a:lvl3pPr>
              <a:defRPr baseline="0">
                <a:solidFill>
                  <a:srgbClr val="000000"/>
                </a:solidFill>
              </a:defRPr>
            </a:lvl3pPr>
            <a:lvl4pPr>
              <a:defRPr baseline="0">
                <a:solidFill>
                  <a:srgbClr val="000000"/>
                </a:solidFill>
              </a:defRPr>
            </a:lvl4pPr>
            <a:lvl5pPr>
              <a:defRPr baseline="0">
                <a:solidFill>
                  <a:srgbClr val="000000"/>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70315285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02A8DB7C-D32B-489E-B9E4-3D963472ADF6}"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2924775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2"/>
          <p:cNvSpPr>
            <a:spLocks noGrp="1" noChangeArrowheads="1"/>
          </p:cNvSpPr>
          <p:nvPr>
            <p:ph type="sldNum" sz="quarter" idx="10"/>
          </p:nvPr>
        </p:nvSpPr>
        <p:spPr/>
        <p:txBody>
          <a:bodyPr/>
          <a:lstStyle>
            <a:lvl1pPr>
              <a:defRPr smtClean="0"/>
            </a:lvl1pPr>
          </a:lstStyle>
          <a:p>
            <a:pPr>
              <a:defRPr/>
            </a:pPr>
            <a:fld id="{4E3EC508-767E-4D54-9B15-33BA95CC3F39}"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203206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458200" cy="685800"/>
          </a:xfrm>
        </p:spPr>
        <p:txBody>
          <a:bodyPr/>
          <a:lstStyle/>
          <a:p>
            <a:r>
              <a:rPr lang="en-US"/>
              <a:t>Click to edit Master title style</a:t>
            </a:r>
          </a:p>
        </p:txBody>
      </p:sp>
      <p:sp>
        <p:nvSpPr>
          <p:cNvPr id="3" name="Table Placeholder 2"/>
          <p:cNvSpPr>
            <a:spLocks noGrp="1"/>
          </p:cNvSpPr>
          <p:nvPr>
            <p:ph type="tbl" idx="1"/>
          </p:nvPr>
        </p:nvSpPr>
        <p:spPr>
          <a:xfrm>
            <a:off x="685800" y="1071563"/>
            <a:ext cx="7848600" cy="4267200"/>
          </a:xfrm>
        </p:spPr>
        <p:txBody>
          <a:bodyPr/>
          <a:lstStyle/>
          <a:p>
            <a:pPr lvl="0"/>
            <a:endParaRPr lang="en-US" noProof="0" dirty="0"/>
          </a:p>
        </p:txBody>
      </p:sp>
      <p:sp>
        <p:nvSpPr>
          <p:cNvPr id="4" name="Slide Number Placeholder 3"/>
          <p:cNvSpPr>
            <a:spLocks noGrp="1"/>
          </p:cNvSpPr>
          <p:nvPr>
            <p:ph type="sldNum" sz="quarter" idx="10"/>
          </p:nvPr>
        </p:nvSpPr>
        <p:spPr/>
        <p:txBody>
          <a:bodyPr/>
          <a:lstStyle>
            <a:lvl1pPr>
              <a:defRPr/>
            </a:lvl1pPr>
          </a:lstStyle>
          <a:p>
            <a:pPr>
              <a:defRPr/>
            </a:pPr>
            <a:fld id="{BADC0E0C-0217-4666-A8A5-03D92212F523}"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42187715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lvl1pPr eaLnBrk="1" hangingPunct="1">
              <a:defRPr sz="100" smtClean="0">
                <a:solidFill>
                  <a:srgbClr val="FFFFFF"/>
                </a:solidFill>
                <a:latin typeface="Arial" panose="020B0604020202020204" pitchFamily="34" charset="0"/>
                <a:cs typeface="Arial" panose="020B0604020202020204" pitchFamily="34" charset="0"/>
              </a:defRPr>
            </a:lvl1pPr>
          </a:lstStyle>
          <a:p>
            <a:pPr>
              <a:defRPr/>
            </a:pPr>
            <a:fld id="{1D3E92E4-8715-4601-A8B9-50AAAD451D99}" type="slidenum">
              <a:rPr lang="en-US" smtClean="0"/>
              <a:pPr>
                <a:defRPr/>
              </a:pPr>
              <a:t>‹#›</a:t>
            </a:fld>
            <a:endParaRPr lang="en-US" dirty="0">
              <a:latin typeface="Times New Roman" pitchFamily="18" charset="0"/>
            </a:endParaRPr>
          </a:p>
        </p:txBody>
      </p:sp>
      <p:sp>
        <p:nvSpPr>
          <p:cNvPr id="1027" name="Rectangle 46"/>
          <p:cNvSpPr>
            <a:spLocks noChangeArrowheads="1"/>
          </p:cNvSpPr>
          <p:nvPr/>
        </p:nvSpPr>
        <p:spPr bwMode="auto">
          <a:xfrm>
            <a:off x="0" y="64770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44B3AEFB-D391-4C80-8F53-911F3E391179}" type="slidenum">
              <a:rPr lang="en-US" altLang="en-US" sz="1400" b="1" smtClean="0">
                <a:latin typeface="Arial" panose="020B0604020202020204" pitchFamily="34" charset="0"/>
              </a:rPr>
              <a:pPr>
                <a:defRPr/>
              </a:pPr>
              <a:t>‹#›</a:t>
            </a:fld>
            <a:endParaRPr lang="en-US" altLang="en-US" sz="1400"/>
          </a:p>
        </p:txBody>
      </p:sp>
      <p:sp>
        <p:nvSpPr>
          <p:cNvPr id="1028" name="Rectangle 44"/>
          <p:cNvSpPr>
            <a:spLocks noGrp="1" noChangeArrowheads="1"/>
          </p:cNvSpPr>
          <p:nvPr>
            <p:ph type="title"/>
          </p:nvPr>
        </p:nvSpPr>
        <p:spPr bwMode="auto">
          <a:xfrm>
            <a:off x="685800" y="457200"/>
            <a:ext cx="8458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Title text should go here--one line only</a:t>
            </a:r>
            <a:br>
              <a:rPr lang="en-US" altLang="en-US"/>
            </a:br>
            <a:endParaRPr lang="en-US" altLang="en-US"/>
          </a:p>
        </p:txBody>
      </p:sp>
      <p:sp>
        <p:nvSpPr>
          <p:cNvPr id="1029" name="Rectangle 45"/>
          <p:cNvSpPr>
            <a:spLocks noGrp="1" noChangeArrowheads="1"/>
          </p:cNvSpPr>
          <p:nvPr>
            <p:ph type="body" idx="1"/>
          </p:nvPr>
        </p:nvSpPr>
        <p:spPr bwMode="auto">
          <a:xfrm>
            <a:off x="685800"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0" name="Picture 6"/>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3"/>
          <p:cNvSpPr txBox="1"/>
          <p:nvPr/>
        </p:nvSpPr>
        <p:spPr>
          <a:xfrm>
            <a:off x="0" y="30163"/>
            <a:ext cx="1931988" cy="153987"/>
          </a:xfrm>
          <a:prstGeom prst="rect">
            <a:avLst/>
          </a:prstGeom>
          <a:noFill/>
        </p:spPr>
        <p:txBody>
          <a:bodyPr anchor="ctr">
            <a:spAutoFit/>
          </a:bodyPr>
          <a:lstStyle>
            <a:defPPr>
              <a:defRPr lang="en-US"/>
            </a:defPPr>
            <a:lvl1pPr eaLnBrk="0" hangingPunct="0">
              <a:defRPr sz="400" b="0" kern="300" spc="50">
                <a:solidFill>
                  <a:schemeClr val="accent2">
                    <a:lumMod val="60000"/>
                    <a:lumOff val="40000"/>
                  </a:schemeClr>
                </a:solidFill>
                <a:latin typeface="Arial"/>
                <a:ea typeface="ＭＳ Ｐゴシック" pitchFamily="34" charset="-128"/>
                <a:cs typeface="Arial"/>
              </a:defRPr>
            </a:lvl1pPr>
          </a:lstStyle>
          <a:p>
            <a:pPr fontAlgn="auto">
              <a:spcBef>
                <a:spcPts val="0"/>
              </a:spcBef>
              <a:spcAft>
                <a:spcPts val="0"/>
              </a:spcAft>
              <a:defRPr/>
            </a:pPr>
            <a:r>
              <a:rPr lang="en-US" dirty="0">
                <a:solidFill>
                  <a:srgbClr val="00539B">
                    <a:lumMod val="60000"/>
                    <a:lumOff val="40000"/>
                  </a:srgbClr>
                </a:solidFill>
              </a:rPr>
              <a:t>Copyright © 2014, SAS Institute Inc. All rights reserved.</a:t>
            </a:r>
          </a:p>
        </p:txBody>
      </p:sp>
    </p:spTree>
    <p:extLst>
      <p:ext uri="{BB962C8B-B14F-4D97-AF65-F5344CB8AC3E}">
        <p14:creationId xmlns:p14="http://schemas.microsoft.com/office/powerpoint/2010/main" val="2104724738"/>
      </p:ext>
    </p:extLst>
  </p:cSld>
  <p:clrMap bg1="lt1" tx1="dk1" bg2="lt2" tx2="dk2" accent1="accent1" accent2="accent2" accent3="accent3" accent4="accent4" accent5="accent5" accent6="accent6" hlink="hlink" folHlink="folHlink"/>
  <p:sldLayoutIdLst>
    <p:sldLayoutId id="2147485302" r:id="rId1"/>
    <p:sldLayoutId id="2147485303" r:id="rId2"/>
    <p:sldLayoutId id="2147485304" r:id="rId3"/>
    <p:sldLayoutId id="2147485305" r:id="rId4"/>
    <p:sldLayoutId id="2147485307" r:id="rId5"/>
  </p:sldLayoutIdLst>
  <p:hf hdr="0" ftr="0" dt="0"/>
  <p:txStyles>
    <p:titleStyle>
      <a:lvl1pPr algn="l" rtl="0" eaLnBrk="1" fontAlgn="base" hangingPunct="1">
        <a:lnSpc>
          <a:spcPct val="83000"/>
        </a:lnSpc>
        <a:spcBef>
          <a:spcPct val="0"/>
        </a:spcBef>
        <a:spcAft>
          <a:spcPct val="0"/>
        </a:spcAft>
        <a:defRPr sz="3600" b="1" i="0" u="none">
          <a:solidFill>
            <a:srgbClr val="0070C0"/>
          </a:solidFill>
          <a:latin typeface="+mj-lt"/>
          <a:ea typeface="MS PGothic" pitchFamily="34" charset="-128"/>
          <a:cs typeface="ＭＳ Ｐゴシック" pitchFamily="-112" charset="-128"/>
        </a:defRPr>
      </a:lvl1pPr>
      <a:lvl2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2pPr>
      <a:lvl3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3pPr>
      <a:lvl4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4pPr>
      <a:lvl5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algn="l" rtl="0" eaLnBrk="1" fontAlgn="base" hangingPunct="1">
        <a:spcBef>
          <a:spcPts val="25"/>
        </a:spcBef>
        <a:spcAft>
          <a:spcPct val="17000"/>
        </a:spcAft>
        <a:buClr>
          <a:schemeClr val="tx1"/>
        </a:buClr>
        <a:buFont typeface="+mj-lt"/>
        <a:defRPr sz="240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anose="05000000000000000000" pitchFamily="2" charset="2"/>
        <a:buChar char=""/>
        <a:defRPr sz="240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anose="020B0604020202020204" pitchFamily="34" charset="0"/>
        <a:buChar char="–"/>
        <a:defRPr sz="240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anose="05000000000000000000" pitchFamily="2" charset="2"/>
        <a:buChar char="§"/>
        <a:defRPr sz="240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anose="020B0604020202020204" pitchFamily="34" charset="0"/>
        <a:buChar char="»"/>
        <a:defRPr sz="240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10.xml"/><Relationship Id="rId5" Type="http://schemas.openxmlformats.org/officeDocument/2006/relationships/slideLayout" Target="../slideLayouts/slideLayout4.xml"/><Relationship Id="rId4" Type="http://schemas.openxmlformats.org/officeDocument/2006/relationships/tags" Target="../tags/tag2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4.xml"/><Relationship Id="rId1" Type="http://schemas.openxmlformats.org/officeDocument/2006/relationships/tags" Target="../tags/tag112.xml"/><Relationship Id="rId4" Type="http://schemas.openxmlformats.org/officeDocument/2006/relationships/image" Target="../media/image13.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4.xml"/><Relationship Id="rId1" Type="http://schemas.openxmlformats.org/officeDocument/2006/relationships/tags" Target="../tags/tag113.xml"/><Relationship Id="rId5" Type="http://schemas.openxmlformats.org/officeDocument/2006/relationships/image" Target="../media/image11.png"/><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2.xml"/><Relationship Id="rId1" Type="http://schemas.openxmlformats.org/officeDocument/2006/relationships/tags" Target="../tags/tag120.xml"/><Relationship Id="rId4" Type="http://schemas.openxmlformats.org/officeDocument/2006/relationships/image" Target="../media/image12.png"/></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tags" Target="../tags/tag12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image" Target="../media/image12.png"/><Relationship Id="rId4"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4.xml"/><Relationship Id="rId1" Type="http://schemas.openxmlformats.org/officeDocument/2006/relationships/tags" Target="../tags/tag124.xml"/></Relationships>
</file>

<file path=ppt/slides/_rels/slide112.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notesSlide" Target="../notesSlides/notesSlide112.xml"/><Relationship Id="rId5" Type="http://schemas.openxmlformats.org/officeDocument/2006/relationships/slideLayout" Target="../slideLayouts/slideLayout4.xml"/><Relationship Id="rId4" Type="http://schemas.openxmlformats.org/officeDocument/2006/relationships/tags" Target="../tags/tag128.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4.xml"/><Relationship Id="rId1" Type="http://schemas.openxmlformats.org/officeDocument/2006/relationships/tags" Target="../tags/tag129.xml"/></Relationships>
</file>

<file path=ppt/slides/_rels/slide114.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notesSlide" Target="../notesSlides/notesSlide114.xml"/><Relationship Id="rId5" Type="http://schemas.openxmlformats.org/officeDocument/2006/relationships/slideLayout" Target="../slideLayouts/slideLayout4.xml"/><Relationship Id="rId4" Type="http://schemas.openxmlformats.org/officeDocument/2006/relationships/tags" Target="../tags/tag133.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4.xml"/><Relationship Id="rId1" Type="http://schemas.openxmlformats.org/officeDocument/2006/relationships/tags" Target="../tags/tag134.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4.xml"/><Relationship Id="rId1" Type="http://schemas.openxmlformats.org/officeDocument/2006/relationships/tags" Target="../tags/tag135.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4.xml"/><Relationship Id="rId1" Type="http://schemas.openxmlformats.org/officeDocument/2006/relationships/tags" Target="../tags/tag136.xml"/><Relationship Id="rId4" Type="http://schemas.openxmlformats.org/officeDocument/2006/relationships/image" Target="../media/image13.png"/></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4.xml"/><Relationship Id="rId1" Type="http://schemas.openxmlformats.org/officeDocument/2006/relationships/tags" Target="../tags/tag137.xml"/><Relationship Id="rId5" Type="http://schemas.openxmlformats.org/officeDocument/2006/relationships/image" Target="../media/image24.png"/><Relationship Id="rId4" Type="http://schemas.openxmlformats.org/officeDocument/2006/relationships/hyperlink" Target="http://support.sas.com/quiz/pg2" TargetMode="Externa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4.xml"/><Relationship Id="rId1" Type="http://schemas.openxmlformats.org/officeDocument/2006/relationships/tags" Target="../tags/tag13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4.xml"/><Relationship Id="rId1" Type="http://schemas.openxmlformats.org/officeDocument/2006/relationships/tags" Target="../tags/tag139.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4.xml"/><Relationship Id="rId1" Type="http://schemas.openxmlformats.org/officeDocument/2006/relationships/tags" Target="../tags/tag140.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4.xml"/><Relationship Id="rId1" Type="http://schemas.openxmlformats.org/officeDocument/2006/relationships/tags" Target="../tags/tag141.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4.xml"/><Relationship Id="rId1" Type="http://schemas.openxmlformats.org/officeDocument/2006/relationships/tags" Target="../tags/tag142.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4.xml"/><Relationship Id="rId1" Type="http://schemas.openxmlformats.org/officeDocument/2006/relationships/tags" Target="../tags/tag143.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4.xml"/><Relationship Id="rId1" Type="http://schemas.openxmlformats.org/officeDocument/2006/relationships/tags" Target="../tags/tag144.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4.xml"/><Relationship Id="rId1" Type="http://schemas.openxmlformats.org/officeDocument/2006/relationships/tags" Target="../tags/tag145.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4.xml"/><Relationship Id="rId1" Type="http://schemas.openxmlformats.org/officeDocument/2006/relationships/tags" Target="../tags/tag146.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4.xml"/><Relationship Id="rId1" Type="http://schemas.openxmlformats.org/officeDocument/2006/relationships/tags" Target="../tags/tag14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2.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8.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12.pn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3.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44.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notesSlide" Target="../notesSlides/notesSlide37.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slideLayout" Target="../slideLayouts/slideLayout4.xml"/><Relationship Id="rId5" Type="http://schemas.openxmlformats.org/officeDocument/2006/relationships/tags" Target="../tags/tag49.xml"/><Relationship Id="rId4" Type="http://schemas.openxmlformats.org/officeDocument/2006/relationships/tags" Target="../tags/tag4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5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51.xml"/></Relationships>
</file>

<file path=ppt/slides/_rels/slide4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6.png"/><Relationship Id="rId9"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notesSlide" Target="../notesSlides/notesSlide42.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Layout" Target="../slideLayouts/slideLayout4.xml"/><Relationship Id="rId5" Type="http://schemas.openxmlformats.org/officeDocument/2006/relationships/tags" Target="../tags/tag56.xml"/><Relationship Id="rId4" Type="http://schemas.openxmlformats.org/officeDocument/2006/relationships/tags" Target="../tags/tag55.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57.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5.xml"/><Relationship Id="rId5" Type="http://schemas.openxmlformats.org/officeDocument/2006/relationships/slideLayout" Target="../slideLayouts/slideLayout4.xml"/><Relationship Id="rId4" Type="http://schemas.openxmlformats.org/officeDocument/2006/relationships/tags" Target="../tags/tag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64.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notesSlide" Target="../notesSlides/notesSlide54.xml"/><Relationship Id="rId4"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70.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7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xml"/><Relationship Id="rId1" Type="http://schemas.openxmlformats.org/officeDocument/2006/relationships/tags" Target="../tags/tag7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4.xml"/><Relationship Id="rId1" Type="http://schemas.openxmlformats.org/officeDocument/2006/relationships/tags" Target="../tags/tag7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3.xml"/><Relationship Id="rId1" Type="http://schemas.openxmlformats.org/officeDocument/2006/relationships/tags" Target="../tags/tag74.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3.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64.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notesSlide" Target="../notesSlides/notesSlide64.xml"/><Relationship Id="rId5" Type="http://schemas.openxmlformats.org/officeDocument/2006/relationships/slideLayout" Target="../slideLayouts/slideLayout4.xml"/><Relationship Id="rId4" Type="http://schemas.openxmlformats.org/officeDocument/2006/relationships/tags" Target="../tags/tag78.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4.xml"/><Relationship Id="rId1" Type="http://schemas.openxmlformats.org/officeDocument/2006/relationships/tags" Target="../tags/tag7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notesSlide" Target="../notesSlides/notesSlide7.xml"/><Relationship Id="rId5" Type="http://schemas.openxmlformats.org/officeDocument/2006/relationships/tags" Target="../tags/tag12.xml"/><Relationship Id="rId10" Type="http://schemas.openxmlformats.org/officeDocument/2006/relationships/slideLayout" Target="../slideLayouts/slideLayout4.xml"/><Relationship Id="rId4" Type="http://schemas.openxmlformats.org/officeDocument/2006/relationships/tags" Target="../tags/tag11.xml"/><Relationship Id="rId9" Type="http://schemas.openxmlformats.org/officeDocument/2006/relationships/tags" Target="../tags/tag1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4.xml"/><Relationship Id="rId1" Type="http://schemas.openxmlformats.org/officeDocument/2006/relationships/tags" Target="../tags/tag8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4.xml"/><Relationship Id="rId1" Type="http://schemas.openxmlformats.org/officeDocument/2006/relationships/tags" Target="../tags/tag81.xml"/></Relationships>
</file>

<file path=ppt/slides/_rels/slide75.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9"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notesSlide" Target="../notesSlides/notesSlide76.xml"/><Relationship Id="rId4"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4.xml"/><Relationship Id="rId1" Type="http://schemas.openxmlformats.org/officeDocument/2006/relationships/tags" Target="../tags/tag9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4.xml"/><Relationship Id="rId1" Type="http://schemas.openxmlformats.org/officeDocument/2006/relationships/tags" Target="../tags/tag93.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4.xml"/><Relationship Id="rId1" Type="http://schemas.openxmlformats.org/officeDocument/2006/relationships/tags" Target="../tags/tag9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4.xml"/><Relationship Id="rId1" Type="http://schemas.openxmlformats.org/officeDocument/2006/relationships/tags" Target="../tags/tag9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4.xml"/><Relationship Id="rId1" Type="http://schemas.openxmlformats.org/officeDocument/2006/relationships/tags" Target="../tags/tag96.xml"/><Relationship Id="rId4" Type="http://schemas.openxmlformats.org/officeDocument/2006/relationships/image" Target="../media/image13.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3.xml"/><Relationship Id="rId1" Type="http://schemas.openxmlformats.org/officeDocument/2006/relationships/tags" Target="../tags/tag97.xml"/><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4.xml"/><Relationship Id="rId1" Type="http://schemas.openxmlformats.org/officeDocument/2006/relationships/tags" Target="../tags/tag98.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4.xml"/><Relationship Id="rId1" Type="http://schemas.openxmlformats.org/officeDocument/2006/relationships/tags" Target="../tags/tag99.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4.xml"/><Relationship Id="rId1" Type="http://schemas.openxmlformats.org/officeDocument/2006/relationships/tags" Target="../tags/tag100.xml"/><Relationship Id="rId6" Type="http://schemas.openxmlformats.org/officeDocument/2006/relationships/image" Target="../media/image23.png"/><Relationship Id="rId5" Type="http://schemas.openxmlformats.org/officeDocument/2006/relationships/image" Target="../media/image1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4.xml"/><Relationship Id="rId1" Type="http://schemas.openxmlformats.org/officeDocument/2006/relationships/tags" Target="../tags/tag10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4.xml"/><Relationship Id="rId1" Type="http://schemas.openxmlformats.org/officeDocument/2006/relationships/tags" Target="../tags/tag102.xml"/><Relationship Id="rId5" Type="http://schemas.openxmlformats.org/officeDocument/2006/relationships/image" Target="../media/image11.png"/><Relationship Id="rId4" Type="http://schemas.openxmlformats.org/officeDocument/2006/relationships/image" Target="../media/image5.png"/></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4.xml"/><Relationship Id="rId1" Type="http://schemas.openxmlformats.org/officeDocument/2006/relationships/tags" Target="../tags/tag109.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4.xml"/><Relationship Id="rId1" Type="http://schemas.openxmlformats.org/officeDocument/2006/relationships/tags" Target="../tags/tag110.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4.xml"/><Relationship Id="rId1" Type="http://schemas.openxmlformats.org/officeDocument/2006/relationships/tags" Target="../tags/tag11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7: Processing Data Iteratively</a:t>
            </a:r>
          </a:p>
        </p:txBody>
      </p:sp>
      <p:graphicFrame>
        <p:nvGraphicFramePr>
          <p:cNvPr id="7" name="Group Organizer"/>
          <p:cNvGraphicFramePr>
            <a:graphicFrameLocks noGrp="1"/>
          </p:cNvGraphicFramePr>
          <p:nvPr>
            <p:extLst>
              <p:ext uri="{D42A27DB-BD31-4B8C-83A1-F6EECF244321}">
                <p14:modId xmlns:p14="http://schemas.microsoft.com/office/powerpoint/2010/main" val="2673477153"/>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09596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7.1 DO Loop Processing</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7872">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7.2 Conditional DO Loop Processing</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7.3 SAS Array Processing</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7.4 Using SAS Arrays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7.01 Short </a:t>
            </a:r>
            <a:r>
              <a:rPr lang="en-US" dirty="0"/>
              <a:t>Answer Poll – Correct Answer</a:t>
            </a:r>
          </a:p>
        </p:txBody>
      </p:sp>
      <p:sp>
        <p:nvSpPr>
          <p:cNvPr id="3075" name="Rectangle 5"/>
          <p:cNvSpPr>
            <a:spLocks noGrp="1" noChangeArrowheads="1"/>
          </p:cNvSpPr>
          <p:nvPr>
            <p:ph idx="1"/>
          </p:nvPr>
        </p:nvSpPr>
        <p:spPr>
          <a:xfrm>
            <a:off x="685800" y="1048105"/>
            <a:ext cx="7848600" cy="4264025"/>
          </a:xfrm>
        </p:spPr>
        <p:txBody>
          <a:bodyPr/>
          <a:lstStyle/>
          <a:p>
            <a:r>
              <a:rPr lang="en-US" dirty="0"/>
              <a:t>What are the final values of the index variables after the following DO statements execute?</a:t>
            </a:r>
          </a:p>
          <a:p>
            <a:pPr marL="0" indent="0"/>
            <a:endParaRPr lang="en-US" dirty="0"/>
          </a:p>
        </p:txBody>
      </p:sp>
      <p:sp>
        <p:nvSpPr>
          <p:cNvPr id="8" name="TextBox 10"/>
          <p:cNvSpPr txBox="1">
            <a:spLocks noChangeArrowheads="1"/>
          </p:cNvSpPr>
          <p:nvPr/>
        </p:nvSpPr>
        <p:spPr bwMode="auto">
          <a:xfrm>
            <a:off x="736600" y="1970088"/>
            <a:ext cx="8169275" cy="3632200"/>
          </a:xfrm>
          <a:prstGeom prst="rect">
            <a:avLst/>
          </a:prstGeom>
          <a:solidFill>
            <a:srgbClr val="FFFFFF"/>
          </a:solidFill>
          <a:ln w="38100">
            <a:solidFill>
              <a:schemeClr val="tx2"/>
            </a:solidFill>
            <a:miter lim="800000"/>
            <a:headEnd/>
            <a:tailEnd/>
          </a:ln>
        </p:spPr>
        <p:txBody>
          <a:bodyPr lIns="88900" tIns="88900" rIns="88900" bIns="88900">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do i=1 to 5;    </a:t>
            </a:r>
          </a:p>
          <a:p>
            <a:pPr>
              <a:lnSpc>
                <a:spcPct val="85000"/>
              </a:lnSpc>
            </a:pPr>
            <a:r>
              <a:rPr lang="en-US" b="1" dirty="0">
                <a:latin typeface="Courier New" pitchFamily="49" charset="0"/>
              </a:rPr>
              <a:t>	…</a:t>
            </a:r>
          </a:p>
          <a:p>
            <a:pPr>
              <a:lnSpc>
                <a:spcPct val="85000"/>
              </a:lnSpc>
            </a:pPr>
            <a:r>
              <a:rPr lang="en-US" b="1" dirty="0">
                <a:latin typeface="Courier New" pitchFamily="49" charset="0"/>
              </a:rPr>
              <a:t>end;				1 2 3 4 5 6</a:t>
            </a:r>
          </a:p>
          <a:p>
            <a:pPr>
              <a:lnSpc>
                <a:spcPct val="85000"/>
              </a:lnSpc>
            </a:pPr>
            <a:r>
              <a:rPr lang="en-US" b="1" dirty="0">
                <a:latin typeface="Courier New" pitchFamily="49" charset="0"/>
              </a:rPr>
              <a:t>	 				</a:t>
            </a:r>
          </a:p>
          <a:p>
            <a:pPr>
              <a:lnSpc>
                <a:spcPct val="85000"/>
              </a:lnSpc>
            </a:pPr>
            <a:r>
              <a:rPr lang="en-US" b="1" dirty="0">
                <a:latin typeface="Courier New" pitchFamily="49" charset="0"/>
              </a:rPr>
              <a:t>do j=2 to 8 by 2;</a:t>
            </a:r>
          </a:p>
          <a:p>
            <a:pPr>
              <a:lnSpc>
                <a:spcPct val="85000"/>
              </a:lnSpc>
            </a:pPr>
            <a:r>
              <a:rPr lang="en-US" b="1" dirty="0">
                <a:latin typeface="Courier New" pitchFamily="49" charset="0"/>
              </a:rPr>
              <a:t>	…</a:t>
            </a:r>
          </a:p>
          <a:p>
            <a:pPr>
              <a:lnSpc>
                <a:spcPct val="85000"/>
              </a:lnSpc>
            </a:pPr>
            <a:r>
              <a:rPr lang="en-US" b="1" dirty="0">
                <a:latin typeface="Courier New" pitchFamily="49" charset="0"/>
              </a:rPr>
              <a:t>end;				2 4 6 8 10</a:t>
            </a:r>
          </a:p>
          <a:p>
            <a:pPr>
              <a:lnSpc>
                <a:spcPct val="85000"/>
              </a:lnSpc>
            </a:pPr>
            <a:r>
              <a:rPr lang="en-US" b="1" dirty="0">
                <a:latin typeface="Courier New" pitchFamily="49" charset="0"/>
              </a:rPr>
              <a:t>	 	</a:t>
            </a:r>
          </a:p>
          <a:p>
            <a:pPr>
              <a:lnSpc>
                <a:spcPct val="85000"/>
              </a:lnSpc>
            </a:pPr>
            <a:r>
              <a:rPr lang="en-US" b="1" dirty="0">
                <a:latin typeface="Courier New" pitchFamily="49" charset="0"/>
              </a:rPr>
              <a:t>do k=10 to 2 by -2;</a:t>
            </a:r>
          </a:p>
          <a:p>
            <a:pPr>
              <a:lnSpc>
                <a:spcPct val="85000"/>
              </a:lnSpc>
            </a:pPr>
            <a:r>
              <a:rPr lang="en-US" b="1" dirty="0">
                <a:latin typeface="Courier New" pitchFamily="49" charset="0"/>
              </a:rPr>
              <a:t>   …</a:t>
            </a:r>
          </a:p>
          <a:p>
            <a:pPr>
              <a:lnSpc>
                <a:spcPct val="85000"/>
              </a:lnSpc>
            </a:pPr>
            <a:r>
              <a:rPr lang="en-US" b="1" dirty="0">
                <a:latin typeface="Courier New" pitchFamily="49" charset="0"/>
              </a:rPr>
              <a:t>end;				10 8 6 4 2 0</a:t>
            </a:r>
          </a:p>
        </p:txBody>
      </p:sp>
      <p:sp>
        <p:nvSpPr>
          <p:cNvPr id="9" name="Text Box 8"/>
          <p:cNvSpPr txBox="1">
            <a:spLocks noChangeArrowheads="1"/>
          </p:cNvSpPr>
          <p:nvPr/>
        </p:nvSpPr>
        <p:spPr bwMode="auto">
          <a:xfrm>
            <a:off x="6137571" y="1510988"/>
            <a:ext cx="2573452" cy="918200"/>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dirty="0">
                <a:solidFill>
                  <a:srgbClr val="000000"/>
                </a:solidFill>
                <a:latin typeface="Arial"/>
              </a:rPr>
              <a:t>The final values </a:t>
            </a:r>
            <a:br>
              <a:rPr lang="en-US" sz="2000" dirty="0">
                <a:solidFill>
                  <a:srgbClr val="000000"/>
                </a:solidFill>
              </a:rPr>
            </a:br>
            <a:r>
              <a:rPr lang="en-US" dirty="0">
                <a:solidFill>
                  <a:srgbClr val="000000"/>
                </a:solidFill>
                <a:latin typeface="Arial"/>
              </a:rPr>
              <a:t>are highlighted. </a:t>
            </a:r>
          </a:p>
        </p:txBody>
      </p:sp>
      <p:sp>
        <p:nvSpPr>
          <p:cNvPr id="10" name="Rectangle 9"/>
          <p:cNvSpPr/>
          <p:nvPr>
            <p:custDataLst>
              <p:tags r:id="rId2"/>
            </p:custDataLst>
          </p:nvPr>
        </p:nvSpPr>
        <p:spPr bwMode="auto">
          <a:xfrm>
            <a:off x="6308725" y="2680780"/>
            <a:ext cx="18262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1" name="Rectangle 10"/>
          <p:cNvSpPr/>
          <p:nvPr>
            <p:custDataLst>
              <p:tags r:id="rId3"/>
            </p:custDataLst>
          </p:nvPr>
        </p:nvSpPr>
        <p:spPr bwMode="auto">
          <a:xfrm>
            <a:off x="5943600" y="3924364"/>
            <a:ext cx="365189"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2" name="Rectangle 11"/>
          <p:cNvSpPr/>
          <p:nvPr>
            <p:custDataLst>
              <p:tags r:id="rId4"/>
            </p:custDataLst>
          </p:nvPr>
        </p:nvSpPr>
        <p:spPr bwMode="auto">
          <a:xfrm>
            <a:off x="6491288" y="5167948"/>
            <a:ext cx="182626" cy="324612"/>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126249802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sashq\root\dept\PSD\GRAPHICS\Illustrations\Backgrounds\background_yellow_haze_round.png"/>
          <p:cNvPicPr>
            <a:picLocks noChangeAspect="1" noChangeArrowheads="1"/>
          </p:cNvPicPr>
          <p:nvPr/>
        </p:nvPicPr>
        <p:blipFill rotWithShape="1">
          <a:blip r:embed="rId4">
            <a:extLst>
              <a:ext uri="{28A0092B-C50C-407E-A947-70E740481C1C}">
                <a14:useLocalDpi xmlns:a14="http://schemas.microsoft.com/office/drawing/2010/main" val="0"/>
              </a:ext>
            </a:extLst>
          </a:blip>
          <a:srcRect b="10282"/>
          <a:stretch/>
        </p:blipFill>
        <p:spPr bwMode="auto">
          <a:xfrm>
            <a:off x="346678" y="1593978"/>
            <a:ext cx="6695090" cy="5264022"/>
          </a:xfrm>
          <a:prstGeom prst="rect">
            <a:avLst/>
          </a:prstGeom>
          <a:noFill/>
          <a:extLst>
            <a:ext uri="{909E8E84-426E-40DD-AFC4-6F175D3DCCD1}">
              <a14:hiddenFill xmlns:a14="http://schemas.microsoft.com/office/drawing/2010/main">
                <a:solidFill>
                  <a:srgbClr val="FFFFFF"/>
                </a:solidFill>
              </a14:hiddenFill>
            </a:ext>
          </a:extLst>
        </p:spPr>
      </p:pic>
      <p:sp>
        <p:nvSpPr>
          <p:cNvPr id="121858" name="Rectangle 2"/>
          <p:cNvSpPr>
            <a:spLocks noGrp="1" noChangeArrowheads="1"/>
          </p:cNvSpPr>
          <p:nvPr>
            <p:ph type="title"/>
          </p:nvPr>
        </p:nvSpPr>
        <p:spPr/>
        <p:txBody>
          <a:bodyPr/>
          <a:lstStyle/>
          <a:p>
            <a:r>
              <a:rPr lang="en-US"/>
              <a:t>Business Scenario</a:t>
            </a:r>
          </a:p>
        </p:txBody>
      </p:sp>
      <p:sp>
        <p:nvSpPr>
          <p:cNvPr id="121859" name="Rectangle 3"/>
          <p:cNvSpPr>
            <a:spLocks noGrp="1" noChangeArrowheads="1"/>
          </p:cNvSpPr>
          <p:nvPr>
            <p:ph idx="1"/>
          </p:nvPr>
        </p:nvSpPr>
        <p:spPr>
          <a:xfrm>
            <a:off x="685800" y="1066800"/>
            <a:ext cx="8126413" cy="4267200"/>
          </a:xfrm>
        </p:spPr>
        <p:txBody>
          <a:bodyPr/>
          <a:lstStyle/>
          <a:p>
            <a:r>
              <a:rPr lang="en-US" dirty="0"/>
              <a:t>Determine the difference between employee contributions and the quarterly goals of $10, $20, $20, and $15. Use a lookup table to store the quarterly goals.</a:t>
            </a:r>
          </a:p>
        </p:txBody>
      </p:sp>
      <p:sp>
        <p:nvSpPr>
          <p:cNvPr id="8" name="Slide Number Placeholder 3"/>
          <p:cNvSpPr>
            <a:spLocks noGrp="1"/>
          </p:cNvSpPr>
          <p:nvPr>
            <p:ph type="sldNum" sz="quarter" idx="10"/>
          </p:nvPr>
        </p:nvSpPr>
        <p:spPr/>
        <p:txBody>
          <a:bodyPr/>
          <a:lstStyle/>
          <a:p>
            <a:pPr>
              <a:defRPr/>
            </a:pPr>
            <a:fld id="{87510115-369C-463B-B7D8-0FB8F74BD4F3}" type="slidenum">
              <a:rPr lang="en-US"/>
              <a:pPr>
                <a:defRPr/>
              </a:pPr>
              <a:t>101</a:t>
            </a:fld>
            <a:endParaRPr lang="en-US" b="0" dirty="0">
              <a:latin typeface="Times New Roman" pitchFamily="18" charset="0"/>
            </a:endParaRPr>
          </a:p>
        </p:txBody>
      </p:sp>
      <p:sp>
        <p:nvSpPr>
          <p:cNvPr id="121862" name="Text Box 6"/>
          <p:cNvSpPr txBox="1">
            <a:spLocks noChangeArrowheads="1"/>
          </p:cNvSpPr>
          <p:nvPr/>
        </p:nvSpPr>
        <p:spPr bwMode="auto">
          <a:xfrm>
            <a:off x="1600200" y="33337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1" name="Text Box 19"/>
          <p:cNvSpPr txBox="1">
            <a:spLocks noChangeArrowheads="1"/>
          </p:cNvSpPr>
          <p:nvPr/>
        </p:nvSpPr>
        <p:spPr bwMode="auto">
          <a:xfrm>
            <a:off x="723900" y="2589021"/>
            <a:ext cx="5635075" cy="1333698"/>
          </a:xfrm>
          <a:prstGeom prst="rect">
            <a:avLst/>
          </a:prstGeom>
          <a:solidFill>
            <a:srgbClr val="FFFFFF"/>
          </a:solidFill>
          <a:ln w="38100">
            <a:solidFill>
              <a:schemeClr val="tx2"/>
            </a:solidFill>
            <a:miter lim="800000"/>
            <a:headEnd type="none" w="sm" len="sm"/>
            <a:tailEnd type="none" w="sm" len="sm"/>
          </a:ln>
        </p:spPr>
        <p:txBody>
          <a:bodyPr wrap="square" lIns="92075" tIns="50800" rIns="92075" bIns="50800">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Employee_ID</a:t>
            </a:r>
            <a:r>
              <a:rPr lang="en-US" sz="1600" b="1" dirty="0">
                <a:solidFill>
                  <a:srgbClr val="000000"/>
                </a:solidFill>
                <a:latin typeface="SAS Monospace" pitchFamily="49" charset="0"/>
              </a:rPr>
              <a:t>  Qtr1    Qtr2    Qtr3    Qtr4</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120265      .       .       .      25</a:t>
            </a:r>
          </a:p>
          <a:p>
            <a:r>
              <a:rPr lang="en-US" sz="1600" b="1" dirty="0">
                <a:solidFill>
                  <a:srgbClr val="000000"/>
                </a:solidFill>
                <a:latin typeface="SAS Monospace" pitchFamily="49" charset="0"/>
              </a:rPr>
              <a:t>     120267     15      15      15      15</a:t>
            </a:r>
          </a:p>
          <a:p>
            <a:r>
              <a:rPr lang="en-US" sz="1600" b="1" dirty="0">
                <a:solidFill>
                  <a:srgbClr val="000000"/>
                </a:solidFill>
                <a:latin typeface="SAS Monospace" pitchFamily="49" charset="0"/>
              </a:rPr>
              <a:t>     120269     20      20      20      20</a:t>
            </a:r>
          </a:p>
        </p:txBody>
      </p:sp>
      <p:pic>
        <p:nvPicPr>
          <p:cNvPr id="13" name="Picture 2" descr="\\sashq\root\dept\PSD\GRAPHICS\Illustrations\Arrows\arrow_med_dow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4648" y="4116704"/>
            <a:ext cx="409575" cy="58599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2"/>
          <p:cNvSpPr>
            <a:spLocks noChangeArrowheads="1"/>
          </p:cNvSpPr>
          <p:nvPr/>
        </p:nvSpPr>
        <p:spPr bwMode="auto">
          <a:xfrm>
            <a:off x="708025" y="4871873"/>
            <a:ext cx="6484938" cy="1333698"/>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Employee_ID</a:t>
            </a:r>
            <a:r>
              <a:rPr lang="en-US" sz="1600" b="1" dirty="0">
                <a:solidFill>
                  <a:srgbClr val="000000"/>
                </a:solidFill>
                <a:latin typeface="SAS Monospace" pitchFamily="49" charset="0"/>
              </a:rPr>
              <a:t>    Diff1    Diff2    Diff3    Diff4</a:t>
            </a:r>
          </a:p>
          <a:p>
            <a:pPr eaLnBrk="0" hangingPunct="0"/>
            <a:endParaRPr lang="en-US" sz="1600" b="1" dirty="0">
              <a:solidFill>
                <a:srgbClr val="000000"/>
              </a:solidFill>
              <a:latin typeface="SAS Monospace" pitchFamily="49" charset="0"/>
            </a:endParaRPr>
          </a:p>
          <a:p>
            <a:pPr eaLnBrk="0" hangingPunct="0"/>
            <a:r>
              <a:rPr lang="en-US" sz="1600" b="1" dirty="0">
                <a:solidFill>
                  <a:srgbClr val="000000"/>
                </a:solidFill>
                <a:latin typeface="SAS Monospace" pitchFamily="49" charset="0"/>
              </a:rPr>
              <a:t>      120265       .        .        .       10</a:t>
            </a:r>
          </a:p>
          <a:p>
            <a:pPr eaLnBrk="0" hangingPunct="0"/>
            <a:r>
              <a:rPr lang="en-US" sz="1600" b="1" dirty="0">
                <a:solidFill>
                  <a:srgbClr val="000000"/>
                </a:solidFill>
                <a:latin typeface="SAS Monospace" pitchFamily="49" charset="0"/>
              </a:rPr>
              <a:t>      120267       5       -5       -5        0</a:t>
            </a:r>
          </a:p>
          <a:p>
            <a:pPr eaLnBrk="0" hangingPunct="0"/>
            <a:r>
              <a:rPr lang="en-US" sz="1600" b="1" dirty="0">
                <a:solidFill>
                  <a:srgbClr val="000000"/>
                </a:solidFill>
                <a:latin typeface="SAS Monospace" pitchFamily="49" charset="0"/>
              </a:rPr>
              <a:t>      120269      10        0        0        5</a:t>
            </a:r>
          </a:p>
        </p:txBody>
      </p:sp>
      <p:sp>
        <p:nvSpPr>
          <p:cNvPr id="12" name="Text Box 21"/>
          <p:cNvSpPr txBox="1">
            <a:spLocks noChangeArrowheads="1"/>
          </p:cNvSpPr>
          <p:nvPr>
            <p:custDataLst>
              <p:tags r:id="rId1"/>
            </p:custDataLst>
          </p:nvPr>
        </p:nvSpPr>
        <p:spPr bwMode="auto">
          <a:xfrm>
            <a:off x="6222341" y="3085709"/>
            <a:ext cx="2523689" cy="1656864"/>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dirty="0">
                <a:latin typeface="Arial"/>
              </a:rPr>
              <a:t>Diff1 = Qtr1 – 10</a:t>
            </a:r>
          </a:p>
          <a:p>
            <a:r>
              <a:rPr lang="en-US" dirty="0">
                <a:latin typeface="Arial"/>
              </a:rPr>
              <a:t>Diff2 = Qtr2 – 20</a:t>
            </a:r>
          </a:p>
          <a:p>
            <a:r>
              <a:rPr lang="en-US" dirty="0">
                <a:latin typeface="Arial"/>
              </a:rPr>
              <a:t>Diff3 = Qtr3 – 20</a:t>
            </a:r>
          </a:p>
          <a:p>
            <a:r>
              <a:rPr lang="en-US" dirty="0">
                <a:latin typeface="Arial"/>
              </a:rPr>
              <a:t>Diff4 = Qtr4 – 15</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57"/>
          <p:cNvSpPr>
            <a:spLocks noGrp="1" noChangeArrowheads="1"/>
          </p:cNvSpPr>
          <p:nvPr>
            <p:ph type="title"/>
          </p:nvPr>
        </p:nvSpPr>
        <p:spPr/>
        <p:txBody>
          <a:bodyPr/>
          <a:lstStyle/>
          <a:p>
            <a:r>
              <a:rPr lang="en-US" dirty="0"/>
              <a:t>Assigning Initial Values to an Array</a:t>
            </a:r>
          </a:p>
        </p:txBody>
      </p:sp>
      <p:sp>
        <p:nvSpPr>
          <p:cNvPr id="120835" name="Rectangle 3"/>
          <p:cNvSpPr>
            <a:spLocks noGrp="1" noChangeArrowheads="1"/>
          </p:cNvSpPr>
          <p:nvPr>
            <p:ph idx="1"/>
          </p:nvPr>
        </p:nvSpPr>
        <p:spPr>
          <a:xfrm>
            <a:off x="685800" y="1071563"/>
            <a:ext cx="7769225" cy="4267200"/>
          </a:xfrm>
        </p:spPr>
        <p:txBody>
          <a:bodyPr/>
          <a:lstStyle/>
          <a:p>
            <a:r>
              <a:rPr lang="en-US" b="1" dirty="0">
                <a:solidFill>
                  <a:srgbClr val="FF0000"/>
                </a:solidFill>
              </a:rPr>
              <a:t>When the initial value list is specified, all elements behave as if they were named in a RETAIN statement. This is often used to create a </a:t>
            </a:r>
            <a:r>
              <a:rPr lang="en-US" b="1" i="1" dirty="0">
                <a:solidFill>
                  <a:srgbClr val="FF0000"/>
                </a:solidFill>
              </a:rPr>
              <a:t>lookup table</a:t>
            </a:r>
            <a:r>
              <a:rPr lang="en-US" b="1" dirty="0">
                <a:solidFill>
                  <a:srgbClr val="FF0000"/>
                </a:solidFill>
              </a:rPr>
              <a:t>, that is, a list of values to refer to during DATA step processing.  </a:t>
            </a:r>
          </a:p>
          <a:p>
            <a:endParaRPr lang="en-US" dirty="0"/>
          </a:p>
        </p:txBody>
      </p:sp>
      <p:sp>
        <p:nvSpPr>
          <p:cNvPr id="57" name="Slide Number Placeholder 3"/>
          <p:cNvSpPr>
            <a:spLocks noGrp="1"/>
          </p:cNvSpPr>
          <p:nvPr>
            <p:ph type="sldNum" sz="quarter" idx="10"/>
          </p:nvPr>
        </p:nvSpPr>
        <p:spPr/>
        <p:txBody>
          <a:bodyPr/>
          <a:lstStyle/>
          <a:p>
            <a:pPr>
              <a:defRPr/>
            </a:pPr>
            <a:fld id="{99686BCB-3A3A-4F21-95A1-F40B8ACDB513}" type="slidenum">
              <a:rPr lang="en-US"/>
              <a:pPr>
                <a:defRPr/>
              </a:pPr>
              <a:t>102</a:t>
            </a:fld>
            <a:endParaRPr lang="en-US" b="0" dirty="0">
              <a:latin typeface="Times New Roman" pitchFamily="18" charset="0"/>
            </a:endParaRPr>
          </a:p>
        </p:txBody>
      </p:sp>
      <p:sp>
        <p:nvSpPr>
          <p:cNvPr id="120837" name="Text Box 5"/>
          <p:cNvSpPr txBox="1">
            <a:spLocks noChangeArrowheads="1"/>
          </p:cNvSpPr>
          <p:nvPr/>
        </p:nvSpPr>
        <p:spPr bwMode="auto">
          <a:xfrm>
            <a:off x="1593850" y="4681538"/>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sz="2800" noProof="1"/>
          </a:p>
        </p:txBody>
      </p:sp>
      <p:sp>
        <p:nvSpPr>
          <p:cNvPr id="120838" name="Text Box 6"/>
          <p:cNvSpPr txBox="1">
            <a:spLocks noChangeArrowheads="1"/>
          </p:cNvSpPr>
          <p:nvPr/>
        </p:nvSpPr>
        <p:spPr bwMode="auto">
          <a:xfrm>
            <a:off x="1593850" y="4681538"/>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p>
        </p:txBody>
      </p:sp>
      <p:sp>
        <p:nvSpPr>
          <p:cNvPr id="120839" name="Text Box 8"/>
          <p:cNvSpPr txBox="1">
            <a:spLocks noChangeArrowheads="1"/>
          </p:cNvSpPr>
          <p:nvPr/>
        </p:nvSpPr>
        <p:spPr bwMode="auto">
          <a:xfrm>
            <a:off x="1019175" y="4876801"/>
            <a:ext cx="690086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endParaRPr lang="en-US" noProof="1"/>
          </a:p>
        </p:txBody>
      </p:sp>
      <p:sp>
        <p:nvSpPr>
          <p:cNvPr id="120840" name="Text Box 10"/>
          <p:cNvSpPr txBox="1">
            <a:spLocks noChangeArrowheads="1"/>
          </p:cNvSpPr>
          <p:nvPr/>
        </p:nvSpPr>
        <p:spPr bwMode="auto">
          <a:xfrm>
            <a:off x="1025525" y="4325938"/>
            <a:ext cx="6894513" cy="450850"/>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array Target{5} (50,100,125,150,200);</a:t>
            </a:r>
          </a:p>
        </p:txBody>
      </p:sp>
      <p:graphicFrame>
        <p:nvGraphicFramePr>
          <p:cNvPr id="780396" name="Group 108"/>
          <p:cNvGraphicFramePr>
            <a:graphicFrameLocks noGrp="1"/>
          </p:cNvGraphicFramePr>
          <p:nvPr>
            <p:extLst>
              <p:ext uri="{D42A27DB-BD31-4B8C-83A1-F6EECF244321}">
                <p14:modId xmlns:p14="http://schemas.microsoft.com/office/powerpoint/2010/main" val="776794519"/>
              </p:ext>
            </p:extLst>
          </p:nvPr>
        </p:nvGraphicFramePr>
        <p:xfrm>
          <a:off x="717550" y="5026026"/>
          <a:ext cx="7772400" cy="1382712"/>
        </p:xfrm>
        <a:graphic>
          <a:graphicData uri="http://schemas.openxmlformats.org/drawingml/2006/table">
            <a:tbl>
              <a:tblPr/>
              <a:tblGrid>
                <a:gridCol w="1554163">
                  <a:extLst>
                    <a:ext uri="{9D8B030D-6E8A-4147-A177-3AD203B41FA5}">
                      <a16:colId xmlns:a16="http://schemas.microsoft.com/office/drawing/2014/main" val="20000"/>
                    </a:ext>
                  </a:extLst>
                </a:gridCol>
                <a:gridCol w="1554162">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1554163">
                  <a:extLst>
                    <a:ext uri="{9D8B030D-6E8A-4147-A177-3AD203B41FA5}">
                      <a16:colId xmlns:a16="http://schemas.microsoft.com/office/drawing/2014/main" val="20003"/>
                    </a:ext>
                  </a:extLst>
                </a:gridCol>
                <a:gridCol w="1554162">
                  <a:extLst>
                    <a:ext uri="{9D8B030D-6E8A-4147-A177-3AD203B41FA5}">
                      <a16:colId xmlns:a16="http://schemas.microsoft.com/office/drawing/2014/main" val="20004"/>
                    </a:ext>
                  </a:extLst>
                </a:gridCol>
              </a:tblGrid>
              <a:tr h="365844">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Target1</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Target2</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Target3</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Target4</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Target5</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50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150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20862" name="AutoShape 60"/>
          <p:cNvSpPr>
            <a:spLocks noChangeArrowheads="1"/>
          </p:cNvSpPr>
          <p:nvPr/>
        </p:nvSpPr>
        <p:spPr bwMode="auto">
          <a:xfrm>
            <a:off x="717550" y="5549901"/>
            <a:ext cx="376238"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120863" name="AutoShape 61"/>
          <p:cNvSpPr>
            <a:spLocks noChangeArrowheads="1"/>
          </p:cNvSpPr>
          <p:nvPr/>
        </p:nvSpPr>
        <p:spPr bwMode="auto">
          <a:xfrm>
            <a:off x="2266950" y="5549901"/>
            <a:ext cx="376238"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120864" name="AutoShape 62"/>
          <p:cNvSpPr>
            <a:spLocks noChangeArrowheads="1"/>
          </p:cNvSpPr>
          <p:nvPr/>
        </p:nvSpPr>
        <p:spPr bwMode="auto">
          <a:xfrm>
            <a:off x="3829050" y="5549901"/>
            <a:ext cx="376238"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120865" name="AutoShape 63"/>
          <p:cNvSpPr>
            <a:spLocks noChangeArrowheads="1"/>
          </p:cNvSpPr>
          <p:nvPr/>
        </p:nvSpPr>
        <p:spPr bwMode="auto">
          <a:xfrm>
            <a:off x="5378450" y="5549901"/>
            <a:ext cx="376238"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120866" name="AutoShape 64"/>
          <p:cNvSpPr>
            <a:spLocks noChangeArrowheads="1"/>
          </p:cNvSpPr>
          <p:nvPr/>
        </p:nvSpPr>
        <p:spPr bwMode="auto">
          <a:xfrm>
            <a:off x="6940550" y="5549901"/>
            <a:ext cx="376238"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15" name="Text Box 7"/>
          <p:cNvSpPr txBox="1">
            <a:spLocks noChangeArrowheads="1"/>
          </p:cNvSpPr>
          <p:nvPr/>
        </p:nvSpPr>
        <p:spPr bwMode="auto">
          <a:xfrm>
            <a:off x="1393825" y="2837085"/>
            <a:ext cx="6361113" cy="1063625"/>
          </a:xfrm>
          <a:prstGeom prst="rect">
            <a:avLst/>
          </a:prstGeom>
          <a:solidFill>
            <a:srgbClr val="CDD9EF"/>
          </a:solidFill>
          <a:ln w="19050">
            <a:solidFill>
              <a:schemeClr val="tx1"/>
            </a:solidFill>
            <a:miter lim="800000"/>
            <a:headEnd type="none" w="sm" len="sm"/>
            <a:tailEnd type="none" w="sm" len="sm"/>
          </a:ln>
          <a:effectLst>
            <a:outerShdw blurRad="50800" dist="107763" dir="2700001" algn="ctr" rotWithShape="0">
              <a:srgbClr val="000000">
                <a:alpha val="40000"/>
              </a:srgbClr>
            </a:outerShdw>
          </a:effectLst>
        </p:spPr>
        <p:txBody>
          <a:bodyPr wrap="none" tIns="152400" bIns="1524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t>ARRAY </a:t>
            </a:r>
            <a:r>
              <a:rPr lang="en-US" i="1"/>
              <a:t>array-name</a:t>
            </a:r>
            <a:r>
              <a:rPr lang="en-US"/>
              <a:t> {</a:t>
            </a:r>
            <a:r>
              <a:rPr lang="en-US" i="1"/>
              <a:t>subscript</a:t>
            </a:r>
            <a:r>
              <a:rPr lang="en-US"/>
              <a:t>} &lt;$&gt; &lt;</a:t>
            </a:r>
            <a:r>
              <a:rPr lang="en-US" i="1"/>
              <a:t>length</a:t>
            </a:r>
            <a:r>
              <a:rPr lang="en-US"/>
              <a:t>&gt;</a:t>
            </a:r>
            <a:br>
              <a:rPr lang="en-US"/>
            </a:br>
            <a:r>
              <a:rPr lang="en-US"/>
              <a:t>            &lt;</a:t>
            </a:r>
            <a:r>
              <a:rPr lang="en-US" i="1"/>
              <a:t>array-elements</a:t>
            </a:r>
            <a:r>
              <a:rPr lang="en-US"/>
              <a:t>&gt; &lt;(</a:t>
            </a:r>
            <a:r>
              <a:rPr lang="en-US" i="1"/>
              <a:t>initial-value-list</a:t>
            </a:r>
            <a:r>
              <a:rPr lang="en-US"/>
              <a:t>)&gt;</a:t>
            </a:r>
            <a:r>
              <a:rPr lang="en-US" b="1"/>
              <a:t>;</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Compilation: What Variables Are Created?</a:t>
            </a:r>
            <a:br>
              <a:rPr lang="en-US" dirty="0"/>
            </a:br>
            <a:endParaRPr lang="en-US" dirty="0"/>
          </a:p>
        </p:txBody>
      </p:sp>
      <p:sp>
        <p:nvSpPr>
          <p:cNvPr id="3" name="Content Placeholder 2"/>
          <p:cNvSpPr>
            <a:spLocks noGrp="1"/>
          </p:cNvSpPr>
          <p:nvPr>
            <p:ph idx="1"/>
          </p:nvPr>
        </p:nvSpPr>
        <p:spPr/>
        <p:txBody>
          <a:bodyPr/>
          <a:lstStyle/>
          <a:p>
            <a:endParaRPr lang="en-US"/>
          </a:p>
        </p:txBody>
      </p:sp>
      <p:sp>
        <p:nvSpPr>
          <p:cNvPr id="51" name="Slide Number Placeholder 1"/>
          <p:cNvSpPr>
            <a:spLocks noGrp="1"/>
          </p:cNvSpPr>
          <p:nvPr>
            <p:ph type="sldNum" sz="quarter" idx="4294967295"/>
          </p:nvPr>
        </p:nvSpPr>
        <p:spPr>
          <a:xfrm>
            <a:off x="0" y="6770688"/>
            <a:ext cx="98425" cy="87312"/>
          </a:xfrm>
        </p:spPr>
        <p:txBody>
          <a:bodyPr/>
          <a:lstStyle/>
          <a:p>
            <a:pPr>
              <a:defRPr/>
            </a:pPr>
            <a:fld id="{FCAAAC1B-9167-4358-B429-92EE91660A9E}" type="slidenum">
              <a:rPr lang="en-US"/>
              <a:pPr>
                <a:defRPr/>
              </a:pPr>
              <a:t>103</a:t>
            </a:fld>
            <a:endParaRPr lang="en-US" b="0" dirty="0">
              <a:latin typeface="Times New Roman" pitchFamily="18" charset="0"/>
            </a:endParaRPr>
          </a:p>
        </p:txBody>
      </p:sp>
      <p:sp>
        <p:nvSpPr>
          <p:cNvPr id="122884" name="Rectangle 19"/>
          <p:cNvSpPr>
            <a:spLocks noChangeArrowheads="1"/>
          </p:cNvSpPr>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pPr>
            <a:endParaRPr lang="en-US" sz="3600" b="1" dirty="0">
              <a:solidFill>
                <a:srgbClr val="003399"/>
              </a:solidFill>
              <a:latin typeface="Arial Narrow" pitchFamily="34" charset="0"/>
            </a:endParaRPr>
          </a:p>
        </p:txBody>
      </p:sp>
      <p:sp>
        <p:nvSpPr>
          <p:cNvPr id="122885" name="Text Box 22"/>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22886" name="Rectangle 23"/>
          <p:cNvSpPr>
            <a:spLocks noChangeArrowheads="1"/>
          </p:cNvSpPr>
          <p:nvPr/>
        </p:nvSpPr>
        <p:spPr bwMode="auto">
          <a:xfrm>
            <a:off x="520700" y="1111250"/>
            <a:ext cx="8329613" cy="29400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b="1">
                <a:solidFill>
                  <a:srgbClr val="000000"/>
                </a:solidFill>
                <a:latin typeface="Courier New" pitchFamily="49" charset="0"/>
              </a:rPr>
              <a:t>data compare(drop=i Goal1-Goal4);</a:t>
            </a:r>
          </a:p>
          <a:p>
            <a:pPr eaLnBrk="0" hangingPunct="0">
              <a:lnSpc>
                <a:spcPct val="85000"/>
              </a:lnSpc>
            </a:pPr>
            <a:r>
              <a:rPr lang="en-US" b="1">
                <a:solidFill>
                  <a:srgbClr val="000000"/>
                </a:solidFill>
                <a:latin typeface="Courier New" pitchFamily="49" charset="0"/>
              </a:rPr>
              <a:t>   set orion.employee_donations;</a:t>
            </a:r>
          </a:p>
          <a:p>
            <a:pPr eaLnBrk="0" hangingPunct="0">
              <a:lnSpc>
                <a:spcPct val="85000"/>
              </a:lnSpc>
            </a:pPr>
            <a:r>
              <a:rPr lang="en-US" b="1">
                <a:solidFill>
                  <a:srgbClr val="000000"/>
                </a:solidFill>
                <a:latin typeface="Courier New" pitchFamily="49" charset="0"/>
              </a:rPr>
              <a:t>   array Contrib</a:t>
            </a:r>
            <a:r>
              <a:rPr lang="en-US" b="1">
                <a:latin typeface="Courier New" pitchFamily="49" charset="0"/>
              </a:rPr>
              <a:t>{4} Qtr1-Qtr4;</a:t>
            </a:r>
          </a:p>
          <a:p>
            <a:pPr eaLnBrk="0" hangingPunct="0">
              <a:lnSpc>
                <a:spcPct val="85000"/>
              </a:lnSpc>
            </a:pPr>
            <a:r>
              <a:rPr lang="en-US" b="1">
                <a:latin typeface="Courier New" pitchFamily="49" charset="0"/>
              </a:rPr>
              <a:t>   array Diff{4};</a:t>
            </a:r>
          </a:p>
          <a:p>
            <a:pPr eaLnBrk="0" hangingPunct="0">
              <a:lnSpc>
                <a:spcPct val="85000"/>
              </a:lnSpc>
            </a:pPr>
            <a:r>
              <a:rPr lang="en-US" b="1">
                <a:latin typeface="Courier New" pitchFamily="49" charset="0"/>
              </a:rPr>
              <a:t>   array Goal{4} (10,20,20,15);</a:t>
            </a:r>
          </a:p>
          <a:p>
            <a:pPr eaLnBrk="0" hangingPunct="0">
              <a:lnSpc>
                <a:spcPct val="85000"/>
              </a:lnSpc>
            </a:pPr>
            <a:r>
              <a:rPr lang="en-US" b="1">
                <a:latin typeface="Courier New" pitchFamily="49" charset="0"/>
              </a:rPr>
              <a:t>   do i=1 to 4;</a:t>
            </a:r>
          </a:p>
          <a:p>
            <a:pPr eaLnBrk="0" hangingPunct="0">
              <a:lnSpc>
                <a:spcPct val="85000"/>
              </a:lnSpc>
            </a:pPr>
            <a:r>
              <a:rPr lang="en-US" b="1">
                <a:latin typeface="Courier New" pitchFamily="49" charset="0"/>
              </a:rPr>
              <a:t>      Diff{i}=Contrib{i}-Goal{i};</a:t>
            </a:r>
          </a:p>
          <a:p>
            <a:pPr eaLnBrk="0" hangingPunct="0">
              <a:lnSpc>
                <a:spcPct val="85000"/>
              </a:lnSpc>
            </a:pPr>
            <a:r>
              <a:rPr lang="en-US" b="1">
                <a:latin typeface="Courier New" pitchFamily="49" charset="0"/>
              </a:rPr>
              <a:t>   end;</a:t>
            </a:r>
            <a:br>
              <a:rPr lang="en-US" b="1">
                <a:latin typeface="Courier New" pitchFamily="49" charset="0"/>
              </a:rPr>
            </a:br>
            <a:r>
              <a:rPr lang="en-US" b="1">
                <a:latin typeface="Courier New" pitchFamily="49" charset="0"/>
              </a:rPr>
              <a:t>run;</a:t>
            </a:r>
          </a:p>
        </p:txBody>
      </p:sp>
      <p:graphicFrame>
        <p:nvGraphicFramePr>
          <p:cNvPr id="429599" name="Group 543"/>
          <p:cNvGraphicFramePr>
            <a:graphicFrameLocks noGrp="1"/>
          </p:cNvGraphicFramePr>
          <p:nvPr>
            <p:extLst>
              <p:ext uri="{D42A27DB-BD31-4B8C-83A1-F6EECF244321}">
                <p14:modId xmlns:p14="http://schemas.microsoft.com/office/powerpoint/2010/main" val="2066992972"/>
              </p:ext>
            </p:extLst>
          </p:nvPr>
        </p:nvGraphicFramePr>
        <p:xfrm>
          <a:off x="466725" y="4540250"/>
          <a:ext cx="6718300" cy="1321055"/>
        </p:xfrm>
        <a:graphic>
          <a:graphicData uri="http://schemas.openxmlformats.org/drawingml/2006/table">
            <a:tbl>
              <a:tblPr/>
              <a:tblGrid>
                <a:gridCol w="16129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70000">
                  <a:extLst>
                    <a:ext uri="{9D8B030D-6E8A-4147-A177-3AD203B41FA5}">
                      <a16:colId xmlns:a16="http://schemas.microsoft.com/office/drawing/2014/main" val="20003"/>
                    </a:ext>
                  </a:extLst>
                </a:gridCol>
                <a:gridCol w="1346200">
                  <a:extLst>
                    <a:ext uri="{9D8B030D-6E8A-4147-A177-3AD203B41FA5}">
                      <a16:colId xmlns:a16="http://schemas.microsoft.com/office/drawing/2014/main" val="20004"/>
                    </a:ext>
                  </a:extLst>
                </a:gridCol>
              </a:tblGrid>
              <a:tr h="365664">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0944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ID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9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22908" name="Rectangle 489"/>
          <p:cNvSpPr>
            <a:spLocks noChangeArrowheads="1"/>
          </p:cNvSpPr>
          <p:nvPr>
            <p:custDataLst>
              <p:tags r:id="rId1"/>
            </p:custDataLst>
          </p:nvPr>
        </p:nvSpPr>
        <p:spPr bwMode="auto">
          <a:xfrm>
            <a:off x="1112838" y="1466850"/>
            <a:ext cx="53197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1" name="Text Box 5"/>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p207d16</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Compilation: What Variables Are Created?</a:t>
            </a:r>
            <a:br>
              <a:rPr lang="en-US" dirty="0"/>
            </a:br>
            <a:endParaRPr lang="en-US" dirty="0"/>
          </a:p>
        </p:txBody>
      </p:sp>
      <p:sp>
        <p:nvSpPr>
          <p:cNvPr id="4" name="Content Placeholder 3"/>
          <p:cNvSpPr>
            <a:spLocks noGrp="1"/>
          </p:cNvSpPr>
          <p:nvPr>
            <p:ph idx="1"/>
          </p:nvPr>
        </p:nvSpPr>
        <p:spPr/>
        <p:txBody>
          <a:bodyPr/>
          <a:lstStyle/>
          <a:p>
            <a:endParaRPr lang="en-US"/>
          </a:p>
        </p:txBody>
      </p:sp>
      <p:sp>
        <p:nvSpPr>
          <p:cNvPr id="52" name="Slide Number Placeholder 1"/>
          <p:cNvSpPr>
            <a:spLocks noGrp="1"/>
          </p:cNvSpPr>
          <p:nvPr>
            <p:ph type="sldNum" sz="quarter" idx="4294967295"/>
          </p:nvPr>
        </p:nvSpPr>
        <p:spPr>
          <a:xfrm>
            <a:off x="0" y="6770688"/>
            <a:ext cx="98425" cy="87312"/>
          </a:xfrm>
        </p:spPr>
        <p:txBody>
          <a:bodyPr/>
          <a:lstStyle/>
          <a:p>
            <a:fld id="{522FC986-F26C-43A8-A1DB-64EDC39935F4}" type="slidenum">
              <a:rPr lang="en-US" smtClean="0"/>
              <a:pPr/>
              <a:t>104</a:t>
            </a:fld>
            <a:endParaRPr lang="en-US" dirty="0"/>
          </a:p>
        </p:txBody>
      </p:sp>
      <p:sp>
        <p:nvSpPr>
          <p:cNvPr id="123907"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Arial"/>
              </a:rPr>
              <a:t>...</a:t>
            </a:r>
          </a:p>
        </p:txBody>
      </p:sp>
      <p:sp>
        <p:nvSpPr>
          <p:cNvPr id="123909"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23910" name="Rectangle 5"/>
          <p:cNvSpPr>
            <a:spLocks noChangeArrowheads="1"/>
          </p:cNvSpPr>
          <p:nvPr/>
        </p:nvSpPr>
        <p:spPr bwMode="auto">
          <a:xfrm>
            <a:off x="520700" y="1111250"/>
            <a:ext cx="8329613" cy="29400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b="1">
                <a:solidFill>
                  <a:srgbClr val="000000"/>
                </a:solidFill>
                <a:latin typeface="Courier New" pitchFamily="49" charset="0"/>
              </a:rPr>
              <a:t>data compare(drop=i Goal1-Goal4);</a:t>
            </a:r>
          </a:p>
          <a:p>
            <a:pPr eaLnBrk="0" hangingPunct="0">
              <a:lnSpc>
                <a:spcPct val="85000"/>
              </a:lnSpc>
            </a:pPr>
            <a:r>
              <a:rPr lang="en-US" b="1">
                <a:solidFill>
                  <a:srgbClr val="000000"/>
                </a:solidFill>
                <a:latin typeface="Courier New" pitchFamily="49" charset="0"/>
              </a:rPr>
              <a:t>   set orion.employee_donations;</a:t>
            </a:r>
          </a:p>
          <a:p>
            <a:pPr eaLnBrk="0" hangingPunct="0">
              <a:lnSpc>
                <a:spcPct val="85000"/>
              </a:lnSpc>
            </a:pPr>
            <a:r>
              <a:rPr lang="en-US" b="1">
                <a:solidFill>
                  <a:srgbClr val="000000"/>
                </a:solidFill>
                <a:latin typeface="Courier New" pitchFamily="49" charset="0"/>
              </a:rPr>
              <a:t>   array Contrib</a:t>
            </a:r>
            <a:r>
              <a:rPr lang="en-US" b="1">
                <a:latin typeface="Courier New" pitchFamily="49" charset="0"/>
              </a:rPr>
              <a:t>{4} Qtr1-Qtr4;</a:t>
            </a:r>
          </a:p>
          <a:p>
            <a:pPr eaLnBrk="0" hangingPunct="0">
              <a:lnSpc>
                <a:spcPct val="85000"/>
              </a:lnSpc>
            </a:pPr>
            <a:r>
              <a:rPr lang="en-US" b="1">
                <a:latin typeface="Courier New" pitchFamily="49" charset="0"/>
              </a:rPr>
              <a:t>   array Diff{4};</a:t>
            </a:r>
          </a:p>
          <a:p>
            <a:pPr eaLnBrk="0" hangingPunct="0">
              <a:lnSpc>
                <a:spcPct val="85000"/>
              </a:lnSpc>
            </a:pPr>
            <a:r>
              <a:rPr lang="en-US" b="1">
                <a:latin typeface="Courier New" pitchFamily="49" charset="0"/>
              </a:rPr>
              <a:t>   array Goal{4} (10,20,20,15);</a:t>
            </a:r>
          </a:p>
          <a:p>
            <a:pPr eaLnBrk="0" hangingPunct="0">
              <a:lnSpc>
                <a:spcPct val="85000"/>
              </a:lnSpc>
            </a:pPr>
            <a:r>
              <a:rPr lang="en-US" b="1">
                <a:latin typeface="Courier New" pitchFamily="49" charset="0"/>
              </a:rPr>
              <a:t>   do i=1 to 4;</a:t>
            </a:r>
          </a:p>
          <a:p>
            <a:pPr eaLnBrk="0" hangingPunct="0">
              <a:lnSpc>
                <a:spcPct val="85000"/>
              </a:lnSpc>
            </a:pPr>
            <a:r>
              <a:rPr lang="en-US" b="1">
                <a:latin typeface="Courier New" pitchFamily="49" charset="0"/>
              </a:rPr>
              <a:t>      Diff{i}=Contrib{i}-Goal{i};</a:t>
            </a:r>
          </a:p>
          <a:p>
            <a:pPr eaLnBrk="0" hangingPunct="0">
              <a:lnSpc>
                <a:spcPct val="85000"/>
              </a:lnSpc>
            </a:pPr>
            <a:r>
              <a:rPr lang="en-US" b="1">
                <a:latin typeface="Courier New" pitchFamily="49" charset="0"/>
              </a:rPr>
              <a:t>   end;</a:t>
            </a:r>
            <a:br>
              <a:rPr lang="en-US" b="1">
                <a:latin typeface="Courier New" pitchFamily="49" charset="0"/>
              </a:rPr>
            </a:br>
            <a:r>
              <a:rPr lang="en-US" b="1">
                <a:latin typeface="Courier New" pitchFamily="49" charset="0"/>
              </a:rPr>
              <a:t>run;</a:t>
            </a:r>
          </a:p>
        </p:txBody>
      </p:sp>
      <p:graphicFrame>
        <p:nvGraphicFramePr>
          <p:cNvPr id="650346" name="Group 106"/>
          <p:cNvGraphicFramePr>
            <a:graphicFrameLocks noGrp="1"/>
          </p:cNvGraphicFramePr>
          <p:nvPr>
            <p:extLst>
              <p:ext uri="{D42A27DB-BD31-4B8C-83A1-F6EECF244321}">
                <p14:modId xmlns:p14="http://schemas.microsoft.com/office/powerpoint/2010/main" val="468186755"/>
              </p:ext>
            </p:extLst>
          </p:nvPr>
        </p:nvGraphicFramePr>
        <p:xfrm>
          <a:off x="466725" y="4540250"/>
          <a:ext cx="6718300" cy="1321055"/>
        </p:xfrm>
        <a:graphic>
          <a:graphicData uri="http://schemas.openxmlformats.org/drawingml/2006/table">
            <a:tbl>
              <a:tblPr/>
              <a:tblGrid>
                <a:gridCol w="16129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70000">
                  <a:extLst>
                    <a:ext uri="{9D8B030D-6E8A-4147-A177-3AD203B41FA5}">
                      <a16:colId xmlns:a16="http://schemas.microsoft.com/office/drawing/2014/main" val="20003"/>
                    </a:ext>
                  </a:extLst>
                </a:gridCol>
                <a:gridCol w="1346200">
                  <a:extLst>
                    <a:ext uri="{9D8B030D-6E8A-4147-A177-3AD203B41FA5}">
                      <a16:colId xmlns:a16="http://schemas.microsoft.com/office/drawing/2014/main" val="20004"/>
                    </a:ext>
                  </a:extLst>
                </a:gridCol>
              </a:tblGrid>
              <a:tr h="365664">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0944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ID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9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23932" name="Rectangle 51"/>
          <p:cNvSpPr>
            <a:spLocks noChangeArrowheads="1"/>
          </p:cNvSpPr>
          <p:nvPr>
            <p:custDataLst>
              <p:tags r:id="rId1"/>
            </p:custDataLst>
          </p:nvPr>
        </p:nvSpPr>
        <p:spPr bwMode="auto">
          <a:xfrm>
            <a:off x="1112838" y="1778000"/>
            <a:ext cx="495458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23933" name="Text Box 61"/>
          <p:cNvSpPr txBox="1">
            <a:spLocks noChangeArrowheads="1"/>
          </p:cNvSpPr>
          <p:nvPr>
            <p:custDataLst>
              <p:tags r:id="rId2"/>
            </p:custDataLst>
          </p:nvPr>
        </p:nvSpPr>
        <p:spPr bwMode="auto">
          <a:xfrm>
            <a:off x="6451600" y="1947863"/>
            <a:ext cx="1694024" cy="879673"/>
          </a:xfrm>
          <a:prstGeom prst="roundRect">
            <a:avLst/>
          </a:prstGeom>
          <a:solidFill>
            <a:srgbClr val="0053C3"/>
          </a:solidFill>
          <a:ln w="19050">
            <a:solidFill>
              <a:srgbClr val="000000"/>
            </a:solidFill>
            <a:miter lim="800000"/>
            <a:headEnd type="none" w="med" len="lg"/>
            <a:tailEnd type="none" w="med" len="lg"/>
          </a:ln>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sz="2000">
                <a:solidFill>
                  <a:srgbClr val="FFFFFF"/>
                </a:solidFill>
              </a:rPr>
              <a:t>No variables</a:t>
            </a:r>
          </a:p>
          <a:p>
            <a:pPr algn="ctr"/>
            <a:r>
              <a:rPr lang="en-US" sz="2000">
                <a:solidFill>
                  <a:srgbClr val="FFFFFF"/>
                </a:solidFill>
              </a:rPr>
              <a:t>created</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Compilation: What Variables Are Created?</a:t>
            </a:r>
            <a:br>
              <a:rPr lang="en-US" dirty="0"/>
            </a:br>
            <a:endParaRPr lang="en-US" dirty="0"/>
          </a:p>
        </p:txBody>
      </p:sp>
      <p:sp>
        <p:nvSpPr>
          <p:cNvPr id="5" name="Content Placeholder 4"/>
          <p:cNvSpPr>
            <a:spLocks noGrp="1"/>
          </p:cNvSpPr>
          <p:nvPr>
            <p:ph idx="1"/>
          </p:nvPr>
        </p:nvSpPr>
        <p:spPr/>
        <p:txBody>
          <a:bodyPr/>
          <a:lstStyle/>
          <a:p>
            <a:endParaRPr lang="en-US"/>
          </a:p>
        </p:txBody>
      </p:sp>
      <p:sp>
        <p:nvSpPr>
          <p:cNvPr id="89" name="Slide Number Placeholder 1"/>
          <p:cNvSpPr>
            <a:spLocks noGrp="1"/>
          </p:cNvSpPr>
          <p:nvPr>
            <p:ph type="sldNum" sz="quarter" idx="4294967295"/>
          </p:nvPr>
        </p:nvSpPr>
        <p:spPr>
          <a:xfrm>
            <a:off x="0" y="6770688"/>
            <a:ext cx="98425" cy="87312"/>
          </a:xfrm>
        </p:spPr>
        <p:txBody>
          <a:bodyPr/>
          <a:lstStyle/>
          <a:p>
            <a:pPr>
              <a:defRPr/>
            </a:pPr>
            <a:fld id="{5F42F63B-2553-4966-825B-416B81CA8615}" type="slidenum">
              <a:rPr lang="en-US"/>
              <a:pPr>
                <a:defRPr/>
              </a:pPr>
              <a:t>105</a:t>
            </a:fld>
            <a:endParaRPr lang="en-US" b="0" dirty="0">
              <a:latin typeface="Times New Roman" pitchFamily="18" charset="0"/>
            </a:endParaRPr>
          </a:p>
        </p:txBody>
      </p:sp>
      <p:sp>
        <p:nvSpPr>
          <p:cNvPr id="124931"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Arial"/>
              </a:rPr>
              <a:t>...</a:t>
            </a:r>
          </a:p>
        </p:txBody>
      </p:sp>
      <p:sp>
        <p:nvSpPr>
          <p:cNvPr id="124932" name="Rectangle 3"/>
          <p:cNvSpPr>
            <a:spLocks noChangeArrowheads="1"/>
          </p:cNvSpPr>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pPr>
            <a:endParaRPr lang="en-US" sz="3600" b="1" dirty="0">
              <a:solidFill>
                <a:srgbClr val="003399"/>
              </a:solidFill>
              <a:latin typeface="Arial Narrow" pitchFamily="34" charset="0"/>
            </a:endParaRPr>
          </a:p>
        </p:txBody>
      </p:sp>
      <p:sp>
        <p:nvSpPr>
          <p:cNvPr id="124933"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24934" name="Rectangle 5"/>
          <p:cNvSpPr>
            <a:spLocks noChangeArrowheads="1"/>
          </p:cNvSpPr>
          <p:nvPr/>
        </p:nvSpPr>
        <p:spPr bwMode="auto">
          <a:xfrm>
            <a:off x="520700" y="1111250"/>
            <a:ext cx="8329613" cy="29400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b="1">
                <a:solidFill>
                  <a:srgbClr val="000000"/>
                </a:solidFill>
                <a:latin typeface="Courier New" pitchFamily="49" charset="0"/>
              </a:rPr>
              <a:t>data compare(drop=i Goal1-Goal4);</a:t>
            </a:r>
          </a:p>
          <a:p>
            <a:pPr eaLnBrk="0" hangingPunct="0">
              <a:lnSpc>
                <a:spcPct val="85000"/>
              </a:lnSpc>
            </a:pPr>
            <a:r>
              <a:rPr lang="en-US" b="1">
                <a:solidFill>
                  <a:srgbClr val="000000"/>
                </a:solidFill>
                <a:latin typeface="Courier New" pitchFamily="49" charset="0"/>
              </a:rPr>
              <a:t>   set orion.employee_donations;</a:t>
            </a:r>
          </a:p>
          <a:p>
            <a:pPr eaLnBrk="0" hangingPunct="0">
              <a:lnSpc>
                <a:spcPct val="85000"/>
              </a:lnSpc>
            </a:pPr>
            <a:r>
              <a:rPr lang="en-US" b="1">
                <a:solidFill>
                  <a:srgbClr val="000000"/>
                </a:solidFill>
                <a:latin typeface="Courier New" pitchFamily="49" charset="0"/>
              </a:rPr>
              <a:t>   array Contrib</a:t>
            </a:r>
            <a:r>
              <a:rPr lang="en-US" b="1">
                <a:latin typeface="Courier New" pitchFamily="49" charset="0"/>
              </a:rPr>
              <a:t>{4} Qtr1-Qtr4;</a:t>
            </a:r>
          </a:p>
          <a:p>
            <a:pPr eaLnBrk="0" hangingPunct="0">
              <a:lnSpc>
                <a:spcPct val="85000"/>
              </a:lnSpc>
            </a:pPr>
            <a:r>
              <a:rPr lang="en-US" b="1">
                <a:latin typeface="Courier New" pitchFamily="49" charset="0"/>
              </a:rPr>
              <a:t>   array Diff{4};</a:t>
            </a:r>
          </a:p>
          <a:p>
            <a:pPr eaLnBrk="0" hangingPunct="0">
              <a:lnSpc>
                <a:spcPct val="85000"/>
              </a:lnSpc>
            </a:pPr>
            <a:r>
              <a:rPr lang="en-US" b="1">
                <a:latin typeface="Courier New" pitchFamily="49" charset="0"/>
              </a:rPr>
              <a:t>   array Goal{4} (10,20,20,15);</a:t>
            </a:r>
          </a:p>
          <a:p>
            <a:pPr eaLnBrk="0" hangingPunct="0">
              <a:lnSpc>
                <a:spcPct val="85000"/>
              </a:lnSpc>
            </a:pPr>
            <a:r>
              <a:rPr lang="en-US" b="1">
                <a:latin typeface="Courier New" pitchFamily="49" charset="0"/>
              </a:rPr>
              <a:t>   do i=1 to 4;</a:t>
            </a:r>
          </a:p>
          <a:p>
            <a:pPr eaLnBrk="0" hangingPunct="0">
              <a:lnSpc>
                <a:spcPct val="85000"/>
              </a:lnSpc>
            </a:pPr>
            <a:r>
              <a:rPr lang="en-US" b="1">
                <a:latin typeface="Courier New" pitchFamily="49" charset="0"/>
              </a:rPr>
              <a:t>      Diff{i}=Contrib{i}-Goal{i};</a:t>
            </a:r>
          </a:p>
          <a:p>
            <a:pPr eaLnBrk="0" hangingPunct="0">
              <a:lnSpc>
                <a:spcPct val="85000"/>
              </a:lnSpc>
            </a:pPr>
            <a:r>
              <a:rPr lang="en-US" b="1">
                <a:latin typeface="Courier New" pitchFamily="49" charset="0"/>
              </a:rPr>
              <a:t>   end;</a:t>
            </a:r>
            <a:br>
              <a:rPr lang="en-US" b="1">
                <a:latin typeface="Courier New" pitchFamily="49" charset="0"/>
              </a:rPr>
            </a:br>
            <a:r>
              <a:rPr lang="en-US" b="1">
                <a:latin typeface="Courier New" pitchFamily="49" charset="0"/>
              </a:rPr>
              <a:t>run;</a:t>
            </a:r>
          </a:p>
        </p:txBody>
      </p:sp>
      <p:graphicFrame>
        <p:nvGraphicFramePr>
          <p:cNvPr id="640471" name="Group 471"/>
          <p:cNvGraphicFramePr>
            <a:graphicFrameLocks noGrp="1"/>
          </p:cNvGraphicFramePr>
          <p:nvPr>
            <p:extLst>
              <p:ext uri="{D42A27DB-BD31-4B8C-83A1-F6EECF244321}">
                <p14:modId xmlns:p14="http://schemas.microsoft.com/office/powerpoint/2010/main" val="2327087963"/>
              </p:ext>
            </p:extLst>
          </p:nvPr>
        </p:nvGraphicFramePr>
        <p:xfrm>
          <a:off x="485775" y="4078288"/>
          <a:ext cx="7772400" cy="1321055"/>
        </p:xfrm>
        <a:graphic>
          <a:graphicData uri="http://schemas.openxmlformats.org/drawingml/2006/table">
            <a:tbl>
              <a:tblPr/>
              <a:tblGrid>
                <a:gridCol w="1611313">
                  <a:extLst>
                    <a:ext uri="{9D8B030D-6E8A-4147-A177-3AD203B41FA5}">
                      <a16:colId xmlns:a16="http://schemas.microsoft.com/office/drawing/2014/main" val="20000"/>
                    </a:ext>
                  </a:extLst>
                </a:gridCol>
                <a:gridCol w="1192212">
                  <a:extLst>
                    <a:ext uri="{9D8B030D-6E8A-4147-A177-3AD203B41FA5}">
                      <a16:colId xmlns:a16="http://schemas.microsoft.com/office/drawing/2014/main" val="20001"/>
                    </a:ext>
                  </a:extLst>
                </a:gridCol>
                <a:gridCol w="1301750">
                  <a:extLst>
                    <a:ext uri="{9D8B030D-6E8A-4147-A177-3AD203B41FA5}">
                      <a16:colId xmlns:a16="http://schemas.microsoft.com/office/drawing/2014/main" val="20002"/>
                    </a:ext>
                  </a:extLst>
                </a:gridCol>
                <a:gridCol w="1265238">
                  <a:extLst>
                    <a:ext uri="{9D8B030D-6E8A-4147-A177-3AD203B41FA5}">
                      <a16:colId xmlns:a16="http://schemas.microsoft.com/office/drawing/2014/main" val="20003"/>
                    </a:ext>
                  </a:extLst>
                </a:gridCol>
                <a:gridCol w="1339850">
                  <a:extLst>
                    <a:ext uri="{9D8B030D-6E8A-4147-A177-3AD203B41FA5}">
                      <a16:colId xmlns:a16="http://schemas.microsoft.com/office/drawing/2014/main" val="20004"/>
                    </a:ext>
                  </a:extLst>
                </a:gridCol>
                <a:gridCol w="1062037">
                  <a:extLst>
                    <a:ext uri="{9D8B030D-6E8A-4147-A177-3AD203B41FA5}">
                      <a16:colId xmlns:a16="http://schemas.microsoft.com/office/drawing/2014/main" val="20005"/>
                    </a:ext>
                  </a:extLst>
                </a:gridCol>
              </a:tblGrid>
              <a:tr h="365664">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0944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ID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Diff1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9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24974" name="Rectangle 364"/>
          <p:cNvSpPr>
            <a:spLocks noChangeArrowheads="1"/>
          </p:cNvSpPr>
          <p:nvPr>
            <p:custDataLst>
              <p:tags r:id="rId1"/>
            </p:custDataLst>
          </p:nvPr>
        </p:nvSpPr>
        <p:spPr bwMode="auto">
          <a:xfrm>
            <a:off x="1112838" y="2089150"/>
            <a:ext cx="25812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graphicFrame>
        <p:nvGraphicFramePr>
          <p:cNvPr id="12" name="Group 230"/>
          <p:cNvGraphicFramePr>
            <a:graphicFrameLocks noGrp="1"/>
          </p:cNvGraphicFramePr>
          <p:nvPr>
            <p:extLst>
              <p:ext uri="{D42A27DB-BD31-4B8C-83A1-F6EECF244321}">
                <p14:modId xmlns:p14="http://schemas.microsoft.com/office/powerpoint/2010/main" val="665494936"/>
              </p:ext>
            </p:extLst>
          </p:nvPr>
        </p:nvGraphicFramePr>
        <p:xfrm>
          <a:off x="484188" y="5280025"/>
          <a:ext cx="2974975" cy="1057300"/>
        </p:xfrm>
        <a:graphic>
          <a:graphicData uri="http://schemas.openxmlformats.org/drawingml/2006/table">
            <a:tbl>
              <a:tblPr/>
              <a:tblGrid>
                <a:gridCol w="1031875">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tblGrid>
              <a:tr h="36573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Diff2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Diff3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Diff4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Compilation: What Variables Are Created?</a:t>
            </a:r>
            <a:br>
              <a:rPr lang="en-US" dirty="0"/>
            </a:br>
            <a:endParaRPr lang="en-US" dirty="0"/>
          </a:p>
        </p:txBody>
      </p:sp>
      <p:sp>
        <p:nvSpPr>
          <p:cNvPr id="5" name="Content Placeholder 4"/>
          <p:cNvSpPr>
            <a:spLocks noGrp="1"/>
          </p:cNvSpPr>
          <p:nvPr>
            <p:ph idx="1"/>
          </p:nvPr>
        </p:nvSpPr>
        <p:spPr/>
        <p:txBody>
          <a:bodyPr/>
          <a:lstStyle/>
          <a:p>
            <a:endParaRPr lang="en-US"/>
          </a:p>
        </p:txBody>
      </p:sp>
      <p:sp>
        <p:nvSpPr>
          <p:cNvPr id="113" name="Slide Number Placeholder 1"/>
          <p:cNvSpPr>
            <a:spLocks noGrp="1"/>
          </p:cNvSpPr>
          <p:nvPr>
            <p:ph type="sldNum" sz="quarter" idx="4294967295"/>
          </p:nvPr>
        </p:nvSpPr>
        <p:spPr>
          <a:xfrm>
            <a:off x="0" y="6770688"/>
            <a:ext cx="98425" cy="87312"/>
          </a:xfrm>
        </p:spPr>
        <p:txBody>
          <a:bodyPr/>
          <a:lstStyle/>
          <a:p>
            <a:pPr>
              <a:defRPr/>
            </a:pPr>
            <a:fld id="{E44BA494-DA45-4DD6-B18E-E3F052A185FA}" type="slidenum">
              <a:rPr lang="en-US"/>
              <a:pPr>
                <a:defRPr/>
              </a:pPr>
              <a:t>106</a:t>
            </a:fld>
            <a:endParaRPr lang="en-US" b="0" dirty="0">
              <a:latin typeface="Times New Roman" pitchFamily="18" charset="0"/>
            </a:endParaRPr>
          </a:p>
        </p:txBody>
      </p:sp>
      <p:sp>
        <p:nvSpPr>
          <p:cNvPr id="125955"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Arial"/>
              </a:rPr>
              <a:t>...</a:t>
            </a:r>
          </a:p>
        </p:txBody>
      </p:sp>
      <p:sp>
        <p:nvSpPr>
          <p:cNvPr id="125957"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25958" name="Rectangle 5"/>
          <p:cNvSpPr>
            <a:spLocks noChangeArrowheads="1"/>
          </p:cNvSpPr>
          <p:nvPr/>
        </p:nvSpPr>
        <p:spPr bwMode="auto">
          <a:xfrm>
            <a:off x="520700" y="1111250"/>
            <a:ext cx="8329613" cy="29400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b="1">
                <a:solidFill>
                  <a:srgbClr val="000000"/>
                </a:solidFill>
                <a:latin typeface="Courier New" pitchFamily="49" charset="0"/>
              </a:rPr>
              <a:t>data compare(drop=i Goal1-Goal4);</a:t>
            </a:r>
          </a:p>
          <a:p>
            <a:pPr eaLnBrk="0" hangingPunct="0">
              <a:lnSpc>
                <a:spcPct val="85000"/>
              </a:lnSpc>
            </a:pPr>
            <a:r>
              <a:rPr lang="en-US" b="1">
                <a:solidFill>
                  <a:srgbClr val="000000"/>
                </a:solidFill>
                <a:latin typeface="Courier New" pitchFamily="49" charset="0"/>
              </a:rPr>
              <a:t>   set orion.employee_donations;</a:t>
            </a:r>
          </a:p>
          <a:p>
            <a:pPr eaLnBrk="0" hangingPunct="0">
              <a:lnSpc>
                <a:spcPct val="85000"/>
              </a:lnSpc>
            </a:pPr>
            <a:r>
              <a:rPr lang="en-US" b="1">
                <a:solidFill>
                  <a:srgbClr val="000000"/>
                </a:solidFill>
                <a:latin typeface="Courier New" pitchFamily="49" charset="0"/>
              </a:rPr>
              <a:t>   array Contrib</a:t>
            </a:r>
            <a:r>
              <a:rPr lang="en-US" b="1">
                <a:latin typeface="Courier New" pitchFamily="49" charset="0"/>
              </a:rPr>
              <a:t>{4} Qtr1-Qtr4;</a:t>
            </a:r>
          </a:p>
          <a:p>
            <a:pPr eaLnBrk="0" hangingPunct="0">
              <a:lnSpc>
                <a:spcPct val="85000"/>
              </a:lnSpc>
            </a:pPr>
            <a:r>
              <a:rPr lang="en-US" b="1">
                <a:latin typeface="Courier New" pitchFamily="49" charset="0"/>
              </a:rPr>
              <a:t>   array Diff{4};</a:t>
            </a:r>
          </a:p>
          <a:p>
            <a:pPr eaLnBrk="0" hangingPunct="0">
              <a:lnSpc>
                <a:spcPct val="85000"/>
              </a:lnSpc>
            </a:pPr>
            <a:r>
              <a:rPr lang="en-US" b="1">
                <a:latin typeface="Courier New" pitchFamily="49" charset="0"/>
              </a:rPr>
              <a:t>   array Goal{4} (10,20,20,15);</a:t>
            </a:r>
          </a:p>
          <a:p>
            <a:pPr eaLnBrk="0" hangingPunct="0">
              <a:lnSpc>
                <a:spcPct val="85000"/>
              </a:lnSpc>
            </a:pPr>
            <a:r>
              <a:rPr lang="en-US" b="1">
                <a:latin typeface="Courier New" pitchFamily="49" charset="0"/>
              </a:rPr>
              <a:t>   do i=1 to 4;</a:t>
            </a:r>
          </a:p>
          <a:p>
            <a:pPr eaLnBrk="0" hangingPunct="0">
              <a:lnSpc>
                <a:spcPct val="85000"/>
              </a:lnSpc>
            </a:pPr>
            <a:r>
              <a:rPr lang="en-US" b="1">
                <a:latin typeface="Courier New" pitchFamily="49" charset="0"/>
              </a:rPr>
              <a:t>      Diff{i}=Contrib{i}-Goal{i};</a:t>
            </a:r>
          </a:p>
          <a:p>
            <a:pPr eaLnBrk="0" hangingPunct="0">
              <a:lnSpc>
                <a:spcPct val="85000"/>
              </a:lnSpc>
            </a:pPr>
            <a:r>
              <a:rPr lang="en-US" b="1">
                <a:latin typeface="Courier New" pitchFamily="49" charset="0"/>
              </a:rPr>
              <a:t>   end;</a:t>
            </a:r>
            <a:br>
              <a:rPr lang="en-US" b="1">
                <a:latin typeface="Courier New" pitchFamily="49" charset="0"/>
              </a:rPr>
            </a:br>
            <a:r>
              <a:rPr lang="en-US" b="1">
                <a:latin typeface="Courier New" pitchFamily="49" charset="0"/>
              </a:rPr>
              <a:t>run;</a:t>
            </a:r>
          </a:p>
        </p:txBody>
      </p:sp>
      <p:graphicFrame>
        <p:nvGraphicFramePr>
          <p:cNvPr id="644394" name="Group 298"/>
          <p:cNvGraphicFramePr>
            <a:graphicFrameLocks noGrp="1"/>
          </p:cNvGraphicFramePr>
          <p:nvPr>
            <p:extLst>
              <p:ext uri="{D42A27DB-BD31-4B8C-83A1-F6EECF244321}">
                <p14:modId xmlns:p14="http://schemas.microsoft.com/office/powerpoint/2010/main" val="3946386392"/>
              </p:ext>
            </p:extLst>
          </p:nvPr>
        </p:nvGraphicFramePr>
        <p:xfrm>
          <a:off x="485775" y="4078288"/>
          <a:ext cx="7772400" cy="1321055"/>
        </p:xfrm>
        <a:graphic>
          <a:graphicData uri="http://schemas.openxmlformats.org/drawingml/2006/table">
            <a:tbl>
              <a:tblPr/>
              <a:tblGrid>
                <a:gridCol w="1611313">
                  <a:extLst>
                    <a:ext uri="{9D8B030D-6E8A-4147-A177-3AD203B41FA5}">
                      <a16:colId xmlns:a16="http://schemas.microsoft.com/office/drawing/2014/main" val="20000"/>
                    </a:ext>
                  </a:extLst>
                </a:gridCol>
                <a:gridCol w="1192212">
                  <a:extLst>
                    <a:ext uri="{9D8B030D-6E8A-4147-A177-3AD203B41FA5}">
                      <a16:colId xmlns:a16="http://schemas.microsoft.com/office/drawing/2014/main" val="20001"/>
                    </a:ext>
                  </a:extLst>
                </a:gridCol>
                <a:gridCol w="1301750">
                  <a:extLst>
                    <a:ext uri="{9D8B030D-6E8A-4147-A177-3AD203B41FA5}">
                      <a16:colId xmlns:a16="http://schemas.microsoft.com/office/drawing/2014/main" val="20002"/>
                    </a:ext>
                  </a:extLst>
                </a:gridCol>
                <a:gridCol w="1265238">
                  <a:extLst>
                    <a:ext uri="{9D8B030D-6E8A-4147-A177-3AD203B41FA5}">
                      <a16:colId xmlns:a16="http://schemas.microsoft.com/office/drawing/2014/main" val="20003"/>
                    </a:ext>
                  </a:extLst>
                </a:gridCol>
                <a:gridCol w="1339850">
                  <a:extLst>
                    <a:ext uri="{9D8B030D-6E8A-4147-A177-3AD203B41FA5}">
                      <a16:colId xmlns:a16="http://schemas.microsoft.com/office/drawing/2014/main" val="20004"/>
                    </a:ext>
                  </a:extLst>
                </a:gridCol>
                <a:gridCol w="1062037">
                  <a:extLst>
                    <a:ext uri="{9D8B030D-6E8A-4147-A177-3AD203B41FA5}">
                      <a16:colId xmlns:a16="http://schemas.microsoft.com/office/drawing/2014/main" val="20005"/>
                    </a:ext>
                  </a:extLst>
                </a:gridCol>
              </a:tblGrid>
              <a:tr h="365664">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0944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ID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Diff1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9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25983" name="Rectangle 191"/>
          <p:cNvSpPr>
            <a:spLocks noChangeArrowheads="1"/>
          </p:cNvSpPr>
          <p:nvPr>
            <p:custDataLst>
              <p:tags r:id="rId1"/>
            </p:custDataLst>
          </p:nvPr>
        </p:nvSpPr>
        <p:spPr bwMode="auto">
          <a:xfrm>
            <a:off x="1112838" y="2400300"/>
            <a:ext cx="515778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graphicFrame>
        <p:nvGraphicFramePr>
          <p:cNvPr id="11" name="Group 230"/>
          <p:cNvGraphicFramePr>
            <a:graphicFrameLocks noGrp="1"/>
          </p:cNvGraphicFramePr>
          <p:nvPr>
            <p:extLst>
              <p:ext uri="{D42A27DB-BD31-4B8C-83A1-F6EECF244321}">
                <p14:modId xmlns:p14="http://schemas.microsoft.com/office/powerpoint/2010/main" val="1473603143"/>
              </p:ext>
            </p:extLst>
          </p:nvPr>
        </p:nvGraphicFramePr>
        <p:xfrm>
          <a:off x="484188" y="5280025"/>
          <a:ext cx="7515225" cy="1057300"/>
        </p:xfrm>
        <a:graphic>
          <a:graphicData uri="http://schemas.openxmlformats.org/drawingml/2006/table">
            <a:tbl>
              <a:tblPr/>
              <a:tblGrid>
                <a:gridCol w="1031875">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1131887">
                  <a:extLst>
                    <a:ext uri="{9D8B030D-6E8A-4147-A177-3AD203B41FA5}">
                      <a16:colId xmlns:a16="http://schemas.microsoft.com/office/drawing/2014/main" val="20003"/>
                    </a:ext>
                  </a:extLst>
                </a:gridCol>
                <a:gridCol w="1135063">
                  <a:extLst>
                    <a:ext uri="{9D8B030D-6E8A-4147-A177-3AD203B41FA5}">
                      <a16:colId xmlns:a16="http://schemas.microsoft.com/office/drawing/2014/main" val="20004"/>
                    </a:ext>
                  </a:extLst>
                </a:gridCol>
                <a:gridCol w="1108075">
                  <a:extLst>
                    <a:ext uri="{9D8B030D-6E8A-4147-A177-3AD203B41FA5}">
                      <a16:colId xmlns:a16="http://schemas.microsoft.com/office/drawing/2014/main" val="20005"/>
                    </a:ext>
                  </a:extLst>
                </a:gridCol>
                <a:gridCol w="1165225">
                  <a:extLst>
                    <a:ext uri="{9D8B030D-6E8A-4147-A177-3AD203B41FA5}">
                      <a16:colId xmlns:a16="http://schemas.microsoft.com/office/drawing/2014/main" val="20006"/>
                    </a:ext>
                  </a:extLst>
                </a:gridCol>
              </a:tblGrid>
              <a:tr h="365734">
                <a:tc gridSpan="7">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Diff2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Diff3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Diff4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Goal1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Goal2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Goal3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Goal4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Compilation: What Variables Are Created?</a:t>
            </a:r>
            <a:br>
              <a:rPr lang="en-US" dirty="0"/>
            </a:br>
            <a:endParaRPr lang="en-US" dirty="0"/>
          </a:p>
        </p:txBody>
      </p:sp>
      <p:sp>
        <p:nvSpPr>
          <p:cNvPr id="7" name="Content Placeholder 6"/>
          <p:cNvSpPr>
            <a:spLocks noGrp="1"/>
          </p:cNvSpPr>
          <p:nvPr>
            <p:ph idx="1"/>
          </p:nvPr>
        </p:nvSpPr>
        <p:spPr/>
        <p:txBody>
          <a:bodyPr/>
          <a:lstStyle/>
          <a:p>
            <a:endParaRPr lang="en-US"/>
          </a:p>
        </p:txBody>
      </p:sp>
      <p:sp>
        <p:nvSpPr>
          <p:cNvPr id="119" name="Slide Number Placeholder 1"/>
          <p:cNvSpPr>
            <a:spLocks noGrp="1"/>
          </p:cNvSpPr>
          <p:nvPr>
            <p:ph type="sldNum" sz="quarter" idx="4294967295"/>
          </p:nvPr>
        </p:nvSpPr>
        <p:spPr>
          <a:xfrm>
            <a:off x="0" y="6770688"/>
            <a:ext cx="98425" cy="87312"/>
          </a:xfrm>
        </p:spPr>
        <p:txBody>
          <a:bodyPr/>
          <a:lstStyle/>
          <a:p>
            <a:fld id="{03779FEA-EE5C-49F2-8FA1-1895ED5A26F3}" type="slidenum">
              <a:rPr lang="en-US" smtClean="0"/>
              <a:pPr/>
              <a:t>107</a:t>
            </a:fld>
            <a:endParaRPr lang="en-US" dirty="0"/>
          </a:p>
        </p:txBody>
      </p:sp>
      <p:sp>
        <p:nvSpPr>
          <p:cNvPr id="126980"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26981" name="Rectangle 5"/>
          <p:cNvSpPr>
            <a:spLocks noChangeArrowheads="1"/>
          </p:cNvSpPr>
          <p:nvPr/>
        </p:nvSpPr>
        <p:spPr bwMode="auto">
          <a:xfrm>
            <a:off x="520700" y="1111250"/>
            <a:ext cx="8329613" cy="29400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b="1">
                <a:solidFill>
                  <a:srgbClr val="000000"/>
                </a:solidFill>
                <a:latin typeface="Courier New" pitchFamily="49" charset="0"/>
              </a:rPr>
              <a:t>data compare(drop=i Goal1-Goal4);</a:t>
            </a:r>
          </a:p>
          <a:p>
            <a:pPr eaLnBrk="0" hangingPunct="0">
              <a:lnSpc>
                <a:spcPct val="85000"/>
              </a:lnSpc>
            </a:pPr>
            <a:r>
              <a:rPr lang="en-US" b="1">
                <a:solidFill>
                  <a:srgbClr val="000000"/>
                </a:solidFill>
                <a:latin typeface="Courier New" pitchFamily="49" charset="0"/>
              </a:rPr>
              <a:t>   set orion.employee_donations;</a:t>
            </a:r>
          </a:p>
          <a:p>
            <a:pPr eaLnBrk="0" hangingPunct="0">
              <a:lnSpc>
                <a:spcPct val="85000"/>
              </a:lnSpc>
            </a:pPr>
            <a:r>
              <a:rPr lang="en-US" b="1">
                <a:solidFill>
                  <a:srgbClr val="000000"/>
                </a:solidFill>
                <a:latin typeface="Courier New" pitchFamily="49" charset="0"/>
              </a:rPr>
              <a:t>   array Contrib</a:t>
            </a:r>
            <a:r>
              <a:rPr lang="en-US" b="1">
                <a:latin typeface="Courier New" pitchFamily="49" charset="0"/>
              </a:rPr>
              <a:t>{4} Qtr1-Qtr4;</a:t>
            </a:r>
          </a:p>
          <a:p>
            <a:pPr eaLnBrk="0" hangingPunct="0">
              <a:lnSpc>
                <a:spcPct val="85000"/>
              </a:lnSpc>
            </a:pPr>
            <a:r>
              <a:rPr lang="en-US" b="1">
                <a:latin typeface="Courier New" pitchFamily="49" charset="0"/>
              </a:rPr>
              <a:t>   array Diff{4};</a:t>
            </a:r>
          </a:p>
          <a:p>
            <a:pPr eaLnBrk="0" hangingPunct="0">
              <a:lnSpc>
                <a:spcPct val="85000"/>
              </a:lnSpc>
            </a:pPr>
            <a:r>
              <a:rPr lang="en-US" b="1">
                <a:latin typeface="Courier New" pitchFamily="49" charset="0"/>
              </a:rPr>
              <a:t>   array Goal{4} (10,20,20,15);</a:t>
            </a:r>
          </a:p>
          <a:p>
            <a:pPr eaLnBrk="0" hangingPunct="0">
              <a:lnSpc>
                <a:spcPct val="85000"/>
              </a:lnSpc>
            </a:pPr>
            <a:r>
              <a:rPr lang="en-US" b="1">
                <a:latin typeface="Courier New" pitchFamily="49" charset="0"/>
              </a:rPr>
              <a:t>   do i=1 to 4;</a:t>
            </a:r>
          </a:p>
          <a:p>
            <a:pPr eaLnBrk="0" hangingPunct="0">
              <a:lnSpc>
                <a:spcPct val="85000"/>
              </a:lnSpc>
            </a:pPr>
            <a:r>
              <a:rPr lang="en-US" b="1">
                <a:latin typeface="Courier New" pitchFamily="49" charset="0"/>
              </a:rPr>
              <a:t>      Diff{i}=Contrib{i}-Goal{i};</a:t>
            </a:r>
          </a:p>
          <a:p>
            <a:pPr eaLnBrk="0" hangingPunct="0">
              <a:lnSpc>
                <a:spcPct val="85000"/>
              </a:lnSpc>
            </a:pPr>
            <a:r>
              <a:rPr lang="en-US" b="1">
                <a:latin typeface="Courier New" pitchFamily="49" charset="0"/>
              </a:rPr>
              <a:t>   end;</a:t>
            </a:r>
            <a:br>
              <a:rPr lang="en-US" b="1">
                <a:latin typeface="Courier New" pitchFamily="49" charset="0"/>
              </a:rPr>
            </a:br>
            <a:r>
              <a:rPr lang="en-US" b="1">
                <a:latin typeface="Courier New" pitchFamily="49" charset="0"/>
              </a:rPr>
              <a:t>run;</a:t>
            </a:r>
          </a:p>
        </p:txBody>
      </p:sp>
      <p:graphicFrame>
        <p:nvGraphicFramePr>
          <p:cNvPr id="648427" name="Group 235"/>
          <p:cNvGraphicFramePr>
            <a:graphicFrameLocks noGrp="1"/>
          </p:cNvGraphicFramePr>
          <p:nvPr>
            <p:extLst>
              <p:ext uri="{D42A27DB-BD31-4B8C-83A1-F6EECF244321}">
                <p14:modId xmlns:p14="http://schemas.microsoft.com/office/powerpoint/2010/main" val="1826673021"/>
              </p:ext>
            </p:extLst>
          </p:nvPr>
        </p:nvGraphicFramePr>
        <p:xfrm>
          <a:off x="485775" y="4078288"/>
          <a:ext cx="7772400" cy="1321055"/>
        </p:xfrm>
        <a:graphic>
          <a:graphicData uri="http://schemas.openxmlformats.org/drawingml/2006/table">
            <a:tbl>
              <a:tblPr/>
              <a:tblGrid>
                <a:gridCol w="1611313">
                  <a:extLst>
                    <a:ext uri="{9D8B030D-6E8A-4147-A177-3AD203B41FA5}">
                      <a16:colId xmlns:a16="http://schemas.microsoft.com/office/drawing/2014/main" val="20000"/>
                    </a:ext>
                  </a:extLst>
                </a:gridCol>
                <a:gridCol w="1192212">
                  <a:extLst>
                    <a:ext uri="{9D8B030D-6E8A-4147-A177-3AD203B41FA5}">
                      <a16:colId xmlns:a16="http://schemas.microsoft.com/office/drawing/2014/main" val="20001"/>
                    </a:ext>
                  </a:extLst>
                </a:gridCol>
                <a:gridCol w="1301750">
                  <a:extLst>
                    <a:ext uri="{9D8B030D-6E8A-4147-A177-3AD203B41FA5}">
                      <a16:colId xmlns:a16="http://schemas.microsoft.com/office/drawing/2014/main" val="20002"/>
                    </a:ext>
                  </a:extLst>
                </a:gridCol>
                <a:gridCol w="1265238">
                  <a:extLst>
                    <a:ext uri="{9D8B030D-6E8A-4147-A177-3AD203B41FA5}">
                      <a16:colId xmlns:a16="http://schemas.microsoft.com/office/drawing/2014/main" val="20003"/>
                    </a:ext>
                  </a:extLst>
                </a:gridCol>
                <a:gridCol w="1339850">
                  <a:extLst>
                    <a:ext uri="{9D8B030D-6E8A-4147-A177-3AD203B41FA5}">
                      <a16:colId xmlns:a16="http://schemas.microsoft.com/office/drawing/2014/main" val="20004"/>
                    </a:ext>
                  </a:extLst>
                </a:gridCol>
                <a:gridCol w="1062037">
                  <a:extLst>
                    <a:ext uri="{9D8B030D-6E8A-4147-A177-3AD203B41FA5}">
                      <a16:colId xmlns:a16="http://schemas.microsoft.com/office/drawing/2014/main" val="20005"/>
                    </a:ext>
                  </a:extLst>
                </a:gridCol>
              </a:tblGrid>
              <a:tr h="365664">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0944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ID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Diff1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9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27036" name="Rectangle 124"/>
          <p:cNvSpPr>
            <a:spLocks noChangeArrowheads="1"/>
          </p:cNvSpPr>
          <p:nvPr>
            <p:custDataLst>
              <p:tags r:id="rId1"/>
            </p:custDataLst>
          </p:nvPr>
        </p:nvSpPr>
        <p:spPr bwMode="auto">
          <a:xfrm>
            <a:off x="1112838" y="2711450"/>
            <a:ext cx="22161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27037"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graphicFrame>
        <p:nvGraphicFramePr>
          <p:cNvPr id="11" name="Group 230"/>
          <p:cNvGraphicFramePr>
            <a:graphicFrameLocks noGrp="1"/>
          </p:cNvGraphicFramePr>
          <p:nvPr>
            <p:extLst>
              <p:ext uri="{D42A27DB-BD31-4B8C-83A1-F6EECF244321}">
                <p14:modId xmlns:p14="http://schemas.microsoft.com/office/powerpoint/2010/main" val="851313873"/>
              </p:ext>
            </p:extLst>
          </p:nvPr>
        </p:nvGraphicFramePr>
        <p:xfrm>
          <a:off x="484188" y="5280025"/>
          <a:ext cx="8364537" cy="1057300"/>
        </p:xfrm>
        <a:graphic>
          <a:graphicData uri="http://schemas.openxmlformats.org/drawingml/2006/table">
            <a:tbl>
              <a:tblPr/>
              <a:tblGrid>
                <a:gridCol w="1031875">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1131887">
                  <a:extLst>
                    <a:ext uri="{9D8B030D-6E8A-4147-A177-3AD203B41FA5}">
                      <a16:colId xmlns:a16="http://schemas.microsoft.com/office/drawing/2014/main" val="20003"/>
                    </a:ext>
                  </a:extLst>
                </a:gridCol>
                <a:gridCol w="1135063">
                  <a:extLst>
                    <a:ext uri="{9D8B030D-6E8A-4147-A177-3AD203B41FA5}">
                      <a16:colId xmlns:a16="http://schemas.microsoft.com/office/drawing/2014/main" val="20004"/>
                    </a:ext>
                  </a:extLst>
                </a:gridCol>
                <a:gridCol w="1108075">
                  <a:extLst>
                    <a:ext uri="{9D8B030D-6E8A-4147-A177-3AD203B41FA5}">
                      <a16:colId xmlns:a16="http://schemas.microsoft.com/office/drawing/2014/main" val="20005"/>
                    </a:ext>
                  </a:extLst>
                </a:gridCol>
                <a:gridCol w="1165225">
                  <a:extLst>
                    <a:ext uri="{9D8B030D-6E8A-4147-A177-3AD203B41FA5}">
                      <a16:colId xmlns:a16="http://schemas.microsoft.com/office/drawing/2014/main" val="20006"/>
                    </a:ext>
                  </a:extLst>
                </a:gridCol>
                <a:gridCol w="849312">
                  <a:extLst>
                    <a:ext uri="{9D8B030D-6E8A-4147-A177-3AD203B41FA5}">
                      <a16:colId xmlns:a16="http://schemas.microsoft.com/office/drawing/2014/main" val="20007"/>
                    </a:ext>
                  </a:extLst>
                </a:gridCol>
              </a:tblGrid>
              <a:tr h="365734">
                <a:tc gridSpan="8">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Diff2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Diff3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Diff4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Goal1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Goal2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Goal3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Goal4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Compilation: Drop Flags Are Set</a:t>
            </a:r>
            <a:br>
              <a:rPr lang="en-US" dirty="0"/>
            </a:br>
            <a:endParaRPr lang="en-US" dirty="0"/>
          </a:p>
        </p:txBody>
      </p:sp>
      <p:sp>
        <p:nvSpPr>
          <p:cNvPr id="7" name="Content Placeholder 6"/>
          <p:cNvSpPr>
            <a:spLocks noGrp="1"/>
          </p:cNvSpPr>
          <p:nvPr>
            <p:ph idx="1"/>
          </p:nvPr>
        </p:nvSpPr>
        <p:spPr/>
        <p:txBody>
          <a:bodyPr/>
          <a:lstStyle/>
          <a:p>
            <a:endParaRPr lang="en-US"/>
          </a:p>
        </p:txBody>
      </p:sp>
      <p:sp>
        <p:nvSpPr>
          <p:cNvPr id="124" name="Slide Number Placeholder 1"/>
          <p:cNvSpPr>
            <a:spLocks noGrp="1"/>
          </p:cNvSpPr>
          <p:nvPr>
            <p:ph type="sldNum" sz="quarter" idx="4294967295"/>
          </p:nvPr>
        </p:nvSpPr>
        <p:spPr>
          <a:xfrm>
            <a:off x="0" y="6770688"/>
            <a:ext cx="98425" cy="87312"/>
          </a:xfrm>
        </p:spPr>
        <p:txBody>
          <a:bodyPr/>
          <a:lstStyle/>
          <a:p>
            <a:pPr>
              <a:defRPr/>
            </a:pPr>
            <a:fld id="{AB5D6D1B-6C24-4A84-B9C1-61176DF0E886}" type="slidenum">
              <a:rPr lang="en-US"/>
              <a:pPr>
                <a:defRPr/>
              </a:pPr>
              <a:t>108</a:t>
            </a:fld>
            <a:endParaRPr lang="en-US" b="0" dirty="0">
              <a:latin typeface="Times New Roman" pitchFamily="18" charset="0"/>
            </a:endParaRPr>
          </a:p>
        </p:txBody>
      </p:sp>
      <p:sp>
        <p:nvSpPr>
          <p:cNvPr id="128004"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28005" name="Rectangle 4"/>
          <p:cNvSpPr>
            <a:spLocks noChangeArrowheads="1"/>
          </p:cNvSpPr>
          <p:nvPr/>
        </p:nvSpPr>
        <p:spPr bwMode="auto">
          <a:xfrm>
            <a:off x="520700" y="1111250"/>
            <a:ext cx="8329613" cy="29400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b="1">
                <a:solidFill>
                  <a:srgbClr val="000000"/>
                </a:solidFill>
                <a:latin typeface="Courier New" pitchFamily="49" charset="0"/>
              </a:rPr>
              <a:t>data compare(drop=i Goal1-Goal4);</a:t>
            </a:r>
          </a:p>
          <a:p>
            <a:pPr eaLnBrk="0" hangingPunct="0">
              <a:lnSpc>
                <a:spcPct val="85000"/>
              </a:lnSpc>
            </a:pPr>
            <a:r>
              <a:rPr lang="en-US" b="1">
                <a:solidFill>
                  <a:srgbClr val="000000"/>
                </a:solidFill>
                <a:latin typeface="Courier New" pitchFamily="49" charset="0"/>
              </a:rPr>
              <a:t>   set orion.employee_donations;</a:t>
            </a:r>
          </a:p>
          <a:p>
            <a:pPr eaLnBrk="0" hangingPunct="0">
              <a:lnSpc>
                <a:spcPct val="85000"/>
              </a:lnSpc>
            </a:pPr>
            <a:r>
              <a:rPr lang="en-US" b="1">
                <a:solidFill>
                  <a:srgbClr val="000000"/>
                </a:solidFill>
                <a:latin typeface="Courier New" pitchFamily="49" charset="0"/>
              </a:rPr>
              <a:t>   array Contrib</a:t>
            </a:r>
            <a:r>
              <a:rPr lang="en-US" b="1">
                <a:latin typeface="Courier New" pitchFamily="49" charset="0"/>
              </a:rPr>
              <a:t>{4} Qtr1-Qtr4;</a:t>
            </a:r>
          </a:p>
          <a:p>
            <a:pPr eaLnBrk="0" hangingPunct="0">
              <a:lnSpc>
                <a:spcPct val="85000"/>
              </a:lnSpc>
            </a:pPr>
            <a:r>
              <a:rPr lang="en-US" b="1">
                <a:latin typeface="Courier New" pitchFamily="49" charset="0"/>
              </a:rPr>
              <a:t>   array Diff{4};</a:t>
            </a:r>
          </a:p>
          <a:p>
            <a:pPr eaLnBrk="0" hangingPunct="0">
              <a:lnSpc>
                <a:spcPct val="85000"/>
              </a:lnSpc>
            </a:pPr>
            <a:r>
              <a:rPr lang="en-US" b="1">
                <a:latin typeface="Courier New" pitchFamily="49" charset="0"/>
              </a:rPr>
              <a:t>   array Goal{4} (10,20,20,15);</a:t>
            </a:r>
          </a:p>
          <a:p>
            <a:pPr eaLnBrk="0" hangingPunct="0">
              <a:lnSpc>
                <a:spcPct val="85000"/>
              </a:lnSpc>
            </a:pPr>
            <a:r>
              <a:rPr lang="en-US" b="1">
                <a:latin typeface="Courier New" pitchFamily="49" charset="0"/>
              </a:rPr>
              <a:t>   do i=1 to 4;</a:t>
            </a:r>
          </a:p>
          <a:p>
            <a:pPr eaLnBrk="0" hangingPunct="0">
              <a:lnSpc>
                <a:spcPct val="85000"/>
              </a:lnSpc>
            </a:pPr>
            <a:r>
              <a:rPr lang="en-US" b="1">
                <a:latin typeface="Courier New" pitchFamily="49" charset="0"/>
              </a:rPr>
              <a:t>      Diff{i}=Contrib{i}-Goal{i};</a:t>
            </a:r>
          </a:p>
          <a:p>
            <a:pPr eaLnBrk="0" hangingPunct="0">
              <a:lnSpc>
                <a:spcPct val="85000"/>
              </a:lnSpc>
            </a:pPr>
            <a:r>
              <a:rPr lang="en-US" b="1">
                <a:latin typeface="Courier New" pitchFamily="49" charset="0"/>
              </a:rPr>
              <a:t>   end;</a:t>
            </a:r>
            <a:br>
              <a:rPr lang="en-US" b="1">
                <a:latin typeface="Courier New" pitchFamily="49" charset="0"/>
              </a:rPr>
            </a:br>
            <a:r>
              <a:rPr lang="en-US" b="1">
                <a:latin typeface="Courier New" pitchFamily="49" charset="0"/>
              </a:rPr>
              <a:t>run;</a:t>
            </a:r>
          </a:p>
        </p:txBody>
      </p:sp>
      <p:graphicFrame>
        <p:nvGraphicFramePr>
          <p:cNvPr id="771301" name="Group 229"/>
          <p:cNvGraphicFramePr>
            <a:graphicFrameLocks noGrp="1"/>
          </p:cNvGraphicFramePr>
          <p:nvPr>
            <p:extLst>
              <p:ext uri="{D42A27DB-BD31-4B8C-83A1-F6EECF244321}">
                <p14:modId xmlns:p14="http://schemas.microsoft.com/office/powerpoint/2010/main" val="3492522603"/>
              </p:ext>
            </p:extLst>
          </p:nvPr>
        </p:nvGraphicFramePr>
        <p:xfrm>
          <a:off x="485775" y="4078288"/>
          <a:ext cx="7772400" cy="1321055"/>
        </p:xfrm>
        <a:graphic>
          <a:graphicData uri="http://schemas.openxmlformats.org/drawingml/2006/table">
            <a:tbl>
              <a:tblPr/>
              <a:tblGrid>
                <a:gridCol w="1611313">
                  <a:extLst>
                    <a:ext uri="{9D8B030D-6E8A-4147-A177-3AD203B41FA5}">
                      <a16:colId xmlns:a16="http://schemas.microsoft.com/office/drawing/2014/main" val="20000"/>
                    </a:ext>
                  </a:extLst>
                </a:gridCol>
                <a:gridCol w="1192212">
                  <a:extLst>
                    <a:ext uri="{9D8B030D-6E8A-4147-A177-3AD203B41FA5}">
                      <a16:colId xmlns:a16="http://schemas.microsoft.com/office/drawing/2014/main" val="20001"/>
                    </a:ext>
                  </a:extLst>
                </a:gridCol>
                <a:gridCol w="1301750">
                  <a:extLst>
                    <a:ext uri="{9D8B030D-6E8A-4147-A177-3AD203B41FA5}">
                      <a16:colId xmlns:a16="http://schemas.microsoft.com/office/drawing/2014/main" val="20002"/>
                    </a:ext>
                  </a:extLst>
                </a:gridCol>
                <a:gridCol w="1265238">
                  <a:extLst>
                    <a:ext uri="{9D8B030D-6E8A-4147-A177-3AD203B41FA5}">
                      <a16:colId xmlns:a16="http://schemas.microsoft.com/office/drawing/2014/main" val="20003"/>
                    </a:ext>
                  </a:extLst>
                </a:gridCol>
                <a:gridCol w="1339850">
                  <a:extLst>
                    <a:ext uri="{9D8B030D-6E8A-4147-A177-3AD203B41FA5}">
                      <a16:colId xmlns:a16="http://schemas.microsoft.com/office/drawing/2014/main" val="20004"/>
                    </a:ext>
                  </a:extLst>
                </a:gridCol>
                <a:gridCol w="1062037">
                  <a:extLst>
                    <a:ext uri="{9D8B030D-6E8A-4147-A177-3AD203B41FA5}">
                      <a16:colId xmlns:a16="http://schemas.microsoft.com/office/drawing/2014/main" val="20005"/>
                    </a:ext>
                  </a:extLst>
                </a:gridCol>
              </a:tblGrid>
              <a:tr h="365664">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0944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ID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Diff1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9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771302" name="Group 230"/>
          <p:cNvGraphicFramePr>
            <a:graphicFrameLocks noGrp="1"/>
          </p:cNvGraphicFramePr>
          <p:nvPr>
            <p:extLst>
              <p:ext uri="{D42A27DB-BD31-4B8C-83A1-F6EECF244321}">
                <p14:modId xmlns:p14="http://schemas.microsoft.com/office/powerpoint/2010/main" val="527347519"/>
              </p:ext>
            </p:extLst>
          </p:nvPr>
        </p:nvGraphicFramePr>
        <p:xfrm>
          <a:off x="484188" y="5280025"/>
          <a:ext cx="8364537" cy="1057300"/>
        </p:xfrm>
        <a:graphic>
          <a:graphicData uri="http://schemas.openxmlformats.org/drawingml/2006/table">
            <a:tbl>
              <a:tblPr/>
              <a:tblGrid>
                <a:gridCol w="1031875">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1131887">
                  <a:extLst>
                    <a:ext uri="{9D8B030D-6E8A-4147-A177-3AD203B41FA5}">
                      <a16:colId xmlns:a16="http://schemas.microsoft.com/office/drawing/2014/main" val="20003"/>
                    </a:ext>
                  </a:extLst>
                </a:gridCol>
                <a:gridCol w="1135063">
                  <a:extLst>
                    <a:ext uri="{9D8B030D-6E8A-4147-A177-3AD203B41FA5}">
                      <a16:colId xmlns:a16="http://schemas.microsoft.com/office/drawing/2014/main" val="20004"/>
                    </a:ext>
                  </a:extLst>
                </a:gridCol>
                <a:gridCol w="1108075">
                  <a:extLst>
                    <a:ext uri="{9D8B030D-6E8A-4147-A177-3AD203B41FA5}">
                      <a16:colId xmlns:a16="http://schemas.microsoft.com/office/drawing/2014/main" val="20005"/>
                    </a:ext>
                  </a:extLst>
                </a:gridCol>
                <a:gridCol w="1165225">
                  <a:extLst>
                    <a:ext uri="{9D8B030D-6E8A-4147-A177-3AD203B41FA5}">
                      <a16:colId xmlns:a16="http://schemas.microsoft.com/office/drawing/2014/main" val="20006"/>
                    </a:ext>
                  </a:extLst>
                </a:gridCol>
                <a:gridCol w="849312">
                  <a:extLst>
                    <a:ext uri="{9D8B030D-6E8A-4147-A177-3AD203B41FA5}">
                      <a16:colId xmlns:a16="http://schemas.microsoft.com/office/drawing/2014/main" val="20007"/>
                    </a:ext>
                  </a:extLst>
                </a:gridCol>
              </a:tblGrid>
              <a:tr h="365734">
                <a:tc gridSpan="8">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Diff2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Diff3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Diff4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Goal1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Goal2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Goal3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Goal4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28065" name="Rectangle 123"/>
          <p:cNvSpPr>
            <a:spLocks noChangeArrowheads="1"/>
          </p:cNvSpPr>
          <p:nvPr>
            <p:custDataLst>
              <p:tags r:id="rId1"/>
            </p:custDataLst>
          </p:nvPr>
        </p:nvSpPr>
        <p:spPr bwMode="auto">
          <a:xfrm>
            <a:off x="2808288" y="1155700"/>
            <a:ext cx="360203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28066"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6501" y="5662662"/>
            <a:ext cx="353599" cy="323116"/>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1881" y="5662662"/>
            <a:ext cx="353599" cy="323116"/>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7261" y="5662662"/>
            <a:ext cx="353599" cy="323116"/>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2161" y="5662662"/>
            <a:ext cx="353599" cy="323116"/>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8021" y="5662662"/>
            <a:ext cx="353599" cy="323116"/>
          </a:xfrm>
          <a:prstGeom prst="rect">
            <a:avLst/>
          </a:prstGeom>
        </p:spPr>
      </p:pic>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Compilation: Retain Flags Are Set</a:t>
            </a:r>
            <a:br>
              <a:rPr lang="en-US" dirty="0"/>
            </a:br>
            <a:endParaRPr lang="en-US" dirty="0"/>
          </a:p>
        </p:txBody>
      </p:sp>
      <p:sp>
        <p:nvSpPr>
          <p:cNvPr id="3" name="Content Placeholder 2"/>
          <p:cNvSpPr>
            <a:spLocks noGrp="1"/>
          </p:cNvSpPr>
          <p:nvPr>
            <p:ph idx="1"/>
          </p:nvPr>
        </p:nvSpPr>
        <p:spPr/>
        <p:txBody>
          <a:bodyPr/>
          <a:lstStyle/>
          <a:p>
            <a:endParaRPr lang="en-US"/>
          </a:p>
        </p:txBody>
      </p:sp>
      <p:sp>
        <p:nvSpPr>
          <p:cNvPr id="128" name="Slide Number Placeholder 1"/>
          <p:cNvSpPr>
            <a:spLocks noGrp="1"/>
          </p:cNvSpPr>
          <p:nvPr>
            <p:ph type="sldNum" sz="quarter" idx="4294967295"/>
          </p:nvPr>
        </p:nvSpPr>
        <p:spPr>
          <a:xfrm>
            <a:off x="0" y="6770688"/>
            <a:ext cx="98425" cy="87312"/>
          </a:xfrm>
        </p:spPr>
        <p:txBody>
          <a:bodyPr/>
          <a:lstStyle/>
          <a:p>
            <a:pPr>
              <a:defRPr/>
            </a:pPr>
            <a:fld id="{D394E03B-E0C4-464B-A743-C4164ED96C53}" type="slidenum">
              <a:rPr lang="en-US"/>
              <a:pPr>
                <a:defRPr/>
              </a:pPr>
              <a:t>109</a:t>
            </a:fld>
            <a:endParaRPr lang="en-US" b="0" dirty="0">
              <a:latin typeface="Times New Roman" pitchFamily="18" charset="0"/>
            </a:endParaRPr>
          </a:p>
        </p:txBody>
      </p:sp>
      <p:sp>
        <p:nvSpPr>
          <p:cNvPr id="129028"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29029" name="Rectangle 4"/>
          <p:cNvSpPr>
            <a:spLocks noChangeArrowheads="1"/>
          </p:cNvSpPr>
          <p:nvPr/>
        </p:nvSpPr>
        <p:spPr bwMode="auto">
          <a:xfrm>
            <a:off x="520700" y="1111250"/>
            <a:ext cx="8329613" cy="29400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b="1">
                <a:solidFill>
                  <a:srgbClr val="000000"/>
                </a:solidFill>
                <a:latin typeface="Courier New" pitchFamily="49" charset="0"/>
              </a:rPr>
              <a:t>data compare(drop=i Goal1-Goal4);</a:t>
            </a:r>
          </a:p>
          <a:p>
            <a:pPr eaLnBrk="0" hangingPunct="0">
              <a:lnSpc>
                <a:spcPct val="85000"/>
              </a:lnSpc>
            </a:pPr>
            <a:r>
              <a:rPr lang="en-US" b="1">
                <a:solidFill>
                  <a:srgbClr val="000000"/>
                </a:solidFill>
                <a:latin typeface="Courier New" pitchFamily="49" charset="0"/>
              </a:rPr>
              <a:t>   set orion.employee_donations;</a:t>
            </a:r>
          </a:p>
          <a:p>
            <a:pPr eaLnBrk="0" hangingPunct="0">
              <a:lnSpc>
                <a:spcPct val="85000"/>
              </a:lnSpc>
            </a:pPr>
            <a:r>
              <a:rPr lang="en-US" b="1">
                <a:solidFill>
                  <a:srgbClr val="000000"/>
                </a:solidFill>
                <a:latin typeface="Courier New" pitchFamily="49" charset="0"/>
              </a:rPr>
              <a:t>   array Contrib</a:t>
            </a:r>
            <a:r>
              <a:rPr lang="en-US" b="1">
                <a:latin typeface="Courier New" pitchFamily="49" charset="0"/>
              </a:rPr>
              <a:t>{4} Qtr1-Qtr4;</a:t>
            </a:r>
          </a:p>
          <a:p>
            <a:pPr eaLnBrk="0" hangingPunct="0">
              <a:lnSpc>
                <a:spcPct val="85000"/>
              </a:lnSpc>
            </a:pPr>
            <a:r>
              <a:rPr lang="en-US" b="1">
                <a:latin typeface="Courier New" pitchFamily="49" charset="0"/>
              </a:rPr>
              <a:t>   array Diff{4};</a:t>
            </a:r>
          </a:p>
          <a:p>
            <a:pPr eaLnBrk="0" hangingPunct="0">
              <a:lnSpc>
                <a:spcPct val="85000"/>
              </a:lnSpc>
            </a:pPr>
            <a:r>
              <a:rPr lang="en-US" b="1">
                <a:latin typeface="Courier New" pitchFamily="49" charset="0"/>
              </a:rPr>
              <a:t>   array Goal{4} (10,20,20,15);</a:t>
            </a:r>
          </a:p>
          <a:p>
            <a:pPr eaLnBrk="0" hangingPunct="0">
              <a:lnSpc>
                <a:spcPct val="85000"/>
              </a:lnSpc>
            </a:pPr>
            <a:r>
              <a:rPr lang="en-US" b="1">
                <a:latin typeface="Courier New" pitchFamily="49" charset="0"/>
              </a:rPr>
              <a:t>   do i=1 to 4;</a:t>
            </a:r>
          </a:p>
          <a:p>
            <a:pPr eaLnBrk="0" hangingPunct="0">
              <a:lnSpc>
                <a:spcPct val="85000"/>
              </a:lnSpc>
            </a:pPr>
            <a:r>
              <a:rPr lang="en-US" b="1">
                <a:latin typeface="Courier New" pitchFamily="49" charset="0"/>
              </a:rPr>
              <a:t>      Diff{i}=Contrib{i}-Goal{i};</a:t>
            </a:r>
          </a:p>
          <a:p>
            <a:pPr eaLnBrk="0" hangingPunct="0">
              <a:lnSpc>
                <a:spcPct val="85000"/>
              </a:lnSpc>
            </a:pPr>
            <a:r>
              <a:rPr lang="en-US" b="1">
                <a:latin typeface="Courier New" pitchFamily="49" charset="0"/>
              </a:rPr>
              <a:t>   end;</a:t>
            </a:r>
            <a:br>
              <a:rPr lang="en-US" b="1">
                <a:latin typeface="Courier New" pitchFamily="49" charset="0"/>
              </a:rPr>
            </a:br>
            <a:r>
              <a:rPr lang="en-US" b="1">
                <a:latin typeface="Courier New" pitchFamily="49" charset="0"/>
              </a:rPr>
              <a:t>run;</a:t>
            </a:r>
          </a:p>
        </p:txBody>
      </p:sp>
      <p:graphicFrame>
        <p:nvGraphicFramePr>
          <p:cNvPr id="897206" name="Group 182"/>
          <p:cNvGraphicFramePr>
            <a:graphicFrameLocks noGrp="1"/>
          </p:cNvGraphicFramePr>
          <p:nvPr>
            <p:extLst>
              <p:ext uri="{D42A27DB-BD31-4B8C-83A1-F6EECF244321}">
                <p14:modId xmlns:p14="http://schemas.microsoft.com/office/powerpoint/2010/main" val="4216174038"/>
              </p:ext>
            </p:extLst>
          </p:nvPr>
        </p:nvGraphicFramePr>
        <p:xfrm>
          <a:off x="485775" y="4078288"/>
          <a:ext cx="7772400" cy="1321055"/>
        </p:xfrm>
        <a:graphic>
          <a:graphicData uri="http://schemas.openxmlformats.org/drawingml/2006/table">
            <a:tbl>
              <a:tblPr/>
              <a:tblGrid>
                <a:gridCol w="1611313">
                  <a:extLst>
                    <a:ext uri="{9D8B030D-6E8A-4147-A177-3AD203B41FA5}">
                      <a16:colId xmlns:a16="http://schemas.microsoft.com/office/drawing/2014/main" val="20000"/>
                    </a:ext>
                  </a:extLst>
                </a:gridCol>
                <a:gridCol w="1192212">
                  <a:extLst>
                    <a:ext uri="{9D8B030D-6E8A-4147-A177-3AD203B41FA5}">
                      <a16:colId xmlns:a16="http://schemas.microsoft.com/office/drawing/2014/main" val="20001"/>
                    </a:ext>
                  </a:extLst>
                </a:gridCol>
                <a:gridCol w="1301750">
                  <a:extLst>
                    <a:ext uri="{9D8B030D-6E8A-4147-A177-3AD203B41FA5}">
                      <a16:colId xmlns:a16="http://schemas.microsoft.com/office/drawing/2014/main" val="20002"/>
                    </a:ext>
                  </a:extLst>
                </a:gridCol>
                <a:gridCol w="1265238">
                  <a:extLst>
                    <a:ext uri="{9D8B030D-6E8A-4147-A177-3AD203B41FA5}">
                      <a16:colId xmlns:a16="http://schemas.microsoft.com/office/drawing/2014/main" val="20003"/>
                    </a:ext>
                  </a:extLst>
                </a:gridCol>
                <a:gridCol w="1339850">
                  <a:extLst>
                    <a:ext uri="{9D8B030D-6E8A-4147-A177-3AD203B41FA5}">
                      <a16:colId xmlns:a16="http://schemas.microsoft.com/office/drawing/2014/main" val="20004"/>
                    </a:ext>
                  </a:extLst>
                </a:gridCol>
                <a:gridCol w="1062037">
                  <a:extLst>
                    <a:ext uri="{9D8B030D-6E8A-4147-A177-3AD203B41FA5}">
                      <a16:colId xmlns:a16="http://schemas.microsoft.com/office/drawing/2014/main" val="20005"/>
                    </a:ext>
                  </a:extLst>
                </a:gridCol>
              </a:tblGrid>
              <a:tr h="365664">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0944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ID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Diff1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9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897207" name="Group 183"/>
          <p:cNvGraphicFramePr>
            <a:graphicFrameLocks noGrp="1"/>
          </p:cNvGraphicFramePr>
          <p:nvPr>
            <p:extLst>
              <p:ext uri="{D42A27DB-BD31-4B8C-83A1-F6EECF244321}">
                <p14:modId xmlns:p14="http://schemas.microsoft.com/office/powerpoint/2010/main" val="831475264"/>
              </p:ext>
            </p:extLst>
          </p:nvPr>
        </p:nvGraphicFramePr>
        <p:xfrm>
          <a:off x="484188" y="5280025"/>
          <a:ext cx="8364537" cy="1057300"/>
        </p:xfrm>
        <a:graphic>
          <a:graphicData uri="http://schemas.openxmlformats.org/drawingml/2006/table">
            <a:tbl>
              <a:tblPr/>
              <a:tblGrid>
                <a:gridCol w="1031875">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1131887">
                  <a:extLst>
                    <a:ext uri="{9D8B030D-6E8A-4147-A177-3AD203B41FA5}">
                      <a16:colId xmlns:a16="http://schemas.microsoft.com/office/drawing/2014/main" val="20003"/>
                    </a:ext>
                  </a:extLst>
                </a:gridCol>
                <a:gridCol w="1135063">
                  <a:extLst>
                    <a:ext uri="{9D8B030D-6E8A-4147-A177-3AD203B41FA5}">
                      <a16:colId xmlns:a16="http://schemas.microsoft.com/office/drawing/2014/main" val="20004"/>
                    </a:ext>
                  </a:extLst>
                </a:gridCol>
                <a:gridCol w="1108075">
                  <a:extLst>
                    <a:ext uri="{9D8B030D-6E8A-4147-A177-3AD203B41FA5}">
                      <a16:colId xmlns:a16="http://schemas.microsoft.com/office/drawing/2014/main" val="20005"/>
                    </a:ext>
                  </a:extLst>
                </a:gridCol>
                <a:gridCol w="1165225">
                  <a:extLst>
                    <a:ext uri="{9D8B030D-6E8A-4147-A177-3AD203B41FA5}">
                      <a16:colId xmlns:a16="http://schemas.microsoft.com/office/drawing/2014/main" val="20006"/>
                    </a:ext>
                  </a:extLst>
                </a:gridCol>
                <a:gridCol w="849312">
                  <a:extLst>
                    <a:ext uri="{9D8B030D-6E8A-4147-A177-3AD203B41FA5}">
                      <a16:colId xmlns:a16="http://schemas.microsoft.com/office/drawing/2014/main" val="20007"/>
                    </a:ext>
                  </a:extLst>
                </a:gridCol>
              </a:tblGrid>
              <a:tr h="365734">
                <a:tc gridSpan="8">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Diff2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Diff3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Diff4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Goal1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Goal2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Goal3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Goal4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29093" name="Rectangle 127"/>
          <p:cNvSpPr>
            <a:spLocks noChangeArrowheads="1"/>
          </p:cNvSpPr>
          <p:nvPr>
            <p:custDataLst>
              <p:tags r:id="rId1"/>
            </p:custDataLst>
          </p:nvPr>
        </p:nvSpPr>
        <p:spPr bwMode="auto">
          <a:xfrm>
            <a:off x="1112838" y="2400300"/>
            <a:ext cx="51371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29094"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6501" y="5662662"/>
            <a:ext cx="353599" cy="323116"/>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1881" y="5662662"/>
            <a:ext cx="353599" cy="323116"/>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7261" y="5662662"/>
            <a:ext cx="353599" cy="323116"/>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2161" y="5662662"/>
            <a:ext cx="353599" cy="323116"/>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8021" y="5662662"/>
            <a:ext cx="353599" cy="323116"/>
          </a:xfrm>
          <a:prstGeom prst="rect">
            <a:avLst/>
          </a:prstGeom>
        </p:spPr>
      </p:pic>
      <p:sp>
        <p:nvSpPr>
          <p:cNvPr id="129089" name="AutoShape 123"/>
          <p:cNvSpPr>
            <a:spLocks noChangeArrowheads="1"/>
          </p:cNvSpPr>
          <p:nvPr/>
        </p:nvSpPr>
        <p:spPr bwMode="auto">
          <a:xfrm>
            <a:off x="3532188" y="5499100"/>
            <a:ext cx="376237"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129090" name="AutoShape 124"/>
          <p:cNvSpPr>
            <a:spLocks noChangeArrowheads="1"/>
          </p:cNvSpPr>
          <p:nvPr/>
        </p:nvSpPr>
        <p:spPr bwMode="auto">
          <a:xfrm>
            <a:off x="4678363" y="5494338"/>
            <a:ext cx="376237"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129091" name="AutoShape 125"/>
          <p:cNvSpPr>
            <a:spLocks noChangeArrowheads="1"/>
          </p:cNvSpPr>
          <p:nvPr/>
        </p:nvSpPr>
        <p:spPr bwMode="auto">
          <a:xfrm>
            <a:off x="5815013" y="5516563"/>
            <a:ext cx="376237"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129092" name="AutoShape 126"/>
          <p:cNvSpPr>
            <a:spLocks noChangeArrowheads="1"/>
          </p:cNvSpPr>
          <p:nvPr/>
        </p:nvSpPr>
        <p:spPr bwMode="auto">
          <a:xfrm>
            <a:off x="6908800" y="5492750"/>
            <a:ext cx="376238"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1"/>
          <p:cNvSpPr txBox="1">
            <a:spLocks noChangeArrowheads="1"/>
          </p:cNvSpPr>
          <p:nvPr/>
        </p:nvSpPr>
        <p:spPr bwMode="auto">
          <a:xfrm>
            <a:off x="638175" y="963613"/>
            <a:ext cx="7791450"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marL="0" lvl="1" eaLnBrk="1" hangingPunct="1">
              <a:spcBef>
                <a:spcPct val="20000"/>
              </a:spcBef>
            </a:pPr>
            <a:endParaRPr lang="en-US"/>
          </a:p>
          <a:p>
            <a:pPr marL="0" lvl="1" eaLnBrk="1" hangingPunct="1">
              <a:spcBef>
                <a:spcPct val="20000"/>
              </a:spcBef>
            </a:pPr>
            <a:endParaRPr lang="en-US"/>
          </a:p>
          <a:p>
            <a:pPr marL="0" lvl="1" eaLnBrk="1" hangingPunct="1">
              <a:spcBef>
                <a:spcPct val="20000"/>
              </a:spcBef>
            </a:pPr>
            <a:endParaRPr lang="en-US"/>
          </a:p>
          <a:p>
            <a:pPr marL="0" lvl="1" eaLnBrk="1" hangingPunct="1">
              <a:spcBef>
                <a:spcPct val="20000"/>
              </a:spcBef>
            </a:pPr>
            <a:endParaRPr lang="en-US"/>
          </a:p>
          <a:p>
            <a:pPr marL="0" lvl="1" eaLnBrk="1" hangingPunct="1">
              <a:spcBef>
                <a:spcPct val="20000"/>
              </a:spcBef>
            </a:pPr>
            <a:endParaRPr lang="en-US"/>
          </a:p>
          <a:p>
            <a:pPr marL="0" lvl="1" eaLnBrk="1" hangingPunct="1">
              <a:spcBef>
                <a:spcPct val="20000"/>
              </a:spcBef>
            </a:pPr>
            <a:endParaRPr lang="en-US"/>
          </a:p>
          <a:p>
            <a:pPr marL="0" lvl="1" eaLnBrk="1" hangingPunct="1">
              <a:spcBef>
                <a:spcPct val="20000"/>
              </a:spcBef>
            </a:pPr>
            <a:endParaRPr lang="en-US"/>
          </a:p>
          <a:p>
            <a:pPr marL="0" lvl="1" eaLnBrk="1" hangingPunct="1">
              <a:spcBef>
                <a:spcPct val="20000"/>
              </a:spcBef>
            </a:pPr>
            <a:endParaRPr lang="en-US"/>
          </a:p>
          <a:p>
            <a:pPr marL="0" lvl="1" eaLnBrk="1" hangingPunct="1">
              <a:spcBef>
                <a:spcPct val="20000"/>
              </a:spcBef>
            </a:pPr>
            <a:endParaRPr lang="en-US"/>
          </a:p>
          <a:p>
            <a:pPr marL="0" lvl="1" eaLnBrk="1" hangingPunct="1">
              <a:spcBef>
                <a:spcPct val="20000"/>
              </a:spcBef>
            </a:pPr>
            <a:endParaRPr lang="en-US"/>
          </a:p>
          <a:p>
            <a:endParaRPr lang="en-US"/>
          </a:p>
        </p:txBody>
      </p:sp>
      <p:sp>
        <p:nvSpPr>
          <p:cNvPr id="19459" name="Title 1"/>
          <p:cNvSpPr>
            <a:spLocks noGrp="1"/>
          </p:cNvSpPr>
          <p:nvPr>
            <p:ph type="title"/>
          </p:nvPr>
        </p:nvSpPr>
        <p:spPr/>
        <p:txBody>
          <a:bodyPr/>
          <a:lstStyle/>
          <a:p>
            <a:r>
              <a:rPr lang="en-US"/>
              <a:t>Sample DO Loops with Item Lists</a:t>
            </a:r>
          </a:p>
        </p:txBody>
      </p:sp>
      <p:sp>
        <p:nvSpPr>
          <p:cNvPr id="5" name="Content Placeholder 4"/>
          <p:cNvSpPr>
            <a:spLocks noGrp="1"/>
          </p:cNvSpPr>
          <p:nvPr>
            <p:ph idx="1"/>
          </p:nvPr>
        </p:nvSpPr>
        <p:spPr>
          <a:xfrm>
            <a:off x="685800" y="1074738"/>
            <a:ext cx="8458200" cy="4264025"/>
          </a:xfrm>
        </p:spPr>
        <p:txBody>
          <a:bodyPr/>
          <a:lstStyle/>
          <a:p>
            <a:pPr lvl="1"/>
            <a:r>
              <a:rPr lang="en-US" dirty="0"/>
              <a:t>The DO loop is executed once for each item in the list.</a:t>
            </a:r>
          </a:p>
          <a:p>
            <a:pPr lvl="1"/>
            <a:r>
              <a:rPr lang="en-US" dirty="0"/>
              <a:t>The list must be comma separated.</a:t>
            </a:r>
          </a:p>
          <a:p>
            <a:endParaRPr lang="en-US" dirty="0"/>
          </a:p>
          <a:p>
            <a:endParaRPr lang="en-US" dirty="0"/>
          </a:p>
        </p:txBody>
      </p:sp>
      <p:sp>
        <p:nvSpPr>
          <p:cNvPr id="4" name="Slide Number Placeholder 3"/>
          <p:cNvSpPr>
            <a:spLocks noGrp="1"/>
          </p:cNvSpPr>
          <p:nvPr>
            <p:ph type="sldNum" sz="quarter" idx="10"/>
          </p:nvPr>
        </p:nvSpPr>
        <p:spPr/>
        <p:txBody>
          <a:bodyPr/>
          <a:lstStyle/>
          <a:p>
            <a:fld id="{BA185808-3C59-46D5-9008-834EC1A6A67C}" type="slidenum">
              <a:rPr lang="en-US" smtClean="0"/>
              <a:pPr/>
              <a:t>11</a:t>
            </a:fld>
            <a:endParaRPr lang="en-US" dirty="0"/>
          </a:p>
        </p:txBody>
      </p:sp>
      <p:sp>
        <p:nvSpPr>
          <p:cNvPr id="19461" name="TextBox 5"/>
          <p:cNvSpPr txBox="1">
            <a:spLocks noChangeArrowheads="1"/>
          </p:cNvSpPr>
          <p:nvPr/>
        </p:nvSpPr>
        <p:spPr bwMode="auto">
          <a:xfrm>
            <a:off x="1612900" y="4708525"/>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a:p>
        </p:txBody>
      </p:sp>
      <p:sp>
        <p:nvSpPr>
          <p:cNvPr id="19462" name="TextBox 7"/>
          <p:cNvSpPr txBox="1">
            <a:spLocks noChangeArrowheads="1"/>
          </p:cNvSpPr>
          <p:nvPr/>
        </p:nvSpPr>
        <p:spPr bwMode="auto">
          <a:xfrm>
            <a:off x="808038" y="3652838"/>
            <a:ext cx="5213350" cy="1120775"/>
          </a:xfrm>
          <a:prstGeom prst="rect">
            <a:avLst/>
          </a:prstGeom>
          <a:solidFill>
            <a:srgbClr val="FFFFFF"/>
          </a:solidFill>
          <a:ln w="38100">
            <a:solidFill>
              <a:schemeClr val="tx2"/>
            </a:solidFill>
            <a:miter lim="800000"/>
            <a:headEnd/>
            <a:tailEnd/>
          </a:ln>
        </p:spPr>
        <p:txBody>
          <a:bodyPr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a:latin typeface="Courier New" pitchFamily="49" charset="0"/>
              </a:rPr>
              <a:t>do odd=1,3,5,7,9;</a:t>
            </a:r>
          </a:p>
          <a:p>
            <a:pPr>
              <a:lnSpc>
                <a:spcPct val="85000"/>
              </a:lnSpc>
            </a:pPr>
            <a:r>
              <a:rPr lang="en-US" b="1">
                <a:latin typeface="Courier New" pitchFamily="49" charset="0"/>
              </a:rPr>
              <a:t>   …</a:t>
            </a:r>
          </a:p>
          <a:p>
            <a:pPr>
              <a:lnSpc>
                <a:spcPct val="85000"/>
              </a:lnSpc>
            </a:pPr>
            <a:r>
              <a:rPr lang="en-US" b="1">
                <a:latin typeface="Courier New" pitchFamily="49" charset="0"/>
              </a:rPr>
              <a:t>end;</a:t>
            </a:r>
          </a:p>
        </p:txBody>
      </p:sp>
      <p:sp>
        <p:nvSpPr>
          <p:cNvPr id="19463" name="TextBox 8"/>
          <p:cNvSpPr txBox="1">
            <a:spLocks noChangeArrowheads="1"/>
          </p:cNvSpPr>
          <p:nvPr/>
        </p:nvSpPr>
        <p:spPr bwMode="auto">
          <a:xfrm>
            <a:off x="1612900" y="4708525"/>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a:p>
        </p:txBody>
      </p:sp>
      <p:sp>
        <p:nvSpPr>
          <p:cNvPr id="19464" name="TextBox 9"/>
          <p:cNvSpPr txBox="1">
            <a:spLocks noChangeArrowheads="1"/>
          </p:cNvSpPr>
          <p:nvPr/>
        </p:nvSpPr>
        <p:spPr bwMode="auto">
          <a:xfrm>
            <a:off x="785813" y="2324100"/>
            <a:ext cx="5213350" cy="1135063"/>
          </a:xfrm>
          <a:prstGeom prst="rect">
            <a:avLst/>
          </a:prstGeom>
          <a:solidFill>
            <a:srgbClr val="FFFFFF"/>
          </a:solidFill>
          <a:ln w="38100">
            <a:solidFill>
              <a:schemeClr val="tx2"/>
            </a:solidFill>
            <a:miter lim="800000"/>
            <a:headEnd/>
            <a:tailEnd/>
          </a:ln>
        </p:spPr>
        <p:txBody>
          <a:bodyPr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do Month='JAN','FEB','MAR';</a:t>
            </a:r>
          </a:p>
          <a:p>
            <a:pPr>
              <a:lnSpc>
                <a:spcPct val="85000"/>
              </a:lnSpc>
            </a:pPr>
            <a:r>
              <a:rPr lang="en-US" b="1" dirty="0">
                <a:latin typeface="Courier New" pitchFamily="49" charset="0"/>
              </a:rPr>
              <a:t>   …</a:t>
            </a:r>
          </a:p>
          <a:p>
            <a:pPr>
              <a:lnSpc>
                <a:spcPct val="85000"/>
              </a:lnSpc>
            </a:pPr>
            <a:r>
              <a:rPr lang="en-US" b="1" dirty="0">
                <a:latin typeface="Courier New" pitchFamily="49" charset="0"/>
              </a:rPr>
              <a:t>end;</a:t>
            </a:r>
          </a:p>
        </p:txBody>
      </p:sp>
      <p:sp>
        <p:nvSpPr>
          <p:cNvPr id="19465" name="TextBox 10"/>
          <p:cNvSpPr txBox="1">
            <a:spLocks noChangeArrowheads="1"/>
          </p:cNvSpPr>
          <p:nvPr/>
        </p:nvSpPr>
        <p:spPr bwMode="auto">
          <a:xfrm>
            <a:off x="808038" y="5024438"/>
            <a:ext cx="5213350" cy="1120775"/>
          </a:xfrm>
          <a:prstGeom prst="rect">
            <a:avLst/>
          </a:prstGeom>
          <a:solidFill>
            <a:srgbClr val="FFFFFF"/>
          </a:solidFill>
          <a:ln w="38100">
            <a:solidFill>
              <a:schemeClr val="tx2"/>
            </a:solidFill>
            <a:miter lim="800000"/>
            <a:headEnd/>
            <a:tailEnd/>
          </a:ln>
        </p:spPr>
        <p:txBody>
          <a:bodyPr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a:latin typeface="Courier New" pitchFamily="49" charset="0"/>
              </a:rPr>
              <a:t>do i=Var1,Var2,Var3;</a:t>
            </a:r>
          </a:p>
          <a:p>
            <a:pPr>
              <a:lnSpc>
                <a:spcPct val="85000"/>
              </a:lnSpc>
            </a:pPr>
            <a:r>
              <a:rPr lang="en-US" b="1">
                <a:latin typeface="Courier New" pitchFamily="49" charset="0"/>
              </a:rPr>
              <a:t>   …</a:t>
            </a:r>
          </a:p>
          <a:p>
            <a:pPr>
              <a:lnSpc>
                <a:spcPct val="85000"/>
              </a:lnSpc>
            </a:pPr>
            <a:r>
              <a:rPr lang="en-US" b="1">
                <a:latin typeface="Courier New" pitchFamily="49" charset="0"/>
              </a:rPr>
              <a:t>end;</a:t>
            </a:r>
          </a:p>
        </p:txBody>
      </p:sp>
      <p:sp>
        <p:nvSpPr>
          <p:cNvPr id="19466" name="Line Callout 2 12"/>
          <p:cNvSpPr>
            <a:spLocks/>
          </p:cNvSpPr>
          <p:nvPr/>
        </p:nvSpPr>
        <p:spPr bwMode="auto">
          <a:xfrm>
            <a:off x="7034213" y="2487613"/>
            <a:ext cx="1524000" cy="795337"/>
          </a:xfrm>
          <a:prstGeom prst="borderCallout2">
            <a:avLst>
              <a:gd name="adj1" fmla="val 18750"/>
              <a:gd name="adj2" fmla="val 0"/>
              <a:gd name="adj3" fmla="val 18750"/>
              <a:gd name="adj4" fmla="val -8333"/>
              <a:gd name="adj5" fmla="val 18898"/>
              <a:gd name="adj6" fmla="val -66449"/>
            </a:avLst>
          </a:prstGeom>
          <a:solidFill>
            <a:srgbClr val="009900"/>
          </a:solidFill>
          <a:ln w="19050" algn="ctr">
            <a:solidFill>
              <a:srgbClr val="000000"/>
            </a:solidFill>
            <a:round/>
            <a:headEnd type="none" w="med" len="lg"/>
            <a:tailEnd type="triangle" w="med" len="lg"/>
          </a:ln>
        </p:spPr>
        <p:txBody>
          <a:bodyPr lIns="88900" tIns="88900" rIns="88900" bIns="88900">
            <a:spAutoFit/>
          </a:bodyPr>
          <a:lstStyle/>
          <a:p>
            <a:pPr eaLnBrk="0" hangingPunct="0"/>
            <a:r>
              <a:rPr lang="en-US" sz="2000" b="1" dirty="0">
                <a:solidFill>
                  <a:srgbClr val="FFFFFF"/>
                </a:solidFill>
              </a:rPr>
              <a:t>character constants</a:t>
            </a:r>
          </a:p>
        </p:txBody>
      </p:sp>
      <p:sp>
        <p:nvSpPr>
          <p:cNvPr id="19467" name="Line Callout 2 13"/>
          <p:cNvSpPr>
            <a:spLocks/>
          </p:cNvSpPr>
          <p:nvPr/>
        </p:nvSpPr>
        <p:spPr bwMode="auto">
          <a:xfrm>
            <a:off x="7056438" y="3760788"/>
            <a:ext cx="1524000" cy="795337"/>
          </a:xfrm>
          <a:prstGeom prst="borderCallout2">
            <a:avLst>
              <a:gd name="adj1" fmla="val 18750"/>
              <a:gd name="adj2" fmla="val 0"/>
              <a:gd name="adj3" fmla="val 18750"/>
              <a:gd name="adj4" fmla="val -8333"/>
              <a:gd name="adj5" fmla="val 18898"/>
              <a:gd name="adj6" fmla="val -67273"/>
            </a:avLst>
          </a:prstGeom>
          <a:solidFill>
            <a:srgbClr val="009900"/>
          </a:solidFill>
          <a:ln w="19050" algn="ctr">
            <a:solidFill>
              <a:srgbClr val="000000"/>
            </a:solidFill>
            <a:round/>
            <a:headEnd type="none" w="med" len="lg"/>
            <a:tailEnd type="triangle" w="med" len="lg"/>
          </a:ln>
        </p:spPr>
        <p:txBody>
          <a:bodyPr lIns="88900" tIns="88900" rIns="88900" bIns="88900">
            <a:spAutoFit/>
          </a:bodyPr>
          <a:lstStyle/>
          <a:p>
            <a:pPr eaLnBrk="0" hangingPunct="0"/>
            <a:r>
              <a:rPr lang="en-US" sz="2000" b="1" dirty="0">
                <a:solidFill>
                  <a:srgbClr val="FFFFFF"/>
                </a:solidFill>
              </a:rPr>
              <a:t>numeric constants</a:t>
            </a:r>
          </a:p>
        </p:txBody>
      </p:sp>
      <p:sp>
        <p:nvSpPr>
          <p:cNvPr id="19468" name="Line Callout 2 14"/>
          <p:cNvSpPr>
            <a:spLocks/>
          </p:cNvSpPr>
          <p:nvPr/>
        </p:nvSpPr>
        <p:spPr bwMode="auto">
          <a:xfrm>
            <a:off x="7088188" y="5176838"/>
            <a:ext cx="1466850" cy="487362"/>
          </a:xfrm>
          <a:prstGeom prst="borderCallout2">
            <a:avLst>
              <a:gd name="adj1" fmla="val 18750"/>
              <a:gd name="adj2" fmla="val 0"/>
              <a:gd name="adj3" fmla="val 18750"/>
              <a:gd name="adj4" fmla="val -8333"/>
              <a:gd name="adj5" fmla="val 17736"/>
              <a:gd name="adj6" fmla="val -72398"/>
            </a:avLst>
          </a:prstGeom>
          <a:solidFill>
            <a:srgbClr val="009900"/>
          </a:solidFill>
          <a:ln w="19050" algn="ctr">
            <a:solidFill>
              <a:srgbClr val="000000"/>
            </a:solidFill>
            <a:round/>
            <a:headEnd type="none" w="med" len="lg"/>
            <a:tailEnd type="triangle" w="med" len="lg"/>
          </a:ln>
        </p:spPr>
        <p:txBody>
          <a:bodyPr lIns="88900" tIns="88900" rIns="88900" bIns="88900">
            <a:spAutoFit/>
          </a:bodyPr>
          <a:lstStyle/>
          <a:p>
            <a:pPr eaLnBrk="0" hangingPunct="0"/>
            <a:r>
              <a:rPr lang="en-US" sz="2000" b="1" dirty="0">
                <a:solidFill>
                  <a:srgbClr val="FFFFFF"/>
                </a:solidFill>
              </a:rPr>
              <a:t>variables </a:t>
            </a:r>
          </a:p>
        </p:txBody>
      </p:sp>
      <p:sp>
        <p:nvSpPr>
          <p:cNvPr id="14" name="Text Box 7"/>
          <p:cNvSpPr txBox="1">
            <a:spLocks noChangeArrowheads="1"/>
          </p:cNvSpPr>
          <p:nvPr/>
        </p:nvSpPr>
        <p:spPr bwMode="auto">
          <a:xfrm>
            <a:off x="1870075" y="5783263"/>
            <a:ext cx="5441950" cy="698500"/>
          </a:xfrm>
          <a:prstGeom prst="rect">
            <a:avLst/>
          </a:prstGeom>
          <a:solidFill>
            <a:srgbClr val="CDD9EF"/>
          </a:solidFill>
          <a:ln w="19050">
            <a:solidFill>
              <a:schemeClr val="tx1"/>
            </a:solidFill>
            <a:miter lim="800000"/>
            <a:headEnd type="none" w="sm" len="sm"/>
            <a:tailEnd type="none" w="sm" len="sm"/>
          </a:ln>
          <a:effectLst>
            <a:outerShdw blurRad="50800" dist="107763" dir="2700001" algn="ctr" rotWithShape="0">
              <a:srgbClr val="000000">
                <a:alpha val="40000"/>
              </a:srgbClr>
            </a:outerShdw>
          </a:effectLst>
        </p:spPr>
        <p:txBody>
          <a:bodyPr wrap="none" tIns="152400" bIns="1524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b="1"/>
              <a:t>DO</a:t>
            </a:r>
            <a:r>
              <a:rPr lang="en-US"/>
              <a:t> </a:t>
            </a:r>
            <a:r>
              <a:rPr lang="en-US" i="1"/>
              <a:t>index-variable</a:t>
            </a:r>
            <a:r>
              <a:rPr lang="en-US"/>
              <a:t>=</a:t>
            </a:r>
            <a:r>
              <a:rPr lang="en-US" i="1"/>
              <a:t>item-1 &lt;</a:t>
            </a:r>
            <a:r>
              <a:rPr lang="en-US"/>
              <a:t>,</a:t>
            </a:r>
            <a:r>
              <a:rPr lang="en-US" i="1"/>
              <a:t>…item-n&gt;</a:t>
            </a:r>
            <a:r>
              <a:rPr lang="en-US"/>
              <a:t>;</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PDV Is Initialized</a:t>
            </a:r>
            <a:br>
              <a:rPr lang="en-US" dirty="0"/>
            </a:br>
            <a:endParaRPr lang="en-US" dirty="0"/>
          </a:p>
        </p:txBody>
      </p:sp>
      <p:sp>
        <p:nvSpPr>
          <p:cNvPr id="3" name="Content Placeholder 2"/>
          <p:cNvSpPr>
            <a:spLocks noGrp="1"/>
          </p:cNvSpPr>
          <p:nvPr>
            <p:ph idx="1"/>
          </p:nvPr>
        </p:nvSpPr>
        <p:spPr/>
        <p:txBody>
          <a:bodyPr/>
          <a:lstStyle/>
          <a:p>
            <a:endParaRPr lang="en-US"/>
          </a:p>
        </p:txBody>
      </p:sp>
      <p:sp>
        <p:nvSpPr>
          <p:cNvPr id="128" name="Slide Number Placeholder 1"/>
          <p:cNvSpPr>
            <a:spLocks noGrp="1"/>
          </p:cNvSpPr>
          <p:nvPr>
            <p:ph type="sldNum" sz="quarter" idx="4294967295"/>
          </p:nvPr>
        </p:nvSpPr>
        <p:spPr>
          <a:xfrm>
            <a:off x="0" y="6770688"/>
            <a:ext cx="98425" cy="87312"/>
          </a:xfrm>
        </p:spPr>
        <p:txBody>
          <a:bodyPr/>
          <a:lstStyle/>
          <a:p>
            <a:pPr>
              <a:defRPr/>
            </a:pPr>
            <a:fld id="{484C826B-259B-47C7-A6EE-22F1B869732A}" type="slidenum">
              <a:rPr lang="en-US"/>
              <a:pPr>
                <a:defRPr/>
              </a:pPr>
              <a:t>110</a:t>
            </a:fld>
            <a:endParaRPr lang="en-US" b="0" dirty="0">
              <a:latin typeface="Times New Roman" pitchFamily="18" charset="0"/>
            </a:endParaRPr>
          </a:p>
        </p:txBody>
      </p:sp>
      <p:sp>
        <p:nvSpPr>
          <p:cNvPr id="130051" name="Rectangle 2"/>
          <p:cNvSpPr>
            <a:spLocks noChangeArrowheads="1"/>
          </p:cNvSpPr>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pPr>
            <a:endParaRPr lang="en-US" sz="3600" b="1" dirty="0">
              <a:solidFill>
                <a:srgbClr val="003399"/>
              </a:solidFill>
              <a:latin typeface="Arial Narrow" pitchFamily="34" charset="0"/>
            </a:endParaRPr>
          </a:p>
        </p:txBody>
      </p:sp>
      <p:sp>
        <p:nvSpPr>
          <p:cNvPr id="130052"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30053" name="Rectangle 4"/>
          <p:cNvSpPr>
            <a:spLocks noChangeArrowheads="1"/>
          </p:cNvSpPr>
          <p:nvPr/>
        </p:nvSpPr>
        <p:spPr bwMode="auto">
          <a:xfrm>
            <a:off x="520700" y="1111250"/>
            <a:ext cx="8329613" cy="29400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b="1">
                <a:solidFill>
                  <a:srgbClr val="000000"/>
                </a:solidFill>
                <a:latin typeface="Courier New" pitchFamily="49" charset="0"/>
              </a:rPr>
              <a:t>data compare(drop=i Goal1-Goal4);</a:t>
            </a:r>
          </a:p>
          <a:p>
            <a:pPr eaLnBrk="0" hangingPunct="0">
              <a:lnSpc>
                <a:spcPct val="85000"/>
              </a:lnSpc>
            </a:pPr>
            <a:r>
              <a:rPr lang="en-US" b="1">
                <a:solidFill>
                  <a:srgbClr val="000000"/>
                </a:solidFill>
                <a:latin typeface="Courier New" pitchFamily="49" charset="0"/>
              </a:rPr>
              <a:t>   set orion.employee_donations;</a:t>
            </a:r>
          </a:p>
          <a:p>
            <a:pPr eaLnBrk="0" hangingPunct="0">
              <a:lnSpc>
                <a:spcPct val="85000"/>
              </a:lnSpc>
            </a:pPr>
            <a:r>
              <a:rPr lang="en-US" b="1">
                <a:solidFill>
                  <a:srgbClr val="000000"/>
                </a:solidFill>
                <a:latin typeface="Courier New" pitchFamily="49" charset="0"/>
              </a:rPr>
              <a:t>   array Contrib</a:t>
            </a:r>
            <a:r>
              <a:rPr lang="en-US" b="1">
                <a:latin typeface="Courier New" pitchFamily="49" charset="0"/>
              </a:rPr>
              <a:t>{4} Qtr1-Qtr4;</a:t>
            </a:r>
          </a:p>
          <a:p>
            <a:pPr eaLnBrk="0" hangingPunct="0">
              <a:lnSpc>
                <a:spcPct val="85000"/>
              </a:lnSpc>
            </a:pPr>
            <a:r>
              <a:rPr lang="en-US" b="1">
                <a:latin typeface="Courier New" pitchFamily="49" charset="0"/>
              </a:rPr>
              <a:t>   array Diff{4};</a:t>
            </a:r>
          </a:p>
          <a:p>
            <a:pPr eaLnBrk="0" hangingPunct="0">
              <a:lnSpc>
                <a:spcPct val="85000"/>
              </a:lnSpc>
            </a:pPr>
            <a:r>
              <a:rPr lang="en-US" b="1">
                <a:latin typeface="Courier New" pitchFamily="49" charset="0"/>
              </a:rPr>
              <a:t>   array Goal{4} (10,20,20,15);</a:t>
            </a:r>
          </a:p>
          <a:p>
            <a:pPr eaLnBrk="0" hangingPunct="0">
              <a:lnSpc>
                <a:spcPct val="85000"/>
              </a:lnSpc>
            </a:pPr>
            <a:r>
              <a:rPr lang="en-US" b="1">
                <a:latin typeface="Courier New" pitchFamily="49" charset="0"/>
              </a:rPr>
              <a:t>   do i=1 to 4;</a:t>
            </a:r>
          </a:p>
          <a:p>
            <a:pPr eaLnBrk="0" hangingPunct="0">
              <a:lnSpc>
                <a:spcPct val="85000"/>
              </a:lnSpc>
            </a:pPr>
            <a:r>
              <a:rPr lang="en-US" b="1">
                <a:latin typeface="Courier New" pitchFamily="49" charset="0"/>
              </a:rPr>
              <a:t>      Diff{i}=Contrib{i}-Goal{i};</a:t>
            </a:r>
          </a:p>
          <a:p>
            <a:pPr eaLnBrk="0" hangingPunct="0">
              <a:lnSpc>
                <a:spcPct val="85000"/>
              </a:lnSpc>
            </a:pPr>
            <a:r>
              <a:rPr lang="en-US" b="1">
                <a:latin typeface="Courier New" pitchFamily="49" charset="0"/>
              </a:rPr>
              <a:t>   end;</a:t>
            </a:r>
            <a:br>
              <a:rPr lang="en-US" b="1">
                <a:latin typeface="Courier New" pitchFamily="49" charset="0"/>
              </a:rPr>
            </a:br>
            <a:r>
              <a:rPr lang="en-US" b="1">
                <a:latin typeface="Courier New" pitchFamily="49" charset="0"/>
              </a:rPr>
              <a:t>run;</a:t>
            </a:r>
          </a:p>
        </p:txBody>
      </p:sp>
      <p:graphicFrame>
        <p:nvGraphicFramePr>
          <p:cNvPr id="895162" name="Group 186"/>
          <p:cNvGraphicFramePr>
            <a:graphicFrameLocks noGrp="1"/>
          </p:cNvGraphicFramePr>
          <p:nvPr>
            <p:extLst>
              <p:ext uri="{D42A27DB-BD31-4B8C-83A1-F6EECF244321}">
                <p14:modId xmlns:p14="http://schemas.microsoft.com/office/powerpoint/2010/main" val="1173303079"/>
              </p:ext>
            </p:extLst>
          </p:nvPr>
        </p:nvGraphicFramePr>
        <p:xfrm>
          <a:off x="485775" y="4078288"/>
          <a:ext cx="7772400" cy="1321055"/>
        </p:xfrm>
        <a:graphic>
          <a:graphicData uri="http://schemas.openxmlformats.org/drawingml/2006/table">
            <a:tbl>
              <a:tblPr/>
              <a:tblGrid>
                <a:gridCol w="1611313">
                  <a:extLst>
                    <a:ext uri="{9D8B030D-6E8A-4147-A177-3AD203B41FA5}">
                      <a16:colId xmlns:a16="http://schemas.microsoft.com/office/drawing/2014/main" val="20000"/>
                    </a:ext>
                  </a:extLst>
                </a:gridCol>
                <a:gridCol w="1192212">
                  <a:extLst>
                    <a:ext uri="{9D8B030D-6E8A-4147-A177-3AD203B41FA5}">
                      <a16:colId xmlns:a16="http://schemas.microsoft.com/office/drawing/2014/main" val="20001"/>
                    </a:ext>
                  </a:extLst>
                </a:gridCol>
                <a:gridCol w="1301750">
                  <a:extLst>
                    <a:ext uri="{9D8B030D-6E8A-4147-A177-3AD203B41FA5}">
                      <a16:colId xmlns:a16="http://schemas.microsoft.com/office/drawing/2014/main" val="20002"/>
                    </a:ext>
                  </a:extLst>
                </a:gridCol>
                <a:gridCol w="1265238">
                  <a:extLst>
                    <a:ext uri="{9D8B030D-6E8A-4147-A177-3AD203B41FA5}">
                      <a16:colId xmlns:a16="http://schemas.microsoft.com/office/drawing/2014/main" val="20003"/>
                    </a:ext>
                  </a:extLst>
                </a:gridCol>
                <a:gridCol w="1339850">
                  <a:extLst>
                    <a:ext uri="{9D8B030D-6E8A-4147-A177-3AD203B41FA5}">
                      <a16:colId xmlns:a16="http://schemas.microsoft.com/office/drawing/2014/main" val="20004"/>
                    </a:ext>
                  </a:extLst>
                </a:gridCol>
                <a:gridCol w="1062037">
                  <a:extLst>
                    <a:ext uri="{9D8B030D-6E8A-4147-A177-3AD203B41FA5}">
                      <a16:colId xmlns:a16="http://schemas.microsoft.com/office/drawing/2014/main" val="20005"/>
                    </a:ext>
                  </a:extLst>
                </a:gridCol>
              </a:tblGrid>
              <a:tr h="365664">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0944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ID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Diff1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9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895163" name="Group 187"/>
          <p:cNvGraphicFramePr>
            <a:graphicFrameLocks noGrp="1"/>
          </p:cNvGraphicFramePr>
          <p:nvPr>
            <p:extLst>
              <p:ext uri="{D42A27DB-BD31-4B8C-83A1-F6EECF244321}">
                <p14:modId xmlns:p14="http://schemas.microsoft.com/office/powerpoint/2010/main" val="2764983465"/>
              </p:ext>
            </p:extLst>
          </p:nvPr>
        </p:nvGraphicFramePr>
        <p:xfrm>
          <a:off x="484188" y="5280025"/>
          <a:ext cx="8364537" cy="1057300"/>
        </p:xfrm>
        <a:graphic>
          <a:graphicData uri="http://schemas.openxmlformats.org/drawingml/2006/table">
            <a:tbl>
              <a:tblPr/>
              <a:tblGrid>
                <a:gridCol w="1031875">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1131887">
                  <a:extLst>
                    <a:ext uri="{9D8B030D-6E8A-4147-A177-3AD203B41FA5}">
                      <a16:colId xmlns:a16="http://schemas.microsoft.com/office/drawing/2014/main" val="20003"/>
                    </a:ext>
                  </a:extLst>
                </a:gridCol>
                <a:gridCol w="1135063">
                  <a:extLst>
                    <a:ext uri="{9D8B030D-6E8A-4147-A177-3AD203B41FA5}">
                      <a16:colId xmlns:a16="http://schemas.microsoft.com/office/drawing/2014/main" val="20004"/>
                    </a:ext>
                  </a:extLst>
                </a:gridCol>
                <a:gridCol w="1108075">
                  <a:extLst>
                    <a:ext uri="{9D8B030D-6E8A-4147-A177-3AD203B41FA5}">
                      <a16:colId xmlns:a16="http://schemas.microsoft.com/office/drawing/2014/main" val="20005"/>
                    </a:ext>
                  </a:extLst>
                </a:gridCol>
                <a:gridCol w="1165225">
                  <a:extLst>
                    <a:ext uri="{9D8B030D-6E8A-4147-A177-3AD203B41FA5}">
                      <a16:colId xmlns:a16="http://schemas.microsoft.com/office/drawing/2014/main" val="20006"/>
                    </a:ext>
                  </a:extLst>
                </a:gridCol>
                <a:gridCol w="849312">
                  <a:extLst>
                    <a:ext uri="{9D8B030D-6E8A-4147-A177-3AD203B41FA5}">
                      <a16:colId xmlns:a16="http://schemas.microsoft.com/office/drawing/2014/main" val="20007"/>
                    </a:ext>
                  </a:extLst>
                </a:gridCol>
              </a:tblGrid>
              <a:tr h="365734">
                <a:tc gridSpan="8">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Diff2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Diff3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Diff4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Goal1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Goal2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Goal3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Goal4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30113" name="Rectangle 127"/>
          <p:cNvSpPr>
            <a:spLocks noChangeArrowheads="1"/>
          </p:cNvSpPr>
          <p:nvPr>
            <p:custDataLst>
              <p:tags r:id="rId1"/>
            </p:custDataLst>
          </p:nvPr>
        </p:nvSpPr>
        <p:spPr bwMode="auto">
          <a:xfrm>
            <a:off x="565150" y="1155700"/>
            <a:ext cx="604996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30114" name="Text Box 129"/>
          <p:cNvSpPr txBox="1">
            <a:spLocks noChangeArrowheads="1"/>
          </p:cNvSpPr>
          <p:nvPr>
            <p:custDataLst>
              <p:tags r:id="rId2"/>
            </p:custDataLst>
          </p:nvPr>
        </p:nvSpPr>
        <p:spPr bwMode="auto">
          <a:xfrm>
            <a:off x="6502400" y="1524000"/>
            <a:ext cx="1932473" cy="539155"/>
          </a:xfrm>
          <a:prstGeom prst="roundRect">
            <a:avLst/>
          </a:prstGeom>
          <a:solidFill>
            <a:srgbClr val="0053C3"/>
          </a:solidFill>
          <a:ln w="19050">
            <a:solidFill>
              <a:srgbClr val="000000"/>
            </a:solidFill>
            <a:miter lim="800000"/>
            <a:headEnd type="none" w="med" len="lg"/>
            <a:tailEnd type="none" w="med" len="lg"/>
          </a:ln>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sz="2000" dirty="0">
                <a:solidFill>
                  <a:srgbClr val="FFFFFF"/>
                </a:solidFill>
              </a:rPr>
              <a:t>Initialize PDV</a:t>
            </a:r>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66501" y="5662662"/>
            <a:ext cx="353599" cy="323116"/>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1881" y="5662662"/>
            <a:ext cx="353599" cy="323116"/>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7261" y="5662662"/>
            <a:ext cx="353599" cy="323116"/>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2161" y="5662662"/>
            <a:ext cx="353599" cy="323116"/>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8021" y="5662662"/>
            <a:ext cx="353599" cy="323116"/>
          </a:xfrm>
          <a:prstGeom prst="rect">
            <a:avLst/>
          </a:prstGeom>
        </p:spPr>
      </p:pic>
      <p:sp>
        <p:nvSpPr>
          <p:cNvPr id="130115" name="AutoShape 136"/>
          <p:cNvSpPr>
            <a:spLocks noChangeArrowheads="1"/>
          </p:cNvSpPr>
          <p:nvPr/>
        </p:nvSpPr>
        <p:spPr bwMode="auto">
          <a:xfrm>
            <a:off x="3532188" y="5499100"/>
            <a:ext cx="376237"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130116" name="AutoShape 137"/>
          <p:cNvSpPr>
            <a:spLocks noChangeArrowheads="1"/>
          </p:cNvSpPr>
          <p:nvPr/>
        </p:nvSpPr>
        <p:spPr bwMode="auto">
          <a:xfrm>
            <a:off x="4678363" y="5494338"/>
            <a:ext cx="376237"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130117" name="AutoShape 138"/>
          <p:cNvSpPr>
            <a:spLocks noChangeArrowheads="1"/>
          </p:cNvSpPr>
          <p:nvPr/>
        </p:nvSpPr>
        <p:spPr bwMode="auto">
          <a:xfrm>
            <a:off x="5815013" y="5516563"/>
            <a:ext cx="376237"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130118" name="AutoShape 139"/>
          <p:cNvSpPr>
            <a:spLocks noChangeArrowheads="1"/>
          </p:cNvSpPr>
          <p:nvPr/>
        </p:nvSpPr>
        <p:spPr bwMode="auto">
          <a:xfrm>
            <a:off x="6908800" y="5492750"/>
            <a:ext cx="376238"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Creating a Temporary Lookup Table</a:t>
            </a:r>
          </a:p>
        </p:txBody>
      </p:sp>
      <p:sp>
        <p:nvSpPr>
          <p:cNvPr id="131075" name="Rectangle 3"/>
          <p:cNvSpPr>
            <a:spLocks noGrp="1" noChangeArrowheads="1"/>
          </p:cNvSpPr>
          <p:nvPr>
            <p:ph idx="1"/>
          </p:nvPr>
        </p:nvSpPr>
        <p:spPr>
          <a:xfrm>
            <a:off x="685800" y="1071563"/>
            <a:ext cx="7769225" cy="4267200"/>
          </a:xfrm>
        </p:spPr>
        <p:txBody>
          <a:bodyPr/>
          <a:lstStyle/>
          <a:p>
            <a:r>
              <a:rPr lang="en-US" b="1" dirty="0">
                <a:solidFill>
                  <a:srgbClr val="FF0000"/>
                </a:solidFill>
              </a:rPr>
              <a:t>You can use the keyword _TEMPORARY_ in an ARRAY statement to indicate that the elements are not needed in the output data set. </a:t>
            </a:r>
          </a:p>
        </p:txBody>
      </p:sp>
      <p:sp>
        <p:nvSpPr>
          <p:cNvPr id="8" name="Slide Number Placeholder 3"/>
          <p:cNvSpPr>
            <a:spLocks noGrp="1"/>
          </p:cNvSpPr>
          <p:nvPr>
            <p:ph type="sldNum" sz="quarter" idx="10"/>
          </p:nvPr>
        </p:nvSpPr>
        <p:spPr/>
        <p:txBody>
          <a:bodyPr/>
          <a:lstStyle/>
          <a:p>
            <a:pPr>
              <a:defRPr/>
            </a:pPr>
            <a:fld id="{F51EF163-BBBC-496B-8BE1-AD1F0DF258CD}" type="slidenum">
              <a:rPr lang="en-US"/>
              <a:pPr>
                <a:defRPr/>
              </a:pPr>
              <a:t>111</a:t>
            </a:fld>
            <a:endParaRPr lang="en-US" b="0" dirty="0">
              <a:latin typeface="Times New Roman" pitchFamily="18" charset="0"/>
            </a:endParaRPr>
          </a:p>
        </p:txBody>
      </p:sp>
      <p:sp>
        <p:nvSpPr>
          <p:cNvPr id="131077" name="Text Box 8"/>
          <p:cNvSpPr txBox="1">
            <a:spLocks noChangeArrowheads="1"/>
          </p:cNvSpPr>
          <p:nvPr/>
        </p:nvSpPr>
        <p:spPr bwMode="auto">
          <a:xfrm>
            <a:off x="6705600" y="6381750"/>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1">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endParaRPr lang="en-US" sz="1800" b="1" noProof="1">
              <a:solidFill>
                <a:schemeClr val="tx2"/>
              </a:solidFill>
              <a:cs typeface="Times New Roman" pitchFamily="18" charset="0"/>
            </a:endParaRPr>
          </a:p>
        </p:txBody>
      </p:sp>
      <p:sp>
        <p:nvSpPr>
          <p:cNvPr id="131078" name="Rectangle 10"/>
          <p:cNvSpPr>
            <a:spLocks noChangeArrowheads="1"/>
          </p:cNvSpPr>
          <p:nvPr/>
        </p:nvSpPr>
        <p:spPr bwMode="auto">
          <a:xfrm>
            <a:off x="492125" y="2386013"/>
            <a:ext cx="8329613" cy="29400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b="1">
                <a:solidFill>
                  <a:srgbClr val="000000"/>
                </a:solidFill>
                <a:latin typeface="Courier New" pitchFamily="49" charset="0"/>
              </a:rPr>
              <a:t>data compare(drop=i);</a:t>
            </a:r>
          </a:p>
          <a:p>
            <a:pPr eaLnBrk="0" hangingPunct="0">
              <a:lnSpc>
                <a:spcPct val="85000"/>
              </a:lnSpc>
            </a:pPr>
            <a:r>
              <a:rPr lang="en-US" b="1">
                <a:solidFill>
                  <a:srgbClr val="000000"/>
                </a:solidFill>
                <a:latin typeface="Courier New" pitchFamily="49" charset="0"/>
              </a:rPr>
              <a:t>   set orion.employee_donations;</a:t>
            </a:r>
          </a:p>
          <a:p>
            <a:pPr eaLnBrk="0" hangingPunct="0">
              <a:lnSpc>
                <a:spcPct val="85000"/>
              </a:lnSpc>
            </a:pPr>
            <a:r>
              <a:rPr lang="en-US" b="1">
                <a:solidFill>
                  <a:srgbClr val="000000"/>
                </a:solidFill>
                <a:latin typeface="Courier New" pitchFamily="49" charset="0"/>
              </a:rPr>
              <a:t>   array Contrib</a:t>
            </a:r>
            <a:r>
              <a:rPr lang="en-US" b="1">
                <a:latin typeface="Courier New" pitchFamily="49" charset="0"/>
              </a:rPr>
              <a:t>{4} Qtr1-Qtr4;</a:t>
            </a:r>
          </a:p>
          <a:p>
            <a:pPr eaLnBrk="0" hangingPunct="0">
              <a:lnSpc>
                <a:spcPct val="85000"/>
              </a:lnSpc>
            </a:pPr>
            <a:r>
              <a:rPr lang="en-US" b="1">
                <a:latin typeface="Courier New" pitchFamily="49" charset="0"/>
              </a:rPr>
              <a:t>   array Diff{4};</a:t>
            </a:r>
          </a:p>
          <a:p>
            <a:pPr eaLnBrk="0" hangingPunct="0">
              <a:lnSpc>
                <a:spcPct val="85000"/>
              </a:lnSpc>
            </a:pPr>
            <a:r>
              <a:rPr lang="en-US" b="1">
                <a:latin typeface="Courier New" pitchFamily="49" charset="0"/>
              </a:rPr>
              <a:t>   array Goal{4} _temporary_ (10,20,20,15);</a:t>
            </a:r>
          </a:p>
          <a:p>
            <a:pPr eaLnBrk="0" hangingPunct="0">
              <a:lnSpc>
                <a:spcPct val="85000"/>
              </a:lnSpc>
            </a:pPr>
            <a:r>
              <a:rPr lang="en-US" b="1">
                <a:latin typeface="Courier New" pitchFamily="49" charset="0"/>
              </a:rPr>
              <a:t>   do i=1 to 4;</a:t>
            </a:r>
          </a:p>
          <a:p>
            <a:pPr eaLnBrk="0" hangingPunct="0">
              <a:lnSpc>
                <a:spcPct val="85000"/>
              </a:lnSpc>
            </a:pPr>
            <a:r>
              <a:rPr lang="en-US" b="1">
                <a:latin typeface="Courier New" pitchFamily="49" charset="0"/>
              </a:rPr>
              <a:t>      Diff{i}=Contrib{i}-Goal{i};</a:t>
            </a:r>
          </a:p>
          <a:p>
            <a:pPr eaLnBrk="0" hangingPunct="0">
              <a:lnSpc>
                <a:spcPct val="85000"/>
              </a:lnSpc>
            </a:pPr>
            <a:r>
              <a:rPr lang="en-US" b="1">
                <a:latin typeface="Courier New" pitchFamily="49" charset="0"/>
              </a:rPr>
              <a:t>   end;</a:t>
            </a:r>
            <a:br>
              <a:rPr lang="en-US" b="1">
                <a:latin typeface="Courier New" pitchFamily="49" charset="0"/>
              </a:rPr>
            </a:br>
            <a:r>
              <a:rPr lang="en-US" b="1">
                <a:latin typeface="Courier New" pitchFamily="49" charset="0"/>
              </a:rPr>
              <a:t>run;</a:t>
            </a:r>
          </a:p>
        </p:txBody>
      </p:sp>
      <p:sp>
        <p:nvSpPr>
          <p:cNvPr id="131079" name="Text Box 11"/>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p207d17</a:t>
            </a:r>
          </a:p>
        </p:txBody>
      </p:sp>
      <p:sp>
        <p:nvSpPr>
          <p:cNvPr id="131080" name="Rectangle 12"/>
          <p:cNvSpPr>
            <a:spLocks noChangeArrowheads="1"/>
          </p:cNvSpPr>
          <p:nvPr>
            <p:custDataLst>
              <p:tags r:id="rId1"/>
            </p:custDataLst>
          </p:nvPr>
        </p:nvSpPr>
        <p:spPr bwMode="auto">
          <a:xfrm>
            <a:off x="1084263" y="3675063"/>
            <a:ext cx="73279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Output: Creating a Temporary Lookup Table</a:t>
            </a:r>
          </a:p>
        </p:txBody>
      </p:sp>
      <p:sp>
        <p:nvSpPr>
          <p:cNvPr id="132099" name="Rectangle 3"/>
          <p:cNvSpPr>
            <a:spLocks noGrp="1" noChangeArrowheads="1"/>
          </p:cNvSpPr>
          <p:nvPr>
            <p:ph idx="1"/>
          </p:nvPr>
        </p:nvSpPr>
        <p:spPr/>
        <p:txBody>
          <a:bodyPr/>
          <a:lstStyle/>
          <a:p>
            <a:endParaRPr lang="en-US" dirty="0"/>
          </a:p>
          <a:p>
            <a:endParaRPr lang="en-US" dirty="0"/>
          </a:p>
          <a:p>
            <a:endParaRPr lang="en-US" dirty="0"/>
          </a:p>
        </p:txBody>
      </p:sp>
      <p:sp>
        <p:nvSpPr>
          <p:cNvPr id="13" name="Slide Number Placeholder 3"/>
          <p:cNvSpPr>
            <a:spLocks noGrp="1"/>
          </p:cNvSpPr>
          <p:nvPr>
            <p:ph type="sldNum" sz="quarter" idx="10"/>
          </p:nvPr>
        </p:nvSpPr>
        <p:spPr/>
        <p:txBody>
          <a:bodyPr/>
          <a:lstStyle/>
          <a:p>
            <a:pPr>
              <a:defRPr/>
            </a:pPr>
            <a:fld id="{D6D90CE3-5E01-4842-AD8F-A5FFB30BEA88}" type="slidenum">
              <a:rPr lang="en-US"/>
              <a:pPr>
                <a:defRPr/>
              </a:pPr>
              <a:t>112</a:t>
            </a:fld>
            <a:endParaRPr lang="en-US" b="0" dirty="0">
              <a:latin typeface="Times New Roman" pitchFamily="18" charset="0"/>
            </a:endParaRPr>
          </a:p>
        </p:txBody>
      </p:sp>
      <p:sp>
        <p:nvSpPr>
          <p:cNvPr id="132101" name="Text Box 5"/>
          <p:cNvSpPr txBox="1">
            <a:spLocks noChangeArrowheads="1"/>
          </p:cNvSpPr>
          <p:nvPr/>
        </p:nvSpPr>
        <p:spPr bwMode="auto">
          <a:xfrm>
            <a:off x="690563" y="1068388"/>
            <a:ext cx="7761287" cy="1200150"/>
          </a:xfrm>
          <a:prstGeom prst="rect">
            <a:avLst/>
          </a:prstGeom>
          <a:solidFill>
            <a:srgbClr val="FFFFFF"/>
          </a:solidFill>
          <a:ln w="28575">
            <a:solidFill>
              <a:schemeClr val="tx2"/>
            </a:solidFill>
            <a:miter lim="800000"/>
            <a:headEnd type="none" w="sm" len="sm"/>
            <a:tailEnd type="none" w="sm" len="sm"/>
          </a:ln>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err="1">
                <a:solidFill>
                  <a:srgbClr val="000000"/>
                </a:solidFill>
                <a:latin typeface="Courier New" pitchFamily="49" charset="0"/>
              </a:rPr>
              <a:t>proc</a:t>
            </a:r>
            <a:r>
              <a:rPr lang="en-US" b="1" dirty="0">
                <a:solidFill>
                  <a:srgbClr val="000000"/>
                </a:solidFill>
                <a:latin typeface="Courier New" pitchFamily="49" charset="0"/>
              </a:rPr>
              <a:t> print data=compare </a:t>
            </a:r>
            <a:r>
              <a:rPr lang="en-US" b="1" dirty="0" err="1">
                <a:solidFill>
                  <a:srgbClr val="000000"/>
                </a:solidFill>
                <a:latin typeface="Courier New" pitchFamily="49" charset="0"/>
              </a:rPr>
              <a:t>noobs</a:t>
            </a:r>
            <a:r>
              <a:rPr lang="en-US" b="1" dirty="0">
                <a:solidFill>
                  <a:srgbClr val="000000"/>
                </a:solidFill>
                <a:latin typeface="Courier New" pitchFamily="49" charset="0"/>
              </a:rPr>
              <a:t>;</a:t>
            </a:r>
            <a:br>
              <a:rPr lang="en-US" b="1" dirty="0">
                <a:solidFill>
                  <a:srgbClr val="000000"/>
                </a:solidFill>
                <a:latin typeface="Courier New" pitchFamily="49" charset="0"/>
              </a:rPr>
            </a:br>
            <a:r>
              <a:rPr lang="en-US" b="1" dirty="0">
                <a:solidFill>
                  <a:srgbClr val="000000"/>
                </a:solidFill>
                <a:latin typeface="Courier New" pitchFamily="49" charset="0"/>
              </a:rPr>
              <a:t>   </a:t>
            </a:r>
            <a:r>
              <a:rPr lang="en-US" b="1" dirty="0" err="1">
                <a:solidFill>
                  <a:srgbClr val="000000"/>
                </a:solidFill>
                <a:latin typeface="Courier New" pitchFamily="49" charset="0"/>
              </a:rPr>
              <a:t>var</a:t>
            </a:r>
            <a:r>
              <a:rPr lang="en-US" b="1" dirty="0">
                <a:latin typeface="Courier New" pitchFamily="49" charset="0"/>
              </a:rPr>
              <a:t> </a:t>
            </a:r>
            <a:r>
              <a:rPr lang="en-US" b="1" dirty="0" err="1">
                <a:latin typeface="Courier New" pitchFamily="49" charset="0"/>
              </a:rPr>
              <a:t>employee_id</a:t>
            </a:r>
            <a:r>
              <a:rPr lang="en-US" b="1" dirty="0">
                <a:latin typeface="Courier New" pitchFamily="49" charset="0"/>
              </a:rPr>
              <a:t> diff1-diff4;</a:t>
            </a:r>
          </a:p>
          <a:p>
            <a:r>
              <a:rPr lang="en-US" b="1" dirty="0">
                <a:latin typeface="Courier New" pitchFamily="49" charset="0"/>
              </a:rPr>
              <a:t>run;</a:t>
            </a:r>
          </a:p>
        </p:txBody>
      </p:sp>
      <p:sp>
        <p:nvSpPr>
          <p:cNvPr id="132102" name="Text Box 6"/>
          <p:cNvSpPr txBox="1">
            <a:spLocks noChangeArrowheads="1"/>
          </p:cNvSpPr>
          <p:nvPr/>
        </p:nvSpPr>
        <p:spPr bwMode="auto">
          <a:xfrm>
            <a:off x="685800" y="2514599"/>
            <a:ext cx="7698921" cy="371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dirty="0"/>
              <a:t>Partial PROC PRINT Output (124 Total Observations)</a:t>
            </a:r>
          </a:p>
          <a:p>
            <a:pPr>
              <a:spcBef>
                <a:spcPct val="50000"/>
              </a:spcBef>
            </a:pPr>
            <a:endParaRPr lang="en-US" dirty="0"/>
          </a:p>
          <a:p>
            <a:pPr>
              <a:spcBef>
                <a:spcPct val="50000"/>
              </a:spcBef>
            </a:pPr>
            <a:endParaRPr lang="en-US" dirty="0"/>
          </a:p>
          <a:p>
            <a:pPr>
              <a:spcBef>
                <a:spcPct val="50000"/>
              </a:spcBef>
            </a:pPr>
            <a:endParaRPr lang="en-US" dirty="0"/>
          </a:p>
          <a:p>
            <a:pPr>
              <a:spcBef>
                <a:spcPct val="50000"/>
              </a:spcBef>
            </a:pPr>
            <a:endParaRPr lang="en-US" dirty="0"/>
          </a:p>
          <a:p>
            <a:pPr>
              <a:spcBef>
                <a:spcPct val="50000"/>
              </a:spcBef>
            </a:pPr>
            <a:r>
              <a:rPr lang="en-US" dirty="0"/>
              <a:t>What can be done to ignore missing values?</a:t>
            </a:r>
          </a:p>
        </p:txBody>
      </p:sp>
      <p:sp>
        <p:nvSpPr>
          <p:cNvPr id="132103"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32104" name="Text Box 11"/>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32105" name="Rectangle 12"/>
          <p:cNvSpPr>
            <a:spLocks noChangeArrowheads="1"/>
          </p:cNvSpPr>
          <p:nvPr/>
        </p:nvSpPr>
        <p:spPr bwMode="auto">
          <a:xfrm>
            <a:off x="708025" y="2924366"/>
            <a:ext cx="6484938" cy="1826141"/>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Employee_ID</a:t>
            </a:r>
            <a:r>
              <a:rPr lang="en-US" sz="1600" b="1" dirty="0">
                <a:solidFill>
                  <a:srgbClr val="000000"/>
                </a:solidFill>
                <a:latin typeface="SAS Monospace" pitchFamily="49" charset="0"/>
              </a:rPr>
              <a:t>    Diff1    Diff2    Diff3    Diff4</a:t>
            </a:r>
          </a:p>
          <a:p>
            <a:pPr eaLnBrk="0" hangingPunct="0"/>
            <a:endParaRPr lang="en-US" sz="1600" b="1" dirty="0">
              <a:solidFill>
                <a:srgbClr val="000000"/>
              </a:solidFill>
              <a:latin typeface="SAS Monospace" pitchFamily="49" charset="0"/>
            </a:endParaRPr>
          </a:p>
          <a:p>
            <a:pPr eaLnBrk="0" hangingPunct="0"/>
            <a:r>
              <a:rPr lang="en-US" sz="1600" b="1" dirty="0">
                <a:solidFill>
                  <a:srgbClr val="000000"/>
                </a:solidFill>
                <a:latin typeface="SAS Monospace" pitchFamily="49" charset="0"/>
              </a:rPr>
              <a:t>      120265       .        .        .       10</a:t>
            </a:r>
          </a:p>
          <a:p>
            <a:pPr eaLnBrk="0" hangingPunct="0"/>
            <a:r>
              <a:rPr lang="en-US" sz="1600" b="1" dirty="0">
                <a:solidFill>
                  <a:srgbClr val="000000"/>
                </a:solidFill>
                <a:latin typeface="SAS Monospace" pitchFamily="49" charset="0"/>
              </a:rPr>
              <a:t>      120267       5       -5       -5        0</a:t>
            </a:r>
          </a:p>
          <a:p>
            <a:pPr eaLnBrk="0" hangingPunct="0"/>
            <a:r>
              <a:rPr lang="en-US" sz="1600" b="1" dirty="0">
                <a:solidFill>
                  <a:srgbClr val="000000"/>
                </a:solidFill>
                <a:latin typeface="SAS Monospace" pitchFamily="49" charset="0"/>
              </a:rPr>
              <a:t>      120269      10        0        0        5</a:t>
            </a:r>
          </a:p>
          <a:p>
            <a:pPr eaLnBrk="0" hangingPunct="0"/>
            <a:r>
              <a:rPr lang="en-US" sz="1600" b="1" dirty="0">
                <a:solidFill>
                  <a:srgbClr val="000000"/>
                </a:solidFill>
                <a:latin typeface="SAS Monospace" pitchFamily="49" charset="0"/>
              </a:rPr>
              <a:t>      120270      10      -10      -15        .</a:t>
            </a:r>
          </a:p>
          <a:p>
            <a:pPr eaLnBrk="0" hangingPunct="0"/>
            <a:r>
              <a:rPr lang="en-US" sz="1600" b="1" dirty="0">
                <a:solidFill>
                  <a:srgbClr val="000000"/>
                </a:solidFill>
                <a:latin typeface="SAS Monospace" pitchFamily="49" charset="0"/>
              </a:rPr>
              <a:t>      120271      10        0        0        5</a:t>
            </a:r>
          </a:p>
        </p:txBody>
      </p:sp>
      <p:sp>
        <p:nvSpPr>
          <p:cNvPr id="132106" name="Rectangle 14"/>
          <p:cNvSpPr>
            <a:spLocks noChangeArrowheads="1"/>
          </p:cNvSpPr>
          <p:nvPr>
            <p:custDataLst>
              <p:tags r:id="rId1"/>
            </p:custDataLst>
          </p:nvPr>
        </p:nvSpPr>
        <p:spPr bwMode="auto">
          <a:xfrm>
            <a:off x="3082925" y="3479800"/>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32107" name="Rectangle 15"/>
          <p:cNvSpPr>
            <a:spLocks noChangeArrowheads="1"/>
          </p:cNvSpPr>
          <p:nvPr>
            <p:custDataLst>
              <p:tags r:id="rId2"/>
            </p:custDataLst>
          </p:nvPr>
        </p:nvSpPr>
        <p:spPr bwMode="auto">
          <a:xfrm>
            <a:off x="4168775" y="3479800"/>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32108" name="Rectangle 16"/>
          <p:cNvSpPr>
            <a:spLocks noChangeArrowheads="1"/>
          </p:cNvSpPr>
          <p:nvPr>
            <p:custDataLst>
              <p:tags r:id="rId3"/>
            </p:custDataLst>
          </p:nvPr>
        </p:nvSpPr>
        <p:spPr bwMode="auto">
          <a:xfrm>
            <a:off x="5254625" y="3479800"/>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32109" name="Rectangle 17"/>
          <p:cNvSpPr>
            <a:spLocks noChangeArrowheads="1"/>
          </p:cNvSpPr>
          <p:nvPr>
            <p:custDataLst>
              <p:tags r:id="rId4"/>
            </p:custDataLst>
          </p:nvPr>
        </p:nvSpPr>
        <p:spPr bwMode="auto">
          <a:xfrm>
            <a:off x="6340475" y="4213225"/>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The SUM Function Ignores Missing Values</a:t>
            </a:r>
          </a:p>
        </p:txBody>
      </p:sp>
      <p:sp>
        <p:nvSpPr>
          <p:cNvPr id="133123" name="Rectangle 3"/>
          <p:cNvSpPr>
            <a:spLocks noGrp="1" noChangeArrowheads="1"/>
          </p:cNvSpPr>
          <p:nvPr>
            <p:ph idx="1"/>
          </p:nvPr>
        </p:nvSpPr>
        <p:spPr/>
        <p:txBody>
          <a:bodyPr/>
          <a:lstStyle/>
          <a:p>
            <a:r>
              <a:rPr lang="en-US"/>
              <a:t>The SUM function ignores missing values. It can be </a:t>
            </a:r>
            <a:br>
              <a:rPr lang="en-US"/>
            </a:br>
            <a:r>
              <a:rPr lang="en-US"/>
              <a:t>used to calculate the difference between the quarterly contribution and the corresponding goal. </a:t>
            </a:r>
          </a:p>
        </p:txBody>
      </p:sp>
      <p:sp>
        <p:nvSpPr>
          <p:cNvPr id="8" name="Slide Number Placeholder 3"/>
          <p:cNvSpPr>
            <a:spLocks noGrp="1"/>
          </p:cNvSpPr>
          <p:nvPr>
            <p:ph type="sldNum" sz="quarter" idx="10"/>
          </p:nvPr>
        </p:nvSpPr>
        <p:spPr/>
        <p:txBody>
          <a:bodyPr/>
          <a:lstStyle/>
          <a:p>
            <a:pPr>
              <a:defRPr/>
            </a:pPr>
            <a:fld id="{63D8F840-66AD-4A0C-9A6C-2C45B5A5644C}" type="slidenum">
              <a:rPr lang="en-US"/>
              <a:pPr>
                <a:defRPr/>
              </a:pPr>
              <a:t>113</a:t>
            </a:fld>
            <a:endParaRPr lang="en-US" b="0" dirty="0">
              <a:latin typeface="Times New Roman" pitchFamily="18" charset="0"/>
            </a:endParaRPr>
          </a:p>
        </p:txBody>
      </p:sp>
      <p:sp>
        <p:nvSpPr>
          <p:cNvPr id="133125"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33126" name="Rectangle 6"/>
          <p:cNvSpPr>
            <a:spLocks noChangeArrowheads="1"/>
          </p:cNvSpPr>
          <p:nvPr/>
        </p:nvSpPr>
        <p:spPr bwMode="auto">
          <a:xfrm>
            <a:off x="723900" y="2443163"/>
            <a:ext cx="8086725" cy="29400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b="1">
                <a:solidFill>
                  <a:srgbClr val="000000"/>
                </a:solidFill>
                <a:latin typeface="Courier New" pitchFamily="49" charset="0"/>
              </a:rPr>
              <a:t>data compare(drop=i);</a:t>
            </a:r>
          </a:p>
          <a:p>
            <a:pPr eaLnBrk="0" hangingPunct="0">
              <a:lnSpc>
                <a:spcPct val="85000"/>
              </a:lnSpc>
            </a:pPr>
            <a:r>
              <a:rPr lang="en-US" b="1">
                <a:solidFill>
                  <a:srgbClr val="000000"/>
                </a:solidFill>
                <a:latin typeface="Courier New" pitchFamily="49" charset="0"/>
              </a:rPr>
              <a:t>   set orion.employee_donations;</a:t>
            </a:r>
          </a:p>
          <a:p>
            <a:pPr eaLnBrk="0" hangingPunct="0">
              <a:lnSpc>
                <a:spcPct val="85000"/>
              </a:lnSpc>
            </a:pPr>
            <a:r>
              <a:rPr lang="en-US" b="1">
                <a:solidFill>
                  <a:srgbClr val="000000"/>
                </a:solidFill>
                <a:latin typeface="Courier New" pitchFamily="49" charset="0"/>
              </a:rPr>
              <a:t>   array Contrib</a:t>
            </a:r>
            <a:r>
              <a:rPr lang="en-US" b="1">
                <a:latin typeface="Courier New" pitchFamily="49" charset="0"/>
              </a:rPr>
              <a:t>{4} Qtr1-Qtr4;</a:t>
            </a:r>
          </a:p>
          <a:p>
            <a:pPr eaLnBrk="0" hangingPunct="0">
              <a:lnSpc>
                <a:spcPct val="85000"/>
              </a:lnSpc>
            </a:pPr>
            <a:r>
              <a:rPr lang="en-US" b="1">
                <a:latin typeface="Courier New" pitchFamily="49" charset="0"/>
              </a:rPr>
              <a:t>   array Diff{4};</a:t>
            </a:r>
          </a:p>
          <a:p>
            <a:pPr eaLnBrk="0" hangingPunct="0">
              <a:lnSpc>
                <a:spcPct val="85000"/>
              </a:lnSpc>
            </a:pPr>
            <a:r>
              <a:rPr lang="en-US" b="1">
                <a:latin typeface="Courier New" pitchFamily="49" charset="0"/>
              </a:rPr>
              <a:t>   array Goal{4} _temporary_ (10,20,20,15);</a:t>
            </a:r>
          </a:p>
          <a:p>
            <a:pPr eaLnBrk="0" hangingPunct="0">
              <a:lnSpc>
                <a:spcPct val="85000"/>
              </a:lnSpc>
            </a:pPr>
            <a:r>
              <a:rPr lang="en-US" b="1">
                <a:latin typeface="Courier New" pitchFamily="49" charset="0"/>
              </a:rPr>
              <a:t>   do i=1 to 4;</a:t>
            </a:r>
          </a:p>
          <a:p>
            <a:pPr eaLnBrk="0" hangingPunct="0">
              <a:lnSpc>
                <a:spcPct val="85000"/>
              </a:lnSpc>
            </a:pPr>
            <a:r>
              <a:rPr lang="en-US" b="1">
                <a:latin typeface="Courier New" pitchFamily="49" charset="0"/>
              </a:rPr>
              <a:t>      Diff{i}=sum(Contrib{i},-Goal{i});</a:t>
            </a:r>
          </a:p>
          <a:p>
            <a:pPr eaLnBrk="0" hangingPunct="0">
              <a:lnSpc>
                <a:spcPct val="85000"/>
              </a:lnSpc>
            </a:pPr>
            <a:r>
              <a:rPr lang="en-US" b="1">
                <a:latin typeface="Courier New" pitchFamily="49" charset="0"/>
              </a:rPr>
              <a:t>   end;</a:t>
            </a:r>
          </a:p>
          <a:p>
            <a:pPr eaLnBrk="0" hangingPunct="0">
              <a:lnSpc>
                <a:spcPct val="85000"/>
              </a:lnSpc>
            </a:pPr>
            <a:r>
              <a:rPr lang="en-US" b="1">
                <a:latin typeface="Courier New" pitchFamily="49" charset="0"/>
              </a:rPr>
              <a:t>run;</a:t>
            </a:r>
          </a:p>
        </p:txBody>
      </p:sp>
      <p:sp>
        <p:nvSpPr>
          <p:cNvPr id="133127" name="Rectangle 7"/>
          <p:cNvSpPr>
            <a:spLocks noChangeArrowheads="1"/>
          </p:cNvSpPr>
          <p:nvPr>
            <p:custDataLst>
              <p:tags r:id="rId1"/>
            </p:custDataLst>
          </p:nvPr>
        </p:nvSpPr>
        <p:spPr bwMode="auto">
          <a:xfrm>
            <a:off x="1863725" y="4351338"/>
            <a:ext cx="604996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33128" name="Text Box 8"/>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p207d18</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Output: Lookup Table Application</a:t>
            </a:r>
          </a:p>
        </p:txBody>
      </p:sp>
      <p:sp>
        <p:nvSpPr>
          <p:cNvPr id="134147" name="Rectangle 3"/>
          <p:cNvSpPr>
            <a:spLocks noGrp="1" noChangeArrowheads="1"/>
          </p:cNvSpPr>
          <p:nvPr>
            <p:ph idx="1"/>
          </p:nvPr>
        </p:nvSpPr>
        <p:spPr/>
        <p:txBody>
          <a:bodyPr/>
          <a:lstStyle/>
          <a:p>
            <a:endParaRPr lang="en-US"/>
          </a:p>
          <a:p>
            <a:endParaRPr lang="en-US"/>
          </a:p>
          <a:p>
            <a:endParaRPr lang="en-US"/>
          </a:p>
        </p:txBody>
      </p:sp>
      <p:sp>
        <p:nvSpPr>
          <p:cNvPr id="14" name="Slide Number Placeholder 3"/>
          <p:cNvSpPr>
            <a:spLocks noGrp="1"/>
          </p:cNvSpPr>
          <p:nvPr>
            <p:ph type="sldNum" sz="quarter" idx="10"/>
          </p:nvPr>
        </p:nvSpPr>
        <p:spPr/>
        <p:txBody>
          <a:bodyPr/>
          <a:lstStyle/>
          <a:p>
            <a:pPr>
              <a:defRPr/>
            </a:pPr>
            <a:fld id="{B6C6575F-F110-4553-AD3D-B73AD7286E21}" type="slidenum">
              <a:rPr lang="en-US"/>
              <a:pPr>
                <a:defRPr/>
              </a:pPr>
              <a:t>114</a:t>
            </a:fld>
            <a:endParaRPr lang="en-US" b="0" dirty="0">
              <a:latin typeface="Times New Roman" pitchFamily="18" charset="0"/>
            </a:endParaRPr>
          </a:p>
        </p:txBody>
      </p:sp>
      <p:sp>
        <p:nvSpPr>
          <p:cNvPr id="134149" name="Text Box 4"/>
          <p:cNvSpPr txBox="1">
            <a:spLocks noChangeArrowheads="1"/>
          </p:cNvSpPr>
          <p:nvPr/>
        </p:nvSpPr>
        <p:spPr bwMode="auto">
          <a:xfrm>
            <a:off x="690563" y="1143000"/>
            <a:ext cx="7761287" cy="1200150"/>
          </a:xfrm>
          <a:prstGeom prst="rect">
            <a:avLst/>
          </a:prstGeom>
          <a:solidFill>
            <a:srgbClr val="FFFFFF"/>
          </a:solidFill>
          <a:ln w="28575">
            <a:solidFill>
              <a:schemeClr val="tx2"/>
            </a:solidFill>
            <a:miter lim="800000"/>
            <a:headEnd type="none" w="sm" len="sm"/>
            <a:tailEnd type="none" w="sm" len="sm"/>
          </a:ln>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solidFill>
                  <a:srgbClr val="000000"/>
                </a:solidFill>
                <a:latin typeface="Courier New" pitchFamily="49" charset="0"/>
              </a:rPr>
              <a:t>proc print data=compare noobs;</a:t>
            </a:r>
          </a:p>
          <a:p>
            <a:r>
              <a:rPr lang="en-US" b="1">
                <a:solidFill>
                  <a:srgbClr val="000000"/>
                </a:solidFill>
                <a:latin typeface="Courier New" pitchFamily="49" charset="0"/>
              </a:rPr>
              <a:t>   var</a:t>
            </a:r>
            <a:r>
              <a:rPr lang="en-US" b="1">
                <a:latin typeface="Courier New" pitchFamily="49" charset="0"/>
              </a:rPr>
              <a:t> employee_id diff1-diff4;</a:t>
            </a:r>
          </a:p>
          <a:p>
            <a:r>
              <a:rPr lang="en-US" b="1">
                <a:latin typeface="Courier New" pitchFamily="49" charset="0"/>
              </a:rPr>
              <a:t>run;</a:t>
            </a:r>
          </a:p>
        </p:txBody>
      </p:sp>
      <p:sp>
        <p:nvSpPr>
          <p:cNvPr id="134150" name="Text Box 5"/>
          <p:cNvSpPr txBox="1">
            <a:spLocks noChangeArrowheads="1"/>
          </p:cNvSpPr>
          <p:nvPr/>
        </p:nvSpPr>
        <p:spPr bwMode="auto">
          <a:xfrm>
            <a:off x="685800" y="2514600"/>
            <a:ext cx="776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dirty="0">
                <a:cs typeface="Times New Roman" pitchFamily="18" charset="0"/>
              </a:rPr>
              <a:t>Partial PROC PRINT Output (124 Total Observations)</a:t>
            </a:r>
          </a:p>
          <a:p>
            <a:pPr>
              <a:spcBef>
                <a:spcPct val="50000"/>
              </a:spcBef>
            </a:pPr>
            <a:endParaRPr lang="en-US" dirty="0">
              <a:cs typeface="Times New Roman" pitchFamily="18" charset="0"/>
            </a:endParaRPr>
          </a:p>
          <a:p>
            <a:pPr>
              <a:spcBef>
                <a:spcPct val="50000"/>
              </a:spcBef>
            </a:pPr>
            <a:endParaRPr lang="en-US" dirty="0">
              <a:cs typeface="Times New Roman" pitchFamily="18" charset="0"/>
            </a:endParaRPr>
          </a:p>
          <a:p>
            <a:pPr>
              <a:spcBef>
                <a:spcPct val="50000"/>
              </a:spcBef>
            </a:pPr>
            <a:endParaRPr lang="en-US" dirty="0">
              <a:cs typeface="Times New Roman" pitchFamily="18" charset="0"/>
            </a:endParaRPr>
          </a:p>
          <a:p>
            <a:pPr>
              <a:spcBef>
                <a:spcPct val="50000"/>
              </a:spcBef>
            </a:pPr>
            <a:endParaRPr lang="en-US" dirty="0">
              <a:cs typeface="Times New Roman" pitchFamily="18" charset="0"/>
            </a:endParaRPr>
          </a:p>
          <a:p>
            <a:r>
              <a:rPr lang="en-US" dirty="0"/>
              <a:t>The missing values were handled as if no contribution were made for that quarter.</a:t>
            </a:r>
            <a:endParaRPr lang="en-US" dirty="0">
              <a:cs typeface="Times New Roman" pitchFamily="18" charset="0"/>
            </a:endParaRPr>
          </a:p>
        </p:txBody>
      </p:sp>
      <p:sp>
        <p:nvSpPr>
          <p:cNvPr id="134151" name="Text Box 6"/>
          <p:cNvSpPr txBox="1">
            <a:spLocks noChangeArrowheads="1"/>
          </p:cNvSpPr>
          <p:nvPr/>
        </p:nvSpPr>
        <p:spPr bwMode="auto">
          <a:xfrm>
            <a:off x="1600200" y="3548349"/>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34152" name="Text Box 7"/>
          <p:cNvSpPr txBox="1">
            <a:spLocks noChangeArrowheads="1"/>
          </p:cNvSpPr>
          <p:nvPr/>
        </p:nvSpPr>
        <p:spPr bwMode="auto">
          <a:xfrm>
            <a:off x="1600200" y="3548349"/>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34153" name="Text Box 10"/>
          <p:cNvSpPr txBox="1">
            <a:spLocks noChangeArrowheads="1"/>
          </p:cNvSpPr>
          <p:nvPr/>
        </p:nvSpPr>
        <p:spPr bwMode="auto">
          <a:xfrm>
            <a:off x="1600200" y="3548349"/>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34154" name="Rectangle 11"/>
          <p:cNvSpPr>
            <a:spLocks noChangeArrowheads="1"/>
          </p:cNvSpPr>
          <p:nvPr/>
        </p:nvSpPr>
        <p:spPr bwMode="auto">
          <a:xfrm>
            <a:off x="723900" y="2929224"/>
            <a:ext cx="6248400" cy="1826141"/>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Employee_ID</a:t>
            </a:r>
            <a:r>
              <a:rPr lang="en-US" sz="1600" b="1" dirty="0">
                <a:solidFill>
                  <a:srgbClr val="000000"/>
                </a:solidFill>
                <a:latin typeface="SAS Monospace" pitchFamily="49" charset="0"/>
              </a:rPr>
              <a:t>    Diff1    Diff2    Diff3    Diff4</a:t>
            </a:r>
          </a:p>
          <a:p>
            <a:pPr eaLnBrk="0" hangingPunct="0"/>
            <a:endParaRPr lang="en-US" sz="1600" b="1" dirty="0">
              <a:solidFill>
                <a:srgbClr val="000000"/>
              </a:solidFill>
              <a:latin typeface="SAS Monospace" pitchFamily="49" charset="0"/>
            </a:endParaRPr>
          </a:p>
          <a:p>
            <a:pPr eaLnBrk="0" hangingPunct="0"/>
            <a:r>
              <a:rPr lang="en-US" sz="1600" b="1" dirty="0">
                <a:solidFill>
                  <a:srgbClr val="000000"/>
                </a:solidFill>
                <a:latin typeface="SAS Monospace" pitchFamily="49" charset="0"/>
              </a:rPr>
              <a:t>      120265     -10      -20      -20       10</a:t>
            </a:r>
          </a:p>
          <a:p>
            <a:pPr eaLnBrk="0" hangingPunct="0"/>
            <a:r>
              <a:rPr lang="en-US" sz="1600" b="1" dirty="0">
                <a:solidFill>
                  <a:srgbClr val="000000"/>
                </a:solidFill>
                <a:latin typeface="SAS Monospace" pitchFamily="49" charset="0"/>
              </a:rPr>
              <a:t>      120267       5       -5       -5        0</a:t>
            </a:r>
          </a:p>
          <a:p>
            <a:pPr eaLnBrk="0" hangingPunct="0"/>
            <a:r>
              <a:rPr lang="en-US" sz="1600" b="1" dirty="0">
                <a:solidFill>
                  <a:srgbClr val="000000"/>
                </a:solidFill>
                <a:latin typeface="SAS Monospace" pitchFamily="49" charset="0"/>
              </a:rPr>
              <a:t>      120269      10        0        0        5</a:t>
            </a:r>
          </a:p>
          <a:p>
            <a:pPr eaLnBrk="0" hangingPunct="0"/>
            <a:r>
              <a:rPr lang="en-US" sz="1600" b="1" dirty="0">
                <a:solidFill>
                  <a:srgbClr val="000000"/>
                </a:solidFill>
                <a:latin typeface="SAS Monospace" pitchFamily="49" charset="0"/>
              </a:rPr>
              <a:t>      120270      10      -10      -15      -15</a:t>
            </a:r>
          </a:p>
          <a:p>
            <a:pPr eaLnBrk="0" hangingPunct="0"/>
            <a:r>
              <a:rPr lang="en-US" sz="1600" b="1" dirty="0">
                <a:solidFill>
                  <a:srgbClr val="000000"/>
                </a:solidFill>
                <a:latin typeface="SAS Monospace" pitchFamily="49" charset="0"/>
              </a:rPr>
              <a:t>      120271      10        0        0        5</a:t>
            </a:r>
          </a:p>
        </p:txBody>
      </p:sp>
      <p:sp>
        <p:nvSpPr>
          <p:cNvPr id="134155" name="Rectangle 12"/>
          <p:cNvSpPr>
            <a:spLocks noChangeArrowheads="1"/>
          </p:cNvSpPr>
          <p:nvPr>
            <p:custDataLst>
              <p:tags r:id="rId1"/>
            </p:custDataLst>
          </p:nvPr>
        </p:nvSpPr>
        <p:spPr bwMode="auto">
          <a:xfrm>
            <a:off x="2857500" y="3462624"/>
            <a:ext cx="417513"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34156" name="Rectangle 13"/>
          <p:cNvSpPr>
            <a:spLocks noChangeArrowheads="1"/>
          </p:cNvSpPr>
          <p:nvPr>
            <p:custDataLst>
              <p:tags r:id="rId2"/>
            </p:custDataLst>
          </p:nvPr>
        </p:nvSpPr>
        <p:spPr bwMode="auto">
          <a:xfrm>
            <a:off x="3943350" y="3462624"/>
            <a:ext cx="455613"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34157" name="Rectangle 14"/>
          <p:cNvSpPr>
            <a:spLocks noChangeArrowheads="1"/>
          </p:cNvSpPr>
          <p:nvPr>
            <p:custDataLst>
              <p:tags r:id="rId3"/>
            </p:custDataLst>
          </p:nvPr>
        </p:nvSpPr>
        <p:spPr bwMode="auto">
          <a:xfrm>
            <a:off x="5029200" y="3462624"/>
            <a:ext cx="428625"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34158" name="Rectangle 15"/>
          <p:cNvSpPr>
            <a:spLocks noChangeArrowheads="1"/>
          </p:cNvSpPr>
          <p:nvPr>
            <p:custDataLst>
              <p:tags r:id="rId4"/>
            </p:custDataLst>
          </p:nvPr>
        </p:nvSpPr>
        <p:spPr bwMode="auto">
          <a:xfrm>
            <a:off x="6115050" y="4196049"/>
            <a:ext cx="3873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7.09 Short </a:t>
            </a:r>
            <a:r>
              <a:rPr lang="en-US" dirty="0"/>
              <a:t>Answer Poll</a:t>
            </a:r>
          </a:p>
        </p:txBody>
      </p:sp>
      <p:sp>
        <p:nvSpPr>
          <p:cNvPr id="3075" name="Rectangle 5"/>
          <p:cNvSpPr>
            <a:spLocks noGrp="1" noChangeArrowheads="1"/>
          </p:cNvSpPr>
          <p:nvPr>
            <p:ph idx="1"/>
          </p:nvPr>
        </p:nvSpPr>
        <p:spPr/>
        <p:txBody>
          <a:bodyPr/>
          <a:lstStyle/>
          <a:p>
            <a:r>
              <a:rPr lang="en-US" dirty="0"/>
              <a:t>Using pencil and paper, write an ARRAY statement to </a:t>
            </a:r>
            <a:br>
              <a:rPr lang="en-US" dirty="0"/>
            </a:br>
            <a:r>
              <a:rPr lang="en-US" dirty="0"/>
              <a:t>define a temporary lookup table named </a:t>
            </a:r>
            <a:r>
              <a:rPr lang="en-US" b="1" dirty="0"/>
              <a:t>Country</a:t>
            </a:r>
            <a:r>
              <a:rPr lang="en-US" dirty="0"/>
              <a:t> with three elements, each two characters long. Initialize the elements to </a:t>
            </a:r>
            <a:r>
              <a:rPr lang="en-US" i="1" dirty="0"/>
              <a:t>AU</a:t>
            </a:r>
            <a:r>
              <a:rPr lang="en-US" dirty="0"/>
              <a:t>, </a:t>
            </a:r>
            <a:r>
              <a:rPr lang="en-US" i="1" dirty="0"/>
              <a:t>NZ</a:t>
            </a:r>
            <a:r>
              <a:rPr lang="en-US" dirty="0"/>
              <a:t>, and </a:t>
            </a:r>
            <a:r>
              <a:rPr lang="en-US" i="1" dirty="0"/>
              <a:t>US</a:t>
            </a:r>
            <a:r>
              <a:rPr lang="en-US" dirty="0"/>
              <a:t>. Refer to the syntax below.</a:t>
            </a:r>
          </a:p>
          <a:p>
            <a:pPr marL="0" indent="0"/>
            <a:endParaRPr lang="en-US" dirty="0"/>
          </a:p>
        </p:txBody>
      </p:sp>
      <p:sp>
        <p:nvSpPr>
          <p:cNvPr id="5" name="Text Box 4"/>
          <p:cNvSpPr txBox="1">
            <a:spLocks noChangeArrowheads="1"/>
          </p:cNvSpPr>
          <p:nvPr/>
        </p:nvSpPr>
        <p:spPr bwMode="auto">
          <a:xfrm>
            <a:off x="1393825" y="2805113"/>
            <a:ext cx="6361113" cy="1063625"/>
          </a:xfrm>
          <a:prstGeom prst="rect">
            <a:avLst/>
          </a:prstGeom>
          <a:solidFill>
            <a:srgbClr val="CDD9EF"/>
          </a:solidFill>
          <a:ln w="19050">
            <a:solidFill>
              <a:schemeClr val="tx1"/>
            </a:solidFill>
            <a:miter lim="800000"/>
            <a:headEnd type="none" w="sm" len="sm"/>
            <a:tailEnd type="none" w="sm" len="sm"/>
          </a:ln>
          <a:effectLst>
            <a:outerShdw blurRad="50800" dist="107763" dir="2700001" algn="ctr" rotWithShape="0">
              <a:srgbClr val="000000">
                <a:alpha val="40000"/>
              </a:srgbClr>
            </a:outerShdw>
          </a:effectLst>
        </p:spPr>
        <p:txBody>
          <a:bodyPr wrap="none" tIns="152400" bIns="1524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t>ARRAY </a:t>
            </a:r>
            <a:r>
              <a:rPr lang="en-US" i="1" dirty="0"/>
              <a:t>array-name</a:t>
            </a:r>
            <a:r>
              <a:rPr lang="en-US" dirty="0"/>
              <a:t> {</a:t>
            </a:r>
            <a:r>
              <a:rPr lang="en-US" i="1" dirty="0"/>
              <a:t>subscript</a:t>
            </a:r>
            <a:r>
              <a:rPr lang="en-US" dirty="0"/>
              <a:t>} &lt;$&gt; &lt;</a:t>
            </a:r>
            <a:r>
              <a:rPr lang="en-US" i="1" dirty="0"/>
              <a:t>length</a:t>
            </a:r>
            <a:r>
              <a:rPr lang="en-US" dirty="0"/>
              <a:t>&gt;</a:t>
            </a:r>
            <a:br>
              <a:rPr lang="en-US" dirty="0"/>
            </a:br>
            <a:r>
              <a:rPr lang="en-US" dirty="0"/>
              <a:t>            &lt;</a:t>
            </a:r>
            <a:r>
              <a:rPr lang="en-US" i="1" dirty="0"/>
              <a:t>array-elements</a:t>
            </a:r>
            <a:r>
              <a:rPr lang="en-US" dirty="0"/>
              <a:t>&gt; &lt;(</a:t>
            </a:r>
            <a:r>
              <a:rPr lang="en-US" i="1" dirty="0"/>
              <a:t>initial-value-list</a:t>
            </a:r>
            <a:r>
              <a:rPr lang="en-US" dirty="0"/>
              <a:t>)&gt;</a:t>
            </a:r>
            <a:r>
              <a:rPr lang="en-US" b="1" dirty="0"/>
              <a:t>;</a:t>
            </a:r>
          </a:p>
        </p:txBody>
      </p:sp>
    </p:spTree>
    <p:custDataLst>
      <p:tags r:id="rId1"/>
    </p:custData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7.09 Short </a:t>
            </a:r>
            <a:r>
              <a:rPr lang="en-US" dirty="0"/>
              <a:t>Answer Poll – Correct Answer</a:t>
            </a:r>
          </a:p>
        </p:txBody>
      </p:sp>
      <p:sp>
        <p:nvSpPr>
          <p:cNvPr id="3075" name="Rectangle 5"/>
          <p:cNvSpPr>
            <a:spLocks noGrp="1" noChangeArrowheads="1"/>
          </p:cNvSpPr>
          <p:nvPr>
            <p:ph idx="1"/>
          </p:nvPr>
        </p:nvSpPr>
        <p:spPr/>
        <p:txBody>
          <a:bodyPr/>
          <a:lstStyle/>
          <a:p>
            <a:r>
              <a:rPr lang="en-US" dirty="0"/>
              <a:t>Using pencil and paper, write an ARRAY statement to </a:t>
            </a:r>
            <a:br>
              <a:rPr lang="en-US" dirty="0"/>
            </a:br>
            <a:r>
              <a:rPr lang="en-US" dirty="0"/>
              <a:t>define a temporary lookup table named </a:t>
            </a:r>
            <a:r>
              <a:rPr lang="en-US" b="1" dirty="0"/>
              <a:t>Country</a:t>
            </a:r>
            <a:r>
              <a:rPr lang="en-US" dirty="0"/>
              <a:t> with three elements, each two characters long. Initialize the elements to </a:t>
            </a:r>
            <a:r>
              <a:rPr lang="en-US" i="1" dirty="0"/>
              <a:t>AU</a:t>
            </a:r>
            <a:r>
              <a:rPr lang="en-US" dirty="0"/>
              <a:t>, </a:t>
            </a:r>
            <a:r>
              <a:rPr lang="en-US" i="1" dirty="0"/>
              <a:t>NZ</a:t>
            </a:r>
            <a:r>
              <a:rPr lang="en-US" dirty="0"/>
              <a:t>, and </a:t>
            </a:r>
            <a:r>
              <a:rPr lang="en-US" i="1" dirty="0"/>
              <a:t>US</a:t>
            </a:r>
            <a:r>
              <a:rPr lang="en-US" dirty="0"/>
              <a:t>. Refer to the syntax below.</a:t>
            </a:r>
          </a:p>
          <a:p>
            <a:pPr marL="0" indent="0"/>
            <a:endParaRPr lang="en-US" dirty="0"/>
          </a:p>
        </p:txBody>
      </p:sp>
      <p:sp>
        <p:nvSpPr>
          <p:cNvPr id="5" name="Text Box 4"/>
          <p:cNvSpPr txBox="1">
            <a:spLocks noChangeArrowheads="1"/>
          </p:cNvSpPr>
          <p:nvPr/>
        </p:nvSpPr>
        <p:spPr bwMode="auto">
          <a:xfrm>
            <a:off x="1393825" y="2805113"/>
            <a:ext cx="6361113" cy="1063625"/>
          </a:xfrm>
          <a:prstGeom prst="rect">
            <a:avLst/>
          </a:prstGeom>
          <a:solidFill>
            <a:srgbClr val="CDD9EF"/>
          </a:solidFill>
          <a:ln w="19050">
            <a:solidFill>
              <a:schemeClr val="tx1"/>
            </a:solidFill>
            <a:miter lim="800000"/>
            <a:headEnd type="none" w="sm" len="sm"/>
            <a:tailEnd type="none" w="sm" len="sm"/>
          </a:ln>
          <a:effectLst>
            <a:outerShdw blurRad="50800" dist="107763" dir="2700001" algn="ctr" rotWithShape="0">
              <a:srgbClr val="000000">
                <a:alpha val="40000"/>
              </a:srgbClr>
            </a:outerShdw>
          </a:effectLst>
        </p:spPr>
        <p:txBody>
          <a:bodyPr wrap="none" tIns="152400" bIns="1524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t>ARRAY </a:t>
            </a:r>
            <a:r>
              <a:rPr lang="en-US" i="1" dirty="0"/>
              <a:t>array-name</a:t>
            </a:r>
            <a:r>
              <a:rPr lang="en-US" dirty="0"/>
              <a:t> {</a:t>
            </a:r>
            <a:r>
              <a:rPr lang="en-US" i="1" dirty="0"/>
              <a:t>subscript</a:t>
            </a:r>
            <a:r>
              <a:rPr lang="en-US" dirty="0"/>
              <a:t>} &lt;$&gt; &lt;</a:t>
            </a:r>
            <a:r>
              <a:rPr lang="en-US" i="1" dirty="0"/>
              <a:t>length</a:t>
            </a:r>
            <a:r>
              <a:rPr lang="en-US" dirty="0"/>
              <a:t>&gt;</a:t>
            </a:r>
            <a:br>
              <a:rPr lang="en-US" dirty="0"/>
            </a:br>
            <a:r>
              <a:rPr lang="en-US" dirty="0"/>
              <a:t>            &lt;</a:t>
            </a:r>
            <a:r>
              <a:rPr lang="en-US" i="1" dirty="0"/>
              <a:t>array-elements</a:t>
            </a:r>
            <a:r>
              <a:rPr lang="en-US" dirty="0"/>
              <a:t>&gt; &lt;(</a:t>
            </a:r>
            <a:r>
              <a:rPr lang="en-US" i="1" dirty="0"/>
              <a:t>initial-value-list</a:t>
            </a:r>
            <a:r>
              <a:rPr lang="en-US" dirty="0"/>
              <a:t>)&gt;</a:t>
            </a:r>
            <a:r>
              <a:rPr lang="en-US" b="1" dirty="0"/>
              <a:t>;</a:t>
            </a:r>
          </a:p>
        </p:txBody>
      </p:sp>
      <p:sp>
        <p:nvSpPr>
          <p:cNvPr id="7" name="Text Box 5"/>
          <p:cNvSpPr txBox="1">
            <a:spLocks noChangeArrowheads="1"/>
          </p:cNvSpPr>
          <p:nvPr/>
        </p:nvSpPr>
        <p:spPr bwMode="auto">
          <a:xfrm>
            <a:off x="723900" y="4438650"/>
            <a:ext cx="7810500" cy="398463"/>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sz="2000" b="1" dirty="0">
                <a:latin typeface="Courier New" pitchFamily="49" charset="0"/>
              </a:rPr>
              <a:t>array Country{3} $ 2 _temporary_ ('AU','NZ','US'); </a:t>
            </a:r>
          </a:p>
        </p:txBody>
      </p:sp>
    </p:spTree>
    <p:custDataLst>
      <p:tags r:id="rId1"/>
    </p:custDataLst>
    <p:extLst>
      <p:ext uri="{BB962C8B-B14F-4D97-AF65-F5344CB8AC3E}">
        <p14:creationId xmlns:p14="http://schemas.microsoft.com/office/powerpoint/2010/main" val="196159471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descr="C:\Users\kaperk\Desktop\CDS_slides\PNG\Chap_Rev.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3491539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a:defRPr/>
            </a:pPr>
            <a:r>
              <a:rPr lang="en-US" dirty="0"/>
              <a:t>An iterative DO loop must have a stop value.</a:t>
            </a:r>
          </a:p>
          <a:p>
            <a:pPr marL="0" indent="0">
              <a:defRPr/>
            </a:pPr>
            <a:endParaRPr lang="en-US" sz="800" b="1" dirty="0"/>
          </a:p>
          <a:p>
            <a:pPr marL="463550">
              <a:defRPr/>
            </a:pPr>
            <a:r>
              <a:rPr lang="en-US" dirty="0">
                <a:sym typeface="Wingdings"/>
              </a:rPr>
              <a:t></a:t>
            </a:r>
            <a:r>
              <a:rPr lang="en-US" dirty="0">
                <a:sym typeface="Wingdings" pitchFamily="2" charset="2"/>
              </a:rPr>
              <a:t>  </a:t>
            </a:r>
            <a:r>
              <a:rPr lang="en-US" dirty="0"/>
              <a:t>True</a:t>
            </a:r>
          </a:p>
          <a:p>
            <a:pPr marL="463550">
              <a:defRPr/>
            </a:pPr>
            <a:r>
              <a:rPr lang="en-US" dirty="0">
                <a:sym typeface="Wingdings"/>
              </a:rPr>
              <a:t></a:t>
            </a:r>
            <a:r>
              <a:rPr lang="en-US" dirty="0"/>
              <a:t>  False</a:t>
            </a:r>
          </a:p>
          <a:p>
            <a:pPr marL="0" indent="0">
              <a:defRPr/>
            </a:pPr>
            <a:endParaRPr lang="en-US" dirty="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Box 10"/>
          <p:cNvSpPr txBox="1">
            <a:spLocks noGrp="1" noChangeArrowheads="1"/>
          </p:cNvSpPr>
          <p:nvPr>
            <p:ph idx="1"/>
          </p:nvPr>
        </p:nvSpPr>
        <p:spPr bwMode="auto">
          <a:xfrm>
            <a:off x="598487" y="3027362"/>
            <a:ext cx="4418013" cy="862480"/>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400" b="1" dirty="0">
                <a:solidFill>
                  <a:srgbClr val="000000"/>
                </a:solidFill>
                <a:latin typeface="Courier New" pitchFamily="49" charset="0"/>
              </a:rPr>
              <a:t>do index=</a:t>
            </a:r>
            <a:r>
              <a:rPr lang="en-US" sz="1400" b="1" i="1" dirty="0">
                <a:solidFill>
                  <a:srgbClr val="000000"/>
                </a:solidFill>
                <a:latin typeface="Courier New" pitchFamily="49" charset="0"/>
              </a:rPr>
              <a:t>start</a:t>
            </a:r>
            <a:r>
              <a:rPr lang="en-US" sz="1400" b="1" dirty="0">
                <a:solidFill>
                  <a:srgbClr val="000000"/>
                </a:solidFill>
                <a:latin typeface="Courier New" pitchFamily="49" charset="0"/>
              </a:rPr>
              <a:t> to </a:t>
            </a:r>
            <a:r>
              <a:rPr lang="en-US" sz="1400" b="1" i="1" dirty="0">
                <a:solidFill>
                  <a:srgbClr val="000000"/>
                </a:solidFill>
                <a:latin typeface="Courier New" pitchFamily="49" charset="0"/>
              </a:rPr>
              <a:t>stop </a:t>
            </a:r>
            <a:r>
              <a:rPr lang="en-US" sz="1400" b="1" dirty="0">
                <a:solidFill>
                  <a:srgbClr val="000000"/>
                </a:solidFill>
                <a:latin typeface="Courier New" pitchFamily="49" charset="0"/>
              </a:rPr>
              <a:t>by </a:t>
            </a:r>
            <a:r>
              <a:rPr lang="en-US" sz="1400" b="1" i="1" dirty="0">
                <a:solidFill>
                  <a:srgbClr val="000000"/>
                </a:solidFill>
                <a:latin typeface="Courier New" pitchFamily="49" charset="0"/>
              </a:rPr>
              <a:t>increment</a:t>
            </a:r>
            <a:r>
              <a:rPr lang="en-US" sz="1400" b="1" dirty="0">
                <a:solidFill>
                  <a:srgbClr val="000000"/>
                </a:solidFill>
                <a:latin typeface="Courier New" pitchFamily="49" charset="0"/>
              </a:rPr>
              <a:t>;</a:t>
            </a:r>
            <a:br>
              <a:rPr lang="en-US" sz="1400" b="1" dirty="0">
                <a:solidFill>
                  <a:srgbClr val="000000"/>
                </a:solidFill>
                <a:latin typeface="Courier New" pitchFamily="49" charset="0"/>
              </a:rPr>
            </a:br>
            <a:r>
              <a:rPr lang="en-US" sz="1400" b="1" dirty="0">
                <a:solidFill>
                  <a:srgbClr val="000000"/>
                </a:solidFill>
                <a:latin typeface="Courier New" pitchFamily="49" charset="0"/>
              </a:rPr>
              <a:t>   </a:t>
            </a:r>
            <a:r>
              <a:rPr lang="en-US" sz="1400" b="1" i="1" dirty="0">
                <a:solidFill>
                  <a:srgbClr val="000000"/>
                </a:solidFill>
                <a:latin typeface="Courier New" pitchFamily="49" charset="0"/>
              </a:rPr>
              <a:t>SAS statements</a:t>
            </a:r>
            <a:endParaRPr lang="en-US" sz="1400" b="1" dirty="0">
              <a:solidFill>
                <a:srgbClr val="000000"/>
              </a:solidFill>
              <a:latin typeface="Courier New" pitchFamily="49" charset="0"/>
            </a:endParaRPr>
          </a:p>
          <a:p>
            <a:r>
              <a:rPr lang="en-US" sz="1400" b="1" dirty="0">
                <a:solidFill>
                  <a:srgbClr val="000000"/>
                </a:solidFill>
                <a:latin typeface="Courier New" pitchFamily="49" charset="0"/>
              </a:rPr>
              <a:t>end;</a:t>
            </a:r>
            <a:endParaRPr lang="en-US" sz="1400" dirty="0">
              <a:solidFill>
                <a:srgbClr val="000000"/>
              </a:solidFill>
            </a:endParaRPr>
          </a:p>
        </p:txBody>
      </p:sp>
      <p:sp>
        <p:nvSpPr>
          <p:cNvPr id="37" name="Slide Number Placeholder 1"/>
          <p:cNvSpPr>
            <a:spLocks noGrp="1"/>
          </p:cNvSpPr>
          <p:nvPr>
            <p:ph type="sldNum" sz="quarter" idx="4294967295"/>
          </p:nvPr>
        </p:nvSpPr>
        <p:spPr>
          <a:xfrm>
            <a:off x="0" y="6770688"/>
            <a:ext cx="98425" cy="87312"/>
          </a:xfrm>
        </p:spPr>
        <p:txBody>
          <a:bodyPr/>
          <a:lstStyle/>
          <a:p>
            <a:fld id="{7ACD5DE7-5FFB-4E31-9D82-545C5C116828}" type="slidenum">
              <a:rPr smtClean="0"/>
              <a:pPr/>
              <a:t>12</a:t>
            </a:fld>
            <a:endParaRPr dirty="0"/>
          </a:p>
        </p:txBody>
      </p:sp>
      <p:sp>
        <p:nvSpPr>
          <p:cNvPr id="20490" name="AutoShape 9"/>
          <p:cNvSpPr>
            <a:spLocks noChangeArrowheads="1"/>
          </p:cNvSpPr>
          <p:nvPr/>
        </p:nvSpPr>
        <p:spPr bwMode="auto">
          <a:xfrm>
            <a:off x="3448050" y="815975"/>
            <a:ext cx="1695450" cy="1117600"/>
          </a:xfrm>
          <a:prstGeom prst="diamond">
            <a:avLst/>
          </a:prstGeom>
          <a:gradFill>
            <a:gsLst>
              <a:gs pos="0">
                <a:srgbClr val="DDDDDD"/>
              </a:gs>
              <a:gs pos="80000">
                <a:schemeClr val="bg2">
                  <a:lumMod val="40000"/>
                  <a:lumOff val="60000"/>
                </a:schemeClr>
              </a:gs>
              <a:gs pos="100000">
                <a:schemeClr val="bg2">
                  <a:lumMod val="60000"/>
                  <a:lumOff val="40000"/>
                </a:schemeClr>
              </a:gs>
            </a:gsLst>
            <a:lin ang="16200000" scaled="1"/>
          </a:gradFill>
          <a:ln w="19050">
            <a:solidFill>
              <a:schemeClr val="tx1">
                <a:lumMod val="50000"/>
                <a:lumOff val="50000"/>
              </a:schemeClr>
            </a:solidFill>
            <a:miter lim="800000"/>
            <a:headEnd type="none" w="sm" len="sm"/>
            <a:tailEnd type="none" w="sm" len="sm"/>
          </a:ln>
        </p:spPr>
        <p:txBody>
          <a:bodyPr wrap="none" lIns="0" tIns="0" rIns="0" bIns="0">
            <a:spAutoFit/>
          </a:bodyPr>
          <a:lstStyle/>
          <a:p>
            <a:pPr algn="ctr" eaLnBrk="0" hangingPunct="0"/>
            <a:r>
              <a:rPr sz="1800" dirty="0">
                <a:solidFill>
                  <a:srgbClr val="000000"/>
                </a:solidFill>
              </a:rPr>
              <a:t>EOF</a:t>
            </a:r>
            <a:br>
              <a:rPr sz="1800" dirty="0">
                <a:solidFill>
                  <a:srgbClr val="000000"/>
                </a:solidFill>
              </a:rPr>
            </a:br>
            <a:r>
              <a:rPr sz="1800" dirty="0">
                <a:solidFill>
                  <a:srgbClr val="000000"/>
                </a:solidFill>
              </a:rPr>
              <a:t>marker?</a:t>
            </a:r>
          </a:p>
        </p:txBody>
      </p:sp>
      <p:sp>
        <p:nvSpPr>
          <p:cNvPr id="20491" name="AutoShape 10"/>
          <p:cNvSpPr>
            <a:spLocks noChangeArrowheads="1"/>
          </p:cNvSpPr>
          <p:nvPr/>
        </p:nvSpPr>
        <p:spPr bwMode="auto">
          <a:xfrm>
            <a:off x="5695950" y="927100"/>
            <a:ext cx="1193800" cy="909638"/>
          </a:xfrm>
          <a:prstGeom prst="flowChartAlternateProcess">
            <a:avLst/>
          </a:prstGeom>
          <a:solidFill>
            <a:srgbClr val="DDDDDD"/>
          </a:solidFill>
          <a:ln w="19050">
            <a:solidFill>
              <a:schemeClr val="tx1">
                <a:lumMod val="50000"/>
                <a:lumOff val="50000"/>
              </a:schemeClr>
            </a:solidFill>
            <a:miter lim="800000"/>
            <a:headEnd type="none" w="sm" len="sm"/>
            <a:tailEnd type="none" w="sm" len="sm"/>
          </a:ln>
        </p:spPr>
        <p:txBody>
          <a:bodyPr lIns="0" tIns="0" rIns="0" bIns="0">
            <a:spAutoFit/>
          </a:bodyPr>
          <a:lstStyle/>
          <a:p>
            <a:pPr algn="ctr" eaLnBrk="0" hangingPunct="0"/>
            <a:r>
              <a:rPr sz="1800" dirty="0">
                <a:solidFill>
                  <a:srgbClr val="000000"/>
                </a:solidFill>
              </a:rPr>
              <a:t>Stop DATA </a:t>
            </a:r>
            <a:br>
              <a:rPr sz="1800" dirty="0">
                <a:solidFill>
                  <a:srgbClr val="000000"/>
                </a:solidFill>
              </a:rPr>
            </a:br>
            <a:r>
              <a:rPr sz="1800" dirty="0">
                <a:solidFill>
                  <a:srgbClr val="000000"/>
                </a:solidFill>
              </a:rPr>
              <a:t>step.</a:t>
            </a:r>
          </a:p>
        </p:txBody>
      </p:sp>
      <p:cxnSp>
        <p:nvCxnSpPr>
          <p:cNvPr id="20495" name="AutoShape 15"/>
          <p:cNvCxnSpPr>
            <a:cxnSpLocks noChangeShapeType="1"/>
          </p:cNvCxnSpPr>
          <p:nvPr/>
        </p:nvCxnSpPr>
        <p:spPr bwMode="auto">
          <a:xfrm flipH="1">
            <a:off x="7002463" y="5926138"/>
            <a:ext cx="1587" cy="311150"/>
          </a:xfrm>
          <a:prstGeom prst="straightConnector1">
            <a:avLst/>
          </a:prstGeom>
          <a:noFill/>
          <a:ln w="19050">
            <a:solidFill>
              <a:schemeClr val="tx1"/>
            </a:solidFill>
            <a:round/>
            <a:headEnd type="none" w="sm" len="sm"/>
            <a:tailEnd type="triangle" w="med" len="lg"/>
          </a:ln>
          <a:extLst>
            <a:ext uri="{909E8E84-426E-40DD-AFC4-6F175D3DCCD1}">
              <a14:hiddenFill xmlns:a14="http://schemas.microsoft.com/office/drawing/2010/main">
                <a:noFill/>
              </a14:hiddenFill>
            </a:ext>
          </a:extLst>
        </p:spPr>
      </p:cxnSp>
      <p:sp>
        <p:nvSpPr>
          <p:cNvPr id="20496" name="Line 16"/>
          <p:cNvSpPr>
            <a:spLocks noChangeShapeType="1"/>
          </p:cNvSpPr>
          <p:nvPr/>
        </p:nvSpPr>
        <p:spPr bwMode="auto">
          <a:xfrm>
            <a:off x="5140325" y="1374775"/>
            <a:ext cx="547688" cy="0"/>
          </a:xfrm>
          <a:prstGeom prst="line">
            <a:avLst/>
          </a:prstGeom>
          <a:noFill/>
          <a:ln w="19050">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a:solidFill>
                <a:srgbClr val="000000"/>
              </a:solidFill>
            </a:endParaRPr>
          </a:p>
        </p:txBody>
      </p:sp>
      <p:cxnSp>
        <p:nvCxnSpPr>
          <p:cNvPr id="20497" name="AutoShape 17"/>
          <p:cNvCxnSpPr>
            <a:cxnSpLocks noChangeShapeType="1"/>
          </p:cNvCxnSpPr>
          <p:nvPr/>
        </p:nvCxnSpPr>
        <p:spPr bwMode="auto">
          <a:xfrm>
            <a:off x="7000875" y="5213350"/>
            <a:ext cx="3175" cy="307975"/>
          </a:xfrm>
          <a:prstGeom prst="straightConnector1">
            <a:avLst/>
          </a:prstGeom>
          <a:noFill/>
          <a:ln w="19050">
            <a:solidFill>
              <a:schemeClr val="tx1"/>
            </a:solidFill>
            <a:round/>
            <a:headEnd type="none" w="sm" len="sm"/>
            <a:tailEnd type="triangle" w="med" len="lg"/>
          </a:ln>
          <a:extLst>
            <a:ext uri="{909E8E84-426E-40DD-AFC4-6F175D3DCCD1}">
              <a14:hiddenFill xmlns:a14="http://schemas.microsoft.com/office/drawing/2010/main">
                <a:noFill/>
              </a14:hiddenFill>
            </a:ext>
          </a:extLst>
        </p:spPr>
      </p:cxnSp>
      <p:sp>
        <p:nvSpPr>
          <p:cNvPr id="20498" name="Line 18"/>
          <p:cNvSpPr>
            <a:spLocks noChangeShapeType="1"/>
          </p:cNvSpPr>
          <p:nvPr/>
        </p:nvSpPr>
        <p:spPr bwMode="auto">
          <a:xfrm flipH="1">
            <a:off x="2867969" y="4500177"/>
            <a:ext cx="2778125"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a:solidFill>
                <a:srgbClr val="000000"/>
              </a:solidFill>
            </a:endParaRPr>
          </a:p>
        </p:txBody>
      </p:sp>
      <p:cxnSp>
        <p:nvCxnSpPr>
          <p:cNvPr id="20499" name="AutoShape 19"/>
          <p:cNvCxnSpPr>
            <a:cxnSpLocks noChangeShapeType="1"/>
          </p:cNvCxnSpPr>
          <p:nvPr/>
        </p:nvCxnSpPr>
        <p:spPr bwMode="auto">
          <a:xfrm>
            <a:off x="1747838" y="4927600"/>
            <a:ext cx="0" cy="314325"/>
          </a:xfrm>
          <a:prstGeom prst="straightConnector1">
            <a:avLst/>
          </a:prstGeom>
          <a:noFill/>
          <a:ln w="19050">
            <a:solidFill>
              <a:schemeClr val="tx1"/>
            </a:solidFill>
            <a:round/>
            <a:headEnd type="none" w="sm" len="sm"/>
            <a:tailEnd type="triangle" w="med" len="lg"/>
          </a:ln>
          <a:extLst>
            <a:ext uri="{909E8E84-426E-40DD-AFC4-6F175D3DCCD1}">
              <a14:hiddenFill xmlns:a14="http://schemas.microsoft.com/office/drawing/2010/main">
                <a:noFill/>
              </a14:hiddenFill>
            </a:ext>
          </a:extLst>
        </p:spPr>
      </p:cxnSp>
      <p:cxnSp>
        <p:nvCxnSpPr>
          <p:cNvPr id="20500" name="AutoShape 21"/>
          <p:cNvCxnSpPr>
            <a:cxnSpLocks noChangeShapeType="1"/>
          </p:cNvCxnSpPr>
          <p:nvPr/>
        </p:nvCxnSpPr>
        <p:spPr bwMode="auto">
          <a:xfrm>
            <a:off x="1747838" y="701847"/>
            <a:ext cx="0" cy="342900"/>
          </a:xfrm>
          <a:prstGeom prst="straightConnector1">
            <a:avLst/>
          </a:prstGeom>
          <a:noFill/>
          <a:ln w="19050">
            <a:solidFill>
              <a:schemeClr val="tx1"/>
            </a:solidFill>
            <a:round/>
            <a:headEnd type="none" w="sm" len="sm"/>
            <a:tailEnd type="triangle" w="med" len="lg"/>
          </a:ln>
          <a:extLst>
            <a:ext uri="{909E8E84-426E-40DD-AFC4-6F175D3DCCD1}">
              <a14:hiddenFill xmlns:a14="http://schemas.microsoft.com/office/drawing/2010/main">
                <a:noFill/>
              </a14:hiddenFill>
            </a:ext>
          </a:extLst>
        </p:spPr>
      </p:cxnSp>
      <p:cxnSp>
        <p:nvCxnSpPr>
          <p:cNvPr id="20501" name="AutoShape 22"/>
          <p:cNvCxnSpPr>
            <a:cxnSpLocks noChangeShapeType="1"/>
          </p:cNvCxnSpPr>
          <p:nvPr/>
        </p:nvCxnSpPr>
        <p:spPr bwMode="auto">
          <a:xfrm rot="10800000" flipH="1">
            <a:off x="598488" y="473075"/>
            <a:ext cx="1587" cy="5108575"/>
          </a:xfrm>
          <a:prstGeom prst="bentConnector3">
            <a:avLst>
              <a:gd name="adj1" fmla="val -13800005"/>
            </a:avLst>
          </a:prstGeom>
          <a:noFill/>
          <a:ln w="19050">
            <a:solidFill>
              <a:schemeClr val="tx1"/>
            </a:solidFill>
            <a:miter lim="800000"/>
            <a:headEnd/>
            <a:tailEnd type="triangle" w="med" len="lg"/>
          </a:ln>
          <a:extLst>
            <a:ext uri="{909E8E84-426E-40DD-AFC4-6F175D3DCCD1}">
              <a14:hiddenFill xmlns:a14="http://schemas.microsoft.com/office/drawing/2010/main">
                <a:noFill/>
              </a14:hiddenFill>
            </a:ext>
          </a:extLst>
        </p:spPr>
      </p:cxnSp>
      <p:cxnSp>
        <p:nvCxnSpPr>
          <p:cNvPr id="20502" name="AutoShape 23"/>
          <p:cNvCxnSpPr>
            <a:cxnSpLocks noChangeShapeType="1"/>
          </p:cNvCxnSpPr>
          <p:nvPr/>
        </p:nvCxnSpPr>
        <p:spPr bwMode="auto">
          <a:xfrm flipH="1" flipV="1">
            <a:off x="8315451" y="4491944"/>
            <a:ext cx="149830" cy="1975009"/>
          </a:xfrm>
          <a:prstGeom prst="bentConnector3">
            <a:avLst>
              <a:gd name="adj1" fmla="val -176921"/>
            </a:avLst>
          </a:prstGeom>
          <a:noFill/>
          <a:ln w="19050">
            <a:solidFill>
              <a:schemeClr val="tx1"/>
            </a:solidFill>
            <a:miter lim="800000"/>
            <a:headEnd/>
            <a:tailEnd type="triangle" w="med" len="lg"/>
          </a:ln>
          <a:extLst>
            <a:ext uri="{909E8E84-426E-40DD-AFC4-6F175D3DCCD1}">
              <a14:hiddenFill xmlns:a14="http://schemas.microsoft.com/office/drawing/2010/main">
                <a:noFill/>
              </a14:hiddenFill>
            </a:ext>
          </a:extLst>
        </p:spPr>
      </p:cxnSp>
      <p:sp>
        <p:nvSpPr>
          <p:cNvPr id="20503" name="Text Box 24"/>
          <p:cNvSpPr txBox="1">
            <a:spLocks noChangeArrowheads="1"/>
          </p:cNvSpPr>
          <p:nvPr/>
        </p:nvSpPr>
        <p:spPr bwMode="auto">
          <a:xfrm>
            <a:off x="6434138" y="516255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sz="1800" dirty="0">
                <a:solidFill>
                  <a:srgbClr val="000000"/>
                </a:solidFill>
              </a:rPr>
              <a:t>NO</a:t>
            </a:r>
          </a:p>
        </p:txBody>
      </p:sp>
      <p:sp>
        <p:nvSpPr>
          <p:cNvPr id="20504" name="Text Box 25"/>
          <p:cNvSpPr txBox="1">
            <a:spLocks noChangeArrowheads="1"/>
          </p:cNvSpPr>
          <p:nvPr/>
        </p:nvSpPr>
        <p:spPr bwMode="auto">
          <a:xfrm>
            <a:off x="3341688" y="2043113"/>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sz="1800" dirty="0">
                <a:solidFill>
                  <a:srgbClr val="000000"/>
                </a:solidFill>
              </a:rPr>
              <a:t>NO</a:t>
            </a:r>
          </a:p>
        </p:txBody>
      </p:sp>
      <p:sp>
        <p:nvSpPr>
          <p:cNvPr id="20505" name="Text Box 26"/>
          <p:cNvSpPr txBox="1">
            <a:spLocks noChangeArrowheads="1"/>
          </p:cNvSpPr>
          <p:nvPr/>
        </p:nvSpPr>
        <p:spPr bwMode="auto">
          <a:xfrm>
            <a:off x="5037138" y="100012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sz="1800" dirty="0">
                <a:solidFill>
                  <a:srgbClr val="000000"/>
                </a:solidFill>
              </a:rPr>
              <a:t>YES</a:t>
            </a:r>
          </a:p>
        </p:txBody>
      </p:sp>
      <p:cxnSp>
        <p:nvCxnSpPr>
          <p:cNvPr id="20506" name="AutoShape 27"/>
          <p:cNvCxnSpPr>
            <a:cxnSpLocks noChangeShapeType="1"/>
            <a:stCxn id="20490" idx="2"/>
          </p:cNvCxnSpPr>
          <p:nvPr/>
        </p:nvCxnSpPr>
        <p:spPr bwMode="auto">
          <a:xfrm rot="5400000">
            <a:off x="3376613" y="1462087"/>
            <a:ext cx="438150" cy="1400175"/>
          </a:xfrm>
          <a:prstGeom prst="bentConnector2">
            <a:avLst/>
          </a:prstGeom>
          <a:noFill/>
          <a:ln w="19050">
            <a:solidFill>
              <a:schemeClr val="tx1"/>
            </a:solidFill>
            <a:miter lim="800000"/>
            <a:headEnd/>
            <a:tailEnd type="triangle" w="med" len="lg"/>
          </a:ln>
          <a:extLst>
            <a:ext uri="{909E8E84-426E-40DD-AFC4-6F175D3DCCD1}">
              <a14:hiddenFill xmlns:a14="http://schemas.microsoft.com/office/drawing/2010/main">
                <a:noFill/>
              </a14:hiddenFill>
            </a:ext>
          </a:extLst>
        </p:spPr>
      </p:cxnSp>
      <p:cxnSp>
        <p:nvCxnSpPr>
          <p:cNvPr id="20507" name="AutoShape 28"/>
          <p:cNvCxnSpPr>
            <a:cxnSpLocks noChangeShapeType="1"/>
          </p:cNvCxnSpPr>
          <p:nvPr/>
        </p:nvCxnSpPr>
        <p:spPr bwMode="auto">
          <a:xfrm>
            <a:off x="1747838" y="2720975"/>
            <a:ext cx="4762" cy="327025"/>
          </a:xfrm>
          <a:prstGeom prst="straightConnector1">
            <a:avLst/>
          </a:prstGeom>
          <a:noFill/>
          <a:ln w="19050">
            <a:solidFill>
              <a:schemeClr val="tx1"/>
            </a:solidFill>
            <a:round/>
            <a:headEnd type="none" w="sm" len="sm"/>
            <a:tailEnd type="triangle" w="med" len="lg"/>
          </a:ln>
          <a:extLst>
            <a:ext uri="{909E8E84-426E-40DD-AFC4-6F175D3DCCD1}">
              <a14:hiddenFill xmlns:a14="http://schemas.microsoft.com/office/drawing/2010/main">
                <a:noFill/>
              </a14:hiddenFill>
            </a:ext>
          </a:extLst>
        </p:spPr>
      </p:cxnSp>
      <p:sp>
        <p:nvSpPr>
          <p:cNvPr id="20508" name="Line 30"/>
          <p:cNvSpPr>
            <a:spLocks noChangeShapeType="1"/>
          </p:cNvSpPr>
          <p:nvPr/>
        </p:nvSpPr>
        <p:spPr bwMode="auto">
          <a:xfrm>
            <a:off x="2894013" y="1366838"/>
            <a:ext cx="547687" cy="0"/>
          </a:xfrm>
          <a:prstGeom prst="line">
            <a:avLst/>
          </a:prstGeom>
          <a:noFill/>
          <a:ln w="19050">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a:solidFill>
                <a:srgbClr val="000000"/>
              </a:solidFill>
            </a:endParaRPr>
          </a:p>
        </p:txBody>
      </p:sp>
      <p:sp>
        <p:nvSpPr>
          <p:cNvPr id="20509" name="Text Box 31"/>
          <p:cNvSpPr txBox="1">
            <a:spLocks noChangeArrowheads="1"/>
          </p:cNvSpPr>
          <p:nvPr/>
        </p:nvSpPr>
        <p:spPr bwMode="auto">
          <a:xfrm>
            <a:off x="3568057" y="4157277"/>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sz="1800" dirty="0">
                <a:solidFill>
                  <a:srgbClr val="000000"/>
                </a:solidFill>
              </a:rPr>
              <a:t>YES</a:t>
            </a:r>
          </a:p>
        </p:txBody>
      </p:sp>
      <p:sp>
        <p:nvSpPr>
          <p:cNvPr id="20511" name="Line 33"/>
          <p:cNvSpPr>
            <a:spLocks noChangeShapeType="1"/>
          </p:cNvSpPr>
          <p:nvPr/>
        </p:nvSpPr>
        <p:spPr bwMode="auto">
          <a:xfrm>
            <a:off x="241300" y="2857500"/>
            <a:ext cx="8674100" cy="0"/>
          </a:xfrm>
          <a:prstGeom prst="line">
            <a:avLst/>
          </a:prstGeom>
          <a:noFill/>
          <a:ln w="28575">
            <a:solidFill>
              <a:srgbClr val="000000"/>
            </a:solidFill>
            <a:prstDash val="dash"/>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a:solidFill>
                <a:srgbClr val="000000"/>
              </a:solidFill>
            </a:endParaRPr>
          </a:p>
        </p:txBody>
      </p:sp>
      <p:sp>
        <p:nvSpPr>
          <p:cNvPr id="20512" name="Line 34"/>
          <p:cNvSpPr>
            <a:spLocks noChangeShapeType="1"/>
          </p:cNvSpPr>
          <p:nvPr/>
        </p:nvSpPr>
        <p:spPr bwMode="auto">
          <a:xfrm>
            <a:off x="8928100" y="2863850"/>
            <a:ext cx="0" cy="3871913"/>
          </a:xfrm>
          <a:prstGeom prst="line">
            <a:avLst/>
          </a:prstGeom>
          <a:noFill/>
          <a:ln w="28575">
            <a:solidFill>
              <a:srgbClr val="000000"/>
            </a:solidFill>
            <a:prstDash val="dash"/>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a:solidFill>
                <a:srgbClr val="000000"/>
              </a:solidFill>
            </a:endParaRPr>
          </a:p>
        </p:txBody>
      </p:sp>
      <p:sp>
        <p:nvSpPr>
          <p:cNvPr id="20513" name="Line 35"/>
          <p:cNvSpPr>
            <a:spLocks noChangeShapeType="1"/>
          </p:cNvSpPr>
          <p:nvPr/>
        </p:nvSpPr>
        <p:spPr bwMode="auto">
          <a:xfrm flipV="1">
            <a:off x="5053013" y="4078288"/>
            <a:ext cx="0" cy="2657475"/>
          </a:xfrm>
          <a:prstGeom prst="line">
            <a:avLst/>
          </a:prstGeom>
          <a:noFill/>
          <a:ln w="28575">
            <a:solidFill>
              <a:srgbClr val="000000"/>
            </a:solidFill>
            <a:prstDash val="dash"/>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a:solidFill>
                <a:srgbClr val="000000"/>
              </a:solidFill>
            </a:endParaRPr>
          </a:p>
        </p:txBody>
      </p:sp>
      <p:sp>
        <p:nvSpPr>
          <p:cNvPr id="20514" name="Line 36"/>
          <p:cNvSpPr>
            <a:spLocks noChangeShapeType="1"/>
          </p:cNvSpPr>
          <p:nvPr/>
        </p:nvSpPr>
        <p:spPr bwMode="auto">
          <a:xfrm>
            <a:off x="5076825" y="6735763"/>
            <a:ext cx="3851275" cy="0"/>
          </a:xfrm>
          <a:prstGeom prst="line">
            <a:avLst/>
          </a:prstGeom>
          <a:noFill/>
          <a:ln w="28575">
            <a:solidFill>
              <a:srgbClr val="000000"/>
            </a:solidFill>
            <a:prstDash val="dash"/>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a:solidFill>
                <a:srgbClr val="000000"/>
              </a:solidFill>
            </a:endParaRPr>
          </a:p>
        </p:txBody>
      </p:sp>
      <p:sp>
        <p:nvSpPr>
          <p:cNvPr id="20515" name="Line 37"/>
          <p:cNvSpPr>
            <a:spLocks noChangeShapeType="1"/>
          </p:cNvSpPr>
          <p:nvPr/>
        </p:nvSpPr>
        <p:spPr bwMode="auto">
          <a:xfrm flipH="1">
            <a:off x="215900" y="4097338"/>
            <a:ext cx="4800600" cy="0"/>
          </a:xfrm>
          <a:prstGeom prst="line">
            <a:avLst/>
          </a:prstGeom>
          <a:noFill/>
          <a:ln w="28575">
            <a:solidFill>
              <a:srgbClr val="000000"/>
            </a:solidFill>
            <a:prstDash val="dash"/>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a:solidFill>
                <a:srgbClr val="000000"/>
              </a:solidFill>
            </a:endParaRPr>
          </a:p>
        </p:txBody>
      </p:sp>
      <p:sp>
        <p:nvSpPr>
          <p:cNvPr id="20516" name="Line 38"/>
          <p:cNvSpPr>
            <a:spLocks noChangeShapeType="1"/>
          </p:cNvSpPr>
          <p:nvPr/>
        </p:nvSpPr>
        <p:spPr bwMode="auto">
          <a:xfrm>
            <a:off x="228600" y="2860675"/>
            <a:ext cx="0" cy="1246188"/>
          </a:xfrm>
          <a:prstGeom prst="line">
            <a:avLst/>
          </a:prstGeom>
          <a:noFill/>
          <a:ln w="28575">
            <a:solidFill>
              <a:srgbClr val="000000"/>
            </a:solidFill>
            <a:prstDash val="dash"/>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a:solidFill>
                <a:srgbClr val="000000"/>
              </a:solidFill>
            </a:endParaRPr>
          </a:p>
        </p:txBody>
      </p:sp>
      <p:cxnSp>
        <p:nvCxnSpPr>
          <p:cNvPr id="20517" name="AutoShape 39"/>
          <p:cNvCxnSpPr>
            <a:cxnSpLocks noChangeShapeType="1"/>
          </p:cNvCxnSpPr>
          <p:nvPr/>
        </p:nvCxnSpPr>
        <p:spPr bwMode="auto">
          <a:xfrm>
            <a:off x="5056599" y="3139027"/>
            <a:ext cx="1930618" cy="611505"/>
          </a:xfrm>
          <a:prstGeom prst="bentConnector2">
            <a:avLst/>
          </a:prstGeom>
          <a:noFill/>
          <a:ln w="19050">
            <a:solidFill>
              <a:srgbClr val="000000"/>
            </a:solidFill>
            <a:miter lim="800000"/>
            <a:headEnd type="none" w="med" len="lg"/>
            <a:tailEnd type="triangle" w="med" len="lg"/>
          </a:ln>
          <a:extLst>
            <a:ext uri="{909E8E84-426E-40DD-AFC4-6F175D3DCCD1}">
              <a14:hiddenFill xmlns:a14="http://schemas.microsoft.com/office/drawing/2010/main">
                <a:noFill/>
              </a14:hiddenFill>
            </a:ext>
          </a:extLst>
        </p:spPr>
      </p:cxnSp>
      <p:sp>
        <p:nvSpPr>
          <p:cNvPr id="38" name="AutoShape 43"/>
          <p:cNvSpPr>
            <a:spLocks noChangeArrowheads="1"/>
          </p:cNvSpPr>
          <p:nvPr/>
        </p:nvSpPr>
        <p:spPr bwMode="auto">
          <a:xfrm>
            <a:off x="5615589" y="3730150"/>
            <a:ext cx="2740024" cy="1528465"/>
          </a:xfrm>
          <a:prstGeom prst="flowChartDecision">
            <a:avLst/>
          </a:prstGeom>
          <a:solidFill>
            <a:srgbClr val="9C0409"/>
          </a:solidFill>
          <a:ln w="28575">
            <a:solidFill>
              <a:srgbClr val="9C0409"/>
            </a:solidFill>
            <a:miter lim="800000"/>
            <a:headEnd type="none" w="sm" len="sm"/>
            <a:tailEnd type="none" w="sm" len="sm"/>
          </a:ln>
        </p:spPr>
        <p:txBody>
          <a:bodyPr wrap="square">
            <a:spAutoFit/>
          </a:bodyPr>
          <a:lstStyle/>
          <a:p>
            <a:pPr algn="ctr">
              <a:spcBef>
                <a:spcPts val="25"/>
              </a:spcBef>
              <a:spcAft>
                <a:spcPct val="17000"/>
              </a:spcAft>
            </a:pPr>
            <a:r>
              <a:rPr sz="1400" b="1" dirty="0">
                <a:solidFill>
                  <a:srgbClr val="FFFFFF"/>
                </a:solidFill>
              </a:rPr>
              <a:t>Is INDEX</a:t>
            </a:r>
            <a:br>
              <a:rPr sz="1400" b="1" dirty="0">
                <a:solidFill>
                  <a:srgbClr val="FFFFFF"/>
                </a:solidFill>
              </a:rPr>
            </a:br>
            <a:r>
              <a:rPr sz="1400" b="1" dirty="0">
                <a:solidFill>
                  <a:srgbClr val="FFFFFF"/>
                </a:solidFill>
              </a:rPr>
              <a:t>out of</a:t>
            </a:r>
            <a:br>
              <a:rPr sz="1400" b="1" dirty="0">
                <a:solidFill>
                  <a:srgbClr val="FFFFFF"/>
                </a:solidFill>
              </a:rPr>
            </a:br>
            <a:r>
              <a:rPr sz="1400" b="1" dirty="0">
                <a:solidFill>
                  <a:srgbClr val="FFFFFF"/>
                </a:solidFill>
              </a:rPr>
              <a:t>range</a:t>
            </a:r>
            <a:r>
              <a:rPr sz="1600" b="1" dirty="0">
                <a:solidFill>
                  <a:srgbClr val="FFFFFF"/>
                </a:solidFill>
              </a:rPr>
              <a:t>?</a:t>
            </a:r>
          </a:p>
        </p:txBody>
      </p:sp>
      <p:sp>
        <p:nvSpPr>
          <p:cNvPr id="41" name="Text Box 10"/>
          <p:cNvSpPr txBox="1">
            <a:spLocks noChangeArrowheads="1"/>
          </p:cNvSpPr>
          <p:nvPr/>
        </p:nvSpPr>
        <p:spPr bwMode="auto">
          <a:xfrm>
            <a:off x="5414169" y="5512029"/>
            <a:ext cx="2976258" cy="425758"/>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sz="1600" dirty="0">
                <a:solidFill>
                  <a:srgbClr val="000000"/>
                </a:solidFill>
                <a:latin typeface="Arial"/>
              </a:rPr>
              <a:t>Execute statements in loop.</a:t>
            </a:r>
          </a:p>
        </p:txBody>
      </p:sp>
      <p:sp>
        <p:nvSpPr>
          <p:cNvPr id="43" name="Text Box 10"/>
          <p:cNvSpPr txBox="1">
            <a:spLocks noChangeArrowheads="1"/>
          </p:cNvSpPr>
          <p:nvPr/>
        </p:nvSpPr>
        <p:spPr bwMode="auto">
          <a:xfrm>
            <a:off x="5414169" y="6237288"/>
            <a:ext cx="2976257" cy="425758"/>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sz="1600" dirty="0">
                <a:solidFill>
                  <a:srgbClr val="000000"/>
                </a:solidFill>
                <a:latin typeface="Arial"/>
              </a:rPr>
              <a:t>INDEX=</a:t>
            </a:r>
            <a:r>
              <a:rPr sz="1600" dirty="0" err="1">
                <a:solidFill>
                  <a:srgbClr val="000000"/>
                </a:solidFill>
                <a:latin typeface="Arial"/>
              </a:rPr>
              <a:t>INDEX+</a:t>
            </a:r>
            <a:r>
              <a:rPr sz="1600" i="1" dirty="0" err="1">
                <a:solidFill>
                  <a:srgbClr val="000000"/>
                </a:solidFill>
                <a:latin typeface="Arial"/>
              </a:rPr>
              <a:t>Increment</a:t>
            </a:r>
            <a:endParaRPr sz="1600" i="1" dirty="0">
              <a:solidFill>
                <a:srgbClr val="000000"/>
              </a:solidFill>
              <a:latin typeface="Arial"/>
            </a:endParaRPr>
          </a:p>
        </p:txBody>
      </p:sp>
      <p:sp>
        <p:nvSpPr>
          <p:cNvPr id="47" name="Text Box 10"/>
          <p:cNvSpPr txBox="1">
            <a:spLocks noChangeArrowheads="1"/>
          </p:cNvSpPr>
          <p:nvPr/>
        </p:nvSpPr>
        <p:spPr bwMode="auto">
          <a:xfrm>
            <a:off x="576828" y="383360"/>
            <a:ext cx="2318772" cy="456535"/>
          </a:xfrm>
          <a:prstGeom prst="rect">
            <a:avLst/>
          </a:prstGeom>
          <a:gradFill flip="none" rotWithShape="1">
            <a:gsLst>
              <a:gs pos="0">
                <a:srgbClr val="DDDDDD"/>
              </a:gs>
              <a:gs pos="80000">
                <a:schemeClr val="bg2">
                  <a:lumMod val="40000"/>
                  <a:lumOff val="60000"/>
                </a:schemeClr>
              </a:gs>
              <a:gs pos="100000">
                <a:schemeClr val="bg2">
                  <a:lumMod val="60000"/>
                  <a:lumOff val="40000"/>
                </a:schemeClr>
              </a:gs>
            </a:gsLst>
            <a:lin ang="16200000" scaled="1"/>
            <a:tileRect/>
          </a:gradFill>
          <a:ln w="9525">
            <a:solidFill>
              <a:schemeClr val="tx1">
                <a:lumMod val="50000"/>
                <a:lumOff val="50000"/>
              </a:schemeClr>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sz="1800" dirty="0">
                <a:solidFill>
                  <a:srgbClr val="000000"/>
                </a:solidFill>
                <a:latin typeface="Arial"/>
              </a:rPr>
              <a:t>Initialize PDV.</a:t>
            </a:r>
          </a:p>
        </p:txBody>
      </p:sp>
      <p:sp>
        <p:nvSpPr>
          <p:cNvPr id="50" name="Text Box 10"/>
          <p:cNvSpPr txBox="1">
            <a:spLocks noChangeArrowheads="1"/>
          </p:cNvSpPr>
          <p:nvPr/>
        </p:nvSpPr>
        <p:spPr bwMode="auto">
          <a:xfrm>
            <a:off x="549197" y="1056123"/>
            <a:ext cx="2318772" cy="733534"/>
          </a:xfrm>
          <a:prstGeom prst="rect">
            <a:avLst/>
          </a:prstGeom>
          <a:gradFill flip="none" rotWithShape="1">
            <a:gsLst>
              <a:gs pos="0">
                <a:srgbClr val="DDDDDD"/>
              </a:gs>
              <a:gs pos="80000">
                <a:schemeClr val="bg2">
                  <a:lumMod val="40000"/>
                  <a:lumOff val="60000"/>
                </a:schemeClr>
              </a:gs>
              <a:gs pos="100000">
                <a:schemeClr val="bg2">
                  <a:lumMod val="60000"/>
                  <a:lumOff val="40000"/>
                </a:schemeClr>
              </a:gs>
            </a:gsLst>
            <a:lin ang="16200000" scaled="1"/>
            <a:tileRect/>
          </a:gradFill>
          <a:ln w="9525">
            <a:solidFill>
              <a:schemeClr val="tx1">
                <a:lumMod val="50000"/>
                <a:lumOff val="50000"/>
              </a:schemeClr>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sz="1800" dirty="0">
                <a:solidFill>
                  <a:srgbClr val="000000"/>
                </a:solidFill>
                <a:latin typeface="Arial"/>
              </a:rPr>
              <a:t>Execute "read"</a:t>
            </a:r>
          </a:p>
          <a:p>
            <a:pPr algn="ctr"/>
            <a:r>
              <a:rPr sz="1800" dirty="0">
                <a:solidFill>
                  <a:srgbClr val="000000"/>
                </a:solidFill>
                <a:latin typeface="Arial"/>
              </a:rPr>
              <a:t>statement.</a:t>
            </a:r>
          </a:p>
        </p:txBody>
      </p:sp>
      <p:sp>
        <p:nvSpPr>
          <p:cNvPr id="51" name="Text Box 10"/>
          <p:cNvSpPr txBox="1">
            <a:spLocks noChangeArrowheads="1"/>
          </p:cNvSpPr>
          <p:nvPr/>
        </p:nvSpPr>
        <p:spPr bwMode="auto">
          <a:xfrm>
            <a:off x="549197" y="1988937"/>
            <a:ext cx="2318772" cy="733534"/>
          </a:xfrm>
          <a:prstGeom prst="rect">
            <a:avLst/>
          </a:prstGeom>
          <a:gradFill flip="none" rotWithShape="1">
            <a:gsLst>
              <a:gs pos="0">
                <a:srgbClr val="DDDDDD"/>
              </a:gs>
              <a:gs pos="80000">
                <a:schemeClr val="bg2">
                  <a:lumMod val="40000"/>
                  <a:lumOff val="60000"/>
                </a:schemeClr>
              </a:gs>
              <a:gs pos="100000">
                <a:schemeClr val="bg2">
                  <a:lumMod val="60000"/>
                  <a:lumOff val="40000"/>
                </a:schemeClr>
              </a:gs>
            </a:gsLst>
            <a:lin ang="16200000" scaled="1"/>
            <a:tileRect/>
          </a:gradFill>
          <a:ln w="9525">
            <a:solidFill>
              <a:schemeClr val="tx1">
                <a:lumMod val="50000"/>
                <a:lumOff val="50000"/>
              </a:schemeClr>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sz="1800" dirty="0">
                <a:solidFill>
                  <a:srgbClr val="000000"/>
                </a:solidFill>
                <a:latin typeface="Arial"/>
              </a:rPr>
              <a:t>Execute program </a:t>
            </a:r>
          </a:p>
          <a:p>
            <a:pPr algn="ctr"/>
            <a:r>
              <a:rPr sz="1800" dirty="0">
                <a:solidFill>
                  <a:srgbClr val="000000"/>
                </a:solidFill>
                <a:latin typeface="Arial"/>
              </a:rPr>
              <a:t>statements</a:t>
            </a:r>
          </a:p>
        </p:txBody>
      </p:sp>
      <p:sp>
        <p:nvSpPr>
          <p:cNvPr id="52" name="Text Box 10"/>
          <p:cNvSpPr txBox="1">
            <a:spLocks noChangeArrowheads="1"/>
          </p:cNvSpPr>
          <p:nvPr/>
        </p:nvSpPr>
        <p:spPr bwMode="auto">
          <a:xfrm>
            <a:off x="590833" y="4194066"/>
            <a:ext cx="2318772" cy="733534"/>
          </a:xfrm>
          <a:prstGeom prst="rect">
            <a:avLst/>
          </a:prstGeom>
          <a:gradFill flip="none" rotWithShape="1">
            <a:gsLst>
              <a:gs pos="0">
                <a:srgbClr val="DDDDDD"/>
              </a:gs>
              <a:gs pos="80000">
                <a:schemeClr val="bg2">
                  <a:lumMod val="40000"/>
                  <a:lumOff val="60000"/>
                </a:schemeClr>
              </a:gs>
              <a:gs pos="100000">
                <a:schemeClr val="bg2">
                  <a:lumMod val="60000"/>
                  <a:lumOff val="40000"/>
                </a:schemeClr>
              </a:gs>
            </a:gsLst>
            <a:lin ang="16200000" scaled="1"/>
            <a:tileRect/>
          </a:gradFill>
          <a:ln w="9525">
            <a:solidFill>
              <a:schemeClr val="tx1">
                <a:lumMod val="50000"/>
                <a:lumOff val="50000"/>
              </a:schemeClr>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sz="1800" dirty="0">
                <a:solidFill>
                  <a:srgbClr val="000000"/>
                </a:solidFill>
                <a:latin typeface="Arial"/>
              </a:rPr>
              <a:t>Execute additional program statements</a:t>
            </a:r>
          </a:p>
        </p:txBody>
      </p:sp>
      <p:sp>
        <p:nvSpPr>
          <p:cNvPr id="53" name="Text Box 10"/>
          <p:cNvSpPr txBox="1">
            <a:spLocks noChangeArrowheads="1"/>
          </p:cNvSpPr>
          <p:nvPr/>
        </p:nvSpPr>
        <p:spPr bwMode="auto">
          <a:xfrm>
            <a:off x="581372" y="5331043"/>
            <a:ext cx="2318772" cy="733534"/>
          </a:xfrm>
          <a:prstGeom prst="rect">
            <a:avLst/>
          </a:prstGeom>
          <a:gradFill flip="none" rotWithShape="1">
            <a:gsLst>
              <a:gs pos="0">
                <a:srgbClr val="DDDDDD"/>
              </a:gs>
              <a:gs pos="80000">
                <a:schemeClr val="bg2">
                  <a:lumMod val="40000"/>
                  <a:lumOff val="60000"/>
                </a:schemeClr>
              </a:gs>
              <a:gs pos="100000">
                <a:schemeClr val="bg2">
                  <a:lumMod val="60000"/>
                  <a:lumOff val="40000"/>
                </a:schemeClr>
              </a:gs>
            </a:gsLst>
            <a:lin ang="16200000" scaled="1"/>
            <a:tileRect/>
          </a:gradFill>
          <a:ln w="9525">
            <a:solidFill>
              <a:schemeClr val="tx1">
                <a:lumMod val="50000"/>
                <a:lumOff val="50000"/>
              </a:schemeClr>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sz="1800" dirty="0">
                <a:solidFill>
                  <a:srgbClr val="000000"/>
                </a:solidFill>
                <a:latin typeface="Arial"/>
              </a:rPr>
              <a:t>Output observation to SAS data set.</a:t>
            </a:r>
          </a:p>
        </p:txBody>
      </p:sp>
    </p:spTree>
    <p:extLst>
      <p:ext uri="{BB962C8B-B14F-4D97-AF65-F5344CB8AC3E}">
        <p14:creationId xmlns:p14="http://schemas.microsoft.com/office/powerpoint/2010/main" val="30749747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2"/>
              <a:defRPr/>
            </a:pPr>
            <a:r>
              <a:rPr lang="en-US" dirty="0"/>
              <a:t>Which statement is </a:t>
            </a:r>
            <a:r>
              <a:rPr lang="en-US" b="1" i="1" dirty="0"/>
              <a:t>false</a:t>
            </a:r>
            <a:r>
              <a:rPr lang="en-US" dirty="0"/>
              <a:t> regarding nested DO loops?</a:t>
            </a:r>
          </a:p>
          <a:p>
            <a:pPr marL="0" indent="0">
              <a:defRPr/>
            </a:pPr>
            <a:endParaRPr lang="en-US" sz="800" b="1" dirty="0"/>
          </a:p>
          <a:p>
            <a:pPr marL="914400" lvl="1" indent="-457200">
              <a:buClr>
                <a:schemeClr val="tx1"/>
              </a:buClr>
              <a:buSzTx/>
              <a:buFont typeface="Wingdings" pitchFamily="2" charset="2"/>
              <a:buAutoNum type="alphaLcPeriod"/>
              <a:defRPr/>
            </a:pPr>
            <a:r>
              <a:rPr lang="en-US" dirty="0"/>
              <a:t>Each DO statement must have a corresponding END statement.</a:t>
            </a:r>
          </a:p>
          <a:p>
            <a:pPr marL="914400" lvl="1" indent="-457200">
              <a:buClr>
                <a:schemeClr val="tx1"/>
              </a:buClr>
              <a:buSzTx/>
              <a:buFont typeface="Wingdings" pitchFamily="2" charset="2"/>
              <a:buAutoNum type="alphaLcPeriod"/>
              <a:defRPr/>
            </a:pPr>
            <a:r>
              <a:rPr lang="en-US" dirty="0"/>
              <a:t>Each DO loop must have its own index variable.</a:t>
            </a:r>
          </a:p>
          <a:p>
            <a:pPr marL="914400" lvl="1" indent="-457200">
              <a:buClr>
                <a:schemeClr val="tx1"/>
              </a:buClr>
              <a:buSzTx/>
              <a:buFont typeface="Wingdings" pitchFamily="2" charset="2"/>
              <a:buAutoNum type="alphaLcPeriod"/>
              <a:defRPr/>
            </a:pPr>
            <a:r>
              <a:rPr lang="en-US" dirty="0"/>
              <a:t>Each DO loop must use the same increment value.</a:t>
            </a:r>
          </a:p>
          <a:p>
            <a:pPr marL="914400" lvl="1" indent="-457200">
              <a:buClr>
                <a:schemeClr val="tx1"/>
              </a:buClr>
              <a:buSzTx/>
              <a:buFont typeface="Wingdings" pitchFamily="2" charset="2"/>
              <a:buAutoNum type="alphaLcPeriod"/>
              <a:defRPr/>
            </a:pPr>
            <a:r>
              <a:rPr lang="en-US" dirty="0"/>
              <a:t>Each DO loop can contain iterated </a:t>
            </a:r>
            <a:br>
              <a:rPr lang="en-US" dirty="0"/>
            </a:br>
            <a:r>
              <a:rPr lang="en-US" dirty="0"/>
              <a:t>SAS statements.</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3"/>
              <a:defRPr/>
            </a:pPr>
            <a:r>
              <a:rPr lang="en-US" dirty="0"/>
              <a:t>During each execution of the following DO loop, the value of </a:t>
            </a:r>
            <a:r>
              <a:rPr lang="en-US" b="1" dirty="0">
                <a:latin typeface="Arial"/>
              </a:rPr>
              <a:t>Earned</a:t>
            </a:r>
            <a:r>
              <a:rPr lang="en-US" dirty="0"/>
              <a:t> is calculated and is added to its previous value. How many times does this DO loop execute?</a:t>
            </a:r>
          </a:p>
          <a:p>
            <a:pPr marL="457200" indent="-457200">
              <a:buFont typeface="+mj-lt"/>
              <a:buAutoNum type="arabicPeriod" startAt="3"/>
              <a:defRPr/>
            </a:pPr>
            <a:endParaRPr lang="en-US" dirty="0"/>
          </a:p>
          <a:p>
            <a:pPr marL="914400" lvl="1" indent="-457200">
              <a:buClr>
                <a:schemeClr val="tx1"/>
              </a:buClr>
              <a:buSzTx/>
              <a:buFont typeface="Wingdings" pitchFamily="2" charset="2"/>
              <a:buAutoNum type="alphaLcPeriod"/>
              <a:defRPr/>
            </a:pPr>
            <a:r>
              <a:rPr lang="en-US" dirty="0"/>
              <a:t>0</a:t>
            </a:r>
          </a:p>
          <a:p>
            <a:pPr marL="914400" lvl="1" indent="-457200">
              <a:buClr>
                <a:schemeClr val="tx1"/>
              </a:buClr>
              <a:buSzTx/>
              <a:buFont typeface="Wingdings" pitchFamily="2" charset="2"/>
              <a:buAutoNum type="alphaLcPeriod"/>
              <a:defRPr/>
            </a:pPr>
            <a:r>
              <a:rPr lang="en-US" dirty="0"/>
              <a:t>1</a:t>
            </a:r>
          </a:p>
          <a:p>
            <a:pPr marL="914400" lvl="1" indent="-457200">
              <a:buClr>
                <a:schemeClr val="tx1"/>
              </a:buClr>
              <a:buSzTx/>
              <a:buFont typeface="Wingdings" pitchFamily="2" charset="2"/>
              <a:buAutoNum type="alphaLcPeriod"/>
              <a:defRPr/>
            </a:pPr>
            <a:r>
              <a:rPr lang="en-US" dirty="0"/>
              <a:t>12</a:t>
            </a:r>
          </a:p>
          <a:p>
            <a:pPr marL="914400" lvl="1" indent="-457200">
              <a:buClr>
                <a:schemeClr val="tx1"/>
              </a:buClr>
              <a:buSzTx/>
              <a:buFont typeface="Wingdings" pitchFamily="2" charset="2"/>
              <a:buAutoNum type="alphaLcPeriod"/>
              <a:defRPr/>
            </a:pPr>
            <a:r>
              <a:rPr lang="en-US" dirty="0"/>
              <a:t>13</a:t>
            </a:r>
          </a:p>
          <a:p>
            <a:pPr marL="0" indent="0">
              <a:defRPr/>
            </a:pPr>
            <a:endParaRPr lang="en-US" dirty="0"/>
          </a:p>
        </p:txBody>
      </p:sp>
      <p:sp>
        <p:nvSpPr>
          <p:cNvPr id="3" name="TextBox 2"/>
          <p:cNvSpPr txBox="1"/>
          <p:nvPr/>
        </p:nvSpPr>
        <p:spPr>
          <a:xfrm>
            <a:off x="2311399" y="2493539"/>
            <a:ext cx="6626814" cy="2390911"/>
          </a:xfrm>
          <a:prstGeom prst="rect">
            <a:avLst/>
          </a:prstGeom>
          <a:solidFill>
            <a:srgbClr val="FFFFFF"/>
          </a:solidFill>
          <a:ln w="38100" cmpd="sng">
            <a:solidFill>
              <a:schemeClr val="tx2"/>
            </a:solidFill>
          </a:ln>
        </p:spPr>
        <p:txBody>
          <a:bodyPr vert="horz" wrap="none" lIns="88900" tIns="88900" rIns="266700" bIns="88900" rtlCol="0">
            <a:spAutoFit/>
          </a:bodyPr>
          <a:lstStyle/>
          <a:p>
            <a:pPr>
              <a:lnSpc>
                <a:spcPct val="85000"/>
              </a:lnSpc>
            </a:pPr>
            <a:r>
              <a:rPr lang="en-US" b="1" dirty="0">
                <a:latin typeface="Courier New"/>
              </a:rPr>
              <a:t>data </a:t>
            </a:r>
            <a:r>
              <a:rPr lang="en-US" b="1" dirty="0" err="1">
                <a:latin typeface="Courier New"/>
              </a:rPr>
              <a:t>finance.earnings</a:t>
            </a:r>
            <a:r>
              <a:rPr lang="en-US" b="1" dirty="0">
                <a:latin typeface="Courier New"/>
              </a:rPr>
              <a:t>;</a:t>
            </a:r>
          </a:p>
          <a:p>
            <a:pPr>
              <a:lnSpc>
                <a:spcPct val="85000"/>
              </a:lnSpc>
            </a:pPr>
            <a:r>
              <a:rPr lang="en-US" b="1" dirty="0">
                <a:latin typeface="Courier New"/>
              </a:rPr>
              <a:t>   Amount=1000;</a:t>
            </a:r>
          </a:p>
          <a:p>
            <a:pPr>
              <a:lnSpc>
                <a:spcPct val="85000"/>
              </a:lnSpc>
            </a:pPr>
            <a:r>
              <a:rPr lang="en-US" b="1" dirty="0">
                <a:latin typeface="Courier New"/>
              </a:rPr>
              <a:t>   Rate=.075/12;</a:t>
            </a:r>
          </a:p>
          <a:p>
            <a:pPr>
              <a:lnSpc>
                <a:spcPct val="85000"/>
              </a:lnSpc>
            </a:pPr>
            <a:r>
              <a:rPr lang="en-US" b="1" dirty="0">
                <a:latin typeface="Courier New"/>
              </a:rPr>
              <a:t>   do Month=1 to 12;</a:t>
            </a:r>
          </a:p>
          <a:p>
            <a:pPr>
              <a:lnSpc>
                <a:spcPct val="85000"/>
              </a:lnSpc>
            </a:pPr>
            <a:r>
              <a:rPr lang="en-US" b="1" dirty="0">
                <a:latin typeface="Courier New"/>
              </a:rPr>
              <a:t>      Earned+(</a:t>
            </a:r>
            <a:r>
              <a:rPr lang="en-US" b="1" dirty="0" err="1">
                <a:latin typeface="Courier New"/>
              </a:rPr>
              <a:t>Amount+Earned</a:t>
            </a:r>
            <a:r>
              <a:rPr lang="en-US" b="1" dirty="0">
                <a:latin typeface="Courier New"/>
              </a:rPr>
              <a:t>)*Rate;</a:t>
            </a:r>
          </a:p>
          <a:p>
            <a:pPr>
              <a:lnSpc>
                <a:spcPct val="85000"/>
              </a:lnSpc>
            </a:pPr>
            <a:r>
              <a:rPr lang="en-US" b="1" dirty="0">
                <a:latin typeface="Courier New"/>
              </a:rPr>
              <a:t>   end;</a:t>
            </a:r>
          </a:p>
          <a:p>
            <a:pPr>
              <a:lnSpc>
                <a:spcPct val="85000"/>
              </a:lnSpc>
            </a:pPr>
            <a:r>
              <a:rPr lang="en-US" b="1" dirty="0">
                <a:latin typeface="Courier New"/>
              </a:rPr>
              <a:t>run;</a:t>
            </a:r>
          </a:p>
        </p:txBody>
      </p:sp>
    </p:spTree>
    <p:custDataLst>
      <p:tags r:id="rId1"/>
    </p:custData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4"/>
              <a:defRPr/>
            </a:pPr>
            <a:r>
              <a:rPr lang="en-US" dirty="0"/>
              <a:t>In the data set </a:t>
            </a:r>
            <a:r>
              <a:rPr lang="en-US" b="1" dirty="0">
                <a:latin typeface="Arial"/>
              </a:rPr>
              <a:t>Invest</a:t>
            </a:r>
            <a:r>
              <a:rPr lang="en-US" dirty="0"/>
              <a:t>, what would be the stored value for </a:t>
            </a:r>
            <a:r>
              <a:rPr lang="en-US" b="1" dirty="0">
                <a:latin typeface="Arial"/>
              </a:rPr>
              <a:t>Year</a:t>
            </a:r>
            <a:r>
              <a:rPr lang="en-US" dirty="0"/>
              <a:t>?</a:t>
            </a:r>
          </a:p>
          <a:p>
            <a:pPr marL="0" indent="0">
              <a:defRPr/>
            </a:pPr>
            <a:endParaRPr lang="en-US" sz="800" b="1" dirty="0"/>
          </a:p>
          <a:p>
            <a:pPr marL="914400" lvl="1" indent="-457200">
              <a:buClr>
                <a:schemeClr val="tx1"/>
              </a:buClr>
              <a:buSzTx/>
              <a:buFont typeface="Wingdings" pitchFamily="2" charset="2"/>
              <a:buAutoNum type="alphaLcPeriod"/>
              <a:defRPr/>
            </a:pPr>
            <a:r>
              <a:rPr lang="en-US" dirty="0"/>
              <a:t>missing</a:t>
            </a:r>
          </a:p>
          <a:p>
            <a:pPr marL="914400" lvl="1" indent="-457200">
              <a:buClr>
                <a:schemeClr val="tx1"/>
              </a:buClr>
              <a:buSzTx/>
              <a:buFont typeface="Wingdings" pitchFamily="2" charset="2"/>
              <a:buAutoNum type="alphaLcPeriod"/>
              <a:defRPr/>
            </a:pPr>
            <a:r>
              <a:rPr lang="en-US" dirty="0"/>
              <a:t>2008</a:t>
            </a:r>
          </a:p>
          <a:p>
            <a:pPr marL="914400" lvl="1" indent="-457200">
              <a:buClr>
                <a:schemeClr val="tx1"/>
              </a:buClr>
              <a:buSzTx/>
              <a:buFont typeface="Wingdings" pitchFamily="2" charset="2"/>
              <a:buAutoNum type="alphaLcPeriod"/>
              <a:defRPr/>
            </a:pPr>
            <a:r>
              <a:rPr lang="en-US" dirty="0"/>
              <a:t>2012</a:t>
            </a:r>
          </a:p>
          <a:p>
            <a:pPr marL="914400" lvl="1" indent="-457200">
              <a:buClr>
                <a:schemeClr val="tx1"/>
              </a:buClr>
              <a:buSzTx/>
              <a:buFont typeface="Wingdings" pitchFamily="2" charset="2"/>
              <a:buAutoNum type="alphaLcPeriod"/>
              <a:defRPr/>
            </a:pPr>
            <a:r>
              <a:rPr lang="en-US" dirty="0"/>
              <a:t>2013</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
        <p:nvSpPr>
          <p:cNvPr id="3" name="TextBox 2"/>
          <p:cNvSpPr txBox="1"/>
          <p:nvPr/>
        </p:nvSpPr>
        <p:spPr>
          <a:xfrm>
            <a:off x="3146777" y="1312333"/>
            <a:ext cx="5520742" cy="2076979"/>
          </a:xfrm>
          <a:prstGeom prst="rect">
            <a:avLst/>
          </a:prstGeom>
          <a:solidFill>
            <a:srgbClr val="FFFFFF"/>
          </a:solidFill>
          <a:ln w="38100" cmpd="sng">
            <a:solidFill>
              <a:schemeClr val="tx2"/>
            </a:solidFill>
          </a:ln>
        </p:spPr>
        <p:txBody>
          <a:bodyPr vert="horz" wrap="none" lIns="88900" tIns="88900" rIns="266700" bIns="88900" rtlCol="0">
            <a:spAutoFit/>
          </a:bodyPr>
          <a:lstStyle/>
          <a:p>
            <a:pPr>
              <a:lnSpc>
                <a:spcPct val="85000"/>
              </a:lnSpc>
            </a:pPr>
            <a:r>
              <a:rPr lang="en-US" b="1" dirty="0">
                <a:latin typeface="Courier New"/>
              </a:rPr>
              <a:t>data invest;</a:t>
            </a:r>
          </a:p>
          <a:p>
            <a:pPr>
              <a:lnSpc>
                <a:spcPct val="85000"/>
              </a:lnSpc>
            </a:pPr>
            <a:r>
              <a:rPr lang="en-US" b="1" dirty="0">
                <a:latin typeface="Courier New"/>
              </a:rPr>
              <a:t>   do Year=2008 to 2012;</a:t>
            </a:r>
          </a:p>
          <a:p>
            <a:pPr>
              <a:lnSpc>
                <a:spcPct val="85000"/>
              </a:lnSpc>
            </a:pPr>
            <a:r>
              <a:rPr lang="en-US" b="1" dirty="0">
                <a:latin typeface="Courier New"/>
              </a:rPr>
              <a:t>      Capital+5000;</a:t>
            </a:r>
          </a:p>
          <a:p>
            <a:pPr>
              <a:lnSpc>
                <a:spcPct val="85000"/>
              </a:lnSpc>
            </a:pPr>
            <a:r>
              <a:rPr lang="en-US" b="1" dirty="0">
                <a:latin typeface="Courier New"/>
              </a:rPr>
              <a:t>      Capital+(Capital*.03);</a:t>
            </a:r>
          </a:p>
          <a:p>
            <a:pPr>
              <a:lnSpc>
                <a:spcPct val="85000"/>
              </a:lnSpc>
            </a:pPr>
            <a:r>
              <a:rPr lang="en-US" b="1" dirty="0">
                <a:latin typeface="Courier New"/>
              </a:rPr>
              <a:t>   end;</a:t>
            </a:r>
          </a:p>
          <a:p>
            <a:pPr>
              <a:lnSpc>
                <a:spcPct val="85000"/>
              </a:lnSpc>
            </a:pPr>
            <a:r>
              <a:rPr lang="en-US" b="1" dirty="0">
                <a:latin typeface="Courier New"/>
              </a:rPr>
              <a:t>run;</a:t>
            </a:r>
          </a:p>
        </p:txBody>
      </p:sp>
    </p:spTree>
    <p:custDataLst>
      <p:tags r:id="rId1"/>
    </p:custData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5"/>
              <a:defRPr/>
            </a:pPr>
            <a:r>
              <a:rPr lang="en-US" dirty="0"/>
              <a:t>What is the value of </a:t>
            </a:r>
            <a:r>
              <a:rPr lang="en-US" b="1" dirty="0">
                <a:latin typeface="Arial"/>
              </a:rPr>
              <a:t>X</a:t>
            </a:r>
            <a:r>
              <a:rPr lang="en-US" dirty="0"/>
              <a:t> at the completion of the </a:t>
            </a:r>
            <a:br>
              <a:rPr lang="en-US" dirty="0"/>
            </a:br>
            <a:r>
              <a:rPr lang="en-US" dirty="0"/>
              <a:t>DATA step?</a:t>
            </a:r>
          </a:p>
          <a:p>
            <a:pPr marL="0" indent="0">
              <a:defRPr/>
            </a:pPr>
            <a:endParaRPr lang="en-US" sz="800" b="1" dirty="0"/>
          </a:p>
          <a:p>
            <a:pPr marL="914400" lvl="1" indent="-457200">
              <a:buClr>
                <a:schemeClr val="tx1"/>
              </a:buClr>
              <a:buSzTx/>
              <a:buFont typeface="Wingdings" pitchFamily="2" charset="2"/>
              <a:buAutoNum type="alphaLcPeriod"/>
              <a:defRPr/>
            </a:pPr>
            <a:r>
              <a:rPr lang="en-US" dirty="0"/>
              <a:t>12</a:t>
            </a:r>
          </a:p>
          <a:p>
            <a:pPr marL="914400" lvl="1" indent="-457200">
              <a:buClr>
                <a:schemeClr val="tx1"/>
              </a:buClr>
              <a:buSzTx/>
              <a:buFont typeface="Wingdings" pitchFamily="2" charset="2"/>
              <a:buAutoNum type="alphaLcPeriod"/>
              <a:defRPr/>
            </a:pPr>
            <a:r>
              <a:rPr lang="en-US" dirty="0"/>
              <a:t>15</a:t>
            </a:r>
          </a:p>
          <a:p>
            <a:pPr marL="914400" lvl="1" indent="-457200">
              <a:buClr>
                <a:schemeClr val="tx1"/>
              </a:buClr>
              <a:buSzTx/>
              <a:buFont typeface="Wingdings" pitchFamily="2" charset="2"/>
              <a:buAutoNum type="alphaLcPeriod"/>
              <a:defRPr/>
            </a:pPr>
            <a:r>
              <a:rPr lang="en-US" dirty="0"/>
              <a:t>16</a:t>
            </a:r>
          </a:p>
          <a:p>
            <a:pPr marL="914400" lvl="1" indent="-457200">
              <a:buClr>
                <a:schemeClr val="tx1"/>
              </a:buClr>
              <a:buSzTx/>
              <a:buFont typeface="Wingdings" pitchFamily="2" charset="2"/>
              <a:buAutoNum type="alphaLcPeriod"/>
              <a:defRPr/>
            </a:pPr>
            <a:r>
              <a:rPr lang="en-US" dirty="0"/>
              <a:t>This loop executes </a:t>
            </a:r>
            <a:br>
              <a:rPr lang="en-US" dirty="0"/>
            </a:br>
            <a:r>
              <a:rPr lang="en-US" dirty="0"/>
              <a:t>infinitely.</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
        <p:nvSpPr>
          <p:cNvPr id="4" name="TextBox 3"/>
          <p:cNvSpPr txBox="1"/>
          <p:nvPr/>
        </p:nvSpPr>
        <p:spPr>
          <a:xfrm>
            <a:off x="4680355" y="1616075"/>
            <a:ext cx="3677289" cy="2076979"/>
          </a:xfrm>
          <a:prstGeom prst="rect">
            <a:avLst/>
          </a:prstGeom>
          <a:solidFill>
            <a:srgbClr val="FFFFFF"/>
          </a:solidFill>
          <a:ln w="38100" cmpd="sng">
            <a:solidFill>
              <a:schemeClr val="tx2"/>
            </a:solidFill>
          </a:ln>
        </p:spPr>
        <p:txBody>
          <a:bodyPr vert="horz" wrap="none" lIns="88900" tIns="88900" rIns="266700" bIns="88900" rtlCol="0">
            <a:spAutoFit/>
          </a:bodyPr>
          <a:lstStyle/>
          <a:p>
            <a:pPr>
              <a:lnSpc>
                <a:spcPct val="85000"/>
              </a:lnSpc>
            </a:pPr>
            <a:r>
              <a:rPr lang="en-US" b="1" dirty="0">
                <a:latin typeface="Courier New"/>
              </a:rPr>
              <a:t>data test;</a:t>
            </a:r>
          </a:p>
          <a:p>
            <a:pPr>
              <a:lnSpc>
                <a:spcPct val="85000"/>
              </a:lnSpc>
            </a:pPr>
            <a:r>
              <a:rPr lang="en-US" b="1" dirty="0">
                <a:latin typeface="Courier New"/>
              </a:rPr>
              <a:t>   x=15;</a:t>
            </a:r>
          </a:p>
          <a:p>
            <a:pPr>
              <a:lnSpc>
                <a:spcPct val="85000"/>
              </a:lnSpc>
            </a:pPr>
            <a:r>
              <a:rPr lang="en-US" b="1" dirty="0">
                <a:latin typeface="Courier New"/>
              </a:rPr>
              <a:t>   do while(x&gt;12);</a:t>
            </a:r>
          </a:p>
          <a:p>
            <a:pPr>
              <a:lnSpc>
                <a:spcPct val="85000"/>
              </a:lnSpc>
            </a:pPr>
            <a:r>
              <a:rPr lang="en-US" b="1" dirty="0">
                <a:latin typeface="Courier New"/>
              </a:rPr>
              <a:t>      x+1;</a:t>
            </a:r>
          </a:p>
          <a:p>
            <a:pPr>
              <a:lnSpc>
                <a:spcPct val="85000"/>
              </a:lnSpc>
            </a:pPr>
            <a:r>
              <a:rPr lang="en-US" b="1" dirty="0">
                <a:latin typeface="Courier New"/>
              </a:rPr>
              <a:t>   end;</a:t>
            </a:r>
          </a:p>
          <a:p>
            <a:pPr>
              <a:lnSpc>
                <a:spcPct val="85000"/>
              </a:lnSpc>
            </a:pPr>
            <a:r>
              <a:rPr lang="en-US" b="1" dirty="0">
                <a:latin typeface="Courier New"/>
              </a:rPr>
              <a:t>run;</a:t>
            </a:r>
          </a:p>
        </p:txBody>
      </p:sp>
    </p:spTree>
    <p:custDataLst>
      <p:tags r:id="rId1"/>
    </p:custData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6"/>
              <a:defRPr/>
            </a:pPr>
            <a:r>
              <a:rPr lang="en-US" dirty="0"/>
              <a:t>A single array can contain both numeric and character elements.</a:t>
            </a:r>
          </a:p>
          <a:p>
            <a:pPr marL="0" indent="0">
              <a:defRPr/>
            </a:pPr>
            <a:endParaRPr lang="en-US" sz="800" b="1" dirty="0"/>
          </a:p>
          <a:p>
            <a:pPr marL="457200">
              <a:defRPr/>
            </a:pPr>
            <a:r>
              <a:rPr lang="en-US" dirty="0">
                <a:sym typeface="Wingdings"/>
              </a:rPr>
              <a:t></a:t>
            </a:r>
            <a:r>
              <a:rPr lang="en-US" dirty="0">
                <a:sym typeface="Wingdings" pitchFamily="2" charset="2"/>
              </a:rPr>
              <a:t>  </a:t>
            </a:r>
            <a:r>
              <a:rPr lang="en-US" dirty="0"/>
              <a:t>True</a:t>
            </a:r>
          </a:p>
          <a:p>
            <a:pPr marL="457200">
              <a:defRPr/>
            </a:pPr>
            <a:r>
              <a:rPr lang="en-US" dirty="0">
                <a:sym typeface="Wingdings"/>
              </a:rPr>
              <a:t></a:t>
            </a:r>
            <a:r>
              <a:rPr lang="en-US" dirty="0"/>
              <a:t>  False</a:t>
            </a:r>
          </a:p>
          <a:p>
            <a:pPr marL="0" indent="0">
              <a:defRPr/>
            </a:pPr>
            <a:endParaRPr lang="en-US" dirty="0"/>
          </a:p>
        </p:txBody>
      </p:sp>
    </p:spTree>
    <p:custDataLst>
      <p:tags r:id="rId1"/>
    </p:custData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7"/>
              <a:defRPr/>
            </a:pPr>
            <a:r>
              <a:rPr lang="en-US" dirty="0"/>
              <a:t>Which statement is false regarding an ARRAY statement?</a:t>
            </a:r>
          </a:p>
          <a:p>
            <a:pPr marL="0" indent="0">
              <a:defRPr/>
            </a:pPr>
            <a:endParaRPr lang="en-US" sz="800" b="1" dirty="0"/>
          </a:p>
          <a:p>
            <a:pPr marL="914400" lvl="1" indent="-457200">
              <a:buClr>
                <a:schemeClr val="tx1"/>
              </a:buClr>
              <a:buSzTx/>
              <a:buFont typeface="Wingdings" pitchFamily="2" charset="2"/>
              <a:buAutoNum type="alphaLcPeriod"/>
              <a:defRPr/>
            </a:pPr>
            <a:r>
              <a:rPr lang="en-US" dirty="0"/>
              <a:t>It is an executable statement.</a:t>
            </a:r>
          </a:p>
          <a:p>
            <a:pPr marL="914400" lvl="1" indent="-457200">
              <a:buClr>
                <a:schemeClr val="tx1"/>
              </a:buClr>
              <a:buSzTx/>
              <a:buFont typeface="Wingdings" pitchFamily="2" charset="2"/>
              <a:buAutoNum type="alphaLcPeriod"/>
              <a:defRPr/>
            </a:pPr>
            <a:r>
              <a:rPr lang="en-US" dirty="0"/>
              <a:t>It can be used to create variables.</a:t>
            </a:r>
          </a:p>
          <a:p>
            <a:pPr marL="914400" lvl="1" indent="-457200">
              <a:buClr>
                <a:schemeClr val="tx1"/>
              </a:buClr>
              <a:buSzTx/>
              <a:buFont typeface="Wingdings" pitchFamily="2" charset="2"/>
              <a:buAutoNum type="alphaLcPeriod"/>
              <a:defRPr/>
            </a:pPr>
            <a:r>
              <a:rPr lang="en-US" dirty="0"/>
              <a:t>It must contain either all numeric or all character elements.</a:t>
            </a:r>
          </a:p>
          <a:p>
            <a:pPr marL="914400" lvl="1" indent="-457200">
              <a:buClr>
                <a:schemeClr val="tx1"/>
              </a:buClr>
              <a:buSzTx/>
              <a:buFont typeface="Wingdings" pitchFamily="2" charset="2"/>
              <a:buAutoNum type="alphaLcPeriod"/>
              <a:defRPr/>
            </a:pPr>
            <a:r>
              <a:rPr lang="en-US" dirty="0"/>
              <a:t>It must be used to define an array before the array name can be referenced.</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8"/>
              <a:defRPr/>
            </a:pPr>
            <a:r>
              <a:rPr lang="en-US" dirty="0"/>
              <a:t>What belongs within the braces of this ARRAY statement?</a:t>
            </a:r>
          </a:p>
          <a:p>
            <a:pPr marL="457200" indent="-457200">
              <a:buFont typeface="+mj-lt"/>
              <a:buAutoNum type="arabicPeriod" startAt="8"/>
              <a:defRPr/>
            </a:pPr>
            <a:endParaRPr lang="en-US" dirty="0"/>
          </a:p>
          <a:p>
            <a:pPr marL="0" indent="0">
              <a:defRPr/>
            </a:pPr>
            <a:endParaRPr lang="en-US" sz="800" b="1" dirty="0"/>
          </a:p>
          <a:p>
            <a:pPr marL="914400" lvl="1" indent="-457200">
              <a:buClr>
                <a:schemeClr val="tx1"/>
              </a:buClr>
              <a:buSzTx/>
              <a:buFont typeface="Wingdings" pitchFamily="2" charset="2"/>
              <a:buAutoNum type="alphaLcPeriod"/>
              <a:defRPr/>
            </a:pPr>
            <a:r>
              <a:rPr lang="en-US" dirty="0"/>
              <a:t>quarter</a:t>
            </a:r>
          </a:p>
          <a:p>
            <a:pPr marL="914400" lvl="1" indent="-457200">
              <a:buClr>
                <a:schemeClr val="tx1"/>
              </a:buClr>
              <a:buSzTx/>
              <a:buFont typeface="Wingdings" pitchFamily="2" charset="2"/>
              <a:buAutoNum type="alphaLcPeriod"/>
              <a:defRPr/>
            </a:pPr>
            <a:r>
              <a:rPr lang="en-US" dirty="0"/>
              <a:t>quarter*</a:t>
            </a:r>
          </a:p>
          <a:p>
            <a:pPr marL="914400" lvl="1" indent="-457200">
              <a:buClr>
                <a:schemeClr val="tx1"/>
              </a:buClr>
              <a:buSzTx/>
              <a:buFont typeface="Wingdings" pitchFamily="2" charset="2"/>
              <a:buAutoNum type="alphaLcPeriod"/>
              <a:defRPr/>
            </a:pPr>
            <a:r>
              <a:rPr lang="en-US" dirty="0"/>
              <a:t>1-4</a:t>
            </a:r>
          </a:p>
          <a:p>
            <a:pPr marL="914400" lvl="1" indent="-457200">
              <a:buClr>
                <a:schemeClr val="tx1"/>
              </a:buClr>
              <a:buSzTx/>
              <a:buFont typeface="Wingdings" pitchFamily="2" charset="2"/>
              <a:buAutoNum type="alphaLcPeriod"/>
              <a:defRPr/>
            </a:pPr>
            <a:r>
              <a:rPr lang="en-US" dirty="0"/>
              <a:t>4</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
        <p:nvSpPr>
          <p:cNvPr id="3" name="TextBox 2"/>
          <p:cNvSpPr txBox="1"/>
          <p:nvPr/>
        </p:nvSpPr>
        <p:spPr>
          <a:xfrm>
            <a:off x="3000022" y="1199445"/>
            <a:ext cx="5336397" cy="507318"/>
          </a:xfrm>
          <a:prstGeom prst="rect">
            <a:avLst/>
          </a:prstGeom>
          <a:solidFill>
            <a:srgbClr val="FFFFFF"/>
          </a:solidFill>
          <a:ln w="38100" cmpd="sng">
            <a:solidFill>
              <a:schemeClr val="tx2"/>
            </a:solidFill>
          </a:ln>
        </p:spPr>
        <p:txBody>
          <a:bodyPr vert="horz" wrap="none" lIns="88900" tIns="88900" rIns="266700" bIns="88900" rtlCol="0">
            <a:spAutoFit/>
          </a:bodyPr>
          <a:lstStyle/>
          <a:p>
            <a:pPr eaLnBrk="1" hangingPunct="1">
              <a:lnSpc>
                <a:spcPct val="85000"/>
              </a:lnSpc>
            </a:pPr>
            <a:r>
              <a:rPr lang="en-US" b="1" dirty="0">
                <a:latin typeface="Courier New"/>
                <a:cs typeface="Courier New" pitchFamily="49" charset="0"/>
              </a:rPr>
              <a:t>array </a:t>
            </a:r>
            <a:r>
              <a:rPr lang="en-US" b="1" dirty="0" err="1">
                <a:solidFill>
                  <a:srgbClr val="000000"/>
                </a:solidFill>
                <a:latin typeface="Courier New"/>
                <a:cs typeface="Courier New" pitchFamily="49" charset="0"/>
              </a:rPr>
              <a:t>contrib</a:t>
            </a:r>
            <a:r>
              <a:rPr lang="en-US" b="1" dirty="0">
                <a:latin typeface="Courier New"/>
                <a:cs typeface="Courier New" pitchFamily="49" charset="0"/>
              </a:rPr>
              <a:t>{?} Qtr1-Qtr4;</a:t>
            </a:r>
          </a:p>
        </p:txBody>
      </p:sp>
    </p:spTree>
    <p:custDataLst>
      <p:tags r:id="rId1"/>
    </p:custData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9"/>
              <a:defRPr/>
            </a:pPr>
            <a:r>
              <a:rPr lang="en-US" dirty="0"/>
              <a:t>For the program below, select the iterative DO statement that processes all elements in the </a:t>
            </a:r>
            <a:r>
              <a:rPr lang="en-US" b="1" dirty="0" err="1">
                <a:latin typeface="Arial"/>
              </a:rPr>
              <a:t>contrib</a:t>
            </a:r>
            <a:r>
              <a:rPr lang="en-US" dirty="0"/>
              <a:t> array.</a:t>
            </a:r>
          </a:p>
          <a:p>
            <a:pPr marL="457200" indent="-457200">
              <a:buFont typeface="+mj-lt"/>
              <a:buAutoNum type="arabicPeriod" startAt="9"/>
              <a:defRPr/>
            </a:pPr>
            <a:endParaRPr lang="en-US" dirty="0"/>
          </a:p>
          <a:p>
            <a:pPr marL="457200" indent="-457200">
              <a:buFont typeface="+mj-lt"/>
              <a:buAutoNum type="arabicPeriod" startAt="9"/>
              <a:defRPr/>
            </a:pPr>
            <a:endParaRPr lang="en-US" dirty="0"/>
          </a:p>
          <a:p>
            <a:pPr marL="457200" indent="-457200">
              <a:buFont typeface="+mj-lt"/>
              <a:buAutoNum type="arabicPeriod" startAt="9"/>
              <a:defRPr/>
            </a:pPr>
            <a:endParaRPr lang="en-US" dirty="0"/>
          </a:p>
          <a:p>
            <a:pPr marL="457200" indent="-457200">
              <a:buFont typeface="+mj-lt"/>
              <a:buAutoNum type="arabicPeriod" startAt="9"/>
              <a:defRPr/>
            </a:pPr>
            <a:endParaRPr lang="en-US" dirty="0"/>
          </a:p>
          <a:p>
            <a:pPr marL="0" indent="0">
              <a:defRPr/>
            </a:pPr>
            <a:endParaRPr lang="en-US" sz="800" b="1" dirty="0"/>
          </a:p>
          <a:p>
            <a:pPr marL="914400" lvl="1" indent="-457200">
              <a:buClr>
                <a:schemeClr val="tx1"/>
              </a:buClr>
              <a:buSzTx/>
              <a:buFont typeface="Wingdings" pitchFamily="2" charset="2"/>
              <a:buAutoNum type="alphaLcPeriod"/>
              <a:defRPr/>
            </a:pPr>
            <a:r>
              <a:rPr lang="en-US" dirty="0"/>
              <a:t>do i=4;</a:t>
            </a:r>
          </a:p>
          <a:p>
            <a:pPr marL="914400" lvl="1" indent="-457200">
              <a:buClr>
                <a:schemeClr val="tx1"/>
              </a:buClr>
              <a:buSzTx/>
              <a:buFont typeface="Wingdings" pitchFamily="2" charset="2"/>
              <a:buAutoNum type="alphaLcPeriod"/>
              <a:defRPr/>
            </a:pPr>
            <a:r>
              <a:rPr lang="en-US" dirty="0"/>
              <a:t>do i=1 to 4;</a:t>
            </a:r>
          </a:p>
          <a:p>
            <a:pPr marL="914400" lvl="1" indent="-457200">
              <a:buClr>
                <a:schemeClr val="tx1"/>
              </a:buClr>
              <a:buSzTx/>
              <a:buFont typeface="Wingdings" pitchFamily="2" charset="2"/>
              <a:buAutoNum type="alphaLcPeriod"/>
              <a:defRPr/>
            </a:pPr>
            <a:r>
              <a:rPr lang="en-US" dirty="0"/>
              <a:t>do until i=4;</a:t>
            </a:r>
          </a:p>
          <a:p>
            <a:pPr marL="914400" lvl="1" indent="-457200">
              <a:buClr>
                <a:schemeClr val="tx1"/>
              </a:buClr>
              <a:buSzTx/>
              <a:buFont typeface="Wingdings" pitchFamily="2" charset="2"/>
              <a:buAutoNum type="alphaLcPeriod"/>
              <a:defRPr/>
            </a:pPr>
            <a:r>
              <a:rPr lang="en-US" dirty="0"/>
              <a:t>do while i le 4;</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
        <p:nvSpPr>
          <p:cNvPr id="3" name="TextBox 2"/>
          <p:cNvSpPr txBox="1"/>
          <p:nvPr/>
        </p:nvSpPr>
        <p:spPr>
          <a:xfrm>
            <a:off x="1160463" y="1785058"/>
            <a:ext cx="5437386" cy="1749197"/>
          </a:xfrm>
          <a:prstGeom prst="rect">
            <a:avLst/>
          </a:prstGeom>
          <a:solidFill>
            <a:srgbClr val="FFFFFF"/>
          </a:solidFill>
          <a:ln w="38100" cmpd="sng">
            <a:solidFill>
              <a:schemeClr val="tx2"/>
            </a:solidFill>
          </a:ln>
        </p:spPr>
        <p:txBody>
          <a:bodyPr vert="horz" wrap="none" lIns="88900" tIns="88900" rIns="266700" bIns="88900" rtlCol="0">
            <a:spAutoFit/>
          </a:bodyPr>
          <a:lstStyle/>
          <a:p>
            <a:pPr>
              <a:lnSpc>
                <a:spcPct val="85000"/>
              </a:lnSpc>
            </a:pPr>
            <a:r>
              <a:rPr lang="en-US" sz="2000" b="1" dirty="0">
                <a:solidFill>
                  <a:srgbClr val="000000"/>
                </a:solidFill>
                <a:latin typeface="Courier New"/>
              </a:rPr>
              <a:t>data </a:t>
            </a:r>
            <a:r>
              <a:rPr lang="en-US" sz="2000" b="1" dirty="0" err="1">
                <a:solidFill>
                  <a:srgbClr val="000000"/>
                </a:solidFill>
                <a:latin typeface="Courier New"/>
              </a:rPr>
              <a:t>work.contrib</a:t>
            </a:r>
            <a:r>
              <a:rPr lang="en-US" sz="2000" b="1" dirty="0">
                <a:solidFill>
                  <a:srgbClr val="000000"/>
                </a:solidFill>
                <a:latin typeface="Courier New"/>
              </a:rPr>
              <a:t>;</a:t>
            </a:r>
          </a:p>
          <a:p>
            <a:pPr>
              <a:lnSpc>
                <a:spcPct val="85000"/>
              </a:lnSpc>
            </a:pPr>
            <a:r>
              <a:rPr lang="en-US" sz="2000" b="1" dirty="0">
                <a:solidFill>
                  <a:srgbClr val="000000"/>
                </a:solidFill>
                <a:latin typeface="Courier New"/>
              </a:rPr>
              <a:t>   array </a:t>
            </a:r>
            <a:r>
              <a:rPr lang="en-US" sz="2000" b="1" dirty="0" err="1">
                <a:solidFill>
                  <a:srgbClr val="000000"/>
                </a:solidFill>
                <a:latin typeface="Courier New"/>
              </a:rPr>
              <a:t>contrib</a:t>
            </a:r>
            <a:r>
              <a:rPr lang="en-US" sz="2000" b="1" dirty="0">
                <a:latin typeface="Courier New"/>
              </a:rPr>
              <a:t>{4} qtr1-qtr4;</a:t>
            </a:r>
          </a:p>
          <a:p>
            <a:pPr>
              <a:lnSpc>
                <a:spcPct val="85000"/>
              </a:lnSpc>
            </a:pPr>
            <a:r>
              <a:rPr lang="en-US" sz="2000" b="1" dirty="0">
                <a:latin typeface="Courier New"/>
              </a:rPr>
              <a:t>   _____________</a:t>
            </a:r>
          </a:p>
          <a:p>
            <a:pPr>
              <a:lnSpc>
                <a:spcPct val="85000"/>
              </a:lnSpc>
            </a:pPr>
            <a:r>
              <a:rPr lang="en-US" sz="2000" b="1" dirty="0">
                <a:latin typeface="Courier New"/>
              </a:rPr>
              <a:t>      </a:t>
            </a:r>
            <a:r>
              <a:rPr lang="en-US" sz="2000" b="1" dirty="0" err="1">
                <a:latin typeface="Courier New"/>
              </a:rPr>
              <a:t>contrib</a:t>
            </a:r>
            <a:r>
              <a:rPr lang="en-US" sz="2000" b="1" dirty="0">
                <a:latin typeface="Courier New"/>
              </a:rPr>
              <a:t>{i}=</a:t>
            </a:r>
            <a:r>
              <a:rPr lang="en-US" sz="2000" b="1" dirty="0" err="1">
                <a:latin typeface="Courier New"/>
              </a:rPr>
              <a:t>contrib</a:t>
            </a:r>
            <a:r>
              <a:rPr lang="en-US" sz="2000" b="1" dirty="0">
                <a:latin typeface="Courier New"/>
              </a:rPr>
              <a:t>{i}*1.25;</a:t>
            </a:r>
          </a:p>
          <a:p>
            <a:pPr>
              <a:lnSpc>
                <a:spcPct val="85000"/>
              </a:lnSpc>
            </a:pPr>
            <a:r>
              <a:rPr lang="en-US" sz="2000" b="1" dirty="0">
                <a:latin typeface="Courier New"/>
              </a:rPr>
              <a:t>   end;</a:t>
            </a:r>
          </a:p>
          <a:p>
            <a:pPr>
              <a:lnSpc>
                <a:spcPct val="85000"/>
              </a:lnSpc>
            </a:pPr>
            <a:r>
              <a:rPr lang="en-US" sz="2000" b="1" dirty="0">
                <a:latin typeface="Courier New"/>
              </a:rPr>
              <a:t>run;</a:t>
            </a:r>
          </a:p>
        </p:txBody>
      </p:sp>
    </p:spTree>
    <p:custDataLst>
      <p:tags r:id="rId1"/>
    </p:custData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10"/>
              <a:defRPr/>
            </a:pPr>
            <a:r>
              <a:rPr lang="en-US" dirty="0"/>
              <a:t>What is the value of the index variable that references </a:t>
            </a:r>
            <a:r>
              <a:rPr lang="en-US" b="1" dirty="0">
                <a:latin typeface="Arial"/>
              </a:rPr>
              <a:t>Jul</a:t>
            </a:r>
            <a:r>
              <a:rPr lang="en-US" dirty="0"/>
              <a:t> in the statements below?</a:t>
            </a:r>
          </a:p>
          <a:p>
            <a:pPr marL="0" indent="0">
              <a:defRPr/>
            </a:pPr>
            <a:endParaRPr lang="en-US" sz="800" b="1" dirty="0"/>
          </a:p>
          <a:p>
            <a:pPr marL="914400" lvl="1" indent="-452438">
              <a:buClr>
                <a:schemeClr val="tx1"/>
              </a:buClr>
              <a:buSzTx/>
              <a:buFont typeface="Wingdings" pitchFamily="2" charset="2"/>
              <a:buAutoNum type="alphaLcPeriod"/>
              <a:defRPr/>
            </a:pPr>
            <a:r>
              <a:rPr lang="en-US" dirty="0"/>
              <a:t>1</a:t>
            </a:r>
          </a:p>
          <a:p>
            <a:pPr marL="914400" lvl="1" indent="-452438">
              <a:buClr>
                <a:schemeClr val="tx1"/>
              </a:buClr>
              <a:buSzTx/>
              <a:buFont typeface="Wingdings" pitchFamily="2" charset="2"/>
              <a:buAutoNum type="alphaLcPeriod"/>
              <a:defRPr/>
            </a:pPr>
            <a:r>
              <a:rPr lang="en-US" dirty="0"/>
              <a:t>2</a:t>
            </a:r>
          </a:p>
          <a:p>
            <a:pPr marL="914400" lvl="1" indent="-452438">
              <a:buClr>
                <a:schemeClr val="tx1"/>
              </a:buClr>
              <a:buSzTx/>
              <a:buFont typeface="Wingdings" pitchFamily="2" charset="2"/>
              <a:buAutoNum type="alphaLcPeriod"/>
              <a:defRPr/>
            </a:pPr>
            <a:r>
              <a:rPr lang="en-US" dirty="0"/>
              <a:t>3</a:t>
            </a:r>
          </a:p>
          <a:p>
            <a:pPr marL="914400" lvl="1" indent="-452438">
              <a:buClr>
                <a:schemeClr val="tx1"/>
              </a:buClr>
              <a:buSzTx/>
              <a:buFont typeface="Wingdings" pitchFamily="2" charset="2"/>
              <a:buAutoNum type="alphaLcPeriod"/>
              <a:defRPr/>
            </a:pPr>
            <a:r>
              <a:rPr lang="en-US" dirty="0"/>
              <a:t>4</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
        <p:nvSpPr>
          <p:cNvPr id="3" name="TextBox 2"/>
          <p:cNvSpPr txBox="1"/>
          <p:nvPr/>
        </p:nvSpPr>
        <p:spPr>
          <a:xfrm>
            <a:off x="2286000" y="1521254"/>
            <a:ext cx="6442469" cy="1449115"/>
          </a:xfrm>
          <a:prstGeom prst="rect">
            <a:avLst/>
          </a:prstGeom>
          <a:solidFill>
            <a:srgbClr val="FFFFFF"/>
          </a:solidFill>
          <a:ln w="38100" cmpd="sng">
            <a:solidFill>
              <a:schemeClr val="tx2"/>
            </a:solidFill>
          </a:ln>
        </p:spPr>
        <p:txBody>
          <a:bodyPr vert="horz" wrap="none" lIns="88900" tIns="88900" rIns="266700" bIns="88900" rtlCol="0">
            <a:spAutoFit/>
          </a:bodyPr>
          <a:lstStyle/>
          <a:p>
            <a:pPr>
              <a:lnSpc>
                <a:spcPct val="85000"/>
              </a:lnSpc>
            </a:pPr>
            <a:r>
              <a:rPr lang="en-US" b="1" dirty="0">
                <a:latin typeface="Courier New"/>
              </a:rPr>
              <a:t>array quarter{4} Jan Apr Jul Oct;</a:t>
            </a:r>
          </a:p>
          <a:p>
            <a:pPr>
              <a:lnSpc>
                <a:spcPct val="85000"/>
              </a:lnSpc>
            </a:pPr>
            <a:r>
              <a:rPr lang="en-US" b="1" dirty="0">
                <a:latin typeface="Courier New"/>
              </a:rPr>
              <a:t>do i=1 to 4;</a:t>
            </a:r>
          </a:p>
          <a:p>
            <a:pPr>
              <a:lnSpc>
                <a:spcPct val="85000"/>
              </a:lnSpc>
            </a:pPr>
            <a:r>
              <a:rPr lang="en-US" b="1" dirty="0">
                <a:latin typeface="Courier New"/>
              </a:rPr>
              <a:t>   </a:t>
            </a:r>
            <a:r>
              <a:rPr lang="en-US" b="1" dirty="0" err="1">
                <a:latin typeface="Courier New"/>
              </a:rPr>
              <a:t>yeargoal</a:t>
            </a:r>
            <a:r>
              <a:rPr lang="en-US" b="1" dirty="0">
                <a:latin typeface="Courier New"/>
              </a:rPr>
              <a:t>=quarter{i}*1.2;</a:t>
            </a:r>
          </a:p>
          <a:p>
            <a:pPr>
              <a:lnSpc>
                <a:spcPct val="85000"/>
              </a:lnSpc>
            </a:pPr>
            <a:r>
              <a:rPr lang="en-US" b="1" dirty="0">
                <a:latin typeface="Courier New"/>
              </a:rPr>
              <a:t>end;</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Business Scenario</a:t>
            </a:r>
          </a:p>
        </p:txBody>
      </p:sp>
      <p:sp>
        <p:nvSpPr>
          <p:cNvPr id="21507" name="Rectangle 3"/>
          <p:cNvSpPr>
            <a:spLocks noGrp="1" noChangeArrowheads="1"/>
          </p:cNvSpPr>
          <p:nvPr>
            <p:ph idx="1"/>
          </p:nvPr>
        </p:nvSpPr>
        <p:spPr>
          <a:xfrm>
            <a:off x="685800" y="1071563"/>
            <a:ext cx="7769225" cy="4267200"/>
          </a:xfrm>
        </p:spPr>
        <p:txBody>
          <a:bodyPr/>
          <a:lstStyle/>
          <a:p>
            <a:r>
              <a:rPr lang="en-US" dirty="0"/>
              <a:t>On January 1 of each year, an Orion Star employee invests $5,000 in an account. Determine the value </a:t>
            </a:r>
            <a:br>
              <a:rPr lang="en-US" dirty="0"/>
            </a:br>
            <a:r>
              <a:rPr lang="en-US" dirty="0"/>
              <a:t>of the account after three years based on a constant annual interest rate of 4.5 percent, starting in 2008. </a:t>
            </a:r>
          </a:p>
        </p:txBody>
      </p:sp>
      <p:sp>
        <p:nvSpPr>
          <p:cNvPr id="13" name="Slide Number Placeholder 3"/>
          <p:cNvSpPr>
            <a:spLocks noGrp="1"/>
          </p:cNvSpPr>
          <p:nvPr>
            <p:ph type="sldNum" sz="quarter" idx="10"/>
          </p:nvPr>
        </p:nvSpPr>
        <p:spPr/>
        <p:txBody>
          <a:bodyPr/>
          <a:lstStyle/>
          <a:p>
            <a:pPr>
              <a:defRPr/>
            </a:pPr>
            <a:fld id="{4EC27456-B767-47DB-991F-2BA526AE9014}" type="slidenum">
              <a:rPr lang="en-US"/>
              <a:pPr>
                <a:defRPr/>
              </a:pPr>
              <a:t>13</a:t>
            </a:fld>
            <a:endParaRPr lang="en-US" b="0" dirty="0">
              <a:latin typeface="Times New Roman" pitchFamily="18" charset="0"/>
            </a:endParaRPr>
          </a:p>
        </p:txBody>
      </p:sp>
      <p:sp>
        <p:nvSpPr>
          <p:cNvPr id="21509"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21510"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21511"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21513" name="Text Box 11"/>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p207d03</a:t>
            </a:r>
          </a:p>
        </p:txBody>
      </p:sp>
      <p:pic>
        <p:nvPicPr>
          <p:cNvPr id="5" name="Picture 3" descr="\\sashq\root\dept\PSD\GRAPHICS\Illustrations\Backgrounds\background_yellow_haze_rou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811352" y="2746961"/>
            <a:ext cx="3264823" cy="34169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ashq\root\dept\PSD\GRAPHICS\Illustrations\Currency\fiveThousan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3212" y="3700230"/>
            <a:ext cx="2323193" cy="1131289"/>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2189021" y="4323491"/>
            <a:ext cx="1145665" cy="1207795"/>
            <a:chOff x="7658804" y="3391355"/>
            <a:chExt cx="986408" cy="986408"/>
          </a:xfrm>
        </p:grpSpPr>
        <p:pic>
          <p:nvPicPr>
            <p:cNvPr id="31" name="Picture 4" descr="C:\Users\saskjf\AppData\Local\Microsoft\Windows\Temporary Internet Files\Content.IE5\QPBGDO00\MC90044136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8804" y="3391355"/>
              <a:ext cx="986408" cy="98640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7884628" y="3730625"/>
              <a:ext cx="661378" cy="326770"/>
            </a:xfrm>
            <a:prstGeom prst="rect">
              <a:avLst/>
            </a:prstGeom>
            <a:noFill/>
          </p:spPr>
          <p:txBody>
            <a:bodyPr wrap="none" rtlCol="0">
              <a:spAutoFit/>
            </a:bodyPr>
            <a:lstStyle/>
            <a:p>
              <a:r>
                <a:rPr lang="en-US" sz="2000" b="1" dirty="0"/>
                <a:t>4.5%</a:t>
              </a:r>
            </a:p>
          </p:txBody>
        </p:sp>
      </p:grpSp>
      <p:pic>
        <p:nvPicPr>
          <p:cNvPr id="2050" name="Picture 2" descr="\\sashq\root\dept\PSD\GRAPHICS\Illustrations\Arrows\arrow_med_dow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4349640" y="3907121"/>
            <a:ext cx="648257" cy="1015315"/>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6368248" y="2976190"/>
            <a:ext cx="1363308" cy="1311536"/>
            <a:chOff x="5174627" y="2823049"/>
            <a:chExt cx="1363308" cy="1311536"/>
          </a:xfrm>
        </p:grpSpPr>
        <p:pic>
          <p:nvPicPr>
            <p:cNvPr id="33" name="Picture 3" descr="\\sashq\root\dept\PSD\GRAPHICS\Illustrations\Measurement Tools\calendar_nohighligh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74627" y="2823049"/>
              <a:ext cx="1363308" cy="13115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401682" y="3223545"/>
              <a:ext cx="909197" cy="461665"/>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round/>
              <a:headEnd type="none" w="med" len="med"/>
              <a:tailEnd type="none" w="med" len="med"/>
            </a:ln>
            <a:effectLst>
              <a:outerShdw blurRad="40005" dist="22860" dir="5400000" rotWithShape="0">
                <a:scrgbClr r="0" g="0" b="0">
                  <a:alpha val="35000"/>
                </a:scrgbClr>
              </a:outerShdw>
            </a:effectLst>
          </p:spPr>
          <p:txBody>
            <a:bodyPr vert="horz" wrap="square" rtlCol="0">
              <a:spAutoFit/>
            </a:bodyPr>
            <a:lstStyle/>
            <a:p>
              <a:r>
                <a:rPr lang="en-US" dirty="0">
                  <a:solidFill>
                    <a:srgbClr val="000000"/>
                  </a:solidFill>
                </a:rPr>
                <a:t>2008</a:t>
              </a:r>
            </a:p>
          </p:txBody>
        </p:sp>
      </p:grpSp>
      <p:grpSp>
        <p:nvGrpSpPr>
          <p:cNvPr id="9" name="Group 8"/>
          <p:cNvGrpSpPr/>
          <p:nvPr/>
        </p:nvGrpSpPr>
        <p:grpSpPr>
          <a:xfrm>
            <a:off x="5727278" y="3700230"/>
            <a:ext cx="1363308" cy="1311536"/>
            <a:chOff x="5727278" y="3700230"/>
            <a:chExt cx="1363308" cy="1311536"/>
          </a:xfrm>
        </p:grpSpPr>
        <p:pic>
          <p:nvPicPr>
            <p:cNvPr id="34" name="Picture 3" descr="\\sashq\root\dept\PSD\GRAPHICS\Illustrations\Measurement Tools\calendar_nohighligh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7278" y="3700230"/>
              <a:ext cx="1363308" cy="131153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959588" y="4056893"/>
              <a:ext cx="898687" cy="461665"/>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round/>
              <a:headEnd type="none" w="med" len="med"/>
              <a:tailEnd type="none" w="med" len="med"/>
            </a:ln>
            <a:effectLst>
              <a:outerShdw blurRad="40005" dist="22860" dir="5400000" rotWithShape="0">
                <a:scrgbClr r="0" g="0" b="0">
                  <a:alpha val="35000"/>
                </a:scrgbClr>
              </a:outerShdw>
            </a:effectLst>
          </p:spPr>
          <p:txBody>
            <a:bodyPr vert="horz" wrap="square" rtlCol="0">
              <a:spAutoFit/>
            </a:bodyPr>
            <a:lstStyle/>
            <a:p>
              <a:r>
                <a:rPr lang="en-US" dirty="0">
                  <a:solidFill>
                    <a:srgbClr val="000000"/>
                  </a:solidFill>
                </a:rPr>
                <a:t>2009</a:t>
              </a:r>
            </a:p>
          </p:txBody>
        </p:sp>
      </p:grpSp>
      <p:grpSp>
        <p:nvGrpSpPr>
          <p:cNvPr id="10" name="Group 9"/>
          <p:cNvGrpSpPr/>
          <p:nvPr/>
        </p:nvGrpSpPr>
        <p:grpSpPr>
          <a:xfrm>
            <a:off x="5143096" y="4414778"/>
            <a:ext cx="1363308" cy="1311536"/>
            <a:chOff x="5632685" y="4583626"/>
            <a:chExt cx="1363308" cy="1311536"/>
          </a:xfrm>
        </p:grpSpPr>
        <p:pic>
          <p:nvPicPr>
            <p:cNvPr id="35" name="Picture 3" descr="\\sashq\root\dept\PSD\GRAPHICS\Illustrations\Measurement Tools\calendar_nohighligh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2685" y="4583626"/>
              <a:ext cx="1363308" cy="131153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870250" y="5000367"/>
              <a:ext cx="898687" cy="461665"/>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round/>
              <a:headEnd type="none" w="med" len="med"/>
              <a:tailEnd type="none" w="med" len="med"/>
            </a:ln>
            <a:effectLst>
              <a:outerShdw blurRad="40005" dist="22860" dir="5400000" rotWithShape="0">
                <a:scrgbClr r="0" g="0" b="0">
                  <a:alpha val="35000"/>
                </a:scrgbClr>
              </a:outerShdw>
            </a:effectLst>
          </p:spPr>
          <p:txBody>
            <a:bodyPr vert="horz" wrap="square" rtlCol="0">
              <a:spAutoFit/>
            </a:bodyPr>
            <a:lstStyle/>
            <a:p>
              <a:r>
                <a:rPr lang="en-US" dirty="0">
                  <a:solidFill>
                    <a:srgbClr val="000000"/>
                  </a:solidFill>
                </a:rPr>
                <a:t>2010</a:t>
              </a:r>
            </a:p>
          </p:txBody>
        </p:sp>
      </p:grpSp>
    </p:spTree>
    <p:extLst>
      <p:ext uri="{BB962C8B-B14F-4D97-AF65-F5344CB8AC3E}">
        <p14:creationId xmlns:p14="http://schemas.microsoft.com/office/powerpoint/2010/main" val="147906368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r>
              <a:rPr lang="en-US"/>
              <a:t>Execution: Performing Repetitive Calculations</a:t>
            </a:r>
          </a:p>
        </p:txBody>
      </p:sp>
      <p:sp>
        <p:nvSpPr>
          <p:cNvPr id="2" name="Content Placeholder 1"/>
          <p:cNvSpPr>
            <a:spLocks noGrp="1"/>
          </p:cNvSpPr>
          <p:nvPr>
            <p:ph idx="1"/>
          </p:nvPr>
        </p:nvSpPr>
        <p:spPr>
          <a:xfrm>
            <a:off x="685800" y="5494338"/>
            <a:ext cx="7848600" cy="1156719"/>
          </a:xfrm>
        </p:spPr>
        <p:txBody>
          <a:bodyPr/>
          <a:lstStyle/>
          <a:p>
            <a:pPr marL="682625" indent="-682625"/>
            <a:r>
              <a:rPr lang="en-US" b="1" dirty="0">
                <a:sym typeface="Wingdings" pitchFamily="2" charset="2"/>
              </a:rPr>
              <a:t> 	</a:t>
            </a:r>
            <a:r>
              <a:rPr lang="en-US" b="1" dirty="0"/>
              <a:t>Capital</a:t>
            </a:r>
            <a:r>
              <a:rPr lang="en-US" dirty="0"/>
              <a:t> is used in a sum statement, so it is 	 initialized to zero automatically and retained.</a:t>
            </a:r>
          </a:p>
          <a:p>
            <a:endParaRPr lang="en-US" dirty="0"/>
          </a:p>
        </p:txBody>
      </p:sp>
      <p:sp>
        <p:nvSpPr>
          <p:cNvPr id="43" name="Slide Number Placeholder 3"/>
          <p:cNvSpPr>
            <a:spLocks noGrp="1"/>
          </p:cNvSpPr>
          <p:nvPr>
            <p:ph type="sldNum" sz="quarter" idx="4294967295"/>
          </p:nvPr>
        </p:nvSpPr>
        <p:spPr>
          <a:xfrm>
            <a:off x="0" y="6770688"/>
            <a:ext cx="98425" cy="87312"/>
          </a:xfrm>
        </p:spPr>
        <p:txBody>
          <a:bodyPr/>
          <a:lstStyle/>
          <a:p>
            <a:pPr>
              <a:defRPr/>
            </a:pPr>
            <a:fld id="{88AC6002-8CE2-490F-8A16-E768A8921EB2}" type="slidenum">
              <a:rPr lang="en-US"/>
              <a:pPr>
                <a:defRPr/>
              </a:pPr>
              <a:t>14</a:t>
            </a:fld>
            <a:endParaRPr lang="en-US" b="0" dirty="0">
              <a:latin typeface="Times New Roman" pitchFamily="18" charset="0"/>
            </a:endParaRPr>
          </a:p>
        </p:txBody>
      </p:sp>
      <p:sp>
        <p:nvSpPr>
          <p:cNvPr id="22532"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Arial"/>
              </a:rPr>
              <a:t>...</a:t>
            </a:r>
          </a:p>
        </p:txBody>
      </p:sp>
      <p:sp>
        <p:nvSpPr>
          <p:cNvPr id="22533"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22534" name="Rectangle 5"/>
          <p:cNvSpPr>
            <a:spLocks noChangeArrowheads="1"/>
          </p:cNvSpPr>
          <p:nvPr/>
        </p:nvSpPr>
        <p:spPr bwMode="auto">
          <a:xfrm>
            <a:off x="684213" y="1133475"/>
            <a:ext cx="6934200" cy="20066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b="1">
                <a:latin typeface="Courier New" pitchFamily="49" charset="0"/>
              </a:rPr>
              <a:t>data invest;</a:t>
            </a:r>
            <a:br>
              <a:rPr lang="en-US" b="1">
                <a:latin typeface="Courier New" pitchFamily="49" charset="0"/>
              </a:rPr>
            </a:br>
            <a:r>
              <a:rPr lang="en-US" b="1">
                <a:latin typeface="Courier New" pitchFamily="49" charset="0"/>
              </a:rPr>
              <a:t>   do Year=2008 to 2010;</a:t>
            </a:r>
            <a:br>
              <a:rPr lang="en-US" b="1">
                <a:latin typeface="Courier New" pitchFamily="49" charset="0"/>
              </a:rPr>
            </a:br>
            <a:r>
              <a:rPr lang="en-US" b="1">
                <a:latin typeface="Courier New" pitchFamily="49" charset="0"/>
              </a:rPr>
              <a:t>      Capital+5000;</a:t>
            </a:r>
            <a:br>
              <a:rPr lang="en-US" b="1">
                <a:latin typeface="Courier New" pitchFamily="49" charset="0"/>
              </a:rPr>
            </a:br>
            <a:r>
              <a:rPr lang="en-US" b="1">
                <a:latin typeface="Courier New" pitchFamily="49" charset="0"/>
              </a:rPr>
              <a:t>      Capital+(Capital*.045);</a:t>
            </a:r>
            <a:br>
              <a:rPr lang="en-US" b="1">
                <a:latin typeface="Courier New" pitchFamily="49" charset="0"/>
              </a:rPr>
            </a:br>
            <a:r>
              <a:rPr lang="en-US" b="1">
                <a:latin typeface="Courier New" pitchFamily="49" charset="0"/>
              </a:rPr>
              <a:t>   end;</a:t>
            </a:r>
            <a:br>
              <a:rPr lang="en-US" b="1">
                <a:latin typeface="Courier New" pitchFamily="49" charset="0"/>
              </a:rPr>
            </a:br>
            <a:r>
              <a:rPr lang="en-US" b="1">
                <a:latin typeface="Courier New" pitchFamily="49" charset="0"/>
              </a:rPr>
              <a:t>run;</a:t>
            </a:r>
          </a:p>
        </p:txBody>
      </p:sp>
      <p:graphicFrame>
        <p:nvGraphicFramePr>
          <p:cNvPr id="555187" name="Group 179"/>
          <p:cNvGraphicFramePr>
            <a:graphicFrameLocks noGrp="1"/>
          </p:cNvGraphicFramePr>
          <p:nvPr/>
        </p:nvGraphicFramePr>
        <p:xfrm>
          <a:off x="501650" y="4010025"/>
          <a:ext cx="7772400" cy="105730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6573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_N_</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2550" name="AutoShape 38"/>
          <p:cNvSpPr>
            <a:spLocks noChangeArrowheads="1"/>
          </p:cNvSpPr>
          <p:nvPr/>
        </p:nvSpPr>
        <p:spPr bwMode="auto">
          <a:xfrm>
            <a:off x="3098800" y="4370388"/>
            <a:ext cx="376238"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22552" name="Rectangle 40"/>
          <p:cNvSpPr>
            <a:spLocks noChangeArrowheads="1"/>
          </p:cNvSpPr>
          <p:nvPr>
            <p:custDataLst>
              <p:tags r:id="rId1"/>
            </p:custDataLst>
          </p:nvPr>
        </p:nvSpPr>
        <p:spPr bwMode="auto">
          <a:xfrm>
            <a:off x="728663" y="1177925"/>
            <a:ext cx="22161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22553" name="Text Box 41"/>
          <p:cNvSpPr txBox="1">
            <a:spLocks noChangeArrowheads="1"/>
          </p:cNvSpPr>
          <p:nvPr>
            <p:custDataLst>
              <p:tags r:id="rId2"/>
            </p:custDataLst>
          </p:nvPr>
        </p:nvSpPr>
        <p:spPr bwMode="auto">
          <a:xfrm>
            <a:off x="4222750" y="3448050"/>
            <a:ext cx="2222500" cy="607258"/>
          </a:xfrm>
          <a:prstGeom prst="roundRect">
            <a:avLst/>
          </a:prstGeom>
          <a:solidFill>
            <a:srgbClr val="0053C3"/>
          </a:solidFill>
          <a:ln w="19050">
            <a:solidFill>
              <a:srgbClr val="000000"/>
            </a:solidFill>
            <a:miter lim="800000"/>
            <a:headEnd type="none" w="med" len="lg"/>
            <a:tailEnd type="none" w="med" len="lg"/>
          </a:ln>
        </p:spPr>
        <p:txBody>
          <a:bodyPr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solidFill>
                  <a:srgbClr val="FFFFFF"/>
                </a:solidFill>
                <a:latin typeface="Arial"/>
              </a:rPr>
              <a:t>Initialize PDV</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9161" y="4367262"/>
            <a:ext cx="353599" cy="323116"/>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p:txBody>
          <a:bodyPr/>
          <a:lstStyle/>
          <a:p>
            <a:r>
              <a:rPr lang="en-US" dirty="0"/>
              <a:t>Execution: Performing Repetitive Calculations</a:t>
            </a:r>
          </a:p>
        </p:txBody>
      </p:sp>
      <p:sp>
        <p:nvSpPr>
          <p:cNvPr id="42" name="Slide Number Placeholder 3"/>
          <p:cNvSpPr>
            <a:spLocks noGrp="1"/>
          </p:cNvSpPr>
          <p:nvPr>
            <p:ph type="sldNum" sz="quarter" idx="10"/>
          </p:nvPr>
        </p:nvSpPr>
        <p:spPr/>
        <p:txBody>
          <a:bodyPr/>
          <a:lstStyle/>
          <a:p>
            <a:pPr>
              <a:defRPr/>
            </a:pPr>
            <a:fld id="{3814BAF7-5C66-4586-A710-66685F0664F9}" type="slidenum">
              <a:rPr lang="en-US"/>
              <a:pPr>
                <a:defRPr/>
              </a:pPr>
              <a:t>15</a:t>
            </a:fld>
            <a:endParaRPr lang="en-US" b="0" dirty="0">
              <a:latin typeface="Times New Roman" pitchFamily="18" charset="0"/>
            </a:endParaRPr>
          </a:p>
        </p:txBody>
      </p:sp>
      <p:sp>
        <p:nvSpPr>
          <p:cNvPr id="23556"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Arial"/>
              </a:rPr>
              <a:t>...</a:t>
            </a:r>
          </a:p>
        </p:txBody>
      </p:sp>
      <p:sp>
        <p:nvSpPr>
          <p:cNvPr id="23557"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23558" name="Rectangle 5"/>
          <p:cNvSpPr>
            <a:spLocks noChangeArrowheads="1"/>
          </p:cNvSpPr>
          <p:nvPr/>
        </p:nvSpPr>
        <p:spPr bwMode="auto">
          <a:xfrm>
            <a:off x="684213" y="1133475"/>
            <a:ext cx="6934200" cy="20066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b="1">
                <a:latin typeface="Courier New" pitchFamily="49" charset="0"/>
              </a:rPr>
              <a:t>data invest;</a:t>
            </a:r>
            <a:br>
              <a:rPr lang="en-US" b="1">
                <a:latin typeface="Courier New" pitchFamily="49" charset="0"/>
              </a:rPr>
            </a:br>
            <a:r>
              <a:rPr lang="en-US" b="1">
                <a:latin typeface="Courier New" pitchFamily="49" charset="0"/>
              </a:rPr>
              <a:t>   do Year=2008 to 2010;</a:t>
            </a:r>
            <a:br>
              <a:rPr lang="en-US" b="1">
                <a:latin typeface="Courier New" pitchFamily="49" charset="0"/>
              </a:rPr>
            </a:br>
            <a:r>
              <a:rPr lang="en-US" b="1">
                <a:latin typeface="Courier New" pitchFamily="49" charset="0"/>
              </a:rPr>
              <a:t>      Capital+5000;</a:t>
            </a:r>
            <a:br>
              <a:rPr lang="en-US" b="1">
                <a:latin typeface="Courier New" pitchFamily="49" charset="0"/>
              </a:rPr>
            </a:br>
            <a:r>
              <a:rPr lang="en-US" b="1">
                <a:latin typeface="Courier New" pitchFamily="49" charset="0"/>
              </a:rPr>
              <a:t>      Capital+(Capital*.045);</a:t>
            </a:r>
            <a:br>
              <a:rPr lang="en-US" b="1">
                <a:latin typeface="Courier New" pitchFamily="49" charset="0"/>
              </a:rPr>
            </a:br>
            <a:r>
              <a:rPr lang="en-US" b="1">
                <a:latin typeface="Courier New" pitchFamily="49" charset="0"/>
              </a:rPr>
              <a:t>   end;</a:t>
            </a:r>
            <a:br>
              <a:rPr lang="en-US" b="1">
                <a:latin typeface="Courier New" pitchFamily="49" charset="0"/>
              </a:rPr>
            </a:br>
            <a:r>
              <a:rPr lang="en-US" b="1">
                <a:latin typeface="Courier New" pitchFamily="49" charset="0"/>
              </a:rPr>
              <a:t>run;</a:t>
            </a:r>
          </a:p>
        </p:txBody>
      </p:sp>
      <p:graphicFrame>
        <p:nvGraphicFramePr>
          <p:cNvPr id="557155" name="Group 99"/>
          <p:cNvGraphicFramePr>
            <a:graphicFrameLocks noGrp="1"/>
          </p:cNvGraphicFramePr>
          <p:nvPr/>
        </p:nvGraphicFramePr>
        <p:xfrm>
          <a:off x="501650" y="4010025"/>
          <a:ext cx="7772400" cy="105730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6573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_N_</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2008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3574" name="AutoShape 38"/>
          <p:cNvSpPr>
            <a:spLocks noChangeArrowheads="1"/>
          </p:cNvSpPr>
          <p:nvPr/>
        </p:nvSpPr>
        <p:spPr bwMode="auto">
          <a:xfrm>
            <a:off x="3098800" y="4370388"/>
            <a:ext cx="376238"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23577" name="Rectangle 44"/>
          <p:cNvSpPr>
            <a:spLocks noChangeArrowheads="1"/>
          </p:cNvSpPr>
          <p:nvPr>
            <p:custDataLst>
              <p:tags r:id="rId1"/>
            </p:custDataLst>
          </p:nvPr>
        </p:nvSpPr>
        <p:spPr bwMode="auto">
          <a:xfrm>
            <a:off x="1276350" y="1489075"/>
            <a:ext cx="385921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2" name="AutoShape 43"/>
          <p:cNvSpPr>
            <a:spLocks noChangeArrowheads="1"/>
          </p:cNvSpPr>
          <p:nvPr/>
        </p:nvSpPr>
        <p:spPr bwMode="auto">
          <a:xfrm>
            <a:off x="6181344" y="1124712"/>
            <a:ext cx="2212975" cy="2017574"/>
          </a:xfrm>
          <a:prstGeom prst="flowChartDecision">
            <a:avLst/>
          </a:prstGeom>
          <a:solidFill>
            <a:srgbClr val="9C0409"/>
          </a:solidFill>
          <a:ln w="28575">
            <a:solidFill>
              <a:srgbClr val="950409"/>
            </a:solidFill>
            <a:miter lim="800000"/>
            <a:headEnd type="none" w="sm" len="sm"/>
            <a:tailEnd type="none" w="sm" len="sm"/>
          </a:ln>
        </p:spPr>
        <p:txBody>
          <a:bodyPr>
            <a:spAutoFit/>
          </a:bodyPr>
          <a:lstStyle/>
          <a:p>
            <a:pPr algn="ctr" fontAlgn="base">
              <a:spcBef>
                <a:spcPts val="25"/>
              </a:spcBef>
              <a:spcAft>
                <a:spcPct val="17000"/>
              </a:spcAft>
            </a:pPr>
            <a:r>
              <a:rPr lang="en-US" sz="2000" b="1" dirty="0">
                <a:solidFill>
                  <a:srgbClr val="FFFFFF"/>
                </a:solidFill>
              </a:rPr>
              <a:t>Is Year</a:t>
            </a:r>
            <a:br>
              <a:rPr lang="en-US" sz="2000" b="1" dirty="0">
                <a:solidFill>
                  <a:srgbClr val="FFFFFF"/>
                </a:solidFill>
              </a:rPr>
            </a:br>
            <a:r>
              <a:rPr lang="en-US" sz="2000" b="1" dirty="0">
                <a:solidFill>
                  <a:srgbClr val="FFFFFF"/>
                </a:solidFill>
              </a:rPr>
              <a:t>out of</a:t>
            </a:r>
            <a:br>
              <a:rPr lang="en-US" sz="2000" b="1" dirty="0">
                <a:solidFill>
                  <a:srgbClr val="FFFFFF"/>
                </a:solidFill>
              </a:rPr>
            </a:br>
            <a:r>
              <a:rPr lang="en-US" sz="2000" b="1" dirty="0">
                <a:solidFill>
                  <a:srgbClr val="FFFFFF"/>
                </a:solidFill>
              </a:rPr>
              <a:t>range?</a:t>
            </a: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9161" y="4367262"/>
            <a:ext cx="353599" cy="323116"/>
          </a:xfrm>
          <a:prstGeom prst="rect">
            <a:avLst/>
          </a:prstGeom>
        </p:spPr>
      </p:pic>
    </p:spTree>
    <p:extLst>
      <p:ext uri="{BB962C8B-B14F-4D97-AF65-F5344CB8AC3E}">
        <p14:creationId xmlns:p14="http://schemas.microsoft.com/office/powerpoint/2010/main" val="166327200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p:txBody>
          <a:bodyPr/>
          <a:lstStyle/>
          <a:p>
            <a:r>
              <a:rPr lang="en-US"/>
              <a:t>Execution: Performing Repetitive Calculations</a:t>
            </a:r>
          </a:p>
        </p:txBody>
      </p:sp>
      <p:sp>
        <p:nvSpPr>
          <p:cNvPr id="42" name="Slide Number Placeholder 3"/>
          <p:cNvSpPr>
            <a:spLocks noGrp="1"/>
          </p:cNvSpPr>
          <p:nvPr>
            <p:ph type="sldNum" sz="quarter" idx="10"/>
          </p:nvPr>
        </p:nvSpPr>
        <p:spPr/>
        <p:txBody>
          <a:bodyPr/>
          <a:lstStyle/>
          <a:p>
            <a:pPr>
              <a:defRPr/>
            </a:pPr>
            <a:fld id="{A4761667-6CA2-4053-A9BB-546E2CA7A06B}" type="slidenum">
              <a:rPr lang="en-US"/>
              <a:pPr>
                <a:defRPr/>
              </a:pPr>
              <a:t>16</a:t>
            </a:fld>
            <a:endParaRPr lang="en-US" b="0" dirty="0">
              <a:latin typeface="Times New Roman" pitchFamily="18" charset="0"/>
            </a:endParaRPr>
          </a:p>
        </p:txBody>
      </p:sp>
      <p:sp>
        <p:nvSpPr>
          <p:cNvPr id="24580"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Arial"/>
              </a:rPr>
              <a:t>...</a:t>
            </a:r>
          </a:p>
        </p:txBody>
      </p:sp>
      <p:sp>
        <p:nvSpPr>
          <p:cNvPr id="24581"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24582" name="Rectangle 5"/>
          <p:cNvSpPr>
            <a:spLocks noChangeArrowheads="1"/>
          </p:cNvSpPr>
          <p:nvPr/>
        </p:nvSpPr>
        <p:spPr bwMode="auto">
          <a:xfrm>
            <a:off x="684213" y="1133475"/>
            <a:ext cx="6934200" cy="20066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b="1">
                <a:latin typeface="Courier New" pitchFamily="49" charset="0"/>
              </a:rPr>
              <a:t>data invest;</a:t>
            </a:r>
            <a:br>
              <a:rPr lang="en-US" b="1">
                <a:latin typeface="Courier New" pitchFamily="49" charset="0"/>
              </a:rPr>
            </a:br>
            <a:r>
              <a:rPr lang="en-US" b="1">
                <a:latin typeface="Courier New" pitchFamily="49" charset="0"/>
              </a:rPr>
              <a:t>   do Year=2008 to 2010;</a:t>
            </a:r>
            <a:br>
              <a:rPr lang="en-US" b="1">
                <a:latin typeface="Courier New" pitchFamily="49" charset="0"/>
              </a:rPr>
            </a:br>
            <a:r>
              <a:rPr lang="en-US" b="1">
                <a:latin typeface="Courier New" pitchFamily="49" charset="0"/>
              </a:rPr>
              <a:t>      Capital+5000;</a:t>
            </a:r>
            <a:br>
              <a:rPr lang="en-US" b="1">
                <a:latin typeface="Courier New" pitchFamily="49" charset="0"/>
              </a:rPr>
            </a:br>
            <a:r>
              <a:rPr lang="en-US" b="1">
                <a:latin typeface="Courier New" pitchFamily="49" charset="0"/>
              </a:rPr>
              <a:t>      Capital+(Capital*.045);</a:t>
            </a:r>
            <a:br>
              <a:rPr lang="en-US" b="1">
                <a:latin typeface="Courier New" pitchFamily="49" charset="0"/>
              </a:rPr>
            </a:br>
            <a:r>
              <a:rPr lang="en-US" b="1">
                <a:latin typeface="Courier New" pitchFamily="49" charset="0"/>
              </a:rPr>
              <a:t>   end;</a:t>
            </a:r>
            <a:br>
              <a:rPr lang="en-US" b="1">
                <a:latin typeface="Courier New" pitchFamily="49" charset="0"/>
              </a:rPr>
            </a:br>
            <a:r>
              <a:rPr lang="en-US" b="1">
                <a:latin typeface="Courier New" pitchFamily="49" charset="0"/>
              </a:rPr>
              <a:t>run;</a:t>
            </a:r>
          </a:p>
        </p:txBody>
      </p:sp>
      <p:graphicFrame>
        <p:nvGraphicFramePr>
          <p:cNvPr id="559203" name="Group 99"/>
          <p:cNvGraphicFramePr>
            <a:graphicFrameLocks noGrp="1"/>
          </p:cNvGraphicFramePr>
          <p:nvPr/>
        </p:nvGraphicFramePr>
        <p:xfrm>
          <a:off x="501650" y="4010025"/>
          <a:ext cx="7772400" cy="105730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6573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_N_</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2008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5000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4598" name="AutoShape 38"/>
          <p:cNvSpPr>
            <a:spLocks noChangeArrowheads="1"/>
          </p:cNvSpPr>
          <p:nvPr/>
        </p:nvSpPr>
        <p:spPr bwMode="auto">
          <a:xfrm>
            <a:off x="3098800" y="4370388"/>
            <a:ext cx="376238"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24600" name="Rectangle 42"/>
          <p:cNvSpPr>
            <a:spLocks noChangeArrowheads="1"/>
          </p:cNvSpPr>
          <p:nvPr>
            <p:custDataLst>
              <p:tags r:id="rId1"/>
            </p:custDataLst>
          </p:nvPr>
        </p:nvSpPr>
        <p:spPr bwMode="auto">
          <a:xfrm>
            <a:off x="1824038" y="1800225"/>
            <a:ext cx="23987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24601" name="AutoShape 44"/>
          <p:cNvSpPr>
            <a:spLocks/>
          </p:cNvSpPr>
          <p:nvPr/>
        </p:nvSpPr>
        <p:spPr bwMode="auto">
          <a:xfrm>
            <a:off x="6022975" y="3556818"/>
            <a:ext cx="1355725" cy="487313"/>
          </a:xfrm>
          <a:prstGeom prst="borderCallout2">
            <a:avLst>
              <a:gd name="adj1" fmla="val 53421"/>
              <a:gd name="adj2" fmla="val 0"/>
              <a:gd name="adj3" fmla="val 53421"/>
              <a:gd name="adj4" fmla="val -1037"/>
              <a:gd name="adj5" fmla="val 152500"/>
              <a:gd name="adj6" fmla="val -87472"/>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sz="2000" b="1">
                <a:solidFill>
                  <a:srgbClr val="FFFFFF"/>
                </a:solidFill>
              </a:rPr>
              <a:t>0 + 5000</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9161" y="4367262"/>
            <a:ext cx="353599" cy="323116"/>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p:txBody>
          <a:bodyPr/>
          <a:lstStyle/>
          <a:p>
            <a:r>
              <a:rPr lang="en-US"/>
              <a:t>Execution: Performing Repetitive Calculations</a:t>
            </a:r>
          </a:p>
        </p:txBody>
      </p:sp>
      <p:sp>
        <p:nvSpPr>
          <p:cNvPr id="42" name="Slide Number Placeholder 3"/>
          <p:cNvSpPr>
            <a:spLocks noGrp="1"/>
          </p:cNvSpPr>
          <p:nvPr>
            <p:ph type="sldNum" sz="quarter" idx="10"/>
          </p:nvPr>
        </p:nvSpPr>
        <p:spPr/>
        <p:txBody>
          <a:bodyPr/>
          <a:lstStyle/>
          <a:p>
            <a:pPr>
              <a:defRPr/>
            </a:pPr>
            <a:fld id="{93FE67A3-0964-40DD-A4A3-6EDA699CDE7A}" type="slidenum">
              <a:rPr lang="en-US"/>
              <a:pPr>
                <a:defRPr/>
              </a:pPr>
              <a:t>17</a:t>
            </a:fld>
            <a:endParaRPr lang="en-US" b="0" dirty="0">
              <a:latin typeface="Times New Roman" pitchFamily="18" charset="0"/>
            </a:endParaRPr>
          </a:p>
        </p:txBody>
      </p:sp>
      <p:sp>
        <p:nvSpPr>
          <p:cNvPr id="25604"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Arial"/>
              </a:rPr>
              <a:t>...</a:t>
            </a:r>
          </a:p>
        </p:txBody>
      </p:sp>
      <p:sp>
        <p:nvSpPr>
          <p:cNvPr id="25605"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25606" name="Rectangle 5"/>
          <p:cNvSpPr>
            <a:spLocks noChangeArrowheads="1"/>
          </p:cNvSpPr>
          <p:nvPr/>
        </p:nvSpPr>
        <p:spPr bwMode="auto">
          <a:xfrm>
            <a:off x="684213" y="1133475"/>
            <a:ext cx="6934200" cy="20066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b="1">
                <a:latin typeface="Courier New" pitchFamily="49" charset="0"/>
              </a:rPr>
              <a:t>data invest;</a:t>
            </a:r>
            <a:br>
              <a:rPr lang="en-US" b="1">
                <a:latin typeface="Courier New" pitchFamily="49" charset="0"/>
              </a:rPr>
            </a:br>
            <a:r>
              <a:rPr lang="en-US" b="1">
                <a:latin typeface="Courier New" pitchFamily="49" charset="0"/>
              </a:rPr>
              <a:t>   do Year=2008 to 2010;</a:t>
            </a:r>
            <a:br>
              <a:rPr lang="en-US" b="1">
                <a:latin typeface="Courier New" pitchFamily="49" charset="0"/>
              </a:rPr>
            </a:br>
            <a:r>
              <a:rPr lang="en-US" b="1">
                <a:latin typeface="Courier New" pitchFamily="49" charset="0"/>
              </a:rPr>
              <a:t>      Capital+5000;</a:t>
            </a:r>
            <a:br>
              <a:rPr lang="en-US" b="1">
                <a:latin typeface="Courier New" pitchFamily="49" charset="0"/>
              </a:rPr>
            </a:br>
            <a:r>
              <a:rPr lang="en-US" b="1">
                <a:latin typeface="Courier New" pitchFamily="49" charset="0"/>
              </a:rPr>
              <a:t>      Capital+(Capital*.045);</a:t>
            </a:r>
            <a:br>
              <a:rPr lang="en-US" b="1">
                <a:latin typeface="Courier New" pitchFamily="49" charset="0"/>
              </a:rPr>
            </a:br>
            <a:r>
              <a:rPr lang="en-US" b="1">
                <a:latin typeface="Courier New" pitchFamily="49" charset="0"/>
              </a:rPr>
              <a:t>   end;</a:t>
            </a:r>
            <a:br>
              <a:rPr lang="en-US" b="1">
                <a:latin typeface="Courier New" pitchFamily="49" charset="0"/>
              </a:rPr>
            </a:br>
            <a:r>
              <a:rPr lang="en-US" b="1">
                <a:latin typeface="Courier New" pitchFamily="49" charset="0"/>
              </a:rPr>
              <a:t>run;</a:t>
            </a:r>
          </a:p>
        </p:txBody>
      </p:sp>
      <p:graphicFrame>
        <p:nvGraphicFramePr>
          <p:cNvPr id="561250" name="Group 98"/>
          <p:cNvGraphicFramePr>
            <a:graphicFrameLocks noGrp="1"/>
          </p:cNvGraphicFramePr>
          <p:nvPr/>
        </p:nvGraphicFramePr>
        <p:xfrm>
          <a:off x="501650" y="4010025"/>
          <a:ext cx="7772400" cy="105730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6573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_N_</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2008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5225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5622" name="AutoShape 38"/>
          <p:cNvSpPr>
            <a:spLocks noChangeArrowheads="1"/>
          </p:cNvSpPr>
          <p:nvPr/>
        </p:nvSpPr>
        <p:spPr bwMode="auto">
          <a:xfrm>
            <a:off x="3098800" y="4370388"/>
            <a:ext cx="376238"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25624" name="AutoShape 41"/>
          <p:cNvSpPr>
            <a:spLocks/>
          </p:cNvSpPr>
          <p:nvPr/>
        </p:nvSpPr>
        <p:spPr bwMode="auto">
          <a:xfrm>
            <a:off x="5802313" y="3556818"/>
            <a:ext cx="2670175" cy="487313"/>
          </a:xfrm>
          <a:prstGeom prst="borderCallout2">
            <a:avLst>
              <a:gd name="adj1" fmla="val 52014"/>
              <a:gd name="adj2" fmla="val -560"/>
              <a:gd name="adj3" fmla="val 49602"/>
              <a:gd name="adj4" fmla="val -458"/>
              <a:gd name="adj5" fmla="val 152306"/>
              <a:gd name="adj6" fmla="val -30796"/>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sz="2000" b="1">
                <a:solidFill>
                  <a:srgbClr val="FFFFFF"/>
                </a:solidFill>
              </a:rPr>
              <a:t>5000 + (5000 * .045)</a:t>
            </a:r>
          </a:p>
        </p:txBody>
      </p:sp>
      <p:sp>
        <p:nvSpPr>
          <p:cNvPr id="25625" name="Rectangle 44"/>
          <p:cNvSpPr>
            <a:spLocks noChangeArrowheads="1"/>
          </p:cNvSpPr>
          <p:nvPr>
            <p:custDataLst>
              <p:tags r:id="rId1"/>
            </p:custDataLst>
          </p:nvPr>
        </p:nvSpPr>
        <p:spPr bwMode="auto">
          <a:xfrm>
            <a:off x="1824038" y="2111375"/>
            <a:ext cx="422433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9161" y="4367262"/>
            <a:ext cx="353599" cy="323116"/>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p:txBody>
          <a:bodyPr/>
          <a:lstStyle/>
          <a:p>
            <a:r>
              <a:rPr lang="en-US"/>
              <a:t>Execution: Performing Repetitive Calculations</a:t>
            </a:r>
          </a:p>
        </p:txBody>
      </p:sp>
      <p:sp>
        <p:nvSpPr>
          <p:cNvPr id="42" name="Slide Number Placeholder 3"/>
          <p:cNvSpPr>
            <a:spLocks noGrp="1"/>
          </p:cNvSpPr>
          <p:nvPr>
            <p:ph type="sldNum" sz="quarter" idx="10"/>
          </p:nvPr>
        </p:nvSpPr>
        <p:spPr/>
        <p:txBody>
          <a:bodyPr/>
          <a:lstStyle/>
          <a:p>
            <a:pPr>
              <a:defRPr/>
            </a:pPr>
            <a:fld id="{911A3189-70D6-47FD-A7DD-713D8D1CE3FD}" type="slidenum">
              <a:rPr lang="en-US"/>
              <a:pPr>
                <a:defRPr/>
              </a:pPr>
              <a:t>18</a:t>
            </a:fld>
            <a:endParaRPr lang="en-US" b="0" dirty="0">
              <a:latin typeface="Times New Roman" pitchFamily="18" charset="0"/>
            </a:endParaRPr>
          </a:p>
        </p:txBody>
      </p:sp>
      <p:sp>
        <p:nvSpPr>
          <p:cNvPr id="26628"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Arial"/>
              </a:rPr>
              <a:t>...</a:t>
            </a:r>
          </a:p>
        </p:txBody>
      </p:sp>
      <p:sp>
        <p:nvSpPr>
          <p:cNvPr id="26629"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26630" name="Rectangle 5"/>
          <p:cNvSpPr>
            <a:spLocks noChangeArrowheads="1"/>
          </p:cNvSpPr>
          <p:nvPr/>
        </p:nvSpPr>
        <p:spPr bwMode="auto">
          <a:xfrm>
            <a:off x="684213" y="1133475"/>
            <a:ext cx="6934200" cy="20066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b="1">
                <a:latin typeface="Courier New" pitchFamily="49" charset="0"/>
              </a:rPr>
              <a:t>data invest;</a:t>
            </a:r>
            <a:br>
              <a:rPr lang="en-US" b="1">
                <a:latin typeface="Courier New" pitchFamily="49" charset="0"/>
              </a:rPr>
            </a:br>
            <a:r>
              <a:rPr lang="en-US" b="1">
                <a:latin typeface="Courier New" pitchFamily="49" charset="0"/>
              </a:rPr>
              <a:t>   do Year=2008 to 2010;</a:t>
            </a:r>
            <a:br>
              <a:rPr lang="en-US" b="1">
                <a:latin typeface="Courier New" pitchFamily="49" charset="0"/>
              </a:rPr>
            </a:br>
            <a:r>
              <a:rPr lang="en-US" b="1">
                <a:latin typeface="Courier New" pitchFamily="49" charset="0"/>
              </a:rPr>
              <a:t>      Capital+5000;</a:t>
            </a:r>
            <a:br>
              <a:rPr lang="en-US" b="1">
                <a:latin typeface="Courier New" pitchFamily="49" charset="0"/>
              </a:rPr>
            </a:br>
            <a:r>
              <a:rPr lang="en-US" b="1">
                <a:latin typeface="Courier New" pitchFamily="49" charset="0"/>
              </a:rPr>
              <a:t>      Capital+(Capital*.045);</a:t>
            </a:r>
            <a:br>
              <a:rPr lang="en-US" b="1">
                <a:latin typeface="Courier New" pitchFamily="49" charset="0"/>
              </a:rPr>
            </a:br>
            <a:r>
              <a:rPr lang="en-US" b="1">
                <a:latin typeface="Courier New" pitchFamily="49" charset="0"/>
              </a:rPr>
              <a:t>   end;</a:t>
            </a:r>
            <a:br>
              <a:rPr lang="en-US" b="1">
                <a:latin typeface="Courier New" pitchFamily="49" charset="0"/>
              </a:rPr>
            </a:br>
            <a:r>
              <a:rPr lang="en-US" b="1">
                <a:latin typeface="Courier New" pitchFamily="49" charset="0"/>
              </a:rPr>
              <a:t>run;</a:t>
            </a:r>
          </a:p>
        </p:txBody>
      </p:sp>
      <p:graphicFrame>
        <p:nvGraphicFramePr>
          <p:cNvPr id="563297" name="Group 97"/>
          <p:cNvGraphicFramePr>
            <a:graphicFrameLocks noGrp="1"/>
          </p:cNvGraphicFramePr>
          <p:nvPr/>
        </p:nvGraphicFramePr>
        <p:xfrm>
          <a:off x="501650" y="4010025"/>
          <a:ext cx="7772400" cy="105730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6573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_N_</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2009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5225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6646" name="AutoShape 38"/>
          <p:cNvSpPr>
            <a:spLocks noChangeArrowheads="1"/>
          </p:cNvSpPr>
          <p:nvPr/>
        </p:nvSpPr>
        <p:spPr bwMode="auto">
          <a:xfrm>
            <a:off x="3098800" y="4370388"/>
            <a:ext cx="376238"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26648" name="AutoShape 40"/>
          <p:cNvSpPr>
            <a:spLocks/>
          </p:cNvSpPr>
          <p:nvPr/>
        </p:nvSpPr>
        <p:spPr bwMode="auto">
          <a:xfrm>
            <a:off x="3249613" y="3601268"/>
            <a:ext cx="1249362" cy="487313"/>
          </a:xfrm>
          <a:prstGeom prst="borderCallout2">
            <a:avLst>
              <a:gd name="adj1" fmla="val 49157"/>
              <a:gd name="adj2" fmla="val -1032"/>
              <a:gd name="adj3" fmla="val 51630"/>
              <a:gd name="adj4" fmla="val -1519"/>
              <a:gd name="adj5" fmla="val 139634"/>
              <a:gd name="adj6" fmla="val -91866"/>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sz="2000" b="1">
                <a:solidFill>
                  <a:srgbClr val="FFFFFF"/>
                </a:solidFill>
              </a:rPr>
              <a:t>Year + 1</a:t>
            </a:r>
          </a:p>
        </p:txBody>
      </p:sp>
      <p:sp>
        <p:nvSpPr>
          <p:cNvPr id="26649" name="Rectangle 42"/>
          <p:cNvSpPr>
            <a:spLocks noChangeArrowheads="1"/>
          </p:cNvSpPr>
          <p:nvPr>
            <p:custDataLst>
              <p:tags r:id="rId1"/>
            </p:custDataLst>
          </p:nvPr>
        </p:nvSpPr>
        <p:spPr bwMode="auto">
          <a:xfrm>
            <a:off x="1276350" y="2422525"/>
            <a:ext cx="7556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9161" y="4367262"/>
            <a:ext cx="353599" cy="323116"/>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p:txBody>
          <a:bodyPr/>
          <a:lstStyle/>
          <a:p>
            <a:r>
              <a:rPr lang="en-US"/>
              <a:t>Execution: Performing Repetitive Calculations</a:t>
            </a:r>
          </a:p>
        </p:txBody>
      </p:sp>
      <p:sp>
        <p:nvSpPr>
          <p:cNvPr id="42" name="Slide Number Placeholder 3"/>
          <p:cNvSpPr>
            <a:spLocks noGrp="1"/>
          </p:cNvSpPr>
          <p:nvPr>
            <p:ph type="sldNum" sz="quarter" idx="10"/>
          </p:nvPr>
        </p:nvSpPr>
        <p:spPr/>
        <p:txBody>
          <a:bodyPr/>
          <a:lstStyle/>
          <a:p>
            <a:pPr>
              <a:defRPr/>
            </a:pPr>
            <a:fld id="{B6AFCE37-2165-4B19-827F-F4F3D439DFAC}" type="slidenum">
              <a:rPr lang="en-US"/>
              <a:pPr>
                <a:defRPr/>
              </a:pPr>
              <a:t>19</a:t>
            </a:fld>
            <a:endParaRPr lang="en-US" b="0" dirty="0">
              <a:latin typeface="Times New Roman" pitchFamily="18" charset="0"/>
            </a:endParaRPr>
          </a:p>
        </p:txBody>
      </p:sp>
      <p:sp>
        <p:nvSpPr>
          <p:cNvPr id="27652"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Arial"/>
              </a:rPr>
              <a:t>...</a:t>
            </a:r>
          </a:p>
        </p:txBody>
      </p:sp>
      <p:sp>
        <p:nvSpPr>
          <p:cNvPr id="27653"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27654" name="Rectangle 5"/>
          <p:cNvSpPr>
            <a:spLocks noChangeArrowheads="1"/>
          </p:cNvSpPr>
          <p:nvPr/>
        </p:nvSpPr>
        <p:spPr bwMode="auto">
          <a:xfrm>
            <a:off x="684213" y="1133475"/>
            <a:ext cx="6934200" cy="20066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b="1">
                <a:latin typeface="Courier New" pitchFamily="49" charset="0"/>
              </a:rPr>
              <a:t>data invest;</a:t>
            </a:r>
            <a:br>
              <a:rPr lang="en-US" b="1">
                <a:latin typeface="Courier New" pitchFamily="49" charset="0"/>
              </a:rPr>
            </a:br>
            <a:r>
              <a:rPr lang="en-US" b="1">
                <a:latin typeface="Courier New" pitchFamily="49" charset="0"/>
              </a:rPr>
              <a:t>   do Year=2008 to 2010;</a:t>
            </a:r>
            <a:br>
              <a:rPr lang="en-US" b="1">
                <a:latin typeface="Courier New" pitchFamily="49" charset="0"/>
              </a:rPr>
            </a:br>
            <a:r>
              <a:rPr lang="en-US" b="1">
                <a:latin typeface="Courier New" pitchFamily="49" charset="0"/>
              </a:rPr>
              <a:t>      Capital+5000;</a:t>
            </a:r>
            <a:br>
              <a:rPr lang="en-US" b="1">
                <a:latin typeface="Courier New" pitchFamily="49" charset="0"/>
              </a:rPr>
            </a:br>
            <a:r>
              <a:rPr lang="en-US" b="1">
                <a:latin typeface="Courier New" pitchFamily="49" charset="0"/>
              </a:rPr>
              <a:t>      Capital+(Capital*.045);</a:t>
            </a:r>
            <a:br>
              <a:rPr lang="en-US" b="1">
                <a:latin typeface="Courier New" pitchFamily="49" charset="0"/>
              </a:rPr>
            </a:br>
            <a:r>
              <a:rPr lang="en-US" b="1">
                <a:latin typeface="Courier New" pitchFamily="49" charset="0"/>
              </a:rPr>
              <a:t>   end;</a:t>
            </a:r>
            <a:br>
              <a:rPr lang="en-US" b="1">
                <a:latin typeface="Courier New" pitchFamily="49" charset="0"/>
              </a:rPr>
            </a:br>
            <a:r>
              <a:rPr lang="en-US" b="1">
                <a:latin typeface="Courier New" pitchFamily="49" charset="0"/>
              </a:rPr>
              <a:t>run;</a:t>
            </a:r>
          </a:p>
        </p:txBody>
      </p:sp>
      <p:graphicFrame>
        <p:nvGraphicFramePr>
          <p:cNvPr id="565348" name="Group 100"/>
          <p:cNvGraphicFramePr>
            <a:graphicFrameLocks noGrp="1"/>
          </p:cNvGraphicFramePr>
          <p:nvPr/>
        </p:nvGraphicFramePr>
        <p:xfrm>
          <a:off x="501650" y="4010025"/>
          <a:ext cx="7772400" cy="105730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6573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_N_</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2009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5225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7670" name="AutoShape 38"/>
          <p:cNvSpPr>
            <a:spLocks noChangeArrowheads="1"/>
          </p:cNvSpPr>
          <p:nvPr/>
        </p:nvSpPr>
        <p:spPr bwMode="auto">
          <a:xfrm>
            <a:off x="3098800" y="4370388"/>
            <a:ext cx="376238"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27672" name="Rectangle 44"/>
          <p:cNvSpPr>
            <a:spLocks noChangeArrowheads="1"/>
          </p:cNvSpPr>
          <p:nvPr>
            <p:custDataLst>
              <p:tags r:id="rId1"/>
            </p:custDataLst>
          </p:nvPr>
        </p:nvSpPr>
        <p:spPr bwMode="auto">
          <a:xfrm>
            <a:off x="1276350" y="1489075"/>
            <a:ext cx="385921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3" name="AutoShape 43"/>
          <p:cNvSpPr>
            <a:spLocks noChangeArrowheads="1"/>
          </p:cNvSpPr>
          <p:nvPr/>
        </p:nvSpPr>
        <p:spPr bwMode="auto">
          <a:xfrm>
            <a:off x="6181344" y="1124712"/>
            <a:ext cx="2212975" cy="2017574"/>
          </a:xfrm>
          <a:prstGeom prst="flowChartDecision">
            <a:avLst/>
          </a:prstGeom>
          <a:solidFill>
            <a:srgbClr val="9C0409"/>
          </a:solidFill>
          <a:ln w="28575">
            <a:solidFill>
              <a:srgbClr val="950409"/>
            </a:solidFill>
            <a:miter lim="800000"/>
            <a:headEnd type="none" w="sm" len="sm"/>
            <a:tailEnd type="none" w="sm" len="sm"/>
          </a:ln>
        </p:spPr>
        <p:txBody>
          <a:bodyPr>
            <a:spAutoFit/>
          </a:bodyPr>
          <a:lstStyle/>
          <a:p>
            <a:pPr algn="ctr" fontAlgn="base">
              <a:spcBef>
                <a:spcPts val="25"/>
              </a:spcBef>
              <a:spcAft>
                <a:spcPct val="17000"/>
              </a:spcAft>
            </a:pPr>
            <a:r>
              <a:rPr lang="en-US" sz="2000" b="1" dirty="0">
                <a:solidFill>
                  <a:srgbClr val="FFFFFF"/>
                </a:solidFill>
              </a:rPr>
              <a:t>Is Year</a:t>
            </a:r>
            <a:br>
              <a:rPr lang="en-US" sz="2000" b="1" dirty="0">
                <a:solidFill>
                  <a:srgbClr val="FFFFFF"/>
                </a:solidFill>
              </a:rPr>
            </a:br>
            <a:r>
              <a:rPr lang="en-US" sz="2000" b="1" dirty="0">
                <a:solidFill>
                  <a:srgbClr val="FFFFFF"/>
                </a:solidFill>
              </a:rPr>
              <a:t>out of</a:t>
            </a:r>
            <a:br>
              <a:rPr lang="en-US" sz="2000" b="1" dirty="0">
                <a:solidFill>
                  <a:srgbClr val="FFFFFF"/>
                </a:solidFill>
              </a:rPr>
            </a:br>
            <a:r>
              <a:rPr lang="en-US" sz="2000" b="1" dirty="0">
                <a:solidFill>
                  <a:srgbClr val="FFFFFF"/>
                </a:solidFill>
              </a:rPr>
              <a:t>range?</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9161" y="4367262"/>
            <a:ext cx="353599" cy="323116"/>
          </a:xfrm>
          <a:prstGeom prst="rect">
            <a:avLst/>
          </a:prstGeom>
        </p:spPr>
      </p:pic>
    </p:spTree>
    <p:extLst>
      <p:ext uri="{BB962C8B-B14F-4D97-AF65-F5344CB8AC3E}">
        <p14:creationId xmlns:p14="http://schemas.microsoft.com/office/powerpoint/2010/main" val="53107673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7: Processing Data Iteratively</a:t>
            </a:r>
          </a:p>
        </p:txBody>
      </p:sp>
      <p:graphicFrame>
        <p:nvGraphicFramePr>
          <p:cNvPr id="7" name="Group Organizer"/>
          <p:cNvGraphicFramePr>
            <a:graphicFrameLocks noGrp="1"/>
          </p:cNvGraphicFramePr>
          <p:nvPr>
            <p:extLst>
              <p:ext uri="{D42A27DB-BD31-4B8C-83A1-F6EECF244321}">
                <p14:modId xmlns:p14="http://schemas.microsoft.com/office/powerpoint/2010/main" val="4231953442"/>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09596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7.1 DO Loop Processing</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0"/>
                  </a:ext>
                </a:extLst>
              </a:tr>
              <a:tr h="1087872">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7.2 Conditional DO Loop Processing</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7.3 SAS Array Processing</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7.4 Using SAS Arrays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4279517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title"/>
          </p:nvPr>
        </p:nvSpPr>
        <p:spPr/>
        <p:txBody>
          <a:bodyPr/>
          <a:lstStyle/>
          <a:p>
            <a:r>
              <a:rPr lang="en-US"/>
              <a:t>Execution: Performing Repetitive Calculations</a:t>
            </a:r>
          </a:p>
        </p:txBody>
      </p:sp>
      <p:sp>
        <p:nvSpPr>
          <p:cNvPr id="42" name="Slide Number Placeholder 3"/>
          <p:cNvSpPr>
            <a:spLocks noGrp="1"/>
          </p:cNvSpPr>
          <p:nvPr>
            <p:ph type="sldNum" sz="quarter" idx="10"/>
          </p:nvPr>
        </p:nvSpPr>
        <p:spPr/>
        <p:txBody>
          <a:bodyPr/>
          <a:lstStyle/>
          <a:p>
            <a:pPr>
              <a:defRPr/>
            </a:pPr>
            <a:fld id="{E81FC6C9-9366-4999-AE66-069726095C5E}" type="slidenum">
              <a:rPr lang="en-US"/>
              <a:pPr>
                <a:defRPr/>
              </a:pPr>
              <a:t>20</a:t>
            </a:fld>
            <a:endParaRPr lang="en-US" b="0" dirty="0">
              <a:latin typeface="Times New Roman" pitchFamily="18" charset="0"/>
            </a:endParaRPr>
          </a:p>
        </p:txBody>
      </p:sp>
      <p:sp>
        <p:nvSpPr>
          <p:cNvPr id="28676"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Arial"/>
              </a:rPr>
              <a:t>...</a:t>
            </a:r>
          </a:p>
        </p:txBody>
      </p:sp>
      <p:sp>
        <p:nvSpPr>
          <p:cNvPr id="28677"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28678" name="Rectangle 5"/>
          <p:cNvSpPr>
            <a:spLocks noChangeArrowheads="1"/>
          </p:cNvSpPr>
          <p:nvPr/>
        </p:nvSpPr>
        <p:spPr bwMode="auto">
          <a:xfrm>
            <a:off x="684213" y="1133475"/>
            <a:ext cx="6934200" cy="20066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b="1">
                <a:latin typeface="Courier New" pitchFamily="49" charset="0"/>
              </a:rPr>
              <a:t>data invest;</a:t>
            </a:r>
            <a:br>
              <a:rPr lang="en-US" b="1">
                <a:latin typeface="Courier New" pitchFamily="49" charset="0"/>
              </a:rPr>
            </a:br>
            <a:r>
              <a:rPr lang="en-US" b="1">
                <a:latin typeface="Courier New" pitchFamily="49" charset="0"/>
              </a:rPr>
              <a:t>   do Year=2008 to 2010;</a:t>
            </a:r>
            <a:br>
              <a:rPr lang="en-US" b="1">
                <a:latin typeface="Courier New" pitchFamily="49" charset="0"/>
              </a:rPr>
            </a:br>
            <a:r>
              <a:rPr lang="en-US" b="1">
                <a:latin typeface="Courier New" pitchFamily="49" charset="0"/>
              </a:rPr>
              <a:t>      Capital+5000;</a:t>
            </a:r>
            <a:br>
              <a:rPr lang="en-US" b="1">
                <a:latin typeface="Courier New" pitchFamily="49" charset="0"/>
              </a:rPr>
            </a:br>
            <a:r>
              <a:rPr lang="en-US" b="1">
                <a:latin typeface="Courier New" pitchFamily="49" charset="0"/>
              </a:rPr>
              <a:t>      Capital+(Capital*.045);</a:t>
            </a:r>
            <a:br>
              <a:rPr lang="en-US" b="1">
                <a:latin typeface="Courier New" pitchFamily="49" charset="0"/>
              </a:rPr>
            </a:br>
            <a:r>
              <a:rPr lang="en-US" b="1">
                <a:latin typeface="Courier New" pitchFamily="49" charset="0"/>
              </a:rPr>
              <a:t>   end;</a:t>
            </a:r>
            <a:br>
              <a:rPr lang="en-US" b="1">
                <a:latin typeface="Courier New" pitchFamily="49" charset="0"/>
              </a:rPr>
            </a:br>
            <a:r>
              <a:rPr lang="en-US" b="1">
                <a:latin typeface="Courier New" pitchFamily="49" charset="0"/>
              </a:rPr>
              <a:t>run;</a:t>
            </a:r>
          </a:p>
        </p:txBody>
      </p:sp>
      <p:graphicFrame>
        <p:nvGraphicFramePr>
          <p:cNvPr id="567395" name="Group 99"/>
          <p:cNvGraphicFramePr>
            <a:graphicFrameLocks noGrp="1"/>
          </p:cNvGraphicFramePr>
          <p:nvPr/>
        </p:nvGraphicFramePr>
        <p:xfrm>
          <a:off x="501650" y="4010025"/>
          <a:ext cx="7772400" cy="105730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6573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_N_</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2009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10225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8694" name="AutoShape 38"/>
          <p:cNvSpPr>
            <a:spLocks noChangeArrowheads="1"/>
          </p:cNvSpPr>
          <p:nvPr/>
        </p:nvSpPr>
        <p:spPr bwMode="auto">
          <a:xfrm>
            <a:off x="3098800" y="4370388"/>
            <a:ext cx="376238"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28696" name="Rectangle 43"/>
          <p:cNvSpPr>
            <a:spLocks noChangeArrowheads="1"/>
          </p:cNvSpPr>
          <p:nvPr>
            <p:custDataLst>
              <p:tags r:id="rId1"/>
            </p:custDataLst>
          </p:nvPr>
        </p:nvSpPr>
        <p:spPr bwMode="auto">
          <a:xfrm>
            <a:off x="1824038" y="1800225"/>
            <a:ext cx="23987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28697" name="AutoShape 44"/>
          <p:cNvSpPr>
            <a:spLocks/>
          </p:cNvSpPr>
          <p:nvPr/>
        </p:nvSpPr>
        <p:spPr bwMode="auto">
          <a:xfrm>
            <a:off x="6022975" y="3556818"/>
            <a:ext cx="1751013" cy="487313"/>
          </a:xfrm>
          <a:prstGeom prst="borderCallout2">
            <a:avLst>
              <a:gd name="adj1" fmla="val 49157"/>
              <a:gd name="adj2" fmla="val 0"/>
              <a:gd name="adj3" fmla="val 51630"/>
              <a:gd name="adj4" fmla="val -69"/>
              <a:gd name="adj5" fmla="val 152440"/>
              <a:gd name="adj6" fmla="val -67722"/>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sz="2000" b="1">
                <a:solidFill>
                  <a:srgbClr val="FFFFFF"/>
                </a:solidFill>
              </a:rPr>
              <a:t>5225 + 5000</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9161" y="4367262"/>
            <a:ext cx="353599" cy="323116"/>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p:txBody>
          <a:bodyPr/>
          <a:lstStyle/>
          <a:p>
            <a:r>
              <a:rPr lang="en-US"/>
              <a:t>Execution: Performing Repetitive Calculations</a:t>
            </a:r>
          </a:p>
        </p:txBody>
      </p:sp>
      <p:sp>
        <p:nvSpPr>
          <p:cNvPr id="42" name="Slide Number Placeholder 3"/>
          <p:cNvSpPr>
            <a:spLocks noGrp="1"/>
          </p:cNvSpPr>
          <p:nvPr>
            <p:ph type="sldNum" sz="quarter" idx="10"/>
          </p:nvPr>
        </p:nvSpPr>
        <p:spPr/>
        <p:txBody>
          <a:bodyPr/>
          <a:lstStyle/>
          <a:p>
            <a:pPr>
              <a:defRPr/>
            </a:pPr>
            <a:fld id="{D52B176B-A09F-411C-AAD4-02826C9A25D4}" type="slidenum">
              <a:rPr lang="en-US"/>
              <a:pPr>
                <a:defRPr/>
              </a:pPr>
              <a:t>21</a:t>
            </a:fld>
            <a:endParaRPr lang="en-US" b="0" dirty="0">
              <a:latin typeface="Times New Roman" pitchFamily="18" charset="0"/>
            </a:endParaRPr>
          </a:p>
        </p:txBody>
      </p:sp>
      <p:sp>
        <p:nvSpPr>
          <p:cNvPr id="29700"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Arial"/>
              </a:rPr>
              <a:t>...</a:t>
            </a:r>
          </a:p>
        </p:txBody>
      </p:sp>
      <p:sp>
        <p:nvSpPr>
          <p:cNvPr id="29701"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29702" name="Rectangle 5"/>
          <p:cNvSpPr>
            <a:spLocks noChangeArrowheads="1"/>
          </p:cNvSpPr>
          <p:nvPr/>
        </p:nvSpPr>
        <p:spPr bwMode="auto">
          <a:xfrm>
            <a:off x="684213" y="1133475"/>
            <a:ext cx="6934200" cy="20066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b="1">
                <a:latin typeface="Courier New" pitchFamily="49" charset="0"/>
              </a:rPr>
              <a:t>data invest;</a:t>
            </a:r>
            <a:br>
              <a:rPr lang="en-US" b="1">
                <a:latin typeface="Courier New" pitchFamily="49" charset="0"/>
              </a:rPr>
            </a:br>
            <a:r>
              <a:rPr lang="en-US" b="1">
                <a:latin typeface="Courier New" pitchFamily="49" charset="0"/>
              </a:rPr>
              <a:t>   do Year=2008 to 2010;</a:t>
            </a:r>
            <a:br>
              <a:rPr lang="en-US" b="1">
                <a:latin typeface="Courier New" pitchFamily="49" charset="0"/>
              </a:rPr>
            </a:br>
            <a:r>
              <a:rPr lang="en-US" b="1">
                <a:latin typeface="Courier New" pitchFamily="49" charset="0"/>
              </a:rPr>
              <a:t>      Capital+5000;</a:t>
            </a:r>
            <a:br>
              <a:rPr lang="en-US" b="1">
                <a:latin typeface="Courier New" pitchFamily="49" charset="0"/>
              </a:rPr>
            </a:br>
            <a:r>
              <a:rPr lang="en-US" b="1">
                <a:latin typeface="Courier New" pitchFamily="49" charset="0"/>
              </a:rPr>
              <a:t>      Capital+(Capital*.045);</a:t>
            </a:r>
            <a:br>
              <a:rPr lang="en-US" b="1">
                <a:latin typeface="Courier New" pitchFamily="49" charset="0"/>
              </a:rPr>
            </a:br>
            <a:r>
              <a:rPr lang="en-US" b="1">
                <a:latin typeface="Courier New" pitchFamily="49" charset="0"/>
              </a:rPr>
              <a:t>   end;</a:t>
            </a:r>
            <a:br>
              <a:rPr lang="en-US" b="1">
                <a:latin typeface="Courier New" pitchFamily="49" charset="0"/>
              </a:rPr>
            </a:br>
            <a:r>
              <a:rPr lang="en-US" b="1">
                <a:latin typeface="Courier New" pitchFamily="49" charset="0"/>
              </a:rPr>
              <a:t>run;</a:t>
            </a:r>
          </a:p>
        </p:txBody>
      </p:sp>
      <p:graphicFrame>
        <p:nvGraphicFramePr>
          <p:cNvPr id="569442" name="Group 98"/>
          <p:cNvGraphicFramePr>
            <a:graphicFrameLocks noGrp="1"/>
          </p:cNvGraphicFramePr>
          <p:nvPr/>
        </p:nvGraphicFramePr>
        <p:xfrm>
          <a:off x="501650" y="4010025"/>
          <a:ext cx="7772400" cy="105730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6573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_N_</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2009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10685.13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9718" name="AutoShape 38"/>
          <p:cNvSpPr>
            <a:spLocks noChangeArrowheads="1"/>
          </p:cNvSpPr>
          <p:nvPr/>
        </p:nvSpPr>
        <p:spPr bwMode="auto">
          <a:xfrm>
            <a:off x="3098800" y="4370388"/>
            <a:ext cx="376238"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29720" name="AutoShape 41"/>
          <p:cNvSpPr>
            <a:spLocks/>
          </p:cNvSpPr>
          <p:nvPr/>
        </p:nvSpPr>
        <p:spPr bwMode="auto">
          <a:xfrm>
            <a:off x="5667375" y="3556818"/>
            <a:ext cx="2867025" cy="487313"/>
          </a:xfrm>
          <a:prstGeom prst="borderCallout2">
            <a:avLst>
              <a:gd name="adj1" fmla="val 54102"/>
              <a:gd name="adj2" fmla="val 0"/>
              <a:gd name="adj3" fmla="val 54102"/>
              <a:gd name="adj4" fmla="val -921"/>
              <a:gd name="adj5" fmla="val 152440"/>
              <a:gd name="adj6" fmla="val -28958"/>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sz="2000" b="1">
                <a:solidFill>
                  <a:srgbClr val="FFFFFF"/>
                </a:solidFill>
              </a:rPr>
              <a:t>10225 + (10225 * .045)</a:t>
            </a:r>
          </a:p>
        </p:txBody>
      </p:sp>
      <p:sp>
        <p:nvSpPr>
          <p:cNvPr id="29721" name="Rectangle 44"/>
          <p:cNvSpPr>
            <a:spLocks noChangeArrowheads="1"/>
          </p:cNvSpPr>
          <p:nvPr>
            <p:custDataLst>
              <p:tags r:id="rId1"/>
            </p:custDataLst>
          </p:nvPr>
        </p:nvSpPr>
        <p:spPr bwMode="auto">
          <a:xfrm>
            <a:off x="1824038" y="2111375"/>
            <a:ext cx="422433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9161" y="4367262"/>
            <a:ext cx="353599" cy="323116"/>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title"/>
          </p:nvPr>
        </p:nvSpPr>
        <p:spPr/>
        <p:txBody>
          <a:bodyPr/>
          <a:lstStyle/>
          <a:p>
            <a:r>
              <a:rPr lang="en-US"/>
              <a:t>Execution: Performing Repetitive Calculations</a:t>
            </a:r>
          </a:p>
        </p:txBody>
      </p:sp>
      <p:sp>
        <p:nvSpPr>
          <p:cNvPr id="42" name="Slide Number Placeholder 3"/>
          <p:cNvSpPr>
            <a:spLocks noGrp="1"/>
          </p:cNvSpPr>
          <p:nvPr>
            <p:ph type="sldNum" sz="quarter" idx="10"/>
          </p:nvPr>
        </p:nvSpPr>
        <p:spPr/>
        <p:txBody>
          <a:bodyPr/>
          <a:lstStyle/>
          <a:p>
            <a:pPr>
              <a:defRPr/>
            </a:pPr>
            <a:fld id="{CF3B2F0F-D3CF-46B5-A075-6B2D95401CB1}" type="slidenum">
              <a:rPr lang="en-US"/>
              <a:pPr>
                <a:defRPr/>
              </a:pPr>
              <a:t>22</a:t>
            </a:fld>
            <a:endParaRPr lang="en-US" b="0" dirty="0">
              <a:latin typeface="Times New Roman" pitchFamily="18" charset="0"/>
            </a:endParaRPr>
          </a:p>
        </p:txBody>
      </p:sp>
      <p:sp>
        <p:nvSpPr>
          <p:cNvPr id="30724"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Arial"/>
              </a:rPr>
              <a:t>...</a:t>
            </a:r>
          </a:p>
        </p:txBody>
      </p:sp>
      <p:sp>
        <p:nvSpPr>
          <p:cNvPr id="30725"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30726" name="Rectangle 5"/>
          <p:cNvSpPr>
            <a:spLocks noChangeArrowheads="1"/>
          </p:cNvSpPr>
          <p:nvPr/>
        </p:nvSpPr>
        <p:spPr bwMode="auto">
          <a:xfrm>
            <a:off x="684213" y="1133475"/>
            <a:ext cx="6934200" cy="20066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b="1">
                <a:latin typeface="Courier New" pitchFamily="49" charset="0"/>
              </a:rPr>
              <a:t>data invest;</a:t>
            </a:r>
            <a:br>
              <a:rPr lang="en-US" b="1">
                <a:latin typeface="Courier New" pitchFamily="49" charset="0"/>
              </a:rPr>
            </a:br>
            <a:r>
              <a:rPr lang="en-US" b="1">
                <a:latin typeface="Courier New" pitchFamily="49" charset="0"/>
              </a:rPr>
              <a:t>   do Year=2008 to 2010;</a:t>
            </a:r>
            <a:br>
              <a:rPr lang="en-US" b="1">
                <a:latin typeface="Courier New" pitchFamily="49" charset="0"/>
              </a:rPr>
            </a:br>
            <a:r>
              <a:rPr lang="en-US" b="1">
                <a:latin typeface="Courier New" pitchFamily="49" charset="0"/>
              </a:rPr>
              <a:t>      Capital+5000;</a:t>
            </a:r>
            <a:br>
              <a:rPr lang="en-US" b="1">
                <a:latin typeface="Courier New" pitchFamily="49" charset="0"/>
              </a:rPr>
            </a:br>
            <a:r>
              <a:rPr lang="en-US" b="1">
                <a:latin typeface="Courier New" pitchFamily="49" charset="0"/>
              </a:rPr>
              <a:t>      Capital+(Capital*.045);</a:t>
            </a:r>
            <a:br>
              <a:rPr lang="en-US" b="1">
                <a:latin typeface="Courier New" pitchFamily="49" charset="0"/>
              </a:rPr>
            </a:br>
            <a:r>
              <a:rPr lang="en-US" b="1">
                <a:latin typeface="Courier New" pitchFamily="49" charset="0"/>
              </a:rPr>
              <a:t>   end;</a:t>
            </a:r>
            <a:br>
              <a:rPr lang="en-US" b="1">
                <a:latin typeface="Courier New" pitchFamily="49" charset="0"/>
              </a:rPr>
            </a:br>
            <a:r>
              <a:rPr lang="en-US" b="1">
                <a:latin typeface="Courier New" pitchFamily="49" charset="0"/>
              </a:rPr>
              <a:t>run;</a:t>
            </a:r>
          </a:p>
        </p:txBody>
      </p:sp>
      <p:graphicFrame>
        <p:nvGraphicFramePr>
          <p:cNvPr id="571491" name="Group 99"/>
          <p:cNvGraphicFramePr>
            <a:graphicFrameLocks noGrp="1"/>
          </p:cNvGraphicFramePr>
          <p:nvPr/>
        </p:nvGraphicFramePr>
        <p:xfrm>
          <a:off x="501650" y="4010025"/>
          <a:ext cx="7772400" cy="105730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6573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_N_</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2010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10685.13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30742" name="AutoShape 38"/>
          <p:cNvSpPr>
            <a:spLocks noChangeArrowheads="1"/>
          </p:cNvSpPr>
          <p:nvPr/>
        </p:nvSpPr>
        <p:spPr bwMode="auto">
          <a:xfrm>
            <a:off x="3098800" y="4370388"/>
            <a:ext cx="376238"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30744" name="Rectangle 42"/>
          <p:cNvSpPr>
            <a:spLocks noChangeArrowheads="1"/>
          </p:cNvSpPr>
          <p:nvPr>
            <p:custDataLst>
              <p:tags r:id="rId1"/>
            </p:custDataLst>
          </p:nvPr>
        </p:nvSpPr>
        <p:spPr bwMode="auto">
          <a:xfrm>
            <a:off x="1276350" y="2422525"/>
            <a:ext cx="7556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30745" name="AutoShape 71"/>
          <p:cNvSpPr>
            <a:spLocks/>
          </p:cNvSpPr>
          <p:nvPr/>
        </p:nvSpPr>
        <p:spPr bwMode="auto">
          <a:xfrm>
            <a:off x="3249613" y="3601268"/>
            <a:ext cx="1249362" cy="487313"/>
          </a:xfrm>
          <a:prstGeom prst="borderCallout2">
            <a:avLst>
              <a:gd name="adj1" fmla="val 51630"/>
              <a:gd name="adj2" fmla="val -1032"/>
              <a:gd name="adj3" fmla="val 51630"/>
              <a:gd name="adj4" fmla="val -1519"/>
              <a:gd name="adj5" fmla="val 139634"/>
              <a:gd name="adj6" fmla="val -91866"/>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sz="2000" b="1">
                <a:solidFill>
                  <a:srgbClr val="FFFFFF"/>
                </a:solidFill>
              </a:rPr>
              <a:t>Year + 1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9161" y="4367262"/>
            <a:ext cx="353599" cy="323116"/>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title"/>
          </p:nvPr>
        </p:nvSpPr>
        <p:spPr/>
        <p:txBody>
          <a:bodyPr/>
          <a:lstStyle/>
          <a:p>
            <a:r>
              <a:rPr lang="en-US"/>
              <a:t>Execution: Performing Repetitive Calculations</a:t>
            </a:r>
          </a:p>
        </p:txBody>
      </p:sp>
      <p:sp>
        <p:nvSpPr>
          <p:cNvPr id="42" name="Slide Number Placeholder 3"/>
          <p:cNvSpPr>
            <a:spLocks noGrp="1"/>
          </p:cNvSpPr>
          <p:nvPr>
            <p:ph type="sldNum" sz="quarter" idx="10"/>
          </p:nvPr>
        </p:nvSpPr>
        <p:spPr/>
        <p:txBody>
          <a:bodyPr/>
          <a:lstStyle/>
          <a:p>
            <a:pPr>
              <a:defRPr/>
            </a:pPr>
            <a:fld id="{38252E80-9268-4E0D-A05C-AFBE729AC294}" type="slidenum">
              <a:rPr lang="en-US"/>
              <a:pPr>
                <a:defRPr/>
              </a:pPr>
              <a:t>23</a:t>
            </a:fld>
            <a:endParaRPr lang="en-US" b="0" dirty="0">
              <a:latin typeface="Times New Roman" pitchFamily="18" charset="0"/>
            </a:endParaRPr>
          </a:p>
        </p:txBody>
      </p:sp>
      <p:sp>
        <p:nvSpPr>
          <p:cNvPr id="31748"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Arial"/>
              </a:rPr>
              <a:t>...</a:t>
            </a:r>
          </a:p>
        </p:txBody>
      </p:sp>
      <p:sp>
        <p:nvSpPr>
          <p:cNvPr id="31749"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31750" name="Rectangle 5"/>
          <p:cNvSpPr>
            <a:spLocks noChangeArrowheads="1"/>
          </p:cNvSpPr>
          <p:nvPr/>
        </p:nvSpPr>
        <p:spPr bwMode="auto">
          <a:xfrm>
            <a:off x="684213" y="1133475"/>
            <a:ext cx="6934200" cy="20066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b="1">
                <a:latin typeface="Courier New" pitchFamily="49" charset="0"/>
              </a:rPr>
              <a:t>data invest;</a:t>
            </a:r>
            <a:br>
              <a:rPr lang="en-US" b="1">
                <a:latin typeface="Courier New" pitchFamily="49" charset="0"/>
              </a:rPr>
            </a:br>
            <a:r>
              <a:rPr lang="en-US" b="1">
                <a:latin typeface="Courier New" pitchFamily="49" charset="0"/>
              </a:rPr>
              <a:t>   do Year=2008 to 2010;</a:t>
            </a:r>
            <a:br>
              <a:rPr lang="en-US" b="1">
                <a:latin typeface="Courier New" pitchFamily="49" charset="0"/>
              </a:rPr>
            </a:br>
            <a:r>
              <a:rPr lang="en-US" b="1">
                <a:latin typeface="Courier New" pitchFamily="49" charset="0"/>
              </a:rPr>
              <a:t>      Capital+5000;</a:t>
            </a:r>
            <a:br>
              <a:rPr lang="en-US" b="1">
                <a:latin typeface="Courier New" pitchFamily="49" charset="0"/>
              </a:rPr>
            </a:br>
            <a:r>
              <a:rPr lang="en-US" b="1">
                <a:latin typeface="Courier New" pitchFamily="49" charset="0"/>
              </a:rPr>
              <a:t>      Capital+(Capital*.045);</a:t>
            </a:r>
            <a:br>
              <a:rPr lang="en-US" b="1">
                <a:latin typeface="Courier New" pitchFamily="49" charset="0"/>
              </a:rPr>
            </a:br>
            <a:r>
              <a:rPr lang="en-US" b="1">
                <a:latin typeface="Courier New" pitchFamily="49" charset="0"/>
              </a:rPr>
              <a:t>   end;</a:t>
            </a:r>
            <a:br>
              <a:rPr lang="en-US" b="1">
                <a:latin typeface="Courier New" pitchFamily="49" charset="0"/>
              </a:rPr>
            </a:br>
            <a:r>
              <a:rPr lang="en-US" b="1">
                <a:latin typeface="Courier New" pitchFamily="49" charset="0"/>
              </a:rPr>
              <a:t>run;</a:t>
            </a:r>
          </a:p>
        </p:txBody>
      </p:sp>
      <p:graphicFrame>
        <p:nvGraphicFramePr>
          <p:cNvPr id="573539" name="Group 99"/>
          <p:cNvGraphicFramePr>
            <a:graphicFrameLocks noGrp="1"/>
          </p:cNvGraphicFramePr>
          <p:nvPr/>
        </p:nvGraphicFramePr>
        <p:xfrm>
          <a:off x="501650" y="4010025"/>
          <a:ext cx="7772400" cy="105730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6573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_N_</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2010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10685.13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31766" name="AutoShape 38"/>
          <p:cNvSpPr>
            <a:spLocks noChangeArrowheads="1"/>
          </p:cNvSpPr>
          <p:nvPr/>
        </p:nvSpPr>
        <p:spPr bwMode="auto">
          <a:xfrm>
            <a:off x="3098800" y="4370388"/>
            <a:ext cx="376238"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31768" name="Rectangle 42"/>
          <p:cNvSpPr>
            <a:spLocks noChangeArrowheads="1"/>
          </p:cNvSpPr>
          <p:nvPr>
            <p:custDataLst>
              <p:tags r:id="rId1"/>
            </p:custDataLst>
          </p:nvPr>
        </p:nvSpPr>
        <p:spPr bwMode="auto">
          <a:xfrm>
            <a:off x="1276350" y="1489075"/>
            <a:ext cx="385921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2" name="AutoShape 43"/>
          <p:cNvSpPr>
            <a:spLocks noChangeArrowheads="1"/>
          </p:cNvSpPr>
          <p:nvPr/>
        </p:nvSpPr>
        <p:spPr bwMode="auto">
          <a:xfrm>
            <a:off x="6181344" y="1124712"/>
            <a:ext cx="2212975" cy="2017574"/>
          </a:xfrm>
          <a:prstGeom prst="flowChartDecision">
            <a:avLst/>
          </a:prstGeom>
          <a:solidFill>
            <a:srgbClr val="9C0409"/>
          </a:solidFill>
          <a:ln w="28575">
            <a:solidFill>
              <a:srgbClr val="950409"/>
            </a:solidFill>
            <a:miter lim="800000"/>
            <a:headEnd type="none" w="sm" len="sm"/>
            <a:tailEnd type="none" w="sm" len="sm"/>
          </a:ln>
        </p:spPr>
        <p:txBody>
          <a:bodyPr>
            <a:spAutoFit/>
          </a:bodyPr>
          <a:lstStyle/>
          <a:p>
            <a:pPr algn="ctr" fontAlgn="base">
              <a:spcBef>
                <a:spcPts val="25"/>
              </a:spcBef>
              <a:spcAft>
                <a:spcPct val="17000"/>
              </a:spcAft>
            </a:pPr>
            <a:r>
              <a:rPr lang="en-US" sz="2000" b="1" dirty="0">
                <a:solidFill>
                  <a:srgbClr val="FFFFFF"/>
                </a:solidFill>
              </a:rPr>
              <a:t>Is Year</a:t>
            </a:r>
            <a:br>
              <a:rPr lang="en-US" sz="2000" b="1" dirty="0">
                <a:solidFill>
                  <a:srgbClr val="FFFFFF"/>
                </a:solidFill>
              </a:rPr>
            </a:br>
            <a:r>
              <a:rPr lang="en-US" sz="2000" b="1" dirty="0">
                <a:solidFill>
                  <a:srgbClr val="FFFFFF"/>
                </a:solidFill>
              </a:rPr>
              <a:t>out of</a:t>
            </a:r>
            <a:br>
              <a:rPr lang="en-US" sz="2000" b="1" dirty="0">
                <a:solidFill>
                  <a:srgbClr val="FFFFFF"/>
                </a:solidFill>
              </a:rPr>
            </a:br>
            <a:r>
              <a:rPr lang="en-US" sz="2000" b="1" dirty="0">
                <a:solidFill>
                  <a:srgbClr val="FFFFFF"/>
                </a:solidFill>
              </a:rPr>
              <a:t>range?</a:t>
            </a: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9161" y="4367262"/>
            <a:ext cx="353599" cy="323116"/>
          </a:xfrm>
          <a:prstGeom prst="rect">
            <a:avLst/>
          </a:prstGeom>
        </p:spPr>
      </p:pic>
    </p:spTree>
    <p:extLst>
      <p:ext uri="{BB962C8B-B14F-4D97-AF65-F5344CB8AC3E}">
        <p14:creationId xmlns:p14="http://schemas.microsoft.com/office/powerpoint/2010/main" val="141755100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title"/>
          </p:nvPr>
        </p:nvSpPr>
        <p:spPr/>
        <p:txBody>
          <a:bodyPr/>
          <a:lstStyle/>
          <a:p>
            <a:r>
              <a:rPr lang="en-US"/>
              <a:t>Execution: Performing Repetitive Calculations</a:t>
            </a:r>
          </a:p>
        </p:txBody>
      </p:sp>
      <p:sp>
        <p:nvSpPr>
          <p:cNvPr id="42" name="Slide Number Placeholder 3"/>
          <p:cNvSpPr>
            <a:spLocks noGrp="1"/>
          </p:cNvSpPr>
          <p:nvPr>
            <p:ph type="sldNum" sz="quarter" idx="10"/>
          </p:nvPr>
        </p:nvSpPr>
        <p:spPr/>
        <p:txBody>
          <a:bodyPr/>
          <a:lstStyle/>
          <a:p>
            <a:pPr>
              <a:defRPr/>
            </a:pPr>
            <a:fld id="{CA6D0F60-B025-4095-96BB-76D4CB9DFCE1}" type="slidenum">
              <a:rPr lang="en-US"/>
              <a:pPr>
                <a:defRPr/>
              </a:pPr>
              <a:t>24</a:t>
            </a:fld>
            <a:endParaRPr lang="en-US" b="0" dirty="0">
              <a:latin typeface="Times New Roman" pitchFamily="18" charset="0"/>
            </a:endParaRPr>
          </a:p>
        </p:txBody>
      </p:sp>
      <p:sp>
        <p:nvSpPr>
          <p:cNvPr id="32772"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Arial"/>
              </a:rPr>
              <a:t>...</a:t>
            </a:r>
          </a:p>
        </p:txBody>
      </p:sp>
      <p:sp>
        <p:nvSpPr>
          <p:cNvPr id="32773"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32774" name="Rectangle 5"/>
          <p:cNvSpPr>
            <a:spLocks noChangeArrowheads="1"/>
          </p:cNvSpPr>
          <p:nvPr/>
        </p:nvSpPr>
        <p:spPr bwMode="auto">
          <a:xfrm>
            <a:off x="684213" y="1133475"/>
            <a:ext cx="6934200" cy="20066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b="1">
                <a:latin typeface="Courier New" pitchFamily="49" charset="0"/>
              </a:rPr>
              <a:t>data invest;</a:t>
            </a:r>
            <a:br>
              <a:rPr lang="en-US" b="1">
                <a:latin typeface="Courier New" pitchFamily="49" charset="0"/>
              </a:rPr>
            </a:br>
            <a:r>
              <a:rPr lang="en-US" b="1">
                <a:latin typeface="Courier New" pitchFamily="49" charset="0"/>
              </a:rPr>
              <a:t>   do Year=2008 to 2010;</a:t>
            </a:r>
            <a:br>
              <a:rPr lang="en-US" b="1">
                <a:latin typeface="Courier New" pitchFamily="49" charset="0"/>
              </a:rPr>
            </a:br>
            <a:r>
              <a:rPr lang="en-US" b="1">
                <a:latin typeface="Courier New" pitchFamily="49" charset="0"/>
              </a:rPr>
              <a:t>      Capital+5000;</a:t>
            </a:r>
            <a:br>
              <a:rPr lang="en-US" b="1">
                <a:latin typeface="Courier New" pitchFamily="49" charset="0"/>
              </a:rPr>
            </a:br>
            <a:r>
              <a:rPr lang="en-US" b="1">
                <a:latin typeface="Courier New" pitchFamily="49" charset="0"/>
              </a:rPr>
              <a:t>      Capital+(Capital*.045);</a:t>
            </a:r>
            <a:br>
              <a:rPr lang="en-US" b="1">
                <a:latin typeface="Courier New" pitchFamily="49" charset="0"/>
              </a:rPr>
            </a:br>
            <a:r>
              <a:rPr lang="en-US" b="1">
                <a:latin typeface="Courier New" pitchFamily="49" charset="0"/>
              </a:rPr>
              <a:t>   end;</a:t>
            </a:r>
            <a:br>
              <a:rPr lang="en-US" b="1">
                <a:latin typeface="Courier New" pitchFamily="49" charset="0"/>
              </a:rPr>
            </a:br>
            <a:r>
              <a:rPr lang="en-US" b="1">
                <a:latin typeface="Courier New" pitchFamily="49" charset="0"/>
              </a:rPr>
              <a:t>run;</a:t>
            </a:r>
          </a:p>
        </p:txBody>
      </p:sp>
      <p:graphicFrame>
        <p:nvGraphicFramePr>
          <p:cNvPr id="575586" name="Group 98"/>
          <p:cNvGraphicFramePr>
            <a:graphicFrameLocks noGrp="1"/>
          </p:cNvGraphicFramePr>
          <p:nvPr/>
        </p:nvGraphicFramePr>
        <p:xfrm>
          <a:off x="501650" y="4010025"/>
          <a:ext cx="7772400" cy="105730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6573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_N_</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2010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15685.13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32790" name="AutoShape 38"/>
          <p:cNvSpPr>
            <a:spLocks noChangeArrowheads="1"/>
          </p:cNvSpPr>
          <p:nvPr/>
        </p:nvSpPr>
        <p:spPr bwMode="auto">
          <a:xfrm>
            <a:off x="3098800" y="4370388"/>
            <a:ext cx="376238"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32792" name="Rectangle 42"/>
          <p:cNvSpPr>
            <a:spLocks noChangeArrowheads="1"/>
          </p:cNvSpPr>
          <p:nvPr>
            <p:custDataLst>
              <p:tags r:id="rId1"/>
            </p:custDataLst>
          </p:nvPr>
        </p:nvSpPr>
        <p:spPr bwMode="auto">
          <a:xfrm>
            <a:off x="1824038" y="1800225"/>
            <a:ext cx="23987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32793" name="AutoShape 43"/>
          <p:cNvSpPr>
            <a:spLocks/>
          </p:cNvSpPr>
          <p:nvPr/>
        </p:nvSpPr>
        <p:spPr bwMode="auto">
          <a:xfrm>
            <a:off x="6022975" y="3556818"/>
            <a:ext cx="2174875" cy="487313"/>
          </a:xfrm>
          <a:prstGeom prst="borderCallout2">
            <a:avLst>
              <a:gd name="adj1" fmla="val 54102"/>
              <a:gd name="adj2" fmla="val -593"/>
              <a:gd name="adj3" fmla="val 56574"/>
              <a:gd name="adj4" fmla="val -1829"/>
              <a:gd name="adj5" fmla="val 152440"/>
              <a:gd name="adj6" fmla="val -54528"/>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sz="2000" b="1">
                <a:solidFill>
                  <a:srgbClr val="FFFFFF"/>
                </a:solidFill>
              </a:rPr>
              <a:t>10685.13 + 5000</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9161" y="4367262"/>
            <a:ext cx="353599" cy="323116"/>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title"/>
          </p:nvPr>
        </p:nvSpPr>
        <p:spPr/>
        <p:txBody>
          <a:bodyPr/>
          <a:lstStyle/>
          <a:p>
            <a:r>
              <a:rPr lang="en-US"/>
              <a:t>Execution: Performing Repetitive Calculations</a:t>
            </a:r>
          </a:p>
        </p:txBody>
      </p:sp>
      <p:sp>
        <p:nvSpPr>
          <p:cNvPr id="42" name="Slide Number Placeholder 3"/>
          <p:cNvSpPr>
            <a:spLocks noGrp="1"/>
          </p:cNvSpPr>
          <p:nvPr>
            <p:ph type="sldNum" sz="quarter" idx="10"/>
          </p:nvPr>
        </p:nvSpPr>
        <p:spPr/>
        <p:txBody>
          <a:bodyPr/>
          <a:lstStyle/>
          <a:p>
            <a:pPr>
              <a:defRPr/>
            </a:pPr>
            <a:fld id="{4517B568-4440-413F-9681-DD77CE944155}" type="slidenum">
              <a:rPr lang="en-US"/>
              <a:pPr>
                <a:defRPr/>
              </a:pPr>
              <a:t>25</a:t>
            </a:fld>
            <a:endParaRPr lang="en-US" b="0" dirty="0">
              <a:latin typeface="Times New Roman" pitchFamily="18" charset="0"/>
            </a:endParaRPr>
          </a:p>
        </p:txBody>
      </p:sp>
      <p:sp>
        <p:nvSpPr>
          <p:cNvPr id="33796"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Arial"/>
              </a:rPr>
              <a:t>...</a:t>
            </a:r>
          </a:p>
        </p:txBody>
      </p:sp>
      <p:sp>
        <p:nvSpPr>
          <p:cNvPr id="33797"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33798" name="Rectangle 5"/>
          <p:cNvSpPr>
            <a:spLocks noChangeArrowheads="1"/>
          </p:cNvSpPr>
          <p:nvPr/>
        </p:nvSpPr>
        <p:spPr bwMode="auto">
          <a:xfrm>
            <a:off x="684213" y="1133475"/>
            <a:ext cx="6934200" cy="20066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b="1">
                <a:latin typeface="Courier New" pitchFamily="49" charset="0"/>
              </a:rPr>
              <a:t>data invest;</a:t>
            </a:r>
            <a:br>
              <a:rPr lang="en-US" b="1">
                <a:latin typeface="Courier New" pitchFamily="49" charset="0"/>
              </a:rPr>
            </a:br>
            <a:r>
              <a:rPr lang="en-US" b="1">
                <a:latin typeface="Courier New" pitchFamily="49" charset="0"/>
              </a:rPr>
              <a:t>   do Year=2008 to 2010;</a:t>
            </a:r>
            <a:br>
              <a:rPr lang="en-US" b="1">
                <a:latin typeface="Courier New" pitchFamily="49" charset="0"/>
              </a:rPr>
            </a:br>
            <a:r>
              <a:rPr lang="en-US" b="1">
                <a:latin typeface="Courier New" pitchFamily="49" charset="0"/>
              </a:rPr>
              <a:t>      Capital+5000;</a:t>
            </a:r>
            <a:br>
              <a:rPr lang="en-US" b="1">
                <a:latin typeface="Courier New" pitchFamily="49" charset="0"/>
              </a:rPr>
            </a:br>
            <a:r>
              <a:rPr lang="en-US" b="1">
                <a:latin typeface="Courier New" pitchFamily="49" charset="0"/>
              </a:rPr>
              <a:t>      Capital+(Capital*.045);</a:t>
            </a:r>
            <a:br>
              <a:rPr lang="en-US" b="1">
                <a:latin typeface="Courier New" pitchFamily="49" charset="0"/>
              </a:rPr>
            </a:br>
            <a:r>
              <a:rPr lang="en-US" b="1">
                <a:latin typeface="Courier New" pitchFamily="49" charset="0"/>
              </a:rPr>
              <a:t>   end;</a:t>
            </a:r>
            <a:br>
              <a:rPr lang="en-US" b="1">
                <a:latin typeface="Courier New" pitchFamily="49" charset="0"/>
              </a:rPr>
            </a:br>
            <a:r>
              <a:rPr lang="en-US" b="1">
                <a:latin typeface="Courier New" pitchFamily="49" charset="0"/>
              </a:rPr>
              <a:t>run;</a:t>
            </a:r>
          </a:p>
        </p:txBody>
      </p:sp>
      <p:graphicFrame>
        <p:nvGraphicFramePr>
          <p:cNvPr id="577635" name="Group 99"/>
          <p:cNvGraphicFramePr>
            <a:graphicFrameLocks noGrp="1"/>
          </p:cNvGraphicFramePr>
          <p:nvPr/>
        </p:nvGraphicFramePr>
        <p:xfrm>
          <a:off x="501650" y="4010025"/>
          <a:ext cx="7772400" cy="105730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6573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_N_</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2010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16390.96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33814" name="AutoShape 38"/>
          <p:cNvSpPr>
            <a:spLocks noChangeArrowheads="1"/>
          </p:cNvSpPr>
          <p:nvPr/>
        </p:nvSpPr>
        <p:spPr bwMode="auto">
          <a:xfrm>
            <a:off x="3098800" y="4370388"/>
            <a:ext cx="376238"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33816" name="AutoShape 43"/>
          <p:cNvSpPr>
            <a:spLocks/>
          </p:cNvSpPr>
          <p:nvPr/>
        </p:nvSpPr>
        <p:spPr bwMode="auto">
          <a:xfrm>
            <a:off x="5667375" y="3571414"/>
            <a:ext cx="3194050" cy="456535"/>
          </a:xfrm>
          <a:prstGeom prst="borderCallout2">
            <a:avLst>
              <a:gd name="adj1" fmla="val 55856"/>
              <a:gd name="adj2" fmla="val 0"/>
              <a:gd name="adj3" fmla="val 58481"/>
              <a:gd name="adj4" fmla="val -426"/>
              <a:gd name="adj5" fmla="val 152306"/>
              <a:gd name="adj6" fmla="val -25995"/>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sz="1800" b="1">
                <a:solidFill>
                  <a:srgbClr val="FFFFFF"/>
                </a:solidFill>
              </a:rPr>
              <a:t>15685.13 + (15685.13 * .045)</a:t>
            </a:r>
          </a:p>
        </p:txBody>
      </p:sp>
      <p:sp>
        <p:nvSpPr>
          <p:cNvPr id="33817" name="Rectangle 45"/>
          <p:cNvSpPr>
            <a:spLocks noChangeArrowheads="1"/>
          </p:cNvSpPr>
          <p:nvPr>
            <p:custDataLst>
              <p:tags r:id="rId1"/>
            </p:custDataLst>
          </p:nvPr>
        </p:nvSpPr>
        <p:spPr bwMode="auto">
          <a:xfrm>
            <a:off x="1824038" y="2111375"/>
            <a:ext cx="422433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9161" y="4367262"/>
            <a:ext cx="353599" cy="323116"/>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title"/>
          </p:nvPr>
        </p:nvSpPr>
        <p:spPr/>
        <p:txBody>
          <a:bodyPr/>
          <a:lstStyle/>
          <a:p>
            <a:r>
              <a:rPr lang="en-US"/>
              <a:t>Execution: Performing Repetitive Calculations</a:t>
            </a:r>
          </a:p>
        </p:txBody>
      </p:sp>
      <p:sp>
        <p:nvSpPr>
          <p:cNvPr id="42" name="Slide Number Placeholder 3"/>
          <p:cNvSpPr>
            <a:spLocks noGrp="1"/>
          </p:cNvSpPr>
          <p:nvPr>
            <p:ph type="sldNum" sz="quarter" idx="10"/>
          </p:nvPr>
        </p:nvSpPr>
        <p:spPr/>
        <p:txBody>
          <a:bodyPr/>
          <a:lstStyle/>
          <a:p>
            <a:pPr>
              <a:defRPr/>
            </a:pPr>
            <a:fld id="{62F3579C-9F63-4C04-A156-7969C657F1D4}" type="slidenum">
              <a:rPr lang="en-US"/>
              <a:pPr>
                <a:defRPr/>
              </a:pPr>
              <a:t>26</a:t>
            </a:fld>
            <a:endParaRPr lang="en-US" b="0" dirty="0">
              <a:latin typeface="Times New Roman" pitchFamily="18" charset="0"/>
            </a:endParaRPr>
          </a:p>
        </p:txBody>
      </p:sp>
      <p:sp>
        <p:nvSpPr>
          <p:cNvPr id="34820"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Arial"/>
              </a:rPr>
              <a:t>...</a:t>
            </a:r>
          </a:p>
        </p:txBody>
      </p:sp>
      <p:sp>
        <p:nvSpPr>
          <p:cNvPr id="34821"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34822" name="Rectangle 5"/>
          <p:cNvSpPr>
            <a:spLocks noChangeArrowheads="1"/>
          </p:cNvSpPr>
          <p:nvPr/>
        </p:nvSpPr>
        <p:spPr bwMode="auto">
          <a:xfrm>
            <a:off x="684213" y="1133475"/>
            <a:ext cx="6934200" cy="20066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b="1">
                <a:latin typeface="Courier New" pitchFamily="49" charset="0"/>
              </a:rPr>
              <a:t>data invest;</a:t>
            </a:r>
            <a:br>
              <a:rPr lang="en-US" b="1">
                <a:latin typeface="Courier New" pitchFamily="49" charset="0"/>
              </a:rPr>
            </a:br>
            <a:r>
              <a:rPr lang="en-US" b="1">
                <a:latin typeface="Courier New" pitchFamily="49" charset="0"/>
              </a:rPr>
              <a:t>   do Year=2008 to 2010;</a:t>
            </a:r>
            <a:br>
              <a:rPr lang="en-US" b="1">
                <a:latin typeface="Courier New" pitchFamily="49" charset="0"/>
              </a:rPr>
            </a:br>
            <a:r>
              <a:rPr lang="en-US" b="1">
                <a:latin typeface="Courier New" pitchFamily="49" charset="0"/>
              </a:rPr>
              <a:t>      Capital+5000;</a:t>
            </a:r>
            <a:br>
              <a:rPr lang="en-US" b="1">
                <a:latin typeface="Courier New" pitchFamily="49" charset="0"/>
              </a:rPr>
            </a:br>
            <a:r>
              <a:rPr lang="en-US" b="1">
                <a:latin typeface="Courier New" pitchFamily="49" charset="0"/>
              </a:rPr>
              <a:t>      Capital+(Capital*.045);</a:t>
            </a:r>
            <a:br>
              <a:rPr lang="en-US" b="1">
                <a:latin typeface="Courier New" pitchFamily="49" charset="0"/>
              </a:rPr>
            </a:br>
            <a:r>
              <a:rPr lang="en-US" b="1">
                <a:latin typeface="Courier New" pitchFamily="49" charset="0"/>
              </a:rPr>
              <a:t>   end;</a:t>
            </a:r>
            <a:br>
              <a:rPr lang="en-US" b="1">
                <a:latin typeface="Courier New" pitchFamily="49" charset="0"/>
              </a:rPr>
            </a:br>
            <a:r>
              <a:rPr lang="en-US" b="1">
                <a:latin typeface="Courier New" pitchFamily="49" charset="0"/>
              </a:rPr>
              <a:t>run;</a:t>
            </a:r>
          </a:p>
        </p:txBody>
      </p:sp>
      <p:graphicFrame>
        <p:nvGraphicFramePr>
          <p:cNvPr id="579683" name="Group 99"/>
          <p:cNvGraphicFramePr>
            <a:graphicFrameLocks noGrp="1"/>
          </p:cNvGraphicFramePr>
          <p:nvPr/>
        </p:nvGraphicFramePr>
        <p:xfrm>
          <a:off x="501650" y="4010025"/>
          <a:ext cx="7772400" cy="105730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6573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_N_</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2011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16390.96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34838" name="AutoShape 38"/>
          <p:cNvSpPr>
            <a:spLocks noChangeArrowheads="1"/>
          </p:cNvSpPr>
          <p:nvPr/>
        </p:nvSpPr>
        <p:spPr bwMode="auto">
          <a:xfrm>
            <a:off x="3098800" y="4370388"/>
            <a:ext cx="376238"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34840" name="Rectangle 43"/>
          <p:cNvSpPr>
            <a:spLocks noChangeArrowheads="1"/>
          </p:cNvSpPr>
          <p:nvPr>
            <p:custDataLst>
              <p:tags r:id="rId1"/>
            </p:custDataLst>
          </p:nvPr>
        </p:nvSpPr>
        <p:spPr bwMode="auto">
          <a:xfrm>
            <a:off x="1276350" y="2422525"/>
            <a:ext cx="7556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34841" name="AutoShape 71"/>
          <p:cNvSpPr>
            <a:spLocks/>
          </p:cNvSpPr>
          <p:nvPr/>
        </p:nvSpPr>
        <p:spPr bwMode="auto">
          <a:xfrm>
            <a:off x="3249613" y="3601268"/>
            <a:ext cx="1249362" cy="487313"/>
          </a:xfrm>
          <a:prstGeom prst="borderCallout2">
            <a:avLst>
              <a:gd name="adj1" fmla="val 51630"/>
              <a:gd name="adj2" fmla="val 1032"/>
              <a:gd name="adj3" fmla="val 54102"/>
              <a:gd name="adj4" fmla="val -3579"/>
              <a:gd name="adj5" fmla="val 139634"/>
              <a:gd name="adj6" fmla="val -91866"/>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sz="2000" b="1">
                <a:solidFill>
                  <a:srgbClr val="FFFFFF"/>
                </a:solidFill>
              </a:rPr>
              <a:t>Year + 1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9161" y="4367262"/>
            <a:ext cx="353599" cy="323116"/>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title"/>
          </p:nvPr>
        </p:nvSpPr>
        <p:spPr/>
        <p:txBody>
          <a:bodyPr/>
          <a:lstStyle/>
          <a:p>
            <a:r>
              <a:rPr lang="en-US"/>
              <a:t>Execution: Performing Repetitive Calculations</a:t>
            </a:r>
          </a:p>
        </p:txBody>
      </p:sp>
      <p:sp>
        <p:nvSpPr>
          <p:cNvPr id="42" name="Slide Number Placeholder 3"/>
          <p:cNvSpPr>
            <a:spLocks noGrp="1"/>
          </p:cNvSpPr>
          <p:nvPr>
            <p:ph type="sldNum" sz="quarter" idx="10"/>
          </p:nvPr>
        </p:nvSpPr>
        <p:spPr/>
        <p:txBody>
          <a:bodyPr/>
          <a:lstStyle/>
          <a:p>
            <a:pPr>
              <a:defRPr/>
            </a:pPr>
            <a:fld id="{CC7BC87A-1A4F-4BF9-8C2A-5FA511C6C8FE}" type="slidenum">
              <a:rPr lang="en-US"/>
              <a:pPr>
                <a:defRPr/>
              </a:pPr>
              <a:t>27</a:t>
            </a:fld>
            <a:endParaRPr lang="en-US" b="0" dirty="0">
              <a:latin typeface="Times New Roman" pitchFamily="18" charset="0"/>
            </a:endParaRPr>
          </a:p>
        </p:txBody>
      </p:sp>
      <p:sp>
        <p:nvSpPr>
          <p:cNvPr id="35844"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Arial"/>
              </a:rPr>
              <a:t>...</a:t>
            </a:r>
          </a:p>
        </p:txBody>
      </p:sp>
      <p:sp>
        <p:nvSpPr>
          <p:cNvPr id="35845"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35846" name="Rectangle 5"/>
          <p:cNvSpPr>
            <a:spLocks noChangeArrowheads="1"/>
          </p:cNvSpPr>
          <p:nvPr/>
        </p:nvSpPr>
        <p:spPr bwMode="auto">
          <a:xfrm>
            <a:off x="684213" y="1133475"/>
            <a:ext cx="6934200" cy="20066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b="1">
                <a:latin typeface="Courier New" pitchFamily="49" charset="0"/>
              </a:rPr>
              <a:t>data invest;</a:t>
            </a:r>
            <a:br>
              <a:rPr lang="en-US" b="1">
                <a:latin typeface="Courier New" pitchFamily="49" charset="0"/>
              </a:rPr>
            </a:br>
            <a:r>
              <a:rPr lang="en-US" b="1">
                <a:latin typeface="Courier New" pitchFamily="49" charset="0"/>
              </a:rPr>
              <a:t>   do Year=2008 to 2010;</a:t>
            </a:r>
            <a:br>
              <a:rPr lang="en-US" b="1">
                <a:latin typeface="Courier New" pitchFamily="49" charset="0"/>
              </a:rPr>
            </a:br>
            <a:r>
              <a:rPr lang="en-US" b="1">
                <a:latin typeface="Courier New" pitchFamily="49" charset="0"/>
              </a:rPr>
              <a:t>      Capital+5000;</a:t>
            </a:r>
            <a:br>
              <a:rPr lang="en-US" b="1">
                <a:latin typeface="Courier New" pitchFamily="49" charset="0"/>
              </a:rPr>
            </a:br>
            <a:r>
              <a:rPr lang="en-US" b="1">
                <a:latin typeface="Courier New" pitchFamily="49" charset="0"/>
              </a:rPr>
              <a:t>      Capital+(Capital*.045);</a:t>
            </a:r>
            <a:br>
              <a:rPr lang="en-US" b="1">
                <a:latin typeface="Courier New" pitchFamily="49" charset="0"/>
              </a:rPr>
            </a:br>
            <a:r>
              <a:rPr lang="en-US" b="1">
                <a:latin typeface="Courier New" pitchFamily="49" charset="0"/>
              </a:rPr>
              <a:t>   end;</a:t>
            </a:r>
            <a:br>
              <a:rPr lang="en-US" b="1">
                <a:latin typeface="Courier New" pitchFamily="49" charset="0"/>
              </a:rPr>
            </a:br>
            <a:r>
              <a:rPr lang="en-US" b="1">
                <a:latin typeface="Courier New" pitchFamily="49" charset="0"/>
              </a:rPr>
              <a:t>run;</a:t>
            </a:r>
          </a:p>
        </p:txBody>
      </p:sp>
      <p:graphicFrame>
        <p:nvGraphicFramePr>
          <p:cNvPr id="581732" name="Group 100"/>
          <p:cNvGraphicFramePr>
            <a:graphicFrameLocks noGrp="1"/>
          </p:cNvGraphicFramePr>
          <p:nvPr/>
        </p:nvGraphicFramePr>
        <p:xfrm>
          <a:off x="501650" y="4010025"/>
          <a:ext cx="7772400" cy="105730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6573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_N_</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2011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16390.96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35862" name="AutoShape 38"/>
          <p:cNvSpPr>
            <a:spLocks noChangeArrowheads="1"/>
          </p:cNvSpPr>
          <p:nvPr/>
        </p:nvSpPr>
        <p:spPr bwMode="auto">
          <a:xfrm>
            <a:off x="3098800" y="4370388"/>
            <a:ext cx="376238"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35864" name="Rectangle 42"/>
          <p:cNvSpPr>
            <a:spLocks noChangeArrowheads="1"/>
          </p:cNvSpPr>
          <p:nvPr>
            <p:custDataLst>
              <p:tags r:id="rId1"/>
            </p:custDataLst>
          </p:nvPr>
        </p:nvSpPr>
        <p:spPr bwMode="auto">
          <a:xfrm>
            <a:off x="1276350" y="1489075"/>
            <a:ext cx="385921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3" name="AutoShape 43"/>
          <p:cNvSpPr>
            <a:spLocks noChangeArrowheads="1"/>
          </p:cNvSpPr>
          <p:nvPr/>
        </p:nvSpPr>
        <p:spPr bwMode="auto">
          <a:xfrm>
            <a:off x="6184986" y="1126973"/>
            <a:ext cx="2212975" cy="2017574"/>
          </a:xfrm>
          <a:prstGeom prst="flowChartDecision">
            <a:avLst/>
          </a:prstGeom>
          <a:gradFill>
            <a:gsLst>
              <a:gs pos="0">
                <a:srgbClr val="9C0409"/>
              </a:gs>
              <a:gs pos="100000">
                <a:srgbClr val="B2081A"/>
              </a:gs>
            </a:gsLst>
            <a:lin ang="10800000" scaled="1"/>
          </a:gradFill>
          <a:ln w="28575">
            <a:noFill/>
            <a:miter lim="800000"/>
            <a:headEnd type="none" w="sm" len="sm"/>
            <a:tailEnd type="none" w="sm" len="sm"/>
          </a:ln>
        </p:spPr>
        <p:txBody>
          <a:bodyPr>
            <a:spAutoFit/>
          </a:bodyPr>
          <a:lstStyle/>
          <a:p>
            <a:pPr algn="ctr">
              <a:spcBef>
                <a:spcPts val="25"/>
              </a:spcBef>
              <a:spcAft>
                <a:spcPct val="17000"/>
              </a:spcAft>
            </a:pPr>
            <a:r>
              <a:rPr lang="en-US" sz="2000" b="1" dirty="0">
                <a:solidFill>
                  <a:srgbClr val="FFFFFF"/>
                </a:solidFill>
              </a:rPr>
              <a:t>Is Year</a:t>
            </a:r>
            <a:br>
              <a:rPr lang="en-US" sz="2000" b="1" dirty="0">
                <a:solidFill>
                  <a:srgbClr val="FFFFFF"/>
                </a:solidFill>
              </a:rPr>
            </a:br>
            <a:r>
              <a:rPr lang="en-US" sz="2000" b="1" dirty="0">
                <a:solidFill>
                  <a:srgbClr val="FFFFFF"/>
                </a:solidFill>
              </a:rPr>
              <a:t>out of</a:t>
            </a:r>
            <a:br>
              <a:rPr lang="en-US" sz="2000" b="1" dirty="0">
                <a:solidFill>
                  <a:srgbClr val="FFFFFF"/>
                </a:solidFill>
              </a:rPr>
            </a:br>
            <a:r>
              <a:rPr lang="en-US" sz="2000" b="1" dirty="0">
                <a:solidFill>
                  <a:srgbClr val="FFFFFF"/>
                </a:solidFill>
              </a:rPr>
              <a:t>range?</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9161" y="4367262"/>
            <a:ext cx="353599" cy="323116"/>
          </a:xfrm>
          <a:prstGeom prst="rect">
            <a:avLst/>
          </a:prstGeom>
        </p:spPr>
      </p:pic>
    </p:spTree>
    <p:extLst>
      <p:ext uri="{BB962C8B-B14F-4D97-AF65-F5344CB8AC3E}">
        <p14:creationId xmlns:p14="http://schemas.microsoft.com/office/powerpoint/2010/main" val="71355202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title"/>
          </p:nvPr>
        </p:nvSpPr>
        <p:spPr/>
        <p:txBody>
          <a:bodyPr/>
          <a:lstStyle/>
          <a:p>
            <a:r>
              <a:rPr lang="en-US"/>
              <a:t>Execution: Performing Repetitive Calculations</a:t>
            </a:r>
          </a:p>
        </p:txBody>
      </p:sp>
      <p:sp>
        <p:nvSpPr>
          <p:cNvPr id="42" name="Slide Number Placeholder 3"/>
          <p:cNvSpPr>
            <a:spLocks noGrp="1"/>
          </p:cNvSpPr>
          <p:nvPr>
            <p:ph type="sldNum" sz="quarter" idx="10"/>
          </p:nvPr>
        </p:nvSpPr>
        <p:spPr/>
        <p:txBody>
          <a:bodyPr/>
          <a:lstStyle/>
          <a:p>
            <a:pPr>
              <a:defRPr/>
            </a:pPr>
            <a:fld id="{CC7BC87A-1A4F-4BF9-8C2A-5FA511C6C8FE}" type="slidenum">
              <a:rPr lang="en-US"/>
              <a:pPr>
                <a:defRPr/>
              </a:pPr>
              <a:t>28</a:t>
            </a:fld>
            <a:endParaRPr lang="en-US" b="0" dirty="0">
              <a:latin typeface="Times New Roman" pitchFamily="18" charset="0"/>
            </a:endParaRPr>
          </a:p>
        </p:txBody>
      </p:sp>
      <p:sp>
        <p:nvSpPr>
          <p:cNvPr id="35844"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Arial"/>
              </a:rPr>
              <a:t>...</a:t>
            </a:r>
          </a:p>
        </p:txBody>
      </p:sp>
      <p:sp>
        <p:nvSpPr>
          <p:cNvPr id="35845"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35846" name="Rectangle 5"/>
          <p:cNvSpPr>
            <a:spLocks noChangeArrowheads="1"/>
          </p:cNvSpPr>
          <p:nvPr/>
        </p:nvSpPr>
        <p:spPr bwMode="auto">
          <a:xfrm>
            <a:off x="684213" y="1133475"/>
            <a:ext cx="6934200" cy="20066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b="1" dirty="0">
                <a:latin typeface="Courier New" pitchFamily="49" charset="0"/>
              </a:rPr>
              <a:t>data invest;</a:t>
            </a:r>
            <a:br>
              <a:rPr lang="en-US" b="1" dirty="0">
                <a:latin typeface="Courier New" pitchFamily="49" charset="0"/>
              </a:rPr>
            </a:br>
            <a:r>
              <a:rPr lang="en-US" b="1" dirty="0">
                <a:latin typeface="Courier New" pitchFamily="49" charset="0"/>
              </a:rPr>
              <a:t>   do Year=2008 to 2010;</a:t>
            </a:r>
            <a:br>
              <a:rPr lang="en-US" b="1" dirty="0">
                <a:latin typeface="Courier New" pitchFamily="49" charset="0"/>
              </a:rPr>
            </a:br>
            <a:r>
              <a:rPr lang="en-US" b="1" dirty="0">
                <a:latin typeface="Courier New" pitchFamily="49" charset="0"/>
              </a:rPr>
              <a:t>      Capital+5000;</a:t>
            </a:r>
            <a:br>
              <a:rPr lang="en-US" b="1" dirty="0">
                <a:latin typeface="Courier New" pitchFamily="49" charset="0"/>
              </a:rPr>
            </a:br>
            <a:r>
              <a:rPr lang="en-US" b="1" dirty="0">
                <a:latin typeface="Courier New" pitchFamily="49" charset="0"/>
              </a:rPr>
              <a:t>      Capital+(Capital*.045);</a:t>
            </a:r>
            <a:br>
              <a:rPr lang="en-US" b="1" dirty="0">
                <a:latin typeface="Courier New" pitchFamily="49" charset="0"/>
              </a:rPr>
            </a:br>
            <a:r>
              <a:rPr lang="en-US" b="1" dirty="0">
                <a:latin typeface="Courier New" pitchFamily="49" charset="0"/>
              </a:rPr>
              <a:t>   end;</a:t>
            </a:r>
            <a:br>
              <a:rPr lang="en-US" b="1" dirty="0">
                <a:latin typeface="Courier New" pitchFamily="49" charset="0"/>
              </a:rPr>
            </a:br>
            <a:r>
              <a:rPr lang="en-US" b="1" dirty="0">
                <a:latin typeface="Courier New" pitchFamily="49" charset="0"/>
              </a:rPr>
              <a:t>run;</a:t>
            </a:r>
          </a:p>
        </p:txBody>
      </p:sp>
      <p:graphicFrame>
        <p:nvGraphicFramePr>
          <p:cNvPr id="581732" name="Group 100"/>
          <p:cNvGraphicFramePr>
            <a:graphicFrameLocks noGrp="1"/>
          </p:cNvGraphicFramePr>
          <p:nvPr/>
        </p:nvGraphicFramePr>
        <p:xfrm>
          <a:off x="501650" y="4010025"/>
          <a:ext cx="7772400" cy="105730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6573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Year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_N_</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2011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16390.96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35862" name="AutoShape 38"/>
          <p:cNvSpPr>
            <a:spLocks noChangeArrowheads="1"/>
          </p:cNvSpPr>
          <p:nvPr/>
        </p:nvSpPr>
        <p:spPr bwMode="auto">
          <a:xfrm>
            <a:off x="3098800" y="4370388"/>
            <a:ext cx="376238"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sz="1200" b="1">
                <a:solidFill>
                  <a:srgbClr val="FFFFFF"/>
                </a:solidFill>
              </a:rPr>
              <a:t>R</a:t>
            </a:r>
          </a:p>
        </p:txBody>
      </p:sp>
      <p:sp>
        <p:nvSpPr>
          <p:cNvPr id="2" name="TextBox 1"/>
          <p:cNvSpPr txBox="1"/>
          <p:nvPr>
            <p:custDataLst>
              <p:tags r:id="rId1"/>
            </p:custDataLst>
          </p:nvPr>
        </p:nvSpPr>
        <p:spPr bwMode="auto">
          <a:xfrm>
            <a:off x="2948477" y="3291126"/>
            <a:ext cx="3247047" cy="442674"/>
          </a:xfrm>
          <a:prstGeom prst="roundRect">
            <a:avLst/>
          </a:prstGeom>
          <a:solidFill>
            <a:srgbClr val="0053C3"/>
          </a:solidFill>
          <a:ln w="1905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rtlCol="0" anchor="b">
            <a:spAutoFit/>
          </a:bodyPr>
          <a:lstStyle/>
          <a:p>
            <a:pPr algn="ctr"/>
            <a:r>
              <a:rPr lang="en-US" sz="2000">
                <a:solidFill>
                  <a:srgbClr val="FFFFFF"/>
                </a:solidFill>
              </a:rPr>
              <a:t>Output current observation</a:t>
            </a:r>
            <a:endParaRPr lang="en-US" sz="2000" dirty="0">
              <a:solidFill>
                <a:srgbClr val="FFFFFF"/>
              </a:solidFill>
            </a:endParaRPr>
          </a:p>
        </p:txBody>
      </p:sp>
      <p:sp>
        <p:nvSpPr>
          <p:cNvPr id="3" name="Rectangle 2"/>
          <p:cNvSpPr/>
          <p:nvPr>
            <p:custDataLst>
              <p:tags r:id="rId2"/>
            </p:custDataLst>
          </p:nvPr>
        </p:nvSpPr>
        <p:spPr bwMode="auto">
          <a:xfrm>
            <a:off x="735013" y="2738755"/>
            <a:ext cx="730314" cy="324612"/>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9161" y="4367262"/>
            <a:ext cx="353599" cy="323116"/>
          </a:xfrm>
          <a:prstGeom prst="rect">
            <a:avLst/>
          </a:prstGeom>
        </p:spPr>
      </p:pic>
    </p:spTree>
    <p:extLst>
      <p:ext uri="{BB962C8B-B14F-4D97-AF65-F5344CB8AC3E}">
        <p14:creationId xmlns:p14="http://schemas.microsoft.com/office/powerpoint/2010/main" val="25039390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Output: Performing Repetitive Calculations</a:t>
            </a:r>
          </a:p>
        </p:txBody>
      </p:sp>
      <p:sp>
        <p:nvSpPr>
          <p:cNvPr id="11" name="Slide Number Placeholder 3"/>
          <p:cNvSpPr>
            <a:spLocks noGrp="1"/>
          </p:cNvSpPr>
          <p:nvPr>
            <p:ph type="sldNum" sz="quarter" idx="10"/>
          </p:nvPr>
        </p:nvSpPr>
        <p:spPr/>
        <p:txBody>
          <a:bodyPr/>
          <a:lstStyle/>
          <a:p>
            <a:pPr>
              <a:defRPr/>
            </a:pPr>
            <a:fld id="{3BC2237C-6025-412F-922E-99A484572B69}" type="slidenum">
              <a:rPr lang="en-US"/>
              <a:pPr>
                <a:defRPr/>
              </a:pPr>
              <a:t>29</a:t>
            </a:fld>
            <a:endParaRPr lang="en-US" b="0" dirty="0">
              <a:latin typeface="Times New Roman" pitchFamily="18" charset="0"/>
            </a:endParaRPr>
          </a:p>
        </p:txBody>
      </p:sp>
      <p:sp>
        <p:nvSpPr>
          <p:cNvPr id="37892" name="Text Box 4"/>
          <p:cNvSpPr txBox="1">
            <a:spLocks noChangeArrowheads="1"/>
          </p:cNvSpPr>
          <p:nvPr/>
        </p:nvSpPr>
        <p:spPr bwMode="auto">
          <a:xfrm>
            <a:off x="684213" y="3359150"/>
            <a:ext cx="776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p>
        </p:txBody>
      </p:sp>
      <p:sp>
        <p:nvSpPr>
          <p:cNvPr id="37893" name="Text Box 6"/>
          <p:cNvSpPr txBox="1">
            <a:spLocks noChangeArrowheads="1"/>
          </p:cNvSpPr>
          <p:nvPr/>
        </p:nvSpPr>
        <p:spPr bwMode="auto">
          <a:xfrm>
            <a:off x="685800" y="2209800"/>
            <a:ext cx="28781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PROC PRINT Output</a:t>
            </a:r>
          </a:p>
        </p:txBody>
      </p:sp>
      <p:sp>
        <p:nvSpPr>
          <p:cNvPr id="37894"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37895"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37896" name="Text Box 10"/>
          <p:cNvSpPr txBox="1">
            <a:spLocks noChangeArrowheads="1"/>
          </p:cNvSpPr>
          <p:nvPr/>
        </p:nvSpPr>
        <p:spPr bwMode="auto">
          <a:xfrm>
            <a:off x="685800" y="2609850"/>
            <a:ext cx="5942013" cy="946150"/>
          </a:xfrm>
          <a:prstGeom prst="rect">
            <a:avLst/>
          </a:prstGeom>
          <a:solidFill>
            <a:srgbClr val="FFFFFF"/>
          </a:solidFill>
          <a:ln w="38100">
            <a:solidFill>
              <a:schemeClr val="tx2"/>
            </a:solidFill>
            <a:miter lim="800000"/>
            <a:headEnd type="none" w="sm" len="sm"/>
            <a:tailEnd type="none" w="sm" len="sm"/>
          </a:ln>
        </p:spPr>
        <p:txBody>
          <a:bodyPr lIns="92075" tIns="50800" rIns="92075" bIns="50800"/>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600" b="1">
                <a:solidFill>
                  <a:srgbClr val="000000"/>
                </a:solidFill>
                <a:latin typeface="SAS Monospace" pitchFamily="49" charset="0"/>
              </a:rPr>
              <a:t>        Year     Capital</a:t>
            </a:r>
          </a:p>
          <a:p>
            <a:endParaRPr lang="en-US" sz="1600" b="1">
              <a:solidFill>
                <a:srgbClr val="000000"/>
              </a:solidFill>
              <a:latin typeface="SAS Monospace" pitchFamily="49" charset="0"/>
            </a:endParaRPr>
          </a:p>
          <a:p>
            <a:r>
              <a:rPr lang="en-US" sz="1600" b="1">
                <a:solidFill>
                  <a:srgbClr val="000000"/>
                </a:solidFill>
                <a:latin typeface="SAS Monospace" pitchFamily="49" charset="0"/>
              </a:rPr>
              <a:t>        2011    16390.96</a:t>
            </a:r>
          </a:p>
        </p:txBody>
      </p:sp>
      <p:sp>
        <p:nvSpPr>
          <p:cNvPr id="37897" name="Text Box 11"/>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37898" name="Text Box 12"/>
          <p:cNvSpPr txBox="1">
            <a:spLocks noChangeArrowheads="1"/>
          </p:cNvSpPr>
          <p:nvPr/>
        </p:nvSpPr>
        <p:spPr bwMode="auto">
          <a:xfrm>
            <a:off x="685800" y="1130300"/>
            <a:ext cx="5942013" cy="8509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buClr>
                <a:srgbClr val="FFCC00"/>
              </a:buClr>
              <a:buSzPct val="60000"/>
              <a:buFont typeface="Monotype Sorts" pitchFamily="2" charset="2"/>
              <a:buNone/>
            </a:pPr>
            <a:r>
              <a:rPr lang="en-US" b="1" dirty="0" err="1">
                <a:latin typeface="Courier New" pitchFamily="49" charset="0"/>
              </a:rPr>
              <a:t>proc</a:t>
            </a:r>
            <a:r>
              <a:rPr lang="en-US" b="1" dirty="0">
                <a:latin typeface="Courier New" pitchFamily="49" charset="0"/>
              </a:rPr>
              <a:t> </a:t>
            </a:r>
            <a:r>
              <a:rPr lang="en-US" b="1" dirty="0">
                <a:solidFill>
                  <a:srgbClr val="000000"/>
                </a:solidFill>
                <a:latin typeface="Courier New" pitchFamily="49" charset="0"/>
              </a:rPr>
              <a:t>print</a:t>
            </a:r>
            <a:r>
              <a:rPr lang="en-US" b="1" dirty="0">
                <a:latin typeface="Courier New" pitchFamily="49" charset="0"/>
              </a:rPr>
              <a:t> data=invest </a:t>
            </a:r>
            <a:r>
              <a:rPr lang="en-US" b="1" dirty="0" err="1">
                <a:latin typeface="Courier New" pitchFamily="49" charset="0"/>
              </a:rPr>
              <a:t>noobs</a:t>
            </a:r>
            <a:r>
              <a:rPr lang="en-US" b="1" dirty="0">
                <a:latin typeface="Courier New" pitchFamily="49" charset="0"/>
              </a:rPr>
              <a:t>;</a:t>
            </a:r>
          </a:p>
          <a:p>
            <a:pPr>
              <a:lnSpc>
                <a:spcPct val="85000"/>
              </a:lnSpc>
              <a:buClr>
                <a:srgbClr val="FFCC00"/>
              </a:buClr>
              <a:buSzPct val="60000"/>
              <a:buFont typeface="Monotype Sorts" pitchFamily="2" charset="2"/>
              <a:buNone/>
            </a:pPr>
            <a:r>
              <a:rPr lang="en-US" b="1" dirty="0">
                <a:latin typeface="Courier New" pitchFamily="49" charset="0"/>
              </a:rPr>
              <a:t>run;</a:t>
            </a:r>
          </a:p>
        </p:txBody>
      </p:sp>
      <p:sp>
        <p:nvSpPr>
          <p:cNvPr id="37899" name="Text Box 13"/>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p207d03</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Objectives</a:t>
            </a:r>
          </a:p>
        </p:txBody>
      </p:sp>
      <p:sp>
        <p:nvSpPr>
          <p:cNvPr id="8195" name="Rectangle 3"/>
          <p:cNvSpPr>
            <a:spLocks noGrp="1" noChangeArrowheads="1"/>
          </p:cNvSpPr>
          <p:nvPr>
            <p:ph idx="1"/>
          </p:nvPr>
        </p:nvSpPr>
        <p:spPr>
          <a:xfrm>
            <a:off x="685800" y="1071563"/>
            <a:ext cx="7924800" cy="4267200"/>
          </a:xfrm>
        </p:spPr>
        <p:txBody>
          <a:bodyPr/>
          <a:lstStyle/>
          <a:p>
            <a:pPr lvl="1"/>
            <a:r>
              <a:rPr lang="en-US" dirty="0"/>
              <a:t>Explain iterative DO loops.</a:t>
            </a:r>
          </a:p>
          <a:p>
            <a:pPr lvl="1"/>
            <a:r>
              <a:rPr lang="en-US" dirty="0"/>
              <a:t>Use DO loops to eliminate redundant code </a:t>
            </a:r>
            <a:br>
              <a:rPr lang="en-US" dirty="0"/>
            </a:br>
            <a:r>
              <a:rPr lang="en-US" dirty="0"/>
              <a:t>and repetitive calculations.</a:t>
            </a:r>
          </a:p>
        </p:txBody>
      </p:sp>
      <p:sp>
        <p:nvSpPr>
          <p:cNvPr id="4" name="Slide Number Placeholder 3"/>
          <p:cNvSpPr>
            <a:spLocks noGrp="1"/>
          </p:cNvSpPr>
          <p:nvPr>
            <p:ph type="sldNum" sz="quarter" idx="10"/>
          </p:nvPr>
        </p:nvSpPr>
        <p:spPr/>
        <p:txBody>
          <a:bodyPr/>
          <a:lstStyle/>
          <a:p>
            <a:pPr>
              <a:defRPr/>
            </a:pPr>
            <a:fld id="{79B6C4BF-A1B9-4CB1-897B-1F37B7181DAE}" type="slidenum">
              <a:rPr lang="en-US"/>
              <a:pPr>
                <a:defRPr/>
              </a:pPr>
              <a:t>3</a:t>
            </a:fld>
            <a:endParaRPr lang="en-US" b="0" dirty="0">
              <a:latin typeface="Times New Roman" pitchFamily="18"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7.02 Short </a:t>
            </a:r>
            <a:r>
              <a:rPr lang="en-US" dirty="0"/>
              <a:t>Answer Poll</a:t>
            </a:r>
          </a:p>
        </p:txBody>
      </p:sp>
      <p:sp>
        <p:nvSpPr>
          <p:cNvPr id="3075" name="Rectangle 5"/>
          <p:cNvSpPr>
            <a:spLocks noGrp="1" noChangeArrowheads="1"/>
          </p:cNvSpPr>
          <p:nvPr>
            <p:ph idx="1"/>
          </p:nvPr>
        </p:nvSpPr>
        <p:spPr/>
        <p:txBody>
          <a:bodyPr/>
          <a:lstStyle/>
          <a:p>
            <a:r>
              <a:rPr lang="en-US" dirty="0"/>
              <a:t>How can you generate a separate observation </a:t>
            </a:r>
            <a:br>
              <a:rPr lang="en-US" dirty="0"/>
            </a:br>
            <a:r>
              <a:rPr lang="en-US" dirty="0"/>
              <a:t>for each year? </a:t>
            </a:r>
          </a:p>
          <a:p>
            <a:pPr marL="0" indent="0"/>
            <a:endParaRPr lang="en-US" dirty="0"/>
          </a:p>
        </p:txBody>
      </p:sp>
      <p:sp>
        <p:nvSpPr>
          <p:cNvPr id="4" name="Rectangle 4"/>
          <p:cNvSpPr>
            <a:spLocks noChangeArrowheads="1"/>
          </p:cNvSpPr>
          <p:nvPr/>
        </p:nvSpPr>
        <p:spPr bwMode="auto">
          <a:xfrm>
            <a:off x="673100" y="2522538"/>
            <a:ext cx="5551488" cy="2682875"/>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b="1" dirty="0">
                <a:latin typeface="Courier New" pitchFamily="49" charset="0"/>
              </a:rPr>
              <a:t>data invest;</a:t>
            </a:r>
            <a:br>
              <a:rPr lang="en-US" b="1" dirty="0">
                <a:latin typeface="Courier New" pitchFamily="49" charset="0"/>
              </a:rPr>
            </a:br>
            <a:r>
              <a:rPr lang="en-US" b="1" dirty="0">
                <a:latin typeface="Courier New" pitchFamily="49" charset="0"/>
              </a:rPr>
              <a:t>   do Year=2008 to 2010;</a:t>
            </a:r>
            <a:br>
              <a:rPr lang="en-US" b="1" dirty="0">
                <a:latin typeface="Courier New" pitchFamily="49" charset="0"/>
              </a:rPr>
            </a:br>
            <a:r>
              <a:rPr lang="en-US" b="1" dirty="0">
                <a:latin typeface="Courier New" pitchFamily="49" charset="0"/>
              </a:rPr>
              <a:t>      Capital+5000;</a:t>
            </a:r>
            <a:br>
              <a:rPr lang="en-US" b="1" dirty="0">
                <a:latin typeface="Courier New" pitchFamily="49" charset="0"/>
              </a:rPr>
            </a:br>
            <a:r>
              <a:rPr lang="en-US" b="1" dirty="0">
                <a:latin typeface="Courier New" pitchFamily="49" charset="0"/>
              </a:rPr>
              <a:t>      Capital+(Capital*.045);</a:t>
            </a:r>
            <a:br>
              <a:rPr lang="en-US" b="1" dirty="0">
                <a:latin typeface="Courier New" pitchFamily="49" charset="0"/>
              </a:rPr>
            </a:br>
            <a:r>
              <a:rPr lang="en-US" b="1" dirty="0">
                <a:latin typeface="Courier New" pitchFamily="49" charset="0"/>
              </a:rPr>
              <a:t>   end;</a:t>
            </a:r>
            <a:br>
              <a:rPr lang="en-US" b="1" dirty="0">
                <a:latin typeface="Courier New" pitchFamily="49" charset="0"/>
              </a:rPr>
            </a:br>
            <a:r>
              <a:rPr lang="en-US" b="1" dirty="0">
                <a:latin typeface="Courier New" pitchFamily="49" charset="0"/>
              </a:rPr>
              <a:t>run;</a:t>
            </a:r>
          </a:p>
          <a:p>
            <a:pPr eaLnBrk="0" hangingPunct="0">
              <a:lnSpc>
                <a:spcPct val="85000"/>
              </a:lnSpc>
              <a:buClr>
                <a:srgbClr val="FFCC00"/>
              </a:buClr>
              <a:buSzPct val="60000"/>
              <a:buFont typeface="Monotype Sorts" pitchFamily="2" charset="2"/>
              <a:buNone/>
            </a:pPr>
            <a:r>
              <a:rPr lang="en-US" b="1" dirty="0" err="1">
                <a:latin typeface="Courier New" pitchFamily="49" charset="0"/>
              </a:rPr>
              <a:t>proc</a:t>
            </a:r>
            <a:r>
              <a:rPr lang="en-US" b="1" dirty="0">
                <a:latin typeface="Courier New" pitchFamily="49" charset="0"/>
              </a:rPr>
              <a:t> </a:t>
            </a:r>
            <a:r>
              <a:rPr lang="en-US" b="1" dirty="0">
                <a:solidFill>
                  <a:srgbClr val="000000"/>
                </a:solidFill>
                <a:latin typeface="Courier New" pitchFamily="49" charset="0"/>
              </a:rPr>
              <a:t>print</a:t>
            </a:r>
            <a:r>
              <a:rPr lang="en-US" b="1" dirty="0">
                <a:latin typeface="Courier New" pitchFamily="49" charset="0"/>
              </a:rPr>
              <a:t> data=invest </a:t>
            </a:r>
            <a:r>
              <a:rPr lang="en-US" b="1" dirty="0" err="1">
                <a:latin typeface="Courier New" pitchFamily="49" charset="0"/>
              </a:rPr>
              <a:t>noobs</a:t>
            </a:r>
            <a:r>
              <a:rPr lang="en-US" b="1" dirty="0">
                <a:latin typeface="Courier New" pitchFamily="49" charset="0"/>
              </a:rPr>
              <a:t>;</a:t>
            </a:r>
          </a:p>
          <a:p>
            <a:pPr eaLnBrk="0" hangingPunct="0"/>
            <a:r>
              <a:rPr lang="en-US" b="1" dirty="0">
                <a:latin typeface="Courier New" pitchFamily="49" charset="0"/>
              </a:rPr>
              <a:t>run;</a:t>
            </a:r>
          </a:p>
        </p:txBody>
      </p:sp>
      <p:sp>
        <p:nvSpPr>
          <p:cNvPr id="2" name="Program Name"/>
          <p:cNvSpPr txBox="1"/>
          <p:nvPr/>
        </p:nvSpPr>
        <p:spPr bwMode="auto">
          <a:xfrm>
            <a:off x="7943850" y="6324600"/>
            <a:ext cx="9925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p207a01</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7.02 Short </a:t>
            </a:r>
            <a:r>
              <a:rPr lang="en-US" dirty="0"/>
              <a:t>Answer Poll – Correct Answer</a:t>
            </a:r>
          </a:p>
        </p:txBody>
      </p:sp>
      <p:sp>
        <p:nvSpPr>
          <p:cNvPr id="3075" name="Rectangle 5"/>
          <p:cNvSpPr>
            <a:spLocks noGrp="1" noChangeArrowheads="1"/>
          </p:cNvSpPr>
          <p:nvPr>
            <p:ph idx="1"/>
          </p:nvPr>
        </p:nvSpPr>
        <p:spPr/>
        <p:txBody>
          <a:bodyPr/>
          <a:lstStyle/>
          <a:p>
            <a:r>
              <a:rPr lang="en-US" dirty="0"/>
              <a:t>How can you generate a separate observation </a:t>
            </a:r>
            <a:br>
              <a:rPr lang="en-US" dirty="0"/>
            </a:br>
            <a:r>
              <a:rPr lang="en-US" dirty="0"/>
              <a:t>for each year? </a:t>
            </a:r>
            <a:r>
              <a:rPr lang="en-US" b="1" dirty="0"/>
              <a:t>Place an explicit OUTPUT statement inside the DO loop.</a:t>
            </a:r>
          </a:p>
          <a:p>
            <a:endParaRPr lang="en-US" dirty="0"/>
          </a:p>
          <a:p>
            <a:pPr marL="0" indent="0"/>
            <a:endParaRPr lang="en-US" dirty="0"/>
          </a:p>
        </p:txBody>
      </p:sp>
      <p:sp>
        <p:nvSpPr>
          <p:cNvPr id="2" name="Program Name"/>
          <p:cNvSpPr txBox="1"/>
          <p:nvPr/>
        </p:nvSpPr>
        <p:spPr bwMode="auto">
          <a:xfrm>
            <a:off x="7830036" y="6324600"/>
            <a:ext cx="11063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p207a01s</a:t>
            </a:r>
          </a:p>
        </p:txBody>
      </p:sp>
      <p:sp>
        <p:nvSpPr>
          <p:cNvPr id="6" name="Rectangle 4"/>
          <p:cNvSpPr>
            <a:spLocks noChangeArrowheads="1"/>
          </p:cNvSpPr>
          <p:nvPr/>
        </p:nvSpPr>
        <p:spPr bwMode="auto">
          <a:xfrm>
            <a:off x="673100" y="2522538"/>
            <a:ext cx="5551488" cy="2994025"/>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b="1" dirty="0">
                <a:latin typeface="Courier New" pitchFamily="49" charset="0"/>
              </a:rPr>
              <a:t>data invest;</a:t>
            </a:r>
            <a:br>
              <a:rPr lang="en-US" b="1" dirty="0">
                <a:latin typeface="Courier New" pitchFamily="49" charset="0"/>
              </a:rPr>
            </a:br>
            <a:r>
              <a:rPr lang="en-US" b="1" dirty="0">
                <a:latin typeface="Courier New" pitchFamily="49" charset="0"/>
              </a:rPr>
              <a:t>   do Year=2008 to 2010;</a:t>
            </a:r>
            <a:br>
              <a:rPr lang="en-US" b="1" dirty="0">
                <a:latin typeface="Courier New" pitchFamily="49" charset="0"/>
              </a:rPr>
            </a:br>
            <a:r>
              <a:rPr lang="en-US" b="1" dirty="0">
                <a:latin typeface="Courier New" pitchFamily="49" charset="0"/>
              </a:rPr>
              <a:t>      Capital+5000;</a:t>
            </a:r>
            <a:br>
              <a:rPr lang="en-US" b="1" dirty="0">
                <a:latin typeface="Courier New" pitchFamily="49" charset="0"/>
              </a:rPr>
            </a:br>
            <a:r>
              <a:rPr lang="en-US" b="1" dirty="0">
                <a:latin typeface="Courier New" pitchFamily="49" charset="0"/>
              </a:rPr>
              <a:t>      Capital+(Capital*.045);</a:t>
            </a:r>
          </a:p>
          <a:p>
            <a:pPr eaLnBrk="0" hangingPunct="0">
              <a:lnSpc>
                <a:spcPct val="85000"/>
              </a:lnSpc>
              <a:buClr>
                <a:srgbClr val="FFCC00"/>
              </a:buClr>
              <a:buSzPct val="60000"/>
              <a:buFont typeface="Monotype Sorts" pitchFamily="2" charset="2"/>
              <a:buNone/>
            </a:pPr>
            <a:r>
              <a:rPr lang="en-US" b="1" dirty="0"/>
              <a:t>	  </a:t>
            </a:r>
            <a:r>
              <a:rPr lang="en-US" b="1" dirty="0">
                <a:latin typeface="Courier New" pitchFamily="49" charset="0"/>
              </a:rPr>
              <a:t>output;</a:t>
            </a:r>
            <a:br>
              <a:rPr lang="en-US" b="1" dirty="0">
                <a:latin typeface="Courier New" pitchFamily="49" charset="0"/>
              </a:rPr>
            </a:br>
            <a:r>
              <a:rPr lang="en-US" b="1" dirty="0">
                <a:latin typeface="Courier New" pitchFamily="49" charset="0"/>
              </a:rPr>
              <a:t>   end;</a:t>
            </a:r>
            <a:br>
              <a:rPr lang="en-US" b="1" dirty="0">
                <a:latin typeface="Courier New" pitchFamily="49" charset="0"/>
              </a:rPr>
            </a:br>
            <a:r>
              <a:rPr lang="en-US" b="1" dirty="0">
                <a:latin typeface="Courier New" pitchFamily="49" charset="0"/>
              </a:rPr>
              <a:t>run;</a:t>
            </a:r>
          </a:p>
          <a:p>
            <a:pPr eaLnBrk="0" hangingPunct="0">
              <a:lnSpc>
                <a:spcPct val="85000"/>
              </a:lnSpc>
              <a:buClr>
                <a:srgbClr val="FFCC00"/>
              </a:buClr>
              <a:buSzPct val="60000"/>
              <a:buFont typeface="Monotype Sorts" pitchFamily="2" charset="2"/>
              <a:buNone/>
            </a:pPr>
            <a:r>
              <a:rPr lang="en-US" b="1" dirty="0" err="1">
                <a:latin typeface="Courier New" pitchFamily="49" charset="0"/>
              </a:rPr>
              <a:t>proc</a:t>
            </a:r>
            <a:r>
              <a:rPr lang="en-US" b="1" dirty="0">
                <a:latin typeface="Courier New" pitchFamily="49" charset="0"/>
              </a:rPr>
              <a:t> </a:t>
            </a:r>
            <a:r>
              <a:rPr lang="en-US" b="1" dirty="0">
                <a:solidFill>
                  <a:srgbClr val="000000"/>
                </a:solidFill>
                <a:latin typeface="Courier New" pitchFamily="49" charset="0"/>
              </a:rPr>
              <a:t>print</a:t>
            </a:r>
            <a:r>
              <a:rPr lang="en-US" b="1" dirty="0">
                <a:latin typeface="Courier New" pitchFamily="49" charset="0"/>
              </a:rPr>
              <a:t> data=invest noobs;</a:t>
            </a:r>
          </a:p>
          <a:p>
            <a:pPr eaLnBrk="0" hangingPunct="0"/>
            <a:r>
              <a:rPr lang="en-US" b="1" dirty="0">
                <a:latin typeface="Courier New" pitchFamily="49" charset="0"/>
              </a:rPr>
              <a:t>run;</a:t>
            </a:r>
          </a:p>
        </p:txBody>
      </p:sp>
      <p:sp>
        <p:nvSpPr>
          <p:cNvPr id="7" name="Rectangle 5"/>
          <p:cNvSpPr>
            <a:spLocks noChangeArrowheads="1"/>
          </p:cNvSpPr>
          <p:nvPr>
            <p:custDataLst>
              <p:tags r:id="rId2"/>
            </p:custDataLst>
          </p:nvPr>
        </p:nvSpPr>
        <p:spPr bwMode="auto">
          <a:xfrm>
            <a:off x="1822450" y="3797822"/>
            <a:ext cx="130333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8" name="Text Box 6"/>
          <p:cNvSpPr txBox="1">
            <a:spLocks noChangeArrowheads="1"/>
          </p:cNvSpPr>
          <p:nvPr/>
        </p:nvSpPr>
        <p:spPr bwMode="auto">
          <a:xfrm>
            <a:off x="6472238" y="3003050"/>
            <a:ext cx="2401887" cy="1417638"/>
          </a:xfrm>
          <a:prstGeom prst="rect">
            <a:avLst/>
          </a:prstGeom>
          <a:solidFill>
            <a:srgbClr val="FFFFFF"/>
          </a:solidFill>
          <a:ln w="38100">
            <a:solidFill>
              <a:schemeClr val="tx2"/>
            </a:solidFill>
            <a:miter lim="800000"/>
            <a:headEnd type="none" w="sm" len="sm"/>
            <a:tailEnd type="none" w="sm" len="sm"/>
          </a:ln>
        </p:spPr>
        <p:txBody>
          <a:bodyPr lIns="92075" tIns="50800" rIns="92075" bIns="50800"/>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600" b="1">
                <a:solidFill>
                  <a:srgbClr val="000000"/>
                </a:solidFill>
                <a:latin typeface="SAS Monospace" pitchFamily="49" charset="0"/>
              </a:rPr>
              <a:t> Year    Capital</a:t>
            </a:r>
          </a:p>
          <a:p>
            <a:endParaRPr lang="en-US" sz="1600" b="1">
              <a:solidFill>
                <a:srgbClr val="000000"/>
              </a:solidFill>
              <a:latin typeface="SAS Monospace" pitchFamily="49" charset="0"/>
            </a:endParaRPr>
          </a:p>
          <a:p>
            <a:r>
              <a:rPr lang="en-US" sz="1600" b="1">
                <a:solidFill>
                  <a:srgbClr val="000000"/>
                </a:solidFill>
                <a:latin typeface="SAS Monospace" pitchFamily="49" charset="0"/>
              </a:rPr>
              <a:t> 2008    5225.00</a:t>
            </a:r>
          </a:p>
          <a:p>
            <a:r>
              <a:rPr lang="en-US" sz="1600" b="1">
                <a:solidFill>
                  <a:srgbClr val="000000"/>
                </a:solidFill>
                <a:latin typeface="SAS Monospace" pitchFamily="49" charset="0"/>
              </a:rPr>
              <a:t> 2009   10685.13</a:t>
            </a:r>
          </a:p>
          <a:p>
            <a:r>
              <a:rPr lang="en-US" sz="1600" b="1">
                <a:solidFill>
                  <a:srgbClr val="000000"/>
                </a:solidFill>
                <a:latin typeface="SAS Monospace" pitchFamily="49" charset="0"/>
              </a:rPr>
              <a:t> 2010   16390.96</a:t>
            </a:r>
          </a:p>
        </p:txBody>
      </p:sp>
      <p:sp>
        <p:nvSpPr>
          <p:cNvPr id="9" name="Text Box 7"/>
          <p:cNvSpPr txBox="1">
            <a:spLocks noChangeArrowheads="1"/>
          </p:cNvSpPr>
          <p:nvPr/>
        </p:nvSpPr>
        <p:spPr bwMode="auto">
          <a:xfrm>
            <a:off x="6389688" y="2578100"/>
            <a:ext cx="25987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sz="2000"/>
              <a:t>PROC PRINT Output</a:t>
            </a:r>
          </a:p>
        </p:txBody>
      </p:sp>
      <p:sp>
        <p:nvSpPr>
          <p:cNvPr id="10" name="Text Box 10"/>
          <p:cNvSpPr txBox="1">
            <a:spLocks noChangeArrowheads="1"/>
          </p:cNvSpPr>
          <p:nvPr/>
        </p:nvSpPr>
        <p:spPr bwMode="auto">
          <a:xfrm>
            <a:off x="6472238" y="4713288"/>
            <a:ext cx="2164107" cy="1287532"/>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dirty="0">
                <a:solidFill>
                  <a:srgbClr val="000000"/>
                </a:solidFill>
                <a:latin typeface="Arial"/>
              </a:rPr>
              <a:t>There is no observation for 2011. </a:t>
            </a:r>
          </a:p>
        </p:txBody>
      </p:sp>
    </p:spTree>
    <p:custDataLst>
      <p:tags r:id="rId1"/>
    </p:custDataLst>
    <p:extLst>
      <p:ext uri="{BB962C8B-B14F-4D97-AF65-F5344CB8AC3E}">
        <p14:creationId xmlns:p14="http://schemas.microsoft.com/office/powerpoint/2010/main" val="922837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7: Processing Data Iteratively</a:t>
            </a:r>
          </a:p>
        </p:txBody>
      </p:sp>
      <p:graphicFrame>
        <p:nvGraphicFramePr>
          <p:cNvPr id="7" name="Group Organizer"/>
          <p:cNvGraphicFramePr>
            <a:graphicFrameLocks noGrp="1"/>
          </p:cNvGraphicFramePr>
          <p:nvPr>
            <p:extLst>
              <p:ext uri="{D42A27DB-BD31-4B8C-83A1-F6EECF244321}">
                <p14:modId xmlns:p14="http://schemas.microsoft.com/office/powerpoint/2010/main" val="1450127607"/>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09596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7.1 DO Loop Processing</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7872">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7.2 Conditional DO Loop Processing</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1"/>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7.3 SAS Array Processing</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7.4 Using SAS Arrays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4279517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Objectives</a:t>
            </a:r>
          </a:p>
        </p:txBody>
      </p:sp>
      <p:sp>
        <p:nvSpPr>
          <p:cNvPr id="8195" name="Rectangle 3"/>
          <p:cNvSpPr>
            <a:spLocks noGrp="1" noChangeArrowheads="1"/>
          </p:cNvSpPr>
          <p:nvPr>
            <p:ph idx="1"/>
          </p:nvPr>
        </p:nvSpPr>
        <p:spPr>
          <a:xfrm>
            <a:off x="685800" y="1071563"/>
            <a:ext cx="7924800" cy="4267200"/>
          </a:xfrm>
        </p:spPr>
        <p:txBody>
          <a:bodyPr/>
          <a:lstStyle/>
          <a:p>
            <a:pPr lvl="1"/>
            <a:r>
              <a:rPr lang="en-US" dirty="0"/>
              <a:t>Use conditional DO loops.</a:t>
            </a:r>
          </a:p>
          <a:p>
            <a:pPr lvl="1"/>
            <a:r>
              <a:rPr lang="en-US" dirty="0"/>
              <a:t>Use nested DO loops.</a:t>
            </a:r>
          </a:p>
        </p:txBody>
      </p:sp>
      <p:sp>
        <p:nvSpPr>
          <p:cNvPr id="4" name="Slide Number Placeholder 3"/>
          <p:cNvSpPr>
            <a:spLocks noGrp="1"/>
          </p:cNvSpPr>
          <p:nvPr>
            <p:ph type="sldNum" sz="quarter" idx="10"/>
          </p:nvPr>
        </p:nvSpPr>
        <p:spPr/>
        <p:txBody>
          <a:bodyPr/>
          <a:lstStyle/>
          <a:p>
            <a:pPr>
              <a:defRPr/>
            </a:pPr>
            <a:fld id="{79B6C4BF-A1B9-4CB1-897B-1F37B7181DAE}" type="slidenum">
              <a:rPr/>
              <a:pPr>
                <a:defRPr/>
              </a:pPr>
              <a:t>34</a:t>
            </a:fld>
            <a:endParaRPr dirty="0">
              <a:latin typeface="Times New Roman" pitchFamily="18" charset="0"/>
            </a:endParaRPr>
          </a:p>
        </p:txBody>
      </p:sp>
    </p:spTree>
    <p:extLst>
      <p:ext uri="{BB962C8B-B14F-4D97-AF65-F5344CB8AC3E}">
        <p14:creationId xmlns:p14="http://schemas.microsoft.com/office/powerpoint/2010/main" val="374066420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Business Scenario</a:t>
            </a:r>
          </a:p>
        </p:txBody>
      </p:sp>
      <p:sp>
        <p:nvSpPr>
          <p:cNvPr id="41987" name="Rectangle 3"/>
          <p:cNvSpPr>
            <a:spLocks noGrp="1" noChangeArrowheads="1"/>
          </p:cNvSpPr>
          <p:nvPr>
            <p:ph idx="1"/>
          </p:nvPr>
        </p:nvSpPr>
        <p:spPr/>
        <p:txBody>
          <a:bodyPr/>
          <a:lstStyle/>
          <a:p>
            <a:r>
              <a:rPr lang="en-US"/>
              <a:t>Recall the example that forecasts the growth of several departments at Orion Star. Modify the forecasting application to use a DO loop to eliminate redundant code.</a:t>
            </a:r>
          </a:p>
          <a:p>
            <a:endParaRPr lang="en-US" sz="800"/>
          </a:p>
          <a:p>
            <a:r>
              <a:rPr lang="en-US"/>
              <a:t>Listing of </a:t>
            </a:r>
            <a:r>
              <a:rPr lang="en-US" b="1">
                <a:latin typeface="Arial"/>
              </a:rPr>
              <a:t>orion.growth</a:t>
            </a:r>
          </a:p>
        </p:txBody>
      </p:sp>
      <p:sp>
        <p:nvSpPr>
          <p:cNvPr id="5" name="Slide Number Placeholder 3"/>
          <p:cNvSpPr>
            <a:spLocks noGrp="1"/>
          </p:cNvSpPr>
          <p:nvPr>
            <p:ph type="sldNum" sz="quarter" idx="10"/>
          </p:nvPr>
        </p:nvSpPr>
        <p:spPr/>
        <p:txBody>
          <a:bodyPr/>
          <a:lstStyle/>
          <a:p>
            <a:pPr>
              <a:defRPr/>
            </a:pPr>
            <a:fld id="{23991F29-2A5F-425A-8CA0-8C0CD897B29F}" type="slidenum">
              <a:rPr lang="en-US"/>
              <a:pPr>
                <a:defRPr/>
              </a:pPr>
              <a:t>35</a:t>
            </a:fld>
            <a:endParaRPr lang="en-US" b="0" dirty="0">
              <a:latin typeface="Times New Roman" pitchFamily="18" charset="0"/>
            </a:endParaRPr>
          </a:p>
        </p:txBody>
      </p:sp>
      <p:sp>
        <p:nvSpPr>
          <p:cNvPr id="41989" name="Text Box 5"/>
          <p:cNvSpPr txBox="1">
            <a:spLocks noChangeArrowheads="1"/>
          </p:cNvSpPr>
          <p:nvPr/>
        </p:nvSpPr>
        <p:spPr bwMode="auto">
          <a:xfrm>
            <a:off x="671513" y="2773731"/>
            <a:ext cx="7600950" cy="2339975"/>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600" b="1">
                <a:solidFill>
                  <a:srgbClr val="000000"/>
                </a:solidFill>
                <a:latin typeface="SAS Monospace" pitchFamily="49" charset="0"/>
              </a:rPr>
              <a:t>		 	  Total_</a:t>
            </a:r>
          </a:p>
          <a:p>
            <a:r>
              <a:rPr lang="en-US" sz="1600" b="1">
                <a:solidFill>
                  <a:srgbClr val="000000"/>
                </a:solidFill>
                <a:latin typeface="SAS Monospace" pitchFamily="49" charset="0"/>
              </a:rPr>
              <a:t>Department       	Employees   	Increase</a:t>
            </a:r>
          </a:p>
          <a:p>
            <a:r>
              <a:rPr lang="en-US" sz="1600" b="1">
                <a:solidFill>
                  <a:srgbClr val="000000"/>
                </a:solidFill>
                <a:latin typeface="SAS Monospace" pitchFamily="49" charset="0"/>
              </a:rPr>
              <a:t> </a:t>
            </a:r>
          </a:p>
          <a:p>
            <a:r>
              <a:rPr lang="en-US" sz="1600" b="1">
                <a:solidFill>
                  <a:srgbClr val="000000"/>
                </a:solidFill>
                <a:latin typeface="SAS Monospace" pitchFamily="49" charset="0"/>
              </a:rPr>
              <a:t>Administration            34             0.25</a:t>
            </a:r>
          </a:p>
          <a:p>
            <a:r>
              <a:rPr lang="en-US" sz="1600" b="1">
                <a:solidFill>
                  <a:srgbClr val="000000"/>
                </a:solidFill>
                <a:latin typeface="SAS Monospace" pitchFamily="49" charset="0"/>
              </a:rPr>
              <a:t>Engineering                9             0.30</a:t>
            </a:r>
          </a:p>
          <a:p>
            <a:r>
              <a:rPr lang="en-US" sz="1600" b="1">
                <a:solidFill>
                  <a:srgbClr val="000000"/>
                </a:solidFill>
                <a:latin typeface="SAS Monospace" pitchFamily="49" charset="0"/>
              </a:rPr>
              <a:t>IS                        25             0.10</a:t>
            </a:r>
          </a:p>
          <a:p>
            <a:r>
              <a:rPr lang="en-US" sz="1600" b="1">
                <a:solidFill>
                  <a:srgbClr val="000000"/>
                </a:solidFill>
                <a:latin typeface="SAS Monospace" pitchFamily="49" charset="0"/>
              </a:rPr>
              <a:t>Marketing                 20             0.20</a:t>
            </a:r>
          </a:p>
          <a:p>
            <a:r>
              <a:rPr lang="en-US" sz="1600" b="1">
                <a:solidFill>
                  <a:srgbClr val="000000"/>
                </a:solidFill>
                <a:latin typeface="SAS Monospace" pitchFamily="49" charset="0"/>
              </a:rPr>
              <a:t>Sales                    201             0.30</a:t>
            </a:r>
          </a:p>
          <a:p>
            <a:r>
              <a:rPr lang="en-US" sz="1600" b="1">
                <a:solidFill>
                  <a:srgbClr val="000000"/>
                </a:solidFill>
                <a:latin typeface="SAS Monospace" pitchFamily="49" charset="0"/>
              </a:rPr>
              <a:t>Sales Management          11             0.10</a:t>
            </a:r>
          </a:p>
        </p:txBody>
      </p:sp>
      <p:pic>
        <p:nvPicPr>
          <p:cNvPr id="9" name="Picture 2" descr="\\sashq\root\dept\PSD\GRAPHICS\Illustrations\People_Generic\orionstar_3people_no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9657" y="4810554"/>
            <a:ext cx="2081199" cy="118586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ashq\root\dept\PSD\GRAPHICS\Illustrations\People_Generic\orionstar_3people_no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852" y="5334547"/>
            <a:ext cx="2081199" cy="11858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sashq\root\dept\PSD\GRAPHICS\Illustrations\People_Generic\orionstar_3people_no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842" y="5334547"/>
            <a:ext cx="2081199" cy="1185868"/>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sashq\root\dept\PSD\GRAPHICS\Illustrations\Arrows\arrow_fade_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085" y="5624947"/>
            <a:ext cx="1228725" cy="371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title"/>
          </p:nvPr>
        </p:nvSpPr>
        <p:spPr/>
        <p:txBody>
          <a:bodyPr/>
          <a:lstStyle/>
          <a:p>
            <a:r>
              <a:rPr lang="en-US"/>
              <a:t>A Forecasting Application (Review)</a:t>
            </a:r>
          </a:p>
        </p:txBody>
      </p:sp>
      <p:sp>
        <p:nvSpPr>
          <p:cNvPr id="43011" name="Rectangle 8"/>
          <p:cNvSpPr>
            <a:spLocks noGrp="1" noChangeArrowheads="1"/>
          </p:cNvSpPr>
          <p:nvPr>
            <p:ph idx="1"/>
          </p:nvPr>
        </p:nvSpPr>
        <p:spPr>
          <a:xfrm>
            <a:off x="685800" y="1071563"/>
            <a:ext cx="8062913" cy="42672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What if you want to forecast growth over the next six years?</a:t>
            </a:r>
          </a:p>
        </p:txBody>
      </p:sp>
      <p:sp>
        <p:nvSpPr>
          <p:cNvPr id="6" name="Slide Number Placeholder 3"/>
          <p:cNvSpPr>
            <a:spLocks noGrp="1"/>
          </p:cNvSpPr>
          <p:nvPr>
            <p:ph type="sldNum" sz="quarter" idx="10"/>
          </p:nvPr>
        </p:nvSpPr>
        <p:spPr/>
        <p:txBody>
          <a:bodyPr/>
          <a:lstStyle/>
          <a:p>
            <a:pPr>
              <a:defRPr/>
            </a:pPr>
            <a:fld id="{E0112DF0-6CD1-487F-AF4E-544D3117E61D}" type="slidenum">
              <a:rPr lang="en-US"/>
              <a:pPr>
                <a:defRPr/>
              </a:pPr>
              <a:t>36</a:t>
            </a:fld>
            <a:endParaRPr lang="en-US" b="0" dirty="0">
              <a:latin typeface="Times New Roman" pitchFamily="18" charset="0"/>
            </a:endParaRPr>
          </a:p>
        </p:txBody>
      </p:sp>
      <p:sp>
        <p:nvSpPr>
          <p:cNvPr id="43013" name="Text Box 5"/>
          <p:cNvSpPr txBox="1">
            <a:spLocks noChangeArrowheads="1"/>
          </p:cNvSpPr>
          <p:nvPr/>
        </p:nvSpPr>
        <p:spPr bwMode="auto">
          <a:xfrm>
            <a:off x="142875" y="1101725"/>
            <a:ext cx="8902700" cy="35623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a:latin typeface="Courier New" pitchFamily="49" charset="0"/>
              </a:rPr>
              <a:t>data forecast;</a:t>
            </a:r>
          </a:p>
          <a:p>
            <a:pPr>
              <a:lnSpc>
                <a:spcPct val="85000"/>
              </a:lnSpc>
            </a:pPr>
            <a:r>
              <a:rPr lang="en-US" b="1">
                <a:latin typeface="Courier New" pitchFamily="49" charset="0"/>
              </a:rPr>
              <a:t>   set orion.growth;</a:t>
            </a:r>
          </a:p>
          <a:p>
            <a:pPr>
              <a:lnSpc>
                <a:spcPct val="85000"/>
              </a:lnSpc>
            </a:pPr>
            <a:r>
              <a:rPr lang="en-US" b="1">
                <a:latin typeface="Courier New" pitchFamily="49" charset="0"/>
              </a:rPr>
              <a:t>   Year=1;</a:t>
            </a:r>
          </a:p>
          <a:p>
            <a:pPr>
              <a:lnSpc>
                <a:spcPct val="85000"/>
              </a:lnSpc>
            </a:pPr>
            <a:r>
              <a:rPr lang="en-US" b="1">
                <a:latin typeface="Courier New" pitchFamily="49" charset="0"/>
              </a:rPr>
              <a:t>   Total_Employees=Total_Employees*(1+Increase);</a:t>
            </a:r>
          </a:p>
          <a:p>
            <a:pPr>
              <a:lnSpc>
                <a:spcPct val="85000"/>
              </a:lnSpc>
            </a:pPr>
            <a:r>
              <a:rPr lang="en-US" b="1">
                <a:latin typeface="Courier New" pitchFamily="49" charset="0"/>
              </a:rPr>
              <a:t>   output;</a:t>
            </a:r>
          </a:p>
          <a:p>
            <a:pPr>
              <a:lnSpc>
                <a:spcPct val="85000"/>
              </a:lnSpc>
            </a:pPr>
            <a:r>
              <a:rPr lang="en-US" b="1">
                <a:latin typeface="Courier New" pitchFamily="49" charset="0"/>
              </a:rPr>
              <a:t>   Year=2;</a:t>
            </a:r>
          </a:p>
          <a:p>
            <a:pPr>
              <a:lnSpc>
                <a:spcPct val="85000"/>
              </a:lnSpc>
            </a:pPr>
            <a:r>
              <a:rPr lang="en-US" b="1">
                <a:latin typeface="Courier New" pitchFamily="49" charset="0"/>
              </a:rPr>
              <a:t>   Total_Employees=Total_Employees*(1+Increase);</a:t>
            </a:r>
          </a:p>
          <a:p>
            <a:pPr>
              <a:lnSpc>
                <a:spcPct val="85000"/>
              </a:lnSpc>
            </a:pPr>
            <a:r>
              <a:rPr lang="en-US" b="1">
                <a:latin typeface="Courier New" pitchFamily="49" charset="0"/>
              </a:rPr>
              <a:t>   output;</a:t>
            </a:r>
          </a:p>
          <a:p>
            <a:pPr>
              <a:lnSpc>
                <a:spcPct val="85000"/>
              </a:lnSpc>
            </a:pPr>
            <a:r>
              <a:rPr lang="en-US" b="1">
                <a:latin typeface="Courier New" pitchFamily="49" charset="0"/>
              </a:rPr>
              <a:t>run;</a:t>
            </a:r>
          </a:p>
          <a:p>
            <a:pPr>
              <a:lnSpc>
                <a:spcPct val="85000"/>
              </a:lnSpc>
            </a:pPr>
            <a:r>
              <a:rPr lang="en-US" b="1">
                <a:latin typeface="Courier New" pitchFamily="49" charset="0"/>
              </a:rPr>
              <a:t>proc print data=forecast noobs;</a:t>
            </a:r>
          </a:p>
          <a:p>
            <a:pPr>
              <a:lnSpc>
                <a:spcPct val="85000"/>
              </a:lnSpc>
            </a:pPr>
            <a:r>
              <a:rPr lang="en-US" b="1">
                <a:latin typeface="Courier New" pitchFamily="49" charset="0"/>
              </a:rPr>
              <a:t>run;</a:t>
            </a:r>
          </a:p>
        </p:txBody>
      </p:sp>
      <p:sp>
        <p:nvSpPr>
          <p:cNvPr id="43014" name="Text Box 9"/>
          <p:cNvSpPr txBox="1">
            <a:spLocks noChangeArrowheads="1"/>
          </p:cNvSpPr>
          <p:nvPr/>
        </p:nvSpPr>
        <p:spPr bwMode="auto">
          <a:xfrm>
            <a:off x="7935913" y="6324600"/>
            <a:ext cx="9985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p207d04</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Use a DO Loop to Reduce Redundant Code</a:t>
            </a:r>
          </a:p>
        </p:txBody>
      </p:sp>
      <p:sp>
        <p:nvSpPr>
          <p:cNvPr id="44035" name="Rectangle 3"/>
          <p:cNvSpPr>
            <a:spLocks noGrp="1" noChangeArrowheads="1"/>
          </p:cNvSpPr>
          <p:nvPr>
            <p:ph idx="1"/>
          </p:nvPr>
        </p:nvSpPr>
        <p:spPr>
          <a:xfrm>
            <a:off x="685800" y="1071563"/>
            <a:ext cx="7769225" cy="4267200"/>
          </a:xfrm>
        </p:spPr>
        <p:txBody>
          <a:bodyPr/>
          <a:lstStyle/>
          <a:p>
            <a:r>
              <a:rPr lang="en-US"/>
              <a:t>Use a DO loop to eliminate the redundant code </a:t>
            </a:r>
            <a:br>
              <a:rPr lang="en-US"/>
            </a:br>
            <a:r>
              <a:rPr lang="en-US"/>
              <a:t>in the previous example.</a:t>
            </a:r>
          </a:p>
        </p:txBody>
      </p:sp>
      <p:sp>
        <p:nvSpPr>
          <p:cNvPr id="12" name="Slide Number Placeholder 3"/>
          <p:cNvSpPr>
            <a:spLocks noGrp="1"/>
          </p:cNvSpPr>
          <p:nvPr>
            <p:ph type="sldNum" sz="quarter" idx="10"/>
          </p:nvPr>
        </p:nvSpPr>
        <p:spPr/>
        <p:txBody>
          <a:bodyPr/>
          <a:lstStyle/>
          <a:p>
            <a:pPr>
              <a:defRPr/>
            </a:pPr>
            <a:fld id="{339EFC77-6A8A-4D24-9410-0BACCBBC315F}" type="slidenum">
              <a:rPr lang="en-US"/>
              <a:pPr>
                <a:defRPr/>
              </a:pPr>
              <a:t>37</a:t>
            </a:fld>
            <a:endParaRPr lang="en-US" b="0" dirty="0">
              <a:latin typeface="Times New Roman" pitchFamily="18" charset="0"/>
            </a:endParaRPr>
          </a:p>
        </p:txBody>
      </p:sp>
      <p:sp>
        <p:nvSpPr>
          <p:cNvPr id="44037" name="Text Box 5"/>
          <p:cNvSpPr txBox="1">
            <a:spLocks noChangeArrowheads="1"/>
          </p:cNvSpPr>
          <p:nvPr/>
        </p:nvSpPr>
        <p:spPr bwMode="auto">
          <a:xfrm>
            <a:off x="6705600" y="6381750"/>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1">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endParaRPr lang="en-US" sz="1800" b="1" noProof="1">
              <a:solidFill>
                <a:schemeClr val="tx2"/>
              </a:solidFill>
              <a:cs typeface="Times New Roman" pitchFamily="18" charset="0"/>
            </a:endParaRPr>
          </a:p>
        </p:txBody>
      </p:sp>
      <p:sp>
        <p:nvSpPr>
          <p:cNvPr id="44038" name="Text Box 7"/>
          <p:cNvSpPr txBox="1">
            <a:spLocks noChangeArrowheads="1"/>
          </p:cNvSpPr>
          <p:nvPr/>
        </p:nvSpPr>
        <p:spPr bwMode="auto">
          <a:xfrm>
            <a:off x="698500" y="1101725"/>
            <a:ext cx="7269163" cy="356235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data forecast;</a:t>
            </a:r>
          </a:p>
          <a:p>
            <a:pPr>
              <a:lnSpc>
                <a:spcPct val="85000"/>
              </a:lnSpc>
            </a:pPr>
            <a:r>
              <a:rPr lang="en-US" b="1" dirty="0">
                <a:latin typeface="Courier New" pitchFamily="49" charset="0"/>
              </a:rPr>
              <a:t>   set </a:t>
            </a:r>
            <a:r>
              <a:rPr lang="en-US" b="1" dirty="0" err="1">
                <a:latin typeface="Courier New" pitchFamily="49" charset="0"/>
              </a:rPr>
              <a:t>orion.growth</a:t>
            </a:r>
            <a:r>
              <a:rPr lang="en-US" b="1" dirty="0">
                <a:latin typeface="Courier New" pitchFamily="49" charset="0"/>
              </a:rPr>
              <a:t>;</a:t>
            </a:r>
          </a:p>
          <a:p>
            <a:pPr>
              <a:lnSpc>
                <a:spcPct val="85000"/>
              </a:lnSpc>
            </a:pPr>
            <a:r>
              <a:rPr lang="en-US" b="1" dirty="0">
                <a:latin typeface="Courier New" pitchFamily="49" charset="0"/>
              </a:rPr>
              <a:t>   do Year=1 to 6;</a:t>
            </a:r>
          </a:p>
          <a:p>
            <a:pPr>
              <a:lnSpc>
                <a:spcPct val="85000"/>
              </a:lnSpc>
            </a:pPr>
            <a:r>
              <a:rPr lang="en-US" b="1" dirty="0">
                <a:latin typeface="Courier New" pitchFamily="49" charset="0"/>
              </a:rPr>
              <a:t>  	 </a:t>
            </a:r>
            <a:r>
              <a:rPr lang="en-US" b="1" dirty="0" err="1">
                <a:latin typeface="Courier New" pitchFamily="49" charset="0"/>
              </a:rPr>
              <a:t>Total_Employees</a:t>
            </a:r>
            <a:r>
              <a:rPr lang="en-US" b="1" dirty="0">
                <a:latin typeface="Courier New" pitchFamily="49" charset="0"/>
              </a:rPr>
              <a:t>=</a:t>
            </a:r>
            <a:br>
              <a:rPr lang="en-US" b="1" dirty="0">
                <a:latin typeface="Courier New" pitchFamily="49" charset="0"/>
              </a:rPr>
            </a:br>
            <a:r>
              <a:rPr lang="en-US" b="1" dirty="0">
                <a:latin typeface="Courier New" pitchFamily="49" charset="0"/>
              </a:rPr>
              <a:t>         </a:t>
            </a:r>
            <a:r>
              <a:rPr lang="en-US" b="1" dirty="0" err="1">
                <a:latin typeface="Courier New" pitchFamily="49" charset="0"/>
              </a:rPr>
              <a:t>Total_Employees</a:t>
            </a:r>
            <a:r>
              <a:rPr lang="en-US" b="1" dirty="0">
                <a:latin typeface="Courier New" pitchFamily="49" charset="0"/>
              </a:rPr>
              <a:t>*(1+Increase);</a:t>
            </a:r>
          </a:p>
          <a:p>
            <a:pPr>
              <a:lnSpc>
                <a:spcPct val="85000"/>
              </a:lnSpc>
            </a:pPr>
            <a:r>
              <a:rPr lang="en-US" b="1" dirty="0">
                <a:latin typeface="Courier New" pitchFamily="49" charset="0"/>
              </a:rPr>
              <a:t>  	 output;</a:t>
            </a:r>
          </a:p>
          <a:p>
            <a:pPr>
              <a:lnSpc>
                <a:spcPct val="85000"/>
              </a:lnSpc>
            </a:pPr>
            <a:r>
              <a:rPr lang="en-US" b="1" dirty="0">
                <a:latin typeface="Courier New" pitchFamily="49" charset="0"/>
              </a:rPr>
              <a:t>   end;</a:t>
            </a:r>
          </a:p>
          <a:p>
            <a:pPr>
              <a:lnSpc>
                <a:spcPct val="85000"/>
              </a:lnSpc>
            </a:pPr>
            <a:r>
              <a:rPr lang="en-US" b="1" dirty="0">
                <a:latin typeface="Courier New" pitchFamily="49" charset="0"/>
              </a:rPr>
              <a:t>run;</a:t>
            </a:r>
          </a:p>
          <a:p>
            <a:pPr>
              <a:lnSpc>
                <a:spcPct val="85000"/>
              </a:lnSpc>
            </a:pPr>
            <a:endParaRPr lang="en-US" b="1" dirty="0">
              <a:latin typeface="Courier New" pitchFamily="49" charset="0"/>
            </a:endParaRPr>
          </a:p>
          <a:p>
            <a:pPr>
              <a:lnSpc>
                <a:spcPct val="85000"/>
              </a:lnSpc>
            </a:pPr>
            <a:r>
              <a:rPr lang="en-US" b="1" dirty="0">
                <a:latin typeface="Courier New" pitchFamily="49" charset="0"/>
              </a:rPr>
              <a:t>proc print data=forecast </a:t>
            </a:r>
            <a:r>
              <a:rPr lang="en-US" b="1" dirty="0" err="1">
                <a:latin typeface="Courier New" pitchFamily="49" charset="0"/>
              </a:rPr>
              <a:t>noobs</a:t>
            </a:r>
            <a:r>
              <a:rPr lang="en-US" b="1" dirty="0">
                <a:latin typeface="Courier New" pitchFamily="49" charset="0"/>
              </a:rPr>
              <a:t>;</a:t>
            </a:r>
          </a:p>
          <a:p>
            <a:pPr>
              <a:lnSpc>
                <a:spcPct val="85000"/>
              </a:lnSpc>
            </a:pPr>
            <a:r>
              <a:rPr lang="en-US" b="1" dirty="0">
                <a:latin typeface="Courier New" pitchFamily="49" charset="0"/>
              </a:rPr>
              <a:t>run;</a:t>
            </a:r>
          </a:p>
        </p:txBody>
      </p:sp>
      <p:sp>
        <p:nvSpPr>
          <p:cNvPr id="44039" name="Text Box 9"/>
          <p:cNvSpPr txBox="1">
            <a:spLocks noChangeArrowheads="1"/>
          </p:cNvSpPr>
          <p:nvPr/>
        </p:nvSpPr>
        <p:spPr bwMode="auto">
          <a:xfrm>
            <a:off x="7935913" y="6324600"/>
            <a:ext cx="9985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p207d05</a:t>
            </a:r>
          </a:p>
        </p:txBody>
      </p:sp>
      <p:sp>
        <p:nvSpPr>
          <p:cNvPr id="2" name="Rectangle 1"/>
          <p:cNvSpPr/>
          <p:nvPr>
            <p:custDataLst>
              <p:tags r:id="rId1"/>
            </p:custDataLst>
          </p:nvPr>
        </p:nvSpPr>
        <p:spPr bwMode="auto">
          <a:xfrm>
            <a:off x="1296988" y="1774317"/>
            <a:ext cx="273850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3" name="Rectangle 2"/>
          <p:cNvSpPr/>
          <p:nvPr>
            <p:custDataLst>
              <p:tags r:id="rId2"/>
            </p:custDataLst>
          </p:nvPr>
        </p:nvSpPr>
        <p:spPr bwMode="auto">
          <a:xfrm>
            <a:off x="1846263" y="2085213"/>
            <a:ext cx="292106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4" name="Rectangle 3"/>
          <p:cNvSpPr/>
          <p:nvPr>
            <p:custDataLst>
              <p:tags r:id="rId3"/>
            </p:custDataLst>
          </p:nvPr>
        </p:nvSpPr>
        <p:spPr bwMode="auto">
          <a:xfrm>
            <a:off x="2392363" y="2396109"/>
            <a:ext cx="52943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5" name="Rectangle 4"/>
          <p:cNvSpPr/>
          <p:nvPr>
            <p:custDataLst>
              <p:tags r:id="rId4"/>
            </p:custDataLst>
          </p:nvPr>
        </p:nvSpPr>
        <p:spPr bwMode="auto">
          <a:xfrm>
            <a:off x="1846263" y="2707005"/>
            <a:ext cx="127800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6" name="Rectangle 5"/>
          <p:cNvSpPr/>
          <p:nvPr>
            <p:custDataLst>
              <p:tags r:id="rId5"/>
            </p:custDataLst>
          </p:nvPr>
        </p:nvSpPr>
        <p:spPr bwMode="auto">
          <a:xfrm>
            <a:off x="1296988" y="3017901"/>
            <a:ext cx="73031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Text Box 4"/>
          <p:cNvSpPr txBox="1">
            <a:spLocks noChangeArrowheads="1"/>
          </p:cNvSpPr>
          <p:nvPr/>
        </p:nvSpPr>
        <p:spPr bwMode="auto">
          <a:xfrm>
            <a:off x="431121" y="1190625"/>
            <a:ext cx="7851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cs typeface="Times New Roman" pitchFamily="18" charset="0"/>
            </a:endParaRPr>
          </a:p>
        </p:txBody>
      </p:sp>
      <p:sp>
        <p:nvSpPr>
          <p:cNvPr id="45058" name="Rectangle 13"/>
          <p:cNvSpPr>
            <a:spLocks noGrp="1" noChangeArrowheads="1"/>
          </p:cNvSpPr>
          <p:nvPr>
            <p:ph type="title"/>
          </p:nvPr>
        </p:nvSpPr>
        <p:spPr/>
        <p:txBody>
          <a:bodyPr/>
          <a:lstStyle/>
          <a:p>
            <a:r>
              <a:rPr lang="en-US"/>
              <a:t>Output</a:t>
            </a:r>
          </a:p>
        </p:txBody>
      </p:sp>
      <p:sp>
        <p:nvSpPr>
          <p:cNvPr id="45059" name="Rectangle 14"/>
          <p:cNvSpPr>
            <a:spLocks noGrp="1" noChangeArrowheads="1"/>
          </p:cNvSpPr>
          <p:nvPr>
            <p:ph idx="1"/>
          </p:nvPr>
        </p:nvSpPr>
        <p:spPr/>
        <p:txBody>
          <a:bodyPr/>
          <a:lstStyle/>
          <a:p>
            <a:pPr>
              <a:spcBef>
                <a:spcPct val="0"/>
              </a:spcBef>
              <a:buClrTx/>
              <a:buFontTx/>
              <a:buNone/>
            </a:pPr>
            <a:r>
              <a:rPr lang="en-US" dirty="0"/>
              <a:t>Partial PROC PRINT Output  (36 Total Observations)</a:t>
            </a:r>
          </a:p>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p:txBody>
      </p:sp>
      <p:sp>
        <p:nvSpPr>
          <p:cNvPr id="9" name="Slide Number Placeholder 3"/>
          <p:cNvSpPr>
            <a:spLocks noGrp="1"/>
          </p:cNvSpPr>
          <p:nvPr>
            <p:ph type="sldNum" sz="quarter" idx="10"/>
          </p:nvPr>
        </p:nvSpPr>
        <p:spPr/>
        <p:txBody>
          <a:bodyPr/>
          <a:lstStyle/>
          <a:p>
            <a:pPr>
              <a:defRPr/>
            </a:pPr>
            <a:fld id="{0D6AC074-0D98-464D-BF86-9A1B87C3DA1F}" type="slidenum">
              <a:rPr lang="en-US"/>
              <a:pPr>
                <a:defRPr/>
              </a:pPr>
              <a:t>38</a:t>
            </a:fld>
            <a:endParaRPr lang="en-US" b="0" dirty="0">
              <a:latin typeface="Times New Roman" pitchFamily="18" charset="0"/>
            </a:endParaRPr>
          </a:p>
        </p:txBody>
      </p:sp>
      <p:sp>
        <p:nvSpPr>
          <p:cNvPr id="45062" name="Rectangle 6"/>
          <p:cNvSpPr>
            <a:spLocks noChangeArrowheads="1"/>
          </p:cNvSpPr>
          <p:nvPr/>
        </p:nvSpPr>
        <p:spPr bwMode="auto">
          <a:xfrm>
            <a:off x="650875" y="5741988"/>
            <a:ext cx="7850188"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eaLnBrk="0" hangingPunct="0"/>
            <a:endParaRPr lang="en-US" noProof="1"/>
          </a:p>
        </p:txBody>
      </p:sp>
      <p:sp>
        <p:nvSpPr>
          <p:cNvPr id="45063"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45064" name="Text Box 11"/>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45065" name="Rectangle 12"/>
          <p:cNvSpPr>
            <a:spLocks noChangeArrowheads="1"/>
          </p:cNvSpPr>
          <p:nvPr/>
        </p:nvSpPr>
        <p:spPr bwMode="auto">
          <a:xfrm>
            <a:off x="708025" y="1508985"/>
            <a:ext cx="6715125" cy="2564805"/>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sz="1600" b="1" dirty="0">
                <a:solidFill>
                  <a:srgbClr val="000000"/>
                </a:solidFill>
                <a:latin typeface="SAS Monospace" pitchFamily="49" charset="0"/>
              </a:rPr>
              <a:t>                     Total_</a:t>
            </a:r>
          </a:p>
          <a:p>
            <a:pPr eaLnBrk="0" hangingPunct="0"/>
            <a:r>
              <a:rPr lang="en-US" sz="1600" b="1" dirty="0">
                <a:solidFill>
                  <a:srgbClr val="000000"/>
                </a:solidFill>
                <a:latin typeface="SAS Monospace" pitchFamily="49" charset="0"/>
              </a:rPr>
              <a:t> Department          Employees    Increase    Year</a:t>
            </a:r>
          </a:p>
          <a:p>
            <a:pPr eaLnBrk="0" hangingPunct="0"/>
            <a:endParaRPr lang="en-US" sz="1600" b="1" dirty="0">
              <a:solidFill>
                <a:srgbClr val="000000"/>
              </a:solidFill>
              <a:latin typeface="SAS Monospace" pitchFamily="49" charset="0"/>
            </a:endParaRPr>
          </a:p>
          <a:p>
            <a:pPr eaLnBrk="0" hangingPunct="0"/>
            <a:r>
              <a:rPr lang="en-US" sz="1600" b="1" dirty="0">
                <a:solidFill>
                  <a:srgbClr val="000000"/>
                </a:solidFill>
                <a:latin typeface="SAS Monospace" pitchFamily="49" charset="0"/>
              </a:rPr>
              <a:t> Administration        42.500       0.25        1</a:t>
            </a:r>
          </a:p>
          <a:p>
            <a:pPr eaLnBrk="0" hangingPunct="0"/>
            <a:r>
              <a:rPr lang="en-US" sz="1600" b="1" dirty="0">
                <a:solidFill>
                  <a:srgbClr val="000000"/>
                </a:solidFill>
                <a:latin typeface="SAS Monospace" pitchFamily="49" charset="0"/>
              </a:rPr>
              <a:t> Administration        53.125       0.25        2</a:t>
            </a:r>
          </a:p>
          <a:p>
            <a:pPr eaLnBrk="0" hangingPunct="0"/>
            <a:r>
              <a:rPr lang="en-US" sz="1600" b="1" dirty="0">
                <a:solidFill>
                  <a:srgbClr val="000000"/>
                </a:solidFill>
                <a:latin typeface="SAS Monospace" pitchFamily="49" charset="0"/>
              </a:rPr>
              <a:t> Administration        66.406       0.25        3</a:t>
            </a:r>
          </a:p>
          <a:p>
            <a:pPr eaLnBrk="0" hangingPunct="0"/>
            <a:r>
              <a:rPr lang="en-US" sz="1600" b="1" dirty="0">
                <a:solidFill>
                  <a:srgbClr val="000000"/>
                </a:solidFill>
                <a:latin typeface="SAS Monospace" pitchFamily="49" charset="0"/>
              </a:rPr>
              <a:t> Administration        83.008       0.25        4</a:t>
            </a:r>
          </a:p>
          <a:p>
            <a:pPr eaLnBrk="0" hangingPunct="0"/>
            <a:r>
              <a:rPr lang="en-US" sz="1600" b="1" dirty="0">
                <a:solidFill>
                  <a:srgbClr val="000000"/>
                </a:solidFill>
                <a:latin typeface="SAS Monospace" pitchFamily="49" charset="0"/>
              </a:rPr>
              <a:t> Administration       103.760       0.25        5</a:t>
            </a:r>
          </a:p>
          <a:p>
            <a:pPr eaLnBrk="0" hangingPunct="0"/>
            <a:r>
              <a:rPr lang="en-US" sz="1600" b="1" dirty="0">
                <a:solidFill>
                  <a:srgbClr val="000000"/>
                </a:solidFill>
                <a:latin typeface="SAS Monospace" pitchFamily="49" charset="0"/>
              </a:rPr>
              <a:t> Administration       129.700       0.25        6</a:t>
            </a:r>
          </a:p>
          <a:p>
            <a:pPr eaLnBrk="0" hangingPunct="0"/>
            <a:r>
              <a:rPr lang="en-US" sz="1600" b="1" dirty="0">
                <a:solidFill>
                  <a:srgbClr val="000000"/>
                </a:solidFill>
                <a:latin typeface="SAS Monospace" pitchFamily="49" charset="0"/>
              </a:rPr>
              <a:t> Engineering           11.700       0.30        1</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7.03 Short </a:t>
            </a:r>
            <a:r>
              <a:rPr lang="en-US" dirty="0"/>
              <a:t>Answer Poll</a:t>
            </a:r>
          </a:p>
        </p:txBody>
      </p:sp>
      <p:sp>
        <p:nvSpPr>
          <p:cNvPr id="3075" name="Rectangle 5"/>
          <p:cNvSpPr>
            <a:spLocks noGrp="1" noChangeArrowheads="1"/>
          </p:cNvSpPr>
          <p:nvPr>
            <p:ph idx="1"/>
          </p:nvPr>
        </p:nvSpPr>
        <p:spPr/>
        <p:txBody>
          <a:bodyPr/>
          <a:lstStyle/>
          <a:p>
            <a:r>
              <a:rPr lang="en-US" dirty="0"/>
              <a:t>What stop value would you use in the DO loop to determine the number of years that it would take for the Engineering Department to exceed 75 people?</a:t>
            </a:r>
          </a:p>
          <a:p>
            <a:pPr marL="0" indent="0"/>
            <a:endParaRPr lang="en-US" dirty="0"/>
          </a:p>
        </p:txBody>
      </p:sp>
      <p:sp>
        <p:nvSpPr>
          <p:cNvPr id="4" name="Text Box 7"/>
          <p:cNvSpPr txBox="1">
            <a:spLocks noChangeArrowheads="1"/>
          </p:cNvSpPr>
          <p:nvPr/>
        </p:nvSpPr>
        <p:spPr bwMode="auto">
          <a:xfrm>
            <a:off x="693738" y="2290763"/>
            <a:ext cx="7269162" cy="3255962"/>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data forecast;</a:t>
            </a:r>
          </a:p>
          <a:p>
            <a:pPr>
              <a:lnSpc>
                <a:spcPct val="85000"/>
              </a:lnSpc>
            </a:pPr>
            <a:r>
              <a:rPr lang="en-US" b="1" dirty="0">
                <a:latin typeface="Courier New" pitchFamily="49" charset="0"/>
              </a:rPr>
              <a:t>   set </a:t>
            </a:r>
            <a:r>
              <a:rPr lang="en-US" b="1" dirty="0" err="1">
                <a:latin typeface="Courier New" pitchFamily="49" charset="0"/>
              </a:rPr>
              <a:t>orion.growth</a:t>
            </a:r>
            <a:r>
              <a:rPr lang="en-US" b="1" dirty="0">
                <a:latin typeface="Courier New" pitchFamily="49" charset="0"/>
              </a:rPr>
              <a:t>;</a:t>
            </a:r>
          </a:p>
          <a:p>
            <a:pPr>
              <a:lnSpc>
                <a:spcPct val="85000"/>
              </a:lnSpc>
            </a:pPr>
            <a:r>
              <a:rPr lang="en-US" b="1" dirty="0">
                <a:latin typeface="Courier New" pitchFamily="49" charset="0"/>
              </a:rPr>
              <a:t>   do Year=1 to 6;</a:t>
            </a:r>
          </a:p>
          <a:p>
            <a:pPr>
              <a:lnSpc>
                <a:spcPct val="85000"/>
              </a:lnSpc>
            </a:pPr>
            <a:r>
              <a:rPr lang="en-US" b="1" dirty="0">
                <a:latin typeface="Courier New" pitchFamily="49" charset="0"/>
              </a:rPr>
              <a:t>  	 </a:t>
            </a:r>
            <a:r>
              <a:rPr lang="en-US" b="1" dirty="0" err="1">
                <a:latin typeface="Courier New" pitchFamily="49" charset="0"/>
              </a:rPr>
              <a:t>Total_Employees</a:t>
            </a:r>
            <a:r>
              <a:rPr lang="en-US" b="1" dirty="0">
                <a:latin typeface="Courier New" pitchFamily="49" charset="0"/>
              </a:rPr>
              <a:t>=</a:t>
            </a:r>
            <a:br>
              <a:rPr lang="en-US" b="1" dirty="0">
                <a:latin typeface="Courier New" pitchFamily="49" charset="0"/>
              </a:rPr>
            </a:br>
            <a:r>
              <a:rPr lang="en-US" b="1" dirty="0">
                <a:latin typeface="Courier New" pitchFamily="49" charset="0"/>
              </a:rPr>
              <a:t>         </a:t>
            </a:r>
            <a:r>
              <a:rPr lang="en-US" b="1" dirty="0" err="1">
                <a:latin typeface="Courier New" pitchFamily="49" charset="0"/>
              </a:rPr>
              <a:t>Total_Employees</a:t>
            </a:r>
            <a:r>
              <a:rPr lang="en-US" b="1" dirty="0">
                <a:latin typeface="Courier New" pitchFamily="49" charset="0"/>
              </a:rPr>
              <a:t>*(1+Increase);</a:t>
            </a:r>
          </a:p>
          <a:p>
            <a:pPr>
              <a:lnSpc>
                <a:spcPct val="85000"/>
              </a:lnSpc>
            </a:pPr>
            <a:r>
              <a:rPr lang="en-US" b="1" dirty="0">
                <a:latin typeface="Courier New" pitchFamily="49" charset="0"/>
              </a:rPr>
              <a:t>  	 output;</a:t>
            </a:r>
          </a:p>
          <a:p>
            <a:pPr>
              <a:lnSpc>
                <a:spcPct val="85000"/>
              </a:lnSpc>
            </a:pPr>
            <a:r>
              <a:rPr lang="en-US" b="1" dirty="0">
                <a:latin typeface="Courier New" pitchFamily="49" charset="0"/>
              </a:rPr>
              <a:t>   end;</a:t>
            </a:r>
          </a:p>
          <a:p>
            <a:pPr>
              <a:lnSpc>
                <a:spcPct val="85000"/>
              </a:lnSpc>
            </a:pPr>
            <a:r>
              <a:rPr lang="en-US" b="1" dirty="0">
                <a:latin typeface="Courier New" pitchFamily="49" charset="0"/>
              </a:rPr>
              <a:t>run;</a:t>
            </a:r>
          </a:p>
          <a:p>
            <a:pPr>
              <a:lnSpc>
                <a:spcPct val="85000"/>
              </a:lnSpc>
            </a:pPr>
            <a:r>
              <a:rPr lang="en-US" b="1" dirty="0">
                <a:latin typeface="Courier New" pitchFamily="49" charset="0"/>
              </a:rPr>
              <a:t>proc print data=forecast </a:t>
            </a:r>
            <a:r>
              <a:rPr lang="en-US" b="1" dirty="0" err="1">
                <a:latin typeface="Courier New" pitchFamily="49" charset="0"/>
              </a:rPr>
              <a:t>noobs</a:t>
            </a:r>
            <a:r>
              <a:rPr lang="en-US" b="1" dirty="0">
                <a:latin typeface="Courier New" pitchFamily="49" charset="0"/>
              </a:rPr>
              <a:t>;</a:t>
            </a:r>
          </a:p>
          <a:p>
            <a:pPr>
              <a:lnSpc>
                <a:spcPct val="85000"/>
              </a:lnSpc>
            </a:pPr>
            <a:r>
              <a:rPr lang="en-US" b="1" dirty="0">
                <a:latin typeface="Courier New" pitchFamily="49" charset="0"/>
              </a:rPr>
              <a:t>run;</a:t>
            </a:r>
          </a:p>
        </p:txBody>
      </p:sp>
      <p:sp>
        <p:nvSpPr>
          <p:cNvPr id="2" name="Program Name"/>
          <p:cNvSpPr txBox="1"/>
          <p:nvPr/>
        </p:nvSpPr>
        <p:spPr bwMode="auto">
          <a:xfrm>
            <a:off x="7931150" y="6324600"/>
            <a:ext cx="10038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p207d05</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Business Scenario</a:t>
            </a:r>
          </a:p>
        </p:txBody>
      </p:sp>
      <p:sp>
        <p:nvSpPr>
          <p:cNvPr id="9219" name="Rectangle 3"/>
          <p:cNvSpPr>
            <a:spLocks noGrp="1" noChangeArrowheads="1"/>
          </p:cNvSpPr>
          <p:nvPr>
            <p:ph idx="1"/>
          </p:nvPr>
        </p:nvSpPr>
        <p:spPr>
          <a:xfrm>
            <a:off x="678342" y="1066800"/>
            <a:ext cx="7769225" cy="4267200"/>
          </a:xfrm>
        </p:spPr>
        <p:txBody>
          <a:bodyPr/>
          <a:lstStyle/>
          <a:p>
            <a:r>
              <a:rPr lang="en-US" dirty="0"/>
              <a:t>An Orion Star employee wants to compare the interest for </a:t>
            </a:r>
            <a:r>
              <a:rPr lang="en-US" b="1" dirty="0"/>
              <a:t>yearly </a:t>
            </a:r>
            <a:r>
              <a:rPr lang="en-US" dirty="0"/>
              <a:t>versus </a:t>
            </a:r>
            <a:r>
              <a:rPr lang="en-US" b="1" dirty="0"/>
              <a:t>quarterly</a:t>
            </a:r>
            <a:r>
              <a:rPr lang="en-US" dirty="0"/>
              <a:t>, compounding on a $50,000 investment made for one year at 4.5 percent interest.</a:t>
            </a:r>
          </a:p>
          <a:p>
            <a:r>
              <a:rPr lang="en-US" dirty="0"/>
              <a:t>How much money does the employee accrue in each situation?</a:t>
            </a:r>
          </a:p>
        </p:txBody>
      </p:sp>
      <p:sp>
        <p:nvSpPr>
          <p:cNvPr id="5" name="Slide Number Placeholder 3"/>
          <p:cNvSpPr>
            <a:spLocks noGrp="1"/>
          </p:cNvSpPr>
          <p:nvPr>
            <p:ph type="sldNum" sz="quarter" idx="10"/>
          </p:nvPr>
        </p:nvSpPr>
        <p:spPr/>
        <p:txBody>
          <a:bodyPr/>
          <a:lstStyle/>
          <a:p>
            <a:pPr>
              <a:defRPr/>
            </a:pPr>
            <a:fld id="{D511558F-490E-429A-9158-93493F396DA4}" type="slidenum">
              <a:rPr lang="en-US"/>
              <a:pPr>
                <a:defRPr/>
              </a:pPr>
              <a:t>4</a:t>
            </a:fld>
            <a:endParaRPr lang="en-US" b="0" dirty="0">
              <a:latin typeface="Times New Roman" pitchFamily="18" charset="0"/>
            </a:endParaRPr>
          </a:p>
        </p:txBody>
      </p:sp>
      <p:grpSp>
        <p:nvGrpSpPr>
          <p:cNvPr id="14" name="Group 13"/>
          <p:cNvGrpSpPr/>
          <p:nvPr/>
        </p:nvGrpSpPr>
        <p:grpSpPr>
          <a:xfrm>
            <a:off x="1195671" y="2457687"/>
            <a:ext cx="6069418" cy="4400314"/>
            <a:chOff x="1195671" y="2457687"/>
            <a:chExt cx="6069418" cy="4400314"/>
          </a:xfrm>
        </p:grpSpPr>
        <p:pic>
          <p:nvPicPr>
            <p:cNvPr id="19" name="Picture 14" descr="\\sashq\root\dept\PSD\GRAPHICS\Illustrations\Backgrounds\background_yellow_haze_round.png"/>
            <p:cNvPicPr>
              <a:picLocks noChangeAspect="1" noChangeArrowheads="1"/>
            </p:cNvPicPr>
            <p:nvPr/>
          </p:nvPicPr>
          <p:blipFill rotWithShape="1">
            <a:blip r:embed="rId3">
              <a:extLst>
                <a:ext uri="{28A0092B-C50C-407E-A947-70E740481C1C}">
                  <a14:useLocalDpi xmlns:a14="http://schemas.microsoft.com/office/drawing/2010/main" val="0"/>
                </a:ext>
              </a:extLst>
            </a:blip>
            <a:srcRect b="9068"/>
            <a:stretch/>
          </p:blipFill>
          <p:spPr bwMode="auto">
            <a:xfrm>
              <a:off x="1195671" y="2457687"/>
              <a:ext cx="6069418" cy="440031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sashq\root\dept\PSD\GRAPHICS\Illustrations\Measurement Tools\calendar_nohighligh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865" y="3230619"/>
              <a:ext cx="1666875" cy="131445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sashq\root\dept\PSD\GRAPHICS\Illustrations\Measurement Tools\calendar_nohighligh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2116" y="4748539"/>
              <a:ext cx="1666875" cy="1314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636561" y="3691032"/>
              <a:ext cx="972075" cy="338554"/>
            </a:xfrm>
            <a:prstGeom prst="rect">
              <a:avLst/>
            </a:prstGeom>
            <a:gradFill flip="none" rotWithShape="1">
              <a:gsLst>
                <a:gs pos="0">
                  <a:srgbClr val="FE7F00">
                    <a:tint val="66000"/>
                    <a:satMod val="160000"/>
                  </a:srgbClr>
                </a:gs>
                <a:gs pos="50000">
                  <a:srgbClr val="FE7F00">
                    <a:tint val="44500"/>
                    <a:satMod val="160000"/>
                  </a:srgbClr>
                </a:gs>
                <a:gs pos="100000">
                  <a:srgbClr val="FE7F00">
                    <a:tint val="23500"/>
                    <a:satMod val="160000"/>
                  </a:srgbClr>
                </a:gs>
              </a:gsLst>
              <a:lin ang="8100000" scaled="1"/>
              <a:tileRect/>
            </a:gradFill>
          </p:spPr>
          <p:txBody>
            <a:bodyPr wrap="square" rtlCol="0">
              <a:spAutoFit/>
            </a:bodyPr>
            <a:lstStyle/>
            <a:p>
              <a:pPr algn="ctr"/>
              <a:r>
                <a:rPr lang="en-US" sz="1600" dirty="0"/>
                <a:t>Yearly?</a:t>
              </a:r>
            </a:p>
          </p:txBody>
        </p:sp>
        <p:sp>
          <p:nvSpPr>
            <p:cNvPr id="42" name="TextBox 41"/>
            <p:cNvSpPr txBox="1"/>
            <p:nvPr/>
          </p:nvSpPr>
          <p:spPr>
            <a:xfrm>
              <a:off x="5504237" y="5221739"/>
              <a:ext cx="1177729" cy="338554"/>
            </a:xfrm>
            <a:prstGeom prst="rect">
              <a:avLst/>
            </a:prstGeom>
            <a:gradFill flip="none" rotWithShape="1">
              <a:gsLst>
                <a:gs pos="0">
                  <a:srgbClr val="0099FF">
                    <a:tint val="66000"/>
                    <a:satMod val="160000"/>
                  </a:srgbClr>
                </a:gs>
                <a:gs pos="50000">
                  <a:srgbClr val="0099FF">
                    <a:tint val="44500"/>
                    <a:satMod val="160000"/>
                  </a:srgbClr>
                </a:gs>
                <a:gs pos="100000">
                  <a:srgbClr val="0099FF">
                    <a:tint val="23500"/>
                    <a:satMod val="160000"/>
                  </a:srgbClr>
                </a:gs>
              </a:gsLst>
              <a:path path="circle">
                <a:fillToRect l="100000" t="100000"/>
              </a:path>
              <a:tileRect r="-100000" b="-100000"/>
            </a:gradFill>
          </p:spPr>
          <p:txBody>
            <a:bodyPr wrap="square" rtlCol="0">
              <a:spAutoFit/>
            </a:bodyPr>
            <a:lstStyle/>
            <a:p>
              <a:pPr algn="ctr"/>
              <a:r>
                <a:rPr lang="en-US" sz="1600" dirty="0"/>
                <a:t>Quarterly?</a:t>
              </a:r>
            </a:p>
          </p:txBody>
        </p:sp>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727883">
              <a:off x="1386193" y="3717133"/>
              <a:ext cx="1927161" cy="845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5" name="Group 34"/>
            <p:cNvGrpSpPr/>
            <p:nvPr/>
          </p:nvGrpSpPr>
          <p:grpSpPr>
            <a:xfrm>
              <a:off x="2280789" y="4119388"/>
              <a:ext cx="1399549" cy="1399549"/>
              <a:chOff x="3547572" y="3513798"/>
              <a:chExt cx="1399549" cy="1399549"/>
            </a:xfrm>
          </p:grpSpPr>
          <p:pic>
            <p:nvPicPr>
              <p:cNvPr id="36" name="Picture 4" descr="C:\Users\saskjf\AppData\Local\Microsoft\Windows\Temporary Internet Files\Content.IE5\QPBGDO00\MC900441360[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7572" y="3513798"/>
                <a:ext cx="1399549" cy="1399549"/>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3907370" y="3985583"/>
                <a:ext cx="886781" cy="461665"/>
              </a:xfrm>
              <a:prstGeom prst="rect">
                <a:avLst/>
              </a:prstGeom>
              <a:noFill/>
            </p:spPr>
            <p:txBody>
              <a:bodyPr wrap="none" rtlCol="0">
                <a:spAutoFit/>
              </a:bodyPr>
              <a:lstStyle/>
              <a:p>
                <a:r>
                  <a:rPr lang="en-US" b="1" dirty="0"/>
                  <a:t>4.5%</a:t>
                </a:r>
              </a:p>
            </p:txBody>
          </p:sp>
        </p:grpSp>
        <p:pic>
          <p:nvPicPr>
            <p:cNvPr id="9" name="Picture 4" descr="\\sashq\root\dept\PSD\GRAPHICS\Illustrations\Arrows\arrow_bl_r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29148" y="4197552"/>
              <a:ext cx="1261091" cy="70060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2462048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7.03 Short </a:t>
            </a:r>
            <a:r>
              <a:rPr lang="en-US" dirty="0"/>
              <a:t>Answer Poll – Correct Answer</a:t>
            </a:r>
          </a:p>
        </p:txBody>
      </p:sp>
      <p:sp>
        <p:nvSpPr>
          <p:cNvPr id="2" name="Program Name"/>
          <p:cNvSpPr txBox="1"/>
          <p:nvPr/>
        </p:nvSpPr>
        <p:spPr bwMode="auto">
          <a:xfrm>
            <a:off x="7931150" y="6324600"/>
            <a:ext cx="10038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p207d05</a:t>
            </a:r>
          </a:p>
        </p:txBody>
      </p:sp>
      <p:sp>
        <p:nvSpPr>
          <p:cNvPr id="10" name="Rectangle 5"/>
          <p:cNvSpPr txBox="1">
            <a:spLocks noChangeArrowheads="1"/>
          </p:cNvSpPr>
          <p:nvPr/>
        </p:nvSpPr>
        <p:spPr bwMode="auto">
          <a:xfrm>
            <a:off x="697484"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1" fontAlgn="base" hangingPunct="1">
              <a:spcBef>
                <a:spcPts val="25"/>
              </a:spcBef>
              <a:spcAft>
                <a:spcPct val="17000"/>
              </a:spcAft>
              <a:buClr>
                <a:schemeClr val="tx1"/>
              </a:buClr>
              <a:buFont typeface="+mj-lt"/>
              <a:defRPr sz="240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anose="05000000000000000000" pitchFamily="2" charset="2"/>
              <a:buChar char=""/>
              <a:defRPr sz="240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anose="020B0604020202020204" pitchFamily="34" charset="0"/>
              <a:buChar char="–"/>
              <a:defRPr sz="240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anose="05000000000000000000" pitchFamily="2" charset="2"/>
              <a:buChar char="§"/>
              <a:defRPr sz="240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anose="020B0604020202020204" pitchFamily="34" charset="0"/>
              <a:buChar char="»"/>
              <a:defRPr sz="240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a:t>What stop value would you use in the DO loop to determine the number of years that it would take for the Engineering Department to exceed 75 people?  </a:t>
            </a:r>
            <a:br>
              <a:rPr lang="en-US" kern="0"/>
            </a:br>
            <a:r>
              <a:rPr lang="en-US" b="1" kern="0"/>
              <a:t>unknown</a:t>
            </a:r>
          </a:p>
          <a:p>
            <a:endParaRPr lang="en-US" b="1" kern="0"/>
          </a:p>
          <a:p>
            <a:endParaRPr lang="en-US" b="1" kern="0"/>
          </a:p>
          <a:p>
            <a:endParaRPr lang="en-US" b="1" kern="0"/>
          </a:p>
          <a:p>
            <a:endParaRPr lang="en-US" b="1" kern="0"/>
          </a:p>
          <a:p>
            <a:endParaRPr lang="en-US" b="1" kern="0"/>
          </a:p>
          <a:p>
            <a:endParaRPr lang="en-US" b="1" kern="0"/>
          </a:p>
          <a:p>
            <a:endParaRPr lang="en-US" b="1" kern="0"/>
          </a:p>
          <a:p>
            <a:endParaRPr lang="en-US" kern="0"/>
          </a:p>
          <a:p>
            <a:r>
              <a:rPr lang="en-US" b="1" kern="0"/>
              <a:t>Use </a:t>
            </a:r>
            <a:r>
              <a:rPr lang="en-US" b="1" i="1" kern="0"/>
              <a:t>conditional iterative processing </a:t>
            </a:r>
            <a:r>
              <a:rPr lang="en-US" b="1" kern="0"/>
              <a:t>to stop a loop when a condition is met.  </a:t>
            </a:r>
          </a:p>
          <a:p>
            <a:endParaRPr lang="en-US" b="1" kern="0"/>
          </a:p>
          <a:p>
            <a:endParaRPr lang="en-US" b="1" kern="0"/>
          </a:p>
          <a:p>
            <a:endParaRPr lang="en-US" b="1" kern="0"/>
          </a:p>
          <a:p>
            <a:endParaRPr lang="en-US" b="1" kern="0"/>
          </a:p>
          <a:p>
            <a:endParaRPr lang="en-US" b="1" kern="0"/>
          </a:p>
          <a:p>
            <a:endParaRPr lang="en-US" b="1" kern="0"/>
          </a:p>
          <a:p>
            <a:endParaRPr lang="en-US" b="1" kern="0"/>
          </a:p>
          <a:p>
            <a:endParaRPr lang="en-US" b="1" kern="0"/>
          </a:p>
          <a:p>
            <a:endParaRPr lang="en-US" b="1" kern="0" dirty="0"/>
          </a:p>
        </p:txBody>
      </p:sp>
      <p:sp>
        <p:nvSpPr>
          <p:cNvPr id="11" name="Text Box 7"/>
          <p:cNvSpPr txBox="1">
            <a:spLocks noChangeArrowheads="1"/>
          </p:cNvSpPr>
          <p:nvPr/>
        </p:nvSpPr>
        <p:spPr bwMode="auto">
          <a:xfrm>
            <a:off x="737172" y="2716213"/>
            <a:ext cx="7269162" cy="3255962"/>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data forecast;</a:t>
            </a:r>
          </a:p>
          <a:p>
            <a:pPr>
              <a:lnSpc>
                <a:spcPct val="85000"/>
              </a:lnSpc>
            </a:pPr>
            <a:r>
              <a:rPr lang="en-US" b="1" dirty="0">
                <a:latin typeface="Courier New" pitchFamily="49" charset="0"/>
              </a:rPr>
              <a:t>   set </a:t>
            </a:r>
            <a:r>
              <a:rPr lang="en-US" b="1" dirty="0" err="1">
                <a:latin typeface="Courier New" pitchFamily="49" charset="0"/>
              </a:rPr>
              <a:t>orion.growth</a:t>
            </a:r>
            <a:r>
              <a:rPr lang="en-US" b="1" dirty="0">
                <a:latin typeface="Courier New" pitchFamily="49" charset="0"/>
              </a:rPr>
              <a:t>;</a:t>
            </a:r>
          </a:p>
          <a:p>
            <a:pPr>
              <a:lnSpc>
                <a:spcPct val="85000"/>
              </a:lnSpc>
            </a:pPr>
            <a:r>
              <a:rPr lang="en-US" b="1" dirty="0">
                <a:latin typeface="Courier New" pitchFamily="49" charset="0"/>
              </a:rPr>
              <a:t>   do Year=1 to 6;</a:t>
            </a:r>
          </a:p>
          <a:p>
            <a:pPr>
              <a:lnSpc>
                <a:spcPct val="85000"/>
              </a:lnSpc>
            </a:pPr>
            <a:r>
              <a:rPr lang="en-US" b="1" dirty="0">
                <a:latin typeface="Courier New" pitchFamily="49" charset="0"/>
              </a:rPr>
              <a:t>  	 </a:t>
            </a:r>
            <a:r>
              <a:rPr lang="en-US" b="1" dirty="0" err="1">
                <a:latin typeface="Courier New" pitchFamily="49" charset="0"/>
              </a:rPr>
              <a:t>Total_Employees</a:t>
            </a:r>
            <a:r>
              <a:rPr lang="en-US" b="1" dirty="0">
                <a:latin typeface="Courier New" pitchFamily="49" charset="0"/>
              </a:rPr>
              <a:t>=</a:t>
            </a:r>
            <a:br>
              <a:rPr lang="en-US" b="1" dirty="0">
                <a:latin typeface="Courier New" pitchFamily="49" charset="0"/>
              </a:rPr>
            </a:br>
            <a:r>
              <a:rPr lang="en-US" b="1" dirty="0">
                <a:latin typeface="Courier New" pitchFamily="49" charset="0"/>
              </a:rPr>
              <a:t>         </a:t>
            </a:r>
            <a:r>
              <a:rPr lang="en-US" b="1" dirty="0" err="1">
                <a:latin typeface="Courier New" pitchFamily="49" charset="0"/>
              </a:rPr>
              <a:t>Total_Employees</a:t>
            </a:r>
            <a:r>
              <a:rPr lang="en-US" b="1" dirty="0">
                <a:latin typeface="Courier New" pitchFamily="49" charset="0"/>
              </a:rPr>
              <a:t>*(1+Increase);</a:t>
            </a:r>
          </a:p>
          <a:p>
            <a:pPr>
              <a:lnSpc>
                <a:spcPct val="85000"/>
              </a:lnSpc>
            </a:pPr>
            <a:r>
              <a:rPr lang="en-US" b="1" dirty="0">
                <a:latin typeface="Courier New" pitchFamily="49" charset="0"/>
              </a:rPr>
              <a:t>  	 output;</a:t>
            </a:r>
          </a:p>
          <a:p>
            <a:pPr>
              <a:lnSpc>
                <a:spcPct val="85000"/>
              </a:lnSpc>
            </a:pPr>
            <a:r>
              <a:rPr lang="en-US" b="1" dirty="0">
                <a:latin typeface="Courier New" pitchFamily="49" charset="0"/>
              </a:rPr>
              <a:t>   end;</a:t>
            </a:r>
          </a:p>
          <a:p>
            <a:pPr>
              <a:lnSpc>
                <a:spcPct val="85000"/>
              </a:lnSpc>
            </a:pPr>
            <a:r>
              <a:rPr lang="en-US" b="1" dirty="0">
                <a:latin typeface="Courier New" pitchFamily="49" charset="0"/>
              </a:rPr>
              <a:t>run;</a:t>
            </a:r>
          </a:p>
          <a:p>
            <a:pPr>
              <a:lnSpc>
                <a:spcPct val="85000"/>
              </a:lnSpc>
            </a:pPr>
            <a:r>
              <a:rPr lang="en-US" b="1" dirty="0">
                <a:latin typeface="Courier New" pitchFamily="49" charset="0"/>
              </a:rPr>
              <a:t>proc print data=forecast </a:t>
            </a:r>
            <a:r>
              <a:rPr lang="en-US" b="1" dirty="0" err="1">
                <a:latin typeface="Courier New" pitchFamily="49" charset="0"/>
              </a:rPr>
              <a:t>noobs</a:t>
            </a:r>
            <a:r>
              <a:rPr lang="en-US" b="1" dirty="0">
                <a:latin typeface="Courier New" pitchFamily="49" charset="0"/>
              </a:rPr>
              <a:t>;</a:t>
            </a:r>
          </a:p>
          <a:p>
            <a:pPr>
              <a:lnSpc>
                <a:spcPct val="85000"/>
              </a:lnSpc>
            </a:pPr>
            <a:r>
              <a:rPr lang="en-US" b="1" dirty="0">
                <a:latin typeface="Courier New" pitchFamily="49" charset="0"/>
              </a:rPr>
              <a:t>run;</a:t>
            </a:r>
          </a:p>
        </p:txBody>
      </p:sp>
    </p:spTree>
    <p:custDataLst>
      <p:tags r:id="rId1"/>
    </p:custDataLst>
    <p:extLst>
      <p:ext uri="{BB962C8B-B14F-4D97-AF65-F5344CB8AC3E}">
        <p14:creationId xmlns:p14="http://schemas.microsoft.com/office/powerpoint/2010/main" val="22455709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0" name="Picture 14" descr="\\sashq\root\dept\PSD\GRAPHICS\Illustrations\Backgrounds\background_yellow_haze_rou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612" y="1619041"/>
            <a:ext cx="6069418" cy="483911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ashq\root\dept\PSD\GRAPHICS\Illustrations\Measurement Tools\calendar_nohighligh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5298" y="3531849"/>
            <a:ext cx="1666875" cy="131445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4" descr="\\sashq\root\dept\PSD\GRAPHICS\Illustrations\Backgrounds\background_yellow_haze_rou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228" y="5038203"/>
            <a:ext cx="2973816" cy="1438043"/>
          </a:xfrm>
          <a:prstGeom prst="rect">
            <a:avLst/>
          </a:prstGeom>
          <a:noFill/>
          <a:extLst>
            <a:ext uri="{909E8E84-426E-40DD-AFC4-6F175D3DCCD1}">
              <a14:hiddenFill xmlns:a14="http://schemas.microsoft.com/office/drawing/2010/main">
                <a:solidFill>
                  <a:srgbClr val="FFFFFF"/>
                </a:solidFill>
              </a14:hiddenFill>
            </a:ext>
          </a:extLst>
        </p:spPr>
      </p:pic>
      <p:sp>
        <p:nvSpPr>
          <p:cNvPr id="51202" name="Rectangle 2"/>
          <p:cNvSpPr>
            <a:spLocks noGrp="1" noChangeArrowheads="1"/>
          </p:cNvSpPr>
          <p:nvPr>
            <p:ph type="title"/>
          </p:nvPr>
        </p:nvSpPr>
        <p:spPr/>
        <p:txBody>
          <a:bodyPr/>
          <a:lstStyle/>
          <a:p>
            <a:r>
              <a:rPr lang="en-US"/>
              <a:t>Business Scenario</a:t>
            </a:r>
          </a:p>
        </p:txBody>
      </p:sp>
      <p:sp>
        <p:nvSpPr>
          <p:cNvPr id="51203" name="Rectangle 3"/>
          <p:cNvSpPr>
            <a:spLocks noGrp="1" noChangeArrowheads="1"/>
          </p:cNvSpPr>
          <p:nvPr>
            <p:ph idx="1"/>
          </p:nvPr>
        </p:nvSpPr>
        <p:spPr>
          <a:xfrm>
            <a:off x="685800" y="1071563"/>
            <a:ext cx="7809614" cy="1169987"/>
          </a:xfrm>
        </p:spPr>
        <p:txBody>
          <a:bodyPr/>
          <a:lstStyle/>
          <a:p>
            <a:r>
              <a:rPr lang="en-US" dirty="0"/>
              <a:t>Determine the number of years that it would take for an account to exceed $1,000,000 if $5,000 is invested annually at 4.5 percent.</a:t>
            </a:r>
          </a:p>
        </p:txBody>
      </p:sp>
      <p:sp>
        <p:nvSpPr>
          <p:cNvPr id="5" name="Slide Number Placeholder 3"/>
          <p:cNvSpPr>
            <a:spLocks noGrp="1"/>
          </p:cNvSpPr>
          <p:nvPr>
            <p:ph type="sldNum" sz="quarter" idx="10"/>
          </p:nvPr>
        </p:nvSpPr>
        <p:spPr/>
        <p:txBody>
          <a:bodyPr/>
          <a:lstStyle/>
          <a:p>
            <a:pPr>
              <a:defRPr/>
            </a:pPr>
            <a:fld id="{A82A6B94-0121-4AE1-A59C-C40061A72BE9}" type="slidenum">
              <a:rPr lang="en-US"/>
              <a:pPr>
                <a:defRPr/>
              </a:pPr>
              <a:t>41</a:t>
            </a:fld>
            <a:endParaRPr lang="en-US" b="0" dirty="0">
              <a:latin typeface="Times New Roman" pitchFamily="18" charset="0"/>
            </a:endParaRPr>
          </a:p>
        </p:txBody>
      </p:sp>
      <p:grpSp>
        <p:nvGrpSpPr>
          <p:cNvPr id="2" name="Group 1"/>
          <p:cNvGrpSpPr/>
          <p:nvPr/>
        </p:nvGrpSpPr>
        <p:grpSpPr>
          <a:xfrm>
            <a:off x="5433237" y="3076575"/>
            <a:ext cx="3352800" cy="2381250"/>
            <a:chOff x="3581400" y="2924175"/>
            <a:chExt cx="3352800" cy="2381250"/>
          </a:xfrm>
        </p:grpSpPr>
        <p:pic>
          <p:nvPicPr>
            <p:cNvPr id="4098" name="Picture 2" descr="\\sashq\root\dept\PSD\GRAPHICS\Illustrations\Currency\money_noTex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2924175"/>
              <a:ext cx="198120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sashq\root\dept\PSD\GRAPHICS\Illustrations\Currency\money_noTex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3076575"/>
              <a:ext cx="198120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ashq\root\dept\PSD\GRAPHICS\Illustrations\Currency\money_noTex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3228975"/>
              <a:ext cx="198120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sashq\root\dept\PSD\GRAPHICS\Illustrations\Currency\money_noTex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3381375"/>
              <a:ext cx="198120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ashq\root\dept\PSD\GRAPHICS\Illustrations\Currency\money_noTex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3533775"/>
              <a:ext cx="198120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sashq\root\dept\PSD\GRAPHICS\Illustrations\Currency\money_noTex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3686175"/>
              <a:ext cx="198120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sashq\root\dept\PSD\GRAPHICS\Illustrations\Currency\money_noTex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838575"/>
              <a:ext cx="198120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sashq\root\dept\PSD\GRAPHICS\Illustrations\Currency\money_noTex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990975"/>
              <a:ext cx="198120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sashq\root\dept\PSD\GRAPHICS\Illustrations\Currency\money_noTex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4143375"/>
              <a:ext cx="198120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107" name="Picture 11" descr="\\sashq\root\dept\PSD\GRAPHICS\Illustrations\Currency\money_noTex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4295775"/>
              <a:ext cx="1981200" cy="1009650"/>
            </a:xfrm>
            <a:prstGeom prst="rect">
              <a:avLst/>
            </a:prstGeom>
            <a:noFill/>
            <a:extLst>
              <a:ext uri="{909E8E84-426E-40DD-AFC4-6F175D3DCCD1}">
                <a14:hiddenFill xmlns:a14="http://schemas.microsoft.com/office/drawing/2010/main">
                  <a:solidFill>
                    <a:srgbClr val="FFFFFF"/>
                  </a:solidFill>
                </a14:hiddenFill>
              </a:ext>
            </a:extLst>
          </p:spPr>
        </p:pic>
      </p:grpSp>
      <p:pic>
        <p:nvPicPr>
          <p:cNvPr id="4109" name="Picture 13" descr="\\sashq\root\dept\PSD\GRAPHICS\Illustrations\Arrows\arrow_swoop_r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867480">
            <a:off x="3471316" y="2534008"/>
            <a:ext cx="1630768" cy="119287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3" descr="\\sashq\root\dept\PSD\GRAPHICS\Illustrations\Arrows\arrow_swoop_r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643222" flipH="1" flipV="1">
            <a:off x="3609574" y="4739288"/>
            <a:ext cx="1630768" cy="11928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900567" y="5439427"/>
            <a:ext cx="1814792" cy="461665"/>
          </a:xfrm>
          <a:prstGeom prst="rect">
            <a:avLst/>
          </a:prstGeom>
          <a:noFill/>
        </p:spPr>
        <p:txBody>
          <a:bodyPr wrap="none" rtlCol="0">
            <a:spAutoFit/>
          </a:bodyPr>
          <a:lstStyle/>
          <a:p>
            <a:r>
              <a:rPr lang="en-US" dirty="0">
                <a:latin typeface="Franklin Gothic Heavy" pitchFamily="34" charset="0"/>
              </a:rPr>
              <a:t>$1,000,000</a:t>
            </a:r>
          </a:p>
        </p:txBody>
      </p:sp>
      <p:grpSp>
        <p:nvGrpSpPr>
          <p:cNvPr id="6" name="Group 5"/>
          <p:cNvGrpSpPr/>
          <p:nvPr/>
        </p:nvGrpSpPr>
        <p:grpSpPr>
          <a:xfrm>
            <a:off x="3890807" y="3691250"/>
            <a:ext cx="1399549" cy="1399549"/>
            <a:chOff x="3547572" y="3513798"/>
            <a:chExt cx="1399549" cy="1399549"/>
          </a:xfrm>
        </p:grpSpPr>
        <p:pic>
          <p:nvPicPr>
            <p:cNvPr id="2052" name="Picture 4" descr="C:\Users\saskjf\AppData\Local\Microsoft\Windows\Temporary Internet Files\Content.IE5\QPBGDO00\MC900441360[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7572" y="3513798"/>
              <a:ext cx="1399549" cy="13995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907370" y="3985583"/>
              <a:ext cx="886781" cy="461665"/>
            </a:xfrm>
            <a:prstGeom prst="rect">
              <a:avLst/>
            </a:prstGeom>
            <a:noFill/>
          </p:spPr>
          <p:txBody>
            <a:bodyPr wrap="none" rtlCol="0">
              <a:spAutoFit/>
            </a:bodyPr>
            <a:lstStyle/>
            <a:p>
              <a:r>
                <a:rPr lang="en-US" b="1" dirty="0"/>
                <a:t>4.5%</a:t>
              </a:r>
            </a:p>
          </p:txBody>
        </p:sp>
      </p:grpSp>
      <p:pic>
        <p:nvPicPr>
          <p:cNvPr id="2054" name="Picture 6" descr="L:\graphics\person_why_nob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016" y="2671762"/>
            <a:ext cx="2895600" cy="282892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sashq\root\dept\PSD\GRAPHICS\Illustrations\Currency\fiveThousan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795758">
            <a:off x="1217366" y="4848225"/>
            <a:ext cx="2000250" cy="92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81905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Conditional Iterative Processing</a:t>
            </a:r>
          </a:p>
        </p:txBody>
      </p:sp>
      <p:sp>
        <p:nvSpPr>
          <p:cNvPr id="52227" name="Rectangle 13"/>
          <p:cNvSpPr>
            <a:spLocks noGrp="1" noChangeArrowheads="1"/>
          </p:cNvSpPr>
          <p:nvPr>
            <p:ph idx="1"/>
          </p:nvPr>
        </p:nvSpPr>
        <p:spPr>
          <a:xfrm>
            <a:off x="809625" y="5099050"/>
            <a:ext cx="4306888" cy="468313"/>
          </a:xfrm>
        </p:spPr>
        <p:txBody>
          <a:bodyPr/>
          <a:lstStyle/>
          <a:p>
            <a:r>
              <a:rPr lang="en-US" dirty="0"/>
              <a:t>PROC PRINT Output</a:t>
            </a:r>
          </a:p>
          <a:p>
            <a:br>
              <a:rPr lang="en-US" dirty="0"/>
            </a:br>
            <a:br>
              <a:rPr lang="en-US" dirty="0"/>
            </a:br>
            <a:br>
              <a:rPr lang="en-US" dirty="0"/>
            </a:br>
            <a:br>
              <a:rPr lang="en-US" dirty="0"/>
            </a:br>
            <a:endParaRPr lang="en-US" dirty="0"/>
          </a:p>
        </p:txBody>
      </p:sp>
      <p:sp>
        <p:nvSpPr>
          <p:cNvPr id="14" name="Slide Number Placeholder 3"/>
          <p:cNvSpPr>
            <a:spLocks noGrp="1"/>
          </p:cNvSpPr>
          <p:nvPr>
            <p:ph type="sldNum" sz="quarter" idx="10"/>
          </p:nvPr>
        </p:nvSpPr>
        <p:spPr/>
        <p:txBody>
          <a:bodyPr/>
          <a:lstStyle/>
          <a:p>
            <a:pPr>
              <a:defRPr/>
            </a:pPr>
            <a:fld id="{5B9085C4-C32E-41B3-A974-EF205DA7B963}" type="slidenum">
              <a:rPr lang="en-US"/>
              <a:pPr>
                <a:defRPr/>
              </a:pPr>
              <a:t>42</a:t>
            </a:fld>
            <a:endParaRPr lang="en-US" b="0" dirty="0">
              <a:latin typeface="Times New Roman" pitchFamily="18" charset="0"/>
            </a:endParaRPr>
          </a:p>
        </p:txBody>
      </p:sp>
      <p:sp>
        <p:nvSpPr>
          <p:cNvPr id="52229"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52230" name="Text Box 7"/>
          <p:cNvSpPr txBox="1">
            <a:spLocks noChangeArrowheads="1"/>
          </p:cNvSpPr>
          <p:nvPr/>
        </p:nvSpPr>
        <p:spPr bwMode="auto">
          <a:xfrm>
            <a:off x="7935913" y="6324600"/>
            <a:ext cx="9985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p207d06</a:t>
            </a:r>
          </a:p>
        </p:txBody>
      </p:sp>
      <p:sp>
        <p:nvSpPr>
          <p:cNvPr id="52231"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52232" name="Text Box 9"/>
          <p:cNvSpPr txBox="1">
            <a:spLocks noChangeArrowheads="1"/>
          </p:cNvSpPr>
          <p:nvPr/>
        </p:nvSpPr>
        <p:spPr bwMode="auto">
          <a:xfrm>
            <a:off x="766763" y="1214438"/>
            <a:ext cx="6783387" cy="356235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buClr>
                <a:schemeClr val="tx1"/>
              </a:buClr>
              <a:buFont typeface="Monotype Sorts" pitchFamily="2" charset="2"/>
              <a:buNone/>
            </a:pPr>
            <a:r>
              <a:rPr lang="en-US" b="1" dirty="0">
                <a:latin typeface="Courier New" pitchFamily="49" charset="0"/>
              </a:rPr>
              <a:t>data invest;</a:t>
            </a:r>
          </a:p>
          <a:p>
            <a:pPr>
              <a:lnSpc>
                <a:spcPct val="85000"/>
              </a:lnSpc>
              <a:buClr>
                <a:schemeClr val="tx1"/>
              </a:buClr>
              <a:buFont typeface="Monotype Sorts" pitchFamily="2" charset="2"/>
              <a:buNone/>
            </a:pPr>
            <a:r>
              <a:rPr lang="en-US" b="1" dirty="0">
                <a:latin typeface="Courier New" pitchFamily="49" charset="0"/>
              </a:rPr>
              <a:t>   do until(Capital&gt;1000000);</a:t>
            </a:r>
          </a:p>
          <a:p>
            <a:pPr>
              <a:lnSpc>
                <a:spcPct val="85000"/>
              </a:lnSpc>
              <a:buClr>
                <a:schemeClr val="tx1"/>
              </a:buClr>
              <a:buFont typeface="Monotype Sorts" pitchFamily="2" charset="2"/>
              <a:buNone/>
            </a:pPr>
            <a:r>
              <a:rPr lang="en-US" b="1" dirty="0">
                <a:latin typeface="Courier New" pitchFamily="49" charset="0"/>
              </a:rPr>
              <a:t>      Year+1;</a:t>
            </a:r>
          </a:p>
          <a:p>
            <a:pPr>
              <a:lnSpc>
                <a:spcPct val="85000"/>
              </a:lnSpc>
              <a:buClr>
                <a:schemeClr val="tx1"/>
              </a:buClr>
              <a:buFont typeface="Monotype Sorts" pitchFamily="2" charset="2"/>
              <a:buNone/>
            </a:pPr>
            <a:r>
              <a:rPr lang="en-US" b="1" dirty="0">
                <a:latin typeface="Courier New" pitchFamily="49" charset="0"/>
              </a:rPr>
              <a:t>      Capital+5000;</a:t>
            </a:r>
          </a:p>
          <a:p>
            <a:pPr>
              <a:lnSpc>
                <a:spcPct val="85000"/>
              </a:lnSpc>
              <a:buClr>
                <a:schemeClr val="tx1"/>
              </a:buClr>
              <a:buFont typeface="Monotype Sorts" pitchFamily="2" charset="2"/>
              <a:buNone/>
            </a:pPr>
            <a:r>
              <a:rPr lang="en-US" b="1" dirty="0">
                <a:latin typeface="Courier New" pitchFamily="49" charset="0"/>
              </a:rPr>
              <a:t>      Capital+(Capital*.045);</a:t>
            </a:r>
          </a:p>
          <a:p>
            <a:pPr>
              <a:lnSpc>
                <a:spcPct val="85000"/>
              </a:lnSpc>
              <a:buClr>
                <a:schemeClr val="tx1"/>
              </a:buClr>
              <a:buFont typeface="Monotype Sorts" pitchFamily="2" charset="2"/>
              <a:buNone/>
            </a:pPr>
            <a:r>
              <a:rPr lang="en-US" b="1" dirty="0">
                <a:latin typeface="Courier New" pitchFamily="49" charset="0"/>
              </a:rPr>
              <a:t>   end;</a:t>
            </a:r>
          </a:p>
          <a:p>
            <a:pPr>
              <a:lnSpc>
                <a:spcPct val="85000"/>
              </a:lnSpc>
              <a:buClr>
                <a:schemeClr val="tx1"/>
              </a:buClr>
              <a:buFont typeface="Monotype Sorts" pitchFamily="2" charset="2"/>
              <a:buNone/>
            </a:pPr>
            <a:r>
              <a:rPr lang="en-US" b="1" dirty="0">
                <a:latin typeface="Courier New" pitchFamily="49" charset="0"/>
              </a:rPr>
              <a:t>run;</a:t>
            </a:r>
          </a:p>
          <a:p>
            <a:pPr>
              <a:lnSpc>
                <a:spcPct val="85000"/>
              </a:lnSpc>
              <a:buClr>
                <a:schemeClr val="tx1"/>
              </a:buClr>
              <a:buFont typeface="Monotype Sorts" pitchFamily="2" charset="2"/>
              <a:buNone/>
            </a:pPr>
            <a:endParaRPr lang="en-US" b="1" dirty="0">
              <a:latin typeface="Courier New" pitchFamily="49" charset="0"/>
            </a:endParaRPr>
          </a:p>
          <a:p>
            <a:pPr>
              <a:lnSpc>
                <a:spcPct val="85000"/>
              </a:lnSpc>
              <a:buClr>
                <a:schemeClr val="tx1"/>
              </a:buClr>
              <a:buFont typeface="Monotype Sorts" pitchFamily="2" charset="2"/>
              <a:buNone/>
            </a:pPr>
            <a:r>
              <a:rPr lang="en-US" b="1" dirty="0" err="1">
                <a:latin typeface="Courier New" pitchFamily="49" charset="0"/>
              </a:rPr>
              <a:t>proc</a:t>
            </a:r>
            <a:r>
              <a:rPr lang="en-US" b="1" dirty="0">
                <a:latin typeface="Courier New" pitchFamily="49" charset="0"/>
              </a:rPr>
              <a:t> </a:t>
            </a:r>
            <a:r>
              <a:rPr lang="en-US" b="1" dirty="0">
                <a:solidFill>
                  <a:srgbClr val="000000"/>
                </a:solidFill>
                <a:latin typeface="Courier New" pitchFamily="49" charset="0"/>
              </a:rPr>
              <a:t>print</a:t>
            </a:r>
            <a:r>
              <a:rPr lang="en-US" b="1" dirty="0">
                <a:latin typeface="Courier New" pitchFamily="49" charset="0"/>
              </a:rPr>
              <a:t> data=invest </a:t>
            </a:r>
            <a:r>
              <a:rPr lang="en-US" b="1" dirty="0" err="1">
                <a:latin typeface="Courier New" pitchFamily="49" charset="0"/>
              </a:rPr>
              <a:t>noobs</a:t>
            </a:r>
            <a:r>
              <a:rPr lang="en-US" b="1" dirty="0">
                <a:latin typeface="Courier New" pitchFamily="49" charset="0"/>
              </a:rPr>
              <a:t>;</a:t>
            </a:r>
          </a:p>
          <a:p>
            <a:pPr>
              <a:lnSpc>
                <a:spcPct val="85000"/>
              </a:lnSpc>
              <a:buClr>
                <a:schemeClr val="tx1"/>
              </a:buClr>
              <a:buFont typeface="Monotype Sorts" pitchFamily="2" charset="2"/>
              <a:buNone/>
            </a:pPr>
            <a:r>
              <a:rPr lang="en-US" b="1" dirty="0">
                <a:latin typeface="Courier New" pitchFamily="49" charset="0"/>
              </a:rPr>
              <a:t>   format Capital dollar14.2;</a:t>
            </a:r>
          </a:p>
          <a:p>
            <a:pPr>
              <a:lnSpc>
                <a:spcPct val="85000"/>
              </a:lnSpc>
              <a:buClr>
                <a:schemeClr val="tx1"/>
              </a:buClr>
              <a:buFont typeface="Monotype Sorts" pitchFamily="2" charset="2"/>
              <a:buNone/>
            </a:pPr>
            <a:r>
              <a:rPr lang="en-US" b="1" dirty="0">
                <a:latin typeface="Courier New" pitchFamily="49" charset="0"/>
              </a:rPr>
              <a:t>run;</a:t>
            </a:r>
          </a:p>
        </p:txBody>
      </p:sp>
      <p:sp>
        <p:nvSpPr>
          <p:cNvPr id="52233" name="Text Box 12"/>
          <p:cNvSpPr txBox="1">
            <a:spLocks noChangeArrowheads="1"/>
          </p:cNvSpPr>
          <p:nvPr/>
        </p:nvSpPr>
        <p:spPr bwMode="auto">
          <a:xfrm>
            <a:off x="819150" y="5503563"/>
            <a:ext cx="4722813" cy="852487"/>
          </a:xfrm>
          <a:prstGeom prst="rect">
            <a:avLst/>
          </a:prstGeom>
          <a:solidFill>
            <a:srgbClr val="FFFFFF"/>
          </a:solidFill>
          <a:ln w="38100">
            <a:solidFill>
              <a:schemeClr val="tx2"/>
            </a:solidFill>
            <a:miter lim="800000"/>
            <a:headEnd type="none" w="sm" len="sm"/>
            <a:tailEnd type="none" w="sm" len="sm"/>
          </a:ln>
        </p:spPr>
        <p:txBody>
          <a:bodyPr lIns="92075" tIns="50800" rIns="92075" bIns="50800"/>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600" b="1">
                <a:solidFill>
                  <a:srgbClr val="000000"/>
                </a:solidFill>
                <a:latin typeface="SAS Monospace" pitchFamily="49" charset="0"/>
              </a:rPr>
              <a:t>        Capital     Year</a:t>
            </a:r>
          </a:p>
          <a:p>
            <a:endParaRPr lang="en-US" sz="1600" b="1">
              <a:solidFill>
                <a:srgbClr val="000000"/>
              </a:solidFill>
              <a:latin typeface="SAS Monospace" pitchFamily="49" charset="0"/>
            </a:endParaRPr>
          </a:p>
          <a:p>
            <a:r>
              <a:rPr lang="en-US" sz="1600" b="1">
                <a:solidFill>
                  <a:srgbClr val="000000"/>
                </a:solidFill>
                <a:latin typeface="SAS Monospace" pitchFamily="49" charset="0"/>
              </a:rPr>
              <a:t>  $1,029,193.17      52</a:t>
            </a:r>
          </a:p>
        </p:txBody>
      </p:sp>
      <p:sp>
        <p:nvSpPr>
          <p:cNvPr id="15" name="Text Box 7"/>
          <p:cNvSpPr txBox="1">
            <a:spLocks noChangeArrowheads="1"/>
          </p:cNvSpPr>
          <p:nvPr/>
        </p:nvSpPr>
        <p:spPr bwMode="auto">
          <a:xfrm>
            <a:off x="2971947" y="2964185"/>
            <a:ext cx="5941050" cy="1323439"/>
          </a:xfrm>
          <a:prstGeom prst="rect">
            <a:avLst/>
          </a:prstGeom>
          <a:solidFill>
            <a:srgbClr val="CDD9EF"/>
          </a:solidFill>
          <a:ln w="19050">
            <a:solidFill>
              <a:schemeClr val="tx1"/>
            </a:solidFill>
            <a:miter lim="800000"/>
            <a:headEnd type="none" w="sm" len="sm"/>
            <a:tailEnd type="none" w="sm" len="sm"/>
          </a:ln>
          <a:effectLst>
            <a:outerShdw blurRad="50800" dist="107763" dir="2700001" algn="ctr" rotWithShape="0">
              <a:srgbClr val="000000">
                <a:alpha val="40000"/>
              </a:srgbClr>
            </a:outerShdw>
          </a:effectLst>
        </p:spPr>
        <p:txBody>
          <a:bodyPr wrap="none" tIns="152400" bIns="1524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sz="2200" b="1" dirty="0"/>
              <a:t>DO UNTIL(</a:t>
            </a:r>
            <a:r>
              <a:rPr lang="en-US" sz="2200" i="1" dirty="0"/>
              <a:t>expression</a:t>
            </a:r>
            <a:r>
              <a:rPr lang="en-US" sz="2200" b="1" dirty="0"/>
              <a:t>)</a:t>
            </a:r>
            <a:r>
              <a:rPr lang="en-US" sz="2200" dirty="0"/>
              <a:t> | </a:t>
            </a:r>
            <a:r>
              <a:rPr lang="en-US" sz="2200" b="1" dirty="0"/>
              <a:t>WHILE (</a:t>
            </a:r>
            <a:r>
              <a:rPr lang="en-US" sz="2200" i="1" dirty="0"/>
              <a:t>expression</a:t>
            </a:r>
            <a:r>
              <a:rPr lang="en-US" sz="2200" b="1" dirty="0"/>
              <a:t>);</a:t>
            </a:r>
            <a:br>
              <a:rPr lang="en-US" sz="2200" dirty="0"/>
            </a:br>
            <a:r>
              <a:rPr lang="en-US" sz="2200" dirty="0"/>
              <a:t>       &lt;</a:t>
            </a:r>
            <a:r>
              <a:rPr lang="en-US" sz="2200" i="1" dirty="0"/>
              <a:t>additional SAS statements&gt;</a:t>
            </a:r>
            <a:br>
              <a:rPr lang="en-US" sz="2200" dirty="0"/>
            </a:br>
            <a:r>
              <a:rPr lang="en-US" sz="2200" b="1" dirty="0"/>
              <a:t>END;</a:t>
            </a:r>
          </a:p>
        </p:txBody>
      </p:sp>
      <p:sp>
        <p:nvSpPr>
          <p:cNvPr id="2" name="Rectangle 1"/>
          <p:cNvSpPr/>
          <p:nvPr>
            <p:custDataLst>
              <p:tags r:id="rId1"/>
            </p:custDataLst>
          </p:nvPr>
        </p:nvSpPr>
        <p:spPr bwMode="auto">
          <a:xfrm>
            <a:off x="1365251" y="1576134"/>
            <a:ext cx="4746688"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3" name="Rectangle 2"/>
          <p:cNvSpPr/>
          <p:nvPr>
            <p:custDataLst>
              <p:tags r:id="rId2"/>
            </p:custDataLst>
          </p:nvPr>
        </p:nvSpPr>
        <p:spPr bwMode="auto">
          <a:xfrm>
            <a:off x="1903885" y="1887030"/>
            <a:ext cx="127800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4" name="Rectangle 3"/>
          <p:cNvSpPr/>
          <p:nvPr>
            <p:custDataLst>
              <p:tags r:id="rId3"/>
            </p:custDataLst>
          </p:nvPr>
        </p:nvSpPr>
        <p:spPr bwMode="auto">
          <a:xfrm>
            <a:off x="1912938" y="2197926"/>
            <a:ext cx="23733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5" name="Rectangle 4"/>
          <p:cNvSpPr/>
          <p:nvPr>
            <p:custDataLst>
              <p:tags r:id="rId4"/>
            </p:custDataLst>
          </p:nvPr>
        </p:nvSpPr>
        <p:spPr bwMode="auto">
          <a:xfrm>
            <a:off x="1365251" y="2819718"/>
            <a:ext cx="73031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6" name="Rectangle 5"/>
          <p:cNvSpPr/>
          <p:nvPr>
            <p:custDataLst>
              <p:tags r:id="rId5"/>
            </p:custDataLst>
          </p:nvPr>
        </p:nvSpPr>
        <p:spPr bwMode="auto">
          <a:xfrm>
            <a:off x="1912938" y="2508822"/>
            <a:ext cx="419900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L:\graphics\background_yellow_haze_rou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774" y="3888481"/>
            <a:ext cx="4686324" cy="2631591"/>
          </a:xfrm>
          <a:prstGeom prst="rect">
            <a:avLst/>
          </a:prstGeom>
          <a:noFill/>
          <a:extLst>
            <a:ext uri="{909E8E84-426E-40DD-AFC4-6F175D3DCCD1}">
              <a14:hiddenFill xmlns:a14="http://schemas.microsoft.com/office/drawing/2010/main">
                <a:solidFill>
                  <a:srgbClr val="FFFFFF"/>
                </a:solidFill>
              </a14:hiddenFill>
            </a:ext>
          </a:extLst>
        </p:spPr>
      </p:pic>
      <p:sp>
        <p:nvSpPr>
          <p:cNvPr id="50178" name="Rectangle 2"/>
          <p:cNvSpPr>
            <a:spLocks noGrp="1" noChangeArrowheads="1"/>
          </p:cNvSpPr>
          <p:nvPr>
            <p:ph type="title"/>
          </p:nvPr>
        </p:nvSpPr>
        <p:spPr/>
        <p:txBody>
          <a:bodyPr/>
          <a:lstStyle/>
          <a:p>
            <a:r>
              <a:rPr lang="en-US" dirty="0"/>
              <a:t>DO UNTIL Statement</a:t>
            </a:r>
          </a:p>
        </p:txBody>
      </p:sp>
      <p:sp>
        <p:nvSpPr>
          <p:cNvPr id="50179" name="Rectangle 3"/>
          <p:cNvSpPr>
            <a:spLocks noGrp="1" noChangeArrowheads="1"/>
          </p:cNvSpPr>
          <p:nvPr>
            <p:ph idx="1"/>
          </p:nvPr>
        </p:nvSpPr>
        <p:spPr/>
        <p:txBody>
          <a:bodyPr/>
          <a:lstStyle/>
          <a:p>
            <a:pPr lvl="1"/>
            <a:r>
              <a:rPr lang="en-US" dirty="0"/>
              <a:t>The DO UNTIL statement executes statements in a DO loop repetitively until a condition is true.</a:t>
            </a:r>
          </a:p>
          <a:p>
            <a:pPr lvl="1"/>
            <a:r>
              <a:rPr lang="en-US" dirty="0"/>
              <a:t>The value of expression is evaluated at the bottom of the loop.</a:t>
            </a:r>
          </a:p>
          <a:p>
            <a:pPr lvl="1"/>
            <a:r>
              <a:rPr lang="en-US" dirty="0"/>
              <a:t>The statements in the loop are executed at least once.</a:t>
            </a:r>
          </a:p>
          <a:p>
            <a:pPr lvl="2"/>
            <a:endParaRPr lang="en-US" dirty="0"/>
          </a:p>
          <a:p>
            <a:r>
              <a:rPr lang="en-US" dirty="0"/>
              <a:t>      	</a:t>
            </a:r>
          </a:p>
        </p:txBody>
      </p:sp>
      <p:sp>
        <p:nvSpPr>
          <p:cNvPr id="7" name="Slide Number Placeholder 3"/>
          <p:cNvSpPr>
            <a:spLocks noGrp="1"/>
          </p:cNvSpPr>
          <p:nvPr>
            <p:ph type="sldNum" sz="quarter" idx="10"/>
          </p:nvPr>
        </p:nvSpPr>
        <p:spPr/>
        <p:txBody>
          <a:bodyPr/>
          <a:lstStyle/>
          <a:p>
            <a:fld id="{7C1F00AF-0D5A-407C-A5FA-372043BAA7FE}" type="slidenum">
              <a:rPr lang="en-US" smtClean="0"/>
              <a:pPr/>
              <a:t>43</a:t>
            </a:fld>
            <a:endParaRPr lang="en-US" dirty="0"/>
          </a:p>
        </p:txBody>
      </p:sp>
      <p:sp>
        <p:nvSpPr>
          <p:cNvPr id="50181" name="Text Box 6"/>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p>
        </p:txBody>
      </p:sp>
      <p:sp>
        <p:nvSpPr>
          <p:cNvPr id="2" name="TextBox 1"/>
          <p:cNvSpPr txBox="1"/>
          <p:nvPr/>
        </p:nvSpPr>
        <p:spPr>
          <a:xfrm>
            <a:off x="3763483" y="4038600"/>
            <a:ext cx="1617035" cy="1862048"/>
          </a:xfrm>
          <a:prstGeom prst="rect">
            <a:avLst/>
          </a:prstGeom>
          <a:noFill/>
        </p:spPr>
        <p:txBody>
          <a:bodyPr wrap="square" rtlCol="0">
            <a:spAutoFit/>
          </a:bodyPr>
          <a:lstStyle/>
          <a:p>
            <a:r>
              <a:rPr lang="en-US" sz="11500" b="1" u="sng" dirty="0">
                <a:solidFill>
                  <a:schemeClr val="tx2"/>
                </a:solidFill>
              </a:rPr>
              <a:t>U</a:t>
            </a:r>
          </a:p>
        </p:txBody>
      </p:sp>
      <p:pic>
        <p:nvPicPr>
          <p:cNvPr id="8" name="Picture 13" descr="\\sashq\root\dept\PSD\GRAPHICS\Illustrations\Arrows\arrow_swoop_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7293127" flipH="1">
            <a:off x="2681924" y="4540504"/>
            <a:ext cx="1630768" cy="1192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04394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graphics\background_yellow_haze_rou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546" y="4100513"/>
            <a:ext cx="4686324" cy="2631591"/>
          </a:xfrm>
          <a:prstGeom prst="rect">
            <a:avLst/>
          </a:prstGeom>
          <a:noFill/>
          <a:extLst>
            <a:ext uri="{909E8E84-426E-40DD-AFC4-6F175D3DCCD1}">
              <a14:hiddenFill xmlns:a14="http://schemas.microsoft.com/office/drawing/2010/main">
                <a:solidFill>
                  <a:srgbClr val="FFFFFF"/>
                </a:solidFill>
              </a14:hiddenFill>
            </a:ext>
          </a:extLst>
        </p:spPr>
      </p:pic>
      <p:sp>
        <p:nvSpPr>
          <p:cNvPr id="49154" name="Rectangle 2"/>
          <p:cNvSpPr>
            <a:spLocks noGrp="1" noChangeArrowheads="1"/>
          </p:cNvSpPr>
          <p:nvPr>
            <p:ph type="title"/>
          </p:nvPr>
        </p:nvSpPr>
        <p:spPr/>
        <p:txBody>
          <a:bodyPr/>
          <a:lstStyle/>
          <a:p>
            <a:r>
              <a:rPr lang="en-US" dirty="0"/>
              <a:t>DO WHILE Statement</a:t>
            </a:r>
          </a:p>
        </p:txBody>
      </p:sp>
      <p:sp>
        <p:nvSpPr>
          <p:cNvPr id="49155" name="Rectangle 3"/>
          <p:cNvSpPr>
            <a:spLocks noGrp="1" noChangeArrowheads="1"/>
          </p:cNvSpPr>
          <p:nvPr>
            <p:ph idx="1"/>
          </p:nvPr>
        </p:nvSpPr>
        <p:spPr/>
        <p:txBody>
          <a:bodyPr/>
          <a:lstStyle/>
          <a:p>
            <a:pPr lvl="1"/>
            <a:r>
              <a:rPr lang="en-US" dirty="0"/>
              <a:t>The DO WHILE statement executes statements </a:t>
            </a:r>
            <a:br>
              <a:rPr lang="en-US" dirty="0"/>
            </a:br>
            <a:r>
              <a:rPr lang="en-US" dirty="0"/>
              <a:t>in a DO loop repetitively while a condition is true.</a:t>
            </a:r>
          </a:p>
          <a:p>
            <a:pPr lvl="1"/>
            <a:r>
              <a:rPr lang="en-US" dirty="0"/>
              <a:t>The value of expression is evaluated at the top of the loop.</a:t>
            </a:r>
          </a:p>
          <a:p>
            <a:pPr lvl="1"/>
            <a:r>
              <a:rPr lang="en-US" dirty="0"/>
              <a:t>The statements in the loop never execute if expression is initially false.</a:t>
            </a:r>
          </a:p>
        </p:txBody>
      </p:sp>
      <p:sp>
        <p:nvSpPr>
          <p:cNvPr id="7" name="Slide Number Placeholder 3"/>
          <p:cNvSpPr>
            <a:spLocks noGrp="1"/>
          </p:cNvSpPr>
          <p:nvPr>
            <p:ph type="sldNum" sz="quarter" idx="10"/>
          </p:nvPr>
        </p:nvSpPr>
        <p:spPr/>
        <p:txBody>
          <a:bodyPr/>
          <a:lstStyle/>
          <a:p>
            <a:fld id="{D67657A9-4AE2-41B9-8B15-2FCF8102AF63}" type="slidenum">
              <a:rPr lang="en-US" smtClean="0"/>
              <a:pPr/>
              <a:t>44</a:t>
            </a:fld>
            <a:endParaRPr lang="en-US" dirty="0"/>
          </a:p>
        </p:txBody>
      </p:sp>
      <p:sp>
        <p:nvSpPr>
          <p:cNvPr id="49157" name="Text Box 4"/>
          <p:cNvSpPr txBox="1">
            <a:spLocks noChangeArrowheads="1"/>
          </p:cNvSpPr>
          <p:nvPr/>
        </p:nvSpPr>
        <p:spPr bwMode="auto">
          <a:xfrm>
            <a:off x="1600200" y="35814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sz="2800" noProof="1"/>
          </a:p>
        </p:txBody>
      </p:sp>
      <p:sp>
        <p:nvSpPr>
          <p:cNvPr id="49158" name="Text Box 6"/>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p>
        </p:txBody>
      </p:sp>
      <p:sp>
        <p:nvSpPr>
          <p:cNvPr id="8" name="TextBox 7"/>
          <p:cNvSpPr txBox="1"/>
          <p:nvPr/>
        </p:nvSpPr>
        <p:spPr>
          <a:xfrm>
            <a:off x="3736979" y="4472664"/>
            <a:ext cx="1603634" cy="1862048"/>
          </a:xfrm>
          <a:prstGeom prst="rect">
            <a:avLst/>
          </a:prstGeom>
          <a:noFill/>
        </p:spPr>
        <p:txBody>
          <a:bodyPr wrap="square" rtlCol="0">
            <a:spAutoFit/>
          </a:bodyPr>
          <a:lstStyle/>
          <a:p>
            <a:r>
              <a:rPr lang="en-US" sz="11500" b="1" dirty="0">
                <a:solidFill>
                  <a:schemeClr val="tx2"/>
                </a:solidFill>
              </a:rPr>
              <a:t>W</a:t>
            </a:r>
          </a:p>
        </p:txBody>
      </p:sp>
      <p:sp>
        <p:nvSpPr>
          <p:cNvPr id="2" name="TextBox 1"/>
          <p:cNvSpPr txBox="1"/>
          <p:nvPr/>
        </p:nvSpPr>
        <p:spPr>
          <a:xfrm>
            <a:off x="4018219" y="3934046"/>
            <a:ext cx="1617035" cy="461665"/>
          </a:xfrm>
          <a:prstGeom prst="rect">
            <a:avLst/>
          </a:prstGeom>
          <a:noFill/>
        </p:spPr>
        <p:txBody>
          <a:bodyPr wrap="square" rtlCol="0">
            <a:spAutoFit/>
          </a:bodyPr>
          <a:lstStyle/>
          <a:p>
            <a:r>
              <a:rPr lang="en-US" u="sng" dirty="0"/>
              <a:t> </a:t>
            </a:r>
          </a:p>
        </p:txBody>
      </p:sp>
      <p:pic>
        <p:nvPicPr>
          <p:cNvPr id="10" name="Picture 13" descr="\\sashq\root\dept\PSD\GRAPHICS\Illustrations\Arrows\arrow_swoop_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4306873" flipH="1" flipV="1">
            <a:off x="2575906" y="4767749"/>
            <a:ext cx="1630768" cy="119287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bwMode="auto">
          <a:xfrm flipV="1">
            <a:off x="3783368" y="4703500"/>
            <a:ext cx="1451229" cy="2"/>
          </a:xfrm>
          <a:prstGeom prst="line">
            <a:avLst/>
          </a:prstGeom>
          <a:solidFill>
            <a:schemeClr val="accent1"/>
          </a:solidFill>
          <a:ln w="114300" cap="flat" cmpd="sng" algn="ctr">
            <a:solidFill>
              <a:schemeClr val="tx2"/>
            </a:solidFill>
            <a:prstDash val="solid"/>
            <a:round/>
            <a:headEnd type="none" w="med" len="med"/>
            <a:tailEnd type="none" w="med" len="med"/>
          </a:ln>
          <a:effectLst/>
        </p:spPr>
      </p:cxnSp>
    </p:spTree>
    <p:extLst>
      <p:ext uri="{BB962C8B-B14F-4D97-AF65-F5344CB8AC3E}">
        <p14:creationId xmlns:p14="http://schemas.microsoft.com/office/powerpoint/2010/main" val="75205898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7.04 Short </a:t>
            </a:r>
            <a:r>
              <a:rPr lang="en-US" dirty="0"/>
              <a:t>Answer Poll</a:t>
            </a:r>
          </a:p>
        </p:txBody>
      </p:sp>
      <p:sp>
        <p:nvSpPr>
          <p:cNvPr id="3075" name="Rectangle 5"/>
          <p:cNvSpPr>
            <a:spLocks noGrp="1" noChangeArrowheads="1"/>
          </p:cNvSpPr>
          <p:nvPr>
            <p:ph idx="1"/>
          </p:nvPr>
        </p:nvSpPr>
        <p:spPr/>
        <p:txBody>
          <a:bodyPr/>
          <a:lstStyle/>
          <a:p>
            <a:r>
              <a:rPr lang="en-US" dirty="0"/>
              <a:t>How can you generate the same result with a DO WHILE statement?</a:t>
            </a:r>
          </a:p>
          <a:p>
            <a:pPr marL="0" indent="0"/>
            <a:endParaRPr lang="en-US" dirty="0"/>
          </a:p>
        </p:txBody>
      </p:sp>
      <p:sp>
        <p:nvSpPr>
          <p:cNvPr id="4" name="Text Box 4"/>
          <p:cNvSpPr txBox="1">
            <a:spLocks noChangeArrowheads="1"/>
          </p:cNvSpPr>
          <p:nvPr/>
        </p:nvSpPr>
        <p:spPr bwMode="auto">
          <a:xfrm>
            <a:off x="696913" y="2398713"/>
            <a:ext cx="6037262" cy="356235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buClr>
                <a:schemeClr val="tx1"/>
              </a:buClr>
              <a:buFont typeface="Monotype Sorts" pitchFamily="2" charset="2"/>
              <a:buNone/>
            </a:pPr>
            <a:r>
              <a:rPr lang="en-US" b="1" dirty="0">
                <a:latin typeface="Courier New" pitchFamily="49" charset="0"/>
              </a:rPr>
              <a:t>data invest;</a:t>
            </a:r>
          </a:p>
          <a:p>
            <a:pPr>
              <a:lnSpc>
                <a:spcPct val="85000"/>
              </a:lnSpc>
              <a:buClr>
                <a:schemeClr val="tx1"/>
              </a:buClr>
              <a:buFont typeface="Monotype Sorts" pitchFamily="2" charset="2"/>
              <a:buNone/>
            </a:pPr>
            <a:r>
              <a:rPr lang="en-US" b="1" dirty="0">
                <a:latin typeface="Courier New" pitchFamily="49" charset="0"/>
              </a:rPr>
              <a:t>   do until(Capital&gt;1000000);</a:t>
            </a:r>
          </a:p>
          <a:p>
            <a:pPr>
              <a:lnSpc>
                <a:spcPct val="85000"/>
              </a:lnSpc>
              <a:buClr>
                <a:schemeClr val="tx1"/>
              </a:buClr>
              <a:buFont typeface="Monotype Sorts" pitchFamily="2" charset="2"/>
              <a:buNone/>
            </a:pPr>
            <a:r>
              <a:rPr lang="en-US" b="1" dirty="0">
                <a:latin typeface="Courier New" pitchFamily="49" charset="0"/>
              </a:rPr>
              <a:t>      Year+1;</a:t>
            </a:r>
          </a:p>
          <a:p>
            <a:pPr>
              <a:lnSpc>
                <a:spcPct val="85000"/>
              </a:lnSpc>
              <a:buClr>
                <a:schemeClr val="tx1"/>
              </a:buClr>
              <a:buFont typeface="Monotype Sorts" pitchFamily="2" charset="2"/>
              <a:buNone/>
            </a:pPr>
            <a:r>
              <a:rPr lang="en-US" b="1" dirty="0">
                <a:latin typeface="Courier New" pitchFamily="49" charset="0"/>
              </a:rPr>
              <a:t>      Capital+5000;</a:t>
            </a:r>
          </a:p>
          <a:p>
            <a:pPr>
              <a:lnSpc>
                <a:spcPct val="85000"/>
              </a:lnSpc>
              <a:buClr>
                <a:schemeClr val="tx1"/>
              </a:buClr>
              <a:buFont typeface="Monotype Sorts" pitchFamily="2" charset="2"/>
              <a:buNone/>
            </a:pPr>
            <a:r>
              <a:rPr lang="en-US" b="1" dirty="0">
                <a:latin typeface="Courier New" pitchFamily="49" charset="0"/>
              </a:rPr>
              <a:t>      Capital+(Capital*.045);</a:t>
            </a:r>
          </a:p>
          <a:p>
            <a:pPr>
              <a:lnSpc>
                <a:spcPct val="85000"/>
              </a:lnSpc>
              <a:buClr>
                <a:schemeClr val="tx1"/>
              </a:buClr>
              <a:buFont typeface="Monotype Sorts" pitchFamily="2" charset="2"/>
              <a:buNone/>
            </a:pPr>
            <a:r>
              <a:rPr lang="en-US" b="1" dirty="0">
                <a:latin typeface="Courier New" pitchFamily="49" charset="0"/>
              </a:rPr>
              <a:t>   end;</a:t>
            </a:r>
          </a:p>
          <a:p>
            <a:pPr>
              <a:lnSpc>
                <a:spcPct val="85000"/>
              </a:lnSpc>
              <a:buClr>
                <a:schemeClr val="tx1"/>
              </a:buClr>
              <a:buFont typeface="Monotype Sorts" pitchFamily="2" charset="2"/>
              <a:buNone/>
            </a:pPr>
            <a:r>
              <a:rPr lang="en-US" b="1" dirty="0">
                <a:latin typeface="Courier New" pitchFamily="49" charset="0"/>
              </a:rPr>
              <a:t>run;</a:t>
            </a:r>
          </a:p>
          <a:p>
            <a:pPr>
              <a:lnSpc>
                <a:spcPct val="85000"/>
              </a:lnSpc>
              <a:buClr>
                <a:schemeClr val="tx1"/>
              </a:buClr>
              <a:buFont typeface="Monotype Sorts" pitchFamily="2" charset="2"/>
              <a:buNone/>
            </a:pPr>
            <a:endParaRPr lang="en-US" b="1" dirty="0">
              <a:latin typeface="Courier New" pitchFamily="49" charset="0"/>
            </a:endParaRPr>
          </a:p>
          <a:p>
            <a:pPr>
              <a:lnSpc>
                <a:spcPct val="85000"/>
              </a:lnSpc>
              <a:buClr>
                <a:schemeClr val="tx1"/>
              </a:buClr>
              <a:buFont typeface="Monotype Sorts" pitchFamily="2" charset="2"/>
              <a:buNone/>
            </a:pPr>
            <a:r>
              <a:rPr lang="en-US" b="1" dirty="0" err="1">
                <a:latin typeface="Courier New" pitchFamily="49" charset="0"/>
              </a:rPr>
              <a:t>proc</a:t>
            </a:r>
            <a:r>
              <a:rPr lang="en-US" b="1" dirty="0">
                <a:latin typeface="Courier New" pitchFamily="49" charset="0"/>
              </a:rPr>
              <a:t> </a:t>
            </a:r>
            <a:r>
              <a:rPr lang="en-US" b="1" dirty="0">
                <a:solidFill>
                  <a:srgbClr val="000000"/>
                </a:solidFill>
                <a:latin typeface="Courier New" pitchFamily="49" charset="0"/>
              </a:rPr>
              <a:t>print</a:t>
            </a:r>
            <a:r>
              <a:rPr lang="en-US" b="1" dirty="0">
                <a:latin typeface="Courier New" pitchFamily="49" charset="0"/>
              </a:rPr>
              <a:t> data=invest </a:t>
            </a:r>
            <a:r>
              <a:rPr lang="en-US" b="1" dirty="0" err="1">
                <a:latin typeface="Courier New" pitchFamily="49" charset="0"/>
              </a:rPr>
              <a:t>noobs</a:t>
            </a:r>
            <a:r>
              <a:rPr lang="en-US" b="1" dirty="0">
                <a:latin typeface="Courier New" pitchFamily="49" charset="0"/>
              </a:rPr>
              <a:t>;</a:t>
            </a:r>
          </a:p>
          <a:p>
            <a:pPr>
              <a:lnSpc>
                <a:spcPct val="85000"/>
              </a:lnSpc>
              <a:buClr>
                <a:schemeClr val="tx1"/>
              </a:buClr>
              <a:buFont typeface="Monotype Sorts" pitchFamily="2" charset="2"/>
              <a:buNone/>
            </a:pPr>
            <a:r>
              <a:rPr lang="en-US" b="1" dirty="0">
                <a:latin typeface="Courier New" pitchFamily="49" charset="0"/>
              </a:rPr>
              <a:t>   format capital dollar14.2;</a:t>
            </a:r>
          </a:p>
          <a:p>
            <a:pPr>
              <a:lnSpc>
                <a:spcPct val="85000"/>
              </a:lnSpc>
              <a:buClr>
                <a:schemeClr val="tx1"/>
              </a:buClr>
              <a:buFont typeface="Monotype Sorts" pitchFamily="2" charset="2"/>
              <a:buNone/>
            </a:pPr>
            <a:r>
              <a:rPr lang="en-US" b="1" dirty="0">
                <a:latin typeface="Courier New" pitchFamily="49" charset="0"/>
              </a:rPr>
              <a:t>run;</a:t>
            </a:r>
          </a:p>
        </p:txBody>
      </p:sp>
      <p:sp>
        <p:nvSpPr>
          <p:cNvPr id="2" name="Program Name"/>
          <p:cNvSpPr txBox="1"/>
          <p:nvPr/>
        </p:nvSpPr>
        <p:spPr bwMode="auto">
          <a:xfrm>
            <a:off x="7943850" y="6324600"/>
            <a:ext cx="9925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p207a02</a:t>
            </a: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7.04 Short </a:t>
            </a:r>
            <a:r>
              <a:rPr lang="en-US" dirty="0"/>
              <a:t>Answer Poll – Correct Answer</a:t>
            </a:r>
          </a:p>
        </p:txBody>
      </p:sp>
      <p:sp>
        <p:nvSpPr>
          <p:cNvPr id="3075" name="Rectangle 5"/>
          <p:cNvSpPr>
            <a:spLocks noGrp="1" noChangeArrowheads="1"/>
          </p:cNvSpPr>
          <p:nvPr>
            <p:ph idx="1"/>
          </p:nvPr>
        </p:nvSpPr>
        <p:spPr/>
        <p:txBody>
          <a:bodyPr/>
          <a:lstStyle/>
          <a:p>
            <a:r>
              <a:rPr lang="en-US" dirty="0"/>
              <a:t>How can you generate the same result with a DO WHILE statement?</a:t>
            </a:r>
            <a:r>
              <a:rPr lang="en-US" b="1" dirty="0"/>
              <a:t> Change the DO UNTIL statement to a </a:t>
            </a:r>
            <a:br>
              <a:rPr lang="en-US" b="1" dirty="0"/>
            </a:br>
            <a:r>
              <a:rPr lang="en-US" b="1" dirty="0"/>
              <a:t>DO WHILE statement and modify the condition.</a:t>
            </a:r>
          </a:p>
          <a:p>
            <a:endParaRPr lang="en-US" dirty="0"/>
          </a:p>
          <a:p>
            <a:pPr marL="0" indent="0"/>
            <a:endParaRPr lang="en-US" dirty="0"/>
          </a:p>
        </p:txBody>
      </p:sp>
      <p:sp>
        <p:nvSpPr>
          <p:cNvPr id="2" name="Program Name"/>
          <p:cNvSpPr txBox="1"/>
          <p:nvPr/>
        </p:nvSpPr>
        <p:spPr bwMode="auto">
          <a:xfrm>
            <a:off x="7830036" y="6324600"/>
            <a:ext cx="11063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p207a02s</a:t>
            </a:r>
          </a:p>
        </p:txBody>
      </p:sp>
      <p:sp>
        <p:nvSpPr>
          <p:cNvPr id="10" name="Text Box 8"/>
          <p:cNvSpPr txBox="1">
            <a:spLocks noChangeArrowheads="1"/>
          </p:cNvSpPr>
          <p:nvPr/>
        </p:nvSpPr>
        <p:spPr bwMode="auto">
          <a:xfrm>
            <a:off x="696913" y="2398713"/>
            <a:ext cx="6037262" cy="356235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buClr>
                <a:schemeClr val="tx1"/>
              </a:buClr>
              <a:buFont typeface="Monotype Sorts" pitchFamily="2" charset="2"/>
              <a:buNone/>
            </a:pPr>
            <a:r>
              <a:rPr lang="en-US" b="1" dirty="0">
                <a:latin typeface="Courier New" pitchFamily="49" charset="0"/>
              </a:rPr>
              <a:t>data invest;</a:t>
            </a:r>
          </a:p>
          <a:p>
            <a:pPr>
              <a:lnSpc>
                <a:spcPct val="85000"/>
              </a:lnSpc>
              <a:buClr>
                <a:schemeClr val="tx1"/>
              </a:buClr>
              <a:buFont typeface="Monotype Sorts" pitchFamily="2" charset="2"/>
              <a:buNone/>
            </a:pPr>
            <a:r>
              <a:rPr lang="en-US" b="1" dirty="0">
                <a:latin typeface="Courier New" pitchFamily="49" charset="0"/>
              </a:rPr>
              <a:t>   do while(Capital&lt;=1000000);</a:t>
            </a:r>
          </a:p>
          <a:p>
            <a:pPr>
              <a:lnSpc>
                <a:spcPct val="85000"/>
              </a:lnSpc>
              <a:buClr>
                <a:schemeClr val="tx1"/>
              </a:buClr>
              <a:buFont typeface="Monotype Sorts" pitchFamily="2" charset="2"/>
              <a:buNone/>
            </a:pPr>
            <a:r>
              <a:rPr lang="en-US" b="1" dirty="0">
                <a:latin typeface="Courier New" pitchFamily="49" charset="0"/>
              </a:rPr>
              <a:t>      Year+1;</a:t>
            </a:r>
          </a:p>
          <a:p>
            <a:pPr>
              <a:lnSpc>
                <a:spcPct val="85000"/>
              </a:lnSpc>
              <a:buClr>
                <a:schemeClr val="tx1"/>
              </a:buClr>
              <a:buFont typeface="Monotype Sorts" pitchFamily="2" charset="2"/>
              <a:buNone/>
            </a:pPr>
            <a:r>
              <a:rPr lang="en-US" b="1" dirty="0">
                <a:latin typeface="Courier New" pitchFamily="49" charset="0"/>
              </a:rPr>
              <a:t>      Capital+5000;</a:t>
            </a:r>
          </a:p>
          <a:p>
            <a:pPr>
              <a:lnSpc>
                <a:spcPct val="85000"/>
              </a:lnSpc>
              <a:buClr>
                <a:schemeClr val="tx1"/>
              </a:buClr>
              <a:buFont typeface="Monotype Sorts" pitchFamily="2" charset="2"/>
              <a:buNone/>
            </a:pPr>
            <a:r>
              <a:rPr lang="en-US" b="1" dirty="0">
                <a:latin typeface="Courier New" pitchFamily="49" charset="0"/>
              </a:rPr>
              <a:t>      Capital+(Capital*.045);</a:t>
            </a:r>
          </a:p>
          <a:p>
            <a:pPr>
              <a:lnSpc>
                <a:spcPct val="85000"/>
              </a:lnSpc>
              <a:buClr>
                <a:schemeClr val="tx1"/>
              </a:buClr>
              <a:buFont typeface="Monotype Sorts" pitchFamily="2" charset="2"/>
              <a:buNone/>
            </a:pPr>
            <a:r>
              <a:rPr lang="en-US" b="1" dirty="0">
                <a:latin typeface="Courier New" pitchFamily="49" charset="0"/>
              </a:rPr>
              <a:t>   end;</a:t>
            </a:r>
          </a:p>
          <a:p>
            <a:pPr>
              <a:lnSpc>
                <a:spcPct val="85000"/>
              </a:lnSpc>
              <a:buClr>
                <a:schemeClr val="tx1"/>
              </a:buClr>
              <a:buFont typeface="Monotype Sorts" pitchFamily="2" charset="2"/>
              <a:buNone/>
            </a:pPr>
            <a:r>
              <a:rPr lang="en-US" b="1" dirty="0">
                <a:latin typeface="Courier New" pitchFamily="49" charset="0"/>
              </a:rPr>
              <a:t>run;</a:t>
            </a:r>
          </a:p>
          <a:p>
            <a:pPr>
              <a:lnSpc>
                <a:spcPct val="85000"/>
              </a:lnSpc>
              <a:buClr>
                <a:schemeClr val="tx1"/>
              </a:buClr>
              <a:buFont typeface="Monotype Sorts" pitchFamily="2" charset="2"/>
              <a:buNone/>
            </a:pPr>
            <a:endParaRPr lang="en-US" b="1" dirty="0">
              <a:latin typeface="Courier New" pitchFamily="49" charset="0"/>
            </a:endParaRPr>
          </a:p>
          <a:p>
            <a:pPr>
              <a:lnSpc>
                <a:spcPct val="85000"/>
              </a:lnSpc>
              <a:buClr>
                <a:schemeClr val="tx1"/>
              </a:buClr>
              <a:buFont typeface="Monotype Sorts" pitchFamily="2" charset="2"/>
              <a:buNone/>
            </a:pPr>
            <a:r>
              <a:rPr lang="en-US" b="1" dirty="0" err="1">
                <a:latin typeface="Courier New" pitchFamily="49" charset="0"/>
              </a:rPr>
              <a:t>proc</a:t>
            </a:r>
            <a:r>
              <a:rPr lang="en-US" b="1" dirty="0">
                <a:latin typeface="Courier New" pitchFamily="49" charset="0"/>
              </a:rPr>
              <a:t> </a:t>
            </a:r>
            <a:r>
              <a:rPr lang="en-US" b="1" dirty="0">
                <a:solidFill>
                  <a:srgbClr val="000000"/>
                </a:solidFill>
                <a:latin typeface="Courier New" pitchFamily="49" charset="0"/>
              </a:rPr>
              <a:t>print</a:t>
            </a:r>
            <a:r>
              <a:rPr lang="en-US" b="1" dirty="0">
                <a:latin typeface="Courier New" pitchFamily="49" charset="0"/>
              </a:rPr>
              <a:t> data=invest </a:t>
            </a:r>
            <a:r>
              <a:rPr lang="en-US" b="1" dirty="0" err="1">
                <a:latin typeface="Courier New" pitchFamily="49" charset="0"/>
              </a:rPr>
              <a:t>noobs</a:t>
            </a:r>
            <a:r>
              <a:rPr lang="en-US" b="1" dirty="0">
                <a:latin typeface="Courier New" pitchFamily="49" charset="0"/>
              </a:rPr>
              <a:t>;</a:t>
            </a:r>
          </a:p>
          <a:p>
            <a:pPr>
              <a:lnSpc>
                <a:spcPct val="85000"/>
              </a:lnSpc>
              <a:buClr>
                <a:schemeClr val="tx1"/>
              </a:buClr>
              <a:buFont typeface="Monotype Sorts" pitchFamily="2" charset="2"/>
              <a:buNone/>
            </a:pPr>
            <a:r>
              <a:rPr lang="en-US" b="1" dirty="0">
                <a:latin typeface="Courier New" pitchFamily="49" charset="0"/>
              </a:rPr>
              <a:t>   format capital dollar14.2;</a:t>
            </a:r>
          </a:p>
          <a:p>
            <a:pPr>
              <a:lnSpc>
                <a:spcPct val="85000"/>
              </a:lnSpc>
              <a:buClr>
                <a:schemeClr val="tx1"/>
              </a:buClr>
              <a:buFont typeface="Monotype Sorts" pitchFamily="2" charset="2"/>
              <a:buNone/>
            </a:pPr>
            <a:r>
              <a:rPr lang="en-US" b="1" dirty="0">
                <a:latin typeface="Courier New" pitchFamily="49" charset="0"/>
              </a:rPr>
              <a:t>run;</a:t>
            </a:r>
          </a:p>
        </p:txBody>
      </p:sp>
      <p:sp>
        <p:nvSpPr>
          <p:cNvPr id="11" name="Rectangle 6"/>
          <p:cNvSpPr>
            <a:spLocks noChangeArrowheads="1"/>
          </p:cNvSpPr>
          <p:nvPr>
            <p:custDataLst>
              <p:tags r:id="rId2"/>
            </p:custDataLst>
          </p:nvPr>
        </p:nvSpPr>
        <p:spPr bwMode="auto">
          <a:xfrm>
            <a:off x="1222375" y="2754313"/>
            <a:ext cx="50704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Tree>
    <p:custDataLst>
      <p:tags r:id="rId1"/>
    </p:custDataLst>
    <p:extLst>
      <p:ext uri="{BB962C8B-B14F-4D97-AF65-F5344CB8AC3E}">
        <p14:creationId xmlns:p14="http://schemas.microsoft.com/office/powerpoint/2010/main" val="13421712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694682" y="5563673"/>
            <a:ext cx="4572000" cy="873125"/>
            <a:chOff x="712788" y="5645150"/>
            <a:chExt cx="4572000" cy="873125"/>
          </a:xfrm>
        </p:grpSpPr>
        <p:sp>
          <p:nvSpPr>
            <p:cNvPr id="16" name="Rectangle 10"/>
            <p:cNvSpPr>
              <a:spLocks noChangeArrowheads="1"/>
            </p:cNvSpPr>
            <p:nvPr/>
          </p:nvSpPr>
          <p:spPr bwMode="auto">
            <a:xfrm>
              <a:off x="712788" y="5645150"/>
              <a:ext cx="4572000" cy="873125"/>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sz="1600" b="1" dirty="0">
                  <a:solidFill>
                    <a:srgbClr val="000000"/>
                  </a:solidFill>
                  <a:latin typeface="SAS Monospace" pitchFamily="49" charset="0"/>
                </a:rPr>
                <a:t>Year           Capital</a:t>
              </a:r>
            </a:p>
            <a:p>
              <a:pPr eaLnBrk="0" hangingPunct="0"/>
              <a:endParaRPr lang="en-US" sz="1600" b="1" dirty="0">
                <a:solidFill>
                  <a:srgbClr val="000000"/>
                </a:solidFill>
                <a:latin typeface="SAS Monospace" pitchFamily="49" charset="0"/>
              </a:endParaRPr>
            </a:p>
            <a:p>
              <a:pPr eaLnBrk="0" hangingPunct="0"/>
              <a:r>
                <a:rPr lang="en-US" sz="1600" b="1" dirty="0">
                  <a:solidFill>
                    <a:srgbClr val="000000"/>
                  </a:solidFill>
                  <a:latin typeface="SAS Monospace" pitchFamily="49" charset="0"/>
                </a:rPr>
                <a:t> 28        $264,966.67</a:t>
              </a:r>
            </a:p>
          </p:txBody>
        </p:sp>
        <p:sp>
          <p:nvSpPr>
            <p:cNvPr id="17" name="Rectangle 19"/>
            <p:cNvSpPr>
              <a:spLocks noChangeArrowheads="1"/>
            </p:cNvSpPr>
            <p:nvPr>
              <p:custDataLst>
                <p:tags r:id="rId2"/>
              </p:custDataLst>
            </p:nvPr>
          </p:nvSpPr>
          <p:spPr bwMode="auto">
            <a:xfrm>
              <a:off x="915988" y="6178550"/>
              <a:ext cx="2667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grpSp>
      <p:sp>
        <p:nvSpPr>
          <p:cNvPr id="57346" name="Rectangle 2"/>
          <p:cNvSpPr>
            <a:spLocks noGrp="1" noChangeArrowheads="1"/>
          </p:cNvSpPr>
          <p:nvPr>
            <p:ph type="title"/>
          </p:nvPr>
        </p:nvSpPr>
        <p:spPr>
          <a:xfrm>
            <a:off x="623888" y="457200"/>
            <a:ext cx="8085137" cy="685800"/>
          </a:xfrm>
        </p:spPr>
        <p:txBody>
          <a:bodyPr/>
          <a:lstStyle/>
          <a:p>
            <a:r>
              <a:rPr lang="en-US"/>
              <a:t>Using DO WHILE with an Iterative DO Loop</a:t>
            </a:r>
          </a:p>
        </p:txBody>
      </p:sp>
      <p:sp>
        <p:nvSpPr>
          <p:cNvPr id="57347" name="Rectangle 5"/>
          <p:cNvSpPr>
            <a:spLocks noGrp="1" noChangeArrowheads="1"/>
          </p:cNvSpPr>
          <p:nvPr>
            <p:ph idx="1"/>
          </p:nvPr>
        </p:nvSpPr>
        <p:spPr>
          <a:xfrm>
            <a:off x="658813" y="1147763"/>
            <a:ext cx="8088312" cy="3770312"/>
          </a:xfrm>
        </p:spPr>
        <p:txBody>
          <a:bodyPr/>
          <a:lstStyle/>
          <a:p>
            <a:r>
              <a:rPr lang="en-US" dirty="0"/>
              <a:t>Determine the value of the account again. Stop the loop if 30 years is reached or more than $250,000 is accumulated.</a:t>
            </a:r>
          </a:p>
          <a:p>
            <a:endParaRPr lang="en-US" dirty="0"/>
          </a:p>
          <a:p>
            <a:endParaRPr lang="en-US" dirty="0"/>
          </a:p>
          <a:p>
            <a:endParaRPr lang="en-US" dirty="0"/>
          </a:p>
          <a:p>
            <a:endParaRPr lang="en-US" dirty="0"/>
          </a:p>
          <a:p>
            <a:endParaRPr lang="en-US" dirty="0"/>
          </a:p>
          <a:p>
            <a:endParaRPr lang="en-US" dirty="0"/>
          </a:p>
          <a:p>
            <a:pPr>
              <a:spcBef>
                <a:spcPct val="30000"/>
              </a:spcBef>
            </a:pPr>
            <a:endParaRPr lang="en-US" dirty="0"/>
          </a:p>
          <a:p>
            <a:pPr>
              <a:spcBef>
                <a:spcPct val="30000"/>
              </a:spcBef>
            </a:pPr>
            <a:r>
              <a:rPr lang="en-US" dirty="0"/>
              <a:t>PROC PRINT Output</a:t>
            </a:r>
          </a:p>
          <a:p>
            <a:pPr>
              <a:spcBef>
                <a:spcPct val="30000"/>
              </a:spcBef>
            </a:pPr>
            <a:endParaRPr lang="en-US" dirty="0"/>
          </a:p>
        </p:txBody>
      </p:sp>
      <p:sp>
        <p:nvSpPr>
          <p:cNvPr id="13" name="Slide Number Placeholder 3"/>
          <p:cNvSpPr>
            <a:spLocks noGrp="1"/>
          </p:cNvSpPr>
          <p:nvPr>
            <p:ph type="sldNum" sz="quarter" idx="10"/>
          </p:nvPr>
        </p:nvSpPr>
        <p:spPr/>
        <p:txBody>
          <a:bodyPr/>
          <a:lstStyle/>
          <a:p>
            <a:pPr>
              <a:defRPr/>
            </a:pPr>
            <a:fld id="{E19EBB75-2E3E-497D-8C38-65A81188F3CC}" type="slidenum">
              <a:rPr lang="en-US"/>
              <a:pPr>
                <a:defRPr/>
              </a:pPr>
              <a:t>47</a:t>
            </a:fld>
            <a:endParaRPr lang="en-US" b="0" dirty="0">
              <a:latin typeface="Times New Roman" pitchFamily="18" charset="0"/>
            </a:endParaRPr>
          </a:p>
        </p:txBody>
      </p:sp>
      <p:sp>
        <p:nvSpPr>
          <p:cNvPr id="57349"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57350" name="Text Box 4"/>
          <p:cNvSpPr txBox="1">
            <a:spLocks noChangeArrowheads="1"/>
          </p:cNvSpPr>
          <p:nvPr/>
        </p:nvSpPr>
        <p:spPr bwMode="auto">
          <a:xfrm>
            <a:off x="7935913" y="6324600"/>
            <a:ext cx="9985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p207d07</a:t>
            </a:r>
          </a:p>
        </p:txBody>
      </p:sp>
      <p:sp>
        <p:nvSpPr>
          <p:cNvPr id="57352" name="Rectangle 7"/>
          <p:cNvSpPr>
            <a:spLocks noChangeArrowheads="1"/>
          </p:cNvSpPr>
          <p:nvPr/>
        </p:nvSpPr>
        <p:spPr bwMode="auto">
          <a:xfrm>
            <a:off x="658813" y="5140325"/>
            <a:ext cx="344963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spcBef>
                <a:spcPct val="20000"/>
              </a:spcBef>
              <a:buClr>
                <a:schemeClr val="tx1"/>
              </a:buClr>
              <a:buFont typeface="Monotype Sorts" pitchFamily="2" charset="2"/>
              <a:buNone/>
            </a:pPr>
            <a:endParaRPr lang="en-US" dirty="0"/>
          </a:p>
        </p:txBody>
      </p:sp>
      <p:sp>
        <p:nvSpPr>
          <p:cNvPr id="57353"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57354" name="Rectangle 9"/>
          <p:cNvSpPr>
            <a:spLocks noChangeArrowheads="1"/>
          </p:cNvSpPr>
          <p:nvPr/>
        </p:nvSpPr>
        <p:spPr bwMode="auto">
          <a:xfrm>
            <a:off x="706438" y="2028825"/>
            <a:ext cx="7807325" cy="29400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buClr>
                <a:srgbClr val="FFCC00"/>
              </a:buClr>
              <a:buSzPct val="60000"/>
              <a:buFont typeface="Monotype Sorts" pitchFamily="2" charset="2"/>
              <a:buNone/>
            </a:pPr>
            <a:r>
              <a:rPr lang="en-US" b="1" dirty="0">
                <a:latin typeface="Courier New" pitchFamily="49" charset="0"/>
              </a:rPr>
              <a:t>data invest;</a:t>
            </a:r>
            <a:br>
              <a:rPr lang="en-US" b="1" dirty="0">
                <a:latin typeface="Courier New" pitchFamily="49" charset="0"/>
              </a:rPr>
            </a:br>
            <a:r>
              <a:rPr lang="en-US" b="1" dirty="0">
                <a:latin typeface="Courier New" pitchFamily="49" charset="0"/>
              </a:rPr>
              <a:t>   do Year=1 to 30 while(Capital&lt;=250000);</a:t>
            </a:r>
            <a:br>
              <a:rPr lang="en-US" b="1" dirty="0">
                <a:latin typeface="Courier New" pitchFamily="49" charset="0"/>
              </a:rPr>
            </a:br>
            <a:r>
              <a:rPr lang="en-US" b="1" dirty="0">
                <a:latin typeface="Courier New" pitchFamily="49" charset="0"/>
              </a:rPr>
              <a:t>      Capital+5000;</a:t>
            </a:r>
            <a:br>
              <a:rPr lang="en-US" b="1" dirty="0">
                <a:latin typeface="Courier New" pitchFamily="49" charset="0"/>
              </a:rPr>
            </a:br>
            <a:r>
              <a:rPr lang="en-US" b="1" dirty="0">
                <a:latin typeface="Courier New" pitchFamily="49" charset="0"/>
              </a:rPr>
              <a:t>      Capital+(Capital*.045);</a:t>
            </a:r>
            <a:br>
              <a:rPr lang="en-US" b="1" dirty="0">
                <a:latin typeface="Courier New" pitchFamily="49" charset="0"/>
              </a:rPr>
            </a:br>
            <a:r>
              <a:rPr lang="en-US" b="1" dirty="0">
                <a:latin typeface="Courier New" pitchFamily="49" charset="0"/>
              </a:rPr>
              <a:t>   end;</a:t>
            </a:r>
            <a:br>
              <a:rPr lang="en-US" b="1" dirty="0">
                <a:latin typeface="Courier New" pitchFamily="49" charset="0"/>
              </a:rPr>
            </a:br>
            <a:r>
              <a:rPr lang="en-US" b="1" dirty="0">
                <a:latin typeface="Courier New" pitchFamily="49" charset="0"/>
              </a:rPr>
              <a:t>run;</a:t>
            </a:r>
            <a:br>
              <a:rPr lang="en-US" b="1" dirty="0">
                <a:latin typeface="Courier New" pitchFamily="49" charset="0"/>
              </a:rPr>
            </a:br>
            <a:r>
              <a:rPr lang="en-US" b="1" dirty="0" err="1">
                <a:latin typeface="Courier New" pitchFamily="49" charset="0"/>
              </a:rPr>
              <a:t>proc</a:t>
            </a:r>
            <a:r>
              <a:rPr lang="en-US" b="1" dirty="0">
                <a:latin typeface="Courier New" pitchFamily="49" charset="0"/>
              </a:rPr>
              <a:t> </a:t>
            </a:r>
            <a:r>
              <a:rPr lang="en-US" b="1" dirty="0">
                <a:solidFill>
                  <a:srgbClr val="000000"/>
                </a:solidFill>
                <a:latin typeface="Courier New" pitchFamily="49" charset="0"/>
              </a:rPr>
              <a:t>print</a:t>
            </a:r>
            <a:r>
              <a:rPr lang="en-US" b="1" dirty="0">
                <a:latin typeface="Courier New" pitchFamily="49" charset="0"/>
              </a:rPr>
              <a:t> data=invest </a:t>
            </a:r>
            <a:r>
              <a:rPr lang="en-US" b="1" dirty="0" err="1">
                <a:latin typeface="Courier New" pitchFamily="49" charset="0"/>
              </a:rPr>
              <a:t>noobs</a:t>
            </a:r>
            <a:r>
              <a:rPr lang="en-US" b="1" dirty="0">
                <a:latin typeface="Courier New" pitchFamily="49" charset="0"/>
              </a:rPr>
              <a:t>;</a:t>
            </a:r>
          </a:p>
          <a:p>
            <a:pPr eaLnBrk="0" hangingPunct="0">
              <a:lnSpc>
                <a:spcPct val="85000"/>
              </a:lnSpc>
              <a:buClr>
                <a:srgbClr val="FFCC00"/>
              </a:buClr>
              <a:buSzPct val="60000"/>
              <a:buFont typeface="Monotype Sorts" pitchFamily="2" charset="2"/>
              <a:buNone/>
            </a:pPr>
            <a:r>
              <a:rPr lang="en-US" b="1" dirty="0">
                <a:latin typeface="Courier New" pitchFamily="49" charset="0"/>
              </a:rPr>
              <a:t>   format capital dollar14.2;</a:t>
            </a:r>
            <a:br>
              <a:rPr lang="en-US" b="1" dirty="0">
                <a:latin typeface="Courier New" pitchFamily="49" charset="0"/>
              </a:rPr>
            </a:br>
            <a:r>
              <a:rPr lang="en-US" b="1" dirty="0">
                <a:latin typeface="Courier New" pitchFamily="49" charset="0"/>
              </a:rPr>
              <a:t>run;</a:t>
            </a:r>
          </a:p>
        </p:txBody>
      </p:sp>
      <p:sp>
        <p:nvSpPr>
          <p:cNvPr id="57355" name="Rectangle 10"/>
          <p:cNvSpPr>
            <a:spLocks noChangeArrowheads="1"/>
          </p:cNvSpPr>
          <p:nvPr>
            <p:custDataLst>
              <p:tags r:id="rId1"/>
            </p:custDataLst>
          </p:nvPr>
        </p:nvSpPr>
        <p:spPr bwMode="auto">
          <a:xfrm>
            <a:off x="1298575" y="2384425"/>
            <a:ext cx="69627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5" name="Text Box 8"/>
          <p:cNvSpPr txBox="1">
            <a:spLocks noChangeArrowheads="1"/>
          </p:cNvSpPr>
          <p:nvPr/>
        </p:nvSpPr>
        <p:spPr bwMode="auto">
          <a:xfrm>
            <a:off x="3777343" y="4615090"/>
            <a:ext cx="5276849" cy="1415772"/>
          </a:xfrm>
          <a:prstGeom prst="rect">
            <a:avLst/>
          </a:prstGeom>
          <a:solidFill>
            <a:srgbClr val="CDD9EF"/>
          </a:solidFill>
          <a:ln w="19050">
            <a:solidFill>
              <a:schemeClr val="tx1"/>
            </a:solidFill>
            <a:miter lim="800000"/>
            <a:headEnd type="none" w="sm" len="sm"/>
            <a:tailEnd type="none" w="sm" len="sm"/>
          </a:ln>
          <a:effectLst>
            <a:outerShdw blurRad="50800" dist="107763" dir="2700001" algn="ctr" rotWithShape="0">
              <a:srgbClr val="000000">
                <a:alpha val="40000"/>
              </a:srgbClr>
            </a:outerShdw>
          </a:effectLst>
        </p:spPr>
        <p:txBody>
          <a:bodyPr wrap="square" tIns="152400" bIns="1524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b="1" dirty="0"/>
              <a:t>DO </a:t>
            </a:r>
            <a:r>
              <a:rPr lang="en-US" i="1" dirty="0"/>
              <a:t>index-variable</a:t>
            </a:r>
            <a:r>
              <a:rPr lang="en-US" dirty="0"/>
              <a:t>=</a:t>
            </a:r>
            <a:r>
              <a:rPr lang="en-US" i="1" dirty="0"/>
              <a:t>start</a:t>
            </a:r>
            <a:r>
              <a:rPr lang="en-US" dirty="0"/>
              <a:t> TO </a:t>
            </a:r>
            <a:r>
              <a:rPr lang="en-US" i="1" dirty="0"/>
              <a:t>stop</a:t>
            </a:r>
            <a:r>
              <a:rPr lang="en-US" dirty="0"/>
              <a:t> </a:t>
            </a:r>
            <a:br>
              <a:rPr lang="en-US" dirty="0"/>
            </a:br>
            <a:r>
              <a:rPr lang="en-US" dirty="0"/>
              <a:t>&lt;BY </a:t>
            </a:r>
            <a:r>
              <a:rPr lang="en-US" i="1" dirty="0"/>
              <a:t>increment</a:t>
            </a:r>
            <a:r>
              <a:rPr lang="en-US" dirty="0"/>
              <a:t>&gt; </a:t>
            </a:r>
            <a:r>
              <a:rPr lang="en-US" b="1" dirty="0"/>
              <a:t>WHILE </a:t>
            </a:r>
            <a:r>
              <a:rPr lang="en-US" dirty="0"/>
              <a:t>| </a:t>
            </a:r>
            <a:r>
              <a:rPr lang="en-US" b="1" dirty="0"/>
              <a:t>UNTIL</a:t>
            </a:r>
            <a:r>
              <a:rPr lang="en-US" dirty="0"/>
              <a:t> (</a:t>
            </a:r>
            <a:r>
              <a:rPr lang="en-US" i="1" dirty="0"/>
              <a:t>expression</a:t>
            </a:r>
            <a:r>
              <a:rPr lang="en-US" dirty="0"/>
              <a:t>)</a:t>
            </a:r>
            <a:r>
              <a:rPr lang="en-US" b="1" dirty="0"/>
              <a:t>;</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23888" y="457200"/>
            <a:ext cx="8085137" cy="685800"/>
          </a:xfrm>
        </p:spPr>
        <p:txBody>
          <a:bodyPr/>
          <a:lstStyle/>
          <a:p>
            <a:r>
              <a:rPr lang="en-US"/>
              <a:t>Using DO UNTIL with an Iterative DO Loop</a:t>
            </a:r>
          </a:p>
        </p:txBody>
      </p:sp>
      <p:sp>
        <p:nvSpPr>
          <p:cNvPr id="56323" name="Rectangle 9"/>
          <p:cNvSpPr>
            <a:spLocks noGrp="1" noChangeArrowheads="1"/>
          </p:cNvSpPr>
          <p:nvPr>
            <p:ph idx="1"/>
          </p:nvPr>
        </p:nvSpPr>
        <p:spPr>
          <a:xfrm>
            <a:off x="658813" y="1147763"/>
            <a:ext cx="8088312" cy="3770312"/>
          </a:xfrm>
        </p:spPr>
        <p:txBody>
          <a:bodyPr/>
          <a:lstStyle/>
          <a:p>
            <a:r>
              <a:rPr lang="en-US" dirty="0"/>
              <a:t>Determine the value of the account again, but this time </a:t>
            </a:r>
            <a:br>
              <a:rPr lang="en-US" dirty="0"/>
            </a:br>
            <a:r>
              <a:rPr lang="en-US" dirty="0"/>
              <a:t>use a DO UNTIL statement.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PROC PRINT Output</a:t>
            </a:r>
          </a:p>
          <a:p>
            <a:endParaRPr lang="en-US" dirty="0"/>
          </a:p>
          <a:p>
            <a:pPr>
              <a:spcBef>
                <a:spcPct val="30000"/>
              </a:spcBef>
            </a:pPr>
            <a:endParaRPr lang="en-US" dirty="0"/>
          </a:p>
        </p:txBody>
      </p:sp>
      <p:sp>
        <p:nvSpPr>
          <p:cNvPr id="13" name="Slide Number Placeholder 3"/>
          <p:cNvSpPr>
            <a:spLocks noGrp="1"/>
          </p:cNvSpPr>
          <p:nvPr>
            <p:ph type="sldNum" sz="quarter" idx="10"/>
          </p:nvPr>
        </p:nvSpPr>
        <p:spPr/>
        <p:txBody>
          <a:bodyPr/>
          <a:lstStyle/>
          <a:p>
            <a:pPr>
              <a:defRPr/>
            </a:pPr>
            <a:fld id="{5A9C3177-0406-451A-B31B-184D3DDA10D9}" type="slidenum">
              <a:rPr lang="en-US"/>
              <a:pPr>
                <a:defRPr/>
              </a:pPr>
              <a:t>48</a:t>
            </a:fld>
            <a:endParaRPr lang="en-US" b="0" dirty="0">
              <a:latin typeface="Times New Roman" pitchFamily="18" charset="0"/>
            </a:endParaRPr>
          </a:p>
        </p:txBody>
      </p:sp>
      <p:sp>
        <p:nvSpPr>
          <p:cNvPr id="56325" name="Text Box 6"/>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56326" name="Text Box 8"/>
          <p:cNvSpPr txBox="1">
            <a:spLocks noChangeArrowheads="1"/>
          </p:cNvSpPr>
          <p:nvPr/>
        </p:nvSpPr>
        <p:spPr bwMode="auto">
          <a:xfrm>
            <a:off x="7935913" y="6324600"/>
            <a:ext cx="9985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p207d07</a:t>
            </a:r>
          </a:p>
        </p:txBody>
      </p:sp>
      <p:sp>
        <p:nvSpPr>
          <p:cNvPr id="56328" name="Rectangle 11"/>
          <p:cNvSpPr>
            <a:spLocks noChangeArrowheads="1"/>
          </p:cNvSpPr>
          <p:nvPr/>
        </p:nvSpPr>
        <p:spPr bwMode="auto">
          <a:xfrm>
            <a:off x="658813" y="5140325"/>
            <a:ext cx="344963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spcBef>
                <a:spcPct val="20000"/>
              </a:spcBef>
              <a:buClr>
                <a:schemeClr val="tx1"/>
              </a:buClr>
              <a:buFont typeface="Monotype Sorts" pitchFamily="2" charset="2"/>
              <a:buNone/>
            </a:pPr>
            <a:endParaRPr lang="en-US" dirty="0"/>
          </a:p>
        </p:txBody>
      </p:sp>
      <p:sp>
        <p:nvSpPr>
          <p:cNvPr id="56329" name="Text Box 1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56330" name="Rectangle 15"/>
          <p:cNvSpPr>
            <a:spLocks noChangeArrowheads="1"/>
          </p:cNvSpPr>
          <p:nvPr/>
        </p:nvSpPr>
        <p:spPr bwMode="auto">
          <a:xfrm>
            <a:off x="706438" y="2028825"/>
            <a:ext cx="7624762" cy="29400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buClr>
                <a:srgbClr val="FFCC00"/>
              </a:buClr>
              <a:buSzPct val="60000"/>
              <a:buFont typeface="Monotype Sorts" pitchFamily="2" charset="2"/>
              <a:buNone/>
            </a:pPr>
            <a:r>
              <a:rPr lang="en-US" b="1" dirty="0">
                <a:latin typeface="Courier New" pitchFamily="49" charset="0"/>
              </a:rPr>
              <a:t>data invest;</a:t>
            </a:r>
            <a:br>
              <a:rPr lang="en-US" b="1" dirty="0">
                <a:latin typeface="Courier New" pitchFamily="49" charset="0"/>
              </a:rPr>
            </a:br>
            <a:r>
              <a:rPr lang="en-US" b="1" dirty="0">
                <a:latin typeface="Courier New" pitchFamily="49" charset="0"/>
              </a:rPr>
              <a:t>   do Year=1 to 30 until(Capital&gt;250000);</a:t>
            </a:r>
            <a:br>
              <a:rPr lang="en-US" b="1" dirty="0">
                <a:latin typeface="Courier New" pitchFamily="49" charset="0"/>
              </a:rPr>
            </a:br>
            <a:r>
              <a:rPr lang="en-US" b="1" dirty="0">
                <a:latin typeface="Courier New" pitchFamily="49" charset="0"/>
              </a:rPr>
              <a:t>      Capital+5000;</a:t>
            </a:r>
            <a:br>
              <a:rPr lang="en-US" b="1" dirty="0">
                <a:latin typeface="Courier New" pitchFamily="49" charset="0"/>
              </a:rPr>
            </a:br>
            <a:r>
              <a:rPr lang="en-US" b="1" dirty="0">
                <a:latin typeface="Courier New" pitchFamily="49" charset="0"/>
              </a:rPr>
              <a:t>      Capital+(Capital*.045);</a:t>
            </a:r>
            <a:br>
              <a:rPr lang="en-US" b="1" dirty="0">
                <a:latin typeface="Courier New" pitchFamily="49" charset="0"/>
              </a:rPr>
            </a:br>
            <a:r>
              <a:rPr lang="en-US" b="1" dirty="0">
                <a:latin typeface="Courier New" pitchFamily="49" charset="0"/>
              </a:rPr>
              <a:t>   end;</a:t>
            </a:r>
            <a:br>
              <a:rPr lang="en-US" b="1" dirty="0">
                <a:latin typeface="Courier New" pitchFamily="49" charset="0"/>
              </a:rPr>
            </a:br>
            <a:r>
              <a:rPr lang="en-US" b="1" dirty="0">
                <a:latin typeface="Courier New" pitchFamily="49" charset="0"/>
              </a:rPr>
              <a:t>run;</a:t>
            </a:r>
            <a:br>
              <a:rPr lang="en-US" b="1" dirty="0">
                <a:latin typeface="Courier New" pitchFamily="49" charset="0"/>
              </a:rPr>
            </a:br>
            <a:r>
              <a:rPr lang="en-US" b="1" dirty="0" err="1">
                <a:latin typeface="Courier New" pitchFamily="49" charset="0"/>
              </a:rPr>
              <a:t>proc</a:t>
            </a:r>
            <a:r>
              <a:rPr lang="en-US" b="1" dirty="0">
                <a:latin typeface="Courier New" pitchFamily="49" charset="0"/>
              </a:rPr>
              <a:t> </a:t>
            </a:r>
            <a:r>
              <a:rPr lang="en-US" b="1" dirty="0">
                <a:solidFill>
                  <a:srgbClr val="000000"/>
                </a:solidFill>
                <a:latin typeface="Courier New" pitchFamily="49" charset="0"/>
              </a:rPr>
              <a:t>print</a:t>
            </a:r>
            <a:r>
              <a:rPr lang="en-US" b="1" dirty="0">
                <a:latin typeface="Courier New" pitchFamily="49" charset="0"/>
              </a:rPr>
              <a:t> data=invest </a:t>
            </a:r>
            <a:r>
              <a:rPr lang="en-US" b="1" dirty="0" err="1">
                <a:latin typeface="Courier New" pitchFamily="49" charset="0"/>
              </a:rPr>
              <a:t>noobs</a:t>
            </a:r>
            <a:r>
              <a:rPr lang="en-US" b="1" dirty="0">
                <a:latin typeface="Courier New" pitchFamily="49" charset="0"/>
              </a:rPr>
              <a:t>;</a:t>
            </a:r>
          </a:p>
          <a:p>
            <a:pPr eaLnBrk="0" hangingPunct="0">
              <a:lnSpc>
                <a:spcPct val="85000"/>
              </a:lnSpc>
              <a:buClr>
                <a:srgbClr val="FFCC00"/>
              </a:buClr>
              <a:buSzPct val="60000"/>
              <a:buFont typeface="Monotype Sorts" pitchFamily="2" charset="2"/>
              <a:buNone/>
            </a:pPr>
            <a:r>
              <a:rPr lang="en-US" b="1" dirty="0">
                <a:latin typeface="Courier New" pitchFamily="49" charset="0"/>
              </a:rPr>
              <a:t>   format capital dollar14.2;</a:t>
            </a:r>
            <a:br>
              <a:rPr lang="en-US" b="1" dirty="0">
                <a:latin typeface="Courier New" pitchFamily="49" charset="0"/>
              </a:rPr>
            </a:br>
            <a:r>
              <a:rPr lang="en-US" b="1" dirty="0">
                <a:latin typeface="Courier New" pitchFamily="49" charset="0"/>
              </a:rPr>
              <a:t>run;</a:t>
            </a:r>
          </a:p>
        </p:txBody>
      </p:sp>
      <p:sp>
        <p:nvSpPr>
          <p:cNvPr id="56331" name="Rectangle 16"/>
          <p:cNvSpPr>
            <a:spLocks noChangeArrowheads="1"/>
          </p:cNvSpPr>
          <p:nvPr>
            <p:custDataLst>
              <p:tags r:id="rId1"/>
            </p:custDataLst>
          </p:nvPr>
        </p:nvSpPr>
        <p:spPr bwMode="auto">
          <a:xfrm>
            <a:off x="1298575" y="2384425"/>
            <a:ext cx="69627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grpSp>
        <p:nvGrpSpPr>
          <p:cNvPr id="2" name="Group 1"/>
          <p:cNvGrpSpPr/>
          <p:nvPr/>
        </p:nvGrpSpPr>
        <p:grpSpPr>
          <a:xfrm>
            <a:off x="694682" y="5771892"/>
            <a:ext cx="4572000" cy="873125"/>
            <a:chOff x="712788" y="5645150"/>
            <a:chExt cx="4572000" cy="873125"/>
          </a:xfrm>
        </p:grpSpPr>
        <p:sp>
          <p:nvSpPr>
            <p:cNvPr id="56327" name="Rectangle 10"/>
            <p:cNvSpPr>
              <a:spLocks noChangeArrowheads="1"/>
            </p:cNvSpPr>
            <p:nvPr/>
          </p:nvSpPr>
          <p:spPr bwMode="auto">
            <a:xfrm>
              <a:off x="712788" y="5645150"/>
              <a:ext cx="4572000" cy="873125"/>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sz="1600" b="1">
                  <a:solidFill>
                    <a:srgbClr val="000000"/>
                  </a:solidFill>
                  <a:latin typeface="SAS Monospace" pitchFamily="49" charset="0"/>
                </a:rPr>
                <a:t>Year           Capital</a:t>
              </a:r>
            </a:p>
            <a:p>
              <a:pPr eaLnBrk="0" hangingPunct="0"/>
              <a:endParaRPr lang="en-US" sz="1600" b="1">
                <a:solidFill>
                  <a:srgbClr val="000000"/>
                </a:solidFill>
                <a:latin typeface="SAS Monospace" pitchFamily="49" charset="0"/>
              </a:endParaRPr>
            </a:p>
            <a:p>
              <a:pPr eaLnBrk="0" hangingPunct="0"/>
              <a:r>
                <a:rPr lang="en-US" sz="1600" b="1">
                  <a:solidFill>
                    <a:srgbClr val="000000"/>
                  </a:solidFill>
                  <a:latin typeface="SAS Monospace" pitchFamily="49" charset="0"/>
                </a:rPr>
                <a:t> 27        $264,966.67</a:t>
              </a:r>
            </a:p>
          </p:txBody>
        </p:sp>
        <p:sp>
          <p:nvSpPr>
            <p:cNvPr id="56332" name="Rectangle 19"/>
            <p:cNvSpPr>
              <a:spLocks noChangeArrowheads="1"/>
            </p:cNvSpPr>
            <p:nvPr>
              <p:custDataLst>
                <p:tags r:id="rId2"/>
              </p:custDataLst>
            </p:nvPr>
          </p:nvSpPr>
          <p:spPr bwMode="auto">
            <a:xfrm>
              <a:off x="915988" y="6178550"/>
              <a:ext cx="2667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grpSp>
      <p:sp>
        <p:nvSpPr>
          <p:cNvPr id="15" name="Text Box 10"/>
          <p:cNvSpPr txBox="1">
            <a:spLocks noChangeArrowheads="1"/>
          </p:cNvSpPr>
          <p:nvPr/>
        </p:nvSpPr>
        <p:spPr bwMode="auto">
          <a:xfrm>
            <a:off x="6343422" y="3498850"/>
            <a:ext cx="2591028" cy="2395528"/>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dirty="0">
                <a:solidFill>
                  <a:srgbClr val="000000"/>
                </a:solidFill>
                <a:latin typeface="Arial"/>
              </a:rPr>
              <a:t>In a DO UNTIL loop, the condition is checked </a:t>
            </a:r>
            <a:r>
              <a:rPr lang="en-US" i="1" dirty="0">
                <a:solidFill>
                  <a:srgbClr val="000000"/>
                </a:solidFill>
                <a:latin typeface="Arial"/>
              </a:rPr>
              <a:t>before</a:t>
            </a:r>
            <a:r>
              <a:rPr lang="en-US" dirty="0">
                <a:solidFill>
                  <a:srgbClr val="000000"/>
                </a:solidFill>
                <a:latin typeface="Arial"/>
              </a:rPr>
              <a:t> the index variable is incremented.</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a:t>Business Scenario</a:t>
            </a:r>
          </a:p>
        </p:txBody>
      </p:sp>
      <p:sp>
        <p:nvSpPr>
          <p:cNvPr id="8" name="Slide Number Placeholder 3"/>
          <p:cNvSpPr>
            <a:spLocks noGrp="1"/>
          </p:cNvSpPr>
          <p:nvPr>
            <p:ph type="sldNum" sz="quarter" idx="10"/>
          </p:nvPr>
        </p:nvSpPr>
        <p:spPr/>
        <p:txBody>
          <a:bodyPr/>
          <a:lstStyle/>
          <a:p>
            <a:pPr>
              <a:defRPr/>
            </a:pPr>
            <a:fld id="{6550BAF3-68E2-4D41-A9BD-796F41B8A389}" type="slidenum">
              <a:rPr lang="en-US"/>
              <a:pPr>
                <a:defRPr/>
              </a:pPr>
              <a:t>49</a:t>
            </a:fld>
            <a:endParaRPr lang="en-US" b="0" dirty="0">
              <a:latin typeface="Times New Roman" pitchFamily="18" charset="0"/>
            </a:endParaRPr>
          </a:p>
        </p:txBody>
      </p:sp>
      <p:sp>
        <p:nvSpPr>
          <p:cNvPr id="60420" name="Text Box 4"/>
          <p:cNvSpPr txBox="1">
            <a:spLocks noChangeArrowheads="1"/>
          </p:cNvSpPr>
          <p:nvPr/>
        </p:nvSpPr>
        <p:spPr bwMode="auto">
          <a:xfrm>
            <a:off x="685800" y="1066800"/>
            <a:ext cx="7848600" cy="469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20000"/>
              </a:spcBef>
            </a:pPr>
            <a:r>
              <a:rPr lang="en-US" dirty="0"/>
              <a:t>Create one observation per year for five years, and </a:t>
            </a:r>
            <a:br>
              <a:rPr lang="en-US" dirty="0"/>
            </a:br>
            <a:r>
              <a:rPr lang="en-US" dirty="0"/>
              <a:t>show the earnings if you invest $5,000 per year with </a:t>
            </a:r>
            <a:br>
              <a:rPr lang="en-US" dirty="0"/>
            </a:br>
            <a:r>
              <a:rPr lang="en-US" dirty="0"/>
              <a:t>4.5 percent annual interest compounded </a:t>
            </a:r>
            <a:r>
              <a:rPr lang="en-US" b="1" i="1" dirty="0"/>
              <a:t>quarterly</a:t>
            </a:r>
            <a:r>
              <a:rPr lang="en-US" dirty="0"/>
              <a:t>.</a:t>
            </a:r>
            <a:endParaRPr lang="en-US" dirty="0">
              <a:cs typeface="Times New Roman" pitchFamily="18" charset="0"/>
            </a:endParaRPr>
          </a:p>
          <a:p>
            <a:pPr>
              <a:spcBef>
                <a:spcPct val="20000"/>
              </a:spcBef>
            </a:pPr>
            <a:endParaRPr lang="en-US" dirty="0">
              <a:cs typeface="Times New Roman" pitchFamily="18" charset="0"/>
            </a:endParaRPr>
          </a:p>
          <a:p>
            <a:pPr>
              <a:spcBef>
                <a:spcPct val="20000"/>
              </a:spcBef>
            </a:pPr>
            <a:endParaRPr lang="en-US" dirty="0">
              <a:cs typeface="Times New Roman" pitchFamily="18" charset="0"/>
            </a:endParaRPr>
          </a:p>
          <a:p>
            <a:pPr>
              <a:spcBef>
                <a:spcPct val="20000"/>
              </a:spcBef>
            </a:pPr>
            <a:endParaRPr lang="en-US" dirty="0">
              <a:cs typeface="Times New Roman" pitchFamily="18" charset="0"/>
            </a:endParaRPr>
          </a:p>
          <a:p>
            <a:pPr>
              <a:spcBef>
                <a:spcPct val="20000"/>
              </a:spcBef>
            </a:pPr>
            <a:endParaRPr lang="en-US" dirty="0">
              <a:cs typeface="Times New Roman" pitchFamily="18" charset="0"/>
            </a:endParaRPr>
          </a:p>
          <a:p>
            <a:pPr>
              <a:spcBef>
                <a:spcPct val="20000"/>
              </a:spcBef>
            </a:pPr>
            <a:endParaRPr lang="en-US" dirty="0">
              <a:cs typeface="Times New Roman" pitchFamily="18" charset="0"/>
            </a:endParaRPr>
          </a:p>
          <a:p>
            <a:pPr>
              <a:spcBef>
                <a:spcPct val="20000"/>
              </a:spcBef>
            </a:pPr>
            <a:endParaRPr lang="en-US" dirty="0">
              <a:cs typeface="Times New Roman" pitchFamily="18" charset="0"/>
            </a:endParaRPr>
          </a:p>
          <a:p>
            <a:pPr>
              <a:spcBef>
                <a:spcPct val="20000"/>
              </a:spcBef>
            </a:pPr>
            <a:endParaRPr lang="en-US" dirty="0">
              <a:cs typeface="Times New Roman" pitchFamily="18" charset="0"/>
            </a:endParaRPr>
          </a:p>
          <a:p>
            <a:pPr>
              <a:spcBef>
                <a:spcPct val="20000"/>
              </a:spcBef>
            </a:pPr>
            <a:endParaRPr lang="en-US" dirty="0">
              <a:cs typeface="Times New Roman" pitchFamily="18" charset="0"/>
            </a:endParaRPr>
          </a:p>
        </p:txBody>
      </p:sp>
      <p:sp>
        <p:nvSpPr>
          <p:cNvPr id="60421"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60422"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60423" name="Text Box 10"/>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60424" name="Rectangle 11"/>
          <p:cNvSpPr>
            <a:spLocks noChangeArrowheads="1"/>
          </p:cNvSpPr>
          <p:nvPr/>
        </p:nvSpPr>
        <p:spPr bwMode="auto">
          <a:xfrm>
            <a:off x="2349571" y="2655887"/>
            <a:ext cx="4003675" cy="1851025"/>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sz="1600" b="1" dirty="0">
                <a:solidFill>
                  <a:srgbClr val="000000"/>
                </a:solidFill>
                <a:latin typeface="SAS Monospace" pitchFamily="49" charset="0"/>
              </a:rPr>
              <a:t>Year     Capital</a:t>
            </a:r>
          </a:p>
          <a:p>
            <a:pPr eaLnBrk="0" hangingPunct="0"/>
            <a:endParaRPr lang="en-US" sz="1600" b="1" dirty="0">
              <a:solidFill>
                <a:srgbClr val="000000"/>
              </a:solidFill>
              <a:latin typeface="SAS Monospace" pitchFamily="49" charset="0"/>
            </a:endParaRPr>
          </a:p>
          <a:p>
            <a:pPr eaLnBrk="0" hangingPunct="0"/>
            <a:r>
              <a:rPr lang="en-US" sz="1600" b="1" dirty="0">
                <a:solidFill>
                  <a:srgbClr val="000000"/>
                </a:solidFill>
                <a:latin typeface="SAS Monospace" pitchFamily="49" charset="0"/>
              </a:rPr>
              <a:t>  1      5228.83</a:t>
            </a:r>
          </a:p>
          <a:p>
            <a:pPr eaLnBrk="0" hangingPunct="0"/>
            <a:r>
              <a:rPr lang="en-US" sz="1600" b="1" dirty="0">
                <a:solidFill>
                  <a:srgbClr val="000000"/>
                </a:solidFill>
                <a:latin typeface="SAS Monospace" pitchFamily="49" charset="0"/>
              </a:rPr>
              <a:t>  2     10696.95</a:t>
            </a:r>
          </a:p>
          <a:p>
            <a:pPr eaLnBrk="0" hangingPunct="0"/>
            <a:r>
              <a:rPr lang="en-US" sz="1600" b="1" dirty="0">
                <a:solidFill>
                  <a:srgbClr val="000000"/>
                </a:solidFill>
                <a:latin typeface="SAS Monospace" pitchFamily="49" charset="0"/>
              </a:rPr>
              <a:t>  3     16415.32</a:t>
            </a:r>
          </a:p>
          <a:p>
            <a:pPr eaLnBrk="0" hangingPunct="0"/>
            <a:r>
              <a:rPr lang="en-US" sz="1600" b="1" dirty="0">
                <a:solidFill>
                  <a:srgbClr val="000000"/>
                </a:solidFill>
                <a:latin typeface="SAS Monospace" pitchFamily="49" charset="0"/>
              </a:rPr>
              <a:t>  4     22395.39</a:t>
            </a:r>
          </a:p>
          <a:p>
            <a:pPr eaLnBrk="0" hangingPunct="0"/>
            <a:r>
              <a:rPr lang="en-US" sz="1600" b="1" dirty="0">
                <a:solidFill>
                  <a:srgbClr val="000000"/>
                </a:solidFill>
                <a:latin typeface="SAS Monospace" pitchFamily="49" charset="0"/>
              </a:rPr>
              <a:t>  5     28649.15</a:t>
            </a:r>
          </a:p>
        </p:txBody>
      </p:sp>
      <p:pic>
        <p:nvPicPr>
          <p:cNvPr id="5122" name="Picture 2" descr="\\sashq\root\dept\PSD\GRAPHICS\Illustrations\Currency\fiveThous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5345" y="2382248"/>
            <a:ext cx="2000250" cy="92392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sashq\root\dept\PSD\GRAPHICS\Illustrations\Measurement Tools\calendar_nohighligh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3256" y="3973254"/>
            <a:ext cx="1666875" cy="131445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6573071" y="3310620"/>
            <a:ext cx="1399549" cy="1399549"/>
            <a:chOff x="6527989" y="3463260"/>
            <a:chExt cx="1399549" cy="1399549"/>
          </a:xfrm>
        </p:grpSpPr>
        <p:pic>
          <p:nvPicPr>
            <p:cNvPr id="11" name="Picture 4" descr="C:\Users\saskjf\AppData\Local\Microsoft\Windows\Temporary Internet Files\Content.IE5\QPBGDO00\MC90044136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7989" y="3463260"/>
              <a:ext cx="1399549" cy="139954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887787" y="3935045"/>
              <a:ext cx="886781" cy="461665"/>
            </a:xfrm>
            <a:prstGeom prst="rect">
              <a:avLst/>
            </a:prstGeom>
            <a:noFill/>
          </p:spPr>
          <p:txBody>
            <a:bodyPr wrap="none" rtlCol="0">
              <a:spAutoFit/>
            </a:bodyPr>
            <a:lstStyle/>
            <a:p>
              <a:r>
                <a:rPr lang="en-US" b="1" dirty="0"/>
                <a:t>4.5%</a:t>
              </a:r>
            </a:p>
          </p:txBody>
        </p:sp>
      </p:grpSp>
    </p:spTree>
    <p:extLst>
      <p:ext uri="{BB962C8B-B14F-4D97-AF65-F5344CB8AC3E}">
        <p14:creationId xmlns:p14="http://schemas.microsoft.com/office/powerpoint/2010/main" val="550087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Repetitive Coding</a:t>
            </a:r>
          </a:p>
        </p:txBody>
      </p:sp>
      <p:sp>
        <p:nvSpPr>
          <p:cNvPr id="10243" name="Rectangle 4"/>
          <p:cNvSpPr>
            <a:spLocks noGrp="1" noChangeArrowheads="1"/>
          </p:cNvSpPr>
          <p:nvPr>
            <p:ph idx="1"/>
          </p:nvPr>
        </p:nvSpPr>
        <p:spPr/>
        <p:txBody>
          <a:bodyPr/>
          <a:lstStyle/>
          <a:p>
            <a:pPr>
              <a:spcBef>
                <a:spcPct val="0"/>
              </a:spcBef>
              <a:buClrTx/>
              <a:buFontTx/>
              <a:buNone/>
            </a:pPr>
            <a:endParaRPr lang="en-US"/>
          </a:p>
          <a:p>
            <a:pPr>
              <a:spcBef>
                <a:spcPct val="0"/>
              </a:spcBef>
              <a:buClrTx/>
              <a:buFontTx/>
              <a:buNone/>
            </a:pPr>
            <a:endParaRPr lang="en-US"/>
          </a:p>
          <a:p>
            <a:pPr>
              <a:spcBef>
                <a:spcPct val="0"/>
              </a:spcBef>
              <a:buClrTx/>
              <a:buFontTx/>
              <a:buNone/>
            </a:pPr>
            <a:endParaRPr lang="en-US"/>
          </a:p>
          <a:p>
            <a:pPr>
              <a:spcBef>
                <a:spcPct val="0"/>
              </a:spcBef>
              <a:buClrTx/>
              <a:buFontTx/>
              <a:buNone/>
            </a:pPr>
            <a:endParaRPr lang="en-US"/>
          </a:p>
          <a:p>
            <a:pPr>
              <a:spcBef>
                <a:spcPct val="0"/>
              </a:spcBef>
              <a:buClrTx/>
              <a:buFontTx/>
              <a:buNone/>
            </a:pPr>
            <a:endParaRPr lang="en-US"/>
          </a:p>
          <a:p>
            <a:pPr>
              <a:spcBef>
                <a:spcPct val="0"/>
              </a:spcBef>
              <a:buClrTx/>
              <a:buFontTx/>
              <a:buNone/>
            </a:pPr>
            <a:endParaRPr lang="en-US"/>
          </a:p>
          <a:p>
            <a:pPr>
              <a:spcBef>
                <a:spcPct val="0"/>
              </a:spcBef>
              <a:buClrTx/>
              <a:buFontTx/>
              <a:buNone/>
            </a:pPr>
            <a:endParaRPr lang="en-US"/>
          </a:p>
          <a:p>
            <a:pPr>
              <a:spcBef>
                <a:spcPct val="0"/>
              </a:spcBef>
              <a:buClrTx/>
              <a:buFontTx/>
              <a:buNone/>
            </a:pPr>
            <a:endParaRPr lang="en-US"/>
          </a:p>
          <a:p>
            <a:pPr>
              <a:spcBef>
                <a:spcPct val="0"/>
              </a:spcBef>
              <a:buClrTx/>
              <a:buFontTx/>
              <a:buNone/>
            </a:pPr>
            <a:endParaRPr lang="en-US"/>
          </a:p>
          <a:p>
            <a:pPr>
              <a:spcBef>
                <a:spcPct val="0"/>
              </a:spcBef>
              <a:buClrTx/>
              <a:buFontTx/>
              <a:buNone/>
            </a:pPr>
            <a:endParaRPr lang="en-US"/>
          </a:p>
          <a:p>
            <a:pPr>
              <a:spcBef>
                <a:spcPct val="0"/>
              </a:spcBef>
              <a:buClrTx/>
              <a:buFontTx/>
              <a:buNone/>
            </a:pPr>
            <a:r>
              <a:rPr lang="en-US"/>
              <a:t>PROC PRINT Output</a:t>
            </a:r>
          </a:p>
          <a:p>
            <a:endParaRPr lang="en-US"/>
          </a:p>
        </p:txBody>
      </p:sp>
      <p:sp>
        <p:nvSpPr>
          <p:cNvPr id="12" name="Slide Number Placeholder 3"/>
          <p:cNvSpPr>
            <a:spLocks noGrp="1"/>
          </p:cNvSpPr>
          <p:nvPr>
            <p:ph type="sldNum" sz="quarter" idx="10"/>
          </p:nvPr>
        </p:nvSpPr>
        <p:spPr/>
        <p:txBody>
          <a:bodyPr/>
          <a:lstStyle/>
          <a:p>
            <a:pPr>
              <a:defRPr/>
            </a:pPr>
            <a:fld id="{E4965379-4DD5-4FE3-A781-74DDD65F8673}" type="slidenum">
              <a:rPr lang="en-US"/>
              <a:pPr>
                <a:defRPr/>
              </a:pPr>
              <a:t>5</a:t>
            </a:fld>
            <a:endParaRPr lang="en-US" b="0" dirty="0">
              <a:latin typeface="Times New Roman" pitchFamily="18" charset="0"/>
            </a:endParaRPr>
          </a:p>
        </p:txBody>
      </p:sp>
      <p:sp>
        <p:nvSpPr>
          <p:cNvPr id="10247" name="Text Box 7"/>
          <p:cNvSpPr txBox="1">
            <a:spLocks noChangeArrowheads="1"/>
          </p:cNvSpPr>
          <p:nvPr/>
        </p:nvSpPr>
        <p:spPr bwMode="auto">
          <a:xfrm>
            <a:off x="7947025" y="6324600"/>
            <a:ext cx="9890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p207d01</a:t>
            </a:r>
          </a:p>
        </p:txBody>
      </p:sp>
      <p:sp>
        <p:nvSpPr>
          <p:cNvPr id="10248" name="Text Box 8"/>
          <p:cNvSpPr txBox="1">
            <a:spLocks noChangeArrowheads="1"/>
          </p:cNvSpPr>
          <p:nvPr/>
        </p:nvSpPr>
        <p:spPr bwMode="auto">
          <a:xfrm>
            <a:off x="723900" y="5187950"/>
            <a:ext cx="5114925" cy="876300"/>
          </a:xfrm>
          <a:prstGeom prst="rect">
            <a:avLst/>
          </a:prstGeom>
          <a:solidFill>
            <a:srgbClr val="FFFFFF"/>
          </a:solidFill>
          <a:ln w="38100">
            <a:solidFill>
              <a:schemeClr val="tx2"/>
            </a:solidFill>
            <a:miter lim="800000"/>
            <a:headEnd type="none" w="sm" len="sm"/>
            <a:tailEnd type="none" w="sm" len="sm"/>
          </a:ln>
        </p:spPr>
        <p:txBody>
          <a:bodyPr wrap="none" lIns="92075" tIns="50800" rIns="92075" bIns="50800"/>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600" b="1">
                <a:solidFill>
                  <a:srgbClr val="000000"/>
                </a:solidFill>
                <a:latin typeface="SAS Monospace" pitchFamily="49" charset="0"/>
              </a:rPr>
              <a:t>Amount     Rate    Yearly    Quarterly</a:t>
            </a:r>
          </a:p>
          <a:p>
            <a:endParaRPr lang="en-US" sz="1600" b="1">
              <a:solidFill>
                <a:srgbClr val="000000"/>
              </a:solidFill>
              <a:latin typeface="SAS Monospace" pitchFamily="49" charset="0"/>
            </a:endParaRPr>
          </a:p>
          <a:p>
            <a:r>
              <a:rPr lang="en-US" sz="1600" b="1">
                <a:solidFill>
                  <a:srgbClr val="000000"/>
                </a:solidFill>
                <a:latin typeface="SAS Monospace" pitchFamily="49" charset="0"/>
              </a:rPr>
              <a:t> 50000    0.045     2250      2288.25</a:t>
            </a:r>
          </a:p>
        </p:txBody>
      </p:sp>
      <p:grpSp>
        <p:nvGrpSpPr>
          <p:cNvPr id="7" name="Group 6"/>
          <p:cNvGrpSpPr/>
          <p:nvPr/>
        </p:nvGrpSpPr>
        <p:grpSpPr>
          <a:xfrm>
            <a:off x="723900" y="1068388"/>
            <a:ext cx="7624763" cy="3562350"/>
            <a:chOff x="723900" y="1068388"/>
            <a:chExt cx="7624763" cy="3562350"/>
          </a:xfrm>
        </p:grpSpPr>
        <p:sp>
          <p:nvSpPr>
            <p:cNvPr id="10246" name="Text Box 6"/>
            <p:cNvSpPr txBox="1">
              <a:spLocks noChangeArrowheads="1"/>
            </p:cNvSpPr>
            <p:nvPr/>
          </p:nvSpPr>
          <p:spPr bwMode="auto">
            <a:xfrm>
              <a:off x="723900" y="1068388"/>
              <a:ext cx="7624763" cy="35623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buClr>
                  <a:schemeClr val="tx1"/>
                </a:buClr>
                <a:buFont typeface="Monotype Sorts" pitchFamily="2" charset="2"/>
                <a:buNone/>
              </a:pPr>
              <a:r>
                <a:rPr lang="en-US" b="1" dirty="0">
                  <a:latin typeface="Courier New" pitchFamily="49" charset="0"/>
                </a:rPr>
                <a:t>data compound;</a:t>
              </a:r>
            </a:p>
            <a:p>
              <a:pPr>
                <a:lnSpc>
                  <a:spcPct val="85000"/>
                </a:lnSpc>
                <a:buClr>
                  <a:schemeClr val="tx1"/>
                </a:buClr>
                <a:buFont typeface="Monotype Sorts" pitchFamily="2" charset="2"/>
                <a:buNone/>
              </a:pPr>
              <a:r>
                <a:rPr lang="en-US" b="1" dirty="0">
                  <a:latin typeface="Courier New" pitchFamily="49" charset="0"/>
                </a:rPr>
                <a:t>   Amount=50000;</a:t>
              </a:r>
            </a:p>
            <a:p>
              <a:pPr>
                <a:lnSpc>
                  <a:spcPct val="85000"/>
                </a:lnSpc>
                <a:buClr>
                  <a:schemeClr val="tx1"/>
                </a:buClr>
                <a:buFont typeface="Monotype Sorts" pitchFamily="2" charset="2"/>
                <a:buNone/>
              </a:pPr>
              <a:r>
                <a:rPr lang="en-US" b="1" dirty="0">
                  <a:latin typeface="Courier New" pitchFamily="49" charset="0"/>
                </a:rPr>
                <a:t>   Rate=.045;</a:t>
              </a:r>
            </a:p>
            <a:p>
              <a:pPr>
                <a:lnSpc>
                  <a:spcPct val="85000"/>
                </a:lnSpc>
                <a:buClr>
                  <a:schemeClr val="tx1"/>
                </a:buClr>
                <a:buFont typeface="Monotype Sorts" pitchFamily="2" charset="2"/>
                <a:buNone/>
              </a:pPr>
              <a:r>
                <a:rPr lang="en-US" b="1" dirty="0">
                  <a:latin typeface="Courier New" pitchFamily="49" charset="0"/>
                </a:rPr>
                <a:t>   Yearly=Amount*Rate;</a:t>
              </a:r>
            </a:p>
            <a:p>
              <a:pPr>
                <a:lnSpc>
                  <a:spcPct val="85000"/>
                </a:lnSpc>
                <a:buClr>
                  <a:schemeClr val="tx1"/>
                </a:buClr>
                <a:buFont typeface="Monotype Sorts" pitchFamily="2" charset="2"/>
                <a:buNone/>
              </a:pPr>
              <a:r>
                <a:rPr lang="en-US" b="1" dirty="0">
                  <a:latin typeface="Courier New" pitchFamily="49" charset="0"/>
                </a:rPr>
                <a:t>   Quarterly+((</a:t>
              </a:r>
              <a:r>
                <a:rPr lang="en-US" b="1" dirty="0" err="1">
                  <a:latin typeface="Courier New" pitchFamily="49" charset="0"/>
                </a:rPr>
                <a:t>Quarterly+Amount</a:t>
              </a:r>
              <a:r>
                <a:rPr lang="en-US" b="1" dirty="0">
                  <a:latin typeface="Courier New" pitchFamily="49" charset="0"/>
                </a:rPr>
                <a:t>)*Rate/4);</a:t>
              </a:r>
            </a:p>
            <a:p>
              <a:pPr>
                <a:lnSpc>
                  <a:spcPct val="85000"/>
                </a:lnSpc>
                <a:buClr>
                  <a:schemeClr val="tx1"/>
                </a:buClr>
                <a:buFont typeface="Monotype Sorts" pitchFamily="2" charset="2"/>
                <a:buNone/>
              </a:pPr>
              <a:r>
                <a:rPr lang="en-US" b="1" dirty="0">
                  <a:latin typeface="Courier New" pitchFamily="49" charset="0"/>
                </a:rPr>
                <a:t>   Quarterly+((</a:t>
              </a:r>
              <a:r>
                <a:rPr lang="en-US" b="1" dirty="0" err="1">
                  <a:latin typeface="Courier New" pitchFamily="49" charset="0"/>
                </a:rPr>
                <a:t>Quarterly+Amount</a:t>
              </a:r>
              <a:r>
                <a:rPr lang="en-US" b="1" dirty="0">
                  <a:latin typeface="Courier New" pitchFamily="49" charset="0"/>
                </a:rPr>
                <a:t>)*Rate/4);</a:t>
              </a:r>
            </a:p>
            <a:p>
              <a:pPr>
                <a:lnSpc>
                  <a:spcPct val="85000"/>
                </a:lnSpc>
                <a:buClr>
                  <a:schemeClr val="tx1"/>
                </a:buClr>
                <a:buFont typeface="Monotype Sorts" pitchFamily="2" charset="2"/>
                <a:buNone/>
              </a:pPr>
              <a:r>
                <a:rPr lang="en-US" b="1" dirty="0">
                  <a:latin typeface="Courier New" pitchFamily="49" charset="0"/>
                </a:rPr>
                <a:t>   Quarterly+((</a:t>
              </a:r>
              <a:r>
                <a:rPr lang="en-US" b="1" dirty="0" err="1">
                  <a:latin typeface="Courier New" pitchFamily="49" charset="0"/>
                </a:rPr>
                <a:t>Quarterly+Amount</a:t>
              </a:r>
              <a:r>
                <a:rPr lang="en-US" b="1" dirty="0">
                  <a:latin typeface="Courier New" pitchFamily="49" charset="0"/>
                </a:rPr>
                <a:t>)*Rate/4);</a:t>
              </a:r>
            </a:p>
            <a:p>
              <a:pPr>
                <a:lnSpc>
                  <a:spcPct val="85000"/>
                </a:lnSpc>
                <a:buClr>
                  <a:schemeClr val="tx1"/>
                </a:buClr>
                <a:buFont typeface="Monotype Sorts" pitchFamily="2" charset="2"/>
                <a:buNone/>
              </a:pPr>
              <a:r>
                <a:rPr lang="en-US" b="1" dirty="0">
                  <a:latin typeface="Courier New" pitchFamily="49" charset="0"/>
                </a:rPr>
                <a:t>   Quarterly+((</a:t>
              </a:r>
              <a:r>
                <a:rPr lang="en-US" b="1" dirty="0" err="1">
                  <a:latin typeface="Courier New" pitchFamily="49" charset="0"/>
                </a:rPr>
                <a:t>Quarterly+Amount</a:t>
              </a:r>
              <a:r>
                <a:rPr lang="en-US" b="1" dirty="0">
                  <a:latin typeface="Courier New" pitchFamily="49" charset="0"/>
                </a:rPr>
                <a:t>)*Rate/4);</a:t>
              </a:r>
            </a:p>
            <a:p>
              <a:pPr>
                <a:lnSpc>
                  <a:spcPct val="85000"/>
                </a:lnSpc>
                <a:buClr>
                  <a:schemeClr val="tx1"/>
                </a:buClr>
                <a:buFont typeface="Monotype Sorts" pitchFamily="2" charset="2"/>
                <a:buNone/>
              </a:pPr>
              <a:r>
                <a:rPr lang="en-US" b="1" dirty="0">
                  <a:latin typeface="Courier New" pitchFamily="49" charset="0"/>
                </a:rPr>
                <a:t>run;</a:t>
              </a:r>
            </a:p>
            <a:p>
              <a:pPr>
                <a:lnSpc>
                  <a:spcPct val="85000"/>
                </a:lnSpc>
                <a:buClr>
                  <a:schemeClr val="tx1"/>
                </a:buClr>
                <a:buFont typeface="Monotype Sorts" pitchFamily="2" charset="2"/>
                <a:buNone/>
              </a:pPr>
              <a:r>
                <a:rPr lang="en-US" b="1" dirty="0" err="1">
                  <a:latin typeface="Courier New" pitchFamily="49" charset="0"/>
                </a:rPr>
                <a:t>proc</a:t>
              </a:r>
              <a:r>
                <a:rPr lang="en-US" b="1" dirty="0">
                  <a:latin typeface="Courier New" pitchFamily="49" charset="0"/>
                </a:rPr>
                <a:t> print data=compound noobs;</a:t>
              </a:r>
            </a:p>
            <a:p>
              <a:pPr>
                <a:lnSpc>
                  <a:spcPct val="85000"/>
                </a:lnSpc>
                <a:buClr>
                  <a:schemeClr val="tx1"/>
                </a:buClr>
                <a:buFont typeface="Monotype Sorts" pitchFamily="2" charset="2"/>
                <a:buNone/>
              </a:pPr>
              <a:r>
                <a:rPr lang="en-US" b="1" dirty="0">
                  <a:latin typeface="Courier New" pitchFamily="49" charset="0"/>
                </a:rPr>
                <a:t>run;</a:t>
              </a:r>
            </a:p>
          </p:txBody>
        </p:sp>
        <p:sp>
          <p:nvSpPr>
            <p:cNvPr id="3" name="Rectangle 2"/>
            <p:cNvSpPr/>
            <p:nvPr>
              <p:custDataLst>
                <p:tags r:id="rId1"/>
              </p:custDataLst>
            </p:nvPr>
          </p:nvSpPr>
          <p:spPr bwMode="auto">
            <a:xfrm>
              <a:off x="1322388" y="2362772"/>
              <a:ext cx="6937438"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4" name="Rectangle 3"/>
            <p:cNvSpPr/>
            <p:nvPr>
              <p:custDataLst>
                <p:tags r:id="rId2"/>
              </p:custDataLst>
            </p:nvPr>
          </p:nvSpPr>
          <p:spPr bwMode="auto">
            <a:xfrm>
              <a:off x="1322388" y="2673668"/>
              <a:ext cx="6937438"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5" name="Rectangle 4"/>
            <p:cNvSpPr/>
            <p:nvPr>
              <p:custDataLst>
                <p:tags r:id="rId3"/>
              </p:custDataLst>
            </p:nvPr>
          </p:nvSpPr>
          <p:spPr bwMode="auto">
            <a:xfrm>
              <a:off x="1322388" y="2984564"/>
              <a:ext cx="6937438"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6" name="Rectangle 5"/>
            <p:cNvSpPr/>
            <p:nvPr>
              <p:custDataLst>
                <p:tags r:id="rId4"/>
              </p:custDataLst>
            </p:nvPr>
          </p:nvSpPr>
          <p:spPr bwMode="auto">
            <a:xfrm>
              <a:off x="1322388" y="3295460"/>
              <a:ext cx="6937438"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921922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Nested DO Loops</a:t>
            </a:r>
          </a:p>
        </p:txBody>
      </p:sp>
      <p:sp>
        <p:nvSpPr>
          <p:cNvPr id="10" name="Slide Number Placeholder 3"/>
          <p:cNvSpPr>
            <a:spLocks noGrp="1"/>
          </p:cNvSpPr>
          <p:nvPr>
            <p:ph type="sldNum" sz="quarter" idx="10"/>
          </p:nvPr>
        </p:nvSpPr>
        <p:spPr/>
        <p:txBody>
          <a:bodyPr/>
          <a:lstStyle/>
          <a:p>
            <a:pPr>
              <a:defRPr/>
            </a:pPr>
            <a:fld id="{B239DD97-2952-4119-9EB1-3118D38DECB0}" type="slidenum">
              <a:rPr lang="en-US"/>
              <a:pPr>
                <a:defRPr/>
              </a:pPr>
              <a:t>50</a:t>
            </a:fld>
            <a:endParaRPr lang="en-US" b="0" dirty="0">
              <a:latin typeface="Times New Roman" pitchFamily="18" charset="0"/>
            </a:endParaRPr>
          </a:p>
        </p:txBody>
      </p:sp>
      <p:sp>
        <p:nvSpPr>
          <p:cNvPr id="59397" name="Rectangle 17"/>
          <p:cNvSpPr>
            <a:spLocks noChangeArrowheads="1"/>
          </p:cNvSpPr>
          <p:nvPr/>
        </p:nvSpPr>
        <p:spPr bwMode="auto">
          <a:xfrm>
            <a:off x="1071563" y="3382765"/>
            <a:ext cx="6739024" cy="2927981"/>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buClr>
                <a:srgbClr val="FFCC00"/>
              </a:buClr>
              <a:buSzPct val="60000"/>
              <a:buFont typeface="Monotype Sorts" pitchFamily="2" charset="2"/>
              <a:buNone/>
            </a:pPr>
            <a:r>
              <a:rPr lang="en-US" b="1" dirty="0">
                <a:latin typeface="Courier New" pitchFamily="49" charset="0"/>
              </a:rPr>
              <a:t>data invest(drop=Quarter);</a:t>
            </a:r>
            <a:br>
              <a:rPr lang="en-US" b="1" dirty="0">
                <a:latin typeface="Courier New" pitchFamily="49" charset="0"/>
              </a:rPr>
            </a:br>
            <a:r>
              <a:rPr lang="en-US" b="1" dirty="0">
                <a:latin typeface="Courier New" pitchFamily="49" charset="0"/>
              </a:rPr>
              <a:t>   do Year=1 to 5;</a:t>
            </a:r>
            <a:br>
              <a:rPr lang="en-US" b="1" dirty="0">
                <a:latin typeface="Courier New" pitchFamily="49" charset="0"/>
              </a:rPr>
            </a:br>
            <a:r>
              <a:rPr lang="en-US" b="1" dirty="0">
                <a:latin typeface="Courier New" pitchFamily="49" charset="0"/>
              </a:rPr>
              <a:t>      Capital+5000;</a:t>
            </a:r>
            <a:br>
              <a:rPr lang="en-US" b="1" dirty="0">
                <a:latin typeface="Courier New" pitchFamily="49" charset="0"/>
              </a:rPr>
            </a:br>
            <a:r>
              <a:rPr lang="en-US" b="1" dirty="0">
                <a:latin typeface="Courier New" pitchFamily="49" charset="0"/>
              </a:rPr>
              <a:t>      do Quarter=1 to 4;</a:t>
            </a:r>
            <a:br>
              <a:rPr lang="en-US" b="1" dirty="0">
                <a:latin typeface="Courier New" pitchFamily="49" charset="0"/>
              </a:rPr>
            </a:br>
            <a:r>
              <a:rPr lang="en-US" b="1" dirty="0">
                <a:latin typeface="Courier New" pitchFamily="49" charset="0"/>
              </a:rPr>
              <a:t>         Capital+(Capital*(.045/4));</a:t>
            </a:r>
            <a:br>
              <a:rPr lang="en-US" b="1" dirty="0">
                <a:latin typeface="Courier New" pitchFamily="49" charset="0"/>
              </a:rPr>
            </a:br>
            <a:r>
              <a:rPr lang="en-US" b="1" dirty="0">
                <a:latin typeface="Courier New" pitchFamily="49" charset="0"/>
              </a:rPr>
              <a:t>      end;</a:t>
            </a:r>
            <a:br>
              <a:rPr lang="en-US" b="1" dirty="0">
                <a:latin typeface="Courier New" pitchFamily="49" charset="0"/>
              </a:rPr>
            </a:br>
            <a:r>
              <a:rPr lang="en-US" b="1" dirty="0">
                <a:latin typeface="Courier New" pitchFamily="49" charset="0"/>
              </a:rPr>
              <a:t>      output;</a:t>
            </a:r>
            <a:r>
              <a:rPr lang="en-US" dirty="0"/>
              <a:t> </a:t>
            </a:r>
            <a:endParaRPr lang="en-US" b="1" dirty="0">
              <a:latin typeface="Courier New" pitchFamily="49" charset="0"/>
            </a:endParaRPr>
          </a:p>
          <a:p>
            <a:pPr eaLnBrk="0" hangingPunct="0">
              <a:lnSpc>
                <a:spcPct val="85000"/>
              </a:lnSpc>
              <a:buClr>
                <a:srgbClr val="FFCC00"/>
              </a:buClr>
              <a:buSzPct val="60000"/>
              <a:buFont typeface="Monotype Sorts" pitchFamily="2" charset="2"/>
              <a:buNone/>
            </a:pPr>
            <a:r>
              <a:rPr lang="en-US" b="1" dirty="0">
                <a:latin typeface="Courier New" pitchFamily="49" charset="0"/>
              </a:rPr>
              <a:t>   end;</a:t>
            </a:r>
            <a:br>
              <a:rPr lang="en-US" b="1" dirty="0">
                <a:latin typeface="Courier New" pitchFamily="49" charset="0"/>
              </a:rPr>
            </a:br>
            <a:r>
              <a:rPr lang="en-US" b="1" dirty="0">
                <a:latin typeface="Courier New" pitchFamily="49" charset="0"/>
              </a:rPr>
              <a:t>run;</a:t>
            </a:r>
          </a:p>
        </p:txBody>
      </p:sp>
      <p:sp>
        <p:nvSpPr>
          <p:cNvPr id="59398" name="AutoShape 4"/>
          <p:cNvSpPr>
            <a:spLocks/>
          </p:cNvSpPr>
          <p:nvPr/>
        </p:nvSpPr>
        <p:spPr bwMode="auto">
          <a:xfrm>
            <a:off x="1130356" y="3916480"/>
            <a:ext cx="382588" cy="1874837"/>
          </a:xfrm>
          <a:prstGeom prst="leftBrace">
            <a:avLst>
              <a:gd name="adj1" fmla="val 40837"/>
              <a:gd name="adj2" fmla="val 50000"/>
            </a:avLst>
          </a:prstGeom>
          <a:noFill/>
          <a:ln w="28575">
            <a:solidFill>
              <a:srgbClr val="00349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noProof="1">
              <a:solidFill>
                <a:schemeClr val="bg1"/>
              </a:solidFill>
            </a:endParaRPr>
          </a:p>
        </p:txBody>
      </p:sp>
      <p:sp>
        <p:nvSpPr>
          <p:cNvPr id="59399" name="Text Box 5"/>
          <p:cNvSpPr txBox="1">
            <a:spLocks noChangeArrowheads="1"/>
          </p:cNvSpPr>
          <p:nvPr/>
        </p:nvSpPr>
        <p:spPr bwMode="auto">
          <a:xfrm>
            <a:off x="593781" y="4618155"/>
            <a:ext cx="523875" cy="457200"/>
          </a:xfrm>
          <a:prstGeom prst="rect">
            <a:avLst/>
          </a:prstGeom>
          <a:solidFill>
            <a:srgbClr val="00349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b="1">
                <a:solidFill>
                  <a:srgbClr val="FFFFFF"/>
                </a:solidFill>
              </a:rPr>
              <a:t>5</a:t>
            </a:r>
            <a:r>
              <a:rPr lang="en-US" b="1" i="1">
                <a:solidFill>
                  <a:srgbClr val="FFFFFF"/>
                </a:solidFill>
              </a:rPr>
              <a:t>x</a:t>
            </a:r>
          </a:p>
        </p:txBody>
      </p:sp>
      <p:sp>
        <p:nvSpPr>
          <p:cNvPr id="59400" name="AutoShape 6"/>
          <p:cNvSpPr>
            <a:spLocks/>
          </p:cNvSpPr>
          <p:nvPr/>
        </p:nvSpPr>
        <p:spPr bwMode="auto">
          <a:xfrm>
            <a:off x="1946331" y="4522905"/>
            <a:ext cx="179388" cy="677862"/>
          </a:xfrm>
          <a:prstGeom prst="leftBrace">
            <a:avLst>
              <a:gd name="adj1" fmla="val 31490"/>
              <a:gd name="adj2" fmla="val 50000"/>
            </a:avLst>
          </a:prstGeom>
          <a:noFill/>
          <a:ln w="28575">
            <a:solidFill>
              <a:srgbClr val="9C040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59401" name="Text Box 7"/>
          <p:cNvSpPr txBox="1">
            <a:spLocks noChangeArrowheads="1"/>
          </p:cNvSpPr>
          <p:nvPr/>
        </p:nvSpPr>
        <p:spPr bwMode="auto">
          <a:xfrm>
            <a:off x="1400231" y="4626092"/>
            <a:ext cx="523875" cy="457200"/>
          </a:xfrm>
          <a:prstGeom prst="rect">
            <a:avLst/>
          </a:prstGeom>
          <a:solidFill>
            <a:srgbClr val="9C0409"/>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b="1">
                <a:solidFill>
                  <a:srgbClr val="FFFFFF"/>
                </a:solidFill>
              </a:rPr>
              <a:t>4</a:t>
            </a:r>
            <a:r>
              <a:rPr lang="en-US" b="1" i="1">
                <a:solidFill>
                  <a:srgbClr val="FFFFFF"/>
                </a:solidFill>
              </a:rPr>
              <a:t>x</a:t>
            </a:r>
          </a:p>
        </p:txBody>
      </p:sp>
      <p:sp>
        <p:nvSpPr>
          <p:cNvPr id="59402" name="Text Box 13"/>
          <p:cNvSpPr txBox="1">
            <a:spLocks noChangeArrowheads="1"/>
          </p:cNvSpPr>
          <p:nvPr/>
        </p:nvSpPr>
        <p:spPr bwMode="auto">
          <a:xfrm>
            <a:off x="7935913" y="6324600"/>
            <a:ext cx="9985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p207d08</a:t>
            </a:r>
          </a:p>
        </p:txBody>
      </p:sp>
      <p:sp>
        <p:nvSpPr>
          <p:cNvPr id="11" name="TextBox 7"/>
          <p:cNvSpPr txBox="1">
            <a:spLocks noChangeArrowheads="1"/>
          </p:cNvSpPr>
          <p:nvPr/>
        </p:nvSpPr>
        <p:spPr bwMode="auto">
          <a:xfrm>
            <a:off x="685799" y="1184603"/>
            <a:ext cx="8034337" cy="2025650"/>
          </a:xfrm>
          <a:prstGeom prst="rect">
            <a:avLst/>
          </a:prstGeom>
          <a:solidFill>
            <a:srgbClr val="CDD9EF"/>
          </a:solidFill>
          <a:ln w="19050" algn="ctr">
            <a:solidFill>
              <a:srgbClr val="000000"/>
            </a:solidFill>
            <a:round/>
            <a:headEnd/>
            <a:tailEnd/>
          </a:ln>
          <a:effectLst>
            <a:outerShdw blurRad="50800" dist="107763" dir="2700001" algn="ctr" rotWithShape="0">
              <a:srgbClr val="000000">
                <a:alpha val="40000"/>
              </a:srgbClr>
            </a:outerShdw>
          </a:effectLst>
        </p:spPr>
        <p:txBody>
          <a:bodyPr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solidFill>
                  <a:srgbClr val="000000"/>
                </a:solidFill>
              </a:rPr>
              <a:t>DO</a:t>
            </a:r>
            <a:r>
              <a:rPr lang="en-US">
                <a:solidFill>
                  <a:srgbClr val="000000"/>
                </a:solidFill>
              </a:rPr>
              <a:t> index-variable-1=</a:t>
            </a:r>
            <a:r>
              <a:rPr lang="en-US" i="1">
                <a:solidFill>
                  <a:srgbClr val="000000"/>
                </a:solidFill>
              </a:rPr>
              <a:t>start</a:t>
            </a:r>
            <a:r>
              <a:rPr lang="en-US">
                <a:solidFill>
                  <a:srgbClr val="000000"/>
                </a:solidFill>
              </a:rPr>
              <a:t> TO </a:t>
            </a:r>
            <a:r>
              <a:rPr lang="en-US" i="1">
                <a:solidFill>
                  <a:srgbClr val="000000"/>
                </a:solidFill>
              </a:rPr>
              <a:t>stop &lt;</a:t>
            </a:r>
            <a:r>
              <a:rPr lang="en-US">
                <a:solidFill>
                  <a:srgbClr val="000000"/>
                </a:solidFill>
              </a:rPr>
              <a:t>BY</a:t>
            </a:r>
            <a:r>
              <a:rPr lang="en-US" i="1">
                <a:solidFill>
                  <a:srgbClr val="000000"/>
                </a:solidFill>
              </a:rPr>
              <a:t> increment&gt;</a:t>
            </a:r>
            <a:r>
              <a:rPr lang="en-US" b="1">
                <a:solidFill>
                  <a:srgbClr val="000000"/>
                </a:solidFill>
              </a:rPr>
              <a:t>;</a:t>
            </a:r>
          </a:p>
          <a:p>
            <a:r>
              <a:rPr lang="en-US">
                <a:solidFill>
                  <a:srgbClr val="000000"/>
                </a:solidFill>
              </a:rPr>
              <a:t>      </a:t>
            </a:r>
            <a:r>
              <a:rPr lang="en-US" b="1">
                <a:solidFill>
                  <a:srgbClr val="000000"/>
                </a:solidFill>
              </a:rPr>
              <a:t>DO</a:t>
            </a:r>
            <a:r>
              <a:rPr lang="en-US">
                <a:solidFill>
                  <a:srgbClr val="000000"/>
                </a:solidFill>
              </a:rPr>
              <a:t> </a:t>
            </a:r>
            <a:r>
              <a:rPr lang="en-US" i="1">
                <a:solidFill>
                  <a:srgbClr val="000000"/>
                </a:solidFill>
              </a:rPr>
              <a:t>index-variable-2=start</a:t>
            </a:r>
            <a:r>
              <a:rPr lang="en-US">
                <a:solidFill>
                  <a:srgbClr val="000000"/>
                </a:solidFill>
              </a:rPr>
              <a:t> TO </a:t>
            </a:r>
            <a:r>
              <a:rPr lang="en-US" i="1">
                <a:solidFill>
                  <a:srgbClr val="000000"/>
                </a:solidFill>
              </a:rPr>
              <a:t>stop  &lt;</a:t>
            </a:r>
            <a:r>
              <a:rPr lang="en-US">
                <a:solidFill>
                  <a:srgbClr val="000000"/>
                </a:solidFill>
              </a:rPr>
              <a:t>BY</a:t>
            </a:r>
            <a:r>
              <a:rPr lang="en-US" i="1">
                <a:solidFill>
                  <a:srgbClr val="000000"/>
                </a:solidFill>
              </a:rPr>
              <a:t> increment&gt;</a:t>
            </a:r>
            <a:r>
              <a:rPr lang="en-US" b="1">
                <a:solidFill>
                  <a:srgbClr val="000000"/>
                </a:solidFill>
              </a:rPr>
              <a:t>;</a:t>
            </a:r>
            <a:r>
              <a:rPr lang="en-US">
                <a:solidFill>
                  <a:srgbClr val="000000"/>
                </a:solidFill>
              </a:rPr>
              <a:t> </a:t>
            </a:r>
          </a:p>
          <a:p>
            <a:r>
              <a:rPr lang="en-US">
                <a:solidFill>
                  <a:srgbClr val="000000"/>
                </a:solidFill>
              </a:rPr>
              <a:t>            &lt;</a:t>
            </a:r>
            <a:r>
              <a:rPr lang="en-US" i="1">
                <a:solidFill>
                  <a:srgbClr val="000000"/>
                </a:solidFill>
              </a:rPr>
              <a:t>additional SAS statements</a:t>
            </a:r>
            <a:r>
              <a:rPr lang="en-US">
                <a:solidFill>
                  <a:srgbClr val="000000"/>
                </a:solidFill>
              </a:rPr>
              <a:t>&gt; </a:t>
            </a:r>
          </a:p>
          <a:p>
            <a:r>
              <a:rPr lang="en-US">
                <a:solidFill>
                  <a:srgbClr val="000000"/>
                </a:solidFill>
              </a:rPr>
              <a:t>      </a:t>
            </a:r>
            <a:r>
              <a:rPr lang="en-US" b="1">
                <a:solidFill>
                  <a:srgbClr val="000000"/>
                </a:solidFill>
              </a:rPr>
              <a:t>END; </a:t>
            </a:r>
          </a:p>
          <a:p>
            <a:r>
              <a:rPr lang="en-US" b="1">
                <a:solidFill>
                  <a:srgbClr val="000000"/>
                </a:solidFill>
              </a:rPr>
              <a:t>END;</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7.05 Short </a:t>
            </a:r>
            <a:r>
              <a:rPr lang="en-US" dirty="0"/>
              <a:t>Answer Poll</a:t>
            </a:r>
          </a:p>
        </p:txBody>
      </p:sp>
      <p:sp>
        <p:nvSpPr>
          <p:cNvPr id="3075" name="Rectangle 5"/>
          <p:cNvSpPr>
            <a:spLocks noGrp="1" noChangeArrowheads="1"/>
          </p:cNvSpPr>
          <p:nvPr>
            <p:ph idx="1"/>
          </p:nvPr>
        </p:nvSpPr>
        <p:spPr/>
        <p:txBody>
          <a:bodyPr/>
          <a:lstStyle/>
          <a:p>
            <a:r>
              <a:rPr lang="en-US" dirty="0"/>
              <a:t>How can you generate one observation for each quarterly amount?</a:t>
            </a:r>
          </a:p>
          <a:p>
            <a:pPr marL="0" indent="0"/>
            <a:endParaRPr lang="en-US" dirty="0"/>
          </a:p>
        </p:txBody>
      </p:sp>
      <p:sp>
        <p:nvSpPr>
          <p:cNvPr id="4" name="Rectangle 4"/>
          <p:cNvSpPr>
            <a:spLocks noChangeArrowheads="1"/>
          </p:cNvSpPr>
          <p:nvPr/>
        </p:nvSpPr>
        <p:spPr bwMode="auto">
          <a:xfrm>
            <a:off x="754063" y="2268538"/>
            <a:ext cx="6711950" cy="38735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buClr>
                <a:srgbClr val="FFCC00"/>
              </a:buClr>
              <a:buSzPct val="60000"/>
              <a:buFont typeface="Monotype Sorts" pitchFamily="2" charset="2"/>
              <a:buNone/>
            </a:pPr>
            <a:r>
              <a:rPr lang="en-US" b="1" dirty="0">
                <a:latin typeface="Courier New" pitchFamily="49" charset="0"/>
              </a:rPr>
              <a:t>data invest(drop=Quarter);</a:t>
            </a:r>
            <a:br>
              <a:rPr lang="en-US" b="1" dirty="0">
                <a:latin typeface="Courier New" pitchFamily="49" charset="0"/>
              </a:rPr>
            </a:br>
            <a:r>
              <a:rPr lang="en-US" b="1" dirty="0">
                <a:latin typeface="Courier New" pitchFamily="49" charset="0"/>
              </a:rPr>
              <a:t>   do Year=1 to 5;</a:t>
            </a:r>
            <a:br>
              <a:rPr lang="en-US" b="1" dirty="0">
                <a:latin typeface="Courier New" pitchFamily="49" charset="0"/>
              </a:rPr>
            </a:br>
            <a:r>
              <a:rPr lang="en-US" b="1" dirty="0">
                <a:latin typeface="Courier New" pitchFamily="49" charset="0"/>
              </a:rPr>
              <a:t>      Capital+5000;</a:t>
            </a:r>
            <a:br>
              <a:rPr lang="en-US" b="1" dirty="0">
                <a:latin typeface="Courier New" pitchFamily="49" charset="0"/>
              </a:rPr>
            </a:br>
            <a:r>
              <a:rPr lang="en-US" b="1" dirty="0">
                <a:latin typeface="Courier New" pitchFamily="49" charset="0"/>
              </a:rPr>
              <a:t>      do Quarter=1 to 4;</a:t>
            </a:r>
            <a:br>
              <a:rPr lang="en-US" b="1" dirty="0">
                <a:latin typeface="Courier New" pitchFamily="49" charset="0"/>
              </a:rPr>
            </a:br>
            <a:r>
              <a:rPr lang="en-US" b="1" dirty="0">
                <a:latin typeface="Courier New" pitchFamily="49" charset="0"/>
              </a:rPr>
              <a:t>         Capital+(Capital*(.045/4));</a:t>
            </a:r>
            <a:br>
              <a:rPr lang="en-US" b="1" dirty="0">
                <a:latin typeface="Courier New" pitchFamily="49" charset="0"/>
              </a:rPr>
            </a:br>
            <a:r>
              <a:rPr lang="en-US" b="1" dirty="0">
                <a:latin typeface="Courier New" pitchFamily="49" charset="0"/>
              </a:rPr>
              <a:t>      end;</a:t>
            </a:r>
            <a:br>
              <a:rPr lang="en-US" b="1" dirty="0">
                <a:latin typeface="Courier New" pitchFamily="49" charset="0"/>
              </a:rPr>
            </a:br>
            <a:r>
              <a:rPr lang="en-US" b="1" dirty="0">
                <a:latin typeface="Courier New" pitchFamily="49" charset="0"/>
              </a:rPr>
              <a:t>      output;</a:t>
            </a:r>
            <a:r>
              <a:rPr lang="en-US" dirty="0"/>
              <a:t> </a:t>
            </a:r>
            <a:endParaRPr lang="en-US" b="1" dirty="0">
              <a:latin typeface="Courier New" pitchFamily="49" charset="0"/>
            </a:endParaRPr>
          </a:p>
          <a:p>
            <a:pPr eaLnBrk="0" hangingPunct="0">
              <a:lnSpc>
                <a:spcPct val="85000"/>
              </a:lnSpc>
              <a:buClr>
                <a:srgbClr val="FFCC00"/>
              </a:buClr>
              <a:buSzPct val="60000"/>
              <a:buFont typeface="Monotype Sorts" pitchFamily="2" charset="2"/>
              <a:buNone/>
            </a:pPr>
            <a:r>
              <a:rPr lang="en-US" b="1" dirty="0">
                <a:latin typeface="Courier New" pitchFamily="49" charset="0"/>
              </a:rPr>
              <a:t>   end;</a:t>
            </a:r>
            <a:br>
              <a:rPr lang="en-US" b="1" dirty="0">
                <a:latin typeface="Courier New" pitchFamily="49" charset="0"/>
              </a:rPr>
            </a:br>
            <a:r>
              <a:rPr lang="en-US" b="1" dirty="0">
                <a:latin typeface="Courier New" pitchFamily="49" charset="0"/>
              </a:rPr>
              <a:t>run;</a:t>
            </a:r>
            <a:br>
              <a:rPr lang="en-US" b="1" dirty="0">
                <a:latin typeface="Courier New" pitchFamily="49" charset="0"/>
              </a:rPr>
            </a:br>
            <a:br>
              <a:rPr lang="en-US" b="1" dirty="0">
                <a:latin typeface="Courier New" pitchFamily="49" charset="0"/>
              </a:rPr>
            </a:br>
            <a:r>
              <a:rPr lang="en-US" b="1" dirty="0">
                <a:latin typeface="Courier New" pitchFamily="49" charset="0"/>
              </a:rPr>
              <a:t>proc </a:t>
            </a:r>
            <a:r>
              <a:rPr lang="en-US" b="1" dirty="0">
                <a:solidFill>
                  <a:srgbClr val="000000"/>
                </a:solidFill>
                <a:latin typeface="Courier New" pitchFamily="49" charset="0"/>
              </a:rPr>
              <a:t>print</a:t>
            </a:r>
            <a:r>
              <a:rPr lang="en-US" b="1" dirty="0">
                <a:latin typeface="Courier New" pitchFamily="49" charset="0"/>
              </a:rPr>
              <a:t> data=invest </a:t>
            </a:r>
            <a:r>
              <a:rPr lang="en-US" b="1" dirty="0" err="1">
                <a:latin typeface="Courier New" pitchFamily="49" charset="0"/>
              </a:rPr>
              <a:t>noobs</a:t>
            </a:r>
            <a:r>
              <a:rPr lang="en-US" b="1" dirty="0">
                <a:latin typeface="Courier New" pitchFamily="49" charset="0"/>
              </a:rPr>
              <a:t>;</a:t>
            </a:r>
          </a:p>
          <a:p>
            <a:pPr eaLnBrk="0" hangingPunct="0">
              <a:lnSpc>
                <a:spcPct val="85000"/>
              </a:lnSpc>
              <a:buClr>
                <a:srgbClr val="FFCC00"/>
              </a:buClr>
              <a:buSzPct val="60000"/>
              <a:buFont typeface="Monotype Sorts" pitchFamily="2" charset="2"/>
              <a:buNone/>
            </a:pPr>
            <a:r>
              <a:rPr lang="en-US" b="1" dirty="0">
                <a:latin typeface="Courier New" pitchFamily="49" charset="0"/>
              </a:rPr>
              <a:t>run;</a:t>
            </a:r>
          </a:p>
        </p:txBody>
      </p:sp>
      <p:sp>
        <p:nvSpPr>
          <p:cNvPr id="2" name="Program Name"/>
          <p:cNvSpPr txBox="1"/>
          <p:nvPr/>
        </p:nvSpPr>
        <p:spPr bwMode="auto">
          <a:xfrm>
            <a:off x="7936992" y="6323707"/>
            <a:ext cx="99257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tIns="91440" bIns="91440" rtlCol="0" anchor="b">
            <a:spAutoFit/>
          </a:bodyPr>
          <a:lstStyle/>
          <a:p>
            <a:pPr algn="r"/>
            <a:r>
              <a:rPr lang="en-US" sz="1600" b="1" dirty="0"/>
              <a:t>p207a03</a:t>
            </a: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7.05 Short </a:t>
            </a:r>
            <a:r>
              <a:rPr lang="en-US" dirty="0"/>
              <a:t>Answer Poll – Correct Answer</a:t>
            </a:r>
          </a:p>
        </p:txBody>
      </p:sp>
      <p:sp>
        <p:nvSpPr>
          <p:cNvPr id="3075" name="Rectangle 5"/>
          <p:cNvSpPr>
            <a:spLocks noGrp="1" noChangeArrowheads="1"/>
          </p:cNvSpPr>
          <p:nvPr>
            <p:ph idx="1"/>
          </p:nvPr>
        </p:nvSpPr>
        <p:spPr/>
        <p:txBody>
          <a:bodyPr/>
          <a:lstStyle/>
          <a:p>
            <a:r>
              <a:rPr lang="en-US" dirty="0"/>
              <a:t>How can you generate one observation for each quarterly amount?</a:t>
            </a:r>
            <a:r>
              <a:rPr lang="en-US" b="1" dirty="0"/>
              <a:t> Move the OUTPUT statement to the inner loop and do not drop Quarter. </a:t>
            </a:r>
            <a:endParaRPr lang="en-US" dirty="0"/>
          </a:p>
          <a:p>
            <a:pPr marL="0" indent="0"/>
            <a:endParaRPr lang="en-US" dirty="0"/>
          </a:p>
        </p:txBody>
      </p:sp>
      <p:sp>
        <p:nvSpPr>
          <p:cNvPr id="7" name="Rectangle 4"/>
          <p:cNvSpPr>
            <a:spLocks noChangeArrowheads="1"/>
          </p:cNvSpPr>
          <p:nvPr/>
        </p:nvSpPr>
        <p:spPr bwMode="auto">
          <a:xfrm>
            <a:off x="577986" y="2252256"/>
            <a:ext cx="6739024" cy="3869777"/>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buClr>
                <a:srgbClr val="FFCC00"/>
              </a:buClr>
              <a:buSzPct val="60000"/>
            </a:pPr>
            <a:r>
              <a:rPr lang="en-US" b="1" dirty="0">
                <a:latin typeface="Courier New" pitchFamily="49" charset="0"/>
              </a:rPr>
              <a:t>data invest;</a:t>
            </a:r>
            <a:br>
              <a:rPr lang="en-US" b="1" dirty="0">
                <a:latin typeface="Courier New" pitchFamily="49" charset="0"/>
              </a:rPr>
            </a:br>
            <a:r>
              <a:rPr lang="en-US" b="1" dirty="0">
                <a:latin typeface="Courier New" pitchFamily="49" charset="0"/>
              </a:rPr>
              <a:t>   do Year=1 to 5;</a:t>
            </a:r>
            <a:br>
              <a:rPr lang="en-US" b="1" dirty="0">
                <a:latin typeface="Courier New" pitchFamily="49" charset="0"/>
              </a:rPr>
            </a:br>
            <a:r>
              <a:rPr lang="en-US" b="1" dirty="0">
                <a:latin typeface="Courier New" pitchFamily="49" charset="0"/>
              </a:rPr>
              <a:t>      Capital+5000;</a:t>
            </a:r>
            <a:br>
              <a:rPr lang="en-US" b="1" dirty="0">
                <a:latin typeface="Courier New" pitchFamily="49" charset="0"/>
              </a:rPr>
            </a:br>
            <a:r>
              <a:rPr lang="en-US" b="1" dirty="0">
                <a:latin typeface="Courier New" pitchFamily="49" charset="0"/>
              </a:rPr>
              <a:t>      do Quarter=1 to 4;</a:t>
            </a:r>
            <a:br>
              <a:rPr lang="en-US" b="1" dirty="0">
                <a:latin typeface="Courier New" pitchFamily="49" charset="0"/>
              </a:rPr>
            </a:br>
            <a:r>
              <a:rPr lang="en-US" b="1" dirty="0">
                <a:latin typeface="Courier New" pitchFamily="49" charset="0"/>
              </a:rPr>
              <a:t>         Capital+(Capital*(.045/4));</a:t>
            </a:r>
            <a:br>
              <a:rPr lang="en-US" b="1" dirty="0">
                <a:latin typeface="Courier New" pitchFamily="49" charset="0"/>
              </a:rPr>
            </a:br>
            <a:r>
              <a:rPr lang="en-US" b="1" dirty="0">
                <a:latin typeface="Courier New" pitchFamily="49" charset="0"/>
              </a:rPr>
              <a:t>         output;</a:t>
            </a:r>
            <a:r>
              <a:rPr lang="en-US" dirty="0"/>
              <a:t> </a:t>
            </a:r>
            <a:endParaRPr lang="en-US" b="1" dirty="0">
              <a:latin typeface="Courier New" pitchFamily="49" charset="0"/>
            </a:endParaRPr>
          </a:p>
          <a:p>
            <a:pPr eaLnBrk="0" hangingPunct="0">
              <a:lnSpc>
                <a:spcPct val="85000"/>
              </a:lnSpc>
              <a:buClr>
                <a:srgbClr val="FFCC00"/>
              </a:buClr>
              <a:buSzPct val="60000"/>
              <a:buFont typeface="Monotype Sorts" pitchFamily="2" charset="2"/>
              <a:buNone/>
            </a:pPr>
            <a:r>
              <a:rPr lang="en-US" b="1" dirty="0">
                <a:latin typeface="Courier New" pitchFamily="49" charset="0"/>
              </a:rPr>
              <a:t>	 end;</a:t>
            </a:r>
            <a:br>
              <a:rPr lang="en-US" b="1" dirty="0">
                <a:latin typeface="Courier New" pitchFamily="49" charset="0"/>
              </a:rPr>
            </a:br>
            <a:r>
              <a:rPr lang="en-US" b="1" dirty="0">
                <a:latin typeface="Courier New" pitchFamily="49" charset="0"/>
              </a:rPr>
              <a:t>   end;</a:t>
            </a:r>
            <a:br>
              <a:rPr lang="en-US" b="1" dirty="0">
                <a:latin typeface="Courier New" pitchFamily="49" charset="0"/>
              </a:rPr>
            </a:br>
            <a:r>
              <a:rPr lang="en-US" b="1" dirty="0">
                <a:latin typeface="Courier New" pitchFamily="49" charset="0"/>
              </a:rPr>
              <a:t>run;</a:t>
            </a:r>
            <a:br>
              <a:rPr lang="en-US" b="1" dirty="0">
                <a:latin typeface="Courier New" pitchFamily="49" charset="0"/>
              </a:rPr>
            </a:br>
            <a:br>
              <a:rPr lang="en-US" b="1" dirty="0">
                <a:latin typeface="Courier New" pitchFamily="49" charset="0"/>
              </a:rPr>
            </a:br>
            <a:r>
              <a:rPr lang="en-US" b="1" dirty="0">
                <a:latin typeface="Courier New" pitchFamily="49" charset="0"/>
              </a:rPr>
              <a:t>proc </a:t>
            </a:r>
            <a:r>
              <a:rPr lang="en-US" b="1" dirty="0">
                <a:solidFill>
                  <a:srgbClr val="000000"/>
                </a:solidFill>
                <a:latin typeface="Courier New" pitchFamily="49" charset="0"/>
              </a:rPr>
              <a:t>print</a:t>
            </a:r>
            <a:r>
              <a:rPr lang="en-US" b="1" dirty="0">
                <a:latin typeface="Courier New" pitchFamily="49" charset="0"/>
              </a:rPr>
              <a:t> data=invest </a:t>
            </a:r>
            <a:r>
              <a:rPr lang="en-US" b="1" dirty="0" err="1">
                <a:latin typeface="Courier New" pitchFamily="49" charset="0"/>
              </a:rPr>
              <a:t>noobs</a:t>
            </a:r>
            <a:r>
              <a:rPr lang="en-US" b="1" dirty="0">
                <a:latin typeface="Courier New" pitchFamily="49" charset="0"/>
              </a:rPr>
              <a:t>;</a:t>
            </a:r>
          </a:p>
          <a:p>
            <a:pPr eaLnBrk="0" hangingPunct="0">
              <a:lnSpc>
                <a:spcPct val="85000"/>
              </a:lnSpc>
              <a:buClr>
                <a:srgbClr val="FFCC00"/>
              </a:buClr>
              <a:buSzPct val="60000"/>
              <a:buFont typeface="Monotype Sorts" pitchFamily="2" charset="2"/>
              <a:buNone/>
            </a:pPr>
            <a:r>
              <a:rPr lang="en-US" b="1" dirty="0">
                <a:latin typeface="Courier New" pitchFamily="49" charset="0"/>
              </a:rPr>
              <a:t>run;</a:t>
            </a:r>
          </a:p>
        </p:txBody>
      </p:sp>
      <p:sp>
        <p:nvSpPr>
          <p:cNvPr id="8" name="Rectangle 5"/>
          <p:cNvSpPr>
            <a:spLocks noChangeArrowheads="1"/>
          </p:cNvSpPr>
          <p:nvPr>
            <p:custDataLst>
              <p:tags r:id="rId2"/>
            </p:custDataLst>
          </p:nvPr>
        </p:nvSpPr>
        <p:spPr bwMode="auto">
          <a:xfrm>
            <a:off x="2248636" y="3850761"/>
            <a:ext cx="130333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9" name="Text Box 8"/>
          <p:cNvSpPr txBox="1">
            <a:spLocks noChangeArrowheads="1"/>
          </p:cNvSpPr>
          <p:nvPr/>
        </p:nvSpPr>
        <p:spPr bwMode="auto">
          <a:xfrm>
            <a:off x="4690298" y="3833606"/>
            <a:ext cx="3638550" cy="482600"/>
          </a:xfrm>
          <a:prstGeom prst="rect">
            <a:avLst/>
          </a:prstGeom>
          <a:solidFill>
            <a:srgbClr val="FFFFFF"/>
          </a:solidFill>
          <a:ln>
            <a:noFill/>
          </a:ln>
          <a:extLst/>
        </p:spPr>
        <p:txBody>
          <a:bodyPr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sz="2000" dirty="0"/>
              <a:t>Partial PROC PRINT Output</a:t>
            </a:r>
          </a:p>
        </p:txBody>
      </p:sp>
      <p:sp>
        <p:nvSpPr>
          <p:cNvPr id="10" name="Rectangle 7"/>
          <p:cNvSpPr>
            <a:spLocks noChangeArrowheads="1"/>
          </p:cNvSpPr>
          <p:nvPr/>
        </p:nvSpPr>
        <p:spPr bwMode="auto">
          <a:xfrm>
            <a:off x="4775336" y="4242981"/>
            <a:ext cx="3740150" cy="2095500"/>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sz="1600" b="1">
                <a:solidFill>
                  <a:srgbClr val="000000"/>
                </a:solidFill>
                <a:latin typeface="SAS Monospace" pitchFamily="49" charset="0"/>
              </a:rPr>
              <a:t> Year     Capital    Quarter</a:t>
            </a:r>
          </a:p>
          <a:p>
            <a:pPr eaLnBrk="0" hangingPunct="0"/>
            <a:endParaRPr lang="en-US" sz="1600" b="1">
              <a:solidFill>
                <a:srgbClr val="000000"/>
              </a:solidFill>
              <a:latin typeface="SAS Monospace" pitchFamily="49" charset="0"/>
            </a:endParaRPr>
          </a:p>
          <a:p>
            <a:pPr eaLnBrk="0" hangingPunct="0"/>
            <a:r>
              <a:rPr lang="en-US" sz="1600" b="1">
                <a:solidFill>
                  <a:srgbClr val="000000"/>
                </a:solidFill>
                <a:latin typeface="SAS Monospace" pitchFamily="49" charset="0"/>
              </a:rPr>
              <a:t>   1      5056.25       1</a:t>
            </a:r>
          </a:p>
          <a:p>
            <a:pPr eaLnBrk="0" hangingPunct="0"/>
            <a:r>
              <a:rPr lang="en-US" sz="1600" b="1">
                <a:solidFill>
                  <a:srgbClr val="000000"/>
                </a:solidFill>
                <a:latin typeface="SAS Monospace" pitchFamily="49" charset="0"/>
              </a:rPr>
              <a:t>   1      5113.13       2</a:t>
            </a:r>
          </a:p>
          <a:p>
            <a:pPr eaLnBrk="0" hangingPunct="0"/>
            <a:r>
              <a:rPr lang="en-US" sz="1600" b="1">
                <a:solidFill>
                  <a:srgbClr val="000000"/>
                </a:solidFill>
                <a:latin typeface="SAS Monospace" pitchFamily="49" charset="0"/>
              </a:rPr>
              <a:t>   1      5170.66       3</a:t>
            </a:r>
          </a:p>
          <a:p>
            <a:pPr eaLnBrk="0" hangingPunct="0"/>
            <a:r>
              <a:rPr lang="en-US" sz="1600" b="1">
                <a:solidFill>
                  <a:srgbClr val="000000"/>
                </a:solidFill>
                <a:latin typeface="SAS Monospace" pitchFamily="49" charset="0"/>
              </a:rPr>
              <a:t>   1      5228.83       4</a:t>
            </a:r>
          </a:p>
          <a:p>
            <a:pPr eaLnBrk="0" hangingPunct="0"/>
            <a:r>
              <a:rPr lang="en-US" sz="1600" b="1">
                <a:solidFill>
                  <a:srgbClr val="000000"/>
                </a:solidFill>
                <a:latin typeface="SAS Monospace" pitchFamily="49" charset="0"/>
              </a:rPr>
              <a:t>   2     10343.90       1</a:t>
            </a:r>
          </a:p>
          <a:p>
            <a:pPr eaLnBrk="0" hangingPunct="0"/>
            <a:r>
              <a:rPr lang="en-US" sz="1600" b="1">
                <a:solidFill>
                  <a:srgbClr val="000000"/>
                </a:solidFill>
                <a:latin typeface="SAS Monospace" pitchFamily="49" charset="0"/>
              </a:rPr>
              <a:t>   2     10460.27       2</a:t>
            </a:r>
          </a:p>
        </p:txBody>
      </p:sp>
      <p:sp>
        <p:nvSpPr>
          <p:cNvPr id="3" name="Program Name"/>
          <p:cNvSpPr txBox="1"/>
          <p:nvPr/>
        </p:nvSpPr>
        <p:spPr bwMode="auto">
          <a:xfrm>
            <a:off x="7829550" y="6370320"/>
            <a:ext cx="11063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p207a03s</a:t>
            </a:r>
          </a:p>
        </p:txBody>
      </p:sp>
    </p:spTree>
    <p:custDataLst>
      <p:tags r:id="rId1"/>
    </p:custDataLst>
    <p:extLst>
      <p:ext uri="{BB962C8B-B14F-4D97-AF65-F5344CB8AC3E}">
        <p14:creationId xmlns:p14="http://schemas.microsoft.com/office/powerpoint/2010/main" val="8564517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L:\graphics\soft_blue_ova_horizl_no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96" y="4432807"/>
            <a:ext cx="5067300" cy="2606040"/>
          </a:xfrm>
          <a:prstGeom prst="rect">
            <a:avLst/>
          </a:prstGeom>
          <a:noFill/>
          <a:extLst>
            <a:ext uri="{909E8E84-426E-40DD-AFC4-6F175D3DCCD1}">
              <a14:hiddenFill xmlns:a14="http://schemas.microsoft.com/office/drawing/2010/main">
                <a:solidFill>
                  <a:srgbClr val="FFFFFF"/>
                </a:solidFill>
              </a14:hiddenFill>
            </a:ext>
          </a:extLst>
        </p:spPr>
      </p:pic>
      <p:sp>
        <p:nvSpPr>
          <p:cNvPr id="63490" name="Rectangle 2"/>
          <p:cNvSpPr>
            <a:spLocks noGrp="1" noChangeArrowheads="1"/>
          </p:cNvSpPr>
          <p:nvPr>
            <p:ph type="title"/>
          </p:nvPr>
        </p:nvSpPr>
        <p:spPr/>
        <p:txBody>
          <a:bodyPr/>
          <a:lstStyle/>
          <a:p>
            <a:r>
              <a:rPr lang="en-US"/>
              <a:t>Business Scenario</a:t>
            </a:r>
          </a:p>
        </p:txBody>
      </p:sp>
      <p:sp>
        <p:nvSpPr>
          <p:cNvPr id="63491" name="Rectangle 3"/>
          <p:cNvSpPr>
            <a:spLocks noGrp="1" noChangeArrowheads="1"/>
          </p:cNvSpPr>
          <p:nvPr>
            <p:ph idx="1"/>
          </p:nvPr>
        </p:nvSpPr>
        <p:spPr>
          <a:xfrm>
            <a:off x="685800" y="1071563"/>
            <a:ext cx="7769225" cy="4267200"/>
          </a:xfrm>
        </p:spPr>
        <p:txBody>
          <a:bodyPr/>
          <a:lstStyle/>
          <a:p>
            <a:r>
              <a:rPr lang="en-US" dirty="0"/>
              <a:t>Compare the final results of investing $5,000 a year </a:t>
            </a:r>
            <a:br>
              <a:rPr lang="en-US" dirty="0"/>
            </a:br>
            <a:r>
              <a:rPr lang="en-US" dirty="0"/>
              <a:t>for five years in three different banks that compound interest quarterly. Assume that each bank has a fixed interest rate, stored in the </a:t>
            </a:r>
            <a:r>
              <a:rPr lang="en-US" b="1" dirty="0" err="1">
                <a:latin typeface="Arial"/>
              </a:rPr>
              <a:t>orion.banks</a:t>
            </a:r>
            <a:r>
              <a:rPr lang="en-US" dirty="0"/>
              <a:t> data set.</a:t>
            </a:r>
          </a:p>
          <a:p>
            <a:endParaRPr lang="en-US" sz="800" dirty="0"/>
          </a:p>
          <a:p>
            <a:r>
              <a:rPr lang="en-US" dirty="0"/>
              <a:t>Listing of </a:t>
            </a:r>
            <a:r>
              <a:rPr lang="en-US" b="1" dirty="0" err="1">
                <a:latin typeface="Arial"/>
              </a:rPr>
              <a:t>orion.banks</a:t>
            </a:r>
            <a:endParaRPr lang="en-US" b="1" dirty="0">
              <a:latin typeface="Arial"/>
            </a:endParaRPr>
          </a:p>
        </p:txBody>
      </p:sp>
      <p:sp>
        <p:nvSpPr>
          <p:cNvPr id="6" name="Slide Number Placeholder 3"/>
          <p:cNvSpPr>
            <a:spLocks noGrp="1"/>
          </p:cNvSpPr>
          <p:nvPr>
            <p:ph type="sldNum" sz="quarter" idx="10"/>
          </p:nvPr>
        </p:nvSpPr>
        <p:spPr/>
        <p:txBody>
          <a:bodyPr/>
          <a:lstStyle/>
          <a:p>
            <a:pPr>
              <a:defRPr/>
            </a:pPr>
            <a:fld id="{437FA2AB-78E4-4CFD-8C74-34D9536315C6}" type="slidenum">
              <a:rPr lang="en-US"/>
              <a:pPr>
                <a:defRPr/>
              </a:pPr>
              <a:t>53</a:t>
            </a:fld>
            <a:endParaRPr lang="en-US" b="0" dirty="0">
              <a:latin typeface="Times New Roman" pitchFamily="18" charset="0"/>
            </a:endParaRPr>
          </a:p>
        </p:txBody>
      </p:sp>
      <p:sp>
        <p:nvSpPr>
          <p:cNvPr id="63493"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63494" name="Text Box 6"/>
          <p:cNvSpPr txBox="1">
            <a:spLocks noChangeArrowheads="1"/>
          </p:cNvSpPr>
          <p:nvPr/>
        </p:nvSpPr>
        <p:spPr bwMode="auto">
          <a:xfrm>
            <a:off x="720725" y="3125146"/>
            <a:ext cx="6711950" cy="16954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           Name                Rate</a:t>
            </a:r>
          </a:p>
          <a:p>
            <a:pPr>
              <a:lnSpc>
                <a:spcPct val="85000"/>
              </a:lnSpc>
            </a:pPr>
            <a:endParaRPr lang="en-US" b="1" dirty="0">
              <a:latin typeface="Courier New" pitchFamily="49" charset="0"/>
            </a:endParaRPr>
          </a:p>
          <a:p>
            <a:pPr>
              <a:lnSpc>
                <a:spcPct val="85000"/>
              </a:lnSpc>
            </a:pPr>
            <a:r>
              <a:rPr lang="en-US" b="1" dirty="0">
                <a:latin typeface="Courier New" pitchFamily="49" charset="0"/>
              </a:rPr>
              <a:t>Carolina Bank and Trust       0.0318</a:t>
            </a:r>
          </a:p>
          <a:p>
            <a:pPr>
              <a:lnSpc>
                <a:spcPct val="85000"/>
              </a:lnSpc>
            </a:pPr>
            <a:r>
              <a:rPr lang="en-US" b="1" dirty="0">
                <a:latin typeface="Courier New" pitchFamily="49" charset="0"/>
              </a:rPr>
              <a:t>State Savings Bank            0.0321</a:t>
            </a:r>
          </a:p>
          <a:p>
            <a:pPr>
              <a:lnSpc>
                <a:spcPct val="85000"/>
              </a:lnSpc>
            </a:pPr>
            <a:r>
              <a:rPr lang="en-US" b="1" dirty="0">
                <a:latin typeface="Courier New" pitchFamily="49" charset="0"/>
              </a:rPr>
              <a:t>National Savings and Trust    0.0328</a:t>
            </a:r>
          </a:p>
        </p:txBody>
      </p:sp>
      <p:pic>
        <p:nvPicPr>
          <p:cNvPr id="2050" name="Picture 2" descr="C:\Users\sassff\AppData\Local\Microsoft\Windows\Temporary Internet Files\Content.IE5\8DZWBKAR\MC90044038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0409" y="4467706"/>
            <a:ext cx="2268019" cy="22680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ashq\root\dept\PSD\GRAPHICS\Illustrations\Currency\fiveThousan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956719">
            <a:off x="5689961" y="5386992"/>
            <a:ext cx="1668787" cy="77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143064"/>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Using Nested DO Loops with a SET Statement</a:t>
            </a:r>
          </a:p>
        </p:txBody>
      </p:sp>
      <p:sp>
        <p:nvSpPr>
          <p:cNvPr id="4" name="Content Placeholder 3"/>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There are three observations in </a:t>
            </a:r>
            <a:r>
              <a:rPr lang="en-US" b="1" dirty="0" err="1"/>
              <a:t>orion.banks</a:t>
            </a:r>
            <a:r>
              <a:rPr lang="en-US" dirty="0"/>
              <a:t>. Therefore, there are three iterations of the DATA step. </a:t>
            </a:r>
            <a:r>
              <a:rPr lang="en-US" b="1" dirty="0"/>
              <a:t>Capital</a:t>
            </a:r>
            <a:r>
              <a:rPr lang="en-US" dirty="0"/>
              <a:t> must be set to zero on each iteration of the DATA step.</a:t>
            </a:r>
          </a:p>
          <a:p>
            <a:endParaRPr lang="en-US" dirty="0"/>
          </a:p>
        </p:txBody>
      </p:sp>
      <p:sp>
        <p:nvSpPr>
          <p:cNvPr id="15" name="Slide Number Placeholder 3"/>
          <p:cNvSpPr>
            <a:spLocks noGrp="1"/>
          </p:cNvSpPr>
          <p:nvPr>
            <p:ph type="sldNum" sz="quarter" idx="10"/>
          </p:nvPr>
        </p:nvSpPr>
        <p:spPr/>
        <p:txBody>
          <a:bodyPr/>
          <a:lstStyle/>
          <a:p>
            <a:fld id="{AAF12F20-E7FC-4276-B993-8911C29680A0}" type="slidenum">
              <a:rPr lang="en-US" smtClean="0"/>
              <a:pPr/>
              <a:t>54</a:t>
            </a:fld>
            <a:endParaRPr lang="en-US" dirty="0"/>
          </a:p>
        </p:txBody>
      </p:sp>
      <p:sp>
        <p:nvSpPr>
          <p:cNvPr id="64516" name="Text Box 21"/>
          <p:cNvSpPr txBox="1">
            <a:spLocks noChangeArrowheads="1"/>
          </p:cNvSpPr>
          <p:nvPr/>
        </p:nvSpPr>
        <p:spPr bwMode="auto">
          <a:xfrm>
            <a:off x="1179513" y="1068388"/>
            <a:ext cx="6711950" cy="3251200"/>
          </a:xfrm>
          <a:prstGeom prst="rect">
            <a:avLst/>
          </a:prstGeom>
          <a:solidFill>
            <a:srgbClr val="FFFFFF"/>
          </a:solidFill>
          <a:ln w="1905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buClr>
                <a:schemeClr val="tx1"/>
              </a:buClr>
              <a:buFont typeface="Monotype Sorts" pitchFamily="2" charset="2"/>
              <a:buNone/>
            </a:pPr>
            <a:r>
              <a:rPr lang="en-US" b="1" dirty="0">
                <a:latin typeface="Courier New" pitchFamily="49" charset="0"/>
              </a:rPr>
              <a:t>data invest(drop=Quarter Year);</a:t>
            </a:r>
          </a:p>
          <a:p>
            <a:pPr>
              <a:lnSpc>
                <a:spcPct val="85000"/>
              </a:lnSpc>
              <a:buClr>
                <a:schemeClr val="tx1"/>
              </a:buClr>
              <a:buFont typeface="Monotype Sorts" pitchFamily="2" charset="2"/>
              <a:buNone/>
            </a:pPr>
            <a:r>
              <a:rPr lang="en-US" b="1" dirty="0">
                <a:latin typeface="Courier New" pitchFamily="49" charset="0"/>
              </a:rPr>
              <a:t>   set </a:t>
            </a:r>
            <a:r>
              <a:rPr lang="en-US" b="1" dirty="0" err="1">
                <a:latin typeface="Courier New" pitchFamily="49" charset="0"/>
              </a:rPr>
              <a:t>orion.banks</a:t>
            </a:r>
            <a:r>
              <a:rPr lang="en-US" b="1" dirty="0">
                <a:latin typeface="Courier New" pitchFamily="49" charset="0"/>
              </a:rPr>
              <a:t>;</a:t>
            </a:r>
          </a:p>
          <a:p>
            <a:pPr>
              <a:lnSpc>
                <a:spcPct val="85000"/>
              </a:lnSpc>
              <a:buClr>
                <a:schemeClr val="tx1"/>
              </a:buClr>
              <a:buFont typeface="Monotype Sorts" pitchFamily="2" charset="2"/>
              <a:buNone/>
            </a:pPr>
            <a:r>
              <a:rPr lang="en-US" b="1" dirty="0">
                <a:latin typeface="Courier New" pitchFamily="49" charset="0"/>
              </a:rPr>
              <a:t>   Capital=0;</a:t>
            </a:r>
          </a:p>
          <a:p>
            <a:pPr>
              <a:lnSpc>
                <a:spcPct val="85000"/>
              </a:lnSpc>
              <a:buClr>
                <a:schemeClr val="tx1"/>
              </a:buClr>
              <a:buFont typeface="Monotype Sorts" pitchFamily="2" charset="2"/>
              <a:buNone/>
            </a:pPr>
            <a:r>
              <a:rPr lang="en-US" b="1" dirty="0">
                <a:latin typeface="Courier New" pitchFamily="49" charset="0"/>
              </a:rPr>
              <a:t>   do Year=1 to 5;</a:t>
            </a:r>
          </a:p>
          <a:p>
            <a:pPr>
              <a:lnSpc>
                <a:spcPct val="85000"/>
              </a:lnSpc>
              <a:buClr>
                <a:schemeClr val="tx1"/>
              </a:buClr>
              <a:buFont typeface="Monotype Sorts" pitchFamily="2" charset="2"/>
              <a:buNone/>
            </a:pPr>
            <a:r>
              <a:rPr lang="en-US" b="1" dirty="0">
                <a:latin typeface="Courier New" pitchFamily="49" charset="0"/>
              </a:rPr>
              <a:t>      Capital+5000;</a:t>
            </a:r>
          </a:p>
          <a:p>
            <a:pPr>
              <a:lnSpc>
                <a:spcPct val="85000"/>
              </a:lnSpc>
              <a:buClr>
                <a:schemeClr val="tx1"/>
              </a:buClr>
              <a:buFont typeface="Monotype Sorts" pitchFamily="2" charset="2"/>
              <a:buNone/>
            </a:pPr>
            <a:r>
              <a:rPr lang="en-US" b="1" dirty="0">
                <a:latin typeface="Courier New" pitchFamily="49" charset="0"/>
              </a:rPr>
              <a:t>      do Quarter=1 to 4;</a:t>
            </a:r>
          </a:p>
          <a:p>
            <a:pPr>
              <a:lnSpc>
                <a:spcPct val="85000"/>
              </a:lnSpc>
              <a:buClr>
                <a:schemeClr val="tx1"/>
              </a:buClr>
              <a:buFont typeface="Monotype Sorts" pitchFamily="2" charset="2"/>
              <a:buNone/>
            </a:pPr>
            <a:r>
              <a:rPr lang="en-US" b="1" dirty="0">
                <a:latin typeface="Courier New" pitchFamily="49" charset="0"/>
              </a:rPr>
              <a:t>         Capital+(Capital*(Rate/4));</a:t>
            </a:r>
          </a:p>
          <a:p>
            <a:pPr>
              <a:lnSpc>
                <a:spcPct val="85000"/>
              </a:lnSpc>
              <a:buClr>
                <a:schemeClr val="tx1"/>
              </a:buClr>
              <a:buFont typeface="Monotype Sorts" pitchFamily="2" charset="2"/>
              <a:buNone/>
            </a:pPr>
            <a:r>
              <a:rPr lang="en-US" b="1" dirty="0">
                <a:latin typeface="Courier New" pitchFamily="49" charset="0"/>
              </a:rPr>
              <a:t>      end;</a:t>
            </a:r>
          </a:p>
          <a:p>
            <a:pPr>
              <a:lnSpc>
                <a:spcPct val="85000"/>
              </a:lnSpc>
              <a:buClr>
                <a:schemeClr val="tx1"/>
              </a:buClr>
              <a:buFont typeface="Monotype Sorts" pitchFamily="2" charset="2"/>
              <a:buNone/>
            </a:pPr>
            <a:r>
              <a:rPr lang="en-US" b="1" dirty="0">
                <a:latin typeface="Courier New" pitchFamily="49" charset="0"/>
              </a:rPr>
              <a:t>   end;</a:t>
            </a:r>
          </a:p>
          <a:p>
            <a:pPr>
              <a:lnSpc>
                <a:spcPct val="85000"/>
              </a:lnSpc>
              <a:buClr>
                <a:schemeClr val="tx1"/>
              </a:buClr>
              <a:buFont typeface="Monotype Sorts" pitchFamily="2" charset="2"/>
              <a:buNone/>
            </a:pPr>
            <a:r>
              <a:rPr lang="en-US" b="1" dirty="0">
                <a:latin typeface="Courier New" pitchFamily="49" charset="0"/>
              </a:rPr>
              <a:t>run;</a:t>
            </a:r>
          </a:p>
        </p:txBody>
      </p:sp>
      <p:sp>
        <p:nvSpPr>
          <p:cNvPr id="64517" name="AutoShape 6"/>
          <p:cNvSpPr>
            <a:spLocks/>
          </p:cNvSpPr>
          <p:nvPr/>
        </p:nvSpPr>
        <p:spPr bwMode="auto">
          <a:xfrm>
            <a:off x="1435100" y="2233613"/>
            <a:ext cx="322263" cy="1552575"/>
          </a:xfrm>
          <a:prstGeom prst="leftBrace">
            <a:avLst>
              <a:gd name="adj1" fmla="val 40148"/>
              <a:gd name="adj2" fmla="val 50000"/>
            </a:avLst>
          </a:prstGeom>
          <a:noFill/>
          <a:ln w="19050">
            <a:solidFill>
              <a:srgbClr val="00349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noProof="1">
              <a:solidFill>
                <a:schemeClr val="bg1"/>
              </a:solidFill>
            </a:endParaRPr>
          </a:p>
        </p:txBody>
      </p:sp>
      <p:sp>
        <p:nvSpPr>
          <p:cNvPr id="64518" name="AutoShape 7"/>
          <p:cNvSpPr>
            <a:spLocks/>
          </p:cNvSpPr>
          <p:nvPr/>
        </p:nvSpPr>
        <p:spPr bwMode="auto">
          <a:xfrm>
            <a:off x="1973263" y="2830513"/>
            <a:ext cx="322262" cy="658812"/>
          </a:xfrm>
          <a:prstGeom prst="leftBrace">
            <a:avLst>
              <a:gd name="adj1" fmla="val 17036"/>
              <a:gd name="adj2" fmla="val 50000"/>
            </a:avLst>
          </a:prstGeom>
          <a:noFill/>
          <a:ln w="19050">
            <a:solidFill>
              <a:srgbClr val="9C040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64519" name="Text Box 8"/>
          <p:cNvSpPr txBox="1">
            <a:spLocks noChangeArrowheads="1"/>
          </p:cNvSpPr>
          <p:nvPr/>
        </p:nvSpPr>
        <p:spPr bwMode="auto">
          <a:xfrm>
            <a:off x="1444625" y="2930525"/>
            <a:ext cx="523875" cy="457200"/>
          </a:xfrm>
          <a:prstGeom prst="rect">
            <a:avLst/>
          </a:prstGeom>
          <a:solidFill>
            <a:srgbClr val="9C0409"/>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b="1">
                <a:solidFill>
                  <a:srgbClr val="FFFFFF"/>
                </a:solidFill>
              </a:rPr>
              <a:t>4</a:t>
            </a:r>
            <a:r>
              <a:rPr lang="en-US" b="1" i="1">
                <a:solidFill>
                  <a:srgbClr val="FFFFFF"/>
                </a:solidFill>
              </a:rPr>
              <a:t>x</a:t>
            </a:r>
          </a:p>
        </p:txBody>
      </p:sp>
      <p:sp>
        <p:nvSpPr>
          <p:cNvPr id="64520" name="AutoShape 9"/>
          <p:cNvSpPr>
            <a:spLocks/>
          </p:cNvSpPr>
          <p:nvPr/>
        </p:nvSpPr>
        <p:spPr bwMode="auto">
          <a:xfrm>
            <a:off x="903288" y="1322388"/>
            <a:ext cx="322262" cy="2784475"/>
          </a:xfrm>
          <a:prstGeom prst="leftBrace">
            <a:avLst>
              <a:gd name="adj1" fmla="val 72003"/>
              <a:gd name="adj2" fmla="val 50000"/>
            </a:avLst>
          </a:prstGeom>
          <a:noFill/>
          <a:ln w="19050">
            <a:solidFill>
              <a:srgbClr val="9C040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noProof="1">
              <a:solidFill>
                <a:schemeClr val="bg1"/>
              </a:solidFill>
            </a:endParaRPr>
          </a:p>
        </p:txBody>
      </p:sp>
      <p:sp>
        <p:nvSpPr>
          <p:cNvPr id="64521" name="Text Box 10"/>
          <p:cNvSpPr txBox="1">
            <a:spLocks noChangeArrowheads="1"/>
          </p:cNvSpPr>
          <p:nvPr/>
        </p:nvSpPr>
        <p:spPr bwMode="auto">
          <a:xfrm>
            <a:off x="879475" y="2786063"/>
            <a:ext cx="523875" cy="457200"/>
          </a:xfrm>
          <a:prstGeom prst="rect">
            <a:avLst/>
          </a:prstGeom>
          <a:solidFill>
            <a:srgbClr val="00349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b="1">
                <a:solidFill>
                  <a:srgbClr val="FFFFFF"/>
                </a:solidFill>
              </a:rPr>
              <a:t>5</a:t>
            </a:r>
            <a:r>
              <a:rPr lang="en-US" b="1" i="1">
                <a:solidFill>
                  <a:srgbClr val="FFFFFF"/>
                </a:solidFill>
              </a:rPr>
              <a:t>x</a:t>
            </a:r>
          </a:p>
        </p:txBody>
      </p:sp>
      <p:sp>
        <p:nvSpPr>
          <p:cNvPr id="64522" name="Text Box 11"/>
          <p:cNvSpPr txBox="1">
            <a:spLocks noChangeArrowheads="1"/>
          </p:cNvSpPr>
          <p:nvPr/>
        </p:nvSpPr>
        <p:spPr bwMode="auto">
          <a:xfrm>
            <a:off x="296863" y="2481263"/>
            <a:ext cx="523875" cy="457200"/>
          </a:xfrm>
          <a:prstGeom prst="rect">
            <a:avLst/>
          </a:prstGeom>
          <a:solidFill>
            <a:srgbClr val="9C0409"/>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b="1">
                <a:solidFill>
                  <a:srgbClr val="FFFFFF"/>
                </a:solidFill>
              </a:rPr>
              <a:t>3</a:t>
            </a:r>
            <a:r>
              <a:rPr lang="en-US" b="1" i="1">
                <a:solidFill>
                  <a:srgbClr val="FFFFFF"/>
                </a:solidFill>
              </a:rPr>
              <a:t>x</a:t>
            </a:r>
          </a:p>
        </p:txBody>
      </p:sp>
      <p:sp>
        <p:nvSpPr>
          <p:cNvPr id="64523" name="Text Box 17"/>
          <p:cNvSpPr txBox="1">
            <a:spLocks noChangeArrowheads="1"/>
          </p:cNvSpPr>
          <p:nvPr/>
        </p:nvSpPr>
        <p:spPr bwMode="auto">
          <a:xfrm>
            <a:off x="6705600" y="6381750"/>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1">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endParaRPr lang="en-US" sz="1800" b="1" noProof="1">
              <a:solidFill>
                <a:schemeClr val="tx2"/>
              </a:solidFill>
              <a:cs typeface="Times New Roman" pitchFamily="18" charset="0"/>
            </a:endParaRPr>
          </a:p>
        </p:txBody>
      </p:sp>
      <p:sp>
        <p:nvSpPr>
          <p:cNvPr id="64524" name="Text Box 22"/>
          <p:cNvSpPr txBox="1">
            <a:spLocks noChangeArrowheads="1"/>
          </p:cNvSpPr>
          <p:nvPr/>
        </p:nvSpPr>
        <p:spPr bwMode="auto">
          <a:xfrm>
            <a:off x="7935913" y="6324600"/>
            <a:ext cx="9985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p207d09</a:t>
            </a:r>
          </a:p>
        </p:txBody>
      </p:sp>
      <p:sp>
        <p:nvSpPr>
          <p:cNvPr id="64528" name="Rectangle 15"/>
          <p:cNvSpPr>
            <a:spLocks noChangeArrowheads="1"/>
          </p:cNvSpPr>
          <p:nvPr>
            <p:custDataLst>
              <p:tags r:id="rId1"/>
            </p:custDataLst>
          </p:nvPr>
        </p:nvSpPr>
        <p:spPr bwMode="auto">
          <a:xfrm>
            <a:off x="6134100" y="2984500"/>
            <a:ext cx="747713" cy="287338"/>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eaLnBrk="0" hangingPunct="0"/>
            <a:endParaRPr lang="en-US"/>
          </a:p>
        </p:txBody>
      </p:sp>
      <p:sp>
        <p:nvSpPr>
          <p:cNvPr id="2" name="Rectangle 1"/>
          <p:cNvSpPr/>
          <p:nvPr>
            <p:custDataLst>
              <p:tags r:id="rId2"/>
            </p:custDataLst>
          </p:nvPr>
        </p:nvSpPr>
        <p:spPr bwMode="auto">
          <a:xfrm>
            <a:off x="1778001" y="1430084"/>
            <a:ext cx="292106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3" name="Rectangle 2"/>
          <p:cNvSpPr/>
          <p:nvPr>
            <p:custDataLst>
              <p:tags r:id="rId3"/>
            </p:custDataLst>
          </p:nvPr>
        </p:nvSpPr>
        <p:spPr bwMode="auto">
          <a:xfrm>
            <a:off x="1778001" y="1740980"/>
            <a:ext cx="1825688"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Execution: Nested DO Loops</a:t>
            </a:r>
          </a:p>
        </p:txBody>
      </p:sp>
      <p:sp>
        <p:nvSpPr>
          <p:cNvPr id="40" name="Slide Number Placeholder 3"/>
          <p:cNvSpPr>
            <a:spLocks noGrp="1"/>
          </p:cNvSpPr>
          <p:nvPr>
            <p:ph type="sldNum" sz="quarter" idx="10"/>
          </p:nvPr>
        </p:nvSpPr>
        <p:spPr/>
        <p:txBody>
          <a:bodyPr/>
          <a:lstStyle/>
          <a:p>
            <a:pPr>
              <a:defRPr/>
            </a:pPr>
            <a:fld id="{2F0091F6-ED7B-4CCD-BA30-A815EF15B1AC}" type="slidenum">
              <a:rPr lang="en-US"/>
              <a:pPr>
                <a:defRPr/>
              </a:pPr>
              <a:t>55</a:t>
            </a:fld>
            <a:endParaRPr lang="en-US" b="0" dirty="0">
              <a:latin typeface="Times New Roman" pitchFamily="18" charset="0"/>
            </a:endParaRPr>
          </a:p>
        </p:txBody>
      </p:sp>
      <p:sp>
        <p:nvSpPr>
          <p:cNvPr id="65540" name="Animation Flag"/>
          <p:cNvSpPr txBox="1">
            <a:spLocks noChangeArrowheads="1"/>
          </p:cNvSpPr>
          <p:nvPr/>
        </p:nvSpPr>
        <p:spPr bwMode="auto">
          <a:xfrm>
            <a:off x="8581328"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b="1">
                <a:latin typeface="Arial"/>
              </a:rPr>
              <a:t>...</a:t>
            </a:r>
          </a:p>
        </p:txBody>
      </p:sp>
      <p:sp>
        <p:nvSpPr>
          <p:cNvPr id="65541" name="Text Box 35"/>
          <p:cNvSpPr txBox="1">
            <a:spLocks noChangeArrowheads="1"/>
          </p:cNvSpPr>
          <p:nvPr/>
        </p:nvSpPr>
        <p:spPr bwMode="auto">
          <a:xfrm>
            <a:off x="1179513" y="1068388"/>
            <a:ext cx="6711950" cy="32512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buClr>
                <a:schemeClr val="tx1"/>
              </a:buClr>
              <a:buFont typeface="Monotype Sorts" pitchFamily="2" charset="2"/>
              <a:buNone/>
            </a:pPr>
            <a:r>
              <a:rPr lang="en-US" b="1">
                <a:latin typeface="Courier New" pitchFamily="49" charset="0"/>
              </a:rPr>
              <a:t>data invest(drop=Quarter Year);</a:t>
            </a:r>
          </a:p>
          <a:p>
            <a:pPr>
              <a:lnSpc>
                <a:spcPct val="85000"/>
              </a:lnSpc>
              <a:buClr>
                <a:schemeClr val="tx1"/>
              </a:buClr>
              <a:buFont typeface="Monotype Sorts" pitchFamily="2" charset="2"/>
              <a:buNone/>
            </a:pPr>
            <a:r>
              <a:rPr lang="en-US" b="1">
                <a:latin typeface="Courier New" pitchFamily="49" charset="0"/>
              </a:rPr>
              <a:t>   set orion.banks;</a:t>
            </a:r>
          </a:p>
          <a:p>
            <a:pPr>
              <a:lnSpc>
                <a:spcPct val="85000"/>
              </a:lnSpc>
              <a:buClr>
                <a:schemeClr val="tx1"/>
              </a:buClr>
              <a:buFont typeface="Monotype Sorts" pitchFamily="2" charset="2"/>
              <a:buNone/>
            </a:pPr>
            <a:r>
              <a:rPr lang="en-US" b="1">
                <a:latin typeface="Courier New" pitchFamily="49" charset="0"/>
              </a:rPr>
              <a:t>   Capital=0;</a:t>
            </a:r>
          </a:p>
          <a:p>
            <a:pPr>
              <a:lnSpc>
                <a:spcPct val="85000"/>
              </a:lnSpc>
              <a:buClr>
                <a:schemeClr val="tx1"/>
              </a:buClr>
              <a:buFont typeface="Monotype Sorts" pitchFamily="2" charset="2"/>
              <a:buNone/>
            </a:pPr>
            <a:r>
              <a:rPr lang="en-US" b="1">
                <a:latin typeface="Courier New" pitchFamily="49" charset="0"/>
              </a:rPr>
              <a:t>   do Year=1 to 5;</a:t>
            </a:r>
          </a:p>
          <a:p>
            <a:pPr>
              <a:lnSpc>
                <a:spcPct val="85000"/>
              </a:lnSpc>
              <a:buClr>
                <a:schemeClr val="tx1"/>
              </a:buClr>
              <a:buFont typeface="Monotype Sorts" pitchFamily="2" charset="2"/>
              <a:buNone/>
            </a:pPr>
            <a:r>
              <a:rPr lang="en-US" b="1">
                <a:latin typeface="Courier New" pitchFamily="49" charset="0"/>
              </a:rPr>
              <a:t>      Capital+5000;</a:t>
            </a:r>
          </a:p>
          <a:p>
            <a:pPr>
              <a:lnSpc>
                <a:spcPct val="85000"/>
              </a:lnSpc>
              <a:buClr>
                <a:schemeClr val="tx1"/>
              </a:buClr>
              <a:buFont typeface="Monotype Sorts" pitchFamily="2" charset="2"/>
              <a:buNone/>
            </a:pPr>
            <a:r>
              <a:rPr lang="en-US" b="1">
                <a:latin typeface="Courier New" pitchFamily="49" charset="0"/>
              </a:rPr>
              <a:t>      do Quarter=1 to 4;</a:t>
            </a:r>
          </a:p>
          <a:p>
            <a:pPr>
              <a:lnSpc>
                <a:spcPct val="85000"/>
              </a:lnSpc>
              <a:buClr>
                <a:schemeClr val="tx1"/>
              </a:buClr>
              <a:buFont typeface="Monotype Sorts" pitchFamily="2" charset="2"/>
              <a:buNone/>
            </a:pPr>
            <a:r>
              <a:rPr lang="en-US" b="1">
                <a:latin typeface="Courier New" pitchFamily="49" charset="0"/>
              </a:rPr>
              <a:t>         Capital+(Capital*(Rate/4));</a:t>
            </a:r>
          </a:p>
          <a:p>
            <a:pPr>
              <a:lnSpc>
                <a:spcPct val="85000"/>
              </a:lnSpc>
              <a:buClr>
                <a:schemeClr val="tx1"/>
              </a:buClr>
              <a:buFont typeface="Monotype Sorts" pitchFamily="2" charset="2"/>
              <a:buNone/>
            </a:pPr>
            <a:r>
              <a:rPr lang="en-US" b="1">
                <a:latin typeface="Courier New" pitchFamily="49" charset="0"/>
              </a:rPr>
              <a:t>      end;</a:t>
            </a:r>
          </a:p>
          <a:p>
            <a:pPr>
              <a:lnSpc>
                <a:spcPct val="85000"/>
              </a:lnSpc>
              <a:buClr>
                <a:schemeClr val="tx1"/>
              </a:buClr>
              <a:buFont typeface="Monotype Sorts" pitchFamily="2" charset="2"/>
              <a:buNone/>
            </a:pPr>
            <a:r>
              <a:rPr lang="en-US" b="1">
                <a:latin typeface="Courier New" pitchFamily="49" charset="0"/>
              </a:rPr>
              <a:t>   end;</a:t>
            </a:r>
          </a:p>
          <a:p>
            <a:pPr>
              <a:lnSpc>
                <a:spcPct val="85000"/>
              </a:lnSpc>
              <a:buClr>
                <a:schemeClr val="tx1"/>
              </a:buClr>
              <a:buFont typeface="Monotype Sorts" pitchFamily="2" charset="2"/>
              <a:buNone/>
            </a:pPr>
            <a:r>
              <a:rPr lang="en-US" b="1">
                <a:latin typeface="Courier New" pitchFamily="49" charset="0"/>
              </a:rPr>
              <a:t>run;</a:t>
            </a:r>
          </a:p>
        </p:txBody>
      </p:sp>
      <p:graphicFrame>
        <p:nvGraphicFramePr>
          <p:cNvPr id="163119" name="Group 303"/>
          <p:cNvGraphicFramePr>
            <a:graphicFrameLocks noGrp="1"/>
          </p:cNvGraphicFramePr>
          <p:nvPr/>
        </p:nvGraphicFramePr>
        <p:xfrm>
          <a:off x="519113" y="4954588"/>
          <a:ext cx="7772400" cy="1057300"/>
        </p:xfrm>
        <a:graphic>
          <a:graphicData uri="http://schemas.openxmlformats.org/drawingml/2006/table">
            <a:tbl>
              <a:tblPr/>
              <a:tblGrid>
                <a:gridCol w="3963987">
                  <a:extLst>
                    <a:ext uri="{9D8B030D-6E8A-4147-A177-3AD203B41FA5}">
                      <a16:colId xmlns:a16="http://schemas.microsoft.com/office/drawing/2014/main" val="20000"/>
                    </a:ext>
                  </a:extLst>
                </a:gridCol>
                <a:gridCol w="1935163">
                  <a:extLst>
                    <a:ext uri="{9D8B030D-6E8A-4147-A177-3AD203B41FA5}">
                      <a16:colId xmlns:a16="http://schemas.microsoft.com/office/drawing/2014/main" val="20001"/>
                    </a:ext>
                  </a:extLst>
                </a:gridCol>
                <a:gridCol w="1873250">
                  <a:extLst>
                    <a:ext uri="{9D8B030D-6E8A-4147-A177-3AD203B41FA5}">
                      <a16:colId xmlns:a16="http://schemas.microsoft.com/office/drawing/2014/main" val="20002"/>
                    </a:ext>
                  </a:extLst>
                </a:gridCol>
              </a:tblGrid>
              <a:tr h="36573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Rate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_N_</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Carolina Bank and Trust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0.0318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65557" name="Rectangle 275"/>
          <p:cNvSpPr>
            <a:spLocks noChangeArrowheads="1"/>
          </p:cNvSpPr>
          <p:nvPr>
            <p:custDataLst>
              <p:tags r:id="rId1"/>
            </p:custDataLst>
          </p:nvPr>
        </p:nvSpPr>
        <p:spPr bwMode="auto">
          <a:xfrm>
            <a:off x="2867025" y="2979738"/>
            <a:ext cx="495458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65558" name="Text Box 279"/>
          <p:cNvSpPr txBox="1">
            <a:spLocks noChangeArrowheads="1"/>
          </p:cNvSpPr>
          <p:nvPr/>
        </p:nvSpPr>
        <p:spPr bwMode="auto">
          <a:xfrm>
            <a:off x="5659438" y="1854200"/>
            <a:ext cx="2415926" cy="918200"/>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dirty="0">
                <a:solidFill>
                  <a:srgbClr val="000000"/>
                </a:solidFill>
                <a:latin typeface="Arial"/>
              </a:rPr>
              <a:t>First DATA step iteration</a:t>
            </a:r>
          </a:p>
        </p:txBody>
      </p:sp>
      <p:sp>
        <p:nvSpPr>
          <p:cNvPr id="65559" name="AutoShape 37"/>
          <p:cNvSpPr>
            <a:spLocks/>
          </p:cNvSpPr>
          <p:nvPr/>
        </p:nvSpPr>
        <p:spPr bwMode="auto">
          <a:xfrm>
            <a:off x="7018338" y="3879850"/>
            <a:ext cx="1238250" cy="485775"/>
          </a:xfrm>
          <a:prstGeom prst="borderCallout2">
            <a:avLst>
              <a:gd name="adj1" fmla="val 52856"/>
              <a:gd name="adj2" fmla="val -593"/>
              <a:gd name="adj3" fmla="val 50046"/>
              <a:gd name="adj4" fmla="val -1347"/>
              <a:gd name="adj5" fmla="val -113111"/>
              <a:gd name="adj6" fmla="val -44102"/>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sz="2000" b="1">
                <a:solidFill>
                  <a:srgbClr val="FFFFFF"/>
                </a:solidFill>
              </a:rPr>
              <a:t>0.0318</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Execution: Nested DO Loops</a:t>
            </a:r>
          </a:p>
        </p:txBody>
      </p:sp>
      <p:sp>
        <p:nvSpPr>
          <p:cNvPr id="40" name="Slide Number Placeholder 3"/>
          <p:cNvSpPr>
            <a:spLocks noGrp="1"/>
          </p:cNvSpPr>
          <p:nvPr>
            <p:ph type="sldNum" sz="quarter" idx="10"/>
          </p:nvPr>
        </p:nvSpPr>
        <p:spPr/>
        <p:txBody>
          <a:bodyPr/>
          <a:lstStyle/>
          <a:p>
            <a:pPr>
              <a:defRPr/>
            </a:pPr>
            <a:fld id="{E5C651EE-34E4-4602-8542-6D4F1975E2BE}" type="slidenum">
              <a:rPr lang="en-US"/>
              <a:pPr>
                <a:defRPr/>
              </a:pPr>
              <a:t>56</a:t>
            </a:fld>
            <a:endParaRPr lang="en-US" b="0" dirty="0">
              <a:latin typeface="Times New Roman" pitchFamily="18" charset="0"/>
            </a:endParaRPr>
          </a:p>
        </p:txBody>
      </p:sp>
      <p:sp>
        <p:nvSpPr>
          <p:cNvPr id="66564" name="Animation Flag"/>
          <p:cNvSpPr txBox="1">
            <a:spLocks noChangeArrowheads="1"/>
          </p:cNvSpPr>
          <p:nvPr/>
        </p:nvSpPr>
        <p:spPr bwMode="auto">
          <a:xfrm>
            <a:off x="8581328"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b="1">
                <a:latin typeface="Arial"/>
              </a:rPr>
              <a:t>...</a:t>
            </a:r>
          </a:p>
        </p:txBody>
      </p:sp>
      <p:sp>
        <p:nvSpPr>
          <p:cNvPr id="66565" name="Text Box 4"/>
          <p:cNvSpPr txBox="1">
            <a:spLocks noChangeArrowheads="1"/>
          </p:cNvSpPr>
          <p:nvPr/>
        </p:nvSpPr>
        <p:spPr bwMode="auto">
          <a:xfrm>
            <a:off x="1179513" y="1068388"/>
            <a:ext cx="6711950" cy="32512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buClr>
                <a:schemeClr val="tx1"/>
              </a:buClr>
              <a:buFont typeface="Monotype Sorts" pitchFamily="2" charset="2"/>
              <a:buNone/>
            </a:pPr>
            <a:r>
              <a:rPr lang="en-US" b="1">
                <a:latin typeface="Courier New" pitchFamily="49" charset="0"/>
              </a:rPr>
              <a:t>data invest(drop=Quarter Year);</a:t>
            </a:r>
          </a:p>
          <a:p>
            <a:pPr>
              <a:lnSpc>
                <a:spcPct val="85000"/>
              </a:lnSpc>
              <a:buClr>
                <a:schemeClr val="tx1"/>
              </a:buClr>
              <a:buFont typeface="Monotype Sorts" pitchFamily="2" charset="2"/>
              <a:buNone/>
            </a:pPr>
            <a:r>
              <a:rPr lang="en-US" b="1">
                <a:latin typeface="Courier New" pitchFamily="49" charset="0"/>
              </a:rPr>
              <a:t>   set orion.banks;</a:t>
            </a:r>
          </a:p>
          <a:p>
            <a:pPr>
              <a:lnSpc>
                <a:spcPct val="85000"/>
              </a:lnSpc>
              <a:buClr>
                <a:schemeClr val="tx1"/>
              </a:buClr>
              <a:buFont typeface="Monotype Sorts" pitchFamily="2" charset="2"/>
              <a:buNone/>
            </a:pPr>
            <a:r>
              <a:rPr lang="en-US" b="1">
                <a:latin typeface="Courier New" pitchFamily="49" charset="0"/>
              </a:rPr>
              <a:t>   Capital=0;</a:t>
            </a:r>
          </a:p>
          <a:p>
            <a:pPr>
              <a:lnSpc>
                <a:spcPct val="85000"/>
              </a:lnSpc>
              <a:buClr>
                <a:schemeClr val="tx1"/>
              </a:buClr>
              <a:buFont typeface="Monotype Sorts" pitchFamily="2" charset="2"/>
              <a:buNone/>
            </a:pPr>
            <a:r>
              <a:rPr lang="en-US" b="1">
                <a:latin typeface="Courier New" pitchFamily="49" charset="0"/>
              </a:rPr>
              <a:t>   do Year=1 to 5;</a:t>
            </a:r>
          </a:p>
          <a:p>
            <a:pPr>
              <a:lnSpc>
                <a:spcPct val="85000"/>
              </a:lnSpc>
              <a:buClr>
                <a:schemeClr val="tx1"/>
              </a:buClr>
              <a:buFont typeface="Monotype Sorts" pitchFamily="2" charset="2"/>
              <a:buNone/>
            </a:pPr>
            <a:r>
              <a:rPr lang="en-US" b="1">
                <a:latin typeface="Courier New" pitchFamily="49" charset="0"/>
              </a:rPr>
              <a:t>      Capital+5000;</a:t>
            </a:r>
          </a:p>
          <a:p>
            <a:pPr>
              <a:lnSpc>
                <a:spcPct val="85000"/>
              </a:lnSpc>
              <a:buClr>
                <a:schemeClr val="tx1"/>
              </a:buClr>
              <a:buFont typeface="Monotype Sorts" pitchFamily="2" charset="2"/>
              <a:buNone/>
            </a:pPr>
            <a:r>
              <a:rPr lang="en-US" b="1">
                <a:latin typeface="Courier New" pitchFamily="49" charset="0"/>
              </a:rPr>
              <a:t>      do Quarter=1 to 4;</a:t>
            </a:r>
          </a:p>
          <a:p>
            <a:pPr>
              <a:lnSpc>
                <a:spcPct val="85000"/>
              </a:lnSpc>
              <a:buClr>
                <a:schemeClr val="tx1"/>
              </a:buClr>
              <a:buFont typeface="Monotype Sorts" pitchFamily="2" charset="2"/>
              <a:buNone/>
            </a:pPr>
            <a:r>
              <a:rPr lang="en-US" b="1">
                <a:latin typeface="Courier New" pitchFamily="49" charset="0"/>
              </a:rPr>
              <a:t>         Capital+(Capital*(Rate/4));</a:t>
            </a:r>
          </a:p>
          <a:p>
            <a:pPr>
              <a:lnSpc>
                <a:spcPct val="85000"/>
              </a:lnSpc>
              <a:buClr>
                <a:schemeClr val="tx1"/>
              </a:buClr>
              <a:buFont typeface="Monotype Sorts" pitchFamily="2" charset="2"/>
              <a:buNone/>
            </a:pPr>
            <a:r>
              <a:rPr lang="en-US" b="1">
                <a:latin typeface="Courier New" pitchFamily="49" charset="0"/>
              </a:rPr>
              <a:t>      end;</a:t>
            </a:r>
          </a:p>
          <a:p>
            <a:pPr>
              <a:lnSpc>
                <a:spcPct val="85000"/>
              </a:lnSpc>
              <a:buClr>
                <a:schemeClr val="tx1"/>
              </a:buClr>
              <a:buFont typeface="Monotype Sorts" pitchFamily="2" charset="2"/>
              <a:buNone/>
            </a:pPr>
            <a:r>
              <a:rPr lang="en-US" b="1">
                <a:latin typeface="Courier New" pitchFamily="49" charset="0"/>
              </a:rPr>
              <a:t>   end;</a:t>
            </a:r>
          </a:p>
          <a:p>
            <a:pPr>
              <a:lnSpc>
                <a:spcPct val="85000"/>
              </a:lnSpc>
              <a:buClr>
                <a:schemeClr val="tx1"/>
              </a:buClr>
              <a:buFont typeface="Monotype Sorts" pitchFamily="2" charset="2"/>
              <a:buNone/>
            </a:pPr>
            <a:r>
              <a:rPr lang="en-US" b="1">
                <a:latin typeface="Courier New" pitchFamily="49" charset="0"/>
              </a:rPr>
              <a:t>run;</a:t>
            </a:r>
          </a:p>
        </p:txBody>
      </p:sp>
      <p:graphicFrame>
        <p:nvGraphicFramePr>
          <p:cNvPr id="593154" name="Group 258"/>
          <p:cNvGraphicFramePr>
            <a:graphicFrameLocks noGrp="1"/>
          </p:cNvGraphicFramePr>
          <p:nvPr/>
        </p:nvGraphicFramePr>
        <p:xfrm>
          <a:off x="519113" y="4954588"/>
          <a:ext cx="7772400" cy="1057300"/>
        </p:xfrm>
        <a:graphic>
          <a:graphicData uri="http://schemas.openxmlformats.org/drawingml/2006/table">
            <a:tbl>
              <a:tblPr/>
              <a:tblGrid>
                <a:gridCol w="3963987">
                  <a:extLst>
                    <a:ext uri="{9D8B030D-6E8A-4147-A177-3AD203B41FA5}">
                      <a16:colId xmlns:a16="http://schemas.microsoft.com/office/drawing/2014/main" val="20000"/>
                    </a:ext>
                  </a:extLst>
                </a:gridCol>
                <a:gridCol w="1935163">
                  <a:extLst>
                    <a:ext uri="{9D8B030D-6E8A-4147-A177-3AD203B41FA5}">
                      <a16:colId xmlns:a16="http://schemas.microsoft.com/office/drawing/2014/main" val="20001"/>
                    </a:ext>
                  </a:extLst>
                </a:gridCol>
                <a:gridCol w="1873250">
                  <a:extLst>
                    <a:ext uri="{9D8B030D-6E8A-4147-A177-3AD203B41FA5}">
                      <a16:colId xmlns:a16="http://schemas.microsoft.com/office/drawing/2014/main" val="20002"/>
                    </a:ext>
                  </a:extLst>
                </a:gridCol>
              </a:tblGrid>
              <a:tr h="36573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Rate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_N_</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7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State Savings Bank</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0.0321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66581" name="Rectangle 230"/>
          <p:cNvSpPr>
            <a:spLocks noChangeArrowheads="1"/>
          </p:cNvSpPr>
          <p:nvPr>
            <p:custDataLst>
              <p:tags r:id="rId1"/>
            </p:custDataLst>
          </p:nvPr>
        </p:nvSpPr>
        <p:spPr bwMode="auto">
          <a:xfrm>
            <a:off x="2867025" y="2979738"/>
            <a:ext cx="495458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66582" name="Text Box 234"/>
          <p:cNvSpPr txBox="1">
            <a:spLocks noChangeArrowheads="1"/>
          </p:cNvSpPr>
          <p:nvPr/>
        </p:nvSpPr>
        <p:spPr bwMode="auto">
          <a:xfrm>
            <a:off x="5659438" y="1854200"/>
            <a:ext cx="2262187" cy="918200"/>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dirty="0">
                <a:solidFill>
                  <a:srgbClr val="000000"/>
                </a:solidFill>
                <a:latin typeface="Arial"/>
              </a:rPr>
              <a:t>Second DATA step iteration</a:t>
            </a:r>
          </a:p>
        </p:txBody>
      </p:sp>
      <p:sp>
        <p:nvSpPr>
          <p:cNvPr id="66583" name="AutoShape 37"/>
          <p:cNvSpPr>
            <a:spLocks/>
          </p:cNvSpPr>
          <p:nvPr/>
        </p:nvSpPr>
        <p:spPr bwMode="auto">
          <a:xfrm>
            <a:off x="7018338" y="3879850"/>
            <a:ext cx="1238250" cy="485775"/>
          </a:xfrm>
          <a:prstGeom prst="borderCallout2">
            <a:avLst>
              <a:gd name="adj1" fmla="val 52856"/>
              <a:gd name="adj2" fmla="val -593"/>
              <a:gd name="adj3" fmla="val 50046"/>
              <a:gd name="adj4" fmla="val -1347"/>
              <a:gd name="adj5" fmla="val -113111"/>
              <a:gd name="adj6" fmla="val -44102"/>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sz="2000" b="1">
                <a:solidFill>
                  <a:srgbClr val="FFFFFF"/>
                </a:solidFill>
              </a:rPr>
              <a:t>0.0321</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Execution: Nested DO Loops</a:t>
            </a:r>
          </a:p>
        </p:txBody>
      </p:sp>
      <p:sp>
        <p:nvSpPr>
          <p:cNvPr id="39" name="Slide Number Placeholder 3"/>
          <p:cNvSpPr>
            <a:spLocks noGrp="1"/>
          </p:cNvSpPr>
          <p:nvPr>
            <p:ph type="sldNum" sz="quarter" idx="10"/>
          </p:nvPr>
        </p:nvSpPr>
        <p:spPr/>
        <p:txBody>
          <a:bodyPr/>
          <a:lstStyle/>
          <a:p>
            <a:pPr>
              <a:defRPr/>
            </a:pPr>
            <a:fld id="{5AEF6C1B-DEC7-43F9-974F-751DDD5F9185}" type="slidenum">
              <a:rPr lang="en-US"/>
              <a:pPr>
                <a:defRPr/>
              </a:pPr>
              <a:t>57</a:t>
            </a:fld>
            <a:endParaRPr lang="en-US" b="0" dirty="0">
              <a:latin typeface="Times New Roman" pitchFamily="18" charset="0"/>
            </a:endParaRPr>
          </a:p>
        </p:txBody>
      </p:sp>
      <p:sp>
        <p:nvSpPr>
          <p:cNvPr id="67588" name="Text Box 4"/>
          <p:cNvSpPr txBox="1">
            <a:spLocks noChangeArrowheads="1"/>
          </p:cNvSpPr>
          <p:nvPr/>
        </p:nvSpPr>
        <p:spPr bwMode="auto">
          <a:xfrm>
            <a:off x="1179513" y="1068388"/>
            <a:ext cx="6711950" cy="32512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buClr>
                <a:schemeClr val="tx1"/>
              </a:buClr>
              <a:buFont typeface="Monotype Sorts" pitchFamily="2" charset="2"/>
              <a:buNone/>
            </a:pPr>
            <a:r>
              <a:rPr lang="en-US" b="1">
                <a:latin typeface="Courier New" pitchFamily="49" charset="0"/>
              </a:rPr>
              <a:t>data invest(drop=Quarter Year);</a:t>
            </a:r>
          </a:p>
          <a:p>
            <a:pPr>
              <a:lnSpc>
                <a:spcPct val="85000"/>
              </a:lnSpc>
              <a:buClr>
                <a:schemeClr val="tx1"/>
              </a:buClr>
              <a:buFont typeface="Monotype Sorts" pitchFamily="2" charset="2"/>
              <a:buNone/>
            </a:pPr>
            <a:r>
              <a:rPr lang="en-US" b="1">
                <a:latin typeface="Courier New" pitchFamily="49" charset="0"/>
              </a:rPr>
              <a:t>   set orion.banks;</a:t>
            </a:r>
          </a:p>
          <a:p>
            <a:pPr>
              <a:lnSpc>
                <a:spcPct val="85000"/>
              </a:lnSpc>
              <a:buClr>
                <a:schemeClr val="tx1"/>
              </a:buClr>
              <a:buFont typeface="Monotype Sorts" pitchFamily="2" charset="2"/>
              <a:buNone/>
            </a:pPr>
            <a:r>
              <a:rPr lang="en-US" b="1">
                <a:latin typeface="Courier New" pitchFamily="49" charset="0"/>
              </a:rPr>
              <a:t>   Capital=0;</a:t>
            </a:r>
          </a:p>
          <a:p>
            <a:pPr>
              <a:lnSpc>
                <a:spcPct val="85000"/>
              </a:lnSpc>
              <a:buClr>
                <a:schemeClr val="tx1"/>
              </a:buClr>
              <a:buFont typeface="Monotype Sorts" pitchFamily="2" charset="2"/>
              <a:buNone/>
            </a:pPr>
            <a:r>
              <a:rPr lang="en-US" b="1">
                <a:latin typeface="Courier New" pitchFamily="49" charset="0"/>
              </a:rPr>
              <a:t>   do Year=1 to 5;</a:t>
            </a:r>
          </a:p>
          <a:p>
            <a:pPr>
              <a:lnSpc>
                <a:spcPct val="85000"/>
              </a:lnSpc>
              <a:buClr>
                <a:schemeClr val="tx1"/>
              </a:buClr>
              <a:buFont typeface="Monotype Sorts" pitchFamily="2" charset="2"/>
              <a:buNone/>
            </a:pPr>
            <a:r>
              <a:rPr lang="en-US" b="1">
                <a:latin typeface="Courier New" pitchFamily="49" charset="0"/>
              </a:rPr>
              <a:t>      Capital+5000;</a:t>
            </a:r>
          </a:p>
          <a:p>
            <a:pPr>
              <a:lnSpc>
                <a:spcPct val="85000"/>
              </a:lnSpc>
              <a:buClr>
                <a:schemeClr val="tx1"/>
              </a:buClr>
              <a:buFont typeface="Monotype Sorts" pitchFamily="2" charset="2"/>
              <a:buNone/>
            </a:pPr>
            <a:r>
              <a:rPr lang="en-US" b="1">
                <a:latin typeface="Courier New" pitchFamily="49" charset="0"/>
              </a:rPr>
              <a:t>      do Quarter=1 to 4;</a:t>
            </a:r>
          </a:p>
          <a:p>
            <a:pPr>
              <a:lnSpc>
                <a:spcPct val="85000"/>
              </a:lnSpc>
              <a:buClr>
                <a:schemeClr val="tx1"/>
              </a:buClr>
              <a:buFont typeface="Monotype Sorts" pitchFamily="2" charset="2"/>
              <a:buNone/>
            </a:pPr>
            <a:r>
              <a:rPr lang="en-US" b="1">
                <a:latin typeface="Courier New" pitchFamily="49" charset="0"/>
              </a:rPr>
              <a:t>         Capital+(Capital*(Rate/4));</a:t>
            </a:r>
          </a:p>
          <a:p>
            <a:pPr>
              <a:lnSpc>
                <a:spcPct val="85000"/>
              </a:lnSpc>
              <a:buClr>
                <a:schemeClr val="tx1"/>
              </a:buClr>
              <a:buFont typeface="Monotype Sorts" pitchFamily="2" charset="2"/>
              <a:buNone/>
            </a:pPr>
            <a:r>
              <a:rPr lang="en-US" b="1">
                <a:latin typeface="Courier New" pitchFamily="49" charset="0"/>
              </a:rPr>
              <a:t>      end;</a:t>
            </a:r>
          </a:p>
          <a:p>
            <a:pPr>
              <a:lnSpc>
                <a:spcPct val="85000"/>
              </a:lnSpc>
              <a:buClr>
                <a:schemeClr val="tx1"/>
              </a:buClr>
              <a:buFont typeface="Monotype Sorts" pitchFamily="2" charset="2"/>
              <a:buNone/>
            </a:pPr>
            <a:r>
              <a:rPr lang="en-US" b="1">
                <a:latin typeface="Courier New" pitchFamily="49" charset="0"/>
              </a:rPr>
              <a:t>   end;</a:t>
            </a:r>
          </a:p>
          <a:p>
            <a:pPr>
              <a:lnSpc>
                <a:spcPct val="85000"/>
              </a:lnSpc>
              <a:buClr>
                <a:schemeClr val="tx1"/>
              </a:buClr>
              <a:buFont typeface="Monotype Sorts" pitchFamily="2" charset="2"/>
              <a:buNone/>
            </a:pPr>
            <a:r>
              <a:rPr lang="en-US" b="1">
                <a:latin typeface="Courier New" pitchFamily="49" charset="0"/>
              </a:rPr>
              <a:t>run;</a:t>
            </a:r>
          </a:p>
        </p:txBody>
      </p:sp>
      <p:graphicFrame>
        <p:nvGraphicFramePr>
          <p:cNvPr id="595109" name="Group 165"/>
          <p:cNvGraphicFramePr>
            <a:graphicFrameLocks noGrp="1"/>
          </p:cNvGraphicFramePr>
          <p:nvPr>
            <p:extLst>
              <p:ext uri="{D42A27DB-BD31-4B8C-83A1-F6EECF244321}">
                <p14:modId xmlns:p14="http://schemas.microsoft.com/office/powerpoint/2010/main" val="2037614361"/>
              </p:ext>
            </p:extLst>
          </p:nvPr>
        </p:nvGraphicFramePr>
        <p:xfrm>
          <a:off x="519113" y="4954588"/>
          <a:ext cx="7772400" cy="1055687"/>
        </p:xfrm>
        <a:graphic>
          <a:graphicData uri="http://schemas.openxmlformats.org/drawingml/2006/table">
            <a:tbl>
              <a:tblPr/>
              <a:tblGrid>
                <a:gridCol w="3963987">
                  <a:extLst>
                    <a:ext uri="{9D8B030D-6E8A-4147-A177-3AD203B41FA5}">
                      <a16:colId xmlns:a16="http://schemas.microsoft.com/office/drawing/2014/main" val="20000"/>
                    </a:ext>
                  </a:extLst>
                </a:gridCol>
                <a:gridCol w="1935163">
                  <a:extLst>
                    <a:ext uri="{9D8B030D-6E8A-4147-A177-3AD203B41FA5}">
                      <a16:colId xmlns:a16="http://schemas.microsoft.com/office/drawing/2014/main" val="20001"/>
                    </a:ext>
                  </a:extLst>
                </a:gridCol>
                <a:gridCol w="1873250">
                  <a:extLst>
                    <a:ext uri="{9D8B030D-6E8A-4147-A177-3AD203B41FA5}">
                      <a16:colId xmlns:a16="http://schemas.microsoft.com/office/drawing/2014/main" val="20002"/>
                    </a:ext>
                  </a:extLst>
                </a:gridCol>
              </a:tblGrid>
              <a:tr h="36566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69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Rate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_N_</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423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National Savings and Trust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0.0328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67604" name="Rectangle 135"/>
          <p:cNvSpPr>
            <a:spLocks noChangeArrowheads="1"/>
          </p:cNvSpPr>
          <p:nvPr>
            <p:custDataLst>
              <p:tags r:id="rId1"/>
            </p:custDataLst>
          </p:nvPr>
        </p:nvSpPr>
        <p:spPr bwMode="auto">
          <a:xfrm>
            <a:off x="2867025" y="2979738"/>
            <a:ext cx="495458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67605" name="Text Box 139"/>
          <p:cNvSpPr txBox="1">
            <a:spLocks noChangeArrowheads="1"/>
          </p:cNvSpPr>
          <p:nvPr/>
        </p:nvSpPr>
        <p:spPr bwMode="auto">
          <a:xfrm>
            <a:off x="5659438" y="1854200"/>
            <a:ext cx="2243591" cy="918200"/>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dirty="0">
                <a:solidFill>
                  <a:srgbClr val="000000"/>
                </a:solidFill>
                <a:latin typeface="Arial"/>
              </a:rPr>
              <a:t>Third DATA step iteration</a:t>
            </a:r>
          </a:p>
        </p:txBody>
      </p:sp>
      <p:sp>
        <p:nvSpPr>
          <p:cNvPr id="67606" name="AutoShape 37"/>
          <p:cNvSpPr>
            <a:spLocks/>
          </p:cNvSpPr>
          <p:nvPr/>
        </p:nvSpPr>
        <p:spPr bwMode="auto">
          <a:xfrm>
            <a:off x="7018338" y="3879850"/>
            <a:ext cx="1238250" cy="485775"/>
          </a:xfrm>
          <a:prstGeom prst="borderCallout2">
            <a:avLst>
              <a:gd name="adj1" fmla="val 52856"/>
              <a:gd name="adj2" fmla="val -593"/>
              <a:gd name="adj3" fmla="val 50046"/>
              <a:gd name="adj4" fmla="val -1347"/>
              <a:gd name="adj5" fmla="val -113111"/>
              <a:gd name="adj6" fmla="val -44102"/>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sz="2000" b="1" dirty="0">
                <a:solidFill>
                  <a:srgbClr val="FFFFFF"/>
                </a:solidFill>
              </a:rPr>
              <a:t>0.0328</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Output: Nested DO Loops</a:t>
            </a:r>
          </a:p>
        </p:txBody>
      </p:sp>
      <p:sp>
        <p:nvSpPr>
          <p:cNvPr id="68611" name="Rectangle 3"/>
          <p:cNvSpPr>
            <a:spLocks noGrp="1" noChangeArrowheads="1"/>
          </p:cNvSpPr>
          <p:nvPr>
            <p:ph idx="1"/>
          </p:nvPr>
        </p:nvSpPr>
        <p:spPr>
          <a:xfrm>
            <a:off x="685800" y="2057400"/>
            <a:ext cx="7848600" cy="854075"/>
          </a:xfrm>
        </p:spPr>
        <p:txBody>
          <a:bodyPr/>
          <a:lstStyle/>
          <a:p>
            <a:r>
              <a:rPr lang="en-US"/>
              <a:t>PROC PRINT Output</a:t>
            </a:r>
          </a:p>
        </p:txBody>
      </p:sp>
      <p:sp>
        <p:nvSpPr>
          <p:cNvPr id="10" name="Slide Number Placeholder 3"/>
          <p:cNvSpPr>
            <a:spLocks noGrp="1"/>
          </p:cNvSpPr>
          <p:nvPr>
            <p:ph type="sldNum" sz="quarter" idx="10"/>
          </p:nvPr>
        </p:nvSpPr>
        <p:spPr/>
        <p:txBody>
          <a:bodyPr/>
          <a:lstStyle/>
          <a:p>
            <a:pPr>
              <a:defRPr/>
            </a:pPr>
            <a:fld id="{0589523A-76D2-4F98-9A5E-10DECEABA267}" type="slidenum">
              <a:rPr lang="en-US"/>
              <a:pPr>
                <a:defRPr/>
              </a:pPr>
              <a:t>58</a:t>
            </a:fld>
            <a:endParaRPr lang="en-US" b="0" dirty="0">
              <a:latin typeface="Times New Roman" pitchFamily="18" charset="0"/>
            </a:endParaRPr>
          </a:p>
        </p:txBody>
      </p:sp>
      <p:sp>
        <p:nvSpPr>
          <p:cNvPr id="68613"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68614"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68615" name="Text Box 1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68616" name="Text Box 15"/>
          <p:cNvSpPr txBox="1">
            <a:spLocks noChangeArrowheads="1"/>
          </p:cNvSpPr>
          <p:nvPr/>
        </p:nvSpPr>
        <p:spPr bwMode="auto">
          <a:xfrm>
            <a:off x="700088" y="1068388"/>
            <a:ext cx="7550150" cy="752475"/>
          </a:xfrm>
          <a:prstGeom prst="rect">
            <a:avLst/>
          </a:prstGeom>
          <a:solidFill>
            <a:srgbClr val="FFFFFF"/>
          </a:solidFill>
          <a:ln w="38100">
            <a:solidFill>
              <a:schemeClr val="tx2"/>
            </a:solidFill>
            <a:miter lim="800000"/>
            <a:headEnd/>
            <a:tailEnd/>
          </a:ln>
        </p:spPr>
        <p:txBody>
          <a:bodyPr lIns="50800" tIns="50800" rIns="50800" bIns="50800"/>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buClr>
                <a:srgbClr val="FFCC00"/>
              </a:buClr>
              <a:buSzPct val="60000"/>
              <a:buFont typeface="Monotype Sorts" pitchFamily="2" charset="2"/>
              <a:buNone/>
            </a:pPr>
            <a:r>
              <a:rPr lang="en-US" b="1" dirty="0" err="1">
                <a:latin typeface="Courier New" pitchFamily="49" charset="0"/>
              </a:rPr>
              <a:t>proc</a:t>
            </a:r>
            <a:r>
              <a:rPr lang="en-US" b="1" dirty="0">
                <a:latin typeface="Courier New" pitchFamily="49" charset="0"/>
              </a:rPr>
              <a:t> </a:t>
            </a:r>
            <a:r>
              <a:rPr lang="en-US" b="1" dirty="0">
                <a:solidFill>
                  <a:srgbClr val="000000"/>
                </a:solidFill>
                <a:latin typeface="Courier New" pitchFamily="49" charset="0"/>
              </a:rPr>
              <a:t>print</a:t>
            </a:r>
            <a:r>
              <a:rPr lang="en-US" b="1" dirty="0">
                <a:latin typeface="Courier New" pitchFamily="49" charset="0"/>
              </a:rPr>
              <a:t> data=invest </a:t>
            </a:r>
            <a:r>
              <a:rPr lang="en-US" b="1" dirty="0" err="1">
                <a:latin typeface="Courier New" pitchFamily="49" charset="0"/>
              </a:rPr>
              <a:t>noobs</a:t>
            </a:r>
            <a:r>
              <a:rPr lang="en-US" b="1" dirty="0">
                <a:latin typeface="Courier New" pitchFamily="49" charset="0"/>
              </a:rPr>
              <a:t>;</a:t>
            </a:r>
          </a:p>
          <a:p>
            <a:pPr>
              <a:lnSpc>
                <a:spcPct val="85000"/>
              </a:lnSpc>
              <a:buClr>
                <a:srgbClr val="FFCC00"/>
              </a:buClr>
              <a:buSzPct val="60000"/>
              <a:buFont typeface="Monotype Sorts" pitchFamily="2" charset="2"/>
              <a:buNone/>
            </a:pPr>
            <a:r>
              <a:rPr lang="en-US" b="1" dirty="0">
                <a:latin typeface="Courier New" pitchFamily="49" charset="0"/>
              </a:rPr>
              <a:t>run;</a:t>
            </a:r>
          </a:p>
        </p:txBody>
      </p:sp>
      <p:sp>
        <p:nvSpPr>
          <p:cNvPr id="68617" name="Text Box 1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68618" name="Rectangle 18"/>
          <p:cNvSpPr>
            <a:spLocks noChangeArrowheads="1"/>
          </p:cNvSpPr>
          <p:nvPr/>
        </p:nvSpPr>
        <p:spPr bwMode="auto">
          <a:xfrm>
            <a:off x="708025" y="2469136"/>
            <a:ext cx="6161088" cy="1362075"/>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sz="1600" b="1">
                <a:solidFill>
                  <a:srgbClr val="000000"/>
                </a:solidFill>
                <a:latin typeface="SAS Monospace" pitchFamily="49" charset="0"/>
              </a:rPr>
              <a:t> Name                          Rate      Capital</a:t>
            </a:r>
          </a:p>
          <a:p>
            <a:pPr eaLnBrk="0" hangingPunct="0"/>
            <a:endParaRPr lang="en-US" sz="1600" b="1">
              <a:solidFill>
                <a:srgbClr val="000000"/>
              </a:solidFill>
              <a:latin typeface="SAS Monospace" pitchFamily="49" charset="0"/>
            </a:endParaRPr>
          </a:p>
          <a:p>
            <a:pPr eaLnBrk="0" hangingPunct="0"/>
            <a:r>
              <a:rPr lang="en-US" sz="1600" b="1">
                <a:solidFill>
                  <a:srgbClr val="000000"/>
                </a:solidFill>
                <a:latin typeface="SAS Monospace" pitchFamily="49" charset="0"/>
              </a:rPr>
              <a:t> Carolina Bank and Trust       0.0318    27519.69</a:t>
            </a:r>
          </a:p>
          <a:p>
            <a:pPr eaLnBrk="0" hangingPunct="0"/>
            <a:r>
              <a:rPr lang="en-US" sz="1600" b="1">
                <a:solidFill>
                  <a:srgbClr val="000000"/>
                </a:solidFill>
                <a:latin typeface="SAS Monospace" pitchFamily="49" charset="0"/>
              </a:rPr>
              <a:t> State Savings Bank            0.0321    27544.79</a:t>
            </a:r>
          </a:p>
          <a:p>
            <a:pPr eaLnBrk="0" hangingPunct="0"/>
            <a:r>
              <a:rPr lang="en-US" sz="1600" b="1">
                <a:solidFill>
                  <a:srgbClr val="000000"/>
                </a:solidFill>
                <a:latin typeface="SAS Monospace" pitchFamily="49" charset="0"/>
              </a:rPr>
              <a:t> National Savings and Trust    0.0328    27603.47</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9"/>
          <p:cNvSpPr>
            <a:spLocks noGrp="1" noChangeArrowheads="1"/>
          </p:cNvSpPr>
          <p:nvPr>
            <p:ph type="title"/>
          </p:nvPr>
        </p:nvSpPr>
        <p:spPr/>
        <p:txBody>
          <a:bodyPr/>
          <a:lstStyle/>
          <a:p>
            <a:r>
              <a:rPr lang="en-US"/>
              <a:t>Repetitive Coding</a:t>
            </a:r>
          </a:p>
        </p:txBody>
      </p:sp>
      <p:sp>
        <p:nvSpPr>
          <p:cNvPr id="11267" name="Rectangle 20"/>
          <p:cNvSpPr>
            <a:spLocks noGrp="1" noChangeArrowheads="1"/>
          </p:cNvSpPr>
          <p:nvPr>
            <p:ph idx="1"/>
          </p:nvPr>
        </p:nvSpPr>
        <p:spPr/>
        <p:txBody>
          <a:bodyPr/>
          <a:lstStyle/>
          <a:p>
            <a:r>
              <a:rPr lang="en-US"/>
              <a:t>What if the employee wants to determine annual and quarterly compounded interest for a period of 20 years (80 quarters)?</a:t>
            </a:r>
          </a:p>
          <a:p>
            <a:endParaRPr lang="en-US"/>
          </a:p>
        </p:txBody>
      </p:sp>
      <p:sp>
        <p:nvSpPr>
          <p:cNvPr id="14" name="Slide Number Placeholder 3"/>
          <p:cNvSpPr>
            <a:spLocks noGrp="1"/>
          </p:cNvSpPr>
          <p:nvPr>
            <p:ph type="sldNum" sz="quarter" idx="10"/>
          </p:nvPr>
        </p:nvSpPr>
        <p:spPr/>
        <p:txBody>
          <a:bodyPr/>
          <a:lstStyle/>
          <a:p>
            <a:fld id="{E597AEBB-CB29-4916-AF10-405B3BCA0D3C}" type="slidenum">
              <a:rPr lang="en-US" smtClean="0"/>
              <a:pPr/>
              <a:t>6</a:t>
            </a:fld>
            <a:endParaRPr lang="en-US" dirty="0"/>
          </a:p>
        </p:txBody>
      </p:sp>
      <p:sp>
        <p:nvSpPr>
          <p:cNvPr id="11269" name="Text Box 22"/>
          <p:cNvSpPr txBox="1">
            <a:spLocks noChangeArrowheads="1"/>
          </p:cNvSpPr>
          <p:nvPr/>
        </p:nvSpPr>
        <p:spPr bwMode="auto">
          <a:xfrm>
            <a:off x="828675" y="2300288"/>
            <a:ext cx="7781925" cy="4184650"/>
          </a:xfrm>
          <a:prstGeom prst="rect">
            <a:avLst/>
          </a:prstGeom>
          <a:solidFill>
            <a:srgbClr val="FFFFFF"/>
          </a:solidFill>
          <a:ln w="38100">
            <a:solidFill>
              <a:schemeClr val="tx2"/>
            </a:solidFill>
            <a:miter lim="800000"/>
            <a:headEnd type="none" w="sm" len="sm"/>
            <a:tailEnd type="none" w="sm" len="sm"/>
          </a:ln>
        </p:spPr>
        <p:txBody>
          <a:bodyPr wrap="square"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buClr>
                <a:schemeClr val="tx1"/>
              </a:buClr>
              <a:buFont typeface="Monotype Sorts" pitchFamily="2" charset="2"/>
              <a:buNone/>
            </a:pPr>
            <a:r>
              <a:rPr lang="en-US" b="1">
                <a:latin typeface="Courier New" pitchFamily="49" charset="0"/>
              </a:rPr>
              <a:t>data compound;</a:t>
            </a:r>
          </a:p>
          <a:p>
            <a:pPr>
              <a:lnSpc>
                <a:spcPct val="85000"/>
              </a:lnSpc>
              <a:buClr>
                <a:schemeClr val="tx1"/>
              </a:buClr>
              <a:buFont typeface="Monotype Sorts" pitchFamily="2" charset="2"/>
              <a:buNone/>
            </a:pPr>
            <a:r>
              <a:rPr lang="en-US" b="1">
                <a:latin typeface="Courier New" pitchFamily="49" charset="0"/>
              </a:rPr>
              <a:t>   Amount=50000;</a:t>
            </a:r>
          </a:p>
          <a:p>
            <a:pPr>
              <a:lnSpc>
                <a:spcPct val="85000"/>
              </a:lnSpc>
              <a:buClr>
                <a:schemeClr val="tx1"/>
              </a:buClr>
              <a:buFont typeface="Monotype Sorts" pitchFamily="2" charset="2"/>
              <a:buNone/>
            </a:pPr>
            <a:r>
              <a:rPr lang="en-US" b="1">
                <a:latin typeface="Courier New" pitchFamily="49" charset="0"/>
              </a:rPr>
              <a:t>   Rate=.045;</a:t>
            </a:r>
          </a:p>
          <a:p>
            <a:pPr>
              <a:lnSpc>
                <a:spcPct val="85000"/>
              </a:lnSpc>
              <a:buClr>
                <a:schemeClr val="tx1"/>
              </a:buClr>
              <a:buFont typeface="Monotype Sorts" pitchFamily="2" charset="2"/>
              <a:buNone/>
            </a:pPr>
            <a:r>
              <a:rPr lang="en-US" b="1">
                <a:latin typeface="Courier New" pitchFamily="49" charset="0"/>
              </a:rPr>
              <a:t>   Yearly +(Yearly+Amount)*Rate;</a:t>
            </a:r>
          </a:p>
          <a:p>
            <a:pPr>
              <a:lnSpc>
                <a:spcPct val="85000"/>
              </a:lnSpc>
              <a:buClr>
                <a:schemeClr val="tx1"/>
              </a:buClr>
              <a:buFont typeface="Monotype Sorts" pitchFamily="2" charset="2"/>
              <a:buNone/>
            </a:pPr>
            <a:r>
              <a:rPr lang="en-US" b="1">
                <a:latin typeface="Courier New" pitchFamily="49" charset="0"/>
              </a:rPr>
              <a:t>   </a:t>
            </a:r>
            <a:r>
              <a:rPr lang="en-US" sz="1800" b="1">
                <a:latin typeface="Courier New" pitchFamily="49" charset="0"/>
              </a:rPr>
              <a:t>.</a:t>
            </a:r>
          </a:p>
          <a:p>
            <a:pPr>
              <a:lnSpc>
                <a:spcPct val="85000"/>
              </a:lnSpc>
              <a:buClr>
                <a:schemeClr val="tx1"/>
              </a:buClr>
              <a:buFont typeface="Monotype Sorts" pitchFamily="2" charset="2"/>
              <a:buNone/>
            </a:pPr>
            <a:r>
              <a:rPr lang="en-US" sz="1800" b="1">
                <a:latin typeface="Courier New" pitchFamily="49" charset="0"/>
              </a:rPr>
              <a:t>    .</a:t>
            </a:r>
          </a:p>
          <a:p>
            <a:pPr>
              <a:lnSpc>
                <a:spcPct val="85000"/>
              </a:lnSpc>
              <a:buClr>
                <a:schemeClr val="tx1"/>
              </a:buClr>
              <a:buFont typeface="Monotype Sorts" pitchFamily="2" charset="2"/>
              <a:buNone/>
            </a:pPr>
            <a:r>
              <a:rPr lang="en-US" sz="1800" b="1">
                <a:latin typeface="Courier New" pitchFamily="49" charset="0"/>
              </a:rPr>
              <a:t>    .</a:t>
            </a:r>
          </a:p>
          <a:p>
            <a:pPr>
              <a:lnSpc>
                <a:spcPct val="85000"/>
              </a:lnSpc>
              <a:buClr>
                <a:schemeClr val="tx1"/>
              </a:buClr>
              <a:buFont typeface="Monotype Sorts" pitchFamily="2" charset="2"/>
              <a:buNone/>
            </a:pPr>
            <a:r>
              <a:rPr lang="en-US" b="1">
                <a:latin typeface="Courier New" pitchFamily="49" charset="0"/>
              </a:rPr>
              <a:t>   Yearly +(Yearly+Amount)*Rate;</a:t>
            </a:r>
          </a:p>
          <a:p>
            <a:pPr>
              <a:lnSpc>
                <a:spcPct val="85000"/>
              </a:lnSpc>
              <a:buClr>
                <a:schemeClr val="tx1"/>
              </a:buClr>
              <a:buFont typeface="Monotype Sorts" pitchFamily="2" charset="2"/>
              <a:buNone/>
            </a:pPr>
            <a:r>
              <a:rPr lang="en-US" b="1">
                <a:latin typeface="Courier New" pitchFamily="49" charset="0"/>
              </a:rPr>
              <a:t>   Quarterly+((Quarterly+Amount)*Rate/4);</a:t>
            </a:r>
          </a:p>
          <a:p>
            <a:pPr>
              <a:lnSpc>
                <a:spcPct val="85000"/>
              </a:lnSpc>
              <a:buClr>
                <a:schemeClr val="tx1"/>
              </a:buClr>
              <a:buFont typeface="Monotype Sorts" pitchFamily="2" charset="2"/>
              <a:buNone/>
            </a:pPr>
            <a:r>
              <a:rPr lang="en-US" b="1">
                <a:latin typeface="Courier New" pitchFamily="49" charset="0"/>
              </a:rPr>
              <a:t>   </a:t>
            </a:r>
            <a:r>
              <a:rPr lang="en-US" sz="1800" b="1">
                <a:latin typeface="Courier New" pitchFamily="49" charset="0"/>
              </a:rPr>
              <a:t>.</a:t>
            </a:r>
          </a:p>
          <a:p>
            <a:pPr>
              <a:lnSpc>
                <a:spcPct val="85000"/>
              </a:lnSpc>
              <a:buClr>
                <a:schemeClr val="tx1"/>
              </a:buClr>
              <a:buFont typeface="Monotype Sorts" pitchFamily="2" charset="2"/>
              <a:buNone/>
            </a:pPr>
            <a:r>
              <a:rPr lang="en-US" sz="1800" b="1">
                <a:latin typeface="Courier New" pitchFamily="49" charset="0"/>
              </a:rPr>
              <a:t>    .</a:t>
            </a:r>
          </a:p>
          <a:p>
            <a:pPr>
              <a:lnSpc>
                <a:spcPct val="85000"/>
              </a:lnSpc>
              <a:buClr>
                <a:schemeClr val="tx1"/>
              </a:buClr>
              <a:buFont typeface="Monotype Sorts" pitchFamily="2" charset="2"/>
              <a:buNone/>
            </a:pPr>
            <a:r>
              <a:rPr lang="en-US" sz="1800" b="1">
                <a:latin typeface="Courier New" pitchFamily="49" charset="0"/>
              </a:rPr>
              <a:t>    .</a:t>
            </a:r>
          </a:p>
          <a:p>
            <a:pPr>
              <a:lnSpc>
                <a:spcPct val="85000"/>
              </a:lnSpc>
              <a:buClr>
                <a:schemeClr val="tx1"/>
              </a:buClr>
              <a:buFont typeface="Monotype Sorts" pitchFamily="2" charset="2"/>
              <a:buNone/>
            </a:pPr>
            <a:r>
              <a:rPr lang="en-US" b="1">
                <a:latin typeface="Courier New" pitchFamily="49" charset="0"/>
              </a:rPr>
              <a:t>   Quarterly+((Quarterly+Amount)*Rate/4);</a:t>
            </a:r>
          </a:p>
          <a:p>
            <a:pPr>
              <a:lnSpc>
                <a:spcPct val="85000"/>
              </a:lnSpc>
              <a:buClr>
                <a:schemeClr val="tx1"/>
              </a:buClr>
              <a:buFont typeface="Monotype Sorts" pitchFamily="2" charset="2"/>
              <a:buNone/>
            </a:pPr>
            <a:r>
              <a:rPr lang="en-US" b="1">
                <a:latin typeface="Courier New" pitchFamily="49" charset="0"/>
              </a:rPr>
              <a:t>run;</a:t>
            </a:r>
          </a:p>
        </p:txBody>
      </p:sp>
      <p:sp>
        <p:nvSpPr>
          <p:cNvPr id="11270" name="Text Box 5"/>
          <p:cNvSpPr txBox="1">
            <a:spLocks noChangeArrowheads="1"/>
          </p:cNvSpPr>
          <p:nvPr/>
        </p:nvSpPr>
        <p:spPr bwMode="auto">
          <a:xfrm>
            <a:off x="692150" y="1200150"/>
            <a:ext cx="80708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p>
        </p:txBody>
      </p:sp>
      <p:sp>
        <p:nvSpPr>
          <p:cNvPr id="11271" name="Text Box 8"/>
          <p:cNvSpPr txBox="1">
            <a:spLocks noChangeArrowheads="1"/>
          </p:cNvSpPr>
          <p:nvPr/>
        </p:nvSpPr>
        <p:spPr bwMode="auto">
          <a:xfrm>
            <a:off x="1600200" y="38195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1272" name="Text Box 10"/>
          <p:cNvSpPr txBox="1">
            <a:spLocks noChangeArrowheads="1"/>
          </p:cNvSpPr>
          <p:nvPr/>
        </p:nvSpPr>
        <p:spPr bwMode="auto">
          <a:xfrm>
            <a:off x="1600200" y="38195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1273" name="Text Box 12"/>
          <p:cNvSpPr txBox="1">
            <a:spLocks noChangeArrowheads="1"/>
          </p:cNvSpPr>
          <p:nvPr/>
        </p:nvSpPr>
        <p:spPr bwMode="auto">
          <a:xfrm>
            <a:off x="1600200" y="38195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1274" name="AutoShape 15"/>
          <p:cNvSpPr>
            <a:spLocks/>
          </p:cNvSpPr>
          <p:nvPr/>
        </p:nvSpPr>
        <p:spPr bwMode="auto">
          <a:xfrm>
            <a:off x="1135063" y="4760233"/>
            <a:ext cx="258762" cy="1281113"/>
          </a:xfrm>
          <a:prstGeom prst="leftBrace">
            <a:avLst>
              <a:gd name="adj1" fmla="val 41258"/>
              <a:gd name="adj2" fmla="val 50000"/>
            </a:avLst>
          </a:prstGeom>
          <a:noFill/>
          <a:ln w="19050">
            <a:solidFill>
              <a:srgbClr val="990033"/>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algn="ctr" eaLnBrk="0" hangingPunct="0"/>
            <a:endParaRPr lang="en-US" noProof="1">
              <a:solidFill>
                <a:srgbClr val="990033"/>
              </a:solidFill>
            </a:endParaRPr>
          </a:p>
        </p:txBody>
      </p:sp>
      <p:sp>
        <p:nvSpPr>
          <p:cNvPr id="11275" name="Text Box 17"/>
          <p:cNvSpPr txBox="1">
            <a:spLocks noChangeArrowheads="1"/>
          </p:cNvSpPr>
          <p:nvPr/>
        </p:nvSpPr>
        <p:spPr bwMode="auto">
          <a:xfrm>
            <a:off x="423863" y="5163458"/>
            <a:ext cx="693737" cy="457200"/>
          </a:xfrm>
          <a:prstGeom prst="rect">
            <a:avLst/>
          </a:prstGeom>
          <a:solidFill>
            <a:srgbClr val="9C0409"/>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b="1" dirty="0">
                <a:solidFill>
                  <a:srgbClr val="FFFFFF"/>
                </a:solidFill>
              </a:rPr>
              <a:t>80</a:t>
            </a:r>
            <a:r>
              <a:rPr lang="en-US" b="1" i="1" dirty="0">
                <a:solidFill>
                  <a:srgbClr val="FFFFFF"/>
                </a:solidFill>
              </a:rPr>
              <a:t>x</a:t>
            </a:r>
          </a:p>
        </p:txBody>
      </p:sp>
      <p:sp>
        <p:nvSpPr>
          <p:cNvPr id="11276" name="Text Box 21"/>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p>
        </p:txBody>
      </p:sp>
      <p:sp>
        <p:nvSpPr>
          <p:cNvPr id="11277" name="AutoShape 23"/>
          <p:cNvSpPr>
            <a:spLocks/>
          </p:cNvSpPr>
          <p:nvPr/>
        </p:nvSpPr>
        <p:spPr bwMode="auto">
          <a:xfrm>
            <a:off x="1135063" y="3376613"/>
            <a:ext cx="258762" cy="1244600"/>
          </a:xfrm>
          <a:prstGeom prst="leftBrace">
            <a:avLst>
              <a:gd name="adj1" fmla="val 40082"/>
              <a:gd name="adj2" fmla="val 50000"/>
            </a:avLst>
          </a:prstGeom>
          <a:noFill/>
          <a:ln w="19050">
            <a:solidFill>
              <a:schemeClr val="tx2"/>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algn="ctr" eaLnBrk="0" hangingPunct="0"/>
            <a:endParaRPr lang="en-US" noProof="1">
              <a:solidFill>
                <a:srgbClr val="990033"/>
              </a:solidFill>
            </a:endParaRPr>
          </a:p>
        </p:txBody>
      </p:sp>
      <p:sp>
        <p:nvSpPr>
          <p:cNvPr id="11278" name="Text Box 24"/>
          <p:cNvSpPr txBox="1">
            <a:spLocks noChangeArrowheads="1"/>
          </p:cNvSpPr>
          <p:nvPr/>
        </p:nvSpPr>
        <p:spPr bwMode="auto">
          <a:xfrm>
            <a:off x="423863" y="3752850"/>
            <a:ext cx="693737" cy="457200"/>
          </a:xfrm>
          <a:prstGeom prst="rect">
            <a:avLst/>
          </a:prstGeom>
          <a:solidFill>
            <a:schemeClr val="tx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b="1">
                <a:solidFill>
                  <a:srgbClr val="FFFFFF"/>
                </a:solidFill>
              </a:rPr>
              <a:t>20</a:t>
            </a:r>
            <a:r>
              <a:rPr lang="en-US" b="1" i="1">
                <a:solidFill>
                  <a:srgbClr val="FFFFFF"/>
                </a:solidFill>
              </a:rPr>
              <a:t>x</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7: Processing Data Iteratively</a:t>
            </a:r>
          </a:p>
        </p:txBody>
      </p:sp>
      <p:graphicFrame>
        <p:nvGraphicFramePr>
          <p:cNvPr id="7" name="Group Organizer"/>
          <p:cNvGraphicFramePr>
            <a:graphicFrameLocks noGrp="1"/>
          </p:cNvGraphicFramePr>
          <p:nvPr>
            <p:extLst>
              <p:ext uri="{D42A27DB-BD31-4B8C-83A1-F6EECF244321}">
                <p14:modId xmlns:p14="http://schemas.microsoft.com/office/powerpoint/2010/main" val="2985372556"/>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09596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7.1 DO Loop Processing</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7872">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7.2 Conditional DO Loop Processing</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7.3 SAS Array Processing</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2"/>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7.4 Using SAS Arrays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42795176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Objectives</a:t>
            </a:r>
          </a:p>
        </p:txBody>
      </p:sp>
      <p:sp>
        <p:nvSpPr>
          <p:cNvPr id="72707" name="Rectangle 3"/>
          <p:cNvSpPr>
            <a:spLocks noGrp="1" noChangeArrowheads="1"/>
          </p:cNvSpPr>
          <p:nvPr>
            <p:ph idx="1"/>
          </p:nvPr>
        </p:nvSpPr>
        <p:spPr>
          <a:xfrm>
            <a:off x="685800" y="1071563"/>
            <a:ext cx="7769225" cy="4267200"/>
          </a:xfrm>
        </p:spPr>
        <p:txBody>
          <a:bodyPr/>
          <a:lstStyle/>
          <a:p>
            <a:pPr lvl="1"/>
            <a:r>
              <a:rPr lang="en-US"/>
              <a:t>Explain the concepts of SAS arrays.</a:t>
            </a:r>
          </a:p>
          <a:p>
            <a:pPr lvl="1"/>
            <a:r>
              <a:rPr lang="en-US"/>
              <a:t>Use SAS arrays to perform repetitive calculations. </a:t>
            </a:r>
          </a:p>
        </p:txBody>
      </p:sp>
      <p:sp>
        <p:nvSpPr>
          <p:cNvPr id="4" name="Slide Number Placeholder 3"/>
          <p:cNvSpPr>
            <a:spLocks noGrp="1"/>
          </p:cNvSpPr>
          <p:nvPr>
            <p:ph type="sldNum" sz="quarter" idx="10"/>
          </p:nvPr>
        </p:nvSpPr>
        <p:spPr/>
        <p:txBody>
          <a:bodyPr/>
          <a:lstStyle/>
          <a:p>
            <a:pPr>
              <a:defRPr/>
            </a:pPr>
            <a:fld id="{D57658DF-0B56-4E30-81F7-1F64E09C754F}" type="slidenum">
              <a:rPr lang="en-US"/>
              <a:pPr>
                <a:defRPr/>
              </a:pPr>
              <a:t>61</a:t>
            </a:fld>
            <a:endParaRPr lang="en-US" b="0" dirty="0">
              <a:latin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Array Processing</a:t>
            </a:r>
          </a:p>
        </p:txBody>
      </p:sp>
      <p:sp>
        <p:nvSpPr>
          <p:cNvPr id="73731" name="Rectangle 3"/>
          <p:cNvSpPr>
            <a:spLocks noGrp="1" noChangeArrowheads="1"/>
          </p:cNvSpPr>
          <p:nvPr>
            <p:ph idx="1"/>
          </p:nvPr>
        </p:nvSpPr>
        <p:spPr/>
        <p:txBody>
          <a:bodyPr/>
          <a:lstStyle/>
          <a:p>
            <a:r>
              <a:rPr lang="en-US"/>
              <a:t>You can use arrays to simplify programs that do the following:</a:t>
            </a:r>
          </a:p>
          <a:p>
            <a:pPr lvl="1"/>
            <a:r>
              <a:rPr lang="en-US"/>
              <a:t>perform repetitive calculations</a:t>
            </a:r>
          </a:p>
          <a:p>
            <a:pPr lvl="1"/>
            <a:r>
              <a:rPr lang="en-US"/>
              <a:t>create many variables with the same attributes</a:t>
            </a:r>
          </a:p>
          <a:p>
            <a:pPr lvl="1"/>
            <a:r>
              <a:rPr lang="en-US"/>
              <a:t>read data</a:t>
            </a:r>
          </a:p>
          <a:p>
            <a:pPr lvl="1"/>
            <a:r>
              <a:rPr lang="en-US"/>
              <a:t>compare variables</a:t>
            </a:r>
          </a:p>
          <a:p>
            <a:pPr lvl="1"/>
            <a:r>
              <a:rPr lang="en-US"/>
              <a:t>perform a table lookup </a:t>
            </a:r>
          </a:p>
        </p:txBody>
      </p:sp>
      <p:sp>
        <p:nvSpPr>
          <p:cNvPr id="4" name="Slide Number Placeholder 3"/>
          <p:cNvSpPr>
            <a:spLocks noGrp="1"/>
          </p:cNvSpPr>
          <p:nvPr>
            <p:ph type="sldNum" sz="quarter" idx="10"/>
          </p:nvPr>
        </p:nvSpPr>
        <p:spPr/>
        <p:txBody>
          <a:bodyPr/>
          <a:lstStyle/>
          <a:p>
            <a:pPr>
              <a:defRPr/>
            </a:pPr>
            <a:fld id="{0C2773FA-20B6-4808-9CCC-473013DF9871}" type="slidenum">
              <a:rPr lang="en-US"/>
              <a:pPr>
                <a:defRPr/>
              </a:pPr>
              <a:t>62</a:t>
            </a:fld>
            <a:endParaRPr lang="en-US" b="0" dirty="0">
              <a:latin typeface="Times New Roman" pitchFamily="18"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Business Scenario</a:t>
            </a:r>
          </a:p>
        </p:txBody>
      </p:sp>
      <p:sp>
        <p:nvSpPr>
          <p:cNvPr id="75779" name="Rectangle 3"/>
          <p:cNvSpPr>
            <a:spLocks noGrp="1" noChangeArrowheads="1"/>
          </p:cNvSpPr>
          <p:nvPr>
            <p:ph idx="1"/>
          </p:nvPr>
        </p:nvSpPr>
        <p:spPr>
          <a:xfrm>
            <a:off x="685800" y="1071563"/>
            <a:ext cx="7991475" cy="4267200"/>
          </a:xfrm>
        </p:spPr>
        <p:txBody>
          <a:bodyPr/>
          <a:lstStyle/>
          <a:p>
            <a:r>
              <a:rPr lang="en-US" dirty="0"/>
              <a:t>The </a:t>
            </a:r>
            <a:r>
              <a:rPr lang="en-US" b="1" dirty="0" err="1">
                <a:latin typeface="Arial"/>
              </a:rPr>
              <a:t>orion.employee_donations</a:t>
            </a:r>
            <a:r>
              <a:rPr lang="en-US" b="1" dirty="0"/>
              <a:t> </a:t>
            </a:r>
            <a:r>
              <a:rPr lang="en-US" dirty="0"/>
              <a:t>data set contains quarterly contribution data for each employee. Orion management is considering a 25% matching program. Calculate each employee’s quarterly contribution, including the proposed company supplement.</a:t>
            </a:r>
          </a:p>
          <a:p>
            <a:endParaRPr lang="en-US" sz="800" dirty="0"/>
          </a:p>
          <a:p>
            <a:endParaRPr lang="en-US" sz="1600" dirty="0"/>
          </a:p>
          <a:p>
            <a:r>
              <a:rPr lang="en-US" dirty="0"/>
              <a:t>Partial Listing of </a:t>
            </a:r>
            <a:r>
              <a:rPr lang="en-US" b="1" dirty="0" err="1">
                <a:latin typeface="Arial"/>
              </a:rPr>
              <a:t>orion.employee_donations</a:t>
            </a:r>
            <a:r>
              <a:rPr lang="en-US" b="1" dirty="0"/>
              <a:t> </a:t>
            </a:r>
          </a:p>
        </p:txBody>
      </p:sp>
      <p:sp>
        <p:nvSpPr>
          <p:cNvPr id="6" name="Slide Number Placeholder 3"/>
          <p:cNvSpPr>
            <a:spLocks noGrp="1"/>
          </p:cNvSpPr>
          <p:nvPr>
            <p:ph type="sldNum" sz="quarter" idx="10"/>
          </p:nvPr>
        </p:nvSpPr>
        <p:spPr/>
        <p:txBody>
          <a:bodyPr/>
          <a:lstStyle/>
          <a:p>
            <a:pPr>
              <a:defRPr/>
            </a:pPr>
            <a:fld id="{45ED376F-9F17-46BB-819B-098209EED8F7}" type="slidenum">
              <a:rPr lang="en-US"/>
              <a:pPr>
                <a:defRPr/>
              </a:pPr>
              <a:t>63</a:t>
            </a:fld>
            <a:endParaRPr lang="en-US" b="0" dirty="0">
              <a:latin typeface="Times New Roman" pitchFamily="18" charset="0"/>
            </a:endParaRPr>
          </a:p>
        </p:txBody>
      </p:sp>
      <p:sp>
        <p:nvSpPr>
          <p:cNvPr id="75781"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75782" name="Text Box 6"/>
          <p:cNvSpPr txBox="1">
            <a:spLocks noChangeArrowheads="1"/>
          </p:cNvSpPr>
          <p:nvPr/>
        </p:nvSpPr>
        <p:spPr bwMode="auto">
          <a:xfrm>
            <a:off x="649288" y="3764565"/>
            <a:ext cx="7313612" cy="1851025"/>
          </a:xfrm>
          <a:prstGeom prst="rect">
            <a:avLst/>
          </a:prstGeom>
          <a:solidFill>
            <a:srgbClr val="FFFFFF"/>
          </a:solidFill>
          <a:ln w="38100">
            <a:solidFill>
              <a:schemeClr val="tx2"/>
            </a:solidFill>
            <a:miter lim="800000"/>
            <a:headEnd type="none" w="sm" len="sm"/>
            <a:tailEnd type="none" w="sm" len="sm"/>
          </a:ln>
        </p:spPr>
        <p:txBody>
          <a:bodyPr lIns="92075" tIns="50800" rIns="92075" bIns="50800">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Employee_ID</a:t>
            </a:r>
            <a:r>
              <a:rPr lang="en-US" sz="1600" b="1" dirty="0">
                <a:solidFill>
                  <a:srgbClr val="000000"/>
                </a:solidFill>
                <a:latin typeface="SAS Monospace" pitchFamily="49" charset="0"/>
              </a:rPr>
              <a:t>  Qtr1    Qtr2    Qtr3    Qtr4</a:t>
            </a:r>
          </a:p>
          <a:p>
            <a:r>
              <a:rPr lang="en-US" sz="1600" b="1" dirty="0">
                <a:solidFill>
                  <a:srgbClr val="000000"/>
                </a:solidFill>
                <a:latin typeface="SAS Monospace" pitchFamily="49" charset="0"/>
              </a:rPr>
              <a:t>     120265      .       .       .      25</a:t>
            </a:r>
          </a:p>
          <a:p>
            <a:r>
              <a:rPr lang="en-US" sz="1600" b="1" dirty="0">
                <a:solidFill>
                  <a:srgbClr val="000000"/>
                </a:solidFill>
                <a:latin typeface="SAS Monospace" pitchFamily="49" charset="0"/>
              </a:rPr>
              <a:t>     120267     15      15      15      15</a:t>
            </a:r>
          </a:p>
          <a:p>
            <a:r>
              <a:rPr lang="en-US" sz="1600" b="1" dirty="0">
                <a:solidFill>
                  <a:srgbClr val="000000"/>
                </a:solidFill>
                <a:latin typeface="SAS Monospace" pitchFamily="49" charset="0"/>
              </a:rPr>
              <a:t>     120269     20      20      20      20</a:t>
            </a:r>
          </a:p>
          <a:p>
            <a:r>
              <a:rPr lang="en-US" sz="1600" b="1" dirty="0">
                <a:solidFill>
                  <a:srgbClr val="000000"/>
                </a:solidFill>
                <a:latin typeface="SAS Monospace" pitchFamily="49" charset="0"/>
              </a:rPr>
              <a:t>     120270     20      10       5       .</a:t>
            </a:r>
          </a:p>
          <a:p>
            <a:r>
              <a:rPr lang="en-US" sz="1600" b="1" dirty="0">
                <a:solidFill>
                  <a:srgbClr val="000000"/>
                </a:solidFill>
                <a:latin typeface="SAS Monospace" pitchFamily="49" charset="0"/>
              </a:rPr>
              <a:t>     120271     20      20      20      20</a:t>
            </a:r>
          </a:p>
          <a:p>
            <a:r>
              <a:rPr lang="en-US" sz="1600" b="1" dirty="0">
                <a:solidFill>
                  <a:srgbClr val="000000"/>
                </a:solidFill>
                <a:latin typeface="SAS Monospace" pitchFamily="49" charset="0"/>
              </a:rPr>
              <a:t>     120272     10      10      10      10</a:t>
            </a:r>
          </a:p>
        </p:txBody>
      </p:sp>
      <p:pic>
        <p:nvPicPr>
          <p:cNvPr id="7170" name="Picture 2" descr="\\sashq\root\dept\PSD\GRAPHICS\Illustrations\People_Generic\person_gol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6162" y="4670827"/>
            <a:ext cx="1133475" cy="15621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sashq\root\dept\PSD\GRAPHICS\Illustrations\Symbols\donationCan_noHan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9962" y="2919564"/>
            <a:ext cx="1209675"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4995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Performing Repetitive Calculations</a:t>
            </a:r>
          </a:p>
        </p:txBody>
      </p:sp>
      <p:sp>
        <p:nvSpPr>
          <p:cNvPr id="12" name="Slide Number Placeholder 3"/>
          <p:cNvSpPr>
            <a:spLocks noGrp="1"/>
          </p:cNvSpPr>
          <p:nvPr>
            <p:ph type="sldNum" sz="quarter" idx="10"/>
          </p:nvPr>
        </p:nvSpPr>
        <p:spPr/>
        <p:txBody>
          <a:bodyPr/>
          <a:lstStyle/>
          <a:p>
            <a:pPr>
              <a:defRPr/>
            </a:pPr>
            <a:fld id="{26B6D467-F163-4FF4-9E79-F3268884AF71}" type="slidenum">
              <a:rPr lang="en-US"/>
              <a:pPr>
                <a:defRPr/>
              </a:pPr>
              <a:t>64</a:t>
            </a:fld>
            <a:endParaRPr lang="en-US" b="0" dirty="0">
              <a:latin typeface="Times New Roman" pitchFamily="18" charset="0"/>
            </a:endParaRPr>
          </a:p>
        </p:txBody>
      </p:sp>
      <p:sp>
        <p:nvSpPr>
          <p:cNvPr id="76804"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76805" name="Text Box 5"/>
          <p:cNvSpPr txBox="1">
            <a:spLocks noChangeArrowheads="1"/>
          </p:cNvSpPr>
          <p:nvPr/>
        </p:nvSpPr>
        <p:spPr bwMode="auto">
          <a:xfrm>
            <a:off x="685800" y="1066800"/>
            <a:ext cx="6394450" cy="32512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data charity;   </a:t>
            </a:r>
          </a:p>
          <a:p>
            <a:pPr>
              <a:lnSpc>
                <a:spcPct val="85000"/>
              </a:lnSpc>
            </a:pPr>
            <a:r>
              <a:rPr lang="en-US" b="1" dirty="0">
                <a:latin typeface="Courier New" pitchFamily="49" charset="0"/>
              </a:rPr>
              <a:t>   set </a:t>
            </a:r>
            <a:r>
              <a:rPr lang="en-US" b="1" dirty="0" err="1">
                <a:latin typeface="Courier New" pitchFamily="49" charset="0"/>
              </a:rPr>
              <a:t>orion.employee_donations</a:t>
            </a:r>
            <a:r>
              <a:rPr lang="en-US" b="1" dirty="0">
                <a:latin typeface="Courier New" pitchFamily="49" charset="0"/>
              </a:rPr>
              <a:t>;</a:t>
            </a:r>
          </a:p>
          <a:p>
            <a:pPr>
              <a:lnSpc>
                <a:spcPct val="85000"/>
              </a:lnSpc>
            </a:pPr>
            <a:r>
              <a:rPr lang="en-US" b="1" dirty="0">
                <a:latin typeface="Courier New" pitchFamily="49" charset="0"/>
              </a:rPr>
              <a:t>   keep </a:t>
            </a:r>
            <a:r>
              <a:rPr lang="en-US" b="1" dirty="0" err="1">
                <a:latin typeface="Courier New" pitchFamily="49" charset="0"/>
              </a:rPr>
              <a:t>employee_id</a:t>
            </a:r>
            <a:r>
              <a:rPr lang="en-US" b="1" dirty="0">
                <a:latin typeface="Courier New" pitchFamily="49" charset="0"/>
              </a:rPr>
              <a:t> qtr1-qtr4; </a:t>
            </a:r>
          </a:p>
          <a:p>
            <a:pPr>
              <a:lnSpc>
                <a:spcPct val="85000"/>
              </a:lnSpc>
            </a:pPr>
            <a:r>
              <a:rPr lang="en-US" b="1" dirty="0">
                <a:latin typeface="Courier New" pitchFamily="49" charset="0"/>
              </a:rPr>
              <a:t>   Qtr1=Qtr1*1.25;</a:t>
            </a:r>
          </a:p>
          <a:p>
            <a:pPr>
              <a:lnSpc>
                <a:spcPct val="85000"/>
              </a:lnSpc>
            </a:pPr>
            <a:r>
              <a:rPr lang="en-US" b="1" dirty="0">
                <a:latin typeface="Courier New" pitchFamily="49" charset="0"/>
              </a:rPr>
              <a:t>   Qtr2=Qtr2*1.25;</a:t>
            </a:r>
          </a:p>
          <a:p>
            <a:pPr>
              <a:lnSpc>
                <a:spcPct val="85000"/>
              </a:lnSpc>
            </a:pPr>
            <a:r>
              <a:rPr lang="en-US" b="1" dirty="0">
                <a:latin typeface="Courier New" pitchFamily="49" charset="0"/>
              </a:rPr>
              <a:t>   Qtr3=Qtr3*1.25;</a:t>
            </a:r>
          </a:p>
          <a:p>
            <a:pPr>
              <a:lnSpc>
                <a:spcPct val="85000"/>
              </a:lnSpc>
            </a:pPr>
            <a:r>
              <a:rPr lang="en-US" b="1" dirty="0">
                <a:latin typeface="Courier New" pitchFamily="49" charset="0"/>
              </a:rPr>
              <a:t>   Qtr4=Qtr4*1.25;</a:t>
            </a:r>
          </a:p>
          <a:p>
            <a:pPr>
              <a:lnSpc>
                <a:spcPct val="85000"/>
              </a:lnSpc>
            </a:pPr>
            <a:r>
              <a:rPr lang="en-US" b="1" dirty="0">
                <a:latin typeface="Courier New" pitchFamily="49" charset="0"/>
              </a:rPr>
              <a:t>run;</a:t>
            </a:r>
          </a:p>
          <a:p>
            <a:pPr>
              <a:lnSpc>
                <a:spcPct val="85000"/>
              </a:lnSpc>
            </a:pPr>
            <a:r>
              <a:rPr lang="en-US" b="1" dirty="0">
                <a:latin typeface="Courier New" pitchFamily="49" charset="0"/>
              </a:rPr>
              <a:t>proc print data=charity </a:t>
            </a:r>
            <a:r>
              <a:rPr lang="en-US" b="1" dirty="0" err="1">
                <a:latin typeface="Courier New" pitchFamily="49" charset="0"/>
              </a:rPr>
              <a:t>noobs</a:t>
            </a:r>
            <a:r>
              <a:rPr lang="en-US" b="1" dirty="0">
                <a:latin typeface="Courier New" pitchFamily="49" charset="0"/>
              </a:rPr>
              <a:t>;</a:t>
            </a:r>
          </a:p>
          <a:p>
            <a:pPr>
              <a:lnSpc>
                <a:spcPct val="85000"/>
              </a:lnSpc>
            </a:pPr>
            <a:r>
              <a:rPr lang="en-US" b="1" dirty="0">
                <a:latin typeface="Courier New" pitchFamily="49" charset="0"/>
              </a:rPr>
              <a:t>run;                         </a:t>
            </a:r>
          </a:p>
        </p:txBody>
      </p:sp>
      <p:sp>
        <p:nvSpPr>
          <p:cNvPr id="76806" name="Text Box 6"/>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p207d10</a:t>
            </a:r>
          </a:p>
        </p:txBody>
      </p:sp>
      <p:sp>
        <p:nvSpPr>
          <p:cNvPr id="76807" name="Text Box 7"/>
          <p:cNvSpPr txBox="1">
            <a:spLocks noChangeArrowheads="1"/>
          </p:cNvSpPr>
          <p:nvPr/>
        </p:nvSpPr>
        <p:spPr bwMode="auto">
          <a:xfrm>
            <a:off x="708025" y="4797425"/>
            <a:ext cx="5892800" cy="1606550"/>
          </a:xfrm>
          <a:prstGeom prst="rect">
            <a:avLst/>
          </a:prstGeom>
          <a:solidFill>
            <a:srgbClr val="FFFFFF"/>
          </a:solidFill>
          <a:ln w="38100">
            <a:solidFill>
              <a:schemeClr val="tx2"/>
            </a:solidFill>
            <a:miter lim="800000"/>
            <a:headEnd type="none" w="sm" len="sm"/>
            <a:tailEnd type="none" w="sm" len="sm"/>
          </a:ln>
        </p:spPr>
        <p:txBody>
          <a:bodyPr wrap="none" lIns="92075" tIns="50800" rIns="92075" bIns="50800">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600" b="1">
                <a:solidFill>
                  <a:srgbClr val="000000"/>
                </a:solidFill>
                <a:latin typeface="SAS Monospace" pitchFamily="49" charset="0"/>
              </a:rPr>
              <a:t>Employee_ID     Qtr1     Qtr2     Qtr3     Qtr4</a:t>
            </a:r>
          </a:p>
          <a:p>
            <a:endParaRPr lang="en-US" sz="1600" b="1">
              <a:solidFill>
                <a:srgbClr val="000000"/>
              </a:solidFill>
              <a:latin typeface="SAS Monospace" pitchFamily="49" charset="0"/>
            </a:endParaRPr>
          </a:p>
          <a:p>
            <a:r>
              <a:rPr lang="en-US" sz="1600" b="1">
                <a:solidFill>
                  <a:srgbClr val="000000"/>
                </a:solidFill>
                <a:latin typeface="SAS Monospace" pitchFamily="49" charset="0"/>
              </a:rPr>
              <a:t>     120265      .        .        .      31.25</a:t>
            </a:r>
          </a:p>
          <a:p>
            <a:r>
              <a:rPr lang="en-US" sz="1600" b="1">
                <a:solidFill>
                  <a:srgbClr val="000000"/>
                </a:solidFill>
                <a:latin typeface="SAS Monospace" pitchFamily="49" charset="0"/>
              </a:rPr>
              <a:t>     120267    18.75    18.75    18.75    18.75</a:t>
            </a:r>
          </a:p>
          <a:p>
            <a:r>
              <a:rPr lang="en-US" sz="1600" b="1">
                <a:solidFill>
                  <a:srgbClr val="000000"/>
                </a:solidFill>
                <a:latin typeface="SAS Monospace" pitchFamily="49" charset="0"/>
              </a:rPr>
              <a:t>     120269    25.00    25.00    25.00    25.00</a:t>
            </a:r>
          </a:p>
          <a:p>
            <a:r>
              <a:rPr lang="en-US" sz="1600" b="1">
                <a:solidFill>
                  <a:srgbClr val="000000"/>
                </a:solidFill>
                <a:latin typeface="SAS Monospace" pitchFamily="49" charset="0"/>
              </a:rPr>
              <a:t>     120270    25.00    12.50     6.25      .</a:t>
            </a:r>
          </a:p>
        </p:txBody>
      </p:sp>
      <p:sp>
        <p:nvSpPr>
          <p:cNvPr id="76808" name="Text Box 8"/>
          <p:cNvSpPr txBox="1">
            <a:spLocks noChangeArrowheads="1"/>
          </p:cNvSpPr>
          <p:nvPr/>
        </p:nvSpPr>
        <p:spPr bwMode="auto">
          <a:xfrm>
            <a:off x="630238" y="4313238"/>
            <a:ext cx="45354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Partial PROC PRINT Output</a:t>
            </a:r>
          </a:p>
        </p:txBody>
      </p:sp>
      <p:sp>
        <p:nvSpPr>
          <p:cNvPr id="2" name="Rectangle 1"/>
          <p:cNvSpPr/>
          <p:nvPr>
            <p:custDataLst>
              <p:tags r:id="rId1"/>
            </p:custDataLst>
          </p:nvPr>
        </p:nvSpPr>
        <p:spPr bwMode="auto">
          <a:xfrm>
            <a:off x="1284288" y="2050288"/>
            <a:ext cx="273850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3" name="Rectangle 2"/>
          <p:cNvSpPr/>
          <p:nvPr>
            <p:custDataLst>
              <p:tags r:id="rId2"/>
            </p:custDataLst>
          </p:nvPr>
        </p:nvSpPr>
        <p:spPr bwMode="auto">
          <a:xfrm>
            <a:off x="1284288" y="2361184"/>
            <a:ext cx="273850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4" name="Rectangle 3"/>
          <p:cNvSpPr/>
          <p:nvPr>
            <p:custDataLst>
              <p:tags r:id="rId3"/>
            </p:custDataLst>
          </p:nvPr>
        </p:nvSpPr>
        <p:spPr bwMode="auto">
          <a:xfrm>
            <a:off x="1284288" y="2672080"/>
            <a:ext cx="273850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5" name="Rectangle 4"/>
          <p:cNvSpPr/>
          <p:nvPr>
            <p:custDataLst>
              <p:tags r:id="rId4"/>
            </p:custDataLst>
          </p:nvPr>
        </p:nvSpPr>
        <p:spPr bwMode="auto">
          <a:xfrm>
            <a:off x="1284288" y="2982976"/>
            <a:ext cx="273850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Performing Repetitive Calculations</a:t>
            </a:r>
          </a:p>
        </p:txBody>
      </p:sp>
      <p:sp>
        <p:nvSpPr>
          <p:cNvPr id="77827" name="Rectangle 3"/>
          <p:cNvSpPr>
            <a:spLocks noGrp="1" noChangeArrowheads="1"/>
          </p:cNvSpPr>
          <p:nvPr>
            <p:ph idx="1"/>
          </p:nvPr>
        </p:nvSpPr>
        <p:spPr/>
        <p:txBody>
          <a:bodyPr/>
          <a:lstStyle/>
          <a:p>
            <a:r>
              <a:rPr lang="en-US" dirty="0"/>
              <a:t>The four calculations cannot be replaced by a single calculation inside a DO loop because they are not identical.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 SAS array can be used to simplify this code.</a:t>
            </a:r>
          </a:p>
          <a:p>
            <a:endParaRPr lang="en-US" dirty="0"/>
          </a:p>
        </p:txBody>
      </p:sp>
      <p:sp>
        <p:nvSpPr>
          <p:cNvPr id="11" name="Slide Number Placeholder 3"/>
          <p:cNvSpPr>
            <a:spLocks noGrp="1"/>
          </p:cNvSpPr>
          <p:nvPr>
            <p:ph type="sldNum" sz="quarter" idx="10"/>
          </p:nvPr>
        </p:nvSpPr>
        <p:spPr/>
        <p:txBody>
          <a:bodyPr/>
          <a:lstStyle/>
          <a:p>
            <a:pPr>
              <a:defRPr/>
            </a:pPr>
            <a:fld id="{5C2E5D17-FEEE-45B5-88DE-14DFC86DEC01}" type="slidenum">
              <a:rPr lang="en-US"/>
              <a:pPr>
                <a:defRPr/>
              </a:pPr>
              <a:t>65</a:t>
            </a:fld>
            <a:endParaRPr lang="en-US" b="0" dirty="0">
              <a:latin typeface="Times New Roman" pitchFamily="18" charset="0"/>
            </a:endParaRPr>
          </a:p>
        </p:txBody>
      </p:sp>
      <p:sp>
        <p:nvSpPr>
          <p:cNvPr id="77829" name="Text Box 4"/>
          <p:cNvSpPr txBox="1">
            <a:spLocks noChangeArrowheads="1"/>
          </p:cNvSpPr>
          <p:nvPr/>
        </p:nvSpPr>
        <p:spPr bwMode="auto">
          <a:xfrm>
            <a:off x="1393825" y="2306638"/>
            <a:ext cx="5981700" cy="32512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data charity;   </a:t>
            </a:r>
          </a:p>
          <a:p>
            <a:pPr>
              <a:lnSpc>
                <a:spcPct val="85000"/>
              </a:lnSpc>
            </a:pPr>
            <a:r>
              <a:rPr lang="en-US" b="1" dirty="0">
                <a:latin typeface="Courier New" pitchFamily="49" charset="0"/>
              </a:rPr>
              <a:t>   set </a:t>
            </a:r>
            <a:r>
              <a:rPr lang="en-US" b="1" dirty="0" err="1">
                <a:latin typeface="Courier New" pitchFamily="49" charset="0"/>
              </a:rPr>
              <a:t>orion.employee_donations</a:t>
            </a:r>
            <a:r>
              <a:rPr lang="en-US" b="1" dirty="0">
                <a:latin typeface="Courier New" pitchFamily="49" charset="0"/>
              </a:rPr>
              <a:t>;</a:t>
            </a:r>
          </a:p>
          <a:p>
            <a:pPr>
              <a:lnSpc>
                <a:spcPct val="85000"/>
              </a:lnSpc>
            </a:pPr>
            <a:r>
              <a:rPr lang="en-US" b="1" dirty="0">
                <a:latin typeface="Courier New" pitchFamily="49" charset="0"/>
              </a:rPr>
              <a:t>   keep employee_id qtr1-qtr4; </a:t>
            </a:r>
          </a:p>
          <a:p>
            <a:pPr>
              <a:lnSpc>
                <a:spcPct val="85000"/>
              </a:lnSpc>
            </a:pPr>
            <a:r>
              <a:rPr lang="en-US" b="1" dirty="0">
                <a:latin typeface="Courier New" pitchFamily="49" charset="0"/>
              </a:rPr>
              <a:t>   Qtr1=Qtr1*1.25;</a:t>
            </a:r>
          </a:p>
          <a:p>
            <a:pPr>
              <a:lnSpc>
                <a:spcPct val="85000"/>
              </a:lnSpc>
            </a:pPr>
            <a:r>
              <a:rPr lang="en-US" b="1" dirty="0">
                <a:latin typeface="Courier New" pitchFamily="49" charset="0"/>
              </a:rPr>
              <a:t>   Qtr2=Qtr2*1.25;</a:t>
            </a:r>
          </a:p>
          <a:p>
            <a:pPr>
              <a:lnSpc>
                <a:spcPct val="85000"/>
              </a:lnSpc>
            </a:pPr>
            <a:r>
              <a:rPr lang="en-US" b="1" dirty="0">
                <a:latin typeface="Courier New" pitchFamily="49" charset="0"/>
              </a:rPr>
              <a:t>   Qtr3=Qtr3*1.25;</a:t>
            </a:r>
          </a:p>
          <a:p>
            <a:pPr>
              <a:lnSpc>
                <a:spcPct val="85000"/>
              </a:lnSpc>
            </a:pPr>
            <a:r>
              <a:rPr lang="en-US" b="1" dirty="0">
                <a:latin typeface="Courier New" pitchFamily="49" charset="0"/>
              </a:rPr>
              <a:t>   Qtr4=Qtr4*1.25;</a:t>
            </a:r>
          </a:p>
          <a:p>
            <a:pPr>
              <a:lnSpc>
                <a:spcPct val="85000"/>
              </a:lnSpc>
            </a:pPr>
            <a:r>
              <a:rPr lang="en-US" b="1" dirty="0">
                <a:latin typeface="Courier New" pitchFamily="49" charset="0"/>
              </a:rPr>
              <a:t>run;</a:t>
            </a:r>
          </a:p>
          <a:p>
            <a:pPr>
              <a:lnSpc>
                <a:spcPct val="85000"/>
              </a:lnSpc>
            </a:pPr>
            <a:r>
              <a:rPr lang="en-US" b="1" dirty="0" err="1">
                <a:latin typeface="Courier New" pitchFamily="49" charset="0"/>
              </a:rPr>
              <a:t>proc</a:t>
            </a:r>
            <a:r>
              <a:rPr lang="en-US" b="1" dirty="0">
                <a:latin typeface="Courier New" pitchFamily="49" charset="0"/>
              </a:rPr>
              <a:t> print data=charity noobs;</a:t>
            </a:r>
          </a:p>
          <a:p>
            <a:pPr>
              <a:lnSpc>
                <a:spcPct val="85000"/>
              </a:lnSpc>
            </a:pPr>
            <a:r>
              <a:rPr lang="en-US" b="1" dirty="0">
                <a:latin typeface="Courier New" pitchFamily="49" charset="0"/>
              </a:rPr>
              <a:t>run;                         </a:t>
            </a:r>
          </a:p>
        </p:txBody>
      </p:sp>
      <p:sp>
        <p:nvSpPr>
          <p:cNvPr id="77833" name="Rectangle 8"/>
          <p:cNvSpPr>
            <a:spLocks noChangeArrowheads="1"/>
          </p:cNvSpPr>
          <p:nvPr>
            <p:custDataLst>
              <p:tags r:id="rId1"/>
            </p:custDataLst>
          </p:nvPr>
        </p:nvSpPr>
        <p:spPr bwMode="auto">
          <a:xfrm>
            <a:off x="1985963" y="3310954"/>
            <a:ext cx="2763837" cy="1182624"/>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77834" name="Text Box 9"/>
          <p:cNvSpPr txBox="1">
            <a:spLocks noChangeArrowheads="1"/>
          </p:cNvSpPr>
          <p:nvPr/>
        </p:nvSpPr>
        <p:spPr bwMode="auto">
          <a:xfrm>
            <a:off x="6016625" y="3335338"/>
            <a:ext cx="2239479" cy="1287532"/>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solidFill>
                  <a:srgbClr val="000000"/>
                </a:solidFill>
                <a:latin typeface="Arial"/>
              </a:rPr>
              <a:t>do i=1 to 4;</a:t>
            </a:r>
          </a:p>
          <a:p>
            <a:r>
              <a:rPr lang="en-US">
                <a:solidFill>
                  <a:srgbClr val="000000"/>
                </a:solidFill>
                <a:latin typeface="Arial"/>
              </a:rPr>
              <a:t>              ?</a:t>
            </a:r>
          </a:p>
          <a:p>
            <a:r>
              <a:rPr lang="en-US">
                <a:solidFill>
                  <a:srgbClr val="000000"/>
                </a:solidFill>
                <a:latin typeface="Arial"/>
              </a:rPr>
              <a:t>end;</a:t>
            </a:r>
          </a:p>
        </p:txBody>
      </p:sp>
      <p:sp>
        <p:nvSpPr>
          <p:cNvPr id="77835" name="Oval 10"/>
          <p:cNvSpPr>
            <a:spLocks noChangeArrowheads="1"/>
          </p:cNvSpPr>
          <p:nvPr/>
        </p:nvSpPr>
        <p:spPr bwMode="auto">
          <a:xfrm>
            <a:off x="6629718" y="3787331"/>
            <a:ext cx="1543050" cy="36830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eaLnBrk="0" hangingPunct="0"/>
            <a:endParaRPr lang="en-US" sz="2000" noProof="1">
              <a:solidFill>
                <a:srgbClr val="000000"/>
              </a:solidFill>
            </a:endParaRPr>
          </a:p>
        </p:txBody>
      </p:sp>
    </p:spTree>
    <p:extLst>
      <p:ext uri="{BB962C8B-B14F-4D97-AF65-F5344CB8AC3E}">
        <p14:creationId xmlns:p14="http://schemas.microsoft.com/office/powerpoint/2010/main" val="4581161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Use Arrays to Simplify Repetitive Calculations</a:t>
            </a:r>
          </a:p>
        </p:txBody>
      </p:sp>
      <p:sp>
        <p:nvSpPr>
          <p:cNvPr id="78851" name="Rectangle 3"/>
          <p:cNvSpPr>
            <a:spLocks noGrp="1" noChangeArrowheads="1"/>
          </p:cNvSpPr>
          <p:nvPr>
            <p:ph idx="1"/>
          </p:nvPr>
        </p:nvSpPr>
        <p:spPr/>
        <p:txBody>
          <a:bodyPr/>
          <a:lstStyle/>
          <a:p>
            <a:r>
              <a:rPr lang="en-US"/>
              <a:t>An array provides an alternate way to access values </a:t>
            </a:r>
            <a:br>
              <a:rPr lang="en-US"/>
            </a:br>
            <a:r>
              <a:rPr lang="en-US"/>
              <a:t>in the PDV, which simplifies repetitive calculations.</a:t>
            </a:r>
          </a:p>
          <a:p>
            <a:endParaRPr lang="en-US"/>
          </a:p>
        </p:txBody>
      </p:sp>
      <p:sp>
        <p:nvSpPr>
          <p:cNvPr id="52" name="Slide Number Placeholder 3"/>
          <p:cNvSpPr>
            <a:spLocks noGrp="1"/>
          </p:cNvSpPr>
          <p:nvPr>
            <p:ph type="sldNum" sz="quarter" idx="10"/>
          </p:nvPr>
        </p:nvSpPr>
        <p:spPr/>
        <p:txBody>
          <a:bodyPr/>
          <a:lstStyle/>
          <a:p>
            <a:pPr>
              <a:defRPr/>
            </a:pPr>
            <a:fld id="{E65B428F-AFBF-4A64-B47C-A06C38518F84}" type="slidenum">
              <a:rPr lang="en-US"/>
              <a:pPr>
                <a:defRPr/>
              </a:pPr>
              <a:t>66</a:t>
            </a:fld>
            <a:endParaRPr lang="en-US" b="0" dirty="0">
              <a:latin typeface="Times New Roman" pitchFamily="18" charset="0"/>
            </a:endParaRPr>
          </a:p>
        </p:txBody>
      </p:sp>
      <p:graphicFrame>
        <p:nvGraphicFramePr>
          <p:cNvPr id="779361" name="Group 97"/>
          <p:cNvGraphicFramePr>
            <a:graphicFrameLocks noGrp="1"/>
          </p:cNvGraphicFramePr>
          <p:nvPr>
            <p:extLst>
              <p:ext uri="{D42A27DB-BD31-4B8C-83A1-F6EECF244321}">
                <p14:modId xmlns:p14="http://schemas.microsoft.com/office/powerpoint/2010/main" val="425402000"/>
              </p:ext>
            </p:extLst>
          </p:nvPr>
        </p:nvGraphicFramePr>
        <p:xfrm>
          <a:off x="685800" y="5270500"/>
          <a:ext cx="7772400" cy="1321055"/>
        </p:xfrm>
        <a:graphic>
          <a:graphicData uri="http://schemas.openxmlformats.org/drawingml/2006/table">
            <a:tbl>
              <a:tblPr/>
              <a:tblGrid>
                <a:gridCol w="1554163">
                  <a:extLst>
                    <a:ext uri="{9D8B030D-6E8A-4147-A177-3AD203B41FA5}">
                      <a16:colId xmlns:a16="http://schemas.microsoft.com/office/drawing/2014/main" val="20000"/>
                    </a:ext>
                  </a:extLst>
                </a:gridCol>
                <a:gridCol w="1554162">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1554163">
                  <a:extLst>
                    <a:ext uri="{9D8B030D-6E8A-4147-A177-3AD203B41FA5}">
                      <a16:colId xmlns:a16="http://schemas.microsoft.com/office/drawing/2014/main" val="20003"/>
                    </a:ext>
                  </a:extLst>
                </a:gridCol>
                <a:gridCol w="1554162">
                  <a:extLst>
                    <a:ext uri="{9D8B030D-6E8A-4147-A177-3AD203B41FA5}">
                      <a16:colId xmlns:a16="http://schemas.microsoft.com/office/drawing/2014/main" val="20004"/>
                    </a:ext>
                  </a:extLst>
                </a:gridCol>
              </a:tblGrid>
              <a:tr h="365664">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0944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ID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9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78874" name="Text Box 4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78875" name="Text Box 49"/>
          <p:cNvSpPr txBox="1">
            <a:spLocks noChangeArrowheads="1"/>
          </p:cNvSpPr>
          <p:nvPr/>
        </p:nvSpPr>
        <p:spPr bwMode="auto">
          <a:xfrm>
            <a:off x="666750" y="1889125"/>
            <a:ext cx="5981700" cy="32512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a:latin typeface="Courier New" pitchFamily="49" charset="0"/>
              </a:rPr>
              <a:t>data charity;   </a:t>
            </a:r>
          </a:p>
          <a:p>
            <a:pPr>
              <a:lnSpc>
                <a:spcPct val="85000"/>
              </a:lnSpc>
            </a:pPr>
            <a:r>
              <a:rPr lang="en-US" b="1">
                <a:latin typeface="Courier New" pitchFamily="49" charset="0"/>
              </a:rPr>
              <a:t>   set orion.employee_donations;</a:t>
            </a:r>
          </a:p>
          <a:p>
            <a:pPr>
              <a:lnSpc>
                <a:spcPct val="85000"/>
              </a:lnSpc>
            </a:pPr>
            <a:r>
              <a:rPr lang="en-US" b="1">
                <a:latin typeface="Courier New" pitchFamily="49" charset="0"/>
              </a:rPr>
              <a:t>   keep employee_id qtr1-qtr4; </a:t>
            </a:r>
          </a:p>
          <a:p>
            <a:pPr>
              <a:lnSpc>
                <a:spcPct val="85000"/>
              </a:lnSpc>
            </a:pPr>
            <a:r>
              <a:rPr lang="en-US" b="1">
                <a:latin typeface="Courier New" pitchFamily="49" charset="0"/>
              </a:rPr>
              <a:t>   Qtr1=Qtr1*1.25;  </a:t>
            </a:r>
          </a:p>
          <a:p>
            <a:pPr>
              <a:lnSpc>
                <a:spcPct val="85000"/>
              </a:lnSpc>
            </a:pPr>
            <a:r>
              <a:rPr lang="en-US" b="1">
                <a:latin typeface="Courier New" pitchFamily="49" charset="0"/>
              </a:rPr>
              <a:t>   Qtr2=Qtr2*1.25;</a:t>
            </a:r>
          </a:p>
          <a:p>
            <a:pPr>
              <a:lnSpc>
                <a:spcPct val="85000"/>
              </a:lnSpc>
            </a:pPr>
            <a:r>
              <a:rPr lang="en-US" b="1">
                <a:latin typeface="Courier New" pitchFamily="49" charset="0"/>
              </a:rPr>
              <a:t>   Qtr3=Qtr3*1.25;         </a:t>
            </a:r>
          </a:p>
          <a:p>
            <a:pPr>
              <a:lnSpc>
                <a:spcPct val="85000"/>
              </a:lnSpc>
            </a:pPr>
            <a:r>
              <a:rPr lang="en-US" b="1">
                <a:latin typeface="Courier New" pitchFamily="49" charset="0"/>
              </a:rPr>
              <a:t>   Qtr4=Qtr4*1.25;</a:t>
            </a:r>
          </a:p>
          <a:p>
            <a:pPr>
              <a:lnSpc>
                <a:spcPct val="85000"/>
              </a:lnSpc>
            </a:pPr>
            <a:r>
              <a:rPr lang="en-US" b="1">
                <a:latin typeface="Courier New" pitchFamily="49" charset="0"/>
              </a:rPr>
              <a:t>run;</a:t>
            </a:r>
          </a:p>
          <a:p>
            <a:pPr>
              <a:lnSpc>
                <a:spcPct val="85000"/>
              </a:lnSpc>
            </a:pPr>
            <a:r>
              <a:rPr lang="en-US" b="1">
                <a:latin typeface="Courier New" pitchFamily="49" charset="0"/>
              </a:rPr>
              <a:t>proc print data=charity noobs;</a:t>
            </a:r>
          </a:p>
          <a:p>
            <a:pPr>
              <a:lnSpc>
                <a:spcPct val="85000"/>
              </a:lnSpc>
            </a:pPr>
            <a:r>
              <a:rPr lang="en-US" b="1">
                <a:latin typeface="Courier New" pitchFamily="49" charset="0"/>
              </a:rPr>
              <a:t>run;                         </a:t>
            </a:r>
          </a:p>
        </p:txBody>
      </p:sp>
      <p:sp>
        <p:nvSpPr>
          <p:cNvPr id="78876" name="AutoShape 50"/>
          <p:cNvSpPr>
            <a:spLocks/>
          </p:cNvSpPr>
          <p:nvPr/>
        </p:nvSpPr>
        <p:spPr bwMode="auto">
          <a:xfrm rot="5400000">
            <a:off x="5163344" y="2289969"/>
            <a:ext cx="381000" cy="6230938"/>
          </a:xfrm>
          <a:prstGeom prst="leftBrace">
            <a:avLst>
              <a:gd name="adj1" fmla="val 136285"/>
              <a:gd name="adj2" fmla="val 50000"/>
            </a:avLst>
          </a:prstGeom>
          <a:noFill/>
          <a:ln w="38100">
            <a:solidFill>
              <a:srgbClr val="990033"/>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rot="10800000" vert="eaVert" wrap="none" lIns="88900" tIns="88900" rIns="88900" bIns="88900" anchor="ctr"/>
          <a:lstStyle/>
          <a:p>
            <a:pPr algn="ctr" eaLnBrk="0" hangingPunct="0"/>
            <a:endParaRPr lang="en-US" noProof="1">
              <a:solidFill>
                <a:srgbClr val="990033"/>
              </a:solidFill>
            </a:endParaRPr>
          </a:p>
        </p:txBody>
      </p:sp>
      <p:sp>
        <p:nvSpPr>
          <p:cNvPr id="78877" name="AutoShape 51"/>
          <p:cNvSpPr>
            <a:spLocks/>
          </p:cNvSpPr>
          <p:nvPr/>
        </p:nvSpPr>
        <p:spPr bwMode="auto">
          <a:xfrm>
            <a:off x="6038650" y="3485310"/>
            <a:ext cx="2895600" cy="795089"/>
          </a:xfrm>
          <a:prstGeom prst="borderCallout2">
            <a:avLst>
              <a:gd name="adj1" fmla="val 52852"/>
              <a:gd name="adj2" fmla="val -444"/>
              <a:gd name="adj3" fmla="val 55972"/>
              <a:gd name="adj4" fmla="val -648"/>
              <a:gd name="adj5" fmla="val 209664"/>
              <a:gd name="adj6" fmla="val -24305"/>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eaLnBrk="0" hangingPunct="0"/>
            <a:r>
              <a:rPr lang="en-US" sz="2000" b="1" dirty="0">
                <a:solidFill>
                  <a:srgbClr val="FFFFFF"/>
                </a:solidFill>
              </a:rPr>
              <a:t>An array can be used to access </a:t>
            </a:r>
            <a:r>
              <a:rPr lang="en-US" sz="2000" b="1" dirty="0">
                <a:solidFill>
                  <a:srgbClr val="FFFFFF"/>
                </a:solidFill>
                <a:latin typeface="+mn-lt"/>
              </a:rPr>
              <a:t>Qtr1-Qtr4</a:t>
            </a:r>
            <a:r>
              <a:rPr lang="en-US" sz="2000" b="1" dirty="0">
                <a:solidFill>
                  <a:srgbClr val="FFFFFF"/>
                </a:solidFill>
              </a:rPr>
              <a:t>.</a:t>
            </a:r>
          </a:p>
        </p:txBody>
      </p:sp>
    </p:spTree>
    <p:extLst>
      <p:ext uri="{BB962C8B-B14F-4D97-AF65-F5344CB8AC3E}">
        <p14:creationId xmlns:p14="http://schemas.microsoft.com/office/powerpoint/2010/main" val="25339002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What Is a SAS Array?</a:t>
            </a:r>
          </a:p>
        </p:txBody>
      </p:sp>
      <p:sp>
        <p:nvSpPr>
          <p:cNvPr id="79875" name="Rectangle 3"/>
          <p:cNvSpPr>
            <a:spLocks noGrp="1" noChangeArrowheads="1"/>
          </p:cNvSpPr>
          <p:nvPr>
            <p:ph idx="1"/>
          </p:nvPr>
        </p:nvSpPr>
        <p:spPr>
          <a:xfrm>
            <a:off x="685800" y="1071563"/>
            <a:ext cx="7769225" cy="4267200"/>
          </a:xfrm>
        </p:spPr>
        <p:txBody>
          <a:bodyPr/>
          <a:lstStyle/>
          <a:p>
            <a:r>
              <a:rPr lang="en-US" dirty="0"/>
              <a:t>A </a:t>
            </a:r>
            <a:r>
              <a:rPr lang="en-US" i="1" dirty="0"/>
              <a:t>SAS array</a:t>
            </a:r>
            <a:r>
              <a:rPr lang="en-US" dirty="0"/>
              <a:t> </a:t>
            </a:r>
          </a:p>
          <a:p>
            <a:pPr lvl="1"/>
            <a:r>
              <a:rPr lang="en-US" dirty="0"/>
              <a:t>is a temporary grouping of SAS variables that are arranged in a particular order</a:t>
            </a:r>
          </a:p>
          <a:p>
            <a:pPr lvl="1"/>
            <a:r>
              <a:rPr lang="en-US" dirty="0"/>
              <a:t>is identified by an </a:t>
            </a:r>
            <a:r>
              <a:rPr lang="en-US" i="1" dirty="0"/>
              <a:t>array name</a:t>
            </a:r>
            <a:r>
              <a:rPr lang="en-US" dirty="0"/>
              <a:t> </a:t>
            </a:r>
          </a:p>
          <a:p>
            <a:pPr lvl="1"/>
            <a:r>
              <a:rPr lang="en-US" dirty="0"/>
              <a:t>must contain all numeric or all character variables</a:t>
            </a:r>
          </a:p>
          <a:p>
            <a:pPr lvl="1"/>
            <a:r>
              <a:rPr lang="en-US" dirty="0"/>
              <a:t>exists only for the duration of the current DATA step </a:t>
            </a:r>
          </a:p>
          <a:p>
            <a:pPr lvl="1"/>
            <a:r>
              <a:rPr lang="en-US" dirty="0"/>
              <a:t>is </a:t>
            </a:r>
            <a:r>
              <a:rPr lang="en-US" b="1" i="1" dirty="0"/>
              <a:t>not</a:t>
            </a:r>
            <a:r>
              <a:rPr lang="en-US" dirty="0"/>
              <a:t> a variable. </a:t>
            </a:r>
          </a:p>
        </p:txBody>
      </p:sp>
      <p:sp>
        <p:nvSpPr>
          <p:cNvPr id="4" name="Slide Number Placeholder 3"/>
          <p:cNvSpPr>
            <a:spLocks noGrp="1"/>
          </p:cNvSpPr>
          <p:nvPr>
            <p:ph type="sldNum" sz="quarter" idx="10"/>
          </p:nvPr>
        </p:nvSpPr>
        <p:spPr/>
        <p:txBody>
          <a:bodyPr/>
          <a:lstStyle/>
          <a:p>
            <a:pPr>
              <a:defRPr/>
            </a:pPr>
            <a:fld id="{C5D9BE61-93BF-4CE5-A2AF-3773AF977798}" type="slidenum">
              <a:rPr lang="en-US"/>
              <a:pPr>
                <a:defRPr/>
              </a:pPr>
              <a:t>67</a:t>
            </a:fld>
            <a:endParaRPr lang="en-US" b="0" dirty="0">
              <a:latin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1482" name="Group 234"/>
          <p:cNvGraphicFramePr>
            <a:graphicFrameLocks noGrp="1"/>
          </p:cNvGraphicFramePr>
          <p:nvPr>
            <p:extLst>
              <p:ext uri="{D42A27DB-BD31-4B8C-83A1-F6EECF244321}">
                <p14:modId xmlns:p14="http://schemas.microsoft.com/office/powerpoint/2010/main" val="4138972819"/>
              </p:ext>
            </p:extLst>
          </p:nvPr>
        </p:nvGraphicFramePr>
        <p:xfrm>
          <a:off x="493486" y="3176588"/>
          <a:ext cx="7866289" cy="1321055"/>
        </p:xfrm>
        <a:graphic>
          <a:graphicData uri="http://schemas.openxmlformats.org/drawingml/2006/table">
            <a:tbl>
              <a:tblPr/>
              <a:tblGrid>
                <a:gridCol w="1648052">
                  <a:extLst>
                    <a:ext uri="{9D8B030D-6E8A-4147-A177-3AD203B41FA5}">
                      <a16:colId xmlns:a16="http://schemas.microsoft.com/office/drawing/2014/main" val="20000"/>
                    </a:ext>
                  </a:extLst>
                </a:gridCol>
                <a:gridCol w="1554162">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1554163">
                  <a:extLst>
                    <a:ext uri="{9D8B030D-6E8A-4147-A177-3AD203B41FA5}">
                      <a16:colId xmlns:a16="http://schemas.microsoft.com/office/drawing/2014/main" val="20003"/>
                    </a:ext>
                  </a:extLst>
                </a:gridCol>
                <a:gridCol w="1554162">
                  <a:extLst>
                    <a:ext uri="{9D8B030D-6E8A-4147-A177-3AD203B41FA5}">
                      <a16:colId xmlns:a16="http://schemas.microsoft.com/office/drawing/2014/main" val="20004"/>
                    </a:ext>
                  </a:extLst>
                </a:gridCol>
              </a:tblGrid>
              <a:tr h="365664">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0944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ID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9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80898" name="Rectangle 2"/>
          <p:cNvSpPr>
            <a:spLocks noGrp="1" noChangeArrowheads="1"/>
          </p:cNvSpPr>
          <p:nvPr>
            <p:ph type="title"/>
          </p:nvPr>
        </p:nvSpPr>
        <p:spPr/>
        <p:txBody>
          <a:bodyPr/>
          <a:lstStyle/>
          <a:p>
            <a:r>
              <a:rPr lang="en-US"/>
              <a:t>Why Use a SAS Array?</a:t>
            </a:r>
          </a:p>
        </p:txBody>
      </p:sp>
      <p:sp>
        <p:nvSpPr>
          <p:cNvPr id="56" name="Slide Number Placeholder 3"/>
          <p:cNvSpPr>
            <a:spLocks noGrp="1"/>
          </p:cNvSpPr>
          <p:nvPr>
            <p:ph type="sldNum" sz="quarter" idx="10"/>
          </p:nvPr>
        </p:nvSpPr>
        <p:spPr/>
        <p:txBody>
          <a:bodyPr/>
          <a:lstStyle/>
          <a:p>
            <a:pPr>
              <a:defRPr/>
            </a:pPr>
            <a:fld id="{C67D16F7-9476-46FE-96DA-C735769A00EE}" type="slidenum">
              <a:rPr lang="en-US"/>
              <a:pPr>
                <a:defRPr/>
              </a:pPr>
              <a:t>68</a:t>
            </a:fld>
            <a:endParaRPr lang="en-US" b="0" dirty="0">
              <a:latin typeface="Times New Roman" pitchFamily="18" charset="0"/>
            </a:endParaRPr>
          </a:p>
        </p:txBody>
      </p:sp>
      <p:sp>
        <p:nvSpPr>
          <p:cNvPr id="80922" name="Text Box 163"/>
          <p:cNvSpPr txBox="1">
            <a:spLocks noChangeArrowheads="1"/>
          </p:cNvSpPr>
          <p:nvPr/>
        </p:nvSpPr>
        <p:spPr bwMode="auto">
          <a:xfrm>
            <a:off x="611188" y="995363"/>
            <a:ext cx="7467687" cy="91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20000"/>
              </a:spcBef>
              <a:buClr>
                <a:schemeClr val="tx1"/>
              </a:buClr>
              <a:buFont typeface="Monotype Sorts" pitchFamily="2" charset="2"/>
              <a:buNone/>
            </a:pPr>
            <a:r>
              <a:rPr lang="en-US" dirty="0"/>
              <a:t>Create an array named </a:t>
            </a:r>
            <a:r>
              <a:rPr lang="en-US" b="1" dirty="0" err="1">
                <a:latin typeface="Arial"/>
              </a:rPr>
              <a:t>Contrib</a:t>
            </a:r>
            <a:r>
              <a:rPr lang="en-US" dirty="0"/>
              <a:t> and use it to access the four numeric variables, </a:t>
            </a:r>
            <a:r>
              <a:rPr lang="en-US" b="1" dirty="0">
                <a:latin typeface="Arial"/>
              </a:rPr>
              <a:t>Qtr1</a:t>
            </a:r>
            <a:r>
              <a:rPr lang="en-US" dirty="0"/>
              <a:t> through </a:t>
            </a:r>
            <a:r>
              <a:rPr lang="en-US" b="1" dirty="0">
                <a:latin typeface="Arial"/>
              </a:rPr>
              <a:t>Qtr4</a:t>
            </a:r>
            <a:r>
              <a:rPr lang="en-US" dirty="0"/>
              <a:t>.   </a:t>
            </a:r>
          </a:p>
        </p:txBody>
      </p:sp>
      <p:grpSp>
        <p:nvGrpSpPr>
          <p:cNvPr id="3" name="Group 2"/>
          <p:cNvGrpSpPr/>
          <p:nvPr/>
        </p:nvGrpSpPr>
        <p:grpSpPr>
          <a:xfrm>
            <a:off x="1878013" y="2648768"/>
            <a:ext cx="4410821" cy="492043"/>
            <a:chOff x="1878013" y="2648768"/>
            <a:chExt cx="4410821" cy="492043"/>
          </a:xfrm>
        </p:grpSpPr>
        <p:sp>
          <p:nvSpPr>
            <p:cNvPr id="80923" name="AutoShape 202"/>
            <p:cNvSpPr>
              <a:spLocks/>
            </p:cNvSpPr>
            <p:nvPr/>
          </p:nvSpPr>
          <p:spPr bwMode="auto">
            <a:xfrm>
              <a:off x="1878013" y="2648768"/>
              <a:ext cx="1752600" cy="487313"/>
            </a:xfrm>
            <a:prstGeom prst="borderCallout1">
              <a:avLst>
                <a:gd name="adj1" fmla="val 50278"/>
                <a:gd name="adj2" fmla="val 100252"/>
                <a:gd name="adj3" fmla="val 50616"/>
                <a:gd name="adj4" fmla="val 149431"/>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sz="2000" b="1" dirty="0">
                  <a:solidFill>
                    <a:srgbClr val="FFFFFF"/>
                  </a:solidFill>
                </a:rPr>
                <a:t>array name</a:t>
              </a:r>
            </a:p>
          </p:txBody>
        </p:sp>
        <p:sp>
          <p:nvSpPr>
            <p:cNvPr id="2" name="Rectangle 1"/>
            <p:cNvSpPr/>
            <p:nvPr/>
          </p:nvSpPr>
          <p:spPr bwMode="auto">
            <a:xfrm>
              <a:off x="4496318" y="2653498"/>
              <a:ext cx="1792516" cy="487313"/>
            </a:xfrm>
            <a:prstGeom prst="rect">
              <a:avLst/>
            </a:prstGeom>
            <a:solidFill>
              <a:srgbClr val="0053C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CONTRIB</a:t>
              </a: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9"/>
          <p:cNvSpPr>
            <a:spLocks noGrp="1" noChangeArrowheads="1"/>
          </p:cNvSpPr>
          <p:nvPr>
            <p:ph type="title"/>
          </p:nvPr>
        </p:nvSpPr>
        <p:spPr/>
        <p:txBody>
          <a:bodyPr/>
          <a:lstStyle/>
          <a:p>
            <a:r>
              <a:rPr lang="en-US"/>
              <a:t>Array Elements</a:t>
            </a:r>
          </a:p>
        </p:txBody>
      </p:sp>
      <p:sp>
        <p:nvSpPr>
          <p:cNvPr id="60" name="Slide Number Placeholder 3"/>
          <p:cNvSpPr>
            <a:spLocks noGrp="1"/>
          </p:cNvSpPr>
          <p:nvPr>
            <p:ph type="sldNum" sz="quarter" idx="10"/>
          </p:nvPr>
        </p:nvSpPr>
        <p:spPr/>
        <p:txBody>
          <a:bodyPr/>
          <a:lstStyle/>
          <a:p>
            <a:pPr>
              <a:defRPr/>
            </a:pPr>
            <a:fld id="{A5093A17-344B-49D5-8948-BFFBE649A84A}" type="slidenum">
              <a:rPr lang="en-US"/>
              <a:pPr>
                <a:defRPr/>
              </a:pPr>
              <a:t>69</a:t>
            </a:fld>
            <a:endParaRPr lang="en-US" b="0" dirty="0">
              <a:latin typeface="Times New Roman" pitchFamily="18" charset="0"/>
            </a:endParaRPr>
          </a:p>
        </p:txBody>
      </p:sp>
      <p:sp>
        <p:nvSpPr>
          <p:cNvPr id="81946" name="Rectangle 73"/>
          <p:cNvSpPr>
            <a:spLocks noChangeArrowheads="1"/>
          </p:cNvSpPr>
          <p:nvPr/>
        </p:nvSpPr>
        <p:spPr bwMode="auto">
          <a:xfrm>
            <a:off x="2413000" y="4441097"/>
            <a:ext cx="1087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sz="2000" dirty="0"/>
              <a:t>First</a:t>
            </a:r>
          </a:p>
          <a:p>
            <a:pPr algn="ctr" eaLnBrk="0" hangingPunct="0"/>
            <a:r>
              <a:rPr lang="en-US" sz="2000" dirty="0"/>
              <a:t>element</a:t>
            </a:r>
          </a:p>
        </p:txBody>
      </p:sp>
      <p:sp>
        <p:nvSpPr>
          <p:cNvPr id="81947" name="Rectangle 74"/>
          <p:cNvSpPr>
            <a:spLocks noChangeArrowheads="1"/>
          </p:cNvSpPr>
          <p:nvPr/>
        </p:nvSpPr>
        <p:spPr bwMode="auto">
          <a:xfrm>
            <a:off x="3917950" y="4444272"/>
            <a:ext cx="1087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sz="2000"/>
              <a:t>Second</a:t>
            </a:r>
          </a:p>
          <a:p>
            <a:pPr algn="ctr" eaLnBrk="0" hangingPunct="0"/>
            <a:r>
              <a:rPr lang="en-US" sz="2000"/>
              <a:t>element</a:t>
            </a:r>
          </a:p>
        </p:txBody>
      </p:sp>
      <p:sp>
        <p:nvSpPr>
          <p:cNvPr id="81948" name="Rectangle 75"/>
          <p:cNvSpPr>
            <a:spLocks noChangeArrowheads="1"/>
          </p:cNvSpPr>
          <p:nvPr/>
        </p:nvSpPr>
        <p:spPr bwMode="auto">
          <a:xfrm>
            <a:off x="5507038" y="4444272"/>
            <a:ext cx="1087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sz="2000"/>
              <a:t>Third</a:t>
            </a:r>
          </a:p>
          <a:p>
            <a:pPr algn="ctr" eaLnBrk="0" hangingPunct="0"/>
            <a:r>
              <a:rPr lang="en-US" sz="2000"/>
              <a:t>element</a:t>
            </a:r>
          </a:p>
        </p:txBody>
      </p:sp>
      <p:sp>
        <p:nvSpPr>
          <p:cNvPr id="81949" name="Rectangle 76"/>
          <p:cNvSpPr>
            <a:spLocks noChangeArrowheads="1"/>
          </p:cNvSpPr>
          <p:nvPr/>
        </p:nvSpPr>
        <p:spPr bwMode="auto">
          <a:xfrm>
            <a:off x="7078663" y="4455384"/>
            <a:ext cx="1087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sz="2000"/>
              <a:t>Fourth</a:t>
            </a:r>
          </a:p>
          <a:p>
            <a:pPr algn="ctr" eaLnBrk="0" hangingPunct="0"/>
            <a:r>
              <a:rPr lang="en-US" sz="2000"/>
              <a:t>element</a:t>
            </a:r>
          </a:p>
        </p:txBody>
      </p:sp>
      <p:sp>
        <p:nvSpPr>
          <p:cNvPr id="81950" name="Text Box 77"/>
          <p:cNvSpPr txBox="1">
            <a:spLocks noChangeArrowheads="1"/>
          </p:cNvSpPr>
          <p:nvPr/>
        </p:nvSpPr>
        <p:spPr bwMode="auto">
          <a:xfrm>
            <a:off x="611188" y="995363"/>
            <a:ext cx="7923212"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20000"/>
              </a:spcBef>
            </a:pPr>
            <a:r>
              <a:rPr lang="en-US"/>
              <a:t>Each value in an array is called an </a:t>
            </a:r>
            <a:r>
              <a:rPr lang="en-US" i="1"/>
              <a:t>element. </a:t>
            </a:r>
          </a:p>
        </p:txBody>
      </p:sp>
      <p:grpSp>
        <p:nvGrpSpPr>
          <p:cNvPr id="12" name="Group 11"/>
          <p:cNvGrpSpPr/>
          <p:nvPr/>
        </p:nvGrpSpPr>
        <p:grpSpPr>
          <a:xfrm>
            <a:off x="1878013" y="2648768"/>
            <a:ext cx="4410821" cy="492043"/>
            <a:chOff x="1878013" y="2648768"/>
            <a:chExt cx="4410821" cy="492043"/>
          </a:xfrm>
        </p:grpSpPr>
        <p:sp>
          <p:nvSpPr>
            <p:cNvPr id="13" name="AutoShape 202"/>
            <p:cNvSpPr>
              <a:spLocks/>
            </p:cNvSpPr>
            <p:nvPr/>
          </p:nvSpPr>
          <p:spPr bwMode="auto">
            <a:xfrm>
              <a:off x="1878013" y="2648768"/>
              <a:ext cx="1752600" cy="487313"/>
            </a:xfrm>
            <a:prstGeom prst="borderCallout1">
              <a:avLst>
                <a:gd name="adj1" fmla="val 50278"/>
                <a:gd name="adj2" fmla="val 100252"/>
                <a:gd name="adj3" fmla="val 50616"/>
                <a:gd name="adj4" fmla="val 149431"/>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sz="2000" b="1" dirty="0">
                  <a:solidFill>
                    <a:srgbClr val="FFFFFF"/>
                  </a:solidFill>
                </a:rPr>
                <a:t>array name</a:t>
              </a:r>
            </a:p>
          </p:txBody>
        </p:sp>
        <p:sp>
          <p:nvSpPr>
            <p:cNvPr id="14" name="Rectangle 13"/>
            <p:cNvSpPr/>
            <p:nvPr/>
          </p:nvSpPr>
          <p:spPr bwMode="auto">
            <a:xfrm>
              <a:off x="4496318" y="2653498"/>
              <a:ext cx="1792516" cy="487313"/>
            </a:xfrm>
            <a:prstGeom prst="rect">
              <a:avLst/>
            </a:prstGeom>
            <a:solidFill>
              <a:srgbClr val="0053C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CONTRIB</a:t>
              </a:r>
            </a:p>
          </p:txBody>
        </p:sp>
      </p:grpSp>
      <p:graphicFrame>
        <p:nvGraphicFramePr>
          <p:cNvPr id="15" name="Group 234"/>
          <p:cNvGraphicFramePr>
            <a:graphicFrameLocks noGrp="1"/>
          </p:cNvGraphicFramePr>
          <p:nvPr>
            <p:extLst>
              <p:ext uri="{D42A27DB-BD31-4B8C-83A1-F6EECF244321}">
                <p14:modId xmlns:p14="http://schemas.microsoft.com/office/powerpoint/2010/main" val="1282058793"/>
              </p:ext>
            </p:extLst>
          </p:nvPr>
        </p:nvGraphicFramePr>
        <p:xfrm>
          <a:off x="493486" y="3176588"/>
          <a:ext cx="7866289" cy="1321055"/>
        </p:xfrm>
        <a:graphic>
          <a:graphicData uri="http://schemas.openxmlformats.org/drawingml/2006/table">
            <a:tbl>
              <a:tblPr/>
              <a:tblGrid>
                <a:gridCol w="1648052">
                  <a:extLst>
                    <a:ext uri="{9D8B030D-6E8A-4147-A177-3AD203B41FA5}">
                      <a16:colId xmlns:a16="http://schemas.microsoft.com/office/drawing/2014/main" val="20000"/>
                    </a:ext>
                  </a:extLst>
                </a:gridCol>
                <a:gridCol w="1554162">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1554163">
                  <a:extLst>
                    <a:ext uri="{9D8B030D-6E8A-4147-A177-3AD203B41FA5}">
                      <a16:colId xmlns:a16="http://schemas.microsoft.com/office/drawing/2014/main" val="20003"/>
                    </a:ext>
                  </a:extLst>
                </a:gridCol>
                <a:gridCol w="1554162">
                  <a:extLst>
                    <a:ext uri="{9D8B030D-6E8A-4147-A177-3AD203B41FA5}">
                      <a16:colId xmlns:a16="http://schemas.microsoft.com/office/drawing/2014/main" val="20004"/>
                    </a:ext>
                  </a:extLst>
                </a:gridCol>
              </a:tblGrid>
              <a:tr h="365664">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0944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ID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9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8"/>
          <p:cNvSpPr>
            <a:spLocks noGrp="1" noChangeArrowheads="1"/>
          </p:cNvSpPr>
          <p:nvPr>
            <p:ph type="title"/>
          </p:nvPr>
        </p:nvSpPr>
        <p:spPr/>
        <p:txBody>
          <a:bodyPr/>
          <a:lstStyle/>
          <a:p>
            <a:r>
              <a:rPr lang="en-US"/>
              <a:t>DO Loop Processing</a:t>
            </a:r>
          </a:p>
        </p:txBody>
      </p:sp>
      <p:sp>
        <p:nvSpPr>
          <p:cNvPr id="12291" name="Rectangle 19"/>
          <p:cNvSpPr>
            <a:spLocks noGrp="1" noChangeArrowheads="1"/>
          </p:cNvSpPr>
          <p:nvPr>
            <p:ph idx="1"/>
          </p:nvPr>
        </p:nvSpPr>
        <p:spPr/>
        <p:txBody>
          <a:bodyPr/>
          <a:lstStyle/>
          <a:p>
            <a:pPr>
              <a:spcBef>
                <a:spcPct val="50000"/>
              </a:spcBef>
              <a:buClrTx/>
              <a:buFontTx/>
              <a:buNone/>
            </a:pPr>
            <a:r>
              <a:rPr lang="en-US"/>
              <a:t>Use DO loops to perform the repetitive calculations.</a:t>
            </a:r>
          </a:p>
          <a:p>
            <a:endParaRPr lang="en-US"/>
          </a:p>
        </p:txBody>
      </p:sp>
      <p:sp>
        <p:nvSpPr>
          <p:cNvPr id="19" name="Slide Number Placeholder 3"/>
          <p:cNvSpPr>
            <a:spLocks noGrp="1"/>
          </p:cNvSpPr>
          <p:nvPr>
            <p:ph type="sldNum" sz="quarter" idx="10"/>
          </p:nvPr>
        </p:nvSpPr>
        <p:spPr/>
        <p:txBody>
          <a:bodyPr/>
          <a:lstStyle/>
          <a:p>
            <a:pPr>
              <a:defRPr/>
            </a:pPr>
            <a:fld id="{A914F99B-6935-4417-B6C3-329493E39EE2}" type="slidenum">
              <a:rPr lang="en-US"/>
              <a:pPr>
                <a:defRPr/>
              </a:pPr>
              <a:t>7</a:t>
            </a:fld>
            <a:endParaRPr lang="en-US" b="0" dirty="0">
              <a:latin typeface="Times New Roman" pitchFamily="18" charset="0"/>
            </a:endParaRPr>
          </a:p>
        </p:txBody>
      </p:sp>
      <p:sp>
        <p:nvSpPr>
          <p:cNvPr id="12293" name="Text Box 6"/>
          <p:cNvSpPr txBox="1">
            <a:spLocks noChangeArrowheads="1"/>
          </p:cNvSpPr>
          <p:nvPr/>
        </p:nvSpPr>
        <p:spPr bwMode="auto">
          <a:xfrm>
            <a:off x="1544638" y="33718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2294" name="Text Box 8"/>
          <p:cNvSpPr txBox="1">
            <a:spLocks noChangeArrowheads="1"/>
          </p:cNvSpPr>
          <p:nvPr/>
        </p:nvSpPr>
        <p:spPr bwMode="auto">
          <a:xfrm>
            <a:off x="1544638" y="33718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2295" name="Text Box 10"/>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p207d02</a:t>
            </a:r>
          </a:p>
        </p:txBody>
      </p:sp>
      <p:sp>
        <p:nvSpPr>
          <p:cNvPr id="12296" name="Text Box 11"/>
          <p:cNvSpPr txBox="1">
            <a:spLocks noChangeArrowheads="1"/>
          </p:cNvSpPr>
          <p:nvPr/>
        </p:nvSpPr>
        <p:spPr bwMode="auto">
          <a:xfrm>
            <a:off x="1544638" y="33718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2297" name="Rectangle 14"/>
          <p:cNvSpPr>
            <a:spLocks noChangeArrowheads="1"/>
          </p:cNvSpPr>
          <p:nvPr>
            <p:custDataLst>
              <p:tags r:id="rId1"/>
            </p:custDataLst>
          </p:nvPr>
        </p:nvSpPr>
        <p:spPr bwMode="auto">
          <a:xfrm>
            <a:off x="1298575" y="2606675"/>
            <a:ext cx="24701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2298" name="Rectangle 15"/>
          <p:cNvSpPr>
            <a:spLocks noChangeArrowheads="1"/>
          </p:cNvSpPr>
          <p:nvPr>
            <p:custDataLst>
              <p:tags r:id="rId2"/>
            </p:custDataLst>
          </p:nvPr>
        </p:nvSpPr>
        <p:spPr bwMode="auto">
          <a:xfrm>
            <a:off x="1298575" y="3228975"/>
            <a:ext cx="8286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2299" name="Rectangle 17"/>
          <p:cNvSpPr>
            <a:spLocks noChangeArrowheads="1"/>
          </p:cNvSpPr>
          <p:nvPr>
            <p:custDataLst>
              <p:tags r:id="rId3"/>
            </p:custDataLst>
          </p:nvPr>
        </p:nvSpPr>
        <p:spPr bwMode="auto">
          <a:xfrm>
            <a:off x="1806575" y="2917825"/>
            <a:ext cx="696753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2300" name="Text Box 20"/>
          <p:cNvSpPr txBox="1">
            <a:spLocks noChangeArrowheads="1"/>
          </p:cNvSpPr>
          <p:nvPr/>
        </p:nvSpPr>
        <p:spPr bwMode="auto">
          <a:xfrm>
            <a:off x="1544638" y="33718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p>
        </p:txBody>
      </p:sp>
      <p:sp>
        <p:nvSpPr>
          <p:cNvPr id="12301" name="Rectangle 21"/>
          <p:cNvSpPr>
            <a:spLocks noChangeArrowheads="1"/>
          </p:cNvSpPr>
          <p:nvPr/>
        </p:nvSpPr>
        <p:spPr bwMode="auto">
          <a:xfrm>
            <a:off x="723900" y="1616075"/>
            <a:ext cx="8172450" cy="32512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buClr>
                <a:schemeClr val="tx1"/>
              </a:buClr>
              <a:buFont typeface="Monotype Sorts" pitchFamily="2" charset="2"/>
              <a:buNone/>
            </a:pPr>
            <a:r>
              <a:rPr lang="en-US" b="1" dirty="0">
                <a:latin typeface="Courier New" pitchFamily="49" charset="0"/>
              </a:rPr>
              <a:t>data compound(drop=i);</a:t>
            </a:r>
            <a:br>
              <a:rPr lang="en-US" b="1" dirty="0">
                <a:latin typeface="Courier New" pitchFamily="49" charset="0"/>
              </a:rPr>
            </a:br>
            <a:r>
              <a:rPr lang="en-US" b="1" dirty="0">
                <a:latin typeface="Courier New" pitchFamily="49" charset="0"/>
              </a:rPr>
              <a:t>   Amount=50000;</a:t>
            </a:r>
            <a:br>
              <a:rPr lang="en-US" b="1" dirty="0">
                <a:latin typeface="Courier New" pitchFamily="49" charset="0"/>
              </a:rPr>
            </a:br>
            <a:r>
              <a:rPr lang="en-US" b="1" dirty="0">
                <a:latin typeface="Courier New" pitchFamily="49" charset="0"/>
              </a:rPr>
              <a:t>   Rate=.045;</a:t>
            </a:r>
          </a:p>
          <a:p>
            <a:pPr eaLnBrk="0" hangingPunct="0">
              <a:lnSpc>
                <a:spcPct val="85000"/>
              </a:lnSpc>
            </a:pPr>
            <a:r>
              <a:rPr lang="en-US" b="1" dirty="0">
                <a:latin typeface="Courier New" pitchFamily="49" charset="0"/>
              </a:rPr>
              <a:t>   do i=1 to 20;</a:t>
            </a:r>
          </a:p>
          <a:p>
            <a:pPr eaLnBrk="0" hangingPunct="0">
              <a:lnSpc>
                <a:spcPct val="85000"/>
              </a:lnSpc>
            </a:pPr>
            <a:r>
              <a:rPr lang="en-US" b="1" dirty="0">
                <a:latin typeface="Courier New" pitchFamily="49" charset="0"/>
              </a:rPr>
              <a:t>      Yearly +(</a:t>
            </a:r>
            <a:r>
              <a:rPr lang="en-US" b="1" dirty="0" err="1">
                <a:latin typeface="Courier New" pitchFamily="49" charset="0"/>
              </a:rPr>
              <a:t>Yearly+Amount</a:t>
            </a:r>
            <a:r>
              <a:rPr lang="en-US" b="1" dirty="0">
                <a:latin typeface="Courier New" pitchFamily="49" charset="0"/>
              </a:rPr>
              <a:t>)*Rate;</a:t>
            </a:r>
          </a:p>
          <a:p>
            <a:pPr eaLnBrk="0" hangingPunct="0">
              <a:lnSpc>
                <a:spcPct val="85000"/>
              </a:lnSpc>
            </a:pPr>
            <a:r>
              <a:rPr lang="en-US" b="1" dirty="0">
                <a:latin typeface="Courier New" pitchFamily="49" charset="0"/>
              </a:rPr>
              <a:t>   end;</a:t>
            </a:r>
            <a:br>
              <a:rPr lang="en-US" b="1" dirty="0">
                <a:latin typeface="Courier New" pitchFamily="49" charset="0"/>
              </a:rPr>
            </a:br>
            <a:r>
              <a:rPr lang="en-US" b="1" dirty="0">
                <a:latin typeface="Courier New" pitchFamily="49" charset="0"/>
              </a:rPr>
              <a:t>   do i=1 to 80;</a:t>
            </a:r>
            <a:br>
              <a:rPr lang="en-US" b="1" dirty="0">
                <a:latin typeface="Courier New" pitchFamily="49" charset="0"/>
              </a:rPr>
            </a:br>
            <a:r>
              <a:rPr lang="en-US" b="1" dirty="0">
                <a:latin typeface="Courier New" pitchFamily="49" charset="0"/>
              </a:rPr>
              <a:t>      Quarterly+((</a:t>
            </a:r>
            <a:r>
              <a:rPr lang="en-US" b="1" dirty="0" err="1">
                <a:latin typeface="Courier New" pitchFamily="49" charset="0"/>
              </a:rPr>
              <a:t>Quarterly+Amount</a:t>
            </a:r>
            <a:r>
              <a:rPr lang="en-US" b="1" dirty="0">
                <a:latin typeface="Courier New" pitchFamily="49" charset="0"/>
              </a:rPr>
              <a:t>)*Rate/4);</a:t>
            </a:r>
            <a:br>
              <a:rPr lang="en-US" b="1" dirty="0">
                <a:latin typeface="Courier New" pitchFamily="49" charset="0"/>
              </a:rPr>
            </a:br>
            <a:r>
              <a:rPr lang="en-US" b="1" dirty="0">
                <a:latin typeface="Courier New" pitchFamily="49" charset="0"/>
              </a:rPr>
              <a:t>   end;</a:t>
            </a:r>
            <a:br>
              <a:rPr lang="en-US" b="1" dirty="0">
                <a:latin typeface="Courier New" pitchFamily="49" charset="0"/>
              </a:rPr>
            </a:br>
            <a:r>
              <a:rPr lang="en-US" b="1" dirty="0">
                <a:latin typeface="Courier New" pitchFamily="49" charset="0"/>
              </a:rPr>
              <a:t>run;</a:t>
            </a:r>
          </a:p>
        </p:txBody>
      </p:sp>
      <p:sp>
        <p:nvSpPr>
          <p:cNvPr id="20" name="Text Box 10"/>
          <p:cNvSpPr txBox="1">
            <a:spLocks noChangeArrowheads="1"/>
          </p:cNvSpPr>
          <p:nvPr/>
        </p:nvSpPr>
        <p:spPr bwMode="auto">
          <a:xfrm>
            <a:off x="1693863" y="4592184"/>
            <a:ext cx="7026275" cy="1428750"/>
          </a:xfrm>
          <a:prstGeom prst="rect">
            <a:avLst/>
          </a:prstGeom>
          <a:solidFill>
            <a:srgbClr val="CDD9EF"/>
          </a:solidFill>
          <a:ln w="19050">
            <a:solidFill>
              <a:schemeClr val="tx1"/>
            </a:solidFill>
            <a:miter lim="800000"/>
            <a:headEnd type="none" w="sm" len="sm"/>
            <a:tailEnd type="none" w="sm" len="sm"/>
          </a:ln>
          <a:effectLst>
            <a:outerShdw blurRad="50800" dist="107763" dir="2700001" algn="ctr" rotWithShape="0">
              <a:srgbClr val="000000">
                <a:alpha val="40000"/>
              </a:srgbClr>
            </a:outerShdw>
          </a:effectLst>
        </p:spPr>
        <p:txBody>
          <a:bodyPr tIns="152400" bIns="1524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b="1" dirty="0"/>
              <a:t>DO</a:t>
            </a:r>
            <a:r>
              <a:rPr lang="en-US" dirty="0"/>
              <a:t> </a:t>
            </a:r>
            <a:r>
              <a:rPr lang="en-US" i="1" dirty="0"/>
              <a:t>index-variable</a:t>
            </a:r>
            <a:r>
              <a:rPr lang="en-US" dirty="0"/>
              <a:t>=</a:t>
            </a:r>
            <a:r>
              <a:rPr lang="en-US" i="1" dirty="0"/>
              <a:t>start </a:t>
            </a:r>
            <a:r>
              <a:rPr lang="en-US" b="1" dirty="0"/>
              <a:t>TO</a:t>
            </a:r>
            <a:r>
              <a:rPr lang="en-US" i="1" dirty="0"/>
              <a:t> stop</a:t>
            </a:r>
            <a:r>
              <a:rPr lang="en-US" dirty="0"/>
              <a:t> &lt;</a:t>
            </a:r>
            <a:r>
              <a:rPr lang="en-US" b="1" dirty="0"/>
              <a:t>BY</a:t>
            </a:r>
            <a:r>
              <a:rPr lang="en-US" dirty="0"/>
              <a:t> </a:t>
            </a:r>
            <a:r>
              <a:rPr lang="en-US" i="1" dirty="0"/>
              <a:t>increment</a:t>
            </a:r>
            <a:r>
              <a:rPr lang="en-US" dirty="0"/>
              <a:t>&gt;</a:t>
            </a:r>
            <a:r>
              <a:rPr lang="en-US" b="1" dirty="0"/>
              <a:t>;</a:t>
            </a:r>
            <a:br>
              <a:rPr lang="en-US" dirty="0"/>
            </a:br>
            <a:r>
              <a:rPr lang="en-US" dirty="0"/>
              <a:t>      </a:t>
            </a:r>
            <a:r>
              <a:rPr lang="en-US" i="1" dirty="0"/>
              <a:t>iterated SAS statements…</a:t>
            </a:r>
            <a:br>
              <a:rPr lang="en-US" dirty="0"/>
            </a:br>
            <a:r>
              <a:rPr lang="en-US" b="1" dirty="0"/>
              <a:t>END;</a:t>
            </a:r>
            <a:r>
              <a:rPr lang="en-US" dirty="0"/>
              <a:t> </a:t>
            </a:r>
          </a:p>
        </p:txBody>
      </p:sp>
      <p:sp>
        <p:nvSpPr>
          <p:cNvPr id="2" name="Rectangle 1"/>
          <p:cNvSpPr/>
          <p:nvPr>
            <p:custDataLst>
              <p:tags r:id="rId4"/>
            </p:custDataLst>
          </p:nvPr>
        </p:nvSpPr>
        <p:spPr bwMode="auto">
          <a:xfrm>
            <a:off x="1322388" y="2599563"/>
            <a:ext cx="23733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3" name="Rectangle 2"/>
          <p:cNvSpPr/>
          <p:nvPr>
            <p:custDataLst>
              <p:tags r:id="rId5"/>
            </p:custDataLst>
          </p:nvPr>
        </p:nvSpPr>
        <p:spPr bwMode="auto">
          <a:xfrm>
            <a:off x="1861022" y="2910459"/>
            <a:ext cx="52943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4" name="Rectangle 3"/>
          <p:cNvSpPr/>
          <p:nvPr>
            <p:custDataLst>
              <p:tags r:id="rId6"/>
            </p:custDataLst>
          </p:nvPr>
        </p:nvSpPr>
        <p:spPr bwMode="auto">
          <a:xfrm>
            <a:off x="1322388" y="3221355"/>
            <a:ext cx="73031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5" name="Rectangle 4"/>
          <p:cNvSpPr/>
          <p:nvPr>
            <p:custDataLst>
              <p:tags r:id="rId7"/>
            </p:custDataLst>
          </p:nvPr>
        </p:nvSpPr>
        <p:spPr bwMode="auto">
          <a:xfrm>
            <a:off x="1870075" y="3843147"/>
            <a:ext cx="6937439"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6" name="Rectangle 5"/>
          <p:cNvSpPr/>
          <p:nvPr>
            <p:custDataLst>
              <p:tags r:id="rId8"/>
            </p:custDataLst>
          </p:nvPr>
        </p:nvSpPr>
        <p:spPr bwMode="auto">
          <a:xfrm>
            <a:off x="1322388" y="4154043"/>
            <a:ext cx="73031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7" name="Rectangle 6"/>
          <p:cNvSpPr/>
          <p:nvPr>
            <p:custDataLst>
              <p:tags r:id="rId9"/>
            </p:custDataLst>
          </p:nvPr>
        </p:nvSpPr>
        <p:spPr bwMode="auto">
          <a:xfrm>
            <a:off x="1322388" y="3532251"/>
            <a:ext cx="23733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9"/>
          <p:cNvSpPr>
            <a:spLocks noGrp="1" noChangeArrowheads="1"/>
          </p:cNvSpPr>
          <p:nvPr>
            <p:ph type="title"/>
          </p:nvPr>
        </p:nvSpPr>
        <p:spPr/>
        <p:txBody>
          <a:bodyPr/>
          <a:lstStyle/>
          <a:p>
            <a:r>
              <a:rPr lang="en-US"/>
              <a:t>Referencing Array Elements</a:t>
            </a:r>
          </a:p>
        </p:txBody>
      </p:sp>
      <p:sp>
        <p:nvSpPr>
          <p:cNvPr id="62" name="Slide Number Placeholder 3"/>
          <p:cNvSpPr>
            <a:spLocks noGrp="1"/>
          </p:cNvSpPr>
          <p:nvPr>
            <p:ph type="sldNum" sz="quarter" idx="10"/>
          </p:nvPr>
        </p:nvSpPr>
        <p:spPr/>
        <p:txBody>
          <a:bodyPr/>
          <a:lstStyle/>
          <a:p>
            <a:pPr>
              <a:defRPr/>
            </a:pPr>
            <a:fld id="{7574C2AE-EDBC-4103-A0E7-3297EFA28A63}" type="slidenum">
              <a:rPr lang="en-US"/>
              <a:pPr>
                <a:defRPr/>
              </a:pPr>
              <a:t>70</a:t>
            </a:fld>
            <a:endParaRPr lang="en-US" b="0" dirty="0">
              <a:latin typeface="Times New Roman" pitchFamily="18" charset="0"/>
            </a:endParaRPr>
          </a:p>
        </p:txBody>
      </p:sp>
      <p:sp>
        <p:nvSpPr>
          <p:cNvPr id="82970" name="Text Box 59"/>
          <p:cNvSpPr txBox="1">
            <a:spLocks noChangeArrowheads="1"/>
          </p:cNvSpPr>
          <p:nvPr/>
        </p:nvSpPr>
        <p:spPr bwMode="auto">
          <a:xfrm>
            <a:off x="611188" y="995363"/>
            <a:ext cx="805180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20000"/>
              </a:spcBef>
            </a:pPr>
            <a:r>
              <a:rPr lang="en-US" dirty="0"/>
              <a:t>Each element is identified by a </a:t>
            </a:r>
            <a:r>
              <a:rPr lang="en-US" i="1" dirty="0"/>
              <a:t>subscript </a:t>
            </a:r>
            <a:r>
              <a:rPr lang="en-US" dirty="0"/>
              <a:t>that represents its position in the array. When you use an </a:t>
            </a:r>
            <a:r>
              <a:rPr lang="en-US" i="1" dirty="0"/>
              <a:t>array reference</a:t>
            </a:r>
            <a:r>
              <a:rPr lang="en-US" dirty="0"/>
              <a:t>, the corresponding value is substituted for the reference. </a:t>
            </a:r>
          </a:p>
        </p:txBody>
      </p:sp>
      <p:grpSp>
        <p:nvGrpSpPr>
          <p:cNvPr id="2" name="Group 1"/>
          <p:cNvGrpSpPr/>
          <p:nvPr/>
        </p:nvGrpSpPr>
        <p:grpSpPr>
          <a:xfrm>
            <a:off x="2155825" y="4461391"/>
            <a:ext cx="6205538" cy="1581815"/>
            <a:chOff x="2155825" y="4714875"/>
            <a:chExt cx="6205538" cy="1581815"/>
          </a:xfrm>
        </p:grpSpPr>
        <p:sp>
          <p:nvSpPr>
            <p:cNvPr id="82971" name="Rectangle 60"/>
            <p:cNvSpPr>
              <a:spLocks noChangeArrowheads="1"/>
            </p:cNvSpPr>
            <p:nvPr/>
          </p:nvSpPr>
          <p:spPr bwMode="auto">
            <a:xfrm>
              <a:off x="2155825" y="4714875"/>
              <a:ext cx="1541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dirty="0" err="1">
                  <a:solidFill>
                    <a:srgbClr val="000000"/>
                  </a:solidFill>
                </a:rPr>
                <a:t>Contrib</a:t>
              </a:r>
              <a:r>
                <a:rPr lang="en-US" dirty="0"/>
                <a:t>{1}</a:t>
              </a:r>
            </a:p>
          </p:txBody>
        </p:sp>
        <p:sp>
          <p:nvSpPr>
            <p:cNvPr id="82972" name="Rectangle 61"/>
            <p:cNvSpPr>
              <a:spLocks noChangeArrowheads="1"/>
            </p:cNvSpPr>
            <p:nvPr/>
          </p:nvSpPr>
          <p:spPr bwMode="auto">
            <a:xfrm>
              <a:off x="3702050" y="4719638"/>
              <a:ext cx="1541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a:solidFill>
                    <a:srgbClr val="000000"/>
                  </a:solidFill>
                </a:rPr>
                <a:t>Contrib</a:t>
              </a:r>
              <a:r>
                <a:rPr lang="en-US"/>
                <a:t>{2}</a:t>
              </a:r>
            </a:p>
          </p:txBody>
        </p:sp>
        <p:sp>
          <p:nvSpPr>
            <p:cNvPr id="82973" name="Rectangle 62"/>
            <p:cNvSpPr>
              <a:spLocks noChangeArrowheads="1"/>
            </p:cNvSpPr>
            <p:nvPr/>
          </p:nvSpPr>
          <p:spPr bwMode="auto">
            <a:xfrm>
              <a:off x="5248275" y="4716463"/>
              <a:ext cx="1541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a:solidFill>
                    <a:srgbClr val="000000"/>
                  </a:solidFill>
                </a:rPr>
                <a:t>Contrib</a:t>
              </a:r>
              <a:r>
                <a:rPr lang="en-US"/>
                <a:t>{3}</a:t>
              </a:r>
            </a:p>
          </p:txBody>
        </p:sp>
        <p:sp>
          <p:nvSpPr>
            <p:cNvPr id="82974" name="Rectangle 63"/>
            <p:cNvSpPr>
              <a:spLocks noChangeArrowheads="1"/>
            </p:cNvSpPr>
            <p:nvPr/>
          </p:nvSpPr>
          <p:spPr bwMode="auto">
            <a:xfrm>
              <a:off x="6819900" y="4724400"/>
              <a:ext cx="1541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a:solidFill>
                    <a:srgbClr val="000000"/>
                  </a:solidFill>
                </a:rPr>
                <a:t>Contrib</a:t>
              </a:r>
              <a:r>
                <a:rPr lang="en-US"/>
                <a:t>{4}</a:t>
              </a:r>
            </a:p>
          </p:txBody>
        </p:sp>
        <p:sp>
          <p:nvSpPr>
            <p:cNvPr id="82975" name="AutoShape 79"/>
            <p:cNvSpPr>
              <a:spLocks/>
            </p:cNvSpPr>
            <p:nvPr/>
          </p:nvSpPr>
          <p:spPr bwMode="auto">
            <a:xfrm rot="-5400000">
              <a:off x="5014913" y="2486025"/>
              <a:ext cx="490537" cy="5827713"/>
            </a:xfrm>
            <a:prstGeom prst="leftBrace">
              <a:avLst>
                <a:gd name="adj1" fmla="val 99002"/>
                <a:gd name="adj2" fmla="val 50000"/>
              </a:avLst>
            </a:prstGeom>
            <a:noFill/>
            <a:ln w="1905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eaLnBrk="0" hangingPunct="0"/>
              <a:endParaRPr lang="en-US"/>
            </a:p>
          </p:txBody>
        </p:sp>
        <p:sp>
          <p:nvSpPr>
            <p:cNvPr id="82976" name="Text Box 80"/>
            <p:cNvSpPr txBox="1">
              <a:spLocks noChangeArrowheads="1"/>
            </p:cNvSpPr>
            <p:nvPr/>
          </p:nvSpPr>
          <p:spPr bwMode="auto">
            <a:xfrm>
              <a:off x="3805689" y="5747822"/>
              <a:ext cx="2901070" cy="548868"/>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dirty="0">
                  <a:solidFill>
                    <a:srgbClr val="000000"/>
                  </a:solidFill>
                  <a:latin typeface="Arial"/>
                </a:rPr>
                <a:t>array references</a:t>
              </a:r>
            </a:p>
          </p:txBody>
        </p:sp>
      </p:grpSp>
      <p:grpSp>
        <p:nvGrpSpPr>
          <p:cNvPr id="14" name="Group 13"/>
          <p:cNvGrpSpPr/>
          <p:nvPr/>
        </p:nvGrpSpPr>
        <p:grpSpPr>
          <a:xfrm>
            <a:off x="1878013" y="2648768"/>
            <a:ext cx="4410821" cy="492043"/>
            <a:chOff x="1878013" y="2648768"/>
            <a:chExt cx="4410821" cy="492043"/>
          </a:xfrm>
        </p:grpSpPr>
        <p:sp>
          <p:nvSpPr>
            <p:cNvPr id="15" name="AutoShape 202"/>
            <p:cNvSpPr>
              <a:spLocks/>
            </p:cNvSpPr>
            <p:nvPr/>
          </p:nvSpPr>
          <p:spPr bwMode="auto">
            <a:xfrm>
              <a:off x="1878013" y="2648768"/>
              <a:ext cx="1752600" cy="487313"/>
            </a:xfrm>
            <a:prstGeom prst="borderCallout1">
              <a:avLst>
                <a:gd name="adj1" fmla="val 50278"/>
                <a:gd name="adj2" fmla="val 100252"/>
                <a:gd name="adj3" fmla="val 50616"/>
                <a:gd name="adj4" fmla="val 149431"/>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sz="2000" b="1" dirty="0">
                  <a:solidFill>
                    <a:srgbClr val="FFFFFF"/>
                  </a:solidFill>
                </a:rPr>
                <a:t>array name</a:t>
              </a:r>
            </a:p>
          </p:txBody>
        </p:sp>
        <p:sp>
          <p:nvSpPr>
            <p:cNvPr id="16" name="Rectangle 15"/>
            <p:cNvSpPr/>
            <p:nvPr/>
          </p:nvSpPr>
          <p:spPr bwMode="auto">
            <a:xfrm>
              <a:off x="4496318" y="2653498"/>
              <a:ext cx="1792516" cy="487313"/>
            </a:xfrm>
            <a:prstGeom prst="rect">
              <a:avLst/>
            </a:prstGeom>
            <a:solidFill>
              <a:srgbClr val="0053C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CONTRIB</a:t>
              </a:r>
            </a:p>
          </p:txBody>
        </p:sp>
      </p:grpSp>
      <p:graphicFrame>
        <p:nvGraphicFramePr>
          <p:cNvPr id="17" name="Group 234"/>
          <p:cNvGraphicFramePr>
            <a:graphicFrameLocks noGrp="1"/>
          </p:cNvGraphicFramePr>
          <p:nvPr>
            <p:extLst>
              <p:ext uri="{D42A27DB-BD31-4B8C-83A1-F6EECF244321}">
                <p14:modId xmlns:p14="http://schemas.microsoft.com/office/powerpoint/2010/main" val="1282058793"/>
              </p:ext>
            </p:extLst>
          </p:nvPr>
        </p:nvGraphicFramePr>
        <p:xfrm>
          <a:off x="493486" y="3176588"/>
          <a:ext cx="7866289" cy="1321055"/>
        </p:xfrm>
        <a:graphic>
          <a:graphicData uri="http://schemas.openxmlformats.org/drawingml/2006/table">
            <a:tbl>
              <a:tblPr/>
              <a:tblGrid>
                <a:gridCol w="1648052">
                  <a:extLst>
                    <a:ext uri="{9D8B030D-6E8A-4147-A177-3AD203B41FA5}">
                      <a16:colId xmlns:a16="http://schemas.microsoft.com/office/drawing/2014/main" val="20000"/>
                    </a:ext>
                  </a:extLst>
                </a:gridCol>
                <a:gridCol w="1554162">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1554163">
                  <a:extLst>
                    <a:ext uri="{9D8B030D-6E8A-4147-A177-3AD203B41FA5}">
                      <a16:colId xmlns:a16="http://schemas.microsoft.com/office/drawing/2014/main" val="20003"/>
                    </a:ext>
                  </a:extLst>
                </a:gridCol>
                <a:gridCol w="1554162">
                  <a:extLst>
                    <a:ext uri="{9D8B030D-6E8A-4147-A177-3AD203B41FA5}">
                      <a16:colId xmlns:a16="http://schemas.microsoft.com/office/drawing/2014/main" val="20004"/>
                    </a:ext>
                  </a:extLst>
                </a:gridCol>
              </a:tblGrid>
              <a:tr h="365664">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0944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ID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9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9"/>
          <p:cNvSpPr>
            <a:spLocks noGrp="1" noChangeArrowheads="1"/>
          </p:cNvSpPr>
          <p:nvPr>
            <p:ph type="title"/>
          </p:nvPr>
        </p:nvSpPr>
        <p:spPr/>
        <p:txBody>
          <a:bodyPr/>
          <a:lstStyle/>
          <a:p>
            <a:r>
              <a:rPr lang="en-US"/>
              <a:t>Defining an Array</a:t>
            </a:r>
          </a:p>
        </p:txBody>
      </p:sp>
      <p:sp>
        <p:nvSpPr>
          <p:cNvPr id="61" name="Slide Number Placeholder 3"/>
          <p:cNvSpPr>
            <a:spLocks noGrp="1"/>
          </p:cNvSpPr>
          <p:nvPr>
            <p:ph type="sldNum" sz="quarter" idx="10"/>
          </p:nvPr>
        </p:nvSpPr>
        <p:spPr/>
        <p:txBody>
          <a:bodyPr/>
          <a:lstStyle/>
          <a:p>
            <a:pPr>
              <a:defRPr/>
            </a:pPr>
            <a:fld id="{135E6D1F-20AC-46B9-BEF1-3FE98D0DECBC}" type="slidenum">
              <a:rPr lang="en-US"/>
              <a:pPr>
                <a:defRPr/>
              </a:pPr>
              <a:t>71</a:t>
            </a:fld>
            <a:endParaRPr lang="en-US" b="0" dirty="0">
              <a:latin typeface="Times New Roman" pitchFamily="18" charset="0"/>
            </a:endParaRPr>
          </a:p>
        </p:txBody>
      </p:sp>
      <p:sp>
        <p:nvSpPr>
          <p:cNvPr id="84996" name="Text Box 60"/>
          <p:cNvSpPr txBox="1">
            <a:spLocks noChangeArrowheads="1"/>
          </p:cNvSpPr>
          <p:nvPr/>
        </p:nvSpPr>
        <p:spPr bwMode="auto">
          <a:xfrm>
            <a:off x="623888" y="995363"/>
            <a:ext cx="7910512" cy="91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20000"/>
              </a:spcBef>
              <a:buClr>
                <a:schemeClr val="tx1"/>
              </a:buClr>
            </a:pPr>
            <a:r>
              <a:rPr lang="en-US" dirty="0"/>
              <a:t>The ARRAY statement is a compile-time statement </a:t>
            </a:r>
            <a:br>
              <a:rPr lang="en-US" dirty="0"/>
            </a:br>
            <a:r>
              <a:rPr lang="en-US" dirty="0"/>
              <a:t>that defines the elements in an array.</a:t>
            </a:r>
          </a:p>
        </p:txBody>
      </p:sp>
      <p:sp>
        <p:nvSpPr>
          <p:cNvPr id="84997" name="Text Box 61"/>
          <p:cNvSpPr txBox="1">
            <a:spLocks noChangeArrowheads="1"/>
          </p:cNvSpPr>
          <p:nvPr/>
        </p:nvSpPr>
        <p:spPr bwMode="auto">
          <a:xfrm>
            <a:off x="1177925" y="3196653"/>
            <a:ext cx="7107715" cy="416524"/>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solidFill>
                  <a:srgbClr val="000000"/>
                </a:solidFill>
                <a:latin typeface="Courier New" pitchFamily="49" charset="0"/>
              </a:rPr>
              <a:t>array </a:t>
            </a:r>
            <a:r>
              <a:rPr lang="en-US" b="1" dirty="0" err="1">
                <a:solidFill>
                  <a:srgbClr val="000000"/>
                </a:solidFill>
                <a:latin typeface="Courier New" pitchFamily="49" charset="0"/>
              </a:rPr>
              <a:t>Contrib</a:t>
            </a:r>
            <a:r>
              <a:rPr lang="en-US" b="1" dirty="0">
                <a:latin typeface="Courier New" pitchFamily="49" charset="0"/>
              </a:rPr>
              <a:t>{4} Qtr1 Qtr2 Qtr3 Qtr4;</a:t>
            </a:r>
          </a:p>
        </p:txBody>
      </p:sp>
      <p:graphicFrame>
        <p:nvGraphicFramePr>
          <p:cNvPr id="612582" name="Group 230"/>
          <p:cNvGraphicFramePr>
            <a:graphicFrameLocks noGrp="1"/>
          </p:cNvGraphicFramePr>
          <p:nvPr>
            <p:extLst>
              <p:ext uri="{D42A27DB-BD31-4B8C-83A1-F6EECF244321}">
                <p14:modId xmlns:p14="http://schemas.microsoft.com/office/powerpoint/2010/main" val="1760504378"/>
              </p:ext>
            </p:extLst>
          </p:nvPr>
        </p:nvGraphicFramePr>
        <p:xfrm>
          <a:off x="711200" y="4321175"/>
          <a:ext cx="7847012" cy="1321055"/>
        </p:xfrm>
        <a:graphic>
          <a:graphicData uri="http://schemas.openxmlformats.org/drawingml/2006/table">
            <a:tbl>
              <a:tblPr/>
              <a:tblGrid>
                <a:gridCol w="1628775">
                  <a:extLst>
                    <a:ext uri="{9D8B030D-6E8A-4147-A177-3AD203B41FA5}">
                      <a16:colId xmlns:a16="http://schemas.microsoft.com/office/drawing/2014/main" val="20000"/>
                    </a:ext>
                  </a:extLst>
                </a:gridCol>
                <a:gridCol w="1554162">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1554163">
                  <a:extLst>
                    <a:ext uri="{9D8B030D-6E8A-4147-A177-3AD203B41FA5}">
                      <a16:colId xmlns:a16="http://schemas.microsoft.com/office/drawing/2014/main" val="20003"/>
                    </a:ext>
                  </a:extLst>
                </a:gridCol>
                <a:gridCol w="1554162">
                  <a:extLst>
                    <a:ext uri="{9D8B030D-6E8A-4147-A177-3AD203B41FA5}">
                      <a16:colId xmlns:a16="http://schemas.microsoft.com/office/drawing/2014/main" val="20004"/>
                    </a:ext>
                  </a:extLst>
                </a:gridCol>
              </a:tblGrid>
              <a:tr h="365664">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0944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ID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9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85020" name="Rectangle 194"/>
          <p:cNvSpPr>
            <a:spLocks noChangeArrowheads="1"/>
          </p:cNvSpPr>
          <p:nvPr/>
        </p:nvSpPr>
        <p:spPr bwMode="auto">
          <a:xfrm>
            <a:off x="2354262" y="5664200"/>
            <a:ext cx="1541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a:solidFill>
                  <a:srgbClr val="000000"/>
                </a:solidFill>
              </a:rPr>
              <a:t>Contrib</a:t>
            </a:r>
            <a:r>
              <a:rPr lang="en-US"/>
              <a:t>{1}</a:t>
            </a:r>
          </a:p>
        </p:txBody>
      </p:sp>
      <p:sp>
        <p:nvSpPr>
          <p:cNvPr id="85021" name="Rectangle 195"/>
          <p:cNvSpPr>
            <a:spLocks noChangeArrowheads="1"/>
          </p:cNvSpPr>
          <p:nvPr/>
        </p:nvSpPr>
        <p:spPr bwMode="auto">
          <a:xfrm>
            <a:off x="3900487" y="5668963"/>
            <a:ext cx="1541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a:solidFill>
                  <a:srgbClr val="000000"/>
                </a:solidFill>
              </a:rPr>
              <a:t>Contrib</a:t>
            </a:r>
            <a:r>
              <a:rPr lang="en-US"/>
              <a:t>{2}</a:t>
            </a:r>
          </a:p>
        </p:txBody>
      </p:sp>
      <p:sp>
        <p:nvSpPr>
          <p:cNvPr id="85022" name="Rectangle 196"/>
          <p:cNvSpPr>
            <a:spLocks noChangeArrowheads="1"/>
          </p:cNvSpPr>
          <p:nvPr/>
        </p:nvSpPr>
        <p:spPr bwMode="auto">
          <a:xfrm>
            <a:off x="5446712" y="5646738"/>
            <a:ext cx="1541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a:solidFill>
                  <a:srgbClr val="000000"/>
                </a:solidFill>
              </a:rPr>
              <a:t>Contrib</a:t>
            </a:r>
            <a:r>
              <a:rPr lang="en-US"/>
              <a:t>{3}</a:t>
            </a:r>
          </a:p>
        </p:txBody>
      </p:sp>
      <p:sp>
        <p:nvSpPr>
          <p:cNvPr id="85023" name="Rectangle 197"/>
          <p:cNvSpPr>
            <a:spLocks noChangeArrowheads="1"/>
          </p:cNvSpPr>
          <p:nvPr/>
        </p:nvSpPr>
        <p:spPr bwMode="auto">
          <a:xfrm>
            <a:off x="7018337" y="5654675"/>
            <a:ext cx="1541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a:solidFill>
                  <a:srgbClr val="000000"/>
                </a:solidFill>
              </a:rPr>
              <a:t>Contrib</a:t>
            </a:r>
            <a:r>
              <a:rPr lang="en-US"/>
              <a:t>{4}</a:t>
            </a:r>
          </a:p>
        </p:txBody>
      </p:sp>
      <p:sp>
        <p:nvSpPr>
          <p:cNvPr id="19" name="Text Box 13"/>
          <p:cNvSpPr txBox="1">
            <a:spLocks noChangeArrowheads="1"/>
          </p:cNvSpPr>
          <p:nvPr/>
        </p:nvSpPr>
        <p:spPr bwMode="auto">
          <a:xfrm>
            <a:off x="1405731" y="1901840"/>
            <a:ext cx="6332538" cy="1063625"/>
          </a:xfrm>
          <a:prstGeom prst="rect">
            <a:avLst/>
          </a:prstGeom>
          <a:solidFill>
            <a:srgbClr val="CDD9EF"/>
          </a:solidFill>
          <a:ln w="19050">
            <a:solidFill>
              <a:schemeClr val="tx1"/>
            </a:solidFill>
            <a:miter lim="800000"/>
            <a:headEnd type="none" w="sm" len="sm"/>
            <a:tailEnd type="none" w="sm" len="sm"/>
          </a:ln>
          <a:effectLst>
            <a:outerShdw blurRad="50800" dist="107763" dir="2700001" algn="ctr" rotWithShape="0">
              <a:srgbClr val="000000">
                <a:alpha val="40000"/>
              </a:srgbClr>
            </a:outerShdw>
          </a:effectLst>
        </p:spPr>
        <p:txBody>
          <a:bodyPr wrap="none" tIns="152400" bIns="1524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t>ARRAY </a:t>
            </a:r>
            <a:r>
              <a:rPr lang="en-US" i="1"/>
              <a:t>array-name</a:t>
            </a:r>
            <a:r>
              <a:rPr lang="en-US"/>
              <a:t> {</a:t>
            </a:r>
            <a:r>
              <a:rPr lang="en-US" i="1"/>
              <a:t>subscript</a:t>
            </a:r>
            <a:r>
              <a:rPr lang="en-US"/>
              <a:t>} &lt;$&gt; &lt;</a:t>
            </a:r>
            <a:r>
              <a:rPr lang="en-US" i="1"/>
              <a:t>length</a:t>
            </a:r>
            <a:r>
              <a:rPr lang="en-US"/>
              <a:t>&gt;</a:t>
            </a:r>
            <a:br>
              <a:rPr lang="en-US"/>
            </a:br>
            <a:r>
              <a:rPr lang="en-US"/>
              <a:t>            &lt;</a:t>
            </a:r>
            <a:r>
              <a:rPr lang="en-US" i="1"/>
              <a:t>array-elements</a:t>
            </a:r>
            <a:r>
              <a:rPr lang="en-US"/>
              <a:t>&gt;</a:t>
            </a:r>
            <a:r>
              <a:rPr lang="en-US" b="1"/>
              <a:t>;</a:t>
            </a:r>
          </a:p>
        </p:txBody>
      </p:sp>
      <p:grpSp>
        <p:nvGrpSpPr>
          <p:cNvPr id="14" name="Group 13"/>
          <p:cNvGrpSpPr/>
          <p:nvPr/>
        </p:nvGrpSpPr>
        <p:grpSpPr>
          <a:xfrm>
            <a:off x="1878013" y="3861518"/>
            <a:ext cx="4410821" cy="492043"/>
            <a:chOff x="1878013" y="2648768"/>
            <a:chExt cx="4410821" cy="492043"/>
          </a:xfrm>
        </p:grpSpPr>
        <p:sp>
          <p:nvSpPr>
            <p:cNvPr id="15" name="AutoShape 202"/>
            <p:cNvSpPr>
              <a:spLocks/>
            </p:cNvSpPr>
            <p:nvPr/>
          </p:nvSpPr>
          <p:spPr bwMode="auto">
            <a:xfrm>
              <a:off x="1878013" y="2648768"/>
              <a:ext cx="1752600" cy="487313"/>
            </a:xfrm>
            <a:prstGeom prst="borderCallout1">
              <a:avLst>
                <a:gd name="adj1" fmla="val 50278"/>
                <a:gd name="adj2" fmla="val 100252"/>
                <a:gd name="adj3" fmla="val 50616"/>
                <a:gd name="adj4" fmla="val 149431"/>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sz="2000" b="1" dirty="0">
                  <a:solidFill>
                    <a:srgbClr val="FFFFFF"/>
                  </a:solidFill>
                </a:rPr>
                <a:t>array name</a:t>
              </a:r>
            </a:p>
          </p:txBody>
        </p:sp>
        <p:sp>
          <p:nvSpPr>
            <p:cNvPr id="16" name="Rectangle 15"/>
            <p:cNvSpPr/>
            <p:nvPr/>
          </p:nvSpPr>
          <p:spPr bwMode="auto">
            <a:xfrm>
              <a:off x="4496318" y="2653498"/>
              <a:ext cx="1792516" cy="487313"/>
            </a:xfrm>
            <a:prstGeom prst="rect">
              <a:avLst/>
            </a:prstGeom>
            <a:solidFill>
              <a:srgbClr val="0053C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CONTRIB</a:t>
              </a: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36"/>
          <p:cNvSpPr>
            <a:spLocks noGrp="1" noChangeArrowheads="1"/>
          </p:cNvSpPr>
          <p:nvPr>
            <p:ph type="title"/>
          </p:nvPr>
        </p:nvSpPr>
        <p:spPr/>
        <p:txBody>
          <a:bodyPr/>
          <a:lstStyle/>
          <a:p>
            <a:r>
              <a:rPr lang="en-US"/>
              <a:t>Defining an Array</a:t>
            </a:r>
          </a:p>
        </p:txBody>
      </p:sp>
      <p:sp>
        <p:nvSpPr>
          <p:cNvPr id="86019" name="Rectangle 137"/>
          <p:cNvSpPr>
            <a:spLocks noGrp="1" noChangeArrowheads="1"/>
          </p:cNvSpPr>
          <p:nvPr>
            <p:ph idx="1"/>
          </p:nvPr>
        </p:nvSpPr>
        <p:spPr>
          <a:xfrm>
            <a:off x="685800" y="1071563"/>
            <a:ext cx="8032750" cy="4267200"/>
          </a:xfrm>
        </p:spPr>
        <p:txBody>
          <a:bodyPr/>
          <a:lstStyle/>
          <a:p>
            <a:r>
              <a:rPr lang="en-US" dirty="0"/>
              <a:t>An alternate syntax uses an asterisk instead of a subscript. SAS determines the subscript by counting the variables in the element list. The element list must be included.</a:t>
            </a:r>
          </a:p>
          <a:p>
            <a:endParaRPr lang="en-US" dirty="0"/>
          </a:p>
          <a:p>
            <a:endParaRPr lang="en-US" dirty="0"/>
          </a:p>
          <a:p>
            <a:endParaRPr lang="en-US" dirty="0"/>
          </a:p>
          <a:p>
            <a:endParaRPr lang="en-US" dirty="0"/>
          </a:p>
          <a:p>
            <a:endParaRPr lang="en-US" dirty="0"/>
          </a:p>
          <a:p>
            <a:r>
              <a:rPr lang="en-US" dirty="0"/>
              <a:t>The alternate syntax is often used when the array elements are defined with a SAS variable list.</a:t>
            </a:r>
          </a:p>
          <a:p>
            <a:endParaRPr lang="en-US" dirty="0"/>
          </a:p>
        </p:txBody>
      </p:sp>
      <p:sp>
        <p:nvSpPr>
          <p:cNvPr id="8" name="Slide Number Placeholder 3"/>
          <p:cNvSpPr>
            <a:spLocks noGrp="1"/>
          </p:cNvSpPr>
          <p:nvPr>
            <p:ph type="sldNum" sz="quarter" idx="10"/>
          </p:nvPr>
        </p:nvSpPr>
        <p:spPr/>
        <p:txBody>
          <a:bodyPr/>
          <a:lstStyle/>
          <a:p>
            <a:pPr>
              <a:defRPr/>
            </a:pPr>
            <a:fld id="{0B500F8E-3A1F-4475-B075-76B37FA5D257}" type="slidenum">
              <a:rPr lang="en-US"/>
              <a:pPr>
                <a:defRPr/>
              </a:pPr>
              <a:t>72</a:t>
            </a:fld>
            <a:endParaRPr lang="en-US" b="0" dirty="0">
              <a:latin typeface="Times New Roman" pitchFamily="18" charset="0"/>
            </a:endParaRPr>
          </a:p>
        </p:txBody>
      </p:sp>
      <p:sp>
        <p:nvSpPr>
          <p:cNvPr id="86021" name="Text Box 138"/>
          <p:cNvSpPr txBox="1">
            <a:spLocks noChangeArrowheads="1"/>
          </p:cNvSpPr>
          <p:nvPr/>
        </p:nvSpPr>
        <p:spPr bwMode="auto">
          <a:xfrm>
            <a:off x="1157288" y="2482850"/>
            <a:ext cx="6923370" cy="416524"/>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solidFill>
                  <a:srgbClr val="000000"/>
                </a:solidFill>
                <a:latin typeface="Courier New" pitchFamily="49" charset="0"/>
              </a:rPr>
              <a:t>array </a:t>
            </a:r>
            <a:r>
              <a:rPr lang="en-US" b="1" dirty="0" err="1">
                <a:solidFill>
                  <a:srgbClr val="000000"/>
                </a:solidFill>
                <a:latin typeface="Courier New" pitchFamily="49" charset="0"/>
              </a:rPr>
              <a:t>Contrib</a:t>
            </a:r>
            <a:r>
              <a:rPr lang="en-US" b="1" dirty="0">
                <a:latin typeface="Courier New" pitchFamily="49" charset="0"/>
              </a:rPr>
              <a:t>{*} Qtr1 Qtr2 Qtr3 Qtr4;</a:t>
            </a:r>
          </a:p>
        </p:txBody>
      </p:sp>
      <p:sp>
        <p:nvSpPr>
          <p:cNvPr id="86022" name="AutoShape 152"/>
          <p:cNvSpPr>
            <a:spLocks/>
          </p:cNvSpPr>
          <p:nvPr/>
        </p:nvSpPr>
        <p:spPr bwMode="auto">
          <a:xfrm>
            <a:off x="1250950" y="3542531"/>
            <a:ext cx="2035175" cy="487313"/>
          </a:xfrm>
          <a:prstGeom prst="borderCallout2">
            <a:avLst>
              <a:gd name="adj1" fmla="val 51630"/>
              <a:gd name="adj2" fmla="val 100000"/>
              <a:gd name="adj3" fmla="val 51630"/>
              <a:gd name="adj4" fmla="val 100634"/>
              <a:gd name="adj5" fmla="val -123782"/>
              <a:gd name="adj6" fmla="val 126130"/>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eaLnBrk="0" hangingPunct="0"/>
            <a:r>
              <a:rPr lang="en-US" sz="2000" b="1" dirty="0">
                <a:solidFill>
                  <a:srgbClr val="FFFFFF"/>
                </a:solidFill>
              </a:rPr>
              <a:t>Subscript is 4.</a:t>
            </a:r>
          </a:p>
        </p:txBody>
      </p:sp>
      <p:sp>
        <p:nvSpPr>
          <p:cNvPr id="86023" name="Rectangle 153"/>
          <p:cNvSpPr>
            <a:spLocks noChangeArrowheads="1"/>
          </p:cNvSpPr>
          <p:nvPr>
            <p:custDataLst>
              <p:tags r:id="rId1"/>
            </p:custDataLst>
          </p:nvPr>
        </p:nvSpPr>
        <p:spPr bwMode="auto">
          <a:xfrm>
            <a:off x="4305300" y="2527300"/>
            <a:ext cx="349408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86024" name="AutoShape 154"/>
          <p:cNvSpPr>
            <a:spLocks/>
          </p:cNvSpPr>
          <p:nvPr/>
        </p:nvSpPr>
        <p:spPr bwMode="auto">
          <a:xfrm>
            <a:off x="6091238" y="3542531"/>
            <a:ext cx="1643062" cy="485775"/>
          </a:xfrm>
          <a:prstGeom prst="borderCallout2">
            <a:avLst>
              <a:gd name="adj1" fmla="val 53764"/>
              <a:gd name="adj2" fmla="val 0"/>
              <a:gd name="adj3" fmla="val 56417"/>
              <a:gd name="adj4" fmla="val -1278"/>
              <a:gd name="adj5" fmla="val -125611"/>
              <a:gd name="adj6" fmla="val -41639"/>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eaLnBrk="0" hangingPunct="0"/>
            <a:r>
              <a:rPr lang="en-US" sz="2000" b="1" dirty="0">
                <a:solidFill>
                  <a:srgbClr val="FFFFFF"/>
                </a:solidFill>
              </a:rPr>
              <a:t>Element list</a:t>
            </a:r>
          </a:p>
        </p:txBody>
      </p:sp>
      <p:sp>
        <p:nvSpPr>
          <p:cNvPr id="86025" name="Text Box 138"/>
          <p:cNvSpPr txBox="1">
            <a:spLocks noChangeArrowheads="1"/>
          </p:cNvSpPr>
          <p:nvPr/>
        </p:nvSpPr>
        <p:spPr bwMode="auto">
          <a:xfrm>
            <a:off x="1258888" y="5529263"/>
            <a:ext cx="4158190" cy="416524"/>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solidFill>
                  <a:srgbClr val="000000"/>
                </a:solidFill>
                <a:latin typeface="Courier New" pitchFamily="49" charset="0"/>
              </a:rPr>
              <a:t>array </a:t>
            </a:r>
            <a:r>
              <a:rPr lang="en-US" b="1" dirty="0" err="1">
                <a:solidFill>
                  <a:srgbClr val="000000"/>
                </a:solidFill>
                <a:latin typeface="Courier New" pitchFamily="49" charset="0"/>
              </a:rPr>
              <a:t>Contrib</a:t>
            </a:r>
            <a:r>
              <a:rPr lang="en-US" b="1" dirty="0">
                <a:latin typeface="Courier New" pitchFamily="49" charset="0"/>
              </a:rPr>
              <a:t>{*} </a:t>
            </a:r>
            <a:r>
              <a:rPr lang="en-US" b="1" dirty="0" err="1">
                <a:solidFill>
                  <a:srgbClr val="000000"/>
                </a:solidFill>
                <a:latin typeface="Courier New" pitchFamily="49" charset="0"/>
              </a:rPr>
              <a:t>Qtr</a:t>
            </a:r>
            <a:r>
              <a:rPr lang="en-US" b="1" dirty="0">
                <a:latin typeface="Courier New" pitchFamily="49" charset="0"/>
              </a:rPr>
              <a:t>:;</a:t>
            </a:r>
          </a:p>
        </p:txBody>
      </p:sp>
    </p:spTree>
    <p:extLst>
      <p:ext uri="{BB962C8B-B14F-4D97-AF65-F5344CB8AC3E}">
        <p14:creationId xmlns:p14="http://schemas.microsoft.com/office/powerpoint/2010/main" val="19396304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Defining an Array</a:t>
            </a:r>
          </a:p>
        </p:txBody>
      </p:sp>
      <p:sp>
        <p:nvSpPr>
          <p:cNvPr id="87043" name="Rectangle 3"/>
          <p:cNvSpPr>
            <a:spLocks noGrp="1" noChangeArrowheads="1"/>
          </p:cNvSpPr>
          <p:nvPr>
            <p:ph idx="1"/>
          </p:nvPr>
        </p:nvSpPr>
        <p:spPr>
          <a:xfrm>
            <a:off x="685800" y="1071563"/>
            <a:ext cx="7769225" cy="4267200"/>
          </a:xfrm>
        </p:spPr>
        <p:txBody>
          <a:bodyPr/>
          <a:lstStyle/>
          <a:p>
            <a:r>
              <a:rPr lang="en-US"/>
              <a:t>Variables that are elements of an array do not need </a:t>
            </a:r>
            <a:br>
              <a:rPr lang="en-US"/>
            </a:br>
            <a:r>
              <a:rPr lang="en-US"/>
              <a:t>the following:</a:t>
            </a:r>
          </a:p>
          <a:p>
            <a:pPr lvl="1"/>
            <a:r>
              <a:rPr lang="en-US"/>
              <a:t>to have similar, related, or numbered names</a:t>
            </a:r>
          </a:p>
          <a:p>
            <a:pPr lvl="1"/>
            <a:r>
              <a:rPr lang="en-US"/>
              <a:t>to be stored sequentially</a:t>
            </a:r>
          </a:p>
          <a:p>
            <a:pPr lvl="1"/>
            <a:r>
              <a:rPr lang="en-US"/>
              <a:t>to be adjacent</a:t>
            </a:r>
          </a:p>
          <a:p>
            <a:endParaRPr lang="en-US"/>
          </a:p>
          <a:p>
            <a:endParaRPr lang="en-US"/>
          </a:p>
        </p:txBody>
      </p:sp>
      <p:sp>
        <p:nvSpPr>
          <p:cNvPr id="61" name="Slide Number Placeholder 3"/>
          <p:cNvSpPr>
            <a:spLocks noGrp="1"/>
          </p:cNvSpPr>
          <p:nvPr>
            <p:ph type="sldNum" sz="quarter" idx="10"/>
          </p:nvPr>
        </p:nvSpPr>
        <p:spPr/>
        <p:txBody>
          <a:bodyPr/>
          <a:lstStyle/>
          <a:p>
            <a:pPr>
              <a:defRPr/>
            </a:pPr>
            <a:fld id="{EA32263A-ABC0-4A42-96C0-CE38C7512E25}" type="slidenum">
              <a:rPr lang="en-US"/>
              <a:pPr>
                <a:defRPr/>
              </a:pPr>
              <a:t>73</a:t>
            </a:fld>
            <a:endParaRPr lang="en-US" b="0" dirty="0">
              <a:latin typeface="Times New Roman" pitchFamily="18" charset="0"/>
            </a:endParaRPr>
          </a:p>
        </p:txBody>
      </p:sp>
      <p:sp>
        <p:nvSpPr>
          <p:cNvPr id="87045" name="Text Box 75"/>
          <p:cNvSpPr txBox="1">
            <a:spLocks noChangeArrowheads="1"/>
          </p:cNvSpPr>
          <p:nvPr/>
        </p:nvSpPr>
        <p:spPr bwMode="auto">
          <a:xfrm>
            <a:off x="4883150" y="3754438"/>
            <a:ext cx="873125" cy="485775"/>
          </a:xfrm>
          <a:prstGeom prst="rect">
            <a:avLst/>
          </a:prstGeom>
          <a:solidFill>
            <a:srgbClr val="0053C3"/>
          </a:solidFill>
          <a:ln w="28575">
            <a:solidFill>
              <a:schemeClr val="tx1"/>
            </a:solidFill>
            <a:miter lim="800000"/>
            <a:headEnd type="none" w="sm" len="sm"/>
            <a:tailEnd type="none" w="sm" len="sm"/>
          </a:ln>
          <a:effec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solidFill>
                  <a:srgbClr val="FFFFFF"/>
                </a:solidFill>
              </a:rPr>
              <a:t>AMT</a:t>
            </a:r>
          </a:p>
        </p:txBody>
      </p:sp>
      <p:sp>
        <p:nvSpPr>
          <p:cNvPr id="87070" name="Rectangle 126"/>
          <p:cNvSpPr>
            <a:spLocks noChangeArrowheads="1"/>
          </p:cNvSpPr>
          <p:nvPr/>
        </p:nvSpPr>
        <p:spPr bwMode="auto">
          <a:xfrm>
            <a:off x="1712913" y="5573713"/>
            <a:ext cx="944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sz="2000" dirty="0" err="1">
                <a:solidFill>
                  <a:srgbClr val="000000"/>
                </a:solidFill>
              </a:rPr>
              <a:t>Amt</a:t>
            </a:r>
            <a:r>
              <a:rPr lang="en-US" sz="2000" dirty="0"/>
              <a:t>{1}</a:t>
            </a:r>
          </a:p>
        </p:txBody>
      </p:sp>
      <p:sp>
        <p:nvSpPr>
          <p:cNvPr id="87071" name="Rectangle 127"/>
          <p:cNvSpPr>
            <a:spLocks noChangeArrowheads="1"/>
          </p:cNvSpPr>
          <p:nvPr/>
        </p:nvSpPr>
        <p:spPr bwMode="auto">
          <a:xfrm>
            <a:off x="5724525" y="5551488"/>
            <a:ext cx="944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sz="2000">
                <a:solidFill>
                  <a:srgbClr val="000000"/>
                </a:solidFill>
              </a:rPr>
              <a:t>Amt</a:t>
            </a:r>
            <a:r>
              <a:rPr lang="en-US" sz="2000"/>
              <a:t>{2}</a:t>
            </a:r>
          </a:p>
        </p:txBody>
      </p:sp>
      <p:sp>
        <p:nvSpPr>
          <p:cNvPr id="87072" name="Rectangle 128"/>
          <p:cNvSpPr>
            <a:spLocks noChangeArrowheads="1"/>
          </p:cNvSpPr>
          <p:nvPr/>
        </p:nvSpPr>
        <p:spPr bwMode="auto">
          <a:xfrm>
            <a:off x="4243388" y="5568950"/>
            <a:ext cx="944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sz="2000">
                <a:solidFill>
                  <a:srgbClr val="000000"/>
                </a:solidFill>
              </a:rPr>
              <a:t>Amt</a:t>
            </a:r>
            <a:r>
              <a:rPr lang="en-US" sz="2000"/>
              <a:t>{3}</a:t>
            </a:r>
          </a:p>
        </p:txBody>
      </p:sp>
      <p:sp>
        <p:nvSpPr>
          <p:cNvPr id="87073" name="Rectangle 129"/>
          <p:cNvSpPr>
            <a:spLocks noChangeArrowheads="1"/>
          </p:cNvSpPr>
          <p:nvPr/>
        </p:nvSpPr>
        <p:spPr bwMode="auto">
          <a:xfrm>
            <a:off x="7119938" y="5546725"/>
            <a:ext cx="944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sz="2000">
                <a:solidFill>
                  <a:srgbClr val="000000"/>
                </a:solidFill>
              </a:rPr>
              <a:t>Amt</a:t>
            </a:r>
            <a:r>
              <a:rPr lang="en-US" sz="2000"/>
              <a:t>{4}</a:t>
            </a:r>
          </a:p>
        </p:txBody>
      </p:sp>
      <p:sp>
        <p:nvSpPr>
          <p:cNvPr id="87074" name="Text Box 155"/>
          <p:cNvSpPr txBox="1">
            <a:spLocks noChangeArrowheads="1"/>
          </p:cNvSpPr>
          <p:nvPr/>
        </p:nvSpPr>
        <p:spPr bwMode="auto">
          <a:xfrm>
            <a:off x="1111250" y="3195638"/>
            <a:ext cx="5632952" cy="416524"/>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array </a:t>
            </a:r>
            <a:r>
              <a:rPr lang="en-US" b="1" dirty="0" err="1">
                <a:solidFill>
                  <a:srgbClr val="000000"/>
                </a:solidFill>
                <a:latin typeface="Courier New" pitchFamily="49" charset="0"/>
              </a:rPr>
              <a:t>Amt</a:t>
            </a:r>
            <a:r>
              <a:rPr lang="en-US" b="1" dirty="0">
                <a:latin typeface="Courier New" pitchFamily="49" charset="0"/>
              </a:rPr>
              <a:t>{*} Q1 Q2 </a:t>
            </a:r>
            <a:r>
              <a:rPr lang="en-US" b="1" dirty="0" err="1">
                <a:latin typeface="Courier New" pitchFamily="49" charset="0"/>
              </a:rPr>
              <a:t>ThrdQ</a:t>
            </a:r>
            <a:r>
              <a:rPr lang="en-US" b="1" dirty="0">
                <a:latin typeface="Courier New" pitchFamily="49" charset="0"/>
              </a:rPr>
              <a:t> Qtr4;</a:t>
            </a:r>
          </a:p>
        </p:txBody>
      </p:sp>
      <p:sp>
        <p:nvSpPr>
          <p:cNvPr id="87075" name="Line 217"/>
          <p:cNvSpPr>
            <a:spLocks noChangeShapeType="1"/>
          </p:cNvSpPr>
          <p:nvPr/>
        </p:nvSpPr>
        <p:spPr bwMode="auto">
          <a:xfrm flipH="1">
            <a:off x="2460625" y="4257675"/>
            <a:ext cx="2849563" cy="579438"/>
          </a:xfrm>
          <a:prstGeom prst="line">
            <a:avLst/>
          </a:prstGeom>
          <a:noFill/>
          <a:ln w="38100">
            <a:solidFill>
              <a:srgbClr val="0053C3"/>
            </a:solidFill>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
        <p:nvSpPr>
          <p:cNvPr id="87076" name="Line 219"/>
          <p:cNvSpPr>
            <a:spLocks noChangeShapeType="1"/>
          </p:cNvSpPr>
          <p:nvPr/>
        </p:nvSpPr>
        <p:spPr bwMode="auto">
          <a:xfrm flipH="1">
            <a:off x="4795838" y="4268788"/>
            <a:ext cx="533400" cy="568325"/>
          </a:xfrm>
          <a:prstGeom prst="line">
            <a:avLst/>
          </a:prstGeom>
          <a:noFill/>
          <a:ln w="38100">
            <a:solidFill>
              <a:srgbClr val="0053C3"/>
            </a:solidFill>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
        <p:nvSpPr>
          <p:cNvPr id="87077" name="Line 220"/>
          <p:cNvSpPr>
            <a:spLocks noChangeShapeType="1"/>
          </p:cNvSpPr>
          <p:nvPr/>
        </p:nvSpPr>
        <p:spPr bwMode="auto">
          <a:xfrm>
            <a:off x="5338763" y="4241800"/>
            <a:ext cx="690562" cy="604838"/>
          </a:xfrm>
          <a:prstGeom prst="line">
            <a:avLst/>
          </a:prstGeom>
          <a:noFill/>
          <a:ln w="38100">
            <a:solidFill>
              <a:srgbClr val="0053C3"/>
            </a:solidFill>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
        <p:nvSpPr>
          <p:cNvPr id="87078" name="Line 221"/>
          <p:cNvSpPr>
            <a:spLocks noChangeShapeType="1"/>
          </p:cNvSpPr>
          <p:nvPr/>
        </p:nvSpPr>
        <p:spPr bwMode="auto">
          <a:xfrm>
            <a:off x="5321300" y="4252913"/>
            <a:ext cx="2271713" cy="595312"/>
          </a:xfrm>
          <a:prstGeom prst="line">
            <a:avLst/>
          </a:prstGeom>
          <a:noFill/>
          <a:ln w="38100">
            <a:solidFill>
              <a:srgbClr val="0053C3"/>
            </a:solidFill>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graphicFrame>
        <p:nvGraphicFramePr>
          <p:cNvPr id="187632" name="Group 240"/>
          <p:cNvGraphicFramePr>
            <a:graphicFrameLocks noGrp="1"/>
          </p:cNvGraphicFramePr>
          <p:nvPr>
            <p:extLst>
              <p:ext uri="{D42A27DB-BD31-4B8C-83A1-F6EECF244321}">
                <p14:modId xmlns:p14="http://schemas.microsoft.com/office/powerpoint/2010/main" val="3703635744"/>
              </p:ext>
            </p:extLst>
          </p:nvPr>
        </p:nvGraphicFramePr>
        <p:xfrm>
          <a:off x="476250" y="4475163"/>
          <a:ext cx="7913688" cy="1052538"/>
        </p:xfrm>
        <a:graphic>
          <a:graphicData uri="http://schemas.openxmlformats.org/drawingml/2006/table">
            <a:tbl>
              <a:tblPr/>
              <a:tblGrid>
                <a:gridCol w="1122363">
                  <a:extLst>
                    <a:ext uri="{9D8B030D-6E8A-4147-A177-3AD203B41FA5}">
                      <a16:colId xmlns:a16="http://schemas.microsoft.com/office/drawing/2014/main" val="20000"/>
                    </a:ext>
                  </a:extLst>
                </a:gridCol>
                <a:gridCol w="1136650">
                  <a:extLst>
                    <a:ext uri="{9D8B030D-6E8A-4147-A177-3AD203B41FA5}">
                      <a16:colId xmlns:a16="http://schemas.microsoft.com/office/drawing/2014/main" val="20001"/>
                    </a:ext>
                  </a:extLst>
                </a:gridCol>
                <a:gridCol w="1268412">
                  <a:extLst>
                    <a:ext uri="{9D8B030D-6E8A-4147-A177-3AD203B41FA5}">
                      <a16:colId xmlns:a16="http://schemas.microsoft.com/office/drawing/2014/main" val="20002"/>
                    </a:ext>
                  </a:extLst>
                </a:gridCol>
                <a:gridCol w="1438275">
                  <a:extLst>
                    <a:ext uri="{9D8B030D-6E8A-4147-A177-3AD203B41FA5}">
                      <a16:colId xmlns:a16="http://schemas.microsoft.com/office/drawing/2014/main" val="20003"/>
                    </a:ext>
                  </a:extLst>
                </a:gridCol>
                <a:gridCol w="1438275">
                  <a:extLst>
                    <a:ext uri="{9D8B030D-6E8A-4147-A177-3AD203B41FA5}">
                      <a16:colId xmlns:a16="http://schemas.microsoft.com/office/drawing/2014/main" val="20004"/>
                    </a:ext>
                  </a:extLst>
                </a:gridCol>
                <a:gridCol w="1509713">
                  <a:extLst>
                    <a:ext uri="{9D8B030D-6E8A-4147-A177-3AD203B41FA5}">
                      <a16:colId xmlns:a16="http://schemas.microsoft.com/office/drawing/2014/main" val="20005"/>
                    </a:ext>
                  </a:extLst>
                </a:gridCol>
              </a:tblGrid>
              <a:tr h="365734">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101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Total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ThrdQ</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Qtr4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6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7.07 Short </a:t>
            </a:r>
            <a:r>
              <a:rPr lang="en-US" dirty="0"/>
              <a:t>Answer Poll</a:t>
            </a:r>
          </a:p>
        </p:txBody>
      </p:sp>
      <p:sp>
        <p:nvSpPr>
          <p:cNvPr id="3075" name="Rectangle 5"/>
          <p:cNvSpPr>
            <a:spLocks noGrp="1" noChangeArrowheads="1"/>
          </p:cNvSpPr>
          <p:nvPr>
            <p:ph idx="1"/>
          </p:nvPr>
        </p:nvSpPr>
        <p:spPr/>
        <p:txBody>
          <a:bodyPr/>
          <a:lstStyle/>
          <a:p>
            <a:r>
              <a:rPr lang="en-US" dirty="0"/>
              <a:t>Open and submit </a:t>
            </a:r>
            <a:r>
              <a:rPr lang="en-US" b="1" dirty="0"/>
              <a:t>p207a04</a:t>
            </a:r>
            <a:r>
              <a:rPr lang="en-US" dirty="0"/>
              <a:t>. What is the cause of the error?</a:t>
            </a:r>
          </a:p>
          <a:p>
            <a:pPr marL="0" indent="0"/>
            <a:endParaRPr lang="en-US" dirty="0"/>
          </a:p>
        </p:txBody>
      </p:sp>
      <p:sp>
        <p:nvSpPr>
          <p:cNvPr id="4" name="Rectangle 10"/>
          <p:cNvSpPr>
            <a:spLocks noChangeArrowheads="1"/>
          </p:cNvSpPr>
          <p:nvPr/>
        </p:nvSpPr>
        <p:spPr bwMode="auto">
          <a:xfrm>
            <a:off x="723900" y="2257425"/>
            <a:ext cx="8042275" cy="200660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b="1" dirty="0">
                <a:solidFill>
                  <a:srgbClr val="000000"/>
                </a:solidFill>
                <a:latin typeface="Courier New" pitchFamily="49" charset="0"/>
              </a:rPr>
              <a:t>data charity(keep=</a:t>
            </a:r>
            <a:r>
              <a:rPr lang="en-US" b="1" dirty="0" err="1">
                <a:solidFill>
                  <a:srgbClr val="000000"/>
                </a:solidFill>
                <a:latin typeface="Courier New" pitchFamily="49" charset="0"/>
              </a:rPr>
              <a:t>Employee_ID</a:t>
            </a:r>
            <a:r>
              <a:rPr lang="en-US" b="1" dirty="0">
                <a:solidFill>
                  <a:srgbClr val="000000"/>
                </a:solidFill>
                <a:latin typeface="Courier New" pitchFamily="49" charset="0"/>
              </a:rPr>
              <a:t> Qtr1-Qtr4);</a:t>
            </a:r>
          </a:p>
          <a:p>
            <a:pPr eaLnBrk="0" hangingPunct="0">
              <a:lnSpc>
                <a:spcPct val="85000"/>
              </a:lnSpc>
            </a:pPr>
            <a:r>
              <a:rPr lang="en-US" b="1" dirty="0">
                <a:solidFill>
                  <a:srgbClr val="000000"/>
                </a:solidFill>
                <a:latin typeface="Courier New" pitchFamily="49" charset="0"/>
              </a:rPr>
              <a:t>   set </a:t>
            </a:r>
            <a:r>
              <a:rPr lang="en-US" b="1" dirty="0" err="1">
                <a:solidFill>
                  <a:srgbClr val="000000"/>
                </a:solidFill>
                <a:latin typeface="Courier New" pitchFamily="49" charset="0"/>
              </a:rPr>
              <a:t>orion.employee_donations</a:t>
            </a:r>
            <a:r>
              <a:rPr lang="en-US" b="1" dirty="0">
                <a:solidFill>
                  <a:srgbClr val="000000"/>
                </a:solidFill>
                <a:latin typeface="Courier New" pitchFamily="49" charset="0"/>
              </a:rPr>
              <a:t>;</a:t>
            </a:r>
          </a:p>
          <a:p>
            <a:pPr eaLnBrk="0" hangingPunct="0">
              <a:lnSpc>
                <a:spcPct val="85000"/>
              </a:lnSpc>
            </a:pPr>
            <a:r>
              <a:rPr lang="en-US" b="1" dirty="0">
                <a:solidFill>
                  <a:srgbClr val="000000"/>
                </a:solidFill>
                <a:latin typeface="Courier New" pitchFamily="49" charset="0"/>
              </a:rPr>
              <a:t>   array Contrib1{3} Qtr1-Qtr4;</a:t>
            </a:r>
          </a:p>
          <a:p>
            <a:pPr eaLnBrk="0" hangingPunct="0">
              <a:lnSpc>
                <a:spcPct val="85000"/>
              </a:lnSpc>
            </a:pPr>
            <a:r>
              <a:rPr lang="en-US" b="1" dirty="0">
                <a:solidFill>
                  <a:srgbClr val="000000"/>
                </a:solidFill>
                <a:latin typeface="Courier New" pitchFamily="49" charset="0"/>
              </a:rPr>
              <a:t>   array Contrib2{5} </a:t>
            </a:r>
            <a:r>
              <a:rPr lang="en-US" b="1" dirty="0" err="1">
                <a:solidFill>
                  <a:srgbClr val="000000"/>
                </a:solidFill>
                <a:latin typeface="Courier New" pitchFamily="49" charset="0"/>
              </a:rPr>
              <a:t>qtr</a:t>
            </a:r>
            <a:r>
              <a:rPr lang="en-US" b="1" dirty="0">
                <a:latin typeface="Courier New" pitchFamily="49" charset="0"/>
              </a:rPr>
              <a:t>:;</a:t>
            </a:r>
          </a:p>
          <a:p>
            <a:pPr eaLnBrk="0" hangingPunct="0">
              <a:lnSpc>
                <a:spcPct val="85000"/>
              </a:lnSpc>
            </a:pPr>
            <a:r>
              <a:rPr lang="en-US" b="1" dirty="0">
                <a:latin typeface="Courier New" pitchFamily="49" charset="0"/>
              </a:rPr>
              <a:t>   /* additional SAS statements */        </a:t>
            </a:r>
          </a:p>
          <a:p>
            <a:pPr eaLnBrk="0" hangingPunct="0">
              <a:lnSpc>
                <a:spcPct val="85000"/>
              </a:lnSpc>
            </a:pPr>
            <a:r>
              <a:rPr lang="en-US" b="1" dirty="0">
                <a:latin typeface="Courier New" pitchFamily="49" charset="0"/>
              </a:rPr>
              <a:t>run;</a:t>
            </a:r>
          </a:p>
        </p:txBody>
      </p:sp>
      <p:sp>
        <p:nvSpPr>
          <p:cNvPr id="2" name="Program Name"/>
          <p:cNvSpPr txBox="1"/>
          <p:nvPr/>
        </p:nvSpPr>
        <p:spPr bwMode="auto">
          <a:xfrm>
            <a:off x="7943850" y="6324600"/>
            <a:ext cx="9925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p207a04</a:t>
            </a:r>
          </a:p>
        </p:txBody>
      </p:sp>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7.07 Short </a:t>
            </a:r>
            <a:r>
              <a:rPr lang="en-US" dirty="0"/>
              <a:t>Answer Poll – Correct Answer</a:t>
            </a:r>
          </a:p>
        </p:txBody>
      </p:sp>
      <p:sp>
        <p:nvSpPr>
          <p:cNvPr id="3075" name="Rectangle 5"/>
          <p:cNvSpPr>
            <a:spLocks noGrp="1" noChangeArrowheads="1"/>
          </p:cNvSpPr>
          <p:nvPr>
            <p:ph idx="1"/>
          </p:nvPr>
        </p:nvSpPr>
        <p:spPr/>
        <p:txBody>
          <a:bodyPr/>
          <a:lstStyle/>
          <a:p>
            <a:r>
              <a:rPr lang="en-US" dirty="0"/>
              <a:t>Open and submit </a:t>
            </a:r>
            <a:r>
              <a:rPr lang="en-US" b="1" dirty="0"/>
              <a:t>p207a04</a:t>
            </a:r>
            <a:r>
              <a:rPr lang="en-US" dirty="0"/>
              <a:t>. View the log to determine </a:t>
            </a:r>
            <a:br>
              <a:rPr lang="en-US" dirty="0"/>
            </a:br>
            <a:r>
              <a:rPr lang="en-US" dirty="0"/>
              <a:t>the cause of the error. </a:t>
            </a:r>
            <a:r>
              <a:rPr lang="en-US" b="1" dirty="0"/>
              <a:t>The subscript and the number </a:t>
            </a:r>
            <a:br>
              <a:rPr lang="en-US" b="1" dirty="0"/>
            </a:br>
            <a:r>
              <a:rPr lang="en-US" b="1" dirty="0"/>
              <a:t>of elements in the list do not agree.</a:t>
            </a:r>
          </a:p>
          <a:p>
            <a:endParaRPr lang="en-US" b="1" dirty="0"/>
          </a:p>
          <a:p>
            <a:endParaRPr lang="en-US" b="1" dirty="0"/>
          </a:p>
          <a:p>
            <a:endParaRPr lang="en-US" b="1" dirty="0"/>
          </a:p>
          <a:p>
            <a:endParaRPr lang="en-US" b="1" dirty="0"/>
          </a:p>
          <a:p>
            <a:endParaRPr lang="en-US" dirty="0"/>
          </a:p>
          <a:p>
            <a:endParaRPr lang="en-US" sz="1200" dirty="0"/>
          </a:p>
          <a:p>
            <a:r>
              <a:rPr lang="en-US" dirty="0"/>
              <a:t>Partial SAS Log</a:t>
            </a:r>
          </a:p>
          <a:p>
            <a:pPr marL="0" indent="0"/>
            <a:endParaRPr lang="en-US" dirty="0"/>
          </a:p>
        </p:txBody>
      </p:sp>
      <p:sp>
        <p:nvSpPr>
          <p:cNvPr id="7" name="Rectangle 22"/>
          <p:cNvSpPr>
            <a:spLocks noChangeArrowheads="1"/>
          </p:cNvSpPr>
          <p:nvPr/>
        </p:nvSpPr>
        <p:spPr bwMode="auto">
          <a:xfrm>
            <a:off x="723900" y="2257425"/>
            <a:ext cx="8042275" cy="200660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b="1" dirty="0">
                <a:solidFill>
                  <a:srgbClr val="000000"/>
                </a:solidFill>
                <a:latin typeface="Courier New" pitchFamily="49" charset="0"/>
              </a:rPr>
              <a:t>data charity(keep=</a:t>
            </a:r>
            <a:r>
              <a:rPr lang="en-US" b="1" dirty="0" err="1">
                <a:solidFill>
                  <a:srgbClr val="000000"/>
                </a:solidFill>
                <a:latin typeface="Courier New" pitchFamily="49" charset="0"/>
              </a:rPr>
              <a:t>Employee_ID</a:t>
            </a:r>
            <a:r>
              <a:rPr lang="en-US" b="1" dirty="0">
                <a:solidFill>
                  <a:srgbClr val="000000"/>
                </a:solidFill>
                <a:latin typeface="Courier New" pitchFamily="49" charset="0"/>
              </a:rPr>
              <a:t> Qtr1-Qtr4);</a:t>
            </a:r>
          </a:p>
          <a:p>
            <a:pPr eaLnBrk="0" hangingPunct="0">
              <a:lnSpc>
                <a:spcPct val="85000"/>
              </a:lnSpc>
            </a:pPr>
            <a:r>
              <a:rPr lang="en-US" b="1" dirty="0">
                <a:solidFill>
                  <a:srgbClr val="000000"/>
                </a:solidFill>
                <a:latin typeface="Courier New" pitchFamily="49" charset="0"/>
              </a:rPr>
              <a:t>   set </a:t>
            </a:r>
            <a:r>
              <a:rPr lang="en-US" b="1" dirty="0" err="1">
                <a:solidFill>
                  <a:srgbClr val="000000"/>
                </a:solidFill>
                <a:latin typeface="Courier New" pitchFamily="49" charset="0"/>
              </a:rPr>
              <a:t>orion.employee_donations</a:t>
            </a:r>
            <a:r>
              <a:rPr lang="en-US" b="1" dirty="0">
                <a:solidFill>
                  <a:srgbClr val="000000"/>
                </a:solidFill>
                <a:latin typeface="Courier New" pitchFamily="49" charset="0"/>
              </a:rPr>
              <a:t>;</a:t>
            </a:r>
          </a:p>
          <a:p>
            <a:pPr eaLnBrk="0" hangingPunct="0">
              <a:lnSpc>
                <a:spcPct val="85000"/>
              </a:lnSpc>
            </a:pPr>
            <a:r>
              <a:rPr lang="en-US" b="1" dirty="0">
                <a:solidFill>
                  <a:srgbClr val="000000"/>
                </a:solidFill>
                <a:latin typeface="Courier New" pitchFamily="49" charset="0"/>
              </a:rPr>
              <a:t>   array Contrib1{3} Qtr1-Qtr4;</a:t>
            </a:r>
          </a:p>
          <a:p>
            <a:pPr eaLnBrk="0" hangingPunct="0">
              <a:lnSpc>
                <a:spcPct val="85000"/>
              </a:lnSpc>
            </a:pPr>
            <a:r>
              <a:rPr lang="en-US" b="1" dirty="0">
                <a:solidFill>
                  <a:srgbClr val="000000"/>
                </a:solidFill>
                <a:latin typeface="Courier New" pitchFamily="49" charset="0"/>
              </a:rPr>
              <a:t>   array Contrib2{5} </a:t>
            </a:r>
            <a:r>
              <a:rPr lang="en-US" b="1" dirty="0" err="1">
                <a:solidFill>
                  <a:srgbClr val="000000"/>
                </a:solidFill>
                <a:latin typeface="Courier New" pitchFamily="49" charset="0"/>
              </a:rPr>
              <a:t>qtr</a:t>
            </a:r>
            <a:r>
              <a:rPr lang="en-US" b="1" dirty="0">
                <a:latin typeface="Courier New" pitchFamily="49" charset="0"/>
              </a:rPr>
              <a:t>:;</a:t>
            </a:r>
          </a:p>
          <a:p>
            <a:pPr eaLnBrk="0" hangingPunct="0">
              <a:lnSpc>
                <a:spcPct val="85000"/>
              </a:lnSpc>
            </a:pPr>
            <a:r>
              <a:rPr lang="en-US" b="1" dirty="0">
                <a:latin typeface="Courier New" pitchFamily="49" charset="0"/>
              </a:rPr>
              <a:t>   /* additional SAS statements */        </a:t>
            </a:r>
          </a:p>
          <a:p>
            <a:pPr eaLnBrk="0" hangingPunct="0">
              <a:lnSpc>
                <a:spcPct val="85000"/>
              </a:lnSpc>
            </a:pPr>
            <a:r>
              <a:rPr lang="en-US" b="1" dirty="0">
                <a:latin typeface="Courier New" pitchFamily="49" charset="0"/>
              </a:rPr>
              <a:t>run;</a:t>
            </a:r>
          </a:p>
        </p:txBody>
      </p:sp>
      <p:sp>
        <p:nvSpPr>
          <p:cNvPr id="8" name="Rectangle 18"/>
          <p:cNvSpPr>
            <a:spLocks noChangeArrowheads="1"/>
          </p:cNvSpPr>
          <p:nvPr/>
        </p:nvSpPr>
        <p:spPr bwMode="auto">
          <a:xfrm>
            <a:off x="723900" y="5013325"/>
            <a:ext cx="8047038" cy="1606550"/>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sz="1600" b="1" dirty="0">
                <a:solidFill>
                  <a:srgbClr val="000000"/>
                </a:solidFill>
                <a:latin typeface="SAS Monospace" pitchFamily="49" charset="0"/>
              </a:rPr>
              <a:t>177     array Contrib1{3} Qtr1-Qtr4;</a:t>
            </a:r>
          </a:p>
          <a:p>
            <a:pPr eaLnBrk="0" hangingPunct="0"/>
            <a:r>
              <a:rPr lang="en-US" sz="1600" b="1" dirty="0">
                <a:solidFill>
                  <a:srgbClr val="960000"/>
                </a:solidFill>
                <a:latin typeface="SAS Monospace" pitchFamily="49" charset="0"/>
              </a:rPr>
              <a:t>ERROR: Too many variables defined for the dimension(s) specified for the array Contrib1.</a:t>
            </a:r>
          </a:p>
          <a:p>
            <a:pPr eaLnBrk="0" hangingPunct="0"/>
            <a:r>
              <a:rPr lang="en-US" sz="1600" b="1" dirty="0">
                <a:solidFill>
                  <a:srgbClr val="000000"/>
                </a:solidFill>
                <a:latin typeface="SAS Monospace" pitchFamily="49" charset="0"/>
              </a:rPr>
              <a:t>178     array Contrib2{5} </a:t>
            </a:r>
            <a:r>
              <a:rPr lang="en-US" sz="1600" b="1" dirty="0" err="1">
                <a:solidFill>
                  <a:srgbClr val="000000"/>
                </a:solidFill>
                <a:latin typeface="SAS Monospace" pitchFamily="49" charset="0"/>
              </a:rPr>
              <a:t>qtr</a:t>
            </a:r>
            <a:r>
              <a:rPr lang="en-US" sz="1600" b="1" dirty="0">
                <a:solidFill>
                  <a:srgbClr val="000000"/>
                </a:solidFill>
                <a:latin typeface="SAS Monospace" pitchFamily="49" charset="0"/>
              </a:rPr>
              <a:t>:;</a:t>
            </a:r>
          </a:p>
          <a:p>
            <a:pPr eaLnBrk="0" hangingPunct="0"/>
            <a:r>
              <a:rPr lang="en-US" sz="1600" b="1" dirty="0">
                <a:solidFill>
                  <a:srgbClr val="960000"/>
                </a:solidFill>
                <a:latin typeface="SAS Monospace" pitchFamily="49" charset="0"/>
              </a:rPr>
              <a:t>ERROR: Too few variables defined for the dimension(s) specified for the array Contrib2.</a:t>
            </a:r>
          </a:p>
        </p:txBody>
      </p:sp>
      <p:sp>
        <p:nvSpPr>
          <p:cNvPr id="9"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0" name="Text Box 6"/>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1" name="Text Box 17"/>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p>
        </p:txBody>
      </p:sp>
      <p:sp>
        <p:nvSpPr>
          <p:cNvPr id="12" name="Text Box 21"/>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p>
        </p:txBody>
      </p:sp>
      <p:sp>
        <p:nvSpPr>
          <p:cNvPr id="13" name="Text Box 14"/>
          <p:cNvSpPr txBox="1">
            <a:spLocks noChangeArrowheads="1"/>
          </p:cNvSpPr>
          <p:nvPr/>
        </p:nvSpPr>
        <p:spPr bwMode="auto">
          <a:xfrm>
            <a:off x="5215812" y="4076539"/>
            <a:ext cx="3750906" cy="918200"/>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dirty="0">
                <a:solidFill>
                  <a:srgbClr val="000000"/>
                </a:solidFill>
                <a:latin typeface="Arial"/>
              </a:rPr>
              <a:t>The subscript and element list must agree.</a:t>
            </a:r>
          </a:p>
        </p:txBody>
      </p:sp>
      <p:sp>
        <p:nvSpPr>
          <p:cNvPr id="14" name="Rectangle 13"/>
          <p:cNvSpPr/>
          <p:nvPr>
            <p:custDataLst>
              <p:tags r:id="rId2"/>
            </p:custDataLst>
          </p:nvPr>
        </p:nvSpPr>
        <p:spPr bwMode="auto">
          <a:xfrm>
            <a:off x="1322388" y="2930017"/>
            <a:ext cx="511181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5" name="Rectangle 14"/>
          <p:cNvSpPr/>
          <p:nvPr>
            <p:custDataLst>
              <p:tags r:id="rId3"/>
            </p:custDataLst>
          </p:nvPr>
        </p:nvSpPr>
        <p:spPr bwMode="auto">
          <a:xfrm>
            <a:off x="1322388" y="3240913"/>
            <a:ext cx="419900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6" name="Rectangle 15"/>
          <p:cNvSpPr/>
          <p:nvPr>
            <p:custDataLst>
              <p:tags r:id="rId4"/>
            </p:custDataLst>
          </p:nvPr>
        </p:nvSpPr>
        <p:spPr bwMode="auto">
          <a:xfrm>
            <a:off x="812800" y="5307965"/>
            <a:ext cx="7842250"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7" name="Rectangle 16"/>
          <p:cNvSpPr/>
          <p:nvPr>
            <p:custDataLst>
              <p:tags r:id="rId5"/>
            </p:custDataLst>
          </p:nvPr>
        </p:nvSpPr>
        <p:spPr bwMode="auto">
          <a:xfrm>
            <a:off x="812800" y="5551805"/>
            <a:ext cx="27750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8" name="Rectangle 17"/>
          <p:cNvSpPr/>
          <p:nvPr>
            <p:custDataLst>
              <p:tags r:id="rId6"/>
            </p:custDataLst>
          </p:nvPr>
        </p:nvSpPr>
        <p:spPr bwMode="auto">
          <a:xfrm>
            <a:off x="812800" y="6039485"/>
            <a:ext cx="7721600"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9" name="Rectangle 18"/>
          <p:cNvSpPr/>
          <p:nvPr>
            <p:custDataLst>
              <p:tags r:id="rId7"/>
            </p:custDataLst>
          </p:nvPr>
        </p:nvSpPr>
        <p:spPr bwMode="auto">
          <a:xfrm>
            <a:off x="812800" y="6283325"/>
            <a:ext cx="27750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6395504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Using a DO Loop to Process an Array</a:t>
            </a:r>
          </a:p>
        </p:txBody>
      </p:sp>
      <p:sp>
        <p:nvSpPr>
          <p:cNvPr id="91139" name="Rectangle 18"/>
          <p:cNvSpPr>
            <a:spLocks noGrp="1" noChangeArrowheads="1"/>
          </p:cNvSpPr>
          <p:nvPr>
            <p:ph idx="1"/>
          </p:nvPr>
        </p:nvSpPr>
        <p:spPr/>
        <p:txBody>
          <a:bodyPr/>
          <a:lstStyle/>
          <a:p>
            <a:pPr>
              <a:spcBef>
                <a:spcPct val="50000"/>
              </a:spcBef>
              <a:buClrTx/>
              <a:buFontTx/>
              <a:buNone/>
            </a:pPr>
            <a:endParaRPr lang="en-US" dirty="0"/>
          </a:p>
          <a:p>
            <a:pPr>
              <a:spcBef>
                <a:spcPct val="50000"/>
              </a:spcBef>
              <a:buClrTx/>
              <a:buFontTx/>
              <a:buNone/>
            </a:pPr>
            <a:endParaRPr lang="en-US" dirty="0"/>
          </a:p>
          <a:p>
            <a:pPr>
              <a:spcBef>
                <a:spcPct val="50000"/>
              </a:spcBef>
              <a:buClrTx/>
              <a:buFontTx/>
              <a:buNone/>
            </a:pPr>
            <a:endParaRPr lang="en-US" dirty="0"/>
          </a:p>
          <a:p>
            <a:pPr>
              <a:spcBef>
                <a:spcPct val="50000"/>
              </a:spcBef>
              <a:buClrTx/>
              <a:buFontTx/>
              <a:buNone/>
            </a:pPr>
            <a:endParaRPr lang="en-US" dirty="0"/>
          </a:p>
          <a:p>
            <a:pPr>
              <a:spcBef>
                <a:spcPct val="50000"/>
              </a:spcBef>
              <a:buClrTx/>
              <a:buFontTx/>
              <a:buNone/>
            </a:pPr>
            <a:endParaRPr lang="en-US" dirty="0"/>
          </a:p>
          <a:p>
            <a:pPr>
              <a:spcBef>
                <a:spcPct val="50000"/>
              </a:spcBef>
              <a:buClrTx/>
              <a:buFontTx/>
              <a:buNone/>
            </a:pPr>
            <a:endParaRPr lang="en-US" dirty="0"/>
          </a:p>
          <a:p>
            <a:pPr>
              <a:spcBef>
                <a:spcPct val="50000"/>
              </a:spcBef>
              <a:buClrTx/>
              <a:buFontTx/>
              <a:buNone/>
            </a:pPr>
            <a:endParaRPr lang="en-US" dirty="0"/>
          </a:p>
          <a:p>
            <a:pPr eaLnBrk="0" hangingPunct="0">
              <a:spcBef>
                <a:spcPct val="20000"/>
              </a:spcBef>
              <a:buClr>
                <a:schemeClr val="tx2"/>
              </a:buClr>
              <a:buSzPct val="60000"/>
              <a:buFont typeface="Monotype Sorts" pitchFamily="2" charset="2"/>
              <a:buNone/>
            </a:pPr>
            <a:r>
              <a:rPr lang="en-US" dirty="0"/>
              <a:t>To reference an element, the index variable is often used as a subscript: </a:t>
            </a:r>
          </a:p>
          <a:p>
            <a:endParaRPr lang="en-US" dirty="0"/>
          </a:p>
        </p:txBody>
      </p:sp>
      <p:sp>
        <p:nvSpPr>
          <p:cNvPr id="12" name="Slide Number Placeholder 3"/>
          <p:cNvSpPr>
            <a:spLocks noGrp="1"/>
          </p:cNvSpPr>
          <p:nvPr>
            <p:ph type="sldNum" sz="quarter" idx="10"/>
          </p:nvPr>
        </p:nvSpPr>
        <p:spPr/>
        <p:txBody>
          <a:bodyPr/>
          <a:lstStyle/>
          <a:p>
            <a:pPr>
              <a:defRPr/>
            </a:pPr>
            <a:fld id="{FA2A6632-0691-4772-9A27-3E10C2342DA2}" type="slidenum">
              <a:rPr lang="en-US"/>
              <a:pPr>
                <a:defRPr/>
              </a:pPr>
              <a:t>76</a:t>
            </a:fld>
            <a:endParaRPr lang="en-US" b="0" dirty="0">
              <a:latin typeface="Times New Roman" pitchFamily="18" charset="0"/>
            </a:endParaRPr>
          </a:p>
        </p:txBody>
      </p:sp>
      <p:sp>
        <p:nvSpPr>
          <p:cNvPr id="91141" name="Rectangle 5"/>
          <p:cNvSpPr>
            <a:spLocks noChangeArrowheads="1"/>
          </p:cNvSpPr>
          <p:nvPr/>
        </p:nvSpPr>
        <p:spPr bwMode="auto">
          <a:xfrm>
            <a:off x="6859588" y="2778125"/>
            <a:ext cx="889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eaLnBrk="0" hangingPunct="0"/>
            <a:endParaRPr lang="en-US"/>
          </a:p>
        </p:txBody>
      </p:sp>
      <p:sp>
        <p:nvSpPr>
          <p:cNvPr id="91142" name="Text Box 6"/>
          <p:cNvSpPr txBox="1">
            <a:spLocks noChangeArrowheads="1"/>
          </p:cNvSpPr>
          <p:nvPr/>
        </p:nvSpPr>
        <p:spPr bwMode="auto">
          <a:xfrm>
            <a:off x="6705600" y="6381750"/>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1">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endParaRPr lang="en-US" sz="1800" b="1" noProof="1">
              <a:solidFill>
                <a:schemeClr val="tx2"/>
              </a:solidFill>
              <a:cs typeface="Times New Roman" pitchFamily="18" charset="0"/>
            </a:endParaRPr>
          </a:p>
        </p:txBody>
      </p:sp>
      <p:sp>
        <p:nvSpPr>
          <p:cNvPr id="91143"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91144" name="Text Box 9"/>
          <p:cNvSpPr txBox="1">
            <a:spLocks noChangeArrowheads="1"/>
          </p:cNvSpPr>
          <p:nvPr/>
        </p:nvSpPr>
        <p:spPr bwMode="auto">
          <a:xfrm>
            <a:off x="814388" y="1068388"/>
            <a:ext cx="7770812" cy="26289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solidFill>
                  <a:srgbClr val="000000"/>
                </a:solidFill>
                <a:latin typeface="Courier New" pitchFamily="49" charset="0"/>
              </a:rPr>
              <a:t>data charity;</a:t>
            </a:r>
          </a:p>
          <a:p>
            <a:pPr>
              <a:lnSpc>
                <a:spcPct val="85000"/>
              </a:lnSpc>
            </a:pPr>
            <a:r>
              <a:rPr lang="en-US" b="1" dirty="0">
                <a:solidFill>
                  <a:srgbClr val="000000"/>
                </a:solidFill>
                <a:latin typeface="Courier New" pitchFamily="49" charset="0"/>
              </a:rPr>
              <a:t>   set </a:t>
            </a:r>
            <a:r>
              <a:rPr lang="en-US" b="1" dirty="0" err="1">
                <a:solidFill>
                  <a:srgbClr val="000000"/>
                </a:solidFill>
                <a:latin typeface="Courier New" pitchFamily="49" charset="0"/>
              </a:rPr>
              <a:t>orion.employee_donations</a:t>
            </a:r>
            <a:r>
              <a:rPr lang="en-US" b="1" dirty="0">
                <a:solidFill>
                  <a:srgbClr val="000000"/>
                </a:solidFill>
                <a:latin typeface="Courier New" pitchFamily="49" charset="0"/>
              </a:rPr>
              <a:t>;</a:t>
            </a:r>
          </a:p>
          <a:p>
            <a:pPr>
              <a:lnSpc>
                <a:spcPct val="85000"/>
              </a:lnSpc>
            </a:pPr>
            <a:r>
              <a:rPr lang="en-US" b="1" dirty="0">
                <a:solidFill>
                  <a:srgbClr val="000000"/>
                </a:solidFill>
                <a:latin typeface="Courier New" pitchFamily="49" charset="0"/>
              </a:rPr>
              <a:t>   keep </a:t>
            </a:r>
            <a:r>
              <a:rPr lang="en-US" b="1" dirty="0" err="1">
                <a:solidFill>
                  <a:srgbClr val="000000"/>
                </a:solidFill>
                <a:latin typeface="Courier New" pitchFamily="49" charset="0"/>
              </a:rPr>
              <a:t>Employee_ID</a:t>
            </a:r>
            <a:r>
              <a:rPr lang="en-US" b="1" dirty="0">
                <a:solidFill>
                  <a:srgbClr val="000000"/>
                </a:solidFill>
                <a:latin typeface="Courier New" pitchFamily="49" charset="0"/>
              </a:rPr>
              <a:t> Qtr1-Qtr4; </a:t>
            </a:r>
          </a:p>
          <a:p>
            <a:pPr>
              <a:lnSpc>
                <a:spcPct val="85000"/>
              </a:lnSpc>
            </a:pPr>
            <a:r>
              <a:rPr lang="en-US" b="1" dirty="0">
                <a:solidFill>
                  <a:srgbClr val="000000"/>
                </a:solidFill>
                <a:latin typeface="Courier New" pitchFamily="49" charset="0"/>
              </a:rPr>
              <a:t>   array </a:t>
            </a:r>
            <a:r>
              <a:rPr lang="en-US" b="1" dirty="0" err="1">
                <a:solidFill>
                  <a:srgbClr val="000000"/>
                </a:solidFill>
                <a:latin typeface="Courier New" pitchFamily="49" charset="0"/>
              </a:rPr>
              <a:t>Contrib</a:t>
            </a:r>
            <a:r>
              <a:rPr lang="en-US" b="1" dirty="0">
                <a:latin typeface="Courier New" pitchFamily="49" charset="0"/>
              </a:rPr>
              <a:t>{4} Qtr1-Qtr4;</a:t>
            </a:r>
          </a:p>
          <a:p>
            <a:pPr>
              <a:lnSpc>
                <a:spcPct val="85000"/>
              </a:lnSpc>
            </a:pPr>
            <a:r>
              <a:rPr lang="en-US" b="1" dirty="0">
                <a:latin typeface="Courier New" pitchFamily="49" charset="0"/>
              </a:rPr>
              <a:t>   do i=1 to 4;        </a:t>
            </a:r>
          </a:p>
          <a:p>
            <a:pPr>
              <a:lnSpc>
                <a:spcPct val="85000"/>
              </a:lnSpc>
            </a:pPr>
            <a:r>
              <a:rPr lang="en-US" b="1" dirty="0">
                <a:latin typeface="Courier New" pitchFamily="49" charset="0"/>
              </a:rPr>
              <a:t>      </a:t>
            </a:r>
            <a:r>
              <a:rPr lang="en-US" b="1" dirty="0" err="1">
                <a:latin typeface="Courier New" pitchFamily="49" charset="0"/>
              </a:rPr>
              <a:t>Contrib</a:t>
            </a:r>
            <a:r>
              <a:rPr lang="en-US" b="1" dirty="0">
                <a:latin typeface="Courier New" pitchFamily="49" charset="0"/>
              </a:rPr>
              <a:t>{i}=</a:t>
            </a:r>
            <a:r>
              <a:rPr lang="en-US" b="1" dirty="0" err="1">
                <a:latin typeface="Courier New" pitchFamily="49" charset="0"/>
              </a:rPr>
              <a:t>Contrib</a:t>
            </a:r>
            <a:r>
              <a:rPr lang="en-US" b="1" dirty="0">
                <a:latin typeface="Courier New" pitchFamily="49" charset="0"/>
              </a:rPr>
              <a:t>{i}*1.25;</a:t>
            </a:r>
          </a:p>
          <a:p>
            <a:pPr>
              <a:lnSpc>
                <a:spcPct val="85000"/>
              </a:lnSpc>
            </a:pPr>
            <a:r>
              <a:rPr lang="en-US" b="1" dirty="0">
                <a:latin typeface="Courier New" pitchFamily="49" charset="0"/>
              </a:rPr>
              <a:t>   end; </a:t>
            </a:r>
          </a:p>
          <a:p>
            <a:pPr>
              <a:lnSpc>
                <a:spcPct val="85000"/>
              </a:lnSpc>
            </a:pPr>
            <a:r>
              <a:rPr lang="en-US" b="1" dirty="0">
                <a:latin typeface="Courier New" pitchFamily="49" charset="0"/>
              </a:rPr>
              <a:t>run;</a:t>
            </a:r>
          </a:p>
        </p:txBody>
      </p:sp>
      <p:sp>
        <p:nvSpPr>
          <p:cNvPr id="91145" name="Text Box 10"/>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p207d11</a:t>
            </a:r>
          </a:p>
        </p:txBody>
      </p:sp>
      <p:sp>
        <p:nvSpPr>
          <p:cNvPr id="13" name="Text Box 8"/>
          <p:cNvSpPr txBox="1">
            <a:spLocks noChangeArrowheads="1"/>
          </p:cNvSpPr>
          <p:nvPr/>
        </p:nvSpPr>
        <p:spPr bwMode="auto">
          <a:xfrm>
            <a:off x="1193148" y="3659278"/>
            <a:ext cx="7556500" cy="142875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solidFill>
                  <a:srgbClr val="000000"/>
                </a:solidFill>
              </a:rPr>
              <a:t>DO</a:t>
            </a:r>
            <a:r>
              <a:rPr lang="en-US" dirty="0">
                <a:solidFill>
                  <a:srgbClr val="000000"/>
                </a:solidFill>
              </a:rPr>
              <a:t> </a:t>
            </a:r>
            <a:r>
              <a:rPr lang="en-US" i="1" dirty="0">
                <a:solidFill>
                  <a:srgbClr val="000000"/>
                </a:solidFill>
              </a:rPr>
              <a:t>index-variable</a:t>
            </a:r>
            <a:r>
              <a:rPr lang="en-US" dirty="0">
                <a:solidFill>
                  <a:srgbClr val="000000"/>
                </a:solidFill>
              </a:rPr>
              <a:t>=1 TO </a:t>
            </a:r>
            <a:r>
              <a:rPr lang="en-US" i="1" dirty="0">
                <a:solidFill>
                  <a:srgbClr val="000000"/>
                </a:solidFill>
              </a:rPr>
              <a:t>number-of-elements-in-array</a:t>
            </a:r>
            <a:r>
              <a:rPr lang="en-US" b="1" dirty="0">
                <a:solidFill>
                  <a:srgbClr val="000000"/>
                </a:solidFill>
              </a:rPr>
              <a:t>;</a:t>
            </a:r>
            <a:br>
              <a:rPr lang="en-US" dirty="0">
                <a:solidFill>
                  <a:srgbClr val="000000"/>
                </a:solidFill>
              </a:rPr>
            </a:br>
            <a:r>
              <a:rPr lang="en-US" dirty="0">
                <a:solidFill>
                  <a:srgbClr val="000000"/>
                </a:solidFill>
              </a:rPr>
              <a:t>      &lt;</a:t>
            </a:r>
            <a:r>
              <a:rPr lang="en-US" i="1" dirty="0">
                <a:solidFill>
                  <a:srgbClr val="000000"/>
                </a:solidFill>
              </a:rPr>
              <a:t>additional SAS statements</a:t>
            </a:r>
            <a:r>
              <a:rPr lang="en-US" dirty="0">
                <a:solidFill>
                  <a:srgbClr val="000000"/>
                </a:solidFill>
              </a:rPr>
              <a:t>&gt;</a:t>
            </a:r>
            <a:br>
              <a:rPr lang="en-US" dirty="0">
                <a:solidFill>
                  <a:srgbClr val="000000"/>
                </a:solidFill>
              </a:rPr>
            </a:br>
            <a:r>
              <a:rPr lang="en-US" b="1" dirty="0">
                <a:solidFill>
                  <a:srgbClr val="000000"/>
                </a:solidFill>
              </a:rPr>
              <a:t>END; </a:t>
            </a:r>
          </a:p>
        </p:txBody>
      </p:sp>
      <p:sp>
        <p:nvSpPr>
          <p:cNvPr id="14" name="Text Box 9"/>
          <p:cNvSpPr txBox="1">
            <a:spLocks noChangeArrowheads="1"/>
          </p:cNvSpPr>
          <p:nvPr/>
        </p:nvSpPr>
        <p:spPr bwMode="auto">
          <a:xfrm>
            <a:off x="3059113" y="5755611"/>
            <a:ext cx="4886325" cy="450850"/>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i="1">
                <a:latin typeface="Courier New" pitchFamily="49" charset="0"/>
              </a:rPr>
              <a:t>array-name</a:t>
            </a:r>
            <a:r>
              <a:rPr lang="en-US" b="1">
                <a:latin typeface="Courier New" pitchFamily="49" charset="0"/>
              </a:rPr>
              <a:t>{</a:t>
            </a:r>
            <a:r>
              <a:rPr lang="en-US" b="1" i="1">
                <a:latin typeface="Courier New" pitchFamily="49" charset="0"/>
              </a:rPr>
              <a:t>index-variable</a:t>
            </a:r>
            <a:r>
              <a:rPr lang="en-US" b="1">
                <a:latin typeface="Courier New" pitchFamily="49" charset="0"/>
              </a:rPr>
              <a:t>}</a:t>
            </a:r>
          </a:p>
        </p:txBody>
      </p:sp>
      <p:sp>
        <p:nvSpPr>
          <p:cNvPr id="2" name="Rectangle 1"/>
          <p:cNvSpPr/>
          <p:nvPr>
            <p:custDataLst>
              <p:tags r:id="rId1"/>
            </p:custDataLst>
          </p:nvPr>
        </p:nvSpPr>
        <p:spPr bwMode="auto">
          <a:xfrm>
            <a:off x="1412876" y="2362772"/>
            <a:ext cx="219081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3" name="Rectangle 2"/>
          <p:cNvSpPr/>
          <p:nvPr>
            <p:custDataLst>
              <p:tags r:id="rId2"/>
            </p:custDataLst>
          </p:nvPr>
        </p:nvSpPr>
        <p:spPr bwMode="auto">
          <a:xfrm>
            <a:off x="1960563" y="2673668"/>
            <a:ext cx="492925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4" name="Rectangle 3"/>
          <p:cNvSpPr/>
          <p:nvPr>
            <p:custDataLst>
              <p:tags r:id="rId3"/>
            </p:custDataLst>
          </p:nvPr>
        </p:nvSpPr>
        <p:spPr bwMode="auto">
          <a:xfrm>
            <a:off x="1412876" y="2984564"/>
            <a:ext cx="73031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First Iteration of the DO Loop</a:t>
            </a:r>
          </a:p>
        </p:txBody>
      </p:sp>
      <p:sp>
        <p:nvSpPr>
          <p:cNvPr id="12" name="Slide Number Placeholder 3"/>
          <p:cNvSpPr>
            <a:spLocks noGrp="1"/>
          </p:cNvSpPr>
          <p:nvPr>
            <p:ph type="sldNum" sz="quarter" idx="10"/>
          </p:nvPr>
        </p:nvSpPr>
        <p:spPr/>
        <p:txBody>
          <a:bodyPr/>
          <a:lstStyle/>
          <a:p>
            <a:pPr>
              <a:defRPr/>
            </a:pPr>
            <a:fld id="{1C5FA3C2-0583-41CB-BA95-C560206AF9A5}" type="slidenum">
              <a:rPr lang="en-US"/>
              <a:pPr>
                <a:defRPr/>
              </a:pPr>
              <a:t>77</a:t>
            </a:fld>
            <a:endParaRPr lang="en-US" b="0" dirty="0">
              <a:latin typeface="Times New Roman" pitchFamily="18" charset="0"/>
            </a:endParaRPr>
          </a:p>
        </p:txBody>
      </p:sp>
      <p:sp>
        <p:nvSpPr>
          <p:cNvPr id="92164" name="Text Box 4"/>
          <p:cNvSpPr txBox="1">
            <a:spLocks noChangeArrowheads="1"/>
          </p:cNvSpPr>
          <p:nvPr/>
        </p:nvSpPr>
        <p:spPr bwMode="auto">
          <a:xfrm>
            <a:off x="3707466" y="3848100"/>
            <a:ext cx="1491114" cy="461665"/>
          </a:xfrm>
          <a:prstGeom prst="rect">
            <a:avLst/>
          </a:prstGeom>
          <a:solidFill>
            <a:srgbClr val="0053C3"/>
          </a:solidFill>
          <a:ln w="28575">
            <a:solidFill>
              <a:schemeClr val="tx1"/>
            </a:solidFill>
            <a:miter lim="800000"/>
            <a:headEnd type="none" w="sm" len="sm"/>
            <a:tailEnd type="none" w="sm" len="sm"/>
          </a:ln>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20000"/>
              </a:spcBef>
            </a:pPr>
            <a:r>
              <a:rPr lang="en-US" b="1" dirty="0">
                <a:solidFill>
                  <a:srgbClr val="FFFFFF"/>
                </a:solidFill>
              </a:rPr>
              <a:t>when </a:t>
            </a:r>
            <a:r>
              <a:rPr lang="en-US" b="1" dirty="0" err="1">
                <a:solidFill>
                  <a:srgbClr val="FFFFFF"/>
                </a:solidFill>
                <a:latin typeface="+mn-lt"/>
              </a:rPr>
              <a:t>i</a:t>
            </a:r>
            <a:r>
              <a:rPr lang="en-US" b="1" dirty="0">
                <a:solidFill>
                  <a:srgbClr val="FFFFFF"/>
                </a:solidFill>
              </a:rPr>
              <a:t>=1</a:t>
            </a:r>
          </a:p>
        </p:txBody>
      </p:sp>
      <p:sp>
        <p:nvSpPr>
          <p:cNvPr id="92165"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Arial"/>
              </a:rPr>
              <a:t>...</a:t>
            </a:r>
          </a:p>
        </p:txBody>
      </p:sp>
      <p:sp>
        <p:nvSpPr>
          <p:cNvPr id="92166" name="Rectangle 8"/>
          <p:cNvSpPr>
            <a:spLocks noChangeArrowheads="1"/>
          </p:cNvSpPr>
          <p:nvPr/>
        </p:nvSpPr>
        <p:spPr bwMode="auto">
          <a:xfrm>
            <a:off x="6872288" y="2435225"/>
            <a:ext cx="363537"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p>
            <a:pPr eaLnBrk="0" hangingPunct="0"/>
            <a:endParaRPr lang="en-US"/>
          </a:p>
        </p:txBody>
      </p:sp>
      <p:sp>
        <p:nvSpPr>
          <p:cNvPr id="92167" name="Text Box 13"/>
          <p:cNvSpPr txBox="1">
            <a:spLocks noChangeArrowheads="1"/>
          </p:cNvSpPr>
          <p:nvPr/>
        </p:nvSpPr>
        <p:spPr bwMode="auto">
          <a:xfrm>
            <a:off x="2108200" y="4764088"/>
            <a:ext cx="5213350" cy="462307"/>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solidFill>
                  <a:srgbClr val="000000"/>
                </a:solidFill>
                <a:latin typeface="Courier New" pitchFamily="49" charset="0"/>
              </a:rPr>
              <a:t>Contrib</a:t>
            </a:r>
            <a:r>
              <a:rPr lang="en-US" b="1">
                <a:latin typeface="Courier New" pitchFamily="49" charset="0"/>
              </a:rPr>
              <a:t>{1}=Contrib{1}*1.25;</a:t>
            </a:r>
          </a:p>
        </p:txBody>
      </p:sp>
      <p:sp>
        <p:nvSpPr>
          <p:cNvPr id="92168" name="Text Box 17"/>
          <p:cNvSpPr txBox="1">
            <a:spLocks noChangeArrowheads="1"/>
          </p:cNvSpPr>
          <p:nvPr/>
        </p:nvSpPr>
        <p:spPr bwMode="auto">
          <a:xfrm>
            <a:off x="814388" y="1068388"/>
            <a:ext cx="7770812" cy="26289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solidFill>
                  <a:srgbClr val="000000"/>
                </a:solidFill>
                <a:latin typeface="Courier New" pitchFamily="49" charset="0"/>
              </a:rPr>
              <a:t>data charity;</a:t>
            </a:r>
          </a:p>
          <a:p>
            <a:pPr>
              <a:lnSpc>
                <a:spcPct val="85000"/>
              </a:lnSpc>
            </a:pPr>
            <a:r>
              <a:rPr lang="en-US" b="1" dirty="0">
                <a:solidFill>
                  <a:srgbClr val="000000"/>
                </a:solidFill>
                <a:latin typeface="Courier New" pitchFamily="49" charset="0"/>
              </a:rPr>
              <a:t>   set </a:t>
            </a:r>
            <a:r>
              <a:rPr lang="en-US" b="1" dirty="0" err="1">
                <a:solidFill>
                  <a:srgbClr val="000000"/>
                </a:solidFill>
                <a:latin typeface="Courier New" pitchFamily="49" charset="0"/>
              </a:rPr>
              <a:t>orion.employee_donations</a:t>
            </a:r>
            <a:r>
              <a:rPr lang="en-US" b="1" dirty="0">
                <a:solidFill>
                  <a:srgbClr val="000000"/>
                </a:solidFill>
                <a:latin typeface="Courier New" pitchFamily="49" charset="0"/>
              </a:rPr>
              <a:t>;</a:t>
            </a:r>
          </a:p>
          <a:p>
            <a:pPr>
              <a:lnSpc>
                <a:spcPct val="85000"/>
              </a:lnSpc>
            </a:pPr>
            <a:r>
              <a:rPr lang="en-US" b="1" dirty="0">
                <a:solidFill>
                  <a:srgbClr val="000000"/>
                </a:solidFill>
                <a:latin typeface="Courier New" pitchFamily="49" charset="0"/>
              </a:rPr>
              <a:t>   keep </a:t>
            </a:r>
            <a:r>
              <a:rPr lang="en-US" b="1" dirty="0" err="1">
                <a:solidFill>
                  <a:srgbClr val="000000"/>
                </a:solidFill>
                <a:latin typeface="Courier New" pitchFamily="49" charset="0"/>
              </a:rPr>
              <a:t>Employee_ID</a:t>
            </a:r>
            <a:r>
              <a:rPr lang="en-US" b="1" dirty="0">
                <a:solidFill>
                  <a:srgbClr val="000000"/>
                </a:solidFill>
                <a:latin typeface="Courier New" pitchFamily="49" charset="0"/>
              </a:rPr>
              <a:t> Qtr1-Qtr4; </a:t>
            </a:r>
          </a:p>
          <a:p>
            <a:pPr>
              <a:lnSpc>
                <a:spcPct val="85000"/>
              </a:lnSpc>
            </a:pPr>
            <a:r>
              <a:rPr lang="en-US" b="1" dirty="0">
                <a:solidFill>
                  <a:srgbClr val="000000"/>
                </a:solidFill>
                <a:latin typeface="Courier New" pitchFamily="49" charset="0"/>
              </a:rPr>
              <a:t>   array </a:t>
            </a:r>
            <a:r>
              <a:rPr lang="en-US" b="1" dirty="0" err="1">
                <a:solidFill>
                  <a:srgbClr val="000000"/>
                </a:solidFill>
                <a:latin typeface="Courier New" pitchFamily="49" charset="0"/>
              </a:rPr>
              <a:t>Contrib</a:t>
            </a:r>
            <a:r>
              <a:rPr lang="en-US" b="1" dirty="0">
                <a:latin typeface="Courier New" pitchFamily="49" charset="0"/>
              </a:rPr>
              <a:t>{4} Qtr1-Qtr4;</a:t>
            </a:r>
          </a:p>
          <a:p>
            <a:pPr>
              <a:lnSpc>
                <a:spcPct val="85000"/>
              </a:lnSpc>
            </a:pPr>
            <a:r>
              <a:rPr lang="en-US" b="1" dirty="0">
                <a:latin typeface="Courier New" pitchFamily="49" charset="0"/>
              </a:rPr>
              <a:t>   do i=1 to 4;        </a:t>
            </a:r>
          </a:p>
          <a:p>
            <a:pPr>
              <a:lnSpc>
                <a:spcPct val="85000"/>
              </a:lnSpc>
            </a:pPr>
            <a:r>
              <a:rPr lang="en-US" b="1" dirty="0">
                <a:latin typeface="Courier New" pitchFamily="49" charset="0"/>
              </a:rPr>
              <a:t>      </a:t>
            </a:r>
            <a:r>
              <a:rPr lang="en-US" b="1" dirty="0" err="1">
                <a:latin typeface="Courier New" pitchFamily="49" charset="0"/>
              </a:rPr>
              <a:t>Contrib</a:t>
            </a:r>
            <a:r>
              <a:rPr lang="en-US" b="1" dirty="0">
                <a:latin typeface="Courier New" pitchFamily="49" charset="0"/>
              </a:rPr>
              <a:t>{i}=</a:t>
            </a:r>
            <a:r>
              <a:rPr lang="en-US" b="1" dirty="0" err="1">
                <a:latin typeface="Courier New" pitchFamily="49" charset="0"/>
              </a:rPr>
              <a:t>Contrib</a:t>
            </a:r>
            <a:r>
              <a:rPr lang="en-US" b="1" dirty="0">
                <a:latin typeface="Courier New" pitchFamily="49" charset="0"/>
              </a:rPr>
              <a:t>{i}*1.25;</a:t>
            </a:r>
          </a:p>
          <a:p>
            <a:pPr>
              <a:lnSpc>
                <a:spcPct val="85000"/>
              </a:lnSpc>
            </a:pPr>
            <a:r>
              <a:rPr lang="en-US" b="1" dirty="0">
                <a:latin typeface="Courier New" pitchFamily="49" charset="0"/>
              </a:rPr>
              <a:t>   end; </a:t>
            </a:r>
          </a:p>
          <a:p>
            <a:pPr>
              <a:lnSpc>
                <a:spcPct val="85000"/>
              </a:lnSpc>
            </a:pPr>
            <a:r>
              <a:rPr lang="en-US" b="1" dirty="0">
                <a:latin typeface="Courier New" pitchFamily="49" charset="0"/>
              </a:rPr>
              <a:t>run;</a:t>
            </a:r>
          </a:p>
        </p:txBody>
      </p:sp>
      <p:sp>
        <p:nvSpPr>
          <p:cNvPr id="92169" name="Text Box 18"/>
          <p:cNvSpPr txBox="1">
            <a:spLocks noChangeArrowheads="1"/>
          </p:cNvSpPr>
          <p:nvPr/>
        </p:nvSpPr>
        <p:spPr bwMode="auto">
          <a:xfrm>
            <a:off x="3128963" y="5626100"/>
            <a:ext cx="3030537" cy="485775"/>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Courier New" pitchFamily="49" charset="0"/>
              </a:rPr>
              <a:t>Qtr1=Qtr1*1.25;</a:t>
            </a:r>
          </a:p>
        </p:txBody>
      </p:sp>
      <p:sp>
        <p:nvSpPr>
          <p:cNvPr id="92170" name="AutoShape 19"/>
          <p:cNvSpPr>
            <a:spLocks noChangeArrowheads="1"/>
          </p:cNvSpPr>
          <p:nvPr/>
        </p:nvSpPr>
        <p:spPr bwMode="auto">
          <a:xfrm rot="5400000">
            <a:off x="4349750" y="4459288"/>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92171" name="AutoShape 20"/>
          <p:cNvSpPr>
            <a:spLocks noChangeArrowheads="1"/>
          </p:cNvSpPr>
          <p:nvPr/>
        </p:nvSpPr>
        <p:spPr bwMode="auto">
          <a:xfrm rot="5400000">
            <a:off x="4368800" y="5316538"/>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92172" name="Rectangle 21"/>
          <p:cNvSpPr>
            <a:spLocks noChangeArrowheads="1"/>
          </p:cNvSpPr>
          <p:nvPr>
            <p:custDataLst>
              <p:tags r:id="rId1"/>
            </p:custDataLst>
          </p:nvPr>
        </p:nvSpPr>
        <p:spPr bwMode="auto">
          <a:xfrm>
            <a:off x="1954213" y="2668588"/>
            <a:ext cx="495458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Second Iteration of the DO Loop</a:t>
            </a:r>
          </a:p>
        </p:txBody>
      </p:sp>
      <p:sp>
        <p:nvSpPr>
          <p:cNvPr id="12" name="Slide Number Placeholder 3"/>
          <p:cNvSpPr>
            <a:spLocks noGrp="1"/>
          </p:cNvSpPr>
          <p:nvPr>
            <p:ph type="sldNum" sz="quarter" idx="10"/>
          </p:nvPr>
        </p:nvSpPr>
        <p:spPr/>
        <p:txBody>
          <a:bodyPr/>
          <a:lstStyle/>
          <a:p>
            <a:pPr>
              <a:defRPr/>
            </a:pPr>
            <a:fld id="{8FBBEF5C-D3EB-4A84-8B75-5889D535AB41}" type="slidenum">
              <a:rPr lang="en-US"/>
              <a:pPr>
                <a:defRPr/>
              </a:pPr>
              <a:t>78</a:t>
            </a:fld>
            <a:endParaRPr lang="en-US" b="0" dirty="0">
              <a:latin typeface="Times New Roman" pitchFamily="18" charset="0"/>
            </a:endParaRPr>
          </a:p>
        </p:txBody>
      </p:sp>
      <p:sp>
        <p:nvSpPr>
          <p:cNvPr id="93189"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Arial"/>
              </a:rPr>
              <a:t>...</a:t>
            </a:r>
          </a:p>
        </p:txBody>
      </p:sp>
      <p:sp>
        <p:nvSpPr>
          <p:cNvPr id="93190" name="Rectangle 5"/>
          <p:cNvSpPr>
            <a:spLocks noChangeArrowheads="1"/>
          </p:cNvSpPr>
          <p:nvPr/>
        </p:nvSpPr>
        <p:spPr bwMode="auto">
          <a:xfrm>
            <a:off x="6872288" y="2435225"/>
            <a:ext cx="363537"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p>
            <a:pPr eaLnBrk="0" hangingPunct="0"/>
            <a:endParaRPr lang="en-US"/>
          </a:p>
        </p:txBody>
      </p:sp>
      <p:sp>
        <p:nvSpPr>
          <p:cNvPr id="93191" name="Text Box 6"/>
          <p:cNvSpPr txBox="1">
            <a:spLocks noChangeArrowheads="1"/>
          </p:cNvSpPr>
          <p:nvPr/>
        </p:nvSpPr>
        <p:spPr bwMode="auto">
          <a:xfrm>
            <a:off x="2108200" y="4764088"/>
            <a:ext cx="5213350" cy="462307"/>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solidFill>
                  <a:srgbClr val="000000"/>
                </a:solidFill>
                <a:latin typeface="Courier New" pitchFamily="49" charset="0"/>
              </a:rPr>
              <a:t>Contrib</a:t>
            </a:r>
            <a:r>
              <a:rPr lang="en-US" b="1">
                <a:latin typeface="Courier New" pitchFamily="49" charset="0"/>
              </a:rPr>
              <a:t>{2}=Contrib{2}*1.25;</a:t>
            </a:r>
          </a:p>
        </p:txBody>
      </p:sp>
      <p:sp>
        <p:nvSpPr>
          <p:cNvPr id="93192" name="Text Box 7"/>
          <p:cNvSpPr txBox="1">
            <a:spLocks noChangeArrowheads="1"/>
          </p:cNvSpPr>
          <p:nvPr/>
        </p:nvSpPr>
        <p:spPr bwMode="auto">
          <a:xfrm>
            <a:off x="814388" y="1068388"/>
            <a:ext cx="7770812" cy="26289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solidFill>
                  <a:srgbClr val="000000"/>
                </a:solidFill>
                <a:latin typeface="Courier New" pitchFamily="49" charset="0"/>
              </a:rPr>
              <a:t>data charity;</a:t>
            </a:r>
          </a:p>
          <a:p>
            <a:pPr>
              <a:lnSpc>
                <a:spcPct val="85000"/>
              </a:lnSpc>
            </a:pPr>
            <a:r>
              <a:rPr lang="en-US" b="1" dirty="0">
                <a:solidFill>
                  <a:srgbClr val="000000"/>
                </a:solidFill>
                <a:latin typeface="Courier New" pitchFamily="49" charset="0"/>
              </a:rPr>
              <a:t>   set </a:t>
            </a:r>
            <a:r>
              <a:rPr lang="en-US" b="1" dirty="0" err="1">
                <a:solidFill>
                  <a:srgbClr val="000000"/>
                </a:solidFill>
                <a:latin typeface="Courier New" pitchFamily="49" charset="0"/>
              </a:rPr>
              <a:t>orion.employee_donations</a:t>
            </a:r>
            <a:r>
              <a:rPr lang="en-US" b="1" dirty="0">
                <a:solidFill>
                  <a:srgbClr val="000000"/>
                </a:solidFill>
                <a:latin typeface="Courier New" pitchFamily="49" charset="0"/>
              </a:rPr>
              <a:t>;</a:t>
            </a:r>
          </a:p>
          <a:p>
            <a:pPr>
              <a:lnSpc>
                <a:spcPct val="85000"/>
              </a:lnSpc>
            </a:pPr>
            <a:r>
              <a:rPr lang="en-US" b="1" dirty="0">
                <a:solidFill>
                  <a:srgbClr val="000000"/>
                </a:solidFill>
                <a:latin typeface="Courier New" pitchFamily="49" charset="0"/>
              </a:rPr>
              <a:t>   keep </a:t>
            </a:r>
            <a:r>
              <a:rPr lang="en-US" b="1" dirty="0" err="1">
                <a:solidFill>
                  <a:srgbClr val="000000"/>
                </a:solidFill>
                <a:latin typeface="Courier New" pitchFamily="49" charset="0"/>
              </a:rPr>
              <a:t>Employee_ID</a:t>
            </a:r>
            <a:r>
              <a:rPr lang="en-US" b="1" dirty="0">
                <a:solidFill>
                  <a:srgbClr val="000000"/>
                </a:solidFill>
                <a:latin typeface="Courier New" pitchFamily="49" charset="0"/>
              </a:rPr>
              <a:t> Qtr1-Qtr4; </a:t>
            </a:r>
          </a:p>
          <a:p>
            <a:pPr>
              <a:lnSpc>
                <a:spcPct val="85000"/>
              </a:lnSpc>
            </a:pPr>
            <a:r>
              <a:rPr lang="en-US" b="1" dirty="0">
                <a:solidFill>
                  <a:srgbClr val="000000"/>
                </a:solidFill>
                <a:latin typeface="Courier New" pitchFamily="49" charset="0"/>
              </a:rPr>
              <a:t>   array </a:t>
            </a:r>
            <a:r>
              <a:rPr lang="en-US" b="1" dirty="0" err="1">
                <a:solidFill>
                  <a:srgbClr val="000000"/>
                </a:solidFill>
                <a:latin typeface="Courier New" pitchFamily="49" charset="0"/>
              </a:rPr>
              <a:t>Contrib</a:t>
            </a:r>
            <a:r>
              <a:rPr lang="en-US" b="1" dirty="0">
                <a:latin typeface="Courier New" pitchFamily="49" charset="0"/>
              </a:rPr>
              <a:t>{4} Qtr1-Qtr4;</a:t>
            </a:r>
          </a:p>
          <a:p>
            <a:pPr>
              <a:lnSpc>
                <a:spcPct val="85000"/>
              </a:lnSpc>
            </a:pPr>
            <a:r>
              <a:rPr lang="en-US" b="1" dirty="0">
                <a:latin typeface="Courier New" pitchFamily="49" charset="0"/>
              </a:rPr>
              <a:t>   do i=1 to 4;        </a:t>
            </a:r>
          </a:p>
          <a:p>
            <a:pPr>
              <a:lnSpc>
                <a:spcPct val="85000"/>
              </a:lnSpc>
            </a:pPr>
            <a:r>
              <a:rPr lang="en-US" b="1" dirty="0">
                <a:latin typeface="Courier New" pitchFamily="49" charset="0"/>
              </a:rPr>
              <a:t>      </a:t>
            </a:r>
            <a:r>
              <a:rPr lang="en-US" b="1" dirty="0" err="1">
                <a:latin typeface="Courier New" pitchFamily="49" charset="0"/>
              </a:rPr>
              <a:t>Contrib</a:t>
            </a:r>
            <a:r>
              <a:rPr lang="en-US" b="1" dirty="0">
                <a:latin typeface="Courier New" pitchFamily="49" charset="0"/>
              </a:rPr>
              <a:t>{i}=</a:t>
            </a:r>
            <a:r>
              <a:rPr lang="en-US" b="1" dirty="0" err="1">
                <a:latin typeface="Courier New" pitchFamily="49" charset="0"/>
              </a:rPr>
              <a:t>Contrib</a:t>
            </a:r>
            <a:r>
              <a:rPr lang="en-US" b="1" dirty="0">
                <a:latin typeface="Courier New" pitchFamily="49" charset="0"/>
              </a:rPr>
              <a:t>{i}*1.25;</a:t>
            </a:r>
          </a:p>
          <a:p>
            <a:pPr>
              <a:lnSpc>
                <a:spcPct val="85000"/>
              </a:lnSpc>
            </a:pPr>
            <a:r>
              <a:rPr lang="en-US" b="1" dirty="0">
                <a:latin typeface="Courier New" pitchFamily="49" charset="0"/>
              </a:rPr>
              <a:t>   end; </a:t>
            </a:r>
          </a:p>
          <a:p>
            <a:pPr>
              <a:lnSpc>
                <a:spcPct val="85000"/>
              </a:lnSpc>
            </a:pPr>
            <a:r>
              <a:rPr lang="en-US" b="1" dirty="0">
                <a:latin typeface="Courier New" pitchFamily="49" charset="0"/>
              </a:rPr>
              <a:t>run;</a:t>
            </a:r>
          </a:p>
        </p:txBody>
      </p:sp>
      <p:sp>
        <p:nvSpPr>
          <p:cNvPr id="93193" name="Text Box 8"/>
          <p:cNvSpPr txBox="1">
            <a:spLocks noChangeArrowheads="1"/>
          </p:cNvSpPr>
          <p:nvPr/>
        </p:nvSpPr>
        <p:spPr bwMode="auto">
          <a:xfrm>
            <a:off x="3128963" y="5626100"/>
            <a:ext cx="3030537" cy="485775"/>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Courier New" pitchFamily="49" charset="0"/>
              </a:rPr>
              <a:t>Qtr2=Qtr2*1.25;</a:t>
            </a:r>
          </a:p>
        </p:txBody>
      </p:sp>
      <p:sp>
        <p:nvSpPr>
          <p:cNvPr id="93194" name="AutoShape 9"/>
          <p:cNvSpPr>
            <a:spLocks noChangeArrowheads="1"/>
          </p:cNvSpPr>
          <p:nvPr/>
        </p:nvSpPr>
        <p:spPr bwMode="auto">
          <a:xfrm rot="5400000">
            <a:off x="4349750" y="4459288"/>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93195" name="AutoShape 10"/>
          <p:cNvSpPr>
            <a:spLocks noChangeArrowheads="1"/>
          </p:cNvSpPr>
          <p:nvPr/>
        </p:nvSpPr>
        <p:spPr bwMode="auto">
          <a:xfrm rot="5400000">
            <a:off x="4368800" y="5316538"/>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93196" name="Rectangle 11"/>
          <p:cNvSpPr>
            <a:spLocks noChangeArrowheads="1"/>
          </p:cNvSpPr>
          <p:nvPr>
            <p:custDataLst>
              <p:tags r:id="rId1"/>
            </p:custDataLst>
          </p:nvPr>
        </p:nvSpPr>
        <p:spPr bwMode="auto">
          <a:xfrm>
            <a:off x="1954213" y="2668588"/>
            <a:ext cx="495458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4" name="Text Box 4"/>
          <p:cNvSpPr txBox="1">
            <a:spLocks noChangeArrowheads="1"/>
          </p:cNvSpPr>
          <p:nvPr/>
        </p:nvSpPr>
        <p:spPr bwMode="auto">
          <a:xfrm>
            <a:off x="3707466" y="3848100"/>
            <a:ext cx="1491114" cy="461665"/>
          </a:xfrm>
          <a:prstGeom prst="rect">
            <a:avLst/>
          </a:prstGeom>
          <a:solidFill>
            <a:srgbClr val="0053C3"/>
          </a:solidFill>
          <a:ln w="28575">
            <a:solidFill>
              <a:schemeClr val="tx1"/>
            </a:solidFill>
            <a:miter lim="800000"/>
            <a:headEnd type="none" w="sm" len="sm"/>
            <a:tailEnd type="none" w="sm" len="sm"/>
          </a:ln>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20000"/>
              </a:spcBef>
            </a:pPr>
            <a:r>
              <a:rPr lang="en-US" b="1" dirty="0">
                <a:solidFill>
                  <a:srgbClr val="FFFFFF"/>
                </a:solidFill>
              </a:rPr>
              <a:t>when </a:t>
            </a:r>
            <a:r>
              <a:rPr lang="en-US" b="1" dirty="0" err="1">
                <a:solidFill>
                  <a:srgbClr val="FFFFFF"/>
                </a:solidFill>
                <a:latin typeface="+mn-lt"/>
              </a:rPr>
              <a:t>i</a:t>
            </a:r>
            <a:r>
              <a:rPr lang="en-US" b="1" dirty="0">
                <a:solidFill>
                  <a:srgbClr val="FFFFFF"/>
                </a:solidFill>
              </a:rPr>
              <a:t>=2</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Third Iteration of the DO Loop</a:t>
            </a:r>
          </a:p>
        </p:txBody>
      </p:sp>
      <p:sp>
        <p:nvSpPr>
          <p:cNvPr id="12" name="Slide Number Placeholder 3"/>
          <p:cNvSpPr>
            <a:spLocks noGrp="1"/>
          </p:cNvSpPr>
          <p:nvPr>
            <p:ph type="sldNum" sz="quarter" idx="10"/>
          </p:nvPr>
        </p:nvSpPr>
        <p:spPr/>
        <p:txBody>
          <a:bodyPr/>
          <a:lstStyle/>
          <a:p>
            <a:pPr>
              <a:defRPr/>
            </a:pPr>
            <a:fld id="{2ECA6867-3215-4A99-8A79-8F53309624C5}" type="slidenum">
              <a:rPr lang="en-US"/>
              <a:pPr>
                <a:defRPr/>
              </a:pPr>
              <a:t>79</a:t>
            </a:fld>
            <a:endParaRPr lang="en-US" b="0" dirty="0">
              <a:latin typeface="Times New Roman" pitchFamily="18" charset="0"/>
            </a:endParaRPr>
          </a:p>
        </p:txBody>
      </p:sp>
      <p:sp>
        <p:nvSpPr>
          <p:cNvPr id="94213"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Arial"/>
              </a:rPr>
              <a:t>...</a:t>
            </a:r>
          </a:p>
        </p:txBody>
      </p:sp>
      <p:sp>
        <p:nvSpPr>
          <p:cNvPr id="94214" name="Rectangle 5"/>
          <p:cNvSpPr>
            <a:spLocks noChangeArrowheads="1"/>
          </p:cNvSpPr>
          <p:nvPr/>
        </p:nvSpPr>
        <p:spPr bwMode="auto">
          <a:xfrm>
            <a:off x="6872288" y="2435225"/>
            <a:ext cx="363537"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p>
            <a:pPr eaLnBrk="0" hangingPunct="0"/>
            <a:endParaRPr lang="en-US"/>
          </a:p>
        </p:txBody>
      </p:sp>
      <p:sp>
        <p:nvSpPr>
          <p:cNvPr id="94215" name="Text Box 6"/>
          <p:cNvSpPr txBox="1">
            <a:spLocks noChangeArrowheads="1"/>
          </p:cNvSpPr>
          <p:nvPr/>
        </p:nvSpPr>
        <p:spPr bwMode="auto">
          <a:xfrm>
            <a:off x="2108200" y="4764088"/>
            <a:ext cx="5213350" cy="462307"/>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solidFill>
                  <a:srgbClr val="000000"/>
                </a:solidFill>
                <a:latin typeface="Courier New" pitchFamily="49" charset="0"/>
              </a:rPr>
              <a:t>Contrib</a:t>
            </a:r>
            <a:r>
              <a:rPr lang="en-US" b="1">
                <a:latin typeface="Courier New" pitchFamily="49" charset="0"/>
              </a:rPr>
              <a:t>{3}=Contrib{3}*1.25;</a:t>
            </a:r>
          </a:p>
        </p:txBody>
      </p:sp>
      <p:sp>
        <p:nvSpPr>
          <p:cNvPr id="94216" name="Text Box 7"/>
          <p:cNvSpPr txBox="1">
            <a:spLocks noChangeArrowheads="1"/>
          </p:cNvSpPr>
          <p:nvPr/>
        </p:nvSpPr>
        <p:spPr bwMode="auto">
          <a:xfrm>
            <a:off x="814388" y="1068388"/>
            <a:ext cx="7770812" cy="26289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solidFill>
                  <a:srgbClr val="000000"/>
                </a:solidFill>
                <a:latin typeface="Courier New" pitchFamily="49" charset="0"/>
              </a:rPr>
              <a:t>data charity;</a:t>
            </a:r>
          </a:p>
          <a:p>
            <a:pPr>
              <a:lnSpc>
                <a:spcPct val="85000"/>
              </a:lnSpc>
            </a:pPr>
            <a:r>
              <a:rPr lang="en-US" b="1" dirty="0">
                <a:solidFill>
                  <a:srgbClr val="000000"/>
                </a:solidFill>
                <a:latin typeface="Courier New" pitchFamily="49" charset="0"/>
              </a:rPr>
              <a:t>   set </a:t>
            </a:r>
            <a:r>
              <a:rPr lang="en-US" b="1" dirty="0" err="1">
                <a:solidFill>
                  <a:srgbClr val="000000"/>
                </a:solidFill>
                <a:latin typeface="Courier New" pitchFamily="49" charset="0"/>
              </a:rPr>
              <a:t>orion.employee_donations</a:t>
            </a:r>
            <a:r>
              <a:rPr lang="en-US" b="1" dirty="0">
                <a:solidFill>
                  <a:srgbClr val="000000"/>
                </a:solidFill>
                <a:latin typeface="Courier New" pitchFamily="49" charset="0"/>
              </a:rPr>
              <a:t>;</a:t>
            </a:r>
          </a:p>
          <a:p>
            <a:pPr>
              <a:lnSpc>
                <a:spcPct val="85000"/>
              </a:lnSpc>
            </a:pPr>
            <a:r>
              <a:rPr lang="en-US" b="1" dirty="0">
                <a:solidFill>
                  <a:srgbClr val="000000"/>
                </a:solidFill>
                <a:latin typeface="Courier New" pitchFamily="49" charset="0"/>
              </a:rPr>
              <a:t>   keep </a:t>
            </a:r>
            <a:r>
              <a:rPr lang="en-US" b="1" dirty="0" err="1">
                <a:solidFill>
                  <a:srgbClr val="000000"/>
                </a:solidFill>
                <a:latin typeface="Courier New" pitchFamily="49" charset="0"/>
              </a:rPr>
              <a:t>Employee_ID</a:t>
            </a:r>
            <a:r>
              <a:rPr lang="en-US" b="1" dirty="0">
                <a:solidFill>
                  <a:srgbClr val="000000"/>
                </a:solidFill>
                <a:latin typeface="Courier New" pitchFamily="49" charset="0"/>
              </a:rPr>
              <a:t> Qtr1-Qtr4; </a:t>
            </a:r>
          </a:p>
          <a:p>
            <a:pPr>
              <a:lnSpc>
                <a:spcPct val="85000"/>
              </a:lnSpc>
            </a:pPr>
            <a:r>
              <a:rPr lang="en-US" b="1" dirty="0">
                <a:solidFill>
                  <a:srgbClr val="000000"/>
                </a:solidFill>
                <a:latin typeface="Courier New" pitchFamily="49" charset="0"/>
              </a:rPr>
              <a:t>   array </a:t>
            </a:r>
            <a:r>
              <a:rPr lang="en-US" b="1" dirty="0" err="1">
                <a:solidFill>
                  <a:srgbClr val="000000"/>
                </a:solidFill>
                <a:latin typeface="Courier New" pitchFamily="49" charset="0"/>
              </a:rPr>
              <a:t>Contrib</a:t>
            </a:r>
            <a:r>
              <a:rPr lang="en-US" b="1" dirty="0">
                <a:latin typeface="Courier New" pitchFamily="49" charset="0"/>
              </a:rPr>
              <a:t>{4} Qtr1-Qtr4;</a:t>
            </a:r>
          </a:p>
          <a:p>
            <a:pPr>
              <a:lnSpc>
                <a:spcPct val="85000"/>
              </a:lnSpc>
            </a:pPr>
            <a:r>
              <a:rPr lang="en-US" b="1" dirty="0">
                <a:latin typeface="Courier New" pitchFamily="49" charset="0"/>
              </a:rPr>
              <a:t>   do i=1 to 4;        </a:t>
            </a:r>
          </a:p>
          <a:p>
            <a:pPr>
              <a:lnSpc>
                <a:spcPct val="85000"/>
              </a:lnSpc>
            </a:pPr>
            <a:r>
              <a:rPr lang="en-US" b="1" dirty="0">
                <a:latin typeface="Courier New" pitchFamily="49" charset="0"/>
              </a:rPr>
              <a:t>      </a:t>
            </a:r>
            <a:r>
              <a:rPr lang="en-US" b="1" dirty="0" err="1">
                <a:latin typeface="Courier New" pitchFamily="49" charset="0"/>
              </a:rPr>
              <a:t>Contrib</a:t>
            </a:r>
            <a:r>
              <a:rPr lang="en-US" b="1" dirty="0">
                <a:latin typeface="Courier New" pitchFamily="49" charset="0"/>
              </a:rPr>
              <a:t>{i}=</a:t>
            </a:r>
            <a:r>
              <a:rPr lang="en-US" b="1" dirty="0" err="1">
                <a:latin typeface="Courier New" pitchFamily="49" charset="0"/>
              </a:rPr>
              <a:t>Contrib</a:t>
            </a:r>
            <a:r>
              <a:rPr lang="en-US" b="1" dirty="0">
                <a:latin typeface="Courier New" pitchFamily="49" charset="0"/>
              </a:rPr>
              <a:t>{i}*1.25;</a:t>
            </a:r>
          </a:p>
          <a:p>
            <a:pPr>
              <a:lnSpc>
                <a:spcPct val="85000"/>
              </a:lnSpc>
            </a:pPr>
            <a:r>
              <a:rPr lang="en-US" b="1" dirty="0">
                <a:latin typeface="Courier New" pitchFamily="49" charset="0"/>
              </a:rPr>
              <a:t>   end; </a:t>
            </a:r>
          </a:p>
          <a:p>
            <a:pPr>
              <a:lnSpc>
                <a:spcPct val="85000"/>
              </a:lnSpc>
            </a:pPr>
            <a:r>
              <a:rPr lang="en-US" b="1" dirty="0">
                <a:latin typeface="Courier New" pitchFamily="49" charset="0"/>
              </a:rPr>
              <a:t>run;</a:t>
            </a:r>
          </a:p>
        </p:txBody>
      </p:sp>
      <p:sp>
        <p:nvSpPr>
          <p:cNvPr id="94217" name="Text Box 8"/>
          <p:cNvSpPr txBox="1">
            <a:spLocks noChangeArrowheads="1"/>
          </p:cNvSpPr>
          <p:nvPr/>
        </p:nvSpPr>
        <p:spPr bwMode="auto">
          <a:xfrm>
            <a:off x="3128963" y="5626100"/>
            <a:ext cx="3030537" cy="485775"/>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Courier New" pitchFamily="49" charset="0"/>
              </a:rPr>
              <a:t>Qtr3=Qtr3*1.25;</a:t>
            </a:r>
          </a:p>
        </p:txBody>
      </p:sp>
      <p:sp>
        <p:nvSpPr>
          <p:cNvPr id="94218" name="AutoShape 9"/>
          <p:cNvSpPr>
            <a:spLocks noChangeArrowheads="1"/>
          </p:cNvSpPr>
          <p:nvPr/>
        </p:nvSpPr>
        <p:spPr bwMode="auto">
          <a:xfrm rot="5400000">
            <a:off x="4349750" y="4459288"/>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94219" name="AutoShape 10"/>
          <p:cNvSpPr>
            <a:spLocks noChangeArrowheads="1"/>
          </p:cNvSpPr>
          <p:nvPr/>
        </p:nvSpPr>
        <p:spPr bwMode="auto">
          <a:xfrm rot="5400000">
            <a:off x="4368800" y="5316538"/>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94220" name="Rectangle 11"/>
          <p:cNvSpPr>
            <a:spLocks noChangeArrowheads="1"/>
          </p:cNvSpPr>
          <p:nvPr>
            <p:custDataLst>
              <p:tags r:id="rId1"/>
            </p:custDataLst>
          </p:nvPr>
        </p:nvSpPr>
        <p:spPr bwMode="auto">
          <a:xfrm>
            <a:off x="1954213" y="2668588"/>
            <a:ext cx="495458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4" name="Text Box 4"/>
          <p:cNvSpPr txBox="1">
            <a:spLocks noChangeArrowheads="1"/>
          </p:cNvSpPr>
          <p:nvPr/>
        </p:nvSpPr>
        <p:spPr bwMode="auto">
          <a:xfrm>
            <a:off x="3707466" y="3848100"/>
            <a:ext cx="1491114" cy="461665"/>
          </a:xfrm>
          <a:prstGeom prst="rect">
            <a:avLst/>
          </a:prstGeom>
          <a:solidFill>
            <a:srgbClr val="0053C3"/>
          </a:solidFill>
          <a:ln w="28575">
            <a:solidFill>
              <a:schemeClr val="tx1"/>
            </a:solidFill>
            <a:miter lim="800000"/>
            <a:headEnd type="none" w="sm" len="sm"/>
            <a:tailEnd type="none" w="sm" len="sm"/>
          </a:ln>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20000"/>
              </a:spcBef>
            </a:pPr>
            <a:r>
              <a:rPr lang="en-US" b="1" dirty="0">
                <a:solidFill>
                  <a:srgbClr val="FFFFFF"/>
                </a:solidFill>
              </a:rPr>
              <a:t>when </a:t>
            </a:r>
            <a:r>
              <a:rPr lang="en-US" b="1" dirty="0" err="1">
                <a:solidFill>
                  <a:srgbClr val="FFFFFF"/>
                </a:solidFill>
                <a:latin typeface="+mn-lt"/>
              </a:rPr>
              <a:t>i</a:t>
            </a:r>
            <a:r>
              <a:rPr lang="en-US" b="1" dirty="0">
                <a:solidFill>
                  <a:srgbClr val="FFFFFF"/>
                </a:solidFill>
              </a:rPr>
              <a:t>=3</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Grp="1" noChangeArrowheads="1"/>
          </p:cNvSpPr>
          <p:nvPr>
            <p:ph type="title"/>
          </p:nvPr>
        </p:nvSpPr>
        <p:spPr/>
        <p:txBody>
          <a:bodyPr/>
          <a:lstStyle/>
          <a:p>
            <a:r>
              <a:rPr lang="en-US" dirty="0"/>
              <a:t>Iterative DO Statement</a:t>
            </a:r>
          </a:p>
        </p:txBody>
      </p:sp>
      <p:sp>
        <p:nvSpPr>
          <p:cNvPr id="15363" name="Rectangle 15"/>
          <p:cNvSpPr>
            <a:spLocks noGrp="1" noChangeArrowheads="1"/>
          </p:cNvSpPr>
          <p:nvPr>
            <p:ph idx="1"/>
          </p:nvPr>
        </p:nvSpPr>
        <p:spPr/>
        <p:txBody>
          <a:bodyPr/>
          <a:lstStyle/>
          <a:p>
            <a:r>
              <a:rPr lang="en-US" dirty="0"/>
              <a:t>The values of </a:t>
            </a:r>
            <a:r>
              <a:rPr lang="en-US" i="1" dirty="0"/>
              <a:t>start</a:t>
            </a:r>
            <a:r>
              <a:rPr lang="en-US" dirty="0"/>
              <a:t>, </a:t>
            </a:r>
            <a:r>
              <a:rPr lang="en-US" i="1" dirty="0"/>
              <a:t>stop</a:t>
            </a:r>
            <a:r>
              <a:rPr lang="en-US" dirty="0"/>
              <a:t>, and </a:t>
            </a:r>
            <a:r>
              <a:rPr lang="en-US" i="1" dirty="0"/>
              <a:t>increment</a:t>
            </a:r>
            <a:r>
              <a:rPr lang="en-US" dirty="0"/>
              <a:t> </a:t>
            </a:r>
          </a:p>
          <a:p>
            <a:pPr lvl="1"/>
            <a:r>
              <a:rPr lang="en-US" dirty="0"/>
              <a:t>must be numbers or expressions that yield numbers</a:t>
            </a:r>
          </a:p>
          <a:p>
            <a:pPr lvl="1"/>
            <a:r>
              <a:rPr lang="en-US" dirty="0"/>
              <a:t>are established before executing the loop</a:t>
            </a:r>
          </a:p>
          <a:p>
            <a:pPr lvl="1"/>
            <a:r>
              <a:rPr lang="en-US" dirty="0"/>
              <a:t>if omitted, </a:t>
            </a:r>
            <a:r>
              <a:rPr lang="en-US" i="1" dirty="0"/>
              <a:t>increment</a:t>
            </a:r>
            <a:r>
              <a:rPr lang="en-US" dirty="0"/>
              <a:t> defaults to 1.</a:t>
            </a:r>
          </a:p>
          <a:p>
            <a:pPr lvl="1"/>
            <a:endParaRPr lang="en-US" i="1" dirty="0"/>
          </a:p>
          <a:p>
            <a:pPr>
              <a:tabLst>
                <a:tab pos="685800" algn="l"/>
              </a:tabLst>
            </a:pPr>
            <a:r>
              <a:rPr lang="en-US" dirty="0"/>
              <a:t>Details of </a:t>
            </a:r>
            <a:r>
              <a:rPr lang="en-US" i="1" dirty="0"/>
              <a:t>index-variable</a:t>
            </a:r>
            <a:r>
              <a:rPr lang="en-US" dirty="0"/>
              <a:t>:</a:t>
            </a:r>
          </a:p>
          <a:p>
            <a:pPr lvl="1">
              <a:tabLst>
                <a:tab pos="685800" algn="l"/>
              </a:tabLst>
            </a:pPr>
            <a:r>
              <a:rPr lang="en-US" dirty="0"/>
              <a:t>The </a:t>
            </a:r>
            <a:r>
              <a:rPr lang="en-US" i="1" dirty="0"/>
              <a:t>index-variable</a:t>
            </a:r>
            <a:r>
              <a:rPr lang="en-US" dirty="0"/>
              <a:t> is written to the output data set </a:t>
            </a:r>
            <a:br>
              <a:rPr lang="en-US" dirty="0"/>
            </a:br>
            <a:r>
              <a:rPr lang="en-US" dirty="0"/>
              <a:t>by default.</a:t>
            </a:r>
          </a:p>
          <a:p>
            <a:pPr lvl="1">
              <a:tabLst>
                <a:tab pos="685800" algn="l"/>
              </a:tabLst>
            </a:pPr>
            <a:r>
              <a:rPr lang="en-US" dirty="0"/>
              <a:t>At the termination of the loop, the value of </a:t>
            </a:r>
            <a:r>
              <a:rPr lang="en-US" i="1" dirty="0"/>
              <a:t>index-variable</a:t>
            </a:r>
            <a:r>
              <a:rPr lang="en-US" dirty="0"/>
              <a:t> is one </a:t>
            </a:r>
            <a:r>
              <a:rPr lang="en-US" i="1" dirty="0"/>
              <a:t>increment</a:t>
            </a:r>
            <a:r>
              <a:rPr lang="en-US" dirty="0"/>
              <a:t> beyond the </a:t>
            </a:r>
            <a:r>
              <a:rPr lang="en-US" i="1" dirty="0"/>
              <a:t>stop</a:t>
            </a:r>
            <a:r>
              <a:rPr lang="en-US" dirty="0"/>
              <a:t> value.</a:t>
            </a:r>
          </a:p>
          <a:p>
            <a:pPr>
              <a:tabLst>
                <a:tab pos="685800" algn="l"/>
              </a:tabLst>
            </a:pPr>
            <a:r>
              <a:rPr lang="en-US" dirty="0"/>
              <a:t> </a:t>
            </a:r>
          </a:p>
          <a:p>
            <a:pPr>
              <a:tabLst>
                <a:tab pos="685800" algn="l"/>
              </a:tabLst>
            </a:pPr>
            <a:r>
              <a:rPr lang="en-US" dirty="0">
                <a:sym typeface="Wingdings" pitchFamily="2" charset="2"/>
              </a:rPr>
              <a:t>    	</a:t>
            </a:r>
            <a:endParaRPr lang="en-US" dirty="0"/>
          </a:p>
        </p:txBody>
      </p:sp>
      <p:sp>
        <p:nvSpPr>
          <p:cNvPr id="8" name="Slide Number Placeholder 3"/>
          <p:cNvSpPr>
            <a:spLocks noGrp="1"/>
          </p:cNvSpPr>
          <p:nvPr>
            <p:ph type="sldNum" sz="quarter" idx="10"/>
          </p:nvPr>
        </p:nvSpPr>
        <p:spPr/>
        <p:txBody>
          <a:bodyPr/>
          <a:lstStyle/>
          <a:p>
            <a:pPr>
              <a:defRPr/>
            </a:pPr>
            <a:fld id="{9C118E51-5E84-428A-AD89-A5B6BAE1C2E5}" type="slidenum">
              <a:rPr lang="en-US"/>
              <a:pPr>
                <a:defRPr/>
              </a:pPr>
              <a:t>8</a:t>
            </a:fld>
            <a:endParaRPr lang="en-US" b="0" dirty="0">
              <a:latin typeface="Times New Roman" pitchFamily="18" charset="0"/>
            </a:endParaRPr>
          </a:p>
        </p:txBody>
      </p:sp>
      <p:sp>
        <p:nvSpPr>
          <p:cNvPr id="15365" name="Text Box 4"/>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sz="2800" noProof="1"/>
          </a:p>
        </p:txBody>
      </p:sp>
      <p:sp>
        <p:nvSpPr>
          <p:cNvPr id="15366" name="Text Box 6"/>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Fourth Iteration of the DO Loop</a:t>
            </a:r>
          </a:p>
        </p:txBody>
      </p:sp>
      <p:sp>
        <p:nvSpPr>
          <p:cNvPr id="11" name="Slide Number Placeholder 3"/>
          <p:cNvSpPr>
            <a:spLocks noGrp="1"/>
          </p:cNvSpPr>
          <p:nvPr>
            <p:ph type="sldNum" sz="quarter" idx="10"/>
          </p:nvPr>
        </p:nvSpPr>
        <p:spPr/>
        <p:txBody>
          <a:bodyPr/>
          <a:lstStyle/>
          <a:p>
            <a:pPr>
              <a:defRPr/>
            </a:pPr>
            <a:fld id="{35EE4254-49DC-4C2C-B114-E8D829505D78}" type="slidenum">
              <a:rPr lang="en-US"/>
              <a:pPr>
                <a:defRPr/>
              </a:pPr>
              <a:t>80</a:t>
            </a:fld>
            <a:endParaRPr lang="en-US" b="0" dirty="0">
              <a:latin typeface="Times New Roman" pitchFamily="18" charset="0"/>
            </a:endParaRPr>
          </a:p>
        </p:txBody>
      </p:sp>
      <p:sp>
        <p:nvSpPr>
          <p:cNvPr id="95237" name="Rectangle 5"/>
          <p:cNvSpPr>
            <a:spLocks noChangeArrowheads="1"/>
          </p:cNvSpPr>
          <p:nvPr/>
        </p:nvSpPr>
        <p:spPr bwMode="auto">
          <a:xfrm>
            <a:off x="6872288" y="2435225"/>
            <a:ext cx="363537"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p>
            <a:pPr eaLnBrk="0" hangingPunct="0"/>
            <a:endParaRPr lang="en-US"/>
          </a:p>
        </p:txBody>
      </p:sp>
      <p:sp>
        <p:nvSpPr>
          <p:cNvPr id="95238" name="Text Box 6"/>
          <p:cNvSpPr txBox="1">
            <a:spLocks noChangeArrowheads="1"/>
          </p:cNvSpPr>
          <p:nvPr/>
        </p:nvSpPr>
        <p:spPr bwMode="auto">
          <a:xfrm>
            <a:off x="2108200" y="4764088"/>
            <a:ext cx="5213350" cy="462307"/>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solidFill>
                  <a:srgbClr val="000000"/>
                </a:solidFill>
                <a:latin typeface="Courier New" pitchFamily="49" charset="0"/>
              </a:rPr>
              <a:t>Contrib</a:t>
            </a:r>
            <a:r>
              <a:rPr lang="en-US" b="1">
                <a:latin typeface="Courier New" pitchFamily="49" charset="0"/>
              </a:rPr>
              <a:t>{4}=Contrib{4}*1.25;</a:t>
            </a:r>
          </a:p>
        </p:txBody>
      </p:sp>
      <p:sp>
        <p:nvSpPr>
          <p:cNvPr id="95239" name="Text Box 7"/>
          <p:cNvSpPr txBox="1">
            <a:spLocks noChangeArrowheads="1"/>
          </p:cNvSpPr>
          <p:nvPr/>
        </p:nvSpPr>
        <p:spPr bwMode="auto">
          <a:xfrm>
            <a:off x="814388" y="1068388"/>
            <a:ext cx="7770812" cy="26289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solidFill>
                  <a:srgbClr val="000000"/>
                </a:solidFill>
                <a:latin typeface="Courier New" pitchFamily="49" charset="0"/>
              </a:rPr>
              <a:t>data charity;</a:t>
            </a:r>
          </a:p>
          <a:p>
            <a:pPr>
              <a:lnSpc>
                <a:spcPct val="85000"/>
              </a:lnSpc>
            </a:pPr>
            <a:r>
              <a:rPr lang="en-US" b="1" dirty="0">
                <a:solidFill>
                  <a:srgbClr val="000000"/>
                </a:solidFill>
                <a:latin typeface="Courier New" pitchFamily="49" charset="0"/>
              </a:rPr>
              <a:t>   set </a:t>
            </a:r>
            <a:r>
              <a:rPr lang="en-US" b="1" dirty="0" err="1">
                <a:solidFill>
                  <a:srgbClr val="000000"/>
                </a:solidFill>
                <a:latin typeface="Courier New" pitchFamily="49" charset="0"/>
              </a:rPr>
              <a:t>orion.employee_donations</a:t>
            </a:r>
            <a:r>
              <a:rPr lang="en-US" b="1" dirty="0">
                <a:solidFill>
                  <a:srgbClr val="000000"/>
                </a:solidFill>
                <a:latin typeface="Courier New" pitchFamily="49" charset="0"/>
              </a:rPr>
              <a:t>;</a:t>
            </a:r>
          </a:p>
          <a:p>
            <a:pPr>
              <a:lnSpc>
                <a:spcPct val="85000"/>
              </a:lnSpc>
            </a:pPr>
            <a:r>
              <a:rPr lang="en-US" b="1" dirty="0">
                <a:solidFill>
                  <a:srgbClr val="000000"/>
                </a:solidFill>
                <a:latin typeface="Courier New" pitchFamily="49" charset="0"/>
              </a:rPr>
              <a:t>   keep </a:t>
            </a:r>
            <a:r>
              <a:rPr lang="en-US" b="1" dirty="0" err="1">
                <a:solidFill>
                  <a:srgbClr val="000000"/>
                </a:solidFill>
                <a:latin typeface="Courier New" pitchFamily="49" charset="0"/>
              </a:rPr>
              <a:t>Employee_ID</a:t>
            </a:r>
            <a:r>
              <a:rPr lang="en-US" b="1" dirty="0">
                <a:solidFill>
                  <a:srgbClr val="000000"/>
                </a:solidFill>
                <a:latin typeface="Courier New" pitchFamily="49" charset="0"/>
              </a:rPr>
              <a:t> Qtr1-Qtr4; </a:t>
            </a:r>
          </a:p>
          <a:p>
            <a:pPr>
              <a:lnSpc>
                <a:spcPct val="85000"/>
              </a:lnSpc>
            </a:pPr>
            <a:r>
              <a:rPr lang="en-US" b="1" dirty="0">
                <a:solidFill>
                  <a:srgbClr val="000000"/>
                </a:solidFill>
                <a:latin typeface="Courier New" pitchFamily="49" charset="0"/>
              </a:rPr>
              <a:t>   array </a:t>
            </a:r>
            <a:r>
              <a:rPr lang="en-US" b="1" dirty="0" err="1">
                <a:solidFill>
                  <a:srgbClr val="000000"/>
                </a:solidFill>
                <a:latin typeface="Courier New" pitchFamily="49" charset="0"/>
              </a:rPr>
              <a:t>Contrib</a:t>
            </a:r>
            <a:r>
              <a:rPr lang="en-US" b="1" dirty="0">
                <a:latin typeface="Courier New" pitchFamily="49" charset="0"/>
              </a:rPr>
              <a:t>{4} Qtr1-Qtr4;</a:t>
            </a:r>
          </a:p>
          <a:p>
            <a:pPr>
              <a:lnSpc>
                <a:spcPct val="85000"/>
              </a:lnSpc>
            </a:pPr>
            <a:r>
              <a:rPr lang="en-US" b="1" dirty="0">
                <a:latin typeface="Courier New" pitchFamily="49" charset="0"/>
              </a:rPr>
              <a:t>   do i=1 to 4;        </a:t>
            </a:r>
          </a:p>
          <a:p>
            <a:pPr>
              <a:lnSpc>
                <a:spcPct val="85000"/>
              </a:lnSpc>
            </a:pPr>
            <a:r>
              <a:rPr lang="en-US" b="1" dirty="0">
                <a:latin typeface="Courier New" pitchFamily="49" charset="0"/>
              </a:rPr>
              <a:t>      </a:t>
            </a:r>
            <a:r>
              <a:rPr lang="en-US" b="1" dirty="0" err="1">
                <a:latin typeface="Courier New" pitchFamily="49" charset="0"/>
              </a:rPr>
              <a:t>Contrib</a:t>
            </a:r>
            <a:r>
              <a:rPr lang="en-US" b="1" dirty="0">
                <a:latin typeface="Courier New" pitchFamily="49" charset="0"/>
              </a:rPr>
              <a:t>{i}=</a:t>
            </a:r>
            <a:r>
              <a:rPr lang="en-US" b="1" dirty="0" err="1">
                <a:latin typeface="Courier New" pitchFamily="49" charset="0"/>
              </a:rPr>
              <a:t>Contrib</a:t>
            </a:r>
            <a:r>
              <a:rPr lang="en-US" b="1" dirty="0">
                <a:latin typeface="Courier New" pitchFamily="49" charset="0"/>
              </a:rPr>
              <a:t>{i}*1.25;</a:t>
            </a:r>
          </a:p>
          <a:p>
            <a:pPr>
              <a:lnSpc>
                <a:spcPct val="85000"/>
              </a:lnSpc>
            </a:pPr>
            <a:r>
              <a:rPr lang="en-US" b="1" dirty="0">
                <a:latin typeface="Courier New" pitchFamily="49" charset="0"/>
              </a:rPr>
              <a:t>   end; </a:t>
            </a:r>
          </a:p>
          <a:p>
            <a:pPr>
              <a:lnSpc>
                <a:spcPct val="85000"/>
              </a:lnSpc>
            </a:pPr>
            <a:r>
              <a:rPr lang="en-US" b="1" dirty="0">
                <a:latin typeface="Courier New" pitchFamily="49" charset="0"/>
              </a:rPr>
              <a:t>run;</a:t>
            </a:r>
          </a:p>
        </p:txBody>
      </p:sp>
      <p:sp>
        <p:nvSpPr>
          <p:cNvPr id="95240" name="Text Box 8"/>
          <p:cNvSpPr txBox="1">
            <a:spLocks noChangeArrowheads="1"/>
          </p:cNvSpPr>
          <p:nvPr/>
        </p:nvSpPr>
        <p:spPr bwMode="auto">
          <a:xfrm>
            <a:off x="3128963" y="5626100"/>
            <a:ext cx="3030537" cy="485775"/>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Courier New" pitchFamily="49" charset="0"/>
              </a:rPr>
              <a:t>Qtr4=Qtr4*1.25;</a:t>
            </a:r>
          </a:p>
        </p:txBody>
      </p:sp>
      <p:sp>
        <p:nvSpPr>
          <p:cNvPr id="95241" name="AutoShape 9"/>
          <p:cNvSpPr>
            <a:spLocks noChangeArrowheads="1"/>
          </p:cNvSpPr>
          <p:nvPr/>
        </p:nvSpPr>
        <p:spPr bwMode="auto">
          <a:xfrm rot="5400000">
            <a:off x="4349750" y="4459288"/>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95242" name="AutoShape 10"/>
          <p:cNvSpPr>
            <a:spLocks noChangeArrowheads="1"/>
          </p:cNvSpPr>
          <p:nvPr/>
        </p:nvSpPr>
        <p:spPr bwMode="auto">
          <a:xfrm rot="5400000">
            <a:off x="4368800" y="5316538"/>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95243" name="Rectangle 11"/>
          <p:cNvSpPr>
            <a:spLocks noChangeArrowheads="1"/>
          </p:cNvSpPr>
          <p:nvPr>
            <p:custDataLst>
              <p:tags r:id="rId1"/>
            </p:custDataLst>
          </p:nvPr>
        </p:nvSpPr>
        <p:spPr bwMode="auto">
          <a:xfrm>
            <a:off x="1954213" y="2668588"/>
            <a:ext cx="495458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3" name="Text Box 4"/>
          <p:cNvSpPr txBox="1">
            <a:spLocks noChangeArrowheads="1"/>
          </p:cNvSpPr>
          <p:nvPr/>
        </p:nvSpPr>
        <p:spPr bwMode="auto">
          <a:xfrm>
            <a:off x="3707466" y="3848100"/>
            <a:ext cx="1491114" cy="461665"/>
          </a:xfrm>
          <a:prstGeom prst="rect">
            <a:avLst/>
          </a:prstGeom>
          <a:solidFill>
            <a:srgbClr val="0053C3"/>
          </a:solidFill>
          <a:ln w="28575">
            <a:solidFill>
              <a:schemeClr val="tx1"/>
            </a:solidFill>
            <a:miter lim="800000"/>
            <a:headEnd type="none" w="sm" len="sm"/>
            <a:tailEnd type="none" w="sm" len="sm"/>
          </a:ln>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20000"/>
              </a:spcBef>
            </a:pPr>
            <a:r>
              <a:rPr lang="en-US" b="1" dirty="0">
                <a:solidFill>
                  <a:srgbClr val="FFFFFF"/>
                </a:solidFill>
              </a:rPr>
              <a:t>when </a:t>
            </a:r>
            <a:r>
              <a:rPr lang="en-US" b="1" dirty="0" err="1">
                <a:solidFill>
                  <a:srgbClr val="FFFFFF"/>
                </a:solidFill>
                <a:latin typeface="+mn-lt"/>
              </a:rPr>
              <a:t>i</a:t>
            </a:r>
            <a:r>
              <a:rPr lang="en-US" b="1" dirty="0">
                <a:solidFill>
                  <a:srgbClr val="FFFFFF"/>
                </a:solidFill>
              </a:rPr>
              <a:t>=4</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Output: Using a Do Loop to Process an Array</a:t>
            </a:r>
          </a:p>
        </p:txBody>
      </p:sp>
      <p:sp>
        <p:nvSpPr>
          <p:cNvPr id="96259" name="Rectangle 3"/>
          <p:cNvSpPr>
            <a:spLocks noGrp="1" noChangeArrowheads="1"/>
          </p:cNvSpPr>
          <p:nvPr>
            <p:ph idx="1"/>
          </p:nvPr>
        </p:nvSpPr>
        <p:spPr>
          <a:xfrm>
            <a:off x="684213" y="1068388"/>
            <a:ext cx="7848600" cy="4648200"/>
          </a:xfrm>
        </p:spPr>
        <p:txBody>
          <a:bodyPr/>
          <a:lstStyle/>
          <a:p>
            <a:endParaRPr lang="en-US"/>
          </a:p>
          <a:p>
            <a:endParaRPr lang="en-US" sz="3200"/>
          </a:p>
          <a:p>
            <a:r>
              <a:rPr lang="en-US"/>
              <a:t>Partial PROC PRINT Output </a:t>
            </a:r>
          </a:p>
        </p:txBody>
      </p:sp>
      <p:sp>
        <p:nvSpPr>
          <p:cNvPr id="7" name="Slide Number Placeholder 3"/>
          <p:cNvSpPr>
            <a:spLocks noGrp="1"/>
          </p:cNvSpPr>
          <p:nvPr>
            <p:ph type="sldNum" sz="quarter" idx="10"/>
          </p:nvPr>
        </p:nvSpPr>
        <p:spPr/>
        <p:txBody>
          <a:bodyPr/>
          <a:lstStyle/>
          <a:p>
            <a:pPr>
              <a:defRPr/>
            </a:pPr>
            <a:fld id="{350D6A8C-69D6-4F0A-9AA5-D0BA48974563}" type="slidenum">
              <a:rPr lang="en-US"/>
              <a:pPr>
                <a:defRPr/>
              </a:pPr>
              <a:t>81</a:t>
            </a:fld>
            <a:endParaRPr lang="en-US" b="0" dirty="0">
              <a:latin typeface="Times New Roman" pitchFamily="18" charset="0"/>
            </a:endParaRPr>
          </a:p>
        </p:txBody>
      </p:sp>
      <p:sp>
        <p:nvSpPr>
          <p:cNvPr id="96261" name="Text Box 5"/>
          <p:cNvSpPr txBox="1">
            <a:spLocks noChangeArrowheads="1"/>
          </p:cNvSpPr>
          <p:nvPr/>
        </p:nvSpPr>
        <p:spPr bwMode="auto">
          <a:xfrm>
            <a:off x="731838" y="1068388"/>
            <a:ext cx="6697662" cy="850900"/>
          </a:xfrm>
          <a:prstGeom prst="rect">
            <a:avLst/>
          </a:prstGeom>
          <a:solidFill>
            <a:srgbClr val="FFFFFF"/>
          </a:solidFill>
          <a:ln w="28575">
            <a:solidFill>
              <a:schemeClr val="tx2"/>
            </a:solidFill>
            <a:miter lim="800000"/>
            <a:headEnd type="none" w="sm" len="sm"/>
            <a:tailEnd type="none" w="sm" len="sm"/>
          </a:ln>
        </p:spPr>
        <p:txBody>
          <a:bodyPr lIns="92075" tIns="46038" rIns="92075" bIns="46038"/>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Courier New" pitchFamily="49" charset="0"/>
              </a:rPr>
              <a:t>proc print data=charity noobs;</a:t>
            </a:r>
          </a:p>
          <a:p>
            <a:r>
              <a:rPr lang="en-US" b="1">
                <a:latin typeface="Courier New" pitchFamily="49" charset="0"/>
              </a:rPr>
              <a:t>run;</a:t>
            </a:r>
          </a:p>
        </p:txBody>
      </p:sp>
      <p:sp>
        <p:nvSpPr>
          <p:cNvPr id="96262"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96263" name="Text Box 9"/>
          <p:cNvSpPr txBox="1">
            <a:spLocks noChangeArrowheads="1"/>
          </p:cNvSpPr>
          <p:nvPr/>
        </p:nvSpPr>
        <p:spPr bwMode="auto">
          <a:xfrm>
            <a:off x="747713" y="2498725"/>
            <a:ext cx="6707187" cy="2817813"/>
          </a:xfrm>
          <a:prstGeom prst="rect">
            <a:avLst/>
          </a:prstGeom>
          <a:solidFill>
            <a:srgbClr val="FFFFFF"/>
          </a:solidFill>
          <a:ln w="38100">
            <a:solidFill>
              <a:schemeClr val="tx2"/>
            </a:solidFill>
            <a:miter lim="800000"/>
            <a:headEnd type="none" w="sm" len="sm"/>
            <a:tailEnd type="none" w="sm" len="sm"/>
          </a:ln>
        </p:spPr>
        <p:txBody>
          <a:bodyPr wrap="none" lIns="92075" tIns="50800" rIns="92075" bIns="50800"/>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600" b="1">
                <a:solidFill>
                  <a:srgbClr val="000000"/>
                </a:solidFill>
                <a:latin typeface="SAS Monospace" pitchFamily="49" charset="0"/>
              </a:rPr>
              <a:t> </a:t>
            </a:r>
            <a:r>
              <a:rPr lang="en-US" sz="1600" b="1" dirty="0" err="1">
                <a:solidFill>
                  <a:srgbClr val="000000"/>
                </a:solidFill>
                <a:latin typeface="SAS Monospace" pitchFamily="49" charset="0"/>
              </a:rPr>
              <a:t>Employee_ID</a:t>
            </a:r>
            <a:r>
              <a:rPr lang="en-US" sz="1600" b="1" dirty="0">
                <a:solidFill>
                  <a:srgbClr val="000000"/>
                </a:solidFill>
                <a:latin typeface="SAS Monospace" pitchFamily="49" charset="0"/>
              </a:rPr>
              <a:t>     Qtr1     Qtr2     Qtr3     Qtr4</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120265      .        .        .      31.25</a:t>
            </a:r>
          </a:p>
          <a:p>
            <a:r>
              <a:rPr lang="en-US" sz="1600" b="1" dirty="0">
                <a:solidFill>
                  <a:srgbClr val="000000"/>
                </a:solidFill>
                <a:latin typeface="SAS Monospace" pitchFamily="49" charset="0"/>
              </a:rPr>
              <a:t>      120267    18.75    18.75    18.75    18.75</a:t>
            </a:r>
          </a:p>
          <a:p>
            <a:r>
              <a:rPr lang="en-US" sz="1600" b="1" dirty="0">
                <a:solidFill>
                  <a:srgbClr val="000000"/>
                </a:solidFill>
                <a:latin typeface="SAS Monospace" pitchFamily="49" charset="0"/>
              </a:rPr>
              <a:t>      120269    25.00    25.00    25.00    25.00</a:t>
            </a:r>
          </a:p>
          <a:p>
            <a:r>
              <a:rPr lang="en-US" sz="1600" b="1" dirty="0">
                <a:solidFill>
                  <a:srgbClr val="000000"/>
                </a:solidFill>
                <a:latin typeface="SAS Monospace" pitchFamily="49" charset="0"/>
              </a:rPr>
              <a:t>      120270    25.00    12.50     6.25      .</a:t>
            </a:r>
          </a:p>
          <a:p>
            <a:r>
              <a:rPr lang="en-US" sz="1600" b="1" dirty="0">
                <a:solidFill>
                  <a:srgbClr val="000000"/>
                </a:solidFill>
                <a:latin typeface="SAS Monospace" pitchFamily="49" charset="0"/>
              </a:rPr>
              <a:t>      120271    25.00    25.00    25.00    25.00</a:t>
            </a:r>
          </a:p>
          <a:p>
            <a:r>
              <a:rPr lang="en-US" sz="1600" b="1" dirty="0">
                <a:solidFill>
                  <a:srgbClr val="000000"/>
                </a:solidFill>
                <a:latin typeface="SAS Monospace" pitchFamily="49" charset="0"/>
              </a:rPr>
              <a:t>      120272    12.50    12.50    12.50    12.50</a:t>
            </a:r>
          </a:p>
          <a:p>
            <a:r>
              <a:rPr lang="en-US" sz="1600" b="1" dirty="0">
                <a:solidFill>
                  <a:srgbClr val="000000"/>
                </a:solidFill>
                <a:latin typeface="SAS Monospace" pitchFamily="49" charset="0"/>
              </a:rPr>
              <a:t>      120275    18.75    18.75    18.75    18.75</a:t>
            </a:r>
          </a:p>
          <a:p>
            <a:r>
              <a:rPr lang="en-US" sz="1600" b="1" dirty="0">
                <a:solidFill>
                  <a:srgbClr val="000000"/>
                </a:solidFill>
                <a:latin typeface="SAS Monospace" pitchFamily="49" charset="0"/>
              </a:rPr>
              <a:t>      120660    31.25    31.25    31.25    31.25</a:t>
            </a:r>
          </a:p>
          <a:p>
            <a:r>
              <a:rPr lang="en-US" sz="1600" b="1" dirty="0">
                <a:solidFill>
                  <a:srgbClr val="000000"/>
                </a:solidFill>
                <a:latin typeface="SAS Monospace" pitchFamily="49" charset="0"/>
              </a:rPr>
              <a:t>      120662    12.50      .       6.25     6.25</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7: Processing Data Iteratively</a:t>
            </a:r>
          </a:p>
        </p:txBody>
      </p:sp>
      <p:graphicFrame>
        <p:nvGraphicFramePr>
          <p:cNvPr id="7" name="Group Organizer"/>
          <p:cNvGraphicFramePr>
            <a:graphicFrameLocks noGrp="1"/>
          </p:cNvGraphicFramePr>
          <p:nvPr>
            <p:extLst>
              <p:ext uri="{D42A27DB-BD31-4B8C-83A1-F6EECF244321}">
                <p14:modId xmlns:p14="http://schemas.microsoft.com/office/powerpoint/2010/main" val="2614514080"/>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09596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7.1 DO Loop Processing</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7872">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7.2 Conditional DO Loop Processing</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7.3 SAS Array Processing</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7.4 Using SAS Arrays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42795176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Objectives</a:t>
            </a:r>
          </a:p>
        </p:txBody>
      </p:sp>
      <p:sp>
        <p:nvSpPr>
          <p:cNvPr id="100355" name="Rectangle 3"/>
          <p:cNvSpPr>
            <a:spLocks noGrp="1" noChangeArrowheads="1"/>
          </p:cNvSpPr>
          <p:nvPr>
            <p:ph idx="1"/>
          </p:nvPr>
        </p:nvSpPr>
        <p:spPr>
          <a:xfrm>
            <a:off x="685800" y="1071563"/>
            <a:ext cx="7769225" cy="4267200"/>
          </a:xfrm>
        </p:spPr>
        <p:txBody>
          <a:bodyPr/>
          <a:lstStyle/>
          <a:p>
            <a:pPr lvl="1"/>
            <a:r>
              <a:rPr lang="en-US"/>
              <a:t>Use arrays as arguments to SAS functions.</a:t>
            </a:r>
          </a:p>
          <a:p>
            <a:pPr lvl="1"/>
            <a:r>
              <a:rPr lang="en-US"/>
              <a:t>Explain array functions.</a:t>
            </a:r>
          </a:p>
          <a:p>
            <a:pPr lvl="1"/>
            <a:r>
              <a:rPr lang="en-US"/>
              <a:t>Use arrays to create new variables.</a:t>
            </a:r>
          </a:p>
          <a:p>
            <a:pPr lvl="1"/>
            <a:r>
              <a:rPr lang="en-US"/>
              <a:t>Use arrays to perform a table lookup.</a:t>
            </a:r>
          </a:p>
          <a:p>
            <a:pPr lvl="1">
              <a:buFont typeface="Wingdings" pitchFamily="2" charset="2"/>
              <a:buNone/>
            </a:pPr>
            <a:endParaRPr lang="en-US"/>
          </a:p>
        </p:txBody>
      </p:sp>
      <p:sp>
        <p:nvSpPr>
          <p:cNvPr id="4" name="Slide Number Placeholder 3"/>
          <p:cNvSpPr>
            <a:spLocks noGrp="1"/>
          </p:cNvSpPr>
          <p:nvPr>
            <p:ph type="sldNum" sz="quarter" idx="10"/>
          </p:nvPr>
        </p:nvSpPr>
        <p:spPr/>
        <p:txBody>
          <a:bodyPr/>
          <a:lstStyle/>
          <a:p>
            <a:pPr>
              <a:defRPr/>
            </a:pPr>
            <a:fld id="{6914DBE5-3C0A-46AF-A819-C8D2F4DCB442}" type="slidenum">
              <a:rPr lang="en-US"/>
              <a:pPr>
                <a:defRPr/>
              </a:pPr>
              <a:t>84</a:t>
            </a:fld>
            <a:endParaRPr lang="en-US" b="0" dirty="0">
              <a:latin typeface="Times New Roman" pitchFamily="18" charset="0"/>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t>Using an Array as a Function Argument</a:t>
            </a:r>
          </a:p>
        </p:txBody>
      </p:sp>
      <p:sp>
        <p:nvSpPr>
          <p:cNvPr id="101379" name="Rectangle 3"/>
          <p:cNvSpPr>
            <a:spLocks noGrp="1" noChangeArrowheads="1"/>
          </p:cNvSpPr>
          <p:nvPr>
            <p:ph idx="1"/>
          </p:nvPr>
        </p:nvSpPr>
        <p:spPr/>
        <p:txBody>
          <a:bodyPr/>
          <a:lstStyle/>
          <a:p>
            <a:r>
              <a:rPr lang="en-US" dirty="0"/>
              <a:t>The program below passes an array to the SUM function.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Partial PROC PRINT Output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1" name="Slide Number Placeholder 3"/>
          <p:cNvSpPr>
            <a:spLocks noGrp="1"/>
          </p:cNvSpPr>
          <p:nvPr>
            <p:ph type="sldNum" sz="quarter" idx="10"/>
          </p:nvPr>
        </p:nvSpPr>
        <p:spPr/>
        <p:txBody>
          <a:bodyPr/>
          <a:lstStyle/>
          <a:p>
            <a:pPr>
              <a:defRPr/>
            </a:pPr>
            <a:fld id="{7F710653-8FEB-4F40-8113-5EFD1B206366}" type="slidenum">
              <a:rPr lang="en-US"/>
              <a:pPr>
                <a:defRPr/>
              </a:pPr>
              <a:t>85</a:t>
            </a:fld>
            <a:endParaRPr lang="en-US" b="0" dirty="0">
              <a:latin typeface="Times New Roman" pitchFamily="18" charset="0"/>
            </a:endParaRPr>
          </a:p>
        </p:txBody>
      </p:sp>
      <p:sp>
        <p:nvSpPr>
          <p:cNvPr id="101381"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01382" name="Rectangle 5"/>
          <p:cNvSpPr>
            <a:spLocks noChangeArrowheads="1"/>
          </p:cNvSpPr>
          <p:nvPr/>
        </p:nvSpPr>
        <p:spPr bwMode="auto">
          <a:xfrm>
            <a:off x="723900" y="1571625"/>
            <a:ext cx="7119938" cy="29400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b="1" dirty="0">
                <a:solidFill>
                  <a:srgbClr val="000000"/>
                </a:solidFill>
                <a:latin typeface="Courier New" pitchFamily="49" charset="0"/>
              </a:rPr>
              <a:t>data test;</a:t>
            </a:r>
          </a:p>
          <a:p>
            <a:pPr eaLnBrk="0" hangingPunct="0">
              <a:lnSpc>
                <a:spcPct val="85000"/>
              </a:lnSpc>
            </a:pPr>
            <a:r>
              <a:rPr lang="en-US" b="1" dirty="0">
                <a:solidFill>
                  <a:srgbClr val="000000"/>
                </a:solidFill>
                <a:latin typeface="Courier New" pitchFamily="49" charset="0"/>
              </a:rPr>
              <a:t>   set </a:t>
            </a:r>
            <a:r>
              <a:rPr lang="en-US" b="1" dirty="0" err="1">
                <a:solidFill>
                  <a:srgbClr val="000000"/>
                </a:solidFill>
                <a:latin typeface="Courier New" pitchFamily="49" charset="0"/>
              </a:rPr>
              <a:t>orion.employee_donations</a:t>
            </a:r>
            <a:r>
              <a:rPr lang="en-US" b="1" dirty="0">
                <a:solidFill>
                  <a:srgbClr val="000000"/>
                </a:solidFill>
                <a:latin typeface="Courier New" pitchFamily="49" charset="0"/>
              </a:rPr>
              <a:t>;</a:t>
            </a:r>
          </a:p>
          <a:p>
            <a:pPr eaLnBrk="0" hangingPunct="0">
              <a:lnSpc>
                <a:spcPct val="85000"/>
              </a:lnSpc>
            </a:pPr>
            <a:r>
              <a:rPr lang="en-US" b="1" dirty="0">
                <a:solidFill>
                  <a:srgbClr val="000000"/>
                </a:solidFill>
                <a:latin typeface="Courier New" pitchFamily="49" charset="0"/>
              </a:rPr>
              <a:t>   array </a:t>
            </a:r>
            <a:r>
              <a:rPr lang="en-US" b="1" dirty="0" err="1">
                <a:solidFill>
                  <a:srgbClr val="000000"/>
                </a:solidFill>
                <a:latin typeface="Courier New" pitchFamily="49" charset="0"/>
              </a:rPr>
              <a:t>val</a:t>
            </a:r>
            <a:r>
              <a:rPr lang="en-US" b="1" dirty="0">
                <a:latin typeface="Courier New" pitchFamily="49" charset="0"/>
              </a:rPr>
              <a:t>{4} Qtr1-Qtr4;</a:t>
            </a:r>
          </a:p>
          <a:p>
            <a:pPr eaLnBrk="0" hangingPunct="0">
              <a:lnSpc>
                <a:spcPct val="85000"/>
              </a:lnSpc>
            </a:pPr>
            <a:r>
              <a:rPr lang="en-US" b="1" dirty="0">
                <a:latin typeface="Courier New" pitchFamily="49" charset="0"/>
              </a:rPr>
              <a:t>   Tot1=sum(of Qtr1-Qtr4);</a:t>
            </a:r>
          </a:p>
          <a:p>
            <a:pPr eaLnBrk="0" hangingPunct="0">
              <a:lnSpc>
                <a:spcPct val="85000"/>
              </a:lnSpc>
            </a:pPr>
            <a:r>
              <a:rPr lang="en-US" b="1" dirty="0">
                <a:latin typeface="Courier New" pitchFamily="49" charset="0"/>
              </a:rPr>
              <a:t>   Tot2=sum(of </a:t>
            </a:r>
            <a:r>
              <a:rPr lang="en-US" b="1" dirty="0" err="1">
                <a:solidFill>
                  <a:srgbClr val="000000"/>
                </a:solidFill>
                <a:latin typeface="Courier New" pitchFamily="49" charset="0"/>
              </a:rPr>
              <a:t>val</a:t>
            </a:r>
            <a:r>
              <a:rPr lang="en-US" b="1" dirty="0">
                <a:latin typeface="Courier New" pitchFamily="49" charset="0"/>
              </a:rPr>
              <a:t>{*});</a:t>
            </a:r>
          </a:p>
          <a:p>
            <a:pPr eaLnBrk="0" hangingPunct="0">
              <a:lnSpc>
                <a:spcPct val="85000"/>
              </a:lnSpc>
            </a:pPr>
            <a:r>
              <a:rPr lang="en-US" b="1" dirty="0">
                <a:latin typeface="Courier New" pitchFamily="49" charset="0"/>
              </a:rPr>
              <a:t>run;</a:t>
            </a:r>
          </a:p>
          <a:p>
            <a:pPr eaLnBrk="0" hangingPunct="0">
              <a:lnSpc>
                <a:spcPct val="85000"/>
              </a:lnSpc>
            </a:pPr>
            <a:r>
              <a:rPr lang="en-US" b="1" dirty="0" err="1">
                <a:latin typeface="Courier New" pitchFamily="49" charset="0"/>
              </a:rPr>
              <a:t>proc</a:t>
            </a:r>
            <a:r>
              <a:rPr lang="en-US" b="1" dirty="0">
                <a:latin typeface="Courier New" pitchFamily="49" charset="0"/>
              </a:rPr>
              <a:t> print data=test;</a:t>
            </a:r>
          </a:p>
          <a:p>
            <a:pPr eaLnBrk="0" hangingPunct="0">
              <a:lnSpc>
                <a:spcPct val="85000"/>
              </a:lnSpc>
            </a:pPr>
            <a:r>
              <a:rPr lang="en-US" b="1" dirty="0">
                <a:latin typeface="Courier New" pitchFamily="49" charset="0"/>
              </a:rPr>
              <a:t>   </a:t>
            </a:r>
            <a:r>
              <a:rPr lang="en-US" b="1" dirty="0" err="1">
                <a:solidFill>
                  <a:srgbClr val="000000"/>
                </a:solidFill>
                <a:latin typeface="Courier New" pitchFamily="49" charset="0"/>
              </a:rPr>
              <a:t>var</a:t>
            </a:r>
            <a:r>
              <a:rPr lang="en-US" b="1" dirty="0">
                <a:latin typeface="Courier New" pitchFamily="49" charset="0"/>
              </a:rPr>
              <a:t> </a:t>
            </a:r>
            <a:r>
              <a:rPr lang="en-US" b="1" dirty="0" err="1">
                <a:latin typeface="Courier New" pitchFamily="49" charset="0"/>
              </a:rPr>
              <a:t>Employee_ID</a:t>
            </a:r>
            <a:r>
              <a:rPr lang="en-US" b="1" dirty="0">
                <a:latin typeface="Courier New" pitchFamily="49" charset="0"/>
              </a:rPr>
              <a:t> Tot1 Tot2;</a:t>
            </a:r>
          </a:p>
          <a:p>
            <a:pPr eaLnBrk="0" hangingPunct="0">
              <a:lnSpc>
                <a:spcPct val="85000"/>
              </a:lnSpc>
            </a:pPr>
            <a:r>
              <a:rPr lang="en-US" b="1" dirty="0">
                <a:latin typeface="Courier New" pitchFamily="49" charset="0"/>
              </a:rPr>
              <a:t>run;</a:t>
            </a:r>
          </a:p>
        </p:txBody>
      </p:sp>
      <p:sp>
        <p:nvSpPr>
          <p:cNvPr id="101383" name="Rectangle 7"/>
          <p:cNvSpPr>
            <a:spLocks noChangeArrowheads="1"/>
          </p:cNvSpPr>
          <p:nvPr>
            <p:custDataLst>
              <p:tags r:id="rId1"/>
            </p:custDataLst>
          </p:nvPr>
        </p:nvSpPr>
        <p:spPr bwMode="auto">
          <a:xfrm>
            <a:off x="1263650" y="2871788"/>
            <a:ext cx="36766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01384"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01385" name="Rectangle 9"/>
          <p:cNvSpPr>
            <a:spLocks noChangeArrowheads="1"/>
          </p:cNvSpPr>
          <p:nvPr/>
        </p:nvSpPr>
        <p:spPr bwMode="auto">
          <a:xfrm>
            <a:off x="714275" y="5325563"/>
            <a:ext cx="4572000" cy="1362075"/>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sz="1600" b="1">
                <a:solidFill>
                  <a:srgbClr val="000000"/>
                </a:solidFill>
                <a:latin typeface="SAS Monospace" pitchFamily="49" charset="0"/>
              </a:rPr>
              <a:t> Obs     Employee_ID    Tot1    Tot2</a:t>
            </a:r>
          </a:p>
          <a:p>
            <a:pPr eaLnBrk="0" hangingPunct="0"/>
            <a:endParaRPr lang="en-US" sz="1600" b="1">
              <a:solidFill>
                <a:srgbClr val="000000"/>
              </a:solidFill>
              <a:latin typeface="SAS Monospace" pitchFamily="49" charset="0"/>
            </a:endParaRPr>
          </a:p>
          <a:p>
            <a:pPr eaLnBrk="0" hangingPunct="0"/>
            <a:r>
              <a:rPr lang="en-US" sz="1600" b="1">
                <a:solidFill>
                  <a:srgbClr val="000000"/>
                </a:solidFill>
                <a:latin typeface="SAS Monospace" pitchFamily="49" charset="0"/>
              </a:rPr>
              <a:t>   1          120265      25      25</a:t>
            </a:r>
          </a:p>
          <a:p>
            <a:pPr eaLnBrk="0" hangingPunct="0"/>
            <a:r>
              <a:rPr lang="en-US" sz="1600" b="1">
                <a:solidFill>
                  <a:srgbClr val="000000"/>
                </a:solidFill>
                <a:latin typeface="SAS Monospace" pitchFamily="49" charset="0"/>
              </a:rPr>
              <a:t>   2          120267      60      60</a:t>
            </a:r>
          </a:p>
          <a:p>
            <a:pPr eaLnBrk="0" hangingPunct="0"/>
            <a:r>
              <a:rPr lang="en-US" sz="1600" b="1">
                <a:solidFill>
                  <a:srgbClr val="000000"/>
                </a:solidFill>
                <a:latin typeface="SAS Monospace" pitchFamily="49" charset="0"/>
              </a:rPr>
              <a:t>   3          120269      80      80</a:t>
            </a:r>
          </a:p>
        </p:txBody>
      </p:sp>
      <p:sp>
        <p:nvSpPr>
          <p:cNvPr id="101386" name="Text Box 10"/>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p207d13</a:t>
            </a:r>
          </a:p>
        </p:txBody>
      </p:sp>
      <p:sp>
        <p:nvSpPr>
          <p:cNvPr id="101387" name="Text Box 11"/>
          <p:cNvSpPr txBox="1">
            <a:spLocks noChangeArrowheads="1"/>
          </p:cNvSpPr>
          <p:nvPr/>
        </p:nvSpPr>
        <p:spPr bwMode="auto">
          <a:xfrm>
            <a:off x="5264072" y="2862404"/>
            <a:ext cx="3667385" cy="918200"/>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dirty="0">
                <a:solidFill>
                  <a:srgbClr val="000000"/>
                </a:solidFill>
                <a:latin typeface="Arial"/>
              </a:rPr>
              <a:t>The array is passed as if it were a variable list.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dirty="0"/>
              <a:t>DIM Function</a:t>
            </a:r>
          </a:p>
        </p:txBody>
      </p:sp>
      <p:sp>
        <p:nvSpPr>
          <p:cNvPr id="103427" name="Rectangle 3"/>
          <p:cNvSpPr>
            <a:spLocks noGrp="1" noChangeArrowheads="1"/>
          </p:cNvSpPr>
          <p:nvPr>
            <p:ph idx="1"/>
          </p:nvPr>
        </p:nvSpPr>
        <p:spPr/>
        <p:txBody>
          <a:bodyPr/>
          <a:lstStyle/>
          <a:p>
            <a:r>
              <a:rPr lang="en-US" dirty="0"/>
              <a:t>The DIM function returns the number of elements </a:t>
            </a:r>
            <a:br>
              <a:rPr lang="en-US" dirty="0"/>
            </a:br>
            <a:r>
              <a:rPr lang="en-US" dirty="0"/>
              <a:t>in an array. This value is often used as the stop value </a:t>
            </a:r>
            <a:br>
              <a:rPr lang="en-US" dirty="0"/>
            </a:br>
            <a:r>
              <a:rPr lang="en-US" dirty="0"/>
              <a:t>in a DO loop.</a:t>
            </a:r>
          </a:p>
          <a:p>
            <a:endParaRPr lang="en-US" sz="1200" dirty="0"/>
          </a:p>
        </p:txBody>
      </p:sp>
      <p:sp>
        <p:nvSpPr>
          <p:cNvPr id="11" name="Slide Number Placeholder 3"/>
          <p:cNvSpPr>
            <a:spLocks noGrp="1"/>
          </p:cNvSpPr>
          <p:nvPr>
            <p:ph type="sldNum" sz="quarter" idx="10"/>
          </p:nvPr>
        </p:nvSpPr>
        <p:spPr/>
        <p:txBody>
          <a:bodyPr/>
          <a:lstStyle/>
          <a:p>
            <a:pPr>
              <a:defRPr/>
            </a:pPr>
            <a:fld id="{6B067974-1ACE-41BD-8093-5B48378898F4}" type="slidenum">
              <a:rPr lang="en-US"/>
              <a:pPr>
                <a:defRPr/>
              </a:pPr>
              <a:t>86</a:t>
            </a:fld>
            <a:endParaRPr lang="en-US" b="0" dirty="0">
              <a:latin typeface="Times New Roman" pitchFamily="18" charset="0"/>
            </a:endParaRPr>
          </a:p>
        </p:txBody>
      </p:sp>
      <p:sp>
        <p:nvSpPr>
          <p:cNvPr id="103429" name="Text Box 4"/>
          <p:cNvSpPr txBox="1">
            <a:spLocks noChangeArrowheads="1"/>
          </p:cNvSpPr>
          <p:nvPr/>
        </p:nvSpPr>
        <p:spPr bwMode="auto">
          <a:xfrm>
            <a:off x="1600200" y="2144713"/>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03430" name="Text Box 5"/>
          <p:cNvSpPr txBox="1">
            <a:spLocks noChangeArrowheads="1"/>
          </p:cNvSpPr>
          <p:nvPr/>
        </p:nvSpPr>
        <p:spPr bwMode="auto">
          <a:xfrm>
            <a:off x="1600200" y="2144713"/>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03431" name="Text Box 10"/>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p207d12</a:t>
            </a:r>
          </a:p>
        </p:txBody>
      </p:sp>
      <p:sp>
        <p:nvSpPr>
          <p:cNvPr id="103432" name="Text Box 15"/>
          <p:cNvSpPr txBox="1">
            <a:spLocks noChangeArrowheads="1"/>
          </p:cNvSpPr>
          <p:nvPr/>
        </p:nvSpPr>
        <p:spPr bwMode="auto">
          <a:xfrm>
            <a:off x="1600200" y="2144713"/>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p>
        </p:txBody>
      </p:sp>
      <p:sp>
        <p:nvSpPr>
          <p:cNvPr id="103433" name="Rectangle 16"/>
          <p:cNvSpPr>
            <a:spLocks noChangeArrowheads="1"/>
          </p:cNvSpPr>
          <p:nvPr/>
        </p:nvSpPr>
        <p:spPr bwMode="auto">
          <a:xfrm>
            <a:off x="723899" y="2373313"/>
            <a:ext cx="7140575" cy="262890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b="1" dirty="0">
                <a:solidFill>
                  <a:srgbClr val="000000"/>
                </a:solidFill>
                <a:latin typeface="Courier New" pitchFamily="49" charset="0"/>
              </a:rPr>
              <a:t>data charity;</a:t>
            </a:r>
          </a:p>
          <a:p>
            <a:pPr eaLnBrk="0" hangingPunct="0">
              <a:lnSpc>
                <a:spcPct val="85000"/>
              </a:lnSpc>
            </a:pPr>
            <a:r>
              <a:rPr lang="en-US" b="1" dirty="0">
                <a:solidFill>
                  <a:srgbClr val="000000"/>
                </a:solidFill>
                <a:latin typeface="Courier New" pitchFamily="49" charset="0"/>
              </a:rPr>
              <a:t>   set </a:t>
            </a:r>
            <a:r>
              <a:rPr lang="en-US" b="1" dirty="0" err="1">
                <a:solidFill>
                  <a:srgbClr val="000000"/>
                </a:solidFill>
                <a:latin typeface="Courier New" pitchFamily="49" charset="0"/>
              </a:rPr>
              <a:t>orion.employee_donations</a:t>
            </a:r>
            <a:r>
              <a:rPr lang="en-US" b="1" dirty="0">
                <a:solidFill>
                  <a:srgbClr val="000000"/>
                </a:solidFill>
                <a:latin typeface="Courier New" pitchFamily="49" charset="0"/>
              </a:rPr>
              <a:t>;</a:t>
            </a:r>
          </a:p>
          <a:p>
            <a:pPr eaLnBrk="0" hangingPunct="0">
              <a:lnSpc>
                <a:spcPct val="85000"/>
              </a:lnSpc>
            </a:pPr>
            <a:r>
              <a:rPr lang="en-US" b="1" dirty="0">
                <a:solidFill>
                  <a:srgbClr val="000000"/>
                </a:solidFill>
                <a:latin typeface="Courier New" pitchFamily="49" charset="0"/>
              </a:rPr>
              <a:t>   keep </a:t>
            </a:r>
            <a:r>
              <a:rPr lang="en-US" b="1" dirty="0" err="1">
                <a:solidFill>
                  <a:srgbClr val="000000"/>
                </a:solidFill>
                <a:latin typeface="Courier New" pitchFamily="49" charset="0"/>
              </a:rPr>
              <a:t>Employee_ID</a:t>
            </a:r>
            <a:r>
              <a:rPr lang="en-US" b="1" dirty="0">
                <a:solidFill>
                  <a:srgbClr val="000000"/>
                </a:solidFill>
                <a:latin typeface="Courier New" pitchFamily="49" charset="0"/>
              </a:rPr>
              <a:t> Qtr1-Qtr4; </a:t>
            </a:r>
          </a:p>
          <a:p>
            <a:pPr eaLnBrk="0" hangingPunct="0">
              <a:lnSpc>
                <a:spcPct val="85000"/>
              </a:lnSpc>
            </a:pPr>
            <a:r>
              <a:rPr lang="en-US" b="1" dirty="0">
                <a:solidFill>
                  <a:srgbClr val="000000"/>
                </a:solidFill>
                <a:latin typeface="Courier New" pitchFamily="49" charset="0"/>
              </a:rPr>
              <a:t>   array </a:t>
            </a:r>
            <a:r>
              <a:rPr lang="en-US" b="1" dirty="0" err="1">
                <a:solidFill>
                  <a:srgbClr val="000000"/>
                </a:solidFill>
                <a:latin typeface="Courier New" pitchFamily="49" charset="0"/>
              </a:rPr>
              <a:t>Contrib</a:t>
            </a:r>
            <a:r>
              <a:rPr lang="en-US" b="1" dirty="0">
                <a:latin typeface="Courier New" pitchFamily="49" charset="0"/>
              </a:rPr>
              <a:t>{*} </a:t>
            </a:r>
            <a:r>
              <a:rPr lang="en-US" b="1" dirty="0" err="1">
                <a:solidFill>
                  <a:srgbClr val="000000"/>
                </a:solidFill>
                <a:latin typeface="Courier New" pitchFamily="49" charset="0"/>
              </a:rPr>
              <a:t>qtr</a:t>
            </a:r>
            <a:r>
              <a:rPr lang="en-US" b="1" dirty="0">
                <a:latin typeface="Courier New" pitchFamily="49" charset="0"/>
              </a:rPr>
              <a:t>:;</a:t>
            </a:r>
          </a:p>
          <a:p>
            <a:pPr eaLnBrk="0" hangingPunct="0">
              <a:lnSpc>
                <a:spcPct val="85000"/>
              </a:lnSpc>
            </a:pPr>
            <a:r>
              <a:rPr lang="en-US" b="1" dirty="0">
                <a:latin typeface="Courier New" pitchFamily="49" charset="0"/>
              </a:rPr>
              <a:t>   do i=1 to dim(</a:t>
            </a:r>
            <a:r>
              <a:rPr lang="en-US" b="1" dirty="0" err="1">
                <a:latin typeface="Courier New" pitchFamily="49" charset="0"/>
              </a:rPr>
              <a:t>Contrib</a:t>
            </a:r>
            <a:r>
              <a:rPr lang="en-US" b="1" dirty="0">
                <a:latin typeface="Courier New" pitchFamily="49" charset="0"/>
              </a:rPr>
              <a:t>);</a:t>
            </a:r>
          </a:p>
          <a:p>
            <a:pPr eaLnBrk="0" hangingPunct="0">
              <a:lnSpc>
                <a:spcPct val="85000"/>
              </a:lnSpc>
            </a:pPr>
            <a:r>
              <a:rPr lang="en-US" b="1" dirty="0">
                <a:latin typeface="Courier New" pitchFamily="49" charset="0"/>
              </a:rPr>
              <a:t>      </a:t>
            </a:r>
            <a:r>
              <a:rPr lang="en-US" b="1" dirty="0" err="1">
                <a:latin typeface="Courier New" pitchFamily="49" charset="0"/>
              </a:rPr>
              <a:t>Contrib</a:t>
            </a:r>
            <a:r>
              <a:rPr lang="en-US" b="1" dirty="0">
                <a:latin typeface="Courier New" pitchFamily="49" charset="0"/>
              </a:rPr>
              <a:t>{i}=</a:t>
            </a:r>
            <a:r>
              <a:rPr lang="en-US" b="1" dirty="0" err="1">
                <a:latin typeface="Courier New" pitchFamily="49" charset="0"/>
              </a:rPr>
              <a:t>Contrib</a:t>
            </a:r>
            <a:r>
              <a:rPr lang="en-US" b="1" dirty="0">
                <a:latin typeface="Courier New" pitchFamily="49" charset="0"/>
              </a:rPr>
              <a:t>{i}*1.25;</a:t>
            </a:r>
          </a:p>
          <a:p>
            <a:pPr eaLnBrk="0" hangingPunct="0">
              <a:lnSpc>
                <a:spcPct val="85000"/>
              </a:lnSpc>
            </a:pPr>
            <a:r>
              <a:rPr lang="en-US" b="1" dirty="0">
                <a:latin typeface="Courier New" pitchFamily="49" charset="0"/>
              </a:rPr>
              <a:t>   end; </a:t>
            </a:r>
          </a:p>
          <a:p>
            <a:pPr eaLnBrk="0" hangingPunct="0">
              <a:lnSpc>
                <a:spcPct val="85000"/>
              </a:lnSpc>
            </a:pPr>
            <a:r>
              <a:rPr lang="en-US" b="1" dirty="0">
                <a:latin typeface="Courier New" pitchFamily="49" charset="0"/>
              </a:rPr>
              <a:t>run; </a:t>
            </a:r>
          </a:p>
        </p:txBody>
      </p:sp>
      <p:sp>
        <p:nvSpPr>
          <p:cNvPr id="103434" name="Rectangle 18"/>
          <p:cNvSpPr>
            <a:spLocks noChangeArrowheads="1"/>
          </p:cNvSpPr>
          <p:nvPr>
            <p:custDataLst>
              <p:tags r:id="rId1"/>
            </p:custDataLst>
          </p:nvPr>
        </p:nvSpPr>
        <p:spPr bwMode="auto">
          <a:xfrm>
            <a:off x="1316037" y="3662363"/>
            <a:ext cx="422433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2" name="Text Box 13"/>
          <p:cNvSpPr txBox="1">
            <a:spLocks noChangeArrowheads="1"/>
          </p:cNvSpPr>
          <p:nvPr/>
        </p:nvSpPr>
        <p:spPr bwMode="auto">
          <a:xfrm>
            <a:off x="3428205" y="4663282"/>
            <a:ext cx="2593975" cy="677862"/>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20000"/>
              </a:spcBef>
              <a:buClr>
                <a:schemeClr val="tx1"/>
              </a:buClr>
              <a:buFont typeface="Monotype Sorts" pitchFamily="2" charset="2"/>
              <a:buNone/>
            </a:pPr>
            <a:r>
              <a:rPr lang="en-US" b="1" dirty="0"/>
              <a:t>DIM</a:t>
            </a:r>
            <a:r>
              <a:rPr lang="en-US" dirty="0"/>
              <a:t>(</a:t>
            </a:r>
            <a:r>
              <a:rPr lang="en-US" i="1" dirty="0" err="1"/>
              <a:t>array_name</a:t>
            </a:r>
            <a:r>
              <a:rPr lang="en-US" dirty="0"/>
              <a: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Using an Array to Create Numeric Variables</a:t>
            </a:r>
          </a:p>
        </p:txBody>
      </p:sp>
      <p:sp>
        <p:nvSpPr>
          <p:cNvPr id="105475" name="Rectangle 3"/>
          <p:cNvSpPr>
            <a:spLocks noGrp="1" noChangeArrowheads="1"/>
          </p:cNvSpPr>
          <p:nvPr>
            <p:ph idx="1"/>
          </p:nvPr>
        </p:nvSpPr>
        <p:spPr/>
        <p:txBody>
          <a:bodyPr/>
          <a:lstStyle/>
          <a:p>
            <a:r>
              <a:rPr lang="en-US" dirty="0"/>
              <a:t>An ARRAY statement can be used to create new variables in the program data vector.</a:t>
            </a:r>
          </a:p>
          <a:p>
            <a:endParaRPr lang="en-US" dirty="0"/>
          </a:p>
          <a:p>
            <a:endParaRPr lang="en-US" dirty="0"/>
          </a:p>
          <a:p>
            <a:r>
              <a:rPr lang="en-US" dirty="0"/>
              <a:t>If</a:t>
            </a:r>
            <a:r>
              <a:rPr lang="en-US" b="1" dirty="0">
                <a:latin typeface="Arial"/>
              </a:rPr>
              <a:t> Pct1 </a:t>
            </a:r>
            <a:r>
              <a:rPr lang="en-US" dirty="0">
                <a:latin typeface="Arial"/>
              </a:rPr>
              <a:t>through </a:t>
            </a:r>
            <a:r>
              <a:rPr lang="en-US" b="1" dirty="0">
                <a:latin typeface="Arial"/>
              </a:rPr>
              <a:t>Pct4</a:t>
            </a:r>
            <a:r>
              <a:rPr lang="en-US" b="1" dirty="0">
                <a:cs typeface="Arial" pitchFamily="34" charset="0"/>
              </a:rPr>
              <a:t> </a:t>
            </a:r>
            <a:r>
              <a:rPr lang="en-US" dirty="0"/>
              <a:t>do not exist in the PDV, they are created.</a:t>
            </a:r>
          </a:p>
          <a:p>
            <a:endParaRPr lang="en-US" dirty="0"/>
          </a:p>
          <a:p>
            <a:r>
              <a:rPr lang="en-US" dirty="0"/>
              <a:t>This statement produces the same results:</a:t>
            </a:r>
          </a:p>
          <a:p>
            <a:endParaRPr lang="en-US" dirty="0"/>
          </a:p>
          <a:p>
            <a:endParaRPr lang="en-US" dirty="0"/>
          </a:p>
          <a:p>
            <a:endParaRPr lang="en-US" dirty="0"/>
          </a:p>
        </p:txBody>
      </p:sp>
      <p:sp>
        <p:nvSpPr>
          <p:cNvPr id="7" name="Slide Number Placeholder 3"/>
          <p:cNvSpPr>
            <a:spLocks noGrp="1"/>
          </p:cNvSpPr>
          <p:nvPr>
            <p:ph type="sldNum" sz="quarter" idx="10"/>
          </p:nvPr>
        </p:nvSpPr>
        <p:spPr/>
        <p:txBody>
          <a:bodyPr/>
          <a:lstStyle/>
          <a:p>
            <a:pPr>
              <a:defRPr/>
            </a:pPr>
            <a:fld id="{69AA5422-A88C-49F3-A3F8-75B00F2C5704}" type="slidenum">
              <a:rPr lang="en-US"/>
              <a:pPr>
                <a:defRPr/>
              </a:pPr>
              <a:t>87</a:t>
            </a:fld>
            <a:endParaRPr lang="en-US" b="0" dirty="0">
              <a:latin typeface="Times New Roman" pitchFamily="18" charset="0"/>
            </a:endParaRPr>
          </a:p>
        </p:txBody>
      </p:sp>
      <p:sp>
        <p:nvSpPr>
          <p:cNvPr id="105477"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05478" name="Rectangle 6"/>
          <p:cNvSpPr>
            <a:spLocks noChangeArrowheads="1"/>
          </p:cNvSpPr>
          <p:nvPr/>
        </p:nvSpPr>
        <p:spPr bwMode="auto">
          <a:xfrm>
            <a:off x="698500" y="2024244"/>
            <a:ext cx="7169150" cy="430374"/>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b="1" dirty="0">
                <a:latin typeface="Courier New" pitchFamily="49" charset="0"/>
              </a:rPr>
              <a:t>array </a:t>
            </a:r>
            <a:r>
              <a:rPr lang="en-US" b="1" dirty="0" err="1">
                <a:solidFill>
                  <a:srgbClr val="000000"/>
                </a:solidFill>
                <a:latin typeface="Courier New" pitchFamily="49" charset="0"/>
              </a:rPr>
              <a:t>Pct</a:t>
            </a:r>
            <a:r>
              <a:rPr lang="en-US" b="1" dirty="0">
                <a:latin typeface="Courier New" pitchFamily="49" charset="0"/>
              </a:rPr>
              <a:t>{4} Pct1-Pct4;</a:t>
            </a:r>
          </a:p>
        </p:txBody>
      </p:sp>
      <p:sp>
        <p:nvSpPr>
          <p:cNvPr id="105479" name="Text Box 8"/>
          <p:cNvSpPr txBox="1">
            <a:spLocks noChangeArrowheads="1"/>
          </p:cNvSpPr>
          <p:nvPr/>
        </p:nvSpPr>
        <p:spPr bwMode="auto">
          <a:xfrm>
            <a:off x="723900" y="4451046"/>
            <a:ext cx="2498725" cy="430213"/>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solidFill>
                  <a:srgbClr val="000000"/>
                </a:solidFill>
                <a:latin typeface="Courier New" pitchFamily="49" charset="0"/>
              </a:rPr>
              <a:t>array </a:t>
            </a:r>
            <a:r>
              <a:rPr lang="en-US" b="1" dirty="0" err="1">
                <a:solidFill>
                  <a:srgbClr val="000000"/>
                </a:solidFill>
                <a:latin typeface="Courier New" pitchFamily="49" charset="0"/>
              </a:rPr>
              <a:t>Pct</a:t>
            </a:r>
            <a:r>
              <a:rPr lang="en-US" b="1" dirty="0">
                <a:latin typeface="Courier New" pitchFamily="49" charset="0"/>
              </a:rPr>
              <a:t>{4};</a:t>
            </a:r>
          </a:p>
        </p:txBody>
      </p:sp>
      <p:graphicFrame>
        <p:nvGraphicFramePr>
          <p:cNvPr id="8" name="Table 7"/>
          <p:cNvGraphicFramePr>
            <a:graphicFrameLocks noGrp="1"/>
          </p:cNvGraphicFramePr>
          <p:nvPr/>
        </p:nvGraphicFramePr>
        <p:xfrm>
          <a:off x="719138" y="5037138"/>
          <a:ext cx="7772400" cy="1321055"/>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664">
                <a:tc gridSpan="4">
                  <a:txBody>
                    <a:bodyPr/>
                    <a:lstStyle/>
                    <a:p>
                      <a:pPr algn="l"/>
                      <a:r>
                        <a:rPr lang="en-US" sz="2400" b="0" i="0" dirty="0">
                          <a:solidFill>
                            <a:srgbClr val="000000"/>
                          </a:solidFill>
                          <a:latin typeface="Arial"/>
                        </a:rPr>
                        <a:t>PDV</a:t>
                      </a:r>
                    </a:p>
                  </a:txBody>
                  <a:tcPr marL="0" marR="0" marT="0" marB="0" anchor="ctr">
                    <a:lnL w="28575" cmpd="sng">
                      <a:noFill/>
                    </a:lnL>
                    <a:lnR w="28575" cap="flat" cmpd="sng" algn="ctr">
                      <a:noFill/>
                      <a:prstDash val="solid"/>
                      <a:round/>
                      <a:headEnd type="none" w="med" len="med"/>
                      <a:tailEnd type="none" w="med" len="med"/>
                    </a:lnR>
                    <a:lnT w="28575" cmpd="sng">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mpd="sng">
                      <a:solidFill>
                        <a:srgbClr val="000000"/>
                      </a:solidFill>
                    </a:lnT>
                    <a:lnB w="12700" cmpd="sng">
                      <a:solidFill>
                        <a:srgbClr val="000000"/>
                      </a:solidFill>
                    </a:lnB>
                    <a:solidFill>
                      <a:srgbClr val="FFCC00"/>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mpd="sng">
                      <a:solidFill>
                        <a:srgbClr val="000000"/>
                      </a:solidFill>
                    </a:lnT>
                    <a:lnB w="12700" cmpd="sng">
                      <a:solidFill>
                        <a:srgbClr val="000000"/>
                      </a:solidFill>
                    </a:lnB>
                    <a:solidFill>
                      <a:srgbClr val="FFCC00"/>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28575" cmpd="sng">
                      <a:solidFill>
                        <a:srgbClr val="000000"/>
                      </a:solidFill>
                    </a:lnR>
                    <a:lnT w="28575" cmpd="sng">
                      <a:solidFill>
                        <a:srgbClr val="000000"/>
                      </a:solidFill>
                    </a:lnT>
                    <a:lnB w="12700" cmpd="sng">
                      <a:solidFill>
                        <a:srgbClr val="000000"/>
                      </a:solidFill>
                    </a:lnB>
                    <a:solidFill>
                      <a:srgbClr val="FFCC00"/>
                    </a:solidFill>
                  </a:tcPr>
                </a:tc>
                <a:extLst>
                  <a:ext uri="{0D108BD9-81ED-4DB2-BD59-A6C34878D82A}">
                    <a16:rowId xmlns:a16="http://schemas.microsoft.com/office/drawing/2014/main" val="10000"/>
                  </a:ext>
                </a:extLst>
              </a:tr>
              <a:tr h="609440">
                <a:tc>
                  <a:txBody>
                    <a:bodyPr/>
                    <a:lstStyle/>
                    <a:p>
                      <a:pPr algn="ctr"/>
                      <a:r>
                        <a:rPr lang="en-US" sz="2000" b="1" i="0" dirty="0">
                          <a:solidFill>
                            <a:srgbClr val="000000"/>
                          </a:solidFill>
                          <a:latin typeface="Arial"/>
                        </a:rPr>
                        <a:t>Pct1</a:t>
                      </a:r>
                    </a:p>
                    <a:p>
                      <a:pPr algn="ctr"/>
                      <a:r>
                        <a:rPr lang="en-US" sz="2000" b="1" i="0" dirty="0">
                          <a:solidFill>
                            <a:srgbClr val="000000"/>
                          </a:solidFill>
                          <a:latin typeface="Arial"/>
                        </a:rPr>
                        <a:t>N 8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Pct2</a:t>
                      </a:r>
                    </a:p>
                    <a:p>
                      <a:pPr algn="ctr"/>
                      <a:r>
                        <a:rPr lang="en-US" sz="2000" b="1" i="0" dirty="0">
                          <a:solidFill>
                            <a:srgbClr val="000000"/>
                          </a:solidFill>
                          <a:latin typeface="Arial"/>
                        </a:rPr>
                        <a:t>N 8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Pct3</a:t>
                      </a:r>
                    </a:p>
                    <a:p>
                      <a:pPr algn="ctr"/>
                      <a:r>
                        <a:rPr lang="en-US" sz="2000" b="1" i="0" dirty="0">
                          <a:solidFill>
                            <a:srgbClr val="000000"/>
                          </a:solidFill>
                          <a:latin typeface="Arial"/>
                        </a:rPr>
                        <a:t>N 8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Pct4</a:t>
                      </a:r>
                    </a:p>
                    <a:p>
                      <a:pPr algn="ctr"/>
                      <a:r>
                        <a:rPr lang="en-US" sz="2000" b="1" i="0" dirty="0">
                          <a:solidFill>
                            <a:srgbClr val="000000"/>
                          </a:solidFill>
                          <a:latin typeface="Arial"/>
                        </a:rPr>
                        <a:t>N 8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5695">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US"/>
              <a:t>Using an Array to Create Character Variables</a:t>
            </a:r>
          </a:p>
        </p:txBody>
      </p:sp>
      <p:sp>
        <p:nvSpPr>
          <p:cNvPr id="106499" name="Content Placeholder 2"/>
          <p:cNvSpPr>
            <a:spLocks noGrp="1"/>
          </p:cNvSpPr>
          <p:nvPr>
            <p:ph idx="1"/>
          </p:nvPr>
        </p:nvSpPr>
        <p:spPr>
          <a:xfrm>
            <a:off x="685800" y="1071563"/>
            <a:ext cx="7848600" cy="1333500"/>
          </a:xfrm>
        </p:spPr>
        <p:txBody>
          <a:bodyPr/>
          <a:lstStyle/>
          <a:p>
            <a:r>
              <a:rPr lang="en-US"/>
              <a:t>Define an array named </a:t>
            </a:r>
            <a:r>
              <a:rPr lang="en-US" b="1">
                <a:latin typeface="Arial"/>
              </a:rPr>
              <a:t>Month</a:t>
            </a:r>
            <a:r>
              <a:rPr lang="en-US"/>
              <a:t> to create six variables </a:t>
            </a:r>
            <a:br>
              <a:rPr lang="en-US"/>
            </a:br>
            <a:r>
              <a:rPr lang="en-US"/>
              <a:t>to hold character values with a length of 10.</a:t>
            </a:r>
          </a:p>
          <a:p>
            <a:endParaRPr lang="en-US"/>
          </a:p>
          <a:p>
            <a:endParaRPr lang="en-US"/>
          </a:p>
          <a:p>
            <a:endParaRPr lang="en-US"/>
          </a:p>
          <a:p>
            <a:endParaRPr lang="en-US"/>
          </a:p>
          <a:p>
            <a:endParaRPr lang="en-US"/>
          </a:p>
          <a:p>
            <a:endParaRPr lang="en-US"/>
          </a:p>
        </p:txBody>
      </p:sp>
      <p:sp>
        <p:nvSpPr>
          <p:cNvPr id="4" name="Slide Number Placeholder 3"/>
          <p:cNvSpPr>
            <a:spLocks noGrp="1"/>
          </p:cNvSpPr>
          <p:nvPr>
            <p:ph type="sldNum" sz="quarter" idx="10"/>
          </p:nvPr>
        </p:nvSpPr>
        <p:spPr/>
        <p:txBody>
          <a:bodyPr/>
          <a:lstStyle/>
          <a:p>
            <a:pPr>
              <a:defRPr/>
            </a:pPr>
            <a:fld id="{ABC2074A-6A59-47C5-9CA9-38B47B7AD3E1}" type="slidenum">
              <a:rPr lang="en-US"/>
              <a:pPr>
                <a:defRPr/>
              </a:pPr>
              <a:t>88</a:t>
            </a:fld>
            <a:endParaRPr lang="en-US" b="0" dirty="0">
              <a:latin typeface="Times New Roman" pitchFamily="18" charset="0"/>
            </a:endParaRPr>
          </a:p>
        </p:txBody>
      </p:sp>
      <p:sp>
        <p:nvSpPr>
          <p:cNvPr id="5" name="Content Placeholder 2"/>
          <p:cNvSpPr txBox="1">
            <a:spLocks/>
          </p:cNvSpPr>
          <p:nvPr/>
        </p:nvSpPr>
        <p:spPr bwMode="auto">
          <a:xfrm>
            <a:off x="804863" y="2824163"/>
            <a:ext cx="7848600" cy="561975"/>
          </a:xfrm>
          <a:prstGeom prst="rect">
            <a:avLst/>
          </a:prstGeom>
          <a:noFill/>
          <a:ln w="9525">
            <a:noFill/>
            <a:miter lim="800000"/>
            <a:headEnd/>
            <a:tailEnd/>
          </a:ln>
          <a:effectLst/>
        </p:spPr>
        <p:txBody>
          <a:bodyPr lIns="0" tIns="0" rIns="0" bIns="0"/>
          <a:lstStyle/>
          <a:p>
            <a:pPr>
              <a:spcBef>
                <a:spcPct val="20000"/>
              </a:spcBef>
              <a:buClr>
                <a:schemeClr val="tx1"/>
              </a:buClr>
              <a:buFont typeface="Monotype Sorts" pitchFamily="2" charset="2"/>
              <a:buNone/>
              <a:defRPr/>
            </a:pPr>
            <a:endParaRPr lang="en-US" kern="0" dirty="0">
              <a:latin typeface="+mn-lt"/>
            </a:endParaRPr>
          </a:p>
          <a:p>
            <a:pPr>
              <a:spcBef>
                <a:spcPct val="20000"/>
              </a:spcBef>
              <a:buClr>
                <a:schemeClr val="tx1"/>
              </a:buClr>
              <a:buFont typeface="Monotype Sorts" pitchFamily="2" charset="2"/>
              <a:buNone/>
              <a:defRPr/>
            </a:pPr>
            <a:endParaRPr lang="en-US" kern="0" dirty="0">
              <a:latin typeface="+mn-lt"/>
            </a:endParaRPr>
          </a:p>
          <a:p>
            <a:pPr>
              <a:spcBef>
                <a:spcPct val="20000"/>
              </a:spcBef>
              <a:buClr>
                <a:schemeClr val="tx1"/>
              </a:buClr>
              <a:buFont typeface="Monotype Sorts" pitchFamily="2" charset="2"/>
              <a:buNone/>
              <a:defRPr/>
            </a:pPr>
            <a:endParaRPr lang="en-US" kern="0" dirty="0">
              <a:latin typeface="+mn-lt"/>
            </a:endParaRPr>
          </a:p>
          <a:p>
            <a:pPr>
              <a:spcBef>
                <a:spcPct val="20000"/>
              </a:spcBef>
              <a:buClr>
                <a:schemeClr val="tx1"/>
              </a:buClr>
              <a:buFont typeface="Monotype Sorts" pitchFamily="2" charset="2"/>
              <a:buNone/>
              <a:defRPr/>
            </a:pPr>
            <a:endParaRPr lang="en-US" kern="0" dirty="0">
              <a:latin typeface="+mn-lt"/>
            </a:endParaRPr>
          </a:p>
        </p:txBody>
      </p:sp>
      <p:sp>
        <p:nvSpPr>
          <p:cNvPr id="106502" name="TextBox 6"/>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a:p>
        </p:txBody>
      </p:sp>
      <p:sp>
        <p:nvSpPr>
          <p:cNvPr id="106503" name="TextBox 9"/>
          <p:cNvSpPr txBox="1">
            <a:spLocks noChangeArrowheads="1"/>
          </p:cNvSpPr>
          <p:nvPr/>
        </p:nvSpPr>
        <p:spPr bwMode="auto">
          <a:xfrm>
            <a:off x="674688" y="2438400"/>
            <a:ext cx="8001000" cy="493713"/>
          </a:xfrm>
          <a:prstGeom prst="rect">
            <a:avLst/>
          </a:prstGeom>
          <a:solidFill>
            <a:srgbClr val="FFFFFF"/>
          </a:solidFill>
          <a:ln w="38100">
            <a:solidFill>
              <a:schemeClr val="tx2"/>
            </a:solidFill>
            <a:miter lim="800000"/>
            <a:headEnd/>
            <a:tailEnd/>
          </a:ln>
        </p:spPr>
        <p:txBody>
          <a:bodyPr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a:latin typeface="Courier New" pitchFamily="49" charset="0"/>
              </a:rPr>
              <a:t>array Month{6} $ 10;</a:t>
            </a:r>
          </a:p>
        </p:txBody>
      </p:sp>
      <p:graphicFrame>
        <p:nvGraphicFramePr>
          <p:cNvPr id="11" name="Table 10"/>
          <p:cNvGraphicFramePr>
            <a:graphicFrameLocks noGrp="1"/>
          </p:cNvGraphicFramePr>
          <p:nvPr/>
        </p:nvGraphicFramePr>
        <p:xfrm>
          <a:off x="652463" y="3468688"/>
          <a:ext cx="8077200" cy="1321055"/>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gridCol w="1346200">
                  <a:extLst>
                    <a:ext uri="{9D8B030D-6E8A-4147-A177-3AD203B41FA5}">
                      <a16:colId xmlns:a16="http://schemas.microsoft.com/office/drawing/2014/main" val="20003"/>
                    </a:ext>
                  </a:extLst>
                </a:gridCol>
                <a:gridCol w="1346200">
                  <a:extLst>
                    <a:ext uri="{9D8B030D-6E8A-4147-A177-3AD203B41FA5}">
                      <a16:colId xmlns:a16="http://schemas.microsoft.com/office/drawing/2014/main" val="20004"/>
                    </a:ext>
                  </a:extLst>
                </a:gridCol>
                <a:gridCol w="1346200">
                  <a:extLst>
                    <a:ext uri="{9D8B030D-6E8A-4147-A177-3AD203B41FA5}">
                      <a16:colId xmlns:a16="http://schemas.microsoft.com/office/drawing/2014/main" val="20005"/>
                    </a:ext>
                  </a:extLst>
                </a:gridCol>
              </a:tblGrid>
              <a:tr h="365664">
                <a:tc gridSpan="6">
                  <a:txBody>
                    <a:bodyPr/>
                    <a:lstStyle/>
                    <a:p>
                      <a:pPr algn="l"/>
                      <a:r>
                        <a:rPr lang="en-US" sz="2400" b="0" i="0" dirty="0">
                          <a:solidFill>
                            <a:srgbClr val="000000"/>
                          </a:solidFill>
                          <a:latin typeface="Arial"/>
                        </a:rPr>
                        <a:t>PDV</a:t>
                      </a:r>
                    </a:p>
                  </a:txBody>
                  <a:tcPr marL="0" marR="0" marT="0" marB="0" anchor="ctr">
                    <a:lnL w="28575" cmpd="sng">
                      <a:noFill/>
                    </a:lnL>
                    <a:lnR w="28575" cap="flat" cmpd="sng" algn="ctr">
                      <a:noFill/>
                      <a:prstDash val="solid"/>
                      <a:round/>
                      <a:headEnd type="none" w="med" len="med"/>
                      <a:tailEnd type="none" w="med" len="med"/>
                    </a:lnR>
                    <a:lnT w="28575" cmpd="sng">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mpd="sng">
                      <a:solidFill>
                        <a:srgbClr val="000000"/>
                      </a:solidFill>
                    </a:lnT>
                    <a:lnB w="12700" cmpd="sng">
                      <a:solidFill>
                        <a:srgbClr val="000000"/>
                      </a:solidFill>
                    </a:lnB>
                    <a:solidFill>
                      <a:srgbClr val="FFCC00"/>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mpd="sng">
                      <a:solidFill>
                        <a:srgbClr val="000000"/>
                      </a:solidFill>
                    </a:lnT>
                    <a:lnB w="12700" cmpd="sng">
                      <a:solidFill>
                        <a:srgbClr val="000000"/>
                      </a:solidFill>
                    </a:lnB>
                    <a:solidFill>
                      <a:srgbClr val="FFCC00"/>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mpd="sng">
                      <a:solidFill>
                        <a:srgbClr val="000000"/>
                      </a:solidFill>
                    </a:lnT>
                    <a:lnB w="12700" cmpd="sng">
                      <a:solidFill>
                        <a:srgbClr val="000000"/>
                      </a:solidFill>
                    </a:lnB>
                    <a:solidFill>
                      <a:srgbClr val="FFCC00"/>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mpd="sng">
                      <a:solidFill>
                        <a:srgbClr val="000000"/>
                      </a:solidFill>
                    </a:lnT>
                    <a:lnB w="12700" cmpd="sng">
                      <a:solidFill>
                        <a:srgbClr val="000000"/>
                      </a:solidFill>
                    </a:lnB>
                    <a:solidFill>
                      <a:srgbClr val="FFCC00"/>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28575" cmpd="sng">
                      <a:solidFill>
                        <a:srgbClr val="000000"/>
                      </a:solidFill>
                    </a:lnR>
                    <a:lnT w="28575" cmpd="sng">
                      <a:solidFill>
                        <a:srgbClr val="000000"/>
                      </a:solidFill>
                    </a:lnT>
                    <a:lnB w="12700" cmpd="sng">
                      <a:solidFill>
                        <a:srgbClr val="000000"/>
                      </a:solidFill>
                    </a:lnB>
                    <a:solidFill>
                      <a:srgbClr val="FFCC00"/>
                    </a:solidFill>
                  </a:tcPr>
                </a:tc>
                <a:extLst>
                  <a:ext uri="{0D108BD9-81ED-4DB2-BD59-A6C34878D82A}">
                    <a16:rowId xmlns:a16="http://schemas.microsoft.com/office/drawing/2014/main" val="10000"/>
                  </a:ext>
                </a:extLst>
              </a:tr>
              <a:tr h="609440">
                <a:tc>
                  <a:txBody>
                    <a:bodyPr/>
                    <a:lstStyle/>
                    <a:p>
                      <a:pPr algn="ctr"/>
                      <a:r>
                        <a:rPr lang="en-US" sz="2000" b="1" i="0" dirty="0">
                          <a:solidFill>
                            <a:srgbClr val="000000"/>
                          </a:solidFill>
                          <a:latin typeface="Arial"/>
                        </a:rPr>
                        <a:t> Month1</a:t>
                      </a:r>
                    </a:p>
                    <a:p>
                      <a:pPr algn="ctr"/>
                      <a:r>
                        <a:rPr lang="en-US" sz="2000" b="1" i="0" dirty="0">
                          <a:solidFill>
                            <a:srgbClr val="000000"/>
                          </a:solidFill>
                          <a:latin typeface="Arial"/>
                        </a:rPr>
                        <a:t>$ 10</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 Month2</a:t>
                      </a:r>
                    </a:p>
                    <a:p>
                      <a:pPr algn="ctr"/>
                      <a:r>
                        <a:rPr lang="en-US" sz="2000" b="1" i="0" dirty="0">
                          <a:solidFill>
                            <a:srgbClr val="000000"/>
                          </a:solidFill>
                          <a:latin typeface="Arial"/>
                        </a:rPr>
                        <a:t>$ 10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 Month3</a:t>
                      </a:r>
                    </a:p>
                    <a:p>
                      <a:pPr algn="ctr"/>
                      <a:r>
                        <a:rPr lang="en-US" sz="2000" b="1" i="0" dirty="0">
                          <a:solidFill>
                            <a:srgbClr val="000000"/>
                          </a:solidFill>
                          <a:latin typeface="Arial"/>
                        </a:rPr>
                        <a:t>$ 10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 Month4</a:t>
                      </a:r>
                    </a:p>
                    <a:p>
                      <a:pPr algn="ctr"/>
                      <a:r>
                        <a:rPr lang="en-US" sz="2000" b="1" i="0" dirty="0">
                          <a:solidFill>
                            <a:srgbClr val="000000"/>
                          </a:solidFill>
                          <a:latin typeface="Arial"/>
                        </a:rPr>
                        <a:t>$ 10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 Month5</a:t>
                      </a:r>
                    </a:p>
                    <a:p>
                      <a:pPr algn="ctr"/>
                      <a:r>
                        <a:rPr lang="en-US" sz="2000" b="1" i="0" dirty="0">
                          <a:solidFill>
                            <a:srgbClr val="000000"/>
                          </a:solidFill>
                          <a:latin typeface="Arial"/>
                        </a:rPr>
                        <a:t>$</a:t>
                      </a:r>
                      <a:r>
                        <a:rPr lang="en-US" sz="2000" b="1" i="0" baseline="0" dirty="0">
                          <a:solidFill>
                            <a:srgbClr val="000000"/>
                          </a:solidFill>
                          <a:latin typeface="Arial"/>
                        </a:rPr>
                        <a:t> 10</a:t>
                      </a: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 Month6</a:t>
                      </a:r>
                    </a:p>
                    <a:p>
                      <a:pPr algn="ctr"/>
                      <a:r>
                        <a:rPr lang="en-US" sz="2000" b="1" i="0" dirty="0">
                          <a:solidFill>
                            <a:srgbClr val="000000"/>
                          </a:solidFill>
                          <a:latin typeface="Arial"/>
                        </a:rPr>
                        <a:t>$ 10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5695">
                <a:tc>
                  <a:txBody>
                    <a:bodyPr/>
                    <a:lstStyle/>
                    <a:p>
                      <a:pPr algn="l"/>
                      <a:endParaRPr lang="en-US" sz="2000" b="1"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endParaRPr lang="en-US" sz="2000" b="1"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endParaRPr lang="en-US" sz="2000" b="1"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endParaRPr lang="en-US" sz="2000" b="1"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endParaRPr lang="en-US" sz="2000" b="1"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endParaRPr lang="en-US" sz="2000" b="1"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sashq\root\dept\PSD\GRAPHICS\Illustrations\Backgrounds\background_yellow_haze_round.png"/>
          <p:cNvPicPr>
            <a:picLocks noChangeAspect="1" noChangeArrowheads="1"/>
          </p:cNvPicPr>
          <p:nvPr/>
        </p:nvPicPr>
        <p:blipFill rotWithShape="1">
          <a:blip r:embed="rId4">
            <a:extLst>
              <a:ext uri="{28A0092B-C50C-407E-A947-70E740481C1C}">
                <a14:useLocalDpi xmlns:a14="http://schemas.microsoft.com/office/drawing/2010/main" val="0"/>
              </a:ext>
            </a:extLst>
          </a:blip>
          <a:srcRect b="12313"/>
          <a:stretch/>
        </p:blipFill>
        <p:spPr bwMode="auto">
          <a:xfrm>
            <a:off x="1324303" y="1713187"/>
            <a:ext cx="6695090" cy="5144813"/>
          </a:xfrm>
          <a:prstGeom prst="rect">
            <a:avLst/>
          </a:prstGeom>
          <a:noFill/>
          <a:extLst>
            <a:ext uri="{909E8E84-426E-40DD-AFC4-6F175D3DCCD1}">
              <a14:hiddenFill xmlns:a14="http://schemas.microsoft.com/office/drawing/2010/main">
                <a:solidFill>
                  <a:srgbClr val="FFFFFF"/>
                </a:solidFill>
              </a14:hiddenFill>
            </a:ext>
          </a:extLst>
        </p:spPr>
      </p:pic>
      <p:sp>
        <p:nvSpPr>
          <p:cNvPr id="107522" name="Rectangle 2"/>
          <p:cNvSpPr>
            <a:spLocks noGrp="1" noChangeArrowheads="1"/>
          </p:cNvSpPr>
          <p:nvPr>
            <p:ph type="title"/>
          </p:nvPr>
        </p:nvSpPr>
        <p:spPr/>
        <p:txBody>
          <a:bodyPr/>
          <a:lstStyle/>
          <a:p>
            <a:r>
              <a:rPr lang="en-US"/>
              <a:t>Business Scenario</a:t>
            </a:r>
          </a:p>
        </p:txBody>
      </p:sp>
      <p:sp>
        <p:nvSpPr>
          <p:cNvPr id="107523" name="Rectangle 3"/>
          <p:cNvSpPr>
            <a:spLocks noGrp="1" noChangeArrowheads="1"/>
          </p:cNvSpPr>
          <p:nvPr>
            <p:ph idx="1"/>
          </p:nvPr>
        </p:nvSpPr>
        <p:spPr>
          <a:xfrm>
            <a:off x="723900" y="1124114"/>
            <a:ext cx="7769225" cy="4267200"/>
          </a:xfrm>
        </p:spPr>
        <p:txBody>
          <a:bodyPr/>
          <a:lstStyle/>
          <a:p>
            <a:r>
              <a:rPr lang="en-US" dirty="0"/>
              <a:t>Using </a:t>
            </a:r>
            <a:r>
              <a:rPr lang="en-US" b="1" dirty="0" err="1">
                <a:latin typeface="Arial"/>
              </a:rPr>
              <a:t>orion.employee_donations</a:t>
            </a:r>
            <a:r>
              <a:rPr lang="en-US" dirty="0"/>
              <a:t> as input, calculate the percentage that each quarterly contribution represents of the employee’s total annual contribution. Create four new variables to hold the percentages. </a:t>
            </a:r>
          </a:p>
          <a:p>
            <a:endParaRPr lang="en-US" sz="800" dirty="0"/>
          </a:p>
        </p:txBody>
      </p:sp>
      <p:sp>
        <p:nvSpPr>
          <p:cNvPr id="5" name="Slide Number Placeholder 3"/>
          <p:cNvSpPr>
            <a:spLocks noGrp="1"/>
          </p:cNvSpPr>
          <p:nvPr>
            <p:ph type="sldNum" sz="quarter" idx="10"/>
          </p:nvPr>
        </p:nvSpPr>
        <p:spPr/>
        <p:txBody>
          <a:bodyPr/>
          <a:lstStyle/>
          <a:p>
            <a:pPr>
              <a:defRPr/>
            </a:pPr>
            <a:fld id="{5303A53F-AE78-4087-B4D5-300E45A3398B}" type="slidenum">
              <a:rPr lang="en-US"/>
              <a:pPr>
                <a:defRPr/>
              </a:pPr>
              <a:t>89</a:t>
            </a:fld>
            <a:endParaRPr lang="en-US" b="0" dirty="0">
              <a:latin typeface="Times New Roman" pitchFamily="18" charset="0"/>
            </a:endParaRPr>
          </a:p>
        </p:txBody>
      </p:sp>
      <p:pic>
        <p:nvPicPr>
          <p:cNvPr id="1026" name="Picture 2" descr="\\sashq\root\dept\PSD\GRAPHICS\Illustrations\Arrows\arrow_swoop_r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867773">
            <a:off x="4408515" y="4127204"/>
            <a:ext cx="847724" cy="62009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1316756" y="2882622"/>
            <a:ext cx="7031242" cy="1087477"/>
            <a:chOff x="1718469" y="2882622"/>
            <a:chExt cx="7031242" cy="1087477"/>
          </a:xfrm>
        </p:grpSpPr>
        <p:sp>
          <p:nvSpPr>
            <p:cNvPr id="107525" name="Text Box 5"/>
            <p:cNvSpPr txBox="1">
              <a:spLocks noChangeArrowheads="1"/>
            </p:cNvSpPr>
            <p:nvPr/>
          </p:nvSpPr>
          <p:spPr bwMode="auto">
            <a:xfrm>
              <a:off x="1718469" y="2882622"/>
              <a:ext cx="5994400" cy="1087477"/>
            </a:xfrm>
            <a:prstGeom prst="rect">
              <a:avLst/>
            </a:prstGeom>
            <a:solidFill>
              <a:srgbClr val="FFFFFF"/>
            </a:solidFill>
            <a:ln w="38100">
              <a:solidFill>
                <a:schemeClr val="tx2"/>
              </a:solidFill>
              <a:miter lim="800000"/>
              <a:headEnd type="none" w="sm" len="sm"/>
              <a:tailEnd type="none" w="sm" len="sm"/>
            </a:ln>
          </p:spPr>
          <p:txBody>
            <a:bodyPr lIns="92075" tIns="50800" rIns="92075" bIns="50800">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Employee_ID</a:t>
              </a:r>
              <a:r>
                <a:rPr lang="en-US" sz="1600" b="1" dirty="0">
                  <a:solidFill>
                    <a:srgbClr val="000000"/>
                  </a:solidFill>
                  <a:latin typeface="SAS Monospace" pitchFamily="49" charset="0"/>
                </a:rPr>
                <a:t>  Qtr1    Qtr2    Qtr3    Qtr4</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120265      .       .       .      25</a:t>
              </a:r>
            </a:p>
            <a:p>
              <a:r>
                <a:rPr lang="en-US" sz="1600" b="1" dirty="0">
                  <a:solidFill>
                    <a:srgbClr val="000000"/>
                  </a:solidFill>
                  <a:latin typeface="SAS Monospace" pitchFamily="49" charset="0"/>
                </a:rPr>
                <a:t>     120267     15      15      15      15</a:t>
              </a:r>
            </a:p>
          </p:txBody>
        </p:sp>
        <p:pic>
          <p:nvPicPr>
            <p:cNvPr id="15" name="Picture 4" descr="L:\graphics\money_noTex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632159">
              <a:off x="7138482" y="3015806"/>
              <a:ext cx="1611229" cy="8211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723900" y="4921779"/>
            <a:ext cx="8216955" cy="1289655"/>
            <a:chOff x="723900" y="4921779"/>
            <a:chExt cx="8216955" cy="1289655"/>
          </a:xfrm>
        </p:grpSpPr>
        <p:sp>
          <p:nvSpPr>
            <p:cNvPr id="13" name="Rectangle 10"/>
            <p:cNvSpPr>
              <a:spLocks noChangeArrowheads="1"/>
            </p:cNvSpPr>
            <p:nvPr/>
          </p:nvSpPr>
          <p:spPr bwMode="auto">
            <a:xfrm>
              <a:off x="723900" y="5123957"/>
              <a:ext cx="7983538" cy="1087477"/>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sz="1600" b="1" dirty="0" err="1">
                  <a:solidFill>
                    <a:srgbClr val="000000"/>
                  </a:solidFill>
                  <a:latin typeface="SAS Monospace" pitchFamily="49" charset="0"/>
                </a:rPr>
                <a:t>Employee_ID</a:t>
              </a:r>
              <a:r>
                <a:rPr lang="en-US" sz="1600" b="1" dirty="0">
                  <a:solidFill>
                    <a:srgbClr val="000000"/>
                  </a:solidFill>
                  <a:latin typeface="SAS Monospace" pitchFamily="49" charset="0"/>
                </a:rPr>
                <a:t>    Percent1    Percent2    Percent3    Percent4</a:t>
              </a:r>
            </a:p>
            <a:p>
              <a:pPr eaLnBrk="0" hangingPunct="0"/>
              <a:endParaRPr lang="en-US" sz="1600" b="1" dirty="0">
                <a:solidFill>
                  <a:srgbClr val="000000"/>
                </a:solidFill>
                <a:latin typeface="SAS Monospace" pitchFamily="49" charset="0"/>
              </a:endParaRPr>
            </a:p>
            <a:p>
              <a:pPr eaLnBrk="0" hangingPunct="0"/>
              <a:r>
                <a:rPr lang="en-US" sz="1600" b="1" dirty="0">
                  <a:solidFill>
                    <a:srgbClr val="000000"/>
                  </a:solidFill>
                  <a:latin typeface="SAS Monospace" pitchFamily="49" charset="0"/>
                </a:rPr>
                <a:t>     120265        .           .           .         100%</a:t>
              </a:r>
            </a:p>
            <a:p>
              <a:pPr eaLnBrk="0" hangingPunct="0"/>
              <a:r>
                <a:rPr lang="en-US" sz="1600" b="1" dirty="0">
                  <a:solidFill>
                    <a:srgbClr val="000000"/>
                  </a:solidFill>
                  <a:latin typeface="SAS Monospace" pitchFamily="49" charset="0"/>
                </a:rPr>
                <a:t>     120267       25%         25%         25%         25%</a:t>
              </a:r>
            </a:p>
          </p:txBody>
        </p:sp>
        <p:sp>
          <p:nvSpPr>
            <p:cNvPr id="18" name="Text Box 21"/>
            <p:cNvSpPr txBox="1">
              <a:spLocks noChangeArrowheads="1"/>
            </p:cNvSpPr>
            <p:nvPr>
              <p:custDataLst>
                <p:tags r:id="rId1"/>
              </p:custDataLst>
            </p:nvPr>
          </p:nvSpPr>
          <p:spPr bwMode="auto">
            <a:xfrm>
              <a:off x="8278485" y="4921779"/>
              <a:ext cx="662370" cy="856645"/>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4400" b="1" dirty="0">
                  <a:latin typeface="Arial"/>
                </a:rPr>
                <a:t>%</a:t>
              </a:r>
              <a:endParaRPr lang="en-US" sz="4400" b="1" dirty="0">
                <a:solidFill>
                  <a:srgbClr val="FFFFFF"/>
                </a:solidFill>
                <a:latin typeface="Arial"/>
              </a:endParaRPr>
            </a:p>
          </p:txBody>
        </p:sp>
      </p:grpSp>
    </p:spTree>
    <p:extLst>
      <p:ext uri="{BB962C8B-B14F-4D97-AF65-F5344CB8AC3E}">
        <p14:creationId xmlns:p14="http://schemas.microsoft.com/office/powerpoint/2010/main" val="55984428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7.01 Short </a:t>
            </a:r>
            <a:r>
              <a:rPr lang="en-US" dirty="0"/>
              <a:t>Answer Poll</a:t>
            </a:r>
          </a:p>
        </p:txBody>
      </p:sp>
      <p:sp>
        <p:nvSpPr>
          <p:cNvPr id="3075" name="Rectangle 5"/>
          <p:cNvSpPr>
            <a:spLocks noGrp="1" noChangeArrowheads="1"/>
          </p:cNvSpPr>
          <p:nvPr>
            <p:ph idx="1"/>
          </p:nvPr>
        </p:nvSpPr>
        <p:spPr>
          <a:xfrm>
            <a:off x="685800" y="1048105"/>
            <a:ext cx="7848600" cy="4264025"/>
          </a:xfrm>
        </p:spPr>
        <p:txBody>
          <a:bodyPr/>
          <a:lstStyle/>
          <a:p>
            <a:r>
              <a:rPr lang="en-US" dirty="0"/>
              <a:t>What are the final values of the index variables after the following DO statements execute?</a:t>
            </a:r>
          </a:p>
          <a:p>
            <a:pPr marL="0" indent="0"/>
            <a:endParaRPr lang="en-US" dirty="0"/>
          </a:p>
        </p:txBody>
      </p:sp>
      <p:sp>
        <p:nvSpPr>
          <p:cNvPr id="4" name="TextBox 8"/>
          <p:cNvSpPr txBox="1">
            <a:spLocks noChangeArrowheads="1"/>
          </p:cNvSpPr>
          <p:nvPr/>
        </p:nvSpPr>
        <p:spPr bwMode="auto">
          <a:xfrm>
            <a:off x="736600" y="1970088"/>
            <a:ext cx="8169275" cy="3632200"/>
          </a:xfrm>
          <a:prstGeom prst="rect">
            <a:avLst/>
          </a:prstGeom>
          <a:solidFill>
            <a:srgbClr val="FFFFFF"/>
          </a:solidFill>
          <a:ln w="38100">
            <a:solidFill>
              <a:schemeClr val="tx2"/>
            </a:solidFill>
            <a:miter lim="800000"/>
            <a:headEnd/>
            <a:tailEnd/>
          </a:ln>
        </p:spPr>
        <p:txBody>
          <a:bodyPr lIns="88900" tIns="88900" rIns="88900" bIns="88900">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do i=1 to 5;    </a:t>
            </a:r>
          </a:p>
          <a:p>
            <a:pPr>
              <a:lnSpc>
                <a:spcPct val="85000"/>
              </a:lnSpc>
            </a:pPr>
            <a:r>
              <a:rPr lang="en-US" b="1" dirty="0">
                <a:latin typeface="Courier New" pitchFamily="49" charset="0"/>
              </a:rPr>
              <a:t>	…</a:t>
            </a:r>
          </a:p>
          <a:p>
            <a:pPr>
              <a:lnSpc>
                <a:spcPct val="85000"/>
              </a:lnSpc>
            </a:pPr>
            <a:r>
              <a:rPr lang="en-US" b="1" dirty="0">
                <a:latin typeface="Courier New" pitchFamily="49" charset="0"/>
              </a:rPr>
              <a:t>end;				1 2 3 4 5 6</a:t>
            </a:r>
          </a:p>
          <a:p>
            <a:pPr>
              <a:lnSpc>
                <a:spcPct val="85000"/>
              </a:lnSpc>
            </a:pPr>
            <a:r>
              <a:rPr lang="en-US" b="1" dirty="0">
                <a:latin typeface="Courier New" pitchFamily="49" charset="0"/>
              </a:rPr>
              <a:t>	 				</a:t>
            </a:r>
          </a:p>
          <a:p>
            <a:pPr>
              <a:lnSpc>
                <a:spcPct val="85000"/>
              </a:lnSpc>
            </a:pPr>
            <a:r>
              <a:rPr lang="en-US" b="1" dirty="0">
                <a:latin typeface="Courier New" pitchFamily="49" charset="0"/>
              </a:rPr>
              <a:t>do j=2 to 8 by 2;</a:t>
            </a:r>
          </a:p>
          <a:p>
            <a:pPr>
              <a:lnSpc>
                <a:spcPct val="85000"/>
              </a:lnSpc>
            </a:pPr>
            <a:r>
              <a:rPr lang="en-US" b="1" dirty="0">
                <a:latin typeface="Courier New" pitchFamily="49" charset="0"/>
              </a:rPr>
              <a:t>	…</a:t>
            </a:r>
          </a:p>
          <a:p>
            <a:pPr>
              <a:lnSpc>
                <a:spcPct val="85000"/>
              </a:lnSpc>
            </a:pPr>
            <a:r>
              <a:rPr lang="en-US" b="1" dirty="0">
                <a:latin typeface="Courier New" pitchFamily="49" charset="0"/>
              </a:rPr>
              <a:t>end;				 </a:t>
            </a:r>
          </a:p>
          <a:p>
            <a:pPr>
              <a:lnSpc>
                <a:spcPct val="85000"/>
              </a:lnSpc>
            </a:pPr>
            <a:r>
              <a:rPr lang="en-US" b="1" dirty="0">
                <a:latin typeface="Courier New" pitchFamily="49" charset="0"/>
              </a:rPr>
              <a:t>	 	</a:t>
            </a:r>
          </a:p>
          <a:p>
            <a:pPr>
              <a:lnSpc>
                <a:spcPct val="85000"/>
              </a:lnSpc>
            </a:pPr>
            <a:r>
              <a:rPr lang="en-US" b="1" dirty="0">
                <a:latin typeface="Courier New" pitchFamily="49" charset="0"/>
              </a:rPr>
              <a:t>do k=10 to 2 by -2;</a:t>
            </a:r>
          </a:p>
          <a:p>
            <a:pPr>
              <a:lnSpc>
                <a:spcPct val="85000"/>
              </a:lnSpc>
            </a:pPr>
            <a:r>
              <a:rPr lang="en-US" b="1" dirty="0">
                <a:latin typeface="Courier New" pitchFamily="49" charset="0"/>
              </a:rPr>
              <a:t>   …</a:t>
            </a:r>
          </a:p>
          <a:p>
            <a:pPr>
              <a:lnSpc>
                <a:spcPct val="85000"/>
              </a:lnSpc>
            </a:pPr>
            <a:r>
              <a:rPr lang="en-US" b="1" dirty="0">
                <a:latin typeface="Courier New" pitchFamily="49" charset="0"/>
              </a:rPr>
              <a:t>end;				 </a:t>
            </a:r>
          </a:p>
        </p:txBody>
      </p:sp>
      <p:sp>
        <p:nvSpPr>
          <p:cNvPr id="5" name="Text Box 8"/>
          <p:cNvSpPr txBox="1">
            <a:spLocks noChangeArrowheads="1"/>
          </p:cNvSpPr>
          <p:nvPr/>
        </p:nvSpPr>
        <p:spPr bwMode="auto">
          <a:xfrm>
            <a:off x="6137571" y="1510988"/>
            <a:ext cx="2573452" cy="918200"/>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dirty="0">
                <a:solidFill>
                  <a:srgbClr val="000000"/>
                </a:solidFill>
                <a:latin typeface="Arial"/>
              </a:rPr>
              <a:t>The final value </a:t>
            </a:r>
            <a:br>
              <a:rPr lang="en-US" sz="2000" dirty="0">
                <a:solidFill>
                  <a:srgbClr val="000000"/>
                </a:solidFill>
              </a:rPr>
            </a:br>
            <a:r>
              <a:rPr lang="en-US" dirty="0">
                <a:solidFill>
                  <a:srgbClr val="000000"/>
                </a:solidFill>
                <a:latin typeface="Arial"/>
              </a:rPr>
              <a:t>is highlighted. </a:t>
            </a:r>
          </a:p>
        </p:txBody>
      </p:sp>
      <p:sp>
        <p:nvSpPr>
          <p:cNvPr id="6" name="Rectangle 5"/>
          <p:cNvSpPr/>
          <p:nvPr>
            <p:custDataLst>
              <p:tags r:id="rId2"/>
            </p:custDataLst>
          </p:nvPr>
        </p:nvSpPr>
        <p:spPr bwMode="auto">
          <a:xfrm>
            <a:off x="6308725" y="2680780"/>
            <a:ext cx="18262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Creating Variables with Arrays</a:t>
            </a:r>
          </a:p>
        </p:txBody>
      </p:sp>
      <p:sp>
        <p:nvSpPr>
          <p:cNvPr id="108547" name="Rectangle 3"/>
          <p:cNvSpPr>
            <a:spLocks noGrp="1" noChangeArrowheads="1"/>
          </p:cNvSpPr>
          <p:nvPr>
            <p:ph idx="1"/>
          </p:nvPr>
        </p:nvSpPr>
        <p:spPr/>
        <p:txBody>
          <a:bodyPr/>
          <a:lstStyle/>
          <a:p>
            <a:endParaRPr lang="en-US"/>
          </a:p>
          <a:p>
            <a:endParaRPr lang="en-US"/>
          </a:p>
          <a:p>
            <a:endParaRPr lang="en-US"/>
          </a:p>
        </p:txBody>
      </p:sp>
      <p:sp>
        <p:nvSpPr>
          <p:cNvPr id="10" name="Slide Number Placeholder 3"/>
          <p:cNvSpPr>
            <a:spLocks noGrp="1"/>
          </p:cNvSpPr>
          <p:nvPr>
            <p:ph type="sldNum" sz="quarter" idx="10"/>
          </p:nvPr>
        </p:nvSpPr>
        <p:spPr/>
        <p:txBody>
          <a:bodyPr/>
          <a:lstStyle/>
          <a:p>
            <a:pPr>
              <a:defRPr/>
            </a:pPr>
            <a:fld id="{320D4425-6EC1-4520-829B-C6622538A150}" type="slidenum">
              <a:rPr lang="en-US"/>
              <a:pPr>
                <a:defRPr/>
              </a:pPr>
              <a:t>90</a:t>
            </a:fld>
            <a:endParaRPr lang="en-US" b="0" dirty="0">
              <a:latin typeface="Times New Roman" pitchFamily="18" charset="0"/>
            </a:endParaRPr>
          </a:p>
        </p:txBody>
      </p:sp>
      <p:sp>
        <p:nvSpPr>
          <p:cNvPr id="108549" name="Text Box 13"/>
          <p:cNvSpPr txBox="1">
            <a:spLocks noChangeArrowheads="1"/>
          </p:cNvSpPr>
          <p:nvPr/>
        </p:nvSpPr>
        <p:spPr bwMode="auto">
          <a:xfrm>
            <a:off x="685800" y="1066800"/>
            <a:ext cx="7662863" cy="294005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solidFill>
                  <a:srgbClr val="000000"/>
                </a:solidFill>
                <a:latin typeface="Courier New" pitchFamily="49" charset="0"/>
              </a:rPr>
              <a:t>data percent(drop=i);              </a:t>
            </a:r>
          </a:p>
          <a:p>
            <a:pPr>
              <a:lnSpc>
                <a:spcPct val="85000"/>
              </a:lnSpc>
            </a:pPr>
            <a:r>
              <a:rPr lang="en-US" b="1" dirty="0">
                <a:solidFill>
                  <a:srgbClr val="000000"/>
                </a:solidFill>
                <a:latin typeface="Courier New" pitchFamily="49" charset="0"/>
              </a:rPr>
              <a:t>   set </a:t>
            </a:r>
            <a:r>
              <a:rPr lang="en-US" b="1" dirty="0" err="1">
                <a:solidFill>
                  <a:srgbClr val="000000"/>
                </a:solidFill>
                <a:latin typeface="Courier New" pitchFamily="49" charset="0"/>
              </a:rPr>
              <a:t>orion.employee_donations</a:t>
            </a:r>
            <a:r>
              <a:rPr lang="en-US" b="1" dirty="0">
                <a:solidFill>
                  <a:srgbClr val="000000"/>
                </a:solidFill>
                <a:latin typeface="Courier New" pitchFamily="49" charset="0"/>
              </a:rPr>
              <a:t>;</a:t>
            </a:r>
          </a:p>
          <a:p>
            <a:pPr>
              <a:lnSpc>
                <a:spcPct val="85000"/>
              </a:lnSpc>
            </a:pPr>
            <a:r>
              <a:rPr lang="en-US" b="1" dirty="0">
                <a:solidFill>
                  <a:srgbClr val="000000"/>
                </a:solidFill>
                <a:latin typeface="Courier New" pitchFamily="49" charset="0"/>
              </a:rPr>
              <a:t>   array </a:t>
            </a:r>
            <a:r>
              <a:rPr lang="en-US" b="1" dirty="0" err="1">
                <a:solidFill>
                  <a:srgbClr val="000000"/>
                </a:solidFill>
                <a:latin typeface="Courier New" pitchFamily="49" charset="0"/>
              </a:rPr>
              <a:t>Contrib</a:t>
            </a:r>
            <a:r>
              <a:rPr lang="en-US" b="1" dirty="0">
                <a:latin typeface="Courier New" pitchFamily="49" charset="0"/>
              </a:rPr>
              <a:t>{4} Qtr1-Qtr4;</a:t>
            </a:r>
          </a:p>
          <a:p>
            <a:pPr>
              <a:lnSpc>
                <a:spcPct val="85000"/>
              </a:lnSpc>
            </a:pPr>
            <a:r>
              <a:rPr lang="en-US" b="1" dirty="0">
                <a:latin typeface="Courier New" pitchFamily="49" charset="0"/>
              </a:rPr>
              <a:t>   array Percent{4};</a:t>
            </a:r>
          </a:p>
          <a:p>
            <a:pPr>
              <a:lnSpc>
                <a:spcPct val="85000"/>
              </a:lnSpc>
            </a:pPr>
            <a:r>
              <a:rPr lang="en-US" b="1" dirty="0">
                <a:latin typeface="Courier New" pitchFamily="49" charset="0"/>
              </a:rPr>
              <a:t>   Total=sum(of </a:t>
            </a:r>
            <a:r>
              <a:rPr lang="en-US" b="1" dirty="0" err="1">
                <a:solidFill>
                  <a:srgbClr val="000000"/>
                </a:solidFill>
                <a:latin typeface="Courier New" pitchFamily="49" charset="0"/>
              </a:rPr>
              <a:t>contrib</a:t>
            </a:r>
            <a:r>
              <a:rPr lang="en-US" b="1" dirty="0">
                <a:latin typeface="Courier New" pitchFamily="49" charset="0"/>
              </a:rPr>
              <a:t>{*});           </a:t>
            </a:r>
          </a:p>
          <a:p>
            <a:pPr>
              <a:lnSpc>
                <a:spcPct val="85000"/>
              </a:lnSpc>
            </a:pPr>
            <a:r>
              <a:rPr lang="en-US" b="1" dirty="0">
                <a:latin typeface="Courier New" pitchFamily="49" charset="0"/>
              </a:rPr>
              <a:t>   do i=1 to 4;     </a:t>
            </a:r>
          </a:p>
          <a:p>
            <a:pPr>
              <a:lnSpc>
                <a:spcPct val="85000"/>
              </a:lnSpc>
            </a:pPr>
            <a:r>
              <a:rPr lang="en-US" b="1" dirty="0">
                <a:latin typeface="Courier New" pitchFamily="49" charset="0"/>
              </a:rPr>
              <a:t>      percent{i}=</a:t>
            </a:r>
            <a:r>
              <a:rPr lang="en-US" b="1" dirty="0" err="1">
                <a:latin typeface="Courier New" pitchFamily="49" charset="0"/>
              </a:rPr>
              <a:t>contrib</a:t>
            </a:r>
            <a:r>
              <a:rPr lang="en-US" b="1" dirty="0">
                <a:latin typeface="Courier New" pitchFamily="49" charset="0"/>
              </a:rPr>
              <a:t>{i}/total;</a:t>
            </a:r>
          </a:p>
          <a:p>
            <a:pPr>
              <a:lnSpc>
                <a:spcPct val="85000"/>
              </a:lnSpc>
            </a:pPr>
            <a:r>
              <a:rPr lang="en-US" b="1" dirty="0">
                <a:latin typeface="Courier New" pitchFamily="49" charset="0"/>
              </a:rPr>
              <a:t>   end;                               </a:t>
            </a:r>
          </a:p>
          <a:p>
            <a:pPr>
              <a:lnSpc>
                <a:spcPct val="85000"/>
              </a:lnSpc>
            </a:pPr>
            <a:r>
              <a:rPr lang="en-US" b="1" dirty="0">
                <a:latin typeface="Courier New" pitchFamily="49" charset="0"/>
              </a:rPr>
              <a:t>run; </a:t>
            </a:r>
          </a:p>
        </p:txBody>
      </p:sp>
      <p:sp>
        <p:nvSpPr>
          <p:cNvPr id="108550" name="Text Box 5"/>
          <p:cNvSpPr txBox="1">
            <a:spLocks noChangeArrowheads="1"/>
          </p:cNvSpPr>
          <p:nvPr/>
        </p:nvSpPr>
        <p:spPr bwMode="auto">
          <a:xfrm>
            <a:off x="723900" y="4313238"/>
            <a:ext cx="7822941"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dirty="0"/>
              <a:t>The second ARRAY statement creates four numeric variables: </a:t>
            </a:r>
            <a:r>
              <a:rPr lang="en-US" b="1" dirty="0">
                <a:latin typeface="Arial"/>
              </a:rPr>
              <a:t>Percent1</a:t>
            </a:r>
            <a:r>
              <a:rPr lang="en-US" dirty="0"/>
              <a:t>, </a:t>
            </a:r>
            <a:r>
              <a:rPr lang="en-US" b="1" dirty="0">
                <a:latin typeface="Arial"/>
              </a:rPr>
              <a:t>Percent2</a:t>
            </a:r>
            <a:r>
              <a:rPr lang="en-US" dirty="0"/>
              <a:t>, </a:t>
            </a:r>
            <a:r>
              <a:rPr lang="en-US" b="1" dirty="0">
                <a:latin typeface="Arial"/>
              </a:rPr>
              <a:t>Percent3</a:t>
            </a:r>
            <a:r>
              <a:rPr lang="en-US" dirty="0"/>
              <a:t>, and </a:t>
            </a:r>
            <a:r>
              <a:rPr lang="en-US" b="1" dirty="0">
                <a:latin typeface="Arial"/>
              </a:rPr>
              <a:t>Percent4</a:t>
            </a:r>
            <a:r>
              <a:rPr lang="en-US" dirty="0"/>
              <a:t>. </a:t>
            </a:r>
          </a:p>
        </p:txBody>
      </p:sp>
      <p:sp>
        <p:nvSpPr>
          <p:cNvPr id="108551" name="Text Box 7"/>
          <p:cNvSpPr txBox="1">
            <a:spLocks noChangeArrowheads="1"/>
          </p:cNvSpPr>
          <p:nvPr/>
        </p:nvSpPr>
        <p:spPr bwMode="auto">
          <a:xfrm>
            <a:off x="6705600" y="6381750"/>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1">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endParaRPr lang="en-US" sz="1800" b="1" noProof="1">
              <a:solidFill>
                <a:schemeClr val="tx2"/>
              </a:solidFill>
              <a:cs typeface="Times New Roman" pitchFamily="18" charset="0"/>
            </a:endParaRPr>
          </a:p>
        </p:txBody>
      </p:sp>
      <p:sp>
        <p:nvSpPr>
          <p:cNvPr id="108552" name="Text Box 9"/>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p207d14</a:t>
            </a:r>
          </a:p>
        </p:txBody>
      </p:sp>
      <p:sp>
        <p:nvSpPr>
          <p:cNvPr id="108553" name="Text Box 12"/>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08554" name="Rectangle 15"/>
          <p:cNvSpPr>
            <a:spLocks noChangeArrowheads="1"/>
          </p:cNvSpPr>
          <p:nvPr>
            <p:custDataLst>
              <p:tags r:id="rId1"/>
            </p:custDataLst>
          </p:nvPr>
        </p:nvSpPr>
        <p:spPr bwMode="auto">
          <a:xfrm>
            <a:off x="1277938" y="2044700"/>
            <a:ext cx="312896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Output: Creating Variables with Arrays</a:t>
            </a:r>
          </a:p>
        </p:txBody>
      </p:sp>
      <p:sp>
        <p:nvSpPr>
          <p:cNvPr id="109571" name="Rectangle 3"/>
          <p:cNvSpPr>
            <a:spLocks noGrp="1" noChangeArrowheads="1"/>
          </p:cNvSpPr>
          <p:nvPr>
            <p:ph idx="1"/>
          </p:nvPr>
        </p:nvSpPr>
        <p:spPr/>
        <p:txBody>
          <a:bodyPr/>
          <a:lstStyle/>
          <a:p>
            <a:endParaRPr lang="en-US" dirty="0"/>
          </a:p>
          <a:p>
            <a:endParaRPr lang="en-US" dirty="0"/>
          </a:p>
          <a:p>
            <a:endParaRPr lang="en-US" dirty="0"/>
          </a:p>
          <a:p>
            <a:endParaRPr lang="en-US" dirty="0"/>
          </a:p>
        </p:txBody>
      </p:sp>
      <p:sp>
        <p:nvSpPr>
          <p:cNvPr id="8" name="Slide Number Placeholder 3"/>
          <p:cNvSpPr>
            <a:spLocks noGrp="1"/>
          </p:cNvSpPr>
          <p:nvPr>
            <p:ph type="sldNum" sz="quarter" idx="10"/>
          </p:nvPr>
        </p:nvSpPr>
        <p:spPr/>
        <p:txBody>
          <a:bodyPr/>
          <a:lstStyle/>
          <a:p>
            <a:pPr>
              <a:defRPr/>
            </a:pPr>
            <a:fld id="{3FE5FAFA-12ED-4F3F-AE7F-E94A10768A83}" type="slidenum">
              <a:rPr lang="en-US"/>
              <a:pPr>
                <a:defRPr/>
              </a:pPr>
              <a:t>91</a:t>
            </a:fld>
            <a:endParaRPr lang="en-US" b="0" dirty="0">
              <a:latin typeface="Times New Roman" pitchFamily="18" charset="0"/>
            </a:endParaRPr>
          </a:p>
        </p:txBody>
      </p:sp>
      <p:sp>
        <p:nvSpPr>
          <p:cNvPr id="109573" name="Text Box 5"/>
          <p:cNvSpPr txBox="1">
            <a:spLocks noChangeArrowheads="1"/>
          </p:cNvSpPr>
          <p:nvPr/>
        </p:nvSpPr>
        <p:spPr bwMode="auto">
          <a:xfrm>
            <a:off x="669925" y="1042988"/>
            <a:ext cx="8058150" cy="1517650"/>
          </a:xfrm>
          <a:prstGeom prst="rect">
            <a:avLst/>
          </a:prstGeom>
          <a:solidFill>
            <a:srgbClr val="FFFFFF"/>
          </a:solidFill>
          <a:ln w="28575">
            <a:solidFill>
              <a:schemeClr val="tx2"/>
            </a:solidFill>
            <a:miter lim="800000"/>
            <a:headEnd type="none" w="sm" len="sm"/>
            <a:tailEnd type="none" w="sm" len="sm"/>
          </a:ln>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err="1">
                <a:solidFill>
                  <a:srgbClr val="000000"/>
                </a:solidFill>
                <a:latin typeface="Courier New" pitchFamily="49" charset="0"/>
              </a:rPr>
              <a:t>proc</a:t>
            </a:r>
            <a:r>
              <a:rPr lang="en-US" b="1" dirty="0">
                <a:solidFill>
                  <a:srgbClr val="000000"/>
                </a:solidFill>
                <a:latin typeface="Courier New" pitchFamily="49" charset="0"/>
              </a:rPr>
              <a:t> print data=percent </a:t>
            </a:r>
            <a:r>
              <a:rPr lang="en-US" b="1" dirty="0" err="1">
                <a:solidFill>
                  <a:srgbClr val="000000"/>
                </a:solidFill>
                <a:latin typeface="Courier New" pitchFamily="49" charset="0"/>
              </a:rPr>
              <a:t>noobs</a:t>
            </a:r>
            <a:r>
              <a:rPr lang="en-US" b="1" dirty="0">
                <a:solidFill>
                  <a:srgbClr val="000000"/>
                </a:solidFill>
                <a:latin typeface="Courier New" pitchFamily="49" charset="0"/>
              </a:rPr>
              <a:t>;</a:t>
            </a:r>
          </a:p>
          <a:p>
            <a:r>
              <a:rPr lang="en-US" b="1" dirty="0">
                <a:solidFill>
                  <a:srgbClr val="000000"/>
                </a:solidFill>
                <a:latin typeface="Courier New" pitchFamily="49" charset="0"/>
              </a:rPr>
              <a:t>   </a:t>
            </a:r>
            <a:r>
              <a:rPr lang="en-US" b="1" dirty="0" err="1">
                <a:solidFill>
                  <a:srgbClr val="000000"/>
                </a:solidFill>
                <a:latin typeface="Courier New" pitchFamily="49" charset="0"/>
              </a:rPr>
              <a:t>var</a:t>
            </a:r>
            <a:r>
              <a:rPr lang="en-US" b="1" dirty="0">
                <a:latin typeface="Courier New" pitchFamily="49" charset="0"/>
              </a:rPr>
              <a:t> </a:t>
            </a:r>
            <a:r>
              <a:rPr lang="en-US" b="1" dirty="0" err="1">
                <a:latin typeface="Courier New" pitchFamily="49" charset="0"/>
              </a:rPr>
              <a:t>Employee_ID</a:t>
            </a:r>
            <a:r>
              <a:rPr lang="en-US" b="1" dirty="0">
                <a:latin typeface="Courier New" pitchFamily="49" charset="0"/>
              </a:rPr>
              <a:t> Percent1-Percent4;</a:t>
            </a:r>
          </a:p>
          <a:p>
            <a:r>
              <a:rPr lang="en-US" b="1" dirty="0">
                <a:latin typeface="Courier New" pitchFamily="49" charset="0"/>
              </a:rPr>
              <a:t>   format Percent1-Percent4 percent6.;</a:t>
            </a:r>
          </a:p>
          <a:p>
            <a:r>
              <a:rPr lang="en-US" b="1" dirty="0">
                <a:latin typeface="Courier New" pitchFamily="49" charset="0"/>
              </a:rPr>
              <a:t>run;</a:t>
            </a:r>
          </a:p>
        </p:txBody>
      </p:sp>
      <p:sp>
        <p:nvSpPr>
          <p:cNvPr id="109574" name="Text Box 6"/>
          <p:cNvSpPr txBox="1">
            <a:spLocks noChangeArrowheads="1"/>
          </p:cNvSpPr>
          <p:nvPr/>
        </p:nvSpPr>
        <p:spPr bwMode="auto">
          <a:xfrm>
            <a:off x="685800" y="2755900"/>
            <a:ext cx="8139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square" lIns="0" tIns="0" rIns="0" bIns="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dirty="0"/>
              <a:t>Partial PROC PRINT Output (124 Total Observations)</a:t>
            </a:r>
          </a:p>
        </p:txBody>
      </p:sp>
      <p:sp>
        <p:nvSpPr>
          <p:cNvPr id="109575"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09576" name="Rectangle 10"/>
          <p:cNvSpPr>
            <a:spLocks noChangeArrowheads="1"/>
          </p:cNvSpPr>
          <p:nvPr/>
        </p:nvSpPr>
        <p:spPr bwMode="auto">
          <a:xfrm>
            <a:off x="692150" y="3148013"/>
            <a:ext cx="7983538" cy="3317875"/>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sz="1600" b="1" dirty="0" err="1">
                <a:solidFill>
                  <a:srgbClr val="000000"/>
                </a:solidFill>
                <a:latin typeface="SAS Monospace" pitchFamily="49" charset="0"/>
              </a:rPr>
              <a:t>Employee_ID</a:t>
            </a:r>
            <a:r>
              <a:rPr lang="en-US" sz="1600" b="1" dirty="0">
                <a:solidFill>
                  <a:srgbClr val="000000"/>
                </a:solidFill>
                <a:latin typeface="SAS Monospace" pitchFamily="49" charset="0"/>
              </a:rPr>
              <a:t>    Percent1    Percent2    Percent3    Percent4</a:t>
            </a:r>
          </a:p>
          <a:p>
            <a:pPr eaLnBrk="0" hangingPunct="0"/>
            <a:endParaRPr lang="en-US" sz="1600" b="1" dirty="0">
              <a:solidFill>
                <a:srgbClr val="000000"/>
              </a:solidFill>
              <a:latin typeface="SAS Monospace" pitchFamily="49" charset="0"/>
            </a:endParaRPr>
          </a:p>
          <a:p>
            <a:pPr eaLnBrk="0" hangingPunct="0"/>
            <a:r>
              <a:rPr lang="en-US" sz="1600" b="1" dirty="0">
                <a:solidFill>
                  <a:srgbClr val="000000"/>
                </a:solidFill>
                <a:latin typeface="SAS Monospace" pitchFamily="49" charset="0"/>
              </a:rPr>
              <a:t>     120265        .           .           .         100%</a:t>
            </a:r>
          </a:p>
          <a:p>
            <a:pPr eaLnBrk="0" hangingPunct="0"/>
            <a:r>
              <a:rPr lang="en-US" sz="1600" b="1" dirty="0">
                <a:solidFill>
                  <a:srgbClr val="000000"/>
                </a:solidFill>
                <a:latin typeface="SAS Monospace" pitchFamily="49" charset="0"/>
              </a:rPr>
              <a:t>     120267       25%         25%         25%         25%</a:t>
            </a:r>
          </a:p>
          <a:p>
            <a:pPr eaLnBrk="0" hangingPunct="0"/>
            <a:r>
              <a:rPr lang="en-US" sz="1600" b="1" dirty="0">
                <a:solidFill>
                  <a:srgbClr val="000000"/>
                </a:solidFill>
                <a:latin typeface="SAS Monospace" pitchFamily="49" charset="0"/>
              </a:rPr>
              <a:t>     120269       25%         25%         25%         25%</a:t>
            </a:r>
          </a:p>
          <a:p>
            <a:pPr eaLnBrk="0" hangingPunct="0"/>
            <a:r>
              <a:rPr lang="en-US" sz="1600" b="1" dirty="0">
                <a:solidFill>
                  <a:srgbClr val="000000"/>
                </a:solidFill>
                <a:latin typeface="SAS Monospace" pitchFamily="49" charset="0"/>
              </a:rPr>
              <a:t>     120270       57%         29%         14%          .</a:t>
            </a:r>
          </a:p>
          <a:p>
            <a:pPr eaLnBrk="0" hangingPunct="0"/>
            <a:r>
              <a:rPr lang="en-US" sz="1600" b="1" dirty="0">
                <a:solidFill>
                  <a:srgbClr val="000000"/>
                </a:solidFill>
                <a:latin typeface="SAS Monospace" pitchFamily="49" charset="0"/>
              </a:rPr>
              <a:t>     120271       25%         25%         25%         25%</a:t>
            </a:r>
          </a:p>
          <a:p>
            <a:pPr eaLnBrk="0" hangingPunct="0"/>
            <a:r>
              <a:rPr lang="en-US" sz="1600" b="1" dirty="0">
                <a:solidFill>
                  <a:srgbClr val="000000"/>
                </a:solidFill>
                <a:latin typeface="SAS Monospace" pitchFamily="49" charset="0"/>
              </a:rPr>
              <a:t>     120272       25%         25%         25%         25%</a:t>
            </a:r>
          </a:p>
          <a:p>
            <a:pPr eaLnBrk="0" hangingPunct="0"/>
            <a:r>
              <a:rPr lang="en-US" sz="1600" b="1" dirty="0">
                <a:solidFill>
                  <a:srgbClr val="000000"/>
                </a:solidFill>
                <a:latin typeface="SAS Monospace" pitchFamily="49" charset="0"/>
              </a:rPr>
              <a:t>     120275       25%         25%         25%         25%</a:t>
            </a:r>
          </a:p>
          <a:p>
            <a:pPr eaLnBrk="0" hangingPunct="0"/>
            <a:r>
              <a:rPr lang="en-US" sz="1600" b="1" dirty="0">
                <a:solidFill>
                  <a:srgbClr val="000000"/>
                </a:solidFill>
                <a:latin typeface="SAS Monospace" pitchFamily="49" charset="0"/>
              </a:rPr>
              <a:t>     120660       25%         25%         25%         25%</a:t>
            </a:r>
          </a:p>
          <a:p>
            <a:pPr eaLnBrk="0" hangingPunct="0"/>
            <a:r>
              <a:rPr lang="en-US" sz="1600" b="1" dirty="0">
                <a:solidFill>
                  <a:srgbClr val="000000"/>
                </a:solidFill>
                <a:latin typeface="SAS Monospace" pitchFamily="49" charset="0"/>
              </a:rPr>
              <a:t>     120662       50%          .          25%         25%</a:t>
            </a:r>
          </a:p>
          <a:p>
            <a:pPr eaLnBrk="0" hangingPunct="0"/>
            <a:r>
              <a:rPr lang="en-US" sz="1600" b="1" dirty="0">
                <a:solidFill>
                  <a:srgbClr val="000000"/>
                </a:solidFill>
                <a:latin typeface="SAS Monospace" pitchFamily="49" charset="0"/>
              </a:rPr>
              <a:t>     120663        .           .         100%          .</a:t>
            </a:r>
          </a:p>
          <a:p>
            <a:pPr eaLnBrk="0" hangingPunct="0"/>
            <a:r>
              <a:rPr lang="en-US" sz="1600" b="1" dirty="0">
                <a:solidFill>
                  <a:srgbClr val="000000"/>
                </a:solidFill>
                <a:latin typeface="SAS Monospace" pitchFamily="49" charset="0"/>
              </a:rPr>
              <a:t>     120668       25%         25%         25%         25%</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3" descr="\\sashq\root\dept\PSD\GRAPHICS\Illustrations\Backgrounds\background_yellow_haze_round.png"/>
          <p:cNvPicPr>
            <a:picLocks noChangeAspect="1" noChangeArrowheads="1"/>
          </p:cNvPicPr>
          <p:nvPr/>
        </p:nvPicPr>
        <p:blipFill rotWithShape="1">
          <a:blip r:embed="rId4">
            <a:extLst>
              <a:ext uri="{28A0092B-C50C-407E-A947-70E740481C1C}">
                <a14:useLocalDpi xmlns:a14="http://schemas.microsoft.com/office/drawing/2010/main" val="0"/>
              </a:ext>
            </a:extLst>
          </a:blip>
          <a:srcRect b="12313"/>
          <a:stretch/>
        </p:blipFill>
        <p:spPr bwMode="auto">
          <a:xfrm>
            <a:off x="273105" y="1713187"/>
            <a:ext cx="6695090" cy="5144813"/>
          </a:xfrm>
          <a:prstGeom prst="rect">
            <a:avLst/>
          </a:prstGeom>
          <a:noFill/>
          <a:extLst>
            <a:ext uri="{909E8E84-426E-40DD-AFC4-6F175D3DCCD1}">
              <a14:hiddenFill xmlns:a14="http://schemas.microsoft.com/office/drawing/2010/main">
                <a:solidFill>
                  <a:srgbClr val="FFFFFF"/>
                </a:solidFill>
              </a14:hiddenFill>
            </a:ext>
          </a:extLst>
        </p:spPr>
      </p:pic>
      <p:sp>
        <p:nvSpPr>
          <p:cNvPr id="110594" name="Rectangle 2"/>
          <p:cNvSpPr>
            <a:spLocks noGrp="1" noChangeArrowheads="1"/>
          </p:cNvSpPr>
          <p:nvPr>
            <p:ph type="title"/>
          </p:nvPr>
        </p:nvSpPr>
        <p:spPr/>
        <p:txBody>
          <a:bodyPr/>
          <a:lstStyle/>
          <a:p>
            <a:r>
              <a:rPr lang="en-US"/>
              <a:t>Business Scenario</a:t>
            </a:r>
          </a:p>
        </p:txBody>
      </p:sp>
      <p:sp>
        <p:nvSpPr>
          <p:cNvPr id="110595" name="Rectangle 3"/>
          <p:cNvSpPr>
            <a:spLocks noGrp="1" noChangeArrowheads="1"/>
          </p:cNvSpPr>
          <p:nvPr>
            <p:ph idx="1"/>
          </p:nvPr>
        </p:nvSpPr>
        <p:spPr>
          <a:xfrm>
            <a:off x="685800" y="1071563"/>
            <a:ext cx="7769225" cy="4267200"/>
          </a:xfrm>
        </p:spPr>
        <p:txBody>
          <a:bodyPr/>
          <a:lstStyle/>
          <a:p>
            <a:r>
              <a:rPr lang="en-US" dirty="0"/>
              <a:t>Using </a:t>
            </a:r>
            <a:r>
              <a:rPr lang="en-US" b="1" dirty="0" err="1">
                <a:latin typeface="Arial"/>
              </a:rPr>
              <a:t>orion.employee_donations</a:t>
            </a:r>
            <a:r>
              <a:rPr lang="en-US" dirty="0"/>
              <a:t> as input, calculate the difference in each employee’s contribution from one quarter to the next. </a:t>
            </a:r>
          </a:p>
          <a:p>
            <a:endParaRPr lang="en-US" dirty="0"/>
          </a:p>
          <a:p>
            <a:endParaRPr lang="en-US" dirty="0"/>
          </a:p>
          <a:p>
            <a:endParaRPr lang="en-US" dirty="0"/>
          </a:p>
          <a:p>
            <a:endParaRPr lang="en-US" dirty="0"/>
          </a:p>
        </p:txBody>
      </p:sp>
      <p:sp>
        <p:nvSpPr>
          <p:cNvPr id="6" name="Slide Number Placeholder 3"/>
          <p:cNvSpPr>
            <a:spLocks noGrp="1"/>
          </p:cNvSpPr>
          <p:nvPr>
            <p:ph type="sldNum" sz="quarter" idx="10"/>
          </p:nvPr>
        </p:nvSpPr>
        <p:spPr/>
        <p:txBody>
          <a:bodyPr/>
          <a:lstStyle/>
          <a:p>
            <a:pPr>
              <a:defRPr/>
            </a:pPr>
            <a:fld id="{0678F08A-2A97-4D02-B516-36E798A459E0}" type="slidenum">
              <a:rPr lang="en-US"/>
              <a:pPr>
                <a:defRPr/>
              </a:pPr>
              <a:t>92</a:t>
            </a:fld>
            <a:endParaRPr lang="en-US" b="0" dirty="0">
              <a:latin typeface="Times New Roman" pitchFamily="18" charset="0"/>
            </a:endParaRPr>
          </a:p>
        </p:txBody>
      </p:sp>
      <p:sp>
        <p:nvSpPr>
          <p:cNvPr id="110597" name="Text Box 19"/>
          <p:cNvSpPr txBox="1">
            <a:spLocks noChangeArrowheads="1"/>
          </p:cNvSpPr>
          <p:nvPr/>
        </p:nvSpPr>
        <p:spPr bwMode="auto">
          <a:xfrm>
            <a:off x="723900" y="2361388"/>
            <a:ext cx="5635075" cy="1579920"/>
          </a:xfrm>
          <a:prstGeom prst="rect">
            <a:avLst/>
          </a:prstGeom>
          <a:solidFill>
            <a:srgbClr val="FFFFFF"/>
          </a:solidFill>
          <a:ln w="38100">
            <a:solidFill>
              <a:schemeClr val="tx2"/>
            </a:solidFill>
            <a:miter lim="800000"/>
            <a:headEnd type="none" w="sm" len="sm"/>
            <a:tailEnd type="none" w="sm" len="sm"/>
          </a:ln>
        </p:spPr>
        <p:txBody>
          <a:bodyPr wrap="square" lIns="92075" tIns="50800" rIns="92075" bIns="50800">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Employee_ID</a:t>
            </a:r>
            <a:r>
              <a:rPr lang="en-US" sz="1600" b="1" dirty="0">
                <a:solidFill>
                  <a:srgbClr val="000000"/>
                </a:solidFill>
                <a:latin typeface="SAS Monospace" pitchFamily="49" charset="0"/>
              </a:rPr>
              <a:t>  Qtr1    Qtr2    Qtr3    Qtr4</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120265      .       .       .      25</a:t>
            </a:r>
          </a:p>
          <a:p>
            <a:r>
              <a:rPr lang="en-US" sz="1600" b="1" dirty="0">
                <a:solidFill>
                  <a:srgbClr val="000000"/>
                </a:solidFill>
                <a:latin typeface="SAS Monospace" pitchFamily="49" charset="0"/>
              </a:rPr>
              <a:t>     120267     15      15      15      15</a:t>
            </a:r>
          </a:p>
          <a:p>
            <a:r>
              <a:rPr lang="en-US" sz="1600" b="1" dirty="0">
                <a:solidFill>
                  <a:srgbClr val="000000"/>
                </a:solidFill>
                <a:latin typeface="SAS Monospace" pitchFamily="49" charset="0"/>
              </a:rPr>
              <a:t>     120269     20      20      20      20</a:t>
            </a:r>
          </a:p>
          <a:p>
            <a:r>
              <a:rPr lang="en-US" sz="1600" b="1" dirty="0">
                <a:solidFill>
                  <a:srgbClr val="000000"/>
                </a:solidFill>
                <a:latin typeface="SAS Monospace" pitchFamily="49" charset="0"/>
              </a:rPr>
              <a:t>     120270     20      10       5       .</a:t>
            </a:r>
          </a:p>
        </p:txBody>
      </p:sp>
      <p:sp>
        <p:nvSpPr>
          <p:cNvPr id="12" name="Rectangle 9"/>
          <p:cNvSpPr>
            <a:spLocks noChangeArrowheads="1"/>
          </p:cNvSpPr>
          <p:nvPr/>
        </p:nvSpPr>
        <p:spPr bwMode="auto">
          <a:xfrm>
            <a:off x="1082537" y="4819610"/>
            <a:ext cx="4917801" cy="1579920"/>
          </a:xfrm>
          <a:prstGeom prst="rect">
            <a:avLst/>
          </a:prstGeom>
          <a:solidFill>
            <a:srgbClr val="FFFFFF"/>
          </a:solidFill>
          <a:ln w="38100">
            <a:solidFill>
              <a:schemeClr val="tx2"/>
            </a:solidFill>
            <a:miter lim="800000"/>
            <a:headEnd type="none" w="med" len="lg"/>
            <a:tailEnd type="none" w="med" len="lg"/>
          </a:ln>
        </p:spPr>
        <p:txBody>
          <a:bodyPr wrap="square" lIns="88900" tIns="50800" rIns="88900" bIns="50800">
            <a:spAutoFit/>
          </a:bodyPr>
          <a:lstStyle/>
          <a:p>
            <a:pPr eaLnBrk="0" hangingPunct="0"/>
            <a:r>
              <a:rPr lang="en-US" sz="1600" b="1" dirty="0" err="1">
                <a:solidFill>
                  <a:srgbClr val="000000"/>
                </a:solidFill>
                <a:latin typeface="SAS Monospace" pitchFamily="49" charset="0"/>
              </a:rPr>
              <a:t>Employee_ID</a:t>
            </a:r>
            <a:r>
              <a:rPr lang="en-US" sz="1600" b="1" dirty="0">
                <a:solidFill>
                  <a:srgbClr val="000000"/>
                </a:solidFill>
                <a:latin typeface="SAS Monospace" pitchFamily="49" charset="0"/>
              </a:rPr>
              <a:t>    Diff1    Diff2    Diff3</a:t>
            </a:r>
          </a:p>
          <a:p>
            <a:pPr eaLnBrk="0" hangingPunct="0"/>
            <a:endParaRPr lang="en-US" sz="1600" b="1" dirty="0">
              <a:solidFill>
                <a:srgbClr val="000000"/>
              </a:solidFill>
              <a:latin typeface="SAS Monospace" pitchFamily="49" charset="0"/>
            </a:endParaRPr>
          </a:p>
          <a:p>
            <a:pPr eaLnBrk="0" hangingPunct="0"/>
            <a:r>
              <a:rPr lang="en-US" sz="1600" b="1" dirty="0">
                <a:solidFill>
                  <a:srgbClr val="000000"/>
                </a:solidFill>
                <a:latin typeface="SAS Monospace" pitchFamily="49" charset="0"/>
              </a:rPr>
              <a:t>     120265       .        .        .</a:t>
            </a:r>
          </a:p>
          <a:p>
            <a:pPr eaLnBrk="0" hangingPunct="0"/>
            <a:r>
              <a:rPr lang="en-US" sz="1600" b="1" dirty="0">
                <a:solidFill>
                  <a:srgbClr val="000000"/>
                </a:solidFill>
                <a:latin typeface="SAS Monospace" pitchFamily="49" charset="0"/>
              </a:rPr>
              <a:t>     120267       0        0        0</a:t>
            </a:r>
          </a:p>
          <a:p>
            <a:pPr eaLnBrk="0" hangingPunct="0"/>
            <a:r>
              <a:rPr lang="en-US" sz="1600" b="1" dirty="0">
                <a:solidFill>
                  <a:srgbClr val="000000"/>
                </a:solidFill>
                <a:latin typeface="SAS Monospace" pitchFamily="49" charset="0"/>
              </a:rPr>
              <a:t>     120269       0        0        0</a:t>
            </a:r>
          </a:p>
          <a:p>
            <a:pPr eaLnBrk="0" hangingPunct="0"/>
            <a:r>
              <a:rPr lang="en-US" sz="1600" b="1" dirty="0">
                <a:solidFill>
                  <a:srgbClr val="000000"/>
                </a:solidFill>
                <a:latin typeface="SAS Monospace" pitchFamily="49" charset="0"/>
              </a:rPr>
              <a:t>     120270     -10       -5        .</a:t>
            </a:r>
          </a:p>
        </p:txBody>
      </p:sp>
      <p:sp>
        <p:nvSpPr>
          <p:cNvPr id="110598" name="Text Box 21"/>
          <p:cNvSpPr txBox="1">
            <a:spLocks noChangeArrowheads="1"/>
          </p:cNvSpPr>
          <p:nvPr>
            <p:custDataLst>
              <p:tags r:id="rId1"/>
            </p:custDataLst>
          </p:nvPr>
        </p:nvSpPr>
        <p:spPr bwMode="auto">
          <a:xfrm>
            <a:off x="5916254" y="3762560"/>
            <a:ext cx="2834341" cy="1287532"/>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dirty="0">
                <a:latin typeface="Arial"/>
              </a:rPr>
              <a:t>Diff1 = Qtr2 – Qtr1</a:t>
            </a:r>
          </a:p>
          <a:p>
            <a:r>
              <a:rPr lang="en-US" dirty="0">
                <a:latin typeface="Arial"/>
              </a:rPr>
              <a:t>Diff2 = Qtr3 – Qtr2</a:t>
            </a:r>
          </a:p>
          <a:p>
            <a:r>
              <a:rPr lang="en-US" dirty="0">
                <a:latin typeface="Arial"/>
              </a:rPr>
              <a:t>Diff3 = Qtr4 – Qtr3</a:t>
            </a:r>
            <a:endParaRPr lang="en-US" dirty="0">
              <a:solidFill>
                <a:srgbClr val="FFFFFF"/>
              </a:solidFill>
              <a:latin typeface="Arial"/>
            </a:endParaRPr>
          </a:p>
        </p:txBody>
      </p:sp>
      <p:pic>
        <p:nvPicPr>
          <p:cNvPr id="2050" name="Picture 2" descr="\\sashq\root\dept\PSD\GRAPHICS\Illustrations\Arrows\arrow_med_dow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1075" y="4068188"/>
            <a:ext cx="409575" cy="6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58711"/>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7.08 Short </a:t>
            </a:r>
            <a:r>
              <a:rPr lang="en-US" dirty="0"/>
              <a:t>Answer Poll</a:t>
            </a:r>
          </a:p>
        </p:txBody>
      </p:sp>
      <p:sp>
        <p:nvSpPr>
          <p:cNvPr id="3075" name="Rectangle 5"/>
          <p:cNvSpPr>
            <a:spLocks noGrp="1" noChangeArrowheads="1"/>
          </p:cNvSpPr>
          <p:nvPr>
            <p:ph idx="1"/>
          </p:nvPr>
        </p:nvSpPr>
        <p:spPr/>
        <p:txBody>
          <a:bodyPr/>
          <a:lstStyle/>
          <a:p>
            <a:r>
              <a:rPr lang="en-US" dirty="0"/>
              <a:t>How many ARRAY statements would you use to calculate the difference in each employee’s contribution from one quarter to the next?</a:t>
            </a:r>
          </a:p>
        </p:txBody>
      </p:sp>
      <p:sp>
        <p:nvSpPr>
          <p:cNvPr id="4" name="Text Box 5"/>
          <p:cNvSpPr txBox="1">
            <a:spLocks noChangeArrowheads="1"/>
          </p:cNvSpPr>
          <p:nvPr/>
        </p:nvSpPr>
        <p:spPr bwMode="auto">
          <a:xfrm>
            <a:off x="723900" y="3008444"/>
            <a:ext cx="6097588" cy="1362075"/>
          </a:xfrm>
          <a:prstGeom prst="rect">
            <a:avLst/>
          </a:prstGeom>
          <a:solidFill>
            <a:srgbClr val="FFFFFF"/>
          </a:solidFill>
          <a:ln w="38100">
            <a:solidFill>
              <a:schemeClr val="tx2"/>
            </a:solidFill>
            <a:miter lim="800000"/>
            <a:headEnd type="none" w="sm" len="sm"/>
            <a:tailEnd type="none" w="sm" len="sm"/>
          </a:ln>
        </p:spPr>
        <p:txBody>
          <a:bodyPr lIns="92075" tIns="50800" rIns="92075" bIns="50800">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Employee_ID</a:t>
            </a:r>
            <a:r>
              <a:rPr lang="en-US" sz="1600" b="1" dirty="0">
                <a:solidFill>
                  <a:srgbClr val="000000"/>
                </a:solidFill>
                <a:latin typeface="SAS Monospace" pitchFamily="49" charset="0"/>
              </a:rPr>
              <a:t>  Qtr1    Qtr2    Qtr3    Qtr4</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120265      .       .       .      25</a:t>
            </a:r>
          </a:p>
          <a:p>
            <a:r>
              <a:rPr lang="en-US" sz="1600" b="1" dirty="0">
                <a:solidFill>
                  <a:srgbClr val="000000"/>
                </a:solidFill>
                <a:latin typeface="SAS Monospace" pitchFamily="49" charset="0"/>
              </a:rPr>
              <a:t>     120267     15      15      15      15</a:t>
            </a:r>
          </a:p>
          <a:p>
            <a:r>
              <a:rPr lang="en-US" sz="1600" b="1" dirty="0">
                <a:solidFill>
                  <a:srgbClr val="000000"/>
                </a:solidFill>
                <a:latin typeface="SAS Monospace" pitchFamily="49" charset="0"/>
              </a:rPr>
              <a:t>     120269     20      20      20      20</a:t>
            </a:r>
          </a:p>
        </p:txBody>
      </p:sp>
      <p:sp>
        <p:nvSpPr>
          <p:cNvPr id="5" name="Text Box 6"/>
          <p:cNvSpPr txBox="1">
            <a:spLocks noChangeArrowheads="1"/>
          </p:cNvSpPr>
          <p:nvPr>
            <p:custDataLst>
              <p:tags r:id="rId2"/>
            </p:custDataLst>
          </p:nvPr>
        </p:nvSpPr>
        <p:spPr bwMode="auto">
          <a:xfrm>
            <a:off x="4090987" y="4233672"/>
            <a:ext cx="4689456" cy="1287532"/>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dirty="0">
                <a:latin typeface="Arial"/>
              </a:rPr>
              <a:t>First difference:  Qtr2 – Qtr1</a:t>
            </a:r>
          </a:p>
          <a:p>
            <a:r>
              <a:rPr lang="en-US" dirty="0">
                <a:latin typeface="Arial"/>
              </a:rPr>
              <a:t>Second difference:  Qtr3 – Qtr2</a:t>
            </a:r>
          </a:p>
          <a:p>
            <a:r>
              <a:rPr lang="en-US" dirty="0">
                <a:latin typeface="Arial"/>
              </a:rPr>
              <a:t>Third difference:  Qtr4 – Qtr3</a:t>
            </a:r>
            <a:endParaRPr lang="en-US" dirty="0">
              <a:solidFill>
                <a:srgbClr val="FFFFFF"/>
              </a:solidFill>
              <a:latin typeface="Arial"/>
            </a:endParaRPr>
          </a:p>
        </p:txBody>
      </p:sp>
      <p:sp>
        <p:nvSpPr>
          <p:cNvPr id="2" name="Rectangle 1"/>
          <p:cNvSpPr/>
          <p:nvPr/>
        </p:nvSpPr>
        <p:spPr>
          <a:xfrm>
            <a:off x="593265" y="2489812"/>
            <a:ext cx="5541203" cy="461665"/>
          </a:xfrm>
          <a:prstGeom prst="rect">
            <a:avLst/>
          </a:prstGeom>
        </p:spPr>
        <p:txBody>
          <a:bodyPr wrap="square">
            <a:spAutoFit/>
          </a:bodyPr>
          <a:lstStyle/>
          <a:p>
            <a:r>
              <a:rPr lang="en-US" dirty="0"/>
              <a:t>Partial </a:t>
            </a:r>
            <a:r>
              <a:rPr lang="en-US" b="1" dirty="0" err="1"/>
              <a:t>orion.employee_donations</a:t>
            </a:r>
            <a:endParaRPr lang="en-US" b="1" dirty="0"/>
          </a:p>
        </p:txBody>
      </p:sp>
    </p:spTree>
    <p:custDataLst>
      <p:tags r:id="rId1"/>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7.08 Short </a:t>
            </a:r>
            <a:r>
              <a:rPr lang="en-US" dirty="0"/>
              <a:t>Answer Poll – Correct Answer</a:t>
            </a:r>
          </a:p>
        </p:txBody>
      </p:sp>
      <p:sp>
        <p:nvSpPr>
          <p:cNvPr id="3075" name="Rectangle 5"/>
          <p:cNvSpPr>
            <a:spLocks noGrp="1" noChangeArrowheads="1"/>
          </p:cNvSpPr>
          <p:nvPr>
            <p:ph idx="1"/>
          </p:nvPr>
        </p:nvSpPr>
        <p:spPr/>
        <p:txBody>
          <a:bodyPr/>
          <a:lstStyle/>
          <a:p>
            <a:r>
              <a:rPr lang="en-US" dirty="0"/>
              <a:t>How many ARRAY statements would you use to calculate the difference in each employee’s contribution from one quarter to the next?</a:t>
            </a:r>
            <a:r>
              <a:rPr lang="en-US" b="1" dirty="0"/>
              <a:t> Answers can vary, but one solution is to use two arrays.</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r>
              <a:rPr lang="en-US" b="1" dirty="0"/>
              <a:t>Use one array to refer to the existing variables and </a:t>
            </a:r>
            <a:br>
              <a:rPr lang="en-US" b="1" dirty="0"/>
            </a:br>
            <a:r>
              <a:rPr lang="en-US" b="1" dirty="0"/>
              <a:t>a second array to create the three difference variables.</a:t>
            </a:r>
            <a:endParaRPr lang="en-US" dirty="0"/>
          </a:p>
          <a:p>
            <a:endParaRPr lang="en-US" dirty="0"/>
          </a:p>
          <a:p>
            <a:endParaRPr lang="en-US" dirty="0"/>
          </a:p>
        </p:txBody>
      </p:sp>
      <p:sp>
        <p:nvSpPr>
          <p:cNvPr id="4" name="Text Box 5"/>
          <p:cNvSpPr txBox="1">
            <a:spLocks noChangeArrowheads="1"/>
          </p:cNvSpPr>
          <p:nvPr/>
        </p:nvSpPr>
        <p:spPr bwMode="auto">
          <a:xfrm>
            <a:off x="723900" y="3008444"/>
            <a:ext cx="6097588" cy="1362075"/>
          </a:xfrm>
          <a:prstGeom prst="rect">
            <a:avLst/>
          </a:prstGeom>
          <a:solidFill>
            <a:srgbClr val="FFFFFF"/>
          </a:solidFill>
          <a:ln w="38100">
            <a:solidFill>
              <a:schemeClr val="tx2"/>
            </a:solidFill>
            <a:miter lim="800000"/>
            <a:headEnd type="none" w="sm" len="sm"/>
            <a:tailEnd type="none" w="sm" len="sm"/>
          </a:ln>
        </p:spPr>
        <p:txBody>
          <a:bodyPr lIns="92075" tIns="50800" rIns="92075" bIns="50800">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Employee_ID</a:t>
            </a:r>
            <a:r>
              <a:rPr lang="en-US" sz="1600" b="1" dirty="0">
                <a:solidFill>
                  <a:srgbClr val="000000"/>
                </a:solidFill>
                <a:latin typeface="SAS Monospace" pitchFamily="49" charset="0"/>
              </a:rPr>
              <a:t>  Qtr1    Qtr2    Qtr3    Qtr4</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120265      .       .       .      25</a:t>
            </a:r>
          </a:p>
          <a:p>
            <a:r>
              <a:rPr lang="en-US" sz="1600" b="1" dirty="0">
                <a:solidFill>
                  <a:srgbClr val="000000"/>
                </a:solidFill>
                <a:latin typeface="SAS Monospace" pitchFamily="49" charset="0"/>
              </a:rPr>
              <a:t>     120267     15      15      15      15</a:t>
            </a:r>
          </a:p>
          <a:p>
            <a:r>
              <a:rPr lang="en-US" sz="1600" b="1" dirty="0">
                <a:solidFill>
                  <a:srgbClr val="000000"/>
                </a:solidFill>
                <a:latin typeface="SAS Monospace" pitchFamily="49" charset="0"/>
              </a:rPr>
              <a:t>     120269     20      20      20      20</a:t>
            </a:r>
          </a:p>
        </p:txBody>
      </p:sp>
      <p:sp>
        <p:nvSpPr>
          <p:cNvPr id="5" name="Text Box 6"/>
          <p:cNvSpPr txBox="1">
            <a:spLocks noChangeArrowheads="1"/>
          </p:cNvSpPr>
          <p:nvPr>
            <p:custDataLst>
              <p:tags r:id="rId2"/>
            </p:custDataLst>
          </p:nvPr>
        </p:nvSpPr>
        <p:spPr bwMode="auto">
          <a:xfrm>
            <a:off x="4090987" y="4233672"/>
            <a:ext cx="4689456" cy="1287532"/>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dirty="0">
                <a:latin typeface="Arial"/>
              </a:rPr>
              <a:t>First difference:  Qtr2 – Qtr1</a:t>
            </a:r>
          </a:p>
          <a:p>
            <a:r>
              <a:rPr lang="en-US" dirty="0">
                <a:latin typeface="Arial"/>
              </a:rPr>
              <a:t>Second difference:  Qtr3 – Qtr2</a:t>
            </a:r>
          </a:p>
          <a:p>
            <a:r>
              <a:rPr lang="en-US" dirty="0">
                <a:latin typeface="Arial"/>
              </a:rPr>
              <a:t>Third difference:  Qtr4 – Qtr3</a:t>
            </a:r>
            <a:endParaRPr lang="en-US" dirty="0">
              <a:solidFill>
                <a:srgbClr val="FFFFFF"/>
              </a:solidFill>
              <a:latin typeface="Arial"/>
            </a:endParaRPr>
          </a:p>
        </p:txBody>
      </p:sp>
      <p:sp>
        <p:nvSpPr>
          <p:cNvPr id="2" name="Rectangle 1"/>
          <p:cNvSpPr/>
          <p:nvPr/>
        </p:nvSpPr>
        <p:spPr>
          <a:xfrm>
            <a:off x="593265" y="2489812"/>
            <a:ext cx="5541203" cy="461665"/>
          </a:xfrm>
          <a:prstGeom prst="rect">
            <a:avLst/>
          </a:prstGeom>
        </p:spPr>
        <p:txBody>
          <a:bodyPr wrap="square">
            <a:spAutoFit/>
          </a:bodyPr>
          <a:lstStyle/>
          <a:p>
            <a:r>
              <a:rPr lang="en-US" dirty="0"/>
              <a:t>Partial </a:t>
            </a:r>
            <a:r>
              <a:rPr lang="en-US" b="1" dirty="0" err="1"/>
              <a:t>orion.employee_donations</a:t>
            </a:r>
            <a:endParaRPr lang="en-US" b="1" dirty="0"/>
          </a:p>
        </p:txBody>
      </p:sp>
    </p:spTree>
    <p:custDataLst>
      <p:tags r:id="rId1"/>
    </p:custDataLst>
    <p:extLst>
      <p:ext uri="{BB962C8B-B14F-4D97-AF65-F5344CB8AC3E}">
        <p14:creationId xmlns:p14="http://schemas.microsoft.com/office/powerpoint/2010/main" val="23643154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2"/>
          <p:cNvSpPr>
            <a:spLocks noGrp="1" noChangeArrowheads="1"/>
          </p:cNvSpPr>
          <p:nvPr>
            <p:ph type="title"/>
          </p:nvPr>
        </p:nvSpPr>
        <p:spPr/>
        <p:txBody>
          <a:bodyPr/>
          <a:lstStyle/>
          <a:p>
            <a:r>
              <a:rPr lang="en-US"/>
              <a:t>Creating Variables with Arrays</a:t>
            </a:r>
          </a:p>
        </p:txBody>
      </p:sp>
      <p:sp>
        <p:nvSpPr>
          <p:cNvPr id="113667" name="Rectangle 13"/>
          <p:cNvSpPr>
            <a:spLocks noGrp="1" noChangeArrowheads="1"/>
          </p:cNvSpPr>
          <p:nvPr>
            <p:ph idx="1"/>
          </p:nvPr>
        </p:nvSpPr>
        <p:spPr/>
        <p:txBody>
          <a:bodyPr/>
          <a:lstStyle/>
          <a:p>
            <a:pPr>
              <a:buClrTx/>
              <a:buFontTx/>
              <a:buNone/>
            </a:pPr>
            <a:endParaRPr lang="en-US" dirty="0"/>
          </a:p>
          <a:p>
            <a:pPr>
              <a:buClrTx/>
              <a:buFontTx/>
              <a:buNone/>
            </a:pPr>
            <a:endParaRPr lang="en-US" dirty="0"/>
          </a:p>
          <a:p>
            <a:pPr>
              <a:buClrTx/>
              <a:buFontTx/>
              <a:buNone/>
            </a:pPr>
            <a:endParaRPr lang="en-US" dirty="0"/>
          </a:p>
          <a:p>
            <a:pPr>
              <a:buClrTx/>
              <a:buFontTx/>
              <a:buNone/>
            </a:pPr>
            <a:endParaRPr lang="en-US" dirty="0"/>
          </a:p>
          <a:p>
            <a:pPr>
              <a:buClrTx/>
              <a:buFontTx/>
              <a:buNone/>
            </a:pPr>
            <a:endParaRPr lang="en-US" dirty="0"/>
          </a:p>
          <a:p>
            <a:pPr>
              <a:buClrTx/>
              <a:buFontTx/>
              <a:buNone/>
            </a:pPr>
            <a:endParaRPr lang="en-US" dirty="0"/>
          </a:p>
          <a:p>
            <a:pPr>
              <a:buClrTx/>
              <a:buFontTx/>
              <a:buNone/>
            </a:pPr>
            <a:endParaRPr lang="en-US" dirty="0"/>
          </a:p>
          <a:p>
            <a:pPr>
              <a:buClrTx/>
              <a:buFontTx/>
              <a:buNone/>
            </a:pPr>
            <a:endParaRPr lang="en-US" dirty="0"/>
          </a:p>
          <a:p>
            <a:pPr>
              <a:buClrTx/>
              <a:buFontTx/>
              <a:buNone/>
            </a:pPr>
            <a:r>
              <a:rPr lang="en-US"/>
              <a:t>The </a:t>
            </a:r>
            <a:r>
              <a:rPr lang="en-US" b="1">
                <a:latin typeface="Arial"/>
              </a:rPr>
              <a:t>Contrib</a:t>
            </a:r>
            <a:r>
              <a:rPr lang="en-US"/>
              <a:t> </a:t>
            </a:r>
            <a:r>
              <a:rPr lang="en-US" dirty="0"/>
              <a:t>array refers to existing variables. The </a:t>
            </a:r>
            <a:r>
              <a:rPr lang="en-US" b="1" dirty="0">
                <a:latin typeface="Arial"/>
              </a:rPr>
              <a:t>Diff</a:t>
            </a:r>
            <a:r>
              <a:rPr lang="en-US" dirty="0"/>
              <a:t> array creates three variables: </a:t>
            </a:r>
            <a:r>
              <a:rPr lang="en-US" b="1" dirty="0">
                <a:latin typeface="Arial"/>
              </a:rPr>
              <a:t>Diff1</a:t>
            </a:r>
            <a:r>
              <a:rPr lang="en-US" dirty="0"/>
              <a:t>, </a:t>
            </a:r>
            <a:r>
              <a:rPr lang="en-US" b="1" dirty="0">
                <a:latin typeface="Arial"/>
              </a:rPr>
              <a:t>Diff2</a:t>
            </a:r>
            <a:r>
              <a:rPr lang="en-US" dirty="0"/>
              <a:t>, and </a:t>
            </a:r>
            <a:r>
              <a:rPr lang="en-US" b="1" dirty="0">
                <a:latin typeface="Arial"/>
              </a:rPr>
              <a:t>Diff3</a:t>
            </a:r>
            <a:r>
              <a:rPr lang="en-US" dirty="0"/>
              <a:t>.</a:t>
            </a:r>
          </a:p>
          <a:p>
            <a:endParaRPr lang="en-US" noProof="1"/>
          </a:p>
        </p:txBody>
      </p:sp>
      <p:sp>
        <p:nvSpPr>
          <p:cNvPr id="10" name="Slide Number Placeholder 3"/>
          <p:cNvSpPr>
            <a:spLocks noGrp="1"/>
          </p:cNvSpPr>
          <p:nvPr>
            <p:ph type="sldNum" sz="quarter" idx="10"/>
          </p:nvPr>
        </p:nvSpPr>
        <p:spPr/>
        <p:txBody>
          <a:bodyPr/>
          <a:lstStyle/>
          <a:p>
            <a:pPr>
              <a:defRPr/>
            </a:pPr>
            <a:fld id="{FC9EB5FC-D0BC-47A4-A22C-60503551F3A4}" type="slidenum">
              <a:rPr lang="en-US"/>
              <a:pPr>
                <a:defRPr/>
              </a:pPr>
              <a:t>95</a:t>
            </a:fld>
            <a:endParaRPr lang="en-US" b="0" dirty="0">
              <a:latin typeface="Times New Roman" pitchFamily="18" charset="0"/>
            </a:endParaRPr>
          </a:p>
        </p:txBody>
      </p:sp>
      <p:sp>
        <p:nvSpPr>
          <p:cNvPr id="113669" name="Text Box 4"/>
          <p:cNvSpPr txBox="1">
            <a:spLocks noChangeArrowheads="1"/>
          </p:cNvSpPr>
          <p:nvPr/>
        </p:nvSpPr>
        <p:spPr bwMode="auto">
          <a:xfrm>
            <a:off x="6705600" y="6381750"/>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1">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endParaRPr lang="en-US" sz="1800" b="1" noProof="1">
              <a:solidFill>
                <a:schemeClr val="tx2"/>
              </a:solidFill>
              <a:cs typeface="Times New Roman" pitchFamily="18" charset="0"/>
            </a:endParaRPr>
          </a:p>
        </p:txBody>
      </p:sp>
      <p:sp>
        <p:nvSpPr>
          <p:cNvPr id="113670" name="Text Box 6"/>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13671" name="Text Box 7"/>
          <p:cNvSpPr txBox="1">
            <a:spLocks noChangeArrowheads="1"/>
          </p:cNvSpPr>
          <p:nvPr/>
        </p:nvSpPr>
        <p:spPr bwMode="auto">
          <a:xfrm>
            <a:off x="996950" y="1068388"/>
            <a:ext cx="7077075" cy="29400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solidFill>
                  <a:srgbClr val="000000"/>
                </a:solidFill>
                <a:latin typeface="Courier New" pitchFamily="49" charset="0"/>
              </a:rPr>
              <a:t>data change;                 </a:t>
            </a:r>
          </a:p>
          <a:p>
            <a:pPr>
              <a:lnSpc>
                <a:spcPct val="85000"/>
              </a:lnSpc>
            </a:pPr>
            <a:r>
              <a:rPr lang="en-US" b="1" dirty="0">
                <a:solidFill>
                  <a:srgbClr val="000000"/>
                </a:solidFill>
                <a:latin typeface="Courier New" pitchFamily="49" charset="0"/>
              </a:rPr>
              <a:t>   set </a:t>
            </a:r>
            <a:r>
              <a:rPr lang="en-US" b="1" dirty="0" err="1">
                <a:solidFill>
                  <a:srgbClr val="000000"/>
                </a:solidFill>
                <a:latin typeface="Courier New" pitchFamily="49" charset="0"/>
              </a:rPr>
              <a:t>orion.employee_donations</a:t>
            </a:r>
            <a:r>
              <a:rPr lang="en-US" b="1" dirty="0">
                <a:solidFill>
                  <a:srgbClr val="000000"/>
                </a:solidFill>
                <a:latin typeface="Courier New" pitchFamily="49" charset="0"/>
              </a:rPr>
              <a:t>;</a:t>
            </a:r>
          </a:p>
          <a:p>
            <a:pPr>
              <a:lnSpc>
                <a:spcPct val="85000"/>
              </a:lnSpc>
            </a:pPr>
            <a:r>
              <a:rPr lang="en-US" b="1" dirty="0">
                <a:solidFill>
                  <a:srgbClr val="000000"/>
                </a:solidFill>
                <a:latin typeface="Courier New" pitchFamily="49" charset="0"/>
              </a:rPr>
              <a:t>   drop i; </a:t>
            </a:r>
          </a:p>
          <a:p>
            <a:pPr>
              <a:lnSpc>
                <a:spcPct val="85000"/>
              </a:lnSpc>
            </a:pPr>
            <a:r>
              <a:rPr lang="en-US" b="1" dirty="0">
                <a:solidFill>
                  <a:srgbClr val="000000"/>
                </a:solidFill>
                <a:latin typeface="Courier New" pitchFamily="49" charset="0"/>
              </a:rPr>
              <a:t>   array </a:t>
            </a:r>
            <a:r>
              <a:rPr lang="en-US" b="1" dirty="0" err="1">
                <a:solidFill>
                  <a:srgbClr val="000000"/>
                </a:solidFill>
                <a:latin typeface="Courier New" pitchFamily="49" charset="0"/>
              </a:rPr>
              <a:t>Contrib</a:t>
            </a:r>
            <a:r>
              <a:rPr lang="en-US" b="1" dirty="0">
                <a:latin typeface="Courier New" pitchFamily="49" charset="0"/>
              </a:rPr>
              <a:t>{4} Qtr1-Qtr4;        </a:t>
            </a:r>
          </a:p>
          <a:p>
            <a:pPr>
              <a:lnSpc>
                <a:spcPct val="85000"/>
              </a:lnSpc>
            </a:pPr>
            <a:r>
              <a:rPr lang="en-US" b="1" dirty="0">
                <a:latin typeface="Courier New" pitchFamily="49" charset="0"/>
              </a:rPr>
              <a:t>   array Diff{3};                  </a:t>
            </a:r>
          </a:p>
          <a:p>
            <a:pPr>
              <a:lnSpc>
                <a:spcPct val="85000"/>
              </a:lnSpc>
            </a:pPr>
            <a:r>
              <a:rPr lang="en-US" b="1" dirty="0">
                <a:latin typeface="Courier New" pitchFamily="49" charset="0"/>
              </a:rPr>
              <a:t>   do i=1 to 3;                       </a:t>
            </a:r>
          </a:p>
          <a:p>
            <a:pPr>
              <a:lnSpc>
                <a:spcPct val="85000"/>
              </a:lnSpc>
            </a:pPr>
            <a:r>
              <a:rPr lang="en-US" b="1" dirty="0">
                <a:latin typeface="Courier New" pitchFamily="49" charset="0"/>
              </a:rPr>
              <a:t>      Diff{i}=</a:t>
            </a:r>
            <a:r>
              <a:rPr lang="en-US" b="1" dirty="0" err="1">
                <a:latin typeface="Courier New" pitchFamily="49" charset="0"/>
              </a:rPr>
              <a:t>Contrib</a:t>
            </a:r>
            <a:r>
              <a:rPr lang="en-US" b="1" dirty="0">
                <a:latin typeface="Courier New" pitchFamily="49" charset="0"/>
              </a:rPr>
              <a:t>{i+1}-</a:t>
            </a:r>
            <a:r>
              <a:rPr lang="en-US" b="1" dirty="0" err="1">
                <a:latin typeface="Courier New" pitchFamily="49" charset="0"/>
              </a:rPr>
              <a:t>Contrib</a:t>
            </a:r>
            <a:r>
              <a:rPr lang="en-US" b="1" dirty="0">
                <a:latin typeface="Courier New" pitchFamily="49" charset="0"/>
              </a:rPr>
              <a:t>{i};</a:t>
            </a:r>
          </a:p>
          <a:p>
            <a:pPr>
              <a:lnSpc>
                <a:spcPct val="85000"/>
              </a:lnSpc>
            </a:pPr>
            <a:r>
              <a:rPr lang="en-US" b="1" dirty="0">
                <a:latin typeface="Courier New" pitchFamily="49" charset="0"/>
              </a:rPr>
              <a:t>   end;                               </a:t>
            </a:r>
          </a:p>
          <a:p>
            <a:pPr>
              <a:lnSpc>
                <a:spcPct val="85000"/>
              </a:lnSpc>
            </a:pPr>
            <a:r>
              <a:rPr lang="en-US" b="1" dirty="0">
                <a:latin typeface="Courier New" pitchFamily="49" charset="0"/>
              </a:rPr>
              <a:t>run; </a:t>
            </a:r>
          </a:p>
        </p:txBody>
      </p:sp>
      <p:sp>
        <p:nvSpPr>
          <p:cNvPr id="113672" name="Text Box 9"/>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p207d15</a:t>
            </a:r>
          </a:p>
        </p:txBody>
      </p:sp>
      <p:sp>
        <p:nvSpPr>
          <p:cNvPr id="2" name="Rectangle 1"/>
          <p:cNvSpPr/>
          <p:nvPr>
            <p:custDataLst>
              <p:tags r:id="rId1"/>
            </p:custDataLst>
          </p:nvPr>
        </p:nvSpPr>
        <p:spPr bwMode="auto">
          <a:xfrm>
            <a:off x="1595438" y="2051876"/>
            <a:ext cx="492925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3" name="Rectangle 2"/>
          <p:cNvSpPr/>
          <p:nvPr>
            <p:custDataLst>
              <p:tags r:id="rId2"/>
            </p:custDataLst>
          </p:nvPr>
        </p:nvSpPr>
        <p:spPr bwMode="auto">
          <a:xfrm>
            <a:off x="1595438" y="2362772"/>
            <a:ext cx="2555938"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Creating Variables with Arrays</a:t>
            </a:r>
          </a:p>
        </p:txBody>
      </p:sp>
      <p:sp>
        <p:nvSpPr>
          <p:cNvPr id="13" name="Slide Number Placeholder 3"/>
          <p:cNvSpPr>
            <a:spLocks noGrp="1"/>
          </p:cNvSpPr>
          <p:nvPr>
            <p:ph type="sldNum" sz="quarter" idx="10"/>
          </p:nvPr>
        </p:nvSpPr>
        <p:spPr/>
        <p:txBody>
          <a:bodyPr/>
          <a:lstStyle/>
          <a:p>
            <a:pPr>
              <a:defRPr/>
            </a:pPr>
            <a:fld id="{353C985B-4BB7-4C46-9A7F-FA7A1DB81B9A}" type="slidenum">
              <a:rPr lang="en-US"/>
              <a:pPr>
                <a:defRPr/>
              </a:pPr>
              <a:t>96</a:t>
            </a:fld>
            <a:endParaRPr lang="en-US" b="0" dirty="0">
              <a:latin typeface="Times New Roman" pitchFamily="18" charset="0"/>
            </a:endParaRPr>
          </a:p>
        </p:txBody>
      </p:sp>
      <p:sp>
        <p:nvSpPr>
          <p:cNvPr id="114692" name="Text Box 4"/>
          <p:cNvSpPr txBox="1">
            <a:spLocks noChangeArrowheads="1"/>
          </p:cNvSpPr>
          <p:nvPr/>
        </p:nvSpPr>
        <p:spPr bwMode="auto">
          <a:xfrm>
            <a:off x="3570288" y="4214813"/>
            <a:ext cx="1505540" cy="523220"/>
          </a:xfrm>
          <a:prstGeom prst="rect">
            <a:avLst/>
          </a:prstGeom>
          <a:solidFill>
            <a:srgbClr val="0053C3"/>
          </a:solidFill>
          <a:ln w="28575">
            <a:solidFill>
              <a:schemeClr val="tx1"/>
            </a:solidFill>
            <a:miter lim="800000"/>
            <a:headEnd type="none" w="sm" len="sm"/>
            <a:tailEnd type="none" w="sm" len="sm"/>
          </a:ln>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20000"/>
              </a:spcBef>
            </a:pPr>
            <a:r>
              <a:rPr lang="en-US" b="1" dirty="0">
                <a:solidFill>
                  <a:srgbClr val="FFFFFF"/>
                </a:solidFill>
              </a:rPr>
              <a:t>when </a:t>
            </a:r>
            <a:r>
              <a:rPr lang="en-US" sz="2800" b="1" dirty="0" err="1">
                <a:solidFill>
                  <a:srgbClr val="FFFFFF"/>
                </a:solidFill>
              </a:rPr>
              <a:t>i</a:t>
            </a:r>
            <a:r>
              <a:rPr lang="en-US" b="1" dirty="0">
                <a:solidFill>
                  <a:srgbClr val="FFFFFF"/>
                </a:solidFill>
              </a:rPr>
              <a:t>=1</a:t>
            </a:r>
          </a:p>
        </p:txBody>
      </p:sp>
      <p:sp>
        <p:nvSpPr>
          <p:cNvPr id="114693"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Arial"/>
              </a:rPr>
              <a:t>...</a:t>
            </a:r>
          </a:p>
        </p:txBody>
      </p:sp>
      <p:sp>
        <p:nvSpPr>
          <p:cNvPr id="114694" name="Text Box 7"/>
          <p:cNvSpPr txBox="1">
            <a:spLocks noChangeArrowheads="1"/>
          </p:cNvSpPr>
          <p:nvPr/>
        </p:nvSpPr>
        <p:spPr bwMode="auto">
          <a:xfrm>
            <a:off x="3082925" y="5986463"/>
            <a:ext cx="3186113" cy="485775"/>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b="1">
                <a:latin typeface="Courier New" pitchFamily="49" charset="0"/>
              </a:rPr>
              <a:t>Diff1=Qtr2-Qtr1;</a:t>
            </a:r>
          </a:p>
        </p:txBody>
      </p:sp>
      <p:sp>
        <p:nvSpPr>
          <p:cNvPr id="114695" name="Rectangle 6"/>
          <p:cNvSpPr>
            <a:spLocks noChangeArrowheads="1"/>
          </p:cNvSpPr>
          <p:nvPr/>
        </p:nvSpPr>
        <p:spPr bwMode="auto">
          <a:xfrm>
            <a:off x="7242175" y="2762250"/>
            <a:ext cx="889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eaLnBrk="0" hangingPunct="0"/>
            <a:endParaRPr lang="en-US"/>
          </a:p>
        </p:txBody>
      </p:sp>
      <p:sp>
        <p:nvSpPr>
          <p:cNvPr id="114696" name="Rectangle 10"/>
          <p:cNvSpPr>
            <a:spLocks noChangeArrowheads="1"/>
          </p:cNvSpPr>
          <p:nvPr/>
        </p:nvSpPr>
        <p:spPr bwMode="auto">
          <a:xfrm>
            <a:off x="7359650" y="2743200"/>
            <a:ext cx="3667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eaLnBrk="0" hangingPunct="0"/>
            <a:endParaRPr lang="en-US"/>
          </a:p>
        </p:txBody>
      </p:sp>
      <p:sp>
        <p:nvSpPr>
          <p:cNvPr id="114697" name="Text Box 17"/>
          <p:cNvSpPr txBox="1">
            <a:spLocks noChangeArrowheads="1"/>
          </p:cNvSpPr>
          <p:nvPr/>
        </p:nvSpPr>
        <p:spPr bwMode="auto">
          <a:xfrm>
            <a:off x="996950" y="1068388"/>
            <a:ext cx="7077075" cy="29400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solidFill>
                  <a:srgbClr val="000000"/>
                </a:solidFill>
                <a:latin typeface="Courier New" pitchFamily="49" charset="0"/>
              </a:rPr>
              <a:t>data change;                 </a:t>
            </a:r>
          </a:p>
          <a:p>
            <a:pPr>
              <a:lnSpc>
                <a:spcPct val="85000"/>
              </a:lnSpc>
            </a:pPr>
            <a:r>
              <a:rPr lang="en-US" b="1" dirty="0">
                <a:solidFill>
                  <a:srgbClr val="000000"/>
                </a:solidFill>
                <a:latin typeface="Courier New" pitchFamily="49" charset="0"/>
              </a:rPr>
              <a:t>   set </a:t>
            </a:r>
            <a:r>
              <a:rPr lang="en-US" b="1" dirty="0" err="1">
                <a:solidFill>
                  <a:srgbClr val="000000"/>
                </a:solidFill>
                <a:latin typeface="Courier New" pitchFamily="49" charset="0"/>
              </a:rPr>
              <a:t>orion.employee_donations</a:t>
            </a:r>
            <a:r>
              <a:rPr lang="en-US" b="1" dirty="0">
                <a:solidFill>
                  <a:srgbClr val="000000"/>
                </a:solidFill>
                <a:latin typeface="Courier New" pitchFamily="49" charset="0"/>
              </a:rPr>
              <a:t>;</a:t>
            </a:r>
          </a:p>
          <a:p>
            <a:pPr>
              <a:lnSpc>
                <a:spcPct val="85000"/>
              </a:lnSpc>
            </a:pPr>
            <a:r>
              <a:rPr lang="en-US" b="1" dirty="0">
                <a:solidFill>
                  <a:srgbClr val="000000"/>
                </a:solidFill>
                <a:latin typeface="Courier New" pitchFamily="49" charset="0"/>
              </a:rPr>
              <a:t>   drop </a:t>
            </a:r>
            <a:r>
              <a:rPr lang="en-US" b="1" dirty="0" err="1">
                <a:solidFill>
                  <a:srgbClr val="000000"/>
                </a:solidFill>
                <a:latin typeface="Courier New" pitchFamily="49" charset="0"/>
              </a:rPr>
              <a:t>i</a:t>
            </a:r>
            <a:r>
              <a:rPr lang="en-US" b="1" dirty="0">
                <a:solidFill>
                  <a:srgbClr val="000000"/>
                </a:solidFill>
                <a:latin typeface="Courier New" pitchFamily="49" charset="0"/>
              </a:rPr>
              <a:t>; </a:t>
            </a:r>
          </a:p>
          <a:p>
            <a:pPr>
              <a:lnSpc>
                <a:spcPct val="85000"/>
              </a:lnSpc>
            </a:pPr>
            <a:r>
              <a:rPr lang="en-US" b="1" dirty="0">
                <a:solidFill>
                  <a:srgbClr val="000000"/>
                </a:solidFill>
                <a:latin typeface="Courier New" pitchFamily="49" charset="0"/>
              </a:rPr>
              <a:t>   array </a:t>
            </a:r>
            <a:r>
              <a:rPr lang="en-US" b="1" dirty="0" err="1">
                <a:solidFill>
                  <a:srgbClr val="000000"/>
                </a:solidFill>
                <a:latin typeface="Courier New" pitchFamily="49" charset="0"/>
              </a:rPr>
              <a:t>Contrib</a:t>
            </a:r>
            <a:r>
              <a:rPr lang="en-US" b="1" dirty="0">
                <a:latin typeface="Courier New" pitchFamily="49" charset="0"/>
              </a:rPr>
              <a:t>{4} Qtr1-Qtr4;        </a:t>
            </a:r>
          </a:p>
          <a:p>
            <a:pPr>
              <a:lnSpc>
                <a:spcPct val="85000"/>
              </a:lnSpc>
            </a:pPr>
            <a:r>
              <a:rPr lang="en-US" b="1" dirty="0">
                <a:latin typeface="Courier New" pitchFamily="49" charset="0"/>
              </a:rPr>
              <a:t>   array Diff{3};                  </a:t>
            </a:r>
          </a:p>
          <a:p>
            <a:pPr>
              <a:lnSpc>
                <a:spcPct val="85000"/>
              </a:lnSpc>
            </a:pPr>
            <a:r>
              <a:rPr lang="en-US" b="1" dirty="0">
                <a:latin typeface="Courier New" pitchFamily="49" charset="0"/>
              </a:rPr>
              <a:t>   do </a:t>
            </a:r>
            <a:r>
              <a:rPr lang="en-US" b="1" dirty="0" err="1">
                <a:latin typeface="Courier New" pitchFamily="49" charset="0"/>
              </a:rPr>
              <a:t>i</a:t>
            </a:r>
            <a:r>
              <a:rPr lang="en-US" b="1" dirty="0">
                <a:latin typeface="Courier New" pitchFamily="49" charset="0"/>
              </a:rPr>
              <a:t>=1 to 3;                       </a:t>
            </a:r>
          </a:p>
          <a:p>
            <a:pPr>
              <a:lnSpc>
                <a:spcPct val="85000"/>
              </a:lnSpc>
            </a:pPr>
            <a:r>
              <a:rPr lang="en-US" b="1" dirty="0">
                <a:latin typeface="Courier New" pitchFamily="49" charset="0"/>
              </a:rPr>
              <a:t>      Diff{</a:t>
            </a:r>
            <a:r>
              <a:rPr lang="en-US" b="1" dirty="0" err="1">
                <a:latin typeface="Courier New" pitchFamily="49" charset="0"/>
              </a:rPr>
              <a:t>i</a:t>
            </a:r>
            <a:r>
              <a:rPr lang="en-US" b="1" dirty="0">
                <a:latin typeface="Courier New" pitchFamily="49" charset="0"/>
              </a:rPr>
              <a:t>}=</a:t>
            </a:r>
            <a:r>
              <a:rPr lang="en-US" b="1" dirty="0" err="1">
                <a:latin typeface="Courier New" pitchFamily="49" charset="0"/>
              </a:rPr>
              <a:t>Contrib</a:t>
            </a:r>
            <a:r>
              <a:rPr lang="en-US" b="1" dirty="0">
                <a:latin typeface="Courier New" pitchFamily="49" charset="0"/>
              </a:rPr>
              <a:t>{i+1}-</a:t>
            </a:r>
            <a:r>
              <a:rPr lang="en-US" b="1" dirty="0" err="1">
                <a:latin typeface="Courier New" pitchFamily="49" charset="0"/>
              </a:rPr>
              <a:t>Contrib</a:t>
            </a:r>
            <a:r>
              <a:rPr lang="en-US" b="1" dirty="0">
                <a:latin typeface="Courier New" pitchFamily="49" charset="0"/>
              </a:rPr>
              <a:t>{</a:t>
            </a:r>
            <a:r>
              <a:rPr lang="en-US" b="1" dirty="0" err="1">
                <a:latin typeface="Courier New" pitchFamily="49" charset="0"/>
              </a:rPr>
              <a:t>i</a:t>
            </a:r>
            <a:r>
              <a:rPr lang="en-US" b="1" dirty="0">
                <a:latin typeface="Courier New" pitchFamily="49" charset="0"/>
              </a:rPr>
              <a:t>};</a:t>
            </a:r>
          </a:p>
          <a:p>
            <a:pPr>
              <a:lnSpc>
                <a:spcPct val="85000"/>
              </a:lnSpc>
            </a:pPr>
            <a:r>
              <a:rPr lang="en-US" b="1" dirty="0">
                <a:latin typeface="Courier New" pitchFamily="49" charset="0"/>
              </a:rPr>
              <a:t>   end;                               </a:t>
            </a:r>
          </a:p>
          <a:p>
            <a:pPr>
              <a:lnSpc>
                <a:spcPct val="85000"/>
              </a:lnSpc>
            </a:pPr>
            <a:r>
              <a:rPr lang="en-US" b="1" dirty="0">
                <a:latin typeface="Courier New" pitchFamily="49" charset="0"/>
              </a:rPr>
              <a:t>run; </a:t>
            </a:r>
          </a:p>
        </p:txBody>
      </p:sp>
      <p:sp>
        <p:nvSpPr>
          <p:cNvPr id="114698" name="Text Box 20"/>
          <p:cNvSpPr txBox="1">
            <a:spLocks noChangeArrowheads="1"/>
          </p:cNvSpPr>
          <p:nvPr/>
        </p:nvSpPr>
        <p:spPr bwMode="auto">
          <a:xfrm>
            <a:off x="1474788" y="5133975"/>
            <a:ext cx="5937250" cy="485775"/>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b="1">
                <a:latin typeface="Courier New" pitchFamily="49" charset="0"/>
              </a:rPr>
              <a:t>Diff{1}=Contrib{2}-Contrib{1};</a:t>
            </a:r>
          </a:p>
        </p:txBody>
      </p:sp>
      <p:sp>
        <p:nvSpPr>
          <p:cNvPr id="114699" name="AutoShape 21"/>
          <p:cNvSpPr>
            <a:spLocks noChangeArrowheads="1"/>
          </p:cNvSpPr>
          <p:nvPr/>
        </p:nvSpPr>
        <p:spPr bwMode="auto">
          <a:xfrm rot="5400000">
            <a:off x="4292600" y="4830763"/>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14700" name="AutoShape 22"/>
          <p:cNvSpPr>
            <a:spLocks noChangeArrowheads="1"/>
          </p:cNvSpPr>
          <p:nvPr/>
        </p:nvSpPr>
        <p:spPr bwMode="auto">
          <a:xfrm rot="5400000">
            <a:off x="4292600" y="5688013"/>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14701" name="Rectangle 23"/>
          <p:cNvSpPr>
            <a:spLocks noChangeArrowheads="1"/>
          </p:cNvSpPr>
          <p:nvPr>
            <p:custDataLst>
              <p:tags r:id="rId1"/>
            </p:custDataLst>
          </p:nvPr>
        </p:nvSpPr>
        <p:spPr bwMode="auto">
          <a:xfrm>
            <a:off x="2136775" y="2979738"/>
            <a:ext cx="58674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Creating Variables with Arrays</a:t>
            </a:r>
          </a:p>
        </p:txBody>
      </p:sp>
      <p:sp>
        <p:nvSpPr>
          <p:cNvPr id="13" name="Slide Number Placeholder 3"/>
          <p:cNvSpPr>
            <a:spLocks noGrp="1"/>
          </p:cNvSpPr>
          <p:nvPr>
            <p:ph type="sldNum" sz="quarter" idx="10"/>
          </p:nvPr>
        </p:nvSpPr>
        <p:spPr/>
        <p:txBody>
          <a:bodyPr/>
          <a:lstStyle/>
          <a:p>
            <a:pPr>
              <a:defRPr/>
            </a:pPr>
            <a:fld id="{488F5018-442F-4DC7-B3F2-84080F4BC70D}" type="slidenum">
              <a:rPr lang="en-US"/>
              <a:pPr>
                <a:defRPr/>
              </a:pPr>
              <a:t>97</a:t>
            </a:fld>
            <a:endParaRPr lang="en-US" b="0" dirty="0">
              <a:latin typeface="Times New Roman" pitchFamily="18" charset="0"/>
            </a:endParaRPr>
          </a:p>
        </p:txBody>
      </p:sp>
      <p:sp>
        <p:nvSpPr>
          <p:cNvPr id="115716" name="Text Box 3"/>
          <p:cNvSpPr txBox="1">
            <a:spLocks noChangeArrowheads="1"/>
          </p:cNvSpPr>
          <p:nvPr/>
        </p:nvSpPr>
        <p:spPr bwMode="auto">
          <a:xfrm>
            <a:off x="3570288" y="4214813"/>
            <a:ext cx="1505540" cy="523220"/>
          </a:xfrm>
          <a:prstGeom prst="rect">
            <a:avLst/>
          </a:prstGeom>
          <a:solidFill>
            <a:srgbClr val="0053C3"/>
          </a:solidFill>
          <a:ln w="28575">
            <a:solidFill>
              <a:schemeClr val="tx1"/>
            </a:solidFill>
            <a:miter lim="800000"/>
            <a:headEnd type="none" w="sm" len="sm"/>
            <a:tailEnd type="none" w="sm" len="sm"/>
          </a:ln>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20000"/>
              </a:spcBef>
            </a:pPr>
            <a:r>
              <a:rPr lang="en-US" b="1" dirty="0">
                <a:solidFill>
                  <a:srgbClr val="FFFFFF"/>
                </a:solidFill>
              </a:rPr>
              <a:t>when </a:t>
            </a:r>
            <a:r>
              <a:rPr lang="en-US" sz="2800" b="1" dirty="0" err="1">
                <a:solidFill>
                  <a:srgbClr val="FFFFFF"/>
                </a:solidFill>
              </a:rPr>
              <a:t>i</a:t>
            </a:r>
            <a:r>
              <a:rPr lang="en-US" b="1" dirty="0">
                <a:solidFill>
                  <a:srgbClr val="FFFFFF"/>
                </a:solidFill>
              </a:rPr>
              <a:t>=2</a:t>
            </a:r>
          </a:p>
        </p:txBody>
      </p:sp>
      <p:sp>
        <p:nvSpPr>
          <p:cNvPr id="115717" name="Animation Flag"/>
          <p:cNvSpPr txBox="1">
            <a:spLocks noChangeArrowheads="1"/>
          </p:cNvSpPr>
          <p:nvPr/>
        </p:nvSpPr>
        <p:spPr bwMode="auto">
          <a:xfrm>
            <a:off x="8572500"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a:latin typeface="Arial"/>
              </a:rPr>
              <a:t>...</a:t>
            </a:r>
          </a:p>
        </p:txBody>
      </p:sp>
      <p:sp>
        <p:nvSpPr>
          <p:cNvPr id="115718" name="Text Box 5"/>
          <p:cNvSpPr txBox="1">
            <a:spLocks noChangeArrowheads="1"/>
          </p:cNvSpPr>
          <p:nvPr/>
        </p:nvSpPr>
        <p:spPr bwMode="auto">
          <a:xfrm>
            <a:off x="3082925" y="5986463"/>
            <a:ext cx="3186113" cy="485775"/>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b="1">
                <a:latin typeface="Courier New" pitchFamily="49" charset="0"/>
              </a:rPr>
              <a:t>Diff2=Qtr3-Qtr2;</a:t>
            </a:r>
          </a:p>
        </p:txBody>
      </p:sp>
      <p:sp>
        <p:nvSpPr>
          <p:cNvPr id="115719" name="Rectangle 6"/>
          <p:cNvSpPr>
            <a:spLocks noChangeArrowheads="1"/>
          </p:cNvSpPr>
          <p:nvPr/>
        </p:nvSpPr>
        <p:spPr bwMode="auto">
          <a:xfrm>
            <a:off x="7242175" y="2762250"/>
            <a:ext cx="889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eaLnBrk="0" hangingPunct="0"/>
            <a:endParaRPr lang="en-US"/>
          </a:p>
        </p:txBody>
      </p:sp>
      <p:sp>
        <p:nvSpPr>
          <p:cNvPr id="115720" name="Rectangle 7"/>
          <p:cNvSpPr>
            <a:spLocks noChangeArrowheads="1"/>
          </p:cNvSpPr>
          <p:nvPr/>
        </p:nvSpPr>
        <p:spPr bwMode="auto">
          <a:xfrm>
            <a:off x="7359650" y="2743200"/>
            <a:ext cx="3667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eaLnBrk="0" hangingPunct="0"/>
            <a:endParaRPr lang="en-US"/>
          </a:p>
        </p:txBody>
      </p:sp>
      <p:sp>
        <p:nvSpPr>
          <p:cNvPr id="115721" name="Text Box 8"/>
          <p:cNvSpPr txBox="1">
            <a:spLocks noChangeArrowheads="1"/>
          </p:cNvSpPr>
          <p:nvPr/>
        </p:nvSpPr>
        <p:spPr bwMode="auto">
          <a:xfrm>
            <a:off x="996950" y="1068388"/>
            <a:ext cx="7077075" cy="29400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solidFill>
                  <a:srgbClr val="000000"/>
                </a:solidFill>
                <a:latin typeface="Courier New" pitchFamily="49" charset="0"/>
              </a:rPr>
              <a:t>data change;                 </a:t>
            </a:r>
          </a:p>
          <a:p>
            <a:pPr>
              <a:lnSpc>
                <a:spcPct val="85000"/>
              </a:lnSpc>
            </a:pPr>
            <a:r>
              <a:rPr lang="en-US" b="1" dirty="0">
                <a:solidFill>
                  <a:srgbClr val="000000"/>
                </a:solidFill>
                <a:latin typeface="Courier New" pitchFamily="49" charset="0"/>
              </a:rPr>
              <a:t>   set </a:t>
            </a:r>
            <a:r>
              <a:rPr lang="en-US" b="1" dirty="0" err="1">
                <a:solidFill>
                  <a:srgbClr val="000000"/>
                </a:solidFill>
                <a:latin typeface="Courier New" pitchFamily="49" charset="0"/>
              </a:rPr>
              <a:t>orion.employee_donations</a:t>
            </a:r>
            <a:r>
              <a:rPr lang="en-US" b="1" dirty="0">
                <a:solidFill>
                  <a:srgbClr val="000000"/>
                </a:solidFill>
                <a:latin typeface="Courier New" pitchFamily="49" charset="0"/>
              </a:rPr>
              <a:t>;</a:t>
            </a:r>
          </a:p>
          <a:p>
            <a:pPr>
              <a:lnSpc>
                <a:spcPct val="85000"/>
              </a:lnSpc>
            </a:pPr>
            <a:r>
              <a:rPr lang="en-US" b="1" dirty="0">
                <a:solidFill>
                  <a:srgbClr val="000000"/>
                </a:solidFill>
                <a:latin typeface="Courier New" pitchFamily="49" charset="0"/>
              </a:rPr>
              <a:t>   drop </a:t>
            </a:r>
            <a:r>
              <a:rPr lang="en-US" b="1" dirty="0" err="1">
                <a:solidFill>
                  <a:srgbClr val="000000"/>
                </a:solidFill>
                <a:latin typeface="Courier New" pitchFamily="49" charset="0"/>
              </a:rPr>
              <a:t>i</a:t>
            </a:r>
            <a:r>
              <a:rPr lang="en-US" b="1" dirty="0">
                <a:solidFill>
                  <a:srgbClr val="000000"/>
                </a:solidFill>
                <a:latin typeface="Courier New" pitchFamily="49" charset="0"/>
              </a:rPr>
              <a:t>; </a:t>
            </a:r>
          </a:p>
          <a:p>
            <a:pPr>
              <a:lnSpc>
                <a:spcPct val="85000"/>
              </a:lnSpc>
            </a:pPr>
            <a:r>
              <a:rPr lang="en-US" b="1" dirty="0">
                <a:solidFill>
                  <a:srgbClr val="000000"/>
                </a:solidFill>
                <a:latin typeface="Courier New" pitchFamily="49" charset="0"/>
              </a:rPr>
              <a:t>   array </a:t>
            </a:r>
            <a:r>
              <a:rPr lang="en-US" b="1" dirty="0" err="1">
                <a:solidFill>
                  <a:srgbClr val="000000"/>
                </a:solidFill>
                <a:latin typeface="Courier New" pitchFamily="49" charset="0"/>
              </a:rPr>
              <a:t>Contrib</a:t>
            </a:r>
            <a:r>
              <a:rPr lang="en-US" b="1" dirty="0">
                <a:latin typeface="Courier New" pitchFamily="49" charset="0"/>
              </a:rPr>
              <a:t>{4} Qtr1-Qtr4;        </a:t>
            </a:r>
          </a:p>
          <a:p>
            <a:pPr>
              <a:lnSpc>
                <a:spcPct val="85000"/>
              </a:lnSpc>
            </a:pPr>
            <a:r>
              <a:rPr lang="en-US" b="1" dirty="0">
                <a:latin typeface="Courier New" pitchFamily="49" charset="0"/>
              </a:rPr>
              <a:t>   array Diff{3};                  </a:t>
            </a:r>
          </a:p>
          <a:p>
            <a:pPr>
              <a:lnSpc>
                <a:spcPct val="85000"/>
              </a:lnSpc>
            </a:pPr>
            <a:r>
              <a:rPr lang="en-US" b="1" dirty="0">
                <a:latin typeface="Courier New" pitchFamily="49" charset="0"/>
              </a:rPr>
              <a:t>   do </a:t>
            </a:r>
            <a:r>
              <a:rPr lang="en-US" b="1" dirty="0" err="1">
                <a:latin typeface="Courier New" pitchFamily="49" charset="0"/>
              </a:rPr>
              <a:t>i</a:t>
            </a:r>
            <a:r>
              <a:rPr lang="en-US" b="1" dirty="0">
                <a:latin typeface="Courier New" pitchFamily="49" charset="0"/>
              </a:rPr>
              <a:t>=1 to 3;                       </a:t>
            </a:r>
          </a:p>
          <a:p>
            <a:pPr>
              <a:lnSpc>
                <a:spcPct val="85000"/>
              </a:lnSpc>
            </a:pPr>
            <a:r>
              <a:rPr lang="en-US" b="1" dirty="0">
                <a:latin typeface="Courier New" pitchFamily="49" charset="0"/>
              </a:rPr>
              <a:t>      Diff{</a:t>
            </a:r>
            <a:r>
              <a:rPr lang="en-US" b="1" dirty="0" err="1">
                <a:latin typeface="Courier New" pitchFamily="49" charset="0"/>
              </a:rPr>
              <a:t>i</a:t>
            </a:r>
            <a:r>
              <a:rPr lang="en-US" b="1" dirty="0">
                <a:latin typeface="Courier New" pitchFamily="49" charset="0"/>
              </a:rPr>
              <a:t>}=</a:t>
            </a:r>
            <a:r>
              <a:rPr lang="en-US" b="1" dirty="0" err="1">
                <a:latin typeface="Courier New" pitchFamily="49" charset="0"/>
              </a:rPr>
              <a:t>Contrib</a:t>
            </a:r>
            <a:r>
              <a:rPr lang="en-US" b="1" dirty="0">
                <a:latin typeface="Courier New" pitchFamily="49" charset="0"/>
              </a:rPr>
              <a:t>{i+1}-</a:t>
            </a:r>
            <a:r>
              <a:rPr lang="en-US" b="1" dirty="0" err="1">
                <a:latin typeface="Courier New" pitchFamily="49" charset="0"/>
              </a:rPr>
              <a:t>Contrib</a:t>
            </a:r>
            <a:r>
              <a:rPr lang="en-US" b="1" dirty="0">
                <a:latin typeface="Courier New" pitchFamily="49" charset="0"/>
              </a:rPr>
              <a:t>{</a:t>
            </a:r>
            <a:r>
              <a:rPr lang="en-US" b="1" dirty="0" err="1">
                <a:latin typeface="Courier New" pitchFamily="49" charset="0"/>
              </a:rPr>
              <a:t>i</a:t>
            </a:r>
            <a:r>
              <a:rPr lang="en-US" b="1" dirty="0">
                <a:latin typeface="Courier New" pitchFamily="49" charset="0"/>
              </a:rPr>
              <a:t>};</a:t>
            </a:r>
          </a:p>
          <a:p>
            <a:pPr>
              <a:lnSpc>
                <a:spcPct val="85000"/>
              </a:lnSpc>
            </a:pPr>
            <a:r>
              <a:rPr lang="en-US" b="1" dirty="0">
                <a:latin typeface="Courier New" pitchFamily="49" charset="0"/>
              </a:rPr>
              <a:t>   end;                               </a:t>
            </a:r>
          </a:p>
          <a:p>
            <a:pPr>
              <a:lnSpc>
                <a:spcPct val="85000"/>
              </a:lnSpc>
            </a:pPr>
            <a:r>
              <a:rPr lang="en-US" b="1" dirty="0">
                <a:latin typeface="Courier New" pitchFamily="49" charset="0"/>
              </a:rPr>
              <a:t>run; </a:t>
            </a:r>
          </a:p>
        </p:txBody>
      </p:sp>
      <p:sp>
        <p:nvSpPr>
          <p:cNvPr id="115722" name="Text Box 9"/>
          <p:cNvSpPr txBox="1">
            <a:spLocks noChangeArrowheads="1"/>
          </p:cNvSpPr>
          <p:nvPr/>
        </p:nvSpPr>
        <p:spPr bwMode="auto">
          <a:xfrm>
            <a:off x="1474788" y="5133975"/>
            <a:ext cx="5937250" cy="485775"/>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b="1">
                <a:latin typeface="Courier New" pitchFamily="49" charset="0"/>
              </a:rPr>
              <a:t>Diff{2}=Contrib{3}-Contrib{2};</a:t>
            </a:r>
          </a:p>
        </p:txBody>
      </p:sp>
      <p:sp>
        <p:nvSpPr>
          <p:cNvPr id="115723" name="AutoShape 10"/>
          <p:cNvSpPr>
            <a:spLocks noChangeArrowheads="1"/>
          </p:cNvSpPr>
          <p:nvPr/>
        </p:nvSpPr>
        <p:spPr bwMode="auto">
          <a:xfrm rot="5400000">
            <a:off x="4292600" y="4830763"/>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15724" name="AutoShape 11"/>
          <p:cNvSpPr>
            <a:spLocks noChangeArrowheads="1"/>
          </p:cNvSpPr>
          <p:nvPr/>
        </p:nvSpPr>
        <p:spPr bwMode="auto">
          <a:xfrm rot="5400000">
            <a:off x="4292600" y="5688013"/>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15725" name="Rectangle 12"/>
          <p:cNvSpPr>
            <a:spLocks noChangeArrowheads="1"/>
          </p:cNvSpPr>
          <p:nvPr>
            <p:custDataLst>
              <p:tags r:id="rId1"/>
            </p:custDataLst>
          </p:nvPr>
        </p:nvSpPr>
        <p:spPr bwMode="auto">
          <a:xfrm>
            <a:off x="2136775" y="2979738"/>
            <a:ext cx="58674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Creating Variables with Arrays</a:t>
            </a:r>
          </a:p>
        </p:txBody>
      </p:sp>
      <p:sp>
        <p:nvSpPr>
          <p:cNvPr id="12" name="Slide Number Placeholder 3"/>
          <p:cNvSpPr>
            <a:spLocks noGrp="1"/>
          </p:cNvSpPr>
          <p:nvPr>
            <p:ph type="sldNum" sz="quarter" idx="10"/>
          </p:nvPr>
        </p:nvSpPr>
        <p:spPr/>
        <p:txBody>
          <a:bodyPr/>
          <a:lstStyle/>
          <a:p>
            <a:pPr>
              <a:defRPr/>
            </a:pPr>
            <a:fld id="{D9340A6B-C350-4641-AB48-CEB0DAE20B3B}" type="slidenum">
              <a:rPr lang="en-US"/>
              <a:pPr>
                <a:defRPr/>
              </a:pPr>
              <a:t>98</a:t>
            </a:fld>
            <a:endParaRPr lang="en-US" b="0" dirty="0">
              <a:latin typeface="Times New Roman" pitchFamily="18" charset="0"/>
            </a:endParaRPr>
          </a:p>
        </p:txBody>
      </p:sp>
      <p:sp>
        <p:nvSpPr>
          <p:cNvPr id="116740" name="Text Box 3"/>
          <p:cNvSpPr txBox="1">
            <a:spLocks noChangeArrowheads="1"/>
          </p:cNvSpPr>
          <p:nvPr/>
        </p:nvSpPr>
        <p:spPr bwMode="auto">
          <a:xfrm>
            <a:off x="3570288" y="4214813"/>
            <a:ext cx="1505540" cy="523220"/>
          </a:xfrm>
          <a:prstGeom prst="rect">
            <a:avLst/>
          </a:prstGeom>
          <a:solidFill>
            <a:srgbClr val="0053C3"/>
          </a:solidFill>
          <a:ln w="28575">
            <a:solidFill>
              <a:schemeClr val="tx1"/>
            </a:solidFill>
            <a:miter lim="800000"/>
            <a:headEnd type="none" w="sm" len="sm"/>
            <a:tailEnd type="none" w="sm" len="sm"/>
          </a:ln>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20000"/>
              </a:spcBef>
            </a:pPr>
            <a:r>
              <a:rPr lang="en-US" b="1" dirty="0">
                <a:solidFill>
                  <a:srgbClr val="FFFFFF"/>
                </a:solidFill>
              </a:rPr>
              <a:t>when </a:t>
            </a:r>
            <a:r>
              <a:rPr lang="en-US" sz="2800" b="1" dirty="0" err="1">
                <a:solidFill>
                  <a:srgbClr val="FFFFFF"/>
                </a:solidFill>
              </a:rPr>
              <a:t>i</a:t>
            </a:r>
            <a:r>
              <a:rPr lang="en-US" b="1" dirty="0">
                <a:solidFill>
                  <a:srgbClr val="FFFFFF"/>
                </a:solidFill>
              </a:rPr>
              <a:t>=3</a:t>
            </a:r>
          </a:p>
        </p:txBody>
      </p:sp>
      <p:sp>
        <p:nvSpPr>
          <p:cNvPr id="116741" name="Text Box 5"/>
          <p:cNvSpPr txBox="1">
            <a:spLocks noChangeArrowheads="1"/>
          </p:cNvSpPr>
          <p:nvPr/>
        </p:nvSpPr>
        <p:spPr bwMode="auto">
          <a:xfrm>
            <a:off x="3082925" y="5986463"/>
            <a:ext cx="3186113" cy="485775"/>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b="1">
                <a:latin typeface="Courier New" pitchFamily="49" charset="0"/>
              </a:rPr>
              <a:t>Diff3=Qtr4-Qtr3;</a:t>
            </a:r>
          </a:p>
        </p:txBody>
      </p:sp>
      <p:sp>
        <p:nvSpPr>
          <p:cNvPr id="116742" name="Rectangle 6"/>
          <p:cNvSpPr>
            <a:spLocks noChangeArrowheads="1"/>
          </p:cNvSpPr>
          <p:nvPr/>
        </p:nvSpPr>
        <p:spPr bwMode="auto">
          <a:xfrm>
            <a:off x="7242175" y="2762250"/>
            <a:ext cx="889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eaLnBrk="0" hangingPunct="0"/>
            <a:endParaRPr lang="en-US"/>
          </a:p>
        </p:txBody>
      </p:sp>
      <p:sp>
        <p:nvSpPr>
          <p:cNvPr id="116743" name="Rectangle 7"/>
          <p:cNvSpPr>
            <a:spLocks noChangeArrowheads="1"/>
          </p:cNvSpPr>
          <p:nvPr/>
        </p:nvSpPr>
        <p:spPr bwMode="auto">
          <a:xfrm>
            <a:off x="7359650" y="2743200"/>
            <a:ext cx="3667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eaLnBrk="0" hangingPunct="0"/>
            <a:endParaRPr lang="en-US"/>
          </a:p>
        </p:txBody>
      </p:sp>
      <p:sp>
        <p:nvSpPr>
          <p:cNvPr id="116744" name="Text Box 8"/>
          <p:cNvSpPr txBox="1">
            <a:spLocks noChangeArrowheads="1"/>
          </p:cNvSpPr>
          <p:nvPr/>
        </p:nvSpPr>
        <p:spPr bwMode="auto">
          <a:xfrm>
            <a:off x="996950" y="1068388"/>
            <a:ext cx="7077075" cy="29400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a:solidFill>
                  <a:srgbClr val="000000"/>
                </a:solidFill>
                <a:latin typeface="Courier New" pitchFamily="49" charset="0"/>
              </a:rPr>
              <a:t>data change;                 </a:t>
            </a:r>
          </a:p>
          <a:p>
            <a:pPr>
              <a:lnSpc>
                <a:spcPct val="85000"/>
              </a:lnSpc>
            </a:pPr>
            <a:r>
              <a:rPr lang="en-US" b="1">
                <a:solidFill>
                  <a:srgbClr val="000000"/>
                </a:solidFill>
                <a:latin typeface="Courier New" pitchFamily="49" charset="0"/>
              </a:rPr>
              <a:t>   set orion.employee_donations;</a:t>
            </a:r>
          </a:p>
          <a:p>
            <a:pPr>
              <a:lnSpc>
                <a:spcPct val="85000"/>
              </a:lnSpc>
            </a:pPr>
            <a:r>
              <a:rPr lang="en-US" b="1">
                <a:solidFill>
                  <a:srgbClr val="000000"/>
                </a:solidFill>
                <a:latin typeface="Courier New" pitchFamily="49" charset="0"/>
              </a:rPr>
              <a:t>   drop i; </a:t>
            </a:r>
          </a:p>
          <a:p>
            <a:pPr>
              <a:lnSpc>
                <a:spcPct val="85000"/>
              </a:lnSpc>
            </a:pPr>
            <a:r>
              <a:rPr lang="en-US" b="1">
                <a:solidFill>
                  <a:srgbClr val="000000"/>
                </a:solidFill>
                <a:latin typeface="Courier New" pitchFamily="49" charset="0"/>
              </a:rPr>
              <a:t>   array Contrib</a:t>
            </a:r>
            <a:r>
              <a:rPr lang="en-US" b="1">
                <a:latin typeface="Courier New" pitchFamily="49" charset="0"/>
              </a:rPr>
              <a:t>{4} Qtr1-Qtr4;        </a:t>
            </a:r>
          </a:p>
          <a:p>
            <a:pPr>
              <a:lnSpc>
                <a:spcPct val="85000"/>
              </a:lnSpc>
            </a:pPr>
            <a:r>
              <a:rPr lang="en-US" b="1">
                <a:latin typeface="Courier New" pitchFamily="49" charset="0"/>
              </a:rPr>
              <a:t>   array Diff{3};                  </a:t>
            </a:r>
          </a:p>
          <a:p>
            <a:pPr>
              <a:lnSpc>
                <a:spcPct val="85000"/>
              </a:lnSpc>
            </a:pPr>
            <a:r>
              <a:rPr lang="en-US" b="1">
                <a:latin typeface="Courier New" pitchFamily="49" charset="0"/>
              </a:rPr>
              <a:t>   do i=1 to 3;                       </a:t>
            </a:r>
          </a:p>
          <a:p>
            <a:pPr>
              <a:lnSpc>
                <a:spcPct val="85000"/>
              </a:lnSpc>
            </a:pPr>
            <a:r>
              <a:rPr lang="en-US" b="1">
                <a:latin typeface="Courier New" pitchFamily="49" charset="0"/>
              </a:rPr>
              <a:t>      Diff{i}=Contrib{i+1}-Contrib{i};</a:t>
            </a:r>
          </a:p>
          <a:p>
            <a:pPr>
              <a:lnSpc>
                <a:spcPct val="85000"/>
              </a:lnSpc>
            </a:pPr>
            <a:r>
              <a:rPr lang="en-US" b="1">
                <a:latin typeface="Courier New" pitchFamily="49" charset="0"/>
              </a:rPr>
              <a:t>   end;                               </a:t>
            </a:r>
          </a:p>
          <a:p>
            <a:pPr>
              <a:lnSpc>
                <a:spcPct val="85000"/>
              </a:lnSpc>
            </a:pPr>
            <a:r>
              <a:rPr lang="en-US" b="1">
                <a:latin typeface="Courier New" pitchFamily="49" charset="0"/>
              </a:rPr>
              <a:t>run; </a:t>
            </a:r>
          </a:p>
        </p:txBody>
      </p:sp>
      <p:sp>
        <p:nvSpPr>
          <p:cNvPr id="116745" name="Text Box 9"/>
          <p:cNvSpPr txBox="1">
            <a:spLocks noChangeArrowheads="1"/>
          </p:cNvSpPr>
          <p:nvPr/>
        </p:nvSpPr>
        <p:spPr bwMode="auto">
          <a:xfrm>
            <a:off x="1474788" y="5133975"/>
            <a:ext cx="5937250" cy="485775"/>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b="1">
                <a:latin typeface="Courier New" pitchFamily="49" charset="0"/>
              </a:rPr>
              <a:t>Diff{3}=Contrib{4}-Contrib{3};</a:t>
            </a:r>
          </a:p>
        </p:txBody>
      </p:sp>
      <p:sp>
        <p:nvSpPr>
          <p:cNvPr id="116746" name="AutoShape 10"/>
          <p:cNvSpPr>
            <a:spLocks noChangeArrowheads="1"/>
          </p:cNvSpPr>
          <p:nvPr/>
        </p:nvSpPr>
        <p:spPr bwMode="auto">
          <a:xfrm rot="5400000">
            <a:off x="4292600" y="4830763"/>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16747" name="AutoShape 11"/>
          <p:cNvSpPr>
            <a:spLocks noChangeArrowheads="1"/>
          </p:cNvSpPr>
          <p:nvPr/>
        </p:nvSpPr>
        <p:spPr bwMode="auto">
          <a:xfrm rot="5400000">
            <a:off x="4292600" y="5688013"/>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
        <p:nvSpPr>
          <p:cNvPr id="116748" name="Rectangle 12"/>
          <p:cNvSpPr>
            <a:spLocks noChangeArrowheads="1"/>
          </p:cNvSpPr>
          <p:nvPr>
            <p:custDataLst>
              <p:tags r:id="rId1"/>
            </p:custDataLst>
          </p:nvPr>
        </p:nvSpPr>
        <p:spPr bwMode="auto">
          <a:xfrm>
            <a:off x="2136775" y="2979738"/>
            <a:ext cx="58674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Creating Variables with Arrays</a:t>
            </a:r>
          </a:p>
        </p:txBody>
      </p:sp>
      <p:sp>
        <p:nvSpPr>
          <p:cNvPr id="117763" name="Rectangle 3"/>
          <p:cNvSpPr>
            <a:spLocks noGrp="1" noChangeArrowheads="1"/>
          </p:cNvSpPr>
          <p:nvPr>
            <p:ph idx="1"/>
          </p:nvPr>
        </p:nvSpPr>
        <p:spPr/>
        <p:txBody>
          <a:bodyPr/>
          <a:lstStyle/>
          <a:p>
            <a:endParaRPr lang="en-US"/>
          </a:p>
          <a:p>
            <a:endParaRPr lang="en-US"/>
          </a:p>
          <a:p>
            <a:endParaRPr lang="en-US"/>
          </a:p>
          <a:p>
            <a:endParaRPr lang="en-US"/>
          </a:p>
        </p:txBody>
      </p:sp>
      <p:sp>
        <p:nvSpPr>
          <p:cNvPr id="8" name="Slide Number Placeholder 3"/>
          <p:cNvSpPr>
            <a:spLocks noGrp="1"/>
          </p:cNvSpPr>
          <p:nvPr>
            <p:ph type="sldNum" sz="quarter" idx="10"/>
          </p:nvPr>
        </p:nvSpPr>
        <p:spPr/>
        <p:txBody>
          <a:bodyPr/>
          <a:lstStyle/>
          <a:p>
            <a:pPr>
              <a:defRPr/>
            </a:pPr>
            <a:fld id="{0DBBDDD5-122F-488D-93C8-4157B79B3EB0}" type="slidenum">
              <a:rPr lang="en-US"/>
              <a:pPr>
                <a:defRPr/>
              </a:pPr>
              <a:t>99</a:t>
            </a:fld>
            <a:endParaRPr lang="en-US" b="0" dirty="0">
              <a:latin typeface="Times New Roman" pitchFamily="18" charset="0"/>
            </a:endParaRPr>
          </a:p>
        </p:txBody>
      </p:sp>
      <p:sp>
        <p:nvSpPr>
          <p:cNvPr id="117765" name="Text Box 5"/>
          <p:cNvSpPr txBox="1">
            <a:spLocks noChangeArrowheads="1"/>
          </p:cNvSpPr>
          <p:nvPr/>
        </p:nvSpPr>
        <p:spPr bwMode="auto">
          <a:xfrm>
            <a:off x="685800" y="1068388"/>
            <a:ext cx="6289675" cy="1203325"/>
          </a:xfrm>
          <a:prstGeom prst="rect">
            <a:avLst/>
          </a:prstGeom>
          <a:solidFill>
            <a:srgbClr val="FFFFFF"/>
          </a:solidFill>
          <a:ln w="28575">
            <a:solidFill>
              <a:schemeClr val="tx2"/>
            </a:solidFill>
            <a:miter lim="800000"/>
            <a:headEnd type="none" w="sm" len="sm"/>
            <a:tailEnd type="none" w="sm" len="sm"/>
          </a:ln>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err="1">
                <a:latin typeface="Courier New" pitchFamily="49" charset="0"/>
              </a:rPr>
              <a:t>proc</a:t>
            </a:r>
            <a:r>
              <a:rPr lang="en-US" b="1" dirty="0">
                <a:latin typeface="Courier New" pitchFamily="49" charset="0"/>
              </a:rPr>
              <a:t> print data=change </a:t>
            </a:r>
            <a:r>
              <a:rPr lang="en-US" b="1" dirty="0" err="1">
                <a:latin typeface="Courier New" pitchFamily="49" charset="0"/>
              </a:rPr>
              <a:t>noobs</a:t>
            </a:r>
            <a:r>
              <a:rPr lang="en-US" b="1" dirty="0">
                <a:latin typeface="Courier New" pitchFamily="49" charset="0"/>
              </a:rPr>
              <a:t>;  </a:t>
            </a:r>
          </a:p>
          <a:p>
            <a:r>
              <a:rPr lang="en-US" b="1" dirty="0">
                <a:latin typeface="Courier New" pitchFamily="49" charset="0"/>
              </a:rPr>
              <a:t>   </a:t>
            </a:r>
            <a:r>
              <a:rPr lang="en-US" b="1" dirty="0">
                <a:solidFill>
                  <a:srgbClr val="000000"/>
                </a:solidFill>
                <a:latin typeface="Courier New" pitchFamily="49" charset="0"/>
              </a:rPr>
              <a:t>var</a:t>
            </a:r>
            <a:r>
              <a:rPr lang="en-US" b="1" dirty="0">
                <a:latin typeface="Courier New" pitchFamily="49" charset="0"/>
              </a:rPr>
              <a:t> </a:t>
            </a:r>
            <a:r>
              <a:rPr lang="en-US" b="1" dirty="0" err="1">
                <a:latin typeface="Courier New" pitchFamily="49" charset="0"/>
              </a:rPr>
              <a:t>Employee_ID</a:t>
            </a:r>
            <a:r>
              <a:rPr lang="en-US" b="1" dirty="0">
                <a:latin typeface="Courier New" pitchFamily="49" charset="0"/>
              </a:rPr>
              <a:t> Diff1-Diff3;</a:t>
            </a:r>
          </a:p>
          <a:p>
            <a:r>
              <a:rPr lang="en-US" b="1" dirty="0">
                <a:latin typeface="Courier New" pitchFamily="49" charset="0"/>
              </a:rPr>
              <a:t>run;</a:t>
            </a:r>
          </a:p>
        </p:txBody>
      </p:sp>
      <p:sp>
        <p:nvSpPr>
          <p:cNvPr id="117766" name="Text Box 6"/>
          <p:cNvSpPr txBox="1">
            <a:spLocks noChangeArrowheads="1"/>
          </p:cNvSpPr>
          <p:nvPr/>
        </p:nvSpPr>
        <p:spPr bwMode="auto">
          <a:xfrm>
            <a:off x="684213" y="2438400"/>
            <a:ext cx="81250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square" lIns="0" tIns="0" rIns="0" bIns="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dirty="0"/>
              <a:t>Partial PROC PRINT Output (124 Total Observations)</a:t>
            </a:r>
          </a:p>
        </p:txBody>
      </p:sp>
      <p:sp>
        <p:nvSpPr>
          <p:cNvPr id="117767"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17768" name="Rectangle 9"/>
          <p:cNvSpPr>
            <a:spLocks noChangeArrowheads="1"/>
          </p:cNvSpPr>
          <p:nvPr/>
        </p:nvSpPr>
        <p:spPr bwMode="auto">
          <a:xfrm>
            <a:off x="693738" y="2848548"/>
            <a:ext cx="6286500" cy="2828925"/>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sz="1600" b="1" dirty="0" err="1">
                <a:solidFill>
                  <a:srgbClr val="000000"/>
                </a:solidFill>
                <a:latin typeface="SAS Monospace" pitchFamily="49" charset="0"/>
              </a:rPr>
              <a:t>Employee_ID</a:t>
            </a:r>
            <a:r>
              <a:rPr lang="en-US" sz="1600" b="1" dirty="0">
                <a:solidFill>
                  <a:srgbClr val="000000"/>
                </a:solidFill>
                <a:latin typeface="SAS Monospace" pitchFamily="49" charset="0"/>
              </a:rPr>
              <a:t>    Diff1    Diff2    Diff3</a:t>
            </a:r>
          </a:p>
          <a:p>
            <a:pPr eaLnBrk="0" hangingPunct="0"/>
            <a:endParaRPr lang="en-US" sz="1600" b="1" dirty="0">
              <a:solidFill>
                <a:srgbClr val="000000"/>
              </a:solidFill>
              <a:latin typeface="SAS Monospace" pitchFamily="49" charset="0"/>
            </a:endParaRPr>
          </a:p>
          <a:p>
            <a:pPr eaLnBrk="0" hangingPunct="0"/>
            <a:r>
              <a:rPr lang="en-US" sz="1600" b="1" dirty="0">
                <a:solidFill>
                  <a:srgbClr val="000000"/>
                </a:solidFill>
                <a:latin typeface="SAS Monospace" pitchFamily="49" charset="0"/>
              </a:rPr>
              <a:t>     120265       .        .        .</a:t>
            </a:r>
          </a:p>
          <a:p>
            <a:pPr eaLnBrk="0" hangingPunct="0"/>
            <a:r>
              <a:rPr lang="en-US" sz="1600" b="1" dirty="0">
                <a:solidFill>
                  <a:srgbClr val="000000"/>
                </a:solidFill>
                <a:latin typeface="SAS Monospace" pitchFamily="49" charset="0"/>
              </a:rPr>
              <a:t>     120267       0        0        0</a:t>
            </a:r>
          </a:p>
          <a:p>
            <a:pPr eaLnBrk="0" hangingPunct="0"/>
            <a:r>
              <a:rPr lang="en-US" sz="1600" b="1" dirty="0">
                <a:solidFill>
                  <a:srgbClr val="000000"/>
                </a:solidFill>
                <a:latin typeface="SAS Monospace" pitchFamily="49" charset="0"/>
              </a:rPr>
              <a:t>     120269       0        0        0</a:t>
            </a:r>
          </a:p>
          <a:p>
            <a:pPr eaLnBrk="0" hangingPunct="0"/>
            <a:r>
              <a:rPr lang="en-US" sz="1600" b="1" dirty="0">
                <a:solidFill>
                  <a:srgbClr val="000000"/>
                </a:solidFill>
                <a:latin typeface="SAS Monospace" pitchFamily="49" charset="0"/>
              </a:rPr>
              <a:t>     120270     -10       -5        .</a:t>
            </a:r>
          </a:p>
          <a:p>
            <a:pPr eaLnBrk="0" hangingPunct="0"/>
            <a:r>
              <a:rPr lang="en-US" sz="1600" b="1" dirty="0">
                <a:solidFill>
                  <a:srgbClr val="000000"/>
                </a:solidFill>
                <a:latin typeface="SAS Monospace" pitchFamily="49" charset="0"/>
              </a:rPr>
              <a:t>     120271       0        0        0</a:t>
            </a:r>
          </a:p>
          <a:p>
            <a:pPr eaLnBrk="0" hangingPunct="0"/>
            <a:r>
              <a:rPr lang="en-US" sz="1600" b="1" dirty="0">
                <a:solidFill>
                  <a:srgbClr val="000000"/>
                </a:solidFill>
                <a:latin typeface="SAS Monospace" pitchFamily="49" charset="0"/>
              </a:rPr>
              <a:t>     120272       0        0        0</a:t>
            </a:r>
          </a:p>
          <a:p>
            <a:pPr eaLnBrk="0" hangingPunct="0"/>
            <a:r>
              <a:rPr lang="en-US" sz="1600" b="1" dirty="0">
                <a:solidFill>
                  <a:srgbClr val="000000"/>
                </a:solidFill>
                <a:latin typeface="SAS Monospace" pitchFamily="49" charset="0"/>
              </a:rPr>
              <a:t>     120275       0        0        0</a:t>
            </a:r>
          </a:p>
          <a:p>
            <a:pPr eaLnBrk="0" hangingPunct="0"/>
            <a:r>
              <a:rPr lang="en-US" sz="1600" b="1" dirty="0">
                <a:solidFill>
                  <a:srgbClr val="000000"/>
                </a:solidFill>
                <a:latin typeface="SAS Monospace" pitchFamily="49" charset="0"/>
              </a:rPr>
              <a:t>     120660       0        0        0</a:t>
            </a:r>
          </a:p>
          <a:p>
            <a:pPr eaLnBrk="0" hangingPunct="0"/>
            <a:r>
              <a:rPr lang="en-US" sz="1600" b="1" dirty="0">
                <a:solidFill>
                  <a:srgbClr val="000000"/>
                </a:solidFill>
                <a:latin typeface="SAS Monospace" pitchFamily="49" charset="0"/>
              </a:rPr>
              <a:t>     120662       .        .        0</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STYLEVERSION" val="2010JUL"/>
  <p:tag name="STANDARDSLIDESUPDATE" val="CDS_2012"/>
  <p:tag name="MMPROD_UIDATA" val="&lt;database version=&quot;9.0&quot;&gt;&lt;object type=&quot;1&quot; unique_id=&quot;10001&quot;&gt;&lt;object type=&quot;8&quot; unique_id=&quot;10002&quot;&gt;&lt;/object&gt;&lt;object type=&quot;2&quot; unique_id=&quot;10003&quot;&gt;&lt;object type=&quot;3&quot; unique_id=&quot;10006&quot;&gt;&lt;property id=&quot;20148&quot; value=&quot;5&quot;/&gt;&lt;property id=&quot;20300&quot; value=&quot;Slide 3 - &amp;quot;Objectives&amp;quot;&quot;/&gt;&lt;property id=&quot;20307&quot; value=&quot;258&quot;/&gt;&lt;/object&gt;&lt;object type=&quot;3&quot; unique_id=&quot;10013&quot;&gt;&lt;property id=&quot;20148&quot; value=&quot;5&quot;/&gt;&lt;property id=&quot;20300&quot; value=&quot;Slide 6 - &amp;quot;Repetitive Coding&amp;quot;&quot;/&gt;&lt;property id=&quot;20307&quot; value=&quot;263&quot;/&gt;&lt;/object&gt;&lt;object type=&quot;3&quot; unique_id=&quot;10014&quot;&gt;&lt;property id=&quot;20148&quot; value=&quot;5&quot;/&gt;&lt;property id=&quot;20300&quot; value=&quot;Slide 7 - &amp;quot;DO Loop Processing&amp;quot;&quot;/&gt;&lt;property id=&quot;20307&quot; value=&quot;264&quot;/&gt;&lt;/object&gt;&lt;object type=&quot;3&quot; unique_id=&quot;10016&quot;&gt;&lt;property id=&quot;20148&quot; value=&quot;5&quot;/&gt;&lt;property id=&quot;20300&quot; value=&quot;Slide 8 - &amp;quot;Iterative DO Statement&amp;quot;&quot;/&gt;&lt;property id=&quot;20307&quot; value=&quot;266&quot;/&gt;&lt;/object&gt;&lt;object type=&quot;3&quot; unique_id=&quot;10026&quot;&gt;&lt;property id=&quot;20148&quot; value=&quot;5&quot;/&gt;&lt;property id=&quot;20300&quot; value=&quot;Slide 14 - &amp;quot;Execution: Performing Repetitive Calculations&amp;quot;&quot;/&gt;&lt;property id=&quot;20307&quot; value=&quot;471&quot;/&gt;&lt;/object&gt;&lt;object type=&quot;3&quot; unique_id=&quot;10028&quot;&gt;&lt;property id=&quot;20148&quot; value=&quot;5&quot;/&gt;&lt;property id=&quot;20300&quot; value=&quot;Slide 16 - &amp;quot;Execution: Performing Repetitive Calculations&amp;quot;&quot;/&gt;&lt;property id=&quot;20307&quot; value=&quot;473&quot;/&gt;&lt;/object&gt;&lt;object type=&quot;3&quot; unique_id=&quot;10029&quot;&gt;&lt;property id=&quot;20148&quot; value=&quot;5&quot;/&gt;&lt;property id=&quot;20300&quot; value=&quot;Slide 17 - &amp;quot;Execution: Performing Repetitive Calculations&amp;quot;&quot;/&gt;&lt;property id=&quot;20307&quot; value=&quot;474&quot;/&gt;&lt;/object&gt;&lt;object type=&quot;3&quot; unique_id=&quot;10030&quot;&gt;&lt;property id=&quot;20148&quot; value=&quot;5&quot;/&gt;&lt;property id=&quot;20300&quot; value=&quot;Slide 18 - &amp;quot;Execution: Performing Repetitive Calculations&amp;quot;&quot;/&gt;&lt;property id=&quot;20307&quot; value=&quot;475&quot;/&gt;&lt;/object&gt;&lt;object type=&quot;3&quot; unique_id=&quot;10032&quot;&gt;&lt;property id=&quot;20148&quot; value=&quot;5&quot;/&gt;&lt;property id=&quot;20300&quot; value=&quot;Slide 20 - &amp;quot;Execution: Performing Repetitive Calculations&amp;quot;&quot;/&gt;&lt;property id=&quot;20307&quot; value=&quot;477&quot;/&gt;&lt;/object&gt;&lt;object type=&quot;3&quot; unique_id=&quot;10033&quot;&gt;&lt;property id=&quot;20148&quot; value=&quot;5&quot;/&gt;&lt;property id=&quot;20300&quot; value=&quot;Slide 21 - &amp;quot;Execution: Performing Repetitive Calculations&amp;quot;&quot;/&gt;&lt;property id=&quot;20307&quot; value=&quot;478&quot;/&gt;&lt;/object&gt;&lt;object type=&quot;3&quot; unique_id=&quot;10034&quot;&gt;&lt;property id=&quot;20148&quot; value=&quot;5&quot;/&gt;&lt;property id=&quot;20300&quot; value=&quot;Slide 22 - &amp;quot;Execution: Performing Repetitive Calculations&amp;quot;&quot;/&gt;&lt;property id=&quot;20307&quot; value=&quot;479&quot;/&gt;&lt;/object&gt;&lt;object type=&quot;3&quot; unique_id=&quot;10036&quot;&gt;&lt;property id=&quot;20148&quot; value=&quot;5&quot;/&gt;&lt;property id=&quot;20300&quot; value=&quot;Slide 24 - &amp;quot;Execution: Performing Repetitive Calculations&amp;quot;&quot;/&gt;&lt;property id=&quot;20307&quot; value=&quot;481&quot;/&gt;&lt;/object&gt;&lt;object type=&quot;3&quot; unique_id=&quot;10037&quot;&gt;&lt;property id=&quot;20148&quot; value=&quot;5&quot;/&gt;&lt;property id=&quot;20300&quot; value=&quot;Slide 25 - &amp;quot;Execution: Performing Repetitive Calculations&amp;quot;&quot;/&gt;&lt;property id=&quot;20307&quot; value=&quot;482&quot;/&gt;&lt;/object&gt;&lt;object type=&quot;3&quot; unique_id=&quot;10038&quot;&gt;&lt;property id=&quot;20148&quot; value=&quot;5&quot;/&gt;&lt;property id=&quot;20300&quot; value=&quot;Slide 26 - &amp;quot;Execution: Performing Repetitive Calculations&amp;quot;&quot;/&gt;&lt;property id=&quot;20307&quot; value=&quot;483&quot;/&gt;&lt;/object&gt;&lt;object type=&quot;3&quot; unique_id=&quot;10041&quot;&gt;&lt;property id=&quot;20148&quot; value=&quot;5&quot;/&gt;&lt;property id=&quot;20300&quot; value=&quot;Slide 29 - &amp;quot;Output: Performing Repetitive Calculations&amp;quot;&quot;/&gt;&lt;property id=&quot;20307&quot; value=&quot;293&quot;/&gt;&lt;/object&gt;&lt;object type=&quot;3&quot; unique_id=&quot;10046&quot;&gt;&lt;property id=&quot;20148&quot; value=&quot;5&quot;/&gt;&lt;property id=&quot;20300&quot; value=&quot;Slide 36 - &amp;quot;Business Scenario&amp;quot;&quot;/&gt;&lt;property id=&quot;20307&quot; value=&quot;296&quot;/&gt;&lt;/object&gt;&lt;object type=&quot;3&quot; unique_id=&quot;10047&quot;&gt;&lt;property id=&quot;20148&quot; value=&quot;5&quot;/&gt;&lt;property id=&quot;20300&quot; value=&quot;Slide 37 - &amp;quot;A Forecasting Application (Review)&amp;quot;&quot;/&gt;&lt;property id=&quot;20307&quot; value=&quot;297&quot;/&gt;&lt;/object&gt;&lt;object type=&quot;3&quot; unique_id=&quot;10048&quot;&gt;&lt;property id=&quot;20148&quot; value=&quot;5&quot;/&gt;&lt;property id=&quot;20300&quot; value=&quot;Slide 38 - &amp;quot;Use a DO Loop to Reduce Redundant Code&amp;quot;&quot;/&gt;&lt;property id=&quot;20307&quot; value=&quot;298&quot;/&gt;&lt;/object&gt;&lt;object type=&quot;3&quot; unique_id=&quot;10049&quot;&gt;&lt;property id=&quot;20148&quot; value=&quot;5&quot;/&gt;&lt;property id=&quot;20300&quot; value=&quot;Slide 39 - &amp;quot;Output&amp;quot;&quot;/&gt;&lt;property id=&quot;20307&quot; value=&quot;299&quot;/&gt;&lt;/object&gt;&lt;object type=&quot;3&quot; unique_id=&quot;10054&quot;&gt;&lt;property id=&quot;20148&quot; value=&quot;5&quot;/&gt;&lt;property id=&quot;20300&quot; value=&quot;Slide 43 - &amp;quot;Conditional Iterative Processing&amp;quot;&quot;/&gt;&lt;property id=&quot;20307&quot; value=&quot;463&quot;/&gt;&lt;/object&gt;&lt;object type=&quot;3&quot; unique_id=&quot;10059&quot;&gt;&lt;property id=&quot;20148&quot; value=&quot;5&quot;/&gt;&lt;property id=&quot;20300&quot; value=&quot;Slide 49 - &amp;quot;Using DO UNTIL with an Iterative DO Loop&amp;quot;&quot;/&gt;&lt;property id=&quot;20307&quot; value=&quot;308&quot;/&gt;&lt;/object&gt;&lt;object type=&quot;3&quot; unique_id=&quot;10074&quot;&gt;&lt;property id=&quot;20148&quot; value=&quot;5&quot;/&gt;&lt;property id=&quot;20300&quot; value=&quot;Slide 63 - &amp;quot;Objectives&amp;quot;&quot;/&gt;&lt;property id=&quot;20307&quot; value=&quot;322&quot;/&gt;&lt;/object&gt;&lt;object type=&quot;3&quot; unique_id=&quot;10077&quot;&gt;&lt;property id=&quot;20148&quot; value=&quot;5&quot;/&gt;&lt;property id=&quot;20300&quot; value=&quot;Slide 64 - &amp;quot;Array Processing&amp;quot;&quot;/&gt;&lt;property id=&quot;20307&quot; value=&quot;326&quot;/&gt;&lt;/object&gt;&lt;object type=&quot;3&quot; unique_id=&quot;10079&quot;&gt;&lt;property id=&quot;20148&quot; value=&quot;5&quot;/&gt;&lt;property id=&quot;20300&quot; value=&quot;Slide 67 - &amp;quot;Performing Repetitive Calculations&amp;quot;&quot;/&gt;&lt;property id=&quot;20307&quot; value=&quot;324&quot;/&gt;&lt;/object&gt;&lt;object type=&quot;3&quot; unique_id=&quot;10085&quot;&gt;&lt;property id=&quot;20148&quot; value=&quot;5&quot;/&gt;&lt;property id=&quot;20300&quot; value=&quot;Slide 70 - &amp;quot;What Is a SAS Array?&amp;quot;&quot;/&gt;&lt;property id=&quot;20307&quot; value=&quot;327&quot;/&gt;&lt;/object&gt;&lt;object type=&quot;3&quot; unique_id=&quot;10086&quot;&gt;&lt;property id=&quot;20148&quot; value=&quot;5&quot;/&gt;&lt;property id=&quot;20300&quot; value=&quot;Slide 71 - &amp;quot;Why Use a SAS Array?&amp;quot;&quot;/&gt;&lt;property id=&quot;20307&quot; value=&quot;329&quot;/&gt;&lt;/object&gt;&lt;object type=&quot;3&quot; unique_id=&quot;10087&quot;&gt;&lt;property id=&quot;20148&quot; value=&quot;5&quot;/&gt;&lt;property id=&quot;20300&quot; value=&quot;Slide 72 - &amp;quot;Array Elements&amp;quot;&quot;/&gt;&lt;property id=&quot;20307&quot; value=&quot;497&quot;/&gt;&lt;/object&gt;&lt;object type=&quot;3&quot; unique_id=&quot;10088&quot;&gt;&lt;property id=&quot;20148&quot; value=&quot;5&quot;/&gt;&lt;property id=&quot;20300&quot; value=&quot;Slide 73 - &amp;quot;Referencing Array Elements&amp;quot;&quot;/&gt;&lt;property id=&quot;20307&quot; value=&quot;627&quot;/&gt;&lt;/object&gt;&lt;object type=&quot;3&quot; unique_id=&quot;10090&quot;&gt;&lt;property id=&quot;20148&quot; value=&quot;5&quot;/&gt;&lt;property id=&quot;20300&quot; value=&quot;Slide 74 - &amp;quot;Defining an Array&amp;quot;&quot;/&gt;&lt;property id=&quot;20307&quot; value=&quot;503&quot;/&gt;&lt;/object&gt;&lt;object type=&quot;3&quot; unique_id=&quot;10096&quot;&gt;&lt;property id=&quot;20148&quot; value=&quot;5&quot;/&gt;&lt;property id=&quot;20300&quot; value=&quot;Slide 76 - &amp;quot;Defining an Array&amp;quot;&quot;/&gt;&lt;property id=&quot;20307&quot; value=&quot;333&quot;/&gt;&lt;/object&gt;&lt;object type=&quot;3&quot; unique_id=&quot;10098&quot;&gt;&lt;property id=&quot;20148&quot; value=&quot;5&quot;/&gt;&lt;property id=&quot;20300&quot; value=&quot;Slide 79 - &amp;quot;Using a DO Loop to Process an Array&amp;quot;&quot;/&gt;&lt;property id=&quot;20307&quot; value=&quot;336&quot;/&gt;&lt;/object&gt;&lt;object type=&quot;3&quot; unique_id=&quot;10099&quot;&gt;&lt;property id=&quot;20148&quot; value=&quot;5&quot;/&gt;&lt;property id=&quot;20300&quot; value=&quot;Slide 80 - &amp;quot;First Iteration of the DO Loop&amp;quot;&quot;/&gt;&lt;property id=&quot;20307&quot; value=&quot;337&quot;/&gt;&lt;/object&gt;&lt;object type=&quot;3&quot; unique_id=&quot;10100&quot;&gt;&lt;property id=&quot;20148&quot; value=&quot;5&quot;/&gt;&lt;property id=&quot;20300&quot; value=&quot;Slide 81 - &amp;quot;Second Iteration of the DO Loop&amp;quot;&quot;/&gt;&lt;property id=&quot;20307&quot; value=&quot;578&quot;/&gt;&lt;/object&gt;&lt;object type=&quot;3&quot; unique_id=&quot;10101&quot;&gt;&lt;property id=&quot;20148&quot; value=&quot;5&quot;/&gt;&lt;property id=&quot;20300&quot; value=&quot;Slide 82 - &amp;quot;Third Iteration of the DO Loop&amp;quot;&quot;/&gt;&lt;property id=&quot;20307&quot; value=&quot;579&quot;/&gt;&lt;/object&gt;&lt;object type=&quot;3&quot; unique_id=&quot;10102&quot;&gt;&lt;property id=&quot;20148&quot; value=&quot;5&quot;/&gt;&lt;property id=&quot;20300&quot; value=&quot;Slide 83 - &amp;quot;Fourth Iteration of the DO Loop&amp;quot;&quot;/&gt;&lt;property id=&quot;20307&quot; value=&quot;580&quot;/&gt;&lt;/object&gt;&lt;object type=&quot;3&quot; unique_id=&quot;10103&quot;&gt;&lt;property id=&quot;20148&quot; value=&quot;5&quot;/&gt;&lt;property id=&quot;20300&quot; value=&quot;Slide 84 - &amp;quot;Output: Using a Do Loop to Process an Array&amp;quot;&quot;/&gt;&lt;property id=&quot;20307&quot; value=&quot;341&quot;/&gt;&lt;/object&gt;&lt;object type=&quot;3&quot; unique_id=&quot;10107&quot;&gt;&lt;property id=&quot;20148&quot; value=&quot;5&quot;/&gt;&lt;property id=&quot;20300&quot; value=&quot;Slide 88 - &amp;quot;Objectives&amp;quot;&quot;/&gt;&lt;property id=&quot;20307&quot; value=&quot;344&quot;/&gt;&lt;/object&gt;&lt;object type=&quot;3&quot; unique_id=&quot;10109&quot;&gt;&lt;property id=&quot;20148&quot; value=&quot;5&quot;/&gt;&lt;property id=&quot;20300&quot; value=&quot;Slide 94 - &amp;quot;Creating Variables with Arrays&amp;quot;&quot;/&gt;&lt;property id=&quot;20307&quot; value=&quot;346&quot;/&gt;&lt;/object&gt;&lt;object type=&quot;3&quot; unique_id=&quot;10110&quot;&gt;&lt;property id=&quot;20148&quot; value=&quot;5&quot;/&gt;&lt;property id=&quot;20300&quot; value=&quot;Slide 95 - &amp;quot;Output: Creating Variables with Arrays&amp;quot;&quot;/&gt;&lt;property id=&quot;20307&quot; value=&quot;347&quot;/&gt;&lt;/object&gt;&lt;object type=&quot;3&quot; unique_id=&quot;10116&quot;&gt;&lt;property id=&quot;20148&quot; value=&quot;5&quot;/&gt;&lt;property id=&quot;20300&quot; value=&quot;Slide 99 - &amp;quot;Creating Variables with Arrays&amp;quot;&quot;/&gt;&lt;property id=&quot;20307&quot; value=&quot;349&quot;/&gt;&lt;/object&gt;&lt;object type=&quot;3&quot; unique_id=&quot;10117&quot;&gt;&lt;property id=&quot;20148&quot; value=&quot;5&quot;/&gt;&lt;property id=&quot;20300&quot; value=&quot;Slide 100 - &amp;quot;Creating Variables with Arrays&amp;quot;&quot;/&gt;&lt;property id=&quot;20307&quot; value=&quot;350&quot;/&gt;&lt;/object&gt;&lt;object type=&quot;3&quot; unique_id=&quot;10118&quot;&gt;&lt;property id=&quot;20148&quot; value=&quot;5&quot;/&gt;&lt;property id=&quot;20300&quot; value=&quot;Slide 101 - &amp;quot;Creating Variables with Arrays&amp;quot;&quot;/&gt;&lt;property id=&quot;20307&quot; value=&quot;581&quot;/&gt;&lt;/object&gt;&lt;object type=&quot;3&quot; unique_id=&quot;10119&quot;&gt;&lt;property id=&quot;20148&quot; value=&quot;5&quot;/&gt;&lt;property id=&quot;20300&quot; value=&quot;Slide 102 - &amp;quot;Creating Variables with Arrays&amp;quot;&quot;/&gt;&lt;property id=&quot;20307&quot; value=&quot;582&quot;/&gt;&lt;/object&gt;&lt;object type=&quot;3&quot; unique_id=&quot;10120&quot;&gt;&lt;property id=&quot;20148&quot; value=&quot;5&quot;/&gt;&lt;property id=&quot;20300&quot; value=&quot;Slide 103 - &amp;quot;Creating Variables with Arrays&amp;quot;&quot;/&gt;&lt;property id=&quot;20307&quot; value=&quot;353&quot;/&gt;&lt;/object&gt;&lt;object type=&quot;3&quot; unique_id=&quot;10122&quot;&gt;&lt;property id=&quot;20148&quot; value=&quot;5&quot;/&gt;&lt;property id=&quot;20300&quot; value=&quot;Slide 106 - &amp;quot;Assigning Initial Values to an Array&amp;quot;&quot;/&gt;&lt;property id=&quot;20307&quot; value=&quot;589&quot;/&gt;&lt;/object&gt;&lt;object type=&quot;3&quot; unique_id=&quot;10124&quot;&gt;&lt;property id=&quot;20148&quot; value=&quot;5&quot;/&gt;&lt;property id=&quot;20300&quot; value=&quot;Slide 105 - &amp;quot;Business Scenario&amp;quot;&quot;/&gt;&lt;property id=&quot;20307&quot; value=&quot;354&quot;/&gt;&lt;/object&gt;&lt;object type=&quot;3&quot; unique_id=&quot;10125&quot;&gt;&lt;property id=&quot;20148&quot; value=&quot;5&quot;/&gt;&lt;property id=&quot;20300&quot; value=&quot;Slide 107 - &amp;quot;Compilation: What Variables Are Created? &amp;quot;&quot;/&gt;&lt;property id=&quot;20307&quot; value=&quot;410&quot;/&gt;&lt;/object&gt;&lt;object type=&quot;3&quot; unique_id=&quot;10126&quot;&gt;&lt;property id=&quot;20148&quot; value=&quot;5&quot;/&gt;&lt;property id=&quot;20300&quot; value=&quot;Slide 108 - &amp;quot;Compilation: What Variables Are Created? &amp;quot;&quot;/&gt;&lt;property id=&quot;20307&quot; value=&quot;524&quot;/&gt;&lt;/object&gt;&lt;object type=&quot;3&quot; unique_id=&quot;10127&quot;&gt;&lt;property id=&quot;20148&quot; value=&quot;5&quot;/&gt;&lt;property id=&quot;20300&quot; value=&quot;Slide 109 - &amp;quot;Compilation: What Variables Are Created? &amp;quot;&quot;/&gt;&lt;property id=&quot;20307&quot; value=&quot;520&quot;/&gt;&lt;/object&gt;&lt;object type=&quot;3&quot; unique_id=&quot;10128&quot;&gt;&lt;property id=&quot;20148&quot; value=&quot;5&quot;/&gt;&lt;property id=&quot;20300&quot; value=&quot;Slide 110 - &amp;quot;Compilation: What Variables Are Created? &amp;quot;&quot;/&gt;&lt;property id=&quot;20307&quot; value=&quot;522&quot;/&gt;&lt;/object&gt;&lt;object type=&quot;3&quot; unique_id=&quot;10129&quot;&gt;&lt;property id=&quot;20148&quot; value=&quot;5&quot;/&gt;&lt;property id=&quot;20300&quot; value=&quot;Slide 111 - &amp;quot;Compilation: What Variables Are Created? &amp;quot;&quot;/&gt;&lt;property id=&quot;20307&quot; value=&quot;523&quot;/&gt;&lt;/object&gt;&lt;object type=&quot;3&quot; unique_id=&quot;10130&quot;&gt;&lt;property id=&quot;20148&quot; value=&quot;5&quot;/&gt;&lt;property id=&quot;20300&quot; value=&quot;Slide 112 - &amp;quot;Compilation: Drop Flags Are Set &amp;quot;&quot;/&gt;&lt;property id=&quot;20307&quot; value=&quot;583&quot;/&gt;&lt;/object&gt;&lt;object type=&quot;3&quot; unique_id=&quot;10132&quot;&gt;&lt;property id=&quot;20148&quot; value=&quot;5&quot;/&gt;&lt;property id=&quot;20300&quot; value=&quot;Slide 115 - &amp;quot;Creating a Temporary Lookup Table&amp;quot;&quot;/&gt;&lt;property id=&quot;20307&quot; value=&quot;362&quot;/&gt;&lt;/object&gt;&lt;object type=&quot;3&quot; unique_id=&quot;10133&quot;&gt;&lt;property id=&quot;20148&quot; value=&quot;5&quot;/&gt;&lt;property id=&quot;20300&quot; value=&quot;Slide 116 - &amp;quot;Output: Creating a Temporary Lookup Table&amp;quot;&quot;/&gt;&lt;property id=&quot;20307&quot; value=&quot;363&quot;/&gt;&lt;/object&gt;&lt;object type=&quot;3&quot; unique_id=&quot;10159&quot;&gt;&lt;property id=&quot;20148&quot; value=&quot;5&quot;/&gt;&lt;property id=&quot;20300&quot; value=&quot;Slide 91 - &amp;quot;Using an Array to Create Numeric Variables&amp;quot;&quot;/&gt;&lt;property id=&quot;20307&quot; value=&quot;651&quot;/&gt;&lt;/object&gt;&lt;object type=&quot;3&quot; unique_id=&quot;10163&quot;&gt;&lt;property id=&quot;20148&quot; value=&quot;5&quot;/&gt;&lt;property id=&quot;20300&quot; value=&quot;Slide 113 - &amp;quot;Compilation: Retain Flags Are Set &amp;quot;&quot;/&gt;&lt;property id=&quot;20307&quot; value=&quot;653&quot;/&gt;&lt;/object&gt;&lt;object type=&quot;3&quot; unique_id=&quot;10164&quot;&gt;&lt;property id=&quot;20148&quot; value=&quot;5&quot;/&gt;&lt;property id=&quot;20300&quot; value=&quot;Slide 114 - &amp;quot;PDV Is Initialized &amp;quot;&quot;/&gt;&lt;property id=&quot;20307&quot; value=&quot;652&quot;/&gt;&lt;/object&gt;&lt;object type=&quot;3&quot; unique_id=&quot;10165&quot;&gt;&lt;property id=&quot;20148&quot; value=&quot;5&quot;/&gt;&lt;property id=&quot;20300&quot; value=&quot;Slide 117 - &amp;quot;The SUM Function Ignores Missing Values&amp;quot;&quot;/&gt;&lt;property id=&quot;20307&quot; value=&quot;654&quot;/&gt;&lt;/object&gt;&lt;object type=&quot;3&quot; unique_id=&quot;10166&quot;&gt;&lt;property id=&quot;20148&quot; value=&quot;5&quot;/&gt;&lt;property id=&quot;20300&quot; value=&quot;Slide 118 - &amp;quot;Output: Lookup Table Application&amp;quot;&quot;/&gt;&lt;property id=&quot;20307&quot; value=&quot;655&quot;/&gt;&lt;/object&gt;&lt;object type=&quot;3&quot; unique_id=&quot;10171&quot;&gt;&lt;property id=&quot;20148&quot; value=&quot;5&quot;/&gt;&lt;property id=&quot;20300&quot; value=&quot;Slide 48 - &amp;quot;Using DO WHILE with an Iterative DO Loop&amp;quot;&quot;/&gt;&lt;property id=&quot;20307&quot; value=&quot;678&quot;/&gt;&lt;/object&gt;&lt;object type=&quot;3&quot; unique_id=&quot;10174&quot;&gt;&lt;property id=&quot;20148&quot; value=&quot;5&quot;/&gt;&lt;property id=&quot;20300&quot; value=&quot;Slide 89 - &amp;quot;Using an Array as a Function Argument&amp;quot;&quot;/&gt;&lt;property id=&quot;20307&quot; value=&quot;680&quot;/&gt;&lt;/object&gt;&lt;object type=&quot;3&quot; unique_id=&quot;15624&quot;&gt;&lt;property id=&quot;20148&quot; value=&quot;5&quot;/&gt;&lt;property id=&quot;20300&quot; value=&quot;Slide 11 - &amp;quot;Sample DO Loops with Item Lists&amp;quot;&quot;/&gt;&lt;property id=&quot;20307&quot; value=&quot;696&quot;/&gt;&lt;/object&gt;&lt;object type=&quot;3&quot; unique_id=&quot;15628&quot;&gt;&lt;property id=&quot;20148&quot; value=&quot;5&quot;/&gt;&lt;property id=&quot;20300&quot; value=&quot;Slide 51 - &amp;quot;Nested DO Loops&amp;quot;&quot;/&gt;&lt;property id=&quot;20307&quot; value=&quot;732&quot;/&gt;&lt;/object&gt;&lt;object type=&quot;3&quot; unique_id=&quot;15633&quot;&gt;&lt;property id=&quot;20148&quot; value=&quot;5&quot;/&gt;&lt;property id=&quot;20300&quot; value=&quot;Slide 55 - &amp;quot;Using Nested DO Loops with a SET Statement&amp;quot;&quot;/&gt;&lt;property id=&quot;20307&quot; value=&quot;738&quot;/&gt;&lt;/object&gt;&lt;object type=&quot;3&quot; unique_id=&quot;15634&quot;&gt;&lt;property id=&quot;20148&quot; value=&quot;5&quot;/&gt;&lt;property id=&quot;20300&quot; value=&quot;Slide 56 - &amp;quot;Execution: Nested DO Loops&amp;quot;&quot;/&gt;&lt;property id=&quot;20307&quot; value=&quot;739&quot;/&gt;&lt;/object&gt;&lt;object type=&quot;3&quot; unique_id=&quot;15635&quot;&gt;&lt;property id=&quot;20148&quot; value=&quot;5&quot;/&gt;&lt;property id=&quot;20300&quot; value=&quot;Slide 57 - &amp;quot;Execution: Nested DO Loops&amp;quot;&quot;/&gt;&lt;property id=&quot;20307&quot; value=&quot;740&quot;/&gt;&lt;/object&gt;&lt;object type=&quot;3&quot; unique_id=&quot;15636&quot;&gt;&lt;property id=&quot;20148&quot; value=&quot;5&quot;/&gt;&lt;property id=&quot;20300&quot; value=&quot;Slide 58 - &amp;quot;Execution: Nested DO Loops&amp;quot;&quot;/&gt;&lt;property id=&quot;20307&quot; value=&quot;741&quot;/&gt;&lt;/object&gt;&lt;object type=&quot;3&quot; unique_id=&quot;15637&quot;&gt;&lt;property id=&quot;20148&quot; value=&quot;5&quot;/&gt;&lt;property id=&quot;20300&quot; value=&quot;Slide 59 - &amp;quot;Output: Nested DO Loops&amp;quot;&quot;/&gt;&lt;property id=&quot;20307&quot; value=&quot;742&quot;/&gt;&lt;/object&gt;&lt;object type=&quot;3&quot; unique_id=&quot;15638&quot;&gt;&lt;property id=&quot;20148&quot; value=&quot;5&quot;/&gt;&lt;property id=&quot;20300&quot; value=&quot;Slide 90 - &amp;quot;DIM Function&amp;quot;&quot;/&gt;&lt;property id=&quot;20307&quot; value=&quot;701&quot;/&gt;&lt;/object&gt;&lt;object type=&quot;3&quot; unique_id=&quot;15639&quot;&gt;&lt;property id=&quot;20148&quot; value=&quot;5&quot;/&gt;&lt;property id=&quot;20300&quot; value=&quot;Slide 92 - &amp;quot;Using an Array to Create Character Variables&amp;quot;&quot;/&gt;&lt;property id=&quot;20307&quot; value=&quot;707&quot;/&gt;&lt;/object&gt;&lt;object type=&quot;3&quot; unique_id=&quot;18647&quot;&gt;&lt;property id=&quot;20148&quot; value=&quot;5&quot;/&gt;&lt;property id=&quot;20300&quot; value=&quot;Slide 5 - &amp;quot;Repetitive Coding&amp;quot;&quot;/&gt;&lt;property id=&quot;20307&quot; value=&quot;787&quot;/&gt;&lt;/object&gt;&lt;object type=&quot;3&quot; unique_id=&quot;18651&quot;&gt;&lt;property id=&quot;20148&quot; value=&quot;5&quot;/&gt;&lt;property id=&quot;20300&quot; value=&quot;Slide 15 - &amp;quot;Execution: Performing Repetitive Calculations&amp;quot;&quot;/&gt;&lt;property id=&quot;20307&quot; value=&quot;790&quot;/&gt;&lt;/object&gt;&lt;object type=&quot;3&quot; unique_id=&quot;18652&quot;&gt;&lt;property id=&quot;20148&quot; value=&quot;5&quot;/&gt;&lt;property id=&quot;20300&quot; value=&quot;Slide 19 - &amp;quot;Execution: Performing Repetitive Calculations&amp;quot;&quot;/&gt;&lt;property id=&quot;20307&quot; value=&quot;791&quot;/&gt;&lt;/object&gt;&lt;object type=&quot;3&quot; unique_id=&quot;18653&quot;&gt;&lt;property id=&quot;20148&quot; value=&quot;5&quot;/&gt;&lt;property id=&quot;20300&quot; value=&quot;Slide 23 - &amp;quot;Execution: Performing Repetitive Calculations&amp;quot;&quot;/&gt;&lt;property id=&quot;20307&quot; value=&quot;793&quot;/&gt;&lt;/object&gt;&lt;object type=&quot;3&quot; unique_id=&quot;18654&quot;&gt;&lt;property id=&quot;20148&quot; value=&quot;5&quot;/&gt;&lt;property id=&quot;20300&quot; value=&quot;Slide 27 - &amp;quot;Execution: Performing Repetitive Calculations&amp;quot;&quot;/&gt;&lt;property id=&quot;20307&quot; value=&quot;794&quot;/&gt;&lt;/object&gt;&lt;object type=&quot;3&quot; unique_id=&quot;18656&quot;&gt;&lt;property id=&quot;20148&quot; value=&quot;5&quot;/&gt;&lt;property id=&quot;20300&quot; value=&quot;Slide 42 - &amp;quot;Business Scenario&amp;quot;&quot;/&gt;&lt;property id=&quot;20307&quot; value=&quot;796&quot;/&gt;&lt;/object&gt;&lt;object type=&quot;3&quot; unique_id=&quot;18657&quot;&gt;&lt;property id=&quot;20148&quot; value=&quot;5&quot;/&gt;&lt;property id=&quot;20300&quot; value=&quot;Slide 44 - &amp;quot;DO UNTIL Statement&amp;quot;&quot;/&gt;&lt;property id=&quot;20307&quot; value=&quot;797&quot;/&gt;&lt;/object&gt;&lt;object type=&quot;3&quot; unique_id=&quot;18658&quot;&gt;&lt;property id=&quot;20148&quot; value=&quot;5&quot;/&gt;&lt;property id=&quot;20300&quot; value=&quot;Slide 45 - &amp;quot;DO WHILE Statement&amp;quot;&quot;/&gt;&lt;property id=&quot;20307&quot; value=&quot;798&quot;/&gt;&lt;/object&gt;&lt;object type=&quot;3&quot; unique_id=&quot;18659&quot;&gt;&lt;property id=&quot;20148&quot; value=&quot;5&quot;/&gt;&lt;property id=&quot;20300&quot; value=&quot;Slide 50 - &amp;quot;Business Scenario&amp;quot;&quot;/&gt;&lt;property id=&quot;20307&quot; value=&quot;799&quot;/&gt;&lt;/object&gt;&lt;object type=&quot;3&quot; unique_id=&quot;18660&quot;&gt;&lt;property id=&quot;20148&quot; value=&quot;5&quot;/&gt;&lt;property id=&quot;20300&quot; value=&quot;Slide 54 - &amp;quot;Business Scenario&amp;quot;&quot;/&gt;&lt;property id=&quot;20307&quot; value=&quot;800&quot;/&gt;&lt;/object&gt;&lt;object type=&quot;3&quot; unique_id=&quot;18661&quot;&gt;&lt;property id=&quot;20148&quot; value=&quot;5&quot;/&gt;&lt;property id=&quot;20300&quot; value=&quot;Slide 68 - &amp;quot;Performing Repetitive Calculations&amp;quot;&quot;/&gt;&lt;property id=&quot;20307&quot; value=&quot;801&quot;/&gt;&lt;/object&gt;&lt;object type=&quot;3&quot; unique_id=&quot;18662&quot;&gt;&lt;property id=&quot;20148&quot; value=&quot;5&quot;/&gt;&lt;property id=&quot;20300&quot; value=&quot;Slide 69 - &amp;quot;Use Arrays to Simplify Repetitive Calculations&amp;quot;&quot;/&gt;&lt;property id=&quot;20307&quot; value=&quot;802&quot;/&gt;&lt;/object&gt;&lt;object type=&quot;3&quot; unique_id=&quot;18663&quot;&gt;&lt;property id=&quot;20148&quot; value=&quot;5&quot;/&gt;&lt;property id=&quot;20300&quot; value=&quot;Slide 75 - &amp;quot;Defining an Array&amp;quot;&quot;/&gt;&lt;property id=&quot;20307&quot; value=&quot;803&quot;/&gt;&lt;/object&gt;&lt;object type=&quot;3&quot; unique_id=&quot;18668&quot;&gt;&lt;property id=&quot;20148&quot; value=&quot;5&quot;/&gt;&lt;property id=&quot;20300&quot; value=&quot;Slide 124&quot;/&gt;&lt;property id=&quot;20307&quot; value=&quot;807&quot;/&gt;&lt;/object&gt;&lt;object type=&quot;3&quot; unique_id=&quot;18669&quot;&gt;&lt;property id=&quot;20148&quot; value=&quot;5&quot;/&gt;&lt;property id=&quot;20300&quot; value=&quot;Slide 125&quot;/&gt;&lt;property id=&quot;20307&quot; value=&quot;808&quot;/&gt;&lt;/object&gt;&lt;object type=&quot;3&quot; unique_id=&quot;18670&quot;&gt;&lt;property id=&quot;20148&quot; value=&quot;5&quot;/&gt;&lt;property id=&quot;20300&quot; value=&quot;Slide 126&quot;/&gt;&lt;property id=&quot;20307&quot; value=&quot;809&quot;/&gt;&lt;/object&gt;&lt;object type=&quot;3&quot; unique_id=&quot;18671&quot;&gt;&lt;property id=&quot;20148&quot; value=&quot;5&quot;/&gt;&lt;property id=&quot;20300&quot; value=&quot;Slide 127&quot;/&gt;&lt;property id=&quot;20307&quot; value=&quot;810&quot;/&gt;&lt;/object&gt;&lt;object type=&quot;3&quot; unique_id=&quot;18672&quot;&gt;&lt;property id=&quot;20148&quot; value=&quot;5&quot;/&gt;&lt;property id=&quot;20300&quot; value=&quot;Slide 128&quot;/&gt;&lt;property id=&quot;20307&quot; value=&quot;811&quot;/&gt;&lt;/object&gt;&lt;object type=&quot;3&quot; unique_id=&quot;18673&quot;&gt;&lt;property id=&quot;20148&quot; value=&quot;5&quot;/&gt;&lt;property id=&quot;20300&quot; value=&quot;Slide 129&quot;/&gt;&lt;property id=&quot;20307&quot; value=&quot;812&quot;/&gt;&lt;/object&gt;&lt;object type=&quot;3&quot; unique_id=&quot;18674&quot;&gt;&lt;property id=&quot;20148&quot; value=&quot;5&quot;/&gt;&lt;property id=&quot;20300&quot; value=&quot;Slide 130&quot;/&gt;&lt;property id=&quot;20307&quot; value=&quot;813&quot;/&gt;&lt;/object&gt;&lt;object type=&quot;3&quot; unique_id=&quot;18675&quot;&gt;&lt;property id=&quot;20148&quot; value=&quot;5&quot;/&gt;&lt;property id=&quot;20300&quot; value=&quot;Slide 131&quot;/&gt;&lt;property id=&quot;20307&quot; value=&quot;814&quot;/&gt;&lt;/object&gt;&lt;object type=&quot;3&quot; unique_id=&quot;18676&quot;&gt;&lt;property id=&quot;20148&quot; value=&quot;5&quot;/&gt;&lt;property id=&quot;20300&quot; value=&quot;Slide 132&quot;/&gt;&lt;property id=&quot;20307&quot; value=&quot;815&quot;/&gt;&lt;/object&gt;&lt;object type=&quot;3&quot; unique_id=&quot;18677&quot;&gt;&lt;property id=&quot;20148&quot; value=&quot;5&quot;/&gt;&lt;property id=&quot;20300&quot; value=&quot;Slide 133&quot;/&gt;&lt;property id=&quot;20307&quot; value=&quot;816&quot;/&gt;&lt;/object&gt;&lt;object type=&quot;3&quot; unique_id=&quot;18678&quot;&gt;&lt;property id=&quot;20148&quot; value=&quot;5&quot;/&gt;&lt;property id=&quot;20300&quot; value=&quot;Slide 134&quot;/&gt;&lt;property id=&quot;20307&quot; value=&quot;817&quot;/&gt;&lt;/object&gt;&lt;object type=&quot;3&quot; unique_id=&quot;18679&quot;&gt;&lt;property id=&quot;20148&quot; value=&quot;5&quot;/&gt;&lt;property id=&quot;20300&quot; value=&quot;Slide 135&quot;/&gt;&lt;property id=&quot;20307&quot; value=&quot;818&quot;/&gt;&lt;/object&gt;&lt;object type=&quot;3&quot; unique_id=&quot;18680&quot;&gt;&lt;property id=&quot;20148&quot; value=&quot;5&quot;/&gt;&lt;property id=&quot;20300&quot; value=&quot;Slide 136&quot;/&gt;&lt;property id=&quot;20307&quot; value=&quot;819&quot;/&gt;&lt;/object&gt;&lt;object type=&quot;3&quot; unique_id=&quot;18681&quot;&gt;&lt;property id=&quot;20148&quot; value=&quot;5&quot;/&gt;&lt;property id=&quot;20300&quot; value=&quot;Slide 137&quot;/&gt;&lt;property id=&quot;20307&quot; value=&quot;820&quot;/&gt;&lt;/object&gt;&lt;object type=&quot;3&quot; unique_id=&quot;18682&quot;&gt;&lt;property id=&quot;20148&quot; value=&quot;5&quot;/&gt;&lt;property id=&quot;20300&quot; value=&quot;Slide 138&quot;/&gt;&lt;property id=&quot;20307&quot; value=&quot;821&quot;/&gt;&lt;/object&gt;&lt;object type=&quot;3&quot; unique_id=&quot;18683&quot;&gt;&lt;property id=&quot;20148&quot; value=&quot;5&quot;/&gt;&lt;property id=&quot;20300&quot; value=&quot;Slide 139&quot;/&gt;&lt;property id=&quot;20307&quot; value=&quot;822&quot;/&gt;&lt;/object&gt;&lt;object type=&quot;3&quot; unique_id=&quot;18684&quot;&gt;&lt;property id=&quot;20148&quot; value=&quot;5&quot;/&gt;&lt;property id=&quot;20300&quot; value=&quot;Slide 140&quot;/&gt;&lt;property id=&quot;20307&quot; value=&quot;823&quot;/&gt;&lt;/object&gt;&lt;object type=&quot;3&quot; unique_id=&quot;18685&quot;&gt;&lt;property id=&quot;20148&quot; value=&quot;5&quot;/&gt;&lt;property id=&quot;20300&quot; value=&quot;Slide 141&quot;/&gt;&lt;property id=&quot;20307&quot; value=&quot;824&quot;/&gt;&lt;/object&gt;&lt;object type=&quot;3&quot; unique_id=&quot;18686&quot;&gt;&lt;property id=&quot;20148&quot; value=&quot;5&quot;/&gt;&lt;property id=&quot;20300&quot; value=&quot;Slide 142&quot;/&gt;&lt;property id=&quot;20307&quot; value=&quot;825&quot;/&gt;&lt;/object&gt;&lt;object type=&quot;3&quot; unique_id=&quot;18687&quot;&gt;&lt;property id=&quot;20148&quot; value=&quot;5&quot;/&gt;&lt;property id=&quot;20300&quot; value=&quot;Slide 143&quot;/&gt;&lt;property id=&quot;20307&quot; value=&quot;826&quot;/&gt;&lt;/object&gt;&lt;object type=&quot;3&quot; unique_id=&quot;18688&quot;&gt;&lt;property id=&quot;20148&quot; value=&quot;5&quot;/&gt;&lt;property id=&quot;20300&quot; value=&quot;Slide 1 - &amp;quot;Chapter 7: Processing Data Iteratively&amp;quot;&quot;/&gt;&lt;property id=&quot;20307&quot; value=&quot;866&quot;/&gt;&lt;/object&gt;&lt;object type=&quot;3&quot; unique_id=&quot;18690&quot;&gt;&lt;property id=&quot;20148&quot; value=&quot;5&quot;/&gt;&lt;property id=&quot;20300&quot; value=&quot;Slide 4 - &amp;quot;Business Scenario&amp;quot;&quot;/&gt;&lt;property id=&quot;20307&quot; value=&quot;860&quot;/&gt;&lt;/object&gt;&lt;object type=&quot;3&quot; unique_id=&quot;18691&quot;&gt;&lt;property id=&quot;20148&quot; value=&quot;5&quot;/&gt;&lt;property id=&quot;20300&quot; value=&quot;Slide 13 - &amp;quot;Business Scenario&amp;quot;&quot;/&gt;&lt;property id=&quot;20307&quot; value=&quot;861&quot;/&gt;&lt;/object&gt;&lt;object type=&quot;3&quot; unique_id=&quot;18692&quot;&gt;&lt;property id=&quot;20148&quot; value=&quot;5&quot;/&gt;&lt;property id=&quot;20300&quot; value=&quot;Slide 28 - &amp;quot;Execution: Performing Repetitive Calculations&amp;quot;&quot;/&gt;&lt;property id=&quot;20307&quot; value=&quot;874&quot;/&gt;&lt;/object&gt;&lt;object type=&quot;3&quot; unique_id=&quot;18693&quot;&gt;&lt;property id=&quot;20148&quot; value=&quot;5&quot;/&gt;&lt;property id=&quot;20300&quot; value=&quot;Slide 33 - &amp;quot;Exercise&amp;quot;&quot;/&gt;&lt;property id=&quot;20307&quot; value=&quot;865&quot;/&gt;&lt;/object&gt;&lt;object type=&quot;3&quot; unique_id=&quot;18695&quot;&gt;&lt;property id=&quot;20148&quot; value=&quot;5&quot;/&gt;&lt;property id=&quot;20300&quot; value=&quot;Slide 60&quot;/&gt;&lt;property id=&quot;20307&quot; value=&quot;854&quot;/&gt;&lt;/object&gt;&lt;object type=&quot;3&quot; unique_id=&quot;18696&quot;&gt;&lt;property id=&quot;20148&quot; value=&quot;5&quot;/&gt;&lt;property id=&quot;20300&quot; value=&quot;Slide 61 - &amp;quot;Exercise&amp;quot;&quot;/&gt;&lt;property id=&quot;20307&quot; value=&quot;830&quot;/&gt;&lt;/object&gt;&lt;object type=&quot;3&quot; unique_id=&quot;18698&quot;&gt;&lt;property id=&quot;20148&quot; value=&quot;5&quot;/&gt;&lt;property id=&quot;20300&quot; value=&quot;Slide 66 - &amp;quot;Business Scenario&amp;quot;&quot;/&gt;&lt;property id=&quot;20307&quot; value=&quot;862&quot;/&gt;&lt;/object&gt;&lt;object type=&quot;3&quot; unique_id=&quot;18699&quot;&gt;&lt;property id=&quot;20148&quot; value=&quot;5&quot;/&gt;&lt;property id=&quot;20300&quot; value=&quot;Slide 85&quot;/&gt;&lt;property id=&quot;20307&quot; value=&quot;855&quot;/&gt;&lt;/object&gt;&lt;object type=&quot;3&quot; unique_id=&quot;18700&quot;&gt;&lt;property id=&quot;20148&quot; value=&quot;5&quot;/&gt;&lt;property id=&quot;20300&quot; value=&quot;Slide 86 - &amp;quot;Exercise&amp;quot;&quot;/&gt;&lt;property id=&quot;20307&quot; value=&quot;832&quot;/&gt;&lt;/object&gt;&lt;object type=&quot;3&quot; unique_id=&quot;18703&quot;&gt;&lt;property id=&quot;20148&quot; value=&quot;5&quot;/&gt;&lt;property id=&quot;20300&quot; value=&quot;Slide 93 - &amp;quot;Business Scenario&amp;quot;&quot;/&gt;&lt;property id=&quot;20307&quot; value=&quot;863&quot;/&gt;&lt;/object&gt;&lt;object type=&quot;3&quot; unique_id=&quot;18704&quot;&gt;&lt;property id=&quot;20148&quot; value=&quot;5&quot;/&gt;&lt;property id=&quot;20300&quot; value=&quot;Slide 96 - &amp;quot;Business Scenario&amp;quot;&quot;/&gt;&lt;property id=&quot;20307&quot; value=&quot;864&quot;/&gt;&lt;/object&gt;&lt;object type=&quot;3&quot; unique_id=&quot;18705&quot;&gt;&lt;property id=&quot;20148&quot; value=&quot;5&quot;/&gt;&lt;property id=&quot;20300&quot; value=&quot;Slide 104&quot;/&gt;&lt;property id=&quot;20307&quot; value=&quot;857&quot;/&gt;&lt;/object&gt;&lt;object type=&quot;3&quot; unique_id=&quot;18706&quot;&gt;&lt;property id=&quot;20148&quot; value=&quot;5&quot;/&gt;&lt;property id=&quot;20300&quot; value=&quot;Slide 121&quot;/&gt;&lt;property id=&quot;20307&quot; value=&quot;858&quot;/&gt;&lt;/object&gt;&lt;object type=&quot;3&quot; unique_id=&quot;18707&quot;&gt;&lt;property id=&quot;20148&quot; value=&quot;5&quot;/&gt;&lt;property id=&quot;20300&quot; value=&quot;Slide 122 - &amp;quot;Exercise&amp;quot;&quot;/&gt;&lt;property id=&quot;20307&quot; value=&quot;836&quot;/&gt;&lt;/object&gt;&lt;object type=&quot;3&quot; unique_id=&quot;18708&quot;&gt;&lt;property id=&quot;20148&quot; value=&quot;5&quot;/&gt;&lt;property id=&quot;20300&quot; value=&quot;Slide 123&quot;/&gt;&lt;property id=&quot;20307&quot; value=&quot;859&quot;/&gt;&lt;/object&gt;&lt;object type=&quot;3&quot; unique_id=&quot;18709&quot;&gt;&lt;property id=&quot;20148&quot; value=&quot;5&quot;/&gt;&lt;property id=&quot;20300&quot; value=&quot;Slide 2 - &amp;quot;Chapter 7: Processing Data Iteratively&amp;quot;&quot;/&gt;&lt;property id=&quot;20307&quot; value=&quot;878&quot;/&gt;&lt;/object&gt;&lt;object type=&quot;3&quot; unique_id=&quot;18710&quot;&gt;&lt;property id=&quot;20148&quot; value=&quot;5&quot;/&gt;&lt;property id=&quot;20300&quot; value=&quot;Slide 34 - &amp;quot;Chapter 7: Processing Data Iteratively&amp;quot;&quot;/&gt;&lt;property id=&quot;20307&quot; value=&quot;877&quot;/&gt;&lt;/object&gt;&lt;object type=&quot;3&quot; unique_id=&quot;18711&quot;&gt;&lt;property id=&quot;20148&quot; value=&quot;5&quot;/&gt;&lt;property id=&quot;20300&quot; value=&quot;Slide 62 - &amp;quot;Chapter 7: Processing Data Iteratively&amp;quot;&quot;/&gt;&lt;property id=&quot;20307&quot; value=&quot;876&quot;/&gt;&lt;/object&gt;&lt;object type=&quot;3&quot; unique_id=&quot;18712&quot;&gt;&lt;property id=&quot;20148&quot; value=&quot;5&quot;/&gt;&lt;property id=&quot;20300&quot; value=&quot;Slide 87 - &amp;quot;Chapter 7: Processing Data Iteratively&amp;quot;&quot;/&gt;&lt;property id=&quot;20307&quot; value=&quot;875&quot;/&gt;&lt;/object&gt;&lt;object type=&quot;3&quot; unique_id=&quot;19001&quot;&gt;&lt;property id=&quot;20148&quot; value=&quot;5&quot;/&gt;&lt;property id=&quot;20300&quot; value=&quot;Slide 35 - &amp;quot;Objectives&amp;quot;&quot;/&gt;&lt;property id=&quot;20307&quot; value=&quot;879&quot;/&gt;&lt;/object&gt;&lt;object type=&quot;3&quot; unique_id=&quot;19003&quot;&gt;&lt;property id=&quot;20148&quot; value=&quot;5&quot;/&gt;&lt;property id=&quot;20300&quot; value=&quot;Slide 12&quot;/&gt;&lt;property id=&quot;20307&quot; value=&quot;881&quot;/&gt;&lt;/object&gt;&lt;object type=&quot;3&quot; unique_id=&quot;19004&quot;&gt;&lt;property id=&quot;20148&quot; value=&quot;5&quot;/&gt;&lt;property id=&quot;20300&quot; value=&quot;Slide 9 - &amp;quot;7.01 Short Answer Poll&amp;quot;&quot;/&gt;&lt;property id=&quot;20307&quot; value=&quot;882&quot;/&gt;&lt;/object&gt;&lt;object type=&quot;3&quot; unique_id=&quot;19005&quot;&gt;&lt;property id=&quot;20148&quot; value=&quot;5&quot;/&gt;&lt;property id=&quot;20300&quot; value=&quot;Slide 10 - &amp;quot;7.01 Short Answer Poll – Correct Answer&amp;quot;&quot;/&gt;&lt;property id=&quot;20307&quot; value=&quot;883&quot;/&gt;&lt;/object&gt;&lt;object type=&quot;3&quot; unique_id=&quot;19006&quot;&gt;&lt;property id=&quot;20148&quot; value=&quot;5&quot;/&gt;&lt;property id=&quot;20300&quot; value=&quot;Slide 30 - &amp;quot;7.02 Short Answer Poll&amp;quot;&quot;/&gt;&lt;property id=&quot;20307&quot; value=&quot;884&quot;/&gt;&lt;/object&gt;&lt;object type=&quot;3&quot; unique_id=&quot;19007&quot;&gt;&lt;property id=&quot;20148&quot; value=&quot;5&quot;/&gt;&lt;property id=&quot;20300&quot; value=&quot;Slide 31 - &amp;quot;7.02 Short Answer Poll – Correct Answer&amp;quot;&quot;/&gt;&lt;property id=&quot;20307&quot; value=&quot;885&quot;/&gt;&lt;/object&gt;&lt;object type=&quot;3&quot; unique_id=&quot;19008&quot;&gt;&lt;property id=&quot;20148&quot; value=&quot;5&quot;/&gt;&lt;property id=&quot;20300&quot; value=&quot;Slide 40 - &amp;quot;7.03 Short Answer Poll&amp;quot;&quot;/&gt;&lt;property id=&quot;20307&quot; value=&quot;886&quot;/&gt;&lt;/object&gt;&lt;object type=&quot;3&quot; unique_id=&quot;19009&quot;&gt;&lt;property id=&quot;20148&quot; value=&quot;5&quot;/&gt;&lt;property id=&quot;20300&quot; value=&quot;Slide 41 - &amp;quot;7.03 Short Answer Poll – Correct Answer&amp;quot;&quot;/&gt;&lt;property id=&quot;20307&quot; value=&quot;887&quot;/&gt;&lt;/object&gt;&lt;object type=&quot;3&quot; unique_id=&quot;19010&quot;&gt;&lt;property id=&quot;20148&quot; value=&quot;5&quot;/&gt;&lt;property id=&quot;20300&quot; value=&quot;Slide 46 - &amp;quot;7.04 Short Answer Poll&amp;quot;&quot;/&gt;&lt;property id=&quot;20307&quot; value=&quot;888&quot;/&gt;&lt;/object&gt;&lt;object type=&quot;3&quot; unique_id=&quot;19011&quot;&gt;&lt;property id=&quot;20148&quot; value=&quot;5&quot;/&gt;&lt;property id=&quot;20300&quot; value=&quot;Slide 47 - &amp;quot;7.04 Short Answer Poll – Correct Answer&amp;quot;&quot;/&gt;&lt;property id=&quot;20307&quot; value=&quot;889&quot;/&gt;&lt;/object&gt;&lt;object type=&quot;3&quot; unique_id=&quot;19012&quot;&gt;&lt;property id=&quot;20148&quot; value=&quot;5&quot;/&gt;&lt;property id=&quot;20300&quot; value=&quot;Slide 52 - &amp;quot;7.05 Short Answer Poll&amp;quot;&quot;/&gt;&lt;property id=&quot;20307&quot; value=&quot;890&quot;/&gt;&lt;/object&gt;&lt;object type=&quot;3&quot; unique_id=&quot;19013&quot;&gt;&lt;property id=&quot;20148&quot; value=&quot;5&quot;/&gt;&lt;property id=&quot;20300&quot; value=&quot;Slide 53 - &amp;quot;7.05 Short Answer Poll – Correct Answer&amp;quot;&quot;/&gt;&lt;property id=&quot;20307&quot; value=&quot;891&quot;/&gt;&lt;/object&gt;&lt;object type=&quot;3&quot; unique_id=&quot;19014&quot;&gt;&lt;property id=&quot;20148&quot; value=&quot;5&quot;/&gt;&lt;property id=&quot;20300&quot; value=&quot;Slide 65 - &amp;quot;7.06 Short Answer Poll&amp;quot;&quot;/&gt;&lt;property id=&quot;20307&quot; value=&quot;892&quot;/&gt;&lt;/object&gt;&lt;object type=&quot;3&quot; unique_id=&quot;19015&quot;&gt;&lt;property id=&quot;20148&quot; value=&quot;5&quot;/&gt;&lt;property id=&quot;20300&quot; value=&quot;Slide 77 - &amp;quot;7.07 Short Answer Poll&amp;quot;&quot;/&gt;&lt;property id=&quot;20307&quot; value=&quot;893&quot;/&gt;&lt;/object&gt;&lt;object type=&quot;3&quot; unique_id=&quot;19016&quot;&gt;&lt;property id=&quot;20148&quot; value=&quot;5&quot;/&gt;&lt;property id=&quot;20300&quot; value=&quot;Slide 78 - &amp;quot;7.07 Short Answer Poll – Correct Answer&amp;quot;&quot;/&gt;&lt;property id=&quot;20307&quot; value=&quot;894&quot;/&gt;&lt;/object&gt;&lt;object type=&quot;3&quot; unique_id=&quot;19017&quot;&gt;&lt;property id=&quot;20148&quot; value=&quot;5&quot;/&gt;&lt;property id=&quot;20300&quot; value=&quot;Slide 97 - &amp;quot;7.08 Short Answer Poll&amp;quot;&quot;/&gt;&lt;property id=&quot;20307&quot; value=&quot;895&quot;/&gt;&lt;/object&gt;&lt;object type=&quot;3&quot; unique_id=&quot;19018&quot;&gt;&lt;property id=&quot;20148&quot; value=&quot;5&quot;/&gt;&lt;property id=&quot;20300&quot; value=&quot;Slide 98 - &amp;quot;7.08 Short Answer Poll – Correct Answer&amp;quot;&quot;/&gt;&lt;property id=&quot;20307&quot; value=&quot;896&quot;/&gt;&lt;/object&gt;&lt;object type=&quot;3&quot; unique_id=&quot;19019&quot;&gt;&lt;property id=&quot;20148&quot; value=&quot;5&quot;/&gt;&lt;property id=&quot;20300&quot; value=&quot;Slide 119 - &amp;quot;7.09 Short Answer Poll&amp;quot;&quot;/&gt;&lt;property id=&quot;20307&quot; value=&quot;897&quot;/&gt;&lt;/object&gt;&lt;object type=&quot;3&quot; unique_id=&quot;19020&quot;&gt;&lt;property id=&quot;20148&quot; value=&quot;5&quot;/&gt;&lt;property id=&quot;20300&quot; value=&quot;Slide 120 - &amp;quot;7.09 Short Answer Poll – Correct Answer&amp;quot;&quot;/&gt;&lt;property id=&quot;20307&quot; value=&quot;898&quot;/&gt;&lt;/object&gt;&lt;object type=&quot;3&quot; unique_id=&quot;19021&quot;&gt;&lt;property id=&quot;20148&quot; value=&quot;5&quot;/&gt;&lt;property id=&quot;20300&quot; value=&quot;Slide 32&quot;/&gt;&lt;property id=&quot;20307&quot; value=&quot;899&quot;/&gt;&lt;/object&gt;&lt;/object&gt;&lt;/object&gt;&lt;/database&gt;"/>
  <p:tag name="CHAPTERNUMBER" val="7"/>
  <p:tag name="SECTIONLABEL" val="Section"/>
  <p:tag name="APPENDIXLABEL" val="Appendix"/>
  <p:tag name="APPENDIXSTART" val="31"/>
  <p:tag name="NOTESTAGS" val=""/>
  <p:tag name="CHAPTERTITLE" val="Processing Data Iteratively"/>
  <p:tag name="CHAPTERHEADING" val="Chapter 7"/>
  <p:tag name="CHAPTERLABEL" val="Chapter"/>
  <p:tag name="PPTADDIN" val="C:\Program Files (x86)\PowerServ2\Templates\CDSPptAddin_2015.ppa"/>
  <p:tag name="PPTOBJECTDEFINITION" val="CDS"/>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HIGHLIGHT" val="YES"/>
</p:tagLst>
</file>

<file path=ppt/tags/tag100.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101.xml><?xml version="1.0" encoding="utf-8"?>
<p:tagLst xmlns:a="http://schemas.openxmlformats.org/drawingml/2006/main" xmlns:r="http://schemas.openxmlformats.org/officeDocument/2006/relationships" xmlns:p="http://schemas.openxmlformats.org/presentationml/2006/main">
  <p:tag name="HIGHLIGHT" val="YES"/>
</p:tagLst>
</file>

<file path=ppt/tags/tag102.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103.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04.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105.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06.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107.xml><?xml version="1.0" encoding="utf-8"?>
<p:tagLst xmlns:a="http://schemas.openxmlformats.org/drawingml/2006/main" xmlns:r="http://schemas.openxmlformats.org/officeDocument/2006/relationships" xmlns:p="http://schemas.openxmlformats.org/presentationml/2006/main">
  <p:tag name="HIGHLIGHT" val="YES"/>
</p:tagLst>
</file>

<file path=ppt/tags/tag108.xml><?xml version="1.0" encoding="utf-8"?>
<p:tagLst xmlns:a="http://schemas.openxmlformats.org/drawingml/2006/main" xmlns:r="http://schemas.openxmlformats.org/officeDocument/2006/relationships" xmlns:p="http://schemas.openxmlformats.org/presentationml/2006/main">
  <p:tag name="HIGHLIGHT" val="YES"/>
</p:tagLst>
</file>

<file path=ppt/tags/tag109.xml><?xml version="1.0" encoding="utf-8"?>
<p:tagLst xmlns:a="http://schemas.openxmlformats.org/drawingml/2006/main" xmlns:r="http://schemas.openxmlformats.org/officeDocument/2006/relationships" xmlns:p="http://schemas.openxmlformats.org/presentationml/2006/main">
  <p:tag name="HIGHLIGHT" val="YES"/>
</p:tagLst>
</file>

<file path=ppt/tags/tag11.xml><?xml version="1.0" encoding="utf-8"?>
<p:tagLst xmlns:a="http://schemas.openxmlformats.org/drawingml/2006/main" xmlns:r="http://schemas.openxmlformats.org/officeDocument/2006/relationships" xmlns:p="http://schemas.openxmlformats.org/presentationml/2006/main">
  <p:tag name="HIGHLIGHT" val="YES"/>
</p:tagLst>
</file>

<file path=ppt/tags/tag110.xml><?xml version="1.0" encoding="utf-8"?>
<p:tagLst xmlns:a="http://schemas.openxmlformats.org/drawingml/2006/main" xmlns:r="http://schemas.openxmlformats.org/officeDocument/2006/relationships" xmlns:p="http://schemas.openxmlformats.org/presentationml/2006/main">
  <p:tag name="HIGHLIGHT" val="YES"/>
</p:tagLst>
</file>

<file path=ppt/tags/tag111.xml><?xml version="1.0" encoding="utf-8"?>
<p:tagLst xmlns:a="http://schemas.openxmlformats.org/drawingml/2006/main" xmlns:r="http://schemas.openxmlformats.org/officeDocument/2006/relationships" xmlns:p="http://schemas.openxmlformats.org/presentationml/2006/main">
  <p:tag name="HIGHLIGHT" val="YES"/>
</p:tagLst>
</file>

<file path=ppt/tags/tag112.xml><?xml version="1.0" encoding="utf-8"?>
<p:tagLst xmlns:a="http://schemas.openxmlformats.org/drawingml/2006/main" xmlns:r="http://schemas.openxmlformats.org/officeDocument/2006/relationships" xmlns:p="http://schemas.openxmlformats.org/presentationml/2006/main">
  <p:tag name="SLIDETYPE" val="QA"/>
</p:tagLst>
</file>

<file path=ppt/tags/tag113.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114.xml><?xml version="1.0" encoding="utf-8"?>
<p:tagLst xmlns:a="http://schemas.openxmlformats.org/drawingml/2006/main" xmlns:r="http://schemas.openxmlformats.org/officeDocument/2006/relationships" xmlns:p="http://schemas.openxmlformats.org/presentationml/2006/main">
  <p:tag name="HIGHLIGHT" val="YES"/>
</p:tagLst>
</file>

<file path=ppt/tags/tag115.xml><?xml version="1.0" encoding="utf-8"?>
<p:tagLst xmlns:a="http://schemas.openxmlformats.org/drawingml/2006/main" xmlns:r="http://schemas.openxmlformats.org/officeDocument/2006/relationships" xmlns:p="http://schemas.openxmlformats.org/presentationml/2006/main">
  <p:tag name="HIGHLIGHT" val="YES"/>
</p:tagLst>
</file>

<file path=ppt/tags/tag116.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117.xml><?xml version="1.0" encoding="utf-8"?>
<p:tagLst xmlns:a="http://schemas.openxmlformats.org/drawingml/2006/main" xmlns:r="http://schemas.openxmlformats.org/officeDocument/2006/relationships" xmlns:p="http://schemas.openxmlformats.org/presentationml/2006/main">
  <p:tag name="HIGHLIGHT" val="YES"/>
</p:tagLst>
</file>

<file path=ppt/tags/tag118.xml><?xml version="1.0" encoding="utf-8"?>
<p:tagLst xmlns:a="http://schemas.openxmlformats.org/drawingml/2006/main" xmlns:r="http://schemas.openxmlformats.org/officeDocument/2006/relationships" xmlns:p="http://schemas.openxmlformats.org/presentationml/2006/main">
  <p:tag name="HIGHLIGHT" val="YES"/>
</p:tagLst>
</file>

<file path=ppt/tags/tag119.xml><?xml version="1.0" encoding="utf-8"?>
<p:tagLst xmlns:a="http://schemas.openxmlformats.org/drawingml/2006/main" xmlns:r="http://schemas.openxmlformats.org/officeDocument/2006/relationships" xmlns:p="http://schemas.openxmlformats.org/presentationml/2006/main">
  <p:tag name="HIGHLIGHT" val="YES"/>
</p:tagLst>
</file>

<file path=ppt/tags/tag12.xml><?xml version="1.0" encoding="utf-8"?>
<p:tagLst xmlns:a="http://schemas.openxmlformats.org/drawingml/2006/main" xmlns:r="http://schemas.openxmlformats.org/officeDocument/2006/relationships" xmlns:p="http://schemas.openxmlformats.org/presentationml/2006/main">
  <p:tag name="HIGHLIGHT" val="YES"/>
</p:tagLst>
</file>

<file path=ppt/tags/tag120.xml><?xml version="1.0" encoding="utf-8"?>
<p:tagLst xmlns:a="http://schemas.openxmlformats.org/drawingml/2006/main" xmlns:r="http://schemas.openxmlformats.org/officeDocument/2006/relationships" xmlns:p="http://schemas.openxmlformats.org/presentationml/2006/main">
  <p:tag name="HIGHLIGHT" val="YES"/>
</p:tagLst>
</file>

<file path=ppt/tags/tag121.xml><?xml version="1.0" encoding="utf-8"?>
<p:tagLst xmlns:a="http://schemas.openxmlformats.org/drawingml/2006/main" xmlns:r="http://schemas.openxmlformats.org/officeDocument/2006/relationships" xmlns:p="http://schemas.openxmlformats.org/presentationml/2006/main">
  <p:tag name="HIGHLIGHT" val="YES"/>
</p:tagLst>
</file>

<file path=ppt/tags/tag122.xml><?xml version="1.0" encoding="utf-8"?>
<p:tagLst xmlns:a="http://schemas.openxmlformats.org/drawingml/2006/main" xmlns:r="http://schemas.openxmlformats.org/officeDocument/2006/relationships" xmlns:p="http://schemas.openxmlformats.org/presentationml/2006/main">
  <p:tag name="HIGHLIGHT" val="YES"/>
</p:tagLst>
</file>

<file path=ppt/tags/tag123.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124.xml><?xml version="1.0" encoding="utf-8"?>
<p:tagLst xmlns:a="http://schemas.openxmlformats.org/drawingml/2006/main" xmlns:r="http://schemas.openxmlformats.org/officeDocument/2006/relationships" xmlns:p="http://schemas.openxmlformats.org/presentationml/2006/main">
  <p:tag name="HIGHLIGHT" val="YES"/>
</p:tagLst>
</file>

<file path=ppt/tags/tag125.xml><?xml version="1.0" encoding="utf-8"?>
<p:tagLst xmlns:a="http://schemas.openxmlformats.org/drawingml/2006/main" xmlns:r="http://schemas.openxmlformats.org/officeDocument/2006/relationships" xmlns:p="http://schemas.openxmlformats.org/presentationml/2006/main">
  <p:tag name="HIGHLIGHT" val="YES"/>
</p:tagLst>
</file>

<file path=ppt/tags/tag126.xml><?xml version="1.0" encoding="utf-8"?>
<p:tagLst xmlns:a="http://schemas.openxmlformats.org/drawingml/2006/main" xmlns:r="http://schemas.openxmlformats.org/officeDocument/2006/relationships" xmlns:p="http://schemas.openxmlformats.org/presentationml/2006/main">
  <p:tag name="HIGHLIGHT" val="YES"/>
</p:tagLst>
</file>

<file path=ppt/tags/tag127.xml><?xml version="1.0" encoding="utf-8"?>
<p:tagLst xmlns:a="http://schemas.openxmlformats.org/drawingml/2006/main" xmlns:r="http://schemas.openxmlformats.org/officeDocument/2006/relationships" xmlns:p="http://schemas.openxmlformats.org/presentationml/2006/main">
  <p:tag name="HIGHLIGHT" val="YES"/>
</p:tagLst>
</file>

<file path=ppt/tags/tag128.xml><?xml version="1.0" encoding="utf-8"?>
<p:tagLst xmlns:a="http://schemas.openxmlformats.org/drawingml/2006/main" xmlns:r="http://schemas.openxmlformats.org/officeDocument/2006/relationships" xmlns:p="http://schemas.openxmlformats.org/presentationml/2006/main">
  <p:tag name="HIGHLIGHT" val="YES"/>
</p:tagLst>
</file>

<file path=ppt/tags/tag129.xml><?xml version="1.0" encoding="utf-8"?>
<p:tagLst xmlns:a="http://schemas.openxmlformats.org/drawingml/2006/main" xmlns:r="http://schemas.openxmlformats.org/officeDocument/2006/relationships" xmlns:p="http://schemas.openxmlformats.org/presentationml/2006/main">
  <p:tag name="HIGHLIGHT" val="YES"/>
</p:tagLst>
</file>

<file path=ppt/tags/tag13.xml><?xml version="1.0" encoding="utf-8"?>
<p:tagLst xmlns:a="http://schemas.openxmlformats.org/drawingml/2006/main" xmlns:r="http://schemas.openxmlformats.org/officeDocument/2006/relationships" xmlns:p="http://schemas.openxmlformats.org/presentationml/2006/main">
  <p:tag name="HIGHLIGHT" val="YES"/>
</p:tagLst>
</file>

<file path=ppt/tags/tag130.xml><?xml version="1.0" encoding="utf-8"?>
<p:tagLst xmlns:a="http://schemas.openxmlformats.org/drawingml/2006/main" xmlns:r="http://schemas.openxmlformats.org/officeDocument/2006/relationships" xmlns:p="http://schemas.openxmlformats.org/presentationml/2006/main">
  <p:tag name="HIGHLIGHT" val="YES"/>
</p:tagLst>
</file>

<file path=ppt/tags/tag131.xml><?xml version="1.0" encoding="utf-8"?>
<p:tagLst xmlns:a="http://schemas.openxmlformats.org/drawingml/2006/main" xmlns:r="http://schemas.openxmlformats.org/officeDocument/2006/relationships" xmlns:p="http://schemas.openxmlformats.org/presentationml/2006/main">
  <p:tag name="HIGHLIGHT" val="YES"/>
</p:tagLst>
</file>

<file path=ppt/tags/tag132.xml><?xml version="1.0" encoding="utf-8"?>
<p:tagLst xmlns:a="http://schemas.openxmlformats.org/drawingml/2006/main" xmlns:r="http://schemas.openxmlformats.org/officeDocument/2006/relationships" xmlns:p="http://schemas.openxmlformats.org/presentationml/2006/main">
  <p:tag name="HIGHLIGHT" val="YES"/>
</p:tagLst>
</file>

<file path=ppt/tags/tag133.xml><?xml version="1.0" encoding="utf-8"?>
<p:tagLst xmlns:a="http://schemas.openxmlformats.org/drawingml/2006/main" xmlns:r="http://schemas.openxmlformats.org/officeDocument/2006/relationships" xmlns:p="http://schemas.openxmlformats.org/presentationml/2006/main">
  <p:tag name="HIGHLIGHT" val="YES"/>
</p:tagLst>
</file>

<file path=ppt/tags/tag134.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35.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36.xml><?xml version="1.0" encoding="utf-8"?>
<p:tagLst xmlns:a="http://schemas.openxmlformats.org/drawingml/2006/main" xmlns:r="http://schemas.openxmlformats.org/officeDocument/2006/relationships" xmlns:p="http://schemas.openxmlformats.org/presentationml/2006/main">
  <p:tag name="SLIDETYPE" val="QA"/>
</p:tagLst>
</file>

<file path=ppt/tags/tag137.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138.xml><?xml version="1.0" encoding="utf-8"?>
<p:tagLst xmlns:a="http://schemas.openxmlformats.org/drawingml/2006/main" xmlns:r="http://schemas.openxmlformats.org/officeDocument/2006/relationships" xmlns:p="http://schemas.openxmlformats.org/presentationml/2006/main">
  <p:tag name="SLIDETYPE" val="EOC"/>
</p:tagLst>
</file>

<file path=ppt/tags/tag139.xml><?xml version="1.0" encoding="utf-8"?>
<p:tagLst xmlns:a="http://schemas.openxmlformats.org/drawingml/2006/main" xmlns:r="http://schemas.openxmlformats.org/officeDocument/2006/relationships" xmlns:p="http://schemas.openxmlformats.org/presentationml/2006/main">
  <p:tag name="SLIDETYPE" val="EOC"/>
</p:tagLst>
</file>

<file path=ppt/tags/tag14.xml><?xml version="1.0" encoding="utf-8"?>
<p:tagLst xmlns:a="http://schemas.openxmlformats.org/drawingml/2006/main" xmlns:r="http://schemas.openxmlformats.org/officeDocument/2006/relationships" xmlns:p="http://schemas.openxmlformats.org/presentationml/2006/main">
  <p:tag name="HIGHLIGHT" val="YES"/>
</p:tagLst>
</file>

<file path=ppt/tags/tag140.xml><?xml version="1.0" encoding="utf-8"?>
<p:tagLst xmlns:a="http://schemas.openxmlformats.org/drawingml/2006/main" xmlns:r="http://schemas.openxmlformats.org/officeDocument/2006/relationships" xmlns:p="http://schemas.openxmlformats.org/presentationml/2006/main">
  <p:tag name="SLIDETYPE" val="EOC"/>
</p:tagLst>
</file>

<file path=ppt/tags/tag141.xml><?xml version="1.0" encoding="utf-8"?>
<p:tagLst xmlns:a="http://schemas.openxmlformats.org/drawingml/2006/main" xmlns:r="http://schemas.openxmlformats.org/officeDocument/2006/relationships" xmlns:p="http://schemas.openxmlformats.org/presentationml/2006/main">
  <p:tag name="SLIDETYPE" val="EOC"/>
</p:tagLst>
</file>

<file path=ppt/tags/tag142.xml><?xml version="1.0" encoding="utf-8"?>
<p:tagLst xmlns:a="http://schemas.openxmlformats.org/drawingml/2006/main" xmlns:r="http://schemas.openxmlformats.org/officeDocument/2006/relationships" xmlns:p="http://schemas.openxmlformats.org/presentationml/2006/main">
  <p:tag name="SLIDETYPE" val="EOC"/>
</p:tagLst>
</file>

<file path=ppt/tags/tag143.xml><?xml version="1.0" encoding="utf-8"?>
<p:tagLst xmlns:a="http://schemas.openxmlformats.org/drawingml/2006/main" xmlns:r="http://schemas.openxmlformats.org/officeDocument/2006/relationships" xmlns:p="http://schemas.openxmlformats.org/presentationml/2006/main">
  <p:tag name="SLIDETYPE" val="EOC"/>
</p:tagLst>
</file>

<file path=ppt/tags/tag144.xml><?xml version="1.0" encoding="utf-8"?>
<p:tagLst xmlns:a="http://schemas.openxmlformats.org/drawingml/2006/main" xmlns:r="http://schemas.openxmlformats.org/officeDocument/2006/relationships" xmlns:p="http://schemas.openxmlformats.org/presentationml/2006/main">
  <p:tag name="SLIDETYPE" val="EOC"/>
</p:tagLst>
</file>

<file path=ppt/tags/tag145.xml><?xml version="1.0" encoding="utf-8"?>
<p:tagLst xmlns:a="http://schemas.openxmlformats.org/drawingml/2006/main" xmlns:r="http://schemas.openxmlformats.org/officeDocument/2006/relationships" xmlns:p="http://schemas.openxmlformats.org/presentationml/2006/main">
  <p:tag name="SLIDETYPE" val="EOC"/>
</p:tagLst>
</file>

<file path=ppt/tags/tag146.xml><?xml version="1.0" encoding="utf-8"?>
<p:tagLst xmlns:a="http://schemas.openxmlformats.org/drawingml/2006/main" xmlns:r="http://schemas.openxmlformats.org/officeDocument/2006/relationships" xmlns:p="http://schemas.openxmlformats.org/presentationml/2006/main">
  <p:tag name="SLIDETYPE" val="EOC"/>
</p:tagLst>
</file>

<file path=ppt/tags/tag147.xml><?xml version="1.0" encoding="utf-8"?>
<p:tagLst xmlns:a="http://schemas.openxmlformats.org/drawingml/2006/main" xmlns:r="http://schemas.openxmlformats.org/officeDocument/2006/relationships" xmlns:p="http://schemas.openxmlformats.org/presentationml/2006/main">
  <p:tag name="SLIDETYPE" val="EOC"/>
</p:tagLst>
</file>

<file path=ppt/tags/tag15.xml><?xml version="1.0" encoding="utf-8"?>
<p:tagLst xmlns:a="http://schemas.openxmlformats.org/drawingml/2006/main" xmlns:r="http://schemas.openxmlformats.org/officeDocument/2006/relationships" xmlns:p="http://schemas.openxmlformats.org/presentationml/2006/main">
  <p:tag name="HIGHLIGHT" val="YES"/>
</p:tagLst>
</file>

<file path=ppt/tags/tag16.xml><?xml version="1.0" encoding="utf-8"?>
<p:tagLst xmlns:a="http://schemas.openxmlformats.org/drawingml/2006/main" xmlns:r="http://schemas.openxmlformats.org/officeDocument/2006/relationships" xmlns:p="http://schemas.openxmlformats.org/presentationml/2006/main">
  <p:tag name="HIGHLIGHT" val="YES"/>
</p:tagLst>
</file>

<file path=ppt/tags/tag17.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8.xml><?xml version="1.0" encoding="utf-8"?>
<p:tagLst xmlns:a="http://schemas.openxmlformats.org/drawingml/2006/main" xmlns:r="http://schemas.openxmlformats.org/officeDocument/2006/relationships" xmlns:p="http://schemas.openxmlformats.org/presentationml/2006/main">
  <p:tag name="HIGHLIGHT" val="YES"/>
</p:tagLst>
</file>

<file path=ppt/tags/tag19.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STYLE" val="CORPORATE_2012"/>
  <p:tag name="HIGHLIGHT_COLOR" val="16777215"/>
  <p:tag name="HIGHLIGHT_FONT_SIZE" val="24"/>
  <p:tag name="HIGHLIGHT_FONT_COLOR" val="12611584"/>
  <p:tag name="SECTIONCOUNT" val="4"/>
  <p:tag name="SECTIONNUMBER" val="0"/>
  <p:tag name="SLIDETYPE" val="Organizer"/>
</p:tagLst>
</file>

<file path=ppt/tags/tag20.xml><?xml version="1.0" encoding="utf-8"?>
<p:tagLst xmlns:a="http://schemas.openxmlformats.org/drawingml/2006/main" xmlns:r="http://schemas.openxmlformats.org/officeDocument/2006/relationships" xmlns:p="http://schemas.openxmlformats.org/presentationml/2006/main">
  <p:tag name="HIGHLIGHT" val="YES"/>
</p:tagLst>
</file>

<file path=ppt/tags/tag21.xml><?xml version="1.0" encoding="utf-8"?>
<p:tagLst xmlns:a="http://schemas.openxmlformats.org/drawingml/2006/main" xmlns:r="http://schemas.openxmlformats.org/officeDocument/2006/relationships" xmlns:p="http://schemas.openxmlformats.org/presentationml/2006/main">
  <p:tag name="HIGHLIGHT" val="YES"/>
</p:tagLst>
</file>

<file path=ppt/tags/tag22.xml><?xml version="1.0" encoding="utf-8"?>
<p:tagLst xmlns:a="http://schemas.openxmlformats.org/drawingml/2006/main" xmlns:r="http://schemas.openxmlformats.org/officeDocument/2006/relationships" xmlns:p="http://schemas.openxmlformats.org/presentationml/2006/main">
  <p:tag name="HIGHLIGHT" val="YES"/>
</p:tagLst>
</file>

<file path=ppt/tags/tag23.xml><?xml version="1.0" encoding="utf-8"?>
<p:tagLst xmlns:a="http://schemas.openxmlformats.org/drawingml/2006/main" xmlns:r="http://schemas.openxmlformats.org/officeDocument/2006/relationships" xmlns:p="http://schemas.openxmlformats.org/presentationml/2006/main">
  <p:tag name="HIGHLIGHT" val="YES"/>
</p:tagLst>
</file>

<file path=ppt/tags/tag24.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25.xml><?xml version="1.0" encoding="utf-8"?>
<p:tagLst xmlns:a="http://schemas.openxmlformats.org/drawingml/2006/main" xmlns:r="http://schemas.openxmlformats.org/officeDocument/2006/relationships" xmlns:p="http://schemas.openxmlformats.org/presentationml/2006/main">
  <p:tag name="HIGHLIGHT" val="YES"/>
</p:tagLst>
</file>

<file path=ppt/tags/tag26.xml><?xml version="1.0" encoding="utf-8"?>
<p:tagLst xmlns:a="http://schemas.openxmlformats.org/drawingml/2006/main" xmlns:r="http://schemas.openxmlformats.org/officeDocument/2006/relationships" xmlns:p="http://schemas.openxmlformats.org/presentationml/2006/main">
  <p:tag name="HIGHLIGHT" val="YES"/>
</p:tagLst>
</file>

<file path=ppt/tags/tag27.xml><?xml version="1.0" encoding="utf-8"?>
<p:tagLst xmlns:a="http://schemas.openxmlformats.org/drawingml/2006/main" xmlns:r="http://schemas.openxmlformats.org/officeDocument/2006/relationships" xmlns:p="http://schemas.openxmlformats.org/presentationml/2006/main">
  <p:tag name="HIGHLIGHT" val="YES"/>
</p:tagLst>
</file>

<file path=ppt/tags/tag28.xml><?xml version="1.0" encoding="utf-8"?>
<p:tagLst xmlns:a="http://schemas.openxmlformats.org/drawingml/2006/main" xmlns:r="http://schemas.openxmlformats.org/officeDocument/2006/relationships" xmlns:p="http://schemas.openxmlformats.org/presentationml/2006/main">
  <p:tag name="HIGHLIGHT" val="YES"/>
</p:tagLst>
</file>

<file path=ppt/tags/tag29.xml><?xml version="1.0" encoding="utf-8"?>
<p:tagLst xmlns:a="http://schemas.openxmlformats.org/drawingml/2006/main" xmlns:r="http://schemas.openxmlformats.org/officeDocument/2006/relationships" xmlns:p="http://schemas.openxmlformats.org/presentationml/2006/main">
  <p:tag name="HIGHLIGHT" val="YES"/>
</p:tagLst>
</file>

<file path=ppt/tags/tag3.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4"/>
  <p:tag name="SECTIONNUMBER" val="0"/>
  <p:tag name="SHAPETABLE" val="Group Organizer"/>
  <p:tag name="SLIDETYPE" val="Organizer"/>
</p:tagLst>
</file>

<file path=ppt/tags/tag30.xml><?xml version="1.0" encoding="utf-8"?>
<p:tagLst xmlns:a="http://schemas.openxmlformats.org/drawingml/2006/main" xmlns:r="http://schemas.openxmlformats.org/officeDocument/2006/relationships" xmlns:p="http://schemas.openxmlformats.org/presentationml/2006/main">
  <p:tag name="HIGHLIGHT" val="YES"/>
</p:tagLst>
</file>

<file path=ppt/tags/tag31.xml><?xml version="1.0" encoding="utf-8"?>
<p:tagLst xmlns:a="http://schemas.openxmlformats.org/drawingml/2006/main" xmlns:r="http://schemas.openxmlformats.org/officeDocument/2006/relationships" xmlns:p="http://schemas.openxmlformats.org/presentationml/2006/main">
  <p:tag name="HIGHLIGHT" val="YES"/>
</p:tagLst>
</file>

<file path=ppt/tags/tag32.xml><?xml version="1.0" encoding="utf-8"?>
<p:tagLst xmlns:a="http://schemas.openxmlformats.org/drawingml/2006/main" xmlns:r="http://schemas.openxmlformats.org/officeDocument/2006/relationships" xmlns:p="http://schemas.openxmlformats.org/presentationml/2006/main">
  <p:tag name="HIGHLIGHT" val="YES"/>
</p:tagLst>
</file>

<file path=ppt/tags/tag33.xml><?xml version="1.0" encoding="utf-8"?>
<p:tagLst xmlns:a="http://schemas.openxmlformats.org/drawingml/2006/main" xmlns:r="http://schemas.openxmlformats.org/officeDocument/2006/relationships" xmlns:p="http://schemas.openxmlformats.org/presentationml/2006/main">
  <p:tag name="HIGHLIGHT" val="YES"/>
</p:tagLst>
</file>

<file path=ppt/tags/tag34.xml><?xml version="1.0" encoding="utf-8"?>
<p:tagLst xmlns:a="http://schemas.openxmlformats.org/drawingml/2006/main" xmlns:r="http://schemas.openxmlformats.org/officeDocument/2006/relationships" xmlns:p="http://schemas.openxmlformats.org/presentationml/2006/main">
  <p:tag name="HIGHLIGHT" val="YES"/>
</p:tagLst>
</file>

<file path=ppt/tags/tag35.xml><?xml version="1.0" encoding="utf-8"?>
<p:tagLst xmlns:a="http://schemas.openxmlformats.org/drawingml/2006/main" xmlns:r="http://schemas.openxmlformats.org/officeDocument/2006/relationships" xmlns:p="http://schemas.openxmlformats.org/presentationml/2006/main">
  <p:tag name="HIGHLIGHT" val="YES"/>
</p:tagLst>
</file>

<file path=ppt/tags/tag36.xml><?xml version="1.0" encoding="utf-8"?>
<p:tagLst xmlns:a="http://schemas.openxmlformats.org/drawingml/2006/main" xmlns:r="http://schemas.openxmlformats.org/officeDocument/2006/relationships" xmlns:p="http://schemas.openxmlformats.org/presentationml/2006/main">
  <p:tag name="HIGHLIGHT" val="YES"/>
</p:tagLst>
</file>

<file path=ppt/tags/tag37.xml><?xml version="1.0" encoding="utf-8"?>
<p:tagLst xmlns:a="http://schemas.openxmlformats.org/drawingml/2006/main" xmlns:r="http://schemas.openxmlformats.org/officeDocument/2006/relationships" xmlns:p="http://schemas.openxmlformats.org/presentationml/2006/main">
  <p:tag name="HIGHLIGHT" val="YES"/>
</p:tagLst>
</file>

<file path=ppt/tags/tag38.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39.xml><?xml version="1.0" encoding="utf-8"?>
<p:tagLst xmlns:a="http://schemas.openxmlformats.org/drawingml/2006/main" xmlns:r="http://schemas.openxmlformats.org/officeDocument/2006/relationships" xmlns:p="http://schemas.openxmlformats.org/presentationml/2006/main">
  <p:tag name="HIGHLIGHT" val="YES"/>
</p:tagLst>
</file>

<file path=ppt/tags/tag4.xml><?xml version="1.0" encoding="utf-8"?>
<p:tagLst xmlns:a="http://schemas.openxmlformats.org/drawingml/2006/main" xmlns:r="http://schemas.openxmlformats.org/officeDocument/2006/relationships" xmlns:p="http://schemas.openxmlformats.org/presentationml/2006/main">
  <p:tag name="HIGHLIGHT" val="YES"/>
</p:tagLst>
</file>

<file path=ppt/tags/tag40.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41.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42.xml><?xml version="1.0" encoding="utf-8"?>
<p:tagLst xmlns:a="http://schemas.openxmlformats.org/drawingml/2006/main" xmlns:r="http://schemas.openxmlformats.org/officeDocument/2006/relationships" xmlns:p="http://schemas.openxmlformats.org/presentationml/2006/main">
  <p:tag name="HIGHLIGHT" val="YES"/>
</p:tagLst>
</file>

<file path=ppt/tags/tag43.xml><?xml version="1.0" encoding="utf-8"?>
<p:tagLst xmlns:a="http://schemas.openxmlformats.org/drawingml/2006/main" xmlns:r="http://schemas.openxmlformats.org/officeDocument/2006/relationships" xmlns:p="http://schemas.openxmlformats.org/presentationml/2006/main">
  <p:tag name="SLIDETYPE" val="QA"/>
</p:tagLst>
</file>

<file path=ppt/tags/tag44.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4"/>
  <p:tag name="SECTIONNUMBER" val="0"/>
  <p:tag name="SHAPETABLE" val="Group Organizer"/>
  <p:tag name="SLIDETYPE" val="Organizer"/>
</p:tagLst>
</file>

<file path=ppt/tags/tag45.xml><?xml version="1.0" encoding="utf-8"?>
<p:tagLst xmlns:a="http://schemas.openxmlformats.org/drawingml/2006/main" xmlns:r="http://schemas.openxmlformats.org/officeDocument/2006/relationships" xmlns:p="http://schemas.openxmlformats.org/presentationml/2006/main">
  <p:tag name="HIGHLIGHT" val="YES"/>
</p:tagLst>
</file>

<file path=ppt/tags/tag46.xml><?xml version="1.0" encoding="utf-8"?>
<p:tagLst xmlns:a="http://schemas.openxmlformats.org/drawingml/2006/main" xmlns:r="http://schemas.openxmlformats.org/officeDocument/2006/relationships" xmlns:p="http://schemas.openxmlformats.org/presentationml/2006/main">
  <p:tag name="HIGHLIGHT" val="YES"/>
</p:tagLst>
</file>

<file path=ppt/tags/tag47.xml><?xml version="1.0" encoding="utf-8"?>
<p:tagLst xmlns:a="http://schemas.openxmlformats.org/drawingml/2006/main" xmlns:r="http://schemas.openxmlformats.org/officeDocument/2006/relationships" xmlns:p="http://schemas.openxmlformats.org/presentationml/2006/main">
  <p:tag name="HIGHLIGHT" val="YES"/>
</p:tagLst>
</file>

<file path=ppt/tags/tag48.xml><?xml version="1.0" encoding="utf-8"?>
<p:tagLst xmlns:a="http://schemas.openxmlformats.org/drawingml/2006/main" xmlns:r="http://schemas.openxmlformats.org/officeDocument/2006/relationships" xmlns:p="http://schemas.openxmlformats.org/presentationml/2006/main">
  <p:tag name="HIGHLIGHT" val="YES"/>
</p:tagLst>
</file>

<file path=ppt/tags/tag49.xml><?xml version="1.0" encoding="utf-8"?>
<p:tagLst xmlns:a="http://schemas.openxmlformats.org/drawingml/2006/main" xmlns:r="http://schemas.openxmlformats.org/officeDocument/2006/relationships" xmlns:p="http://schemas.openxmlformats.org/presentationml/2006/main">
  <p:tag name="HIGHLIGHT" val="YES"/>
</p:tagLst>
</file>

<file path=ppt/tags/tag5.xml><?xml version="1.0" encoding="utf-8"?>
<p:tagLst xmlns:a="http://schemas.openxmlformats.org/drawingml/2006/main" xmlns:r="http://schemas.openxmlformats.org/officeDocument/2006/relationships" xmlns:p="http://schemas.openxmlformats.org/presentationml/2006/main">
  <p:tag name="HIGHLIGHT" val="YES"/>
</p:tagLst>
</file>

<file path=ppt/tags/tag50.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51.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52.xml><?xml version="1.0" encoding="utf-8"?>
<p:tagLst xmlns:a="http://schemas.openxmlformats.org/drawingml/2006/main" xmlns:r="http://schemas.openxmlformats.org/officeDocument/2006/relationships" xmlns:p="http://schemas.openxmlformats.org/presentationml/2006/main">
  <p:tag name="HIGHLIGHT" val="YES"/>
</p:tagLst>
</file>

<file path=ppt/tags/tag53.xml><?xml version="1.0" encoding="utf-8"?>
<p:tagLst xmlns:a="http://schemas.openxmlformats.org/drawingml/2006/main" xmlns:r="http://schemas.openxmlformats.org/officeDocument/2006/relationships" xmlns:p="http://schemas.openxmlformats.org/presentationml/2006/main">
  <p:tag name="HIGHLIGHT" val="YES"/>
</p:tagLst>
</file>

<file path=ppt/tags/tag54.xml><?xml version="1.0" encoding="utf-8"?>
<p:tagLst xmlns:a="http://schemas.openxmlformats.org/drawingml/2006/main" xmlns:r="http://schemas.openxmlformats.org/officeDocument/2006/relationships" xmlns:p="http://schemas.openxmlformats.org/presentationml/2006/main">
  <p:tag name="HIGHLIGHT" val="YES"/>
</p:tagLst>
</file>

<file path=ppt/tags/tag55.xml><?xml version="1.0" encoding="utf-8"?>
<p:tagLst xmlns:a="http://schemas.openxmlformats.org/drawingml/2006/main" xmlns:r="http://schemas.openxmlformats.org/officeDocument/2006/relationships" xmlns:p="http://schemas.openxmlformats.org/presentationml/2006/main">
  <p:tag name="HIGHLIGHT" val="YES"/>
</p:tagLst>
</file>

<file path=ppt/tags/tag56.xml><?xml version="1.0" encoding="utf-8"?>
<p:tagLst xmlns:a="http://schemas.openxmlformats.org/drawingml/2006/main" xmlns:r="http://schemas.openxmlformats.org/officeDocument/2006/relationships" xmlns:p="http://schemas.openxmlformats.org/presentationml/2006/main">
  <p:tag name="HIGHLIGHT" val="YES"/>
</p:tagLst>
</file>

<file path=ppt/tags/tag57.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58.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59.xml><?xml version="1.0" encoding="utf-8"?>
<p:tagLst xmlns:a="http://schemas.openxmlformats.org/drawingml/2006/main" xmlns:r="http://schemas.openxmlformats.org/officeDocument/2006/relationships" xmlns:p="http://schemas.openxmlformats.org/presentationml/2006/main">
  <p:tag name="HIGHLIGHT" val="YES"/>
</p:tagLst>
</file>

<file path=ppt/tags/tag6.xml><?xml version="1.0" encoding="utf-8"?>
<p:tagLst xmlns:a="http://schemas.openxmlformats.org/drawingml/2006/main" xmlns:r="http://schemas.openxmlformats.org/officeDocument/2006/relationships" xmlns:p="http://schemas.openxmlformats.org/presentationml/2006/main">
  <p:tag name="HIGHLIGHT" val="YES"/>
</p:tagLst>
</file>

<file path=ppt/tags/tag60.xml><?xml version="1.0" encoding="utf-8"?>
<p:tagLst xmlns:a="http://schemas.openxmlformats.org/drawingml/2006/main" xmlns:r="http://schemas.openxmlformats.org/officeDocument/2006/relationships" xmlns:p="http://schemas.openxmlformats.org/presentationml/2006/main">
  <p:tag name="HIGHLIGHT" val="YES"/>
</p:tagLst>
</file>

<file path=ppt/tags/tag61.xml><?xml version="1.0" encoding="utf-8"?>
<p:tagLst xmlns:a="http://schemas.openxmlformats.org/drawingml/2006/main" xmlns:r="http://schemas.openxmlformats.org/officeDocument/2006/relationships" xmlns:p="http://schemas.openxmlformats.org/presentationml/2006/main">
  <p:tag name="HIGHLIGHT" val="YES"/>
</p:tagLst>
</file>

<file path=ppt/tags/tag62.xml><?xml version="1.0" encoding="utf-8"?>
<p:tagLst xmlns:a="http://schemas.openxmlformats.org/drawingml/2006/main" xmlns:r="http://schemas.openxmlformats.org/officeDocument/2006/relationships" xmlns:p="http://schemas.openxmlformats.org/presentationml/2006/main">
  <p:tag name="HIGHLIGHT" val="YES"/>
</p:tagLst>
</file>

<file path=ppt/tags/tag63.xml><?xml version="1.0" encoding="utf-8"?>
<p:tagLst xmlns:a="http://schemas.openxmlformats.org/drawingml/2006/main" xmlns:r="http://schemas.openxmlformats.org/officeDocument/2006/relationships" xmlns:p="http://schemas.openxmlformats.org/presentationml/2006/main">
  <p:tag name="HIGHLIGHT" val="YES"/>
</p:tagLst>
</file>

<file path=ppt/tags/tag64.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65.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66.xml><?xml version="1.0" encoding="utf-8"?>
<p:tagLst xmlns:a="http://schemas.openxmlformats.org/drawingml/2006/main" xmlns:r="http://schemas.openxmlformats.org/officeDocument/2006/relationships" xmlns:p="http://schemas.openxmlformats.org/presentationml/2006/main">
  <p:tag name="HIGHLIGHT" val="YES"/>
</p:tagLst>
</file>

<file path=ppt/tags/tag67.xml><?xml version="1.0" encoding="utf-8"?>
<p:tagLst xmlns:a="http://schemas.openxmlformats.org/drawingml/2006/main" xmlns:r="http://schemas.openxmlformats.org/officeDocument/2006/relationships" xmlns:p="http://schemas.openxmlformats.org/presentationml/2006/main">
  <p:tag name="HIGHLIGHT" val="YES"/>
</p:tagLst>
</file>

<file path=ppt/tags/tag68.xml><?xml version="1.0" encoding="utf-8"?>
<p:tagLst xmlns:a="http://schemas.openxmlformats.org/drawingml/2006/main" xmlns:r="http://schemas.openxmlformats.org/officeDocument/2006/relationships" xmlns:p="http://schemas.openxmlformats.org/presentationml/2006/main">
  <p:tag name="HIGHLIGHT" val="YES"/>
</p:tagLst>
</file>

<file path=ppt/tags/tag69.xml><?xml version="1.0" encoding="utf-8"?>
<p:tagLst xmlns:a="http://schemas.openxmlformats.org/drawingml/2006/main" xmlns:r="http://schemas.openxmlformats.org/officeDocument/2006/relationships" xmlns:p="http://schemas.openxmlformats.org/presentationml/2006/main">
  <p:tag name="HIGHLIGHT" val="YES"/>
</p:tagLst>
</file>

<file path=ppt/tags/tag7.xml><?xml version="1.0" encoding="utf-8"?>
<p:tagLst xmlns:a="http://schemas.openxmlformats.org/drawingml/2006/main" xmlns:r="http://schemas.openxmlformats.org/officeDocument/2006/relationships" xmlns:p="http://schemas.openxmlformats.org/presentationml/2006/main">
  <p:tag name="HIGHLIGHT" val="YES"/>
</p:tagLst>
</file>

<file path=ppt/tags/tag70.xml><?xml version="1.0" encoding="utf-8"?>
<p:tagLst xmlns:a="http://schemas.openxmlformats.org/drawingml/2006/main" xmlns:r="http://schemas.openxmlformats.org/officeDocument/2006/relationships" xmlns:p="http://schemas.openxmlformats.org/presentationml/2006/main">
  <p:tag name="HIGHLIGHT" val="YES"/>
</p:tagLst>
</file>

<file path=ppt/tags/tag71.xml><?xml version="1.0" encoding="utf-8"?>
<p:tagLst xmlns:a="http://schemas.openxmlformats.org/drawingml/2006/main" xmlns:r="http://schemas.openxmlformats.org/officeDocument/2006/relationships" xmlns:p="http://schemas.openxmlformats.org/presentationml/2006/main">
  <p:tag name="HIGHLIGHT" val="YES"/>
</p:tagLst>
</file>

<file path=ppt/tags/tag72.xml><?xml version="1.0" encoding="utf-8"?>
<p:tagLst xmlns:a="http://schemas.openxmlformats.org/drawingml/2006/main" xmlns:r="http://schemas.openxmlformats.org/officeDocument/2006/relationships" xmlns:p="http://schemas.openxmlformats.org/presentationml/2006/main">
  <p:tag name="HIGHLIGHT" val="YES"/>
</p:tagLst>
</file>

<file path=ppt/tags/tag73.xml><?xml version="1.0" encoding="utf-8"?>
<p:tagLst xmlns:a="http://schemas.openxmlformats.org/drawingml/2006/main" xmlns:r="http://schemas.openxmlformats.org/officeDocument/2006/relationships" xmlns:p="http://schemas.openxmlformats.org/presentationml/2006/main">
  <p:tag name="SLIDETYPE" val="QA"/>
</p:tagLst>
</file>

<file path=ppt/tags/tag74.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4"/>
  <p:tag name="SECTIONNUMBER" val="0"/>
  <p:tag name="SHAPETABLE" val="Group Organizer"/>
  <p:tag name="SLIDETYPE" val="Organizer"/>
</p:tagLst>
</file>

<file path=ppt/tags/tag75.xml><?xml version="1.0" encoding="utf-8"?>
<p:tagLst xmlns:a="http://schemas.openxmlformats.org/drawingml/2006/main" xmlns:r="http://schemas.openxmlformats.org/officeDocument/2006/relationships" xmlns:p="http://schemas.openxmlformats.org/presentationml/2006/main">
  <p:tag name="HIGHLIGHT" val="YES"/>
</p:tagLst>
</file>

<file path=ppt/tags/tag76.xml><?xml version="1.0" encoding="utf-8"?>
<p:tagLst xmlns:a="http://schemas.openxmlformats.org/drawingml/2006/main" xmlns:r="http://schemas.openxmlformats.org/officeDocument/2006/relationships" xmlns:p="http://schemas.openxmlformats.org/presentationml/2006/main">
  <p:tag name="HIGHLIGHT" val="YES"/>
</p:tagLst>
</file>

<file path=ppt/tags/tag77.xml><?xml version="1.0" encoding="utf-8"?>
<p:tagLst xmlns:a="http://schemas.openxmlformats.org/drawingml/2006/main" xmlns:r="http://schemas.openxmlformats.org/officeDocument/2006/relationships" xmlns:p="http://schemas.openxmlformats.org/presentationml/2006/main">
  <p:tag name="HIGHLIGHT" val="YES"/>
</p:tagLst>
</file>

<file path=ppt/tags/tag78.xml><?xml version="1.0" encoding="utf-8"?>
<p:tagLst xmlns:a="http://schemas.openxmlformats.org/drawingml/2006/main" xmlns:r="http://schemas.openxmlformats.org/officeDocument/2006/relationships" xmlns:p="http://schemas.openxmlformats.org/presentationml/2006/main">
  <p:tag name="HIGHLIGHT" val="YES"/>
</p:tagLst>
</file>

<file path=ppt/tags/tag79.xml><?xml version="1.0" encoding="utf-8"?>
<p:tagLst xmlns:a="http://schemas.openxmlformats.org/drawingml/2006/main" xmlns:r="http://schemas.openxmlformats.org/officeDocument/2006/relationships" xmlns:p="http://schemas.openxmlformats.org/presentationml/2006/main">
  <p:tag name="HIGHLIGHT" val="YES"/>
</p:tagLst>
</file>

<file path=ppt/tags/tag8.xml><?xml version="1.0" encoding="utf-8"?>
<p:tagLst xmlns:a="http://schemas.openxmlformats.org/drawingml/2006/main" xmlns:r="http://schemas.openxmlformats.org/officeDocument/2006/relationships" xmlns:p="http://schemas.openxmlformats.org/presentationml/2006/main">
  <p:tag name="HIGHLIGHT" val="YES"/>
</p:tagLst>
</file>

<file path=ppt/tags/tag80.xml><?xml version="1.0" encoding="utf-8"?>
<p:tagLst xmlns:a="http://schemas.openxmlformats.org/drawingml/2006/main" xmlns:r="http://schemas.openxmlformats.org/officeDocument/2006/relationships" xmlns:p="http://schemas.openxmlformats.org/presentationml/2006/main">
  <p:tag name="HIGHLIGHT" val="YES"/>
</p:tagLst>
</file>

<file path=ppt/tags/tag81.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82.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83.xml><?xml version="1.0" encoding="utf-8"?>
<p:tagLst xmlns:a="http://schemas.openxmlformats.org/drawingml/2006/main" xmlns:r="http://schemas.openxmlformats.org/officeDocument/2006/relationships" xmlns:p="http://schemas.openxmlformats.org/presentationml/2006/main">
  <p:tag name="HIGHLIGHT" val="YES"/>
</p:tagLst>
</file>

<file path=ppt/tags/tag84.xml><?xml version="1.0" encoding="utf-8"?>
<p:tagLst xmlns:a="http://schemas.openxmlformats.org/drawingml/2006/main" xmlns:r="http://schemas.openxmlformats.org/officeDocument/2006/relationships" xmlns:p="http://schemas.openxmlformats.org/presentationml/2006/main">
  <p:tag name="HIGHLIGHT" val="YES"/>
</p:tagLst>
</file>

<file path=ppt/tags/tag85.xml><?xml version="1.0" encoding="utf-8"?>
<p:tagLst xmlns:a="http://schemas.openxmlformats.org/drawingml/2006/main" xmlns:r="http://schemas.openxmlformats.org/officeDocument/2006/relationships" xmlns:p="http://schemas.openxmlformats.org/presentationml/2006/main">
  <p:tag name="HIGHLIGHT" val="YES"/>
</p:tagLst>
</file>

<file path=ppt/tags/tag86.xml><?xml version="1.0" encoding="utf-8"?>
<p:tagLst xmlns:a="http://schemas.openxmlformats.org/drawingml/2006/main" xmlns:r="http://schemas.openxmlformats.org/officeDocument/2006/relationships" xmlns:p="http://schemas.openxmlformats.org/presentationml/2006/main">
  <p:tag name="HIGHLIGHT" val="YES"/>
</p:tagLst>
</file>

<file path=ppt/tags/tag87.xml><?xml version="1.0" encoding="utf-8"?>
<p:tagLst xmlns:a="http://schemas.openxmlformats.org/drawingml/2006/main" xmlns:r="http://schemas.openxmlformats.org/officeDocument/2006/relationships" xmlns:p="http://schemas.openxmlformats.org/presentationml/2006/main">
  <p:tag name="HIGHLIGHT" val="YES"/>
</p:tagLst>
</file>

<file path=ppt/tags/tag88.xml><?xml version="1.0" encoding="utf-8"?>
<p:tagLst xmlns:a="http://schemas.openxmlformats.org/drawingml/2006/main" xmlns:r="http://schemas.openxmlformats.org/officeDocument/2006/relationships" xmlns:p="http://schemas.openxmlformats.org/presentationml/2006/main">
  <p:tag name="HIGHLIGHT" val="YES"/>
</p:tagLst>
</file>

<file path=ppt/tags/tag89.xml><?xml version="1.0" encoding="utf-8"?>
<p:tagLst xmlns:a="http://schemas.openxmlformats.org/drawingml/2006/main" xmlns:r="http://schemas.openxmlformats.org/officeDocument/2006/relationships" xmlns:p="http://schemas.openxmlformats.org/presentationml/2006/main">
  <p:tag name="HIGHLIGHT" val="YES"/>
</p:tagLst>
</file>

<file path=ppt/tags/tag9.xml><?xml version="1.0" encoding="utf-8"?>
<p:tagLst xmlns:a="http://schemas.openxmlformats.org/drawingml/2006/main" xmlns:r="http://schemas.openxmlformats.org/officeDocument/2006/relationships" xmlns:p="http://schemas.openxmlformats.org/presentationml/2006/main">
  <p:tag name="HIGHLIGHT" val="YES"/>
</p:tagLst>
</file>

<file path=ppt/tags/tag90.xml><?xml version="1.0" encoding="utf-8"?>
<p:tagLst xmlns:a="http://schemas.openxmlformats.org/drawingml/2006/main" xmlns:r="http://schemas.openxmlformats.org/officeDocument/2006/relationships" xmlns:p="http://schemas.openxmlformats.org/presentationml/2006/main">
  <p:tag name="HIGHLIGHT" val="YES"/>
</p:tagLst>
</file>

<file path=ppt/tags/tag91.xml><?xml version="1.0" encoding="utf-8"?>
<p:tagLst xmlns:a="http://schemas.openxmlformats.org/drawingml/2006/main" xmlns:r="http://schemas.openxmlformats.org/officeDocument/2006/relationships" xmlns:p="http://schemas.openxmlformats.org/presentationml/2006/main">
  <p:tag name="HIGHLIGHT" val="YES"/>
</p:tagLst>
</file>

<file path=ppt/tags/tag92.xml><?xml version="1.0" encoding="utf-8"?>
<p:tagLst xmlns:a="http://schemas.openxmlformats.org/drawingml/2006/main" xmlns:r="http://schemas.openxmlformats.org/officeDocument/2006/relationships" xmlns:p="http://schemas.openxmlformats.org/presentationml/2006/main">
  <p:tag name="HIGHLIGHT" val="YES"/>
</p:tagLst>
</file>

<file path=ppt/tags/tag93.xml><?xml version="1.0" encoding="utf-8"?>
<p:tagLst xmlns:a="http://schemas.openxmlformats.org/drawingml/2006/main" xmlns:r="http://schemas.openxmlformats.org/officeDocument/2006/relationships" xmlns:p="http://schemas.openxmlformats.org/presentationml/2006/main">
  <p:tag name="HIGHLIGHT" val="YES"/>
</p:tagLst>
</file>

<file path=ppt/tags/tag94.xml><?xml version="1.0" encoding="utf-8"?>
<p:tagLst xmlns:a="http://schemas.openxmlformats.org/drawingml/2006/main" xmlns:r="http://schemas.openxmlformats.org/officeDocument/2006/relationships" xmlns:p="http://schemas.openxmlformats.org/presentationml/2006/main">
  <p:tag name="HIGHLIGHT" val="YES"/>
</p:tagLst>
</file>

<file path=ppt/tags/tag95.xml><?xml version="1.0" encoding="utf-8"?>
<p:tagLst xmlns:a="http://schemas.openxmlformats.org/drawingml/2006/main" xmlns:r="http://schemas.openxmlformats.org/officeDocument/2006/relationships" xmlns:p="http://schemas.openxmlformats.org/presentationml/2006/main">
  <p:tag name="HIGHLIGHT" val="YES"/>
</p:tagLst>
</file>

<file path=ppt/tags/tag96.xml><?xml version="1.0" encoding="utf-8"?>
<p:tagLst xmlns:a="http://schemas.openxmlformats.org/drawingml/2006/main" xmlns:r="http://schemas.openxmlformats.org/officeDocument/2006/relationships" xmlns:p="http://schemas.openxmlformats.org/presentationml/2006/main">
  <p:tag name="SLIDETYPE" val="QA"/>
</p:tagLst>
</file>

<file path=ppt/tags/tag97.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4"/>
  <p:tag name="SECTIONNUMBER" val="0"/>
  <p:tag name="SHAPETABLE" val="Group Organizer"/>
  <p:tag name="SLIDETYPE" val="Organizer"/>
</p:tagLst>
</file>

<file path=ppt/tags/tag98.xml><?xml version="1.0" encoding="utf-8"?>
<p:tagLst xmlns:a="http://schemas.openxmlformats.org/drawingml/2006/main" xmlns:r="http://schemas.openxmlformats.org/officeDocument/2006/relationships" xmlns:p="http://schemas.openxmlformats.org/presentationml/2006/main">
  <p:tag name="HIGHLIGHT" val="YES"/>
</p:tagLst>
</file>

<file path=ppt/tags/tag99.xml><?xml version="1.0" encoding="utf-8"?>
<p:tagLst xmlns:a="http://schemas.openxmlformats.org/drawingml/2006/main" xmlns:r="http://schemas.openxmlformats.org/officeDocument/2006/relationships" xmlns:p="http://schemas.openxmlformats.org/presentationml/2006/main">
  <p:tag name="HIGHLIGHT" val="YES"/>
</p:tagLst>
</file>

<file path=ppt/theme/theme1.xml><?xml version="1.0" encoding="utf-8"?>
<a:theme xmlns:a="http://schemas.openxmlformats.org/drawingml/2006/main" name="SAS2010">
  <a:themeElements>
    <a:clrScheme name="CDS_2006">
      <a:dk1>
        <a:srgbClr val="000000"/>
      </a:dk1>
      <a:lt1>
        <a:srgbClr val="FFF2BE"/>
      </a:lt1>
      <a:dk2>
        <a:srgbClr val="003399"/>
      </a:dk2>
      <a:lt2>
        <a:srgbClr val="808080"/>
      </a:lt2>
      <a:accent1>
        <a:srgbClr val="CC9700"/>
      </a:accent1>
      <a:accent2>
        <a:srgbClr val="FFCC00"/>
      </a:accent2>
      <a:accent3>
        <a:srgbClr val="FFF7DB"/>
      </a:accent3>
      <a:accent4>
        <a:srgbClr val="000000"/>
      </a:accent4>
      <a:accent5>
        <a:srgbClr val="E2C9AA"/>
      </a:accent5>
      <a:accent6>
        <a:srgbClr val="E7B900"/>
      </a:accent6>
      <a:hlink>
        <a:srgbClr val="003366"/>
      </a:hlink>
      <a:folHlink>
        <a:srgbClr val="666699"/>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38100" cap="flat" cmpd="sng" algn="ctr">
          <a:solidFill>
            <a:srgbClr val="000000"/>
          </a:solidFill>
          <a:prstDash val="solid"/>
          <a:round/>
          <a:headEnd type="none" w="med" len="med"/>
          <a:tailEnd type="none" w="med" len="med"/>
        </a:ln>
        <a:effectLst/>
      </a:spPr>
      <a:bodyPr vert="horz" wrap="none" lIns="88900" tIns="88900" rIns="88900" bIns="88900" numCol="1" rtlCol="0" anchor="ctr" anchorCtr="0" compatLnSpc="1">
        <a:prstTxWarp prst="textNoShape">
          <a:avLst/>
        </a:prstTxWarp>
        <a:noAutofit/>
      </a:bodyPr>
      <a:lstStyle>
        <a:defPPr>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nchor="b">
        <a:spAutoFit/>
      </a:bodyPr>
      <a:lstStyle>
        <a:defPPr>
          <a:defRPr dirty="0" smtClean="0">
            <a:solidFill>
              <a:srgbClr val="FFFFFF"/>
            </a:solidFill>
          </a:defRPr>
        </a:defPPr>
      </a:lstStyle>
    </a:txDef>
  </a:objectDefaults>
  <a:extraClrSchemeLst>
    <a:extraClrScheme>
      <a:clrScheme name="SAS2010 1">
        <a:dk1>
          <a:srgbClr val="000000"/>
        </a:dk1>
        <a:lt1>
          <a:srgbClr val="FFFFFF"/>
        </a:lt1>
        <a:dk2>
          <a:srgbClr val="282828"/>
        </a:dk2>
        <a:lt2>
          <a:srgbClr val="808080"/>
        </a:lt2>
        <a:accent1>
          <a:srgbClr val="007DC3"/>
        </a:accent1>
        <a:accent2>
          <a:srgbClr val="00539B"/>
        </a:accent2>
        <a:accent3>
          <a:srgbClr val="FFFFFF"/>
        </a:accent3>
        <a:accent4>
          <a:srgbClr val="000000"/>
        </a:accent4>
        <a:accent5>
          <a:srgbClr val="AABFDE"/>
        </a:accent5>
        <a:accent6>
          <a:srgbClr val="004A8C"/>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CDS_4x3_2012</Template>
  <TotalTime>36905</TotalTime>
  <Words>9879</Words>
  <Application>Microsoft Office PowerPoint</Application>
  <PresentationFormat>On-screen Show (4:3)</PresentationFormat>
  <Paragraphs>2136</Paragraphs>
  <Slides>128</Slides>
  <Notes>128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128</vt:i4>
      </vt:variant>
    </vt:vector>
  </HeadingPairs>
  <TitlesOfParts>
    <vt:vector size="139" baseType="lpstr">
      <vt:lpstr>MS PGothic</vt:lpstr>
      <vt:lpstr>MS PGothic</vt:lpstr>
      <vt:lpstr>Arial</vt:lpstr>
      <vt:lpstr>Arial Narrow</vt:lpstr>
      <vt:lpstr>Courier New</vt:lpstr>
      <vt:lpstr>Franklin Gothic Heavy</vt:lpstr>
      <vt:lpstr>Monotype Sorts</vt:lpstr>
      <vt:lpstr>SAS Monospace</vt:lpstr>
      <vt:lpstr>Times New Roman</vt:lpstr>
      <vt:lpstr>Wingdings</vt:lpstr>
      <vt:lpstr>SAS2010</vt:lpstr>
      <vt:lpstr>Chapter 7: Processing Data Iteratively</vt:lpstr>
      <vt:lpstr>Chapter 7: Processing Data Iteratively</vt:lpstr>
      <vt:lpstr>Objectives</vt:lpstr>
      <vt:lpstr>Business Scenario</vt:lpstr>
      <vt:lpstr>Repetitive Coding</vt:lpstr>
      <vt:lpstr>Repetitive Coding</vt:lpstr>
      <vt:lpstr>DO Loop Processing</vt:lpstr>
      <vt:lpstr>Iterative DO Statement</vt:lpstr>
      <vt:lpstr>7.01 Short Answer Poll</vt:lpstr>
      <vt:lpstr>7.01 Short Answer Poll – Correct Answer</vt:lpstr>
      <vt:lpstr>Sample DO Loops with Item Lists</vt:lpstr>
      <vt:lpstr>PowerPoint Presentation</vt:lpstr>
      <vt:lpstr>Business Scenario</vt:lpstr>
      <vt:lpstr>Execution: Performing Repetitive Calculations</vt:lpstr>
      <vt:lpstr>Execution: Performing Repetitive Calculations</vt:lpstr>
      <vt:lpstr>Execution: Performing Repetitive Calculations</vt:lpstr>
      <vt:lpstr>Execution: Performing Repetitive Calculations</vt:lpstr>
      <vt:lpstr>Execution: Performing Repetitive Calculations</vt:lpstr>
      <vt:lpstr>Execution: Performing Repetitive Calculations</vt:lpstr>
      <vt:lpstr>Execution: Performing Repetitive Calculations</vt:lpstr>
      <vt:lpstr>Execution: Performing Repetitive Calculations</vt:lpstr>
      <vt:lpstr>Execution: Performing Repetitive Calculations</vt:lpstr>
      <vt:lpstr>Execution: Performing Repetitive Calculations</vt:lpstr>
      <vt:lpstr>Execution: Performing Repetitive Calculations</vt:lpstr>
      <vt:lpstr>Execution: Performing Repetitive Calculations</vt:lpstr>
      <vt:lpstr>Execution: Performing Repetitive Calculations</vt:lpstr>
      <vt:lpstr>Execution: Performing Repetitive Calculations</vt:lpstr>
      <vt:lpstr>Execution: Performing Repetitive Calculations</vt:lpstr>
      <vt:lpstr>Output: Performing Repetitive Calculations</vt:lpstr>
      <vt:lpstr>7.02 Short Answer Poll</vt:lpstr>
      <vt:lpstr>7.02 Short Answer Poll – Correct Answer</vt:lpstr>
      <vt:lpstr>PowerPoint Presentation</vt:lpstr>
      <vt:lpstr>Chapter 7: Processing Data Iteratively</vt:lpstr>
      <vt:lpstr>Objectives</vt:lpstr>
      <vt:lpstr>Business Scenario</vt:lpstr>
      <vt:lpstr>A Forecasting Application (Review)</vt:lpstr>
      <vt:lpstr>Use a DO Loop to Reduce Redundant Code</vt:lpstr>
      <vt:lpstr>Output</vt:lpstr>
      <vt:lpstr>7.03 Short Answer Poll</vt:lpstr>
      <vt:lpstr>7.03 Short Answer Poll – Correct Answer</vt:lpstr>
      <vt:lpstr>Business Scenario</vt:lpstr>
      <vt:lpstr>Conditional Iterative Processing</vt:lpstr>
      <vt:lpstr>DO UNTIL Statement</vt:lpstr>
      <vt:lpstr>DO WHILE Statement</vt:lpstr>
      <vt:lpstr>7.04 Short Answer Poll</vt:lpstr>
      <vt:lpstr>7.04 Short Answer Poll – Correct Answer</vt:lpstr>
      <vt:lpstr>Using DO WHILE with an Iterative DO Loop</vt:lpstr>
      <vt:lpstr>Using DO UNTIL with an Iterative DO Loop</vt:lpstr>
      <vt:lpstr>Business Scenario</vt:lpstr>
      <vt:lpstr>Nested DO Loops</vt:lpstr>
      <vt:lpstr>7.05 Short Answer Poll</vt:lpstr>
      <vt:lpstr>7.05 Short Answer Poll – Correct Answer</vt:lpstr>
      <vt:lpstr>Business Scenario</vt:lpstr>
      <vt:lpstr>Using Nested DO Loops with a SET Statement</vt:lpstr>
      <vt:lpstr>Execution: Nested DO Loops</vt:lpstr>
      <vt:lpstr>Execution: Nested DO Loops</vt:lpstr>
      <vt:lpstr>Execution: Nested DO Loops</vt:lpstr>
      <vt:lpstr>Output: Nested DO Loops</vt:lpstr>
      <vt:lpstr>PowerPoint Presentation</vt:lpstr>
      <vt:lpstr>Chapter 7: Processing Data Iteratively</vt:lpstr>
      <vt:lpstr>Objectives</vt:lpstr>
      <vt:lpstr>Array Processing</vt:lpstr>
      <vt:lpstr>Business Scenario</vt:lpstr>
      <vt:lpstr>Performing Repetitive Calculations</vt:lpstr>
      <vt:lpstr>Performing Repetitive Calculations</vt:lpstr>
      <vt:lpstr>Use Arrays to Simplify Repetitive Calculations</vt:lpstr>
      <vt:lpstr>What Is a SAS Array?</vt:lpstr>
      <vt:lpstr>Why Use a SAS Array?</vt:lpstr>
      <vt:lpstr>Array Elements</vt:lpstr>
      <vt:lpstr>Referencing Array Elements</vt:lpstr>
      <vt:lpstr>Defining an Array</vt:lpstr>
      <vt:lpstr>Defining an Array</vt:lpstr>
      <vt:lpstr>Defining an Array</vt:lpstr>
      <vt:lpstr>7.07 Short Answer Poll</vt:lpstr>
      <vt:lpstr>7.07 Short Answer Poll – Correct Answer</vt:lpstr>
      <vt:lpstr>Using a DO Loop to Process an Array</vt:lpstr>
      <vt:lpstr>First Iteration of the DO Loop</vt:lpstr>
      <vt:lpstr>Second Iteration of the DO Loop</vt:lpstr>
      <vt:lpstr>Third Iteration of the DO Loop</vt:lpstr>
      <vt:lpstr>Fourth Iteration of the DO Loop</vt:lpstr>
      <vt:lpstr>Output: Using a Do Loop to Process an Array</vt:lpstr>
      <vt:lpstr>PowerPoint Presentation</vt:lpstr>
      <vt:lpstr>Chapter 7: Processing Data Iteratively</vt:lpstr>
      <vt:lpstr>Objectives</vt:lpstr>
      <vt:lpstr>Using an Array as a Function Argument</vt:lpstr>
      <vt:lpstr>DIM Function</vt:lpstr>
      <vt:lpstr>Using an Array to Create Numeric Variables</vt:lpstr>
      <vt:lpstr>Using an Array to Create Character Variables</vt:lpstr>
      <vt:lpstr>Business Scenario</vt:lpstr>
      <vt:lpstr>Creating Variables with Arrays</vt:lpstr>
      <vt:lpstr>Output: Creating Variables with Arrays</vt:lpstr>
      <vt:lpstr>Business Scenario</vt:lpstr>
      <vt:lpstr>7.08 Short Answer Poll</vt:lpstr>
      <vt:lpstr>7.08 Short Answer Poll – Correct Answer</vt:lpstr>
      <vt:lpstr>Creating Variables with Arrays</vt:lpstr>
      <vt:lpstr>Creating Variables with Arrays</vt:lpstr>
      <vt:lpstr>Creating Variables with Arrays</vt:lpstr>
      <vt:lpstr>Creating Variables with Arrays</vt:lpstr>
      <vt:lpstr>Creating Variables with Arrays</vt:lpstr>
      <vt:lpstr>PowerPoint Presentation</vt:lpstr>
      <vt:lpstr>Business Scenario</vt:lpstr>
      <vt:lpstr>Assigning Initial Values to an Array</vt:lpstr>
      <vt:lpstr>Compilation: What Variables Are Created? </vt:lpstr>
      <vt:lpstr>Compilation: What Variables Are Created? </vt:lpstr>
      <vt:lpstr>Compilation: What Variables Are Created? </vt:lpstr>
      <vt:lpstr>Compilation: What Variables Are Created? </vt:lpstr>
      <vt:lpstr>Compilation: What Variables Are Created? </vt:lpstr>
      <vt:lpstr>Compilation: Drop Flags Are Set </vt:lpstr>
      <vt:lpstr>Compilation: Retain Flags Are Set </vt:lpstr>
      <vt:lpstr>PDV Is Initialized </vt:lpstr>
      <vt:lpstr>Creating a Temporary Lookup Table</vt:lpstr>
      <vt:lpstr>Output: Creating a Temporary Lookup Table</vt:lpstr>
      <vt:lpstr>The SUM Function Ignores Missing Values</vt:lpstr>
      <vt:lpstr>Output: Lookup Table Application</vt:lpstr>
      <vt:lpstr>7.09 Short Answer Poll</vt:lpstr>
      <vt:lpstr>7.09 Short Answer Poll – Correct Answer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 Institute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dc:title>
  <dc:creator>Susan Hoggard</dc:creator>
  <cp:lastModifiedBy>Morgan31955</cp:lastModifiedBy>
  <cp:revision>679</cp:revision>
  <dcterms:created xsi:type="dcterms:W3CDTF">1999-08-20T17:26:20Z</dcterms:created>
  <dcterms:modified xsi:type="dcterms:W3CDTF">2018-01-18T19:34:20Z</dcterms:modified>
</cp:coreProperties>
</file>