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36.xml" ContentType="application/vnd.openxmlformats-officedocument.presentationml.tags+xml"/>
  <Override PartName="/ppt/notesSlides/notesSlide2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40.xml" ContentType="application/vnd.openxmlformats-officedocument.presentationml.tags+xml"/>
  <Override PartName="/ppt/notesSlides/notesSlide32.xml" ContentType="application/vnd.openxmlformats-officedocument.presentationml.notesSlide+xml"/>
  <Override PartName="/ppt/tags/tag41.xml" ContentType="application/vnd.openxmlformats-officedocument.presentationml.tags+xml"/>
  <Override PartName="/ppt/notesSlides/notesSlide3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54.xml" ContentType="application/vnd.openxmlformats-officedocument.presentationml.tags+xml"/>
  <Override PartName="/ppt/notesSlides/notesSlide41.xml" ContentType="application/vnd.openxmlformats-officedocument.presentationml.notesSlide+xml"/>
  <Override PartName="/ppt/tags/tag55.xml" ContentType="application/vnd.openxmlformats-officedocument.presentationml.tags+xml"/>
  <Override PartName="/ppt/notesSlides/notesSlide42.xml" ContentType="application/vnd.openxmlformats-officedocument.presentationml.notesSlide+xml"/>
  <Override PartName="/ppt/tags/tag56.xml" ContentType="application/vnd.openxmlformats-officedocument.presentationml.tags+xml"/>
  <Override PartName="/ppt/notesSlides/notesSlide43.xml" ContentType="application/vnd.openxmlformats-officedocument.presentationml.notesSlide+xml"/>
  <Override PartName="/ppt/tags/tag57.xml" ContentType="application/vnd.openxmlformats-officedocument.presentationml.tags+xml"/>
  <Override PartName="/ppt/notesSlides/notesSlide44.xml" ContentType="application/vnd.openxmlformats-officedocument.presentationml.notesSlide+xml"/>
  <Override PartName="/ppt/tags/tag58.xml" ContentType="application/vnd.openxmlformats-officedocument.presentationml.tags+xml"/>
  <Override PartName="/ppt/notesSlides/notesSlide45.xml" ContentType="application/vnd.openxmlformats-officedocument.presentationml.notesSlide+xml"/>
  <Override PartName="/ppt/tags/tag59.xml" ContentType="application/vnd.openxmlformats-officedocument.presentationml.tags+xml"/>
  <Override PartName="/ppt/notesSlides/notesSlide46.xml" ContentType="application/vnd.openxmlformats-officedocument.presentationml.notesSlide+xml"/>
  <Override PartName="/ppt/tags/tag60.xml" ContentType="application/vnd.openxmlformats-officedocument.presentationml.tags+xml"/>
  <Override PartName="/ppt/notesSlides/notesSlide47.xml" ContentType="application/vnd.openxmlformats-officedocument.presentationml.notesSlide+xml"/>
  <Override PartName="/ppt/tags/tag61.xml" ContentType="application/vnd.openxmlformats-officedocument.presentationml.tags+xml"/>
  <Override PartName="/ppt/notesSlides/notesSlide48.xml" ContentType="application/vnd.openxmlformats-officedocument.presentationml.notesSlide+xml"/>
  <Override PartName="/ppt/tags/tag62.xml" ContentType="application/vnd.openxmlformats-officedocument.presentationml.tags+xml"/>
  <Override PartName="/ppt/notesSlides/notesSlide49.xml" ContentType="application/vnd.openxmlformats-officedocument.presentationml.notesSlide+xml"/>
  <Override PartName="/ppt/tags/tag63.xml" ContentType="application/vnd.openxmlformats-officedocument.presentationml.tags+xml"/>
  <Override PartName="/ppt/notesSlides/notesSlide50.xml" ContentType="application/vnd.openxmlformats-officedocument.presentationml.notesSlide+xml"/>
  <Override PartName="/ppt/tags/tag64.xml" ContentType="application/vnd.openxmlformats-officedocument.presentationml.tags+xml"/>
  <Override PartName="/ppt/notesSlides/notesSlide51.xml" ContentType="application/vnd.openxmlformats-officedocument.presentationml.notesSlide+xml"/>
  <Override PartName="/ppt/tags/tag65.xml" ContentType="application/vnd.openxmlformats-officedocument.presentationml.tags+xml"/>
  <Override PartName="/ppt/notesSlides/notesSlide52.xml" ContentType="application/vnd.openxmlformats-officedocument.presentationml.notesSlide+xml"/>
  <Override PartName="/ppt/tags/tag66.xml" ContentType="application/vnd.openxmlformats-officedocument.presentationml.tags+xml"/>
  <Override PartName="/ppt/notesSlides/notesSlide53.xml" ContentType="application/vnd.openxmlformats-officedocument.presentationml.notesSlide+xml"/>
  <Override PartName="/ppt/tags/tag67.xml" ContentType="application/vnd.openxmlformats-officedocument.presentationml.tags+xml"/>
  <Override PartName="/ppt/notesSlides/notesSlide54.xml" ContentType="application/vnd.openxmlformats-officedocument.presentationml.notesSlide+xml"/>
  <Override PartName="/ppt/tags/tag68.xml" ContentType="application/vnd.openxmlformats-officedocument.presentationml.tags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41" r:id="rId1"/>
  </p:sldMasterIdLst>
  <p:notesMasterIdLst>
    <p:notesMasterId r:id="rId58"/>
  </p:notesMasterIdLst>
  <p:handoutMasterIdLst>
    <p:handoutMasterId r:id="rId59"/>
  </p:handoutMasterIdLst>
  <p:sldIdLst>
    <p:sldId id="416" r:id="rId2"/>
    <p:sldId id="371" r:id="rId3"/>
    <p:sldId id="373" r:id="rId4"/>
    <p:sldId id="261" r:id="rId5"/>
    <p:sldId id="262" r:id="rId6"/>
    <p:sldId id="263" r:id="rId7"/>
    <p:sldId id="422" r:id="rId8"/>
    <p:sldId id="353" r:id="rId9"/>
    <p:sldId id="424" r:id="rId10"/>
    <p:sldId id="425" r:id="rId11"/>
    <p:sldId id="417" r:id="rId12"/>
    <p:sldId id="376" r:id="rId13"/>
    <p:sldId id="375" r:id="rId14"/>
    <p:sldId id="377" r:id="rId15"/>
    <p:sldId id="273" r:id="rId16"/>
    <p:sldId id="274" r:id="rId17"/>
    <p:sldId id="426" r:id="rId18"/>
    <p:sldId id="427" r:id="rId19"/>
    <p:sldId id="357" r:id="rId20"/>
    <p:sldId id="358" r:id="rId21"/>
    <p:sldId id="359" r:id="rId22"/>
    <p:sldId id="360" r:id="rId23"/>
    <p:sldId id="378" r:id="rId24"/>
    <p:sldId id="287" r:id="rId25"/>
    <p:sldId id="428" r:id="rId26"/>
    <p:sldId id="429" r:id="rId27"/>
    <p:sldId id="292" r:id="rId28"/>
    <p:sldId id="293" r:id="rId29"/>
    <p:sldId id="414" r:id="rId30"/>
    <p:sldId id="419" r:id="rId31"/>
    <p:sldId id="379" r:id="rId32"/>
    <p:sldId id="380" r:id="rId33"/>
    <p:sldId id="298" r:id="rId34"/>
    <p:sldId id="299" r:id="rId35"/>
    <p:sldId id="327" r:id="rId36"/>
    <p:sldId id="330" r:id="rId37"/>
    <p:sldId id="329" r:id="rId38"/>
    <p:sldId id="328" r:id="rId39"/>
    <p:sldId id="301" r:id="rId40"/>
    <p:sldId id="331" r:id="rId41"/>
    <p:sldId id="337" r:id="rId42"/>
    <p:sldId id="420" r:id="rId43"/>
    <p:sldId id="421" r:id="rId44"/>
    <p:sldId id="383" r:id="rId45"/>
    <p:sldId id="384" r:id="rId46"/>
    <p:sldId id="385" r:id="rId47"/>
    <p:sldId id="387" r:id="rId48"/>
    <p:sldId id="389" r:id="rId49"/>
    <p:sldId id="391" r:id="rId50"/>
    <p:sldId id="393" r:id="rId51"/>
    <p:sldId id="395" r:id="rId52"/>
    <p:sldId id="396" r:id="rId53"/>
    <p:sldId id="397" r:id="rId54"/>
    <p:sldId id="399" r:id="rId55"/>
    <p:sldId id="400" r:id="rId56"/>
    <p:sldId id="401" r:id="rId57"/>
  </p:sldIdLst>
  <p:sldSz cx="9144000" cy="6858000" type="screen4x3"/>
  <p:notesSz cx="7010400" cy="9236075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None/>
      <a:defRPr kumimoji="0" lang="en-US" sz="2400" b="0" i="0" u="none" kern="1200" baseline="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None/>
      <a:defRPr kumimoji="0" lang="en-US" sz="2400" b="0" i="0" u="none" kern="1200" baseline="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None/>
      <a:defRPr kumimoji="0" lang="en-US" sz="2400" b="0" i="0" u="none" kern="1200" baseline="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None/>
      <a:defRPr kumimoji="0" lang="en-US" sz="2400" b="0" i="0" u="none" kern="1200" baseline="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None/>
      <a:defRPr kumimoji="0" lang="en-US" sz="2400" b="0" i="0" u="none" kern="1200" baseline="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2" userDrawn="1">
          <p15:clr>
            <a:srgbClr val="A4A3A4"/>
          </p15:clr>
        </p15:guide>
        <p15:guide id="2" orient="horz" pos="517" userDrawn="1">
          <p15:clr>
            <a:srgbClr val="A4A3A4"/>
          </p15:clr>
        </p15:guide>
        <p15:guide id="3" pos="432" userDrawn="1">
          <p15:clr>
            <a:srgbClr val="A4A3A4"/>
          </p15:clr>
        </p15:guide>
        <p15:guide id="4" pos="2879" userDrawn="1">
          <p15:clr>
            <a:srgbClr val="A4A3A4"/>
          </p15:clr>
        </p15:guide>
        <p15:guide id="5" pos="5333" userDrawn="1">
          <p15:clr>
            <a:srgbClr val="A4A3A4"/>
          </p15:clr>
        </p15:guide>
        <p15:guide id="6" pos="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800080"/>
    <a:srgbClr val="008080"/>
    <a:srgbClr val="990033"/>
    <a:srgbClr val="FFFFFF"/>
    <a:srgbClr val="000000"/>
    <a:srgbClr val="0070C0"/>
    <a:srgbClr val="080000"/>
    <a:srgbClr val="0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6023" autoAdjust="0"/>
    <p:restoredTop sz="96046" autoAdjust="0"/>
  </p:normalViewPr>
  <p:slideViewPr>
    <p:cSldViewPr snapToGrid="0" showGuides="1">
      <p:cViewPr varScale="1">
        <p:scale>
          <a:sx n="68" d="100"/>
          <a:sy n="68" d="100"/>
        </p:scale>
        <p:origin x="1580" y="56"/>
      </p:cViewPr>
      <p:guideLst>
        <p:guide orient="horz" pos="722"/>
        <p:guide orient="horz" pos="517"/>
        <p:guide pos="432"/>
        <p:guide pos="2879"/>
        <p:guide pos="5333"/>
        <p:guide pos="725"/>
      </p:guideLst>
    </p:cSldViewPr>
  </p:slideViewPr>
  <p:outlineViewPr>
    <p:cViewPr>
      <p:scale>
        <a:sx n="33" d="100"/>
        <a:sy n="33" d="100"/>
      </p:scale>
      <p:origin x="0" y="6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7302"/>
    </p:cViewPr>
  </p:sorterViewPr>
  <p:notesViewPr>
    <p:cSldViewPr snapToGrid="0" showGuides="1">
      <p:cViewPr>
        <p:scale>
          <a:sx n="100" d="100"/>
          <a:sy n="100" d="100"/>
        </p:scale>
        <p:origin x="432" y="-131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0072732-00B9-4653-9ED3-3B35616164F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9783040-0942-4133-BA2B-5A1AA238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3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/>
              </a:defRPr>
            </a:lvl1pPr>
          </a:lstStyle>
          <a:p>
            <a:pPr>
              <a:defRPr/>
            </a:pPr>
            <a:fld id="{F9A8731F-0C42-43B0-8E9F-679FA31F00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31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151660-9308-464F-A8F8-CFDA0A1AC5F1}" type="slidenum">
              <a:rPr lang="en-US" sz="1200"/>
              <a:pPr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3770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26A87E-5A4D-4BBF-A451-767817B0A36A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1816511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6BEF42-25FD-4E3A-A3D1-39B1D080F24E}" type="slidenum">
              <a:rPr lang="en-US" sz="1200">
                <a:solidFill>
                  <a:prstClr val="black"/>
                </a:solidFill>
              </a:rPr>
              <a:pPr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78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Transition to this slide:  Lets see an example that uses data manipulation techniques we learned in earlier chapters and applies them to merged data.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Both input data sets are sorted by </a:t>
            </a:r>
            <a:r>
              <a:rPr lang="en-US" sz="1400" b="1" dirty="0">
                <a:latin typeface="Courier New" pitchFamily="49" charset="0"/>
              </a:rPr>
              <a:t>Customer_ID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sz="1400" b="1" dirty="0">
                <a:latin typeface="Courier New" pitchFamily="49" charset="0"/>
              </a:rPr>
              <a:t> </a:t>
            </a:r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</a:rPr>
              <a:t>New SAS data sets: </a:t>
            </a:r>
          </a:p>
          <a:p>
            <a:pPr lvl="1" indent="-464149">
              <a:buFont typeface="Arial" pitchFamily="34" charset="0"/>
              <a:buChar char="•"/>
            </a:pPr>
            <a:r>
              <a:rPr lang="en-US" sz="2800" b="1" dirty="0" err="1">
                <a:latin typeface="Courier New" pitchFamily="49" charset="0"/>
              </a:rPr>
              <a:t>Noorders</a:t>
            </a:r>
            <a:r>
              <a:rPr lang="en-US" dirty="0">
                <a:latin typeface="Times New Roman" pitchFamily="18" charset="0"/>
              </a:rPr>
              <a:t> – containing the name and birth date of customers that haven’t placed an order</a:t>
            </a:r>
          </a:p>
          <a:p>
            <a:pPr lvl="1" indent="-464149">
              <a:buFont typeface="Arial" pitchFamily="34" charset="0"/>
              <a:buChar char="•"/>
            </a:pPr>
            <a:r>
              <a:rPr lang="en-US" sz="2800" b="1" dirty="0">
                <a:latin typeface="Courier New" pitchFamily="49" charset="0"/>
              </a:rPr>
              <a:t>Orders</a:t>
            </a:r>
            <a:r>
              <a:rPr lang="en-US" dirty="0">
                <a:latin typeface="Times New Roman" pitchFamily="18" charset="0"/>
              </a:rPr>
              <a:t> – detailing orders placed including customer name, id of the product ordered, quantity, and price</a:t>
            </a:r>
          </a:p>
          <a:p>
            <a:pPr lvl="1" indent="-464149">
              <a:buFont typeface="Arial" pitchFamily="34" charset="0"/>
              <a:buChar char="•"/>
            </a:pPr>
            <a:r>
              <a:rPr lang="en-US" sz="2800" b="1" dirty="0">
                <a:latin typeface="Courier New" pitchFamily="49" charset="0"/>
              </a:rPr>
              <a:t>Summary</a:t>
            </a:r>
            <a:r>
              <a:rPr lang="en-US" dirty="0">
                <a:latin typeface="Times New Roman" pitchFamily="18" charset="0"/>
              </a:rPr>
              <a:t> – containing a count of orders placed by each customer. </a:t>
            </a:r>
          </a:p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If you’re short on time, you can make this scenario self study and skip down to the “Special Cases” slides.   If there’s time, the scenario is a nice review of several techniques from previous chapters and shows how they can work together.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B3E89A0-A39D-4F63-994E-DBAC73B21E52}" type="slidenum">
              <a:rPr lang="en-US" sz="1200">
                <a:latin typeface="Times New Roman" pitchFamily="18" charset="0"/>
              </a:rPr>
              <a:pPr/>
              <a:t>12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8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8C785EF-ABC9-40F9-A82F-1E66A3310AC3}" type="slidenum">
              <a:rPr lang="en-US" sz="1200">
                <a:latin typeface="Times New Roman" pitchFamily="18" charset="0"/>
              </a:rPr>
              <a:pPr/>
              <a:t>13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66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02FDB8E-6798-41A1-82E6-4B392407916A}" type="slidenum">
              <a:rPr lang="en-US" sz="1200">
                <a:latin typeface="Times New Roman" pitchFamily="18" charset="0"/>
              </a:rPr>
              <a:pPr/>
              <a:t>14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44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Every observation in </a:t>
            </a:r>
            <a:r>
              <a:rPr lang="en-US" dirty="0" err="1">
                <a:latin typeface="Times New Roman" pitchFamily="18" charset="0"/>
              </a:rPr>
              <a:t>order_fact</a:t>
            </a:r>
            <a:r>
              <a:rPr lang="en-US" dirty="0">
                <a:latin typeface="Times New Roman" pitchFamily="18" charset="0"/>
              </a:rPr>
              <a:t> matches to a customer, so there’s no need to make a data set of orders that have no matching customer.   (In the real world, you would probably also create and code for a “</a:t>
            </a:r>
            <a:r>
              <a:rPr lang="en-US" dirty="0" err="1">
                <a:latin typeface="Times New Roman" pitchFamily="18" charset="0"/>
              </a:rPr>
              <a:t>nocustomers</a:t>
            </a:r>
            <a:r>
              <a:rPr lang="en-US" dirty="0">
                <a:latin typeface="Times New Roman" pitchFamily="18" charset="0"/>
              </a:rPr>
              <a:t>” data set to contain the orders that don’t have a customer to match to.)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7D209E-E586-4009-8917-101B00730655}" type="slidenum">
              <a:rPr lang="en-US" sz="1200">
                <a:latin typeface="Times New Roman" pitchFamily="18" charset="0"/>
              </a:rPr>
              <a:pPr/>
              <a:t>15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38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33098A7-81FE-4899-AFDD-110FC3F4288E}" type="slidenum">
              <a:rPr lang="en-US" sz="120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77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26A87E-5A4D-4BBF-A451-767817B0A36A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b="0" dirty="0" err="1"/>
              <a:t>First.Customer_ID</a:t>
            </a:r>
            <a:r>
              <a:rPr lang="en-US" b="0" dirty="0"/>
              <a:t> and </a:t>
            </a:r>
            <a:r>
              <a:rPr lang="en-US" b="0" dirty="0" err="1"/>
              <a:t>Last.Customer_ID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70910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26A87E-5A4D-4BBF-A451-767817B0A36A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418898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6025" y="914400"/>
            <a:ext cx="4425950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A8731F-0C42-43B0-8E9F-679FA31F00E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4EC04CD-3D98-4F29-8A0A-0A69A8DB3CAE}" type="slidenum">
              <a:rPr lang="en-US" sz="1200">
                <a:latin typeface="Times New Roman" pitchFamily="18" charset="0"/>
              </a:rPr>
              <a:pPr/>
              <a:t>2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There are three parts to this section and only the last part has new material:</a:t>
            </a:r>
          </a:p>
          <a:p>
            <a:pPr>
              <a:buFontTx/>
              <a:buChar char="•"/>
            </a:pPr>
            <a:r>
              <a:rPr lang="en-US" dirty="0">
                <a:latin typeface="Times New Roman" pitchFamily="18" charset="0"/>
              </a:rPr>
              <a:t> The first part is a quick review of merging from PRG1 </a:t>
            </a:r>
          </a:p>
          <a:p>
            <a:pPr>
              <a:buFontTx/>
              <a:buChar char="•"/>
            </a:pPr>
            <a:r>
              <a:rPr lang="en-US" dirty="0">
                <a:latin typeface="Times New Roman" pitchFamily="18" charset="0"/>
              </a:rPr>
              <a:t> the second shows techniques from earlier chapters with a merged-data example – if you’re short on time, make these slides self-study</a:t>
            </a:r>
          </a:p>
          <a:p>
            <a:pPr>
              <a:buFontTx/>
              <a:buChar char="•"/>
            </a:pPr>
            <a:r>
              <a:rPr lang="en-US" dirty="0">
                <a:latin typeface="Times New Roman" pitchFamily="18" charset="0"/>
              </a:rPr>
              <a:t> and the third part of the section shows new techniques (not covered in PRG1) that are useful for merging.</a:t>
            </a:r>
          </a:p>
        </p:txBody>
      </p:sp>
    </p:spTree>
    <p:extLst>
      <p:ext uri="{BB962C8B-B14F-4D97-AF65-F5344CB8AC3E}">
        <p14:creationId xmlns:p14="http://schemas.microsoft.com/office/powerpoint/2010/main" val="2875308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6025" y="914400"/>
            <a:ext cx="4425950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A8731F-0C42-43B0-8E9F-679FA31F00E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8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Point out that </a:t>
            </a:r>
            <a:r>
              <a:rPr lang="en-US" dirty="0" err="1">
                <a:latin typeface="Times New Roman" pitchFamily="18" charset="0"/>
              </a:rPr>
              <a:t>Sandrina</a:t>
            </a:r>
            <a:r>
              <a:rPr lang="en-US" dirty="0">
                <a:latin typeface="Times New Roman" pitchFamily="18" charset="0"/>
              </a:rPr>
              <a:t> has 5 observations for the items she’s ordered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17884A4-C1A4-42E2-81A6-09BE6A01AC6C}" type="slidenum">
              <a:rPr lang="en-US" sz="1200">
                <a:latin typeface="Times New Roman" pitchFamily="18" charset="0"/>
              </a:rPr>
              <a:pPr/>
              <a:t>21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67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pitchFamily="18" charset="0"/>
              </a:rPr>
              <a:t>Point out that the summary set shows that Sandrina made 5 orders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3274551-EC9B-471F-B213-6F04FFBCE591}" type="slidenum">
              <a:rPr lang="en-US" sz="1200">
                <a:latin typeface="Times New Roman" pitchFamily="18" charset="0"/>
              </a:rPr>
              <a:pPr/>
              <a:t>22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564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18DAC50-6131-4C44-AFD4-A38CCDCE9D0A}" type="slidenum">
              <a:rPr lang="en-US" sz="1200">
                <a:latin typeface="Times New Roman" pitchFamily="18" charset="0"/>
              </a:rPr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12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2C362AC-D714-4A0D-A633-94918539E9C7}" type="slidenum">
              <a:rPr lang="en-US" sz="1200">
                <a:latin typeface="Times New Roman" pitchFamily="18" charset="0"/>
              </a:rPr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24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26A87E-5A4D-4BBF-A451-767817B0A36A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b="1" dirty="0"/>
              <a:t>No, these data sets do not share one common variable. Therefore, they cannot be combined in </a:t>
            </a:r>
            <a:br>
              <a:rPr lang="en-US" b="1" dirty="0"/>
            </a:br>
            <a:r>
              <a:rPr lang="en-US" b="1" dirty="0"/>
              <a:t>a single DATA step.</a:t>
            </a:r>
          </a:p>
        </p:txBody>
      </p:sp>
    </p:spTree>
    <p:extLst>
      <p:ext uri="{BB962C8B-B14F-4D97-AF65-F5344CB8AC3E}">
        <p14:creationId xmlns:p14="http://schemas.microsoft.com/office/powerpoint/2010/main" val="1870910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26A87E-5A4D-4BBF-A451-767817B0A36A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2267064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620C35B-3A1E-469B-8C9F-65A2B768D327}" type="slidenum">
              <a:rPr lang="en-US" sz="1200">
                <a:latin typeface="Times New Roman" pitchFamily="18" charset="0"/>
              </a:rPr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Points to talk through:</a:t>
            </a:r>
          </a:p>
          <a:p>
            <a:pPr>
              <a:buFontTx/>
              <a:buChar char="•"/>
            </a:pPr>
            <a:r>
              <a:rPr lang="en-US" dirty="0" err="1">
                <a:latin typeface="Times New Roman" pitchFamily="18" charset="0"/>
              </a:rPr>
              <a:t>Orion.customer</a:t>
            </a:r>
            <a:r>
              <a:rPr lang="en-US" dirty="0">
                <a:latin typeface="Times New Roman" pitchFamily="18" charset="0"/>
              </a:rPr>
              <a:t> is in order by </a:t>
            </a:r>
            <a:r>
              <a:rPr lang="en-US" dirty="0" err="1">
                <a:latin typeface="Times New Roman" pitchFamily="18" charset="0"/>
              </a:rPr>
              <a:t>Customer_ID</a:t>
            </a:r>
            <a:endParaRPr lang="en-US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Times New Roman" pitchFamily="18" charset="0"/>
              </a:rPr>
              <a:t>Sort </a:t>
            </a:r>
            <a:r>
              <a:rPr lang="en-US" dirty="0" err="1">
                <a:latin typeface="Times New Roman" pitchFamily="18" charset="0"/>
              </a:rPr>
              <a:t>orion.order_fact</a:t>
            </a:r>
            <a:r>
              <a:rPr lang="en-US" dirty="0">
                <a:latin typeface="Times New Roman" pitchFamily="18" charset="0"/>
              </a:rPr>
              <a:t>  by </a:t>
            </a:r>
            <a:r>
              <a:rPr lang="en-US" dirty="0" err="1">
                <a:latin typeface="Times New Roman" pitchFamily="18" charset="0"/>
              </a:rPr>
              <a:t>Customer_ID</a:t>
            </a:r>
            <a:r>
              <a:rPr lang="en-US" dirty="0">
                <a:latin typeface="Times New Roman" pitchFamily="18" charset="0"/>
              </a:rPr>
              <a:t> into </a:t>
            </a:r>
            <a:r>
              <a:rPr lang="en-US" dirty="0" err="1">
                <a:latin typeface="Times New Roman" pitchFamily="18" charset="0"/>
              </a:rPr>
              <a:t>work.order_fact</a:t>
            </a:r>
            <a:r>
              <a:rPr lang="en-US" dirty="0">
                <a:latin typeface="Times New Roman" pitchFamily="18" charset="0"/>
              </a:rPr>
              <a:t> </a:t>
            </a:r>
          </a:p>
          <a:p>
            <a:pPr>
              <a:buFontTx/>
              <a:buChar char="•"/>
            </a:pPr>
            <a:r>
              <a:rPr lang="en-US" dirty="0">
                <a:latin typeface="Times New Roman" pitchFamily="18" charset="0"/>
              </a:rPr>
              <a:t>Merge by </a:t>
            </a:r>
            <a:r>
              <a:rPr lang="en-US" dirty="0" err="1">
                <a:latin typeface="Times New Roman" pitchFamily="18" charset="0"/>
              </a:rPr>
              <a:t>Customer_ID</a:t>
            </a:r>
            <a:r>
              <a:rPr lang="en-US" dirty="0">
                <a:latin typeface="Times New Roman" pitchFamily="18" charset="0"/>
              </a:rPr>
              <a:t> to create </a:t>
            </a:r>
            <a:r>
              <a:rPr lang="en-US" dirty="0" err="1">
                <a:latin typeface="Times New Roman" pitchFamily="18" charset="0"/>
              </a:rPr>
              <a:t>CustOrd</a:t>
            </a:r>
            <a:r>
              <a:rPr lang="en-US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651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pitchFamily="18" charset="0"/>
              </a:rPr>
              <a:t>Points to talk through: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Orion.product_dim is in order by Product_ID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Sort CustOrd  by Product_ID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Merge by Product_ID to create CustOrdProd.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FD5E375-0DB5-4626-AB01-562372143625}" type="slidenum">
              <a:rPr lang="en-US" sz="1200">
                <a:latin typeface="Times New Roman" pitchFamily="18" charset="0"/>
              </a:rPr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16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6BEF42-25FD-4E3A-A3D1-39B1D080F24E}" type="slidenum">
              <a:rPr lang="en-US" sz="1200">
                <a:solidFill>
                  <a:prstClr val="black"/>
                </a:solidFill>
              </a:rPr>
              <a:pPr/>
              <a:t>30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2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C968283-47E6-49AE-9948-8ED142747DA9}" type="slidenum">
              <a:rPr lang="en-US" sz="1200">
                <a:latin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26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The variables must have the same name for the match-merge to work correctly.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701288-88F7-4DD6-B4DC-63301E986615}" type="slidenum">
              <a:rPr lang="en-US" sz="1200">
                <a:latin typeface="Times New Roman" pitchFamily="18" charset="0"/>
              </a:rPr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47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701288-88F7-4DD6-B4DC-63301E986615}" type="slidenum">
              <a:rPr lang="en-US" sz="1200">
                <a:latin typeface="Times New Roman" pitchFamily="18" charset="0"/>
              </a:rPr>
              <a:pPr/>
              <a:t>32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86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24D7144-0DA8-4D44-B10A-91C9F90E3926}" type="slidenum">
              <a:rPr lang="en-US" sz="1200">
                <a:latin typeface="Times New Roman" pitchFamily="18" charset="0"/>
              </a:rPr>
              <a:pPr/>
              <a:t>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pitchFamily="18" charset="0"/>
              </a:rPr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1456120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246A2D3-7B9C-4BCB-9BBC-87744743636B}" type="slidenum">
              <a:rPr lang="en-US" sz="1200">
                <a:latin typeface="Times New Roman" pitchFamily="18" charset="0"/>
              </a:rPr>
              <a:pPr/>
              <a:t>34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Correct Answer: b. </a:t>
            </a:r>
          </a:p>
        </p:txBody>
      </p:sp>
    </p:spTree>
    <p:extLst>
      <p:ext uri="{BB962C8B-B14F-4D97-AF65-F5344CB8AC3E}">
        <p14:creationId xmlns:p14="http://schemas.microsoft.com/office/powerpoint/2010/main" val="2904253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This demo applies only to the Windows operating environment.  </a:t>
            </a:r>
          </a:p>
          <a:p>
            <a:r>
              <a:rPr lang="en-US" dirty="0">
                <a:latin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</a:rPr>
              <a:t>If students are using UNIX or z/OS, they will not be able to run this demo.  UNIX students can apply this material if they have SAS/ACCESS for PC Files on UNIX installed at work.  This is not installed in the classroom. Tell UNIX and z/OS students that they should still be interested in this because the technique that is used (LIBNAME statement) is similar to the technique that relational databases use.  </a:t>
            </a:r>
          </a:p>
          <a:p>
            <a:r>
              <a:rPr lang="en-US" i="1" dirty="0">
                <a:latin typeface="Times New Roman" pitchFamily="18" charset="0"/>
              </a:rPr>
              <a:t> 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293C4FB-CE3C-49CD-B86C-1F9C9CFD1DDB}" type="slidenum">
              <a:rPr lang="en-US" sz="1200">
                <a:latin typeface="Times New Roman" pitchFamily="18" charset="0"/>
              </a:rPr>
              <a:pPr/>
              <a:t>35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63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6025" y="914400"/>
            <a:ext cx="4425950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A8731F-0C42-43B0-8E9F-679FA31F00E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4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6025" y="914400"/>
            <a:ext cx="4425950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A8731F-0C42-43B0-8E9F-679FA31F00E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40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6025" y="914400"/>
            <a:ext cx="4425950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A8731F-0C42-43B0-8E9F-679FA31F00E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2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6025" y="914400"/>
            <a:ext cx="4425950" cy="3319463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61DD892-163F-4C42-A4A2-743D93958285}" type="slidenum">
              <a:rPr lang="en-US" sz="1200">
                <a:latin typeface="Times New Roman" pitchFamily="18" charset="0"/>
              </a:rPr>
              <a:pPr/>
              <a:t>39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67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6025" y="914400"/>
            <a:ext cx="4425950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A8731F-0C42-43B0-8E9F-679FA31F00E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0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569A14D-71DF-47E2-BE2E-2A40F1FD87B5}" type="slidenum">
              <a:rPr lang="en-US" sz="1200">
                <a:latin typeface="Times New Roman" pitchFamily="18" charset="0"/>
              </a:rPr>
              <a:pPr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If you think the class needs some help remembering the specifics about merging, you could change this quiz to ask about each item and get a response.   So for a, you could say “Does the MERGE statement only work with permanent data sets?  Or could it also work with a data set in the WORK library?”     Or you could do the poll normally and then talk through each item.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Answer: d</a:t>
            </a:r>
          </a:p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63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6025" y="914400"/>
            <a:ext cx="4425950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A8731F-0C42-43B0-8E9F-679FA31F00E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03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6BEF42-25FD-4E3A-A3D1-39B1D080F24E}" type="slidenum">
              <a:rPr lang="en-US" sz="1200">
                <a:solidFill>
                  <a:prstClr val="black"/>
                </a:solidFill>
              </a:rPr>
              <a:pPr/>
              <a:t>42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1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A4B456-A5FD-4A4D-8903-FA419A4D2D2B}" type="slidenum">
              <a:rPr lang="en-US" sz="1200">
                <a:solidFill>
                  <a:prstClr val="black"/>
                </a:solidFill>
              </a:rPr>
              <a:pPr/>
              <a:t>43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Would like a review of the exercises?</a:t>
            </a:r>
          </a:p>
          <a:p>
            <a:r>
              <a:rPr lang="en-US"/>
              <a:t>Please answer with your Yes or No seat indicator.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9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EA188E-BDC0-42E9-BC8F-3A434C841BE8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d</a:t>
            </a:r>
          </a:p>
          <a:p>
            <a:endParaRPr lang="en-US" dirty="0"/>
          </a:p>
          <a:p>
            <a:r>
              <a:rPr lang="en-US" dirty="0"/>
              <a:t>With match-merging, each input data set must first be sorted on the values of the BY variable(s), or have an appropriate index.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17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4355A7-4949-45E9-9D72-E16CD54A6185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d</a:t>
            </a:r>
          </a:p>
          <a:p>
            <a:endParaRPr lang="en-US" dirty="0"/>
          </a:p>
          <a:p>
            <a:r>
              <a:rPr lang="en-US" dirty="0"/>
              <a:t>With match-merging, each input data set must first be sorted on the values of the BY variable (or variables) or have an appropriate index.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39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A7C7B0-4EF1-49C0-8C05-33E615DB1EF3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b</a:t>
            </a:r>
          </a:p>
          <a:p>
            <a:endParaRPr lang="en-US" dirty="0"/>
          </a:p>
          <a:p>
            <a:r>
              <a:rPr lang="en-US" dirty="0"/>
              <a:t>When you combine two data sets, you can use IN= data set options to track which of the original data sets contributes to each observation in the new data 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278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36DD42-CBE4-417F-BF90-8B0ACB9E2B2C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a</a:t>
            </a:r>
          </a:p>
          <a:p>
            <a:endParaRPr lang="en-US" dirty="0"/>
          </a:p>
          <a:p>
            <a:r>
              <a:rPr lang="en-US" dirty="0"/>
              <a:t>If M=0 and S=1 then all observations from the staff file are selected. This includes observations that have a match in the Managers file and those that do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783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87D679-CA88-449B-927A-C508012D00DD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c</a:t>
            </a:r>
          </a:p>
          <a:p>
            <a:endParaRPr lang="en-US" dirty="0"/>
          </a:p>
          <a:p>
            <a:r>
              <a:rPr lang="en-US" dirty="0">
                <a:latin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</a:rPr>
              <a:t>subsetting</a:t>
            </a:r>
            <a:r>
              <a:rPr lang="en-US" dirty="0">
                <a:latin typeface="Times New Roman" pitchFamily="18" charset="0"/>
              </a:rPr>
              <a:t> IF statement specifies all three IN= variables in the IF condition. The AND operator joins expressions in the condition. You can also write the IF statement as: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yellow and purple and pink;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203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60AD94-72BB-4370-875E-DB3CF8128E46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False</a:t>
            </a:r>
          </a:p>
          <a:p>
            <a:endParaRPr lang="en-US" dirty="0"/>
          </a:p>
          <a:p>
            <a:pPr>
              <a:defRPr/>
            </a:pPr>
            <a:r>
              <a:rPr lang="en-US" dirty="0"/>
              <a:t>The values of the BY variable must be sorted or indexed for a match-merge to execute successfully. The ID value 1127 in the Donors1 file is out of sequence.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341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5B4DB4-3420-48B5-B4B6-379F89EBC4B4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No</a:t>
            </a:r>
          </a:p>
          <a:p>
            <a:endParaRPr lang="en-US" dirty="0"/>
          </a:p>
          <a:p>
            <a:r>
              <a:rPr lang="en-US" dirty="0"/>
              <a:t>Match merging requires that the BY variable be present in all datasets being merged.  There is no common variable to all three of these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9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72E83BF-F08B-476C-9223-7B05A2A6F37F}" type="slidenum">
              <a:rPr lang="en-US" sz="1200">
                <a:latin typeface="Times New Roman" pitchFamily="18" charset="0"/>
              </a:rPr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Answer: d</a:t>
            </a:r>
          </a:p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291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1A1572-5A6D-49CF-9603-13D92583A180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b</a:t>
            </a:r>
          </a:p>
          <a:p>
            <a:endParaRPr lang="en-US" dirty="0"/>
          </a:p>
          <a:p>
            <a:pPr>
              <a:defRPr/>
            </a:pPr>
            <a:r>
              <a:rPr lang="en-US" dirty="0"/>
              <a:t>Specify the </a:t>
            </a:r>
            <a:r>
              <a:rPr lang="en-US" dirty="0" err="1"/>
              <a:t>libref</a:t>
            </a:r>
            <a:r>
              <a:rPr lang="en-US" dirty="0"/>
              <a:t> </a:t>
            </a:r>
            <a:r>
              <a:rPr lang="en-US" dirty="0" err="1"/>
              <a:t>MyMusic</a:t>
            </a:r>
            <a:r>
              <a:rPr lang="en-US" dirty="0"/>
              <a:t> and then the filename AllMusic.xls. Include the full path enclosed in quotation marks. Include the file extension when you specify the filename.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900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D7A163-A7B4-4C14-A76F-4B08E58EA612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b</a:t>
            </a:r>
          </a:p>
          <a:p>
            <a:endParaRPr lang="en-US" dirty="0"/>
          </a:p>
          <a:p>
            <a:r>
              <a:rPr lang="en-US" dirty="0"/>
              <a:t>Specify the </a:t>
            </a:r>
            <a:r>
              <a:rPr lang="en-US" dirty="0" err="1"/>
              <a:t>libref</a:t>
            </a:r>
            <a:r>
              <a:rPr lang="en-US" dirty="0"/>
              <a:t> </a:t>
            </a:r>
            <a:r>
              <a:rPr lang="en-US" dirty="0" err="1"/>
              <a:t>MyMusic</a:t>
            </a:r>
            <a:r>
              <a:rPr lang="en-US" dirty="0"/>
              <a:t> and then the filename AllMusic.xls. Include the full path enclosed in quotation marks. Include the file extension when you specify the filename.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898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EC505B-2E14-47F4-AA79-837CC79DE742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c</a:t>
            </a:r>
          </a:p>
          <a:p>
            <a:endParaRPr lang="en-US" dirty="0"/>
          </a:p>
          <a:p>
            <a:pPr defTabSz="928299">
              <a:defRPr/>
            </a:pPr>
            <a:r>
              <a:rPr lang="en-US" dirty="0"/>
              <a:t>Match-merging overwrites same-named variables in the first data set with same-named variables in subsequent data sets. To prevent overwriting, rename variables using the RENAME= data set options in the MERGE statement.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834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10D6D5-DBE9-4CCA-981D-79E34650D611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c</a:t>
            </a:r>
          </a:p>
          <a:p>
            <a:endParaRPr lang="en-US" dirty="0"/>
          </a:p>
          <a:p>
            <a:r>
              <a:rPr lang="en-US" dirty="0"/>
              <a:t>Because DATA step match-merging overwrites values of same-named variables, the value </a:t>
            </a:r>
            <a:r>
              <a:rPr lang="en-US" i="1" dirty="0"/>
              <a:t>New York </a:t>
            </a:r>
            <a:r>
              <a:rPr lang="en-US" dirty="0"/>
              <a:t>from the last data set merged (</a:t>
            </a:r>
            <a:r>
              <a:rPr lang="en-US" b="1" dirty="0"/>
              <a:t>Dataset3</a:t>
            </a:r>
            <a:r>
              <a:rPr lang="en-US" dirty="0"/>
              <a:t>) appears in the output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666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9F2FEC-1E66-43B1-863D-FD37DB22EA4E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c</a:t>
            </a:r>
          </a:p>
          <a:p>
            <a:endParaRPr lang="en-US" dirty="0"/>
          </a:p>
          <a:p>
            <a:r>
              <a:rPr lang="en-US" dirty="0"/>
              <a:t>Because DATA step match-merging overwrites values of same-named variables, the value New York from the last data set merged (dataset3) appears in the output data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63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23C1CD-1893-4552-9147-1A0651206126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Correct Answer: c</a:t>
            </a:r>
          </a:p>
          <a:p>
            <a:endParaRPr lang="en-US" dirty="0"/>
          </a:p>
          <a:p>
            <a:r>
              <a:rPr lang="en-US" dirty="0"/>
              <a:t>The KEEP= data set option specifies the variables to keep in the </a:t>
            </a:r>
            <a:r>
              <a:rPr lang="en-US" dirty="0" err="1"/>
              <a:t>Empinfo.Bonuses</a:t>
            </a:r>
            <a:r>
              <a:rPr lang="en-US" dirty="0"/>
              <a:t> data set. (keep=ID Name Amount)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7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You may need to explain by saying that some customers ordered multiple items, so that creates multiple rows in the merged data – one for each item a customer ordered.   Also the non-matches can be explained by saying some customers in our list didn’t order any items in 2007.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C23CBE2-1D45-4485-858A-6115A164ECD6}" type="slidenum">
              <a:rPr lang="en-US" sz="1200">
                <a:latin typeface="Times New Roman" pitchFamily="18" charset="0"/>
              </a:rPr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0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2E6E715-0149-4131-8E5F-FAF8C8605484}" type="slidenum">
              <a:rPr lang="en-US" sz="1200">
                <a:latin typeface="Times New Roman" pitchFamily="18" charset="0"/>
              </a:rPr>
              <a:pPr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Non-matches are observations that contain data from only one input data set.   </a:t>
            </a:r>
          </a:p>
        </p:txBody>
      </p:sp>
    </p:spTree>
    <p:extLst>
      <p:ext uri="{BB962C8B-B14F-4D97-AF65-F5344CB8AC3E}">
        <p14:creationId xmlns:p14="http://schemas.microsoft.com/office/powerpoint/2010/main" val="313461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4243" indent="-290093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0374" indent="-2320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24523" indent="-2320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88672" indent="-2320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DF82A67-E936-4021-9246-FA35056FB270}" type="slidenum">
              <a:rPr lang="en-US" sz="1200">
                <a:latin typeface="Times New Roman" pitchFamily="18" charset="0"/>
              </a:rPr>
              <a:pPr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Variables created using IN= are automatically dropped from the output data set</a:t>
            </a:r>
            <a:r>
              <a:rPr lang="en-US" baseline="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with values of: </a:t>
            </a:r>
          </a:p>
          <a:p>
            <a:r>
              <a:rPr lang="en-US" dirty="0">
                <a:latin typeface="Times New Roman" pitchFamily="18" charset="0"/>
              </a:rPr>
              <a:t>	0 	to indicate false; the data set did </a:t>
            </a:r>
            <a:r>
              <a:rPr lang="en-US" b="1" dirty="0">
                <a:latin typeface="Times New Roman" pitchFamily="18" charset="0"/>
              </a:rPr>
              <a:t>not</a:t>
            </a:r>
            <a:r>
              <a:rPr lang="en-US" dirty="0">
                <a:latin typeface="Times New Roman" pitchFamily="18" charset="0"/>
              </a:rPr>
              <a:t> contribute to the current observation</a:t>
            </a:r>
          </a:p>
          <a:p>
            <a:r>
              <a:rPr lang="en-US" dirty="0">
                <a:latin typeface="Times New Roman" pitchFamily="18" charset="0"/>
              </a:rPr>
              <a:t>	1	to indicate true; the data set </a:t>
            </a:r>
            <a:r>
              <a:rPr lang="en-US" b="1" dirty="0">
                <a:latin typeface="Times New Roman" pitchFamily="18" charset="0"/>
              </a:rPr>
              <a:t>did</a:t>
            </a:r>
            <a:r>
              <a:rPr lang="en-US" dirty="0">
                <a:latin typeface="Times New Roman" pitchFamily="18" charset="0"/>
              </a:rPr>
              <a:t> contribute to the current observation.</a:t>
            </a:r>
          </a:p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2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26A87E-5A4D-4BBF-A451-767817B0A36A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dirty="0">
                <a:latin typeface="Courier New" pitchFamily="49" charset="0"/>
              </a:rPr>
              <a:t> if </a:t>
            </a:r>
            <a:r>
              <a:rPr lang="en-US" sz="1200" b="0" dirty="0" err="1">
                <a:latin typeface="Courier New" pitchFamily="49" charset="0"/>
              </a:rPr>
              <a:t>InProd</a:t>
            </a:r>
            <a:r>
              <a:rPr lang="en-US" sz="1200" b="0" dirty="0">
                <a:latin typeface="Courier New" pitchFamily="49" charset="0"/>
              </a:rPr>
              <a:t>=0 or </a:t>
            </a:r>
            <a:r>
              <a:rPr lang="en-US" sz="1200" b="0" dirty="0" err="1">
                <a:latin typeface="Courier New" pitchFamily="49" charset="0"/>
              </a:rPr>
              <a:t>InCost</a:t>
            </a:r>
            <a:r>
              <a:rPr lang="en-US" sz="1200" b="0" dirty="0">
                <a:latin typeface="Courier New" pitchFamily="49" charset="0"/>
              </a:rPr>
              <a:t>=0;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7091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br>
              <a:rPr lang="en-US" altLang="en-US" sz="600" b="1">
                <a:solidFill>
                  <a:srgbClr val="B0B7BB"/>
                </a:solidFill>
                <a:latin typeface="Arial" panose="020B0604020202020204" pitchFamily="34" charset="0"/>
              </a:rPr>
            </a:br>
            <a:r>
              <a:rPr lang="en-US" altLang="en-US" sz="600" b="1">
                <a:solidFill>
                  <a:srgbClr val="B0B7BB"/>
                </a:solidFill>
                <a:latin typeface="Arial" panose="020B0604020202020204" pitchFamily="34" charset="0"/>
              </a:rPr>
              <a:t>Copyright © 2010, SAS Institute Inc. All rights reserved.</a:t>
            </a:r>
            <a:endParaRPr lang="en-US" altLang="en-US" sz="600">
              <a:solidFill>
                <a:srgbClr val="B0B7BB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 descr="C:\Users\sassnh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3235325"/>
            <a:ext cx="7254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5212" y="3089275"/>
            <a:ext cx="8458200" cy="6794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651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45"/>
          <p:cNvSpPr>
            <a:spLocks noGrp="1" noChangeArrowheads="1"/>
          </p:cNvSpPr>
          <p:nvPr>
            <p:ph idx="1"/>
          </p:nvPr>
        </p:nvSpPr>
        <p:spPr bwMode="auto">
          <a:xfrm>
            <a:off x="685800" y="1078992"/>
            <a:ext cx="7848600" cy="426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0" indent="0">
              <a:defRPr baseline="0">
                <a:solidFill>
                  <a:srgbClr val="000000"/>
                </a:solidFill>
              </a:defRPr>
            </a:lvl1pPr>
            <a:lvl2pPr>
              <a:defRPr baseline="0">
                <a:solidFill>
                  <a:srgbClr val="000000"/>
                </a:solidFill>
              </a:defRPr>
            </a:lvl2pPr>
            <a:lvl3pPr>
              <a:defRPr baseline="0">
                <a:solidFill>
                  <a:srgbClr val="000000"/>
                </a:solidFill>
              </a:defRPr>
            </a:lvl3pPr>
            <a:lvl4pPr>
              <a:defRPr baseline="0">
                <a:solidFill>
                  <a:srgbClr val="000000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805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66D50-97BC-4FDB-A043-A61783E3F63A}" type="slidenum">
              <a:rPr lang="en-US"/>
              <a:pPr>
                <a:defRPr/>
              </a:pPr>
              <a:t>‹#›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5C244C-3730-448C-9454-5F43C187DD22}" type="slidenum">
              <a:rPr lang="en-US"/>
              <a:pPr>
                <a:defRPr/>
              </a:pPr>
              <a:t>‹#›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53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770688"/>
            <a:ext cx="98425" cy="87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1ABA082-749B-4E79-81AF-2D4A30B857C8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27" name="Rectangle 46"/>
          <p:cNvSpPr>
            <a:spLocks noChangeArrowheads="1"/>
          </p:cNvSpPr>
          <p:nvPr/>
        </p:nvSpPr>
        <p:spPr bwMode="auto">
          <a:xfrm>
            <a:off x="0" y="64770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fld id="{29ADB899-0EE6-45A8-BA62-9D5095EE7EF7}" type="slidenum">
              <a:rPr lang="en-US" altLang="en-US" sz="1400" b="1">
                <a:latin typeface="Arial" pitchFamily="34" charset="0"/>
              </a:rPr>
              <a:pPr/>
              <a:t>‹#›</a:t>
            </a:fld>
            <a:endParaRPr lang="en-US" altLang="en-US" sz="1400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 text should go here--one line only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74738"/>
            <a:ext cx="784860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3"/>
          <p:cNvSpPr txBox="1"/>
          <p:nvPr/>
        </p:nvSpPr>
        <p:spPr>
          <a:xfrm>
            <a:off x="0" y="30163"/>
            <a:ext cx="1931988" cy="153987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 eaLnBrk="0" hangingPunct="0">
              <a:defRPr sz="400" b="0" kern="300" spc="5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539B">
                    <a:lumMod val="60000"/>
                    <a:lumOff val="40000"/>
                  </a:srgbClr>
                </a:solidFill>
              </a:rPr>
              <a:t>Copyright © 2014, SAS Institute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2" r:id="rId1"/>
    <p:sldLayoutId id="2147484943" r:id="rId2"/>
    <p:sldLayoutId id="2147484944" r:id="rId3"/>
    <p:sldLayoutId id="2147484945" r:id="rId4"/>
    <p:sldLayoutId id="2147484946" r:id="rId5"/>
  </p:sldLayoutIdLst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 i="0" u="none">
          <a:solidFill>
            <a:srgbClr val="0070C0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70C0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70C0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70C0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70C0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25"/>
        </a:spcBef>
        <a:spcAft>
          <a:spcPct val="17000"/>
        </a:spcAft>
        <a:buClr>
          <a:schemeClr val="tx1"/>
        </a:buClr>
        <a:buFont typeface="+mj-lt"/>
        <a:defRPr sz="2400">
          <a:solidFill>
            <a:srgbClr val="000000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460375" indent="-342900" algn="l" rtl="0" eaLnBrk="1" fontAlgn="base" hangingPunct="1">
        <a:spcBef>
          <a:spcPts val="25"/>
        </a:spcBef>
        <a:spcAft>
          <a:spcPct val="17000"/>
        </a:spcAft>
        <a:buClr>
          <a:srgbClr val="0053C3"/>
        </a:buClr>
        <a:buSzPct val="70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MS PGothic" pitchFamily="34" charset="-128"/>
        </a:defRPr>
      </a:lvl2pPr>
      <a:lvl3pPr marL="914400" indent="-344488" algn="l" rtl="0" eaLnBrk="1" fontAlgn="base" hangingPunct="1">
        <a:spcBef>
          <a:spcPts val="25"/>
        </a:spcBef>
        <a:spcAft>
          <a:spcPct val="17000"/>
        </a:spcAft>
        <a:buClr>
          <a:schemeClr val="tx1"/>
        </a:buClr>
        <a:buFont typeface="Arial" pitchFamily="34" charset="0"/>
        <a:buChar char="–"/>
        <a:defRPr sz="2400">
          <a:solidFill>
            <a:srgbClr val="000000"/>
          </a:solidFill>
          <a:latin typeface="+mn-lt"/>
          <a:ea typeface="MS PGothic" pitchFamily="34" charset="-128"/>
        </a:defRPr>
      </a:lvl3pPr>
      <a:lvl4pPr marL="1374775" indent="-342900" algn="l" rtl="0" eaLnBrk="1" fontAlgn="base" hangingPunct="1">
        <a:spcBef>
          <a:spcPts val="25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MS PGothic" pitchFamily="34" charset="-128"/>
        </a:defRPr>
      </a:lvl4pPr>
      <a:lvl5pPr marL="1828800" indent="-344488" algn="l" rtl="0" eaLnBrk="1" fontAlgn="base" hangingPunct="1">
        <a:spcBef>
          <a:spcPts val="25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4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5.xml"/><Relationship Id="rId5" Type="http://schemas.openxmlformats.org/officeDocument/2006/relationships/image" Target="../media/image23.png"/><Relationship Id="rId4" Type="http://schemas.openxmlformats.org/officeDocument/2006/relationships/hyperlink" Target="http://support.sas.com/quiz/pg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6" name="Picture 28" descr="C:\Users\kaperk\Desktop\CDS_slides\PNG\backgrou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0013" y="1690688"/>
            <a:ext cx="6400800" cy="43434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2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Organizer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8458200" cy="6794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Chapter 9: Combining SAS</a:t>
            </a:r>
            <a:r>
              <a:rPr lang="en-US" baseline="30000" dirty="0">
                <a:solidFill>
                  <a:srgbClr val="0070C0"/>
                </a:solidFill>
              </a:rPr>
              <a:t>®</a:t>
            </a:r>
            <a:r>
              <a:rPr lang="en-US" dirty="0">
                <a:solidFill>
                  <a:srgbClr val="0070C0"/>
                </a:solidFill>
              </a:rPr>
              <a:t> Data Sets</a:t>
            </a:r>
          </a:p>
        </p:txBody>
      </p:sp>
      <p:graphicFrame>
        <p:nvGraphicFramePr>
          <p:cNvPr id="7" name="Group Organiz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62035"/>
              </p:ext>
            </p:extLst>
          </p:nvPr>
        </p:nvGraphicFramePr>
        <p:xfrm>
          <a:off x="1371600" y="2776538"/>
          <a:ext cx="6400800" cy="2171700"/>
        </p:xfrm>
        <a:graphic>
          <a:graphicData uri="http://schemas.openxmlformats.org/drawingml/2006/table">
            <a:tbl>
              <a:tblPr/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pPr marL="685800" marR="0" lvl="0" indent="-460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Narrow" pitchFamily="34" charset="0"/>
                        </a:rPr>
                        <a:t>9.1 Using Data Manipulation Techniques with Match-Merging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9.02 Short </a:t>
            </a:r>
            <a:r>
              <a:rPr lang="en-US" dirty="0"/>
              <a:t>Answer Poll – Correct Answer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020310"/>
            <a:ext cx="7848600" cy="4264025"/>
          </a:xfrm>
        </p:spPr>
        <p:txBody>
          <a:bodyPr/>
          <a:lstStyle/>
          <a:p>
            <a:r>
              <a:rPr lang="en-US" dirty="0"/>
              <a:t>Write the appropriate IF statement to create the </a:t>
            </a:r>
            <a:br>
              <a:rPr lang="en-US" dirty="0"/>
            </a:br>
            <a:r>
              <a:rPr lang="en-US" dirty="0"/>
              <a:t>desired data set that contains only non-matches.</a:t>
            </a:r>
          </a:p>
          <a:p>
            <a:pPr marL="0" indent="0"/>
            <a:endParaRPr lang="en-US" dirty="0"/>
          </a:p>
        </p:txBody>
      </p:sp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654050" y="2133600"/>
            <a:ext cx="7272338" cy="193386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data combine;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merge products(in=</a:t>
            </a:r>
            <a:r>
              <a:rPr lang="en-US" sz="2000" b="1" dirty="0" err="1">
                <a:latin typeface="Courier New" pitchFamily="49" charset="0"/>
              </a:rPr>
              <a:t>InProd</a:t>
            </a:r>
            <a:r>
              <a:rPr lang="en-US" sz="2000" b="1" dirty="0">
                <a:latin typeface="Courier New" pitchFamily="49" charset="0"/>
              </a:rPr>
              <a:t>) costs(in=</a:t>
            </a:r>
            <a:r>
              <a:rPr lang="en-US" sz="2000" b="1" dirty="0" err="1">
                <a:latin typeface="Courier New" pitchFamily="49" charset="0"/>
              </a:rPr>
              <a:t>InCost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by ID;</a:t>
            </a:r>
          </a:p>
          <a:p>
            <a:pPr>
              <a:lnSpc>
                <a:spcPct val="85000"/>
              </a:lnSpc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if </a:t>
            </a:r>
            <a:r>
              <a:rPr lang="en-US" sz="2000" b="1" dirty="0" err="1">
                <a:latin typeface="Courier New" pitchFamily="49" charset="0"/>
              </a:rPr>
              <a:t>InProd</a:t>
            </a:r>
            <a:r>
              <a:rPr lang="en-US" sz="2000" b="1" dirty="0">
                <a:latin typeface="Courier New" pitchFamily="49" charset="0"/>
              </a:rPr>
              <a:t>=0 or </a:t>
            </a:r>
            <a:r>
              <a:rPr lang="en-US" sz="2000" b="1" dirty="0" err="1">
                <a:latin typeface="Courier New" pitchFamily="49" charset="0"/>
              </a:rPr>
              <a:t>InCost</a:t>
            </a:r>
            <a:r>
              <a:rPr lang="en-US" sz="2000" b="1" dirty="0">
                <a:latin typeface="Courier New" pitchFamily="49" charset="0"/>
              </a:rPr>
              <a:t>=0;</a:t>
            </a:r>
          </a:p>
          <a:p>
            <a:pPr>
              <a:lnSpc>
                <a:spcPct val="85000"/>
              </a:lnSpc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run;</a:t>
            </a:r>
          </a:p>
        </p:txBody>
      </p:sp>
      <p:sp>
        <p:nvSpPr>
          <p:cNvPr id="5" name="AutoShape 105"/>
          <p:cNvSpPr>
            <a:spLocks noChangeArrowheads="1"/>
          </p:cNvSpPr>
          <p:nvPr/>
        </p:nvSpPr>
        <p:spPr bwMode="auto">
          <a:xfrm>
            <a:off x="977900" y="3035300"/>
            <a:ext cx="4854575" cy="6715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900" tIns="88900" rIns="88900" bIns="88900" anchor="ctr"/>
          <a:lstStyle/>
          <a:p>
            <a:pPr algn="ctr"/>
            <a:endParaRPr lang="en-US" sz="2000" b="1" dirty="0"/>
          </a:p>
        </p:txBody>
      </p:sp>
      <p:graphicFrame>
        <p:nvGraphicFramePr>
          <p:cNvPr id="6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37431"/>
              </p:ext>
            </p:extLst>
          </p:nvPr>
        </p:nvGraphicFramePr>
        <p:xfrm>
          <a:off x="207963" y="4624388"/>
          <a:ext cx="2501900" cy="1384300"/>
        </p:xfrm>
        <a:graphic>
          <a:graphicData uri="http://schemas.openxmlformats.org/drawingml/2006/table">
            <a:tbl>
              <a:tblPr/>
              <a:tblGrid>
                <a:gridCol w="139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Products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XYZ Shoe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A123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ABC Coat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B456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28579"/>
              </p:ext>
            </p:extLst>
          </p:nvPr>
        </p:nvGraphicFramePr>
        <p:xfrm>
          <a:off x="3303588" y="4619625"/>
          <a:ext cx="1730375" cy="1384300"/>
        </p:xfrm>
        <a:graphic>
          <a:graphicData uri="http://schemas.openxmlformats.org/drawingml/2006/table">
            <a:tbl>
              <a:tblPr/>
              <a:tblGrid>
                <a:gridCol w="78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Costs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Cost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B456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59.99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C789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35.75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60426"/>
              </p:ext>
            </p:extLst>
          </p:nvPr>
        </p:nvGraphicFramePr>
        <p:xfrm>
          <a:off x="5627688" y="4632325"/>
          <a:ext cx="3276600" cy="1395413"/>
        </p:xfrm>
        <a:graphic>
          <a:graphicData uri="http://schemas.openxmlformats.org/drawingml/2006/table">
            <a:tbl>
              <a:tblPr/>
              <a:tblGrid>
                <a:gridCol w="139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63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Combine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Cost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XYZ Shoe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A123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C789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35.75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106"/>
          <p:cNvSpPr txBox="1">
            <a:spLocks noChangeArrowheads="1"/>
          </p:cNvSpPr>
          <p:nvPr/>
        </p:nvSpPr>
        <p:spPr bwMode="auto">
          <a:xfrm>
            <a:off x="2797175" y="5111750"/>
            <a:ext cx="27432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3600" b="1" dirty="0"/>
              <a:t>+  </a:t>
            </a:r>
            <a:r>
              <a:rPr lang="en-US" sz="3600" dirty="0"/>
              <a:t>             </a:t>
            </a:r>
            <a:r>
              <a:rPr lang="en-US" sz="3600" b="1" dirty="0"/>
              <a:t> 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50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C:\Users\kaperk\Desktop\CDS_slides\PNG\Questions_sli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635125"/>
            <a:ext cx="66548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934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\\sashq\root\dept\PSD\GRAPHICS\Illustrations\Backgrounds\background_yellow_haze_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52" y="2367640"/>
            <a:ext cx="4498418" cy="33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\\sashq\root\dept\PSD\GRAPHICS\Illustrations\Backgrounds\background_yellow_haze_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37" y="3132266"/>
            <a:ext cx="4498418" cy="33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7848600" cy="1252537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r>
              <a:rPr lang="en-US" dirty="0"/>
              <a:t>A marketing manager needs three SAS data sets to help with her analysis of customers and orders. </a:t>
            </a:r>
          </a:p>
          <a:p>
            <a:pPr>
              <a:defRPr/>
            </a:pPr>
            <a:r>
              <a:rPr lang="en-US" dirty="0"/>
              <a:t>The input SAS data sets need to be merged to create the output.</a:t>
            </a:r>
            <a:r>
              <a:rPr lang="en-US" b="1" dirty="0"/>
              <a:t> </a:t>
            </a:r>
            <a:endParaRPr lang="en-US" dirty="0"/>
          </a:p>
          <a:p>
            <a:pPr indent="-45720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989321-0D86-4E7E-8A4C-8FFE4181DD68}" type="slidenum">
              <a:rPr lang="en-US"/>
              <a:pPr>
                <a:defRPr/>
              </a:pPr>
              <a:t>12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292304" y="3848979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4292304" y="3848979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pic>
        <p:nvPicPr>
          <p:cNvPr id="2050" name="Picture 2" descr="L:\graphics\arrow_bl_rt_l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94" y="3760600"/>
            <a:ext cx="8572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291779" y="3683480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291779" y="3683480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grpSp>
        <p:nvGrpSpPr>
          <p:cNvPr id="2049" name="Group 2048"/>
          <p:cNvGrpSpPr/>
          <p:nvPr/>
        </p:nvGrpSpPr>
        <p:grpSpPr>
          <a:xfrm>
            <a:off x="4173225" y="3822126"/>
            <a:ext cx="1671637" cy="1376100"/>
            <a:chOff x="3807592" y="3432917"/>
            <a:chExt cx="1671637" cy="1376100"/>
          </a:xfrm>
        </p:grpSpPr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3807592" y="3432917"/>
              <a:ext cx="1671637" cy="461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25"/>
                </a:spcBef>
                <a:spcAft>
                  <a:spcPct val="17000"/>
                </a:spcAft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</a:rPr>
                <a:t>DATA step</a:t>
              </a:r>
            </a:p>
          </p:txBody>
        </p:sp>
        <p:pic>
          <p:nvPicPr>
            <p:cNvPr id="30" name="Picture 3" descr="\\sashq\root\dept\cbt\Library_ec\graphics\dataStep_noShado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367" y="3889855"/>
              <a:ext cx="1460500" cy="919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2" name="Group 2051"/>
          <p:cNvGrpSpPr/>
          <p:nvPr/>
        </p:nvGrpSpPr>
        <p:grpSpPr>
          <a:xfrm>
            <a:off x="94356" y="2743903"/>
            <a:ext cx="1763281" cy="1764856"/>
            <a:chOff x="94356" y="2743903"/>
            <a:chExt cx="1763281" cy="1764856"/>
          </a:xfrm>
        </p:grpSpPr>
        <p:grpSp>
          <p:nvGrpSpPr>
            <p:cNvPr id="11" name="Group 10"/>
            <p:cNvGrpSpPr/>
            <p:nvPr/>
          </p:nvGrpSpPr>
          <p:grpSpPr>
            <a:xfrm>
              <a:off x="97835" y="3156209"/>
              <a:ext cx="1390650" cy="1352550"/>
              <a:chOff x="97835" y="3156209"/>
              <a:chExt cx="1390650" cy="1352550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835" y="3156209"/>
                <a:ext cx="1390650" cy="1352550"/>
              </a:xfrm>
              <a:prstGeom prst="rect">
                <a:avLst/>
              </a:prstGeom>
            </p:spPr>
          </p:pic>
          <p:sp>
            <p:nvSpPr>
              <p:cNvPr id="33" name="Rectangle 32"/>
              <p:cNvSpPr/>
              <p:nvPr/>
            </p:nvSpPr>
            <p:spPr bwMode="auto">
              <a:xfrm>
                <a:off x="1136705" y="3382257"/>
                <a:ext cx="243474" cy="810751"/>
              </a:xfrm>
              <a:prstGeom prst="rect">
                <a:avLst/>
              </a:prstGeom>
              <a:solidFill>
                <a:srgbClr val="00B0F0">
                  <a:alpha val="34000"/>
                </a:srgb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88900" tIns="88900" rIns="88900" bIns="889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73470" y="3392361"/>
                <a:ext cx="702577" cy="954397"/>
              </a:xfrm>
              <a:prstGeom prst="rect">
                <a:avLst/>
              </a:prstGeom>
              <a:solidFill>
                <a:srgbClr val="00B0F0">
                  <a:alpha val="34000"/>
                </a:srgb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88900" tIns="88900" rIns="88900" bIns="889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247009" y="3402465"/>
                <a:ext cx="223011" cy="954397"/>
              </a:xfrm>
              <a:prstGeom prst="rect">
                <a:avLst/>
              </a:prstGeom>
              <a:solidFill>
                <a:srgbClr val="FFFF00">
                  <a:alpha val="34000"/>
                </a:srgb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88900" tIns="88900" rIns="88900" bIns="889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 bwMode="auto">
            <a:xfrm>
              <a:off x="94356" y="2743903"/>
              <a:ext cx="17632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 anchor="b">
              <a:spAutoFit/>
            </a:bodyPr>
            <a:lstStyle/>
            <a:p>
              <a:r>
                <a:rPr lang="en-US" b="1" dirty="0"/>
                <a:t>Customer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2230645" y="2708181"/>
            <a:ext cx="17632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b">
            <a:spAutoFit/>
          </a:bodyPr>
          <a:lstStyle/>
          <a:p>
            <a:pPr>
              <a:defRPr/>
            </a:pPr>
            <a:r>
              <a:rPr lang="en-US" b="1" dirty="0" err="1"/>
              <a:t>Order_fact</a:t>
            </a:r>
            <a:endParaRPr lang="en-US" dirty="0"/>
          </a:p>
        </p:txBody>
      </p:sp>
      <p:grpSp>
        <p:nvGrpSpPr>
          <p:cNvPr id="2053" name="Group 2052"/>
          <p:cNvGrpSpPr/>
          <p:nvPr/>
        </p:nvGrpSpPr>
        <p:grpSpPr>
          <a:xfrm>
            <a:off x="2391121" y="3167482"/>
            <a:ext cx="1390650" cy="1352550"/>
            <a:chOff x="2391121" y="3167482"/>
            <a:chExt cx="1390650" cy="135255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121" y="3167482"/>
              <a:ext cx="1390650" cy="1352550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 bwMode="auto">
            <a:xfrm>
              <a:off x="2495711" y="3429788"/>
              <a:ext cx="265157" cy="954397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748483" y="3396295"/>
              <a:ext cx="693558" cy="983712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3446747" y="3394532"/>
              <a:ext cx="235384" cy="890964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7711706" y="4556621"/>
            <a:ext cx="1255603" cy="1221203"/>
            <a:chOff x="4028231" y="5301765"/>
            <a:chExt cx="1255603" cy="122120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231" y="5301765"/>
              <a:ext cx="1255603" cy="122120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 bwMode="auto">
            <a:xfrm>
              <a:off x="4169523" y="5536966"/>
              <a:ext cx="403483" cy="844784"/>
            </a:xfrm>
            <a:prstGeom prst="rect">
              <a:avLst/>
            </a:prstGeom>
            <a:solidFill>
              <a:srgbClr val="00B0F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557885" y="5536966"/>
              <a:ext cx="414165" cy="844784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75873" y="5523401"/>
              <a:ext cx="210435" cy="738826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0627" y="4034218"/>
            <a:ext cx="1285002" cy="1113881"/>
            <a:chOff x="2248314" y="4954439"/>
            <a:chExt cx="1390650" cy="13525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314" y="4954439"/>
              <a:ext cx="1390650" cy="1352550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 bwMode="auto">
            <a:xfrm>
              <a:off x="2377643" y="5209277"/>
              <a:ext cx="253798" cy="958198"/>
            </a:xfrm>
            <a:prstGeom prst="rect">
              <a:avLst/>
            </a:prstGeom>
            <a:solidFill>
              <a:srgbClr val="00B0F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14913" y="5186995"/>
              <a:ext cx="699787" cy="983712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3319406" y="5185232"/>
              <a:ext cx="235384" cy="890964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83371" y="5507766"/>
            <a:ext cx="2362422" cy="1363393"/>
            <a:chOff x="2408832" y="5598142"/>
            <a:chExt cx="2362422" cy="1363393"/>
          </a:xfrm>
        </p:grpSpPr>
        <p:grpSp>
          <p:nvGrpSpPr>
            <p:cNvPr id="64" name="Group 63"/>
            <p:cNvGrpSpPr/>
            <p:nvPr/>
          </p:nvGrpSpPr>
          <p:grpSpPr>
            <a:xfrm>
              <a:off x="3380604" y="5607123"/>
              <a:ext cx="1390650" cy="1345484"/>
              <a:chOff x="3086656" y="2903445"/>
              <a:chExt cx="1390650" cy="1352550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656" y="2903445"/>
                <a:ext cx="1390650" cy="1352550"/>
              </a:xfrm>
              <a:prstGeom prst="rect">
                <a:avLst/>
              </a:prstGeom>
            </p:spPr>
          </p:pic>
          <p:sp>
            <p:nvSpPr>
              <p:cNvPr id="72" name="Rectangle 71"/>
              <p:cNvSpPr/>
              <p:nvPr/>
            </p:nvSpPr>
            <p:spPr bwMode="auto">
              <a:xfrm>
                <a:off x="3899274" y="3140033"/>
                <a:ext cx="233685" cy="983712"/>
              </a:xfrm>
              <a:prstGeom prst="rect">
                <a:avLst/>
              </a:prstGeom>
              <a:solidFill>
                <a:srgbClr val="FF0000">
                  <a:alpha val="34000"/>
                </a:srgb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88900" tIns="88900" rIns="88900" bIns="889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4132959" y="3111564"/>
                <a:ext cx="235384" cy="890964"/>
              </a:xfrm>
              <a:prstGeom prst="rect">
                <a:avLst/>
              </a:prstGeom>
              <a:solidFill>
                <a:srgbClr val="FF0000">
                  <a:alpha val="34000"/>
                </a:srgb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88900" tIns="88900" rIns="88900" bIns="889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657657" y="3110847"/>
                <a:ext cx="239918" cy="1012897"/>
              </a:xfrm>
              <a:prstGeom prst="rect">
                <a:avLst/>
              </a:prstGeom>
              <a:solidFill>
                <a:srgbClr val="FF0000">
                  <a:alpha val="34000"/>
                </a:srgb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88900" tIns="88900" rIns="88900" bIns="889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3446585" y="3121667"/>
                <a:ext cx="211071" cy="1012897"/>
              </a:xfrm>
              <a:prstGeom prst="rect">
                <a:avLst/>
              </a:prstGeom>
              <a:solidFill>
                <a:srgbClr val="FF0000">
                  <a:alpha val="34000"/>
                </a:srgb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88900" tIns="88900" rIns="88900" bIns="889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3191246" y="3165751"/>
                <a:ext cx="223011" cy="954397"/>
              </a:xfrm>
              <a:prstGeom prst="rect">
                <a:avLst/>
              </a:prstGeom>
              <a:solidFill>
                <a:srgbClr val="FFFF00">
                  <a:alpha val="34000"/>
                </a:srgb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88900" tIns="88900" rIns="88900" bIns="889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08832" y="5598142"/>
              <a:ext cx="1390650" cy="1363393"/>
              <a:chOff x="2408832" y="5598142"/>
              <a:chExt cx="1390650" cy="1363393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8832" y="5616051"/>
                <a:ext cx="1390650" cy="1345484"/>
              </a:xfrm>
              <a:prstGeom prst="rect">
                <a:avLst/>
              </a:prstGeom>
            </p:spPr>
          </p:pic>
          <p:sp>
            <p:nvSpPr>
              <p:cNvPr id="66" name="Rectangle 65"/>
              <p:cNvSpPr/>
              <p:nvPr/>
            </p:nvSpPr>
            <p:spPr bwMode="auto">
              <a:xfrm>
                <a:off x="2527144" y="5876987"/>
                <a:ext cx="256247" cy="932097"/>
              </a:xfrm>
              <a:prstGeom prst="rect">
                <a:avLst/>
              </a:prstGeom>
              <a:solidFill>
                <a:srgbClr val="FFFF00">
                  <a:alpha val="34000"/>
                </a:srgb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88900" tIns="88900" rIns="88900" bIns="889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454" y="5605838"/>
                <a:ext cx="362522" cy="1277458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5222" y="5603734"/>
                <a:ext cx="428935" cy="1277458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9712" y="5598908"/>
                <a:ext cx="434526" cy="127745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336" y="5598142"/>
                <a:ext cx="410520" cy="1277458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 bwMode="auto">
              <a:xfrm>
                <a:off x="2768291" y="5851402"/>
                <a:ext cx="949114" cy="974995"/>
              </a:xfrm>
              <a:prstGeom prst="rect">
                <a:avLst/>
              </a:prstGeom>
              <a:solidFill>
                <a:srgbClr val="00B0F0">
                  <a:alpha val="34000"/>
                </a:srgb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88900" tIns="88900" rIns="88900" bIns="889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0" name="Picture 2" descr="L:\graphics\arrow_sw_righ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2928">
            <a:off x="3704073" y="3429125"/>
            <a:ext cx="800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 descr="L:\graphics\arrow_sw_righ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2928">
            <a:off x="5733976" y="4226315"/>
            <a:ext cx="800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96631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manager would like you to create the following </a:t>
            </a:r>
            <a:br>
              <a:rPr lang="en-US" dirty="0"/>
            </a:br>
            <a:r>
              <a:rPr lang="en-US" dirty="0"/>
              <a:t>SAS data sets:</a:t>
            </a:r>
          </a:p>
          <a:p>
            <a:pPr lvl="1"/>
            <a:r>
              <a:rPr lang="en-US" b="1" dirty="0" err="1"/>
              <a:t>noorders</a:t>
            </a:r>
            <a:r>
              <a:rPr lang="en-US" dirty="0"/>
              <a:t> – containing the name and birthdate </a:t>
            </a:r>
            <a:br>
              <a:rPr lang="en-US" dirty="0"/>
            </a:br>
            <a:r>
              <a:rPr lang="en-US" dirty="0"/>
              <a:t>of customers who have not placed an order  </a:t>
            </a:r>
          </a:p>
          <a:p>
            <a:pPr lvl="1"/>
            <a:r>
              <a:rPr lang="en-US" b="1" dirty="0"/>
              <a:t>orders</a:t>
            </a:r>
            <a:r>
              <a:rPr lang="en-US" dirty="0"/>
              <a:t> – detailing orders placed including customer name, ID of the product ordered, quantity, and price</a:t>
            </a:r>
          </a:p>
          <a:p>
            <a:pPr lvl="1"/>
            <a:r>
              <a:rPr lang="en-US" b="1" dirty="0"/>
              <a:t>summary </a:t>
            </a:r>
            <a:r>
              <a:rPr lang="en-US" dirty="0"/>
              <a:t>– containing a count of orders placed by each customer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D5058-1B0A-4F41-8ED6-AB5F32D87C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38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\\sashq\root\dept\PSD\GRAPHICS\Illustrations\Backgrounds\background_yellow_haze_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7840"/>
            <a:ext cx="9077324" cy="495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Data Manipulation Techniques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techniques are added one at a time to show how the final solution can be built and tested in small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6F90B-A87D-412B-B60E-D2F57C517AF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412342" y="4379913"/>
            <a:ext cx="23125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91440" rIns="91440" bIns="9144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4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6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8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0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First. and Last. variables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638678" y="3242933"/>
            <a:ext cx="2249126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91440" rIns="91440" bIns="9144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4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6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8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0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DROP= and KEEP= options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2036276" y="2522899"/>
            <a:ext cx="2906917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91440" rIns="91440" bIns="9144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4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6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8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0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OUTPUT statement</a:t>
            </a:r>
          </a:p>
        </p:txBody>
      </p:sp>
      <p:grpSp>
        <p:nvGrpSpPr>
          <p:cNvPr id="19464" name="Group 1"/>
          <p:cNvGrpSpPr>
            <a:grpSpLocks/>
          </p:cNvGrpSpPr>
          <p:nvPr/>
        </p:nvGrpSpPr>
        <p:grpSpPr bwMode="auto">
          <a:xfrm>
            <a:off x="5738813" y="3483238"/>
            <a:ext cx="1671637" cy="1376100"/>
            <a:chOff x="4903788" y="2837125"/>
            <a:chExt cx="1671637" cy="1376100"/>
          </a:xfrm>
        </p:grpSpPr>
        <p:sp>
          <p:nvSpPr>
            <p:cNvPr id="19467" name="Text Box 5"/>
            <p:cNvSpPr txBox="1">
              <a:spLocks noChangeArrowheads="1"/>
            </p:cNvSpPr>
            <p:nvPr/>
          </p:nvSpPr>
          <p:spPr bwMode="auto">
            <a:xfrm>
              <a:off x="5387975" y="3087688"/>
              <a:ext cx="1778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9468" name="Text Box 8"/>
            <p:cNvSpPr txBox="1">
              <a:spLocks noChangeArrowheads="1"/>
            </p:cNvSpPr>
            <p:nvPr/>
          </p:nvSpPr>
          <p:spPr bwMode="auto">
            <a:xfrm>
              <a:off x="5387975" y="3087688"/>
              <a:ext cx="1778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>
              <a:off x="4903788" y="2837125"/>
              <a:ext cx="1671637" cy="461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25"/>
                </a:spcBef>
                <a:spcAft>
                  <a:spcPct val="17000"/>
                </a:spcAft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</a:rPr>
                <a:t>DATA step</a:t>
              </a:r>
            </a:p>
          </p:txBody>
        </p:sp>
        <p:pic>
          <p:nvPicPr>
            <p:cNvPr id="19470" name="Picture 3" descr="\\sashq\root\dept\cbt\Library_ec\graphics\dataStep_noShado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8563" y="3294063"/>
              <a:ext cx="1460500" cy="919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5" name="Picture 2" descr="\\sashq\root\dept\PSD\GRAPHICS\Illustrations\Arrows\arrows_tri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3267413"/>
            <a:ext cx="2346325" cy="201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2381109" y="5483382"/>
            <a:ext cx="2418029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91440" rIns="91440" bIns="9144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4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6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8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0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SUM statement</a:t>
            </a:r>
          </a:p>
        </p:txBody>
      </p:sp>
    </p:spTree>
    <p:extLst>
      <p:ext uri="{BB962C8B-B14F-4D97-AF65-F5344CB8AC3E}">
        <p14:creationId xmlns:p14="http://schemas.microsoft.com/office/powerpoint/2010/main" val="231557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Statement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8600" cy="5181600"/>
          </a:xfrm>
        </p:spPr>
        <p:txBody>
          <a:bodyPr/>
          <a:lstStyle/>
          <a:p>
            <a:r>
              <a:rPr lang="en-US" dirty="0"/>
              <a:t>In this program, the OUTPUT statement is used to direct customers with matching orders to one data set and customers with no orders to another data set.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Partial SAS Log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F8161-41DA-4EE1-B397-6A494B4B042D}" type="slidenum">
              <a:rPr lang="en-US"/>
              <a:pPr>
                <a:defRPr/>
              </a:pPr>
              <a:t>15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07975" y="2262188"/>
            <a:ext cx="8570913" cy="23177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data orders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noorders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merge </a:t>
            </a:r>
            <a:r>
              <a:rPr lang="en-US" b="1" dirty="0" err="1">
                <a:latin typeface="Courier New" pitchFamily="49" charset="0"/>
              </a:rPr>
              <a:t>orion.customer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</a:rPr>
              <a:t>work.order_fact</a:t>
            </a:r>
            <a:r>
              <a:rPr lang="en-US" b="1" dirty="0">
                <a:latin typeface="Courier New" pitchFamily="49" charset="0"/>
              </a:rPr>
              <a:t>(in=order);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by </a:t>
            </a:r>
            <a:r>
              <a:rPr lang="en-US" b="1" dirty="0" err="1">
                <a:latin typeface="Courier New" pitchFamily="49" charset="0"/>
              </a:rPr>
              <a:t>Customer_ID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if order=1 then output orders;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else output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noorders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run;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/>
              <a:t>p209d02</a:t>
            </a:r>
          </a:p>
        </p:txBody>
      </p:sp>
      <p:sp>
        <p:nvSpPr>
          <p:cNvPr id="2048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08413" y="3541713"/>
            <a:ext cx="2590800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  <p:sp>
        <p:nvSpPr>
          <p:cNvPr id="20489" name="Rectangle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6100" y="3865563"/>
            <a:ext cx="2946400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85800" y="5100295"/>
            <a:ext cx="7950200" cy="990600"/>
            <a:chOff x="685800" y="5154613"/>
            <a:chExt cx="7950200" cy="990600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685800" y="5154613"/>
              <a:ext cx="7950200" cy="990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miter lim="800000"/>
              <a:headEnd type="none" w="med" len="lg"/>
              <a:tailEnd type="none" w="med" len="lg"/>
            </a:ln>
          </p:spPr>
          <p:txBody>
            <a:bodyPr lIns="88900" tIns="50800" rIns="88900" bIns="50800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SAS Monospace" pitchFamily="49" charset="0"/>
                </a:rPr>
                <a:t>NOTE: There were 77 observations read from the data set ORION.CUSTOMER.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SAS Monospace" pitchFamily="49" charset="0"/>
                </a:rPr>
                <a:t>NOTE: There were 128 observations read from the data set WORK.ORDER_FACT.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SAS Monospace" pitchFamily="49" charset="0"/>
                </a:rPr>
                <a:t>NOTE: The data set WORK.ORDERS has 128 observations and 22 variables.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SAS Monospace" pitchFamily="49" charset="0"/>
                </a:rPr>
                <a:t>NOTE: The data set WORK.NOORDERS has 35 observations and 22 variables.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59075" y="5624513"/>
              <a:ext cx="3422650" cy="238125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 anchor="ctr"/>
            <a:lstStyle/>
            <a:p>
              <a:endParaRPr lang="en-US"/>
            </a:p>
          </p:txBody>
        </p:sp>
        <p:sp>
          <p:nvSpPr>
            <p:cNvPr id="20491" name="Rectangle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59075" y="5837238"/>
              <a:ext cx="3527425" cy="238125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 anchor="ctr"/>
            <a:lstStyle/>
            <a:p>
              <a:endParaRPr lang="en-US"/>
            </a:p>
          </p:txBody>
        </p:sp>
      </p:grpSp>
      <p:sp>
        <p:nvSpPr>
          <p:cNvPr id="20492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2425" y="2306638"/>
            <a:ext cx="383857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DROP= and KEEP= Options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8600" cy="5181600"/>
          </a:xfrm>
        </p:spPr>
        <p:txBody>
          <a:bodyPr/>
          <a:lstStyle/>
          <a:p>
            <a:r>
              <a:rPr lang="en-US" dirty="0"/>
              <a:t>You can use the DROP= and KEEP= data set options</a:t>
            </a:r>
            <a:br>
              <a:rPr lang="en-US" dirty="0"/>
            </a:br>
            <a:r>
              <a:rPr lang="en-US" dirty="0"/>
              <a:t>to determine which variables are written to each output data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r>
              <a:rPr lang="en-US" dirty="0"/>
              <a:t>Partial SAS Log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76C9B1-0049-4D8F-A12E-8CE198F6BE71}" type="slidenum">
              <a:rPr lang="en-US"/>
              <a:pPr>
                <a:defRPr/>
              </a:pPr>
              <a:t>16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/>
              <a:t>p209d02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4425950" y="3581400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288925" y="2211388"/>
            <a:ext cx="8420100" cy="29273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data orders(keep=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Customer_Name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Quantity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Product_ID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Total_Retail_Price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noorders</a:t>
            </a:r>
            <a:r>
              <a:rPr lang="en-US" b="1" dirty="0">
                <a:latin typeface="Courier New" pitchFamily="49" charset="0"/>
              </a:rPr>
              <a:t>(keep=</a:t>
            </a:r>
            <a:r>
              <a:rPr lang="en-US" b="1" dirty="0" err="1">
                <a:latin typeface="Courier New" pitchFamily="49" charset="0"/>
              </a:rPr>
              <a:t>Customer_Name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Birth_Date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merge </a:t>
            </a:r>
            <a:r>
              <a:rPr lang="en-US" b="1" dirty="0" err="1">
                <a:latin typeface="Courier New" pitchFamily="49" charset="0"/>
              </a:rPr>
              <a:t>orion.customer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</a:rPr>
              <a:t>work.order_fact</a:t>
            </a:r>
            <a:r>
              <a:rPr lang="en-US" b="1" dirty="0">
                <a:latin typeface="Courier New" pitchFamily="49" charset="0"/>
              </a:rPr>
              <a:t>(in=order);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by </a:t>
            </a:r>
            <a:r>
              <a:rPr lang="en-US" b="1" dirty="0" err="1">
                <a:latin typeface="Courier New" pitchFamily="49" charset="0"/>
              </a:rPr>
              <a:t>Customer_ID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if order=1 then output orders;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else output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noorders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run;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2347913" y="2262188"/>
            <a:ext cx="5111813" cy="310896"/>
          </a:xfrm>
          <a:prstGeom prst="rect">
            <a:avLst/>
          </a:prstGeom>
          <a:solidFill>
            <a:srgbClr val="99CCFF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2895600" y="2573084"/>
            <a:ext cx="5659501" cy="310896"/>
          </a:xfrm>
          <a:prstGeom prst="rect">
            <a:avLst/>
          </a:prstGeom>
          <a:solidFill>
            <a:srgbClr val="99CCFF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2713038" y="2883980"/>
            <a:ext cx="5659501" cy="310896"/>
          </a:xfrm>
          <a:prstGeom prst="rect">
            <a:avLst/>
          </a:prstGeom>
          <a:solidFill>
            <a:srgbClr val="99CCFF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68338" y="5795105"/>
            <a:ext cx="7508875" cy="533400"/>
            <a:chOff x="668338" y="5795105"/>
            <a:chExt cx="7508875" cy="533400"/>
          </a:xfrm>
        </p:grpSpPr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668338" y="5795105"/>
              <a:ext cx="7508875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miter lim="800000"/>
              <a:headEnd type="none" w="med" len="lg"/>
              <a:tailEnd type="none" w="med" len="lg"/>
            </a:ln>
          </p:spPr>
          <p:txBody>
            <a:bodyPr lIns="88900" tIns="50800" rIns="88900" bIns="50800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SAS Monospace" pitchFamily="49" charset="0"/>
                </a:rPr>
                <a:t>NOTE: The data set WORK.ORDERS has 128 observations and 4 variables.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SAS Monospace" pitchFamily="49" charset="0"/>
                </a:rPr>
                <a:t>NOTE: The data set WORK.NOORDERS has 35 observations and 2 variables.</a:t>
              </a:r>
            </a:p>
          </p:txBody>
        </p:sp>
        <p:sp>
          <p:nvSpPr>
            <p:cNvPr id="6" name="Rectangle 5"/>
            <p:cNvSpPr/>
            <p:nvPr>
              <p:custDataLst>
                <p:tags r:id="rId4"/>
              </p:custDataLst>
            </p:nvPr>
          </p:nvSpPr>
          <p:spPr bwMode="auto">
            <a:xfrm>
              <a:off x="6624638" y="5845905"/>
              <a:ext cx="1152590" cy="21336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5"/>
              </p:custDataLst>
            </p:nvPr>
          </p:nvSpPr>
          <p:spPr bwMode="auto">
            <a:xfrm>
              <a:off x="6729413" y="6059265"/>
              <a:ext cx="1152590" cy="21336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9.03 Short </a:t>
            </a:r>
            <a:r>
              <a:rPr lang="en-US" dirty="0"/>
              <a:t>Answer Poll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two temporary variables are created due </a:t>
            </a:r>
            <a:br>
              <a:rPr lang="en-US" dirty="0"/>
            </a:br>
            <a:r>
              <a:rPr lang="en-US" dirty="0"/>
              <a:t>to the BY statement?</a:t>
            </a:r>
          </a:p>
          <a:p>
            <a:pPr marL="0" indent="0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7975" y="1981200"/>
            <a:ext cx="8570913" cy="29400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data orders(keep=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Customer_Name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Quantity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Product_ID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Total_Retail_Price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noorders</a:t>
            </a:r>
            <a:r>
              <a:rPr lang="en-US" b="1" dirty="0">
                <a:latin typeface="Courier New" pitchFamily="49" charset="0"/>
              </a:rPr>
              <a:t>(keep=</a:t>
            </a:r>
            <a:r>
              <a:rPr lang="en-US" b="1" dirty="0" err="1">
                <a:latin typeface="Courier New" pitchFamily="49" charset="0"/>
              </a:rPr>
              <a:t>Customer_Name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Birth_Date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merge </a:t>
            </a:r>
            <a:r>
              <a:rPr lang="en-US" b="1" dirty="0" err="1">
                <a:latin typeface="Courier New" pitchFamily="49" charset="0"/>
              </a:rPr>
              <a:t>orion.customer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</a:rPr>
              <a:t>work.order_fact</a:t>
            </a:r>
            <a:r>
              <a:rPr lang="en-US" b="1" dirty="0">
                <a:latin typeface="Courier New" pitchFamily="49" charset="0"/>
              </a:rPr>
              <a:t>(in=order);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by </a:t>
            </a:r>
            <a:r>
              <a:rPr lang="en-US" b="1" dirty="0" err="1">
                <a:latin typeface="Courier New" pitchFamily="49" charset="0"/>
              </a:rPr>
              <a:t>Customer_ID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if order=1 then output orders;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else output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noorders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run;</a:t>
            </a:r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00113" y="3581400"/>
            <a:ext cx="2763837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9.03 Short </a:t>
            </a:r>
            <a:r>
              <a:rPr lang="en-US" dirty="0"/>
              <a:t>Answer Poll – Correct Answer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two temporary variables are created due </a:t>
            </a:r>
            <a:br>
              <a:rPr lang="en-US" dirty="0"/>
            </a:br>
            <a:r>
              <a:rPr lang="en-US" dirty="0"/>
              <a:t>to the BY statement?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First.Customer_ID</a:t>
            </a:r>
            <a:r>
              <a:rPr lang="en-US" b="1" dirty="0"/>
              <a:t> and </a:t>
            </a:r>
            <a:r>
              <a:rPr lang="en-US" b="1" dirty="0" err="1"/>
              <a:t>Last.Customer_ID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7975" y="1981200"/>
            <a:ext cx="8570913" cy="29400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data orders(keep=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Customer_Name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Quantity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Product_ID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Total_Retail_Price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noorders</a:t>
            </a:r>
            <a:r>
              <a:rPr lang="en-US" b="1" dirty="0">
                <a:latin typeface="Courier New" pitchFamily="49" charset="0"/>
              </a:rPr>
              <a:t>(keep=</a:t>
            </a:r>
            <a:r>
              <a:rPr lang="en-US" b="1" dirty="0" err="1">
                <a:latin typeface="Courier New" pitchFamily="49" charset="0"/>
              </a:rPr>
              <a:t>Customer_Name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Birth_Date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merge </a:t>
            </a:r>
            <a:r>
              <a:rPr lang="en-US" b="1" dirty="0" err="1">
                <a:latin typeface="Courier New" pitchFamily="49" charset="0"/>
              </a:rPr>
              <a:t>orion.customer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</a:rPr>
              <a:t>work.order_fact</a:t>
            </a:r>
            <a:r>
              <a:rPr lang="en-US" b="1" dirty="0">
                <a:latin typeface="Courier New" pitchFamily="49" charset="0"/>
              </a:rPr>
              <a:t>(in=order);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by </a:t>
            </a:r>
            <a:r>
              <a:rPr lang="en-US" b="1" dirty="0" err="1">
                <a:latin typeface="Courier New" pitchFamily="49" charset="0"/>
              </a:rPr>
              <a:t>Customer_ID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if order=1 then output orders;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else output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noorders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run;</a:t>
            </a:r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00113" y="3581400"/>
            <a:ext cx="2763837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84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First. and Last. Variables and Sum Statement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First. and Last. variables along with the sum statement can be used to create the values for the </a:t>
            </a:r>
            <a:r>
              <a:rPr lang="en-US" b="1" dirty="0"/>
              <a:t>summary</a:t>
            </a:r>
            <a:r>
              <a:rPr lang="en-US" dirty="0"/>
              <a:t> data set.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B9AD0C-558F-48BA-A239-15AB6F1E2239}" type="slidenum">
              <a:rPr lang="en-US"/>
              <a:pPr>
                <a:defRPr/>
              </a:pPr>
              <a:t>19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638175" y="2276475"/>
            <a:ext cx="8161338" cy="40909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data orders(keep=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Customer_Name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Quantity 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Product_ID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Total_Retail_Price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noorders</a:t>
            </a:r>
            <a:r>
              <a:rPr lang="en-US" sz="2000" b="1" dirty="0">
                <a:latin typeface="Courier New" pitchFamily="49" charset="0"/>
              </a:rPr>
              <a:t>(keep=</a:t>
            </a:r>
            <a:r>
              <a:rPr lang="en-US" sz="2000" b="1" dirty="0" err="1">
                <a:latin typeface="Courier New" pitchFamily="49" charset="0"/>
              </a:rPr>
              <a:t>Customer_Name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Birth_Date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  summary (keep=</a:t>
            </a:r>
            <a:r>
              <a:rPr lang="en-US" sz="2000" b="1" dirty="0" err="1">
                <a:latin typeface="Courier New" pitchFamily="49" charset="0"/>
              </a:rPr>
              <a:t>Customer_Name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NumOrders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merge </a:t>
            </a:r>
            <a:r>
              <a:rPr lang="en-US" sz="2000" b="1" dirty="0" err="1">
                <a:latin typeface="Courier New" pitchFamily="49" charset="0"/>
              </a:rPr>
              <a:t>orion.customer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</a:rPr>
              <a:t>work.order_fact</a:t>
            </a:r>
            <a:r>
              <a:rPr lang="en-US" sz="2000" b="1" dirty="0">
                <a:latin typeface="Courier New" pitchFamily="49" charset="0"/>
              </a:rPr>
              <a:t>(in=order);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by </a:t>
            </a:r>
            <a:r>
              <a:rPr lang="en-US" sz="2000" b="1" dirty="0" err="1">
                <a:latin typeface="Courier New" pitchFamily="49" charset="0"/>
              </a:rPr>
              <a:t>Customer_ID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if order=1 then do;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   output orders;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   if </a:t>
            </a:r>
            <a:r>
              <a:rPr lang="en-US" sz="2000" b="1" dirty="0" err="1">
                <a:latin typeface="Courier New" pitchFamily="49" charset="0"/>
              </a:rPr>
              <a:t>first.Customer_ID</a:t>
            </a:r>
            <a:r>
              <a:rPr lang="en-US" sz="2000" b="1" dirty="0">
                <a:latin typeface="Courier New" pitchFamily="49" charset="0"/>
              </a:rPr>
              <a:t> then </a:t>
            </a:r>
            <a:r>
              <a:rPr lang="en-US" sz="2000" b="1" dirty="0" err="1">
                <a:latin typeface="Courier New" pitchFamily="49" charset="0"/>
              </a:rPr>
              <a:t>NumOrders</a:t>
            </a:r>
            <a:r>
              <a:rPr lang="en-US" sz="2000" b="1" dirty="0">
                <a:latin typeface="Courier New" pitchFamily="49" charset="0"/>
              </a:rPr>
              <a:t>=0;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   NumOrders+1;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   if </a:t>
            </a:r>
            <a:r>
              <a:rPr lang="en-US" sz="2000" b="1" dirty="0" err="1">
                <a:latin typeface="Courier New" pitchFamily="49" charset="0"/>
              </a:rPr>
              <a:t>last.Customer_ID</a:t>
            </a:r>
            <a:r>
              <a:rPr lang="en-US" sz="2000" b="1" dirty="0">
                <a:latin typeface="Courier New" pitchFamily="49" charset="0"/>
              </a:rPr>
              <a:t> then output summary;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end;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   else output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noorders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</a:rPr>
              <a:t>run;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/>
              <a:t>p209d02</a:t>
            </a:r>
          </a:p>
        </p:txBody>
      </p:sp>
      <p:sp>
        <p:nvSpPr>
          <p:cNvPr id="2" name="Rectangle 1"/>
          <p:cNvSpPr/>
          <p:nvPr>
            <p:custDataLst>
              <p:tags r:id="rId1"/>
            </p:custDataLst>
          </p:nvPr>
        </p:nvSpPr>
        <p:spPr bwMode="auto">
          <a:xfrm>
            <a:off x="1603375" y="4658995"/>
            <a:ext cx="5791264" cy="259080"/>
          </a:xfrm>
          <a:prstGeom prst="rect">
            <a:avLst/>
          </a:prstGeom>
          <a:solidFill>
            <a:srgbClr val="99CCFF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 bwMode="auto">
          <a:xfrm>
            <a:off x="1603375" y="4918075"/>
            <a:ext cx="1828864" cy="259080"/>
          </a:xfrm>
          <a:prstGeom prst="rect">
            <a:avLst/>
          </a:prstGeom>
          <a:solidFill>
            <a:srgbClr val="99CCFF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 bwMode="auto">
          <a:xfrm>
            <a:off x="1603375" y="5177155"/>
            <a:ext cx="6096064" cy="259080"/>
          </a:xfrm>
          <a:prstGeom prst="rect">
            <a:avLst/>
          </a:prstGeom>
          <a:solidFill>
            <a:srgbClr val="99CCFF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1450975" y="3104515"/>
            <a:ext cx="1066864" cy="259080"/>
          </a:xfrm>
          <a:prstGeom prst="rect">
            <a:avLst/>
          </a:prstGeom>
          <a:solidFill>
            <a:srgbClr val="99CCFF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Review match-merging of SAS data sets.</a:t>
            </a:r>
          </a:p>
          <a:p>
            <a:pPr lvl="1" eaLnBrk="1" hangingPunct="1"/>
            <a:r>
              <a:rPr lang="en-US" dirty="0"/>
              <a:t>Show examples of data manipulation techniques used with match-merging.</a:t>
            </a:r>
          </a:p>
          <a:p>
            <a:pPr lvl="1" eaLnBrk="1" hangingPunct="1"/>
            <a:r>
              <a:rPr lang="en-US" dirty="0"/>
              <a:t>Show techniques to perform a match-merge for these special cases:</a:t>
            </a:r>
          </a:p>
          <a:p>
            <a:pPr lvl="2" eaLnBrk="1" hangingPunct="1"/>
            <a:r>
              <a:rPr lang="en-US" dirty="0"/>
              <a:t>three or more SAS data sets that lack a single common variable</a:t>
            </a:r>
          </a:p>
          <a:p>
            <a:pPr lvl="2" eaLnBrk="1" hangingPunct="1"/>
            <a:r>
              <a:rPr lang="en-US" dirty="0"/>
              <a:t>variable names that need to be altered to obtain the correct merge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70D302-31AB-4624-99FC-3D506718E4E5}" type="slidenum">
              <a:rPr lang="en-US"/>
              <a:pPr>
                <a:defRPr/>
              </a:pPr>
              <a:t>2</a:t>
            </a:fld>
            <a:endParaRPr lang="en-US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60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Scenario: Final Results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noorders</a:t>
            </a:r>
            <a:r>
              <a:rPr lang="en-US" dirty="0"/>
              <a:t> data set contains the names and birthdates of customers who did not place an order.</a:t>
            </a:r>
          </a:p>
          <a:p>
            <a:pPr>
              <a:spcBef>
                <a:spcPts val="1200"/>
              </a:spcBef>
            </a:pPr>
            <a:r>
              <a:rPr lang="en-US" dirty="0"/>
              <a:t>Partial </a:t>
            </a:r>
            <a:r>
              <a:rPr lang="en-US" b="1" dirty="0" err="1"/>
              <a:t>noorders</a:t>
            </a:r>
            <a:r>
              <a:rPr lang="en-US" dirty="0"/>
              <a:t> (35 observations total)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6C772D-DA11-4F44-A08B-300DF4E1AF44}" type="slidenum">
              <a:rPr lang="en-US"/>
              <a:pPr>
                <a:defRPr/>
              </a:pPr>
              <a:t>20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685800" y="2457279"/>
            <a:ext cx="7945438" cy="2395537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800" b="1" dirty="0">
                <a:latin typeface="SAS Monospace" pitchFamily="49" charset="0"/>
              </a:rPr>
              <a:t>                                 Birth_</a:t>
            </a:r>
          </a:p>
          <a:p>
            <a:r>
              <a:rPr lang="en-US" sz="1800" b="1" dirty="0">
                <a:latin typeface="SAS Monospace" pitchFamily="49" charset="0"/>
              </a:rPr>
              <a:t>       </a:t>
            </a:r>
            <a:r>
              <a:rPr lang="en-US" sz="1800" b="1" dirty="0" err="1">
                <a:latin typeface="SAS Monospace" pitchFamily="49" charset="0"/>
              </a:rPr>
              <a:t>Customer_Name</a:t>
            </a:r>
            <a:r>
              <a:rPr lang="en-US" sz="1800" b="1" dirty="0">
                <a:latin typeface="SAS Monospace" pitchFamily="49" charset="0"/>
              </a:rPr>
              <a:t>               Date</a:t>
            </a:r>
          </a:p>
          <a:p>
            <a:endParaRPr lang="en-US" sz="1800" b="1" dirty="0">
              <a:latin typeface="SAS Monospace" pitchFamily="49" charset="0"/>
            </a:endParaRPr>
          </a:p>
          <a:p>
            <a:r>
              <a:rPr lang="en-US" sz="1800" b="1" dirty="0">
                <a:latin typeface="SAS Monospace" pitchFamily="49" charset="0"/>
              </a:rPr>
              <a:t>       James </a:t>
            </a:r>
            <a:r>
              <a:rPr lang="en-US" sz="1800" b="1" dirty="0" err="1">
                <a:latin typeface="SAS Monospace" pitchFamily="49" charset="0"/>
              </a:rPr>
              <a:t>Kvarniq</a:t>
            </a:r>
            <a:r>
              <a:rPr lang="en-US" sz="1800" b="1" dirty="0">
                <a:latin typeface="SAS Monospace" pitchFamily="49" charset="0"/>
              </a:rPr>
              <a:t>          27JUN1978</a:t>
            </a:r>
          </a:p>
          <a:p>
            <a:r>
              <a:rPr lang="en-US" sz="1800" b="1" dirty="0">
                <a:latin typeface="SAS Monospace" pitchFamily="49" charset="0"/>
              </a:rPr>
              <a:t>       Cornelia </a:t>
            </a:r>
            <a:r>
              <a:rPr lang="en-US" sz="1800" b="1" dirty="0" err="1">
                <a:solidFill>
                  <a:srgbClr val="000000"/>
                </a:solidFill>
                <a:latin typeface="SAS Monospace" pitchFamily="49" charset="0"/>
              </a:rPr>
              <a:t>Krahl</a:t>
            </a:r>
            <a:r>
              <a:rPr lang="en-US" sz="1800" b="1" dirty="0">
                <a:latin typeface="SAS Monospace" pitchFamily="49" charset="0"/>
              </a:rPr>
              <a:t>         27FEB1978</a:t>
            </a:r>
          </a:p>
          <a:p>
            <a:r>
              <a:rPr lang="en-US" sz="1800" b="1" dirty="0">
                <a:latin typeface="SAS Monospace" pitchFamily="49" charset="0"/>
              </a:rPr>
              <a:t>       Karen Ballinger        18OCT1988</a:t>
            </a:r>
          </a:p>
          <a:p>
            <a:r>
              <a:rPr lang="en-US" sz="1800" b="1" dirty="0">
                <a:latin typeface="SAS Monospace" pitchFamily="49" charset="0"/>
              </a:rPr>
              <a:t>       Robyn </a:t>
            </a:r>
            <a:r>
              <a:rPr lang="en-US" sz="1800" b="1" dirty="0" err="1">
                <a:latin typeface="SAS Monospace" pitchFamily="49" charset="0"/>
              </a:rPr>
              <a:t>Klem</a:t>
            </a:r>
            <a:r>
              <a:rPr lang="en-US" sz="1800" b="1" dirty="0">
                <a:latin typeface="SAS Monospace" pitchFamily="49" charset="0"/>
              </a:rPr>
              <a:t>		   02JUN1963</a:t>
            </a:r>
          </a:p>
          <a:p>
            <a:r>
              <a:rPr lang="en-US" sz="1800" b="1" dirty="0">
                <a:latin typeface="SAS Monospace" pitchFamily="49" charset="0"/>
              </a:rPr>
              <a:t>       Cynthia </a:t>
            </a:r>
            <a:r>
              <a:rPr lang="en-US" sz="1800" b="1" dirty="0" err="1">
                <a:latin typeface="SAS Monospace" pitchFamily="49" charset="0"/>
              </a:rPr>
              <a:t>Mccluney</a:t>
            </a:r>
            <a:r>
              <a:rPr lang="en-US" sz="1800" b="1" dirty="0">
                <a:latin typeface="SAS Monospace" pitchFamily="49" charset="0"/>
              </a:rPr>
              <a:t>       15APR1973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Scenario: Final Results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orders</a:t>
            </a:r>
            <a:r>
              <a:rPr lang="en-US" dirty="0"/>
              <a:t> data set contains orders, including customer name, ID of the product ordered, quantity, and price.</a:t>
            </a:r>
          </a:p>
          <a:p>
            <a:endParaRPr lang="en-US" dirty="0"/>
          </a:p>
          <a:p>
            <a:r>
              <a:rPr lang="en-US" dirty="0"/>
              <a:t>Partial </a:t>
            </a:r>
            <a:r>
              <a:rPr lang="en-US" b="1" dirty="0"/>
              <a:t>orders</a:t>
            </a:r>
            <a:r>
              <a:rPr lang="en-US" dirty="0"/>
              <a:t> (128 observations total)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018F7-F74D-4F11-B9EF-536E14D151B1}" type="slidenum">
              <a:rPr lang="en-US"/>
              <a:pPr>
                <a:defRPr/>
              </a:pPr>
              <a:t>21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71718" y="2804188"/>
            <a:ext cx="8871436" cy="3380413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2"/>
            </a:solidFill>
            <a:miter lim="800000"/>
            <a:headEnd/>
            <a:tailEnd/>
          </a:ln>
          <a:extLst/>
        </p:spPr>
        <p:txBody>
          <a:bodyPr vert="horz" wrap="square" lIns="88900" tIns="88900" rIns="88900" bIns="88900" rtlCol="0" anchor="b">
            <a:spAutoFit/>
          </a:bodyPr>
          <a:lstStyle/>
          <a:p>
            <a:r>
              <a:rPr lang="en-US" sz="1600" b="1" dirty="0">
                <a:latin typeface="SAS Monospace"/>
              </a:rPr>
              <a:t>                                                          </a:t>
            </a:r>
            <a:r>
              <a:rPr lang="en-US" sz="1600" b="1" dirty="0" err="1">
                <a:latin typeface="SAS Monospace"/>
              </a:rPr>
              <a:t>Total_Retail</a:t>
            </a:r>
            <a:r>
              <a:rPr lang="en-US" sz="1600" b="1" dirty="0">
                <a:latin typeface="SAS Monospace"/>
              </a:rPr>
              <a:t>_</a:t>
            </a:r>
          </a:p>
          <a:p>
            <a:r>
              <a:rPr lang="en-US" sz="1600" b="1" dirty="0">
                <a:latin typeface="SAS Monospace"/>
              </a:rPr>
              <a:t>        </a:t>
            </a:r>
            <a:r>
              <a:rPr lang="en-US" sz="1600" b="1" dirty="0" err="1">
                <a:latin typeface="SAS Monospace"/>
              </a:rPr>
              <a:t>Customer_Name</a:t>
            </a:r>
            <a:r>
              <a:rPr lang="en-US" sz="1600" b="1" dirty="0">
                <a:latin typeface="SAS Monospace"/>
              </a:rPr>
              <a:t>          </a:t>
            </a:r>
            <a:r>
              <a:rPr lang="en-US" sz="1600" b="1" dirty="0" err="1">
                <a:latin typeface="SAS Monospace"/>
              </a:rPr>
              <a:t>Product_ID</a:t>
            </a:r>
            <a:r>
              <a:rPr lang="en-US" sz="1600" b="1" dirty="0">
                <a:latin typeface="SAS Monospace"/>
              </a:rPr>
              <a:t>    Quantity        Price</a:t>
            </a:r>
          </a:p>
          <a:p>
            <a:endParaRPr lang="en-US" sz="1600" b="1" dirty="0">
              <a:latin typeface="SAS Monospace"/>
            </a:endParaRPr>
          </a:p>
          <a:p>
            <a:r>
              <a:rPr lang="en-US" sz="1600" b="1" dirty="0">
                <a:latin typeface="SAS Monospace"/>
              </a:rPr>
              <a:t>        </a:t>
            </a:r>
            <a:r>
              <a:rPr lang="en-US" sz="1600" b="1" dirty="0" err="1">
                <a:latin typeface="SAS Monospace"/>
              </a:rPr>
              <a:t>Sandrina</a:t>
            </a:r>
            <a:r>
              <a:rPr lang="en-US" sz="1600" b="1" dirty="0">
                <a:latin typeface="SAS Monospace"/>
              </a:rPr>
              <a:t> </a:t>
            </a:r>
            <a:r>
              <a:rPr lang="en-US" sz="1600" b="1" dirty="0" err="1">
                <a:latin typeface="SAS Monospace"/>
              </a:rPr>
              <a:t>Stephano</a:t>
            </a:r>
            <a:r>
              <a:rPr lang="en-US" sz="1600" b="1" dirty="0">
                <a:latin typeface="SAS Monospace"/>
              </a:rPr>
              <a:t>    230100500026        1             $247.50</a:t>
            </a:r>
          </a:p>
          <a:p>
            <a:r>
              <a:rPr lang="en-US" sz="1600" b="1" dirty="0">
                <a:latin typeface="SAS Monospace"/>
              </a:rPr>
              <a:t>        </a:t>
            </a:r>
            <a:r>
              <a:rPr lang="en-US" sz="1600" b="1" dirty="0" err="1">
                <a:latin typeface="SAS Monospace"/>
              </a:rPr>
              <a:t>Sandrina</a:t>
            </a:r>
            <a:r>
              <a:rPr lang="en-US" sz="1600" b="1" dirty="0">
                <a:latin typeface="SAS Monospace"/>
              </a:rPr>
              <a:t> </a:t>
            </a:r>
            <a:r>
              <a:rPr lang="en-US" sz="1600" b="1" dirty="0" err="1">
                <a:latin typeface="SAS Monospace"/>
              </a:rPr>
              <a:t>Stephano</a:t>
            </a:r>
            <a:r>
              <a:rPr lang="en-US" sz="1600" b="1" dirty="0">
                <a:latin typeface="SAS Monospace"/>
              </a:rPr>
              <a:t>    240100100433        1               $3.00</a:t>
            </a:r>
          </a:p>
          <a:p>
            <a:r>
              <a:rPr lang="en-US" sz="1600" b="1" dirty="0">
                <a:latin typeface="SAS Monospace"/>
              </a:rPr>
              <a:t>        </a:t>
            </a:r>
            <a:r>
              <a:rPr lang="en-US" sz="1600" b="1" dirty="0" err="1">
                <a:latin typeface="SAS Monospace"/>
              </a:rPr>
              <a:t>Sandrina</a:t>
            </a:r>
            <a:r>
              <a:rPr lang="en-US" sz="1600" b="1" dirty="0">
                <a:latin typeface="SAS Monospace"/>
              </a:rPr>
              <a:t> </a:t>
            </a:r>
            <a:r>
              <a:rPr lang="en-US" sz="1600" b="1" dirty="0" err="1">
                <a:latin typeface="SAS Monospace"/>
              </a:rPr>
              <a:t>Stephano</a:t>
            </a:r>
            <a:r>
              <a:rPr lang="en-US" sz="1600" b="1" dirty="0">
                <a:latin typeface="SAS Monospace"/>
              </a:rPr>
              <a:t>    240700300002        2              $43.98</a:t>
            </a:r>
          </a:p>
          <a:p>
            <a:r>
              <a:rPr lang="en-US" sz="1600" b="1" dirty="0">
                <a:latin typeface="SAS Monospace"/>
              </a:rPr>
              <a:t>        </a:t>
            </a:r>
            <a:r>
              <a:rPr lang="en-US" sz="1600" b="1" dirty="0" err="1">
                <a:latin typeface="SAS Monospace"/>
              </a:rPr>
              <a:t>Sandrina</a:t>
            </a:r>
            <a:r>
              <a:rPr lang="en-US" sz="1600" b="1" dirty="0">
                <a:latin typeface="SAS Monospace"/>
              </a:rPr>
              <a:t> </a:t>
            </a:r>
            <a:r>
              <a:rPr lang="en-US" sz="1600" b="1" dirty="0" err="1">
                <a:latin typeface="SAS Monospace"/>
              </a:rPr>
              <a:t>Stephano</a:t>
            </a:r>
            <a:r>
              <a:rPr lang="en-US" sz="1600" b="1" dirty="0">
                <a:latin typeface="SAS Monospace"/>
              </a:rPr>
              <a:t>    230100500093        2             $265.60</a:t>
            </a:r>
          </a:p>
          <a:p>
            <a:r>
              <a:rPr lang="en-US" sz="1600" b="1" dirty="0">
                <a:latin typeface="SAS Monospace"/>
              </a:rPr>
              <a:t>        </a:t>
            </a:r>
            <a:r>
              <a:rPr lang="en-US" sz="1600" b="1" dirty="0" err="1">
                <a:latin typeface="SAS Monospace"/>
              </a:rPr>
              <a:t>Sandrina</a:t>
            </a:r>
            <a:r>
              <a:rPr lang="en-US" sz="1600" b="1" dirty="0">
                <a:latin typeface="SAS Monospace"/>
              </a:rPr>
              <a:t> </a:t>
            </a:r>
            <a:r>
              <a:rPr lang="en-US" sz="1600" b="1" dirty="0" err="1">
                <a:latin typeface="SAS Monospace"/>
              </a:rPr>
              <a:t>Stephano</a:t>
            </a:r>
            <a:r>
              <a:rPr lang="en-US" sz="1600" b="1" dirty="0">
                <a:latin typeface="SAS Monospace"/>
              </a:rPr>
              <a:t>    230100600030        1              $86.30</a:t>
            </a:r>
          </a:p>
          <a:p>
            <a:r>
              <a:rPr lang="en-US" sz="1600" b="1" dirty="0">
                <a:latin typeface="SAS Monospace"/>
              </a:rPr>
              <a:t>        </a:t>
            </a:r>
            <a:r>
              <a:rPr lang="en-US" sz="1600" b="1" dirty="0" err="1">
                <a:latin typeface="SAS Monospace"/>
              </a:rPr>
              <a:t>Sandrina</a:t>
            </a:r>
            <a:r>
              <a:rPr lang="en-US" sz="1600" b="1" dirty="0">
                <a:latin typeface="SAS Monospace"/>
              </a:rPr>
              <a:t> </a:t>
            </a:r>
            <a:r>
              <a:rPr lang="en-US" sz="1600" b="1" dirty="0" err="1">
                <a:latin typeface="SAS Monospace"/>
              </a:rPr>
              <a:t>Stephano</a:t>
            </a:r>
            <a:r>
              <a:rPr lang="en-US" sz="1600" b="1" dirty="0">
                <a:latin typeface="SAS Monospace"/>
              </a:rPr>
              <a:t>    220101400276        2             $136.80</a:t>
            </a:r>
          </a:p>
          <a:p>
            <a:r>
              <a:rPr lang="en-US" sz="1600" b="1" dirty="0">
                <a:latin typeface="SAS Monospace"/>
              </a:rPr>
              <a:t>        </a:t>
            </a:r>
            <a:r>
              <a:rPr lang="en-US" sz="1600" b="1" dirty="0" err="1">
                <a:latin typeface="SAS Monospace"/>
              </a:rPr>
              <a:t>Sandrina</a:t>
            </a:r>
            <a:r>
              <a:rPr lang="en-US" sz="1600" b="1" dirty="0">
                <a:latin typeface="SAS Monospace"/>
              </a:rPr>
              <a:t> </a:t>
            </a:r>
            <a:r>
              <a:rPr lang="en-US" sz="1600" b="1" dirty="0" err="1">
                <a:latin typeface="SAS Monospace"/>
              </a:rPr>
              <a:t>Stephano</a:t>
            </a:r>
            <a:r>
              <a:rPr lang="en-US" sz="1600" b="1" dirty="0">
                <a:latin typeface="SAS Monospace"/>
              </a:rPr>
              <a:t>    240100400044        1             $353.60</a:t>
            </a:r>
          </a:p>
          <a:p>
            <a:r>
              <a:rPr lang="en-US" sz="1600" b="1" dirty="0">
                <a:latin typeface="SAS Monospace"/>
              </a:rPr>
              <a:t>        </a:t>
            </a:r>
            <a:r>
              <a:rPr lang="en-US" sz="1600" b="1" dirty="0" err="1">
                <a:latin typeface="SAS Monospace"/>
              </a:rPr>
              <a:t>Sandrina</a:t>
            </a:r>
            <a:r>
              <a:rPr lang="en-US" sz="1600" b="1" dirty="0">
                <a:latin typeface="SAS Monospace"/>
              </a:rPr>
              <a:t> </a:t>
            </a:r>
            <a:r>
              <a:rPr lang="en-US" sz="1600" b="1" dirty="0" err="1">
                <a:latin typeface="SAS Monospace"/>
              </a:rPr>
              <a:t>Stephano</a:t>
            </a:r>
            <a:r>
              <a:rPr lang="en-US" sz="1600" b="1" dirty="0">
                <a:latin typeface="SAS Monospace"/>
              </a:rPr>
              <a:t>    240100400049        1             $421.20</a:t>
            </a:r>
          </a:p>
          <a:p>
            <a:r>
              <a:rPr lang="nl-NL" sz="1600" b="1" dirty="0">
                <a:latin typeface="SAS Monospace"/>
              </a:rPr>
              <a:t>        Elke Wallstab        230100200047        1              $72.70</a:t>
            </a:r>
          </a:p>
          <a:p>
            <a:r>
              <a:rPr lang="en-US" sz="1600" b="1" dirty="0">
                <a:latin typeface="SAS Monospace"/>
              </a:rPr>
              <a:t>        David Black          220100100272        3              $68.40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Scenario: Final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/>
              <a:t>summary</a:t>
            </a:r>
            <a:r>
              <a:rPr lang="en-US" dirty="0"/>
              <a:t> data set contains a count of the orders placed by each customer. </a:t>
            </a:r>
          </a:p>
          <a:p>
            <a:pPr>
              <a:defRPr/>
            </a:pPr>
            <a:endParaRPr lang="en-US" dirty="0"/>
          </a:p>
          <a:p>
            <a:pPr indent="-457200">
              <a:defRPr/>
            </a:pPr>
            <a:r>
              <a:rPr lang="en-US" dirty="0"/>
              <a:t>Partial </a:t>
            </a:r>
            <a:r>
              <a:rPr lang="en-US" b="1" dirty="0">
                <a:latin typeface="Arial"/>
              </a:rPr>
              <a:t>summary</a:t>
            </a:r>
            <a:r>
              <a:rPr lang="en-US" dirty="0"/>
              <a:t> (42 observations total)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459BD-2961-46FE-946D-7965D6A2EB2D}" type="slidenum">
              <a:rPr lang="en-US"/>
              <a:pPr>
                <a:defRPr/>
              </a:pPr>
              <a:t>22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748553" y="2857483"/>
            <a:ext cx="7534835" cy="2149306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2"/>
            </a:solidFill>
            <a:miter lim="800000"/>
            <a:headEnd/>
            <a:tailEnd/>
          </a:ln>
          <a:extLst/>
        </p:spPr>
        <p:txBody>
          <a:bodyPr vert="horz" wrap="square" lIns="88900" tIns="88900" rIns="88900" bIns="88900" rtlCol="0" anchor="b">
            <a:spAutoFit/>
          </a:bodyPr>
          <a:lstStyle/>
          <a:p>
            <a:r>
              <a:rPr lang="en-US" sz="1600" b="1" dirty="0">
                <a:latin typeface="SAS Monospace"/>
              </a:rPr>
              <a:t>                                         Number</a:t>
            </a:r>
          </a:p>
          <a:p>
            <a:r>
              <a:rPr lang="en-US" sz="1600" b="1" dirty="0">
                <a:latin typeface="SAS Monospace"/>
              </a:rPr>
              <a:t>                 </a:t>
            </a:r>
            <a:r>
              <a:rPr lang="en-US" sz="1600" b="1" dirty="0" err="1">
                <a:latin typeface="SAS Monospace"/>
              </a:rPr>
              <a:t>Customer_Name</a:t>
            </a:r>
            <a:r>
              <a:rPr lang="en-US" sz="1600" b="1" dirty="0">
                <a:latin typeface="SAS Monospace"/>
              </a:rPr>
              <a:t>           Orders</a:t>
            </a:r>
          </a:p>
          <a:p>
            <a:endParaRPr lang="en-US" sz="1600" b="1" dirty="0">
              <a:latin typeface="SAS Monospace"/>
            </a:endParaRPr>
          </a:p>
          <a:p>
            <a:r>
              <a:rPr lang="en-US" sz="1600" b="1" dirty="0">
                <a:latin typeface="SAS Monospace"/>
              </a:rPr>
              <a:t>                 </a:t>
            </a:r>
            <a:r>
              <a:rPr lang="en-US" sz="1600" b="1" dirty="0" err="1">
                <a:latin typeface="SAS Monospace"/>
              </a:rPr>
              <a:t>Sandrina</a:t>
            </a:r>
            <a:r>
              <a:rPr lang="en-US" sz="1600" b="1" dirty="0">
                <a:latin typeface="SAS Monospace"/>
              </a:rPr>
              <a:t> </a:t>
            </a:r>
            <a:r>
              <a:rPr lang="en-US" sz="1600" b="1" dirty="0" err="1">
                <a:latin typeface="SAS Monospace"/>
              </a:rPr>
              <a:t>Stephano</a:t>
            </a:r>
            <a:r>
              <a:rPr lang="en-US" sz="1600" b="1" dirty="0">
                <a:latin typeface="SAS Monospace"/>
              </a:rPr>
              <a:t>          8</a:t>
            </a:r>
          </a:p>
          <a:p>
            <a:r>
              <a:rPr lang="en-US" sz="1600" b="1" dirty="0">
                <a:latin typeface="SAS Monospace"/>
              </a:rPr>
              <a:t>                 </a:t>
            </a:r>
            <a:r>
              <a:rPr lang="en-US" sz="1600" b="1" dirty="0" err="1">
                <a:latin typeface="SAS Monospace"/>
              </a:rPr>
              <a:t>Elke</a:t>
            </a:r>
            <a:r>
              <a:rPr lang="en-US" sz="1600" b="1" dirty="0">
                <a:latin typeface="SAS Monospace"/>
              </a:rPr>
              <a:t> </a:t>
            </a:r>
            <a:r>
              <a:rPr lang="en-US" sz="1600" b="1" dirty="0" err="1">
                <a:latin typeface="SAS Monospace"/>
              </a:rPr>
              <a:t>Wallstab</a:t>
            </a:r>
            <a:r>
              <a:rPr lang="en-US" sz="1600" b="1" dirty="0">
                <a:latin typeface="SAS Monospace"/>
              </a:rPr>
              <a:t>              1</a:t>
            </a:r>
          </a:p>
          <a:p>
            <a:r>
              <a:rPr lang="en-US" sz="1600" b="1" dirty="0">
                <a:latin typeface="SAS Monospace"/>
              </a:rPr>
              <a:t>                 David Black                5</a:t>
            </a:r>
          </a:p>
          <a:p>
            <a:r>
              <a:rPr lang="en-US" sz="1600" b="1" dirty="0">
                <a:latin typeface="SAS Monospace"/>
              </a:rPr>
              <a:t>                 Markus </a:t>
            </a:r>
            <a:r>
              <a:rPr lang="en-US" sz="1600" b="1" dirty="0" err="1">
                <a:latin typeface="SAS Monospace"/>
              </a:rPr>
              <a:t>Sepke</a:t>
            </a:r>
            <a:r>
              <a:rPr lang="en-US" sz="1600" b="1" dirty="0">
                <a:latin typeface="SAS Monospace"/>
              </a:rPr>
              <a:t>               2</a:t>
            </a:r>
          </a:p>
          <a:p>
            <a:r>
              <a:rPr lang="en-US" sz="1600" b="1" dirty="0">
                <a:latin typeface="SAS Monospace"/>
              </a:rPr>
              <a:t>                 Ulrich </a:t>
            </a:r>
            <a:r>
              <a:rPr lang="en-US" sz="1600" b="1" dirty="0" err="1">
                <a:latin typeface="SAS Monospace"/>
              </a:rPr>
              <a:t>Heyde</a:t>
            </a:r>
            <a:r>
              <a:rPr lang="en-US" sz="1600" b="1" dirty="0">
                <a:latin typeface="SAS Monospace"/>
              </a:rPr>
              <a:t>               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sashq\root\dept\PSD\GRAPHICS\Illustrations\Backgrounds\background_yellow_haze_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44" y="1676893"/>
            <a:ext cx="9077324" cy="495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"/>
          <p:cNvGrpSpPr>
            <a:grpSpLocks/>
          </p:cNvGrpSpPr>
          <p:nvPr/>
        </p:nvGrpSpPr>
        <p:grpSpPr bwMode="auto">
          <a:xfrm>
            <a:off x="5869438" y="3186363"/>
            <a:ext cx="1757212" cy="1530475"/>
            <a:chOff x="4903788" y="2682750"/>
            <a:chExt cx="1757212" cy="1530475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5387975" y="3087688"/>
              <a:ext cx="1778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387975" y="3087688"/>
              <a:ext cx="1778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>
              <a:off x="4903788" y="2682750"/>
              <a:ext cx="1757212" cy="62401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ts val="25"/>
                </a:spcBef>
                <a:spcAft>
                  <a:spcPts val="100"/>
                </a:spcAft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</a:rPr>
                <a:t>DATA step </a:t>
              </a:r>
            </a:p>
            <a:p>
              <a:pPr algn="ctr" eaLnBrk="1" hangingPunct="1">
                <a:lnSpc>
                  <a:spcPts val="2000"/>
                </a:lnSpc>
                <a:spcBef>
                  <a:spcPts val="25"/>
                </a:spcBef>
                <a:spcAft>
                  <a:spcPts val="100"/>
                </a:spcAft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</a:rPr>
                <a:t>merge</a:t>
              </a:r>
            </a:p>
          </p:txBody>
        </p:sp>
        <p:pic>
          <p:nvPicPr>
            <p:cNvPr id="18" name="Picture 3" descr="\\sashq\root\dept\cbt\Library_ec\graphics\dataStep_noShado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8563" y="3294063"/>
              <a:ext cx="1460500" cy="919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2" descr="\\sashq\root\dept\PSD\GRAPHICS\Illustrations\Arrows\arrows_tri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3267413"/>
            <a:ext cx="2346325" cy="201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Data Sets without a Common Variable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tx1"/>
              </a:buClr>
              <a:buSzTx/>
              <a:buNone/>
            </a:pPr>
            <a:r>
              <a:rPr lang="en-US" dirty="0"/>
              <a:t>You can use the DATA step to merge three or more </a:t>
            </a:r>
            <a:br>
              <a:rPr lang="en-US" dirty="0"/>
            </a:br>
            <a:r>
              <a:rPr lang="en-US" dirty="0"/>
              <a:t>SAS data sets that lack a common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1A425-91C3-4404-BE43-13BECD027D4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6868" name="Picture 5" descr="\\sashq\root\dept\PSD\GRAPHICS\Illustrations\Data\dataset_col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74" y="2705057"/>
            <a:ext cx="1171575" cy="112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L:\graphics\datas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24" y="3511692"/>
            <a:ext cx="13335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 descr="\\sashq\root\dept\PSD\GRAPHICS\Illustrations\Data\dataset_col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73" y="4222182"/>
            <a:ext cx="1171575" cy="112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42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Data Sets without a Common Variable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report is created using data from three data sets:</a:t>
            </a:r>
          </a:p>
          <a:p>
            <a:r>
              <a:rPr lang="en-US" dirty="0"/>
              <a:t>Partial PROC PRINT Output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C124C0-C111-418D-978A-F08EC3EA8D47}" type="slidenum">
              <a:rPr lang="en-US"/>
              <a:pPr>
                <a:defRPr/>
              </a:pPr>
              <a:t>24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4521200" y="3438525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4521200" y="3438525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4521200" y="3629025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4521200" y="3629025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4521200" y="3629025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185738" y="2270125"/>
            <a:ext cx="8794750" cy="29225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                           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Total_Retail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_</a:t>
            </a:r>
          </a:p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Customer_Name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     Quantity      Price     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Product_Name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                      Supplier</a:t>
            </a:r>
          </a:p>
          <a:p>
            <a:pPr>
              <a:lnSpc>
                <a:spcPct val="85000"/>
              </a:lnSpc>
            </a:pPr>
            <a:endParaRPr lang="en-US" sz="1300" b="1" dirty="0">
              <a:solidFill>
                <a:srgbClr val="000000"/>
              </a:solidFill>
              <a:latin typeface="SAS Monospac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Kyndal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Hooks           2           $69.40   Kids Sweat Round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Neck,Large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Logo   US 3298</a:t>
            </a:r>
          </a:p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Kyndal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Hooks           1           $14.30   Fleece Cuff Pant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Kid'S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            US 1303</a:t>
            </a:r>
          </a:p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Dericka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Pockran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       3           $37.80   Children's Mitten                  US 772</a:t>
            </a:r>
          </a:p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Wendell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Summersby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     1           $39.40   Bozeman Rain &amp; Storm Set           US 772</a:t>
            </a:r>
          </a:p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Sandrina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Stephano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     1           $52.50   Teen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Profleece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w/Zipper            US 772</a:t>
            </a:r>
          </a:p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Wendell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Summersby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     1           $50.40   Butch T-Shirt with V-Neck          ES 4742</a:t>
            </a:r>
          </a:p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Karen Ballinger        2          $134.00   Children's Knit Sweater            ES 4742</a:t>
            </a:r>
          </a:p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Wendell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Summersby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     2          $134.00   Children's Knit Sweater            ES 4742</a:t>
            </a:r>
          </a:p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Patricia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Bertolozzi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   1           $23.50   Strap Pants BBO                    ES 798</a:t>
            </a:r>
          </a:p>
          <a:p>
            <a:pPr>
              <a:lnSpc>
                <a:spcPct val="85000"/>
              </a:lnSpc>
            </a:pP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Kyndal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Hooks           4           $56.80   Osprey France Nylon Shorts         US 3664</a:t>
            </a:r>
          </a:p>
          <a:p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Karen Ballinger        3           $60.90   Osprey Girl's Tights               US 3664</a:t>
            </a:r>
          </a:p>
          <a:p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Karen Ballinger        2           $60.60   Logo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Coord.Children's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Sweatshirt   US 2963</a:t>
            </a:r>
          </a:p>
          <a:p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David Black            1          $117.60   Big Guy Men's </a:t>
            </a:r>
            <a:r>
              <a:rPr lang="en-US" sz="1300" b="1" dirty="0" err="1">
                <a:solidFill>
                  <a:srgbClr val="000000"/>
                </a:solidFill>
                <a:latin typeface="SAS Monospace" pitchFamily="49" charset="0"/>
              </a:rPr>
              <a:t>Clima</a:t>
            </a:r>
            <a:r>
              <a:rPr lang="en-US" sz="1300" b="1" dirty="0">
                <a:solidFill>
                  <a:srgbClr val="000000"/>
                </a:solidFill>
                <a:latin typeface="SAS Monospace" pitchFamily="49" charset="0"/>
              </a:rPr>
              <a:t> Fit Jacket     US 1303</a:t>
            </a:r>
          </a:p>
        </p:txBody>
      </p:sp>
      <p:sp>
        <p:nvSpPr>
          <p:cNvPr id="38923" name="AutoShape 10"/>
          <p:cNvSpPr>
            <a:spLocks/>
          </p:cNvSpPr>
          <p:nvPr/>
        </p:nvSpPr>
        <p:spPr bwMode="auto">
          <a:xfrm rot="5400000">
            <a:off x="6264275" y="3332163"/>
            <a:ext cx="809625" cy="4216400"/>
          </a:xfrm>
          <a:prstGeom prst="rightBrace">
            <a:avLst>
              <a:gd name="adj1" fmla="val 43399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5346485" y="5794375"/>
            <a:ext cx="2692998" cy="487313"/>
          </a:xfrm>
          <a:prstGeom prst="rect">
            <a:avLst/>
          </a:prstGeom>
          <a:gradFill flip="none" rotWithShape="1">
            <a:gsLst>
              <a:gs pos="0">
                <a:srgbClr val="DAA700"/>
              </a:gs>
              <a:gs pos="80000">
                <a:srgbClr val="FFDC00"/>
              </a:gs>
              <a:gs pos="100000">
                <a:srgbClr val="FFE000"/>
              </a:gs>
            </a:gsLst>
            <a:lin ang="16200000" scaled="1"/>
            <a:tileRect/>
          </a:gradFill>
          <a:ln w="9525">
            <a:solidFill>
              <a:srgbClr val="FFCB00"/>
            </a:solidFill>
            <a:miter lim="800000"/>
            <a:headEnd type="none" w="med" len="lg"/>
            <a:tailEnd type="none" w="med" len="lg"/>
          </a:ln>
          <a:effectLst>
            <a:outerShdw blurRad="40005" dist="22860" dir="5400000" rotWithShape="0">
              <a:scrgbClr r="0" g="0" b="0">
                <a:alpha val="35000"/>
              </a:scrgbClr>
            </a:outerShdw>
          </a:effectLst>
        </p:spPr>
        <p:txBody>
          <a:bodyPr wrap="squar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orion.product_dim</a:t>
            </a:r>
            <a:endParaRPr lang="en-US" sz="2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8925" name="AutoShape 12"/>
          <p:cNvSpPr>
            <a:spLocks/>
          </p:cNvSpPr>
          <p:nvPr/>
        </p:nvSpPr>
        <p:spPr bwMode="auto">
          <a:xfrm rot="5400000">
            <a:off x="3060701" y="4498975"/>
            <a:ext cx="817562" cy="1874837"/>
          </a:xfrm>
          <a:prstGeom prst="rightBrace">
            <a:avLst>
              <a:gd name="adj1" fmla="val 1911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2413386" y="5794375"/>
            <a:ext cx="2101537" cy="487313"/>
          </a:xfrm>
          <a:prstGeom prst="rect">
            <a:avLst/>
          </a:prstGeom>
          <a:gradFill flip="none" rotWithShape="1">
            <a:gsLst>
              <a:gs pos="0">
                <a:srgbClr val="DAA700"/>
              </a:gs>
              <a:gs pos="80000">
                <a:srgbClr val="FFDC00"/>
              </a:gs>
              <a:gs pos="100000">
                <a:srgbClr val="FFE000"/>
              </a:gs>
            </a:gsLst>
            <a:lin ang="16200000" scaled="1"/>
            <a:tileRect/>
          </a:gradFill>
          <a:ln w="9525">
            <a:solidFill>
              <a:srgbClr val="FFCB00"/>
            </a:solidFill>
            <a:miter lim="800000"/>
            <a:headEnd type="none" w="med" len="lg"/>
            <a:tailEnd type="none" w="med" len="lg"/>
          </a:ln>
          <a:effectLst>
            <a:outerShdw blurRad="40005" dist="22860" dir="5400000" rotWithShape="0">
              <a:scrgbClr r="0" g="0" b="0">
                <a:alpha val="35000"/>
              </a:scrgbClr>
            </a:outerShdw>
          </a:effec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work.order_fact</a:t>
            </a:r>
            <a:endParaRPr lang="en-US" sz="2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8927" name="AutoShape 14"/>
          <p:cNvSpPr>
            <a:spLocks/>
          </p:cNvSpPr>
          <p:nvPr/>
        </p:nvSpPr>
        <p:spPr bwMode="auto">
          <a:xfrm rot="5400000">
            <a:off x="774700" y="4524375"/>
            <a:ext cx="825500" cy="1816100"/>
          </a:xfrm>
          <a:prstGeom prst="rightBrace">
            <a:avLst>
              <a:gd name="adj1" fmla="val 18333"/>
              <a:gd name="adj2" fmla="val 50498"/>
            </a:avLst>
          </a:prstGeom>
          <a:noFill/>
          <a:ln w="19050">
            <a:solidFill>
              <a:srgbClr val="00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91991" y="5794375"/>
            <a:ext cx="2045432" cy="487313"/>
          </a:xfrm>
          <a:prstGeom prst="rect">
            <a:avLst/>
          </a:prstGeom>
          <a:gradFill flip="none" rotWithShape="1">
            <a:gsLst>
              <a:gs pos="0">
                <a:srgbClr val="DAA700"/>
              </a:gs>
              <a:gs pos="80000">
                <a:srgbClr val="FFDC00"/>
              </a:gs>
              <a:gs pos="100000">
                <a:srgbClr val="FFE000"/>
              </a:gs>
            </a:gsLst>
            <a:lin ang="16200000" scaled="1"/>
            <a:tileRect/>
          </a:gradFill>
          <a:ln w="9525">
            <a:solidFill>
              <a:srgbClr val="FFCB00"/>
            </a:solidFill>
            <a:miter lim="800000"/>
            <a:headEnd type="none" w="med" len="lg"/>
            <a:tailEnd type="none" w="med" len="lg"/>
          </a:ln>
          <a:effectLst>
            <a:outerShdw blurRad="40005" dist="22860" dir="5400000" rotWithShape="0">
              <a:scrgbClr r="0" g="0" b="0">
                <a:alpha val="35000"/>
              </a:scrgbClr>
            </a:outerShdw>
          </a:effec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orion.customer</a:t>
            </a:r>
            <a:endParaRPr lang="en-US" sz="2000" b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9.04 Short </a:t>
            </a:r>
            <a:r>
              <a:rPr lang="en-US" dirty="0"/>
              <a:t>Answer Poll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number of data sets can be merged in a single </a:t>
            </a:r>
            <a:br>
              <a:rPr lang="en-US" dirty="0"/>
            </a:br>
            <a:r>
              <a:rPr lang="en-US" dirty="0"/>
              <a:t>DATA step. However, the data sets must have a </a:t>
            </a:r>
            <a:br>
              <a:rPr lang="en-US" dirty="0"/>
            </a:br>
            <a:r>
              <a:rPr lang="en-US" dirty="0"/>
              <a:t>common variable and be sorted by that variable.</a:t>
            </a:r>
          </a:p>
          <a:p>
            <a:r>
              <a:rPr lang="en-US" dirty="0"/>
              <a:t>Do the following data sets have a common variable?</a:t>
            </a:r>
          </a:p>
          <a:p>
            <a:pPr marL="0" indent="0"/>
            <a:endParaRPr lang="en-US" dirty="0"/>
          </a:p>
        </p:txBody>
      </p:sp>
      <p:graphicFrame>
        <p:nvGraphicFramePr>
          <p:cNvPr id="4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08431"/>
              </p:ext>
            </p:extLst>
          </p:nvPr>
        </p:nvGraphicFramePr>
        <p:xfrm>
          <a:off x="6213475" y="2709863"/>
          <a:ext cx="2746375" cy="3141663"/>
        </p:xfrm>
        <a:graphic>
          <a:graphicData uri="http://schemas.openxmlformats.org/drawingml/2006/table">
            <a:tbl>
              <a:tblPr/>
              <a:tblGrid>
                <a:gridCol w="274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orion.product_dim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Product_Line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Product_Category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Product_Group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Product_Name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Supplier_Country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Supplier_Name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Supplier_ID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23341"/>
              </p:ext>
            </p:extLst>
          </p:nvPr>
        </p:nvGraphicFramePr>
        <p:xfrm>
          <a:off x="3551238" y="2709863"/>
          <a:ext cx="2328862" cy="3806825"/>
        </p:xfrm>
        <a:graphic>
          <a:graphicData uri="http://schemas.openxmlformats.org/drawingml/2006/table">
            <a:tbl>
              <a:tblPr/>
              <a:tblGrid>
                <a:gridCol w="2328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work.order_fact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Employee_ID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Street_ID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Order_Date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Delivery_Date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Order_ID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Order_Type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Quantity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...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Group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97489"/>
              </p:ext>
            </p:extLst>
          </p:nvPr>
        </p:nvGraphicFramePr>
        <p:xfrm>
          <a:off x="182562" y="2711450"/>
          <a:ext cx="3017837" cy="3806825"/>
        </p:xfrm>
        <a:graphic>
          <a:graphicData uri="http://schemas.openxmlformats.org/drawingml/2006/table">
            <a:tbl>
              <a:tblPr/>
              <a:tblGrid>
                <a:gridCol w="301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orion.customer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Country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Gender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Personal_ID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Customer_Name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Customer_FirstName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Customer_LastName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Birth_Date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Customer_Address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...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9.04 Short </a:t>
            </a:r>
            <a:r>
              <a:rPr lang="en-US" dirty="0"/>
              <a:t>Answer Poll – Correct Answer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following data sets have a common variable? </a:t>
            </a:r>
            <a:br>
              <a:rPr lang="en-US" dirty="0"/>
            </a:br>
            <a:r>
              <a:rPr lang="en-US" b="1" dirty="0"/>
              <a:t>No, these data sets do not share one common variable. Therefore, they cannot be combined in a single DATA step.</a:t>
            </a:r>
          </a:p>
          <a:p>
            <a:endParaRPr lang="en-US" dirty="0"/>
          </a:p>
          <a:p>
            <a:pPr marL="0" indent="0"/>
            <a:endParaRPr lang="en-US" dirty="0"/>
          </a:p>
        </p:txBody>
      </p:sp>
      <p:graphicFrame>
        <p:nvGraphicFramePr>
          <p:cNvPr id="4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08431"/>
              </p:ext>
            </p:extLst>
          </p:nvPr>
        </p:nvGraphicFramePr>
        <p:xfrm>
          <a:off x="6213475" y="2709863"/>
          <a:ext cx="2746375" cy="3141663"/>
        </p:xfrm>
        <a:graphic>
          <a:graphicData uri="http://schemas.openxmlformats.org/drawingml/2006/table">
            <a:tbl>
              <a:tblPr/>
              <a:tblGrid>
                <a:gridCol w="274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orion.product_dim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Product_Line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Product_Category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Product_Group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Product_Name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Supplier_Country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Supplier_Name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Supplier_ID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23341"/>
              </p:ext>
            </p:extLst>
          </p:nvPr>
        </p:nvGraphicFramePr>
        <p:xfrm>
          <a:off x="3551238" y="2709863"/>
          <a:ext cx="2328862" cy="3806825"/>
        </p:xfrm>
        <a:graphic>
          <a:graphicData uri="http://schemas.openxmlformats.org/drawingml/2006/table">
            <a:tbl>
              <a:tblPr/>
              <a:tblGrid>
                <a:gridCol w="2328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work.order_fact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Employee_ID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Street_ID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Order_Date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Delivery_Date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Order_ID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Order_Type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Quantity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...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Group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97489"/>
              </p:ext>
            </p:extLst>
          </p:nvPr>
        </p:nvGraphicFramePr>
        <p:xfrm>
          <a:off x="182562" y="2711450"/>
          <a:ext cx="3017837" cy="3806825"/>
        </p:xfrm>
        <a:graphic>
          <a:graphicData uri="http://schemas.openxmlformats.org/drawingml/2006/table">
            <a:tbl>
              <a:tblPr/>
              <a:tblGrid>
                <a:gridCol w="301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orion.customer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Country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Gender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Personal_ID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Customer_Name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Customer_FirstName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Customer_LastName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Birth_Date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Customer_Address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...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9834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 Common Variable: Step 1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99E5C-F373-44BC-8C95-A7CF6AB227CE}" type="slidenum">
              <a:rPr lang="en-US"/>
              <a:pPr>
                <a:defRPr/>
              </a:pPr>
              <a:t>27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685800" y="1901825"/>
            <a:ext cx="7464425" cy="41306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200" b="1" dirty="0" err="1">
                <a:latin typeface="Courier New" pitchFamily="49" charset="0"/>
              </a:rPr>
              <a:t>proc</a:t>
            </a:r>
            <a:r>
              <a:rPr lang="en-US" sz="2200" b="1" dirty="0">
                <a:latin typeface="Courier New" pitchFamily="49" charset="0"/>
              </a:rPr>
              <a:t> sort data=</a:t>
            </a:r>
            <a:r>
              <a:rPr lang="en-US" sz="2200" b="1" dirty="0" err="1">
                <a:latin typeface="Courier New" pitchFamily="49" charset="0"/>
              </a:rPr>
              <a:t>orion.order_fact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       out=</a:t>
            </a:r>
            <a:r>
              <a:rPr lang="en-US" sz="2200" b="1" dirty="0" err="1">
                <a:latin typeface="Courier New" pitchFamily="49" charset="0"/>
              </a:rPr>
              <a:t>work.order_fact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by </a:t>
            </a:r>
            <a:r>
              <a:rPr lang="en-US" sz="2200" b="1" dirty="0" err="1">
                <a:latin typeface="Courier New" pitchFamily="49" charset="0"/>
              </a:rPr>
              <a:t>Customer_ID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where year(</a:t>
            </a:r>
            <a:r>
              <a:rPr lang="en-US" sz="2200" b="1" dirty="0" err="1">
                <a:latin typeface="Courier New" pitchFamily="49" charset="0"/>
              </a:rPr>
              <a:t>Order_Date</a:t>
            </a:r>
            <a:r>
              <a:rPr lang="en-US" sz="2200" b="1" dirty="0">
                <a:latin typeface="Courier New" pitchFamily="49" charset="0"/>
              </a:rPr>
              <a:t>)=2007;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run;</a:t>
            </a:r>
          </a:p>
          <a:p>
            <a:pPr>
              <a:lnSpc>
                <a:spcPct val="85000"/>
              </a:lnSpc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data </a:t>
            </a:r>
            <a:r>
              <a:rPr lang="en-US" sz="2200" b="1" dirty="0" err="1">
                <a:latin typeface="Courier New" pitchFamily="49" charset="0"/>
              </a:rPr>
              <a:t>CustOrd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merge </a:t>
            </a:r>
            <a:r>
              <a:rPr lang="en-US" sz="2200" b="1" dirty="0" err="1">
                <a:latin typeface="Courier New" pitchFamily="49" charset="0"/>
              </a:rPr>
              <a:t>orion.customer</a:t>
            </a:r>
            <a:r>
              <a:rPr lang="en-US" sz="2200" b="1" dirty="0">
                <a:latin typeface="Courier New" pitchFamily="49" charset="0"/>
              </a:rPr>
              <a:t>(in=</a:t>
            </a:r>
            <a:r>
              <a:rPr lang="en-US" sz="2200" b="1" dirty="0" err="1">
                <a:latin typeface="Courier New" pitchFamily="49" charset="0"/>
              </a:rPr>
              <a:t>cust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      </a:t>
            </a:r>
            <a:r>
              <a:rPr lang="en-US" sz="2200" b="1" dirty="0" err="1">
                <a:latin typeface="Courier New" pitchFamily="49" charset="0"/>
              </a:rPr>
              <a:t>work.order_fact</a:t>
            </a:r>
            <a:r>
              <a:rPr lang="en-US" sz="2200" b="1" dirty="0">
                <a:latin typeface="Courier New" pitchFamily="49" charset="0"/>
              </a:rPr>
              <a:t>(in=order);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by </a:t>
            </a:r>
            <a:r>
              <a:rPr lang="en-US" sz="2200" b="1" dirty="0" err="1">
                <a:latin typeface="Courier New" pitchFamily="49" charset="0"/>
              </a:rPr>
              <a:t>Customer_ID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if </a:t>
            </a:r>
            <a:r>
              <a:rPr lang="en-US" sz="2200" b="1" dirty="0" err="1">
                <a:latin typeface="Courier New" pitchFamily="49" charset="0"/>
              </a:rPr>
              <a:t>cust</a:t>
            </a:r>
            <a:r>
              <a:rPr lang="en-US" sz="2200" b="1" dirty="0">
                <a:latin typeface="Courier New" pitchFamily="49" charset="0"/>
              </a:rPr>
              <a:t>=1 and order=1;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keep </a:t>
            </a:r>
            <a:r>
              <a:rPr lang="en-US" sz="2200" b="1" dirty="0" err="1">
                <a:latin typeface="Courier New" pitchFamily="49" charset="0"/>
              </a:rPr>
              <a:t>Customer_ID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Customer_Name</a:t>
            </a:r>
            <a:r>
              <a:rPr lang="en-US" sz="2200" b="1" dirty="0">
                <a:latin typeface="Courier New" pitchFamily="49" charset="0"/>
              </a:rPr>
              <a:t> Quantity 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     </a:t>
            </a:r>
            <a:r>
              <a:rPr lang="en-US" sz="2200" b="1" dirty="0" err="1">
                <a:latin typeface="Courier New" pitchFamily="49" charset="0"/>
              </a:rPr>
              <a:t>Total_Retail_Price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Product_ID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run;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/>
              <a:t>p209d03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4932363" y="4116388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4932363" y="4116388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595938" y="3100388"/>
            <a:ext cx="3070984" cy="795337"/>
          </a:xfrm>
          <a:prstGeom prst="rect">
            <a:avLst/>
          </a:prstGeom>
          <a:gradFill flip="none" rotWithShape="1">
            <a:gsLst>
              <a:gs pos="0">
                <a:srgbClr val="DAA700"/>
              </a:gs>
              <a:gs pos="80000">
                <a:srgbClr val="FFDC00"/>
              </a:gs>
              <a:gs pos="100000">
                <a:srgbClr val="FFE000"/>
              </a:gs>
            </a:gsLst>
            <a:lin ang="16200000" scaled="1"/>
            <a:tileRect/>
          </a:gradFill>
          <a:ln w="9525">
            <a:solidFill>
              <a:srgbClr val="FFCB00"/>
            </a:solidFill>
            <a:miter lim="800000"/>
            <a:headEnd type="none" w="med" len="lg"/>
            <a:tailEnd type="none" w="med" len="lg"/>
          </a:ln>
          <a:effectLst>
            <a:outerShdw blurRad="40005" dist="22860" dir="5400000" rotWithShape="0">
              <a:scrgbClr r="0" g="0" b="0">
                <a:alpha val="35000"/>
              </a:scrgbClr>
            </a:outerShdw>
          </a:effectLst>
        </p:spPr>
        <p:txBody>
          <a:bodyPr wrap="squar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orion.customer</a:t>
            </a:r>
            <a:r>
              <a:rPr lang="en-US" sz="2000" dirty="0">
                <a:solidFill>
                  <a:srgbClr val="000000"/>
                </a:solidFill>
              </a:rPr>
              <a:t> is in order by </a:t>
            </a:r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Customer_ID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14363" y="909638"/>
            <a:ext cx="7894637" cy="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Merge </a:t>
            </a:r>
            <a:r>
              <a:rPr lang="en-US" b="1" dirty="0" err="1">
                <a:latin typeface="+mn-lt"/>
              </a:rPr>
              <a:t>orion.customer</a:t>
            </a:r>
            <a:r>
              <a:rPr lang="en-US" dirty="0"/>
              <a:t> and </a:t>
            </a:r>
            <a:r>
              <a:rPr lang="en-US" b="1" dirty="0" err="1">
                <a:latin typeface="+mn-lt"/>
              </a:rPr>
              <a:t>work.order_fact</a:t>
            </a:r>
            <a:r>
              <a:rPr lang="en-US" dirty="0"/>
              <a:t> by </a:t>
            </a:r>
            <a:r>
              <a:rPr lang="en-US" b="1" dirty="0" err="1">
                <a:latin typeface="+mn-lt"/>
              </a:rPr>
              <a:t>Customer_ID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 Common Variable: Step 2</a:t>
            </a:r>
          </a:p>
        </p:txBody>
      </p:sp>
      <p:sp>
        <p:nvSpPr>
          <p:cNvPr id="43011" name="Rectangle 13"/>
          <p:cNvSpPr>
            <a:spLocks noGrp="1" noChangeArrowheads="1"/>
          </p:cNvSpPr>
          <p:nvPr>
            <p:ph idx="1"/>
          </p:nvPr>
        </p:nvSpPr>
        <p:spPr>
          <a:xfrm>
            <a:off x="685800" y="1074738"/>
            <a:ext cx="8149856" cy="4264025"/>
          </a:xfrm>
        </p:spPr>
        <p:txBody>
          <a:bodyPr/>
          <a:lstStyle/>
          <a:p>
            <a:pPr>
              <a:buClrTx/>
              <a:buFontTx/>
              <a:buNone/>
            </a:pPr>
            <a:r>
              <a:rPr lang="en-US" dirty="0"/>
              <a:t>Merge the results of step 1, </a:t>
            </a:r>
            <a:r>
              <a:rPr lang="en-US" b="1" dirty="0" err="1"/>
              <a:t>CustOrd</a:t>
            </a:r>
            <a:r>
              <a:rPr lang="en-US" dirty="0"/>
              <a:t>, with </a:t>
            </a:r>
            <a:r>
              <a:rPr lang="en-US" b="1" dirty="0" err="1"/>
              <a:t>orion.product_dim</a:t>
            </a:r>
            <a:r>
              <a:rPr lang="en-US" dirty="0"/>
              <a:t> by </a:t>
            </a:r>
            <a:r>
              <a:rPr lang="en-US" b="1" dirty="0" err="1"/>
              <a:t>Product_ID</a:t>
            </a:r>
            <a:r>
              <a:rPr lang="en-US" dirty="0"/>
              <a:t>.</a:t>
            </a:r>
          </a:p>
          <a:p>
            <a:endParaRPr lang="en-US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D6008-E8B2-470A-B443-A1E5ADFFF5B2}" type="slidenum">
              <a:rPr lang="en-US"/>
              <a:pPr>
                <a:defRPr/>
              </a:pPr>
              <a:t>28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188913" y="2133600"/>
            <a:ext cx="8789988" cy="38338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200" b="1" dirty="0" err="1">
                <a:latin typeface="Courier New" pitchFamily="49" charset="0"/>
              </a:rPr>
              <a:t>proc</a:t>
            </a:r>
            <a:r>
              <a:rPr lang="en-US" sz="2200" b="1" dirty="0">
                <a:latin typeface="Courier New" pitchFamily="49" charset="0"/>
              </a:rPr>
              <a:t> sort data=</a:t>
            </a:r>
            <a:r>
              <a:rPr lang="en-US" sz="2200" b="1" dirty="0" err="1">
                <a:latin typeface="Courier New" pitchFamily="49" charset="0"/>
              </a:rPr>
              <a:t>CustOrd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by </a:t>
            </a:r>
            <a:r>
              <a:rPr lang="en-US" sz="2200" b="1" dirty="0" err="1">
                <a:latin typeface="Courier New" pitchFamily="49" charset="0"/>
              </a:rPr>
              <a:t>Product_ID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run;</a:t>
            </a:r>
          </a:p>
          <a:p>
            <a:pPr>
              <a:lnSpc>
                <a:spcPct val="85000"/>
              </a:lnSpc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data </a:t>
            </a:r>
            <a:r>
              <a:rPr lang="en-US" sz="2200" b="1" dirty="0" err="1">
                <a:latin typeface="Courier New" pitchFamily="49" charset="0"/>
              </a:rPr>
              <a:t>CustOrdProd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merge </a:t>
            </a:r>
            <a:r>
              <a:rPr lang="en-US" sz="2200" b="1" dirty="0" err="1">
                <a:latin typeface="Courier New" pitchFamily="49" charset="0"/>
              </a:rPr>
              <a:t>CustOrd</a:t>
            </a:r>
            <a:r>
              <a:rPr lang="en-US" sz="2200" b="1" dirty="0">
                <a:latin typeface="Courier New" pitchFamily="49" charset="0"/>
              </a:rPr>
              <a:t>(in=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</a:rPr>
              <a:t>ord</a:t>
            </a:r>
            <a:r>
              <a:rPr lang="en-US" sz="2200" b="1" dirty="0"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      </a:t>
            </a:r>
            <a:r>
              <a:rPr lang="en-US" sz="2200" b="1" dirty="0" err="1">
                <a:latin typeface="Courier New" pitchFamily="49" charset="0"/>
              </a:rPr>
              <a:t>orion.product_dim</a:t>
            </a:r>
            <a:r>
              <a:rPr lang="en-US" sz="2200" b="1" dirty="0">
                <a:latin typeface="Courier New" pitchFamily="49" charset="0"/>
              </a:rPr>
              <a:t>(in=prod);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by </a:t>
            </a:r>
            <a:r>
              <a:rPr lang="en-US" sz="2200" b="1" dirty="0" err="1">
                <a:latin typeface="Courier New" pitchFamily="49" charset="0"/>
              </a:rPr>
              <a:t>Product_ID</a:t>
            </a:r>
            <a:r>
              <a:rPr lang="en-US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if </a:t>
            </a:r>
            <a:r>
              <a:rPr lang="en-US" sz="2200" b="1" dirty="0" err="1">
                <a:latin typeface="Courier New" pitchFamily="49" charset="0"/>
              </a:rPr>
              <a:t>ord</a:t>
            </a:r>
            <a:r>
              <a:rPr lang="en-US" sz="2200" b="1" dirty="0">
                <a:latin typeface="Courier New" pitchFamily="49" charset="0"/>
              </a:rPr>
              <a:t>=1 and prod=1;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Supplier=</a:t>
            </a:r>
            <a:r>
              <a:rPr lang="en-US" sz="2200" b="1" dirty="0" err="1">
                <a:latin typeface="Courier New" pitchFamily="49" charset="0"/>
              </a:rPr>
              <a:t>catx</a:t>
            </a:r>
            <a:r>
              <a:rPr lang="en-US" sz="2200" b="1" dirty="0">
                <a:latin typeface="Courier New" pitchFamily="49" charset="0"/>
              </a:rPr>
              <a:t>(' ',</a:t>
            </a:r>
            <a:r>
              <a:rPr lang="en-US" sz="2200" b="1" dirty="0" err="1">
                <a:latin typeface="Courier New" pitchFamily="49" charset="0"/>
              </a:rPr>
              <a:t>Supplier_Country,Supplier_ID</a:t>
            </a:r>
            <a:r>
              <a:rPr lang="en-US" sz="2200" b="1" dirty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keep </a:t>
            </a:r>
            <a:r>
              <a:rPr lang="en-US" sz="2200" b="1" dirty="0" err="1">
                <a:latin typeface="Courier New" pitchFamily="49" charset="0"/>
              </a:rPr>
              <a:t>Customer_Name</a:t>
            </a:r>
            <a:r>
              <a:rPr lang="en-US" sz="2200" b="1" dirty="0">
                <a:latin typeface="Courier New" pitchFamily="49" charset="0"/>
              </a:rPr>
              <a:t> Quantity 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        </a:t>
            </a:r>
            <a:r>
              <a:rPr lang="en-US" sz="2200" b="1" dirty="0" err="1">
                <a:latin typeface="Courier New" pitchFamily="49" charset="0"/>
              </a:rPr>
              <a:t>Total_Retail_Price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Product_Name</a:t>
            </a:r>
            <a:r>
              <a:rPr lang="en-US" sz="2200" b="1" dirty="0">
                <a:latin typeface="Courier New" pitchFamily="49" charset="0"/>
              </a:rPr>
              <a:t> Supplier;</a:t>
            </a:r>
          </a:p>
          <a:p>
            <a:pPr>
              <a:lnSpc>
                <a:spcPct val="85000"/>
              </a:lnSpc>
            </a:pPr>
            <a:r>
              <a:rPr lang="en-US" sz="2200" b="1" dirty="0">
                <a:latin typeface="Courier New" pitchFamily="49" charset="0"/>
              </a:rPr>
              <a:t>run;</a:t>
            </a: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/>
              <a:t>p209d03</a:t>
            </a: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4462463" y="4679950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4462463" y="4679950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4462463" y="4679950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5767388" y="2605088"/>
            <a:ext cx="2806769" cy="795337"/>
          </a:xfrm>
          <a:prstGeom prst="rect">
            <a:avLst/>
          </a:prstGeom>
          <a:gradFill flip="none" rotWithShape="1">
            <a:gsLst>
              <a:gs pos="0">
                <a:srgbClr val="DAA700"/>
              </a:gs>
              <a:gs pos="80000">
                <a:srgbClr val="FFDC00"/>
              </a:gs>
              <a:gs pos="100000">
                <a:srgbClr val="FFE000"/>
              </a:gs>
            </a:gsLst>
            <a:lin ang="16200000" scaled="1"/>
            <a:tileRect/>
          </a:gradFill>
          <a:ln w="9525">
            <a:solidFill>
              <a:srgbClr val="FFCB00"/>
            </a:solidFill>
            <a:miter lim="800000"/>
            <a:headEnd type="none" w="med" len="lg"/>
            <a:tailEnd type="none" w="med" len="lg"/>
          </a:ln>
          <a:effectLst>
            <a:outerShdw blurRad="40005" dist="22860" dir="5400000" rotWithShape="0">
              <a:scrgbClr r="0" g="0" b="0">
                <a:alpha val="35000"/>
              </a:scrgbClr>
            </a:outerShdw>
          </a:effectLst>
        </p:spPr>
        <p:txBody>
          <a:bodyPr wrap="squar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Product_dim</a:t>
            </a:r>
            <a:r>
              <a:rPr lang="en-US" sz="2000" dirty="0">
                <a:solidFill>
                  <a:srgbClr val="000000"/>
                </a:solidFill>
              </a:rPr>
              <a:t> is in order by </a:t>
            </a:r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Product_ID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emoTitle"/>
          <p:cNvSpPr>
            <a:spLocks noGrp="1"/>
          </p:cNvSpPr>
          <p:nvPr>
            <p:ph type="title"/>
          </p:nvPr>
        </p:nvSpPr>
        <p:spPr>
          <a:xfrm>
            <a:off x="2197100" y="1466850"/>
            <a:ext cx="4895850" cy="5969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Performing a Match-Merge on Data Sets That Lack a Common Variable</a:t>
            </a:r>
          </a:p>
        </p:txBody>
      </p:sp>
      <p:pic>
        <p:nvPicPr>
          <p:cNvPr id="8195" name="Picture 3" descr="C:\Users\kaperk\Desktop\CDS_slides\PNG\dem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309688"/>
            <a:ext cx="1563688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DemoText"/>
          <p:cNvSpPr txBox="1">
            <a:spLocks/>
          </p:cNvSpPr>
          <p:nvPr/>
        </p:nvSpPr>
        <p:spPr bwMode="auto">
          <a:xfrm>
            <a:off x="2227263" y="3369797"/>
            <a:ext cx="5053012" cy="227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600"/>
              </a:lnSpc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This demonstration illustrates match-merging three data sets that lack on common variable.</a:t>
            </a:r>
            <a:endParaRPr lang="en-US" dirty="0"/>
          </a:p>
        </p:txBody>
      </p:sp>
      <p:pic>
        <p:nvPicPr>
          <p:cNvPr id="8197" name="Picture 6" descr="C:\Users\kaperk\Desktop\CDS_slides\PNG\blank_str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5" t="12370" r="-19395" b="-720"/>
          <a:stretch>
            <a:fillRect/>
          </a:stretch>
        </p:blipFill>
        <p:spPr bwMode="auto">
          <a:xfrm>
            <a:off x="2227263" y="2941172"/>
            <a:ext cx="73263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rogram Name"/>
          <p:cNvSpPr txBox="1"/>
          <p:nvPr/>
        </p:nvSpPr>
        <p:spPr>
          <a:xfrm>
            <a:off x="7931150" y="6324600"/>
            <a:ext cx="1003801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US" sz="1600" b="1" dirty="0"/>
              <a:t>p209d03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83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\\sashq\root\dept\PSD\GRAPHICS\Illustrations\Backgrounds\background_yellow_haze_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635" y="1784732"/>
            <a:ext cx="9344024" cy="46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Match-Merging (Review)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8600" cy="1281112"/>
          </a:xfrm>
        </p:spPr>
        <p:txBody>
          <a:bodyPr/>
          <a:lstStyle/>
          <a:p>
            <a:r>
              <a:rPr lang="en-US" i="1" dirty="0"/>
              <a:t>Match-merging</a:t>
            </a:r>
            <a:r>
              <a:rPr lang="en-US" dirty="0"/>
              <a:t> combines observations from one or more SAS data sets into a single observation in a new data set, based on the values of one or more common variables.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4C9D24-CC0A-4638-A9EF-D41198973A05}" type="slidenum">
              <a:rPr lang="en-US"/>
              <a:pPr>
                <a:defRPr/>
              </a:pPr>
              <a:t>3</a:t>
            </a:fld>
            <a:endParaRPr lang="en-US" b="0" dirty="0">
              <a:latin typeface="Times New Roman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191072" y="3407858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4191072" y="3407858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0" y="2399974"/>
            <a:ext cx="239799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square" lIns="88900" tIns="88900" rIns="88900" bIns="88900">
            <a:spAutoFit/>
          </a:bodyPr>
          <a:lstStyle>
            <a:lvl1pPr defTabSz="652463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52463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52463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52463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52463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524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524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524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524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50" b="1" kern="0" dirty="0" err="1">
                <a:solidFill>
                  <a:srgbClr val="000000"/>
                </a:solidFill>
                <a:latin typeface="Arial"/>
              </a:rPr>
              <a:t>orion.customer</a:t>
            </a:r>
            <a:endParaRPr lang="en-US" sz="2350" b="1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79" name="Picture 2" descr="L:\graphics\arrow_sw_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2928">
            <a:off x="4217039" y="3453756"/>
            <a:ext cx="800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98504" y="2399973"/>
            <a:ext cx="2481118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square" lIns="88900" tIns="88900" rIns="88900" bIns="88900">
            <a:spAutoFit/>
          </a:bodyPr>
          <a:lstStyle>
            <a:lvl1pPr defTabSz="652463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52463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52463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52463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52463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524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524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524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524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50" b="1" kern="0" dirty="0" err="1">
                <a:solidFill>
                  <a:srgbClr val="000000"/>
                </a:solidFill>
                <a:latin typeface="Arial"/>
              </a:rPr>
              <a:t>work.order_fact</a:t>
            </a:r>
            <a:endParaRPr lang="en-US" sz="2350" b="1" kern="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56139" y="3179309"/>
            <a:ext cx="1496216" cy="1236062"/>
            <a:chOff x="5567776" y="2766466"/>
            <a:chExt cx="1496216" cy="1236062"/>
          </a:xfrm>
        </p:grpSpPr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>
              <a:off x="5567776" y="2766466"/>
              <a:ext cx="1496216" cy="4187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25"/>
                </a:spcBef>
                <a:spcAft>
                  <a:spcPct val="17000"/>
                </a:spcAft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</a:rPr>
                <a:t>DATA step</a:t>
              </a:r>
            </a:p>
          </p:txBody>
        </p:sp>
        <p:pic>
          <p:nvPicPr>
            <p:cNvPr id="7183" name="Picture 3" descr="\\sashq\root\dept\cbt\Library_ec\graphics\dataStep_noShado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700" y="3169330"/>
              <a:ext cx="1307236" cy="83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4" name="Picture 2" descr="L:\graphics\arrow_sw_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9126">
            <a:off x="6314093" y="3915087"/>
            <a:ext cx="800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 descr="L:\graphics\arrow_bl_rt_lf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02" y="3323178"/>
            <a:ext cx="1010015" cy="2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6450955" y="4284998"/>
            <a:ext cx="2529831" cy="1923704"/>
            <a:chOff x="1452928" y="4411672"/>
            <a:chExt cx="2529831" cy="1923704"/>
          </a:xfrm>
        </p:grpSpPr>
        <p:grpSp>
          <p:nvGrpSpPr>
            <p:cNvPr id="7169" name="Group 7168"/>
            <p:cNvGrpSpPr/>
            <p:nvPr/>
          </p:nvGrpSpPr>
          <p:grpSpPr>
            <a:xfrm>
              <a:off x="1452928" y="4411672"/>
              <a:ext cx="2529831" cy="1923704"/>
              <a:chOff x="1452928" y="4411672"/>
              <a:chExt cx="2529831" cy="1923704"/>
            </a:xfrm>
          </p:grpSpPr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1452928" y="4411672"/>
                <a:ext cx="2529831" cy="549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</a:extLst>
            </p:spPr>
            <p:txBody>
              <a:bodyPr wrap="square" lIns="88900" tIns="88900" rIns="88900" bIns="88900">
                <a:spAutoFit/>
              </a:bodyPr>
              <a:lstStyle>
                <a:lvl1pPr defTabSz="652463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652463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652463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652463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652463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6524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6524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6524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6524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 kern="0" dirty="0" err="1">
                    <a:solidFill>
                      <a:srgbClr val="000000"/>
                    </a:solidFill>
                    <a:latin typeface="Arial"/>
                  </a:rPr>
                  <a:t>work.CustOrd</a:t>
                </a:r>
                <a:endParaRPr lang="en-US" sz="2400" b="1" kern="0" dirty="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502754" y="4989892"/>
                <a:ext cx="1390650" cy="1345484"/>
                <a:chOff x="3086656" y="2903445"/>
                <a:chExt cx="1390650" cy="1352550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656" y="2903445"/>
                  <a:ext cx="1390650" cy="1352550"/>
                </a:xfrm>
                <a:prstGeom prst="rect">
                  <a:avLst/>
                </a:prstGeom>
              </p:spPr>
            </p:pic>
            <p:sp>
              <p:nvSpPr>
                <p:cNvPr id="51" name="Rectangle 50"/>
                <p:cNvSpPr/>
                <p:nvPr/>
              </p:nvSpPr>
              <p:spPr bwMode="auto">
                <a:xfrm>
                  <a:off x="3899274" y="3140033"/>
                  <a:ext cx="233685" cy="983712"/>
                </a:xfrm>
                <a:prstGeom prst="rect">
                  <a:avLst/>
                </a:prstGeom>
                <a:solidFill>
                  <a:srgbClr val="FF0000">
                    <a:alpha val="34000"/>
                  </a:srgb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88900" tIns="88900" rIns="88900" bIns="889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4132959" y="3111564"/>
                  <a:ext cx="235384" cy="890964"/>
                </a:xfrm>
                <a:prstGeom prst="rect">
                  <a:avLst/>
                </a:prstGeom>
                <a:solidFill>
                  <a:srgbClr val="FF0000">
                    <a:alpha val="34000"/>
                  </a:srgb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88900" tIns="88900" rIns="88900" bIns="889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 bwMode="auto">
                <a:xfrm>
                  <a:off x="3657657" y="3110847"/>
                  <a:ext cx="239918" cy="1012897"/>
                </a:xfrm>
                <a:prstGeom prst="rect">
                  <a:avLst/>
                </a:prstGeom>
                <a:solidFill>
                  <a:srgbClr val="FF0000">
                    <a:alpha val="34000"/>
                  </a:srgb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88900" tIns="88900" rIns="88900" bIns="889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3446585" y="3121667"/>
                  <a:ext cx="211071" cy="1012897"/>
                </a:xfrm>
                <a:prstGeom prst="rect">
                  <a:avLst/>
                </a:prstGeom>
                <a:solidFill>
                  <a:srgbClr val="FF0000">
                    <a:alpha val="34000"/>
                  </a:srgb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88900" tIns="88900" rIns="88900" bIns="889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3191246" y="3165751"/>
                  <a:ext cx="223011" cy="954397"/>
                </a:xfrm>
                <a:prstGeom prst="rect">
                  <a:avLst/>
                </a:prstGeom>
                <a:solidFill>
                  <a:srgbClr val="FFFF00">
                    <a:alpha val="34000"/>
                  </a:srgb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88900" tIns="88900" rIns="88900" bIns="889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362" y="4989892"/>
                <a:ext cx="1390650" cy="1345484"/>
              </a:xfrm>
              <a:prstGeom prst="rect">
                <a:avLst/>
              </a:prstGeom>
            </p:spPr>
          </p:pic>
          <p:sp>
            <p:nvSpPr>
              <p:cNvPr id="48" name="Rectangle 47"/>
              <p:cNvSpPr/>
              <p:nvPr/>
            </p:nvSpPr>
            <p:spPr bwMode="auto">
              <a:xfrm>
                <a:off x="1659674" y="5250828"/>
                <a:ext cx="256247" cy="932097"/>
              </a:xfrm>
              <a:prstGeom prst="rect">
                <a:avLst/>
              </a:prstGeom>
              <a:solidFill>
                <a:srgbClr val="FFFF00">
                  <a:alpha val="34000"/>
                </a:srgb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88900" tIns="88900" rIns="88900" bIns="889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2984" y="4979679"/>
                <a:ext cx="362522" cy="1277458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7752" y="4977575"/>
                <a:ext cx="428935" cy="1277458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2242" y="4972749"/>
                <a:ext cx="434526" cy="1277458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8257" y="4982374"/>
                <a:ext cx="389988" cy="1277458"/>
              </a:xfrm>
              <a:prstGeom prst="rect">
                <a:avLst/>
              </a:prstGeom>
            </p:spPr>
          </p:pic>
        </p:grpSp>
        <p:sp>
          <p:nvSpPr>
            <p:cNvPr id="47" name="Rectangle 46"/>
            <p:cNvSpPr/>
            <p:nvPr/>
          </p:nvSpPr>
          <p:spPr bwMode="auto">
            <a:xfrm>
              <a:off x="1915229" y="5218631"/>
              <a:ext cx="914650" cy="1038506"/>
            </a:xfrm>
            <a:prstGeom prst="rect">
              <a:avLst/>
            </a:prstGeom>
            <a:solidFill>
              <a:srgbClr val="00B0F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27919" y="2806590"/>
            <a:ext cx="1390650" cy="1352550"/>
            <a:chOff x="97835" y="3156209"/>
            <a:chExt cx="1390650" cy="135255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5" y="3156209"/>
              <a:ext cx="1390650" cy="1352550"/>
            </a:xfrm>
            <a:prstGeom prst="rect">
              <a:avLst/>
            </a:prstGeom>
          </p:spPr>
        </p:pic>
        <p:sp>
          <p:nvSpPr>
            <p:cNvPr id="95" name="Rectangle 94"/>
            <p:cNvSpPr/>
            <p:nvPr/>
          </p:nvSpPr>
          <p:spPr bwMode="auto">
            <a:xfrm>
              <a:off x="1136705" y="3382257"/>
              <a:ext cx="243474" cy="810751"/>
            </a:xfrm>
            <a:prstGeom prst="rect">
              <a:avLst/>
            </a:prstGeom>
            <a:solidFill>
              <a:srgbClr val="00B0F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73470" y="3392361"/>
              <a:ext cx="702577" cy="954397"/>
            </a:xfrm>
            <a:prstGeom prst="rect">
              <a:avLst/>
            </a:prstGeom>
            <a:solidFill>
              <a:srgbClr val="00B0F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47009" y="3402465"/>
              <a:ext cx="223011" cy="954397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906026" y="2839010"/>
            <a:ext cx="1390650" cy="1352550"/>
            <a:chOff x="2391121" y="3167482"/>
            <a:chExt cx="1390650" cy="1352550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121" y="3167482"/>
              <a:ext cx="1390650" cy="1352550"/>
            </a:xfrm>
            <a:prstGeom prst="rect">
              <a:avLst/>
            </a:prstGeom>
          </p:spPr>
        </p:pic>
        <p:sp>
          <p:nvSpPr>
            <p:cNvPr id="100" name="Rectangle 99"/>
            <p:cNvSpPr/>
            <p:nvPr/>
          </p:nvSpPr>
          <p:spPr bwMode="auto">
            <a:xfrm>
              <a:off x="2495711" y="3429788"/>
              <a:ext cx="265157" cy="954397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748483" y="3396295"/>
              <a:ext cx="693558" cy="983712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3446747" y="3394532"/>
              <a:ext cx="235384" cy="890964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64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C:\Users\kaperk\Desktop\CDS_slides\PNG\Questions_sli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635125"/>
            <a:ext cx="66548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9348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\\sashq\root\dept\PSD\GRAPHICS\Illustrations\Backgrounds\background_yellow_haze_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873" y="1997826"/>
            <a:ext cx="9363074" cy="495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:\graphics\soft_blue_ova_horizl_no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514" y="3683740"/>
            <a:ext cx="4848010" cy="249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Scenario: Rename BY Variable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requests a list of customers qualifying for bonus gifts. This requires an Excel workbook to be merged with a SAS data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The key that is used to merge the two files is</a:t>
            </a:r>
            <a:br>
              <a:rPr lang="en-US" dirty="0"/>
            </a:br>
            <a:r>
              <a:rPr lang="en-US" dirty="0"/>
              <a:t>           named differently.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F79EA-B4DC-4247-82BA-1A6F723A12BC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47109" name="Group 8"/>
          <p:cNvGrpSpPr>
            <a:grpSpLocks/>
          </p:cNvGrpSpPr>
          <p:nvPr/>
        </p:nvGrpSpPr>
        <p:grpSpPr bwMode="auto">
          <a:xfrm>
            <a:off x="5619189" y="2506321"/>
            <a:ext cx="2183611" cy="1890395"/>
            <a:chOff x="3109972" y="2776498"/>
            <a:chExt cx="2183510" cy="1890490"/>
          </a:xfrm>
        </p:grpSpPr>
        <p:pic>
          <p:nvPicPr>
            <p:cNvPr id="47115" name="Picture 19" descr="L:\graphics\excel_nob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215" y="3371850"/>
              <a:ext cx="1199438" cy="129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6" name="Rectangle 10"/>
            <p:cNvSpPr>
              <a:spLocks noChangeArrowheads="1"/>
            </p:cNvSpPr>
            <p:nvPr/>
          </p:nvSpPr>
          <p:spPr bwMode="auto">
            <a:xfrm>
              <a:off x="3109972" y="2776498"/>
              <a:ext cx="2183510" cy="46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</a:rPr>
                <a:t>BonusGift.xls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47112" name="Rectangle 22"/>
          <p:cNvSpPr>
            <a:spLocks noChangeArrowheads="1"/>
          </p:cNvSpPr>
          <p:nvPr/>
        </p:nvSpPr>
        <p:spPr bwMode="auto">
          <a:xfrm>
            <a:off x="811689" y="2506321"/>
            <a:ext cx="2799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+mn-lt"/>
              </a:rPr>
              <a:t>work.custordprod</a:t>
            </a:r>
            <a:endParaRPr lang="en-US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85544" y="4489346"/>
            <a:ext cx="1209675" cy="809625"/>
            <a:chOff x="6188265" y="4167188"/>
            <a:chExt cx="1209675" cy="809625"/>
          </a:xfrm>
        </p:grpSpPr>
        <p:pic>
          <p:nvPicPr>
            <p:cNvPr id="6148" name="Picture 4" descr="L:\graphics\yellowBox_notex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265" y="4167188"/>
              <a:ext cx="1209675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10" name="Rectangle 20"/>
            <p:cNvSpPr>
              <a:spLocks noChangeArrowheads="1"/>
            </p:cNvSpPr>
            <p:nvPr/>
          </p:nvSpPr>
          <p:spPr bwMode="auto">
            <a:xfrm>
              <a:off x="6251126" y="4371945"/>
              <a:ext cx="10839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latin typeface="+mn-lt"/>
                </a:rPr>
                <a:t>SuppID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77921" y="4498189"/>
            <a:ext cx="1536867" cy="809625"/>
            <a:chOff x="1590535" y="4310743"/>
            <a:chExt cx="1301688" cy="809625"/>
          </a:xfrm>
        </p:grpSpPr>
        <p:pic>
          <p:nvPicPr>
            <p:cNvPr id="21" name="Picture 4" descr="L:\graphics\yellowBox_notex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535" y="4310743"/>
              <a:ext cx="1209675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13" name="Rectangle 23"/>
            <p:cNvSpPr>
              <a:spLocks noChangeArrowheads="1"/>
            </p:cNvSpPr>
            <p:nvPr/>
          </p:nvSpPr>
          <p:spPr bwMode="auto">
            <a:xfrm>
              <a:off x="1681635" y="4515500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r>
                <a:rPr lang="en-US" sz="2000" b="1" dirty="0">
                  <a:latin typeface="+mn-lt"/>
                </a:rPr>
                <a:t>Supplier</a:t>
              </a:r>
              <a:endParaRPr lang="en-US" sz="2000" dirty="0">
                <a:latin typeface="+mn-lt"/>
              </a:endParaRPr>
            </a:p>
          </p:txBody>
        </p:sp>
      </p:grpSp>
      <p:pic>
        <p:nvPicPr>
          <p:cNvPr id="32" name="Picture 2" descr="\\sashq\root\dept\PSD\GRAPHICS\Illustrations\Arrows\arrow_bl_rt_lf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27" y="3740710"/>
            <a:ext cx="28098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78" y="5587087"/>
            <a:ext cx="503174" cy="503174"/>
          </a:xfrm>
          <a:prstGeom prst="rect">
            <a:avLst/>
          </a:prstGeom>
        </p:spPr>
      </p:pic>
      <p:pic>
        <p:nvPicPr>
          <p:cNvPr id="24" name="Picture 7" descr="L:\graphics\datas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77" y="3177249"/>
            <a:ext cx="13335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436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\\sashq\root\dept\PSD\GRAPHICS\Illustrations\Backgrounds\background_yellow_haze_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7" y="2122807"/>
            <a:ext cx="9363074" cy="495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Scenario: Rename BY Variable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keep merged observations where the value of </a:t>
            </a:r>
            <a:r>
              <a:rPr lang="en-US" b="1" dirty="0"/>
              <a:t>Quantity</a:t>
            </a:r>
            <a:r>
              <a:rPr lang="en-US" dirty="0"/>
              <a:t> in </a:t>
            </a:r>
            <a:r>
              <a:rPr lang="en-US" b="1" dirty="0" err="1"/>
              <a:t>work.custordprod</a:t>
            </a:r>
            <a:r>
              <a:rPr lang="en-US" dirty="0"/>
              <a:t> is more than the value of </a:t>
            </a:r>
            <a:r>
              <a:rPr lang="en-US" b="1" dirty="0"/>
              <a:t>Quantity</a:t>
            </a:r>
            <a:r>
              <a:rPr lang="en-US" dirty="0"/>
              <a:t> in </a:t>
            </a:r>
            <a:r>
              <a:rPr lang="en-US" b="1" dirty="0"/>
              <a:t>BonusGift.xls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F79EA-B4DC-4247-82BA-1A6F723A12B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3" name="Picture 11" descr="L:\graphics\soft_blue_ova_horizl_no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40" y="3833628"/>
            <a:ext cx="4848010" cy="249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:\graphics\soft_blue_ova_horizl_no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178" y="3833628"/>
            <a:ext cx="4848010" cy="249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109" name="Group 8"/>
          <p:cNvGrpSpPr>
            <a:grpSpLocks/>
          </p:cNvGrpSpPr>
          <p:nvPr/>
        </p:nvGrpSpPr>
        <p:grpSpPr bwMode="auto">
          <a:xfrm>
            <a:off x="5615525" y="2656209"/>
            <a:ext cx="2183611" cy="1890395"/>
            <a:chOff x="3109972" y="2776498"/>
            <a:chExt cx="2183510" cy="1890490"/>
          </a:xfrm>
        </p:grpSpPr>
        <p:pic>
          <p:nvPicPr>
            <p:cNvPr id="47115" name="Picture 19" descr="L:\graphics\excel_nob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215" y="3371850"/>
              <a:ext cx="1199438" cy="129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6" name="Rectangle 10"/>
            <p:cNvSpPr>
              <a:spLocks noChangeArrowheads="1"/>
            </p:cNvSpPr>
            <p:nvPr/>
          </p:nvSpPr>
          <p:spPr bwMode="auto">
            <a:xfrm>
              <a:off x="3109972" y="2776498"/>
              <a:ext cx="2183510" cy="46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</a:rPr>
                <a:t>BonusGift.xls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47112" name="Rectangle 22"/>
          <p:cNvSpPr>
            <a:spLocks noChangeArrowheads="1"/>
          </p:cNvSpPr>
          <p:nvPr/>
        </p:nvSpPr>
        <p:spPr bwMode="auto">
          <a:xfrm>
            <a:off x="808025" y="2656209"/>
            <a:ext cx="2799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+mn-lt"/>
              </a:rPr>
              <a:t>work.custordprod</a:t>
            </a:r>
            <a:endParaRPr lang="en-US" dirty="0">
              <a:latin typeface="+mn-lt"/>
            </a:endParaRPr>
          </a:p>
        </p:txBody>
      </p:sp>
      <p:pic>
        <p:nvPicPr>
          <p:cNvPr id="47111" name="Picture 7" descr="L:\graphics\datas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77" y="3177249"/>
            <a:ext cx="13335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581585" y="4651697"/>
            <a:ext cx="1569011" cy="809625"/>
            <a:chOff x="1590535" y="4310743"/>
            <a:chExt cx="1305347" cy="809625"/>
          </a:xfrm>
        </p:grpSpPr>
        <p:pic>
          <p:nvPicPr>
            <p:cNvPr id="21" name="Picture 4" descr="L:\graphics\yellowBox_notex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535" y="4310743"/>
              <a:ext cx="1209675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13" name="Rectangle 23"/>
            <p:cNvSpPr>
              <a:spLocks noChangeArrowheads="1"/>
            </p:cNvSpPr>
            <p:nvPr/>
          </p:nvSpPr>
          <p:spPr bwMode="auto">
            <a:xfrm>
              <a:off x="1672470" y="4515500"/>
              <a:ext cx="12234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r>
                <a:rPr lang="en-US" sz="2000" b="1" dirty="0">
                  <a:latin typeface="+mn-lt"/>
                </a:rPr>
                <a:t>Quantity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4257675" y="4374076"/>
            <a:ext cx="628650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0" b="1" dirty="0"/>
              <a:t>&gt;</a:t>
            </a:r>
          </a:p>
        </p:txBody>
      </p:sp>
      <p:pic>
        <p:nvPicPr>
          <p:cNvPr id="25" name="Picture 2" descr="\\sashq\root\dept\PSD\GRAPHICS\Illustrations\Arrows\arrow_bl_rt_lf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890598"/>
            <a:ext cx="28098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5990623" y="4651697"/>
            <a:ext cx="1569011" cy="809625"/>
            <a:chOff x="1590535" y="4310743"/>
            <a:chExt cx="1305347" cy="809625"/>
          </a:xfrm>
        </p:grpSpPr>
        <p:pic>
          <p:nvPicPr>
            <p:cNvPr id="26" name="Picture 4" descr="L:\graphics\yellowBox_notex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535" y="4310743"/>
              <a:ext cx="1209675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672470" y="4515500"/>
              <a:ext cx="12234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r>
                <a:rPr lang="en-US" sz="2000" b="1" dirty="0">
                  <a:latin typeface="+mn-lt"/>
                </a:rPr>
                <a:t>Quantity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559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9.05 Quiz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8600" cy="5465762"/>
          </a:xfrm>
        </p:spPr>
        <p:txBody>
          <a:bodyPr/>
          <a:lstStyle/>
          <a:p>
            <a:r>
              <a:rPr lang="en-US" dirty="0"/>
              <a:t>Which statements access the </a:t>
            </a:r>
            <a:r>
              <a:rPr lang="en-US" b="1" dirty="0"/>
              <a:t>Supplier</a:t>
            </a:r>
            <a:r>
              <a:rPr lang="en-US" dirty="0"/>
              <a:t> worksheet in the Excel workbook correctly?</a:t>
            </a:r>
          </a:p>
          <a:p>
            <a:endParaRPr lang="en-US" sz="1000" dirty="0"/>
          </a:p>
          <a:p>
            <a:r>
              <a:rPr lang="en-US" dirty="0"/>
              <a:t>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11C8D1-59DF-48CE-89C9-00534F0DC6AE}" type="slidenum">
              <a:rPr lang="en-US"/>
              <a:pPr>
                <a:defRPr/>
              </a:pPr>
              <a:t>33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23927" y="2509838"/>
            <a:ext cx="6521016" cy="109671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1900" b="1" dirty="0">
                <a:latin typeface="Courier New" pitchFamily="49" charset="0"/>
              </a:rPr>
              <a:t> bonus </a:t>
            </a:r>
            <a:r>
              <a:rPr lang="en-US" sz="1900" b="1" dirty="0" err="1">
                <a:latin typeface="Courier New" pitchFamily="49" charset="0"/>
              </a:rPr>
              <a:t>pcfiles</a:t>
            </a:r>
            <a:r>
              <a:rPr lang="en-US" sz="1900" b="1" dirty="0">
                <a:latin typeface="Courier New" pitchFamily="49" charset="0"/>
              </a:rPr>
              <a:t> path="BonusGift.xlsx";</a:t>
            </a:r>
          </a:p>
          <a:p>
            <a:pPr>
              <a:lnSpc>
                <a:spcPct val="85000"/>
              </a:lnSpc>
            </a:pPr>
            <a:endParaRPr lang="en-US" sz="19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900" b="1" dirty="0" err="1">
                <a:latin typeface="Courier New" pitchFamily="49" charset="0"/>
              </a:rPr>
              <a:t>proc</a:t>
            </a:r>
            <a:r>
              <a:rPr lang="en-US" sz="1900" b="1" dirty="0">
                <a:latin typeface="Courier New" pitchFamily="49" charset="0"/>
              </a:rPr>
              <a:t> print data=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</a:rPr>
              <a:t>bonus.Supplier</a:t>
            </a:r>
            <a:r>
              <a:rPr lang="en-US" sz="19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900" b="1" dirty="0">
                <a:latin typeface="Courier New" pitchFamily="49" charset="0"/>
              </a:rPr>
              <a:t>run;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27102" y="4713288"/>
            <a:ext cx="6521016" cy="109671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1900" b="1" dirty="0">
                <a:latin typeface="Courier New" pitchFamily="49" charset="0"/>
              </a:rPr>
              <a:t> bonus </a:t>
            </a:r>
            <a:r>
              <a:rPr lang="en-US" sz="1900" b="1" dirty="0" err="1">
                <a:latin typeface="Courier New" pitchFamily="49" charset="0"/>
              </a:rPr>
              <a:t>pcfiles</a:t>
            </a:r>
            <a:r>
              <a:rPr lang="en-US" sz="1900" b="1" dirty="0">
                <a:latin typeface="Courier New" pitchFamily="49" charset="0"/>
              </a:rPr>
              <a:t> path="BonusGift.xlsx";</a:t>
            </a:r>
          </a:p>
          <a:p>
            <a:pPr>
              <a:lnSpc>
                <a:spcPct val="85000"/>
              </a:lnSpc>
            </a:pPr>
            <a:endParaRPr lang="en-US" sz="19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900" b="1" dirty="0">
                <a:latin typeface="Courier New" pitchFamily="49" charset="0"/>
              </a:rPr>
              <a:t>proc print data=</a:t>
            </a:r>
            <a:r>
              <a:rPr lang="en-US" sz="1900" b="1" dirty="0" err="1">
                <a:latin typeface="Courier New" pitchFamily="49" charset="0"/>
              </a:rPr>
              <a:t>bonus."Supplier$"n</a:t>
            </a:r>
            <a:r>
              <a:rPr lang="en-US" sz="19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900" b="1" dirty="0">
                <a:latin typeface="Courier New" pitchFamily="49" charset="0"/>
              </a:rPr>
              <a:t>run;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99" y="1924575"/>
            <a:ext cx="2218617" cy="3885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9.05 Quiz </a:t>
            </a:r>
            <a:r>
              <a:rPr lang="en-US" dirty="0"/>
              <a:t>– Correct Answer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8600" cy="5465762"/>
          </a:xfrm>
        </p:spPr>
        <p:txBody>
          <a:bodyPr/>
          <a:lstStyle/>
          <a:p>
            <a:r>
              <a:rPr lang="en-US" dirty="0"/>
              <a:t>Which statements access the </a:t>
            </a:r>
            <a:r>
              <a:rPr lang="en-US" b="1" dirty="0"/>
              <a:t>Supplier</a:t>
            </a:r>
            <a:r>
              <a:rPr lang="en-US" dirty="0"/>
              <a:t> worksheet in the Excel workbook correctly?</a:t>
            </a:r>
          </a:p>
          <a:p>
            <a:endParaRPr lang="en-US" sz="1000" dirty="0"/>
          </a:p>
          <a:p>
            <a:r>
              <a:rPr lang="en-US" dirty="0"/>
              <a:t>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ACAA2B-F8A5-410F-8CDC-A511C18C281C}" type="slidenum">
              <a:rPr lang="en-US"/>
              <a:pPr>
                <a:defRPr/>
              </a:pPr>
              <a:t>34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600200" y="35814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23927" y="2509838"/>
            <a:ext cx="6521016" cy="109671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1900" b="1" dirty="0">
                <a:latin typeface="Courier New" pitchFamily="49" charset="0"/>
              </a:rPr>
              <a:t> bonus </a:t>
            </a:r>
            <a:r>
              <a:rPr lang="en-US" sz="1900" b="1" dirty="0" err="1">
                <a:latin typeface="Courier New" pitchFamily="49" charset="0"/>
              </a:rPr>
              <a:t>pcfiles</a:t>
            </a:r>
            <a:r>
              <a:rPr lang="en-US" sz="1900" b="1" dirty="0">
                <a:latin typeface="Courier New" pitchFamily="49" charset="0"/>
              </a:rPr>
              <a:t> path="BonusGift.xlsx";</a:t>
            </a:r>
          </a:p>
          <a:p>
            <a:pPr>
              <a:lnSpc>
                <a:spcPct val="85000"/>
              </a:lnSpc>
            </a:pPr>
            <a:endParaRPr lang="en-US" sz="19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900" b="1" dirty="0" err="1">
                <a:latin typeface="Courier New" pitchFamily="49" charset="0"/>
              </a:rPr>
              <a:t>proc</a:t>
            </a:r>
            <a:r>
              <a:rPr lang="en-US" sz="1900" b="1" dirty="0">
                <a:latin typeface="Courier New" pitchFamily="49" charset="0"/>
              </a:rPr>
              <a:t> print data=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</a:rPr>
              <a:t>bonus.Supplier</a:t>
            </a:r>
            <a:r>
              <a:rPr lang="en-US" sz="19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900" b="1" dirty="0">
                <a:latin typeface="Courier New" pitchFamily="49" charset="0"/>
              </a:rPr>
              <a:t>run;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529121" y="4129609"/>
            <a:ext cx="476250" cy="4762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900" tIns="88900" rIns="88900" bIns="88900" anchor="ctr"/>
          <a:lstStyle/>
          <a:p>
            <a:endParaRPr lang="en-US" sz="2000" noProof="1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99" y="1924575"/>
            <a:ext cx="2218617" cy="3885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27102" y="4713288"/>
            <a:ext cx="6521016" cy="109671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1900" b="1" dirty="0">
                <a:latin typeface="Courier New" pitchFamily="49" charset="0"/>
              </a:rPr>
              <a:t> bonus </a:t>
            </a:r>
            <a:r>
              <a:rPr lang="en-US" sz="1900" b="1" dirty="0" err="1">
                <a:latin typeface="Courier New" pitchFamily="49" charset="0"/>
              </a:rPr>
              <a:t>pcfiles</a:t>
            </a:r>
            <a:r>
              <a:rPr lang="en-US" sz="1900" b="1" dirty="0">
                <a:latin typeface="Courier New" pitchFamily="49" charset="0"/>
              </a:rPr>
              <a:t> path="BonusGift.xlsx";</a:t>
            </a:r>
          </a:p>
          <a:p>
            <a:pPr>
              <a:lnSpc>
                <a:spcPct val="85000"/>
              </a:lnSpc>
            </a:pPr>
            <a:endParaRPr lang="en-US" sz="19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900" b="1" dirty="0">
                <a:latin typeface="Courier New" pitchFamily="49" charset="0"/>
              </a:rPr>
              <a:t>proc print data=</a:t>
            </a:r>
            <a:r>
              <a:rPr lang="en-US" sz="1900" b="1" dirty="0" err="1">
                <a:latin typeface="Courier New" pitchFamily="49" charset="0"/>
              </a:rPr>
              <a:t>bonus."Supplier$"n</a:t>
            </a:r>
            <a:r>
              <a:rPr lang="en-US" sz="19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900" b="1" dirty="0">
                <a:latin typeface="Courier New" pitchFamily="49" charset="0"/>
              </a:rPr>
              <a:t>run;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Gift List: Solution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the Excel workbook, specify the worksheet to use, and release the workbook after the DATA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5FB057-B906-4B96-BD05-B07EB8C3DCB5}" type="slidenum">
              <a:rPr lang="en-US"/>
              <a:pPr>
                <a:defRPr/>
              </a:pPr>
              <a:t>35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51205" name="Text Box 8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 dirty="0"/>
              <a:t>p209d04</a:t>
            </a:r>
          </a:p>
        </p:txBody>
      </p:sp>
      <p:sp>
        <p:nvSpPr>
          <p:cNvPr id="51206" name="TextBox 5"/>
          <p:cNvSpPr txBox="1">
            <a:spLocks noChangeArrowheads="1"/>
          </p:cNvSpPr>
          <p:nvPr/>
        </p:nvSpPr>
        <p:spPr bwMode="auto">
          <a:xfrm>
            <a:off x="98425" y="2044700"/>
            <a:ext cx="8917984" cy="378975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2300" b="1" dirty="0">
                <a:latin typeface="Courier New" pitchFamily="49" charset="0"/>
              </a:rPr>
              <a:t> bonus </a:t>
            </a:r>
            <a:r>
              <a:rPr lang="en-US" sz="2300" b="1" dirty="0" err="1">
                <a:latin typeface="Courier New" pitchFamily="49" charset="0"/>
              </a:rPr>
              <a:t>pcfiles</a:t>
            </a:r>
            <a:r>
              <a:rPr lang="en-US" sz="2300" b="1" dirty="0">
                <a:latin typeface="Courier New" pitchFamily="49" charset="0"/>
              </a:rPr>
              <a:t> path="&amp;path\BonusGift.xlsx"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23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data </a:t>
            </a:r>
            <a:r>
              <a:rPr lang="en-US" sz="2300" b="1" dirty="0" err="1">
                <a:latin typeface="Courier New" pitchFamily="49" charset="0"/>
              </a:rPr>
              <a:t>CustOrdProdGift</a:t>
            </a:r>
            <a:r>
              <a:rPr lang="en-US" sz="23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merge </a:t>
            </a:r>
            <a:r>
              <a:rPr lang="en-US" sz="2300" b="1" dirty="0" err="1">
                <a:latin typeface="Courier New" pitchFamily="49" charset="0"/>
              </a:rPr>
              <a:t>CustOrdProd</a:t>
            </a:r>
            <a:r>
              <a:rPr lang="en-US" sz="2300" b="1" dirty="0">
                <a:latin typeface="Courier New" pitchFamily="49" charset="0"/>
              </a:rPr>
              <a:t>(in=c) 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</a:t>
            </a:r>
            <a:r>
              <a:rPr lang="en-US" sz="2300" b="1" dirty="0" err="1">
                <a:latin typeface="Courier New" pitchFamily="49" charset="0"/>
              </a:rPr>
              <a:t>bonus.'Supplier$'n</a:t>
            </a:r>
            <a:r>
              <a:rPr lang="en-US" sz="2300" b="1" dirty="0">
                <a:latin typeface="Courier New" pitchFamily="49" charset="0"/>
              </a:rPr>
              <a:t>(in=s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   	rename=(</a:t>
            </a:r>
            <a:r>
              <a:rPr lang="en-US" sz="2300" b="1" dirty="0" err="1">
                <a:latin typeface="Courier New" pitchFamily="49" charset="0"/>
              </a:rPr>
              <a:t>SuppID</a:t>
            </a:r>
            <a:r>
              <a:rPr lang="en-US" sz="2300" b="1" dirty="0">
                <a:latin typeface="Courier New" pitchFamily="49" charset="0"/>
              </a:rPr>
              <a:t>=Supplier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               Quantity=Minimum));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by Supplier;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if c=1 and s=1 and Quantity &gt; Minimum;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run;</a:t>
            </a:r>
          </a:p>
          <a:p>
            <a:pPr>
              <a:lnSpc>
                <a:spcPct val="85000"/>
              </a:lnSpc>
            </a:pPr>
            <a:endParaRPr lang="en-US" sz="23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2300" b="1" dirty="0">
                <a:latin typeface="Courier New" pitchFamily="49" charset="0"/>
              </a:rPr>
              <a:t> bonus clear;</a:t>
            </a:r>
          </a:p>
        </p:txBody>
      </p:sp>
      <p:sp>
        <p:nvSpPr>
          <p:cNvPr id="5120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48171" y="3352097"/>
            <a:ext cx="2123559" cy="284237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/>
          <a:p>
            <a:pPr algn="ctr"/>
            <a:endParaRPr lang="en-US"/>
          </a:p>
        </p:txBody>
      </p:sp>
      <p:sp>
        <p:nvSpPr>
          <p:cNvPr id="51209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2907" y="5400675"/>
            <a:ext cx="3561651" cy="287744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 bwMode="auto">
          <a:xfrm>
            <a:off x="181012" y="2097865"/>
            <a:ext cx="8751851" cy="363538"/>
          </a:xfrm>
          <a:prstGeom prst="rect">
            <a:avLst/>
          </a:prstGeom>
          <a:solidFill>
            <a:srgbClr val="99CCFF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98425" y="2044700"/>
            <a:ext cx="8917984" cy="378975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2300" b="1" dirty="0">
                <a:latin typeface="Courier New" pitchFamily="49" charset="0"/>
              </a:rPr>
              <a:t> bonus </a:t>
            </a:r>
            <a:r>
              <a:rPr lang="en-US" sz="2300" b="1" dirty="0" err="1">
                <a:latin typeface="Courier New" pitchFamily="49" charset="0"/>
              </a:rPr>
              <a:t>pcfiles</a:t>
            </a:r>
            <a:r>
              <a:rPr lang="en-US" sz="2300" b="1" dirty="0">
                <a:latin typeface="Courier New" pitchFamily="49" charset="0"/>
              </a:rPr>
              <a:t> path="&amp;path\BonusGift.xlsx"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23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data </a:t>
            </a:r>
            <a:r>
              <a:rPr lang="en-US" sz="2300" b="1" dirty="0" err="1">
                <a:latin typeface="Courier New" pitchFamily="49" charset="0"/>
              </a:rPr>
              <a:t>CustOrdProdGift</a:t>
            </a:r>
            <a:r>
              <a:rPr lang="en-US" sz="23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merge </a:t>
            </a:r>
            <a:r>
              <a:rPr lang="en-US" sz="2300" b="1" dirty="0" err="1">
                <a:latin typeface="Courier New" pitchFamily="49" charset="0"/>
              </a:rPr>
              <a:t>CustOrdProd</a:t>
            </a:r>
            <a:r>
              <a:rPr lang="en-US" sz="2300" b="1" dirty="0">
                <a:latin typeface="Courier New" pitchFamily="49" charset="0"/>
              </a:rPr>
              <a:t>(in=c) 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</a:t>
            </a:r>
            <a:r>
              <a:rPr lang="en-US" sz="2300" b="1" dirty="0" err="1">
                <a:latin typeface="Courier New" pitchFamily="49" charset="0"/>
              </a:rPr>
              <a:t>bonus.'Supplier$'n</a:t>
            </a:r>
            <a:r>
              <a:rPr lang="en-US" sz="2300" b="1" dirty="0">
                <a:latin typeface="Courier New" pitchFamily="49" charset="0"/>
              </a:rPr>
              <a:t>(in=s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   	rename=(</a:t>
            </a:r>
            <a:r>
              <a:rPr lang="en-US" sz="2300" b="1" dirty="0" err="1">
                <a:latin typeface="Courier New" pitchFamily="49" charset="0"/>
              </a:rPr>
              <a:t>SuppID</a:t>
            </a:r>
            <a:r>
              <a:rPr lang="en-US" sz="2300" b="1" dirty="0">
                <a:latin typeface="Courier New" pitchFamily="49" charset="0"/>
              </a:rPr>
              <a:t>=Supplier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               Quantity=Minimum));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by Supplier;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if c=1 and s=1 and Quantity &gt; Minimum;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run;</a:t>
            </a:r>
          </a:p>
          <a:p>
            <a:pPr>
              <a:lnSpc>
                <a:spcPct val="85000"/>
              </a:lnSpc>
            </a:pPr>
            <a:endParaRPr lang="en-US" sz="23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2300" b="1" dirty="0">
                <a:latin typeface="Courier New" pitchFamily="49" charset="0"/>
              </a:rPr>
              <a:t> bonus clear;</a:t>
            </a:r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Gift List: Solution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RENAME= data set option to ensure that the </a:t>
            </a:r>
            <a:br>
              <a:rPr lang="en-US"/>
            </a:br>
            <a:r>
              <a:rPr lang="en-US"/>
              <a:t>BY variable has the same name to use for merging.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B5897-9937-4A5E-94AC-CB9F2EB83056}" type="slidenum">
              <a:rPr lang="en-US"/>
              <a:pPr>
                <a:defRPr/>
              </a:pPr>
              <a:t>36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52229" name="Text Box 8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/>
              <a:t>p209d04</a:t>
            </a:r>
          </a:p>
        </p:txBody>
      </p:sp>
      <p:sp>
        <p:nvSpPr>
          <p:cNvPr id="52231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8830" y="3632235"/>
            <a:ext cx="2738437" cy="309563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/>
          <a:p>
            <a:pPr algn="ctr"/>
            <a:endParaRPr lang="en-US"/>
          </a:p>
        </p:txBody>
      </p:sp>
      <p:sp>
        <p:nvSpPr>
          <p:cNvPr id="52232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4203737"/>
            <a:ext cx="2008188" cy="3111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98425" y="2225461"/>
            <a:ext cx="8917984" cy="378975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2300" b="1" dirty="0">
                <a:latin typeface="Courier New" pitchFamily="49" charset="0"/>
              </a:rPr>
              <a:t> bonus </a:t>
            </a:r>
            <a:r>
              <a:rPr lang="en-US" sz="2300" b="1" dirty="0" err="1">
                <a:latin typeface="Courier New" pitchFamily="49" charset="0"/>
              </a:rPr>
              <a:t>pcfiles</a:t>
            </a:r>
            <a:r>
              <a:rPr lang="en-US" sz="2300" b="1" dirty="0">
                <a:latin typeface="Courier New" pitchFamily="49" charset="0"/>
              </a:rPr>
              <a:t> path="&amp;path\BonusGift.xlsx"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23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data </a:t>
            </a:r>
            <a:r>
              <a:rPr lang="en-US" sz="2300" b="1" dirty="0" err="1">
                <a:latin typeface="Courier New" pitchFamily="49" charset="0"/>
              </a:rPr>
              <a:t>CustOrdProdGift</a:t>
            </a:r>
            <a:r>
              <a:rPr lang="en-US" sz="23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merge </a:t>
            </a:r>
            <a:r>
              <a:rPr lang="en-US" sz="2300" b="1" dirty="0" err="1">
                <a:latin typeface="Courier New" pitchFamily="49" charset="0"/>
              </a:rPr>
              <a:t>CustOrdProd</a:t>
            </a:r>
            <a:r>
              <a:rPr lang="en-US" sz="2300" b="1" dirty="0">
                <a:latin typeface="Courier New" pitchFamily="49" charset="0"/>
              </a:rPr>
              <a:t>(in=c) 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</a:t>
            </a:r>
            <a:r>
              <a:rPr lang="en-US" sz="2300" b="1" dirty="0" err="1">
                <a:latin typeface="Courier New" pitchFamily="49" charset="0"/>
              </a:rPr>
              <a:t>bonus.'Supplier$'n</a:t>
            </a:r>
            <a:r>
              <a:rPr lang="en-US" sz="2300" b="1" dirty="0">
                <a:latin typeface="Courier New" pitchFamily="49" charset="0"/>
              </a:rPr>
              <a:t>(in=s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   	rename=(</a:t>
            </a:r>
            <a:r>
              <a:rPr lang="en-US" sz="2300" b="1" dirty="0" err="1">
                <a:latin typeface="Courier New" pitchFamily="49" charset="0"/>
              </a:rPr>
              <a:t>SuppID</a:t>
            </a:r>
            <a:r>
              <a:rPr lang="en-US" sz="2300" b="1" dirty="0">
                <a:latin typeface="Courier New" pitchFamily="49" charset="0"/>
              </a:rPr>
              <a:t>=Supplier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               Quantity=Minimum));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by Supplier;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if c=1 and s=1 and Quantity &gt; Minimum;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run;</a:t>
            </a:r>
          </a:p>
          <a:p>
            <a:pPr>
              <a:lnSpc>
                <a:spcPct val="85000"/>
              </a:lnSpc>
            </a:pPr>
            <a:endParaRPr lang="en-US" sz="23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2300" b="1" dirty="0">
                <a:latin typeface="Courier New" pitchFamily="49" charset="0"/>
              </a:rPr>
              <a:t> bonus clear;</a:t>
            </a:r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Gift List: Solution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name of the </a:t>
            </a:r>
            <a:r>
              <a:rPr lang="en-US" b="1" dirty="0"/>
              <a:t>Quantity</a:t>
            </a:r>
            <a:r>
              <a:rPr lang="en-US" dirty="0"/>
              <a:t> variable from the </a:t>
            </a:r>
            <a:br>
              <a:rPr lang="en-US" dirty="0"/>
            </a:br>
            <a:r>
              <a:rPr lang="en-US" dirty="0"/>
              <a:t>Excel worksheet so that it can be used in a </a:t>
            </a:r>
            <a:r>
              <a:rPr lang="en-US" dirty="0" err="1"/>
              <a:t>subsetting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F237A-8B57-4787-8EDF-E89B42FDA60F}" type="slidenum">
              <a:rPr lang="en-US"/>
              <a:pPr>
                <a:defRPr/>
              </a:pPr>
              <a:t>37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/>
              <a:t>p209d04</a:t>
            </a:r>
          </a:p>
        </p:txBody>
      </p:sp>
      <p:sp>
        <p:nvSpPr>
          <p:cNvPr id="53255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81675" y="4088437"/>
            <a:ext cx="2949575" cy="3111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/>
          <a:p>
            <a:pPr algn="ctr"/>
            <a:endParaRPr lang="en-US"/>
          </a:p>
        </p:txBody>
      </p:sp>
      <p:sp>
        <p:nvSpPr>
          <p:cNvPr id="5325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82690" y="4675734"/>
            <a:ext cx="3328987" cy="3111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/>
          <a:p>
            <a:pPr algn="ctr"/>
            <a:endParaRPr lang="en-US"/>
          </a:p>
        </p:txBody>
      </p:sp>
      <p:sp>
        <p:nvSpPr>
          <p:cNvPr id="2" name="Line Callout 1 1"/>
          <p:cNvSpPr/>
          <p:nvPr/>
        </p:nvSpPr>
        <p:spPr bwMode="auto">
          <a:xfrm>
            <a:off x="5885344" y="2740499"/>
            <a:ext cx="2652665" cy="1102866"/>
          </a:xfrm>
          <a:prstGeom prst="borderCallout1">
            <a:avLst>
              <a:gd name="adj1" fmla="val 18750"/>
              <a:gd name="adj2" fmla="val 0"/>
              <a:gd name="adj3" fmla="val 126009"/>
              <a:gd name="adj4" fmla="val -16628"/>
            </a:avLst>
          </a:prstGeom>
          <a:solidFill>
            <a:srgbClr val="0099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lg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88900" tIns="88900" rIns="88900" bIns="889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Quantity value from the </a:t>
            </a:r>
            <a:r>
              <a:rPr lang="en-US" sz="2000" b="1" dirty="0" err="1">
                <a:solidFill>
                  <a:srgbClr val="FFFFFF"/>
                </a:solidFill>
              </a:rPr>
              <a:t>CustOrdProd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data set</a:t>
            </a:r>
          </a:p>
        </p:txBody>
      </p:sp>
      <p:sp>
        <p:nvSpPr>
          <p:cNvPr id="14" name="Line Callout 1 13"/>
          <p:cNvSpPr/>
          <p:nvPr/>
        </p:nvSpPr>
        <p:spPr bwMode="auto">
          <a:xfrm>
            <a:off x="4445518" y="5264002"/>
            <a:ext cx="3783548" cy="795089"/>
          </a:xfrm>
          <a:prstGeom prst="borderCallout1">
            <a:avLst>
              <a:gd name="adj1" fmla="val -243"/>
              <a:gd name="adj2" fmla="val 49182"/>
              <a:gd name="adj3" fmla="val -33854"/>
              <a:gd name="adj4" fmla="val 58145"/>
            </a:avLst>
          </a:prstGeom>
          <a:solidFill>
            <a:srgbClr val="0099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lg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88900" tIns="88900" rIns="88900" bIns="889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renamed Quantity value from the '</a:t>
            </a:r>
            <a:r>
              <a:rPr lang="en-US" sz="2000" b="1" dirty="0" err="1">
                <a:solidFill>
                  <a:srgbClr val="FFFFFF"/>
                </a:solidFill>
              </a:rPr>
              <a:t>Supplier$'n</a:t>
            </a:r>
            <a:r>
              <a:rPr lang="en-US" sz="2000" b="1" dirty="0">
                <a:solidFill>
                  <a:srgbClr val="FFFFFF"/>
                </a:solidFill>
              </a:rPr>
              <a:t> data set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98425" y="2044700"/>
            <a:ext cx="8917984" cy="378975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2300" b="1" dirty="0">
                <a:latin typeface="Courier New" pitchFamily="49" charset="0"/>
              </a:rPr>
              <a:t> bonus </a:t>
            </a:r>
            <a:r>
              <a:rPr lang="en-US" sz="2300" b="1" dirty="0" err="1">
                <a:latin typeface="Courier New" pitchFamily="49" charset="0"/>
              </a:rPr>
              <a:t>pcfiles</a:t>
            </a:r>
            <a:r>
              <a:rPr lang="en-US" sz="2300" b="1" dirty="0">
                <a:latin typeface="Courier New" pitchFamily="49" charset="0"/>
              </a:rPr>
              <a:t> path="&amp;path\BonusGift.xlsx"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23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data </a:t>
            </a:r>
            <a:r>
              <a:rPr lang="en-US" sz="2300" b="1" dirty="0" err="1">
                <a:latin typeface="Courier New" pitchFamily="49" charset="0"/>
              </a:rPr>
              <a:t>CustOrdProdGift</a:t>
            </a:r>
            <a:r>
              <a:rPr lang="en-US" sz="2300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merge </a:t>
            </a:r>
            <a:r>
              <a:rPr lang="en-US" sz="2300" b="1" dirty="0" err="1">
                <a:latin typeface="Courier New" pitchFamily="49" charset="0"/>
              </a:rPr>
              <a:t>CustOrdProd</a:t>
            </a:r>
            <a:r>
              <a:rPr lang="en-US" sz="2300" b="1" dirty="0">
                <a:latin typeface="Courier New" pitchFamily="49" charset="0"/>
              </a:rPr>
              <a:t>(in=c) 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</a:t>
            </a:r>
            <a:r>
              <a:rPr lang="en-US" sz="2300" b="1" dirty="0" err="1">
                <a:latin typeface="Courier New" pitchFamily="49" charset="0"/>
              </a:rPr>
              <a:t>bonus.'Supplier$'n</a:t>
            </a:r>
            <a:r>
              <a:rPr lang="en-US" sz="2300" b="1" dirty="0">
                <a:latin typeface="Courier New" pitchFamily="49" charset="0"/>
              </a:rPr>
              <a:t>(in=s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   	rename=(</a:t>
            </a:r>
            <a:r>
              <a:rPr lang="en-US" sz="2300" b="1" dirty="0" err="1">
                <a:latin typeface="Courier New" pitchFamily="49" charset="0"/>
              </a:rPr>
              <a:t>SuppID</a:t>
            </a:r>
            <a:r>
              <a:rPr lang="en-US" sz="2300" b="1" dirty="0">
                <a:latin typeface="Courier New" pitchFamily="49" charset="0"/>
              </a:rPr>
              <a:t>=Supplier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                     Quantity=Minimum));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by Supplier;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   if c=1 and s=1 and Quantity &gt; Minimum;</a:t>
            </a:r>
          </a:p>
          <a:p>
            <a:pPr>
              <a:lnSpc>
                <a:spcPct val="85000"/>
              </a:lnSpc>
            </a:pPr>
            <a:r>
              <a:rPr lang="en-US" sz="2300" b="1" dirty="0">
                <a:latin typeface="Courier New" pitchFamily="49" charset="0"/>
              </a:rPr>
              <a:t>run;</a:t>
            </a:r>
          </a:p>
          <a:p>
            <a:pPr>
              <a:lnSpc>
                <a:spcPct val="85000"/>
              </a:lnSpc>
            </a:pPr>
            <a:endParaRPr lang="en-US" sz="23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</a:rPr>
              <a:t>libname</a:t>
            </a:r>
            <a:r>
              <a:rPr lang="en-US" sz="2300" b="1" dirty="0">
                <a:latin typeface="Courier New" pitchFamily="49" charset="0"/>
              </a:rPr>
              <a:t> bonus clear;</a:t>
            </a:r>
          </a:p>
        </p:txBody>
      </p:sp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Gift List: Solution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IN= option and a condition in the </a:t>
            </a:r>
            <a:r>
              <a:rPr lang="en-US" dirty="0" err="1"/>
              <a:t>subsetting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statement to keep only the 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E3E20B-1CC7-4928-875C-AC3BD3C8A765}" type="slidenum">
              <a:rPr lang="en-US"/>
              <a:pPr>
                <a:defRPr/>
              </a:pPr>
              <a:t>38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/>
              <a:t>p209d04</a:t>
            </a:r>
          </a:p>
        </p:txBody>
      </p:sp>
      <p:sp>
        <p:nvSpPr>
          <p:cNvPr id="54279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1050" y="3035149"/>
            <a:ext cx="730250" cy="3111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/>
          <a:p>
            <a:pPr algn="ctr"/>
            <a:endParaRPr lang="en-US"/>
          </a:p>
        </p:txBody>
      </p:sp>
      <p:sp>
        <p:nvSpPr>
          <p:cNvPr id="54280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76302" y="3346299"/>
            <a:ext cx="730250" cy="3111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/>
          <a:p>
            <a:pPr algn="ctr"/>
            <a:endParaRPr lang="en-US"/>
          </a:p>
        </p:txBody>
      </p:sp>
      <p:sp>
        <p:nvSpPr>
          <p:cNvPr id="54281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27509" y="4514881"/>
            <a:ext cx="2008187" cy="3111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Gift List: Solution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Fifty-two gifts are sent to customers.</a:t>
            </a:r>
          </a:p>
          <a:p>
            <a:endParaRPr lang="en-US" dirty="0"/>
          </a:p>
          <a:p>
            <a:r>
              <a:rPr lang="en-US" dirty="0"/>
              <a:t>Partial SAS Log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84191E-1A4C-4485-801B-A0E26405AB01}" type="slidenum">
              <a:rPr lang="en-US"/>
              <a:pPr>
                <a:defRPr/>
              </a:pPr>
              <a:t>39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5302" name="TextBox 8"/>
          <p:cNvSpPr txBox="1">
            <a:spLocks noChangeArrowheads="1"/>
          </p:cNvSpPr>
          <p:nvPr/>
        </p:nvSpPr>
        <p:spPr bwMode="auto">
          <a:xfrm>
            <a:off x="1600200" y="35814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55303" name="Rectangle 1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40275" y="4706938"/>
            <a:ext cx="1441450" cy="206375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/>
          <a:p>
            <a:pPr algn="ctr"/>
            <a:endParaRPr lang="en-US"/>
          </a:p>
        </p:txBody>
      </p:sp>
      <p:sp>
        <p:nvSpPr>
          <p:cNvPr id="55304" name="TextBox 8"/>
          <p:cNvSpPr txBox="1">
            <a:spLocks noChangeArrowheads="1"/>
          </p:cNvSpPr>
          <p:nvPr/>
        </p:nvSpPr>
        <p:spPr bwMode="auto">
          <a:xfrm>
            <a:off x="1600200" y="35814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55305" name="TextBox 9"/>
          <p:cNvSpPr txBox="1">
            <a:spLocks noChangeArrowheads="1"/>
          </p:cNvSpPr>
          <p:nvPr/>
        </p:nvSpPr>
        <p:spPr bwMode="auto">
          <a:xfrm>
            <a:off x="685800" y="2391780"/>
            <a:ext cx="7656513" cy="40576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207  libname bonus </a:t>
            </a:r>
            <a:r>
              <a:rPr lang="en-US" sz="1200" b="1" dirty="0" err="1">
                <a:solidFill>
                  <a:srgbClr val="000000"/>
                </a:solidFill>
                <a:latin typeface="SAS Monospace" pitchFamily="49" charset="0"/>
              </a:rPr>
              <a:t>pcfiles</a:t>
            </a:r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 path="&amp;path\BonusGift.xlsx";</a:t>
            </a:r>
          </a:p>
          <a:p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NOTE: </a:t>
            </a:r>
            <a:r>
              <a:rPr lang="en-US" sz="1200" b="1" dirty="0" err="1">
                <a:solidFill>
                  <a:srgbClr val="0000FF"/>
                </a:solidFill>
                <a:latin typeface="SAS Monospace" pitchFamily="49" charset="0"/>
              </a:rPr>
              <a:t>Libref</a:t>
            </a:r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 BONUS was successfully assigned as follows:</a:t>
            </a:r>
          </a:p>
          <a:p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      Engine:        PCFILES</a:t>
            </a:r>
          </a:p>
          <a:p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      Physical Name: BonusGift.xlsx</a:t>
            </a:r>
          </a:p>
          <a:p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208</a:t>
            </a:r>
          </a:p>
          <a:p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209  data </a:t>
            </a:r>
            <a:r>
              <a:rPr lang="en-US" sz="1200" b="1" dirty="0" err="1">
                <a:solidFill>
                  <a:srgbClr val="000000"/>
                </a:solidFill>
                <a:latin typeface="SAS Monospace" pitchFamily="49" charset="0"/>
              </a:rPr>
              <a:t>CustOrdProdGift</a:t>
            </a:r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210     merge </a:t>
            </a:r>
            <a:r>
              <a:rPr lang="en-US" sz="1200" b="1" dirty="0" err="1">
                <a:solidFill>
                  <a:srgbClr val="000000"/>
                </a:solidFill>
                <a:latin typeface="SAS Monospace" pitchFamily="49" charset="0"/>
              </a:rPr>
              <a:t>CustOrdProd</a:t>
            </a:r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(in=c)</a:t>
            </a:r>
          </a:p>
          <a:p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211           </a:t>
            </a:r>
            <a:r>
              <a:rPr lang="en-US" sz="1200" b="1" dirty="0" err="1">
                <a:solidFill>
                  <a:srgbClr val="000000"/>
                </a:solidFill>
                <a:latin typeface="SAS Monospace" pitchFamily="49" charset="0"/>
              </a:rPr>
              <a:t>bonus.'Supplier$'n</a:t>
            </a:r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(in=s</a:t>
            </a:r>
          </a:p>
          <a:p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212              rename=(</a:t>
            </a:r>
            <a:r>
              <a:rPr lang="en-US" sz="1200" b="1" dirty="0" err="1">
                <a:solidFill>
                  <a:srgbClr val="000000"/>
                </a:solidFill>
                <a:latin typeface="SAS Monospace" pitchFamily="49" charset="0"/>
              </a:rPr>
              <a:t>SuppID</a:t>
            </a:r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=Supplier</a:t>
            </a:r>
          </a:p>
          <a:p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213                      Quantity=Minimum));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214     by Supplier;</a:t>
            </a:r>
          </a:p>
          <a:p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215     if c=1 and s=1 and Quantity &gt; Minimum;</a:t>
            </a:r>
          </a:p>
          <a:p>
            <a:r>
              <a:rPr lang="en-US" sz="1200" b="1" dirty="0">
                <a:solidFill>
                  <a:srgbClr val="000000"/>
                </a:solidFill>
                <a:latin typeface="SAS Monospace" pitchFamily="49" charset="0"/>
              </a:rPr>
              <a:t>216  run;</a:t>
            </a:r>
          </a:p>
          <a:p>
            <a:endParaRPr lang="en-US" sz="1200" b="1" dirty="0">
              <a:solidFill>
                <a:srgbClr val="000000"/>
              </a:solidFill>
              <a:latin typeface="SAS Monospace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NOTE: There were 148 observations read from the data set WORK.CUSTORDPROD.</a:t>
            </a:r>
          </a:p>
          <a:p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NOTE: There were 18 observations read from the data set </a:t>
            </a:r>
            <a:r>
              <a:rPr lang="en-US" sz="1200" b="1" dirty="0" err="1">
                <a:solidFill>
                  <a:srgbClr val="0000FF"/>
                </a:solidFill>
                <a:latin typeface="SAS Monospace" pitchFamily="49" charset="0"/>
              </a:rPr>
              <a:t>BONUS.'Supplier$'n</a:t>
            </a:r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.</a:t>
            </a:r>
          </a:p>
          <a:p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NOTE: The data set WORK.CUSTORDPRODGIFT has 52 observations and 7 variables.</a:t>
            </a:r>
          </a:p>
          <a:p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NOTE: DATA statement used (Total process time):</a:t>
            </a:r>
          </a:p>
          <a:p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      real time           0.04 seconds</a:t>
            </a:r>
          </a:p>
          <a:p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      </a:t>
            </a:r>
            <a:r>
              <a:rPr lang="en-US" sz="1200" b="1" dirty="0" err="1">
                <a:solidFill>
                  <a:srgbClr val="0000FF"/>
                </a:solidFill>
                <a:latin typeface="SAS Monospace" pitchFamily="49" charset="0"/>
              </a:rPr>
              <a:t>cpu</a:t>
            </a:r>
            <a:r>
              <a:rPr lang="en-US" sz="1200" b="1" dirty="0">
                <a:solidFill>
                  <a:srgbClr val="0000FF"/>
                </a:solidFill>
                <a:latin typeface="SAS Monospace" pitchFamily="49" charset="0"/>
              </a:rPr>
              <a:t> time            0.03 seconds</a:t>
            </a:r>
          </a:p>
          <a:p>
            <a:endParaRPr lang="en-US" sz="1200" b="1" dirty="0">
              <a:solidFill>
                <a:srgbClr val="000000"/>
              </a:solidFill>
              <a:latin typeface="SAS Monospace" pitchFamily="49" charset="0"/>
            </a:endParaRPr>
          </a:p>
        </p:txBody>
      </p:sp>
      <p:sp>
        <p:nvSpPr>
          <p:cNvPr id="2" name="Rectangle 1"/>
          <p:cNvSpPr/>
          <p:nvPr>
            <p:custDataLst>
              <p:tags r:id="rId2"/>
            </p:custDataLst>
          </p:nvPr>
        </p:nvSpPr>
        <p:spPr bwMode="auto">
          <a:xfrm>
            <a:off x="5842000" y="5223880"/>
            <a:ext cx="1628839" cy="182880"/>
          </a:xfrm>
          <a:prstGeom prst="rect">
            <a:avLst/>
          </a:prstGeom>
          <a:solidFill>
            <a:srgbClr val="99CCFF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9.01 Multiple </a:t>
            </a:r>
            <a:r>
              <a:rPr lang="en-US" dirty="0"/>
              <a:t>Choice Poll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Which statement is true concerning match-merging?</a:t>
            </a:r>
          </a:p>
          <a:p>
            <a:pPr marL="457200" indent="-457200"/>
            <a:endParaRPr lang="en-US" sz="800" b="1" dirty="0"/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dirty="0"/>
              <a:t>The MERGE statement must refer to permanent </a:t>
            </a:r>
            <a:br>
              <a:rPr lang="en-US" dirty="0"/>
            </a:br>
            <a:r>
              <a:rPr lang="en-US" dirty="0"/>
              <a:t>data sets. </a:t>
            </a:r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dirty="0"/>
              <a:t>The variables in the BY statement can be in only </a:t>
            </a:r>
            <a:br>
              <a:rPr lang="en-US" dirty="0"/>
            </a:br>
            <a:r>
              <a:rPr lang="en-US" dirty="0"/>
              <a:t>one of the data sets.</a:t>
            </a:r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dirty="0"/>
              <a:t>Only two data sets can be specified in the </a:t>
            </a:r>
            <a:br>
              <a:rPr lang="en-US" dirty="0"/>
            </a:br>
            <a:r>
              <a:rPr lang="en-US" dirty="0"/>
              <a:t>MERGE statement.</a:t>
            </a:r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dirty="0"/>
              <a:t>When you use the MERGE statement with the </a:t>
            </a:r>
            <a:br>
              <a:rPr lang="en-US" dirty="0"/>
            </a:br>
            <a:r>
              <a:rPr lang="en-US" dirty="0"/>
              <a:t>BY statement, the data must be sorted or indexed </a:t>
            </a:r>
            <a:br>
              <a:rPr lang="en-US" dirty="0"/>
            </a:br>
            <a:r>
              <a:rPr lang="en-US" dirty="0"/>
              <a:t>on the BY variable. </a:t>
            </a:r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endParaRPr lang="en-US" dirty="0"/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0A519-EA8E-4B57-9BD7-B696EEC552CD}" type="slidenum">
              <a:rPr lang="en-US"/>
              <a:pPr>
                <a:defRPr/>
              </a:pPr>
              <a:t>4</a:t>
            </a:fld>
            <a:endParaRPr lang="en-US" b="0"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Gift List: Output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data set by customer name before printing the list of customers and the gifts that they should receive.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BFD10B-16AA-4F65-80FA-66D8E9A9F84A}" type="slidenum">
              <a:rPr lang="en-US"/>
              <a:pPr>
                <a:defRPr/>
              </a:pPr>
              <a:t>40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56325" name="Text Box 8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 dirty="0"/>
              <a:t>p209d04</a:t>
            </a:r>
          </a:p>
        </p:txBody>
      </p:sp>
      <p:sp>
        <p:nvSpPr>
          <p:cNvPr id="56326" name="TextBox 5"/>
          <p:cNvSpPr txBox="1">
            <a:spLocks noChangeArrowheads="1"/>
          </p:cNvSpPr>
          <p:nvPr/>
        </p:nvSpPr>
        <p:spPr bwMode="auto">
          <a:xfrm>
            <a:off x="685800" y="1995488"/>
            <a:ext cx="8056563" cy="23780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1" dirty="0" err="1">
                <a:latin typeface="Courier New" pitchFamily="49" charset="0"/>
              </a:rPr>
              <a:t>proc</a:t>
            </a:r>
            <a:r>
              <a:rPr lang="en-US" b="1" dirty="0">
                <a:latin typeface="Courier New" pitchFamily="49" charset="0"/>
              </a:rPr>
              <a:t> sort data=</a:t>
            </a:r>
            <a:r>
              <a:rPr lang="en-US" b="1" dirty="0" err="1">
                <a:latin typeface="Courier New" pitchFamily="49" charset="0"/>
              </a:rPr>
              <a:t>CustOrdProdGift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by </a:t>
            </a:r>
            <a:r>
              <a:rPr lang="en-US" b="1" dirty="0" err="1">
                <a:latin typeface="Courier New" pitchFamily="49" charset="0"/>
              </a:rPr>
              <a:t>Customer_Name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run;</a:t>
            </a:r>
          </a:p>
          <a:p>
            <a:pPr>
              <a:lnSpc>
                <a:spcPct val="85000"/>
              </a:lnSpc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b="1" dirty="0" err="1">
                <a:latin typeface="Courier New" pitchFamily="49" charset="0"/>
              </a:rPr>
              <a:t>proc</a:t>
            </a:r>
            <a:r>
              <a:rPr lang="en-US" b="1" dirty="0">
                <a:latin typeface="Courier New" pitchFamily="49" charset="0"/>
              </a:rPr>
              <a:t> print data=</a:t>
            </a:r>
            <a:r>
              <a:rPr lang="en-US" b="1" dirty="0" err="1">
                <a:latin typeface="Courier New" pitchFamily="49" charset="0"/>
              </a:rPr>
              <a:t>CustOrdProdGift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Customer_Name</a:t>
            </a:r>
            <a:r>
              <a:rPr lang="en-US" b="1" dirty="0">
                <a:latin typeface="Courier New" pitchFamily="49" charset="0"/>
              </a:rPr>
              <a:t> Gift;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run;</a:t>
            </a:r>
          </a:p>
        </p:txBody>
      </p:sp>
      <p:sp>
        <p:nvSpPr>
          <p:cNvPr id="56327" name="TextBox 9"/>
          <p:cNvSpPr txBox="1">
            <a:spLocks noChangeArrowheads="1"/>
          </p:cNvSpPr>
          <p:nvPr/>
        </p:nvSpPr>
        <p:spPr bwMode="auto">
          <a:xfrm>
            <a:off x="1600200" y="35814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Gift List: Output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below shows the list of customers and gifts.</a:t>
            </a:r>
          </a:p>
          <a:p>
            <a:pPr>
              <a:spcBef>
                <a:spcPts val="1200"/>
              </a:spcBef>
            </a:pPr>
            <a:r>
              <a:rPr lang="en-US" dirty="0"/>
              <a:t>Partial PROC PRINT Output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A8F111-BF15-4E61-A13D-5EB4B75F12CE}" type="slidenum">
              <a:rPr lang="en-US"/>
              <a:pPr>
                <a:defRPr/>
              </a:pPr>
              <a:t>41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57349" name="Text Box 8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/>
              <a:t>p209d04</a:t>
            </a:r>
          </a:p>
        </p:txBody>
      </p:sp>
      <p:sp>
        <p:nvSpPr>
          <p:cNvPr id="57350" name="TextBox 9"/>
          <p:cNvSpPr txBox="1">
            <a:spLocks noChangeArrowheads="1"/>
          </p:cNvSpPr>
          <p:nvPr/>
        </p:nvSpPr>
        <p:spPr bwMode="auto">
          <a:xfrm>
            <a:off x="682625" y="2041997"/>
            <a:ext cx="7450138" cy="362743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SAS Monospace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SAS Monospace" pitchFamily="49" charset="0"/>
              </a:rPr>
              <a:t>Customer_Name</a:t>
            </a:r>
            <a:r>
              <a:rPr lang="en-US" sz="1600" b="1" dirty="0">
                <a:solidFill>
                  <a:srgbClr val="000000"/>
                </a:solidFill>
                <a:latin typeface="SAS Monospace" pitchFamily="49" charset="0"/>
              </a:rPr>
              <a:t>           Gift</a:t>
            </a:r>
          </a:p>
          <a:p>
            <a:endParaRPr lang="en-US" sz="1600" b="1" dirty="0">
              <a:solidFill>
                <a:srgbClr val="000000"/>
              </a:solidFill>
              <a:latin typeface="SAS Monospace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AS Monospace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SAS Monospace" pitchFamily="49" charset="0"/>
              </a:rPr>
              <a:t>Alvan</a:t>
            </a:r>
            <a:r>
              <a:rPr lang="en-US" sz="1600" b="1" dirty="0">
                <a:latin typeface="SAS Monospace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AS Monospace" pitchFamily="49" charset="0"/>
              </a:rPr>
              <a:t>Goheen</a:t>
            </a:r>
            <a:r>
              <a:rPr lang="en-US" sz="1600" b="1" dirty="0">
                <a:latin typeface="SAS Monospace" pitchFamily="49" charset="0"/>
              </a:rPr>
              <a:t>            Travel Mug</a:t>
            </a:r>
          </a:p>
          <a:p>
            <a:r>
              <a:rPr lang="en-US" sz="1600" b="1" dirty="0">
                <a:latin typeface="SAS Monospace" pitchFamily="49" charset="0"/>
              </a:rPr>
              <a:t>     Angel </a:t>
            </a:r>
            <a:r>
              <a:rPr lang="en-US" sz="1600" b="1" dirty="0" err="1">
                <a:latin typeface="SAS Monospace" pitchFamily="49" charset="0"/>
              </a:rPr>
              <a:t>Borwick</a:t>
            </a:r>
            <a:r>
              <a:rPr lang="en-US" sz="1600" b="1" dirty="0">
                <a:latin typeface="SAS Monospace" pitchFamily="49" charset="0"/>
              </a:rPr>
              <a:t>           Belt Pouch</a:t>
            </a:r>
          </a:p>
          <a:p>
            <a:r>
              <a:rPr lang="en-US" sz="1600" b="1" dirty="0">
                <a:latin typeface="SAS Monospace" pitchFamily="49" charset="0"/>
              </a:rPr>
              <a:t>     Cynthia Martinez        Travel Set</a:t>
            </a:r>
          </a:p>
          <a:p>
            <a:r>
              <a:rPr lang="en-US" sz="1600" b="1" dirty="0">
                <a:latin typeface="SAS Monospace" pitchFamily="49" charset="0"/>
              </a:rPr>
              <a:t>     Cynthia Martinez        Gift Card</a:t>
            </a:r>
          </a:p>
          <a:p>
            <a:r>
              <a:rPr lang="en-US" sz="1600" b="1" dirty="0">
                <a:latin typeface="SAS Monospace" pitchFamily="49" charset="0"/>
              </a:rPr>
              <a:t>     Cynthia Martinez        Travel Mug</a:t>
            </a:r>
          </a:p>
          <a:p>
            <a:r>
              <a:rPr lang="en-US" sz="1600" b="1" dirty="0">
                <a:latin typeface="SAS Monospace" pitchFamily="49" charset="0"/>
              </a:rPr>
              <a:t>     Cynthia </a:t>
            </a:r>
            <a:r>
              <a:rPr lang="en-US" sz="1600" b="1" dirty="0" err="1">
                <a:latin typeface="SAS Monospace" pitchFamily="49" charset="0"/>
              </a:rPr>
              <a:t>Mccluney</a:t>
            </a:r>
            <a:r>
              <a:rPr lang="en-US" sz="1600" b="1" dirty="0">
                <a:latin typeface="SAS Monospace" pitchFamily="49" charset="0"/>
              </a:rPr>
              <a:t>        Tote Bag</a:t>
            </a:r>
          </a:p>
          <a:p>
            <a:r>
              <a:rPr lang="en-US" sz="1600" b="1" dirty="0">
                <a:latin typeface="SAS Monospace" pitchFamily="49" charset="0"/>
              </a:rPr>
              <a:t>     Cynthia </a:t>
            </a:r>
            <a:r>
              <a:rPr lang="en-US" sz="1600" b="1" dirty="0" err="1">
                <a:latin typeface="SAS Monospace" pitchFamily="49" charset="0"/>
              </a:rPr>
              <a:t>Mccluney</a:t>
            </a:r>
            <a:r>
              <a:rPr lang="en-US" sz="1600" b="1" dirty="0">
                <a:latin typeface="SAS Monospace" pitchFamily="49" charset="0"/>
              </a:rPr>
              <a:t>        Tote Bag</a:t>
            </a:r>
          </a:p>
          <a:p>
            <a:r>
              <a:rPr lang="en-US" sz="1600" b="1" dirty="0">
                <a:latin typeface="SAS Monospace" pitchFamily="49" charset="0"/>
              </a:rPr>
              <a:t>     Cynthia </a:t>
            </a:r>
            <a:r>
              <a:rPr lang="en-US" sz="1600" b="1" dirty="0" err="1">
                <a:latin typeface="SAS Monospace" pitchFamily="49" charset="0"/>
              </a:rPr>
              <a:t>Mccluney</a:t>
            </a:r>
            <a:r>
              <a:rPr lang="en-US" sz="1600" b="1" dirty="0">
                <a:latin typeface="SAS Monospace" pitchFamily="49" charset="0"/>
              </a:rPr>
              <a:t>        Gift Card</a:t>
            </a:r>
          </a:p>
          <a:p>
            <a:r>
              <a:rPr lang="en-US" sz="1600" b="1" dirty="0">
                <a:latin typeface="SAS Monospace" pitchFamily="49" charset="0"/>
              </a:rPr>
              <a:t>     David Black             Backpack</a:t>
            </a:r>
          </a:p>
          <a:p>
            <a:r>
              <a:rPr lang="en-US" sz="1600" b="1" dirty="0">
                <a:latin typeface="SAS Monospace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SAS Monospace" pitchFamily="49" charset="0"/>
              </a:rPr>
              <a:t>Dericka</a:t>
            </a:r>
            <a:r>
              <a:rPr lang="en-US" sz="1600" b="1" dirty="0">
                <a:latin typeface="SAS Monospace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AS Monospace" pitchFamily="49" charset="0"/>
              </a:rPr>
              <a:t>Pockran</a:t>
            </a:r>
            <a:r>
              <a:rPr lang="en-US" sz="1600" b="1" dirty="0">
                <a:latin typeface="SAS Monospace" pitchFamily="49" charset="0"/>
              </a:rPr>
              <a:t>         Coupon</a:t>
            </a:r>
          </a:p>
          <a:p>
            <a:r>
              <a:rPr lang="en-US" sz="1600" b="1" dirty="0">
                <a:latin typeface="SAS Monospace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SAS Monospace" pitchFamily="49" charset="0"/>
              </a:rPr>
              <a:t>Dericka</a:t>
            </a:r>
            <a:r>
              <a:rPr lang="en-US" sz="1600" b="1" dirty="0">
                <a:latin typeface="SAS Monospace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AS Monospace" pitchFamily="49" charset="0"/>
              </a:rPr>
              <a:t>Pockran</a:t>
            </a:r>
            <a:r>
              <a:rPr lang="en-US" sz="1600" b="1" dirty="0">
                <a:latin typeface="SAS Monospace" pitchFamily="49" charset="0"/>
              </a:rPr>
              <a:t>         Travel Mug</a:t>
            </a:r>
          </a:p>
          <a:p>
            <a:r>
              <a:rPr lang="en-US" sz="1600" b="1" dirty="0">
                <a:latin typeface="SAS Monospace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SAS Monospace" pitchFamily="49" charset="0"/>
              </a:rPr>
              <a:t>Dericka</a:t>
            </a:r>
            <a:r>
              <a:rPr lang="en-US" sz="1600" b="1" dirty="0">
                <a:solidFill>
                  <a:srgbClr val="000000"/>
                </a:solidFill>
                <a:latin typeface="SAS Monospace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AS Monospace" pitchFamily="49" charset="0"/>
              </a:rPr>
              <a:t>Pockran</a:t>
            </a:r>
            <a:r>
              <a:rPr lang="en-US" sz="1600" b="1" dirty="0">
                <a:solidFill>
                  <a:srgbClr val="000000"/>
                </a:solidFill>
                <a:latin typeface="SAS Monospace" pitchFamily="49" charset="0"/>
              </a:rPr>
              <a:t>         Travel Mug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C:\Users\kaperk\Desktop\CDS_slides\PNG\Questions_sli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635125"/>
            <a:ext cx="66548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9348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C:\Users\kaperk\Desktop\CDS_slides\PNG\Chap_Rev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635125"/>
            <a:ext cx="66548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4915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848600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Which statement is true concerning match-merging?</a:t>
            </a:r>
          </a:p>
          <a:p>
            <a:pPr marL="0" indent="0">
              <a:defRPr/>
            </a:pPr>
            <a:endParaRPr lang="en-US" sz="800" b="1" dirty="0"/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The MERGE statement must refer to permanent data sets.</a:t>
            </a:r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The variables in the BY statement can be in only one of the data sets.</a:t>
            </a:r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Only two data sets can be specified in the MERGE statement.</a:t>
            </a:r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When using the MERGE statement with the BY statement, the data must be sorted or indexed on the BY variables.</a:t>
            </a:r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848600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Which statement is true concerning match-merging?</a:t>
            </a:r>
          </a:p>
          <a:p>
            <a:pPr marL="0" indent="0">
              <a:defRPr/>
            </a:pPr>
            <a:endParaRPr lang="en-US" sz="800" b="1" dirty="0"/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The MERGE statement must refer to permanent data sets.</a:t>
            </a:r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The variables in the BY statement can be in only one of the data sets.</a:t>
            </a:r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Only two data sets can be specified in the MERGE statement.</a:t>
            </a:r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When using the MERGE statement with the BY statement, the data must be sorted or indexed on the BY variables.</a:t>
            </a:r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marL="463550"/>
            <a:r>
              <a:rPr lang="en-US" b="1" dirty="0"/>
              <a:t>With match-merging, each input data set must first be sorted on the values of the BY variable (or variables) or have an appropriate index. 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003852" y="3514093"/>
            <a:ext cx="476250" cy="47625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848600" cy="426720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  <a:defRPr/>
            </a:pPr>
            <a:r>
              <a:rPr lang="en-US" dirty="0"/>
              <a:t>Which of the following data set options can be added to the MERGE statement to help identify data set contributors (that is, identify the matches)?</a:t>
            </a:r>
          </a:p>
          <a:p>
            <a:pPr marL="0" indent="0">
              <a:defRPr/>
            </a:pPr>
            <a:endParaRPr lang="en-US" sz="800" b="1" dirty="0"/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OBS=</a:t>
            </a:r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IN=</a:t>
            </a:r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RENAME=</a:t>
            </a:r>
          </a:p>
          <a:p>
            <a:pPr marL="914400" lvl="1" indent="-45243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MATCHES=</a:t>
            </a:r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799" y="609600"/>
            <a:ext cx="8107327" cy="4267200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  <a:defRPr/>
            </a:pPr>
            <a:r>
              <a:rPr lang="en-US" sz="2200" dirty="0"/>
              <a:t>If you execute the following DATA step, which observations does the data set </a:t>
            </a:r>
            <a:r>
              <a:rPr lang="en-US" sz="2200" b="1" dirty="0"/>
              <a:t>bonuses</a:t>
            </a:r>
            <a:r>
              <a:rPr lang="en-US" sz="2200" dirty="0"/>
              <a:t> contain?</a:t>
            </a:r>
          </a:p>
          <a:p>
            <a:pPr marL="457200" indent="-457200">
              <a:buFont typeface="+mj-lt"/>
              <a:buAutoNum type="arabicPeriod" startAt="3"/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 startAt="3"/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b="1" dirty="0"/>
          </a:p>
          <a:p>
            <a:pPr>
              <a:defRPr/>
            </a:pPr>
            <a:endParaRPr lang="en-US" sz="2200" b="1" dirty="0"/>
          </a:p>
          <a:p>
            <a:pPr>
              <a:defRPr/>
            </a:pPr>
            <a:endParaRPr lang="en-US" sz="2200" b="1" dirty="0"/>
          </a:p>
          <a:p>
            <a:pPr marL="914400" lvl="1" indent="-45878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sz="2200" dirty="0"/>
              <a:t>the observations from </a:t>
            </a:r>
            <a:r>
              <a:rPr lang="en-US" sz="2200" b="1" dirty="0"/>
              <a:t>staff</a:t>
            </a:r>
            <a:r>
              <a:rPr lang="en-US" sz="2200" dirty="0"/>
              <a:t> that have no match in </a:t>
            </a:r>
            <a:r>
              <a:rPr lang="en-US" sz="2200" b="1" dirty="0"/>
              <a:t>managers</a:t>
            </a:r>
          </a:p>
          <a:p>
            <a:pPr marL="914400" lvl="1" indent="-45878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sz="2200" dirty="0"/>
              <a:t>the observations from </a:t>
            </a:r>
            <a:r>
              <a:rPr lang="en-US" sz="2200" b="1" dirty="0"/>
              <a:t>managers</a:t>
            </a:r>
            <a:r>
              <a:rPr lang="en-US" sz="2200" dirty="0"/>
              <a:t> that have no match in </a:t>
            </a:r>
            <a:r>
              <a:rPr lang="en-US" sz="2200" b="1" dirty="0"/>
              <a:t>staff</a:t>
            </a:r>
          </a:p>
          <a:p>
            <a:pPr marL="914400" lvl="1" indent="-45878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sz="2200" dirty="0"/>
              <a:t>all observations from both </a:t>
            </a:r>
            <a:r>
              <a:rPr lang="en-US" sz="2200" b="1" dirty="0"/>
              <a:t>managers</a:t>
            </a:r>
            <a:r>
              <a:rPr lang="en-US" sz="2200" dirty="0"/>
              <a:t> and </a:t>
            </a:r>
            <a:r>
              <a:rPr lang="en-US" sz="2200" b="1" dirty="0"/>
              <a:t>staff</a:t>
            </a:r>
          </a:p>
          <a:p>
            <a:pPr marL="914400" lvl="1" indent="-458788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sz="2200" dirty="0"/>
              <a:t>none of the above</a:t>
            </a:r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0938" y="1435729"/>
            <a:ext cx="4783361" cy="2063129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2"/>
            </a:solidFill>
          </a:ln>
        </p:spPr>
        <p:txBody>
          <a:bodyPr vert="horz" wrap="none" lIns="88900" tIns="88900" rIns="266700" bIns="88900" rtlCol="0">
            <a:spAutoFit/>
          </a:bodyPr>
          <a:lstStyle/>
          <a:p>
            <a:pPr defTabSz="652463">
              <a:lnSpc>
                <a:spcPct val="85000"/>
              </a:lnSpc>
            </a:pPr>
            <a:r>
              <a:rPr lang="en-US" b="1" dirty="0">
                <a:latin typeface="Courier New"/>
              </a:rPr>
              <a:t>data bonuses;</a:t>
            </a:r>
          </a:p>
          <a:p>
            <a:pPr defTabSz="652463">
              <a:lnSpc>
                <a:spcPct val="85000"/>
              </a:lnSpc>
            </a:pPr>
            <a:r>
              <a:rPr lang="en-US" b="1" dirty="0">
                <a:latin typeface="Courier New"/>
              </a:rPr>
              <a:t>   merge managers(in=M) </a:t>
            </a:r>
          </a:p>
          <a:p>
            <a:pPr defTabSz="652463">
              <a:lnSpc>
                <a:spcPct val="85000"/>
              </a:lnSpc>
            </a:pPr>
            <a:r>
              <a:rPr lang="en-US" b="1" dirty="0">
                <a:latin typeface="Courier New"/>
              </a:rPr>
              <a:t>         staff(in=S);</a:t>
            </a:r>
          </a:p>
          <a:p>
            <a:pPr defTabSz="652463">
              <a:lnSpc>
                <a:spcPct val="85000"/>
              </a:lnSpc>
            </a:pPr>
            <a:r>
              <a:rPr lang="en-US" b="1" dirty="0">
                <a:latin typeface="Courier New"/>
              </a:rPr>
              <a:t>   by </a:t>
            </a:r>
            <a:r>
              <a:rPr lang="en-US" b="1" dirty="0" err="1">
                <a:latin typeface="Courier New"/>
              </a:rPr>
              <a:t>EmpID</a:t>
            </a:r>
            <a:r>
              <a:rPr lang="en-US" b="1" dirty="0">
                <a:latin typeface="Courier New"/>
              </a:rPr>
              <a:t>;</a:t>
            </a:r>
          </a:p>
          <a:p>
            <a:pPr defTabSz="652463">
              <a:lnSpc>
                <a:spcPct val="85000"/>
              </a:lnSpc>
            </a:pPr>
            <a:r>
              <a:rPr lang="en-US" b="1" dirty="0">
                <a:latin typeface="Courier New"/>
              </a:rPr>
              <a:t>   if M=0 and S=1;</a:t>
            </a:r>
          </a:p>
          <a:p>
            <a:pPr defTabSz="652463">
              <a:lnSpc>
                <a:spcPct val="85000"/>
              </a:lnSpc>
            </a:pPr>
            <a:r>
              <a:rPr lang="en-US" b="1" dirty="0">
                <a:latin typeface="Courier New"/>
              </a:rPr>
              <a:t>run;</a:t>
            </a: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848600" cy="42672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  <a:defRPr/>
            </a:pPr>
            <a:r>
              <a:rPr lang="en-US" dirty="0"/>
              <a:t>Which </a:t>
            </a:r>
            <a:r>
              <a:rPr lang="en-US" dirty="0" err="1"/>
              <a:t>subsetting</a:t>
            </a:r>
            <a:r>
              <a:rPr lang="en-US" dirty="0"/>
              <a:t> IF statement selects observations only if all three input data sets contribute to the current observation?</a:t>
            </a:r>
          </a:p>
          <a:p>
            <a:pPr marL="457200" indent="-457200">
              <a:buFont typeface="+mj-lt"/>
              <a:buAutoNum type="arabicPeriod" startAt="4"/>
              <a:defRPr/>
            </a:pPr>
            <a:endParaRPr lang="en-US" dirty="0"/>
          </a:p>
          <a:p>
            <a:pPr marL="457200" indent="-457200">
              <a:buFont typeface="+mj-lt"/>
              <a:buAutoNum type="arabicPeriod" startAt="4"/>
              <a:defRPr/>
            </a:pPr>
            <a:endParaRPr lang="en-US" dirty="0"/>
          </a:p>
          <a:p>
            <a:pPr marL="457200" indent="-457200">
              <a:buFont typeface="+mj-lt"/>
              <a:buAutoNum type="arabicPeriod" startAt="4"/>
              <a:defRPr/>
            </a:pPr>
            <a:endParaRPr lang="en-US" dirty="0"/>
          </a:p>
          <a:p>
            <a:pPr marL="457200" indent="-457200">
              <a:buFont typeface="+mj-lt"/>
              <a:buAutoNum type="arabicPeriod" startAt="4"/>
              <a:defRPr/>
            </a:pPr>
            <a:endParaRPr lang="en-US" dirty="0"/>
          </a:p>
          <a:p>
            <a:pPr marL="457200" indent="-457200">
              <a:buFont typeface="+mj-lt"/>
              <a:buAutoNum type="arabicPeriod" startAt="4"/>
              <a:defRPr/>
            </a:pPr>
            <a:endParaRPr lang="en-US" dirty="0"/>
          </a:p>
          <a:p>
            <a:pPr marL="801688" lvl="1" indent="-333375">
              <a:buClr>
                <a:schemeClr val="tx1"/>
              </a:buClr>
              <a:buSzTx/>
              <a:buNone/>
              <a:defRPr/>
            </a:pPr>
            <a:r>
              <a:rPr lang="en-US" sz="2000" dirty="0">
                <a:cs typeface="Courier New" pitchFamily="49" charset="0"/>
              </a:rPr>
              <a:t>a. 	if yellow=1 and purple=1 or pink=1;</a:t>
            </a:r>
          </a:p>
          <a:p>
            <a:pPr marL="801688" lvl="1" indent="-333375">
              <a:buClr>
                <a:schemeClr val="tx1"/>
              </a:buClr>
              <a:buSzTx/>
              <a:buNone/>
              <a:defRPr/>
            </a:pPr>
            <a:r>
              <a:rPr lang="en-US" sz="2000" dirty="0">
                <a:cs typeface="Courier New" pitchFamily="49" charset="0"/>
              </a:rPr>
              <a:t>b. 	if yellow=0 or purple=0 or pink=0;</a:t>
            </a:r>
          </a:p>
          <a:p>
            <a:pPr marL="801688" lvl="1" indent="-333375">
              <a:buClr>
                <a:schemeClr val="tx1"/>
              </a:buClr>
              <a:buSz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c. 	if yellow=1 and purple=1 and pink=1;</a:t>
            </a:r>
          </a:p>
          <a:p>
            <a:pPr marL="801688" lvl="1" indent="-333375">
              <a:buClr>
                <a:schemeClr val="tx1"/>
              </a:buClr>
              <a:buSzTx/>
              <a:buNone/>
              <a:defRPr/>
            </a:pPr>
            <a:r>
              <a:rPr lang="en-US" sz="2000" dirty="0">
                <a:cs typeface="Courier New" pitchFamily="49" charset="0"/>
              </a:rPr>
              <a:t>d. 	if yellow=1 or purple=1 and pink=0;</a:t>
            </a:r>
            <a:endParaRPr lang="en-US" dirty="0">
              <a:cs typeface="Courier New" pitchFamily="49" charset="0"/>
            </a:endParaRPr>
          </a:p>
          <a:p>
            <a:pPr marL="117475" lvl="1" indent="0">
              <a:buClr>
                <a:schemeClr val="tx1"/>
              </a:buClr>
              <a:buSzTx/>
              <a:buNone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817255"/>
            <a:ext cx="7803418" cy="1838067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2"/>
            </a:solidFill>
          </a:ln>
        </p:spPr>
        <p:txBody>
          <a:bodyPr vert="horz" wrap="none" lIns="88900" tIns="88900" rIns="266700" bIns="88900" rtlCol="0">
            <a:spAutoFit/>
          </a:bodyPr>
          <a:lstStyle/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data </a:t>
            </a:r>
            <a:r>
              <a:rPr lang="en-US" sz="1800" b="1" dirty="0" err="1">
                <a:latin typeface="Courier New"/>
              </a:rPr>
              <a:t>merged.flowers</a:t>
            </a:r>
            <a:r>
              <a:rPr lang="en-US" sz="1800" b="1" dirty="0">
                <a:latin typeface="Courier New"/>
              </a:rPr>
              <a:t>;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merge </a:t>
            </a:r>
            <a:r>
              <a:rPr lang="en-US" sz="1800" b="1" dirty="0" err="1">
                <a:latin typeface="Courier New"/>
              </a:rPr>
              <a:t>spring.roses</a:t>
            </a:r>
            <a:r>
              <a:rPr lang="en-US" sz="1800" b="1" dirty="0">
                <a:latin typeface="Courier New"/>
              </a:rPr>
              <a:t>(rename=(red=</a:t>
            </a:r>
            <a:r>
              <a:rPr lang="en-US" sz="1800" b="1" dirty="0" err="1">
                <a:latin typeface="Courier New"/>
              </a:rPr>
              <a:t>BrickRed</a:t>
            </a:r>
            <a:r>
              <a:rPr lang="en-US" sz="1800" b="1" dirty="0">
                <a:latin typeface="Courier New"/>
              </a:rPr>
              <a:t>) in=yellow)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      </a:t>
            </a:r>
            <a:r>
              <a:rPr lang="en-US" sz="1800" b="1" dirty="0" err="1">
                <a:latin typeface="Courier New"/>
              </a:rPr>
              <a:t>spring.lilacs</a:t>
            </a:r>
            <a:r>
              <a:rPr lang="en-US" sz="1800" b="1" dirty="0">
                <a:latin typeface="Courier New"/>
              </a:rPr>
              <a:t>(in=purple)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      </a:t>
            </a:r>
            <a:r>
              <a:rPr lang="en-US" sz="1800" b="1" dirty="0" err="1">
                <a:latin typeface="Courier New"/>
              </a:rPr>
              <a:t>spring.petunias</a:t>
            </a:r>
            <a:r>
              <a:rPr lang="en-US" sz="1800" b="1" dirty="0">
                <a:latin typeface="Courier New"/>
              </a:rPr>
              <a:t>(in=pink);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by ID;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_________________________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run;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596348"/>
            <a:ext cx="7848600" cy="4267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  <a:defRPr/>
            </a:pPr>
            <a:r>
              <a:rPr lang="en-US" dirty="0"/>
              <a:t>The following program will execute without errors:</a:t>
            </a:r>
          </a:p>
          <a:p>
            <a:pPr marL="0" indent="0">
              <a:defRPr/>
            </a:pPr>
            <a:endParaRPr lang="en-US" sz="800" b="1" dirty="0"/>
          </a:p>
          <a:p>
            <a:pPr marL="0" indent="0">
              <a:defRPr/>
            </a:pPr>
            <a:r>
              <a:rPr lang="en-US" dirty="0">
                <a:sym typeface="Wingdings"/>
              </a:rPr>
              <a:t></a:t>
            </a:r>
            <a:r>
              <a:rPr lang="en-US" dirty="0">
                <a:sym typeface="Wingdings" pitchFamily="2" charset="2"/>
              </a:rPr>
              <a:t>  </a:t>
            </a:r>
            <a:r>
              <a:rPr lang="en-US" dirty="0"/>
              <a:t>True</a:t>
            </a:r>
          </a:p>
          <a:p>
            <a:pPr marL="0" indent="0">
              <a:defRPr/>
            </a:pPr>
            <a:r>
              <a:rPr lang="en-US" dirty="0">
                <a:sym typeface="Wingdings"/>
              </a:rPr>
              <a:t></a:t>
            </a:r>
            <a:r>
              <a:rPr lang="en-US" dirty="0"/>
              <a:t>  False</a:t>
            </a:r>
          </a:p>
          <a:p>
            <a:pPr marL="0" indent="0"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6371" y="1260695"/>
            <a:ext cx="6665613" cy="1330621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2"/>
            </a:solidFill>
          </a:ln>
        </p:spPr>
        <p:txBody>
          <a:bodyPr vert="horz" wrap="square" lIns="88900" tIns="88900" rIns="266700" bIns="88900" rtlCol="0">
            <a:spAutoFit/>
          </a:bodyPr>
          <a:lstStyle/>
          <a:p>
            <a:pPr defTabSz="652463">
              <a:lnSpc>
                <a:spcPct val="85000"/>
              </a:lnSpc>
            </a:pPr>
            <a:r>
              <a:rPr lang="en-US" sz="2200" b="1" dirty="0">
                <a:latin typeface="Courier New"/>
              </a:rPr>
              <a:t>data </a:t>
            </a:r>
            <a:r>
              <a:rPr lang="en-US" sz="2200" b="1" dirty="0" err="1">
                <a:latin typeface="Courier New"/>
              </a:rPr>
              <a:t>work.merged</a:t>
            </a:r>
            <a:r>
              <a:rPr lang="en-US" sz="2200" b="1" dirty="0">
                <a:latin typeface="Courier New"/>
              </a:rPr>
              <a:t>;</a:t>
            </a:r>
          </a:p>
          <a:p>
            <a:pPr defTabSz="652463">
              <a:lnSpc>
                <a:spcPct val="85000"/>
              </a:lnSpc>
            </a:pPr>
            <a:r>
              <a:rPr lang="en-US" sz="2200" b="1" dirty="0">
                <a:latin typeface="Courier New"/>
              </a:rPr>
              <a:t>   merge blood.donors1 blood.donors2;</a:t>
            </a:r>
          </a:p>
          <a:p>
            <a:pPr defTabSz="652463">
              <a:lnSpc>
                <a:spcPct val="85000"/>
              </a:lnSpc>
            </a:pPr>
            <a:r>
              <a:rPr lang="en-US" sz="2200" b="1" dirty="0">
                <a:latin typeface="Courier New"/>
              </a:rPr>
              <a:t>   by ID;</a:t>
            </a:r>
          </a:p>
          <a:p>
            <a:pPr defTabSz="652463">
              <a:lnSpc>
                <a:spcPct val="85000"/>
              </a:lnSpc>
            </a:pPr>
            <a:r>
              <a:rPr lang="en-US" sz="2200" b="1" dirty="0">
                <a:latin typeface="Courier New"/>
              </a:rPr>
              <a:t>run;</a:t>
            </a:r>
          </a:p>
        </p:txBody>
      </p:sp>
      <p:graphicFrame>
        <p:nvGraphicFramePr>
          <p:cNvPr id="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0432"/>
              </p:ext>
            </p:extLst>
          </p:nvPr>
        </p:nvGraphicFramePr>
        <p:xfrm>
          <a:off x="2784454" y="2685493"/>
          <a:ext cx="2348861" cy="2133600"/>
        </p:xfrm>
        <a:graphic>
          <a:graphicData uri="http://schemas.openxmlformats.org/drawingml/2006/table">
            <a:tbl>
              <a:tblPr/>
              <a:tblGrid>
                <a:gridCol w="664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blood.donors1</a:t>
                      </a: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Units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1104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1129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48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1127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50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1129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57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2486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63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82664"/>
              </p:ext>
            </p:extLst>
          </p:nvPr>
        </p:nvGraphicFramePr>
        <p:xfrm>
          <a:off x="5456733" y="2686061"/>
          <a:ext cx="2953936" cy="2133600"/>
        </p:xfrm>
        <a:graphic>
          <a:graphicData uri="http://schemas.openxmlformats.org/drawingml/2006/table">
            <a:tbl>
              <a:tblPr/>
              <a:tblGrid>
                <a:gridCol w="71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blood.donors2</a:t>
                      </a: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Rate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1104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65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27.00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1105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63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32.25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1129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62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39.15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2486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61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45.50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2525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67.00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9.01 Multiple </a:t>
            </a:r>
            <a:r>
              <a:rPr lang="en-US" dirty="0"/>
              <a:t>Choice Poll – Correct Answer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Which statement is true concerning match-merging?</a:t>
            </a:r>
          </a:p>
          <a:p>
            <a:pPr marL="457200" indent="-457200"/>
            <a:endParaRPr lang="en-US" sz="800" b="1" dirty="0"/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dirty="0"/>
              <a:t>The MERGE statement must refer to permanent </a:t>
            </a:r>
            <a:br>
              <a:rPr lang="en-US" dirty="0"/>
            </a:br>
            <a:r>
              <a:rPr lang="en-US" dirty="0"/>
              <a:t>data sets. </a:t>
            </a:r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dirty="0"/>
              <a:t>The variables in the BY statement can be in only </a:t>
            </a:r>
            <a:br>
              <a:rPr lang="en-US" dirty="0"/>
            </a:br>
            <a:r>
              <a:rPr lang="en-US" dirty="0"/>
              <a:t>one of the data sets.</a:t>
            </a:r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dirty="0"/>
              <a:t>Only two data sets can be specified in the </a:t>
            </a:r>
            <a:br>
              <a:rPr lang="en-US" dirty="0"/>
            </a:br>
            <a:r>
              <a:rPr lang="en-US" dirty="0"/>
              <a:t>MERGE statement.</a:t>
            </a:r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dirty="0"/>
              <a:t>When you use the MERGE statement with the </a:t>
            </a:r>
            <a:br>
              <a:rPr lang="en-US" dirty="0"/>
            </a:br>
            <a:r>
              <a:rPr lang="en-US" dirty="0"/>
              <a:t>BY statement, the data must be sorted or indexed </a:t>
            </a:r>
            <a:br>
              <a:rPr lang="en-US" dirty="0"/>
            </a:br>
            <a:r>
              <a:rPr lang="en-US" dirty="0"/>
              <a:t>on the BY variable. </a:t>
            </a:r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endParaRPr lang="en-US" dirty="0"/>
          </a:p>
          <a:p>
            <a:pPr marL="571500" lvl="1" indent="-457200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945F8-9F34-4CD4-90E8-F80128BBC5B0}" type="slidenum">
              <a:rPr lang="en-US"/>
              <a:pPr>
                <a:defRPr/>
              </a:pPr>
              <a:t>5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646113" y="3984557"/>
            <a:ext cx="476250" cy="4762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900" tIns="88900" rIns="88900" bIns="88900" anchor="ctr"/>
          <a:lstStyle/>
          <a:p>
            <a:endParaRPr lang="en-US" sz="2000" noProof="1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848600" cy="4267200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  <a:defRPr/>
            </a:pPr>
            <a:r>
              <a:rPr lang="en-US" dirty="0"/>
              <a:t>Can these three data sets be merged in one DATA step?</a:t>
            </a:r>
          </a:p>
          <a:p>
            <a:pPr marL="0" indent="0">
              <a:defRPr/>
            </a:pPr>
            <a:endParaRPr lang="en-US" sz="800" b="1" dirty="0"/>
          </a:p>
          <a:p>
            <a:pPr marL="457200">
              <a:defRPr/>
            </a:pPr>
            <a:r>
              <a:rPr lang="en-US" dirty="0">
                <a:sym typeface="Wingdings"/>
              </a:rPr>
              <a:t>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Yes</a:t>
            </a:r>
          </a:p>
          <a:p>
            <a:pPr marL="457200">
              <a:defRPr/>
            </a:pPr>
            <a:r>
              <a:rPr lang="en-US" dirty="0">
                <a:sym typeface="Wingdings"/>
              </a:rPr>
              <a:t></a:t>
            </a:r>
            <a:r>
              <a:rPr lang="en-US" dirty="0"/>
              <a:t>  No</a:t>
            </a:r>
          </a:p>
          <a:p>
            <a:pPr marL="0" indent="0">
              <a:defRPr/>
            </a:pPr>
            <a:endParaRPr lang="en-US" dirty="0"/>
          </a:p>
        </p:txBody>
      </p:sp>
      <p:graphicFrame>
        <p:nvGraphicFramePr>
          <p:cNvPr id="9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96335"/>
              </p:ext>
            </p:extLst>
          </p:nvPr>
        </p:nvGraphicFramePr>
        <p:xfrm>
          <a:off x="1134308" y="2491873"/>
          <a:ext cx="2136618" cy="1828800"/>
        </p:xfrm>
        <a:graphic>
          <a:graphicData uri="http://schemas.openxmlformats.org/drawingml/2006/table">
            <a:tbl>
              <a:tblPr/>
              <a:tblGrid>
                <a:gridCol w="213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49">
                <a:tc>
                  <a:txBody>
                    <a:bodyPr/>
                    <a:lstStyle/>
                    <a:p>
                      <a:pPr marL="0" marR="0" lvl="0" indent="0" algn="l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SAS Data Set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L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Hair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Makeup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Nails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611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Jewelry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Shoes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79305"/>
              </p:ext>
            </p:extLst>
          </p:nvPr>
        </p:nvGraphicFramePr>
        <p:xfrm>
          <a:off x="3445908" y="2488710"/>
          <a:ext cx="2037030" cy="1828800"/>
        </p:xfrm>
        <a:graphic>
          <a:graphicData uri="http://schemas.openxmlformats.org/drawingml/2006/table">
            <a:tbl>
              <a:tblPr/>
              <a:tblGrid>
                <a:gridCol w="203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49">
                <a:tc>
                  <a:txBody>
                    <a:bodyPr/>
                    <a:lstStyle/>
                    <a:p>
                      <a:pPr marL="0" marR="0" lvl="0" indent="0" algn="l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SAS Data Set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L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Bows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Hairspray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Hair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Rubber Bands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Brush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00175"/>
              </p:ext>
            </p:extLst>
          </p:nvPr>
        </p:nvGraphicFramePr>
        <p:xfrm>
          <a:off x="5657920" y="2487115"/>
          <a:ext cx="2058257" cy="1828800"/>
        </p:xfrm>
        <a:graphic>
          <a:graphicData uri="http://schemas.openxmlformats.org/drawingml/2006/table">
            <a:tbl>
              <a:tblPr/>
              <a:tblGrid>
                <a:gridCol w="205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SAS Data Set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L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Socks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Anklet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Brush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6524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Shoes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799" y="609600"/>
            <a:ext cx="8340505" cy="4267200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  <a:defRPr/>
            </a:pPr>
            <a:r>
              <a:rPr lang="en-US" dirty="0"/>
              <a:t>Which of the following LIBNAME statements correctly assigns the </a:t>
            </a:r>
            <a:r>
              <a:rPr lang="en-US" dirty="0" err="1"/>
              <a:t>libref</a:t>
            </a:r>
            <a:r>
              <a:rPr lang="en-US" dirty="0"/>
              <a:t> </a:t>
            </a:r>
            <a:r>
              <a:rPr lang="en-US" b="1" dirty="0" err="1"/>
              <a:t>MyMusic</a:t>
            </a:r>
            <a:r>
              <a:rPr lang="en-US" b="1" dirty="0"/>
              <a:t> </a:t>
            </a:r>
            <a:r>
              <a:rPr lang="en-US" dirty="0"/>
              <a:t>to the file </a:t>
            </a:r>
            <a:r>
              <a:rPr lang="en-US" b="1" dirty="0"/>
              <a:t>AllMusic.xls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which is stored in the </a:t>
            </a:r>
            <a:r>
              <a:rPr lang="en-US" b="1" dirty="0"/>
              <a:t>Entertainment</a:t>
            </a:r>
            <a:r>
              <a:rPr lang="en-US" dirty="0"/>
              <a:t> directory of the </a:t>
            </a:r>
            <a:br>
              <a:rPr lang="en-US" dirty="0"/>
            </a:br>
            <a:r>
              <a:rPr lang="en-US" dirty="0"/>
              <a:t>C: drive on the Windows operating environment?</a:t>
            </a:r>
          </a:p>
          <a:p>
            <a:pPr marL="0" indent="0">
              <a:defRPr/>
            </a:pPr>
            <a:endParaRPr lang="en-US" sz="800" b="1" dirty="0"/>
          </a:p>
          <a:p>
            <a:pPr marL="914400" lvl="1" indent="-457200">
              <a:buClr>
                <a:schemeClr val="tx1"/>
              </a:buClr>
              <a:buSzTx/>
              <a:buAutoNum type="alphaLcPeriod"/>
              <a:defRPr/>
            </a:pPr>
            <a:r>
              <a:rPr lang="en-US" dirty="0" err="1"/>
              <a:t>libname</a:t>
            </a:r>
            <a:r>
              <a:rPr lang="en-US" dirty="0"/>
              <a:t> </a:t>
            </a:r>
            <a:r>
              <a:rPr lang="en-US" dirty="0" err="1"/>
              <a:t>mymusic</a:t>
            </a:r>
            <a:r>
              <a:rPr lang="en-US" dirty="0"/>
              <a:t> 'Allmusic.xls';</a:t>
            </a:r>
          </a:p>
          <a:p>
            <a:pPr marL="914400" lvl="1" indent="-457200">
              <a:buClr>
                <a:schemeClr val="tx1"/>
              </a:buClr>
              <a:buSzTx/>
              <a:buAutoNum type="alphaLcPeriod"/>
              <a:defRPr/>
            </a:pPr>
            <a:r>
              <a:rPr lang="en-US" dirty="0" err="1"/>
              <a:t>libname</a:t>
            </a:r>
            <a:r>
              <a:rPr lang="en-US" dirty="0"/>
              <a:t> </a:t>
            </a:r>
            <a:r>
              <a:rPr lang="en-US" dirty="0" err="1"/>
              <a:t>mymusic</a:t>
            </a:r>
            <a:r>
              <a:rPr lang="en-US" dirty="0"/>
              <a:t> 'C:\Entertainment\Allmusic.xls';</a:t>
            </a:r>
          </a:p>
          <a:p>
            <a:pPr marL="914400" lvl="1" indent="-457200">
              <a:buClr>
                <a:schemeClr val="tx1"/>
              </a:buClr>
              <a:buSzTx/>
              <a:buNone/>
              <a:defRPr/>
            </a:pPr>
            <a:r>
              <a:rPr lang="en-US" dirty="0"/>
              <a:t>c.  </a:t>
            </a:r>
            <a:r>
              <a:rPr lang="en-US" dirty="0" err="1"/>
              <a:t>libname</a:t>
            </a:r>
            <a:r>
              <a:rPr lang="en-US" dirty="0"/>
              <a:t> </a:t>
            </a:r>
            <a:r>
              <a:rPr lang="en-US" dirty="0" err="1"/>
              <a:t>mymusic</a:t>
            </a:r>
            <a:r>
              <a:rPr lang="en-US" dirty="0"/>
              <a:t> 'C:\Entertainment\</a:t>
            </a:r>
            <a:r>
              <a:rPr lang="en-US" dirty="0" err="1"/>
              <a:t>Allmusic</a:t>
            </a:r>
            <a:r>
              <a:rPr lang="en-US" dirty="0"/>
              <a:t>';</a:t>
            </a:r>
          </a:p>
          <a:p>
            <a:pPr marL="914400" lvl="1" indent="-457200">
              <a:buClr>
                <a:schemeClr val="tx1"/>
              </a:buClr>
              <a:buSzTx/>
              <a:buNone/>
              <a:defRPr/>
            </a:pPr>
            <a:r>
              <a:rPr lang="en-US" dirty="0"/>
              <a:t>d.  </a:t>
            </a:r>
            <a:r>
              <a:rPr lang="en-US" dirty="0" err="1"/>
              <a:t>libname</a:t>
            </a:r>
            <a:r>
              <a:rPr lang="en-US" dirty="0"/>
              <a:t> </a:t>
            </a:r>
            <a:r>
              <a:rPr lang="en-US" dirty="0" err="1"/>
              <a:t>mymusic</a:t>
            </a:r>
            <a:r>
              <a:rPr lang="en-US" dirty="0"/>
              <a:t> 'C:\Entertainment\</a:t>
            </a:r>
            <a:r>
              <a:rPr lang="en-US" dirty="0" err="1"/>
              <a:t>Allmusic</a:t>
            </a:r>
            <a:r>
              <a:rPr lang="en-US" dirty="0"/>
              <a:t>' </a:t>
            </a:r>
            <a:r>
              <a:rPr lang="en-US" dirty="0" err="1"/>
              <a:t>filetype</a:t>
            </a:r>
            <a:r>
              <a:rPr lang="en-US" dirty="0"/>
              <a:t>='excel';</a:t>
            </a:r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8213756" cy="4267200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  <a:defRPr/>
            </a:pPr>
            <a:r>
              <a:rPr lang="en-US" dirty="0"/>
              <a:t>Which of the following LIBNAME statements correctly assigns the </a:t>
            </a:r>
            <a:r>
              <a:rPr lang="en-US" dirty="0" err="1"/>
              <a:t>libref</a:t>
            </a:r>
            <a:r>
              <a:rPr lang="en-US" dirty="0"/>
              <a:t> </a:t>
            </a:r>
            <a:r>
              <a:rPr lang="en-US" b="1" dirty="0" err="1"/>
              <a:t>MyMusic</a:t>
            </a:r>
            <a:r>
              <a:rPr lang="en-US" dirty="0"/>
              <a:t> to the file </a:t>
            </a:r>
            <a:r>
              <a:rPr lang="en-US" b="1" dirty="0"/>
              <a:t>AllMusic.xls</a:t>
            </a:r>
            <a:r>
              <a:rPr lang="en-US" dirty="0"/>
              <a:t>, which is stored in the </a:t>
            </a:r>
            <a:r>
              <a:rPr lang="en-US" b="1" dirty="0"/>
              <a:t>Entertainment </a:t>
            </a:r>
            <a:r>
              <a:rPr lang="en-US" dirty="0"/>
              <a:t>directory of the </a:t>
            </a:r>
            <a:br>
              <a:rPr lang="en-US" dirty="0"/>
            </a:br>
            <a:r>
              <a:rPr lang="en-US" dirty="0"/>
              <a:t>C: drive on the Windows operating environment?</a:t>
            </a:r>
          </a:p>
          <a:p>
            <a:pPr>
              <a:defRPr/>
            </a:pPr>
            <a:endParaRPr lang="en-US" sz="800" b="1" dirty="0"/>
          </a:p>
          <a:p>
            <a:pPr marL="914400" lvl="1" indent="-457200">
              <a:buClr>
                <a:schemeClr val="tx1"/>
              </a:buClr>
              <a:buSzTx/>
              <a:buAutoNum type="alphaLcPeriod"/>
              <a:defRPr/>
            </a:pPr>
            <a:r>
              <a:rPr lang="en-US"/>
              <a:t>libname mymusic </a:t>
            </a:r>
            <a:r>
              <a:rPr lang="en-US" dirty="0"/>
              <a:t>'Allmusic.xls';</a:t>
            </a:r>
          </a:p>
          <a:p>
            <a:pPr marL="914400" lvl="1" indent="-457200">
              <a:buClr>
                <a:schemeClr val="tx1"/>
              </a:buClr>
              <a:buSzTx/>
              <a:buAutoNum type="alphaLcPeriod"/>
              <a:defRPr/>
            </a:pPr>
            <a:r>
              <a:rPr lang="en-US"/>
              <a:t>libname mymusic </a:t>
            </a:r>
            <a:r>
              <a:rPr lang="en-US" dirty="0"/>
              <a:t>'C:\Entertainment\Allmusic.xls';</a:t>
            </a:r>
          </a:p>
          <a:p>
            <a:pPr marL="914400" lvl="1" indent="-457200">
              <a:buClr>
                <a:schemeClr val="tx1"/>
              </a:buClr>
              <a:buSzTx/>
              <a:buNone/>
              <a:defRPr/>
            </a:pPr>
            <a:r>
              <a:rPr lang="en-US" dirty="0"/>
              <a:t>c</a:t>
            </a:r>
            <a:r>
              <a:rPr lang="en-US"/>
              <a:t>.  libname mymusic </a:t>
            </a:r>
            <a:r>
              <a:rPr lang="en-US" dirty="0"/>
              <a:t>'C:\Entertainment\</a:t>
            </a:r>
            <a:r>
              <a:rPr lang="en-US" dirty="0" err="1"/>
              <a:t>Allmusic</a:t>
            </a:r>
            <a:r>
              <a:rPr lang="en-US" dirty="0"/>
              <a:t>';</a:t>
            </a:r>
          </a:p>
          <a:p>
            <a:pPr marL="914400" lvl="1" indent="-457200">
              <a:buClr>
                <a:schemeClr val="tx1"/>
              </a:buClr>
              <a:buSzTx/>
              <a:buNone/>
              <a:defRPr/>
            </a:pPr>
            <a:r>
              <a:rPr lang="en-US" dirty="0"/>
              <a:t>d</a:t>
            </a:r>
            <a:r>
              <a:rPr lang="en-US"/>
              <a:t>.  libname mymusic </a:t>
            </a:r>
            <a:r>
              <a:rPr lang="en-US" dirty="0"/>
              <a:t>'C:\Entertainment\</a:t>
            </a:r>
            <a:r>
              <a:rPr lang="en-US" dirty="0" err="1"/>
              <a:t>Allmusic</a:t>
            </a:r>
            <a:r>
              <a:rPr lang="en-US" dirty="0"/>
              <a:t>' </a:t>
            </a:r>
            <a:r>
              <a:rPr lang="en-US" dirty="0" err="1"/>
              <a:t>filetype</a:t>
            </a:r>
            <a:r>
              <a:rPr lang="en-US" dirty="0"/>
              <a:t>='excel';</a:t>
            </a:r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marL="457200">
              <a:defRPr/>
            </a:pPr>
            <a:r>
              <a:rPr lang="en-US" b="1" dirty="0"/>
              <a:t>Specify the </a:t>
            </a:r>
            <a:r>
              <a:rPr lang="en-US" b="1" dirty="0" err="1"/>
              <a:t>libref</a:t>
            </a:r>
            <a:r>
              <a:rPr lang="en-US" b="1" dirty="0"/>
              <a:t> </a:t>
            </a:r>
            <a:r>
              <a:rPr lang="en-US" b="1" dirty="0" err="1"/>
              <a:t>MyMusic</a:t>
            </a:r>
            <a:r>
              <a:rPr lang="en-US" b="1" dirty="0"/>
              <a:t> and then the filename AllMusic.xls. Include the full path enclosed in quotation marks. Include the file extension when </a:t>
            </a:r>
            <a:br>
              <a:rPr lang="en-US" b="1" dirty="0"/>
            </a:br>
            <a:r>
              <a:rPr lang="en-US" b="1" dirty="0"/>
              <a:t>you specify the filename.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986553" y="2632936"/>
            <a:ext cx="476250" cy="47625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848600" cy="4267200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  <a:defRPr/>
            </a:pPr>
            <a:endParaRPr lang="en-US" dirty="0"/>
          </a:p>
          <a:p>
            <a:pPr marL="0" indent="0">
              <a:defRPr/>
            </a:pPr>
            <a:endParaRPr lang="en-US" sz="800" b="1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685800" y="609600"/>
            <a:ext cx="7979134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+mn-lt"/>
                <a:ea typeface="MS PGothic" pitchFamily="34" charset="-128"/>
                <a:cs typeface="ＭＳ Ｐゴシック" pitchFamily="-112" charset="-128"/>
              </a:defRPr>
            </a:lvl1pPr>
            <a:lvl2pPr marL="460375" indent="-342900" algn="l" rtl="0" eaLnBrk="1" fontAlgn="base" hangingPunct="1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+mn-lt"/>
                <a:ea typeface="MS PGothic" pitchFamily="34" charset="-128"/>
              </a:defRPr>
            </a:lvl2pPr>
            <a:lvl3pPr marL="914400" indent="-344488" algn="l" rtl="0" eaLnBrk="1" fontAlgn="base" hangingPunct="1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+mn-lt"/>
                <a:ea typeface="MS PGothic" pitchFamily="34" charset="-128"/>
              </a:defRPr>
            </a:lvl3pPr>
            <a:lvl4pPr marL="1374775" indent="-342900" algn="l" rtl="0" eaLnBrk="1" fontAlgn="base" hangingPunct="1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828800" indent="-344488" algn="l" rtl="0" eaLnBrk="1" fontAlgn="base" hangingPunct="1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8"/>
              <a:defRPr/>
            </a:pPr>
            <a:r>
              <a:rPr lang="en-US" sz="2000" dirty="0"/>
              <a:t>The data sets </a:t>
            </a:r>
            <a:r>
              <a:rPr lang="en-US" sz="2000" b="1" dirty="0" err="1"/>
              <a:t>ensemble.spring</a:t>
            </a:r>
            <a:r>
              <a:rPr lang="en-US" sz="2000" dirty="0"/>
              <a:t> and </a:t>
            </a:r>
            <a:r>
              <a:rPr lang="en-US" sz="2000" b="1" dirty="0" err="1"/>
              <a:t>ensemble.summer</a:t>
            </a:r>
            <a:r>
              <a:rPr lang="en-US" sz="2000" dirty="0"/>
              <a:t> both contain a variable named </a:t>
            </a:r>
            <a:r>
              <a:rPr lang="en-US" sz="2000" b="1" dirty="0"/>
              <a:t>Blue</a:t>
            </a:r>
            <a:r>
              <a:rPr lang="en-US" sz="2000" dirty="0"/>
              <a:t>, and </a:t>
            </a:r>
            <a:r>
              <a:rPr lang="en-US" sz="2000" b="1" dirty="0"/>
              <a:t>Blue</a:t>
            </a:r>
            <a:r>
              <a:rPr lang="en-US" sz="2000" dirty="0"/>
              <a:t> is not the BY variable. Which program prevents the values of the variable </a:t>
            </a:r>
            <a:r>
              <a:rPr lang="en-US" sz="2000" b="1" dirty="0"/>
              <a:t>Blue</a:t>
            </a:r>
            <a:r>
              <a:rPr lang="en-US" sz="2000" dirty="0"/>
              <a:t> from being overwritten when you merge the two data sets?  </a:t>
            </a:r>
          </a:p>
          <a:p>
            <a:pPr marL="457200" indent="-457200">
              <a:buFont typeface="+mj-lt"/>
              <a:buAutoNum type="arabicPeriod" startAt="8"/>
              <a:defRPr/>
            </a:pPr>
            <a:endParaRPr lang="en-US" sz="2000" dirty="0"/>
          </a:p>
          <a:p>
            <a:pPr marL="457200">
              <a:defRPr/>
            </a:pPr>
            <a:r>
              <a:rPr lang="en-US" sz="1900" dirty="0"/>
              <a:t>a. </a:t>
            </a:r>
          </a:p>
          <a:p>
            <a:pPr marL="457200">
              <a:defRPr/>
            </a:pPr>
            <a:endParaRPr lang="en-US" sz="1900" b="1" dirty="0"/>
          </a:p>
          <a:p>
            <a:pPr marL="457200" lvl="1" indent="0">
              <a:buClr>
                <a:schemeClr val="tx1"/>
              </a:buClr>
              <a:buSzTx/>
              <a:buNone/>
              <a:defRPr/>
            </a:pPr>
            <a:endParaRPr lang="en-US" sz="1900" dirty="0"/>
          </a:p>
          <a:p>
            <a:pPr marL="457200" lvl="1" indent="0">
              <a:buClr>
                <a:schemeClr val="tx1"/>
              </a:buClr>
              <a:buSzTx/>
              <a:buNone/>
              <a:defRPr/>
            </a:pPr>
            <a:endParaRPr lang="en-US" sz="1900" dirty="0"/>
          </a:p>
          <a:p>
            <a:pPr marL="457200" lvl="1" indent="0">
              <a:spcBef>
                <a:spcPts val="600"/>
              </a:spcBef>
              <a:buClr>
                <a:schemeClr val="tx1"/>
              </a:buClr>
              <a:buSzTx/>
              <a:buNone/>
              <a:defRPr/>
            </a:pPr>
            <a:r>
              <a:rPr lang="en-US" sz="1900" dirty="0"/>
              <a:t>b.</a:t>
            </a:r>
          </a:p>
          <a:p>
            <a:pPr marL="457200" lvl="1" indent="0">
              <a:buClr>
                <a:schemeClr val="tx1"/>
              </a:buClr>
              <a:buSzTx/>
              <a:buNone/>
              <a:defRPr/>
            </a:pPr>
            <a:r>
              <a:rPr lang="en-US" sz="1900" dirty="0"/>
              <a:t> </a:t>
            </a:r>
          </a:p>
          <a:p>
            <a:pPr marL="457200" lvl="1" indent="0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sz="1900" dirty="0"/>
          </a:p>
          <a:p>
            <a:pPr marL="457200">
              <a:defRPr/>
            </a:pPr>
            <a:endParaRPr lang="en-US" sz="1900" dirty="0"/>
          </a:p>
          <a:p>
            <a:pPr marL="457200">
              <a:spcBef>
                <a:spcPts val="600"/>
              </a:spcBef>
              <a:defRPr/>
            </a:pPr>
            <a:r>
              <a:rPr lang="en-US" sz="1900" dirty="0"/>
              <a:t>c.</a:t>
            </a:r>
          </a:p>
          <a:p>
            <a:pPr>
              <a:defRPr/>
            </a:pPr>
            <a:endParaRPr lang="en-US" sz="1900" dirty="0"/>
          </a:p>
          <a:p>
            <a:pPr>
              <a:defRPr/>
            </a:pPr>
            <a:r>
              <a:rPr lang="en-US" sz="1900" dirty="0"/>
              <a:t>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519927" y="2204215"/>
            <a:ext cx="5184111" cy="1356782"/>
          </a:xfrm>
          <a:prstGeom prst="flowChartProcess">
            <a:avLst/>
          </a:prstGeom>
          <a:solidFill>
            <a:srgbClr val="FFFFFF"/>
          </a:solidFill>
          <a:ln w="38100" cmpd="sng">
            <a:solidFill>
              <a:schemeClr val="tx2"/>
            </a:solidFill>
            <a:miter lim="800000"/>
            <a:headEnd/>
            <a:tailEnd/>
          </a:ln>
        </p:spPr>
        <p:txBody>
          <a:bodyPr wrap="none" lIns="88900" tIns="88900" rIns="266700" bIns="88900" anchor="ctr">
            <a:spAutoFit/>
          </a:bodyPr>
          <a:lstStyle/>
          <a:p>
            <a:pPr defTabSz="652463" eaLnBrk="0" hangingPunct="0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data </a:t>
            </a:r>
            <a:r>
              <a:rPr lang="en-US" sz="1800" b="1" dirty="0" err="1">
                <a:latin typeface="Courier New"/>
              </a:rPr>
              <a:t>ensemble.merged</a:t>
            </a:r>
            <a:r>
              <a:rPr lang="en-US" sz="1800" b="1" dirty="0">
                <a:latin typeface="Courier New"/>
              </a:rPr>
              <a:t>;</a:t>
            </a:r>
          </a:p>
          <a:p>
            <a:pPr defTabSz="652463" eaLnBrk="0" hangingPunct="0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merge </a:t>
            </a:r>
            <a:r>
              <a:rPr lang="en-US" sz="1800" b="1" dirty="0" err="1">
                <a:latin typeface="Courier New"/>
              </a:rPr>
              <a:t>ensemble.spring</a:t>
            </a:r>
            <a:r>
              <a:rPr lang="en-US" sz="1800" b="1" dirty="0">
                <a:latin typeface="Courier New"/>
              </a:rPr>
              <a:t>(keep=blue)</a:t>
            </a:r>
          </a:p>
          <a:p>
            <a:pPr defTabSz="652463" eaLnBrk="0" hangingPunct="0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      </a:t>
            </a:r>
            <a:r>
              <a:rPr lang="en-US" sz="1800" b="1" dirty="0" err="1">
                <a:latin typeface="Courier New"/>
              </a:rPr>
              <a:t>ensemble.summer</a:t>
            </a:r>
            <a:r>
              <a:rPr lang="en-US" sz="1800" b="1" dirty="0">
                <a:latin typeface="Courier New"/>
              </a:rPr>
              <a:t>;</a:t>
            </a:r>
          </a:p>
          <a:p>
            <a:pPr defTabSz="652463" eaLnBrk="0" hangingPunct="0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by fabric;</a:t>
            </a:r>
          </a:p>
          <a:p>
            <a:pPr defTabSz="652463" eaLnBrk="0" hangingPunct="0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run;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9927" y="3670234"/>
            <a:ext cx="5184111" cy="135678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2"/>
            </a:solidFill>
          </a:ln>
        </p:spPr>
        <p:txBody>
          <a:bodyPr vert="horz" wrap="none" lIns="88900" tIns="88900" rIns="266700" bIns="88900" rtlCol="0">
            <a:spAutoFit/>
          </a:bodyPr>
          <a:lstStyle/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data </a:t>
            </a:r>
            <a:r>
              <a:rPr lang="en-US" sz="1800" b="1" dirty="0" err="1">
                <a:latin typeface="Courier New"/>
              </a:rPr>
              <a:t>ensemble.merged</a:t>
            </a:r>
            <a:r>
              <a:rPr lang="en-US" sz="1800" b="1" dirty="0">
                <a:latin typeface="Courier New"/>
              </a:rPr>
              <a:t>;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merge </a:t>
            </a:r>
            <a:r>
              <a:rPr lang="en-US" sz="1800" b="1" dirty="0" err="1">
                <a:latin typeface="Courier New"/>
              </a:rPr>
              <a:t>ensemble.spring</a:t>
            </a:r>
            <a:r>
              <a:rPr lang="en-US" sz="1800" b="1" dirty="0">
                <a:latin typeface="Courier New"/>
              </a:rPr>
              <a:t>(blue=navy)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      </a:t>
            </a:r>
            <a:r>
              <a:rPr lang="en-US" sz="1800" b="1" dirty="0" err="1">
                <a:latin typeface="Courier New"/>
              </a:rPr>
              <a:t>ensemble.summer</a:t>
            </a:r>
            <a:r>
              <a:rPr lang="en-US" sz="1800" b="1" dirty="0">
                <a:latin typeface="Courier New"/>
              </a:rPr>
              <a:t>;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by fabric;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run;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9927" y="5136253"/>
            <a:ext cx="6424836" cy="135678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2"/>
            </a:solidFill>
          </a:ln>
        </p:spPr>
        <p:txBody>
          <a:bodyPr vert="horz" wrap="none" lIns="88900" tIns="88900" rIns="266700" bIns="88900" rtlCol="0">
            <a:spAutoFit/>
          </a:bodyPr>
          <a:lstStyle/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data </a:t>
            </a:r>
            <a:r>
              <a:rPr lang="en-US" sz="1800" b="1" dirty="0" err="1">
                <a:latin typeface="Courier New"/>
              </a:rPr>
              <a:t>ensemble.merged</a:t>
            </a:r>
            <a:r>
              <a:rPr lang="en-US" sz="1800" b="1" dirty="0">
                <a:latin typeface="Courier New"/>
              </a:rPr>
              <a:t>;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merge </a:t>
            </a:r>
            <a:r>
              <a:rPr lang="en-US" sz="1800" b="1" dirty="0" err="1">
                <a:latin typeface="Courier New"/>
              </a:rPr>
              <a:t>ensemble.spring</a:t>
            </a:r>
            <a:r>
              <a:rPr lang="en-US" sz="1800" b="1" dirty="0">
                <a:latin typeface="Courier New"/>
              </a:rPr>
              <a:t>(rename=(blue=navy))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      </a:t>
            </a:r>
            <a:r>
              <a:rPr lang="en-US" sz="1800" b="1" dirty="0" err="1">
                <a:latin typeface="Courier New"/>
              </a:rPr>
              <a:t>ensemble.summer</a:t>
            </a:r>
            <a:r>
              <a:rPr lang="en-US" sz="1800" b="1" dirty="0">
                <a:latin typeface="Courier New"/>
              </a:rPr>
              <a:t>;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   by fabric;</a:t>
            </a:r>
          </a:p>
          <a:p>
            <a:pPr defTabSz="652463">
              <a:lnSpc>
                <a:spcPct val="85000"/>
              </a:lnSpc>
            </a:pPr>
            <a:r>
              <a:rPr lang="en-US" sz="1800" b="1" dirty="0">
                <a:latin typeface="Courier New"/>
              </a:rPr>
              <a:t>run;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848600" cy="4267200"/>
          </a:xfrm>
        </p:spPr>
        <p:txBody>
          <a:bodyPr/>
          <a:lstStyle/>
          <a:p>
            <a:pPr marL="457200" indent="-457200">
              <a:buFont typeface="+mj-lt"/>
              <a:buAutoNum type="arabicPeriod" startAt="9"/>
              <a:defRPr/>
            </a:pPr>
            <a:r>
              <a:rPr lang="en-US" dirty="0"/>
              <a:t>The variable </a:t>
            </a:r>
            <a:r>
              <a:rPr lang="en-US" b="1" dirty="0"/>
              <a:t>Location</a:t>
            </a:r>
            <a:r>
              <a:rPr lang="en-US" dirty="0"/>
              <a:t> appears in the three data sets represented below. Which value appears in the output data set when the three data sets are merged in the order shown?</a:t>
            </a:r>
          </a:p>
          <a:p>
            <a:pPr marL="457200" indent="-457200">
              <a:buFont typeface="+mj-lt"/>
              <a:buAutoNum type="arabicPeriod" startAt="9"/>
              <a:defRPr/>
            </a:pPr>
            <a:endParaRPr lang="en-US" dirty="0"/>
          </a:p>
          <a:p>
            <a:pPr marL="0" indent="0">
              <a:defRPr/>
            </a:pPr>
            <a:endParaRPr lang="en-US" sz="800" b="1" dirty="0"/>
          </a:p>
          <a:p>
            <a:pPr marL="914400" lvl="1" indent="-461963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Florida</a:t>
            </a:r>
          </a:p>
          <a:p>
            <a:pPr marL="914400" lvl="1" indent="-461963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Canada</a:t>
            </a:r>
          </a:p>
          <a:p>
            <a:pPr marL="914400" lvl="1" indent="-461963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New York</a:t>
            </a:r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</p:txBody>
      </p:sp>
      <p:graphicFrame>
        <p:nvGraphicFramePr>
          <p:cNvPr id="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95045"/>
              </p:ext>
            </p:extLst>
          </p:nvPr>
        </p:nvGraphicFramePr>
        <p:xfrm>
          <a:off x="4007255" y="2996558"/>
          <a:ext cx="4539216" cy="914400"/>
        </p:xfrm>
        <a:graphic>
          <a:graphicData uri="http://schemas.openxmlformats.org/drawingml/2006/table">
            <a:tbl>
              <a:tblPr/>
              <a:tblGrid>
                <a:gridCol w="118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Dataset1</a:t>
                      </a: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Dataset2</a:t>
                      </a: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Dataset3</a:t>
                      </a: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Location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Location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Location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Florida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Canada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New York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92226" y="2136518"/>
            <a:ext cx="6442469" cy="507318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2"/>
            </a:solidFill>
          </a:ln>
        </p:spPr>
        <p:txBody>
          <a:bodyPr vert="horz" wrap="none" lIns="88900" tIns="88900" rIns="266700" bIns="88900" rtlCol="0">
            <a:spAutoFit/>
          </a:bodyPr>
          <a:lstStyle/>
          <a:p>
            <a:pPr defTabSz="652463">
              <a:lnSpc>
                <a:spcPct val="85000"/>
              </a:lnSpc>
            </a:pPr>
            <a:r>
              <a:rPr lang="en-US" b="1" dirty="0">
                <a:latin typeface="Courier New"/>
              </a:rPr>
              <a:t>merge dataset1 dataset2 dataset3;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848600" cy="4267200"/>
          </a:xfrm>
        </p:spPr>
        <p:txBody>
          <a:bodyPr/>
          <a:lstStyle/>
          <a:p>
            <a:pPr marL="457200" indent="-457200">
              <a:buFont typeface="+mj-lt"/>
              <a:buAutoNum type="arabicPeriod" startAt="9"/>
              <a:defRPr/>
            </a:pPr>
            <a:r>
              <a:rPr lang="en-US" dirty="0"/>
              <a:t>The variable </a:t>
            </a:r>
            <a:r>
              <a:rPr lang="en-US" b="1" dirty="0"/>
              <a:t>Location</a:t>
            </a:r>
            <a:r>
              <a:rPr lang="en-US" dirty="0"/>
              <a:t> appears in the three data sets represented below. Which value appears in the output data set when the three data sets are merged in the order shown?</a:t>
            </a:r>
          </a:p>
          <a:p>
            <a:pPr marL="457200" indent="-457200">
              <a:buFont typeface="+mj-lt"/>
              <a:buAutoNum type="arabicPeriod" startAt="9"/>
              <a:defRPr/>
            </a:pPr>
            <a:endParaRPr lang="en-US" dirty="0"/>
          </a:p>
          <a:p>
            <a:pPr marL="0" indent="0">
              <a:defRPr/>
            </a:pPr>
            <a:endParaRPr lang="en-US" sz="800" b="1" dirty="0"/>
          </a:p>
          <a:p>
            <a:pPr marL="914400" lvl="1" indent="-461963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Florida</a:t>
            </a:r>
          </a:p>
          <a:p>
            <a:pPr marL="914400" lvl="1" indent="-461963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Canada</a:t>
            </a:r>
          </a:p>
          <a:p>
            <a:pPr marL="914400" lvl="1" indent="-461963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dirty="0"/>
              <a:t>New York</a:t>
            </a:r>
          </a:p>
          <a:p>
            <a:pPr marL="117475" lvl="1" indent="0">
              <a:buClr>
                <a:schemeClr val="tx1"/>
              </a:buClr>
              <a:buSzTx/>
              <a:buNone/>
              <a:defRPr/>
            </a:pPr>
            <a:endParaRPr lang="en-US" dirty="0"/>
          </a:p>
          <a:p>
            <a:pPr marL="457200"/>
            <a:r>
              <a:rPr lang="en-US" b="1" dirty="0"/>
              <a:t>Because DATA step match-merging overwrites values of same-named variables, the value </a:t>
            </a:r>
            <a:r>
              <a:rPr lang="en-US" b="1" i="1" dirty="0"/>
              <a:t>New York </a:t>
            </a:r>
            <a:r>
              <a:rPr lang="en-US" b="1" dirty="0"/>
              <a:t>from the last data set merged (dataset3) appears in the output data set.</a:t>
            </a:r>
          </a:p>
        </p:txBody>
      </p:sp>
      <p:graphicFrame>
        <p:nvGraphicFramePr>
          <p:cNvPr id="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04530"/>
              </p:ext>
            </p:extLst>
          </p:nvPr>
        </p:nvGraphicFramePr>
        <p:xfrm>
          <a:off x="4007255" y="2996558"/>
          <a:ext cx="4539216" cy="914400"/>
        </p:xfrm>
        <a:graphic>
          <a:graphicData uri="http://schemas.openxmlformats.org/drawingml/2006/table">
            <a:tbl>
              <a:tblPr/>
              <a:tblGrid>
                <a:gridCol w="118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Dataset1</a:t>
                      </a: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Dataset2</a:t>
                      </a: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Dataset3</a:t>
                      </a: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Location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Location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Location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Florida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Canada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New York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989013" y="3531321"/>
            <a:ext cx="476250" cy="47625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2226" y="2136518"/>
            <a:ext cx="6442469" cy="507318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2"/>
            </a:solidFill>
          </a:ln>
        </p:spPr>
        <p:txBody>
          <a:bodyPr vert="horz" wrap="none" lIns="88900" tIns="88900" rIns="266700" bIns="88900" rtlCol="0">
            <a:spAutoFit/>
          </a:bodyPr>
          <a:lstStyle/>
          <a:p>
            <a:pPr defTabSz="652463">
              <a:lnSpc>
                <a:spcPct val="85000"/>
              </a:lnSpc>
            </a:pPr>
            <a:r>
              <a:rPr lang="en-US" b="1" dirty="0">
                <a:latin typeface="Courier New"/>
              </a:rPr>
              <a:t>merge dataset1 dataset2 dataset3;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848600" cy="4267200"/>
          </a:xfrm>
        </p:spPr>
        <p:txBody>
          <a:bodyPr/>
          <a:lstStyle/>
          <a:p>
            <a:pPr marL="457200" indent="-457200">
              <a:buFont typeface="+mj-lt"/>
              <a:buAutoNum type="arabicPeriod" startAt="10"/>
              <a:defRPr/>
            </a:pPr>
            <a:r>
              <a:rPr lang="en-US" sz="2000" dirty="0"/>
              <a:t>Suppose the </a:t>
            </a:r>
            <a:r>
              <a:rPr lang="en-US" sz="2000" b="1" dirty="0" err="1"/>
              <a:t>empinfo.bonuses</a:t>
            </a:r>
            <a:r>
              <a:rPr lang="en-US" sz="2000" dirty="0"/>
              <a:t> data set contains the variables </a:t>
            </a:r>
            <a:r>
              <a:rPr lang="en-US" sz="2000" b="1" dirty="0"/>
              <a:t>ID</a:t>
            </a:r>
            <a:r>
              <a:rPr lang="en-US" sz="2000" dirty="0"/>
              <a:t>, </a:t>
            </a:r>
            <a:r>
              <a:rPr lang="en-US" sz="2000" b="1" dirty="0"/>
              <a:t>Name</a:t>
            </a:r>
            <a:r>
              <a:rPr lang="en-US" sz="2000" dirty="0"/>
              <a:t>, </a:t>
            </a:r>
            <a:r>
              <a:rPr lang="en-US" sz="2000" b="1" dirty="0"/>
              <a:t>Office</a:t>
            </a:r>
            <a:r>
              <a:rPr lang="en-US" sz="2000" dirty="0"/>
              <a:t>, </a:t>
            </a:r>
            <a:r>
              <a:rPr lang="en-US" sz="2000" b="1" dirty="0"/>
              <a:t>Manager</a:t>
            </a:r>
            <a:r>
              <a:rPr lang="en-US" sz="2000" dirty="0"/>
              <a:t>, </a:t>
            </a:r>
            <a:r>
              <a:rPr lang="en-US" sz="2000" b="1" dirty="0"/>
              <a:t>Location</a:t>
            </a:r>
            <a:r>
              <a:rPr lang="en-US" sz="2000" dirty="0"/>
              <a:t>, and </a:t>
            </a:r>
            <a:r>
              <a:rPr lang="en-US" sz="2000" b="1" dirty="0"/>
              <a:t>Amount</a:t>
            </a:r>
            <a:r>
              <a:rPr lang="en-US" sz="2000" dirty="0"/>
              <a:t>. Specify a data set option in the MERGE statement below to use only the variables </a:t>
            </a:r>
            <a:r>
              <a:rPr lang="en-US" sz="2000" b="1" dirty="0"/>
              <a:t>ID</a:t>
            </a:r>
            <a:r>
              <a:rPr lang="en-US" sz="2000" dirty="0"/>
              <a:t>, </a:t>
            </a:r>
            <a:r>
              <a:rPr lang="en-US" sz="2000" b="1" dirty="0"/>
              <a:t>Name</a:t>
            </a:r>
            <a:r>
              <a:rPr lang="en-US" sz="2000" dirty="0"/>
              <a:t>, and </a:t>
            </a:r>
            <a:r>
              <a:rPr lang="en-US" sz="2000" b="1" dirty="0"/>
              <a:t>Amount</a:t>
            </a:r>
            <a:r>
              <a:rPr lang="en-US" sz="2000" dirty="0"/>
              <a:t> in the data set.</a:t>
            </a:r>
          </a:p>
          <a:p>
            <a:pPr marL="457200" indent="-457200">
              <a:buFont typeface="+mj-lt"/>
              <a:buAutoNum type="arabicPeriod" startAt="10"/>
              <a:defRPr/>
            </a:pPr>
            <a:endParaRPr lang="en-US" sz="2000" dirty="0"/>
          </a:p>
          <a:p>
            <a:pPr marL="457200" indent="-457200">
              <a:buFont typeface="+mj-lt"/>
              <a:buAutoNum type="arabicPeriod" startAt="10"/>
              <a:defRPr/>
            </a:pPr>
            <a:endParaRPr lang="en-US" sz="2000" dirty="0"/>
          </a:p>
          <a:p>
            <a:pPr marL="457200" indent="-457200">
              <a:buFont typeface="+mj-lt"/>
              <a:buAutoNum type="arabicPeriod" startAt="10"/>
              <a:defRPr/>
            </a:pPr>
            <a:endParaRPr lang="en-US" sz="2000" dirty="0"/>
          </a:p>
          <a:p>
            <a:pPr marL="457200" indent="-457200">
              <a:buFont typeface="+mj-lt"/>
              <a:buAutoNum type="arabicPeriod" startAt="10"/>
              <a:defRPr/>
            </a:pPr>
            <a:endParaRPr lang="en-US" sz="2000" dirty="0"/>
          </a:p>
          <a:p>
            <a:pPr marL="457200" indent="-457200">
              <a:buFont typeface="+mj-lt"/>
              <a:buAutoNum type="arabicPeriod" startAt="10"/>
              <a:defRPr/>
            </a:pPr>
            <a:endParaRPr lang="en-US" sz="2000" dirty="0"/>
          </a:p>
          <a:p>
            <a:pPr>
              <a:defRPr/>
            </a:pPr>
            <a:endParaRPr lang="en-US" sz="2000" b="1" dirty="0"/>
          </a:p>
          <a:p>
            <a:pPr marL="811213"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sz="2000" dirty="0"/>
              <a:t>(drop=ID Name Amount)</a:t>
            </a:r>
          </a:p>
          <a:p>
            <a:pPr marL="811213"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sz="2000" dirty="0"/>
              <a:t>(output ID Name Amount)</a:t>
            </a:r>
          </a:p>
          <a:p>
            <a:pPr marL="811213"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sz="2000" dirty="0">
                <a:solidFill>
                  <a:schemeClr val="tx1"/>
                </a:solidFill>
              </a:rPr>
              <a:t>(keep=ID Name Amount)</a:t>
            </a:r>
          </a:p>
          <a:p>
            <a:pPr marL="811213"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r>
              <a:rPr lang="en-US" sz="2000" dirty="0"/>
              <a:t>(in=ID Name Amount)</a:t>
            </a:r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  <a:defRPr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55374" y="2030895"/>
            <a:ext cx="7899598" cy="1760738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2"/>
            </a:solidFill>
          </a:ln>
        </p:spPr>
        <p:txBody>
          <a:bodyPr vert="horz" wrap="none" lIns="88900" tIns="88900" rIns="266700" bIns="88900" rtlCol="0">
            <a:spAutoFit/>
          </a:bodyPr>
          <a:lstStyle/>
          <a:p>
            <a:pPr defTabSz="652463">
              <a:lnSpc>
                <a:spcPct val="85000"/>
              </a:lnSpc>
            </a:pPr>
            <a:r>
              <a:rPr lang="en-US" sz="2000" b="1" dirty="0">
                <a:latin typeface="Courier New"/>
              </a:rPr>
              <a:t>data </a:t>
            </a:r>
            <a:r>
              <a:rPr lang="en-US" sz="2000" b="1" dirty="0" err="1">
                <a:latin typeface="Courier New"/>
              </a:rPr>
              <a:t>mergedata.emppay</a:t>
            </a:r>
            <a:r>
              <a:rPr lang="en-US" sz="2000" b="1" dirty="0">
                <a:latin typeface="Courier New"/>
              </a:rPr>
              <a:t>;</a:t>
            </a:r>
          </a:p>
          <a:p>
            <a:pPr defTabSz="652463">
              <a:lnSpc>
                <a:spcPct val="85000"/>
              </a:lnSpc>
            </a:pPr>
            <a:r>
              <a:rPr lang="en-US" sz="2000" b="1" dirty="0">
                <a:latin typeface="Courier New"/>
              </a:rPr>
              <a:t>   merge </a:t>
            </a:r>
            <a:r>
              <a:rPr lang="en-US" sz="2000" b="1" dirty="0" err="1">
                <a:latin typeface="Courier New"/>
              </a:rPr>
              <a:t>sales.reps</a:t>
            </a:r>
            <a:r>
              <a:rPr lang="en-US" sz="2000" b="1" dirty="0">
                <a:latin typeface="Courier New"/>
              </a:rPr>
              <a:t>(rename=(office=</a:t>
            </a:r>
            <a:r>
              <a:rPr lang="en-US" sz="2000" b="1" dirty="0" err="1">
                <a:latin typeface="Courier New"/>
              </a:rPr>
              <a:t>OfficeNumber</a:t>
            </a:r>
            <a:r>
              <a:rPr lang="en-US" sz="2000" b="1" dirty="0">
                <a:latin typeface="Courier New"/>
              </a:rPr>
              <a:t>))</a:t>
            </a:r>
          </a:p>
          <a:p>
            <a:pPr defTabSz="652463">
              <a:lnSpc>
                <a:spcPct val="85000"/>
              </a:lnSpc>
            </a:pPr>
            <a:r>
              <a:rPr lang="en-US" sz="2000" b="1" dirty="0">
                <a:latin typeface="Courier New"/>
              </a:rPr>
              <a:t>         </a:t>
            </a:r>
            <a:r>
              <a:rPr lang="en-US" sz="2000" b="1" dirty="0" err="1">
                <a:latin typeface="Courier New"/>
              </a:rPr>
              <a:t>empinfo.sales</a:t>
            </a:r>
            <a:endParaRPr lang="en-US" sz="2000" b="1" dirty="0">
              <a:latin typeface="Courier New"/>
            </a:endParaRPr>
          </a:p>
          <a:p>
            <a:pPr defTabSz="652463">
              <a:lnSpc>
                <a:spcPct val="85000"/>
              </a:lnSpc>
            </a:pPr>
            <a:r>
              <a:rPr lang="en-US" sz="2000" b="1" dirty="0">
                <a:latin typeface="Courier New"/>
              </a:rPr>
              <a:t>         </a:t>
            </a:r>
            <a:r>
              <a:rPr lang="en-US" sz="2000" b="1" dirty="0" err="1">
                <a:latin typeface="Courier New"/>
              </a:rPr>
              <a:t>empinfo.bonuses</a:t>
            </a:r>
            <a:r>
              <a:rPr lang="en-US" sz="2000" b="1" dirty="0">
                <a:latin typeface="Courier New"/>
              </a:rPr>
              <a:t> ___________________;</a:t>
            </a:r>
          </a:p>
          <a:p>
            <a:pPr defTabSz="652463">
              <a:lnSpc>
                <a:spcPct val="85000"/>
              </a:lnSpc>
            </a:pPr>
            <a:r>
              <a:rPr lang="en-US" sz="2000" b="1" dirty="0">
                <a:latin typeface="Courier New"/>
              </a:rPr>
              <a:t>   by ID;</a:t>
            </a:r>
          </a:p>
          <a:p>
            <a:pPr defTabSz="652463">
              <a:lnSpc>
                <a:spcPct val="85000"/>
              </a:lnSpc>
            </a:pPr>
            <a:r>
              <a:rPr lang="en-US" sz="2000" b="1" dirty="0">
                <a:latin typeface="Courier New"/>
              </a:rPr>
              <a:t>run;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Match-Merging (Review)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Partial SAS Log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200"/>
              <a:t>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3B499-86DA-4061-9085-D73DE075B675}" type="slidenum">
              <a:rPr lang="en-US"/>
              <a:pPr>
                <a:defRPr/>
              </a:pPr>
              <a:t>6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445000" y="3533775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687388" y="1465263"/>
            <a:ext cx="8018462" cy="4394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88900" tIns="50800" rIns="88900" bIns="5080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729  </a:t>
            </a:r>
            <a:r>
              <a:rPr lang="en-US" sz="1400" b="1" dirty="0" err="1">
                <a:solidFill>
                  <a:srgbClr val="000000"/>
                </a:solidFill>
                <a:latin typeface="SAS Monospace" pitchFamily="49" charset="0"/>
              </a:rPr>
              <a:t>proc</a:t>
            </a:r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 sort data=</a:t>
            </a:r>
            <a:r>
              <a:rPr lang="en-US" sz="1400" b="1" dirty="0" err="1">
                <a:solidFill>
                  <a:srgbClr val="000000"/>
                </a:solidFill>
                <a:latin typeface="SAS Monospace" pitchFamily="49" charset="0"/>
              </a:rPr>
              <a:t>orion.order_fact</a:t>
            </a:r>
            <a:endParaRPr lang="en-US" sz="1400" b="1" dirty="0">
              <a:solidFill>
                <a:srgbClr val="000000"/>
              </a:solidFill>
              <a:latin typeface="SAS Monospace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730            out=</a:t>
            </a:r>
            <a:r>
              <a:rPr lang="en-US" sz="1400" b="1" dirty="0" err="1">
                <a:solidFill>
                  <a:srgbClr val="000000"/>
                </a:solidFill>
                <a:latin typeface="SAS Monospace" pitchFamily="49" charset="0"/>
              </a:rPr>
              <a:t>work.order_fact</a:t>
            </a:r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731     by </a:t>
            </a:r>
            <a:r>
              <a:rPr lang="en-US" sz="1400" b="1" dirty="0" err="1">
                <a:solidFill>
                  <a:srgbClr val="000000"/>
                </a:solidFill>
                <a:latin typeface="SAS Monospace" pitchFamily="49" charset="0"/>
              </a:rPr>
              <a:t>Customer_ID</a:t>
            </a:r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732     where year(</a:t>
            </a:r>
            <a:r>
              <a:rPr lang="en-US" sz="1400" b="1" dirty="0" err="1">
                <a:solidFill>
                  <a:srgbClr val="000000"/>
                </a:solidFill>
                <a:latin typeface="SAS Monospace" pitchFamily="49" charset="0"/>
              </a:rPr>
              <a:t>Order_Date</a:t>
            </a:r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)=2007;</a:t>
            </a:r>
          </a:p>
          <a:p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733  run;</a:t>
            </a:r>
          </a:p>
          <a:p>
            <a:endParaRPr lang="en-US" sz="1400" b="1" dirty="0">
              <a:solidFill>
                <a:srgbClr val="000000"/>
              </a:solidFill>
              <a:latin typeface="SAS Monospace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SAS Monospace" pitchFamily="49" charset="0"/>
              </a:rPr>
              <a:t>NOTE: There were 128 observations read from the data set ORION.ORDER_FACT.</a:t>
            </a:r>
          </a:p>
          <a:p>
            <a:r>
              <a:rPr lang="en-US" sz="1400" b="1" dirty="0">
                <a:solidFill>
                  <a:srgbClr val="0000FF"/>
                </a:solidFill>
                <a:latin typeface="SAS Monospace" pitchFamily="49" charset="0"/>
              </a:rPr>
              <a:t>      WHERE YEAR(</a:t>
            </a:r>
            <a:r>
              <a:rPr lang="en-US" sz="1400" b="1" dirty="0" err="1">
                <a:solidFill>
                  <a:srgbClr val="0000FF"/>
                </a:solidFill>
                <a:latin typeface="SAS Monospace" pitchFamily="49" charset="0"/>
              </a:rPr>
              <a:t>Order_Date</a:t>
            </a:r>
            <a:r>
              <a:rPr lang="en-US" sz="1400" b="1" dirty="0">
                <a:solidFill>
                  <a:srgbClr val="0000FF"/>
                </a:solidFill>
                <a:latin typeface="SAS Monospace" pitchFamily="49" charset="0"/>
              </a:rPr>
              <a:t>)=2007;</a:t>
            </a:r>
          </a:p>
          <a:p>
            <a:r>
              <a:rPr lang="en-US" sz="1400" b="1" dirty="0">
                <a:solidFill>
                  <a:srgbClr val="0000FF"/>
                </a:solidFill>
                <a:latin typeface="SAS Monospace" pitchFamily="49" charset="0"/>
              </a:rPr>
              <a:t>NOTE: The data set WORK.ORDER_FACT has 128 observations and 12 variables.</a:t>
            </a:r>
          </a:p>
          <a:p>
            <a:endParaRPr lang="en-US" sz="1400" b="1" dirty="0">
              <a:solidFill>
                <a:srgbClr val="0000FF"/>
              </a:solidFill>
              <a:latin typeface="SAS Monospace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734</a:t>
            </a:r>
          </a:p>
          <a:p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735  data </a:t>
            </a:r>
            <a:r>
              <a:rPr lang="en-US" sz="1400" b="1" dirty="0" err="1">
                <a:solidFill>
                  <a:srgbClr val="000000"/>
                </a:solidFill>
                <a:latin typeface="SAS Monospace" pitchFamily="49" charset="0"/>
              </a:rPr>
              <a:t>CustOrd</a:t>
            </a:r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736     merge </a:t>
            </a:r>
            <a:r>
              <a:rPr lang="en-US" sz="1400" b="1" dirty="0" err="1">
                <a:solidFill>
                  <a:srgbClr val="000000"/>
                </a:solidFill>
                <a:latin typeface="SAS Monospace" pitchFamily="49" charset="0"/>
              </a:rPr>
              <a:t>orion.customer</a:t>
            </a:r>
            <a:endParaRPr lang="en-US" sz="1400" b="1" dirty="0">
              <a:solidFill>
                <a:srgbClr val="000000"/>
              </a:solidFill>
              <a:latin typeface="SAS Monospace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737           </a:t>
            </a:r>
            <a:r>
              <a:rPr lang="en-US" sz="1400" b="1" dirty="0" err="1">
                <a:solidFill>
                  <a:srgbClr val="000000"/>
                </a:solidFill>
                <a:latin typeface="SAS Monospace" pitchFamily="49" charset="0"/>
              </a:rPr>
              <a:t>work.order_fact</a:t>
            </a:r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738     by </a:t>
            </a:r>
            <a:r>
              <a:rPr lang="en-US" sz="1400" b="1" dirty="0" err="1">
                <a:solidFill>
                  <a:srgbClr val="000000"/>
                </a:solidFill>
                <a:latin typeface="SAS Monospace" pitchFamily="49" charset="0"/>
              </a:rPr>
              <a:t>Customer_ID</a:t>
            </a:r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SAS Monospace" pitchFamily="49" charset="0"/>
              </a:rPr>
              <a:t>739  run;</a:t>
            </a:r>
          </a:p>
          <a:p>
            <a:endParaRPr lang="en-US" sz="1400" b="1" dirty="0">
              <a:solidFill>
                <a:srgbClr val="000000"/>
              </a:solidFill>
              <a:latin typeface="SAS Monospace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SAS Monospace" pitchFamily="49" charset="0"/>
              </a:rPr>
              <a:t>NOTE: There were 77 observations read from the data set ORION.CUSTOMER.</a:t>
            </a:r>
          </a:p>
          <a:p>
            <a:r>
              <a:rPr lang="en-US" sz="1400" b="1" dirty="0">
                <a:solidFill>
                  <a:srgbClr val="0000FF"/>
                </a:solidFill>
                <a:latin typeface="SAS Monospace" pitchFamily="49" charset="0"/>
              </a:rPr>
              <a:t>NOTE: There were 128 observations read from the data set WORK.ORDER_FACT.</a:t>
            </a:r>
          </a:p>
          <a:p>
            <a:r>
              <a:rPr lang="en-US" sz="1400" b="1" dirty="0">
                <a:solidFill>
                  <a:srgbClr val="0000FF"/>
                </a:solidFill>
                <a:latin typeface="SAS Monospace" pitchFamily="49" charset="0"/>
              </a:rPr>
              <a:t>NOTE: The data set WORK.CUSTORD has 163 observations and 22 variables.</a:t>
            </a:r>
          </a:p>
        </p:txBody>
      </p:sp>
      <p:sp>
        <p:nvSpPr>
          <p:cNvPr id="819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41838" y="5551488"/>
            <a:ext cx="1754187" cy="238125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1113" y="5126038"/>
            <a:ext cx="1625600" cy="238125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59050" y="5338763"/>
            <a:ext cx="1747838" cy="238125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/>
              <a:t>p209d01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23800" y="1460814"/>
            <a:ext cx="8220199" cy="2641749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2"/>
            </a:solidFill>
            <a:miter lim="800000"/>
            <a:headEnd/>
            <a:tailEnd/>
          </a:ln>
          <a:extLst/>
        </p:spPr>
        <p:txBody>
          <a:bodyPr vert="horz" wrap="none" lIns="88900" tIns="88900" rIns="88900" bIns="88900" rtlCol="0" anchor="b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AS Monospace"/>
              </a:rPr>
              <a:t>                                                    </a:t>
            </a:r>
            <a:r>
              <a:rPr lang="en-US" sz="1600" b="1" dirty="0" err="1">
                <a:solidFill>
                  <a:srgbClr val="000000"/>
                </a:solidFill>
                <a:latin typeface="SAS Monospace"/>
              </a:rPr>
              <a:t>Total_Retail</a:t>
            </a:r>
            <a:r>
              <a:rPr lang="en-US" sz="1600" b="1" dirty="0">
                <a:solidFill>
                  <a:srgbClr val="000000"/>
                </a:solidFill>
                <a:latin typeface="SAS Monospace"/>
              </a:rPr>
              <a:t>_</a:t>
            </a:r>
          </a:p>
          <a:p>
            <a:r>
              <a:rPr lang="en-US" sz="1600" b="1" dirty="0">
                <a:solidFill>
                  <a:srgbClr val="000000"/>
                </a:solidFill>
                <a:latin typeface="SAS Monospace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SAS Monospace"/>
              </a:rPr>
              <a:t>Obs</a:t>
            </a:r>
            <a:r>
              <a:rPr lang="en-US" sz="1600" b="1" dirty="0">
                <a:solidFill>
                  <a:srgbClr val="000000"/>
                </a:solidFill>
                <a:latin typeface="SAS Monospace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SAS Monospace"/>
              </a:rPr>
              <a:t>Customer_Name</a:t>
            </a:r>
            <a:r>
              <a:rPr lang="en-US" sz="1600" b="1" dirty="0">
                <a:solidFill>
                  <a:srgbClr val="000000"/>
                </a:solidFill>
                <a:latin typeface="SAS Monospace"/>
              </a:rPr>
              <a:t>       Gender    Quantity        Price</a:t>
            </a:r>
          </a:p>
          <a:p>
            <a:endParaRPr lang="en-US" sz="1600" b="1" dirty="0">
              <a:solidFill>
                <a:srgbClr val="000000"/>
              </a:solidFill>
              <a:latin typeface="SAS Monospace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AS Monospace"/>
              </a:rPr>
              <a:t>  </a:t>
            </a:r>
            <a:r>
              <a:rPr lang="en-US" sz="1600" b="1" dirty="0">
                <a:latin typeface="SAS Monospace"/>
              </a:rPr>
              <a:t> 152    Tommy </a:t>
            </a:r>
            <a:r>
              <a:rPr lang="en-US" sz="1600" b="1" dirty="0" err="1">
                <a:latin typeface="SAS Monospace"/>
              </a:rPr>
              <a:t>Mcdonald</a:t>
            </a:r>
            <a:r>
              <a:rPr lang="en-US" sz="1600" b="1" dirty="0">
                <a:latin typeface="SAS Monospace"/>
              </a:rPr>
              <a:t>        M           2              $49.00</a:t>
            </a:r>
          </a:p>
          <a:p>
            <a:r>
              <a:rPr lang="en-US" sz="1600" b="1" dirty="0">
                <a:latin typeface="SAS Monospace"/>
              </a:rPr>
              <a:t>   153    Colin </a:t>
            </a:r>
            <a:r>
              <a:rPr lang="en-US" sz="1600" b="1" dirty="0" err="1">
                <a:latin typeface="SAS Monospace"/>
              </a:rPr>
              <a:t>Byarley</a:t>
            </a:r>
            <a:r>
              <a:rPr lang="en-US" sz="1600" b="1" dirty="0">
                <a:latin typeface="SAS Monospace"/>
              </a:rPr>
              <a:t>         M           .                 .</a:t>
            </a:r>
          </a:p>
          <a:p>
            <a:r>
              <a:rPr lang="en-US" sz="1600" b="1" dirty="0">
                <a:latin typeface="SAS Monospace"/>
              </a:rPr>
              <a:t>   154    </a:t>
            </a:r>
            <a:r>
              <a:rPr lang="en-US" sz="1600" b="1" dirty="0" err="1">
                <a:latin typeface="SAS Monospace"/>
              </a:rPr>
              <a:t>Lera</a:t>
            </a:r>
            <a:r>
              <a:rPr lang="en-US" sz="1600" b="1" dirty="0">
                <a:latin typeface="SAS Monospace"/>
              </a:rPr>
              <a:t> Knott            F           .                 .</a:t>
            </a:r>
          </a:p>
          <a:p>
            <a:r>
              <a:rPr lang="en-US" sz="1600" b="1" dirty="0">
                <a:latin typeface="SAS Monospace"/>
              </a:rPr>
              <a:t>   155    Wilma </a:t>
            </a:r>
            <a:r>
              <a:rPr lang="en-US" sz="1600" b="1" dirty="0" err="1">
                <a:latin typeface="SAS Monospace"/>
              </a:rPr>
              <a:t>Yeargan</a:t>
            </a:r>
            <a:r>
              <a:rPr lang="en-US" sz="1600" b="1" dirty="0">
                <a:latin typeface="SAS Monospace"/>
              </a:rPr>
              <a:t>         F           .                 .</a:t>
            </a:r>
          </a:p>
          <a:p>
            <a:r>
              <a:rPr lang="en-US" sz="1600" b="1" dirty="0">
                <a:latin typeface="SAS Monospace"/>
              </a:rPr>
              <a:t>   156    Patrick Leach         M           2              $42.40</a:t>
            </a:r>
          </a:p>
          <a:p>
            <a:r>
              <a:rPr lang="en-US" sz="1600" b="1" dirty="0">
                <a:latin typeface="SAS Monospace"/>
              </a:rPr>
              <a:t>   157    Patrick Leach         M           1              $55.90</a:t>
            </a:r>
          </a:p>
          <a:p>
            <a:r>
              <a:rPr lang="en-US" sz="1600" b="1" dirty="0">
                <a:latin typeface="SAS Monospace"/>
              </a:rPr>
              <a:t>   158    Portia </a:t>
            </a:r>
            <a:r>
              <a:rPr lang="en-US" sz="1600" b="1" dirty="0" err="1">
                <a:latin typeface="SAS Monospace"/>
              </a:rPr>
              <a:t>Reynoso</a:t>
            </a:r>
            <a:r>
              <a:rPr lang="en-US" sz="1600" b="1" dirty="0">
                <a:latin typeface="SAS Monospace"/>
              </a:rPr>
              <a:t>        F           .                 .</a:t>
            </a:r>
            <a:endParaRPr lang="en-US" sz="1600" b="1" dirty="0">
              <a:solidFill>
                <a:srgbClr val="FFFFFF"/>
              </a:solidFill>
              <a:latin typeface="SAS Monospace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Match-Merging (Review)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PROC PRINT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you keep only the matches?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3F72F-AA76-4592-B424-ECE2BBB74C4C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65150" y="740338"/>
            <a:ext cx="7988300" cy="3968576"/>
            <a:chOff x="565150" y="1265412"/>
            <a:chExt cx="7988300" cy="3968576"/>
          </a:xfrm>
        </p:grpSpPr>
        <p:sp>
          <p:nvSpPr>
            <p:cNvPr id="11270" name="Text Box 5"/>
            <p:cNvSpPr txBox="1">
              <a:spLocks noChangeArrowheads="1"/>
            </p:cNvSpPr>
            <p:nvPr/>
          </p:nvSpPr>
          <p:spPr bwMode="auto">
            <a:xfrm>
              <a:off x="4445000" y="3446463"/>
              <a:ext cx="1778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4445000" y="3446463"/>
              <a:ext cx="1778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1275" name="Rectangle 1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65150" y="4040188"/>
              <a:ext cx="7988300" cy="269875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 anchor="ctr"/>
            <a:lstStyle/>
            <a:p>
              <a:endParaRPr lang="en-US"/>
            </a:p>
          </p:txBody>
        </p:sp>
        <p:sp>
          <p:nvSpPr>
            <p:cNvPr id="11277" name="Rectangle 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65150" y="2792413"/>
              <a:ext cx="7988300" cy="269875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 anchor="ctr"/>
            <a:lstStyle/>
            <a:p>
              <a:endParaRPr lang="en-US"/>
            </a:p>
          </p:txBody>
        </p:sp>
        <p:sp>
          <p:nvSpPr>
            <p:cNvPr id="11279" name="Rectangle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5150" y="3770313"/>
              <a:ext cx="7988300" cy="269875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 anchor="ctr"/>
            <a:lstStyle/>
            <a:p>
              <a:endParaRPr lang="en-US"/>
            </a:p>
          </p:txBody>
        </p:sp>
        <p:sp>
          <p:nvSpPr>
            <p:cNvPr id="11281" name="AutoShape 6"/>
            <p:cNvSpPr>
              <a:spLocks/>
            </p:cNvSpPr>
            <p:nvPr/>
          </p:nvSpPr>
          <p:spPr bwMode="auto">
            <a:xfrm>
              <a:off x="5625013" y="1265412"/>
              <a:ext cx="1527349" cy="485775"/>
            </a:xfrm>
            <a:prstGeom prst="borderCallout1">
              <a:avLst>
                <a:gd name="adj1" fmla="val 13847"/>
                <a:gd name="adj2" fmla="val 0"/>
                <a:gd name="adj3" fmla="val 325695"/>
                <a:gd name="adj4" fmla="val -43531"/>
              </a:avLst>
            </a:prstGeom>
            <a:solidFill>
              <a:srgbClr val="009900"/>
            </a:solidFill>
            <a:ln w="19050">
              <a:solidFill>
                <a:srgbClr val="000000"/>
              </a:solidFill>
              <a:miter lim="800000"/>
              <a:headEnd type="none" w="med" len="lg"/>
              <a:tailEnd type="triangle" w="med" len="lg"/>
            </a:ln>
          </p:spPr>
          <p:txBody>
            <a:bodyPr wrap="square" lIns="88900" tIns="88900" rIns="88900" bIns="8890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matches</a:t>
              </a:r>
            </a:p>
          </p:txBody>
        </p:sp>
        <p:sp>
          <p:nvSpPr>
            <p:cNvPr id="11282" name="AutoShape 6"/>
            <p:cNvSpPr>
              <a:spLocks/>
            </p:cNvSpPr>
            <p:nvPr/>
          </p:nvSpPr>
          <p:spPr bwMode="auto">
            <a:xfrm>
              <a:off x="6022975" y="4746625"/>
              <a:ext cx="2056313" cy="487363"/>
            </a:xfrm>
            <a:prstGeom prst="borderCallout1">
              <a:avLst>
                <a:gd name="adj1" fmla="val 13847"/>
                <a:gd name="adj2" fmla="val 0"/>
                <a:gd name="adj3" fmla="val -70834"/>
                <a:gd name="adj4" fmla="val -23348"/>
              </a:avLst>
            </a:prstGeom>
            <a:solidFill>
              <a:srgbClr val="009900"/>
            </a:solidFill>
            <a:ln w="19050">
              <a:solidFill>
                <a:srgbClr val="000000"/>
              </a:solidFill>
              <a:miter lim="800000"/>
              <a:headEnd type="none" w="med" len="lg"/>
              <a:tailEnd type="triangle" w="med" len="lg"/>
            </a:ln>
          </p:spPr>
          <p:txBody>
            <a:bodyPr wrap="square" lIns="88900" tIns="88900" rIns="88900" bIns="8890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non-matches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55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Match-Merging (Review)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writes observations for matches only. The IN= data set option creates a variable that can be used to identify matches and non-matches.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Partial SAS Log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975C-D89F-4FBA-84D5-CF37E8330D00}" type="slidenum">
              <a:rPr lang="en-US"/>
              <a:pPr>
                <a:defRPr/>
              </a:pPr>
              <a:t>8</a:t>
            </a:fld>
            <a:endParaRPr lang="en-US" b="0">
              <a:latin typeface="Times New Roman" pitchFamily="18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943850" y="6324600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600" b="1"/>
              <a:t>p209d01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4445000" y="3919538"/>
            <a:ext cx="17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725488" y="2762250"/>
            <a:ext cx="7297737" cy="20066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data </a:t>
            </a:r>
            <a:r>
              <a:rPr lang="en-US" b="1" dirty="0" err="1">
                <a:latin typeface="Courier New" pitchFamily="49" charset="0"/>
              </a:rPr>
              <a:t>CustOrd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merge </a:t>
            </a:r>
            <a:r>
              <a:rPr lang="en-US" b="1" dirty="0" err="1">
                <a:latin typeface="Courier New" pitchFamily="49" charset="0"/>
              </a:rPr>
              <a:t>orion.customer</a:t>
            </a:r>
            <a:r>
              <a:rPr lang="en-US" b="1" dirty="0">
                <a:latin typeface="Courier New" pitchFamily="49" charset="0"/>
              </a:rPr>
              <a:t>(in=</a:t>
            </a:r>
            <a:r>
              <a:rPr lang="en-US" b="1" dirty="0" err="1">
                <a:latin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</a:rPr>
              <a:t>work.order_fact</a:t>
            </a:r>
            <a:r>
              <a:rPr lang="en-US" b="1" dirty="0">
                <a:latin typeface="Courier New" pitchFamily="49" charset="0"/>
              </a:rPr>
              <a:t>(in=order);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by </a:t>
            </a:r>
            <a:r>
              <a:rPr lang="en-US" b="1" dirty="0" err="1">
                <a:latin typeface="Courier New" pitchFamily="49" charset="0"/>
              </a:rPr>
              <a:t>Customer_ID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   if </a:t>
            </a:r>
            <a:r>
              <a:rPr lang="en-US" b="1" dirty="0" err="1">
                <a:latin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</a:rPr>
              <a:t>=1 and order=1;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run;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85800" y="5407025"/>
            <a:ext cx="7934325" cy="7778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88900" tIns="50800" rIns="88900" bIns="5080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SAS Monospace" pitchFamily="49" charset="0"/>
              </a:rPr>
              <a:t>NOTE: There were 77 observations read from the data set ORION.CUSTOMER.</a:t>
            </a:r>
          </a:p>
          <a:p>
            <a:r>
              <a:rPr lang="en-US" sz="1400" b="1" dirty="0">
                <a:solidFill>
                  <a:srgbClr val="0000FF"/>
                </a:solidFill>
                <a:latin typeface="SAS Monospace" pitchFamily="49" charset="0"/>
              </a:rPr>
              <a:t>NOTE: There were 128 observations read from the data set WORK.ORDER_FACT.</a:t>
            </a:r>
          </a:p>
          <a:p>
            <a:r>
              <a:rPr lang="en-US" sz="1400" b="1" dirty="0">
                <a:solidFill>
                  <a:srgbClr val="0000FF"/>
                </a:solidFill>
                <a:latin typeface="SAS Monospace" pitchFamily="49" charset="0"/>
              </a:rPr>
              <a:t>NOTE: The data set WORK.CUSTORD has 128 observations and 22 variables.</a:t>
            </a:r>
          </a:p>
        </p:txBody>
      </p:sp>
      <p:sp>
        <p:nvSpPr>
          <p:cNvPr id="14347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9050" y="4019550"/>
            <a:ext cx="416242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  <p:sp>
        <p:nvSpPr>
          <p:cNvPr id="14348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40250" y="5867400"/>
            <a:ext cx="1765300" cy="238125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/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 bwMode="auto">
          <a:xfrm>
            <a:off x="4975226" y="3123946"/>
            <a:ext cx="1643127" cy="310896"/>
          </a:xfrm>
          <a:prstGeom prst="rect">
            <a:avLst/>
          </a:prstGeom>
          <a:solidFill>
            <a:srgbClr val="99CCFF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>
            <p:custDataLst>
              <p:tags r:id="rId4"/>
            </p:custDataLst>
          </p:nvPr>
        </p:nvSpPr>
        <p:spPr bwMode="auto">
          <a:xfrm>
            <a:off x="5157788" y="3434842"/>
            <a:ext cx="1825689" cy="310896"/>
          </a:xfrm>
          <a:prstGeom prst="rect">
            <a:avLst/>
          </a:prstGeom>
          <a:solidFill>
            <a:srgbClr val="99CCFF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9.02 Short </a:t>
            </a:r>
            <a:r>
              <a:rPr lang="en-US" dirty="0"/>
              <a:t>Answer Poll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020310"/>
            <a:ext cx="7848600" cy="4264025"/>
          </a:xfrm>
        </p:spPr>
        <p:txBody>
          <a:bodyPr/>
          <a:lstStyle/>
          <a:p>
            <a:r>
              <a:rPr lang="en-US" dirty="0"/>
              <a:t>Write the appropriate IF statement to create the </a:t>
            </a:r>
            <a:br>
              <a:rPr lang="en-US" dirty="0"/>
            </a:br>
            <a:r>
              <a:rPr lang="en-US" dirty="0"/>
              <a:t>desired data set that contains only non-matches.</a:t>
            </a:r>
          </a:p>
          <a:p>
            <a:pPr marL="0" indent="0"/>
            <a:endParaRPr lang="en-US" dirty="0"/>
          </a:p>
        </p:txBody>
      </p:sp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654050" y="2133600"/>
            <a:ext cx="7272338" cy="195103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med" len="lg"/>
            <a:tailEnd type="none" w="med" len="lg"/>
          </a:ln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>
                <a:latin typeface="Courier New" pitchFamily="49" charset="0"/>
              </a:rPr>
              <a:t>data combine;</a:t>
            </a:r>
          </a:p>
          <a:p>
            <a:pPr>
              <a:lnSpc>
                <a:spcPct val="85000"/>
              </a:lnSpc>
            </a:pPr>
            <a:r>
              <a:rPr lang="en-US" sz="2000" b="1">
                <a:latin typeface="Courier New" pitchFamily="49" charset="0"/>
              </a:rPr>
              <a:t>   merge products(in=InProd) costs(in=InCost);</a:t>
            </a:r>
          </a:p>
          <a:p>
            <a:pPr>
              <a:lnSpc>
                <a:spcPct val="85000"/>
              </a:lnSpc>
            </a:pPr>
            <a:r>
              <a:rPr lang="en-US" sz="2000" b="1">
                <a:latin typeface="Courier New" pitchFamily="49" charset="0"/>
              </a:rPr>
              <a:t>   by ID;</a:t>
            </a:r>
          </a:p>
          <a:p>
            <a:pPr>
              <a:lnSpc>
                <a:spcPct val="85000"/>
              </a:lnSpc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000" b="1">
                <a:latin typeface="Courier New" pitchFamily="49" charset="0"/>
              </a:rPr>
              <a:t>   </a:t>
            </a:r>
          </a:p>
          <a:p>
            <a:pPr>
              <a:lnSpc>
                <a:spcPct val="85000"/>
              </a:lnSpc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000" b="1">
                <a:latin typeface="Courier New" pitchFamily="49" charset="0"/>
              </a:rPr>
              <a:t>run;</a:t>
            </a:r>
          </a:p>
        </p:txBody>
      </p:sp>
      <p:sp>
        <p:nvSpPr>
          <p:cNvPr id="5" name="AutoShape 105"/>
          <p:cNvSpPr>
            <a:spLocks noChangeArrowheads="1"/>
          </p:cNvSpPr>
          <p:nvPr/>
        </p:nvSpPr>
        <p:spPr bwMode="auto">
          <a:xfrm>
            <a:off x="977900" y="3035300"/>
            <a:ext cx="4854575" cy="6715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900" tIns="88900" rIns="88900" bIns="88900" anchor="ctr"/>
          <a:lstStyle/>
          <a:p>
            <a:pPr algn="ctr"/>
            <a:r>
              <a:rPr lang="en-US" sz="2000" b="1"/>
              <a:t>?</a:t>
            </a:r>
          </a:p>
        </p:txBody>
      </p:sp>
      <p:graphicFrame>
        <p:nvGraphicFramePr>
          <p:cNvPr id="6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37431"/>
              </p:ext>
            </p:extLst>
          </p:nvPr>
        </p:nvGraphicFramePr>
        <p:xfrm>
          <a:off x="207963" y="4624388"/>
          <a:ext cx="2501900" cy="1384300"/>
        </p:xfrm>
        <a:graphic>
          <a:graphicData uri="http://schemas.openxmlformats.org/drawingml/2006/table">
            <a:tbl>
              <a:tblPr/>
              <a:tblGrid>
                <a:gridCol w="139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Products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XYZ Shoe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A123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ABC Coat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B456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28579"/>
              </p:ext>
            </p:extLst>
          </p:nvPr>
        </p:nvGraphicFramePr>
        <p:xfrm>
          <a:off x="3303588" y="4619625"/>
          <a:ext cx="1730375" cy="1384300"/>
        </p:xfrm>
        <a:graphic>
          <a:graphicData uri="http://schemas.openxmlformats.org/drawingml/2006/table">
            <a:tbl>
              <a:tblPr/>
              <a:tblGrid>
                <a:gridCol w="78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Costs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Cost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B456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59.99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C789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35.75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60426"/>
              </p:ext>
            </p:extLst>
          </p:nvPr>
        </p:nvGraphicFramePr>
        <p:xfrm>
          <a:off x="5627688" y="4632325"/>
          <a:ext cx="3276600" cy="1395413"/>
        </p:xfrm>
        <a:graphic>
          <a:graphicData uri="http://schemas.openxmlformats.org/drawingml/2006/table">
            <a:tbl>
              <a:tblPr/>
              <a:tblGrid>
                <a:gridCol w="139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63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Combine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Cost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XYZ Shoe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A123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C789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35.75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106"/>
          <p:cNvSpPr txBox="1">
            <a:spLocks noChangeArrowheads="1"/>
          </p:cNvSpPr>
          <p:nvPr/>
        </p:nvSpPr>
        <p:spPr bwMode="auto">
          <a:xfrm>
            <a:off x="2797175" y="5111750"/>
            <a:ext cx="27432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3600" b="1" dirty="0"/>
              <a:t>+  </a:t>
            </a:r>
            <a:r>
              <a:rPr lang="en-US" sz="3600" dirty="0"/>
              <a:t>             </a:t>
            </a:r>
            <a:r>
              <a:rPr lang="en-US" sz="3600" b="1" dirty="0"/>
              <a:t> =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TANDARDSLIDESUPDATE" val="CDS_2012"/>
  <p:tag name="MMPROD_UIDATA" val="&lt;database version=&quot;9.0&quot;&gt;&lt;object type=&quot;1&quot; unique_id=&quot;10001&quot;&gt;&lt;object type=&quot;8&quot; unique_id=&quot;10542&quot;&gt;&lt;/object&gt;&lt;object type=&quot;2&quot; unique_id=&quot;10543&quot;&gt;&lt;object type=&quot;3&quot; unique_id=&quot;10678&quot;&gt;&lt;property id=&quot;20148&quot; value=&quot;5&quot;/&gt;&lt;property id=&quot;20300&quot; value=&quot;Slide 4 - &amp;quot;9.01 Multiple Choice Poll&amp;quot;&quot;/&gt;&lt;property id=&quot;20307&quot; value=&quot;261&quot;/&gt;&lt;/object&gt;&lt;object type=&quot;3&quot; unique_id=&quot;10679&quot;&gt;&lt;property id=&quot;20148&quot; value=&quot;5&quot;/&gt;&lt;property id=&quot;20300&quot; value=&quot;Slide 5 - &amp;quot;9.01 Multiple Choice Poll – Correct Answer&amp;quot;&quot;/&gt;&lt;property id=&quot;20307&quot; value=&quot;262&quot;/&gt;&lt;/object&gt;&lt;object type=&quot;3&quot; unique_id=&quot;10680&quot;&gt;&lt;property id=&quot;20148&quot; value=&quot;5&quot;/&gt;&lt;property id=&quot;20300&quot; value=&quot;Slide 6 - &amp;quot;Match-Merging (Review)&amp;quot;&quot;/&gt;&lt;property id=&quot;20307&quot; value=&quot;263&quot;/&gt;&lt;/object&gt;&lt;object type=&quot;3&quot; unique_id=&quot;10688&quot;&gt;&lt;property id=&quot;20148&quot; value=&quot;5&quot;/&gt;&lt;property id=&quot;20300&quot; value=&quot;Slide 15 - &amp;quot;OUTPUT Statement&amp;quot;&quot;/&gt;&lt;property id=&quot;20307&quot; value=&quot;273&quot;/&gt;&lt;/object&gt;&lt;object type=&quot;3&quot; unique_id=&quot;10689&quot;&gt;&lt;property id=&quot;20148&quot; value=&quot;5&quot;/&gt;&lt;property id=&quot;20300&quot; value=&quot;Slide 16 - &amp;quot;DROP= and KEEP= Options&amp;quot;&quot;/&gt;&lt;property id=&quot;20307&quot; value=&quot;274&quot;/&gt;&lt;/object&gt;&lt;object type=&quot;3&quot; unique_id=&quot;10700&quot;&gt;&lt;property id=&quot;20148&quot; value=&quot;5&quot;/&gt;&lt;property id=&quot;20300&quot; value=&quot;Slide 24 - &amp;quot;Multiple Data Sets without a Common Variable&amp;quot;&quot;/&gt;&lt;property id=&quot;20307&quot; value=&quot;287&quot;/&gt;&lt;/object&gt;&lt;object type=&quot;3&quot; unique_id=&quot;10705&quot;&gt;&lt;property id=&quot;20148&quot; value=&quot;5&quot;/&gt;&lt;property id=&quot;20300&quot; value=&quot;Slide 27 - &amp;quot;Without a Common Variable: Step 1&amp;quot;&quot;/&gt;&lt;property id=&quot;20307&quot; value=&quot;292&quot;/&gt;&lt;/object&gt;&lt;object type=&quot;3&quot; unique_id=&quot;10706&quot;&gt;&lt;property id=&quot;20148&quot; value=&quot;5&quot;/&gt;&lt;property id=&quot;20300&quot; value=&quot;Slide 28 - &amp;quot;Without a Common Variable: Step 2&amp;quot;&quot;/&gt;&lt;property id=&quot;20307&quot; value=&quot;293&quot;/&gt;&lt;/object&gt;&lt;object type=&quot;3&quot; unique_id=&quot;10711&quot;&gt;&lt;property id=&quot;20148&quot; value=&quot;5&quot;/&gt;&lt;property id=&quot;20300&quot; value=&quot;Slide 33 - &amp;quot;9.05 Quiz&amp;quot;&quot;/&gt;&lt;property id=&quot;20307&quot; value=&quot;298&quot;/&gt;&lt;/object&gt;&lt;object type=&quot;3&quot; unique_id=&quot;10712&quot;&gt;&lt;property id=&quot;20148&quot; value=&quot;5&quot;/&gt;&lt;property id=&quot;20300&quot; value=&quot;Slide 34 - &amp;quot;9.05 Quiz – Correct Answer&amp;quot;&quot;/&gt;&lt;property id=&quot;20307&quot; value=&quot;299&quot;/&gt;&lt;/object&gt;&lt;object type=&quot;3&quot; unique_id=&quot;10714&quot;&gt;&lt;property id=&quot;20148&quot; value=&quot;5&quot;/&gt;&lt;property id=&quot;20300&quot; value=&quot;Slide 39 - &amp;quot;Create Gift List: Solution&amp;quot;&quot;/&gt;&lt;property id=&quot;20307&quot; value=&quot;301&quot;/&gt;&lt;/object&gt;&lt;object type=&quot;3&quot; unique_id=&quot;10734&quot;&gt;&lt;property id=&quot;20148&quot; value=&quot;5&quot;/&gt;&lt;property id=&quot;20300&quot; value=&quot;Slide 35 - &amp;quot;Create Gift List: Solution&amp;quot;&quot;/&gt;&lt;property id=&quot;20307&quot; value=&quot;327&quot;/&gt;&lt;/object&gt;&lt;object type=&quot;3&quot; unique_id=&quot;10735&quot;&gt;&lt;property id=&quot;20148&quot; value=&quot;5&quot;/&gt;&lt;property id=&quot;20300&quot; value=&quot;Slide 36 - &amp;quot;Create Gift List: Solution&amp;quot;&quot;/&gt;&lt;property id=&quot;20307&quot; value=&quot;330&quot;/&gt;&lt;/object&gt;&lt;object type=&quot;3&quot; unique_id=&quot;10736&quot;&gt;&lt;property id=&quot;20148&quot; value=&quot;5&quot;/&gt;&lt;property id=&quot;20300&quot; value=&quot;Slide 37 - &amp;quot;Create Gift List: Solution&amp;quot;&quot;/&gt;&lt;property id=&quot;20307&quot; value=&quot;329&quot;/&gt;&lt;/object&gt;&lt;object type=&quot;3&quot; unique_id=&quot;10737&quot;&gt;&lt;property id=&quot;20148&quot; value=&quot;5&quot;/&gt;&lt;property id=&quot;20300&quot; value=&quot;Slide 38 - &amp;quot;Create Gift List: Solution&amp;quot;&quot;/&gt;&lt;property id=&quot;20307&quot; value=&quot;328&quot;/&gt;&lt;/object&gt;&lt;object type=&quot;3&quot; unique_id=&quot;10738&quot;&gt;&lt;property id=&quot;20148&quot; value=&quot;5&quot;/&gt;&lt;property id=&quot;20300&quot; value=&quot;Slide 40 - &amp;quot;Create Gift List: Output&amp;quot;&quot;/&gt;&lt;property id=&quot;20307&quot; value=&quot;331&quot;/&gt;&lt;/object&gt;&lt;object type=&quot;3&quot; unique_id=&quot;10739&quot;&gt;&lt;property id=&quot;20148&quot; value=&quot;5&quot;/&gt;&lt;property id=&quot;20300&quot; value=&quot;Slide 41 - &amp;quot;Create Gift List: Output&amp;quot;&quot;/&gt;&lt;property id=&quot;20307&quot; value=&quot;337&quot;/&gt;&lt;/object&gt;&lt;object type=&quot;3&quot; unique_id=&quot;16341&quot;&gt;&lt;property id=&quot;20148&quot; value=&quot;5&quot;/&gt;&lt;property id=&quot;20300&quot; value=&quot;Slide 8 - &amp;quot;Match-Merging (Review)&amp;quot;&quot;/&gt;&lt;property id=&quot;20307&quot; value=&quot;353&quot;/&gt;&lt;/object&gt;&lt;object type=&quot;3&quot; unique_id=&quot;16345&quot;&gt;&lt;property id=&quot;20148&quot; value=&quot;5&quot;/&gt;&lt;property id=&quot;20300&quot; value=&quot;Slide 19 - &amp;quot;First. and Last. Variables and Sum Statement&amp;quot;&quot;/&gt;&lt;property id=&quot;20307&quot; value=&quot;357&quot;/&gt;&lt;/object&gt;&lt;object type=&quot;3&quot; unique_id=&quot;16346&quot;&gt;&lt;property id=&quot;20148&quot; value=&quot;5&quot;/&gt;&lt;property id=&quot;20300&quot; value=&quot;Slide 20 - &amp;quot;Business Scenario: Final Results&amp;quot;&quot;/&gt;&lt;property id=&quot;20307&quot; value=&quot;358&quot;/&gt;&lt;/object&gt;&lt;object type=&quot;3&quot; unique_id=&quot;16347&quot;&gt;&lt;property id=&quot;20148&quot; value=&quot;5&quot;/&gt;&lt;property id=&quot;20300&quot; value=&quot;Slide 21 - &amp;quot;Business Scenario: Final Results&amp;quot;&quot;/&gt;&lt;property id=&quot;20307&quot; value=&quot;359&quot;/&gt;&lt;/object&gt;&lt;object type=&quot;3&quot; unique_id=&quot;16348&quot;&gt;&lt;property id=&quot;20148&quot; value=&quot;5&quot;/&gt;&lt;property id=&quot;20300&quot; value=&quot;Slide 22 - &amp;quot;Business Scenario: Final Results&amp;quot;&quot;/&gt;&lt;property id=&quot;20307&quot; value=&quot;360&quot;/&gt;&lt;/object&gt;&lt;object type=&quot;3&quot; unique_id=&quot;16890&quot;&gt;&lt;property id=&quot;20148&quot; value=&quot;5&quot;/&gt;&lt;property id=&quot;20300&quot; value=&quot;Slide 2 - &amp;quot;Objectives&amp;quot;&quot;/&gt;&lt;property id=&quot;20307&quot; value=&quot;371&quot;/&gt;&lt;/object&gt;&lt;object type=&quot;3&quot; unique_id=&quot;16891&quot;&gt;&lt;property id=&quot;20148&quot; value=&quot;5&quot;/&gt;&lt;property id=&quot;20300&quot; value=&quot;Slide 3 - &amp;quot;Match-Merging (Review)&amp;quot;&quot;/&gt;&lt;property id=&quot;20307&quot; value=&quot;373&quot;/&gt;&lt;/object&gt;&lt;object type=&quot;3&quot; unique_id=&quot;16893&quot;&gt;&lt;property id=&quot;20148&quot; value=&quot;5&quot;/&gt;&lt;property id=&quot;20300&quot; value=&quot;Slide 13 - &amp;quot;Business Scenario&amp;quot;&quot;/&gt;&lt;property id=&quot;20307&quot; value=&quot;375&quot;/&gt;&lt;/object&gt;&lt;object type=&quot;3&quot; unique_id=&quot;16894&quot;&gt;&lt;property id=&quot;20148&quot; value=&quot;5&quot;/&gt;&lt;property id=&quot;20300&quot; value=&quot;Slide 12 - &amp;quot;Business Scenario&amp;quot;&quot;/&gt;&lt;property id=&quot;20307&quot; value=&quot;376&quot;/&gt;&lt;/object&gt;&lt;object type=&quot;3&quot; unique_id=&quot;16895&quot;&gt;&lt;property id=&quot;20148&quot; value=&quot;5&quot;/&gt;&lt;property id=&quot;20300&quot; value=&quot;Slide 14 - &amp;quot;Using Data Manipulation Techniques&amp;quot;&quot;/&gt;&lt;property id=&quot;20307&quot; value=&quot;377&quot;/&gt;&lt;/object&gt;&lt;object type=&quot;3&quot; unique_id=&quot;16896&quot;&gt;&lt;property id=&quot;20148&quot; value=&quot;5&quot;/&gt;&lt;property id=&quot;20300&quot; value=&quot;Slide 23 - &amp;quot;Multiple Data Sets without a Common Variable&amp;quot;&quot;/&gt;&lt;property id=&quot;20307&quot; value=&quot;378&quot;/&gt;&lt;/object&gt;&lt;object type=&quot;3&quot; unique_id=&quot;16898&quot;&gt;&lt;property id=&quot;20148&quot; value=&quot;5&quot;/&gt;&lt;property id=&quot;20300&quot; value=&quot;Slide 31 - &amp;quot;Business Scenario: Rename BY Variable&amp;quot;&quot;/&gt;&lt;property id=&quot;20307&quot; value=&quot;379&quot;/&gt;&lt;/object&gt;&lt;object type=&quot;3&quot; unique_id=&quot;16899&quot;&gt;&lt;property id=&quot;20148&quot; value=&quot;5&quot;/&gt;&lt;property id=&quot;20300&quot; value=&quot;Slide 32 - &amp;quot;Business Scenario: Rename BY Variable&amp;quot;&quot;/&gt;&lt;property id=&quot;20307&quot; value=&quot;380&quot;/&gt;&lt;/object&gt;&lt;object type=&quot;3&quot; unique_id=&quot;16901&quot;&gt;&lt;property id=&quot;20148&quot; value=&quot;5&quot;/&gt;&lt;property id=&quot;20300&quot; value=&quot;Slide 45&quot;/&gt;&lt;property id=&quot;20307&quot; value=&quot;383&quot;/&gt;&lt;/object&gt;&lt;object type=&quot;3&quot; unique_id=&quot;16902&quot;&gt;&lt;property id=&quot;20148&quot; value=&quot;5&quot;/&gt;&lt;property id=&quot;20300&quot; value=&quot;Slide 46&quot;/&gt;&lt;property id=&quot;20307&quot; value=&quot;384&quot;/&gt;&lt;/object&gt;&lt;object type=&quot;3&quot; unique_id=&quot;16903&quot;&gt;&lt;property id=&quot;20148&quot; value=&quot;5&quot;/&gt;&lt;property id=&quot;20300&quot; value=&quot;Slide 47&quot;/&gt;&lt;property id=&quot;20307&quot; value=&quot;385&quot;/&gt;&lt;/object&gt;&lt;object type=&quot;3&quot; unique_id=&quot;16904&quot;&gt;&lt;property id=&quot;20148&quot; value=&quot;5&quot;/&gt;&lt;property id=&quot;20300&quot; value=&quot;Slide 48&quot;/&gt;&lt;property id=&quot;20307&quot; value=&quot;386&quot;/&gt;&lt;/object&gt;&lt;object type=&quot;3&quot; unique_id=&quot;16905&quot;&gt;&lt;property id=&quot;20148&quot; value=&quot;5&quot;/&gt;&lt;property id=&quot;20300&quot; value=&quot;Slide 49&quot;/&gt;&lt;property id=&quot;20307&quot; value=&quot;387&quot;/&gt;&lt;/object&gt;&lt;object type=&quot;3&quot; unique_id=&quot;16906&quot;&gt;&lt;property id=&quot;20148&quot; value=&quot;5&quot;/&gt;&lt;property id=&quot;20300&quot; value=&quot;Slide 50&quot;/&gt;&lt;property id=&quot;20307&quot; value=&quot;388&quot;/&gt;&lt;/object&gt;&lt;object type=&quot;3&quot; unique_id=&quot;16907&quot;&gt;&lt;property id=&quot;20148&quot; value=&quot;5&quot;/&gt;&lt;property id=&quot;20300&quot; value=&quot;Slide 51&quot;/&gt;&lt;property id=&quot;20307&quot; value=&quot;389&quot;/&gt;&lt;/object&gt;&lt;object type=&quot;3&quot; unique_id=&quot;16908&quot;&gt;&lt;property id=&quot;20148&quot; value=&quot;5&quot;/&gt;&lt;property id=&quot;20300&quot; value=&quot;Slide 52&quot;/&gt;&lt;property id=&quot;20307&quot; value=&quot;390&quot;/&gt;&lt;/object&gt;&lt;object type=&quot;3&quot; unique_id=&quot;16909&quot;&gt;&lt;property id=&quot;20148&quot; value=&quot;5&quot;/&gt;&lt;property id=&quot;20300&quot; value=&quot;Slide 53&quot;/&gt;&lt;property id=&quot;20307&quot; value=&quot;391&quot;/&gt;&lt;/object&gt;&lt;object type=&quot;3&quot; unique_id=&quot;16910&quot;&gt;&lt;property id=&quot;20148&quot; value=&quot;5&quot;/&gt;&lt;property id=&quot;20300&quot; value=&quot;Slide 54&quot;/&gt;&lt;property id=&quot;20307&quot; value=&quot;392&quot;/&gt;&lt;/object&gt;&lt;object type=&quot;3&quot; unique_id=&quot;16911&quot;&gt;&lt;property id=&quot;20148&quot; value=&quot;5&quot;/&gt;&lt;property id=&quot;20300&quot; value=&quot;Slide 55&quot;/&gt;&lt;property id=&quot;20307&quot; value=&quot;393&quot;/&gt;&lt;/object&gt;&lt;object type=&quot;3&quot; unique_id=&quot;16912&quot;&gt;&lt;property id=&quot;20148&quot; value=&quot;5&quot;/&gt;&lt;property id=&quot;20300&quot; value=&quot;Slide 56&quot;/&gt;&lt;property id=&quot;20307&quot; value=&quot;394&quot;/&gt;&lt;/object&gt;&lt;object type=&quot;3&quot; unique_id=&quot;16913&quot;&gt;&lt;property id=&quot;20148&quot; value=&quot;5&quot;/&gt;&lt;property id=&quot;20300&quot; value=&quot;Slide 57&quot;/&gt;&lt;property id=&quot;20307&quot; value=&quot;395&quot;/&gt;&lt;/object&gt;&lt;object type=&quot;3&quot; unique_id=&quot;16914&quot;&gt;&lt;property id=&quot;20148&quot; value=&quot;5&quot;/&gt;&lt;property id=&quot;20300&quot; value=&quot;Slide 58&quot;/&gt;&lt;property id=&quot;20307&quot; value=&quot;396&quot;/&gt;&lt;/object&gt;&lt;object type=&quot;3&quot; unique_id=&quot;16915&quot;&gt;&lt;property id=&quot;20148&quot; value=&quot;5&quot;/&gt;&lt;property id=&quot;20300&quot; value=&quot;Slide 59&quot;/&gt;&lt;property id=&quot;20307&quot; value=&quot;397&quot;/&gt;&lt;/object&gt;&lt;object type=&quot;3&quot; unique_id=&quot;16916&quot;&gt;&lt;property id=&quot;20148&quot; value=&quot;5&quot;/&gt;&lt;property id=&quot;20300&quot; value=&quot;Slide 60&quot;/&gt;&lt;property id=&quot;20307&quot; value=&quot;398&quot;/&gt;&lt;/object&gt;&lt;object type=&quot;3&quot; unique_id=&quot;16917&quot;&gt;&lt;property id=&quot;20148&quot; value=&quot;5&quot;/&gt;&lt;property id=&quot;20300&quot; value=&quot;Slide 61&quot;/&gt;&lt;property id=&quot;20307&quot; value=&quot;399&quot;/&gt;&lt;/object&gt;&lt;object type=&quot;3&quot; unique_id=&quot;16918&quot;&gt;&lt;property id=&quot;20148&quot; value=&quot;5&quot;/&gt;&lt;property id=&quot;20300&quot; value=&quot;Slide 62&quot;/&gt;&lt;property id=&quot;20307&quot; value=&quot;400&quot;/&gt;&lt;/object&gt;&lt;object type=&quot;3&quot; unique_id=&quot;16919&quot;&gt;&lt;property id=&quot;20148&quot; value=&quot;5&quot;/&gt;&lt;property id=&quot;20300&quot; value=&quot;Slide 63&quot;/&gt;&lt;property id=&quot;20307&quot; value=&quot;401&quot;/&gt;&lt;/object&gt;&lt;object type=&quot;3&quot; unique_id=&quot;16920&quot;&gt;&lt;property id=&quot;20148&quot; value=&quot;5&quot;/&gt;&lt;property id=&quot;20300&quot; value=&quot;Slide 64&quot;/&gt;&lt;property id=&quot;20307&quot; value=&quot;402&quot;/&gt;&lt;/object&gt;&lt;object type=&quot;3&quot; unique_id=&quot;16921&quot;&gt;&lt;property id=&quot;20148&quot; value=&quot;5&quot;/&gt;&lt;property id=&quot;20300&quot; value=&quot;Slide 1 - &amp;quot;Chapter 9: Combining SAS® Data Sets&amp;quot;&quot;/&gt;&lt;property id=&quot;20307&quot; value=&quot;416&quot;/&gt;&lt;/object&gt;&lt;object type=&quot;3&quot; unique_id=&quot;16922&quot;&gt;&lt;property id=&quot;20148&quot; value=&quot;5&quot;/&gt;&lt;property id=&quot;20300&quot; value=&quot;Slide 11&quot;/&gt;&lt;property id=&quot;20307&quot; value=&quot;417&quot;/&gt;&lt;/object&gt;&lt;object type=&quot;3&quot; unique_id=&quot;16924&quot;&gt;&lt;property id=&quot;20148&quot; value=&quot;5&quot;/&gt;&lt;property id=&quot;20300&quot; value=&quot;Slide 29 - &amp;quot;Performing a Match-Merge on Data Sets That Lack a Common Variable&amp;quot;&quot;/&gt;&lt;property id=&quot;20307&quot; value=&quot;414&quot;/&gt;&lt;/object&gt;&lt;object type=&quot;3&quot; unique_id=&quot;16925&quot;&gt;&lt;property id=&quot;20148&quot; value=&quot;5&quot;/&gt;&lt;property id=&quot;20300&quot; value=&quot;Slide 30&quot;/&gt;&lt;property id=&quot;20307&quot; value=&quot;419&quot;/&gt;&lt;/object&gt;&lt;object type=&quot;3&quot; unique_id=&quot;16926&quot;&gt;&lt;property id=&quot;20148&quot; value=&quot;5&quot;/&gt;&lt;property id=&quot;20300&quot; value=&quot;Slide 42&quot;/&gt;&lt;property id=&quot;20307&quot; value=&quot;420&quot;/&gt;&lt;/object&gt;&lt;object type=&quot;3&quot; unique_id=&quot;16927&quot;&gt;&lt;property id=&quot;20148&quot; value=&quot;5&quot;/&gt;&lt;property id=&quot;20300&quot; value=&quot;Slide 43 - &amp;quot;Exercise&amp;quot;&quot;/&gt;&lt;property id=&quot;20307&quot; value=&quot;412&quot;/&gt;&lt;/object&gt;&lt;object type=&quot;3&quot; unique_id=&quot;16928&quot;&gt;&lt;property id=&quot;20148&quot; value=&quot;5&quot;/&gt;&lt;property id=&quot;20300&quot; value=&quot;Slide 44&quot;/&gt;&lt;property id=&quot;20307&quot; value=&quot;421&quot;/&gt;&lt;/object&gt;&lt;object type=&quot;3&quot; unique_id=&quot;16929&quot;&gt;&lt;property id=&quot;20148&quot; value=&quot;5&quot;/&gt;&lt;property id=&quot;20300&quot; value=&quot;Slide 7 - &amp;quot;Match-Merging (Review)&amp;quot;&quot;/&gt;&lt;property id=&quot;20307&quot; value=&quot;422&quot;/&gt;&lt;/object&gt;&lt;object type=&quot;3&quot; unique_id=&quot;16930&quot;&gt;&lt;property id=&quot;20148&quot; value=&quot;5&quot;/&gt;&lt;property id=&quot;20300&quot; value=&quot;Slide 9 - &amp;quot;9.02 Short Answer Poll&amp;quot;&quot;/&gt;&lt;property id=&quot;20307&quot; value=&quot;424&quot;/&gt;&lt;/object&gt;&lt;object type=&quot;3&quot; unique_id=&quot;16931&quot;&gt;&lt;property id=&quot;20148&quot; value=&quot;5&quot;/&gt;&lt;property id=&quot;20300&quot; value=&quot;Slide 10 - &amp;quot;9.02 Short Answer Poll – Correct Answer&amp;quot;&quot;/&gt;&lt;property id=&quot;20307&quot; value=&quot;425&quot;/&gt;&lt;/object&gt;&lt;object type=&quot;3&quot; unique_id=&quot;16932&quot;&gt;&lt;property id=&quot;20148&quot; value=&quot;5&quot;/&gt;&lt;property id=&quot;20300&quot; value=&quot;Slide 17 - &amp;quot;9.03 Short Answer Poll&amp;quot;&quot;/&gt;&lt;property id=&quot;20307&quot; value=&quot;426&quot;/&gt;&lt;/object&gt;&lt;object type=&quot;3&quot; unique_id=&quot;16933&quot;&gt;&lt;property id=&quot;20148&quot; value=&quot;5&quot;/&gt;&lt;property id=&quot;20300&quot; value=&quot;Slide 18 - &amp;quot;9.03 Short Answer Poll – Correct Answer&amp;quot;&quot;/&gt;&lt;property id=&quot;20307&quot; value=&quot;427&quot;/&gt;&lt;/object&gt;&lt;object type=&quot;3&quot; unique_id=&quot;16934&quot;&gt;&lt;property id=&quot;20148&quot; value=&quot;5&quot;/&gt;&lt;property id=&quot;20300&quot; value=&quot;Slide 25 - &amp;quot;9.04 Short Answer Poll&amp;quot;&quot;/&gt;&lt;property id=&quot;20307&quot; value=&quot;428&quot;/&gt;&lt;/object&gt;&lt;object type=&quot;3&quot; unique_id=&quot;16935&quot;&gt;&lt;property id=&quot;20148&quot; value=&quot;5&quot;/&gt;&lt;property id=&quot;20300&quot; value=&quot;Slide 26 - &amp;quot;9.04 Short Answer Poll – Correct Answer&amp;quot;&quot;/&gt;&lt;property id=&quot;20307&quot; value=&quot;429&quot;/&gt;&lt;/object&gt;&lt;/object&gt;&lt;/object&gt;&lt;/database&gt;"/>
  <p:tag name="CHAPTERNUMBER" val="9"/>
  <p:tag name="SECTIONLABEL" val="Section"/>
  <p:tag name="APPENDIXLABEL" val="Appendix"/>
  <p:tag name="APPENDIXSTART" val="31"/>
  <p:tag name="NOTESTAGS" val=""/>
  <p:tag name="CHAPTERTITLE" val="Combining SAS® Data Sets"/>
  <p:tag name="CHAPTERHEADING" val="Chapter 9"/>
  <p:tag name="CHAPTERLABEL" val="Chapter"/>
  <p:tag name="PPTADDIN" val="C:\Program Files (x86)\PowerServ2\Templates\CDSPptAddin_2015.ppa"/>
  <p:tag name="PPTOBJECTDEFINITION" val="CDS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ShortAnsw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Q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STYLE" val="CORPORATE_2012"/>
  <p:tag name="HIGHLIGHT_COLOR" val="16777215"/>
  <p:tag name="HIGHLIGHT_FONT_SIZE" val="24"/>
  <p:tag name="HIGHLIGHT_FONT_COLOR" val="12611584"/>
  <p:tag name="SECTIONCOUNT" val="1"/>
  <p:tag name="SECTIONNUMBER" val="0"/>
  <p:tag name="SLIDETYPE" val="Organiz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ShortAnsw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ShortAnsw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ShortAnsw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ShortAnsw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Dem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Q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Quiz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Quiz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Q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ChapterRevie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EO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heme/theme1.xml><?xml version="1.0" encoding="utf-8"?>
<a:theme xmlns:a="http://schemas.openxmlformats.org/drawingml/2006/main" name="SAS2010">
  <a:themeElements>
    <a:clrScheme name="CDS_2006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8900" tIns="88900" rIns="88900" bIns="88900" numCol="1" rtlCol="0" anchor="ctr" anchorCtr="0" compatLnSpc="1">
        <a:prstTxWarp prst="textNoShape">
          <a:avLst/>
        </a:prstTxWarp>
        <a:no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b">
        <a:spAutoFit/>
      </a:bodyPr>
      <a:lstStyle>
        <a:defPPr>
          <a:defRPr dirty="0" smtClean="0">
            <a:solidFill>
              <a:srgbClr val="FFFFFF"/>
            </a:solidFill>
          </a:defRPr>
        </a:defPPr>
      </a:lstStyle>
    </a:txDef>
  </a:objectDefaults>
  <a:extraClrSchemeLst>
    <a:extraClrScheme>
      <a:clrScheme name="SAS2010 1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FFFFFF"/>
        </a:accent3>
        <a:accent4>
          <a:srgbClr val="000000"/>
        </a:accent4>
        <a:accent5>
          <a:srgbClr val="AABFDE"/>
        </a:accent5>
        <a:accent6>
          <a:srgbClr val="004A8C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CDS_4x3_2012</Template>
  <TotalTime>23987</TotalTime>
  <Words>5079</Words>
  <Application>Microsoft Office PowerPoint</Application>
  <PresentationFormat>On-screen Show (4:3)</PresentationFormat>
  <Paragraphs>1071</Paragraphs>
  <Slides>56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MS PGothic</vt:lpstr>
      <vt:lpstr>MS PGothic</vt:lpstr>
      <vt:lpstr>Arial</vt:lpstr>
      <vt:lpstr>Arial Narrow</vt:lpstr>
      <vt:lpstr>Courier New</vt:lpstr>
      <vt:lpstr>Monotype Sorts</vt:lpstr>
      <vt:lpstr>SAS Monospace</vt:lpstr>
      <vt:lpstr>Times New Roman</vt:lpstr>
      <vt:lpstr>Wingdings</vt:lpstr>
      <vt:lpstr>SAS2010</vt:lpstr>
      <vt:lpstr>Chapter 9: Combining SAS® Data Sets</vt:lpstr>
      <vt:lpstr>Objectives</vt:lpstr>
      <vt:lpstr>Match-Merging (Review)</vt:lpstr>
      <vt:lpstr>9.01 Multiple Choice Poll</vt:lpstr>
      <vt:lpstr>9.01 Multiple Choice Poll – Correct Answer</vt:lpstr>
      <vt:lpstr>Match-Merging (Review)</vt:lpstr>
      <vt:lpstr>Match-Merging (Review)</vt:lpstr>
      <vt:lpstr>Match-Merging (Review)</vt:lpstr>
      <vt:lpstr>9.02 Short Answer Poll</vt:lpstr>
      <vt:lpstr>9.02 Short Answer Poll – Correct Answer</vt:lpstr>
      <vt:lpstr>PowerPoint Presentation</vt:lpstr>
      <vt:lpstr>Business Scenario</vt:lpstr>
      <vt:lpstr>Business Scenario</vt:lpstr>
      <vt:lpstr>Using Data Manipulation Techniques</vt:lpstr>
      <vt:lpstr>OUTPUT Statement</vt:lpstr>
      <vt:lpstr>DROP= and KEEP= Options</vt:lpstr>
      <vt:lpstr>9.03 Short Answer Poll</vt:lpstr>
      <vt:lpstr>9.03 Short Answer Poll – Correct Answer</vt:lpstr>
      <vt:lpstr>First. and Last. Variables and Sum Statement</vt:lpstr>
      <vt:lpstr>Business Scenario: Final Results</vt:lpstr>
      <vt:lpstr>Business Scenario: Final Results</vt:lpstr>
      <vt:lpstr>Business Scenario: Final Results</vt:lpstr>
      <vt:lpstr>Multiple Data Sets without a Common Variable</vt:lpstr>
      <vt:lpstr>Multiple Data Sets without a Common Variable</vt:lpstr>
      <vt:lpstr>9.04 Short Answer Poll</vt:lpstr>
      <vt:lpstr>9.04 Short Answer Poll – Correct Answer</vt:lpstr>
      <vt:lpstr>Without a Common Variable: Step 1</vt:lpstr>
      <vt:lpstr>Without a Common Variable: Step 2</vt:lpstr>
      <vt:lpstr>Performing a Match-Merge on Data Sets That Lack a Common Variable</vt:lpstr>
      <vt:lpstr>PowerPoint Presentation</vt:lpstr>
      <vt:lpstr>Business Scenario: Rename BY Variable</vt:lpstr>
      <vt:lpstr>Business Scenario: Rename BY Variable</vt:lpstr>
      <vt:lpstr>9.05 Quiz</vt:lpstr>
      <vt:lpstr>9.05 Quiz – Correct Answer</vt:lpstr>
      <vt:lpstr>Create Gift List: Solution</vt:lpstr>
      <vt:lpstr>Create Gift List: Solution</vt:lpstr>
      <vt:lpstr>Create Gift List: Solution</vt:lpstr>
      <vt:lpstr>Create Gift List: Solution</vt:lpstr>
      <vt:lpstr>Create Gift List: Solution</vt:lpstr>
      <vt:lpstr>Create Gift List: Output</vt:lpstr>
      <vt:lpstr>Create Gift List: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SAS Institute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Susan Hoggard</dc:creator>
  <cp:lastModifiedBy>Morgan31955</cp:lastModifiedBy>
  <cp:revision>732</cp:revision>
  <cp:lastPrinted>2012-09-27T15:50:57Z</cp:lastPrinted>
  <dcterms:created xsi:type="dcterms:W3CDTF">1999-08-20T17:21:16Z</dcterms:created>
  <dcterms:modified xsi:type="dcterms:W3CDTF">2018-01-18T20:36:15Z</dcterms:modified>
</cp:coreProperties>
</file>