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8.xml" ContentType="application/vnd.openxmlformats-officedocument.presentationml.tags+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notesSlides/notesSlide37.xml" ContentType="application/vnd.openxmlformats-officedocument.presentationml.notesSlide+xml"/>
  <Override PartName="/ppt/tags/tag47.xml" ContentType="application/vnd.openxmlformats-officedocument.presentationml.tags+xml"/>
  <Override PartName="/ppt/notesSlides/notesSlide38.xml" ContentType="application/vnd.openxmlformats-officedocument.presentationml.notesSlide+xml"/>
  <Override PartName="/ppt/tags/tag48.xml" ContentType="application/vnd.openxmlformats-officedocument.presentationml.tags+xml"/>
  <Override PartName="/ppt/notesSlides/notesSlide39.xml" ContentType="application/vnd.openxmlformats-officedocument.presentationml.notesSlide+xml"/>
  <Override PartName="/ppt/tags/tag49.xml" ContentType="application/vnd.openxmlformats-officedocument.presentationml.tags+xml"/>
  <Override PartName="/ppt/notesSlides/notesSlide40.xml" ContentType="application/vnd.openxmlformats-officedocument.presentationml.notesSlide+xml"/>
  <Override PartName="/ppt/tags/tag50.xml" ContentType="application/vnd.openxmlformats-officedocument.presentationml.tags+xml"/>
  <Override PartName="/ppt/notesSlides/notesSlide41.xml" ContentType="application/vnd.openxmlformats-officedocument.presentationml.notesSlide+xml"/>
  <Override PartName="/ppt/tags/tag51.xml" ContentType="application/vnd.openxmlformats-officedocument.presentationml.tags+xml"/>
  <Override PartName="/ppt/notesSlides/notesSlide42.xml" ContentType="application/vnd.openxmlformats-officedocument.presentationml.notesSlide+xml"/>
  <Override PartName="/ppt/tags/tag52.xml" ContentType="application/vnd.openxmlformats-officedocument.presentationml.tags+xml"/>
  <Override PartName="/ppt/notesSlides/notesSlide43.xml" ContentType="application/vnd.openxmlformats-officedocument.presentationml.notesSlide+xml"/>
  <Override PartName="/ppt/tags/tag53.xml" ContentType="application/vnd.openxmlformats-officedocument.presentationml.tags+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48"/>
  </p:notesMasterIdLst>
  <p:handoutMasterIdLst>
    <p:handoutMasterId r:id="rId49"/>
  </p:handoutMasterIdLst>
  <p:sldIdLst>
    <p:sldId id="360" r:id="rId2"/>
    <p:sldId id="296" r:id="rId3"/>
    <p:sldId id="363" r:id="rId4"/>
    <p:sldId id="364" r:id="rId5"/>
    <p:sldId id="298" r:id="rId6"/>
    <p:sldId id="300" r:id="rId7"/>
    <p:sldId id="299" r:id="rId8"/>
    <p:sldId id="302" r:id="rId9"/>
    <p:sldId id="303" r:id="rId10"/>
    <p:sldId id="304" r:id="rId11"/>
    <p:sldId id="307" r:id="rId12"/>
    <p:sldId id="305" r:id="rId13"/>
    <p:sldId id="308" r:id="rId14"/>
    <p:sldId id="309" r:id="rId15"/>
    <p:sldId id="365" r:id="rId16"/>
    <p:sldId id="312" r:id="rId17"/>
    <p:sldId id="313" r:id="rId18"/>
    <p:sldId id="310" r:id="rId19"/>
    <p:sldId id="358" r:id="rId20"/>
    <p:sldId id="375" r:id="rId21"/>
    <p:sldId id="315" r:id="rId22"/>
    <p:sldId id="368" r:id="rId23"/>
    <p:sldId id="369" r:id="rId24"/>
    <p:sldId id="323" r:id="rId25"/>
    <p:sldId id="370" r:id="rId26"/>
    <p:sldId id="374" r:id="rId27"/>
    <p:sldId id="324" r:id="rId28"/>
    <p:sldId id="325" r:id="rId29"/>
    <p:sldId id="372" r:id="rId30"/>
    <p:sldId id="373" r:id="rId31"/>
    <p:sldId id="326" r:id="rId32"/>
    <p:sldId id="327" r:id="rId33"/>
    <p:sldId id="357" r:id="rId34"/>
    <p:sldId id="367" r:id="rId35"/>
    <p:sldId id="362" r:id="rId36"/>
    <p:sldId id="331" r:id="rId37"/>
    <p:sldId id="333" r:id="rId38"/>
    <p:sldId id="335" r:id="rId39"/>
    <p:sldId id="337" r:id="rId40"/>
    <p:sldId id="339" r:id="rId41"/>
    <p:sldId id="341" r:id="rId42"/>
    <p:sldId id="343" r:id="rId43"/>
    <p:sldId id="345" r:id="rId44"/>
    <p:sldId id="347" r:id="rId45"/>
    <p:sldId id="349" r:id="rId46"/>
    <p:sldId id="350" r:id="rId47"/>
  </p:sldIdLst>
  <p:sldSz cx="9144000" cy="6858000" type="screen4x3"/>
  <p:notesSz cx="6858000" cy="9144000"/>
  <p:custDataLst>
    <p:tags r:id="rId50"/>
  </p:custDataLst>
  <p:defaultTextStyle>
    <a:defPPr>
      <a:defRPr lang="en-US"/>
    </a:defPPr>
    <a:lvl1pPr marL="0" algn="l" defTabSz="914400" rtl="0" eaLnBrk="1" latinLnBrk="0" hangingPunct="1">
      <a:buNone/>
      <a:defRPr kumimoji="0" lang="en-US" sz="2400" b="0" i="0" u="none" kern="1200" baseline="0">
        <a:solidFill>
          <a:schemeClr val="tx1"/>
        </a:solidFill>
        <a:latin typeface="Arial"/>
        <a:ea typeface="+mn-ea"/>
        <a:cs typeface="+mn-cs"/>
      </a:defRPr>
    </a:lvl1pPr>
    <a:lvl2pPr marL="457200" algn="l" defTabSz="914400" rtl="0" eaLnBrk="1" latinLnBrk="0" hangingPunct="1">
      <a:buNone/>
      <a:defRPr kumimoji="0" lang="en-US" sz="2400" b="0" i="0" u="none" kern="1200" baseline="0">
        <a:solidFill>
          <a:schemeClr val="tx1"/>
        </a:solidFill>
        <a:latin typeface="Arial"/>
        <a:ea typeface="+mn-ea"/>
        <a:cs typeface="+mn-cs"/>
      </a:defRPr>
    </a:lvl2pPr>
    <a:lvl3pPr marL="914400" algn="l" defTabSz="914400" rtl="0" eaLnBrk="1" latinLnBrk="0" hangingPunct="1">
      <a:buNone/>
      <a:defRPr kumimoji="0" lang="en-US" sz="2400" b="0" i="0" u="none" kern="1200" baseline="0">
        <a:solidFill>
          <a:schemeClr val="tx1"/>
        </a:solidFill>
        <a:latin typeface="Arial"/>
        <a:ea typeface="+mn-ea"/>
        <a:cs typeface="+mn-cs"/>
      </a:defRPr>
    </a:lvl3pPr>
    <a:lvl4pPr marL="1371600" algn="l" defTabSz="914400" rtl="0" eaLnBrk="1" latinLnBrk="0" hangingPunct="1">
      <a:buNone/>
      <a:defRPr kumimoji="0" lang="en-US" sz="2400" b="0" i="0" u="none" kern="1200" baseline="0">
        <a:solidFill>
          <a:schemeClr val="tx1"/>
        </a:solidFill>
        <a:latin typeface="Arial"/>
        <a:ea typeface="+mn-ea"/>
        <a:cs typeface="+mn-cs"/>
      </a:defRPr>
    </a:lvl4pPr>
    <a:lvl5pPr marL="1828800" algn="l" defTabSz="914400" rtl="0" eaLnBrk="1" latinLnBrk="0" hangingPunct="1">
      <a:buNone/>
      <a:defRPr kumimoji="0" lang="en-US" sz="2400" b="0" i="0" u="none" kern="1200" baseline="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1" userDrawn="1">
          <p15:clr>
            <a:srgbClr val="A4A3A4"/>
          </p15:clr>
        </p15:guide>
        <p15:guide id="2" orient="horz" pos="728" userDrawn="1">
          <p15:clr>
            <a:srgbClr val="A4A3A4"/>
          </p15:clr>
        </p15:guide>
        <p15:guide id="3" pos="5329" userDrawn="1">
          <p15:clr>
            <a:srgbClr val="A4A3A4"/>
          </p15:clr>
        </p15:guide>
        <p15:guide id="4" pos="437" userDrawn="1">
          <p15:clr>
            <a:srgbClr val="A4A3A4"/>
          </p15:clr>
        </p15:guide>
        <p15:guide id="5" pos="71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3777" autoAdjust="0"/>
  </p:normalViewPr>
  <p:slideViewPr>
    <p:cSldViewPr snapToGrid="0">
      <p:cViewPr varScale="1">
        <p:scale>
          <a:sx n="68" d="100"/>
          <a:sy n="68" d="100"/>
        </p:scale>
        <p:origin x="1264" y="56"/>
      </p:cViewPr>
      <p:guideLst>
        <p:guide orient="horz" pos="521"/>
        <p:guide orient="horz" pos="728"/>
        <p:guide pos="5329"/>
        <p:guide pos="437"/>
        <p:guide pos="715"/>
      </p:guideLst>
    </p:cSldViewPr>
  </p:slideViewPr>
  <p:notesTextViewPr>
    <p:cViewPr>
      <p:scale>
        <a:sx n="1" d="1"/>
        <a:sy n="1" d="1"/>
      </p:scale>
      <p:origin x="0" y="0"/>
    </p:cViewPr>
  </p:notesTextViewPr>
  <p:sorterViewPr>
    <p:cViewPr varScale="1">
      <p:scale>
        <a:sx n="1" d="1"/>
        <a:sy n="1" d="1"/>
      </p:scale>
      <p:origin x="0" y="6000"/>
    </p:cViewPr>
  </p:sorterViewPr>
  <p:notesViewPr>
    <p:cSldViewPr snapToGrid="0">
      <p:cViewPr varScale="1">
        <p:scale>
          <a:sx n="76" d="100"/>
          <a:sy n="76" d="100"/>
        </p:scale>
        <p:origin x="2078"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4978BD-FD31-4EF1-A358-9F3C2E2E07F3}" type="datetimeFigureOut">
              <a:rPr lang="en-US" smtClean="0"/>
              <a:t>1/19/2018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857D16-0566-42F8-91FD-80B1C160D32A}" type="slidenum">
              <a:rPr lang="en-US" smtClean="0"/>
              <a:t>‹#›</a:t>
            </a:fld>
            <a:endParaRPr lang="en-US"/>
          </a:p>
        </p:txBody>
      </p:sp>
    </p:spTree>
    <p:extLst>
      <p:ext uri="{BB962C8B-B14F-4D97-AF65-F5344CB8AC3E}">
        <p14:creationId xmlns:p14="http://schemas.microsoft.com/office/powerpoint/2010/main" val="564750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a:defRPr>
            </a:lvl1pPr>
          </a:lstStyle>
          <a:p>
            <a:fld id="{CB7CCD78-7F21-43B0-9830-C4E7B8326CE8}" type="datetimeFigureOut">
              <a:rPr lang="en-US" smtClean="0"/>
              <a:pPr/>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a:defRPr>
            </a:lvl1pPr>
          </a:lstStyle>
          <a:p>
            <a:endParaRPr lang="en-US"/>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a:defRPr>
            </a:lvl1pPr>
          </a:lstStyle>
          <a:p>
            <a:fld id="{A5B2ABF0-70CA-4A18-9685-140B868A2728}" type="slidenum">
              <a:rPr lang="en-US" smtClean="0"/>
              <a:pPr/>
              <a:t>‹#›</a:t>
            </a:fld>
            <a:endParaRPr lang="en-US"/>
          </a:p>
        </p:txBody>
      </p:sp>
    </p:spTree>
    <p:extLst>
      <p:ext uri="{BB962C8B-B14F-4D97-AF65-F5344CB8AC3E}">
        <p14:creationId xmlns:p14="http://schemas.microsoft.com/office/powerpoint/2010/main" val="2785141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a:ea typeface="+mn-ea"/>
        <a:cs typeface="+mn-cs"/>
      </a:defRPr>
    </a:lvl1pPr>
    <a:lvl2pPr marL="457200" algn="l" defTabSz="914400" rtl="0" eaLnBrk="1" latinLnBrk="0" hangingPunct="1">
      <a:defRPr sz="1200" kern="1200">
        <a:solidFill>
          <a:schemeClr val="tx1"/>
        </a:solidFill>
        <a:latin typeface="Times New Roman"/>
        <a:ea typeface="+mn-ea"/>
        <a:cs typeface="+mn-cs"/>
      </a:defRPr>
    </a:lvl2pPr>
    <a:lvl3pPr marL="914400" algn="l" defTabSz="914400" rtl="0" eaLnBrk="1" latinLnBrk="0" hangingPunct="1">
      <a:defRPr sz="1200" kern="1200">
        <a:solidFill>
          <a:schemeClr val="tx1"/>
        </a:solidFill>
        <a:latin typeface="Times New Roman"/>
        <a:ea typeface="+mn-ea"/>
        <a:cs typeface="+mn-cs"/>
      </a:defRPr>
    </a:lvl3pPr>
    <a:lvl4pPr marL="1371600" algn="l" defTabSz="914400" rtl="0" eaLnBrk="1" latinLnBrk="0" hangingPunct="1">
      <a:defRPr sz="1200" kern="1200">
        <a:solidFill>
          <a:schemeClr val="tx1"/>
        </a:solidFill>
        <a:latin typeface="Times New Roman"/>
        <a:ea typeface="+mn-ea"/>
        <a:cs typeface="+mn-cs"/>
      </a:defRPr>
    </a:lvl4pPr>
    <a:lvl5pPr marL="1828800" algn="l" defTabSz="914400" rtl="0" eaLnBrk="1" latinLnBrk="0" hangingPunct="1">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a:t>
            </a:fld>
            <a:endParaRPr lang="en-US" sz="1200"/>
          </a:p>
        </p:txBody>
      </p:sp>
    </p:spTree>
    <p:extLst>
      <p:ext uri="{BB962C8B-B14F-4D97-AF65-F5344CB8AC3E}">
        <p14:creationId xmlns:p14="http://schemas.microsoft.com/office/powerpoint/2010/main" val="205893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F2B2940A-1986-4C04-9BAF-7F309573A4DF}" type="slidenum">
              <a:rPr lang="en-US" sz="1200"/>
              <a:pPr/>
              <a:t>10</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a. Program</a:t>
            </a:r>
            <a:r>
              <a:rPr lang="en-US" baseline="0" dirty="0">
                <a:latin typeface="Times New Roman" pitchFamily="18" charset="0"/>
              </a:rPr>
              <a:t> 1</a:t>
            </a:r>
            <a:endParaRPr lang="en-US" dirty="0">
              <a:latin typeface="Times New Roman" pitchFamily="18" charset="0"/>
            </a:endParaRPr>
          </a:p>
        </p:txBody>
      </p:sp>
    </p:spTree>
    <p:extLst>
      <p:ext uri="{BB962C8B-B14F-4D97-AF65-F5344CB8AC3E}">
        <p14:creationId xmlns:p14="http://schemas.microsoft.com/office/powerpoint/2010/main" val="173471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9F33BC02-BC96-4550-BAF0-1700F864FC2C}" type="slidenum">
              <a:rPr lang="en-US" sz="1200"/>
              <a:pPr/>
              <a:t>11</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838420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51D9823-4B74-4253-96B8-997B3D5199A8}" type="slidenum">
              <a:rPr lang="en-US" sz="1200"/>
              <a:pPr/>
              <a:t>12</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827905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9F33BC02-BC96-4550-BAF0-1700F864FC2C}" type="slidenum">
              <a:rPr lang="en-US" sz="1200"/>
              <a:pPr/>
              <a:t>13</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781164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9F33BC02-BC96-4550-BAF0-1700F864FC2C}" type="slidenum">
              <a:rPr lang="en-US" sz="1200"/>
              <a:pPr/>
              <a:t>14</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13551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B2ABF0-70CA-4A18-9685-140B868A2728}" type="slidenum">
              <a:rPr smtClean="0">
                <a:solidFill>
                  <a:prstClr val="black"/>
                </a:solidFill>
              </a:rPr>
              <a:pPr/>
              <a:t>15</a:t>
            </a:fld>
            <a:endParaRPr>
              <a:solidFill>
                <a:prstClr val="black"/>
              </a:solidFill>
            </a:endParaRPr>
          </a:p>
        </p:txBody>
      </p:sp>
    </p:spTree>
    <p:extLst>
      <p:ext uri="{BB962C8B-B14F-4D97-AF65-F5344CB8AC3E}">
        <p14:creationId xmlns:p14="http://schemas.microsoft.com/office/powerpoint/2010/main" val="294425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00B6F7AB-54CC-40CB-B4D0-EB6CED9F17AD}" type="slidenum">
              <a:rPr lang="en-US" sz="1200"/>
              <a:pPr/>
              <a:t>16</a:t>
            </a:fld>
            <a:endParaRPr 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PROC CATALOG enables you to do the following:</a:t>
            </a:r>
          </a:p>
          <a:p>
            <a:pPr marL="449263" lvl="1" indent="-334963" eaLnBrk="1" hangingPunct="1">
              <a:buFont typeface="Arial" pitchFamily="34" charset="0"/>
              <a:buChar char="•"/>
            </a:pPr>
            <a:r>
              <a:rPr lang="en-US" dirty="0"/>
              <a:t>create a listing of the contents of a catalog </a:t>
            </a:r>
          </a:p>
          <a:p>
            <a:pPr marL="449263" lvl="1" indent="-334963" eaLnBrk="1" hangingPunct="1">
              <a:buFont typeface="Arial" pitchFamily="34" charset="0"/>
              <a:buChar char="•"/>
            </a:pPr>
            <a:r>
              <a:rPr lang="en-US" dirty="0"/>
              <a:t>copy a catalog or selected entries within a catalog </a:t>
            </a:r>
          </a:p>
          <a:p>
            <a:pPr marL="449263" lvl="1" indent="-334963" eaLnBrk="1" hangingPunct="1">
              <a:buFont typeface="Arial" pitchFamily="34" charset="0"/>
              <a:buChar char="•"/>
            </a:pPr>
            <a:r>
              <a:rPr lang="en-US" dirty="0"/>
              <a:t>rename or deleting entries within a catalog</a:t>
            </a:r>
          </a:p>
          <a:p>
            <a:pPr marL="449263" lvl="1" indent="-334963" eaLnBrk="1" hangingPunct="1">
              <a:buFont typeface="Arial" pitchFamily="34" charset="0"/>
              <a:buChar char="•"/>
            </a:pPr>
            <a:r>
              <a:rPr lang="en-US" dirty="0"/>
              <a:t>modify the description of a catalog entry</a:t>
            </a:r>
          </a:p>
        </p:txBody>
      </p:sp>
    </p:spTree>
    <p:extLst>
      <p:ext uri="{BB962C8B-B14F-4D97-AF65-F5344CB8AC3E}">
        <p14:creationId xmlns:p14="http://schemas.microsoft.com/office/powerpoint/2010/main" val="1810654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6008EA7C-55EA-4EA2-BB4B-14D16141FDC7}" type="slidenum">
              <a:rPr lang="en-US" sz="1200"/>
              <a:pPr/>
              <a:t>17</a:t>
            </a:fld>
            <a:endParaRPr 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dirty="0">
                <a:latin typeface="Times New Roman" pitchFamily="18" charset="0"/>
              </a:rPr>
              <a:t>TAG_Audio:</a:t>
            </a:r>
          </a:p>
          <a:p>
            <a:pPr eaLnBrk="1" hangingPunct="1"/>
            <a:r>
              <a:rPr lang="sv-SE" dirty="0">
                <a:latin typeface="Times New Roman" pitchFamily="18" charset="0"/>
              </a:rPr>
              <a:t> </a:t>
            </a:r>
          </a:p>
          <a:p>
            <a:pPr eaLnBrk="1" hangingPunct="1"/>
            <a:r>
              <a:rPr lang="sv-SE" dirty="0">
                <a:latin typeface="Times New Roman" pitchFamily="18" charset="0"/>
              </a:rPr>
              <a:t>TAG_Instructor: General form for the FMTLIB option.</a:t>
            </a:r>
          </a:p>
          <a:p>
            <a:pPr eaLnBrk="1" hangingPunct="1"/>
            <a:r>
              <a:rPr lang="sv-SE" dirty="0">
                <a:latin typeface="Times New Roman" pitchFamily="18" charset="0"/>
              </a:rPr>
              <a:t> </a:t>
            </a:r>
          </a:p>
          <a:p>
            <a:pPr eaLnBrk="1" hangingPunct="1"/>
            <a:r>
              <a:rPr lang="sv-SE" dirty="0">
                <a:latin typeface="Times New Roman" pitchFamily="18" charset="0"/>
              </a:rPr>
              <a:t>TAG_Movie:</a:t>
            </a:r>
          </a:p>
          <a:p>
            <a:pPr eaLnBrk="1" hangingPunct="1"/>
            <a:r>
              <a:rPr lang="sv-SE" dirty="0">
                <a:latin typeface="Times New Roman" pitchFamily="18" charset="0"/>
              </a:rPr>
              <a:t> </a:t>
            </a:r>
          </a:p>
          <a:p>
            <a:pPr eaLnBrk="1" hangingPunct="1"/>
            <a:r>
              <a:rPr lang="sv-SE" dirty="0">
                <a:latin typeface="Times New Roman" pitchFamily="18" charset="0"/>
              </a:rPr>
              <a:t>TAG_Print:</a:t>
            </a:r>
          </a:p>
          <a:p>
            <a:pPr eaLnBrk="1" hangingPunct="1"/>
            <a:r>
              <a:rPr lang="sv-SE" dirty="0">
                <a:latin typeface="Times New Roman" pitchFamily="18" charset="0"/>
              </a:rPr>
              <a:t> </a:t>
            </a:r>
          </a:p>
          <a:p>
            <a:pPr eaLnBrk="1" hangingPunct="1"/>
            <a:r>
              <a:rPr lang="sv-SE" dirty="0">
                <a:latin typeface="Times New Roman" pitchFamily="18" charset="0"/>
              </a:rPr>
              <a:t>TAG_Section:</a:t>
            </a:r>
          </a:p>
          <a:p>
            <a:pPr eaLnBrk="1" hangingPunct="1"/>
            <a:r>
              <a:rPr lang="sv-SE" dirty="0">
                <a:latin typeface="Times New Roman" pitchFamily="18" charset="0"/>
              </a:rPr>
              <a:t>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222536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7C124D6-B09A-4E6A-B797-B6216539AA34}" type="slidenum">
              <a:rPr lang="en-US" sz="1200"/>
              <a:pPr/>
              <a:t>18</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v-SE" dirty="0">
                <a:latin typeface="Times New Roman" pitchFamily="18" charset="0"/>
              </a:rPr>
              <a:t>Tell the students to a</a:t>
            </a:r>
            <a:r>
              <a:rPr lang="en-US" dirty="0">
                <a:latin typeface="Times New Roman" pitchFamily="18" charset="0"/>
              </a:rPr>
              <a:t>void nesting formats more than one level. The resource requirements can increase dramatically with each additional level.</a:t>
            </a:r>
          </a:p>
          <a:p>
            <a:r>
              <a:rPr lang="sv-SE" dirty="0">
                <a:latin typeface="Times New Roman" pitchFamily="18" charset="0"/>
              </a:rPr>
              <a:t> </a:t>
            </a:r>
          </a:p>
          <a:p>
            <a:endParaRPr lang="en-US" dirty="0">
              <a:latin typeface="Times New Roman" pitchFamily="18" charset="0"/>
            </a:endParaRPr>
          </a:p>
        </p:txBody>
      </p:sp>
    </p:spTree>
    <p:extLst>
      <p:ext uri="{BB962C8B-B14F-4D97-AF65-F5344CB8AC3E}">
        <p14:creationId xmlns:p14="http://schemas.microsoft.com/office/powerpoint/2010/main" val="193226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5974AD1F-A393-4F99-BB40-8532A62A0D49}" type="slidenum">
              <a:rPr lang="en-US" sz="1200"/>
              <a:pPr/>
              <a:t>20</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01820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B82A446-7536-4F46-9D72-6675942B0627}" type="slidenum">
              <a:rPr lang="en-US" sz="1200"/>
              <a:pPr/>
              <a:t>2</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953691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B2ABF0-70CA-4A18-9685-140B868A2728}" type="slidenum">
              <a:rPr lang="en-US" smtClean="0"/>
              <a:pPr/>
              <a:t>21</a:t>
            </a:fld>
            <a:endParaRPr lang="en-US"/>
          </a:p>
        </p:txBody>
      </p:sp>
    </p:spTree>
    <p:extLst>
      <p:ext uri="{BB962C8B-B14F-4D97-AF65-F5344CB8AC3E}">
        <p14:creationId xmlns:p14="http://schemas.microsoft.com/office/powerpoint/2010/main" val="1756270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22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870910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23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dirty="0">
                <a:solidFill>
                  <a:srgbClr val="C00000"/>
                </a:solidFill>
                <a:latin typeface="SAS Monospace" pitchFamily="49" charset="0"/>
              </a:rPr>
              <a:t>ERROR 48-59: The format $COUNTRY was not found or could not be loaded.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C00000"/>
                </a:solidFill>
                <a:latin typeface="SAS Monospace" pitchFamily="49" charset="0"/>
              </a:rPr>
              <a:t>ERROR: The format $EXTRA was not found or could not be loaded.</a:t>
            </a:r>
          </a:p>
          <a:p>
            <a:endParaRPr lang="en-US" sz="1200" b="0" dirty="0">
              <a:solidFill>
                <a:srgbClr val="C00000"/>
              </a:solidFill>
              <a:latin typeface="SAS Monospace" pitchFamily="49" charset="0"/>
            </a:endParaRPr>
          </a:p>
        </p:txBody>
      </p:sp>
    </p:spTree>
    <p:extLst>
      <p:ext uri="{BB962C8B-B14F-4D97-AF65-F5344CB8AC3E}">
        <p14:creationId xmlns:p14="http://schemas.microsoft.com/office/powerpoint/2010/main" val="2311520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61366C34-E188-43B4-9FCA-F55D4A24452D}" type="slidenum">
              <a:rPr lang="en-US" sz="1200"/>
              <a:pPr/>
              <a:t>24</a:t>
            </a:fld>
            <a:endParaRPr 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dirty="0">
                <a:latin typeface="Times New Roman" pitchFamily="18" charset="0"/>
              </a:rPr>
              <a:t>TAG_Audio:</a:t>
            </a:r>
          </a:p>
          <a:p>
            <a:pPr eaLnBrk="1" hangingPunct="1"/>
            <a:r>
              <a:rPr lang="sv-SE" dirty="0">
                <a:latin typeface="Times New Roman" pitchFamily="18" charset="0"/>
              </a:rPr>
              <a:t> </a:t>
            </a:r>
          </a:p>
          <a:p>
            <a:pPr eaLnBrk="1" hangingPunct="1"/>
            <a:r>
              <a:rPr lang="sv-SE" dirty="0">
                <a:latin typeface="Times New Roman" pitchFamily="18" charset="0"/>
              </a:rPr>
              <a:t>TAG_Instructor: This is the general syntax for NOFMTERR. The default is FMTERR. That's why you get an error when SAS can't find a format.</a:t>
            </a:r>
          </a:p>
          <a:p>
            <a:pPr eaLnBrk="1" hangingPunct="1"/>
            <a:r>
              <a:rPr lang="sv-SE" dirty="0">
                <a:latin typeface="Times New Roman" pitchFamily="18" charset="0"/>
              </a:rPr>
              <a:t> </a:t>
            </a:r>
          </a:p>
          <a:p>
            <a:pPr eaLnBrk="1" hangingPunct="1"/>
            <a:r>
              <a:rPr lang="sv-SE" dirty="0">
                <a:latin typeface="Times New Roman" pitchFamily="18" charset="0"/>
              </a:rPr>
              <a:t>TAG_Movie:</a:t>
            </a:r>
          </a:p>
          <a:p>
            <a:pPr eaLnBrk="1" hangingPunct="1"/>
            <a:r>
              <a:rPr lang="sv-SE" dirty="0">
                <a:latin typeface="Times New Roman" pitchFamily="18" charset="0"/>
              </a:rPr>
              <a:t> </a:t>
            </a:r>
          </a:p>
          <a:p>
            <a:pPr eaLnBrk="1" hangingPunct="1"/>
            <a:r>
              <a:rPr lang="sv-SE" dirty="0">
                <a:latin typeface="Times New Roman" pitchFamily="18" charset="0"/>
              </a:rPr>
              <a:t>TAG_Print:</a:t>
            </a:r>
          </a:p>
          <a:p>
            <a:pPr eaLnBrk="1" hangingPunct="1"/>
            <a:r>
              <a:rPr lang="sv-SE" dirty="0">
                <a:latin typeface="Times New Roman" pitchFamily="18" charset="0"/>
              </a:rPr>
              <a:t> </a:t>
            </a:r>
          </a:p>
          <a:p>
            <a:pPr eaLnBrk="1" hangingPunct="1"/>
            <a:r>
              <a:rPr lang="sv-SE" dirty="0">
                <a:latin typeface="Times New Roman" pitchFamily="18" charset="0"/>
              </a:rPr>
              <a:t>TAG_Section:</a:t>
            </a:r>
          </a:p>
          <a:p>
            <a:pPr eaLnBrk="1" hangingPunct="1"/>
            <a:r>
              <a:rPr lang="sv-SE" dirty="0">
                <a:latin typeface="Times New Roman" pitchFamily="18" charset="0"/>
              </a:rPr>
              <a:t>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94646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25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404813" marR="0" indent="0" algn="l" defTabSz="914400" rtl="0" eaLnBrk="1" fontAlgn="auto" latinLnBrk="0" hangingPunct="1">
              <a:lnSpc>
                <a:spcPct val="100000"/>
              </a:lnSpc>
              <a:spcBef>
                <a:spcPts val="600"/>
              </a:spcBef>
              <a:spcAft>
                <a:spcPts val="0"/>
              </a:spcAft>
              <a:buClrTx/>
              <a:buSzTx/>
              <a:buFontTx/>
              <a:buNone/>
              <a:tabLst/>
              <a:defRPr/>
            </a:pPr>
            <a:r>
              <a:rPr lang="en-US" b="0" dirty="0"/>
              <a:t>All of the procedure steps were executed with no warnings or errors in the SAS log. The user-defined formats were</a:t>
            </a:r>
            <a:r>
              <a:rPr lang="en-US" b="0" i="1" dirty="0"/>
              <a:t> not</a:t>
            </a:r>
            <a:r>
              <a:rPr lang="en-US" b="0" dirty="0"/>
              <a:t> applied.</a:t>
            </a:r>
          </a:p>
          <a:p>
            <a:pPr marL="404813">
              <a:spcBef>
                <a:spcPts val="600"/>
              </a:spcBef>
            </a:pPr>
            <a:endParaRPr lang="en-US" b="1" dirty="0"/>
          </a:p>
        </p:txBody>
      </p:sp>
    </p:spTree>
    <p:extLst>
      <p:ext uri="{BB962C8B-B14F-4D97-AF65-F5344CB8AC3E}">
        <p14:creationId xmlns:p14="http://schemas.microsoft.com/office/powerpoint/2010/main" val="1870910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26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52870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5F48675-8431-4D43-92F4-ABDC0824A6C8}" type="slidenum">
              <a:rPr lang="en-US" sz="1200"/>
              <a:pPr/>
              <a:t>27</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dirty="0">
                <a:latin typeface="Times New Roman" pitchFamily="18" charset="0"/>
              </a:rPr>
              <a:t>TAG_Audio:</a:t>
            </a:r>
          </a:p>
          <a:p>
            <a:pPr eaLnBrk="1" hangingPunct="1"/>
            <a:r>
              <a:rPr lang="sv-SE" dirty="0">
                <a:latin typeface="Times New Roman" pitchFamily="18" charset="0"/>
              </a:rPr>
              <a:t> </a:t>
            </a:r>
          </a:p>
          <a:p>
            <a:pPr eaLnBrk="1" hangingPunct="1"/>
            <a:r>
              <a:rPr lang="sv-SE" dirty="0">
                <a:latin typeface="Times New Roman" pitchFamily="18" charset="0"/>
              </a:rPr>
              <a:t>TAG_Instructor: You don't have to spend much time on this slide. The items are searched left to right as listed until a format with the name used is found.</a:t>
            </a:r>
          </a:p>
          <a:p>
            <a:pPr eaLnBrk="1" hangingPunct="1"/>
            <a:r>
              <a:rPr lang="sv-SE" dirty="0">
                <a:latin typeface="Times New Roman" pitchFamily="18" charset="0"/>
              </a:rPr>
              <a:t> </a:t>
            </a:r>
          </a:p>
          <a:p>
            <a:pPr eaLnBrk="1" hangingPunct="1"/>
            <a:r>
              <a:rPr lang="sv-SE" dirty="0">
                <a:latin typeface="Times New Roman" pitchFamily="18" charset="0"/>
              </a:rPr>
              <a:t>TAG_Movie:</a:t>
            </a:r>
          </a:p>
          <a:p>
            <a:pPr eaLnBrk="1" hangingPunct="1"/>
            <a:r>
              <a:rPr lang="sv-SE" dirty="0">
                <a:latin typeface="Times New Roman" pitchFamily="18" charset="0"/>
              </a:rPr>
              <a:t> </a:t>
            </a:r>
          </a:p>
          <a:p>
            <a:pPr eaLnBrk="1" hangingPunct="1"/>
            <a:r>
              <a:rPr lang="sv-SE" dirty="0">
                <a:latin typeface="Times New Roman" pitchFamily="18" charset="0"/>
              </a:rPr>
              <a:t>TAG_Print:</a:t>
            </a:r>
          </a:p>
          <a:p>
            <a:pPr eaLnBrk="1" hangingPunct="1"/>
            <a:r>
              <a:rPr lang="sv-SE" dirty="0">
                <a:latin typeface="Times New Roman" pitchFamily="18" charset="0"/>
              </a:rPr>
              <a:t> </a:t>
            </a:r>
          </a:p>
          <a:p>
            <a:pPr eaLnBrk="1" hangingPunct="1"/>
            <a:r>
              <a:rPr lang="sv-SE" dirty="0">
                <a:latin typeface="Times New Roman" pitchFamily="18" charset="0"/>
              </a:rPr>
              <a:t>TAG_Section:</a:t>
            </a:r>
          </a:p>
          <a:p>
            <a:pPr eaLnBrk="1" hangingPunct="1"/>
            <a:r>
              <a:rPr lang="sv-SE" dirty="0">
                <a:latin typeface="Times New Roman" pitchFamily="18" charset="0"/>
              </a:rPr>
              <a:t>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1854798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619C8057-B571-4857-9363-14FE503E7918}" type="slidenum">
              <a:rPr lang="en-US" sz="1200"/>
              <a:pPr/>
              <a:t>28</a:t>
            </a:fld>
            <a:endParaRPr 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dirty="0">
                <a:latin typeface="Times New Roman" pitchFamily="18" charset="0"/>
              </a:rPr>
              <a:t>TAG_Audio:</a:t>
            </a:r>
          </a:p>
          <a:p>
            <a:pPr eaLnBrk="1" hangingPunct="1"/>
            <a:r>
              <a:rPr lang="sv-SE" dirty="0">
                <a:latin typeface="Times New Roman" pitchFamily="18" charset="0"/>
              </a:rPr>
              <a:t> </a:t>
            </a:r>
          </a:p>
          <a:p>
            <a:pPr eaLnBrk="1" hangingPunct="1"/>
            <a:r>
              <a:rPr lang="sv-SE" dirty="0">
                <a:latin typeface="Times New Roman" pitchFamily="18" charset="0"/>
              </a:rPr>
              <a:t>TAG_Instructor: This is the search order for formats if you have this FMTSEARCH= option specified. LIBRARY.FORMATS is searched automatically if the libref LIBRARY has been set up. It was used in SAS 5 because the option FMTSEARCH= hadn't been created. But a lot of old programs still use it, especially on the mainframe where the LIBRARY DD name has been copied from old JCL.</a:t>
            </a:r>
          </a:p>
          <a:p>
            <a:pPr eaLnBrk="1" hangingPunct="1"/>
            <a:r>
              <a:rPr lang="sv-SE" dirty="0">
                <a:latin typeface="Times New Roman" pitchFamily="18" charset="0"/>
              </a:rPr>
              <a:t> </a:t>
            </a:r>
          </a:p>
          <a:p>
            <a:pPr eaLnBrk="1" hangingPunct="1"/>
            <a:r>
              <a:rPr lang="sv-SE" dirty="0">
                <a:latin typeface="Times New Roman" pitchFamily="18" charset="0"/>
              </a:rPr>
              <a:t>TAG_Movie:</a:t>
            </a:r>
          </a:p>
          <a:p>
            <a:pPr eaLnBrk="1" hangingPunct="1"/>
            <a:r>
              <a:rPr lang="sv-SE" dirty="0">
                <a:latin typeface="Times New Roman" pitchFamily="18" charset="0"/>
              </a:rPr>
              <a:t> </a:t>
            </a:r>
          </a:p>
          <a:p>
            <a:pPr eaLnBrk="1" hangingPunct="1"/>
            <a:r>
              <a:rPr lang="sv-SE" dirty="0">
                <a:latin typeface="Times New Roman" pitchFamily="18" charset="0"/>
              </a:rPr>
              <a:t>TAG_Print:</a:t>
            </a:r>
          </a:p>
          <a:p>
            <a:pPr eaLnBrk="1" hangingPunct="1"/>
            <a:r>
              <a:rPr lang="sv-SE" dirty="0">
                <a:latin typeface="Times New Roman" pitchFamily="18" charset="0"/>
              </a:rPr>
              <a:t> </a:t>
            </a:r>
          </a:p>
          <a:p>
            <a:pPr eaLnBrk="1" hangingPunct="1"/>
            <a:r>
              <a:rPr lang="sv-SE" dirty="0">
                <a:latin typeface="Times New Roman" pitchFamily="18" charset="0"/>
              </a:rPr>
              <a:t>TAG_Section:</a:t>
            </a:r>
          </a:p>
          <a:p>
            <a:pPr eaLnBrk="1" hangingPunct="1"/>
            <a:r>
              <a:rPr lang="sv-SE" dirty="0">
                <a:latin typeface="Times New Roman" pitchFamily="18" charset="0"/>
              </a:rPr>
              <a:t>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4287465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29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870910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457200">
              <a:spcBef>
                <a:spcPts val="600"/>
              </a:spcBef>
              <a:defRPr/>
            </a:pPr>
            <a:r>
              <a:rPr lang="en-US" b="0" dirty="0"/>
              <a:t>All of the procedure steps were executed with no warnings or errors in the SAS log. The user-</a:t>
            </a:r>
            <a:br>
              <a:rPr lang="en-US" b="0" dirty="0"/>
            </a:br>
            <a:r>
              <a:rPr lang="en-US" b="0" dirty="0"/>
              <a:t>defined formats </a:t>
            </a:r>
            <a:r>
              <a:rPr lang="en-US" b="0" i="1" dirty="0"/>
              <a:t>were</a:t>
            </a:r>
            <a:r>
              <a:rPr lang="en-US" b="0" dirty="0"/>
              <a:t> applied.</a:t>
            </a:r>
          </a:p>
        </p:txBody>
      </p:sp>
    </p:spTree>
    <p:extLst>
      <p:ext uri="{BB962C8B-B14F-4D97-AF65-F5344CB8AC3E}">
        <p14:creationId xmlns:p14="http://schemas.microsoft.com/office/powerpoint/2010/main" val="384830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5974AD1F-A393-4F99-BB40-8532A62A0D49}" type="slidenum">
              <a:rPr lang="en-US" sz="1200"/>
              <a:pPr/>
              <a:t>3</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622330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25E8D756-13A5-427B-90C0-F82142165E7C}" type="slidenum">
              <a:rPr lang="en-US" sz="1200"/>
              <a:pPr/>
              <a:t>31</a:t>
            </a:fld>
            <a:endParaRPr 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dirty="0">
                <a:latin typeface="Times New Roman" pitchFamily="18" charset="0"/>
              </a:rPr>
              <a:t>TAG_Audio:</a:t>
            </a:r>
          </a:p>
          <a:p>
            <a:pPr eaLnBrk="1" hangingPunct="1"/>
            <a:endParaRPr lang="sv-SE" dirty="0">
              <a:latin typeface="Times New Roman" pitchFamily="18" charset="0"/>
            </a:endParaRPr>
          </a:p>
          <a:p>
            <a:pPr eaLnBrk="1" hangingPunct="1"/>
            <a:r>
              <a:rPr lang="sv-SE" dirty="0">
                <a:latin typeface="Times New Roman" pitchFamily="18" charset="0"/>
              </a:rPr>
              <a:t>TAG_Instructor: Once you have the format, how do you maintain it? If you created the format from a VALUE statement and saved the code, just modify the code. Be aware that you can not get the code back from the catalog entry, so make sure you save it. If you didn’t save the code or the format was created from a SAS data set, you can use the CNTLOUT= option to create a SAS data set; then use the CNTLIN= option to re-create the format.</a:t>
            </a:r>
          </a:p>
          <a:p>
            <a:pPr eaLnBrk="1" hangingPunct="1"/>
            <a:endParaRPr lang="sv-SE" dirty="0">
              <a:latin typeface="Times New Roman" pitchFamily="18" charset="0"/>
            </a:endParaRPr>
          </a:p>
          <a:p>
            <a:pPr eaLnBrk="1" hangingPunct="1"/>
            <a:r>
              <a:rPr lang="sv-SE" dirty="0">
                <a:latin typeface="Times New Roman" pitchFamily="18" charset="0"/>
              </a:rPr>
              <a:t>TAG_Movie:</a:t>
            </a:r>
          </a:p>
          <a:p>
            <a:pPr eaLnBrk="1" hangingPunct="1"/>
            <a:endParaRPr lang="sv-SE" dirty="0">
              <a:latin typeface="Times New Roman" pitchFamily="18" charset="0"/>
            </a:endParaRPr>
          </a:p>
          <a:p>
            <a:pPr eaLnBrk="1" hangingPunct="1"/>
            <a:r>
              <a:rPr lang="sv-SE" dirty="0">
                <a:latin typeface="Times New Roman" pitchFamily="18" charset="0"/>
              </a:rPr>
              <a:t>TAG_Print:</a:t>
            </a:r>
          </a:p>
          <a:p>
            <a:pPr eaLnBrk="1" hangingPunct="1"/>
            <a:endParaRPr lang="sv-SE" dirty="0">
              <a:latin typeface="Times New Roman" pitchFamily="18" charset="0"/>
            </a:endParaRPr>
          </a:p>
          <a:p>
            <a:pPr eaLnBrk="1" hangingPunct="1"/>
            <a:r>
              <a:rPr lang="sv-SE" dirty="0">
                <a:latin typeface="Times New Roman" pitchFamily="18" charset="0"/>
              </a:rPr>
              <a:t>TAG_Section:</a:t>
            </a:r>
          </a:p>
          <a:p>
            <a:pPr eaLnBrk="1" hangingPunct="1"/>
            <a:endParaRPr lang="sv-SE" dirty="0">
              <a:latin typeface="Times New Roman" pitchFamily="18" charset="0"/>
            </a:endParaRPr>
          </a:p>
          <a:p>
            <a:pPr eaLnBrk="1" hangingPunct="1"/>
            <a:endParaRPr lang="en-US" dirty="0">
              <a:latin typeface="Times New Roman" pitchFamily="18" charset="0"/>
            </a:endParaRPr>
          </a:p>
        </p:txBody>
      </p:sp>
    </p:spTree>
    <p:extLst>
      <p:ext uri="{BB962C8B-B14F-4D97-AF65-F5344CB8AC3E}">
        <p14:creationId xmlns:p14="http://schemas.microsoft.com/office/powerpoint/2010/main" val="2487243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EFD238EF-A720-47D6-97A7-739807A26A42}" type="slidenum">
              <a:rPr lang="en-US" sz="1200"/>
              <a:pPr/>
              <a:t>32</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dirty="0">
                <a:latin typeface="Times New Roman" pitchFamily="18" charset="0"/>
              </a:rPr>
              <a:t>TAG_Audio:</a:t>
            </a:r>
          </a:p>
          <a:p>
            <a:pPr eaLnBrk="1" hangingPunct="1"/>
            <a:endParaRPr lang="sv-SE" dirty="0">
              <a:latin typeface="Times New Roman" pitchFamily="18" charset="0"/>
            </a:endParaRPr>
          </a:p>
          <a:p>
            <a:pPr eaLnBrk="1" hangingPunct="1"/>
            <a:r>
              <a:rPr lang="sv-SE" dirty="0">
                <a:latin typeface="Times New Roman" pitchFamily="18" charset="0"/>
              </a:rPr>
              <a:t>TAG_Instructor: The way to create a SAS data set from a format is to use the CNTLOUT= option. Once the data values have been edited, you can use the CNTLIN= option to read the data back into a format. Point out that if you have created the data set from a format using the CNTLOUT= you must edit the variable END, not just START, LABEL, and FMTNAME. Also point out that regardless of the type of the variable START in the original data set created by CNTLIN= option, the data must be character when you edit the data set. This is important in the first exercise; the starter program already has those values as character.</a:t>
            </a:r>
          </a:p>
          <a:p>
            <a:pPr eaLnBrk="1" hangingPunct="1"/>
            <a:endParaRPr lang="sv-SE" dirty="0">
              <a:latin typeface="Times New Roman" pitchFamily="18" charset="0"/>
            </a:endParaRPr>
          </a:p>
          <a:p>
            <a:pPr eaLnBrk="1" hangingPunct="1"/>
            <a:r>
              <a:rPr lang="sv-SE" dirty="0">
                <a:latin typeface="Times New Roman" pitchFamily="18" charset="0"/>
              </a:rPr>
              <a:t>TAG_Movie:</a:t>
            </a:r>
          </a:p>
          <a:p>
            <a:pPr eaLnBrk="1" hangingPunct="1"/>
            <a:endParaRPr lang="sv-SE" dirty="0">
              <a:latin typeface="Times New Roman" pitchFamily="18" charset="0"/>
            </a:endParaRPr>
          </a:p>
          <a:p>
            <a:pPr eaLnBrk="1" hangingPunct="1"/>
            <a:r>
              <a:rPr lang="sv-SE" dirty="0">
                <a:latin typeface="Times New Roman" pitchFamily="18" charset="0"/>
              </a:rPr>
              <a:t>TAG_Print:</a:t>
            </a:r>
          </a:p>
          <a:p>
            <a:pPr eaLnBrk="1" hangingPunct="1"/>
            <a:endParaRPr lang="sv-SE" dirty="0">
              <a:latin typeface="Times New Roman" pitchFamily="18" charset="0"/>
            </a:endParaRPr>
          </a:p>
          <a:p>
            <a:pPr eaLnBrk="1" hangingPunct="1"/>
            <a:r>
              <a:rPr lang="sv-SE" dirty="0">
                <a:latin typeface="Times New Roman" pitchFamily="18" charset="0"/>
              </a:rPr>
              <a:t>TAG_Section:</a:t>
            </a:r>
          </a:p>
          <a:p>
            <a:pPr eaLnBrk="1" hangingPunct="1"/>
            <a:endParaRPr lang="sv-SE" dirty="0">
              <a:latin typeface="Times New Roman" pitchFamily="18" charset="0"/>
            </a:endParaRPr>
          </a:p>
          <a:p>
            <a:pPr eaLnBrk="1" hangingPunct="1"/>
            <a:endParaRPr lang="en-US" dirty="0">
              <a:latin typeface="Times New Roman" pitchFamily="18" charset="0"/>
            </a:endParaRPr>
          </a:p>
        </p:txBody>
      </p:sp>
    </p:spTree>
    <p:extLst>
      <p:ext uri="{BB962C8B-B14F-4D97-AF65-F5344CB8AC3E}">
        <p14:creationId xmlns:p14="http://schemas.microsoft.com/office/powerpoint/2010/main" val="150465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34</a:t>
            </a:fld>
            <a:endParaRPr lang="en-US" sz="1200">
              <a:solidFill>
                <a:prstClr val="black"/>
              </a:solidFill>
            </a:endParaRPr>
          </a:p>
        </p:txBody>
      </p:sp>
    </p:spTree>
    <p:extLst>
      <p:ext uri="{BB962C8B-B14F-4D97-AF65-F5344CB8AC3E}">
        <p14:creationId xmlns:p14="http://schemas.microsoft.com/office/powerpoint/2010/main" val="860496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35</a:t>
            </a:fld>
            <a:endParaRPr lang="en-US" sz="120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Would like a review of the exercises?</a:t>
            </a:r>
          </a:p>
          <a:p>
            <a:r>
              <a:rPr lang="en-US"/>
              <a:t>Please answer with your Yes or No seat indicator.</a:t>
            </a:r>
          </a:p>
          <a:p>
            <a:endParaRPr lang="en-US"/>
          </a:p>
        </p:txBody>
      </p:sp>
    </p:spTree>
    <p:extLst>
      <p:ext uri="{BB962C8B-B14F-4D97-AF65-F5344CB8AC3E}">
        <p14:creationId xmlns:p14="http://schemas.microsoft.com/office/powerpoint/2010/main" val="67095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6A22D2-A139-4EE9-A89F-1752D3ABBADC}" type="slidenum">
              <a:rPr lang="en-US" sz="1200" smtClean="0"/>
              <a:pPr/>
              <a:t>36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t>Correct Answer: True</a:t>
            </a:r>
          </a:p>
          <a:p>
            <a:endParaRPr lang="en-US"/>
          </a:p>
          <a:p>
            <a:endParaRPr lang="en-US"/>
          </a:p>
        </p:txBody>
      </p:sp>
    </p:spTree>
    <p:extLst>
      <p:ext uri="{BB962C8B-B14F-4D97-AF65-F5344CB8AC3E}">
        <p14:creationId xmlns:p14="http://schemas.microsoft.com/office/powerpoint/2010/main" val="53406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91ED28-8817-439C-A0DE-4737E8834F5D}" type="slidenum">
              <a:rPr lang="en-US" sz="1200" smtClean="0"/>
              <a:pPr/>
              <a:t>37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LIBRARY= option allows you to specify a SAS library where the formats that you are creating in the PROC FORMAT step will be stored. </a:t>
            </a:r>
          </a:p>
          <a:p>
            <a:endParaRPr lang="en-US" dirty="0"/>
          </a:p>
          <a:p>
            <a:endParaRPr lang="en-US" dirty="0"/>
          </a:p>
        </p:txBody>
      </p:sp>
    </p:spTree>
    <p:extLst>
      <p:ext uri="{BB962C8B-B14F-4D97-AF65-F5344CB8AC3E}">
        <p14:creationId xmlns:p14="http://schemas.microsoft.com/office/powerpoint/2010/main" val="784288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E849B0-3B0A-43CD-8408-1CFDEFB058B4}" type="slidenum">
              <a:rPr lang="en-US" sz="1200" smtClean="0"/>
              <a:pPr/>
              <a:t>38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t>Correct Answer: True</a:t>
            </a:r>
          </a:p>
          <a:p>
            <a:endParaRPr lang="en-US"/>
          </a:p>
          <a:p>
            <a:endParaRPr lang="en-US"/>
          </a:p>
        </p:txBody>
      </p:sp>
    </p:spTree>
    <p:extLst>
      <p:ext uri="{BB962C8B-B14F-4D97-AF65-F5344CB8AC3E}">
        <p14:creationId xmlns:p14="http://schemas.microsoft.com/office/powerpoint/2010/main" val="781184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4B90FA-1AEF-401B-BD28-30A6667317AE}" type="slidenum">
              <a:rPr lang="en-US" sz="1200" smtClean="0"/>
              <a:pPr/>
              <a:t>39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SAS will search the SAS supplied format library first, then work, then library and then the other locations specified in the FMTSEARCH= system option.</a:t>
            </a:r>
          </a:p>
          <a:p>
            <a:endParaRPr lang="en-US" dirty="0"/>
          </a:p>
        </p:txBody>
      </p:sp>
    </p:spTree>
    <p:extLst>
      <p:ext uri="{BB962C8B-B14F-4D97-AF65-F5344CB8AC3E}">
        <p14:creationId xmlns:p14="http://schemas.microsoft.com/office/powerpoint/2010/main" val="4053631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D72C11-4FD8-4FC7-8F33-15FEBD893077}" type="slidenum">
              <a:rPr lang="en-US" sz="1200" smtClean="0"/>
              <a:pPr/>
              <a:t>40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endParaRPr lang="en-US" dirty="0"/>
          </a:p>
        </p:txBody>
      </p:sp>
    </p:spTree>
    <p:extLst>
      <p:ext uri="{BB962C8B-B14F-4D97-AF65-F5344CB8AC3E}">
        <p14:creationId xmlns:p14="http://schemas.microsoft.com/office/powerpoint/2010/main" val="1649804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83C52A-1117-4507-86DD-031B2BA84582}" type="slidenum">
              <a:rPr lang="en-US" sz="1200" smtClean="0"/>
              <a:pPr/>
              <a:t>41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False</a:t>
            </a:r>
          </a:p>
          <a:p>
            <a:endParaRPr lang="en-US" dirty="0"/>
          </a:p>
          <a:p>
            <a:r>
              <a:rPr lang="en-US" dirty="0"/>
              <a:t>By default, the FTMTERR system option is in effect. If you want to avoid error messages and continue process the step when SAS can not load a format, use the NOFMTERR system option.</a:t>
            </a:r>
          </a:p>
          <a:p>
            <a:endParaRPr lang="en-US" dirty="0"/>
          </a:p>
        </p:txBody>
      </p:sp>
    </p:spTree>
    <p:extLst>
      <p:ext uri="{BB962C8B-B14F-4D97-AF65-F5344CB8AC3E}">
        <p14:creationId xmlns:p14="http://schemas.microsoft.com/office/powerpoint/2010/main" val="418539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51D9823-4B74-4253-96B8-997B3D5199A8}" type="slidenum">
              <a:rPr lang="en-US" sz="1200"/>
              <a:pPr/>
              <a:t>4</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465894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A58318-834F-4C7F-98A7-5645A73EBD84}" type="slidenum">
              <a:rPr lang="en-US" sz="1200" smtClean="0"/>
              <a:pPr/>
              <a:t>42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endParaRPr lang="en-US" dirty="0"/>
          </a:p>
        </p:txBody>
      </p:sp>
    </p:spTree>
    <p:extLst>
      <p:ext uri="{BB962C8B-B14F-4D97-AF65-F5344CB8AC3E}">
        <p14:creationId xmlns:p14="http://schemas.microsoft.com/office/powerpoint/2010/main" val="2532754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A0F094-E9F2-4310-B8FD-69EE5C0D83FF}" type="slidenum">
              <a:rPr lang="en-US" sz="1200" smtClean="0"/>
              <a:pPr/>
              <a:t>43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endParaRPr lang="en-US" dirty="0"/>
          </a:p>
        </p:txBody>
      </p:sp>
    </p:spTree>
    <p:extLst>
      <p:ext uri="{BB962C8B-B14F-4D97-AF65-F5344CB8AC3E}">
        <p14:creationId xmlns:p14="http://schemas.microsoft.com/office/powerpoint/2010/main" val="30127405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EADAE3-3D55-43B7-89CB-CC8457A88852}" type="slidenum">
              <a:rPr lang="en-US" sz="1200" smtClean="0"/>
              <a:pPr/>
              <a:t>44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endParaRPr lang="en-US" dirty="0"/>
          </a:p>
        </p:txBody>
      </p:sp>
    </p:spTree>
    <p:extLst>
      <p:ext uri="{BB962C8B-B14F-4D97-AF65-F5344CB8AC3E}">
        <p14:creationId xmlns:p14="http://schemas.microsoft.com/office/powerpoint/2010/main" val="3957019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E0E49F3-12F2-48AA-ADAD-83C60079C906}" type="slidenum">
              <a:rPr lang="en-US" sz="1200" smtClean="0"/>
              <a:pPr/>
              <a:t>45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t>Correct Answer: False</a:t>
            </a:r>
          </a:p>
          <a:p>
            <a:endParaRPr lang="en-US"/>
          </a:p>
          <a:p>
            <a:endParaRPr lang="en-US"/>
          </a:p>
        </p:txBody>
      </p:sp>
    </p:spTree>
    <p:extLst>
      <p:ext uri="{BB962C8B-B14F-4D97-AF65-F5344CB8AC3E}">
        <p14:creationId xmlns:p14="http://schemas.microsoft.com/office/powerpoint/2010/main" val="4091147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FE2825-1106-47D1-B2BD-CC8AF9242E7B}" type="slidenum">
              <a:rPr lang="en-US" sz="1200" smtClean="0"/>
              <a:pPr/>
              <a:t>46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False</a:t>
            </a:r>
          </a:p>
          <a:p>
            <a:endParaRPr lang="en-US" dirty="0"/>
          </a:p>
          <a:p>
            <a:r>
              <a:rPr lang="en-US" dirty="0"/>
              <a:t>Format nesting is allowed.  Simply enclose the nested format name in square brackets:</a:t>
            </a:r>
          </a:p>
          <a:p>
            <a:endParaRPr lang="en-US" dirty="0"/>
          </a:p>
        </p:txBody>
      </p:sp>
    </p:spTree>
    <p:extLst>
      <p:ext uri="{BB962C8B-B14F-4D97-AF65-F5344CB8AC3E}">
        <p14:creationId xmlns:p14="http://schemas.microsoft.com/office/powerpoint/2010/main" val="422600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51D9823-4B74-4253-96B8-997B3D5199A8}" type="slidenum">
              <a:rPr lang="en-US" sz="1200"/>
              <a:pPr/>
              <a:t>5</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04887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51D9823-4B74-4253-96B8-997B3D5199A8}" type="slidenum">
              <a:rPr lang="en-US" sz="1200"/>
              <a:pPr/>
              <a:t>6</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551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51D9823-4B74-4253-96B8-997B3D5199A8}" type="slidenum">
              <a:rPr lang="en-US" sz="1200"/>
              <a:pPr/>
              <a:t>7</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442481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CA86CE0C-4A6A-49B5-8E4F-4BC67CB3C08D}" type="slidenum">
              <a:rPr lang="en-US" sz="1200"/>
              <a:pPr/>
              <a:t>8</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85915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BDE2C494-E416-48F8-AF79-E5DDC483DA82}" type="slidenum">
              <a:rPr lang="en-US" sz="1200"/>
              <a:pPr/>
              <a:t>9</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815" y="4343713"/>
            <a:ext cx="5028370"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a. Program 1</a:t>
            </a:r>
          </a:p>
        </p:txBody>
      </p:sp>
    </p:spTree>
    <p:extLst>
      <p:ext uri="{BB962C8B-B14F-4D97-AF65-F5344CB8AC3E}">
        <p14:creationId xmlns:p14="http://schemas.microsoft.com/office/powerpoint/2010/main" val="1306658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304387990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8352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atin typeface="Arial"/>
              </a:defRPr>
            </a:lvl1pPr>
          </a:lstStyle>
          <a:p>
            <a:pPr>
              <a:defRPr/>
            </a:pPr>
            <a:fld id="{6A83DC08-A653-4835-8058-6354D6C88545}" type="slidenum">
              <a:rPr lang="en-US"/>
              <a:pPr>
                <a:defRPr/>
              </a:pPr>
              <a:t>‹#›</a:t>
            </a:fld>
            <a:endParaRPr lang="en-US">
              <a:latin typeface="Times New Roman" pitchFamily="18" charset="0"/>
            </a:endParaRPr>
          </a:p>
        </p:txBody>
      </p:sp>
    </p:spTree>
    <p:extLst>
      <p:ext uri="{BB962C8B-B14F-4D97-AF65-F5344CB8AC3E}">
        <p14:creationId xmlns:p14="http://schemas.microsoft.com/office/powerpoint/2010/main" val="88483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0"/>
          </p:nvPr>
        </p:nvSpPr>
        <p:spPr/>
        <p:txBody>
          <a:bodyPr/>
          <a:lstStyle>
            <a:lvl1pPr>
              <a:defRPr/>
            </a:lvl1pPr>
          </a:lstStyle>
          <a:p>
            <a:pPr>
              <a:defRPr/>
            </a:pPr>
            <a:fld id="{AAB93500-1A03-4553-AE33-9815F2E66BED}" type="slidenum">
              <a:rPr lang="en-US"/>
              <a:pPr>
                <a:defRPr/>
              </a:pPr>
              <a:t>‹#›</a:t>
            </a:fld>
            <a:endParaRPr lang="en-US">
              <a:latin typeface="Times New Roman" pitchFamily="18" charset="0"/>
            </a:endParaRPr>
          </a:p>
        </p:txBody>
      </p:sp>
    </p:spTree>
    <p:extLst>
      <p:ext uri="{BB962C8B-B14F-4D97-AF65-F5344CB8AC3E}">
        <p14:creationId xmlns:p14="http://schemas.microsoft.com/office/powerpoint/2010/main" val="231895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atin typeface="Arial"/>
              </a:defRPr>
            </a:lvl1pPr>
          </a:lstStyle>
          <a:p>
            <a:pPr>
              <a:defRPr/>
            </a:pPr>
            <a:fld id="{9BB6627D-CDAE-4E20-9ECB-4A9FD0553291}" type="slidenum">
              <a:rPr lang="en-US"/>
              <a:pPr>
                <a:defRPr/>
              </a:pPr>
              <a:t>‹#›</a:t>
            </a:fld>
            <a:endParaRPr lang="en-US">
              <a:latin typeface="Times New Roman" pitchFamily="18" charset="0"/>
            </a:endParaRPr>
          </a:p>
        </p:txBody>
      </p:sp>
    </p:spTree>
    <p:extLst>
      <p:ext uri="{BB962C8B-B14F-4D97-AF65-F5344CB8AC3E}">
        <p14:creationId xmlns:p14="http://schemas.microsoft.com/office/powerpoint/2010/main" val="10351436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fld id="{2F487867-A5E4-47C0-87D2-26F062D62864}" type="slidenum">
              <a:rPr lang="en-US" smtClean="0"/>
              <a:t>‹#›</a:t>
            </a:fld>
            <a:endParaRPr lang="en-US"/>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ADC728B2-C9EF-4F3B-B725-4F5E9329BD11}"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2.xml"/><Relationship Id="rId7" Type="http://schemas.openxmlformats.org/officeDocument/2006/relationships/image" Target="../media/image19.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notesSlide" Target="../notesSlides/notesSlide15.xml"/><Relationship Id="rId10" Type="http://schemas.openxmlformats.org/officeDocument/2006/relationships/image" Target="../media/image22.png"/><Relationship Id="rId4" Type="http://schemas.openxmlformats.org/officeDocument/2006/relationships/slideLayout" Target="../slideLayouts/slideLayout4.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17.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5.png"/><Relationship Id="rId5" Type="http://schemas.openxmlformats.org/officeDocument/2006/relationships/tags" Target="../tags/tag30.xml"/><Relationship Id="rId10" Type="http://schemas.openxmlformats.org/officeDocument/2006/relationships/notesSlide" Target="../notesSlides/notesSlide19.xml"/><Relationship Id="rId4" Type="http://schemas.openxmlformats.org/officeDocument/2006/relationships/tags" Target="../tags/tag29.xml"/><Relationship Id="rId9"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5.png"/><Relationship Id="rId5" Type="http://schemas.openxmlformats.org/officeDocument/2006/relationships/tags" Target="../tags/tag8.xml"/><Relationship Id="rId10" Type="http://schemas.openxmlformats.org/officeDocument/2006/relationships/notesSlide" Target="../notesSlides/notesSlide3.xml"/><Relationship Id="rId4" Type="http://schemas.openxmlformats.org/officeDocument/2006/relationships/tags" Target="../tags/tag7.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2.xml"/><Relationship Id="rId5" Type="http://schemas.openxmlformats.org/officeDocument/2006/relationships/image" Target="../media/image34.png"/><Relationship Id="rId4" Type="http://schemas.openxmlformats.org/officeDocument/2006/relationships/hyperlink" Target="http://support.sas.com/quiz/pg2"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4.xml"/><Relationship Id="rId7" Type="http://schemas.openxmlformats.org/officeDocument/2006/relationships/image" Target="../media/image1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1233488"/>
          </a:xfrm>
          <a:prstGeom prst="rect">
            <a:avLst/>
          </a:prstGeom>
        </p:spPr>
        <p:txBody>
          <a:bodyPr/>
          <a:lstStyle/>
          <a:p>
            <a:pPr marL="2174875" indent="-2174875" eaLnBrk="1" hangingPunct="1"/>
            <a:r>
              <a:rPr lang="en-US" dirty="0">
                <a:solidFill>
                  <a:srgbClr val="0070C0"/>
                </a:solidFill>
              </a:rPr>
              <a:t>Chapter 10: Creating and Maintaining Permanent Formats</a:t>
            </a:r>
          </a:p>
        </p:txBody>
      </p:sp>
      <p:graphicFrame>
        <p:nvGraphicFramePr>
          <p:cNvPr id="7" name="Group Organizer"/>
          <p:cNvGraphicFramePr>
            <a:graphicFrameLocks noGrp="1"/>
          </p:cNvGraphicFramePr>
          <p:nvPr>
            <p:extLst>
              <p:ext uri="{D42A27DB-BD31-4B8C-83A1-F6EECF244321}">
                <p14:modId xmlns:p14="http://schemas.microsoft.com/office/powerpoint/2010/main" val="4101889189"/>
              </p:ext>
            </p:extLst>
          </p:nvPr>
        </p:nvGraphicFramePr>
        <p:xfrm>
          <a:off x="1371600" y="2776538"/>
          <a:ext cx="6400800" cy="2171700"/>
        </p:xfrm>
        <a:graphic>
          <a:graphicData uri="http://schemas.openxmlformats.org/drawingml/2006/table">
            <a:tbl>
              <a:tblPr/>
              <a:tblGrid>
                <a:gridCol w="6400800">
                  <a:extLst>
                    <a:ext uri="{9D8B030D-6E8A-4147-A177-3AD203B41FA5}">
                      <a16:colId xmlns:a16="http://schemas.microsoft.com/office/drawing/2014/main" val="20000"/>
                    </a:ext>
                  </a:extLst>
                </a:gridCol>
              </a:tblGrid>
              <a:tr h="21717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10.1 Creating Permanent Formats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10.01 Multiple </a:t>
            </a:r>
            <a:r>
              <a:rPr lang="en-US" dirty="0"/>
              <a:t>Choice Poll – Correct Answer</a:t>
            </a:r>
          </a:p>
        </p:txBody>
      </p:sp>
      <p:sp>
        <p:nvSpPr>
          <p:cNvPr id="18435" name="Rectangle 3"/>
          <p:cNvSpPr>
            <a:spLocks noGrp="1" noChangeArrowheads="1"/>
          </p:cNvSpPr>
          <p:nvPr>
            <p:ph idx="1"/>
          </p:nvPr>
        </p:nvSpPr>
        <p:spPr/>
        <p:txBody>
          <a:bodyPr/>
          <a:lstStyle/>
          <a:p>
            <a:r>
              <a:rPr lang="en-US" dirty="0"/>
              <a:t>Which program should be more efficient?</a:t>
            </a:r>
          </a:p>
          <a:p>
            <a:endParaRPr lang="en-US" dirty="0"/>
          </a:p>
          <a:p>
            <a:pPr marL="574675" lvl="1" indent="-457200">
              <a:buClr>
                <a:schemeClr val="tx1"/>
              </a:buClr>
              <a:buSzPct val="100000"/>
              <a:buFont typeface="+mj-lt"/>
              <a:buAutoNum type="alphaLcPeriod"/>
            </a:pPr>
            <a:r>
              <a:rPr lang="en-US" dirty="0"/>
              <a:t> Program 1</a:t>
            </a:r>
          </a:p>
          <a:p>
            <a:pPr marL="574675" lvl="1" indent="-457200">
              <a:buClr>
                <a:schemeClr val="tx1"/>
              </a:buClr>
              <a:buSzPct val="100000"/>
              <a:buFont typeface="+mj-lt"/>
              <a:buAutoNum type="alphaLcPeriod"/>
            </a:pPr>
            <a:r>
              <a:rPr lang="en-US" dirty="0"/>
              <a:t> Program 2</a:t>
            </a:r>
          </a:p>
          <a:p>
            <a:pPr marL="574675" lvl="1" indent="-457200">
              <a:buClr>
                <a:schemeClr val="tx1"/>
              </a:buClr>
              <a:buSzPct val="100000"/>
              <a:buFont typeface="+mj-lt"/>
              <a:buAutoNum type="alphaLcPeriod"/>
            </a:pPr>
            <a:r>
              <a:rPr lang="en-US" dirty="0"/>
              <a:t>They should be equally efficient.</a:t>
            </a:r>
          </a:p>
          <a:p>
            <a:pPr lvl="1"/>
            <a:endParaRPr lang="en-US" dirty="0"/>
          </a:p>
          <a:p>
            <a:pPr lvl="1"/>
            <a:r>
              <a:rPr lang="en-US" b="1" dirty="0"/>
              <a:t>The RETAIN statement assigns an initial value at compilation time.  </a:t>
            </a:r>
          </a:p>
          <a:p>
            <a:pPr lvl="1"/>
            <a:r>
              <a:rPr lang="en-US" b="1" dirty="0"/>
              <a:t>The RENAME= option renames the variables in the new data set at compilation time.</a:t>
            </a:r>
          </a:p>
          <a:p>
            <a:pPr lvl="1"/>
            <a:endParaRPr lang="en-US" dirty="0"/>
          </a:p>
          <a:p>
            <a:pPr lvl="1"/>
            <a:endParaRPr lang="en-US" dirty="0"/>
          </a:p>
        </p:txBody>
      </p:sp>
      <p:sp>
        <p:nvSpPr>
          <p:cNvPr id="18436" name="Oval 4"/>
          <p:cNvSpPr>
            <a:spLocks noChangeArrowheads="1"/>
          </p:cNvSpPr>
          <p:nvPr/>
        </p:nvSpPr>
        <p:spPr bwMode="auto">
          <a:xfrm>
            <a:off x="647182" y="1905251"/>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extLst>
      <p:ext uri="{BB962C8B-B14F-4D97-AF65-F5344CB8AC3E}">
        <p14:creationId xmlns:p14="http://schemas.microsoft.com/office/powerpoint/2010/main" val="141798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Where Formats Are Stored</a:t>
            </a:r>
          </a:p>
        </p:txBody>
      </p:sp>
      <p:sp>
        <p:nvSpPr>
          <p:cNvPr id="21507" name="Rectangle 3"/>
          <p:cNvSpPr>
            <a:spLocks noGrp="1" noChangeArrowheads="1"/>
          </p:cNvSpPr>
          <p:nvPr>
            <p:ph idx="1"/>
          </p:nvPr>
        </p:nvSpPr>
        <p:spPr>
          <a:xfrm>
            <a:off x="685800" y="1071563"/>
            <a:ext cx="7848600" cy="4616450"/>
          </a:xfrm>
        </p:spPr>
        <p:txBody>
          <a:bodyPr/>
          <a:lstStyle/>
          <a:p>
            <a:r>
              <a:rPr lang="en-US" dirty="0"/>
              <a:t>By default, formats are stored in the </a:t>
            </a:r>
            <a:r>
              <a:rPr lang="en-US" b="1" dirty="0" err="1">
                <a:cs typeface="Arial" pitchFamily="34" charset="0"/>
              </a:rPr>
              <a:t>work.formats</a:t>
            </a:r>
            <a:r>
              <a:rPr lang="en-US" dirty="0">
                <a:cs typeface="Arial" pitchFamily="34" charset="0"/>
              </a:rPr>
              <a:t> catalog </a:t>
            </a:r>
            <a:r>
              <a:rPr lang="en-US" dirty="0"/>
              <a:t>and exist only for the duration of the SAS session.</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pic>
        <p:nvPicPr>
          <p:cNvPr id="4101" name="Picture 5" descr="L:\graphics\background_yellow_haze_horiz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81250"/>
            <a:ext cx="8153400" cy="2095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4"/>
          <p:cNvSpPr txBox="1">
            <a:spLocks noChangeArrowheads="1"/>
          </p:cNvSpPr>
          <p:nvPr/>
        </p:nvSpPr>
        <p:spPr bwMode="auto">
          <a:xfrm>
            <a:off x="4059237" y="2342337"/>
            <a:ext cx="2112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err="1">
                <a:latin typeface="Arial"/>
              </a:rPr>
              <a:t>work.formats</a:t>
            </a:r>
            <a:endParaRPr lang="en-US" b="1" dirty="0">
              <a:latin typeface="Arial"/>
            </a:endParaRPr>
          </a:p>
        </p:txBody>
      </p:sp>
      <p:pic>
        <p:nvPicPr>
          <p:cNvPr id="9" name="Picture 3" descr="L:\graphics\SAS_catalog_entri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237" y="2751296"/>
            <a:ext cx="1465421" cy="128730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352012" y="2449759"/>
            <a:ext cx="1752763" cy="1817441"/>
            <a:chOff x="6352012" y="2525959"/>
            <a:chExt cx="1752763" cy="1817441"/>
          </a:xfrm>
        </p:grpSpPr>
        <p:pic>
          <p:nvPicPr>
            <p:cNvPr id="3075" name="Picture 3" descr="L:\graphics\computer_blue_small_trans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012" y="2647950"/>
              <a:ext cx="16668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graphics\sas_sess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7777" y="2821234"/>
              <a:ext cx="1233930" cy="9384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graphics\clock_small_nob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7075" y="2525959"/>
              <a:ext cx="647700" cy="590550"/>
            </a:xfrm>
            <a:prstGeom prst="rect">
              <a:avLst/>
            </a:prstGeom>
            <a:noFill/>
            <a:extLst>
              <a:ext uri="{909E8E84-426E-40DD-AFC4-6F175D3DCCD1}">
                <a14:hiddenFill xmlns:a14="http://schemas.microsoft.com/office/drawing/2010/main">
                  <a:solidFill>
                    <a:srgbClr val="FFFFFF"/>
                  </a:solidFill>
                </a14:hiddenFill>
              </a:ext>
            </a:extLst>
          </p:spPr>
        </p:pic>
      </p:grpSp>
      <p:pic>
        <p:nvPicPr>
          <p:cNvPr id="4099" name="Picture 3" descr="L:\graphics\arrow_sw_righ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483" y="3185398"/>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988985" y="3040309"/>
            <a:ext cx="2156231"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PROC FORMAT;</a:t>
            </a:r>
          </a:p>
        </p:txBody>
      </p:sp>
    </p:spTree>
    <p:extLst>
      <p:ext uri="{BB962C8B-B14F-4D97-AF65-F5344CB8AC3E}">
        <p14:creationId xmlns:p14="http://schemas.microsoft.com/office/powerpoint/2010/main" val="262053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Using the LIBRARY= Option</a:t>
            </a:r>
          </a:p>
        </p:txBody>
      </p:sp>
      <p:sp>
        <p:nvSpPr>
          <p:cNvPr id="14339" name="Rectangle 3"/>
          <p:cNvSpPr>
            <a:spLocks noGrp="1" noChangeArrowheads="1"/>
          </p:cNvSpPr>
          <p:nvPr>
            <p:ph idx="1"/>
          </p:nvPr>
        </p:nvSpPr>
        <p:spPr>
          <a:xfrm>
            <a:off x="685800" y="1071563"/>
            <a:ext cx="7848600" cy="3424237"/>
          </a:xfrm>
        </p:spPr>
        <p:txBody>
          <a:bodyPr/>
          <a:lstStyle/>
          <a:p>
            <a:pPr>
              <a:defRPr/>
            </a:pPr>
            <a:r>
              <a:rPr lang="en-US" dirty="0"/>
              <a:t>Use the LIBRARY= option to control where the format is stored.</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TextBox 1"/>
          <p:cNvSpPr txBox="1"/>
          <p:nvPr/>
        </p:nvSpPr>
        <p:spPr>
          <a:xfrm>
            <a:off x="800501" y="2070309"/>
            <a:ext cx="6442469" cy="1121333"/>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err="1">
                <a:latin typeface="Courier New"/>
              </a:rPr>
              <a:t>proc</a:t>
            </a:r>
            <a:r>
              <a:rPr lang="en-US" b="1" dirty="0">
                <a:latin typeface="Courier New"/>
              </a:rPr>
              <a:t> format library=</a:t>
            </a:r>
            <a:r>
              <a:rPr lang="en-US" b="1" dirty="0" err="1">
                <a:latin typeface="Courier New"/>
              </a:rPr>
              <a:t>orion.MyFmts</a:t>
            </a:r>
            <a:r>
              <a:rPr lang="en-US" b="1" dirty="0">
                <a:latin typeface="Courier New"/>
              </a:rPr>
              <a:t> </a:t>
            </a:r>
          </a:p>
          <a:p>
            <a:pPr>
              <a:lnSpc>
                <a:spcPct val="85000"/>
              </a:lnSpc>
            </a:pPr>
            <a:r>
              <a:rPr lang="en-US" b="1" dirty="0">
                <a:latin typeface="Courier New"/>
              </a:rPr>
              <a:t>	       </a:t>
            </a:r>
            <a:r>
              <a:rPr lang="en-US" b="1" dirty="0" err="1">
                <a:latin typeface="Courier New"/>
              </a:rPr>
              <a:t>cntlin</a:t>
            </a:r>
            <a:r>
              <a:rPr lang="en-US" b="1" dirty="0">
                <a:latin typeface="Courier New"/>
              </a:rPr>
              <a:t>=country;</a:t>
            </a:r>
          </a:p>
          <a:p>
            <a:pPr>
              <a:lnSpc>
                <a:spcPct val="85000"/>
              </a:lnSpc>
            </a:pPr>
            <a:r>
              <a:rPr lang="en-US" b="1" dirty="0">
                <a:latin typeface="Courier New"/>
              </a:rPr>
              <a:t>run;</a:t>
            </a:r>
          </a:p>
        </p:txBody>
      </p:sp>
      <p:sp>
        <p:nvSpPr>
          <p:cNvPr id="3" name="TextBox 2"/>
          <p:cNvSpPr txBox="1"/>
          <p:nvPr/>
        </p:nvSpPr>
        <p:spPr bwMode="auto">
          <a:xfrm>
            <a:off x="4465214" y="2947985"/>
            <a:ext cx="2915991"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LIBRARY=</a:t>
            </a:r>
            <a:r>
              <a:rPr lang="en-US" sz="2000" i="1" dirty="0" err="1">
                <a:solidFill>
                  <a:srgbClr val="000000"/>
                </a:solidFill>
              </a:rPr>
              <a:t>libref.catalog</a:t>
            </a:r>
            <a:endParaRPr lang="en-US" sz="2000" i="1" dirty="0">
              <a:solidFill>
                <a:srgbClr val="000000"/>
              </a:solidFill>
            </a:endParaRPr>
          </a:p>
        </p:txBody>
      </p:sp>
    </p:spTree>
    <p:extLst>
      <p:ext uri="{BB962C8B-B14F-4D97-AF65-F5344CB8AC3E}">
        <p14:creationId xmlns:p14="http://schemas.microsoft.com/office/powerpoint/2010/main" val="97861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L:\graphics\background_yellow_haze_horiz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95" y="3677136"/>
            <a:ext cx="8153400" cy="2095500"/>
          </a:xfrm>
          <a:prstGeom prst="rect">
            <a:avLst/>
          </a:prstGeom>
          <a:noFill/>
          <a:extLst>
            <a:ext uri="{909E8E84-426E-40DD-AFC4-6F175D3DCCD1}">
              <a14:hiddenFill xmlns:a14="http://schemas.microsoft.com/office/drawing/2010/main">
                <a:solidFill>
                  <a:srgbClr val="FFFFFF"/>
                </a:solidFill>
              </a14:hiddenFill>
            </a:ext>
          </a:extLst>
        </p:spPr>
      </p:pic>
      <p:sp>
        <p:nvSpPr>
          <p:cNvPr id="21506" name="Rectangle 2"/>
          <p:cNvSpPr>
            <a:spLocks noGrp="1" noChangeArrowheads="1"/>
          </p:cNvSpPr>
          <p:nvPr>
            <p:ph type="title"/>
          </p:nvPr>
        </p:nvSpPr>
        <p:spPr/>
        <p:txBody>
          <a:bodyPr/>
          <a:lstStyle/>
          <a:p>
            <a:pPr eaLnBrk="1" hangingPunct="1"/>
            <a:r>
              <a:rPr lang="en-US" dirty="0"/>
              <a:t>Using the LIBRARY= Option</a:t>
            </a:r>
          </a:p>
        </p:txBody>
      </p:sp>
      <p:sp>
        <p:nvSpPr>
          <p:cNvPr id="21507" name="Rectangle 3"/>
          <p:cNvSpPr>
            <a:spLocks noGrp="1" noChangeArrowheads="1"/>
          </p:cNvSpPr>
          <p:nvPr>
            <p:ph idx="1"/>
          </p:nvPr>
        </p:nvSpPr>
        <p:spPr>
          <a:xfrm>
            <a:off x="685800" y="1071563"/>
            <a:ext cx="7848600" cy="4616450"/>
          </a:xfrm>
        </p:spPr>
        <p:txBody>
          <a:bodyPr/>
          <a:lstStyle/>
          <a:p>
            <a:r>
              <a:rPr lang="en-US" dirty="0"/>
              <a:t>If the LIBRARY= option specifies only a libref, formats </a:t>
            </a:r>
            <a:br>
              <a:rPr lang="en-US" dirty="0"/>
            </a:br>
            <a:r>
              <a:rPr lang="en-US" dirty="0"/>
              <a:t>are stored permanently in a catalog named </a:t>
            </a:r>
            <a:r>
              <a:rPr lang="en-US" b="1" dirty="0"/>
              <a:t>formats</a:t>
            </a:r>
            <a:r>
              <a:rPr lang="en-US" dirty="0"/>
              <a:t>,</a:t>
            </a:r>
            <a:r>
              <a:rPr lang="en-US" b="1" dirty="0"/>
              <a:t> </a:t>
            </a:r>
            <a:r>
              <a:rPr lang="en-US" dirty="0"/>
              <a:t>referenced by</a:t>
            </a:r>
            <a:r>
              <a:rPr lang="en-US" i="1" dirty="0"/>
              <a:t> </a:t>
            </a:r>
            <a:r>
              <a:rPr lang="en-US" b="1" i="1" dirty="0" err="1"/>
              <a:t>libref</a:t>
            </a:r>
            <a:r>
              <a:rPr lang="en-US" b="1" dirty="0" err="1"/>
              <a:t>.formats</a:t>
            </a:r>
            <a:r>
              <a:rPr lang="en-US" dirty="0"/>
              <a:t>.</a:t>
            </a:r>
          </a:p>
          <a:p>
            <a:pPr eaLnBrk="1" hangingPunct="1"/>
            <a:endParaRPr lang="en-US" dirty="0"/>
          </a:p>
          <a:p>
            <a:pPr eaLnBrk="1" hangingPunct="1"/>
            <a:endParaRPr lang="en-US" dirty="0"/>
          </a:p>
        </p:txBody>
      </p:sp>
      <p:sp>
        <p:nvSpPr>
          <p:cNvPr id="10" name="Text Box 9"/>
          <p:cNvSpPr txBox="1">
            <a:spLocks noChangeArrowheads="1"/>
          </p:cNvSpPr>
          <p:nvPr/>
        </p:nvSpPr>
        <p:spPr bwMode="auto">
          <a:xfrm>
            <a:off x="3072212" y="4339149"/>
            <a:ext cx="216245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err="1">
                <a:latin typeface="Arial"/>
              </a:rPr>
              <a:t>orion.formats</a:t>
            </a:r>
            <a:endParaRPr lang="en-US" b="1" dirty="0">
              <a:latin typeface="Arial"/>
            </a:endParaRPr>
          </a:p>
        </p:txBody>
      </p:sp>
      <p:sp>
        <p:nvSpPr>
          <p:cNvPr id="19" name="TextBox 12"/>
          <p:cNvSpPr txBox="1">
            <a:spLocks noChangeArrowheads="1"/>
          </p:cNvSpPr>
          <p:nvPr/>
        </p:nvSpPr>
        <p:spPr bwMode="auto">
          <a:xfrm>
            <a:off x="684432" y="2607750"/>
            <a:ext cx="7772400" cy="507318"/>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err="1">
                <a:latin typeface="Courier New" pitchFamily="49" charset="0"/>
              </a:rPr>
              <a:t>proc</a:t>
            </a:r>
            <a:r>
              <a:rPr lang="en-US" b="1" dirty="0">
                <a:latin typeface="Courier New" pitchFamily="49" charset="0"/>
              </a:rPr>
              <a:t> format library=</a:t>
            </a:r>
            <a:r>
              <a:rPr lang="en-US" b="1" dirty="0" err="1">
                <a:solidFill>
                  <a:srgbClr val="000000"/>
                </a:solidFill>
                <a:latin typeface="Courier New" pitchFamily="49" charset="0"/>
              </a:rPr>
              <a:t>orion</a:t>
            </a:r>
            <a:r>
              <a:rPr lang="en-US" b="1" dirty="0">
                <a:latin typeface="Courier New" pitchFamily="49" charset="0"/>
              </a:rPr>
              <a:t>;</a:t>
            </a:r>
          </a:p>
        </p:txBody>
      </p:sp>
      <p:pic>
        <p:nvPicPr>
          <p:cNvPr id="3077" name="Picture 5" descr="L:\graphics\SAS_catalog-ent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785" y="4762217"/>
            <a:ext cx="1292108" cy="11668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shq\root\dept\PSD\GRAPHICS\Illustrations\Arrows\arrow_swoop_rt_2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88" y="3472695"/>
            <a:ext cx="800100" cy="962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4671079" y="3038390"/>
            <a:ext cx="4134465"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PROC FORMAT LIBRARY=</a:t>
            </a:r>
            <a:r>
              <a:rPr lang="en-US" sz="2000" i="1" dirty="0">
                <a:solidFill>
                  <a:srgbClr val="000000"/>
                </a:solidFill>
              </a:rPr>
              <a:t>libref</a:t>
            </a:r>
            <a:r>
              <a:rPr lang="en-US" sz="2000" b="1" dirty="0">
                <a:solidFill>
                  <a:srgbClr val="000000"/>
                </a:solidFill>
              </a:rPr>
              <a:t>;</a:t>
            </a:r>
          </a:p>
        </p:txBody>
      </p:sp>
    </p:spTree>
    <p:extLst>
      <p:ext uri="{BB962C8B-B14F-4D97-AF65-F5344CB8AC3E}">
        <p14:creationId xmlns:p14="http://schemas.microsoft.com/office/powerpoint/2010/main" val="401639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Using the LIBRARY= Option</a:t>
            </a:r>
          </a:p>
        </p:txBody>
      </p:sp>
      <p:sp>
        <p:nvSpPr>
          <p:cNvPr id="21507" name="Rectangle 3"/>
          <p:cNvSpPr>
            <a:spLocks noGrp="1" noChangeArrowheads="1"/>
          </p:cNvSpPr>
          <p:nvPr>
            <p:ph idx="1"/>
          </p:nvPr>
        </p:nvSpPr>
        <p:spPr>
          <a:xfrm>
            <a:off x="685800" y="1071563"/>
            <a:ext cx="7848600" cy="4616450"/>
          </a:xfrm>
        </p:spPr>
        <p:txBody>
          <a:bodyPr/>
          <a:lstStyle/>
          <a:p>
            <a:pPr eaLnBrk="1" hangingPunct="1">
              <a:spcBef>
                <a:spcPts val="15"/>
              </a:spcBef>
            </a:pPr>
            <a:r>
              <a:rPr lang="en-US" dirty="0"/>
              <a:t>If the LIBRARY= option specifies </a:t>
            </a:r>
            <a:r>
              <a:rPr lang="en-US" i="1" dirty="0" err="1"/>
              <a:t>libref.catalog</a:t>
            </a:r>
            <a:r>
              <a:rPr lang="en-US" dirty="0"/>
              <a:t>, formats are stored permanently in</a:t>
            </a:r>
            <a:r>
              <a:rPr lang="en-US" i="1" dirty="0"/>
              <a:t> </a:t>
            </a:r>
            <a:r>
              <a:rPr lang="en-US" dirty="0"/>
              <a:t>that catalog.</a:t>
            </a:r>
          </a:p>
          <a:p>
            <a:pPr eaLnBrk="1" hangingPunct="1">
              <a:spcBef>
                <a:spcPts val="15"/>
              </a:spcBef>
            </a:pPr>
            <a:endParaRPr lang="en-US" dirty="0"/>
          </a:p>
          <a:p>
            <a:pPr eaLnBrk="1" hangingPunct="1">
              <a:spcBef>
                <a:spcPts val="15"/>
              </a:spcBef>
            </a:pPr>
            <a:endParaRPr lang="en-US" dirty="0"/>
          </a:p>
          <a:p>
            <a:pPr eaLnBrk="1" hangingPunct="1">
              <a:spcBef>
                <a:spcPts val="15"/>
              </a:spcBef>
            </a:pPr>
            <a:endParaRPr lang="en-US" dirty="0"/>
          </a:p>
          <a:p>
            <a:pPr eaLnBrk="1" hangingPunct="1">
              <a:spcBef>
                <a:spcPts val="15"/>
              </a:spcBef>
            </a:pPr>
            <a:endParaRPr lang="en-US" dirty="0"/>
          </a:p>
          <a:p>
            <a:pPr eaLnBrk="1" hangingPunct="1">
              <a:spcBef>
                <a:spcPts val="15"/>
              </a:spcBef>
            </a:pPr>
            <a:endParaRPr lang="en-US" dirty="0"/>
          </a:p>
          <a:p>
            <a:pPr eaLnBrk="1" hangingPunct="1">
              <a:spcBef>
                <a:spcPts val="15"/>
              </a:spcBef>
            </a:pPr>
            <a:endParaRPr lang="en-US" dirty="0"/>
          </a:p>
          <a:p>
            <a:pPr eaLnBrk="1" hangingPunct="1">
              <a:spcBef>
                <a:spcPts val="15"/>
              </a:spcBef>
            </a:pPr>
            <a:endParaRPr lang="en-US" dirty="0"/>
          </a:p>
          <a:p>
            <a:pPr eaLnBrk="1" hangingPunct="1">
              <a:spcBef>
                <a:spcPts val="15"/>
              </a:spcBef>
            </a:pPr>
            <a:endParaRPr lang="en-US" dirty="0"/>
          </a:p>
          <a:p>
            <a:pPr marL="0" lvl="1" indent="0">
              <a:spcBef>
                <a:spcPts val="15"/>
              </a:spcBef>
              <a:buClr>
                <a:schemeClr val="tx1"/>
              </a:buClr>
              <a:buSzTx/>
              <a:buNone/>
            </a:pPr>
            <a:endParaRPr lang="en-US" b="1" dirty="0">
              <a:sym typeface="Wingdings" pitchFamily="2" charset="2"/>
            </a:endParaRPr>
          </a:p>
          <a:p>
            <a:pPr marL="0" lvl="1" indent="0">
              <a:spcBef>
                <a:spcPts val="15"/>
              </a:spcBef>
              <a:buClr>
                <a:schemeClr val="tx1"/>
              </a:buClr>
              <a:buSzTx/>
              <a:buNone/>
            </a:pPr>
            <a:r>
              <a:rPr lang="en-US" b="1" dirty="0">
                <a:sym typeface="Wingdings" pitchFamily="2" charset="2"/>
              </a:rPr>
              <a:t>   </a:t>
            </a:r>
            <a:r>
              <a:rPr lang="en-US" dirty="0"/>
              <a:t>Store frequently used formats in permanent catalogs. </a:t>
            </a:r>
          </a:p>
          <a:p>
            <a:pPr eaLnBrk="1" hangingPunct="1">
              <a:spcBef>
                <a:spcPts val="15"/>
              </a:spcBef>
            </a:pPr>
            <a:endParaRPr lang="en-US" dirty="0"/>
          </a:p>
        </p:txBody>
      </p:sp>
      <p:pic>
        <p:nvPicPr>
          <p:cNvPr id="8" name="Picture 5" descr="L:\graphics\background_yellow_haze_horiz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81250"/>
            <a:ext cx="8153400" cy="2095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20"/>
          <p:cNvSpPr txBox="1">
            <a:spLocks noChangeArrowheads="1"/>
          </p:cNvSpPr>
          <p:nvPr/>
        </p:nvSpPr>
        <p:spPr bwMode="auto">
          <a:xfrm>
            <a:off x="6293726" y="4069145"/>
            <a:ext cx="21955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err="1">
                <a:latin typeface="Arial"/>
              </a:rPr>
              <a:t>orion.MyFmts</a:t>
            </a:r>
            <a:endParaRPr lang="en-US" b="1" dirty="0">
              <a:latin typeface="Arial"/>
            </a:endParaRPr>
          </a:p>
        </p:txBody>
      </p:sp>
      <p:sp>
        <p:nvSpPr>
          <p:cNvPr id="14" name="TextBox 12"/>
          <p:cNvSpPr txBox="1">
            <a:spLocks noChangeArrowheads="1"/>
          </p:cNvSpPr>
          <p:nvPr/>
        </p:nvSpPr>
        <p:spPr bwMode="auto">
          <a:xfrm>
            <a:off x="647700" y="2212168"/>
            <a:ext cx="7772400" cy="493468"/>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err="1">
                <a:latin typeface="Courier New" pitchFamily="49" charset="0"/>
              </a:rPr>
              <a:t>proc</a:t>
            </a:r>
            <a:r>
              <a:rPr lang="en-US" b="1" dirty="0">
                <a:latin typeface="Courier New" pitchFamily="49" charset="0"/>
              </a:rPr>
              <a:t> format library=</a:t>
            </a:r>
            <a:r>
              <a:rPr lang="en-US" b="1" dirty="0" err="1">
                <a:latin typeface="Courier New" pitchFamily="49" charset="0"/>
              </a:rPr>
              <a:t>orion.MyFmts</a:t>
            </a:r>
            <a:r>
              <a:rPr lang="en-US" b="1" dirty="0">
                <a:latin typeface="Courier New" pitchFamily="49" charset="0"/>
              </a:rPr>
              <a:t>;</a:t>
            </a:r>
          </a:p>
        </p:txBody>
      </p:sp>
      <p:pic>
        <p:nvPicPr>
          <p:cNvPr id="16" name="Picture 5" descr="L:\graphics\SAS_catalog-ent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900" y="4457186"/>
            <a:ext cx="1292108" cy="1166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ashq\root\dept\PSD\GRAPHICS\Illustrations\Arrows\arrow_swoop_rt_2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229" y="3346559"/>
            <a:ext cx="717988" cy="8632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3712848" y="2685006"/>
            <a:ext cx="5088252"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PROC FORMAT LIBRARY=</a:t>
            </a:r>
            <a:r>
              <a:rPr lang="en-US" sz="2000" i="1" dirty="0" err="1">
                <a:solidFill>
                  <a:srgbClr val="000000"/>
                </a:solidFill>
              </a:rPr>
              <a:t>libref.catalog</a:t>
            </a:r>
            <a:r>
              <a:rPr lang="en-US" sz="2000" b="1" dirty="0">
                <a:solidFill>
                  <a:srgbClr val="000000"/>
                </a:solidFill>
              </a:rPr>
              <a:t>;</a:t>
            </a:r>
          </a:p>
        </p:txBody>
      </p:sp>
    </p:spTree>
    <p:extLst>
      <p:ext uri="{BB962C8B-B14F-4D97-AF65-F5344CB8AC3E}">
        <p14:creationId xmlns:p14="http://schemas.microsoft.com/office/powerpoint/2010/main" val="91521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2954" y="2144667"/>
            <a:ext cx="1838325" cy="2533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descr="L:\graphics\background_yellow_haze_rou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5749" y="2007618"/>
            <a:ext cx="1928177" cy="1376363"/>
          </a:xfrm>
          <a:prstGeom prst="rect">
            <a:avLst/>
          </a:prstGeom>
          <a:noFill/>
          <a:extLst>
            <a:ext uri="{909E8E84-426E-40DD-AFC4-6F175D3DCCD1}">
              <a14:hiddenFill xmlns:a14="http://schemas.microsoft.com/office/drawing/2010/main">
                <a:solidFill>
                  <a:srgbClr val="FFFFFF"/>
                </a:solidFill>
              </a14:hiddenFill>
            </a:ext>
          </a:extLst>
        </p:spPr>
      </p:pic>
      <p:sp>
        <p:nvSpPr>
          <p:cNvPr id="22530" name="Title 1"/>
          <p:cNvSpPr>
            <a:spLocks noGrp="1"/>
          </p:cNvSpPr>
          <p:nvPr>
            <p:ph type="title"/>
          </p:nvPr>
        </p:nvSpPr>
        <p:spPr/>
        <p:txBody>
          <a:bodyPr/>
          <a:lstStyle/>
          <a:p>
            <a:pPr eaLnBrk="1" hangingPunct="1"/>
            <a:r>
              <a:rPr lang="en-US" dirty="0"/>
              <a:t>Viewing Formats</a:t>
            </a:r>
          </a:p>
        </p:txBody>
      </p:sp>
      <p:sp>
        <p:nvSpPr>
          <p:cNvPr id="22531" name="Content Placeholder 2"/>
          <p:cNvSpPr>
            <a:spLocks noGrp="1"/>
          </p:cNvSpPr>
          <p:nvPr>
            <p:ph idx="1"/>
          </p:nvPr>
        </p:nvSpPr>
        <p:spPr>
          <a:xfrm>
            <a:off x="685800" y="1074739"/>
            <a:ext cx="7848600" cy="1099464"/>
          </a:xfrm>
        </p:spPr>
        <p:txBody>
          <a:bodyPr/>
          <a:lstStyle/>
          <a:p>
            <a:pPr eaLnBrk="1" hangingPunct="1"/>
            <a:r>
              <a:rPr lang="en-US" dirty="0"/>
              <a:t>You can use the SAS Explorer window to view formats stored in a catalog.</a:t>
            </a:r>
          </a:p>
        </p:txBody>
      </p:sp>
      <p:pic>
        <p:nvPicPr>
          <p:cNvPr id="9" name="Picture 2" descr="L:\graphics\arrow_fade_r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3475" y="2564592"/>
            <a:ext cx="616412" cy="25916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custDataLst>
              <p:tags r:id="rId1"/>
            </p:custDataLst>
          </p:nvPr>
        </p:nvSpPr>
        <p:spPr bwMode="auto">
          <a:xfrm>
            <a:off x="1302954" y="3230786"/>
            <a:ext cx="919162" cy="685800"/>
          </a:xfrm>
          <a:prstGeom prst="ellipse">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88900" tIns="88900" rIns="88900" bIns="88900" numCol="1" rtlCol="0" anchor="ctr" anchorCtr="0" compatLnSpc="1">
            <a:prstTxWarp prst="textNoShape">
              <a:avLst/>
            </a:prstTxWarp>
            <a:noAutofit/>
          </a:bodyPr>
          <a:lstStyle/>
          <a:p>
            <a:pPr algn="ctr"/>
            <a:endParaRPr lang="en-US" sz="2400">
              <a:solidFill>
                <a:srgbClr val="000000"/>
              </a:solidFill>
            </a:endParaRPr>
          </a:p>
        </p:txBody>
      </p:sp>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5588" y="1954962"/>
            <a:ext cx="3200399" cy="358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descr="L:\graphics\background_yellow_haze_rou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051535">
            <a:off x="3017903" y="4106033"/>
            <a:ext cx="1928177" cy="13763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graphics\arrow_fade_r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051535">
            <a:off x="3649751" y="4658919"/>
            <a:ext cx="616412" cy="25916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5327" y="5436350"/>
            <a:ext cx="4495800" cy="129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custDataLst>
              <p:tags r:id="rId2"/>
            </p:custDataLst>
          </p:nvPr>
        </p:nvSpPr>
        <p:spPr bwMode="auto">
          <a:xfrm>
            <a:off x="3261646" y="5389280"/>
            <a:ext cx="633593" cy="294548"/>
          </a:xfrm>
          <a:prstGeom prst="ellipse">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88900" tIns="88900" rIns="88900" bIns="88900" numCol="1" rtlCol="0" anchor="ctr" anchorCtr="0" compatLnSpc="1">
            <a:prstTxWarp prst="textNoShape">
              <a:avLst/>
            </a:prstTxWarp>
            <a:noAutofit/>
          </a:bodyPr>
          <a:lstStyle/>
          <a:p>
            <a:pPr algn="ctr"/>
            <a:endParaRPr lang="en-US" sz="2400">
              <a:solidFill>
                <a:srgbClr val="000000"/>
              </a:solidFill>
            </a:endParaRPr>
          </a:p>
        </p:txBody>
      </p:sp>
      <p:sp>
        <p:nvSpPr>
          <p:cNvPr id="14" name="Oval 13"/>
          <p:cNvSpPr/>
          <p:nvPr>
            <p:custDataLst>
              <p:tags r:id="rId3"/>
            </p:custDataLst>
          </p:nvPr>
        </p:nvSpPr>
        <p:spPr bwMode="auto">
          <a:xfrm>
            <a:off x="5940726" y="2200352"/>
            <a:ext cx="919162" cy="685800"/>
          </a:xfrm>
          <a:prstGeom prst="ellipse">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88900" tIns="88900" rIns="88900" bIns="88900" numCol="1" rtlCol="0" anchor="ctr" anchorCtr="0" compatLnSpc="1">
            <a:prstTxWarp prst="textNoShape">
              <a:avLst/>
            </a:prstTxWarp>
            <a:noAutofit/>
          </a:bodyPr>
          <a:lstStyle/>
          <a:p>
            <a:pPr algn="ctr"/>
            <a:endParaRPr lang="en-US" sz="2400">
              <a:solidFill>
                <a:srgbClr val="000000"/>
              </a:solidFill>
            </a:endParaRPr>
          </a:p>
        </p:txBody>
      </p:sp>
    </p:spTree>
    <p:extLst>
      <p:ext uri="{BB962C8B-B14F-4D97-AF65-F5344CB8AC3E}">
        <p14:creationId xmlns:p14="http://schemas.microsoft.com/office/powerpoint/2010/main" val="190549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CATALOG Procedure</a:t>
            </a:r>
          </a:p>
        </p:txBody>
      </p:sp>
      <p:sp>
        <p:nvSpPr>
          <p:cNvPr id="24579" name="Content Placeholder 9"/>
          <p:cNvSpPr>
            <a:spLocks noGrp="1"/>
          </p:cNvSpPr>
          <p:nvPr>
            <p:ph idx="1"/>
          </p:nvPr>
        </p:nvSpPr>
        <p:spPr/>
        <p:txBody>
          <a:bodyPr/>
          <a:lstStyle/>
          <a:p>
            <a:r>
              <a:rPr lang="en-US" dirty="0"/>
              <a:t>The CATALOG procedure manages entries in </a:t>
            </a:r>
            <a:br>
              <a:rPr lang="en-US" dirty="0"/>
            </a:br>
            <a:r>
              <a:rPr lang="en-US" dirty="0"/>
              <a:t>SAS catalogs. </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Output</a:t>
            </a:r>
          </a:p>
          <a:p>
            <a:pPr eaLnBrk="1" hangingPunct="1"/>
            <a:endParaRPr lang="en-US" dirty="0"/>
          </a:p>
        </p:txBody>
      </p:sp>
      <p:sp>
        <p:nvSpPr>
          <p:cNvPr id="24580" name="Program Name"/>
          <p:cNvSpPr txBox="1">
            <a:spLocks noChangeArrowheads="1"/>
          </p:cNvSpPr>
          <p:nvPr/>
        </p:nvSpPr>
        <p:spPr bwMode="auto">
          <a:xfrm>
            <a:off x="6877050" y="63246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p210d01</a:t>
            </a:r>
          </a:p>
        </p:txBody>
      </p:sp>
      <p:sp>
        <p:nvSpPr>
          <p:cNvPr id="11" name="Content Placeholder 9"/>
          <p:cNvSpPr txBox="1">
            <a:spLocks/>
          </p:cNvSpPr>
          <p:nvPr/>
        </p:nvSpPr>
        <p:spPr bwMode="auto">
          <a:xfrm>
            <a:off x="704193" y="2082283"/>
            <a:ext cx="7772400" cy="1290638"/>
          </a:xfrm>
          <a:prstGeom prst="rect">
            <a:avLst/>
          </a:prstGeom>
          <a:solidFill>
            <a:srgbClr val="FFFFFF"/>
          </a:solidFill>
          <a:ln w="38100">
            <a:solidFill>
              <a:schemeClr val="tx2"/>
            </a:solidFill>
            <a:miter lim="800000"/>
            <a:headEnd/>
            <a:tailEnd/>
          </a:ln>
          <a:effectLst/>
        </p:spPr>
        <p:txBody>
          <a:bodyPr lIns="88900" tIns="88900" rIns="88900" bIns="88900">
            <a:spAutoFit/>
          </a:bodyPr>
          <a:lstStyle/>
          <a:p>
            <a:pPr eaLnBrk="1" hangingPunct="1">
              <a:lnSpc>
                <a:spcPct val="85000"/>
              </a:lnSpc>
              <a:spcBef>
                <a:spcPct val="20000"/>
              </a:spcBef>
              <a:buClr>
                <a:schemeClr val="tx1"/>
              </a:buClr>
              <a:buFont typeface="Monotype Sorts" pitchFamily="2" charset="2"/>
              <a:buNone/>
              <a:defRPr/>
            </a:pPr>
            <a:r>
              <a:rPr lang="en-US" b="1" kern="0" dirty="0">
                <a:latin typeface="Courier New" pitchFamily="49" charset="0"/>
              </a:rPr>
              <a:t>proc catalog cat=orion.MyFmts;</a:t>
            </a:r>
          </a:p>
          <a:p>
            <a:pPr eaLnBrk="1" hangingPunct="1">
              <a:lnSpc>
                <a:spcPct val="85000"/>
              </a:lnSpc>
              <a:spcBef>
                <a:spcPct val="20000"/>
              </a:spcBef>
              <a:buClr>
                <a:schemeClr val="tx1"/>
              </a:buClr>
              <a:buFont typeface="Monotype Sorts" pitchFamily="2" charset="2"/>
              <a:buNone/>
              <a:defRPr/>
            </a:pPr>
            <a:r>
              <a:rPr lang="en-US" b="1" kern="0" dirty="0">
                <a:latin typeface="Courier New" pitchFamily="49" charset="0"/>
              </a:rPr>
              <a:t>   contents;</a:t>
            </a:r>
          </a:p>
          <a:p>
            <a:pPr eaLnBrk="1" hangingPunct="1">
              <a:lnSpc>
                <a:spcPct val="85000"/>
              </a:lnSpc>
              <a:spcBef>
                <a:spcPct val="20000"/>
              </a:spcBef>
              <a:buClr>
                <a:schemeClr val="tx1"/>
              </a:buClr>
              <a:buFont typeface="Monotype Sorts" pitchFamily="2" charset="2"/>
              <a:buNone/>
              <a:defRPr/>
            </a:pPr>
            <a:r>
              <a:rPr lang="en-US" b="1" kern="0" dirty="0">
                <a:latin typeface="Courier New" pitchFamily="49" charset="0"/>
              </a:rPr>
              <a:t>quit;</a:t>
            </a:r>
          </a:p>
        </p:txBody>
      </p:sp>
      <p:sp>
        <p:nvSpPr>
          <p:cNvPr id="10" name="Content Placeholder 5"/>
          <p:cNvSpPr txBox="1">
            <a:spLocks/>
          </p:cNvSpPr>
          <p:nvPr/>
        </p:nvSpPr>
        <p:spPr bwMode="auto">
          <a:xfrm>
            <a:off x="704193" y="4191000"/>
            <a:ext cx="7772400" cy="1905000"/>
          </a:xfrm>
          <a:prstGeom prst="rect">
            <a:avLst/>
          </a:prstGeom>
          <a:solidFill>
            <a:srgbClr val="FFFFFF"/>
          </a:solidFill>
          <a:ln w="38100" cmpd="sng">
            <a:solidFill>
              <a:schemeClr val="tx2"/>
            </a:solidFill>
            <a:miter lim="800000"/>
            <a:headEnd/>
            <a:tailEnd/>
          </a:ln>
          <a:effectLst/>
        </p:spPr>
        <p:txBody>
          <a:bodyPr lIns="88900" tIns="88900" rIns="88900" bIns="88900"/>
          <a:lstStyle/>
          <a:p>
            <a:pPr algn="ctr">
              <a:defRPr/>
            </a:pPr>
            <a:r>
              <a:rPr lang="en-US" sz="1400" b="1" dirty="0">
                <a:solidFill>
                  <a:srgbClr val="000000"/>
                </a:solidFill>
                <a:latin typeface="SAS Monospace"/>
              </a:rPr>
              <a:t> Contents of Catalog ORION.MYFMTS</a:t>
            </a:r>
          </a:p>
          <a:p>
            <a:pPr>
              <a:defRPr/>
            </a:pPr>
            <a:endParaRPr lang="en-US" sz="1400" b="1" dirty="0">
              <a:solidFill>
                <a:srgbClr val="000000"/>
              </a:solidFill>
              <a:latin typeface="SAS Monospace"/>
            </a:endParaRPr>
          </a:p>
          <a:p>
            <a:pPr>
              <a:defRPr/>
            </a:pPr>
            <a:r>
              <a:rPr lang="en-US" sz="1400" b="1" dirty="0">
                <a:solidFill>
                  <a:srgbClr val="000000"/>
                </a:solidFill>
                <a:latin typeface="SAS Monospace"/>
              </a:rPr>
              <a:t>#    Name            Type          Create Date          Modified Date</a:t>
            </a:r>
          </a:p>
          <a:p>
            <a:pPr>
              <a:defRPr/>
            </a:pPr>
            <a:r>
              <a:rPr lang="en-US" sz="1400" b="1" dirty="0">
                <a:solidFill>
                  <a:srgbClr val="000000"/>
                </a:solidFill>
                <a:latin typeface="SAS Monospace"/>
              </a:rPr>
              <a:t>ƒƒƒƒƒƒƒƒƒƒƒƒƒƒƒƒƒƒƒƒƒƒƒƒƒƒƒƒƒƒƒƒƒƒƒƒƒƒƒƒƒƒƒƒƒƒƒƒƒƒƒƒƒƒƒƒƒƒƒƒƒƒƒƒƒƒƒƒƒƒƒƒ</a:t>
            </a:r>
          </a:p>
          <a:p>
            <a:pPr>
              <a:defRPr/>
            </a:pPr>
            <a:r>
              <a:rPr lang="en-US" sz="1400" b="1" dirty="0">
                <a:solidFill>
                  <a:srgbClr val="000000"/>
                </a:solidFill>
                <a:latin typeface="SAS Monospace"/>
              </a:rPr>
              <a:t>1    DATES           FORMAT     29Jan08:16:26:39       29Jan08:16:26:39</a:t>
            </a:r>
          </a:p>
          <a:p>
            <a:pPr>
              <a:defRPr/>
            </a:pPr>
            <a:r>
              <a:rPr lang="en-US" sz="1400" b="1" dirty="0">
                <a:solidFill>
                  <a:srgbClr val="000000"/>
                </a:solidFill>
                <a:latin typeface="SAS Monospace"/>
              </a:rPr>
              <a:t>2    COUNTRY         FORMATC    29Jan08:16:33:30       29Jan08:16:33:30</a:t>
            </a:r>
          </a:p>
          <a:p>
            <a:pPr>
              <a:defRPr/>
            </a:pPr>
            <a:r>
              <a:rPr lang="en-US" sz="1400" b="1" dirty="0">
                <a:solidFill>
                  <a:srgbClr val="000000"/>
                </a:solidFill>
                <a:latin typeface="SAS Monospace"/>
              </a:rPr>
              <a:t>3    COUNTRY_NAME    FORMATC    20Apr09:15:30:14       20Apr09:15:30:14</a:t>
            </a:r>
          </a:p>
          <a:p>
            <a:pPr>
              <a:defRPr/>
            </a:pPr>
            <a:r>
              <a:rPr lang="en-US" sz="1400" b="1" dirty="0">
                <a:solidFill>
                  <a:srgbClr val="000000"/>
                </a:solidFill>
                <a:latin typeface="SAS Monospace"/>
              </a:rPr>
              <a:t>4    EXTRA           FORMATC    20Apr09:15:30:14       20Apr09:15:30:14</a:t>
            </a:r>
            <a:endParaRPr lang="en-US" sz="1400" b="1" kern="0" dirty="0">
              <a:solidFill>
                <a:srgbClr val="000000"/>
              </a:solidFill>
              <a:latin typeface="SAS Monospace"/>
            </a:endParaRPr>
          </a:p>
        </p:txBody>
      </p:sp>
      <p:sp>
        <p:nvSpPr>
          <p:cNvPr id="2" name="TextBox 1"/>
          <p:cNvSpPr txBox="1"/>
          <p:nvPr/>
        </p:nvSpPr>
        <p:spPr bwMode="auto">
          <a:xfrm>
            <a:off x="2537792" y="3050088"/>
            <a:ext cx="5353197" cy="1102866"/>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fr-FR" sz="2000" b="1" dirty="0">
                <a:solidFill>
                  <a:srgbClr val="000000"/>
                </a:solidFill>
              </a:rPr>
              <a:t>PROC CATALOG CATALOG=</a:t>
            </a:r>
            <a:r>
              <a:rPr lang="fr-FR" sz="2000" i="1" dirty="0" err="1">
                <a:solidFill>
                  <a:srgbClr val="000000"/>
                </a:solidFill>
              </a:rPr>
              <a:t>ilbref.catalog</a:t>
            </a:r>
            <a:r>
              <a:rPr lang="fr-FR" sz="2000" b="1" dirty="0">
                <a:solidFill>
                  <a:srgbClr val="000000"/>
                </a:solidFill>
              </a:rPr>
              <a:t>;</a:t>
            </a:r>
          </a:p>
          <a:p>
            <a:r>
              <a:rPr lang="fr-FR" sz="2000" b="1" dirty="0">
                <a:solidFill>
                  <a:srgbClr val="000000"/>
                </a:solidFill>
              </a:rPr>
              <a:t>        CONTENTS;</a:t>
            </a:r>
          </a:p>
          <a:p>
            <a:r>
              <a:rPr lang="fr-FR" sz="2000" b="1" dirty="0">
                <a:solidFill>
                  <a:srgbClr val="000000"/>
                </a:solidFill>
              </a:rPr>
              <a:t>QUIT;</a:t>
            </a:r>
            <a:endParaRPr lang="en-US" sz="2000" b="1" dirty="0">
              <a:solidFill>
                <a:srgbClr val="000000"/>
              </a:solidFill>
            </a:endParaRPr>
          </a:p>
        </p:txBody>
      </p:sp>
    </p:spTree>
    <p:extLst>
      <p:ext uri="{BB962C8B-B14F-4D97-AF65-F5344CB8AC3E}">
        <p14:creationId xmlns:p14="http://schemas.microsoft.com/office/powerpoint/2010/main" val="130346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Documenting Formats</a:t>
            </a:r>
          </a:p>
        </p:txBody>
      </p:sp>
      <p:sp>
        <p:nvSpPr>
          <p:cNvPr id="25603" name="Rectangle 3"/>
          <p:cNvSpPr>
            <a:spLocks noGrp="1" noChangeArrowheads="1"/>
          </p:cNvSpPr>
          <p:nvPr>
            <p:ph idx="1"/>
          </p:nvPr>
        </p:nvSpPr>
        <p:spPr/>
        <p:txBody>
          <a:bodyPr/>
          <a:lstStyle/>
          <a:p>
            <a:pPr eaLnBrk="1" hangingPunct="1"/>
            <a:r>
              <a:rPr lang="en-US" dirty="0"/>
              <a:t>You can use the FMTLIB option in the PROC FORMAT statement to document the format.</a:t>
            </a:r>
          </a:p>
        </p:txBody>
      </p:sp>
      <p:sp>
        <p:nvSpPr>
          <p:cNvPr id="25604" name="TextBox 5"/>
          <p:cNvSpPr txBox="1">
            <a:spLocks noChangeArrowheads="1"/>
          </p:cNvSpPr>
          <p:nvPr/>
        </p:nvSpPr>
        <p:spPr bwMode="auto">
          <a:xfrm>
            <a:off x="685800" y="1905000"/>
            <a:ext cx="7772400" cy="1120775"/>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proc format library=</a:t>
            </a:r>
            <a:r>
              <a:rPr lang="en-US" b="1" dirty="0" err="1">
                <a:latin typeface="Courier New" pitchFamily="49" charset="0"/>
              </a:rPr>
              <a:t>orion.MyFmts</a:t>
            </a:r>
            <a:r>
              <a:rPr lang="en-US" b="1" dirty="0">
                <a:latin typeface="Courier New" pitchFamily="49" charset="0"/>
              </a:rPr>
              <a:t> fmtlib;</a:t>
            </a:r>
          </a:p>
          <a:p>
            <a:pPr>
              <a:lnSpc>
                <a:spcPct val="85000"/>
              </a:lnSpc>
            </a:pPr>
            <a:r>
              <a:rPr lang="en-US" b="1" dirty="0">
                <a:latin typeface="Courier New" pitchFamily="49" charset="0"/>
              </a:rPr>
              <a:t>   select $country;</a:t>
            </a:r>
          </a:p>
          <a:p>
            <a:pPr>
              <a:lnSpc>
                <a:spcPct val="85000"/>
              </a:lnSpc>
            </a:pPr>
            <a:r>
              <a:rPr lang="en-US" b="1" dirty="0">
                <a:latin typeface="Courier New" pitchFamily="49" charset="0"/>
              </a:rPr>
              <a:t>run;</a:t>
            </a:r>
          </a:p>
        </p:txBody>
      </p:sp>
      <p:sp>
        <p:nvSpPr>
          <p:cNvPr id="25605" name="Program Name"/>
          <p:cNvSpPr txBox="1">
            <a:spLocks noChangeArrowheads="1"/>
          </p:cNvSpPr>
          <p:nvPr/>
        </p:nvSpPr>
        <p:spPr bwMode="auto">
          <a:xfrm>
            <a:off x="6877050" y="63246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p210d01</a:t>
            </a:r>
          </a:p>
        </p:txBody>
      </p:sp>
      <p:sp>
        <p:nvSpPr>
          <p:cNvPr id="25606" name="Rectangle 9"/>
          <p:cNvSpPr>
            <a:spLocks noChangeArrowheads="1"/>
          </p:cNvSpPr>
          <p:nvPr/>
        </p:nvSpPr>
        <p:spPr bwMode="auto">
          <a:xfrm>
            <a:off x="914400" y="3200400"/>
            <a:ext cx="7315200" cy="2949575"/>
          </a:xfrm>
          <a:prstGeom prst="rect">
            <a:avLst/>
          </a:prstGeom>
          <a:solidFill>
            <a:srgbClr val="FFFFFF"/>
          </a:solidFill>
          <a:ln w="38100">
            <a:solidFill>
              <a:schemeClr val="tx2"/>
            </a:solidFill>
            <a:miter lim="800000"/>
            <a:headEnd/>
            <a:tailEnd/>
          </a:ln>
        </p:spPr>
        <p:txBody>
          <a:bodyPr lIns="88900" tIns="88900" rIns="88900" bIns="88900">
            <a:spAutoFit/>
          </a:bodyPr>
          <a:lstStyle/>
          <a:p>
            <a:endParaRPr lang="en-US" sz="1200" b="1" dirty="0">
              <a:solidFill>
                <a:srgbClr val="000000"/>
              </a:solidFill>
              <a:latin typeface="SAS Monospace" pitchFamily="49" charset="0"/>
            </a:endParaRPr>
          </a:p>
          <a:p>
            <a:r>
              <a:rPr lang="en-US" sz="1200" b="1" dirty="0">
                <a:solidFill>
                  <a:srgbClr val="000000"/>
                </a:solidFill>
                <a:latin typeface="SAS Monospace" pitchFamily="49" charset="0"/>
              </a:rPr>
              <a:t>„ƒƒƒƒƒƒƒƒƒƒƒƒƒƒƒƒƒƒƒƒƒƒƒƒƒƒƒƒƒƒƒƒƒƒƒƒƒƒƒƒƒƒƒƒƒƒƒƒƒƒƒƒƒƒƒƒƒƒƒƒƒƒƒƒƒƒƒƒƒƒƒƒƒƒ†</a:t>
            </a:r>
          </a:p>
          <a:p>
            <a:r>
              <a:rPr lang="en-US" sz="1200" b="1" dirty="0">
                <a:solidFill>
                  <a:srgbClr val="000000"/>
                </a:solidFill>
                <a:latin typeface="SAS Monospace" pitchFamily="49" charset="0"/>
              </a:rPr>
              <a:t>‚       FORMAT NAME: $COUNTRY LENGTH:   13   NUMBER OF VALUES:    7        ‚</a:t>
            </a:r>
          </a:p>
          <a:p>
            <a:r>
              <a:rPr lang="en-US" sz="1200" b="1" dirty="0">
                <a:solidFill>
                  <a:srgbClr val="000000"/>
                </a:solidFill>
                <a:latin typeface="SAS Monospace" pitchFamily="49" charset="0"/>
              </a:rPr>
              <a:t>‚   MIN LENGTH:   1  MAX LENGTH:  40  DEFAULT LENGTH  13  FUZZ:        0   ‚</a:t>
            </a:r>
          </a:p>
          <a:p>
            <a:r>
              <a:rPr lang="en-US" sz="1200" b="1" dirty="0">
                <a:solidFill>
                  <a:srgbClr val="000000"/>
                </a:solidFill>
                <a:latin typeface="SAS Monospace" pitchFamily="49" charset="0"/>
              </a:rPr>
              <a:t>‡</a:t>
            </a:r>
            <a:r>
              <a:rPr lang="en-US" sz="1200" b="1" dirty="0" err="1">
                <a:solidFill>
                  <a:srgbClr val="000000"/>
                </a:solidFill>
                <a:latin typeface="SAS Monospace" pitchFamily="49" charset="0"/>
              </a:rPr>
              <a:t>ƒƒƒƒƒƒƒƒƒƒƒƒƒƒƒƒ</a:t>
            </a:r>
            <a:r>
              <a:rPr lang="en-US" sz="1200" b="1" dirty="0">
                <a:solidFill>
                  <a:srgbClr val="000000"/>
                </a:solidFill>
                <a:latin typeface="SAS Monospace" pitchFamily="49" charset="0"/>
              </a:rPr>
              <a:t>…</a:t>
            </a:r>
            <a:r>
              <a:rPr lang="en-US" sz="1200" b="1" dirty="0" err="1">
                <a:solidFill>
                  <a:srgbClr val="000000"/>
                </a:solidFill>
                <a:latin typeface="SAS Monospace" pitchFamily="49" charset="0"/>
              </a:rPr>
              <a:t>ƒƒƒƒƒƒƒƒƒƒƒƒƒƒƒƒ</a:t>
            </a:r>
            <a:r>
              <a:rPr lang="en-US" sz="1200" b="1" dirty="0">
                <a:solidFill>
                  <a:srgbClr val="000000"/>
                </a:solidFill>
                <a:latin typeface="SAS Monospace" pitchFamily="49" charset="0"/>
              </a:rPr>
              <a:t>…</a:t>
            </a:r>
            <a:r>
              <a:rPr lang="en-US" sz="1200" b="1" dirty="0" err="1">
                <a:solidFill>
                  <a:srgbClr val="000000"/>
                </a:solidFill>
                <a:latin typeface="SAS Monospace" pitchFamily="49" charset="0"/>
              </a:rPr>
              <a:t>ƒƒƒƒƒƒƒƒƒƒƒƒƒƒƒƒƒƒƒƒƒƒƒƒƒƒƒƒƒƒƒƒƒƒƒƒƒƒƒƒ</a:t>
            </a:r>
            <a:r>
              <a:rPr lang="en-US" sz="1200" b="1" dirty="0">
                <a:solidFill>
                  <a:srgbClr val="000000"/>
                </a:solidFill>
                <a:latin typeface="SAS Monospace" pitchFamily="49" charset="0"/>
              </a:rPr>
              <a:t>‰</a:t>
            </a:r>
          </a:p>
          <a:p>
            <a:r>
              <a:rPr lang="en-US" sz="1200" b="1" dirty="0">
                <a:solidFill>
                  <a:srgbClr val="000000"/>
                </a:solidFill>
                <a:latin typeface="SAS Monospace" pitchFamily="49" charset="0"/>
              </a:rPr>
              <a:t>‚START           ‚END             ‚LABEL  (VER. V7|V8   05MAY2009:12:34:42)‚</a:t>
            </a:r>
          </a:p>
          <a:p>
            <a:r>
              <a:rPr lang="en-US" sz="1200" b="1" dirty="0">
                <a:solidFill>
                  <a:srgbClr val="000000"/>
                </a:solidFill>
                <a:latin typeface="SAS Monospace" pitchFamily="49" charset="0"/>
              </a:rPr>
              <a:t>‡ƒƒƒƒƒƒƒƒƒƒƒƒƒƒƒƒˆƒƒƒƒƒƒƒƒƒƒƒƒƒƒƒƒˆƒƒƒƒƒƒƒƒƒƒƒƒƒƒƒƒƒƒƒƒƒƒƒƒƒƒƒƒƒƒƒƒƒƒƒƒƒƒƒƒ‰</a:t>
            </a:r>
          </a:p>
          <a:p>
            <a:r>
              <a:rPr lang="en-US" sz="1200" b="1" dirty="0">
                <a:solidFill>
                  <a:srgbClr val="000000"/>
                </a:solidFill>
                <a:latin typeface="SAS Monospace" pitchFamily="49" charset="0"/>
              </a:rPr>
              <a:t>‚AU              ‚AU              ‚Australia                               ‚</a:t>
            </a:r>
          </a:p>
          <a:p>
            <a:r>
              <a:rPr lang="en-US" sz="1200" b="1" dirty="0">
                <a:solidFill>
                  <a:srgbClr val="000000"/>
                </a:solidFill>
                <a:latin typeface="SAS Monospace" pitchFamily="49" charset="0"/>
              </a:rPr>
              <a:t>‚CA              ‚CA              ‚Canada                                  ‚</a:t>
            </a:r>
          </a:p>
          <a:p>
            <a:r>
              <a:rPr lang="en-US" sz="1200" b="1" dirty="0">
                <a:solidFill>
                  <a:srgbClr val="000000"/>
                </a:solidFill>
                <a:latin typeface="SAS Monospace" pitchFamily="49" charset="0"/>
              </a:rPr>
              <a:t>‚DE              ‚DE              ‚Germany                                 ‚</a:t>
            </a:r>
          </a:p>
          <a:p>
            <a:r>
              <a:rPr lang="en-US" sz="1200" b="1" dirty="0">
                <a:solidFill>
                  <a:srgbClr val="000000"/>
                </a:solidFill>
                <a:latin typeface="SAS Monospace" pitchFamily="49" charset="0"/>
              </a:rPr>
              <a:t>‚IL              ‚IL              ‚Israel                                  ‚</a:t>
            </a:r>
          </a:p>
          <a:p>
            <a:r>
              <a:rPr lang="en-US" sz="1200" b="1" dirty="0">
                <a:solidFill>
                  <a:srgbClr val="000000"/>
                </a:solidFill>
                <a:latin typeface="SAS Monospace" pitchFamily="49" charset="0"/>
              </a:rPr>
              <a:t>‚TR              ‚TR              ‚Turkey                                  ‚</a:t>
            </a:r>
          </a:p>
          <a:p>
            <a:r>
              <a:rPr lang="en-US" sz="1200" b="1" dirty="0">
                <a:solidFill>
                  <a:srgbClr val="000000"/>
                </a:solidFill>
                <a:latin typeface="SAS Monospace" pitchFamily="49" charset="0"/>
              </a:rPr>
              <a:t>‚US              ‚US              ‚United States                           ‚</a:t>
            </a:r>
          </a:p>
          <a:p>
            <a:r>
              <a:rPr lang="en-US" sz="1200" b="1" dirty="0">
                <a:solidFill>
                  <a:srgbClr val="000000"/>
                </a:solidFill>
                <a:latin typeface="SAS Monospace" pitchFamily="49" charset="0"/>
              </a:rPr>
              <a:t>‚ZA              ‚ZA              ‚South Africa                            ‚</a:t>
            </a:r>
          </a:p>
          <a:p>
            <a:r>
              <a:rPr lang="en-US" sz="1200" b="1" dirty="0">
                <a:solidFill>
                  <a:srgbClr val="000000"/>
                </a:solidFill>
                <a:latin typeface="SAS Monospace" pitchFamily="49" charset="0"/>
              </a:rPr>
              <a:t>Šƒƒƒƒƒƒƒƒƒƒƒƒƒƒƒƒ‹ƒƒƒƒƒƒƒƒƒƒƒƒƒƒƒƒ‹ƒƒƒƒƒƒƒƒƒƒƒƒƒƒƒƒƒƒƒƒƒƒƒƒƒƒƒƒƒƒƒƒƒƒƒƒƒƒƒƒŒ</a:t>
            </a:r>
          </a:p>
        </p:txBody>
      </p:sp>
      <p:sp>
        <p:nvSpPr>
          <p:cNvPr id="2" name="Rectangle 1"/>
          <p:cNvSpPr/>
          <p:nvPr>
            <p:custDataLst>
              <p:tags r:id="rId1"/>
            </p:custDataLst>
          </p:nvPr>
        </p:nvSpPr>
        <p:spPr bwMode="auto">
          <a:xfrm>
            <a:off x="6817551" y="1993900"/>
            <a:ext cx="10954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241939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Nesting Formats</a:t>
            </a:r>
          </a:p>
        </p:txBody>
      </p:sp>
      <p:sp>
        <p:nvSpPr>
          <p:cNvPr id="19459" name="Rectangle 3"/>
          <p:cNvSpPr>
            <a:spLocks noGrp="1" noChangeArrowheads="1"/>
          </p:cNvSpPr>
          <p:nvPr>
            <p:ph idx="1"/>
          </p:nvPr>
        </p:nvSpPr>
        <p:spPr/>
        <p:txBody>
          <a:bodyPr/>
          <a:lstStyle/>
          <a:p>
            <a:pPr eaLnBrk="1" hangingPunct="1"/>
            <a:r>
              <a:rPr lang="en-US" dirty="0"/>
              <a:t>In the VALUE statement, you can specify that the format use a second format as the formatted value.</a:t>
            </a:r>
          </a:p>
          <a:p>
            <a:pPr eaLnBrk="1" hangingPunct="1">
              <a:spcBef>
                <a:spcPts val="600"/>
              </a:spcBef>
            </a:pPr>
            <a:r>
              <a:rPr lang="en-US" dirty="0"/>
              <a:t>Enclose the format name in square brackets:</a:t>
            </a:r>
          </a:p>
          <a:p>
            <a:pPr eaLnBrk="1" hangingPunct="1"/>
            <a:endParaRPr lang="en-US" dirty="0"/>
          </a:p>
        </p:txBody>
      </p:sp>
      <p:sp>
        <p:nvSpPr>
          <p:cNvPr id="19460" name="Text Box 9"/>
          <p:cNvSpPr txBox="1">
            <a:spLocks noChangeArrowheads="1"/>
          </p:cNvSpPr>
          <p:nvPr/>
        </p:nvSpPr>
        <p:spPr bwMode="auto">
          <a:xfrm>
            <a:off x="7935779"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p210d01</a:t>
            </a:r>
          </a:p>
        </p:txBody>
      </p:sp>
      <p:sp>
        <p:nvSpPr>
          <p:cNvPr id="19462" name="TextBox 12"/>
          <p:cNvSpPr txBox="1">
            <a:spLocks noChangeArrowheads="1"/>
          </p:cNvSpPr>
          <p:nvPr/>
        </p:nvSpPr>
        <p:spPr bwMode="auto">
          <a:xfrm>
            <a:off x="685800" y="2819400"/>
            <a:ext cx="7772400" cy="1435265"/>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err="1">
                <a:latin typeface="Courier New" pitchFamily="49" charset="0"/>
              </a:rPr>
              <a:t>proc</a:t>
            </a:r>
            <a:r>
              <a:rPr lang="en-US" b="1" dirty="0">
                <a:latin typeface="Courier New" pitchFamily="49" charset="0"/>
              </a:rPr>
              <a:t> format library=</a:t>
            </a:r>
            <a:r>
              <a:rPr lang="en-US" b="1" dirty="0" err="1">
                <a:latin typeface="Courier New" pitchFamily="49" charset="0"/>
              </a:rPr>
              <a:t>orion.MyFmts</a:t>
            </a:r>
            <a:r>
              <a:rPr lang="en-US" b="1" dirty="0">
                <a:latin typeface="Courier New" pitchFamily="49" charset="0"/>
              </a:rPr>
              <a:t>;</a:t>
            </a:r>
          </a:p>
          <a:p>
            <a:pPr>
              <a:lnSpc>
                <a:spcPct val="85000"/>
              </a:lnSpc>
            </a:pPr>
            <a:r>
              <a:rPr lang="en-US" b="1" dirty="0">
                <a:latin typeface="Courier New" pitchFamily="49" charset="0"/>
              </a:rPr>
              <a:t>   value $extra ' '='Unknown'</a:t>
            </a:r>
          </a:p>
          <a:p>
            <a:pPr>
              <a:lnSpc>
                <a:spcPct val="85000"/>
              </a:lnSpc>
            </a:pPr>
            <a:r>
              <a:rPr lang="en-US" b="1" dirty="0">
                <a:latin typeface="Courier New" pitchFamily="49" charset="0"/>
              </a:rPr>
              <a:t>                other=[$country30.];</a:t>
            </a:r>
          </a:p>
          <a:p>
            <a:pPr>
              <a:lnSpc>
                <a:spcPct val="85000"/>
              </a:lnSpc>
            </a:pPr>
            <a:r>
              <a:rPr lang="en-US" b="1" dirty="0">
                <a:latin typeface="Courier New" pitchFamily="49" charset="0"/>
              </a:rPr>
              <a:t>run;</a:t>
            </a:r>
          </a:p>
        </p:txBody>
      </p:sp>
      <p:sp>
        <p:nvSpPr>
          <p:cNvPr id="11" name="Rectangle 104"/>
          <p:cNvSpPr>
            <a:spLocks noChangeArrowheads="1"/>
          </p:cNvSpPr>
          <p:nvPr>
            <p:custDataLst>
              <p:tags r:id="rId1"/>
            </p:custDataLst>
          </p:nvPr>
        </p:nvSpPr>
        <p:spPr bwMode="auto">
          <a:xfrm>
            <a:off x="3689192" y="3540359"/>
            <a:ext cx="3698720" cy="30670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 name="TextBox 1"/>
          <p:cNvSpPr txBox="1"/>
          <p:nvPr/>
        </p:nvSpPr>
        <p:spPr bwMode="auto">
          <a:xfrm>
            <a:off x="4624335" y="3977289"/>
            <a:ext cx="2763577"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i="1" dirty="0">
                <a:solidFill>
                  <a:srgbClr val="000000"/>
                </a:solidFill>
              </a:rPr>
              <a:t>value</a:t>
            </a:r>
            <a:r>
              <a:rPr lang="en-US" sz="2000" b="1" dirty="0">
                <a:solidFill>
                  <a:srgbClr val="000000"/>
                </a:solidFill>
              </a:rPr>
              <a:t>=</a:t>
            </a:r>
            <a:r>
              <a:rPr lang="en-US" sz="2000" dirty="0">
                <a:solidFill>
                  <a:srgbClr val="000000"/>
                </a:solidFill>
              </a:rPr>
              <a:t>[</a:t>
            </a:r>
            <a:r>
              <a:rPr lang="en-US" sz="2000" i="1" dirty="0">
                <a:solidFill>
                  <a:srgbClr val="000000"/>
                </a:solidFill>
              </a:rPr>
              <a:t>existing-format</a:t>
            </a:r>
            <a:r>
              <a:rPr lang="en-US" sz="2000" dirty="0">
                <a:solidFill>
                  <a:srgbClr val="000000"/>
                </a:solidFill>
              </a:rPr>
              <a:t>]</a:t>
            </a:r>
          </a:p>
        </p:txBody>
      </p:sp>
    </p:spTree>
    <p:extLst>
      <p:ext uri="{BB962C8B-B14F-4D97-AF65-F5344CB8AC3E}">
        <p14:creationId xmlns:p14="http://schemas.microsoft.com/office/powerpoint/2010/main" val="138241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emoTitle"/>
          <p:cNvSpPr>
            <a:spLocks noGrp="1"/>
          </p:cNvSpPr>
          <p:nvPr>
            <p:ph type="title"/>
          </p:nvPr>
        </p:nvSpPr>
        <p:spPr>
          <a:xfrm>
            <a:off x="2197100" y="1466850"/>
            <a:ext cx="4895850" cy="596900"/>
          </a:xfrm>
        </p:spPr>
        <p:txBody>
          <a:bodyPr/>
          <a:lstStyle/>
          <a:p>
            <a:pPr eaLnBrk="1" hangingPunct="1"/>
            <a:r>
              <a:rPr lang="en-US" dirty="0">
                <a:solidFill>
                  <a:srgbClr val="0070C0"/>
                </a:solidFill>
              </a:rPr>
              <a:t>Using a Control Data Set to Create a Format</a:t>
            </a:r>
          </a:p>
        </p:txBody>
      </p:sp>
      <p:pic>
        <p:nvPicPr>
          <p:cNvPr id="8195" name="Picture 3" descr="C:\Users\kaperk\Desktop\CDS_slides\PNG\dem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309688"/>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DemoText"/>
          <p:cNvSpPr txBox="1">
            <a:spLocks/>
          </p:cNvSpPr>
          <p:nvPr/>
        </p:nvSpPr>
        <p:spPr bwMode="auto">
          <a:xfrm>
            <a:off x="2227263" y="2919413"/>
            <a:ext cx="5053012"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lnSpc>
                <a:spcPts val="2600"/>
              </a:lnSpc>
              <a:spcBef>
                <a:spcPct val="0"/>
              </a:spcBef>
              <a:spcAft>
                <a:spcPct val="0"/>
              </a:spcAft>
              <a:buClr>
                <a:srgbClr val="000000"/>
              </a:buClr>
            </a:pPr>
            <a:r>
              <a:rPr lang="en-US" dirty="0">
                <a:solidFill>
                  <a:srgbClr val="000000"/>
                </a:solidFill>
                <a:latin typeface="Arial" pitchFamily="34" charset="0"/>
                <a:ea typeface="MS PGothic" pitchFamily="34" charset="-128"/>
              </a:rPr>
              <a:t>This demonstration </a:t>
            </a:r>
            <a:r>
              <a:rPr lang="en-US" dirty="0">
                <a:solidFill>
                  <a:srgbClr val="000000"/>
                </a:solidFill>
                <a:latin typeface="Arial  "/>
                <a:ea typeface="MS PGothic" pitchFamily="34" charset="-128"/>
              </a:rPr>
              <a:t>illustrates </a:t>
            </a:r>
            <a:r>
              <a:rPr lang="en-US" dirty="0">
                <a:latin typeface="Arial  "/>
              </a:rPr>
              <a:t>creating a format using a control data set, documenting the format, and using it as a lookup table</a:t>
            </a:r>
            <a:r>
              <a:rPr lang="en-US" dirty="0">
                <a:solidFill>
                  <a:srgbClr val="000000"/>
                </a:solidFill>
                <a:latin typeface="Arial  "/>
                <a:ea typeface="MS PGothic" pitchFamily="34" charset="-128"/>
              </a:rPr>
              <a:t>.</a:t>
            </a:r>
            <a:br>
              <a:rPr lang="en-US" dirty="0">
                <a:solidFill>
                  <a:srgbClr val="000000"/>
                </a:solidFill>
                <a:latin typeface="Arial  "/>
                <a:ea typeface="MS PGothic" pitchFamily="34" charset="-128"/>
              </a:rPr>
            </a:br>
            <a:endParaRPr lang="en-US" dirty="0">
              <a:solidFill>
                <a:srgbClr val="000000"/>
              </a:solidFill>
              <a:latin typeface="Arial  "/>
              <a:ea typeface="MS PGothic" pitchFamily="34" charset="-128"/>
            </a:endParaRPr>
          </a:p>
        </p:txBody>
      </p:sp>
      <p:pic>
        <p:nvPicPr>
          <p:cNvPr id="8197" name="Picture 6" descr="C:\Users\kaperk\Desktop\CDS_slides\PNG\blank_strip.png"/>
          <p:cNvPicPr>
            <a:picLocks noChangeAspect="1" noChangeArrowheads="1"/>
          </p:cNvPicPr>
          <p:nvPr/>
        </p:nvPicPr>
        <p:blipFill>
          <a:blip r:embed="rId4">
            <a:extLst>
              <a:ext uri="{28A0092B-C50C-407E-A947-70E740481C1C}">
                <a14:useLocalDpi xmlns:a14="http://schemas.microsoft.com/office/drawing/2010/main" val="0"/>
              </a:ext>
            </a:extLst>
          </a:blip>
          <a:srcRect l="8185" t="12370" r="-19395" b="-720"/>
          <a:stretch>
            <a:fillRect/>
          </a:stretch>
        </p:blipFill>
        <p:spPr bwMode="auto">
          <a:xfrm>
            <a:off x="2227263" y="249078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7935779"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p210d01</a:t>
            </a:r>
          </a:p>
        </p:txBody>
      </p:sp>
    </p:spTree>
    <p:custDataLst>
      <p:tags r:id="rId1"/>
    </p:custDataLst>
    <p:extLst>
      <p:ext uri="{BB962C8B-B14F-4D97-AF65-F5344CB8AC3E}">
        <p14:creationId xmlns:p14="http://schemas.microsoft.com/office/powerpoint/2010/main" val="87983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Objectives</a:t>
            </a:r>
          </a:p>
        </p:txBody>
      </p:sp>
      <p:sp>
        <p:nvSpPr>
          <p:cNvPr id="9219" name="Rectangle 3"/>
          <p:cNvSpPr>
            <a:spLocks noGrp="1" noChangeArrowheads="1"/>
          </p:cNvSpPr>
          <p:nvPr>
            <p:ph idx="1"/>
          </p:nvPr>
        </p:nvSpPr>
        <p:spPr/>
        <p:txBody>
          <a:bodyPr/>
          <a:lstStyle/>
          <a:p>
            <a:pPr lvl="1"/>
            <a:r>
              <a:rPr lang="en-US" dirty="0"/>
              <a:t>Create formats from SAS data sets.</a:t>
            </a:r>
          </a:p>
          <a:p>
            <a:pPr lvl="1" eaLnBrk="1" hangingPunct="1"/>
            <a:r>
              <a:rPr lang="en-US" dirty="0"/>
              <a:t>Create permanent formats.</a:t>
            </a:r>
          </a:p>
          <a:p>
            <a:pPr lvl="1" eaLnBrk="1" hangingPunct="1"/>
            <a:r>
              <a:rPr lang="en-US" dirty="0"/>
              <a:t>Access permanent formats.</a:t>
            </a:r>
          </a:p>
          <a:p>
            <a:pPr lvl="1" eaLnBrk="1" hangingPunct="1"/>
            <a:r>
              <a:rPr lang="en-US" dirty="0"/>
              <a:t>Maintain formats.</a:t>
            </a:r>
          </a:p>
        </p:txBody>
      </p:sp>
    </p:spTree>
    <p:extLst>
      <p:ext uri="{BB962C8B-B14F-4D97-AF65-F5344CB8AC3E}">
        <p14:creationId xmlns:p14="http://schemas.microsoft.com/office/powerpoint/2010/main" val="360875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Business Scenario</a:t>
            </a:r>
          </a:p>
        </p:txBody>
      </p:sp>
      <p:sp>
        <p:nvSpPr>
          <p:cNvPr id="12291" name="Rectangle 3"/>
          <p:cNvSpPr>
            <a:spLocks noGrp="1" noChangeArrowheads="1"/>
          </p:cNvSpPr>
          <p:nvPr>
            <p:ph idx="1"/>
          </p:nvPr>
        </p:nvSpPr>
        <p:spPr>
          <a:xfrm>
            <a:off x="685800" y="1051719"/>
            <a:ext cx="7848600" cy="4264025"/>
          </a:xfrm>
        </p:spPr>
        <p:txBody>
          <a:bodyPr/>
          <a:lstStyle/>
          <a:p>
            <a:pPr eaLnBrk="1" hangingPunct="1">
              <a:spcBef>
                <a:spcPct val="0"/>
              </a:spcBef>
            </a:pPr>
            <a:r>
              <a:rPr lang="en-US" dirty="0"/>
              <a:t>Use the permanent format </a:t>
            </a:r>
            <a:r>
              <a:rPr lang="en-US" b="1" dirty="0"/>
              <a:t>$country </a:t>
            </a:r>
            <a:r>
              <a:rPr lang="en-US" dirty="0"/>
              <a:t>to specify country names instead of country codes in the reports.</a:t>
            </a:r>
          </a:p>
        </p:txBody>
      </p:sp>
      <p:sp>
        <p:nvSpPr>
          <p:cNvPr id="4" name="TextBox 3"/>
          <p:cNvSpPr txBox="1"/>
          <p:nvPr/>
        </p:nvSpPr>
        <p:spPr>
          <a:xfrm>
            <a:off x="536715" y="2014332"/>
            <a:ext cx="4133915" cy="1656864"/>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latin typeface="SAS Monospace"/>
              </a:rPr>
              <a:t>Country    Population	</a:t>
            </a:r>
            <a:r>
              <a:rPr lang="en-US" sz="1600" b="1" dirty="0" err="1">
                <a:latin typeface="SAS Monospace"/>
              </a:rPr>
              <a:t>Country_ID</a:t>
            </a:r>
            <a:endParaRPr lang="en-US" sz="1600" b="1" dirty="0">
              <a:latin typeface="SAS Monospace"/>
            </a:endParaRPr>
          </a:p>
          <a:p>
            <a:endParaRPr lang="en-US" sz="1600" b="1" dirty="0">
              <a:latin typeface="SAS Monospace"/>
            </a:endParaRPr>
          </a:p>
          <a:p>
            <a:r>
              <a:rPr lang="en-US" sz="1600" b="1" dirty="0">
                <a:latin typeface="SAS Monospace"/>
              </a:rPr>
              <a:t>AU         20,000,000	       160</a:t>
            </a:r>
          </a:p>
          <a:p>
            <a:r>
              <a:rPr lang="en-US" sz="1600" b="1" dirty="0">
                <a:latin typeface="SAS Monospace"/>
              </a:rPr>
              <a:t>CA                  .	       260</a:t>
            </a:r>
          </a:p>
          <a:p>
            <a:r>
              <a:rPr lang="en-US" sz="1600" b="1" dirty="0">
                <a:latin typeface="SAS Monospace"/>
              </a:rPr>
              <a:t>DE         80,000,000	       394</a:t>
            </a:r>
          </a:p>
          <a:p>
            <a:r>
              <a:rPr lang="en-US" sz="1600" b="1" dirty="0">
                <a:latin typeface="SAS Monospace"/>
              </a:rPr>
              <a:t>IL          5,000,000	       475</a:t>
            </a:r>
          </a:p>
        </p:txBody>
      </p:sp>
      <p:sp>
        <p:nvSpPr>
          <p:cNvPr id="13" name="TextBox 12"/>
          <p:cNvSpPr txBox="1"/>
          <p:nvPr/>
        </p:nvSpPr>
        <p:spPr>
          <a:xfrm>
            <a:off x="3962400" y="4986134"/>
            <a:ext cx="4320363" cy="1656864"/>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latin typeface="SAS Monospace"/>
              </a:rPr>
              <a:t>Country     Population	 </a:t>
            </a:r>
            <a:r>
              <a:rPr lang="en-US" sz="1600" b="1" dirty="0" err="1">
                <a:latin typeface="SAS Monospace"/>
              </a:rPr>
              <a:t>Country_ID</a:t>
            </a:r>
            <a:endParaRPr lang="en-US" sz="1600" b="1" dirty="0">
              <a:latin typeface="SAS Monospace"/>
            </a:endParaRPr>
          </a:p>
          <a:p>
            <a:endParaRPr lang="en-US" sz="1600" b="1" dirty="0">
              <a:latin typeface="SAS Monospace"/>
            </a:endParaRPr>
          </a:p>
          <a:p>
            <a:r>
              <a:rPr lang="en-US" sz="1600" b="1" dirty="0">
                <a:latin typeface="SAS Monospace"/>
              </a:rPr>
              <a:t>Australia   20,000,000	       160</a:t>
            </a:r>
          </a:p>
          <a:p>
            <a:r>
              <a:rPr lang="en-US" sz="1600" b="1" dirty="0">
                <a:latin typeface="SAS Monospace"/>
              </a:rPr>
              <a:t>Canada               .	       260</a:t>
            </a:r>
          </a:p>
          <a:p>
            <a:r>
              <a:rPr lang="en-US" sz="1600" b="1" dirty="0">
                <a:latin typeface="SAS Monospace"/>
              </a:rPr>
              <a:t>Germany     80,000,000	       394</a:t>
            </a:r>
          </a:p>
          <a:p>
            <a:r>
              <a:rPr lang="en-US" sz="1600" b="1" dirty="0">
                <a:latin typeface="SAS Monospace"/>
              </a:rPr>
              <a:t>Israel       5,000,000	       475</a:t>
            </a:r>
          </a:p>
        </p:txBody>
      </p:sp>
      <p:pic>
        <p:nvPicPr>
          <p:cNvPr id="1027" name="Picture 3" descr="\\sashq\root\dept\PSD\GRAPHICS\Illustrations\Arrows\arrow_swoop_rt_2_noShadow.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9669" y="2359195"/>
            <a:ext cx="804352" cy="9671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custDataLst>
              <p:tags r:id="rId1"/>
            </p:custDataLst>
          </p:nvPr>
        </p:nvSpPr>
        <p:spPr bwMode="auto">
          <a:xfrm>
            <a:off x="625615" y="2590199"/>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625615" y="2834039"/>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3"/>
            </p:custDataLst>
          </p:nvPr>
        </p:nvSpPr>
        <p:spPr bwMode="auto">
          <a:xfrm>
            <a:off x="625615" y="3077879"/>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8" name="Rectangle 7"/>
          <p:cNvSpPr/>
          <p:nvPr>
            <p:custDataLst>
              <p:tags r:id="rId4"/>
            </p:custDataLst>
          </p:nvPr>
        </p:nvSpPr>
        <p:spPr bwMode="auto">
          <a:xfrm>
            <a:off x="625615" y="3321719"/>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5"/>
            </p:custDataLst>
          </p:nvPr>
        </p:nvSpPr>
        <p:spPr bwMode="auto">
          <a:xfrm>
            <a:off x="4051300" y="5551362"/>
            <a:ext cx="10859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9" name="Rectangle 8"/>
          <p:cNvSpPr/>
          <p:nvPr>
            <p:custDataLst>
              <p:tags r:id="rId6"/>
            </p:custDataLst>
          </p:nvPr>
        </p:nvSpPr>
        <p:spPr bwMode="auto">
          <a:xfrm>
            <a:off x="4051300" y="5795202"/>
            <a:ext cx="7239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0" name="Rectangle 9"/>
          <p:cNvSpPr/>
          <p:nvPr>
            <p:custDataLst>
              <p:tags r:id="rId7"/>
            </p:custDataLst>
          </p:nvPr>
        </p:nvSpPr>
        <p:spPr bwMode="auto">
          <a:xfrm>
            <a:off x="4051300" y="6039042"/>
            <a:ext cx="8446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1" name="Rectangle 10"/>
          <p:cNvSpPr/>
          <p:nvPr>
            <p:custDataLst>
              <p:tags r:id="rId8"/>
            </p:custDataLst>
          </p:nvPr>
        </p:nvSpPr>
        <p:spPr bwMode="auto">
          <a:xfrm>
            <a:off x="4051300" y="6282888"/>
            <a:ext cx="7239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5" name="Text Box 20"/>
          <p:cNvSpPr txBox="1">
            <a:spLocks noChangeArrowheads="1"/>
          </p:cNvSpPr>
          <p:nvPr/>
        </p:nvSpPr>
        <p:spPr bwMode="auto">
          <a:xfrm>
            <a:off x="4965491" y="3142027"/>
            <a:ext cx="21955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err="1">
                <a:latin typeface="Arial"/>
              </a:rPr>
              <a:t>orion.MyFmts</a:t>
            </a:r>
            <a:endParaRPr lang="en-US" b="1" dirty="0">
              <a:latin typeface="Arial"/>
            </a:endParaRPr>
          </a:p>
        </p:txBody>
      </p:sp>
      <p:pic>
        <p:nvPicPr>
          <p:cNvPr id="16" name="Picture 5" descr="L:\graphics\SAS_catalog-entr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4665" y="3583076"/>
            <a:ext cx="1292108" cy="11668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sashq\root\dept\PSD\GRAPHICS\Illustrations\Arrows\arrow_swoop_rt_2_noShadow.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2568" y="3982584"/>
            <a:ext cx="804352" cy="96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88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Using Formats</a:t>
            </a:r>
          </a:p>
        </p:txBody>
      </p:sp>
      <p:sp>
        <p:nvSpPr>
          <p:cNvPr id="27651" name="Rectangle 3"/>
          <p:cNvSpPr>
            <a:spLocks noGrp="1" noChangeArrowheads="1"/>
          </p:cNvSpPr>
          <p:nvPr>
            <p:ph idx="1"/>
          </p:nvPr>
        </p:nvSpPr>
        <p:spPr/>
        <p:txBody>
          <a:bodyPr/>
          <a:lstStyle/>
          <a:p>
            <a:pPr eaLnBrk="1" hangingPunct="1"/>
            <a:r>
              <a:rPr lang="en-US" dirty="0"/>
              <a:t>By default, when a format is referenced, SAS does the following:</a:t>
            </a:r>
          </a:p>
          <a:p>
            <a:pPr lvl="1" eaLnBrk="1" hangingPunct="1"/>
            <a:r>
              <a:rPr lang="en-US" dirty="0"/>
              <a:t>searches formats supplied by SAS</a:t>
            </a:r>
          </a:p>
          <a:p>
            <a:pPr lvl="1" eaLnBrk="1" hangingPunct="1"/>
            <a:r>
              <a:rPr lang="en-US" dirty="0"/>
              <a:t>searches </a:t>
            </a:r>
            <a:r>
              <a:rPr lang="en-US" b="1" dirty="0" err="1"/>
              <a:t>work.formats</a:t>
            </a:r>
            <a:endParaRPr lang="en-US" b="1" dirty="0"/>
          </a:p>
          <a:p>
            <a:pPr lvl="1" eaLnBrk="1" hangingPunct="1"/>
            <a:r>
              <a:rPr lang="en-US" dirty="0"/>
              <a:t>writes an error to the log if the format is not found</a:t>
            </a:r>
          </a:p>
        </p:txBody>
      </p:sp>
      <p:grpSp>
        <p:nvGrpSpPr>
          <p:cNvPr id="3" name="Group 2"/>
          <p:cNvGrpSpPr/>
          <p:nvPr/>
        </p:nvGrpSpPr>
        <p:grpSpPr>
          <a:xfrm>
            <a:off x="1474705" y="3148162"/>
            <a:ext cx="6095676" cy="3404488"/>
            <a:chOff x="1474705" y="2551814"/>
            <a:chExt cx="6095676" cy="3404488"/>
          </a:xfrm>
        </p:grpSpPr>
        <p:pic>
          <p:nvPicPr>
            <p:cNvPr id="17" name="Picture 2" descr="L:\graphics\background_blue_haze_horiz_wider_ligh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05" y="2551814"/>
              <a:ext cx="6095676" cy="3404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SAS_catalogentries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1788" y="4187656"/>
              <a:ext cx="9604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SAS_catalogentries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1788" y="3183165"/>
              <a:ext cx="960437"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5"/>
            <p:cNvSpPr txBox="1">
              <a:spLocks noChangeArrowheads="1"/>
            </p:cNvSpPr>
            <p:nvPr/>
          </p:nvSpPr>
          <p:spPr bwMode="auto">
            <a:xfrm>
              <a:off x="1984425" y="3362553"/>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800" b="1" dirty="0">
                  <a:solidFill>
                    <a:srgbClr val="FF0000"/>
                  </a:solidFill>
                </a:rPr>
                <a:t>1</a:t>
              </a:r>
            </a:p>
          </p:txBody>
        </p:sp>
        <p:sp>
          <p:nvSpPr>
            <p:cNvPr id="22" name="TextBox 13"/>
            <p:cNvSpPr txBox="1">
              <a:spLocks noChangeArrowheads="1"/>
            </p:cNvSpPr>
            <p:nvPr/>
          </p:nvSpPr>
          <p:spPr bwMode="auto">
            <a:xfrm>
              <a:off x="1984425" y="4365059"/>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800" b="1" dirty="0">
                  <a:solidFill>
                    <a:srgbClr val="FF0000"/>
                  </a:solidFill>
                </a:rPr>
                <a:t>2</a:t>
              </a:r>
            </a:p>
          </p:txBody>
        </p:sp>
        <p:sp>
          <p:nvSpPr>
            <p:cNvPr id="23" name="TextBox 14"/>
            <p:cNvSpPr txBox="1">
              <a:spLocks noChangeArrowheads="1"/>
            </p:cNvSpPr>
            <p:nvPr/>
          </p:nvSpPr>
          <p:spPr bwMode="auto">
            <a:xfrm>
              <a:off x="3402743" y="3423175"/>
              <a:ext cx="3991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formats supplied by SAS</a:t>
              </a:r>
            </a:p>
          </p:txBody>
        </p:sp>
        <p:sp>
          <p:nvSpPr>
            <p:cNvPr id="24" name="TextBox 14"/>
            <p:cNvSpPr txBox="1">
              <a:spLocks noChangeArrowheads="1"/>
            </p:cNvSpPr>
            <p:nvPr/>
          </p:nvSpPr>
          <p:spPr bwMode="auto">
            <a:xfrm>
              <a:off x="3402743" y="4450610"/>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work.formats</a:t>
              </a:r>
              <a:endParaRPr lang="en-US" sz="2400" b="1" dirty="0"/>
            </a:p>
          </p:txBody>
        </p:sp>
        <p:pic>
          <p:nvPicPr>
            <p:cNvPr id="33" name="Picture 3" descr="L:\graphics\arrow_down_big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756" y="3903221"/>
              <a:ext cx="387738" cy="4777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03002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10.02 Short </a:t>
            </a:r>
            <a:r>
              <a:rPr lang="en-US" dirty="0"/>
              <a:t>Answer Poll</a:t>
            </a:r>
          </a:p>
        </p:txBody>
      </p:sp>
      <p:sp>
        <p:nvSpPr>
          <p:cNvPr id="3075" name="Rectangle 5"/>
          <p:cNvSpPr>
            <a:spLocks noGrp="1" noChangeArrowheads="1"/>
          </p:cNvSpPr>
          <p:nvPr>
            <p:ph idx="1"/>
          </p:nvPr>
        </p:nvSpPr>
        <p:spPr/>
        <p:txBody>
          <a:bodyPr/>
          <a:lstStyle/>
          <a:p>
            <a:r>
              <a:rPr lang="en-US" dirty="0"/>
              <a:t>Submit the program </a:t>
            </a:r>
            <a:r>
              <a:rPr lang="en-US" b="1" dirty="0"/>
              <a:t>p210a01</a:t>
            </a:r>
            <a:r>
              <a:rPr lang="en-US" dirty="0"/>
              <a:t>. </a:t>
            </a:r>
          </a:p>
          <a:p>
            <a:r>
              <a:rPr lang="en-US" dirty="0"/>
              <a:t>What error messages do you see in the SAS log?</a:t>
            </a:r>
          </a:p>
          <a:p>
            <a:pPr marL="0" indent="0"/>
            <a:endParaRPr lang="en-US" dirty="0"/>
          </a:p>
        </p:txBody>
      </p:sp>
      <p:sp>
        <p:nvSpPr>
          <p:cNvPr id="4" name="Rectangle 4"/>
          <p:cNvSpPr>
            <a:spLocks noChangeArrowheads="1"/>
          </p:cNvSpPr>
          <p:nvPr/>
        </p:nvSpPr>
        <p:spPr bwMode="auto">
          <a:xfrm>
            <a:off x="685800" y="2133600"/>
            <a:ext cx="7772400" cy="3019425"/>
          </a:xfrm>
          <a:prstGeom prst="rect">
            <a:avLst/>
          </a:prstGeom>
          <a:solidFill>
            <a:srgbClr val="FFFFFF"/>
          </a:solidFill>
          <a:ln w="38100">
            <a:solidFill>
              <a:schemeClr val="tx2"/>
            </a:solidFill>
            <a:miter lim="800000"/>
            <a:headEnd type="none" w="med" len="lg"/>
            <a:tailEnd type="none" w="med" len="lg"/>
          </a:ln>
        </p:spPr>
        <p:txBody>
          <a:bodyPr lIns="88900" tIns="88900" rIns="266700" bIns="88900" anchor="ctr">
            <a:spAutoFit/>
          </a:bodyPr>
          <a:lstStyle/>
          <a:p>
            <a:pPr>
              <a:lnSpc>
                <a:spcPct val="85000"/>
              </a:lnSpc>
            </a:pPr>
            <a:r>
              <a:rPr lang="en-US" b="1" dirty="0">
                <a:latin typeface="Courier New" pitchFamily="49" charset="0"/>
              </a:rPr>
              <a:t>data customers;</a:t>
            </a:r>
          </a:p>
          <a:p>
            <a:pPr>
              <a:lnSpc>
                <a:spcPct val="85000"/>
              </a:lnSpc>
            </a:pPr>
            <a:r>
              <a:rPr lang="en-US" b="1" dirty="0">
                <a:latin typeface="Courier New" pitchFamily="49" charset="0"/>
              </a:rPr>
              <a:t>   set </a:t>
            </a:r>
            <a:r>
              <a:rPr lang="en-US" b="1" dirty="0" err="1">
                <a:latin typeface="Courier New" pitchFamily="49" charset="0"/>
              </a:rPr>
              <a:t>orion.customer</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Country_Name</a:t>
            </a:r>
            <a:r>
              <a:rPr lang="en-US" b="1" dirty="0">
                <a:latin typeface="Courier New" pitchFamily="49" charset="0"/>
              </a:rPr>
              <a:t>=put(</a:t>
            </a:r>
            <a:r>
              <a:rPr lang="en-US" b="1" dirty="0" err="1">
                <a:latin typeface="Courier New" pitchFamily="49" charset="0"/>
              </a:rPr>
              <a:t>Country,$country</a:t>
            </a:r>
            <a:r>
              <a:rPr lang="en-US" b="1" dirty="0">
                <a:latin typeface="Courier New" pitchFamily="49" charset="0"/>
              </a:rPr>
              <a:t>.);</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err="1">
                <a:latin typeface="Courier New" pitchFamily="49" charset="0"/>
              </a:rPr>
              <a:t>proc</a:t>
            </a:r>
            <a:r>
              <a:rPr lang="en-US" b="1" dirty="0">
                <a:latin typeface="Courier New" pitchFamily="49" charset="0"/>
              </a:rPr>
              <a:t> </a:t>
            </a:r>
            <a:r>
              <a:rPr lang="en-US" b="1" dirty="0" err="1">
                <a:latin typeface="Courier New" pitchFamily="49" charset="0"/>
              </a:rPr>
              <a:t>freq</a:t>
            </a:r>
            <a:r>
              <a:rPr lang="en-US" b="1" dirty="0">
                <a:latin typeface="Courier New" pitchFamily="49" charset="0"/>
              </a:rPr>
              <a:t> data=</a:t>
            </a:r>
            <a:r>
              <a:rPr lang="en-US" b="1" dirty="0" err="1">
                <a:latin typeface="Courier New" pitchFamily="49" charset="0"/>
              </a:rPr>
              <a:t>orion.employee_addresses</a:t>
            </a:r>
            <a:r>
              <a:rPr lang="en-US" b="1" dirty="0">
                <a:latin typeface="Courier New" pitchFamily="49" charset="0"/>
              </a:rPr>
              <a:t>;</a:t>
            </a:r>
          </a:p>
          <a:p>
            <a:pPr>
              <a:lnSpc>
                <a:spcPct val="85000"/>
              </a:lnSpc>
            </a:pPr>
            <a:r>
              <a:rPr lang="en-US" b="1" dirty="0">
                <a:latin typeface="Courier New" pitchFamily="49" charset="0"/>
              </a:rPr>
              <a:t>   tables Country;</a:t>
            </a:r>
          </a:p>
          <a:p>
            <a:pPr>
              <a:lnSpc>
                <a:spcPct val="85000"/>
              </a:lnSpc>
            </a:pPr>
            <a:r>
              <a:rPr lang="en-US" b="1" dirty="0">
                <a:latin typeface="Courier New" pitchFamily="49" charset="0"/>
              </a:rPr>
              <a:t>   format Country $extra.;</a:t>
            </a:r>
          </a:p>
          <a:p>
            <a:pPr>
              <a:lnSpc>
                <a:spcPct val="85000"/>
              </a:lnSpc>
            </a:pPr>
            <a:r>
              <a:rPr lang="en-US" b="1" dirty="0">
                <a:latin typeface="Courier New" pitchFamily="49" charset="0"/>
              </a:rPr>
              <a:t>run;</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10.02 Short </a:t>
            </a:r>
            <a:r>
              <a:rPr lang="en-US" dirty="0"/>
              <a:t>Answer Poll – Correct Answer</a:t>
            </a:r>
          </a:p>
        </p:txBody>
      </p:sp>
      <p:sp>
        <p:nvSpPr>
          <p:cNvPr id="3075" name="Rectangle 5"/>
          <p:cNvSpPr>
            <a:spLocks noGrp="1" noChangeArrowheads="1"/>
          </p:cNvSpPr>
          <p:nvPr>
            <p:ph idx="1"/>
          </p:nvPr>
        </p:nvSpPr>
        <p:spPr/>
        <p:txBody>
          <a:bodyPr/>
          <a:lstStyle/>
          <a:p>
            <a:r>
              <a:rPr lang="en-US" dirty="0"/>
              <a:t>Submit the program </a:t>
            </a:r>
            <a:r>
              <a:rPr lang="en-US" b="1" dirty="0"/>
              <a:t>p210a01</a:t>
            </a:r>
            <a:r>
              <a:rPr lang="en-US" dirty="0"/>
              <a:t>. </a:t>
            </a:r>
          </a:p>
          <a:p>
            <a:r>
              <a:rPr lang="en-US" dirty="0"/>
              <a:t>What error messages do you see in the SAS log?</a:t>
            </a:r>
          </a:p>
          <a:p>
            <a:pPr marL="0" indent="0"/>
            <a:endParaRPr lang="en-US" dirty="0"/>
          </a:p>
        </p:txBody>
      </p:sp>
      <p:sp>
        <p:nvSpPr>
          <p:cNvPr id="5" name="Text Box 5"/>
          <p:cNvSpPr txBox="1">
            <a:spLocks noChangeArrowheads="1"/>
          </p:cNvSpPr>
          <p:nvPr/>
        </p:nvSpPr>
        <p:spPr bwMode="auto">
          <a:xfrm>
            <a:off x="677863" y="1905000"/>
            <a:ext cx="7926387" cy="4829175"/>
          </a:xfrm>
          <a:prstGeom prst="rect">
            <a:avLst/>
          </a:prstGeom>
          <a:solidFill>
            <a:srgbClr val="FFFFFF"/>
          </a:solidFill>
          <a:ln w="38100">
            <a:solidFill>
              <a:schemeClr val="tx2"/>
            </a:solidFill>
            <a:miter lim="800000"/>
            <a:headEnd type="none" w="med" len="lg"/>
            <a:tailEnd type="none" w="med" len="lg"/>
          </a:ln>
        </p:spPr>
        <p:txBody>
          <a:bodyPr wrap="none" lIns="88900" tIns="8890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100" b="1" dirty="0">
                <a:solidFill>
                  <a:srgbClr val="000000"/>
                </a:solidFill>
                <a:latin typeface="SAS Monospace" pitchFamily="49" charset="0"/>
              </a:rPr>
              <a:t>477  data customers;</a:t>
            </a:r>
          </a:p>
          <a:p>
            <a:r>
              <a:rPr lang="en-US" sz="1100" b="1" dirty="0">
                <a:solidFill>
                  <a:srgbClr val="000000"/>
                </a:solidFill>
                <a:latin typeface="SAS Monospace" pitchFamily="49" charset="0"/>
              </a:rPr>
              <a:t>478     set </a:t>
            </a:r>
            <a:r>
              <a:rPr lang="en-US" sz="1100" b="1" dirty="0" err="1">
                <a:solidFill>
                  <a:srgbClr val="000000"/>
                </a:solidFill>
                <a:latin typeface="SAS Monospace" pitchFamily="49" charset="0"/>
              </a:rPr>
              <a:t>orion.customer</a:t>
            </a:r>
            <a:r>
              <a:rPr lang="en-US" sz="1100" b="1" dirty="0">
                <a:solidFill>
                  <a:srgbClr val="000000"/>
                </a:solidFill>
                <a:latin typeface="SAS Monospace" pitchFamily="49" charset="0"/>
              </a:rPr>
              <a:t>;</a:t>
            </a:r>
          </a:p>
          <a:p>
            <a:r>
              <a:rPr lang="en-US" sz="1100" b="1" dirty="0">
                <a:solidFill>
                  <a:srgbClr val="000000"/>
                </a:solidFill>
                <a:latin typeface="SAS Monospace" pitchFamily="49" charset="0"/>
              </a:rPr>
              <a:t>479     </a:t>
            </a:r>
            <a:r>
              <a:rPr lang="en-US" sz="1100" b="1" dirty="0" err="1">
                <a:solidFill>
                  <a:srgbClr val="000000"/>
                </a:solidFill>
                <a:latin typeface="SAS Monospace" pitchFamily="49" charset="0"/>
              </a:rPr>
              <a:t>Country_Name</a:t>
            </a:r>
            <a:r>
              <a:rPr lang="en-US" sz="1100" b="1" dirty="0">
                <a:solidFill>
                  <a:srgbClr val="000000"/>
                </a:solidFill>
                <a:latin typeface="SAS Monospace" pitchFamily="49" charset="0"/>
              </a:rPr>
              <a:t>=put(</a:t>
            </a:r>
            <a:r>
              <a:rPr lang="en-US" sz="1100" b="1" dirty="0" err="1">
                <a:solidFill>
                  <a:srgbClr val="000000"/>
                </a:solidFill>
                <a:latin typeface="SAS Monospace" pitchFamily="49" charset="0"/>
              </a:rPr>
              <a:t>Country,$country</a:t>
            </a:r>
            <a:r>
              <a:rPr lang="en-US" sz="1100" b="1" dirty="0">
                <a:solidFill>
                  <a:srgbClr val="000000"/>
                </a:solidFill>
                <a:latin typeface="SAS Monospace" pitchFamily="49" charset="0"/>
              </a:rPr>
              <a:t>.);</a:t>
            </a:r>
          </a:p>
          <a:p>
            <a:r>
              <a:rPr lang="en-US" sz="1100" b="1" dirty="0">
                <a:solidFill>
                  <a:srgbClr val="000000"/>
                </a:solidFill>
                <a:latin typeface="SAS Monospace" pitchFamily="49" charset="0"/>
              </a:rPr>
              <a:t>                                 ---------</a:t>
            </a:r>
          </a:p>
          <a:p>
            <a:r>
              <a:rPr lang="en-US" sz="1100" b="1" dirty="0">
                <a:solidFill>
                  <a:srgbClr val="000000"/>
                </a:solidFill>
                <a:latin typeface="SAS Monospace" pitchFamily="49" charset="0"/>
              </a:rPr>
              <a:t>                                 48</a:t>
            </a:r>
          </a:p>
          <a:p>
            <a:r>
              <a:rPr lang="en-US" sz="1100" b="1" dirty="0">
                <a:solidFill>
                  <a:srgbClr val="C00000"/>
                </a:solidFill>
                <a:latin typeface="SAS Monospace" pitchFamily="49" charset="0"/>
              </a:rPr>
              <a:t>ERROR 48-59: The format $COUNTRY was not found or could not be loaded.</a:t>
            </a:r>
          </a:p>
          <a:p>
            <a:endParaRPr lang="en-US" sz="1100" b="1" dirty="0">
              <a:solidFill>
                <a:srgbClr val="000000"/>
              </a:solidFill>
              <a:latin typeface="SAS Monospace" pitchFamily="49" charset="0"/>
            </a:endParaRPr>
          </a:p>
          <a:p>
            <a:r>
              <a:rPr lang="en-US" sz="1100" b="1" dirty="0">
                <a:solidFill>
                  <a:srgbClr val="000000"/>
                </a:solidFill>
                <a:latin typeface="SAS Monospace" pitchFamily="49" charset="0"/>
              </a:rPr>
              <a:t>480  run;</a:t>
            </a:r>
          </a:p>
          <a:p>
            <a:endParaRPr lang="en-US" sz="1100" b="1" dirty="0">
              <a:solidFill>
                <a:srgbClr val="000000"/>
              </a:solidFill>
              <a:latin typeface="SAS Monospace" pitchFamily="49" charset="0"/>
            </a:endParaRPr>
          </a:p>
          <a:p>
            <a:r>
              <a:rPr lang="en-US" sz="1100" b="1" dirty="0">
                <a:solidFill>
                  <a:srgbClr val="0000FF"/>
                </a:solidFill>
                <a:latin typeface="SAS Monospace" pitchFamily="49" charset="0"/>
              </a:rPr>
              <a:t>NOTE: The SAS System stopped processing this step because of errors.</a:t>
            </a:r>
          </a:p>
          <a:p>
            <a:r>
              <a:rPr lang="en-US" sz="1100" b="1" dirty="0">
                <a:solidFill>
                  <a:srgbClr val="009600"/>
                </a:solidFill>
                <a:latin typeface="SAS Monospace" pitchFamily="49" charset="0"/>
              </a:rPr>
              <a:t>WARNING: The data set WORK.CUSTOMERS may be incomplete.  When this step was stopped there were</a:t>
            </a:r>
          </a:p>
          <a:p>
            <a:r>
              <a:rPr lang="en-US" sz="1100" b="1" dirty="0">
                <a:solidFill>
                  <a:srgbClr val="009600"/>
                </a:solidFill>
                <a:latin typeface="SAS Monospace" pitchFamily="49" charset="0"/>
              </a:rPr>
              <a:t>         0 observations and 13 variables.</a:t>
            </a:r>
          </a:p>
          <a:p>
            <a:r>
              <a:rPr lang="en-US" sz="1100" b="1" dirty="0">
                <a:solidFill>
                  <a:srgbClr val="009600"/>
                </a:solidFill>
                <a:latin typeface="SAS Monospace" pitchFamily="49" charset="0"/>
              </a:rPr>
              <a:t>WARNING: Data set WORK.CUSTOMERS was not replaced because this step was stopped.</a:t>
            </a:r>
          </a:p>
          <a:p>
            <a:r>
              <a:rPr lang="en-US" sz="1100" b="1" dirty="0">
                <a:solidFill>
                  <a:srgbClr val="0000FF"/>
                </a:solidFill>
                <a:latin typeface="SAS Monospace" pitchFamily="49" charset="0"/>
              </a:rPr>
              <a:t>NOTE: DATA statement used (Total process time):</a:t>
            </a:r>
          </a:p>
          <a:p>
            <a:r>
              <a:rPr lang="en-US" sz="1100" b="1" dirty="0">
                <a:solidFill>
                  <a:srgbClr val="0000FF"/>
                </a:solidFill>
                <a:latin typeface="SAS Monospace" pitchFamily="49" charset="0"/>
              </a:rPr>
              <a:t>      real time           0.00 seconds</a:t>
            </a:r>
          </a:p>
          <a:p>
            <a:r>
              <a:rPr lang="en-US" sz="1100" b="1" dirty="0">
                <a:solidFill>
                  <a:srgbClr val="0000FF"/>
                </a:solidFill>
                <a:latin typeface="SAS Monospace" pitchFamily="49" charset="0"/>
              </a:rPr>
              <a:t>      </a:t>
            </a:r>
            <a:r>
              <a:rPr lang="en-US" sz="1100" b="1" dirty="0" err="1">
                <a:solidFill>
                  <a:srgbClr val="0000FF"/>
                </a:solidFill>
                <a:latin typeface="SAS Monospace" pitchFamily="49" charset="0"/>
              </a:rPr>
              <a:t>cpu</a:t>
            </a:r>
            <a:r>
              <a:rPr lang="en-US" sz="1100" b="1" dirty="0">
                <a:solidFill>
                  <a:srgbClr val="0000FF"/>
                </a:solidFill>
                <a:latin typeface="SAS Monospace" pitchFamily="49" charset="0"/>
              </a:rPr>
              <a:t> time            0.00 seconds</a:t>
            </a:r>
          </a:p>
          <a:p>
            <a:endParaRPr lang="en-US" sz="1100" b="1" dirty="0">
              <a:solidFill>
                <a:srgbClr val="0000FF"/>
              </a:solidFill>
              <a:latin typeface="SAS Monospace" pitchFamily="49" charset="0"/>
            </a:endParaRPr>
          </a:p>
          <a:p>
            <a:r>
              <a:rPr lang="en-US" sz="1100" b="1" dirty="0">
                <a:solidFill>
                  <a:srgbClr val="000000"/>
                </a:solidFill>
                <a:latin typeface="SAS Monospace" pitchFamily="49" charset="0"/>
              </a:rPr>
              <a:t>481</a:t>
            </a:r>
          </a:p>
          <a:p>
            <a:r>
              <a:rPr lang="en-US" sz="1100" b="1" dirty="0">
                <a:solidFill>
                  <a:srgbClr val="000000"/>
                </a:solidFill>
                <a:latin typeface="SAS Monospace" pitchFamily="49" charset="0"/>
              </a:rPr>
              <a:t>482  </a:t>
            </a:r>
            <a:r>
              <a:rPr lang="en-US" sz="1100" b="1" dirty="0" err="1">
                <a:solidFill>
                  <a:srgbClr val="000000"/>
                </a:solidFill>
                <a:latin typeface="SAS Monospace" pitchFamily="49" charset="0"/>
              </a:rPr>
              <a:t>proc</a:t>
            </a:r>
            <a:r>
              <a:rPr lang="en-US" sz="1100" b="1" dirty="0">
                <a:solidFill>
                  <a:srgbClr val="000000"/>
                </a:solidFill>
                <a:latin typeface="SAS Monospace" pitchFamily="49" charset="0"/>
              </a:rPr>
              <a:t> </a:t>
            </a:r>
            <a:r>
              <a:rPr lang="en-US" sz="1100" b="1" dirty="0" err="1">
                <a:solidFill>
                  <a:srgbClr val="000000"/>
                </a:solidFill>
                <a:latin typeface="SAS Monospace" pitchFamily="49" charset="0"/>
              </a:rPr>
              <a:t>freq</a:t>
            </a:r>
            <a:r>
              <a:rPr lang="en-US" sz="1100" b="1" dirty="0">
                <a:solidFill>
                  <a:srgbClr val="000000"/>
                </a:solidFill>
                <a:latin typeface="SAS Monospace" pitchFamily="49" charset="0"/>
              </a:rPr>
              <a:t> data=</a:t>
            </a:r>
            <a:r>
              <a:rPr lang="en-US" sz="1100" b="1" dirty="0" err="1">
                <a:solidFill>
                  <a:srgbClr val="000000"/>
                </a:solidFill>
                <a:latin typeface="SAS Monospace" pitchFamily="49" charset="0"/>
              </a:rPr>
              <a:t>orion.employee_addresses</a:t>
            </a:r>
            <a:r>
              <a:rPr lang="en-US" sz="1100" b="1" dirty="0">
                <a:solidFill>
                  <a:srgbClr val="000000"/>
                </a:solidFill>
                <a:latin typeface="SAS Monospace" pitchFamily="49" charset="0"/>
              </a:rPr>
              <a:t>;</a:t>
            </a:r>
          </a:p>
          <a:p>
            <a:r>
              <a:rPr lang="en-US" sz="1100" b="1" dirty="0">
                <a:solidFill>
                  <a:srgbClr val="000000"/>
                </a:solidFill>
                <a:latin typeface="SAS Monospace" pitchFamily="49" charset="0"/>
              </a:rPr>
              <a:t>483     tables Country;</a:t>
            </a:r>
          </a:p>
          <a:p>
            <a:r>
              <a:rPr lang="en-US" sz="1100" b="1" dirty="0">
                <a:solidFill>
                  <a:srgbClr val="000000"/>
                </a:solidFill>
                <a:latin typeface="SAS Monospace" pitchFamily="49" charset="0"/>
              </a:rPr>
              <a:t>484     format Country $extra.;</a:t>
            </a:r>
            <a:endParaRPr lang="en-US" sz="1100" b="1" dirty="0">
              <a:solidFill>
                <a:srgbClr val="C00000"/>
              </a:solidFill>
              <a:latin typeface="SAS Monospace" pitchFamily="49" charset="0"/>
            </a:endParaRPr>
          </a:p>
          <a:p>
            <a:r>
              <a:rPr lang="en-US" sz="1100" b="1" dirty="0">
                <a:solidFill>
                  <a:srgbClr val="C00000"/>
                </a:solidFill>
                <a:latin typeface="SAS Monospace" pitchFamily="49" charset="0"/>
              </a:rPr>
              <a:t>ERROR: The format $EXTRA was not found or could not be loaded.</a:t>
            </a:r>
          </a:p>
          <a:p>
            <a:r>
              <a:rPr lang="en-US" sz="1100" b="1" dirty="0">
                <a:solidFill>
                  <a:srgbClr val="000000"/>
                </a:solidFill>
                <a:latin typeface="SAS Monospace" pitchFamily="49" charset="0"/>
              </a:rPr>
              <a:t>485  run;</a:t>
            </a:r>
          </a:p>
          <a:p>
            <a:endParaRPr lang="en-US" sz="1100" b="1" dirty="0">
              <a:solidFill>
                <a:srgbClr val="000000"/>
              </a:solidFill>
              <a:latin typeface="SAS Monospace" pitchFamily="49" charset="0"/>
            </a:endParaRPr>
          </a:p>
          <a:p>
            <a:r>
              <a:rPr lang="en-US" sz="1100" b="1" dirty="0">
                <a:solidFill>
                  <a:srgbClr val="0000FF"/>
                </a:solidFill>
                <a:latin typeface="SAS Monospace" pitchFamily="49" charset="0"/>
              </a:rPr>
              <a:t>NOTE: The SAS System stopped processing this step because of errors.</a:t>
            </a:r>
          </a:p>
          <a:p>
            <a:r>
              <a:rPr lang="en-US" sz="1100" b="1" dirty="0">
                <a:solidFill>
                  <a:srgbClr val="0000FF"/>
                </a:solidFill>
                <a:latin typeface="SAS Monospace" pitchFamily="49" charset="0"/>
              </a:rPr>
              <a:t>NOTE: PROCEDURE FREQ used (Total process time):</a:t>
            </a:r>
          </a:p>
          <a:p>
            <a:r>
              <a:rPr lang="en-US" sz="1100" b="1" dirty="0">
                <a:solidFill>
                  <a:srgbClr val="0000FF"/>
                </a:solidFill>
                <a:latin typeface="SAS Monospace" pitchFamily="49" charset="0"/>
              </a:rPr>
              <a:t>      real time           0.10 seconds</a:t>
            </a:r>
          </a:p>
          <a:p>
            <a:r>
              <a:rPr lang="en-US" sz="1100" b="1" dirty="0">
                <a:solidFill>
                  <a:srgbClr val="0000FF"/>
                </a:solidFill>
                <a:latin typeface="SAS Monospace" pitchFamily="49" charset="0"/>
              </a:rPr>
              <a:t>      </a:t>
            </a:r>
            <a:r>
              <a:rPr lang="en-US" sz="1100" b="1" dirty="0" err="1">
                <a:solidFill>
                  <a:srgbClr val="0000FF"/>
                </a:solidFill>
                <a:latin typeface="SAS Monospace" pitchFamily="49" charset="0"/>
              </a:rPr>
              <a:t>cpu</a:t>
            </a:r>
            <a:r>
              <a:rPr lang="en-US" sz="1100" b="1" dirty="0">
                <a:solidFill>
                  <a:srgbClr val="0000FF"/>
                </a:solidFill>
                <a:latin typeface="SAS Monospace" pitchFamily="49" charset="0"/>
              </a:rPr>
              <a:t> time            0.00 seconds</a:t>
            </a:r>
            <a:endParaRPr lang="en-US" sz="1100" b="1" dirty="0">
              <a:latin typeface="SAS Monospace" pitchFamily="49" charset="0"/>
            </a:endParaRPr>
          </a:p>
        </p:txBody>
      </p:sp>
    </p:spTree>
    <p:custDataLst>
      <p:tags r:id="rId1"/>
    </p:custDataLst>
    <p:extLst>
      <p:ext uri="{BB962C8B-B14F-4D97-AF65-F5344CB8AC3E}">
        <p14:creationId xmlns:p14="http://schemas.microsoft.com/office/powerpoint/2010/main" val="392260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Using the NOFMTERR System Option</a:t>
            </a:r>
          </a:p>
        </p:txBody>
      </p:sp>
      <p:sp>
        <p:nvSpPr>
          <p:cNvPr id="34819" name="Rectangle 3"/>
          <p:cNvSpPr>
            <a:spLocks noGrp="1" noChangeArrowheads="1"/>
          </p:cNvSpPr>
          <p:nvPr>
            <p:ph idx="1"/>
          </p:nvPr>
        </p:nvSpPr>
        <p:spPr/>
        <p:txBody>
          <a:bodyPr/>
          <a:lstStyle/>
          <a:p>
            <a:pPr eaLnBrk="1" hangingPunct="1">
              <a:spcBef>
                <a:spcPts val="500"/>
              </a:spcBef>
              <a:spcAft>
                <a:spcPts val="500"/>
              </a:spcAft>
            </a:pPr>
            <a:r>
              <a:rPr lang="en-US" dirty="0"/>
              <a:t>The default for the FMTERR | NOFMTERR system option depends on your SAS environment. </a:t>
            </a:r>
          </a:p>
          <a:p>
            <a:pPr eaLnBrk="1" hangingPunct="1">
              <a:spcBef>
                <a:spcPts val="500"/>
              </a:spcBef>
              <a:spcAft>
                <a:spcPts val="500"/>
              </a:spcAft>
            </a:pPr>
            <a:endParaRPr lang="en-US" dirty="0"/>
          </a:p>
          <a:p>
            <a:pPr eaLnBrk="1" hangingPunct="1">
              <a:spcBef>
                <a:spcPts val="500"/>
              </a:spcBef>
              <a:spcAft>
                <a:spcPts val="500"/>
              </a:spcAft>
            </a:pPr>
            <a:endParaRPr lang="en-US" dirty="0"/>
          </a:p>
          <a:p>
            <a:pPr eaLnBrk="1" hangingPunct="1">
              <a:spcBef>
                <a:spcPts val="500"/>
              </a:spcBef>
              <a:spcAft>
                <a:spcPts val="500"/>
              </a:spcAft>
            </a:pPr>
            <a:endParaRPr lang="en-US" dirty="0"/>
          </a:p>
          <a:p>
            <a:pPr eaLnBrk="1" hangingPunct="1">
              <a:spcBef>
                <a:spcPts val="500"/>
              </a:spcBef>
              <a:spcAft>
                <a:spcPts val="500"/>
              </a:spcAft>
            </a:pPr>
            <a:endParaRPr lang="en-US" dirty="0"/>
          </a:p>
          <a:p>
            <a:pPr eaLnBrk="1" hangingPunct="1">
              <a:spcBef>
                <a:spcPts val="500"/>
              </a:spcBef>
              <a:spcAft>
                <a:spcPts val="500"/>
              </a:spcAft>
            </a:pPr>
            <a:endParaRPr lang="en-US" dirty="0"/>
          </a:p>
        </p:txBody>
      </p:sp>
      <p:sp>
        <p:nvSpPr>
          <p:cNvPr id="3" name="TextBox 2"/>
          <p:cNvSpPr txBox="1"/>
          <p:nvPr/>
        </p:nvSpPr>
        <p:spPr bwMode="auto">
          <a:xfrm>
            <a:off x="2419173" y="2292463"/>
            <a:ext cx="4280018"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OPTIONS</a:t>
            </a:r>
            <a:r>
              <a:rPr lang="en-US" sz="2000" dirty="0">
                <a:solidFill>
                  <a:srgbClr val="000000"/>
                </a:solidFill>
              </a:rPr>
              <a:t> FMTERR | NOFMTERR</a:t>
            </a:r>
            <a:r>
              <a:rPr lang="en-US" sz="2000" b="1" dirty="0">
                <a:solidFill>
                  <a:srgbClr val="000000"/>
                </a:solidFill>
              </a:rPr>
              <a:t>;</a:t>
            </a:r>
            <a:r>
              <a:rPr lang="en-US" sz="2000" dirty="0">
                <a:solidFill>
                  <a:srgbClr val="000000"/>
                </a:solidFill>
              </a:rPr>
              <a:t> </a:t>
            </a:r>
          </a:p>
        </p:txBody>
      </p:sp>
      <p:graphicFrame>
        <p:nvGraphicFramePr>
          <p:cNvPr id="8" name="Table 7"/>
          <p:cNvGraphicFramePr>
            <a:graphicFrameLocks noGrp="1"/>
          </p:cNvGraphicFramePr>
          <p:nvPr>
            <p:extLst>
              <p:ext uri="{D42A27DB-BD31-4B8C-83A1-F6EECF244321}">
                <p14:modId xmlns:p14="http://schemas.microsoft.com/office/powerpoint/2010/main" val="3257764965"/>
              </p:ext>
            </p:extLst>
          </p:nvPr>
        </p:nvGraphicFramePr>
        <p:xfrm>
          <a:off x="195072" y="3218687"/>
          <a:ext cx="8644128" cy="2432305"/>
        </p:xfrm>
        <a:graphic>
          <a:graphicData uri="http://schemas.openxmlformats.org/drawingml/2006/table">
            <a:tbl>
              <a:tblPr firstRow="1" bandRow="1">
                <a:tableStyleId>{5C22544A-7EE6-4342-B048-85BDC9FD1C3A}</a:tableStyleId>
              </a:tblPr>
              <a:tblGrid>
                <a:gridCol w="1634357">
                  <a:extLst>
                    <a:ext uri="{9D8B030D-6E8A-4147-A177-3AD203B41FA5}">
                      <a16:colId xmlns:a16="http://schemas.microsoft.com/office/drawing/2014/main" val="20000"/>
                    </a:ext>
                  </a:extLst>
                </a:gridCol>
                <a:gridCol w="4752387">
                  <a:extLst>
                    <a:ext uri="{9D8B030D-6E8A-4147-A177-3AD203B41FA5}">
                      <a16:colId xmlns:a16="http://schemas.microsoft.com/office/drawing/2014/main" val="20001"/>
                    </a:ext>
                  </a:extLst>
                </a:gridCol>
                <a:gridCol w="2257384">
                  <a:extLst>
                    <a:ext uri="{9D8B030D-6E8A-4147-A177-3AD203B41FA5}">
                      <a16:colId xmlns:a16="http://schemas.microsoft.com/office/drawing/2014/main" val="20002"/>
                    </a:ext>
                  </a:extLst>
                </a:gridCol>
              </a:tblGrid>
              <a:tr h="414529">
                <a:tc>
                  <a:txBody>
                    <a:bodyPr/>
                    <a:lstStyle/>
                    <a:p>
                      <a:pPr algn="l"/>
                      <a:r>
                        <a:rPr lang="en-US" sz="2000" b="1" i="0" dirty="0">
                          <a:solidFill>
                            <a:srgbClr val="FFFFFF"/>
                          </a:solidFill>
                          <a:latin typeface="Arial" panose="020B0604020202020204" pitchFamily="34" charset="0"/>
                        </a:rPr>
                        <a:t>OPTION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l"/>
                      <a:r>
                        <a:rPr lang="en-US" sz="2000" b="1" i="0" dirty="0">
                          <a:solidFill>
                            <a:srgbClr val="FFFFFF"/>
                          </a:solidFill>
                          <a:latin typeface="Arial" panose="020B0604020202020204" pitchFamily="34" charset="0"/>
                        </a:rPr>
                        <a:t> DESCRIPTION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a:solidFill>
                            <a:srgbClr val="FFFFFF"/>
                          </a:solidFill>
                          <a:latin typeface="Arial" panose="020B0604020202020204" pitchFamily="34" charset="0"/>
                        </a:rPr>
                        <a:t>DEFAULT</a:t>
                      </a:r>
                      <a:endParaRPr lang="en-US" sz="2000" b="1" i="0" dirty="0">
                        <a:solidFill>
                          <a:srgbClr val="FFFFFF"/>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1011936">
                <a:tc>
                  <a:txBody>
                    <a:bodyPr/>
                    <a:lstStyle/>
                    <a:p>
                      <a:pPr algn="l"/>
                      <a:r>
                        <a:rPr lang="en-US" sz="2000" b="1" i="0" dirty="0">
                          <a:solidFill>
                            <a:srgbClr val="FFFFFF"/>
                          </a:solidFill>
                          <a:latin typeface="Arial" panose="020B0604020202020204" pitchFamily="34" charset="0"/>
                        </a:rPr>
                        <a:t> FMTERR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Specifies that when SAS cannot find a specified variable format, it generates an error message.</a:t>
                      </a:r>
                      <a:endParaRPr lang="en-US" sz="2000" b="0" i="0" dirty="0">
                        <a:solidFill>
                          <a:srgbClr val="000000"/>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0" dirty="0">
                          <a:solidFill>
                            <a:srgbClr val="000000"/>
                          </a:solidFill>
                          <a:latin typeface="Arial" panose="020B0604020202020204" pitchFamily="34" charset="0"/>
                        </a:rPr>
                        <a:t> SAS </a:t>
                      </a:r>
                    </a:p>
                    <a:p>
                      <a:pPr algn="ctr"/>
                      <a:r>
                        <a:rPr lang="en-US" sz="2000" b="0" i="0" dirty="0">
                          <a:solidFill>
                            <a:srgbClr val="000000"/>
                          </a:solidFill>
                          <a:latin typeface="Arial" panose="020B0604020202020204" pitchFamily="34" charset="0"/>
                        </a:rPr>
                        <a:t>Windowing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956037">
                <a:tc>
                  <a:txBody>
                    <a:bodyPr/>
                    <a:lstStyle/>
                    <a:p>
                      <a:pPr algn="l"/>
                      <a:r>
                        <a:rPr lang="en-US" sz="2000" b="1" i="0" dirty="0">
                          <a:solidFill>
                            <a:srgbClr val="FFFFFF"/>
                          </a:solidFill>
                          <a:latin typeface="Arial" panose="020B0604020202020204" pitchFamily="34" charset="0"/>
                        </a:rPr>
                        <a:t> NOFMTERR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l"/>
                      <a:r>
                        <a:rPr lang="en-US" sz="2000" dirty="0"/>
                        <a:t>Replaces missing formats with the </a:t>
                      </a:r>
                      <a:r>
                        <a:rPr lang="en-US" sz="2000" b="1" dirty="0"/>
                        <a:t>w. </a:t>
                      </a:r>
                      <a:r>
                        <a:rPr lang="en-US" sz="2000" dirty="0"/>
                        <a:t>or </a:t>
                      </a:r>
                      <a:r>
                        <a:rPr lang="en-US" sz="2000" b="1" dirty="0"/>
                        <a:t>$w. </a:t>
                      </a:r>
                      <a:r>
                        <a:rPr lang="en-US" sz="2000" dirty="0"/>
                        <a:t>default format, issues a note, and continues.</a:t>
                      </a:r>
                      <a:endParaRPr lang="en-US" sz="2000" b="0" i="0" dirty="0">
                        <a:solidFill>
                          <a:srgbClr val="000000"/>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000" b="0" i="0" dirty="0">
                          <a:solidFill>
                            <a:srgbClr val="000000"/>
                          </a:solidFill>
                          <a:latin typeface="Arial" panose="020B0604020202020204" pitchFamily="34" charset="0"/>
                        </a:rPr>
                        <a:t>Enterprise</a:t>
                      </a:r>
                      <a:r>
                        <a:rPr lang="en-US" sz="2000" b="0" i="0" baseline="0" dirty="0">
                          <a:solidFill>
                            <a:srgbClr val="000000"/>
                          </a:solidFill>
                          <a:latin typeface="Arial" panose="020B0604020202020204" pitchFamily="34" charset="0"/>
                        </a:rPr>
                        <a:t> Guide</a:t>
                      </a:r>
                    </a:p>
                    <a:p>
                      <a:pPr algn="ctr"/>
                      <a:r>
                        <a:rPr lang="en-US" sz="2000" b="0" i="0" baseline="0" dirty="0">
                          <a:solidFill>
                            <a:srgbClr val="000000"/>
                          </a:solidFill>
                          <a:latin typeface="Arial" panose="020B0604020202020204" pitchFamily="34" charset="0"/>
                        </a:rPr>
                        <a:t>SAS Studio</a:t>
                      </a:r>
                      <a:endParaRPr lang="en-US" sz="2000" b="0" i="0" dirty="0">
                        <a:solidFill>
                          <a:srgbClr val="000000"/>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7943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10.03 Short </a:t>
            </a:r>
            <a:r>
              <a:rPr lang="en-US" dirty="0"/>
              <a:t>Answer Poll</a:t>
            </a:r>
          </a:p>
        </p:txBody>
      </p:sp>
      <p:sp>
        <p:nvSpPr>
          <p:cNvPr id="7" name="Rectangle 5"/>
          <p:cNvSpPr>
            <a:spLocks noGrp="1" noChangeArrowheads="1"/>
          </p:cNvSpPr>
          <p:nvPr>
            <p:ph idx="1"/>
          </p:nvPr>
        </p:nvSpPr>
        <p:spPr/>
        <p:txBody>
          <a:bodyPr/>
          <a:lstStyle/>
          <a:p>
            <a:r>
              <a:rPr lang="en-US" dirty="0"/>
              <a:t>Replace the current OPTIONS statement with the following statement and resubmit </a:t>
            </a:r>
            <a:r>
              <a:rPr lang="en-US" b="1" dirty="0"/>
              <a:t>p210a01</a:t>
            </a:r>
            <a:r>
              <a:rPr lang="en-US" dirty="0"/>
              <a:t>. What is the result?</a:t>
            </a:r>
          </a:p>
          <a:p>
            <a:pPr marL="0" indent="0"/>
            <a:endParaRPr lang="en-US" dirty="0"/>
          </a:p>
        </p:txBody>
      </p:sp>
      <p:sp>
        <p:nvSpPr>
          <p:cNvPr id="6" name="Text Box 4"/>
          <p:cNvSpPr txBox="1">
            <a:spLocks noChangeArrowheads="1"/>
          </p:cNvSpPr>
          <p:nvPr/>
        </p:nvSpPr>
        <p:spPr bwMode="auto">
          <a:xfrm>
            <a:off x="1273205" y="2495392"/>
            <a:ext cx="3763963" cy="450850"/>
          </a:xfrm>
          <a:prstGeom prst="rect">
            <a:avLst/>
          </a:prstGeom>
          <a:solidFill>
            <a:srgbClr val="FFFFFF"/>
          </a:solidFill>
          <a:ln w="38100" algn="ctr">
            <a:solidFill>
              <a:schemeClr val="tx2"/>
            </a:solidFill>
            <a:miter lim="800000"/>
            <a:headEnd type="none" w="med" len="lg"/>
            <a:tailEnd type="none" w="med" len="lg"/>
          </a:ln>
        </p:spPr>
        <p:txBody>
          <a:bodyPr lIns="50800" tIns="73152"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buClr>
                <a:schemeClr val="tx1"/>
              </a:buClr>
              <a:buFont typeface="Monotype Sorts" pitchFamily="2" charset="2"/>
              <a:buNone/>
            </a:pPr>
            <a:r>
              <a:rPr lang="en-US" b="1" dirty="0">
                <a:latin typeface="Courier New" pitchFamily="49" charset="0"/>
              </a:rPr>
              <a:t>options </a:t>
            </a:r>
            <a:r>
              <a:rPr lang="en-US" b="1" dirty="0" err="1">
                <a:solidFill>
                  <a:srgbClr val="000000"/>
                </a:solidFill>
                <a:latin typeface="Courier New" pitchFamily="49" charset="0"/>
              </a:rPr>
              <a:t>nofmterr</a:t>
            </a:r>
            <a:r>
              <a:rPr lang="en-US" b="1" dirty="0">
                <a:latin typeface="Courier New" pitchFamily="49" charset="0"/>
              </a:rPr>
              <a:t>;</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10.03 Short </a:t>
            </a:r>
            <a:r>
              <a:rPr lang="en-US" dirty="0"/>
              <a:t>Answer Poll – Correct Answer</a:t>
            </a:r>
          </a:p>
        </p:txBody>
      </p:sp>
      <p:sp>
        <p:nvSpPr>
          <p:cNvPr id="3075" name="Rectangle 5"/>
          <p:cNvSpPr>
            <a:spLocks noGrp="1" noChangeArrowheads="1"/>
          </p:cNvSpPr>
          <p:nvPr>
            <p:ph idx="1"/>
          </p:nvPr>
        </p:nvSpPr>
        <p:spPr/>
        <p:txBody>
          <a:bodyPr/>
          <a:lstStyle/>
          <a:p>
            <a:r>
              <a:rPr lang="en-US" dirty="0"/>
              <a:t>Replace the current OPTIONS statement with the following statement and resubmit </a:t>
            </a:r>
            <a:r>
              <a:rPr lang="en-US" b="1" dirty="0"/>
              <a:t>p210a01</a:t>
            </a:r>
            <a:r>
              <a:rPr lang="en-US" dirty="0"/>
              <a:t>. What is the result?</a:t>
            </a:r>
          </a:p>
          <a:p>
            <a:endParaRPr lang="en-US" dirty="0"/>
          </a:p>
          <a:p>
            <a:endParaRPr lang="en-US" dirty="0"/>
          </a:p>
          <a:p>
            <a:endParaRPr lang="en-US" dirty="0"/>
          </a:p>
          <a:p>
            <a:r>
              <a:rPr lang="en-US" b="1" dirty="0"/>
              <a:t>All of the procedure steps were executed with no </a:t>
            </a:r>
            <a:br>
              <a:rPr lang="en-US" b="1" dirty="0"/>
            </a:br>
            <a:r>
              <a:rPr lang="en-US" b="1" dirty="0"/>
              <a:t>warnings or errors in the SAS log. The user-defined formats were</a:t>
            </a:r>
            <a:r>
              <a:rPr lang="en-US" b="1" i="1" dirty="0"/>
              <a:t> not</a:t>
            </a:r>
            <a:r>
              <a:rPr lang="en-US" b="1" dirty="0"/>
              <a:t> applied.</a:t>
            </a:r>
            <a:endParaRPr lang="en-US" dirty="0"/>
          </a:p>
          <a:p>
            <a:pPr marL="457200" indent="-457200">
              <a:spcBef>
                <a:spcPts val="600"/>
              </a:spcBef>
              <a:defRPr/>
            </a:pPr>
            <a:r>
              <a:rPr lang="en-US" dirty="0"/>
              <a:t>	</a:t>
            </a:r>
          </a:p>
          <a:p>
            <a:pPr marL="0" indent="0"/>
            <a:endParaRPr lang="en-US" dirty="0"/>
          </a:p>
        </p:txBody>
      </p:sp>
      <p:sp>
        <p:nvSpPr>
          <p:cNvPr id="5" name="Text Box 4"/>
          <p:cNvSpPr txBox="1">
            <a:spLocks noChangeArrowheads="1"/>
          </p:cNvSpPr>
          <p:nvPr/>
        </p:nvSpPr>
        <p:spPr bwMode="auto">
          <a:xfrm>
            <a:off x="1273205" y="2495392"/>
            <a:ext cx="3763963" cy="450850"/>
          </a:xfrm>
          <a:prstGeom prst="rect">
            <a:avLst/>
          </a:prstGeom>
          <a:solidFill>
            <a:srgbClr val="FFFFFF"/>
          </a:solidFill>
          <a:ln w="38100" algn="ctr">
            <a:solidFill>
              <a:schemeClr val="tx2"/>
            </a:solidFill>
            <a:miter lim="800000"/>
            <a:headEnd type="none" w="med" len="lg"/>
            <a:tailEnd type="none" w="med" len="lg"/>
          </a:ln>
        </p:spPr>
        <p:txBody>
          <a:bodyPr lIns="50800" tIns="73152"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buClr>
                <a:schemeClr val="tx1"/>
              </a:buClr>
              <a:buFont typeface="Monotype Sorts" pitchFamily="2" charset="2"/>
              <a:buNone/>
            </a:pPr>
            <a:r>
              <a:rPr lang="en-US" b="1" dirty="0">
                <a:latin typeface="Courier New" pitchFamily="49" charset="0"/>
              </a:rPr>
              <a:t>options </a:t>
            </a:r>
            <a:r>
              <a:rPr lang="en-US" b="1" dirty="0" err="1">
                <a:solidFill>
                  <a:srgbClr val="000000"/>
                </a:solidFill>
                <a:latin typeface="Courier New" pitchFamily="49" charset="0"/>
              </a:rPr>
              <a:t>nofmterr</a:t>
            </a:r>
            <a:r>
              <a:rPr lang="en-US" b="1" dirty="0">
                <a:latin typeface="Courier New" pitchFamily="49" charset="0"/>
              </a:rPr>
              <a:t>;</a:t>
            </a:r>
          </a:p>
        </p:txBody>
      </p:sp>
    </p:spTree>
    <p:custDataLst>
      <p:tags r:id="rId1"/>
    </p:custDataLst>
    <p:extLst>
      <p:ext uri="{BB962C8B-B14F-4D97-AF65-F5344CB8AC3E}">
        <p14:creationId xmlns:p14="http://schemas.microsoft.com/office/powerpoint/2010/main" val="2228085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Using the FMTSEARCH= System Option</a:t>
            </a:r>
          </a:p>
        </p:txBody>
      </p:sp>
      <p:sp>
        <p:nvSpPr>
          <p:cNvPr id="35843" name="Rectangle 3"/>
          <p:cNvSpPr>
            <a:spLocks noGrp="1" noChangeArrowheads="1"/>
          </p:cNvSpPr>
          <p:nvPr>
            <p:ph idx="1"/>
          </p:nvPr>
        </p:nvSpPr>
        <p:spPr/>
        <p:txBody>
          <a:bodyPr/>
          <a:lstStyle/>
          <a:p>
            <a:pPr eaLnBrk="1" hangingPunct="1"/>
            <a:r>
              <a:rPr lang="en-US" dirty="0"/>
              <a:t>To use permanent formats or to search multiple catalogs, use the FMTSEARCH= system option to identify the catalog(s) to be searched for the format(s).</a:t>
            </a:r>
          </a:p>
          <a:p>
            <a:pPr eaLnBrk="1" hangingPunct="1"/>
            <a:endParaRPr lang="en-US" dirty="0"/>
          </a:p>
        </p:txBody>
      </p:sp>
      <p:sp>
        <p:nvSpPr>
          <p:cNvPr id="5" name="Text Box 5"/>
          <p:cNvSpPr txBox="1">
            <a:spLocks noChangeArrowheads="1"/>
          </p:cNvSpPr>
          <p:nvPr/>
        </p:nvSpPr>
        <p:spPr bwMode="auto">
          <a:xfrm>
            <a:off x="459236" y="2613820"/>
            <a:ext cx="7770364" cy="416524"/>
          </a:xfrm>
          <a:prstGeom prst="rect">
            <a:avLst/>
          </a:prstGeom>
          <a:solidFill>
            <a:srgbClr val="FFFFFF"/>
          </a:solidFill>
          <a:ln w="38100" algn="ctr">
            <a:solidFill>
              <a:schemeClr val="tx2"/>
            </a:solidFill>
            <a:miter lim="800000"/>
            <a:headEnd type="none" w="med" len="lg"/>
            <a:tailEnd type="none" w="med" len="lg"/>
          </a:ln>
        </p:spPr>
        <p:txBody>
          <a:bodyPr wrap="square" lIns="50800"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options fmtsearch=(orion</a:t>
            </a:r>
            <a:r>
              <a:rPr lang="en-US" b="1" dirty="0">
                <a:latin typeface="Courier New" pitchFamily="49" charset="0"/>
              </a:rPr>
              <a:t> </a:t>
            </a:r>
            <a:r>
              <a:rPr lang="en-US" b="1" dirty="0" err="1">
                <a:latin typeface="Courier New" pitchFamily="49" charset="0"/>
              </a:rPr>
              <a:t>orion.MyFmts</a:t>
            </a:r>
            <a:r>
              <a:rPr lang="en-US" b="1" dirty="0">
                <a:latin typeface="Courier New" pitchFamily="49" charset="0"/>
              </a:rPr>
              <a:t>);</a:t>
            </a:r>
          </a:p>
        </p:txBody>
      </p:sp>
      <p:sp>
        <p:nvSpPr>
          <p:cNvPr id="2" name="TextBox 1"/>
          <p:cNvSpPr txBox="1"/>
          <p:nvPr/>
        </p:nvSpPr>
        <p:spPr bwMode="auto">
          <a:xfrm>
            <a:off x="2905194" y="2994050"/>
            <a:ext cx="5855770"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OPTIONS</a:t>
            </a:r>
            <a:r>
              <a:rPr lang="en-US" sz="2000" dirty="0">
                <a:solidFill>
                  <a:srgbClr val="000000"/>
                </a:solidFill>
              </a:rPr>
              <a:t> </a:t>
            </a:r>
            <a:r>
              <a:rPr lang="en-US" sz="2000" b="1" dirty="0">
                <a:solidFill>
                  <a:srgbClr val="000000"/>
                </a:solidFill>
              </a:rPr>
              <a:t>FMTSEARCH=</a:t>
            </a:r>
            <a:r>
              <a:rPr lang="en-US" sz="2000" dirty="0">
                <a:solidFill>
                  <a:srgbClr val="000000"/>
                </a:solidFill>
              </a:rPr>
              <a:t>(</a:t>
            </a:r>
            <a:r>
              <a:rPr lang="en-US" sz="2000" i="1" dirty="0">
                <a:solidFill>
                  <a:srgbClr val="000000"/>
                </a:solidFill>
              </a:rPr>
              <a:t>item-1 item-2…item-n</a:t>
            </a:r>
            <a:r>
              <a:rPr lang="en-US" sz="2000" dirty="0">
                <a:solidFill>
                  <a:srgbClr val="000000"/>
                </a:solidFill>
              </a:rPr>
              <a:t>)</a:t>
            </a:r>
            <a:r>
              <a:rPr lang="en-US" sz="2000" b="1" dirty="0">
                <a:solidFill>
                  <a:srgbClr val="000000"/>
                </a:solidFill>
              </a:rPr>
              <a:t>;</a:t>
            </a:r>
          </a:p>
        </p:txBody>
      </p:sp>
    </p:spTree>
    <p:extLst>
      <p:ext uri="{BB962C8B-B14F-4D97-AF65-F5344CB8AC3E}">
        <p14:creationId xmlns:p14="http://schemas.microsoft.com/office/powerpoint/2010/main" val="197173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p>
            <a:pPr eaLnBrk="1" hangingPunct="1"/>
            <a:r>
              <a:rPr lang="en-US"/>
              <a:t>Using the FMTSEARCH= System Option</a:t>
            </a:r>
          </a:p>
        </p:txBody>
      </p:sp>
      <p:sp>
        <p:nvSpPr>
          <p:cNvPr id="36867" name="Text Box 4"/>
          <p:cNvSpPr txBox="1">
            <a:spLocks noChangeArrowheads="1"/>
          </p:cNvSpPr>
          <p:nvPr/>
        </p:nvSpPr>
        <p:spPr bwMode="auto">
          <a:xfrm>
            <a:off x="762000" y="12573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b="1">
              <a:latin typeface="Courier New" pitchFamily="49" charset="0"/>
            </a:endParaRPr>
          </a:p>
        </p:txBody>
      </p:sp>
      <p:sp>
        <p:nvSpPr>
          <p:cNvPr id="36877" name="TextBox 16"/>
          <p:cNvSpPr txBox="1">
            <a:spLocks noChangeArrowheads="1"/>
          </p:cNvSpPr>
          <p:nvPr/>
        </p:nvSpPr>
        <p:spPr bwMode="auto">
          <a:xfrm>
            <a:off x="685800" y="1143000"/>
            <a:ext cx="7772400" cy="493713"/>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solidFill>
                  <a:srgbClr val="000000"/>
                </a:solidFill>
                <a:latin typeface="Courier New" pitchFamily="49" charset="0"/>
              </a:rPr>
              <a:t>options fmtsearch=(orion</a:t>
            </a:r>
            <a:r>
              <a:rPr lang="en-US" b="1">
                <a:latin typeface="Courier New" pitchFamily="49" charset="0"/>
              </a:rPr>
              <a:t> orion.MyFmts);</a:t>
            </a:r>
          </a:p>
        </p:txBody>
      </p:sp>
      <p:grpSp>
        <p:nvGrpSpPr>
          <p:cNvPr id="2" name="Group 1"/>
          <p:cNvGrpSpPr/>
          <p:nvPr/>
        </p:nvGrpSpPr>
        <p:grpSpPr>
          <a:xfrm>
            <a:off x="1592195" y="1680762"/>
            <a:ext cx="6019800" cy="5048547"/>
            <a:chOff x="2198570" y="1680762"/>
            <a:chExt cx="6019800" cy="5048547"/>
          </a:xfrm>
        </p:grpSpPr>
        <p:pic>
          <p:nvPicPr>
            <p:cNvPr id="7170" name="Picture 2" descr="L:\graphics\background_blue_haze_horiz_wider_ligh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570" y="1680762"/>
              <a:ext cx="6019800" cy="50485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SAS_catalogentries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2750741"/>
              <a:ext cx="9604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SAS_catalogentries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1746250"/>
              <a:ext cx="960437"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2" descr="SAS_catalogentries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3755231"/>
              <a:ext cx="9604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p:cNvSpPr txBox="1">
              <a:spLocks noChangeArrowheads="1"/>
            </p:cNvSpPr>
            <p:nvPr/>
          </p:nvSpPr>
          <p:spPr bwMode="auto">
            <a:xfrm>
              <a:off x="2590800" y="1925638"/>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800" b="1" dirty="0">
                  <a:solidFill>
                    <a:srgbClr val="FF0000"/>
                  </a:solidFill>
                </a:rPr>
                <a:t>1</a:t>
              </a:r>
            </a:p>
          </p:txBody>
        </p:sp>
        <p:sp>
          <p:nvSpPr>
            <p:cNvPr id="21" name="TextBox 13"/>
            <p:cNvSpPr txBox="1">
              <a:spLocks noChangeArrowheads="1"/>
            </p:cNvSpPr>
            <p:nvPr/>
          </p:nvSpPr>
          <p:spPr bwMode="auto">
            <a:xfrm>
              <a:off x="2590800" y="2928144"/>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800" b="1" dirty="0">
                  <a:solidFill>
                    <a:srgbClr val="FF0000"/>
                  </a:solidFill>
                </a:rPr>
                <a:t>2</a:t>
              </a:r>
            </a:p>
          </p:txBody>
        </p:sp>
        <p:sp>
          <p:nvSpPr>
            <p:cNvPr id="25" name="TextBox 14"/>
            <p:cNvSpPr txBox="1">
              <a:spLocks noChangeArrowheads="1"/>
            </p:cNvSpPr>
            <p:nvPr/>
          </p:nvSpPr>
          <p:spPr bwMode="auto">
            <a:xfrm>
              <a:off x="4009118" y="1986260"/>
              <a:ext cx="3991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t>formats supplied by SAS</a:t>
              </a:r>
            </a:p>
          </p:txBody>
        </p:sp>
        <p:sp>
          <p:nvSpPr>
            <p:cNvPr id="26" name="TextBox 14"/>
            <p:cNvSpPr txBox="1">
              <a:spLocks noChangeArrowheads="1"/>
            </p:cNvSpPr>
            <p:nvPr/>
          </p:nvSpPr>
          <p:spPr bwMode="auto">
            <a:xfrm>
              <a:off x="4009118" y="3013695"/>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work.formats</a:t>
              </a:r>
              <a:endParaRPr lang="en-US" sz="2400" b="1" dirty="0"/>
            </a:p>
          </p:txBody>
        </p:sp>
        <p:sp>
          <p:nvSpPr>
            <p:cNvPr id="27" name="TextBox 14"/>
            <p:cNvSpPr txBox="1">
              <a:spLocks noChangeArrowheads="1"/>
            </p:cNvSpPr>
            <p:nvPr/>
          </p:nvSpPr>
          <p:spPr bwMode="auto">
            <a:xfrm>
              <a:off x="4009118" y="4041130"/>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library.formats</a:t>
              </a:r>
              <a:endParaRPr lang="en-US" sz="2400" b="1" dirty="0"/>
            </a:p>
          </p:txBody>
        </p:sp>
        <p:sp>
          <p:nvSpPr>
            <p:cNvPr id="28" name="TextBox 14"/>
            <p:cNvSpPr txBox="1">
              <a:spLocks noChangeArrowheads="1"/>
            </p:cNvSpPr>
            <p:nvPr/>
          </p:nvSpPr>
          <p:spPr bwMode="auto">
            <a:xfrm>
              <a:off x="4009118" y="5068565"/>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orion.formats</a:t>
              </a:r>
              <a:endParaRPr lang="en-US" sz="2400" b="1" dirty="0"/>
            </a:p>
          </p:txBody>
        </p:sp>
        <p:sp>
          <p:nvSpPr>
            <p:cNvPr id="29" name="TextBox 14"/>
            <p:cNvSpPr txBox="1">
              <a:spLocks noChangeArrowheads="1"/>
            </p:cNvSpPr>
            <p:nvPr/>
          </p:nvSpPr>
          <p:spPr bwMode="auto">
            <a:xfrm>
              <a:off x="4009118" y="6096000"/>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err="1"/>
                <a:t>orion.MyFmts</a:t>
              </a:r>
              <a:endParaRPr lang="en-US" sz="2400" b="1" dirty="0"/>
            </a:p>
          </p:txBody>
        </p:sp>
        <p:pic>
          <p:nvPicPr>
            <p:cNvPr id="30" name="Picture 12" descr="SAS_catalogentries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4761309"/>
              <a:ext cx="9604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2" descr="SAS_catalogentries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5767388"/>
              <a:ext cx="9604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3"/>
            <p:cNvSpPr txBox="1">
              <a:spLocks noChangeArrowheads="1"/>
            </p:cNvSpPr>
            <p:nvPr/>
          </p:nvSpPr>
          <p:spPr bwMode="auto">
            <a:xfrm>
              <a:off x="2590800" y="3932238"/>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800" b="1" dirty="0">
                  <a:solidFill>
                    <a:srgbClr val="FF0000"/>
                  </a:solidFill>
                </a:rPr>
                <a:t>3</a:t>
              </a:r>
            </a:p>
          </p:txBody>
        </p:sp>
        <p:sp>
          <p:nvSpPr>
            <p:cNvPr id="33" name="TextBox 13"/>
            <p:cNvSpPr txBox="1">
              <a:spLocks noChangeArrowheads="1"/>
            </p:cNvSpPr>
            <p:nvPr/>
          </p:nvSpPr>
          <p:spPr bwMode="auto">
            <a:xfrm>
              <a:off x="2590800" y="4936331"/>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800" b="1" dirty="0">
                  <a:solidFill>
                    <a:srgbClr val="FF0000"/>
                  </a:solidFill>
                </a:rPr>
                <a:t>4</a:t>
              </a:r>
            </a:p>
          </p:txBody>
        </p:sp>
        <p:sp>
          <p:nvSpPr>
            <p:cNvPr id="34" name="TextBox 13"/>
            <p:cNvSpPr txBox="1">
              <a:spLocks noChangeArrowheads="1"/>
            </p:cNvSpPr>
            <p:nvPr/>
          </p:nvSpPr>
          <p:spPr bwMode="auto">
            <a:xfrm>
              <a:off x="2590800" y="5940424"/>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800" b="1" dirty="0">
                  <a:solidFill>
                    <a:srgbClr val="FF0000"/>
                  </a:solidFill>
                </a:rPr>
                <a:t>5</a:t>
              </a:r>
            </a:p>
          </p:txBody>
        </p:sp>
        <p:pic>
          <p:nvPicPr>
            <p:cNvPr id="35" name="Picture 3" descr="L:\graphics\arrow_down_big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603718"/>
              <a:ext cx="387738" cy="47774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L:\graphics\arrow_down_big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625539"/>
              <a:ext cx="387738" cy="47774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L:\graphics\arrow_down_big_nosha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489" y="5631259"/>
              <a:ext cx="387738" cy="4777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2035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10.04 Short </a:t>
            </a:r>
            <a:r>
              <a:rPr lang="en-US" dirty="0"/>
              <a:t>Answer Poll</a:t>
            </a:r>
          </a:p>
        </p:txBody>
      </p:sp>
      <p:sp>
        <p:nvSpPr>
          <p:cNvPr id="3075" name="Rectangle 5"/>
          <p:cNvSpPr>
            <a:spLocks noGrp="1" noChangeArrowheads="1"/>
          </p:cNvSpPr>
          <p:nvPr>
            <p:ph idx="1"/>
          </p:nvPr>
        </p:nvSpPr>
        <p:spPr/>
        <p:txBody>
          <a:bodyPr/>
          <a:lstStyle/>
          <a:p>
            <a:r>
              <a:rPr lang="en-US" dirty="0"/>
              <a:t>Replace the current OPTIONS statement with the following statement and resubmit </a:t>
            </a:r>
            <a:r>
              <a:rPr lang="en-US" b="1" dirty="0"/>
              <a:t>p210a01</a:t>
            </a:r>
            <a:r>
              <a:rPr lang="en-US" dirty="0"/>
              <a:t>. What is the result?</a:t>
            </a:r>
          </a:p>
          <a:p>
            <a:pPr marL="0" indent="0"/>
            <a:endParaRPr lang="en-US" dirty="0"/>
          </a:p>
        </p:txBody>
      </p:sp>
      <p:sp>
        <p:nvSpPr>
          <p:cNvPr id="6" name="Text Box 5"/>
          <p:cNvSpPr txBox="1">
            <a:spLocks noChangeArrowheads="1"/>
          </p:cNvSpPr>
          <p:nvPr/>
        </p:nvSpPr>
        <p:spPr bwMode="auto">
          <a:xfrm>
            <a:off x="353219" y="2580767"/>
            <a:ext cx="8513762" cy="415925"/>
          </a:xfrm>
          <a:prstGeom prst="rect">
            <a:avLst/>
          </a:prstGeom>
          <a:solidFill>
            <a:srgbClr val="FFFFFF"/>
          </a:solidFill>
          <a:ln w="38100" algn="ctr">
            <a:solidFill>
              <a:schemeClr val="tx2"/>
            </a:solidFill>
            <a:miter lim="800000"/>
            <a:headEnd type="none" w="med" len="lg"/>
            <a:tailEnd type="none" w="med" len="lg"/>
          </a:ln>
        </p:spPr>
        <p:txBody>
          <a:bodyPr wrap="square" lIns="50800"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options </a:t>
            </a:r>
            <a:r>
              <a:rPr lang="en-US" b="1" dirty="0" err="1">
                <a:solidFill>
                  <a:srgbClr val="000000"/>
                </a:solidFill>
                <a:latin typeface="Courier New" pitchFamily="49" charset="0"/>
              </a:rPr>
              <a:t>fmterr</a:t>
            </a:r>
            <a:r>
              <a:rPr lang="en-US" b="1" dirty="0">
                <a:solidFill>
                  <a:srgbClr val="000000"/>
                </a:solidFill>
                <a:latin typeface="Courier New" pitchFamily="49" charset="0"/>
              </a:rPr>
              <a:t> </a:t>
            </a:r>
            <a:r>
              <a:rPr lang="en-US" b="1" dirty="0" err="1">
                <a:solidFill>
                  <a:srgbClr val="000000"/>
                </a:solidFill>
                <a:latin typeface="Courier New" pitchFamily="49" charset="0"/>
              </a:rPr>
              <a:t>fmtsearch</a:t>
            </a:r>
            <a:r>
              <a:rPr lang="en-US" b="1" dirty="0">
                <a:solidFill>
                  <a:srgbClr val="000000"/>
                </a:solidFill>
                <a:latin typeface="Courier New" pitchFamily="49" charset="0"/>
              </a:rPr>
              <a:t>=(</a:t>
            </a:r>
            <a:r>
              <a:rPr lang="en-US" b="1" dirty="0" err="1">
                <a:solidFill>
                  <a:srgbClr val="000000"/>
                </a:solidFill>
                <a:latin typeface="Courier New" pitchFamily="49" charset="0"/>
              </a:rPr>
              <a:t>orion</a:t>
            </a:r>
            <a:r>
              <a:rPr lang="en-US" b="1" dirty="0">
                <a:latin typeface="Courier New" pitchFamily="49" charset="0"/>
              </a:rPr>
              <a:t> </a:t>
            </a:r>
            <a:r>
              <a:rPr lang="en-US" b="1" dirty="0" err="1">
                <a:latin typeface="Courier New" pitchFamily="49" charset="0"/>
              </a:rPr>
              <a:t>orion.MyFmts</a:t>
            </a:r>
            <a:r>
              <a:rPr lang="en-US" b="1" dirty="0">
                <a:latin typeface="Courier New" pitchFamily="49" charset="0"/>
              </a:rPr>
              <a:t>);</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Business Scenario</a:t>
            </a:r>
          </a:p>
        </p:txBody>
      </p:sp>
      <p:sp>
        <p:nvSpPr>
          <p:cNvPr id="12291" name="Rectangle 3"/>
          <p:cNvSpPr>
            <a:spLocks noGrp="1" noChangeArrowheads="1"/>
          </p:cNvSpPr>
          <p:nvPr>
            <p:ph idx="1"/>
          </p:nvPr>
        </p:nvSpPr>
        <p:spPr>
          <a:xfrm>
            <a:off x="685800" y="1051719"/>
            <a:ext cx="7848600" cy="4264025"/>
          </a:xfrm>
        </p:spPr>
        <p:txBody>
          <a:bodyPr/>
          <a:lstStyle/>
          <a:p>
            <a:pPr eaLnBrk="1" hangingPunct="1">
              <a:spcBef>
                <a:spcPct val="0"/>
              </a:spcBef>
            </a:pPr>
            <a:r>
              <a:rPr lang="en-US" dirty="0"/>
              <a:t>Management has requested that country names, instead of country codes, be used in reports.</a:t>
            </a:r>
          </a:p>
        </p:txBody>
      </p:sp>
      <p:sp>
        <p:nvSpPr>
          <p:cNvPr id="4" name="TextBox 3"/>
          <p:cNvSpPr txBox="1"/>
          <p:nvPr/>
        </p:nvSpPr>
        <p:spPr>
          <a:xfrm>
            <a:off x="761999" y="2133600"/>
            <a:ext cx="4133915" cy="1656864"/>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latin typeface="SAS Monospace"/>
              </a:rPr>
              <a:t>Country    Population	</a:t>
            </a:r>
            <a:r>
              <a:rPr lang="en-US" sz="1600" b="1" dirty="0" err="1">
                <a:latin typeface="SAS Monospace"/>
              </a:rPr>
              <a:t>Country_ID</a:t>
            </a:r>
            <a:endParaRPr lang="en-US" sz="1600" b="1" dirty="0">
              <a:latin typeface="SAS Monospace"/>
            </a:endParaRPr>
          </a:p>
          <a:p>
            <a:endParaRPr lang="en-US" sz="1600" b="1" dirty="0">
              <a:latin typeface="SAS Monospace"/>
            </a:endParaRPr>
          </a:p>
          <a:p>
            <a:r>
              <a:rPr lang="en-US" sz="1600" b="1" dirty="0">
                <a:latin typeface="SAS Monospace"/>
              </a:rPr>
              <a:t>AU         20,000,000	       160</a:t>
            </a:r>
          </a:p>
          <a:p>
            <a:r>
              <a:rPr lang="en-US" sz="1600" b="1" dirty="0">
                <a:latin typeface="SAS Monospace"/>
              </a:rPr>
              <a:t>CA                  .	       260</a:t>
            </a:r>
          </a:p>
          <a:p>
            <a:r>
              <a:rPr lang="en-US" sz="1600" b="1" dirty="0">
                <a:latin typeface="SAS Monospace"/>
              </a:rPr>
              <a:t>DE         80,000,000	       394</a:t>
            </a:r>
          </a:p>
          <a:p>
            <a:r>
              <a:rPr lang="en-US" sz="1600" b="1" dirty="0">
                <a:latin typeface="SAS Monospace"/>
              </a:rPr>
              <a:t>IL          5,000,000	       475</a:t>
            </a:r>
          </a:p>
        </p:txBody>
      </p:sp>
      <p:sp>
        <p:nvSpPr>
          <p:cNvPr id="13" name="TextBox 12"/>
          <p:cNvSpPr txBox="1"/>
          <p:nvPr/>
        </p:nvSpPr>
        <p:spPr>
          <a:xfrm>
            <a:off x="3962400" y="4495800"/>
            <a:ext cx="4320363" cy="1656864"/>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latin typeface="SAS Monospace"/>
              </a:rPr>
              <a:t>Country     Population	 </a:t>
            </a:r>
            <a:r>
              <a:rPr lang="en-US" sz="1600" b="1" dirty="0" err="1">
                <a:latin typeface="SAS Monospace"/>
              </a:rPr>
              <a:t>Country_ID</a:t>
            </a:r>
            <a:endParaRPr lang="en-US" sz="1600" b="1" dirty="0">
              <a:latin typeface="SAS Monospace"/>
            </a:endParaRPr>
          </a:p>
          <a:p>
            <a:endParaRPr lang="en-US" sz="1600" b="1" dirty="0">
              <a:latin typeface="SAS Monospace"/>
            </a:endParaRPr>
          </a:p>
          <a:p>
            <a:r>
              <a:rPr lang="en-US" sz="1600" b="1" dirty="0">
                <a:latin typeface="SAS Monospace"/>
              </a:rPr>
              <a:t>Australia   20,000,000	       160</a:t>
            </a:r>
          </a:p>
          <a:p>
            <a:r>
              <a:rPr lang="en-US" sz="1600" b="1" dirty="0">
                <a:latin typeface="SAS Monospace"/>
              </a:rPr>
              <a:t>Canada               .	       260</a:t>
            </a:r>
          </a:p>
          <a:p>
            <a:r>
              <a:rPr lang="en-US" sz="1600" b="1" dirty="0">
                <a:latin typeface="SAS Monospace"/>
              </a:rPr>
              <a:t>Germany     80,000,000	       394</a:t>
            </a:r>
          </a:p>
          <a:p>
            <a:r>
              <a:rPr lang="en-US" sz="1600" b="1" dirty="0">
                <a:latin typeface="SAS Monospace"/>
              </a:rPr>
              <a:t>Israel       5,000,000	       475</a:t>
            </a:r>
          </a:p>
        </p:txBody>
      </p:sp>
      <p:pic>
        <p:nvPicPr>
          <p:cNvPr id="1027" name="Picture 3" descr="\\sashq\root\dept\PSD\GRAPHICS\Illustrations\Arrows\arrow_swoop_rt_2_noShadow.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7214" y="2846868"/>
            <a:ext cx="1127972" cy="13562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custDataLst>
              <p:tags r:id="rId1"/>
            </p:custDataLst>
          </p:nvPr>
        </p:nvSpPr>
        <p:spPr bwMode="auto">
          <a:xfrm>
            <a:off x="850899" y="2709467"/>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850899" y="2953307"/>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3"/>
            </p:custDataLst>
          </p:nvPr>
        </p:nvSpPr>
        <p:spPr bwMode="auto">
          <a:xfrm>
            <a:off x="850899" y="3197147"/>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8" name="Rectangle 7"/>
          <p:cNvSpPr/>
          <p:nvPr>
            <p:custDataLst>
              <p:tags r:id="rId4"/>
            </p:custDataLst>
          </p:nvPr>
        </p:nvSpPr>
        <p:spPr bwMode="auto">
          <a:xfrm>
            <a:off x="850899" y="3440987"/>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5"/>
            </p:custDataLst>
          </p:nvPr>
        </p:nvSpPr>
        <p:spPr bwMode="auto">
          <a:xfrm>
            <a:off x="4051300" y="5061028"/>
            <a:ext cx="10859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9" name="Rectangle 8"/>
          <p:cNvSpPr/>
          <p:nvPr>
            <p:custDataLst>
              <p:tags r:id="rId6"/>
            </p:custDataLst>
          </p:nvPr>
        </p:nvSpPr>
        <p:spPr bwMode="auto">
          <a:xfrm>
            <a:off x="4051300" y="5304868"/>
            <a:ext cx="7239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0" name="Rectangle 9"/>
          <p:cNvSpPr/>
          <p:nvPr>
            <p:custDataLst>
              <p:tags r:id="rId7"/>
            </p:custDataLst>
          </p:nvPr>
        </p:nvSpPr>
        <p:spPr bwMode="auto">
          <a:xfrm>
            <a:off x="4051300" y="5548708"/>
            <a:ext cx="8446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1" name="Rectangle 10"/>
          <p:cNvSpPr/>
          <p:nvPr>
            <p:custDataLst>
              <p:tags r:id="rId8"/>
            </p:custDataLst>
          </p:nvPr>
        </p:nvSpPr>
        <p:spPr bwMode="auto">
          <a:xfrm>
            <a:off x="4051300" y="5792554"/>
            <a:ext cx="7239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2235606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10.04 Short </a:t>
            </a:r>
            <a:r>
              <a:rPr lang="en-US" dirty="0"/>
              <a:t>Answer Poll – Correct Answer</a:t>
            </a:r>
          </a:p>
        </p:txBody>
      </p:sp>
      <p:sp>
        <p:nvSpPr>
          <p:cNvPr id="3075" name="Rectangle 5"/>
          <p:cNvSpPr>
            <a:spLocks noGrp="1" noChangeArrowheads="1"/>
          </p:cNvSpPr>
          <p:nvPr>
            <p:ph idx="1"/>
          </p:nvPr>
        </p:nvSpPr>
        <p:spPr/>
        <p:txBody>
          <a:bodyPr/>
          <a:lstStyle/>
          <a:p>
            <a:r>
              <a:rPr lang="en-US" dirty="0"/>
              <a:t>Replace the current OPTIONS statement with the following statement and resubmit </a:t>
            </a:r>
            <a:r>
              <a:rPr lang="en-US" b="1" dirty="0"/>
              <a:t>p210a01</a:t>
            </a:r>
            <a:r>
              <a:rPr lang="en-US" dirty="0"/>
              <a:t>. What is the result?</a:t>
            </a:r>
          </a:p>
          <a:p>
            <a:endParaRPr lang="en-US" dirty="0"/>
          </a:p>
          <a:p>
            <a:endParaRPr lang="en-US" dirty="0"/>
          </a:p>
          <a:p>
            <a:endParaRPr lang="en-US" dirty="0"/>
          </a:p>
          <a:p>
            <a:r>
              <a:rPr lang="en-US" b="1" dirty="0"/>
              <a:t>All of the procedure steps were executed with no warnings or errors in the SAS log. The user-defined formats </a:t>
            </a:r>
            <a:r>
              <a:rPr lang="en-US" b="1" i="1" dirty="0"/>
              <a:t>were</a:t>
            </a:r>
            <a:r>
              <a:rPr lang="en-US" b="1" dirty="0"/>
              <a:t> applied.</a:t>
            </a:r>
            <a:endParaRPr lang="en-US" dirty="0"/>
          </a:p>
          <a:p>
            <a:endParaRPr lang="en-US" dirty="0"/>
          </a:p>
          <a:p>
            <a:pPr marL="0" indent="0"/>
            <a:endParaRPr lang="en-US" dirty="0"/>
          </a:p>
        </p:txBody>
      </p:sp>
      <p:sp>
        <p:nvSpPr>
          <p:cNvPr id="4" name="Text Box 5"/>
          <p:cNvSpPr txBox="1">
            <a:spLocks noChangeArrowheads="1"/>
          </p:cNvSpPr>
          <p:nvPr/>
        </p:nvSpPr>
        <p:spPr bwMode="auto">
          <a:xfrm>
            <a:off x="353219" y="2580767"/>
            <a:ext cx="8513762" cy="415925"/>
          </a:xfrm>
          <a:prstGeom prst="rect">
            <a:avLst/>
          </a:prstGeom>
          <a:solidFill>
            <a:srgbClr val="FFFFFF"/>
          </a:solidFill>
          <a:ln w="38100" algn="ctr">
            <a:solidFill>
              <a:schemeClr val="tx2"/>
            </a:solidFill>
            <a:miter lim="800000"/>
            <a:headEnd type="none" w="med" len="lg"/>
            <a:tailEnd type="none" w="med" len="lg"/>
          </a:ln>
        </p:spPr>
        <p:txBody>
          <a:bodyPr wrap="square" lIns="50800"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options </a:t>
            </a:r>
            <a:r>
              <a:rPr lang="en-US" b="1" dirty="0" err="1">
                <a:solidFill>
                  <a:srgbClr val="000000"/>
                </a:solidFill>
                <a:latin typeface="Courier New" pitchFamily="49" charset="0"/>
              </a:rPr>
              <a:t>fmterr</a:t>
            </a:r>
            <a:r>
              <a:rPr lang="en-US" b="1" dirty="0">
                <a:solidFill>
                  <a:srgbClr val="000000"/>
                </a:solidFill>
                <a:latin typeface="Courier New" pitchFamily="49" charset="0"/>
              </a:rPr>
              <a:t> </a:t>
            </a:r>
            <a:r>
              <a:rPr lang="en-US" b="1" dirty="0" err="1">
                <a:solidFill>
                  <a:srgbClr val="000000"/>
                </a:solidFill>
                <a:latin typeface="Courier New" pitchFamily="49" charset="0"/>
              </a:rPr>
              <a:t>fmtsearch</a:t>
            </a:r>
            <a:r>
              <a:rPr lang="en-US" b="1" dirty="0">
                <a:solidFill>
                  <a:srgbClr val="000000"/>
                </a:solidFill>
                <a:latin typeface="Courier New" pitchFamily="49" charset="0"/>
              </a:rPr>
              <a:t>=(</a:t>
            </a:r>
            <a:r>
              <a:rPr lang="en-US" b="1" dirty="0" err="1">
                <a:solidFill>
                  <a:srgbClr val="000000"/>
                </a:solidFill>
                <a:latin typeface="Courier New" pitchFamily="49" charset="0"/>
              </a:rPr>
              <a:t>orion</a:t>
            </a:r>
            <a:r>
              <a:rPr lang="en-US" b="1" dirty="0">
                <a:latin typeface="Courier New" pitchFamily="49" charset="0"/>
              </a:rPr>
              <a:t> </a:t>
            </a:r>
            <a:r>
              <a:rPr lang="en-US" b="1" dirty="0" err="1">
                <a:latin typeface="Courier New" pitchFamily="49" charset="0"/>
              </a:rPr>
              <a:t>orion.MyFmts</a:t>
            </a:r>
            <a:r>
              <a:rPr lang="en-US" b="1" dirty="0">
                <a:latin typeface="Courier New" pitchFamily="49" charset="0"/>
              </a:rPr>
              <a:t>);</a:t>
            </a:r>
          </a:p>
        </p:txBody>
      </p:sp>
    </p:spTree>
    <p:custDataLst>
      <p:tags r:id="rId1"/>
    </p:custDataLst>
    <p:extLst>
      <p:ext uri="{BB962C8B-B14F-4D97-AF65-F5344CB8AC3E}">
        <p14:creationId xmlns:p14="http://schemas.microsoft.com/office/powerpoint/2010/main" val="18618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Maintaining Formats</a:t>
            </a:r>
          </a:p>
        </p:txBody>
      </p:sp>
      <p:sp>
        <p:nvSpPr>
          <p:cNvPr id="37891" name="Rectangle 3"/>
          <p:cNvSpPr>
            <a:spLocks noGrp="1" noChangeArrowheads="1"/>
          </p:cNvSpPr>
          <p:nvPr>
            <p:ph idx="1"/>
          </p:nvPr>
        </p:nvSpPr>
        <p:spPr/>
        <p:txBody>
          <a:bodyPr/>
          <a:lstStyle/>
          <a:p>
            <a:pPr eaLnBrk="1" hangingPunct="1">
              <a:buClr>
                <a:schemeClr val="tx2"/>
              </a:buClr>
              <a:buSzPct val="70000"/>
              <a:buFont typeface="Wingdings" pitchFamily="2" charset="2"/>
              <a:buNone/>
            </a:pPr>
            <a:r>
              <a:rPr lang="en-US" dirty="0"/>
              <a:t>To maintain formats, perform one of the following tasks:</a:t>
            </a:r>
          </a:p>
          <a:p>
            <a:pPr lvl="1" eaLnBrk="1" hangingPunct="1"/>
            <a:r>
              <a:rPr lang="en-US" dirty="0"/>
              <a:t>Edit the PROC FORMAT code that created the original format.</a:t>
            </a:r>
          </a:p>
          <a:p>
            <a:pPr lvl="1" eaLnBrk="1" hangingPunct="1"/>
            <a:r>
              <a:rPr lang="en-US" dirty="0"/>
              <a:t>Create a SAS data set from the format, edit the data set, and use the CNTLIN= option to re-create the format.</a:t>
            </a:r>
          </a:p>
        </p:txBody>
      </p:sp>
    </p:spTree>
    <p:extLst>
      <p:ext uri="{BB962C8B-B14F-4D97-AF65-F5344CB8AC3E}">
        <p14:creationId xmlns:p14="http://schemas.microsoft.com/office/powerpoint/2010/main" val="339112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title"/>
          </p:nvPr>
        </p:nvSpPr>
        <p:spPr/>
        <p:txBody>
          <a:bodyPr/>
          <a:lstStyle/>
          <a:p>
            <a:pPr eaLnBrk="1" hangingPunct="1"/>
            <a:r>
              <a:rPr lang="en-US"/>
              <a:t>Maintaining Permanent Formats</a:t>
            </a:r>
          </a:p>
        </p:txBody>
      </p:sp>
      <p:pic>
        <p:nvPicPr>
          <p:cNvPr id="3078" name="Picture 6" descr="L:\graphics\soft_blue_ova_horizl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175" y="3581400"/>
            <a:ext cx="3202305" cy="942687"/>
          </a:xfrm>
          <a:prstGeom prst="rect">
            <a:avLst/>
          </a:prstGeom>
          <a:noFill/>
          <a:extLst>
            <a:ext uri="{909E8E84-426E-40DD-AFC4-6F175D3DCCD1}">
              <a14:hiddenFill xmlns:a14="http://schemas.microsoft.com/office/drawing/2010/main">
                <a:solidFill>
                  <a:srgbClr val="FFFFFF"/>
                </a:solidFill>
              </a14:hiddenFill>
            </a:ext>
          </a:extLst>
        </p:spPr>
      </p:pic>
      <p:sp>
        <p:nvSpPr>
          <p:cNvPr id="38931" name="Text Box 6"/>
          <p:cNvSpPr txBox="1">
            <a:spLocks noChangeArrowheads="1"/>
          </p:cNvSpPr>
          <p:nvPr/>
        </p:nvSpPr>
        <p:spPr bwMode="auto">
          <a:xfrm>
            <a:off x="535632" y="2562144"/>
            <a:ext cx="2708084" cy="830997"/>
          </a:xfrm>
          <a:prstGeom prst="rect">
            <a:avLst/>
          </a:prstGeom>
          <a:noFill/>
          <a:ln>
            <a:noFill/>
          </a:ln>
          <a:extLst/>
        </p:spPr>
        <p:txBody>
          <a:bodyPr wrap="squar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sz="2000" b="1" dirty="0">
                <a:solidFill>
                  <a:schemeClr val="tx2"/>
                </a:solidFill>
              </a:rPr>
              <a:t>Permanent </a:t>
            </a:r>
            <a:br>
              <a:rPr lang="en-US" sz="2000" b="1" dirty="0">
                <a:solidFill>
                  <a:schemeClr val="tx2"/>
                </a:solidFill>
              </a:rPr>
            </a:br>
            <a:r>
              <a:rPr lang="en-US" sz="2000" b="1" dirty="0">
                <a:solidFill>
                  <a:schemeClr val="tx2"/>
                </a:solidFill>
              </a:rPr>
              <a:t>Formats</a:t>
            </a:r>
          </a:p>
          <a:p>
            <a:pPr algn="ctr">
              <a:lnSpc>
                <a:spcPct val="90000"/>
              </a:lnSpc>
            </a:pPr>
            <a:r>
              <a:rPr lang="en-US" sz="2000" b="1" dirty="0">
                <a:solidFill>
                  <a:schemeClr val="tx2"/>
                </a:solidFill>
              </a:rPr>
              <a:t>Catalog</a:t>
            </a:r>
          </a:p>
        </p:txBody>
      </p:sp>
      <p:pic>
        <p:nvPicPr>
          <p:cNvPr id="26" name="Picture 3" descr="L:\graphics\arrow_fade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688798">
            <a:off x="1912673" y="3945622"/>
            <a:ext cx="1554295" cy="371475"/>
          </a:xfrm>
          <a:prstGeom prst="rect">
            <a:avLst/>
          </a:prstGeom>
          <a:noFill/>
          <a:extLst>
            <a:ext uri="{909E8E84-426E-40DD-AFC4-6F175D3DCCD1}">
              <a14:hiddenFill xmlns:a14="http://schemas.microsoft.com/office/drawing/2010/main">
                <a:solidFill>
                  <a:srgbClr val="FFFFFF"/>
                </a:solidFill>
              </a14:hiddenFill>
            </a:ext>
          </a:extLst>
        </p:spPr>
      </p:pic>
      <p:sp>
        <p:nvSpPr>
          <p:cNvPr id="38929" name="Text Box 17"/>
          <p:cNvSpPr txBox="1">
            <a:spLocks noChangeArrowheads="1"/>
          </p:cNvSpPr>
          <p:nvPr/>
        </p:nvSpPr>
        <p:spPr bwMode="auto">
          <a:xfrm>
            <a:off x="3101827" y="3929888"/>
            <a:ext cx="1602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800" b="1" dirty="0"/>
              <a:t>SAS Data Set</a:t>
            </a:r>
          </a:p>
        </p:txBody>
      </p:sp>
      <p:pic>
        <p:nvPicPr>
          <p:cNvPr id="22" name="Picture 2" descr="L:\graphics\dataset_modify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2152" y="3414279"/>
            <a:ext cx="15716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sashq\root\dept\PSD\GRAPHICS\Illustrations\Data\sas_filecylinders_r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527" y="1514425"/>
            <a:ext cx="915567" cy="10843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383554698"/>
              </p:ext>
            </p:extLst>
          </p:nvPr>
        </p:nvGraphicFramePr>
        <p:xfrm>
          <a:off x="3099303" y="1023044"/>
          <a:ext cx="3808491" cy="543560"/>
        </p:xfrm>
        <a:graphic>
          <a:graphicData uri="http://schemas.openxmlformats.org/drawingml/2006/table">
            <a:tbl>
              <a:tblPr firstRow="1" bandRow="1">
                <a:tableStyleId>{5C22544A-7EE6-4342-B048-85BDC9FD1C3A}</a:tableStyleId>
              </a:tblPr>
              <a:tblGrid>
                <a:gridCol w="1155826">
                  <a:extLst>
                    <a:ext uri="{9D8B030D-6E8A-4147-A177-3AD203B41FA5}">
                      <a16:colId xmlns:a16="http://schemas.microsoft.com/office/drawing/2014/main" val="20000"/>
                    </a:ext>
                  </a:extLst>
                </a:gridCol>
                <a:gridCol w="2652665">
                  <a:extLst>
                    <a:ext uri="{9D8B030D-6E8A-4147-A177-3AD203B41FA5}">
                      <a16:colId xmlns:a16="http://schemas.microsoft.com/office/drawing/2014/main" val="20001"/>
                    </a:ext>
                  </a:extLst>
                </a:gridCol>
              </a:tblGrid>
              <a:tr h="338102">
                <a:tc>
                  <a:txBody>
                    <a:bodyPr/>
                    <a:lstStyle/>
                    <a:p>
                      <a:r>
                        <a:rPr lang="en-US" sz="2400" b="1" i="1" dirty="0">
                          <a:solidFill>
                            <a:srgbClr val="FFFFFF"/>
                          </a:solidFill>
                        </a:rPr>
                        <a:t>Step</a:t>
                      </a:r>
                      <a:r>
                        <a:rPr lang="en-US" sz="2400" b="1" i="1" baseline="0" dirty="0">
                          <a:solidFill>
                            <a:srgbClr val="FFFFFF"/>
                          </a:solidFill>
                        </a:rPr>
                        <a:t> 1</a:t>
                      </a:r>
                      <a:r>
                        <a:rPr lang="en-US" sz="2400" b="1" i="1" dirty="0">
                          <a:solidFill>
                            <a:srgbClr val="FFFFFF"/>
                          </a:solidFill>
                        </a:rPr>
                        <a:t>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Create a data set.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209331462"/>
              </p:ext>
            </p:extLst>
          </p:nvPr>
        </p:nvGraphicFramePr>
        <p:xfrm>
          <a:off x="2809607" y="4843607"/>
          <a:ext cx="4234004" cy="543560"/>
        </p:xfrm>
        <a:graphic>
          <a:graphicData uri="http://schemas.openxmlformats.org/drawingml/2006/table">
            <a:tbl>
              <a:tblPr firstRow="1" bandRow="1">
                <a:tableStyleId>{5C22544A-7EE6-4342-B048-85BDC9FD1C3A}</a:tableStyleId>
              </a:tblPr>
              <a:tblGrid>
                <a:gridCol w="1155826">
                  <a:extLst>
                    <a:ext uri="{9D8B030D-6E8A-4147-A177-3AD203B41FA5}">
                      <a16:colId xmlns:a16="http://schemas.microsoft.com/office/drawing/2014/main" val="20000"/>
                    </a:ext>
                  </a:extLst>
                </a:gridCol>
                <a:gridCol w="3078178">
                  <a:extLst>
                    <a:ext uri="{9D8B030D-6E8A-4147-A177-3AD203B41FA5}">
                      <a16:colId xmlns:a16="http://schemas.microsoft.com/office/drawing/2014/main" val="20001"/>
                    </a:ext>
                  </a:extLst>
                </a:gridCol>
              </a:tblGrid>
              <a:tr h="338102">
                <a:tc>
                  <a:txBody>
                    <a:bodyPr/>
                    <a:lstStyle/>
                    <a:p>
                      <a:r>
                        <a:rPr lang="en-US" sz="2400" b="1" i="1" dirty="0">
                          <a:solidFill>
                            <a:srgbClr val="FFFFFF"/>
                          </a:solidFill>
                        </a:rPr>
                        <a:t>Step</a:t>
                      </a:r>
                      <a:r>
                        <a:rPr lang="en-US" sz="2400" b="1" i="1" baseline="0" dirty="0">
                          <a:solidFill>
                            <a:srgbClr val="FFFFFF"/>
                          </a:solidFill>
                        </a:rPr>
                        <a:t> 3</a:t>
                      </a:r>
                      <a:r>
                        <a:rPr lang="en-US" sz="2400" b="1" i="1" dirty="0">
                          <a:solidFill>
                            <a:srgbClr val="FFFFFF"/>
                          </a:solidFill>
                        </a:rPr>
                        <a:t>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Re-create</a:t>
                      </a:r>
                      <a:r>
                        <a:rPr lang="en-US" sz="2400" b="0" i="0" baseline="0" dirty="0">
                          <a:solidFill>
                            <a:srgbClr val="000000"/>
                          </a:solidFill>
                        </a:rPr>
                        <a:t> the format.</a:t>
                      </a:r>
                      <a:endParaRPr lang="en-US" sz="2400" b="0" i="0" dirty="0">
                        <a:solidFill>
                          <a:srgbClr val="000000"/>
                        </a:solidFill>
                      </a:endParaRP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973663956"/>
              </p:ext>
            </p:extLst>
          </p:nvPr>
        </p:nvGraphicFramePr>
        <p:xfrm>
          <a:off x="6358566" y="3558015"/>
          <a:ext cx="2414242" cy="909320"/>
        </p:xfrm>
        <a:graphic>
          <a:graphicData uri="http://schemas.openxmlformats.org/drawingml/2006/table">
            <a:tbl>
              <a:tblPr firstRow="1" bandRow="1">
                <a:tableStyleId>{5C22544A-7EE6-4342-B048-85BDC9FD1C3A}</a:tableStyleId>
              </a:tblPr>
              <a:tblGrid>
                <a:gridCol w="1155826">
                  <a:extLst>
                    <a:ext uri="{9D8B030D-6E8A-4147-A177-3AD203B41FA5}">
                      <a16:colId xmlns:a16="http://schemas.microsoft.com/office/drawing/2014/main" val="20000"/>
                    </a:ext>
                  </a:extLst>
                </a:gridCol>
                <a:gridCol w="1258416">
                  <a:extLst>
                    <a:ext uri="{9D8B030D-6E8A-4147-A177-3AD203B41FA5}">
                      <a16:colId xmlns:a16="http://schemas.microsoft.com/office/drawing/2014/main" val="20001"/>
                    </a:ext>
                  </a:extLst>
                </a:gridCol>
              </a:tblGrid>
              <a:tr h="338102">
                <a:tc>
                  <a:txBody>
                    <a:bodyPr/>
                    <a:lstStyle/>
                    <a:p>
                      <a:r>
                        <a:rPr lang="en-US" sz="2400" b="1" i="1" dirty="0">
                          <a:solidFill>
                            <a:srgbClr val="FFFFFF"/>
                          </a:solidFill>
                        </a:rPr>
                        <a:t>Step</a:t>
                      </a:r>
                      <a:r>
                        <a:rPr lang="en-US" sz="2400" b="1" i="1" baseline="0" dirty="0">
                          <a:solidFill>
                            <a:srgbClr val="FFFFFF"/>
                          </a:solidFill>
                        </a:rPr>
                        <a:t> 2</a:t>
                      </a:r>
                      <a:r>
                        <a:rPr lang="en-US" sz="2400" b="1" i="1" dirty="0">
                          <a:solidFill>
                            <a:srgbClr val="FFFFFF"/>
                          </a:solidFill>
                        </a:rPr>
                        <a:t>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Edit the </a:t>
                      </a:r>
                      <a:br>
                        <a:rPr lang="en-US" sz="2400" b="0" i="0" dirty="0">
                          <a:solidFill>
                            <a:srgbClr val="000000"/>
                          </a:solidFill>
                        </a:rPr>
                      </a:br>
                      <a:r>
                        <a:rPr lang="en-US" sz="2400" b="0" i="0" dirty="0">
                          <a:solidFill>
                            <a:srgbClr val="000000"/>
                          </a:solidFill>
                        </a:rPr>
                        <a:t>values.</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
        <p:nvSpPr>
          <p:cNvPr id="38923" name="Text Box 14"/>
          <p:cNvSpPr txBox="1">
            <a:spLocks noChangeArrowheads="1"/>
          </p:cNvSpPr>
          <p:nvPr/>
        </p:nvSpPr>
        <p:spPr bwMode="auto">
          <a:xfrm>
            <a:off x="2804664" y="5391751"/>
            <a:ext cx="5153025" cy="1062038"/>
          </a:xfrm>
          <a:prstGeom prst="rect">
            <a:avLst/>
          </a:prstGeom>
          <a:solidFill>
            <a:srgbClr val="FFFFFF"/>
          </a:solidFill>
          <a:ln w="38100">
            <a:solidFill>
              <a:schemeClr val="tx2"/>
            </a:solidFill>
            <a:miter lim="800000"/>
            <a:headEnd type="none" w="sm" len="sm"/>
            <a:tailEnd type="none" w="sm" len="sm"/>
          </a:ln>
        </p:spPr>
        <p:txBody>
          <a:bodyPr tIns="91440" rIns="63500" bIns="9144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900" b="1" dirty="0" err="1">
                <a:latin typeface="Courier New" pitchFamily="49" charset="0"/>
              </a:rPr>
              <a:t>proc</a:t>
            </a:r>
            <a:r>
              <a:rPr lang="en-US" sz="1900" b="1" dirty="0">
                <a:latin typeface="Courier New" pitchFamily="49" charset="0"/>
              </a:rPr>
              <a:t> format library=</a:t>
            </a:r>
            <a:r>
              <a:rPr lang="en-US" sz="1900" b="1" i="1" dirty="0" err="1">
                <a:latin typeface="Courier New" pitchFamily="49" charset="0"/>
              </a:rPr>
              <a:t>libref.catalog</a:t>
            </a:r>
            <a:endParaRPr lang="en-US" sz="1900" b="1" i="1" dirty="0">
              <a:latin typeface="Courier New" pitchFamily="49" charset="0"/>
            </a:endParaRPr>
          </a:p>
          <a:p>
            <a:r>
              <a:rPr lang="en-US" sz="1900" b="1" dirty="0">
                <a:latin typeface="Courier New" pitchFamily="49" charset="0"/>
              </a:rPr>
              <a:t>             </a:t>
            </a:r>
            <a:r>
              <a:rPr lang="en-US" sz="1900" b="1" dirty="0" err="1">
                <a:solidFill>
                  <a:schemeClr val="tx2"/>
                </a:solidFill>
                <a:latin typeface="Courier New" pitchFamily="49" charset="0"/>
              </a:rPr>
              <a:t>cntlin</a:t>
            </a:r>
            <a:r>
              <a:rPr lang="en-US" sz="1900" b="1" dirty="0">
                <a:solidFill>
                  <a:schemeClr val="tx2"/>
                </a:solidFill>
                <a:latin typeface="Courier New" pitchFamily="49" charset="0"/>
              </a:rPr>
              <a:t>=</a:t>
            </a:r>
            <a:r>
              <a:rPr lang="en-US" sz="1900" b="1" i="1" dirty="0">
                <a:latin typeface="Courier New" pitchFamily="49" charset="0"/>
              </a:rPr>
              <a:t>SAS-data-set</a:t>
            </a:r>
            <a:r>
              <a:rPr lang="en-US" sz="1900" b="1" dirty="0">
                <a:latin typeface="Courier New" pitchFamily="49" charset="0"/>
              </a:rPr>
              <a:t>;</a:t>
            </a:r>
          </a:p>
          <a:p>
            <a:r>
              <a:rPr lang="en-US" sz="1900" b="1" dirty="0">
                <a:latin typeface="Courier New" pitchFamily="49" charset="0"/>
              </a:rPr>
              <a:t>run;</a:t>
            </a:r>
          </a:p>
        </p:txBody>
      </p:sp>
      <p:sp>
        <p:nvSpPr>
          <p:cNvPr id="38922" name="Text Box 13"/>
          <p:cNvSpPr txBox="1">
            <a:spLocks noChangeArrowheads="1"/>
          </p:cNvSpPr>
          <p:nvPr/>
        </p:nvSpPr>
        <p:spPr bwMode="auto">
          <a:xfrm>
            <a:off x="3117823" y="1581836"/>
            <a:ext cx="5153025" cy="1354138"/>
          </a:xfrm>
          <a:prstGeom prst="rect">
            <a:avLst/>
          </a:prstGeom>
          <a:solidFill>
            <a:srgbClr val="FFFFFF"/>
          </a:solidFill>
          <a:ln w="38100">
            <a:solidFill>
              <a:schemeClr val="tx2"/>
            </a:solidFill>
            <a:miter lim="800000"/>
            <a:headEnd type="none" w="sm" len="sm"/>
            <a:tailEnd type="none" w="sm" len="sm"/>
          </a:ln>
        </p:spPr>
        <p:txBody>
          <a:bodyPr tIns="91440" rIns="63500" bIns="9144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900" b="1" dirty="0" err="1">
                <a:latin typeface="Courier New" pitchFamily="49" charset="0"/>
              </a:rPr>
              <a:t>proc</a:t>
            </a:r>
            <a:r>
              <a:rPr lang="en-US" sz="1900" b="1" dirty="0">
                <a:latin typeface="Courier New" pitchFamily="49" charset="0"/>
              </a:rPr>
              <a:t> format library=</a:t>
            </a:r>
            <a:r>
              <a:rPr lang="en-US" sz="1900" b="1" i="1" dirty="0" err="1">
                <a:latin typeface="Courier New" pitchFamily="49" charset="0"/>
              </a:rPr>
              <a:t>libref.catalog</a:t>
            </a:r>
            <a:endParaRPr lang="en-US" sz="1900" b="1" i="1" dirty="0">
              <a:latin typeface="Courier New" pitchFamily="49" charset="0"/>
            </a:endParaRPr>
          </a:p>
          <a:p>
            <a:r>
              <a:rPr lang="en-US" sz="1900" b="1" dirty="0">
                <a:latin typeface="Courier New" pitchFamily="49" charset="0"/>
              </a:rPr>
              <a:t>            </a:t>
            </a:r>
            <a:r>
              <a:rPr lang="en-US" sz="1900" b="1" dirty="0" err="1">
                <a:solidFill>
                  <a:schemeClr val="tx2"/>
                </a:solidFill>
                <a:latin typeface="Courier New" pitchFamily="49" charset="0"/>
              </a:rPr>
              <a:t>cntlout</a:t>
            </a:r>
            <a:r>
              <a:rPr lang="en-US" sz="1900" b="1" dirty="0">
                <a:solidFill>
                  <a:schemeClr val="tx2"/>
                </a:solidFill>
                <a:latin typeface="Courier New" pitchFamily="49" charset="0"/>
              </a:rPr>
              <a:t>=</a:t>
            </a:r>
            <a:r>
              <a:rPr lang="en-US" sz="1900" b="1" i="1" dirty="0">
                <a:latin typeface="Courier New" pitchFamily="49" charset="0"/>
              </a:rPr>
              <a:t>SAS-data-set</a:t>
            </a:r>
            <a:r>
              <a:rPr lang="en-US" sz="1900" b="1" dirty="0">
                <a:latin typeface="Courier New" pitchFamily="49" charset="0"/>
              </a:rPr>
              <a:t>;</a:t>
            </a:r>
          </a:p>
          <a:p>
            <a:r>
              <a:rPr lang="en-US" sz="1900" b="1" dirty="0">
                <a:latin typeface="Courier New" pitchFamily="49" charset="0"/>
              </a:rPr>
              <a:t>   select </a:t>
            </a:r>
            <a:r>
              <a:rPr lang="en-US" sz="1900" b="1" i="1" dirty="0">
                <a:latin typeface="Courier New" pitchFamily="49" charset="0"/>
              </a:rPr>
              <a:t>format-name</a:t>
            </a:r>
            <a:r>
              <a:rPr lang="en-US" sz="1900" b="1" dirty="0">
                <a:latin typeface="Courier New" pitchFamily="49" charset="0"/>
              </a:rPr>
              <a:t>;</a:t>
            </a:r>
          </a:p>
          <a:p>
            <a:r>
              <a:rPr lang="en-US" sz="1900" b="1" dirty="0">
                <a:latin typeface="Courier New" pitchFamily="49" charset="0"/>
              </a:rPr>
              <a:t>run;</a:t>
            </a:r>
          </a:p>
        </p:txBody>
      </p:sp>
      <p:pic>
        <p:nvPicPr>
          <p:cNvPr id="27" name="Picture 2" descr="L:\graphics\arrow_sw_r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1487" y="4348959"/>
            <a:ext cx="3143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descr="L:\graphics\arrow_sw_r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5285" y="2875226"/>
            <a:ext cx="3143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 descr="L:\graphics\arrow_sw_r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569509">
            <a:off x="2606977" y="1891618"/>
            <a:ext cx="314286" cy="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95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emoTitle"/>
          <p:cNvSpPr>
            <a:spLocks noGrp="1"/>
          </p:cNvSpPr>
          <p:nvPr>
            <p:ph type="title"/>
          </p:nvPr>
        </p:nvSpPr>
        <p:spPr>
          <a:xfrm>
            <a:off x="2197100" y="1466850"/>
            <a:ext cx="4895850" cy="596900"/>
          </a:xfrm>
        </p:spPr>
        <p:txBody>
          <a:bodyPr/>
          <a:lstStyle/>
          <a:p>
            <a:pPr eaLnBrk="1" hangingPunct="1"/>
            <a:r>
              <a:rPr lang="en-US" dirty="0">
                <a:solidFill>
                  <a:srgbClr val="0070C0"/>
                </a:solidFill>
              </a:rPr>
              <a:t>Maintaining Permanent Formats</a:t>
            </a:r>
          </a:p>
        </p:txBody>
      </p:sp>
      <p:pic>
        <p:nvPicPr>
          <p:cNvPr id="8195" name="Picture 3" descr="C:\Users\kaperk\Desktop\CDS_slides\PNG\dem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309688"/>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DemoText"/>
          <p:cNvSpPr txBox="1">
            <a:spLocks/>
          </p:cNvSpPr>
          <p:nvPr/>
        </p:nvSpPr>
        <p:spPr bwMode="auto">
          <a:xfrm>
            <a:off x="2227263" y="2919413"/>
            <a:ext cx="5053012"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lnSpc>
                <a:spcPts val="2600"/>
              </a:lnSpc>
              <a:spcBef>
                <a:spcPct val="0"/>
              </a:spcBef>
              <a:spcAft>
                <a:spcPct val="0"/>
              </a:spcAft>
              <a:buClr>
                <a:srgbClr val="000000"/>
              </a:buClr>
            </a:pPr>
            <a:r>
              <a:rPr lang="en-US" dirty="0">
                <a:solidFill>
                  <a:srgbClr val="000000"/>
                </a:solidFill>
                <a:latin typeface="Arial" pitchFamily="34" charset="0"/>
                <a:ea typeface="MS PGothic" pitchFamily="34" charset="-128"/>
              </a:rPr>
              <a:t>This demonstration illustrates adding new countries to the </a:t>
            </a:r>
            <a:r>
              <a:rPr lang="en-US" dirty="0">
                <a:solidFill>
                  <a:srgbClr val="000000"/>
                </a:solidFill>
                <a:latin typeface="Arial"/>
                <a:ea typeface="MS PGothic" pitchFamily="34" charset="-128"/>
              </a:rPr>
              <a:t>$COUNTRY</a:t>
            </a:r>
            <a:r>
              <a:rPr lang="en-US" dirty="0">
                <a:solidFill>
                  <a:srgbClr val="000000"/>
                </a:solidFill>
                <a:latin typeface="Arial" pitchFamily="34" charset="0"/>
                <a:ea typeface="MS PGothic" pitchFamily="34" charset="-128"/>
              </a:rPr>
              <a:t> format. </a:t>
            </a:r>
            <a:br>
              <a:rPr lang="en-US" dirty="0">
                <a:solidFill>
                  <a:srgbClr val="000000"/>
                </a:solidFill>
                <a:latin typeface="Arial" pitchFamily="34" charset="0"/>
                <a:ea typeface="MS PGothic" pitchFamily="34" charset="-128"/>
              </a:rPr>
            </a:br>
            <a:endParaRPr lang="en-US" dirty="0">
              <a:solidFill>
                <a:srgbClr val="000000"/>
              </a:solidFill>
              <a:latin typeface="Arial" pitchFamily="34" charset="0"/>
              <a:ea typeface="MS PGothic" pitchFamily="34" charset="-128"/>
            </a:endParaRPr>
          </a:p>
        </p:txBody>
      </p:sp>
      <p:pic>
        <p:nvPicPr>
          <p:cNvPr id="8197" name="Picture 6" descr="C:\Users\kaperk\Desktop\CDS_slides\PNG\blank_strip.png"/>
          <p:cNvPicPr>
            <a:picLocks noChangeAspect="1" noChangeArrowheads="1"/>
          </p:cNvPicPr>
          <p:nvPr/>
        </p:nvPicPr>
        <p:blipFill>
          <a:blip r:embed="rId4">
            <a:extLst>
              <a:ext uri="{28A0092B-C50C-407E-A947-70E740481C1C}">
                <a14:useLocalDpi xmlns:a14="http://schemas.microsoft.com/office/drawing/2010/main" val="0"/>
              </a:ext>
            </a:extLst>
          </a:blip>
          <a:srcRect l="8185" t="12370" r="-19395" b="-720"/>
          <a:stretch>
            <a:fillRect/>
          </a:stretch>
        </p:blipFill>
        <p:spPr bwMode="auto">
          <a:xfrm>
            <a:off x="2227263" y="249078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p210d02</a:t>
            </a:r>
          </a:p>
        </p:txBody>
      </p:sp>
    </p:spTree>
    <p:custDataLst>
      <p:tags r:id="rId1"/>
    </p:custDataLst>
    <p:extLst>
      <p:ext uri="{BB962C8B-B14F-4D97-AF65-F5344CB8AC3E}">
        <p14:creationId xmlns:p14="http://schemas.microsoft.com/office/powerpoint/2010/main" val="87983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By default, user-defined formats are stored in a temporary catalog named </a:t>
            </a:r>
            <a:r>
              <a:rPr lang="en-US" b="1" dirty="0" err="1"/>
              <a:t>work.formats</a:t>
            </a:r>
            <a:r>
              <a:rPr lang="en-US" dirty="0"/>
              <a:t> and are deleted at the end of your SAS session.</a:t>
            </a:r>
          </a:p>
          <a:p>
            <a:pPr marL="0" indent="0">
              <a:defRPr/>
            </a:pPr>
            <a:endParaRPr lang="en-US" sz="800" b="1" dirty="0"/>
          </a:p>
          <a:p>
            <a:pPr marL="457200">
              <a:defRPr/>
            </a:pPr>
            <a:r>
              <a:rPr lang="en-US" dirty="0">
                <a:sym typeface="Wingdings"/>
              </a:rPr>
              <a:t></a:t>
            </a:r>
            <a:r>
              <a:rPr lang="en-US" dirty="0">
                <a:sym typeface="Wingdings" pitchFamily="2" charset="2"/>
              </a:rPr>
              <a:t>  </a:t>
            </a:r>
            <a:r>
              <a:rPr lang="en-US" dirty="0"/>
              <a:t>True</a:t>
            </a:r>
          </a:p>
          <a:p>
            <a:pPr marL="45720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Which PROC FORMAT statement option is used to create a permanent format?</a:t>
            </a:r>
          </a:p>
          <a:p>
            <a:pPr marL="0" indent="0">
              <a:defRPr/>
            </a:pPr>
            <a:endParaRPr lang="en-US" sz="800" b="1" dirty="0"/>
          </a:p>
          <a:p>
            <a:pPr marL="914400" lvl="1" indent="-450850">
              <a:buClr>
                <a:schemeClr val="tx1"/>
              </a:buClr>
              <a:buSzTx/>
              <a:buFont typeface="Wingdings" pitchFamily="2" charset="2"/>
              <a:buAutoNum type="alphaLcPeriod"/>
              <a:defRPr/>
            </a:pPr>
            <a:r>
              <a:rPr lang="en-US" dirty="0"/>
              <a:t>CNTLIN=</a:t>
            </a:r>
          </a:p>
          <a:p>
            <a:pPr marL="914400" lvl="1" indent="-450850">
              <a:buClr>
                <a:schemeClr val="tx1"/>
              </a:buClr>
              <a:buSzTx/>
              <a:buFont typeface="Wingdings" pitchFamily="2" charset="2"/>
              <a:buAutoNum type="alphaLcPeriod"/>
              <a:defRPr/>
            </a:pPr>
            <a:r>
              <a:rPr lang="en-US" dirty="0"/>
              <a:t>FMTLIB=</a:t>
            </a:r>
          </a:p>
          <a:p>
            <a:pPr marL="914400" lvl="1" indent="-450850">
              <a:buClr>
                <a:schemeClr val="tx1"/>
              </a:buClr>
              <a:buSzTx/>
              <a:buFont typeface="Wingdings" pitchFamily="2" charset="2"/>
              <a:buAutoNum type="alphaLcPeriod"/>
              <a:defRPr/>
            </a:pPr>
            <a:r>
              <a:rPr lang="en-US" dirty="0"/>
              <a:t>LIBRARY=</a:t>
            </a:r>
          </a:p>
          <a:p>
            <a:pPr marL="914400" lvl="1" indent="-450850">
              <a:buClr>
                <a:schemeClr val="tx1"/>
              </a:buClr>
              <a:buSzTx/>
              <a:buFont typeface="Wingdings" pitchFamily="2" charset="2"/>
              <a:buAutoNum type="alphaLcPeriod"/>
              <a:defRPr/>
            </a:pPr>
            <a:r>
              <a:rPr lang="en-US" dirty="0"/>
              <a:t>CNTLOUT=</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3"/>
              <a:defRPr/>
            </a:pPr>
            <a:r>
              <a:rPr lang="en-US" dirty="0"/>
              <a:t>The variables </a:t>
            </a:r>
            <a:r>
              <a:rPr lang="en-US" b="1" dirty="0" err="1">
                <a:latin typeface="Arial"/>
              </a:rPr>
              <a:t>FmtName</a:t>
            </a:r>
            <a:r>
              <a:rPr lang="en-US" dirty="0"/>
              <a:t>, </a:t>
            </a:r>
            <a:r>
              <a:rPr lang="en-US" b="1" dirty="0">
                <a:latin typeface="Arial"/>
              </a:rPr>
              <a:t>Start</a:t>
            </a:r>
            <a:r>
              <a:rPr lang="en-US" dirty="0"/>
              <a:t>, and </a:t>
            </a:r>
            <a:r>
              <a:rPr lang="en-US" b="1" dirty="0">
                <a:latin typeface="Arial"/>
              </a:rPr>
              <a:t>Label</a:t>
            </a:r>
            <a:r>
              <a:rPr lang="en-US" dirty="0"/>
              <a:t> are required in order to create a format from a CNTLIN data set.</a:t>
            </a:r>
          </a:p>
          <a:p>
            <a:pPr marL="0" indent="0">
              <a:defRPr/>
            </a:pPr>
            <a:endParaRPr lang="en-US" sz="800" b="1" dirty="0"/>
          </a:p>
          <a:p>
            <a:pPr marL="463550">
              <a:defRPr/>
            </a:pPr>
            <a:r>
              <a:rPr lang="en-US" dirty="0">
                <a:sym typeface="Wingdings"/>
              </a:rPr>
              <a:t></a:t>
            </a:r>
            <a:r>
              <a:rPr lang="en-US" dirty="0">
                <a:sym typeface="Wingdings" pitchFamily="2" charset="2"/>
              </a:rPr>
              <a:t>  </a:t>
            </a:r>
            <a:r>
              <a:rPr lang="en-US" dirty="0"/>
              <a:t>True</a:t>
            </a:r>
          </a:p>
          <a:p>
            <a:pPr marL="46355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What is the search order that is used to locate the permanent format given the following OPTIONS statement?</a:t>
            </a:r>
          </a:p>
          <a:p>
            <a:pPr>
              <a:defRPr/>
            </a:pPr>
            <a:endParaRPr lang="en-US" dirty="0"/>
          </a:p>
          <a:p>
            <a:pPr marL="457200" indent="-457200">
              <a:buFont typeface="+mj-lt"/>
              <a:buAutoNum type="arabicPeriod"/>
              <a:defRPr/>
            </a:pPr>
            <a:endParaRPr lang="en-US" dirty="0"/>
          </a:p>
          <a:p>
            <a:pPr marL="0" indent="0">
              <a:defRPr/>
            </a:pPr>
            <a:endParaRPr lang="en-US" sz="800" b="1" dirty="0"/>
          </a:p>
          <a:p>
            <a:pPr marL="914400" lvl="1" indent="-458788">
              <a:buClr>
                <a:schemeClr val="tx1"/>
              </a:buClr>
              <a:buSzTx/>
              <a:buFont typeface="Wingdings" pitchFamily="2" charset="2"/>
              <a:buAutoNum type="alphaLcPeriod"/>
              <a:defRPr/>
            </a:pPr>
            <a:r>
              <a:rPr lang="en-US" dirty="0" err="1"/>
              <a:t>orion.Myfmts</a:t>
            </a:r>
            <a:r>
              <a:rPr lang="en-US" dirty="0"/>
              <a:t> only</a:t>
            </a:r>
          </a:p>
          <a:p>
            <a:pPr marL="914400" lvl="1" indent="-458788">
              <a:buClr>
                <a:schemeClr val="tx1"/>
              </a:buClr>
              <a:buSzTx/>
              <a:buFont typeface="Wingdings" pitchFamily="2" charset="2"/>
              <a:buAutoNum type="alphaLcPeriod"/>
              <a:defRPr/>
            </a:pPr>
            <a:r>
              <a:rPr lang="en-US" dirty="0" err="1"/>
              <a:t>work.formats</a:t>
            </a:r>
            <a:r>
              <a:rPr lang="en-US" dirty="0"/>
              <a:t> </a:t>
            </a:r>
            <a:r>
              <a:rPr lang="en-US" dirty="0">
                <a:sym typeface="Wingdings" pitchFamily="2" charset="2"/>
              </a:rPr>
              <a:t> </a:t>
            </a:r>
            <a:r>
              <a:rPr lang="en-US" dirty="0" err="1"/>
              <a:t>orion.MyFmts</a:t>
            </a:r>
            <a:r>
              <a:rPr lang="en-US" dirty="0"/>
              <a:t> </a:t>
            </a:r>
            <a:r>
              <a:rPr lang="en-US" dirty="0">
                <a:sym typeface="Wingdings" pitchFamily="2" charset="2"/>
              </a:rPr>
              <a:t> </a:t>
            </a:r>
            <a:r>
              <a:rPr lang="en-US" dirty="0" err="1"/>
              <a:t>library.formats</a:t>
            </a:r>
            <a:r>
              <a:rPr lang="en-US" dirty="0"/>
              <a:t> </a:t>
            </a:r>
            <a:r>
              <a:rPr lang="en-US" dirty="0">
                <a:sym typeface="Wingdings" pitchFamily="2" charset="2"/>
              </a:rPr>
              <a:t> </a:t>
            </a:r>
            <a:r>
              <a:rPr lang="en-US" dirty="0"/>
              <a:t>formats supplied by SAS</a:t>
            </a:r>
          </a:p>
          <a:p>
            <a:pPr marL="914400" lvl="1" indent="-458788">
              <a:buClr>
                <a:schemeClr val="tx1"/>
              </a:buClr>
              <a:buSzTx/>
              <a:buFont typeface="Wingdings" pitchFamily="2" charset="2"/>
              <a:buAutoNum type="alphaLcPeriod"/>
              <a:defRPr/>
            </a:pPr>
            <a:r>
              <a:rPr lang="en-US" dirty="0"/>
              <a:t>formats supplied by SAS </a:t>
            </a:r>
            <a:r>
              <a:rPr lang="en-US" dirty="0">
                <a:sym typeface="Wingdings" pitchFamily="2" charset="2"/>
              </a:rPr>
              <a:t> </a:t>
            </a:r>
            <a:r>
              <a:rPr lang="en-US" dirty="0" err="1"/>
              <a:t>work.formats</a:t>
            </a:r>
            <a:r>
              <a:rPr lang="en-US" dirty="0"/>
              <a:t> </a:t>
            </a:r>
            <a:r>
              <a:rPr lang="en-US" dirty="0">
                <a:sym typeface="Wingdings" pitchFamily="2" charset="2"/>
              </a:rPr>
              <a:t> </a:t>
            </a:r>
            <a:r>
              <a:rPr lang="en-US" dirty="0" err="1"/>
              <a:t>library.formats</a:t>
            </a:r>
            <a:r>
              <a:rPr lang="en-US" dirty="0"/>
              <a:t> </a:t>
            </a:r>
            <a:r>
              <a:rPr lang="en-US" dirty="0">
                <a:sym typeface="Wingdings" pitchFamily="2" charset="2"/>
              </a:rPr>
              <a:t> </a:t>
            </a:r>
            <a:r>
              <a:rPr lang="en-US" dirty="0" err="1"/>
              <a:t>orion.MyFmts</a:t>
            </a:r>
            <a:endParaRPr lang="en-US" dirty="0"/>
          </a:p>
          <a:p>
            <a:pPr marL="914400" lvl="1" indent="-458788">
              <a:buClr>
                <a:schemeClr val="tx1"/>
              </a:buClr>
              <a:buSzTx/>
              <a:buFont typeface="Wingdings" pitchFamily="2" charset="2"/>
              <a:buAutoNum type="alphaLcPeriod"/>
              <a:defRPr/>
            </a:pPr>
            <a:r>
              <a:rPr lang="en-US" dirty="0" err="1"/>
              <a:t>orion.MyFmts</a:t>
            </a:r>
            <a:r>
              <a:rPr lang="en-US" dirty="0"/>
              <a:t> </a:t>
            </a:r>
            <a:r>
              <a:rPr lang="en-US" dirty="0">
                <a:sym typeface="Wingdings" pitchFamily="2" charset="2"/>
              </a:rPr>
              <a:t></a:t>
            </a:r>
            <a:r>
              <a:rPr lang="en-US" dirty="0"/>
              <a:t> </a:t>
            </a:r>
            <a:r>
              <a:rPr lang="en-US" dirty="0" err="1"/>
              <a:t>Work.formats</a:t>
            </a:r>
            <a:r>
              <a:rPr lang="en-US" dirty="0"/>
              <a:t> </a:t>
            </a:r>
            <a:r>
              <a:rPr lang="en-US" dirty="0">
                <a:sym typeface="Wingdings" pitchFamily="2" charset="2"/>
              </a:rPr>
              <a:t></a:t>
            </a:r>
            <a:r>
              <a:rPr lang="en-US" dirty="0"/>
              <a:t> </a:t>
            </a:r>
            <a:r>
              <a:rPr lang="en-US" dirty="0" err="1"/>
              <a:t>library.formats</a:t>
            </a:r>
            <a:r>
              <a:rPr lang="en-US" dirty="0"/>
              <a:t> </a:t>
            </a:r>
            <a:r>
              <a:rPr lang="en-US" dirty="0">
                <a:sym typeface="Wingdings" pitchFamily="2" charset="2"/>
              </a:rPr>
              <a:t></a:t>
            </a:r>
            <a:r>
              <a:rPr lang="en-US" dirty="0"/>
              <a:t> formats supplied by SAS</a:t>
            </a:r>
          </a:p>
          <a:p>
            <a:pPr marL="117475" lvl="1" indent="0">
              <a:buClr>
                <a:schemeClr val="tx1"/>
              </a:buClr>
              <a:buSzTx/>
              <a:buNone/>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1135063" y="1931082"/>
            <a:ext cx="6626814" cy="507318"/>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options fmtsearch=(</a:t>
            </a:r>
            <a:r>
              <a:rPr lang="en-US" b="1" dirty="0" err="1">
                <a:latin typeface="Courier New"/>
              </a:rPr>
              <a:t>orion.MyFmts</a:t>
            </a:r>
            <a:r>
              <a:rPr lang="en-US" b="1" dirty="0">
                <a:latin typeface="Courier New"/>
              </a:rPr>
              <a:t>);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Creating a Format (Review)</a:t>
            </a:r>
          </a:p>
        </p:txBody>
      </p:sp>
      <p:sp>
        <p:nvSpPr>
          <p:cNvPr id="14339" name="Rectangle 3"/>
          <p:cNvSpPr>
            <a:spLocks noGrp="1" noChangeArrowheads="1"/>
          </p:cNvSpPr>
          <p:nvPr>
            <p:ph idx="1"/>
          </p:nvPr>
        </p:nvSpPr>
        <p:spPr>
          <a:xfrm>
            <a:off x="685800" y="1071563"/>
            <a:ext cx="7848600" cy="3424237"/>
          </a:xfrm>
        </p:spPr>
        <p:txBody>
          <a:bodyPr/>
          <a:lstStyle/>
          <a:p>
            <a:pPr>
              <a:defRPr/>
            </a:pPr>
            <a:r>
              <a:rPr lang="en-US" dirty="0"/>
              <a:t>Use PROC FORMAT to create the format. </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TextBox 1"/>
          <p:cNvSpPr txBox="1"/>
          <p:nvPr/>
        </p:nvSpPr>
        <p:spPr>
          <a:xfrm>
            <a:off x="783021" y="1905000"/>
            <a:ext cx="7737696" cy="3004925"/>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err="1">
                <a:latin typeface="Courier New"/>
              </a:rPr>
              <a:t>proc</a:t>
            </a:r>
            <a:r>
              <a:rPr lang="en-US" b="1" dirty="0">
                <a:latin typeface="Courier New"/>
              </a:rPr>
              <a:t> format; </a:t>
            </a:r>
          </a:p>
          <a:p>
            <a:pPr>
              <a:lnSpc>
                <a:spcPct val="85000"/>
              </a:lnSpc>
            </a:pPr>
            <a:r>
              <a:rPr lang="en-US" b="1" dirty="0">
                <a:latin typeface="Courier New"/>
              </a:rPr>
              <a:t>   value $country 'AU' = 'Australia'</a:t>
            </a:r>
          </a:p>
          <a:p>
            <a:pPr>
              <a:lnSpc>
                <a:spcPct val="85000"/>
              </a:lnSpc>
            </a:pPr>
            <a:r>
              <a:rPr lang="en-US" b="1" dirty="0">
                <a:latin typeface="Courier New"/>
              </a:rPr>
              <a:t>			   'CA' = 'Canada'</a:t>
            </a:r>
          </a:p>
          <a:p>
            <a:pPr>
              <a:lnSpc>
                <a:spcPct val="85000"/>
              </a:lnSpc>
            </a:pPr>
            <a:r>
              <a:rPr lang="en-US" b="1" dirty="0">
                <a:latin typeface="Courier New"/>
              </a:rPr>
              <a:t>			   'DE' = 'Germany'</a:t>
            </a:r>
          </a:p>
          <a:p>
            <a:pPr>
              <a:lnSpc>
                <a:spcPct val="85000"/>
              </a:lnSpc>
            </a:pPr>
            <a:r>
              <a:rPr lang="en-US" b="1" dirty="0">
                <a:latin typeface="Courier New"/>
              </a:rPr>
              <a:t>                  'IL' = '</a:t>
            </a:r>
            <a:r>
              <a:rPr lang="en-US" b="1" dirty="0">
                <a:solidFill>
                  <a:srgbClr val="000000"/>
                </a:solidFill>
                <a:latin typeface="Courier New"/>
              </a:rPr>
              <a:t>Israel</a:t>
            </a:r>
            <a:r>
              <a:rPr lang="en-US" b="1" dirty="0">
                <a:latin typeface="Courier New"/>
              </a:rPr>
              <a:t>'</a:t>
            </a:r>
          </a:p>
          <a:p>
            <a:pPr>
              <a:lnSpc>
                <a:spcPct val="85000"/>
              </a:lnSpc>
            </a:pPr>
            <a:r>
              <a:rPr lang="en-US" b="1" dirty="0">
                <a:latin typeface="Courier New"/>
              </a:rPr>
              <a:t>			   'TR' = 'Turkey'</a:t>
            </a:r>
          </a:p>
          <a:p>
            <a:pPr>
              <a:lnSpc>
                <a:spcPct val="85000"/>
              </a:lnSpc>
            </a:pPr>
            <a:r>
              <a:rPr lang="en-US" b="1" dirty="0">
                <a:latin typeface="Courier New"/>
              </a:rPr>
              <a:t>			   'US' = 'United States'</a:t>
            </a:r>
          </a:p>
          <a:p>
            <a:pPr>
              <a:lnSpc>
                <a:spcPct val="85000"/>
              </a:lnSpc>
            </a:pPr>
            <a:r>
              <a:rPr lang="en-US" b="1" dirty="0">
                <a:latin typeface="Courier New"/>
              </a:rPr>
              <a:t>			   'ZA' = 'South Africa';</a:t>
            </a:r>
          </a:p>
          <a:p>
            <a:pPr>
              <a:lnSpc>
                <a:spcPct val="85000"/>
              </a:lnSpc>
            </a:pPr>
            <a:r>
              <a:rPr lang="en-US" b="1" dirty="0">
                <a:latin typeface="Courier New"/>
              </a:rPr>
              <a:t>run;</a:t>
            </a:r>
          </a:p>
        </p:txBody>
      </p:sp>
    </p:spTree>
    <p:extLst>
      <p:ext uri="{BB962C8B-B14F-4D97-AF65-F5344CB8AC3E}">
        <p14:creationId xmlns:p14="http://schemas.microsoft.com/office/powerpoint/2010/main" val="3156604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Which statement best describes the purpose of the output control data set?</a:t>
            </a:r>
          </a:p>
          <a:p>
            <a:pPr marL="0" indent="0">
              <a:defRPr/>
            </a:pPr>
            <a:endParaRPr lang="en-US" sz="800" b="1" dirty="0"/>
          </a:p>
          <a:p>
            <a:pPr marL="914400" lvl="1" indent="-458788">
              <a:buClr>
                <a:schemeClr val="tx1"/>
              </a:buClr>
              <a:buSzTx/>
              <a:buFont typeface="Wingdings" pitchFamily="2" charset="2"/>
              <a:buAutoNum type="alphaLcPeriod"/>
              <a:defRPr/>
            </a:pPr>
            <a:r>
              <a:rPr lang="en-US" sz="2300" dirty="0"/>
              <a:t>The output control data set enables you to output one value for one observation that contains the information about the format.</a:t>
            </a:r>
          </a:p>
          <a:p>
            <a:pPr marL="914400" lvl="1" indent="-458788">
              <a:buClr>
                <a:schemeClr val="tx1"/>
              </a:buClr>
              <a:buSzTx/>
              <a:buFont typeface="Wingdings" pitchFamily="2" charset="2"/>
              <a:buAutoNum type="alphaLcPeriod"/>
              <a:defRPr/>
            </a:pPr>
            <a:r>
              <a:rPr lang="en-US" sz="2300" dirty="0"/>
              <a:t>The output control data set enables you to output formats without writing VALUE statement in the  PROC FORMAT step.</a:t>
            </a:r>
          </a:p>
          <a:p>
            <a:pPr marL="914400" lvl="1" indent="-458788">
              <a:buClr>
                <a:schemeClr val="tx1"/>
              </a:buClr>
              <a:buSzTx/>
              <a:buFont typeface="Wingdings" pitchFamily="2" charset="2"/>
              <a:buAutoNum type="alphaLcPeriod"/>
              <a:defRPr/>
            </a:pPr>
            <a:r>
              <a:rPr lang="en-US" sz="2300" dirty="0"/>
              <a:t>The output control data set contains information that describes formats. It is the data set that is created with the CNTLIN= option in the PROC FORMAT statement.</a:t>
            </a: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By default, the NOFMTERR system option is in effect. If you use a format that SAS cannot load, SAS issues an error message and stops processing the step.</a:t>
            </a:r>
          </a:p>
          <a:p>
            <a:pPr marL="0" indent="0">
              <a:defRPr/>
            </a:pPr>
            <a:endParaRPr lang="en-US" sz="800" b="1" dirty="0"/>
          </a:p>
          <a:p>
            <a:pPr marL="463550">
              <a:defRPr/>
            </a:pPr>
            <a:r>
              <a:rPr lang="en-US" dirty="0">
                <a:sym typeface="Wingdings"/>
              </a:rPr>
              <a:t></a:t>
            </a:r>
            <a:r>
              <a:rPr lang="en-US" dirty="0">
                <a:sym typeface="Wingdings" pitchFamily="2" charset="2"/>
              </a:rPr>
              <a:t>  </a:t>
            </a:r>
            <a:r>
              <a:rPr lang="en-US" dirty="0"/>
              <a:t>True</a:t>
            </a:r>
          </a:p>
          <a:p>
            <a:pPr marL="46355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Which statement is true concerning the FMTLIB option in PROC FORMAT?</a:t>
            </a:r>
          </a:p>
          <a:p>
            <a:pPr>
              <a:defRPr/>
            </a:pPr>
            <a:endParaRPr lang="en-US" sz="800" dirty="0"/>
          </a:p>
          <a:p>
            <a:pPr marL="914400" lvl="1" indent="-458788">
              <a:buClr>
                <a:schemeClr val="tx1"/>
              </a:buClr>
              <a:buSzTx/>
              <a:buFont typeface="Wingdings" pitchFamily="2" charset="2"/>
              <a:buAutoNum type="alphaLcPeriod"/>
              <a:defRPr/>
            </a:pPr>
            <a:r>
              <a:rPr lang="en-US" dirty="0"/>
              <a:t>The FMTLIB option in PROC FORMAT prints information about all permanent formats in your SAS session.</a:t>
            </a:r>
          </a:p>
          <a:p>
            <a:pPr marL="914400" lvl="1" indent="-458788">
              <a:buClr>
                <a:schemeClr val="tx1"/>
              </a:buClr>
              <a:buSzTx/>
              <a:buFont typeface="Wingdings" pitchFamily="2" charset="2"/>
              <a:buAutoNum type="alphaLcPeriod"/>
              <a:defRPr/>
            </a:pPr>
            <a:r>
              <a:rPr lang="en-US" dirty="0"/>
              <a:t>The FMTLIB option in PROC FORMAT prints information about all of the formats in the </a:t>
            </a:r>
            <a:r>
              <a:rPr lang="en-US" b="1" dirty="0" err="1"/>
              <a:t>work.formats</a:t>
            </a:r>
            <a:r>
              <a:rPr lang="en-US" dirty="0"/>
              <a:t> catalog.</a:t>
            </a:r>
          </a:p>
          <a:p>
            <a:pPr marL="914400" lvl="1" indent="-458788">
              <a:buClr>
                <a:schemeClr val="tx1"/>
              </a:buClr>
              <a:buSzTx/>
              <a:buFont typeface="Wingdings" pitchFamily="2" charset="2"/>
              <a:buAutoNum type="alphaLcPeriod"/>
              <a:defRPr/>
            </a:pPr>
            <a:r>
              <a:rPr lang="en-US" dirty="0"/>
              <a:t>The FMTLIB option in PROC FORMAT prints information about all of the formats in the LIBRARY.FORMATS option.</a:t>
            </a:r>
          </a:p>
          <a:p>
            <a:pPr marL="914400" lvl="1" indent="-458788">
              <a:buClr>
                <a:schemeClr val="tx1"/>
              </a:buClr>
              <a:buSzTx/>
              <a:buFont typeface="Wingdings" pitchFamily="2" charset="2"/>
              <a:buAutoNum type="alphaLcPeriod"/>
              <a:defRPr/>
            </a:pPr>
            <a:r>
              <a:rPr lang="en-US" dirty="0"/>
              <a:t>The FMTLIB option in PROC FORMAT prints information about all formats in the catalog that is specified in the LIBRARY= option.</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Which procedure enables management of a </a:t>
            </a:r>
            <a:br>
              <a:rPr lang="en-US" dirty="0"/>
            </a:br>
            <a:r>
              <a:rPr lang="en-US" dirty="0"/>
              <a:t>SAS catalog?</a:t>
            </a:r>
          </a:p>
          <a:p>
            <a:pPr marL="0" indent="0">
              <a:defRPr/>
            </a:pPr>
            <a:endParaRPr lang="en-US" sz="800" b="1" dirty="0"/>
          </a:p>
          <a:p>
            <a:pPr marL="914400" lvl="1" indent="-458788">
              <a:buClr>
                <a:schemeClr val="tx1"/>
              </a:buClr>
              <a:buSzTx/>
              <a:buFont typeface="Wingdings" pitchFamily="2" charset="2"/>
              <a:buAutoNum type="alphaLcPeriod"/>
              <a:defRPr/>
            </a:pPr>
            <a:r>
              <a:rPr lang="en-US" dirty="0"/>
              <a:t>PROC COPY</a:t>
            </a:r>
          </a:p>
          <a:p>
            <a:pPr marL="914400" lvl="1" indent="-458788">
              <a:buClr>
                <a:schemeClr val="tx1"/>
              </a:buClr>
              <a:buSzTx/>
              <a:buFont typeface="Wingdings" pitchFamily="2" charset="2"/>
              <a:buAutoNum type="alphaLcPeriod"/>
              <a:defRPr/>
            </a:pPr>
            <a:r>
              <a:rPr lang="en-US" dirty="0"/>
              <a:t>PROC CATMOD</a:t>
            </a:r>
          </a:p>
          <a:p>
            <a:pPr marL="914400" lvl="1" indent="-458788">
              <a:buClr>
                <a:schemeClr val="tx1"/>
              </a:buClr>
              <a:buSzTx/>
              <a:buFont typeface="Wingdings" pitchFamily="2" charset="2"/>
              <a:buAutoNum type="alphaLcPeriod"/>
              <a:defRPr/>
            </a:pPr>
            <a:r>
              <a:rPr lang="en-US" dirty="0"/>
              <a:t>PROC CATALOG</a:t>
            </a:r>
          </a:p>
          <a:p>
            <a:pPr marL="914400" lvl="1" indent="-458788">
              <a:buClr>
                <a:schemeClr val="tx1"/>
              </a:buClr>
              <a:buSzTx/>
              <a:buFont typeface="Wingdings" pitchFamily="2" charset="2"/>
              <a:buAutoNum type="alphaLcPeriod"/>
              <a:defRPr/>
            </a:pPr>
            <a:r>
              <a:rPr lang="en-US" dirty="0"/>
              <a:t>PROC CONTENTS</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In which location can you not use a format?</a:t>
            </a:r>
          </a:p>
          <a:p>
            <a:pPr marL="0" indent="0">
              <a:defRPr/>
            </a:pPr>
            <a:endParaRPr lang="en-US" sz="800" b="1" dirty="0"/>
          </a:p>
          <a:p>
            <a:pPr marL="914400" lvl="1" indent="-458788">
              <a:buClr>
                <a:schemeClr val="tx1"/>
              </a:buClr>
              <a:buSzTx/>
              <a:buFont typeface="Wingdings" pitchFamily="2" charset="2"/>
              <a:buAutoNum type="alphaLcPeriod"/>
              <a:defRPr/>
            </a:pPr>
            <a:r>
              <a:rPr lang="en-US" dirty="0"/>
              <a:t>PUT statement</a:t>
            </a:r>
          </a:p>
          <a:p>
            <a:pPr marL="914400" lvl="1" indent="-458788">
              <a:buClr>
                <a:schemeClr val="tx1"/>
              </a:buClr>
              <a:buSzTx/>
              <a:buFont typeface="Wingdings" pitchFamily="2" charset="2"/>
              <a:buAutoNum type="alphaLcPeriod"/>
              <a:defRPr/>
            </a:pPr>
            <a:r>
              <a:rPr lang="en-US" dirty="0"/>
              <a:t>TITLE statement</a:t>
            </a:r>
          </a:p>
          <a:p>
            <a:pPr marL="914400" lvl="1" indent="-458788">
              <a:buClr>
                <a:schemeClr val="tx1"/>
              </a:buClr>
              <a:buSzTx/>
              <a:buFont typeface="Wingdings" pitchFamily="2" charset="2"/>
              <a:buAutoNum type="alphaLcPeriod"/>
              <a:defRPr/>
            </a:pPr>
            <a:r>
              <a:rPr lang="en-US" dirty="0"/>
              <a:t>FORMAT= option</a:t>
            </a:r>
          </a:p>
          <a:p>
            <a:pPr marL="914400" lvl="1" indent="-458788">
              <a:buClr>
                <a:schemeClr val="tx1"/>
              </a:buClr>
              <a:buSzTx/>
              <a:buFont typeface="Wingdings" pitchFamily="2" charset="2"/>
              <a:buAutoNum type="alphaLcPeriod"/>
              <a:defRPr/>
            </a:pPr>
            <a:r>
              <a:rPr lang="en-US" dirty="0"/>
              <a:t>FORMAT statement</a:t>
            </a:r>
          </a:p>
          <a:p>
            <a:pPr marL="117475" lvl="1" indent="0">
              <a:buClr>
                <a:schemeClr val="tx1"/>
              </a:buClr>
              <a:buSzTx/>
              <a:buNone/>
              <a:defRPr/>
            </a:pPr>
            <a:endParaRPr lang="en-US" dirty="0"/>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In the VALUE statement in PROC FORMAT, you cannot nest formats by specifying the format that you are creating. Use a second format as the formatted value.</a:t>
            </a:r>
          </a:p>
          <a:p>
            <a:pPr marL="0" indent="0">
              <a:defRPr/>
            </a:pPr>
            <a:endParaRPr lang="en-US" sz="800" b="1" dirty="0"/>
          </a:p>
          <a:p>
            <a:pPr marL="463550">
              <a:defRPr/>
            </a:pPr>
            <a:r>
              <a:rPr lang="en-US" dirty="0">
                <a:sym typeface="Wingdings"/>
              </a:rPr>
              <a:t></a:t>
            </a:r>
            <a:r>
              <a:rPr lang="en-US" dirty="0">
                <a:sym typeface="Wingdings" pitchFamily="2" charset="2"/>
              </a:rPr>
              <a:t>  </a:t>
            </a:r>
            <a:r>
              <a:rPr lang="en-US" dirty="0"/>
              <a:t>True</a:t>
            </a:r>
          </a:p>
          <a:p>
            <a:pPr marL="46355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In the VALUE statement in PROC FORMAT, you cannot nest formats by specifying the format that you are creating. Use a second format as the formatted value.</a:t>
            </a:r>
          </a:p>
          <a:p>
            <a:pPr marL="0" indent="0">
              <a:defRPr/>
            </a:pPr>
            <a:endParaRPr lang="en-US" sz="800" b="1" dirty="0"/>
          </a:p>
          <a:p>
            <a:pPr marL="463550">
              <a:defRPr/>
            </a:pPr>
            <a:r>
              <a:rPr lang="en-US" dirty="0">
                <a:sym typeface="Wingdings"/>
              </a:rPr>
              <a:t></a:t>
            </a:r>
            <a:r>
              <a:rPr lang="en-US" dirty="0">
                <a:sym typeface="Wingdings" pitchFamily="2" charset="2"/>
              </a:rPr>
              <a:t>  </a:t>
            </a:r>
            <a:r>
              <a:rPr lang="en-US" dirty="0"/>
              <a:t>True</a:t>
            </a:r>
          </a:p>
          <a:p>
            <a:pPr marL="463550">
              <a:defRPr/>
            </a:pPr>
            <a:r>
              <a:rPr lang="en-US" dirty="0">
                <a:sym typeface="Wingdings"/>
              </a:rPr>
              <a:t></a:t>
            </a:r>
            <a:r>
              <a:rPr lang="en-US" dirty="0"/>
              <a:t>  False</a:t>
            </a:r>
          </a:p>
          <a:p>
            <a:pPr>
              <a:defRPr/>
            </a:pPr>
            <a:endParaRPr lang="en-US" dirty="0"/>
          </a:p>
          <a:p>
            <a:pPr marL="463550">
              <a:defRPr/>
            </a:pPr>
            <a:r>
              <a:rPr lang="en-US" b="1" dirty="0"/>
              <a:t>Format nesting is allowed.  Simply enclose the nested format name in square brackets:</a:t>
            </a:r>
          </a:p>
          <a:p>
            <a:pPr marL="0" indent="0">
              <a:defRPr/>
            </a:pPr>
            <a:endParaRPr lang="en-US" dirty="0"/>
          </a:p>
          <a:p>
            <a:pPr marL="0" indent="0">
              <a:defRPr/>
            </a:pPr>
            <a:endParaRPr lang="en-US" dirty="0"/>
          </a:p>
        </p:txBody>
      </p:sp>
      <p:sp>
        <p:nvSpPr>
          <p:cNvPr id="3" name="TextBox 12"/>
          <p:cNvSpPr txBox="1">
            <a:spLocks noChangeArrowheads="1"/>
          </p:cNvSpPr>
          <p:nvPr/>
        </p:nvSpPr>
        <p:spPr bwMode="auto">
          <a:xfrm>
            <a:off x="1135063" y="4489904"/>
            <a:ext cx="7324725" cy="1435265"/>
          </a:xfrm>
          <a:prstGeom prst="rect">
            <a:avLst/>
          </a:prstGeom>
          <a:solidFill>
            <a:srgbClr val="FFFFFF"/>
          </a:solidFill>
          <a:ln w="38100">
            <a:solidFill>
              <a:schemeClr val="tx2"/>
            </a:solidFill>
            <a:miter lim="800000"/>
            <a:headEnd/>
            <a:tailEnd/>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err="1">
                <a:latin typeface="Courier New" pitchFamily="49" charset="0"/>
              </a:rPr>
              <a:t>proc</a:t>
            </a:r>
            <a:r>
              <a:rPr lang="en-US" b="1" dirty="0">
                <a:latin typeface="Courier New" pitchFamily="49" charset="0"/>
              </a:rPr>
              <a:t> format library=</a:t>
            </a:r>
            <a:r>
              <a:rPr lang="en-US" b="1" dirty="0" err="1">
                <a:latin typeface="Courier New" pitchFamily="49" charset="0"/>
              </a:rPr>
              <a:t>orion.MyFmts</a:t>
            </a:r>
            <a:r>
              <a:rPr lang="en-US" b="1" dirty="0">
                <a:latin typeface="Courier New" pitchFamily="49" charset="0"/>
              </a:rPr>
              <a:t>;</a:t>
            </a:r>
          </a:p>
          <a:p>
            <a:pPr>
              <a:lnSpc>
                <a:spcPct val="85000"/>
              </a:lnSpc>
            </a:pPr>
            <a:r>
              <a:rPr lang="en-US" b="1" dirty="0">
                <a:latin typeface="Courier New" pitchFamily="49" charset="0"/>
              </a:rPr>
              <a:t>   value $extra ' '='Unknown'</a:t>
            </a:r>
          </a:p>
          <a:p>
            <a:pPr>
              <a:lnSpc>
                <a:spcPct val="85000"/>
              </a:lnSpc>
            </a:pPr>
            <a:r>
              <a:rPr lang="en-US" b="1" dirty="0">
                <a:latin typeface="Courier New" pitchFamily="49" charset="0"/>
              </a:rPr>
              <a:t>                other=[</a:t>
            </a:r>
            <a:r>
              <a:rPr lang="en-US" b="1" dirty="0">
                <a:solidFill>
                  <a:srgbClr val="FF0000"/>
                </a:solidFill>
                <a:latin typeface="Courier New" pitchFamily="49" charset="0"/>
              </a:rPr>
              <a:t>$country30.</a:t>
            </a:r>
            <a:r>
              <a:rPr lang="en-US" b="1" dirty="0">
                <a:latin typeface="Courier New" pitchFamily="49" charset="0"/>
              </a:rPr>
              <a:t>];</a:t>
            </a:r>
          </a:p>
          <a:p>
            <a:pPr>
              <a:lnSpc>
                <a:spcPct val="85000"/>
              </a:lnSpc>
            </a:pPr>
            <a:r>
              <a:rPr lang="en-US" b="1" dirty="0">
                <a:latin typeface="Courier New" pitchFamily="49" charset="0"/>
              </a:rPr>
              <a:t>run;</a:t>
            </a:r>
          </a:p>
        </p:txBody>
      </p:sp>
      <p:sp>
        <p:nvSpPr>
          <p:cNvPr id="4" name="Oval 3"/>
          <p:cNvSpPr/>
          <p:nvPr/>
        </p:nvSpPr>
        <p:spPr bwMode="auto">
          <a:xfrm>
            <a:off x="1054760" y="2635686"/>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Using a Control Data Set to Create a Format</a:t>
            </a:r>
          </a:p>
        </p:txBody>
      </p:sp>
      <p:sp>
        <p:nvSpPr>
          <p:cNvPr id="14339" name="Rectangle 3"/>
          <p:cNvSpPr>
            <a:spLocks noGrp="1" noChangeArrowheads="1"/>
          </p:cNvSpPr>
          <p:nvPr>
            <p:ph idx="1"/>
          </p:nvPr>
        </p:nvSpPr>
        <p:spPr>
          <a:xfrm>
            <a:off x="685800" y="1136650"/>
            <a:ext cx="7924800" cy="5710237"/>
          </a:xfrm>
        </p:spPr>
        <p:txBody>
          <a:bodyPr/>
          <a:lstStyle/>
          <a:p>
            <a:pPr eaLnBrk="1" hangingPunct="1">
              <a:defRPr/>
            </a:pPr>
            <a:r>
              <a:rPr lang="en-US" dirty="0"/>
              <a:t>Instead of entering all of the values in PROC FORMAT, you can create a format from a SAS data set that contains the code and value information.</a:t>
            </a:r>
          </a:p>
          <a:p>
            <a:pPr eaLnBrk="1" hangingPunct="1">
              <a:defRPr/>
            </a:pPr>
            <a:endParaRPr lang="en-US" dirty="0"/>
          </a:p>
        </p:txBody>
      </p:sp>
      <p:pic>
        <p:nvPicPr>
          <p:cNvPr id="47" name="Picture 5" descr="L:\graphics\procste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785" y="4667003"/>
            <a:ext cx="1129648" cy="78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0"/>
          <p:cNvSpPr txBox="1">
            <a:spLocks noChangeArrowheads="1"/>
          </p:cNvSpPr>
          <p:nvPr/>
        </p:nvSpPr>
        <p:spPr bwMode="auto">
          <a:xfrm>
            <a:off x="5416504" y="4341660"/>
            <a:ext cx="242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b="1" dirty="0"/>
              <a:t>PROC FORMAT</a:t>
            </a:r>
          </a:p>
        </p:txBody>
      </p:sp>
      <p:pic>
        <p:nvPicPr>
          <p:cNvPr id="49" name="Picture 2"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70285">
            <a:off x="2659820" y="2931370"/>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311" y="4847830"/>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3" descr="L:\graphics\format_l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5437" y="4508065"/>
            <a:ext cx="1187742" cy="109976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868442" y="4341660"/>
            <a:ext cx="1281862" cy="400110"/>
          </a:xfrm>
          <a:prstGeom prst="rect">
            <a:avLst/>
          </a:prstGeom>
          <a:noFill/>
        </p:spPr>
        <p:txBody>
          <a:bodyPr wrap="square" rtlCol="0">
            <a:spAutoFit/>
          </a:bodyPr>
          <a:lstStyle/>
          <a:p>
            <a:r>
              <a:rPr lang="en-US" sz="2000" b="1" dirty="0"/>
              <a:t>$country</a:t>
            </a:r>
          </a:p>
        </p:txBody>
      </p:sp>
      <p:graphicFrame>
        <p:nvGraphicFramePr>
          <p:cNvPr id="58" name="Group 232"/>
          <p:cNvGraphicFramePr>
            <a:graphicFrameLocks/>
          </p:cNvGraphicFramePr>
          <p:nvPr>
            <p:extLst>
              <p:ext uri="{D42A27DB-BD31-4B8C-83A1-F6EECF244321}">
                <p14:modId xmlns:p14="http://schemas.microsoft.com/office/powerpoint/2010/main" val="306734629"/>
              </p:ext>
            </p:extLst>
          </p:nvPr>
        </p:nvGraphicFramePr>
        <p:xfrm>
          <a:off x="160175" y="2438400"/>
          <a:ext cx="2517709" cy="2782328"/>
        </p:xfrm>
        <a:graphic>
          <a:graphicData uri="http://schemas.openxmlformats.org/drawingml/2006/table">
            <a:tbl>
              <a:tblPr/>
              <a:tblGrid>
                <a:gridCol w="996819">
                  <a:extLst>
                    <a:ext uri="{9D8B030D-6E8A-4147-A177-3AD203B41FA5}">
                      <a16:colId xmlns:a16="http://schemas.microsoft.com/office/drawing/2014/main" val="20000"/>
                    </a:ext>
                  </a:extLst>
                </a:gridCol>
                <a:gridCol w="1520890">
                  <a:extLst>
                    <a:ext uri="{9D8B030D-6E8A-4147-A177-3AD203B41FA5}">
                      <a16:colId xmlns:a16="http://schemas.microsoft.com/office/drawing/2014/main" val="20001"/>
                    </a:ext>
                  </a:extLst>
                </a:gridCol>
              </a:tblGrid>
              <a:tr h="426707">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Partial Listing of </a:t>
                      </a:r>
                      <a:r>
                        <a:rPr kumimoji="0" lang="en-US" sz="1600" b="1" i="0" u="none" strike="noStrike" cap="none" normalizeH="0" baseline="0" dirty="0">
                          <a:ln>
                            <a:noFill/>
                          </a:ln>
                          <a:solidFill>
                            <a:schemeClr val="tx1"/>
                          </a:solidFill>
                          <a:effectLst/>
                          <a:latin typeface="Arial" pitchFamily="34" charset="0"/>
                          <a:cs typeface="Arial" pitchFamily="34" charset="0"/>
                        </a:rPr>
                        <a:t>orion.country</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42672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rgbClr val="000000"/>
                          </a:solidFill>
                          <a:effectLst/>
                          <a:latin typeface="Arial"/>
                          <a:cs typeface="Arial" charset="0"/>
                        </a:rPr>
                        <a:t>Country_Name</a:t>
                      </a:r>
                      <a:endParaRPr kumimoji="0" lang="en-US" sz="1400" b="1" i="0" u="none" strike="noStrike" cap="none" normalizeH="0" baseline="0" dirty="0">
                        <a:ln>
                          <a:noFill/>
                        </a:ln>
                        <a:solidFill>
                          <a:srgbClr val="000000"/>
                        </a:solidFill>
                        <a:effectLst/>
                        <a:latin typeface="Arial"/>
                        <a:cs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Australia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Canada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42672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DE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Germany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a:cs typeface="Arial" charset="0"/>
                        </a:rPr>
                        <a:t>IL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Israel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a:cs typeface="Arial" charset="0"/>
                        </a:rPr>
                        <a:t>TR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Turkey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bl>
          </a:graphicData>
        </a:graphic>
      </p:graphicFrame>
      <p:grpSp>
        <p:nvGrpSpPr>
          <p:cNvPr id="59" name="Group 58"/>
          <p:cNvGrpSpPr/>
          <p:nvPr/>
        </p:nvGrpSpPr>
        <p:grpSpPr>
          <a:xfrm>
            <a:off x="3621260" y="3150492"/>
            <a:ext cx="2920999" cy="539155"/>
            <a:chOff x="1044575" y="1790897"/>
            <a:chExt cx="2920999" cy="539155"/>
          </a:xfrm>
        </p:grpSpPr>
        <p:sp>
          <p:nvSpPr>
            <p:cNvPr id="60" name="Rounded Rectangle 59"/>
            <p:cNvSpPr/>
            <p:nvPr/>
          </p:nvSpPr>
          <p:spPr bwMode="auto">
            <a:xfrm>
              <a:off x="1425574" y="1790897"/>
              <a:ext cx="2540000" cy="539155"/>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Control data set</a:t>
              </a:r>
            </a:p>
          </p:txBody>
        </p:sp>
        <p:cxnSp>
          <p:nvCxnSpPr>
            <p:cNvPr id="61" name="Straight Arrow Connector 60"/>
            <p:cNvCxnSpPr/>
            <p:nvPr/>
          </p:nvCxnSpPr>
          <p:spPr bwMode="auto">
            <a:xfrm flipH="1">
              <a:off x="1044575" y="2060474"/>
              <a:ext cx="398551" cy="152400"/>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graphicFrame>
        <p:nvGraphicFramePr>
          <p:cNvPr id="14" name="Group 232"/>
          <p:cNvGraphicFramePr>
            <a:graphicFrameLocks/>
          </p:cNvGraphicFramePr>
          <p:nvPr>
            <p:extLst>
              <p:ext uri="{D42A27DB-BD31-4B8C-83A1-F6EECF244321}">
                <p14:modId xmlns:p14="http://schemas.microsoft.com/office/powerpoint/2010/main" val="449696065"/>
              </p:ext>
            </p:extLst>
          </p:nvPr>
        </p:nvGraphicFramePr>
        <p:xfrm>
          <a:off x="2833923" y="3735174"/>
          <a:ext cx="2680469" cy="2721368"/>
        </p:xfrm>
        <a:graphic>
          <a:graphicData uri="http://schemas.openxmlformats.org/drawingml/2006/table">
            <a:tbl>
              <a:tblPr/>
              <a:tblGrid>
                <a:gridCol w="609068">
                  <a:extLst>
                    <a:ext uri="{9D8B030D-6E8A-4147-A177-3AD203B41FA5}">
                      <a16:colId xmlns:a16="http://schemas.microsoft.com/office/drawing/2014/main" val="20000"/>
                    </a:ext>
                  </a:extLst>
                </a:gridCol>
                <a:gridCol w="962768">
                  <a:extLst>
                    <a:ext uri="{9D8B030D-6E8A-4147-A177-3AD203B41FA5}">
                      <a16:colId xmlns:a16="http://schemas.microsoft.com/office/drawing/2014/main" val="20001"/>
                    </a:ext>
                  </a:extLst>
                </a:gridCol>
                <a:gridCol w="1108633">
                  <a:extLst>
                    <a:ext uri="{9D8B030D-6E8A-4147-A177-3AD203B41FA5}">
                      <a16:colId xmlns:a16="http://schemas.microsoft.com/office/drawing/2014/main" val="20002"/>
                    </a:ext>
                  </a:extLst>
                </a:gridCol>
              </a:tblGrid>
              <a:tr h="426707">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Partial Listing of </a:t>
                      </a:r>
                      <a:r>
                        <a:rPr kumimoji="0" lang="en-US" sz="1400" b="1" i="0" u="none" strike="noStrike" cap="none" normalizeH="0" baseline="0" dirty="0">
                          <a:ln>
                            <a:noFill/>
                          </a:ln>
                          <a:solidFill>
                            <a:schemeClr val="tx1"/>
                          </a:solidFill>
                          <a:effectLst/>
                          <a:latin typeface="Arial" pitchFamily="34" charset="0"/>
                          <a:cs typeface="Arial" pitchFamily="34" charset="0"/>
                        </a:rPr>
                        <a:t>country</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42672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Start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Label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rgbClr val="000000"/>
                          </a:solidFill>
                          <a:effectLst/>
                          <a:latin typeface="Arial"/>
                          <a:cs typeface="Arial" charset="0"/>
                        </a:rPr>
                        <a:t>FmtName</a:t>
                      </a:r>
                      <a:endParaRPr kumimoji="0" lang="en-US" sz="1400" b="1" i="0" u="none" strike="noStrike" cap="none" normalizeH="0" baseline="0" dirty="0">
                        <a:ln>
                          <a:noFill/>
                        </a:ln>
                        <a:solidFill>
                          <a:srgbClr val="000000"/>
                        </a:solidFill>
                        <a:effectLst/>
                        <a:latin typeface="Arial"/>
                        <a:cs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Australia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Canada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defRPr/>
                      </a:pPr>
                      <a:r>
                        <a:rPr kumimoji="0" lang="en-US" sz="1400" b="1" i="0" u="none" strike="noStrike" cap="none" normalizeH="0" baseline="0" dirty="0">
                          <a:ln>
                            <a:noFill/>
                          </a:ln>
                          <a:solidFill>
                            <a:srgbClr val="000000"/>
                          </a:solidFill>
                          <a:effectLst/>
                          <a:latin typeface="+mn-lt"/>
                          <a:cs typeface="Arial" charset="0"/>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42672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DE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Germany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a:cs typeface="Arial" charset="0"/>
                        </a:rPr>
                        <a:t>IL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Israel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60302">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a:cs typeface="Arial" charset="0"/>
                        </a:rPr>
                        <a:t>TR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Turkey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a:cs typeface="Arial" charset="0"/>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bl>
          </a:graphicData>
        </a:graphic>
      </p:graphicFrame>
      <p:pic>
        <p:nvPicPr>
          <p:cNvPr id="15" name="Picture 2"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70285">
            <a:off x="5860583" y="3842295"/>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47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Using a Control Data Set to Create a Format</a:t>
            </a:r>
          </a:p>
        </p:txBody>
      </p:sp>
      <p:pic>
        <p:nvPicPr>
          <p:cNvPr id="12" name="Picture 21" descr="L:\graphics\soft_blue_ova_horizl_cro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0493" y="2413000"/>
            <a:ext cx="5336974"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Group 63"/>
          <p:cNvGraphicFramePr>
            <a:graphicFrameLocks noGrp="1"/>
          </p:cNvGraphicFramePr>
          <p:nvPr>
            <p:extLst>
              <p:ext uri="{D42A27DB-BD31-4B8C-83A1-F6EECF244321}">
                <p14:modId xmlns:p14="http://schemas.microsoft.com/office/powerpoint/2010/main" val="226291226"/>
              </p:ext>
            </p:extLst>
          </p:nvPr>
        </p:nvGraphicFramePr>
        <p:xfrm>
          <a:off x="228600" y="1066800"/>
          <a:ext cx="8391526" cy="2243757"/>
        </p:xfrm>
        <a:graphic>
          <a:graphicData uri="http://schemas.openxmlformats.org/drawingml/2006/table">
            <a:tbl>
              <a:tblPr/>
              <a:tblGrid>
                <a:gridCol w="1143000">
                  <a:extLst>
                    <a:ext uri="{9D8B030D-6E8A-4147-A177-3AD203B41FA5}">
                      <a16:colId xmlns:a16="http://schemas.microsoft.com/office/drawing/2014/main" val="20000"/>
                    </a:ext>
                  </a:extLst>
                </a:gridCol>
                <a:gridCol w="1295398">
                  <a:extLst>
                    <a:ext uri="{9D8B030D-6E8A-4147-A177-3AD203B41FA5}">
                      <a16:colId xmlns:a16="http://schemas.microsoft.com/office/drawing/2014/main" val="20001"/>
                    </a:ext>
                  </a:extLst>
                </a:gridCol>
                <a:gridCol w="1295402">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533526">
                  <a:extLst>
                    <a:ext uri="{9D8B030D-6E8A-4147-A177-3AD203B41FA5}">
                      <a16:colId xmlns:a16="http://schemas.microsoft.com/office/drawing/2014/main" val="20005"/>
                    </a:ext>
                  </a:extLst>
                </a:gridCol>
              </a:tblGrid>
              <a:tr h="285681">
                <a:tc gridSpan="6">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Partial </a:t>
                      </a:r>
                      <a:r>
                        <a:rPr kumimoji="0" lang="en-US" sz="2400" b="1" i="0" u="none" strike="noStrike" cap="none" normalizeH="0" baseline="0" dirty="0" err="1">
                          <a:ln>
                            <a:noFill/>
                          </a:ln>
                          <a:solidFill>
                            <a:schemeClr val="tx1"/>
                          </a:solidFill>
                          <a:effectLst/>
                          <a:latin typeface="Arial" pitchFamily="34" charset="0"/>
                        </a:rPr>
                        <a:t>orion.country</a:t>
                      </a:r>
                      <a:endParaRPr kumimoji="0" lang="en-US" sz="24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335258">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Country</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Country_</a:t>
                      </a:r>
                    </a:p>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Name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Population</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Country_ID</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Continent_ID</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Country_</a:t>
                      </a:r>
                      <a:br>
                        <a:rPr kumimoji="0" lang="en-US" sz="1600" b="1" i="0" u="none" strike="noStrike" cap="none" normalizeH="0" baseline="0" dirty="0">
                          <a:ln>
                            <a:noFill/>
                          </a:ln>
                          <a:solidFill>
                            <a:schemeClr val="tx1"/>
                          </a:solidFill>
                          <a:effectLst/>
                          <a:latin typeface="Arial" pitchFamily="34" charset="0"/>
                        </a:rPr>
                      </a:br>
                      <a:r>
                        <a:rPr kumimoji="0" lang="en-US" sz="1600" b="1" i="0" u="none" strike="noStrike" cap="none" normalizeH="0" baseline="0" dirty="0">
                          <a:ln>
                            <a:noFill/>
                          </a:ln>
                          <a:solidFill>
                            <a:schemeClr val="tx1"/>
                          </a:solidFill>
                          <a:effectLst/>
                          <a:latin typeface="Arial" pitchFamily="34" charset="0"/>
                        </a:rPr>
                        <a:t>FormerName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285681">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AU</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Australia</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20,000,000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160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96</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284094">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CA</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Canada</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260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91</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0478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DE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Germany</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80,000,000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394</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93</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rPr>
                        <a:t>East/West</a:t>
                      </a:r>
                      <a:r>
                        <a:rPr kumimoji="0" lang="en-US" sz="1600" b="0" i="0" u="none" strike="noStrike" cap="none" normalizeH="0" baseline="0" dirty="0">
                          <a:ln>
                            <a:noFill/>
                          </a:ln>
                          <a:solidFill>
                            <a:schemeClr val="tx1"/>
                          </a:solidFill>
                          <a:effectLst/>
                          <a:latin typeface="Arial" pitchFamily="34" charset="0"/>
                        </a:rPr>
                        <a:t> Germany</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284094">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IL</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Israel</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5,000,000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475</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95</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cxnSp>
        <p:nvCxnSpPr>
          <p:cNvPr id="24" name="Straight Arrow Connector 14"/>
          <p:cNvCxnSpPr>
            <a:cxnSpLocks noChangeShapeType="1"/>
            <a:stCxn id="2" idx="0"/>
          </p:cNvCxnSpPr>
          <p:nvPr/>
        </p:nvCxnSpPr>
        <p:spPr bwMode="auto">
          <a:xfrm flipH="1" flipV="1">
            <a:off x="1222744" y="1850066"/>
            <a:ext cx="1340858" cy="1813298"/>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5" name="Straight Arrow Connector 15"/>
          <p:cNvCxnSpPr>
            <a:cxnSpLocks noChangeShapeType="1"/>
            <a:stCxn id="26" idx="0"/>
          </p:cNvCxnSpPr>
          <p:nvPr/>
        </p:nvCxnSpPr>
        <p:spPr bwMode="auto">
          <a:xfrm flipH="1" flipV="1">
            <a:off x="2509285" y="1871330"/>
            <a:ext cx="1353728" cy="1792034"/>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0" name="AutoShape 61"/>
          <p:cNvSpPr>
            <a:spLocks noChangeArrowheads="1"/>
          </p:cNvSpPr>
          <p:nvPr/>
        </p:nvSpPr>
        <p:spPr bwMode="auto">
          <a:xfrm>
            <a:off x="2867025" y="4924425"/>
            <a:ext cx="2924175" cy="1476375"/>
          </a:xfrm>
          <a:prstGeom prst="flowChartProcess">
            <a:avLst/>
          </a:prstGeom>
          <a:solidFill>
            <a:srgbClr val="FFFFFF"/>
          </a:solidFill>
          <a:ln w="12700">
            <a:noFill/>
            <a:miter lim="800000"/>
            <a:headEnd/>
            <a:tailEnd/>
          </a:ln>
        </p:spPr>
        <p:txBody>
          <a:bodyPr wrap="none" tIns="91440" bIns="91440" anchor="ctr"/>
          <a:lstStyle/>
          <a:p>
            <a:endParaRPr lang="en-US" sz="1200" dirty="0">
              <a:latin typeface="Courier New" pitchFamily="49" charset="0"/>
              <a:cs typeface="Courier New" pitchFamily="49" charset="0"/>
            </a:endParaRPr>
          </a:p>
        </p:txBody>
      </p:sp>
      <p:sp>
        <p:nvSpPr>
          <p:cNvPr id="2" name="Rectangle 1"/>
          <p:cNvSpPr/>
          <p:nvPr>
            <p:custDataLst>
              <p:tags r:id="rId1"/>
            </p:custDataLst>
          </p:nvPr>
        </p:nvSpPr>
        <p:spPr bwMode="auto">
          <a:xfrm>
            <a:off x="2182087" y="3663364"/>
            <a:ext cx="763030"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b="1" dirty="0"/>
              <a:t>Start</a:t>
            </a:r>
          </a:p>
        </p:txBody>
      </p:sp>
      <p:sp>
        <p:nvSpPr>
          <p:cNvPr id="26" name="Rectangle 25"/>
          <p:cNvSpPr/>
          <p:nvPr>
            <p:custDataLst>
              <p:tags r:id="rId2"/>
            </p:custDataLst>
          </p:nvPr>
        </p:nvSpPr>
        <p:spPr bwMode="auto">
          <a:xfrm>
            <a:off x="3438216" y="3663364"/>
            <a:ext cx="849593"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b="1" dirty="0"/>
              <a:t>Label</a:t>
            </a:r>
          </a:p>
        </p:txBody>
      </p:sp>
      <p:sp>
        <p:nvSpPr>
          <p:cNvPr id="27" name="Rectangle 26"/>
          <p:cNvSpPr/>
          <p:nvPr>
            <p:custDataLst>
              <p:tags r:id="rId3"/>
            </p:custDataLst>
          </p:nvPr>
        </p:nvSpPr>
        <p:spPr bwMode="auto">
          <a:xfrm>
            <a:off x="4757868" y="3663364"/>
            <a:ext cx="1348126"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b="1" dirty="0" err="1"/>
              <a:t>FmtName</a:t>
            </a:r>
            <a:endParaRPr lang="en-US" sz="2000" b="1" dirty="0"/>
          </a:p>
        </p:txBody>
      </p:sp>
      <p:pic>
        <p:nvPicPr>
          <p:cNvPr id="1026" name="Picture 2" descr="\\sashq\root\dept\PSD\GRAPHICS\Illustrations\Data\dataStep_noShado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925" y="3710099"/>
            <a:ext cx="1104900" cy="695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340242" y="3339739"/>
            <a:ext cx="1416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000" dirty="0"/>
              <a:t>DATA Step</a:t>
            </a:r>
          </a:p>
        </p:txBody>
      </p:sp>
      <p:pic>
        <p:nvPicPr>
          <p:cNvPr id="1028" name="Picture 4" descr="\\sashq\root\dept\PSD\GRAPHICS\Illustrations\Arrows\arrow_sw_righ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742726">
            <a:off x="1482577" y="3859619"/>
            <a:ext cx="581398" cy="30454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6"/>
          <p:cNvSpPr>
            <a:spLocks noChangeArrowheads="1"/>
          </p:cNvSpPr>
          <p:nvPr/>
        </p:nvSpPr>
        <p:spPr bwMode="auto">
          <a:xfrm>
            <a:off x="1028700" y="4663489"/>
            <a:ext cx="7772400" cy="1692275"/>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latin typeface="Courier New" pitchFamily="49" charset="0"/>
              </a:rPr>
              <a:t>data country;</a:t>
            </a:r>
          </a:p>
          <a:p>
            <a:pPr>
              <a:lnSpc>
                <a:spcPct val="85000"/>
              </a:lnSpc>
            </a:pPr>
            <a:r>
              <a:rPr lang="en-US" sz="2000" b="1" dirty="0">
                <a:latin typeface="Courier New" pitchFamily="49" charset="0"/>
              </a:rPr>
              <a:t>   keep Start Label </a:t>
            </a:r>
            <a:r>
              <a:rPr lang="en-US" sz="2000" b="1" dirty="0" err="1">
                <a:latin typeface="Courier New" pitchFamily="49" charset="0"/>
              </a:rPr>
              <a:t>FmtName</a:t>
            </a:r>
            <a:r>
              <a:rPr lang="en-US" sz="2000" b="1" dirty="0">
                <a:latin typeface="Courier New" pitchFamily="49" charset="0"/>
              </a:rPr>
              <a:t>;</a:t>
            </a:r>
          </a:p>
          <a:p>
            <a:pPr>
              <a:lnSpc>
                <a:spcPct val="85000"/>
              </a:lnSpc>
            </a:pPr>
            <a:r>
              <a:rPr lang="en-US" sz="2000" b="1" dirty="0">
                <a:latin typeface="Courier New" pitchFamily="49" charset="0"/>
              </a:rPr>
              <a:t>   retain </a:t>
            </a:r>
            <a:r>
              <a:rPr lang="en-US" sz="2000" b="1" dirty="0" err="1">
                <a:latin typeface="Courier New" pitchFamily="49" charset="0"/>
              </a:rPr>
              <a:t>FmtName</a:t>
            </a:r>
            <a:r>
              <a:rPr lang="en-US" sz="2000" b="1" dirty="0">
                <a:latin typeface="Courier New" pitchFamily="49" charset="0"/>
              </a:rPr>
              <a:t> '$country';</a:t>
            </a:r>
          </a:p>
          <a:p>
            <a:pPr>
              <a:lnSpc>
                <a:spcPct val="85000"/>
              </a:lnSpc>
            </a:pPr>
            <a:r>
              <a:rPr lang="en-US" sz="2000" b="1" dirty="0">
                <a:latin typeface="Courier New" pitchFamily="49" charset="0"/>
              </a:rPr>
              <a:t>   set </a:t>
            </a:r>
            <a:r>
              <a:rPr lang="en-US" sz="2000" b="1" dirty="0" err="1">
                <a:latin typeface="Courier New" pitchFamily="49" charset="0"/>
              </a:rPr>
              <a:t>orion.country</a:t>
            </a:r>
            <a:r>
              <a:rPr lang="en-US" sz="2000" b="1" dirty="0">
                <a:latin typeface="Courier New" pitchFamily="49" charset="0"/>
              </a:rPr>
              <a:t>(rename=(Country=Start</a:t>
            </a:r>
          </a:p>
          <a:p>
            <a:pPr>
              <a:lnSpc>
                <a:spcPct val="85000"/>
              </a:lnSpc>
            </a:pPr>
            <a:r>
              <a:rPr lang="en-US" sz="2000" b="1" dirty="0">
                <a:latin typeface="Courier New" pitchFamily="49" charset="0"/>
              </a:rPr>
              <a:t>                             </a:t>
            </a:r>
            <a:r>
              <a:rPr lang="en-US" sz="2000" b="1" dirty="0" err="1">
                <a:latin typeface="Courier New" pitchFamily="49" charset="0"/>
              </a:rPr>
              <a:t>Country_Name</a:t>
            </a:r>
            <a:r>
              <a:rPr lang="en-US" sz="2000" b="1" dirty="0">
                <a:latin typeface="Courier New" pitchFamily="49" charset="0"/>
              </a:rPr>
              <a:t>=Label));</a:t>
            </a:r>
          </a:p>
          <a:p>
            <a:pPr>
              <a:lnSpc>
                <a:spcPct val="85000"/>
              </a:lnSpc>
            </a:pPr>
            <a:r>
              <a:rPr lang="en-US" sz="2000" b="1" dirty="0">
                <a:latin typeface="Courier New" pitchFamily="49" charset="0"/>
              </a:rPr>
              <a:t>run;</a:t>
            </a:r>
          </a:p>
        </p:txBody>
      </p:sp>
    </p:spTree>
    <p:extLst>
      <p:ext uri="{BB962C8B-B14F-4D97-AF65-F5344CB8AC3E}">
        <p14:creationId xmlns:p14="http://schemas.microsoft.com/office/powerpoint/2010/main" val="343981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Using a Control Data Set to Create a Format</a:t>
            </a:r>
          </a:p>
        </p:txBody>
      </p:sp>
      <p:sp>
        <p:nvSpPr>
          <p:cNvPr id="14339" name="Rectangle 3"/>
          <p:cNvSpPr>
            <a:spLocks noGrp="1" noChangeArrowheads="1"/>
          </p:cNvSpPr>
          <p:nvPr>
            <p:ph idx="1"/>
          </p:nvPr>
        </p:nvSpPr>
        <p:spPr>
          <a:xfrm>
            <a:off x="685800" y="1071563"/>
            <a:ext cx="7848600" cy="3424237"/>
          </a:xfrm>
        </p:spPr>
        <p:txBody>
          <a:bodyPr/>
          <a:lstStyle/>
          <a:p>
            <a:pPr>
              <a:defRPr/>
            </a:pPr>
            <a:r>
              <a:rPr lang="en-US" dirty="0"/>
              <a:t>Use the CNTLIN= option to read the data and create </a:t>
            </a:r>
            <a:br>
              <a:rPr lang="en-US" dirty="0"/>
            </a:br>
            <a:r>
              <a:rPr lang="en-US" dirty="0"/>
              <a:t>the format. </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marL="461963">
              <a:defRPr/>
            </a:pPr>
            <a:r>
              <a:rPr lang="en-US" dirty="0">
                <a:cs typeface="Arial" pitchFamily="34" charset="0"/>
              </a:rPr>
              <a:t>The variables </a:t>
            </a:r>
            <a:r>
              <a:rPr lang="en-US" b="1" dirty="0" err="1">
                <a:cs typeface="Arial" pitchFamily="34" charset="0"/>
              </a:rPr>
              <a:t>FmtName</a:t>
            </a:r>
            <a:r>
              <a:rPr lang="en-US" dirty="0">
                <a:cs typeface="Arial" pitchFamily="34" charset="0"/>
              </a:rPr>
              <a:t>, </a:t>
            </a:r>
            <a:r>
              <a:rPr lang="en-US" b="1" dirty="0">
                <a:cs typeface="Arial" pitchFamily="34" charset="0"/>
              </a:rPr>
              <a:t>Start</a:t>
            </a:r>
            <a:r>
              <a:rPr lang="en-US" dirty="0">
                <a:cs typeface="Arial" pitchFamily="34" charset="0"/>
              </a:rPr>
              <a:t>, and </a:t>
            </a:r>
            <a:r>
              <a:rPr lang="en-US" b="1" dirty="0">
                <a:cs typeface="Arial" pitchFamily="34" charset="0"/>
              </a:rPr>
              <a:t>Label</a:t>
            </a:r>
            <a:r>
              <a:rPr lang="en-US" dirty="0">
                <a:cs typeface="Arial" pitchFamily="34" charset="0"/>
              </a:rPr>
              <a:t> are required in order to create a format from a CNTLIN data set.</a:t>
            </a:r>
          </a:p>
          <a:p>
            <a:pPr>
              <a:defRPr/>
            </a:pPr>
            <a:endParaRPr lang="en-US" dirty="0"/>
          </a:p>
          <a:p>
            <a:pPr>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TextBox 1"/>
          <p:cNvSpPr txBox="1"/>
          <p:nvPr/>
        </p:nvSpPr>
        <p:spPr>
          <a:xfrm>
            <a:off x="783021" y="2306625"/>
            <a:ext cx="5336397" cy="807401"/>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proc format </a:t>
            </a:r>
            <a:r>
              <a:rPr lang="en-US" b="1" dirty="0" err="1">
                <a:latin typeface="Courier New"/>
              </a:rPr>
              <a:t>cntlin</a:t>
            </a:r>
            <a:r>
              <a:rPr lang="en-US" b="1" dirty="0">
                <a:latin typeface="Courier New"/>
              </a:rPr>
              <a:t>=country;</a:t>
            </a:r>
          </a:p>
          <a:p>
            <a:pPr>
              <a:lnSpc>
                <a:spcPct val="85000"/>
              </a:lnSpc>
            </a:pPr>
            <a:r>
              <a:rPr lang="en-US" b="1" dirty="0">
                <a:latin typeface="Courier New"/>
              </a:rPr>
              <a:t>run;</a:t>
            </a:r>
          </a:p>
        </p:txBody>
      </p:sp>
      <p:pic>
        <p:nvPicPr>
          <p:cNvPr id="10" name="Picture 6" descr="Caution_Warning_ppt.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20381"/>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bwMode="auto">
          <a:xfrm>
            <a:off x="4749079" y="2931168"/>
            <a:ext cx="2781211" cy="487313"/>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CNTLIN=</a:t>
            </a:r>
            <a:r>
              <a:rPr lang="en-US" sz="2000" i="1" dirty="0">
                <a:solidFill>
                  <a:srgbClr val="000000"/>
                </a:solidFill>
              </a:rPr>
              <a:t>SAS-data-se</a:t>
            </a:r>
            <a:r>
              <a:rPr lang="en-US" sz="2000" dirty="0">
                <a:solidFill>
                  <a:srgbClr val="000000"/>
                </a:solidFill>
              </a:rPr>
              <a:t>t</a:t>
            </a:r>
          </a:p>
        </p:txBody>
      </p:sp>
    </p:spTree>
    <p:extLst>
      <p:ext uri="{BB962C8B-B14F-4D97-AF65-F5344CB8AC3E}">
        <p14:creationId xmlns:p14="http://schemas.microsoft.com/office/powerpoint/2010/main" val="303054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Setup for the Poll</a:t>
            </a:r>
          </a:p>
        </p:txBody>
      </p:sp>
      <p:sp>
        <p:nvSpPr>
          <p:cNvPr id="16387" name="Rectangle 3"/>
          <p:cNvSpPr>
            <a:spLocks noGrp="1" noChangeArrowheads="1"/>
          </p:cNvSpPr>
          <p:nvPr>
            <p:ph idx="1"/>
          </p:nvPr>
        </p:nvSpPr>
        <p:spPr/>
        <p:txBody>
          <a:bodyPr/>
          <a:lstStyle/>
          <a:p>
            <a:pPr eaLnBrk="1" hangingPunct="1"/>
            <a:r>
              <a:rPr lang="en-US" dirty="0"/>
              <a:t>The following DATA steps both create a SAS data set named </a:t>
            </a:r>
            <a:r>
              <a:rPr lang="en-US" b="1" dirty="0">
                <a:cs typeface="Arial" pitchFamily="34" charset="0"/>
              </a:rPr>
              <a:t>country</a:t>
            </a:r>
            <a:r>
              <a:rPr lang="en-US" dirty="0"/>
              <a:t>.</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1200" dirty="0"/>
          </a:p>
        </p:txBody>
      </p:sp>
      <p:sp>
        <p:nvSpPr>
          <p:cNvPr id="16388" name="Rectangle 6"/>
          <p:cNvSpPr>
            <a:spLocks noChangeArrowheads="1"/>
          </p:cNvSpPr>
          <p:nvPr/>
        </p:nvSpPr>
        <p:spPr bwMode="auto">
          <a:xfrm>
            <a:off x="685800" y="2138065"/>
            <a:ext cx="7772400" cy="1692275"/>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latin typeface="Courier New" pitchFamily="49" charset="0"/>
              </a:rPr>
              <a:t>data country;</a:t>
            </a:r>
          </a:p>
          <a:p>
            <a:pPr>
              <a:lnSpc>
                <a:spcPct val="85000"/>
              </a:lnSpc>
            </a:pPr>
            <a:r>
              <a:rPr lang="en-US" sz="2000" b="1" dirty="0">
                <a:latin typeface="Courier New" pitchFamily="49" charset="0"/>
              </a:rPr>
              <a:t>   keep Start Label </a:t>
            </a:r>
            <a:r>
              <a:rPr lang="en-US" sz="2000" b="1" dirty="0" err="1">
                <a:latin typeface="Courier New" pitchFamily="49" charset="0"/>
              </a:rPr>
              <a:t>FmtName</a:t>
            </a:r>
            <a:r>
              <a:rPr lang="en-US" sz="2000" b="1" dirty="0">
                <a:latin typeface="Courier New" pitchFamily="49" charset="0"/>
              </a:rPr>
              <a:t>;</a:t>
            </a:r>
          </a:p>
          <a:p>
            <a:pPr>
              <a:lnSpc>
                <a:spcPct val="85000"/>
              </a:lnSpc>
            </a:pPr>
            <a:r>
              <a:rPr lang="en-US" sz="2000" b="1" dirty="0">
                <a:latin typeface="Courier New" pitchFamily="49" charset="0"/>
              </a:rPr>
              <a:t>   retain </a:t>
            </a:r>
            <a:r>
              <a:rPr lang="en-US" sz="2000" b="1" dirty="0" err="1">
                <a:latin typeface="Courier New" pitchFamily="49" charset="0"/>
              </a:rPr>
              <a:t>FmtName</a:t>
            </a:r>
            <a:r>
              <a:rPr lang="en-US" sz="2000" b="1" dirty="0">
                <a:latin typeface="Courier New" pitchFamily="49" charset="0"/>
              </a:rPr>
              <a:t> '$country';</a:t>
            </a:r>
          </a:p>
          <a:p>
            <a:pPr>
              <a:lnSpc>
                <a:spcPct val="85000"/>
              </a:lnSpc>
            </a:pPr>
            <a:r>
              <a:rPr lang="en-US" sz="2000" b="1" dirty="0">
                <a:latin typeface="Courier New" pitchFamily="49" charset="0"/>
              </a:rPr>
              <a:t>   set </a:t>
            </a:r>
            <a:r>
              <a:rPr lang="en-US" sz="2000" b="1" dirty="0" err="1">
                <a:latin typeface="Courier New" pitchFamily="49" charset="0"/>
              </a:rPr>
              <a:t>orion.country</a:t>
            </a:r>
            <a:r>
              <a:rPr lang="en-US" sz="2000" b="1" dirty="0">
                <a:latin typeface="Courier New" pitchFamily="49" charset="0"/>
              </a:rPr>
              <a:t>(rename=(Country=Start</a:t>
            </a:r>
          </a:p>
          <a:p>
            <a:pPr>
              <a:lnSpc>
                <a:spcPct val="85000"/>
              </a:lnSpc>
            </a:pPr>
            <a:r>
              <a:rPr lang="en-US" sz="2000" b="1" dirty="0">
                <a:latin typeface="Courier New" pitchFamily="49" charset="0"/>
              </a:rPr>
              <a:t>                             </a:t>
            </a:r>
            <a:r>
              <a:rPr lang="en-US" sz="2000" b="1" dirty="0" err="1">
                <a:latin typeface="Courier New" pitchFamily="49" charset="0"/>
              </a:rPr>
              <a:t>Country_Name</a:t>
            </a:r>
            <a:r>
              <a:rPr lang="en-US" sz="2000" b="1" dirty="0">
                <a:latin typeface="Courier New" pitchFamily="49" charset="0"/>
              </a:rPr>
              <a:t>=Label));</a:t>
            </a:r>
          </a:p>
          <a:p>
            <a:pPr>
              <a:lnSpc>
                <a:spcPct val="85000"/>
              </a:lnSpc>
            </a:pPr>
            <a:r>
              <a:rPr lang="en-US" sz="2000" b="1" dirty="0">
                <a:latin typeface="Courier New" pitchFamily="49" charset="0"/>
              </a:rPr>
              <a:t>run;</a:t>
            </a:r>
          </a:p>
        </p:txBody>
      </p:sp>
      <p:sp>
        <p:nvSpPr>
          <p:cNvPr id="16389" name="Rectangle 7"/>
          <p:cNvSpPr>
            <a:spLocks noChangeArrowheads="1"/>
          </p:cNvSpPr>
          <p:nvPr/>
        </p:nvSpPr>
        <p:spPr bwMode="auto">
          <a:xfrm>
            <a:off x="673976" y="4297363"/>
            <a:ext cx="7772400" cy="1951037"/>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latin typeface="Courier New" pitchFamily="49" charset="0"/>
              </a:rPr>
              <a:t>data country;</a:t>
            </a:r>
          </a:p>
          <a:p>
            <a:pPr>
              <a:lnSpc>
                <a:spcPct val="85000"/>
              </a:lnSpc>
            </a:pPr>
            <a:r>
              <a:rPr lang="en-US" sz="2000" b="1" dirty="0">
                <a:latin typeface="Courier New" pitchFamily="49" charset="0"/>
              </a:rPr>
              <a:t>   keep Start Label </a:t>
            </a:r>
            <a:r>
              <a:rPr lang="en-US" sz="2000" b="1" dirty="0" err="1">
                <a:latin typeface="Courier New" pitchFamily="49" charset="0"/>
              </a:rPr>
              <a:t>FmtName</a:t>
            </a:r>
            <a:r>
              <a:rPr lang="en-US" sz="2000" b="1" dirty="0">
                <a:latin typeface="Courier New" pitchFamily="49" charset="0"/>
              </a:rPr>
              <a:t>;</a:t>
            </a:r>
          </a:p>
          <a:p>
            <a:pPr>
              <a:lnSpc>
                <a:spcPct val="85000"/>
              </a:lnSpc>
            </a:pPr>
            <a:r>
              <a:rPr lang="en-US" sz="2000" b="1" dirty="0">
                <a:latin typeface="Courier New" pitchFamily="49" charset="0"/>
              </a:rPr>
              <a:t>   </a:t>
            </a:r>
            <a:r>
              <a:rPr lang="en-US" sz="2000" b="1" dirty="0" err="1">
                <a:latin typeface="Courier New" pitchFamily="49" charset="0"/>
              </a:rPr>
              <a:t>FmtName</a:t>
            </a:r>
            <a:r>
              <a:rPr lang="en-US" sz="2000" b="1" dirty="0">
                <a:latin typeface="Courier New" pitchFamily="49" charset="0"/>
              </a:rPr>
              <a:t>='$country';</a:t>
            </a:r>
          </a:p>
          <a:p>
            <a:pPr>
              <a:lnSpc>
                <a:spcPct val="85000"/>
              </a:lnSpc>
            </a:pPr>
            <a:r>
              <a:rPr lang="en-US" sz="2000" b="1" dirty="0">
                <a:latin typeface="Courier New" pitchFamily="49" charset="0"/>
              </a:rPr>
              <a:t>   set </a:t>
            </a:r>
            <a:r>
              <a:rPr lang="en-US" sz="2000" b="1" dirty="0" err="1">
                <a:latin typeface="Courier New" pitchFamily="49" charset="0"/>
              </a:rPr>
              <a:t>orion.country</a:t>
            </a:r>
            <a:r>
              <a:rPr lang="en-US" sz="2000" b="1" dirty="0">
                <a:latin typeface="Courier New" pitchFamily="49" charset="0"/>
              </a:rPr>
              <a:t>;</a:t>
            </a:r>
          </a:p>
          <a:p>
            <a:pPr>
              <a:lnSpc>
                <a:spcPct val="85000"/>
              </a:lnSpc>
            </a:pPr>
            <a:r>
              <a:rPr lang="en-US" sz="2000" b="1" dirty="0">
                <a:latin typeface="Courier New" pitchFamily="49" charset="0"/>
              </a:rPr>
              <a:t>   Start=Country;</a:t>
            </a:r>
          </a:p>
          <a:p>
            <a:pPr>
              <a:lnSpc>
                <a:spcPct val="85000"/>
              </a:lnSpc>
            </a:pPr>
            <a:r>
              <a:rPr lang="en-US" sz="2000" b="1" dirty="0">
                <a:latin typeface="Courier New" pitchFamily="49" charset="0"/>
              </a:rPr>
              <a:t>   Label=</a:t>
            </a:r>
            <a:r>
              <a:rPr lang="en-US" sz="2000" b="1" dirty="0" err="1">
                <a:latin typeface="Courier New" pitchFamily="49" charset="0"/>
              </a:rPr>
              <a:t>Country_Name</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2" name="TextBox 1"/>
          <p:cNvSpPr txBox="1"/>
          <p:nvPr>
            <p:custDataLst>
              <p:tags r:id="rId2"/>
            </p:custDataLst>
          </p:nvPr>
        </p:nvSpPr>
        <p:spPr bwMode="auto">
          <a:xfrm>
            <a:off x="6200338" y="2214265"/>
            <a:ext cx="1909992"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a:extLst/>
        </p:spPr>
        <p:txBody>
          <a:bodyPr vert="horz" wrap="square" rtlCol="0" anchor="b">
            <a:spAutoFit/>
          </a:bodyPr>
          <a:lstStyle/>
          <a:p>
            <a:r>
              <a:rPr lang="en-US" b="1" dirty="0">
                <a:solidFill>
                  <a:srgbClr val="000000"/>
                </a:solidFill>
              </a:rPr>
              <a:t>Program 1</a:t>
            </a:r>
            <a:endParaRPr lang="en-US" dirty="0">
              <a:solidFill>
                <a:srgbClr val="000000"/>
              </a:solidFill>
            </a:endParaRPr>
          </a:p>
        </p:txBody>
      </p:sp>
      <p:sp>
        <p:nvSpPr>
          <p:cNvPr id="8" name="TextBox 7"/>
          <p:cNvSpPr txBox="1"/>
          <p:nvPr>
            <p:custDataLst>
              <p:tags r:id="rId3"/>
            </p:custDataLst>
          </p:nvPr>
        </p:nvSpPr>
        <p:spPr bwMode="auto">
          <a:xfrm>
            <a:off x="6206966" y="4526771"/>
            <a:ext cx="1909992"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a:extLst/>
        </p:spPr>
        <p:txBody>
          <a:bodyPr vert="horz" wrap="square" rtlCol="0" anchor="b">
            <a:spAutoFit/>
          </a:bodyPr>
          <a:lstStyle/>
          <a:p>
            <a:r>
              <a:rPr lang="en-US" b="1" dirty="0">
                <a:solidFill>
                  <a:srgbClr val="000000"/>
                </a:solidFill>
              </a:rPr>
              <a:t>Program 2</a:t>
            </a:r>
            <a:endParaRPr lang="en-US" dirty="0">
              <a:solidFill>
                <a:srgbClr val="000000"/>
              </a:solidFill>
            </a:endParaRPr>
          </a:p>
        </p:txBody>
      </p:sp>
    </p:spTree>
    <p:custDataLst>
      <p:tags r:id="rId1"/>
    </p:custDataLst>
    <p:extLst>
      <p:ext uri="{BB962C8B-B14F-4D97-AF65-F5344CB8AC3E}">
        <p14:creationId xmlns:p14="http://schemas.microsoft.com/office/powerpoint/2010/main" val="308487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10.01 Multiple </a:t>
            </a:r>
            <a:r>
              <a:rPr lang="en-US" dirty="0"/>
              <a:t>Choice Poll</a:t>
            </a:r>
          </a:p>
        </p:txBody>
      </p:sp>
      <p:sp>
        <p:nvSpPr>
          <p:cNvPr id="17411" name="Rectangle 3"/>
          <p:cNvSpPr>
            <a:spLocks noGrp="1" noChangeArrowheads="1"/>
          </p:cNvSpPr>
          <p:nvPr>
            <p:ph idx="1"/>
          </p:nvPr>
        </p:nvSpPr>
        <p:spPr/>
        <p:txBody>
          <a:bodyPr/>
          <a:lstStyle/>
          <a:p>
            <a:r>
              <a:rPr lang="en-US" dirty="0"/>
              <a:t>Which program should be more efficient?</a:t>
            </a:r>
          </a:p>
          <a:p>
            <a:endParaRPr lang="en-US" dirty="0"/>
          </a:p>
          <a:p>
            <a:pPr marL="574675" lvl="1" indent="-457200">
              <a:buClr>
                <a:schemeClr val="tx1"/>
              </a:buClr>
              <a:buSzPct val="100000"/>
              <a:buFont typeface="+mj-lt"/>
              <a:buAutoNum type="alphaLcPeriod"/>
            </a:pPr>
            <a:r>
              <a:rPr lang="en-US" dirty="0"/>
              <a:t> Program 1</a:t>
            </a:r>
          </a:p>
          <a:p>
            <a:pPr marL="574675" lvl="1" indent="-457200">
              <a:buClr>
                <a:schemeClr val="tx1"/>
              </a:buClr>
              <a:buSzPct val="100000"/>
              <a:buFont typeface="+mj-lt"/>
              <a:buAutoNum type="alphaLcPeriod"/>
            </a:pPr>
            <a:r>
              <a:rPr lang="en-US" dirty="0"/>
              <a:t> Program 2</a:t>
            </a:r>
          </a:p>
          <a:p>
            <a:pPr marL="574675" lvl="1" indent="-457200">
              <a:buClr>
                <a:schemeClr val="tx1"/>
              </a:buClr>
              <a:buSzPct val="100000"/>
              <a:buFont typeface="+mj-lt"/>
              <a:buAutoNum type="alphaLcPeriod"/>
            </a:pPr>
            <a:r>
              <a:rPr lang="en-US" dirty="0"/>
              <a:t>They should be equally efficient.</a:t>
            </a:r>
          </a:p>
          <a:p>
            <a:pPr lvl="1"/>
            <a:endParaRPr lang="en-US" dirty="0"/>
          </a:p>
        </p:txBody>
      </p:sp>
    </p:spTree>
    <p:custDataLst>
      <p:tags r:id="rId1"/>
    </p:custDataLst>
    <p:extLst>
      <p:ext uri="{BB962C8B-B14F-4D97-AF65-F5344CB8AC3E}">
        <p14:creationId xmlns:p14="http://schemas.microsoft.com/office/powerpoint/2010/main" val="22367722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VERSION" val="2010JUL"/>
  <p:tag name="MMPROD_NEXTUNIQUEID" val="10010"/>
  <p:tag name="STANDARDSLIDESUPDATE" val="CDS_2012"/>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Creating and Maintaining Permanent Formats&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object type=&quot;8&quot; unique_id=&quot;21214&quot;&gt;&lt;/object&gt;&lt;object type=&quot;2&quot; unique_id=&quot;21215&quot;&gt;&lt;object type=&quot;3&quot; unique_id=&quot;21217&quot;&gt;&lt;property id=&quot;20148&quot; value=&quot;5&quot;/&gt;&lt;property id=&quot;20300&quot; value=&quot;Slide 2 - &amp;quot;Objectives&amp;quot;&quot;/&gt;&lt;property id=&quot;20307&quot; value=&quot;296&quot;/&gt;&lt;property id=&quot;20309&quot; value=&quot;-1&quot;/&gt;&lt;/object&gt;&lt;object type=&quot;3&quot; unique_id=&quot;21219&quot;&gt;&lt;property id=&quot;20148&quot; value=&quot;5&quot;/&gt;&lt;property id=&quot;20300&quot; value=&quot;Slide 5 - &amp;quot;Using a Control Data Set to Create a Format&amp;quot;&quot;/&gt;&lt;property id=&quot;20307&quot; value=&quot;298&quot;/&gt;&lt;property id=&quot;20309&quot; value=&quot;-1&quot;/&gt;&lt;/object&gt;&lt;object type=&quot;3&quot; unique_id=&quot;21220&quot;&gt;&lt;property id=&quot;20148&quot; value=&quot;5&quot;/&gt;&lt;property id=&quot;20300&quot; value=&quot;Slide 7 - &amp;quot;Using a Control Data Set to Create a Format&amp;quot;&quot;/&gt;&lt;property id=&quot;20307&quot; value=&quot;299&quot;/&gt;&lt;property id=&quot;20309&quot; value=&quot;-1&quot;/&gt;&lt;/object&gt;&lt;object type=&quot;3&quot; unique_id=&quot;21221&quot;&gt;&lt;property id=&quot;20148&quot; value=&quot;5&quot;/&gt;&lt;property id=&quot;20300&quot; value=&quot;Slide 6 - &amp;quot;Using a Control Data Set to Create a Format&amp;quot;&quot;/&gt;&lt;property id=&quot;20307&quot; value=&quot;300&quot;/&gt;&lt;property id=&quot;20309&quot; value=&quot;-1&quot;/&gt;&lt;/object&gt;&lt;object type=&quot;3&quot; unique_id=&quot;21222&quot;&gt;&lt;property id=&quot;20148&quot; value=&quot;5&quot;/&gt;&lt;property id=&quot;20300&quot; value=&quot;Slide 8 - &amp;quot;Setup for the Poll&amp;quot;&quot;/&gt;&lt;property id=&quot;20307&quot; value=&quot;302&quot;/&gt;&lt;property id=&quot;20309&quot; value=&quot;-1&quot;/&gt;&lt;/object&gt;&lt;object type=&quot;3&quot; unique_id=&quot;21223&quot;&gt;&lt;property id=&quot;20148&quot; value=&quot;5&quot;/&gt;&lt;property id=&quot;20300&quot; value=&quot;Slide 9 - &amp;quot;10.01 Multiple Choice Poll&amp;quot;&quot;/&gt;&lt;property id=&quot;20307&quot; value=&quot;303&quot;/&gt;&lt;property id=&quot;20309&quot; value=&quot;-1&quot;/&gt;&lt;/object&gt;&lt;object type=&quot;3&quot; unique_id=&quot;21224&quot;&gt;&lt;property id=&quot;20148&quot; value=&quot;5&quot;/&gt;&lt;property id=&quot;20300&quot; value=&quot;Slide 10 - &amp;quot;10.01 Multiple Choice Poll – Correct Answer&amp;quot;&quot;/&gt;&lt;property id=&quot;20307&quot; value=&quot;304&quot;/&gt;&lt;property id=&quot;20309&quot; value=&quot;-1&quot;/&gt;&lt;/object&gt;&lt;object type=&quot;3&quot; unique_id=&quot;21225&quot;&gt;&lt;property id=&quot;20148&quot; value=&quot;5&quot;/&gt;&lt;property id=&quot;20300&quot; value=&quot;Slide 12 - &amp;quot;Using the LIBRARY= Option&amp;quot;&quot;/&gt;&lt;property id=&quot;20307&quot; value=&quot;305&quot;/&gt;&lt;property id=&quot;20309&quot; value=&quot;-1&quot;/&gt;&lt;/object&gt;&lt;object type=&quot;3&quot; unique_id=&quot;21227&quot;&gt;&lt;property id=&quot;20148&quot; value=&quot;5&quot;/&gt;&lt;property id=&quot;20300&quot; value=&quot;Slide 11 - &amp;quot;Where Formats Are Stored&amp;quot;&quot;/&gt;&lt;property id=&quot;20307&quot; value=&quot;307&quot;/&gt;&lt;property id=&quot;20309&quot; value=&quot;-1&quot;/&gt;&lt;/object&gt;&lt;object type=&quot;3&quot; unique_id=&quot;21228&quot;&gt;&lt;property id=&quot;20148&quot; value=&quot;5&quot;/&gt;&lt;property id=&quot;20300&quot; value=&quot;Slide 13 - &amp;quot;Using the LIBRARY= Option&amp;quot;&quot;/&gt;&lt;property id=&quot;20307&quot; value=&quot;308&quot;/&gt;&lt;property id=&quot;20309&quot; value=&quot;-1&quot;/&gt;&lt;/object&gt;&lt;object type=&quot;3&quot; unique_id=&quot;21229&quot;&gt;&lt;property id=&quot;20148&quot; value=&quot;5&quot;/&gt;&lt;property id=&quot;20300&quot; value=&quot;Slide 14 - &amp;quot;Using the LIBRARY= Option&amp;quot;&quot;/&gt;&lt;property id=&quot;20307&quot; value=&quot;309&quot;/&gt;&lt;property id=&quot;20309&quot; value=&quot;-1&quot;/&gt;&lt;/object&gt;&lt;object type=&quot;3&quot; unique_id=&quot;21231&quot;&gt;&lt;property id=&quot;20148&quot; value=&quot;5&quot;/&gt;&lt;property id=&quot;20300&quot; value=&quot;Slide 16 - &amp;quot;CATALOG Procedure&amp;quot;&quot;/&gt;&lt;property id=&quot;20307&quot; value=&quot;312&quot;/&gt;&lt;property id=&quot;20309&quot; value=&quot;-1&quot;/&gt;&lt;/object&gt;&lt;object type=&quot;3&quot; unique_id=&quot;21232&quot;&gt;&lt;property id=&quot;20148&quot; value=&quot;5&quot;/&gt;&lt;property id=&quot;20300&quot; value=&quot;Slide 17 - &amp;quot;Documenting Formats&amp;quot;&quot;/&gt;&lt;property id=&quot;20307&quot; value=&quot;313&quot;/&gt;&lt;property id=&quot;20309&quot; value=&quot;-1&quot;/&gt;&lt;/object&gt;&lt;object type=&quot;3&quot; unique_id=&quot;21233&quot;&gt;&lt;property id=&quot;20148&quot; value=&quot;5&quot;/&gt;&lt;property id=&quot;20300&quot; value=&quot;Slide 18 - &amp;quot;Nesting Formats&amp;quot;&quot;/&gt;&lt;property id=&quot;20307&quot; value=&quot;310&quot;/&gt;&lt;property id=&quot;20309&quot; value=&quot;-1&quot;/&gt;&lt;/object&gt;&lt;object type=&quot;3&quot; unique_id=&quot;21236&quot;&gt;&lt;property id=&quot;20148&quot; value=&quot;5&quot;/&gt;&lt;property id=&quot;20300&quot; value=&quot;Slide 21 - &amp;quot;Using Formats&amp;quot;&quot;/&gt;&lt;property id=&quot;20307&quot; value=&quot;315&quot;/&gt;&lt;property id=&quot;20309&quot; value=&quot;-1&quot;/&gt;&lt;/object&gt;&lt;object type=&quot;3&quot; unique_id=&quot;21242&quot;&gt;&lt;property id=&quot;20148&quot; value=&quot;5&quot;/&gt;&lt;property id=&quot;20300&quot; value=&quot;Slide 24 - &amp;quot;Using the NOFMTERR System Option&amp;quot;&quot;/&gt;&lt;property id=&quot;20307&quot; value=&quot;323&quot;/&gt;&lt;property id=&quot;20309&quot; value=&quot;-1&quot;/&gt;&lt;/object&gt;&lt;object type=&quot;3&quot; unique_id=&quot;21243&quot;&gt;&lt;property id=&quot;20148&quot; value=&quot;5&quot;/&gt;&lt;property id=&quot;20300&quot; value=&quot;Slide 27 - &amp;quot;Using the FMTSEARCH= System Option&amp;quot;&quot;/&gt;&lt;property id=&quot;20307&quot; value=&quot;324&quot;/&gt;&lt;property id=&quot;20309&quot; value=&quot;-1&quot;/&gt;&lt;/object&gt;&lt;object type=&quot;3&quot; unique_id=&quot;21244&quot;&gt;&lt;property id=&quot;20148&quot; value=&quot;5&quot;/&gt;&lt;property id=&quot;20300&quot; value=&quot;Slide 28 - &amp;quot;Using the FMTSEARCH= System Option&amp;quot;&quot;/&gt;&lt;property id=&quot;20307&quot; value=&quot;325&quot;/&gt;&lt;property id=&quot;20309&quot; value=&quot;-1&quot;/&gt;&lt;/object&gt;&lt;object type=&quot;3&quot; unique_id=&quot;21245&quot;&gt;&lt;property id=&quot;20148&quot; value=&quot;5&quot;/&gt;&lt;property id=&quot;20300&quot; value=&quot;Slide 31 - &amp;quot;Maintaining Formats&amp;quot;&quot;/&gt;&lt;property id=&quot;20307&quot; value=&quot;326&quot;/&gt;&lt;property id=&quot;20309&quot; value=&quot;-1&quot;/&gt;&lt;/object&gt;&lt;object type=&quot;3&quot; unique_id=&quot;21246&quot;&gt;&lt;property id=&quot;20148&quot; value=&quot;5&quot;/&gt;&lt;property id=&quot;20300&quot; value=&quot;Slide 32 - &amp;quot;Maintaining Permanent Formats&amp;quot;&quot;/&gt;&lt;property id=&quot;20307&quot; value=&quot;327&quot;/&gt;&lt;property id=&quot;20309&quot; value=&quot;-1&quot;/&gt;&lt;/object&gt;&lt;object type=&quot;3&quot; unique_id=&quot;21250&quot;&gt;&lt;property id=&quot;20148&quot; value=&quot;5&quot;/&gt;&lt;property id=&quot;20300&quot; value=&quot;Slide 37&quot;/&gt;&lt;property id=&quot;20307&quot; value=&quot;331&quot;/&gt;&lt;property id=&quot;20309&quot; value=&quot;-1&quot;/&gt;&lt;/object&gt;&lt;object type=&quot;3&quot; unique_id=&quot;21251&quot;&gt;&lt;property id=&quot;20148&quot; value=&quot;5&quot;/&gt;&lt;property id=&quot;20300&quot; value=&quot;Slide 38&quot;/&gt;&lt;property id=&quot;20307&quot; value=&quot;332&quot;/&gt;&lt;property id=&quot;20309&quot; value=&quot;-1&quot;/&gt;&lt;/object&gt;&lt;object type=&quot;3&quot; unique_id=&quot;21252&quot;&gt;&lt;property id=&quot;20148&quot; value=&quot;5&quot;/&gt;&lt;property id=&quot;20300&quot; value=&quot;Slide 39&quot;/&gt;&lt;property id=&quot;20307&quot; value=&quot;333&quot;/&gt;&lt;property id=&quot;20309&quot; value=&quot;-1&quot;/&gt;&lt;/object&gt;&lt;object type=&quot;3&quot; unique_id=&quot;21253&quot;&gt;&lt;property id=&quot;20148&quot; value=&quot;5&quot;/&gt;&lt;property id=&quot;20300&quot; value=&quot;Slide 40&quot;/&gt;&lt;property id=&quot;20307&quot; value=&quot;334&quot;/&gt;&lt;property id=&quot;20309&quot; value=&quot;-1&quot;/&gt;&lt;/object&gt;&lt;object type=&quot;3&quot; unique_id=&quot;21254&quot;&gt;&lt;property id=&quot;20148&quot; value=&quot;5&quot;/&gt;&lt;property id=&quot;20300&quot; value=&quot;Slide 41&quot;/&gt;&lt;property id=&quot;20307&quot; value=&quot;335&quot;/&gt;&lt;property id=&quot;20309&quot; value=&quot;-1&quot;/&gt;&lt;/object&gt;&lt;object type=&quot;3&quot; unique_id=&quot;21255&quot;&gt;&lt;property id=&quot;20148&quot; value=&quot;5&quot;/&gt;&lt;property id=&quot;20300&quot; value=&quot;Slide 42&quot;/&gt;&lt;property id=&quot;20307&quot; value=&quot;336&quot;/&gt;&lt;property id=&quot;20309&quot; value=&quot;-1&quot;/&gt;&lt;/object&gt;&lt;object type=&quot;3&quot; unique_id=&quot;21256&quot;&gt;&lt;property id=&quot;20148&quot; value=&quot;5&quot;/&gt;&lt;property id=&quot;20300&quot; value=&quot;Slide 43&quot;/&gt;&lt;property id=&quot;20307&quot; value=&quot;337&quot;/&gt;&lt;property id=&quot;20309&quot; value=&quot;-1&quot;/&gt;&lt;/object&gt;&lt;object type=&quot;3&quot; unique_id=&quot;21257&quot;&gt;&lt;property id=&quot;20148&quot; value=&quot;5&quot;/&gt;&lt;property id=&quot;20300&quot; value=&quot;Slide 44&quot;/&gt;&lt;property id=&quot;20307&quot; value=&quot;338&quot;/&gt;&lt;property id=&quot;20309&quot; value=&quot;-1&quot;/&gt;&lt;/object&gt;&lt;object type=&quot;3&quot; unique_id=&quot;21258&quot;&gt;&lt;property id=&quot;20148&quot; value=&quot;5&quot;/&gt;&lt;property id=&quot;20300&quot; value=&quot;Slide 45&quot;/&gt;&lt;property id=&quot;20307&quot; value=&quot;339&quot;/&gt;&lt;property id=&quot;20309&quot; value=&quot;-1&quot;/&gt;&lt;/object&gt;&lt;object type=&quot;3&quot; unique_id=&quot;21259&quot;&gt;&lt;property id=&quot;20148&quot; value=&quot;5&quot;/&gt;&lt;property id=&quot;20300&quot; value=&quot;Slide 46&quot;/&gt;&lt;property id=&quot;20307&quot; value=&quot;340&quot;/&gt;&lt;property id=&quot;20309&quot; value=&quot;-1&quot;/&gt;&lt;/object&gt;&lt;object type=&quot;3&quot; unique_id=&quot;21260&quot;&gt;&lt;property id=&quot;20148&quot; value=&quot;5&quot;/&gt;&lt;property id=&quot;20300&quot; value=&quot;Slide 47&quot;/&gt;&lt;property id=&quot;20307&quot; value=&quot;341&quot;/&gt;&lt;property id=&quot;20309&quot; value=&quot;-1&quot;/&gt;&lt;/object&gt;&lt;object type=&quot;3&quot; unique_id=&quot;21261&quot;&gt;&lt;property id=&quot;20148&quot; value=&quot;5&quot;/&gt;&lt;property id=&quot;20300&quot; value=&quot;Slide 48&quot;/&gt;&lt;property id=&quot;20307&quot; value=&quot;342&quot;/&gt;&lt;property id=&quot;20309&quot; value=&quot;-1&quot;/&gt;&lt;/object&gt;&lt;object type=&quot;3&quot; unique_id=&quot;21262&quot;&gt;&lt;property id=&quot;20148&quot; value=&quot;5&quot;/&gt;&lt;property id=&quot;20300&quot; value=&quot;Slide 49&quot;/&gt;&lt;property id=&quot;20307&quot; value=&quot;343&quot;/&gt;&lt;property id=&quot;20309&quot; value=&quot;-1&quot;/&gt;&lt;/object&gt;&lt;object type=&quot;3&quot; unique_id=&quot;21263&quot;&gt;&lt;property id=&quot;20148&quot; value=&quot;5&quot;/&gt;&lt;property id=&quot;20300&quot; value=&quot;Slide 50&quot;/&gt;&lt;property id=&quot;20307&quot; value=&quot;344&quot;/&gt;&lt;property id=&quot;20309&quot; value=&quot;-1&quot;/&gt;&lt;/object&gt;&lt;object type=&quot;3&quot; unique_id=&quot;21264&quot;&gt;&lt;property id=&quot;20148&quot; value=&quot;5&quot;/&gt;&lt;property id=&quot;20300&quot; value=&quot;Slide 51&quot;/&gt;&lt;property id=&quot;20307&quot; value=&quot;345&quot;/&gt;&lt;property id=&quot;20309&quot; value=&quot;-1&quot;/&gt;&lt;/object&gt;&lt;object type=&quot;3&quot; unique_id=&quot;21265&quot;&gt;&lt;property id=&quot;20148&quot; value=&quot;5&quot;/&gt;&lt;property id=&quot;20300&quot; value=&quot;Slide 52&quot;/&gt;&lt;property id=&quot;20307&quot; value=&quot;346&quot;/&gt;&lt;property id=&quot;20309&quot; value=&quot;-1&quot;/&gt;&lt;/object&gt;&lt;object type=&quot;3&quot; unique_id=&quot;21266&quot;&gt;&lt;property id=&quot;20148&quot; value=&quot;5&quot;/&gt;&lt;property id=&quot;20300&quot; value=&quot;Slide 53&quot;/&gt;&lt;property id=&quot;20307&quot; value=&quot;347&quot;/&gt;&lt;property id=&quot;20309&quot; value=&quot;-1&quot;/&gt;&lt;/object&gt;&lt;object type=&quot;3&quot; unique_id=&quot;21267&quot;&gt;&lt;property id=&quot;20148&quot; value=&quot;5&quot;/&gt;&lt;property id=&quot;20300&quot; value=&quot;Slide 54&quot;/&gt;&lt;property id=&quot;20307&quot; value=&quot;348&quot;/&gt;&lt;property id=&quot;20309&quot; value=&quot;-1&quot;/&gt;&lt;/object&gt;&lt;object type=&quot;3&quot; unique_id=&quot;21268&quot;&gt;&lt;property id=&quot;20148&quot; value=&quot;5&quot;/&gt;&lt;property id=&quot;20300&quot; value=&quot;Slide 55&quot;/&gt;&lt;property id=&quot;20307&quot; value=&quot;349&quot;/&gt;&lt;property id=&quot;20309&quot; value=&quot;-1&quot;/&gt;&lt;/object&gt;&lt;object type=&quot;3&quot; unique_id=&quot;21269&quot;&gt;&lt;property id=&quot;20148&quot; value=&quot;5&quot;/&gt;&lt;property id=&quot;20300&quot; value=&quot;Slide 56&quot;/&gt;&lt;property id=&quot;20307&quot; value=&quot;350&quot;/&gt;&lt;property id=&quot;20309&quot; value=&quot;-1&quot;/&gt;&lt;/object&gt;&lt;object type=&quot;3&quot; unique_id=&quot;21382&quot;&gt;&lt;property id=&quot;20148&quot; value=&quot;5&quot;/&gt;&lt;property id=&quot;20300&quot; value=&quot;Slide 1 - &amp;quot;Chapter 10: Creating and Maintaining Permanent Formats&amp;quot;&quot;/&gt;&lt;property id=&quot;20307&quot; value=&quot;360&quot;/&gt;&lt;property id=&quot;20309&quot; value=&quot;-1&quot;/&gt;&lt;/object&gt;&lt;object type=&quot;3&quot; unique_id=&quot;21383&quot;&gt;&lt;property id=&quot;20148&quot; value=&quot;5&quot;/&gt;&lt;property id=&quot;20300&quot; value=&quot;Slide 3 - &amp;quot;Business Scenario&amp;quot;&quot;/&gt;&lt;property id=&quot;20307&quot; value=&quot;363&quot;/&gt;&lt;property id=&quot;20309&quot; value=&quot;-1&quot;/&gt;&lt;/object&gt;&lt;object type=&quot;3&quot; unique_id=&quot;21384&quot;&gt;&lt;property id=&quot;20148&quot; value=&quot;5&quot;/&gt;&lt;property id=&quot;20300&quot; value=&quot;Slide 4 - &amp;quot;Creating a Format (Review)&amp;quot;&quot;/&gt;&lt;property id=&quot;20307&quot; value=&quot;364&quot;/&gt;&lt;property id=&quot;20309&quot; value=&quot;-1&quot;/&gt;&lt;/object&gt;&lt;object type=&quot;3&quot; unique_id=&quot;21385&quot;&gt;&lt;property id=&quot;20148&quot; value=&quot;5&quot;/&gt;&lt;property id=&quot;20300&quot; value=&quot;Slide 15 - &amp;quot;Viewing Formats&amp;quot;&quot;/&gt;&lt;property id=&quot;20307&quot; value=&quot;365&quot;/&gt;&lt;property id=&quot;20309&quot; value=&quot;-1&quot;/&gt;&lt;/object&gt;&lt;object type=&quot;3&quot; unique_id=&quot;21386&quot;&gt;&lt;property id=&quot;20148&quot; value=&quot;5&quot;/&gt;&lt;property id=&quot;20300&quot; value=&quot;Slide 19 - &amp;quot;Using a Control Data Set to Create a Format&amp;quot;&quot;/&gt;&lt;property id=&quot;20307&quot; value=&quot;358&quot;/&gt;&lt;property id=&quot;20309&quot; value=&quot;-1&quot;/&gt;&lt;/object&gt;&lt;object type=&quot;3&quot; unique_id=&quot;21387&quot;&gt;&lt;property id=&quot;20148&quot; value=&quot;5&quot;/&gt;&lt;property id=&quot;20300&quot; value=&quot;Slide 33 - &amp;quot;Maintaining Permanent Formats&amp;quot;&quot;/&gt;&lt;property id=&quot;20307&quot; value=&quot;357&quot;/&gt;&lt;property id=&quot;20309&quot; value=&quot;-1&quot;/&gt;&lt;/object&gt;&lt;object type=&quot;3&quot; unique_id=&quot;21388&quot;&gt;&lt;property id=&quot;20148&quot; value=&quot;5&quot;/&gt;&lt;property id=&quot;20300&quot; value=&quot;Slide 34&quot;/&gt;&lt;property id=&quot;20307&quot; value=&quot;367&quot;/&gt;&lt;property id=&quot;20309&quot; value=&quot;-1&quot;/&gt;&lt;/object&gt;&lt;object type=&quot;3&quot; unique_id=&quot;21389&quot;&gt;&lt;property id=&quot;20148&quot; value=&quot;5&quot;/&gt;&lt;property id=&quot;20300&quot; value=&quot;Slide 35 - &amp;quot;Exercise&amp;quot;&quot;/&gt;&lt;property id=&quot;20307&quot; value=&quot;356&quot;/&gt;&lt;property id=&quot;20309&quot; value=&quot;-1&quot;/&gt;&lt;/object&gt;&lt;object type=&quot;3&quot; unique_id=&quot;21390&quot;&gt;&lt;property id=&quot;20148&quot; value=&quot;5&quot;/&gt;&lt;property id=&quot;20300&quot; value=&quot;Slide 36&quot;/&gt;&lt;property id=&quot;20307&quot; value=&quot;362&quot;/&gt;&lt;property id=&quot;20309&quot; value=&quot;-1&quot;/&gt;&lt;/object&gt;&lt;object type=&quot;3&quot; unique_id=&quot;21396&quot;&gt;&lt;property id=&quot;20148&quot; value=&quot;5&quot;/&gt;&lt;property id=&quot;20300&quot; value=&quot;Slide 22 - &amp;quot;10.02 Short Answer Poll&amp;quot;&quot;/&gt;&lt;property id=&quot;20307&quot; value=&quot;368&quot;/&gt;&lt;/object&gt;&lt;object type=&quot;3&quot; unique_id=&quot;21397&quot;&gt;&lt;property id=&quot;20148&quot; value=&quot;5&quot;/&gt;&lt;property id=&quot;20300&quot; value=&quot;Slide 23 - &amp;quot;10.02 Short Answer Poll – Correct Answer&amp;quot;&quot;/&gt;&lt;property id=&quot;20307&quot; value=&quot;369&quot;/&gt;&lt;/object&gt;&lt;object type=&quot;3&quot; unique_id=&quot;21398&quot;&gt;&lt;property id=&quot;20148&quot; value=&quot;5&quot;/&gt;&lt;property id=&quot;20300&quot; value=&quot;Slide 25 - &amp;quot;10.03 Short Answer Poll&amp;quot;&quot;/&gt;&lt;property id=&quot;20307&quot; value=&quot;370&quot;/&gt;&lt;/object&gt;&lt;object type=&quot;3&quot; unique_id=&quot;21399&quot;&gt;&lt;property id=&quot;20148&quot; value=&quot;5&quot;/&gt;&lt;property id=&quot;20300&quot; value=&quot;Slide 26 - &amp;quot;10.03 Short Answer Poll – Correct Answer&amp;quot;&quot;/&gt;&lt;property id=&quot;20307&quot; value=&quot;374&quot;/&gt;&lt;/object&gt;&lt;object type=&quot;3&quot; unique_id=&quot;21400&quot;&gt;&lt;property id=&quot;20148&quot; value=&quot;5&quot;/&gt;&lt;property id=&quot;20300&quot; value=&quot;Slide 29 - &amp;quot;10.04 Short Answer Poll&amp;quot;&quot;/&gt;&lt;property id=&quot;20307&quot; value=&quot;372&quot;/&gt;&lt;/object&gt;&lt;object type=&quot;3&quot; unique_id=&quot;21401&quot;&gt;&lt;property id=&quot;20148&quot; value=&quot;5&quot;/&gt;&lt;property id=&quot;20300&quot; value=&quot;Slide 30 - &amp;quot;10.04 Short Answer Poll – Correct Answer&amp;quot;&quot;/&gt;&lt;property id=&quot;20307&quot; value=&quot;373&quot;/&gt;&lt;/object&gt;&lt;object type=&quot;3&quot; unique_id=&quot;21406&quot;&gt;&lt;property id=&quot;20148&quot; value=&quot;5&quot;/&gt;&lt;property id=&quot;20300&quot; value=&quot;Slide 20 - &amp;quot;Business Scenario&amp;quot;&quot;/&gt;&lt;property id=&quot;20307&quot; value=&quot;375&quot;/&gt;&lt;/object&gt;&lt;/object&gt;&lt;object type=&quot;10&quot; unique_id=&quot;21391&quot;&gt;&lt;object type=&quot;11&quot; unique_id=&quot;21392&quot;&gt;&lt;/object&gt;&lt;object type=&quot;12&quot; unique_id=&quot;21394&quot;&gt;&lt;/object&gt;&lt;/object&gt;&lt;object type=&quot;4&quot; unique_id=&quot;21393&quot;&gt;&lt;/object&gt;&lt;/object&gt;&lt;/database&gt;"/>
  <p:tag name="CHAPTERNUMBER" val="10"/>
  <p:tag name="SECTIONLABEL" val="Section"/>
  <p:tag name="APPENDIXLABEL" val="Appendix"/>
  <p:tag name="APPENDIXSTART" val="31"/>
  <p:tag name="NOTESTAGS" val=""/>
  <p:tag name="CHAPTERTITLE" val="Creating and Maintaining Permanent Formats"/>
  <p:tag name="CHAPTERHEADING" val="Chapter 10"/>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CA5F3FD3-EA22-4E49-9407-4343DFE0056D}&quot;/&gt;&lt;isInvalidForFieldText val=&quot;0&quot;/&gt;&lt;Image&gt;&lt;filename val=&quot;C:\Users\sassnh\AppData\Local\Temp\PR\data\asimages\{CA5F3FD3-EA22-4E49-9407-4343DFE0056D}_7.png&quot;/&gt;&lt;left val=&quot;165&quot;/&gt;&lt;top val=&quot;283&quot;/&gt;&lt;width val=&quot;79&quot;/&gt;&lt;height val=&quot;52&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827DB072-99EA-4D93-B4CF-11F777BD233D}&quot;/&gt;&lt;isInvalidForFieldText val=&quot;0&quot;/&gt;&lt;Image&gt;&lt;filename val=&quot;C:\Users\sassnh\AppData\Local\Temp\PR\data\asimages\{827DB072-99EA-4D93-B4CF-11F777BD233D}_7.png&quot;/&gt;&lt;left val=&quot;264&quot;/&gt;&lt;top val=&quot;283&quot;/&gt;&lt;width val=&quot;85&quot;/&gt;&lt;height val=&quot;52&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572B4024-1768-4A1E-ABA0-80AC0670C2CF}&quot;/&gt;&lt;isInvalidForFieldText val=&quot;0&quot;/&gt;&lt;Image&gt;&lt;filename val=&quot;C:\Users\sassnh\AppData\Local\Temp\PR\data\asimages\{572B4024-1768-4A1E-ABA0-80AC0670C2CF}_7.png&quot;/&gt;&lt;left val=&quot;369&quot;/&gt;&lt;top val=&quot;283&quot;/&gt;&lt;width val=&quot;122&quot;/&gt;&lt;height val=&quot;52&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SLIDETYPE" val="Poll_Setup"/>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2D7DFA4B-28F8-4AF8-BF8F-AD4A205E46D8}&quot;/&gt;&lt;isInvalidForFieldText val=&quot;0&quot;/&gt;&lt;Image&gt;&lt;filename val=&quot;C:\Users\sassnh\AppData\Local\Temp\PR\data\asimages\{2D7DFA4B-28F8-4AF8-BF8F-AD4A205E46D8}_8.png&quot;/&gt;&lt;left val=&quot;477&quot;/&gt;&lt;top val=&quot;169&quot;/&gt;&lt;width val=&quot;131&quot;/&gt;&lt;height val=&quot;58&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2D7DFA4B-28F8-4AF8-BF8F-AD4A205E46D8}&quot;/&gt;&lt;isInvalidForFieldText val=&quot;0&quot;/&gt;&lt;Image&gt;&lt;filename val=&quot;C:\Users\sassnh\AppData\Local\Temp\PR\data\asimages\{2D7DFA4B-28F8-4AF8-BF8F-AD4A205E46D8}_8.png&quot;/&gt;&lt;left val=&quot;477&quot;/&gt;&lt;top val=&quot;169&quot;/&gt;&lt;width val=&quot;131&quot;/&gt;&lt;height val=&quot;58&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9.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1"/>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099EE811-641A-4E2E-A4F8-BFD82BA807E1}&quot;/&gt;&lt;isInvalidForFieldText val=&quot;0&quot;/&gt;&lt;Image&gt;&lt;filename val=&quot;C:\Users\sassnh\AppData\Local\Temp\PR\data\asimages\{099EE811-641A-4E2E-A4F8-BFD82BA807E1}_16.png&quot;/&gt;&lt;left val=&quot;99&quot;/&gt;&lt;top val=&quot;250&quot;/&gt;&lt;width val=&quot;85&quot;/&gt;&lt;height val=&quot;67&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195B775-4D0F-4005-95D2-962799F761E8}&quot;/&gt;&lt;isInvalidForFieldText val=&quot;0&quot;/&gt;&lt;Image&gt;&lt;filename val=&quot;C:\Users\sassnh\AppData\Local\Temp\PR\data\asimages\{2195B775-4D0F-4005-95D2-962799F761E8}_16.png&quot;/&gt;&lt;left val=&quot;253&quot;/&gt;&lt;top val=&quot;420&quot;/&gt;&lt;width val=&quot;62&quot;/&gt;&lt;height val=&quot;3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B2F7C88F-84A9-4DA9-BB78-82DEB7F340BA}&quot;/&gt;&lt;isInvalidForFieldText val=&quot;0&quot;/&gt;&lt;Image&gt;&lt;filename val=&quot;C:\Users\sassnh\AppData\Local\Temp\PR\data\asimages\{B2F7C88F-84A9-4DA9-BB78-82DEB7F340BA}_16.png&quot;/&gt;&lt;left val=&quot;464&quot;/&gt;&lt;top val=&quot;169&quot;/&gt;&lt;width val=&quot;85&quot;/&gt;&lt;height val=&quot;67&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SLIDETYPE" val="Demo"/>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6DB5FF9-8382-40CB-AEFC-CAF102375123}&quot;/&gt;&lt;isInvalidForFieldText val=&quot;0&quot;/&gt;&lt;Image&gt;&lt;filename val=&quot;C:\Users\sassnh\AppData\Local\Temp\PR\data\asimages\{46DB5FF9-8382-40CB-AEFC-CAF102375123}_1.png&quot;/&gt;&lt;left val=&quot;97&quot;/&gt;&lt;top val=&quot;124&quot;/&gt;&lt;width val=&quot;524&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9.xml><?xml version="1.0" encoding="utf-8"?>
<p:tagLst xmlns:a="http://schemas.openxmlformats.org/drawingml/2006/main" xmlns:r="http://schemas.openxmlformats.org/officeDocument/2006/relationships" xmlns:p="http://schemas.openxmlformats.org/presentationml/2006/main">
  <p:tag name="" val=""/>
  <p:tag name="SLIDETYPE" val="Poll_ShortAnswer"/>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40.xml><?xml version="1.0" encoding="utf-8"?>
<p:tagLst xmlns:a="http://schemas.openxmlformats.org/drawingml/2006/main" xmlns:r="http://schemas.openxmlformats.org/officeDocument/2006/relationships" xmlns:p="http://schemas.openxmlformats.org/presentationml/2006/main">
  <p:tag name="SLIDETYPE" val="Demo"/>
</p:tagLst>
</file>

<file path=ppt/tags/tag41.xml><?xml version="1.0" encoding="utf-8"?>
<p:tagLst xmlns:a="http://schemas.openxmlformats.org/drawingml/2006/main" xmlns:r="http://schemas.openxmlformats.org/officeDocument/2006/relationships" xmlns:p="http://schemas.openxmlformats.org/presentationml/2006/main">
  <p:tag name="SLIDETYPE" val="QA"/>
</p:tagLst>
</file>

<file path=ppt/tags/tag42.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43.xml><?xml version="1.0" encoding="utf-8"?>
<p:tagLst xmlns:a="http://schemas.openxmlformats.org/drawingml/2006/main" xmlns:r="http://schemas.openxmlformats.org/officeDocument/2006/relationships" xmlns:p="http://schemas.openxmlformats.org/presentationml/2006/main">
  <p:tag name="SLIDETYPE" val="EOC"/>
</p:tagLst>
</file>

<file path=ppt/tags/tag44.xml><?xml version="1.0" encoding="utf-8"?>
<p:tagLst xmlns:a="http://schemas.openxmlformats.org/drawingml/2006/main" xmlns:r="http://schemas.openxmlformats.org/officeDocument/2006/relationships" xmlns:p="http://schemas.openxmlformats.org/presentationml/2006/main">
  <p:tag name="SLIDETYPE" val="EOC"/>
</p:tagLst>
</file>

<file path=ppt/tags/tag45.xml><?xml version="1.0" encoding="utf-8"?>
<p:tagLst xmlns:a="http://schemas.openxmlformats.org/drawingml/2006/main" xmlns:r="http://schemas.openxmlformats.org/officeDocument/2006/relationships" xmlns:p="http://schemas.openxmlformats.org/presentationml/2006/main">
  <p:tag name="SLIDETYPE" val="EOC"/>
</p:tagLst>
</file>

<file path=ppt/tags/tag46.xml><?xml version="1.0" encoding="utf-8"?>
<p:tagLst xmlns:a="http://schemas.openxmlformats.org/drawingml/2006/main" xmlns:r="http://schemas.openxmlformats.org/officeDocument/2006/relationships" xmlns:p="http://schemas.openxmlformats.org/presentationml/2006/main">
  <p:tag name="SLIDETYPE" val="EOC"/>
</p:tagLst>
</file>

<file path=ppt/tags/tag47.xml><?xml version="1.0" encoding="utf-8"?>
<p:tagLst xmlns:a="http://schemas.openxmlformats.org/drawingml/2006/main" xmlns:r="http://schemas.openxmlformats.org/officeDocument/2006/relationships" xmlns:p="http://schemas.openxmlformats.org/presentationml/2006/main">
  <p:tag name="SLIDETYPE" val="EOC"/>
</p:tagLst>
</file>

<file path=ppt/tags/tag48.xml><?xml version="1.0" encoding="utf-8"?>
<p:tagLst xmlns:a="http://schemas.openxmlformats.org/drawingml/2006/main" xmlns:r="http://schemas.openxmlformats.org/officeDocument/2006/relationships" xmlns:p="http://schemas.openxmlformats.org/presentationml/2006/main">
  <p:tag name="SLIDETYPE" val="EOC"/>
</p:tagLst>
</file>

<file path=ppt/tags/tag49.xml><?xml version="1.0" encoding="utf-8"?>
<p:tagLst xmlns:a="http://schemas.openxmlformats.org/drawingml/2006/main" xmlns:r="http://schemas.openxmlformats.org/officeDocument/2006/relationships" xmlns:p="http://schemas.openxmlformats.org/presentationml/2006/main">
  <p:tag name="SLIDETYPE" val="EOC"/>
</p:tagLst>
</file>

<file path=ppt/tags/tag5.xml><?xml version="1.0" encoding="utf-8"?>
<p:tagLst xmlns:a="http://schemas.openxmlformats.org/drawingml/2006/main" xmlns:r="http://schemas.openxmlformats.org/officeDocument/2006/relationships" xmlns:p="http://schemas.openxmlformats.org/presentationml/2006/main">
  <p:tag name="HIGHLIGHT" val="YES"/>
</p:tagLst>
</file>

<file path=ppt/tags/tag50.xml><?xml version="1.0" encoding="utf-8"?>
<p:tagLst xmlns:a="http://schemas.openxmlformats.org/drawingml/2006/main" xmlns:r="http://schemas.openxmlformats.org/officeDocument/2006/relationships" xmlns:p="http://schemas.openxmlformats.org/presentationml/2006/main">
  <p:tag name="SLIDETYPE" val="EOC"/>
</p:tagLst>
</file>

<file path=ppt/tags/tag51.xml><?xml version="1.0" encoding="utf-8"?>
<p:tagLst xmlns:a="http://schemas.openxmlformats.org/drawingml/2006/main" xmlns:r="http://schemas.openxmlformats.org/officeDocument/2006/relationships" xmlns:p="http://schemas.openxmlformats.org/presentationml/2006/main">
  <p:tag name="SLIDETYPE" val="EOC"/>
</p:tagLst>
</file>

<file path=ppt/tags/tag52.xml><?xml version="1.0" encoding="utf-8"?>
<p:tagLst xmlns:a="http://schemas.openxmlformats.org/drawingml/2006/main" xmlns:r="http://schemas.openxmlformats.org/officeDocument/2006/relationships" xmlns:p="http://schemas.openxmlformats.org/presentationml/2006/main">
  <p:tag name="SLIDETYPE" val="EOC"/>
</p:tagLst>
</file>

<file path=ppt/tags/tag53.xml><?xml version="1.0" encoding="utf-8"?>
<p:tagLst xmlns:a="http://schemas.openxmlformats.org/drawingml/2006/main" xmlns:r="http://schemas.openxmlformats.org/officeDocument/2006/relationships" xmlns:p="http://schemas.openxmlformats.org/presentationml/2006/main">
  <p:tag name="SLIDETYPE" val="EOC"/>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4140</TotalTime>
  <Words>3097</Words>
  <Application>Microsoft Office PowerPoint</Application>
  <PresentationFormat>On-screen Show (4:3)</PresentationFormat>
  <Paragraphs>633</Paragraphs>
  <Slides>46</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  </vt:lpstr>
      <vt:lpstr>MS PGothic</vt:lpstr>
      <vt:lpstr>MS PGothic</vt:lpstr>
      <vt:lpstr>Arial</vt:lpstr>
      <vt:lpstr>Arial Narrow</vt:lpstr>
      <vt:lpstr>Courier New</vt:lpstr>
      <vt:lpstr>Monotype Sorts</vt:lpstr>
      <vt:lpstr>SAS Monospace</vt:lpstr>
      <vt:lpstr>Times New Roman</vt:lpstr>
      <vt:lpstr>Wingdings</vt:lpstr>
      <vt:lpstr>SAS2010</vt:lpstr>
      <vt:lpstr>Chapter 10: Creating and Maintaining Permanent Formats</vt:lpstr>
      <vt:lpstr>Objectives</vt:lpstr>
      <vt:lpstr>Business Scenario</vt:lpstr>
      <vt:lpstr>Creating a Format (Review)</vt:lpstr>
      <vt:lpstr>Using a Control Data Set to Create a Format</vt:lpstr>
      <vt:lpstr>Using a Control Data Set to Create a Format</vt:lpstr>
      <vt:lpstr>Using a Control Data Set to Create a Format</vt:lpstr>
      <vt:lpstr>Setup for the Poll</vt:lpstr>
      <vt:lpstr>10.01 Multiple Choice Poll</vt:lpstr>
      <vt:lpstr>10.01 Multiple Choice Poll – Correct Answer</vt:lpstr>
      <vt:lpstr>Where Formats Are Stored</vt:lpstr>
      <vt:lpstr>Using the LIBRARY= Option</vt:lpstr>
      <vt:lpstr>Using the LIBRARY= Option</vt:lpstr>
      <vt:lpstr>Using the LIBRARY= Option</vt:lpstr>
      <vt:lpstr>Viewing Formats</vt:lpstr>
      <vt:lpstr>CATALOG Procedure</vt:lpstr>
      <vt:lpstr>Documenting Formats</vt:lpstr>
      <vt:lpstr>Nesting Formats</vt:lpstr>
      <vt:lpstr>Using a Control Data Set to Create a Format</vt:lpstr>
      <vt:lpstr>Business Scenario</vt:lpstr>
      <vt:lpstr>Using Formats</vt:lpstr>
      <vt:lpstr>10.02 Short Answer Poll</vt:lpstr>
      <vt:lpstr>10.02 Short Answer Poll – Correct Answer</vt:lpstr>
      <vt:lpstr>Using the NOFMTERR System Option</vt:lpstr>
      <vt:lpstr>10.03 Short Answer Poll</vt:lpstr>
      <vt:lpstr>10.03 Short Answer Poll – Correct Answer</vt:lpstr>
      <vt:lpstr>Using the FMTSEARCH= System Option</vt:lpstr>
      <vt:lpstr>Using the FMTSEARCH= System Option</vt:lpstr>
      <vt:lpstr>10.04 Short Answer Poll</vt:lpstr>
      <vt:lpstr>10.04 Short Answer Poll – Correct Answer</vt:lpstr>
      <vt:lpstr>Maintaining Formats</vt:lpstr>
      <vt:lpstr>Maintaining Permanent Formats</vt:lpstr>
      <vt:lpstr>Maintaining Permanent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Formats.</dc:title>
  <dc:creator>Morgan C. Wang</dc:creator>
  <cp:lastModifiedBy>Morgan31955</cp:lastModifiedBy>
  <cp:revision>164</cp:revision>
  <dcterms:created xsi:type="dcterms:W3CDTF">2012-07-16T23:41:57Z</dcterms:created>
  <dcterms:modified xsi:type="dcterms:W3CDTF">2018-01-19T12:04:45Z</dcterms:modified>
</cp:coreProperties>
</file>