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16"/>
  </p:notesMasterIdLst>
  <p:handoutMasterIdLst>
    <p:handoutMasterId r:id="rId17"/>
  </p:handoutMasterIdLst>
  <p:sldIdLst>
    <p:sldId id="388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389" r:id="rId15"/>
  </p:sldIdLst>
  <p:sldSz cx="9144000" cy="6858000" type="screen4x3"/>
  <p:notesSz cx="6997700" cy="9283700"/>
  <p:custDataLst>
    <p:tags r:id="rId18"/>
  </p:custDataLst>
  <p:defaultTextStyle>
    <a:defPPr>
      <a:defRPr lang="en-US"/>
    </a:defPPr>
    <a:lvl1pPr marL="0" algn="l" defTabSz="914400" rtl="0" eaLnBrk="1" latinLnBrk="0" hangingPunct="1">
      <a:buNone/>
      <a:defRPr kumimoji="0" lang="en-US"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buNone/>
      <a:defRPr kumimoji="0" lang="en-US"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buNone/>
      <a:defRPr kumimoji="0" lang="en-US"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buNone/>
      <a:defRPr kumimoji="0" lang="en-US"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buNone/>
      <a:defRPr kumimoji="0" lang="en-US"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orient="horz" pos="864" userDrawn="1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800080"/>
    <a:srgbClr val="008080"/>
    <a:srgbClr val="990033"/>
    <a:srgbClr val="FFFFFF"/>
    <a:srgbClr val="000000"/>
    <a:srgbClr val="0070C0"/>
    <a:srgbClr val="080000"/>
    <a:srgbClr val="0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7535" autoAdjust="0"/>
    <p:restoredTop sz="91455" autoAdjust="0"/>
  </p:normalViewPr>
  <p:slideViewPr>
    <p:cSldViewPr snapToGrid="0">
      <p:cViewPr varScale="1">
        <p:scale>
          <a:sx n="58" d="100"/>
          <a:sy n="58" d="100"/>
        </p:scale>
        <p:origin x="1912" y="48"/>
      </p:cViewPr>
      <p:guideLst>
        <p:guide orient="horz" pos="624"/>
        <p:guide orient="horz" pos="864"/>
        <p:guide pos="4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115"/>
    </p:cViewPr>
  </p:sorterViewPr>
  <p:notesViewPr>
    <p:cSldViewPr snapToGrid="0">
      <p:cViewPr varScale="1">
        <p:scale>
          <a:sx n="50" d="100"/>
          <a:sy n="50" d="100"/>
        </p:scale>
        <p:origin x="1502" y="53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3701D-C2D0-423A-8459-7B3D53CCFFB7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AB59-A08A-4274-8C34-C5DEE0D5B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88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0100AF3-2137-416A-9756-137397BC4FA3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1DBFAA3-DA14-4C52-9EE9-00C7225163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93C8DB-F700-42EB-9805-CFDF633445D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508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1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74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877" indent="-2907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888" indent="-23257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8043" indent="-23257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3199" indent="-23257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5C59E4-7296-4B21-96C6-23D1C40D67E3}" type="slidenum">
              <a:rPr lang="en-US" sz="1200"/>
              <a:pPr/>
              <a:t>12</a:t>
            </a:fld>
            <a:endParaRPr lang="en-US" sz="12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Type answer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9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877" indent="-2907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888" indent="-2325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8043" indent="-2325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3199" indent="-2325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8354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3509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8665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3820" indent="-23257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6BEF42-25FD-4E3A-A3D1-39B1D080F24E}" type="slidenum">
              <a:rPr lang="en-US" sz="1200">
                <a:solidFill>
                  <a:prstClr val="black"/>
                </a:solidFill>
              </a:rPr>
              <a:pPr/>
              <a:t>13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84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93C8DB-F700-42EB-9805-CFDF633445D9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2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93C8DB-F700-42EB-9805-CFDF633445D9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29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5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7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86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0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FAA3-DA14-4C52-9EE9-00C7225163E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6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br>
              <a:rPr lang="en-US" altLang="en-US" sz="600" b="1">
                <a:solidFill>
                  <a:srgbClr val="B0B7BB"/>
                </a:solidFill>
                <a:latin typeface="Arial" panose="020B0604020202020204" pitchFamily="34" charset="0"/>
              </a:rPr>
            </a:br>
            <a:r>
              <a:rPr lang="en-US" altLang="en-US" sz="600" b="1">
                <a:solidFill>
                  <a:srgbClr val="B0B7BB"/>
                </a:solidFill>
                <a:latin typeface="Arial" panose="020B0604020202020204" pitchFamily="34" charset="0"/>
              </a:rPr>
              <a:t>Copyright © 2010, SAS Institute Inc. All rights reserved.</a:t>
            </a:r>
            <a:endParaRPr lang="en-US" altLang="en-US" sz="600">
              <a:solidFill>
                <a:srgbClr val="B0B7BB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C:\Users\sassnh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3235325"/>
            <a:ext cx="725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5212" y="3089275"/>
            <a:ext cx="8458200" cy="6794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932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idx="1"/>
          </p:nvPr>
        </p:nvSpPr>
        <p:spPr bwMode="auto">
          <a:xfrm>
            <a:off x="685800" y="1078992"/>
            <a:ext cx="7848600" cy="426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0" indent="0">
              <a:defRPr baseline="0">
                <a:solidFill>
                  <a:srgbClr val="000000"/>
                </a:solidFill>
              </a:defRPr>
            </a:lvl1pPr>
            <a:lvl2pPr>
              <a:defRPr baseline="0">
                <a:solidFill>
                  <a:srgbClr val="000000"/>
                </a:solidFill>
              </a:defRPr>
            </a:lvl2pPr>
            <a:lvl3pPr>
              <a:defRPr baseline="0">
                <a:solidFill>
                  <a:srgbClr val="000000"/>
                </a:solidFill>
              </a:defRPr>
            </a:lvl3pPr>
            <a:lvl4pPr>
              <a:defRPr baseline="0">
                <a:solidFill>
                  <a:srgbClr val="000000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5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99E1C-634D-48FF-81A2-AAB5FD9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7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142CF-F9E7-4847-A2F6-F9F7730C5CF8}" type="slidenum">
              <a:rPr lang="en-US"/>
              <a:pPr>
                <a:defRPr/>
              </a:pPr>
              <a:t>‹#›</a:t>
            </a:fld>
            <a:endParaRPr lang="en-US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770688"/>
            <a:ext cx="98425" cy="87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B99E1C-634D-48FF-81A2-AAB5FD954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27" name="Rectangle 46"/>
          <p:cNvSpPr>
            <a:spLocks noChangeArrowheads="1"/>
          </p:cNvSpPr>
          <p:nvPr/>
        </p:nvSpPr>
        <p:spPr bwMode="auto">
          <a:xfrm>
            <a:off x="0" y="6477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7BC7E86-2039-475A-B366-DA2E2CB0CEE3}" type="slidenum">
              <a:rPr lang="en-US" altLang="en-US" sz="1400" b="1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 text should go here--one line only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74738"/>
            <a:ext cx="78486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"/>
          <p:cNvSpPr txBox="1"/>
          <p:nvPr/>
        </p:nvSpPr>
        <p:spPr>
          <a:xfrm>
            <a:off x="0" y="30163"/>
            <a:ext cx="1931988" cy="153987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 eaLnBrk="0" hangingPunct="0">
              <a:defRPr sz="400" b="0" kern="300" spc="5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539B">
                    <a:lumMod val="60000"/>
                    <a:lumOff val="40000"/>
                  </a:srgbClr>
                </a:solidFill>
              </a:rPr>
              <a:t>Copyright © 2014,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42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</p:sldLayoutIdLst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 i="0" u="none">
          <a:solidFill>
            <a:srgbClr val="0070C0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Arial Narrow" pitchFamily="34" charset="0"/>
          <a:ea typeface="MS PGothic" pitchFamily="34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25"/>
        </a:spcBef>
        <a:spcAft>
          <a:spcPct val="17000"/>
        </a:spcAft>
        <a:buClr>
          <a:schemeClr val="tx1"/>
        </a:buClr>
        <a:buFont typeface="+mj-lt"/>
        <a:defRPr sz="2400">
          <a:solidFill>
            <a:srgbClr val="000000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460375" indent="-342900" algn="l" rtl="0" eaLnBrk="1" fontAlgn="base" hangingPunct="1">
        <a:spcBef>
          <a:spcPts val="25"/>
        </a:spcBef>
        <a:spcAft>
          <a:spcPct val="17000"/>
        </a:spcAft>
        <a:buClr>
          <a:srgbClr val="0053C3"/>
        </a:buClr>
        <a:buSzPct val="70000"/>
        <a:buFont typeface="Wingdings" panose="05000000000000000000" pitchFamily="2" charset="2"/>
        <a:buChar char=""/>
        <a:defRPr sz="2400">
          <a:solidFill>
            <a:srgbClr val="000000"/>
          </a:solidFill>
          <a:latin typeface="+mn-lt"/>
          <a:ea typeface="MS PGothic" pitchFamily="34" charset="-128"/>
        </a:defRPr>
      </a:lvl2pPr>
      <a:lvl3pPr marL="914400" indent="-344488" algn="l" rtl="0" eaLnBrk="1" fontAlgn="base" hangingPunct="1">
        <a:spcBef>
          <a:spcPts val="25"/>
        </a:spcBef>
        <a:spcAft>
          <a:spcPct val="17000"/>
        </a:spcAft>
        <a:buClr>
          <a:schemeClr val="tx1"/>
        </a:buClr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374775" indent="-342900" algn="l" rtl="0" eaLnBrk="1" fontAlgn="base" hangingPunct="1">
        <a:spcBef>
          <a:spcPts val="25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  <a:ea typeface="MS PGothic" pitchFamily="34" charset="-128"/>
        </a:defRPr>
      </a:lvl4pPr>
      <a:lvl5pPr marL="1828800" indent="-344488" algn="l" rtl="0" eaLnBrk="1" fontAlgn="base" hangingPunct="1">
        <a:spcBef>
          <a:spcPts val="25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»"/>
        <a:defRPr sz="24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C:\Users\kaperk\Desktop\CDS_slides\PNG\backgrou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0013" y="1690688"/>
            <a:ext cx="6400800" cy="4343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2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Organizer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8458200" cy="6794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Chapter 1: Introduction</a:t>
            </a:r>
            <a:endParaRPr lang="en-US" altLang="en-US" dirty="0"/>
          </a:p>
        </p:txBody>
      </p:sp>
      <p:graphicFrame>
        <p:nvGraphicFramePr>
          <p:cNvPr id="7" name="Group Organiz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71173"/>
              </p:ext>
            </p:extLst>
          </p:nvPr>
        </p:nvGraphicFramePr>
        <p:xfrm>
          <a:off x="1400175" y="1690688"/>
          <a:ext cx="6370638" cy="4330700"/>
        </p:xfrm>
        <a:graphic>
          <a:graphicData uri="http://schemas.openxmlformats.org/drawingml/2006/table">
            <a:tbl>
              <a:tblPr/>
              <a:tblGrid>
                <a:gridCol w="63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3368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1.1  Introducing the Structured Query Language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332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1.2  Course Logistics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L:\graphics\soft_blue_ova_horizl_c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009070" cy="395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00" y="2466999"/>
            <a:ext cx="2440472" cy="248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 descr="L:\graphics\sas_filecylinders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2" y="4867103"/>
            <a:ext cx="1094302" cy="153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79F92F-0B24-4D00-BF57-610FA99D1316}" type="slidenum">
              <a:rPr sz="100">
                <a:solidFill>
                  <a:srgbClr val="FFFFFF"/>
                </a:solidFill>
              </a:rPr>
              <a:pPr/>
              <a:t>10</a:t>
            </a:fld>
            <a:endParaRPr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5606" name="Line 44"/>
          <p:cNvSpPr>
            <a:spLocks noChangeShapeType="1"/>
          </p:cNvSpPr>
          <p:nvPr/>
        </p:nvSpPr>
        <p:spPr bwMode="auto">
          <a:xfrm>
            <a:off x="2078357" y="5721116"/>
            <a:ext cx="4261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609" name="Text Box 18"/>
          <p:cNvSpPr txBox="1">
            <a:spLocks noChangeArrowheads="1"/>
          </p:cNvSpPr>
          <p:nvPr/>
        </p:nvSpPr>
        <p:spPr bwMode="auto">
          <a:xfrm>
            <a:off x="893075" y="1105889"/>
            <a:ext cx="1307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25610" name="Text Box 19"/>
          <p:cNvSpPr txBox="1">
            <a:spLocks noChangeArrowheads="1"/>
          </p:cNvSpPr>
          <p:nvPr/>
        </p:nvSpPr>
        <p:spPr bwMode="auto">
          <a:xfrm>
            <a:off x="7181975" y="1100593"/>
            <a:ext cx="1091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 Output</a:t>
            </a:r>
          </a:p>
        </p:txBody>
      </p:sp>
      <p:sp>
        <p:nvSpPr>
          <p:cNvPr id="25613" name="Line 46"/>
          <p:cNvSpPr>
            <a:spLocks noChangeShapeType="1"/>
          </p:cNvSpPr>
          <p:nvPr/>
        </p:nvSpPr>
        <p:spPr bwMode="auto">
          <a:xfrm>
            <a:off x="2494950" y="2105025"/>
            <a:ext cx="1588" cy="3621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638" name="TextBox 37"/>
          <p:cNvSpPr txBox="1">
            <a:spLocks noChangeArrowheads="1"/>
          </p:cNvSpPr>
          <p:nvPr/>
        </p:nvSpPr>
        <p:spPr bwMode="auto">
          <a:xfrm>
            <a:off x="3783625" y="2870340"/>
            <a:ext cx="1508038" cy="43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</a:rPr>
              <a:t>PROC SQL</a:t>
            </a:r>
          </a:p>
        </p:txBody>
      </p:sp>
      <p:sp>
        <p:nvSpPr>
          <p:cNvPr id="25628" name="TextBox 64"/>
          <p:cNvSpPr txBox="1">
            <a:spLocks noChangeArrowheads="1"/>
          </p:cNvSpPr>
          <p:nvPr/>
        </p:nvSpPr>
        <p:spPr bwMode="auto">
          <a:xfrm>
            <a:off x="752281" y="4583668"/>
            <a:ext cx="1514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DBMS Table</a:t>
            </a:r>
          </a:p>
        </p:txBody>
      </p:sp>
      <p:pic>
        <p:nvPicPr>
          <p:cNvPr id="42" name="Picture 6" descr="L:\graphics\sas_filecylinders_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68" y="3094715"/>
            <a:ext cx="1168913" cy="15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" descr="L:\graphics\sas_filecylinders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30" y="1517998"/>
            <a:ext cx="994820" cy="13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L:\graphics\dataset_STANDARD_small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57" y="1923764"/>
            <a:ext cx="794110" cy="8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L:\graphics\report_med_gree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41" y="1501735"/>
            <a:ext cx="1007541" cy="13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L:\graphics\sas_filecylinders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75" y="2774609"/>
            <a:ext cx="994820" cy="13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L:\graphics\dataset_STANDARD_small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02" y="3180375"/>
            <a:ext cx="794110" cy="8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78" y="5410200"/>
            <a:ext cx="778617" cy="75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 descr="L:\graphics\sas_filecylinders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75" y="4114800"/>
            <a:ext cx="994820" cy="13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00" y="4594670"/>
            <a:ext cx="687095" cy="6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 descr="L:\graphics\sas_filecylinders_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5488337"/>
            <a:ext cx="1062648" cy="13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5945" y="283106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SAS Data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6341113"/>
            <a:ext cx="180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SAS Data View</a:t>
            </a:r>
          </a:p>
        </p:txBody>
      </p:sp>
      <p:sp>
        <p:nvSpPr>
          <p:cNvPr id="25612" name="Text Box 30"/>
          <p:cNvSpPr txBox="1">
            <a:spLocks noChangeArrowheads="1"/>
          </p:cNvSpPr>
          <p:nvPr/>
        </p:nvSpPr>
        <p:spPr bwMode="auto">
          <a:xfrm>
            <a:off x="7053022" y="1756671"/>
            <a:ext cx="1281653" cy="4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squar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Report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6" name="Picture 5" descr="\\sashq\root\dept\PSD\GRAPHICS\Illustrations\Programming\procstep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02" y="3256866"/>
            <a:ext cx="969397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:\graphics\dataFile_dbms_tran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94" y="3646232"/>
            <a:ext cx="761310" cy="7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L:\graphics\dataFile_dbms_tran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15" y="5964576"/>
            <a:ext cx="761310" cy="7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ine 44"/>
          <p:cNvSpPr>
            <a:spLocks noChangeShapeType="1"/>
          </p:cNvSpPr>
          <p:nvPr/>
        </p:nvSpPr>
        <p:spPr bwMode="auto">
          <a:xfrm>
            <a:off x="2078357" y="2117686"/>
            <a:ext cx="4261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ine 44"/>
          <p:cNvSpPr>
            <a:spLocks noChangeShapeType="1"/>
          </p:cNvSpPr>
          <p:nvPr/>
        </p:nvSpPr>
        <p:spPr bwMode="auto">
          <a:xfrm>
            <a:off x="2078357" y="3911567"/>
            <a:ext cx="4261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7" name="Line 46"/>
          <p:cNvSpPr>
            <a:spLocks noChangeShapeType="1"/>
          </p:cNvSpPr>
          <p:nvPr/>
        </p:nvSpPr>
        <p:spPr bwMode="auto">
          <a:xfrm>
            <a:off x="6768551" y="2128839"/>
            <a:ext cx="0" cy="4090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6764257" y="2128838"/>
            <a:ext cx="4261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6773882" y="3553828"/>
            <a:ext cx="4261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6773882" y="4853238"/>
            <a:ext cx="4261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6754630" y="6212305"/>
            <a:ext cx="42611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\\sashq\root\dept\PSD\GRAPHICS\Illustrations\Arrows\arrow_rt_taper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47" y="3515928"/>
            <a:ext cx="963606" cy="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\\sashq\root\dept\PSD\GRAPHICS\Illustrations\Arrows\arrow_rt_taper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07" y="3515928"/>
            <a:ext cx="963606" cy="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4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1497626-36D4-4FA0-BFC0-8167BB5B7529}" type="slidenum">
              <a:rPr sz="100">
                <a:solidFill>
                  <a:srgbClr val="FFFFFF"/>
                </a:solidFill>
              </a:rPr>
              <a:pPr/>
              <a:t>11</a:t>
            </a:fld>
            <a:endParaRPr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49600" name="Group 448"/>
          <p:cNvGraphicFramePr>
            <a:graphicFrameLocks noGrp="1"/>
          </p:cNvGraphicFramePr>
          <p:nvPr>
            <p:extLst/>
          </p:nvPr>
        </p:nvGraphicFramePr>
        <p:xfrm>
          <a:off x="685800" y="1109663"/>
          <a:ext cx="6112565" cy="2335903"/>
        </p:xfrm>
        <a:graphic>
          <a:graphicData uri="http://schemas.openxmlformats.org/drawingml/2006/table">
            <a:tbl>
              <a:tblPr/>
              <a:tblGrid>
                <a:gridCol w="268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8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Data Processing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0053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3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SQL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File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 Set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3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Record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Observation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Field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88900" marR="88900" marT="88909" marB="889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1.01 Multiple </a:t>
            </a:r>
            <a:r>
              <a:rPr lang="en-US" dirty="0"/>
              <a:t>Choice Poll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worked with PROC SQL?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yes, just maintaining programs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yes, writing some programs</a:t>
            </a:r>
          </a:p>
          <a:p>
            <a:pPr lvl="1"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dirty="0"/>
              <a:t>no, not at all</a:t>
            </a:r>
          </a:p>
          <a:p>
            <a:pPr marL="0" indent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6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C:\Users\kaperk\Desktop\CDS_slides\PNG\Questions_sl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635125"/>
            <a:ext cx="66548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08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C:\Users\kaperk\Desktop\CDS_slides\PNG\backgrou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0013" y="1690688"/>
            <a:ext cx="6400800" cy="4343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2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Organizer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8458200" cy="6794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Chapter 1: Introduction</a:t>
            </a:r>
            <a:endParaRPr lang="en-US" altLang="en-US" dirty="0"/>
          </a:p>
        </p:txBody>
      </p:sp>
      <p:graphicFrame>
        <p:nvGraphicFramePr>
          <p:cNvPr id="7" name="Group Organiz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34137"/>
              </p:ext>
            </p:extLst>
          </p:nvPr>
        </p:nvGraphicFramePr>
        <p:xfrm>
          <a:off x="1400175" y="1690688"/>
          <a:ext cx="6370638" cy="4330700"/>
        </p:xfrm>
        <a:graphic>
          <a:graphicData uri="http://schemas.openxmlformats.org/drawingml/2006/table">
            <a:tbl>
              <a:tblPr/>
              <a:tblGrid>
                <a:gridCol w="63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3368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1.1  Introducing the Structured Query Language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332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Narrow" pitchFamily="34" charset="0"/>
                        </a:rPr>
                        <a:t>1.2  Course Logistics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5493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C:\Users\kaperk\Desktop\CDS_slides\PNG\backgrou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0013" y="1690688"/>
            <a:ext cx="6400800" cy="4343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2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Organizer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8458200" cy="6794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Chapter 1: Introduction</a:t>
            </a:r>
            <a:endParaRPr lang="en-US" altLang="en-US" dirty="0"/>
          </a:p>
        </p:txBody>
      </p:sp>
      <p:graphicFrame>
        <p:nvGraphicFramePr>
          <p:cNvPr id="7" name="Group Organiz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79523"/>
              </p:ext>
            </p:extLst>
          </p:nvPr>
        </p:nvGraphicFramePr>
        <p:xfrm>
          <a:off x="1400175" y="1690688"/>
          <a:ext cx="6370638" cy="4330700"/>
        </p:xfrm>
        <a:graphic>
          <a:graphicData uri="http://schemas.openxmlformats.org/drawingml/2006/table">
            <a:tbl>
              <a:tblPr/>
              <a:tblGrid>
                <a:gridCol w="63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3368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Narrow" pitchFamily="34" charset="0"/>
                        </a:rPr>
                        <a:t>1.1  Introducing the Structured Query Language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332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1.2  Course Logistics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179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3838" cy="4267200"/>
          </a:xfrm>
        </p:spPr>
        <p:txBody>
          <a:bodyPr/>
          <a:lstStyle/>
          <a:p>
            <a:pPr marL="455613" lvl="1" indent="-341313"/>
            <a:r>
              <a:rPr lang="en-US" dirty="0"/>
              <a:t>Describe the historical development of Structured Query Language (SQL).</a:t>
            </a:r>
          </a:p>
          <a:p>
            <a:pPr marL="455613" lvl="1" indent="-341313"/>
            <a:r>
              <a:rPr lang="en-US" dirty="0"/>
              <a:t>Explain how SQL is used.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A191090-A0DC-4C3B-974F-73D8AF6AFC7B}" type="slidenum">
              <a:rPr sz="100">
                <a:solidFill>
                  <a:srgbClr val="FFFFFF"/>
                </a:solidFill>
              </a:rPr>
              <a:pPr/>
              <a:t>3</a:t>
            </a:fld>
            <a:endParaRPr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9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i="1" dirty="0"/>
              <a:t>Structured Query Language</a:t>
            </a:r>
            <a:r>
              <a:rPr lang="en-US" dirty="0"/>
              <a:t> (SQL) is a standardized language originally designed as a relational database query tool.</a:t>
            </a:r>
          </a:p>
          <a:p>
            <a:pPr marL="0" indent="0"/>
            <a:r>
              <a:rPr lang="en-US" dirty="0"/>
              <a:t>SQL is currently used in many software products </a:t>
            </a:r>
            <a:br>
              <a:rPr lang="en-US" dirty="0"/>
            </a:br>
            <a:r>
              <a:rPr lang="en-US" dirty="0"/>
              <a:t>to retrieve and update data.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1E3D47B-D6B0-46F6-80B7-72602704BF30}" type="slidenum">
              <a:rPr sz="100">
                <a:solidFill>
                  <a:srgbClr val="FFFFFF"/>
                </a:solidFill>
              </a:rPr>
              <a:pPr/>
              <a:t>4</a:t>
            </a:fld>
            <a:endParaRPr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5" name="Picture 2" descr="L:\graphics\soft_blue_ova_horizl_c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35" y="2954333"/>
            <a:ext cx="5367166" cy="353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\\sashq\root\dept\PSD\GRAPHICS\Illustrations\Computers\computer_blue_small_tran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3505200"/>
            <a:ext cx="292171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76530" y="3911096"/>
            <a:ext cx="2073243" cy="1403287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  <a:cs typeface="ＭＳ Ｐゴシック" pitchFamily="-112" charset="-128"/>
              </a:defRPr>
            </a:lvl1pPr>
            <a:lvl2pPr marL="460375" indent="-342900"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</a:defRPr>
            </a:lvl2pPr>
            <a:lvl3pPr marL="914400" indent="-344488" algn="l" rtl="0" eaLnBrk="1" fontAlgn="base" hangingPunct="1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+mn-lt"/>
                <a:ea typeface="MS PGothic" pitchFamily="34" charset="-128"/>
              </a:defRPr>
            </a:lvl3pPr>
            <a:lvl4pPr marL="1374775" indent="-342900" algn="l" rtl="0" eaLnBrk="1" fontAlgn="base" hangingPunct="1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828800" indent="-344488" algn="l" rtl="0" eaLnBrk="1" fontAlgn="base" hangingPunct="1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endParaRPr lang="en-US" sz="6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900" b="1" dirty="0">
                <a:latin typeface="Courier New" pitchFamily="49" charset="0"/>
              </a:rPr>
              <a:t>proc sql;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select Employee_ID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   from orion.employee_data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   where Salary le 100000;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select Employee_Gender,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       avg(Salary)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  from orion.employee_data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  group by Employee_Gender;</a:t>
            </a:r>
          </a:p>
          <a:p>
            <a:pPr>
              <a:lnSpc>
                <a:spcPct val="85000"/>
              </a:lnSpc>
            </a:pPr>
            <a:r>
              <a:rPr lang="en-US" sz="900" b="1" dirty="0">
                <a:latin typeface="Courier New" pitchFamily="49" charset="0"/>
              </a:rPr>
              <a:t> quit;</a:t>
            </a:r>
          </a:p>
          <a:p>
            <a:pPr>
              <a:lnSpc>
                <a:spcPct val="85000"/>
              </a:lnSpc>
            </a:pPr>
            <a:endParaRPr lang="en-US" sz="800" b="1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Language: Timeline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03BB40C-D0FF-4F64-BC04-D4E24E1F2CC2}" type="slidenum">
              <a:rPr sz="100">
                <a:solidFill>
                  <a:srgbClr val="FFFFFF"/>
                </a:solidFill>
              </a:rPr>
              <a:pPr/>
              <a:t>5</a:t>
            </a:fld>
            <a:endParaRPr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2532" name="Line 22"/>
          <p:cNvSpPr>
            <a:spLocks noChangeShapeType="1"/>
          </p:cNvSpPr>
          <p:nvPr/>
        </p:nvSpPr>
        <p:spPr bwMode="auto">
          <a:xfrm flipV="1">
            <a:off x="8475663" y="1828800"/>
            <a:ext cx="33337" cy="3887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33" name="Line 15"/>
          <p:cNvSpPr>
            <a:spLocks noChangeShapeType="1"/>
          </p:cNvSpPr>
          <p:nvPr/>
        </p:nvSpPr>
        <p:spPr bwMode="auto">
          <a:xfrm flipH="1" flipV="1">
            <a:off x="3124200" y="1828799"/>
            <a:ext cx="0" cy="1379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34" name="Line 16"/>
          <p:cNvSpPr>
            <a:spLocks noChangeShapeType="1"/>
          </p:cNvSpPr>
          <p:nvPr/>
        </p:nvSpPr>
        <p:spPr bwMode="auto">
          <a:xfrm flipH="1" flipV="1">
            <a:off x="5016498" y="1825623"/>
            <a:ext cx="22225" cy="23844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35" name="Rectangle 23"/>
          <p:cNvSpPr>
            <a:spLocks noChangeArrowheads="1"/>
          </p:cNvSpPr>
          <p:nvPr/>
        </p:nvSpPr>
        <p:spPr bwMode="auto">
          <a:xfrm>
            <a:off x="266700" y="1447800"/>
            <a:ext cx="8382000" cy="381000"/>
          </a:xfrm>
          <a:prstGeom prst="rect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bg1">
                  <a:lumMod val="9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36" name="Text Box 4"/>
          <p:cNvSpPr txBox="1">
            <a:spLocks noChangeArrowheads="1"/>
          </p:cNvSpPr>
          <p:nvPr/>
        </p:nvSpPr>
        <p:spPr bwMode="auto">
          <a:xfrm>
            <a:off x="203200" y="1066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1970</a:t>
            </a:r>
          </a:p>
        </p:txBody>
      </p:sp>
      <p:sp>
        <p:nvSpPr>
          <p:cNvPr id="22537" name="Text Box 5"/>
          <p:cNvSpPr txBox="1">
            <a:spLocks noChangeArrowheads="1"/>
          </p:cNvSpPr>
          <p:nvPr/>
        </p:nvSpPr>
        <p:spPr bwMode="auto">
          <a:xfrm>
            <a:off x="2501900" y="1066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1980</a:t>
            </a:r>
          </a:p>
        </p:txBody>
      </p:sp>
      <p:sp>
        <p:nvSpPr>
          <p:cNvPr id="22538" name="Text Box 6"/>
          <p:cNvSpPr txBox="1">
            <a:spLocks noChangeArrowheads="1"/>
          </p:cNvSpPr>
          <p:nvPr/>
        </p:nvSpPr>
        <p:spPr bwMode="auto">
          <a:xfrm>
            <a:off x="4940300" y="1066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1990</a:t>
            </a:r>
          </a:p>
        </p:txBody>
      </p:sp>
      <p:sp>
        <p:nvSpPr>
          <p:cNvPr id="22539" name="Text Box 7"/>
          <p:cNvSpPr txBox="1">
            <a:spLocks noChangeArrowheads="1"/>
          </p:cNvSpPr>
          <p:nvPr/>
        </p:nvSpPr>
        <p:spPr bwMode="auto">
          <a:xfrm>
            <a:off x="7302500" y="1066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2000</a:t>
            </a:r>
          </a:p>
        </p:txBody>
      </p:sp>
      <p:sp>
        <p:nvSpPr>
          <p:cNvPr id="22544" name="Line 37"/>
          <p:cNvSpPr>
            <a:spLocks noChangeShapeType="1"/>
          </p:cNvSpPr>
          <p:nvPr/>
        </p:nvSpPr>
        <p:spPr bwMode="auto">
          <a:xfrm>
            <a:off x="266700" y="1643063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45" name="Line 38"/>
          <p:cNvSpPr>
            <a:spLocks noChangeShapeType="1"/>
          </p:cNvSpPr>
          <p:nvPr/>
        </p:nvSpPr>
        <p:spPr bwMode="auto">
          <a:xfrm flipH="1">
            <a:off x="2806700" y="153193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46" name="Line 39"/>
          <p:cNvSpPr>
            <a:spLocks noChangeShapeType="1"/>
          </p:cNvSpPr>
          <p:nvPr/>
        </p:nvSpPr>
        <p:spPr bwMode="auto">
          <a:xfrm flipH="1">
            <a:off x="5232400" y="153193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47" name="Line 40"/>
          <p:cNvSpPr>
            <a:spLocks noChangeShapeType="1"/>
          </p:cNvSpPr>
          <p:nvPr/>
        </p:nvSpPr>
        <p:spPr bwMode="auto">
          <a:xfrm flipH="1">
            <a:off x="7581900" y="153193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48" name="Line 41"/>
          <p:cNvSpPr>
            <a:spLocks noChangeShapeType="1"/>
          </p:cNvSpPr>
          <p:nvPr/>
        </p:nvSpPr>
        <p:spPr bwMode="auto">
          <a:xfrm flipH="1">
            <a:off x="571500" y="153193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550" name="Line 42"/>
          <p:cNvSpPr>
            <a:spLocks noChangeShapeType="1"/>
          </p:cNvSpPr>
          <p:nvPr/>
        </p:nvSpPr>
        <p:spPr bwMode="auto">
          <a:xfrm flipH="1" flipV="1">
            <a:off x="581607" y="183197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 bwMode="auto">
          <a:xfrm>
            <a:off x="193675" y="2362200"/>
            <a:ext cx="2856551" cy="705321"/>
          </a:xfrm>
          <a:prstGeom prst="rect">
            <a:avLst/>
          </a:prstGeom>
          <a:gradFill flip="none" rotWithShape="1">
            <a:gsLst>
              <a:gs pos="0">
                <a:srgbClr val="F7C259"/>
              </a:gs>
              <a:gs pos="100000">
                <a:srgbClr val="FFF566"/>
              </a:gs>
            </a:gsLst>
            <a:lin ang="108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076" dir="2700016" rotWithShape="0">
              <a:srgbClr val="B3B3B3">
                <a:alpha val="71000"/>
              </a:srgbClr>
            </a:outerShdw>
          </a:effectLst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44450" rIns="88900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1970 – Dr. E. F. Codd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of IBM proposes SQL.</a:t>
            </a:r>
          </a:p>
        </p:txBody>
      </p:sp>
      <p:sp>
        <p:nvSpPr>
          <p:cNvPr id="2" name="Rectangle 1"/>
          <p:cNvSpPr/>
          <p:nvPr>
            <p:custDataLst>
              <p:tags r:id="rId2"/>
            </p:custDataLst>
          </p:nvPr>
        </p:nvSpPr>
        <p:spPr bwMode="auto">
          <a:xfrm>
            <a:off x="1988225" y="3200400"/>
            <a:ext cx="3193375" cy="705321"/>
          </a:xfrm>
          <a:prstGeom prst="rect">
            <a:avLst/>
          </a:prstGeom>
          <a:gradFill flip="none" rotWithShape="1">
            <a:gsLst>
              <a:gs pos="0">
                <a:srgbClr val="F7C259"/>
              </a:gs>
              <a:gs pos="100000">
                <a:srgbClr val="FFF566"/>
              </a:gs>
            </a:gsLst>
            <a:lin ang="108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076" dir="2700016" rotWithShape="0">
              <a:srgbClr val="B3B3B3">
                <a:alpha val="71000"/>
              </a:srgbClr>
            </a:outerShdw>
          </a:effectLst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44450" rIns="88900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1981 – First commercial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SQL product is released.</a:t>
            </a:r>
          </a:p>
        </p:txBody>
      </p:sp>
      <p:sp>
        <p:nvSpPr>
          <p:cNvPr id="3" name="Rectangle 2"/>
          <p:cNvSpPr/>
          <p:nvPr>
            <p:custDataLst>
              <p:tags r:id="rId3"/>
            </p:custDataLst>
          </p:nvPr>
        </p:nvSpPr>
        <p:spPr bwMode="auto">
          <a:xfrm>
            <a:off x="4020114" y="4092302"/>
            <a:ext cx="4209486" cy="1013098"/>
          </a:xfrm>
          <a:prstGeom prst="rect">
            <a:avLst/>
          </a:prstGeom>
          <a:gradFill flip="none" rotWithShape="1">
            <a:gsLst>
              <a:gs pos="0">
                <a:srgbClr val="F7C259"/>
              </a:gs>
              <a:gs pos="100000">
                <a:srgbClr val="FFF566"/>
              </a:gs>
            </a:gsLst>
            <a:lin ang="108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076" dir="2700016" rotWithShape="0">
              <a:srgbClr val="B3B3B3">
                <a:alpha val="71000"/>
              </a:srgbClr>
            </a:outerShdw>
          </a:effectLst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44450" rIns="88900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1989 – More than 75 SQL-based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systems exist. SAS 6.06 includes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 PROC SQL.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 bwMode="auto">
          <a:xfrm>
            <a:off x="4723277" y="5334000"/>
            <a:ext cx="4344523" cy="705321"/>
          </a:xfrm>
          <a:prstGeom prst="rect">
            <a:avLst/>
          </a:prstGeom>
          <a:gradFill flip="none" rotWithShape="1">
            <a:gsLst>
              <a:gs pos="0">
                <a:srgbClr val="F7C259"/>
              </a:gs>
              <a:gs pos="100000">
                <a:srgbClr val="FFF566"/>
              </a:gs>
            </a:gsLst>
            <a:lin ang="108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076" dir="2700016" rotWithShape="0">
              <a:srgbClr val="B3B3B3">
                <a:alpha val="71000"/>
              </a:srgbClr>
            </a:outerShdw>
          </a:effectLst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900" tIns="44450" rIns="88900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To Date – PROC SQL is enhanced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with each new SAS release.</a:t>
            </a:r>
          </a:p>
        </p:txBody>
      </p:sp>
    </p:spTree>
    <p:extLst>
      <p:ext uri="{BB962C8B-B14F-4D97-AF65-F5344CB8AC3E}">
        <p14:creationId xmlns:p14="http://schemas.microsoft.com/office/powerpoint/2010/main" val="228428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45EE79B-67BE-4BC6-9FC5-805D25A05403}" type="slidenum">
              <a:rPr lang="en-US" sz="100" smtClean="0">
                <a:solidFill>
                  <a:srgbClr val="FFFFFF"/>
                </a:solidFill>
              </a:rPr>
              <a:pPr/>
              <a:t>6</a:t>
            </a:fld>
            <a:endParaRPr lang="en-US"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4101" name="Content Placeholder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2" y="1793357"/>
            <a:ext cx="2558888" cy="342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88" y="1145993"/>
            <a:ext cx="2334045" cy="250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52" y="1345391"/>
            <a:ext cx="2639559" cy="479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6"/>
          <p:cNvCxnSpPr>
            <a:cxnSpLocks noChangeShapeType="1"/>
          </p:cNvCxnSpPr>
          <p:nvPr/>
        </p:nvCxnSpPr>
        <p:spPr bwMode="auto">
          <a:xfrm flipV="1">
            <a:off x="1563956" y="1990992"/>
            <a:ext cx="2148682" cy="423570"/>
          </a:xfrm>
          <a:prstGeom prst="bentConnector3">
            <a:avLst>
              <a:gd name="adj1" fmla="val 68673"/>
            </a:avLst>
          </a:prstGeom>
          <a:noFill/>
          <a:ln w="19050">
            <a:solidFill>
              <a:srgbClr val="000000"/>
            </a:solidFill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6"/>
          <p:cNvCxnSpPr>
            <a:cxnSpLocks noChangeShapeType="1"/>
          </p:cNvCxnSpPr>
          <p:nvPr/>
        </p:nvCxnSpPr>
        <p:spPr bwMode="auto">
          <a:xfrm flipV="1">
            <a:off x="4828145" y="1682859"/>
            <a:ext cx="1804972" cy="537660"/>
          </a:xfrm>
          <a:prstGeom prst="bentConnector3">
            <a:avLst>
              <a:gd name="adj1" fmla="val 78949"/>
            </a:avLst>
          </a:prstGeom>
          <a:noFill/>
          <a:ln w="19050">
            <a:solidFill>
              <a:srgbClr val="000000"/>
            </a:solidFill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485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Procedure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3838" cy="4267200"/>
          </a:xfrm>
        </p:spPr>
        <p:txBody>
          <a:bodyPr/>
          <a:lstStyle/>
          <a:p>
            <a:pPr marL="0" indent="0"/>
            <a:r>
              <a:rPr lang="en-US" dirty="0"/>
              <a:t>The SAS SQL procedure enables the use of SQL in SAS.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828800" y="6770688"/>
            <a:ext cx="98425" cy="87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447BBA2-622A-4F37-9BF1-952D0B31C35F}" type="slidenum">
              <a:rPr sz="100">
                <a:solidFill>
                  <a:srgbClr val="FFFFFF"/>
                </a:solidFill>
              </a:rPr>
              <a:pPr/>
              <a:t>7</a:t>
            </a:fld>
            <a:endParaRPr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51597" y="2024674"/>
            <a:ext cx="2304542" cy="2344050"/>
            <a:chOff x="3416319" y="4267199"/>
            <a:chExt cx="2304542" cy="2344050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319" y="4267199"/>
              <a:ext cx="2304542" cy="234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37"/>
            <p:cNvSpPr txBox="1">
              <a:spLocks noChangeArrowheads="1"/>
            </p:cNvSpPr>
            <p:nvPr/>
          </p:nvSpPr>
          <p:spPr bwMode="auto">
            <a:xfrm>
              <a:off x="3742208" y="4647985"/>
              <a:ext cx="165782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0000"/>
                  </a:solidFill>
                </a:rPr>
                <a:t>PROC SQL</a:t>
              </a:r>
            </a:p>
          </p:txBody>
        </p:sp>
        <p:pic>
          <p:nvPicPr>
            <p:cNvPr id="18" name="Picture 5" descr="\\sashq\root\dept\PSD\GRAPHICS\Illustrations\Programming\procste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291" y="5041457"/>
              <a:ext cx="969397" cy="67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498143" y="1693159"/>
            <a:ext cx="203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SAS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720725" y="2815534"/>
            <a:ext cx="1629507" cy="1102866"/>
          </a:xfrm>
          <a:prstGeom prst="borderCallout1">
            <a:avLst>
              <a:gd name="adj1" fmla="val 52041"/>
              <a:gd name="adj2" fmla="val 98967"/>
              <a:gd name="adj3" fmla="val 10376"/>
              <a:gd name="adj4" fmla="val 200023"/>
            </a:avLst>
          </a:prstGeom>
          <a:solidFill>
            <a:srgbClr val="0099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Follows ANSI Standards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582262" y="2815534"/>
            <a:ext cx="2086707" cy="1102866"/>
          </a:xfrm>
          <a:prstGeom prst="borderCallout1">
            <a:avLst>
              <a:gd name="adj1" fmla="val 51188"/>
              <a:gd name="adj2" fmla="val -562"/>
              <a:gd name="adj3" fmla="val 10764"/>
              <a:gd name="adj4" fmla="val -74382"/>
            </a:avLst>
          </a:prstGeom>
          <a:solidFill>
            <a:srgbClr val="0099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Includes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SAS Enhancements</a:t>
            </a:r>
          </a:p>
        </p:txBody>
      </p:sp>
    </p:spTree>
    <p:extLst>
      <p:ext uri="{BB962C8B-B14F-4D97-AF65-F5344CB8AC3E}">
        <p14:creationId xmlns:p14="http://schemas.microsoft.com/office/powerpoint/2010/main" val="38974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Procedure</a:t>
            </a:r>
            <a:endParaRPr lang="en-US" b="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C31702E-8FB0-4D35-A7A8-062F21DED743}" type="slidenum">
              <a:rPr sz="100">
                <a:solidFill>
                  <a:srgbClr val="FFFFFF"/>
                </a:solidFill>
              </a:rPr>
              <a:pPr/>
              <a:t>8</a:t>
            </a:fld>
            <a:endParaRPr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00270" y="1181880"/>
          <a:ext cx="80772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63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FFFF"/>
                          </a:solidFill>
                          <a:latin typeface="Arial"/>
                        </a:rPr>
                        <a:t>What PROC SQL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rgbClr val="FFFFFF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005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FFFF"/>
                          </a:solidFill>
                          <a:latin typeface="Arial"/>
                        </a:rPr>
                        <a:t>What</a:t>
                      </a:r>
                      <a:r>
                        <a:rPr lang="en-US" sz="2000" b="1" i="0" baseline="0" dirty="0">
                          <a:solidFill>
                            <a:srgbClr val="FFFFFF"/>
                          </a:solidFill>
                          <a:latin typeface="Arial"/>
                        </a:rPr>
                        <a:t> PROC SQL</a:t>
                      </a:r>
                    </a:p>
                    <a:p>
                      <a:pPr algn="ctr"/>
                      <a:r>
                        <a:rPr lang="en-US" sz="2000" b="1" i="0" baseline="0" dirty="0">
                          <a:solidFill>
                            <a:srgbClr val="FFFFFF"/>
                          </a:solidFill>
                          <a:latin typeface="Arial"/>
                        </a:rPr>
                        <a:t>Is Not</a:t>
                      </a:r>
                      <a:endParaRPr lang="en-US" sz="2000" b="1" i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005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57">
                <a:tc>
                  <a:txBody>
                    <a:bodyPr/>
                    <a:lstStyle/>
                    <a:p>
                      <a:pPr marL="342900" indent="-223838" algn="l">
                        <a:buFont typeface="Wingdings" pitchFamily="2" charset="2"/>
                        <a:buChar char="§"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Arial"/>
                        </a:rPr>
                        <a:t>A tool for querying data</a:t>
                      </a:r>
                    </a:p>
                    <a:p>
                      <a:pPr marL="342900" marR="0" indent="-223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Arial"/>
                        </a:rPr>
                        <a:t>A tool for data manipulation and management</a:t>
                      </a:r>
                    </a:p>
                    <a:p>
                      <a:pPr marL="342900" marR="0" indent="-223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Arial"/>
                        </a:rPr>
                        <a:t>An augmentation to the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Arial"/>
                        </a:rPr>
                        <a:t>DATA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Arial"/>
                        </a:rPr>
                        <a:t> step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223838" algn="l">
                        <a:buFont typeface="Wingdings" pitchFamily="2" charset="2"/>
                        <a:buChar char="§"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Arial"/>
                        </a:rPr>
                        <a:t>A custom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Arial"/>
                        </a:rPr>
                        <a:t> reporting tool</a:t>
                      </a:r>
                    </a:p>
                    <a:p>
                      <a:pPr marL="342900" marR="0" indent="-223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Arial"/>
                        </a:rPr>
                        <a:t>A DATA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Arial"/>
                        </a:rPr>
                        <a:t> step replacement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L:\graphics\big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32" y="929273"/>
            <a:ext cx="641194" cy="60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L:\graphics\CheckMark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54" y="897376"/>
            <a:ext cx="609600" cy="6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Procedure versus Traditional SAS </a:t>
            </a:r>
          </a:p>
        </p:txBody>
      </p:sp>
      <p:sp>
        <p:nvSpPr>
          <p:cNvPr id="2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848600" cy="4046538"/>
          </a:xfrm>
        </p:spPr>
        <p:txBody>
          <a:bodyPr/>
          <a:lstStyle/>
          <a:p>
            <a:pPr marL="0" indent="0"/>
            <a:r>
              <a:rPr lang="en-US" dirty="0"/>
              <a:t>The SQL procedure can</a:t>
            </a:r>
            <a:r>
              <a:rPr lang="en-US" b="1" dirty="0"/>
              <a:t> </a:t>
            </a:r>
            <a:r>
              <a:rPr lang="en-US" dirty="0"/>
              <a:t>sometimes reproduce the results of multiple DATA and procedure steps with a single query.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11AA9A1-BC42-4A3E-A1D9-48F08CF6C906}" type="slidenum">
              <a:rPr lang="en-US" sz="100">
                <a:solidFill>
                  <a:srgbClr val="FFFFFF"/>
                </a:solidFill>
              </a:rPr>
              <a:pPr/>
              <a:t>9</a:t>
            </a:fld>
            <a:endParaRPr lang="en-US"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67102" y="1981200"/>
            <a:ext cx="6957687" cy="4491527"/>
            <a:chOff x="607664" y="1194272"/>
            <a:chExt cx="8120914" cy="5273502"/>
          </a:xfrm>
        </p:grpSpPr>
        <p:pic>
          <p:nvPicPr>
            <p:cNvPr id="1040" name="Picture 16" descr="\\sashq\root\dept\PSD\GRAPHICS\Illustrations\Documents and Reports\report_med_blu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319" y="5102456"/>
              <a:ext cx="1113259" cy="136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\\sashq\root\dept\PSD\GRAPHICS\Illustrations\Data\dataset_STANDAR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64" y="3482662"/>
              <a:ext cx="1390650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\\sashq\root\dept\PSD\GRAPHICS\Illustrations\Programming\procste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79" y="5346965"/>
              <a:ext cx="1266825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\\sashq\root\dept\PSD\GRAPHICS\Illustrations\Programming\procste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086" y="5346965"/>
              <a:ext cx="1266825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\\sashq\root\dept\PSD\GRAPHICS\Illustrations\Data\ds_sor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074" y="5142177"/>
              <a:ext cx="1333500" cy="1285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\\sashq\root\dept\PSD\GRAPHICS\Illustrations\Arrows\arrow_bl_lef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173181" y="5666051"/>
              <a:ext cx="4286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\\sashq\root\dept\PSD\GRAPHICS\Illustrations\Arrows\arrow_bl_lef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967553" y="4027853"/>
              <a:ext cx="4286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\\sashq\root\dept\PSD\GRAPHICS\Illustrations\Arrows\arrow_bl_lef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45270" y="4027853"/>
              <a:ext cx="4286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\\sashq\root\dept\PSD\GRAPHICS\Illustrations\Arrows\arrow_bl_lef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205212" y="5666052"/>
              <a:ext cx="4286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\\sashq\root\dept\PSD\GRAPHICS\Illustrations\Arrows\arrow_bl_lef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109911" y="5666052"/>
              <a:ext cx="4286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4" descr="L:\graphics\dataStep_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776" y="3674281"/>
              <a:ext cx="1279454" cy="94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620293" y="1247547"/>
              <a:ext cx="5113758" cy="1406980"/>
              <a:chOff x="293720" y="3401784"/>
              <a:chExt cx="5113758" cy="1406980"/>
            </a:xfrm>
          </p:grpSpPr>
          <p:pic>
            <p:nvPicPr>
              <p:cNvPr id="1039" name="Picture 15" descr="\\sashq\root\dept\PSD\GRAPHICS\Illustrations\Documents and Reports\report_med_blu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0248" y="3401784"/>
                <a:ext cx="1147230" cy="1406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\\sashq\root\dept\PSD\GRAPHICS\Illustrations\Arrows\arrow_bl_left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640981" y="3986211"/>
                <a:ext cx="428625" cy="238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\\sashq\root\dept\PSD\GRAPHICS\Illustrations\Programming\procstep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6832" y="3667125"/>
                <a:ext cx="1266825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11" descr="\\sashq\root\dept\PSD\GRAPHICS\Illustrations\Arrows\arrow_bl_left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731326" y="3986212"/>
                <a:ext cx="428625" cy="238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\\sashq\root\dept\PSD\GRAPHICS\Illustrations\Data\dataset_STANDAR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720" y="3429000"/>
                <a:ext cx="1390650" cy="135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2535328" y="1194272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PROC SQL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88610" y="3357871"/>
              <a:ext cx="14164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Step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20037" y="5037142"/>
              <a:ext cx="1706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PROC SORT</a:t>
              </a:r>
            </a:p>
          </p:txBody>
        </p:sp>
        <p:pic>
          <p:nvPicPr>
            <p:cNvPr id="25" name="Picture 3" descr="\\sashq\root\dept\PSD\GRAPHICS\Illustrations\Data\dataset_STANDAR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111" y="3482662"/>
              <a:ext cx="1390650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 descr="\\sashq\root\dept\PSD\GRAPHICS\Illustrations\Arrows\arrow_bl_lef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97746" y="4027852"/>
              <a:ext cx="4286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592281" y="5026417"/>
              <a:ext cx="1768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PROC PRINT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616688" y="3429000"/>
            <a:ext cx="7836196" cy="16480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83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1"/>
  <p:tag name="SECTIONLABEL" val="Section"/>
  <p:tag name="APPENDIXLABEL" val="Appendix"/>
  <p:tag name="APPENDIXSTART" val="31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15&quot;&gt;&lt;property id=&quot;20148&quot; value=&quot;5&quot;/&gt;&lt;property id=&quot;20300&quot; value=&quot;Slide 16 - &amp;quot;Orion Star Sports &amp;amp; Outdoors&amp;quot;&quot;/&gt;&lt;property id=&quot;20307&quot; value=&quot;269&quot;/&gt;&lt;/object&gt;&lt;object type=&quot;3&quot; unique_id=&quot;10022&quot;&gt;&lt;property id=&quot;20148&quot; value=&quot;5&quot;/&gt;&lt;property id=&quot;20300&quot; value=&quot;Slide 23 - &amp;quot;Program Naming Conventions&amp;quot;&quot;/&gt;&lt;property id=&quot;20307&quot; value=&quot;276&quot;/&gt;&lt;/object&gt;&lt;object type=&quot;3&quot; unique_id=&quot;10233&quot;&gt;&lt;property id=&quot;20148&quot; value=&quot;5&quot;/&gt;&lt;property id=&quot;20300&quot; value=&quot;Slide 15 - &amp;quot;Objectives&amp;quot;&quot;/&gt;&lt;property id=&quot;20307&quot; value=&quot;366&quot;/&gt;&lt;/object&gt;&lt;object type=&quot;3&quot; unique_id=&quot;10235&quot;&gt;&lt;property id=&quot;20148&quot; value=&quot;5&quot;/&gt;&lt;property id=&quot;20300&quot; value=&quot;Slide 17 - &amp;quot;Orion Star Data&amp;quot;&quot;/&gt;&lt;property id=&quot;20307&quot; value=&quot;368&quot;/&gt;&lt;/object&gt;&lt;object type=&quot;3&quot; unique_id=&quot;10236&quot;&gt;&lt;property id=&quot;20148&quot; value=&quot;5&quot;/&gt;&lt;property id=&quot;20300&quot; value=&quot;Slide 1 - &amp;quot;Chapter 1: Introduction&amp;quot;&quot;/&gt;&lt;property id=&quot;20307&quot; value=&quot;388&quot;/&gt;&lt;/object&gt;&lt;object type=&quot;3&quot; unique_id=&quot;10237&quot;&gt;&lt;property id=&quot;20148&quot; value=&quot;5&quot;/&gt;&lt;property id=&quot;20300&quot; value=&quot;Slide 2 - &amp;quot;Chapter 1: Introduction&amp;quot;&quot;/&gt;&lt;property id=&quot;20307&quot; value=&quot;390&quot;/&gt;&lt;/object&gt;&lt;object type=&quot;3&quot; unique_id=&quot;10238&quot;&gt;&lt;property id=&quot;20148&quot; value=&quot;5&quot;/&gt;&lt;property id=&quot;20300&quot; value=&quot;Slide 3 - &amp;quot;Objectives&amp;quot;&quot;/&gt;&lt;property id=&quot;20307&quot; value=&quot;391&quot;/&gt;&lt;/object&gt;&lt;object type=&quot;3&quot; unique_id=&quot;10239&quot;&gt;&lt;property id=&quot;20148&quot; value=&quot;5&quot;/&gt;&lt;property id=&quot;20300&quot; value=&quot;Slide 4 - &amp;quot;Structured Query Language&amp;quot;&quot;/&gt;&lt;property id=&quot;20307&quot; value=&quot;392&quot;/&gt;&lt;/object&gt;&lt;object type=&quot;3&quot; unique_id=&quot;10240&quot;&gt;&lt;property id=&quot;20148&quot; value=&quot;5&quot;/&gt;&lt;property id=&quot;20300&quot; value=&quot;Slide 5 - &amp;quot;Structured Query Language: Timeline&amp;quot;&quot;/&gt;&lt;property id=&quot;20307&quot; value=&quot;393&quot;/&gt;&lt;/object&gt;&lt;object type=&quot;3&quot; unique_id=&quot;10241&quot;&gt;&lt;property id=&quot;20148&quot; value=&quot;5&quot;/&gt;&lt;property id=&quot;20300&quot; value=&quot;Slide 6 - &amp;quot;Relational Data &amp;quot;&quot;/&gt;&lt;property id=&quot;20307&quot; value=&quot;394&quot;/&gt;&lt;/object&gt;&lt;object type=&quot;3&quot; unique_id=&quot;10242&quot;&gt;&lt;property id=&quot;20148&quot; value=&quot;5&quot;/&gt;&lt;property id=&quot;20300&quot; value=&quot;Slide 7 - &amp;quot;SQL Procedure&amp;quot;&quot;/&gt;&lt;property id=&quot;20307&quot; value=&quot;395&quot;/&gt;&lt;/object&gt;&lt;object type=&quot;3&quot; unique_id=&quot;10243&quot;&gt;&lt;property id=&quot;20148&quot; value=&quot;5&quot;/&gt;&lt;property id=&quot;20300&quot; value=&quot;Slide 8 - &amp;quot;SQL Procedure&amp;quot;&quot;/&gt;&lt;property id=&quot;20307&quot; value=&quot;396&quot;/&gt;&lt;/object&gt;&lt;object type=&quot;3&quot; unique_id=&quot;10244&quot;&gt;&lt;property id=&quot;20148&quot; value=&quot;5&quot;/&gt;&lt;property id=&quot;20300&quot; value=&quot;Slide 9 - &amp;quot;SQL Procedure versus Traditional SAS &amp;quot;&quot;/&gt;&lt;property id=&quot;20307&quot; value=&quot;397&quot;/&gt;&lt;/object&gt;&lt;object type=&quot;3&quot; unique_id=&quot;10245&quot;&gt;&lt;property id=&quot;20148&quot; value=&quot;5&quot;/&gt;&lt;property id=&quot;20300&quot; value=&quot;Slide 10 - &amp;quot;Structured Query Language&amp;quot;&quot;/&gt;&lt;property id=&quot;20307&quot; value=&quot;398&quot;/&gt;&lt;/object&gt;&lt;object type=&quot;3&quot; unique_id=&quot;10246&quot;&gt;&lt;property id=&quot;20148&quot; value=&quot;5&quot;/&gt;&lt;property id=&quot;20300&quot; value=&quot;Slide 11 - &amp;quot;Terminology&amp;quot;&quot;/&gt;&lt;property id=&quot;20307&quot; value=&quot;399&quot;/&gt;&lt;/object&gt;&lt;object type=&quot;3&quot; unique_id=&quot;10247&quot;&gt;&lt;property id=&quot;20148&quot; value=&quot;5&quot;/&gt;&lt;property id=&quot;20300&quot; value=&quot;Slide 12 - &amp;quot;1.01 Multiple Choice Poll&amp;quot;&quot;/&gt;&lt;property id=&quot;20307&quot; value=&quot;400&quot;/&gt;&lt;/object&gt;&lt;object type=&quot;3&quot; unique_id=&quot;10248&quot;&gt;&lt;property id=&quot;20148&quot; value=&quot;5&quot;/&gt;&lt;property id=&quot;20300&quot; value=&quot;Slide 13&quot;/&gt;&lt;property id=&quot;20307&quot; value=&quot;401&quot;/&gt;&lt;/object&gt;&lt;object type=&quot;3&quot; unique_id=&quot;10249&quot;&gt;&lt;property id=&quot;20148&quot; value=&quot;5&quot;/&gt;&lt;property id=&quot;20300&quot; value=&quot;Slide 14 - &amp;quot;Chapter 1: Introduction&amp;quot;&quot;/&gt;&lt;property id=&quot;20307&quot; value=&quot;389&quot;/&gt;&lt;/object&gt;&lt;object type=&quot;3&quot; unique_id=&quot;10251&quot;&gt;&lt;property id=&quot;20148&quot; value=&quot;5&quot;/&gt;&lt;property id=&quot;20300&quot; value=&quot;Slide 19 - &amp;quot;        SAS Windowing Environment&amp;quot;&quot;/&gt;&lt;property id=&quot;20307&quot; value=&quot;370&quot;/&gt;&lt;/object&gt;&lt;object type=&quot;3&quot; unique_id=&quot;10252&quot;&gt;&lt;property id=&quot;20148&quot; value=&quot;5&quot;/&gt;&lt;property id=&quot;20300&quot; value=&quot;Slide 20 - &amp;quot;        SAS Enterprise Guide&amp;quot;&quot;/&gt;&lt;property id=&quot;20307&quot; value=&quot;371&quot;/&gt;&lt;/object&gt;&lt;object type=&quot;3&quot; unique_id=&quot;10253&quot;&gt;&lt;property id=&quot;20148&quot; value=&quot;5&quot;/&gt;&lt;property id=&quot;20300&quot; value=&quot;Slide 21 - &amp;quot;        SAS Studio&amp;quot;&quot;/&gt;&lt;property id=&quot;20307&quot; value=&quot;372&quot;/&gt;&lt;/object&gt;&lt;object type=&quot;3&quot; unique_id=&quot;10254&quot;&gt;&lt;property id=&quot;20148&quot; value=&quot;5&quot;/&gt;&lt;property id=&quot;20300&quot; value=&quot;Slide 22 - &amp;quot;1.02 Multiple Choice Poll&amp;quot;&quot;/&gt;&lt;property id=&quot;20307&quot; value=&quot;373&quot;/&gt;&lt;/object&gt;&lt;object type=&quot;3&quot; unique_id=&quot;10255&quot;&gt;&lt;property id=&quot;20148&quot; value=&quot;5&quot;/&gt;&lt;property id=&quot;20300&quot; value=&quot;Slide 24 - &amp;quot;Three Levels of Exercises&amp;quot;&quot;/&gt;&lt;property id=&quot;20307&quot; value=&quot;375&quot;/&gt;&lt;/object&gt;&lt;object type=&quot;3&quot; unique_id=&quot;10256&quot;&gt;&lt;property id=&quot;20148&quot; value=&quot;5&quot;/&gt;&lt;property id=&quot;20300&quot; value=&quot;Slide 25 - &amp;quot;Extending Your Learning&amp;quot;&quot;/&gt;&lt;property id=&quot;20307&quot; value=&quot;376&quot;/&gt;&lt;/object&gt;&lt;object type=&quot;3&quot; unique_id=&quot;10257&quot;&gt;&lt;property id=&quot;20148&quot; value=&quot;5&quot;/&gt;&lt;property id=&quot;20300&quot; value=&quot;Slide 26 - &amp;quot;Course Data Creation&amp;quot;&quot;/&gt;&lt;property id=&quot;20307&quot; value=&quot;377&quot;/&gt;&lt;/object&gt;&lt;object type=&quot;3&quot; unique_id=&quot;10258&quot;&gt;&lt;property id=&quot;20148&quot; value=&quot;5&quot;/&gt;&lt;property id=&quot;20300&quot; value=&quot;Slide 27 - &amp;quot;Locating Data Files&amp;quot;&quot;/&gt;&lt;property id=&quot;20307&quot; value=&quot;387&quot;/&gt;&lt;/object&gt;&lt;object type=&quot;3&quot; unique_id=&quot;10259&quot;&gt;&lt;property id=&quot;20148&quot; value=&quot;5&quot;/&gt;&lt;property id=&quot;20300&quot; value=&quot;Slide 28 - &amp;quot;Creating Course Data Files&amp;quot;&quot;/&gt;&lt;property id=&quot;20307&quot; value=&quot;378&quot;/&gt;&lt;/object&gt;&lt;object type=&quot;3&quot; unique_id=&quot;10260&quot;&gt;&lt;property id=&quot;20148&quot; value=&quot;5&quot;/&gt;&lt;property id=&quot;20300&quot; value=&quot;Slide 29&quot;/&gt;&lt;property id=&quot;20307&quot; value=&quot;402&quot;/&gt;&lt;/object&gt;&lt;object type=&quot;3&quot; unique_id=&quot;10261&quot;&gt;&lt;property id=&quot;20148&quot; value=&quot;5&quot;/&gt;&lt;property id=&quot;20300&quot; value=&quot;Slide 30 - &amp;quot;Exercise&amp;quot;&quot;/&gt;&lt;property id=&quot;20307&quot; value=&quot;379&quot;/&gt;&lt;/object&gt;&lt;object type=&quot;3&quot; unique_id=&quot;10364&quot;&gt;&lt;property id=&quot;20148&quot; value=&quot;5&quot;/&gt;&lt;property id=&quot;20300&quot; value=&quot;Slide 18 - &amp;quot;SAS Programming Interfaces&amp;quot;&quot;/&gt;&lt;property id=&quot;20307&quot; value=&quot;403&quot;/&gt;&lt;/object&gt;&lt;/object&gt;&lt;/object&gt;&lt;/database&gt;"/>
  <p:tag name="NOTESTAGS" val=""/>
  <p:tag name="CHAPTERTITLE" val="Introduction"/>
  <p:tag name="CHAPTERHEADING" val="Chapter 1"/>
  <p:tag name="CHAPTERLABEL" val="Chapter"/>
  <p:tag name="PPTADDIN" val="C:\Program Files (x86)\PowerServ2\Templates\CDSPptAddin_2015.ppa"/>
  <p:tag name="PPTOBJECTDEFINITION" val="CDS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_FONT_COLOR" val="12611584"/>
  <p:tag name="HIGHLIGHT_FONT_SIZE" val="24"/>
  <p:tag name="HIGHLIGHT_COLOR" val="16777215"/>
  <p:tag name="HIGHLIGHT_STYLE" val="CORPORATE_2012"/>
  <p:tag name="SLIDETYPE" val="Organizer"/>
  <p:tag name="SECTIONCOUNT" val="2"/>
  <p:tag name="SECTIONNUMBER" val="0"/>
  <p:tag name="SHAPETABLE" val="Group Organiz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COLOR" val="12611584"/>
  <p:tag name="HIGHLIGHT_FONT_SIZE" val="24"/>
  <p:tag name="HIGHLIGHT_COLOR" val="16777215"/>
  <p:tag name="HIGHLIGHT_STYLE" val="CORPORATE_2012"/>
  <p:tag name="SLIDETYPE" val="Organizer"/>
  <p:tag name="SECTIONCOUNT" val="2"/>
  <p:tag name="SECTIONNUMBE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_FONT_COLOR" val="12611584"/>
  <p:tag name="HIGHLIGHT_FONT_SIZE" val="24"/>
  <p:tag name="HIGHLIGHT_COLOR" val="16777215"/>
  <p:tag name="HIGHLIGHT_STYLE" val="CORPORATE_2012"/>
  <p:tag name="SLIDETYPE" val="Organizer"/>
  <p:tag name="SECTIONCOUNT" val="2"/>
  <p:tag name="SECTIONNUMBER" val="0"/>
  <p:tag name="SHAPETABLE" val="Group Organiz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FlowchartBo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FlowchartBo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FlowchartBo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FlowchartBo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QA"/>
</p:tagLst>
</file>

<file path=ppt/theme/theme1.xml><?xml version="1.0" encoding="utf-8"?>
<a:theme xmlns:a="http://schemas.openxmlformats.org/drawingml/2006/main" name="SAS2010">
  <a:themeElements>
    <a:clrScheme name="CDS_2006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8900" tIns="88900" rIns="88900" bIns="88900" numCol="1" rtlCol="0" anchor="ctr" anchorCtr="0" compatLnSpc="1">
        <a:prstTxWarp prst="textNoShape">
          <a:avLst/>
        </a:prstTxWarp>
        <a:no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b">
        <a:spAutoFit/>
      </a:bodyPr>
      <a:lstStyle>
        <a:defPPr>
          <a:defRPr dirty="0" smtClean="0">
            <a:solidFill>
              <a:srgbClr val="FFFFFF"/>
            </a:solidFill>
          </a:defRPr>
        </a:defPPr>
      </a:lstStyle>
    </a:txDef>
  </a:objectDefaults>
  <a:extraClrSchemeLst>
    <a:extraClrScheme>
      <a:clrScheme name="SAS2010 1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FFFFFF"/>
        </a:accent3>
        <a:accent4>
          <a:srgbClr val="000000"/>
        </a:accent4>
        <a:accent5>
          <a:srgbClr val="AABFDE"/>
        </a:accent5>
        <a:accent6>
          <a:srgbClr val="004A8C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CDS_4x3_2012</Template>
  <TotalTime>1846</TotalTime>
  <Words>355</Words>
  <Application>Microsoft Office PowerPoint</Application>
  <PresentationFormat>On-screen Show (4:3)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PGothic</vt:lpstr>
      <vt:lpstr>MS PGothic</vt:lpstr>
      <vt:lpstr>Arial</vt:lpstr>
      <vt:lpstr>Arial Narrow</vt:lpstr>
      <vt:lpstr>Courier New</vt:lpstr>
      <vt:lpstr>Monotype Sorts</vt:lpstr>
      <vt:lpstr>Times New Roman</vt:lpstr>
      <vt:lpstr>Wingdings</vt:lpstr>
      <vt:lpstr>SAS2010</vt:lpstr>
      <vt:lpstr>Chapter 1: Introduction</vt:lpstr>
      <vt:lpstr>Chapter 1: Introduction</vt:lpstr>
      <vt:lpstr>Objectives</vt:lpstr>
      <vt:lpstr>Structured Query Language</vt:lpstr>
      <vt:lpstr>Structured Query Language: Timeline</vt:lpstr>
      <vt:lpstr>Relational Data </vt:lpstr>
      <vt:lpstr>SQL Procedure</vt:lpstr>
      <vt:lpstr>SQL Procedure</vt:lpstr>
      <vt:lpstr>SQL Procedure versus Traditional SAS </vt:lpstr>
      <vt:lpstr>Structured Query Language</vt:lpstr>
      <vt:lpstr>Terminology</vt:lpstr>
      <vt:lpstr>1.01 Multiple Choice Poll</vt:lpstr>
      <vt:lpstr>PowerPoint Presentation</vt:lpstr>
      <vt:lpstr>Chapter 1: Introduction</vt:lpstr>
    </vt:vector>
  </TitlesOfParts>
  <Company>SAS Institute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Deborah Blank</dc:creator>
  <cp:lastModifiedBy>Morgan31955</cp:lastModifiedBy>
  <cp:revision>161</cp:revision>
  <cp:lastPrinted>2012-06-20T19:27:15Z</cp:lastPrinted>
  <dcterms:created xsi:type="dcterms:W3CDTF">2012-05-04T20:28:58Z</dcterms:created>
  <dcterms:modified xsi:type="dcterms:W3CDTF">2018-02-14T18:03:25Z</dcterms:modified>
</cp:coreProperties>
</file>