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31.xml" ContentType="application/vnd.openxmlformats-officedocument.presentationml.notesSlide+xml"/>
  <Override PartName="/ppt/tags/tag29.xml" ContentType="application/vnd.openxmlformats-officedocument.presentationml.tags+xml"/>
  <Override PartName="/ppt/notesSlides/notesSlide32.xml" ContentType="application/vnd.openxmlformats-officedocument.presentationml.notesSlide+xml"/>
  <Override PartName="/ppt/tags/tag30.xml" ContentType="application/vnd.openxmlformats-officedocument.presentationml.tags+xml"/>
  <Override PartName="/ppt/notesSlides/notesSlide33.xml" ContentType="application/vnd.openxmlformats-officedocument.presentationml.notesSlide+xml"/>
  <Override PartName="/ppt/tags/tag31.xml" ContentType="application/vnd.openxmlformats-officedocument.presentationml.tags+xml"/>
  <Override PartName="/ppt/notesSlides/notesSlide34.xml" ContentType="application/vnd.openxmlformats-officedocument.presentationml.notesSlide+xml"/>
  <Override PartName="/ppt/tags/tag32.xml" ContentType="application/vnd.openxmlformats-officedocument.presentationml.tags+xml"/>
  <Override PartName="/ppt/notesSlides/notesSlide3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6.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40.xml" ContentType="application/vnd.openxmlformats-officedocument.presentationml.tags+xml"/>
  <Override PartName="/ppt/notesSlides/notesSlide42.xml" ContentType="application/vnd.openxmlformats-officedocument.presentationml.notesSlide+xml"/>
  <Override PartName="/ppt/tags/tag41.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4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5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53.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54.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61.xml" ContentType="application/vnd.openxmlformats-officedocument.presentationml.notesSlide+xml"/>
  <Override PartName="/ppt/tags/tag78.xml" ContentType="application/vnd.openxmlformats-officedocument.presentationml.tags+xml"/>
  <Override PartName="/ppt/notesSlides/notesSlide62.xml" ContentType="application/vnd.openxmlformats-officedocument.presentationml.notesSlide+xml"/>
  <Override PartName="/ppt/tags/tag79.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80.xml" ContentType="application/vnd.openxmlformats-officedocument.presentationml.tags+xml"/>
  <Override PartName="/ppt/notesSlides/notesSlide6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68.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93.xml" ContentType="application/vnd.openxmlformats-officedocument.presentationml.tags+xml"/>
  <Override PartName="/ppt/notesSlides/notesSlide71.xml" ContentType="application/vnd.openxmlformats-officedocument.presentationml.notesSlide+xml"/>
  <Override PartName="/ppt/tags/tag94.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95.xml" ContentType="application/vnd.openxmlformats-officedocument.presentationml.tags+xml"/>
  <Override PartName="/ppt/notesSlides/notesSlide74.xml" ContentType="application/vnd.openxmlformats-officedocument.presentationml.notesSlide+xml"/>
  <Override PartName="/ppt/tags/tag96.xml" ContentType="application/vnd.openxmlformats-officedocument.presentationml.tags+xml"/>
  <Override PartName="/ppt/notesSlides/notesSlide75.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99.xml" ContentType="application/vnd.openxmlformats-officedocument.presentationml.tags+xml"/>
  <Override PartName="/ppt/notesSlides/notesSlide78.xml" ContentType="application/vnd.openxmlformats-officedocument.presentationml.notesSlide+xml"/>
  <Override PartName="/ppt/tags/tag100.xml" ContentType="application/vnd.openxmlformats-officedocument.presentationml.tags+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tags/tag103.xml" ContentType="application/vnd.openxmlformats-officedocument.presentationml.tags+xml"/>
  <Override PartName="/ppt/notesSlides/notesSlide86.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89.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90.xml" ContentType="application/vnd.openxmlformats-officedocument.presentationml.notesSlide+xml"/>
  <Override PartName="/ppt/tags/tag112.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113.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tags/tag114.xml" ContentType="application/vnd.openxmlformats-officedocument.presentationml.tags+xml"/>
  <Override PartName="/ppt/notesSlides/notesSlide95.xml" ContentType="application/vnd.openxmlformats-officedocument.presentationml.notesSlide+xml"/>
  <Override PartName="/ppt/tags/tag115.xml" ContentType="application/vnd.openxmlformats-officedocument.presentationml.tags+xml"/>
  <Override PartName="/ppt/notesSlides/notesSlide96.xml" ContentType="application/vnd.openxmlformats-officedocument.presentationml.notesSlide+xml"/>
  <Override PartName="/ppt/tags/tag116.xml" ContentType="application/vnd.openxmlformats-officedocument.presentationml.tags+xml"/>
  <Override PartName="/ppt/notesSlides/notesSlide97.xml" ContentType="application/vnd.openxmlformats-officedocument.presentationml.notesSlide+xml"/>
  <Override PartName="/ppt/tags/tag117.xml" ContentType="application/vnd.openxmlformats-officedocument.presentationml.tags+xml"/>
  <Override PartName="/ppt/notesSlides/notesSlide98.xml" ContentType="application/vnd.openxmlformats-officedocument.presentationml.notesSlide+xml"/>
  <Override PartName="/ppt/tags/tag118.xml" ContentType="application/vnd.openxmlformats-officedocument.presentationml.tags+xml"/>
  <Override PartName="/ppt/notesSlides/notesSlide99.xml" ContentType="application/vnd.openxmlformats-officedocument.presentationml.notesSlide+xml"/>
  <Override PartName="/ppt/tags/tag119.xml" ContentType="application/vnd.openxmlformats-officedocument.presentationml.tags+xml"/>
  <Override PartName="/ppt/notesSlides/notesSlide100.xml" ContentType="application/vnd.openxmlformats-officedocument.presentationml.notesSlide+xml"/>
  <Override PartName="/ppt/tags/tag120.xml" ContentType="application/vnd.openxmlformats-officedocument.presentationml.tags+xml"/>
  <Override PartName="/ppt/notesSlides/notesSlide101.xml" ContentType="application/vnd.openxmlformats-officedocument.presentationml.notesSlide+xml"/>
  <Override PartName="/ppt/tags/tag121.xml" ContentType="application/vnd.openxmlformats-officedocument.presentationml.tags+xml"/>
  <Override PartName="/ppt/notesSlides/notesSlide102.xml" ContentType="application/vnd.openxmlformats-officedocument.presentationml.notesSlide+xml"/>
  <Override PartName="/ppt/tags/tag122.xml" ContentType="application/vnd.openxmlformats-officedocument.presentationml.tags+xml"/>
  <Override PartName="/ppt/notesSlides/notesSlide103.xml" ContentType="application/vnd.openxmlformats-officedocument.presentationml.notesSlide+xml"/>
  <Override PartName="/ppt/tags/tag123.xml" ContentType="application/vnd.openxmlformats-officedocument.presentationml.tags+xml"/>
  <Override PartName="/ppt/notesSlides/notesSlide104.xml" ContentType="application/vnd.openxmlformats-officedocument.presentationml.notesSlide+xml"/>
  <Override PartName="/ppt/tags/tag124.xml" ContentType="application/vnd.openxmlformats-officedocument.presentationml.tags+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239" r:id="rId1"/>
  </p:sldMasterIdLst>
  <p:notesMasterIdLst>
    <p:notesMasterId r:id="rId107"/>
  </p:notesMasterIdLst>
  <p:handoutMasterIdLst>
    <p:handoutMasterId r:id="rId108"/>
  </p:handoutMasterIdLst>
  <p:sldIdLst>
    <p:sldId id="593" r:id="rId2"/>
    <p:sldId id="596" r:id="rId3"/>
    <p:sldId id="258" r:id="rId4"/>
    <p:sldId id="546" r:id="rId5"/>
    <p:sldId id="548" r:id="rId6"/>
    <p:sldId id="530" r:id="rId7"/>
    <p:sldId id="526" r:id="rId8"/>
    <p:sldId id="261" r:id="rId9"/>
    <p:sldId id="535" r:id="rId10"/>
    <p:sldId id="262" r:id="rId11"/>
    <p:sldId id="559" r:id="rId12"/>
    <p:sldId id="560" r:id="rId13"/>
    <p:sldId id="547" r:id="rId14"/>
    <p:sldId id="438" r:id="rId15"/>
    <p:sldId id="489" r:id="rId16"/>
    <p:sldId id="453" r:id="rId17"/>
    <p:sldId id="605" r:id="rId18"/>
    <p:sldId id="606" r:id="rId19"/>
    <p:sldId id="549" r:id="rId20"/>
    <p:sldId id="550" r:id="rId21"/>
    <p:sldId id="266" r:id="rId22"/>
    <p:sldId id="319" r:id="rId23"/>
    <p:sldId id="267" r:id="rId24"/>
    <p:sldId id="562" r:id="rId25"/>
    <p:sldId id="334" r:id="rId26"/>
    <p:sldId id="268" r:id="rId27"/>
    <p:sldId id="597" r:id="rId28"/>
    <p:sldId id="595" r:id="rId29"/>
    <p:sldId id="412" r:id="rId30"/>
    <p:sldId id="478" r:id="rId31"/>
    <p:sldId id="332" r:id="rId32"/>
    <p:sldId id="344" r:id="rId33"/>
    <p:sldId id="450" r:id="rId34"/>
    <p:sldId id="492" r:id="rId35"/>
    <p:sldId id="455" r:id="rId36"/>
    <p:sldId id="348" r:id="rId37"/>
    <p:sldId id="333" r:id="rId38"/>
    <p:sldId id="598" r:id="rId39"/>
    <p:sldId id="551" r:id="rId40"/>
    <p:sldId id="272" r:id="rId41"/>
    <p:sldId id="273" r:id="rId42"/>
    <p:sldId id="607" r:id="rId43"/>
    <p:sldId id="608" r:id="rId44"/>
    <p:sldId id="479" r:id="rId45"/>
    <p:sldId id="383" r:id="rId46"/>
    <p:sldId id="540" r:id="rId47"/>
    <p:sldId id="484" r:id="rId48"/>
    <p:sldId id="395" r:id="rId49"/>
    <p:sldId id="396" r:id="rId50"/>
    <p:sldId id="394" r:id="rId51"/>
    <p:sldId id="386" r:id="rId52"/>
    <p:sldId id="389" r:id="rId53"/>
    <p:sldId id="543" r:id="rId54"/>
    <p:sldId id="544" r:id="rId55"/>
    <p:sldId id="387" r:id="rId56"/>
    <p:sldId id="390" r:id="rId57"/>
    <p:sldId id="486" r:id="rId58"/>
    <p:sldId id="553" r:id="rId59"/>
    <p:sldId id="485" r:id="rId60"/>
    <p:sldId id="351" r:id="rId61"/>
    <p:sldId id="378" r:id="rId62"/>
    <p:sldId id="380" r:id="rId63"/>
    <p:sldId id="382" r:id="rId64"/>
    <p:sldId id="279" r:id="rId65"/>
    <p:sldId id="611" r:id="rId66"/>
    <p:sldId id="612" r:id="rId67"/>
    <p:sldId id="541" r:id="rId68"/>
    <p:sldId id="509" r:id="rId69"/>
    <p:sldId id="510" r:id="rId70"/>
    <p:sldId id="517" r:id="rId71"/>
    <p:sldId id="599" r:id="rId72"/>
    <p:sldId id="594" r:id="rId73"/>
    <p:sldId id="413" r:id="rId74"/>
    <p:sldId id="284" r:id="rId75"/>
    <p:sldId id="542" r:id="rId76"/>
    <p:sldId id="286" r:id="rId77"/>
    <p:sldId id="287" r:id="rId78"/>
    <p:sldId id="501" r:id="rId79"/>
    <p:sldId id="534" r:id="rId80"/>
    <p:sldId id="487" r:id="rId81"/>
    <p:sldId id="289" r:id="rId82"/>
    <p:sldId id="290" r:id="rId83"/>
    <p:sldId id="291" r:id="rId84"/>
    <p:sldId id="293" r:id="rId85"/>
    <p:sldId id="331" r:id="rId86"/>
    <p:sldId id="609" r:id="rId87"/>
    <p:sldId id="610" r:id="rId88"/>
    <p:sldId id="488" r:id="rId89"/>
    <p:sldId id="306" r:id="rId90"/>
    <p:sldId id="377" r:id="rId91"/>
    <p:sldId id="309" r:id="rId92"/>
    <p:sldId id="310" r:id="rId93"/>
    <p:sldId id="311" r:id="rId94"/>
    <p:sldId id="312" r:id="rId95"/>
    <p:sldId id="601" r:id="rId96"/>
    <p:sldId id="603" r:id="rId97"/>
    <p:sldId id="571" r:id="rId98"/>
    <p:sldId id="573" r:id="rId99"/>
    <p:sldId id="575" r:id="rId100"/>
    <p:sldId id="577" r:id="rId101"/>
    <p:sldId id="581" r:id="rId102"/>
    <p:sldId id="583" r:id="rId103"/>
    <p:sldId id="585" r:id="rId104"/>
    <p:sldId id="587" r:id="rId105"/>
    <p:sldId id="591" r:id="rId106"/>
  </p:sldIdLst>
  <p:sldSz cx="9144000" cy="6858000" type="screen4x3"/>
  <p:notesSz cx="7010400" cy="9236075"/>
  <p:custDataLst>
    <p:tags r:id="rId109"/>
  </p:custDataLst>
  <p:defaultTextStyle>
    <a:defPPr>
      <a:defRPr lang="en-US"/>
    </a:defPPr>
    <a:lvl1pPr algn="l" rtl="0" eaLnBrk="0" fontAlgn="base" hangingPunct="0">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orient="horz" pos="522" userDrawn="1">
          <p15:clr>
            <a:srgbClr val="A4A3A4"/>
          </p15:clr>
        </p15:guide>
        <p15:guide id="3" orient="horz" pos="864" userDrawn="1">
          <p15:clr>
            <a:srgbClr val="A4A3A4"/>
          </p15:clr>
        </p15:guide>
        <p15:guide id="4" orient="horz" pos="3" userDrawn="1">
          <p15:clr>
            <a:srgbClr val="A4A3A4"/>
          </p15:clr>
        </p15:guide>
        <p15:guide id="5" pos="432" userDrawn="1">
          <p15:clr>
            <a:srgbClr val="A4A3A4"/>
          </p15:clr>
        </p15:guide>
        <p15:guide id="7" pos="864"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6" autoAdjust="0"/>
    <p:restoredTop sz="93043" autoAdjust="0"/>
  </p:normalViewPr>
  <p:slideViewPr>
    <p:cSldViewPr snapToGrid="0">
      <p:cViewPr varScale="1">
        <p:scale>
          <a:sx n="59" d="100"/>
          <a:sy n="59" d="100"/>
        </p:scale>
        <p:origin x="1736" y="56"/>
      </p:cViewPr>
      <p:guideLst>
        <p:guide orient="horz"/>
        <p:guide orient="horz" pos="522"/>
        <p:guide orient="horz" pos="864"/>
        <p:guide orient="horz" pos="3"/>
        <p:guide pos="432"/>
        <p:guide pos="864"/>
      </p:guideLst>
    </p:cSldViewPr>
  </p:slideViewPr>
  <p:outlineViewPr>
    <p:cViewPr>
      <p:scale>
        <a:sx n="33" d="100"/>
        <a:sy n="33" d="100"/>
      </p:scale>
      <p:origin x="0" y="13698"/>
    </p:cViewPr>
    <p:sldLst>
      <p:sld r:id="rId1" collapse="1"/>
      <p:sld r:id="rId2" collapse="1"/>
      <p:sld r:id="rId3" collapse="1"/>
    </p:sldLst>
  </p:outlineViewPr>
  <p:notesTextViewPr>
    <p:cViewPr>
      <p:scale>
        <a:sx n="100" d="100"/>
        <a:sy n="100" d="100"/>
      </p:scale>
      <p:origin x="0" y="0"/>
    </p:cViewPr>
  </p:notesTextViewPr>
  <p:sorterViewPr>
    <p:cViewPr varScale="1">
      <p:scale>
        <a:sx n="1" d="1"/>
        <a:sy n="1" d="1"/>
      </p:scale>
      <p:origin x="0" y="-28075"/>
    </p:cViewPr>
  </p:sorterViewPr>
  <p:notesViewPr>
    <p:cSldViewPr snapToGrid="0">
      <p:cViewPr varScale="1">
        <p:scale>
          <a:sx n="60" d="100"/>
          <a:sy n="60" d="100"/>
        </p:scale>
        <p:origin x="1622" y="4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gs" Target="tags/tag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slide" Target="slides/slide31.xml"/><Relationship Id="rId1"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bwMode="auto">
          <a:xfrm>
            <a:off x="0" y="0"/>
            <a:ext cx="3037628" cy="4611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a:defRPr>
            </a:lvl1pPr>
          </a:lstStyle>
          <a:p>
            <a:pPr>
              <a:defRPr/>
            </a:pPr>
            <a:endParaRPr lang="en-US" dirty="0"/>
          </a:p>
        </p:txBody>
      </p:sp>
      <p:sp>
        <p:nvSpPr>
          <p:cNvPr id="236547" name="Rectangle 3"/>
          <p:cNvSpPr>
            <a:spLocks noGrp="1" noChangeArrowheads="1"/>
          </p:cNvSpPr>
          <p:nvPr>
            <p:ph type="dt" sz="quarter" idx="1"/>
          </p:nvPr>
        </p:nvSpPr>
        <p:spPr bwMode="auto">
          <a:xfrm>
            <a:off x="3971183" y="0"/>
            <a:ext cx="3037628" cy="4611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a:defRPr>
            </a:lvl1pPr>
          </a:lstStyle>
          <a:p>
            <a:pPr>
              <a:defRPr/>
            </a:pPr>
            <a:endParaRPr lang="en-US" dirty="0"/>
          </a:p>
        </p:txBody>
      </p:sp>
      <p:sp>
        <p:nvSpPr>
          <p:cNvPr id="236548" name="Rectangle 4"/>
          <p:cNvSpPr>
            <a:spLocks noGrp="1" noChangeArrowheads="1"/>
          </p:cNvSpPr>
          <p:nvPr>
            <p:ph type="ftr" sz="quarter" idx="2"/>
          </p:nvPr>
        </p:nvSpPr>
        <p:spPr bwMode="auto">
          <a:xfrm>
            <a:off x="0" y="8773324"/>
            <a:ext cx="3037628" cy="46117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a:defRPr>
            </a:lvl1pPr>
          </a:lstStyle>
          <a:p>
            <a:pPr>
              <a:defRPr/>
            </a:pPr>
            <a:endParaRPr lang="en-US" dirty="0"/>
          </a:p>
        </p:txBody>
      </p:sp>
      <p:sp>
        <p:nvSpPr>
          <p:cNvPr id="236549" name="Rectangle 5"/>
          <p:cNvSpPr>
            <a:spLocks noGrp="1" noChangeArrowheads="1"/>
          </p:cNvSpPr>
          <p:nvPr>
            <p:ph type="sldNum" sz="quarter" idx="3"/>
          </p:nvPr>
        </p:nvSpPr>
        <p:spPr bwMode="auto">
          <a:xfrm>
            <a:off x="3971183" y="8773324"/>
            <a:ext cx="3037628" cy="46117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a:defRPr>
            </a:lvl1pPr>
          </a:lstStyle>
          <a:p>
            <a:pPr>
              <a:defRPr/>
            </a:pPr>
            <a:fld id="{3B452082-813B-45F0-AEDF-BE80D291952C}" type="slidenum">
              <a:rPr lang="en-US"/>
              <a:pPr>
                <a:defRPr/>
              </a:pPr>
              <a:t>‹#›</a:t>
            </a:fld>
            <a:endParaRPr lang="en-US" dirty="0"/>
          </a:p>
        </p:txBody>
      </p:sp>
    </p:spTree>
    <p:extLst>
      <p:ext uri="{BB962C8B-B14F-4D97-AF65-F5344CB8AC3E}">
        <p14:creationId xmlns:p14="http://schemas.microsoft.com/office/powerpoint/2010/main" val="4094494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eaLnBrk="1" hangingPunct="1">
              <a:defRPr sz="1200">
                <a:latin typeface="Times New Roman" panose="02020603050405020304" pitchFamily="18" charset="0"/>
              </a:defRPr>
            </a:lvl1pPr>
          </a:lstStyle>
          <a:p>
            <a:pPr>
              <a:defRPr/>
            </a:pPr>
            <a:endParaRPr lang="en-US" dirty="0"/>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eaLnBrk="1" hangingPunct="1">
              <a:defRPr sz="1200">
                <a:latin typeface="Times New Roman" panose="02020603050405020304" pitchFamily="18" charset="0"/>
              </a:defRPr>
            </a:lvl1pPr>
          </a:lstStyle>
          <a:p>
            <a:pPr>
              <a:defRPr/>
            </a:pPr>
            <a:endParaRPr lang="en-US" dirty="0"/>
          </a:p>
        </p:txBody>
      </p:sp>
      <p:sp>
        <p:nvSpPr>
          <p:cNvPr id="106500" name="Rectangle 4"/>
          <p:cNvSpPr>
            <a:spLocks noGrp="1" noRot="1" noChangeAspect="1" noChangeArrowheads="1" noTextEdit="1"/>
          </p:cNvSpPr>
          <p:nvPr>
            <p:ph type="sldImg" idx="2"/>
          </p:nvPr>
        </p:nvSpPr>
        <p:spPr bwMode="auto">
          <a:xfrm>
            <a:off x="1143000" y="685800"/>
            <a:ext cx="4572000" cy="34305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eaLnBrk="1" hangingPunct="1">
              <a:defRPr sz="1200">
                <a:latin typeface="Times New Roman" panose="02020603050405020304" pitchFamily="18" charset="0"/>
              </a:defRPr>
            </a:lvl1pPr>
          </a:lstStyle>
          <a:p>
            <a:pPr>
              <a:defRPr/>
            </a:pPr>
            <a:endParaRPr lang="en-US" dirty="0"/>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eaLnBrk="1" hangingPunct="1">
              <a:defRPr sz="1200" smtClean="0">
                <a:latin typeface="Times New Roman" panose="02020603050405020304" pitchFamily="18" charset="0"/>
              </a:defRPr>
            </a:lvl1pPr>
          </a:lstStyle>
          <a:p>
            <a:pPr>
              <a:defRPr/>
            </a:pPr>
            <a:fld id="{67B7DA75-D15E-4A7F-9F0C-9797C45BCCCE}" type="slidenum">
              <a:rPr lang="en-US" smtClean="0"/>
              <a:pPr>
                <a:defRPr/>
              </a:pPr>
              <a:t>‹#›</a:t>
            </a:fld>
            <a:endParaRPr lang="en-US" dirty="0"/>
          </a:p>
        </p:txBody>
      </p:sp>
    </p:spTree>
    <p:extLst>
      <p:ext uri="{BB962C8B-B14F-4D97-AF65-F5344CB8AC3E}">
        <p14:creationId xmlns:p14="http://schemas.microsoft.com/office/powerpoint/2010/main" val="1529382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143000" y="685800"/>
            <a:ext cx="4572000" cy="3430588"/>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1</a:t>
            </a:fld>
            <a:endParaRPr lang="en-US" sz="1200" dirty="0"/>
          </a:p>
        </p:txBody>
      </p:sp>
    </p:spTree>
    <p:extLst>
      <p:ext uri="{BB962C8B-B14F-4D97-AF65-F5344CB8AC3E}">
        <p14:creationId xmlns:p14="http://schemas.microsoft.com/office/powerpoint/2010/main" val="3074431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10</a:t>
            </a:fld>
            <a:endParaRPr lang="en-US" dirty="0"/>
          </a:p>
        </p:txBody>
      </p:sp>
    </p:spTree>
    <p:extLst>
      <p:ext uri="{BB962C8B-B14F-4D97-AF65-F5344CB8AC3E}">
        <p14:creationId xmlns:p14="http://schemas.microsoft.com/office/powerpoint/2010/main" val="21807188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DCE35628-9295-4CF5-B70F-29A16212824C}" type="slidenum">
              <a:rPr lang="en-US" sz="1200"/>
              <a:pPr/>
              <a:t>100</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Yes</a:t>
            </a:r>
          </a:p>
          <a:p>
            <a:r>
              <a:rPr lang="en-US" dirty="0"/>
              <a:t>Using DISTINCT to select unique values of one or more columns conforms to the ANSI standard. </a:t>
            </a:r>
          </a:p>
        </p:txBody>
      </p:sp>
    </p:spTree>
    <p:extLst>
      <p:ext uri="{BB962C8B-B14F-4D97-AF65-F5344CB8AC3E}">
        <p14:creationId xmlns:p14="http://schemas.microsoft.com/office/powerpoint/2010/main" val="234022753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37DB2642-30A6-4F95-8E91-AC1D16080832}" type="slidenum">
              <a:rPr sz="1200">
                <a:solidFill>
                  <a:prstClr val="black"/>
                </a:solidFill>
              </a:rPr>
              <a:pPr/>
              <a:t>101</a:t>
            </a:fld>
            <a:endParaRPr sz="1200" dirty="0">
              <a:solidFill>
                <a:prstClr val="black"/>
              </a:solidFill>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a:t>
            </a:r>
            <a:r>
              <a:rPr lang="en-US" baseline="0" dirty="0"/>
              <a:t> Answer:  D</a:t>
            </a:r>
            <a:endParaRPr lang="en-US" dirty="0"/>
          </a:p>
          <a:p>
            <a:r>
              <a:rPr lang="en-US" dirty="0"/>
              <a:t>To display an expanded query, which contains a list of qualified column names, in the SAS log, you add the FEEDBACK option to the PROC SQL statement above the SELECT statement. </a:t>
            </a:r>
          </a:p>
        </p:txBody>
      </p:sp>
    </p:spTree>
    <p:extLst>
      <p:ext uri="{BB962C8B-B14F-4D97-AF65-F5344CB8AC3E}">
        <p14:creationId xmlns:p14="http://schemas.microsoft.com/office/powerpoint/2010/main" val="336740332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13947D1A-6C73-4DB8-B41C-B361D65332DF}" type="slidenum">
              <a:rPr lang="en-US" sz="1200"/>
              <a:pPr/>
              <a:t>102</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Yes</a:t>
            </a:r>
          </a:p>
          <a:p>
            <a:r>
              <a:rPr lang="en-US" dirty="0"/>
              <a:t>Like all PROC SQL options, the FEEDBACK option remains in effect until PROC SQL encounters a step boundary.</a:t>
            </a:r>
          </a:p>
          <a:p>
            <a:endParaRPr lang="en-US" dirty="0"/>
          </a:p>
        </p:txBody>
      </p:sp>
    </p:spTree>
    <p:extLst>
      <p:ext uri="{BB962C8B-B14F-4D97-AF65-F5344CB8AC3E}">
        <p14:creationId xmlns:p14="http://schemas.microsoft.com/office/powerpoint/2010/main" val="50224528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2ED5A691-37D3-4E52-B345-F48DF3AEE273}" type="slidenum">
              <a:rPr lang="en-US" sz="1200"/>
              <a:pPr/>
              <a:t>103</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D</a:t>
            </a:r>
          </a:p>
          <a:p>
            <a:r>
              <a:rPr lang="en-US" dirty="0"/>
              <a:t>The SAS keyword CALCULATED enables you to use the results of an expression in the same SELECT clause or in the WHERE clause.</a:t>
            </a:r>
          </a:p>
          <a:p>
            <a:endParaRPr lang="en-US" dirty="0"/>
          </a:p>
        </p:txBody>
      </p:sp>
    </p:spTree>
    <p:extLst>
      <p:ext uri="{BB962C8B-B14F-4D97-AF65-F5344CB8AC3E}">
        <p14:creationId xmlns:p14="http://schemas.microsoft.com/office/powerpoint/2010/main" val="34903227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DF058C39-7F4D-4865-B790-DF356DF53E86}" type="slidenum">
              <a:rPr lang="en-US" sz="1200"/>
              <a:pPr/>
              <a:t>104</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B</a:t>
            </a:r>
          </a:p>
          <a:p>
            <a:r>
              <a:rPr lang="en-US" dirty="0"/>
              <a:t>When you need to use a comparison operator other than equal, it is best to put the case-operator in the WHEN-THEN clause.</a:t>
            </a:r>
          </a:p>
          <a:p>
            <a:endParaRPr lang="en-US" dirty="0"/>
          </a:p>
        </p:txBody>
      </p:sp>
    </p:spTree>
    <p:extLst>
      <p:ext uri="{BB962C8B-B14F-4D97-AF65-F5344CB8AC3E}">
        <p14:creationId xmlns:p14="http://schemas.microsoft.com/office/powerpoint/2010/main" val="46708320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D4641C23-7EC1-4A85-9B51-AEDFCC94D993}" type="slidenum">
              <a:rPr lang="en-US" sz="1200"/>
              <a:pPr/>
              <a:t>105</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A</a:t>
            </a:r>
          </a:p>
          <a:p>
            <a:r>
              <a:rPr lang="en-US" dirty="0"/>
              <a:t>An = is not allowed in the expression in the SELECT clause when creating a new column. To assign a name which is referred to as an alias in PROC SQL, use the keyword AS followed by a valid SAS name, not the expression.</a:t>
            </a:r>
          </a:p>
          <a:p>
            <a:endParaRPr lang="en-US" dirty="0"/>
          </a:p>
          <a:p>
            <a:endParaRPr lang="en-US" dirty="0"/>
          </a:p>
          <a:p>
            <a:endParaRPr lang="en-US" dirty="0"/>
          </a:p>
        </p:txBody>
      </p:sp>
    </p:spTree>
    <p:extLst>
      <p:ext uri="{BB962C8B-B14F-4D97-AF65-F5344CB8AC3E}">
        <p14:creationId xmlns:p14="http://schemas.microsoft.com/office/powerpoint/2010/main" val="218344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11</a:t>
            </a:fld>
            <a:endParaRPr lang="en-US" dirty="0"/>
          </a:p>
        </p:txBody>
      </p:sp>
    </p:spTree>
    <p:extLst>
      <p:ext uri="{BB962C8B-B14F-4D97-AF65-F5344CB8AC3E}">
        <p14:creationId xmlns:p14="http://schemas.microsoft.com/office/powerpoint/2010/main" val="1121984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12</a:t>
            </a:fld>
            <a:endParaRPr lang="en-US" dirty="0"/>
          </a:p>
        </p:txBody>
      </p:sp>
    </p:spTree>
    <p:extLst>
      <p:ext uri="{BB962C8B-B14F-4D97-AF65-F5344CB8AC3E}">
        <p14:creationId xmlns:p14="http://schemas.microsoft.com/office/powerpoint/2010/main" val="3082393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2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13</a:t>
            </a:fld>
            <a:endParaRPr lang="en-US" dirty="0"/>
          </a:p>
        </p:txBody>
      </p:sp>
    </p:spTree>
    <p:extLst>
      <p:ext uri="{BB962C8B-B14F-4D97-AF65-F5344CB8AC3E}">
        <p14:creationId xmlns:p14="http://schemas.microsoft.com/office/powerpoint/2010/main" val="1926829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8AEEB422-2A6B-452D-BEB3-CF4ED42BB0C4}" type="slidenum">
              <a:rPr lang="en-US" sz="1200"/>
              <a:pPr/>
              <a:t>14</a:t>
            </a:fld>
            <a:endParaRPr lang="en-US" sz="1200" dirty="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935144" y="4387452"/>
            <a:ext cx="5140112" cy="41568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4226098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C13F0845-B2DB-4819-96EB-847BE250FE62}" type="slidenum">
              <a:rPr lang="en-US" sz="1200"/>
              <a:pPr/>
              <a:t>15</a:t>
            </a:fld>
            <a:endParaRPr lang="en-US" sz="1200" dirty="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35144" y="4387452"/>
            <a:ext cx="5140112" cy="4155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b. Step 2</a:t>
            </a:r>
          </a:p>
          <a:p>
            <a:pPr eaLnBrk="1" hangingPunct="1"/>
            <a:endParaRPr lang="en-US" dirty="0">
              <a:latin typeface="Times New Roman" pitchFamily="18" charset="0"/>
            </a:endParaRPr>
          </a:p>
        </p:txBody>
      </p:sp>
    </p:spTree>
    <p:extLst>
      <p:ext uri="{BB962C8B-B14F-4D97-AF65-F5344CB8AC3E}">
        <p14:creationId xmlns:p14="http://schemas.microsoft.com/office/powerpoint/2010/main" val="360114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8F0C3B86-AB53-4F92-BDFD-05D3589CC2A9}" type="slidenum">
              <a:rPr lang="en-US" sz="1200"/>
              <a:pPr/>
              <a:t>16</a:t>
            </a:fld>
            <a:endParaRPr lang="en-US" sz="12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699768" y="4385873"/>
            <a:ext cx="5610865" cy="41568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2693998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17</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18</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2393062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DFF92C63-C58E-4490-BA43-7D5D8399F6B3}" type="slidenum">
              <a:rPr lang="en-US" sz="1200"/>
              <a:pPr/>
              <a:t>19</a:t>
            </a:fld>
            <a:endParaRPr lang="en-US" sz="1200" dirty="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35144" y="4387452"/>
            <a:ext cx="5140112" cy="4155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ERROR: </a:t>
            </a:r>
            <a:r>
              <a:rPr lang="en-US" b="0" dirty="0"/>
              <a:t>The option or parameter is not recognized and will be ignored</a:t>
            </a:r>
            <a:r>
              <a:rPr lang="en-US" b="0" dirty="0">
                <a:latin typeface="Times New Roman" pitchFamily="18" charset="0"/>
              </a:rPr>
              <a:t>.</a:t>
            </a:r>
          </a:p>
        </p:txBody>
      </p:sp>
    </p:spTree>
    <p:extLst>
      <p:ext uri="{BB962C8B-B14F-4D97-AF65-F5344CB8AC3E}">
        <p14:creationId xmlns:p14="http://schemas.microsoft.com/office/powerpoint/2010/main" val="3771990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143000" y="685800"/>
            <a:ext cx="4572000" cy="3430588"/>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2</a:t>
            </a:fld>
            <a:endParaRPr lang="en-US" sz="1200" dirty="0"/>
          </a:p>
        </p:txBody>
      </p:sp>
    </p:spTree>
    <p:extLst>
      <p:ext uri="{BB962C8B-B14F-4D97-AF65-F5344CB8AC3E}">
        <p14:creationId xmlns:p14="http://schemas.microsoft.com/office/powerpoint/2010/main" val="3954253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DFF92C63-C58E-4490-BA43-7D5D8399F6B3}" type="slidenum">
              <a:rPr lang="en-US" sz="1200"/>
              <a:pPr/>
              <a:t>20</a:t>
            </a:fld>
            <a:endParaRPr lang="en-US" sz="1200" dirty="0"/>
          </a:p>
        </p:txBody>
      </p:sp>
      <p:sp>
        <p:nvSpPr>
          <p:cNvPr id="113667" name="Rectangle 2"/>
          <p:cNvSpPr>
            <a:spLocks noGrp="1" noRot="1" noChangeAspect="1" noChangeArrowheads="1" noTextEdit="1"/>
          </p:cNvSpPr>
          <p:nvPr>
            <p:ph type="sldImg"/>
          </p:nvPr>
        </p:nvSpPr>
        <p:spPr>
          <a:xfrm>
            <a:off x="1144588" y="685800"/>
            <a:ext cx="4568825" cy="3427413"/>
          </a:xfrm>
          <a:ln/>
        </p:spPr>
      </p:sp>
      <p:sp>
        <p:nvSpPr>
          <p:cNvPr id="113668" name="Rectangle 3"/>
          <p:cNvSpPr>
            <a:spLocks noGrp="1" noChangeArrowheads="1"/>
          </p:cNvSpPr>
          <p:nvPr>
            <p:ph type="body" idx="1"/>
          </p:nvPr>
        </p:nvSpPr>
        <p:spPr>
          <a:xfrm>
            <a:off x="935144" y="4387452"/>
            <a:ext cx="5140112" cy="4155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0" dirty="0">
              <a:latin typeface="Times New Roman" pitchFamily="18" charset="0"/>
            </a:endParaRPr>
          </a:p>
        </p:txBody>
      </p:sp>
    </p:spTree>
    <p:extLst>
      <p:ext uri="{BB962C8B-B14F-4D97-AF65-F5344CB8AC3E}">
        <p14:creationId xmlns:p14="http://schemas.microsoft.com/office/powerpoint/2010/main" val="887691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21</a:t>
            </a:fld>
            <a:endParaRPr lang="en-US" dirty="0"/>
          </a:p>
        </p:txBody>
      </p:sp>
    </p:spTree>
    <p:extLst>
      <p:ext uri="{BB962C8B-B14F-4D97-AF65-F5344CB8AC3E}">
        <p14:creationId xmlns:p14="http://schemas.microsoft.com/office/powerpoint/2010/main" val="342438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0CBC357A-160B-4861-9D11-862633E4FFAC}" type="slidenum">
              <a:rPr lang="en-US" sz="1200"/>
              <a:pPr/>
              <a:t>22</a:t>
            </a:fld>
            <a:endParaRPr lang="en-US" sz="1200" dirty="0"/>
          </a:p>
        </p:txBody>
      </p:sp>
      <p:sp>
        <p:nvSpPr>
          <p:cNvPr id="116739" name="Rectangle 2"/>
          <p:cNvSpPr>
            <a:spLocks noGrp="1" noRot="1" noChangeAspect="1" noChangeArrowheads="1" noTextEdit="1"/>
          </p:cNvSpPr>
          <p:nvPr>
            <p:ph type="sldImg"/>
          </p:nvPr>
        </p:nvSpPr>
        <p:spPr>
          <a:xfrm>
            <a:off x="1144588" y="685800"/>
            <a:ext cx="4568825" cy="3427413"/>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s102d02</a:t>
            </a:r>
          </a:p>
        </p:txBody>
      </p:sp>
    </p:spTree>
    <p:extLst>
      <p:ext uri="{BB962C8B-B14F-4D97-AF65-F5344CB8AC3E}">
        <p14:creationId xmlns:p14="http://schemas.microsoft.com/office/powerpoint/2010/main" val="394200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2D451875-F0CE-4870-8780-AC35AD53AF69}" type="slidenum">
              <a:rPr lang="en-US" sz="1200"/>
              <a:pPr/>
              <a:t>23</a:t>
            </a:fld>
            <a:endParaRPr lang="en-US" sz="1200" dirty="0"/>
          </a:p>
        </p:txBody>
      </p:sp>
      <p:sp>
        <p:nvSpPr>
          <p:cNvPr id="117763" name="Rectangle 2"/>
          <p:cNvSpPr>
            <a:spLocks noGrp="1" noRot="1" noChangeAspect="1" noChangeArrowheads="1" noTextEdit="1"/>
          </p:cNvSpPr>
          <p:nvPr>
            <p:ph type="sldImg"/>
          </p:nvPr>
        </p:nvSpPr>
        <p:spPr>
          <a:xfrm>
            <a:off x="1144588" y="685800"/>
            <a:ext cx="4568825" cy="3427413"/>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s102d03</a:t>
            </a:r>
          </a:p>
        </p:txBody>
      </p:sp>
    </p:spTree>
    <p:extLst>
      <p:ext uri="{BB962C8B-B14F-4D97-AF65-F5344CB8AC3E}">
        <p14:creationId xmlns:p14="http://schemas.microsoft.com/office/powerpoint/2010/main" val="1506694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2D451875-F0CE-4870-8780-AC35AD53AF69}" type="slidenum">
              <a:rPr lang="en-US" sz="1200"/>
              <a:pPr/>
              <a:t>24</a:t>
            </a:fld>
            <a:endParaRPr lang="en-US" sz="1200" dirty="0"/>
          </a:p>
        </p:txBody>
      </p:sp>
      <p:sp>
        <p:nvSpPr>
          <p:cNvPr id="117763" name="Rectangle 2"/>
          <p:cNvSpPr>
            <a:spLocks noGrp="1" noRot="1" noChangeAspect="1" noChangeArrowheads="1" noTextEdit="1"/>
          </p:cNvSpPr>
          <p:nvPr>
            <p:ph type="sldImg"/>
          </p:nvPr>
        </p:nvSpPr>
        <p:spPr>
          <a:xfrm>
            <a:off x="1144588" y="685800"/>
            <a:ext cx="4568825" cy="3427413"/>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s102d03</a:t>
            </a:r>
          </a:p>
        </p:txBody>
      </p:sp>
    </p:spTree>
    <p:extLst>
      <p:ext uri="{BB962C8B-B14F-4D97-AF65-F5344CB8AC3E}">
        <p14:creationId xmlns:p14="http://schemas.microsoft.com/office/powerpoint/2010/main" val="1438248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412E4920-2B46-4007-B40A-C615B0A2668E}" type="slidenum">
              <a:rPr lang="en-US" sz="1200"/>
              <a:pPr/>
              <a:t>25</a:t>
            </a:fld>
            <a:endParaRPr lang="en-US" sz="1200" dirty="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s102d03</a:t>
            </a:r>
          </a:p>
        </p:txBody>
      </p:sp>
    </p:spTree>
    <p:extLst>
      <p:ext uri="{BB962C8B-B14F-4D97-AF65-F5344CB8AC3E}">
        <p14:creationId xmlns:p14="http://schemas.microsoft.com/office/powerpoint/2010/main" val="1116584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26</a:t>
            </a:fld>
            <a:endParaRPr lang="en-US" dirty="0"/>
          </a:p>
        </p:txBody>
      </p:sp>
    </p:spTree>
    <p:extLst>
      <p:ext uri="{BB962C8B-B14F-4D97-AF65-F5344CB8AC3E}">
        <p14:creationId xmlns:p14="http://schemas.microsoft.com/office/powerpoint/2010/main" val="1147225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27</a:t>
            </a:fld>
            <a:endParaRPr lang="en-US" sz="1200" dirty="0">
              <a:solidFill>
                <a:prstClr val="black"/>
              </a:solidFill>
            </a:endParaRPr>
          </a:p>
        </p:txBody>
      </p:sp>
    </p:spTree>
    <p:extLst>
      <p:ext uri="{BB962C8B-B14F-4D97-AF65-F5344CB8AC3E}">
        <p14:creationId xmlns:p14="http://schemas.microsoft.com/office/powerpoint/2010/main" val="3025524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143000" y="685800"/>
            <a:ext cx="4572000" cy="3430588"/>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28</a:t>
            </a:fld>
            <a:endParaRPr lang="en-US" sz="1200" dirty="0"/>
          </a:p>
        </p:txBody>
      </p:sp>
    </p:spTree>
    <p:extLst>
      <p:ext uri="{BB962C8B-B14F-4D97-AF65-F5344CB8AC3E}">
        <p14:creationId xmlns:p14="http://schemas.microsoft.com/office/powerpoint/2010/main" val="2600379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F785D029-84B3-4921-81DE-9590171B2196}" type="slidenum">
              <a:rPr lang="en-US" sz="1200"/>
              <a:pPr/>
              <a:t>29</a:t>
            </a:fld>
            <a:endParaRPr lang="en-US" sz="1200" dirty="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504206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3</a:t>
            </a:fld>
            <a:endParaRPr lang="en-US" dirty="0"/>
          </a:p>
        </p:txBody>
      </p:sp>
    </p:spTree>
    <p:extLst>
      <p:ext uri="{BB962C8B-B14F-4D97-AF65-F5344CB8AC3E}">
        <p14:creationId xmlns:p14="http://schemas.microsoft.com/office/powerpoint/2010/main" val="1607015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2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30</a:t>
            </a:fld>
            <a:endParaRPr lang="en-US" dirty="0"/>
          </a:p>
        </p:txBody>
      </p:sp>
    </p:spTree>
    <p:extLst>
      <p:ext uri="{BB962C8B-B14F-4D97-AF65-F5344CB8AC3E}">
        <p14:creationId xmlns:p14="http://schemas.microsoft.com/office/powerpoint/2010/main" val="2862190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0C2059EE-1691-42B4-B910-7DA08A9ABB2B}" type="slidenum">
              <a:rPr lang="en-US" sz="1200"/>
              <a:pPr/>
              <a:t>31</a:t>
            </a:fld>
            <a:endParaRPr lang="en-US" sz="1200" dirty="0"/>
          </a:p>
        </p:txBody>
      </p:sp>
      <p:sp>
        <p:nvSpPr>
          <p:cNvPr id="121859" name="Rectangle 2"/>
          <p:cNvSpPr>
            <a:spLocks noGrp="1" noRot="1" noChangeAspect="1" noChangeArrowheads="1" noTextEdit="1"/>
          </p:cNvSpPr>
          <p:nvPr>
            <p:ph type="sldImg"/>
          </p:nvPr>
        </p:nvSpPr>
        <p:spPr>
          <a:xfrm>
            <a:off x="1144588" y="685800"/>
            <a:ext cx="4568825" cy="3427413"/>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s102d04</a:t>
            </a:r>
          </a:p>
        </p:txBody>
      </p:sp>
    </p:spTree>
    <p:extLst>
      <p:ext uri="{BB962C8B-B14F-4D97-AF65-F5344CB8AC3E}">
        <p14:creationId xmlns:p14="http://schemas.microsoft.com/office/powerpoint/2010/main" val="2461119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76CCE5B2-82F3-420F-9AA2-246C02FC666D}" type="slidenum">
              <a:rPr lang="en-US" sz="1200"/>
              <a:pPr/>
              <a:t>32</a:t>
            </a:fld>
            <a:endParaRPr lang="en-US" sz="1200" dirty="0"/>
          </a:p>
        </p:txBody>
      </p:sp>
      <p:sp>
        <p:nvSpPr>
          <p:cNvPr id="122883" name="Rectangle 2"/>
          <p:cNvSpPr>
            <a:spLocks noGrp="1" noRot="1" noChangeAspect="1" noChangeArrowheads="1" noTextEdit="1"/>
          </p:cNvSpPr>
          <p:nvPr>
            <p:ph type="sldImg"/>
          </p:nvPr>
        </p:nvSpPr>
        <p:spPr>
          <a:xfrm>
            <a:off x="1144588" y="685800"/>
            <a:ext cx="4568825" cy="3427413"/>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4179858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032A2AC5-3FFB-46B9-9AE4-F2BD2AEF9670}" type="slidenum">
              <a:rPr lang="en-US" sz="1200"/>
              <a:pPr/>
              <a:t>33</a:t>
            </a:fld>
            <a:endParaRPr lang="en-US" sz="1200" dirty="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35144" y="4387452"/>
            <a:ext cx="5140112" cy="41568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3975402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F4BBB83C-74F6-4EBA-8C70-6B5E6ABFD7A8}" type="slidenum">
              <a:rPr lang="en-US" sz="1200"/>
              <a:pPr/>
              <a:t>34</a:t>
            </a:fld>
            <a:endParaRPr lang="en-US" sz="1200" dirty="0"/>
          </a:p>
        </p:txBody>
      </p:sp>
      <p:sp>
        <p:nvSpPr>
          <p:cNvPr id="124931" name="Rectangle 2"/>
          <p:cNvSpPr>
            <a:spLocks noGrp="1" noRot="1" noChangeAspect="1" noChangeArrowheads="1" noTextEdit="1"/>
          </p:cNvSpPr>
          <p:nvPr>
            <p:ph type="sldImg"/>
          </p:nvPr>
        </p:nvSpPr>
        <p:spPr>
          <a:xfrm>
            <a:off x="1144588" y="685800"/>
            <a:ext cx="4568825" cy="3427413"/>
          </a:xfrm>
          <a:ln/>
        </p:spPr>
      </p:sp>
      <p:sp>
        <p:nvSpPr>
          <p:cNvPr id="124932" name="Rectangle 3"/>
          <p:cNvSpPr>
            <a:spLocks noGrp="1" noChangeArrowheads="1"/>
          </p:cNvSpPr>
          <p:nvPr>
            <p:ph type="body" idx="1"/>
          </p:nvPr>
        </p:nvSpPr>
        <p:spPr>
          <a:xfrm>
            <a:off x="935144" y="4387452"/>
            <a:ext cx="5140112" cy="4155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a. The column names are preceded by the table name (EMPLOYEE_INFORMATION).</a:t>
            </a:r>
          </a:p>
          <a:p>
            <a:pPr eaLnBrk="1" hangingPunct="1"/>
            <a:endParaRPr lang="en-US" dirty="0">
              <a:latin typeface="Times New Roman" pitchFamily="18" charset="0"/>
            </a:endParaRPr>
          </a:p>
        </p:txBody>
      </p:sp>
    </p:spTree>
    <p:extLst>
      <p:ext uri="{BB962C8B-B14F-4D97-AF65-F5344CB8AC3E}">
        <p14:creationId xmlns:p14="http://schemas.microsoft.com/office/powerpoint/2010/main" val="7535659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BCCA047D-F150-4520-A453-CA9A73202877}" type="slidenum">
              <a:rPr lang="en-US" sz="1200"/>
              <a:pPr/>
              <a:t>35</a:t>
            </a:fld>
            <a:endParaRPr lang="en-US" sz="1200" dirty="0"/>
          </a:p>
        </p:txBody>
      </p:sp>
      <p:sp>
        <p:nvSpPr>
          <p:cNvPr id="125955" name="Rectangle 2"/>
          <p:cNvSpPr>
            <a:spLocks noGrp="1" noRot="1" noChangeAspect="1" noChangeArrowheads="1" noTextEdit="1"/>
          </p:cNvSpPr>
          <p:nvPr>
            <p:ph type="sldImg"/>
          </p:nvPr>
        </p:nvSpPr>
        <p:spPr>
          <a:xfrm>
            <a:off x="1144588" y="685800"/>
            <a:ext cx="4568825" cy="3427413"/>
          </a:xfrm>
          <a:ln/>
        </p:spPr>
      </p:sp>
      <p:sp>
        <p:nvSpPr>
          <p:cNvPr id="125956" name="Rectangle 3"/>
          <p:cNvSpPr>
            <a:spLocks noGrp="1" noChangeArrowheads="1"/>
          </p:cNvSpPr>
          <p:nvPr>
            <p:ph type="body" idx="1"/>
          </p:nvPr>
        </p:nvSpPr>
        <p:spPr>
          <a:xfrm>
            <a:off x="699768" y="4385873"/>
            <a:ext cx="5610865" cy="41568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13476890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00FF9EAD-4A4F-4183-BF7D-DABFFE8D18D4}" type="slidenum">
              <a:rPr lang="en-US" sz="1200"/>
              <a:pPr/>
              <a:t>36</a:t>
            </a:fld>
            <a:endParaRPr lang="en-US" sz="1200" dirty="0"/>
          </a:p>
        </p:txBody>
      </p:sp>
      <p:sp>
        <p:nvSpPr>
          <p:cNvPr id="126979" name="Rectangle 2"/>
          <p:cNvSpPr>
            <a:spLocks noGrp="1" noRot="1" noChangeAspect="1" noChangeArrowheads="1" noTextEdit="1"/>
          </p:cNvSpPr>
          <p:nvPr>
            <p:ph type="sldImg"/>
          </p:nvPr>
        </p:nvSpPr>
        <p:spPr>
          <a:xfrm>
            <a:off x="1144588" y="685800"/>
            <a:ext cx="4568825" cy="3427413"/>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0"/>
              </a:spcBef>
            </a:pPr>
            <a:r>
              <a:rPr lang="en-US" b="1" dirty="0">
                <a:latin typeface="Times New Roman" pitchFamily="18" charset="0"/>
              </a:rPr>
              <a:t>s102a02</a:t>
            </a:r>
          </a:p>
        </p:txBody>
      </p:sp>
    </p:spTree>
    <p:extLst>
      <p:ext uri="{BB962C8B-B14F-4D97-AF65-F5344CB8AC3E}">
        <p14:creationId xmlns:p14="http://schemas.microsoft.com/office/powerpoint/2010/main" val="23970591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988F5B43-516A-4342-8AC9-E32A9F1B35C8}" type="slidenum">
              <a:rPr lang="en-US" sz="1200"/>
              <a:pPr/>
              <a:t>37</a:t>
            </a:fld>
            <a:endParaRPr lang="en-US" sz="1200" dirty="0"/>
          </a:p>
        </p:txBody>
      </p:sp>
      <p:sp>
        <p:nvSpPr>
          <p:cNvPr id="128003" name="Rectangle 2"/>
          <p:cNvSpPr>
            <a:spLocks noGrp="1" noRot="1" noChangeAspect="1" noChangeArrowheads="1" noTextEdit="1"/>
          </p:cNvSpPr>
          <p:nvPr>
            <p:ph type="sldImg"/>
          </p:nvPr>
        </p:nvSpPr>
        <p:spPr>
          <a:xfrm>
            <a:off x="1144588" y="685800"/>
            <a:ext cx="4568825" cy="3427413"/>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0"/>
              </a:spcBef>
            </a:pPr>
            <a:r>
              <a:rPr lang="en-US" b="1" dirty="0">
                <a:latin typeface="Times New Roman" pitchFamily="18" charset="0"/>
              </a:rPr>
              <a:t>s102d05</a:t>
            </a:r>
          </a:p>
        </p:txBody>
      </p:sp>
    </p:spTree>
    <p:extLst>
      <p:ext uri="{BB962C8B-B14F-4D97-AF65-F5344CB8AC3E}">
        <p14:creationId xmlns:p14="http://schemas.microsoft.com/office/powerpoint/2010/main" val="28386297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38</a:t>
            </a:fld>
            <a:endParaRPr lang="en-US" sz="1200" dirty="0">
              <a:solidFill>
                <a:prstClr val="black"/>
              </a:solidFill>
            </a:endParaRPr>
          </a:p>
        </p:txBody>
      </p:sp>
    </p:spTree>
    <p:extLst>
      <p:ext uri="{BB962C8B-B14F-4D97-AF65-F5344CB8AC3E}">
        <p14:creationId xmlns:p14="http://schemas.microsoft.com/office/powerpoint/2010/main" val="40229402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2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39</a:t>
            </a:fld>
            <a:endParaRPr lang="en-US" dirty="0"/>
          </a:p>
        </p:txBody>
      </p:sp>
    </p:spTree>
    <p:extLst>
      <p:ext uri="{BB962C8B-B14F-4D97-AF65-F5344CB8AC3E}">
        <p14:creationId xmlns:p14="http://schemas.microsoft.com/office/powerpoint/2010/main" val="3870745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2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4</a:t>
            </a:fld>
            <a:endParaRPr lang="en-US" dirty="0"/>
          </a:p>
        </p:txBody>
      </p:sp>
    </p:spTree>
    <p:extLst>
      <p:ext uri="{BB962C8B-B14F-4D97-AF65-F5344CB8AC3E}">
        <p14:creationId xmlns:p14="http://schemas.microsoft.com/office/powerpoint/2010/main" val="42855211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308D50DB-8205-4923-9B4F-ADA5D82838A5}" type="slidenum">
              <a:rPr lang="en-US" sz="1200"/>
              <a:pPr/>
              <a:t>40</a:t>
            </a:fld>
            <a:endParaRPr lang="en-US" sz="1200" dirty="0"/>
          </a:p>
        </p:txBody>
      </p:sp>
      <p:sp>
        <p:nvSpPr>
          <p:cNvPr id="129027" name="Rectangle 2"/>
          <p:cNvSpPr>
            <a:spLocks noGrp="1" noRot="1" noChangeAspect="1" noChangeArrowheads="1" noTextEdit="1"/>
          </p:cNvSpPr>
          <p:nvPr>
            <p:ph type="sldImg"/>
          </p:nvPr>
        </p:nvSpPr>
        <p:spPr>
          <a:xfrm>
            <a:off x="1144588" y="685800"/>
            <a:ext cx="4568825" cy="3427413"/>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s102d06</a:t>
            </a:r>
          </a:p>
        </p:txBody>
      </p:sp>
    </p:spTree>
    <p:extLst>
      <p:ext uri="{BB962C8B-B14F-4D97-AF65-F5344CB8AC3E}">
        <p14:creationId xmlns:p14="http://schemas.microsoft.com/office/powerpoint/2010/main" val="1975023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A339E9AD-105E-4F87-B1C8-B3B8C71A54A2}" type="slidenum">
              <a:rPr lang="en-US" sz="1200"/>
              <a:pPr/>
              <a:t>41</a:t>
            </a:fld>
            <a:endParaRPr lang="en-US" sz="1200" dirty="0"/>
          </a:p>
        </p:txBody>
      </p:sp>
      <p:sp>
        <p:nvSpPr>
          <p:cNvPr id="130051" name="Rectangle 2"/>
          <p:cNvSpPr>
            <a:spLocks noGrp="1" noRot="1" noChangeAspect="1" noChangeArrowheads="1" noTextEdit="1"/>
          </p:cNvSpPr>
          <p:nvPr>
            <p:ph type="sldImg"/>
          </p:nvPr>
        </p:nvSpPr>
        <p:spPr>
          <a:xfrm>
            <a:off x="1144588" y="685800"/>
            <a:ext cx="4568825" cy="3427413"/>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575631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42</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43</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782143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2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44</a:t>
            </a:fld>
            <a:endParaRPr lang="en-US" dirty="0"/>
          </a:p>
        </p:txBody>
      </p:sp>
    </p:spTree>
    <p:extLst>
      <p:ext uri="{BB962C8B-B14F-4D97-AF65-F5344CB8AC3E}">
        <p14:creationId xmlns:p14="http://schemas.microsoft.com/office/powerpoint/2010/main" val="39596415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637E92C2-5F31-41B4-B74B-0F909077EE4B}" type="slidenum">
              <a:rPr lang="en-US" sz="1200"/>
              <a:pPr/>
              <a:t>45</a:t>
            </a:fld>
            <a:endParaRPr lang="en-US" sz="1200" dirty="0"/>
          </a:p>
        </p:txBody>
      </p:sp>
      <p:sp>
        <p:nvSpPr>
          <p:cNvPr id="131075" name="Rectangle 2"/>
          <p:cNvSpPr>
            <a:spLocks noGrp="1" noRot="1" noChangeAspect="1" noChangeArrowheads="1" noTextEdit="1"/>
          </p:cNvSpPr>
          <p:nvPr>
            <p:ph type="sldImg"/>
          </p:nvPr>
        </p:nvSpPr>
        <p:spPr>
          <a:xfrm>
            <a:off x="1144588" y="685800"/>
            <a:ext cx="4568825" cy="3427413"/>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s102d07</a:t>
            </a:r>
          </a:p>
        </p:txBody>
      </p:sp>
    </p:spTree>
    <p:extLst>
      <p:ext uri="{BB962C8B-B14F-4D97-AF65-F5344CB8AC3E}">
        <p14:creationId xmlns:p14="http://schemas.microsoft.com/office/powerpoint/2010/main" val="18325580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46</a:t>
            </a:fld>
            <a:endParaRPr lang="en-US" dirty="0"/>
          </a:p>
        </p:txBody>
      </p:sp>
    </p:spTree>
    <p:extLst>
      <p:ext uri="{BB962C8B-B14F-4D97-AF65-F5344CB8AC3E}">
        <p14:creationId xmlns:p14="http://schemas.microsoft.com/office/powerpoint/2010/main" val="26327384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47</a:t>
            </a:fld>
            <a:endParaRPr lang="en-US" dirty="0"/>
          </a:p>
        </p:txBody>
      </p:sp>
    </p:spTree>
    <p:extLst>
      <p:ext uri="{BB962C8B-B14F-4D97-AF65-F5344CB8AC3E}">
        <p14:creationId xmlns:p14="http://schemas.microsoft.com/office/powerpoint/2010/main" val="37040965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CAFAD7CB-B0CA-4DD4-8328-F73C955372EA}" type="slidenum">
              <a:rPr lang="en-US" sz="1200"/>
              <a:pPr/>
              <a:t>48</a:t>
            </a:fld>
            <a:endParaRPr lang="en-US" sz="1200" dirty="0"/>
          </a:p>
        </p:txBody>
      </p:sp>
      <p:sp>
        <p:nvSpPr>
          <p:cNvPr id="135171" name="Rectangle 2"/>
          <p:cNvSpPr>
            <a:spLocks noGrp="1" noRot="1" noChangeAspect="1" noChangeArrowheads="1" noTextEdit="1"/>
          </p:cNvSpPr>
          <p:nvPr>
            <p:ph type="sldImg"/>
          </p:nvPr>
        </p:nvSpPr>
        <p:spPr>
          <a:xfrm>
            <a:off x="1144588" y="685800"/>
            <a:ext cx="4568825" cy="3427413"/>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23016679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1EA70D0C-6DDF-4BC9-AAB1-679C57CF7138}" type="slidenum">
              <a:rPr lang="en-US" sz="1200"/>
              <a:pPr/>
              <a:t>49</a:t>
            </a:fld>
            <a:endParaRPr lang="en-US" sz="1200" dirty="0"/>
          </a:p>
        </p:txBody>
      </p:sp>
      <p:sp>
        <p:nvSpPr>
          <p:cNvPr id="136195" name="Rectangle 2"/>
          <p:cNvSpPr>
            <a:spLocks noGrp="1" noRot="1" noChangeAspect="1" noChangeArrowheads="1" noTextEdit="1"/>
          </p:cNvSpPr>
          <p:nvPr>
            <p:ph type="sldImg"/>
          </p:nvPr>
        </p:nvSpPr>
        <p:spPr>
          <a:xfrm>
            <a:off x="1144588" y="685800"/>
            <a:ext cx="4568825" cy="3427413"/>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748204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DACACBBA-B79B-48C1-B5DF-3A22D84F122E}" type="slidenum">
              <a:rPr lang="en-US" sz="1200"/>
              <a:pPr/>
              <a:t>5</a:t>
            </a:fld>
            <a:endParaRPr lang="en-US" sz="1200" dirty="0"/>
          </a:p>
        </p:txBody>
      </p:sp>
      <p:sp>
        <p:nvSpPr>
          <p:cNvPr id="109571" name="Rectangle 2"/>
          <p:cNvSpPr>
            <a:spLocks noGrp="1" noRot="1" noChangeAspect="1" noChangeArrowheads="1" noTextEdit="1"/>
          </p:cNvSpPr>
          <p:nvPr>
            <p:ph type="sldImg"/>
          </p:nvPr>
        </p:nvSpPr>
        <p:spPr>
          <a:xfrm>
            <a:off x="1144588" y="685800"/>
            <a:ext cx="4568825" cy="3427413"/>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s102d01</a:t>
            </a:r>
          </a:p>
        </p:txBody>
      </p:sp>
    </p:spTree>
    <p:extLst>
      <p:ext uri="{BB962C8B-B14F-4D97-AF65-F5344CB8AC3E}">
        <p14:creationId xmlns:p14="http://schemas.microsoft.com/office/powerpoint/2010/main" val="35447636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AC53F5D2-9FAC-4E78-AB79-BAC0FD06954F}" type="slidenum">
              <a:rPr lang="en-US" sz="1200"/>
              <a:pPr/>
              <a:t>50</a:t>
            </a:fld>
            <a:endParaRPr lang="en-US" sz="1200" dirty="0"/>
          </a:p>
        </p:txBody>
      </p:sp>
      <p:sp>
        <p:nvSpPr>
          <p:cNvPr id="137219" name="Rectangle 2"/>
          <p:cNvSpPr>
            <a:spLocks noGrp="1" noRot="1" noChangeAspect="1" noChangeArrowheads="1" noTextEdit="1"/>
          </p:cNvSpPr>
          <p:nvPr>
            <p:ph type="sldImg"/>
          </p:nvPr>
        </p:nvSpPr>
        <p:spPr>
          <a:xfrm>
            <a:off x="1144588" y="685800"/>
            <a:ext cx="4568825" cy="3427413"/>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42318234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51</a:t>
            </a:fld>
            <a:endParaRPr lang="en-US" dirty="0"/>
          </a:p>
        </p:txBody>
      </p:sp>
    </p:spTree>
    <p:extLst>
      <p:ext uri="{BB962C8B-B14F-4D97-AF65-F5344CB8AC3E}">
        <p14:creationId xmlns:p14="http://schemas.microsoft.com/office/powerpoint/2010/main" val="21669335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294C6470-C34F-4DB9-9961-C8A6D882CBCE}" type="slidenum">
              <a:rPr lang="en-US" sz="1200"/>
              <a:pPr/>
              <a:t>52</a:t>
            </a:fld>
            <a:endParaRPr lang="en-US" sz="1200" dirty="0"/>
          </a:p>
        </p:txBody>
      </p:sp>
      <p:sp>
        <p:nvSpPr>
          <p:cNvPr id="139267" name="Rectangle 2"/>
          <p:cNvSpPr>
            <a:spLocks noGrp="1" noRot="1" noChangeAspect="1" noChangeArrowheads="1" noTextEdit="1"/>
          </p:cNvSpPr>
          <p:nvPr>
            <p:ph type="sldImg"/>
          </p:nvPr>
        </p:nvSpPr>
        <p:spPr>
          <a:xfrm>
            <a:off x="1144588" y="685800"/>
            <a:ext cx="4568825" cy="3427413"/>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s102d08</a:t>
            </a:r>
          </a:p>
        </p:txBody>
      </p:sp>
    </p:spTree>
    <p:extLst>
      <p:ext uri="{BB962C8B-B14F-4D97-AF65-F5344CB8AC3E}">
        <p14:creationId xmlns:p14="http://schemas.microsoft.com/office/powerpoint/2010/main" val="2408679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294C6470-C34F-4DB9-9961-C8A6D882CBCE}" type="slidenum">
              <a:rPr lang="en-US" sz="1200"/>
              <a:pPr/>
              <a:t>53</a:t>
            </a:fld>
            <a:endParaRPr lang="en-US" sz="1200" dirty="0"/>
          </a:p>
        </p:txBody>
      </p:sp>
      <p:sp>
        <p:nvSpPr>
          <p:cNvPr id="139267" name="Rectangle 2"/>
          <p:cNvSpPr>
            <a:spLocks noGrp="1" noRot="1" noChangeAspect="1" noChangeArrowheads="1" noTextEdit="1"/>
          </p:cNvSpPr>
          <p:nvPr>
            <p:ph type="sldImg"/>
          </p:nvPr>
        </p:nvSpPr>
        <p:spPr>
          <a:xfrm>
            <a:off x="1144588" y="685800"/>
            <a:ext cx="4568825" cy="3427413"/>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s102d08</a:t>
            </a:r>
          </a:p>
        </p:txBody>
      </p:sp>
    </p:spTree>
    <p:extLst>
      <p:ext uri="{BB962C8B-B14F-4D97-AF65-F5344CB8AC3E}">
        <p14:creationId xmlns:p14="http://schemas.microsoft.com/office/powerpoint/2010/main" val="3902775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294C6470-C34F-4DB9-9961-C8A6D882CBCE}" type="slidenum">
              <a:rPr lang="en-US" sz="1200"/>
              <a:pPr/>
              <a:t>54</a:t>
            </a:fld>
            <a:endParaRPr lang="en-US" sz="1200" dirty="0"/>
          </a:p>
        </p:txBody>
      </p:sp>
      <p:sp>
        <p:nvSpPr>
          <p:cNvPr id="139267" name="Rectangle 2"/>
          <p:cNvSpPr>
            <a:spLocks noGrp="1" noRot="1" noChangeAspect="1" noChangeArrowheads="1" noTextEdit="1"/>
          </p:cNvSpPr>
          <p:nvPr>
            <p:ph type="sldImg"/>
          </p:nvPr>
        </p:nvSpPr>
        <p:spPr>
          <a:xfrm>
            <a:off x="1144588" y="685800"/>
            <a:ext cx="4568825" cy="3427413"/>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s102d08</a:t>
            </a:r>
          </a:p>
        </p:txBody>
      </p:sp>
    </p:spTree>
    <p:extLst>
      <p:ext uri="{BB962C8B-B14F-4D97-AF65-F5344CB8AC3E}">
        <p14:creationId xmlns:p14="http://schemas.microsoft.com/office/powerpoint/2010/main" val="7836797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628438B6-4153-41B7-A811-26D194249EDC}" type="slidenum">
              <a:rPr lang="en-US" sz="1200"/>
              <a:pPr/>
              <a:t>55</a:t>
            </a:fld>
            <a:endParaRPr lang="en-US" sz="1200" dirty="0"/>
          </a:p>
        </p:txBody>
      </p:sp>
      <p:sp>
        <p:nvSpPr>
          <p:cNvPr id="138243" name="Rectangle 2"/>
          <p:cNvSpPr>
            <a:spLocks noGrp="1" noRot="1" noChangeAspect="1" noChangeArrowheads="1" noTextEdit="1"/>
          </p:cNvSpPr>
          <p:nvPr>
            <p:ph type="sldImg"/>
          </p:nvPr>
        </p:nvSpPr>
        <p:spPr>
          <a:xfrm>
            <a:off x="1144588" y="685800"/>
            <a:ext cx="4568825" cy="3427413"/>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s102d08</a:t>
            </a:r>
          </a:p>
        </p:txBody>
      </p:sp>
    </p:spTree>
    <p:extLst>
      <p:ext uri="{BB962C8B-B14F-4D97-AF65-F5344CB8AC3E}">
        <p14:creationId xmlns:p14="http://schemas.microsoft.com/office/powerpoint/2010/main" val="39733701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1D5069F3-8314-4957-B935-3A153B17D774}" type="slidenum">
              <a:rPr lang="en-US" sz="1200"/>
              <a:pPr/>
              <a:t>56</a:t>
            </a:fld>
            <a:endParaRPr lang="en-US" sz="1200" dirty="0"/>
          </a:p>
        </p:txBody>
      </p:sp>
      <p:sp>
        <p:nvSpPr>
          <p:cNvPr id="140291" name="Rectangle 2"/>
          <p:cNvSpPr>
            <a:spLocks noGrp="1" noRot="1" noChangeAspect="1" noChangeArrowheads="1" noTextEdit="1"/>
          </p:cNvSpPr>
          <p:nvPr>
            <p:ph type="sldImg"/>
          </p:nvPr>
        </p:nvSpPr>
        <p:spPr>
          <a:xfrm>
            <a:off x="1144588" y="685800"/>
            <a:ext cx="4568825" cy="3427413"/>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38091808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57</a:t>
            </a:fld>
            <a:endParaRPr lang="en-US" dirty="0"/>
          </a:p>
        </p:txBody>
      </p:sp>
    </p:spTree>
    <p:extLst>
      <p:ext uri="{BB962C8B-B14F-4D97-AF65-F5344CB8AC3E}">
        <p14:creationId xmlns:p14="http://schemas.microsoft.com/office/powerpoint/2010/main" val="14180146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2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58</a:t>
            </a:fld>
            <a:endParaRPr lang="en-US" dirty="0"/>
          </a:p>
        </p:txBody>
      </p:sp>
    </p:spTree>
    <p:extLst>
      <p:ext uri="{BB962C8B-B14F-4D97-AF65-F5344CB8AC3E}">
        <p14:creationId xmlns:p14="http://schemas.microsoft.com/office/powerpoint/2010/main" val="32877597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59</a:t>
            </a:fld>
            <a:endParaRPr lang="en-US" dirty="0"/>
          </a:p>
        </p:txBody>
      </p:sp>
    </p:spTree>
    <p:extLst>
      <p:ext uri="{BB962C8B-B14F-4D97-AF65-F5344CB8AC3E}">
        <p14:creationId xmlns:p14="http://schemas.microsoft.com/office/powerpoint/2010/main" val="1357908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6</a:t>
            </a:fld>
            <a:endParaRPr lang="en-US" dirty="0"/>
          </a:p>
        </p:txBody>
      </p:sp>
    </p:spTree>
    <p:extLst>
      <p:ext uri="{BB962C8B-B14F-4D97-AF65-F5344CB8AC3E}">
        <p14:creationId xmlns:p14="http://schemas.microsoft.com/office/powerpoint/2010/main" val="21653571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60</a:t>
            </a:fld>
            <a:endParaRPr lang="en-US" dirty="0"/>
          </a:p>
        </p:txBody>
      </p:sp>
    </p:spTree>
    <p:extLst>
      <p:ext uri="{BB962C8B-B14F-4D97-AF65-F5344CB8AC3E}">
        <p14:creationId xmlns:p14="http://schemas.microsoft.com/office/powerpoint/2010/main" val="10531675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95E7BF7C-AF29-4FA9-BB81-9F47BFFDCB1F}" type="slidenum">
              <a:rPr lang="en-US" sz="1200"/>
              <a:pPr/>
              <a:t>61</a:t>
            </a:fld>
            <a:endParaRPr lang="en-US" sz="1200" dirty="0"/>
          </a:p>
        </p:txBody>
      </p:sp>
      <p:sp>
        <p:nvSpPr>
          <p:cNvPr id="142339" name="Rectangle 2"/>
          <p:cNvSpPr>
            <a:spLocks noGrp="1" noRot="1" noChangeAspect="1" noChangeArrowheads="1" noTextEdit="1"/>
          </p:cNvSpPr>
          <p:nvPr>
            <p:ph type="sldImg"/>
          </p:nvPr>
        </p:nvSpPr>
        <p:spPr>
          <a:xfrm>
            <a:off x="1144588" y="685800"/>
            <a:ext cx="4568825" cy="3427413"/>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s102d09</a:t>
            </a:r>
          </a:p>
        </p:txBody>
      </p:sp>
    </p:spTree>
    <p:extLst>
      <p:ext uri="{BB962C8B-B14F-4D97-AF65-F5344CB8AC3E}">
        <p14:creationId xmlns:p14="http://schemas.microsoft.com/office/powerpoint/2010/main" val="37868774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3D9C812F-E314-4B47-B6F6-1E9303F7AEE4}" type="slidenum">
              <a:rPr lang="en-US" sz="1200"/>
              <a:pPr/>
              <a:t>62</a:t>
            </a:fld>
            <a:endParaRPr lang="en-US" sz="1200" dirty="0"/>
          </a:p>
        </p:txBody>
      </p:sp>
      <p:sp>
        <p:nvSpPr>
          <p:cNvPr id="143363" name="Rectangle 2"/>
          <p:cNvSpPr>
            <a:spLocks noGrp="1" noRot="1" noChangeAspect="1" noChangeArrowheads="1" noTextEdit="1"/>
          </p:cNvSpPr>
          <p:nvPr>
            <p:ph type="sldImg"/>
          </p:nvPr>
        </p:nvSpPr>
        <p:spPr>
          <a:xfrm>
            <a:off x="1144588" y="685800"/>
            <a:ext cx="4568825" cy="3427413"/>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s102d09</a:t>
            </a:r>
          </a:p>
        </p:txBody>
      </p:sp>
    </p:spTree>
    <p:extLst>
      <p:ext uri="{BB962C8B-B14F-4D97-AF65-F5344CB8AC3E}">
        <p14:creationId xmlns:p14="http://schemas.microsoft.com/office/powerpoint/2010/main" val="9002011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12006193-22B4-4380-A81C-685193416C6E}" type="slidenum">
              <a:rPr lang="en-US" sz="1200"/>
              <a:pPr/>
              <a:t>63</a:t>
            </a:fld>
            <a:endParaRPr lang="en-US" sz="1200" dirty="0"/>
          </a:p>
        </p:txBody>
      </p:sp>
      <p:sp>
        <p:nvSpPr>
          <p:cNvPr id="144387" name="Rectangle 2"/>
          <p:cNvSpPr>
            <a:spLocks noGrp="1" noRot="1" noChangeAspect="1" noChangeArrowheads="1" noTextEdit="1"/>
          </p:cNvSpPr>
          <p:nvPr>
            <p:ph type="sldImg"/>
          </p:nvPr>
        </p:nvSpPr>
        <p:spPr>
          <a:xfrm>
            <a:off x="1144588" y="685800"/>
            <a:ext cx="4568825" cy="3427413"/>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s102d09</a:t>
            </a:r>
          </a:p>
        </p:txBody>
      </p:sp>
    </p:spTree>
    <p:extLst>
      <p:ext uri="{BB962C8B-B14F-4D97-AF65-F5344CB8AC3E}">
        <p14:creationId xmlns:p14="http://schemas.microsoft.com/office/powerpoint/2010/main" val="38505825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24CB372E-4148-4A41-8FB5-3F0961C108A0}" type="slidenum">
              <a:rPr lang="en-US" sz="1200"/>
              <a:pPr/>
              <a:t>64</a:t>
            </a:fld>
            <a:endParaRPr lang="en-US" sz="1200" dirty="0"/>
          </a:p>
        </p:txBody>
      </p:sp>
      <p:sp>
        <p:nvSpPr>
          <p:cNvPr id="145411" name="Rectangle 2"/>
          <p:cNvSpPr>
            <a:spLocks noGrp="1" noRot="1" noChangeAspect="1" noChangeArrowheads="1" noTextEdit="1"/>
          </p:cNvSpPr>
          <p:nvPr>
            <p:ph type="sldImg"/>
          </p:nvPr>
        </p:nvSpPr>
        <p:spPr>
          <a:xfrm>
            <a:off x="1144588" y="685800"/>
            <a:ext cx="4568825" cy="3427413"/>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29902658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65</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66</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2623494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2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67</a:t>
            </a:fld>
            <a:endParaRPr lang="en-US" dirty="0"/>
          </a:p>
        </p:txBody>
      </p:sp>
    </p:spTree>
    <p:extLst>
      <p:ext uri="{BB962C8B-B14F-4D97-AF65-F5344CB8AC3E}">
        <p14:creationId xmlns:p14="http://schemas.microsoft.com/office/powerpoint/2010/main" val="21127868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xfrm>
            <a:off x="1144588" y="685800"/>
            <a:ext cx="4568825" cy="3427413"/>
          </a:xfrm>
          <a:ln/>
        </p:spPr>
      </p:sp>
      <p:sp>
        <p:nvSpPr>
          <p:cNvPr id="149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s102d12</a:t>
            </a:r>
          </a:p>
        </p:txBody>
      </p:sp>
      <p:sp>
        <p:nvSpPr>
          <p:cNvPr id="149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49BA0022-D618-46DF-9D70-BF7D6C88CC16}" type="slidenum">
              <a:rPr lang="en-US" sz="1200"/>
              <a:pPr/>
              <a:t>68</a:t>
            </a:fld>
            <a:endParaRPr lang="en-US" sz="1200" dirty="0"/>
          </a:p>
        </p:txBody>
      </p:sp>
    </p:spTree>
    <p:extLst>
      <p:ext uri="{BB962C8B-B14F-4D97-AF65-F5344CB8AC3E}">
        <p14:creationId xmlns:p14="http://schemas.microsoft.com/office/powerpoint/2010/main" val="244337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69</a:t>
            </a:fld>
            <a:endParaRPr lang="en-US" dirty="0"/>
          </a:p>
        </p:txBody>
      </p:sp>
    </p:spTree>
    <p:extLst>
      <p:ext uri="{BB962C8B-B14F-4D97-AF65-F5344CB8AC3E}">
        <p14:creationId xmlns:p14="http://schemas.microsoft.com/office/powerpoint/2010/main" val="1916150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DACACBBA-B79B-48C1-B5DF-3A22D84F122E}" type="slidenum">
              <a:rPr lang="en-US" sz="1200"/>
              <a:pPr/>
              <a:t>7</a:t>
            </a:fld>
            <a:endParaRPr lang="en-US" sz="1200" dirty="0"/>
          </a:p>
        </p:txBody>
      </p:sp>
      <p:sp>
        <p:nvSpPr>
          <p:cNvPr id="109571" name="Rectangle 2"/>
          <p:cNvSpPr>
            <a:spLocks noGrp="1" noRot="1" noChangeAspect="1" noChangeArrowheads="1" noTextEdit="1"/>
          </p:cNvSpPr>
          <p:nvPr>
            <p:ph type="sldImg"/>
          </p:nvPr>
        </p:nvSpPr>
        <p:spPr>
          <a:xfrm>
            <a:off x="1144588" y="685800"/>
            <a:ext cx="4568825" cy="3427413"/>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s102d01</a:t>
            </a:r>
          </a:p>
        </p:txBody>
      </p:sp>
    </p:spTree>
    <p:extLst>
      <p:ext uri="{BB962C8B-B14F-4D97-AF65-F5344CB8AC3E}">
        <p14:creationId xmlns:p14="http://schemas.microsoft.com/office/powerpoint/2010/main" val="31733412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70</a:t>
            </a:fld>
            <a:endParaRPr lang="en-US" dirty="0"/>
          </a:p>
        </p:txBody>
      </p:sp>
    </p:spTree>
    <p:extLst>
      <p:ext uri="{BB962C8B-B14F-4D97-AF65-F5344CB8AC3E}">
        <p14:creationId xmlns:p14="http://schemas.microsoft.com/office/powerpoint/2010/main" val="8848940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71</a:t>
            </a:fld>
            <a:endParaRPr lang="en-US" sz="1200" dirty="0">
              <a:solidFill>
                <a:prstClr val="black"/>
              </a:solidFill>
            </a:endParaRPr>
          </a:p>
        </p:txBody>
      </p:sp>
    </p:spTree>
    <p:extLst>
      <p:ext uri="{BB962C8B-B14F-4D97-AF65-F5344CB8AC3E}">
        <p14:creationId xmlns:p14="http://schemas.microsoft.com/office/powerpoint/2010/main" val="32724210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143000" y="685800"/>
            <a:ext cx="4572000" cy="3430588"/>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72</a:t>
            </a:fld>
            <a:endParaRPr lang="en-US" sz="1200" dirty="0"/>
          </a:p>
        </p:txBody>
      </p:sp>
    </p:spTree>
    <p:extLst>
      <p:ext uri="{BB962C8B-B14F-4D97-AF65-F5344CB8AC3E}">
        <p14:creationId xmlns:p14="http://schemas.microsoft.com/office/powerpoint/2010/main" val="69935010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73</a:t>
            </a:fld>
            <a:endParaRPr lang="en-US" dirty="0"/>
          </a:p>
        </p:txBody>
      </p:sp>
    </p:spTree>
    <p:extLst>
      <p:ext uri="{BB962C8B-B14F-4D97-AF65-F5344CB8AC3E}">
        <p14:creationId xmlns:p14="http://schemas.microsoft.com/office/powerpoint/2010/main" val="20768378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B242599D-1AAC-4DCE-BB0F-B1624F699F21}" type="slidenum">
              <a:rPr lang="en-US" sz="1200"/>
              <a:pPr/>
              <a:t>74</a:t>
            </a:fld>
            <a:endParaRPr lang="en-US" sz="1200" dirty="0"/>
          </a:p>
        </p:txBody>
      </p:sp>
      <p:sp>
        <p:nvSpPr>
          <p:cNvPr id="151555" name="Rectangle 2"/>
          <p:cNvSpPr>
            <a:spLocks noGrp="1" noRot="1" noChangeAspect="1" noChangeArrowheads="1" noTextEdit="1"/>
          </p:cNvSpPr>
          <p:nvPr>
            <p:ph type="sldImg"/>
          </p:nvPr>
        </p:nvSpPr>
        <p:spPr>
          <a:xfrm>
            <a:off x="1144588" y="685800"/>
            <a:ext cx="4568825" cy="3427413"/>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s102d12</a:t>
            </a:r>
          </a:p>
        </p:txBody>
      </p:sp>
    </p:spTree>
    <p:extLst>
      <p:ext uri="{BB962C8B-B14F-4D97-AF65-F5344CB8AC3E}">
        <p14:creationId xmlns:p14="http://schemas.microsoft.com/office/powerpoint/2010/main" val="161610307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B242599D-1AAC-4DCE-BB0F-B1624F699F21}" type="slidenum">
              <a:rPr lang="en-US" sz="1200"/>
              <a:pPr/>
              <a:t>75</a:t>
            </a:fld>
            <a:endParaRPr lang="en-US" sz="1200" dirty="0"/>
          </a:p>
        </p:txBody>
      </p:sp>
      <p:sp>
        <p:nvSpPr>
          <p:cNvPr id="151555" name="Rectangle 2"/>
          <p:cNvSpPr>
            <a:spLocks noGrp="1" noRot="1" noChangeAspect="1" noChangeArrowheads="1" noTextEdit="1"/>
          </p:cNvSpPr>
          <p:nvPr>
            <p:ph type="sldImg"/>
          </p:nvPr>
        </p:nvSpPr>
        <p:spPr>
          <a:xfrm>
            <a:off x="1144588" y="685800"/>
            <a:ext cx="4568825" cy="3427413"/>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s102d12</a:t>
            </a:r>
          </a:p>
        </p:txBody>
      </p:sp>
    </p:spTree>
    <p:extLst>
      <p:ext uri="{BB962C8B-B14F-4D97-AF65-F5344CB8AC3E}">
        <p14:creationId xmlns:p14="http://schemas.microsoft.com/office/powerpoint/2010/main" val="32898761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F6D87950-C7ED-400F-8756-994B0E535D37}" type="slidenum">
              <a:rPr lang="en-US" sz="1200"/>
              <a:pPr/>
              <a:t>76</a:t>
            </a:fld>
            <a:endParaRPr lang="en-US" sz="1200" dirty="0"/>
          </a:p>
        </p:txBody>
      </p:sp>
      <p:sp>
        <p:nvSpPr>
          <p:cNvPr id="153603" name="Rectangle 2"/>
          <p:cNvSpPr>
            <a:spLocks noGrp="1" noRot="1" noChangeAspect="1" noChangeArrowheads="1" noTextEdit="1"/>
          </p:cNvSpPr>
          <p:nvPr>
            <p:ph type="sldImg"/>
          </p:nvPr>
        </p:nvSpPr>
        <p:spPr>
          <a:xfrm>
            <a:off x="1144588" y="685800"/>
            <a:ext cx="4568825" cy="3427413"/>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s102d14</a:t>
            </a:r>
          </a:p>
        </p:txBody>
      </p:sp>
    </p:spTree>
    <p:extLst>
      <p:ext uri="{BB962C8B-B14F-4D97-AF65-F5344CB8AC3E}">
        <p14:creationId xmlns:p14="http://schemas.microsoft.com/office/powerpoint/2010/main" val="6841111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D644DBBD-CE83-4E69-9BFB-AEF26435DDF1}" type="slidenum">
              <a:rPr lang="en-US" sz="1200"/>
              <a:pPr/>
              <a:t>77</a:t>
            </a:fld>
            <a:endParaRPr lang="en-US" sz="1200" dirty="0"/>
          </a:p>
        </p:txBody>
      </p:sp>
      <p:sp>
        <p:nvSpPr>
          <p:cNvPr id="154627" name="Rectangle 2"/>
          <p:cNvSpPr>
            <a:spLocks noGrp="1" noRot="1" noChangeAspect="1" noChangeArrowheads="1" noTextEdit="1"/>
          </p:cNvSpPr>
          <p:nvPr>
            <p:ph type="sldImg"/>
          </p:nvPr>
        </p:nvSpPr>
        <p:spPr>
          <a:xfrm>
            <a:off x="1144588" y="685800"/>
            <a:ext cx="4568825" cy="3427413"/>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2223559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B3B2D6AE-70DA-4AF0-8CD8-DC76D907FCE1}" type="slidenum">
              <a:rPr lang="en-US" sz="1200"/>
              <a:pPr/>
              <a:t>78</a:t>
            </a:fld>
            <a:endParaRPr lang="en-US" sz="1200" dirty="0"/>
          </a:p>
        </p:txBody>
      </p:sp>
      <p:sp>
        <p:nvSpPr>
          <p:cNvPr id="156675" name="Rectangle 2"/>
          <p:cNvSpPr>
            <a:spLocks noGrp="1" noRot="1" noChangeAspect="1" noChangeArrowheads="1" noTextEdit="1"/>
          </p:cNvSpPr>
          <p:nvPr>
            <p:ph type="sldImg"/>
          </p:nvPr>
        </p:nvSpPr>
        <p:spPr>
          <a:xfrm>
            <a:off x="1144588" y="685800"/>
            <a:ext cx="4568825" cy="3427413"/>
          </a:xfrm>
          <a:ln/>
        </p:spPr>
      </p:sp>
      <p:sp>
        <p:nvSpPr>
          <p:cNvPr id="156676" name="Rectangle 3"/>
          <p:cNvSpPr>
            <a:spLocks noGrp="1" noChangeArrowheads="1"/>
          </p:cNvSpPr>
          <p:nvPr>
            <p:ph type="body" idx="1"/>
          </p:nvPr>
        </p:nvSpPr>
        <p:spPr>
          <a:xfrm>
            <a:off x="935144" y="4387452"/>
            <a:ext cx="5140112" cy="4155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Type answer here</a:t>
            </a:r>
          </a:p>
          <a:p>
            <a:pPr eaLnBrk="1" hangingPunct="1"/>
            <a:endParaRPr lang="en-US" dirty="0">
              <a:latin typeface="Times New Roman" pitchFamily="18" charset="0"/>
            </a:endParaRPr>
          </a:p>
        </p:txBody>
      </p:sp>
    </p:spTree>
    <p:extLst>
      <p:ext uri="{BB962C8B-B14F-4D97-AF65-F5344CB8AC3E}">
        <p14:creationId xmlns:p14="http://schemas.microsoft.com/office/powerpoint/2010/main" val="39276377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B3B2D6AE-70DA-4AF0-8CD8-DC76D907FCE1}" type="slidenum">
              <a:rPr lang="en-US" sz="1200"/>
              <a:pPr/>
              <a:t>79</a:t>
            </a:fld>
            <a:endParaRPr lang="en-US" sz="1200" dirty="0"/>
          </a:p>
        </p:txBody>
      </p:sp>
      <p:sp>
        <p:nvSpPr>
          <p:cNvPr id="156675" name="Rectangle 2"/>
          <p:cNvSpPr>
            <a:spLocks noGrp="1" noRot="1" noChangeAspect="1" noChangeArrowheads="1" noTextEdit="1"/>
          </p:cNvSpPr>
          <p:nvPr>
            <p:ph type="sldImg"/>
          </p:nvPr>
        </p:nvSpPr>
        <p:spPr>
          <a:xfrm>
            <a:off x="1144588" y="685800"/>
            <a:ext cx="4568825" cy="3427413"/>
          </a:xfrm>
          <a:ln/>
        </p:spPr>
      </p:sp>
      <p:sp>
        <p:nvSpPr>
          <p:cNvPr id="156676" name="Rectangle 3"/>
          <p:cNvSpPr>
            <a:spLocks noGrp="1" noChangeArrowheads="1"/>
          </p:cNvSpPr>
          <p:nvPr>
            <p:ph type="body" idx="1"/>
          </p:nvPr>
        </p:nvSpPr>
        <p:spPr>
          <a:xfrm>
            <a:off x="935144" y="4387452"/>
            <a:ext cx="5140112" cy="4155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Type answer here</a:t>
            </a:r>
          </a:p>
          <a:p>
            <a:pPr eaLnBrk="1" hangingPunct="1"/>
            <a:endParaRPr lang="en-US" dirty="0">
              <a:latin typeface="Times New Roman" pitchFamily="18" charset="0"/>
            </a:endParaRPr>
          </a:p>
        </p:txBody>
      </p:sp>
    </p:spTree>
    <p:extLst>
      <p:ext uri="{BB962C8B-B14F-4D97-AF65-F5344CB8AC3E}">
        <p14:creationId xmlns:p14="http://schemas.microsoft.com/office/powerpoint/2010/main" val="4185958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7413"/>
          </a:xfrm>
        </p:spPr>
      </p:sp>
      <p:sp>
        <p:nvSpPr>
          <p:cNvPr id="3" name="Notes Placeholder 2"/>
          <p:cNvSpPr>
            <a:spLocks noGrp="1"/>
          </p:cNvSpPr>
          <p:nvPr>
            <p:ph type="body" idx="1"/>
          </p:nvPr>
        </p:nvSpPr>
        <p:spPr/>
        <p:txBody>
          <a:bodyPr/>
          <a:lstStyle/>
          <a:p>
            <a:r>
              <a:rPr lang="en-US" dirty="0"/>
              <a:t>s102d01</a:t>
            </a:r>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8</a:t>
            </a:fld>
            <a:endParaRPr lang="en-US" dirty="0"/>
          </a:p>
        </p:txBody>
      </p:sp>
    </p:spTree>
    <p:extLst>
      <p:ext uri="{BB962C8B-B14F-4D97-AF65-F5344CB8AC3E}">
        <p14:creationId xmlns:p14="http://schemas.microsoft.com/office/powerpoint/2010/main" val="28251009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2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80</a:t>
            </a:fld>
            <a:endParaRPr lang="en-US" dirty="0"/>
          </a:p>
        </p:txBody>
      </p:sp>
    </p:spTree>
    <p:extLst>
      <p:ext uri="{BB962C8B-B14F-4D97-AF65-F5344CB8AC3E}">
        <p14:creationId xmlns:p14="http://schemas.microsoft.com/office/powerpoint/2010/main" val="17271643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31DFD0BF-569A-4157-B5F8-03EEA9F54669}" type="slidenum">
              <a:rPr lang="en-US" sz="1200"/>
              <a:pPr/>
              <a:t>81</a:t>
            </a:fld>
            <a:endParaRPr lang="en-US" sz="1200" dirty="0"/>
          </a:p>
        </p:txBody>
      </p:sp>
      <p:sp>
        <p:nvSpPr>
          <p:cNvPr id="157699" name="Rectangle 2"/>
          <p:cNvSpPr>
            <a:spLocks noGrp="1" noRot="1" noChangeAspect="1" noChangeArrowheads="1" noTextEdit="1"/>
          </p:cNvSpPr>
          <p:nvPr>
            <p:ph type="sldImg"/>
          </p:nvPr>
        </p:nvSpPr>
        <p:spPr>
          <a:xfrm>
            <a:off x="1144588" y="685800"/>
            <a:ext cx="4568825" cy="3427413"/>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s102d15</a:t>
            </a:r>
          </a:p>
        </p:txBody>
      </p:sp>
    </p:spTree>
    <p:extLst>
      <p:ext uri="{BB962C8B-B14F-4D97-AF65-F5344CB8AC3E}">
        <p14:creationId xmlns:p14="http://schemas.microsoft.com/office/powerpoint/2010/main" val="272039306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7818223F-35F1-4F82-B624-F2A81AE55A27}" type="slidenum">
              <a:rPr lang="en-US" sz="1200"/>
              <a:pPr/>
              <a:t>82</a:t>
            </a:fld>
            <a:endParaRPr lang="en-US" sz="1200" dirty="0"/>
          </a:p>
        </p:txBody>
      </p:sp>
      <p:sp>
        <p:nvSpPr>
          <p:cNvPr id="158723" name="Rectangle 2"/>
          <p:cNvSpPr>
            <a:spLocks noGrp="1" noRot="1" noChangeAspect="1" noChangeArrowheads="1" noTextEdit="1"/>
          </p:cNvSpPr>
          <p:nvPr>
            <p:ph type="sldImg"/>
          </p:nvPr>
        </p:nvSpPr>
        <p:spPr>
          <a:xfrm>
            <a:off x="1144588" y="685800"/>
            <a:ext cx="4568825" cy="3427413"/>
          </a:xfrm>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42556732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83</a:t>
            </a:fld>
            <a:endParaRPr lang="en-US" dirty="0"/>
          </a:p>
        </p:txBody>
      </p:sp>
    </p:spTree>
    <p:extLst>
      <p:ext uri="{BB962C8B-B14F-4D97-AF65-F5344CB8AC3E}">
        <p14:creationId xmlns:p14="http://schemas.microsoft.com/office/powerpoint/2010/main" val="113886388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84</a:t>
            </a:fld>
            <a:endParaRPr lang="en-US" dirty="0"/>
          </a:p>
        </p:txBody>
      </p:sp>
    </p:spTree>
    <p:extLst>
      <p:ext uri="{BB962C8B-B14F-4D97-AF65-F5344CB8AC3E}">
        <p14:creationId xmlns:p14="http://schemas.microsoft.com/office/powerpoint/2010/main" val="119787011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85</a:t>
            </a:fld>
            <a:endParaRPr lang="en-US" dirty="0"/>
          </a:p>
        </p:txBody>
      </p:sp>
    </p:spTree>
    <p:extLst>
      <p:ext uri="{BB962C8B-B14F-4D97-AF65-F5344CB8AC3E}">
        <p14:creationId xmlns:p14="http://schemas.microsoft.com/office/powerpoint/2010/main" val="139273226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86</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87</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26287824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2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88</a:t>
            </a:fld>
            <a:endParaRPr lang="en-US" dirty="0"/>
          </a:p>
        </p:txBody>
      </p:sp>
    </p:spTree>
    <p:extLst>
      <p:ext uri="{BB962C8B-B14F-4D97-AF65-F5344CB8AC3E}">
        <p14:creationId xmlns:p14="http://schemas.microsoft.com/office/powerpoint/2010/main" val="392062684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A199D4FE-86EB-4C1B-84F1-E5CA52CDAEF1}" type="slidenum">
              <a:rPr lang="en-US" sz="1200"/>
              <a:pPr/>
              <a:t>89</a:t>
            </a:fld>
            <a:endParaRPr lang="en-US" sz="1200" dirty="0"/>
          </a:p>
        </p:txBody>
      </p:sp>
      <p:sp>
        <p:nvSpPr>
          <p:cNvPr id="167939" name="Rectangle 2"/>
          <p:cNvSpPr>
            <a:spLocks noGrp="1" noRot="1" noChangeAspect="1" noChangeArrowheads="1" noTextEdit="1"/>
          </p:cNvSpPr>
          <p:nvPr>
            <p:ph type="sldImg"/>
          </p:nvPr>
        </p:nvSpPr>
        <p:spPr>
          <a:xfrm>
            <a:off x="1144588" y="685800"/>
            <a:ext cx="4568825" cy="3427413"/>
          </a:xfrm>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s102d15</a:t>
            </a:r>
          </a:p>
        </p:txBody>
      </p:sp>
    </p:spTree>
    <p:extLst>
      <p:ext uri="{BB962C8B-B14F-4D97-AF65-F5344CB8AC3E}">
        <p14:creationId xmlns:p14="http://schemas.microsoft.com/office/powerpoint/2010/main" val="2256537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7413"/>
          </a:xfrm>
        </p:spPr>
      </p:sp>
      <p:sp>
        <p:nvSpPr>
          <p:cNvPr id="3" name="Notes Placeholder 2"/>
          <p:cNvSpPr>
            <a:spLocks noGrp="1"/>
          </p:cNvSpPr>
          <p:nvPr>
            <p:ph type="body" idx="1"/>
          </p:nvPr>
        </p:nvSpPr>
        <p:spPr/>
        <p:txBody>
          <a:bodyPr/>
          <a:lstStyle/>
          <a:p>
            <a:r>
              <a:rPr lang="en-US" dirty="0"/>
              <a:t>s102d01</a:t>
            </a:r>
          </a:p>
        </p:txBody>
      </p:sp>
      <p:sp>
        <p:nvSpPr>
          <p:cNvPr id="4" name="Slide Number Placeholder 3"/>
          <p:cNvSpPr>
            <a:spLocks noGrp="1"/>
          </p:cNvSpPr>
          <p:nvPr>
            <p:ph type="sldNum" sz="quarter" idx="10"/>
          </p:nvPr>
        </p:nvSpPr>
        <p:spPr/>
        <p:txBody>
          <a:bodyPr/>
          <a:lstStyle/>
          <a:p>
            <a:pPr>
              <a:defRPr/>
            </a:pPr>
            <a:fld id="{67B7DA75-D15E-4A7F-9F0C-9797C45BCCCE}" type="slidenum">
              <a:rPr lang="en-US" smtClean="0"/>
              <a:pPr>
                <a:defRPr/>
              </a:pPr>
              <a:t>9</a:t>
            </a:fld>
            <a:endParaRPr lang="en-US" dirty="0"/>
          </a:p>
        </p:txBody>
      </p:sp>
    </p:spTree>
    <p:extLst>
      <p:ext uri="{BB962C8B-B14F-4D97-AF65-F5344CB8AC3E}">
        <p14:creationId xmlns:p14="http://schemas.microsoft.com/office/powerpoint/2010/main" val="282510094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D07ABDC1-9DA6-4BF9-AD1B-0CE27278F218}" type="slidenum">
              <a:rPr lang="en-US" sz="1200"/>
              <a:pPr/>
              <a:t>90</a:t>
            </a:fld>
            <a:endParaRPr lang="en-US" sz="1200" dirty="0"/>
          </a:p>
        </p:txBody>
      </p:sp>
      <p:sp>
        <p:nvSpPr>
          <p:cNvPr id="168963" name="Rectangle 2"/>
          <p:cNvSpPr>
            <a:spLocks noGrp="1" noRot="1" noChangeAspect="1" noChangeArrowheads="1" noTextEdit="1"/>
          </p:cNvSpPr>
          <p:nvPr>
            <p:ph type="sldImg"/>
          </p:nvPr>
        </p:nvSpPr>
        <p:spPr>
          <a:xfrm>
            <a:off x="1144588" y="685800"/>
            <a:ext cx="4568825" cy="3427413"/>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s102d15</a:t>
            </a:r>
          </a:p>
        </p:txBody>
      </p:sp>
    </p:spTree>
    <p:extLst>
      <p:ext uri="{BB962C8B-B14F-4D97-AF65-F5344CB8AC3E}">
        <p14:creationId xmlns:p14="http://schemas.microsoft.com/office/powerpoint/2010/main" val="202520041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33B3F398-90D3-4ABE-A9CD-D8A0563775D1}" type="slidenum">
              <a:rPr lang="en-US" sz="1200"/>
              <a:pPr/>
              <a:t>91</a:t>
            </a:fld>
            <a:endParaRPr lang="en-US" sz="1200" dirty="0"/>
          </a:p>
        </p:txBody>
      </p:sp>
      <p:sp>
        <p:nvSpPr>
          <p:cNvPr id="169987" name="Rectangle 2"/>
          <p:cNvSpPr>
            <a:spLocks noGrp="1" noRot="1" noChangeAspect="1" noChangeArrowheads="1" noTextEdit="1"/>
          </p:cNvSpPr>
          <p:nvPr>
            <p:ph type="sldImg"/>
          </p:nvPr>
        </p:nvSpPr>
        <p:spPr>
          <a:xfrm>
            <a:off x="1144588" y="685800"/>
            <a:ext cx="4568825" cy="3427413"/>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s102d18</a:t>
            </a:r>
          </a:p>
        </p:txBody>
      </p:sp>
    </p:spTree>
    <p:extLst>
      <p:ext uri="{BB962C8B-B14F-4D97-AF65-F5344CB8AC3E}">
        <p14:creationId xmlns:p14="http://schemas.microsoft.com/office/powerpoint/2010/main" val="703165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EB2D0E58-CA00-4607-9605-BD9B4A2738FE}" type="slidenum">
              <a:rPr lang="en-US" sz="1200"/>
              <a:pPr/>
              <a:t>92</a:t>
            </a:fld>
            <a:endParaRPr lang="en-US" sz="1200" dirty="0"/>
          </a:p>
        </p:txBody>
      </p:sp>
      <p:sp>
        <p:nvSpPr>
          <p:cNvPr id="171011" name="Rectangle 2"/>
          <p:cNvSpPr>
            <a:spLocks noGrp="1" noRot="1" noChangeAspect="1" noChangeArrowheads="1" noTextEdit="1"/>
          </p:cNvSpPr>
          <p:nvPr>
            <p:ph type="sldImg"/>
          </p:nvPr>
        </p:nvSpPr>
        <p:spPr>
          <a:xfrm>
            <a:off x="1144588" y="685800"/>
            <a:ext cx="4568825" cy="3427413"/>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35177150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B91654FF-52EA-4307-8C83-34E1362DF5A2}" type="slidenum">
              <a:rPr lang="en-US" sz="1200"/>
              <a:pPr/>
              <a:t>93</a:t>
            </a:fld>
            <a:endParaRPr lang="en-US" sz="1200" dirty="0"/>
          </a:p>
        </p:txBody>
      </p:sp>
      <p:sp>
        <p:nvSpPr>
          <p:cNvPr id="172035" name="Rectangle 2"/>
          <p:cNvSpPr>
            <a:spLocks noGrp="1" noRot="1" noChangeAspect="1" noChangeArrowheads="1" noTextEdit="1"/>
          </p:cNvSpPr>
          <p:nvPr>
            <p:ph type="sldImg"/>
          </p:nvPr>
        </p:nvSpPr>
        <p:spPr>
          <a:xfrm>
            <a:off x="1144588" y="685800"/>
            <a:ext cx="4568825" cy="3427413"/>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s102d15</a:t>
            </a:r>
          </a:p>
        </p:txBody>
      </p:sp>
    </p:spTree>
    <p:extLst>
      <p:ext uri="{BB962C8B-B14F-4D97-AF65-F5344CB8AC3E}">
        <p14:creationId xmlns:p14="http://schemas.microsoft.com/office/powerpoint/2010/main" val="309100675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78AE5D4F-B92B-488C-AF15-8F34980FF0C9}" type="slidenum">
              <a:rPr lang="en-US" sz="1200"/>
              <a:pPr/>
              <a:t>94</a:t>
            </a:fld>
            <a:endParaRPr lang="en-US" sz="1200" dirty="0"/>
          </a:p>
        </p:txBody>
      </p:sp>
      <p:sp>
        <p:nvSpPr>
          <p:cNvPr id="173059" name="Rectangle 2"/>
          <p:cNvSpPr>
            <a:spLocks noGrp="1" noRot="1" noChangeAspect="1" noChangeArrowheads="1" noTextEdit="1"/>
          </p:cNvSpPr>
          <p:nvPr>
            <p:ph type="sldImg"/>
          </p:nvPr>
        </p:nvSpPr>
        <p:spPr>
          <a:xfrm>
            <a:off x="1144588" y="685800"/>
            <a:ext cx="4568825" cy="3427413"/>
          </a:xfrm>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30044509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95</a:t>
            </a:fld>
            <a:endParaRPr lang="en-US" sz="1200" dirty="0">
              <a:solidFill>
                <a:prstClr val="black"/>
              </a:solidFill>
            </a:endParaRPr>
          </a:p>
        </p:txBody>
      </p:sp>
    </p:spTree>
    <p:extLst>
      <p:ext uri="{BB962C8B-B14F-4D97-AF65-F5344CB8AC3E}">
        <p14:creationId xmlns:p14="http://schemas.microsoft.com/office/powerpoint/2010/main" val="13499767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4243" indent="-290093" eaLnBrk="0" hangingPunct="0">
              <a:defRPr sz="2400">
                <a:solidFill>
                  <a:schemeClr val="tx1"/>
                </a:solidFill>
                <a:latin typeface="Times New Roman" pitchFamily="18" charset="0"/>
              </a:defRPr>
            </a:lvl2pPr>
            <a:lvl3pPr marL="1160374" indent="-232075" eaLnBrk="0" hangingPunct="0">
              <a:defRPr sz="2400">
                <a:solidFill>
                  <a:schemeClr val="tx1"/>
                </a:solidFill>
                <a:latin typeface="Times New Roman" pitchFamily="18" charset="0"/>
              </a:defRPr>
            </a:lvl3pPr>
            <a:lvl4pPr marL="1624523" indent="-232075" eaLnBrk="0" hangingPunct="0">
              <a:defRPr sz="2400">
                <a:solidFill>
                  <a:schemeClr val="tx1"/>
                </a:solidFill>
                <a:latin typeface="Times New Roman" pitchFamily="18" charset="0"/>
              </a:defRPr>
            </a:lvl4pPr>
            <a:lvl5pPr marL="2088672" indent="-232075" eaLnBrk="0" hangingPunct="0">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8EA4B456-A5FD-4A4D-8903-FA419A4D2D2B}" type="slidenum">
              <a:rPr lang="en-US" sz="1200">
                <a:solidFill>
                  <a:prstClr val="black"/>
                </a:solidFill>
              </a:rPr>
              <a:pPr/>
              <a:t>96</a:t>
            </a:fld>
            <a:endParaRPr lang="en-US" sz="120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Would like a review of the exercises?</a:t>
            </a:r>
          </a:p>
          <a:p>
            <a:r>
              <a:rPr lang="en-US" dirty="0"/>
              <a:t>Please answer with your Yes or No seat indicator.</a:t>
            </a:r>
          </a:p>
          <a:p>
            <a:endParaRPr lang="en-US" dirty="0"/>
          </a:p>
        </p:txBody>
      </p:sp>
    </p:spTree>
    <p:extLst>
      <p:ext uri="{BB962C8B-B14F-4D97-AF65-F5344CB8AC3E}">
        <p14:creationId xmlns:p14="http://schemas.microsoft.com/office/powerpoint/2010/main" val="219909310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B53409B5-4131-4E52-A2AE-3347EFB9CF38}" type="slidenum">
              <a:rPr lang="en-US" sz="1200"/>
              <a:pPr/>
              <a:t>97</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A</a:t>
            </a:r>
          </a:p>
          <a:p>
            <a:r>
              <a:rPr lang="en-US" dirty="0"/>
              <a:t>The SELECT clause is written incorrectly. The columns that appear in the SELECT clause list must be separated by commas, not spaces.</a:t>
            </a:r>
          </a:p>
          <a:p>
            <a:endParaRPr lang="en-US" dirty="0"/>
          </a:p>
        </p:txBody>
      </p:sp>
    </p:spTree>
    <p:extLst>
      <p:ext uri="{BB962C8B-B14F-4D97-AF65-F5344CB8AC3E}">
        <p14:creationId xmlns:p14="http://schemas.microsoft.com/office/powerpoint/2010/main" val="105040042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0AD2B145-DA69-4B93-8AF9-EA0F51722611}" type="slidenum">
              <a:rPr lang="en-US" sz="1200"/>
              <a:pPr/>
              <a:t>98</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B</a:t>
            </a:r>
          </a:p>
          <a:p>
            <a:r>
              <a:rPr lang="en-US" dirty="0"/>
              <a:t>In a query's output, the columns appear in the order in which they are listed in the SELECT clause. Columns that are listed in other clauses, but not the SELECT clause, do not appear in output.</a:t>
            </a:r>
          </a:p>
          <a:p>
            <a:endParaRPr lang="en-US" dirty="0"/>
          </a:p>
          <a:p>
            <a:endParaRPr lang="en-US" dirty="0"/>
          </a:p>
        </p:txBody>
      </p:sp>
    </p:spTree>
    <p:extLst>
      <p:ext uri="{BB962C8B-B14F-4D97-AF65-F5344CB8AC3E}">
        <p14:creationId xmlns:p14="http://schemas.microsoft.com/office/powerpoint/2010/main" val="336130378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4243" indent="-290093">
              <a:defRPr sz="2400">
                <a:solidFill>
                  <a:schemeClr val="tx1"/>
                </a:solidFill>
                <a:latin typeface="Times New Roman" pitchFamily="18" charset="0"/>
              </a:defRPr>
            </a:lvl2pPr>
            <a:lvl3pPr marL="1160374" indent="-232075">
              <a:defRPr sz="2400">
                <a:solidFill>
                  <a:schemeClr val="tx1"/>
                </a:solidFill>
                <a:latin typeface="Times New Roman" pitchFamily="18" charset="0"/>
              </a:defRPr>
            </a:lvl3pPr>
            <a:lvl4pPr marL="1624523" indent="-232075">
              <a:defRPr sz="2400">
                <a:solidFill>
                  <a:schemeClr val="tx1"/>
                </a:solidFill>
                <a:latin typeface="Times New Roman" pitchFamily="18" charset="0"/>
              </a:defRPr>
            </a:lvl4pPr>
            <a:lvl5pPr marL="2088672" indent="-232075">
              <a:defRPr sz="2400">
                <a:solidFill>
                  <a:schemeClr val="tx1"/>
                </a:solidFill>
                <a:latin typeface="Times New Roman" pitchFamily="18" charset="0"/>
              </a:defRPr>
            </a:lvl5pPr>
            <a:lvl6pPr marL="2552822" indent="-232075" eaLnBrk="0" fontAlgn="base" hangingPunct="0">
              <a:spcBef>
                <a:spcPct val="0"/>
              </a:spcBef>
              <a:spcAft>
                <a:spcPct val="0"/>
              </a:spcAft>
              <a:defRPr sz="2400">
                <a:solidFill>
                  <a:schemeClr val="tx1"/>
                </a:solidFill>
                <a:latin typeface="Times New Roman" pitchFamily="18" charset="0"/>
              </a:defRPr>
            </a:lvl6pPr>
            <a:lvl7pPr marL="3016971" indent="-232075" eaLnBrk="0" fontAlgn="base" hangingPunct="0">
              <a:spcBef>
                <a:spcPct val="0"/>
              </a:spcBef>
              <a:spcAft>
                <a:spcPct val="0"/>
              </a:spcAft>
              <a:defRPr sz="2400">
                <a:solidFill>
                  <a:schemeClr val="tx1"/>
                </a:solidFill>
                <a:latin typeface="Times New Roman" pitchFamily="18" charset="0"/>
              </a:defRPr>
            </a:lvl7pPr>
            <a:lvl8pPr marL="3481121" indent="-232075" eaLnBrk="0" fontAlgn="base" hangingPunct="0">
              <a:spcBef>
                <a:spcPct val="0"/>
              </a:spcBef>
              <a:spcAft>
                <a:spcPct val="0"/>
              </a:spcAft>
              <a:defRPr sz="2400">
                <a:solidFill>
                  <a:schemeClr val="tx1"/>
                </a:solidFill>
                <a:latin typeface="Times New Roman" pitchFamily="18" charset="0"/>
              </a:defRPr>
            </a:lvl8pPr>
            <a:lvl9pPr marL="3945270" indent="-232075" eaLnBrk="0" fontAlgn="base" hangingPunct="0">
              <a:spcBef>
                <a:spcPct val="0"/>
              </a:spcBef>
              <a:spcAft>
                <a:spcPct val="0"/>
              </a:spcAft>
              <a:defRPr sz="2400">
                <a:solidFill>
                  <a:schemeClr val="tx1"/>
                </a:solidFill>
                <a:latin typeface="Times New Roman" pitchFamily="18" charset="0"/>
              </a:defRPr>
            </a:lvl9pPr>
          </a:lstStyle>
          <a:p>
            <a:fld id="{AC252A6A-721B-49FD-B3B7-0360859C9C54}" type="slidenum">
              <a:rPr lang="en-US" sz="1200"/>
              <a:pPr/>
              <a:t>99</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B</a:t>
            </a:r>
          </a:p>
          <a:p>
            <a:r>
              <a:rPr lang="en-US" dirty="0"/>
              <a:t>To select unique combinations of the values of multiple columns, you place the DISTINCT keyword once in the SELECT clause before the entire column list.</a:t>
            </a:r>
          </a:p>
          <a:p>
            <a:endParaRPr lang="en-US" dirty="0"/>
          </a:p>
        </p:txBody>
      </p:sp>
    </p:spTree>
    <p:extLst>
      <p:ext uri="{BB962C8B-B14F-4D97-AF65-F5344CB8AC3E}">
        <p14:creationId xmlns:p14="http://schemas.microsoft.com/office/powerpoint/2010/main" val="3566662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a:solidFill>
                  <a:srgbClr val="B0B7BB"/>
                </a:solidFill>
                <a:latin typeface="Arial" panose="020B0604020202020204" pitchFamily="34" charset="0"/>
              </a:rPr>
            </a:br>
            <a:r>
              <a:rPr lang="en-US" altLang="en-US" sz="600" b="1">
                <a:solidFill>
                  <a:srgbClr val="B0B7BB"/>
                </a:solidFill>
                <a:latin typeface="Arial" panose="020B0604020202020204" pitchFamily="34" charset="0"/>
              </a:rPr>
              <a:t>Copyright © 2010, SAS Institute Inc. All rights reserved.</a:t>
            </a:r>
            <a:endParaRPr lang="en-US" altLang="en-US" sz="60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401062542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a:ex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a:ex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9076110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9ED0694C-37F3-4C0E-A16A-239F6A91C27E}"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77162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p:cNvSpPr>
            <a:spLocks noGrp="1"/>
          </p:cNvSpPr>
          <p:nvPr>
            <p:ph type="sldNum" sz="quarter" idx="10"/>
          </p:nvPr>
        </p:nvSpPr>
        <p:spPr/>
        <p:txBody>
          <a:bodyPr/>
          <a:lstStyle>
            <a:lvl1pPr>
              <a:defRPr/>
            </a:lvl1pPr>
          </a:lstStyle>
          <a:p>
            <a:pPr>
              <a:defRPr/>
            </a:pPr>
            <a:fld id="{85AA1D12-0D27-42E4-89F9-F947C68EA3DD}"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23394632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smtClean="0">
                <a:solidFill>
                  <a:srgbClr val="FFFFFF"/>
                </a:solidFill>
                <a:latin typeface="Arial" panose="020B0604020202020204" pitchFamily="34" charset="0"/>
                <a:cs typeface="Arial" panose="020B0604020202020204" pitchFamily="34" charset="0"/>
              </a:defRPr>
            </a:lvl1pPr>
          </a:lstStyle>
          <a:p>
            <a:pPr>
              <a:defRPr/>
            </a:pPr>
            <a:fld id="{D314D0E9-E064-4731-BB68-057124915D2D}" type="slidenum">
              <a:rPr lang="en-US" smtClean="0"/>
              <a:pPr>
                <a:defRPr/>
              </a:pPr>
              <a:t>‹#›</a:t>
            </a:fld>
            <a:endParaRPr lang="en-US" dirty="0">
              <a:latin typeface="Times New Roman" pitchFamily="18" charset="0"/>
            </a:endParaRPr>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F740E2DA-460C-4FC8-84FD-1B99ACDEB7D2}" type="slidenum">
              <a:rPr lang="en-US" altLang="en-US" sz="1400" b="1" smtClean="0">
                <a:latin typeface="Arial" panose="020B0604020202020204" pitchFamily="34" charset="0"/>
              </a:rPr>
              <a:pPr>
                <a:defRPr/>
              </a:pPr>
              <a:t>‹#›</a:t>
            </a:fld>
            <a:endParaRPr lang="en-US" altLang="en-US" sz="140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extLst>
      <p:ext uri="{BB962C8B-B14F-4D97-AF65-F5344CB8AC3E}">
        <p14:creationId xmlns:p14="http://schemas.microsoft.com/office/powerpoint/2010/main" val="549657884"/>
      </p:ext>
    </p:extLst>
  </p:cSld>
  <p:clrMap bg1="lt1" tx1="dk1" bg2="lt2" tx2="dk2" accent1="accent1" accent2="accent2" accent3="accent3" accent4="accent4" accent5="accent5" accent6="accent6" hlink="hlink" folHlink="folHlink"/>
  <p:sldLayoutIdLst>
    <p:sldLayoutId id="2147485240" r:id="rId1"/>
    <p:sldLayoutId id="2147485241" r:id="rId2"/>
    <p:sldLayoutId id="2147485242" r:id="rId3"/>
    <p:sldLayoutId id="2147485243" r:id="rId4"/>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4.xml"/><Relationship Id="rId1" Type="http://schemas.openxmlformats.org/officeDocument/2006/relationships/tags" Target="../tags/tag119.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4.xml"/><Relationship Id="rId1" Type="http://schemas.openxmlformats.org/officeDocument/2006/relationships/tags" Target="../tags/tag120.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4.xml"/><Relationship Id="rId1" Type="http://schemas.openxmlformats.org/officeDocument/2006/relationships/tags" Target="../tags/tag121.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4.xml"/><Relationship Id="rId1" Type="http://schemas.openxmlformats.org/officeDocument/2006/relationships/tags" Target="../tags/tag12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4.xml"/><Relationship Id="rId1" Type="http://schemas.openxmlformats.org/officeDocument/2006/relationships/tags" Target="../tags/tag12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4.xml"/><Relationship Id="rId1" Type="http://schemas.openxmlformats.org/officeDocument/2006/relationships/tags" Target="../tags/tag1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36.xml"/><Relationship Id="rId4"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40.xml"/><Relationship Id="rId4"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notesSlide" Target="../notesSlides/notesSlide46.xml"/><Relationship Id="rId4"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slideLayout" Target="../slideLayouts/slideLayout2.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9"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10" Type="http://schemas.openxmlformats.org/officeDocument/2006/relationships/notesSlide" Target="../notesSlides/notesSlide55.xml"/><Relationship Id="rId4" Type="http://schemas.openxmlformats.org/officeDocument/2006/relationships/tags" Target="../tags/tag71.xml"/><Relationship Id="rId9"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78.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4.xml"/><Relationship Id="rId1" Type="http://schemas.openxmlformats.org/officeDocument/2006/relationships/tags" Target="../tags/tag7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4.xml"/><Relationship Id="rId1" Type="http://schemas.openxmlformats.org/officeDocument/2006/relationships/tags" Target="../tags/tag80.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7.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notesSlide" Target="../notesSlides/notesSlide68.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slideLayout" Target="../slideLayouts/slideLayout4.xml"/><Relationship Id="rId5" Type="http://schemas.openxmlformats.org/officeDocument/2006/relationships/tags" Target="../tags/tag87.xml"/><Relationship Id="rId4" Type="http://schemas.openxmlformats.org/officeDocument/2006/relationships/tags" Target="../tags/tag86.xml"/></Relationships>
</file>

<file path=ppt/slides/_rels/slide69.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notesSlide" Target="../notesSlides/notesSlide69.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slideLayout" Target="../slideLayouts/slideLayout4.xml"/><Relationship Id="rId5" Type="http://schemas.openxmlformats.org/officeDocument/2006/relationships/tags" Target="../tags/tag92.xml"/><Relationship Id="rId4" Type="http://schemas.openxmlformats.org/officeDocument/2006/relationships/tags" Target="../tags/tag9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tags" Target="../tags/tag93.xml"/><Relationship Id="rId4" Type="http://schemas.openxmlformats.org/officeDocument/2006/relationships/image" Target="../media/image9.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3.xml"/><Relationship Id="rId1" Type="http://schemas.openxmlformats.org/officeDocument/2006/relationships/tags" Target="../tags/tag94.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4.xml"/><Relationship Id="rId1" Type="http://schemas.openxmlformats.org/officeDocument/2006/relationships/tags" Target="../tags/tag9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4.xml"/><Relationship Id="rId1" Type="http://schemas.openxmlformats.org/officeDocument/2006/relationships/tags" Target="../tags/tag96.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xml"/><Relationship Id="rId1" Type="http://schemas.openxmlformats.org/officeDocument/2006/relationships/tags" Target="../tags/tag9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xml"/><Relationship Id="rId1" Type="http://schemas.openxmlformats.org/officeDocument/2006/relationships/tags" Target="../tags/tag100.xml"/></Relationships>
</file>

<file path=ppt/slides/_rels/slide8.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8.xml"/><Relationship Id="rId5" Type="http://schemas.openxmlformats.org/officeDocument/2006/relationships/slideLayout" Target="../slideLayouts/slideLayout4.xml"/><Relationship Id="rId4" Type="http://schemas.openxmlformats.org/officeDocument/2006/relationships/tags" Target="../tags/tag11.xm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80.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11.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xml"/><Relationship Id="rId1" Type="http://schemas.openxmlformats.org/officeDocument/2006/relationships/tags" Target="../tags/tag103.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88.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11.png"/></Relationships>
</file>

<file path=ppt/slides/_rels/slide89.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notesSlide" Target="../notesSlides/notesSlide89.xml"/><Relationship Id="rId5" Type="http://schemas.openxmlformats.org/officeDocument/2006/relationships/slideLayout" Target="../slideLayouts/slideLayout4.xml"/><Relationship Id="rId4" Type="http://schemas.openxmlformats.org/officeDocument/2006/relationships/tags" Target="../tags/tag10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4.xml"/><Relationship Id="rId1" Type="http://schemas.openxmlformats.org/officeDocument/2006/relationships/tags" Target="../tags/tag1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4.xml"/><Relationship Id="rId1" Type="http://schemas.openxmlformats.org/officeDocument/2006/relationships/tags" Target="../tags/tag1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4.xml"/><Relationship Id="rId1" Type="http://schemas.openxmlformats.org/officeDocument/2006/relationships/tags" Target="../tags/tag114.xml"/><Relationship Id="rId4" Type="http://schemas.openxmlformats.org/officeDocument/2006/relationships/image" Target="../media/image9.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4.xml"/><Relationship Id="rId1" Type="http://schemas.openxmlformats.org/officeDocument/2006/relationships/tags" Target="../tags/tag115.xml"/><Relationship Id="rId5" Type="http://schemas.openxmlformats.org/officeDocument/2006/relationships/image" Target="../media/image15.png"/><Relationship Id="rId4" Type="http://schemas.openxmlformats.org/officeDocument/2006/relationships/hyperlink" Target="http://support.sas.com/quiz/sq1" TargetMode="Externa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4.xml"/><Relationship Id="rId1" Type="http://schemas.openxmlformats.org/officeDocument/2006/relationships/tags" Target="../tags/tag116.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4.xml"/><Relationship Id="rId1" Type="http://schemas.openxmlformats.org/officeDocument/2006/relationships/tags" Target="../tags/tag117.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4.xml"/><Relationship Id="rId1" Type="http://schemas.openxmlformats.org/officeDocument/2006/relationships/tags" Target="../tags/tag1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2: Basic Queries</a:t>
            </a:r>
          </a:p>
        </p:txBody>
      </p:sp>
      <p:graphicFrame>
        <p:nvGraphicFramePr>
          <p:cNvPr id="7" name="Group Organizer"/>
          <p:cNvGraphicFramePr>
            <a:graphicFrameLocks noGrp="1"/>
          </p:cNvGraphicFramePr>
          <p:nvPr>
            <p:extLst>
              <p:ext uri="{D42A27DB-BD31-4B8C-83A1-F6EECF244321}">
                <p14:modId xmlns:p14="http://schemas.microsoft.com/office/powerpoint/2010/main" val="3762208745"/>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45856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2.1: Overview of the SQL Procedure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78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2.2: Specifying Columns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37036">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2.3: Specifying Rows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SELECT Statement: Required Clauses</a:t>
            </a:r>
          </a:p>
        </p:txBody>
      </p:sp>
      <p:sp>
        <p:nvSpPr>
          <p:cNvPr id="12291" name="Rectangle 3"/>
          <p:cNvSpPr>
            <a:spLocks noGrp="1" noChangeArrowheads="1"/>
          </p:cNvSpPr>
          <p:nvPr>
            <p:ph idx="1"/>
          </p:nvPr>
        </p:nvSpPr>
        <p:spPr>
          <a:xfrm>
            <a:off x="685799" y="1074738"/>
            <a:ext cx="8295239" cy="4264025"/>
          </a:xfrm>
        </p:spPr>
        <p:txBody>
          <a:bodyPr/>
          <a:lstStyle/>
          <a:p>
            <a:pPr marL="455613" lvl="1" indent="-341313"/>
            <a:endParaRPr lang="en-US" dirty="0"/>
          </a:p>
          <a:p>
            <a:pPr marL="455613" lvl="1" indent="-341313"/>
            <a:endParaRPr lang="en-US" dirty="0"/>
          </a:p>
          <a:p>
            <a:pPr marL="455613" lvl="1" indent="-341313"/>
            <a:endParaRPr lang="en-US" dirty="0"/>
          </a:p>
          <a:p>
            <a:pPr marL="455613" lvl="1" indent="-341313"/>
            <a:r>
              <a:rPr lang="en-US" dirty="0"/>
              <a:t>The SELECT clause specifies the columns and column order.</a:t>
            </a:r>
          </a:p>
          <a:p>
            <a:pPr marL="455613" lvl="1" indent="-341313"/>
            <a:r>
              <a:rPr lang="en-US" dirty="0"/>
              <a:t>The FROM clause specifies the data sources.</a:t>
            </a:r>
          </a:p>
          <a:p>
            <a:pPr marL="455613" lvl="1" indent="-341313"/>
            <a:r>
              <a:rPr lang="en-US" b="1" dirty="0">
                <a:solidFill>
                  <a:srgbClr val="FF0000"/>
                </a:solidFill>
              </a:rPr>
              <a:t>You can query from 1 to 256 tables</a:t>
            </a:r>
            <a:r>
              <a:rPr lang="en-US" dirty="0"/>
              <a:t>.</a:t>
            </a:r>
          </a:p>
        </p:txBody>
      </p:sp>
      <p:sp>
        <p:nvSpPr>
          <p:cNvPr id="12" name="Text Box 5"/>
          <p:cNvSpPr txBox="1">
            <a:spLocks noChangeArrowheads="1"/>
          </p:cNvSpPr>
          <p:nvPr/>
        </p:nvSpPr>
        <p:spPr bwMode="auto">
          <a:xfrm>
            <a:off x="1366739" y="1143000"/>
            <a:ext cx="5378223" cy="1046440"/>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square" tIns="152400" bIns="152400">
            <a:spAutoFit/>
          </a:bodyPr>
          <a:lstStyle/>
          <a:p>
            <a:pPr>
              <a:tabLst>
                <a:tab pos="627063" algn="l"/>
                <a:tab pos="1320800" algn="l"/>
              </a:tabLst>
              <a:defRPr/>
            </a:pPr>
            <a:r>
              <a:rPr lang="en-US" b="1" dirty="0">
                <a:latin typeface="Arial"/>
              </a:rPr>
              <a:t>SELECT</a:t>
            </a:r>
            <a:r>
              <a:rPr lang="en-US" dirty="0">
                <a:solidFill>
                  <a:srgbClr val="0000FF"/>
                </a:solidFill>
                <a:latin typeface="Arial"/>
              </a:rPr>
              <a:t> </a:t>
            </a:r>
            <a:r>
              <a:rPr lang="en-US" i="1" dirty="0">
                <a:latin typeface="Arial"/>
              </a:rPr>
              <a:t>object-item &lt;, </a:t>
            </a:r>
            <a:r>
              <a:rPr lang="en-US" dirty="0">
                <a:latin typeface="Arial"/>
              </a:rPr>
              <a:t>...</a:t>
            </a:r>
            <a:r>
              <a:rPr lang="en-US" i="1" dirty="0">
                <a:latin typeface="Arial"/>
              </a:rPr>
              <a:t>object-item&gt;</a:t>
            </a:r>
            <a:endParaRPr lang="en-US" dirty="0">
              <a:solidFill>
                <a:srgbClr val="0000FF"/>
              </a:solidFill>
              <a:latin typeface="Arial"/>
            </a:endParaRPr>
          </a:p>
          <a:p>
            <a:pPr>
              <a:tabLst>
                <a:tab pos="627063" algn="l"/>
                <a:tab pos="1320800" algn="l"/>
              </a:tabLst>
              <a:defRPr/>
            </a:pPr>
            <a:r>
              <a:rPr lang="en-US" dirty="0">
                <a:latin typeface="Arial"/>
              </a:rPr>
              <a:t>	</a:t>
            </a:r>
            <a:r>
              <a:rPr lang="en-US" b="1" dirty="0">
                <a:latin typeface="Arial"/>
              </a:rPr>
              <a:t>FROM</a:t>
            </a:r>
            <a:r>
              <a:rPr lang="en-US" dirty="0">
                <a:latin typeface="Arial"/>
              </a:rPr>
              <a:t> </a:t>
            </a:r>
            <a:r>
              <a:rPr lang="en-US" i="1" dirty="0">
                <a:latin typeface="Arial"/>
              </a:rPr>
              <a:t>from-list</a:t>
            </a:r>
            <a:r>
              <a:rPr lang="en-US" b="1" dirty="0">
                <a:latin typeface="Arial"/>
              </a:rPr>
              <a: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4"/>
              <a:defRPr/>
            </a:pPr>
            <a:r>
              <a:rPr lang="en-US" dirty="0"/>
              <a:t>The DISTINCT keyword is used to select unique values of one or more columns.</a:t>
            </a:r>
          </a:p>
          <a:p>
            <a:pPr marL="0" indent="0">
              <a:defRPr/>
            </a:pPr>
            <a:endParaRPr lang="en-US" sz="800" b="1" dirty="0"/>
          </a:p>
          <a:p>
            <a:pPr marL="0" indent="0">
              <a:defRPr/>
            </a:pPr>
            <a:endParaRPr lang="en-US" sz="800" b="1" dirty="0"/>
          </a:p>
          <a:p>
            <a:pPr marL="0" indent="0">
              <a:defRPr/>
            </a:pPr>
            <a:r>
              <a:rPr lang="en-US" dirty="0">
                <a:sym typeface="Wingdings"/>
              </a:rPr>
              <a:t></a:t>
            </a:r>
            <a:r>
              <a:rPr lang="en-US" dirty="0"/>
              <a:t> </a:t>
            </a:r>
            <a:r>
              <a:rPr lang="en-US" dirty="0">
                <a:sym typeface="Wingdings" pitchFamily="2" charset="2"/>
              </a:rPr>
              <a:t> </a:t>
            </a:r>
            <a:r>
              <a:rPr lang="en-US" dirty="0"/>
              <a:t>Yes</a:t>
            </a:r>
          </a:p>
          <a:p>
            <a:pPr marL="0" indent="0">
              <a:defRPr/>
            </a:pPr>
            <a:r>
              <a:rPr lang="en-US" dirty="0">
                <a:sym typeface="Wingdings"/>
              </a:rPr>
              <a:t></a:t>
            </a:r>
            <a:r>
              <a:rPr lang="en-US" dirty="0"/>
              <a:t>  No</a:t>
            </a:r>
          </a:p>
          <a:p>
            <a:pPr marL="117475" lvl="1" indent="0">
              <a:buClr>
                <a:schemeClr val="tx1"/>
              </a:buClr>
              <a:buSzTx/>
              <a:buNone/>
              <a:defRPr/>
            </a:pPr>
            <a:endParaRPr lang="en-US" dirty="0"/>
          </a:p>
          <a:p>
            <a:pPr marL="0" indent="0">
              <a:defRPr/>
            </a:pPr>
            <a:endParaRPr lang="en-US" dirty="0"/>
          </a:p>
        </p:txBody>
      </p:sp>
    </p:spTree>
    <p:custDataLst>
      <p:tags r:id="rId1"/>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5"/>
              <a:defRPr/>
            </a:pPr>
            <a:r>
              <a:rPr lang="en-US" dirty="0"/>
              <a:t>Which program correctly displays a list of qualified column names in the SAS log?</a:t>
            </a:r>
          </a:p>
          <a:p>
            <a:pPr marL="0" indent="0">
              <a:defRPr/>
            </a:pPr>
            <a:endParaRPr lang="en-US" sz="800" b="1" dirty="0"/>
          </a:p>
          <a:p>
            <a:pPr lvl="1">
              <a:buClr>
                <a:schemeClr val="tx1"/>
              </a:buClr>
              <a:buSzTx/>
              <a:buFont typeface="Wingdings" pitchFamily="2" charset="2"/>
              <a:buAutoNum type="alphaLcPeriod"/>
              <a:defRPr/>
            </a:pPr>
            <a:r>
              <a:rPr lang="en-US" sz="1800" dirty="0"/>
              <a:t>proc sql;</a:t>
            </a:r>
            <a:br>
              <a:rPr lang="en-US" sz="1800" dirty="0"/>
            </a:br>
            <a:r>
              <a:rPr lang="en-US" sz="1800" dirty="0"/>
              <a:t>describe table acme.staff;</a:t>
            </a:r>
            <a:br>
              <a:rPr lang="en-US" sz="1800" dirty="0"/>
            </a:br>
            <a:r>
              <a:rPr lang="en-US" sz="1800" dirty="0"/>
              <a:t>quit;</a:t>
            </a:r>
          </a:p>
          <a:p>
            <a:pPr lvl="1">
              <a:buClr>
                <a:schemeClr val="tx1"/>
              </a:buClr>
              <a:buSzTx/>
              <a:buFont typeface="Wingdings" pitchFamily="2" charset="2"/>
              <a:buAutoNum type="alphaLcPeriod"/>
              <a:defRPr/>
            </a:pPr>
            <a:r>
              <a:rPr lang="en-US" sz="1800" dirty="0"/>
              <a:t>proc sql;</a:t>
            </a:r>
            <a:br>
              <a:rPr lang="en-US" sz="1800" dirty="0"/>
            </a:br>
            <a:r>
              <a:rPr lang="en-US" sz="1800" dirty="0"/>
              <a:t>describe acme.staff; </a:t>
            </a:r>
            <a:br>
              <a:rPr lang="en-US" sz="1800" dirty="0"/>
            </a:br>
            <a:r>
              <a:rPr lang="en-US" sz="1800" dirty="0"/>
              <a:t>quit;</a:t>
            </a:r>
          </a:p>
          <a:p>
            <a:pPr lvl="1">
              <a:buClr>
                <a:schemeClr val="tx1"/>
              </a:buClr>
              <a:buSzTx/>
              <a:buFont typeface="Wingdings" pitchFamily="2" charset="2"/>
              <a:buAutoNum type="alphaLcPeriod"/>
              <a:defRPr/>
            </a:pPr>
            <a:r>
              <a:rPr lang="en-US" sz="1800" dirty="0"/>
              <a:t>proc sql noexec;</a:t>
            </a:r>
            <a:br>
              <a:rPr lang="en-US" sz="1800" dirty="0"/>
            </a:br>
            <a:r>
              <a:rPr lang="en-US" sz="1800" dirty="0"/>
              <a:t>select * from acme.staff;</a:t>
            </a:r>
            <a:br>
              <a:rPr lang="en-US" sz="1800" dirty="0"/>
            </a:br>
            <a:r>
              <a:rPr lang="en-US" sz="1800" dirty="0"/>
              <a:t>quit;</a:t>
            </a:r>
          </a:p>
          <a:p>
            <a:pPr lvl="1">
              <a:buClr>
                <a:schemeClr val="tx1"/>
              </a:buClr>
              <a:buSzTx/>
              <a:buFont typeface="Wingdings" pitchFamily="2" charset="2"/>
              <a:buAutoNum type="alphaLcPeriod"/>
              <a:defRPr/>
            </a:pPr>
            <a:r>
              <a:rPr lang="en-US" sz="1800" dirty="0"/>
              <a:t>proc sql feedback;</a:t>
            </a:r>
          </a:p>
          <a:p>
            <a:pPr marL="117475" lvl="1" indent="0">
              <a:buClr>
                <a:schemeClr val="tx1"/>
              </a:buClr>
              <a:buSzTx/>
              <a:buNone/>
              <a:defRPr/>
            </a:pPr>
            <a:r>
              <a:rPr lang="en-US" sz="1800" dirty="0"/>
              <a:t>     select *</a:t>
            </a:r>
          </a:p>
          <a:p>
            <a:pPr marL="117475" lvl="1" indent="0">
              <a:buClr>
                <a:schemeClr val="tx1"/>
              </a:buClr>
              <a:buSzTx/>
              <a:buNone/>
              <a:defRPr/>
            </a:pPr>
            <a:r>
              <a:rPr lang="en-US" sz="1800" dirty="0"/>
              <a:t>          from acme.staff;</a:t>
            </a:r>
          </a:p>
          <a:p>
            <a:pPr marL="117475" lvl="1" indent="0">
              <a:buClr>
                <a:schemeClr val="tx1"/>
              </a:buClr>
              <a:buSzTx/>
              <a:buNone/>
              <a:defRPr/>
            </a:pPr>
            <a:r>
              <a:rPr lang="en-US" sz="1800" dirty="0"/>
              <a:t>      quit;</a:t>
            </a:r>
          </a:p>
          <a:p>
            <a:pPr marL="117475" lvl="1" indent="0">
              <a:buClr>
                <a:schemeClr val="tx1"/>
              </a:buClr>
              <a:buSzTx/>
              <a:buNone/>
              <a:defRPr/>
            </a:pPr>
            <a:endParaRPr lang="en-US" dirty="0"/>
          </a:p>
        </p:txBody>
      </p:sp>
    </p:spTree>
    <p:custDataLst>
      <p:tags r:id="rId1"/>
    </p:custDataLst>
    <p:extLst>
      <p:ext uri="{BB962C8B-B14F-4D97-AF65-F5344CB8AC3E}">
        <p14:creationId xmlns:p14="http://schemas.microsoft.com/office/powerpoint/2010/main" val="25085610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6"/>
              <a:defRPr/>
            </a:pPr>
            <a:r>
              <a:rPr lang="en-US" dirty="0"/>
              <a:t>In this program, if you add another SELECT statement above the QUIT statement, will the second SELECT statement generate an expanded query in the SAS log?</a:t>
            </a:r>
          </a:p>
          <a:p>
            <a:pPr marL="0" indent="0">
              <a:defRPr/>
            </a:pPr>
            <a:endParaRPr lang="en-US" sz="800" b="1" dirty="0"/>
          </a:p>
          <a:p>
            <a:pPr marL="0" indent="0">
              <a:defRPr/>
            </a:pPr>
            <a:r>
              <a:rPr lang="en-US" dirty="0">
                <a:sym typeface="Wingdings"/>
              </a:rPr>
              <a:t> </a:t>
            </a:r>
            <a:r>
              <a:rPr lang="en-US" dirty="0">
                <a:sym typeface="Wingdings" pitchFamily="2" charset="2"/>
              </a:rPr>
              <a:t> </a:t>
            </a:r>
            <a:r>
              <a:rPr lang="en-US" dirty="0"/>
              <a:t>Yes</a:t>
            </a:r>
          </a:p>
          <a:p>
            <a:pPr marL="0" indent="0">
              <a:defRPr/>
            </a:pPr>
            <a:r>
              <a:rPr lang="en-US" dirty="0">
                <a:sym typeface="Wingdings"/>
              </a:rPr>
              <a:t></a:t>
            </a:r>
            <a:r>
              <a:rPr lang="en-US" dirty="0"/>
              <a:t>  No</a:t>
            </a:r>
          </a:p>
          <a:p>
            <a:pPr marL="0" indent="0">
              <a:defRPr/>
            </a:pPr>
            <a:endParaRPr lang="en-US" dirty="0"/>
          </a:p>
        </p:txBody>
      </p:sp>
      <p:sp>
        <p:nvSpPr>
          <p:cNvPr id="3" name="TextBox 2"/>
          <p:cNvSpPr txBox="1"/>
          <p:nvPr/>
        </p:nvSpPr>
        <p:spPr>
          <a:xfrm>
            <a:off x="3158412" y="1854979"/>
            <a:ext cx="5152051" cy="1763047"/>
          </a:xfrm>
          <a:prstGeom prst="rect">
            <a:avLst/>
          </a:prstGeom>
          <a:solidFill>
            <a:srgbClr val="FFFFFF"/>
          </a:solidFill>
          <a:ln w="38100" cmpd="sng">
            <a:solidFill>
              <a:schemeClr val="tx2"/>
            </a:solidFill>
          </a:ln>
        </p:spPr>
        <p:txBody>
          <a:bodyPr vert="horz" wrap="none" lIns="88900" tIns="88900" rIns="266700" bIns="88900" rtlCol="0">
            <a:spAutoFit/>
          </a:bodyPr>
          <a:lstStyle/>
          <a:p>
            <a:pPr defTabSz="913448">
              <a:lnSpc>
                <a:spcPct val="85000"/>
              </a:lnSpc>
            </a:pPr>
            <a:r>
              <a:rPr lang="en-US" b="1" dirty="0">
                <a:latin typeface="Courier New"/>
              </a:rPr>
              <a:t>proc sql feedback;</a:t>
            </a:r>
          </a:p>
          <a:p>
            <a:pPr defTabSz="913448">
              <a:lnSpc>
                <a:spcPct val="85000"/>
              </a:lnSpc>
            </a:pPr>
            <a:r>
              <a:rPr lang="en-US" b="1" dirty="0">
                <a:latin typeface="Courier New"/>
              </a:rPr>
              <a:t>   select *</a:t>
            </a:r>
          </a:p>
          <a:p>
            <a:pPr defTabSz="913448">
              <a:lnSpc>
                <a:spcPct val="85000"/>
              </a:lnSpc>
            </a:pPr>
            <a:r>
              <a:rPr lang="en-US" b="1" dirty="0">
                <a:latin typeface="Courier New"/>
              </a:rPr>
              <a:t>      from acme.payroll</a:t>
            </a:r>
          </a:p>
          <a:p>
            <a:pPr defTabSz="913448">
              <a:lnSpc>
                <a:spcPct val="85000"/>
              </a:lnSpc>
            </a:pPr>
            <a:r>
              <a:rPr lang="en-US" b="1" dirty="0">
                <a:latin typeface="Courier New"/>
              </a:rPr>
              <a:t>      where salary&lt;750000;</a:t>
            </a:r>
          </a:p>
          <a:p>
            <a:pPr defTabSz="913448">
              <a:lnSpc>
                <a:spcPct val="85000"/>
              </a:lnSpc>
            </a:pPr>
            <a:r>
              <a:rPr lang="en-US" b="1" dirty="0">
                <a:latin typeface="Courier New"/>
              </a:rPr>
              <a:t>quit;</a:t>
            </a:r>
          </a:p>
        </p:txBody>
      </p:sp>
    </p:spTree>
    <p:custDataLst>
      <p:tags r:id="rId1"/>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7"/>
              <a:defRPr/>
            </a:pPr>
            <a:r>
              <a:rPr lang="en-US" dirty="0"/>
              <a:t>Which WHERE clause would subset rows based on </a:t>
            </a:r>
            <a:r>
              <a:rPr lang="en-US" b="1" dirty="0">
                <a:latin typeface="Arial"/>
              </a:rPr>
              <a:t>NewSalary</a:t>
            </a:r>
            <a:r>
              <a:rPr lang="en-US" dirty="0"/>
              <a:t>, an alias created in the SELECT clause?</a:t>
            </a:r>
          </a:p>
          <a:p>
            <a:pPr>
              <a:defRPr/>
            </a:pPr>
            <a:endParaRPr lang="en-US" dirty="0"/>
          </a:p>
          <a:p>
            <a:pPr marL="0" indent="0">
              <a:defRPr/>
            </a:pPr>
            <a:endParaRPr lang="en-US" sz="800" b="1" dirty="0"/>
          </a:p>
          <a:p>
            <a:pPr lvl="1">
              <a:buClr>
                <a:schemeClr val="tx1"/>
              </a:buClr>
              <a:buSzTx/>
              <a:buFont typeface="Wingdings" pitchFamily="2" charset="2"/>
              <a:buAutoNum type="alphaLcPeriod"/>
              <a:defRPr/>
            </a:pPr>
            <a:r>
              <a:rPr lang="en-US" dirty="0"/>
              <a:t>where 75000&lt;=Salary calculated &lt;=100000</a:t>
            </a:r>
          </a:p>
          <a:p>
            <a:pPr lvl="1">
              <a:buClr>
                <a:schemeClr val="tx1"/>
              </a:buClr>
              <a:buSzTx/>
              <a:buFont typeface="Wingdings" pitchFamily="2" charset="2"/>
              <a:buAutoNum type="alphaLcPeriod"/>
              <a:defRPr/>
            </a:pPr>
            <a:r>
              <a:rPr lang="en-US" dirty="0"/>
              <a:t>where NewSalary&gt;=75000 and NewSalary&lt;=100000</a:t>
            </a:r>
          </a:p>
          <a:p>
            <a:pPr lvl="1">
              <a:buClr>
                <a:schemeClr val="tx1"/>
              </a:buClr>
              <a:buSzTx/>
              <a:buFont typeface="Wingdings" pitchFamily="2" charset="2"/>
              <a:buAutoNum type="alphaLcPeriod"/>
              <a:defRPr/>
            </a:pPr>
            <a:r>
              <a:rPr lang="en-US" dirty="0"/>
              <a:t>where 75000&lt;= calculated Salary&lt;=100000</a:t>
            </a:r>
          </a:p>
          <a:p>
            <a:pPr lvl="1">
              <a:buClr>
                <a:schemeClr val="tx1"/>
              </a:buClr>
              <a:buSzTx/>
              <a:buFont typeface="Wingdings" pitchFamily="2" charset="2"/>
              <a:buAutoNum type="alphaLcPeriod"/>
              <a:defRPr/>
            </a:pPr>
            <a:r>
              <a:rPr lang="en-US" dirty="0"/>
              <a:t>where 75000&lt;=calculated NewSalary&lt;=100000</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8"/>
              <a:defRPr/>
            </a:pPr>
            <a:r>
              <a:rPr lang="en-US" dirty="0"/>
              <a:t>Which of the following CASE expressions is correct?</a:t>
            </a:r>
          </a:p>
          <a:p>
            <a:pPr marL="0" indent="0">
              <a:defRPr/>
            </a:pPr>
            <a:endParaRPr lang="en-US" sz="800" b="1" dirty="0"/>
          </a:p>
          <a:p>
            <a:pPr lvl="1">
              <a:buClr>
                <a:schemeClr val="tx1"/>
              </a:buClr>
              <a:buSzTx/>
              <a:buFont typeface="Wingdings" pitchFamily="2" charset="2"/>
              <a:buAutoNum type="alphaLcPeriod"/>
              <a:defRPr/>
            </a:pPr>
            <a:r>
              <a:rPr lang="en-US" dirty="0"/>
              <a:t>case Age when 20&lt;=Age&lt;=29 then '20-29'</a:t>
            </a:r>
          </a:p>
          <a:p>
            <a:pPr lvl="1">
              <a:buClr>
                <a:schemeClr val="tx1"/>
              </a:buClr>
              <a:buSzTx/>
              <a:buFont typeface="Wingdings" pitchFamily="2" charset="2"/>
              <a:buAutoNum type="alphaLcPeriod"/>
              <a:defRPr/>
            </a:pPr>
            <a:r>
              <a:rPr lang="en-US" dirty="0"/>
              <a:t>case when 20&lt;=Age&lt;=29 then '20-29'</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10"/>
              <a:defRPr/>
            </a:pPr>
            <a:r>
              <a:rPr lang="en-US" dirty="0"/>
              <a:t>Which expression is valid in the SELECT clause? </a:t>
            </a:r>
          </a:p>
          <a:p>
            <a:pPr marL="457200" indent="-457200">
              <a:buFont typeface="+mj-lt"/>
              <a:buAutoNum type="arabicPeriod" startAt="10"/>
              <a:defRPr/>
            </a:pPr>
            <a:endParaRPr lang="en-US" sz="800" b="1" dirty="0"/>
          </a:p>
          <a:p>
            <a:pPr lvl="1">
              <a:buClr>
                <a:schemeClr val="tx1"/>
              </a:buClr>
              <a:buSzTx/>
              <a:buFont typeface="Wingdings" pitchFamily="2" charset="2"/>
              <a:buAutoNum type="alphaLcPeriod"/>
              <a:defRPr/>
            </a:pPr>
            <a:r>
              <a:rPr lang="en-US" dirty="0"/>
              <a:t>Salary *.01 as Increase</a:t>
            </a:r>
          </a:p>
          <a:p>
            <a:pPr lvl="1">
              <a:buClr>
                <a:schemeClr val="tx1"/>
              </a:buClr>
              <a:buSzTx/>
              <a:buFont typeface="Wingdings" pitchFamily="2" charset="2"/>
              <a:buAutoNum type="alphaLcPeriod"/>
              <a:defRPr/>
            </a:pPr>
            <a:r>
              <a:rPr lang="en-US" dirty="0"/>
              <a:t>Bonus=Salary*.03</a:t>
            </a:r>
          </a:p>
          <a:p>
            <a:pPr lvl="1">
              <a:buClr>
                <a:schemeClr val="tx1"/>
              </a:buClr>
              <a:buSzTx/>
              <a:buFont typeface="Wingdings" pitchFamily="2" charset="2"/>
              <a:buAutoNum type="alphaLcPeriod"/>
              <a:defRPr/>
            </a:pPr>
            <a:r>
              <a:rPr lang="en-US" dirty="0"/>
              <a:t>Job_Level  as Scan (Job_Title,1,' ')</a:t>
            </a:r>
          </a:p>
          <a:p>
            <a:pPr lvl="1">
              <a:buClr>
                <a:schemeClr val="tx1"/>
              </a:buClr>
              <a:buSzTx/>
              <a:buFont typeface="Wingdings" pitchFamily="2" charset="2"/>
              <a:buAutoNum type="alphaLcPeriod"/>
              <a:defRPr/>
            </a:pPr>
            <a:r>
              <a:rPr lang="en-US" dirty="0"/>
              <a:t>Salary*.03 Bonus</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SELECT Statement: Optional Clauses</a:t>
            </a:r>
          </a:p>
        </p:txBody>
      </p:sp>
      <p:sp>
        <p:nvSpPr>
          <p:cNvPr id="11267" name="Rectangle 3"/>
          <p:cNvSpPr>
            <a:spLocks noGrp="1" noChangeArrowheads="1"/>
          </p:cNvSpPr>
          <p:nvPr>
            <p:ph idx="1"/>
          </p:nvPr>
        </p:nvSpPr>
        <p:spPr/>
        <p:txBody>
          <a:bodyPr/>
          <a:lstStyle/>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sz="1400" dirty="0"/>
          </a:p>
          <a:p>
            <a:pPr marL="0" indent="0"/>
            <a:endParaRPr lang="en-US" sz="1400" dirty="0"/>
          </a:p>
          <a:p>
            <a:pPr marL="458788" lvl="1" indent="-341313"/>
            <a:r>
              <a:rPr lang="en-US" dirty="0"/>
              <a:t>The WHERE clause specifies data that meets certain conditions.</a:t>
            </a:r>
          </a:p>
          <a:p>
            <a:pPr marL="458788" lvl="1" indent="-341313"/>
            <a:r>
              <a:rPr lang="en-US" dirty="0"/>
              <a:t>The GROUP BY clause groups data for processing.</a:t>
            </a:r>
          </a:p>
          <a:p>
            <a:pPr marL="458788" lvl="1" indent="-341313"/>
            <a:r>
              <a:rPr lang="en-US" dirty="0"/>
              <a:t>The HAVING clause specifies groups that meet certain conditions.</a:t>
            </a:r>
          </a:p>
          <a:p>
            <a:pPr marL="458788" lvl="1" indent="-341313"/>
            <a:r>
              <a:rPr lang="en-US" dirty="0"/>
              <a:t>The ORDER BY clause specifies an order for the data.</a:t>
            </a:r>
          </a:p>
          <a:p>
            <a:pPr marL="0" indent="0"/>
            <a:endParaRPr lang="en-US" dirty="0"/>
          </a:p>
        </p:txBody>
      </p:sp>
      <p:sp>
        <p:nvSpPr>
          <p:cNvPr id="11269" name="Text Box 5"/>
          <p:cNvSpPr txBox="1">
            <a:spLocks noChangeArrowheads="1"/>
          </p:cNvSpPr>
          <p:nvPr/>
        </p:nvSpPr>
        <p:spPr bwMode="auto">
          <a:xfrm>
            <a:off x="1366741" y="1143000"/>
            <a:ext cx="7114352" cy="2893100"/>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square" tIns="152400" bIns="152400">
            <a:spAutoFit/>
          </a:bodyPr>
          <a:lstStyle/>
          <a:p>
            <a:pPr>
              <a:tabLst>
                <a:tab pos="627063" algn="l"/>
                <a:tab pos="1320800" algn="l"/>
              </a:tabLst>
              <a:defRPr/>
            </a:pPr>
            <a:r>
              <a:rPr lang="en-US" b="1" dirty="0">
                <a:latin typeface="Arial"/>
              </a:rPr>
              <a:t>SELECT </a:t>
            </a:r>
            <a:r>
              <a:rPr lang="en-US" i="1" dirty="0"/>
              <a:t>object-item &lt;, </a:t>
            </a:r>
            <a:r>
              <a:rPr lang="en-US" dirty="0"/>
              <a:t>...</a:t>
            </a:r>
            <a:r>
              <a:rPr lang="en-US" i="1" dirty="0"/>
              <a:t>object-item&gt;</a:t>
            </a:r>
            <a:endParaRPr lang="en-US" b="1" dirty="0">
              <a:latin typeface="Arial"/>
            </a:endParaRPr>
          </a:p>
          <a:p>
            <a:pPr>
              <a:tabLst>
                <a:tab pos="627063" algn="l"/>
                <a:tab pos="1320800" algn="l"/>
              </a:tabLst>
              <a:defRPr/>
            </a:pPr>
            <a:r>
              <a:rPr lang="en-US" dirty="0"/>
              <a:t>       </a:t>
            </a:r>
            <a:r>
              <a:rPr lang="en-US" b="1" dirty="0"/>
              <a:t>FROM </a:t>
            </a:r>
            <a:r>
              <a:rPr lang="en-US" i="1" dirty="0"/>
              <a:t>from-list</a:t>
            </a:r>
            <a:endParaRPr lang="en-US" b="1" dirty="0"/>
          </a:p>
          <a:p>
            <a:pPr>
              <a:tabLst>
                <a:tab pos="627063" algn="l"/>
                <a:tab pos="1320800" algn="l"/>
              </a:tabLst>
              <a:defRPr/>
            </a:pPr>
            <a:r>
              <a:rPr lang="en-US" dirty="0">
                <a:latin typeface="Arial"/>
              </a:rPr>
              <a:t>	&lt;</a:t>
            </a:r>
            <a:r>
              <a:rPr lang="en-US" b="1" dirty="0">
                <a:latin typeface="Arial"/>
              </a:rPr>
              <a:t>WHERE</a:t>
            </a:r>
            <a:r>
              <a:rPr lang="en-US" dirty="0">
                <a:latin typeface="Arial"/>
              </a:rPr>
              <a:t> </a:t>
            </a:r>
            <a:r>
              <a:rPr lang="en-US" i="1" dirty="0">
                <a:latin typeface="Arial"/>
              </a:rPr>
              <a:t>sql-expression&gt;</a:t>
            </a:r>
            <a:endParaRPr lang="en-US" dirty="0">
              <a:latin typeface="Arial"/>
            </a:endParaRPr>
          </a:p>
          <a:p>
            <a:pPr>
              <a:tabLst>
                <a:tab pos="627063" algn="l"/>
                <a:tab pos="1320800" algn="l"/>
              </a:tabLst>
              <a:defRPr/>
            </a:pPr>
            <a:r>
              <a:rPr lang="en-US" dirty="0">
                <a:latin typeface="Arial"/>
              </a:rPr>
              <a:t>	&lt;</a:t>
            </a:r>
            <a:r>
              <a:rPr lang="en-US" b="1" dirty="0">
                <a:latin typeface="Arial"/>
              </a:rPr>
              <a:t>GROUP</a:t>
            </a:r>
            <a:r>
              <a:rPr lang="en-US" dirty="0">
                <a:latin typeface="Arial"/>
              </a:rPr>
              <a:t> </a:t>
            </a:r>
            <a:r>
              <a:rPr lang="en-US" b="1" dirty="0">
                <a:latin typeface="Arial"/>
              </a:rPr>
              <a:t>BY</a:t>
            </a:r>
            <a:r>
              <a:rPr lang="en-US" dirty="0">
                <a:latin typeface="Arial"/>
              </a:rPr>
              <a:t> </a:t>
            </a:r>
            <a:r>
              <a:rPr lang="en-US" i="1" dirty="0">
                <a:latin typeface="Arial"/>
              </a:rPr>
              <a:t>object-item &lt;,</a:t>
            </a:r>
            <a:r>
              <a:rPr lang="en-US" dirty="0">
                <a:latin typeface="Arial"/>
              </a:rPr>
              <a:t> …</a:t>
            </a:r>
            <a:r>
              <a:rPr lang="en-US" i="1" dirty="0"/>
              <a:t> object-item &gt;</a:t>
            </a:r>
            <a:r>
              <a:rPr lang="en-US" dirty="0">
                <a:latin typeface="Arial"/>
              </a:rPr>
              <a:t>&gt;</a:t>
            </a:r>
          </a:p>
          <a:p>
            <a:pPr>
              <a:tabLst>
                <a:tab pos="627063" algn="l"/>
                <a:tab pos="1320800" algn="l"/>
              </a:tabLst>
              <a:defRPr/>
            </a:pPr>
            <a:r>
              <a:rPr lang="en-US" dirty="0">
                <a:latin typeface="Arial"/>
              </a:rPr>
              <a:t>	&lt;</a:t>
            </a:r>
            <a:r>
              <a:rPr lang="en-US" b="1" dirty="0">
                <a:latin typeface="Arial"/>
              </a:rPr>
              <a:t>HAVING</a:t>
            </a:r>
            <a:r>
              <a:rPr lang="en-US" dirty="0">
                <a:latin typeface="Arial"/>
              </a:rPr>
              <a:t> </a:t>
            </a:r>
            <a:r>
              <a:rPr lang="en-US" i="1" dirty="0">
                <a:latin typeface="Arial"/>
              </a:rPr>
              <a:t>sql-expression&gt;</a:t>
            </a:r>
            <a:endParaRPr lang="en-US" dirty="0">
              <a:latin typeface="Arial"/>
            </a:endParaRPr>
          </a:p>
          <a:p>
            <a:pPr>
              <a:tabLst>
                <a:tab pos="627063" algn="l"/>
                <a:tab pos="1320800" algn="l"/>
              </a:tabLst>
              <a:defRPr/>
            </a:pPr>
            <a:r>
              <a:rPr lang="en-US" dirty="0">
                <a:latin typeface="Arial"/>
              </a:rPr>
              <a:t>	&lt;</a:t>
            </a:r>
            <a:r>
              <a:rPr lang="en-US" b="1" dirty="0">
                <a:latin typeface="Arial"/>
              </a:rPr>
              <a:t>ORDER BY</a:t>
            </a:r>
            <a:r>
              <a:rPr lang="en-US" dirty="0">
                <a:latin typeface="Arial"/>
              </a:rPr>
              <a:t> </a:t>
            </a:r>
            <a:r>
              <a:rPr lang="en-US" i="1" dirty="0"/>
              <a:t>order-by-item &lt;</a:t>
            </a:r>
            <a:r>
              <a:rPr lang="en-US" i="1" dirty="0">
                <a:latin typeface="Arial"/>
              </a:rPr>
              <a:t>DESC&gt;</a:t>
            </a:r>
          </a:p>
          <a:p>
            <a:pPr>
              <a:tabLst>
                <a:tab pos="627063" algn="l"/>
                <a:tab pos="1320800" algn="l"/>
              </a:tabLst>
              <a:defRPr/>
            </a:pPr>
            <a:r>
              <a:rPr lang="en-US" i="1" dirty="0"/>
              <a:t>                              </a:t>
            </a:r>
            <a:r>
              <a:rPr lang="en-US" i="1" dirty="0">
                <a:latin typeface="Arial"/>
              </a:rPr>
              <a:t>&lt;, </a:t>
            </a:r>
            <a:r>
              <a:rPr lang="en-US" dirty="0">
                <a:latin typeface="Arial"/>
              </a:rPr>
              <a:t>…</a:t>
            </a:r>
            <a:r>
              <a:rPr lang="en-US" i="1" dirty="0">
                <a:latin typeface="Arial"/>
              </a:rPr>
              <a:t>order-by-item&gt;&gt;</a:t>
            </a:r>
            <a:r>
              <a:rPr lang="en-US" b="1" dirty="0">
                <a:latin typeface="Arial"/>
              </a:rPr>
              <a:t>;</a:t>
            </a:r>
          </a:p>
        </p:txBody>
      </p:sp>
    </p:spTree>
    <p:extLst>
      <p:ext uri="{BB962C8B-B14F-4D97-AF65-F5344CB8AC3E}">
        <p14:creationId xmlns:p14="http://schemas.microsoft.com/office/powerpoint/2010/main" val="2111640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SELECT Statement Syntax</a:t>
            </a:r>
          </a:p>
        </p:txBody>
      </p:sp>
      <p:sp>
        <p:nvSpPr>
          <p:cNvPr id="8" name="Rectangle 3"/>
          <p:cNvSpPr>
            <a:spLocks noGrp="1" noChangeArrowheads="1"/>
          </p:cNvSpPr>
          <p:nvPr>
            <p:ph idx="1"/>
          </p:nvPr>
        </p:nvSpPr>
        <p:spPr/>
        <p:txBody>
          <a:bodyPr/>
          <a:lstStyle/>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631825" indent="-631825"/>
            <a:r>
              <a:rPr lang="en-US" b="1" dirty="0">
                <a:sym typeface="Wingdings"/>
              </a:rPr>
              <a:t> 	</a:t>
            </a:r>
            <a:r>
              <a:rPr lang="en-US" dirty="0">
                <a:sym typeface="Wingdings"/>
              </a:rPr>
              <a:t>The specified order of the above clauses within </a:t>
            </a:r>
            <a:br>
              <a:rPr lang="en-US" dirty="0">
                <a:sym typeface="Wingdings"/>
              </a:rPr>
            </a:br>
            <a:r>
              <a:rPr lang="en-US" dirty="0">
                <a:sym typeface="Wingdings"/>
              </a:rPr>
              <a:t>the SELECT statement is required.</a:t>
            </a:r>
            <a:endParaRPr lang="en-US" dirty="0"/>
          </a:p>
        </p:txBody>
      </p:sp>
      <p:sp>
        <p:nvSpPr>
          <p:cNvPr id="12" name="Text Box 5"/>
          <p:cNvSpPr txBox="1">
            <a:spLocks noChangeArrowheads="1"/>
          </p:cNvSpPr>
          <p:nvPr/>
        </p:nvSpPr>
        <p:spPr bwMode="auto">
          <a:xfrm>
            <a:off x="1366741" y="1143000"/>
            <a:ext cx="7070812" cy="3631763"/>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square" tIns="152400" bIns="152400">
            <a:spAutoFit/>
          </a:bodyPr>
          <a:lstStyle/>
          <a:p>
            <a:pPr>
              <a:tabLst>
                <a:tab pos="627063" algn="l"/>
                <a:tab pos="1320800" algn="l"/>
              </a:tabLst>
              <a:defRPr/>
            </a:pPr>
            <a:r>
              <a:rPr lang="en-US" b="1" dirty="0">
                <a:latin typeface="Arial"/>
              </a:rPr>
              <a:t>PROC SQL;</a:t>
            </a:r>
          </a:p>
          <a:p>
            <a:pPr>
              <a:tabLst>
                <a:tab pos="627063" algn="l"/>
                <a:tab pos="1320800" algn="l"/>
              </a:tabLst>
              <a:defRPr/>
            </a:pPr>
            <a:r>
              <a:rPr lang="en-US" b="1" dirty="0">
                <a:latin typeface="Arial"/>
              </a:rPr>
              <a:t>SELECT</a:t>
            </a:r>
            <a:r>
              <a:rPr lang="en-US" dirty="0">
                <a:solidFill>
                  <a:srgbClr val="0000FF"/>
                </a:solidFill>
                <a:latin typeface="Arial"/>
              </a:rPr>
              <a:t> </a:t>
            </a:r>
            <a:r>
              <a:rPr lang="en-US" i="1" dirty="0">
                <a:latin typeface="Arial"/>
              </a:rPr>
              <a:t>object-item &lt;, </a:t>
            </a:r>
            <a:r>
              <a:rPr lang="en-US" dirty="0">
                <a:latin typeface="Arial"/>
              </a:rPr>
              <a:t>...</a:t>
            </a:r>
            <a:r>
              <a:rPr lang="en-US" i="1" dirty="0">
                <a:latin typeface="Arial"/>
              </a:rPr>
              <a:t>object-item&gt;</a:t>
            </a:r>
            <a:endParaRPr lang="en-US" dirty="0">
              <a:solidFill>
                <a:srgbClr val="0000FF"/>
              </a:solidFill>
              <a:latin typeface="Arial"/>
            </a:endParaRPr>
          </a:p>
          <a:p>
            <a:pPr>
              <a:tabLst>
                <a:tab pos="627063" algn="l"/>
                <a:tab pos="1320800" algn="l"/>
              </a:tabLst>
              <a:defRPr/>
            </a:pPr>
            <a:r>
              <a:rPr lang="en-US" dirty="0">
                <a:latin typeface="Arial"/>
              </a:rPr>
              <a:t>	</a:t>
            </a:r>
            <a:r>
              <a:rPr lang="en-US" b="1" dirty="0">
                <a:latin typeface="Arial"/>
              </a:rPr>
              <a:t>FROM</a:t>
            </a:r>
            <a:r>
              <a:rPr lang="en-US" dirty="0">
                <a:latin typeface="Arial"/>
              </a:rPr>
              <a:t> </a:t>
            </a:r>
            <a:r>
              <a:rPr lang="en-US" i="1" dirty="0">
                <a:latin typeface="Arial"/>
              </a:rPr>
              <a:t>from-list</a:t>
            </a:r>
            <a:endParaRPr lang="en-US" b="1" dirty="0">
              <a:latin typeface="Arial"/>
            </a:endParaRPr>
          </a:p>
          <a:p>
            <a:pPr>
              <a:tabLst>
                <a:tab pos="627063" algn="l"/>
                <a:tab pos="1320800" algn="l"/>
              </a:tabLst>
              <a:defRPr/>
            </a:pPr>
            <a:r>
              <a:rPr lang="en-US" dirty="0"/>
              <a:t>	&lt;</a:t>
            </a:r>
            <a:r>
              <a:rPr lang="en-US" b="1" dirty="0"/>
              <a:t>WHERE</a:t>
            </a:r>
            <a:r>
              <a:rPr lang="en-US" dirty="0"/>
              <a:t> </a:t>
            </a:r>
            <a:r>
              <a:rPr lang="en-US" i="1" dirty="0"/>
              <a:t>sql</a:t>
            </a:r>
            <a:r>
              <a:rPr lang="en-US" dirty="0"/>
              <a:t>-</a:t>
            </a:r>
            <a:r>
              <a:rPr lang="en-US" i="1" dirty="0"/>
              <a:t>expression&gt;</a:t>
            </a:r>
            <a:endParaRPr lang="en-US" dirty="0"/>
          </a:p>
          <a:p>
            <a:pPr>
              <a:tabLst>
                <a:tab pos="627063" algn="l"/>
                <a:tab pos="1320800" algn="l"/>
              </a:tabLst>
              <a:defRPr/>
            </a:pPr>
            <a:r>
              <a:rPr lang="en-US" dirty="0"/>
              <a:t>	&lt;</a:t>
            </a:r>
            <a:r>
              <a:rPr lang="en-US" b="1" dirty="0"/>
              <a:t>GROUP</a:t>
            </a:r>
            <a:r>
              <a:rPr lang="en-US" dirty="0"/>
              <a:t> </a:t>
            </a:r>
            <a:r>
              <a:rPr lang="en-US" b="1" dirty="0"/>
              <a:t>BY</a:t>
            </a:r>
            <a:r>
              <a:rPr lang="en-US" dirty="0"/>
              <a:t> </a:t>
            </a:r>
            <a:r>
              <a:rPr lang="en-US" i="1" dirty="0"/>
              <a:t>object-item &lt;,</a:t>
            </a:r>
            <a:r>
              <a:rPr lang="en-US" dirty="0"/>
              <a:t> …</a:t>
            </a:r>
            <a:r>
              <a:rPr lang="en-US" i="1" dirty="0"/>
              <a:t> object-item &gt;</a:t>
            </a:r>
            <a:r>
              <a:rPr lang="en-US" dirty="0"/>
              <a:t>&gt;</a:t>
            </a:r>
          </a:p>
          <a:p>
            <a:pPr>
              <a:tabLst>
                <a:tab pos="627063" algn="l"/>
                <a:tab pos="1320800" algn="l"/>
              </a:tabLst>
              <a:defRPr/>
            </a:pPr>
            <a:r>
              <a:rPr lang="en-US" dirty="0"/>
              <a:t>	&lt;</a:t>
            </a:r>
            <a:r>
              <a:rPr lang="en-US" b="1" dirty="0"/>
              <a:t>HAVING</a:t>
            </a:r>
            <a:r>
              <a:rPr lang="en-US" dirty="0"/>
              <a:t> </a:t>
            </a:r>
            <a:r>
              <a:rPr lang="en-US" i="1" dirty="0"/>
              <a:t>sql</a:t>
            </a:r>
            <a:r>
              <a:rPr lang="en-US" dirty="0"/>
              <a:t>-</a:t>
            </a:r>
            <a:r>
              <a:rPr lang="en-US" i="1" dirty="0"/>
              <a:t>expression&gt;</a:t>
            </a:r>
            <a:endParaRPr lang="en-US" dirty="0"/>
          </a:p>
          <a:p>
            <a:pPr>
              <a:tabLst>
                <a:tab pos="627063" algn="l"/>
                <a:tab pos="1320800" algn="l"/>
              </a:tabLst>
              <a:defRPr/>
            </a:pPr>
            <a:r>
              <a:rPr lang="en-US" dirty="0"/>
              <a:t>	&lt;</a:t>
            </a:r>
            <a:r>
              <a:rPr lang="en-US" b="1" dirty="0"/>
              <a:t>ORDER BY</a:t>
            </a:r>
            <a:r>
              <a:rPr lang="en-US" dirty="0"/>
              <a:t> </a:t>
            </a:r>
            <a:r>
              <a:rPr lang="en-US" i="1" dirty="0"/>
              <a:t>order-by-item &lt;DESC&gt;</a:t>
            </a:r>
          </a:p>
          <a:p>
            <a:pPr>
              <a:tabLst>
                <a:tab pos="627063" algn="l"/>
                <a:tab pos="1320800" algn="l"/>
              </a:tabLst>
              <a:defRPr/>
            </a:pPr>
            <a:r>
              <a:rPr lang="en-US" i="1" dirty="0"/>
              <a:t>                              &lt;, </a:t>
            </a:r>
            <a:r>
              <a:rPr lang="en-US" dirty="0"/>
              <a:t>…</a:t>
            </a:r>
            <a:r>
              <a:rPr lang="en-US" i="1" dirty="0"/>
              <a:t>order-by-item&gt;&gt;</a:t>
            </a:r>
            <a:r>
              <a:rPr lang="en-US" b="1" dirty="0"/>
              <a:t>;</a:t>
            </a:r>
          </a:p>
          <a:p>
            <a:pPr>
              <a:tabLst>
                <a:tab pos="627063" algn="l"/>
                <a:tab pos="1320800" algn="l"/>
              </a:tabLst>
              <a:defRPr/>
            </a:pPr>
            <a:r>
              <a:rPr lang="en-US" b="1" dirty="0">
                <a:latin typeface="Arial"/>
              </a:rPr>
              <a:t>QUIT;</a:t>
            </a:r>
          </a:p>
        </p:txBody>
      </p:sp>
    </p:spTree>
    <p:extLst>
      <p:ext uri="{BB962C8B-B14F-4D97-AF65-F5344CB8AC3E}">
        <p14:creationId xmlns:p14="http://schemas.microsoft.com/office/powerpoint/2010/main" val="3909197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78" y="2598322"/>
            <a:ext cx="8601060" cy="4074071"/>
          </a:xfrm>
          <a:prstGeom prst="rect">
            <a:avLst/>
          </a:prstGeom>
          <a:noFill/>
          <a:extLst>
            <a:ext uri="{909E8E84-426E-40DD-AFC4-6F175D3DCCD1}">
              <a14:hiddenFill xmlns:a14="http://schemas.microsoft.com/office/drawing/2010/main">
                <a:solidFill>
                  <a:srgbClr val="FFFFFF"/>
                </a:solidFill>
              </a14:hiddenFill>
            </a:ext>
          </a:extLst>
        </p:spPr>
      </p:pic>
      <p:sp>
        <p:nvSpPr>
          <p:cNvPr id="28674" name="Rectangle 2"/>
          <p:cNvSpPr>
            <a:spLocks noGrp="1" noChangeArrowheads="1"/>
          </p:cNvSpPr>
          <p:nvPr>
            <p:ph type="title"/>
          </p:nvPr>
        </p:nvSpPr>
        <p:spPr/>
        <p:txBody>
          <a:bodyPr/>
          <a:lstStyle/>
          <a:p>
            <a:r>
              <a:rPr lang="en-US" dirty="0"/>
              <a:t>Business Scenario</a:t>
            </a:r>
          </a:p>
        </p:txBody>
      </p:sp>
      <p:sp>
        <p:nvSpPr>
          <p:cNvPr id="28675" name="Rectangle 3"/>
          <p:cNvSpPr>
            <a:spLocks noGrp="1" noChangeArrowheads="1"/>
          </p:cNvSpPr>
          <p:nvPr>
            <p:ph idx="1"/>
          </p:nvPr>
        </p:nvSpPr>
        <p:spPr>
          <a:xfrm>
            <a:off x="685800" y="1074738"/>
            <a:ext cx="7848600" cy="1233487"/>
          </a:xfrm>
        </p:spPr>
        <p:txBody>
          <a:bodyPr/>
          <a:lstStyle/>
          <a:p>
            <a:pPr marL="0" indent="0"/>
            <a:r>
              <a:rPr lang="en-US" dirty="0"/>
              <a:t>You have encountered a syntax error in one </a:t>
            </a:r>
            <a:br>
              <a:rPr lang="en-US" dirty="0"/>
            </a:br>
            <a:r>
              <a:rPr lang="en-US" dirty="0"/>
              <a:t>of the programs. What techniques exist to check </a:t>
            </a:r>
            <a:br>
              <a:rPr lang="en-US" dirty="0"/>
            </a:br>
            <a:r>
              <a:rPr lang="en-US" dirty="0"/>
              <a:t>the PROC SQL code for syntax errors?</a:t>
            </a:r>
          </a:p>
        </p:txBody>
      </p:sp>
      <p:pic>
        <p:nvPicPr>
          <p:cNvPr id="16" name="Picture 3" descr="L:\graphics\computer_blue_small_trans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570" y="2512152"/>
            <a:ext cx="2218611" cy="225664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L:\TVAAS\images\people\person_deal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662" y="3125656"/>
            <a:ext cx="1593464" cy="18606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785495" y="3146038"/>
            <a:ext cx="1392381" cy="461665"/>
          </a:xfrm>
          <a:prstGeom prst="rect">
            <a:avLst/>
          </a:prstGeom>
          <a:solidFill>
            <a:srgbClr val="FFFFFF"/>
          </a:solidFill>
          <a:ln>
            <a:solidFill>
              <a:srgbClr val="FF0000"/>
            </a:solidFill>
          </a:ln>
        </p:spPr>
        <p:txBody>
          <a:bodyPr wrap="square" rtlCol="0">
            <a:spAutoFit/>
          </a:bodyPr>
          <a:lstStyle/>
          <a:p>
            <a:pPr algn="ctr"/>
            <a:r>
              <a:rPr lang="en-US" dirty="0">
                <a:solidFill>
                  <a:srgbClr val="FF0000"/>
                </a:solidFill>
              </a:rPr>
              <a:t>ERROR</a:t>
            </a:r>
          </a:p>
        </p:txBody>
      </p:sp>
    </p:spTree>
    <p:extLst>
      <p:ext uri="{BB962C8B-B14F-4D97-AF65-F5344CB8AC3E}">
        <p14:creationId xmlns:p14="http://schemas.microsoft.com/office/powerpoint/2010/main" val="125578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Setup for the Poll</a:t>
            </a:r>
          </a:p>
        </p:txBody>
      </p:sp>
      <p:sp>
        <p:nvSpPr>
          <p:cNvPr id="13315" name="Rectangle 3"/>
          <p:cNvSpPr>
            <a:spLocks noGrp="1" noChangeArrowheads="1"/>
          </p:cNvSpPr>
          <p:nvPr>
            <p:ph idx="1"/>
          </p:nvPr>
        </p:nvSpPr>
        <p:spPr/>
        <p:txBody>
          <a:bodyPr/>
          <a:lstStyle/>
          <a:p>
            <a:pPr lvl="1">
              <a:spcBef>
                <a:spcPts val="600"/>
              </a:spcBef>
            </a:pPr>
            <a:r>
              <a:rPr lang="en-US" dirty="0"/>
              <a:t>Open and submit the program </a:t>
            </a:r>
            <a:r>
              <a:rPr lang="en-US" b="1" dirty="0"/>
              <a:t>s102a01</a:t>
            </a:r>
            <a:r>
              <a:rPr lang="en-US" dirty="0"/>
              <a:t>. </a:t>
            </a:r>
          </a:p>
          <a:p>
            <a:pPr lvl="1">
              <a:spcBef>
                <a:spcPts val="600"/>
              </a:spcBef>
            </a:pPr>
            <a:r>
              <a:rPr lang="en-US" dirty="0"/>
              <a:t>View the SAS log.</a:t>
            </a:r>
          </a:p>
          <a:p>
            <a:pPr lvl="1">
              <a:spcBef>
                <a:spcPts val="600"/>
              </a:spcBef>
            </a:pPr>
            <a:r>
              <a:rPr lang="en-US" dirty="0"/>
              <a:t>Consider the notes from the first two steps.</a:t>
            </a:r>
          </a:p>
          <a:p>
            <a:pPr marL="1028700" lvl="2" indent="-457200">
              <a:spcBef>
                <a:spcPts val="600"/>
              </a:spcBef>
              <a:buFont typeface="Wingdings" pitchFamily="2" charset="2"/>
              <a:buAutoNum type="arabicParenR"/>
            </a:pPr>
            <a:r>
              <a:rPr lang="en-US" dirty="0"/>
              <a:t>Which step generated an error?</a:t>
            </a:r>
          </a:p>
          <a:p>
            <a:pPr marL="1028700" lvl="2" indent="-457200">
              <a:spcBef>
                <a:spcPts val="600"/>
              </a:spcBef>
              <a:buFont typeface="Wingdings" pitchFamily="2" charset="2"/>
              <a:buAutoNum type="arabicParenR"/>
            </a:pPr>
            <a:r>
              <a:rPr lang="en-US" dirty="0"/>
              <a:t>What error message was generated?</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2.01 Multiple </a:t>
            </a:r>
            <a:r>
              <a:rPr lang="en-US" dirty="0"/>
              <a:t>Choice Poll</a:t>
            </a:r>
          </a:p>
        </p:txBody>
      </p:sp>
      <p:sp>
        <p:nvSpPr>
          <p:cNvPr id="14339" name="Rectangle 3"/>
          <p:cNvSpPr>
            <a:spLocks noGrp="1" noChangeArrowheads="1"/>
          </p:cNvSpPr>
          <p:nvPr>
            <p:ph idx="1"/>
          </p:nvPr>
        </p:nvSpPr>
        <p:spPr/>
        <p:txBody>
          <a:bodyPr/>
          <a:lstStyle/>
          <a:p>
            <a:pPr marL="0" indent="0"/>
            <a:r>
              <a:rPr lang="en-US" dirty="0"/>
              <a:t>Which step generated an error?</a:t>
            </a:r>
          </a:p>
          <a:p>
            <a:pPr marL="0" indent="0"/>
            <a:endParaRPr lang="en-US" sz="800" b="1" dirty="0"/>
          </a:p>
          <a:p>
            <a:pPr marL="568325" lvl="1" indent="-454025">
              <a:buClr>
                <a:schemeClr val="tx1"/>
              </a:buClr>
              <a:buSzTx/>
              <a:buFont typeface="Wingdings" pitchFamily="2" charset="2"/>
              <a:buAutoNum type="alphaLcPeriod"/>
            </a:pPr>
            <a:r>
              <a:rPr lang="en-US" dirty="0"/>
              <a:t>Step 1</a:t>
            </a:r>
          </a:p>
          <a:p>
            <a:pPr marL="568325" lvl="1" indent="-454025">
              <a:buClr>
                <a:schemeClr val="tx1"/>
              </a:buClr>
              <a:buSzTx/>
              <a:buFont typeface="Wingdings" pitchFamily="2" charset="2"/>
              <a:buAutoNum type="alphaLcPeriod"/>
            </a:pPr>
            <a:r>
              <a:rPr lang="en-US" dirty="0"/>
              <a:t>Step 2</a:t>
            </a:r>
          </a:p>
        </p:txBody>
      </p:sp>
      <p:sp>
        <p:nvSpPr>
          <p:cNvPr id="5" name="Text Box 5"/>
          <p:cNvSpPr txBox="1">
            <a:spLocks noChangeArrowheads="1"/>
          </p:cNvSpPr>
          <p:nvPr/>
        </p:nvSpPr>
        <p:spPr bwMode="auto">
          <a:xfrm>
            <a:off x="7969250" y="6324600"/>
            <a:ext cx="9667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s102a01</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r>
              <a:rPr lang="en-US"/>
              <a:t>2.01 Multiple </a:t>
            </a:r>
            <a:r>
              <a:rPr lang="en-US" dirty="0"/>
              <a:t>Choice Poll – Correct Answer</a:t>
            </a:r>
          </a:p>
        </p:txBody>
      </p:sp>
      <p:sp>
        <p:nvSpPr>
          <p:cNvPr id="15363" name="Rectangle 3"/>
          <p:cNvSpPr>
            <a:spLocks noGrp="1" noChangeArrowheads="1"/>
          </p:cNvSpPr>
          <p:nvPr>
            <p:ph idx="1"/>
          </p:nvPr>
        </p:nvSpPr>
        <p:spPr/>
        <p:txBody>
          <a:bodyPr/>
          <a:lstStyle/>
          <a:p>
            <a:pPr marL="0" indent="0"/>
            <a:r>
              <a:rPr lang="en-US" dirty="0"/>
              <a:t>Which step generated an error?</a:t>
            </a:r>
          </a:p>
          <a:p>
            <a:pPr marL="0" indent="0"/>
            <a:endParaRPr lang="en-US" sz="800" b="1" dirty="0"/>
          </a:p>
          <a:p>
            <a:pPr marL="571500" lvl="1" indent="-457200">
              <a:buClr>
                <a:schemeClr val="tx1"/>
              </a:buClr>
              <a:buSzTx/>
              <a:buFont typeface="Wingdings" pitchFamily="2" charset="2"/>
              <a:buAutoNum type="alphaLcPeriod"/>
            </a:pPr>
            <a:r>
              <a:rPr lang="en-US" dirty="0"/>
              <a:t>Step 1</a:t>
            </a:r>
          </a:p>
          <a:p>
            <a:pPr marL="571500" lvl="1" indent="-457200">
              <a:buClr>
                <a:schemeClr val="tx1"/>
              </a:buClr>
              <a:buSzTx/>
              <a:buFont typeface="Wingdings" pitchFamily="2" charset="2"/>
              <a:buAutoNum type="alphaLcPeriod"/>
            </a:pPr>
            <a:r>
              <a:rPr lang="en-US" dirty="0"/>
              <a:t>Step 2</a:t>
            </a:r>
          </a:p>
        </p:txBody>
      </p:sp>
      <p:sp>
        <p:nvSpPr>
          <p:cNvPr id="15365" name="Oval 4"/>
          <p:cNvSpPr>
            <a:spLocks noChangeArrowheads="1"/>
          </p:cNvSpPr>
          <p:nvPr/>
        </p:nvSpPr>
        <p:spPr bwMode="auto">
          <a:xfrm>
            <a:off x="647700" y="2033680"/>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6" name="Text Box 5"/>
          <p:cNvSpPr txBox="1">
            <a:spLocks noChangeArrowheads="1"/>
          </p:cNvSpPr>
          <p:nvPr/>
        </p:nvSpPr>
        <p:spPr bwMode="auto">
          <a:xfrm>
            <a:off x="7969250" y="6324600"/>
            <a:ext cx="9667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s102a01</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2.02 Short </a:t>
            </a:r>
            <a:r>
              <a:rPr lang="en-US" dirty="0"/>
              <a:t>Answer Poll</a:t>
            </a:r>
          </a:p>
        </p:txBody>
      </p:sp>
      <p:sp>
        <p:nvSpPr>
          <p:cNvPr id="3075" name="Rectangle 5"/>
          <p:cNvSpPr>
            <a:spLocks noGrp="1" noChangeArrowheads="1"/>
          </p:cNvSpPr>
          <p:nvPr>
            <p:ph idx="1"/>
          </p:nvPr>
        </p:nvSpPr>
        <p:spPr/>
        <p:txBody>
          <a:bodyPr/>
          <a:lstStyle/>
          <a:p>
            <a:pPr marL="0" indent="0"/>
            <a:r>
              <a:rPr lang="en-US" dirty="0"/>
              <a:t>What error message was generated in Step 2?</a:t>
            </a:r>
          </a:p>
        </p:txBody>
      </p:sp>
      <p:sp>
        <p:nvSpPr>
          <p:cNvPr id="4" name="Rectangle 4"/>
          <p:cNvSpPr>
            <a:spLocks noChangeArrowheads="1"/>
          </p:cNvSpPr>
          <p:nvPr/>
        </p:nvSpPr>
        <p:spPr bwMode="auto">
          <a:xfrm>
            <a:off x="678441" y="1514766"/>
            <a:ext cx="6913111" cy="2909514"/>
          </a:xfrm>
          <a:prstGeom prst="rect">
            <a:avLst/>
          </a:prstGeom>
          <a:solidFill>
            <a:srgbClr val="FFFFFF"/>
          </a:solidFill>
          <a:ln w="38100">
            <a:solidFill>
              <a:schemeClr val="tx2"/>
            </a:solidFill>
            <a:miter lim="800000"/>
            <a:headEnd type="none" w="med" len="lg"/>
            <a:tailEnd type="none" w="med" len="lg"/>
          </a:ln>
        </p:spPr>
        <p:txBody>
          <a:bodyPr wrap="none" tIns="50800" rIns="0" bIns="50800">
            <a:spAutoFit/>
          </a:bodyPr>
          <a:lstStyle/>
          <a:p>
            <a:pPr>
              <a:lnSpc>
                <a:spcPct val="95000"/>
              </a:lnSpc>
            </a:pPr>
            <a:r>
              <a:rPr lang="en-US" b="1" dirty="0">
                <a:latin typeface="Courier New" pitchFamily="49" charset="0"/>
              </a:rPr>
              <a:t> /* Step 2 */</a:t>
            </a:r>
          </a:p>
          <a:p>
            <a:pPr>
              <a:lnSpc>
                <a:spcPct val="95000"/>
              </a:lnSpc>
            </a:pPr>
            <a:r>
              <a:rPr lang="en-US" b="1" dirty="0">
                <a:latin typeface="Courier New" pitchFamily="49" charset="0"/>
              </a:rPr>
              <a:t>proc sql; </a:t>
            </a:r>
          </a:p>
          <a:p>
            <a:pPr>
              <a:lnSpc>
                <a:spcPct val="95000"/>
              </a:lnSpc>
            </a:pPr>
            <a:r>
              <a:rPr lang="en-US" b="1" dirty="0">
                <a:latin typeface="Courier New" pitchFamily="49" charset="0"/>
              </a:rPr>
              <a:t>select Employee_ID, Employee_Gender,</a:t>
            </a:r>
          </a:p>
          <a:p>
            <a:pPr>
              <a:lnSpc>
                <a:spcPct val="95000"/>
              </a:lnSpc>
            </a:pPr>
            <a:r>
              <a:rPr lang="en-US" b="1" dirty="0">
                <a:latin typeface="Courier New" pitchFamily="49" charset="0"/>
              </a:rPr>
              <a:t>       Salary</a:t>
            </a:r>
          </a:p>
          <a:p>
            <a:pPr>
              <a:lnSpc>
                <a:spcPct val="95000"/>
              </a:lnSpc>
            </a:pPr>
            <a:r>
              <a:rPr lang="en-US" b="1" dirty="0">
                <a:latin typeface="Courier New" pitchFamily="49" charset="0"/>
              </a:rPr>
              <a:t>   from orion.employee_information</a:t>
            </a:r>
          </a:p>
          <a:p>
            <a:pPr>
              <a:lnSpc>
                <a:spcPct val="95000"/>
              </a:lnSpc>
            </a:pPr>
            <a:r>
              <a:rPr lang="en-US" b="1" dirty="0">
                <a:latin typeface="Courier New" pitchFamily="49" charset="0"/>
              </a:rPr>
              <a:t>   order by Employee_ID  </a:t>
            </a:r>
          </a:p>
          <a:p>
            <a:pPr>
              <a:lnSpc>
                <a:spcPct val="95000"/>
              </a:lnSpc>
            </a:pPr>
            <a:r>
              <a:rPr lang="en-US" b="1" dirty="0">
                <a:latin typeface="Courier New" pitchFamily="49" charset="0"/>
              </a:rPr>
              <a:t>   where Employee_Gender='M';</a:t>
            </a:r>
          </a:p>
          <a:p>
            <a:pPr>
              <a:lnSpc>
                <a:spcPct val="95000"/>
              </a:lnSpc>
            </a:pPr>
            <a:r>
              <a:rPr lang="en-US" b="1" dirty="0">
                <a:latin typeface="Courier New" pitchFamily="49" charset="0"/>
              </a:rPr>
              <a:t>quit;</a:t>
            </a:r>
          </a:p>
        </p:txBody>
      </p:sp>
      <p:sp>
        <p:nvSpPr>
          <p:cNvPr id="2" name="Program Name"/>
          <p:cNvSpPr txBox="1"/>
          <p:nvPr/>
        </p:nvSpPr>
        <p:spPr bwMode="auto">
          <a:xfrm>
            <a:off x="7956550" y="6324600"/>
            <a:ext cx="9813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s102a01</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2.02 Short </a:t>
            </a:r>
            <a:r>
              <a:rPr lang="en-US" dirty="0"/>
              <a:t>Answer Poll – Correct Answer</a:t>
            </a:r>
          </a:p>
        </p:txBody>
      </p:sp>
      <p:sp>
        <p:nvSpPr>
          <p:cNvPr id="3075" name="Rectangle 5"/>
          <p:cNvSpPr>
            <a:spLocks noGrp="1" noChangeArrowheads="1"/>
          </p:cNvSpPr>
          <p:nvPr>
            <p:ph idx="1"/>
          </p:nvPr>
        </p:nvSpPr>
        <p:spPr/>
        <p:txBody>
          <a:bodyPr/>
          <a:lstStyle/>
          <a:p>
            <a:pPr marL="0" indent="0"/>
            <a:r>
              <a:rPr lang="en-US" dirty="0"/>
              <a:t>What error message was generated in Step 2?</a:t>
            </a:r>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ERROR: Syntax error, expecting one of the following….</a:t>
            </a:r>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p:txBody>
      </p:sp>
      <p:sp>
        <p:nvSpPr>
          <p:cNvPr id="4" name="Rectangle 4"/>
          <p:cNvSpPr>
            <a:spLocks noChangeArrowheads="1"/>
          </p:cNvSpPr>
          <p:nvPr/>
        </p:nvSpPr>
        <p:spPr bwMode="auto">
          <a:xfrm>
            <a:off x="678441" y="1514766"/>
            <a:ext cx="6913111" cy="2909514"/>
          </a:xfrm>
          <a:prstGeom prst="rect">
            <a:avLst/>
          </a:prstGeom>
          <a:solidFill>
            <a:srgbClr val="FFFFFF"/>
          </a:solidFill>
          <a:ln w="38100">
            <a:solidFill>
              <a:schemeClr val="tx2"/>
            </a:solidFill>
            <a:miter lim="800000"/>
            <a:headEnd type="none" w="med" len="lg"/>
            <a:tailEnd type="none" w="med" len="lg"/>
          </a:ln>
        </p:spPr>
        <p:txBody>
          <a:bodyPr wrap="none" tIns="50800" rIns="0" bIns="50800">
            <a:spAutoFit/>
          </a:bodyPr>
          <a:lstStyle/>
          <a:p>
            <a:pPr>
              <a:lnSpc>
                <a:spcPct val="95000"/>
              </a:lnSpc>
            </a:pPr>
            <a:r>
              <a:rPr lang="en-US" b="1" dirty="0">
                <a:latin typeface="Courier New" pitchFamily="49" charset="0"/>
              </a:rPr>
              <a:t> /* Step 2 */</a:t>
            </a:r>
          </a:p>
          <a:p>
            <a:pPr>
              <a:lnSpc>
                <a:spcPct val="95000"/>
              </a:lnSpc>
            </a:pPr>
            <a:r>
              <a:rPr lang="en-US" b="1" dirty="0">
                <a:latin typeface="Courier New" pitchFamily="49" charset="0"/>
              </a:rPr>
              <a:t>proc sql; </a:t>
            </a:r>
          </a:p>
          <a:p>
            <a:pPr>
              <a:lnSpc>
                <a:spcPct val="95000"/>
              </a:lnSpc>
            </a:pPr>
            <a:r>
              <a:rPr lang="en-US" b="1" dirty="0">
                <a:latin typeface="Courier New" pitchFamily="49" charset="0"/>
              </a:rPr>
              <a:t>select Employee_ID, Employee_Gender,</a:t>
            </a:r>
          </a:p>
          <a:p>
            <a:pPr>
              <a:lnSpc>
                <a:spcPct val="95000"/>
              </a:lnSpc>
            </a:pPr>
            <a:r>
              <a:rPr lang="en-US" b="1" dirty="0">
                <a:latin typeface="Courier New" pitchFamily="49" charset="0"/>
              </a:rPr>
              <a:t>       Salary</a:t>
            </a:r>
          </a:p>
          <a:p>
            <a:pPr>
              <a:lnSpc>
                <a:spcPct val="95000"/>
              </a:lnSpc>
            </a:pPr>
            <a:r>
              <a:rPr lang="en-US" b="1" dirty="0">
                <a:latin typeface="Courier New" pitchFamily="49" charset="0"/>
              </a:rPr>
              <a:t>   from orion.employee_information</a:t>
            </a:r>
          </a:p>
          <a:p>
            <a:pPr>
              <a:lnSpc>
                <a:spcPct val="95000"/>
              </a:lnSpc>
            </a:pPr>
            <a:r>
              <a:rPr lang="en-US" b="1" dirty="0">
                <a:latin typeface="Courier New" pitchFamily="49" charset="0"/>
              </a:rPr>
              <a:t>   order by Employee_ID  </a:t>
            </a:r>
          </a:p>
          <a:p>
            <a:pPr>
              <a:lnSpc>
                <a:spcPct val="95000"/>
              </a:lnSpc>
            </a:pPr>
            <a:r>
              <a:rPr lang="en-US" b="1" dirty="0">
                <a:latin typeface="Courier New" pitchFamily="49" charset="0"/>
              </a:rPr>
              <a:t>   where Employee_Gender='M';</a:t>
            </a:r>
          </a:p>
          <a:p>
            <a:pPr>
              <a:lnSpc>
                <a:spcPct val="95000"/>
              </a:lnSpc>
            </a:pPr>
            <a:r>
              <a:rPr lang="en-US" b="1" dirty="0">
                <a:latin typeface="Courier New" pitchFamily="49" charset="0"/>
              </a:rPr>
              <a:t>quit;</a:t>
            </a:r>
          </a:p>
        </p:txBody>
      </p:sp>
      <p:sp>
        <p:nvSpPr>
          <p:cNvPr id="2" name="Program Name"/>
          <p:cNvSpPr txBox="1"/>
          <p:nvPr/>
        </p:nvSpPr>
        <p:spPr bwMode="auto">
          <a:xfrm>
            <a:off x="7956550" y="6324600"/>
            <a:ext cx="9813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s102a01</a:t>
            </a:r>
          </a:p>
        </p:txBody>
      </p:sp>
      <p:sp>
        <p:nvSpPr>
          <p:cNvPr id="6" name="Right Arrow 5"/>
          <p:cNvSpPr/>
          <p:nvPr/>
        </p:nvSpPr>
        <p:spPr bwMode="auto">
          <a:xfrm>
            <a:off x="796400" y="3611589"/>
            <a:ext cx="482600" cy="444500"/>
          </a:xfrm>
          <a:prstGeom prst="rightArrow">
            <a:avLst>
              <a:gd name="adj1" fmla="val 49000"/>
              <a:gd name="adj2" fmla="val 40000"/>
            </a:avLst>
          </a:prstGeom>
          <a:solidFill>
            <a:srgbClr val="FF0000"/>
          </a:solidFill>
          <a:ln w="12700" cap="flat" cmpd="sng" algn="ctr">
            <a:noFill/>
            <a:prstDash val="solid"/>
            <a:round/>
            <a:headEnd type="none" w="med" len="med"/>
            <a:tailEnd type="none" w="med" len="med"/>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custDataLst>
      <p:tags r:id="rId1"/>
    </p:custDataLst>
    <p:extLst>
      <p:ext uri="{BB962C8B-B14F-4D97-AF65-F5344CB8AC3E}">
        <p14:creationId xmlns:p14="http://schemas.microsoft.com/office/powerpoint/2010/main" val="3548150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2.03 Quiz</a:t>
            </a:r>
            <a:endParaRPr lang="en-US" dirty="0"/>
          </a:p>
        </p:txBody>
      </p:sp>
      <p:sp>
        <p:nvSpPr>
          <p:cNvPr id="16387" name="Rectangle 3"/>
          <p:cNvSpPr>
            <a:spLocks noGrp="1" noChangeArrowheads="1"/>
          </p:cNvSpPr>
          <p:nvPr>
            <p:ph idx="1"/>
          </p:nvPr>
        </p:nvSpPr>
        <p:spPr/>
        <p:txBody>
          <a:bodyPr/>
          <a:lstStyle/>
          <a:p>
            <a:pPr lvl="1">
              <a:spcBef>
                <a:spcPts val="600"/>
              </a:spcBef>
            </a:pPr>
            <a:r>
              <a:rPr lang="en-US" dirty="0"/>
              <a:t>Open and submit the program </a:t>
            </a:r>
            <a:r>
              <a:rPr lang="en-US" b="1" dirty="0"/>
              <a:t>s102a02</a:t>
            </a:r>
            <a:r>
              <a:rPr lang="en-US" dirty="0"/>
              <a:t>. </a:t>
            </a:r>
          </a:p>
          <a:p>
            <a:pPr lvl="1">
              <a:spcBef>
                <a:spcPts val="600"/>
              </a:spcBef>
            </a:pPr>
            <a:r>
              <a:rPr lang="en-US" dirty="0"/>
              <a:t>View the SAS output and log.</a:t>
            </a:r>
          </a:p>
          <a:p>
            <a:pPr marL="0" indent="0"/>
            <a:endParaRPr lang="en-US" dirty="0"/>
          </a:p>
          <a:p>
            <a:pPr marL="0" indent="0"/>
            <a:r>
              <a:rPr lang="en-US" dirty="0"/>
              <a:t>Did the code generate any output?</a:t>
            </a:r>
          </a:p>
          <a:p>
            <a:pPr marL="0" indent="0"/>
            <a:endParaRPr lang="en-US" dirty="0"/>
          </a:p>
          <a:p>
            <a:pPr marL="0" indent="0"/>
            <a:r>
              <a:rPr lang="en-US" dirty="0"/>
              <a:t>What does the note in the log indicate?</a:t>
            </a:r>
          </a:p>
          <a:p>
            <a:pPr marL="0" indent="0"/>
            <a:endParaRPr lang="en-US" dirty="0"/>
          </a:p>
          <a:p>
            <a:pPr marL="0" indent="0"/>
            <a:endParaRPr lang="en-US" dirty="0"/>
          </a:p>
          <a:p>
            <a:pPr marL="0" indent="0"/>
            <a:endParaRPr lang="en-US" dirty="0"/>
          </a:p>
          <a:p>
            <a:pPr marL="0" indent="0"/>
            <a:endParaRPr lang="en-US" dirty="0"/>
          </a:p>
          <a:p>
            <a:pPr marL="0" indent="0"/>
            <a:endParaRPr lang="en-US" dirty="0"/>
          </a:p>
        </p:txBody>
      </p:sp>
      <p:sp>
        <p:nvSpPr>
          <p:cNvPr id="16390" name="Text Box 5"/>
          <p:cNvSpPr txBox="1">
            <a:spLocks noChangeArrowheads="1"/>
          </p:cNvSpPr>
          <p:nvPr/>
        </p:nvSpPr>
        <p:spPr bwMode="auto">
          <a:xfrm>
            <a:off x="7959809" y="6324600"/>
            <a:ext cx="976229"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s102a02</a:t>
            </a:r>
          </a:p>
        </p:txBody>
      </p:sp>
    </p:spTree>
    <p:custDataLst>
      <p:tags r:id="rId1"/>
    </p:custDataLst>
    <p:extLst>
      <p:ext uri="{BB962C8B-B14F-4D97-AF65-F5344CB8AC3E}">
        <p14:creationId xmlns:p14="http://schemas.microsoft.com/office/powerpoint/2010/main" val="1308506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2: Basic Queries</a:t>
            </a:r>
          </a:p>
        </p:txBody>
      </p:sp>
      <p:graphicFrame>
        <p:nvGraphicFramePr>
          <p:cNvPr id="7" name="Group Organizer"/>
          <p:cNvGraphicFramePr>
            <a:graphicFrameLocks noGrp="1"/>
          </p:cNvGraphicFramePr>
          <p:nvPr>
            <p:extLst>
              <p:ext uri="{D42A27DB-BD31-4B8C-83A1-F6EECF244321}">
                <p14:modId xmlns:p14="http://schemas.microsoft.com/office/powerpoint/2010/main" val="1964784347"/>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45856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2.1: Overview of the SQL Procedure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0"/>
                  </a:ext>
                </a:extLst>
              </a:tr>
              <a:tr h="14478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2.2: Specifying Columns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37036">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2.3: Specifying Rows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589378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4007877"/>
            <a:ext cx="5363648" cy="2149306"/>
          </a:xfrm>
          <a:prstGeom prst="rect">
            <a:avLst/>
          </a:prstGeom>
          <a:solidFill>
            <a:srgbClr val="FFFFFF"/>
          </a:solidFill>
          <a:ln w="38100" cmpd="sng">
            <a:solidFill>
              <a:schemeClr val="tx2"/>
            </a:solidFill>
          </a:ln>
        </p:spPr>
        <p:txBody>
          <a:bodyPr vert="horz" wrap="none" lIns="88900" tIns="88900" rIns="88900" bIns="88900" rtlCol="0">
            <a:spAutoFit/>
          </a:bodyPr>
          <a:lstStyle/>
          <a:p>
            <a:r>
              <a:rPr lang="en-US" sz="1600" b="1" dirty="0">
                <a:latin typeface="SAS Monospace"/>
              </a:rPr>
              <a:t>proc sql;</a:t>
            </a:r>
          </a:p>
          <a:p>
            <a:r>
              <a:rPr lang="en-US" sz="1600" b="1" dirty="0">
                <a:latin typeface="SAS Monospace"/>
              </a:rPr>
              <a:t>validate</a:t>
            </a:r>
          </a:p>
          <a:p>
            <a:r>
              <a:rPr lang="en-US" sz="1600" b="1" dirty="0">
                <a:latin typeface="SAS Monospace"/>
              </a:rPr>
              <a:t>select Employee_ID, Employee_Gender,</a:t>
            </a:r>
          </a:p>
          <a:p>
            <a:r>
              <a:rPr lang="en-US" sz="1600" b="1" dirty="0">
                <a:latin typeface="SAS Monospace"/>
              </a:rPr>
              <a:t>       Salary</a:t>
            </a:r>
          </a:p>
          <a:p>
            <a:r>
              <a:rPr lang="en-US" sz="1600" b="1" dirty="0">
                <a:latin typeface="SAS Monospace"/>
              </a:rPr>
              <a:t>   from orion.employee_information</a:t>
            </a:r>
          </a:p>
          <a:p>
            <a:r>
              <a:rPr lang="en-US" sz="1600" b="1" dirty="0">
                <a:latin typeface="SAS Monospace"/>
              </a:rPr>
              <a:t>   where Employee_Gender='M'</a:t>
            </a:r>
          </a:p>
          <a:p>
            <a:r>
              <a:rPr lang="en-US" sz="1600" b="1" dirty="0">
                <a:latin typeface="SAS Monospace"/>
              </a:rPr>
              <a:t>   order by Employee_ID;</a:t>
            </a:r>
          </a:p>
          <a:p>
            <a:r>
              <a:rPr lang="en-US" sz="1600" b="1" dirty="0">
                <a:solidFill>
                  <a:srgbClr val="0000FF"/>
                </a:solidFill>
                <a:latin typeface="SAS Monospace"/>
              </a:rPr>
              <a:t>NOTE: PROC SQL statement has valid syntax.</a:t>
            </a:r>
          </a:p>
        </p:txBody>
      </p:sp>
      <p:sp>
        <p:nvSpPr>
          <p:cNvPr id="2" name="Rectangle 1"/>
          <p:cNvSpPr/>
          <p:nvPr>
            <p:custDataLst>
              <p:tags r:id="rId2"/>
            </p:custDataLst>
          </p:nvPr>
        </p:nvSpPr>
        <p:spPr bwMode="auto">
          <a:xfrm>
            <a:off x="774700" y="5803657"/>
            <a:ext cx="50673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6386" name="Rectangle 2"/>
          <p:cNvSpPr>
            <a:spLocks noGrp="1" noChangeArrowheads="1"/>
          </p:cNvSpPr>
          <p:nvPr>
            <p:ph type="title"/>
          </p:nvPr>
        </p:nvSpPr>
        <p:spPr/>
        <p:txBody>
          <a:bodyPr/>
          <a:lstStyle/>
          <a:p>
            <a:r>
              <a:rPr lang="en-US"/>
              <a:t>2.03 Quiz </a:t>
            </a:r>
            <a:r>
              <a:rPr lang="en-US" dirty="0"/>
              <a:t>– Correct Answer</a:t>
            </a:r>
          </a:p>
        </p:txBody>
      </p:sp>
      <p:sp>
        <p:nvSpPr>
          <p:cNvPr id="16387" name="Rectangle 3"/>
          <p:cNvSpPr>
            <a:spLocks noGrp="1" noChangeArrowheads="1"/>
          </p:cNvSpPr>
          <p:nvPr>
            <p:ph idx="1"/>
          </p:nvPr>
        </p:nvSpPr>
        <p:spPr/>
        <p:txBody>
          <a:bodyPr/>
          <a:lstStyle/>
          <a:p>
            <a:pPr marL="0" indent="0"/>
            <a:r>
              <a:rPr lang="en-US" dirty="0"/>
              <a:t>Did the code generate any output?</a:t>
            </a:r>
          </a:p>
          <a:p>
            <a:pPr marL="0" indent="0"/>
            <a:r>
              <a:rPr lang="en-US" b="1" dirty="0"/>
              <a:t>no</a:t>
            </a:r>
          </a:p>
          <a:p>
            <a:pPr marL="0" indent="0"/>
            <a:r>
              <a:rPr lang="en-US" dirty="0"/>
              <a:t>What does the note in the log indicate?</a:t>
            </a:r>
          </a:p>
          <a:p>
            <a:r>
              <a:rPr lang="en-US" b="1" dirty="0">
                <a:solidFill>
                  <a:srgbClr val="FF0000"/>
                </a:solidFill>
              </a:rPr>
              <a:t>Valid syntax – the VALIDATE statement checks </a:t>
            </a:r>
            <a:br>
              <a:rPr lang="en-US" b="1" dirty="0">
                <a:solidFill>
                  <a:srgbClr val="FF0000"/>
                </a:solidFill>
              </a:rPr>
            </a:br>
            <a:r>
              <a:rPr lang="en-US" b="1" dirty="0">
                <a:solidFill>
                  <a:srgbClr val="FF0000"/>
                </a:solidFill>
              </a:rPr>
              <a:t>the SELECT statement syntax.</a:t>
            </a:r>
          </a:p>
          <a:p>
            <a:endParaRPr lang="en-US" b="1" dirty="0"/>
          </a:p>
          <a:p>
            <a:r>
              <a:rPr lang="en-US" dirty="0"/>
              <a:t>Partial SAS Log</a:t>
            </a:r>
          </a:p>
          <a:p>
            <a:pPr marL="0" indent="0"/>
            <a:endParaRPr lang="en-US" dirty="0"/>
          </a:p>
          <a:p>
            <a:pPr marL="0" indent="0"/>
            <a:endParaRPr lang="en-US" dirty="0"/>
          </a:p>
          <a:p>
            <a:pPr marL="0" indent="0"/>
            <a:endParaRPr lang="en-US" dirty="0"/>
          </a:p>
          <a:p>
            <a:pPr marL="0" indent="0"/>
            <a:endParaRPr lang="en-US" dirty="0"/>
          </a:p>
          <a:p>
            <a:pPr marL="0" indent="0"/>
            <a:endParaRPr lang="en-US" dirty="0"/>
          </a:p>
        </p:txBody>
      </p:sp>
      <p:sp>
        <p:nvSpPr>
          <p:cNvPr id="16390" name="Text Box 5"/>
          <p:cNvSpPr txBox="1">
            <a:spLocks noChangeArrowheads="1"/>
          </p:cNvSpPr>
          <p:nvPr/>
        </p:nvSpPr>
        <p:spPr bwMode="auto">
          <a:xfrm>
            <a:off x="7959809" y="6324600"/>
            <a:ext cx="976229"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s102a02</a:t>
            </a:r>
          </a:p>
        </p:txBody>
      </p:sp>
    </p:spTree>
    <p:custDataLst>
      <p:tags r:id="rId1"/>
    </p:custDataLst>
    <p:extLst>
      <p:ext uri="{BB962C8B-B14F-4D97-AF65-F5344CB8AC3E}">
        <p14:creationId xmlns:p14="http://schemas.microsoft.com/office/powerpoint/2010/main" val="1898700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Features of the VALIDATE Statement</a:t>
            </a:r>
          </a:p>
        </p:txBody>
      </p:sp>
      <p:sp>
        <p:nvSpPr>
          <p:cNvPr id="20483" name="Rectangle 3"/>
          <p:cNvSpPr>
            <a:spLocks noGrp="1" noChangeArrowheads="1"/>
          </p:cNvSpPr>
          <p:nvPr>
            <p:ph idx="1"/>
          </p:nvPr>
        </p:nvSpPr>
        <p:spPr/>
        <p:txBody>
          <a:bodyPr/>
          <a:lstStyle/>
          <a:p>
            <a:pPr marL="0" indent="0"/>
            <a:endParaRPr lang="en-US" b="1" dirty="0"/>
          </a:p>
          <a:p>
            <a:pPr marL="0" indent="0"/>
            <a:endParaRPr lang="en-US" b="1" dirty="0"/>
          </a:p>
          <a:p>
            <a:pPr marL="0" indent="0"/>
            <a:endParaRPr lang="en-US" b="1" dirty="0"/>
          </a:p>
          <a:p>
            <a:pPr marL="0" indent="0"/>
            <a:endParaRPr lang="en-US" b="1" dirty="0"/>
          </a:p>
          <a:p>
            <a:pPr marL="0" indent="0"/>
            <a:endParaRPr lang="en-US" b="1" dirty="0"/>
          </a:p>
          <a:p>
            <a:pPr marL="0" indent="0"/>
            <a:endParaRPr lang="en-US" b="1" dirty="0"/>
          </a:p>
          <a:p>
            <a:pPr marL="0" indent="0"/>
            <a:endParaRPr lang="en-US" b="1" dirty="0"/>
          </a:p>
          <a:p>
            <a:pPr marL="0" indent="0"/>
            <a:r>
              <a:rPr lang="en-US" dirty="0"/>
              <a:t>The VALIDATE statement</a:t>
            </a:r>
          </a:p>
          <a:p>
            <a:pPr marL="455613" lvl="1" indent="-341313"/>
            <a:r>
              <a:rPr lang="en-US" dirty="0"/>
              <a:t>is used only in conjunction with SELECT statements</a:t>
            </a:r>
          </a:p>
          <a:p>
            <a:pPr marL="455613" lvl="1" indent="-341313"/>
            <a:r>
              <a:rPr lang="en-US" dirty="0"/>
              <a:t>tests the syntax without executing the query</a:t>
            </a:r>
          </a:p>
          <a:p>
            <a:pPr marL="455613" lvl="1" indent="-341313"/>
            <a:r>
              <a:rPr lang="en-US" dirty="0"/>
              <a:t>checks table and column name validity</a:t>
            </a:r>
          </a:p>
          <a:p>
            <a:pPr marL="455613" lvl="1" indent="-341313"/>
            <a:r>
              <a:rPr lang="en-US" dirty="0"/>
              <a:t>prints error messages for invalid queries.</a:t>
            </a:r>
          </a:p>
        </p:txBody>
      </p:sp>
      <p:sp>
        <p:nvSpPr>
          <p:cNvPr id="3" name="TextBox 2"/>
          <p:cNvSpPr txBox="1"/>
          <p:nvPr/>
        </p:nvSpPr>
        <p:spPr>
          <a:xfrm>
            <a:off x="694765" y="1134036"/>
            <a:ext cx="7000314" cy="2690993"/>
          </a:xfrm>
          <a:prstGeom prst="rect">
            <a:avLst/>
          </a:prstGeom>
          <a:solidFill>
            <a:srgbClr val="FFFFFF"/>
          </a:solidFill>
          <a:ln w="38100" cmpd="sng">
            <a:solidFill>
              <a:schemeClr val="tx2"/>
            </a:solidFill>
          </a:ln>
        </p:spPr>
        <p:txBody>
          <a:bodyPr vert="horz" wrap="none" lIns="88900" tIns="88900" rIns="88900" bIns="88900" rtlCol="0">
            <a:spAutoFit/>
          </a:bodyPr>
          <a:lstStyle/>
          <a:p>
            <a:pPr>
              <a:lnSpc>
                <a:spcPct val="85000"/>
              </a:lnSpc>
            </a:pPr>
            <a:r>
              <a:rPr lang="en-US" b="1" dirty="0">
                <a:latin typeface="Courier New"/>
              </a:rPr>
              <a:t>proc sql;</a:t>
            </a:r>
          </a:p>
          <a:p>
            <a:pPr>
              <a:lnSpc>
                <a:spcPct val="85000"/>
              </a:lnSpc>
            </a:pPr>
            <a:r>
              <a:rPr lang="en-US" b="1" dirty="0">
                <a:latin typeface="Courier New"/>
              </a:rPr>
              <a:t>validate</a:t>
            </a:r>
          </a:p>
          <a:p>
            <a:pPr>
              <a:lnSpc>
                <a:spcPct val="85000"/>
              </a:lnSpc>
            </a:pPr>
            <a:r>
              <a:rPr lang="en-US" b="1" dirty="0">
                <a:latin typeface="Courier New"/>
              </a:rPr>
              <a:t>select Employee_ID, Employee_Gender,</a:t>
            </a:r>
          </a:p>
          <a:p>
            <a:pPr>
              <a:lnSpc>
                <a:spcPct val="85000"/>
              </a:lnSpc>
            </a:pPr>
            <a:r>
              <a:rPr lang="en-US" b="1" dirty="0">
                <a:latin typeface="Courier New"/>
              </a:rPr>
              <a:t>       Salary</a:t>
            </a:r>
          </a:p>
          <a:p>
            <a:pPr>
              <a:lnSpc>
                <a:spcPct val="85000"/>
              </a:lnSpc>
            </a:pPr>
            <a:r>
              <a:rPr lang="en-US" b="1" dirty="0">
                <a:latin typeface="Courier New"/>
              </a:rPr>
              <a:t>   from orion.employee_information</a:t>
            </a:r>
          </a:p>
          <a:p>
            <a:pPr>
              <a:lnSpc>
                <a:spcPct val="85000"/>
              </a:lnSpc>
            </a:pPr>
            <a:r>
              <a:rPr lang="en-US" b="1" dirty="0">
                <a:latin typeface="Courier New"/>
              </a:rPr>
              <a:t>   where Employee_Gender='M'</a:t>
            </a:r>
          </a:p>
          <a:p>
            <a:pPr>
              <a:lnSpc>
                <a:spcPct val="85000"/>
              </a:lnSpc>
            </a:pPr>
            <a:r>
              <a:rPr lang="en-US" b="1" dirty="0">
                <a:latin typeface="Courier New"/>
              </a:rPr>
              <a:t>   order by Employee_ID;</a:t>
            </a:r>
          </a:p>
          <a:p>
            <a:pPr>
              <a:lnSpc>
                <a:spcPct val="85000"/>
              </a:lnSpc>
            </a:pPr>
            <a:r>
              <a:rPr lang="en-US" b="1" dirty="0">
                <a:latin typeface="Courier New"/>
              </a:rPr>
              <a:t>quit;</a:t>
            </a:r>
          </a:p>
        </p:txBody>
      </p:sp>
      <p:sp>
        <p:nvSpPr>
          <p:cNvPr id="4" name="Rectangle 3"/>
          <p:cNvSpPr/>
          <p:nvPr>
            <p:custDataLst>
              <p:tags r:id="rId1"/>
            </p:custDataLst>
          </p:nvPr>
        </p:nvSpPr>
        <p:spPr bwMode="auto">
          <a:xfrm>
            <a:off x="774701" y="1533832"/>
            <a:ext cx="1493370"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p:txBody>
          <a:bodyPr/>
          <a:lstStyle/>
          <a:p>
            <a:r>
              <a:rPr lang="en-US" dirty="0"/>
              <a:t>Viewing the Log</a:t>
            </a:r>
          </a:p>
        </p:txBody>
      </p:sp>
      <p:sp>
        <p:nvSpPr>
          <p:cNvPr id="19459" name="Rectangle 4"/>
          <p:cNvSpPr>
            <a:spLocks noGrp="1" noChangeArrowheads="1"/>
          </p:cNvSpPr>
          <p:nvPr>
            <p:ph idx="1"/>
          </p:nvPr>
        </p:nvSpPr>
        <p:spPr>
          <a:xfrm>
            <a:off x="685800" y="1068388"/>
            <a:ext cx="7848600" cy="1370012"/>
          </a:xfrm>
        </p:spPr>
        <p:txBody>
          <a:bodyPr/>
          <a:lstStyle/>
          <a:p>
            <a:pPr marL="0" indent="0"/>
            <a:r>
              <a:rPr lang="en-US" dirty="0"/>
              <a:t>A common syntax error is to end a clause with </a:t>
            </a:r>
            <a:br>
              <a:rPr lang="en-US" dirty="0"/>
            </a:br>
            <a:r>
              <a:rPr lang="en-US" dirty="0"/>
              <a:t>a semicolon.</a:t>
            </a:r>
          </a:p>
          <a:p>
            <a:pPr marL="0" indent="0"/>
            <a:endParaRPr lang="en-US" sz="1400" dirty="0"/>
          </a:p>
          <a:p>
            <a:pPr marL="0" indent="0"/>
            <a:r>
              <a:rPr lang="en-US" dirty="0"/>
              <a:t>Partial SAS Log</a:t>
            </a:r>
          </a:p>
        </p:txBody>
      </p:sp>
      <p:sp>
        <p:nvSpPr>
          <p:cNvPr id="19461" name="Text Box 14"/>
          <p:cNvSpPr txBox="1">
            <a:spLocks noChangeArrowheads="1"/>
          </p:cNvSpPr>
          <p:nvPr/>
        </p:nvSpPr>
        <p:spPr bwMode="auto">
          <a:xfrm>
            <a:off x="7948588"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s102d02</a:t>
            </a:r>
          </a:p>
        </p:txBody>
      </p:sp>
      <p:grpSp>
        <p:nvGrpSpPr>
          <p:cNvPr id="2" name="Group 1"/>
          <p:cNvGrpSpPr/>
          <p:nvPr/>
        </p:nvGrpSpPr>
        <p:grpSpPr>
          <a:xfrm>
            <a:off x="703907" y="2509170"/>
            <a:ext cx="7461979" cy="2149306"/>
            <a:chOff x="703907" y="2557295"/>
            <a:chExt cx="7461979" cy="2149306"/>
          </a:xfrm>
        </p:grpSpPr>
        <p:sp>
          <p:nvSpPr>
            <p:cNvPr id="3" name="TextBox 2"/>
            <p:cNvSpPr txBox="1"/>
            <p:nvPr/>
          </p:nvSpPr>
          <p:spPr>
            <a:xfrm>
              <a:off x="703907" y="2557295"/>
              <a:ext cx="7461979" cy="2149306"/>
            </a:xfrm>
            <a:prstGeom prst="rect">
              <a:avLst/>
            </a:prstGeom>
            <a:solidFill>
              <a:srgbClr val="FFFFFF"/>
            </a:solidFill>
            <a:ln w="38100" cmpd="sng">
              <a:solidFill>
                <a:schemeClr val="tx2"/>
              </a:solidFill>
            </a:ln>
          </p:spPr>
          <p:txBody>
            <a:bodyPr vert="horz" wrap="none" lIns="88900" tIns="88900" rIns="88900" bIns="88900" rtlCol="0">
              <a:spAutoFit/>
            </a:bodyPr>
            <a:lstStyle/>
            <a:p>
              <a:r>
                <a:rPr lang="en-US" sz="1600" b="1" dirty="0">
                  <a:latin typeface="SAS Monospace"/>
                </a:rPr>
                <a:t>39   proc sql;</a:t>
              </a:r>
            </a:p>
            <a:p>
              <a:r>
                <a:rPr lang="en-US" sz="1600" b="1" dirty="0">
                  <a:latin typeface="SAS Monospace"/>
                </a:rPr>
                <a:t>40   validate</a:t>
              </a:r>
            </a:p>
            <a:p>
              <a:r>
                <a:rPr lang="en-US" sz="1600" b="1" dirty="0">
                  <a:latin typeface="SAS Monospace"/>
                </a:rPr>
                <a:t>41   select Employee_ID, Employee_Gender,</a:t>
              </a:r>
            </a:p>
            <a:p>
              <a:r>
                <a:rPr lang="en-US" sz="1600" b="1" dirty="0">
                  <a:latin typeface="SAS Monospace"/>
                </a:rPr>
                <a:t>42          Salary;</a:t>
              </a:r>
            </a:p>
            <a:p>
              <a:r>
                <a:rPr lang="en-US" sz="1600" b="1" dirty="0">
                  <a:latin typeface="SAS Monospace"/>
                </a:rPr>
                <a:t>                  -</a:t>
              </a:r>
            </a:p>
            <a:p>
              <a:r>
                <a:rPr lang="en-US" sz="1600" b="1" dirty="0">
                  <a:latin typeface="SAS Monospace"/>
                </a:rPr>
                <a:t>                  22</a:t>
              </a:r>
            </a:p>
            <a:p>
              <a:r>
                <a:rPr lang="en-US" sz="1600" b="1" dirty="0">
                  <a:latin typeface="SAS Monospace"/>
                </a:rPr>
                <a:t>                  76</a:t>
              </a:r>
            </a:p>
            <a:p>
              <a:r>
                <a:rPr lang="en-US" sz="1600" b="1" dirty="0">
                  <a:solidFill>
                    <a:srgbClr val="990033"/>
                  </a:solidFill>
                  <a:latin typeface="SAS Monospace"/>
                </a:rPr>
                <a:t>ERROR 22-322: Syntax error, expecting one of the following:</a:t>
              </a:r>
            </a:p>
          </p:txBody>
        </p:sp>
        <p:sp>
          <p:nvSpPr>
            <p:cNvPr id="5" name="Rectangle 4"/>
            <p:cNvSpPr/>
            <p:nvPr>
              <p:custDataLst>
                <p:tags r:id="rId1"/>
              </p:custDataLst>
            </p:nvPr>
          </p:nvSpPr>
          <p:spPr bwMode="auto">
            <a:xfrm>
              <a:off x="2964507" y="3377715"/>
              <a:ext cx="1207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NOEXEC Option</a:t>
            </a:r>
          </a:p>
        </p:txBody>
      </p:sp>
      <p:sp>
        <p:nvSpPr>
          <p:cNvPr id="21507" name="Rectangle 3"/>
          <p:cNvSpPr>
            <a:spLocks noGrp="1" noChangeArrowheads="1"/>
          </p:cNvSpPr>
          <p:nvPr>
            <p:ph idx="1"/>
          </p:nvPr>
        </p:nvSpPr>
        <p:spPr/>
        <p:txBody>
          <a:bodyPr/>
          <a:lstStyle/>
          <a:p>
            <a:pPr marL="0" indent="0"/>
            <a:r>
              <a:rPr lang="en-US" dirty="0"/>
              <a:t>To explicitly check for syntax errors without submitting </a:t>
            </a:r>
            <a:br>
              <a:rPr lang="en-US" dirty="0"/>
            </a:br>
            <a:r>
              <a:rPr lang="en-US" dirty="0"/>
              <a:t>the code for execution, include the NOEXEC option </a:t>
            </a:r>
            <a:br>
              <a:rPr lang="en-US" dirty="0"/>
            </a:br>
            <a:r>
              <a:rPr lang="en-US" dirty="0"/>
              <a:t>in the PROC SQL statement. This option applies </a:t>
            </a:r>
            <a:br>
              <a:rPr lang="en-US" dirty="0"/>
            </a:br>
            <a:r>
              <a:rPr lang="en-US" dirty="0"/>
              <a:t>to all statements in a PROC SQL step. </a:t>
            </a:r>
          </a:p>
          <a:p>
            <a:pPr marL="0" indent="0"/>
            <a:endParaRPr lang="en-US" dirty="0"/>
          </a:p>
          <a:p>
            <a:pPr marL="0" indent="0"/>
            <a:endParaRPr lang="en-US" dirty="0"/>
          </a:p>
          <a:p>
            <a:pPr marL="0" indent="0"/>
            <a:endParaRPr lang="en-US" dirty="0"/>
          </a:p>
          <a:p>
            <a:pPr marL="0" indent="0"/>
            <a:endParaRPr lang="en-US" dirty="0"/>
          </a:p>
          <a:p>
            <a:pPr marL="0" indent="0"/>
            <a:endParaRPr lang="en-US" sz="1400" dirty="0"/>
          </a:p>
        </p:txBody>
      </p:sp>
      <p:sp>
        <p:nvSpPr>
          <p:cNvPr id="7" name="TextBox 6"/>
          <p:cNvSpPr txBox="1"/>
          <p:nvPr/>
        </p:nvSpPr>
        <p:spPr>
          <a:xfrm>
            <a:off x="667326" y="2972893"/>
            <a:ext cx="8285923" cy="2063129"/>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b="1" dirty="0">
                <a:latin typeface="Courier New"/>
              </a:rPr>
              <a:t>proc sql noexec;</a:t>
            </a:r>
          </a:p>
          <a:p>
            <a:pPr>
              <a:lnSpc>
                <a:spcPct val="85000"/>
              </a:lnSpc>
            </a:pPr>
            <a:r>
              <a:rPr lang="en-US" b="1" dirty="0">
                <a:latin typeface="Courier New"/>
              </a:rPr>
              <a:t>select Employee_ID, Employee_Gender, Salary</a:t>
            </a:r>
          </a:p>
          <a:p>
            <a:pPr>
              <a:lnSpc>
                <a:spcPct val="85000"/>
              </a:lnSpc>
            </a:pPr>
            <a:r>
              <a:rPr lang="en-US" b="1" dirty="0">
                <a:latin typeface="Courier New"/>
              </a:rPr>
              <a:t>   from orion.employee_information</a:t>
            </a:r>
          </a:p>
          <a:p>
            <a:pPr>
              <a:lnSpc>
                <a:spcPct val="85000"/>
              </a:lnSpc>
            </a:pPr>
            <a:r>
              <a:rPr lang="en-US" b="1" dirty="0">
                <a:latin typeface="Courier New"/>
              </a:rPr>
              <a:t>   where Employee_Gender='F'</a:t>
            </a:r>
          </a:p>
          <a:p>
            <a:pPr>
              <a:lnSpc>
                <a:spcPct val="85000"/>
              </a:lnSpc>
            </a:pPr>
            <a:r>
              <a:rPr lang="en-US" b="1" dirty="0">
                <a:latin typeface="Courier New"/>
              </a:rPr>
              <a:t>   order by </a:t>
            </a:r>
            <a:r>
              <a:rPr lang="en-US" b="1">
                <a:latin typeface="Courier New"/>
              </a:rPr>
              <a:t>Salary </a:t>
            </a:r>
            <a:r>
              <a:rPr lang="en-US" b="1">
                <a:solidFill>
                  <a:srgbClr val="000000"/>
                </a:solidFill>
                <a:latin typeface="Courier New"/>
              </a:rPr>
              <a:t>desc</a:t>
            </a:r>
            <a:r>
              <a:rPr lang="en-US" b="1">
                <a:latin typeface="Courier New"/>
              </a:rPr>
              <a:t>;</a:t>
            </a:r>
            <a:endParaRPr lang="en-US" b="1" dirty="0">
              <a:latin typeface="Courier New"/>
            </a:endParaRPr>
          </a:p>
          <a:p>
            <a:pPr>
              <a:lnSpc>
                <a:spcPct val="85000"/>
              </a:lnSpc>
            </a:pPr>
            <a:r>
              <a:rPr lang="en-US" b="1" dirty="0">
                <a:latin typeface="Courier New"/>
              </a:rPr>
              <a:t>quit;</a:t>
            </a:r>
          </a:p>
        </p:txBody>
      </p:sp>
      <p:sp>
        <p:nvSpPr>
          <p:cNvPr id="21510" name="Text Box 8"/>
          <p:cNvSpPr txBox="1">
            <a:spLocks noChangeArrowheads="1"/>
          </p:cNvSpPr>
          <p:nvPr/>
        </p:nvSpPr>
        <p:spPr bwMode="auto">
          <a:xfrm>
            <a:off x="7948588"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s102d03</a:t>
            </a:r>
          </a:p>
        </p:txBody>
      </p:sp>
      <p:sp>
        <p:nvSpPr>
          <p:cNvPr id="8" name="Rectangle 7"/>
          <p:cNvSpPr/>
          <p:nvPr>
            <p:custDataLst>
              <p:tags r:id="rId1"/>
            </p:custDataLst>
          </p:nvPr>
        </p:nvSpPr>
        <p:spPr bwMode="auto">
          <a:xfrm>
            <a:off x="2399289" y="3061793"/>
            <a:ext cx="109543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 name="TextBox 9"/>
          <p:cNvSpPr txBox="1"/>
          <p:nvPr/>
        </p:nvSpPr>
        <p:spPr>
          <a:xfrm>
            <a:off x="3770796" y="2682341"/>
            <a:ext cx="3053913" cy="487313"/>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b="1" dirty="0">
                <a:solidFill>
                  <a:srgbClr val="000000"/>
                </a:solidFill>
              </a:rPr>
              <a:t>PROC SQL &lt;NOEXEC&gt;;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Viewing the Log</a:t>
            </a:r>
          </a:p>
        </p:txBody>
      </p:sp>
      <p:sp>
        <p:nvSpPr>
          <p:cNvPr id="21507" name="Rectangle 3"/>
          <p:cNvSpPr>
            <a:spLocks noGrp="1" noChangeArrowheads="1"/>
          </p:cNvSpPr>
          <p:nvPr>
            <p:ph idx="1"/>
          </p:nvPr>
        </p:nvSpPr>
        <p:spPr/>
        <p:txBody>
          <a:bodyPr/>
          <a:lstStyle/>
          <a:p>
            <a:pPr marL="0" indent="0"/>
            <a:r>
              <a:rPr lang="en-US" dirty="0"/>
              <a:t>Partial SAS Log</a:t>
            </a:r>
          </a:p>
        </p:txBody>
      </p:sp>
      <p:grpSp>
        <p:nvGrpSpPr>
          <p:cNvPr id="3" name="Group 2"/>
          <p:cNvGrpSpPr/>
          <p:nvPr/>
        </p:nvGrpSpPr>
        <p:grpSpPr>
          <a:xfrm>
            <a:off x="667326" y="1475655"/>
            <a:ext cx="6270947" cy="1903085"/>
            <a:chOff x="667326" y="1533405"/>
            <a:chExt cx="6270947" cy="1903085"/>
          </a:xfrm>
        </p:grpSpPr>
        <p:sp>
          <p:nvSpPr>
            <p:cNvPr id="2" name="TextBox 1"/>
            <p:cNvSpPr txBox="1"/>
            <p:nvPr/>
          </p:nvSpPr>
          <p:spPr>
            <a:xfrm>
              <a:off x="667326" y="1533405"/>
              <a:ext cx="6270947" cy="1903085"/>
            </a:xfrm>
            <a:prstGeom prst="rect">
              <a:avLst/>
            </a:prstGeom>
            <a:solidFill>
              <a:srgbClr val="FFFFFF"/>
            </a:solidFill>
            <a:ln w="38100" cmpd="sng">
              <a:solidFill>
                <a:schemeClr val="tx2"/>
              </a:solidFill>
            </a:ln>
          </p:spPr>
          <p:txBody>
            <a:bodyPr vert="horz" wrap="none" lIns="88900" tIns="88900" rIns="88900" bIns="88900" rtlCol="0">
              <a:spAutoFit/>
            </a:bodyPr>
            <a:lstStyle/>
            <a:p>
              <a:r>
                <a:rPr lang="en-US" sz="1600" b="1" dirty="0">
                  <a:solidFill>
                    <a:srgbClr val="000000"/>
                  </a:solidFill>
                  <a:latin typeface="SAS Monospace"/>
                </a:rPr>
                <a:t>proc sql noexec;</a:t>
              </a:r>
            </a:p>
            <a:p>
              <a:r>
                <a:rPr lang="en-US" sz="1600" b="1" dirty="0">
                  <a:solidFill>
                    <a:srgbClr val="000000"/>
                  </a:solidFill>
                  <a:latin typeface="SAS Monospace"/>
                </a:rPr>
                <a:t>select Employee_ID, Employee_Gender, Salary</a:t>
              </a:r>
            </a:p>
            <a:p>
              <a:r>
                <a:rPr lang="en-US" sz="1600" b="1" dirty="0">
                  <a:solidFill>
                    <a:srgbClr val="000000"/>
                  </a:solidFill>
                  <a:latin typeface="SAS Monospace"/>
                </a:rPr>
                <a:t>   from orion.employee_information</a:t>
              </a:r>
            </a:p>
            <a:p>
              <a:r>
                <a:rPr lang="en-US" sz="1600" b="1" dirty="0">
                  <a:solidFill>
                    <a:srgbClr val="000000"/>
                  </a:solidFill>
                  <a:latin typeface="SAS Monospace"/>
                </a:rPr>
                <a:t>   where Employee_Gender='F'</a:t>
              </a:r>
            </a:p>
            <a:p>
              <a:r>
                <a:rPr lang="en-US" sz="1600" b="1" dirty="0">
                  <a:solidFill>
                    <a:srgbClr val="000000"/>
                  </a:solidFill>
                  <a:latin typeface="SAS Monospace"/>
                </a:rPr>
                <a:t>   order by </a:t>
              </a:r>
              <a:r>
                <a:rPr lang="en-US" sz="1600" b="1">
                  <a:solidFill>
                    <a:srgbClr val="000000"/>
                  </a:solidFill>
                  <a:latin typeface="SAS Monospace"/>
                </a:rPr>
                <a:t>Salary desc;</a:t>
              </a:r>
              <a:endParaRPr lang="en-US" sz="1600" b="1" dirty="0">
                <a:solidFill>
                  <a:srgbClr val="000000"/>
                </a:solidFill>
                <a:latin typeface="SAS Monospace"/>
              </a:endParaRPr>
            </a:p>
            <a:p>
              <a:r>
                <a:rPr lang="en-US" sz="1600" b="1" dirty="0">
                  <a:solidFill>
                    <a:srgbClr val="0000FF"/>
                  </a:solidFill>
                  <a:latin typeface="SAS Monospace"/>
                </a:rPr>
                <a:t>NOTE: Statement not executed due to NOEXEC option.</a:t>
              </a:r>
            </a:p>
            <a:p>
              <a:r>
                <a:rPr lang="en-US" sz="1600" b="1" dirty="0">
                  <a:latin typeface="SAS Monospace"/>
                </a:rPr>
                <a:t>quit;</a:t>
              </a:r>
            </a:p>
          </p:txBody>
        </p:sp>
        <p:sp>
          <p:nvSpPr>
            <p:cNvPr id="5" name="Rectangle 4"/>
            <p:cNvSpPr/>
            <p:nvPr>
              <p:custDataLst>
                <p:tags r:id="rId1"/>
              </p:custDataLst>
            </p:nvPr>
          </p:nvSpPr>
          <p:spPr bwMode="auto">
            <a:xfrm>
              <a:off x="756226" y="2814468"/>
              <a:ext cx="60325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1511" name="Text Box 11"/>
            <p:cNvSpPr txBox="1">
              <a:spLocks noChangeArrowheads="1"/>
            </p:cNvSpPr>
            <p:nvPr/>
          </p:nvSpPr>
          <p:spPr bwMode="auto">
            <a:xfrm>
              <a:off x="1244600" y="2589956"/>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b="1" noProof="1"/>
            </a:p>
          </p:txBody>
        </p:sp>
        <p:sp>
          <p:nvSpPr>
            <p:cNvPr id="6" name="Rectangle 5"/>
            <p:cNvSpPr/>
            <p:nvPr>
              <p:custDataLst>
                <p:tags r:id="rId2"/>
              </p:custDataLst>
            </p:nvPr>
          </p:nvSpPr>
          <p:spPr bwMode="auto">
            <a:xfrm>
              <a:off x="1842076" y="1613252"/>
              <a:ext cx="7239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874096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Resetting Options</a:t>
            </a:r>
          </a:p>
        </p:txBody>
      </p:sp>
      <p:sp>
        <p:nvSpPr>
          <p:cNvPr id="22531" name="Rectangle 3"/>
          <p:cNvSpPr>
            <a:spLocks noGrp="1" noChangeArrowheads="1"/>
          </p:cNvSpPr>
          <p:nvPr>
            <p:ph idx="1"/>
          </p:nvPr>
        </p:nvSpPr>
        <p:spPr/>
        <p:txBody>
          <a:bodyPr/>
          <a:lstStyle/>
          <a:p>
            <a:pPr marL="0" indent="0">
              <a:spcBef>
                <a:spcPts val="600"/>
              </a:spcBef>
              <a:spcAft>
                <a:spcPts val="300"/>
              </a:spcAft>
              <a:buClrTx/>
              <a:buFontTx/>
              <a:buNone/>
            </a:pPr>
            <a:r>
              <a:rPr lang="en-US" dirty="0"/>
              <a:t>After an option is specified, it remains in effect for </a:t>
            </a:r>
            <a:br>
              <a:rPr lang="en-US" dirty="0"/>
            </a:br>
            <a:r>
              <a:rPr lang="en-US" dirty="0"/>
              <a:t>the PROC SQL step. You can use the RESET statement to add or change PROC SQL options without restarting the procedure.</a:t>
            </a:r>
          </a:p>
          <a:p>
            <a:pPr marL="0" indent="0">
              <a:spcBef>
                <a:spcPts val="600"/>
              </a:spcBef>
              <a:spcAft>
                <a:spcPts val="300"/>
              </a:spcAft>
              <a:buClrTx/>
              <a:buFontTx/>
              <a:buNone/>
            </a:pPr>
            <a:endParaRPr lang="en-US" dirty="0"/>
          </a:p>
          <a:p>
            <a:pPr marL="0" indent="0">
              <a:spcBef>
                <a:spcPts val="600"/>
              </a:spcBef>
              <a:spcAft>
                <a:spcPts val="300"/>
              </a:spcAft>
              <a:buClrTx/>
              <a:buFontTx/>
              <a:buNone/>
            </a:pPr>
            <a:endParaRPr lang="en-US" dirty="0"/>
          </a:p>
        </p:txBody>
      </p:sp>
      <p:sp>
        <p:nvSpPr>
          <p:cNvPr id="123915" name="Text Box 11"/>
          <p:cNvSpPr txBox="1">
            <a:spLocks noChangeArrowheads="1"/>
          </p:cNvSpPr>
          <p:nvPr/>
        </p:nvSpPr>
        <p:spPr bwMode="auto">
          <a:xfrm>
            <a:off x="1373230" y="2784279"/>
            <a:ext cx="2592387" cy="677863"/>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pPr>
              <a:spcBef>
                <a:spcPct val="50000"/>
              </a:spcBef>
              <a:defRPr/>
            </a:pPr>
            <a:r>
              <a:rPr lang="en-US" b="1" dirty="0">
                <a:latin typeface="Arial"/>
              </a:rPr>
              <a:t>RESET</a:t>
            </a:r>
            <a:r>
              <a:rPr lang="en-US" dirty="0">
                <a:latin typeface="Arial"/>
              </a:rPr>
              <a:t> </a:t>
            </a:r>
            <a:r>
              <a:rPr lang="en-US" i="1" dirty="0">
                <a:latin typeface="Arial"/>
              </a:rPr>
              <a:t>option(s)</a:t>
            </a:r>
            <a:r>
              <a:rPr lang="en-US" b="1" dirty="0">
                <a:latin typeface="Arial"/>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r>
              <a:rPr lang="en-US" dirty="0"/>
              <a:t>Additional PROC SQL Statements</a:t>
            </a:r>
          </a:p>
        </p:txBody>
      </p:sp>
      <p:sp>
        <p:nvSpPr>
          <p:cNvPr id="23556" name="Rectangle 2"/>
          <p:cNvSpPr>
            <a:spLocks noChangeArrowheads="1"/>
          </p:cNvSpPr>
          <p:nvPr/>
        </p:nvSpPr>
        <p:spPr bwMode="auto">
          <a:xfrm>
            <a:off x="685800" y="1066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dirty="0"/>
              <a:t>PROC SQL supports many statements in addition </a:t>
            </a:r>
            <a:br>
              <a:rPr lang="en-US" dirty="0"/>
            </a:br>
            <a:r>
              <a:rPr lang="en-US" dirty="0"/>
              <a:t>to the SELECT statement.</a:t>
            </a:r>
          </a:p>
          <a:p>
            <a:endParaRPr lang="en-US" sz="1600" dirty="0"/>
          </a:p>
          <a:p>
            <a:r>
              <a:rPr lang="en-US" b="1" dirty="0"/>
              <a:t> </a:t>
            </a:r>
            <a:endParaRPr lang="en-US" b="1" dirty="0">
              <a:latin typeface="Times New Roman" pitchFamily="18" charset="0"/>
            </a:endParaRPr>
          </a:p>
        </p:txBody>
      </p:sp>
      <p:sp>
        <p:nvSpPr>
          <p:cNvPr id="23560" name="AutoShape 51"/>
          <p:cNvSpPr>
            <a:spLocks/>
          </p:cNvSpPr>
          <p:nvPr/>
        </p:nvSpPr>
        <p:spPr bwMode="auto">
          <a:xfrm>
            <a:off x="5272770" y="3359748"/>
            <a:ext cx="2757487" cy="487363"/>
          </a:xfrm>
          <a:prstGeom prst="borderCallout1">
            <a:avLst>
              <a:gd name="adj1" fmla="val 51630"/>
              <a:gd name="adj2" fmla="val 6"/>
              <a:gd name="adj3" fmla="val 53432"/>
              <a:gd name="adj4" fmla="val -15679"/>
            </a:avLst>
          </a:prstGeom>
          <a:solidFill>
            <a:srgbClr val="009900"/>
          </a:solidFill>
          <a:ln w="19050">
            <a:solidFill>
              <a:srgbClr val="000000"/>
            </a:solidFill>
            <a:miter lim="800000"/>
            <a:headEnd type="none" w="med" len="lg"/>
            <a:tailEnd type="triangle" w="med" len="lg"/>
          </a:ln>
        </p:spPr>
        <p:txBody>
          <a:bodyPr wrap="none" lIns="88900" tIns="88900" rIns="88900" bIns="88900" anchor="ctr">
            <a:spAutoFit/>
          </a:bodyPr>
          <a:lstStyle/>
          <a:p>
            <a:pPr algn="ctr"/>
            <a:r>
              <a:rPr lang="en-US" sz="2000" b="1" dirty="0">
                <a:solidFill>
                  <a:srgbClr val="FFFFFF"/>
                </a:solidFill>
              </a:rPr>
              <a:t>Chapters 2 through 6</a:t>
            </a:r>
          </a:p>
        </p:txBody>
      </p:sp>
      <p:sp>
        <p:nvSpPr>
          <p:cNvPr id="16438" name="Text Box 54"/>
          <p:cNvSpPr txBox="1">
            <a:spLocks noChangeArrowheads="1"/>
          </p:cNvSpPr>
          <p:nvPr/>
        </p:nvSpPr>
        <p:spPr bwMode="auto">
          <a:xfrm>
            <a:off x="1370695" y="2882856"/>
            <a:ext cx="3449662" cy="1785104"/>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pPr>
              <a:defRPr/>
            </a:pPr>
            <a:r>
              <a:rPr lang="en-US" b="1" dirty="0">
                <a:solidFill>
                  <a:srgbClr val="000000"/>
                </a:solidFill>
                <a:latin typeface="Arial"/>
              </a:rPr>
              <a:t>SELECT</a:t>
            </a:r>
            <a:r>
              <a:rPr lang="en-US" dirty="0">
                <a:solidFill>
                  <a:srgbClr val="000000"/>
                </a:solidFill>
                <a:latin typeface="Arial"/>
              </a:rPr>
              <a:t> </a:t>
            </a:r>
            <a:r>
              <a:rPr lang="en-US" i="1" dirty="0">
                <a:solidFill>
                  <a:srgbClr val="000000"/>
                </a:solidFill>
                <a:latin typeface="Arial"/>
              </a:rPr>
              <a:t>expression</a:t>
            </a:r>
            <a:r>
              <a:rPr lang="en-US" b="1" dirty="0">
                <a:solidFill>
                  <a:srgbClr val="000000"/>
                </a:solidFill>
                <a:latin typeface="Arial"/>
              </a:rPr>
              <a:t>;</a:t>
            </a:r>
          </a:p>
          <a:p>
            <a:pPr>
              <a:defRPr/>
            </a:pPr>
            <a:r>
              <a:rPr lang="en-US" b="1" dirty="0">
                <a:solidFill>
                  <a:srgbClr val="000000"/>
                </a:solidFill>
              </a:rPr>
              <a:t>CREATE</a:t>
            </a:r>
            <a:r>
              <a:rPr lang="en-US" dirty="0">
                <a:solidFill>
                  <a:srgbClr val="000000"/>
                </a:solidFill>
              </a:rPr>
              <a:t> </a:t>
            </a:r>
            <a:r>
              <a:rPr lang="en-US" i="1" dirty="0">
                <a:solidFill>
                  <a:srgbClr val="000000"/>
                </a:solidFill>
              </a:rPr>
              <a:t>expression</a:t>
            </a:r>
            <a:r>
              <a:rPr lang="en-US" b="1" dirty="0">
                <a:solidFill>
                  <a:srgbClr val="000000"/>
                </a:solidFill>
              </a:rPr>
              <a:t>;</a:t>
            </a:r>
          </a:p>
          <a:p>
            <a:pPr>
              <a:defRPr/>
            </a:pPr>
            <a:r>
              <a:rPr lang="en-US" b="1" dirty="0">
                <a:solidFill>
                  <a:srgbClr val="000000"/>
                </a:solidFill>
              </a:rPr>
              <a:t>DESCRIBE</a:t>
            </a:r>
            <a:r>
              <a:rPr lang="en-US" dirty="0">
                <a:solidFill>
                  <a:srgbClr val="000000"/>
                </a:solidFill>
              </a:rPr>
              <a:t> </a:t>
            </a:r>
            <a:r>
              <a:rPr lang="en-US" i="1" dirty="0">
                <a:solidFill>
                  <a:srgbClr val="000000"/>
                </a:solidFill>
              </a:rPr>
              <a:t>expression</a:t>
            </a:r>
            <a:r>
              <a:rPr lang="en-US" b="1" dirty="0">
                <a:solidFill>
                  <a:srgbClr val="000000"/>
                </a:solidFill>
              </a:rPr>
              <a:t>;</a:t>
            </a:r>
          </a:p>
          <a:p>
            <a:pPr>
              <a:defRPr/>
            </a:pPr>
            <a:r>
              <a:rPr lang="en-US" b="1" dirty="0">
                <a:solidFill>
                  <a:srgbClr val="000000"/>
                </a:solidFill>
              </a:rPr>
              <a:t>RESET </a:t>
            </a:r>
            <a:r>
              <a:rPr lang="en-US" i="1" dirty="0">
                <a:solidFill>
                  <a:srgbClr val="000000"/>
                </a:solidFill>
              </a:rPr>
              <a:t>option(s</a:t>
            </a:r>
            <a:r>
              <a:rPr lang="en-US" dirty="0">
                <a:solidFill>
                  <a:srgbClr val="000000"/>
                </a:solidFill>
              </a:rPr>
              <a:t>)</a:t>
            </a:r>
            <a:r>
              <a:rPr lang="en-US" b="1" dirty="0">
                <a:solidFill>
                  <a:srgbClr val="000000"/>
                </a:solidFill>
              </a:rPr>
              <a:t>;</a:t>
            </a:r>
          </a:p>
        </p:txBody>
      </p:sp>
      <p:sp>
        <p:nvSpPr>
          <p:cNvPr id="3" name="TextBox 2"/>
          <p:cNvSpPr txBox="1"/>
          <p:nvPr/>
        </p:nvSpPr>
        <p:spPr>
          <a:xfrm>
            <a:off x="1370695" y="2153737"/>
            <a:ext cx="3508204" cy="548868"/>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b="1" dirty="0">
                <a:solidFill>
                  <a:srgbClr val="000000"/>
                </a:solidFill>
              </a:rPr>
              <a:t>PROC SQL </a:t>
            </a:r>
            <a:r>
              <a:rPr lang="en-US" dirty="0">
                <a:solidFill>
                  <a:srgbClr val="000000"/>
                </a:solidFill>
              </a:rPr>
              <a:t>&lt;</a:t>
            </a:r>
            <a:r>
              <a:rPr lang="en-US" i="1" dirty="0">
                <a:solidFill>
                  <a:srgbClr val="000000"/>
                </a:solidFill>
              </a:rPr>
              <a:t>option(s)</a:t>
            </a:r>
            <a:r>
              <a:rPr lang="en-US" dirty="0">
                <a:solidFill>
                  <a:srgbClr val="000000"/>
                </a:solidFill>
              </a:rPr>
              <a:t>&gt;</a:t>
            </a:r>
            <a:r>
              <a:rPr lang="en-US" b="1" dirty="0">
                <a:solidFill>
                  <a:srgbClr val="000000"/>
                </a:solidFill>
              </a:rPr>
              <a:t>;</a:t>
            </a:r>
          </a:p>
        </p:txBody>
      </p:sp>
      <p:sp>
        <p:nvSpPr>
          <p:cNvPr id="9" name="AutoShape 52"/>
          <p:cNvSpPr>
            <a:spLocks/>
          </p:cNvSpPr>
          <p:nvPr/>
        </p:nvSpPr>
        <p:spPr bwMode="auto">
          <a:xfrm>
            <a:off x="5272770" y="4967593"/>
            <a:ext cx="1362075" cy="487363"/>
          </a:xfrm>
          <a:prstGeom prst="borderCallout1">
            <a:avLst>
              <a:gd name="adj1" fmla="val 50144"/>
              <a:gd name="adj2" fmla="val -870"/>
              <a:gd name="adj3" fmla="val 50565"/>
              <a:gd name="adj4" fmla="val -66584"/>
            </a:avLst>
          </a:prstGeom>
          <a:solidFill>
            <a:srgbClr val="009900"/>
          </a:solidFill>
          <a:ln w="19050">
            <a:solidFill>
              <a:srgbClr val="000000"/>
            </a:solidFill>
            <a:miter lim="800000"/>
            <a:headEnd type="none" w="med" len="lg"/>
            <a:tailEnd type="triangle" w="med" len="lg"/>
          </a:ln>
        </p:spPr>
        <p:txBody>
          <a:bodyPr wrap="none" lIns="88900" tIns="88900" rIns="88900" bIns="88900" anchor="ctr">
            <a:spAutoFit/>
          </a:bodyPr>
          <a:lstStyle/>
          <a:p>
            <a:pPr algn="ctr"/>
            <a:r>
              <a:rPr lang="en-US" sz="2000" b="1" dirty="0">
                <a:solidFill>
                  <a:srgbClr val="FFFFFF"/>
                </a:solidFill>
              </a:rPr>
              <a:t>Chapter 7</a:t>
            </a:r>
          </a:p>
        </p:txBody>
      </p:sp>
      <p:sp>
        <p:nvSpPr>
          <p:cNvPr id="10" name="Text Box 56"/>
          <p:cNvSpPr txBox="1">
            <a:spLocks noChangeArrowheads="1"/>
          </p:cNvSpPr>
          <p:nvPr/>
        </p:nvSpPr>
        <p:spPr bwMode="auto">
          <a:xfrm>
            <a:off x="1370695" y="4865510"/>
            <a:ext cx="2986395"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pPr>
              <a:defRPr/>
            </a:pPr>
            <a:r>
              <a:rPr lang="en-US" b="1" dirty="0">
                <a:solidFill>
                  <a:srgbClr val="000000"/>
                </a:solidFill>
              </a:rPr>
              <a:t>INSERT</a:t>
            </a:r>
            <a:r>
              <a:rPr lang="en-US" dirty="0">
                <a:solidFill>
                  <a:srgbClr val="000000"/>
                </a:solidFill>
              </a:rPr>
              <a:t> </a:t>
            </a:r>
            <a:r>
              <a:rPr lang="en-US" i="1" dirty="0">
                <a:solidFill>
                  <a:srgbClr val="000000"/>
                </a:solidFill>
              </a:rPr>
              <a:t>expression</a:t>
            </a:r>
            <a:r>
              <a:rPr lang="en-US" b="1" dirty="0">
                <a:solidFill>
                  <a:srgbClr val="000000"/>
                </a:solidFill>
              </a:rPr>
              <a:t>;</a:t>
            </a:r>
          </a:p>
        </p:txBody>
      </p:sp>
      <p:sp>
        <p:nvSpPr>
          <p:cNvPr id="11" name="TextBox 10"/>
          <p:cNvSpPr txBox="1"/>
          <p:nvPr/>
        </p:nvSpPr>
        <p:spPr>
          <a:xfrm>
            <a:off x="1370695" y="5753446"/>
            <a:ext cx="1086836" cy="548868"/>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dirty="0">
                <a:solidFill>
                  <a:srgbClr val="000000"/>
                </a:solidFill>
              </a:rPr>
              <a:t> </a:t>
            </a:r>
            <a:r>
              <a:rPr lang="en-US" b="1" dirty="0">
                <a:solidFill>
                  <a:srgbClr val="000000"/>
                </a:solidFill>
              </a:rPr>
              <a:t>QUIT;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2: Basic Queries</a:t>
            </a:r>
          </a:p>
        </p:txBody>
      </p:sp>
      <p:graphicFrame>
        <p:nvGraphicFramePr>
          <p:cNvPr id="7" name="Group Organizer"/>
          <p:cNvGraphicFramePr>
            <a:graphicFrameLocks noGrp="1"/>
          </p:cNvGraphicFramePr>
          <p:nvPr>
            <p:extLst>
              <p:ext uri="{D42A27DB-BD31-4B8C-83A1-F6EECF244321}">
                <p14:modId xmlns:p14="http://schemas.microsoft.com/office/powerpoint/2010/main" val="2726822932"/>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45856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2.1: Overview of the SQL Procedure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78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2.2: Specifying Columns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1"/>
                  </a:ext>
                </a:extLst>
              </a:tr>
              <a:tr h="1437036">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2.3: Specifying Rows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589378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Objectives	</a:t>
            </a:r>
          </a:p>
        </p:txBody>
      </p:sp>
      <p:sp>
        <p:nvSpPr>
          <p:cNvPr id="27651" name="Rectangle 3"/>
          <p:cNvSpPr>
            <a:spLocks noGrp="1" noChangeArrowheads="1"/>
          </p:cNvSpPr>
          <p:nvPr>
            <p:ph idx="1"/>
          </p:nvPr>
        </p:nvSpPr>
        <p:spPr/>
        <p:txBody>
          <a:bodyPr/>
          <a:lstStyle/>
          <a:p>
            <a:pPr marL="455613" lvl="1" indent="-341313"/>
            <a:r>
              <a:rPr lang="en-US" dirty="0"/>
              <a:t>Explore unfamiliar data.</a:t>
            </a:r>
          </a:p>
          <a:p>
            <a:pPr marL="455613" lvl="1" indent="-341313"/>
            <a:r>
              <a:rPr lang="en-US" dirty="0"/>
              <a:t>Display columns directly from a table.</a:t>
            </a:r>
          </a:p>
          <a:p>
            <a:pPr marL="455613" lvl="1" indent="-341313"/>
            <a:r>
              <a:rPr lang="en-US" dirty="0"/>
              <a:t>Display columns calculated from other columns </a:t>
            </a:r>
            <a:br>
              <a:rPr lang="en-US" dirty="0"/>
            </a:br>
            <a:r>
              <a:rPr lang="en-US" dirty="0"/>
              <a:t>in a query.</a:t>
            </a:r>
          </a:p>
          <a:p>
            <a:pPr marL="455613" lvl="1" indent="-341313"/>
            <a:r>
              <a:rPr lang="en-US" dirty="0"/>
              <a:t>Calculate columns conditionally using </a:t>
            </a:r>
            <a:br>
              <a:rPr lang="en-US" dirty="0"/>
            </a:br>
            <a:r>
              <a:rPr lang="en-US" dirty="0"/>
              <a:t>the CASE expression.</a:t>
            </a:r>
          </a:p>
          <a:p>
            <a:pPr marL="455613" lvl="1" indent="-341313"/>
            <a:r>
              <a:rPr lang="en-US" dirty="0"/>
              <a:t>Create a table from query results.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Objectives	</a:t>
            </a:r>
          </a:p>
        </p:txBody>
      </p:sp>
      <p:sp>
        <p:nvSpPr>
          <p:cNvPr id="7171" name="Rectangle 3"/>
          <p:cNvSpPr>
            <a:spLocks noGrp="1" noChangeArrowheads="1"/>
          </p:cNvSpPr>
          <p:nvPr>
            <p:ph idx="1"/>
          </p:nvPr>
        </p:nvSpPr>
        <p:spPr/>
        <p:txBody>
          <a:bodyPr/>
          <a:lstStyle/>
          <a:p>
            <a:pPr marL="455613" lvl="1" indent="-341313"/>
            <a:r>
              <a:rPr lang="en-US" dirty="0"/>
              <a:t>Identify key syntax of the SQL procedure.</a:t>
            </a:r>
          </a:p>
          <a:p>
            <a:pPr marL="455613" lvl="1" indent="-341313"/>
            <a:r>
              <a:rPr lang="en-US" dirty="0"/>
              <a:t>List key features of the SQL procedure.</a:t>
            </a:r>
          </a:p>
          <a:p>
            <a:pPr marL="455613" lvl="1" indent="-341313"/>
            <a:r>
              <a:rPr lang="en-US" dirty="0"/>
              <a:t>List key features of the SELECT statement. </a:t>
            </a:r>
          </a:p>
          <a:p>
            <a:pPr marL="455613" lvl="1" indent="-341313"/>
            <a:r>
              <a:rPr lang="en-US" dirty="0"/>
              <a:t>List SQL procedure statements.</a:t>
            </a:r>
          </a:p>
          <a:p>
            <a:pPr marL="455613" lvl="1" indent="-341313"/>
            <a:endParaRPr lang="en-US" dirty="0"/>
          </a:p>
          <a:p>
            <a:pPr marL="455613" lvl="1" indent="-341313">
              <a:buFont typeface="Wingdings" pitchFamily="2" charset="2"/>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78" y="2598322"/>
            <a:ext cx="8601060" cy="4074071"/>
          </a:xfrm>
          <a:prstGeom prst="rect">
            <a:avLst/>
          </a:prstGeom>
          <a:noFill/>
          <a:extLst>
            <a:ext uri="{909E8E84-426E-40DD-AFC4-6F175D3DCCD1}">
              <a14:hiddenFill xmlns:a14="http://schemas.microsoft.com/office/drawing/2010/main">
                <a:solidFill>
                  <a:srgbClr val="FFFFFF"/>
                </a:solidFill>
              </a14:hiddenFill>
            </a:ext>
          </a:extLst>
        </p:spPr>
      </p:pic>
      <p:sp>
        <p:nvSpPr>
          <p:cNvPr id="28674" name="Rectangle 2"/>
          <p:cNvSpPr>
            <a:spLocks noGrp="1" noChangeArrowheads="1"/>
          </p:cNvSpPr>
          <p:nvPr>
            <p:ph type="title"/>
          </p:nvPr>
        </p:nvSpPr>
        <p:spPr/>
        <p:txBody>
          <a:bodyPr/>
          <a:lstStyle/>
          <a:p>
            <a:r>
              <a:rPr lang="en-US" dirty="0"/>
              <a:t>Business Scenario</a:t>
            </a:r>
          </a:p>
        </p:txBody>
      </p:sp>
      <p:sp>
        <p:nvSpPr>
          <p:cNvPr id="28675" name="Rectangle 3"/>
          <p:cNvSpPr>
            <a:spLocks noGrp="1" noChangeArrowheads="1"/>
          </p:cNvSpPr>
          <p:nvPr>
            <p:ph idx="1"/>
          </p:nvPr>
        </p:nvSpPr>
        <p:spPr/>
        <p:txBody>
          <a:bodyPr/>
          <a:lstStyle/>
          <a:p>
            <a:pPr marL="0" indent="0"/>
            <a:r>
              <a:rPr lang="en-US" dirty="0"/>
              <a:t>Your manager has requested analysis of a table that </a:t>
            </a:r>
            <a:br>
              <a:rPr lang="en-US" dirty="0"/>
            </a:br>
            <a:r>
              <a:rPr lang="en-US" dirty="0"/>
              <a:t>is  unfamiliar to you. You need to learn about the PROC SQL statements and options to explore the structure </a:t>
            </a:r>
            <a:br>
              <a:rPr lang="en-US" dirty="0"/>
            </a:br>
            <a:r>
              <a:rPr lang="en-US" dirty="0"/>
              <a:t>of the table and the data that it contains.</a:t>
            </a:r>
          </a:p>
        </p:txBody>
      </p:sp>
      <p:pic>
        <p:nvPicPr>
          <p:cNvPr id="12" name="Picture 2" descr="\\sashq\root\dept\PSD\GRAPHICS\Illustrations\Data\dataset_STAND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1722" y="3274856"/>
            <a:ext cx="1390650" cy="1352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47302" y="3289398"/>
            <a:ext cx="851025" cy="1323439"/>
          </a:xfrm>
          <a:prstGeom prst="rect">
            <a:avLst/>
          </a:prstGeom>
          <a:noFill/>
        </p:spPr>
        <p:txBody>
          <a:bodyPr wrap="square" rtlCol="0">
            <a:spAutoFit/>
          </a:bodyPr>
          <a:lstStyle/>
          <a:p>
            <a:r>
              <a:rPr lang="en-US" sz="8000" dirty="0">
                <a:solidFill>
                  <a:srgbClr val="C00000"/>
                </a:solidFill>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p:txBody>
          <a:bodyPr/>
          <a:lstStyle/>
          <a:p>
            <a:r>
              <a:rPr lang="en-US" dirty="0"/>
              <a:t>Querying All Columns in a Table</a:t>
            </a:r>
          </a:p>
        </p:txBody>
      </p:sp>
      <p:sp>
        <p:nvSpPr>
          <p:cNvPr id="29702" name="Text Box 16"/>
          <p:cNvSpPr txBox="1">
            <a:spLocks noChangeArrowheads="1"/>
          </p:cNvSpPr>
          <p:nvPr/>
        </p:nvSpPr>
        <p:spPr bwMode="auto">
          <a:xfrm>
            <a:off x="7948588"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s102d04</a:t>
            </a:r>
          </a:p>
        </p:txBody>
      </p:sp>
      <p:sp>
        <p:nvSpPr>
          <p:cNvPr id="29703" name="Rectangle 20"/>
          <p:cNvSpPr>
            <a:spLocks noChangeArrowheads="1"/>
          </p:cNvSpPr>
          <p:nvPr/>
        </p:nvSpPr>
        <p:spPr bwMode="auto">
          <a:xfrm>
            <a:off x="685800" y="1066800"/>
            <a:ext cx="78486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0" tIns="0" rIns="0" bIns="0"/>
          <a:lstStyle/>
          <a:p>
            <a:pPr>
              <a:spcBef>
                <a:spcPct val="20000"/>
              </a:spcBef>
            </a:pPr>
            <a:r>
              <a:rPr lang="en-US" dirty="0"/>
              <a:t>To print all of a table’s columns </a:t>
            </a:r>
            <a:r>
              <a:rPr lang="en-US" dirty="0">
                <a:solidFill>
                  <a:srgbClr val="000000"/>
                </a:solidFill>
              </a:rPr>
              <a:t>in the order in which</a:t>
            </a:r>
            <a:r>
              <a:rPr lang="en-US" dirty="0"/>
              <a:t> they were stored, specify an asterisk in a SELECT clause.</a:t>
            </a:r>
          </a:p>
          <a:p>
            <a:pPr>
              <a:spcBef>
                <a:spcPct val="20000"/>
              </a:spcBef>
            </a:pPr>
            <a:endParaRPr lang="en-US" dirty="0"/>
          </a:p>
          <a:p>
            <a:pPr>
              <a:spcBef>
                <a:spcPct val="20000"/>
              </a:spcBef>
            </a:pPr>
            <a:endParaRPr lang="en-US" dirty="0"/>
          </a:p>
          <a:p>
            <a:pPr>
              <a:spcBef>
                <a:spcPct val="20000"/>
              </a:spcBef>
            </a:pPr>
            <a:endParaRPr lang="en-US" dirty="0"/>
          </a:p>
          <a:p>
            <a:pPr>
              <a:spcBef>
                <a:spcPct val="20000"/>
              </a:spcBef>
            </a:pPr>
            <a:endParaRPr lang="en-US" dirty="0"/>
          </a:p>
          <a:p>
            <a:pPr>
              <a:spcBef>
                <a:spcPct val="20000"/>
              </a:spcBef>
            </a:pPr>
            <a:r>
              <a:rPr lang="en-US" dirty="0"/>
              <a:t>Partial PROC SQL Output</a:t>
            </a:r>
          </a:p>
          <a:p>
            <a:pPr>
              <a:spcBef>
                <a:spcPct val="20000"/>
              </a:spcBef>
            </a:pPr>
            <a:endParaRPr lang="en-US" dirty="0"/>
          </a:p>
        </p:txBody>
      </p:sp>
      <p:sp>
        <p:nvSpPr>
          <p:cNvPr id="29704" name="Text Box 2"/>
          <p:cNvSpPr txBox="1">
            <a:spLocks noChangeArrowheads="1"/>
          </p:cNvSpPr>
          <p:nvPr/>
        </p:nvSpPr>
        <p:spPr bwMode="auto">
          <a:xfrm>
            <a:off x="685800" y="1930155"/>
            <a:ext cx="6593186" cy="1432187"/>
          </a:xfrm>
          <a:prstGeom prst="rect">
            <a:avLst/>
          </a:prstGeom>
          <a:solidFill>
            <a:srgbClr val="FFFFFF"/>
          </a:solidFill>
          <a:ln w="38100">
            <a:solidFill>
              <a:schemeClr val="tx2"/>
            </a:solidFill>
            <a:miter lim="800000"/>
            <a:headEnd type="none" w="sm" len="sm"/>
            <a:tailEnd type="none" w="sm" len="sm"/>
          </a:ln>
        </p:spPr>
        <p:txBody>
          <a:bodyPr wrap="square" tIns="50800" rIns="9144"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90000"/>
              </a:lnSpc>
            </a:pPr>
            <a:r>
              <a:rPr lang="en-US" b="1" dirty="0">
                <a:latin typeface="Courier New" pitchFamily="49" charset="0"/>
              </a:rPr>
              <a:t>proc sql;</a:t>
            </a:r>
          </a:p>
          <a:p>
            <a:pPr>
              <a:lnSpc>
                <a:spcPct val="90000"/>
              </a:lnSpc>
            </a:pPr>
            <a:r>
              <a:rPr lang="en-US" b="1" dirty="0">
                <a:latin typeface="Courier New" pitchFamily="49" charset="0"/>
              </a:rPr>
              <a:t>select *</a:t>
            </a:r>
          </a:p>
          <a:p>
            <a:pPr>
              <a:lnSpc>
                <a:spcPct val="90000"/>
              </a:lnSpc>
            </a:pPr>
            <a:r>
              <a:rPr lang="en-US" b="1" dirty="0">
                <a:latin typeface="Courier New" pitchFamily="49" charset="0"/>
              </a:rPr>
              <a:t>   from</a:t>
            </a:r>
            <a:r>
              <a:rPr lang="en-US" b="1" dirty="0">
                <a:solidFill>
                  <a:srgbClr val="000000"/>
                </a:solidFill>
                <a:latin typeface="Courier New" pitchFamily="49" charset="0"/>
              </a:rPr>
              <a:t> orion.employee_information;</a:t>
            </a:r>
          </a:p>
          <a:p>
            <a:pPr>
              <a:lnSpc>
                <a:spcPct val="90000"/>
              </a:lnSpc>
            </a:pPr>
            <a:r>
              <a:rPr lang="en-US" b="1" dirty="0">
                <a:solidFill>
                  <a:srgbClr val="000000"/>
                </a:solidFill>
                <a:latin typeface="Courier New" pitchFamily="49" charset="0"/>
              </a:rPr>
              <a:t>quit;</a:t>
            </a:r>
          </a:p>
        </p:txBody>
      </p:sp>
      <p:sp>
        <p:nvSpPr>
          <p:cNvPr id="29705" name="Rectangle 21"/>
          <p:cNvSpPr>
            <a:spLocks noChangeArrowheads="1"/>
          </p:cNvSpPr>
          <p:nvPr>
            <p:custDataLst>
              <p:tags r:id="rId2"/>
            </p:custDataLst>
          </p:nvPr>
        </p:nvSpPr>
        <p:spPr bwMode="auto">
          <a:xfrm>
            <a:off x="2047875" y="2289647"/>
            <a:ext cx="20796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4" name="TextBox 3"/>
          <p:cNvSpPr txBox="1"/>
          <p:nvPr/>
        </p:nvSpPr>
        <p:spPr>
          <a:xfrm>
            <a:off x="-4004" y="4026230"/>
            <a:ext cx="9143801" cy="1841530"/>
          </a:xfrm>
          <a:prstGeom prst="rect">
            <a:avLst/>
          </a:prstGeom>
          <a:solidFill>
            <a:srgbClr val="FFFFFF"/>
          </a:solidFill>
          <a:ln w="38100" cmpd="sng">
            <a:solidFill>
              <a:schemeClr val="tx2"/>
            </a:solidFill>
          </a:ln>
        </p:spPr>
        <p:txBody>
          <a:bodyPr vert="horz" wrap="square" lIns="88900" tIns="88900" rIns="88900" bIns="88900" rtlCol="0">
            <a:spAutoFit/>
          </a:bodyPr>
          <a:lstStyle/>
          <a:p>
            <a:r>
              <a:rPr lang="en-US" sz="1200" b="1" dirty="0">
                <a:solidFill>
                  <a:srgbClr val="000000"/>
                </a:solidFill>
                <a:latin typeface="SAS Monospace"/>
              </a:rPr>
              <a:t>                                             The</a:t>
            </a:r>
            <a:r>
              <a:rPr lang="en-US" sz="1200" b="1" dirty="0">
                <a:latin typeface="SAS Monospace"/>
              </a:rPr>
              <a:t> SAS System</a:t>
            </a:r>
          </a:p>
          <a:p>
            <a:r>
              <a:rPr lang="en-US" sz="1200" b="1" dirty="0">
                <a:latin typeface="SAS Monospace"/>
              </a:rPr>
              <a:t>                   Start</a:t>
            </a:r>
          </a:p>
          <a:p>
            <a:r>
              <a:rPr lang="en-US" sz="1200" b="1" dirty="0">
                <a:latin typeface="SAS Monospace"/>
              </a:rPr>
              <a:t>  Employee ID       Date   End Date  Department</a:t>
            </a:r>
          </a:p>
          <a:p>
            <a:r>
              <a:rPr lang="en-US" sz="1200" b="1" dirty="0">
                <a:latin typeface="SAS Monospace"/>
              </a:rPr>
              <a:t>                                Employee             </a:t>
            </a:r>
            <a:r>
              <a:rPr lang="en-US" sz="1200" b="1" dirty="0" err="1">
                <a:solidFill>
                  <a:srgbClr val="000000"/>
                </a:solidFill>
                <a:latin typeface="SAS Monospace"/>
              </a:rPr>
              <a:t>Employee</a:t>
            </a:r>
            <a:r>
              <a:rPr lang="en-US" sz="1200" b="1" dirty="0">
                <a:latin typeface="SAS Monospace"/>
              </a:rPr>
              <a:t>                Employee</a:t>
            </a:r>
          </a:p>
          <a:p>
            <a:r>
              <a:rPr lang="en-US" sz="1200" b="1" dirty="0">
                <a:latin typeface="SAS Monospace"/>
              </a:rPr>
              <a:t>                                  Annual  Employee      Birth   Employee  Termination   Manager for</a:t>
            </a:r>
          </a:p>
          <a:p>
            <a:r>
              <a:rPr lang="en-US" sz="1200" b="1" dirty="0">
                <a:latin typeface="SAS Monospace"/>
              </a:rPr>
              <a:t> Employee Job Title               Salary  Gender         Date  Hire Date         </a:t>
            </a:r>
            <a:r>
              <a:rPr lang="en-US" sz="1200" b="1" dirty="0" err="1">
                <a:solidFill>
                  <a:srgbClr val="000000"/>
                </a:solidFill>
                <a:latin typeface="SAS Monospace"/>
              </a:rPr>
              <a:t>Date</a:t>
            </a:r>
            <a:r>
              <a:rPr lang="en-US" sz="1200" b="1" dirty="0">
                <a:latin typeface="SAS Monospace"/>
              </a:rPr>
              <a:t>      Employee</a:t>
            </a:r>
          </a:p>
          <a:p>
            <a:r>
              <a:rPr lang="en-US" sz="1200" b="1" dirty="0">
                <a:latin typeface="SAS Monospace"/>
              </a:rPr>
              <a:t> ƒƒƒƒƒƒƒƒƒƒƒƒƒƒƒƒƒƒƒƒƒƒƒƒƒƒƒƒƒƒƒƒƒƒƒƒƒƒƒƒƒƒƒƒƒƒƒƒƒƒƒƒƒƒƒƒƒƒƒƒƒƒƒƒƒƒƒƒƒƒƒƒƒƒƒƒƒƒƒƒƒƒƒƒƒƒƒƒƒƒƒƒƒƒƒƒƒƒ</a:t>
            </a:r>
          </a:p>
          <a:p>
            <a:r>
              <a:rPr lang="en-US" sz="1200" b="1" dirty="0">
                <a:latin typeface="SAS Monospace"/>
              </a:rPr>
              <a:t>       120101  01JUL2007  31DEC9999  Sales Management</a:t>
            </a:r>
          </a:p>
          <a:p>
            <a:r>
              <a:rPr lang="en-US" sz="1200" b="1" dirty="0">
                <a:latin typeface="SAS Monospace"/>
              </a:rPr>
              <a:t> Director                       $163,040  M         18AUG1980  </a:t>
            </a:r>
            <a:r>
              <a:rPr lang="en-US" sz="1200" b="1" dirty="0">
                <a:solidFill>
                  <a:srgbClr val="000000"/>
                </a:solidFill>
                <a:latin typeface="SAS Monospace"/>
              </a:rPr>
              <a:t>01JUL2007</a:t>
            </a:r>
            <a:r>
              <a:rPr lang="en-US" sz="1200" b="1" dirty="0">
                <a:latin typeface="SAS Monospace"/>
              </a:rPr>
              <a:t>            .        120261</a:t>
            </a: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FEEDBACK Option</a:t>
            </a:r>
          </a:p>
        </p:txBody>
      </p:sp>
      <p:sp>
        <p:nvSpPr>
          <p:cNvPr id="30723" name="Rectangle 3"/>
          <p:cNvSpPr>
            <a:spLocks noGrp="1" noChangeArrowheads="1"/>
          </p:cNvSpPr>
          <p:nvPr>
            <p:ph idx="1"/>
          </p:nvPr>
        </p:nvSpPr>
        <p:spPr>
          <a:xfrm>
            <a:off x="685800" y="1069975"/>
            <a:ext cx="7848600" cy="4267200"/>
          </a:xfrm>
        </p:spPr>
        <p:txBody>
          <a:bodyPr/>
          <a:lstStyle/>
          <a:p>
            <a:pPr marL="0" indent="0"/>
            <a:r>
              <a:rPr lang="en-US" dirty="0"/>
              <a:t>When using an asterisk in the SELECT clause, add </a:t>
            </a:r>
            <a:br>
              <a:rPr lang="en-US" dirty="0"/>
            </a:br>
            <a:r>
              <a:rPr lang="en-US" dirty="0"/>
              <a:t>the FEEDBACK option to write the expanded SELECT statement to the SAS log.</a:t>
            </a:r>
          </a:p>
        </p:txBody>
      </p:sp>
      <p:sp>
        <p:nvSpPr>
          <p:cNvPr id="3" name="TextBox 2"/>
          <p:cNvSpPr txBox="1"/>
          <p:nvPr/>
        </p:nvSpPr>
        <p:spPr>
          <a:xfrm>
            <a:off x="685801" y="2668678"/>
            <a:ext cx="6811160" cy="1435265"/>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b="1" dirty="0">
                <a:latin typeface="Courier New"/>
              </a:rPr>
              <a:t>proc sql feedback;  </a:t>
            </a:r>
          </a:p>
          <a:p>
            <a:pPr>
              <a:lnSpc>
                <a:spcPct val="85000"/>
              </a:lnSpc>
            </a:pPr>
            <a:r>
              <a:rPr lang="en-US" b="1" dirty="0">
                <a:latin typeface="Courier New"/>
              </a:rPr>
              <a:t>select *</a:t>
            </a:r>
          </a:p>
          <a:p>
            <a:pPr>
              <a:lnSpc>
                <a:spcPct val="85000"/>
              </a:lnSpc>
            </a:pPr>
            <a:r>
              <a:rPr lang="en-US" b="1" dirty="0">
                <a:latin typeface="Courier New"/>
              </a:rPr>
              <a:t>   from orion.employee_information;</a:t>
            </a:r>
          </a:p>
          <a:p>
            <a:pPr>
              <a:lnSpc>
                <a:spcPct val="85000"/>
              </a:lnSpc>
            </a:pPr>
            <a:r>
              <a:rPr lang="en-US" b="1" dirty="0">
                <a:latin typeface="Courier New"/>
              </a:rPr>
              <a:t>quit;</a:t>
            </a:r>
          </a:p>
        </p:txBody>
      </p:sp>
      <p:sp>
        <p:nvSpPr>
          <p:cNvPr id="4" name="TextBox 3"/>
          <p:cNvSpPr txBox="1"/>
          <p:nvPr/>
        </p:nvSpPr>
        <p:spPr>
          <a:xfrm>
            <a:off x="4252051" y="2419074"/>
            <a:ext cx="3050707" cy="487313"/>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b="1" dirty="0">
                <a:solidFill>
                  <a:srgbClr val="000000"/>
                </a:solidFill>
              </a:rPr>
              <a:t>PROC SQL &lt;</a:t>
            </a:r>
            <a:r>
              <a:rPr lang="en-US" sz="2000" b="1" i="1" dirty="0">
                <a:solidFill>
                  <a:srgbClr val="000000"/>
                </a:solidFill>
              </a:rPr>
              <a:t>option(s)&gt;</a:t>
            </a:r>
            <a:r>
              <a:rPr lang="en-US" sz="2000" b="1" dirty="0">
                <a:solidFill>
                  <a:srgbClr val="000000"/>
                </a:solidFill>
              </a:rPr>
              <a:t>;</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Setup for the Poll</a:t>
            </a:r>
          </a:p>
        </p:txBody>
      </p:sp>
      <p:sp>
        <p:nvSpPr>
          <p:cNvPr id="31747" name="Rectangle 3"/>
          <p:cNvSpPr>
            <a:spLocks noGrp="1" noChangeArrowheads="1"/>
          </p:cNvSpPr>
          <p:nvPr>
            <p:ph idx="1"/>
          </p:nvPr>
        </p:nvSpPr>
        <p:spPr/>
        <p:txBody>
          <a:bodyPr/>
          <a:lstStyle/>
          <a:p>
            <a:pPr marL="0" indent="0"/>
            <a:r>
              <a:rPr lang="en-US" dirty="0"/>
              <a:t>Submit the program </a:t>
            </a:r>
            <a:r>
              <a:rPr lang="en-US" b="1" dirty="0"/>
              <a:t>s102a03</a:t>
            </a:r>
            <a:r>
              <a:rPr lang="en-US" dirty="0"/>
              <a:t> and review the SAS log </a:t>
            </a:r>
            <a:br>
              <a:rPr lang="en-US" dirty="0"/>
            </a:br>
            <a:r>
              <a:rPr lang="en-US" dirty="0"/>
              <a:t>to answer the following question:</a:t>
            </a:r>
          </a:p>
          <a:p>
            <a:pPr marL="0" indent="0"/>
            <a:r>
              <a:rPr lang="en-US" dirty="0"/>
              <a:t>How are the column names represented in the expanded SELECT statement?</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2.04 Multiple </a:t>
            </a:r>
            <a:r>
              <a:rPr lang="en-US" dirty="0"/>
              <a:t>Choice Poll</a:t>
            </a:r>
          </a:p>
        </p:txBody>
      </p:sp>
      <p:sp>
        <p:nvSpPr>
          <p:cNvPr id="32771" name="Rectangle 3"/>
          <p:cNvSpPr>
            <a:spLocks noGrp="1" noChangeArrowheads="1"/>
          </p:cNvSpPr>
          <p:nvPr>
            <p:ph idx="1"/>
          </p:nvPr>
        </p:nvSpPr>
        <p:spPr>
          <a:xfrm>
            <a:off x="685799" y="1074738"/>
            <a:ext cx="8213103" cy="4264025"/>
          </a:xfrm>
        </p:spPr>
        <p:txBody>
          <a:bodyPr/>
          <a:lstStyle/>
          <a:p>
            <a:pPr marL="0" indent="0"/>
            <a:r>
              <a:rPr lang="en-US" dirty="0"/>
              <a:t>How are the column names represented in the expanded SELECT statement? </a:t>
            </a:r>
          </a:p>
          <a:p>
            <a:pPr marL="0" indent="0"/>
            <a:endParaRPr lang="en-US" sz="800" b="1" dirty="0"/>
          </a:p>
          <a:p>
            <a:pPr marL="568325" lvl="1" indent="-454025">
              <a:buClr>
                <a:schemeClr val="tx1"/>
              </a:buClr>
              <a:buSzTx/>
              <a:buFont typeface="Wingdings" pitchFamily="2" charset="2"/>
              <a:buAutoNum type="alphaLcPeriod"/>
            </a:pPr>
            <a:r>
              <a:rPr lang="en-US" dirty="0"/>
              <a:t>The column names are preceded by the table name </a:t>
            </a:r>
            <a:r>
              <a:rPr lang="en-US" b="1" dirty="0"/>
              <a:t>EMPLOYEE_INFORMATION</a:t>
            </a:r>
            <a:r>
              <a:rPr lang="en-US" dirty="0"/>
              <a:t>. </a:t>
            </a:r>
            <a:endParaRPr lang="en-US" b="1" dirty="0"/>
          </a:p>
          <a:p>
            <a:pPr marL="568325" lvl="1" indent="-454025">
              <a:buClr>
                <a:schemeClr val="tx1"/>
              </a:buClr>
              <a:buSzTx/>
              <a:buFont typeface="Wingdings" pitchFamily="2" charset="2"/>
              <a:buAutoNum type="alphaLcPeriod"/>
            </a:pPr>
            <a:r>
              <a:rPr lang="en-US" dirty="0"/>
              <a:t>The column names are preceded by the library reference </a:t>
            </a:r>
            <a:r>
              <a:rPr lang="en-US" b="1" dirty="0"/>
              <a:t>orion</a:t>
            </a:r>
            <a:r>
              <a:rPr lang="en-US" dirty="0"/>
              <a:t>.</a:t>
            </a:r>
          </a:p>
          <a:p>
            <a:pPr marL="568325" lvl="1" indent="-454025">
              <a:buClr>
                <a:schemeClr val="tx1"/>
              </a:buClr>
              <a:buSzTx/>
              <a:buFont typeface="Wingdings" pitchFamily="2" charset="2"/>
              <a:buAutoNum type="alphaLcPeriod"/>
            </a:pPr>
            <a:r>
              <a:rPr lang="en-US" dirty="0"/>
              <a:t>The column names are preceded by the library reference </a:t>
            </a:r>
            <a:r>
              <a:rPr lang="en-US" b="1" dirty="0"/>
              <a:t>work</a:t>
            </a:r>
            <a:r>
              <a:rPr lang="en-US" dirty="0"/>
              <a:t>.</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r>
              <a:rPr lang="en-US"/>
              <a:t>2.04 Multiple </a:t>
            </a:r>
            <a:r>
              <a:rPr lang="en-US" dirty="0"/>
              <a:t>Choice Poll – Correct Answer</a:t>
            </a:r>
          </a:p>
        </p:txBody>
      </p:sp>
      <p:sp>
        <p:nvSpPr>
          <p:cNvPr id="33795" name="Rectangle 3"/>
          <p:cNvSpPr>
            <a:spLocks noGrp="1" noChangeArrowheads="1"/>
          </p:cNvSpPr>
          <p:nvPr>
            <p:ph idx="1"/>
          </p:nvPr>
        </p:nvSpPr>
        <p:spPr>
          <a:xfrm>
            <a:off x="685799" y="1074738"/>
            <a:ext cx="8231957" cy="4264025"/>
          </a:xfrm>
        </p:spPr>
        <p:txBody>
          <a:bodyPr/>
          <a:lstStyle/>
          <a:p>
            <a:pPr marL="0" indent="0"/>
            <a:r>
              <a:rPr lang="en-US" dirty="0"/>
              <a:t>How are the column names represented in the expanded SELECT statement? </a:t>
            </a:r>
          </a:p>
          <a:p>
            <a:pPr marL="0" indent="0"/>
            <a:endParaRPr lang="en-US" sz="800" b="1" dirty="0"/>
          </a:p>
          <a:p>
            <a:pPr marL="568325" lvl="1" indent="-454025">
              <a:buClr>
                <a:schemeClr val="tx1"/>
              </a:buClr>
              <a:buSzTx/>
              <a:buFont typeface="Wingdings" pitchFamily="2" charset="2"/>
              <a:buAutoNum type="alphaLcPeriod"/>
            </a:pPr>
            <a:r>
              <a:rPr lang="en-US" dirty="0"/>
              <a:t>The column names are preceded by the table name </a:t>
            </a:r>
            <a:r>
              <a:rPr lang="en-US" b="1" dirty="0"/>
              <a:t>EMPLOYEE_INFORMATION</a:t>
            </a:r>
            <a:r>
              <a:rPr lang="en-US" dirty="0"/>
              <a:t>. </a:t>
            </a:r>
            <a:endParaRPr lang="en-US" b="1" dirty="0"/>
          </a:p>
          <a:p>
            <a:pPr marL="568325" lvl="1" indent="-454025">
              <a:buClr>
                <a:schemeClr val="tx1"/>
              </a:buClr>
              <a:buSzTx/>
              <a:buFont typeface="Wingdings" pitchFamily="2" charset="2"/>
              <a:buAutoNum type="alphaLcPeriod"/>
            </a:pPr>
            <a:r>
              <a:rPr lang="en-US" dirty="0"/>
              <a:t>The column names are preceded by the library reference </a:t>
            </a:r>
            <a:r>
              <a:rPr lang="en-US" b="1" dirty="0"/>
              <a:t>orion</a:t>
            </a:r>
            <a:r>
              <a:rPr lang="en-US" dirty="0"/>
              <a:t>.</a:t>
            </a:r>
          </a:p>
          <a:p>
            <a:pPr marL="568325" lvl="1" indent="-454025">
              <a:buClr>
                <a:schemeClr val="tx1"/>
              </a:buClr>
              <a:buSzTx/>
              <a:buFont typeface="Wingdings" pitchFamily="2" charset="2"/>
              <a:buAutoNum type="alphaLcPeriod"/>
            </a:pPr>
            <a:r>
              <a:rPr lang="en-US" dirty="0"/>
              <a:t>The column names are preceded by the library reference </a:t>
            </a:r>
            <a:r>
              <a:rPr lang="en-US" b="1" dirty="0"/>
              <a:t>work</a:t>
            </a:r>
            <a:r>
              <a:rPr lang="en-US" dirty="0"/>
              <a:t>.</a:t>
            </a:r>
          </a:p>
        </p:txBody>
      </p:sp>
      <p:sp>
        <p:nvSpPr>
          <p:cNvPr id="33797" name="Oval 4"/>
          <p:cNvSpPr>
            <a:spLocks noChangeArrowheads="1"/>
          </p:cNvSpPr>
          <p:nvPr/>
        </p:nvSpPr>
        <p:spPr bwMode="auto">
          <a:xfrm>
            <a:off x="665163" y="1982788"/>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title"/>
          </p:nvPr>
        </p:nvSpPr>
        <p:spPr/>
        <p:txBody>
          <a:bodyPr/>
          <a:lstStyle/>
          <a:p>
            <a:r>
              <a:rPr lang="en-US" dirty="0"/>
              <a:t>Viewing the Log</a:t>
            </a:r>
          </a:p>
        </p:txBody>
      </p:sp>
      <p:sp>
        <p:nvSpPr>
          <p:cNvPr id="34819" name="Rectangle 4"/>
          <p:cNvSpPr>
            <a:spLocks noGrp="1" noChangeArrowheads="1"/>
          </p:cNvSpPr>
          <p:nvPr>
            <p:ph idx="1"/>
          </p:nvPr>
        </p:nvSpPr>
        <p:spPr/>
        <p:txBody>
          <a:bodyPr/>
          <a:lstStyle/>
          <a:p>
            <a:pPr marL="0" indent="0"/>
            <a:r>
              <a:rPr lang="en-US" dirty="0"/>
              <a:t>The column names are preceded by the table name.</a:t>
            </a:r>
          </a:p>
          <a:p>
            <a:r>
              <a:rPr lang="en-US" dirty="0"/>
              <a:t>Partial SAS Log</a:t>
            </a:r>
          </a:p>
          <a:p>
            <a:pPr marL="0" indent="0"/>
            <a:endParaRPr lang="en-US" dirty="0"/>
          </a:p>
        </p:txBody>
      </p:sp>
      <p:sp>
        <p:nvSpPr>
          <p:cNvPr id="34822" name="Text Box 6"/>
          <p:cNvSpPr txBox="1">
            <a:spLocks noChangeArrowheads="1"/>
          </p:cNvSpPr>
          <p:nvPr/>
        </p:nvSpPr>
        <p:spPr bwMode="auto">
          <a:xfrm>
            <a:off x="7953459" y="6324600"/>
            <a:ext cx="976229"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s102a03</a:t>
            </a:r>
          </a:p>
        </p:txBody>
      </p:sp>
      <p:grpSp>
        <p:nvGrpSpPr>
          <p:cNvPr id="2" name="Group 1"/>
          <p:cNvGrpSpPr/>
          <p:nvPr/>
        </p:nvGrpSpPr>
        <p:grpSpPr>
          <a:xfrm>
            <a:off x="126743" y="1906846"/>
            <a:ext cx="8929688" cy="3626634"/>
            <a:chOff x="126743" y="1964596"/>
            <a:chExt cx="8929688" cy="3626634"/>
          </a:xfrm>
        </p:grpSpPr>
        <p:sp>
          <p:nvSpPr>
            <p:cNvPr id="3" name="TextBox 2"/>
            <p:cNvSpPr txBox="1"/>
            <p:nvPr/>
          </p:nvSpPr>
          <p:spPr>
            <a:xfrm>
              <a:off x="126743" y="1964596"/>
              <a:ext cx="8929688" cy="3626634"/>
            </a:xfrm>
            <a:prstGeom prst="rect">
              <a:avLst/>
            </a:prstGeom>
            <a:solidFill>
              <a:srgbClr val="FFFFFF"/>
            </a:solidFill>
            <a:ln w="38100" cmpd="sng">
              <a:solidFill>
                <a:schemeClr val="tx2"/>
              </a:solidFill>
            </a:ln>
          </p:spPr>
          <p:txBody>
            <a:bodyPr vert="horz" wrap="square" lIns="88900" tIns="88900" rIns="88900" bIns="88900" rtlCol="0">
              <a:spAutoFit/>
            </a:bodyPr>
            <a:lstStyle/>
            <a:p>
              <a:r>
                <a:rPr lang="en-US" sz="1600" b="1" dirty="0">
                  <a:latin typeface="SAS Monospace"/>
                </a:rPr>
                <a:t>   proc sql feedback;</a:t>
              </a:r>
            </a:p>
            <a:p>
              <a:r>
                <a:rPr lang="en-US" sz="1600" b="1" dirty="0">
                  <a:latin typeface="SAS Monospace"/>
                </a:rPr>
                <a:t>   select *</a:t>
              </a:r>
            </a:p>
            <a:p>
              <a:r>
                <a:rPr lang="en-US" sz="1600" b="1" dirty="0">
                  <a:latin typeface="SAS Monospace"/>
                </a:rPr>
                <a:t>      from orion.employee_information;</a:t>
              </a:r>
            </a:p>
            <a:p>
              <a:r>
                <a:rPr lang="en-US" sz="1600" b="1" dirty="0">
                  <a:solidFill>
                    <a:srgbClr val="0000FF"/>
                  </a:solidFill>
                  <a:latin typeface="SAS Monospace"/>
                </a:rPr>
                <a:t>NOTE: Statement transforms to:</a:t>
              </a:r>
            </a:p>
            <a:p>
              <a:endParaRPr lang="en-US" sz="1600" b="1" dirty="0">
                <a:latin typeface="SAS Monospace"/>
              </a:endParaRPr>
            </a:p>
            <a:p>
              <a:r>
                <a:rPr lang="en-US" sz="1600" b="1" dirty="0">
                  <a:latin typeface="SAS Monospace"/>
                </a:rPr>
                <a:t>        select EMPLOYEE_INFORMATION.Employee_ID, </a:t>
              </a:r>
            </a:p>
            <a:p>
              <a:r>
                <a:rPr lang="en-US" sz="1600" b="1" dirty="0">
                  <a:latin typeface="SAS Monospace"/>
                </a:rPr>
                <a:t>EMPLOYEE_INFORMATION.Start_Date,EMPLOYEE_INFORMATION.End_Date, </a:t>
              </a:r>
            </a:p>
            <a:p>
              <a:r>
                <a:rPr lang="en-US" sz="1600" b="1" dirty="0">
                  <a:latin typeface="SAS Monospace"/>
                </a:rPr>
                <a:t>EMPLOYEE_INFORMATION.Department, EMPLOYEE_INFORMATION.Job_Title,</a:t>
              </a:r>
            </a:p>
            <a:p>
              <a:r>
                <a:rPr lang="en-US" sz="1600" b="1" dirty="0">
                  <a:latin typeface="SAS Monospace"/>
                </a:rPr>
                <a:t>EMPLOYEE_INFORMATION.Salary, EMPLOYEE_INFORMATION.Employee_Gender, </a:t>
              </a:r>
            </a:p>
            <a:p>
              <a:r>
                <a:rPr lang="en-US" sz="1600" b="1" dirty="0">
                  <a:latin typeface="SAS Monospace"/>
                </a:rPr>
                <a:t>EMPLOYEE_INFORMATION.Birth_Date,EMPLOYEE_INFORMATION.Employee_Hire_Date, </a:t>
              </a:r>
            </a:p>
            <a:p>
              <a:r>
                <a:rPr lang="en-US" sz="1600" b="1" dirty="0">
                  <a:latin typeface="SAS Monospace"/>
                </a:rPr>
                <a:t>EMPLOYEE_INFORMATION.Employee_Term_Date,EMPLOYEE_INFORMATION.Manager_ID</a:t>
              </a:r>
            </a:p>
            <a:p>
              <a:r>
                <a:rPr lang="en-US" sz="1600" b="1" dirty="0">
                  <a:latin typeface="SAS Monospace"/>
                </a:rPr>
                <a:t>          from ORION.EMPLOYEE_INFORMATION;</a:t>
              </a:r>
            </a:p>
            <a:p>
              <a:endParaRPr lang="en-US" sz="1600" b="1" dirty="0">
                <a:latin typeface="SAS Monospace"/>
              </a:endParaRPr>
            </a:p>
            <a:p>
              <a:r>
                <a:rPr lang="en-US" sz="1600" b="1" dirty="0">
                  <a:latin typeface="SAS Monospace"/>
                </a:rPr>
                <a:t>   quit;</a:t>
              </a:r>
            </a:p>
          </p:txBody>
        </p:sp>
        <p:sp>
          <p:nvSpPr>
            <p:cNvPr id="4" name="Rectangle 3"/>
            <p:cNvSpPr/>
            <p:nvPr>
              <p:custDataLst>
                <p:tags r:id="rId2"/>
              </p:custDataLst>
            </p:nvPr>
          </p:nvSpPr>
          <p:spPr bwMode="auto">
            <a:xfrm>
              <a:off x="2272615" y="2541176"/>
              <a:ext cx="24130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5" name="Rectangle 4"/>
            <p:cNvSpPr/>
            <p:nvPr>
              <p:custDataLst>
                <p:tags r:id="rId3"/>
              </p:custDataLst>
            </p:nvPr>
          </p:nvSpPr>
          <p:spPr bwMode="auto">
            <a:xfrm>
              <a:off x="2025393" y="3272696"/>
              <a:ext cx="24130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gr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DESCRIBE Statement</a:t>
            </a:r>
          </a:p>
        </p:txBody>
      </p:sp>
      <p:sp>
        <p:nvSpPr>
          <p:cNvPr id="35843" name="Rectangle 3"/>
          <p:cNvSpPr>
            <a:spLocks noGrp="1" noChangeArrowheads="1"/>
          </p:cNvSpPr>
          <p:nvPr>
            <p:ph idx="1"/>
          </p:nvPr>
        </p:nvSpPr>
        <p:spPr>
          <a:xfrm>
            <a:off x="685800" y="1069975"/>
            <a:ext cx="7848600" cy="4208463"/>
          </a:xfrm>
        </p:spPr>
        <p:txBody>
          <a:bodyPr/>
          <a:lstStyle/>
          <a:p>
            <a:pPr marL="0" indent="0">
              <a:buClrTx/>
              <a:buFontTx/>
              <a:buNone/>
            </a:pPr>
            <a:r>
              <a:rPr lang="en-US" dirty="0"/>
              <a:t>Use the DESCRIBE statement to see the table’s column names and their attributes in the SAS log.</a:t>
            </a:r>
          </a:p>
          <a:p>
            <a:pPr marL="0" indent="0">
              <a:buClrTx/>
              <a:buFontTx/>
              <a:buNone/>
            </a:pPr>
            <a:endParaRPr lang="en-US" dirty="0"/>
          </a:p>
          <a:p>
            <a:pPr marL="0" indent="0">
              <a:buClrTx/>
              <a:buFontTx/>
              <a:buNone/>
            </a:pPr>
            <a:endParaRPr lang="en-US" dirty="0"/>
          </a:p>
          <a:p>
            <a:pPr marL="0" indent="0">
              <a:buClrTx/>
              <a:buFontTx/>
              <a:buNone/>
            </a:pPr>
            <a:endParaRPr lang="en-US" dirty="0"/>
          </a:p>
          <a:p>
            <a:pPr marL="0" indent="0">
              <a:buClrTx/>
              <a:buFontTx/>
              <a:buNone/>
            </a:pPr>
            <a:endParaRPr lang="en-US" sz="1200" dirty="0"/>
          </a:p>
          <a:p>
            <a:pPr marL="0" indent="0">
              <a:buClrTx/>
              <a:buFontTx/>
              <a:buNone/>
            </a:pPr>
            <a:r>
              <a:rPr lang="en-US" dirty="0"/>
              <a:t>Partial SAS Log</a:t>
            </a:r>
          </a:p>
        </p:txBody>
      </p:sp>
      <p:sp>
        <p:nvSpPr>
          <p:cNvPr id="35845" name="Text Box 4"/>
          <p:cNvSpPr txBox="1">
            <a:spLocks noChangeArrowheads="1"/>
          </p:cNvSpPr>
          <p:nvPr/>
        </p:nvSpPr>
        <p:spPr bwMode="auto">
          <a:xfrm>
            <a:off x="685800" y="2043514"/>
            <a:ext cx="7960260" cy="1210588"/>
          </a:xfrm>
          <a:prstGeom prst="rect">
            <a:avLst/>
          </a:prstGeom>
          <a:solidFill>
            <a:srgbClr val="FFFFFF"/>
          </a:solidFill>
          <a:ln w="38100">
            <a:solidFill>
              <a:schemeClr val="tx2"/>
            </a:solidFill>
            <a:miter lim="800000"/>
            <a:headEnd type="none" w="sm" len="sm"/>
            <a:tailEnd type="none" w="sm" len="sm"/>
          </a:ln>
        </p:spPr>
        <p:txBody>
          <a:bodyPr wrap="square"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Courier New" pitchFamily="49" charset="0"/>
              </a:rPr>
              <a:t>proc sql;</a:t>
            </a:r>
          </a:p>
          <a:p>
            <a:r>
              <a:rPr lang="en-US" b="1" dirty="0">
                <a:latin typeface="Courier New" pitchFamily="49" charset="0"/>
              </a:rPr>
              <a:t>describe table</a:t>
            </a:r>
            <a:r>
              <a:rPr lang="en-US" b="1" dirty="0">
                <a:solidFill>
                  <a:srgbClr val="000000"/>
                </a:solidFill>
                <a:latin typeface="Courier New" pitchFamily="49" charset="0"/>
              </a:rPr>
              <a:t> orion.employee_information;</a:t>
            </a:r>
          </a:p>
          <a:p>
            <a:r>
              <a:rPr lang="en-US" b="1" dirty="0">
                <a:solidFill>
                  <a:srgbClr val="000000"/>
                </a:solidFill>
                <a:latin typeface="Courier New" pitchFamily="49" charset="0"/>
              </a:rPr>
              <a:t>quit;</a:t>
            </a:r>
          </a:p>
        </p:txBody>
      </p:sp>
      <p:sp>
        <p:nvSpPr>
          <p:cNvPr id="35849" name="Text Box 14"/>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s102d05</a:t>
            </a:r>
          </a:p>
        </p:txBody>
      </p:sp>
      <p:sp>
        <p:nvSpPr>
          <p:cNvPr id="4" name="TextBox 3"/>
          <p:cNvSpPr txBox="1"/>
          <p:nvPr/>
        </p:nvSpPr>
        <p:spPr>
          <a:xfrm>
            <a:off x="3644200" y="1852535"/>
            <a:ext cx="4563942" cy="487313"/>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b="1" dirty="0">
                <a:solidFill>
                  <a:srgbClr val="000000"/>
                </a:solidFill>
              </a:rPr>
              <a:t>DESCRIBE</a:t>
            </a:r>
            <a:r>
              <a:rPr lang="en-US" sz="2000" dirty="0">
                <a:solidFill>
                  <a:srgbClr val="000000"/>
                </a:solidFill>
              </a:rPr>
              <a:t> </a:t>
            </a:r>
            <a:r>
              <a:rPr lang="en-US" sz="2000" b="1" dirty="0">
                <a:solidFill>
                  <a:srgbClr val="000000"/>
                </a:solidFill>
              </a:rPr>
              <a:t>TABLE</a:t>
            </a:r>
            <a:r>
              <a:rPr lang="en-US" sz="2000" dirty="0">
                <a:solidFill>
                  <a:srgbClr val="000000"/>
                </a:solidFill>
              </a:rPr>
              <a:t>|</a:t>
            </a:r>
            <a:r>
              <a:rPr lang="en-US" sz="2000" b="1" dirty="0">
                <a:solidFill>
                  <a:srgbClr val="000000"/>
                </a:solidFill>
              </a:rPr>
              <a:t>VIEW</a:t>
            </a:r>
            <a:r>
              <a:rPr lang="en-US" sz="2000" dirty="0">
                <a:solidFill>
                  <a:srgbClr val="000000"/>
                </a:solidFill>
              </a:rPr>
              <a:t> </a:t>
            </a:r>
            <a:r>
              <a:rPr lang="en-US" sz="2000" i="1" dirty="0">
                <a:solidFill>
                  <a:srgbClr val="000000"/>
                </a:solidFill>
              </a:rPr>
              <a:t>table-name</a:t>
            </a:r>
            <a:r>
              <a:rPr lang="en-US" sz="2000" b="1" dirty="0">
                <a:solidFill>
                  <a:srgbClr val="000000"/>
                </a:solidFill>
              </a:rPr>
              <a:t>;</a:t>
            </a:r>
          </a:p>
        </p:txBody>
      </p:sp>
      <p:sp>
        <p:nvSpPr>
          <p:cNvPr id="5" name="Rectangle 4"/>
          <p:cNvSpPr/>
          <p:nvPr/>
        </p:nvSpPr>
        <p:spPr>
          <a:xfrm>
            <a:off x="2286000" y="2828836"/>
            <a:ext cx="4572000" cy="461665"/>
          </a:xfrm>
          <a:prstGeom prst="rect">
            <a:avLst/>
          </a:prstGeom>
        </p:spPr>
        <p:txBody>
          <a:bodyPr>
            <a:spAutoFit/>
          </a:bodyPr>
          <a:lstStyle/>
          <a:p>
            <a:endParaRPr lang="en-US" dirty="0"/>
          </a:p>
        </p:txBody>
      </p:sp>
      <p:sp>
        <p:nvSpPr>
          <p:cNvPr id="3" name="TextBox 2"/>
          <p:cNvSpPr txBox="1"/>
          <p:nvPr/>
        </p:nvSpPr>
        <p:spPr>
          <a:xfrm>
            <a:off x="685800" y="3735309"/>
            <a:ext cx="7489230" cy="2641749"/>
          </a:xfrm>
          <a:prstGeom prst="rect">
            <a:avLst/>
          </a:prstGeom>
          <a:solidFill>
            <a:srgbClr val="FFFFFF"/>
          </a:solidFill>
          <a:ln w="38100" cmpd="sng">
            <a:solidFill>
              <a:schemeClr val="tx2"/>
            </a:solidFill>
          </a:ln>
        </p:spPr>
        <p:txBody>
          <a:bodyPr vert="horz" wrap="none" lIns="88900" tIns="88900" rIns="88900" bIns="88900" rtlCol="0">
            <a:spAutoFit/>
          </a:bodyPr>
          <a:lstStyle/>
          <a:p>
            <a:r>
              <a:rPr lang="en-US" sz="1600" b="1" dirty="0">
                <a:latin typeface="SAS Monospace"/>
              </a:rPr>
              <a:t> Employee_ID num format=12. label='Employee ID',</a:t>
            </a:r>
          </a:p>
          <a:p>
            <a:r>
              <a:rPr lang="en-US" sz="1600" b="1" dirty="0">
                <a:latin typeface="SAS Monospace"/>
              </a:rPr>
              <a:t> Start_Date num format=DATE9. label='Start Date',</a:t>
            </a:r>
          </a:p>
          <a:p>
            <a:r>
              <a:rPr lang="en-US" sz="1600" b="1" dirty="0">
                <a:latin typeface="SAS Monospace"/>
              </a:rPr>
              <a:t> End_Date num format=DATE9. label='End Date',</a:t>
            </a:r>
          </a:p>
          <a:p>
            <a:r>
              <a:rPr lang="en-US" sz="1600" b="1" dirty="0">
                <a:latin typeface="SAS Monospace"/>
              </a:rPr>
              <a:t> Department char(40),</a:t>
            </a:r>
          </a:p>
          <a:p>
            <a:r>
              <a:rPr lang="en-US" sz="1600" b="1" dirty="0">
                <a:latin typeface="SAS Monospace"/>
              </a:rPr>
              <a:t> Job_Title char(25) label='Employee Job Title',</a:t>
            </a:r>
          </a:p>
          <a:p>
            <a:r>
              <a:rPr lang="en-US" sz="1600" b="1" dirty="0">
                <a:latin typeface="SAS Monospace"/>
              </a:rPr>
              <a:t> Salary num format=DOLLAR12. label='Employee Annual Salary',</a:t>
            </a:r>
          </a:p>
          <a:p>
            <a:r>
              <a:rPr lang="en-US" sz="1600" b="1" dirty="0">
                <a:latin typeface="SAS Monospace"/>
              </a:rPr>
              <a:t> Employee_Gender char(1) label='Employee Gender',</a:t>
            </a:r>
          </a:p>
          <a:p>
            <a:r>
              <a:rPr lang="en-US" sz="1600" b="1" dirty="0">
                <a:latin typeface="SAS Monospace"/>
              </a:rPr>
              <a:t> Birth_Date num format=DATE9. label='Employee </a:t>
            </a:r>
            <a:r>
              <a:rPr lang="en-US" sz="1600" b="1" dirty="0">
                <a:solidFill>
                  <a:srgbClr val="000000"/>
                </a:solidFill>
                <a:latin typeface="SAS Monospace"/>
              </a:rPr>
              <a:t>Birth Date</a:t>
            </a:r>
            <a:r>
              <a:rPr lang="en-US" sz="1600" b="1" dirty="0">
                <a:latin typeface="SAS Monospace"/>
              </a:rPr>
              <a:t>',</a:t>
            </a:r>
          </a:p>
          <a:p>
            <a:r>
              <a:rPr lang="en-US" sz="1600" b="1" dirty="0">
                <a:latin typeface="SAS Monospace"/>
              </a:rPr>
              <a:t> Employee_Hire_Date num format=DATE9. informat=DATE9.,</a:t>
            </a:r>
          </a:p>
          <a:p>
            <a:r>
              <a:rPr lang="en-US" sz="1600" b="1" dirty="0">
                <a:latin typeface="SAS Monospace"/>
              </a:rPr>
              <a:t> Employee_Term_Date num format=DATE9. informat=DATE9.,</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78" y="1883122"/>
            <a:ext cx="8601060" cy="4789272"/>
          </a:xfrm>
          <a:prstGeom prst="rect">
            <a:avLst/>
          </a:prstGeom>
          <a:noFill/>
          <a:extLst>
            <a:ext uri="{909E8E84-426E-40DD-AFC4-6F175D3DCCD1}">
              <a14:hiddenFill xmlns:a14="http://schemas.microsoft.com/office/drawing/2010/main">
                <a:solidFill>
                  <a:srgbClr val="FFFFFF"/>
                </a:solidFill>
              </a14:hiddenFill>
            </a:ext>
          </a:extLst>
        </p:spPr>
      </p:pic>
      <p:sp>
        <p:nvSpPr>
          <p:cNvPr id="28674" name="Rectangle 2"/>
          <p:cNvSpPr>
            <a:spLocks noGrp="1" noChangeArrowheads="1"/>
          </p:cNvSpPr>
          <p:nvPr>
            <p:ph type="title"/>
          </p:nvPr>
        </p:nvSpPr>
        <p:spPr/>
        <p:txBody>
          <a:bodyPr/>
          <a:lstStyle/>
          <a:p>
            <a:r>
              <a:rPr lang="en-US" dirty="0"/>
              <a:t>Business Scenario</a:t>
            </a:r>
          </a:p>
        </p:txBody>
      </p:sp>
      <p:sp>
        <p:nvSpPr>
          <p:cNvPr id="28675" name="Rectangle 3"/>
          <p:cNvSpPr>
            <a:spLocks noGrp="1" noChangeArrowheads="1"/>
          </p:cNvSpPr>
          <p:nvPr>
            <p:ph idx="1"/>
          </p:nvPr>
        </p:nvSpPr>
        <p:spPr/>
        <p:txBody>
          <a:bodyPr/>
          <a:lstStyle/>
          <a:p>
            <a:pPr marL="0" indent="0"/>
            <a:r>
              <a:rPr lang="en-US" dirty="0"/>
              <a:t>Produce a report that contains selected information </a:t>
            </a:r>
            <a:br>
              <a:rPr lang="en-US" dirty="0"/>
            </a:br>
            <a:r>
              <a:rPr lang="en-US" dirty="0"/>
              <a:t>for all Orion Star employees. </a:t>
            </a:r>
          </a:p>
        </p:txBody>
      </p:sp>
      <p:grpSp>
        <p:nvGrpSpPr>
          <p:cNvPr id="3" name="Group 2"/>
          <p:cNvGrpSpPr/>
          <p:nvPr/>
        </p:nvGrpSpPr>
        <p:grpSpPr>
          <a:xfrm>
            <a:off x="610642" y="2069885"/>
            <a:ext cx="8066156" cy="4139264"/>
            <a:chOff x="513820" y="2734271"/>
            <a:chExt cx="8066156" cy="4139264"/>
          </a:xfrm>
        </p:grpSpPr>
        <p:pic>
          <p:nvPicPr>
            <p:cNvPr id="10" name="Picture 5" descr="\\sashq\root\dept\PSD\GRAPHICS\Illustrations\Programming\procste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494" y="5483857"/>
              <a:ext cx="1266825" cy="876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1" descr="\\sashq\root\dept\PSD\GRAPHICS\Illustrations\Arrows\arrow_bl_lef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1278594" y="4705392"/>
              <a:ext cx="4286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sashq\root\dept\PSD\GRAPHICS\Illustrations\Data\dataset_STAND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582" y="3084977"/>
              <a:ext cx="1390650" cy="13525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13820" y="2734271"/>
              <a:ext cx="3772186" cy="400110"/>
            </a:xfrm>
            <a:prstGeom prst="rect">
              <a:avLst/>
            </a:prstGeom>
          </p:spPr>
          <p:txBody>
            <a:bodyPr wrap="none">
              <a:spAutoFit/>
            </a:bodyPr>
            <a:lstStyle/>
            <a:p>
              <a:r>
                <a:rPr lang="en-US" sz="2000" b="1" dirty="0"/>
                <a:t>orion.employee_information</a:t>
              </a:r>
              <a:endParaRPr lang="en-US" sz="2000" dirty="0"/>
            </a:p>
          </p:txBody>
        </p:sp>
        <p:sp>
          <p:nvSpPr>
            <p:cNvPr id="14" name="Rectangle 21"/>
            <p:cNvSpPr>
              <a:spLocks noChangeArrowheads="1"/>
            </p:cNvSpPr>
            <p:nvPr/>
          </p:nvSpPr>
          <p:spPr bwMode="auto">
            <a:xfrm>
              <a:off x="3527311" y="4308730"/>
              <a:ext cx="5052665" cy="2564805"/>
            </a:xfrm>
            <a:prstGeom prst="rect">
              <a:avLst/>
            </a:prstGeom>
            <a:solidFill>
              <a:srgbClr val="FFFFFF"/>
            </a:solidFill>
            <a:ln w="38100">
              <a:solidFill>
                <a:schemeClr val="tx2"/>
              </a:solidFill>
              <a:miter lim="800000"/>
              <a:headEnd type="none" w="med" len="lg"/>
              <a:tailEnd type="none" w="med" len="lg"/>
            </a:ln>
          </p:spPr>
          <p:txBody>
            <a:bodyPr wrap="none" lIns="88900" tIns="50800" rIns="88900" bIns="50800">
              <a:spAutoFit/>
            </a:bodyPr>
            <a:lstStyle/>
            <a:p>
              <a:r>
                <a:rPr lang="en-US" sz="2000" b="1" dirty="0">
                  <a:solidFill>
                    <a:srgbClr val="000000"/>
                  </a:solidFill>
                  <a:latin typeface="SAS Monospace" pitchFamily="49" charset="0"/>
                </a:rPr>
                <a:t>              Employee_ </a:t>
              </a:r>
            </a:p>
            <a:p>
              <a:r>
                <a:rPr lang="en-US" sz="2000" b="1" dirty="0">
                  <a:solidFill>
                    <a:srgbClr val="000000"/>
                  </a:solidFill>
                  <a:latin typeface="SAS Monospace" pitchFamily="49" charset="0"/>
                </a:rPr>
                <a:t> Employee_ID  Gender     Salary</a:t>
              </a:r>
            </a:p>
            <a:p>
              <a:r>
                <a:rPr lang="en-US" sz="2000" b="1" dirty="0">
                  <a:solidFill>
                    <a:srgbClr val="000000"/>
                  </a:solidFill>
                  <a:latin typeface="SAS Monospace" pitchFamily="49" charset="0"/>
                </a:rPr>
                <a:t>ƒƒƒƒƒƒƒƒƒƒƒƒƒƒƒƒƒƒƒƒƒƒƒƒƒƒƒƒƒƒƒ</a:t>
              </a:r>
            </a:p>
            <a:p>
              <a:r>
                <a:rPr lang="en-US" sz="2000" b="1" dirty="0">
                  <a:solidFill>
                    <a:srgbClr val="000000"/>
                  </a:solidFill>
                  <a:latin typeface="SAS Monospace" pitchFamily="49" charset="0"/>
                </a:rPr>
                <a:t>      120101  M          163040</a:t>
              </a:r>
            </a:p>
            <a:p>
              <a:r>
                <a:rPr lang="en-US" sz="2000" b="1" dirty="0">
                  <a:solidFill>
                    <a:srgbClr val="000000"/>
                  </a:solidFill>
                  <a:latin typeface="SAS Monospace" pitchFamily="49" charset="0"/>
                </a:rPr>
                <a:t>      120102  M          108255</a:t>
              </a:r>
            </a:p>
            <a:p>
              <a:r>
                <a:rPr lang="en-US" sz="2000" b="1" dirty="0">
                  <a:solidFill>
                    <a:srgbClr val="000000"/>
                  </a:solidFill>
                  <a:latin typeface="SAS Monospace" pitchFamily="49" charset="0"/>
                </a:rPr>
                <a:t>      120103  M           87975</a:t>
              </a:r>
            </a:p>
            <a:p>
              <a:r>
                <a:rPr lang="en-US" sz="2000" b="1" dirty="0">
                  <a:solidFill>
                    <a:srgbClr val="000000"/>
                  </a:solidFill>
                  <a:latin typeface="SAS Monospace" pitchFamily="49" charset="0"/>
                </a:rPr>
                <a:t>      120104  F           46230</a:t>
              </a:r>
            </a:p>
            <a:p>
              <a:r>
                <a:rPr lang="en-US" sz="2000" b="1" dirty="0">
                  <a:solidFill>
                    <a:srgbClr val="000000"/>
                  </a:solidFill>
                  <a:latin typeface="SAS Monospace" pitchFamily="49" charset="0"/>
                </a:rPr>
                <a:t>      120105  F           27110</a:t>
              </a:r>
            </a:p>
          </p:txBody>
        </p:sp>
        <p:sp>
          <p:nvSpPr>
            <p:cNvPr id="15" name="TextBox 14"/>
            <p:cNvSpPr txBox="1"/>
            <p:nvPr/>
          </p:nvSpPr>
          <p:spPr>
            <a:xfrm>
              <a:off x="737732" y="5156171"/>
              <a:ext cx="1510350" cy="400110"/>
            </a:xfrm>
            <a:prstGeom prst="rect">
              <a:avLst/>
            </a:prstGeom>
            <a:noFill/>
          </p:spPr>
          <p:txBody>
            <a:bodyPr wrap="none" rtlCol="0">
              <a:spAutoFit/>
            </a:bodyPr>
            <a:lstStyle/>
            <a:p>
              <a:r>
                <a:rPr lang="en-US" sz="2000" dirty="0"/>
                <a:t>PROC SQL</a:t>
              </a:r>
            </a:p>
          </p:txBody>
        </p:sp>
      </p:grpSp>
      <p:pic>
        <p:nvPicPr>
          <p:cNvPr id="1027" name="Picture 3" descr="\\sashq\root\dept\PSD\GRAPHICS\Illustrations\Arrows\arrow_bl_r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9423" y="5138558"/>
            <a:ext cx="428625" cy="23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076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78" y="2598322"/>
            <a:ext cx="8601060" cy="407407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L:\graphics\computer_blue_small_trans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2220" y="2562370"/>
            <a:ext cx="2218611" cy="225664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4238038" y="2887197"/>
            <a:ext cx="1510350" cy="1150588"/>
            <a:chOff x="3685805" y="2233816"/>
            <a:chExt cx="1510350" cy="1150588"/>
          </a:xfrm>
        </p:grpSpPr>
        <p:pic>
          <p:nvPicPr>
            <p:cNvPr id="10" name="Picture 5" descr="\\sashq\root\dept\PSD\GRAPHICS\Illustrations\Programming\procste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5596" y="2508104"/>
              <a:ext cx="1266825" cy="8763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685805" y="2233816"/>
              <a:ext cx="1510350" cy="400110"/>
            </a:xfrm>
            <a:prstGeom prst="rect">
              <a:avLst/>
            </a:prstGeom>
            <a:noFill/>
          </p:spPr>
          <p:txBody>
            <a:bodyPr wrap="none" rtlCol="0">
              <a:spAutoFit/>
            </a:bodyPr>
            <a:lstStyle/>
            <a:p>
              <a:r>
                <a:rPr lang="en-US" sz="2000" dirty="0"/>
                <a:t>PROC SQL</a:t>
              </a:r>
            </a:p>
          </p:txBody>
        </p:sp>
      </p:grpSp>
      <p:sp>
        <p:nvSpPr>
          <p:cNvPr id="28674" name="Rectangle 2"/>
          <p:cNvSpPr>
            <a:spLocks noGrp="1" noChangeArrowheads="1"/>
          </p:cNvSpPr>
          <p:nvPr>
            <p:ph type="title"/>
          </p:nvPr>
        </p:nvSpPr>
        <p:spPr/>
        <p:txBody>
          <a:bodyPr/>
          <a:lstStyle/>
          <a:p>
            <a:r>
              <a:rPr lang="en-US" dirty="0"/>
              <a:t>Business Scenario</a:t>
            </a:r>
          </a:p>
        </p:txBody>
      </p:sp>
      <p:sp>
        <p:nvSpPr>
          <p:cNvPr id="28675" name="Rectangle 3"/>
          <p:cNvSpPr>
            <a:spLocks noGrp="1" noChangeArrowheads="1"/>
          </p:cNvSpPr>
          <p:nvPr>
            <p:ph idx="1"/>
          </p:nvPr>
        </p:nvSpPr>
        <p:spPr>
          <a:xfrm>
            <a:off x="685800" y="1074738"/>
            <a:ext cx="7848600" cy="1233487"/>
          </a:xfrm>
        </p:spPr>
        <p:txBody>
          <a:bodyPr/>
          <a:lstStyle/>
          <a:p>
            <a:pPr marL="0" indent="0"/>
            <a:r>
              <a:rPr lang="en-US" dirty="0"/>
              <a:t>As a new Orion Star programmer, you have inherited several SQL programs. You need to learn the PROC SQL syntax to use and extend these programs and ultimately write your own. </a:t>
            </a:r>
          </a:p>
        </p:txBody>
      </p:sp>
      <p:pic>
        <p:nvPicPr>
          <p:cNvPr id="17" name="Picture 4" descr="L:\TVAAS\images\people\person_deal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1312" y="3175874"/>
            <a:ext cx="1593464" cy="1860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940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Querying Specific Columns in a Table</a:t>
            </a:r>
          </a:p>
        </p:txBody>
      </p:sp>
      <p:sp>
        <p:nvSpPr>
          <p:cNvPr id="36867" name="Rectangle 3"/>
          <p:cNvSpPr>
            <a:spLocks noGrp="1" noChangeArrowheads="1"/>
          </p:cNvSpPr>
          <p:nvPr>
            <p:ph idx="1"/>
          </p:nvPr>
        </p:nvSpPr>
        <p:spPr>
          <a:xfrm>
            <a:off x="685800" y="1071563"/>
            <a:ext cx="7848600" cy="1749425"/>
          </a:xfrm>
        </p:spPr>
        <p:txBody>
          <a:bodyPr/>
          <a:lstStyle/>
          <a:p>
            <a:pPr marL="0" indent="0">
              <a:buClrTx/>
              <a:buFontTx/>
              <a:buNone/>
              <a:tabLst>
                <a:tab pos="1428750" algn="l"/>
              </a:tabLst>
            </a:pPr>
            <a:r>
              <a:rPr lang="en-US" dirty="0"/>
              <a:t>List the columns that you want and the order to display them in the SELECT clause.</a:t>
            </a:r>
          </a:p>
          <a:p>
            <a:pPr marL="0" indent="0">
              <a:buClrTx/>
              <a:buFontTx/>
              <a:buNone/>
              <a:tabLst>
                <a:tab pos="1428750" algn="l"/>
              </a:tabLst>
            </a:pPr>
            <a:endParaRPr lang="en-US" dirty="0"/>
          </a:p>
          <a:p>
            <a:pPr marL="0" indent="0">
              <a:buClrTx/>
              <a:buFontTx/>
              <a:buNone/>
              <a:tabLst>
                <a:tab pos="1428750" algn="l"/>
              </a:tabLst>
            </a:pPr>
            <a:endParaRPr lang="en-US" dirty="0"/>
          </a:p>
          <a:p>
            <a:pPr marL="0" indent="0">
              <a:buClrTx/>
              <a:buFontTx/>
              <a:buNone/>
              <a:tabLst>
                <a:tab pos="1428750" algn="l"/>
              </a:tabLst>
            </a:pPr>
            <a:endParaRPr lang="en-US" dirty="0"/>
          </a:p>
          <a:p>
            <a:pPr marL="0" indent="0">
              <a:buClrTx/>
              <a:buFontTx/>
              <a:buNone/>
              <a:tabLst>
                <a:tab pos="1428750" algn="l"/>
              </a:tabLst>
            </a:pPr>
            <a:endParaRPr lang="en-US" dirty="0"/>
          </a:p>
          <a:p>
            <a:pPr marL="0" indent="0">
              <a:buClrTx/>
              <a:buFontTx/>
              <a:buNone/>
              <a:tabLst>
                <a:tab pos="1428750" algn="l"/>
              </a:tabLst>
            </a:pPr>
            <a:endParaRPr lang="en-US" dirty="0"/>
          </a:p>
          <a:p>
            <a:pPr marL="0" indent="0">
              <a:buClrTx/>
              <a:buFontTx/>
              <a:buNone/>
              <a:tabLst>
                <a:tab pos="1428750" algn="l"/>
              </a:tabLst>
            </a:pPr>
            <a:endParaRPr lang="en-US" dirty="0"/>
          </a:p>
        </p:txBody>
      </p:sp>
      <p:sp>
        <p:nvSpPr>
          <p:cNvPr id="36869" name="Text Box 4"/>
          <p:cNvSpPr txBox="1">
            <a:spLocks noChangeArrowheads="1"/>
          </p:cNvSpPr>
          <p:nvPr/>
        </p:nvSpPr>
        <p:spPr bwMode="auto">
          <a:xfrm>
            <a:off x="685800" y="2092906"/>
            <a:ext cx="7772400" cy="1949252"/>
          </a:xfrm>
          <a:prstGeom prst="rect">
            <a:avLst/>
          </a:prstGeom>
          <a:solidFill>
            <a:srgbClr val="FFFFFF"/>
          </a:solidFill>
          <a:ln w="38100">
            <a:solidFill>
              <a:schemeClr val="tx2"/>
            </a:solidFill>
            <a:miter lim="800000"/>
            <a:headEnd type="none" w="sm" len="sm"/>
            <a:tailEnd type="none" w="sm" len="sm"/>
          </a:ln>
        </p:spPr>
        <p:txBody>
          <a:bodyPr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Courier New" pitchFamily="49" charset="0"/>
              </a:rPr>
              <a:t>proc sql;</a:t>
            </a:r>
          </a:p>
          <a:p>
            <a:r>
              <a:rPr lang="en-US" b="1" dirty="0">
                <a:latin typeface="Courier New" pitchFamily="49" charset="0"/>
              </a:rPr>
              <a:t>select Employee_ID, Employee_Gender,</a:t>
            </a:r>
          </a:p>
          <a:p>
            <a:r>
              <a:rPr lang="en-US" b="1" dirty="0">
                <a:latin typeface="Courier New" pitchFamily="49" charset="0"/>
              </a:rPr>
              <a:t>       Salary</a:t>
            </a:r>
          </a:p>
          <a:p>
            <a:r>
              <a:rPr lang="en-US" b="1" dirty="0">
                <a:latin typeface="Courier New" pitchFamily="49" charset="0"/>
              </a:rPr>
              <a:t>   from orion.employee_information;</a:t>
            </a:r>
          </a:p>
          <a:p>
            <a:r>
              <a:rPr lang="en-US" b="1" dirty="0">
                <a:latin typeface="Courier New" pitchFamily="49" charset="0"/>
              </a:rPr>
              <a:t>quit;</a:t>
            </a:r>
          </a:p>
        </p:txBody>
      </p:sp>
      <p:sp>
        <p:nvSpPr>
          <p:cNvPr id="36870" name="Text Box 6"/>
          <p:cNvSpPr txBox="1">
            <a:spLocks noChangeArrowheads="1"/>
          </p:cNvSpPr>
          <p:nvPr/>
        </p:nvSpPr>
        <p:spPr bwMode="auto">
          <a:xfrm>
            <a:off x="7948588"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s102d06</a:t>
            </a:r>
          </a:p>
        </p:txBody>
      </p:sp>
      <p:sp>
        <p:nvSpPr>
          <p:cNvPr id="36871" name="Rectangle 8"/>
          <p:cNvSpPr>
            <a:spLocks noChangeArrowheads="1"/>
          </p:cNvSpPr>
          <p:nvPr>
            <p:custDataLst>
              <p:tags r:id="rId2"/>
            </p:custDataLst>
          </p:nvPr>
        </p:nvSpPr>
        <p:spPr bwMode="auto">
          <a:xfrm>
            <a:off x="2020187" y="2876937"/>
            <a:ext cx="1174750"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36872" name="Rectangle 10"/>
          <p:cNvSpPr>
            <a:spLocks noChangeArrowheads="1"/>
          </p:cNvSpPr>
          <p:nvPr>
            <p:custDataLst>
              <p:tags r:id="rId3"/>
            </p:custDataLst>
          </p:nvPr>
        </p:nvSpPr>
        <p:spPr bwMode="auto">
          <a:xfrm>
            <a:off x="2020186" y="2493150"/>
            <a:ext cx="5328949"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Viewing the Output</a:t>
            </a:r>
          </a:p>
        </p:txBody>
      </p:sp>
      <p:sp>
        <p:nvSpPr>
          <p:cNvPr id="37891" name="Rectangle 3"/>
          <p:cNvSpPr>
            <a:spLocks noGrp="1" noChangeArrowheads="1"/>
          </p:cNvSpPr>
          <p:nvPr>
            <p:ph idx="1"/>
          </p:nvPr>
        </p:nvSpPr>
        <p:spPr>
          <a:xfrm>
            <a:off x="685800" y="1066800"/>
            <a:ext cx="7848600" cy="458788"/>
          </a:xfrm>
        </p:spPr>
        <p:txBody>
          <a:bodyPr/>
          <a:lstStyle/>
          <a:p>
            <a:pPr marL="0" indent="0"/>
            <a:r>
              <a:rPr lang="en-US" dirty="0"/>
              <a:t>Partial PROC SQL Output</a:t>
            </a:r>
          </a:p>
        </p:txBody>
      </p:sp>
      <p:sp>
        <p:nvSpPr>
          <p:cNvPr id="37898" name="Rectangle 21"/>
          <p:cNvSpPr>
            <a:spLocks noChangeArrowheads="1"/>
          </p:cNvSpPr>
          <p:nvPr/>
        </p:nvSpPr>
        <p:spPr bwMode="auto">
          <a:xfrm>
            <a:off x="703770" y="1527789"/>
            <a:ext cx="5966377" cy="4103688"/>
          </a:xfrm>
          <a:prstGeom prst="rect">
            <a:avLst/>
          </a:prstGeom>
          <a:solidFill>
            <a:srgbClr val="FFFFFF"/>
          </a:solidFill>
          <a:ln w="38100">
            <a:solidFill>
              <a:schemeClr val="tx2"/>
            </a:solidFill>
            <a:miter lim="800000"/>
            <a:headEnd type="none" w="med" len="lg"/>
            <a:tailEnd type="none" w="med" len="lg"/>
          </a:ln>
        </p:spPr>
        <p:txBody>
          <a:bodyPr wrap="none" lIns="88900" tIns="50800" rIns="88900" bIns="50800">
            <a:spAutoFit/>
          </a:bodyPr>
          <a:lstStyle/>
          <a:p>
            <a:r>
              <a:rPr lang="en-US" sz="2000" b="1" dirty="0">
                <a:solidFill>
                  <a:srgbClr val="000000"/>
                </a:solidFill>
                <a:latin typeface="SAS Monospace" pitchFamily="49" charset="0"/>
              </a:rPr>
              <a:t>          The SAS System</a:t>
            </a:r>
          </a:p>
          <a:p>
            <a:endParaRPr lang="en-US" sz="2000" b="1" dirty="0">
              <a:solidFill>
                <a:srgbClr val="000000"/>
              </a:solidFill>
              <a:latin typeface="SAS Monospace" pitchFamily="49" charset="0"/>
            </a:endParaRPr>
          </a:p>
          <a:p>
            <a:r>
              <a:rPr lang="en-US" sz="2000" b="1" dirty="0">
                <a:solidFill>
                  <a:srgbClr val="000000"/>
                </a:solidFill>
                <a:latin typeface="SAS Monospace" pitchFamily="49" charset="0"/>
              </a:rPr>
              <a:t>                              Employee</a:t>
            </a:r>
          </a:p>
          <a:p>
            <a:r>
              <a:rPr lang="en-US" sz="2000" b="1" dirty="0">
                <a:solidFill>
                  <a:srgbClr val="000000"/>
                </a:solidFill>
                <a:latin typeface="SAS Monospace" pitchFamily="49" charset="0"/>
              </a:rPr>
              <a:t>              Employee          Annual</a:t>
            </a:r>
          </a:p>
          <a:p>
            <a:r>
              <a:rPr lang="en-US" sz="2000" b="1" dirty="0">
                <a:solidFill>
                  <a:srgbClr val="000000"/>
                </a:solidFill>
                <a:latin typeface="SAS Monospace" pitchFamily="49" charset="0"/>
              </a:rPr>
              <a:t> Employee ID  Gender            Salary</a:t>
            </a:r>
          </a:p>
          <a:p>
            <a:r>
              <a:rPr lang="en-US" sz="2000" b="1" dirty="0">
                <a:solidFill>
                  <a:srgbClr val="000000"/>
                </a:solidFill>
                <a:latin typeface="SAS Monospace" pitchFamily="49" charset="0"/>
              </a:rPr>
              <a:t> ƒƒƒƒƒƒƒƒƒƒƒƒƒƒƒƒƒƒƒƒƒƒƒƒƒƒƒƒƒƒƒƒƒƒƒƒƒ</a:t>
            </a:r>
          </a:p>
          <a:p>
            <a:r>
              <a:rPr lang="en-US" sz="2000" b="1" dirty="0">
                <a:solidFill>
                  <a:srgbClr val="000000"/>
                </a:solidFill>
                <a:latin typeface="SAS Monospace" pitchFamily="49" charset="0"/>
              </a:rPr>
              <a:t>      120101  M               $163,040</a:t>
            </a:r>
          </a:p>
          <a:p>
            <a:r>
              <a:rPr lang="en-US" sz="2000" b="1" dirty="0">
                <a:solidFill>
                  <a:srgbClr val="000000"/>
                </a:solidFill>
                <a:latin typeface="SAS Monospace" pitchFamily="49" charset="0"/>
              </a:rPr>
              <a:t>      120102  M               $108,255</a:t>
            </a:r>
          </a:p>
          <a:p>
            <a:r>
              <a:rPr lang="en-US" sz="2000" b="1" dirty="0">
                <a:solidFill>
                  <a:srgbClr val="000000"/>
                </a:solidFill>
                <a:latin typeface="SAS Monospace" pitchFamily="49" charset="0"/>
              </a:rPr>
              <a:t>      120103  M                $87,975</a:t>
            </a:r>
          </a:p>
          <a:p>
            <a:r>
              <a:rPr lang="en-US" sz="2000" b="1" dirty="0">
                <a:solidFill>
                  <a:srgbClr val="000000"/>
                </a:solidFill>
                <a:latin typeface="SAS Monospace" pitchFamily="49" charset="0"/>
              </a:rPr>
              <a:t>      120104  F                $46,230</a:t>
            </a:r>
          </a:p>
          <a:p>
            <a:r>
              <a:rPr lang="en-US" sz="2000" b="1" dirty="0">
                <a:solidFill>
                  <a:srgbClr val="000000"/>
                </a:solidFill>
                <a:latin typeface="SAS Monospace" pitchFamily="49" charset="0"/>
              </a:rPr>
              <a:t>      120105  F                $27,110</a:t>
            </a:r>
          </a:p>
          <a:p>
            <a:r>
              <a:rPr lang="en-US" sz="2000" b="1" dirty="0">
                <a:solidFill>
                  <a:srgbClr val="000000"/>
                </a:solidFill>
                <a:latin typeface="SAS Monospace" pitchFamily="49" charset="0"/>
              </a:rPr>
              <a:t>      120106  M                $26,960</a:t>
            </a:r>
          </a:p>
          <a:p>
            <a:r>
              <a:rPr lang="en-US" sz="2000" b="1" dirty="0">
                <a:solidFill>
                  <a:srgbClr val="000000"/>
                </a:solidFill>
                <a:latin typeface="SAS Monospace" pitchFamily="49" charset="0"/>
              </a:rPr>
              <a:t>      120107  F                $30,475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2.05 Short </a:t>
            </a:r>
            <a:r>
              <a:rPr lang="en-US" dirty="0"/>
              <a:t>Answer Poll</a:t>
            </a:r>
          </a:p>
        </p:txBody>
      </p:sp>
      <p:sp>
        <p:nvSpPr>
          <p:cNvPr id="3075" name="Rectangle 5"/>
          <p:cNvSpPr>
            <a:spLocks noGrp="1" noChangeArrowheads="1"/>
          </p:cNvSpPr>
          <p:nvPr>
            <p:ph idx="1"/>
          </p:nvPr>
        </p:nvSpPr>
        <p:spPr/>
        <p:txBody>
          <a:bodyPr/>
          <a:lstStyle/>
          <a:p>
            <a:pPr marL="0" indent="0"/>
            <a:r>
              <a:rPr lang="en-US" dirty="0"/>
              <a:t>Submit the program </a:t>
            </a:r>
            <a:r>
              <a:rPr lang="en-US" b="1" dirty="0"/>
              <a:t>s102a04</a:t>
            </a:r>
            <a:r>
              <a:rPr lang="en-US" dirty="0"/>
              <a:t> and review the SAS log </a:t>
            </a:r>
            <a:br>
              <a:rPr lang="en-US" dirty="0"/>
            </a:br>
            <a:r>
              <a:rPr lang="en-US" dirty="0"/>
              <a:t>to answer the following question:</a:t>
            </a:r>
          </a:p>
          <a:p>
            <a:pPr marL="0" indent="0"/>
            <a:endParaRPr lang="en-US" dirty="0"/>
          </a:p>
          <a:p>
            <a:pPr marL="0" indent="0"/>
            <a:r>
              <a:rPr lang="en-US" dirty="0"/>
              <a:t>What syntax error was identified in the log?</a:t>
            </a:r>
          </a:p>
          <a:p>
            <a:pPr marL="0" indent="0"/>
            <a:endParaRPr lang="en-US" dirty="0"/>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2.05 Short </a:t>
            </a:r>
            <a:r>
              <a:rPr lang="en-US" dirty="0"/>
              <a:t>Answer Poll – Correct Answer</a:t>
            </a:r>
          </a:p>
        </p:txBody>
      </p:sp>
      <p:sp>
        <p:nvSpPr>
          <p:cNvPr id="3075" name="Rectangle 5"/>
          <p:cNvSpPr>
            <a:spLocks noGrp="1" noChangeArrowheads="1"/>
          </p:cNvSpPr>
          <p:nvPr>
            <p:ph idx="1"/>
          </p:nvPr>
        </p:nvSpPr>
        <p:spPr/>
        <p:txBody>
          <a:bodyPr/>
          <a:lstStyle/>
          <a:p>
            <a:pPr marL="0" indent="0"/>
            <a:r>
              <a:rPr lang="en-US" dirty="0"/>
              <a:t>What syntax error was identified in the log?</a:t>
            </a:r>
          </a:p>
          <a:p>
            <a:pPr marL="0" indent="0"/>
            <a:r>
              <a:rPr lang="en-US" b="1" dirty="0"/>
              <a:t>Syntax error, expecting one of the following: …. </a:t>
            </a:r>
          </a:p>
          <a:p>
            <a:pPr marL="0" indent="0"/>
            <a:r>
              <a:rPr lang="en-US" b="1" dirty="0"/>
              <a:t>The commas used to separate the items in a list </a:t>
            </a:r>
            <a:br>
              <a:rPr lang="en-US" b="1" dirty="0"/>
            </a:br>
            <a:r>
              <a:rPr lang="en-US" b="1" dirty="0"/>
              <a:t>were omitted. </a:t>
            </a:r>
          </a:p>
          <a:p>
            <a:pPr marL="0" indent="0"/>
            <a:endParaRPr lang="en-US" b="1" dirty="0"/>
          </a:p>
          <a:p>
            <a:pPr marL="742950" indent="-742950"/>
            <a:r>
              <a:rPr lang="en-US" b="1" dirty="0">
                <a:sym typeface="Wingdings"/>
              </a:rPr>
              <a:t> 	</a:t>
            </a:r>
            <a:r>
              <a:rPr lang="en-US" dirty="0">
                <a:sym typeface="Wingdings"/>
              </a:rPr>
              <a:t>Remember to use commas to separate items </a:t>
            </a:r>
            <a:br>
              <a:rPr lang="en-US" dirty="0">
                <a:sym typeface="Wingdings"/>
              </a:rPr>
            </a:br>
            <a:r>
              <a:rPr lang="en-US" dirty="0">
                <a:sym typeface="Wingdings"/>
              </a:rPr>
              <a:t>in a list, such as a list of column names in a SELECT, GROUP BY, or ORDER BY clause.</a:t>
            </a:r>
            <a:endParaRPr lang="en-US" dirty="0"/>
          </a:p>
          <a:p>
            <a:pPr marL="0" indent="0"/>
            <a:endParaRPr lang="en-US" dirty="0"/>
          </a:p>
        </p:txBody>
      </p:sp>
    </p:spTree>
    <p:custDataLst>
      <p:tags r:id="rId1"/>
    </p:custDataLst>
    <p:extLst>
      <p:ext uri="{BB962C8B-B14F-4D97-AF65-F5344CB8AC3E}">
        <p14:creationId xmlns:p14="http://schemas.microsoft.com/office/powerpoint/2010/main" val="3277815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78" y="2236206"/>
            <a:ext cx="8601060" cy="4436187"/>
          </a:xfrm>
          <a:prstGeom prst="rect">
            <a:avLst/>
          </a:prstGeom>
          <a:noFill/>
          <a:extLst>
            <a:ext uri="{909E8E84-426E-40DD-AFC4-6F175D3DCCD1}">
              <a14:hiddenFill xmlns:a14="http://schemas.microsoft.com/office/drawing/2010/main">
                <a:solidFill>
                  <a:srgbClr val="FFFFFF"/>
                </a:solidFill>
              </a14:hiddenFill>
            </a:ext>
          </a:extLst>
        </p:spPr>
      </p:pic>
      <p:sp>
        <p:nvSpPr>
          <p:cNvPr id="38914" name="Rectangle 2"/>
          <p:cNvSpPr>
            <a:spLocks noGrp="1" noChangeArrowheads="1"/>
          </p:cNvSpPr>
          <p:nvPr>
            <p:ph type="title"/>
          </p:nvPr>
        </p:nvSpPr>
        <p:spPr/>
        <p:txBody>
          <a:bodyPr/>
          <a:lstStyle/>
          <a:p>
            <a:r>
              <a:rPr lang="en-US" dirty="0"/>
              <a:t>Business Scenario</a:t>
            </a:r>
          </a:p>
        </p:txBody>
      </p:sp>
      <p:sp>
        <p:nvSpPr>
          <p:cNvPr id="38915" name="Rectangle 3"/>
          <p:cNvSpPr>
            <a:spLocks noGrp="1" noChangeArrowheads="1"/>
          </p:cNvSpPr>
          <p:nvPr>
            <p:ph idx="1"/>
          </p:nvPr>
        </p:nvSpPr>
        <p:spPr>
          <a:xfrm>
            <a:off x="685234" y="1027472"/>
            <a:ext cx="7721082" cy="4267200"/>
          </a:xfrm>
        </p:spPr>
        <p:txBody>
          <a:bodyPr/>
          <a:lstStyle/>
          <a:p>
            <a:pPr marL="0" indent="0"/>
            <a:r>
              <a:rPr lang="en-US" dirty="0"/>
              <a:t>Modify the previous report by creating a new column,  </a:t>
            </a:r>
            <a:r>
              <a:rPr lang="en-US" b="1" dirty="0"/>
              <a:t>Bonus, </a:t>
            </a:r>
            <a:r>
              <a:rPr lang="en-US" dirty="0"/>
              <a:t>which contains an amount equal to 10% </a:t>
            </a:r>
            <a:br>
              <a:rPr lang="en-US" dirty="0"/>
            </a:br>
            <a:r>
              <a:rPr lang="en-US" dirty="0"/>
              <a:t>of the employee’s salary.</a:t>
            </a:r>
          </a:p>
          <a:p>
            <a:pPr marL="0" indent="0"/>
            <a:endParaRPr lang="en-US" dirty="0"/>
          </a:p>
        </p:txBody>
      </p:sp>
      <p:grpSp>
        <p:nvGrpSpPr>
          <p:cNvPr id="5" name="Group 4"/>
          <p:cNvGrpSpPr/>
          <p:nvPr/>
        </p:nvGrpSpPr>
        <p:grpSpPr>
          <a:xfrm>
            <a:off x="578368" y="2399959"/>
            <a:ext cx="8125056" cy="3606341"/>
            <a:chOff x="513820" y="2734271"/>
            <a:chExt cx="8125056" cy="3606341"/>
          </a:xfrm>
        </p:grpSpPr>
        <p:sp>
          <p:nvSpPr>
            <p:cNvPr id="11" name="Rectangle 10"/>
            <p:cNvSpPr/>
            <p:nvPr/>
          </p:nvSpPr>
          <p:spPr>
            <a:xfrm>
              <a:off x="513820" y="2734271"/>
              <a:ext cx="3631122" cy="400110"/>
            </a:xfrm>
            <a:prstGeom prst="rect">
              <a:avLst/>
            </a:prstGeom>
          </p:spPr>
          <p:txBody>
            <a:bodyPr wrap="none">
              <a:spAutoFit/>
            </a:bodyPr>
            <a:lstStyle/>
            <a:p>
              <a:r>
                <a:rPr lang="en-US" sz="2000" b="1" dirty="0"/>
                <a:t>orion.employee_information</a:t>
              </a:r>
              <a:endParaRPr lang="en-US" sz="2000" dirty="0"/>
            </a:p>
          </p:txBody>
        </p:sp>
        <p:pic>
          <p:nvPicPr>
            <p:cNvPr id="20" name="Picture 5" descr="\\sashq\root\dept\PSD\GRAPHICS\Illustrations\Programming\procste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345" y="5369183"/>
              <a:ext cx="1266825" cy="8763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1" descr="\\sashq\root\dept\PSD\GRAPHICS\Illustrations\Arrows\arrow_bl_lef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1278594" y="4642389"/>
              <a:ext cx="4286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ashq\root\dept\PSD\GRAPHICS\Illustrations\Data\dataset_STAND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582" y="3084977"/>
              <a:ext cx="1390650" cy="135255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737554" y="5085842"/>
              <a:ext cx="1510350" cy="400110"/>
            </a:xfrm>
            <a:prstGeom prst="rect">
              <a:avLst/>
            </a:prstGeom>
            <a:noFill/>
          </p:spPr>
          <p:txBody>
            <a:bodyPr wrap="none" rtlCol="0">
              <a:spAutoFit/>
            </a:bodyPr>
            <a:lstStyle/>
            <a:p>
              <a:r>
                <a:rPr lang="en-US" sz="2000" dirty="0"/>
                <a:t>PROC SQL</a:t>
              </a:r>
            </a:p>
          </p:txBody>
        </p:sp>
        <p:pic>
          <p:nvPicPr>
            <p:cNvPr id="10" name="Picture 2" descr="\\sashq\root\dept\PSD\GRAPHICS\Illustrations\Data\dataset_STAND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582" y="3084977"/>
              <a:ext cx="1390650" cy="135255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4439008" y="4437527"/>
              <a:ext cx="4199868" cy="1903085"/>
            </a:xfrm>
            <a:prstGeom prst="rect">
              <a:avLst/>
            </a:prstGeom>
            <a:solidFill>
              <a:srgbClr val="FFFFFF"/>
            </a:solidFill>
            <a:ln w="38100" cmpd="sng">
              <a:solidFill>
                <a:schemeClr val="tx2"/>
              </a:solidFill>
            </a:ln>
          </p:spPr>
          <p:txBody>
            <a:bodyPr vert="horz" wrap="none" lIns="88900" tIns="88900" rIns="88900" bIns="88900" rtlCol="0">
              <a:spAutoFit/>
            </a:bodyPr>
            <a:lstStyle/>
            <a:p>
              <a:r>
                <a:rPr lang="en-US" sz="1600" b="1" dirty="0">
                  <a:latin typeface="SAS Monospace"/>
                </a:rPr>
                <a:t>  Employee_ID    Salary     Bonus</a:t>
              </a:r>
            </a:p>
            <a:p>
              <a:r>
                <a:rPr lang="en-US" sz="1600" b="1" dirty="0">
                  <a:latin typeface="SAS Monospace"/>
                </a:rPr>
                <a:t> ƒƒƒƒƒƒƒƒƒƒƒƒƒƒƒƒƒƒƒƒƒƒƒƒƒƒƒƒƒƒƒƒ</a:t>
              </a:r>
            </a:p>
            <a:p>
              <a:r>
                <a:rPr lang="en-US" sz="1600" b="1" dirty="0">
                  <a:latin typeface="SAS Monospace"/>
                </a:rPr>
                <a:t>       120101    163040     16304</a:t>
              </a:r>
            </a:p>
            <a:p>
              <a:r>
                <a:rPr lang="en-US" sz="1600" b="1" dirty="0">
                  <a:latin typeface="SAS Monospace"/>
                </a:rPr>
                <a:t>       120102    108255   10825.5</a:t>
              </a:r>
            </a:p>
            <a:p>
              <a:r>
                <a:rPr lang="en-US" sz="1600" b="1" dirty="0">
                  <a:latin typeface="SAS Monospace"/>
                </a:rPr>
                <a:t>       120103     87975    8797.5</a:t>
              </a:r>
            </a:p>
            <a:p>
              <a:r>
                <a:rPr lang="en-US" sz="1600" b="1" dirty="0">
                  <a:latin typeface="SAS Monospace"/>
                </a:rPr>
                <a:t>       120104     46230      4623</a:t>
              </a:r>
            </a:p>
            <a:p>
              <a:r>
                <a:rPr lang="en-US" sz="1600" b="1" dirty="0">
                  <a:latin typeface="SAS Monospace"/>
                </a:rPr>
                <a:t>       120105     27110      2711</a:t>
              </a:r>
            </a:p>
          </p:txBody>
        </p:sp>
      </p:grpSp>
      <p:pic>
        <p:nvPicPr>
          <p:cNvPr id="14" name="Picture 3" descr="\\sashq\root\dept\PSD\GRAPHICS\Illustrations\Arrows\arrow_bl_r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1126" y="5138558"/>
            <a:ext cx="428625" cy="238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Calculated Columns</a:t>
            </a:r>
          </a:p>
        </p:txBody>
      </p:sp>
      <p:sp>
        <p:nvSpPr>
          <p:cNvPr id="39939" name="Rectangle 3"/>
          <p:cNvSpPr>
            <a:spLocks noGrp="1" noChangeArrowheads="1"/>
          </p:cNvSpPr>
          <p:nvPr>
            <p:ph idx="1"/>
          </p:nvPr>
        </p:nvSpPr>
        <p:spPr/>
        <p:txBody>
          <a:bodyPr/>
          <a:lstStyle/>
          <a:p>
            <a:pPr marL="0" indent="0">
              <a:spcBef>
                <a:spcPct val="50000"/>
              </a:spcBef>
              <a:buClrTx/>
              <a:buFontTx/>
              <a:buNone/>
            </a:pPr>
            <a:r>
              <a:rPr lang="en-US" dirty="0"/>
              <a:t>Name the new column using the AS keyword.</a:t>
            </a:r>
          </a:p>
        </p:txBody>
      </p:sp>
      <p:sp>
        <p:nvSpPr>
          <p:cNvPr id="39941" name="Text Box 4"/>
          <p:cNvSpPr txBox="1">
            <a:spLocks noChangeArrowheads="1"/>
          </p:cNvSpPr>
          <p:nvPr/>
        </p:nvSpPr>
        <p:spPr bwMode="auto">
          <a:xfrm>
            <a:off x="685800" y="1522932"/>
            <a:ext cx="7772400" cy="1949252"/>
          </a:xfrm>
          <a:prstGeom prst="rect">
            <a:avLst/>
          </a:prstGeom>
          <a:solidFill>
            <a:srgbClr val="FFFFFF"/>
          </a:solidFill>
          <a:ln w="38100">
            <a:solidFill>
              <a:schemeClr val="tx2"/>
            </a:solidFill>
            <a:miter lim="800000"/>
            <a:headEnd type="none" w="sm" len="sm"/>
            <a:tailEnd type="none" w="sm" len="sm"/>
          </a:ln>
        </p:spPr>
        <p:txBody>
          <a:bodyPr lIns="146304"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Courier New" pitchFamily="49" charset="0"/>
              </a:rPr>
              <a:t>proc sql;</a:t>
            </a:r>
          </a:p>
          <a:p>
            <a:r>
              <a:rPr lang="en-US" b="1" dirty="0">
                <a:latin typeface="Courier New" pitchFamily="49" charset="0"/>
              </a:rPr>
              <a:t>select Employee_ID, Salary, </a:t>
            </a:r>
          </a:p>
          <a:p>
            <a:r>
              <a:rPr lang="en-US" b="1" dirty="0">
                <a:latin typeface="Courier New" pitchFamily="49" charset="0"/>
              </a:rPr>
              <a:t>       Salary*.10 as Bonus</a:t>
            </a:r>
          </a:p>
          <a:p>
            <a:r>
              <a:rPr lang="en-US" b="1" dirty="0">
                <a:latin typeface="Courier New" pitchFamily="49" charset="0"/>
              </a:rPr>
              <a:t>   from orion.employee_information</a:t>
            </a:r>
            <a:r>
              <a:rPr lang="en-US" b="1" dirty="0">
                <a:solidFill>
                  <a:srgbClr val="000000"/>
                </a:solidFill>
                <a:latin typeface="Courier New" pitchFamily="49" charset="0"/>
              </a:rPr>
              <a:t>;</a:t>
            </a:r>
          </a:p>
          <a:p>
            <a:r>
              <a:rPr lang="en-US" b="1" dirty="0">
                <a:solidFill>
                  <a:srgbClr val="000000"/>
                </a:solidFill>
                <a:latin typeface="Courier New" pitchFamily="49" charset="0"/>
              </a:rPr>
              <a:t>quit;</a:t>
            </a:r>
            <a:endParaRPr lang="en-US" b="1" dirty="0">
              <a:latin typeface="Courier New" pitchFamily="49" charset="0"/>
            </a:endParaRPr>
          </a:p>
        </p:txBody>
      </p:sp>
      <p:sp>
        <p:nvSpPr>
          <p:cNvPr id="39942" name="Text Box 6"/>
          <p:cNvSpPr txBox="1">
            <a:spLocks noChangeArrowheads="1"/>
          </p:cNvSpPr>
          <p:nvPr/>
        </p:nvSpPr>
        <p:spPr bwMode="auto">
          <a:xfrm>
            <a:off x="7948588"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s102d07</a:t>
            </a:r>
          </a:p>
        </p:txBody>
      </p:sp>
      <p:sp>
        <p:nvSpPr>
          <p:cNvPr id="39943" name="Rectangle 8"/>
          <p:cNvSpPr>
            <a:spLocks noChangeArrowheads="1"/>
          </p:cNvSpPr>
          <p:nvPr>
            <p:custDataLst>
              <p:tags r:id="rId2"/>
            </p:custDataLst>
          </p:nvPr>
        </p:nvSpPr>
        <p:spPr bwMode="auto">
          <a:xfrm>
            <a:off x="2051700" y="2297632"/>
            <a:ext cx="3561451"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7" name="Rectangle 3"/>
          <p:cNvSpPr txBox="1">
            <a:spLocks noChangeArrowheads="1"/>
          </p:cNvSpPr>
          <p:nvPr/>
        </p:nvSpPr>
        <p:spPr bwMode="auto">
          <a:xfrm>
            <a:off x="685800" y="3682003"/>
            <a:ext cx="7848600" cy="297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a:t>Partial PROC SQL Output</a:t>
            </a:r>
          </a:p>
        </p:txBody>
      </p:sp>
      <p:sp>
        <p:nvSpPr>
          <p:cNvPr id="8" name="TextBox 7"/>
          <p:cNvSpPr txBox="1"/>
          <p:nvPr/>
        </p:nvSpPr>
        <p:spPr>
          <a:xfrm>
            <a:off x="695129" y="4072039"/>
            <a:ext cx="4721601" cy="2641749"/>
          </a:xfrm>
          <a:prstGeom prst="rect">
            <a:avLst/>
          </a:prstGeom>
          <a:solidFill>
            <a:srgbClr val="FFFFFF"/>
          </a:solidFill>
          <a:ln w="38100" cmpd="sng">
            <a:solidFill>
              <a:schemeClr val="tx2"/>
            </a:solidFill>
          </a:ln>
        </p:spPr>
        <p:txBody>
          <a:bodyPr vert="horz" wrap="square" lIns="88900" tIns="88900" rIns="88900" bIns="88900" rtlCol="0">
            <a:spAutoFit/>
          </a:bodyPr>
          <a:lstStyle/>
          <a:p>
            <a:r>
              <a:rPr lang="en-US" sz="1600" b="1" dirty="0">
                <a:latin typeface="SAS Monospace"/>
              </a:rPr>
              <a:t>           The SAS System</a:t>
            </a:r>
          </a:p>
          <a:p>
            <a:endParaRPr lang="en-US" sz="1600" b="1" dirty="0">
              <a:latin typeface="SAS Monospace"/>
            </a:endParaRPr>
          </a:p>
          <a:p>
            <a:r>
              <a:rPr lang="en-US" sz="1600" b="1" dirty="0">
                <a:latin typeface="SAS Monospace"/>
              </a:rPr>
              <a:t>                 </a:t>
            </a:r>
            <a:r>
              <a:rPr lang="en-US" sz="1600" b="1" dirty="0">
                <a:solidFill>
                  <a:srgbClr val="000000"/>
                </a:solidFill>
                <a:latin typeface="SAS Monospace"/>
              </a:rPr>
              <a:t>Employee</a:t>
            </a:r>
          </a:p>
          <a:p>
            <a:r>
              <a:rPr lang="en-US" sz="1600" b="1" dirty="0">
                <a:latin typeface="SAS Monospace"/>
              </a:rPr>
              <a:t>                   Annual</a:t>
            </a:r>
          </a:p>
          <a:p>
            <a:r>
              <a:rPr lang="en-US" sz="1600" b="1" dirty="0">
                <a:latin typeface="SAS Monospace"/>
              </a:rPr>
              <a:t>  Employee ID      Salary     Bonus</a:t>
            </a:r>
          </a:p>
          <a:p>
            <a:r>
              <a:rPr lang="en-US" sz="1600" b="1" dirty="0">
                <a:latin typeface="SAS Monospace"/>
              </a:rPr>
              <a:t> ƒƒƒƒƒƒƒƒƒƒƒƒƒƒƒƒƒƒƒƒƒƒƒƒƒƒƒƒƒƒƒƒƒƒ</a:t>
            </a:r>
          </a:p>
          <a:p>
            <a:r>
              <a:rPr lang="en-US" sz="1600" b="1" dirty="0">
                <a:latin typeface="SAS Monospace"/>
              </a:rPr>
              <a:t>       120101    $163,040     16304</a:t>
            </a:r>
          </a:p>
          <a:p>
            <a:r>
              <a:rPr lang="en-US" sz="1600" b="1" dirty="0">
                <a:latin typeface="SAS Monospace"/>
              </a:rPr>
              <a:t>       120102    $108,255   10825.5</a:t>
            </a:r>
          </a:p>
          <a:p>
            <a:r>
              <a:rPr lang="en-US" sz="1600" b="1" dirty="0">
                <a:latin typeface="SAS Monospace"/>
              </a:rPr>
              <a:t>       120103     $87,975    8797.5</a:t>
            </a:r>
          </a:p>
          <a:p>
            <a:r>
              <a:rPr lang="en-US" sz="1600" b="1" dirty="0">
                <a:latin typeface="SAS Monospace"/>
              </a:rPr>
              <a:t>           ...</a:t>
            </a:r>
          </a:p>
        </p:txBody>
      </p:sp>
      <p:sp>
        <p:nvSpPr>
          <p:cNvPr id="9" name="AutoShape 5"/>
          <p:cNvSpPr>
            <a:spLocks noChangeArrowheads="1"/>
          </p:cNvSpPr>
          <p:nvPr/>
        </p:nvSpPr>
        <p:spPr bwMode="auto">
          <a:xfrm>
            <a:off x="4109171" y="5078832"/>
            <a:ext cx="1024779" cy="1430615"/>
          </a:xfrm>
          <a:prstGeom prst="roundRect">
            <a:avLst>
              <a:gd name="adj" fmla="val 16667"/>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Business Scenario</a:t>
            </a:r>
          </a:p>
        </p:txBody>
      </p:sp>
      <p:sp>
        <p:nvSpPr>
          <p:cNvPr id="41987" name="Rectangle 3"/>
          <p:cNvSpPr>
            <a:spLocks noGrp="1" noChangeArrowheads="1"/>
          </p:cNvSpPr>
          <p:nvPr>
            <p:ph idx="1"/>
          </p:nvPr>
        </p:nvSpPr>
        <p:spPr>
          <a:xfrm>
            <a:off x="685800" y="1071563"/>
            <a:ext cx="7848600" cy="5207000"/>
          </a:xfrm>
        </p:spPr>
        <p:txBody>
          <a:bodyPr/>
          <a:lstStyle/>
          <a:p>
            <a:r>
              <a:rPr lang="en-US" dirty="0"/>
              <a:t>You have been asked to modify the previous bonus report to conditionally calculate bonuses. </a:t>
            </a:r>
          </a:p>
          <a:p>
            <a:r>
              <a:rPr lang="en-US" dirty="0"/>
              <a:t>  </a:t>
            </a:r>
          </a:p>
          <a:p>
            <a:r>
              <a:rPr lang="en-US" dirty="0"/>
              <a:t>                                                                      8% bonus</a:t>
            </a:r>
          </a:p>
          <a:p>
            <a:endParaRPr lang="en-US" dirty="0"/>
          </a:p>
          <a:p>
            <a:endParaRPr lang="en-US" dirty="0"/>
          </a:p>
          <a:p>
            <a:endParaRPr lang="en-US" dirty="0"/>
          </a:p>
          <a:p>
            <a:r>
              <a:rPr lang="en-US" dirty="0"/>
              <a:t>                                                                          5% bonus</a:t>
            </a:r>
          </a:p>
          <a:p>
            <a:r>
              <a:rPr lang="en-US" dirty="0"/>
              <a:t>                                                                  7% bonus</a:t>
            </a:r>
          </a:p>
        </p:txBody>
      </p:sp>
      <p:graphicFrame>
        <p:nvGraphicFramePr>
          <p:cNvPr id="2" name="Table 1"/>
          <p:cNvGraphicFramePr>
            <a:graphicFrameLocks noGrp="1"/>
          </p:cNvGraphicFramePr>
          <p:nvPr>
            <p:extLst>
              <p:ext uri="{D42A27DB-BD31-4B8C-83A1-F6EECF244321}">
                <p14:modId xmlns:p14="http://schemas.microsoft.com/office/powerpoint/2010/main" val="4179603420"/>
              </p:ext>
            </p:extLst>
          </p:nvPr>
        </p:nvGraphicFramePr>
        <p:xfrm>
          <a:off x="677522" y="1978182"/>
          <a:ext cx="3647052" cy="3571745"/>
        </p:xfrm>
        <a:graphic>
          <a:graphicData uri="http://schemas.openxmlformats.org/drawingml/2006/table">
            <a:tbl>
              <a:tblPr firstRow="1" bandRow="1">
                <a:tableStyleId>{5C22544A-7EE6-4342-B048-85BDC9FD1C3A}</a:tableStyleId>
              </a:tblPr>
              <a:tblGrid>
                <a:gridCol w="1721433">
                  <a:extLst>
                    <a:ext uri="{9D8B030D-6E8A-4147-A177-3AD203B41FA5}">
                      <a16:colId xmlns:a16="http://schemas.microsoft.com/office/drawing/2014/main" val="20000"/>
                    </a:ext>
                  </a:extLst>
                </a:gridCol>
                <a:gridCol w="1925619">
                  <a:extLst>
                    <a:ext uri="{9D8B030D-6E8A-4147-A177-3AD203B41FA5}">
                      <a16:colId xmlns:a16="http://schemas.microsoft.com/office/drawing/2014/main" val="20001"/>
                    </a:ext>
                  </a:extLst>
                </a:gridCol>
              </a:tblGrid>
              <a:tr h="574141">
                <a:tc>
                  <a:txBody>
                    <a:bodyPr/>
                    <a:lstStyle/>
                    <a:p>
                      <a:pPr algn="ctr"/>
                      <a:r>
                        <a:rPr lang="en-US" sz="2000" b="1" i="0" dirty="0">
                          <a:solidFill>
                            <a:srgbClr val="FFFFFF"/>
                          </a:solidFill>
                          <a:latin typeface="Arial"/>
                        </a:rPr>
                        <a:t> Job Title Level</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ctr"/>
                      <a:r>
                        <a:rPr lang="en-US" sz="2000" b="1" i="0" dirty="0">
                          <a:solidFill>
                            <a:srgbClr val="FFFFFF"/>
                          </a:solidFill>
                          <a:latin typeface="Arial"/>
                        </a:rPr>
                        <a:t>Bonus Percent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574141">
                <a:tc>
                  <a:txBody>
                    <a:bodyPr/>
                    <a:lstStyle/>
                    <a:p>
                      <a:pPr algn="ctr"/>
                      <a:r>
                        <a:rPr lang="en-US" sz="2000" b="0" i="0" dirty="0">
                          <a:solidFill>
                            <a:srgbClr val="000000"/>
                          </a:solidFill>
                          <a:latin typeface="Arial"/>
                        </a:rPr>
                        <a:t> I</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ctr"/>
                      <a:r>
                        <a:rPr lang="en-US" sz="2000" b="0" i="0" dirty="0">
                          <a:solidFill>
                            <a:srgbClr val="000000"/>
                          </a:solidFill>
                          <a:latin typeface="Arial"/>
                        </a:rPr>
                        <a:t> 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574141">
                <a:tc>
                  <a:txBody>
                    <a:bodyPr/>
                    <a:lstStyle/>
                    <a:p>
                      <a:pPr algn="ctr"/>
                      <a:r>
                        <a:rPr lang="en-US" sz="2000" b="0" i="0" dirty="0">
                          <a:solidFill>
                            <a:srgbClr val="000000"/>
                          </a:solidFill>
                          <a:latin typeface="Arial"/>
                        </a:rPr>
                        <a:t> II</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tc>
                  <a:txBody>
                    <a:bodyPr/>
                    <a:lstStyle/>
                    <a:p>
                      <a:pPr algn="ctr"/>
                      <a:r>
                        <a:rPr lang="en-US" sz="2000" b="0" i="0" dirty="0">
                          <a:solidFill>
                            <a:srgbClr val="000000"/>
                          </a:solidFill>
                          <a:latin typeface="Arial"/>
                        </a:rPr>
                        <a:t> 7%</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r h="574141">
                <a:tc>
                  <a:txBody>
                    <a:bodyPr/>
                    <a:lstStyle/>
                    <a:p>
                      <a:pPr algn="ctr"/>
                      <a:r>
                        <a:rPr lang="en-US" sz="2000" b="0" i="0" dirty="0">
                          <a:solidFill>
                            <a:srgbClr val="000000"/>
                          </a:solidFill>
                          <a:latin typeface="Arial"/>
                        </a:rPr>
                        <a:t> III</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ctr"/>
                      <a:r>
                        <a:rPr lang="en-US" sz="2000" b="0" i="0" dirty="0">
                          <a:solidFill>
                            <a:srgbClr val="000000"/>
                          </a:solidFill>
                          <a:latin typeface="Arial"/>
                        </a:rPr>
                        <a:t> 10%</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3"/>
                  </a:ext>
                </a:extLst>
              </a:tr>
              <a:tr h="574141">
                <a:tc>
                  <a:txBody>
                    <a:bodyPr/>
                    <a:lstStyle/>
                    <a:p>
                      <a:pPr algn="ctr"/>
                      <a:r>
                        <a:rPr lang="en-US" sz="2000" b="0" i="0" dirty="0">
                          <a:solidFill>
                            <a:srgbClr val="000000"/>
                          </a:solidFill>
                          <a:latin typeface="Arial"/>
                        </a:rPr>
                        <a:t> IV</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tc>
                  <a:txBody>
                    <a:bodyPr/>
                    <a:lstStyle/>
                    <a:p>
                      <a:pPr algn="ctr"/>
                      <a:r>
                        <a:rPr lang="en-US" sz="2000" b="0" i="0" dirty="0">
                          <a:solidFill>
                            <a:srgbClr val="000000"/>
                          </a:solidFill>
                          <a:latin typeface="Arial"/>
                        </a:rPr>
                        <a:t> 12%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4"/>
                  </a:ext>
                </a:extLst>
              </a:tr>
              <a:tr h="574141">
                <a:tc>
                  <a:txBody>
                    <a:bodyPr/>
                    <a:lstStyle/>
                    <a:p>
                      <a:pPr algn="ctr"/>
                      <a:r>
                        <a:rPr lang="en-US" sz="2000" b="0" i="0" dirty="0">
                          <a:solidFill>
                            <a:srgbClr val="000000"/>
                          </a:solidFill>
                          <a:latin typeface="Arial"/>
                        </a:rPr>
                        <a:t> Other</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ctr"/>
                      <a:r>
                        <a:rPr lang="en-US" sz="2000" b="0" i="0" dirty="0">
                          <a:solidFill>
                            <a:srgbClr val="000000"/>
                          </a:solidFill>
                          <a:latin typeface="Arial"/>
                        </a:rPr>
                        <a:t> 8%</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5"/>
                  </a:ext>
                </a:extLst>
              </a:tr>
            </a:tbl>
          </a:graphicData>
        </a:graphic>
      </p:graphicFrame>
      <p:sp>
        <p:nvSpPr>
          <p:cNvPr id="4" name="TextBox 3"/>
          <p:cNvSpPr txBox="1"/>
          <p:nvPr/>
        </p:nvSpPr>
        <p:spPr>
          <a:xfrm>
            <a:off x="5284962" y="2866131"/>
            <a:ext cx="2981585" cy="868956"/>
          </a:xfrm>
          <a:prstGeom prst="rect">
            <a:avLst/>
          </a:prstGeom>
          <a:solidFill>
            <a:srgbClr val="FFFFFF"/>
          </a:solidFill>
          <a:ln w="38100" cmpd="sng">
            <a:solidFill>
              <a:schemeClr val="tx2"/>
            </a:solidFill>
          </a:ln>
        </p:spPr>
        <p:txBody>
          <a:bodyPr vert="horz" wrap="none" lIns="88900" tIns="88900" rIns="88900" bIns="88900" rtlCol="0">
            <a:spAutoFit/>
          </a:bodyPr>
          <a:lstStyle/>
          <a:p>
            <a:pPr>
              <a:lnSpc>
                <a:spcPct val="80000"/>
              </a:lnSpc>
              <a:spcBef>
                <a:spcPct val="20000"/>
              </a:spcBef>
              <a:buClr>
                <a:schemeClr val="tx1"/>
              </a:buClr>
            </a:pPr>
            <a:r>
              <a:rPr lang="en-US" sz="1600" b="1" dirty="0">
                <a:solidFill>
                  <a:srgbClr val="000000"/>
                </a:solidFill>
                <a:latin typeface="SAS Monospace"/>
              </a:rPr>
              <a:t> Manager        $46,230</a:t>
            </a:r>
          </a:p>
          <a:p>
            <a:pPr>
              <a:lnSpc>
                <a:spcPct val="80000"/>
              </a:lnSpc>
              <a:spcBef>
                <a:spcPct val="20000"/>
              </a:spcBef>
              <a:buClr>
                <a:schemeClr val="tx1"/>
              </a:buClr>
            </a:pPr>
            <a:r>
              <a:rPr lang="en-US" sz="1600" b="1" dirty="0">
                <a:solidFill>
                  <a:srgbClr val="000000"/>
                </a:solidFill>
                <a:latin typeface="SAS Monospace"/>
              </a:rPr>
              <a:t> Secretary I    $27,110</a:t>
            </a:r>
          </a:p>
          <a:p>
            <a:pPr>
              <a:lnSpc>
                <a:spcPct val="80000"/>
              </a:lnSpc>
              <a:spcBef>
                <a:spcPct val="20000"/>
              </a:spcBef>
              <a:buClr>
                <a:schemeClr val="tx1"/>
              </a:buClr>
            </a:pPr>
            <a:r>
              <a:rPr lang="en-US" sz="1600" b="1" dirty="0">
                <a:solidFill>
                  <a:srgbClr val="000000"/>
                </a:solidFill>
                <a:latin typeface="SAS Monospace"/>
              </a:rPr>
              <a:t> Assistant II   $26,960</a:t>
            </a:r>
            <a:endParaRPr lang="en-US" sz="1600" b="1" dirty="0">
              <a:latin typeface="SAS Monospace"/>
            </a:endParaRPr>
          </a:p>
        </p:txBody>
      </p:sp>
      <p:sp>
        <p:nvSpPr>
          <p:cNvPr id="16" name="Rectangle 15"/>
          <p:cNvSpPr/>
          <p:nvPr>
            <p:custDataLst>
              <p:tags r:id="rId1"/>
            </p:custDataLst>
          </p:nvPr>
        </p:nvSpPr>
        <p:spPr bwMode="auto">
          <a:xfrm>
            <a:off x="6459712" y="2955031"/>
            <a:ext cx="120714" cy="195072"/>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7" name="Rectangle 16"/>
          <p:cNvSpPr/>
          <p:nvPr>
            <p:custDataLst>
              <p:tags r:id="rId2"/>
            </p:custDataLst>
          </p:nvPr>
        </p:nvSpPr>
        <p:spPr bwMode="auto">
          <a:xfrm>
            <a:off x="6701012" y="3150103"/>
            <a:ext cx="1207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8" name="Rectangle 17"/>
          <p:cNvSpPr/>
          <p:nvPr>
            <p:custDataLst>
              <p:tags r:id="rId3"/>
            </p:custDataLst>
          </p:nvPr>
        </p:nvSpPr>
        <p:spPr bwMode="auto">
          <a:xfrm>
            <a:off x="6701012" y="3393943"/>
            <a:ext cx="24136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cxnSp>
        <p:nvCxnSpPr>
          <p:cNvPr id="22" name="Straight Arrow Connector 21"/>
          <p:cNvCxnSpPr/>
          <p:nvPr/>
        </p:nvCxnSpPr>
        <p:spPr bwMode="auto">
          <a:xfrm flipH="1">
            <a:off x="6580426" y="2614108"/>
            <a:ext cx="594925" cy="438459"/>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8" name="Straight Arrow Connector 27"/>
          <p:cNvCxnSpPr/>
          <p:nvPr/>
        </p:nvCxnSpPr>
        <p:spPr bwMode="auto">
          <a:xfrm flipH="1" flipV="1">
            <a:off x="6861806" y="3300609"/>
            <a:ext cx="661624" cy="755343"/>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30" name="Straight Arrow Connector 29"/>
          <p:cNvCxnSpPr>
            <a:endCxn id="4" idx="2"/>
          </p:cNvCxnSpPr>
          <p:nvPr/>
        </p:nvCxnSpPr>
        <p:spPr bwMode="auto">
          <a:xfrm flipV="1">
            <a:off x="6761369" y="3735087"/>
            <a:ext cx="14386" cy="701111"/>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Tree>
    <p:extLst>
      <p:ext uri="{BB962C8B-B14F-4D97-AF65-F5344CB8AC3E}">
        <p14:creationId xmlns:p14="http://schemas.microsoft.com/office/powerpoint/2010/main" val="1900574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31"/>
          <p:cNvSpPr>
            <a:spLocks noGrp="1" noChangeArrowheads="1"/>
          </p:cNvSpPr>
          <p:nvPr>
            <p:ph type="title"/>
          </p:nvPr>
        </p:nvSpPr>
        <p:spPr/>
        <p:txBody>
          <a:bodyPr/>
          <a:lstStyle/>
          <a:p>
            <a:r>
              <a:rPr lang="en-US" dirty="0"/>
              <a:t>SCAN Function</a:t>
            </a:r>
          </a:p>
        </p:txBody>
      </p:sp>
      <p:sp>
        <p:nvSpPr>
          <p:cNvPr id="46083" name="Rectangle 132"/>
          <p:cNvSpPr>
            <a:spLocks noGrp="1" noChangeArrowheads="1"/>
          </p:cNvSpPr>
          <p:nvPr>
            <p:ph idx="1"/>
          </p:nvPr>
        </p:nvSpPr>
        <p:spPr>
          <a:xfrm>
            <a:off x="685800" y="1071563"/>
            <a:ext cx="7848600" cy="4937351"/>
          </a:xfrm>
        </p:spPr>
        <p:txBody>
          <a:bodyPr/>
          <a:lstStyle/>
          <a:p>
            <a:pPr marL="0" indent="0">
              <a:tabLst>
                <a:tab pos="1379538" algn="l"/>
              </a:tabLst>
            </a:pPr>
            <a:r>
              <a:rPr lang="en-US" dirty="0"/>
              <a:t>The </a:t>
            </a:r>
            <a:r>
              <a:rPr lang="en-US" i="1" dirty="0"/>
              <a:t>SCAN</a:t>
            </a:r>
            <a:r>
              <a:rPr lang="en-US" dirty="0"/>
              <a:t> </a:t>
            </a:r>
            <a:r>
              <a:rPr lang="en-US" i="1" dirty="0"/>
              <a:t>function</a:t>
            </a:r>
            <a:r>
              <a:rPr lang="en-US" dirty="0"/>
              <a:t> returns the </a:t>
            </a:r>
            <a:r>
              <a:rPr lang="en-US" i="1" dirty="0"/>
              <a:t>n</a:t>
            </a:r>
            <a:r>
              <a:rPr lang="en-US" dirty="0"/>
              <a:t>th word or segment from a character string after breaking it up by the delimiters.</a:t>
            </a:r>
          </a:p>
          <a:p>
            <a:pPr marL="0" indent="0">
              <a:tabLst>
                <a:tab pos="1379538" algn="l"/>
              </a:tabLst>
            </a:pPr>
            <a:endParaRPr lang="en-US" dirty="0"/>
          </a:p>
          <a:p>
            <a:pPr marL="0" indent="0">
              <a:tabLst>
                <a:tab pos="1379538" algn="l"/>
              </a:tabLst>
            </a:pPr>
            <a:endParaRPr lang="en-US" dirty="0"/>
          </a:p>
          <a:p>
            <a:pPr marL="0" indent="0">
              <a:tabLst>
                <a:tab pos="1379538" algn="l"/>
              </a:tabLst>
            </a:pPr>
            <a:endParaRPr lang="en-US" sz="1200" dirty="0"/>
          </a:p>
          <a:p>
            <a:pPr marL="0" indent="0">
              <a:tabLst>
                <a:tab pos="1379538" algn="l"/>
              </a:tabLst>
            </a:pPr>
            <a:endParaRPr lang="en-US" sz="1200" dirty="0"/>
          </a:p>
          <a:p>
            <a:pPr marL="0" indent="0">
              <a:tabLst>
                <a:tab pos="1379538" algn="l"/>
              </a:tabLst>
            </a:pPr>
            <a:endParaRPr lang="en-US" sz="1200" dirty="0"/>
          </a:p>
          <a:p>
            <a:pPr marL="0" indent="0">
              <a:tabLst>
                <a:tab pos="1379538" algn="l"/>
              </a:tabLst>
            </a:pPr>
            <a:endParaRPr lang="en-US" sz="1200" dirty="0"/>
          </a:p>
          <a:p>
            <a:pPr marL="0" indent="0">
              <a:tabLst>
                <a:tab pos="1379538" algn="l"/>
              </a:tabLst>
            </a:pPr>
            <a:endParaRPr lang="en-US" sz="2000" dirty="0"/>
          </a:p>
          <a:p>
            <a:pPr marL="1482725" indent="-1482725"/>
            <a:r>
              <a:rPr lang="en-US" i="1" dirty="0"/>
              <a:t>string	</a:t>
            </a:r>
            <a:r>
              <a:rPr lang="en-US" dirty="0"/>
              <a:t>a character constant, variable, or expression</a:t>
            </a:r>
          </a:p>
          <a:p>
            <a:pPr marL="1482725" indent="-1482725"/>
            <a:r>
              <a:rPr lang="en-US" i="1" dirty="0"/>
              <a:t>count	</a:t>
            </a:r>
            <a:r>
              <a:rPr lang="en-US" dirty="0"/>
              <a:t>an integer specifying the number of the word or segment that you want SCAN to select</a:t>
            </a:r>
          </a:p>
          <a:p>
            <a:pPr marL="1482725" indent="-1482725"/>
            <a:r>
              <a:rPr lang="en-US" i="1" dirty="0"/>
              <a:t>charlist   	</a:t>
            </a:r>
            <a:r>
              <a:rPr lang="en-US" dirty="0"/>
              <a:t>characters used as delimiters to separate words</a:t>
            </a:r>
          </a:p>
          <a:p>
            <a:pPr marL="1482725" indent="-1482725"/>
            <a:r>
              <a:rPr lang="en-US" i="1" dirty="0"/>
              <a:t>modifier</a:t>
            </a:r>
            <a:r>
              <a:rPr lang="en-US" dirty="0"/>
              <a:t> 	a character that modifies the action </a:t>
            </a:r>
            <a:br>
              <a:rPr lang="en-US" dirty="0"/>
            </a:br>
            <a:r>
              <a:rPr lang="en-US" dirty="0"/>
              <a:t>of the SCAN function</a:t>
            </a:r>
          </a:p>
          <a:p>
            <a:pPr marL="0" indent="0">
              <a:tabLst>
                <a:tab pos="1379538" algn="l"/>
              </a:tabLst>
            </a:pPr>
            <a:endParaRPr lang="en-US" dirty="0"/>
          </a:p>
        </p:txBody>
      </p:sp>
      <p:sp>
        <p:nvSpPr>
          <p:cNvPr id="417808" name="Text Box 16"/>
          <p:cNvSpPr txBox="1">
            <a:spLocks noChangeArrowheads="1"/>
          </p:cNvSpPr>
          <p:nvPr/>
        </p:nvSpPr>
        <p:spPr bwMode="auto">
          <a:xfrm>
            <a:off x="1383712" y="2791772"/>
            <a:ext cx="6254917"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pPr>
              <a:defRPr/>
            </a:pPr>
            <a:r>
              <a:rPr lang="en-US" b="1">
                <a:solidFill>
                  <a:srgbClr val="000000"/>
                </a:solidFill>
                <a:latin typeface="Arial"/>
              </a:rPr>
              <a:t>SCAN</a:t>
            </a:r>
            <a:r>
              <a:rPr lang="en-US">
                <a:solidFill>
                  <a:srgbClr val="000000"/>
                </a:solidFill>
                <a:latin typeface="Arial"/>
              </a:rPr>
              <a:t>(</a:t>
            </a:r>
            <a:r>
              <a:rPr lang="en-US" i="1">
                <a:solidFill>
                  <a:srgbClr val="000000"/>
                </a:solidFill>
                <a:latin typeface="Arial"/>
              </a:rPr>
              <a:t>string</a:t>
            </a:r>
            <a:r>
              <a:rPr lang="en-US">
                <a:solidFill>
                  <a:srgbClr val="000000"/>
                </a:solidFill>
                <a:latin typeface="Arial"/>
              </a:rPr>
              <a:t>,</a:t>
            </a:r>
            <a:r>
              <a:rPr lang="en-US" i="1">
                <a:solidFill>
                  <a:srgbClr val="000000"/>
                </a:solidFill>
              </a:rPr>
              <a:t>count</a:t>
            </a:r>
            <a:r>
              <a:rPr lang="en-US" i="1">
                <a:solidFill>
                  <a:srgbClr val="000000"/>
                </a:solidFill>
                <a:latin typeface="Arial"/>
              </a:rPr>
              <a:t>&lt;,charlist&gt;&lt;,</a:t>
            </a:r>
            <a:r>
              <a:rPr lang="en-US" i="1" dirty="0">
                <a:solidFill>
                  <a:srgbClr val="000000"/>
                </a:solidFill>
                <a:latin typeface="Arial"/>
              </a:rPr>
              <a:t>modifier(s)&gt;</a:t>
            </a:r>
            <a:r>
              <a:rPr lang="en-US" dirty="0">
                <a:solidFill>
                  <a:srgbClr val="000000"/>
                </a:solidFill>
                <a:latin typeface="Arial"/>
              </a:rPr>
              <a:t>) </a:t>
            </a:r>
          </a:p>
        </p:txBody>
      </p:sp>
      <p:sp>
        <p:nvSpPr>
          <p:cNvPr id="6" name="Rectangle 41"/>
          <p:cNvSpPr>
            <a:spLocks noChangeArrowheads="1"/>
          </p:cNvSpPr>
          <p:nvPr/>
        </p:nvSpPr>
        <p:spPr bwMode="auto">
          <a:xfrm>
            <a:off x="692720" y="2053570"/>
            <a:ext cx="4050789" cy="507318"/>
          </a:xfrm>
          <a:prstGeom prst="rect">
            <a:avLst/>
          </a:prstGeom>
          <a:solidFill>
            <a:srgbClr val="FFFFFF"/>
          </a:solidFill>
          <a:ln w="38100" cmpd="sng">
            <a:solidFill>
              <a:schemeClr val="tx2"/>
            </a:solidFill>
            <a:miter lim="800000"/>
            <a:headEnd type="none" w="sm" len="sm"/>
            <a:tailEnd type="none" w="sm" len="sm"/>
          </a:ln>
          <a:extLst/>
        </p:spPr>
        <p:txBody>
          <a:bodyPr wrap="none" lIns="88900" tIns="88900" rIns="88900" bIns="88900">
            <a:spAutoFit/>
          </a:bodyPr>
          <a:lstStyle/>
          <a:p>
            <a:pPr>
              <a:lnSpc>
                <a:spcPct val="85000"/>
              </a:lnSpc>
            </a:pPr>
            <a:r>
              <a:rPr lang="en-US" b="1" dirty="0">
                <a:latin typeface="Courier New"/>
              </a:rPr>
              <a:t>scan(Job_Title,3,' ')</a:t>
            </a:r>
          </a:p>
        </p:txBody>
      </p:sp>
      <p:sp>
        <p:nvSpPr>
          <p:cNvPr id="7" name="Rectangle 6"/>
          <p:cNvSpPr>
            <a:spLocks noChangeArrowheads="1"/>
          </p:cNvSpPr>
          <p:nvPr/>
        </p:nvSpPr>
        <p:spPr bwMode="auto">
          <a:xfrm>
            <a:off x="4965955" y="2053570"/>
            <a:ext cx="3492246" cy="507318"/>
          </a:xfrm>
          <a:prstGeom prst="rect">
            <a:avLst/>
          </a:prstGeom>
          <a:solidFill>
            <a:srgbClr val="FFFFFF"/>
          </a:solidFill>
          <a:ln w="38100">
            <a:solidFill>
              <a:schemeClr val="tx2"/>
            </a:solidFill>
            <a:miter lim="800000"/>
            <a:headEnd/>
            <a:tailEnd/>
          </a:ln>
        </p:spPr>
        <p:txBody>
          <a:bodyPr lIns="0" tIns="146304" rIns="0" bIns="50800"/>
          <a:lstStyle/>
          <a:p>
            <a:pPr>
              <a:lnSpc>
                <a:spcPct val="80000"/>
              </a:lnSpc>
              <a:spcBef>
                <a:spcPct val="20000"/>
              </a:spcBef>
              <a:buClr>
                <a:schemeClr val="tx1"/>
              </a:buClr>
            </a:pPr>
            <a:r>
              <a:rPr lang="en-US" sz="2000" b="1" dirty="0">
                <a:solidFill>
                  <a:srgbClr val="000000"/>
                </a:solidFill>
                <a:latin typeface="SAS Monospace" pitchFamily="49" charset="0"/>
              </a:rPr>
              <a:t>  Office Assistant III</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AutoShape 7"/>
          <p:cNvSpPr>
            <a:spLocks noChangeArrowheads="1"/>
          </p:cNvSpPr>
          <p:nvPr/>
        </p:nvSpPr>
        <p:spPr bwMode="auto">
          <a:xfrm flipH="1" flipV="1">
            <a:off x="1024975" y="3818498"/>
            <a:ext cx="836613" cy="1028700"/>
          </a:xfrm>
          <a:prstGeom prst="downArrow">
            <a:avLst>
              <a:gd name="adj1" fmla="val 50000"/>
              <a:gd name="adj2" fmla="val 30740"/>
            </a:avLst>
          </a:prstGeom>
          <a:solidFill>
            <a:srgbClr val="00349C"/>
          </a:solidFill>
          <a:ln w="28575">
            <a:solidFill>
              <a:schemeClr val="tx1"/>
            </a:solidFill>
            <a:miter lim="800000"/>
            <a:headEnd type="none" w="sm" len="sm"/>
            <a:tailEnd type="none" w="sm" len="sm"/>
          </a:ln>
        </p:spPr>
        <p:txBody>
          <a:bodyPr rot="10800000" wrap="none" anchor="ctr"/>
          <a:lstStyle/>
          <a:p>
            <a:pPr algn="ctr"/>
            <a:endParaRPr lang="en-US" sz="2800" b="1" dirty="0">
              <a:solidFill>
                <a:srgbClr val="FFFFFF"/>
              </a:solidFill>
            </a:endParaRPr>
          </a:p>
        </p:txBody>
      </p:sp>
      <p:sp>
        <p:nvSpPr>
          <p:cNvPr id="47106" name="Rectangle 45"/>
          <p:cNvSpPr>
            <a:spLocks noGrp="1" noChangeArrowheads="1"/>
          </p:cNvSpPr>
          <p:nvPr>
            <p:ph type="title"/>
          </p:nvPr>
        </p:nvSpPr>
        <p:spPr/>
        <p:txBody>
          <a:bodyPr/>
          <a:lstStyle/>
          <a:p>
            <a:r>
              <a:rPr lang="en-US" dirty="0"/>
              <a:t>Extracting the Level from Job_Title</a:t>
            </a:r>
          </a:p>
        </p:txBody>
      </p:sp>
      <p:sp>
        <p:nvSpPr>
          <p:cNvPr id="47107" name="Rectangle 46"/>
          <p:cNvSpPr>
            <a:spLocks noGrp="1" noChangeArrowheads="1"/>
          </p:cNvSpPr>
          <p:nvPr>
            <p:ph idx="1"/>
          </p:nvPr>
        </p:nvSpPr>
        <p:spPr/>
        <p:txBody>
          <a:bodyPr/>
          <a:lstStyle/>
          <a:p>
            <a:r>
              <a:rPr lang="en-US" dirty="0"/>
              <a:t>Return the third word from </a:t>
            </a:r>
            <a:r>
              <a:rPr lang="en-US" b="1" dirty="0"/>
              <a:t>Job_Title</a:t>
            </a:r>
            <a:r>
              <a:rPr lang="en-US" dirty="0"/>
              <a:t> using a blank space as the delimiter. The SCAN function processes from left </a:t>
            </a:r>
            <a:br>
              <a:rPr lang="en-US" dirty="0"/>
            </a:br>
            <a:r>
              <a:rPr lang="en-US" dirty="0"/>
              <a:t>to right when the value of the count argument is positive.</a:t>
            </a:r>
          </a:p>
          <a:p>
            <a:pPr marL="1423988" indent="-1423988"/>
            <a:endParaRPr lang="en-US" dirty="0"/>
          </a:p>
        </p:txBody>
      </p:sp>
      <p:sp>
        <p:nvSpPr>
          <p:cNvPr id="47111" name="AutoShape 8"/>
          <p:cNvSpPr>
            <a:spLocks noChangeArrowheads="1"/>
          </p:cNvSpPr>
          <p:nvPr/>
        </p:nvSpPr>
        <p:spPr bwMode="auto">
          <a:xfrm flipH="1" flipV="1">
            <a:off x="2098125" y="3818498"/>
            <a:ext cx="836613" cy="1028700"/>
          </a:xfrm>
          <a:prstGeom prst="downArrow">
            <a:avLst>
              <a:gd name="adj1" fmla="val 50000"/>
              <a:gd name="adj2" fmla="val 30740"/>
            </a:avLst>
          </a:prstGeom>
          <a:solidFill>
            <a:srgbClr val="9C0409"/>
          </a:solidFill>
          <a:ln w="28575">
            <a:solidFill>
              <a:schemeClr val="tx1"/>
            </a:solidFill>
            <a:miter lim="800000"/>
            <a:headEnd type="none" w="sm" len="sm"/>
            <a:tailEnd type="none" w="sm" len="sm"/>
          </a:ln>
        </p:spPr>
        <p:txBody>
          <a:bodyPr rot="10800000" wrap="none" anchor="ctr"/>
          <a:lstStyle/>
          <a:p>
            <a:pPr algn="ctr"/>
            <a:endParaRPr lang="en-US" sz="2800" b="1" dirty="0">
              <a:solidFill>
                <a:srgbClr val="FFFFFF"/>
              </a:solidFill>
            </a:endParaRPr>
          </a:p>
        </p:txBody>
      </p:sp>
      <p:sp>
        <p:nvSpPr>
          <p:cNvPr id="47112" name="AutoShape 9"/>
          <p:cNvSpPr>
            <a:spLocks noChangeArrowheads="1"/>
          </p:cNvSpPr>
          <p:nvPr/>
        </p:nvSpPr>
        <p:spPr bwMode="auto">
          <a:xfrm flipH="1" flipV="1">
            <a:off x="3163338" y="3818498"/>
            <a:ext cx="836612" cy="1028700"/>
          </a:xfrm>
          <a:prstGeom prst="downArrow">
            <a:avLst>
              <a:gd name="adj1" fmla="val 50000"/>
              <a:gd name="adj2" fmla="val 30740"/>
            </a:avLst>
          </a:prstGeom>
          <a:solidFill>
            <a:srgbClr val="00349C"/>
          </a:solidFill>
          <a:ln w="28575">
            <a:solidFill>
              <a:schemeClr val="tx1"/>
            </a:solidFill>
            <a:miter lim="800000"/>
            <a:headEnd type="none" w="sm" len="sm"/>
            <a:tailEnd type="none" w="sm" len="sm"/>
          </a:ln>
        </p:spPr>
        <p:txBody>
          <a:bodyPr rot="10800000" wrap="none" anchor="ctr"/>
          <a:lstStyle/>
          <a:p>
            <a:pPr algn="ctr"/>
            <a:endParaRPr lang="en-US" sz="2800" b="1" dirty="0">
              <a:solidFill>
                <a:srgbClr val="FFFFFF"/>
              </a:solidFill>
            </a:endParaRPr>
          </a:p>
        </p:txBody>
      </p:sp>
      <p:sp>
        <p:nvSpPr>
          <p:cNvPr id="47114" name="AutoShape 39"/>
          <p:cNvSpPr>
            <a:spLocks noChangeArrowheads="1"/>
          </p:cNvSpPr>
          <p:nvPr/>
        </p:nvSpPr>
        <p:spPr bwMode="auto">
          <a:xfrm>
            <a:off x="3972963" y="3211573"/>
            <a:ext cx="482600" cy="444500"/>
          </a:xfrm>
          <a:prstGeom prst="rightArrow">
            <a:avLst>
              <a:gd name="adj1" fmla="val 49343"/>
              <a:gd name="adj2" fmla="val 40357"/>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47116" name="Animation Flag"/>
          <p:cNvSpPr txBox="1">
            <a:spLocks noChangeArrowheads="1"/>
          </p:cNvSpPr>
          <p:nvPr/>
        </p:nvSpPr>
        <p:spPr bwMode="auto">
          <a:xfrm>
            <a:off x="8572500" y="64516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t>...</a:t>
            </a:r>
          </a:p>
        </p:txBody>
      </p:sp>
      <p:sp>
        <p:nvSpPr>
          <p:cNvPr id="14" name="Rectangle 41"/>
          <p:cNvSpPr>
            <a:spLocks noChangeArrowheads="1"/>
          </p:cNvSpPr>
          <p:nvPr/>
        </p:nvSpPr>
        <p:spPr bwMode="auto">
          <a:xfrm>
            <a:off x="971012" y="2554336"/>
            <a:ext cx="4050789" cy="507318"/>
          </a:xfrm>
          <a:prstGeom prst="rect">
            <a:avLst/>
          </a:prstGeom>
          <a:solidFill>
            <a:srgbClr val="FFFFFF"/>
          </a:solidFill>
          <a:ln w="38100" cmpd="sng">
            <a:solidFill>
              <a:schemeClr val="tx2"/>
            </a:solidFill>
            <a:miter lim="800000"/>
            <a:headEnd type="none" w="sm" len="sm"/>
            <a:tailEnd type="none" w="sm" len="sm"/>
          </a:ln>
          <a:extLst/>
        </p:spPr>
        <p:txBody>
          <a:bodyPr wrap="none" lIns="88900" tIns="88900" rIns="88900" bIns="88900">
            <a:spAutoFit/>
          </a:bodyPr>
          <a:lstStyle/>
          <a:p>
            <a:pPr>
              <a:lnSpc>
                <a:spcPct val="85000"/>
              </a:lnSpc>
            </a:pPr>
            <a:r>
              <a:rPr lang="en-US" b="1" dirty="0">
                <a:latin typeface="Courier New"/>
              </a:rPr>
              <a:t>scan(Job_Title,3,' ')</a:t>
            </a:r>
          </a:p>
        </p:txBody>
      </p:sp>
      <p:sp>
        <p:nvSpPr>
          <p:cNvPr id="12" name="Rectangle 6"/>
          <p:cNvSpPr>
            <a:spLocks noChangeArrowheads="1"/>
          </p:cNvSpPr>
          <p:nvPr/>
        </p:nvSpPr>
        <p:spPr bwMode="auto">
          <a:xfrm>
            <a:off x="954088" y="3165475"/>
            <a:ext cx="2911475" cy="461665"/>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sm" len="sm"/>
            <a:tailEnd type="none" w="sm" len="sm"/>
          </a:ln>
          <a:effectLst>
            <a:outerShdw blurRad="40005" dist="22860" dir="5400000" rotWithShape="0">
              <a:scrgbClr r="0" g="0" b="0">
                <a:alpha val="35000"/>
              </a:scrgbClr>
            </a:outerShdw>
          </a:effectLst>
        </p:spPr>
        <p:txBody>
          <a:bodyPr>
            <a:spAutoFit/>
          </a:bodyPr>
          <a:lstStyle/>
          <a:p>
            <a:pPr>
              <a:defRPr/>
            </a:pPr>
            <a:r>
              <a:rPr lang="en-US" b="1" dirty="0">
                <a:latin typeface="Arial"/>
              </a:rPr>
              <a:t>Office Assistant II</a:t>
            </a:r>
          </a:p>
        </p:txBody>
      </p:sp>
      <p:sp>
        <p:nvSpPr>
          <p:cNvPr id="13" name="Rectangle 10"/>
          <p:cNvSpPr>
            <a:spLocks noChangeArrowheads="1"/>
          </p:cNvSpPr>
          <p:nvPr/>
        </p:nvSpPr>
        <p:spPr bwMode="auto">
          <a:xfrm>
            <a:off x="4509438" y="3165475"/>
            <a:ext cx="1143000" cy="461665"/>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sm" len="sm"/>
            <a:tailEnd type="none" w="sm" len="sm"/>
          </a:ln>
          <a:effectLst>
            <a:outerShdw blurRad="40005" dist="22860" dir="5400000" rotWithShape="0">
              <a:scrgbClr r="0" g="0" b="0">
                <a:alpha val="35000"/>
              </a:scrgbClr>
            </a:outerShdw>
          </a:effectLst>
        </p:spPr>
        <p:txBody>
          <a:bodyPr>
            <a:spAutoFit/>
          </a:bodyPr>
          <a:lstStyle/>
          <a:p>
            <a:pPr>
              <a:defRPr/>
            </a:pPr>
            <a:r>
              <a:rPr lang="en-US" b="1" dirty="0">
                <a:latin typeface="Arial"/>
              </a:rPr>
              <a:t>II</a:t>
            </a:r>
          </a:p>
        </p:txBody>
      </p:sp>
      <p:sp>
        <p:nvSpPr>
          <p:cNvPr id="3" name="TextBox 2"/>
          <p:cNvSpPr txBox="1"/>
          <p:nvPr/>
        </p:nvSpPr>
        <p:spPr bwMode="auto">
          <a:xfrm>
            <a:off x="1247503" y="4133074"/>
            <a:ext cx="385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sz="2800" b="1" dirty="0">
                <a:solidFill>
                  <a:srgbClr val="FFFFFF"/>
                </a:solidFill>
              </a:rPr>
              <a:t>1</a:t>
            </a:r>
          </a:p>
        </p:txBody>
      </p:sp>
      <p:sp>
        <p:nvSpPr>
          <p:cNvPr id="18" name="TextBox 17"/>
          <p:cNvSpPr txBox="1"/>
          <p:nvPr/>
        </p:nvSpPr>
        <p:spPr bwMode="auto">
          <a:xfrm>
            <a:off x="2314303" y="4133074"/>
            <a:ext cx="385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sz="2800" b="1" dirty="0">
                <a:solidFill>
                  <a:srgbClr val="FFFFFF"/>
                </a:solidFill>
              </a:rPr>
              <a:t>2</a:t>
            </a:r>
          </a:p>
        </p:txBody>
      </p:sp>
      <p:sp>
        <p:nvSpPr>
          <p:cNvPr id="19" name="TextBox 18"/>
          <p:cNvSpPr txBox="1"/>
          <p:nvPr/>
        </p:nvSpPr>
        <p:spPr bwMode="auto">
          <a:xfrm>
            <a:off x="3388723" y="4133074"/>
            <a:ext cx="385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sz="2800" b="1" dirty="0">
                <a:solidFill>
                  <a:srgbClr val="FFFFFF"/>
                </a:solidFill>
              </a:rPr>
              <a:t>3</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7"/>
          <p:cNvSpPr>
            <a:spLocks noGrp="1" noChangeArrowheads="1"/>
          </p:cNvSpPr>
          <p:nvPr>
            <p:ph type="title"/>
          </p:nvPr>
        </p:nvSpPr>
        <p:spPr/>
        <p:txBody>
          <a:bodyPr/>
          <a:lstStyle/>
          <a:p>
            <a:r>
              <a:rPr lang="en-US" dirty="0"/>
              <a:t>Extracting the Level from Job_Title</a:t>
            </a:r>
          </a:p>
        </p:txBody>
      </p:sp>
      <p:sp>
        <p:nvSpPr>
          <p:cNvPr id="48131" name="Rectangle 18"/>
          <p:cNvSpPr>
            <a:spLocks noGrp="1" noChangeArrowheads="1"/>
          </p:cNvSpPr>
          <p:nvPr>
            <p:ph idx="1"/>
          </p:nvPr>
        </p:nvSpPr>
        <p:spPr/>
        <p:txBody>
          <a:bodyPr/>
          <a:lstStyle/>
          <a:p>
            <a:pPr marL="0" indent="0"/>
            <a:r>
              <a:rPr lang="en-US" dirty="0"/>
              <a:t>Some </a:t>
            </a:r>
            <a:r>
              <a:rPr lang="en-US" b="1" dirty="0"/>
              <a:t>Job_Title </a:t>
            </a:r>
            <a:r>
              <a:rPr lang="en-US" dirty="0"/>
              <a:t>values have fewer than three words. </a:t>
            </a:r>
            <a:br>
              <a:rPr lang="en-US" dirty="0"/>
            </a:br>
            <a:r>
              <a:rPr lang="en-US" dirty="0"/>
              <a:t>If the value of </a:t>
            </a:r>
            <a:r>
              <a:rPr lang="en-US" i="1" dirty="0"/>
              <a:t>count</a:t>
            </a:r>
            <a:r>
              <a:rPr lang="en-US" dirty="0"/>
              <a:t> is greater than the number of words in the character string, the SCAN function returns </a:t>
            </a:r>
            <a:br>
              <a:rPr lang="en-US" dirty="0"/>
            </a:br>
            <a:r>
              <a:rPr lang="en-US" dirty="0"/>
              <a:t>a missing value.</a:t>
            </a:r>
          </a:p>
          <a:p>
            <a:pPr marL="0" indent="0"/>
            <a:endParaRPr lang="en-US" dirty="0"/>
          </a:p>
        </p:txBody>
      </p:sp>
      <p:sp>
        <p:nvSpPr>
          <p:cNvPr id="2" name="TextBox 1"/>
          <p:cNvSpPr txBox="1"/>
          <p:nvPr/>
        </p:nvSpPr>
        <p:spPr>
          <a:xfrm>
            <a:off x="1600200" y="3523650"/>
            <a:ext cx="5867400" cy="457200"/>
          </a:xfrm>
          <a:prstGeom prst="rect">
            <a:avLst/>
          </a:prstGeom>
          <a:noFill/>
        </p:spPr>
        <p:txBody>
          <a:bodyPr vert="horz" wrap="none" rtlCol="0">
            <a:spAutoFit/>
          </a:bodyPr>
          <a:lstStyle/>
          <a:p>
            <a:endParaRPr lang="en-US" dirty="0"/>
          </a:p>
        </p:txBody>
      </p:sp>
      <p:sp>
        <p:nvSpPr>
          <p:cNvPr id="13" name="Animation Flag"/>
          <p:cNvSpPr txBox="1">
            <a:spLocks noChangeArrowheads="1"/>
          </p:cNvSpPr>
          <p:nvPr/>
        </p:nvSpPr>
        <p:spPr bwMode="auto">
          <a:xfrm>
            <a:off x="8572500" y="64516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t>...</a:t>
            </a:r>
          </a:p>
        </p:txBody>
      </p:sp>
      <p:sp>
        <p:nvSpPr>
          <p:cNvPr id="14" name="Rectangle 41"/>
          <p:cNvSpPr>
            <a:spLocks noChangeArrowheads="1"/>
          </p:cNvSpPr>
          <p:nvPr/>
        </p:nvSpPr>
        <p:spPr bwMode="auto">
          <a:xfrm>
            <a:off x="971012" y="2554336"/>
            <a:ext cx="4050789" cy="507318"/>
          </a:xfrm>
          <a:prstGeom prst="rect">
            <a:avLst/>
          </a:prstGeom>
          <a:solidFill>
            <a:srgbClr val="FFFFFF"/>
          </a:solidFill>
          <a:ln w="38100" cmpd="sng">
            <a:solidFill>
              <a:schemeClr val="tx2"/>
            </a:solidFill>
            <a:miter lim="800000"/>
            <a:headEnd type="none" w="sm" len="sm"/>
            <a:tailEnd type="none" w="sm" len="sm"/>
          </a:ln>
          <a:extLst/>
        </p:spPr>
        <p:txBody>
          <a:bodyPr wrap="none" lIns="88900" tIns="88900" rIns="88900" bIns="88900">
            <a:spAutoFit/>
          </a:bodyPr>
          <a:lstStyle/>
          <a:p>
            <a:pPr>
              <a:lnSpc>
                <a:spcPct val="85000"/>
              </a:lnSpc>
            </a:pPr>
            <a:r>
              <a:rPr lang="en-US" b="1" dirty="0">
                <a:latin typeface="Courier New"/>
              </a:rPr>
              <a:t>scan(Job_Title,3,' ')</a:t>
            </a:r>
          </a:p>
        </p:txBody>
      </p:sp>
      <p:sp>
        <p:nvSpPr>
          <p:cNvPr id="16" name="Rectangle 10"/>
          <p:cNvSpPr>
            <a:spLocks noChangeArrowheads="1"/>
          </p:cNvSpPr>
          <p:nvPr/>
        </p:nvSpPr>
        <p:spPr bwMode="auto">
          <a:xfrm>
            <a:off x="4509438" y="3165475"/>
            <a:ext cx="1143000" cy="461665"/>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sm" len="sm"/>
            <a:tailEnd type="none" w="sm" len="sm"/>
          </a:ln>
          <a:effectLst>
            <a:outerShdw blurRad="40005" dist="22860" dir="5400000" rotWithShape="0">
              <a:scrgbClr r="0" g="0" b="0">
                <a:alpha val="35000"/>
              </a:scrgbClr>
            </a:outerShdw>
          </a:effectLst>
        </p:spPr>
        <p:txBody>
          <a:bodyPr>
            <a:spAutoFit/>
          </a:bodyPr>
          <a:lstStyle/>
          <a:p>
            <a:pPr>
              <a:defRPr/>
            </a:pPr>
            <a:endParaRPr lang="en-US" b="1" dirty="0">
              <a:latin typeface="Arial"/>
            </a:endParaRPr>
          </a:p>
        </p:txBody>
      </p:sp>
      <p:sp>
        <p:nvSpPr>
          <p:cNvPr id="17" name="AutoShape 39"/>
          <p:cNvSpPr>
            <a:spLocks noChangeArrowheads="1"/>
          </p:cNvSpPr>
          <p:nvPr/>
        </p:nvSpPr>
        <p:spPr bwMode="auto">
          <a:xfrm>
            <a:off x="3972963" y="3211573"/>
            <a:ext cx="482600" cy="444500"/>
          </a:xfrm>
          <a:prstGeom prst="rightArrow">
            <a:avLst>
              <a:gd name="adj1" fmla="val 49343"/>
              <a:gd name="adj2" fmla="val 40357"/>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8" name="Rectangle 6"/>
          <p:cNvSpPr>
            <a:spLocks noChangeArrowheads="1"/>
          </p:cNvSpPr>
          <p:nvPr/>
        </p:nvSpPr>
        <p:spPr bwMode="auto">
          <a:xfrm>
            <a:off x="954088" y="3165475"/>
            <a:ext cx="2911475" cy="461665"/>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sm" len="sm"/>
            <a:tailEnd type="none" w="sm" len="sm"/>
          </a:ln>
          <a:effectLst>
            <a:outerShdw blurRad="40005" dist="22860" dir="5400000" rotWithShape="0">
              <a:scrgbClr r="0" g="0" b="0">
                <a:alpha val="35000"/>
              </a:scrgbClr>
            </a:outerShdw>
          </a:effectLst>
        </p:spPr>
        <p:txBody>
          <a:bodyPr>
            <a:spAutoFit/>
          </a:bodyPr>
          <a:lstStyle/>
          <a:p>
            <a:pPr>
              <a:defRPr/>
            </a:pPr>
            <a:r>
              <a:rPr lang="en-US" b="1" dirty="0">
                <a:latin typeface="Arial"/>
              </a:rPr>
              <a:t>Secretary I</a:t>
            </a:r>
          </a:p>
        </p:txBody>
      </p:sp>
      <p:sp>
        <p:nvSpPr>
          <p:cNvPr id="12" name="AutoShape 7"/>
          <p:cNvSpPr>
            <a:spLocks noChangeArrowheads="1"/>
          </p:cNvSpPr>
          <p:nvPr/>
        </p:nvSpPr>
        <p:spPr bwMode="auto">
          <a:xfrm flipH="1" flipV="1">
            <a:off x="1024975" y="3818498"/>
            <a:ext cx="836613" cy="1028700"/>
          </a:xfrm>
          <a:prstGeom prst="downArrow">
            <a:avLst>
              <a:gd name="adj1" fmla="val 50000"/>
              <a:gd name="adj2" fmla="val 30740"/>
            </a:avLst>
          </a:prstGeom>
          <a:solidFill>
            <a:srgbClr val="00349C"/>
          </a:solidFill>
          <a:ln w="28575">
            <a:solidFill>
              <a:schemeClr val="tx1"/>
            </a:solidFill>
            <a:miter lim="800000"/>
            <a:headEnd type="none" w="sm" len="sm"/>
            <a:tailEnd type="none" w="sm" len="sm"/>
          </a:ln>
        </p:spPr>
        <p:txBody>
          <a:bodyPr rot="10800000" wrap="none" anchor="ctr"/>
          <a:lstStyle/>
          <a:p>
            <a:pPr algn="ctr"/>
            <a:endParaRPr lang="en-US" sz="2800" b="1" dirty="0">
              <a:solidFill>
                <a:srgbClr val="FFFFFF"/>
              </a:solidFill>
            </a:endParaRPr>
          </a:p>
        </p:txBody>
      </p:sp>
      <p:sp>
        <p:nvSpPr>
          <p:cNvPr id="15" name="AutoShape 8"/>
          <p:cNvSpPr>
            <a:spLocks noChangeArrowheads="1"/>
          </p:cNvSpPr>
          <p:nvPr/>
        </p:nvSpPr>
        <p:spPr bwMode="auto">
          <a:xfrm flipH="1" flipV="1">
            <a:off x="2098125" y="3818498"/>
            <a:ext cx="836613" cy="1028700"/>
          </a:xfrm>
          <a:prstGeom prst="downArrow">
            <a:avLst>
              <a:gd name="adj1" fmla="val 50000"/>
              <a:gd name="adj2" fmla="val 30740"/>
            </a:avLst>
          </a:prstGeom>
          <a:solidFill>
            <a:srgbClr val="9C0409"/>
          </a:solidFill>
          <a:ln w="28575">
            <a:solidFill>
              <a:schemeClr val="tx1"/>
            </a:solidFill>
            <a:miter lim="800000"/>
            <a:headEnd type="none" w="sm" len="sm"/>
            <a:tailEnd type="none" w="sm" len="sm"/>
          </a:ln>
        </p:spPr>
        <p:txBody>
          <a:bodyPr rot="10800000" wrap="none" anchor="ctr"/>
          <a:lstStyle/>
          <a:p>
            <a:pPr algn="ctr"/>
            <a:endParaRPr lang="en-US" sz="2800" b="1" dirty="0">
              <a:solidFill>
                <a:srgbClr val="FFFFFF"/>
              </a:solidFill>
            </a:endParaRPr>
          </a:p>
        </p:txBody>
      </p:sp>
      <p:sp>
        <p:nvSpPr>
          <p:cNvPr id="22" name="TextBox 21"/>
          <p:cNvSpPr txBox="1"/>
          <p:nvPr/>
        </p:nvSpPr>
        <p:spPr bwMode="auto">
          <a:xfrm>
            <a:off x="1247503" y="4133074"/>
            <a:ext cx="385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sz="2800" b="1" dirty="0">
                <a:solidFill>
                  <a:srgbClr val="FFFFFF"/>
                </a:solidFill>
              </a:rPr>
              <a:t>1</a:t>
            </a:r>
          </a:p>
        </p:txBody>
      </p:sp>
      <p:sp>
        <p:nvSpPr>
          <p:cNvPr id="23" name="TextBox 22"/>
          <p:cNvSpPr txBox="1"/>
          <p:nvPr/>
        </p:nvSpPr>
        <p:spPr bwMode="auto">
          <a:xfrm>
            <a:off x="2314303" y="4133074"/>
            <a:ext cx="385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sz="2800" b="1" dirty="0">
                <a:solidFill>
                  <a:srgbClr val="FFFFFF"/>
                </a:solidFill>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The SQL Procedure</a:t>
            </a:r>
          </a:p>
        </p:txBody>
      </p:sp>
      <p:sp>
        <p:nvSpPr>
          <p:cNvPr id="9219" name="Rectangle 3"/>
          <p:cNvSpPr>
            <a:spLocks noGrp="1" noChangeArrowheads="1"/>
          </p:cNvSpPr>
          <p:nvPr>
            <p:ph idx="1"/>
          </p:nvPr>
        </p:nvSpPr>
        <p:spPr>
          <a:xfrm>
            <a:off x="685800" y="1066800"/>
            <a:ext cx="7848600" cy="4264025"/>
          </a:xfrm>
        </p:spPr>
        <p:txBody>
          <a:bodyPr/>
          <a:lstStyle/>
          <a:p>
            <a:pPr marL="0" indent="0"/>
            <a:r>
              <a:rPr lang="en-US" dirty="0"/>
              <a:t>The SQL procedure is initiated with a PROC SQL statement. It is terminated with a QUIT statement.</a:t>
            </a:r>
          </a:p>
        </p:txBody>
      </p:sp>
      <p:sp>
        <p:nvSpPr>
          <p:cNvPr id="9221" name="Text Box 5"/>
          <p:cNvSpPr txBox="1">
            <a:spLocks noChangeArrowheads="1"/>
          </p:cNvSpPr>
          <p:nvPr/>
        </p:nvSpPr>
        <p:spPr bwMode="auto">
          <a:xfrm>
            <a:off x="685800" y="1973735"/>
            <a:ext cx="7772400" cy="1949252"/>
          </a:xfrm>
          <a:prstGeom prst="rect">
            <a:avLst/>
          </a:prstGeom>
          <a:solidFill>
            <a:srgbClr val="FFFFFF"/>
          </a:solidFill>
          <a:ln w="38100">
            <a:solidFill>
              <a:schemeClr val="tx2"/>
            </a:solidFill>
            <a:miter lim="800000"/>
            <a:headEnd type="none" w="sm" len="sm"/>
            <a:tailEnd type="none" w="sm" len="sm"/>
          </a:ln>
        </p:spPr>
        <p:txBody>
          <a:bodyPr lIns="146304"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Courier New" pitchFamily="49" charset="0"/>
              </a:rPr>
              <a:t>proc sql</a:t>
            </a:r>
            <a:r>
              <a:rPr lang="en-US" b="1" dirty="0">
                <a:solidFill>
                  <a:srgbClr val="000000"/>
                </a:solidFill>
                <a:latin typeface="Courier New" pitchFamily="49" charset="0"/>
              </a:rPr>
              <a:t>;</a:t>
            </a:r>
          </a:p>
          <a:p>
            <a:r>
              <a:rPr lang="en-US" b="1" dirty="0">
                <a:latin typeface="Courier New" pitchFamily="49" charset="0"/>
              </a:rPr>
              <a:t>select Employee_ID, Employee_Gender,</a:t>
            </a:r>
            <a:br>
              <a:rPr lang="en-US" b="1" dirty="0">
                <a:latin typeface="Courier New" pitchFamily="49" charset="0"/>
              </a:rPr>
            </a:br>
            <a:r>
              <a:rPr lang="en-US" b="1" dirty="0">
                <a:latin typeface="Courier New" pitchFamily="49" charset="0"/>
              </a:rPr>
              <a:t>	  Salary</a:t>
            </a:r>
          </a:p>
          <a:p>
            <a:r>
              <a:rPr lang="en-US" b="1" dirty="0">
                <a:latin typeface="Courier New" pitchFamily="49" charset="0"/>
              </a:rPr>
              <a:t>   from orion.employee_information;</a:t>
            </a:r>
          </a:p>
          <a:p>
            <a:r>
              <a:rPr lang="en-US" b="1" dirty="0">
                <a:latin typeface="Courier New" pitchFamily="49" charset="0"/>
              </a:rPr>
              <a:t>quit;</a:t>
            </a:r>
          </a:p>
        </p:txBody>
      </p:sp>
      <p:sp>
        <p:nvSpPr>
          <p:cNvPr id="9222" name="Text Box 9"/>
          <p:cNvSpPr txBox="1">
            <a:spLocks noChangeArrowheads="1"/>
          </p:cNvSpPr>
          <p:nvPr/>
        </p:nvSpPr>
        <p:spPr bwMode="auto">
          <a:xfrm>
            <a:off x="7958138" y="6324600"/>
            <a:ext cx="9779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s102d01</a:t>
            </a:r>
          </a:p>
        </p:txBody>
      </p:sp>
      <p:sp>
        <p:nvSpPr>
          <p:cNvPr id="9223" name="Rectangle 12"/>
          <p:cNvSpPr>
            <a:spLocks noChangeArrowheads="1"/>
          </p:cNvSpPr>
          <p:nvPr>
            <p:custDataLst>
              <p:tags r:id="rId1"/>
            </p:custDataLst>
          </p:nvPr>
        </p:nvSpPr>
        <p:spPr bwMode="auto">
          <a:xfrm>
            <a:off x="782082" y="1992785"/>
            <a:ext cx="1702501"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9224" name="Rectangle 13"/>
          <p:cNvSpPr>
            <a:spLocks noChangeArrowheads="1"/>
          </p:cNvSpPr>
          <p:nvPr>
            <p:custDataLst>
              <p:tags r:id="rId2"/>
            </p:custDataLst>
          </p:nvPr>
        </p:nvSpPr>
        <p:spPr bwMode="auto">
          <a:xfrm>
            <a:off x="810946" y="3485614"/>
            <a:ext cx="945119"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4" name="TextBox 3"/>
          <p:cNvSpPr txBox="1"/>
          <p:nvPr/>
        </p:nvSpPr>
        <p:spPr>
          <a:xfrm>
            <a:off x="3472942" y="3680877"/>
            <a:ext cx="3531416" cy="1287532"/>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b="1" dirty="0">
                <a:solidFill>
                  <a:srgbClr val="000000"/>
                </a:solidFill>
              </a:rPr>
              <a:t>PROC</a:t>
            </a:r>
            <a:r>
              <a:rPr lang="en-US" dirty="0">
                <a:solidFill>
                  <a:srgbClr val="000000"/>
                </a:solidFill>
              </a:rPr>
              <a:t> </a:t>
            </a:r>
            <a:r>
              <a:rPr lang="en-US" b="1" dirty="0">
                <a:solidFill>
                  <a:srgbClr val="000000"/>
                </a:solidFill>
              </a:rPr>
              <a:t>SQL</a:t>
            </a:r>
            <a:r>
              <a:rPr lang="en-US" dirty="0">
                <a:solidFill>
                  <a:srgbClr val="000000"/>
                </a:solidFill>
              </a:rPr>
              <a:t> &lt;</a:t>
            </a:r>
            <a:r>
              <a:rPr lang="en-US" i="1" dirty="0">
                <a:solidFill>
                  <a:srgbClr val="000000"/>
                </a:solidFill>
              </a:rPr>
              <a:t>option(s)</a:t>
            </a:r>
            <a:r>
              <a:rPr lang="en-US" dirty="0">
                <a:solidFill>
                  <a:srgbClr val="000000"/>
                </a:solidFill>
              </a:rPr>
              <a:t>&gt;</a:t>
            </a:r>
            <a:r>
              <a:rPr lang="en-US" b="1" dirty="0">
                <a:solidFill>
                  <a:srgbClr val="000000"/>
                </a:solidFill>
              </a:rPr>
              <a:t>;</a:t>
            </a:r>
          </a:p>
          <a:p>
            <a:r>
              <a:rPr lang="en-US" i="1" dirty="0">
                <a:solidFill>
                  <a:srgbClr val="000000"/>
                </a:solidFill>
              </a:rPr>
              <a:t>statement(s)</a:t>
            </a:r>
            <a:r>
              <a:rPr lang="en-US" b="1" dirty="0">
                <a:solidFill>
                  <a:srgbClr val="000000"/>
                </a:solidFill>
              </a:rPr>
              <a:t>;</a:t>
            </a:r>
            <a:endParaRPr lang="en-US" b="1" i="1" dirty="0">
              <a:solidFill>
                <a:srgbClr val="000000"/>
              </a:solidFill>
            </a:endParaRPr>
          </a:p>
          <a:p>
            <a:r>
              <a:rPr lang="en-US" b="1" dirty="0">
                <a:solidFill>
                  <a:srgbClr val="000000"/>
                </a:solidFill>
              </a:rPr>
              <a:t>QUIT;</a:t>
            </a:r>
          </a:p>
        </p:txBody>
      </p:sp>
    </p:spTree>
    <p:extLst>
      <p:ext uri="{BB962C8B-B14F-4D97-AF65-F5344CB8AC3E}">
        <p14:creationId xmlns:p14="http://schemas.microsoft.com/office/powerpoint/2010/main" val="1399753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0"/>
          <p:cNvSpPr>
            <a:spLocks noGrp="1" noChangeArrowheads="1"/>
          </p:cNvSpPr>
          <p:nvPr>
            <p:ph type="title"/>
          </p:nvPr>
        </p:nvSpPr>
        <p:spPr/>
        <p:txBody>
          <a:bodyPr/>
          <a:lstStyle/>
          <a:p>
            <a:r>
              <a:rPr lang="en-US" dirty="0"/>
              <a:t>Extracting the Level from </a:t>
            </a:r>
            <a:r>
              <a:rPr lang="en-US" dirty="0">
                <a:cs typeface="BrowalliaUPC" pitchFamily="34" charset="-34"/>
              </a:rPr>
              <a:t>Job_Title</a:t>
            </a:r>
          </a:p>
        </p:txBody>
      </p:sp>
      <p:sp>
        <p:nvSpPr>
          <p:cNvPr id="49155" name="Rectangle 21"/>
          <p:cNvSpPr>
            <a:spLocks noGrp="1" noChangeArrowheads="1"/>
          </p:cNvSpPr>
          <p:nvPr>
            <p:ph idx="1"/>
          </p:nvPr>
        </p:nvSpPr>
        <p:spPr/>
        <p:txBody>
          <a:bodyPr/>
          <a:lstStyle/>
          <a:p>
            <a:r>
              <a:rPr lang="en-US" dirty="0"/>
              <a:t>The SCAN function processes from right to left when </a:t>
            </a:r>
            <a:br>
              <a:rPr lang="en-US" dirty="0"/>
            </a:br>
            <a:r>
              <a:rPr lang="en-US" dirty="0"/>
              <a:t>the value of the </a:t>
            </a:r>
            <a:r>
              <a:rPr lang="en-US" i="1" dirty="0"/>
              <a:t>count</a:t>
            </a:r>
            <a:r>
              <a:rPr lang="en-US" dirty="0"/>
              <a:t> argument is negative.</a:t>
            </a:r>
          </a:p>
          <a:p>
            <a:pPr marL="0" indent="0"/>
            <a:endParaRPr lang="en-US" dirty="0"/>
          </a:p>
        </p:txBody>
      </p:sp>
      <p:sp>
        <p:nvSpPr>
          <p:cNvPr id="61451" name="Rectangle 13"/>
          <p:cNvSpPr>
            <a:spLocks noChangeArrowheads="1"/>
          </p:cNvSpPr>
          <p:nvPr/>
        </p:nvSpPr>
        <p:spPr bwMode="auto">
          <a:xfrm>
            <a:off x="936625" y="5030667"/>
            <a:ext cx="2911475" cy="495300"/>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sm" len="sm"/>
            <a:tailEnd type="none" w="sm" len="sm"/>
          </a:ln>
          <a:effectLst>
            <a:outerShdw blurRad="40005" dist="22860" dir="5400000" rotWithShape="0">
              <a:scrgbClr r="0" g="0" b="0">
                <a:alpha val="35000"/>
              </a:scrgbClr>
            </a:outerShdw>
          </a:effectLst>
        </p:spPr>
        <p:txBody>
          <a:bodyPr>
            <a:spAutoFit/>
          </a:bodyPr>
          <a:lstStyle/>
          <a:p>
            <a:pPr>
              <a:defRPr/>
            </a:pPr>
            <a:r>
              <a:rPr lang="en-US" b="1" dirty="0">
                <a:latin typeface="Arial"/>
              </a:rPr>
              <a:t>Office Assistant II</a:t>
            </a:r>
          </a:p>
        </p:txBody>
      </p:sp>
      <p:sp>
        <p:nvSpPr>
          <p:cNvPr id="61452" name="Rectangle 14"/>
          <p:cNvSpPr>
            <a:spLocks noChangeArrowheads="1"/>
          </p:cNvSpPr>
          <p:nvPr/>
        </p:nvSpPr>
        <p:spPr bwMode="auto">
          <a:xfrm>
            <a:off x="4484688" y="5033842"/>
            <a:ext cx="1143000" cy="495300"/>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sm" len="sm"/>
            <a:tailEnd type="none" w="sm" len="sm"/>
          </a:ln>
          <a:effectLst>
            <a:outerShdw blurRad="40005" dist="22860" dir="5400000" rotWithShape="0">
              <a:scrgbClr r="0" g="0" b="0">
                <a:alpha val="35000"/>
              </a:scrgbClr>
            </a:outerShdw>
          </a:effectLst>
        </p:spPr>
        <p:txBody>
          <a:bodyPr>
            <a:spAutoFit/>
          </a:bodyPr>
          <a:lstStyle/>
          <a:p>
            <a:pPr>
              <a:defRPr/>
            </a:pPr>
            <a:r>
              <a:rPr lang="en-US" b="1" dirty="0">
                <a:latin typeface="Arial"/>
              </a:rPr>
              <a:t>II</a:t>
            </a:r>
          </a:p>
        </p:txBody>
      </p:sp>
      <p:sp>
        <p:nvSpPr>
          <p:cNvPr id="49165" name="AutoShape 15"/>
          <p:cNvSpPr>
            <a:spLocks noChangeArrowheads="1"/>
          </p:cNvSpPr>
          <p:nvPr/>
        </p:nvSpPr>
        <p:spPr bwMode="auto">
          <a:xfrm>
            <a:off x="3938588" y="5067179"/>
            <a:ext cx="482600" cy="444500"/>
          </a:xfrm>
          <a:prstGeom prst="rightArrow">
            <a:avLst>
              <a:gd name="adj1" fmla="val 49343"/>
              <a:gd name="adj2" fmla="val 40357"/>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7" name="Rectangle 41"/>
          <p:cNvSpPr>
            <a:spLocks noChangeArrowheads="1"/>
          </p:cNvSpPr>
          <p:nvPr/>
        </p:nvSpPr>
        <p:spPr bwMode="auto">
          <a:xfrm>
            <a:off x="971012" y="2554336"/>
            <a:ext cx="4235134" cy="493468"/>
          </a:xfrm>
          <a:prstGeom prst="rect">
            <a:avLst/>
          </a:prstGeom>
          <a:solidFill>
            <a:srgbClr val="FFFFFF"/>
          </a:solidFill>
          <a:ln w="38100" cmpd="sng">
            <a:solidFill>
              <a:schemeClr val="tx2"/>
            </a:solidFill>
            <a:miter lim="800000"/>
            <a:headEnd type="none" w="sm" len="sm"/>
            <a:tailEnd type="none" w="sm" len="sm"/>
          </a:ln>
          <a:extLst/>
        </p:spPr>
        <p:txBody>
          <a:bodyPr wrap="none" lIns="88900" tIns="88900" rIns="88900" bIns="88900">
            <a:spAutoFit/>
          </a:bodyPr>
          <a:lstStyle/>
          <a:p>
            <a:pPr>
              <a:lnSpc>
                <a:spcPct val="85000"/>
              </a:lnSpc>
            </a:pPr>
            <a:r>
              <a:rPr lang="en-US" b="1" dirty="0">
                <a:latin typeface="Courier New"/>
              </a:rPr>
              <a:t>scan(Job_Title,-1,' ')</a:t>
            </a:r>
          </a:p>
        </p:txBody>
      </p:sp>
      <p:sp>
        <p:nvSpPr>
          <p:cNvPr id="19" name="Rectangle 10"/>
          <p:cNvSpPr>
            <a:spLocks noChangeArrowheads="1"/>
          </p:cNvSpPr>
          <p:nvPr/>
        </p:nvSpPr>
        <p:spPr bwMode="auto">
          <a:xfrm>
            <a:off x="4509438" y="3165475"/>
            <a:ext cx="1143000" cy="461665"/>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sm" len="sm"/>
            <a:tailEnd type="none" w="sm" len="sm"/>
          </a:ln>
          <a:effectLst>
            <a:outerShdw blurRad="40005" dist="22860" dir="5400000" rotWithShape="0">
              <a:scrgbClr r="0" g="0" b="0">
                <a:alpha val="35000"/>
              </a:scrgbClr>
            </a:outerShdw>
          </a:effectLst>
        </p:spPr>
        <p:txBody>
          <a:bodyPr>
            <a:spAutoFit/>
          </a:bodyPr>
          <a:lstStyle/>
          <a:p>
            <a:pPr>
              <a:defRPr/>
            </a:pPr>
            <a:r>
              <a:rPr lang="en-US" b="1" dirty="0"/>
              <a:t>I</a:t>
            </a:r>
            <a:endParaRPr lang="en-US" b="1" dirty="0">
              <a:latin typeface="Arial"/>
            </a:endParaRPr>
          </a:p>
        </p:txBody>
      </p:sp>
      <p:sp>
        <p:nvSpPr>
          <p:cNvPr id="20" name="AutoShape 39"/>
          <p:cNvSpPr>
            <a:spLocks noChangeArrowheads="1"/>
          </p:cNvSpPr>
          <p:nvPr/>
        </p:nvSpPr>
        <p:spPr bwMode="auto">
          <a:xfrm>
            <a:off x="3972963" y="3211573"/>
            <a:ext cx="482600" cy="444500"/>
          </a:xfrm>
          <a:prstGeom prst="rightArrow">
            <a:avLst>
              <a:gd name="adj1" fmla="val 49343"/>
              <a:gd name="adj2" fmla="val 40357"/>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1" name="Rectangle 6"/>
          <p:cNvSpPr>
            <a:spLocks noChangeArrowheads="1"/>
          </p:cNvSpPr>
          <p:nvPr/>
        </p:nvSpPr>
        <p:spPr bwMode="auto">
          <a:xfrm>
            <a:off x="954088" y="3165475"/>
            <a:ext cx="2911475" cy="461665"/>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sm" len="sm"/>
            <a:tailEnd type="none" w="sm" len="sm"/>
          </a:ln>
          <a:effectLst>
            <a:outerShdw blurRad="40005" dist="22860" dir="5400000" rotWithShape="0">
              <a:scrgbClr r="0" g="0" b="0">
                <a:alpha val="35000"/>
              </a:scrgbClr>
            </a:outerShdw>
          </a:effectLst>
        </p:spPr>
        <p:txBody>
          <a:bodyPr>
            <a:spAutoFit/>
          </a:bodyPr>
          <a:lstStyle/>
          <a:p>
            <a:pPr>
              <a:defRPr/>
            </a:pPr>
            <a:r>
              <a:rPr lang="en-US" b="1" dirty="0">
                <a:latin typeface="Arial"/>
              </a:rPr>
              <a:t>Secretary I</a:t>
            </a:r>
          </a:p>
        </p:txBody>
      </p:sp>
      <p:sp>
        <p:nvSpPr>
          <p:cNvPr id="16" name="AutoShape 7"/>
          <p:cNvSpPr>
            <a:spLocks noChangeArrowheads="1"/>
          </p:cNvSpPr>
          <p:nvPr/>
        </p:nvSpPr>
        <p:spPr bwMode="auto">
          <a:xfrm flipH="1" flipV="1">
            <a:off x="1024975" y="3818498"/>
            <a:ext cx="836613" cy="1028700"/>
          </a:xfrm>
          <a:prstGeom prst="downArrow">
            <a:avLst>
              <a:gd name="adj1" fmla="val 50000"/>
              <a:gd name="adj2" fmla="val 30740"/>
            </a:avLst>
          </a:prstGeom>
          <a:solidFill>
            <a:srgbClr val="00349C"/>
          </a:solidFill>
          <a:ln w="28575">
            <a:solidFill>
              <a:schemeClr val="tx1"/>
            </a:solidFill>
            <a:miter lim="800000"/>
            <a:headEnd type="none" w="sm" len="sm"/>
            <a:tailEnd type="none" w="sm" len="sm"/>
          </a:ln>
        </p:spPr>
        <p:txBody>
          <a:bodyPr rot="10800000" wrap="none" anchor="ctr"/>
          <a:lstStyle/>
          <a:p>
            <a:pPr algn="ctr"/>
            <a:endParaRPr lang="en-US" sz="2800" b="1" dirty="0">
              <a:solidFill>
                <a:srgbClr val="FFFFFF"/>
              </a:solidFill>
            </a:endParaRPr>
          </a:p>
        </p:txBody>
      </p:sp>
      <p:sp>
        <p:nvSpPr>
          <p:cNvPr id="18" name="AutoShape 8"/>
          <p:cNvSpPr>
            <a:spLocks noChangeArrowheads="1"/>
          </p:cNvSpPr>
          <p:nvPr/>
        </p:nvSpPr>
        <p:spPr bwMode="auto">
          <a:xfrm flipH="1" flipV="1">
            <a:off x="2098125" y="3818498"/>
            <a:ext cx="836613" cy="1028700"/>
          </a:xfrm>
          <a:prstGeom prst="downArrow">
            <a:avLst>
              <a:gd name="adj1" fmla="val 50000"/>
              <a:gd name="adj2" fmla="val 30740"/>
            </a:avLst>
          </a:prstGeom>
          <a:solidFill>
            <a:srgbClr val="9C0409"/>
          </a:solidFill>
          <a:ln w="28575">
            <a:solidFill>
              <a:schemeClr val="tx1"/>
            </a:solidFill>
            <a:miter lim="800000"/>
            <a:headEnd type="none" w="sm" len="sm"/>
            <a:tailEnd type="none" w="sm" len="sm"/>
          </a:ln>
        </p:spPr>
        <p:txBody>
          <a:bodyPr rot="10800000" wrap="none" anchor="ctr"/>
          <a:lstStyle/>
          <a:p>
            <a:pPr algn="ctr"/>
            <a:endParaRPr lang="en-US" sz="2800" b="1" dirty="0">
              <a:solidFill>
                <a:srgbClr val="FFFFFF"/>
              </a:solidFill>
            </a:endParaRPr>
          </a:p>
        </p:txBody>
      </p:sp>
      <p:sp>
        <p:nvSpPr>
          <p:cNvPr id="25" name="TextBox 24"/>
          <p:cNvSpPr txBox="1"/>
          <p:nvPr/>
        </p:nvSpPr>
        <p:spPr bwMode="auto">
          <a:xfrm>
            <a:off x="1194163" y="4133074"/>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sz="2800" b="1" dirty="0">
                <a:solidFill>
                  <a:srgbClr val="FFFFFF"/>
                </a:solidFill>
              </a:rPr>
              <a:t>-2</a:t>
            </a:r>
          </a:p>
        </p:txBody>
      </p:sp>
      <p:sp>
        <p:nvSpPr>
          <p:cNvPr id="26" name="TextBox 25"/>
          <p:cNvSpPr txBox="1"/>
          <p:nvPr/>
        </p:nvSpPr>
        <p:spPr bwMode="auto">
          <a:xfrm>
            <a:off x="2276203" y="4133074"/>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sz="2800" b="1" dirty="0">
                <a:solidFill>
                  <a:srgbClr val="FFFFFF"/>
                </a:solidFill>
              </a:rPr>
              <a:t>-1</a:t>
            </a:r>
          </a:p>
        </p:txBody>
      </p:sp>
      <p:sp>
        <p:nvSpPr>
          <p:cNvPr id="28" name="AutoShape 7"/>
          <p:cNvSpPr>
            <a:spLocks noChangeArrowheads="1"/>
          </p:cNvSpPr>
          <p:nvPr/>
        </p:nvSpPr>
        <p:spPr bwMode="auto">
          <a:xfrm flipH="1" flipV="1">
            <a:off x="1024975" y="5660551"/>
            <a:ext cx="836613" cy="1028700"/>
          </a:xfrm>
          <a:prstGeom prst="downArrow">
            <a:avLst>
              <a:gd name="adj1" fmla="val 50000"/>
              <a:gd name="adj2" fmla="val 30740"/>
            </a:avLst>
          </a:prstGeom>
          <a:solidFill>
            <a:srgbClr val="00349C"/>
          </a:solidFill>
          <a:ln w="28575">
            <a:solidFill>
              <a:schemeClr val="tx1"/>
            </a:solidFill>
            <a:miter lim="800000"/>
            <a:headEnd type="none" w="sm" len="sm"/>
            <a:tailEnd type="none" w="sm" len="sm"/>
          </a:ln>
        </p:spPr>
        <p:txBody>
          <a:bodyPr rot="10800000" wrap="none" anchor="ctr"/>
          <a:lstStyle/>
          <a:p>
            <a:pPr algn="ctr"/>
            <a:endParaRPr lang="en-US" sz="2800" b="1" dirty="0">
              <a:solidFill>
                <a:srgbClr val="FFFFFF"/>
              </a:solidFill>
            </a:endParaRPr>
          </a:p>
        </p:txBody>
      </p:sp>
      <p:sp>
        <p:nvSpPr>
          <p:cNvPr id="29" name="AutoShape 8"/>
          <p:cNvSpPr>
            <a:spLocks noChangeArrowheads="1"/>
          </p:cNvSpPr>
          <p:nvPr/>
        </p:nvSpPr>
        <p:spPr bwMode="auto">
          <a:xfrm flipH="1" flipV="1">
            <a:off x="2098125" y="5660551"/>
            <a:ext cx="836613" cy="1028700"/>
          </a:xfrm>
          <a:prstGeom prst="downArrow">
            <a:avLst>
              <a:gd name="adj1" fmla="val 50000"/>
              <a:gd name="adj2" fmla="val 30740"/>
            </a:avLst>
          </a:prstGeom>
          <a:solidFill>
            <a:srgbClr val="9C0409"/>
          </a:solidFill>
          <a:ln w="28575">
            <a:solidFill>
              <a:schemeClr val="tx1"/>
            </a:solidFill>
            <a:miter lim="800000"/>
            <a:headEnd type="none" w="sm" len="sm"/>
            <a:tailEnd type="none" w="sm" len="sm"/>
          </a:ln>
        </p:spPr>
        <p:txBody>
          <a:bodyPr rot="10800000" wrap="none" anchor="ctr"/>
          <a:lstStyle/>
          <a:p>
            <a:pPr algn="ctr"/>
            <a:endParaRPr lang="en-US" sz="2800" b="1" dirty="0">
              <a:solidFill>
                <a:srgbClr val="FFFFFF"/>
              </a:solidFill>
            </a:endParaRPr>
          </a:p>
        </p:txBody>
      </p:sp>
      <p:sp>
        <p:nvSpPr>
          <p:cNvPr id="30" name="AutoShape 9"/>
          <p:cNvSpPr>
            <a:spLocks noChangeArrowheads="1"/>
          </p:cNvSpPr>
          <p:nvPr/>
        </p:nvSpPr>
        <p:spPr bwMode="auto">
          <a:xfrm flipH="1" flipV="1">
            <a:off x="3163338" y="5660551"/>
            <a:ext cx="836612" cy="1028700"/>
          </a:xfrm>
          <a:prstGeom prst="downArrow">
            <a:avLst>
              <a:gd name="adj1" fmla="val 50000"/>
              <a:gd name="adj2" fmla="val 30740"/>
            </a:avLst>
          </a:prstGeom>
          <a:solidFill>
            <a:srgbClr val="00349C"/>
          </a:solidFill>
          <a:ln w="28575">
            <a:solidFill>
              <a:schemeClr val="tx1"/>
            </a:solidFill>
            <a:miter lim="800000"/>
            <a:headEnd type="none" w="sm" len="sm"/>
            <a:tailEnd type="none" w="sm" len="sm"/>
          </a:ln>
        </p:spPr>
        <p:txBody>
          <a:bodyPr rot="10800000" wrap="none" anchor="ctr"/>
          <a:lstStyle/>
          <a:p>
            <a:pPr algn="ctr"/>
            <a:endParaRPr lang="en-US" sz="2800" b="1" dirty="0">
              <a:solidFill>
                <a:srgbClr val="FFFFFF"/>
              </a:solidFill>
            </a:endParaRPr>
          </a:p>
        </p:txBody>
      </p:sp>
      <p:sp>
        <p:nvSpPr>
          <p:cNvPr id="31" name="TextBox 30"/>
          <p:cNvSpPr txBox="1"/>
          <p:nvPr/>
        </p:nvSpPr>
        <p:spPr bwMode="auto">
          <a:xfrm>
            <a:off x="1194163" y="5975127"/>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sz="2800" b="1" dirty="0">
                <a:solidFill>
                  <a:srgbClr val="FFFFFF"/>
                </a:solidFill>
              </a:rPr>
              <a:t>-3</a:t>
            </a:r>
          </a:p>
        </p:txBody>
      </p:sp>
      <p:sp>
        <p:nvSpPr>
          <p:cNvPr id="32" name="TextBox 31"/>
          <p:cNvSpPr txBox="1"/>
          <p:nvPr/>
        </p:nvSpPr>
        <p:spPr bwMode="auto">
          <a:xfrm>
            <a:off x="2245723" y="5975127"/>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sz="2800" b="1" dirty="0">
                <a:solidFill>
                  <a:srgbClr val="FFFFFF"/>
                </a:solidFill>
              </a:rPr>
              <a:t>-2</a:t>
            </a:r>
          </a:p>
        </p:txBody>
      </p:sp>
      <p:sp>
        <p:nvSpPr>
          <p:cNvPr id="33" name="TextBox 32"/>
          <p:cNvSpPr txBox="1"/>
          <p:nvPr/>
        </p:nvSpPr>
        <p:spPr bwMode="auto">
          <a:xfrm>
            <a:off x="3335383" y="5975127"/>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sz="2800" b="1" dirty="0">
                <a:solidFill>
                  <a:srgbClr val="FFFFFF"/>
                </a:solidFill>
              </a:rPr>
              <a:t>-1</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CASE Expression</a:t>
            </a:r>
          </a:p>
        </p:txBody>
      </p:sp>
      <p:sp>
        <p:nvSpPr>
          <p:cNvPr id="50179" name="Rectangle 3"/>
          <p:cNvSpPr>
            <a:spLocks noGrp="1" noChangeArrowheads="1"/>
          </p:cNvSpPr>
          <p:nvPr>
            <p:ph idx="1"/>
          </p:nvPr>
        </p:nvSpPr>
        <p:spPr/>
        <p:txBody>
          <a:bodyPr/>
          <a:lstStyle/>
          <a:p>
            <a:pPr marL="0" indent="0">
              <a:buClrTx/>
              <a:buFontTx/>
              <a:buNone/>
            </a:pPr>
            <a:r>
              <a:rPr lang="en-US" dirty="0"/>
              <a:t>To create new columns conditionally, use the CASE expression in the SELECT list.</a:t>
            </a:r>
          </a:p>
          <a:p>
            <a:pPr marL="0" indent="0">
              <a:buClrTx/>
              <a:buFontTx/>
              <a:buNone/>
            </a:pPr>
            <a:endParaRPr lang="en-US" dirty="0"/>
          </a:p>
          <a:p>
            <a:pPr marL="0" indent="0">
              <a:buClrTx/>
              <a:buFontTx/>
              <a:buNone/>
            </a:pPr>
            <a:endParaRPr lang="en-US" dirty="0"/>
          </a:p>
          <a:p>
            <a:pPr marL="0" indent="0">
              <a:buClrTx/>
              <a:buFontTx/>
              <a:buNone/>
            </a:pPr>
            <a:endParaRPr lang="en-US" dirty="0"/>
          </a:p>
          <a:p>
            <a:pPr marL="0" indent="0">
              <a:buClrTx/>
              <a:buFontTx/>
              <a:buNone/>
            </a:pPr>
            <a:endParaRPr lang="en-US" dirty="0"/>
          </a:p>
          <a:p>
            <a:pPr marL="0" indent="0">
              <a:buClrTx/>
              <a:buFontTx/>
              <a:buNone/>
            </a:pPr>
            <a:endParaRPr lang="en-US" dirty="0"/>
          </a:p>
          <a:p>
            <a:pPr marL="0" indent="0">
              <a:buClrTx/>
              <a:buFontTx/>
              <a:buNone/>
            </a:pPr>
            <a:endParaRPr lang="en-US" dirty="0"/>
          </a:p>
          <a:p>
            <a:pPr marL="0" indent="0">
              <a:buClrTx/>
              <a:buFontTx/>
              <a:buNone/>
            </a:pPr>
            <a:endParaRPr lang="en-US" dirty="0"/>
          </a:p>
          <a:p>
            <a:pPr marL="0" indent="0">
              <a:buClrTx/>
              <a:buFontTx/>
              <a:buNone/>
            </a:pPr>
            <a:endParaRPr lang="en-US" dirty="0"/>
          </a:p>
          <a:p>
            <a:pPr marL="0" indent="0">
              <a:buClrTx/>
              <a:buFontTx/>
              <a:buNone/>
            </a:pPr>
            <a:r>
              <a:rPr lang="en-US" dirty="0"/>
              <a:t>There are two forms of the CASE expression. </a:t>
            </a:r>
          </a:p>
          <a:p>
            <a:pPr marL="0" indent="0">
              <a:buClrTx/>
              <a:buFontTx/>
              <a:buNone/>
            </a:pPr>
            <a:r>
              <a:rPr lang="en-US" dirty="0"/>
              <a:t>The CASE expression is evaluated for each row of a table and returns a single value.</a:t>
            </a:r>
          </a:p>
        </p:txBody>
      </p:sp>
      <p:sp>
        <p:nvSpPr>
          <p:cNvPr id="223238" name="Text Box 6"/>
          <p:cNvSpPr txBox="1">
            <a:spLocks noChangeArrowheads="1"/>
          </p:cNvSpPr>
          <p:nvPr/>
        </p:nvSpPr>
        <p:spPr bwMode="auto">
          <a:xfrm>
            <a:off x="685800" y="1977663"/>
            <a:ext cx="8104188" cy="3114699"/>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tIns="152400" bIns="152400">
            <a:spAutoFit/>
          </a:bodyPr>
          <a:lstStyle/>
          <a:p>
            <a:pPr>
              <a:spcBef>
                <a:spcPct val="10000"/>
              </a:spcBef>
              <a:tabLst>
                <a:tab pos="635000" algn="l"/>
              </a:tabLst>
              <a:defRPr/>
            </a:pPr>
            <a:r>
              <a:rPr lang="en-US" b="1" dirty="0">
                <a:latin typeface="Arial"/>
              </a:rPr>
              <a:t>SELECT </a:t>
            </a:r>
            <a:r>
              <a:rPr lang="en-US" i="1" dirty="0">
                <a:latin typeface="Arial"/>
              </a:rPr>
              <a:t>object-item</a:t>
            </a:r>
            <a:r>
              <a:rPr lang="en-US" dirty="0">
                <a:latin typeface="Arial"/>
              </a:rPr>
              <a:t>&lt;</a:t>
            </a:r>
            <a:r>
              <a:rPr lang="en-US" i="1" dirty="0">
                <a:latin typeface="Arial"/>
              </a:rPr>
              <a:t>, </a:t>
            </a:r>
            <a:r>
              <a:rPr lang="en-US" dirty="0">
                <a:latin typeface="Arial"/>
              </a:rPr>
              <a:t>...</a:t>
            </a:r>
            <a:r>
              <a:rPr lang="en-US" i="1" dirty="0">
                <a:latin typeface="Arial"/>
              </a:rPr>
              <a:t>object</a:t>
            </a:r>
            <a:r>
              <a:rPr lang="en-US" i="1" dirty="0"/>
              <a:t>-item</a:t>
            </a:r>
            <a:r>
              <a:rPr lang="en-US" i="1" dirty="0">
                <a:latin typeface="Arial"/>
              </a:rPr>
              <a:t>&gt;,</a:t>
            </a:r>
            <a:endParaRPr lang="en-US" b="1" dirty="0">
              <a:latin typeface="Arial"/>
            </a:endParaRPr>
          </a:p>
          <a:p>
            <a:pPr>
              <a:spcBef>
                <a:spcPct val="10000"/>
              </a:spcBef>
              <a:tabLst>
                <a:tab pos="635000" algn="l"/>
              </a:tabLst>
              <a:defRPr/>
            </a:pPr>
            <a:r>
              <a:rPr lang="en-US" b="1" dirty="0">
                <a:latin typeface="Arial"/>
              </a:rPr>
              <a:t>	     CASE</a:t>
            </a:r>
            <a:r>
              <a:rPr lang="en-US" dirty="0">
                <a:latin typeface="Arial"/>
              </a:rPr>
              <a:t> &lt;</a:t>
            </a:r>
            <a:r>
              <a:rPr lang="en-US" i="1" dirty="0">
                <a:latin typeface="Arial"/>
              </a:rPr>
              <a:t>case-operand</a:t>
            </a:r>
            <a:r>
              <a:rPr lang="en-US" dirty="0">
                <a:latin typeface="Arial"/>
              </a:rPr>
              <a:t>&gt;</a:t>
            </a:r>
          </a:p>
          <a:p>
            <a:pPr>
              <a:spcBef>
                <a:spcPct val="10000"/>
              </a:spcBef>
              <a:tabLst>
                <a:tab pos="635000" algn="l"/>
              </a:tabLst>
              <a:defRPr/>
            </a:pPr>
            <a:r>
              <a:rPr lang="en-US" b="1" dirty="0">
                <a:latin typeface="Arial"/>
              </a:rPr>
              <a:t>	       WHEN</a:t>
            </a:r>
            <a:r>
              <a:rPr lang="en-US" dirty="0">
                <a:latin typeface="Arial"/>
              </a:rPr>
              <a:t> </a:t>
            </a:r>
            <a:r>
              <a:rPr lang="en-US" i="1" dirty="0">
                <a:latin typeface="Arial"/>
              </a:rPr>
              <a:t>when-condition</a:t>
            </a:r>
            <a:r>
              <a:rPr lang="en-US" dirty="0">
                <a:latin typeface="Arial"/>
              </a:rPr>
              <a:t> </a:t>
            </a:r>
            <a:r>
              <a:rPr lang="en-US" b="1" dirty="0">
                <a:latin typeface="Arial"/>
              </a:rPr>
              <a:t>THEN</a:t>
            </a:r>
            <a:r>
              <a:rPr lang="en-US" dirty="0">
                <a:latin typeface="Arial"/>
              </a:rPr>
              <a:t> </a:t>
            </a:r>
            <a:r>
              <a:rPr lang="en-US" i="1" dirty="0">
                <a:latin typeface="Arial"/>
              </a:rPr>
              <a:t>result-expression</a:t>
            </a:r>
            <a:endParaRPr lang="en-US" dirty="0">
              <a:latin typeface="Arial"/>
            </a:endParaRPr>
          </a:p>
          <a:p>
            <a:pPr>
              <a:spcBef>
                <a:spcPct val="10000"/>
              </a:spcBef>
              <a:tabLst>
                <a:tab pos="635000" algn="l"/>
              </a:tabLst>
              <a:defRPr/>
            </a:pPr>
            <a:r>
              <a:rPr lang="en-US" dirty="0">
                <a:latin typeface="Arial"/>
              </a:rPr>
              <a:t>	      &lt;</a:t>
            </a:r>
            <a:r>
              <a:rPr lang="en-US" b="1" dirty="0">
                <a:latin typeface="Arial"/>
              </a:rPr>
              <a:t>WHEN</a:t>
            </a:r>
            <a:r>
              <a:rPr lang="en-US" dirty="0">
                <a:latin typeface="Arial"/>
              </a:rPr>
              <a:t> </a:t>
            </a:r>
            <a:r>
              <a:rPr lang="en-US" i="1" dirty="0">
                <a:latin typeface="Arial"/>
              </a:rPr>
              <a:t>when-condition</a:t>
            </a:r>
            <a:r>
              <a:rPr lang="en-US" dirty="0">
                <a:latin typeface="Arial"/>
              </a:rPr>
              <a:t> </a:t>
            </a:r>
            <a:r>
              <a:rPr lang="en-US" b="1" dirty="0">
                <a:latin typeface="Arial"/>
              </a:rPr>
              <a:t>THEN</a:t>
            </a:r>
            <a:r>
              <a:rPr lang="en-US" dirty="0">
                <a:latin typeface="Arial"/>
              </a:rPr>
              <a:t> </a:t>
            </a:r>
            <a:r>
              <a:rPr lang="en-US" i="1" dirty="0">
                <a:latin typeface="Arial"/>
              </a:rPr>
              <a:t>result-expression</a:t>
            </a:r>
            <a:r>
              <a:rPr lang="en-US" dirty="0">
                <a:latin typeface="Arial"/>
              </a:rPr>
              <a:t>&gt;</a:t>
            </a:r>
          </a:p>
          <a:p>
            <a:pPr>
              <a:spcBef>
                <a:spcPct val="10000"/>
              </a:spcBef>
              <a:tabLst>
                <a:tab pos="635000" algn="l"/>
              </a:tabLst>
              <a:defRPr/>
            </a:pPr>
            <a:r>
              <a:rPr lang="en-US" dirty="0">
                <a:latin typeface="Arial"/>
              </a:rPr>
              <a:t>	      &lt;</a:t>
            </a:r>
            <a:r>
              <a:rPr lang="en-US" b="1" dirty="0">
                <a:latin typeface="Arial"/>
              </a:rPr>
              <a:t>ELSE</a:t>
            </a:r>
            <a:r>
              <a:rPr lang="en-US" dirty="0">
                <a:latin typeface="Arial"/>
              </a:rPr>
              <a:t> </a:t>
            </a:r>
            <a:r>
              <a:rPr lang="en-US" i="1" dirty="0">
                <a:latin typeface="Arial"/>
              </a:rPr>
              <a:t>result-expression</a:t>
            </a:r>
            <a:r>
              <a:rPr lang="en-US" dirty="0">
                <a:latin typeface="Arial"/>
              </a:rPr>
              <a:t>&gt;</a:t>
            </a:r>
          </a:p>
          <a:p>
            <a:pPr>
              <a:spcBef>
                <a:spcPct val="10000"/>
              </a:spcBef>
              <a:tabLst>
                <a:tab pos="635000" algn="l"/>
              </a:tabLst>
              <a:defRPr/>
            </a:pPr>
            <a:r>
              <a:rPr lang="en-US" b="1" dirty="0">
                <a:latin typeface="Arial"/>
              </a:rPr>
              <a:t>            END </a:t>
            </a:r>
            <a:r>
              <a:rPr lang="en-US" dirty="0">
                <a:latin typeface="Arial"/>
              </a:rPr>
              <a:t>&lt;</a:t>
            </a:r>
            <a:r>
              <a:rPr lang="en-US" b="1" i="1" dirty="0">
                <a:latin typeface="Arial"/>
              </a:rPr>
              <a:t>AS</a:t>
            </a:r>
            <a:r>
              <a:rPr lang="en-US" i="1" dirty="0">
                <a:latin typeface="Arial"/>
              </a:rPr>
              <a:t> column</a:t>
            </a:r>
            <a:r>
              <a:rPr lang="en-US" dirty="0">
                <a:latin typeface="Arial"/>
              </a:rPr>
              <a:t>&gt;</a:t>
            </a:r>
          </a:p>
          <a:p>
            <a:pPr>
              <a:spcBef>
                <a:spcPct val="10000"/>
              </a:spcBef>
              <a:tabLst>
                <a:tab pos="635000" algn="l"/>
              </a:tabLst>
              <a:defRPr/>
            </a:pPr>
            <a:r>
              <a:rPr lang="en-US" b="1" dirty="0">
                <a:latin typeface="Arial"/>
              </a:rPr>
              <a:t>      FROM</a:t>
            </a:r>
            <a:r>
              <a:rPr lang="en-US" i="1" dirty="0">
                <a:latin typeface="Arial"/>
              </a:rPr>
              <a:t> table</a:t>
            </a:r>
            <a:r>
              <a:rPr lang="en-US" b="1" dirty="0">
                <a:latin typeface="Arial"/>
              </a:rPr>
              <a:t>;</a:t>
            </a:r>
            <a:endParaRPr lang="en-US"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Calculating Columns Conditionally: CASE</a:t>
            </a:r>
          </a:p>
        </p:txBody>
      </p:sp>
      <p:sp>
        <p:nvSpPr>
          <p:cNvPr id="52227" name="Rectangle 3"/>
          <p:cNvSpPr>
            <a:spLocks noGrp="1" noChangeArrowheads="1"/>
          </p:cNvSpPr>
          <p:nvPr>
            <p:ph idx="1"/>
          </p:nvPr>
        </p:nvSpPr>
        <p:spPr/>
        <p:txBody>
          <a:bodyPr/>
          <a:lstStyle/>
          <a:p>
            <a:r>
              <a:rPr lang="en-US" dirty="0"/>
              <a:t>CASE Expression: Standard Form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With this form of the CASE syntax, you can use equality and non-equality tests for validity.</a:t>
            </a:r>
          </a:p>
        </p:txBody>
      </p:sp>
      <p:sp>
        <p:nvSpPr>
          <p:cNvPr id="52232" name="Rectangle 7"/>
          <p:cNvSpPr>
            <a:spLocks noChangeArrowheads="1"/>
          </p:cNvSpPr>
          <p:nvPr/>
        </p:nvSpPr>
        <p:spPr bwMode="auto">
          <a:xfrm>
            <a:off x="644111" y="1524828"/>
            <a:ext cx="7804150" cy="4093685"/>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95000"/>
              </a:lnSpc>
            </a:pPr>
            <a:r>
              <a:rPr lang="en-US" sz="2100" b="1" dirty="0">
                <a:latin typeface="Courier New" pitchFamily="49" charset="0"/>
              </a:rPr>
              <a:t>select Job_Title, Salary,</a:t>
            </a:r>
          </a:p>
          <a:p>
            <a:pPr>
              <a:lnSpc>
                <a:spcPct val="95000"/>
              </a:lnSpc>
            </a:pPr>
            <a:r>
              <a:rPr lang="en-US" sz="2100" b="1" dirty="0">
                <a:latin typeface="Courier New" pitchFamily="49" charset="0"/>
              </a:rPr>
              <a:t>       case</a:t>
            </a:r>
          </a:p>
          <a:p>
            <a:pPr>
              <a:lnSpc>
                <a:spcPct val="95000"/>
              </a:lnSpc>
            </a:pPr>
            <a:r>
              <a:rPr lang="en-US" sz="2100" b="1" dirty="0">
                <a:latin typeface="Courier New" pitchFamily="49" charset="0"/>
              </a:rPr>
              <a:t>          when scan(Job_Title,-1,' ')='I'</a:t>
            </a:r>
          </a:p>
          <a:p>
            <a:pPr>
              <a:lnSpc>
                <a:spcPct val="95000"/>
              </a:lnSpc>
            </a:pPr>
            <a:r>
              <a:rPr lang="en-US" sz="2100" b="1" dirty="0">
                <a:latin typeface="Courier New" pitchFamily="49" charset="0"/>
              </a:rPr>
              <a:t>               then Salary*.05</a:t>
            </a:r>
          </a:p>
          <a:p>
            <a:pPr>
              <a:lnSpc>
                <a:spcPct val="95000"/>
              </a:lnSpc>
            </a:pPr>
            <a:r>
              <a:rPr lang="en-US" sz="2100" b="1" dirty="0">
                <a:latin typeface="Courier New" pitchFamily="49" charset="0"/>
              </a:rPr>
              <a:t>          when scan(Job_Title,-1,' ')='II'</a:t>
            </a:r>
          </a:p>
          <a:p>
            <a:pPr>
              <a:lnSpc>
                <a:spcPct val="95000"/>
              </a:lnSpc>
            </a:pPr>
            <a:r>
              <a:rPr lang="en-US" sz="2100" b="1" dirty="0">
                <a:latin typeface="Courier New" pitchFamily="49" charset="0"/>
              </a:rPr>
              <a:t>               then Salary*.07</a:t>
            </a:r>
          </a:p>
          <a:p>
            <a:pPr>
              <a:lnSpc>
                <a:spcPct val="95000"/>
              </a:lnSpc>
            </a:pPr>
            <a:r>
              <a:rPr lang="en-US" sz="2100" b="1" dirty="0">
                <a:latin typeface="Courier New" pitchFamily="49" charset="0"/>
              </a:rPr>
              <a:t>          when scan(Job_Title,-1,' ')='III'</a:t>
            </a:r>
          </a:p>
          <a:p>
            <a:pPr>
              <a:lnSpc>
                <a:spcPct val="95000"/>
              </a:lnSpc>
            </a:pPr>
            <a:r>
              <a:rPr lang="en-US" sz="2100" b="1" dirty="0">
                <a:latin typeface="Courier New" pitchFamily="49" charset="0"/>
              </a:rPr>
              <a:t>               then Salary*.10</a:t>
            </a:r>
          </a:p>
          <a:p>
            <a:pPr>
              <a:lnSpc>
                <a:spcPct val="95000"/>
              </a:lnSpc>
            </a:pPr>
            <a:r>
              <a:rPr lang="en-US" sz="2100" b="1" dirty="0">
                <a:latin typeface="Courier New" pitchFamily="49" charset="0"/>
              </a:rPr>
              <a:t>          when scan(Job_Title,-1,' ')='IV'</a:t>
            </a:r>
          </a:p>
          <a:p>
            <a:pPr>
              <a:lnSpc>
                <a:spcPct val="95000"/>
              </a:lnSpc>
            </a:pPr>
            <a:r>
              <a:rPr lang="en-US" sz="2100" b="1" dirty="0">
                <a:latin typeface="Courier New" pitchFamily="49" charset="0"/>
              </a:rPr>
              <a:t>               then Salary*.12</a:t>
            </a:r>
          </a:p>
          <a:p>
            <a:pPr>
              <a:lnSpc>
                <a:spcPct val="95000"/>
              </a:lnSpc>
            </a:pPr>
            <a:r>
              <a:rPr lang="en-US" sz="2100" b="1" dirty="0">
                <a:latin typeface="Courier New" pitchFamily="49" charset="0"/>
              </a:rPr>
              <a:t>          else Salary*.08</a:t>
            </a:r>
          </a:p>
          <a:p>
            <a:pPr>
              <a:lnSpc>
                <a:spcPct val="95000"/>
              </a:lnSpc>
            </a:pPr>
            <a:r>
              <a:rPr lang="en-US" sz="2100" b="1" dirty="0">
                <a:latin typeface="Courier New" pitchFamily="49" charset="0"/>
              </a:rPr>
              <a:t>       end as Bonus</a:t>
            </a:r>
          </a:p>
          <a:p>
            <a:pPr>
              <a:lnSpc>
                <a:spcPct val="95000"/>
              </a:lnSpc>
            </a:pPr>
            <a:r>
              <a:rPr lang="en-US" sz="2100" b="1" dirty="0">
                <a:latin typeface="Courier New" pitchFamily="49" charset="0"/>
              </a:rPr>
              <a:t>   from orion.employee_information;</a:t>
            </a:r>
          </a:p>
        </p:txBody>
      </p:sp>
      <p:sp>
        <p:nvSpPr>
          <p:cNvPr id="52229" name="Text Box 4"/>
          <p:cNvSpPr txBox="1">
            <a:spLocks noChangeArrowheads="1"/>
          </p:cNvSpPr>
          <p:nvPr/>
        </p:nvSpPr>
        <p:spPr bwMode="auto">
          <a:xfrm>
            <a:off x="1590261" y="3462132"/>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52233" name="Text Box 8"/>
          <p:cNvSpPr txBox="1">
            <a:spLocks noChangeArrowheads="1"/>
          </p:cNvSpPr>
          <p:nvPr/>
        </p:nvSpPr>
        <p:spPr bwMode="auto">
          <a:xfrm>
            <a:off x="7954536"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s102d08</a:t>
            </a:r>
          </a:p>
        </p:txBody>
      </p:sp>
      <p:sp>
        <p:nvSpPr>
          <p:cNvPr id="52234" name="Rectangle 26"/>
          <p:cNvSpPr>
            <a:spLocks noChangeArrowheads="1"/>
          </p:cNvSpPr>
          <p:nvPr>
            <p:custDataLst>
              <p:tags r:id="rId2"/>
            </p:custDataLst>
          </p:nvPr>
        </p:nvSpPr>
        <p:spPr bwMode="auto">
          <a:xfrm>
            <a:off x="1848608" y="1880708"/>
            <a:ext cx="66675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52235" name="Rectangle 28"/>
          <p:cNvSpPr>
            <a:spLocks noChangeArrowheads="1"/>
          </p:cNvSpPr>
          <p:nvPr>
            <p:custDataLst>
              <p:tags r:id="rId3"/>
            </p:custDataLst>
          </p:nvPr>
        </p:nvSpPr>
        <p:spPr bwMode="auto">
          <a:xfrm>
            <a:off x="3140544" y="2480369"/>
            <a:ext cx="2430463"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52236" name="Rectangle 30"/>
          <p:cNvSpPr>
            <a:spLocks noChangeArrowheads="1"/>
          </p:cNvSpPr>
          <p:nvPr>
            <p:custDataLst>
              <p:tags r:id="rId4"/>
            </p:custDataLst>
          </p:nvPr>
        </p:nvSpPr>
        <p:spPr bwMode="auto">
          <a:xfrm>
            <a:off x="3149780" y="3060152"/>
            <a:ext cx="2430463"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52237" name="Rectangle 32"/>
          <p:cNvSpPr>
            <a:spLocks noChangeArrowheads="1"/>
          </p:cNvSpPr>
          <p:nvPr>
            <p:custDataLst>
              <p:tags r:id="rId5"/>
            </p:custDataLst>
          </p:nvPr>
        </p:nvSpPr>
        <p:spPr bwMode="auto">
          <a:xfrm>
            <a:off x="3137219" y="3679691"/>
            <a:ext cx="2430462"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52238" name="Rectangle 34"/>
          <p:cNvSpPr>
            <a:spLocks noChangeArrowheads="1"/>
          </p:cNvSpPr>
          <p:nvPr>
            <p:custDataLst>
              <p:tags r:id="rId6"/>
            </p:custDataLst>
          </p:nvPr>
        </p:nvSpPr>
        <p:spPr bwMode="auto">
          <a:xfrm>
            <a:off x="3118747" y="4269413"/>
            <a:ext cx="2430462"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52239" name="Rectangle 35"/>
          <p:cNvSpPr>
            <a:spLocks noChangeArrowheads="1"/>
          </p:cNvSpPr>
          <p:nvPr>
            <p:custDataLst>
              <p:tags r:id="rId7"/>
            </p:custDataLst>
          </p:nvPr>
        </p:nvSpPr>
        <p:spPr bwMode="auto">
          <a:xfrm>
            <a:off x="2329621" y="4604030"/>
            <a:ext cx="2430462"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52241" name="Rectangle 20"/>
          <p:cNvSpPr>
            <a:spLocks noChangeArrowheads="1"/>
          </p:cNvSpPr>
          <p:nvPr>
            <p:custDataLst>
              <p:tags r:id="rId8"/>
            </p:custDataLst>
          </p:nvPr>
        </p:nvSpPr>
        <p:spPr bwMode="auto">
          <a:xfrm>
            <a:off x="2317210" y="2190271"/>
            <a:ext cx="4970462" cy="30321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52242" name="Rectangle 21"/>
          <p:cNvSpPr>
            <a:spLocks noChangeArrowheads="1"/>
          </p:cNvSpPr>
          <p:nvPr>
            <p:custDataLst>
              <p:tags r:id="rId9"/>
            </p:custDataLst>
          </p:nvPr>
        </p:nvSpPr>
        <p:spPr bwMode="auto">
          <a:xfrm>
            <a:off x="2317210" y="2788344"/>
            <a:ext cx="5130800" cy="30321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52243" name="Rectangle 22"/>
          <p:cNvSpPr>
            <a:spLocks noChangeArrowheads="1"/>
          </p:cNvSpPr>
          <p:nvPr>
            <p:custDataLst>
              <p:tags r:id="rId10"/>
            </p:custDataLst>
          </p:nvPr>
        </p:nvSpPr>
        <p:spPr bwMode="auto">
          <a:xfrm>
            <a:off x="2317210" y="3386418"/>
            <a:ext cx="5291137" cy="30321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52244" name="Rectangle 23"/>
          <p:cNvSpPr>
            <a:spLocks noChangeArrowheads="1"/>
          </p:cNvSpPr>
          <p:nvPr>
            <p:custDataLst>
              <p:tags r:id="rId11"/>
            </p:custDataLst>
          </p:nvPr>
        </p:nvSpPr>
        <p:spPr bwMode="auto">
          <a:xfrm>
            <a:off x="2307974" y="3984491"/>
            <a:ext cx="5130800" cy="30321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2" name="Rectangle 1"/>
          <p:cNvSpPr/>
          <p:nvPr>
            <p:custDataLst>
              <p:tags r:id="rId12"/>
            </p:custDataLst>
          </p:nvPr>
        </p:nvSpPr>
        <p:spPr bwMode="auto">
          <a:xfrm>
            <a:off x="1857914" y="4920046"/>
            <a:ext cx="481076" cy="304038"/>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Calculating Columns Conditionally: CASE</a:t>
            </a:r>
          </a:p>
        </p:txBody>
      </p:sp>
      <p:sp>
        <p:nvSpPr>
          <p:cNvPr id="52227" name="Rectangle 3"/>
          <p:cNvSpPr>
            <a:spLocks noGrp="1" noChangeArrowheads="1"/>
          </p:cNvSpPr>
          <p:nvPr>
            <p:ph idx="1"/>
          </p:nvPr>
        </p:nvSpPr>
        <p:spPr/>
        <p:txBody>
          <a:bodyPr/>
          <a:lstStyle/>
          <a:p>
            <a:pPr marL="0" indent="0">
              <a:spcBef>
                <a:spcPct val="50000"/>
              </a:spcBef>
              <a:buClrTx/>
              <a:buFontTx/>
              <a:buNone/>
            </a:pPr>
            <a:r>
              <a:rPr lang="en-US" dirty="0"/>
              <a:t>CASE Expression: Standard Form</a:t>
            </a:r>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endParaRPr lang="en-US" dirty="0"/>
          </a:p>
        </p:txBody>
      </p:sp>
      <p:sp>
        <p:nvSpPr>
          <p:cNvPr id="52232" name="Rectangle 7"/>
          <p:cNvSpPr>
            <a:spLocks noChangeArrowheads="1"/>
          </p:cNvSpPr>
          <p:nvPr/>
        </p:nvSpPr>
        <p:spPr bwMode="auto">
          <a:xfrm>
            <a:off x="644111" y="1524828"/>
            <a:ext cx="7804150" cy="4093685"/>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95000"/>
              </a:lnSpc>
            </a:pPr>
            <a:r>
              <a:rPr lang="en-US" sz="2100" b="1" dirty="0">
                <a:latin typeface="Courier New" pitchFamily="49" charset="0"/>
              </a:rPr>
              <a:t>select Job_Title, Salary,</a:t>
            </a:r>
          </a:p>
          <a:p>
            <a:pPr>
              <a:lnSpc>
                <a:spcPct val="95000"/>
              </a:lnSpc>
            </a:pPr>
            <a:r>
              <a:rPr lang="en-US" sz="2100" b="1" dirty="0">
                <a:latin typeface="Courier New" pitchFamily="49" charset="0"/>
              </a:rPr>
              <a:t>       case</a:t>
            </a:r>
          </a:p>
          <a:p>
            <a:pPr>
              <a:lnSpc>
                <a:spcPct val="95000"/>
              </a:lnSpc>
            </a:pPr>
            <a:r>
              <a:rPr lang="en-US" sz="2100" b="1" dirty="0">
                <a:latin typeface="Courier New" pitchFamily="49" charset="0"/>
              </a:rPr>
              <a:t>          when scan(Job_Title,-1,' ')='I'</a:t>
            </a:r>
          </a:p>
          <a:p>
            <a:pPr>
              <a:lnSpc>
                <a:spcPct val="95000"/>
              </a:lnSpc>
            </a:pPr>
            <a:r>
              <a:rPr lang="en-US" sz="2100" b="1" dirty="0">
                <a:latin typeface="Courier New" pitchFamily="49" charset="0"/>
              </a:rPr>
              <a:t>               then Salary*.05</a:t>
            </a:r>
          </a:p>
          <a:p>
            <a:pPr>
              <a:lnSpc>
                <a:spcPct val="95000"/>
              </a:lnSpc>
            </a:pPr>
            <a:r>
              <a:rPr lang="en-US" sz="2100" b="1" dirty="0">
                <a:latin typeface="Courier New" pitchFamily="49" charset="0"/>
              </a:rPr>
              <a:t>          when scan(Job_Title,-1,' ')='II'</a:t>
            </a:r>
          </a:p>
          <a:p>
            <a:pPr>
              <a:lnSpc>
                <a:spcPct val="95000"/>
              </a:lnSpc>
            </a:pPr>
            <a:r>
              <a:rPr lang="en-US" sz="2100" b="1" dirty="0">
                <a:latin typeface="Courier New" pitchFamily="49" charset="0"/>
              </a:rPr>
              <a:t>               then Salary*.07</a:t>
            </a:r>
          </a:p>
          <a:p>
            <a:pPr>
              <a:lnSpc>
                <a:spcPct val="95000"/>
              </a:lnSpc>
            </a:pPr>
            <a:r>
              <a:rPr lang="en-US" sz="2100" b="1" dirty="0">
                <a:latin typeface="Courier New" pitchFamily="49" charset="0"/>
              </a:rPr>
              <a:t>          when scan(Job_Title,-1,' ')='III'</a:t>
            </a:r>
          </a:p>
          <a:p>
            <a:pPr>
              <a:lnSpc>
                <a:spcPct val="95000"/>
              </a:lnSpc>
            </a:pPr>
            <a:r>
              <a:rPr lang="en-US" sz="2100" b="1" dirty="0">
                <a:latin typeface="Courier New" pitchFamily="49" charset="0"/>
              </a:rPr>
              <a:t>               then Salary*.10</a:t>
            </a:r>
          </a:p>
          <a:p>
            <a:pPr>
              <a:lnSpc>
                <a:spcPct val="95000"/>
              </a:lnSpc>
            </a:pPr>
            <a:r>
              <a:rPr lang="en-US" sz="2100" b="1" dirty="0">
                <a:latin typeface="Courier New" pitchFamily="49" charset="0"/>
              </a:rPr>
              <a:t>          when scan(Job_Title,-1,' ')='IV'</a:t>
            </a:r>
          </a:p>
          <a:p>
            <a:pPr>
              <a:lnSpc>
                <a:spcPct val="95000"/>
              </a:lnSpc>
            </a:pPr>
            <a:r>
              <a:rPr lang="en-US" sz="2100" b="1" dirty="0">
                <a:latin typeface="Courier New" pitchFamily="49" charset="0"/>
              </a:rPr>
              <a:t>               then Salary*.12</a:t>
            </a:r>
          </a:p>
          <a:p>
            <a:pPr>
              <a:lnSpc>
                <a:spcPct val="95000"/>
              </a:lnSpc>
            </a:pPr>
            <a:r>
              <a:rPr lang="en-US" sz="2100" b="1" dirty="0">
                <a:latin typeface="Courier New" pitchFamily="49" charset="0"/>
              </a:rPr>
              <a:t>          else Salary*.08</a:t>
            </a:r>
          </a:p>
          <a:p>
            <a:pPr>
              <a:lnSpc>
                <a:spcPct val="95000"/>
              </a:lnSpc>
            </a:pPr>
            <a:r>
              <a:rPr lang="en-US" sz="2100" b="1" dirty="0">
                <a:latin typeface="Courier New" pitchFamily="49" charset="0"/>
              </a:rPr>
              <a:t>       end as Bonus</a:t>
            </a:r>
          </a:p>
          <a:p>
            <a:pPr>
              <a:lnSpc>
                <a:spcPct val="95000"/>
              </a:lnSpc>
            </a:pPr>
            <a:r>
              <a:rPr lang="en-US" sz="2100" b="1" dirty="0">
                <a:latin typeface="Courier New" pitchFamily="49" charset="0"/>
              </a:rPr>
              <a:t>   from orion.employee_information;</a:t>
            </a:r>
          </a:p>
        </p:txBody>
      </p:sp>
      <p:sp>
        <p:nvSpPr>
          <p:cNvPr id="52229" name="Text Box 4"/>
          <p:cNvSpPr txBox="1">
            <a:spLocks noChangeArrowheads="1"/>
          </p:cNvSpPr>
          <p:nvPr/>
        </p:nvSpPr>
        <p:spPr bwMode="auto">
          <a:xfrm>
            <a:off x="1590261" y="3462132"/>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52233" name="Text Box 8"/>
          <p:cNvSpPr txBox="1">
            <a:spLocks noChangeArrowheads="1"/>
          </p:cNvSpPr>
          <p:nvPr/>
        </p:nvSpPr>
        <p:spPr bwMode="auto">
          <a:xfrm>
            <a:off x="7954536"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s102d08</a:t>
            </a:r>
          </a:p>
        </p:txBody>
      </p:sp>
      <p:sp>
        <p:nvSpPr>
          <p:cNvPr id="52235" name="Rectangle 28"/>
          <p:cNvSpPr>
            <a:spLocks noChangeArrowheads="1"/>
          </p:cNvSpPr>
          <p:nvPr>
            <p:custDataLst>
              <p:tags r:id="rId2"/>
            </p:custDataLst>
          </p:nvPr>
        </p:nvSpPr>
        <p:spPr bwMode="auto">
          <a:xfrm>
            <a:off x="3140544" y="2480369"/>
            <a:ext cx="2430463"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52236" name="Rectangle 30"/>
          <p:cNvSpPr>
            <a:spLocks noChangeArrowheads="1"/>
          </p:cNvSpPr>
          <p:nvPr>
            <p:custDataLst>
              <p:tags r:id="rId3"/>
            </p:custDataLst>
          </p:nvPr>
        </p:nvSpPr>
        <p:spPr bwMode="auto">
          <a:xfrm>
            <a:off x="3149780" y="3060152"/>
            <a:ext cx="2430463"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52237" name="Rectangle 32"/>
          <p:cNvSpPr>
            <a:spLocks noChangeArrowheads="1"/>
          </p:cNvSpPr>
          <p:nvPr>
            <p:custDataLst>
              <p:tags r:id="rId4"/>
            </p:custDataLst>
          </p:nvPr>
        </p:nvSpPr>
        <p:spPr bwMode="auto">
          <a:xfrm>
            <a:off x="3137219" y="3679691"/>
            <a:ext cx="2430462"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52241" name="Rectangle 20"/>
          <p:cNvSpPr>
            <a:spLocks noChangeArrowheads="1"/>
          </p:cNvSpPr>
          <p:nvPr>
            <p:custDataLst>
              <p:tags r:id="rId5"/>
            </p:custDataLst>
          </p:nvPr>
        </p:nvSpPr>
        <p:spPr bwMode="auto">
          <a:xfrm>
            <a:off x="2317210" y="2190271"/>
            <a:ext cx="4970462" cy="30321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52242" name="Rectangle 21"/>
          <p:cNvSpPr>
            <a:spLocks noChangeArrowheads="1"/>
          </p:cNvSpPr>
          <p:nvPr>
            <p:custDataLst>
              <p:tags r:id="rId6"/>
            </p:custDataLst>
          </p:nvPr>
        </p:nvSpPr>
        <p:spPr bwMode="auto">
          <a:xfrm>
            <a:off x="2317210" y="2788344"/>
            <a:ext cx="5130800" cy="30321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52243" name="Rectangle 22"/>
          <p:cNvSpPr>
            <a:spLocks noChangeArrowheads="1"/>
          </p:cNvSpPr>
          <p:nvPr>
            <p:custDataLst>
              <p:tags r:id="rId7"/>
            </p:custDataLst>
          </p:nvPr>
        </p:nvSpPr>
        <p:spPr bwMode="auto">
          <a:xfrm>
            <a:off x="2317210" y="3386418"/>
            <a:ext cx="5291137" cy="30321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22" name="Line Callout 2 21"/>
          <p:cNvSpPr/>
          <p:nvPr/>
        </p:nvSpPr>
        <p:spPr bwMode="auto">
          <a:xfrm>
            <a:off x="3447342" y="4953521"/>
            <a:ext cx="4461174" cy="1718419"/>
          </a:xfrm>
          <a:prstGeom prst="borderCallout2">
            <a:avLst>
              <a:gd name="adj1" fmla="val -2674"/>
              <a:gd name="adj2" fmla="val 49959"/>
              <a:gd name="adj3" fmla="val -1301"/>
              <a:gd name="adj4" fmla="val 50142"/>
              <a:gd name="adj5" fmla="val -56311"/>
              <a:gd name="adj6" fmla="val 42067"/>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The first WHEN clause evaluated as true determines which value the CASE expression returns. Subsequent WHEN clauses are not evaluated.</a:t>
            </a:r>
          </a:p>
        </p:txBody>
      </p:sp>
    </p:spTree>
    <p:custDataLst>
      <p:tags r:id="rId1"/>
    </p:custDataLst>
    <p:extLst>
      <p:ext uri="{BB962C8B-B14F-4D97-AF65-F5344CB8AC3E}">
        <p14:creationId xmlns:p14="http://schemas.microsoft.com/office/powerpoint/2010/main" val="15374718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Calculating Columns Conditionally: CASE</a:t>
            </a:r>
          </a:p>
        </p:txBody>
      </p:sp>
      <p:sp>
        <p:nvSpPr>
          <p:cNvPr id="52227" name="Rectangle 3"/>
          <p:cNvSpPr>
            <a:spLocks noGrp="1" noChangeArrowheads="1"/>
          </p:cNvSpPr>
          <p:nvPr>
            <p:ph idx="1"/>
          </p:nvPr>
        </p:nvSpPr>
        <p:spPr/>
        <p:txBody>
          <a:bodyPr/>
          <a:lstStyle/>
          <a:p>
            <a:pPr marL="0" indent="0">
              <a:spcBef>
                <a:spcPct val="50000"/>
              </a:spcBef>
              <a:buClrTx/>
              <a:buFontTx/>
              <a:buNone/>
            </a:pPr>
            <a:r>
              <a:rPr lang="en-US" dirty="0"/>
              <a:t>CASE Expression: Standard Form</a:t>
            </a:r>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endParaRPr lang="en-US" dirty="0"/>
          </a:p>
        </p:txBody>
      </p:sp>
      <p:sp>
        <p:nvSpPr>
          <p:cNvPr id="52232" name="Rectangle 7"/>
          <p:cNvSpPr>
            <a:spLocks noChangeArrowheads="1"/>
          </p:cNvSpPr>
          <p:nvPr/>
        </p:nvSpPr>
        <p:spPr bwMode="auto">
          <a:xfrm>
            <a:off x="644111" y="1524828"/>
            <a:ext cx="7804150" cy="4093685"/>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95000"/>
              </a:lnSpc>
            </a:pPr>
            <a:r>
              <a:rPr lang="en-US" sz="2100" b="1" dirty="0">
                <a:latin typeface="Courier New" pitchFamily="49" charset="0"/>
              </a:rPr>
              <a:t>select Job_Title, Salary,</a:t>
            </a:r>
          </a:p>
          <a:p>
            <a:pPr>
              <a:lnSpc>
                <a:spcPct val="95000"/>
              </a:lnSpc>
            </a:pPr>
            <a:r>
              <a:rPr lang="en-US" sz="2100" b="1" dirty="0">
                <a:latin typeface="Courier New" pitchFamily="49" charset="0"/>
              </a:rPr>
              <a:t>       case</a:t>
            </a:r>
          </a:p>
          <a:p>
            <a:pPr>
              <a:lnSpc>
                <a:spcPct val="95000"/>
              </a:lnSpc>
            </a:pPr>
            <a:r>
              <a:rPr lang="en-US" sz="2100" b="1" dirty="0">
                <a:latin typeface="Courier New" pitchFamily="49" charset="0"/>
              </a:rPr>
              <a:t>          when scan(Job_Title,-1,' ')='I'</a:t>
            </a:r>
          </a:p>
          <a:p>
            <a:pPr>
              <a:lnSpc>
                <a:spcPct val="95000"/>
              </a:lnSpc>
            </a:pPr>
            <a:r>
              <a:rPr lang="en-US" sz="2100" b="1" dirty="0">
                <a:latin typeface="Courier New" pitchFamily="49" charset="0"/>
              </a:rPr>
              <a:t>               then Salary*.05</a:t>
            </a:r>
          </a:p>
          <a:p>
            <a:pPr>
              <a:lnSpc>
                <a:spcPct val="95000"/>
              </a:lnSpc>
            </a:pPr>
            <a:r>
              <a:rPr lang="en-US" sz="2100" b="1" dirty="0">
                <a:latin typeface="Courier New" pitchFamily="49" charset="0"/>
              </a:rPr>
              <a:t>          when scan(Job_Title,-1,' ')='II'</a:t>
            </a:r>
          </a:p>
          <a:p>
            <a:pPr>
              <a:lnSpc>
                <a:spcPct val="95000"/>
              </a:lnSpc>
            </a:pPr>
            <a:r>
              <a:rPr lang="en-US" sz="2100" b="1" dirty="0">
                <a:latin typeface="Courier New" pitchFamily="49" charset="0"/>
              </a:rPr>
              <a:t>               then Salary*.07</a:t>
            </a:r>
          </a:p>
          <a:p>
            <a:pPr>
              <a:lnSpc>
                <a:spcPct val="95000"/>
              </a:lnSpc>
            </a:pPr>
            <a:r>
              <a:rPr lang="en-US" sz="2100" b="1" dirty="0">
                <a:latin typeface="Courier New" pitchFamily="49" charset="0"/>
              </a:rPr>
              <a:t>          when scan(Job_Title,-1,' ')='III'</a:t>
            </a:r>
          </a:p>
          <a:p>
            <a:pPr>
              <a:lnSpc>
                <a:spcPct val="95000"/>
              </a:lnSpc>
            </a:pPr>
            <a:r>
              <a:rPr lang="en-US" sz="2100" b="1" dirty="0">
                <a:latin typeface="Courier New" pitchFamily="49" charset="0"/>
              </a:rPr>
              <a:t>               then Salary*.10</a:t>
            </a:r>
          </a:p>
          <a:p>
            <a:pPr>
              <a:lnSpc>
                <a:spcPct val="95000"/>
              </a:lnSpc>
            </a:pPr>
            <a:r>
              <a:rPr lang="en-US" sz="2100" b="1" dirty="0">
                <a:latin typeface="Courier New" pitchFamily="49" charset="0"/>
              </a:rPr>
              <a:t>          when scan(Job_Title,-1,' ')='IV'</a:t>
            </a:r>
          </a:p>
          <a:p>
            <a:pPr>
              <a:lnSpc>
                <a:spcPct val="95000"/>
              </a:lnSpc>
            </a:pPr>
            <a:r>
              <a:rPr lang="en-US" sz="2100" b="1" dirty="0">
                <a:latin typeface="Courier New" pitchFamily="49" charset="0"/>
              </a:rPr>
              <a:t>               then Salary*.12</a:t>
            </a:r>
          </a:p>
          <a:p>
            <a:pPr>
              <a:lnSpc>
                <a:spcPct val="95000"/>
              </a:lnSpc>
            </a:pPr>
            <a:r>
              <a:rPr lang="en-US" sz="2100" b="1" dirty="0">
                <a:latin typeface="Courier New" pitchFamily="49" charset="0"/>
              </a:rPr>
              <a:t>          else Salary*.08</a:t>
            </a:r>
          </a:p>
          <a:p>
            <a:pPr>
              <a:lnSpc>
                <a:spcPct val="95000"/>
              </a:lnSpc>
            </a:pPr>
            <a:r>
              <a:rPr lang="en-US" sz="2100" b="1" dirty="0">
                <a:latin typeface="Courier New" pitchFamily="49" charset="0"/>
              </a:rPr>
              <a:t>       end as Bonus</a:t>
            </a:r>
          </a:p>
          <a:p>
            <a:pPr>
              <a:lnSpc>
                <a:spcPct val="95000"/>
              </a:lnSpc>
            </a:pPr>
            <a:r>
              <a:rPr lang="en-US" sz="2100" b="1" dirty="0">
                <a:latin typeface="Courier New" pitchFamily="49" charset="0"/>
              </a:rPr>
              <a:t>   from orion.employee_information;</a:t>
            </a:r>
          </a:p>
        </p:txBody>
      </p:sp>
      <p:sp>
        <p:nvSpPr>
          <p:cNvPr id="52229" name="Text Box 4"/>
          <p:cNvSpPr txBox="1">
            <a:spLocks noChangeArrowheads="1"/>
          </p:cNvSpPr>
          <p:nvPr/>
        </p:nvSpPr>
        <p:spPr bwMode="auto">
          <a:xfrm>
            <a:off x="1590261" y="3462132"/>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52233" name="Text Box 8"/>
          <p:cNvSpPr txBox="1">
            <a:spLocks noChangeArrowheads="1"/>
          </p:cNvSpPr>
          <p:nvPr/>
        </p:nvSpPr>
        <p:spPr bwMode="auto">
          <a:xfrm>
            <a:off x="7954536"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s102d08</a:t>
            </a:r>
          </a:p>
        </p:txBody>
      </p:sp>
      <p:sp>
        <p:nvSpPr>
          <p:cNvPr id="20" name="Line Callout 2 19"/>
          <p:cNvSpPr/>
          <p:nvPr/>
        </p:nvSpPr>
        <p:spPr bwMode="auto">
          <a:xfrm>
            <a:off x="4534737" y="1588018"/>
            <a:ext cx="4461174" cy="2641749"/>
          </a:xfrm>
          <a:prstGeom prst="borderCallout2">
            <a:avLst>
              <a:gd name="adj1" fmla="val 101094"/>
              <a:gd name="adj2" fmla="val 51898"/>
              <a:gd name="adj3" fmla="val 101409"/>
              <a:gd name="adj4" fmla="val 50419"/>
              <a:gd name="adj5" fmla="val 120607"/>
              <a:gd name="adj6" fmla="val 6613"/>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The optional ELSE expression provides an alternate action if none of the WHEN expressions are true. </a:t>
            </a:r>
          </a:p>
          <a:p>
            <a:endParaRPr lang="en-US" sz="2000" b="1" dirty="0">
              <a:solidFill>
                <a:srgbClr val="FFFFFF"/>
              </a:solidFill>
            </a:endParaRPr>
          </a:p>
          <a:p>
            <a:r>
              <a:rPr lang="en-US" sz="2000" b="1" dirty="0">
                <a:solidFill>
                  <a:srgbClr val="FFFFFF"/>
                </a:solidFill>
              </a:rPr>
              <a:t>If no ELSE expression is present and every WHEN condition is false, the CASE expression returns a missing value.</a:t>
            </a:r>
          </a:p>
        </p:txBody>
      </p:sp>
      <p:sp>
        <p:nvSpPr>
          <p:cNvPr id="18" name="Rectangle 35"/>
          <p:cNvSpPr>
            <a:spLocks noChangeArrowheads="1"/>
          </p:cNvSpPr>
          <p:nvPr>
            <p:custDataLst>
              <p:tags r:id="rId2"/>
            </p:custDataLst>
          </p:nvPr>
        </p:nvSpPr>
        <p:spPr bwMode="auto">
          <a:xfrm>
            <a:off x="2329621" y="4604030"/>
            <a:ext cx="2430462"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Tree>
    <p:custDataLst>
      <p:tags r:id="rId1"/>
    </p:custDataLst>
    <p:extLst>
      <p:ext uri="{BB962C8B-B14F-4D97-AF65-F5344CB8AC3E}">
        <p14:creationId xmlns:p14="http://schemas.microsoft.com/office/powerpoint/2010/main" val="33427081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p:txBody>
          <a:bodyPr/>
          <a:lstStyle/>
          <a:p>
            <a:r>
              <a:rPr lang="en-US" dirty="0"/>
              <a:t>Calculating Columns Conditionally: CASE</a:t>
            </a:r>
          </a:p>
        </p:txBody>
      </p:sp>
      <p:sp>
        <p:nvSpPr>
          <p:cNvPr id="51203" name="Rectangle 4"/>
          <p:cNvSpPr>
            <a:spLocks noGrp="1" noChangeArrowheads="1"/>
          </p:cNvSpPr>
          <p:nvPr>
            <p:ph idx="1"/>
          </p:nvPr>
        </p:nvSpPr>
        <p:spPr/>
        <p:txBody>
          <a:bodyPr/>
          <a:lstStyle/>
          <a:p>
            <a:pPr marL="0" indent="0">
              <a:spcBef>
                <a:spcPct val="50000"/>
              </a:spcBef>
              <a:buClrTx/>
              <a:buFontTx/>
              <a:buNone/>
            </a:pPr>
            <a:r>
              <a:rPr lang="en-US" dirty="0"/>
              <a:t>CASE Expression: Shortcut (Case-Operand) Form</a:t>
            </a:r>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r>
              <a:rPr lang="en-US" b="1" dirty="0">
                <a:sym typeface="Wingdings"/>
              </a:rPr>
              <a:t></a:t>
            </a:r>
            <a:r>
              <a:rPr lang="en-US" dirty="0">
                <a:sym typeface="Wingdings"/>
              </a:rPr>
              <a:t>   With this form of the CASE syntax, you c</a:t>
            </a:r>
            <a:r>
              <a:rPr lang="en-US" dirty="0"/>
              <a:t>an use only </a:t>
            </a:r>
            <a:br>
              <a:rPr lang="en-US" dirty="0"/>
            </a:br>
            <a:r>
              <a:rPr lang="en-US" dirty="0"/>
              <a:t>       an equality test for validity.</a:t>
            </a:r>
          </a:p>
        </p:txBody>
      </p:sp>
      <p:sp>
        <p:nvSpPr>
          <p:cNvPr id="51205" name="Text Box 2"/>
          <p:cNvSpPr txBox="1">
            <a:spLocks noChangeArrowheads="1"/>
          </p:cNvSpPr>
          <p:nvPr/>
        </p:nvSpPr>
        <p:spPr bwMode="auto">
          <a:xfrm>
            <a:off x="643596" y="1609302"/>
            <a:ext cx="7772400" cy="2810256"/>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sz="2300" b="1" dirty="0">
                <a:latin typeface="Courier New" pitchFamily="49" charset="0"/>
              </a:rPr>
              <a:t>select Job_Title, Salary,</a:t>
            </a:r>
          </a:p>
          <a:p>
            <a:pPr>
              <a:lnSpc>
                <a:spcPct val="85000"/>
              </a:lnSpc>
            </a:pPr>
            <a:r>
              <a:rPr lang="en-US" sz="2300" b="1" dirty="0">
                <a:latin typeface="Courier New" pitchFamily="49" charset="0"/>
              </a:rPr>
              <a:t>       case scan(Job_Title,-1,' ')</a:t>
            </a:r>
          </a:p>
          <a:p>
            <a:pPr>
              <a:lnSpc>
                <a:spcPct val="85000"/>
              </a:lnSpc>
            </a:pPr>
            <a:r>
              <a:rPr lang="en-US" sz="2300" b="1" dirty="0">
                <a:latin typeface="Courier New" pitchFamily="49" charset="0"/>
              </a:rPr>
              <a:t>          when 'I' then Salary*.05</a:t>
            </a:r>
          </a:p>
          <a:p>
            <a:pPr>
              <a:lnSpc>
                <a:spcPct val="85000"/>
              </a:lnSpc>
            </a:pPr>
            <a:r>
              <a:rPr lang="en-US" sz="2300" b="1" dirty="0">
                <a:latin typeface="Courier New" pitchFamily="49" charset="0"/>
              </a:rPr>
              <a:t>          when 'II' then Salary*.07</a:t>
            </a:r>
          </a:p>
          <a:p>
            <a:pPr>
              <a:lnSpc>
                <a:spcPct val="85000"/>
              </a:lnSpc>
            </a:pPr>
            <a:r>
              <a:rPr lang="en-US" sz="2300" b="1" dirty="0">
                <a:latin typeface="Courier New" pitchFamily="49" charset="0"/>
              </a:rPr>
              <a:t>          when 'III' then Salary*.10</a:t>
            </a:r>
          </a:p>
          <a:p>
            <a:pPr>
              <a:lnSpc>
                <a:spcPct val="85000"/>
              </a:lnSpc>
            </a:pPr>
            <a:r>
              <a:rPr lang="en-US" sz="2300" b="1" dirty="0">
                <a:latin typeface="Courier New" pitchFamily="49" charset="0"/>
              </a:rPr>
              <a:t>          when 'IV' then Salary*.12</a:t>
            </a:r>
          </a:p>
          <a:p>
            <a:pPr>
              <a:lnSpc>
                <a:spcPct val="85000"/>
              </a:lnSpc>
            </a:pPr>
            <a:r>
              <a:rPr lang="en-US" sz="2300" b="1" dirty="0">
                <a:latin typeface="Courier New" pitchFamily="49" charset="0"/>
              </a:rPr>
              <a:t>          else Salary*.08</a:t>
            </a:r>
          </a:p>
          <a:p>
            <a:pPr>
              <a:lnSpc>
                <a:spcPct val="85000"/>
              </a:lnSpc>
            </a:pPr>
            <a:r>
              <a:rPr lang="en-US" sz="2300" b="1" dirty="0">
                <a:latin typeface="Courier New" pitchFamily="49" charset="0"/>
              </a:rPr>
              <a:t>       end as Bonus</a:t>
            </a:r>
          </a:p>
          <a:p>
            <a:pPr>
              <a:lnSpc>
                <a:spcPct val="85000"/>
              </a:lnSpc>
            </a:pPr>
            <a:r>
              <a:rPr lang="en-US" sz="2300" b="1" dirty="0">
                <a:latin typeface="Courier New" pitchFamily="49" charset="0"/>
              </a:rPr>
              <a:t>   from orion.employee_information;</a:t>
            </a:r>
          </a:p>
        </p:txBody>
      </p:sp>
      <p:sp>
        <p:nvSpPr>
          <p:cNvPr id="51206" name="Text Box 5"/>
          <p:cNvSpPr txBox="1">
            <a:spLocks noChangeArrowheads="1"/>
          </p:cNvSpPr>
          <p:nvPr/>
        </p:nvSpPr>
        <p:spPr bwMode="auto">
          <a:xfrm>
            <a:off x="7948588"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s102d08</a:t>
            </a:r>
          </a:p>
        </p:txBody>
      </p:sp>
      <p:sp>
        <p:nvSpPr>
          <p:cNvPr id="51207" name="Rectangle 13"/>
          <p:cNvSpPr>
            <a:spLocks noChangeArrowheads="1"/>
          </p:cNvSpPr>
          <p:nvPr>
            <p:custDataLst>
              <p:tags r:id="rId2"/>
            </p:custDataLst>
          </p:nvPr>
        </p:nvSpPr>
        <p:spPr bwMode="auto">
          <a:xfrm>
            <a:off x="1946954" y="1957245"/>
            <a:ext cx="4714875" cy="2984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51208" name="Rectangle 14"/>
          <p:cNvSpPr>
            <a:spLocks noChangeArrowheads="1"/>
          </p:cNvSpPr>
          <p:nvPr>
            <p:custDataLst>
              <p:tags r:id="rId3"/>
            </p:custDataLst>
          </p:nvPr>
        </p:nvSpPr>
        <p:spPr bwMode="auto">
          <a:xfrm>
            <a:off x="2479344" y="2245756"/>
            <a:ext cx="4191000" cy="2984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51209" name="Rectangle 15"/>
          <p:cNvSpPr>
            <a:spLocks noChangeArrowheads="1"/>
          </p:cNvSpPr>
          <p:nvPr>
            <p:custDataLst>
              <p:tags r:id="rId4"/>
            </p:custDataLst>
          </p:nvPr>
        </p:nvSpPr>
        <p:spPr bwMode="auto">
          <a:xfrm>
            <a:off x="2479344" y="2534267"/>
            <a:ext cx="4365625" cy="2968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51210" name="Rectangle 16"/>
          <p:cNvSpPr>
            <a:spLocks noChangeArrowheads="1"/>
          </p:cNvSpPr>
          <p:nvPr>
            <p:custDataLst>
              <p:tags r:id="rId5"/>
            </p:custDataLst>
          </p:nvPr>
        </p:nvSpPr>
        <p:spPr bwMode="auto">
          <a:xfrm>
            <a:off x="2479344" y="2831129"/>
            <a:ext cx="4540250" cy="2984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51211" name="Rectangle 17"/>
          <p:cNvSpPr>
            <a:spLocks noChangeArrowheads="1"/>
          </p:cNvSpPr>
          <p:nvPr>
            <p:custDataLst>
              <p:tags r:id="rId6"/>
            </p:custDataLst>
          </p:nvPr>
        </p:nvSpPr>
        <p:spPr bwMode="auto">
          <a:xfrm>
            <a:off x="2479344" y="3129579"/>
            <a:ext cx="4365625" cy="2984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51212" name="Rectangle 18"/>
          <p:cNvSpPr>
            <a:spLocks noChangeArrowheads="1"/>
          </p:cNvSpPr>
          <p:nvPr>
            <p:custDataLst>
              <p:tags r:id="rId7"/>
            </p:custDataLst>
          </p:nvPr>
        </p:nvSpPr>
        <p:spPr bwMode="auto">
          <a:xfrm>
            <a:off x="2479344" y="3428029"/>
            <a:ext cx="2619375" cy="2968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51213" name="Rectangle 19"/>
          <p:cNvSpPr>
            <a:spLocks noChangeArrowheads="1"/>
          </p:cNvSpPr>
          <p:nvPr>
            <p:custDataLst>
              <p:tags r:id="rId8"/>
            </p:custDataLst>
          </p:nvPr>
        </p:nvSpPr>
        <p:spPr bwMode="auto">
          <a:xfrm>
            <a:off x="1964705" y="3724892"/>
            <a:ext cx="2095500" cy="2984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2" name="Line Callout 2 1"/>
          <p:cNvSpPr/>
          <p:nvPr/>
        </p:nvSpPr>
        <p:spPr bwMode="auto">
          <a:xfrm>
            <a:off x="7019594" y="1473377"/>
            <a:ext cx="1190128" cy="795089"/>
          </a:xfrm>
          <a:prstGeom prst="borderCallout2">
            <a:avLst>
              <a:gd name="adj1" fmla="val 36251"/>
              <a:gd name="adj2" fmla="val 835"/>
              <a:gd name="adj3" fmla="val 36251"/>
              <a:gd name="adj4" fmla="val -15850"/>
              <a:gd name="adj5" fmla="val 61840"/>
              <a:gd name="adj6" fmla="val -133974"/>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Case operand</a:t>
            </a: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r>
              <a:rPr lang="en-US" dirty="0"/>
              <a:t>Viewing the Output</a:t>
            </a:r>
          </a:p>
        </p:txBody>
      </p:sp>
      <p:sp>
        <p:nvSpPr>
          <p:cNvPr id="53251" name="Rectangle 3"/>
          <p:cNvSpPr>
            <a:spLocks noGrp="1" noChangeArrowheads="1"/>
          </p:cNvSpPr>
          <p:nvPr>
            <p:ph idx="1"/>
          </p:nvPr>
        </p:nvSpPr>
        <p:spPr>
          <a:xfrm>
            <a:off x="685800" y="1066800"/>
            <a:ext cx="7848600" cy="4267200"/>
          </a:xfrm>
        </p:spPr>
        <p:txBody>
          <a:bodyPr/>
          <a:lstStyle/>
          <a:p>
            <a:pPr marL="0" indent="0"/>
            <a:r>
              <a:rPr lang="en-US" dirty="0"/>
              <a:t>Partial PROC SQL Output</a:t>
            </a:r>
          </a:p>
        </p:txBody>
      </p:sp>
      <p:grpSp>
        <p:nvGrpSpPr>
          <p:cNvPr id="2" name="Group 1"/>
          <p:cNvGrpSpPr/>
          <p:nvPr/>
        </p:nvGrpSpPr>
        <p:grpSpPr>
          <a:xfrm>
            <a:off x="696913" y="1480638"/>
            <a:ext cx="7761287" cy="4533900"/>
            <a:chOff x="696913" y="1528763"/>
            <a:chExt cx="7761287" cy="4533900"/>
          </a:xfrm>
        </p:grpSpPr>
        <p:sp>
          <p:nvSpPr>
            <p:cNvPr id="53253" name="Rectangle 13"/>
            <p:cNvSpPr>
              <a:spLocks noChangeArrowheads="1"/>
            </p:cNvSpPr>
            <p:nvPr/>
          </p:nvSpPr>
          <p:spPr bwMode="auto">
            <a:xfrm>
              <a:off x="696913" y="1528763"/>
              <a:ext cx="7761287" cy="4533900"/>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lvl="1" algn="ctr"/>
              <a:r>
                <a:rPr lang="en-US" sz="1800" b="1" dirty="0">
                  <a:solidFill>
                    <a:srgbClr val="000000"/>
                  </a:solidFill>
                  <a:latin typeface="SAS Monospace" pitchFamily="49" charset="0"/>
                </a:rPr>
                <a:t>The SAS System</a:t>
              </a:r>
            </a:p>
            <a:p>
              <a:pPr lvl="1"/>
              <a:endParaRPr lang="en-US" sz="1800" b="1" dirty="0">
                <a:solidFill>
                  <a:srgbClr val="000000"/>
                </a:solidFill>
                <a:latin typeface="SAS Monospace" pitchFamily="49" charset="0"/>
              </a:endParaRPr>
            </a:p>
            <a:p>
              <a:pPr lvl="1"/>
              <a:r>
                <a:rPr lang="en-US" sz="1800" b="1" dirty="0">
                  <a:solidFill>
                    <a:srgbClr val="000000"/>
                  </a:solidFill>
                  <a:latin typeface="SAS Monospace" pitchFamily="49" charset="0"/>
                </a:rPr>
                <a:t>                               Employee</a:t>
              </a:r>
              <a:br>
                <a:rPr lang="en-US" sz="1800" b="1" dirty="0">
                  <a:solidFill>
                    <a:srgbClr val="000000"/>
                  </a:solidFill>
                  <a:latin typeface="SAS Monospace" pitchFamily="49" charset="0"/>
                </a:rPr>
              </a:br>
              <a:r>
                <a:rPr lang="en-US" sz="1800" b="1" dirty="0">
                  <a:solidFill>
                    <a:srgbClr val="000000"/>
                  </a:solidFill>
                  <a:latin typeface="SAS Monospace" pitchFamily="49" charset="0"/>
                </a:rPr>
                <a:t>                                 Annual</a:t>
              </a:r>
            </a:p>
            <a:p>
              <a:pPr lvl="1"/>
              <a:r>
                <a:rPr lang="en-US" sz="1800" b="1" dirty="0">
                  <a:solidFill>
                    <a:srgbClr val="000000"/>
                  </a:solidFill>
                  <a:latin typeface="SAS Monospace" pitchFamily="49" charset="0"/>
                </a:rPr>
                <a:t>Employee Job Title               Salary     Bonus</a:t>
              </a:r>
            </a:p>
            <a:p>
              <a:pPr lvl="1"/>
              <a:endParaRPr lang="en-US" sz="1800" b="1" dirty="0">
                <a:solidFill>
                  <a:srgbClr val="000000"/>
                </a:solidFill>
                <a:latin typeface="SAS Monospace" pitchFamily="49" charset="0"/>
              </a:endParaRPr>
            </a:p>
            <a:p>
              <a:pPr lvl="1"/>
              <a:r>
                <a:rPr lang="en-US" sz="1800" b="1" dirty="0">
                  <a:solidFill>
                    <a:srgbClr val="000000"/>
                  </a:solidFill>
                  <a:latin typeface="SAS Monospace" pitchFamily="49" charset="0"/>
                </a:rPr>
                <a:t>ƒƒƒƒƒƒƒƒƒƒƒƒƒƒƒƒƒƒƒƒƒƒƒƒƒƒƒƒƒƒƒƒƒƒƒƒƒƒƒƒƒƒƒƒƒƒƒƒƒ</a:t>
              </a:r>
            </a:p>
            <a:p>
              <a:pPr lvl="1"/>
              <a:r>
                <a:rPr lang="en-US" sz="1800" b="1" dirty="0">
                  <a:solidFill>
                    <a:srgbClr val="000000"/>
                  </a:solidFill>
                  <a:latin typeface="SAS Monospace" pitchFamily="49" charset="0"/>
                </a:rPr>
                <a:t>Director                       $163,040   13043.2</a:t>
              </a:r>
              <a:br>
                <a:rPr lang="en-US" sz="1800" b="1" dirty="0">
                  <a:solidFill>
                    <a:srgbClr val="000000"/>
                  </a:solidFill>
                  <a:latin typeface="SAS Monospace" pitchFamily="49" charset="0"/>
                </a:rPr>
              </a:br>
              <a:r>
                <a:rPr lang="en-US" sz="1800" b="1" dirty="0">
                  <a:solidFill>
                    <a:srgbClr val="000000"/>
                  </a:solidFill>
                  <a:latin typeface="SAS Monospace" pitchFamily="49" charset="0"/>
                </a:rPr>
                <a:t>Sales Manager                  $108,255    8660.4</a:t>
              </a:r>
              <a:br>
                <a:rPr lang="en-US" sz="1800" b="1" dirty="0">
                  <a:solidFill>
                    <a:srgbClr val="000000"/>
                  </a:solidFill>
                  <a:latin typeface="SAS Monospace" pitchFamily="49" charset="0"/>
                </a:rPr>
              </a:br>
              <a:r>
                <a:rPr lang="en-US" sz="1800" b="1" dirty="0">
                  <a:solidFill>
                    <a:srgbClr val="000000"/>
                  </a:solidFill>
                  <a:latin typeface="SAS Monospace" pitchFamily="49" charset="0"/>
                </a:rPr>
                <a:t>Sales Manager                   $87,975      7038</a:t>
              </a:r>
              <a:br>
                <a:rPr lang="en-US" sz="1800" b="1" dirty="0">
                  <a:solidFill>
                    <a:srgbClr val="000000"/>
                  </a:solidFill>
                  <a:latin typeface="SAS Monospace" pitchFamily="49" charset="0"/>
                </a:rPr>
              </a:br>
              <a:r>
                <a:rPr lang="en-US" sz="1800" b="1" dirty="0">
                  <a:solidFill>
                    <a:srgbClr val="000000"/>
                  </a:solidFill>
                  <a:latin typeface="SAS Monospace" pitchFamily="49" charset="0"/>
                </a:rPr>
                <a:t>Administration Manager          $46,230    3698.4</a:t>
              </a:r>
              <a:br>
                <a:rPr lang="en-US" sz="1800" b="1" dirty="0">
                  <a:solidFill>
                    <a:srgbClr val="000000"/>
                  </a:solidFill>
                  <a:latin typeface="SAS Monospace" pitchFamily="49" charset="0"/>
                </a:rPr>
              </a:br>
              <a:r>
                <a:rPr lang="en-US" sz="1800" b="1" dirty="0">
                  <a:solidFill>
                    <a:srgbClr val="000000"/>
                  </a:solidFill>
                  <a:latin typeface="SAS Monospace" pitchFamily="49" charset="0"/>
                </a:rPr>
                <a:t>Secretary I                     $27,110    1355.5</a:t>
              </a:r>
              <a:br>
                <a:rPr lang="en-US" sz="1800" b="1" dirty="0">
                  <a:solidFill>
                    <a:srgbClr val="000000"/>
                  </a:solidFill>
                  <a:latin typeface="SAS Monospace" pitchFamily="49" charset="0"/>
                </a:rPr>
              </a:br>
              <a:r>
                <a:rPr lang="en-US" sz="1800" b="1" dirty="0">
                  <a:solidFill>
                    <a:srgbClr val="000000"/>
                  </a:solidFill>
                  <a:latin typeface="SAS Monospace" pitchFamily="49" charset="0"/>
                </a:rPr>
                <a:t>Office Assistant II             $26,960    1887.2</a:t>
              </a:r>
              <a:br>
                <a:rPr lang="en-US" sz="1800" b="1" dirty="0">
                  <a:solidFill>
                    <a:srgbClr val="000000"/>
                  </a:solidFill>
                  <a:latin typeface="SAS Monospace" pitchFamily="49" charset="0"/>
                </a:rPr>
              </a:br>
              <a:r>
                <a:rPr lang="en-US" sz="1800" b="1" dirty="0">
                  <a:solidFill>
                    <a:srgbClr val="000000"/>
                  </a:solidFill>
                  <a:latin typeface="SAS Monospace" pitchFamily="49" charset="0"/>
                </a:rPr>
                <a:t>Office Assistant III            $30,475    3047.5</a:t>
              </a:r>
              <a:br>
                <a:rPr lang="en-US" sz="1800" b="1" dirty="0">
                  <a:solidFill>
                    <a:srgbClr val="000000"/>
                  </a:solidFill>
                  <a:latin typeface="SAS Monospace" pitchFamily="49" charset="0"/>
                </a:rPr>
              </a:br>
              <a:r>
                <a:rPr lang="en-US" sz="1800" b="1" dirty="0">
                  <a:solidFill>
                    <a:srgbClr val="000000"/>
                  </a:solidFill>
                  <a:latin typeface="SAS Monospace" pitchFamily="49" charset="0"/>
                </a:rPr>
                <a:t>Warehouse Assistant II          $27,660    1936.2</a:t>
              </a:r>
              <a:br>
                <a:rPr lang="en-US" sz="1800" b="1" dirty="0">
                  <a:solidFill>
                    <a:srgbClr val="000000"/>
                  </a:solidFill>
                  <a:latin typeface="SAS Monospace" pitchFamily="49" charset="0"/>
                </a:rPr>
              </a:br>
              <a:r>
                <a:rPr lang="en-US" sz="1800" b="1" dirty="0">
                  <a:solidFill>
                    <a:srgbClr val="000000"/>
                  </a:solidFill>
                  <a:latin typeface="SAS Monospace" pitchFamily="49" charset="0"/>
                </a:rPr>
                <a:t>Warehouse Assistant I           $26,495   1324.75</a:t>
              </a:r>
              <a:endParaRPr lang="en-US" sz="1800" b="1" dirty="0">
                <a:solidFill>
                  <a:srgbClr val="000000"/>
                </a:solidFill>
                <a:latin typeface="SAS Monospace"/>
              </a:endParaRPr>
            </a:p>
          </p:txBody>
        </p:sp>
        <p:sp>
          <p:nvSpPr>
            <p:cNvPr id="53254" name="AutoShape 5"/>
            <p:cNvSpPr>
              <a:spLocks noChangeArrowheads="1"/>
            </p:cNvSpPr>
            <p:nvPr/>
          </p:nvSpPr>
          <p:spPr bwMode="auto">
            <a:xfrm>
              <a:off x="6805613" y="2590800"/>
              <a:ext cx="1403350" cy="3411538"/>
            </a:xfrm>
            <a:prstGeom prst="roundRect">
              <a:avLst>
                <a:gd name="adj" fmla="val 16667"/>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8" y="1819765"/>
            <a:ext cx="8601060" cy="4499561"/>
          </a:xfrm>
          <a:prstGeom prst="rect">
            <a:avLst/>
          </a:prstGeom>
          <a:noFill/>
          <a:extLst>
            <a:ext uri="{909E8E84-426E-40DD-AFC4-6F175D3DCCD1}">
              <a14:hiddenFill xmlns:a14="http://schemas.microsoft.com/office/drawing/2010/main">
                <a:solidFill>
                  <a:srgbClr val="FFFFFF"/>
                </a:solidFill>
              </a14:hiddenFill>
            </a:ext>
          </a:extLst>
        </p:spPr>
      </p:pic>
      <p:sp>
        <p:nvSpPr>
          <p:cNvPr id="54274" name="Rectangle 2"/>
          <p:cNvSpPr>
            <a:spLocks noGrp="1" noChangeArrowheads="1"/>
          </p:cNvSpPr>
          <p:nvPr>
            <p:ph type="title"/>
          </p:nvPr>
        </p:nvSpPr>
        <p:spPr/>
        <p:txBody>
          <a:bodyPr/>
          <a:lstStyle/>
          <a:p>
            <a:r>
              <a:rPr lang="en-US" dirty="0"/>
              <a:t>Business Scenario</a:t>
            </a:r>
          </a:p>
        </p:txBody>
      </p:sp>
      <p:sp>
        <p:nvSpPr>
          <p:cNvPr id="54275" name="Rectangle 3"/>
          <p:cNvSpPr>
            <a:spLocks noGrp="1" noChangeArrowheads="1"/>
          </p:cNvSpPr>
          <p:nvPr>
            <p:ph idx="1"/>
          </p:nvPr>
        </p:nvSpPr>
        <p:spPr>
          <a:xfrm>
            <a:off x="685800" y="1071563"/>
            <a:ext cx="7848600" cy="1584325"/>
          </a:xfrm>
        </p:spPr>
        <p:txBody>
          <a:bodyPr/>
          <a:lstStyle/>
          <a:p>
            <a:pPr marL="0" indent="0"/>
            <a:r>
              <a:rPr lang="en-US" dirty="0"/>
              <a:t>Management needs a report that includes the employee identifier, gender, and age for an upcoming audit.</a:t>
            </a:r>
          </a:p>
          <a:p>
            <a:pPr marL="0" indent="0"/>
            <a:endParaRPr lang="en-US" dirty="0"/>
          </a:p>
          <a:p>
            <a:pPr marL="0" indent="0"/>
            <a:r>
              <a:rPr lang="en-US" dirty="0"/>
              <a:t>Here is a sketch of the desired report:</a:t>
            </a:r>
          </a:p>
        </p:txBody>
      </p:sp>
      <p:sp>
        <p:nvSpPr>
          <p:cNvPr id="54277" name="Rectangle 4"/>
          <p:cNvSpPr>
            <a:spLocks noChangeArrowheads="1"/>
          </p:cNvSpPr>
          <p:nvPr/>
        </p:nvSpPr>
        <p:spPr bwMode="auto">
          <a:xfrm>
            <a:off x="1185863" y="2827679"/>
            <a:ext cx="6877050" cy="1235075"/>
          </a:xfrm>
          <a:prstGeom prst="rect">
            <a:avLst/>
          </a:prstGeom>
          <a:solidFill>
            <a:srgbClr val="FFFFFF"/>
          </a:solidFill>
          <a:ln w="38100">
            <a:solidFill>
              <a:schemeClr val="tx1"/>
            </a:solidFill>
            <a:miter lim="800000"/>
            <a:headEnd type="none" w="med" len="lg"/>
            <a:tailEnd type="none" w="med" len="lg"/>
          </a:ln>
        </p:spPr>
        <p:txBody>
          <a:bodyPr lIns="88900" tIns="50800" rIns="88900" bIns="50800">
            <a:spAutoFit/>
          </a:bodyPr>
          <a:lstStyle/>
          <a:p>
            <a:r>
              <a:rPr lang="en-US" dirty="0">
                <a:solidFill>
                  <a:srgbClr val="000000"/>
                </a:solidFill>
                <a:latin typeface="Comic Sans MS" pitchFamily="66" charset="0"/>
              </a:rPr>
              <a:t>Employee_ID    Employee_Gender	Age</a:t>
            </a:r>
          </a:p>
          <a:p>
            <a:r>
              <a:rPr lang="en-US" dirty="0">
                <a:solidFill>
                  <a:srgbClr val="000000"/>
                </a:solidFill>
                <a:latin typeface="Comic Sans MS" pitchFamily="66" charset="0"/>
              </a:rPr>
              <a:t>          120101    M			             32</a:t>
            </a:r>
          </a:p>
          <a:p>
            <a:r>
              <a:rPr lang="en-US" dirty="0">
                <a:solidFill>
                  <a:srgbClr val="000000"/>
                </a:solidFill>
                <a:latin typeface="Comic Sans MS" pitchFamily="66" charset="0"/>
              </a:rPr>
              <a:t>          120102   M			             39</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78" y="2172832"/>
            <a:ext cx="8601060" cy="4499561"/>
          </a:xfrm>
          <a:prstGeom prst="rect">
            <a:avLst/>
          </a:prstGeom>
          <a:noFill/>
          <a:extLst>
            <a:ext uri="{909E8E84-426E-40DD-AFC4-6F175D3DCCD1}">
              <a14:hiddenFill xmlns:a14="http://schemas.microsoft.com/office/drawing/2010/main">
                <a:solidFill>
                  <a:srgbClr val="FFFFFF"/>
                </a:solidFill>
              </a14:hiddenFill>
            </a:ext>
          </a:extLst>
        </p:spPr>
      </p:pic>
      <p:sp>
        <p:nvSpPr>
          <p:cNvPr id="54274" name="Rectangle 2"/>
          <p:cNvSpPr>
            <a:spLocks noGrp="1" noChangeArrowheads="1"/>
          </p:cNvSpPr>
          <p:nvPr>
            <p:ph type="title"/>
          </p:nvPr>
        </p:nvSpPr>
        <p:spPr/>
        <p:txBody>
          <a:bodyPr/>
          <a:lstStyle/>
          <a:p>
            <a:r>
              <a:rPr lang="en-US" dirty="0"/>
              <a:t>Business Data</a:t>
            </a:r>
          </a:p>
        </p:txBody>
      </p:sp>
      <p:sp>
        <p:nvSpPr>
          <p:cNvPr id="54275" name="Rectangle 3"/>
          <p:cNvSpPr>
            <a:spLocks noGrp="1" noChangeArrowheads="1"/>
          </p:cNvSpPr>
          <p:nvPr>
            <p:ph idx="1"/>
          </p:nvPr>
        </p:nvSpPr>
        <p:spPr>
          <a:xfrm>
            <a:off x="685800" y="1071563"/>
            <a:ext cx="8382000" cy="1584325"/>
          </a:xfrm>
        </p:spPr>
        <p:txBody>
          <a:bodyPr/>
          <a:lstStyle/>
          <a:p>
            <a:pPr marL="0" indent="0"/>
            <a:r>
              <a:rPr lang="en-US" dirty="0"/>
              <a:t>Employee data is stored in the </a:t>
            </a:r>
            <a:r>
              <a:rPr lang="en-US" b="1" dirty="0"/>
              <a:t>orion.employee_information </a:t>
            </a:r>
            <a:r>
              <a:rPr lang="en-US" dirty="0"/>
              <a:t> table. An employee’s age can be calculated based on his </a:t>
            </a:r>
            <a:br>
              <a:rPr lang="en-US" dirty="0"/>
            </a:br>
            <a:r>
              <a:rPr lang="en-US" dirty="0"/>
              <a:t>or her birthdate.  </a:t>
            </a:r>
          </a:p>
        </p:txBody>
      </p:sp>
      <p:sp>
        <p:nvSpPr>
          <p:cNvPr id="54277" name="Rectangle 4"/>
          <p:cNvSpPr>
            <a:spLocks noChangeArrowheads="1"/>
          </p:cNvSpPr>
          <p:nvPr/>
        </p:nvSpPr>
        <p:spPr bwMode="auto">
          <a:xfrm>
            <a:off x="1964455" y="5145365"/>
            <a:ext cx="6877050" cy="1235075"/>
          </a:xfrm>
          <a:prstGeom prst="rect">
            <a:avLst/>
          </a:prstGeom>
          <a:solidFill>
            <a:srgbClr val="FFFFFF"/>
          </a:solidFill>
          <a:ln w="38100">
            <a:solidFill>
              <a:schemeClr val="tx1"/>
            </a:solidFill>
            <a:miter lim="800000"/>
            <a:headEnd type="none" w="med" len="lg"/>
            <a:tailEnd type="none" w="med" len="lg"/>
          </a:ln>
        </p:spPr>
        <p:txBody>
          <a:bodyPr lIns="88900" tIns="50800" rIns="88900" bIns="50800">
            <a:spAutoFit/>
          </a:bodyPr>
          <a:lstStyle/>
          <a:p>
            <a:r>
              <a:rPr lang="en-US" dirty="0">
                <a:solidFill>
                  <a:srgbClr val="000000"/>
                </a:solidFill>
                <a:latin typeface="Comic Sans MS" pitchFamily="66" charset="0"/>
              </a:rPr>
              <a:t>Employee_ID    Employee_Gender	Age</a:t>
            </a:r>
          </a:p>
          <a:p>
            <a:r>
              <a:rPr lang="en-US" dirty="0">
                <a:solidFill>
                  <a:srgbClr val="000000"/>
                </a:solidFill>
                <a:latin typeface="Comic Sans MS" pitchFamily="66" charset="0"/>
              </a:rPr>
              <a:t>          120101    M			             32</a:t>
            </a:r>
          </a:p>
          <a:p>
            <a:r>
              <a:rPr lang="en-US" dirty="0">
                <a:solidFill>
                  <a:srgbClr val="000000"/>
                </a:solidFill>
                <a:latin typeface="Comic Sans MS" pitchFamily="66" charset="0"/>
              </a:rPr>
              <a:t>          120102   M			             39</a:t>
            </a:r>
          </a:p>
        </p:txBody>
      </p:sp>
      <p:grpSp>
        <p:nvGrpSpPr>
          <p:cNvPr id="6" name="Group 5"/>
          <p:cNvGrpSpPr/>
          <p:nvPr/>
        </p:nvGrpSpPr>
        <p:grpSpPr>
          <a:xfrm>
            <a:off x="579136" y="2308776"/>
            <a:ext cx="4682335" cy="1703256"/>
            <a:chOff x="513820" y="2734271"/>
            <a:chExt cx="4682335" cy="1703256"/>
          </a:xfrm>
        </p:grpSpPr>
        <p:pic>
          <p:nvPicPr>
            <p:cNvPr id="8" name="Picture 5" descr="\\sashq\root\dept\PSD\GRAPHICS\Illustrations\Programming\procste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5596" y="3458897"/>
              <a:ext cx="1266825" cy="876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sashq\root\dept\PSD\GRAPHICS\Illustrations\Arrows\arrow_bl_lef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2706180" y="3642189"/>
              <a:ext cx="4286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ashq\root\dept\PSD\GRAPHICS\Illustrations\Data\dataset_STAND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582" y="3084977"/>
              <a:ext cx="1390650" cy="13525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13820" y="2734271"/>
              <a:ext cx="3772186" cy="400110"/>
            </a:xfrm>
            <a:prstGeom prst="rect">
              <a:avLst/>
            </a:prstGeom>
          </p:spPr>
          <p:txBody>
            <a:bodyPr wrap="none">
              <a:spAutoFit/>
            </a:bodyPr>
            <a:lstStyle/>
            <a:p>
              <a:r>
                <a:rPr lang="en-US" sz="2000" b="1" dirty="0"/>
                <a:t>orion.employee_information</a:t>
              </a:r>
              <a:endParaRPr lang="en-US" sz="2000" dirty="0"/>
            </a:p>
          </p:txBody>
        </p:sp>
        <p:sp>
          <p:nvSpPr>
            <p:cNvPr id="12" name="TextBox 11"/>
            <p:cNvSpPr txBox="1"/>
            <p:nvPr/>
          </p:nvSpPr>
          <p:spPr>
            <a:xfrm>
              <a:off x="3685805" y="3175556"/>
              <a:ext cx="1510350" cy="400110"/>
            </a:xfrm>
            <a:prstGeom prst="rect">
              <a:avLst/>
            </a:prstGeom>
            <a:noFill/>
          </p:spPr>
          <p:txBody>
            <a:bodyPr wrap="none" rtlCol="0">
              <a:spAutoFit/>
            </a:bodyPr>
            <a:lstStyle/>
            <a:p>
              <a:r>
                <a:rPr lang="en-US" sz="2000" dirty="0"/>
                <a:t>PROC SQL</a:t>
              </a:r>
            </a:p>
          </p:txBody>
        </p:sp>
      </p:grpSp>
      <p:pic>
        <p:nvPicPr>
          <p:cNvPr id="2050" name="Picture 2" descr="\\sashq\root\dept\PSD\GRAPHICS\Illustrations\Fun\birthday-cak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2565" y="2295982"/>
            <a:ext cx="1687969" cy="18414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53390" y="3984873"/>
            <a:ext cx="2436886" cy="1015663"/>
          </a:xfrm>
          <a:prstGeom prst="rect">
            <a:avLst/>
          </a:prstGeom>
          <a:noFill/>
        </p:spPr>
        <p:txBody>
          <a:bodyPr wrap="none" rtlCol="0">
            <a:spAutoFit/>
          </a:bodyPr>
          <a:lstStyle/>
          <a:p>
            <a:r>
              <a:rPr lang="en-US" sz="2000" b="1" dirty="0"/>
              <a:t>Employee_ID</a:t>
            </a:r>
          </a:p>
          <a:p>
            <a:r>
              <a:rPr lang="en-US" sz="2000" b="1" dirty="0"/>
              <a:t>Employee_Gender</a:t>
            </a:r>
          </a:p>
          <a:p>
            <a:r>
              <a:rPr lang="en-US" sz="2000" b="1" dirty="0"/>
              <a:t>Birth_Date</a:t>
            </a:r>
          </a:p>
        </p:txBody>
      </p:sp>
      <p:pic>
        <p:nvPicPr>
          <p:cNvPr id="3" name="Picture 2" descr="\\sashq\root\dept\PSD\GRAPHICS\Illustrations\Arrows\arrow_swoop_r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414782">
            <a:off x="5262433" y="3812866"/>
            <a:ext cx="878815" cy="64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632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1"/>
          <p:cNvSpPr>
            <a:spLocks noGrp="1" noChangeArrowheads="1"/>
          </p:cNvSpPr>
          <p:nvPr>
            <p:ph type="title"/>
          </p:nvPr>
        </p:nvSpPr>
        <p:spPr/>
        <p:txBody>
          <a:bodyPr/>
          <a:lstStyle/>
          <a:p>
            <a:r>
              <a:rPr lang="en-US" dirty="0"/>
              <a:t>SAS Date Values</a:t>
            </a:r>
          </a:p>
        </p:txBody>
      </p:sp>
      <p:sp>
        <p:nvSpPr>
          <p:cNvPr id="55299" name="Rectangle 2"/>
          <p:cNvSpPr>
            <a:spLocks noGrp="1" noChangeArrowheads="1"/>
          </p:cNvSpPr>
          <p:nvPr>
            <p:ph idx="1"/>
          </p:nvPr>
        </p:nvSpPr>
        <p:spPr>
          <a:xfrm>
            <a:off x="684213" y="1068388"/>
            <a:ext cx="7850187" cy="1600200"/>
          </a:xfrm>
        </p:spPr>
        <p:txBody>
          <a:bodyPr/>
          <a:lstStyle/>
          <a:p>
            <a:pPr marL="0" indent="0"/>
            <a:r>
              <a:rPr lang="en-US" dirty="0"/>
              <a:t>A SAS date is stored as the number of whole days between January 1, 1960, and the date specified.</a:t>
            </a:r>
          </a:p>
        </p:txBody>
      </p:sp>
      <p:grpSp>
        <p:nvGrpSpPr>
          <p:cNvPr id="55301" name="Group 34"/>
          <p:cNvGrpSpPr>
            <a:grpSpLocks/>
          </p:cNvGrpSpPr>
          <p:nvPr/>
        </p:nvGrpSpPr>
        <p:grpSpPr bwMode="auto">
          <a:xfrm>
            <a:off x="419100" y="1887538"/>
            <a:ext cx="8305800" cy="2928937"/>
            <a:chOff x="226" y="2144"/>
            <a:chExt cx="5232" cy="1845"/>
          </a:xfrm>
        </p:grpSpPr>
        <p:sp>
          <p:nvSpPr>
            <p:cNvPr id="55302" name="Text Box 3"/>
            <p:cNvSpPr txBox="1">
              <a:spLocks noChangeArrowheads="1"/>
            </p:cNvSpPr>
            <p:nvPr/>
          </p:nvSpPr>
          <p:spPr bwMode="auto">
            <a:xfrm>
              <a:off x="4080" y="3304"/>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b="1" noProof="1">
                <a:latin typeface="Times New Roman" pitchFamily="18" charset="0"/>
              </a:endParaRPr>
            </a:p>
          </p:txBody>
        </p:sp>
        <p:sp>
          <p:nvSpPr>
            <p:cNvPr id="55303" name="Text Box 4"/>
            <p:cNvSpPr txBox="1">
              <a:spLocks noChangeArrowheads="1"/>
            </p:cNvSpPr>
            <p:nvPr/>
          </p:nvSpPr>
          <p:spPr bwMode="auto">
            <a:xfrm>
              <a:off x="808" y="3328"/>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b="1" noProof="1">
                <a:solidFill>
                  <a:srgbClr val="990033"/>
                </a:solidFill>
                <a:latin typeface="SAS Monospace" pitchFamily="49" charset="0"/>
              </a:endParaRPr>
            </a:p>
          </p:txBody>
        </p:sp>
        <p:sp>
          <p:nvSpPr>
            <p:cNvPr id="55304" name="Rectangle 5"/>
            <p:cNvSpPr>
              <a:spLocks noChangeArrowheads="1"/>
            </p:cNvSpPr>
            <p:nvPr/>
          </p:nvSpPr>
          <p:spPr bwMode="auto">
            <a:xfrm>
              <a:off x="226" y="2491"/>
              <a:ext cx="5232" cy="1174"/>
            </a:xfrm>
            <a:prstGeom prst="rect">
              <a:avLst/>
            </a:prstGeom>
            <a:solidFill>
              <a:srgbClr val="FFFFFF"/>
            </a:solidFill>
            <a:ln w="31750">
              <a:solidFill>
                <a:schemeClr val="tx1"/>
              </a:solidFill>
              <a:miter lim="800000"/>
              <a:headEnd type="none" w="sm" len="sm"/>
              <a:tailEnd type="none" w="sm" len="sm"/>
            </a:ln>
          </p:spPr>
          <p:txBody>
            <a:bodyPr wrap="none" anchor="ctr"/>
            <a:lstStyle/>
            <a:p>
              <a:pPr algn="ctr"/>
              <a:endParaRPr lang="en-US" noProof="1"/>
            </a:p>
          </p:txBody>
        </p:sp>
        <p:sp>
          <p:nvSpPr>
            <p:cNvPr id="55305" name="Text Box 15"/>
            <p:cNvSpPr txBox="1">
              <a:spLocks noChangeArrowheads="1"/>
            </p:cNvSpPr>
            <p:nvPr/>
          </p:nvSpPr>
          <p:spPr bwMode="auto">
            <a:xfrm>
              <a:off x="1751" y="2144"/>
              <a:ext cx="2099" cy="2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b="1" dirty="0"/>
                <a:t>Stored Values</a:t>
              </a:r>
            </a:p>
          </p:txBody>
        </p:sp>
        <p:grpSp>
          <p:nvGrpSpPr>
            <p:cNvPr id="55306" name="Group 16"/>
            <p:cNvGrpSpPr>
              <a:grpSpLocks/>
            </p:cNvGrpSpPr>
            <p:nvPr/>
          </p:nvGrpSpPr>
          <p:grpSpPr bwMode="auto">
            <a:xfrm>
              <a:off x="288" y="2592"/>
              <a:ext cx="5088" cy="294"/>
              <a:chOff x="288" y="2592"/>
              <a:chExt cx="5088" cy="294"/>
            </a:xfrm>
          </p:grpSpPr>
          <p:sp>
            <p:nvSpPr>
              <p:cNvPr id="55316" name="Line 17"/>
              <p:cNvSpPr>
                <a:spLocks noChangeShapeType="1"/>
              </p:cNvSpPr>
              <p:nvPr/>
            </p:nvSpPr>
            <p:spPr bwMode="auto">
              <a:xfrm>
                <a:off x="288" y="2712"/>
                <a:ext cx="5088"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55317" name="Text Box 18"/>
              <p:cNvSpPr txBox="1">
                <a:spLocks noChangeArrowheads="1"/>
              </p:cNvSpPr>
              <p:nvPr/>
            </p:nvSpPr>
            <p:spPr bwMode="auto">
              <a:xfrm>
                <a:off x="912" y="2592"/>
                <a:ext cx="672" cy="2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b="1" dirty="0">
                    <a:latin typeface="SAS Monospace" pitchFamily="49" charset="0"/>
                  </a:rPr>
                  <a:t>-365</a:t>
                </a:r>
              </a:p>
            </p:txBody>
          </p:sp>
          <p:sp>
            <p:nvSpPr>
              <p:cNvPr id="55318" name="Text Box 19"/>
              <p:cNvSpPr txBox="1">
                <a:spLocks noChangeArrowheads="1"/>
              </p:cNvSpPr>
              <p:nvPr/>
            </p:nvSpPr>
            <p:spPr bwMode="auto">
              <a:xfrm>
                <a:off x="2592" y="2598"/>
                <a:ext cx="432" cy="2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b="1" dirty="0">
                    <a:latin typeface="SAS Monospace" pitchFamily="49" charset="0"/>
                  </a:rPr>
                  <a:t>0</a:t>
                </a:r>
                <a:endParaRPr lang="en-US" b="1" dirty="0">
                  <a:latin typeface="Times New Roman" pitchFamily="18" charset="0"/>
                </a:endParaRPr>
              </a:p>
            </p:txBody>
          </p:sp>
          <p:sp>
            <p:nvSpPr>
              <p:cNvPr id="55319" name="Text Box 20"/>
              <p:cNvSpPr txBox="1">
                <a:spLocks noChangeArrowheads="1"/>
              </p:cNvSpPr>
              <p:nvPr/>
            </p:nvSpPr>
            <p:spPr bwMode="auto">
              <a:xfrm>
                <a:off x="4176" y="2592"/>
                <a:ext cx="576" cy="2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b="1" dirty="0">
                    <a:latin typeface="SAS Monospace" pitchFamily="49" charset="0"/>
                  </a:rPr>
                  <a:t>366</a:t>
                </a:r>
                <a:endParaRPr lang="en-US" b="1" dirty="0">
                  <a:latin typeface="Times New Roman" pitchFamily="18" charset="0"/>
                </a:endParaRPr>
              </a:p>
            </p:txBody>
          </p:sp>
        </p:grpSp>
        <p:sp>
          <p:nvSpPr>
            <p:cNvPr id="55307" name="Line 22"/>
            <p:cNvSpPr>
              <a:spLocks noChangeShapeType="1"/>
            </p:cNvSpPr>
            <p:nvPr/>
          </p:nvSpPr>
          <p:spPr bwMode="auto">
            <a:xfrm>
              <a:off x="4464" y="2868"/>
              <a:ext cx="0" cy="44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55308" name="Line 23"/>
            <p:cNvSpPr>
              <a:spLocks noChangeShapeType="1"/>
            </p:cNvSpPr>
            <p:nvPr/>
          </p:nvSpPr>
          <p:spPr bwMode="auto">
            <a:xfrm>
              <a:off x="1296" y="2868"/>
              <a:ext cx="0" cy="44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55309" name="Line 24"/>
            <p:cNvSpPr>
              <a:spLocks noChangeShapeType="1"/>
            </p:cNvSpPr>
            <p:nvPr/>
          </p:nvSpPr>
          <p:spPr bwMode="auto">
            <a:xfrm>
              <a:off x="2808" y="2880"/>
              <a:ext cx="0" cy="469"/>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55310" name="Text Box 25"/>
            <p:cNvSpPr txBox="1">
              <a:spLocks noChangeArrowheads="1"/>
            </p:cNvSpPr>
            <p:nvPr/>
          </p:nvSpPr>
          <p:spPr bwMode="auto">
            <a:xfrm>
              <a:off x="900" y="3701"/>
              <a:ext cx="3755" cy="2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b="1" dirty="0"/>
                <a:t>Display Values (formatted MMDDYY10.)</a:t>
              </a:r>
            </a:p>
          </p:txBody>
        </p:sp>
        <p:grpSp>
          <p:nvGrpSpPr>
            <p:cNvPr id="55311" name="Group 26"/>
            <p:cNvGrpSpPr>
              <a:grpSpLocks/>
            </p:cNvGrpSpPr>
            <p:nvPr/>
          </p:nvGrpSpPr>
          <p:grpSpPr bwMode="auto">
            <a:xfrm>
              <a:off x="336" y="3360"/>
              <a:ext cx="5088" cy="288"/>
              <a:chOff x="288" y="3366"/>
              <a:chExt cx="5088" cy="288"/>
            </a:xfrm>
          </p:grpSpPr>
          <p:sp>
            <p:nvSpPr>
              <p:cNvPr id="55312" name="Line 27"/>
              <p:cNvSpPr>
                <a:spLocks noChangeShapeType="1"/>
              </p:cNvSpPr>
              <p:nvPr/>
            </p:nvSpPr>
            <p:spPr bwMode="auto">
              <a:xfrm>
                <a:off x="288" y="3510"/>
                <a:ext cx="5088"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55313" name="Text Box 28"/>
              <p:cNvSpPr txBox="1">
                <a:spLocks noChangeArrowheads="1"/>
              </p:cNvSpPr>
              <p:nvPr/>
            </p:nvSpPr>
            <p:spPr bwMode="auto">
              <a:xfrm>
                <a:off x="624" y="3366"/>
                <a:ext cx="1296" cy="2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b="1" dirty="0">
                    <a:latin typeface="SAS Monospace" pitchFamily="49" charset="0"/>
                  </a:rPr>
                  <a:t>01/01/1959</a:t>
                </a:r>
              </a:p>
            </p:txBody>
          </p:sp>
          <p:sp>
            <p:nvSpPr>
              <p:cNvPr id="55314" name="Text Box 29"/>
              <p:cNvSpPr txBox="1">
                <a:spLocks noChangeArrowheads="1"/>
              </p:cNvSpPr>
              <p:nvPr/>
            </p:nvSpPr>
            <p:spPr bwMode="auto">
              <a:xfrm>
                <a:off x="2160" y="3366"/>
                <a:ext cx="1296" cy="2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b="1" dirty="0">
                    <a:latin typeface="SAS Monospace" pitchFamily="49" charset="0"/>
                  </a:rPr>
                  <a:t>01/01/1960</a:t>
                </a:r>
              </a:p>
            </p:txBody>
          </p:sp>
          <p:sp>
            <p:nvSpPr>
              <p:cNvPr id="55315" name="Text Box 30"/>
              <p:cNvSpPr txBox="1">
                <a:spLocks noChangeArrowheads="1"/>
              </p:cNvSpPr>
              <p:nvPr/>
            </p:nvSpPr>
            <p:spPr bwMode="auto">
              <a:xfrm>
                <a:off x="3840" y="3400"/>
                <a:ext cx="1159" cy="23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4572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b="1" dirty="0">
                    <a:latin typeface="SAS Monospace" pitchFamily="49" charset="0"/>
                  </a:rPr>
                  <a:t>01/01/1961</a:t>
                </a: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SQL Procedure</a:t>
            </a:r>
          </a:p>
        </p:txBody>
      </p:sp>
      <p:sp>
        <p:nvSpPr>
          <p:cNvPr id="8195" name="Rectangle 3"/>
          <p:cNvSpPr>
            <a:spLocks noGrp="1" noChangeArrowheads="1"/>
          </p:cNvSpPr>
          <p:nvPr>
            <p:ph idx="1"/>
          </p:nvPr>
        </p:nvSpPr>
        <p:spPr/>
        <p:txBody>
          <a:bodyPr/>
          <a:lstStyle/>
          <a:p>
            <a:pPr marL="455613" lvl="1" indent="-341313"/>
            <a:r>
              <a:rPr lang="en-US" dirty="0"/>
              <a:t>Multiple statements can be included in a PROC SQL step.</a:t>
            </a:r>
          </a:p>
          <a:p>
            <a:pPr marL="455613" lvl="1" indent="-341313"/>
            <a:r>
              <a:rPr lang="en-US" dirty="0"/>
              <a:t>Each statement defines a process and is executed immediately.</a:t>
            </a:r>
          </a:p>
        </p:txBody>
      </p:sp>
      <p:sp>
        <p:nvSpPr>
          <p:cNvPr id="5" name="TextBox 4"/>
          <p:cNvSpPr txBox="1"/>
          <p:nvPr/>
        </p:nvSpPr>
        <p:spPr>
          <a:xfrm>
            <a:off x="1380423" y="2855689"/>
            <a:ext cx="3531416" cy="1287532"/>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b="1" dirty="0">
                <a:solidFill>
                  <a:srgbClr val="000000"/>
                </a:solidFill>
              </a:rPr>
              <a:t>PROC</a:t>
            </a:r>
            <a:r>
              <a:rPr lang="en-US" dirty="0">
                <a:solidFill>
                  <a:srgbClr val="000000"/>
                </a:solidFill>
              </a:rPr>
              <a:t> </a:t>
            </a:r>
            <a:r>
              <a:rPr lang="en-US" b="1" dirty="0">
                <a:solidFill>
                  <a:srgbClr val="000000"/>
                </a:solidFill>
              </a:rPr>
              <a:t>SQL</a:t>
            </a:r>
            <a:r>
              <a:rPr lang="en-US" dirty="0">
                <a:solidFill>
                  <a:srgbClr val="000000"/>
                </a:solidFill>
              </a:rPr>
              <a:t> &lt;</a:t>
            </a:r>
            <a:r>
              <a:rPr lang="en-US" i="1" dirty="0">
                <a:solidFill>
                  <a:srgbClr val="000000"/>
                </a:solidFill>
              </a:rPr>
              <a:t>option(s)</a:t>
            </a:r>
            <a:r>
              <a:rPr lang="en-US" dirty="0">
                <a:solidFill>
                  <a:srgbClr val="000000"/>
                </a:solidFill>
              </a:rPr>
              <a:t>&gt;</a:t>
            </a:r>
            <a:r>
              <a:rPr lang="en-US" b="1" dirty="0">
                <a:solidFill>
                  <a:srgbClr val="000000"/>
                </a:solidFill>
              </a:rPr>
              <a:t>;</a:t>
            </a:r>
          </a:p>
          <a:p>
            <a:r>
              <a:rPr lang="en-US" i="1" dirty="0">
                <a:solidFill>
                  <a:srgbClr val="000000"/>
                </a:solidFill>
              </a:rPr>
              <a:t>statement(s)</a:t>
            </a:r>
            <a:r>
              <a:rPr lang="en-US" b="1" dirty="0">
                <a:solidFill>
                  <a:srgbClr val="000000"/>
                </a:solidFill>
              </a:rPr>
              <a:t>;</a:t>
            </a:r>
          </a:p>
          <a:p>
            <a:r>
              <a:rPr lang="en-US" b="1" dirty="0">
                <a:solidFill>
                  <a:srgbClr val="000000"/>
                </a:solidFill>
              </a:rPr>
              <a:t>QUIT;</a:t>
            </a:r>
          </a:p>
        </p:txBody>
      </p:sp>
    </p:spTree>
    <p:extLst>
      <p:ext uri="{BB962C8B-B14F-4D97-AF65-F5344CB8AC3E}">
        <p14:creationId xmlns:p14="http://schemas.microsoft.com/office/powerpoint/2010/main" val="38176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6"/>
          <p:cNvSpPr>
            <a:spLocks noGrp="1" noChangeArrowheads="1"/>
          </p:cNvSpPr>
          <p:nvPr>
            <p:ph type="title"/>
          </p:nvPr>
        </p:nvSpPr>
        <p:spPr/>
        <p:txBody>
          <a:bodyPr/>
          <a:lstStyle/>
          <a:p>
            <a:r>
              <a:rPr lang="en-US" dirty="0"/>
              <a:t>Selected SAS Numeric Functions</a:t>
            </a:r>
          </a:p>
        </p:txBody>
      </p:sp>
      <p:sp>
        <p:nvSpPr>
          <p:cNvPr id="56323" name="Rectangle 1037"/>
          <p:cNvSpPr>
            <a:spLocks noGrp="1" noChangeArrowheads="1"/>
          </p:cNvSpPr>
          <p:nvPr>
            <p:ph idx="1"/>
          </p:nvPr>
        </p:nvSpPr>
        <p:spPr/>
        <p:txBody>
          <a:bodyPr/>
          <a:lstStyle/>
          <a:p>
            <a:pPr marL="0" indent="0"/>
            <a:r>
              <a:rPr lang="en-US" dirty="0"/>
              <a:t>The following SAS numeric functions are frequently used when you work with SAS dates.</a:t>
            </a:r>
          </a:p>
        </p:txBody>
      </p:sp>
      <p:graphicFrame>
        <p:nvGraphicFramePr>
          <p:cNvPr id="448534" name="Group 1046"/>
          <p:cNvGraphicFramePr>
            <a:graphicFrameLocks noGrp="1"/>
          </p:cNvGraphicFramePr>
          <p:nvPr>
            <p:extLst>
              <p:ext uri="{D42A27DB-BD31-4B8C-83A1-F6EECF244321}">
                <p14:modId xmlns:p14="http://schemas.microsoft.com/office/powerpoint/2010/main" val="1536622715"/>
              </p:ext>
            </p:extLst>
          </p:nvPr>
        </p:nvGraphicFramePr>
        <p:xfrm>
          <a:off x="685800" y="1982788"/>
          <a:ext cx="7772400" cy="3394076"/>
        </p:xfrm>
        <a:graphic>
          <a:graphicData uri="http://schemas.openxmlformats.org/drawingml/2006/table">
            <a:tbl>
              <a:tblPr/>
              <a:tblGrid>
                <a:gridCol w="1647825">
                  <a:extLst>
                    <a:ext uri="{9D8B030D-6E8A-4147-A177-3AD203B41FA5}">
                      <a16:colId xmlns:a16="http://schemas.microsoft.com/office/drawing/2014/main" val="20000"/>
                    </a:ext>
                  </a:extLst>
                </a:gridCol>
                <a:gridCol w="2984824">
                  <a:extLst>
                    <a:ext uri="{9D8B030D-6E8A-4147-A177-3AD203B41FA5}">
                      <a16:colId xmlns:a16="http://schemas.microsoft.com/office/drawing/2014/main" val="20001"/>
                    </a:ext>
                  </a:extLst>
                </a:gridCol>
                <a:gridCol w="3139751">
                  <a:extLst>
                    <a:ext uri="{9D8B030D-6E8A-4147-A177-3AD203B41FA5}">
                      <a16:colId xmlns:a16="http://schemas.microsoft.com/office/drawing/2014/main" val="20002"/>
                    </a:ext>
                  </a:extLst>
                </a:gridCol>
              </a:tblGrid>
              <a:tr h="54366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Function</a:t>
                      </a:r>
                    </a:p>
                  </a:txBody>
                  <a:tcPr marL="88900" marR="88900" marT="88917" marB="88917"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Used To Return</a:t>
                      </a:r>
                    </a:p>
                  </a:txBody>
                  <a:tcPr marL="88900" marR="88900" marT="88917" marB="88917"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Example</a:t>
                      </a:r>
                    </a:p>
                  </a:txBody>
                  <a:tcPr marL="88900" marR="88900" marT="88917" marB="88917"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84851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TODAY()</a:t>
                      </a:r>
                    </a:p>
                  </a:txBody>
                  <a:tcPr marL="88900" marR="88900" marT="88917" marB="88917"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Today’s date as a </a:t>
                      </a:r>
                      <a:br>
                        <a:rPr kumimoji="0" lang="en-US" sz="2000" b="0" i="0" u="none" strike="noStrike" cap="none" normalizeH="0" baseline="0" dirty="0">
                          <a:ln>
                            <a:noFill/>
                          </a:ln>
                          <a:solidFill>
                            <a:schemeClr val="tx1"/>
                          </a:solidFill>
                          <a:effectLst/>
                          <a:latin typeface="Arial" charset="0"/>
                        </a:rPr>
                      </a:br>
                      <a:r>
                        <a:rPr kumimoji="0" lang="en-US" sz="2000" b="0" i="0" u="none" strike="noStrike" cap="none" normalizeH="0" baseline="0" dirty="0">
                          <a:ln>
                            <a:noFill/>
                          </a:ln>
                          <a:solidFill>
                            <a:schemeClr val="tx1"/>
                          </a:solidFill>
                          <a:effectLst/>
                          <a:latin typeface="Arial" charset="0"/>
                        </a:rPr>
                        <a:t>SAS date value (integer)</a:t>
                      </a:r>
                      <a:endParaRPr kumimoji="0" lang="en-US" sz="2000" b="0" i="0" u="none" strike="noStrike" cap="none" normalizeH="0" baseline="0" dirty="0">
                        <a:ln>
                          <a:noFill/>
                        </a:ln>
                        <a:solidFill>
                          <a:srgbClr val="000000"/>
                        </a:solidFill>
                        <a:effectLst/>
                        <a:latin typeface="Arial" charset="0"/>
                      </a:endParaRPr>
                    </a:p>
                  </a:txBody>
                  <a:tcPr marL="88900" marR="88900" marT="88917" marB="88917"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today()</a:t>
                      </a:r>
                      <a:r>
                        <a:rPr kumimoji="0" lang="en-US" sz="2000" b="1" i="0" u="none" strike="noStrike" cap="none" normalizeH="0" baseline="0" dirty="0">
                          <a:ln>
                            <a:noFill/>
                          </a:ln>
                          <a:solidFill>
                            <a:schemeClr val="tx1"/>
                          </a:solidFill>
                          <a:effectLst/>
                          <a:latin typeface="Arial" charset="0"/>
                        </a:rPr>
                        <a:t> </a:t>
                      </a:r>
                      <a:r>
                        <a:rPr kumimoji="0" lang="en-US" sz="2000" b="1" i="0" u="none" strike="noStrike" cap="none" normalizeH="0" baseline="0" dirty="0">
                          <a:ln>
                            <a:noFill/>
                          </a:ln>
                          <a:solidFill>
                            <a:schemeClr val="tx1"/>
                          </a:solidFill>
                          <a:effectLst/>
                          <a:latin typeface="Courier New" pitchFamily="49" charset="0"/>
                        </a:rPr>
                        <a:t>as Date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Courier New" pitchFamily="49" charset="0"/>
                      </a:endParaRPr>
                    </a:p>
                  </a:txBody>
                  <a:tcPr marL="88900" marR="88900" marT="88917" marB="88917"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115337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MONTH(</a:t>
                      </a:r>
                      <a:r>
                        <a:rPr kumimoji="0" lang="en-US" sz="2000" b="0" i="1" u="none" strike="noStrike" cap="none" normalizeH="0" baseline="0" dirty="0">
                          <a:ln>
                            <a:noFill/>
                          </a:ln>
                          <a:solidFill>
                            <a:schemeClr val="tx1"/>
                          </a:solidFill>
                          <a:effectLst/>
                          <a:latin typeface="Arial" charset="0"/>
                        </a:rPr>
                        <a:t>arg</a:t>
                      </a:r>
                      <a:r>
                        <a:rPr kumimoji="0" lang="en-US" sz="2000" b="0" i="0" u="none" strike="noStrike" cap="none" normalizeH="0" baseline="0" dirty="0">
                          <a:ln>
                            <a:noFill/>
                          </a:ln>
                          <a:solidFill>
                            <a:schemeClr val="tx1"/>
                          </a:solidFill>
                          <a:effectLst/>
                          <a:latin typeface="Arial" charset="0"/>
                        </a:rPr>
                        <a: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0" i="0" u="none" strike="noStrike" cap="none" normalizeH="0" baseline="0" dirty="0">
                        <a:ln>
                          <a:noFill/>
                        </a:ln>
                        <a:solidFill>
                          <a:srgbClr val="000000"/>
                        </a:solidFill>
                        <a:effectLst/>
                        <a:latin typeface="Arial" charset="0"/>
                      </a:endParaRPr>
                    </a:p>
                  </a:txBody>
                  <a:tcPr marL="88900" marR="88900" marT="88917" marB="88917"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The month portion of a SAS date variable as </a:t>
                      </a:r>
                      <a:br>
                        <a:rPr kumimoji="0" lang="en-US" sz="2000" b="0" i="0" u="none" strike="noStrike" cap="none" normalizeH="0" baseline="0" dirty="0">
                          <a:ln>
                            <a:noFill/>
                          </a:ln>
                          <a:solidFill>
                            <a:schemeClr val="tx1"/>
                          </a:solidFill>
                          <a:effectLst/>
                          <a:latin typeface="Arial" charset="0"/>
                        </a:rPr>
                      </a:br>
                      <a:r>
                        <a:rPr kumimoji="0" lang="en-US" sz="2000" b="0" i="0" u="none" strike="noStrike" cap="none" normalizeH="0" baseline="0" dirty="0">
                          <a:ln>
                            <a:noFill/>
                          </a:ln>
                          <a:solidFill>
                            <a:schemeClr val="tx1"/>
                          </a:solidFill>
                          <a:effectLst/>
                          <a:latin typeface="Arial" charset="0"/>
                        </a:rPr>
                        <a:t>an integer between 1-12</a:t>
                      </a:r>
                    </a:p>
                  </a:txBody>
                  <a:tcPr marL="88900" marR="88900" marT="88917" marB="88917"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month(Birth_Date)</a:t>
                      </a:r>
                      <a:r>
                        <a:rPr kumimoji="0" lang="en-US" sz="1600" b="1" i="0" u="none" strike="noStrike" cap="none" normalizeH="0" baseline="0" dirty="0">
                          <a:ln>
                            <a:noFill/>
                          </a:ln>
                          <a:solidFill>
                            <a:schemeClr val="tx1"/>
                          </a:solidFill>
                          <a:effectLst/>
                          <a:latin typeface="Courier New" pitchFamily="49" charset="0"/>
                        </a:rPr>
                        <a:t> </a:t>
                      </a:r>
                      <a:r>
                        <a:rPr kumimoji="0" lang="en-US" sz="2000" b="1" i="0" u="none" strike="noStrike" cap="none" normalizeH="0" baseline="0" dirty="0">
                          <a:ln>
                            <a:noFill/>
                          </a:ln>
                          <a:solidFill>
                            <a:schemeClr val="tx1"/>
                          </a:solidFill>
                          <a:effectLst/>
                          <a:latin typeface="Courier New" pitchFamily="49" charset="0"/>
                        </a:rPr>
                        <a:t>as Birth_Month</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Courier New" pitchFamily="49" charset="0"/>
                      </a:endParaRPr>
                    </a:p>
                  </a:txBody>
                  <a:tcPr marL="88900" marR="88900" marT="88917" marB="88917"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84851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INT(</a:t>
                      </a:r>
                      <a:r>
                        <a:rPr kumimoji="0" lang="en-US" sz="2000" b="0" i="1" u="none" strike="noStrike" cap="none" normalizeH="0" baseline="0" dirty="0">
                          <a:ln>
                            <a:noFill/>
                          </a:ln>
                          <a:solidFill>
                            <a:schemeClr val="tx1"/>
                          </a:solidFill>
                          <a:effectLst/>
                          <a:latin typeface="Arial" charset="0"/>
                        </a:rPr>
                        <a:t>arg</a:t>
                      </a:r>
                      <a:r>
                        <a:rPr kumimoji="0" lang="en-US" sz="2000" b="0" i="0" u="none" strike="noStrike" cap="none" normalizeH="0" baseline="0" dirty="0">
                          <a:ln>
                            <a:noFill/>
                          </a:ln>
                          <a:solidFill>
                            <a:schemeClr val="tx1"/>
                          </a:solidFill>
                          <a:effectLst/>
                          <a:latin typeface="Arial" charset="0"/>
                        </a:rPr>
                        <a:t>)</a:t>
                      </a:r>
                    </a:p>
                  </a:txBody>
                  <a:tcPr marL="88900" marR="88900" marT="88917" marB="88917"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The integer portion of a numeric value</a:t>
                      </a:r>
                      <a:endParaRPr kumimoji="0" lang="en-US" sz="2000" b="0" i="0" u="none" strike="noStrike" cap="none" normalizeH="0" baseline="0" dirty="0">
                        <a:ln>
                          <a:noFill/>
                        </a:ln>
                        <a:solidFill>
                          <a:srgbClr val="000000"/>
                        </a:solidFill>
                        <a:effectLst/>
                        <a:latin typeface="Arial" charset="0"/>
                      </a:endParaRPr>
                    </a:p>
                  </a:txBody>
                  <a:tcPr marL="88900" marR="88900" marT="88917" marB="88917"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int(fullage)</a:t>
                      </a:r>
                      <a:r>
                        <a:rPr kumimoji="0" lang="en-US" sz="2000" b="1" i="0" u="none" strike="noStrike" cap="none" normalizeH="0" baseline="0" dirty="0">
                          <a:ln>
                            <a:noFill/>
                          </a:ln>
                          <a:solidFill>
                            <a:schemeClr val="tx1"/>
                          </a:solidFill>
                          <a:effectLst/>
                          <a:latin typeface="Arial" charset="0"/>
                        </a:rPr>
                        <a:t> </a:t>
                      </a:r>
                      <a:r>
                        <a:rPr kumimoji="0" lang="en-US" sz="2000" b="1" i="0" u="none" strike="noStrike" cap="none" normalizeH="0" baseline="0" dirty="0">
                          <a:ln>
                            <a:noFill/>
                          </a:ln>
                          <a:solidFill>
                            <a:schemeClr val="tx1"/>
                          </a:solidFill>
                          <a:effectLst/>
                          <a:latin typeface="Courier New" pitchFamily="49" charset="0"/>
                        </a:rPr>
                        <a:t>as Age</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Courier New" pitchFamily="49" charset="0"/>
                      </a:endParaRPr>
                    </a:p>
                  </a:txBody>
                  <a:tcPr marL="88900" marR="88900" marT="88917" marB="88917"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Calculating Columns Using SAS Dates: Step 1 </a:t>
            </a:r>
          </a:p>
        </p:txBody>
      </p:sp>
      <p:sp>
        <p:nvSpPr>
          <p:cNvPr id="58371" name="Rectangle 4"/>
          <p:cNvSpPr>
            <a:spLocks noGrp="1" noChangeArrowheads="1"/>
          </p:cNvSpPr>
          <p:nvPr>
            <p:ph idx="1"/>
          </p:nvPr>
        </p:nvSpPr>
        <p:spPr/>
        <p:txBody>
          <a:bodyPr/>
          <a:lstStyle/>
          <a:p>
            <a:pPr marL="0" indent="0"/>
            <a:r>
              <a:rPr lang="en-US" dirty="0"/>
              <a:t>Calculate </a:t>
            </a:r>
            <a:r>
              <a:rPr lang="en-US" b="1" dirty="0"/>
              <a:t>Age</a:t>
            </a:r>
            <a:r>
              <a:rPr lang="en-US" dirty="0"/>
              <a:t> based on today’s date being 02JAN2013 and a </a:t>
            </a:r>
            <a:r>
              <a:rPr lang="en-US" b="1" dirty="0"/>
              <a:t>Birth_Date</a:t>
            </a:r>
            <a:r>
              <a:rPr lang="en-US" dirty="0"/>
              <a:t> value of 18AUG1980.</a:t>
            </a:r>
          </a:p>
        </p:txBody>
      </p:sp>
      <p:sp>
        <p:nvSpPr>
          <p:cNvPr id="58373" name="Text Box 6"/>
          <p:cNvSpPr txBox="1">
            <a:spLocks noChangeArrowheads="1"/>
          </p:cNvSpPr>
          <p:nvPr/>
        </p:nvSpPr>
        <p:spPr bwMode="auto">
          <a:xfrm>
            <a:off x="679450" y="2341456"/>
            <a:ext cx="8027988" cy="2006600"/>
          </a:xfrm>
          <a:prstGeom prst="rect">
            <a:avLst/>
          </a:prstGeom>
          <a:solidFill>
            <a:srgbClr val="FFFFFF"/>
          </a:solidFill>
          <a:ln w="38100">
            <a:solidFill>
              <a:schemeClr val="tx2"/>
            </a:solidFill>
            <a:miter lim="800000"/>
            <a:headEnd type="none" w="sm" len="sm"/>
            <a:tailEnd type="none" w="sm" len="sm"/>
          </a:ln>
        </p:spPr>
        <p:txBody>
          <a:bodyPr tIns="50800" rIns="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proc sql;</a:t>
            </a:r>
          </a:p>
          <a:p>
            <a:pPr>
              <a:lnSpc>
                <a:spcPct val="85000"/>
              </a:lnSpc>
            </a:pPr>
            <a:r>
              <a:rPr lang="en-US" b="1" dirty="0">
                <a:latin typeface="Courier New" pitchFamily="49" charset="0"/>
              </a:rPr>
              <a:t>select Employee_ID, Employee_Gender,</a:t>
            </a:r>
          </a:p>
          <a:p>
            <a:pPr>
              <a:lnSpc>
                <a:spcPct val="85000"/>
              </a:lnSpc>
            </a:pPr>
            <a:r>
              <a:rPr lang="en-US" b="1" dirty="0">
                <a:latin typeface="Courier New" pitchFamily="49" charset="0"/>
              </a:rPr>
              <a:t>       int((today()-Birth_Date)/365.25)</a:t>
            </a:r>
          </a:p>
          <a:p>
            <a:pPr>
              <a:lnSpc>
                <a:spcPct val="85000"/>
              </a:lnSpc>
            </a:pPr>
            <a:r>
              <a:rPr lang="en-US" b="1" dirty="0">
                <a:latin typeface="Courier New" pitchFamily="49" charset="0"/>
              </a:rPr>
              <a:t>       as Age</a:t>
            </a:r>
          </a:p>
          <a:p>
            <a:pPr>
              <a:lnSpc>
                <a:spcPct val="85000"/>
              </a:lnSpc>
            </a:pPr>
            <a:r>
              <a:rPr lang="en-US" b="1" dirty="0">
                <a:latin typeface="Courier New" pitchFamily="49" charset="0"/>
              </a:rPr>
              <a:t>   from orion.employee_information;</a:t>
            </a:r>
          </a:p>
          <a:p>
            <a:pPr>
              <a:lnSpc>
                <a:spcPct val="85000"/>
              </a:lnSpc>
            </a:pPr>
            <a:r>
              <a:rPr lang="en-US" b="1" dirty="0">
                <a:latin typeface="Courier New" pitchFamily="49" charset="0"/>
              </a:rPr>
              <a:t>quit;</a:t>
            </a:r>
          </a:p>
        </p:txBody>
      </p:sp>
      <p:sp>
        <p:nvSpPr>
          <p:cNvPr id="58374" name="AutoShape 7"/>
          <p:cNvSpPr>
            <a:spLocks/>
          </p:cNvSpPr>
          <p:nvPr/>
        </p:nvSpPr>
        <p:spPr bwMode="auto">
          <a:xfrm>
            <a:off x="2588515" y="2026569"/>
            <a:ext cx="892873" cy="487313"/>
          </a:xfrm>
          <a:prstGeom prst="borderCallout1">
            <a:avLst>
              <a:gd name="adj1" fmla="val 46384"/>
              <a:gd name="adj2" fmla="val 100000"/>
              <a:gd name="adj3" fmla="val 208843"/>
              <a:gd name="adj4" fmla="val 131495"/>
            </a:avLst>
          </a:prstGeom>
          <a:solidFill>
            <a:srgbClr val="009900"/>
          </a:solidFill>
          <a:ln w="19050">
            <a:solidFill>
              <a:srgbClr val="000000"/>
            </a:solidFill>
            <a:miter lim="800000"/>
            <a:headEnd type="none" w="med" len="lg"/>
            <a:tailEnd type="triangle" w="med" len="lg"/>
          </a:ln>
        </p:spPr>
        <p:txBody>
          <a:bodyPr wrap="none" lIns="88900" tIns="88900" rIns="88900" bIns="88900" anchor="ctr">
            <a:spAutoFit/>
          </a:bodyPr>
          <a:lstStyle/>
          <a:p>
            <a:pPr algn="r"/>
            <a:r>
              <a:rPr lang="en-US" sz="2000" b="1" dirty="0">
                <a:solidFill>
                  <a:srgbClr val="FFFFFF"/>
                </a:solidFill>
              </a:rPr>
              <a:t>19360</a:t>
            </a:r>
          </a:p>
        </p:txBody>
      </p:sp>
      <p:sp>
        <p:nvSpPr>
          <p:cNvPr id="58375" name="AutoShape 9"/>
          <p:cNvSpPr>
            <a:spLocks/>
          </p:cNvSpPr>
          <p:nvPr/>
        </p:nvSpPr>
        <p:spPr bwMode="auto">
          <a:xfrm>
            <a:off x="6534909" y="2026568"/>
            <a:ext cx="750205" cy="487313"/>
          </a:xfrm>
          <a:prstGeom prst="borderCallout1">
            <a:avLst>
              <a:gd name="adj1" fmla="val 47907"/>
              <a:gd name="adj2" fmla="val 0"/>
              <a:gd name="adj3" fmla="val 208957"/>
              <a:gd name="adj4" fmla="val -97181"/>
            </a:avLst>
          </a:prstGeom>
          <a:solidFill>
            <a:srgbClr val="009900"/>
          </a:solidFill>
          <a:ln w="19050">
            <a:solidFill>
              <a:srgbClr val="000000"/>
            </a:solidFill>
            <a:miter lim="800000"/>
            <a:headEnd type="none" w="med" len="lg"/>
            <a:tailEnd type="triangle" w="med" len="lg"/>
          </a:ln>
        </p:spPr>
        <p:txBody>
          <a:bodyPr wrap="none" lIns="88900" tIns="88900" rIns="88900" bIns="88900" anchor="ctr">
            <a:spAutoFit/>
          </a:bodyPr>
          <a:lstStyle/>
          <a:p>
            <a:r>
              <a:rPr lang="en-US" sz="2000" b="1" dirty="0">
                <a:solidFill>
                  <a:srgbClr val="FFFFFF"/>
                </a:solidFill>
              </a:rPr>
              <a:t>7535</a:t>
            </a:r>
          </a:p>
        </p:txBody>
      </p:sp>
      <p:sp>
        <p:nvSpPr>
          <p:cNvPr id="58377" name="Text Box 14"/>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s102d09</a:t>
            </a:r>
          </a:p>
        </p:txBody>
      </p:sp>
      <p:sp>
        <p:nvSpPr>
          <p:cNvPr id="2" name="Rectangle 1"/>
          <p:cNvSpPr/>
          <p:nvPr>
            <p:custDataLst>
              <p:tags r:id="rId1"/>
            </p:custDataLst>
          </p:nvPr>
        </p:nvSpPr>
        <p:spPr bwMode="auto">
          <a:xfrm>
            <a:off x="2961640" y="3014048"/>
            <a:ext cx="127800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 name="Rectangle 2"/>
          <p:cNvSpPr/>
          <p:nvPr>
            <p:custDataLst>
              <p:tags r:id="rId2"/>
            </p:custDataLst>
          </p:nvPr>
        </p:nvSpPr>
        <p:spPr bwMode="auto">
          <a:xfrm>
            <a:off x="4422140" y="3014048"/>
            <a:ext cx="1825689"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Calculating Columns Using SAS Dates: Step 2</a:t>
            </a:r>
          </a:p>
        </p:txBody>
      </p:sp>
      <p:sp>
        <p:nvSpPr>
          <p:cNvPr id="59395" name="Rectangle 3"/>
          <p:cNvSpPr>
            <a:spLocks noGrp="1" noChangeArrowheads="1"/>
          </p:cNvSpPr>
          <p:nvPr>
            <p:ph idx="1"/>
          </p:nvPr>
        </p:nvSpPr>
        <p:spPr/>
        <p:txBody>
          <a:bodyPr/>
          <a:lstStyle/>
          <a:p>
            <a:pPr marL="0" indent="0"/>
            <a:r>
              <a:rPr lang="en-US" dirty="0"/>
              <a:t>Calculate </a:t>
            </a:r>
            <a:r>
              <a:rPr lang="en-US" b="1" dirty="0"/>
              <a:t>Age</a:t>
            </a:r>
            <a:r>
              <a:rPr lang="en-US" dirty="0"/>
              <a:t> based on today’s date being 02JAN2013 and a </a:t>
            </a:r>
            <a:r>
              <a:rPr lang="en-US" b="1" dirty="0"/>
              <a:t>Birth_Date</a:t>
            </a:r>
            <a:r>
              <a:rPr lang="en-US" dirty="0"/>
              <a:t> value of 18AUG1980.</a:t>
            </a:r>
          </a:p>
          <a:p>
            <a:pPr marL="0" indent="0"/>
            <a:endParaRPr lang="en-US" dirty="0"/>
          </a:p>
        </p:txBody>
      </p:sp>
      <p:sp>
        <p:nvSpPr>
          <p:cNvPr id="59397" name="Text Box 13"/>
          <p:cNvSpPr txBox="1">
            <a:spLocks noChangeArrowheads="1"/>
          </p:cNvSpPr>
          <p:nvPr/>
        </p:nvSpPr>
        <p:spPr bwMode="auto">
          <a:xfrm>
            <a:off x="679450" y="2341456"/>
            <a:ext cx="8027988" cy="2006600"/>
          </a:xfrm>
          <a:prstGeom prst="rect">
            <a:avLst/>
          </a:prstGeom>
          <a:solidFill>
            <a:srgbClr val="FFFFFF"/>
          </a:solidFill>
          <a:ln w="38100">
            <a:solidFill>
              <a:schemeClr val="tx2"/>
            </a:solidFill>
            <a:miter lim="800000"/>
            <a:headEnd type="none" w="sm" len="sm"/>
            <a:tailEnd type="none" w="sm" len="sm"/>
          </a:ln>
        </p:spPr>
        <p:txBody>
          <a:bodyPr tIns="50800" rIns="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proc sql;</a:t>
            </a:r>
          </a:p>
          <a:p>
            <a:pPr>
              <a:lnSpc>
                <a:spcPct val="85000"/>
              </a:lnSpc>
            </a:pPr>
            <a:r>
              <a:rPr lang="en-US" b="1" dirty="0">
                <a:latin typeface="Courier New" pitchFamily="49" charset="0"/>
              </a:rPr>
              <a:t>select Employee_ID, Employee_Gender,</a:t>
            </a:r>
          </a:p>
          <a:p>
            <a:pPr>
              <a:lnSpc>
                <a:spcPct val="85000"/>
              </a:lnSpc>
            </a:pPr>
            <a:r>
              <a:rPr lang="en-US" b="1" dirty="0">
                <a:latin typeface="Courier New" pitchFamily="49" charset="0"/>
              </a:rPr>
              <a:t>       int((today()-Birth_Date)/365.25)</a:t>
            </a:r>
          </a:p>
          <a:p>
            <a:pPr>
              <a:lnSpc>
                <a:spcPct val="85000"/>
              </a:lnSpc>
            </a:pPr>
            <a:r>
              <a:rPr lang="en-US" b="1" dirty="0">
                <a:latin typeface="Courier New" pitchFamily="49" charset="0"/>
              </a:rPr>
              <a:t>       as Age</a:t>
            </a:r>
          </a:p>
          <a:p>
            <a:pPr>
              <a:lnSpc>
                <a:spcPct val="85000"/>
              </a:lnSpc>
            </a:pPr>
            <a:r>
              <a:rPr lang="en-US" b="1" dirty="0">
                <a:latin typeface="Courier New" pitchFamily="49" charset="0"/>
              </a:rPr>
              <a:t>   from orion.employee_information;</a:t>
            </a:r>
          </a:p>
          <a:p>
            <a:pPr>
              <a:lnSpc>
                <a:spcPct val="85000"/>
              </a:lnSpc>
            </a:pPr>
            <a:r>
              <a:rPr lang="en-US" b="1" dirty="0">
                <a:latin typeface="Courier New" pitchFamily="49" charset="0"/>
              </a:rPr>
              <a:t>quit;</a:t>
            </a:r>
          </a:p>
        </p:txBody>
      </p:sp>
      <p:sp>
        <p:nvSpPr>
          <p:cNvPr id="59399" name="AutoShape 9"/>
          <p:cNvSpPr>
            <a:spLocks/>
          </p:cNvSpPr>
          <p:nvPr/>
        </p:nvSpPr>
        <p:spPr bwMode="auto">
          <a:xfrm>
            <a:off x="7385023" y="3477811"/>
            <a:ext cx="1106072" cy="487313"/>
          </a:xfrm>
          <a:prstGeom prst="borderCallout1">
            <a:avLst>
              <a:gd name="adj1" fmla="val 54019"/>
              <a:gd name="adj2" fmla="val -468"/>
              <a:gd name="adj3" fmla="val -21113"/>
              <a:gd name="adj4" fmla="val -90903"/>
            </a:avLst>
          </a:prstGeom>
          <a:solidFill>
            <a:srgbClr val="009900"/>
          </a:solidFill>
          <a:ln w="19050">
            <a:solidFill>
              <a:srgbClr val="000000"/>
            </a:solidFill>
            <a:miter lim="800000"/>
            <a:headEnd type="none" w="med" len="lg"/>
            <a:tailEnd type="triangle" w="med" len="lg"/>
          </a:ln>
        </p:spPr>
        <p:txBody>
          <a:bodyPr wrap="none" lIns="88900" tIns="88900" rIns="88900" bIns="88900" anchor="ctr">
            <a:spAutoFit/>
          </a:bodyPr>
          <a:lstStyle/>
          <a:p>
            <a:pPr algn="ctr"/>
            <a:r>
              <a:rPr lang="en-US" sz="2000" b="1" dirty="0">
                <a:solidFill>
                  <a:srgbClr val="FFFFFF"/>
                </a:solidFill>
              </a:rPr>
              <a:t>32.3751</a:t>
            </a:r>
          </a:p>
        </p:txBody>
      </p:sp>
      <p:sp>
        <p:nvSpPr>
          <p:cNvPr id="59400" name="Text Box 11"/>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s102d09</a:t>
            </a:r>
          </a:p>
        </p:txBody>
      </p:sp>
      <p:sp>
        <p:nvSpPr>
          <p:cNvPr id="2" name="Rectangle 1"/>
          <p:cNvSpPr/>
          <p:nvPr>
            <p:custDataLst>
              <p:tags r:id="rId1"/>
            </p:custDataLst>
          </p:nvPr>
        </p:nvSpPr>
        <p:spPr bwMode="auto">
          <a:xfrm>
            <a:off x="2836505" y="3014048"/>
            <a:ext cx="4871823"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Calculating Columns Using SAS Dates: Step 3</a:t>
            </a:r>
          </a:p>
        </p:txBody>
      </p:sp>
      <p:sp>
        <p:nvSpPr>
          <p:cNvPr id="60419" name="Rectangle 3"/>
          <p:cNvSpPr>
            <a:spLocks noGrp="1" noChangeArrowheads="1"/>
          </p:cNvSpPr>
          <p:nvPr>
            <p:ph idx="1"/>
          </p:nvPr>
        </p:nvSpPr>
        <p:spPr/>
        <p:txBody>
          <a:bodyPr/>
          <a:lstStyle/>
          <a:p>
            <a:pPr marL="0" indent="0"/>
            <a:r>
              <a:rPr lang="en-US" dirty="0"/>
              <a:t>Calculate </a:t>
            </a:r>
            <a:r>
              <a:rPr lang="en-US" b="1" dirty="0"/>
              <a:t>Age</a:t>
            </a:r>
            <a:r>
              <a:rPr lang="en-US" dirty="0"/>
              <a:t> based on today’s date being 02JAN2013 and a </a:t>
            </a:r>
            <a:r>
              <a:rPr lang="en-US" b="1" dirty="0"/>
              <a:t>Birth_Date</a:t>
            </a:r>
            <a:r>
              <a:rPr lang="en-US" dirty="0"/>
              <a:t> value of 18AUG1980.</a:t>
            </a:r>
          </a:p>
          <a:p>
            <a:pPr marL="0" indent="0"/>
            <a:endParaRPr lang="en-US" dirty="0"/>
          </a:p>
          <a:p>
            <a:pPr marL="0" indent="0"/>
            <a:endParaRPr lang="en-US" dirty="0"/>
          </a:p>
          <a:p>
            <a:pPr marL="0" indent="0"/>
            <a:endParaRPr lang="en-US" dirty="0"/>
          </a:p>
          <a:p>
            <a:pPr marL="0" indent="0"/>
            <a:endParaRPr lang="en-US" dirty="0"/>
          </a:p>
          <a:p>
            <a:pPr marL="0" indent="0"/>
            <a:endParaRPr lang="en-US" dirty="0"/>
          </a:p>
        </p:txBody>
      </p:sp>
      <p:sp>
        <p:nvSpPr>
          <p:cNvPr id="60421" name="Text Box 14"/>
          <p:cNvSpPr txBox="1">
            <a:spLocks noChangeArrowheads="1"/>
          </p:cNvSpPr>
          <p:nvPr/>
        </p:nvSpPr>
        <p:spPr bwMode="auto">
          <a:xfrm>
            <a:off x="679450" y="2341456"/>
            <a:ext cx="8027988" cy="2006600"/>
          </a:xfrm>
          <a:prstGeom prst="rect">
            <a:avLst/>
          </a:prstGeom>
          <a:solidFill>
            <a:srgbClr val="FFFFFF"/>
          </a:solidFill>
          <a:ln w="38100">
            <a:solidFill>
              <a:schemeClr val="tx2"/>
            </a:solidFill>
            <a:miter lim="800000"/>
            <a:headEnd type="none" w="sm" len="sm"/>
            <a:tailEnd type="none" w="sm" len="sm"/>
          </a:ln>
        </p:spPr>
        <p:txBody>
          <a:bodyPr tIns="50800" rIns="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proc sql;</a:t>
            </a:r>
          </a:p>
          <a:p>
            <a:pPr>
              <a:lnSpc>
                <a:spcPct val="85000"/>
              </a:lnSpc>
            </a:pPr>
            <a:r>
              <a:rPr lang="en-US" b="1" dirty="0">
                <a:latin typeface="Courier New" pitchFamily="49" charset="0"/>
              </a:rPr>
              <a:t>select Employee_ID, Employee_Gender,</a:t>
            </a:r>
          </a:p>
          <a:p>
            <a:pPr>
              <a:lnSpc>
                <a:spcPct val="85000"/>
              </a:lnSpc>
            </a:pPr>
            <a:r>
              <a:rPr lang="en-US" b="1" dirty="0">
                <a:latin typeface="Courier New" pitchFamily="49" charset="0"/>
              </a:rPr>
              <a:t>       int((today()-Birth_Date)/365.25)</a:t>
            </a:r>
          </a:p>
          <a:p>
            <a:pPr>
              <a:lnSpc>
                <a:spcPct val="85000"/>
              </a:lnSpc>
            </a:pPr>
            <a:r>
              <a:rPr lang="en-US" b="1" dirty="0">
                <a:latin typeface="Courier New" pitchFamily="49" charset="0"/>
              </a:rPr>
              <a:t>       as Age</a:t>
            </a:r>
          </a:p>
          <a:p>
            <a:pPr>
              <a:lnSpc>
                <a:spcPct val="85000"/>
              </a:lnSpc>
            </a:pPr>
            <a:r>
              <a:rPr lang="en-US" b="1" dirty="0">
                <a:latin typeface="Courier New" pitchFamily="49" charset="0"/>
              </a:rPr>
              <a:t>   from orion.employee_information;</a:t>
            </a:r>
          </a:p>
          <a:p>
            <a:pPr>
              <a:lnSpc>
                <a:spcPct val="85000"/>
              </a:lnSpc>
            </a:pPr>
            <a:r>
              <a:rPr lang="en-US" b="1" dirty="0">
                <a:latin typeface="Courier New" pitchFamily="49" charset="0"/>
              </a:rPr>
              <a:t>quit;</a:t>
            </a:r>
          </a:p>
        </p:txBody>
      </p:sp>
      <p:sp>
        <p:nvSpPr>
          <p:cNvPr id="60422" name="AutoShape 10"/>
          <p:cNvSpPr>
            <a:spLocks/>
          </p:cNvSpPr>
          <p:nvPr/>
        </p:nvSpPr>
        <p:spPr bwMode="auto">
          <a:xfrm>
            <a:off x="1024069" y="3039575"/>
            <a:ext cx="464871" cy="487313"/>
          </a:xfrm>
          <a:prstGeom prst="borderCallout1">
            <a:avLst>
              <a:gd name="adj1" fmla="val 51449"/>
              <a:gd name="adj2" fmla="val 100000"/>
              <a:gd name="adj3" fmla="val 23782"/>
              <a:gd name="adj4" fmla="val 222931"/>
            </a:avLst>
          </a:prstGeom>
          <a:solidFill>
            <a:srgbClr val="009900"/>
          </a:solidFill>
          <a:ln w="19050">
            <a:solidFill>
              <a:srgbClr val="000000"/>
            </a:solidFill>
            <a:miter lim="800000"/>
            <a:headEnd type="none" w="med" len="lg"/>
            <a:tailEnd type="triangle" w="med" len="lg"/>
          </a:ln>
        </p:spPr>
        <p:txBody>
          <a:bodyPr wrap="none" lIns="88900" tIns="88900" rIns="88900" bIns="88900" anchor="ctr">
            <a:spAutoFit/>
          </a:bodyPr>
          <a:lstStyle/>
          <a:p>
            <a:pPr algn="ctr"/>
            <a:r>
              <a:rPr lang="en-US" sz="2000" b="1" dirty="0">
                <a:solidFill>
                  <a:srgbClr val="FFFFFF"/>
                </a:solidFill>
              </a:rPr>
              <a:t>32</a:t>
            </a:r>
          </a:p>
        </p:txBody>
      </p:sp>
      <p:sp>
        <p:nvSpPr>
          <p:cNvPr id="60423" name="Text Box 12"/>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s102d09</a:t>
            </a:r>
          </a:p>
        </p:txBody>
      </p:sp>
      <p:sp>
        <p:nvSpPr>
          <p:cNvPr id="60424" name="Rectangle 13"/>
          <p:cNvSpPr>
            <a:spLocks noChangeArrowheads="1"/>
          </p:cNvSpPr>
          <p:nvPr>
            <p:custDataLst>
              <p:tags r:id="rId1"/>
            </p:custDataLst>
          </p:nvPr>
        </p:nvSpPr>
        <p:spPr bwMode="auto">
          <a:xfrm>
            <a:off x="2079993" y="3008206"/>
            <a:ext cx="5767051"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Viewing the Output</a:t>
            </a:r>
          </a:p>
        </p:txBody>
      </p:sp>
      <p:sp>
        <p:nvSpPr>
          <p:cNvPr id="61443" name="Rectangle 3"/>
          <p:cNvSpPr>
            <a:spLocks noGrp="1" noChangeArrowheads="1"/>
          </p:cNvSpPr>
          <p:nvPr>
            <p:ph idx="1"/>
          </p:nvPr>
        </p:nvSpPr>
        <p:spPr/>
        <p:txBody>
          <a:bodyPr/>
          <a:lstStyle/>
          <a:p>
            <a:pPr marL="0" indent="0"/>
            <a:r>
              <a:rPr lang="en-US" dirty="0"/>
              <a:t>Partial PROC SQL Output</a:t>
            </a:r>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sz="1400" dirty="0"/>
          </a:p>
          <a:p>
            <a:pPr marL="0" indent="0"/>
            <a:r>
              <a:rPr lang="en-US" dirty="0"/>
              <a:t>The values of </a:t>
            </a:r>
            <a:r>
              <a:rPr lang="en-US" b="1" dirty="0"/>
              <a:t>Age</a:t>
            </a:r>
            <a:r>
              <a:rPr lang="en-US" dirty="0"/>
              <a:t> vary based on the date that </a:t>
            </a:r>
            <a:br>
              <a:rPr lang="en-US" dirty="0"/>
            </a:br>
            <a:r>
              <a:rPr lang="en-US" dirty="0"/>
              <a:t>the program is executed.</a:t>
            </a:r>
          </a:p>
        </p:txBody>
      </p:sp>
      <p:sp>
        <p:nvSpPr>
          <p:cNvPr id="61445"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61446"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61447" name="Rectangle 10"/>
          <p:cNvSpPr>
            <a:spLocks noChangeArrowheads="1"/>
          </p:cNvSpPr>
          <p:nvPr/>
        </p:nvSpPr>
        <p:spPr bwMode="auto">
          <a:xfrm>
            <a:off x="703807" y="1485750"/>
            <a:ext cx="5851525" cy="3795911"/>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algn="ctr"/>
            <a:r>
              <a:rPr lang="en-US" sz="2000" b="1" dirty="0">
                <a:solidFill>
                  <a:srgbClr val="000000"/>
                </a:solidFill>
                <a:latin typeface="SAS Monospace" pitchFamily="49" charset="0"/>
              </a:rPr>
              <a:t>The SAS System</a:t>
            </a:r>
          </a:p>
          <a:p>
            <a:endParaRPr lang="en-US" sz="2000" b="1" dirty="0">
              <a:solidFill>
                <a:srgbClr val="000000"/>
              </a:solidFill>
              <a:latin typeface="SAS Monospace" pitchFamily="49" charset="0"/>
            </a:endParaRPr>
          </a:p>
          <a:p>
            <a:r>
              <a:rPr lang="en-US" sz="2000" b="1" dirty="0">
                <a:solidFill>
                  <a:srgbClr val="000000"/>
                </a:solidFill>
                <a:latin typeface="SAS Monospace" pitchFamily="49" charset="0"/>
              </a:rPr>
              <a:t>             Employee</a:t>
            </a:r>
          </a:p>
          <a:p>
            <a:r>
              <a:rPr lang="en-US" sz="2000" b="1" dirty="0">
                <a:solidFill>
                  <a:srgbClr val="000000"/>
                </a:solidFill>
                <a:latin typeface="SAS Monospace" pitchFamily="49" charset="0"/>
              </a:rPr>
              <a:t>Employee ID  Gender             Age                           ƒƒƒƒƒƒƒƒƒƒƒƒƒƒƒƒƒƒƒƒƒƒƒƒƒƒƒƒƒƒƒƒƒƒƒƒ</a:t>
            </a:r>
          </a:p>
          <a:p>
            <a:r>
              <a:rPr lang="en-US" sz="2000" b="1" dirty="0">
                <a:solidFill>
                  <a:srgbClr val="000000"/>
                </a:solidFill>
                <a:latin typeface="SAS Monospace" pitchFamily="49" charset="0"/>
              </a:rPr>
              <a:t>     120101  M                   32</a:t>
            </a:r>
          </a:p>
          <a:p>
            <a:r>
              <a:rPr lang="en-US" sz="2000" b="1" dirty="0">
                <a:solidFill>
                  <a:srgbClr val="000000"/>
                </a:solidFill>
                <a:latin typeface="SAS Monospace" pitchFamily="49" charset="0"/>
              </a:rPr>
              <a:t>     120102  M                   39</a:t>
            </a:r>
          </a:p>
          <a:p>
            <a:r>
              <a:rPr lang="en-US" sz="2000" b="1" dirty="0">
                <a:solidFill>
                  <a:srgbClr val="000000"/>
                </a:solidFill>
                <a:latin typeface="SAS Monospace" pitchFamily="49" charset="0"/>
              </a:rPr>
              <a:t>     120103  M                   59</a:t>
            </a:r>
          </a:p>
          <a:p>
            <a:r>
              <a:rPr lang="en-US" sz="2000" b="1" dirty="0">
                <a:solidFill>
                  <a:srgbClr val="000000"/>
                </a:solidFill>
                <a:latin typeface="SAS Monospace" pitchFamily="49" charset="0"/>
              </a:rPr>
              <a:t>     120104  F                   54</a:t>
            </a:r>
          </a:p>
          <a:p>
            <a:r>
              <a:rPr lang="en-US" sz="2000" b="1" dirty="0">
                <a:solidFill>
                  <a:srgbClr val="000000"/>
                </a:solidFill>
                <a:latin typeface="SAS Monospace" pitchFamily="49" charset="0"/>
              </a:rPr>
              <a:t>     120105  F                   34</a:t>
            </a:r>
          </a:p>
          <a:p>
            <a:r>
              <a:rPr lang="en-US" sz="2000" b="1" dirty="0">
                <a:solidFill>
                  <a:srgbClr val="000000"/>
                </a:solidFill>
                <a:latin typeface="SAS Monospace" pitchFamily="49" charset="0"/>
              </a:rPr>
              <a:t>     120106  M                   64</a:t>
            </a:r>
          </a:p>
          <a:p>
            <a:r>
              <a:rPr lang="en-US" sz="2000" b="1" dirty="0">
                <a:solidFill>
                  <a:srgbClr val="000000"/>
                </a:solidFill>
                <a:latin typeface="SAS Monospace" pitchFamily="49" charset="0"/>
              </a:rPr>
              <a:t>     120107  F                   59</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2.07 Short </a:t>
            </a:r>
            <a:r>
              <a:rPr lang="en-US" dirty="0"/>
              <a:t>Answer Poll</a:t>
            </a:r>
          </a:p>
        </p:txBody>
      </p:sp>
      <p:sp>
        <p:nvSpPr>
          <p:cNvPr id="3075" name="Rectangle 5"/>
          <p:cNvSpPr>
            <a:spLocks noGrp="1" noChangeArrowheads="1"/>
          </p:cNvSpPr>
          <p:nvPr>
            <p:ph idx="1"/>
          </p:nvPr>
        </p:nvSpPr>
        <p:spPr/>
        <p:txBody>
          <a:bodyPr/>
          <a:lstStyle/>
          <a:p>
            <a:r>
              <a:rPr lang="en-US" dirty="0"/>
              <a:t>What date function would you use to create </a:t>
            </a:r>
            <a:br>
              <a:rPr lang="en-US" dirty="0"/>
            </a:br>
            <a:r>
              <a:rPr lang="en-US" dirty="0"/>
              <a:t>the </a:t>
            </a:r>
            <a:r>
              <a:rPr lang="en-US" b="1" dirty="0"/>
              <a:t>Birth_Month</a:t>
            </a:r>
            <a:r>
              <a:rPr lang="en-US" dirty="0"/>
              <a:t> column for the following rows </a:t>
            </a:r>
            <a:br>
              <a:rPr lang="en-US" dirty="0"/>
            </a:br>
            <a:r>
              <a:rPr lang="en-US" dirty="0"/>
              <a:t>from the </a:t>
            </a:r>
            <a:r>
              <a:rPr lang="en-US" b="1" dirty="0"/>
              <a:t>employee_information</a:t>
            </a:r>
            <a:r>
              <a:rPr lang="en-US" dirty="0"/>
              <a:t> table?</a:t>
            </a:r>
          </a:p>
          <a:p>
            <a:pPr marL="0" indent="0"/>
            <a:endParaRPr lang="en-US" dirty="0"/>
          </a:p>
        </p:txBody>
      </p:sp>
      <p:sp>
        <p:nvSpPr>
          <p:cNvPr id="4" name="TextBox 3"/>
          <p:cNvSpPr txBox="1"/>
          <p:nvPr/>
        </p:nvSpPr>
        <p:spPr>
          <a:xfrm>
            <a:off x="695130" y="2471057"/>
            <a:ext cx="6351098" cy="3134191"/>
          </a:xfrm>
          <a:prstGeom prst="rect">
            <a:avLst/>
          </a:prstGeom>
          <a:solidFill>
            <a:srgbClr val="FFFFFF"/>
          </a:solidFill>
          <a:ln w="38100" cmpd="sng">
            <a:solidFill>
              <a:schemeClr val="tx2"/>
            </a:solidFill>
          </a:ln>
        </p:spPr>
        <p:txBody>
          <a:bodyPr vert="horz" wrap="none" lIns="88900" tIns="88900" rIns="88900" bIns="88900" rtlCol="0">
            <a:spAutoFit/>
          </a:bodyPr>
          <a:lstStyle/>
          <a:p>
            <a:r>
              <a:rPr lang="en-US" sz="1600" b="1" dirty="0">
                <a:latin typeface="SAS Monospace"/>
              </a:rPr>
              <a:t>                   The SAS System</a:t>
            </a:r>
          </a:p>
          <a:p>
            <a:endParaRPr lang="en-US" sz="1600" b="1" dirty="0">
              <a:latin typeface="SAS Monospace"/>
            </a:endParaRPr>
          </a:p>
          <a:p>
            <a:r>
              <a:rPr lang="en-US" sz="1600" b="1" dirty="0">
                <a:latin typeface="SAS Monospace"/>
              </a:rPr>
              <a:t>                                       Employee_</a:t>
            </a:r>
          </a:p>
          <a:p>
            <a:r>
              <a:rPr lang="en-US" sz="1600" b="1" dirty="0">
                <a:latin typeface="SAS Monospace"/>
              </a:rPr>
              <a:t> Employee_ID  Birth_Date  Birth_Month  Gender</a:t>
            </a:r>
          </a:p>
          <a:p>
            <a:r>
              <a:rPr lang="en-US" sz="1600" b="1" dirty="0">
                <a:latin typeface="SAS Monospace"/>
              </a:rPr>
              <a:t>ƒƒƒƒƒƒƒƒƒƒƒƒƒƒƒƒƒƒƒƒƒƒƒƒƒƒƒƒƒƒƒƒƒƒƒƒƒƒƒƒƒƒƒƒƒƒƒƒƒƒ</a:t>
            </a:r>
          </a:p>
          <a:p>
            <a:r>
              <a:rPr lang="en-US" sz="1600" b="1" dirty="0">
                <a:latin typeface="SAS Monospace"/>
              </a:rPr>
              <a:t>      120101        7535            8  M</a:t>
            </a:r>
          </a:p>
          <a:p>
            <a:r>
              <a:rPr lang="en-US" sz="1600" b="1" dirty="0">
                <a:latin typeface="SAS Monospace"/>
              </a:rPr>
              <a:t>      120102        4971            8  M</a:t>
            </a:r>
          </a:p>
          <a:p>
            <a:r>
              <a:rPr lang="en-US" sz="1600" b="1" dirty="0">
                <a:latin typeface="SAS Monospace"/>
              </a:rPr>
              <a:t>      120103       -2535            1  M</a:t>
            </a:r>
          </a:p>
          <a:p>
            <a:r>
              <a:rPr lang="en-US" sz="1600" b="1" dirty="0">
                <a:latin typeface="SAS Monospace"/>
              </a:rPr>
              <a:t>      120104        -600            5  F</a:t>
            </a:r>
          </a:p>
          <a:p>
            <a:r>
              <a:rPr lang="en-US" sz="1600" b="1" dirty="0">
                <a:latin typeface="SAS Monospace"/>
              </a:rPr>
              <a:t>      120105        6929           12  F</a:t>
            </a:r>
          </a:p>
          <a:p>
            <a:r>
              <a:rPr lang="en-US" sz="1600" b="1" dirty="0">
                <a:latin typeface="SAS Monospace"/>
              </a:rPr>
              <a:t>      120106       -4026           12  M</a:t>
            </a:r>
          </a:p>
          <a:p>
            <a:r>
              <a:rPr lang="en-US" sz="1600" b="1" dirty="0">
                <a:latin typeface="SAS Monospace"/>
              </a:rPr>
              <a:t>      120107       -2536            1  F</a:t>
            </a:r>
          </a:p>
        </p:txBody>
      </p:sp>
      <p:sp>
        <p:nvSpPr>
          <p:cNvPr id="5" name="AutoShape 5"/>
          <p:cNvSpPr>
            <a:spLocks noChangeArrowheads="1"/>
          </p:cNvSpPr>
          <p:nvPr/>
        </p:nvSpPr>
        <p:spPr bwMode="auto">
          <a:xfrm>
            <a:off x="3870679" y="2976604"/>
            <a:ext cx="1578399" cy="2557462"/>
          </a:xfrm>
          <a:prstGeom prst="roundRect">
            <a:avLst>
              <a:gd name="adj" fmla="val 16667"/>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2.07 Short </a:t>
            </a:r>
            <a:r>
              <a:rPr lang="en-US" dirty="0"/>
              <a:t>Answer Poll – Correct Answer</a:t>
            </a:r>
          </a:p>
        </p:txBody>
      </p:sp>
      <p:sp>
        <p:nvSpPr>
          <p:cNvPr id="3075" name="Rectangle 5"/>
          <p:cNvSpPr>
            <a:spLocks noGrp="1" noChangeArrowheads="1"/>
          </p:cNvSpPr>
          <p:nvPr>
            <p:ph idx="1"/>
          </p:nvPr>
        </p:nvSpPr>
        <p:spPr/>
        <p:txBody>
          <a:bodyPr/>
          <a:lstStyle/>
          <a:p>
            <a:r>
              <a:rPr lang="en-US" dirty="0"/>
              <a:t>What date function would you use to create the </a:t>
            </a:r>
            <a:r>
              <a:rPr lang="en-US" b="1" dirty="0"/>
              <a:t>Birth_Month</a:t>
            </a:r>
            <a:r>
              <a:rPr lang="en-US" dirty="0"/>
              <a:t> column for the following rows from </a:t>
            </a:r>
            <a:br>
              <a:rPr lang="en-US" dirty="0"/>
            </a:br>
            <a:r>
              <a:rPr lang="en-US" dirty="0"/>
              <a:t>the </a:t>
            </a:r>
            <a:r>
              <a:rPr lang="en-US" b="1" dirty="0"/>
              <a:t>employee_information</a:t>
            </a:r>
            <a:r>
              <a:rPr lang="en-US" dirty="0"/>
              <a:t> table?</a:t>
            </a:r>
            <a:r>
              <a:rPr lang="en-US" b="1" dirty="0"/>
              <a:t> MONTH function</a:t>
            </a:r>
          </a:p>
          <a:p>
            <a:endParaRPr lang="en-US" dirty="0"/>
          </a:p>
          <a:p>
            <a:pPr marL="0" indent="0"/>
            <a:endParaRPr lang="en-US" dirty="0"/>
          </a:p>
        </p:txBody>
      </p:sp>
      <p:sp>
        <p:nvSpPr>
          <p:cNvPr id="6" name="Text Box 7"/>
          <p:cNvSpPr txBox="1">
            <a:spLocks noChangeArrowheads="1"/>
          </p:cNvSpPr>
          <p:nvPr/>
        </p:nvSpPr>
        <p:spPr bwMode="auto">
          <a:xfrm>
            <a:off x="685800" y="2774950"/>
            <a:ext cx="7772400" cy="2330450"/>
          </a:xfrm>
          <a:prstGeom prst="rect">
            <a:avLst/>
          </a:prstGeom>
          <a:solidFill>
            <a:srgbClr val="FFFFFF"/>
          </a:solidFill>
          <a:ln w="38100">
            <a:solidFill>
              <a:schemeClr val="tx2"/>
            </a:solidFill>
            <a:miter lim="800000"/>
            <a:headEnd type="none" w="med" len="lg"/>
            <a:tailEnd type="none" w="med" len="lg"/>
          </a:ln>
        </p:spPr>
        <p:txBody>
          <a:bodyPr tIns="50800" rIns="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Courier New" pitchFamily="49" charset="0"/>
              </a:rPr>
              <a:t>proc sql;</a:t>
            </a:r>
          </a:p>
          <a:p>
            <a:r>
              <a:rPr lang="en-US" b="1" dirty="0">
                <a:latin typeface="Courier New" pitchFamily="49" charset="0"/>
              </a:rPr>
              <a:t>select Employee_ID, Birth_Date, </a:t>
            </a:r>
          </a:p>
          <a:p>
            <a:r>
              <a:rPr lang="en-US" b="1" dirty="0">
                <a:latin typeface="Courier New" pitchFamily="49" charset="0"/>
              </a:rPr>
              <a:t>       month(Birth_Date) as Birth_Month, </a:t>
            </a:r>
          </a:p>
          <a:p>
            <a:r>
              <a:rPr lang="en-US" b="1" dirty="0">
                <a:latin typeface="Courier New" pitchFamily="49" charset="0"/>
              </a:rPr>
              <a:t>       Employee_Gender</a:t>
            </a:r>
          </a:p>
          <a:p>
            <a:r>
              <a:rPr lang="en-US" b="1" dirty="0">
                <a:latin typeface="Courier New" pitchFamily="49" charset="0"/>
              </a:rPr>
              <a:t>   from orion.employee_information;</a:t>
            </a:r>
          </a:p>
          <a:p>
            <a:r>
              <a:rPr lang="en-US" b="1" dirty="0">
                <a:latin typeface="Courier New" pitchFamily="49" charset="0"/>
              </a:rPr>
              <a:t>quit;</a:t>
            </a:r>
          </a:p>
        </p:txBody>
      </p:sp>
      <p:sp>
        <p:nvSpPr>
          <p:cNvPr id="7" name="Rectangle 9"/>
          <p:cNvSpPr>
            <a:spLocks noChangeArrowheads="1"/>
          </p:cNvSpPr>
          <p:nvPr>
            <p:custDataLst>
              <p:tags r:id="rId2"/>
            </p:custDataLst>
          </p:nvPr>
        </p:nvSpPr>
        <p:spPr bwMode="auto">
          <a:xfrm>
            <a:off x="1993010" y="3549650"/>
            <a:ext cx="3128963"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 name="Program Name"/>
          <p:cNvSpPr txBox="1"/>
          <p:nvPr/>
        </p:nvSpPr>
        <p:spPr bwMode="auto">
          <a:xfrm>
            <a:off x="7943850" y="6324600"/>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s102d10</a:t>
            </a:r>
          </a:p>
        </p:txBody>
      </p:sp>
    </p:spTree>
    <p:custDataLst>
      <p:tags r:id="rId1"/>
    </p:custDataLst>
    <p:extLst>
      <p:ext uri="{BB962C8B-B14F-4D97-AF65-F5344CB8AC3E}">
        <p14:creationId xmlns:p14="http://schemas.microsoft.com/office/powerpoint/2010/main" val="14550502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78" y="2145674"/>
            <a:ext cx="8601060" cy="3992588"/>
          </a:xfrm>
          <a:prstGeom prst="rect">
            <a:avLst/>
          </a:prstGeom>
          <a:noFill/>
          <a:extLst>
            <a:ext uri="{909E8E84-426E-40DD-AFC4-6F175D3DCCD1}">
              <a14:hiddenFill xmlns:a14="http://schemas.microsoft.com/office/drawing/2010/main">
                <a:solidFill>
                  <a:srgbClr val="FFFFFF"/>
                </a:solidFill>
              </a14:hiddenFill>
            </a:ext>
          </a:extLst>
        </p:spPr>
      </p:pic>
      <p:sp>
        <p:nvSpPr>
          <p:cNvPr id="54274" name="Rectangle 2"/>
          <p:cNvSpPr>
            <a:spLocks noGrp="1" noChangeArrowheads="1"/>
          </p:cNvSpPr>
          <p:nvPr>
            <p:ph type="title"/>
          </p:nvPr>
        </p:nvSpPr>
        <p:spPr/>
        <p:txBody>
          <a:bodyPr/>
          <a:lstStyle/>
          <a:p>
            <a:r>
              <a:rPr lang="en-US" dirty="0"/>
              <a:t>Business Scenario</a:t>
            </a:r>
          </a:p>
        </p:txBody>
      </p:sp>
      <p:sp>
        <p:nvSpPr>
          <p:cNvPr id="54275" name="Rectangle 3"/>
          <p:cNvSpPr>
            <a:spLocks noGrp="1" noChangeArrowheads="1"/>
          </p:cNvSpPr>
          <p:nvPr>
            <p:ph idx="1"/>
          </p:nvPr>
        </p:nvSpPr>
        <p:spPr>
          <a:xfrm>
            <a:off x="685800" y="1071563"/>
            <a:ext cx="7848600" cy="1584325"/>
          </a:xfrm>
        </p:spPr>
        <p:txBody>
          <a:bodyPr/>
          <a:lstStyle/>
          <a:p>
            <a:pPr marL="0" indent="0"/>
            <a:r>
              <a:rPr lang="en-US" dirty="0"/>
              <a:t>To support management’s requests for reports, you need to create a new table that contains selected columns   from an existing table and a calculated column named </a:t>
            </a:r>
            <a:r>
              <a:rPr lang="en-US" b="1" dirty="0"/>
              <a:t>Birth_Month</a:t>
            </a:r>
            <a:r>
              <a:rPr lang="en-US" dirty="0"/>
              <a:t>.</a:t>
            </a:r>
          </a:p>
        </p:txBody>
      </p:sp>
      <p:pic>
        <p:nvPicPr>
          <p:cNvPr id="6" name="Picture 10" descr="\\sashq\root\dept\PSD\GRAPHICS\Illustrations\Arrows\arrow_bl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5252550" y="3952340"/>
            <a:ext cx="428625" cy="2112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sashq\root\dept\PSD\GRAPHICS\Illustrations\Programming\procste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511" y="3823368"/>
            <a:ext cx="1266825" cy="7775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sashq\root\dept\PSD\GRAPHICS\Illustrations\Arrows\arrow_bl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2557094" y="3952341"/>
            <a:ext cx="428625" cy="2112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ashq\root\dept\PSD\GRAPHICS\Illustrations\Data\dataset_STAND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497" y="3395130"/>
            <a:ext cx="1390650" cy="12001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536720" y="3467603"/>
            <a:ext cx="1510350" cy="400110"/>
          </a:xfrm>
          <a:prstGeom prst="rect">
            <a:avLst/>
          </a:prstGeom>
          <a:noFill/>
        </p:spPr>
        <p:txBody>
          <a:bodyPr wrap="none" rtlCol="0">
            <a:spAutoFit/>
          </a:bodyPr>
          <a:lstStyle/>
          <a:p>
            <a:r>
              <a:rPr lang="en-US" sz="2000" dirty="0"/>
              <a:t>PROC SQL</a:t>
            </a:r>
          </a:p>
        </p:txBody>
      </p:sp>
      <p:sp>
        <p:nvSpPr>
          <p:cNvPr id="11" name="Rectangle 10"/>
          <p:cNvSpPr/>
          <p:nvPr/>
        </p:nvSpPr>
        <p:spPr>
          <a:xfrm>
            <a:off x="613210" y="3084180"/>
            <a:ext cx="3631122" cy="400110"/>
          </a:xfrm>
          <a:prstGeom prst="rect">
            <a:avLst/>
          </a:prstGeom>
        </p:spPr>
        <p:txBody>
          <a:bodyPr wrap="none">
            <a:spAutoFit/>
          </a:bodyPr>
          <a:lstStyle/>
          <a:p>
            <a:r>
              <a:rPr lang="en-US" sz="2000" b="1" dirty="0"/>
              <a:t>orion.employee_information</a:t>
            </a:r>
            <a:endParaRPr lang="en-US" sz="2000" dirty="0"/>
          </a:p>
        </p:txBody>
      </p:sp>
      <p:pic>
        <p:nvPicPr>
          <p:cNvPr id="12" name="Picture 2" descr="\\sashq\root\dept\PSD\GRAPHICS\Illustrations\Data\dataset_STAND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497" y="3395130"/>
            <a:ext cx="1390650" cy="12001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sashq\root\dept\PSD\GRAPHICS\Illustrations\Data\dataset_STAND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9747" y="3395130"/>
            <a:ext cx="1390650" cy="120015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6054340" y="3084180"/>
            <a:ext cx="2491388" cy="400110"/>
          </a:xfrm>
          <a:prstGeom prst="rect">
            <a:avLst/>
          </a:prstGeom>
        </p:spPr>
        <p:txBody>
          <a:bodyPr wrap="none">
            <a:spAutoFit/>
          </a:bodyPr>
          <a:lstStyle/>
          <a:p>
            <a:r>
              <a:rPr lang="en-US" sz="2000" b="1" dirty="0"/>
              <a:t>work.birth_months</a:t>
            </a:r>
            <a:endParaRPr lang="en-US" sz="2000" dirty="0"/>
          </a:p>
        </p:txBody>
      </p:sp>
    </p:spTree>
    <p:extLst>
      <p:ext uri="{BB962C8B-B14F-4D97-AF65-F5344CB8AC3E}">
        <p14:creationId xmlns:p14="http://schemas.microsoft.com/office/powerpoint/2010/main" val="33475989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70" name="Rectangle 10"/>
          <p:cNvSpPr>
            <a:spLocks noChangeArrowheads="1"/>
          </p:cNvSpPr>
          <p:nvPr>
            <p:custDataLst>
              <p:tags r:id="rId1"/>
            </p:custDataLst>
          </p:nvPr>
        </p:nvSpPr>
        <p:spPr bwMode="auto">
          <a:xfrm>
            <a:off x="1968090" y="4010829"/>
            <a:ext cx="2911820" cy="36512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66562" name="Title 1"/>
          <p:cNvSpPr>
            <a:spLocks noGrp="1"/>
          </p:cNvSpPr>
          <p:nvPr>
            <p:ph type="title"/>
          </p:nvPr>
        </p:nvSpPr>
        <p:spPr/>
        <p:txBody>
          <a:bodyPr/>
          <a:lstStyle/>
          <a:p>
            <a:r>
              <a:rPr lang="en-US" dirty="0"/>
              <a:t>Creating and Populating a Table</a:t>
            </a:r>
          </a:p>
        </p:txBody>
      </p:sp>
      <p:sp>
        <p:nvSpPr>
          <p:cNvPr id="66563" name="Content Placeholder 5"/>
          <p:cNvSpPr>
            <a:spLocks noGrp="1"/>
          </p:cNvSpPr>
          <p:nvPr>
            <p:ph idx="1"/>
          </p:nvPr>
        </p:nvSpPr>
        <p:spPr>
          <a:xfrm>
            <a:off x="685800" y="1058491"/>
            <a:ext cx="7848600" cy="4267200"/>
          </a:xfrm>
        </p:spPr>
        <p:txBody>
          <a:bodyPr/>
          <a:lstStyle/>
          <a:p>
            <a:pPr marL="0" indent="0"/>
            <a:r>
              <a:rPr lang="en-US" dirty="0"/>
              <a:t>To define the structure of the </a:t>
            </a:r>
            <a:r>
              <a:rPr lang="en-US" b="1" dirty="0"/>
              <a:t>work.birth_months </a:t>
            </a:r>
            <a:r>
              <a:rPr lang="en-US" dirty="0"/>
              <a:t>table, use the SELECT list.</a:t>
            </a:r>
          </a:p>
        </p:txBody>
      </p:sp>
      <p:sp>
        <p:nvSpPr>
          <p:cNvPr id="66565" name="Text Box 7"/>
          <p:cNvSpPr txBox="1">
            <a:spLocks noChangeArrowheads="1"/>
          </p:cNvSpPr>
          <p:nvPr/>
        </p:nvSpPr>
        <p:spPr bwMode="auto">
          <a:xfrm>
            <a:off x="685800" y="2131229"/>
            <a:ext cx="7772400" cy="3795713"/>
          </a:xfrm>
          <a:prstGeom prst="rect">
            <a:avLst/>
          </a:prstGeom>
          <a:solidFill>
            <a:srgbClr val="FFFFFF"/>
          </a:solidFill>
          <a:ln w="38100">
            <a:solidFill>
              <a:schemeClr val="tx2"/>
            </a:solidFill>
            <a:miter lim="800000"/>
            <a:headEnd type="none" w="med" len="lg"/>
            <a:tailEnd type="none" w="med" len="lg"/>
          </a:ln>
        </p:spPr>
        <p:txBody>
          <a:bodyPr tIns="50800" rIns="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Courier New" pitchFamily="49" charset="0"/>
              </a:rPr>
              <a:t>proc sql;</a:t>
            </a:r>
          </a:p>
          <a:p>
            <a:r>
              <a:rPr lang="en-US" b="1" dirty="0">
                <a:latin typeface="Courier New" pitchFamily="49" charset="0"/>
              </a:rPr>
              <a:t>create table work.birth_months as</a:t>
            </a:r>
          </a:p>
          <a:p>
            <a:r>
              <a:rPr lang="en-US" b="1" dirty="0">
                <a:latin typeface="Courier New" pitchFamily="49" charset="0"/>
              </a:rPr>
              <a:t>select Employee_ID, Birth_Date, </a:t>
            </a:r>
          </a:p>
          <a:p>
            <a:r>
              <a:rPr lang="en-US" b="1" dirty="0">
                <a:latin typeface="Courier New" pitchFamily="49" charset="0"/>
              </a:rPr>
              <a:t>       month(Birth_Date) as  </a:t>
            </a:r>
          </a:p>
          <a:p>
            <a:r>
              <a:rPr lang="en-US" b="1" dirty="0">
                <a:latin typeface="Courier New" pitchFamily="49" charset="0"/>
              </a:rPr>
              <a:t>       Birth_Month, </a:t>
            </a:r>
          </a:p>
          <a:p>
            <a:r>
              <a:rPr lang="en-US" b="1" dirty="0">
                <a:latin typeface="Courier New" pitchFamily="49" charset="0"/>
              </a:rPr>
              <a:t>       Employee_Gender</a:t>
            </a:r>
          </a:p>
          <a:p>
            <a:r>
              <a:rPr lang="en-US" b="1" dirty="0">
                <a:latin typeface="Courier New" pitchFamily="49" charset="0"/>
              </a:rPr>
              <a:t>   from orion.employee_information;</a:t>
            </a:r>
          </a:p>
          <a:p>
            <a:r>
              <a:rPr lang="en-US" b="1" dirty="0">
                <a:latin typeface="Courier New" pitchFamily="49" charset="0"/>
              </a:rPr>
              <a:t>describe table work.birth_months;</a:t>
            </a:r>
          </a:p>
          <a:p>
            <a:r>
              <a:rPr lang="en-US" b="1" dirty="0">
                <a:latin typeface="Courier New" pitchFamily="49" charset="0"/>
              </a:rPr>
              <a:t>select * from work.birth_months;</a:t>
            </a:r>
          </a:p>
          <a:p>
            <a:r>
              <a:rPr lang="en-US" b="1" dirty="0">
                <a:latin typeface="Courier New" pitchFamily="49" charset="0"/>
              </a:rPr>
              <a:t>quit;</a:t>
            </a:r>
          </a:p>
        </p:txBody>
      </p:sp>
      <p:sp>
        <p:nvSpPr>
          <p:cNvPr id="66567" name="Rectangle 7"/>
          <p:cNvSpPr>
            <a:spLocks noChangeArrowheads="1"/>
          </p:cNvSpPr>
          <p:nvPr>
            <p:custDataLst>
              <p:tags r:id="rId2"/>
            </p:custDataLst>
          </p:nvPr>
        </p:nvSpPr>
        <p:spPr bwMode="auto">
          <a:xfrm>
            <a:off x="764325" y="2913867"/>
            <a:ext cx="5659438" cy="36512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66568" name="Rectangle 8"/>
          <p:cNvSpPr>
            <a:spLocks noChangeArrowheads="1"/>
          </p:cNvSpPr>
          <p:nvPr>
            <p:custDataLst>
              <p:tags r:id="rId3"/>
            </p:custDataLst>
          </p:nvPr>
        </p:nvSpPr>
        <p:spPr bwMode="auto">
          <a:xfrm>
            <a:off x="1968091" y="3278992"/>
            <a:ext cx="3788898" cy="36671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66569" name="Rectangle 9"/>
          <p:cNvSpPr>
            <a:spLocks noChangeArrowheads="1"/>
          </p:cNvSpPr>
          <p:nvPr>
            <p:custDataLst>
              <p:tags r:id="rId4"/>
            </p:custDataLst>
          </p:nvPr>
        </p:nvSpPr>
        <p:spPr bwMode="auto">
          <a:xfrm>
            <a:off x="1968089" y="3645704"/>
            <a:ext cx="2258677" cy="36512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dirty="0"/>
          </a:p>
        </p:txBody>
      </p:sp>
      <p:sp>
        <p:nvSpPr>
          <p:cNvPr id="66571" name="Text Box 10"/>
          <p:cNvSpPr txBox="1">
            <a:spLocks noChangeArrowheads="1"/>
          </p:cNvSpPr>
          <p:nvPr/>
        </p:nvSpPr>
        <p:spPr bwMode="auto">
          <a:xfrm>
            <a:off x="7956762" y="6324600"/>
            <a:ext cx="976101" cy="425758"/>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s102d11</a:t>
            </a:r>
          </a:p>
        </p:txBody>
      </p:sp>
      <p:sp>
        <p:nvSpPr>
          <p:cNvPr id="2" name="Rectangle 1"/>
          <p:cNvSpPr/>
          <p:nvPr>
            <p:custDataLst>
              <p:tags r:id="rId5"/>
            </p:custDataLst>
          </p:nvPr>
        </p:nvSpPr>
        <p:spPr bwMode="auto">
          <a:xfrm>
            <a:off x="1971199" y="4010829"/>
            <a:ext cx="2921063" cy="3657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 name="TextBox 2"/>
          <p:cNvSpPr txBox="1"/>
          <p:nvPr/>
        </p:nvSpPr>
        <p:spPr>
          <a:xfrm>
            <a:off x="3817035" y="1738670"/>
            <a:ext cx="3879908" cy="795089"/>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b="1" dirty="0">
                <a:solidFill>
                  <a:srgbClr val="000000"/>
                </a:solidFill>
              </a:rPr>
              <a:t>CREATE</a:t>
            </a:r>
            <a:r>
              <a:rPr lang="en-US" sz="2000" dirty="0">
                <a:solidFill>
                  <a:srgbClr val="000000"/>
                </a:solidFill>
              </a:rPr>
              <a:t> </a:t>
            </a:r>
            <a:r>
              <a:rPr lang="en-US" sz="2000" b="1" dirty="0">
                <a:solidFill>
                  <a:srgbClr val="000000"/>
                </a:solidFill>
              </a:rPr>
              <a:t>TABLE</a:t>
            </a:r>
            <a:r>
              <a:rPr lang="en-US" sz="2000" dirty="0">
                <a:solidFill>
                  <a:srgbClr val="000000"/>
                </a:solidFill>
              </a:rPr>
              <a:t> </a:t>
            </a:r>
            <a:r>
              <a:rPr lang="en-US" sz="2000" i="1" dirty="0">
                <a:solidFill>
                  <a:srgbClr val="000000"/>
                </a:solidFill>
              </a:rPr>
              <a:t>table-name</a:t>
            </a:r>
            <a:r>
              <a:rPr lang="en-US" sz="2000" dirty="0">
                <a:solidFill>
                  <a:srgbClr val="000000"/>
                </a:solidFill>
              </a:rPr>
              <a:t> </a:t>
            </a:r>
            <a:r>
              <a:rPr lang="en-US" sz="2000" b="1" dirty="0">
                <a:solidFill>
                  <a:srgbClr val="000000"/>
                </a:solidFill>
              </a:rPr>
              <a:t>AS</a:t>
            </a:r>
          </a:p>
          <a:p>
            <a:r>
              <a:rPr lang="en-US" sz="2000" dirty="0">
                <a:solidFill>
                  <a:srgbClr val="000000"/>
                </a:solidFill>
              </a:rPr>
              <a:t>        </a:t>
            </a:r>
            <a:r>
              <a:rPr lang="en-US" sz="2000" i="1" dirty="0">
                <a:solidFill>
                  <a:srgbClr val="000000"/>
                </a:solidFill>
              </a:rPr>
              <a:t>query-expression</a:t>
            </a:r>
            <a:r>
              <a:rPr lang="en-US" sz="2000" dirty="0">
                <a:solidFill>
                  <a:srgbClr val="000000"/>
                </a:solidFill>
              </a:rPr>
              <a:t>; </a:t>
            </a:r>
          </a:p>
        </p:txBody>
      </p:sp>
      <p:sp>
        <p:nvSpPr>
          <p:cNvPr id="13" name="AutoShape 15"/>
          <p:cNvSpPr>
            <a:spLocks/>
          </p:cNvSpPr>
          <p:nvPr/>
        </p:nvSpPr>
        <p:spPr bwMode="auto">
          <a:xfrm>
            <a:off x="6223823" y="3669304"/>
            <a:ext cx="1731243" cy="487313"/>
          </a:xfrm>
          <a:prstGeom prst="borderCallout1">
            <a:avLst>
              <a:gd name="adj1" fmla="val 55123"/>
              <a:gd name="adj2" fmla="val -324"/>
              <a:gd name="adj3" fmla="val 33506"/>
              <a:gd name="adj4" fmla="val -102921"/>
            </a:avLst>
          </a:prstGeom>
          <a:solidFill>
            <a:srgbClr val="009900"/>
          </a:solidFill>
          <a:ln w="19050">
            <a:solidFill>
              <a:srgbClr val="000000"/>
            </a:solidFill>
            <a:miter lim="800000"/>
            <a:headEnd type="none" w="med" len="lg"/>
            <a:tailEnd type="triangle" w="med" len="lg"/>
          </a:ln>
        </p:spPr>
        <p:txBody>
          <a:bodyPr wrap="none" lIns="88900" tIns="88900" rIns="88900" bIns="88900" anchor="ctr">
            <a:spAutoFit/>
          </a:bodyPr>
          <a:lstStyle/>
          <a:p>
            <a:pPr algn="ctr"/>
            <a:r>
              <a:rPr lang="en-US" sz="2000" b="1" dirty="0">
                <a:solidFill>
                  <a:srgbClr val="FFFFFF"/>
                </a:solidFill>
              </a:rPr>
              <a:t>column alias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7327" y="1491839"/>
            <a:ext cx="8371144" cy="4611519"/>
          </a:xfrm>
          <a:prstGeom prst="rect">
            <a:avLst/>
          </a:prstGeom>
          <a:solidFill>
            <a:srgbClr val="FFFFFF"/>
          </a:solidFill>
          <a:ln w="38100" cmpd="sng">
            <a:solidFill>
              <a:schemeClr val="tx2"/>
            </a:solidFill>
          </a:ln>
        </p:spPr>
        <p:txBody>
          <a:bodyPr vert="horz" wrap="square" lIns="88900" tIns="88900" rIns="88900" bIns="88900" rtlCol="0">
            <a:spAutoFit/>
          </a:bodyPr>
          <a:lstStyle/>
          <a:p>
            <a:r>
              <a:rPr lang="en-US" sz="1600" b="1" dirty="0">
                <a:latin typeface="SAS Monospace"/>
              </a:rPr>
              <a:t>121  proc sql;</a:t>
            </a:r>
          </a:p>
          <a:p>
            <a:r>
              <a:rPr lang="en-US" sz="1600" b="1" dirty="0">
                <a:latin typeface="SAS Monospace"/>
              </a:rPr>
              <a:t>122  create table </a:t>
            </a:r>
            <a:r>
              <a:rPr lang="en-US" sz="1600" b="1">
                <a:latin typeface="SAS Monospace"/>
              </a:rPr>
              <a:t>work.birth_months as</a:t>
            </a:r>
            <a:endParaRPr lang="en-US" sz="1600" b="1" dirty="0">
              <a:latin typeface="SAS Monospace"/>
            </a:endParaRPr>
          </a:p>
          <a:p>
            <a:r>
              <a:rPr lang="en-US" sz="1600" b="1" dirty="0">
                <a:latin typeface="SAS Monospace"/>
              </a:rPr>
              <a:t>123  select Employee_ID,  Birth_Date,</a:t>
            </a:r>
          </a:p>
          <a:p>
            <a:r>
              <a:rPr lang="en-US" sz="1600" b="1" dirty="0">
                <a:latin typeface="SAS Monospace"/>
              </a:rPr>
              <a:t>124         month(Birth_Date) as Birth_Month,</a:t>
            </a:r>
          </a:p>
          <a:p>
            <a:r>
              <a:rPr lang="en-US" sz="1600" b="1" dirty="0">
                <a:latin typeface="SAS Monospace"/>
              </a:rPr>
              <a:t>125         Employee_Gender</a:t>
            </a:r>
          </a:p>
          <a:p>
            <a:r>
              <a:rPr lang="en-US" sz="1600" b="1" dirty="0">
                <a:latin typeface="SAS Monospace"/>
              </a:rPr>
              <a:t>126     from orion.employee_information;</a:t>
            </a:r>
          </a:p>
          <a:p>
            <a:r>
              <a:rPr lang="en-US" sz="1600" b="1" dirty="0">
                <a:solidFill>
                  <a:srgbClr val="0000FF"/>
                </a:solidFill>
                <a:latin typeface="SAS Monospace"/>
              </a:rPr>
              <a:t>NOTE: Table WORK.BIRTH_MONTHS created, with 424 rows and 4 columns.</a:t>
            </a:r>
          </a:p>
          <a:p>
            <a:endParaRPr lang="en-US" sz="1600" b="1" dirty="0">
              <a:latin typeface="SAS Monospace"/>
            </a:endParaRPr>
          </a:p>
          <a:p>
            <a:r>
              <a:rPr lang="en-US" sz="1600" b="1" dirty="0">
                <a:latin typeface="SAS Monospace"/>
              </a:rPr>
              <a:t>127  describe table work.birth_months;</a:t>
            </a:r>
          </a:p>
          <a:p>
            <a:r>
              <a:rPr lang="en-US" sz="1600" b="1" dirty="0">
                <a:solidFill>
                  <a:srgbClr val="0000FF"/>
                </a:solidFill>
                <a:latin typeface="SAS Monospace"/>
              </a:rPr>
              <a:t>NOTE: SQL table WORK.BIRTH_MONTHS was </a:t>
            </a:r>
            <a:r>
              <a:rPr lang="en-US" sz="1600" b="1">
                <a:solidFill>
                  <a:srgbClr val="0000FF"/>
                </a:solidFill>
                <a:latin typeface="SAS Monospace"/>
              </a:rPr>
              <a:t>created like:</a:t>
            </a:r>
            <a:endParaRPr lang="en-US" sz="1600" b="1" dirty="0">
              <a:solidFill>
                <a:srgbClr val="0000FF"/>
              </a:solidFill>
              <a:latin typeface="SAS Monospace"/>
            </a:endParaRPr>
          </a:p>
          <a:p>
            <a:endParaRPr lang="en-US" sz="1600" b="1" dirty="0">
              <a:latin typeface="SAS Monospace"/>
            </a:endParaRPr>
          </a:p>
          <a:p>
            <a:r>
              <a:rPr lang="en-US" sz="1600" b="1" dirty="0">
                <a:latin typeface="SAS Monospace"/>
              </a:rPr>
              <a:t>create table WORK.BIRTH_MONTHS( bufsize=4096 )</a:t>
            </a:r>
          </a:p>
          <a:p>
            <a:r>
              <a:rPr lang="en-US" sz="1600" b="1" dirty="0">
                <a:latin typeface="SAS Monospace"/>
              </a:rPr>
              <a:t>  (</a:t>
            </a:r>
          </a:p>
          <a:p>
            <a:r>
              <a:rPr lang="en-US" sz="1600" b="1" dirty="0">
                <a:latin typeface="SAS Monospace"/>
              </a:rPr>
              <a:t>   Employee_ID num format=12.,</a:t>
            </a:r>
          </a:p>
          <a:p>
            <a:r>
              <a:rPr lang="en-US" sz="1600" b="1" dirty="0">
                <a:latin typeface="SAS Monospace"/>
              </a:rPr>
              <a:t>   Birth_Date num,</a:t>
            </a:r>
          </a:p>
          <a:p>
            <a:r>
              <a:rPr lang="en-US" sz="1600" b="1" dirty="0">
                <a:latin typeface="SAS Monospace"/>
              </a:rPr>
              <a:t>   Birth_Month num,</a:t>
            </a:r>
          </a:p>
          <a:p>
            <a:r>
              <a:rPr lang="en-US" sz="1600" b="1" dirty="0">
                <a:latin typeface="SAS Monospace"/>
              </a:rPr>
              <a:t>   Employee_Gender char(1)</a:t>
            </a:r>
          </a:p>
          <a:p>
            <a:r>
              <a:rPr lang="en-US" sz="1600" b="1" dirty="0">
                <a:latin typeface="SAS Monospace"/>
              </a:rPr>
              <a:t>  );</a:t>
            </a:r>
          </a:p>
        </p:txBody>
      </p:sp>
      <p:sp>
        <p:nvSpPr>
          <p:cNvPr id="5" name="Rectangle 4"/>
          <p:cNvSpPr/>
          <p:nvPr>
            <p:custDataLst>
              <p:tags r:id="rId1"/>
            </p:custDataLst>
          </p:nvPr>
        </p:nvSpPr>
        <p:spPr bwMode="auto">
          <a:xfrm>
            <a:off x="676226" y="3043779"/>
            <a:ext cx="820420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7586" name="Title 1"/>
          <p:cNvSpPr>
            <a:spLocks noGrp="1"/>
          </p:cNvSpPr>
          <p:nvPr>
            <p:ph type="title"/>
          </p:nvPr>
        </p:nvSpPr>
        <p:spPr/>
        <p:txBody>
          <a:bodyPr/>
          <a:lstStyle/>
          <a:p>
            <a:r>
              <a:rPr lang="en-US" dirty="0"/>
              <a:t>Viewing the Log</a:t>
            </a:r>
          </a:p>
        </p:txBody>
      </p:sp>
      <p:sp>
        <p:nvSpPr>
          <p:cNvPr id="67587" name="Content Placeholder 2"/>
          <p:cNvSpPr>
            <a:spLocks noGrp="1"/>
          </p:cNvSpPr>
          <p:nvPr>
            <p:ph idx="1"/>
          </p:nvPr>
        </p:nvSpPr>
        <p:spPr/>
        <p:txBody>
          <a:bodyPr/>
          <a:lstStyle/>
          <a:p>
            <a:r>
              <a:rPr lang="en-US" dirty="0"/>
              <a:t>Partial SAS Log</a:t>
            </a:r>
          </a:p>
          <a:p>
            <a:endParaRPr lang="en-US" dirty="0"/>
          </a:p>
          <a:p>
            <a:endParaRPr lang="en-US" dirty="0"/>
          </a:p>
          <a:p>
            <a:endParaRPr lang="en-US" dirty="0"/>
          </a:p>
        </p:txBody>
      </p:sp>
      <p:sp>
        <p:nvSpPr>
          <p:cNvPr id="67590" name="TextBox 7"/>
          <p:cNvSpPr txBox="1">
            <a:spLocks noChangeArrowheads="1"/>
          </p:cNvSpPr>
          <p:nvPr/>
        </p:nvSpPr>
        <p:spPr bwMode="auto">
          <a:xfrm>
            <a:off x="1600200" y="3447248"/>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dirty="0"/>
          </a:p>
        </p:txBody>
      </p:sp>
      <p:sp>
        <p:nvSpPr>
          <p:cNvPr id="7" name="Rectangle 6"/>
          <p:cNvSpPr/>
          <p:nvPr>
            <p:custDataLst>
              <p:tags r:id="rId2"/>
            </p:custDataLst>
          </p:nvPr>
        </p:nvSpPr>
        <p:spPr bwMode="auto">
          <a:xfrm>
            <a:off x="676226" y="4750659"/>
            <a:ext cx="374015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8" name="Rectangle 7"/>
          <p:cNvSpPr/>
          <p:nvPr>
            <p:custDataLst>
              <p:tags r:id="rId3"/>
            </p:custDataLst>
          </p:nvPr>
        </p:nvSpPr>
        <p:spPr bwMode="auto">
          <a:xfrm>
            <a:off x="676226" y="4994499"/>
            <a:ext cx="229235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Rectangle 8"/>
          <p:cNvSpPr/>
          <p:nvPr>
            <p:custDataLst>
              <p:tags r:id="rId4"/>
            </p:custDataLst>
          </p:nvPr>
        </p:nvSpPr>
        <p:spPr bwMode="auto">
          <a:xfrm>
            <a:off x="676226" y="5238339"/>
            <a:ext cx="241300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 name="Rectangle 9"/>
          <p:cNvSpPr/>
          <p:nvPr>
            <p:custDataLst>
              <p:tags r:id="rId5"/>
            </p:custDataLst>
          </p:nvPr>
        </p:nvSpPr>
        <p:spPr bwMode="auto">
          <a:xfrm>
            <a:off x="676226" y="5482179"/>
            <a:ext cx="3257550"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SELECT Statement</a:t>
            </a:r>
          </a:p>
        </p:txBody>
      </p:sp>
      <p:sp>
        <p:nvSpPr>
          <p:cNvPr id="9219" name="Rectangle 3"/>
          <p:cNvSpPr>
            <a:spLocks noGrp="1" noChangeArrowheads="1"/>
          </p:cNvSpPr>
          <p:nvPr>
            <p:ph idx="1"/>
          </p:nvPr>
        </p:nvSpPr>
        <p:spPr/>
        <p:txBody>
          <a:bodyPr/>
          <a:lstStyle/>
          <a:p>
            <a:r>
              <a:rPr lang="en-US" dirty="0"/>
              <a:t>A </a:t>
            </a:r>
            <a:r>
              <a:rPr lang="en-US" i="1" dirty="0"/>
              <a:t>SELECT</a:t>
            </a:r>
            <a:r>
              <a:rPr lang="en-US" dirty="0"/>
              <a:t> </a:t>
            </a:r>
            <a:r>
              <a:rPr lang="en-US" i="1" dirty="0"/>
              <a:t>statement</a:t>
            </a:r>
            <a:r>
              <a:rPr lang="en-US" dirty="0"/>
              <a:t> is used to query one or more tables. The results of the SELECT statement are written to the default output destination.</a:t>
            </a:r>
          </a:p>
          <a:p>
            <a:pPr marL="0" indent="0"/>
            <a:endParaRPr lang="en-US" dirty="0"/>
          </a:p>
        </p:txBody>
      </p:sp>
      <p:sp>
        <p:nvSpPr>
          <p:cNvPr id="9221" name="Text Box 5"/>
          <p:cNvSpPr txBox="1">
            <a:spLocks noChangeArrowheads="1"/>
          </p:cNvSpPr>
          <p:nvPr/>
        </p:nvSpPr>
        <p:spPr bwMode="auto">
          <a:xfrm>
            <a:off x="685799" y="2462597"/>
            <a:ext cx="8250239" cy="2318583"/>
          </a:xfrm>
          <a:prstGeom prst="rect">
            <a:avLst/>
          </a:prstGeom>
          <a:solidFill>
            <a:srgbClr val="FFFFFF"/>
          </a:solidFill>
          <a:ln w="38100">
            <a:solidFill>
              <a:schemeClr val="tx2"/>
            </a:solidFill>
            <a:miter lim="800000"/>
            <a:headEnd type="none" w="sm" len="sm"/>
            <a:tailEnd type="none" w="sm" len="sm"/>
          </a:ln>
        </p:spPr>
        <p:txBody>
          <a:bodyPr wrap="square" lIns="146304"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Courier New" pitchFamily="49" charset="0"/>
              </a:rPr>
              <a:t>proc sql</a:t>
            </a:r>
            <a:r>
              <a:rPr lang="en-US" b="1" dirty="0">
                <a:solidFill>
                  <a:srgbClr val="000000"/>
                </a:solidFill>
                <a:latin typeface="Courier New" pitchFamily="49" charset="0"/>
              </a:rPr>
              <a:t>;</a:t>
            </a:r>
          </a:p>
          <a:p>
            <a:r>
              <a:rPr lang="en-US" b="1" dirty="0">
                <a:latin typeface="Courier New" pitchFamily="49" charset="0"/>
              </a:rPr>
              <a:t>select Employee_ID, Employee_Gender, Salary</a:t>
            </a:r>
          </a:p>
          <a:p>
            <a:r>
              <a:rPr lang="en-US" b="1" dirty="0">
                <a:latin typeface="Courier New" pitchFamily="49" charset="0"/>
              </a:rPr>
              <a:t>   from orion.employee_information</a:t>
            </a:r>
          </a:p>
          <a:p>
            <a:r>
              <a:rPr lang="en-US" b="1" dirty="0">
                <a:latin typeface="Courier New" pitchFamily="49" charset="0"/>
              </a:rPr>
              <a:t>   where Employee_Gender='F'</a:t>
            </a:r>
          </a:p>
          <a:p>
            <a:r>
              <a:rPr lang="en-US" b="1" dirty="0">
                <a:latin typeface="Courier New" pitchFamily="49" charset="0"/>
              </a:rPr>
              <a:t>   order by Salary </a:t>
            </a:r>
            <a:r>
              <a:rPr lang="en-US" b="1" dirty="0">
                <a:solidFill>
                  <a:srgbClr val="000000"/>
                </a:solidFill>
                <a:latin typeface="Courier New" pitchFamily="49" charset="0"/>
              </a:rPr>
              <a:t>desc</a:t>
            </a:r>
            <a:r>
              <a:rPr lang="en-US" b="1" dirty="0">
                <a:latin typeface="Courier New" pitchFamily="49" charset="0"/>
              </a:rPr>
              <a:t>;</a:t>
            </a:r>
          </a:p>
          <a:p>
            <a:r>
              <a:rPr lang="en-US" b="1" dirty="0">
                <a:latin typeface="Courier New" pitchFamily="49" charset="0"/>
              </a:rPr>
              <a:t>quit;</a:t>
            </a:r>
          </a:p>
        </p:txBody>
      </p:sp>
      <p:sp>
        <p:nvSpPr>
          <p:cNvPr id="9222" name="Text Box 9"/>
          <p:cNvSpPr txBox="1">
            <a:spLocks noChangeArrowheads="1"/>
          </p:cNvSpPr>
          <p:nvPr/>
        </p:nvSpPr>
        <p:spPr bwMode="auto">
          <a:xfrm>
            <a:off x="7958138" y="6324600"/>
            <a:ext cx="9779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s102d01</a:t>
            </a:r>
          </a:p>
        </p:txBody>
      </p:sp>
      <p:sp>
        <p:nvSpPr>
          <p:cNvPr id="9223" name="Rectangle 12"/>
          <p:cNvSpPr>
            <a:spLocks noChangeArrowheads="1"/>
          </p:cNvSpPr>
          <p:nvPr>
            <p:custDataLst>
              <p:tags r:id="rId1"/>
            </p:custDataLst>
          </p:nvPr>
        </p:nvSpPr>
        <p:spPr bwMode="auto">
          <a:xfrm>
            <a:off x="828264" y="2863119"/>
            <a:ext cx="1120775"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9224" name="Rectangle 13"/>
          <p:cNvSpPr>
            <a:spLocks noChangeArrowheads="1"/>
          </p:cNvSpPr>
          <p:nvPr>
            <p:custDataLst>
              <p:tags r:id="rId2"/>
            </p:custDataLst>
          </p:nvPr>
        </p:nvSpPr>
        <p:spPr bwMode="auto">
          <a:xfrm>
            <a:off x="5046540" y="3970552"/>
            <a:ext cx="207963"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Tree>
    <p:extLst>
      <p:ext uri="{BB962C8B-B14F-4D97-AF65-F5344CB8AC3E}">
        <p14:creationId xmlns:p14="http://schemas.microsoft.com/office/powerpoint/2010/main" val="20787599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dirty="0"/>
              <a:t>Viewing the Output</a:t>
            </a:r>
          </a:p>
        </p:txBody>
      </p:sp>
      <p:sp>
        <p:nvSpPr>
          <p:cNvPr id="68611" name="Content Placeholder 2"/>
          <p:cNvSpPr>
            <a:spLocks noGrp="1"/>
          </p:cNvSpPr>
          <p:nvPr>
            <p:ph idx="1"/>
          </p:nvPr>
        </p:nvSpPr>
        <p:spPr/>
        <p:txBody>
          <a:bodyPr/>
          <a:lstStyle/>
          <a:p>
            <a:r>
              <a:rPr lang="en-US" dirty="0"/>
              <a:t>Partial PROC SQL Output</a:t>
            </a:r>
          </a:p>
          <a:p>
            <a:endParaRPr lang="en-US" dirty="0"/>
          </a:p>
          <a:p>
            <a:endParaRPr lang="en-US" dirty="0"/>
          </a:p>
        </p:txBody>
      </p:sp>
      <p:sp>
        <p:nvSpPr>
          <p:cNvPr id="68613" name="TextBox 7"/>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dirty="0"/>
          </a:p>
        </p:txBody>
      </p:sp>
      <p:sp>
        <p:nvSpPr>
          <p:cNvPr id="68614" name="TextBox 11"/>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dirty="0"/>
          </a:p>
        </p:txBody>
      </p:sp>
      <p:sp>
        <p:nvSpPr>
          <p:cNvPr id="3" name="TextBox 2"/>
          <p:cNvSpPr txBox="1"/>
          <p:nvPr/>
        </p:nvSpPr>
        <p:spPr>
          <a:xfrm>
            <a:off x="685801" y="1488712"/>
            <a:ext cx="6597960" cy="3134191"/>
          </a:xfrm>
          <a:prstGeom prst="rect">
            <a:avLst/>
          </a:prstGeom>
          <a:solidFill>
            <a:srgbClr val="FFFFFF"/>
          </a:solidFill>
          <a:ln w="38100" cmpd="sng">
            <a:solidFill>
              <a:schemeClr val="tx2"/>
            </a:solidFill>
          </a:ln>
        </p:spPr>
        <p:txBody>
          <a:bodyPr vert="horz" wrap="none" lIns="88900" tIns="88900" rIns="88900" bIns="88900" rtlCol="0">
            <a:spAutoFit/>
          </a:bodyPr>
          <a:lstStyle/>
          <a:p>
            <a:r>
              <a:rPr lang="en-US" sz="1600" b="1" dirty="0">
                <a:latin typeface="SAS Monospace"/>
              </a:rPr>
              <a:t>                    The SAS System</a:t>
            </a:r>
          </a:p>
          <a:p>
            <a:endParaRPr lang="en-US" sz="1600" b="1" dirty="0">
              <a:latin typeface="SAS Monospace"/>
            </a:endParaRPr>
          </a:p>
          <a:p>
            <a:r>
              <a:rPr lang="en-US" sz="1600" b="1" dirty="0">
                <a:latin typeface="SAS Monospace"/>
              </a:rPr>
              <a:t>                                        Employee_</a:t>
            </a:r>
          </a:p>
          <a:p>
            <a:r>
              <a:rPr lang="en-US" sz="1600" b="1" dirty="0">
                <a:latin typeface="SAS Monospace"/>
              </a:rPr>
              <a:t>  Employee_ID  Birth_Date  Birth_Month  Gender</a:t>
            </a:r>
          </a:p>
          <a:p>
            <a:r>
              <a:rPr lang="en-US" sz="1600" b="1" dirty="0">
                <a:latin typeface="SAS Monospace"/>
              </a:rPr>
              <a:t> ƒƒƒƒƒƒƒƒƒƒƒƒƒƒƒƒƒƒƒƒƒƒƒƒƒƒƒƒƒƒƒƒƒƒƒƒƒƒƒƒƒƒƒƒƒƒƒƒƒƒƒ</a:t>
            </a:r>
          </a:p>
          <a:p>
            <a:r>
              <a:rPr lang="en-US" sz="1600" b="1" dirty="0">
                <a:latin typeface="SAS Monospace"/>
              </a:rPr>
              <a:t>       120101        7535            8  M</a:t>
            </a:r>
          </a:p>
          <a:p>
            <a:r>
              <a:rPr lang="en-US" sz="1600" b="1" dirty="0">
                <a:latin typeface="SAS Monospace"/>
              </a:rPr>
              <a:t>       120102        4971            8  M</a:t>
            </a:r>
          </a:p>
          <a:p>
            <a:r>
              <a:rPr lang="en-US" sz="1600" b="1" dirty="0">
                <a:latin typeface="SAS Monospace"/>
              </a:rPr>
              <a:t>       120103       -2535            1  M</a:t>
            </a:r>
          </a:p>
          <a:p>
            <a:r>
              <a:rPr lang="en-US" sz="1600" b="1" dirty="0">
                <a:latin typeface="SAS Monospace"/>
              </a:rPr>
              <a:t>       120104        -600            5  F</a:t>
            </a:r>
          </a:p>
          <a:p>
            <a:r>
              <a:rPr lang="en-US" sz="1600" b="1" dirty="0">
                <a:latin typeface="SAS Monospace"/>
              </a:rPr>
              <a:t>       120105        6929           12  F</a:t>
            </a:r>
          </a:p>
          <a:p>
            <a:r>
              <a:rPr lang="en-US" sz="1600" b="1" dirty="0">
                <a:latin typeface="SAS Monospace"/>
              </a:rPr>
              <a:t>       120106       -4026           12  M</a:t>
            </a:r>
          </a:p>
          <a:p>
            <a:r>
              <a:rPr lang="en-US" sz="1600" b="1" dirty="0">
                <a:latin typeface="SAS Monospace"/>
              </a:rPr>
              <a:t>       120107       -2536            1  F</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2: Basic Queries</a:t>
            </a:r>
          </a:p>
        </p:txBody>
      </p:sp>
      <p:graphicFrame>
        <p:nvGraphicFramePr>
          <p:cNvPr id="7" name="Group Organizer"/>
          <p:cNvGraphicFramePr>
            <a:graphicFrameLocks noGrp="1"/>
          </p:cNvGraphicFramePr>
          <p:nvPr>
            <p:extLst>
              <p:ext uri="{D42A27DB-BD31-4B8C-83A1-F6EECF244321}">
                <p14:modId xmlns:p14="http://schemas.microsoft.com/office/powerpoint/2010/main" val="325901023"/>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1458564">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2.1: Overview of the SQL Procedure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7800">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2.2: Specifying Columns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37036">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2.3: Specifying Rows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5893781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Objectives	</a:t>
            </a:r>
          </a:p>
        </p:txBody>
      </p:sp>
      <p:sp>
        <p:nvSpPr>
          <p:cNvPr id="72707" name="Rectangle 3"/>
          <p:cNvSpPr>
            <a:spLocks noGrp="1" noChangeArrowheads="1"/>
          </p:cNvSpPr>
          <p:nvPr>
            <p:ph idx="1"/>
          </p:nvPr>
        </p:nvSpPr>
        <p:spPr/>
        <p:txBody>
          <a:bodyPr/>
          <a:lstStyle/>
          <a:p>
            <a:pPr marL="455613" lvl="1" indent="-341313"/>
            <a:r>
              <a:rPr lang="en-US" dirty="0"/>
              <a:t>Eliminate duplicate rows in a query.</a:t>
            </a:r>
          </a:p>
          <a:p>
            <a:pPr marL="455613" lvl="1" indent="-341313"/>
            <a:r>
              <a:rPr lang="en-US" dirty="0"/>
              <a:t>Select a subset of rows in a query. </a:t>
            </a:r>
          </a:p>
          <a:p>
            <a:pPr marL="455613" lvl="1" indent="-341313"/>
            <a:endParaRPr lang="en-US" dirty="0"/>
          </a:p>
          <a:p>
            <a:pPr marL="455613" lvl="1" indent="-341313"/>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sashq\root\dept\PSD\GRAPHICS\Illustrations\Backgrounds\soft_blue_ova_horizl_smb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78" y="1729243"/>
            <a:ext cx="7686392" cy="4336599"/>
          </a:xfrm>
          <a:prstGeom prst="rect">
            <a:avLst/>
          </a:prstGeom>
          <a:noFill/>
          <a:extLst>
            <a:ext uri="{909E8E84-426E-40DD-AFC4-6F175D3DCCD1}">
              <a14:hiddenFill xmlns:a14="http://schemas.microsoft.com/office/drawing/2010/main">
                <a:solidFill>
                  <a:srgbClr val="FFFFFF"/>
                </a:solidFill>
              </a14:hiddenFill>
            </a:ext>
          </a:extLst>
        </p:spPr>
      </p:pic>
      <p:sp>
        <p:nvSpPr>
          <p:cNvPr id="73730" name="Rectangle 2"/>
          <p:cNvSpPr>
            <a:spLocks noGrp="1" noChangeArrowheads="1"/>
          </p:cNvSpPr>
          <p:nvPr>
            <p:ph type="title"/>
          </p:nvPr>
        </p:nvSpPr>
        <p:spPr/>
        <p:txBody>
          <a:bodyPr/>
          <a:lstStyle/>
          <a:p>
            <a:r>
              <a:rPr lang="en-US" dirty="0"/>
              <a:t>Business Scenario</a:t>
            </a:r>
          </a:p>
        </p:txBody>
      </p:sp>
      <p:sp>
        <p:nvSpPr>
          <p:cNvPr id="73731" name="Rectangle 3"/>
          <p:cNvSpPr>
            <a:spLocks noGrp="1" noChangeArrowheads="1"/>
          </p:cNvSpPr>
          <p:nvPr>
            <p:ph idx="1"/>
          </p:nvPr>
        </p:nvSpPr>
        <p:spPr>
          <a:xfrm>
            <a:off x="685800" y="1071563"/>
            <a:ext cx="8064500" cy="1163637"/>
          </a:xfrm>
        </p:spPr>
        <p:txBody>
          <a:bodyPr/>
          <a:lstStyle/>
          <a:p>
            <a:pPr>
              <a:spcBef>
                <a:spcPct val="50000"/>
              </a:spcBef>
              <a:buClrTx/>
              <a:buFontTx/>
              <a:buNone/>
            </a:pPr>
            <a:r>
              <a:rPr lang="en-US" dirty="0"/>
              <a:t>Display the names of the Orion Star departments using </a:t>
            </a:r>
            <a:br>
              <a:rPr lang="en-US" dirty="0"/>
            </a:br>
            <a:r>
              <a:rPr lang="en-US" dirty="0"/>
              <a:t>the </a:t>
            </a:r>
            <a:r>
              <a:rPr lang="en-US" b="1" dirty="0"/>
              <a:t>orion.employee_information </a:t>
            </a:r>
            <a:r>
              <a:rPr lang="en-US" dirty="0"/>
              <a:t>table.</a:t>
            </a:r>
          </a:p>
          <a:p>
            <a:pPr>
              <a:spcBef>
                <a:spcPct val="50000"/>
              </a:spcBef>
              <a:buClrTx/>
              <a:buFontTx/>
              <a:buNone/>
            </a:pPr>
            <a:r>
              <a:rPr lang="en-US" dirty="0"/>
              <a:t>Desired Report</a:t>
            </a:r>
          </a:p>
          <a:p>
            <a:pPr>
              <a:spcBef>
                <a:spcPct val="50000"/>
              </a:spcBef>
              <a:buClrTx/>
              <a:buFontTx/>
              <a:buNone/>
            </a:pPr>
            <a:endParaRPr lang="en-US" dirty="0"/>
          </a:p>
          <a:p>
            <a:pPr>
              <a:spcBef>
                <a:spcPct val="50000"/>
              </a:spcBef>
              <a:buClrTx/>
              <a:buFontTx/>
              <a:buNone/>
            </a:pPr>
            <a:endParaRPr lang="en-US" dirty="0"/>
          </a:p>
          <a:p>
            <a:pPr>
              <a:spcBef>
                <a:spcPct val="50000"/>
              </a:spcBef>
              <a:buClrTx/>
              <a:buFontTx/>
              <a:buNone/>
            </a:pPr>
            <a:endParaRPr lang="en-US" dirty="0"/>
          </a:p>
          <a:p>
            <a:pPr>
              <a:spcBef>
                <a:spcPct val="50000"/>
              </a:spcBef>
              <a:buClrTx/>
              <a:buFontTx/>
              <a:buNone/>
            </a:pPr>
            <a:endParaRPr lang="en-US" dirty="0"/>
          </a:p>
          <a:p>
            <a:pPr>
              <a:spcBef>
                <a:spcPct val="50000"/>
              </a:spcBef>
              <a:buClrTx/>
              <a:buFontTx/>
              <a:buNone/>
            </a:pPr>
            <a:endParaRPr lang="en-US" sz="1400" dirty="0"/>
          </a:p>
          <a:p>
            <a:pPr>
              <a:spcBef>
                <a:spcPct val="50000"/>
              </a:spcBef>
              <a:buClrTx/>
              <a:buFontTx/>
              <a:buNone/>
            </a:pPr>
            <a:r>
              <a:rPr lang="en-US" dirty="0"/>
              <a:t>No duplicates should appear in the report.</a:t>
            </a:r>
          </a:p>
        </p:txBody>
      </p:sp>
      <p:sp>
        <p:nvSpPr>
          <p:cNvPr id="73734" name="Text Box 8"/>
          <p:cNvSpPr txBox="1">
            <a:spLocks noChangeArrowheads="1"/>
          </p:cNvSpPr>
          <p:nvPr/>
        </p:nvSpPr>
        <p:spPr bwMode="auto">
          <a:xfrm>
            <a:off x="1600200" y="31432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8" name="Rectangle 12"/>
          <p:cNvSpPr>
            <a:spLocks noChangeArrowheads="1"/>
          </p:cNvSpPr>
          <p:nvPr/>
        </p:nvSpPr>
        <p:spPr bwMode="auto">
          <a:xfrm>
            <a:off x="692565" y="2436472"/>
            <a:ext cx="5629746" cy="2595582"/>
          </a:xfrm>
          <a:prstGeom prst="rect">
            <a:avLst/>
          </a:prstGeom>
          <a:solidFill>
            <a:srgbClr val="FFFFFF"/>
          </a:solidFill>
          <a:ln w="38100">
            <a:solidFill>
              <a:schemeClr val="tx2"/>
            </a:solidFill>
            <a:miter lim="800000"/>
            <a:headEnd type="none" w="med" len="lg"/>
            <a:tailEnd type="none" w="med" len="lg"/>
          </a:ln>
        </p:spPr>
        <p:txBody>
          <a:bodyPr wrap="none" lIns="88900" tIns="50800" rIns="88900" bIns="50800">
            <a:spAutoFit/>
          </a:bodyPr>
          <a:lstStyle/>
          <a:p>
            <a:r>
              <a:rPr lang="en-US" sz="1800" b="1" dirty="0">
                <a:solidFill>
                  <a:srgbClr val="000000"/>
                </a:solidFill>
                <a:latin typeface="SAS Monospace" pitchFamily="49" charset="0"/>
              </a:rPr>
              <a:t>             The SAS System</a:t>
            </a:r>
          </a:p>
          <a:p>
            <a:endParaRPr lang="en-US" sz="1800" b="1" dirty="0">
              <a:solidFill>
                <a:srgbClr val="000000"/>
              </a:solidFill>
              <a:latin typeface="SAS Monospace" pitchFamily="49" charset="0"/>
            </a:endParaRPr>
          </a:p>
          <a:p>
            <a:r>
              <a:rPr lang="en-US" sz="1800" b="1" dirty="0">
                <a:solidFill>
                  <a:srgbClr val="000000"/>
                </a:solidFill>
                <a:latin typeface="SAS Monospace" pitchFamily="49" charset="0"/>
              </a:rPr>
              <a:t>Department</a:t>
            </a:r>
          </a:p>
          <a:p>
            <a:r>
              <a:rPr lang="en-US" sz="1800" b="1" dirty="0">
                <a:solidFill>
                  <a:srgbClr val="000000"/>
                </a:solidFill>
                <a:latin typeface="SAS Monospace" pitchFamily="49" charset="0"/>
              </a:rPr>
              <a:t>ƒƒƒƒƒƒƒƒƒƒƒƒƒƒƒƒƒƒƒƒƒƒƒƒƒƒƒƒƒƒƒƒƒƒƒƒƒƒƒƒ</a:t>
            </a:r>
          </a:p>
          <a:p>
            <a:r>
              <a:rPr lang="en-US" sz="1800" b="1" dirty="0">
                <a:solidFill>
                  <a:srgbClr val="000000"/>
                </a:solidFill>
                <a:latin typeface="SAS Monospace" pitchFamily="49" charset="0"/>
              </a:rPr>
              <a:t>Accounts</a:t>
            </a:r>
          </a:p>
          <a:p>
            <a:r>
              <a:rPr lang="en-US" sz="1800" b="1" dirty="0">
                <a:solidFill>
                  <a:srgbClr val="000000"/>
                </a:solidFill>
                <a:latin typeface="SAS Monospace" pitchFamily="49" charset="0"/>
              </a:rPr>
              <a:t>Accounts Management</a:t>
            </a:r>
          </a:p>
          <a:p>
            <a:r>
              <a:rPr lang="en-US" sz="1800" b="1" dirty="0">
                <a:solidFill>
                  <a:srgbClr val="000000"/>
                </a:solidFill>
                <a:latin typeface="SAS Monospace" pitchFamily="49" charset="0"/>
              </a:rPr>
              <a:t>Administration</a:t>
            </a:r>
          </a:p>
          <a:p>
            <a:r>
              <a:rPr lang="en-US" sz="1800" b="1" dirty="0">
                <a:solidFill>
                  <a:srgbClr val="000000"/>
                </a:solidFill>
                <a:latin typeface="SAS Monospace" pitchFamily="49" charset="0"/>
              </a:rPr>
              <a:t>Concession Management</a:t>
            </a:r>
          </a:p>
          <a:p>
            <a:r>
              <a:rPr lang="en-US" sz="1800" b="1" dirty="0">
                <a:solidFill>
                  <a:srgbClr val="000000"/>
                </a:solidFill>
                <a:latin typeface="SAS Monospace" pitchFamily="49" charset="0"/>
              </a:rPr>
              <a:t>...</a:t>
            </a:r>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Displaying All Rows</a:t>
            </a:r>
          </a:p>
        </p:txBody>
      </p:sp>
      <p:sp>
        <p:nvSpPr>
          <p:cNvPr id="4" name="Content Placeholder 3"/>
          <p:cNvSpPr>
            <a:spLocks noGrp="1"/>
          </p:cNvSpPr>
          <p:nvPr>
            <p:ph idx="1"/>
          </p:nvPr>
        </p:nvSpPr>
        <p:spPr>
          <a:xfrm>
            <a:off x="685800" y="3069777"/>
            <a:ext cx="7848600" cy="2497592"/>
          </a:xfrm>
        </p:spPr>
        <p:txBody>
          <a:bodyPr/>
          <a:lstStyle/>
          <a:p>
            <a:r>
              <a:rPr lang="en-US" dirty="0"/>
              <a:t>Partial PROC SQL Output</a:t>
            </a:r>
          </a:p>
        </p:txBody>
      </p:sp>
      <p:sp>
        <p:nvSpPr>
          <p:cNvPr id="73733" name="Text Box 7"/>
          <p:cNvSpPr txBox="1">
            <a:spLocks noChangeArrowheads="1"/>
          </p:cNvSpPr>
          <p:nvPr/>
        </p:nvSpPr>
        <p:spPr bwMode="auto">
          <a:xfrm>
            <a:off x="7948588"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s102d12</a:t>
            </a:r>
          </a:p>
        </p:txBody>
      </p:sp>
      <p:sp>
        <p:nvSpPr>
          <p:cNvPr id="73734" name="Text Box 8"/>
          <p:cNvSpPr txBox="1">
            <a:spLocks noChangeArrowheads="1"/>
          </p:cNvSpPr>
          <p:nvPr/>
        </p:nvSpPr>
        <p:spPr bwMode="auto">
          <a:xfrm>
            <a:off x="1600200" y="31432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73735" name="Text Box 9"/>
          <p:cNvSpPr txBox="1">
            <a:spLocks noChangeArrowheads="1"/>
          </p:cNvSpPr>
          <p:nvPr/>
        </p:nvSpPr>
        <p:spPr bwMode="auto">
          <a:xfrm>
            <a:off x="685800" y="1087597"/>
            <a:ext cx="6989618" cy="1600200"/>
          </a:xfrm>
          <a:prstGeom prst="rect">
            <a:avLst/>
          </a:prstGeom>
          <a:solidFill>
            <a:srgbClr val="FFFFFF"/>
          </a:solidFill>
          <a:ln w="38100">
            <a:solidFill>
              <a:schemeClr val="tx2"/>
            </a:solidFill>
            <a:miter lim="800000"/>
            <a:headEnd type="none" w="sm" len="sm"/>
            <a:tailEnd type="none" w="sm" len="sm"/>
          </a:ln>
        </p:spPr>
        <p:txBody>
          <a:bodyPr wrap="square" tIns="50800" rIns="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Courier New" pitchFamily="49" charset="0"/>
              </a:rPr>
              <a:t>proc sql;</a:t>
            </a:r>
          </a:p>
          <a:p>
            <a:r>
              <a:rPr lang="en-US" b="1" dirty="0">
                <a:latin typeface="Courier New" pitchFamily="49" charset="0"/>
              </a:rPr>
              <a:t>select </a:t>
            </a:r>
            <a:r>
              <a:rPr lang="en-US" b="1" dirty="0">
                <a:solidFill>
                  <a:srgbClr val="000000"/>
                </a:solidFill>
                <a:latin typeface="Courier New" pitchFamily="49" charset="0"/>
              </a:rPr>
              <a:t>Department</a:t>
            </a:r>
          </a:p>
          <a:p>
            <a:r>
              <a:rPr lang="en-US" b="1" dirty="0">
                <a:latin typeface="Courier New" pitchFamily="49" charset="0"/>
              </a:rPr>
              <a:t>   from orion.employee_information;</a:t>
            </a:r>
          </a:p>
          <a:p>
            <a:r>
              <a:rPr lang="en-US" b="1" dirty="0">
                <a:latin typeface="Courier New" pitchFamily="49" charset="0"/>
              </a:rPr>
              <a:t>quit;</a:t>
            </a:r>
          </a:p>
        </p:txBody>
      </p:sp>
      <p:sp>
        <p:nvSpPr>
          <p:cNvPr id="7" name="Rectangle 21"/>
          <p:cNvSpPr>
            <a:spLocks noChangeArrowheads="1"/>
          </p:cNvSpPr>
          <p:nvPr/>
        </p:nvSpPr>
        <p:spPr bwMode="auto">
          <a:xfrm>
            <a:off x="685800" y="3478877"/>
            <a:ext cx="3810000" cy="3217163"/>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algn="ctr">
              <a:lnSpc>
                <a:spcPct val="95000"/>
              </a:lnSpc>
            </a:pPr>
            <a:r>
              <a:rPr lang="en-US" sz="1600" b="1" dirty="0">
                <a:solidFill>
                  <a:srgbClr val="000000"/>
                </a:solidFill>
                <a:latin typeface="SAS Monospace" pitchFamily="49" charset="0"/>
              </a:rPr>
              <a:t> The SAS System</a:t>
            </a:r>
          </a:p>
          <a:p>
            <a:pPr>
              <a:lnSpc>
                <a:spcPct val="95000"/>
              </a:lnSpc>
            </a:pPr>
            <a:r>
              <a:rPr lang="en-US" sz="1600" b="1" dirty="0">
                <a:solidFill>
                  <a:srgbClr val="000000"/>
                </a:solidFill>
                <a:latin typeface="SAS Monospace" pitchFamily="49" charset="0"/>
              </a:rPr>
              <a:t>Department</a:t>
            </a:r>
          </a:p>
          <a:p>
            <a:pPr>
              <a:lnSpc>
                <a:spcPct val="95000"/>
              </a:lnSpc>
            </a:pPr>
            <a:r>
              <a:rPr lang="en-US" sz="1600" b="1" dirty="0">
                <a:solidFill>
                  <a:srgbClr val="000000"/>
                </a:solidFill>
                <a:latin typeface="SAS Monospace" pitchFamily="49" charset="0"/>
              </a:rPr>
              <a:t>ƒƒƒƒƒƒƒƒƒƒƒƒƒƒƒƒƒƒƒƒƒƒƒƒƒƒƒƒƒ</a:t>
            </a:r>
          </a:p>
          <a:p>
            <a:pPr>
              <a:lnSpc>
                <a:spcPct val="98000"/>
              </a:lnSpc>
            </a:pPr>
            <a:r>
              <a:rPr lang="en-US" sz="1600" b="1" dirty="0">
                <a:solidFill>
                  <a:srgbClr val="000000"/>
                </a:solidFill>
                <a:latin typeface="SAS Monospace" pitchFamily="49" charset="0"/>
              </a:rPr>
              <a:t>Sales Management</a:t>
            </a:r>
          </a:p>
          <a:p>
            <a:pPr>
              <a:lnSpc>
                <a:spcPct val="98000"/>
              </a:lnSpc>
            </a:pPr>
            <a:r>
              <a:rPr lang="en-US" sz="1600" b="1" dirty="0">
                <a:solidFill>
                  <a:srgbClr val="000000"/>
                </a:solidFill>
                <a:latin typeface="SAS Monospace" pitchFamily="49" charset="0"/>
              </a:rPr>
              <a:t>Sales Management</a:t>
            </a:r>
          </a:p>
          <a:p>
            <a:pPr>
              <a:lnSpc>
                <a:spcPct val="98000"/>
              </a:lnSpc>
            </a:pPr>
            <a:r>
              <a:rPr lang="en-US" sz="1600" b="1" dirty="0">
                <a:solidFill>
                  <a:srgbClr val="000000"/>
                </a:solidFill>
                <a:latin typeface="SAS Monospace" pitchFamily="49" charset="0"/>
              </a:rPr>
              <a:t>Sales Management</a:t>
            </a:r>
          </a:p>
          <a:p>
            <a:pPr>
              <a:lnSpc>
                <a:spcPct val="98000"/>
              </a:lnSpc>
            </a:pPr>
            <a:r>
              <a:rPr lang="en-US" sz="1600" b="1" dirty="0">
                <a:solidFill>
                  <a:srgbClr val="000000"/>
                </a:solidFill>
                <a:latin typeface="SAS Monospace" pitchFamily="49" charset="0"/>
              </a:rPr>
              <a:t>Administration</a:t>
            </a:r>
          </a:p>
          <a:p>
            <a:pPr>
              <a:lnSpc>
                <a:spcPct val="98000"/>
              </a:lnSpc>
            </a:pPr>
            <a:r>
              <a:rPr lang="en-US" sz="1600" b="1" dirty="0">
                <a:solidFill>
                  <a:srgbClr val="000000"/>
                </a:solidFill>
                <a:latin typeface="SAS Monospace" pitchFamily="49" charset="0"/>
              </a:rPr>
              <a:t>Administration</a:t>
            </a:r>
          </a:p>
          <a:p>
            <a:pPr>
              <a:lnSpc>
                <a:spcPct val="98000"/>
              </a:lnSpc>
            </a:pPr>
            <a:r>
              <a:rPr lang="en-US" sz="1600" b="1" dirty="0">
                <a:solidFill>
                  <a:srgbClr val="000000"/>
                </a:solidFill>
                <a:latin typeface="SAS Monospace" pitchFamily="49" charset="0"/>
              </a:rPr>
              <a:t>Administration</a:t>
            </a:r>
            <a:endParaRPr lang="en-US" sz="1600" b="1" u="sng" dirty="0">
              <a:solidFill>
                <a:srgbClr val="FF8383"/>
              </a:solidFill>
              <a:latin typeface="SAS Monospace" pitchFamily="49" charset="0"/>
            </a:endParaRPr>
          </a:p>
          <a:p>
            <a:pPr>
              <a:lnSpc>
                <a:spcPct val="98000"/>
              </a:lnSpc>
            </a:pPr>
            <a:r>
              <a:rPr lang="en-US" sz="1600" b="1" dirty="0">
                <a:solidFill>
                  <a:srgbClr val="000000"/>
                </a:solidFill>
                <a:latin typeface="SAS Monospace" pitchFamily="49" charset="0"/>
              </a:rPr>
              <a:t>Administration</a:t>
            </a:r>
            <a:endParaRPr lang="en-US" sz="1600" b="1" u="sng" dirty="0">
              <a:solidFill>
                <a:srgbClr val="FF8383"/>
              </a:solidFill>
              <a:latin typeface="SAS Monospace" pitchFamily="49" charset="0"/>
            </a:endParaRPr>
          </a:p>
          <a:p>
            <a:pPr>
              <a:lnSpc>
                <a:spcPct val="98000"/>
              </a:lnSpc>
            </a:pPr>
            <a:r>
              <a:rPr lang="en-US" sz="1600" b="1" dirty="0">
                <a:solidFill>
                  <a:srgbClr val="000000"/>
                </a:solidFill>
                <a:latin typeface="SAS Monospace" pitchFamily="49" charset="0"/>
              </a:rPr>
              <a:t>Administration</a:t>
            </a:r>
            <a:endParaRPr lang="en-US" sz="1600" b="1" u="sng" dirty="0">
              <a:solidFill>
                <a:srgbClr val="FF8383"/>
              </a:solidFill>
              <a:latin typeface="SAS Monospace" pitchFamily="49" charset="0"/>
            </a:endParaRPr>
          </a:p>
          <a:p>
            <a:pPr>
              <a:lnSpc>
                <a:spcPct val="98000"/>
              </a:lnSpc>
            </a:pPr>
            <a:r>
              <a:rPr lang="en-US" sz="1600" b="1" dirty="0">
                <a:solidFill>
                  <a:srgbClr val="000000"/>
                </a:solidFill>
                <a:latin typeface="SAS Monospace" pitchFamily="49" charset="0"/>
              </a:rPr>
              <a:t>Administration</a:t>
            </a:r>
          </a:p>
          <a:p>
            <a:pPr>
              <a:lnSpc>
                <a:spcPct val="98000"/>
              </a:lnSpc>
            </a:pPr>
            <a:r>
              <a:rPr lang="en-US" sz="1600" b="1" dirty="0">
                <a:solidFill>
                  <a:srgbClr val="000000"/>
                </a:solidFill>
                <a:latin typeface="SAS Monospace" pitchFamily="49" charset="0"/>
              </a:rPr>
              <a:t>Administration</a:t>
            </a:r>
          </a:p>
        </p:txBody>
      </p:sp>
      <p:sp>
        <p:nvSpPr>
          <p:cNvPr id="2" name="TextBox 1"/>
          <p:cNvSpPr txBox="1"/>
          <p:nvPr/>
        </p:nvSpPr>
        <p:spPr>
          <a:xfrm>
            <a:off x="685800" y="2962190"/>
            <a:ext cx="184731" cy="830997"/>
          </a:xfrm>
          <a:prstGeom prst="rect">
            <a:avLst/>
          </a:prstGeom>
          <a:noFill/>
        </p:spPr>
        <p:txBody>
          <a:bodyPr wrap="none" rtlCol="0">
            <a:spAutoFit/>
          </a:bodyPr>
          <a:lstStyle/>
          <a:p>
            <a:endParaRPr lang="en-US" dirty="0"/>
          </a:p>
          <a:p>
            <a:endParaRPr lang="en-US" dirty="0"/>
          </a:p>
        </p:txBody>
      </p:sp>
      <p:sp>
        <p:nvSpPr>
          <p:cNvPr id="3" name="Rounded Rectangle 2"/>
          <p:cNvSpPr/>
          <p:nvPr/>
        </p:nvSpPr>
        <p:spPr bwMode="auto">
          <a:xfrm>
            <a:off x="732899" y="4191754"/>
            <a:ext cx="2182317" cy="733334"/>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
        <p:nvSpPr>
          <p:cNvPr id="5" name="TextBox 4"/>
          <p:cNvSpPr txBox="1"/>
          <p:nvPr/>
        </p:nvSpPr>
        <p:spPr bwMode="auto">
          <a:xfrm>
            <a:off x="5341545" y="3686175"/>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dirty="0">
                <a:solidFill>
                  <a:srgbClr val="FFFFFF"/>
                </a:solidFill>
              </a:rPr>
              <a:t>R</a:t>
            </a:r>
          </a:p>
        </p:txBody>
      </p:sp>
      <p:sp>
        <p:nvSpPr>
          <p:cNvPr id="8" name="Line Callout 1 7"/>
          <p:cNvSpPr/>
          <p:nvPr/>
        </p:nvSpPr>
        <p:spPr bwMode="auto">
          <a:xfrm>
            <a:off x="4610820" y="3948097"/>
            <a:ext cx="2604792" cy="487313"/>
          </a:xfrm>
          <a:prstGeom prst="borderCallout1">
            <a:avLst>
              <a:gd name="adj1" fmla="val 63338"/>
              <a:gd name="adj2" fmla="val 0"/>
              <a:gd name="adj3" fmla="val 114358"/>
              <a:gd name="adj4" fmla="val -59543"/>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Remove duplicates.</a:t>
            </a:r>
          </a:p>
        </p:txBody>
      </p:sp>
    </p:spTree>
    <p:custDataLst>
      <p:tags r:id="rId1"/>
    </p:custDataLst>
    <p:extLst>
      <p:ext uri="{BB962C8B-B14F-4D97-AF65-F5344CB8AC3E}">
        <p14:creationId xmlns:p14="http://schemas.microsoft.com/office/powerpoint/2010/main" val="7033858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Eliminating Duplicate Rows</a:t>
            </a:r>
          </a:p>
        </p:txBody>
      </p:sp>
      <p:sp>
        <p:nvSpPr>
          <p:cNvPr id="75779" name="Rectangle 3"/>
          <p:cNvSpPr>
            <a:spLocks noGrp="1" noChangeArrowheads="1"/>
          </p:cNvSpPr>
          <p:nvPr>
            <p:ph idx="1"/>
          </p:nvPr>
        </p:nvSpPr>
        <p:spPr/>
        <p:txBody>
          <a:bodyPr/>
          <a:lstStyle/>
          <a:p>
            <a:pPr>
              <a:spcBef>
                <a:spcPct val="50000"/>
              </a:spcBef>
              <a:buClrTx/>
            </a:pPr>
            <a:r>
              <a:rPr lang="en-US" dirty="0"/>
              <a:t>Use the </a:t>
            </a:r>
            <a:r>
              <a:rPr lang="en-US" i="1" dirty="0"/>
              <a:t>DISTINCT</a:t>
            </a:r>
            <a:r>
              <a:rPr lang="en-US" dirty="0"/>
              <a:t> keyword to eliminate duplicate rows.</a:t>
            </a:r>
          </a:p>
          <a:p>
            <a:pPr>
              <a:spcBef>
                <a:spcPct val="50000"/>
              </a:spcBef>
              <a:buClrTx/>
            </a:pPr>
            <a:endParaRPr lang="en-US" dirty="0"/>
          </a:p>
          <a:p>
            <a:pPr>
              <a:spcBef>
                <a:spcPct val="50000"/>
              </a:spcBef>
              <a:buClrTx/>
            </a:pPr>
            <a:endParaRPr lang="en-US" dirty="0"/>
          </a:p>
          <a:p>
            <a:pPr>
              <a:spcBef>
                <a:spcPct val="50000"/>
              </a:spcBef>
              <a:buClrTx/>
            </a:pPr>
            <a:endParaRPr lang="en-US" dirty="0"/>
          </a:p>
          <a:p>
            <a:pPr marL="682625" indent="-682625">
              <a:spcBef>
                <a:spcPct val="50000"/>
              </a:spcBef>
              <a:buClrTx/>
            </a:pPr>
            <a:r>
              <a:rPr lang="en-US" b="1" dirty="0">
                <a:sym typeface="Wingdings"/>
              </a:rPr>
              <a:t></a:t>
            </a:r>
            <a:r>
              <a:rPr lang="en-US" dirty="0"/>
              <a:t>	The DISTINCT keyword applies to all columns </a:t>
            </a:r>
            <a:br>
              <a:rPr lang="en-US" dirty="0"/>
            </a:br>
            <a:r>
              <a:rPr lang="en-US" dirty="0"/>
              <a:t>in the SELECT list. One row is displayed for each unique combination of values.</a:t>
            </a:r>
          </a:p>
        </p:txBody>
      </p:sp>
      <p:sp>
        <p:nvSpPr>
          <p:cNvPr id="75781" name="Text Box 5"/>
          <p:cNvSpPr txBox="1">
            <a:spLocks noChangeArrowheads="1"/>
          </p:cNvSpPr>
          <p:nvPr/>
        </p:nvSpPr>
        <p:spPr bwMode="auto">
          <a:xfrm>
            <a:off x="684213" y="1606689"/>
            <a:ext cx="7273925" cy="1579920"/>
          </a:xfrm>
          <a:prstGeom prst="rect">
            <a:avLst/>
          </a:prstGeom>
          <a:solidFill>
            <a:srgbClr val="FFFFFF"/>
          </a:solidFill>
          <a:ln w="38100">
            <a:solidFill>
              <a:schemeClr val="tx2"/>
            </a:solidFill>
            <a:miter lim="800000"/>
            <a:headEnd type="none" w="sm" len="sm"/>
            <a:tailEnd type="none" w="sm" len="sm"/>
          </a:ln>
        </p:spPr>
        <p:txBody>
          <a:bodyPr wrap="square" lIns="146304" tIns="50800" rIns="50800" bIns="50800">
            <a:spAutoFit/>
          </a:bodyPr>
          <a:lstStyle>
            <a:lvl1pPr marL="1663700" indent="-1663700">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marL="0" indent="0"/>
            <a:r>
              <a:rPr lang="en-US" b="1" dirty="0">
                <a:latin typeface="Courier New" pitchFamily="49" charset="0"/>
              </a:rPr>
              <a:t>proc sql;</a:t>
            </a:r>
          </a:p>
          <a:p>
            <a:r>
              <a:rPr lang="en-US" b="1" dirty="0">
                <a:latin typeface="Courier New" pitchFamily="49" charset="0"/>
              </a:rPr>
              <a:t>select distinct Department</a:t>
            </a:r>
          </a:p>
          <a:p>
            <a:r>
              <a:rPr lang="en-US" b="1" dirty="0">
                <a:latin typeface="Courier New" pitchFamily="49" charset="0"/>
              </a:rPr>
              <a:t>   from orion.employee_information</a:t>
            </a:r>
            <a:r>
              <a:rPr lang="en-US" b="1" dirty="0">
                <a:solidFill>
                  <a:srgbClr val="000000"/>
                </a:solidFill>
                <a:latin typeface="Courier New" pitchFamily="49" charset="0"/>
              </a:rPr>
              <a:t>;</a:t>
            </a:r>
          </a:p>
          <a:p>
            <a:r>
              <a:rPr lang="en-US" b="1" dirty="0">
                <a:solidFill>
                  <a:srgbClr val="000000"/>
                </a:solidFill>
                <a:latin typeface="Courier New" pitchFamily="49" charset="0"/>
              </a:rPr>
              <a:t>quit;</a:t>
            </a:r>
          </a:p>
        </p:txBody>
      </p:sp>
      <p:sp>
        <p:nvSpPr>
          <p:cNvPr id="75782" name="Text Box 8"/>
          <p:cNvSpPr txBox="1">
            <a:spLocks noChangeArrowheads="1"/>
          </p:cNvSpPr>
          <p:nvPr/>
        </p:nvSpPr>
        <p:spPr bwMode="auto">
          <a:xfrm>
            <a:off x="7948588"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s102d13</a:t>
            </a:r>
          </a:p>
        </p:txBody>
      </p:sp>
      <p:sp>
        <p:nvSpPr>
          <p:cNvPr id="75783" name="Rectangle 9"/>
          <p:cNvSpPr>
            <a:spLocks noChangeArrowheads="1"/>
          </p:cNvSpPr>
          <p:nvPr>
            <p:custDataLst>
              <p:tags r:id="rId2"/>
            </p:custDataLst>
          </p:nvPr>
        </p:nvSpPr>
        <p:spPr bwMode="auto">
          <a:xfrm>
            <a:off x="2095378" y="2006639"/>
            <a:ext cx="1485900"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a:t>Viewing the Output</a:t>
            </a:r>
          </a:p>
        </p:txBody>
      </p:sp>
      <p:sp>
        <p:nvSpPr>
          <p:cNvPr id="76803" name="Rectangle 3"/>
          <p:cNvSpPr>
            <a:spLocks noGrp="1" noChangeArrowheads="1"/>
          </p:cNvSpPr>
          <p:nvPr>
            <p:ph idx="1"/>
          </p:nvPr>
        </p:nvSpPr>
        <p:spPr/>
        <p:txBody>
          <a:bodyPr/>
          <a:lstStyle/>
          <a:p>
            <a:pPr marL="0" indent="0"/>
            <a:r>
              <a:rPr lang="en-US" dirty="0"/>
              <a:t>Partial PROC SQL Output</a:t>
            </a:r>
          </a:p>
        </p:txBody>
      </p:sp>
      <p:grpSp>
        <p:nvGrpSpPr>
          <p:cNvPr id="3" name="Group 2"/>
          <p:cNvGrpSpPr/>
          <p:nvPr/>
        </p:nvGrpSpPr>
        <p:grpSpPr>
          <a:xfrm>
            <a:off x="692235" y="1480934"/>
            <a:ext cx="5613400" cy="4808538"/>
            <a:chOff x="692235" y="1500184"/>
            <a:chExt cx="5613400" cy="4808538"/>
          </a:xfrm>
        </p:grpSpPr>
        <p:sp>
          <p:nvSpPr>
            <p:cNvPr id="76805" name="Text Box 11"/>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b="1" noProof="1">
                <a:latin typeface="SAS Monospace" pitchFamily="49" charset="0"/>
              </a:endParaRPr>
            </a:p>
          </p:txBody>
        </p:sp>
        <p:sp>
          <p:nvSpPr>
            <p:cNvPr id="76806" name="Rectangle 12"/>
            <p:cNvSpPr>
              <a:spLocks noChangeArrowheads="1"/>
            </p:cNvSpPr>
            <p:nvPr/>
          </p:nvSpPr>
          <p:spPr bwMode="auto">
            <a:xfrm>
              <a:off x="692235" y="1500184"/>
              <a:ext cx="5613400" cy="4808538"/>
            </a:xfrm>
            <a:prstGeom prst="rect">
              <a:avLst/>
            </a:prstGeom>
            <a:solidFill>
              <a:srgbClr val="FFFFFF"/>
            </a:solidFill>
            <a:ln w="38100">
              <a:solidFill>
                <a:schemeClr val="tx2"/>
              </a:solidFill>
              <a:miter lim="800000"/>
              <a:headEnd type="none" w="med" len="lg"/>
              <a:tailEnd type="none" w="med" len="lg"/>
            </a:ln>
          </p:spPr>
          <p:txBody>
            <a:bodyPr wrap="none" lIns="88900" tIns="50800" rIns="88900" bIns="50800">
              <a:spAutoFit/>
            </a:bodyPr>
            <a:lstStyle/>
            <a:p>
              <a:r>
                <a:rPr lang="en-US" sz="1800" b="1" dirty="0">
                  <a:solidFill>
                    <a:srgbClr val="000000"/>
                  </a:solidFill>
                  <a:latin typeface="SAS Monospace" pitchFamily="49" charset="0"/>
                </a:rPr>
                <a:t>             The SAS System</a:t>
              </a:r>
            </a:p>
            <a:p>
              <a:endParaRPr lang="en-US" sz="1800" b="1" dirty="0">
                <a:solidFill>
                  <a:srgbClr val="000000"/>
                </a:solidFill>
                <a:latin typeface="SAS Monospace" pitchFamily="49" charset="0"/>
              </a:endParaRPr>
            </a:p>
            <a:p>
              <a:r>
                <a:rPr lang="en-US" sz="1800" b="1" dirty="0">
                  <a:solidFill>
                    <a:srgbClr val="000000"/>
                  </a:solidFill>
                  <a:latin typeface="SAS Monospace" pitchFamily="49" charset="0"/>
                </a:rPr>
                <a:t>Department</a:t>
              </a:r>
            </a:p>
            <a:p>
              <a:r>
                <a:rPr lang="en-US" sz="1800" b="1" dirty="0">
                  <a:solidFill>
                    <a:srgbClr val="000000"/>
                  </a:solidFill>
                  <a:latin typeface="SAS Monospace" pitchFamily="49" charset="0"/>
                </a:rPr>
                <a:t>ƒƒƒƒƒƒƒƒƒƒƒƒƒƒƒƒƒƒƒƒƒƒƒƒƒƒƒƒƒƒƒƒƒƒƒƒƒƒƒƒ</a:t>
              </a:r>
            </a:p>
            <a:p>
              <a:r>
                <a:rPr lang="en-US" sz="1800" b="1" dirty="0">
                  <a:solidFill>
                    <a:srgbClr val="000000"/>
                  </a:solidFill>
                  <a:latin typeface="SAS Monospace" pitchFamily="49" charset="0"/>
                </a:rPr>
                <a:t>Accounts</a:t>
              </a:r>
            </a:p>
            <a:p>
              <a:r>
                <a:rPr lang="en-US" sz="1800" b="1" dirty="0">
                  <a:solidFill>
                    <a:srgbClr val="000000"/>
                  </a:solidFill>
                  <a:latin typeface="SAS Monospace" pitchFamily="49" charset="0"/>
                </a:rPr>
                <a:t>Accounts Management</a:t>
              </a:r>
            </a:p>
            <a:p>
              <a:r>
                <a:rPr lang="en-US" sz="1800" b="1" dirty="0">
                  <a:solidFill>
                    <a:srgbClr val="000000"/>
                  </a:solidFill>
                  <a:latin typeface="SAS Monospace" pitchFamily="49" charset="0"/>
                </a:rPr>
                <a:t>Administration</a:t>
              </a:r>
            </a:p>
            <a:p>
              <a:r>
                <a:rPr lang="en-US" sz="1800" b="1" dirty="0">
                  <a:solidFill>
                    <a:srgbClr val="000000"/>
                  </a:solidFill>
                  <a:latin typeface="SAS Monospace" pitchFamily="49" charset="0"/>
                </a:rPr>
                <a:t>Concession Management</a:t>
              </a:r>
            </a:p>
            <a:p>
              <a:r>
                <a:rPr lang="en-US" sz="1800" b="1" dirty="0">
                  <a:solidFill>
                    <a:srgbClr val="000000"/>
                  </a:solidFill>
                  <a:latin typeface="SAS Monospace" pitchFamily="49" charset="0"/>
                </a:rPr>
                <a:t>Engineering</a:t>
              </a:r>
            </a:p>
            <a:p>
              <a:r>
                <a:rPr lang="en-US" sz="1800" b="1" dirty="0">
                  <a:solidFill>
                    <a:srgbClr val="000000"/>
                  </a:solidFill>
                  <a:latin typeface="SAS Monospace" pitchFamily="49" charset="0"/>
                </a:rPr>
                <a:t>Executives</a:t>
              </a:r>
            </a:p>
            <a:p>
              <a:r>
                <a:rPr lang="en-US" sz="1800" b="1" dirty="0">
                  <a:solidFill>
                    <a:srgbClr val="000000"/>
                  </a:solidFill>
                  <a:latin typeface="SAS Monospace" pitchFamily="49" charset="0"/>
                </a:rPr>
                <a:t>Group Financials</a:t>
              </a:r>
            </a:p>
            <a:p>
              <a:r>
                <a:rPr lang="en-US" sz="1800" b="1" dirty="0">
                  <a:solidFill>
                    <a:srgbClr val="000000"/>
                  </a:solidFill>
                  <a:latin typeface="SAS Monospace" pitchFamily="49" charset="0"/>
                </a:rPr>
                <a:t>Group HR Management</a:t>
              </a:r>
            </a:p>
            <a:p>
              <a:r>
                <a:rPr lang="en-US" sz="1800" b="1" dirty="0">
                  <a:solidFill>
                    <a:srgbClr val="000000"/>
                  </a:solidFill>
                  <a:latin typeface="SAS Monospace" pitchFamily="49" charset="0"/>
                </a:rPr>
                <a:t>IS</a:t>
              </a:r>
            </a:p>
            <a:p>
              <a:r>
                <a:rPr lang="en-US" sz="1800" b="1" dirty="0">
                  <a:solidFill>
                    <a:srgbClr val="000000"/>
                  </a:solidFill>
                  <a:latin typeface="SAS Monospace" pitchFamily="49" charset="0"/>
                </a:rPr>
                <a:t>Logistics Management</a:t>
              </a:r>
            </a:p>
            <a:p>
              <a:r>
                <a:rPr lang="en-US" sz="1800" b="1" dirty="0">
                  <a:solidFill>
                    <a:srgbClr val="000000"/>
                  </a:solidFill>
                  <a:latin typeface="SAS Monospace" pitchFamily="49" charset="0"/>
                </a:rPr>
                <a:t>Marketing</a:t>
              </a:r>
            </a:p>
            <a:p>
              <a:r>
                <a:rPr lang="en-US" sz="1800" b="1" dirty="0">
                  <a:solidFill>
                    <a:srgbClr val="000000"/>
                  </a:solidFill>
                  <a:latin typeface="SAS Monospace" pitchFamily="49" charset="0"/>
                </a:rPr>
                <a:t>Purchasing</a:t>
              </a:r>
            </a:p>
            <a:p>
              <a:r>
                <a:rPr lang="en-US" sz="1800" b="1" dirty="0">
                  <a:solidFill>
                    <a:srgbClr val="000000"/>
                  </a:solidFill>
                  <a:latin typeface="SAS Monospace" pitchFamily="49" charset="0"/>
                </a:rPr>
                <a:t>Sales</a:t>
              </a:r>
            </a:p>
          </p:txBody>
        </p:sp>
        <p:sp>
          <p:nvSpPr>
            <p:cNvPr id="2" name="Line Callout 2 1"/>
            <p:cNvSpPr/>
            <p:nvPr/>
          </p:nvSpPr>
          <p:spPr bwMode="auto">
            <a:xfrm>
              <a:off x="4247715" y="2243964"/>
              <a:ext cx="1742267" cy="795089"/>
            </a:xfrm>
            <a:prstGeom prst="borderCallout2">
              <a:avLst>
                <a:gd name="adj1" fmla="val 18750"/>
                <a:gd name="adj2" fmla="val 0"/>
                <a:gd name="adj3" fmla="val 18750"/>
                <a:gd name="adj4" fmla="val -8334"/>
                <a:gd name="adj5" fmla="val 95420"/>
                <a:gd name="adj6" fmla="val -48263"/>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one row per department</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2.08 Multiple </a:t>
            </a:r>
            <a:r>
              <a:rPr lang="en-US" dirty="0"/>
              <a:t>Choice Poll</a:t>
            </a:r>
          </a:p>
        </p:txBody>
      </p:sp>
      <p:sp>
        <p:nvSpPr>
          <p:cNvPr id="78851" name="Rectangle 3"/>
          <p:cNvSpPr>
            <a:spLocks noGrp="1" noChangeArrowheads="1"/>
          </p:cNvSpPr>
          <p:nvPr>
            <p:ph idx="1"/>
          </p:nvPr>
        </p:nvSpPr>
        <p:spPr>
          <a:xfrm>
            <a:off x="685800" y="1071563"/>
            <a:ext cx="7848600" cy="5037137"/>
          </a:xfrm>
        </p:spPr>
        <p:txBody>
          <a:bodyPr/>
          <a:lstStyle/>
          <a:p>
            <a:pPr marL="0" indent="0"/>
            <a:r>
              <a:rPr lang="en-US" dirty="0"/>
              <a:t>Which partial SELECT statement selects only the unique combinations of </a:t>
            </a:r>
            <a:r>
              <a:rPr lang="en-US" b="1" dirty="0"/>
              <a:t>Employee_Gender</a:t>
            </a:r>
            <a:r>
              <a:rPr lang="en-US" dirty="0"/>
              <a:t> and </a:t>
            </a:r>
            <a:r>
              <a:rPr lang="en-US" b="1" dirty="0"/>
              <a:t>Job_Title</a:t>
            </a:r>
            <a:r>
              <a:rPr lang="en-US" dirty="0"/>
              <a:t>?</a:t>
            </a:r>
          </a:p>
          <a:p>
            <a:pPr marL="0" indent="0"/>
            <a:endParaRPr lang="en-US" sz="800" b="1" dirty="0"/>
          </a:p>
          <a:p>
            <a:pPr marL="404813" lvl="1" indent="-404813">
              <a:buClr>
                <a:schemeClr val="tx1"/>
              </a:buClr>
              <a:buSzTx/>
              <a:buNone/>
            </a:pPr>
            <a:r>
              <a:rPr lang="en-US" dirty="0"/>
              <a:t>a.  </a:t>
            </a:r>
            <a:r>
              <a:rPr lang="en-US" b="1" dirty="0">
                <a:latin typeface="Courier New" pitchFamily="49" charset="0"/>
              </a:rPr>
              <a:t>select distinct Employee_Gender,</a:t>
            </a:r>
            <a:br>
              <a:rPr lang="en-US" b="1" dirty="0">
                <a:latin typeface="Courier New" pitchFamily="49" charset="0"/>
              </a:rPr>
            </a:br>
            <a:r>
              <a:rPr lang="en-US" b="1" dirty="0">
                <a:latin typeface="Courier New" pitchFamily="49" charset="0"/>
              </a:rPr>
              <a:t>distinct Job_Title...</a:t>
            </a:r>
            <a:endParaRPr lang="en-US" dirty="0">
              <a:latin typeface="Courier New" pitchFamily="49" charset="0"/>
            </a:endParaRPr>
          </a:p>
          <a:p>
            <a:pPr marL="346075" lvl="1" indent="-346075">
              <a:buClr>
                <a:schemeClr val="tx1"/>
              </a:buClr>
              <a:buSzTx/>
              <a:buNone/>
            </a:pPr>
            <a:r>
              <a:rPr lang="en-US" dirty="0"/>
              <a:t>b. </a:t>
            </a:r>
            <a:r>
              <a:rPr lang="en-US" b="1" dirty="0">
                <a:latin typeface="Courier New" pitchFamily="49" charset="0"/>
              </a:rPr>
              <a:t>select distinct Employee_Gender,</a:t>
            </a:r>
            <a:br>
              <a:rPr lang="en-US" b="1" dirty="0">
                <a:latin typeface="Courier New" pitchFamily="49" charset="0"/>
              </a:rPr>
            </a:br>
            <a:r>
              <a:rPr lang="en-US" b="1" dirty="0">
                <a:latin typeface="Courier New" pitchFamily="49" charset="0"/>
              </a:rPr>
              <a:t>Job_Title...</a:t>
            </a:r>
          </a:p>
          <a:p>
            <a:pPr marL="346075" lvl="1" indent="-346075">
              <a:buClr>
                <a:schemeClr val="tx1"/>
              </a:buClr>
              <a:buSzTx/>
              <a:buNone/>
            </a:pPr>
            <a:r>
              <a:rPr lang="en-US" dirty="0"/>
              <a:t>c. </a:t>
            </a:r>
            <a:r>
              <a:rPr lang="en-US" b="1" dirty="0">
                <a:latin typeface="Courier New" pitchFamily="49" charset="0"/>
              </a:rPr>
              <a:t>select distinct Employee_Gender</a:t>
            </a:r>
            <a:br>
              <a:rPr lang="en-US" b="1" dirty="0">
                <a:latin typeface="Courier New" pitchFamily="49" charset="0"/>
              </a:rPr>
            </a:br>
            <a:r>
              <a:rPr lang="en-US" b="1" dirty="0">
                <a:latin typeface="Courier New" pitchFamily="49" charset="0"/>
              </a:rPr>
              <a:t>Job_Title...</a:t>
            </a:r>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2.08 Multiple </a:t>
            </a:r>
            <a:r>
              <a:rPr lang="en-US" dirty="0"/>
              <a:t>Choice Poll – Correct Answer</a:t>
            </a:r>
          </a:p>
        </p:txBody>
      </p:sp>
      <p:sp>
        <p:nvSpPr>
          <p:cNvPr id="78851" name="Rectangle 3"/>
          <p:cNvSpPr>
            <a:spLocks noGrp="1" noChangeArrowheads="1"/>
          </p:cNvSpPr>
          <p:nvPr>
            <p:ph idx="1"/>
          </p:nvPr>
        </p:nvSpPr>
        <p:spPr>
          <a:xfrm>
            <a:off x="685800" y="1071563"/>
            <a:ext cx="7848600" cy="5037137"/>
          </a:xfrm>
        </p:spPr>
        <p:txBody>
          <a:bodyPr/>
          <a:lstStyle/>
          <a:p>
            <a:pPr marL="0" indent="0"/>
            <a:r>
              <a:rPr lang="en-US" dirty="0"/>
              <a:t>Which partial SELECT statement selects only the unique combinations of </a:t>
            </a:r>
            <a:r>
              <a:rPr lang="en-US" b="1" dirty="0"/>
              <a:t>Employee_Gender</a:t>
            </a:r>
            <a:r>
              <a:rPr lang="en-US" dirty="0"/>
              <a:t> and </a:t>
            </a:r>
            <a:r>
              <a:rPr lang="en-US" b="1" dirty="0"/>
              <a:t>Job_Title</a:t>
            </a:r>
            <a:r>
              <a:rPr lang="en-US" dirty="0"/>
              <a:t>?</a:t>
            </a:r>
          </a:p>
          <a:p>
            <a:pPr marL="0" indent="0"/>
            <a:endParaRPr lang="en-US" sz="800" b="1" dirty="0"/>
          </a:p>
          <a:p>
            <a:pPr marL="404813" lvl="1" indent="-404813">
              <a:buClr>
                <a:schemeClr val="tx1"/>
              </a:buClr>
              <a:buSzTx/>
              <a:buNone/>
            </a:pPr>
            <a:r>
              <a:rPr lang="en-US" dirty="0"/>
              <a:t>a.  </a:t>
            </a:r>
            <a:r>
              <a:rPr lang="en-US" b="1" dirty="0">
                <a:latin typeface="Courier New" pitchFamily="49" charset="0"/>
              </a:rPr>
              <a:t>select distinct Employee_Gender,</a:t>
            </a:r>
            <a:br>
              <a:rPr lang="en-US" b="1" dirty="0">
                <a:latin typeface="Courier New" pitchFamily="49" charset="0"/>
              </a:rPr>
            </a:br>
            <a:r>
              <a:rPr lang="en-US" b="1" dirty="0">
                <a:latin typeface="Courier New" pitchFamily="49" charset="0"/>
              </a:rPr>
              <a:t>distinct Job_Title...</a:t>
            </a:r>
            <a:endParaRPr lang="en-US" dirty="0">
              <a:latin typeface="Courier New" pitchFamily="49" charset="0"/>
            </a:endParaRPr>
          </a:p>
          <a:p>
            <a:pPr marL="346075" lvl="1" indent="-346075">
              <a:buClr>
                <a:schemeClr val="tx1"/>
              </a:buClr>
              <a:buSzTx/>
              <a:buNone/>
            </a:pPr>
            <a:r>
              <a:rPr lang="en-US" dirty="0"/>
              <a:t>b. </a:t>
            </a:r>
            <a:r>
              <a:rPr lang="en-US" b="1" dirty="0">
                <a:latin typeface="Courier New" pitchFamily="49" charset="0"/>
              </a:rPr>
              <a:t>select distinct Employee_Gender,</a:t>
            </a:r>
            <a:br>
              <a:rPr lang="en-US" b="1" dirty="0">
                <a:latin typeface="Courier New" pitchFamily="49" charset="0"/>
              </a:rPr>
            </a:br>
            <a:r>
              <a:rPr lang="en-US" b="1" dirty="0">
                <a:latin typeface="Courier New" pitchFamily="49" charset="0"/>
              </a:rPr>
              <a:t>Job_Title...</a:t>
            </a:r>
          </a:p>
          <a:p>
            <a:pPr marL="346075" lvl="1" indent="-346075">
              <a:buClr>
                <a:schemeClr val="tx1"/>
              </a:buClr>
              <a:buSzTx/>
              <a:buNone/>
            </a:pPr>
            <a:r>
              <a:rPr lang="en-US" dirty="0"/>
              <a:t>c. </a:t>
            </a:r>
            <a:r>
              <a:rPr lang="en-US" b="1" dirty="0">
                <a:latin typeface="Courier New" pitchFamily="49" charset="0"/>
              </a:rPr>
              <a:t>select distinct Employee_Gender</a:t>
            </a:r>
            <a:br>
              <a:rPr lang="en-US" b="1" dirty="0">
                <a:latin typeface="Courier New" pitchFamily="49" charset="0"/>
              </a:rPr>
            </a:br>
            <a:r>
              <a:rPr lang="en-US" b="1" dirty="0">
                <a:latin typeface="Courier New" pitchFamily="49" charset="0"/>
              </a:rPr>
              <a:t>Job_Title...</a:t>
            </a:r>
          </a:p>
        </p:txBody>
      </p:sp>
      <p:sp>
        <p:nvSpPr>
          <p:cNvPr id="78853" name="Oval 4"/>
          <p:cNvSpPr>
            <a:spLocks noChangeArrowheads="1"/>
          </p:cNvSpPr>
          <p:nvPr/>
        </p:nvSpPr>
        <p:spPr bwMode="auto">
          <a:xfrm>
            <a:off x="517078" y="2738858"/>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Tree>
    <p:custDataLst>
      <p:tags r:id="rId1"/>
    </p:custDataLst>
    <p:extLst>
      <p:ext uri="{BB962C8B-B14F-4D97-AF65-F5344CB8AC3E}">
        <p14:creationId xmlns:p14="http://schemas.microsoft.com/office/powerpoint/2010/main" val="78294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SELECT Statement</a:t>
            </a:r>
          </a:p>
        </p:txBody>
      </p:sp>
      <p:sp>
        <p:nvSpPr>
          <p:cNvPr id="10243" name="Rectangle 3"/>
          <p:cNvSpPr>
            <a:spLocks noGrp="1" noChangeArrowheads="1"/>
          </p:cNvSpPr>
          <p:nvPr>
            <p:ph idx="1"/>
          </p:nvPr>
        </p:nvSpPr>
        <p:spPr/>
        <p:txBody>
          <a:bodyPr/>
          <a:lstStyle/>
          <a:p>
            <a:pPr marL="0" indent="0"/>
            <a:r>
              <a:rPr lang="en-US" dirty="0"/>
              <a:t>A SELECT statement contains smaller building blocks called </a:t>
            </a:r>
            <a:r>
              <a:rPr lang="en-US" i="1" dirty="0"/>
              <a:t>clauses</a:t>
            </a:r>
            <a:r>
              <a:rPr lang="en-US" dirty="0"/>
              <a:t>. </a:t>
            </a:r>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631825" indent="-631825"/>
            <a:r>
              <a:rPr lang="en-US" b="1" dirty="0">
                <a:solidFill>
                  <a:srgbClr val="000000"/>
                </a:solidFill>
                <a:sym typeface="Wingdings" pitchFamily="2" charset="2"/>
              </a:rPr>
              <a:t></a:t>
            </a:r>
            <a:r>
              <a:rPr lang="en-US" dirty="0">
                <a:solidFill>
                  <a:srgbClr val="000000"/>
                </a:solidFill>
              </a:rPr>
              <a:t>	Although it can contain multiple clauses, each SELECT statement begins with the SELECT keyword and ends with a semicolon</a:t>
            </a:r>
            <a:r>
              <a:rPr lang="en-US" sz="2000" dirty="0">
                <a:solidFill>
                  <a:srgbClr val="000000"/>
                </a:solidFill>
              </a:rPr>
              <a:t>.</a:t>
            </a:r>
            <a:endParaRPr lang="en-US" sz="2000" dirty="0"/>
          </a:p>
          <a:p>
            <a:pPr marL="0" indent="0"/>
            <a:endParaRPr lang="en-US" dirty="0"/>
          </a:p>
        </p:txBody>
      </p:sp>
      <p:sp>
        <p:nvSpPr>
          <p:cNvPr id="10245" name="Text Box 18"/>
          <p:cNvSpPr txBox="1">
            <a:spLocks noChangeArrowheads="1"/>
          </p:cNvSpPr>
          <p:nvPr/>
        </p:nvSpPr>
        <p:spPr bwMode="auto">
          <a:xfrm>
            <a:off x="685800" y="2209113"/>
            <a:ext cx="8250238" cy="2318583"/>
          </a:xfrm>
          <a:prstGeom prst="rect">
            <a:avLst/>
          </a:prstGeom>
          <a:solidFill>
            <a:srgbClr val="FFFFFF"/>
          </a:solidFill>
          <a:ln w="38100">
            <a:solidFill>
              <a:schemeClr val="tx2"/>
            </a:solidFill>
            <a:miter lim="800000"/>
            <a:headEnd type="none" w="sm" len="sm"/>
            <a:tailEnd type="none" w="sm" len="sm"/>
          </a:ln>
        </p:spPr>
        <p:txBody>
          <a:bodyPr wrap="square" lIns="146304"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Courier New" pitchFamily="49" charset="0"/>
              </a:rPr>
              <a:t>proc sql</a:t>
            </a:r>
            <a:r>
              <a:rPr lang="en-US" b="1" dirty="0">
                <a:solidFill>
                  <a:srgbClr val="000000"/>
                </a:solidFill>
                <a:latin typeface="Courier New" pitchFamily="49" charset="0"/>
              </a:rPr>
              <a:t>;</a:t>
            </a:r>
          </a:p>
          <a:p>
            <a:r>
              <a:rPr lang="en-US" b="1" dirty="0">
                <a:latin typeface="Courier New" pitchFamily="49" charset="0"/>
              </a:rPr>
              <a:t>select Employee_ID, Employee_Gender, Salary</a:t>
            </a:r>
          </a:p>
          <a:p>
            <a:r>
              <a:rPr lang="en-US" b="1" dirty="0">
                <a:latin typeface="Courier New" pitchFamily="49" charset="0"/>
              </a:rPr>
              <a:t>   from orion.employee_information</a:t>
            </a:r>
          </a:p>
          <a:p>
            <a:r>
              <a:rPr lang="en-US" b="1" dirty="0">
                <a:latin typeface="Courier New" pitchFamily="49" charset="0"/>
              </a:rPr>
              <a:t>   where Employee_Gender='F'</a:t>
            </a:r>
          </a:p>
          <a:p>
            <a:r>
              <a:rPr lang="en-US" b="1" dirty="0">
                <a:latin typeface="Courier New" pitchFamily="49" charset="0"/>
              </a:rPr>
              <a:t>   order by </a:t>
            </a:r>
            <a:r>
              <a:rPr lang="en-US" b="1">
                <a:latin typeface="Courier New" pitchFamily="49" charset="0"/>
              </a:rPr>
              <a:t>Salary </a:t>
            </a:r>
            <a:r>
              <a:rPr lang="en-US" b="1">
                <a:solidFill>
                  <a:srgbClr val="000000"/>
                </a:solidFill>
                <a:latin typeface="Courier New" pitchFamily="49" charset="0"/>
              </a:rPr>
              <a:t>desc</a:t>
            </a:r>
            <a:r>
              <a:rPr lang="en-US" b="1">
                <a:latin typeface="Courier New" pitchFamily="49" charset="0"/>
              </a:rPr>
              <a:t>;</a:t>
            </a:r>
            <a:endParaRPr lang="en-US" b="1" dirty="0">
              <a:latin typeface="Courier New" pitchFamily="49" charset="0"/>
            </a:endParaRPr>
          </a:p>
          <a:p>
            <a:r>
              <a:rPr lang="en-US" b="1" dirty="0">
                <a:latin typeface="Courier New" pitchFamily="49" charset="0"/>
              </a:rPr>
              <a:t>quit;</a:t>
            </a:r>
          </a:p>
        </p:txBody>
      </p:sp>
      <p:sp>
        <p:nvSpPr>
          <p:cNvPr id="10246" name="Text Box 19"/>
          <p:cNvSpPr txBox="1">
            <a:spLocks noChangeArrowheads="1"/>
          </p:cNvSpPr>
          <p:nvPr/>
        </p:nvSpPr>
        <p:spPr bwMode="auto">
          <a:xfrm>
            <a:off x="7958138" y="6324600"/>
            <a:ext cx="9779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s102d01</a:t>
            </a:r>
          </a:p>
        </p:txBody>
      </p:sp>
      <p:sp>
        <p:nvSpPr>
          <p:cNvPr id="10248" name="Rectangle 28"/>
          <p:cNvSpPr>
            <a:spLocks noChangeArrowheads="1"/>
          </p:cNvSpPr>
          <p:nvPr>
            <p:custDataLst>
              <p:tags r:id="rId1"/>
            </p:custDataLst>
          </p:nvPr>
        </p:nvSpPr>
        <p:spPr bwMode="auto">
          <a:xfrm>
            <a:off x="1366715" y="2973646"/>
            <a:ext cx="809625"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0249" name="Rectangle 29"/>
          <p:cNvSpPr>
            <a:spLocks noChangeArrowheads="1"/>
          </p:cNvSpPr>
          <p:nvPr>
            <p:custDataLst>
              <p:tags r:id="rId2"/>
            </p:custDataLst>
          </p:nvPr>
        </p:nvSpPr>
        <p:spPr bwMode="auto">
          <a:xfrm>
            <a:off x="1366715" y="3360996"/>
            <a:ext cx="938213"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10250" name="Rectangle 30"/>
          <p:cNvSpPr>
            <a:spLocks noChangeArrowheads="1"/>
          </p:cNvSpPr>
          <p:nvPr>
            <p:custDataLst>
              <p:tags r:id="rId3"/>
            </p:custDataLst>
          </p:nvPr>
        </p:nvSpPr>
        <p:spPr bwMode="auto">
          <a:xfrm>
            <a:off x="1366715" y="3751521"/>
            <a:ext cx="1496557" cy="3873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 name="Rectangle 1"/>
          <p:cNvSpPr/>
          <p:nvPr>
            <p:custDataLst>
              <p:tags r:id="rId4"/>
            </p:custDataLst>
          </p:nvPr>
        </p:nvSpPr>
        <p:spPr bwMode="auto">
          <a:xfrm>
            <a:off x="832104" y="2616620"/>
            <a:ext cx="1095439" cy="3657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247" name="AutoShape 26"/>
          <p:cNvSpPr>
            <a:spLocks/>
          </p:cNvSpPr>
          <p:nvPr/>
        </p:nvSpPr>
        <p:spPr bwMode="auto">
          <a:xfrm>
            <a:off x="113734" y="3632111"/>
            <a:ext cx="1120775" cy="485775"/>
          </a:xfrm>
          <a:prstGeom prst="borderCallout2">
            <a:avLst>
              <a:gd name="adj1" fmla="val 21949"/>
              <a:gd name="adj2" fmla="val 100000"/>
              <a:gd name="adj3" fmla="val 19394"/>
              <a:gd name="adj4" fmla="val 100368"/>
              <a:gd name="adj5" fmla="val -56049"/>
              <a:gd name="adj6" fmla="val 110022"/>
            </a:avLst>
          </a:prstGeom>
          <a:solidFill>
            <a:srgbClr val="009900"/>
          </a:solidFill>
          <a:ln w="19050">
            <a:solidFill>
              <a:srgbClr val="000000"/>
            </a:solidFill>
            <a:miter lim="800000"/>
            <a:headEnd type="none" w="med" len="lg"/>
            <a:tailEnd type="triangle" w="med" len="lg"/>
          </a:ln>
        </p:spPr>
        <p:txBody>
          <a:bodyPr wrap="none" lIns="88900" tIns="88900" rIns="88900" bIns="88900" anchor="ctr">
            <a:spAutoFit/>
          </a:bodyPr>
          <a:lstStyle/>
          <a:p>
            <a:r>
              <a:rPr lang="en-US" sz="2000" b="1" dirty="0">
                <a:solidFill>
                  <a:srgbClr val="FFFFFF"/>
                </a:solidFill>
              </a:rPr>
              <a:t>clauses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78" y="1772194"/>
            <a:ext cx="8601060" cy="5081259"/>
          </a:xfrm>
          <a:prstGeom prst="rect">
            <a:avLst/>
          </a:prstGeom>
          <a:noFill/>
          <a:extLst>
            <a:ext uri="{909E8E84-426E-40DD-AFC4-6F175D3DCCD1}">
              <a14:hiddenFill xmlns:a14="http://schemas.microsoft.com/office/drawing/2010/main">
                <a:solidFill>
                  <a:srgbClr val="FFFFFF"/>
                </a:solidFill>
              </a14:hiddenFill>
            </a:ext>
          </a:extLst>
        </p:spPr>
      </p:pic>
      <p:sp>
        <p:nvSpPr>
          <p:cNvPr id="79874" name="Rectangle 2"/>
          <p:cNvSpPr>
            <a:spLocks noGrp="1" noChangeArrowheads="1"/>
          </p:cNvSpPr>
          <p:nvPr>
            <p:ph type="title"/>
          </p:nvPr>
        </p:nvSpPr>
        <p:spPr/>
        <p:txBody>
          <a:bodyPr/>
          <a:lstStyle/>
          <a:p>
            <a:r>
              <a:rPr lang="en-US" dirty="0"/>
              <a:t>Business Scenario</a:t>
            </a:r>
          </a:p>
        </p:txBody>
      </p:sp>
      <p:sp>
        <p:nvSpPr>
          <p:cNvPr id="79875" name="Rectangle 3"/>
          <p:cNvSpPr>
            <a:spLocks noGrp="1" noChangeArrowheads="1"/>
          </p:cNvSpPr>
          <p:nvPr>
            <p:ph idx="1"/>
          </p:nvPr>
        </p:nvSpPr>
        <p:spPr>
          <a:xfrm>
            <a:off x="685800" y="1074738"/>
            <a:ext cx="8371114" cy="4264025"/>
          </a:xfrm>
        </p:spPr>
        <p:txBody>
          <a:bodyPr/>
          <a:lstStyle/>
          <a:p>
            <a:r>
              <a:rPr lang="en-US" dirty="0"/>
              <a:t>Management requested a list of employees whose salaries exceed $112,000. </a:t>
            </a:r>
          </a:p>
        </p:txBody>
      </p:sp>
      <p:sp>
        <p:nvSpPr>
          <p:cNvPr id="5" name="Rectangle 4"/>
          <p:cNvSpPr/>
          <p:nvPr/>
        </p:nvSpPr>
        <p:spPr>
          <a:xfrm>
            <a:off x="606772" y="1772194"/>
            <a:ext cx="3631122" cy="400110"/>
          </a:xfrm>
          <a:prstGeom prst="rect">
            <a:avLst/>
          </a:prstGeom>
        </p:spPr>
        <p:txBody>
          <a:bodyPr wrap="none">
            <a:spAutoFit/>
          </a:bodyPr>
          <a:lstStyle/>
          <a:p>
            <a:r>
              <a:rPr lang="en-US" sz="2000" b="1" dirty="0"/>
              <a:t>orion.employee_information</a:t>
            </a:r>
            <a:endParaRPr lang="en-US" sz="2000" dirty="0"/>
          </a:p>
        </p:txBody>
      </p:sp>
      <p:pic>
        <p:nvPicPr>
          <p:cNvPr id="8" name="Picture 11" descr="\\sashq\root\dept\PSD\GRAPHICS\Illustrations\Arrows\arrow_bl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2658584" y="2662350"/>
            <a:ext cx="4286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ashq\root\dept\PSD\GRAPHICS\Illustrations\Data\dataset_STANDAR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753" y="2105138"/>
            <a:ext cx="1390650" cy="135255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3558583" y="2180323"/>
            <a:ext cx="1510350" cy="1200360"/>
            <a:chOff x="3371500" y="5341027"/>
            <a:chExt cx="1510350" cy="1200360"/>
          </a:xfrm>
        </p:grpSpPr>
        <p:pic>
          <p:nvPicPr>
            <p:cNvPr id="11" name="Picture 5" descr="\\sashq\root\dept\PSD\GRAPHICS\Illustrations\Programming\procste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3263" y="5665087"/>
              <a:ext cx="1266825" cy="8763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371500" y="5341027"/>
              <a:ext cx="1510350" cy="400110"/>
            </a:xfrm>
            <a:prstGeom prst="rect">
              <a:avLst/>
            </a:prstGeom>
            <a:noFill/>
          </p:spPr>
          <p:txBody>
            <a:bodyPr wrap="none" rtlCol="0">
              <a:spAutoFit/>
            </a:bodyPr>
            <a:lstStyle/>
            <a:p>
              <a:r>
                <a:rPr lang="en-US" sz="2000" dirty="0"/>
                <a:t>PROC SQL</a:t>
              </a:r>
            </a:p>
          </p:txBody>
        </p:sp>
      </p:grpSp>
      <p:sp>
        <p:nvSpPr>
          <p:cNvPr id="19" name="Rectangle 8"/>
          <p:cNvSpPr>
            <a:spLocks noChangeArrowheads="1"/>
          </p:cNvSpPr>
          <p:nvPr/>
        </p:nvSpPr>
        <p:spPr bwMode="auto">
          <a:xfrm>
            <a:off x="908368" y="3710543"/>
            <a:ext cx="7961312" cy="2872581"/>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r>
              <a:rPr lang="en-US" sz="1600" b="1" dirty="0">
                <a:latin typeface="SAS Monospace" pitchFamily="49" charset="0"/>
              </a:rPr>
              <a:t>                                                    </a:t>
            </a:r>
            <a:r>
              <a:rPr lang="en-US" sz="2000" b="1" dirty="0">
                <a:latin typeface="SAS Monospace" pitchFamily="49" charset="0"/>
              </a:rPr>
              <a:t>Employee</a:t>
            </a:r>
            <a:br>
              <a:rPr lang="en-US" sz="2000" b="1" dirty="0">
                <a:latin typeface="SAS Monospace" pitchFamily="49" charset="0"/>
              </a:rPr>
            </a:br>
            <a:r>
              <a:rPr lang="en-US" sz="2000" b="1" dirty="0">
                <a:latin typeface="SAS Monospace" pitchFamily="49" charset="0"/>
              </a:rPr>
              <a:t>                                            Annual</a:t>
            </a:r>
          </a:p>
          <a:p>
            <a:r>
              <a:rPr lang="en-US" sz="2000" b="1" dirty="0">
                <a:latin typeface="SAS Monospace" pitchFamily="49" charset="0"/>
              </a:rPr>
              <a:t>Employee ID  Employee Job Title             Salary     </a:t>
            </a:r>
            <a:br>
              <a:rPr lang="en-US" sz="2000" b="1" dirty="0">
                <a:latin typeface="SAS Monospace" pitchFamily="49" charset="0"/>
              </a:rPr>
            </a:br>
            <a:r>
              <a:rPr lang="en-US" sz="2000" b="1" dirty="0">
                <a:latin typeface="SAS Monospace" pitchFamily="49" charset="0"/>
              </a:rPr>
              <a:t>ƒƒƒƒƒƒƒƒƒƒƒƒƒƒƒƒƒƒƒƒƒƒƒƒƒƒƒƒƒƒƒƒƒƒƒƒƒƒƒƒƒƒƒƒƒƒƒƒƒƒ</a:t>
            </a:r>
          </a:p>
          <a:p>
            <a:r>
              <a:rPr lang="en-US" sz="2000" b="1" dirty="0">
                <a:latin typeface="SAS Monospace" pitchFamily="49" charset="0"/>
              </a:rPr>
              <a:t>     120101  Director                     $163,040</a:t>
            </a:r>
          </a:p>
          <a:p>
            <a:r>
              <a:rPr lang="en-US" sz="2000" b="1" dirty="0">
                <a:latin typeface="SAS Monospace" pitchFamily="49" charset="0"/>
              </a:rPr>
              <a:t>     120259  Chief Executive Officer      $433,800</a:t>
            </a:r>
          </a:p>
          <a:p>
            <a:r>
              <a:rPr lang="en-US" sz="2000" b="1" dirty="0">
                <a:latin typeface="SAS Monospace" pitchFamily="49" charset="0"/>
              </a:rPr>
              <a:t>     120260  Chief Marketing Officer      $207,885</a:t>
            </a:r>
          </a:p>
          <a:p>
            <a:r>
              <a:rPr lang="en-US" sz="2000" b="1" dirty="0">
                <a:latin typeface="SAS Monospace" pitchFamily="49" charset="0"/>
              </a:rPr>
              <a:t>     120261  Chief Sales Officer          $243,190</a:t>
            </a:r>
          </a:p>
          <a:p>
            <a:r>
              <a:rPr lang="en-US" sz="2000" b="1" dirty="0">
                <a:latin typeface="SAS Monospace" pitchFamily="49" charset="0"/>
              </a:rPr>
              <a:t>     120262  Chief Financial Officer      $268,455</a:t>
            </a:r>
          </a:p>
        </p:txBody>
      </p:sp>
      <p:pic>
        <p:nvPicPr>
          <p:cNvPr id="3074" name="Picture 2" descr="\\sashq\root\dept\PSD\GRAPHICS\Illustrations\Arrows\arrow_swoop_r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795733">
            <a:off x="5304311" y="2747325"/>
            <a:ext cx="915361" cy="669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t>Subsetting with the WHERE Clause</a:t>
            </a:r>
          </a:p>
        </p:txBody>
      </p:sp>
      <p:sp>
        <p:nvSpPr>
          <p:cNvPr id="80899" name="Rectangle 3"/>
          <p:cNvSpPr>
            <a:spLocks noGrp="1" noChangeArrowheads="1"/>
          </p:cNvSpPr>
          <p:nvPr>
            <p:ph idx="1"/>
          </p:nvPr>
        </p:nvSpPr>
        <p:spPr/>
        <p:txBody>
          <a:bodyPr/>
          <a:lstStyle/>
          <a:p>
            <a:pPr marL="0" indent="0">
              <a:spcBef>
                <a:spcPct val="50000"/>
              </a:spcBef>
              <a:buClrTx/>
              <a:buFontTx/>
              <a:buNone/>
              <a:tabLst>
                <a:tab pos="1371600" algn="l"/>
              </a:tabLst>
            </a:pPr>
            <a:r>
              <a:rPr lang="en-US" dirty="0"/>
              <a:t>Use a WHERE clause to specify a condition that the </a:t>
            </a:r>
            <a:br>
              <a:rPr lang="en-US" dirty="0"/>
            </a:br>
            <a:r>
              <a:rPr lang="en-US" dirty="0"/>
              <a:t>data must satisfy before being selected.</a:t>
            </a:r>
          </a:p>
        </p:txBody>
      </p:sp>
      <p:sp>
        <p:nvSpPr>
          <p:cNvPr id="80901" name="Text Box 5"/>
          <p:cNvSpPr txBox="1">
            <a:spLocks noChangeArrowheads="1"/>
          </p:cNvSpPr>
          <p:nvPr/>
        </p:nvSpPr>
        <p:spPr bwMode="auto">
          <a:xfrm>
            <a:off x="685800" y="2209140"/>
            <a:ext cx="7772400" cy="1965325"/>
          </a:xfrm>
          <a:prstGeom prst="rect">
            <a:avLst/>
          </a:prstGeom>
          <a:solidFill>
            <a:srgbClr val="FFFFFF"/>
          </a:solidFill>
          <a:ln w="38100">
            <a:solidFill>
              <a:schemeClr val="tx2"/>
            </a:solidFill>
            <a:miter lim="800000"/>
            <a:headEnd type="none" w="sm" len="sm"/>
            <a:tailEnd type="none" w="sm" len="sm"/>
          </a:ln>
        </p:spPr>
        <p:txBody>
          <a:bodyPr lIns="146304"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Courier New" pitchFamily="49" charset="0"/>
              </a:rPr>
              <a:t>proc sql;</a:t>
            </a:r>
          </a:p>
          <a:p>
            <a:r>
              <a:rPr lang="en-US" b="1" dirty="0">
                <a:latin typeface="Courier New" pitchFamily="49" charset="0"/>
              </a:rPr>
              <a:t>select Employee_ID, Job_Title, Salary</a:t>
            </a:r>
          </a:p>
          <a:p>
            <a:r>
              <a:rPr lang="en-US" b="1" dirty="0">
                <a:latin typeface="Courier New" pitchFamily="49" charset="0"/>
              </a:rPr>
              <a:t>   from orion.employee_information</a:t>
            </a:r>
          </a:p>
          <a:p>
            <a:r>
              <a:rPr lang="en-US" b="1" dirty="0">
                <a:latin typeface="Courier New" pitchFamily="49" charset="0"/>
              </a:rPr>
              <a:t>   where Salary</a:t>
            </a:r>
            <a:r>
              <a:rPr lang="en-US" b="1" dirty="0">
                <a:solidFill>
                  <a:srgbClr val="000000"/>
                </a:solidFill>
                <a:latin typeface="Courier New" pitchFamily="49" charset="0"/>
              </a:rPr>
              <a:t> &gt; </a:t>
            </a:r>
            <a:r>
              <a:rPr lang="en-US" b="1" dirty="0">
                <a:latin typeface="Courier New" pitchFamily="49" charset="0"/>
              </a:rPr>
              <a:t>112000</a:t>
            </a:r>
            <a:r>
              <a:rPr lang="en-US" b="1" dirty="0">
                <a:solidFill>
                  <a:srgbClr val="000000"/>
                </a:solidFill>
                <a:latin typeface="Courier New" pitchFamily="49" charset="0"/>
              </a:rPr>
              <a:t>;</a:t>
            </a:r>
          </a:p>
          <a:p>
            <a:r>
              <a:rPr lang="en-US" b="1" dirty="0">
                <a:solidFill>
                  <a:srgbClr val="000000"/>
                </a:solidFill>
                <a:latin typeface="Courier New" pitchFamily="49" charset="0"/>
              </a:rPr>
              <a:t>quit;</a:t>
            </a:r>
            <a:endParaRPr lang="en-US" b="1" dirty="0">
              <a:latin typeface="Courier New" pitchFamily="49" charset="0"/>
            </a:endParaRPr>
          </a:p>
        </p:txBody>
      </p:sp>
      <p:sp>
        <p:nvSpPr>
          <p:cNvPr id="80902" name="Text Box 7"/>
          <p:cNvSpPr txBox="1">
            <a:spLocks noChangeArrowheads="1"/>
          </p:cNvSpPr>
          <p:nvPr/>
        </p:nvSpPr>
        <p:spPr bwMode="auto">
          <a:xfrm>
            <a:off x="7948588"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s102d14</a:t>
            </a:r>
          </a:p>
        </p:txBody>
      </p:sp>
      <p:sp>
        <p:nvSpPr>
          <p:cNvPr id="80903" name="Rectangle 8"/>
          <p:cNvSpPr>
            <a:spLocks noChangeArrowheads="1"/>
          </p:cNvSpPr>
          <p:nvPr>
            <p:custDataLst>
              <p:tags r:id="rId2"/>
            </p:custDataLst>
          </p:nvPr>
        </p:nvSpPr>
        <p:spPr bwMode="auto">
          <a:xfrm>
            <a:off x="1357479" y="3329720"/>
            <a:ext cx="3859213"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3" name="TextBox 2"/>
          <p:cNvSpPr txBox="1"/>
          <p:nvPr/>
        </p:nvSpPr>
        <p:spPr>
          <a:xfrm>
            <a:off x="3348107" y="3844636"/>
            <a:ext cx="2861361" cy="487313"/>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sz="2000" b="1" dirty="0">
                <a:solidFill>
                  <a:srgbClr val="000000"/>
                </a:solidFill>
              </a:rPr>
              <a:t>WHERE</a:t>
            </a:r>
            <a:r>
              <a:rPr lang="en-US" sz="2000" dirty="0">
                <a:solidFill>
                  <a:srgbClr val="000000"/>
                </a:solidFill>
              </a:rPr>
              <a:t> </a:t>
            </a:r>
            <a:r>
              <a:rPr lang="en-US" sz="2000" i="1" dirty="0">
                <a:solidFill>
                  <a:srgbClr val="000000"/>
                </a:solidFill>
              </a:rPr>
              <a:t>sql-expression</a:t>
            </a:r>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a:t>Viewing the Output</a:t>
            </a:r>
          </a:p>
        </p:txBody>
      </p:sp>
      <p:sp>
        <p:nvSpPr>
          <p:cNvPr id="81923" name="Rectangle 3"/>
          <p:cNvSpPr>
            <a:spLocks noGrp="1" noChangeArrowheads="1"/>
          </p:cNvSpPr>
          <p:nvPr>
            <p:ph idx="1"/>
          </p:nvPr>
        </p:nvSpPr>
        <p:spPr/>
        <p:txBody>
          <a:bodyPr/>
          <a:lstStyle/>
          <a:p>
            <a:pPr marL="0" indent="0"/>
            <a:r>
              <a:rPr lang="en-US" dirty="0"/>
              <a:t>PROC SQL Output</a:t>
            </a:r>
          </a:p>
        </p:txBody>
      </p:sp>
      <p:sp>
        <p:nvSpPr>
          <p:cNvPr id="81925" name="Rectangle 8"/>
          <p:cNvSpPr>
            <a:spLocks noChangeArrowheads="1"/>
          </p:cNvSpPr>
          <p:nvPr/>
        </p:nvSpPr>
        <p:spPr bwMode="auto">
          <a:xfrm>
            <a:off x="684313" y="1557172"/>
            <a:ext cx="7756525" cy="4406900"/>
          </a:xfrm>
          <a:prstGeom prst="rect">
            <a:avLst/>
          </a:prstGeom>
          <a:solidFill>
            <a:srgbClr val="FFFFFF"/>
          </a:solidFill>
          <a:ln w="38100">
            <a:solidFill>
              <a:schemeClr val="tx2"/>
            </a:solidFill>
            <a:miter lim="800000"/>
            <a:headEnd type="none" w="med" len="lg"/>
            <a:tailEnd type="none" w="med" len="lg"/>
          </a:ln>
        </p:spPr>
        <p:txBody>
          <a:bodyPr wrap="none" lIns="88900" tIns="50800" rIns="88900" bIns="50800">
            <a:spAutoFit/>
          </a:bodyPr>
          <a:lstStyle/>
          <a:p>
            <a:r>
              <a:rPr lang="en-US" sz="1600" b="1" dirty="0">
                <a:latin typeface="SAS Monospace" pitchFamily="49" charset="0"/>
              </a:rPr>
              <a:t> 			</a:t>
            </a:r>
            <a:r>
              <a:rPr lang="en-US" sz="2000" b="1" dirty="0">
                <a:latin typeface="SAS Monospace" pitchFamily="49" charset="0"/>
              </a:rPr>
              <a:t>The SAS System</a:t>
            </a:r>
            <a:br>
              <a:rPr lang="en-US" sz="2000" b="1" dirty="0">
                <a:latin typeface="SAS Monospace" pitchFamily="49" charset="0"/>
              </a:rPr>
            </a:br>
            <a:r>
              <a:rPr lang="en-US" sz="2000" b="1" dirty="0">
                <a:latin typeface="SAS Monospace" pitchFamily="49" charset="0"/>
              </a:rPr>
              <a:t>                                          Employee</a:t>
            </a:r>
            <a:br>
              <a:rPr lang="en-US" sz="2000" b="1" dirty="0">
                <a:latin typeface="SAS Monospace" pitchFamily="49" charset="0"/>
              </a:rPr>
            </a:br>
            <a:r>
              <a:rPr lang="en-US" sz="2000" b="1" dirty="0">
                <a:latin typeface="SAS Monospace" pitchFamily="49" charset="0"/>
              </a:rPr>
              <a:t>                                            Annual</a:t>
            </a:r>
          </a:p>
          <a:p>
            <a:r>
              <a:rPr lang="en-US" sz="2000" b="1" dirty="0">
                <a:latin typeface="SAS Monospace" pitchFamily="49" charset="0"/>
              </a:rPr>
              <a:t>Employee ID  Employee Job Title             Salary</a:t>
            </a:r>
            <a:br>
              <a:rPr lang="en-US" sz="2000" b="1" dirty="0">
                <a:latin typeface="SAS Monospace" pitchFamily="49" charset="0"/>
              </a:rPr>
            </a:br>
            <a:r>
              <a:rPr lang="en-US" sz="2000" b="1" dirty="0">
                <a:latin typeface="SAS Monospace" pitchFamily="49" charset="0"/>
              </a:rPr>
              <a:t>                </a:t>
            </a:r>
            <a:br>
              <a:rPr lang="en-US" sz="2000" b="1" dirty="0">
                <a:latin typeface="SAS Monospace" pitchFamily="49" charset="0"/>
              </a:rPr>
            </a:br>
            <a:r>
              <a:rPr lang="en-US" sz="2000" b="1" dirty="0">
                <a:solidFill>
                  <a:srgbClr val="000000"/>
                </a:solidFill>
                <a:latin typeface="SAS Monospace" pitchFamily="49" charset="0"/>
              </a:rPr>
              <a:t>ƒƒƒƒƒƒƒƒƒƒƒƒƒƒƒƒƒƒƒƒƒƒƒƒƒƒƒƒƒƒƒƒƒƒƒƒƒƒƒƒƒƒƒƒƒƒƒƒƒƒ</a:t>
            </a:r>
          </a:p>
          <a:p>
            <a:r>
              <a:rPr lang="en-US" sz="2000" b="1" dirty="0">
                <a:latin typeface="SAS Monospace" pitchFamily="49" charset="0"/>
              </a:rPr>
              <a:t>     120101  Director                     $163,040</a:t>
            </a:r>
          </a:p>
          <a:p>
            <a:r>
              <a:rPr lang="en-US" sz="2000" b="1" dirty="0">
                <a:latin typeface="SAS Monospace" pitchFamily="49" charset="0"/>
              </a:rPr>
              <a:t>     120259  Chief Executive Officer      $433,800</a:t>
            </a:r>
          </a:p>
          <a:p>
            <a:r>
              <a:rPr lang="en-US" sz="2000" b="1" dirty="0">
                <a:latin typeface="SAS Monospace" pitchFamily="49" charset="0"/>
              </a:rPr>
              <a:t>     120260  Chief Marketing Officer      $207,885</a:t>
            </a:r>
          </a:p>
          <a:p>
            <a:r>
              <a:rPr lang="en-US" sz="2000" b="1" dirty="0">
                <a:latin typeface="SAS Monospace" pitchFamily="49" charset="0"/>
              </a:rPr>
              <a:t>     120261  Chief Sales Officer          $243,190</a:t>
            </a:r>
          </a:p>
          <a:p>
            <a:r>
              <a:rPr lang="en-US" sz="2000" b="1" dirty="0">
                <a:latin typeface="SAS Monospace" pitchFamily="49" charset="0"/>
              </a:rPr>
              <a:t>     120262  Chief Financial Officer      $268,455</a:t>
            </a:r>
          </a:p>
          <a:p>
            <a:r>
              <a:rPr lang="en-US" sz="2000" b="1" dirty="0">
                <a:latin typeface="SAS Monospace" pitchFamily="49" charset="0"/>
              </a:rPr>
              <a:t>     120659  Director                     $161,290</a:t>
            </a:r>
          </a:p>
          <a:p>
            <a:r>
              <a:rPr lang="en-US" sz="2000" b="1" dirty="0">
                <a:latin typeface="SAS Monospace" pitchFamily="49" charset="0"/>
              </a:rPr>
              <a:t>     121141  Vice President               $194,885</a:t>
            </a:r>
          </a:p>
          <a:p>
            <a:r>
              <a:rPr lang="en-US" sz="2000" b="1" dirty="0">
                <a:latin typeface="SAS Monospace" pitchFamily="49" charset="0"/>
              </a:rPr>
              <a:t>     121142  Director                     $</a:t>
            </a:r>
            <a:r>
              <a:rPr lang="en-US" sz="2000" b="1" dirty="0">
                <a:solidFill>
                  <a:srgbClr val="000000"/>
                </a:solidFill>
                <a:latin typeface="SAS Monospace" pitchFamily="49" charset="0"/>
              </a:rPr>
              <a:t>156,065</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Subsetting: Comparison Operators</a:t>
            </a:r>
          </a:p>
        </p:txBody>
      </p:sp>
      <p:sp>
        <p:nvSpPr>
          <p:cNvPr id="82947" name="Rectangle 3"/>
          <p:cNvSpPr>
            <a:spLocks noGrp="1" noChangeArrowheads="1"/>
          </p:cNvSpPr>
          <p:nvPr>
            <p:ph idx="1"/>
          </p:nvPr>
        </p:nvSpPr>
        <p:spPr/>
        <p:txBody>
          <a:bodyPr/>
          <a:lstStyle/>
          <a:p>
            <a:pPr marL="0" indent="0"/>
            <a:r>
              <a:rPr lang="en-US" dirty="0"/>
              <a:t>You can use all common comparison operators </a:t>
            </a:r>
            <a:br>
              <a:rPr lang="en-US" dirty="0"/>
            </a:br>
            <a:r>
              <a:rPr lang="en-US" dirty="0"/>
              <a:t>in a WHERE clause.</a:t>
            </a:r>
          </a:p>
        </p:txBody>
      </p:sp>
      <p:graphicFrame>
        <p:nvGraphicFramePr>
          <p:cNvPr id="40207" name="Group 271"/>
          <p:cNvGraphicFramePr>
            <a:graphicFrameLocks noGrp="1"/>
          </p:cNvGraphicFramePr>
          <p:nvPr/>
        </p:nvGraphicFramePr>
        <p:xfrm>
          <a:off x="685800" y="1905000"/>
          <a:ext cx="7772400" cy="4281488"/>
        </p:xfrm>
        <a:graphic>
          <a:graphicData uri="http://schemas.openxmlformats.org/drawingml/2006/table">
            <a:tbl>
              <a:tblPr/>
              <a:tblGrid>
                <a:gridCol w="2209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58103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cs typeface="Times New Roman" pitchFamily="18" charset="0"/>
                        </a:rPr>
                        <a:t>Mnemonic</a:t>
                      </a: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cs typeface="Times New Roman" pitchFamily="18" charset="0"/>
                        </a:rPr>
                        <a:t>Symbol</a:t>
                      </a: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cs typeface="Times New Roman" pitchFamily="18" charset="0"/>
                        </a:rPr>
                        <a:t>Definition</a:t>
                      </a: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0053C3"/>
                    </a:solidFill>
                  </a:tcPr>
                </a:tc>
                <a:extLst>
                  <a:ext uri="{0D108BD9-81ED-4DB2-BD59-A6C34878D82A}">
                    <a16:rowId xmlns:a16="http://schemas.microsoft.com/office/drawing/2014/main" val="10000"/>
                  </a:ext>
                </a:extLst>
              </a:tr>
              <a:tr h="47308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LT </a:t>
                      </a:r>
                      <a:r>
                        <a:rPr kumimoji="0" lang="en-US" sz="2000" b="0" i="0" u="none" strike="noStrike" cap="none" normalizeH="0" baseline="30000" dirty="0">
                          <a:ln>
                            <a:noFill/>
                          </a:ln>
                          <a:solidFill>
                            <a:schemeClr val="bg2"/>
                          </a:solidFill>
                          <a:effectLst/>
                          <a:latin typeface="Arial" charset="0"/>
                          <a:cs typeface="Arial" charset="0"/>
                        </a:rPr>
                        <a:t>†</a:t>
                      </a:r>
                      <a:endParaRPr kumimoji="0" lang="en-US" sz="2000" b="0" i="0" u="none" strike="noStrike" cap="none" normalizeH="0" baseline="0" dirty="0">
                        <a:ln>
                          <a:noFill/>
                        </a:ln>
                        <a:solidFill>
                          <a:srgbClr val="000000"/>
                        </a:solidFill>
                        <a:effectLst/>
                        <a:latin typeface="Arial" charset="0"/>
                        <a:cs typeface="Times New Roman" pitchFamily="18" charset="0"/>
                      </a:endParaRP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&lt;</a:t>
                      </a: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Less than</a:t>
                      </a: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F2F2F2"/>
                    </a:solidFill>
                  </a:tcPr>
                </a:tc>
                <a:extLst>
                  <a:ext uri="{0D108BD9-81ED-4DB2-BD59-A6C34878D82A}">
                    <a16:rowId xmlns:a16="http://schemas.microsoft.com/office/drawing/2014/main" val="10001"/>
                  </a:ext>
                </a:extLst>
              </a:tr>
              <a:tr h="47308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GT </a:t>
                      </a:r>
                      <a:r>
                        <a:rPr kumimoji="0" lang="en-US" sz="2000" b="0" i="0" u="none" strike="noStrike" cap="none" normalizeH="0" baseline="30000" dirty="0">
                          <a:ln>
                            <a:noFill/>
                          </a:ln>
                          <a:solidFill>
                            <a:schemeClr val="bg2"/>
                          </a:solidFill>
                          <a:effectLst/>
                          <a:latin typeface="Arial" charset="0"/>
                          <a:cs typeface="Arial" charset="0"/>
                        </a:rPr>
                        <a:t>†</a:t>
                      </a:r>
                      <a:endParaRPr kumimoji="0" lang="en-US" sz="2000" b="0" i="0" u="none" strike="noStrike" cap="none" normalizeH="0" baseline="0" dirty="0">
                        <a:ln>
                          <a:noFill/>
                        </a:ln>
                        <a:solidFill>
                          <a:srgbClr val="000000"/>
                        </a:solidFill>
                        <a:effectLst/>
                        <a:latin typeface="Arial" charset="0"/>
                        <a:cs typeface="Times New Roman" pitchFamily="18" charset="0"/>
                      </a:endParaRP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&gt;</a:t>
                      </a: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Greater than</a:t>
                      </a: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CCCCCC"/>
                    </a:solidFill>
                  </a:tcPr>
                </a:tc>
                <a:extLst>
                  <a:ext uri="{0D108BD9-81ED-4DB2-BD59-A6C34878D82A}">
                    <a16:rowId xmlns:a16="http://schemas.microsoft.com/office/drawing/2014/main" val="10002"/>
                  </a:ext>
                </a:extLst>
              </a:tr>
              <a:tr h="47308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EQ </a:t>
                      </a:r>
                      <a:r>
                        <a:rPr kumimoji="0" lang="en-US" sz="2000" b="0" i="0" u="none" strike="noStrike" cap="none" normalizeH="0" baseline="30000" dirty="0">
                          <a:ln>
                            <a:noFill/>
                          </a:ln>
                          <a:solidFill>
                            <a:schemeClr val="bg2"/>
                          </a:solidFill>
                          <a:effectLst/>
                          <a:latin typeface="Arial" charset="0"/>
                          <a:cs typeface="Arial" charset="0"/>
                        </a:rPr>
                        <a:t>†</a:t>
                      </a:r>
                      <a:endParaRPr kumimoji="0" lang="en-US" sz="2000" b="0" i="0" u="none" strike="noStrike" cap="none" normalizeH="0" baseline="0" dirty="0">
                        <a:ln>
                          <a:noFill/>
                        </a:ln>
                        <a:solidFill>
                          <a:srgbClr val="000000"/>
                        </a:solidFill>
                        <a:effectLst/>
                        <a:latin typeface="Arial" charset="0"/>
                        <a:cs typeface="Times New Roman" pitchFamily="18" charset="0"/>
                      </a:endParaRP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a:t>
                      </a: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Equal to</a:t>
                      </a: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F2F2F2"/>
                    </a:solidFill>
                  </a:tcPr>
                </a:tc>
                <a:extLst>
                  <a:ext uri="{0D108BD9-81ED-4DB2-BD59-A6C34878D82A}">
                    <a16:rowId xmlns:a16="http://schemas.microsoft.com/office/drawing/2014/main" val="10003"/>
                  </a:ext>
                </a:extLst>
              </a:tr>
              <a:tr h="47308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LE </a:t>
                      </a:r>
                      <a:r>
                        <a:rPr kumimoji="0" lang="en-US" sz="2000" b="0" i="0" u="none" strike="noStrike" cap="none" normalizeH="0" baseline="30000" dirty="0">
                          <a:ln>
                            <a:noFill/>
                          </a:ln>
                          <a:solidFill>
                            <a:schemeClr val="bg2"/>
                          </a:solidFill>
                          <a:effectLst/>
                          <a:latin typeface="Arial" charset="0"/>
                          <a:cs typeface="Arial" charset="0"/>
                        </a:rPr>
                        <a:t>†</a:t>
                      </a:r>
                      <a:endParaRPr kumimoji="0" lang="en-US" sz="2000" b="0" i="0" u="none" strike="noStrike" cap="none" normalizeH="0" baseline="0" dirty="0">
                        <a:ln>
                          <a:noFill/>
                        </a:ln>
                        <a:solidFill>
                          <a:srgbClr val="000000"/>
                        </a:solidFill>
                        <a:effectLst/>
                        <a:latin typeface="Arial" charset="0"/>
                        <a:cs typeface="Times New Roman" pitchFamily="18" charset="0"/>
                      </a:endParaRP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&lt;=</a:t>
                      </a: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Less than or </a:t>
                      </a:r>
                      <a:r>
                        <a:rPr kumimoji="0" lang="en-US" sz="2400" b="0" i="0" u="none" strike="noStrike" cap="none" normalizeH="0" baseline="0">
                          <a:ln>
                            <a:noFill/>
                          </a:ln>
                          <a:solidFill>
                            <a:srgbClr val="000000"/>
                          </a:solidFill>
                          <a:effectLst/>
                          <a:latin typeface="Arial" charset="0"/>
                          <a:cs typeface="Times New Roman" pitchFamily="18" charset="0"/>
                        </a:rPr>
                        <a:t>equal to</a:t>
                      </a:r>
                      <a:endParaRPr kumimoji="0" lang="en-US" sz="2400" b="0" i="0" u="none" strike="noStrike" cap="none" normalizeH="0" baseline="0" dirty="0">
                        <a:ln>
                          <a:noFill/>
                        </a:ln>
                        <a:solidFill>
                          <a:srgbClr val="000000"/>
                        </a:solidFill>
                        <a:effectLst/>
                        <a:latin typeface="Arial"/>
                        <a:cs typeface="Times New Roman" pitchFamily="18" charset="0"/>
                      </a:endParaRP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CCCCCC"/>
                    </a:solidFill>
                  </a:tcPr>
                </a:tc>
                <a:extLst>
                  <a:ext uri="{0D108BD9-81ED-4DB2-BD59-A6C34878D82A}">
                    <a16:rowId xmlns:a16="http://schemas.microsoft.com/office/drawing/2014/main" val="10004"/>
                  </a:ext>
                </a:extLst>
              </a:tr>
              <a:tr h="47308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GE </a:t>
                      </a:r>
                      <a:r>
                        <a:rPr kumimoji="0" lang="en-US" sz="2000" b="0" i="0" u="none" strike="noStrike" cap="none" normalizeH="0" baseline="30000" dirty="0">
                          <a:ln>
                            <a:noFill/>
                          </a:ln>
                          <a:solidFill>
                            <a:schemeClr val="bg2"/>
                          </a:solidFill>
                          <a:effectLst/>
                          <a:latin typeface="Arial" charset="0"/>
                          <a:cs typeface="Arial" charset="0"/>
                        </a:rPr>
                        <a:t>†</a:t>
                      </a:r>
                      <a:endParaRPr kumimoji="0" lang="en-US" sz="2000" b="0" i="0" u="none" strike="noStrike" cap="none" normalizeH="0" baseline="0" dirty="0">
                        <a:ln>
                          <a:noFill/>
                        </a:ln>
                        <a:solidFill>
                          <a:srgbClr val="000000"/>
                        </a:solidFill>
                        <a:effectLst/>
                        <a:latin typeface="Arial" charset="0"/>
                        <a:cs typeface="Times New Roman" pitchFamily="18" charset="0"/>
                      </a:endParaRP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&gt;=</a:t>
                      </a: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Greater than or </a:t>
                      </a:r>
                      <a:r>
                        <a:rPr kumimoji="0" lang="en-US" sz="2400" b="0" i="0" u="none" strike="noStrike" cap="none" normalizeH="0" baseline="0">
                          <a:ln>
                            <a:noFill/>
                          </a:ln>
                          <a:solidFill>
                            <a:srgbClr val="000000"/>
                          </a:solidFill>
                          <a:effectLst/>
                          <a:latin typeface="Arial" charset="0"/>
                          <a:cs typeface="Times New Roman" pitchFamily="18" charset="0"/>
                        </a:rPr>
                        <a:t>equal to</a:t>
                      </a:r>
                      <a:endParaRPr kumimoji="0" lang="en-US" sz="2400" b="0" i="0" u="none" strike="noStrike" cap="none" normalizeH="0" baseline="0" dirty="0">
                        <a:ln>
                          <a:noFill/>
                        </a:ln>
                        <a:solidFill>
                          <a:srgbClr val="000000"/>
                        </a:solidFill>
                        <a:effectLst/>
                        <a:latin typeface="Arial"/>
                        <a:cs typeface="Times New Roman" pitchFamily="18" charset="0"/>
                      </a:endParaRP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F2F2F2"/>
                    </a:solidFill>
                  </a:tcPr>
                </a:tc>
                <a:extLst>
                  <a:ext uri="{0D108BD9-81ED-4DB2-BD59-A6C34878D82A}">
                    <a16:rowId xmlns:a16="http://schemas.microsoft.com/office/drawing/2014/main" val="10005"/>
                  </a:ext>
                </a:extLst>
              </a:tr>
              <a:tr h="133504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NE </a:t>
                      </a:r>
                      <a:r>
                        <a:rPr kumimoji="0" lang="en-US" sz="2000" b="0" i="0" u="none" strike="noStrike" cap="none" normalizeH="0" baseline="30000" dirty="0">
                          <a:ln>
                            <a:noFill/>
                          </a:ln>
                          <a:solidFill>
                            <a:schemeClr val="bg2"/>
                          </a:solidFill>
                          <a:effectLst/>
                          <a:latin typeface="Arial" charset="0"/>
                          <a:cs typeface="Arial" charset="0"/>
                        </a:rPr>
                        <a:t>†</a:t>
                      </a:r>
                      <a:endParaRPr kumimoji="0" lang="en-US" sz="2000" b="0" i="0" u="none" strike="noStrike" cap="none" normalizeH="0" baseline="0" dirty="0">
                        <a:ln>
                          <a:noFill/>
                        </a:ln>
                        <a:solidFill>
                          <a:srgbClr val="000000"/>
                        </a:solidFill>
                        <a:effectLst/>
                        <a:latin typeface="Arial" charset="0"/>
                        <a:cs typeface="Times New Roman" pitchFamily="18" charset="0"/>
                      </a:endParaRP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&lt; &gt;</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 </a:t>
                      </a:r>
                      <a:r>
                        <a:rPr kumimoji="0" lang="en-US" sz="2000" b="0" i="0" u="none" strike="noStrike" cap="none" normalizeH="0" baseline="30000" dirty="0">
                          <a:ln>
                            <a:noFill/>
                          </a:ln>
                          <a:solidFill>
                            <a:schemeClr val="bg2"/>
                          </a:solidFill>
                          <a:effectLst/>
                          <a:latin typeface="Arial" charset="0"/>
                          <a:cs typeface="Arial" charset="0"/>
                        </a:rPr>
                        <a:t>†</a:t>
                      </a:r>
                      <a:endParaRPr kumimoji="0" lang="en-US" sz="2000" b="0" i="0" u="none" strike="noStrike" cap="none" normalizeH="0" baseline="0" dirty="0">
                        <a:ln>
                          <a:noFill/>
                        </a:ln>
                        <a:solidFill>
                          <a:srgbClr val="000000"/>
                        </a:solidFill>
                        <a:effectLst/>
                        <a:latin typeface="Arial" charset="0"/>
                        <a:cs typeface="Times New Roman" pitchFamily="18" charset="0"/>
                      </a:endParaRP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 </a:t>
                      </a:r>
                      <a:r>
                        <a:rPr kumimoji="0" lang="en-US" sz="2000" b="0" i="0" u="none" strike="noStrike" cap="none" normalizeH="0" baseline="30000" dirty="0">
                          <a:ln>
                            <a:noFill/>
                          </a:ln>
                          <a:solidFill>
                            <a:schemeClr val="bg2"/>
                          </a:solidFill>
                          <a:effectLst/>
                          <a:latin typeface="Arial" charset="0"/>
                          <a:cs typeface="Arial" charset="0"/>
                        </a:rPr>
                        <a:t>†</a:t>
                      </a:r>
                      <a:endParaRPr kumimoji="0" lang="en-US" sz="2000" b="0" i="0" u="none" strike="noStrike" cap="none" normalizeH="0" baseline="0" dirty="0">
                        <a:ln>
                          <a:noFill/>
                        </a:ln>
                        <a:solidFill>
                          <a:srgbClr val="000000"/>
                        </a:solidFill>
                        <a:effectLst/>
                        <a:latin typeface="Arial" charset="0"/>
                        <a:cs typeface="Times New Roman" pitchFamily="18" charset="0"/>
                      </a:endParaRP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Not </a:t>
                      </a:r>
                      <a:r>
                        <a:rPr kumimoji="0" lang="en-US" sz="2400" b="0" i="0" u="none" strike="noStrike" cap="none" normalizeH="0" baseline="0">
                          <a:ln>
                            <a:noFill/>
                          </a:ln>
                          <a:solidFill>
                            <a:srgbClr val="000000"/>
                          </a:solidFill>
                          <a:effectLst/>
                          <a:latin typeface="Arial" charset="0"/>
                          <a:cs typeface="Times New Roman" pitchFamily="18" charset="0"/>
                        </a:rPr>
                        <a:t>equal to</a:t>
                      </a:r>
                      <a:endParaRPr kumimoji="0" lang="en-US" sz="2400" b="0" i="0" u="none" strike="noStrike" cap="none" normalizeH="0" baseline="0" dirty="0">
                        <a:ln>
                          <a:noFill/>
                        </a:ln>
                        <a:solidFill>
                          <a:srgbClr val="000000"/>
                        </a:solidFill>
                        <a:effectLst/>
                        <a:latin typeface="Arial"/>
                        <a:cs typeface="Times New Roman" pitchFamily="18" charset="0"/>
                      </a:endParaRP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Not equal to (EBCDIC)</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cs typeface="Times New Roman" pitchFamily="18" charset="0"/>
                        </a:rPr>
                        <a:t>Not equal to (ASCII)</a:t>
                      </a:r>
                    </a:p>
                  </a:txBody>
                  <a:tcPr marT="45721" marB="45721"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CCCCCC"/>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dirty="0"/>
              <a:t>Subsetting: Logical Operators</a:t>
            </a:r>
          </a:p>
        </p:txBody>
      </p:sp>
      <p:sp>
        <p:nvSpPr>
          <p:cNvPr id="83971" name="Rectangle 3"/>
          <p:cNvSpPr>
            <a:spLocks noGrp="1" noChangeArrowheads="1"/>
          </p:cNvSpPr>
          <p:nvPr>
            <p:ph idx="1"/>
          </p:nvPr>
        </p:nvSpPr>
        <p:spPr>
          <a:xfrm>
            <a:off x="685800" y="1071563"/>
            <a:ext cx="7848600" cy="1757362"/>
          </a:xfrm>
        </p:spPr>
        <p:txBody>
          <a:bodyPr/>
          <a:lstStyle/>
          <a:p>
            <a:pPr marL="0" indent="0">
              <a:spcBef>
                <a:spcPts val="600"/>
              </a:spcBef>
              <a:spcAft>
                <a:spcPts val="300"/>
              </a:spcAft>
              <a:buClrTx/>
              <a:buFontTx/>
              <a:buNone/>
              <a:tabLst>
                <a:tab pos="571500" algn="l"/>
                <a:tab pos="2232025" algn="l"/>
                <a:tab pos="3660775" algn="l"/>
              </a:tabLst>
            </a:pPr>
            <a:r>
              <a:rPr lang="en-US" dirty="0"/>
              <a:t>Use only one WHERE clause in a SELECT statement. </a:t>
            </a:r>
            <a:br>
              <a:rPr lang="en-US" dirty="0"/>
            </a:br>
            <a:r>
              <a:rPr lang="en-US" dirty="0"/>
              <a:t>To specify multiple subsetting criteria, combine expressions with logical operators.</a:t>
            </a:r>
          </a:p>
        </p:txBody>
      </p:sp>
      <p:graphicFrame>
        <p:nvGraphicFramePr>
          <p:cNvPr id="42196" name="Group 212"/>
          <p:cNvGraphicFramePr>
            <a:graphicFrameLocks noGrp="1"/>
          </p:cNvGraphicFramePr>
          <p:nvPr/>
        </p:nvGraphicFramePr>
        <p:xfrm>
          <a:off x="676275" y="2349500"/>
          <a:ext cx="7772400" cy="2854325"/>
        </p:xfrm>
        <a:graphic>
          <a:graphicData uri="http://schemas.openxmlformats.org/drawingml/2006/table">
            <a:tbl>
              <a:tblPr/>
              <a:tblGrid>
                <a:gridCol w="2209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5810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cs typeface="Times New Roman" pitchFamily="18" charset="0"/>
                        </a:rPr>
                        <a:t>Mnemonic</a:t>
                      </a: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cs typeface="Times New Roman" pitchFamily="18" charset="0"/>
                        </a:rPr>
                        <a:t>Symbol</a:t>
                      </a: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cs typeface="Times New Roman" pitchFamily="18" charset="0"/>
                        </a:rPr>
                        <a:t>Definition</a:t>
                      </a: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0053C3"/>
                    </a:solidFill>
                  </a:tcPr>
                </a:tc>
                <a:extLst>
                  <a:ext uri="{0D108BD9-81ED-4DB2-BD59-A6C34878D82A}">
                    <a16:rowId xmlns:a16="http://schemas.microsoft.com/office/drawing/2014/main" val="10000"/>
                  </a:ext>
                </a:extLst>
              </a:tr>
              <a:tr h="5683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OR</a:t>
                      </a: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cap="flat">
                      <a:noFill/>
                    </a:lnTlToBr>
                    <a:lnBlToTr cap="flat">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 </a:t>
                      </a:r>
                      <a:r>
                        <a:rPr kumimoji="0" lang="en-US" sz="2000" b="0" i="0" u="none" strike="noStrike" cap="none" normalizeH="0" baseline="30000" dirty="0">
                          <a:ln>
                            <a:noFill/>
                          </a:ln>
                          <a:solidFill>
                            <a:schemeClr val="bg2"/>
                          </a:solidFill>
                          <a:effectLst/>
                          <a:latin typeface="Arial" charset="0"/>
                          <a:cs typeface="Arial" charset="0"/>
                        </a:rPr>
                        <a:t>†</a:t>
                      </a:r>
                      <a:endParaRPr kumimoji="0" lang="en-US" sz="2000" b="0" i="0" u="none" strike="noStrike" cap="none" normalizeH="0" baseline="0" dirty="0">
                        <a:ln>
                          <a:noFill/>
                        </a:ln>
                        <a:solidFill>
                          <a:srgbClr val="000000"/>
                        </a:solidFill>
                        <a:effectLst/>
                        <a:latin typeface="Arial" charset="0"/>
                      </a:endParaRP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or, either</a:t>
                      </a: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F2F2F2"/>
                    </a:solidFill>
                  </a:tcPr>
                </a:tc>
                <a:extLst>
                  <a:ext uri="{0D108BD9-81ED-4DB2-BD59-A6C34878D82A}">
                    <a16:rowId xmlns:a16="http://schemas.microsoft.com/office/drawing/2014/main" val="10001"/>
                  </a:ext>
                </a:extLst>
              </a:tr>
              <a:tr h="5683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AND</a:t>
                      </a: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cap="flat">
                      <a:noFill/>
                    </a:lnTlToBr>
                    <a:lnBlToTr cap="flat">
                      <a:noFill/>
                    </a:lnBlToTr>
                    <a:solidFill>
                      <a:srgbClr val="CCCC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&amp; </a:t>
                      </a:r>
                      <a:r>
                        <a:rPr kumimoji="0" lang="en-US" sz="2000" b="0" i="0" u="none" strike="noStrike" cap="none" normalizeH="0" baseline="30000" dirty="0">
                          <a:ln>
                            <a:noFill/>
                          </a:ln>
                          <a:solidFill>
                            <a:schemeClr val="bg2"/>
                          </a:solidFill>
                          <a:effectLst/>
                          <a:latin typeface="Arial" charset="0"/>
                          <a:cs typeface="Arial" charset="0"/>
                        </a:rPr>
                        <a:t>†</a:t>
                      </a:r>
                      <a:endParaRPr kumimoji="0" lang="en-US" sz="2000" b="0" i="0" u="none" strike="noStrike" cap="none" normalizeH="0" baseline="0" dirty="0">
                        <a:ln>
                          <a:noFill/>
                        </a:ln>
                        <a:solidFill>
                          <a:srgbClr val="000000"/>
                        </a:solidFill>
                        <a:effectLst/>
                        <a:latin typeface="Arial" charset="0"/>
                      </a:endParaRP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and, both</a:t>
                      </a: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CCCCCC"/>
                    </a:solidFill>
                  </a:tcPr>
                </a:tc>
                <a:extLst>
                  <a:ext uri="{0D108BD9-81ED-4DB2-BD59-A6C34878D82A}">
                    <a16:rowId xmlns:a16="http://schemas.microsoft.com/office/drawing/2014/main" val="10002"/>
                  </a:ext>
                </a:extLst>
              </a:tr>
              <a:tr h="5683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NOT</a:t>
                      </a: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cap="flat">
                      <a:noFill/>
                    </a:lnTlToBr>
                    <a:lnBlToTr cap="flat">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 </a:t>
                      </a:r>
                      <a:r>
                        <a:rPr kumimoji="0" lang="en-US" sz="2000" b="0" i="0" u="none" strike="noStrike" cap="none" normalizeH="0" baseline="30000" dirty="0">
                          <a:ln>
                            <a:noFill/>
                          </a:ln>
                          <a:solidFill>
                            <a:schemeClr val="bg2"/>
                          </a:solidFill>
                          <a:effectLst/>
                          <a:latin typeface="Arial" charset="0"/>
                          <a:cs typeface="Arial" charset="0"/>
                        </a:rPr>
                        <a:t>†</a:t>
                      </a:r>
                      <a:endParaRPr kumimoji="0" lang="en-US" sz="2000" b="0" i="0" u="none" strike="noStrike" cap="none" normalizeH="0" baseline="0" dirty="0">
                        <a:ln>
                          <a:noFill/>
                        </a:ln>
                        <a:solidFill>
                          <a:srgbClr val="000000"/>
                        </a:solidFill>
                        <a:effectLst/>
                        <a:latin typeface="Arial" charset="0"/>
                      </a:endParaRP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not, negation (EBCDIC)</a:t>
                      </a: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F2F2F2"/>
                    </a:solidFill>
                  </a:tcPr>
                </a:tc>
                <a:extLst>
                  <a:ext uri="{0D108BD9-81ED-4DB2-BD59-A6C34878D82A}">
                    <a16:rowId xmlns:a16="http://schemas.microsoft.com/office/drawing/2014/main" val="10003"/>
                  </a:ext>
                </a:extLst>
              </a:tr>
              <a:tr h="5683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NOT</a:t>
                      </a: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cap="flat">
                      <a:noFill/>
                    </a:lnTlToBr>
                    <a:lnBlToTr cap="flat">
                      <a:noFill/>
                    </a:lnBlToTr>
                    <a:solidFill>
                      <a:srgbClr val="CCCC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 </a:t>
                      </a:r>
                      <a:r>
                        <a:rPr kumimoji="0" lang="en-US" sz="2000" b="0" i="0" u="none" strike="noStrike" cap="none" normalizeH="0" baseline="30000" dirty="0">
                          <a:ln>
                            <a:noFill/>
                          </a:ln>
                          <a:solidFill>
                            <a:schemeClr val="bg2"/>
                          </a:solidFill>
                          <a:effectLst/>
                          <a:latin typeface="Arial" charset="0"/>
                          <a:cs typeface="Arial" charset="0"/>
                        </a:rPr>
                        <a:t>†</a:t>
                      </a:r>
                      <a:endParaRPr kumimoji="0" lang="en-US" sz="2000" b="0" i="0" u="none" strike="noStrike" cap="none" normalizeH="0" baseline="0" dirty="0">
                        <a:ln>
                          <a:noFill/>
                        </a:ln>
                        <a:solidFill>
                          <a:srgbClr val="000000"/>
                        </a:solidFill>
                        <a:effectLst/>
                        <a:latin typeface="Arial" charset="0"/>
                      </a:endParaRP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not, negation (ASCII)</a:t>
                      </a: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CCCCCC"/>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t>Subsetting: Special Operators</a:t>
            </a:r>
          </a:p>
        </p:txBody>
      </p:sp>
      <p:sp>
        <p:nvSpPr>
          <p:cNvPr id="84995" name="Rectangle 3"/>
          <p:cNvSpPr>
            <a:spLocks noGrp="1" noChangeArrowheads="1"/>
          </p:cNvSpPr>
          <p:nvPr>
            <p:ph idx="1"/>
          </p:nvPr>
        </p:nvSpPr>
        <p:spPr/>
        <p:txBody>
          <a:bodyPr/>
          <a:lstStyle/>
          <a:p>
            <a:pPr marL="0" indent="0"/>
            <a:r>
              <a:rPr lang="en-US" dirty="0"/>
              <a:t>Common WHERE clause operators with examples:</a:t>
            </a:r>
          </a:p>
        </p:txBody>
      </p:sp>
      <p:graphicFrame>
        <p:nvGraphicFramePr>
          <p:cNvPr id="120297" name="Group 489"/>
          <p:cNvGraphicFramePr>
            <a:graphicFrameLocks noGrp="1"/>
          </p:cNvGraphicFramePr>
          <p:nvPr/>
        </p:nvGraphicFramePr>
        <p:xfrm>
          <a:off x="393700" y="1612900"/>
          <a:ext cx="8356600" cy="4611688"/>
        </p:xfrm>
        <a:graphic>
          <a:graphicData uri="http://schemas.openxmlformats.org/drawingml/2006/table">
            <a:tbl>
              <a:tblPr/>
              <a:tblGrid>
                <a:gridCol w="26416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6350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cs typeface="Times New Roman" pitchFamily="18" charset="0"/>
                        </a:rPr>
                        <a:t>Operator</a:t>
                      </a: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cs typeface="Times New Roman" pitchFamily="18" charset="0"/>
                        </a:rPr>
                        <a:t>Example</a:t>
                      </a:r>
                    </a:p>
                  </a:txBody>
                  <a:tcP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0053C3"/>
                    </a:solidFill>
                  </a:tcPr>
                </a:tc>
                <a:extLst>
                  <a:ext uri="{0D108BD9-81ED-4DB2-BD59-A6C34878D82A}">
                    <a16:rowId xmlns:a16="http://schemas.microsoft.com/office/drawing/2014/main" val="10000"/>
                  </a:ext>
                </a:extLst>
              </a:tr>
              <a:tr h="4953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cs typeface="Times New Roman" pitchFamily="18" charset="0"/>
                        </a:rPr>
                        <a:t>IN</a:t>
                      </a:r>
                    </a:p>
                  </a:txBody>
                  <a:tcPr anchor="ct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ourier New" pitchFamily="49" charset="0"/>
                        </a:rPr>
                        <a:t>where</a:t>
                      </a:r>
                      <a:r>
                        <a:rPr kumimoji="0" lang="en-US" sz="1200" b="1" i="0" u="none" strike="noStrike" cap="none" normalizeH="0" baseline="0" dirty="0">
                          <a:ln>
                            <a:noFill/>
                          </a:ln>
                          <a:solidFill>
                            <a:srgbClr val="000000"/>
                          </a:solidFill>
                          <a:effectLst/>
                          <a:latin typeface="Courier New" pitchFamily="49" charset="0"/>
                        </a:rPr>
                        <a:t> </a:t>
                      </a:r>
                      <a:r>
                        <a:rPr kumimoji="0" lang="en-US" sz="2000" b="1" i="0" u="none" strike="noStrike" cap="none" normalizeH="0" baseline="0" dirty="0">
                          <a:ln>
                            <a:noFill/>
                          </a:ln>
                          <a:solidFill>
                            <a:srgbClr val="000000"/>
                          </a:solidFill>
                          <a:effectLst/>
                          <a:latin typeface="Courier New" pitchFamily="49" charset="0"/>
                        </a:rPr>
                        <a:t>JobCategory</a:t>
                      </a:r>
                      <a:r>
                        <a:rPr kumimoji="0" lang="en-US" sz="1200" b="1" i="0" u="none" strike="noStrike" cap="none" normalizeH="0" baseline="0" dirty="0">
                          <a:ln>
                            <a:noFill/>
                          </a:ln>
                          <a:solidFill>
                            <a:srgbClr val="000000"/>
                          </a:solidFill>
                          <a:effectLst/>
                          <a:latin typeface="Courier New" pitchFamily="49" charset="0"/>
                        </a:rPr>
                        <a:t> </a:t>
                      </a:r>
                      <a:r>
                        <a:rPr kumimoji="0" lang="en-US" sz="2000" b="1" i="0" u="none" strike="noStrike" cap="none" normalizeH="0" baseline="0" dirty="0">
                          <a:ln>
                            <a:noFill/>
                          </a:ln>
                          <a:solidFill>
                            <a:srgbClr val="000000"/>
                          </a:solidFill>
                          <a:effectLst/>
                          <a:latin typeface="Courier New" pitchFamily="49" charset="0"/>
                        </a:rPr>
                        <a:t>in</a:t>
                      </a:r>
                      <a:r>
                        <a:rPr kumimoji="0" lang="en-US" sz="1200" b="1" i="0" u="none" strike="noStrike" cap="none" normalizeH="0" baseline="0" dirty="0">
                          <a:ln>
                            <a:noFill/>
                          </a:ln>
                          <a:solidFill>
                            <a:srgbClr val="000000"/>
                          </a:solidFill>
                          <a:effectLst/>
                          <a:latin typeface="Courier New" pitchFamily="49" charset="0"/>
                        </a:rPr>
                        <a:t> </a:t>
                      </a:r>
                      <a:r>
                        <a:rPr kumimoji="0" lang="en-US" sz="2000" b="1" i="0" u="none" strike="noStrike" cap="none" normalizeH="0" baseline="0" dirty="0">
                          <a:ln>
                            <a:noFill/>
                          </a:ln>
                          <a:solidFill>
                            <a:srgbClr val="000000"/>
                          </a:solidFill>
                          <a:effectLst/>
                          <a:latin typeface="Courier New" pitchFamily="49" charset="0"/>
                        </a:rPr>
                        <a:t>('PT','NA','FA')</a:t>
                      </a:r>
                    </a:p>
                  </a:txBody>
                  <a:tcPr anchor="ct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F2F2F2"/>
                    </a:solidFill>
                  </a:tcPr>
                </a:tc>
                <a:extLst>
                  <a:ext uri="{0D108BD9-81ED-4DB2-BD59-A6C34878D82A}">
                    <a16:rowId xmlns:a16="http://schemas.microsoft.com/office/drawing/2014/main" val="10001"/>
                  </a:ext>
                </a:extLst>
              </a:tr>
              <a:tr h="4984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cs typeface="Times New Roman" pitchFamily="18" charset="0"/>
                        </a:rPr>
                        <a:t>CONTAINS or ? </a:t>
                      </a:r>
                      <a:r>
                        <a:rPr kumimoji="0" lang="en-US" sz="2000" b="0" i="0" u="none" strike="noStrike" cap="none" normalizeH="0" baseline="30000" dirty="0">
                          <a:ln>
                            <a:noFill/>
                          </a:ln>
                          <a:solidFill>
                            <a:schemeClr val="bg2"/>
                          </a:solidFill>
                          <a:effectLst/>
                          <a:latin typeface="Arial" charset="0"/>
                          <a:cs typeface="Arial" charset="0"/>
                        </a:rPr>
                        <a:t>†</a:t>
                      </a:r>
                      <a:r>
                        <a:rPr kumimoji="0" lang="en-US" sz="2000" b="0" i="0" u="none" strike="noStrike" cap="none" normalizeH="0" baseline="0" dirty="0">
                          <a:ln>
                            <a:noFill/>
                          </a:ln>
                          <a:solidFill>
                            <a:srgbClr val="000000"/>
                          </a:solidFill>
                          <a:effectLst/>
                          <a:latin typeface="Arial" charset="0"/>
                          <a:cs typeface="Times New Roman" pitchFamily="18" charset="0"/>
                        </a:rPr>
                        <a:t> </a:t>
                      </a:r>
                    </a:p>
                  </a:txBody>
                  <a:tcPr anchor="ct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where word ? 'LAM'</a:t>
                      </a:r>
                    </a:p>
                  </a:txBody>
                  <a:tcPr anchor="ct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CCCCCC"/>
                    </a:solidFill>
                  </a:tcPr>
                </a:tc>
                <a:extLst>
                  <a:ext uri="{0D108BD9-81ED-4DB2-BD59-A6C34878D82A}">
                    <a16:rowId xmlns:a16="http://schemas.microsoft.com/office/drawing/2014/main" val="10002"/>
                  </a:ext>
                </a:extLst>
              </a:tr>
              <a:tr h="5794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cs typeface="Times New Roman" pitchFamily="18" charset="0"/>
                        </a:rPr>
                        <a:t>IS NULL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cs typeface="Times New Roman" pitchFamily="18" charset="0"/>
                        </a:rPr>
                        <a:t>     or</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cs typeface="Times New Roman" pitchFamily="18" charset="0"/>
                        </a:rPr>
                        <a:t>IS MISSING </a:t>
                      </a:r>
                      <a:r>
                        <a:rPr kumimoji="0" lang="en-US" sz="2000" b="0" i="0" u="none" strike="noStrike" cap="none" normalizeH="0" baseline="30000" dirty="0">
                          <a:ln>
                            <a:noFill/>
                          </a:ln>
                          <a:solidFill>
                            <a:schemeClr val="bg2"/>
                          </a:solidFill>
                          <a:effectLst/>
                          <a:latin typeface="Arial" charset="0"/>
                          <a:cs typeface="Arial" charset="0"/>
                        </a:rPr>
                        <a:t>†</a:t>
                      </a:r>
                      <a:r>
                        <a:rPr kumimoji="0" lang="en-US" sz="2000" b="0" i="0" u="none" strike="noStrike" cap="none" normalizeH="0" baseline="0" dirty="0">
                          <a:ln>
                            <a:noFill/>
                          </a:ln>
                          <a:solidFill>
                            <a:srgbClr val="000000"/>
                          </a:solidFill>
                          <a:effectLst/>
                          <a:latin typeface="Arial" charset="0"/>
                          <a:cs typeface="Times New Roman" pitchFamily="18" charset="0"/>
                        </a:rPr>
                        <a:t> </a:t>
                      </a:r>
                    </a:p>
                  </a:txBody>
                  <a:tcPr anchor="ct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ourier New" pitchFamily="49" charset="0"/>
                        </a:rPr>
                        <a:t>where Product_ID is missing</a:t>
                      </a:r>
                      <a:endParaRPr kumimoji="0" lang="en-US" sz="2000" b="1" i="0" u="none" strike="noStrike" cap="none" normalizeH="0" baseline="0" dirty="0">
                        <a:ln>
                          <a:noFill/>
                        </a:ln>
                        <a:solidFill>
                          <a:srgbClr val="000000"/>
                        </a:solidFill>
                        <a:effectLst/>
                        <a:latin typeface="Courier New" pitchFamily="49" charset="0"/>
                        <a:cs typeface="Times New Roman" pitchFamily="18" charset="0"/>
                      </a:endParaRPr>
                    </a:p>
                  </a:txBody>
                  <a:tcPr anchor="ct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sm" len="sm"/>
                      <a:tailEnd type="none" w="sm" len="sm"/>
                    </a:lnB>
                    <a:lnTlToBr>
                      <a:noFill/>
                    </a:lnTlToBr>
                    <a:lnBlToTr>
                      <a:noFill/>
                    </a:lnBlToTr>
                    <a:solidFill>
                      <a:srgbClr val="F2F2F2"/>
                    </a:solidFill>
                  </a:tcPr>
                </a:tc>
                <a:extLst>
                  <a:ext uri="{0D108BD9-81ED-4DB2-BD59-A6C34878D82A}">
                    <a16:rowId xmlns:a16="http://schemas.microsoft.com/office/drawing/2014/main" val="10003"/>
                  </a:ext>
                </a:extLst>
              </a:tr>
              <a:tr h="5159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cs typeface="Times New Roman" pitchFamily="18" charset="0"/>
                        </a:rPr>
                        <a:t>BETWEEN – AND</a:t>
                      </a:r>
                    </a:p>
                  </a:txBody>
                  <a:tcPr anchor="ct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med" len="med"/>
                      <a:tailEnd type="none" w="med" len="med"/>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ourier New" pitchFamily="49" charset="0"/>
                        </a:rPr>
                        <a:t>where Salary between 70000 and 80000</a:t>
                      </a:r>
                      <a:endParaRPr kumimoji="0" lang="en-US" sz="2000" b="1" i="0" u="none" strike="noStrike" cap="none" normalizeH="0" baseline="0" dirty="0">
                        <a:ln>
                          <a:noFill/>
                        </a:ln>
                        <a:solidFill>
                          <a:srgbClr val="000000"/>
                        </a:solidFill>
                        <a:effectLst/>
                        <a:latin typeface="Courier New" pitchFamily="49" charset="0"/>
                        <a:cs typeface="Times New Roman" pitchFamily="18" charset="0"/>
                      </a:endParaRPr>
                    </a:p>
                  </a:txBody>
                  <a:tcPr anchor="ct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4"/>
                  </a:ext>
                </a:extLst>
              </a:tr>
              <a:tr h="6381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cs typeface="Times New Roman" pitchFamily="18" charset="0"/>
                        </a:rPr>
                        <a:t>SOUNDS LIKE (=*) </a:t>
                      </a:r>
                      <a:r>
                        <a:rPr kumimoji="0" lang="en-US" sz="2000" b="0" i="0" u="none" strike="noStrike" cap="none" normalizeH="0" baseline="30000" dirty="0">
                          <a:ln>
                            <a:noFill/>
                          </a:ln>
                          <a:solidFill>
                            <a:schemeClr val="bg2"/>
                          </a:solidFill>
                          <a:effectLst/>
                          <a:latin typeface="Arial" charset="0"/>
                          <a:cs typeface="Arial" charset="0"/>
                        </a:rPr>
                        <a:t>†</a:t>
                      </a:r>
                      <a:r>
                        <a:rPr kumimoji="0" lang="en-US" sz="2000" b="0" i="0" u="none" strike="noStrike" cap="none" normalizeH="0" baseline="30000" dirty="0">
                          <a:ln>
                            <a:noFill/>
                          </a:ln>
                          <a:solidFill>
                            <a:srgbClr val="000000"/>
                          </a:solidFill>
                          <a:effectLst/>
                          <a:latin typeface="Arial" charset="0"/>
                          <a:cs typeface="Times New Roman" pitchFamily="18" charset="0"/>
                        </a:rPr>
                        <a:t> </a:t>
                      </a:r>
                    </a:p>
                  </a:txBody>
                  <a:tcPr anchor="ct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ourier New" pitchFamily="49" charset="0"/>
                        </a:rPr>
                        <a:t>where LastName =* 'SMITH'</a:t>
                      </a:r>
                      <a:endParaRPr kumimoji="0" lang="en-US" sz="2000" b="1" i="0" u="none" strike="noStrike" cap="none" normalizeH="0" baseline="0" dirty="0">
                        <a:ln>
                          <a:noFill/>
                        </a:ln>
                        <a:solidFill>
                          <a:srgbClr val="000000"/>
                        </a:solidFill>
                        <a:effectLst/>
                        <a:latin typeface="Courier New" pitchFamily="49" charset="0"/>
                        <a:cs typeface="Times New Roman" pitchFamily="18" charset="0"/>
                      </a:endParaRPr>
                    </a:p>
                  </a:txBody>
                  <a:tcPr anchor="ct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5"/>
                  </a:ext>
                </a:extLst>
              </a:tr>
              <a:tr h="6381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cs typeface="Times New Roman" pitchFamily="18" charset="0"/>
                        </a:rPr>
                        <a:t>LIKE using % or _</a:t>
                      </a:r>
                    </a:p>
                  </a:txBody>
                  <a:tcPr anchor="ct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sm" len="sm"/>
                      <a:tailEnd type="none" w="sm" len="sm"/>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ourier New" pitchFamily="49" charset="0"/>
                        </a:rPr>
                        <a:t>where Employee_Name like 'H%'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ourier New" pitchFamily="49" charset="0"/>
                        </a:rPr>
                        <a:t>where JobCategory like '__1'</a:t>
                      </a:r>
                    </a:p>
                  </a:txBody>
                  <a:tcPr anchor="ctr" horzOverflow="overflow">
                    <a:lnL w="12700" cap="flat" cmpd="sng" algn="ctr">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sm" len="sm"/>
                      <a:tailEnd type="none" w="sm" len="sm"/>
                    </a:lnB>
                    <a:lnTlToBr>
                      <a:noFill/>
                    </a:lnTlToBr>
                    <a:lnBlToTr>
                      <a:noFill/>
                    </a:lnBlToTr>
                    <a:solidFill>
                      <a:srgbClr val="CCCCCC"/>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2.09 Short </a:t>
            </a:r>
            <a:r>
              <a:rPr lang="en-US" dirty="0"/>
              <a:t>Answer Poll</a:t>
            </a:r>
          </a:p>
        </p:txBody>
      </p:sp>
      <p:sp>
        <p:nvSpPr>
          <p:cNvPr id="3075" name="Rectangle 5"/>
          <p:cNvSpPr>
            <a:spLocks noGrp="1" noChangeArrowheads="1"/>
          </p:cNvSpPr>
          <p:nvPr>
            <p:ph idx="1"/>
          </p:nvPr>
        </p:nvSpPr>
        <p:spPr/>
        <p:txBody>
          <a:bodyPr/>
          <a:lstStyle/>
          <a:p>
            <a:r>
              <a:rPr lang="en-US" dirty="0"/>
              <a:t>Modify program </a:t>
            </a:r>
            <a:r>
              <a:rPr lang="en-US" b="1" dirty="0"/>
              <a:t>s102a05 </a:t>
            </a:r>
            <a:r>
              <a:rPr lang="en-US" dirty="0"/>
              <a:t>to provide a WHERE expression that selects only those rows in which </a:t>
            </a:r>
            <a:br>
              <a:rPr lang="en-US" dirty="0"/>
            </a:br>
            <a:r>
              <a:rPr lang="en-US" dirty="0"/>
              <a:t>the employees’ first names begin with N.</a:t>
            </a:r>
          </a:p>
          <a:p>
            <a:endParaRPr lang="en-US" dirty="0"/>
          </a:p>
          <a:p>
            <a:r>
              <a:rPr lang="en-US" dirty="0"/>
              <a:t>Desired PROC SQL Output </a:t>
            </a:r>
          </a:p>
          <a:p>
            <a:pPr marL="0" indent="0"/>
            <a:endParaRPr lang="en-US" dirty="0"/>
          </a:p>
          <a:p>
            <a:pPr marL="0" indent="0"/>
            <a:endParaRPr lang="en-US" dirty="0"/>
          </a:p>
        </p:txBody>
      </p:sp>
      <p:sp>
        <p:nvSpPr>
          <p:cNvPr id="4" name="Rectangle 4"/>
          <p:cNvSpPr>
            <a:spLocks noChangeArrowheads="1"/>
          </p:cNvSpPr>
          <p:nvPr/>
        </p:nvSpPr>
        <p:spPr bwMode="auto">
          <a:xfrm>
            <a:off x="685800" y="3137419"/>
            <a:ext cx="7369175" cy="2886075"/>
          </a:xfrm>
          <a:prstGeom prst="rect">
            <a:avLst/>
          </a:prstGeom>
          <a:solidFill>
            <a:srgbClr val="FFFFFF"/>
          </a:solidFill>
          <a:ln w="38100">
            <a:solidFill>
              <a:schemeClr val="tx2"/>
            </a:solidFill>
            <a:miter lim="800000"/>
            <a:headEnd type="none" w="med" len="lg"/>
            <a:tailEnd type="none" w="med" len="lg"/>
          </a:ln>
        </p:spPr>
        <p:txBody>
          <a:bodyPr wrap="none" lIns="88900" tIns="50800" rIns="88900" bIns="50800">
            <a:spAutoFit/>
          </a:bodyPr>
          <a:lstStyle/>
          <a:p>
            <a:pPr algn="ctr"/>
            <a:r>
              <a:rPr lang="en-US" sz="1800" b="1" dirty="0">
                <a:solidFill>
                  <a:srgbClr val="000000"/>
                </a:solidFill>
                <a:latin typeface="SAS Monospace" pitchFamily="49" charset="0"/>
              </a:rPr>
              <a:t>The SAS System</a:t>
            </a:r>
          </a:p>
          <a:p>
            <a:pPr algn="ctr"/>
            <a:endParaRPr lang="en-US" sz="1800" b="1" dirty="0">
              <a:solidFill>
                <a:srgbClr val="000000"/>
              </a:solidFill>
              <a:latin typeface="SAS Monospace" pitchFamily="49" charset="0"/>
            </a:endParaRPr>
          </a:p>
          <a:p>
            <a:pPr algn="ctr"/>
            <a:r>
              <a:rPr lang="en-US" sz="1800" b="1" dirty="0">
                <a:solidFill>
                  <a:srgbClr val="000000"/>
                </a:solidFill>
                <a:latin typeface="SAS Monospace" pitchFamily="49" charset="0"/>
              </a:rPr>
              <a:t>Employee_Name                             Employee_ID</a:t>
            </a:r>
          </a:p>
          <a:p>
            <a:pPr algn="ctr"/>
            <a:r>
              <a:rPr lang="en-US" sz="1800" b="1" dirty="0">
                <a:solidFill>
                  <a:srgbClr val="000000"/>
                </a:solidFill>
                <a:latin typeface="SAS Monospace" pitchFamily="49" charset="0"/>
              </a:rPr>
              <a:t>ƒƒƒƒƒƒƒƒƒƒƒƒƒƒƒƒƒƒƒƒƒƒƒƒƒƒƒƒƒƒƒƒƒƒƒƒƒƒƒƒƒƒƒƒƒƒƒƒƒƒƒƒƒ</a:t>
            </a:r>
          </a:p>
          <a:p>
            <a:pPr algn="ctr"/>
            <a:r>
              <a:rPr lang="en-US" sz="1800" b="1" dirty="0">
                <a:solidFill>
                  <a:srgbClr val="000000"/>
                </a:solidFill>
                <a:latin typeface="SAS Monospace" pitchFamily="49" charset="0"/>
              </a:rPr>
              <a:t>Apr, Nishan                                    120759</a:t>
            </a:r>
          </a:p>
          <a:p>
            <a:pPr algn="ctr"/>
            <a:r>
              <a:rPr lang="en-US" sz="1800" b="1" dirty="0">
                <a:solidFill>
                  <a:srgbClr val="000000"/>
                </a:solidFill>
                <a:latin typeface="SAS Monospace" pitchFamily="49" charset="0"/>
              </a:rPr>
              <a:t>James, Narelle                                 120155</a:t>
            </a:r>
          </a:p>
          <a:p>
            <a:pPr algn="ctr"/>
            <a:r>
              <a:rPr lang="en-US" sz="1800" b="1" dirty="0">
                <a:solidFill>
                  <a:srgbClr val="000000"/>
                </a:solidFill>
                <a:latin typeface="SAS Monospace" pitchFamily="49" charset="0"/>
              </a:rPr>
              <a:t>Kokoszka, Nikeisha                             120765</a:t>
            </a:r>
          </a:p>
          <a:p>
            <a:pPr algn="ctr"/>
            <a:r>
              <a:rPr lang="en-US" sz="1800" b="1" dirty="0">
                <a:solidFill>
                  <a:srgbClr val="000000"/>
                </a:solidFill>
                <a:latin typeface="SAS Monospace" pitchFamily="49" charset="0"/>
              </a:rPr>
              <a:t>Plybon, Nicholas                               120276</a:t>
            </a:r>
          </a:p>
          <a:p>
            <a:pPr algn="ctr"/>
            <a:r>
              <a:rPr lang="en-US" sz="1800" b="1" dirty="0">
                <a:solidFill>
                  <a:srgbClr val="000000"/>
                </a:solidFill>
                <a:latin typeface="SAS Monospace" pitchFamily="49" charset="0"/>
              </a:rPr>
              <a:t>Post, Nahliah                                  120748</a:t>
            </a:r>
          </a:p>
          <a:p>
            <a:pPr algn="ctr"/>
            <a:r>
              <a:rPr lang="en-US" sz="1800" b="1" dirty="0">
                <a:solidFill>
                  <a:srgbClr val="000000"/>
                </a:solidFill>
                <a:latin typeface="SAS Monospace" pitchFamily="49" charset="0"/>
              </a:rPr>
              <a:t>Smith, Nasim                                   121032</a:t>
            </a: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2.09 Short </a:t>
            </a:r>
            <a:r>
              <a:rPr lang="en-US" dirty="0"/>
              <a:t>Answer Poll – Correct Answer</a:t>
            </a:r>
          </a:p>
        </p:txBody>
      </p:sp>
      <p:sp>
        <p:nvSpPr>
          <p:cNvPr id="3075" name="Rectangle 5"/>
          <p:cNvSpPr>
            <a:spLocks noGrp="1" noChangeArrowheads="1"/>
          </p:cNvSpPr>
          <p:nvPr>
            <p:ph idx="1"/>
          </p:nvPr>
        </p:nvSpPr>
        <p:spPr/>
        <p:txBody>
          <a:bodyPr/>
          <a:lstStyle/>
          <a:p>
            <a:r>
              <a:rPr lang="en-US" dirty="0"/>
              <a:t>Modify program </a:t>
            </a:r>
            <a:r>
              <a:rPr lang="en-US" b="1" dirty="0"/>
              <a:t>s102a05 </a:t>
            </a:r>
            <a:r>
              <a:rPr lang="en-US" dirty="0"/>
              <a:t>to provide a WHERE expression that selects only those rows in which </a:t>
            </a:r>
            <a:br>
              <a:rPr lang="en-US" dirty="0"/>
            </a:br>
            <a:r>
              <a:rPr lang="en-US" dirty="0"/>
              <a:t>the employees’ first names begin with N.</a:t>
            </a:r>
          </a:p>
          <a:p>
            <a:pPr marL="0" indent="0"/>
            <a:endParaRPr lang="en-US" dirty="0"/>
          </a:p>
          <a:p>
            <a:pPr marL="0" indent="0"/>
            <a:r>
              <a:rPr lang="en-US" dirty="0"/>
              <a:t>One possible solution:</a:t>
            </a:r>
          </a:p>
          <a:p>
            <a:pPr marL="0" indent="0"/>
            <a:endParaRPr lang="en-US" dirty="0"/>
          </a:p>
        </p:txBody>
      </p:sp>
      <p:sp>
        <p:nvSpPr>
          <p:cNvPr id="5" name="Text Box 6"/>
          <p:cNvSpPr txBox="1">
            <a:spLocks noChangeArrowheads="1"/>
          </p:cNvSpPr>
          <p:nvPr/>
        </p:nvSpPr>
        <p:spPr bwMode="auto">
          <a:xfrm>
            <a:off x="685800" y="3155950"/>
            <a:ext cx="7772400" cy="1210588"/>
          </a:xfrm>
          <a:prstGeom prst="rect">
            <a:avLst/>
          </a:prstGeom>
          <a:solidFill>
            <a:srgbClr val="FFFFFF"/>
          </a:solidFill>
          <a:ln w="38100">
            <a:solidFill>
              <a:schemeClr val="tx2"/>
            </a:solidFill>
            <a:miter lim="800000"/>
            <a:headEnd type="none" w="sm" len="sm"/>
            <a:tailEnd type="none" w="sm" len="sm"/>
          </a:ln>
        </p:spPr>
        <p:txBody>
          <a:bodyPr tIns="50800" rIns="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Courier New" pitchFamily="49" charset="0"/>
              </a:rPr>
              <a:t>select</a:t>
            </a:r>
            <a:r>
              <a:rPr lang="en-US" b="1" dirty="0">
                <a:solidFill>
                  <a:srgbClr val="000000"/>
                </a:solidFill>
                <a:latin typeface="Courier New" pitchFamily="49" charset="0"/>
              </a:rPr>
              <a:t> Employee_Name, Employee_ID</a:t>
            </a:r>
          </a:p>
          <a:p>
            <a:r>
              <a:rPr lang="en-US" b="1" dirty="0">
                <a:solidFill>
                  <a:srgbClr val="0000FF"/>
                </a:solidFill>
                <a:latin typeface="Courier New" pitchFamily="49" charset="0"/>
              </a:rPr>
              <a:t>   </a:t>
            </a:r>
            <a:r>
              <a:rPr lang="en-US" b="1" dirty="0">
                <a:latin typeface="Courier New" pitchFamily="49" charset="0"/>
              </a:rPr>
              <a:t>from</a:t>
            </a:r>
            <a:r>
              <a:rPr lang="en-US" b="1" dirty="0">
                <a:solidFill>
                  <a:srgbClr val="000000"/>
                </a:solidFill>
                <a:latin typeface="Courier New" pitchFamily="49" charset="0"/>
              </a:rPr>
              <a:t> orion.employee_addresses</a:t>
            </a:r>
          </a:p>
          <a:p>
            <a:r>
              <a:rPr lang="en-US" b="1" dirty="0">
                <a:latin typeface="Courier New" pitchFamily="49" charset="0"/>
              </a:rPr>
              <a:t>   where Employee_Name contains ', N</a:t>
            </a:r>
            <a:r>
              <a:rPr lang="en-US" b="1" dirty="0">
                <a:latin typeface="Courier New" pitchFamily="49" charset="0"/>
                <a:cs typeface="Courier New" pitchFamily="49" charset="0"/>
              </a:rPr>
              <a:t>'</a:t>
            </a:r>
            <a:r>
              <a:rPr lang="en-US" b="1" dirty="0">
                <a:solidFill>
                  <a:srgbClr val="000000"/>
                </a:solidFill>
                <a:latin typeface="Courier New" pitchFamily="49" charset="0"/>
              </a:rPr>
              <a:t>;</a:t>
            </a:r>
          </a:p>
        </p:txBody>
      </p:sp>
      <p:sp>
        <p:nvSpPr>
          <p:cNvPr id="6" name="Rectangle 13"/>
          <p:cNvSpPr>
            <a:spLocks noChangeArrowheads="1"/>
          </p:cNvSpPr>
          <p:nvPr>
            <p:custDataLst>
              <p:tags r:id="rId2"/>
            </p:custDataLst>
          </p:nvPr>
        </p:nvSpPr>
        <p:spPr bwMode="auto">
          <a:xfrm>
            <a:off x="1277938" y="3930650"/>
            <a:ext cx="6232525"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 name="Program Name"/>
          <p:cNvSpPr txBox="1"/>
          <p:nvPr/>
        </p:nvSpPr>
        <p:spPr bwMode="auto">
          <a:xfrm>
            <a:off x="7842250" y="6324600"/>
            <a:ext cx="10951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pPr algn="r"/>
            <a:r>
              <a:rPr lang="en-US" sz="1600" b="1" dirty="0"/>
              <a:t>s102a05s</a:t>
            </a:r>
          </a:p>
        </p:txBody>
      </p:sp>
    </p:spTree>
    <p:custDataLst>
      <p:tags r:id="rId1"/>
    </p:custDataLst>
    <p:extLst>
      <p:ext uri="{BB962C8B-B14F-4D97-AF65-F5344CB8AC3E}">
        <p14:creationId xmlns:p14="http://schemas.microsoft.com/office/powerpoint/2010/main" val="23678483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78" y="1945722"/>
            <a:ext cx="8601060" cy="4364552"/>
          </a:xfrm>
          <a:prstGeom prst="rect">
            <a:avLst/>
          </a:prstGeom>
          <a:noFill/>
          <a:extLst>
            <a:ext uri="{909E8E84-426E-40DD-AFC4-6F175D3DCCD1}">
              <a14:hiddenFill xmlns:a14="http://schemas.microsoft.com/office/drawing/2010/main">
                <a:solidFill>
                  <a:srgbClr val="FFFFFF"/>
                </a:solidFill>
              </a14:hiddenFill>
            </a:ext>
          </a:extLst>
        </p:spPr>
      </p:pic>
      <p:sp>
        <p:nvSpPr>
          <p:cNvPr id="95234" name="Rectangle 2"/>
          <p:cNvSpPr>
            <a:spLocks noGrp="1" noChangeArrowheads="1"/>
          </p:cNvSpPr>
          <p:nvPr>
            <p:ph type="title"/>
          </p:nvPr>
        </p:nvSpPr>
        <p:spPr/>
        <p:txBody>
          <a:bodyPr/>
          <a:lstStyle/>
          <a:p>
            <a:r>
              <a:rPr lang="en-US" dirty="0"/>
              <a:t>Business Scenario</a:t>
            </a:r>
          </a:p>
        </p:txBody>
      </p:sp>
      <p:sp>
        <p:nvSpPr>
          <p:cNvPr id="95235" name="Rectangle 3"/>
          <p:cNvSpPr>
            <a:spLocks noGrp="1" noChangeArrowheads="1"/>
          </p:cNvSpPr>
          <p:nvPr>
            <p:ph idx="1"/>
          </p:nvPr>
        </p:nvSpPr>
        <p:spPr/>
        <p:txBody>
          <a:bodyPr/>
          <a:lstStyle/>
          <a:p>
            <a:pPr marL="0" indent="0"/>
            <a:r>
              <a:rPr lang="en-US" dirty="0"/>
              <a:t>Management requested a report that includes only those employees who receive bonuses less than $3000.</a:t>
            </a:r>
          </a:p>
        </p:txBody>
      </p:sp>
      <p:sp>
        <p:nvSpPr>
          <p:cNvPr id="6" name="Rectangle 5"/>
          <p:cNvSpPr/>
          <p:nvPr/>
        </p:nvSpPr>
        <p:spPr>
          <a:xfrm>
            <a:off x="622680" y="1945721"/>
            <a:ext cx="3631122" cy="400110"/>
          </a:xfrm>
          <a:prstGeom prst="rect">
            <a:avLst/>
          </a:prstGeom>
        </p:spPr>
        <p:txBody>
          <a:bodyPr wrap="none">
            <a:spAutoFit/>
          </a:bodyPr>
          <a:lstStyle/>
          <a:p>
            <a:r>
              <a:rPr lang="en-US" sz="2000" b="1" dirty="0"/>
              <a:t>orion.employee_information</a:t>
            </a:r>
            <a:endParaRPr lang="en-US" sz="2000" dirty="0"/>
          </a:p>
        </p:txBody>
      </p:sp>
      <p:pic>
        <p:nvPicPr>
          <p:cNvPr id="9" name="Picture 11" descr="\\sashq\root\dept\PSD\GRAPHICS\Illustrations\Arrows\arrow_bl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2908114" y="2853639"/>
            <a:ext cx="4286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ashq\root\dept\PSD\GRAPHICS\Illustrations\Data\dataset_STANDAR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442" y="2296427"/>
            <a:ext cx="1390650" cy="135255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3735689" y="2372522"/>
            <a:ext cx="1510350" cy="1200360"/>
            <a:chOff x="3371500" y="5341027"/>
            <a:chExt cx="1510350" cy="1200360"/>
          </a:xfrm>
        </p:grpSpPr>
        <p:pic>
          <p:nvPicPr>
            <p:cNvPr id="12" name="Picture 5" descr="\\sashq\root\dept\PSD\GRAPHICS\Illustrations\Programming\procste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3263" y="5665087"/>
              <a:ext cx="1266825" cy="8763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371500" y="5341027"/>
              <a:ext cx="1510350" cy="400110"/>
            </a:xfrm>
            <a:prstGeom prst="rect">
              <a:avLst/>
            </a:prstGeom>
            <a:noFill/>
          </p:spPr>
          <p:txBody>
            <a:bodyPr wrap="none" rtlCol="0">
              <a:spAutoFit/>
            </a:bodyPr>
            <a:lstStyle/>
            <a:p>
              <a:r>
                <a:rPr lang="en-US" sz="2000" dirty="0"/>
                <a:t>PROC SQL</a:t>
              </a:r>
            </a:p>
          </p:txBody>
        </p:sp>
      </p:grpSp>
      <p:sp>
        <p:nvSpPr>
          <p:cNvPr id="21" name="Rectangle 11"/>
          <p:cNvSpPr>
            <a:spLocks noChangeArrowheads="1"/>
          </p:cNvSpPr>
          <p:nvPr/>
        </p:nvSpPr>
        <p:spPr bwMode="auto">
          <a:xfrm>
            <a:off x="659575" y="3775914"/>
            <a:ext cx="7772400" cy="256480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2000" b="1" dirty="0">
                <a:solidFill>
                  <a:srgbClr val="000000"/>
                </a:solidFill>
                <a:latin typeface="SAS Monospace" pitchFamily="49" charset="0"/>
              </a:rPr>
              <a:t>                Employee_</a:t>
            </a:r>
          </a:p>
          <a:p>
            <a:r>
              <a:rPr lang="en-US" sz="2000" b="1" dirty="0">
                <a:solidFill>
                  <a:srgbClr val="000000"/>
                </a:solidFill>
                <a:latin typeface="SAS Monospace" pitchFamily="49" charset="0"/>
              </a:rPr>
              <a:t>   Employee_ID  Gender         Salary      Bonus</a:t>
            </a:r>
            <a:br>
              <a:rPr lang="en-US" sz="2000" b="1" dirty="0">
                <a:solidFill>
                  <a:srgbClr val="000000"/>
                </a:solidFill>
                <a:latin typeface="SAS Monospace" pitchFamily="49" charset="0"/>
              </a:rPr>
            </a:br>
            <a:r>
              <a:rPr lang="en-US" sz="2000" b="1" dirty="0">
                <a:solidFill>
                  <a:srgbClr val="000000"/>
                </a:solidFill>
                <a:latin typeface="SAS Monospace" pitchFamily="49" charset="0"/>
              </a:rPr>
              <a:t>   ƒƒƒƒƒƒƒƒƒƒƒƒƒƒƒƒƒƒƒƒƒƒƒƒƒƒƒƒƒƒƒƒƒƒƒƒƒƒƒƒƒƒƒƒƒ</a:t>
            </a:r>
          </a:p>
          <a:p>
            <a:r>
              <a:rPr lang="en-US" sz="2000" b="1" dirty="0">
                <a:solidFill>
                  <a:srgbClr val="000000"/>
                </a:solidFill>
                <a:latin typeface="SAS Monospace" pitchFamily="49" charset="0"/>
              </a:rPr>
              <a:t>       120105   F               27110       2711</a:t>
            </a:r>
          </a:p>
          <a:p>
            <a:r>
              <a:rPr lang="en-US" sz="2000" b="1" dirty="0">
                <a:solidFill>
                  <a:srgbClr val="000000"/>
                </a:solidFill>
                <a:latin typeface="SAS Monospace" pitchFamily="49" charset="0"/>
              </a:rPr>
              <a:t>       120106   M               26960       2696</a:t>
            </a:r>
          </a:p>
          <a:p>
            <a:r>
              <a:rPr lang="en-US" sz="2000" b="1" dirty="0">
                <a:solidFill>
                  <a:srgbClr val="000000"/>
                </a:solidFill>
                <a:latin typeface="SAS Monospace" pitchFamily="49" charset="0"/>
              </a:rPr>
              <a:t>       120108   F               27660       2766</a:t>
            </a:r>
          </a:p>
          <a:p>
            <a:r>
              <a:rPr lang="en-US" sz="2000" b="1" dirty="0">
                <a:solidFill>
                  <a:srgbClr val="000000"/>
                </a:solidFill>
                <a:latin typeface="SAS Monospace" pitchFamily="49" charset="0"/>
              </a:rPr>
              <a:t>       120109   F               26495     2649.5</a:t>
            </a:r>
          </a:p>
          <a:p>
            <a:r>
              <a:rPr lang="en-US" sz="2000" b="1" dirty="0">
                <a:solidFill>
                  <a:srgbClr val="000000"/>
                </a:solidFill>
                <a:latin typeface="SAS Monospace" pitchFamily="49" charset="0"/>
              </a:rPr>
              <a:t>       120110   M               28615     2861.5</a:t>
            </a:r>
            <a:endParaRPr lang="en-US" sz="2000" b="1" dirty="0">
              <a:latin typeface="SAS Monospace" pitchFamily="49" charset="0"/>
            </a:endParaRPr>
          </a:p>
        </p:txBody>
      </p:sp>
      <p:pic>
        <p:nvPicPr>
          <p:cNvPr id="4098" name="Picture 2" descr="\\sashq\root\dept\PSD\GRAPHICS\Illustrations\Arrows\arrow_swoop_r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61272">
            <a:off x="5714652" y="2847655"/>
            <a:ext cx="822168" cy="601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t>Subsetting with Calculated Values</a:t>
            </a:r>
          </a:p>
        </p:txBody>
      </p:sp>
      <p:sp>
        <p:nvSpPr>
          <p:cNvPr id="96259" name="Rectangle 3"/>
          <p:cNvSpPr>
            <a:spLocks noGrp="1" noChangeArrowheads="1"/>
          </p:cNvSpPr>
          <p:nvPr>
            <p:ph idx="1"/>
          </p:nvPr>
        </p:nvSpPr>
        <p:spPr/>
        <p:txBody>
          <a:bodyPr/>
          <a:lstStyle/>
          <a:p>
            <a:pPr marL="1374775" indent="-1374775"/>
            <a:r>
              <a:rPr lang="en-US" dirty="0"/>
              <a:t>First attempt:</a:t>
            </a:r>
          </a:p>
          <a:p>
            <a:pPr marL="1374775" indent="-1374775"/>
            <a:endParaRPr lang="en-US" dirty="0"/>
          </a:p>
          <a:p>
            <a:pPr marL="1374775" indent="-1374775"/>
            <a:endParaRPr lang="en-US" dirty="0"/>
          </a:p>
          <a:p>
            <a:pPr marL="1374775" indent="-1374775"/>
            <a:endParaRPr lang="en-US" dirty="0"/>
          </a:p>
          <a:p>
            <a:pPr marL="1374775" indent="-1374775"/>
            <a:endParaRPr lang="en-US" dirty="0"/>
          </a:p>
          <a:p>
            <a:pPr marL="1374775" indent="-1374775"/>
            <a:endParaRPr lang="en-US" dirty="0"/>
          </a:p>
          <a:p>
            <a:endParaRPr lang="en-US" dirty="0"/>
          </a:p>
          <a:p>
            <a:endParaRPr lang="en-US" dirty="0"/>
          </a:p>
          <a:p>
            <a:endParaRPr lang="en-US" dirty="0"/>
          </a:p>
          <a:p>
            <a:r>
              <a:rPr lang="en-US" dirty="0"/>
              <a:t>Partial SAS Log</a:t>
            </a:r>
          </a:p>
          <a:p>
            <a:pPr marL="1374775" indent="-1374775"/>
            <a:endParaRPr lang="en-US" dirty="0"/>
          </a:p>
        </p:txBody>
      </p:sp>
      <p:sp>
        <p:nvSpPr>
          <p:cNvPr id="96262" name="Text Box 9"/>
          <p:cNvSpPr txBox="1">
            <a:spLocks noChangeArrowheads="1"/>
          </p:cNvSpPr>
          <p:nvPr/>
        </p:nvSpPr>
        <p:spPr bwMode="auto">
          <a:xfrm>
            <a:off x="7948588"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s102d15</a:t>
            </a:r>
          </a:p>
        </p:txBody>
      </p:sp>
      <p:sp>
        <p:nvSpPr>
          <p:cNvPr id="96263" name="Rectangle 10"/>
          <p:cNvSpPr>
            <a:spLocks noChangeArrowheads="1"/>
          </p:cNvSpPr>
          <p:nvPr>
            <p:custDataLst>
              <p:tags r:id="rId2"/>
            </p:custDataLst>
          </p:nvPr>
        </p:nvSpPr>
        <p:spPr bwMode="auto">
          <a:xfrm>
            <a:off x="1375951" y="3141663"/>
            <a:ext cx="3311525"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96264" name="Rectangle 11"/>
          <p:cNvSpPr>
            <a:spLocks noChangeArrowheads="1"/>
          </p:cNvSpPr>
          <p:nvPr>
            <p:custDataLst>
              <p:tags r:id="rId3"/>
            </p:custDataLst>
          </p:nvPr>
        </p:nvSpPr>
        <p:spPr bwMode="auto">
          <a:xfrm>
            <a:off x="3557465" y="2411413"/>
            <a:ext cx="3859213"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 name="TextBox 1"/>
          <p:cNvSpPr txBox="1"/>
          <p:nvPr/>
        </p:nvSpPr>
        <p:spPr>
          <a:xfrm>
            <a:off x="698983" y="1482821"/>
            <a:ext cx="6995505" cy="2076979"/>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b="1" dirty="0">
                <a:latin typeface="Courier New"/>
              </a:rPr>
              <a:t>proc sql;</a:t>
            </a:r>
          </a:p>
          <a:p>
            <a:pPr>
              <a:lnSpc>
                <a:spcPct val="85000"/>
              </a:lnSpc>
            </a:pPr>
            <a:r>
              <a:rPr lang="en-US" b="1" dirty="0">
                <a:latin typeface="Courier New"/>
              </a:rPr>
              <a:t>select Employee_ID, Employee_Gender,</a:t>
            </a:r>
            <a:br>
              <a:rPr lang="en-US" b="1" dirty="0">
                <a:latin typeface="Courier New"/>
              </a:rPr>
            </a:br>
            <a:r>
              <a:rPr lang="en-US" b="1" dirty="0">
                <a:latin typeface="Courier New"/>
              </a:rPr>
              <a:t>       Salary, Salary*.10 as Bonus</a:t>
            </a:r>
          </a:p>
          <a:p>
            <a:pPr>
              <a:lnSpc>
                <a:spcPct val="85000"/>
              </a:lnSpc>
            </a:pPr>
            <a:r>
              <a:rPr lang="en-US" b="1" dirty="0">
                <a:latin typeface="Courier New"/>
              </a:rPr>
              <a:t>   from orion.employee_information</a:t>
            </a:r>
          </a:p>
          <a:p>
            <a:pPr>
              <a:lnSpc>
                <a:spcPct val="85000"/>
              </a:lnSpc>
            </a:pPr>
            <a:r>
              <a:rPr lang="en-US" b="1" dirty="0">
                <a:latin typeface="Courier New"/>
              </a:rPr>
              <a:t>   where Bonus&lt;3000;</a:t>
            </a:r>
          </a:p>
          <a:p>
            <a:pPr>
              <a:lnSpc>
                <a:spcPct val="85000"/>
              </a:lnSpc>
            </a:pPr>
            <a:r>
              <a:rPr lang="en-US" b="1" dirty="0">
                <a:latin typeface="Courier New"/>
              </a:rPr>
              <a:t>quit;</a:t>
            </a:r>
          </a:p>
        </p:txBody>
      </p:sp>
      <p:sp>
        <p:nvSpPr>
          <p:cNvPr id="3" name="Rectangle 2"/>
          <p:cNvSpPr/>
          <p:nvPr>
            <p:custDataLst>
              <p:tags r:id="rId4"/>
            </p:custDataLst>
          </p:nvPr>
        </p:nvSpPr>
        <p:spPr bwMode="auto">
          <a:xfrm>
            <a:off x="2445575" y="2802351"/>
            <a:ext cx="1825688"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1" name="Rectangle 6"/>
          <p:cNvSpPr>
            <a:spLocks noChangeArrowheads="1"/>
          </p:cNvSpPr>
          <p:nvPr/>
        </p:nvSpPr>
        <p:spPr bwMode="auto">
          <a:xfrm>
            <a:off x="685800" y="5339913"/>
            <a:ext cx="8024813" cy="595312"/>
          </a:xfrm>
          <a:prstGeom prst="rect">
            <a:avLst/>
          </a:prstGeom>
          <a:solidFill>
            <a:srgbClr val="FFFFFF"/>
          </a:solidFill>
          <a:ln w="38100">
            <a:solidFill>
              <a:schemeClr val="tx2"/>
            </a:solidFill>
            <a:miter lim="800000"/>
            <a:headEnd type="none" w="med" len="lg"/>
            <a:tailEnd type="none" w="med" len="lg"/>
          </a:ln>
        </p:spPr>
        <p:txBody>
          <a:bodyPr lIns="88900" tIns="50800" rIns="64008" bIns="50800">
            <a:spAutoFit/>
          </a:bodyPr>
          <a:lstStyle/>
          <a:p>
            <a:r>
              <a:rPr lang="en-US" sz="1600" b="1" dirty="0">
                <a:solidFill>
                  <a:srgbClr val="990033"/>
                </a:solidFill>
                <a:latin typeface="SAS Monospace" pitchFamily="49" charset="0"/>
              </a:rPr>
              <a:t>ERROR: The following columns were not found in the contributing</a:t>
            </a:r>
            <a:br>
              <a:rPr lang="en-US" sz="1600" b="1" dirty="0">
                <a:solidFill>
                  <a:srgbClr val="990033"/>
                </a:solidFill>
                <a:latin typeface="SAS Monospace" pitchFamily="49" charset="0"/>
              </a:rPr>
            </a:br>
            <a:r>
              <a:rPr lang="en-US" sz="1600" b="1" dirty="0">
                <a:solidFill>
                  <a:srgbClr val="990033"/>
                </a:solidFill>
                <a:latin typeface="SAS Monospace" pitchFamily="49" charset="0"/>
              </a:rPr>
              <a:t>tables: Bonus.</a:t>
            </a:r>
          </a:p>
        </p:txBody>
      </p:sp>
      <p:sp>
        <p:nvSpPr>
          <p:cNvPr id="5" name="TextBox 4"/>
          <p:cNvSpPr txBox="1"/>
          <p:nvPr/>
        </p:nvSpPr>
        <p:spPr>
          <a:xfrm>
            <a:off x="3031713" y="3257764"/>
            <a:ext cx="5904325" cy="1569660"/>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r>
              <a:rPr lang="en-US" dirty="0"/>
              <a:t>A </a:t>
            </a:r>
            <a:r>
              <a:rPr lang="en-US" b="1" i="1" dirty="0"/>
              <a:t>WHERE</a:t>
            </a:r>
            <a:r>
              <a:rPr lang="en-US" dirty="0"/>
              <a:t> clause is evaluated before the </a:t>
            </a:r>
            <a:r>
              <a:rPr lang="en-US" b="1" i="1" dirty="0"/>
              <a:t>SELECT</a:t>
            </a:r>
            <a:r>
              <a:rPr lang="en-US" dirty="0"/>
              <a:t> clause</a:t>
            </a:r>
            <a:r>
              <a:rPr lang="en-US" dirty="0">
                <a:solidFill>
                  <a:srgbClr val="000000"/>
                </a:solidFill>
              </a:rPr>
              <a:t>. Therefore, columns used in the WHERE clause</a:t>
            </a:r>
            <a:r>
              <a:rPr lang="en-US" dirty="0"/>
              <a:t> must exist in the table.</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Viewing the Output</a:t>
            </a:r>
          </a:p>
        </p:txBody>
      </p:sp>
      <p:sp>
        <p:nvSpPr>
          <p:cNvPr id="10243" name="Rectangle 3"/>
          <p:cNvSpPr>
            <a:spLocks noGrp="1" noChangeArrowheads="1"/>
          </p:cNvSpPr>
          <p:nvPr>
            <p:ph idx="1"/>
          </p:nvPr>
        </p:nvSpPr>
        <p:spPr/>
        <p:txBody>
          <a:bodyPr/>
          <a:lstStyle/>
          <a:p>
            <a:r>
              <a:rPr lang="en-US" dirty="0"/>
              <a:t>Partial PROC SQL Output</a:t>
            </a:r>
          </a:p>
        </p:txBody>
      </p:sp>
      <p:sp>
        <p:nvSpPr>
          <p:cNvPr id="11" name="TextBox 10"/>
          <p:cNvSpPr txBox="1"/>
          <p:nvPr/>
        </p:nvSpPr>
        <p:spPr>
          <a:xfrm>
            <a:off x="695036" y="1574193"/>
            <a:ext cx="5052665" cy="2887970"/>
          </a:xfrm>
          <a:prstGeom prst="rect">
            <a:avLst/>
          </a:prstGeom>
          <a:solidFill>
            <a:srgbClr val="FFFFFF"/>
          </a:solidFill>
          <a:ln w="38100" cmpd="sng">
            <a:solidFill>
              <a:schemeClr val="tx2"/>
            </a:solidFill>
          </a:ln>
        </p:spPr>
        <p:txBody>
          <a:bodyPr vert="horz" wrap="none" lIns="88900" tIns="88900" rIns="88900" bIns="88900" rtlCol="0">
            <a:spAutoFit/>
          </a:bodyPr>
          <a:lstStyle/>
          <a:p>
            <a:r>
              <a:rPr lang="en-US" sz="1600" b="1" dirty="0">
                <a:solidFill>
                  <a:srgbClr val="000000"/>
                </a:solidFill>
                <a:latin typeface="SAS Monospace"/>
              </a:rPr>
              <a:t>             The SAS System</a:t>
            </a:r>
          </a:p>
          <a:p>
            <a:endParaRPr lang="en-US" sz="1600" b="1" dirty="0">
              <a:solidFill>
                <a:srgbClr val="000000"/>
              </a:solidFill>
              <a:latin typeface="SAS Monospace"/>
            </a:endParaRPr>
          </a:p>
          <a:p>
            <a:r>
              <a:rPr lang="en-US" sz="1600" b="1" dirty="0">
                <a:solidFill>
                  <a:srgbClr val="000000"/>
                </a:solidFill>
                <a:latin typeface="SAS Monospace"/>
              </a:rPr>
              <a:t>                                Employee</a:t>
            </a:r>
          </a:p>
          <a:p>
            <a:r>
              <a:rPr lang="en-US" sz="1600" b="1" dirty="0">
                <a:solidFill>
                  <a:srgbClr val="000000"/>
                </a:solidFill>
                <a:latin typeface="SAS Monospace"/>
              </a:rPr>
              <a:t>                Employee</a:t>
            </a:r>
            <a:r>
              <a:rPr lang="en-US" sz="1600" b="1" dirty="0">
                <a:latin typeface="SAS Monospace"/>
              </a:rPr>
              <a:t>          Annual</a:t>
            </a:r>
          </a:p>
          <a:p>
            <a:r>
              <a:rPr lang="en-US" sz="1600" b="1" dirty="0">
                <a:latin typeface="SAS Monospace"/>
              </a:rPr>
              <a:t>   Employee ID  Gender            Salary</a:t>
            </a:r>
          </a:p>
          <a:p>
            <a:r>
              <a:rPr lang="en-US" sz="1600" b="1" dirty="0">
                <a:latin typeface="SAS Monospace"/>
              </a:rPr>
              <a:t>  ƒƒƒƒƒƒƒƒƒƒƒƒƒƒƒƒƒƒƒƒƒƒƒƒƒƒƒƒƒƒƒƒƒƒƒƒƒƒ</a:t>
            </a:r>
          </a:p>
          <a:p>
            <a:r>
              <a:rPr lang="en-US" sz="1600" b="1" dirty="0">
                <a:latin typeface="SAS Monospace"/>
              </a:rPr>
              <a:t>        120260  F               $207,885</a:t>
            </a:r>
          </a:p>
          <a:p>
            <a:r>
              <a:rPr lang="en-US" sz="1600" b="1" dirty="0">
                <a:latin typeface="SAS Monospace"/>
              </a:rPr>
              <a:t>        120719  F                $87,420</a:t>
            </a:r>
          </a:p>
          <a:p>
            <a:r>
              <a:rPr lang="en-US" sz="1600" b="1" dirty="0">
                <a:latin typeface="SAS Monospace"/>
              </a:rPr>
              <a:t>        120661  F                $85,495</a:t>
            </a:r>
          </a:p>
          <a:p>
            <a:r>
              <a:rPr lang="en-US" sz="1600" b="1" dirty="0">
                <a:latin typeface="SAS Monospace"/>
              </a:rPr>
              <a:t>        121144  F                $83,505</a:t>
            </a:r>
          </a:p>
          <a:p>
            <a:r>
              <a:rPr lang="en-US" sz="1600" b="1" dirty="0">
                <a:latin typeface="SAS Monospace"/>
              </a:rPr>
              <a:t>        120798  F                $80,755</a:t>
            </a:r>
          </a:p>
        </p:txBody>
      </p:sp>
    </p:spTree>
    <p:extLst>
      <p:ext uri="{BB962C8B-B14F-4D97-AF65-F5344CB8AC3E}">
        <p14:creationId xmlns:p14="http://schemas.microsoft.com/office/powerpoint/2010/main" val="33436553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a:t>Subsetting with Calculated Values</a:t>
            </a:r>
          </a:p>
        </p:txBody>
      </p:sp>
      <p:sp>
        <p:nvSpPr>
          <p:cNvPr id="98307" name="Rectangle 3"/>
          <p:cNvSpPr>
            <a:spLocks noGrp="1" noChangeArrowheads="1"/>
          </p:cNvSpPr>
          <p:nvPr>
            <p:ph idx="1"/>
          </p:nvPr>
        </p:nvSpPr>
        <p:spPr>
          <a:xfrm>
            <a:off x="685800" y="1071563"/>
            <a:ext cx="7848600" cy="923925"/>
          </a:xfrm>
        </p:spPr>
        <p:txBody>
          <a:bodyPr/>
          <a:lstStyle/>
          <a:p>
            <a:pPr marL="0" indent="0"/>
            <a:r>
              <a:rPr lang="en-US" dirty="0"/>
              <a:t>One solution is to repeat the calculation in the WHERE clause.</a:t>
            </a:r>
          </a:p>
        </p:txBody>
      </p:sp>
      <p:sp>
        <p:nvSpPr>
          <p:cNvPr id="98309" name="Text Box 4"/>
          <p:cNvSpPr txBox="1">
            <a:spLocks noChangeArrowheads="1"/>
          </p:cNvSpPr>
          <p:nvPr/>
        </p:nvSpPr>
        <p:spPr bwMode="auto">
          <a:xfrm>
            <a:off x="685800" y="2308225"/>
            <a:ext cx="7772400" cy="2330450"/>
          </a:xfrm>
          <a:prstGeom prst="rect">
            <a:avLst/>
          </a:prstGeom>
          <a:solidFill>
            <a:srgbClr val="FFFFFF"/>
          </a:solidFill>
          <a:ln w="38100">
            <a:solidFill>
              <a:schemeClr val="tx2"/>
            </a:solidFill>
            <a:miter lim="800000"/>
            <a:headEnd type="none" w="sm" len="sm"/>
            <a:tailEnd type="none" w="sm" len="sm"/>
          </a:ln>
        </p:spPr>
        <p:txBody>
          <a:bodyPr lIns="146304"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Courier New" pitchFamily="49" charset="0"/>
              </a:rPr>
              <a:t>proc sql;</a:t>
            </a:r>
          </a:p>
          <a:p>
            <a:r>
              <a:rPr lang="en-US" b="1" dirty="0">
                <a:latin typeface="Courier New" pitchFamily="49" charset="0"/>
              </a:rPr>
              <a:t>select Employee_ID, Employee_Gender,</a:t>
            </a:r>
            <a:br>
              <a:rPr lang="en-US" b="1" dirty="0">
                <a:latin typeface="Courier New" pitchFamily="49" charset="0"/>
              </a:rPr>
            </a:br>
            <a:r>
              <a:rPr lang="en-US" b="1" dirty="0">
                <a:latin typeface="Courier New" pitchFamily="49" charset="0"/>
              </a:rPr>
              <a:t>       Salary, Salary*.10 as Bonus</a:t>
            </a:r>
          </a:p>
          <a:p>
            <a:r>
              <a:rPr lang="en-US" b="1" dirty="0">
                <a:latin typeface="Courier New" pitchFamily="49" charset="0"/>
              </a:rPr>
              <a:t>   from orion.employee_information</a:t>
            </a:r>
          </a:p>
          <a:p>
            <a:r>
              <a:rPr lang="en-US" b="1" dirty="0">
                <a:latin typeface="Courier New" pitchFamily="49" charset="0"/>
              </a:rPr>
              <a:t>   where Salary*.10&lt;3000;</a:t>
            </a:r>
          </a:p>
          <a:p>
            <a:r>
              <a:rPr lang="en-US" b="1" dirty="0">
                <a:solidFill>
                  <a:srgbClr val="000000"/>
                </a:solidFill>
                <a:latin typeface="Courier New" pitchFamily="49" charset="0"/>
              </a:rPr>
              <a:t>quit;</a:t>
            </a:r>
          </a:p>
        </p:txBody>
      </p:sp>
      <p:sp>
        <p:nvSpPr>
          <p:cNvPr id="98310" name="Text Box 6"/>
          <p:cNvSpPr txBox="1">
            <a:spLocks noChangeArrowheads="1"/>
          </p:cNvSpPr>
          <p:nvPr/>
        </p:nvSpPr>
        <p:spPr bwMode="auto">
          <a:xfrm>
            <a:off x="7948588"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s102d15</a:t>
            </a:r>
          </a:p>
        </p:txBody>
      </p:sp>
      <p:sp>
        <p:nvSpPr>
          <p:cNvPr id="98311" name="Rectangle 7"/>
          <p:cNvSpPr>
            <a:spLocks noChangeArrowheads="1"/>
          </p:cNvSpPr>
          <p:nvPr>
            <p:custDataLst>
              <p:tags r:id="rId2"/>
            </p:custDataLst>
          </p:nvPr>
        </p:nvSpPr>
        <p:spPr bwMode="auto">
          <a:xfrm>
            <a:off x="2460886" y="3822506"/>
            <a:ext cx="1847907" cy="3619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 name="Line Callout 2 1"/>
          <p:cNvSpPr/>
          <p:nvPr/>
        </p:nvSpPr>
        <p:spPr bwMode="auto">
          <a:xfrm>
            <a:off x="4114803" y="4519621"/>
            <a:ext cx="2222623" cy="487313"/>
          </a:xfrm>
          <a:prstGeom prst="borderCallout2">
            <a:avLst>
              <a:gd name="adj1" fmla="val 18750"/>
              <a:gd name="adj2" fmla="val 0"/>
              <a:gd name="adj3" fmla="val 18750"/>
              <a:gd name="adj4" fmla="val -10527"/>
              <a:gd name="adj5" fmla="val -60562"/>
              <a:gd name="adj6" fmla="val -46514"/>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ANSI standard</a:t>
            </a: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dirty="0"/>
              <a:t>Subsetting with Calculated Values</a:t>
            </a:r>
          </a:p>
        </p:txBody>
      </p:sp>
      <p:sp>
        <p:nvSpPr>
          <p:cNvPr id="99331" name="Rectangle 3"/>
          <p:cNvSpPr>
            <a:spLocks noGrp="1" noChangeArrowheads="1"/>
          </p:cNvSpPr>
          <p:nvPr>
            <p:ph idx="1"/>
          </p:nvPr>
        </p:nvSpPr>
        <p:spPr>
          <a:xfrm>
            <a:off x="685800" y="1071563"/>
            <a:ext cx="7848600" cy="1155700"/>
          </a:xfrm>
        </p:spPr>
        <p:txBody>
          <a:bodyPr/>
          <a:lstStyle/>
          <a:p>
            <a:pPr marL="0" indent="0"/>
            <a:r>
              <a:rPr lang="en-US" dirty="0"/>
              <a:t>An alternate method is to use the CALCULATED keyword in the WHERE clause.</a:t>
            </a:r>
          </a:p>
        </p:txBody>
      </p:sp>
      <p:sp>
        <p:nvSpPr>
          <p:cNvPr id="99333" name="Text Box 6"/>
          <p:cNvSpPr txBox="1">
            <a:spLocks noChangeArrowheads="1"/>
          </p:cNvSpPr>
          <p:nvPr/>
        </p:nvSpPr>
        <p:spPr bwMode="auto">
          <a:xfrm>
            <a:off x="685800" y="2308225"/>
            <a:ext cx="7772400" cy="2330450"/>
          </a:xfrm>
          <a:prstGeom prst="rect">
            <a:avLst/>
          </a:prstGeom>
          <a:solidFill>
            <a:srgbClr val="FFFFFF"/>
          </a:solidFill>
          <a:ln w="38100">
            <a:solidFill>
              <a:schemeClr val="tx2"/>
            </a:solidFill>
            <a:miter lim="800000"/>
            <a:headEnd type="none" w="sm" len="sm"/>
            <a:tailEnd type="none" w="sm" len="sm"/>
          </a:ln>
        </p:spPr>
        <p:txBody>
          <a:bodyPr lIns="146304"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Courier New" pitchFamily="49" charset="0"/>
              </a:rPr>
              <a:t>proc sql;</a:t>
            </a:r>
          </a:p>
          <a:p>
            <a:r>
              <a:rPr lang="en-US" b="1" dirty="0">
                <a:latin typeface="Courier New" pitchFamily="49" charset="0"/>
              </a:rPr>
              <a:t>select Employee_ID, Employee_Gender,</a:t>
            </a:r>
            <a:br>
              <a:rPr lang="en-US" b="1" dirty="0">
                <a:latin typeface="Courier New" pitchFamily="49" charset="0"/>
              </a:rPr>
            </a:br>
            <a:r>
              <a:rPr lang="en-US" b="1" dirty="0">
                <a:latin typeface="Courier New" pitchFamily="49" charset="0"/>
              </a:rPr>
              <a:t>       Salary, Salary*.10 as Bonus</a:t>
            </a:r>
          </a:p>
          <a:p>
            <a:r>
              <a:rPr lang="en-US" b="1" dirty="0">
                <a:latin typeface="Courier New" pitchFamily="49" charset="0"/>
              </a:rPr>
              <a:t>   from orion.employee_information</a:t>
            </a:r>
          </a:p>
          <a:p>
            <a:r>
              <a:rPr lang="en-US" b="1" dirty="0">
                <a:latin typeface="Courier New" pitchFamily="49" charset="0"/>
              </a:rPr>
              <a:t>   where calculated Bonus&lt;3000;</a:t>
            </a:r>
          </a:p>
          <a:p>
            <a:r>
              <a:rPr lang="en-US" b="1" dirty="0">
                <a:solidFill>
                  <a:srgbClr val="000000"/>
                </a:solidFill>
                <a:latin typeface="Courier New" pitchFamily="49" charset="0"/>
              </a:rPr>
              <a:t>quit;</a:t>
            </a:r>
          </a:p>
        </p:txBody>
      </p:sp>
      <p:sp>
        <p:nvSpPr>
          <p:cNvPr id="99334" name="Text Box 8"/>
          <p:cNvSpPr txBox="1">
            <a:spLocks noChangeArrowheads="1"/>
          </p:cNvSpPr>
          <p:nvPr/>
        </p:nvSpPr>
        <p:spPr bwMode="auto">
          <a:xfrm>
            <a:off x="7948588"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s102d15</a:t>
            </a:r>
          </a:p>
        </p:txBody>
      </p:sp>
      <p:sp>
        <p:nvSpPr>
          <p:cNvPr id="99335" name="Rectangle 9"/>
          <p:cNvSpPr>
            <a:spLocks noChangeArrowheads="1"/>
          </p:cNvSpPr>
          <p:nvPr>
            <p:custDataLst>
              <p:tags r:id="rId1"/>
            </p:custDataLst>
          </p:nvPr>
        </p:nvSpPr>
        <p:spPr bwMode="auto">
          <a:xfrm>
            <a:off x="2447803" y="3813175"/>
            <a:ext cx="1947862"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 name="Line Callout 2 1"/>
          <p:cNvSpPr/>
          <p:nvPr/>
        </p:nvSpPr>
        <p:spPr bwMode="auto">
          <a:xfrm>
            <a:off x="4114798" y="4519621"/>
            <a:ext cx="2612573" cy="487313"/>
          </a:xfrm>
          <a:prstGeom prst="borderCallout2">
            <a:avLst>
              <a:gd name="adj1" fmla="val 18750"/>
              <a:gd name="adj2" fmla="val 0"/>
              <a:gd name="adj3" fmla="val 18750"/>
              <a:gd name="adj4" fmla="val -8334"/>
              <a:gd name="adj5" fmla="val -61738"/>
              <a:gd name="adj6" fmla="val -35834"/>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SAS enhancement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Viewing the Output</a:t>
            </a:r>
          </a:p>
        </p:txBody>
      </p:sp>
      <p:sp>
        <p:nvSpPr>
          <p:cNvPr id="100355" name="Rectangle 3"/>
          <p:cNvSpPr>
            <a:spLocks noGrp="1" noChangeArrowheads="1"/>
          </p:cNvSpPr>
          <p:nvPr>
            <p:ph idx="1"/>
          </p:nvPr>
        </p:nvSpPr>
        <p:spPr/>
        <p:txBody>
          <a:bodyPr/>
          <a:lstStyle/>
          <a:p>
            <a:pPr marL="0" indent="0"/>
            <a:r>
              <a:rPr lang="en-US" dirty="0"/>
              <a:t>Partial PROC SQL Output</a:t>
            </a:r>
          </a:p>
        </p:txBody>
      </p:sp>
      <p:sp>
        <p:nvSpPr>
          <p:cNvPr id="100358" name="Rectangle 11"/>
          <p:cNvSpPr>
            <a:spLocks noChangeArrowheads="1"/>
          </p:cNvSpPr>
          <p:nvPr/>
        </p:nvSpPr>
        <p:spPr bwMode="auto">
          <a:xfrm>
            <a:off x="685800" y="1542076"/>
            <a:ext cx="7772400" cy="4103688"/>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algn="ctr"/>
            <a:r>
              <a:rPr lang="en-US" sz="2000" b="1" dirty="0">
                <a:solidFill>
                  <a:srgbClr val="000000"/>
                </a:solidFill>
                <a:latin typeface="SAS Monospace" pitchFamily="49" charset="0"/>
              </a:rPr>
              <a:t>The SAS System</a:t>
            </a:r>
          </a:p>
          <a:p>
            <a:endParaRPr lang="en-US" sz="2000" b="1" dirty="0">
              <a:solidFill>
                <a:srgbClr val="000000"/>
              </a:solidFill>
              <a:latin typeface="SAS Monospace" pitchFamily="49" charset="0"/>
            </a:endParaRPr>
          </a:p>
          <a:p>
            <a:r>
              <a:rPr lang="en-US" sz="2000" b="1" dirty="0">
                <a:solidFill>
                  <a:srgbClr val="000000"/>
                </a:solidFill>
                <a:latin typeface="SAS Monospace" pitchFamily="49" charset="0"/>
              </a:rPr>
              <a:t>                             Employee</a:t>
            </a:r>
          </a:p>
          <a:p>
            <a:r>
              <a:rPr lang="en-US" sz="2000" b="1" dirty="0">
                <a:solidFill>
                  <a:srgbClr val="000000"/>
                </a:solidFill>
                <a:latin typeface="SAS Monospace" pitchFamily="49" charset="0"/>
              </a:rPr>
              <a:t>                Employee       Annual</a:t>
            </a:r>
          </a:p>
          <a:p>
            <a:r>
              <a:rPr lang="en-US" sz="2000" b="1" dirty="0">
                <a:solidFill>
                  <a:srgbClr val="000000"/>
                </a:solidFill>
                <a:latin typeface="SAS Monospace" pitchFamily="49" charset="0"/>
              </a:rPr>
              <a:t>   Employee ID  Gender         Salary      Bonus</a:t>
            </a:r>
            <a:br>
              <a:rPr lang="en-US" sz="2000" b="1" dirty="0">
                <a:solidFill>
                  <a:srgbClr val="000000"/>
                </a:solidFill>
                <a:latin typeface="SAS Monospace" pitchFamily="49" charset="0"/>
              </a:rPr>
            </a:br>
            <a:r>
              <a:rPr lang="en-US" sz="2000" b="1" dirty="0">
                <a:solidFill>
                  <a:srgbClr val="000000"/>
                </a:solidFill>
                <a:latin typeface="SAS Monospace" pitchFamily="49" charset="0"/>
              </a:rPr>
              <a:t>   ƒƒƒƒƒƒƒƒƒƒƒƒƒƒƒƒƒƒƒƒƒƒƒƒƒƒƒƒƒƒƒƒƒƒƒƒƒƒƒƒƒƒƒƒƒ</a:t>
            </a:r>
          </a:p>
          <a:p>
            <a:r>
              <a:rPr lang="en-US" sz="2000" b="1" dirty="0">
                <a:solidFill>
                  <a:srgbClr val="000000"/>
                </a:solidFill>
                <a:latin typeface="SAS Monospace" pitchFamily="49" charset="0"/>
              </a:rPr>
              <a:t>       120105   F             $27,110       2711</a:t>
            </a:r>
          </a:p>
          <a:p>
            <a:r>
              <a:rPr lang="en-US" sz="2000" b="1" dirty="0">
                <a:solidFill>
                  <a:srgbClr val="000000"/>
                </a:solidFill>
                <a:latin typeface="SAS Monospace" pitchFamily="49" charset="0"/>
              </a:rPr>
              <a:t>       120106   M             $26,960       2696</a:t>
            </a:r>
          </a:p>
          <a:p>
            <a:r>
              <a:rPr lang="en-US" sz="2000" b="1" dirty="0">
                <a:solidFill>
                  <a:srgbClr val="000000"/>
                </a:solidFill>
                <a:latin typeface="SAS Monospace" pitchFamily="49" charset="0"/>
              </a:rPr>
              <a:t>       120108   F             $27,660       2766</a:t>
            </a:r>
          </a:p>
          <a:p>
            <a:r>
              <a:rPr lang="en-US" sz="2000" b="1" dirty="0">
                <a:solidFill>
                  <a:srgbClr val="000000"/>
                </a:solidFill>
                <a:latin typeface="SAS Monospace" pitchFamily="49" charset="0"/>
              </a:rPr>
              <a:t>       120109   F             $26,495     2649.5</a:t>
            </a:r>
          </a:p>
          <a:p>
            <a:r>
              <a:rPr lang="en-US" sz="2000" b="1" dirty="0">
                <a:solidFill>
                  <a:srgbClr val="000000"/>
                </a:solidFill>
                <a:latin typeface="SAS Monospace" pitchFamily="49" charset="0"/>
              </a:rPr>
              <a:t>       120110   M             $28,615     2861.5</a:t>
            </a:r>
            <a:br>
              <a:rPr lang="en-US" sz="2000" b="1" dirty="0">
                <a:solidFill>
                  <a:srgbClr val="000000"/>
                </a:solidFill>
                <a:latin typeface="SAS Monospace" pitchFamily="49" charset="0"/>
              </a:rPr>
            </a:br>
            <a:r>
              <a:rPr lang="en-US" sz="2000" b="1" dirty="0">
                <a:solidFill>
                  <a:srgbClr val="000000"/>
                </a:solidFill>
                <a:latin typeface="SAS Monospace" pitchFamily="49" charset="0"/>
              </a:rPr>
              <a:t>       120111   M</a:t>
            </a:r>
            <a:r>
              <a:rPr lang="en-US" sz="2000" dirty="0">
                <a:latin typeface="SAS Monospace" pitchFamily="49" charset="0"/>
              </a:rPr>
              <a:t>             $</a:t>
            </a:r>
            <a:r>
              <a:rPr lang="en-US" sz="2000" b="1" dirty="0">
                <a:latin typeface="SAS Monospace" pitchFamily="49" charset="0"/>
              </a:rPr>
              <a:t>26,895     2689.5</a:t>
            </a:r>
            <a:endParaRPr lang="en-US" sz="2000" b="1" dirty="0">
              <a:solidFill>
                <a:srgbClr val="000000"/>
              </a:solidFill>
              <a:latin typeface="SAS Monospace" pitchFamily="49" charset="0"/>
            </a:endParaRPr>
          </a:p>
          <a:p>
            <a:r>
              <a:rPr lang="en-US" sz="2000" b="1" dirty="0">
                <a:latin typeface="SAS Monospace" pitchFamily="49" charset="0"/>
              </a:rPr>
              <a:t>       120112   F             $26,550       2655</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a:t>Using the Calculated Keyword</a:t>
            </a:r>
          </a:p>
        </p:txBody>
      </p:sp>
      <p:sp>
        <p:nvSpPr>
          <p:cNvPr id="101379" name="Rectangle 3"/>
          <p:cNvSpPr>
            <a:spLocks noGrp="1" noChangeArrowheads="1"/>
          </p:cNvSpPr>
          <p:nvPr>
            <p:ph idx="1"/>
          </p:nvPr>
        </p:nvSpPr>
        <p:spPr>
          <a:xfrm>
            <a:off x="685800" y="1071563"/>
            <a:ext cx="7848600" cy="950912"/>
          </a:xfrm>
        </p:spPr>
        <p:txBody>
          <a:bodyPr/>
          <a:lstStyle/>
          <a:p>
            <a:pPr marL="0" indent="0"/>
            <a:r>
              <a:rPr lang="en-US" dirty="0"/>
              <a:t>You can also use the CALCULATED keyword in other parts of a query.</a:t>
            </a:r>
          </a:p>
        </p:txBody>
      </p:sp>
      <p:sp>
        <p:nvSpPr>
          <p:cNvPr id="101381" name="Text Box 5"/>
          <p:cNvSpPr txBox="1">
            <a:spLocks noChangeArrowheads="1"/>
          </p:cNvSpPr>
          <p:nvPr/>
        </p:nvSpPr>
        <p:spPr bwMode="auto">
          <a:xfrm>
            <a:off x="685800" y="1948987"/>
            <a:ext cx="7772400" cy="2695575"/>
          </a:xfrm>
          <a:prstGeom prst="rect">
            <a:avLst/>
          </a:prstGeom>
          <a:solidFill>
            <a:srgbClr val="FFFFFF"/>
          </a:solidFill>
          <a:ln w="38100">
            <a:solidFill>
              <a:schemeClr val="tx2"/>
            </a:solidFill>
            <a:miter lim="800000"/>
            <a:headEnd type="none" w="sm" len="sm"/>
            <a:tailEnd type="none" w="sm" len="sm"/>
          </a:ln>
        </p:spPr>
        <p:txBody>
          <a:bodyPr lIns="146304"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latin typeface="Courier New" pitchFamily="49" charset="0"/>
              </a:rPr>
              <a:t>proc sql;</a:t>
            </a:r>
          </a:p>
          <a:p>
            <a:r>
              <a:rPr lang="en-US" b="1" dirty="0">
                <a:latin typeface="Courier New" pitchFamily="49" charset="0"/>
              </a:rPr>
              <a:t>select Employee_ID, Employee_Gender,</a:t>
            </a:r>
            <a:br>
              <a:rPr lang="en-US" b="1" dirty="0">
                <a:latin typeface="Courier New" pitchFamily="49" charset="0"/>
              </a:rPr>
            </a:br>
            <a:r>
              <a:rPr lang="en-US" b="1" dirty="0">
                <a:latin typeface="Courier New" pitchFamily="49" charset="0"/>
              </a:rPr>
              <a:t>       Salary, Salary*.10 as Bonus,</a:t>
            </a:r>
          </a:p>
          <a:p>
            <a:r>
              <a:rPr lang="en-US" b="1" dirty="0">
                <a:latin typeface="Courier New" pitchFamily="49" charset="0"/>
              </a:rPr>
              <a:t>       calculated Bonus/2 as Half</a:t>
            </a:r>
          </a:p>
          <a:p>
            <a:r>
              <a:rPr lang="en-US" b="1" dirty="0">
                <a:latin typeface="Courier New" pitchFamily="49" charset="0"/>
              </a:rPr>
              <a:t>   from orion.employee_information</a:t>
            </a:r>
          </a:p>
          <a:p>
            <a:r>
              <a:rPr lang="en-US" b="1" dirty="0">
                <a:latin typeface="Courier New" pitchFamily="49" charset="0"/>
              </a:rPr>
              <a:t>   where calculated Bonus&lt;3000;</a:t>
            </a:r>
          </a:p>
          <a:p>
            <a:r>
              <a:rPr lang="en-US" b="1" dirty="0">
                <a:solidFill>
                  <a:srgbClr val="000000"/>
                </a:solidFill>
                <a:latin typeface="Courier New" pitchFamily="49" charset="0"/>
              </a:rPr>
              <a:t>quit;</a:t>
            </a:r>
          </a:p>
        </p:txBody>
      </p:sp>
      <p:sp>
        <p:nvSpPr>
          <p:cNvPr id="101382" name="Text Box 7"/>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s102d15</a:t>
            </a:r>
          </a:p>
        </p:txBody>
      </p:sp>
      <p:sp>
        <p:nvSpPr>
          <p:cNvPr id="101383" name="Rectangle 14"/>
          <p:cNvSpPr>
            <a:spLocks noChangeArrowheads="1"/>
          </p:cNvSpPr>
          <p:nvPr>
            <p:custDataLst>
              <p:tags r:id="rId1"/>
            </p:custDataLst>
          </p:nvPr>
        </p:nvSpPr>
        <p:spPr bwMode="auto">
          <a:xfrm>
            <a:off x="2081934" y="3088812"/>
            <a:ext cx="4814888"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a:t>Viewing the Output</a:t>
            </a:r>
          </a:p>
        </p:txBody>
      </p:sp>
      <p:sp>
        <p:nvSpPr>
          <p:cNvPr id="102403" name="Rectangle 3"/>
          <p:cNvSpPr>
            <a:spLocks noGrp="1" noChangeArrowheads="1"/>
          </p:cNvSpPr>
          <p:nvPr>
            <p:ph idx="1"/>
          </p:nvPr>
        </p:nvSpPr>
        <p:spPr/>
        <p:txBody>
          <a:bodyPr/>
          <a:lstStyle/>
          <a:p>
            <a:pPr marL="0" indent="0"/>
            <a:r>
              <a:rPr lang="en-US" dirty="0"/>
              <a:t>Partial PROC SQL Output</a:t>
            </a:r>
          </a:p>
        </p:txBody>
      </p:sp>
      <p:sp>
        <p:nvSpPr>
          <p:cNvPr id="102405"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02406" name="Rectangle 9"/>
          <p:cNvSpPr>
            <a:spLocks noChangeArrowheads="1"/>
          </p:cNvSpPr>
          <p:nvPr/>
        </p:nvSpPr>
        <p:spPr bwMode="auto">
          <a:xfrm>
            <a:off x="685799" y="1490655"/>
            <a:ext cx="7969313" cy="4103688"/>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pPr algn="ctr"/>
            <a:r>
              <a:rPr lang="en-US" sz="2000" b="1" dirty="0">
                <a:solidFill>
                  <a:srgbClr val="000000"/>
                </a:solidFill>
                <a:latin typeface="SAS Monospace" pitchFamily="49" charset="0"/>
              </a:rPr>
              <a:t> The SAS System</a:t>
            </a:r>
          </a:p>
          <a:p>
            <a:endParaRPr lang="en-US" sz="2000" b="1" dirty="0">
              <a:solidFill>
                <a:srgbClr val="000000"/>
              </a:solidFill>
              <a:latin typeface="SAS Monospace" pitchFamily="49" charset="0"/>
            </a:endParaRPr>
          </a:p>
          <a:p>
            <a:r>
              <a:rPr lang="en-US" sz="2000" b="1" dirty="0">
                <a:solidFill>
                  <a:srgbClr val="000000"/>
                </a:solidFill>
                <a:latin typeface="SAS Monospace" pitchFamily="49" charset="0"/>
              </a:rPr>
              <a:t>                     Employee</a:t>
            </a:r>
          </a:p>
          <a:p>
            <a:r>
              <a:rPr lang="en-US" sz="2000" b="1" dirty="0">
                <a:solidFill>
                  <a:srgbClr val="000000"/>
                </a:solidFill>
                <a:latin typeface="SAS Monospace" pitchFamily="49" charset="0"/>
              </a:rPr>
              <a:t>             Employee  Annual</a:t>
            </a:r>
          </a:p>
          <a:p>
            <a:r>
              <a:rPr lang="en-US" sz="2000" b="1" dirty="0">
                <a:solidFill>
                  <a:srgbClr val="000000"/>
                </a:solidFill>
                <a:latin typeface="SAS Monospace" pitchFamily="49" charset="0"/>
              </a:rPr>
              <a:t>Employee ID  Gender    Salary       Bonus      Half</a:t>
            </a:r>
            <a:br>
              <a:rPr lang="en-US" sz="2000" b="1" dirty="0">
                <a:solidFill>
                  <a:srgbClr val="000000"/>
                </a:solidFill>
                <a:latin typeface="SAS Monospace" pitchFamily="49" charset="0"/>
              </a:rPr>
            </a:br>
            <a:r>
              <a:rPr lang="en-US" sz="2000" b="1" dirty="0">
                <a:solidFill>
                  <a:srgbClr val="000000"/>
                </a:solidFill>
                <a:latin typeface="SAS Monospace" pitchFamily="49" charset="0"/>
              </a:rPr>
              <a:t>ƒƒƒƒƒƒƒƒƒƒƒƒƒƒƒƒƒƒƒƒƒƒƒƒƒƒƒƒƒƒƒƒƒƒƒƒƒƒƒƒƒƒƒƒƒƒƒƒƒƒ</a:t>
            </a:r>
          </a:p>
          <a:p>
            <a:r>
              <a:rPr lang="en-US" sz="2000" b="1">
                <a:solidFill>
                  <a:srgbClr val="000000"/>
                </a:solidFill>
                <a:latin typeface="SAS Monospace" pitchFamily="49" charset="0"/>
              </a:rPr>
              <a:t>     120105  </a:t>
            </a:r>
            <a:r>
              <a:rPr lang="en-US" sz="2000" b="1" dirty="0">
                <a:solidFill>
                  <a:srgbClr val="000000"/>
                </a:solidFill>
                <a:latin typeface="SAS Monospace" pitchFamily="49" charset="0"/>
              </a:rPr>
              <a:t>F          $27,110      2711    1355.5</a:t>
            </a:r>
            <a:br>
              <a:rPr lang="en-US" sz="2000" b="1" dirty="0">
                <a:solidFill>
                  <a:srgbClr val="000000"/>
                </a:solidFill>
                <a:latin typeface="SAS Monospace" pitchFamily="49" charset="0"/>
              </a:rPr>
            </a:br>
            <a:r>
              <a:rPr lang="en-US" sz="2000" b="1" dirty="0">
                <a:solidFill>
                  <a:srgbClr val="000000"/>
                </a:solidFill>
                <a:latin typeface="SAS Monospace" pitchFamily="49" charset="0"/>
              </a:rPr>
              <a:t>     120106  M          $26,960      2696      1348</a:t>
            </a:r>
            <a:br>
              <a:rPr lang="en-US" sz="2000" b="1" dirty="0">
                <a:solidFill>
                  <a:srgbClr val="000000"/>
                </a:solidFill>
                <a:latin typeface="SAS Monospace" pitchFamily="49" charset="0"/>
              </a:rPr>
            </a:br>
            <a:r>
              <a:rPr lang="en-US" sz="2000" b="1" dirty="0">
                <a:solidFill>
                  <a:srgbClr val="000000"/>
                </a:solidFill>
                <a:latin typeface="SAS Monospace" pitchFamily="49" charset="0"/>
              </a:rPr>
              <a:t>     120108  F          $27,660      2766      1383</a:t>
            </a:r>
            <a:br>
              <a:rPr lang="en-US" sz="2000" b="1" dirty="0">
                <a:solidFill>
                  <a:srgbClr val="000000"/>
                </a:solidFill>
                <a:latin typeface="SAS Monospace" pitchFamily="49" charset="0"/>
              </a:rPr>
            </a:br>
            <a:r>
              <a:rPr lang="en-US" sz="2000" b="1" dirty="0">
                <a:solidFill>
                  <a:srgbClr val="000000"/>
                </a:solidFill>
                <a:latin typeface="SAS Monospace" pitchFamily="49" charset="0"/>
              </a:rPr>
              <a:t>     120109  F          $26,495    2649.5   1324.75</a:t>
            </a:r>
            <a:br>
              <a:rPr lang="en-US" sz="2000" b="1" dirty="0">
                <a:solidFill>
                  <a:srgbClr val="000000"/>
                </a:solidFill>
                <a:latin typeface="SAS Monospace" pitchFamily="49" charset="0"/>
              </a:rPr>
            </a:br>
            <a:r>
              <a:rPr lang="en-US" sz="2000" b="1" dirty="0">
                <a:solidFill>
                  <a:srgbClr val="000000"/>
                </a:solidFill>
                <a:latin typeface="SAS Monospace" pitchFamily="49" charset="0"/>
              </a:rPr>
              <a:t>     120110  M          $28,615    2861.5   1430.75</a:t>
            </a:r>
            <a:br>
              <a:rPr lang="en-US" sz="2000" b="1" dirty="0">
                <a:solidFill>
                  <a:srgbClr val="000000"/>
                </a:solidFill>
                <a:latin typeface="SAS Monospace" pitchFamily="49" charset="0"/>
              </a:rPr>
            </a:br>
            <a:r>
              <a:rPr lang="en-US" sz="2000" b="1" dirty="0">
                <a:solidFill>
                  <a:srgbClr val="000000"/>
                </a:solidFill>
                <a:latin typeface="SAS Monospace" pitchFamily="49" charset="0"/>
              </a:rPr>
              <a:t>     120111  M          $26,895    2689.5   1344.75</a:t>
            </a:r>
            <a:br>
              <a:rPr lang="en-US" sz="2000" b="1" dirty="0">
                <a:solidFill>
                  <a:srgbClr val="000000"/>
                </a:solidFill>
                <a:latin typeface="SAS Monospace" pitchFamily="49" charset="0"/>
              </a:rPr>
            </a:br>
            <a:r>
              <a:rPr lang="en-US" sz="2000" b="1" dirty="0">
                <a:solidFill>
                  <a:srgbClr val="000000"/>
                </a:solidFill>
                <a:latin typeface="SAS Monospace" pitchFamily="49" charset="0"/>
              </a:rPr>
              <a:t>     120112  F          $26,550      </a:t>
            </a:r>
            <a:r>
              <a:rPr lang="en-US" sz="2000" b="1">
                <a:solidFill>
                  <a:srgbClr val="000000"/>
                </a:solidFill>
                <a:latin typeface="SAS Monospace" pitchFamily="49" charset="0"/>
              </a:rPr>
              <a:t>2655    1327.5</a:t>
            </a:r>
            <a:endParaRPr lang="en-US" sz="2000" b="1" dirty="0">
              <a:solidFill>
                <a:srgbClr val="000000"/>
              </a:solidFill>
              <a:latin typeface="SAS Monospace"/>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a:defRPr/>
            </a:pPr>
            <a:r>
              <a:rPr lang="en-US" dirty="0"/>
              <a:t>Which clause in the following PROC SQL program </a:t>
            </a:r>
            <a:br>
              <a:rPr lang="en-US" dirty="0"/>
            </a:br>
            <a:r>
              <a:rPr lang="en-US" dirty="0"/>
              <a:t>is written incorrectly? </a:t>
            </a:r>
          </a:p>
          <a:p>
            <a:pPr>
              <a:defRPr/>
            </a:pPr>
            <a:endParaRPr lang="en-US" dirty="0"/>
          </a:p>
          <a:p>
            <a:pPr marL="0" indent="0">
              <a:defRPr/>
            </a:pPr>
            <a:endParaRPr lang="en-US" sz="800" b="1" dirty="0"/>
          </a:p>
          <a:p>
            <a:pPr lvl="1">
              <a:buClr>
                <a:schemeClr val="tx1"/>
              </a:buClr>
              <a:buSzTx/>
              <a:buFont typeface="Wingdings" pitchFamily="2" charset="2"/>
              <a:buAutoNum type="alphaLcPeriod"/>
              <a:defRPr/>
            </a:pPr>
            <a:r>
              <a:rPr lang="en-US" dirty="0"/>
              <a:t>SELECT</a:t>
            </a:r>
          </a:p>
          <a:p>
            <a:pPr lvl="1">
              <a:buClr>
                <a:schemeClr val="tx1"/>
              </a:buClr>
              <a:buSzTx/>
              <a:buFont typeface="Wingdings" pitchFamily="2" charset="2"/>
              <a:buAutoNum type="alphaLcPeriod"/>
              <a:defRPr/>
            </a:pPr>
            <a:r>
              <a:rPr lang="en-US" dirty="0"/>
              <a:t>FROM</a:t>
            </a:r>
          </a:p>
          <a:p>
            <a:pPr lvl="1">
              <a:buClr>
                <a:schemeClr val="tx1"/>
              </a:buClr>
              <a:buSzTx/>
              <a:buFont typeface="Wingdings" pitchFamily="2" charset="2"/>
              <a:buAutoNum type="alphaLcPeriod"/>
              <a:defRPr/>
            </a:pPr>
            <a:r>
              <a:rPr lang="en-US" dirty="0"/>
              <a:t>WHERE</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3" name="TextBox 2"/>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5" name="Rectangle 4"/>
          <p:cNvSpPr/>
          <p:nvPr/>
        </p:nvSpPr>
        <p:spPr>
          <a:xfrm>
            <a:off x="3806890" y="2132932"/>
            <a:ext cx="4572000" cy="1539909"/>
          </a:xfrm>
          <a:prstGeom prst="rect">
            <a:avLst/>
          </a:prstGeom>
          <a:solidFill>
            <a:srgbClr val="FFFFFF"/>
          </a:solidFill>
          <a:ln w="38100" cmpd="sng">
            <a:solidFill>
              <a:schemeClr val="tx2"/>
            </a:solidFill>
          </a:ln>
        </p:spPr>
        <p:txBody>
          <a:bodyPr lIns="88900" tIns="88900" rIns="266700" bIns="88900">
            <a:spAutoFit/>
          </a:bodyPr>
          <a:lstStyle/>
          <a:p>
            <a:pPr>
              <a:lnSpc>
                <a:spcPct val="85000"/>
              </a:lnSpc>
            </a:pPr>
            <a:r>
              <a:rPr lang="en-US" sz="2000" b="1" dirty="0">
                <a:latin typeface="Courier New"/>
              </a:rPr>
              <a:t>proc sql;</a:t>
            </a:r>
          </a:p>
          <a:p>
            <a:pPr>
              <a:lnSpc>
                <a:spcPct val="85000"/>
              </a:lnSpc>
            </a:pPr>
            <a:r>
              <a:rPr lang="en-US" sz="2000" b="1" dirty="0">
                <a:latin typeface="Courier New"/>
              </a:rPr>
              <a:t>select </a:t>
            </a:r>
            <a:r>
              <a:rPr lang="en-US" sz="2000" b="1" dirty="0">
                <a:solidFill>
                  <a:srgbClr val="000000"/>
                </a:solidFill>
                <a:latin typeface="Courier New"/>
              </a:rPr>
              <a:t>Style</a:t>
            </a:r>
            <a:r>
              <a:rPr lang="en-US" sz="2000" b="1" dirty="0">
                <a:latin typeface="Courier New"/>
              </a:rPr>
              <a:t> </a:t>
            </a:r>
            <a:r>
              <a:rPr lang="en-US" sz="2000" b="1" dirty="0">
                <a:solidFill>
                  <a:srgbClr val="000000"/>
                </a:solidFill>
                <a:latin typeface="Courier New"/>
              </a:rPr>
              <a:t>Area</a:t>
            </a:r>
            <a:r>
              <a:rPr lang="en-US" sz="2000" b="1" dirty="0">
                <a:latin typeface="Courier New"/>
              </a:rPr>
              <a:t> </a:t>
            </a:r>
            <a:r>
              <a:rPr lang="en-US" sz="2000" b="1" dirty="0">
                <a:solidFill>
                  <a:srgbClr val="000000"/>
                </a:solidFill>
                <a:latin typeface="Courier New"/>
              </a:rPr>
              <a:t>Rooms</a:t>
            </a:r>
          </a:p>
          <a:p>
            <a:pPr>
              <a:lnSpc>
                <a:spcPct val="85000"/>
              </a:lnSpc>
            </a:pPr>
            <a:r>
              <a:rPr lang="en-US" sz="2000" b="1" dirty="0">
                <a:latin typeface="Courier New"/>
              </a:rPr>
              <a:t>   from Realty.Houses</a:t>
            </a:r>
          </a:p>
          <a:p>
            <a:pPr>
              <a:lnSpc>
                <a:spcPct val="85000"/>
              </a:lnSpc>
            </a:pPr>
            <a:r>
              <a:rPr lang="en-US" sz="2000" b="1" dirty="0">
                <a:latin typeface="Courier New"/>
              </a:rPr>
              <a:t>   where Area &gt; 1000;</a:t>
            </a:r>
          </a:p>
          <a:p>
            <a:pPr>
              <a:lnSpc>
                <a:spcPct val="85000"/>
              </a:lnSpc>
            </a:pPr>
            <a:r>
              <a:rPr lang="en-US" sz="2000" b="1" dirty="0">
                <a:latin typeface="Courier New"/>
              </a:rPr>
              <a:t>quit;</a:t>
            </a:r>
          </a:p>
        </p:txBody>
      </p:sp>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2"/>
              <a:defRPr/>
            </a:pPr>
            <a:r>
              <a:rPr lang="en-US" dirty="0"/>
              <a:t>In </a:t>
            </a:r>
            <a:r>
              <a:rPr lang="en-US" b="1" dirty="0"/>
              <a:t>orion.sales</a:t>
            </a:r>
            <a:r>
              <a:rPr lang="en-US" dirty="0"/>
              <a:t>, the columns appear in this order: </a:t>
            </a:r>
            <a:r>
              <a:rPr lang="en-US" b="1" dirty="0"/>
              <a:t>Employee_ID</a:t>
            </a:r>
            <a:r>
              <a:rPr lang="en-US" dirty="0"/>
              <a:t>, </a:t>
            </a:r>
            <a:r>
              <a:rPr lang="en-US" b="1" dirty="0"/>
              <a:t>First_Name</a:t>
            </a:r>
            <a:r>
              <a:rPr lang="en-US" dirty="0"/>
              <a:t>, </a:t>
            </a:r>
            <a:r>
              <a:rPr lang="en-US" b="1" dirty="0"/>
              <a:t>Last_Name</a:t>
            </a:r>
            <a:r>
              <a:rPr lang="en-US" dirty="0"/>
              <a:t>,</a:t>
            </a:r>
            <a:r>
              <a:rPr lang="en-US" b="1" dirty="0"/>
              <a:t> Gender</a:t>
            </a:r>
            <a:r>
              <a:rPr lang="en-US" dirty="0"/>
              <a:t>, </a:t>
            </a:r>
            <a:r>
              <a:rPr lang="en-US" b="1" dirty="0"/>
              <a:t>Salary</a:t>
            </a:r>
            <a:r>
              <a:rPr lang="en-US" dirty="0"/>
              <a:t>, </a:t>
            </a:r>
            <a:r>
              <a:rPr lang="en-US" b="1" dirty="0"/>
              <a:t>Job_Title</a:t>
            </a:r>
            <a:r>
              <a:rPr lang="en-US" dirty="0"/>
              <a:t>, </a:t>
            </a:r>
            <a:r>
              <a:rPr lang="en-US" b="1" dirty="0"/>
              <a:t>Country</a:t>
            </a:r>
            <a:r>
              <a:rPr lang="en-US" dirty="0"/>
              <a:t>, </a:t>
            </a:r>
            <a:r>
              <a:rPr lang="en-US" b="1" dirty="0"/>
              <a:t>Birth_Date</a:t>
            </a:r>
            <a:r>
              <a:rPr lang="en-US" dirty="0"/>
              <a:t>, </a:t>
            </a:r>
            <a:r>
              <a:rPr lang="en-US" b="1" dirty="0"/>
              <a:t>Hire_Date</a:t>
            </a:r>
            <a:r>
              <a:rPr lang="en-US" dirty="0"/>
              <a:t>. When you run the following query, in what order </a:t>
            </a:r>
            <a:br>
              <a:rPr lang="en-US" dirty="0"/>
            </a:br>
            <a:r>
              <a:rPr lang="en-US" dirty="0"/>
              <a:t>do columns appear in the report?</a:t>
            </a:r>
          </a:p>
          <a:p>
            <a:pPr>
              <a:defRPr/>
            </a:pPr>
            <a:endParaRPr lang="en-US" dirty="0"/>
          </a:p>
          <a:p>
            <a:pPr>
              <a:defRPr/>
            </a:pPr>
            <a:endParaRPr lang="en-US" dirty="0"/>
          </a:p>
          <a:p>
            <a:pPr>
              <a:defRPr/>
            </a:pPr>
            <a:endParaRPr lang="en-US" dirty="0"/>
          </a:p>
          <a:p>
            <a:pPr marL="0" indent="0">
              <a:defRPr/>
            </a:pPr>
            <a:endParaRPr lang="en-US" sz="800" b="1" dirty="0"/>
          </a:p>
          <a:p>
            <a:pPr lvl="1">
              <a:buClr>
                <a:schemeClr val="tx1"/>
              </a:buClr>
              <a:buSzTx/>
              <a:buFont typeface="Wingdings" pitchFamily="2" charset="2"/>
              <a:buAutoNum type="alphaLcPeriod"/>
              <a:defRPr/>
            </a:pPr>
            <a:r>
              <a:rPr lang="en-US" dirty="0"/>
              <a:t>First_Name, Last_Name</a:t>
            </a:r>
          </a:p>
          <a:p>
            <a:pPr lvl="1">
              <a:buClr>
                <a:schemeClr val="tx1"/>
              </a:buClr>
              <a:buSzTx/>
              <a:buFont typeface="Wingdings" pitchFamily="2" charset="2"/>
              <a:buAutoNum type="alphaLcPeriod"/>
              <a:defRPr/>
            </a:pPr>
            <a:r>
              <a:rPr lang="en-US" dirty="0"/>
              <a:t>Last_Name, First_Name</a:t>
            </a:r>
          </a:p>
          <a:p>
            <a:pPr lvl="1">
              <a:buClr>
                <a:schemeClr val="tx1"/>
              </a:buClr>
              <a:buSzTx/>
              <a:buFont typeface="Wingdings" pitchFamily="2" charset="2"/>
              <a:buAutoNum type="alphaLcPeriod"/>
              <a:defRPr/>
            </a:pPr>
            <a:r>
              <a:rPr lang="en-US" dirty="0"/>
              <a:t>Last_Name,  First_Name, Job_Title</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3" name="TextBox 2"/>
          <p:cNvSpPr txBox="1"/>
          <p:nvPr/>
        </p:nvSpPr>
        <p:spPr>
          <a:xfrm>
            <a:off x="1198622" y="2467986"/>
            <a:ext cx="5459828" cy="1367169"/>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sz="1800" b="1" dirty="0">
                <a:latin typeface="Courier New"/>
              </a:rPr>
              <a:t>proc sql;</a:t>
            </a:r>
          </a:p>
          <a:p>
            <a:pPr>
              <a:lnSpc>
                <a:spcPct val="85000"/>
              </a:lnSpc>
            </a:pPr>
            <a:r>
              <a:rPr lang="en-US" sz="1800" b="1" dirty="0">
                <a:latin typeface="Courier New"/>
              </a:rPr>
              <a:t>   select Last_Name, First_Name</a:t>
            </a:r>
          </a:p>
          <a:p>
            <a:pPr>
              <a:lnSpc>
                <a:spcPct val="85000"/>
              </a:lnSpc>
            </a:pPr>
            <a:r>
              <a:rPr lang="en-US" sz="1800" b="1" dirty="0">
                <a:latin typeface="Courier New"/>
              </a:rPr>
              <a:t>      from orion.sales</a:t>
            </a:r>
          </a:p>
          <a:p>
            <a:pPr>
              <a:lnSpc>
                <a:spcPct val="85000"/>
              </a:lnSpc>
            </a:pPr>
            <a:r>
              <a:rPr lang="en-US" sz="1800" b="1" dirty="0">
                <a:latin typeface="Courier New"/>
              </a:rPr>
              <a:t>      where Job_Title='Sales Rep. I';</a:t>
            </a:r>
          </a:p>
          <a:p>
            <a:pPr>
              <a:lnSpc>
                <a:spcPct val="85000"/>
              </a:lnSpc>
            </a:pPr>
            <a:r>
              <a:rPr lang="en-US" sz="1800" b="1" dirty="0">
                <a:latin typeface="Courier New"/>
              </a:rPr>
              <a:t>quit;</a:t>
            </a: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3"/>
              <a:defRPr/>
            </a:pPr>
            <a:r>
              <a:rPr lang="en-US" dirty="0"/>
              <a:t>Which SELECT statement creates a report that displays only the unique combinations of values </a:t>
            </a:r>
            <a:br>
              <a:rPr lang="en-US" dirty="0"/>
            </a:br>
            <a:r>
              <a:rPr lang="en-US" dirty="0"/>
              <a:t>of </a:t>
            </a:r>
            <a:r>
              <a:rPr lang="en-US" b="1" dirty="0">
                <a:latin typeface="Arial"/>
              </a:rPr>
              <a:t>Customer_Type_ID</a:t>
            </a:r>
            <a:r>
              <a:rPr lang="en-US" dirty="0"/>
              <a:t> and </a:t>
            </a:r>
            <a:r>
              <a:rPr lang="en-US" b="1" dirty="0">
                <a:latin typeface="Arial"/>
              </a:rPr>
              <a:t>Country</a:t>
            </a:r>
            <a:r>
              <a:rPr lang="en-US" dirty="0"/>
              <a:t>? </a:t>
            </a:r>
          </a:p>
          <a:p>
            <a:pPr marL="0" indent="0">
              <a:defRPr/>
            </a:pPr>
            <a:endParaRPr lang="en-US" sz="800" b="1" dirty="0"/>
          </a:p>
          <a:p>
            <a:pPr lvl="1">
              <a:buClr>
                <a:schemeClr val="tx1"/>
              </a:buClr>
              <a:buSzTx/>
              <a:buFont typeface="Wingdings" pitchFamily="2" charset="2"/>
              <a:buAutoNum type="alphaLcPeriod"/>
              <a:defRPr/>
            </a:pPr>
            <a:r>
              <a:rPr lang="en-US" dirty="0"/>
              <a:t>select distinct Customer_Type_ID Country  </a:t>
            </a:r>
            <a:br>
              <a:rPr lang="en-US" dirty="0"/>
            </a:br>
            <a:r>
              <a:rPr lang="en-US" dirty="0"/>
              <a:t>     from orion.customer;</a:t>
            </a:r>
          </a:p>
          <a:p>
            <a:pPr lvl="1">
              <a:buClr>
                <a:schemeClr val="tx1"/>
              </a:buClr>
              <a:buSzTx/>
              <a:buFont typeface="Wingdings" pitchFamily="2" charset="2"/>
              <a:buAutoNum type="alphaLcPeriod"/>
              <a:defRPr/>
            </a:pPr>
            <a:r>
              <a:rPr lang="en-US" dirty="0"/>
              <a:t>select distinct Customer_Type_ID, Country   </a:t>
            </a:r>
            <a:br>
              <a:rPr lang="en-US" dirty="0"/>
            </a:br>
            <a:r>
              <a:rPr lang="en-US" dirty="0"/>
              <a:t>     from orion.customer;</a:t>
            </a:r>
          </a:p>
          <a:p>
            <a:pPr lvl="1">
              <a:buClr>
                <a:schemeClr val="tx1"/>
              </a:buClr>
              <a:buSzTx/>
              <a:buFont typeface="Wingdings" pitchFamily="2" charset="2"/>
              <a:buAutoNum type="alphaLcPeriod"/>
              <a:defRPr/>
            </a:pPr>
            <a:r>
              <a:rPr lang="en-US" dirty="0"/>
              <a:t>select distinct Customer_Type_ID, distinct Country</a:t>
            </a:r>
            <a:br>
              <a:rPr lang="en-US" dirty="0"/>
            </a:br>
            <a:r>
              <a:rPr lang="en-US" dirty="0"/>
              <a:t>     from orion.customer;</a:t>
            </a:r>
          </a:p>
          <a:p>
            <a:pPr lvl="1">
              <a:buClr>
                <a:schemeClr val="tx1"/>
              </a:buClr>
              <a:buSzTx/>
              <a:buFont typeface="Wingdings" pitchFamily="2" charset="2"/>
              <a:buAutoNum type="alphaLcPeriod"/>
              <a:defRPr/>
            </a:pPr>
            <a:r>
              <a:rPr lang="en-US" dirty="0"/>
              <a:t>select Customer_Type_ID, Country   </a:t>
            </a:r>
            <a:br>
              <a:rPr lang="en-US" dirty="0"/>
            </a:br>
            <a:r>
              <a:rPr lang="en-US" dirty="0"/>
              <a:t>     from orion.customer  </a:t>
            </a:r>
            <a:br>
              <a:rPr lang="en-US" dirty="0"/>
            </a:br>
            <a:r>
              <a:rPr lang="en-US" dirty="0"/>
              <a:t>     where distinct Customer_Type_ID and Country;</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STYLEVERSION" val="2010JUL"/>
  <p:tag name="STANDARDSLIDESUPDATE" val="CDS_2012"/>
  <p:tag name="MMPROD_UIDATA" val="&lt;database version=&quot;9.0&quot;&gt;&lt;object type=&quot;1&quot; unique_id=&quot;10001&quot;&gt;&lt;object type=&quot;8&quot; unique_id=&quot;10002&quot;&gt;&lt;/object&gt;&lt;object type=&quot;2&quot; unique_id=&quot;10003&quot;&gt;&lt;object type=&quot;3&quot; unique_id=&quot;10006&quot;&gt;&lt;property id=&quot;20148&quot; value=&quot;5&quot;/&gt;&lt;property id=&quot;20300&quot; value=&quot;Slide 3 - &amp;quot;Objectives&amp;amp;#x09;&amp;quot;&quot;/&gt;&lt;property id=&quot;20307&quot; value=&quot;258&quot;/&gt;&lt;/object&gt;&lt;object type=&quot;3&quot; unique_id=&quot;10009&quot;&gt;&lt;property id=&quot;20148&quot; value=&quot;5&quot;/&gt;&lt;property id=&quot;20300&quot; value=&quot;Slide 8 - &amp;quot;SELECT Statement&amp;quot;&quot;/&gt;&lt;property id=&quot;20307&quot; value=&quot;261&quot;/&gt;&lt;/object&gt;&lt;object type=&quot;3&quot; unique_id=&quot;10012&quot;&gt;&lt;property id=&quot;20148&quot; value=&quot;5&quot;/&gt;&lt;property id=&quot;20300&quot; value=&quot;Slide 10 - &amp;quot;SELECT Statement: Required Clauses&amp;quot;&quot;/&gt;&lt;property id=&quot;20307&quot; value=&quot;262&quot;/&gt;&lt;/object&gt;&lt;object type=&quot;3&quot; unique_id=&quot;10015&quot;&gt;&lt;property id=&quot;20148&quot; value=&quot;5&quot;/&gt;&lt;property id=&quot;20300&quot; value=&quot;Slide 21 - &amp;quot;Features of the VALIDATE Statement&amp;quot;&quot;/&gt;&lt;property id=&quot;20307&quot; value=&quot;266&quot;/&gt;&lt;/object&gt;&lt;object type=&quot;3&quot; unique_id=&quot;10016&quot;&gt;&lt;property id=&quot;20148&quot; value=&quot;5&quot;/&gt;&lt;property id=&quot;20300&quot; value=&quot;Slide 22 - &amp;quot;Viewing the Log&amp;quot;&quot;/&gt;&lt;property id=&quot;20307&quot; value=&quot;319&quot;/&gt;&lt;/object&gt;&lt;object type=&quot;3&quot; unique_id=&quot;10017&quot;&gt;&lt;property id=&quot;20148&quot; value=&quot;5&quot;/&gt;&lt;property id=&quot;20300&quot; value=&quot;Slide 23 - &amp;quot;NOEXEC Option&amp;quot;&quot;/&gt;&lt;property id=&quot;20307&quot; value=&quot;267&quot;/&gt;&lt;/object&gt;&lt;object type=&quot;3&quot; unique_id=&quot;10018&quot;&gt;&lt;property id=&quot;20148&quot; value=&quot;5&quot;/&gt;&lt;property id=&quot;20300&quot; value=&quot;Slide 25 - &amp;quot;Resetting Options&amp;quot;&quot;/&gt;&lt;property id=&quot;20307&quot; value=&quot;334&quot;/&gt;&lt;/object&gt;&lt;object type=&quot;3&quot; unique_id=&quot;10019&quot;&gt;&lt;property id=&quot;20148&quot; value=&quot;5&quot;/&gt;&lt;property id=&quot;20300&quot; value=&quot;Slide 26 - &amp;quot;Additional PROC SQL Statements&amp;quot;&quot;/&gt;&lt;property id=&quot;20307&quot; value=&quot;268&quot;/&gt;&lt;/object&gt;&lt;object type=&quot;3&quot; unique_id=&quot;10023&quot;&gt;&lt;property id=&quot;20148&quot; value=&quot;5&quot;/&gt;&lt;property id=&quot;20300&quot; value=&quot;Slide 31 - &amp;quot;Querying All Columns in a Table&amp;quot;&quot;/&gt;&lt;property id=&quot;20307&quot; value=&quot;332&quot;/&gt;&lt;/object&gt;&lt;object type=&quot;3&quot; unique_id=&quot;10024&quot;&gt;&lt;property id=&quot;20148&quot; value=&quot;5&quot;/&gt;&lt;property id=&quot;20300&quot; value=&quot;Slide 32 - &amp;quot;FEEDBACK Option&amp;quot;&quot;/&gt;&lt;property id=&quot;20307&quot; value=&quot;344&quot;/&gt;&lt;/object&gt;&lt;object type=&quot;3&quot; unique_id=&quot;10028&quot;&gt;&lt;property id=&quot;20148&quot; value=&quot;5&quot;/&gt;&lt;property id=&quot;20300&quot; value=&quot;Slide 36 - &amp;quot;Viewing the Log&amp;quot;&quot;/&gt;&lt;property id=&quot;20307&quot; value=&quot;348&quot;/&gt;&lt;/object&gt;&lt;object type=&quot;3&quot; unique_id=&quot;10029&quot;&gt;&lt;property id=&quot;20148&quot; value=&quot;5&quot;/&gt;&lt;property id=&quot;20300&quot; value=&quot;Slide 37 - &amp;quot;DESCRIBE Statement&amp;quot;&quot;/&gt;&lt;property id=&quot;20307&quot; value=&quot;333&quot;/&gt;&lt;/object&gt;&lt;object type=&quot;3&quot; unique_id=&quot;10030&quot;&gt;&lt;property id=&quot;20148&quot; value=&quot;5&quot;/&gt;&lt;property id=&quot;20300&quot; value=&quot;Slide 40 - &amp;quot;Querying Specific Columns in a Table&amp;quot;&quot;/&gt;&lt;property id=&quot;20307&quot; value=&quot;272&quot;/&gt;&lt;/object&gt;&lt;object type=&quot;3&quot; unique_id=&quot;10031&quot;&gt;&lt;property id=&quot;20148&quot; value=&quot;5&quot;/&gt;&lt;property id=&quot;20300&quot; value=&quot;Slide 41 - &amp;quot;Viewing the Output&amp;quot;&quot;/&gt;&lt;property id=&quot;20307&quot; value=&quot;273&quot;/&gt;&lt;/object&gt;&lt;object type=&quot;3&quot; unique_id=&quot;10033&quot;&gt;&lt;property id=&quot;20148&quot; value=&quot;5&quot;/&gt;&lt;property id=&quot;20300&quot; value=&quot;Slide 61 - &amp;quot;Selected SAS Numeric Functions&amp;quot;&quot;/&gt;&lt;property id=&quot;20307&quot; value=&quot;351&quot;/&gt;&lt;/object&gt;&lt;object type=&quot;3&quot; unique_id=&quot;10034&quot;&gt;&lt;property id=&quot;20148&quot; value=&quot;5&quot;/&gt;&lt;property id=&quot;20300&quot; value=&quot;Slide 65 - &amp;quot;Viewing the Output&amp;quot;&quot;/&gt;&lt;property id=&quot;20307&quot; value=&quot;279&quot;/&gt;&lt;/object&gt;&lt;object type=&quot;3&quot; unique_id=&quot;10048&quot;&gt;&lt;property id=&quot;20148&quot; value=&quot;5&quot;/&gt;&lt;property id=&quot;20300&quot; value=&quot;Slide 76 - &amp;quot;Business Scenario&amp;quot;&quot;/&gt;&lt;property id=&quot;20307&quot; value=&quot;284&quot;/&gt;&lt;/object&gt;&lt;object type=&quot;3&quot; unique_id=&quot;10050&quot;&gt;&lt;property id=&quot;20148&quot; value=&quot;5&quot;/&gt;&lt;property id=&quot;20300&quot; value=&quot;Slide 78 - &amp;quot;Eliminating Duplicate Rows&amp;quot;&quot;/&gt;&lt;property id=&quot;20307&quot; value=&quot;286&quot;/&gt;&lt;/object&gt;&lt;object type=&quot;3&quot; unique_id=&quot;10051&quot;&gt;&lt;property id=&quot;20148&quot; value=&quot;5&quot;/&gt;&lt;property id=&quot;20300&quot; value=&quot;Slide 79 - &amp;quot;Viewing the Output&amp;quot;&quot;/&gt;&lt;property id=&quot;20307&quot; value=&quot;287&quot;/&gt;&lt;/object&gt;&lt;object type=&quot;3&quot; unique_id=&quot;10055&quot;&gt;&lt;property id=&quot;20148&quot; value=&quot;5&quot;/&gt;&lt;property id=&quot;20300&quot; value=&quot;Slide 83 - &amp;quot;Subsetting with the WHERE Clause&amp;quot;&quot;/&gt;&lt;property id=&quot;20307&quot; value=&quot;289&quot;/&gt;&lt;/object&gt;&lt;object type=&quot;3&quot; unique_id=&quot;10056&quot;&gt;&lt;property id=&quot;20148&quot; value=&quot;5&quot;/&gt;&lt;property id=&quot;20300&quot; value=&quot;Slide 84 - &amp;quot;Viewing the Output&amp;quot;&quot;/&gt;&lt;property id=&quot;20307&quot; value=&quot;290&quot;/&gt;&lt;/object&gt;&lt;object type=&quot;3&quot; unique_id=&quot;10057&quot;&gt;&lt;property id=&quot;20148&quot; value=&quot;5&quot;/&gt;&lt;property id=&quot;20300&quot; value=&quot;Slide 85 - &amp;quot;Subsetting: Comparison Operators&amp;quot;&quot;/&gt;&lt;property id=&quot;20307&quot; value=&quot;291&quot;/&gt;&lt;/object&gt;&lt;object type=&quot;3&quot; unique_id=&quot;10058&quot;&gt;&lt;property id=&quot;20148&quot; value=&quot;5&quot;/&gt;&lt;property id=&quot;20300&quot; value=&quot;Slide 86 - &amp;quot;Subsetting: Logical Operators&amp;quot;&quot;/&gt;&lt;property id=&quot;20307&quot; value=&quot;293&quot;/&gt;&lt;/object&gt;&lt;object type=&quot;3&quot; unique_id=&quot;10059&quot;&gt;&lt;property id=&quot;20148&quot; value=&quot;5&quot;/&gt;&lt;property id=&quot;20300&quot; value=&quot;Slide 87 - &amp;quot;Subsetting: Special Operators&amp;quot;&quot;/&gt;&lt;property id=&quot;20307&quot; value=&quot;331&quot;/&gt;&lt;/object&gt;&lt;object type=&quot;3&quot; unique_id=&quot;10067&quot;&gt;&lt;property id=&quot;20148&quot; value=&quot;5&quot;/&gt;&lt;property id=&quot;20300&quot; value=&quot;Slide 91 - &amp;quot;Subsetting with Calculated Values&amp;quot;&quot;/&gt;&lt;property id=&quot;20307&quot; value=&quot;306&quot;/&gt;&lt;/object&gt;&lt;object type=&quot;3&quot; unique_id=&quot;10069&quot;&gt;&lt;property id=&quot;20148&quot; value=&quot;5&quot;/&gt;&lt;property id=&quot;20300&quot; value=&quot;Slide 93 - &amp;quot;Subsetting with Calculated Values&amp;quot;&quot;/&gt;&lt;property id=&quot;20307&quot; value=&quot;309&quot;/&gt;&lt;/object&gt;&lt;object type=&quot;3&quot; unique_id=&quot;10070&quot;&gt;&lt;property id=&quot;20148&quot; value=&quot;5&quot;/&gt;&lt;property id=&quot;20300&quot; value=&quot;Slide 94 - &amp;quot;Viewing the Output&amp;quot;&quot;/&gt;&lt;property id=&quot;20307&quot; value=&quot;310&quot;/&gt;&lt;/object&gt;&lt;object type=&quot;3&quot; unique_id=&quot;10071&quot;&gt;&lt;property id=&quot;20148&quot; value=&quot;5&quot;/&gt;&lt;property id=&quot;20300&quot; value=&quot;Slide 95 - &amp;quot;Using the Calculated Keyword&amp;quot;&quot;/&gt;&lt;property id=&quot;20307&quot; value=&quot;311&quot;/&gt;&lt;/object&gt;&lt;object type=&quot;3&quot; unique_id=&quot;10072&quot;&gt;&lt;property id=&quot;20148&quot; value=&quot;5&quot;/&gt;&lt;property id=&quot;20300&quot; value=&quot;Slide 96 - &amp;quot;Viewing the Output&amp;quot;&quot;/&gt;&lt;property id=&quot;20307&quot; value=&quot;312&quot;/&gt;&lt;/object&gt;&lt;object type=&quot;3&quot; unique_id=&quot;11610&quot;&gt;&lt;property id=&quot;20148&quot; value=&quot;5&quot;/&gt;&lt;property id=&quot;20300&quot; value=&quot;Slide 92 - &amp;quot;Subsetting with Calculated Values&amp;quot;&quot;/&gt;&lt;property id=&quot;20307&quot; value=&quot;377&quot;/&gt;&lt;/object&gt;&lt;object type=&quot;3&quot; unique_id=&quot;11612&quot;&gt;&lt;property id=&quot;20148&quot; value=&quot;5&quot;/&gt;&lt;property id=&quot;20300&quot; value=&quot;Slide 14 - &amp;quot;Setup for the Poll&amp;quot;&quot;/&gt;&lt;property id=&quot;20307&quot; value=&quot;438&quot;/&gt;&lt;/object&gt;&lt;object type=&quot;3&quot; unique_id=&quot;11615&quot;&gt;&lt;property id=&quot;20148&quot; value=&quot;5&quot;/&gt;&lt;property id=&quot;20300&quot; value=&quot;Slide 16 - &amp;quot;2.01 Multiple Choice Poll – Correct Answer&amp;quot;&quot;/&gt;&lt;property id=&quot;20307&quot; value=&quot;453&quot;/&gt;&lt;/object&gt;&lt;object type=&quot;3&quot; unique_id=&quot;11621&quot;&gt;&lt;property id=&quot;20148&quot; value=&quot;5&quot;/&gt;&lt;property id=&quot;20300&quot; value=&quot;Slide 29 - &amp;quot;Objectives&amp;amp;#x09;&amp;quot;&quot;/&gt;&lt;property id=&quot;20307&quot; value=&quot;412&quot;/&gt;&lt;/object&gt;&lt;object type=&quot;3&quot; unique_id=&quot;11622&quot;&gt;&lt;property id=&quot;20148&quot; value=&quot;5&quot;/&gt;&lt;property id=&quot;20300&quot; value=&quot;Slide 33 - &amp;quot;Setup for the Poll&amp;quot;&quot;/&gt;&lt;property id=&quot;20307&quot; value=&quot;450&quot;/&gt;&lt;/object&gt;&lt;object type=&quot;3&quot; unique_id=&quot;11625&quot;&gt;&lt;property id=&quot;20148&quot; value=&quot;5&quot;/&gt;&lt;property id=&quot;20300&quot; value=&quot;Slide 35 - &amp;quot;2.04 Multiple Choice Poll – Correct Answer&amp;quot;&quot;/&gt;&lt;property id=&quot;20307&quot; value=&quot;455&quot;/&gt;&lt;/object&gt;&lt;object type=&quot;3&quot; unique_id=&quot;11626&quot;&gt;&lt;property id=&quot;20148&quot; value=&quot;5&quot;/&gt;&lt;property id=&quot;20300&quot; value=&quot;Slide 45 - &amp;quot;Calculated Columns&amp;quot;&quot;/&gt;&lt;property id=&quot;20307&quot; value=&quot;383&quot;/&gt;&lt;/object&gt;&lt;object type=&quot;3&quot; unique_id=&quot;11631&quot;&gt;&lt;property id=&quot;20148&quot; value=&quot;5&quot;/&gt;&lt;property id=&quot;20300&quot; value=&quot;Slide 52 - &amp;quot;CASE Expression&amp;quot;&quot;/&gt;&lt;property id=&quot;20307&quot; value=&quot;386&quot;/&gt;&lt;/object&gt;&lt;object type=&quot;3&quot; unique_id=&quot;11637&quot;&gt;&lt;property id=&quot;20148&quot; value=&quot;5&quot;/&gt;&lt;property id=&quot;20300&quot; value=&quot;Slide 49 - &amp;quot;Extracting the Level from Job_Title&amp;quot;&quot;/&gt;&lt;property id=&quot;20307&quot; value=&quot;395&quot;/&gt;&lt;/object&gt;&lt;object type=&quot;3&quot; unique_id=&quot;11638&quot;&gt;&lt;property id=&quot;20148&quot; value=&quot;5&quot;/&gt;&lt;property id=&quot;20300&quot; value=&quot;Slide 50 - &amp;quot;Extracting the Level from Job_Title&amp;quot;&quot;/&gt;&lt;property id=&quot;20307&quot; value=&quot;396&quot;/&gt;&lt;/object&gt;&lt;object type=&quot;3&quot; unique_id=&quot;11639&quot;&gt;&lt;property id=&quot;20148&quot; value=&quot;5&quot;/&gt;&lt;property id=&quot;20300&quot; value=&quot;Slide 51 - &amp;quot;Extracting the Level from Job_Title&amp;quot;&quot;/&gt;&lt;property id=&quot;20307&quot; value=&quot;394&quot;/&gt;&lt;/object&gt;&lt;object type=&quot;3&quot; unique_id=&quot;11640&quot;&gt;&lt;property id=&quot;20148&quot; value=&quot;5&quot;/&gt;&lt;property id=&quot;20300&quot; value=&quot;Slide 56 - &amp;quot;Calculating Columns Conditionally: CASE&amp;quot;&quot;/&gt;&lt;property id=&quot;20307&quot; value=&quot;387&quot;/&gt;&lt;/object&gt;&lt;object type=&quot;3&quot; unique_id=&quot;11641&quot;&gt;&lt;property id=&quot;20148&quot; value=&quot;5&quot;/&gt;&lt;property id=&quot;20300&quot; value=&quot;Slide 53 - &amp;quot;Calculating Columns Conditionally: CASE&amp;quot;&quot;/&gt;&lt;property id=&quot;20307&quot; value=&quot;389&quot;/&gt;&lt;/object&gt;&lt;object type=&quot;3&quot; unique_id=&quot;11642&quot;&gt;&lt;property id=&quot;20148&quot; value=&quot;5&quot;/&gt;&lt;property id=&quot;20300&quot; value=&quot;Slide 57 - &amp;quot;Viewing the Output&amp;quot;&quot;/&gt;&lt;property id=&quot;20307&quot; value=&quot;390&quot;/&gt;&lt;/object&gt;&lt;object type=&quot;3&quot; unique_id=&quot;11643&quot;&gt;&lt;property id=&quot;20148&quot; value=&quot;5&quot;/&gt;&lt;property id=&quot;20300&quot; value=&quot;Slide 62 - &amp;quot;Calculating Columns Using SAS Dates: Step 1 &amp;quot;&quot;/&gt;&lt;property id=&quot;20307&quot; value=&quot;378&quot;/&gt;&lt;/object&gt;&lt;object type=&quot;3&quot; unique_id=&quot;11644&quot;&gt;&lt;property id=&quot;20148&quot; value=&quot;5&quot;/&gt;&lt;property id=&quot;20300&quot; value=&quot;Slide 63 - &amp;quot;Calculating Columns Using SAS Dates: Step 2&amp;quot;&quot;/&gt;&lt;property id=&quot;20307&quot; value=&quot;380&quot;/&gt;&lt;/object&gt;&lt;object type=&quot;3&quot; unique_id=&quot;11645&quot;&gt;&lt;property id=&quot;20148&quot; value=&quot;5&quot;/&gt;&lt;property id=&quot;20300&quot; value=&quot;Slide 64 - &amp;quot;Calculating Columns Using SAS Dates: Step 3&amp;quot;&quot;/&gt;&lt;property id=&quot;20307&quot; value=&quot;382&quot;/&gt;&lt;/object&gt;&lt;object type=&quot;3&quot; unique_id=&quot;11650&quot;&gt;&lt;property id=&quot;20148&quot; value=&quot;5&quot;/&gt;&lt;property id=&quot;20300&quot; value=&quot;Slide 75 - &amp;quot;Objectives&amp;amp;#x09;&amp;quot;&quot;/&gt;&lt;property id=&quot;20307&quot; value=&quot;413&quot;/&gt;&lt;/object&gt;&lt;object type=&quot;3&quot; unique_id=&quot;13157&quot;&gt;&lt;property id=&quot;20148&quot; value=&quot;5&quot;/&gt;&lt;property id=&quot;20300&quot; value=&quot;Slide 15 - &amp;quot;2.01 Multiple Choice Poll&amp;quot;&quot;/&gt;&lt;property id=&quot;20307&quot; value=&quot;489&quot;/&gt;&lt;/object&gt;&lt;object type=&quot;3&quot; unique_id=&quot;13160&quot;&gt;&lt;property id=&quot;20148&quot; value=&quot;5&quot;/&gt;&lt;property id=&quot;20300&quot; value=&quot;Slide 30 - &amp;quot;Business Scenario&amp;quot;&quot;/&gt;&lt;property id=&quot;20307&quot; value=&quot;478&quot;/&gt;&lt;/object&gt;&lt;object type=&quot;3&quot; unique_id=&quot;13161&quot;&gt;&lt;property id=&quot;20148&quot; value=&quot;5&quot;/&gt;&lt;property id=&quot;20300&quot; value=&quot;Slide 34 - &amp;quot;2.04 Multiple Choice Poll&amp;quot;&quot;/&gt;&lt;property id=&quot;20307&quot; value=&quot;492&quot;/&gt;&lt;/object&gt;&lt;object type=&quot;3&quot; unique_id=&quot;13162&quot;&gt;&lt;property id=&quot;20148&quot; value=&quot;5&quot;/&gt;&lt;property id=&quot;20300&quot; value=&quot;Slide 44 - &amp;quot;Business Scenario&amp;quot;&quot;/&gt;&lt;property id=&quot;20307&quot; value=&quot;479&quot;/&gt;&lt;/object&gt;&lt;object type=&quot;3&quot; unique_id=&quot;13167&quot;&gt;&lt;property id=&quot;20148&quot; value=&quot;5&quot;/&gt;&lt;property id=&quot;20300&quot; value=&quot;Slide 48 - &amp;quot;SCAN Function&amp;quot;&quot;/&gt;&lt;property id=&quot;20307&quot; value=&quot;484&quot;/&gt;&lt;/object&gt;&lt;object type=&quot;3&quot; unique_id=&quot;13168&quot;&gt;&lt;property id=&quot;20148&quot; value=&quot;5&quot;/&gt;&lt;property id=&quot;20300&quot; value=&quot;Slide 58 - &amp;quot;Business Scenario&amp;quot;&quot;/&gt;&lt;property id=&quot;20307&quot; value=&quot;486&quot;/&gt;&lt;/object&gt;&lt;object type=&quot;3&quot; unique_id=&quot;13169&quot;&gt;&lt;property id=&quot;20148&quot; value=&quot;5&quot;/&gt;&lt;property id=&quot;20300&quot; value=&quot;Slide 60 - &amp;quot;SAS Date Values&amp;quot;&quot;/&gt;&lt;property id=&quot;20307&quot; value=&quot;485&quot;/&gt;&lt;/object&gt;&lt;object type=&quot;3&quot; unique_id=&quot;13172&quot;&gt;&lt;property id=&quot;20148&quot; value=&quot;5&quot;/&gt;&lt;property id=&quot;20300&quot; value=&quot;Slide 82 - &amp;quot;Business Scenario&amp;quot;&quot;/&gt;&lt;property id=&quot;20307&quot; value=&quot;487&quot;/&gt;&lt;/object&gt;&lt;object type=&quot;3&quot; unique_id=&quot;13175&quot;&gt;&lt;property id=&quot;20148&quot; value=&quot;5&quot;/&gt;&lt;property id=&quot;20300&quot; value=&quot;Slide 90 - &amp;quot;Business Scenario&amp;quot;&quot;/&gt;&lt;property id=&quot;20307&quot; value=&quot;488&quot;/&gt;&lt;/object&gt;&lt;object type=&quot;3&quot; unique_id=&quot;13748&quot;&gt;&lt;property id=&quot;20148&quot; value=&quot;5&quot;/&gt;&lt;property id=&quot;20300&quot; value=&quot;Slide 80 - &amp;quot;2.08 Multiple Choice Poll&amp;quot;&quot;/&gt;&lt;property id=&quot;20307&quot; value=&quot;501&quot;/&gt;&lt;/object&gt;&lt;object type=&quot;3&quot; unique_id=&quot;15212&quot;&gt;&lt;property id=&quot;20148&quot; value=&quot;5&quot;/&gt;&lt;property id=&quot;20300&quot; value=&quot;Slide 69 - &amp;quot;Creating and Populating a Table&amp;quot;&quot;/&gt;&lt;property id=&quot;20307&quot; value=&quot;509&quot;/&gt;&lt;/object&gt;&lt;object type=&quot;3&quot; unique_id=&quot;15213&quot;&gt;&lt;property id=&quot;20148&quot; value=&quot;5&quot;/&gt;&lt;property id=&quot;20300&quot; value=&quot;Slide 70 - &amp;quot;Viewing the Log&amp;quot;&quot;/&gt;&lt;property id=&quot;20307&quot; value=&quot;510&quot;/&gt;&lt;/object&gt;&lt;object type=&quot;3&quot; unique_id=&quot;15214&quot;&gt;&lt;property id=&quot;20148&quot; value=&quot;5&quot;/&gt;&lt;property id=&quot;20300&quot; value=&quot;Slide 71 - &amp;quot;Viewing the Output&amp;quot;&quot;/&gt;&lt;property id=&quot;20307&quot; value=&quot;517&quot;/&gt;&lt;/object&gt;&lt;object type=&quot;3&quot; unique_id=&quot;15220&quot;&gt;&lt;property id=&quot;20148&quot; value=&quot;5&quot;/&gt;&lt;property id=&quot;20300&quot; value=&quot;Slide 6 - &amp;quot;SQL Procedure&amp;quot;&quot;/&gt;&lt;property id=&quot;20307&quot; value=&quot;530&quot;/&gt;&lt;/object&gt;&lt;object type=&quot;3&quot; unique_id=&quot;15221&quot;&gt;&lt;property id=&quot;20148&quot; value=&quot;5&quot;/&gt;&lt;property id=&quot;20300&quot; value=&quot;Slide 7 - &amp;quot;SELECT Statement&amp;quot;&quot;/&gt;&lt;property id=&quot;20307&quot; value=&quot;526&quot;/&gt;&lt;/object&gt;&lt;object type=&quot;3&quot; unique_id=&quot;15222&quot;&gt;&lt;property id=&quot;20148&quot; value=&quot;5&quot;/&gt;&lt;property id=&quot;20300&quot; value=&quot;Slide 9 - &amp;quot;Viewing the Output&amp;quot;&quot;/&gt;&lt;property id=&quot;20307&quot; value=&quot;535&quot;/&gt;&lt;/object&gt;&lt;object type=&quot;3&quot; unique_id=&quot;15230&quot;&gt;&lt;property id=&quot;20148&quot; value=&quot;5&quot;/&gt;&lt;property id=&quot;20300&quot; value=&quot;Slide 81 - &amp;quot;2.08 Multiple Choice Poll – Correct Answer&amp;quot;&quot;/&gt;&lt;property id=&quot;20307&quot; value=&quot;534&quot;/&gt;&lt;/object&gt;&lt;object type=&quot;3&quot; unique_id=&quot;15233&quot;&gt;&lt;property id=&quot;20148&quot; value=&quot;5&quot;/&gt;&lt;property id=&quot;20300&quot; value=&quot;Slide 1 - &amp;quot;Chapter 2: Basic Queries&amp;quot;&quot;/&gt;&lt;property id=&quot;20307&quot; value=&quot;593&quot;/&gt;&lt;/object&gt;&lt;object type=&quot;3&quot; unique_id=&quot;15234&quot;&gt;&lt;property id=&quot;20148&quot; value=&quot;5&quot;/&gt;&lt;property id=&quot;20300&quot; value=&quot;Slide 2 - &amp;quot;Chapter 2: Basic Queries&amp;quot;&quot;/&gt;&lt;property id=&quot;20307&quot; value=&quot;596&quot;/&gt;&lt;/object&gt;&lt;object type=&quot;3&quot; unique_id=&quot;15235&quot;&gt;&lt;property id=&quot;20148&quot; value=&quot;5&quot;/&gt;&lt;property id=&quot;20300&quot; value=&quot;Slide 4 - &amp;quot;Business Scenario&amp;quot;&quot;/&gt;&lt;property id=&quot;20307&quot; value=&quot;546&quot;/&gt;&lt;/object&gt;&lt;object type=&quot;3&quot; unique_id=&quot;15236&quot;&gt;&lt;property id=&quot;20148&quot; value=&quot;5&quot;/&gt;&lt;property id=&quot;20300&quot; value=&quot;Slide 5 - &amp;quot;The SQL Procedure&amp;quot;&quot;/&gt;&lt;property id=&quot;20307&quot; value=&quot;548&quot;/&gt;&lt;/object&gt;&lt;object type=&quot;3&quot; unique_id=&quot;15237&quot;&gt;&lt;property id=&quot;20148&quot; value=&quot;5&quot;/&gt;&lt;property id=&quot;20300&quot; value=&quot;Slide 11 - &amp;quot;SELECT Statement: Optional Clauses&amp;quot;&quot;/&gt;&lt;property id=&quot;20307&quot; value=&quot;559&quot;/&gt;&lt;/object&gt;&lt;object type=&quot;3&quot; unique_id=&quot;15238&quot;&gt;&lt;property id=&quot;20148&quot; value=&quot;5&quot;/&gt;&lt;property id=&quot;20300&quot; value=&quot;Slide 12 - &amp;quot;SELECT Statement Syntax&amp;quot;&quot;/&gt;&lt;property id=&quot;20307&quot; value=&quot;560&quot;/&gt;&lt;/object&gt;&lt;object type=&quot;3&quot; unique_id=&quot;15239&quot;&gt;&lt;property id=&quot;20148&quot; value=&quot;5&quot;/&gt;&lt;property id=&quot;20300&quot; value=&quot;Slide 13 - &amp;quot;Business Scenario&amp;quot;&quot;/&gt;&lt;property id=&quot;20307&quot; value=&quot;547&quot;/&gt;&lt;/object&gt;&lt;object type=&quot;3&quot; unique_id=&quot;15240&quot;&gt;&lt;property id=&quot;20148&quot; value=&quot;5&quot;/&gt;&lt;property id=&quot;20300&quot; value=&quot;Slide 19 - &amp;quot;2.03 Quiz&amp;quot;&quot;/&gt;&lt;property id=&quot;20307&quot; value=&quot;549&quot;/&gt;&lt;/object&gt;&lt;object type=&quot;3&quot; unique_id=&quot;15241&quot;&gt;&lt;property id=&quot;20148&quot; value=&quot;5&quot;/&gt;&lt;property id=&quot;20300&quot; value=&quot;Slide 20 - &amp;quot;2.03 Quiz – Correct Answer&amp;quot;&quot;/&gt;&lt;property id=&quot;20307&quot; value=&quot;550&quot;/&gt;&lt;/object&gt;&lt;object type=&quot;3&quot; unique_id=&quot;15242&quot;&gt;&lt;property id=&quot;20148&quot; value=&quot;5&quot;/&gt;&lt;property id=&quot;20300&quot; value=&quot;Slide 24 - &amp;quot;Viewing the Log&amp;quot;&quot;/&gt;&lt;property id=&quot;20307&quot; value=&quot;562&quot;/&gt;&lt;/object&gt;&lt;object type=&quot;3&quot; unique_id=&quot;15243&quot;&gt;&lt;property id=&quot;20148&quot; value=&quot;5&quot;/&gt;&lt;property id=&quot;20300&quot; value=&quot;Slide 27&quot;/&gt;&lt;property id=&quot;20307&quot; value=&quot;597&quot;/&gt;&lt;/object&gt;&lt;object type=&quot;3&quot; unique_id=&quot;15244&quot;&gt;&lt;property id=&quot;20148&quot; value=&quot;5&quot;/&gt;&lt;property id=&quot;20300&quot; value=&quot;Slide 28 - &amp;quot;Chapter 2: Basic Queries&amp;quot;&quot;/&gt;&lt;property id=&quot;20307&quot; value=&quot;595&quot;/&gt;&lt;/object&gt;&lt;object type=&quot;3&quot; unique_id=&quot;15245&quot;&gt;&lt;property id=&quot;20148&quot; value=&quot;5&quot;/&gt;&lt;property id=&quot;20300&quot; value=&quot;Slide 38&quot;/&gt;&lt;property id=&quot;20307&quot; value=&quot;598&quot;/&gt;&lt;/object&gt;&lt;object type=&quot;3&quot; unique_id=&quot;15246&quot;&gt;&lt;property id=&quot;20148&quot; value=&quot;5&quot;/&gt;&lt;property id=&quot;20300&quot; value=&quot;Slide 39 - &amp;quot;Business Scenario&amp;quot;&quot;/&gt;&lt;property id=&quot;20307&quot; value=&quot;551&quot;/&gt;&lt;/object&gt;&lt;object type=&quot;3&quot; unique_id=&quot;15249&quot;&gt;&lt;property id=&quot;20148&quot; value=&quot;5&quot;/&gt;&lt;property id=&quot;20300&quot; value=&quot;Slide 46 - &amp;quot;Business Scenario&amp;quot;&quot;/&gt;&lt;property id=&quot;20307&quot; value=&quot;540&quot;/&gt;&lt;/object&gt;&lt;object type=&quot;3&quot; unique_id=&quot;15250&quot;&gt;&lt;property id=&quot;20148&quot; value=&quot;5&quot;/&gt;&lt;property id=&quot;20300&quot; value=&quot;Slide 54 - &amp;quot;Calculating Columns Conditionally: CASE&amp;quot;&quot;/&gt;&lt;property id=&quot;20307&quot; value=&quot;543&quot;/&gt;&lt;/object&gt;&lt;object type=&quot;3&quot; unique_id=&quot;15251&quot;&gt;&lt;property id=&quot;20148&quot; value=&quot;5&quot;/&gt;&lt;property id=&quot;20300&quot; value=&quot;Slide 55 - &amp;quot;Calculating Columns Conditionally: CASE&amp;quot;&quot;/&gt;&lt;property id=&quot;20307&quot; value=&quot;544&quot;/&gt;&lt;/object&gt;&lt;object type=&quot;3&quot; unique_id=&quot;15252&quot;&gt;&lt;property id=&quot;20148&quot; value=&quot;5&quot;/&gt;&lt;property id=&quot;20300&quot; value=&quot;Slide 59 - &amp;quot;Business Data&amp;quot;&quot;/&gt;&lt;property id=&quot;20307&quot; value=&quot;553&quot;/&gt;&lt;/object&gt;&lt;object type=&quot;3&quot; unique_id=&quot;15253&quot;&gt;&lt;property id=&quot;20148&quot; value=&quot;5&quot;/&gt;&lt;property id=&quot;20300&quot; value=&quot;Slide 68 - &amp;quot;Business Scenario&amp;quot;&quot;/&gt;&lt;property id=&quot;20307&quot; value=&quot;541&quot;/&gt;&lt;/object&gt;&lt;object type=&quot;3&quot; unique_id=&quot;15255&quot;&gt;&lt;property id=&quot;20148&quot; value=&quot;5&quot;/&gt;&lt;property id=&quot;20300&quot; value=&quot;Slide 72&quot;/&gt;&lt;property id=&quot;20307&quot; value=&quot;599&quot;/&gt;&lt;/object&gt;&lt;object type=&quot;3&quot; unique_id=&quot;15256&quot;&gt;&lt;property id=&quot;20148&quot; value=&quot;5&quot;/&gt;&lt;property id=&quot;20300&quot; value=&quot;Slide 73 - &amp;quot;Exercise&amp;quot;&quot;/&gt;&lt;property id=&quot;20307&quot; value=&quot;600&quot;/&gt;&lt;/object&gt;&lt;object type=&quot;3&quot; unique_id=&quot;15257&quot;&gt;&lt;property id=&quot;20148&quot; value=&quot;5&quot;/&gt;&lt;property id=&quot;20300&quot; value=&quot;Slide 74 - &amp;quot;Chapter 2: Basic Queries&amp;quot;&quot;/&gt;&lt;property id=&quot;20307&quot; value=&quot;594&quot;/&gt;&lt;/object&gt;&lt;object type=&quot;3&quot; unique_id=&quot;15258&quot;&gt;&lt;property id=&quot;20148&quot; value=&quot;5&quot;/&gt;&lt;property id=&quot;20300&quot; value=&quot;Slide 77 - &amp;quot;Displaying All Rows&amp;quot;&quot;/&gt;&lt;property id=&quot;20307&quot; value=&quot;542&quot;/&gt;&lt;/object&gt;&lt;object type=&quot;3&quot; unique_id=&quot;15259&quot;&gt;&lt;property id=&quot;20148&quot; value=&quot;5&quot;/&gt;&lt;property id=&quot;20300&quot; value=&quot;Slide 97&quot;/&gt;&lt;property id=&quot;20307&quot; value=&quot;601&quot;/&gt;&lt;/object&gt;&lt;object type=&quot;3&quot; unique_id=&quot;15260&quot;&gt;&lt;property id=&quot;20148&quot; value=&quot;5&quot;/&gt;&lt;property id=&quot;20300&quot; value=&quot;Slide 98 - &amp;quot;Exercise&amp;quot;&quot;/&gt;&lt;property id=&quot;20307&quot; value=&quot;602&quot;/&gt;&lt;/object&gt;&lt;object type=&quot;3&quot; unique_id=&quot;15261&quot;&gt;&lt;property id=&quot;20148&quot; value=&quot;5&quot;/&gt;&lt;property id=&quot;20300&quot; value=&quot;Slide 99&quot;/&gt;&lt;property id=&quot;20307&quot; value=&quot;603&quot;/&gt;&lt;/object&gt;&lt;object type=&quot;3&quot; unique_id=&quot;15262&quot;&gt;&lt;property id=&quot;20148&quot; value=&quot;5&quot;/&gt;&lt;property id=&quot;20300&quot; value=&quot;Slide 100&quot;/&gt;&lt;property id=&quot;20307&quot; value=&quot;571&quot;/&gt;&lt;/object&gt;&lt;object type=&quot;3&quot; unique_id=&quot;15263&quot;&gt;&lt;property id=&quot;20148&quot; value=&quot;5&quot;/&gt;&lt;property id=&quot;20300&quot; value=&quot;Slide 101&quot;/&gt;&lt;property id=&quot;20307&quot; value=&quot;572&quot;/&gt;&lt;/object&gt;&lt;object type=&quot;3&quot; unique_id=&quot;15264&quot;&gt;&lt;property id=&quot;20148&quot; value=&quot;5&quot;/&gt;&lt;property id=&quot;20300&quot; value=&quot;Slide 102&quot;/&gt;&lt;property id=&quot;20307&quot; value=&quot;573&quot;/&gt;&lt;/object&gt;&lt;object type=&quot;3&quot; unique_id=&quot;15265&quot;&gt;&lt;property id=&quot;20148&quot; value=&quot;5&quot;/&gt;&lt;property id=&quot;20300&quot; value=&quot;Slide 103&quot;/&gt;&lt;property id=&quot;20307&quot; value=&quot;574&quot;/&gt;&lt;/object&gt;&lt;object type=&quot;3&quot; unique_id=&quot;15266&quot;&gt;&lt;property id=&quot;20148&quot; value=&quot;5&quot;/&gt;&lt;property id=&quot;20300&quot; value=&quot;Slide 104&quot;/&gt;&lt;property id=&quot;20307&quot; value=&quot;575&quot;/&gt;&lt;/object&gt;&lt;object type=&quot;3&quot; unique_id=&quot;15267&quot;&gt;&lt;property id=&quot;20148&quot; value=&quot;5&quot;/&gt;&lt;property id=&quot;20300&quot; value=&quot;Slide 105&quot;/&gt;&lt;property id=&quot;20307&quot; value=&quot;576&quot;/&gt;&lt;/object&gt;&lt;object type=&quot;3&quot; unique_id=&quot;15268&quot;&gt;&lt;property id=&quot;20148&quot; value=&quot;5&quot;/&gt;&lt;property id=&quot;20300&quot; value=&quot;Slide 106&quot;/&gt;&lt;property id=&quot;20307&quot; value=&quot;577&quot;/&gt;&lt;/object&gt;&lt;object type=&quot;3&quot; unique_id=&quot;15269&quot;&gt;&lt;property id=&quot;20148&quot; value=&quot;5&quot;/&gt;&lt;property id=&quot;20300&quot; value=&quot;Slide 107&quot;/&gt;&lt;property id=&quot;20307&quot; value=&quot;578&quot;/&gt;&lt;/object&gt;&lt;object type=&quot;3&quot; unique_id=&quot;15270&quot;&gt;&lt;property id=&quot;20148&quot; value=&quot;5&quot;/&gt;&lt;property id=&quot;20300&quot; value=&quot;Slide 108&quot;/&gt;&lt;property id=&quot;20307&quot; value=&quot;581&quot;/&gt;&lt;/object&gt;&lt;object type=&quot;3&quot; unique_id=&quot;15271&quot;&gt;&lt;property id=&quot;20148&quot; value=&quot;5&quot;/&gt;&lt;property id=&quot;20300&quot; value=&quot;Slide 109&quot;/&gt;&lt;property id=&quot;20307&quot; value=&quot;580&quot;/&gt;&lt;/object&gt;&lt;object type=&quot;3&quot; unique_id=&quot;15272&quot;&gt;&lt;property id=&quot;20148&quot; value=&quot;5&quot;/&gt;&lt;property id=&quot;20300&quot; value=&quot;Slide 110&quot;/&gt;&lt;property id=&quot;20307&quot; value=&quot;583&quot;/&gt;&lt;/object&gt;&lt;object type=&quot;3&quot; unique_id=&quot;15273&quot;&gt;&lt;property id=&quot;20148&quot; value=&quot;5&quot;/&gt;&lt;property id=&quot;20300&quot; value=&quot;Slide 111&quot;/&gt;&lt;property id=&quot;20307&quot; value=&quot;584&quot;/&gt;&lt;/object&gt;&lt;object type=&quot;3&quot; unique_id=&quot;15274&quot;&gt;&lt;property id=&quot;20148&quot; value=&quot;5&quot;/&gt;&lt;property id=&quot;20300&quot; value=&quot;Slide 112&quot;/&gt;&lt;property id=&quot;20307&quot; value=&quot;585&quot;/&gt;&lt;/object&gt;&lt;object type=&quot;3&quot; unique_id=&quot;15275&quot;&gt;&lt;property id=&quot;20148&quot; value=&quot;5&quot;/&gt;&lt;property id=&quot;20300&quot; value=&quot;Slide 113&quot;/&gt;&lt;property id=&quot;20307&quot; value=&quot;586&quot;/&gt;&lt;/object&gt;&lt;object type=&quot;3&quot; unique_id=&quot;15276&quot;&gt;&lt;property id=&quot;20148&quot; value=&quot;5&quot;/&gt;&lt;property id=&quot;20300&quot; value=&quot;Slide 114&quot;/&gt;&lt;property id=&quot;20307&quot; value=&quot;587&quot;/&gt;&lt;/object&gt;&lt;object type=&quot;3&quot; unique_id=&quot;15277&quot;&gt;&lt;property id=&quot;20148&quot; value=&quot;5&quot;/&gt;&lt;property id=&quot;20300&quot; value=&quot;Slide 115&quot;/&gt;&lt;property id=&quot;20307&quot; value=&quot;588&quot;/&gt;&lt;/object&gt;&lt;object type=&quot;3&quot; unique_id=&quot;15278&quot;&gt;&lt;property id=&quot;20148&quot; value=&quot;5&quot;/&gt;&lt;property id=&quot;20300&quot; value=&quot;Slide 116&quot;/&gt;&lt;property id=&quot;20307&quot; value=&quot;589&quot;/&gt;&lt;/object&gt;&lt;object type=&quot;3&quot; unique_id=&quot;15279&quot;&gt;&lt;property id=&quot;20148&quot; value=&quot;5&quot;/&gt;&lt;property id=&quot;20300&quot; value=&quot;Slide 117&quot;/&gt;&lt;property id=&quot;20307&quot; value=&quot;590&quot;/&gt;&lt;/object&gt;&lt;object type=&quot;3&quot; unique_id=&quot;15280&quot;&gt;&lt;property id=&quot;20148&quot; value=&quot;5&quot;/&gt;&lt;property id=&quot;20300&quot; value=&quot;Slide 118&quot;/&gt;&lt;property id=&quot;20307&quot; value=&quot;591&quot;/&gt;&lt;/object&gt;&lt;object type=&quot;3&quot; unique_id=&quot;15281&quot;&gt;&lt;property id=&quot;20148&quot; value=&quot;5&quot;/&gt;&lt;property id=&quot;20300&quot; value=&quot;Slide 119&quot;/&gt;&lt;property id=&quot;20307&quot; value=&quot;592&quot;/&gt;&lt;/object&gt;&lt;object type=&quot;3&quot; unique_id=&quot;15282&quot;&gt;&lt;property id=&quot;20148&quot; value=&quot;5&quot;/&gt;&lt;property id=&quot;20300&quot; value=&quot;Slide 17 - &amp;quot;2.02 Short Answer Poll&amp;quot;&quot;/&gt;&lt;property id=&quot;20307&quot; value=&quot;605&quot;/&gt;&lt;/object&gt;&lt;object type=&quot;3&quot; unique_id=&quot;15283&quot;&gt;&lt;property id=&quot;20148&quot; value=&quot;5&quot;/&gt;&lt;property id=&quot;20300&quot; value=&quot;Slide 18 - &amp;quot;2.02 Short Answer Poll – Correct Answer&amp;quot;&quot;/&gt;&lt;property id=&quot;20307&quot; value=&quot;606&quot;/&gt;&lt;/object&gt;&lt;object type=&quot;3&quot; unique_id=&quot;15284&quot;&gt;&lt;property id=&quot;20148&quot; value=&quot;5&quot;/&gt;&lt;property id=&quot;20300&quot; value=&quot;Slide 42 - &amp;quot;2.05 Short Answer Poll&amp;quot;&quot;/&gt;&lt;property id=&quot;20307&quot; value=&quot;607&quot;/&gt;&lt;/object&gt;&lt;object type=&quot;3&quot; unique_id=&quot;15285&quot;&gt;&lt;property id=&quot;20148&quot; value=&quot;5&quot;/&gt;&lt;property id=&quot;20300&quot; value=&quot;Slide 43 - &amp;quot;2.05 Short Answer Poll – Correct Answer&amp;quot;&quot;/&gt;&lt;property id=&quot;20307&quot; value=&quot;608&quot;/&gt;&lt;/object&gt;&lt;object type=&quot;3&quot; unique_id=&quot;15286&quot;&gt;&lt;property id=&quot;20148&quot; value=&quot;5&quot;/&gt;&lt;property id=&quot;20300&quot; value=&quot;Slide 47 - &amp;quot;2.06 Multiple Answer Poll&amp;quot;&quot;/&gt;&lt;property id=&quot;20307&quot; value=&quot;604&quot;/&gt;&lt;/object&gt;&lt;object type=&quot;3&quot; unique_id=&quot;15287&quot;&gt;&lt;property id=&quot;20148&quot; value=&quot;5&quot;/&gt;&lt;property id=&quot;20300&quot; value=&quot;Slide 66 - &amp;quot;2.07 Short Answer Poll&amp;quot;&quot;/&gt;&lt;property id=&quot;20307&quot; value=&quot;611&quot;/&gt;&lt;/object&gt;&lt;object type=&quot;3&quot; unique_id=&quot;15288&quot;&gt;&lt;property id=&quot;20148&quot; value=&quot;5&quot;/&gt;&lt;property id=&quot;20300&quot; value=&quot;Slide 67 - &amp;quot;2.07 Short Answer Poll – Correct Answer&amp;quot;&quot;/&gt;&lt;property id=&quot;20307&quot; value=&quot;612&quot;/&gt;&lt;/object&gt;&lt;object type=&quot;3&quot; unique_id=&quot;15289&quot;&gt;&lt;property id=&quot;20148&quot; value=&quot;5&quot;/&gt;&lt;property id=&quot;20300&quot; value=&quot;Slide 88 - &amp;quot;2.09 Short Answer Poll&amp;quot;&quot;/&gt;&lt;property id=&quot;20307&quot; value=&quot;609&quot;/&gt;&lt;/object&gt;&lt;object type=&quot;3&quot; unique_id=&quot;15290&quot;&gt;&lt;property id=&quot;20148&quot; value=&quot;5&quot;/&gt;&lt;property id=&quot;20300&quot; value=&quot;Slide 89 - &amp;quot;2.09 Short Answer Poll – Correct Answer&amp;quot;&quot;/&gt;&lt;property id=&quot;20307&quot; value=&quot;610&quot;/&gt;&lt;/object&gt;&lt;/object&gt;&lt;/object&gt;&lt;/database&gt;"/>
  <p:tag name="CHAPTERNUMBER" val="2"/>
  <p:tag name="SECTIONLABEL" val="Section"/>
  <p:tag name="APPENDIXLABEL" val="Appendix"/>
  <p:tag name="APPENDIXSTART" val="31"/>
  <p:tag name="NOTESTAGS" val=""/>
  <p:tag name="CHAPTERTITLE" val="Basic Queries"/>
  <p:tag name="CHAPTERHEADING" val="Chapter 2"/>
  <p:tag name="CHAPTERLABEL" val="Chapter"/>
  <p:tag name="PPTADDIN" val="C:\Program Files (x86)\PowerServ2\Templates\CDSPptAddin_2015.ppa"/>
  <p:tag name="PPTOBJECTDEFINITION" val="CDS"/>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HIGHLIGHT" val="YES"/>
</p:tagLst>
</file>

<file path=ppt/tags/tag100.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01.xml><?xml version="1.0" encoding="utf-8"?>
<p:tagLst xmlns:a="http://schemas.openxmlformats.org/drawingml/2006/main" xmlns:r="http://schemas.openxmlformats.org/officeDocument/2006/relationships" xmlns:p="http://schemas.openxmlformats.org/presentationml/2006/main">
  <p:tag name="PLACEWARE-AUD-PRESENTER-NOTES" val="m02p2.sas"/>
</p:tagLst>
</file>

<file path=ppt/tags/tag102.xml><?xml version="1.0" encoding="utf-8"?>
<p:tagLst xmlns:a="http://schemas.openxmlformats.org/drawingml/2006/main" xmlns:r="http://schemas.openxmlformats.org/officeDocument/2006/relationships" xmlns:p="http://schemas.openxmlformats.org/presentationml/2006/main">
  <p:tag name="HIGHLIGHT" val="YES"/>
</p:tagLst>
</file>

<file path=ppt/tags/tag10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04.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05.xml><?xml version="1.0" encoding="utf-8"?>
<p:tagLst xmlns:a="http://schemas.openxmlformats.org/drawingml/2006/main" xmlns:r="http://schemas.openxmlformats.org/officeDocument/2006/relationships" xmlns:p="http://schemas.openxmlformats.org/presentationml/2006/main">
  <p:tag name="HIGHLIGHT" val="YES"/>
</p:tagLst>
</file>

<file path=ppt/tags/tag106.xml><?xml version="1.0" encoding="utf-8"?>
<p:tagLst xmlns:a="http://schemas.openxmlformats.org/drawingml/2006/main" xmlns:r="http://schemas.openxmlformats.org/officeDocument/2006/relationships" xmlns:p="http://schemas.openxmlformats.org/presentationml/2006/main">
  <p:tag name="PLACEWARE-AUD-PRESENTER-NOTES" val="m02d2.sas"/>
</p:tagLst>
</file>

<file path=ppt/tags/tag107.xml><?xml version="1.0" encoding="utf-8"?>
<p:tagLst xmlns:a="http://schemas.openxmlformats.org/drawingml/2006/main" xmlns:r="http://schemas.openxmlformats.org/officeDocument/2006/relationships" xmlns:p="http://schemas.openxmlformats.org/presentationml/2006/main">
  <p:tag name="HIGHLIGHT" val="YES"/>
</p:tagLst>
</file>

<file path=ppt/tags/tag108.xml><?xml version="1.0" encoding="utf-8"?>
<p:tagLst xmlns:a="http://schemas.openxmlformats.org/drawingml/2006/main" xmlns:r="http://schemas.openxmlformats.org/officeDocument/2006/relationships" xmlns:p="http://schemas.openxmlformats.org/presentationml/2006/main">
  <p:tag name="HIGHLIGHT" val="YES"/>
</p:tagLst>
</file>

<file path=ppt/tags/tag109.xml><?xml version="1.0" encoding="utf-8"?>
<p:tagLst xmlns:a="http://schemas.openxmlformats.org/drawingml/2006/main" xmlns:r="http://schemas.openxmlformats.org/officeDocument/2006/relationships" xmlns:p="http://schemas.openxmlformats.org/presentationml/2006/main">
  <p:tag name="HIGHLIGHT" val="YES"/>
</p:tagLst>
</file>

<file path=ppt/tags/tag11.xml><?xml version="1.0" encoding="utf-8"?>
<p:tagLst xmlns:a="http://schemas.openxmlformats.org/drawingml/2006/main" xmlns:r="http://schemas.openxmlformats.org/officeDocument/2006/relationships" xmlns:p="http://schemas.openxmlformats.org/presentationml/2006/main">
  <p:tag name="HIGHLIGHT" val="YES"/>
</p:tagLst>
</file>

<file path=ppt/tags/tag110.xml><?xml version="1.0" encoding="utf-8"?>
<p:tagLst xmlns:a="http://schemas.openxmlformats.org/drawingml/2006/main" xmlns:r="http://schemas.openxmlformats.org/officeDocument/2006/relationships" xmlns:p="http://schemas.openxmlformats.org/presentationml/2006/main">
  <p:tag name="PLACEWARE-AUD-PRESENTER-NOTES" val="m02d2.sas"/>
</p:tagLst>
</file>

<file path=ppt/tags/tag111.xml><?xml version="1.0" encoding="utf-8"?>
<p:tagLst xmlns:a="http://schemas.openxmlformats.org/drawingml/2006/main" xmlns:r="http://schemas.openxmlformats.org/officeDocument/2006/relationships" xmlns:p="http://schemas.openxmlformats.org/presentationml/2006/main">
  <p:tag name="HIGHLIGHT" val="YES"/>
</p:tagLst>
</file>

<file path=ppt/tags/tag112.xml><?xml version="1.0" encoding="utf-8"?>
<p:tagLst xmlns:a="http://schemas.openxmlformats.org/drawingml/2006/main" xmlns:r="http://schemas.openxmlformats.org/officeDocument/2006/relationships" xmlns:p="http://schemas.openxmlformats.org/presentationml/2006/main">
  <p:tag name="HIGHLIGHT" val="YES"/>
</p:tagLst>
</file>

<file path=ppt/tags/tag113.xml><?xml version="1.0" encoding="utf-8"?>
<p:tagLst xmlns:a="http://schemas.openxmlformats.org/drawingml/2006/main" xmlns:r="http://schemas.openxmlformats.org/officeDocument/2006/relationships" xmlns:p="http://schemas.openxmlformats.org/presentationml/2006/main">
  <p:tag name="HIGHLIGHT" val="YES"/>
</p:tagLst>
</file>

<file path=ppt/tags/tag114.xml><?xml version="1.0" encoding="utf-8"?>
<p:tagLst xmlns:a="http://schemas.openxmlformats.org/drawingml/2006/main" xmlns:r="http://schemas.openxmlformats.org/officeDocument/2006/relationships" xmlns:p="http://schemas.openxmlformats.org/presentationml/2006/main">
  <p:tag name="SLIDETYPE" val="QA"/>
</p:tagLst>
</file>

<file path=ppt/tags/tag115.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116.xml><?xml version="1.0" encoding="utf-8"?>
<p:tagLst xmlns:a="http://schemas.openxmlformats.org/drawingml/2006/main" xmlns:r="http://schemas.openxmlformats.org/officeDocument/2006/relationships" xmlns:p="http://schemas.openxmlformats.org/presentationml/2006/main">
  <p:tag name="SLIDETYPE" val="EOC"/>
</p:tagLst>
</file>

<file path=ppt/tags/tag117.xml><?xml version="1.0" encoding="utf-8"?>
<p:tagLst xmlns:a="http://schemas.openxmlformats.org/drawingml/2006/main" xmlns:r="http://schemas.openxmlformats.org/officeDocument/2006/relationships" xmlns:p="http://schemas.openxmlformats.org/presentationml/2006/main">
  <p:tag name="SLIDETYPE" val="EOC"/>
</p:tagLst>
</file>

<file path=ppt/tags/tag118.xml><?xml version="1.0" encoding="utf-8"?>
<p:tagLst xmlns:a="http://schemas.openxmlformats.org/drawingml/2006/main" xmlns:r="http://schemas.openxmlformats.org/officeDocument/2006/relationships" xmlns:p="http://schemas.openxmlformats.org/presentationml/2006/main">
  <p:tag name="SLIDETYPE" val="EOC"/>
</p:tagLst>
</file>

<file path=ppt/tags/tag119.xml><?xml version="1.0" encoding="utf-8"?>
<p:tagLst xmlns:a="http://schemas.openxmlformats.org/drawingml/2006/main" xmlns:r="http://schemas.openxmlformats.org/officeDocument/2006/relationships" xmlns:p="http://schemas.openxmlformats.org/presentationml/2006/main">
  <p:tag name="SLIDETYPE" val="EOC"/>
</p:tagLst>
</file>

<file path=ppt/tags/tag12.xml><?xml version="1.0" encoding="utf-8"?>
<p:tagLst xmlns:a="http://schemas.openxmlformats.org/drawingml/2006/main" xmlns:r="http://schemas.openxmlformats.org/officeDocument/2006/relationships" xmlns:p="http://schemas.openxmlformats.org/presentationml/2006/main">
  <p:tag name="SLIDETYPE" val="Poll_Setup"/>
</p:tagLst>
</file>

<file path=ppt/tags/tag120.xml><?xml version="1.0" encoding="utf-8"?>
<p:tagLst xmlns:a="http://schemas.openxmlformats.org/drawingml/2006/main" xmlns:r="http://schemas.openxmlformats.org/officeDocument/2006/relationships" xmlns:p="http://schemas.openxmlformats.org/presentationml/2006/main">
  <p:tag name="SLIDETYPE" val="EOC"/>
</p:tagLst>
</file>

<file path=ppt/tags/tag121.xml><?xml version="1.0" encoding="utf-8"?>
<p:tagLst xmlns:a="http://schemas.openxmlformats.org/drawingml/2006/main" xmlns:r="http://schemas.openxmlformats.org/officeDocument/2006/relationships" xmlns:p="http://schemas.openxmlformats.org/presentationml/2006/main">
  <p:tag name="SLIDETYPE" val="EOC"/>
</p:tagLst>
</file>

<file path=ppt/tags/tag122.xml><?xml version="1.0" encoding="utf-8"?>
<p:tagLst xmlns:a="http://schemas.openxmlformats.org/drawingml/2006/main" xmlns:r="http://schemas.openxmlformats.org/officeDocument/2006/relationships" xmlns:p="http://schemas.openxmlformats.org/presentationml/2006/main">
  <p:tag name="SLIDETYPE" val="EOC"/>
</p:tagLst>
</file>

<file path=ppt/tags/tag123.xml><?xml version="1.0" encoding="utf-8"?>
<p:tagLst xmlns:a="http://schemas.openxmlformats.org/drawingml/2006/main" xmlns:r="http://schemas.openxmlformats.org/officeDocument/2006/relationships" xmlns:p="http://schemas.openxmlformats.org/presentationml/2006/main">
  <p:tag name="SLIDETYPE" val="EOC"/>
</p:tagLst>
</file>

<file path=ppt/tags/tag124.xml><?xml version="1.0" encoding="utf-8"?>
<p:tagLst xmlns:a="http://schemas.openxmlformats.org/drawingml/2006/main" xmlns:r="http://schemas.openxmlformats.org/officeDocument/2006/relationships" xmlns:p="http://schemas.openxmlformats.org/presentationml/2006/main">
  <p:tag name="SLIDETYPE" val="EOC"/>
</p:tagLst>
</file>

<file path=ppt/tags/tag13.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4.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6.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7.xml><?xml version="1.0" encoding="utf-8"?>
<p:tagLst xmlns:a="http://schemas.openxmlformats.org/drawingml/2006/main" xmlns:r="http://schemas.openxmlformats.org/officeDocument/2006/relationships" xmlns:p="http://schemas.openxmlformats.org/presentationml/2006/main">
  <p:tag name="SLIDETYPE" val="Quiz"/>
</p:tagLst>
</file>

<file path=ppt/tags/tag18.xml><?xml version="1.0" encoding="utf-8"?>
<p:tagLst xmlns:a="http://schemas.openxmlformats.org/drawingml/2006/main" xmlns:r="http://schemas.openxmlformats.org/officeDocument/2006/relationships" xmlns:p="http://schemas.openxmlformats.org/presentationml/2006/main">
  <p:tag name="SLIDETYPE" val="Quiz"/>
</p:tagLst>
</file>

<file path=ppt/tags/tag19.xml><?xml version="1.0" encoding="utf-8"?>
<p:tagLst xmlns:a="http://schemas.openxmlformats.org/drawingml/2006/main" xmlns:r="http://schemas.openxmlformats.org/officeDocument/2006/relationships" xmlns:p="http://schemas.openxmlformats.org/presentationml/2006/main">
  <p:tag name="HIGHLIGHT" val="YES"/>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COLOR" val="16777215"/>
  <p:tag name="HIGHLIGHT_FONT_SIZE" val="24"/>
  <p:tag name="HIGHLIGHT_FONT_COLOR" val="12611584"/>
  <p:tag name="SECTIONCOUNT" val="3"/>
  <p:tag name="SECTIONNUMBER" val="0"/>
  <p:tag name="SLIDETYPE" val="Organizer"/>
</p:tagLst>
</file>

<file path=ppt/tags/tag20.xml><?xml version="1.0" encoding="utf-8"?>
<p:tagLst xmlns:a="http://schemas.openxmlformats.org/drawingml/2006/main" xmlns:r="http://schemas.openxmlformats.org/officeDocument/2006/relationships" xmlns:p="http://schemas.openxmlformats.org/presentationml/2006/main">
  <p:tag name="HIGHLIGHT" val="YES"/>
</p:tagLst>
</file>

<file path=ppt/tags/tag21.xml><?xml version="1.0" encoding="utf-8"?>
<p:tagLst xmlns:a="http://schemas.openxmlformats.org/drawingml/2006/main" xmlns:r="http://schemas.openxmlformats.org/officeDocument/2006/relationships" xmlns:p="http://schemas.openxmlformats.org/presentationml/2006/main">
  <p:tag name="HIGHLIGHT" val="YES"/>
</p:tagLst>
</file>

<file path=ppt/tags/tag22.xml><?xml version="1.0" encoding="utf-8"?>
<p:tagLst xmlns:a="http://schemas.openxmlformats.org/drawingml/2006/main" xmlns:r="http://schemas.openxmlformats.org/officeDocument/2006/relationships" xmlns:p="http://schemas.openxmlformats.org/presentationml/2006/main">
  <p:tag name="HIGHLIGHT" val="YES"/>
</p:tagLst>
</file>

<file path=ppt/tags/tag23.xml><?xml version="1.0" encoding="utf-8"?>
<p:tagLst xmlns:a="http://schemas.openxmlformats.org/drawingml/2006/main" xmlns:r="http://schemas.openxmlformats.org/officeDocument/2006/relationships" xmlns:p="http://schemas.openxmlformats.org/presentationml/2006/main">
  <p:tag name="HIGHLIGHT" val="YES"/>
</p:tagLst>
</file>

<file path=ppt/tags/tag24.xml><?xml version="1.0" encoding="utf-8"?>
<p:tagLst xmlns:a="http://schemas.openxmlformats.org/drawingml/2006/main" xmlns:r="http://schemas.openxmlformats.org/officeDocument/2006/relationships" xmlns:p="http://schemas.openxmlformats.org/presentationml/2006/main">
  <p:tag name="HIGHLIGHT" val="YES"/>
</p:tagLst>
</file>

<file path=ppt/tags/tag25.xml><?xml version="1.0" encoding="utf-8"?>
<p:tagLst xmlns:a="http://schemas.openxmlformats.org/drawingml/2006/main" xmlns:r="http://schemas.openxmlformats.org/officeDocument/2006/relationships" xmlns:p="http://schemas.openxmlformats.org/presentationml/2006/main">
  <p:tag name="SLIDETYPE" val="QA"/>
</p:tagLst>
</file>

<file path=ppt/tags/tag26.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3"/>
  <p:tag name="SECTIONNUMBER" val="0"/>
  <p:tag name="SHAPETABLE" val="Group Organizer"/>
  <p:tag name="SLIDETYPE" val="Organizer"/>
</p:tagLst>
</file>

<file path=ppt/tags/tag27.xml><?xml version="1.0" encoding="utf-8"?>
<p:tagLst xmlns:a="http://schemas.openxmlformats.org/drawingml/2006/main" xmlns:r="http://schemas.openxmlformats.org/officeDocument/2006/relationships" xmlns:p="http://schemas.openxmlformats.org/presentationml/2006/main">
  <p:tag name="PLACEWARE-AUD-PRESENTER-NOTES" val="M02d1.sas"/>
</p:tagLst>
</file>

<file path=ppt/tags/tag28.xml><?xml version="1.0" encoding="utf-8"?>
<p:tagLst xmlns:a="http://schemas.openxmlformats.org/drawingml/2006/main" xmlns:r="http://schemas.openxmlformats.org/officeDocument/2006/relationships" xmlns:p="http://schemas.openxmlformats.org/presentationml/2006/main">
  <p:tag name="HIGHLIGHT" val="YES"/>
</p:tagLst>
</file>

<file path=ppt/tags/tag29.xml><?xml version="1.0" encoding="utf-8"?>
<p:tagLst xmlns:a="http://schemas.openxmlformats.org/drawingml/2006/main" xmlns:r="http://schemas.openxmlformats.org/officeDocument/2006/relationships" xmlns:p="http://schemas.openxmlformats.org/presentationml/2006/main">
  <p:tag name="PLACEWARE-AUD-PRESENTER-NOTES" val="M02d1.sas"/>
</p:tagLst>
</file>

<file path=ppt/tags/tag3.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3"/>
  <p:tag name="SECTIONNUMBER" val="0"/>
  <p:tag name="SHAPETABLE" val="Group Organizer"/>
  <p:tag name="SLIDETYPE" val="Organizer"/>
</p:tagLst>
</file>

<file path=ppt/tags/tag30.xml><?xml version="1.0" encoding="utf-8"?>
<p:tagLst xmlns:a="http://schemas.openxmlformats.org/drawingml/2006/main" xmlns:r="http://schemas.openxmlformats.org/officeDocument/2006/relationships" xmlns:p="http://schemas.openxmlformats.org/presentationml/2006/main">
  <p:tag name="SLIDETYPE" val="Poll_Setup"/>
</p:tagLst>
</file>

<file path=ppt/tags/tag31.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32.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33.xml><?xml version="1.0" encoding="utf-8"?>
<p:tagLst xmlns:a="http://schemas.openxmlformats.org/drawingml/2006/main" xmlns:r="http://schemas.openxmlformats.org/officeDocument/2006/relationships" xmlns:p="http://schemas.openxmlformats.org/presentationml/2006/main">
  <p:tag name="PLACEWARE-AUD-PRESENTER-NOTES" val="M02d1.sas"/>
</p:tagLst>
</file>

<file path=ppt/tags/tag34.xml><?xml version="1.0" encoding="utf-8"?>
<p:tagLst xmlns:a="http://schemas.openxmlformats.org/drawingml/2006/main" xmlns:r="http://schemas.openxmlformats.org/officeDocument/2006/relationships" xmlns:p="http://schemas.openxmlformats.org/presentationml/2006/main">
  <p:tag name="HIGHLIGHT" val="YES"/>
</p:tagLst>
</file>

<file path=ppt/tags/tag35.xml><?xml version="1.0" encoding="utf-8"?>
<p:tagLst xmlns:a="http://schemas.openxmlformats.org/drawingml/2006/main" xmlns:r="http://schemas.openxmlformats.org/officeDocument/2006/relationships" xmlns:p="http://schemas.openxmlformats.org/presentationml/2006/main">
  <p:tag name="HIGHLIGHT" val="YES"/>
</p:tagLst>
</file>

<file path=ppt/tags/tag36.xml><?xml version="1.0" encoding="utf-8"?>
<p:tagLst xmlns:a="http://schemas.openxmlformats.org/drawingml/2006/main" xmlns:r="http://schemas.openxmlformats.org/officeDocument/2006/relationships" xmlns:p="http://schemas.openxmlformats.org/presentationml/2006/main">
  <p:tag name="SLIDETYPE" val="QA"/>
</p:tagLst>
</file>

<file path=ppt/tags/tag37.xml><?xml version="1.0" encoding="utf-8"?>
<p:tagLst xmlns:a="http://schemas.openxmlformats.org/drawingml/2006/main" xmlns:r="http://schemas.openxmlformats.org/officeDocument/2006/relationships" xmlns:p="http://schemas.openxmlformats.org/presentationml/2006/main">
  <p:tag name="PLACEWARE-AUD-PRESENTER-NOTES" val="M02d1.sas"/>
</p:tagLst>
</file>

<file path=ppt/tags/tag38.xml><?xml version="1.0" encoding="utf-8"?>
<p:tagLst xmlns:a="http://schemas.openxmlformats.org/drawingml/2006/main" xmlns:r="http://schemas.openxmlformats.org/officeDocument/2006/relationships" xmlns:p="http://schemas.openxmlformats.org/presentationml/2006/main">
  <p:tag name="HIGHLIGHT" val="YES"/>
</p:tagLst>
</file>

<file path=ppt/tags/tag39.xml><?xml version="1.0" encoding="utf-8"?>
<p:tagLst xmlns:a="http://schemas.openxmlformats.org/drawingml/2006/main" xmlns:r="http://schemas.openxmlformats.org/officeDocument/2006/relationships" xmlns:p="http://schemas.openxmlformats.org/presentationml/2006/main">
  <p:tag name="HIGHLIGHT" val="YES"/>
</p:tagLst>
</file>

<file path=ppt/tags/tag4.xml><?xml version="1.0" encoding="utf-8"?>
<p:tagLst xmlns:a="http://schemas.openxmlformats.org/drawingml/2006/main" xmlns:r="http://schemas.openxmlformats.org/officeDocument/2006/relationships" xmlns:p="http://schemas.openxmlformats.org/presentationml/2006/main">
  <p:tag name="HIGHLIGHT" val="YES"/>
</p:tagLst>
</file>

<file path=ppt/tags/tag40.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41.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42.xml><?xml version="1.0" encoding="utf-8"?>
<p:tagLst xmlns:a="http://schemas.openxmlformats.org/drawingml/2006/main" xmlns:r="http://schemas.openxmlformats.org/officeDocument/2006/relationships" xmlns:p="http://schemas.openxmlformats.org/presentationml/2006/main">
  <p:tag name="PLACEWARE-AUD-PRESENTER-NOTES" val="m02p1.sas"/>
</p:tagLst>
</file>

<file path=ppt/tags/tag43.xml><?xml version="1.0" encoding="utf-8"?>
<p:tagLst xmlns:a="http://schemas.openxmlformats.org/drawingml/2006/main" xmlns:r="http://schemas.openxmlformats.org/officeDocument/2006/relationships" xmlns:p="http://schemas.openxmlformats.org/presentationml/2006/main">
  <p:tag name="HIGHLIGHT" val="YES"/>
</p:tagLst>
</file>

<file path=ppt/tags/tag44.xml><?xml version="1.0" encoding="utf-8"?>
<p:tagLst xmlns:a="http://schemas.openxmlformats.org/drawingml/2006/main" xmlns:r="http://schemas.openxmlformats.org/officeDocument/2006/relationships" xmlns:p="http://schemas.openxmlformats.org/presentationml/2006/main">
  <p:tag name="HIGHLIGHT" val="YES"/>
</p:tagLst>
</file>

<file path=ppt/tags/tag45.xml><?xml version="1.0" encoding="utf-8"?>
<p:tagLst xmlns:a="http://schemas.openxmlformats.org/drawingml/2006/main" xmlns:r="http://schemas.openxmlformats.org/officeDocument/2006/relationships" xmlns:p="http://schemas.openxmlformats.org/presentationml/2006/main">
  <p:tag name="HIGHLIGHT" val="YES"/>
</p:tagLst>
</file>

<file path=ppt/tags/tag46.xml><?xml version="1.0" encoding="utf-8"?>
<p:tagLst xmlns:a="http://schemas.openxmlformats.org/drawingml/2006/main" xmlns:r="http://schemas.openxmlformats.org/officeDocument/2006/relationships" xmlns:p="http://schemas.openxmlformats.org/presentationml/2006/main">
  <p:tag name="HIGHLIGHT" val="YES"/>
</p:tagLst>
</file>

<file path=ppt/tags/tag47.xml><?xml version="1.0" encoding="utf-8"?>
<p:tagLst xmlns:a="http://schemas.openxmlformats.org/drawingml/2006/main" xmlns:r="http://schemas.openxmlformats.org/officeDocument/2006/relationships" xmlns:p="http://schemas.openxmlformats.org/presentationml/2006/main">
  <p:tag name="PLACEWARE-AUD-PRESENTER-NOTES" val="m02p1.sas"/>
</p:tagLst>
</file>

<file path=ppt/tags/tag48.xml><?xml version="1.0" encoding="utf-8"?>
<p:tagLst xmlns:a="http://schemas.openxmlformats.org/drawingml/2006/main" xmlns:r="http://schemas.openxmlformats.org/officeDocument/2006/relationships" xmlns:p="http://schemas.openxmlformats.org/presentationml/2006/main">
  <p:tag name="HIGHLIGHT" val="YES"/>
</p:tagLst>
</file>

<file path=ppt/tags/tag49.xml><?xml version="1.0" encoding="utf-8"?>
<p:tagLst xmlns:a="http://schemas.openxmlformats.org/drawingml/2006/main" xmlns:r="http://schemas.openxmlformats.org/officeDocument/2006/relationships" xmlns:p="http://schemas.openxmlformats.org/presentationml/2006/main">
  <p:tag name="HIGHLIGHT" val="YES"/>
</p:tagLst>
</file>

<file path=ppt/tags/tag5.xml><?xml version="1.0" encoding="utf-8"?>
<p:tagLst xmlns:a="http://schemas.openxmlformats.org/drawingml/2006/main" xmlns:r="http://schemas.openxmlformats.org/officeDocument/2006/relationships" xmlns:p="http://schemas.openxmlformats.org/presentationml/2006/main">
  <p:tag name="HIGHLIGHT" val="YES"/>
</p:tagLst>
</file>

<file path=ppt/tags/tag50.xml><?xml version="1.0" encoding="utf-8"?>
<p:tagLst xmlns:a="http://schemas.openxmlformats.org/drawingml/2006/main" xmlns:r="http://schemas.openxmlformats.org/officeDocument/2006/relationships" xmlns:p="http://schemas.openxmlformats.org/presentationml/2006/main">
  <p:tag name="HIGHLIGHT" val="YES"/>
</p:tagLst>
</file>

<file path=ppt/tags/tag51.xml><?xml version="1.0" encoding="utf-8"?>
<p:tagLst xmlns:a="http://schemas.openxmlformats.org/drawingml/2006/main" xmlns:r="http://schemas.openxmlformats.org/officeDocument/2006/relationships" xmlns:p="http://schemas.openxmlformats.org/presentationml/2006/main">
  <p:tag name="HIGHLIGHT" val="YES"/>
</p:tagLst>
</file>

<file path=ppt/tags/tag52.xml><?xml version="1.0" encoding="utf-8"?>
<p:tagLst xmlns:a="http://schemas.openxmlformats.org/drawingml/2006/main" xmlns:r="http://schemas.openxmlformats.org/officeDocument/2006/relationships" xmlns:p="http://schemas.openxmlformats.org/presentationml/2006/main">
  <p:tag name="HIGHLIGHT" val="YES"/>
</p:tagLst>
</file>

<file path=ppt/tags/tag53.xml><?xml version="1.0" encoding="utf-8"?>
<p:tagLst xmlns:a="http://schemas.openxmlformats.org/drawingml/2006/main" xmlns:r="http://schemas.openxmlformats.org/officeDocument/2006/relationships" xmlns:p="http://schemas.openxmlformats.org/presentationml/2006/main">
  <p:tag name="HIGHLIGHT" val="YES"/>
</p:tagLst>
</file>

<file path=ppt/tags/tag54.xml><?xml version="1.0" encoding="utf-8"?>
<p:tagLst xmlns:a="http://schemas.openxmlformats.org/drawingml/2006/main" xmlns:r="http://schemas.openxmlformats.org/officeDocument/2006/relationships" xmlns:p="http://schemas.openxmlformats.org/presentationml/2006/main">
  <p:tag name="HIGHLIGHT" val="YES"/>
</p:tagLst>
</file>

<file path=ppt/tags/tag55.xml><?xml version="1.0" encoding="utf-8"?>
<p:tagLst xmlns:a="http://schemas.openxmlformats.org/drawingml/2006/main" xmlns:r="http://schemas.openxmlformats.org/officeDocument/2006/relationships" xmlns:p="http://schemas.openxmlformats.org/presentationml/2006/main">
  <p:tag name="HIGHLIGHT" val="YES"/>
</p:tagLst>
</file>

<file path=ppt/tags/tag56.xml><?xml version="1.0" encoding="utf-8"?>
<p:tagLst xmlns:a="http://schemas.openxmlformats.org/drawingml/2006/main" xmlns:r="http://schemas.openxmlformats.org/officeDocument/2006/relationships" xmlns:p="http://schemas.openxmlformats.org/presentationml/2006/main">
  <p:tag name="HIGHLIGHT" val="YES"/>
</p:tagLst>
</file>

<file path=ppt/tags/tag57.xml><?xml version="1.0" encoding="utf-8"?>
<p:tagLst xmlns:a="http://schemas.openxmlformats.org/drawingml/2006/main" xmlns:r="http://schemas.openxmlformats.org/officeDocument/2006/relationships" xmlns:p="http://schemas.openxmlformats.org/presentationml/2006/main">
  <p:tag name="HIGHLIGHT" val="YES"/>
</p:tagLst>
</file>

<file path=ppt/tags/tag58.xml><?xml version="1.0" encoding="utf-8"?>
<p:tagLst xmlns:a="http://schemas.openxmlformats.org/drawingml/2006/main" xmlns:r="http://schemas.openxmlformats.org/officeDocument/2006/relationships" xmlns:p="http://schemas.openxmlformats.org/presentationml/2006/main">
  <p:tag name="HIGHLIGHT" val="YES"/>
</p:tagLst>
</file>

<file path=ppt/tags/tag59.xml><?xml version="1.0" encoding="utf-8"?>
<p:tagLst xmlns:a="http://schemas.openxmlformats.org/drawingml/2006/main" xmlns:r="http://schemas.openxmlformats.org/officeDocument/2006/relationships" xmlns:p="http://schemas.openxmlformats.org/presentationml/2006/main">
  <p:tag name="PLACEWARE-AUD-PRESENTER-NOTES" val="m02p1.sas"/>
</p:tagLst>
</file>

<file path=ppt/tags/tag6.xml><?xml version="1.0" encoding="utf-8"?>
<p:tagLst xmlns:a="http://schemas.openxmlformats.org/drawingml/2006/main" xmlns:r="http://schemas.openxmlformats.org/officeDocument/2006/relationships" xmlns:p="http://schemas.openxmlformats.org/presentationml/2006/main">
  <p:tag name="HIGHLIGHT" val="YES"/>
</p:tagLst>
</file>

<file path=ppt/tags/tag60.xml><?xml version="1.0" encoding="utf-8"?>
<p:tagLst xmlns:a="http://schemas.openxmlformats.org/drawingml/2006/main" xmlns:r="http://schemas.openxmlformats.org/officeDocument/2006/relationships" xmlns:p="http://schemas.openxmlformats.org/presentationml/2006/main">
  <p:tag name="HIGHLIGHT" val="YES"/>
</p:tagLst>
</file>

<file path=ppt/tags/tag61.xml><?xml version="1.0" encoding="utf-8"?>
<p:tagLst xmlns:a="http://schemas.openxmlformats.org/drawingml/2006/main" xmlns:r="http://schemas.openxmlformats.org/officeDocument/2006/relationships" xmlns:p="http://schemas.openxmlformats.org/presentationml/2006/main">
  <p:tag name="HIGHLIGHT" val="YES"/>
</p:tagLst>
</file>

<file path=ppt/tags/tag62.xml><?xml version="1.0" encoding="utf-8"?>
<p:tagLst xmlns:a="http://schemas.openxmlformats.org/drawingml/2006/main" xmlns:r="http://schemas.openxmlformats.org/officeDocument/2006/relationships" xmlns:p="http://schemas.openxmlformats.org/presentationml/2006/main">
  <p:tag name="HIGHLIGHT" val="YES"/>
</p:tagLst>
</file>

<file path=ppt/tags/tag63.xml><?xml version="1.0" encoding="utf-8"?>
<p:tagLst xmlns:a="http://schemas.openxmlformats.org/drawingml/2006/main" xmlns:r="http://schemas.openxmlformats.org/officeDocument/2006/relationships" xmlns:p="http://schemas.openxmlformats.org/presentationml/2006/main">
  <p:tag name="HIGHLIGHT" val="YES"/>
</p:tagLst>
</file>

<file path=ppt/tags/tag64.xml><?xml version="1.0" encoding="utf-8"?>
<p:tagLst xmlns:a="http://schemas.openxmlformats.org/drawingml/2006/main" xmlns:r="http://schemas.openxmlformats.org/officeDocument/2006/relationships" xmlns:p="http://schemas.openxmlformats.org/presentationml/2006/main">
  <p:tag name="HIGHLIGHT" val="YES"/>
</p:tagLst>
</file>

<file path=ppt/tags/tag65.xml><?xml version="1.0" encoding="utf-8"?>
<p:tagLst xmlns:a="http://schemas.openxmlformats.org/drawingml/2006/main" xmlns:r="http://schemas.openxmlformats.org/officeDocument/2006/relationships" xmlns:p="http://schemas.openxmlformats.org/presentationml/2006/main">
  <p:tag name="HIGHLIGHT" val="YES"/>
</p:tagLst>
</file>

<file path=ppt/tags/tag66.xml><?xml version="1.0" encoding="utf-8"?>
<p:tagLst xmlns:a="http://schemas.openxmlformats.org/drawingml/2006/main" xmlns:r="http://schemas.openxmlformats.org/officeDocument/2006/relationships" xmlns:p="http://schemas.openxmlformats.org/presentationml/2006/main">
  <p:tag name="PLACEWARE-AUD-PRESENTER-NOTES" val="m02p1.sas"/>
</p:tagLst>
</file>

<file path=ppt/tags/tag67.xml><?xml version="1.0" encoding="utf-8"?>
<p:tagLst xmlns:a="http://schemas.openxmlformats.org/drawingml/2006/main" xmlns:r="http://schemas.openxmlformats.org/officeDocument/2006/relationships" xmlns:p="http://schemas.openxmlformats.org/presentationml/2006/main">
  <p:tag name="HIGHLIGHT" val="YES"/>
</p:tagLst>
</file>

<file path=ppt/tags/tag68.xml><?xml version="1.0" encoding="utf-8"?>
<p:tagLst xmlns:a="http://schemas.openxmlformats.org/drawingml/2006/main" xmlns:r="http://schemas.openxmlformats.org/officeDocument/2006/relationships" xmlns:p="http://schemas.openxmlformats.org/presentationml/2006/main">
  <p:tag name="PLACEWARE-AUD-PRESENTER-NOTES" val="m02p1.sas"/>
</p:tagLst>
</file>

<file path=ppt/tags/tag69.xml><?xml version="1.0" encoding="utf-8"?>
<p:tagLst xmlns:a="http://schemas.openxmlformats.org/drawingml/2006/main" xmlns:r="http://schemas.openxmlformats.org/officeDocument/2006/relationships" xmlns:p="http://schemas.openxmlformats.org/presentationml/2006/main">
  <p:tag name="HIGHLIGHT" val="YES"/>
</p:tagLst>
</file>

<file path=ppt/tags/tag7.xml><?xml version="1.0" encoding="utf-8"?>
<p:tagLst xmlns:a="http://schemas.openxmlformats.org/drawingml/2006/main" xmlns:r="http://schemas.openxmlformats.org/officeDocument/2006/relationships" xmlns:p="http://schemas.openxmlformats.org/presentationml/2006/main">
  <p:tag name="HIGHLIGHT" val="YES"/>
</p:tagLst>
</file>

<file path=ppt/tags/tag70.xml><?xml version="1.0" encoding="utf-8"?>
<p:tagLst xmlns:a="http://schemas.openxmlformats.org/drawingml/2006/main" xmlns:r="http://schemas.openxmlformats.org/officeDocument/2006/relationships" xmlns:p="http://schemas.openxmlformats.org/presentationml/2006/main">
  <p:tag name="HIGHLIGHT" val="YES"/>
</p:tagLst>
</file>

<file path=ppt/tags/tag71.xml><?xml version="1.0" encoding="utf-8"?>
<p:tagLst xmlns:a="http://schemas.openxmlformats.org/drawingml/2006/main" xmlns:r="http://schemas.openxmlformats.org/officeDocument/2006/relationships" xmlns:p="http://schemas.openxmlformats.org/presentationml/2006/main">
  <p:tag name="HIGHLIGHT" val="YES"/>
</p:tagLst>
</file>

<file path=ppt/tags/tag72.xml><?xml version="1.0" encoding="utf-8"?>
<p:tagLst xmlns:a="http://schemas.openxmlformats.org/drawingml/2006/main" xmlns:r="http://schemas.openxmlformats.org/officeDocument/2006/relationships" xmlns:p="http://schemas.openxmlformats.org/presentationml/2006/main">
  <p:tag name="HIGHLIGHT" val="YES"/>
</p:tagLst>
</file>

<file path=ppt/tags/tag73.xml><?xml version="1.0" encoding="utf-8"?>
<p:tagLst xmlns:a="http://schemas.openxmlformats.org/drawingml/2006/main" xmlns:r="http://schemas.openxmlformats.org/officeDocument/2006/relationships" xmlns:p="http://schemas.openxmlformats.org/presentationml/2006/main">
  <p:tag name="HIGHLIGHT" val="YES"/>
</p:tagLst>
</file>

<file path=ppt/tags/tag74.xml><?xml version="1.0" encoding="utf-8"?>
<p:tagLst xmlns:a="http://schemas.openxmlformats.org/drawingml/2006/main" xmlns:r="http://schemas.openxmlformats.org/officeDocument/2006/relationships" xmlns:p="http://schemas.openxmlformats.org/presentationml/2006/main">
  <p:tag name="HIGHLIGHT" val="YES"/>
</p:tagLst>
</file>

<file path=ppt/tags/tag75.xml><?xml version="1.0" encoding="utf-8"?>
<p:tagLst xmlns:a="http://schemas.openxmlformats.org/drawingml/2006/main" xmlns:r="http://schemas.openxmlformats.org/officeDocument/2006/relationships" xmlns:p="http://schemas.openxmlformats.org/presentationml/2006/main">
  <p:tag name="HIGHLIGHT" val="YES"/>
</p:tagLst>
</file>

<file path=ppt/tags/tag76.xml><?xml version="1.0" encoding="utf-8"?>
<p:tagLst xmlns:a="http://schemas.openxmlformats.org/drawingml/2006/main" xmlns:r="http://schemas.openxmlformats.org/officeDocument/2006/relationships" xmlns:p="http://schemas.openxmlformats.org/presentationml/2006/main">
  <p:tag name="HIGHLIGHT" val="YES"/>
</p:tagLst>
</file>

<file path=ppt/tags/tag77.xml><?xml version="1.0" encoding="utf-8"?>
<p:tagLst xmlns:a="http://schemas.openxmlformats.org/drawingml/2006/main" xmlns:r="http://schemas.openxmlformats.org/officeDocument/2006/relationships" xmlns:p="http://schemas.openxmlformats.org/presentationml/2006/main">
  <p:tag name="HIGHLIGHT" val="YES"/>
</p:tagLst>
</file>

<file path=ppt/tags/tag78.xml><?xml version="1.0" encoding="utf-8"?>
<p:tagLst xmlns:a="http://schemas.openxmlformats.org/drawingml/2006/main" xmlns:r="http://schemas.openxmlformats.org/officeDocument/2006/relationships" xmlns:p="http://schemas.openxmlformats.org/presentationml/2006/main">
  <p:tag name="HIGHLIGHT" val="YES"/>
</p:tagLst>
</file>

<file path=ppt/tags/tag79.xml><?xml version="1.0" encoding="utf-8"?>
<p:tagLst xmlns:a="http://schemas.openxmlformats.org/drawingml/2006/main" xmlns:r="http://schemas.openxmlformats.org/officeDocument/2006/relationships" xmlns:p="http://schemas.openxmlformats.org/presentationml/2006/main">
  <p:tag name="HIGHLIGHT" val="YES"/>
</p:tagLst>
</file>

<file path=ppt/tags/tag8.xml><?xml version="1.0" encoding="utf-8"?>
<p:tagLst xmlns:a="http://schemas.openxmlformats.org/drawingml/2006/main" xmlns:r="http://schemas.openxmlformats.org/officeDocument/2006/relationships" xmlns:p="http://schemas.openxmlformats.org/presentationml/2006/main">
  <p:tag name="HIGHLIGHT" val="YES"/>
</p:tagLst>
</file>

<file path=ppt/tags/tag80.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81.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82.xml><?xml version="1.0" encoding="utf-8"?>
<p:tagLst xmlns:a="http://schemas.openxmlformats.org/drawingml/2006/main" xmlns:r="http://schemas.openxmlformats.org/officeDocument/2006/relationships" xmlns:p="http://schemas.openxmlformats.org/presentationml/2006/main">
  <p:tag name="HIGHLIGHT" val="YES"/>
</p:tagLst>
</file>

<file path=ppt/tags/tag83.xml><?xml version="1.0" encoding="utf-8"?>
<p:tagLst xmlns:a="http://schemas.openxmlformats.org/drawingml/2006/main" xmlns:r="http://schemas.openxmlformats.org/officeDocument/2006/relationships" xmlns:p="http://schemas.openxmlformats.org/presentationml/2006/main">
  <p:tag name="HIGHLIGHT" val="YES"/>
</p:tagLst>
</file>

<file path=ppt/tags/tag84.xml><?xml version="1.0" encoding="utf-8"?>
<p:tagLst xmlns:a="http://schemas.openxmlformats.org/drawingml/2006/main" xmlns:r="http://schemas.openxmlformats.org/officeDocument/2006/relationships" xmlns:p="http://schemas.openxmlformats.org/presentationml/2006/main">
  <p:tag name="HIGHLIGHT" val="YES"/>
</p:tagLst>
</file>

<file path=ppt/tags/tag85.xml><?xml version="1.0" encoding="utf-8"?>
<p:tagLst xmlns:a="http://schemas.openxmlformats.org/drawingml/2006/main" xmlns:r="http://schemas.openxmlformats.org/officeDocument/2006/relationships" xmlns:p="http://schemas.openxmlformats.org/presentationml/2006/main">
  <p:tag name="HIGHLIGHT" val="YES"/>
</p:tagLst>
</file>

<file path=ppt/tags/tag86.xml><?xml version="1.0" encoding="utf-8"?>
<p:tagLst xmlns:a="http://schemas.openxmlformats.org/drawingml/2006/main" xmlns:r="http://schemas.openxmlformats.org/officeDocument/2006/relationships" xmlns:p="http://schemas.openxmlformats.org/presentationml/2006/main">
  <p:tag name="HIGHLIGHT" val="YES"/>
</p:tagLst>
</file>

<file path=ppt/tags/tag87.xml><?xml version="1.0" encoding="utf-8"?>
<p:tagLst xmlns:a="http://schemas.openxmlformats.org/drawingml/2006/main" xmlns:r="http://schemas.openxmlformats.org/officeDocument/2006/relationships" xmlns:p="http://schemas.openxmlformats.org/presentationml/2006/main">
  <p:tag name="HIGHLIGHT" val="YES"/>
</p:tagLst>
</file>

<file path=ppt/tags/tag88.xml><?xml version="1.0" encoding="utf-8"?>
<p:tagLst xmlns:a="http://schemas.openxmlformats.org/drawingml/2006/main" xmlns:r="http://schemas.openxmlformats.org/officeDocument/2006/relationships" xmlns:p="http://schemas.openxmlformats.org/presentationml/2006/main">
  <p:tag name="HIGHLIGHT" val="YES"/>
</p:tagLst>
</file>

<file path=ppt/tags/tag89.xml><?xml version="1.0" encoding="utf-8"?>
<p:tagLst xmlns:a="http://schemas.openxmlformats.org/drawingml/2006/main" xmlns:r="http://schemas.openxmlformats.org/officeDocument/2006/relationships" xmlns:p="http://schemas.openxmlformats.org/presentationml/2006/main">
  <p:tag name="HIGHLIGHT" val="YES"/>
</p:tagLst>
</file>

<file path=ppt/tags/tag9.xml><?xml version="1.0" encoding="utf-8"?>
<p:tagLst xmlns:a="http://schemas.openxmlformats.org/drawingml/2006/main" xmlns:r="http://schemas.openxmlformats.org/officeDocument/2006/relationships" xmlns:p="http://schemas.openxmlformats.org/presentationml/2006/main">
  <p:tag name="HIGHLIGHT" val="YES"/>
</p:tagLst>
</file>

<file path=ppt/tags/tag90.xml><?xml version="1.0" encoding="utf-8"?>
<p:tagLst xmlns:a="http://schemas.openxmlformats.org/drawingml/2006/main" xmlns:r="http://schemas.openxmlformats.org/officeDocument/2006/relationships" xmlns:p="http://schemas.openxmlformats.org/presentationml/2006/main">
  <p:tag name="HIGHLIGHT" val="YES"/>
</p:tagLst>
</file>

<file path=ppt/tags/tag91.xml><?xml version="1.0" encoding="utf-8"?>
<p:tagLst xmlns:a="http://schemas.openxmlformats.org/drawingml/2006/main" xmlns:r="http://schemas.openxmlformats.org/officeDocument/2006/relationships" xmlns:p="http://schemas.openxmlformats.org/presentationml/2006/main">
  <p:tag name="HIGHLIGHT" val="YES"/>
</p:tagLst>
</file>

<file path=ppt/tags/tag92.xml><?xml version="1.0" encoding="utf-8"?>
<p:tagLst xmlns:a="http://schemas.openxmlformats.org/drawingml/2006/main" xmlns:r="http://schemas.openxmlformats.org/officeDocument/2006/relationships" xmlns:p="http://schemas.openxmlformats.org/presentationml/2006/main">
  <p:tag name="HIGHLIGHT" val="YES"/>
</p:tagLst>
</file>

<file path=ppt/tags/tag93.xml><?xml version="1.0" encoding="utf-8"?>
<p:tagLst xmlns:a="http://schemas.openxmlformats.org/drawingml/2006/main" xmlns:r="http://schemas.openxmlformats.org/officeDocument/2006/relationships" xmlns:p="http://schemas.openxmlformats.org/presentationml/2006/main">
  <p:tag name="SLIDETYPE" val="QA"/>
</p:tagLst>
</file>

<file path=ppt/tags/tag94.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3"/>
  <p:tag name="SECTIONNUMBER" val="0"/>
  <p:tag name="SHAPETABLE" val="Group Organizer"/>
  <p:tag name="SLIDETYPE" val="Organizer"/>
</p:tagLst>
</file>

<file path=ppt/tags/tag95.xml><?xml version="1.0" encoding="utf-8"?>
<p:tagLst xmlns:a="http://schemas.openxmlformats.org/drawingml/2006/main" xmlns:r="http://schemas.openxmlformats.org/officeDocument/2006/relationships" xmlns:p="http://schemas.openxmlformats.org/presentationml/2006/main">
  <p:tag name="PLACEWARE-AUD-PRESENTER-NOTES" val="M02d1.sas"/>
</p:tagLst>
</file>

<file path=ppt/tags/tag96.xml><?xml version="1.0" encoding="utf-8"?>
<p:tagLst xmlns:a="http://schemas.openxmlformats.org/drawingml/2006/main" xmlns:r="http://schemas.openxmlformats.org/officeDocument/2006/relationships" xmlns:p="http://schemas.openxmlformats.org/presentationml/2006/main">
  <p:tag name="PLACEWARE-AUD-PRESENTER-NOTES" val="M02d1.sas"/>
</p:tagLst>
</file>

<file path=ppt/tags/tag97.xml><?xml version="1.0" encoding="utf-8"?>
<p:tagLst xmlns:a="http://schemas.openxmlformats.org/drawingml/2006/main" xmlns:r="http://schemas.openxmlformats.org/officeDocument/2006/relationships" xmlns:p="http://schemas.openxmlformats.org/presentationml/2006/main">
  <p:tag name="PLACEWARE-AUD-PRESENTER-NOTES" val="M02d1.sas"/>
</p:tagLst>
</file>

<file path=ppt/tags/tag98.xml><?xml version="1.0" encoding="utf-8"?>
<p:tagLst xmlns:a="http://schemas.openxmlformats.org/drawingml/2006/main" xmlns:r="http://schemas.openxmlformats.org/officeDocument/2006/relationships" xmlns:p="http://schemas.openxmlformats.org/presentationml/2006/main">
  <p:tag name="HIGHLIGHT" val="YES"/>
</p:tagLst>
</file>

<file path=ppt/tags/tag99.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14760</TotalTime>
  <Words>5433</Words>
  <Application>Microsoft Office PowerPoint</Application>
  <PresentationFormat>On-screen Show (4:3)</PresentationFormat>
  <Paragraphs>1354</Paragraphs>
  <Slides>105</Slides>
  <Notes>105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105</vt:i4>
      </vt:variant>
    </vt:vector>
  </HeadingPairs>
  <TitlesOfParts>
    <vt:vector size="117" baseType="lpstr">
      <vt:lpstr>MS PGothic</vt:lpstr>
      <vt:lpstr>MS PGothic</vt:lpstr>
      <vt:lpstr>Arial</vt:lpstr>
      <vt:lpstr>Arial Narrow</vt:lpstr>
      <vt:lpstr>BrowalliaUPC</vt:lpstr>
      <vt:lpstr>Comic Sans MS</vt:lpstr>
      <vt:lpstr>Courier New</vt:lpstr>
      <vt:lpstr>Monotype Sorts</vt:lpstr>
      <vt:lpstr>SAS Monospace</vt:lpstr>
      <vt:lpstr>Times New Roman</vt:lpstr>
      <vt:lpstr>Wingdings</vt:lpstr>
      <vt:lpstr>SAS2010</vt:lpstr>
      <vt:lpstr>Chapter 2: Basic Queries</vt:lpstr>
      <vt:lpstr>Chapter 2: Basic Queries</vt:lpstr>
      <vt:lpstr>Objectives </vt:lpstr>
      <vt:lpstr>Business Scenario</vt:lpstr>
      <vt:lpstr>The SQL Procedure</vt:lpstr>
      <vt:lpstr>SQL Procedure</vt:lpstr>
      <vt:lpstr>SELECT Statement</vt:lpstr>
      <vt:lpstr>SELECT Statement</vt:lpstr>
      <vt:lpstr>Viewing the Output</vt:lpstr>
      <vt:lpstr>SELECT Statement: Required Clauses</vt:lpstr>
      <vt:lpstr>SELECT Statement: Optional Clauses</vt:lpstr>
      <vt:lpstr>SELECT Statement Syntax</vt:lpstr>
      <vt:lpstr>Business Scenario</vt:lpstr>
      <vt:lpstr>Setup for the Poll</vt:lpstr>
      <vt:lpstr>2.01 Multiple Choice Poll</vt:lpstr>
      <vt:lpstr>2.01 Multiple Choice Poll – Correct Answer</vt:lpstr>
      <vt:lpstr>2.02 Short Answer Poll</vt:lpstr>
      <vt:lpstr>2.02 Short Answer Poll – Correct Answer</vt:lpstr>
      <vt:lpstr>2.03 Quiz</vt:lpstr>
      <vt:lpstr>2.03 Quiz – Correct Answer</vt:lpstr>
      <vt:lpstr>Features of the VALIDATE Statement</vt:lpstr>
      <vt:lpstr>Viewing the Log</vt:lpstr>
      <vt:lpstr>NOEXEC Option</vt:lpstr>
      <vt:lpstr>Viewing the Log</vt:lpstr>
      <vt:lpstr>Resetting Options</vt:lpstr>
      <vt:lpstr>Additional PROC SQL Statements</vt:lpstr>
      <vt:lpstr>PowerPoint Presentation</vt:lpstr>
      <vt:lpstr>Chapter 2: Basic Queries</vt:lpstr>
      <vt:lpstr>Objectives </vt:lpstr>
      <vt:lpstr>Business Scenario</vt:lpstr>
      <vt:lpstr>Querying All Columns in a Table</vt:lpstr>
      <vt:lpstr>FEEDBACK Option</vt:lpstr>
      <vt:lpstr>Setup for the Poll</vt:lpstr>
      <vt:lpstr>2.04 Multiple Choice Poll</vt:lpstr>
      <vt:lpstr>2.04 Multiple Choice Poll – Correct Answer</vt:lpstr>
      <vt:lpstr>Viewing the Log</vt:lpstr>
      <vt:lpstr>DESCRIBE Statement</vt:lpstr>
      <vt:lpstr>PowerPoint Presentation</vt:lpstr>
      <vt:lpstr>Business Scenario</vt:lpstr>
      <vt:lpstr>Querying Specific Columns in a Table</vt:lpstr>
      <vt:lpstr>Viewing the Output</vt:lpstr>
      <vt:lpstr>2.05 Short Answer Poll</vt:lpstr>
      <vt:lpstr>2.05 Short Answer Poll – Correct Answer</vt:lpstr>
      <vt:lpstr>Business Scenario</vt:lpstr>
      <vt:lpstr>Calculated Columns</vt:lpstr>
      <vt:lpstr>Business Scenario</vt:lpstr>
      <vt:lpstr>SCAN Function</vt:lpstr>
      <vt:lpstr>Extracting the Level from Job_Title</vt:lpstr>
      <vt:lpstr>Extracting the Level from Job_Title</vt:lpstr>
      <vt:lpstr>Extracting the Level from Job_Title</vt:lpstr>
      <vt:lpstr>CASE Expression</vt:lpstr>
      <vt:lpstr>Calculating Columns Conditionally: CASE</vt:lpstr>
      <vt:lpstr>Calculating Columns Conditionally: CASE</vt:lpstr>
      <vt:lpstr>Calculating Columns Conditionally: CASE</vt:lpstr>
      <vt:lpstr>Calculating Columns Conditionally: CASE</vt:lpstr>
      <vt:lpstr>Viewing the Output</vt:lpstr>
      <vt:lpstr>Business Scenario</vt:lpstr>
      <vt:lpstr>Business Data</vt:lpstr>
      <vt:lpstr>SAS Date Values</vt:lpstr>
      <vt:lpstr>Selected SAS Numeric Functions</vt:lpstr>
      <vt:lpstr>Calculating Columns Using SAS Dates: Step 1 </vt:lpstr>
      <vt:lpstr>Calculating Columns Using SAS Dates: Step 2</vt:lpstr>
      <vt:lpstr>Calculating Columns Using SAS Dates: Step 3</vt:lpstr>
      <vt:lpstr>Viewing the Output</vt:lpstr>
      <vt:lpstr>2.07 Short Answer Poll</vt:lpstr>
      <vt:lpstr>2.07 Short Answer Poll – Correct Answer</vt:lpstr>
      <vt:lpstr>Business Scenario</vt:lpstr>
      <vt:lpstr>Creating and Populating a Table</vt:lpstr>
      <vt:lpstr>Viewing the Log</vt:lpstr>
      <vt:lpstr>Viewing the Output</vt:lpstr>
      <vt:lpstr>PowerPoint Presentation</vt:lpstr>
      <vt:lpstr>Chapter 2: Basic Queries</vt:lpstr>
      <vt:lpstr>Objectives </vt:lpstr>
      <vt:lpstr>Business Scenario</vt:lpstr>
      <vt:lpstr>Displaying All Rows</vt:lpstr>
      <vt:lpstr>Eliminating Duplicate Rows</vt:lpstr>
      <vt:lpstr>Viewing the Output</vt:lpstr>
      <vt:lpstr>2.08 Multiple Choice Poll</vt:lpstr>
      <vt:lpstr>2.08 Multiple Choice Poll – Correct Answer</vt:lpstr>
      <vt:lpstr>Business Scenario</vt:lpstr>
      <vt:lpstr>Subsetting with the WHERE Clause</vt:lpstr>
      <vt:lpstr>Viewing the Output</vt:lpstr>
      <vt:lpstr>Subsetting: Comparison Operators</vt:lpstr>
      <vt:lpstr>Subsetting: Logical Operators</vt:lpstr>
      <vt:lpstr>Subsetting: Special Operators</vt:lpstr>
      <vt:lpstr>2.09 Short Answer Poll</vt:lpstr>
      <vt:lpstr>2.09 Short Answer Poll – Correct Answer</vt:lpstr>
      <vt:lpstr>Business Scenario</vt:lpstr>
      <vt:lpstr>Subsetting with Calculated Values</vt:lpstr>
      <vt:lpstr>Subsetting with Calculated Values</vt:lpstr>
      <vt:lpstr>Subsetting with Calculated Values</vt:lpstr>
      <vt:lpstr>Viewing the Output</vt:lpstr>
      <vt:lpstr>Using the Calculated Keyword</vt:lpstr>
      <vt:lpstr>Viewing the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Basic Queries</dc:title>
  <dc:creator>Johnny Johnson</dc:creator>
  <cp:lastModifiedBy>Morgan31955</cp:lastModifiedBy>
  <cp:revision>778</cp:revision>
  <cp:lastPrinted>2012-07-05T19:04:48Z</cp:lastPrinted>
  <dcterms:created xsi:type="dcterms:W3CDTF">2004-05-03T16:42:35Z</dcterms:created>
  <dcterms:modified xsi:type="dcterms:W3CDTF">2018-02-14T20:23:09Z</dcterms:modified>
</cp:coreProperties>
</file>