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tags/tag10.xml" ContentType="application/vnd.openxmlformats-officedocument.presentationml.tags+xml"/>
  <Override PartName="/ppt/notesSlides/notesSlide26.xml" ContentType="application/vnd.openxmlformats-officedocument.presentationml.notesSlide+xml"/>
  <Override PartName="/ppt/tags/tag1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33.xml" ContentType="application/vnd.openxmlformats-officedocument.presentationml.notesSlide+xml"/>
  <Override PartName="/ppt/tags/tag24.xml" ContentType="application/vnd.openxmlformats-officedocument.presentationml.tags+xml"/>
  <Override PartName="/ppt/notesSlides/notesSlide34.xml" ContentType="application/vnd.openxmlformats-officedocument.presentationml.notesSlide+xml"/>
  <Override PartName="/ppt/tags/tag25.xml" ContentType="application/vnd.openxmlformats-officedocument.presentationml.tags+xml"/>
  <Override PartName="/ppt/notesSlides/notesSlide3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Override PartName="/ppt/notesSlides/notesSlide43.xml" ContentType="application/vnd.openxmlformats-officedocument.presentationml.notesSlide+xml"/>
  <Override PartName="/ppt/tags/tag36.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7.xml" ContentType="application/vnd.openxmlformats-officedocument.presentationml.tags+xml"/>
  <Override PartName="/ppt/notesSlides/notesSlide47.xml" ContentType="application/vnd.openxmlformats-officedocument.presentationml.notesSlide+xml"/>
  <Override PartName="/ppt/tags/tag38.xml" ContentType="application/vnd.openxmlformats-officedocument.presentationml.tags+xml"/>
  <Override PartName="/ppt/notesSlides/notesSlide48.xml" ContentType="application/vnd.openxmlformats-officedocument.presentationml.notesSlide+xml"/>
  <Override PartName="/ppt/tags/tag39.xml" ContentType="application/vnd.openxmlformats-officedocument.presentationml.tags+xml"/>
  <Override PartName="/ppt/notesSlides/notesSlide49.xml" ContentType="application/vnd.openxmlformats-officedocument.presentationml.notesSlide+xml"/>
  <Override PartName="/ppt/tags/tag40.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41.xml" ContentType="application/vnd.openxmlformats-officedocument.presentationml.tags+xml"/>
  <Override PartName="/ppt/notesSlides/notesSlide60.xml" ContentType="application/vnd.openxmlformats-officedocument.presentationml.notesSlide+xml"/>
  <Override PartName="/ppt/tags/tag42.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43.xml" ContentType="application/vnd.openxmlformats-officedocument.presentationml.tags+xml"/>
  <Override PartName="/ppt/notesSlides/notesSlide67.xml" ContentType="application/vnd.openxmlformats-officedocument.presentationml.notesSlide+xml"/>
  <Override PartName="/ppt/tags/tag44.xml" ContentType="application/vnd.openxmlformats-officedocument.presentationml.tags+xml"/>
  <Override PartName="/ppt/notesSlides/notesSlide6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47.xml" ContentType="application/vnd.openxmlformats-officedocument.presentationml.tags+xml"/>
  <Override PartName="/ppt/notesSlides/notesSlide77.xml" ContentType="application/vnd.openxmlformats-officedocument.presentationml.notesSlide+xml"/>
  <Override PartName="/ppt/tags/tag48.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54.xml" ContentType="application/vnd.openxmlformats-officedocument.presentationml.tags+xml"/>
  <Override PartName="/ppt/notesSlides/notesSlide87.xml" ContentType="application/vnd.openxmlformats-officedocument.presentationml.notesSlide+xml"/>
  <Override PartName="/ppt/tags/tag55.xml" ContentType="application/vnd.openxmlformats-officedocument.presentationml.tags+xml"/>
  <Override PartName="/ppt/notesSlides/notesSlide88.xml" ContentType="application/vnd.openxmlformats-officedocument.presentationml.notesSlide+xml"/>
  <Override PartName="/ppt/tags/tag56.xml" ContentType="application/vnd.openxmlformats-officedocument.presentationml.tags+xml"/>
  <Override PartName="/ppt/notesSlides/notesSlide89.xml" ContentType="application/vnd.openxmlformats-officedocument.presentationml.notesSlide+xml"/>
  <Override PartName="/ppt/tags/tag57.xml" ContentType="application/vnd.openxmlformats-officedocument.presentationml.tags+xml"/>
  <Override PartName="/ppt/notesSlides/notesSlide90.xml" ContentType="application/vnd.openxmlformats-officedocument.presentationml.notesSlide+xml"/>
  <Override PartName="/ppt/tags/tag58.xml" ContentType="application/vnd.openxmlformats-officedocument.presentationml.tags+xml"/>
  <Override PartName="/ppt/notesSlides/notesSlide91.xml" ContentType="application/vnd.openxmlformats-officedocument.presentationml.notesSlide+xml"/>
  <Override PartName="/ppt/tags/tag59.xml" ContentType="application/vnd.openxmlformats-officedocument.presentationml.tags+xml"/>
  <Override PartName="/ppt/notesSlides/notesSlide92.xml" ContentType="application/vnd.openxmlformats-officedocument.presentationml.notesSlide+xml"/>
  <Override PartName="/ppt/tags/tag60.xml" ContentType="application/vnd.openxmlformats-officedocument.presentationml.tags+xml"/>
  <Override PartName="/ppt/notesSlides/notesSlide93.xml" ContentType="application/vnd.openxmlformats-officedocument.presentationml.notesSlide+xml"/>
  <Override PartName="/ppt/tags/tag61.xml" ContentType="application/vnd.openxmlformats-officedocument.presentationml.tags+xml"/>
  <Override PartName="/ppt/notesSlides/notesSlide94.xml" ContentType="application/vnd.openxmlformats-officedocument.presentationml.notesSlide+xml"/>
  <Override PartName="/ppt/tags/tag62.xml" ContentType="application/vnd.openxmlformats-officedocument.presentationml.tags+xml"/>
  <Override PartName="/ppt/notesSlides/notesSlide95.xml" ContentType="application/vnd.openxmlformats-officedocument.presentationml.notesSlide+xml"/>
  <Override PartName="/ppt/tags/tag63.xml" ContentType="application/vnd.openxmlformats-officedocument.presentationml.tags+xml"/>
  <Override PartName="/ppt/notesSlides/notesSlide96.xml" ContentType="application/vnd.openxmlformats-officedocument.presentationml.notesSlide+xml"/>
  <Override PartName="/ppt/tags/tag64.xml" ContentType="application/vnd.openxmlformats-officedocument.presentationml.tags+xml"/>
  <Override PartName="/ppt/notesSlides/notesSlide97.xml" ContentType="application/vnd.openxmlformats-officedocument.presentationml.notesSlide+xml"/>
  <Override PartName="/ppt/tags/tag65.xml" ContentType="application/vnd.openxmlformats-officedocument.presentationml.tags+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250" r:id="rId1"/>
  </p:sldMasterIdLst>
  <p:notesMasterIdLst>
    <p:notesMasterId r:id="rId100"/>
  </p:notesMasterIdLst>
  <p:handoutMasterIdLst>
    <p:handoutMasterId r:id="rId101"/>
  </p:handoutMasterIdLst>
  <p:sldIdLst>
    <p:sldId id="656" r:id="rId2"/>
    <p:sldId id="660" r:id="rId3"/>
    <p:sldId id="257" r:id="rId4"/>
    <p:sldId id="522" r:id="rId5"/>
    <p:sldId id="650" r:id="rId6"/>
    <p:sldId id="259" r:id="rId7"/>
    <p:sldId id="473" r:id="rId8"/>
    <p:sldId id="655" r:id="rId9"/>
    <p:sldId id="262" r:id="rId10"/>
    <p:sldId id="264" r:id="rId11"/>
    <p:sldId id="544" r:id="rId12"/>
    <p:sldId id="543" r:id="rId13"/>
    <p:sldId id="542" r:id="rId14"/>
    <p:sldId id="552" r:id="rId15"/>
    <p:sldId id="551" r:id="rId16"/>
    <p:sldId id="550" r:id="rId17"/>
    <p:sldId id="549" r:id="rId18"/>
    <p:sldId id="548" r:id="rId19"/>
    <p:sldId id="547" r:id="rId20"/>
    <p:sldId id="648" r:id="rId21"/>
    <p:sldId id="546" r:id="rId22"/>
    <p:sldId id="647" r:id="rId23"/>
    <p:sldId id="396" r:id="rId24"/>
    <p:sldId id="674" r:id="rId25"/>
    <p:sldId id="675" r:id="rId26"/>
    <p:sldId id="661" r:id="rId27"/>
    <p:sldId id="659" r:id="rId28"/>
    <p:sldId id="520" r:id="rId29"/>
    <p:sldId id="649" r:id="rId30"/>
    <p:sldId id="560" r:id="rId31"/>
    <p:sldId id="676" r:id="rId32"/>
    <p:sldId id="677" r:id="rId33"/>
    <p:sldId id="591" r:id="rId34"/>
    <p:sldId id="678" r:id="rId35"/>
    <p:sldId id="679" r:id="rId36"/>
    <p:sldId id="680" r:id="rId37"/>
    <p:sldId id="282" r:id="rId38"/>
    <p:sldId id="576" r:id="rId39"/>
    <p:sldId id="652" r:id="rId40"/>
    <p:sldId id="454" r:id="rId41"/>
    <p:sldId id="671" r:id="rId42"/>
    <p:sldId id="444" r:id="rId43"/>
    <p:sldId id="477" r:id="rId44"/>
    <p:sldId id="478" r:id="rId45"/>
    <p:sldId id="653" r:id="rId46"/>
    <p:sldId id="408" r:id="rId47"/>
    <p:sldId id="681" r:id="rId48"/>
    <p:sldId id="682" r:id="rId49"/>
    <p:sldId id="662" r:id="rId50"/>
    <p:sldId id="658" r:id="rId51"/>
    <p:sldId id="519" r:id="rId52"/>
    <p:sldId id="373" r:id="rId53"/>
    <p:sldId id="567" r:id="rId54"/>
    <p:sldId id="289" r:id="rId55"/>
    <p:sldId id="583" r:id="rId56"/>
    <p:sldId id="360" r:id="rId57"/>
    <p:sldId id="577" r:id="rId58"/>
    <p:sldId id="578" r:id="rId59"/>
    <p:sldId id="579" r:id="rId60"/>
    <p:sldId id="581" r:id="rId61"/>
    <p:sldId id="586" r:id="rId62"/>
    <p:sldId id="458" r:id="rId63"/>
    <p:sldId id="468" r:id="rId64"/>
    <p:sldId id="483" r:id="rId65"/>
    <p:sldId id="469" r:id="rId66"/>
    <p:sldId id="484" r:id="rId67"/>
    <p:sldId id="486" r:id="rId68"/>
    <p:sldId id="487" r:id="rId69"/>
    <p:sldId id="294" r:id="rId70"/>
    <p:sldId id="295" r:id="rId71"/>
    <p:sldId id="298" r:id="rId72"/>
    <p:sldId id="584" r:id="rId73"/>
    <p:sldId id="336" r:id="rId74"/>
    <p:sldId id="585" r:id="rId75"/>
    <p:sldId id="453" r:id="rId76"/>
    <p:sldId id="580" r:id="rId77"/>
    <p:sldId id="664" r:id="rId78"/>
    <p:sldId id="657" r:id="rId79"/>
    <p:sldId id="457" r:id="rId80"/>
    <p:sldId id="596" r:id="rId81"/>
    <p:sldId id="615" r:id="rId82"/>
    <p:sldId id="617" r:id="rId83"/>
    <p:sldId id="618" r:id="rId84"/>
    <p:sldId id="601" r:id="rId85"/>
    <p:sldId id="602" r:id="rId86"/>
    <p:sldId id="603" r:id="rId87"/>
    <p:sldId id="666" r:id="rId88"/>
    <p:sldId id="668" r:id="rId89"/>
    <p:sldId id="620" r:id="rId90"/>
    <p:sldId id="622" r:id="rId91"/>
    <p:sldId id="624" r:id="rId92"/>
    <p:sldId id="626" r:id="rId93"/>
    <p:sldId id="632" r:id="rId94"/>
    <p:sldId id="634" r:id="rId95"/>
    <p:sldId id="636" r:id="rId96"/>
    <p:sldId id="638" r:id="rId97"/>
    <p:sldId id="640" r:id="rId98"/>
    <p:sldId id="642" r:id="rId99"/>
  </p:sldIdLst>
  <p:sldSz cx="9144000" cy="6858000" type="screen4x3"/>
  <p:notesSz cx="7010400" cy="9236075"/>
  <p:custDataLst>
    <p:tags r:id="rId102"/>
  </p:custDataLst>
  <p:defaultTextStyle>
    <a:defPPr>
      <a:defRPr lang="en-US"/>
    </a:defPPr>
    <a:lvl1pPr algn="l" rtl="0" fontAlgn="base">
      <a:spcBef>
        <a:spcPct val="0"/>
      </a:spcBef>
      <a:spcAft>
        <a:spcPct val="0"/>
      </a:spcAft>
      <a:buNone/>
      <a:defRPr kumimoji="0" lang="en-US" sz="2400" b="0" i="0" u="none" kern="1200" baseline="0">
        <a:solidFill>
          <a:schemeClr val="tx1"/>
        </a:solidFill>
        <a:latin typeface="Arial"/>
        <a:ea typeface="+mn-ea"/>
        <a:cs typeface="Arial" pitchFamily="34" charset="0"/>
      </a:defRPr>
    </a:lvl1pPr>
    <a:lvl2pPr marL="457200" algn="l" rtl="0" fontAlgn="base">
      <a:spcBef>
        <a:spcPct val="0"/>
      </a:spcBef>
      <a:spcAft>
        <a:spcPct val="0"/>
      </a:spcAft>
      <a:buNone/>
      <a:defRPr kumimoji="0" lang="en-US" sz="2400" b="0" i="0" u="none" kern="1200" baseline="0">
        <a:solidFill>
          <a:schemeClr val="tx1"/>
        </a:solidFill>
        <a:latin typeface="Arial"/>
        <a:ea typeface="+mn-ea"/>
        <a:cs typeface="Arial" pitchFamily="34" charset="0"/>
      </a:defRPr>
    </a:lvl2pPr>
    <a:lvl3pPr marL="914400" algn="l" rtl="0" fontAlgn="base">
      <a:spcBef>
        <a:spcPct val="0"/>
      </a:spcBef>
      <a:spcAft>
        <a:spcPct val="0"/>
      </a:spcAft>
      <a:buNone/>
      <a:defRPr kumimoji="0" lang="en-US" sz="2400" b="0" i="0" u="none" kern="1200" baseline="0">
        <a:solidFill>
          <a:schemeClr val="tx1"/>
        </a:solidFill>
        <a:latin typeface="Arial"/>
        <a:ea typeface="+mn-ea"/>
        <a:cs typeface="Arial" pitchFamily="34" charset="0"/>
      </a:defRPr>
    </a:lvl3pPr>
    <a:lvl4pPr marL="1371600" algn="l" rtl="0" fontAlgn="base">
      <a:spcBef>
        <a:spcPct val="0"/>
      </a:spcBef>
      <a:spcAft>
        <a:spcPct val="0"/>
      </a:spcAft>
      <a:buNone/>
      <a:defRPr kumimoji="0" lang="en-US" sz="2400" b="0" i="0" u="none" kern="1200" baseline="0">
        <a:solidFill>
          <a:schemeClr val="tx1"/>
        </a:solidFill>
        <a:latin typeface="Arial"/>
        <a:ea typeface="+mn-ea"/>
        <a:cs typeface="Arial" pitchFamily="34" charset="0"/>
      </a:defRPr>
    </a:lvl4pPr>
    <a:lvl5pPr marL="1828800" algn="l" rtl="0" fontAlgn="base">
      <a:spcBef>
        <a:spcPct val="0"/>
      </a:spcBef>
      <a:spcAft>
        <a:spcPct val="0"/>
      </a:spcAft>
      <a:buNone/>
      <a:defRPr kumimoji="0" lang="en-US" sz="2400" b="0" i="0" u="none" kern="1200" baseline="0">
        <a:solidFill>
          <a:schemeClr val="tx1"/>
        </a:solidFill>
        <a:latin typeface="Arial"/>
        <a:ea typeface="+mn-ea"/>
        <a:cs typeface="Arial" pitchFamily="34" charset="0"/>
      </a:defRPr>
    </a:lvl5pPr>
    <a:lvl6pPr marL="2286000" algn="l" defTabSz="914400" rtl="0" eaLnBrk="1" latinLnBrk="0" hangingPunct="1">
      <a:defRPr sz="2400" kern="1200">
        <a:solidFill>
          <a:schemeClr val="tx1"/>
        </a:solidFill>
        <a:latin typeface="Arial" pitchFamily="34" charset="0"/>
        <a:ea typeface="+mn-ea"/>
        <a:cs typeface="Arial" pitchFamily="34" charset="0"/>
      </a:defRPr>
    </a:lvl6pPr>
    <a:lvl7pPr marL="2743200" algn="l" defTabSz="914400" rtl="0" eaLnBrk="1" latinLnBrk="0" hangingPunct="1">
      <a:defRPr sz="2400" kern="1200">
        <a:solidFill>
          <a:schemeClr val="tx1"/>
        </a:solidFill>
        <a:latin typeface="Arial" pitchFamily="34" charset="0"/>
        <a:ea typeface="+mn-ea"/>
        <a:cs typeface="Arial" pitchFamily="34" charset="0"/>
      </a:defRPr>
    </a:lvl7pPr>
    <a:lvl8pPr marL="3200400" algn="l" defTabSz="914400" rtl="0" eaLnBrk="1" latinLnBrk="0" hangingPunct="1">
      <a:defRPr sz="2400" kern="1200">
        <a:solidFill>
          <a:schemeClr val="tx1"/>
        </a:solidFill>
        <a:latin typeface="Arial" pitchFamily="34" charset="0"/>
        <a:ea typeface="+mn-ea"/>
        <a:cs typeface="Arial" pitchFamily="34" charset="0"/>
      </a:defRPr>
    </a:lvl8pPr>
    <a:lvl9pPr marL="3657600" algn="l" defTabSz="914400" rtl="0" eaLnBrk="1" latinLnBrk="0" hangingPunct="1">
      <a:defRPr sz="24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2" orient="horz" pos="528" userDrawn="1">
          <p15:clr>
            <a:srgbClr val="A4A3A4"/>
          </p15:clr>
        </p15:guide>
        <p15:guide id="3" orient="horz" pos="864" userDrawn="1">
          <p15:clr>
            <a:srgbClr val="A4A3A4"/>
          </p15:clr>
        </p15:guide>
        <p15:guide id="8" pos="864" userDrawn="1">
          <p15:clr>
            <a:srgbClr val="A4A3A4"/>
          </p15:clr>
        </p15:guide>
        <p15:guide id="11" pos="432" userDrawn="1">
          <p15:clr>
            <a:srgbClr val="A4A3A4"/>
          </p15:clr>
        </p15:guide>
        <p15:guide id="12" orient="horz" pos="2856"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6876" autoAdjust="0"/>
    <p:restoredTop sz="95355" autoAdjust="0"/>
  </p:normalViewPr>
  <p:slideViewPr>
    <p:cSldViewPr snapToGrid="0">
      <p:cViewPr>
        <p:scale>
          <a:sx n="100" d="100"/>
          <a:sy n="100" d="100"/>
        </p:scale>
        <p:origin x="2580" y="708"/>
      </p:cViewPr>
      <p:guideLst>
        <p:guide orient="horz" pos="528"/>
        <p:guide orient="horz" pos="864"/>
        <p:guide pos="864"/>
        <p:guide pos="432"/>
        <p:guide orient="horz" pos="2856"/>
      </p:guideLst>
    </p:cSldViewPr>
  </p:slideViewPr>
  <p:outlineViewPr>
    <p:cViewPr>
      <p:scale>
        <a:sx n="33" d="100"/>
        <a:sy n="33" d="100"/>
      </p:scale>
      <p:origin x="0" y="-50868"/>
    </p:cViewPr>
  </p:outlineViewPr>
  <p:notesTextViewPr>
    <p:cViewPr>
      <p:scale>
        <a:sx n="100" d="100"/>
        <a:sy n="100" d="100"/>
      </p:scale>
      <p:origin x="0" y="0"/>
    </p:cViewPr>
  </p:notesTextViewPr>
  <p:sorterViewPr>
    <p:cViewPr varScale="1">
      <p:scale>
        <a:sx n="1" d="1"/>
        <a:sy n="1" d="1"/>
      </p:scale>
      <p:origin x="0" y="-40814"/>
    </p:cViewPr>
  </p:sorterViewPr>
  <p:notesViewPr>
    <p:cSldViewPr snapToGrid="0">
      <p:cViewPr>
        <p:scale>
          <a:sx n="120" d="100"/>
          <a:sy n="120" d="100"/>
        </p:scale>
        <p:origin x="3066" y="-57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eaLnBrk="1" hangingPunct="1">
              <a:defRPr sz="1200">
                <a:latin typeface="Arial"/>
                <a:cs typeface="+mn-cs"/>
              </a:defRPr>
            </a:lvl1pPr>
          </a:lstStyle>
          <a:p>
            <a:pPr>
              <a:defRPr/>
            </a:pPr>
            <a:endParaRPr lang="en-US" dirty="0"/>
          </a:p>
        </p:txBody>
      </p:sp>
      <p:sp>
        <p:nvSpPr>
          <p:cNvPr id="133123" name="Rectangle 3"/>
          <p:cNvSpPr>
            <a:spLocks noGrp="1" noChangeArrowheads="1"/>
          </p:cNvSpPr>
          <p:nvPr>
            <p:ph type="dt" sz="quarter" idx="1"/>
          </p:nvPr>
        </p:nvSpPr>
        <p:spPr bwMode="auto">
          <a:xfrm>
            <a:off x="3970938"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eaLnBrk="1" hangingPunct="1">
              <a:defRPr sz="1200">
                <a:latin typeface="Arial"/>
                <a:cs typeface="+mn-cs"/>
              </a:defRPr>
            </a:lvl1pPr>
          </a:lstStyle>
          <a:p>
            <a:pPr>
              <a:defRPr/>
            </a:pPr>
            <a:endParaRPr lang="en-US" dirty="0"/>
          </a:p>
        </p:txBody>
      </p:sp>
      <p:sp>
        <p:nvSpPr>
          <p:cNvPr id="133124" name="Rectangle 4"/>
          <p:cNvSpPr>
            <a:spLocks noGrp="1" noChangeArrowheads="1"/>
          </p:cNvSpPr>
          <p:nvPr>
            <p:ph type="ftr" sz="quarter" idx="2"/>
          </p:nvPr>
        </p:nvSpPr>
        <p:spPr bwMode="auto">
          <a:xfrm>
            <a:off x="0" y="8772668"/>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eaLnBrk="1" hangingPunct="1">
              <a:defRPr sz="1200">
                <a:latin typeface="Arial"/>
                <a:cs typeface="+mn-cs"/>
              </a:defRPr>
            </a:lvl1pPr>
          </a:lstStyle>
          <a:p>
            <a:pPr>
              <a:defRPr/>
            </a:pPr>
            <a:endParaRPr lang="en-US" dirty="0"/>
          </a:p>
        </p:txBody>
      </p:sp>
      <p:sp>
        <p:nvSpPr>
          <p:cNvPr id="133125" name="Rectangle 5"/>
          <p:cNvSpPr>
            <a:spLocks noGrp="1" noChangeArrowheads="1"/>
          </p:cNvSpPr>
          <p:nvPr>
            <p:ph type="sldNum" sz="quarter" idx="3"/>
          </p:nvPr>
        </p:nvSpPr>
        <p:spPr bwMode="auto">
          <a:xfrm>
            <a:off x="3970938" y="8772668"/>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eaLnBrk="1" hangingPunct="1">
              <a:defRPr sz="1200">
                <a:latin typeface="Arial"/>
                <a:cs typeface="+mn-cs"/>
              </a:defRPr>
            </a:lvl1pPr>
          </a:lstStyle>
          <a:p>
            <a:pPr>
              <a:defRPr/>
            </a:pPr>
            <a:fld id="{3F5697FE-B7E5-4DB5-8938-5A74E9E986FE}" type="slidenum">
              <a:rPr lang="en-US"/>
              <a:pPr>
                <a:defRPr/>
              </a:pPr>
              <a:t>‹#›</a:t>
            </a:fld>
            <a:endParaRPr lang="en-US" dirty="0"/>
          </a:p>
        </p:txBody>
      </p:sp>
    </p:spTree>
    <p:extLst>
      <p:ext uri="{BB962C8B-B14F-4D97-AF65-F5344CB8AC3E}">
        <p14:creationId xmlns:p14="http://schemas.microsoft.com/office/powerpoint/2010/main" val="1452370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eaLnBrk="1" hangingPunct="1">
              <a:defRPr sz="1200">
                <a:latin typeface="Times New Roman"/>
                <a:cs typeface="+mn-cs"/>
              </a:defRPr>
            </a:lvl1pPr>
          </a:lstStyle>
          <a:p>
            <a:pPr>
              <a:defRPr/>
            </a:pPr>
            <a:endParaRPr lang="en-US" dirty="0"/>
          </a:p>
        </p:txBody>
      </p:sp>
      <p:sp>
        <p:nvSpPr>
          <p:cNvPr id="808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eaLnBrk="1" hangingPunct="1">
              <a:defRPr sz="1200">
                <a:latin typeface="Times New Roman"/>
                <a:cs typeface="+mn-cs"/>
              </a:defRPr>
            </a:lvl1pPr>
          </a:lstStyle>
          <a:p>
            <a:pPr>
              <a:defRPr/>
            </a:pPr>
            <a:endParaRPr lang="en-US" dirty="0"/>
          </a:p>
        </p:txBody>
      </p:sp>
      <p:sp>
        <p:nvSpPr>
          <p:cNvPr id="133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09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eaLnBrk="1" hangingPunct="1">
              <a:defRPr sz="1200">
                <a:latin typeface="Times New Roman"/>
                <a:cs typeface="+mn-cs"/>
              </a:defRPr>
            </a:lvl1pPr>
          </a:lstStyle>
          <a:p>
            <a:pPr>
              <a:defRPr/>
            </a:pPr>
            <a:endParaRPr lang="en-US" dirty="0"/>
          </a:p>
        </p:txBody>
      </p:sp>
      <p:sp>
        <p:nvSpPr>
          <p:cNvPr id="809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eaLnBrk="1" hangingPunct="1">
              <a:defRPr sz="1200" smtClean="0">
                <a:latin typeface="Times New Roman"/>
                <a:cs typeface="+mn-cs"/>
              </a:defRPr>
            </a:lvl1pPr>
          </a:lstStyle>
          <a:p>
            <a:pPr>
              <a:defRPr/>
            </a:pPr>
            <a:fld id="{28A4CD3C-75A2-47B4-ACF6-0C2D86389CFD}" type="slidenum">
              <a:rPr lang="en-US" smtClean="0"/>
              <a:pPr>
                <a:defRPr/>
              </a:pPr>
              <a:t>‹#›</a:t>
            </a:fld>
            <a:endParaRPr lang="en-US" dirty="0"/>
          </a:p>
        </p:txBody>
      </p:sp>
    </p:spTree>
    <p:extLst>
      <p:ext uri="{BB962C8B-B14F-4D97-AF65-F5344CB8AC3E}">
        <p14:creationId xmlns:p14="http://schemas.microsoft.com/office/powerpoint/2010/main" val="40916882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a:ea typeface="+mn-ea"/>
        <a:cs typeface="+mn-cs"/>
      </a:defRPr>
    </a:lvl1pPr>
    <a:lvl2pPr marL="457200" algn="l" rtl="0" eaLnBrk="0" fontAlgn="base" hangingPunct="0">
      <a:spcBef>
        <a:spcPct val="30000"/>
      </a:spcBef>
      <a:spcAft>
        <a:spcPct val="0"/>
      </a:spcAft>
      <a:defRPr sz="1200" kern="1200">
        <a:solidFill>
          <a:schemeClr val="tx1"/>
        </a:solidFill>
        <a:latin typeface="Times New Roman"/>
        <a:ea typeface="+mn-ea"/>
        <a:cs typeface="+mn-cs"/>
      </a:defRPr>
    </a:lvl2pPr>
    <a:lvl3pPr marL="914400" algn="l" rtl="0" eaLnBrk="0" fontAlgn="base" hangingPunct="0">
      <a:spcBef>
        <a:spcPct val="30000"/>
      </a:spcBef>
      <a:spcAft>
        <a:spcPct val="0"/>
      </a:spcAft>
      <a:defRPr sz="1200" kern="1200">
        <a:solidFill>
          <a:schemeClr val="tx1"/>
        </a:solidFill>
        <a:latin typeface="Times New Roman"/>
        <a:ea typeface="+mn-ea"/>
        <a:cs typeface="+mn-cs"/>
      </a:defRPr>
    </a:lvl3pPr>
    <a:lvl4pPr marL="1371600" algn="l" rtl="0" eaLnBrk="0" fontAlgn="base" hangingPunct="0">
      <a:spcBef>
        <a:spcPct val="30000"/>
      </a:spcBef>
      <a:spcAft>
        <a:spcPct val="0"/>
      </a:spcAft>
      <a:defRPr sz="1200" kern="1200">
        <a:solidFill>
          <a:schemeClr val="tx1"/>
        </a:solidFill>
        <a:latin typeface="Times New Roman"/>
        <a:ea typeface="+mn-ea"/>
        <a:cs typeface="+mn-cs"/>
      </a:defRPr>
    </a:lvl4pPr>
    <a:lvl5pPr marL="1828800" algn="l" rtl="0" eaLnBrk="0" fontAlgn="base" hangingPunct="0">
      <a:spcBef>
        <a:spcPct val="30000"/>
      </a:spcBef>
      <a:spcAft>
        <a:spcPct val="0"/>
      </a:spcAft>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a:t>
            </a:fld>
            <a:endParaRPr lang="en-US" sz="1200" dirty="0"/>
          </a:p>
        </p:txBody>
      </p:sp>
    </p:spTree>
    <p:extLst>
      <p:ext uri="{BB962C8B-B14F-4D97-AF65-F5344CB8AC3E}">
        <p14:creationId xmlns:p14="http://schemas.microsoft.com/office/powerpoint/2010/main" val="1203936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p:txBody>
          <a:bodyPr/>
          <a:lstStyle/>
          <a:p>
            <a:pPr>
              <a:defRPr/>
            </a:pPr>
            <a:fld id="{902F1126-E857-4E0C-A20B-E6D4073900F0}" type="slidenum">
              <a:rPr lang="en-US">
                <a:latin typeface="Arial" charset="0"/>
              </a:rPr>
              <a:pPr>
                <a:defRPr/>
              </a:pPr>
              <a:t>10</a:t>
            </a:fld>
            <a:endParaRPr lang="en-US" dirty="0">
              <a:latin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s104d01</a:t>
            </a:r>
          </a:p>
        </p:txBody>
      </p:sp>
    </p:spTree>
    <p:extLst>
      <p:ext uri="{BB962C8B-B14F-4D97-AF65-F5344CB8AC3E}">
        <p14:creationId xmlns:p14="http://schemas.microsoft.com/office/powerpoint/2010/main" val="3263590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4832E519-DC88-418A-BD4F-A7849F27A223}" type="slidenum">
              <a:rPr lang="en-US">
                <a:latin typeface="Arial" charset="0"/>
              </a:rPr>
              <a:pPr>
                <a:defRPr/>
              </a:pPr>
              <a:t>11</a:t>
            </a:fld>
            <a:endParaRPr lang="en-US" dirty="0">
              <a:latin typeface="Arial"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407061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13FCD93B-2B32-47B5-9FB3-56BC62D45043}" type="slidenum">
              <a:rPr lang="en-US">
                <a:latin typeface="Arial" charset="0"/>
              </a:rPr>
              <a:pPr>
                <a:defRPr/>
              </a:pPr>
              <a:t>12</a:t>
            </a:fld>
            <a:endParaRPr lang="en-US" dirty="0">
              <a:latin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18822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0496D69C-51E7-40D8-851E-0024A41A21DB}" type="slidenum">
              <a:rPr lang="en-US">
                <a:latin typeface="Arial" charset="0"/>
              </a:rPr>
              <a:pPr>
                <a:defRPr/>
              </a:pPr>
              <a:t>13</a:t>
            </a:fld>
            <a:endParaRPr lang="en-US" dirty="0">
              <a:latin typeface="Arial"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957693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54F019C2-160A-47F3-AE97-F58380E82FD1}" type="slidenum">
              <a:rPr lang="en-US">
                <a:latin typeface="Arial" charset="0"/>
              </a:rPr>
              <a:pPr>
                <a:defRPr/>
              </a:pPr>
              <a:t>14</a:t>
            </a:fld>
            <a:endParaRPr lang="en-US" dirty="0">
              <a:latin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3398524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B8D8F973-C709-4531-8637-6A1AE7F75D4B}" type="slidenum">
              <a:rPr lang="en-US">
                <a:latin typeface="Arial" charset="0"/>
              </a:rPr>
              <a:pPr>
                <a:defRPr/>
              </a:pPr>
              <a:t>15</a:t>
            </a:fld>
            <a:endParaRPr lang="en-US" dirty="0">
              <a:latin typeface="Arial"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81381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D2DFFCC0-67CE-4F37-81BE-243E7A362ED5}" type="slidenum">
              <a:rPr lang="en-US">
                <a:latin typeface="Arial" charset="0"/>
              </a:rPr>
              <a:pPr>
                <a:defRPr/>
              </a:pPr>
              <a:t>16</a:t>
            </a:fld>
            <a:endParaRPr lang="en-US" dirty="0">
              <a:latin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940424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A6ED5328-3FCD-4E17-AADC-9B8486CAC97D}" type="slidenum">
              <a:rPr lang="en-US">
                <a:latin typeface="Arial" charset="0"/>
              </a:rPr>
              <a:pPr>
                <a:defRPr/>
              </a:pPr>
              <a:t>17</a:t>
            </a:fld>
            <a:endParaRPr lang="en-US" dirty="0">
              <a:latin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3566803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74050D8A-4091-47A3-9FD9-C263002A4D55}" type="slidenum">
              <a:rPr lang="en-US">
                <a:latin typeface="Arial" charset="0"/>
              </a:rPr>
              <a:pPr>
                <a:defRPr/>
              </a:pPr>
              <a:t>18</a:t>
            </a:fld>
            <a:endParaRPr lang="en-US" dirty="0">
              <a:latin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671160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BADD247E-552A-490E-AE01-9B8069FAE62E}" type="slidenum">
              <a:rPr lang="en-US">
                <a:latin typeface="Arial" charset="0"/>
              </a:rPr>
              <a:pPr>
                <a:defRPr/>
              </a:pPr>
              <a:t>19</a:t>
            </a:fld>
            <a:endParaRPr lang="en-US" dirty="0">
              <a:latin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284758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2</a:t>
            </a:fld>
            <a:endParaRPr lang="en-US" sz="1200" dirty="0"/>
          </a:p>
        </p:txBody>
      </p:sp>
    </p:spTree>
    <p:extLst>
      <p:ext uri="{BB962C8B-B14F-4D97-AF65-F5344CB8AC3E}">
        <p14:creationId xmlns:p14="http://schemas.microsoft.com/office/powerpoint/2010/main" val="3617395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BADD247E-552A-490E-AE01-9B8069FAE62E}" type="slidenum">
              <a:rPr lang="en-US">
                <a:latin typeface="Arial" charset="0"/>
              </a:rPr>
              <a:pPr>
                <a:defRPr/>
              </a:pPr>
              <a:t>20</a:t>
            </a:fld>
            <a:endParaRPr lang="en-US" dirty="0">
              <a:latin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3555061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5AAB35C5-F0D2-45F3-9BE8-7314785464BD}" type="slidenum">
              <a:rPr lang="en-US">
                <a:latin typeface="Arial" charset="0"/>
              </a:rPr>
              <a:pPr>
                <a:defRPr/>
              </a:pPr>
              <a:t>21</a:t>
            </a:fld>
            <a:endParaRPr lang="en-US" dirty="0">
              <a:latin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2341635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5AAB35C5-F0D2-45F3-9BE8-7314785464BD}" type="slidenum">
              <a:rPr lang="en-US">
                <a:latin typeface="Arial" charset="0"/>
              </a:rPr>
              <a:pPr>
                <a:defRPr/>
              </a:pPr>
              <a:t>22</a:t>
            </a:fld>
            <a:endParaRPr lang="en-US" dirty="0">
              <a:latin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2118120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23</a:t>
            </a:fld>
            <a:endParaRPr lang="en-US" dirty="0"/>
          </a:p>
        </p:txBody>
      </p:sp>
    </p:spTree>
    <p:extLst>
      <p:ext uri="{BB962C8B-B14F-4D97-AF65-F5344CB8AC3E}">
        <p14:creationId xmlns:p14="http://schemas.microsoft.com/office/powerpoint/2010/main" val="369408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24</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304105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26</a:t>
            </a:fld>
            <a:endParaRPr lang="en-US" sz="1200" dirty="0">
              <a:solidFill>
                <a:prstClr val="black"/>
              </a:solidFill>
            </a:endParaRPr>
          </a:p>
        </p:txBody>
      </p:sp>
    </p:spTree>
    <p:extLst>
      <p:ext uri="{BB962C8B-B14F-4D97-AF65-F5344CB8AC3E}">
        <p14:creationId xmlns:p14="http://schemas.microsoft.com/office/powerpoint/2010/main" val="3982342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27</a:t>
            </a:fld>
            <a:endParaRPr lang="en-US" sz="1200" dirty="0"/>
          </a:p>
        </p:txBody>
      </p:sp>
    </p:spTree>
    <p:extLst>
      <p:ext uri="{BB962C8B-B14F-4D97-AF65-F5344CB8AC3E}">
        <p14:creationId xmlns:p14="http://schemas.microsoft.com/office/powerpoint/2010/main" val="3572854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28</a:t>
            </a:fld>
            <a:endParaRPr lang="en-US" dirty="0"/>
          </a:p>
        </p:txBody>
      </p:sp>
    </p:spTree>
    <p:extLst>
      <p:ext uri="{BB962C8B-B14F-4D97-AF65-F5344CB8AC3E}">
        <p14:creationId xmlns:p14="http://schemas.microsoft.com/office/powerpoint/2010/main" val="2347780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29</a:t>
            </a:fld>
            <a:endParaRPr lang="en-US" dirty="0"/>
          </a:p>
        </p:txBody>
      </p:sp>
    </p:spTree>
    <p:extLst>
      <p:ext uri="{BB962C8B-B14F-4D97-AF65-F5344CB8AC3E}">
        <p14:creationId xmlns:p14="http://schemas.microsoft.com/office/powerpoint/2010/main" val="2347780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3</a:t>
            </a:fld>
            <a:endParaRPr lang="en-US" dirty="0"/>
          </a:p>
        </p:txBody>
      </p:sp>
    </p:spTree>
    <p:extLst>
      <p:ext uri="{BB962C8B-B14F-4D97-AF65-F5344CB8AC3E}">
        <p14:creationId xmlns:p14="http://schemas.microsoft.com/office/powerpoint/2010/main" val="3474913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F1A2EBAC-5F5D-4B34-B585-AB3E6CB358D3}" type="slidenum">
              <a:rPr lang="en-US">
                <a:latin typeface="Arial" charset="0"/>
              </a:rPr>
              <a:pPr>
                <a:defRPr/>
              </a:pPr>
              <a:t>30</a:t>
            </a:fld>
            <a:endParaRPr lang="en-US" dirty="0">
              <a:latin typeface="Arial"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4162674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31</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32</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35619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33</a:t>
            </a:fld>
            <a:endParaRPr lang="en-US" dirty="0"/>
          </a:p>
        </p:txBody>
      </p:sp>
    </p:spTree>
    <p:extLst>
      <p:ext uri="{BB962C8B-B14F-4D97-AF65-F5344CB8AC3E}">
        <p14:creationId xmlns:p14="http://schemas.microsoft.com/office/powerpoint/2010/main" val="2244065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34</a:t>
            </a:fld>
            <a:endParaRPr lang="en-US" dirty="0"/>
          </a:p>
        </p:txBody>
      </p:sp>
    </p:spTree>
    <p:extLst>
      <p:ext uri="{BB962C8B-B14F-4D97-AF65-F5344CB8AC3E}">
        <p14:creationId xmlns:p14="http://schemas.microsoft.com/office/powerpoint/2010/main" val="571734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35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36</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7369222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p:txBody>
          <a:bodyPr/>
          <a:lstStyle/>
          <a:p>
            <a:pPr>
              <a:defRPr/>
            </a:pPr>
            <a:fld id="{F8DFFCFD-0E67-46B5-B041-BBB910947640}" type="slidenum">
              <a:rPr lang="en-US">
                <a:latin typeface="Arial" charset="0"/>
              </a:rPr>
              <a:pPr>
                <a:defRPr/>
              </a:pPr>
              <a:t>37</a:t>
            </a:fld>
            <a:endParaRPr lang="en-US" dirty="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s104d04</a:t>
            </a:r>
          </a:p>
        </p:txBody>
      </p:sp>
    </p:spTree>
    <p:extLst>
      <p:ext uri="{BB962C8B-B14F-4D97-AF65-F5344CB8AC3E}">
        <p14:creationId xmlns:p14="http://schemas.microsoft.com/office/powerpoint/2010/main" val="3297663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38</a:t>
            </a:fld>
            <a:endParaRPr lang="en-US" dirty="0"/>
          </a:p>
        </p:txBody>
      </p:sp>
    </p:spTree>
    <p:extLst>
      <p:ext uri="{BB962C8B-B14F-4D97-AF65-F5344CB8AC3E}">
        <p14:creationId xmlns:p14="http://schemas.microsoft.com/office/powerpoint/2010/main" val="3065393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39</a:t>
            </a:fld>
            <a:endParaRPr lang="en-US" dirty="0"/>
          </a:p>
        </p:txBody>
      </p:sp>
    </p:spTree>
    <p:extLst>
      <p:ext uri="{BB962C8B-B14F-4D97-AF65-F5344CB8AC3E}">
        <p14:creationId xmlns:p14="http://schemas.microsoft.com/office/powerpoint/2010/main" val="306539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4</a:t>
            </a:fld>
            <a:endParaRPr lang="en-US" dirty="0"/>
          </a:p>
        </p:txBody>
      </p:sp>
    </p:spTree>
    <p:extLst>
      <p:ext uri="{BB962C8B-B14F-4D97-AF65-F5344CB8AC3E}">
        <p14:creationId xmlns:p14="http://schemas.microsoft.com/office/powerpoint/2010/main" val="3295947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p:txBody>
          <a:bodyPr/>
          <a:lstStyle/>
          <a:p>
            <a:pPr>
              <a:defRPr/>
            </a:pPr>
            <a:fld id="{16BDA57D-D0A9-4687-AD29-08C7C4302A51}" type="slidenum">
              <a:rPr lang="en-US">
                <a:latin typeface="Arial" charset="0"/>
              </a:rPr>
              <a:pPr>
                <a:defRPr/>
              </a:pPr>
              <a:t>40</a:t>
            </a:fld>
            <a:endParaRPr lang="en-US" dirty="0">
              <a:latin typeface="Arial" charset="0"/>
            </a:endParaRPr>
          </a:p>
        </p:txBody>
      </p:sp>
      <p:sp>
        <p:nvSpPr>
          <p:cNvPr id="159747" name="Rectangle 2"/>
          <p:cNvSpPr>
            <a:spLocks noGrp="1" noRot="1" noChangeAspect="1" noChangeArrowheads="1" noTextEdit="1"/>
          </p:cNvSpPr>
          <p:nvPr>
            <p:ph type="sldImg"/>
          </p:nvPr>
        </p:nvSpPr>
        <p:spPr>
          <a:xfrm>
            <a:off x="1216025" y="914400"/>
            <a:ext cx="4425950" cy="3319463"/>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S104d05</a:t>
            </a:r>
          </a:p>
        </p:txBody>
      </p:sp>
    </p:spTree>
    <p:extLst>
      <p:ext uri="{BB962C8B-B14F-4D97-AF65-F5344CB8AC3E}">
        <p14:creationId xmlns:p14="http://schemas.microsoft.com/office/powerpoint/2010/main" val="8183843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p:txBody>
          <a:bodyPr/>
          <a:lstStyle/>
          <a:p>
            <a:pPr>
              <a:defRPr/>
            </a:pPr>
            <a:fld id="{16BDA57D-D0A9-4687-AD29-08C7C4302A51}" type="slidenum">
              <a:rPr lang="en-US">
                <a:latin typeface="Arial" charset="0"/>
              </a:rPr>
              <a:pPr>
                <a:defRPr/>
              </a:pPr>
              <a:t>41</a:t>
            </a:fld>
            <a:endParaRPr lang="en-US" dirty="0">
              <a:latin typeface="Arial" charset="0"/>
            </a:endParaRPr>
          </a:p>
        </p:txBody>
      </p:sp>
      <p:sp>
        <p:nvSpPr>
          <p:cNvPr id="159747" name="Rectangle 2"/>
          <p:cNvSpPr>
            <a:spLocks noGrp="1" noRot="1" noChangeAspect="1" noChangeArrowheads="1" noTextEdit="1"/>
          </p:cNvSpPr>
          <p:nvPr>
            <p:ph type="sldImg"/>
          </p:nvPr>
        </p:nvSpPr>
        <p:spPr>
          <a:xfrm>
            <a:off x="1216025" y="914400"/>
            <a:ext cx="4425950" cy="3319463"/>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S104d05</a:t>
            </a:r>
          </a:p>
        </p:txBody>
      </p:sp>
    </p:spTree>
    <p:extLst>
      <p:ext uri="{BB962C8B-B14F-4D97-AF65-F5344CB8AC3E}">
        <p14:creationId xmlns:p14="http://schemas.microsoft.com/office/powerpoint/2010/main" val="1354095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p:txBody>
          <a:bodyPr/>
          <a:lstStyle/>
          <a:p>
            <a:pPr>
              <a:defRPr/>
            </a:pPr>
            <a:fld id="{B8F04F4B-849F-4807-86B7-140510481F3C}" type="slidenum">
              <a:rPr lang="en-US">
                <a:latin typeface="Arial" charset="0"/>
              </a:rPr>
              <a:pPr>
                <a:defRPr/>
              </a:pPr>
              <a:t>42</a:t>
            </a:fld>
            <a:endParaRPr lang="en-US" dirty="0">
              <a:latin typeface="Arial" charset="0"/>
            </a:endParaRPr>
          </a:p>
        </p:txBody>
      </p:sp>
      <p:sp>
        <p:nvSpPr>
          <p:cNvPr id="160771" name="Rectangle 2"/>
          <p:cNvSpPr>
            <a:spLocks noGrp="1" noRot="1" noChangeAspect="1" noChangeArrowheads="1" noTextEdit="1"/>
          </p:cNvSpPr>
          <p:nvPr>
            <p:ph type="sldImg"/>
          </p:nvPr>
        </p:nvSpPr>
        <p:spPr>
          <a:xfrm>
            <a:off x="1195388" y="693738"/>
            <a:ext cx="4618037" cy="3462337"/>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8699852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p:txBody>
          <a:bodyPr/>
          <a:lstStyle/>
          <a:p>
            <a:pPr>
              <a:defRPr/>
            </a:pPr>
            <a:fld id="{66B500CB-D7BF-42F1-8CAD-B6CF2BAAE5D8}" type="slidenum">
              <a:rPr lang="en-US">
                <a:latin typeface="Arial" charset="0"/>
              </a:rPr>
              <a:pPr>
                <a:defRPr/>
              </a:pPr>
              <a:t>43</a:t>
            </a:fld>
            <a:endParaRPr lang="en-US" dirty="0">
              <a:latin typeface="Arial"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b. </a:t>
            </a:r>
            <a:r>
              <a:rPr lang="en-US" b="1" dirty="0">
                <a:latin typeface="Times New Roman" pitchFamily="18" charset="0"/>
              </a:rPr>
              <a:t>2</a:t>
            </a:r>
          </a:p>
        </p:txBody>
      </p:sp>
    </p:spTree>
    <p:extLst>
      <p:ext uri="{BB962C8B-B14F-4D97-AF65-F5344CB8AC3E}">
        <p14:creationId xmlns:p14="http://schemas.microsoft.com/office/powerpoint/2010/main" val="33785965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p:txBody>
          <a:bodyPr/>
          <a:lstStyle/>
          <a:p>
            <a:pPr>
              <a:defRPr/>
            </a:pPr>
            <a:fld id="{547BB2F6-8510-42E5-84EC-B2A3314DF17E}" type="slidenum">
              <a:rPr lang="en-US">
                <a:latin typeface="Arial" charset="0"/>
              </a:rPr>
              <a:pPr>
                <a:defRPr/>
              </a:pPr>
              <a:t>44</a:t>
            </a:fld>
            <a:endParaRPr lang="en-US" dirty="0">
              <a:latin typeface="Arial" charset="0"/>
            </a:endParaRPr>
          </a:p>
        </p:txBody>
      </p:sp>
      <p:sp>
        <p:nvSpPr>
          <p:cNvPr id="162819" name="Rectangle 2"/>
          <p:cNvSpPr>
            <a:spLocks noGrp="1" noRot="1" noChangeAspect="1" noChangeArrowheads="1" noTextEdit="1"/>
          </p:cNvSpPr>
          <p:nvPr>
            <p:ph type="sldImg"/>
          </p:nvPr>
        </p:nvSpPr>
        <p:spPr>
          <a:xfrm>
            <a:off x="1216025" y="914400"/>
            <a:ext cx="4425950" cy="3319463"/>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Type answer here</a:t>
            </a:r>
          </a:p>
          <a:p>
            <a:pPr eaLnBrk="1" hangingPunct="1"/>
            <a:endParaRPr lang="en-US" dirty="0">
              <a:latin typeface="Times New Roman" pitchFamily="18" charset="0"/>
            </a:endParaRPr>
          </a:p>
        </p:txBody>
      </p:sp>
    </p:spTree>
    <p:extLst>
      <p:ext uri="{BB962C8B-B14F-4D97-AF65-F5344CB8AC3E}">
        <p14:creationId xmlns:p14="http://schemas.microsoft.com/office/powerpoint/2010/main" val="11415752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45</a:t>
            </a:fld>
            <a:endParaRPr lang="en-US" dirty="0"/>
          </a:p>
        </p:txBody>
      </p:sp>
    </p:spTree>
    <p:extLst>
      <p:ext uri="{BB962C8B-B14F-4D97-AF65-F5344CB8AC3E}">
        <p14:creationId xmlns:p14="http://schemas.microsoft.com/office/powerpoint/2010/main" val="1259037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p:txBody>
          <a:bodyPr/>
          <a:lstStyle/>
          <a:p>
            <a:pPr>
              <a:defRPr/>
            </a:pPr>
            <a:fld id="{69DE0CB0-363C-43EE-A1BA-F3E2C4C521F7}" type="slidenum">
              <a:rPr lang="en-US">
                <a:latin typeface="Arial" charset="0"/>
              </a:rPr>
              <a:pPr>
                <a:defRPr/>
              </a:pPr>
              <a:t>46</a:t>
            </a:fld>
            <a:endParaRPr lang="en-US" dirty="0">
              <a:latin typeface="Arial"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s104d06</a:t>
            </a:r>
          </a:p>
        </p:txBody>
      </p:sp>
    </p:spTree>
    <p:extLst>
      <p:ext uri="{BB962C8B-B14F-4D97-AF65-F5344CB8AC3E}">
        <p14:creationId xmlns:p14="http://schemas.microsoft.com/office/powerpoint/2010/main" val="829796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48</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4322966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49</a:t>
            </a:fld>
            <a:endParaRPr lang="en-US" sz="1200" dirty="0">
              <a:solidFill>
                <a:prstClr val="black"/>
              </a:solidFill>
            </a:endParaRPr>
          </a:p>
        </p:txBody>
      </p:sp>
    </p:spTree>
    <p:extLst>
      <p:ext uri="{BB962C8B-B14F-4D97-AF65-F5344CB8AC3E}">
        <p14:creationId xmlns:p14="http://schemas.microsoft.com/office/powerpoint/2010/main" val="175665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4832E519-DC88-418A-BD4F-A7849F27A223}" type="slidenum">
              <a:rPr lang="en-US">
                <a:latin typeface="Arial" charset="0"/>
              </a:rPr>
              <a:pPr>
                <a:defRPr/>
              </a:pPr>
              <a:t>5</a:t>
            </a:fld>
            <a:endParaRPr lang="en-US" dirty="0">
              <a:latin typeface="Arial"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13009251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50</a:t>
            </a:fld>
            <a:endParaRPr lang="en-US" sz="1200" dirty="0"/>
          </a:p>
        </p:txBody>
      </p:sp>
    </p:spTree>
    <p:extLst>
      <p:ext uri="{BB962C8B-B14F-4D97-AF65-F5344CB8AC3E}">
        <p14:creationId xmlns:p14="http://schemas.microsoft.com/office/powerpoint/2010/main" val="18739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51</a:t>
            </a:fld>
            <a:endParaRPr lang="en-US" dirty="0"/>
          </a:p>
        </p:txBody>
      </p:sp>
    </p:spTree>
    <p:extLst>
      <p:ext uri="{BB962C8B-B14F-4D97-AF65-F5344CB8AC3E}">
        <p14:creationId xmlns:p14="http://schemas.microsoft.com/office/powerpoint/2010/main" val="2022175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52</a:t>
            </a:fld>
            <a:endParaRPr lang="en-US" dirty="0"/>
          </a:p>
        </p:txBody>
      </p:sp>
    </p:spTree>
    <p:extLst>
      <p:ext uri="{BB962C8B-B14F-4D97-AF65-F5344CB8AC3E}">
        <p14:creationId xmlns:p14="http://schemas.microsoft.com/office/powerpoint/2010/main" val="17753281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53</a:t>
            </a:fld>
            <a:endParaRPr lang="en-US" dirty="0"/>
          </a:p>
        </p:txBody>
      </p:sp>
    </p:spTree>
    <p:extLst>
      <p:ext uri="{BB962C8B-B14F-4D97-AF65-F5344CB8AC3E}">
        <p14:creationId xmlns:p14="http://schemas.microsoft.com/office/powerpoint/2010/main" val="15575754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54</a:t>
            </a:fld>
            <a:endParaRPr lang="en-US" dirty="0"/>
          </a:p>
        </p:txBody>
      </p:sp>
    </p:spTree>
    <p:extLst>
      <p:ext uri="{BB962C8B-B14F-4D97-AF65-F5344CB8AC3E}">
        <p14:creationId xmlns:p14="http://schemas.microsoft.com/office/powerpoint/2010/main" val="3642992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55</a:t>
            </a:fld>
            <a:endParaRPr lang="en-US" dirty="0"/>
          </a:p>
        </p:txBody>
      </p:sp>
    </p:spTree>
    <p:extLst>
      <p:ext uri="{BB962C8B-B14F-4D97-AF65-F5344CB8AC3E}">
        <p14:creationId xmlns:p14="http://schemas.microsoft.com/office/powerpoint/2010/main" val="33405939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56</a:t>
            </a:fld>
            <a:endParaRPr lang="en-US" dirty="0"/>
          </a:p>
        </p:txBody>
      </p:sp>
    </p:spTree>
    <p:extLst>
      <p:ext uri="{BB962C8B-B14F-4D97-AF65-F5344CB8AC3E}">
        <p14:creationId xmlns:p14="http://schemas.microsoft.com/office/powerpoint/2010/main" val="18932718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C43B4250-8735-438D-B5BC-CC7CAB363AAA}" type="slidenum">
              <a:rPr lang="en-US">
                <a:latin typeface="Arial" charset="0"/>
              </a:rPr>
              <a:pPr>
                <a:defRPr/>
              </a:pPr>
              <a:t>57</a:t>
            </a:fld>
            <a:endParaRPr lang="en-US" dirty="0">
              <a:latin typeface="Arial"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14746582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D28685BA-7E96-4210-9BD7-DAE3398DEF9A}" type="slidenum">
              <a:rPr lang="en-US">
                <a:latin typeface="Arial" charset="0"/>
              </a:rPr>
              <a:pPr>
                <a:defRPr/>
              </a:pPr>
              <a:t>58</a:t>
            </a:fld>
            <a:endParaRPr lang="en-US" dirty="0">
              <a:latin typeface="Arial"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32786130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CAB018C6-9BA6-42E5-9630-341745A381AD}" type="slidenum">
              <a:rPr lang="en-US">
                <a:latin typeface="Arial" charset="0"/>
              </a:rPr>
              <a:pPr>
                <a:defRPr/>
              </a:pPr>
              <a:t>59</a:t>
            </a:fld>
            <a:endParaRPr lang="en-US" dirty="0">
              <a:latin typeface="Arial"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3315093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6</a:t>
            </a:fld>
            <a:endParaRPr lang="en-US" dirty="0"/>
          </a:p>
        </p:txBody>
      </p:sp>
    </p:spTree>
    <p:extLst>
      <p:ext uri="{BB962C8B-B14F-4D97-AF65-F5344CB8AC3E}">
        <p14:creationId xmlns:p14="http://schemas.microsoft.com/office/powerpoint/2010/main" val="28057885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p:txBody>
          <a:bodyPr/>
          <a:lstStyle/>
          <a:p>
            <a:pPr>
              <a:defRPr/>
            </a:pPr>
            <a:fld id="{8459D87F-78DA-45E8-84C3-362037089771}" type="slidenum">
              <a:rPr lang="en-US">
                <a:latin typeface="Arial" charset="0"/>
              </a:rPr>
              <a:pPr>
                <a:defRPr/>
              </a:pPr>
              <a:t>60</a:t>
            </a:fld>
            <a:endParaRPr lang="en-US" dirty="0">
              <a:latin typeface="Arial"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Type answer here</a:t>
            </a:r>
          </a:p>
          <a:p>
            <a:pPr eaLnBrk="1" hangingPunct="1"/>
            <a:endParaRPr lang="en-US" dirty="0">
              <a:latin typeface="Times New Roman" pitchFamily="18" charset="0"/>
            </a:endParaRPr>
          </a:p>
        </p:txBody>
      </p:sp>
    </p:spTree>
    <p:extLst>
      <p:ext uri="{BB962C8B-B14F-4D97-AF65-F5344CB8AC3E}">
        <p14:creationId xmlns:p14="http://schemas.microsoft.com/office/powerpoint/2010/main" val="26741167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p:txBody>
          <a:bodyPr/>
          <a:lstStyle/>
          <a:p>
            <a:pPr>
              <a:defRPr/>
            </a:pPr>
            <a:fld id="{BCA9627B-714D-4FB0-9F3C-4000895B8228}" type="slidenum">
              <a:rPr lang="en-US">
                <a:latin typeface="Arial" charset="0"/>
              </a:rPr>
              <a:pPr>
                <a:defRPr/>
              </a:pPr>
              <a:t>61</a:t>
            </a:fld>
            <a:endParaRPr lang="en-US" dirty="0">
              <a:latin typeface="Arial"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Type answer here</a:t>
            </a:r>
          </a:p>
          <a:p>
            <a:pPr eaLnBrk="1" hangingPunct="1"/>
            <a:endParaRPr lang="en-US" dirty="0">
              <a:latin typeface="Times New Roman" pitchFamily="18" charset="0"/>
            </a:endParaRPr>
          </a:p>
        </p:txBody>
      </p:sp>
    </p:spTree>
    <p:extLst>
      <p:ext uri="{BB962C8B-B14F-4D97-AF65-F5344CB8AC3E}">
        <p14:creationId xmlns:p14="http://schemas.microsoft.com/office/powerpoint/2010/main" val="23872148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62</a:t>
            </a:fld>
            <a:endParaRPr lang="en-US" dirty="0"/>
          </a:p>
        </p:txBody>
      </p:sp>
    </p:spTree>
    <p:extLst>
      <p:ext uri="{BB962C8B-B14F-4D97-AF65-F5344CB8AC3E}">
        <p14:creationId xmlns:p14="http://schemas.microsoft.com/office/powerpoint/2010/main" val="24032245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63</a:t>
            </a:fld>
            <a:endParaRPr lang="en-US" dirty="0"/>
          </a:p>
        </p:txBody>
      </p:sp>
    </p:spTree>
    <p:extLst>
      <p:ext uri="{BB962C8B-B14F-4D97-AF65-F5344CB8AC3E}">
        <p14:creationId xmlns:p14="http://schemas.microsoft.com/office/powerpoint/2010/main" val="22159951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64</a:t>
            </a:fld>
            <a:endParaRPr lang="en-US" dirty="0"/>
          </a:p>
        </p:txBody>
      </p:sp>
    </p:spTree>
    <p:extLst>
      <p:ext uri="{BB962C8B-B14F-4D97-AF65-F5344CB8AC3E}">
        <p14:creationId xmlns:p14="http://schemas.microsoft.com/office/powerpoint/2010/main" val="26679543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65</a:t>
            </a:fld>
            <a:endParaRPr lang="en-US" dirty="0"/>
          </a:p>
        </p:txBody>
      </p:sp>
    </p:spTree>
    <p:extLst>
      <p:ext uri="{BB962C8B-B14F-4D97-AF65-F5344CB8AC3E}">
        <p14:creationId xmlns:p14="http://schemas.microsoft.com/office/powerpoint/2010/main" val="39908518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66</a:t>
            </a:fld>
            <a:endParaRPr lang="en-US" dirty="0"/>
          </a:p>
        </p:txBody>
      </p:sp>
    </p:spTree>
    <p:extLst>
      <p:ext uri="{BB962C8B-B14F-4D97-AF65-F5344CB8AC3E}">
        <p14:creationId xmlns:p14="http://schemas.microsoft.com/office/powerpoint/2010/main" val="13044419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p:txBody>
          <a:bodyPr/>
          <a:lstStyle/>
          <a:p>
            <a:pPr>
              <a:defRPr/>
            </a:pPr>
            <a:fld id="{B2F623F0-EDE1-45FE-A6BC-98B146B8A833}" type="slidenum">
              <a:rPr lang="en-US">
                <a:latin typeface="Arial" charset="0"/>
              </a:rPr>
              <a:pPr>
                <a:defRPr/>
              </a:pPr>
              <a:t>67</a:t>
            </a:fld>
            <a:endParaRPr lang="en-US" dirty="0">
              <a:latin typeface="Arial"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075" indent="-232075" eaLnBrk="1" hangingPunct="1">
              <a:buClr>
                <a:schemeClr val="tx1"/>
              </a:buClr>
            </a:pPr>
            <a:r>
              <a:rPr lang="en-US" dirty="0">
                <a:latin typeface="Times New Roman" pitchFamily="18" charset="0"/>
              </a:rPr>
              <a:t>b. Left Join</a:t>
            </a:r>
          </a:p>
          <a:p>
            <a:pPr marL="232075" indent="-232075" eaLnBrk="1" hangingPunct="1"/>
            <a:endParaRPr lang="en-US" dirty="0">
              <a:latin typeface="Times New Roman" pitchFamily="18" charset="0"/>
            </a:endParaRPr>
          </a:p>
        </p:txBody>
      </p:sp>
    </p:spTree>
    <p:extLst>
      <p:ext uri="{BB962C8B-B14F-4D97-AF65-F5344CB8AC3E}">
        <p14:creationId xmlns:p14="http://schemas.microsoft.com/office/powerpoint/2010/main" val="32433833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p:txBody>
          <a:bodyPr/>
          <a:lstStyle/>
          <a:p>
            <a:pPr>
              <a:defRPr/>
            </a:pPr>
            <a:fld id="{EEAD1764-339C-4C89-B35E-E8600F4D506D}" type="slidenum">
              <a:rPr lang="en-US">
                <a:latin typeface="Arial" charset="0"/>
              </a:rPr>
              <a:pPr>
                <a:defRPr/>
              </a:pPr>
              <a:t>68</a:t>
            </a:fld>
            <a:endParaRPr lang="en-US" dirty="0">
              <a:latin typeface="Arial"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Type answer here</a:t>
            </a:r>
          </a:p>
          <a:p>
            <a:pPr eaLnBrk="1" hangingPunct="1"/>
            <a:endParaRPr lang="en-US" dirty="0">
              <a:latin typeface="Times New Roman" pitchFamily="18" charset="0"/>
            </a:endParaRPr>
          </a:p>
        </p:txBody>
      </p:sp>
    </p:spTree>
    <p:extLst>
      <p:ext uri="{BB962C8B-B14F-4D97-AF65-F5344CB8AC3E}">
        <p14:creationId xmlns:p14="http://schemas.microsoft.com/office/powerpoint/2010/main" val="27853140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p:txBody>
          <a:bodyPr/>
          <a:lstStyle/>
          <a:p>
            <a:pPr>
              <a:defRPr/>
            </a:pPr>
            <a:fld id="{99582AC0-338F-46B8-8FF9-4C87781E4F06}" type="slidenum">
              <a:rPr lang="en-US">
                <a:latin typeface="Arial" charset="0"/>
              </a:rPr>
              <a:pPr>
                <a:defRPr/>
              </a:pPr>
              <a:t>69</a:t>
            </a:fld>
            <a:endParaRPr lang="en-US" dirty="0">
              <a:latin typeface="Arial"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s104d12</a:t>
            </a:r>
          </a:p>
        </p:txBody>
      </p:sp>
    </p:spTree>
    <p:extLst>
      <p:ext uri="{BB962C8B-B14F-4D97-AF65-F5344CB8AC3E}">
        <p14:creationId xmlns:p14="http://schemas.microsoft.com/office/powerpoint/2010/main" val="2660242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p:txBody>
          <a:bodyPr/>
          <a:lstStyle/>
          <a:p>
            <a:pPr>
              <a:defRPr/>
            </a:pPr>
            <a:fld id="{2D372E8D-A837-42C0-8654-BF1CC168F562}" type="slidenum">
              <a:rPr lang="en-US">
                <a:latin typeface="Arial" charset="0"/>
              </a:rPr>
              <a:pPr>
                <a:defRPr/>
              </a:pPr>
              <a:t>7</a:t>
            </a:fld>
            <a:endParaRPr lang="en-US" dirty="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c. </a:t>
            </a:r>
            <a:r>
              <a:rPr lang="en-US" b="1" dirty="0">
                <a:latin typeface="Times New Roman" pitchFamily="18" charset="0"/>
              </a:rPr>
              <a:t>MERGE</a:t>
            </a:r>
          </a:p>
          <a:p>
            <a:pPr eaLnBrk="1" hangingPunct="1"/>
            <a:endParaRPr lang="en-US" dirty="0">
              <a:latin typeface="Times New Roman" pitchFamily="18" charset="0"/>
            </a:endParaRPr>
          </a:p>
        </p:txBody>
      </p:sp>
    </p:spTree>
    <p:extLst>
      <p:ext uri="{BB962C8B-B14F-4D97-AF65-F5344CB8AC3E}">
        <p14:creationId xmlns:p14="http://schemas.microsoft.com/office/powerpoint/2010/main" val="30062842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70</a:t>
            </a:fld>
            <a:endParaRPr lang="en-US" dirty="0"/>
          </a:p>
        </p:txBody>
      </p:sp>
    </p:spTree>
    <p:extLst>
      <p:ext uri="{BB962C8B-B14F-4D97-AF65-F5344CB8AC3E}">
        <p14:creationId xmlns:p14="http://schemas.microsoft.com/office/powerpoint/2010/main" val="36851026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p:txBody>
          <a:bodyPr/>
          <a:lstStyle/>
          <a:p>
            <a:pPr>
              <a:defRPr/>
            </a:pPr>
            <a:fld id="{490A121B-4D13-48B2-8EDA-0404F073E6EA}" type="slidenum">
              <a:rPr lang="en-US">
                <a:latin typeface="Arial" charset="0"/>
              </a:rPr>
              <a:pPr>
                <a:defRPr/>
              </a:pPr>
              <a:t>71</a:t>
            </a:fld>
            <a:endParaRPr lang="en-US" dirty="0">
              <a:latin typeface="Arial"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s104d14</a:t>
            </a:r>
          </a:p>
        </p:txBody>
      </p:sp>
    </p:spTree>
    <p:extLst>
      <p:ext uri="{BB962C8B-B14F-4D97-AF65-F5344CB8AC3E}">
        <p14:creationId xmlns:p14="http://schemas.microsoft.com/office/powerpoint/2010/main" val="9173781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p:txBody>
          <a:bodyPr/>
          <a:lstStyle/>
          <a:p>
            <a:pPr>
              <a:defRPr/>
            </a:pPr>
            <a:fld id="{797E14FA-4F92-40F3-979A-A0EC51C3E51F}" type="slidenum">
              <a:rPr lang="en-US">
                <a:latin typeface="Arial" charset="0"/>
              </a:rPr>
              <a:pPr>
                <a:defRPr/>
              </a:pPr>
              <a:t>72</a:t>
            </a:fld>
            <a:endParaRPr lang="en-US" dirty="0">
              <a:latin typeface="Arial"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s104d14</a:t>
            </a:r>
          </a:p>
        </p:txBody>
      </p:sp>
    </p:spTree>
    <p:extLst>
      <p:ext uri="{BB962C8B-B14F-4D97-AF65-F5344CB8AC3E}">
        <p14:creationId xmlns:p14="http://schemas.microsoft.com/office/powerpoint/2010/main" val="19937693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D309FF6E-DCC3-4040-82FB-5005FCFDFDB8}" type="slidenum">
              <a:rPr lang="en-US">
                <a:latin typeface="Arial" charset="0"/>
              </a:rPr>
              <a:pPr>
                <a:defRPr/>
              </a:pPr>
              <a:t>73</a:t>
            </a:fld>
            <a:endParaRPr lang="en-US" dirty="0">
              <a:latin typeface="Arial"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s104d14</a:t>
            </a:r>
          </a:p>
        </p:txBody>
      </p:sp>
    </p:spTree>
    <p:extLst>
      <p:ext uri="{BB962C8B-B14F-4D97-AF65-F5344CB8AC3E}">
        <p14:creationId xmlns:p14="http://schemas.microsoft.com/office/powerpoint/2010/main" val="8836441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F163B21-758F-4632-9DD7-CDB3B306E647}" type="slidenum">
              <a:rPr lang="en-US">
                <a:latin typeface="Arial" charset="0"/>
              </a:rPr>
              <a:pPr>
                <a:defRPr/>
              </a:pPr>
              <a:t>74</a:t>
            </a:fld>
            <a:endParaRPr lang="en-US" dirty="0">
              <a:latin typeface="Arial"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s104d14</a:t>
            </a:r>
          </a:p>
        </p:txBody>
      </p:sp>
    </p:spTree>
    <p:extLst>
      <p:ext uri="{BB962C8B-B14F-4D97-AF65-F5344CB8AC3E}">
        <p14:creationId xmlns:p14="http://schemas.microsoft.com/office/powerpoint/2010/main" val="32051099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75</a:t>
            </a:fld>
            <a:endParaRPr lang="en-US" dirty="0"/>
          </a:p>
        </p:txBody>
      </p:sp>
    </p:spTree>
    <p:extLst>
      <p:ext uri="{BB962C8B-B14F-4D97-AF65-F5344CB8AC3E}">
        <p14:creationId xmlns:p14="http://schemas.microsoft.com/office/powerpoint/2010/main" val="5471043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76</a:t>
            </a:fld>
            <a:endParaRPr lang="en-US" dirty="0"/>
          </a:p>
        </p:txBody>
      </p:sp>
    </p:spTree>
    <p:extLst>
      <p:ext uri="{BB962C8B-B14F-4D97-AF65-F5344CB8AC3E}">
        <p14:creationId xmlns:p14="http://schemas.microsoft.com/office/powerpoint/2010/main" val="20060668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77</a:t>
            </a:fld>
            <a:endParaRPr lang="en-US" sz="1200" dirty="0">
              <a:solidFill>
                <a:prstClr val="black"/>
              </a:solidFill>
            </a:endParaRPr>
          </a:p>
        </p:txBody>
      </p:sp>
    </p:spTree>
    <p:extLst>
      <p:ext uri="{BB962C8B-B14F-4D97-AF65-F5344CB8AC3E}">
        <p14:creationId xmlns:p14="http://schemas.microsoft.com/office/powerpoint/2010/main" val="14144716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78</a:t>
            </a:fld>
            <a:endParaRPr lang="en-US" sz="1200" dirty="0"/>
          </a:p>
        </p:txBody>
      </p:sp>
    </p:spTree>
    <p:extLst>
      <p:ext uri="{BB962C8B-B14F-4D97-AF65-F5344CB8AC3E}">
        <p14:creationId xmlns:p14="http://schemas.microsoft.com/office/powerpoint/2010/main" val="2329167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79</a:t>
            </a:fld>
            <a:endParaRPr lang="en-US" dirty="0"/>
          </a:p>
        </p:txBody>
      </p:sp>
    </p:spTree>
    <p:extLst>
      <p:ext uri="{BB962C8B-B14F-4D97-AF65-F5344CB8AC3E}">
        <p14:creationId xmlns:p14="http://schemas.microsoft.com/office/powerpoint/2010/main" val="2572633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p:txBody>
          <a:bodyPr/>
          <a:lstStyle/>
          <a:p>
            <a:pPr>
              <a:defRPr/>
            </a:pPr>
            <a:fld id="{2D372E8D-A837-42C0-8654-BF1CC168F562}" type="slidenum">
              <a:rPr lang="en-US">
                <a:latin typeface="Arial" charset="0"/>
              </a:rPr>
              <a:pPr>
                <a:defRPr/>
              </a:pPr>
              <a:t>8</a:t>
            </a:fld>
            <a:endParaRPr lang="en-US" dirty="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c. </a:t>
            </a:r>
            <a:r>
              <a:rPr lang="en-US" b="1" dirty="0">
                <a:latin typeface="Times New Roman" pitchFamily="18" charset="0"/>
              </a:rPr>
              <a:t>MERGE</a:t>
            </a:r>
          </a:p>
          <a:p>
            <a:pPr eaLnBrk="1" hangingPunct="1"/>
            <a:endParaRPr lang="en-US" dirty="0">
              <a:latin typeface="Times New Roman" pitchFamily="18" charset="0"/>
            </a:endParaRPr>
          </a:p>
        </p:txBody>
      </p:sp>
    </p:spTree>
    <p:extLst>
      <p:ext uri="{BB962C8B-B14F-4D97-AF65-F5344CB8AC3E}">
        <p14:creationId xmlns:p14="http://schemas.microsoft.com/office/powerpoint/2010/main" val="30654201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80</a:t>
            </a:fld>
            <a:endParaRPr lang="en-US" dirty="0"/>
          </a:p>
        </p:txBody>
      </p:sp>
    </p:spTree>
    <p:extLst>
      <p:ext uri="{BB962C8B-B14F-4D97-AF65-F5344CB8AC3E}">
        <p14:creationId xmlns:p14="http://schemas.microsoft.com/office/powerpoint/2010/main" val="2332815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81</a:t>
            </a:fld>
            <a:endParaRPr lang="en-US" dirty="0"/>
          </a:p>
        </p:txBody>
      </p:sp>
    </p:spTree>
    <p:extLst>
      <p:ext uri="{BB962C8B-B14F-4D97-AF65-F5344CB8AC3E}">
        <p14:creationId xmlns:p14="http://schemas.microsoft.com/office/powerpoint/2010/main" val="20657001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82</a:t>
            </a:fld>
            <a:endParaRPr lang="en-US" dirty="0"/>
          </a:p>
        </p:txBody>
      </p:sp>
    </p:spTree>
    <p:extLst>
      <p:ext uri="{BB962C8B-B14F-4D97-AF65-F5344CB8AC3E}">
        <p14:creationId xmlns:p14="http://schemas.microsoft.com/office/powerpoint/2010/main" val="38330289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83</a:t>
            </a:fld>
            <a:endParaRPr lang="en-US" dirty="0"/>
          </a:p>
        </p:txBody>
      </p:sp>
    </p:spTree>
    <p:extLst>
      <p:ext uri="{BB962C8B-B14F-4D97-AF65-F5344CB8AC3E}">
        <p14:creationId xmlns:p14="http://schemas.microsoft.com/office/powerpoint/2010/main" val="7138372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84</a:t>
            </a:fld>
            <a:endParaRPr lang="en-US" dirty="0"/>
          </a:p>
        </p:txBody>
      </p:sp>
    </p:spTree>
    <p:extLst>
      <p:ext uri="{BB962C8B-B14F-4D97-AF65-F5344CB8AC3E}">
        <p14:creationId xmlns:p14="http://schemas.microsoft.com/office/powerpoint/2010/main" val="11237847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p:txBody>
          <a:bodyPr/>
          <a:lstStyle/>
          <a:p>
            <a:pPr>
              <a:defRPr/>
            </a:pPr>
            <a:fld id="{A271EB88-DC9A-47C5-809F-041A6949DCE3}" type="slidenum">
              <a:rPr lang="en-US">
                <a:latin typeface="Arial" charset="0"/>
              </a:rPr>
              <a:pPr>
                <a:defRPr/>
              </a:pPr>
              <a:t>85</a:t>
            </a:fld>
            <a:endParaRPr lang="en-US" dirty="0">
              <a:latin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s104d</a:t>
            </a:r>
          </a:p>
        </p:txBody>
      </p:sp>
    </p:spTree>
    <p:extLst>
      <p:ext uri="{BB962C8B-B14F-4D97-AF65-F5344CB8AC3E}">
        <p14:creationId xmlns:p14="http://schemas.microsoft.com/office/powerpoint/2010/main" val="23511917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86</a:t>
            </a:fld>
            <a:endParaRPr lang="en-US" dirty="0"/>
          </a:p>
        </p:txBody>
      </p:sp>
    </p:spTree>
    <p:extLst>
      <p:ext uri="{BB962C8B-B14F-4D97-AF65-F5344CB8AC3E}">
        <p14:creationId xmlns:p14="http://schemas.microsoft.com/office/powerpoint/2010/main" val="33613344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87</a:t>
            </a:fld>
            <a:endParaRPr lang="en-US" sz="1200" dirty="0">
              <a:solidFill>
                <a:prstClr val="black"/>
              </a:solidFill>
            </a:endParaRPr>
          </a:p>
        </p:txBody>
      </p:sp>
    </p:spTree>
    <p:extLst>
      <p:ext uri="{BB962C8B-B14F-4D97-AF65-F5344CB8AC3E}">
        <p14:creationId xmlns:p14="http://schemas.microsoft.com/office/powerpoint/2010/main" val="107419736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88</a:t>
            </a:fld>
            <a:endParaRPr lang="en-US" sz="120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Would like a review of the exercises?</a:t>
            </a:r>
          </a:p>
          <a:p>
            <a:r>
              <a:rPr lang="en-US" dirty="0"/>
              <a:t>Please answer with your Yes or No seat indicator.</a:t>
            </a:r>
          </a:p>
          <a:p>
            <a:endParaRPr lang="en-US" dirty="0"/>
          </a:p>
        </p:txBody>
      </p:sp>
    </p:spTree>
    <p:extLst>
      <p:ext uri="{BB962C8B-B14F-4D97-AF65-F5344CB8AC3E}">
        <p14:creationId xmlns:p14="http://schemas.microsoft.com/office/powerpoint/2010/main" val="394115166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93A0B31B-1AB1-495E-A1A2-05FF4B1CC45A}" type="slidenum">
              <a:rPr lang="en-US" sz="1200"/>
              <a:pPr/>
              <a:t>89</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r>
              <a:rPr lang="en-US" dirty="0"/>
              <a:t>The query that generates a Cartesian product includes both matching rows and nonmatching rows in the result set. The inner join produces a result set that contains only matching rows.</a:t>
            </a:r>
          </a:p>
          <a:p>
            <a:endParaRPr lang="en-US" dirty="0"/>
          </a:p>
        </p:txBody>
      </p:sp>
    </p:spTree>
    <p:extLst>
      <p:ext uri="{BB962C8B-B14F-4D97-AF65-F5344CB8AC3E}">
        <p14:creationId xmlns:p14="http://schemas.microsoft.com/office/powerpoint/2010/main" val="387150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A4CD3C-75A2-47B4-ACF6-0C2D86389CFD}" type="slidenum">
              <a:rPr lang="en-US" smtClean="0"/>
              <a:pPr>
                <a:defRPr/>
              </a:pPr>
              <a:t>9</a:t>
            </a:fld>
            <a:endParaRPr lang="en-US" dirty="0"/>
          </a:p>
        </p:txBody>
      </p:sp>
    </p:spTree>
    <p:extLst>
      <p:ext uri="{BB962C8B-B14F-4D97-AF65-F5344CB8AC3E}">
        <p14:creationId xmlns:p14="http://schemas.microsoft.com/office/powerpoint/2010/main" val="336551989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7255A6D7-0B2C-4B6B-B245-F26F38B64013}" type="slidenum">
              <a:rPr lang="en-US" sz="1200"/>
              <a:pPr/>
              <a:t>90</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r>
              <a:rPr lang="en-US" dirty="0"/>
              <a:t>The query, as shown, creates a Cartesian product. To perform an inner join, you add a WHERE clause that specifies join conditions. You cannot use the ON clause unless you use the alternate syntax for an inner join. You use the BY statement in the DATA step, not in PROC SQL.</a:t>
            </a:r>
          </a:p>
          <a:p>
            <a:endParaRPr lang="en-US" dirty="0"/>
          </a:p>
        </p:txBody>
      </p:sp>
    </p:spTree>
    <p:extLst>
      <p:ext uri="{BB962C8B-B14F-4D97-AF65-F5344CB8AC3E}">
        <p14:creationId xmlns:p14="http://schemas.microsoft.com/office/powerpoint/2010/main" val="382628047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69C6B43-D325-41AC-B06B-0635AC1ED065}" type="slidenum">
              <a:rPr lang="en-US" sz="1200"/>
              <a:pPr/>
              <a:t>91</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No</a:t>
            </a:r>
          </a:p>
          <a:p>
            <a:r>
              <a:rPr lang="en-US" dirty="0"/>
              <a:t>The SQL join does not require tables to be indexed or sorted. In theory, a Cartesian product is produced. From the result of the Cartesian product the join condition is evaluated and the rows can be joined on equal join conditions or an unequal (inequality) conditions.</a:t>
            </a:r>
          </a:p>
          <a:p>
            <a:endParaRPr lang="en-US" dirty="0"/>
          </a:p>
        </p:txBody>
      </p:sp>
    </p:spTree>
    <p:extLst>
      <p:ext uri="{BB962C8B-B14F-4D97-AF65-F5344CB8AC3E}">
        <p14:creationId xmlns:p14="http://schemas.microsoft.com/office/powerpoint/2010/main" val="185826917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2D4B9EBB-BC60-40BF-9EAC-BBA5E5C9606D}" type="slidenum">
              <a:rPr lang="en-US" sz="1200"/>
              <a:pPr/>
              <a:t>92</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r>
              <a:rPr lang="en-US" dirty="0"/>
              <a:t>The SELECT clause qualifies the Prod_ID column name, so the result set has only one Prod_ID column. This is an inner join, so the first WHERE expression selects only the rows that have matching values of  Prod_ID. The second WHERE expression further subsets the rows so that the result table contains only the one row in which the value of Color is Blue.</a:t>
            </a:r>
          </a:p>
          <a:p>
            <a:endParaRPr lang="en-US" dirty="0"/>
          </a:p>
        </p:txBody>
      </p:sp>
    </p:spTree>
    <p:extLst>
      <p:ext uri="{BB962C8B-B14F-4D97-AF65-F5344CB8AC3E}">
        <p14:creationId xmlns:p14="http://schemas.microsoft.com/office/powerpoint/2010/main" val="6738261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520CE64D-55E3-4A90-A09A-6B01517A39AF}" type="slidenum">
              <a:rPr lang="en-US" sz="1200"/>
              <a:pPr/>
              <a:t>93</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r>
              <a:rPr lang="en-US" dirty="0"/>
              <a:t>This query has more than one error. The SELECT clause and the ON clause use table aliases in qualified column names, but the FROM clause does not define the table aliases. In the FROM clause, a comma should not appear after the first table name. Also, the keywords in the FROM clause should be RIGHT JOIN.</a:t>
            </a:r>
          </a:p>
          <a:p>
            <a:endParaRPr lang="en-US" dirty="0"/>
          </a:p>
        </p:txBody>
      </p:sp>
    </p:spTree>
    <p:extLst>
      <p:ext uri="{BB962C8B-B14F-4D97-AF65-F5344CB8AC3E}">
        <p14:creationId xmlns:p14="http://schemas.microsoft.com/office/powerpoint/2010/main" val="162450826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39CB38F6-C84C-4F6F-9CEB-3693E3B98DDE}" type="slidenum">
              <a:rPr lang="en-US" sz="1200"/>
              <a:pPr/>
              <a:t>94</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r>
              <a:rPr lang="en-US" dirty="0"/>
              <a:t>The full join with the COALESCE function creates this result set. To overlay two columns, you must specify the two columns as arguments in the COALESCE function.</a:t>
            </a:r>
          </a:p>
          <a:p>
            <a:endParaRPr lang="en-US" dirty="0"/>
          </a:p>
          <a:p>
            <a:endParaRPr lang="en-US" dirty="0"/>
          </a:p>
        </p:txBody>
      </p:sp>
    </p:spTree>
    <p:extLst>
      <p:ext uri="{BB962C8B-B14F-4D97-AF65-F5344CB8AC3E}">
        <p14:creationId xmlns:p14="http://schemas.microsoft.com/office/powerpoint/2010/main" val="1325240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2779B16B-BFA1-41EC-8F8D-8E57D08A7CD3}" type="slidenum">
              <a:rPr lang="en-US" sz="1200"/>
              <a:pPr/>
              <a:t>95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r>
              <a:rPr lang="en-US" dirty="0"/>
              <a:t>This result set contains all the rows from the Widgets table and only the matching row from the Locations table. A left join that specifies the Widgets table as the left, or first, table can create these results. A right join can create this result set only if the Widgets table is specified as the right, or second, table.</a:t>
            </a:r>
          </a:p>
          <a:p>
            <a:endParaRPr lang="en-US" dirty="0"/>
          </a:p>
        </p:txBody>
      </p:sp>
    </p:spTree>
    <p:extLst>
      <p:ext uri="{BB962C8B-B14F-4D97-AF65-F5344CB8AC3E}">
        <p14:creationId xmlns:p14="http://schemas.microsoft.com/office/powerpoint/2010/main" val="1825972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E67162C-6CE7-4760-95EA-93295A5DF114}" type="slidenum">
              <a:rPr lang="en-US" sz="1200"/>
              <a:pPr/>
              <a:t>96</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Yes</a:t>
            </a:r>
          </a:p>
          <a:p>
            <a:r>
              <a:rPr lang="en-US" dirty="0"/>
              <a:t>This inner join can create this result set. An inner join creates a Cartesian product first, so it returns all possible combinations of the rows with matching join key values.</a:t>
            </a:r>
          </a:p>
          <a:p>
            <a:endParaRPr lang="en-US" dirty="0"/>
          </a:p>
        </p:txBody>
      </p:sp>
    </p:spTree>
    <p:extLst>
      <p:ext uri="{BB962C8B-B14F-4D97-AF65-F5344CB8AC3E}">
        <p14:creationId xmlns:p14="http://schemas.microsoft.com/office/powerpoint/2010/main" val="37685868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EE28BB52-C40B-441A-9EC2-4C001DBA90D3}" type="slidenum">
              <a:rPr lang="en-US" sz="1200"/>
              <a:pPr/>
              <a:t>97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True</a:t>
            </a:r>
          </a:p>
          <a:p>
            <a:r>
              <a:rPr lang="en-US" dirty="0"/>
              <a:t>A self-join, also</a:t>
            </a:r>
            <a:r>
              <a:rPr lang="en-US" baseline="0" dirty="0"/>
              <a:t> known as a reflexive join is a query in which you read from the same table. </a:t>
            </a:r>
            <a:endParaRPr lang="en-US" dirty="0"/>
          </a:p>
        </p:txBody>
      </p:sp>
    </p:spTree>
    <p:extLst>
      <p:ext uri="{BB962C8B-B14F-4D97-AF65-F5344CB8AC3E}">
        <p14:creationId xmlns:p14="http://schemas.microsoft.com/office/powerpoint/2010/main" val="29902538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D249BF2-3138-4546-8AE2-4AFDB99F20D1}" type="slidenum">
              <a:rPr lang="en-US" sz="1200"/>
              <a:pPr/>
              <a:t>98</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r>
              <a:rPr lang="en-US" sz="1200" kern="1200" dirty="0">
                <a:solidFill>
                  <a:schemeClr val="tx1"/>
                </a:solidFill>
                <a:effectLst/>
                <a:latin typeface="Times New Roman"/>
                <a:ea typeface="+mn-ea"/>
                <a:cs typeface="+mn-cs"/>
              </a:rPr>
              <a:t>To write a</a:t>
            </a:r>
            <a:r>
              <a:rPr lang="en-US" sz="1200" kern="1200" baseline="0" dirty="0">
                <a:solidFill>
                  <a:schemeClr val="tx1"/>
                </a:solidFill>
                <a:effectLst/>
                <a:latin typeface="Times New Roman"/>
                <a:ea typeface="+mn-ea"/>
                <a:cs typeface="+mn-cs"/>
              </a:rPr>
              <a:t> self-join</a:t>
            </a:r>
            <a:r>
              <a:rPr lang="en-US" sz="1200" kern="1200" dirty="0">
                <a:solidFill>
                  <a:schemeClr val="tx1"/>
                </a:solidFill>
                <a:effectLst/>
                <a:latin typeface="Times New Roman"/>
                <a:ea typeface="+mn-ea"/>
                <a:cs typeface="+mn-cs"/>
              </a:rPr>
              <a:t> query, select from the same table listed twice with different aliases, set up the comparison, and eliminate cases where a particular value would be equal to itself.</a:t>
            </a:r>
            <a:endParaRPr lang="en-US" dirty="0"/>
          </a:p>
        </p:txBody>
      </p:sp>
    </p:spTree>
    <p:extLst>
      <p:ext uri="{BB962C8B-B14F-4D97-AF65-F5344CB8AC3E}">
        <p14:creationId xmlns:p14="http://schemas.microsoft.com/office/powerpoint/2010/main" val="3114057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600" b="1" dirty="0">
                <a:solidFill>
                  <a:srgbClr val="B0B7BB"/>
                </a:solidFill>
                <a:latin typeface="Arial" panose="020B0604020202020204" pitchFamily="34" charset="0"/>
              </a:rPr>
              <a:t/>
            </a:r>
            <a:br>
              <a:rPr lang="en-US" altLang="en-US" sz="600" b="1" dirty="0">
                <a:solidFill>
                  <a:srgbClr val="B0B7BB"/>
                </a:solidFill>
                <a:latin typeface="Arial" panose="020B0604020202020204" pitchFamily="34" charset="0"/>
              </a:rPr>
            </a:br>
            <a:r>
              <a:rPr lang="en-US" altLang="en-US" sz="600" b="1" dirty="0">
                <a:solidFill>
                  <a:srgbClr val="B0B7BB"/>
                </a:solidFill>
                <a:latin typeface="Arial" panose="020B0604020202020204" pitchFamily="34" charset="0"/>
              </a:rPr>
              <a:t>Copyright © 2010, SAS Institute Inc. All rights reserved.</a:t>
            </a:r>
            <a:endParaRPr lang="en-US" altLang="en-US" sz="600" dirty="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15159424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534696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79AAEC9B-2C4A-47B0-9967-3A7770C3A1A0}"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65282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p:cNvSpPr>
            <a:spLocks noGrp="1"/>
          </p:cNvSpPr>
          <p:nvPr>
            <p:ph type="sldNum" sz="quarter" idx="10"/>
          </p:nvPr>
        </p:nvSpPr>
        <p:spPr/>
        <p:txBody>
          <a:bodyPr/>
          <a:lstStyle>
            <a:lvl1pPr>
              <a:defRPr/>
            </a:lvl1pPr>
          </a:lstStyle>
          <a:p>
            <a:pPr>
              <a:defRPr/>
            </a:pPr>
            <a:fld id="{1FCB489F-0F77-4481-88CA-B7130D94F945}"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58745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1563"/>
            <a:ext cx="3848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071563"/>
            <a:ext cx="3848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p:cNvSpPr>
            <a:spLocks noGrp="1"/>
          </p:cNvSpPr>
          <p:nvPr>
            <p:ph type="sldNum" sz="quarter" idx="10"/>
          </p:nvPr>
        </p:nvSpPr>
        <p:spPr/>
        <p:txBody>
          <a:bodyPr/>
          <a:lstStyle>
            <a:lvl1pPr>
              <a:defRPr/>
            </a:lvl1pPr>
          </a:lstStyle>
          <a:p>
            <a:pPr>
              <a:defRPr/>
            </a:pPr>
            <a:fld id="{920C09E8-5C08-4FBD-AFA4-1C303CC33A9E}"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25770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685800" y="1071563"/>
            <a:ext cx="38481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0715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2813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
          <p:cNvSpPr>
            <a:spLocks noGrp="1"/>
          </p:cNvSpPr>
          <p:nvPr>
            <p:ph type="sldNum" sz="quarter" idx="10"/>
          </p:nvPr>
        </p:nvSpPr>
        <p:spPr/>
        <p:txBody>
          <a:bodyPr/>
          <a:lstStyle>
            <a:lvl1pPr>
              <a:defRPr/>
            </a:lvl1pPr>
          </a:lstStyle>
          <a:p>
            <a:pPr>
              <a:defRPr/>
            </a:pPr>
            <a:fld id="{33AD4BE3-1667-4CCA-A8F5-681FD8BCF379}"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26283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685800" y="1071563"/>
            <a:ext cx="38481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071563"/>
            <a:ext cx="38481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p:cNvSpPr>
            <a:spLocks noGrp="1"/>
          </p:cNvSpPr>
          <p:nvPr>
            <p:ph type="sldNum" sz="quarter" idx="10"/>
          </p:nvPr>
        </p:nvSpPr>
        <p:spPr/>
        <p:txBody>
          <a:bodyPr/>
          <a:lstStyle>
            <a:lvl1pPr>
              <a:defRPr/>
            </a:lvl1pPr>
          </a:lstStyle>
          <a:p>
            <a:pPr>
              <a:defRPr/>
            </a:pPr>
            <a:fld id="{0452DA19-1B75-4E5C-BC7A-6B7305D8532C}"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152872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pPr>
              <a:defRPr/>
            </a:pPr>
            <a:fld id="{65ADB783-AF1B-494D-BD5B-91B5515EA26F}" type="slidenum">
              <a:rPr lang="en-US" smtClean="0"/>
              <a:pPr>
                <a:defRPr/>
              </a:pPr>
              <a:t>‹#›</a:t>
            </a:fld>
            <a:endParaRPr lang="en-US" dirty="0">
              <a:latin typeface="Times New Roman" pitchFamily="18" charset="0"/>
            </a:endParaRPr>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C73ED611-FFA7-4516-BB74-50A1C9963365}" type="slidenum">
              <a:rPr lang="en-US" altLang="en-US" sz="1400" b="1">
                <a:latin typeface="Arial" pitchFamily="34" charset="0"/>
              </a:rPr>
              <a:pPr/>
              <a:t>‹#›</a:t>
            </a:fld>
            <a:endParaRPr lang="en-US" altLang="en-US" sz="1400" dirty="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6251" r:id="rId1"/>
    <p:sldLayoutId id="2147486252" r:id="rId2"/>
    <p:sldLayoutId id="2147486253" r:id="rId3"/>
    <p:sldLayoutId id="2147486254" r:id="rId4"/>
    <p:sldLayoutId id="2147486255" r:id="rId5"/>
    <p:sldLayoutId id="2147486256" r:id="rId6"/>
    <p:sldLayoutId id="2147486258" r:id="rId7"/>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0.xml"/><Relationship Id="rId5" Type="http://schemas.openxmlformats.org/officeDocument/2006/relationships/slideLayout" Target="../slideLayouts/slideLayout4.xml"/><Relationship Id="rId4"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31.xml"/><Relationship Id="rId4"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32.xml"/><Relationship Id="rId4"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36.xml"/><Relationship Id="rId4"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notesSlide" Target="../notesSlides/notesSlide39.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4.xml"/><Relationship Id="rId5" Type="http://schemas.openxmlformats.org/officeDocument/2006/relationships/tags" Target="../tags/tag33.xml"/><Relationship Id="rId4"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40.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1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10.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3.xml"/><Relationship Id="rId1" Type="http://schemas.openxmlformats.org/officeDocument/2006/relationships/tags" Target="../tags/tag48.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notesSlide" Target="../notesSlides/notesSlide8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4.xml"/><Relationship Id="rId5" Type="http://schemas.openxmlformats.org/officeDocument/2006/relationships/tags" Target="../tags/tag53.xml"/><Relationship Id="rId4" Type="http://schemas.openxmlformats.org/officeDocument/2006/relationships/tags" Target="../tags/tag5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image" Target="../media/image10.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4.xml"/><Relationship Id="rId1" Type="http://schemas.openxmlformats.org/officeDocument/2006/relationships/tags" Target="../tags/tag55.xml"/><Relationship Id="rId5" Type="http://schemas.openxmlformats.org/officeDocument/2006/relationships/image" Target="../media/image13.png"/><Relationship Id="rId4" Type="http://schemas.openxmlformats.org/officeDocument/2006/relationships/hyperlink" Target="http://support.sas.com/quiz/sq1" TargetMode="Externa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4.xml"/><Relationship Id="rId1"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4: SQL Joins</a:t>
            </a:r>
          </a:p>
        </p:txBody>
      </p:sp>
      <p:graphicFrame>
        <p:nvGraphicFramePr>
          <p:cNvPr id="7" name="Group Organizer"/>
          <p:cNvGraphicFramePr>
            <a:graphicFrameLocks noGrp="1"/>
          </p:cNvGraphicFramePr>
          <p:nvPr>
            <p:extLst>
              <p:ext uri="{D42A27DB-BD31-4B8C-83A1-F6EECF244321}">
                <p14:modId xmlns:p14="http://schemas.microsoft.com/office/powerpoint/2010/main" val="210568432"/>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xmlns=""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4.1  Introduction to SQL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4.2  Inner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4.3  Outer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4.4  Complex SQL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Cartesian Product</a:t>
            </a:r>
          </a:p>
        </p:txBody>
      </p:sp>
      <p:sp>
        <p:nvSpPr>
          <p:cNvPr id="16387" name="Rectangle 3"/>
          <p:cNvSpPr>
            <a:spLocks noGrp="1" noChangeArrowheads="1"/>
          </p:cNvSpPr>
          <p:nvPr>
            <p:ph idx="1"/>
          </p:nvPr>
        </p:nvSpPr>
        <p:spPr/>
        <p:txBody>
          <a:bodyPr/>
          <a:lstStyle/>
          <a:p>
            <a:pPr marL="0" indent="0"/>
            <a:r>
              <a:rPr lang="en-US" dirty="0"/>
              <a:t>A query that lists multiple tables in the FROM clause without a WHERE clause produces all possible combinations of rows from all tables. This result </a:t>
            </a:r>
            <a:br>
              <a:rPr lang="en-US" dirty="0"/>
            </a:br>
            <a:r>
              <a:rPr lang="en-US" dirty="0"/>
              <a:t>is called a </a:t>
            </a:r>
            <a:r>
              <a:rPr lang="en-US" i="1" dirty="0"/>
              <a:t>Cartesian product</a:t>
            </a:r>
            <a:r>
              <a:rPr lang="en-US" dirty="0"/>
              <a:t>.</a:t>
            </a:r>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r>
              <a:rPr lang="en-US" dirty="0"/>
              <a:t>To understand how SQL processes a join, it is helpful </a:t>
            </a:r>
            <a:br>
              <a:rPr lang="en-US" dirty="0"/>
            </a:br>
            <a:r>
              <a:rPr lang="en-US" dirty="0"/>
              <a:t>to understand the concept of the Cartesian product.</a:t>
            </a:r>
          </a:p>
        </p:txBody>
      </p:sp>
      <p:sp>
        <p:nvSpPr>
          <p:cNvPr id="16389" name="Text Box 7"/>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s104d01</a:t>
            </a:r>
          </a:p>
        </p:txBody>
      </p:sp>
      <p:sp>
        <p:nvSpPr>
          <p:cNvPr id="16390" name="TextBox 1"/>
          <p:cNvSpPr txBox="1">
            <a:spLocks noChangeArrowheads="1"/>
          </p:cNvSpPr>
          <p:nvPr/>
        </p:nvSpPr>
        <p:spPr bwMode="auto">
          <a:xfrm>
            <a:off x="685800" y="2845727"/>
            <a:ext cx="6257925" cy="1435100"/>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buClr>
                <a:schemeClr val="tx1"/>
              </a:buClr>
            </a:pPr>
            <a:r>
              <a:rPr lang="en-US" b="1" dirty="0">
                <a:latin typeface="Courier New" pitchFamily="49" charset="0"/>
              </a:rPr>
              <a:t>proc sql;</a:t>
            </a:r>
          </a:p>
          <a:p>
            <a:pPr eaLnBrk="1" hangingPunct="1">
              <a:lnSpc>
                <a:spcPct val="85000"/>
              </a:lnSpc>
              <a:buClr>
                <a:schemeClr val="tx1"/>
              </a:buClr>
            </a:pPr>
            <a:r>
              <a:rPr lang="en-US" b="1" dirty="0">
                <a:latin typeface="Courier New" pitchFamily="49" charset="0"/>
              </a:rPr>
              <a:t>select *</a:t>
            </a:r>
            <a:br>
              <a:rPr lang="en-US" b="1" dirty="0">
                <a:latin typeface="Courier New" pitchFamily="49" charset="0"/>
              </a:rPr>
            </a:br>
            <a:r>
              <a:rPr lang="en-US" b="1" dirty="0">
                <a:latin typeface="Courier New" pitchFamily="49" charset="0"/>
              </a:rPr>
              <a:t>   from customers, transactions;</a:t>
            </a:r>
          </a:p>
          <a:p>
            <a:pPr eaLnBrk="1" hangingPunct="1">
              <a:lnSpc>
                <a:spcPct val="85000"/>
              </a:lnSpc>
              <a:buClr>
                <a:schemeClr val="tx1"/>
              </a:buClr>
            </a:pPr>
            <a:r>
              <a:rPr lang="en-US" b="1" dirty="0">
                <a:latin typeface="Courier New" pitchFamily="49" charset="0"/>
              </a:rPr>
              <a:t>quit;</a:t>
            </a:r>
          </a:p>
        </p:txBody>
      </p:sp>
      <p:sp>
        <p:nvSpPr>
          <p:cNvPr id="2" name="TextBox 1"/>
          <p:cNvSpPr txBox="1"/>
          <p:nvPr/>
        </p:nvSpPr>
        <p:spPr>
          <a:xfrm>
            <a:off x="2514265" y="3961499"/>
            <a:ext cx="3993081" cy="1102866"/>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SELECT …</a:t>
            </a:r>
          </a:p>
          <a:p>
            <a:r>
              <a:rPr lang="en-US" sz="2000" b="1" dirty="0">
                <a:solidFill>
                  <a:srgbClr val="000000"/>
                </a:solidFill>
              </a:rPr>
              <a:t>   FROM</a:t>
            </a:r>
            <a:r>
              <a:rPr lang="en-US" sz="2000" dirty="0">
                <a:solidFill>
                  <a:srgbClr val="000000"/>
                </a:solidFill>
              </a:rPr>
              <a:t> </a:t>
            </a:r>
            <a:r>
              <a:rPr lang="en-US" sz="2000" i="1" dirty="0">
                <a:solidFill>
                  <a:srgbClr val="000000"/>
                </a:solidFill>
              </a:rPr>
              <a:t>table-name</a:t>
            </a:r>
            <a:r>
              <a:rPr lang="en-US" sz="2000" dirty="0">
                <a:solidFill>
                  <a:srgbClr val="000000"/>
                </a:solidFill>
              </a:rPr>
              <a:t>,</a:t>
            </a:r>
            <a:r>
              <a:rPr lang="en-US" sz="2000" i="1" dirty="0">
                <a:solidFill>
                  <a:srgbClr val="000000"/>
                </a:solidFill>
              </a:rPr>
              <a:t> table-name </a:t>
            </a:r>
          </a:p>
          <a:p>
            <a:r>
              <a:rPr lang="en-US" sz="2000" dirty="0">
                <a:solidFill>
                  <a:srgbClr val="000000"/>
                </a:solidFill>
              </a:rPr>
              <a:t>           &lt;, …,</a:t>
            </a:r>
            <a:r>
              <a:rPr lang="en-US" sz="2000" i="1" dirty="0">
                <a:solidFill>
                  <a:srgbClr val="000000"/>
                </a:solidFill>
              </a:rPr>
              <a:t>table-name</a:t>
            </a:r>
            <a:r>
              <a:rPr lang="en-US" sz="2000" dirty="0">
                <a:solidFill>
                  <a:srgbClr val="000000"/>
                </a:solidFill>
              </a:rPr>
              <a:t> &gt;</a:t>
            </a:r>
            <a:r>
              <a:rPr lang="en-US" sz="2000" b="1" dirty="0">
                <a:solidFill>
                  <a:srgbClr val="000000"/>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Building the Cartesian Product</a:t>
            </a:r>
          </a:p>
        </p:txBody>
      </p:sp>
      <p:sp>
        <p:nvSpPr>
          <p:cNvPr id="17411"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buClr>
                <a:schemeClr val="tx1"/>
              </a:buClr>
              <a:buSzPct val="100000"/>
              <a:buFont typeface="Arial" pitchFamily="34" charset="0"/>
              <a:buNone/>
            </a:pPr>
            <a:r>
              <a:rPr lang="en-US" b="1" dirty="0"/>
              <a:t>...</a:t>
            </a:r>
          </a:p>
        </p:txBody>
      </p:sp>
      <p:sp>
        <p:nvSpPr>
          <p:cNvPr id="17413" name="TextBox 3"/>
          <p:cNvSpPr txBox="1">
            <a:spLocks noChangeArrowheads="1"/>
          </p:cNvSpPr>
          <p:nvPr/>
        </p:nvSpPr>
        <p:spPr bwMode="auto">
          <a:xfrm>
            <a:off x="2191761" y="3556000"/>
            <a:ext cx="4809009" cy="918200"/>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p:txBody>
      </p:sp>
      <p:sp>
        <p:nvSpPr>
          <p:cNvPr id="17414" name="Line 130"/>
          <p:cNvSpPr>
            <a:spLocks noChangeShapeType="1"/>
          </p:cNvSpPr>
          <p:nvPr/>
        </p:nvSpPr>
        <p:spPr bwMode="auto">
          <a:xfrm>
            <a:off x="2643188" y="1946275"/>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26796556"/>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00517861"/>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17462"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Building the Cartesian Product</a:t>
            </a:r>
          </a:p>
        </p:txBody>
      </p:sp>
      <p:sp>
        <p:nvSpPr>
          <p:cNvPr id="18435"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buClr>
                <a:schemeClr val="tx1"/>
              </a:buClr>
              <a:buSzPct val="100000"/>
              <a:buFont typeface="Arial" pitchFamily="34" charset="0"/>
              <a:buNone/>
            </a:pPr>
            <a:r>
              <a:rPr lang="en-US" b="1" dirty="0"/>
              <a:t>...</a:t>
            </a:r>
          </a:p>
        </p:txBody>
      </p:sp>
      <p:sp>
        <p:nvSpPr>
          <p:cNvPr id="18437" name="TextBox 3"/>
          <p:cNvSpPr txBox="1">
            <a:spLocks noChangeArrowheads="1"/>
          </p:cNvSpPr>
          <p:nvPr/>
        </p:nvSpPr>
        <p:spPr bwMode="auto">
          <a:xfrm>
            <a:off x="2191761" y="3556000"/>
            <a:ext cx="4809009" cy="1164421"/>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p:txBody>
      </p:sp>
      <p:sp>
        <p:nvSpPr>
          <p:cNvPr id="18438" name="Line 130"/>
          <p:cNvSpPr>
            <a:spLocks noChangeShapeType="1"/>
          </p:cNvSpPr>
          <p:nvPr/>
        </p:nvSpPr>
        <p:spPr bwMode="auto">
          <a:xfrm>
            <a:off x="2643188" y="1935163"/>
            <a:ext cx="1300162" cy="33655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182608807"/>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29280103"/>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18486"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Building the Cartesian Product</a:t>
            </a:r>
          </a:p>
        </p:txBody>
      </p:sp>
      <p:sp>
        <p:nvSpPr>
          <p:cNvPr id="19459"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buClr>
                <a:schemeClr val="tx1"/>
              </a:buClr>
              <a:buSzPct val="100000"/>
              <a:buFont typeface="Arial" pitchFamily="34" charset="0"/>
              <a:buNone/>
            </a:pPr>
            <a:r>
              <a:rPr lang="en-US" b="1" dirty="0"/>
              <a:t>...</a:t>
            </a:r>
          </a:p>
        </p:txBody>
      </p:sp>
      <p:sp>
        <p:nvSpPr>
          <p:cNvPr id="19461" name="TextBox 3"/>
          <p:cNvSpPr txBox="1">
            <a:spLocks noChangeArrowheads="1"/>
          </p:cNvSpPr>
          <p:nvPr/>
        </p:nvSpPr>
        <p:spPr bwMode="auto">
          <a:xfrm>
            <a:off x="2191761" y="3556000"/>
            <a:ext cx="4809009" cy="1410643"/>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a:p>
            <a:pPr eaLnBrk="1" hangingPunct="1"/>
            <a:r>
              <a:rPr lang="en-US" sz="1600" b="1" dirty="0">
                <a:latin typeface="SAS Monospace" pitchFamily="49" charset="0"/>
              </a:rPr>
              <a:t>  101  Smith  105  Return        $212</a:t>
            </a:r>
          </a:p>
        </p:txBody>
      </p:sp>
      <p:sp>
        <p:nvSpPr>
          <p:cNvPr id="19462" name="Line 130"/>
          <p:cNvSpPr>
            <a:spLocks noChangeShapeType="1"/>
          </p:cNvSpPr>
          <p:nvPr/>
        </p:nvSpPr>
        <p:spPr bwMode="auto">
          <a:xfrm>
            <a:off x="2871788" y="1957388"/>
            <a:ext cx="1028700" cy="700087"/>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626717877"/>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3879356"/>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19510"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Building the Cartesian Product</a:t>
            </a:r>
          </a:p>
        </p:txBody>
      </p:sp>
      <p:sp>
        <p:nvSpPr>
          <p:cNvPr id="20483"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buClr>
                <a:schemeClr val="tx1"/>
              </a:buClr>
              <a:buSzPct val="100000"/>
              <a:buFont typeface="Arial" pitchFamily="34" charset="0"/>
              <a:buNone/>
            </a:pPr>
            <a:r>
              <a:rPr lang="en-US" b="1" dirty="0"/>
              <a:t>...</a:t>
            </a:r>
          </a:p>
        </p:txBody>
      </p:sp>
      <p:sp>
        <p:nvSpPr>
          <p:cNvPr id="20485" name="TextBox 3"/>
          <p:cNvSpPr txBox="1">
            <a:spLocks noChangeArrowheads="1"/>
          </p:cNvSpPr>
          <p:nvPr/>
        </p:nvSpPr>
        <p:spPr bwMode="auto">
          <a:xfrm>
            <a:off x="2191761" y="3556000"/>
            <a:ext cx="4809009" cy="1656864"/>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a:p>
            <a:pPr eaLnBrk="1" hangingPunct="1"/>
            <a:r>
              <a:rPr lang="en-US" sz="1600" b="1" dirty="0">
                <a:latin typeface="SAS Monospace" pitchFamily="49" charset="0"/>
              </a:rPr>
              <a:t>  101  Smith  105  Return        $212</a:t>
            </a:r>
          </a:p>
          <a:p>
            <a:pPr eaLnBrk="1" hangingPunct="1"/>
            <a:r>
              <a:rPr lang="en-US" sz="1600" b="1" dirty="0">
                <a:latin typeface="SAS Monospace" pitchFamily="49" charset="0"/>
              </a:rPr>
              <a:t>  104  Jones  102  Purchase      $100</a:t>
            </a:r>
          </a:p>
        </p:txBody>
      </p:sp>
      <p:sp>
        <p:nvSpPr>
          <p:cNvPr id="20486" name="Line 130"/>
          <p:cNvSpPr>
            <a:spLocks noChangeShapeType="1"/>
          </p:cNvSpPr>
          <p:nvPr/>
        </p:nvSpPr>
        <p:spPr bwMode="auto">
          <a:xfrm flipV="1">
            <a:off x="2700338" y="1946275"/>
            <a:ext cx="1214437" cy="4429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1424056600"/>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18338533"/>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20534"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Building the Cartesian Product</a:t>
            </a:r>
          </a:p>
        </p:txBody>
      </p:sp>
      <p:sp>
        <p:nvSpPr>
          <p:cNvPr id="21507"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buClr>
                <a:schemeClr val="tx1"/>
              </a:buClr>
              <a:buSzPct val="100000"/>
              <a:buFont typeface="Arial" pitchFamily="34" charset="0"/>
              <a:buNone/>
            </a:pPr>
            <a:r>
              <a:rPr lang="en-US" b="1" dirty="0"/>
              <a:t>...</a:t>
            </a:r>
          </a:p>
        </p:txBody>
      </p:sp>
      <p:sp>
        <p:nvSpPr>
          <p:cNvPr id="21510" name="Line 130"/>
          <p:cNvSpPr>
            <a:spLocks noChangeShapeType="1"/>
          </p:cNvSpPr>
          <p:nvPr/>
        </p:nvSpPr>
        <p:spPr bwMode="auto">
          <a:xfrm>
            <a:off x="2643188" y="2289175"/>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574617557"/>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537270933"/>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9" name="TextBox 3"/>
          <p:cNvSpPr txBox="1">
            <a:spLocks noChangeArrowheads="1"/>
          </p:cNvSpPr>
          <p:nvPr/>
        </p:nvSpPr>
        <p:spPr bwMode="auto">
          <a:xfrm>
            <a:off x="2191761" y="3556000"/>
            <a:ext cx="4869923" cy="1903085"/>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a:t>
            </a:r>
            <a:r>
              <a:rPr lang="en-US" sz="1600" b="1" dirty="0">
                <a:solidFill>
                  <a:srgbClr val="000000"/>
                </a:solidFill>
                <a:latin typeface="SAS Monospace" pitchFamily="49" charset="0"/>
              </a:rPr>
              <a:t>ID</a:t>
            </a:r>
            <a:r>
              <a:rPr lang="en-US" sz="1600" b="1" dirty="0">
                <a:latin typeface="SAS Monospace" pitchFamily="49" charset="0"/>
              </a:rPr>
              <a:t>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a:p>
            <a:pPr eaLnBrk="1" hangingPunct="1"/>
            <a:r>
              <a:rPr lang="en-US" sz="1600" b="1" dirty="0">
                <a:latin typeface="SAS Monospace" pitchFamily="49" charset="0"/>
              </a:rPr>
              <a:t>  101  Smith  105  Return        $212</a:t>
            </a:r>
          </a:p>
          <a:p>
            <a:pPr eaLnBrk="1" hangingPunct="1"/>
            <a:r>
              <a:rPr lang="en-US" sz="1600" b="1" dirty="0">
                <a:latin typeface="SAS Monospace" pitchFamily="49" charset="0"/>
              </a:rPr>
              <a:t>  104  Jones  102  Purchase      $100</a:t>
            </a:r>
          </a:p>
          <a:p>
            <a:pPr eaLnBrk="1" hangingPunct="1"/>
            <a:r>
              <a:rPr lang="en-US" sz="1600" b="1" dirty="0">
                <a:latin typeface="SAS Monospace" pitchFamily="49" charset="0"/>
              </a:rPr>
              <a:t>  104  Jones  103  Return         $</a:t>
            </a:r>
            <a:r>
              <a:rPr lang="en-US" sz="1600" b="1" dirty="0">
                <a:solidFill>
                  <a:srgbClr val="000000"/>
                </a:solidFill>
                <a:latin typeface="SAS Monospace" pitchFamily="49" charset="0"/>
              </a:rPr>
              <a:t>52</a:t>
            </a:r>
            <a:r>
              <a:rPr lang="en-US" sz="1600" b="1" dirty="0">
                <a:latin typeface="SAS Monospace" pitchFamily="49" charset="0"/>
              </a:rPr>
              <a:t> </a:t>
            </a:r>
          </a:p>
        </p:txBody>
      </p:sp>
      <p:sp>
        <p:nvSpPr>
          <p:cNvPr id="10"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Building the Cartesian Product</a:t>
            </a:r>
          </a:p>
        </p:txBody>
      </p:sp>
      <p:sp>
        <p:nvSpPr>
          <p:cNvPr id="22531"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buClr>
                <a:schemeClr val="tx1"/>
              </a:buClr>
              <a:buSzPct val="100000"/>
              <a:buFont typeface="Arial" pitchFamily="34" charset="0"/>
              <a:buNone/>
            </a:pPr>
            <a:r>
              <a:rPr lang="en-US" b="1" dirty="0"/>
              <a:t>...</a:t>
            </a:r>
          </a:p>
        </p:txBody>
      </p:sp>
      <p:sp>
        <p:nvSpPr>
          <p:cNvPr id="22534" name="Line 130"/>
          <p:cNvSpPr>
            <a:spLocks noChangeShapeType="1"/>
          </p:cNvSpPr>
          <p:nvPr/>
        </p:nvSpPr>
        <p:spPr bwMode="auto">
          <a:xfrm>
            <a:off x="2643188" y="2289175"/>
            <a:ext cx="1271587" cy="3540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769649761"/>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446989298"/>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9" name="TextBox 3"/>
          <p:cNvSpPr txBox="1">
            <a:spLocks noChangeArrowheads="1"/>
          </p:cNvSpPr>
          <p:nvPr/>
        </p:nvSpPr>
        <p:spPr bwMode="auto">
          <a:xfrm>
            <a:off x="2191761" y="3556000"/>
            <a:ext cx="4869923" cy="2149306"/>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a:t>
            </a:r>
            <a:r>
              <a:rPr lang="en-US" sz="1600" b="1" dirty="0">
                <a:solidFill>
                  <a:srgbClr val="000000"/>
                </a:solidFill>
                <a:latin typeface="SAS Monospace" pitchFamily="49" charset="0"/>
              </a:rPr>
              <a:t>ID</a:t>
            </a:r>
            <a:r>
              <a:rPr lang="en-US" sz="1600" b="1" dirty="0">
                <a:latin typeface="SAS Monospace" pitchFamily="49" charset="0"/>
              </a:rPr>
              <a:t>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a:p>
            <a:pPr eaLnBrk="1" hangingPunct="1"/>
            <a:r>
              <a:rPr lang="en-US" sz="1600" b="1" dirty="0">
                <a:latin typeface="SAS Monospace" pitchFamily="49" charset="0"/>
              </a:rPr>
              <a:t>  101  Smith  105  Return        $212</a:t>
            </a:r>
          </a:p>
          <a:p>
            <a:pPr eaLnBrk="1" hangingPunct="1"/>
            <a:r>
              <a:rPr lang="en-US" sz="1600" b="1" dirty="0">
                <a:latin typeface="SAS Monospace" pitchFamily="49" charset="0"/>
              </a:rPr>
              <a:t>  104  Jones  102  Purchase      $100</a:t>
            </a:r>
          </a:p>
          <a:p>
            <a:pPr eaLnBrk="1" hangingPunct="1"/>
            <a:r>
              <a:rPr lang="en-US" sz="1600" b="1" dirty="0">
                <a:latin typeface="SAS Monospace" pitchFamily="49" charset="0"/>
              </a:rPr>
              <a:t>  104  Jones  103  Return         $52</a:t>
            </a:r>
          </a:p>
          <a:p>
            <a:pPr eaLnBrk="1" hangingPunct="1"/>
            <a:r>
              <a:rPr lang="en-US" sz="1600" b="1" dirty="0">
                <a:latin typeface="SAS Monospace" pitchFamily="49" charset="0"/>
              </a:rPr>
              <a:t>  104  Jones  105  Return        $</a:t>
            </a:r>
            <a:r>
              <a:rPr lang="en-US" sz="1600" b="1" dirty="0">
                <a:solidFill>
                  <a:srgbClr val="000000"/>
                </a:solidFill>
                <a:latin typeface="SAS Monospace" pitchFamily="49" charset="0"/>
              </a:rPr>
              <a:t>212</a:t>
            </a:r>
            <a:r>
              <a:rPr lang="da-DK" sz="1600" b="1" dirty="0">
                <a:latin typeface="SAS Monospace" pitchFamily="49" charset="0"/>
              </a:rPr>
              <a:t> </a:t>
            </a:r>
            <a:endParaRPr lang="en-US" sz="1600" b="1" dirty="0">
              <a:latin typeface="SAS Monospace" pitchFamily="49" charset="0"/>
            </a:endParaRPr>
          </a:p>
        </p:txBody>
      </p:sp>
      <p:sp>
        <p:nvSpPr>
          <p:cNvPr id="10"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30"/>
          <p:cNvSpPr>
            <a:spLocks noChangeShapeType="1"/>
          </p:cNvSpPr>
          <p:nvPr/>
        </p:nvSpPr>
        <p:spPr bwMode="auto">
          <a:xfrm flipV="1">
            <a:off x="2843213" y="1946495"/>
            <a:ext cx="1085850" cy="71098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3554" name="Rectangle 2"/>
          <p:cNvSpPr>
            <a:spLocks noGrp="1" noChangeArrowheads="1"/>
          </p:cNvSpPr>
          <p:nvPr>
            <p:ph type="title"/>
          </p:nvPr>
        </p:nvSpPr>
        <p:spPr/>
        <p:txBody>
          <a:bodyPr/>
          <a:lstStyle/>
          <a:p>
            <a:r>
              <a:rPr lang="en-US" dirty="0"/>
              <a:t>Building the Cartesian Product</a:t>
            </a:r>
          </a:p>
        </p:txBody>
      </p:sp>
      <p:sp>
        <p:nvSpPr>
          <p:cNvPr id="23555"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buClr>
                <a:schemeClr val="tx1"/>
              </a:buClr>
              <a:buSzPct val="100000"/>
              <a:buFont typeface="Arial" pitchFamily="34" charset="0"/>
              <a:buNone/>
            </a:pPr>
            <a:r>
              <a:rPr lang="en-US" b="1" dirty="0"/>
              <a:t>...</a:t>
            </a:r>
          </a:p>
        </p:txBody>
      </p:sp>
      <p:graphicFrame>
        <p:nvGraphicFramePr>
          <p:cNvPr id="14" name="Table 13"/>
          <p:cNvGraphicFramePr>
            <a:graphicFrameLocks noGrp="1"/>
          </p:cNvGraphicFramePr>
          <p:nvPr>
            <p:extLst>
              <p:ext uri="{D42A27DB-BD31-4B8C-83A1-F6EECF244321}">
                <p14:modId xmlns:p14="http://schemas.microsoft.com/office/powerpoint/2010/main" val="3681211851"/>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29052538"/>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9" name="TextBox 3"/>
          <p:cNvSpPr txBox="1">
            <a:spLocks noChangeArrowheads="1"/>
          </p:cNvSpPr>
          <p:nvPr/>
        </p:nvSpPr>
        <p:spPr bwMode="auto">
          <a:xfrm>
            <a:off x="2191761" y="3556000"/>
            <a:ext cx="4869923" cy="2395528"/>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a:t>
            </a:r>
            <a:r>
              <a:rPr lang="en-US" sz="1600" b="1" dirty="0">
                <a:solidFill>
                  <a:srgbClr val="000000"/>
                </a:solidFill>
                <a:latin typeface="SAS Monospace" pitchFamily="49" charset="0"/>
              </a:rPr>
              <a:t>ID</a:t>
            </a:r>
            <a:r>
              <a:rPr lang="en-US" sz="1600" b="1" dirty="0">
                <a:latin typeface="SAS Monospace" pitchFamily="49" charset="0"/>
              </a:rPr>
              <a:t>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a:p>
            <a:pPr eaLnBrk="1" hangingPunct="1"/>
            <a:r>
              <a:rPr lang="en-US" sz="1600" b="1" dirty="0">
                <a:latin typeface="SAS Monospace" pitchFamily="49" charset="0"/>
              </a:rPr>
              <a:t>  101  Smith  105  Return        $212</a:t>
            </a:r>
          </a:p>
          <a:p>
            <a:pPr eaLnBrk="1" hangingPunct="1"/>
            <a:r>
              <a:rPr lang="en-US" sz="1600" b="1" dirty="0">
                <a:latin typeface="SAS Monospace" pitchFamily="49" charset="0"/>
              </a:rPr>
              <a:t>  104  Jones  102  Purchase      $100</a:t>
            </a:r>
          </a:p>
          <a:p>
            <a:pPr eaLnBrk="1" hangingPunct="1"/>
            <a:r>
              <a:rPr lang="en-US" sz="1600" b="1" dirty="0">
                <a:latin typeface="SAS Monospace" pitchFamily="49" charset="0"/>
              </a:rPr>
              <a:t>  104  Jones  103  Return         $52</a:t>
            </a:r>
          </a:p>
          <a:p>
            <a:pPr eaLnBrk="1" hangingPunct="1"/>
            <a:r>
              <a:rPr lang="en-US" sz="1600" b="1" dirty="0">
                <a:latin typeface="SAS Monospace" pitchFamily="49" charset="0"/>
              </a:rPr>
              <a:t>  104  Jones  105  Return        $212</a:t>
            </a:r>
          </a:p>
          <a:p>
            <a:pPr eaLnBrk="1" hangingPunct="1"/>
            <a:r>
              <a:rPr lang="da-DK" sz="1600" b="1" dirty="0">
                <a:latin typeface="SAS Monospace" pitchFamily="49" charset="0"/>
              </a:rPr>
              <a:t>  102  Blank  102  Purchase      $</a:t>
            </a:r>
            <a:r>
              <a:rPr lang="da-DK" sz="1600" b="1" dirty="0">
                <a:solidFill>
                  <a:srgbClr val="000000"/>
                </a:solidFill>
                <a:latin typeface="SAS Monospace" pitchFamily="49" charset="0"/>
              </a:rPr>
              <a:t>100</a:t>
            </a:r>
            <a:r>
              <a:rPr lang="en-US" sz="1600" b="1" dirty="0">
                <a:latin typeface="SAS Monospace" pitchFamily="49" charset="0"/>
              </a:rPr>
              <a:t> </a:t>
            </a:r>
          </a:p>
        </p:txBody>
      </p:sp>
      <p:sp>
        <p:nvSpPr>
          <p:cNvPr id="11"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Building the Cartesian Product</a:t>
            </a:r>
          </a:p>
        </p:txBody>
      </p:sp>
      <p:sp>
        <p:nvSpPr>
          <p:cNvPr id="24579"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buClr>
                <a:schemeClr val="tx1"/>
              </a:buClr>
              <a:buSzPct val="100000"/>
              <a:buFont typeface="Arial" pitchFamily="34" charset="0"/>
              <a:buNone/>
            </a:pPr>
            <a:r>
              <a:rPr lang="en-US" b="1" dirty="0"/>
              <a:t>...</a:t>
            </a:r>
          </a:p>
        </p:txBody>
      </p:sp>
      <p:sp>
        <p:nvSpPr>
          <p:cNvPr id="24582" name="Line 130"/>
          <p:cNvSpPr>
            <a:spLocks noChangeShapeType="1"/>
          </p:cNvSpPr>
          <p:nvPr/>
        </p:nvSpPr>
        <p:spPr bwMode="auto">
          <a:xfrm flipV="1">
            <a:off x="2843213" y="2286000"/>
            <a:ext cx="1085850" cy="37147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853051340"/>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07627044"/>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9" name="TextBox 3"/>
          <p:cNvSpPr txBox="1">
            <a:spLocks noChangeArrowheads="1"/>
          </p:cNvSpPr>
          <p:nvPr/>
        </p:nvSpPr>
        <p:spPr bwMode="auto">
          <a:xfrm>
            <a:off x="2191761" y="3556000"/>
            <a:ext cx="4869923" cy="2641749"/>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a:t>
            </a:r>
            <a:r>
              <a:rPr lang="en-US" sz="1600" b="1" dirty="0">
                <a:solidFill>
                  <a:srgbClr val="000000"/>
                </a:solidFill>
                <a:latin typeface="SAS Monospace" pitchFamily="49" charset="0"/>
              </a:rPr>
              <a:t>ID</a:t>
            </a:r>
            <a:r>
              <a:rPr lang="en-US" sz="1600" b="1" dirty="0">
                <a:latin typeface="SAS Monospace" pitchFamily="49" charset="0"/>
              </a:rPr>
              <a:t>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a:p>
            <a:pPr eaLnBrk="1" hangingPunct="1"/>
            <a:r>
              <a:rPr lang="en-US" sz="1600" b="1" dirty="0">
                <a:latin typeface="SAS Monospace" pitchFamily="49" charset="0"/>
              </a:rPr>
              <a:t>  101  Smith  105  Return        $212</a:t>
            </a:r>
          </a:p>
          <a:p>
            <a:pPr eaLnBrk="1" hangingPunct="1"/>
            <a:r>
              <a:rPr lang="en-US" sz="1600" b="1" dirty="0">
                <a:latin typeface="SAS Monospace" pitchFamily="49" charset="0"/>
              </a:rPr>
              <a:t>  104  Jones  102  Purchase      $100</a:t>
            </a:r>
          </a:p>
          <a:p>
            <a:pPr eaLnBrk="1" hangingPunct="1"/>
            <a:r>
              <a:rPr lang="en-US" sz="1600" b="1" dirty="0">
                <a:latin typeface="SAS Monospace" pitchFamily="49" charset="0"/>
              </a:rPr>
              <a:t>  104  Jones  103  Return         $52</a:t>
            </a:r>
          </a:p>
          <a:p>
            <a:pPr eaLnBrk="1" hangingPunct="1"/>
            <a:r>
              <a:rPr lang="en-US" sz="1600" b="1" dirty="0">
                <a:latin typeface="SAS Monospace" pitchFamily="49" charset="0"/>
              </a:rPr>
              <a:t>  104  Jones  105  Return        $212</a:t>
            </a:r>
          </a:p>
          <a:p>
            <a:pPr eaLnBrk="1" hangingPunct="1"/>
            <a:r>
              <a:rPr lang="da-DK" sz="1600" b="1" dirty="0">
                <a:latin typeface="SAS Monospace" pitchFamily="49" charset="0"/>
              </a:rPr>
              <a:t>  102  Blank  102  Purchase      $100</a:t>
            </a:r>
          </a:p>
          <a:p>
            <a:pPr eaLnBrk="1" hangingPunct="1"/>
            <a:r>
              <a:rPr lang="en-US" sz="1600" b="1" dirty="0">
                <a:latin typeface="SAS Monospace" pitchFamily="49" charset="0"/>
              </a:rPr>
              <a:t>  102  Blank  103  Return         $</a:t>
            </a:r>
            <a:r>
              <a:rPr lang="en-US" sz="1600" b="1" dirty="0">
                <a:solidFill>
                  <a:srgbClr val="000000"/>
                </a:solidFill>
                <a:latin typeface="SAS Monospace" pitchFamily="49" charset="0"/>
              </a:rPr>
              <a:t>52</a:t>
            </a:r>
            <a:r>
              <a:rPr lang="en-US" sz="1600" b="1" dirty="0">
                <a:latin typeface="SAS Monospace" pitchFamily="49" charset="0"/>
              </a:rPr>
              <a:t> </a:t>
            </a:r>
          </a:p>
        </p:txBody>
      </p:sp>
      <p:sp>
        <p:nvSpPr>
          <p:cNvPr id="10"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Building the Cartesian Product</a:t>
            </a:r>
          </a:p>
        </p:txBody>
      </p:sp>
      <p:sp>
        <p:nvSpPr>
          <p:cNvPr id="25603"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buClr>
                <a:schemeClr val="tx1"/>
              </a:buClr>
              <a:buSzPct val="100000"/>
              <a:buFont typeface="Arial" pitchFamily="34" charset="0"/>
              <a:buNone/>
            </a:pPr>
            <a:r>
              <a:rPr lang="en-US" b="1" dirty="0"/>
              <a:t>...</a:t>
            </a:r>
          </a:p>
        </p:txBody>
      </p:sp>
      <p:sp>
        <p:nvSpPr>
          <p:cNvPr id="25606" name="Line 130"/>
          <p:cNvSpPr>
            <a:spLocks noChangeShapeType="1"/>
          </p:cNvSpPr>
          <p:nvPr/>
        </p:nvSpPr>
        <p:spPr bwMode="auto">
          <a:xfrm>
            <a:off x="2643188" y="2617788"/>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667269500"/>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83381001"/>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9" name="TextBox 3"/>
          <p:cNvSpPr txBox="1">
            <a:spLocks noChangeArrowheads="1"/>
          </p:cNvSpPr>
          <p:nvPr/>
        </p:nvSpPr>
        <p:spPr bwMode="auto">
          <a:xfrm>
            <a:off x="2191761" y="3556000"/>
            <a:ext cx="4809009" cy="2887970"/>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a:t>
            </a:r>
            <a:r>
              <a:rPr lang="en-US" sz="1600" b="1" dirty="0">
                <a:solidFill>
                  <a:srgbClr val="000000"/>
                </a:solidFill>
                <a:latin typeface="SAS Monospace" pitchFamily="49" charset="0"/>
              </a:rPr>
              <a:t>ID</a:t>
            </a:r>
            <a:r>
              <a:rPr lang="en-US" sz="1600" b="1" dirty="0">
                <a:latin typeface="SAS Monospace" pitchFamily="49" charset="0"/>
              </a:rPr>
              <a:t>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a:p>
            <a:pPr eaLnBrk="1" hangingPunct="1"/>
            <a:r>
              <a:rPr lang="en-US" sz="1600" b="1" dirty="0">
                <a:latin typeface="SAS Monospace" pitchFamily="49" charset="0"/>
              </a:rPr>
              <a:t>  101  Smith  105  Return        $212</a:t>
            </a:r>
          </a:p>
          <a:p>
            <a:pPr eaLnBrk="1" hangingPunct="1"/>
            <a:r>
              <a:rPr lang="en-US" sz="1600" b="1" dirty="0">
                <a:latin typeface="SAS Monospace" pitchFamily="49" charset="0"/>
              </a:rPr>
              <a:t>  104  Jones  102  Purchase      $100</a:t>
            </a:r>
          </a:p>
          <a:p>
            <a:pPr eaLnBrk="1" hangingPunct="1"/>
            <a:r>
              <a:rPr lang="en-US" sz="1600" b="1" dirty="0">
                <a:latin typeface="SAS Monospace" pitchFamily="49" charset="0"/>
              </a:rPr>
              <a:t>  104  Jones  103  Return         $52</a:t>
            </a:r>
          </a:p>
          <a:p>
            <a:pPr eaLnBrk="1" hangingPunct="1"/>
            <a:r>
              <a:rPr lang="en-US" sz="1600" b="1" dirty="0">
                <a:latin typeface="SAS Monospace" pitchFamily="49" charset="0"/>
              </a:rPr>
              <a:t>  104  Jones  105  Return        $212</a:t>
            </a:r>
          </a:p>
          <a:p>
            <a:pPr eaLnBrk="1" hangingPunct="1"/>
            <a:r>
              <a:rPr lang="da-DK" sz="1600" b="1" dirty="0">
                <a:latin typeface="SAS Monospace" pitchFamily="49" charset="0"/>
              </a:rPr>
              <a:t>  102  Blank  102  Purchase      $100</a:t>
            </a:r>
          </a:p>
          <a:p>
            <a:pPr eaLnBrk="1" hangingPunct="1"/>
            <a:r>
              <a:rPr lang="en-US" sz="1600" b="1" dirty="0">
                <a:latin typeface="SAS Monospace" pitchFamily="49" charset="0"/>
              </a:rPr>
              <a:t>  102  Blank  103  Return         $52</a:t>
            </a:r>
          </a:p>
          <a:p>
            <a:pPr eaLnBrk="1" hangingPunct="1"/>
            <a:r>
              <a:rPr lang="en-US" sz="1600" b="1" dirty="0">
                <a:latin typeface="SAS Monospace" pitchFamily="49" charset="0"/>
              </a:rPr>
              <a:t>  102  Blank  105  Return        $</a:t>
            </a:r>
            <a:r>
              <a:rPr lang="en-US" sz="1600" b="1" dirty="0">
                <a:solidFill>
                  <a:srgbClr val="000000"/>
                </a:solidFill>
                <a:latin typeface="SAS Monospace" pitchFamily="49" charset="0"/>
              </a:rPr>
              <a:t>212</a:t>
            </a:r>
          </a:p>
        </p:txBody>
      </p:sp>
      <p:sp>
        <p:nvSpPr>
          <p:cNvPr id="10"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4: SQL Joins</a:t>
            </a:r>
          </a:p>
        </p:txBody>
      </p:sp>
      <p:graphicFrame>
        <p:nvGraphicFramePr>
          <p:cNvPr id="7" name="Group Organizer"/>
          <p:cNvGraphicFramePr>
            <a:graphicFrameLocks noGrp="1"/>
          </p:cNvGraphicFramePr>
          <p:nvPr>
            <p:extLst>
              <p:ext uri="{D42A27DB-BD31-4B8C-83A1-F6EECF244321}">
                <p14:modId xmlns:p14="http://schemas.microsoft.com/office/powerpoint/2010/main" val="3681682822"/>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xmlns=""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4.1  Introduction to SQL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xmlns=""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4.2  Inner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4.3  Outer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4.4  Complex SQL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3256912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130"/>
          <p:cNvSpPr>
            <a:spLocks noChangeShapeType="1"/>
          </p:cNvSpPr>
          <p:nvPr/>
        </p:nvSpPr>
        <p:spPr bwMode="auto">
          <a:xfrm>
            <a:off x="2643188" y="1946275"/>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1" name="Line 130"/>
          <p:cNvSpPr>
            <a:spLocks noChangeShapeType="1"/>
          </p:cNvSpPr>
          <p:nvPr/>
        </p:nvSpPr>
        <p:spPr bwMode="auto">
          <a:xfrm>
            <a:off x="2643188" y="2617788"/>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2" name="Line 130"/>
          <p:cNvSpPr>
            <a:spLocks noChangeShapeType="1"/>
          </p:cNvSpPr>
          <p:nvPr/>
        </p:nvSpPr>
        <p:spPr bwMode="auto">
          <a:xfrm flipV="1">
            <a:off x="2914650" y="2257425"/>
            <a:ext cx="1028700" cy="38576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3" name="Line 130"/>
          <p:cNvSpPr>
            <a:spLocks noChangeShapeType="1"/>
          </p:cNvSpPr>
          <p:nvPr/>
        </p:nvSpPr>
        <p:spPr bwMode="auto">
          <a:xfrm flipV="1">
            <a:off x="2928938" y="1946275"/>
            <a:ext cx="985837" cy="6969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6" name="Line 130"/>
          <p:cNvSpPr>
            <a:spLocks noChangeShapeType="1"/>
          </p:cNvSpPr>
          <p:nvPr/>
        </p:nvSpPr>
        <p:spPr bwMode="auto">
          <a:xfrm>
            <a:off x="2743200" y="2200275"/>
            <a:ext cx="1171575" cy="4429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7" name="Line 130"/>
          <p:cNvSpPr>
            <a:spLocks noChangeShapeType="1"/>
          </p:cNvSpPr>
          <p:nvPr/>
        </p:nvSpPr>
        <p:spPr bwMode="auto">
          <a:xfrm>
            <a:off x="2643188" y="2289175"/>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8" name="Line 130"/>
          <p:cNvSpPr>
            <a:spLocks noChangeShapeType="1"/>
          </p:cNvSpPr>
          <p:nvPr/>
        </p:nvSpPr>
        <p:spPr bwMode="auto">
          <a:xfrm flipV="1">
            <a:off x="2700338" y="1946275"/>
            <a:ext cx="1214437" cy="4429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9" name="Line 130"/>
          <p:cNvSpPr>
            <a:spLocks noChangeShapeType="1"/>
          </p:cNvSpPr>
          <p:nvPr/>
        </p:nvSpPr>
        <p:spPr bwMode="auto">
          <a:xfrm>
            <a:off x="2900363" y="1914525"/>
            <a:ext cx="1057275" cy="37147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0" name="Line 130"/>
          <p:cNvSpPr>
            <a:spLocks noChangeShapeType="1"/>
          </p:cNvSpPr>
          <p:nvPr/>
        </p:nvSpPr>
        <p:spPr bwMode="auto">
          <a:xfrm>
            <a:off x="2928938" y="1914525"/>
            <a:ext cx="971550" cy="74295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5602" name="Rectangle 2"/>
          <p:cNvSpPr>
            <a:spLocks noGrp="1" noChangeArrowheads="1"/>
          </p:cNvSpPr>
          <p:nvPr>
            <p:ph type="title"/>
          </p:nvPr>
        </p:nvSpPr>
        <p:spPr/>
        <p:txBody>
          <a:bodyPr/>
          <a:lstStyle/>
          <a:p>
            <a:r>
              <a:rPr lang="en-US" dirty="0"/>
              <a:t>Building the Cartesian Product</a:t>
            </a:r>
          </a:p>
        </p:txBody>
      </p:sp>
      <p:graphicFrame>
        <p:nvGraphicFramePr>
          <p:cNvPr id="14" name="Table 13"/>
          <p:cNvGraphicFramePr>
            <a:graphicFrameLocks noGrp="1"/>
          </p:cNvGraphicFramePr>
          <p:nvPr>
            <p:extLst>
              <p:ext uri="{D42A27DB-BD31-4B8C-83A1-F6EECF244321}">
                <p14:modId xmlns:p14="http://schemas.microsoft.com/office/powerpoint/2010/main" val="43138581"/>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66354071"/>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9" name="TextBox 3"/>
          <p:cNvSpPr txBox="1">
            <a:spLocks noChangeArrowheads="1"/>
          </p:cNvSpPr>
          <p:nvPr/>
        </p:nvSpPr>
        <p:spPr bwMode="auto">
          <a:xfrm>
            <a:off x="2191761" y="3556000"/>
            <a:ext cx="4809009" cy="2887970"/>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a:t>
            </a:r>
            <a:r>
              <a:rPr lang="en-US" sz="1600" b="1" dirty="0">
                <a:solidFill>
                  <a:srgbClr val="000000"/>
                </a:solidFill>
                <a:latin typeface="SAS Monospace" pitchFamily="49" charset="0"/>
              </a:rPr>
              <a:t>ID</a:t>
            </a:r>
            <a:r>
              <a:rPr lang="en-US" sz="1600" b="1" dirty="0">
                <a:latin typeface="SAS Monospace" pitchFamily="49" charset="0"/>
              </a:rPr>
              <a:t>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a:p>
            <a:pPr eaLnBrk="1" hangingPunct="1"/>
            <a:r>
              <a:rPr lang="en-US" sz="1600" b="1" dirty="0">
                <a:latin typeface="SAS Monospace" pitchFamily="49" charset="0"/>
              </a:rPr>
              <a:t>  101  Smith  105  Return        $212</a:t>
            </a:r>
          </a:p>
          <a:p>
            <a:pPr eaLnBrk="1" hangingPunct="1"/>
            <a:r>
              <a:rPr lang="en-US" sz="1600" b="1" dirty="0">
                <a:latin typeface="SAS Monospace" pitchFamily="49" charset="0"/>
              </a:rPr>
              <a:t>  104  Jones  102  Purchase      $100</a:t>
            </a:r>
          </a:p>
          <a:p>
            <a:pPr eaLnBrk="1" hangingPunct="1"/>
            <a:r>
              <a:rPr lang="en-US" sz="1600" b="1" dirty="0">
                <a:latin typeface="SAS Monospace" pitchFamily="49" charset="0"/>
              </a:rPr>
              <a:t>  104  Jones  103  Return         $52</a:t>
            </a:r>
          </a:p>
          <a:p>
            <a:pPr eaLnBrk="1" hangingPunct="1"/>
            <a:r>
              <a:rPr lang="en-US" sz="1600" b="1" dirty="0">
                <a:latin typeface="SAS Monospace" pitchFamily="49" charset="0"/>
              </a:rPr>
              <a:t>  104  Jones  105  Return        $212</a:t>
            </a:r>
          </a:p>
          <a:p>
            <a:pPr eaLnBrk="1" hangingPunct="1"/>
            <a:r>
              <a:rPr lang="da-DK" sz="1600" b="1" dirty="0">
                <a:latin typeface="SAS Monospace" pitchFamily="49" charset="0"/>
              </a:rPr>
              <a:t>  102  Blank  102  Purchase      $100</a:t>
            </a:r>
          </a:p>
          <a:p>
            <a:pPr eaLnBrk="1" hangingPunct="1"/>
            <a:r>
              <a:rPr lang="en-US" sz="1600" b="1" dirty="0">
                <a:latin typeface="SAS Monospace" pitchFamily="49" charset="0"/>
              </a:rPr>
              <a:t>  102  Blank  103  Return         $52</a:t>
            </a:r>
          </a:p>
          <a:p>
            <a:pPr eaLnBrk="1" hangingPunct="1"/>
            <a:r>
              <a:rPr lang="en-US" sz="1600" b="1" dirty="0">
                <a:latin typeface="SAS Monospace" pitchFamily="49" charset="0"/>
              </a:rPr>
              <a:t>  102  Blank  105  Return        $</a:t>
            </a:r>
            <a:r>
              <a:rPr lang="en-US" sz="1600" b="1" dirty="0">
                <a:solidFill>
                  <a:srgbClr val="000000"/>
                </a:solidFill>
                <a:latin typeface="SAS Monospace" pitchFamily="49" charset="0"/>
              </a:rPr>
              <a:t>212</a:t>
            </a:r>
          </a:p>
        </p:txBody>
      </p:sp>
      <p:sp>
        <p:nvSpPr>
          <p:cNvPr id="10"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sp>
        <p:nvSpPr>
          <p:cNvPr id="3" name="TextBox 2"/>
          <p:cNvSpPr txBox="1"/>
          <p:nvPr/>
        </p:nvSpPr>
        <p:spPr>
          <a:xfrm>
            <a:off x="2874137" y="4533127"/>
            <a:ext cx="3396029" cy="1200329"/>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solidFill>
                  <a:srgbClr val="000000"/>
                </a:solidFill>
              </a:rPr>
              <a:t>The Cartesian product</a:t>
            </a:r>
            <a:br>
              <a:rPr lang="en-US" dirty="0">
                <a:solidFill>
                  <a:srgbClr val="000000"/>
                </a:solidFill>
              </a:rPr>
            </a:br>
            <a:r>
              <a:rPr lang="en-US" dirty="0">
                <a:solidFill>
                  <a:srgbClr val="000000"/>
                </a:solidFill>
              </a:rPr>
              <a:t>is  rarely the desired result of a query.</a:t>
            </a:r>
          </a:p>
        </p:txBody>
      </p:sp>
    </p:spTree>
    <p:extLst>
      <p:ext uri="{BB962C8B-B14F-4D97-AF65-F5344CB8AC3E}">
        <p14:creationId xmlns:p14="http://schemas.microsoft.com/office/powerpoint/2010/main" val="3925446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130"/>
          <p:cNvSpPr>
            <a:spLocks noChangeShapeType="1"/>
          </p:cNvSpPr>
          <p:nvPr/>
        </p:nvSpPr>
        <p:spPr bwMode="auto">
          <a:xfrm>
            <a:off x="2643188" y="1946275"/>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27" name="Line 130"/>
          <p:cNvSpPr>
            <a:spLocks noChangeShapeType="1"/>
          </p:cNvSpPr>
          <p:nvPr/>
        </p:nvSpPr>
        <p:spPr bwMode="auto">
          <a:xfrm>
            <a:off x="2643188" y="2617788"/>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28" name="Line 130"/>
          <p:cNvSpPr>
            <a:spLocks noChangeShapeType="1"/>
          </p:cNvSpPr>
          <p:nvPr/>
        </p:nvSpPr>
        <p:spPr bwMode="auto">
          <a:xfrm flipV="1">
            <a:off x="2914650" y="2257425"/>
            <a:ext cx="1028700" cy="38576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29" name="Line 130"/>
          <p:cNvSpPr>
            <a:spLocks noChangeShapeType="1"/>
          </p:cNvSpPr>
          <p:nvPr/>
        </p:nvSpPr>
        <p:spPr bwMode="auto">
          <a:xfrm flipV="1">
            <a:off x="2928938" y="1946275"/>
            <a:ext cx="985837" cy="6969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30" name="Line 130"/>
          <p:cNvSpPr>
            <a:spLocks noChangeShapeType="1"/>
          </p:cNvSpPr>
          <p:nvPr/>
        </p:nvSpPr>
        <p:spPr bwMode="auto">
          <a:xfrm>
            <a:off x="2743200" y="2200275"/>
            <a:ext cx="1171575" cy="4429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31" name="Line 130"/>
          <p:cNvSpPr>
            <a:spLocks noChangeShapeType="1"/>
          </p:cNvSpPr>
          <p:nvPr/>
        </p:nvSpPr>
        <p:spPr bwMode="auto">
          <a:xfrm>
            <a:off x="2643188" y="2289175"/>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32" name="Line 130"/>
          <p:cNvSpPr>
            <a:spLocks noChangeShapeType="1"/>
          </p:cNvSpPr>
          <p:nvPr/>
        </p:nvSpPr>
        <p:spPr bwMode="auto">
          <a:xfrm flipV="1">
            <a:off x="2700338" y="1946275"/>
            <a:ext cx="1214437" cy="4429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33" name="Line 130"/>
          <p:cNvSpPr>
            <a:spLocks noChangeShapeType="1"/>
          </p:cNvSpPr>
          <p:nvPr/>
        </p:nvSpPr>
        <p:spPr bwMode="auto">
          <a:xfrm>
            <a:off x="2900363" y="1914525"/>
            <a:ext cx="1057275" cy="37147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34" name="Line 130"/>
          <p:cNvSpPr>
            <a:spLocks noChangeShapeType="1"/>
          </p:cNvSpPr>
          <p:nvPr/>
        </p:nvSpPr>
        <p:spPr bwMode="auto">
          <a:xfrm>
            <a:off x="2928938" y="1914525"/>
            <a:ext cx="971550" cy="74295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556556616"/>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26656" name="Rectangle 2"/>
          <p:cNvSpPr>
            <a:spLocks noGrp="1" noChangeArrowheads="1"/>
          </p:cNvSpPr>
          <p:nvPr>
            <p:ph type="title"/>
          </p:nvPr>
        </p:nvSpPr>
        <p:spPr/>
        <p:txBody>
          <a:bodyPr/>
          <a:lstStyle/>
          <a:p>
            <a:r>
              <a:rPr lang="en-US" dirty="0"/>
              <a:t>Non-Matching Data in the Cartesian Product</a:t>
            </a:r>
          </a:p>
        </p:txBody>
      </p:sp>
      <p:sp>
        <p:nvSpPr>
          <p:cNvPr id="26659" name="TextBox 3"/>
          <p:cNvSpPr txBox="1">
            <a:spLocks noChangeArrowheads="1"/>
          </p:cNvSpPr>
          <p:nvPr/>
        </p:nvSpPr>
        <p:spPr bwMode="auto">
          <a:xfrm>
            <a:off x="2191761" y="3556000"/>
            <a:ext cx="4809009" cy="2887970"/>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a:t>
            </a:r>
            <a:r>
              <a:rPr lang="en-US" sz="1600" b="1" dirty="0">
                <a:solidFill>
                  <a:srgbClr val="000000"/>
                </a:solidFill>
                <a:latin typeface="SAS Monospace" pitchFamily="49" charset="0"/>
              </a:rPr>
              <a:t>ID</a:t>
            </a:r>
            <a:r>
              <a:rPr lang="en-US" sz="1600" b="1" dirty="0">
                <a:latin typeface="SAS Monospace" pitchFamily="49" charset="0"/>
              </a:rPr>
              <a:t>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a:p>
            <a:pPr eaLnBrk="1" hangingPunct="1"/>
            <a:r>
              <a:rPr lang="en-US" sz="1600" b="1" dirty="0">
                <a:latin typeface="SAS Monospace" pitchFamily="49" charset="0"/>
              </a:rPr>
              <a:t>  101  Smith  105  Return        $212</a:t>
            </a:r>
          </a:p>
          <a:p>
            <a:pPr eaLnBrk="1" hangingPunct="1"/>
            <a:r>
              <a:rPr lang="en-US" sz="1600" b="1" dirty="0">
                <a:latin typeface="SAS Monospace" pitchFamily="49" charset="0"/>
              </a:rPr>
              <a:t>  104  Jones  102  Purchase      $100</a:t>
            </a:r>
          </a:p>
          <a:p>
            <a:pPr eaLnBrk="1" hangingPunct="1"/>
            <a:r>
              <a:rPr lang="en-US" sz="1600" b="1" dirty="0">
                <a:latin typeface="SAS Monospace" pitchFamily="49" charset="0"/>
              </a:rPr>
              <a:t>  104  Jones  103  Return         $52</a:t>
            </a:r>
          </a:p>
          <a:p>
            <a:pPr eaLnBrk="1" hangingPunct="1"/>
            <a:r>
              <a:rPr lang="en-US" sz="1600" b="1" dirty="0">
                <a:latin typeface="SAS Monospace" pitchFamily="49" charset="0"/>
              </a:rPr>
              <a:t>  104  Jones  105  Return        $212</a:t>
            </a:r>
          </a:p>
          <a:p>
            <a:pPr eaLnBrk="1" hangingPunct="1"/>
            <a:r>
              <a:rPr lang="da-DK" sz="1600" b="1" dirty="0">
                <a:latin typeface="SAS Monospace" pitchFamily="49" charset="0"/>
              </a:rPr>
              <a:t>  102  Blank  102  Purchase      $100</a:t>
            </a:r>
          </a:p>
          <a:p>
            <a:pPr eaLnBrk="1" hangingPunct="1"/>
            <a:r>
              <a:rPr lang="en-US" sz="1600" b="1" dirty="0">
                <a:latin typeface="SAS Monospace" pitchFamily="49" charset="0"/>
              </a:rPr>
              <a:t>  102  Blank  103  Return         $52</a:t>
            </a:r>
          </a:p>
          <a:p>
            <a:pPr eaLnBrk="1" hangingPunct="1"/>
            <a:r>
              <a:rPr lang="en-US" sz="1600" b="1" dirty="0">
                <a:latin typeface="SAS Monospace" pitchFamily="49" charset="0"/>
              </a:rPr>
              <a:t>  102  Blank  105  Return        $</a:t>
            </a:r>
            <a:r>
              <a:rPr lang="en-US" sz="1600" b="1" dirty="0">
                <a:solidFill>
                  <a:srgbClr val="000000"/>
                </a:solidFill>
                <a:latin typeface="SAS Monospace" pitchFamily="49" charset="0"/>
              </a:rPr>
              <a:t>212</a:t>
            </a:r>
          </a:p>
        </p:txBody>
      </p:sp>
      <p:sp>
        <p:nvSpPr>
          <p:cNvPr id="26660"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graphicFrame>
        <p:nvGraphicFramePr>
          <p:cNvPr id="23" name="Table 22"/>
          <p:cNvGraphicFramePr>
            <a:graphicFrameLocks noGrp="1"/>
          </p:cNvGraphicFramePr>
          <p:nvPr>
            <p:extLst>
              <p:ext uri="{D42A27DB-BD31-4B8C-83A1-F6EECF244321}">
                <p14:modId xmlns:p14="http://schemas.microsoft.com/office/powerpoint/2010/main" val="1328785483"/>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2" name="Rectangle 1"/>
          <p:cNvSpPr/>
          <p:nvPr>
            <p:custDataLst>
              <p:tags r:id="rId1"/>
            </p:custDataLst>
          </p:nvPr>
        </p:nvSpPr>
        <p:spPr bwMode="auto">
          <a:xfrm>
            <a:off x="4001660" y="4111314"/>
            <a:ext cx="3620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2"/>
            </p:custDataLst>
          </p:nvPr>
        </p:nvSpPr>
        <p:spPr bwMode="auto">
          <a:xfrm>
            <a:off x="2532594" y="4121947"/>
            <a:ext cx="3620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 name="Line Callout 1 3"/>
          <p:cNvSpPr/>
          <p:nvPr/>
        </p:nvSpPr>
        <p:spPr bwMode="auto">
          <a:xfrm>
            <a:off x="373579" y="3609496"/>
            <a:ext cx="1391425" cy="1102866"/>
          </a:xfrm>
          <a:prstGeom prst="borderCallout1">
            <a:avLst>
              <a:gd name="adj1" fmla="val 54420"/>
              <a:gd name="adj2" fmla="val 99340"/>
              <a:gd name="adj3" fmla="val 53691"/>
              <a:gd name="adj4" fmla="val 147282"/>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Non-matching IDs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130"/>
          <p:cNvSpPr>
            <a:spLocks noChangeShapeType="1"/>
          </p:cNvSpPr>
          <p:nvPr/>
        </p:nvSpPr>
        <p:spPr bwMode="auto">
          <a:xfrm>
            <a:off x="2643188" y="1946275"/>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27" name="Line 130"/>
          <p:cNvSpPr>
            <a:spLocks noChangeShapeType="1"/>
          </p:cNvSpPr>
          <p:nvPr/>
        </p:nvSpPr>
        <p:spPr bwMode="auto">
          <a:xfrm>
            <a:off x="2643188" y="2617788"/>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28" name="Line 130"/>
          <p:cNvSpPr>
            <a:spLocks noChangeShapeType="1"/>
          </p:cNvSpPr>
          <p:nvPr/>
        </p:nvSpPr>
        <p:spPr bwMode="auto">
          <a:xfrm flipV="1">
            <a:off x="2914650" y="2257425"/>
            <a:ext cx="1028700" cy="38576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29" name="Line 130"/>
          <p:cNvSpPr>
            <a:spLocks noChangeShapeType="1"/>
          </p:cNvSpPr>
          <p:nvPr/>
        </p:nvSpPr>
        <p:spPr bwMode="auto">
          <a:xfrm flipV="1">
            <a:off x="2928938" y="1946275"/>
            <a:ext cx="985837" cy="6969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30" name="Line 130"/>
          <p:cNvSpPr>
            <a:spLocks noChangeShapeType="1"/>
          </p:cNvSpPr>
          <p:nvPr/>
        </p:nvSpPr>
        <p:spPr bwMode="auto">
          <a:xfrm>
            <a:off x="2743200" y="2200275"/>
            <a:ext cx="1171575" cy="4429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31" name="Line 130"/>
          <p:cNvSpPr>
            <a:spLocks noChangeShapeType="1"/>
          </p:cNvSpPr>
          <p:nvPr/>
        </p:nvSpPr>
        <p:spPr bwMode="auto">
          <a:xfrm>
            <a:off x="2643188" y="2289175"/>
            <a:ext cx="127158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32" name="Line 130"/>
          <p:cNvSpPr>
            <a:spLocks noChangeShapeType="1"/>
          </p:cNvSpPr>
          <p:nvPr/>
        </p:nvSpPr>
        <p:spPr bwMode="auto">
          <a:xfrm flipV="1">
            <a:off x="2700338" y="1946275"/>
            <a:ext cx="1214437" cy="44291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33" name="Line 130"/>
          <p:cNvSpPr>
            <a:spLocks noChangeShapeType="1"/>
          </p:cNvSpPr>
          <p:nvPr/>
        </p:nvSpPr>
        <p:spPr bwMode="auto">
          <a:xfrm>
            <a:off x="2900363" y="1914525"/>
            <a:ext cx="1057275" cy="37147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6634" name="Line 130"/>
          <p:cNvSpPr>
            <a:spLocks noChangeShapeType="1"/>
          </p:cNvSpPr>
          <p:nvPr/>
        </p:nvSpPr>
        <p:spPr bwMode="auto">
          <a:xfrm>
            <a:off x="2928938" y="1914525"/>
            <a:ext cx="971550" cy="74295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2704918559"/>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26656" name="Rectangle 2"/>
          <p:cNvSpPr>
            <a:spLocks noGrp="1" noChangeArrowheads="1"/>
          </p:cNvSpPr>
          <p:nvPr>
            <p:ph type="title"/>
          </p:nvPr>
        </p:nvSpPr>
        <p:spPr/>
        <p:txBody>
          <a:bodyPr/>
          <a:lstStyle/>
          <a:p>
            <a:r>
              <a:rPr lang="en-US" dirty="0"/>
              <a:t>Size of the Cartesian Product</a:t>
            </a:r>
          </a:p>
        </p:txBody>
      </p:sp>
      <p:sp>
        <p:nvSpPr>
          <p:cNvPr id="26660" name="TextBox 4"/>
          <p:cNvSpPr txBox="1">
            <a:spLocks noChangeArrowheads="1"/>
          </p:cNvSpPr>
          <p:nvPr/>
        </p:nvSpPr>
        <p:spPr bwMode="auto">
          <a:xfrm>
            <a:off x="3761798" y="3138488"/>
            <a:ext cx="1604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Result Set</a:t>
            </a:r>
          </a:p>
        </p:txBody>
      </p:sp>
      <p:graphicFrame>
        <p:nvGraphicFramePr>
          <p:cNvPr id="23" name="Table 22"/>
          <p:cNvGraphicFramePr>
            <a:graphicFrameLocks noGrp="1"/>
          </p:cNvGraphicFramePr>
          <p:nvPr>
            <p:extLst>
              <p:ext uri="{D42A27DB-BD31-4B8C-83A1-F6EECF244321}">
                <p14:modId xmlns:p14="http://schemas.microsoft.com/office/powerpoint/2010/main" val="1843921051"/>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pSp>
        <p:nvGrpSpPr>
          <p:cNvPr id="18" name="Group 250"/>
          <p:cNvGrpSpPr>
            <a:grpSpLocks/>
          </p:cNvGrpSpPr>
          <p:nvPr/>
        </p:nvGrpSpPr>
        <p:grpSpPr bwMode="auto">
          <a:xfrm>
            <a:off x="7102072" y="4040188"/>
            <a:ext cx="1401763" cy="2322512"/>
            <a:chOff x="3372" y="2299"/>
            <a:chExt cx="883" cy="1721"/>
          </a:xfrm>
        </p:grpSpPr>
        <p:sp>
          <p:nvSpPr>
            <p:cNvPr id="19" name="AutoShape 251"/>
            <p:cNvSpPr>
              <a:spLocks/>
            </p:cNvSpPr>
            <p:nvPr/>
          </p:nvSpPr>
          <p:spPr bwMode="auto">
            <a:xfrm>
              <a:off x="3372" y="2299"/>
              <a:ext cx="193" cy="1721"/>
            </a:xfrm>
            <a:prstGeom prst="rightBrace">
              <a:avLst>
                <a:gd name="adj1" fmla="val 74309"/>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dirty="0"/>
            </a:p>
          </p:txBody>
        </p:sp>
        <p:sp>
          <p:nvSpPr>
            <p:cNvPr id="20" name="Text Box 252"/>
            <p:cNvSpPr txBox="1">
              <a:spLocks noChangeArrowheads="1"/>
            </p:cNvSpPr>
            <p:nvPr/>
          </p:nvSpPr>
          <p:spPr bwMode="auto">
            <a:xfrm>
              <a:off x="3577" y="2989"/>
              <a:ext cx="67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dirty="0"/>
                <a:t>9 rows</a:t>
              </a:r>
            </a:p>
          </p:txBody>
        </p:sp>
      </p:grpSp>
      <p:sp>
        <p:nvSpPr>
          <p:cNvPr id="21" name="TextBox 3"/>
          <p:cNvSpPr txBox="1">
            <a:spLocks noChangeArrowheads="1"/>
          </p:cNvSpPr>
          <p:nvPr/>
        </p:nvSpPr>
        <p:spPr bwMode="auto">
          <a:xfrm>
            <a:off x="2191761" y="3556000"/>
            <a:ext cx="4809009" cy="2887970"/>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a:t>
            </a:r>
            <a:r>
              <a:rPr lang="en-US" sz="1600" b="1" dirty="0">
                <a:solidFill>
                  <a:srgbClr val="000000"/>
                </a:solidFill>
                <a:latin typeface="SAS Monospace" pitchFamily="49" charset="0"/>
              </a:rPr>
              <a:t>ID</a:t>
            </a:r>
            <a:r>
              <a:rPr lang="en-US" sz="1600" b="1" dirty="0">
                <a:latin typeface="SAS Monospace" pitchFamily="49" charset="0"/>
              </a:rPr>
              <a:t>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102  Purchase      $100</a:t>
            </a:r>
          </a:p>
          <a:p>
            <a:pPr eaLnBrk="1" hangingPunct="1"/>
            <a:r>
              <a:rPr lang="en-US" sz="1600" b="1" dirty="0">
                <a:latin typeface="SAS Monospace" pitchFamily="49" charset="0"/>
              </a:rPr>
              <a:t>  101  Smith  103  Return         $52</a:t>
            </a:r>
          </a:p>
          <a:p>
            <a:pPr eaLnBrk="1" hangingPunct="1"/>
            <a:r>
              <a:rPr lang="en-US" sz="1600" b="1" dirty="0">
                <a:latin typeface="SAS Monospace" pitchFamily="49" charset="0"/>
              </a:rPr>
              <a:t>  101  Smith  105  Return        $212</a:t>
            </a:r>
          </a:p>
          <a:p>
            <a:pPr eaLnBrk="1" hangingPunct="1"/>
            <a:r>
              <a:rPr lang="en-US" sz="1600" b="1" dirty="0">
                <a:latin typeface="SAS Monospace" pitchFamily="49" charset="0"/>
              </a:rPr>
              <a:t>  104  Jones  102  Purchase      $100</a:t>
            </a:r>
          </a:p>
          <a:p>
            <a:pPr eaLnBrk="1" hangingPunct="1"/>
            <a:r>
              <a:rPr lang="en-US" sz="1600" b="1" dirty="0">
                <a:latin typeface="SAS Monospace" pitchFamily="49" charset="0"/>
              </a:rPr>
              <a:t>  104  Jones  103  Return         $52</a:t>
            </a:r>
          </a:p>
          <a:p>
            <a:pPr eaLnBrk="1" hangingPunct="1"/>
            <a:r>
              <a:rPr lang="en-US" sz="1600" b="1" dirty="0">
                <a:latin typeface="SAS Monospace" pitchFamily="49" charset="0"/>
              </a:rPr>
              <a:t>  104  Jones  105  Return        $212</a:t>
            </a:r>
          </a:p>
          <a:p>
            <a:pPr eaLnBrk="1" hangingPunct="1"/>
            <a:r>
              <a:rPr lang="da-DK" sz="1600" b="1" dirty="0">
                <a:latin typeface="SAS Monospace" pitchFamily="49" charset="0"/>
              </a:rPr>
              <a:t>  102  Blank  102  Purchase      $100</a:t>
            </a:r>
          </a:p>
          <a:p>
            <a:pPr eaLnBrk="1" hangingPunct="1"/>
            <a:r>
              <a:rPr lang="en-US" sz="1600" b="1" dirty="0">
                <a:latin typeface="SAS Monospace" pitchFamily="49" charset="0"/>
              </a:rPr>
              <a:t>  102  Blank  103  Return         $52</a:t>
            </a:r>
          </a:p>
          <a:p>
            <a:pPr eaLnBrk="1" hangingPunct="1"/>
            <a:r>
              <a:rPr lang="en-US" sz="1600" b="1" dirty="0">
                <a:latin typeface="SAS Monospace" pitchFamily="49" charset="0"/>
              </a:rPr>
              <a:t>  102  Blank  105  Return        $</a:t>
            </a:r>
            <a:r>
              <a:rPr lang="en-US" sz="1600" b="1" dirty="0">
                <a:solidFill>
                  <a:srgbClr val="000000"/>
                </a:solidFill>
                <a:latin typeface="SAS Monospace" pitchFamily="49" charset="0"/>
              </a:rPr>
              <a:t>212</a:t>
            </a:r>
          </a:p>
        </p:txBody>
      </p:sp>
    </p:spTree>
    <p:extLst>
      <p:ext uri="{BB962C8B-B14F-4D97-AF65-F5344CB8AC3E}">
        <p14:creationId xmlns:p14="http://schemas.microsoft.com/office/powerpoint/2010/main" val="297506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Size of the Cartesian Product</a:t>
            </a:r>
          </a:p>
        </p:txBody>
      </p:sp>
      <p:sp>
        <p:nvSpPr>
          <p:cNvPr id="28675" name="Rectangle 3"/>
          <p:cNvSpPr>
            <a:spLocks noGrp="1" noChangeArrowheads="1"/>
          </p:cNvSpPr>
          <p:nvPr>
            <p:ph idx="1"/>
          </p:nvPr>
        </p:nvSpPr>
        <p:spPr>
          <a:xfrm>
            <a:off x="685800" y="1071563"/>
            <a:ext cx="7999413" cy="3006725"/>
          </a:xfrm>
        </p:spPr>
        <p:txBody>
          <a:bodyPr/>
          <a:lstStyle/>
          <a:p>
            <a:pPr marL="0" indent="0"/>
            <a:r>
              <a:rPr lang="en-US" dirty="0"/>
              <a:t>The number of rows in a Cartesian product is the product of the number of rows in the contributing tables.</a:t>
            </a:r>
          </a:p>
          <a:p>
            <a:pPr marL="0" indent="0" algn="ctr">
              <a:spcBef>
                <a:spcPct val="75000"/>
              </a:spcBef>
            </a:pPr>
            <a:r>
              <a:rPr lang="en-US" dirty="0"/>
              <a:t>3 x 3 = 9</a:t>
            </a:r>
          </a:p>
          <a:p>
            <a:pPr marL="0" indent="0" algn="ctr">
              <a:buClrTx/>
              <a:buFontTx/>
              <a:buNone/>
            </a:pPr>
            <a:r>
              <a:rPr lang="en-US" dirty="0"/>
              <a:t>1,000 x 1,000 = 1,000,000</a:t>
            </a:r>
          </a:p>
          <a:p>
            <a:pPr marL="0" indent="0" algn="ctr">
              <a:buClrTx/>
              <a:buFontTx/>
              <a:buNone/>
            </a:pPr>
            <a:r>
              <a:rPr lang="en-US" dirty="0"/>
              <a:t>100,000 x 100,000 = 10,000,000,000</a:t>
            </a:r>
          </a:p>
          <a:p>
            <a:pPr marL="0" indent="0">
              <a:buClrTx/>
              <a:buFontTx/>
              <a:buNone/>
            </a:pPr>
            <a:endParaRPr lang="en-US" sz="1400" dirty="0"/>
          </a:p>
          <a:p>
            <a:pPr marL="0" indent="0">
              <a:buClrTx/>
              <a:buFontTx/>
              <a:buNone/>
            </a:pPr>
            <a:r>
              <a:rPr lang="en-US" dirty="0"/>
              <a:t>Partial SAS Log </a:t>
            </a:r>
          </a:p>
          <a:p>
            <a:pPr marL="0" indent="0" algn="ctr">
              <a:buClrTx/>
              <a:buFontTx/>
              <a:buNone/>
            </a:pPr>
            <a:endParaRPr lang="en-US" dirty="0"/>
          </a:p>
          <a:p>
            <a:pPr marL="0" indent="0">
              <a:spcBef>
                <a:spcPct val="0"/>
              </a:spcBef>
              <a:buClrTx/>
              <a:buFontTx/>
              <a:buNone/>
            </a:pPr>
            <a:endParaRPr lang="en-US" dirty="0"/>
          </a:p>
        </p:txBody>
      </p:sp>
      <p:sp>
        <p:nvSpPr>
          <p:cNvPr id="3" name="TextBox 2"/>
          <p:cNvSpPr txBox="1"/>
          <p:nvPr/>
        </p:nvSpPr>
        <p:spPr>
          <a:xfrm>
            <a:off x="697446" y="4092355"/>
            <a:ext cx="8220199" cy="671979"/>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solidFill>
                  <a:srgbClr val="0000FF"/>
                </a:solidFill>
                <a:latin typeface="SAS Monospace"/>
              </a:rPr>
              <a:t>NOTE: The execution of this query involves performing one or more </a:t>
            </a:r>
          </a:p>
          <a:p>
            <a:r>
              <a:rPr lang="en-US" sz="1600" b="1" dirty="0">
                <a:solidFill>
                  <a:srgbClr val="0000FF"/>
                </a:solidFill>
                <a:latin typeface="SAS Monospace"/>
              </a:rPr>
              <a:t>      Cartesian product joins that cannot be optimized.</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4.02 Short </a:t>
            </a:r>
            <a:r>
              <a:rPr lang="en-US" dirty="0"/>
              <a:t>Answer Poll</a:t>
            </a:r>
          </a:p>
        </p:txBody>
      </p:sp>
      <p:sp>
        <p:nvSpPr>
          <p:cNvPr id="3075" name="Rectangle 5"/>
          <p:cNvSpPr>
            <a:spLocks noGrp="1" noChangeArrowheads="1"/>
          </p:cNvSpPr>
          <p:nvPr>
            <p:ph idx="1"/>
          </p:nvPr>
        </p:nvSpPr>
        <p:spPr/>
        <p:txBody>
          <a:bodyPr/>
          <a:lstStyle/>
          <a:p>
            <a:r>
              <a:rPr lang="en-US" dirty="0">
                <a:solidFill>
                  <a:schemeClr val="tx1"/>
                </a:solidFill>
              </a:rPr>
              <a:t>How many rows and columns are returned from this query? </a:t>
            </a:r>
          </a:p>
          <a:p>
            <a:pPr marL="0" indent="0"/>
            <a:endParaRPr lang="en-US" dirty="0"/>
          </a:p>
        </p:txBody>
      </p:sp>
      <p:sp>
        <p:nvSpPr>
          <p:cNvPr id="4" name="Text Box 107"/>
          <p:cNvSpPr txBox="1">
            <a:spLocks noChangeArrowheads="1"/>
          </p:cNvSpPr>
          <p:nvPr/>
        </p:nvSpPr>
        <p:spPr bwMode="auto">
          <a:xfrm>
            <a:off x="685800" y="1945368"/>
            <a:ext cx="7772400" cy="7302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pPr>
            <a:r>
              <a:rPr lang="en-US" b="1" dirty="0">
                <a:latin typeface="Courier New" pitchFamily="49" charset="0"/>
              </a:rPr>
              <a:t>select *</a:t>
            </a:r>
            <a:br>
              <a:rPr lang="en-US" b="1" dirty="0">
                <a:latin typeface="Courier New" pitchFamily="49" charset="0"/>
              </a:rPr>
            </a:br>
            <a:r>
              <a:rPr lang="en-US" b="1" dirty="0">
                <a:latin typeface="Courier New" pitchFamily="49" charset="0"/>
              </a:rPr>
              <a:t>   from customer2, transaction2;</a:t>
            </a:r>
          </a:p>
        </p:txBody>
      </p:sp>
      <p:graphicFrame>
        <p:nvGraphicFramePr>
          <p:cNvPr id="5" name="Table 4"/>
          <p:cNvGraphicFramePr>
            <a:graphicFrameLocks noGrp="1"/>
          </p:cNvGraphicFramePr>
          <p:nvPr>
            <p:extLst>
              <p:ext uri="{D42A27DB-BD31-4B8C-83A1-F6EECF244321}">
                <p14:modId xmlns:p14="http://schemas.microsoft.com/office/powerpoint/2010/main" val="1075808247"/>
              </p:ext>
            </p:extLst>
          </p:nvPr>
        </p:nvGraphicFramePr>
        <p:xfrm>
          <a:off x="741363" y="2866960"/>
          <a:ext cx="1714500" cy="2441580"/>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xmlns="" val="20000"/>
                    </a:ext>
                  </a:extLst>
                </a:gridCol>
                <a:gridCol w="971550">
                  <a:extLst>
                    <a:ext uri="{9D8B030D-6E8A-4147-A177-3AD203B41FA5}">
                      <a16:colId xmlns:a16="http://schemas.microsoft.com/office/drawing/2014/main" xmlns="" val="20001"/>
                    </a:ext>
                  </a:extLst>
                </a:gridCol>
              </a:tblGrid>
              <a:tr h="365757">
                <a:tc gridSpan="2">
                  <a:txBody>
                    <a:bodyPr/>
                    <a:lstStyle/>
                    <a:p>
                      <a:pPr algn="l"/>
                      <a:r>
                        <a:rPr lang="en-US" sz="2400" b="1" i="0" dirty="0">
                          <a:solidFill>
                            <a:srgbClr val="000000"/>
                          </a:solidFill>
                          <a:latin typeface="Arial"/>
                        </a:rPr>
                        <a:t>customer2</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70">
                <a:tc>
                  <a:txBody>
                    <a:bodyPr/>
                    <a:lstStyle/>
                    <a:p>
                      <a:pPr algn="r"/>
                      <a:r>
                        <a:rPr lang="en-US" sz="2000" b="1" i="0" dirty="0">
                          <a:solidFill>
                            <a:srgbClr val="000000"/>
                          </a:solidFill>
                          <a:latin typeface="Arial"/>
                        </a:rPr>
                        <a:t> ID</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70">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70">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70">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Kent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r h="345970">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Kent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5"/>
                  </a:ext>
                </a:extLst>
              </a:tr>
              <a:tr h="345970">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Avery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23533797"/>
              </p:ext>
            </p:extLst>
          </p:nvPr>
        </p:nvGraphicFramePr>
        <p:xfrm>
          <a:off x="2724150" y="2861090"/>
          <a:ext cx="3317875" cy="2095505"/>
        </p:xfrm>
        <a:graphic>
          <a:graphicData uri="http://schemas.openxmlformats.org/drawingml/2006/table">
            <a:tbl>
              <a:tblPr firstRow="1" bandRow="1">
                <a:tableStyleId>{5C22544A-7EE6-4342-B048-85BDC9FD1C3A}</a:tableStyleId>
              </a:tblPr>
              <a:tblGrid>
                <a:gridCol w="616865">
                  <a:extLst>
                    <a:ext uri="{9D8B030D-6E8A-4147-A177-3AD203B41FA5}">
                      <a16:colId xmlns:a16="http://schemas.microsoft.com/office/drawing/2014/main" xmlns="" val="20000"/>
                    </a:ext>
                  </a:extLst>
                </a:gridCol>
                <a:gridCol w="1457688">
                  <a:extLst>
                    <a:ext uri="{9D8B030D-6E8A-4147-A177-3AD203B41FA5}">
                      <a16:colId xmlns:a16="http://schemas.microsoft.com/office/drawing/2014/main" xmlns="" val="20001"/>
                    </a:ext>
                  </a:extLst>
                </a:gridCol>
                <a:gridCol w="1243322">
                  <a:extLst>
                    <a:ext uri="{9D8B030D-6E8A-4147-A177-3AD203B41FA5}">
                      <a16:colId xmlns:a16="http://schemas.microsoft.com/office/drawing/2014/main" xmlns="" val="20002"/>
                    </a:ext>
                  </a:extLst>
                </a:gridCol>
              </a:tblGrid>
              <a:tr h="365757">
                <a:tc gridSpan="3">
                  <a:txBody>
                    <a:bodyPr/>
                    <a:lstStyle/>
                    <a:p>
                      <a:pPr algn="l"/>
                      <a:r>
                        <a:rPr lang="en-US" sz="2400" b="1" i="0" dirty="0">
                          <a:solidFill>
                            <a:srgbClr val="000000"/>
                          </a:solidFill>
                          <a:latin typeface="Arial"/>
                        </a:rPr>
                        <a:t>transaction2</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45949">
                <a:tc>
                  <a:txBody>
                    <a:bodyPr/>
                    <a:lstStyle/>
                    <a:p>
                      <a:pPr algn="r"/>
                      <a:r>
                        <a:rPr lang="en-US" sz="2000" b="1" i="0" dirty="0">
                          <a:solidFill>
                            <a:srgbClr val="000000"/>
                          </a:solidFill>
                          <a:latin typeface="Arial"/>
                        </a:rPr>
                        <a:t> ID</a:t>
                      </a:r>
                    </a:p>
                  </a:txBody>
                  <a:tcPr marL="91463" marR="91463"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L="91463" marR="91463"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r"/>
                      <a:r>
                        <a:rPr lang="en-US" sz="2000" b="1" dirty="0"/>
                        <a:t>Amount</a:t>
                      </a:r>
                    </a:p>
                  </a:txBody>
                  <a:tcPr marL="91463" marR="91463" marT="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49">
                <a:tc>
                  <a:txBody>
                    <a:bodyPr/>
                    <a:lstStyle/>
                    <a:p>
                      <a:pPr algn="r"/>
                      <a:r>
                        <a:rPr lang="en-US" sz="2000" b="0" i="0" dirty="0">
                          <a:solidFill>
                            <a:srgbClr val="000000"/>
                          </a:solidFill>
                          <a:latin typeface="Arial"/>
                        </a:rPr>
                        <a:t>102 </a:t>
                      </a:r>
                    </a:p>
                  </a:txBody>
                  <a:tcPr marL="91463" marR="91463"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a:t>
                      </a:r>
                    </a:p>
                  </a:txBody>
                  <a:tcPr marL="91463" marR="91463"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$376</a:t>
                      </a:r>
                    </a:p>
                  </a:txBody>
                  <a:tcPr marL="91463" marR="91463"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49">
                <a:tc>
                  <a:txBody>
                    <a:bodyPr/>
                    <a:lstStyle/>
                    <a:p>
                      <a:pPr algn="r"/>
                      <a:r>
                        <a:rPr lang="en-US" sz="2000" b="0" i="0" dirty="0">
                          <a:solidFill>
                            <a:srgbClr val="000000"/>
                          </a:solidFill>
                          <a:latin typeface="Arial"/>
                        </a:rPr>
                        <a:t>102 </a:t>
                      </a:r>
                    </a:p>
                  </a:txBody>
                  <a:tcPr marL="91463" marR="91463"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L="91463" marR="91463"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$119</a:t>
                      </a:r>
                    </a:p>
                  </a:txBody>
                  <a:tcPr marL="91463" marR="91463"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49">
                <a:tc>
                  <a:txBody>
                    <a:bodyPr/>
                    <a:lstStyle/>
                    <a:p>
                      <a:pPr algn="r"/>
                      <a:r>
                        <a:rPr lang="en-US" sz="2000" b="0" i="0" dirty="0">
                          <a:solidFill>
                            <a:srgbClr val="000000"/>
                          </a:solidFill>
                          <a:latin typeface="Arial"/>
                        </a:rPr>
                        <a:t>103 </a:t>
                      </a:r>
                    </a:p>
                  </a:txBody>
                  <a:tcPr marL="91463" marR="91463"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a:t>
                      </a:r>
                    </a:p>
                  </a:txBody>
                  <a:tcPr marL="91463" marR="91463"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b="0" i="0" dirty="0">
                          <a:solidFill>
                            <a:srgbClr val="000000"/>
                          </a:solidFill>
                          <a:latin typeface="Arial"/>
                        </a:rPr>
                        <a:t>$57</a:t>
                      </a:r>
                    </a:p>
                  </a:txBody>
                  <a:tcPr marL="91463" marR="91463"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r h="345949">
                <a:tc>
                  <a:txBody>
                    <a:bodyPr/>
                    <a:lstStyle/>
                    <a:p>
                      <a:pPr algn="r"/>
                      <a:r>
                        <a:rPr lang="en-US" sz="2000" b="0" i="0" dirty="0">
                          <a:solidFill>
                            <a:srgbClr val="000000"/>
                          </a:solidFill>
                          <a:latin typeface="Arial"/>
                        </a:rPr>
                        <a:t>105 </a:t>
                      </a:r>
                    </a:p>
                  </a:txBody>
                  <a:tcPr marL="91463" marR="91463"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00"/>
                          </a:solidFill>
                          <a:latin typeface="+mn-lt"/>
                        </a:rPr>
                        <a:t>Purchase</a:t>
                      </a:r>
                    </a:p>
                  </a:txBody>
                  <a:tcPr marL="91463" marR="91463"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$98</a:t>
                      </a:r>
                    </a:p>
                  </a:txBody>
                  <a:tcPr marL="91463" marR="91463"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5"/>
                  </a:ext>
                </a:extLst>
              </a:tr>
            </a:tbl>
          </a:graphicData>
        </a:graphic>
      </p:graphicFrame>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4.02 Short </a:t>
            </a:r>
            <a:r>
              <a:rPr lang="en-US" dirty="0"/>
              <a:t>Answer Poll – Correct Answer</a:t>
            </a:r>
          </a:p>
        </p:txBody>
      </p:sp>
      <p:sp>
        <p:nvSpPr>
          <p:cNvPr id="7" name="TextBox 6"/>
          <p:cNvSpPr txBox="1"/>
          <p:nvPr/>
        </p:nvSpPr>
        <p:spPr>
          <a:xfrm>
            <a:off x="3956180" y="1035698"/>
            <a:ext cx="4875053" cy="5632311"/>
          </a:xfrm>
          <a:prstGeom prst="rect">
            <a:avLst/>
          </a:prstGeom>
          <a:noFill/>
          <a:ln w="25400">
            <a:solidFill>
              <a:schemeClr val="tx1"/>
            </a:solidFill>
          </a:ln>
        </p:spPr>
        <p:txBody>
          <a:bodyPr wrap="none" rtlCol="0">
            <a:spAutoFit/>
          </a:bodyPr>
          <a:lstStyle/>
          <a:p>
            <a:pPr eaLnBrk="1" hangingPunct="1"/>
            <a:r>
              <a:rPr lang="en-US" b="1" dirty="0">
                <a:latin typeface="SAS Monospace" pitchFamily="49" charset="0"/>
              </a:rPr>
              <a:t> </a:t>
            </a:r>
            <a:r>
              <a:rPr lang="en-US" sz="1600" b="1" dirty="0">
                <a:solidFill>
                  <a:srgbClr val="000000"/>
                </a:solidFill>
                <a:latin typeface="SAS Monospace" pitchFamily="49" charset="0"/>
              </a:rPr>
              <a:t>ID</a:t>
            </a:r>
            <a:r>
              <a:rPr lang="en-US" sz="1600" b="1" dirty="0">
                <a:latin typeface="SAS Monospace" pitchFamily="49" charset="0"/>
              </a:rPr>
              <a:t>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Jones  102  Purchase      $376</a:t>
            </a:r>
          </a:p>
          <a:p>
            <a:pPr eaLnBrk="1" hangingPunct="1"/>
            <a:r>
              <a:rPr lang="en-US" sz="1600" b="1" dirty="0">
                <a:latin typeface="SAS Monospace" pitchFamily="49" charset="0"/>
              </a:rPr>
              <a:t>   101  Jones  102  Return        $119</a:t>
            </a:r>
          </a:p>
          <a:p>
            <a:pPr eaLnBrk="1" hangingPunct="1"/>
            <a:r>
              <a:rPr lang="en-US" sz="1600" b="1" dirty="0">
                <a:latin typeface="SAS Monospace" pitchFamily="49" charset="0"/>
              </a:rPr>
              <a:t>   101  Jones  103  Purchase       $57</a:t>
            </a:r>
          </a:p>
          <a:p>
            <a:pPr eaLnBrk="1" hangingPunct="1"/>
            <a:r>
              <a:rPr lang="en-US" sz="1600" b="1" dirty="0">
                <a:latin typeface="SAS Monospace" pitchFamily="49" charset="0"/>
              </a:rPr>
              <a:t>   101  Jones  105  Purchase       $98</a:t>
            </a:r>
          </a:p>
          <a:p>
            <a:pPr eaLnBrk="1" hangingPunct="1"/>
            <a:r>
              <a:rPr lang="en-US" sz="1600" b="1" dirty="0">
                <a:latin typeface="SAS Monospace" pitchFamily="49" charset="0"/>
              </a:rPr>
              <a:t>   101  Jones  102  Purchase      $376</a:t>
            </a:r>
          </a:p>
          <a:p>
            <a:pPr eaLnBrk="1" hangingPunct="1"/>
            <a:r>
              <a:rPr lang="en-US" sz="1600" b="1" dirty="0">
                <a:latin typeface="SAS Monospace" pitchFamily="49" charset="0"/>
              </a:rPr>
              <a:t>   101  Jones  102  Return        $119</a:t>
            </a:r>
          </a:p>
          <a:p>
            <a:pPr eaLnBrk="1" hangingPunct="1"/>
            <a:r>
              <a:rPr lang="en-US" sz="1600" b="1" dirty="0">
                <a:latin typeface="SAS Monospace" pitchFamily="49" charset="0"/>
              </a:rPr>
              <a:t>   101  Jones  103  Purchase       $57</a:t>
            </a:r>
          </a:p>
          <a:p>
            <a:pPr eaLnBrk="1" hangingPunct="1"/>
            <a:r>
              <a:rPr lang="en-US" sz="1600" b="1" dirty="0">
                <a:latin typeface="SAS Monospace" pitchFamily="49" charset="0"/>
              </a:rPr>
              <a:t>   101  Jones  105  Purchase       $98</a:t>
            </a:r>
          </a:p>
          <a:p>
            <a:pPr eaLnBrk="1" hangingPunct="1"/>
            <a:r>
              <a:rPr lang="nl-NL" sz="1600" b="1" dirty="0">
                <a:latin typeface="SAS Monospace" pitchFamily="49" charset="0"/>
              </a:rPr>
              <a:t>   102  Kent   102  Purchase      $376</a:t>
            </a:r>
          </a:p>
          <a:p>
            <a:pPr eaLnBrk="1" hangingPunct="1"/>
            <a:r>
              <a:rPr lang="en-US" sz="1600" b="1" dirty="0">
                <a:latin typeface="SAS Monospace" pitchFamily="49" charset="0"/>
              </a:rPr>
              <a:t>   102  Kent   102  Return        $119</a:t>
            </a:r>
          </a:p>
          <a:p>
            <a:pPr eaLnBrk="1" hangingPunct="1"/>
            <a:r>
              <a:rPr lang="nl-NL" sz="1600" b="1" dirty="0">
                <a:latin typeface="SAS Monospace" pitchFamily="49" charset="0"/>
              </a:rPr>
              <a:t>   102  Kent   103  Purchase       $57</a:t>
            </a:r>
          </a:p>
          <a:p>
            <a:pPr eaLnBrk="1" hangingPunct="1"/>
            <a:r>
              <a:rPr lang="nl-NL" sz="1600" b="1" dirty="0">
                <a:latin typeface="SAS Monospace" pitchFamily="49" charset="0"/>
              </a:rPr>
              <a:t>   102  Kent   105  Purchase       $98</a:t>
            </a:r>
          </a:p>
          <a:p>
            <a:pPr eaLnBrk="1" hangingPunct="1"/>
            <a:r>
              <a:rPr lang="nl-NL" sz="1600" b="1" dirty="0">
                <a:latin typeface="SAS Monospace" pitchFamily="49" charset="0"/>
              </a:rPr>
              <a:t>   102  Kent   102  Purchase      $376</a:t>
            </a:r>
          </a:p>
          <a:p>
            <a:pPr eaLnBrk="1" hangingPunct="1"/>
            <a:r>
              <a:rPr lang="en-US" sz="1600" b="1" dirty="0">
                <a:latin typeface="SAS Monospace" pitchFamily="49" charset="0"/>
              </a:rPr>
              <a:t>   102  Kent   102  Return        $119</a:t>
            </a:r>
          </a:p>
          <a:p>
            <a:pPr eaLnBrk="1" hangingPunct="1"/>
            <a:r>
              <a:rPr lang="nl-NL" sz="1600" b="1" dirty="0">
                <a:latin typeface="SAS Monospace" pitchFamily="49" charset="0"/>
              </a:rPr>
              <a:t>   102  Kent   103  Purchase       $57</a:t>
            </a:r>
          </a:p>
          <a:p>
            <a:pPr eaLnBrk="1" hangingPunct="1"/>
            <a:r>
              <a:rPr lang="nl-NL" sz="1600" b="1" dirty="0">
                <a:latin typeface="SAS Monospace" pitchFamily="49" charset="0"/>
              </a:rPr>
              <a:t>   102  Kent   105  Purchase       $98</a:t>
            </a:r>
          </a:p>
          <a:p>
            <a:pPr eaLnBrk="1" hangingPunct="1"/>
            <a:r>
              <a:rPr lang="en-US" sz="1600" b="1" dirty="0">
                <a:latin typeface="SAS Monospace" pitchFamily="49" charset="0"/>
              </a:rPr>
              <a:t>   104  Avery  102  Purchase      $376</a:t>
            </a:r>
          </a:p>
          <a:p>
            <a:pPr eaLnBrk="1" hangingPunct="1"/>
            <a:r>
              <a:rPr lang="en-US" sz="1600" b="1" dirty="0">
                <a:latin typeface="SAS Monospace" pitchFamily="49" charset="0"/>
              </a:rPr>
              <a:t>   104  Avery  102  Return        $119</a:t>
            </a:r>
          </a:p>
          <a:p>
            <a:pPr eaLnBrk="1" hangingPunct="1"/>
            <a:r>
              <a:rPr lang="en-US" sz="1600" b="1" dirty="0">
                <a:latin typeface="SAS Monospace" pitchFamily="49" charset="0"/>
              </a:rPr>
              <a:t>   104  Avery  103  Purchase       $57</a:t>
            </a:r>
          </a:p>
          <a:p>
            <a:pPr eaLnBrk="1" hangingPunct="1"/>
            <a:r>
              <a:rPr lang="en-US" sz="1600" b="1" dirty="0">
                <a:latin typeface="SAS Monospace" pitchFamily="49" charset="0"/>
              </a:rPr>
              <a:t>   104  Avery  105  Purchase       $</a:t>
            </a:r>
            <a:r>
              <a:rPr lang="en-US" sz="1600" b="1" dirty="0">
                <a:solidFill>
                  <a:srgbClr val="000000"/>
                </a:solidFill>
                <a:latin typeface="SAS Monospace" pitchFamily="49" charset="0"/>
              </a:rPr>
              <a:t>98</a:t>
            </a:r>
            <a:endParaRPr lang="en-US" sz="1600" dirty="0">
              <a:solidFill>
                <a:srgbClr val="000000"/>
              </a:solidFill>
            </a:endParaRPr>
          </a:p>
        </p:txBody>
      </p:sp>
      <p:sp>
        <p:nvSpPr>
          <p:cNvPr id="9" name="Rectangle 3"/>
          <p:cNvSpPr txBox="1">
            <a:spLocks noChangeArrowheads="1"/>
          </p:cNvSpPr>
          <p:nvPr/>
        </p:nvSpPr>
        <p:spPr bwMode="auto">
          <a:xfrm>
            <a:off x="685800" y="1036006"/>
            <a:ext cx="3198813"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a:t>How many rows  and columns are returned from this query?</a:t>
            </a:r>
          </a:p>
          <a:p>
            <a:r>
              <a:rPr lang="en-US" b="1" kern="0" dirty="0"/>
              <a:t>20 rows</a:t>
            </a:r>
          </a:p>
          <a:p>
            <a:r>
              <a:rPr lang="en-US" b="1" kern="0" dirty="0"/>
              <a:t>5 columns</a:t>
            </a:r>
          </a:p>
        </p:txBody>
      </p:sp>
    </p:spTree>
    <p:custDataLst>
      <p:tags r:id="rId1"/>
    </p:custDataLst>
    <p:extLst>
      <p:ext uri="{BB962C8B-B14F-4D97-AF65-F5344CB8AC3E}">
        <p14:creationId xmlns:p14="http://schemas.microsoft.com/office/powerpoint/2010/main" val="2365291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4: SQL Joins</a:t>
            </a:r>
          </a:p>
        </p:txBody>
      </p:sp>
      <p:graphicFrame>
        <p:nvGraphicFramePr>
          <p:cNvPr id="7" name="Group Organizer"/>
          <p:cNvGraphicFramePr>
            <a:graphicFrameLocks noGrp="1"/>
          </p:cNvGraphicFramePr>
          <p:nvPr>
            <p:extLst>
              <p:ext uri="{D42A27DB-BD31-4B8C-83A1-F6EECF244321}">
                <p14:modId xmlns:p14="http://schemas.microsoft.com/office/powerpoint/2010/main" val="2100077555"/>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xmlns=""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4.1  Introduction to SQL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4.2  Inner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xmlns=""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4.3  Outer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4.4  Complex SQL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3256912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Objectives</a:t>
            </a:r>
          </a:p>
        </p:txBody>
      </p:sp>
      <p:sp>
        <p:nvSpPr>
          <p:cNvPr id="33795" name="Rectangle 3"/>
          <p:cNvSpPr>
            <a:spLocks noGrp="1" noChangeArrowheads="1"/>
          </p:cNvSpPr>
          <p:nvPr>
            <p:ph idx="1"/>
          </p:nvPr>
        </p:nvSpPr>
        <p:spPr/>
        <p:txBody>
          <a:bodyPr/>
          <a:lstStyle/>
          <a:p>
            <a:pPr marL="455613" lvl="1" indent="-341313"/>
            <a:r>
              <a:rPr lang="en-US" dirty="0"/>
              <a:t>Join two or more tables on matching columns.</a:t>
            </a:r>
          </a:p>
          <a:p>
            <a:pPr marL="455613" lvl="1" indent="-341313"/>
            <a:r>
              <a:rPr lang="en-US" dirty="0"/>
              <a:t>Qualify column names to identify specific columns.</a:t>
            </a:r>
          </a:p>
          <a:p>
            <a:pPr marL="455613" lvl="1" indent="-341313"/>
            <a:r>
              <a:rPr lang="en-US" dirty="0"/>
              <a:t>Use a table alias to simplify the SQL code. </a:t>
            </a:r>
          </a:p>
          <a:p>
            <a:pPr marL="455613" lvl="1" indent="-341313"/>
            <a:r>
              <a:rPr lang="en-US" dirty="0"/>
              <a:t>Join two tables with alternative join syntax.</a:t>
            </a:r>
          </a:p>
          <a:p>
            <a:pPr marL="455613" lvl="1" indent="-341313"/>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prstGeom prst="rect">
            <a:avLst/>
          </a:prstGeom>
        </p:spPr>
        <p:txBody>
          <a:bodyPr/>
          <a:lstStyle/>
          <a:p>
            <a:r>
              <a:rPr lang="en-US" dirty="0"/>
              <a:t>Report 1: Inner Join</a:t>
            </a:r>
          </a:p>
        </p:txBody>
      </p:sp>
      <p:sp>
        <p:nvSpPr>
          <p:cNvPr id="33795" name="Rectangle 3"/>
          <p:cNvSpPr>
            <a:spLocks noGrp="1" noChangeArrowheads="1"/>
          </p:cNvSpPr>
          <p:nvPr>
            <p:ph idx="1"/>
          </p:nvPr>
        </p:nvSpPr>
        <p:spPr>
          <a:prstGeom prst="rect">
            <a:avLst/>
          </a:prstGeom>
        </p:spPr>
        <p:txBody>
          <a:bodyPr/>
          <a:lstStyle/>
          <a:p>
            <a:pPr marL="0" lvl="1" indent="0">
              <a:buNone/>
            </a:pPr>
            <a:r>
              <a:rPr lang="en-US" dirty="0"/>
              <a:t>Management has requested a report showing all valid order information. </a:t>
            </a:r>
          </a:p>
        </p:txBody>
      </p:sp>
      <p:pic>
        <p:nvPicPr>
          <p:cNvPr id="4"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7051"/>
            <a:ext cx="9144000" cy="48032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
          <p:cNvSpPr txBox="1">
            <a:spLocks noChangeArrowheads="1"/>
          </p:cNvSpPr>
          <p:nvPr/>
        </p:nvSpPr>
        <p:spPr bwMode="auto">
          <a:xfrm>
            <a:off x="1559150" y="2278268"/>
            <a:ext cx="14814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t>customers</a:t>
            </a:r>
          </a:p>
        </p:txBody>
      </p:sp>
      <p:sp>
        <p:nvSpPr>
          <p:cNvPr id="8" name="TextBox 2"/>
          <p:cNvSpPr txBox="1">
            <a:spLocks noChangeArrowheads="1"/>
          </p:cNvSpPr>
          <p:nvPr/>
        </p:nvSpPr>
        <p:spPr bwMode="auto">
          <a:xfrm>
            <a:off x="5772783" y="2287299"/>
            <a:ext cx="1709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t>transactions</a:t>
            </a:r>
          </a:p>
        </p:txBody>
      </p:sp>
      <p:pic>
        <p:nvPicPr>
          <p:cNvPr id="9" name="Picture 2" descr="\\sashq\root\dept\PSD\GRAPHICS\Illustrations\Arrows\arrow_rt_tape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077072" y="4196938"/>
            <a:ext cx="719571" cy="2913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3" descr="\\sashq\root\dept\PSD\GRAPHICS\Illustrations\Arrows\arrow_blue_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760774">
            <a:off x="3060932" y="3005699"/>
            <a:ext cx="6778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sashq\root\dept\PSD\GRAPHICS\Illustrations\Arrows\arrow_blue_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487274">
            <a:off x="5141612" y="3005858"/>
            <a:ext cx="6778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352" y="2552153"/>
            <a:ext cx="1629599" cy="158495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0251" y="2552313"/>
            <a:ext cx="1629599" cy="158495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
          <p:cNvSpPr txBox="1">
            <a:spLocks noChangeArrowheads="1"/>
          </p:cNvSpPr>
          <p:nvPr/>
        </p:nvSpPr>
        <p:spPr bwMode="auto">
          <a:xfrm>
            <a:off x="1826486" y="4842899"/>
            <a:ext cx="5204951" cy="1102866"/>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latin typeface="SAS Monospace" pitchFamily="49" charset="0"/>
              </a:rPr>
              <a:t> ID  Name    Action        Amount</a:t>
            </a:r>
          </a:p>
          <a:p>
            <a:pPr eaLnBrk="1" hangingPunct="1"/>
            <a:r>
              <a:rPr lang="en-US" sz="2000" b="1" dirty="0">
                <a:latin typeface="SAS Monospace" pitchFamily="49" charset="0"/>
              </a:rPr>
              <a:t>ƒƒƒƒƒƒƒƒƒƒƒƒƒƒƒƒƒƒƒƒƒƒƒƒƒƒƒƒƒƒƒƒƒ</a:t>
            </a:r>
          </a:p>
          <a:p>
            <a:pPr eaLnBrk="1" hangingPunct="1"/>
            <a:r>
              <a:rPr lang="da-DK" sz="2000" b="1" dirty="0">
                <a:latin typeface="SAS Monospace" pitchFamily="49" charset="0"/>
              </a:rPr>
              <a:t>102  Blank   Purchase        $100</a:t>
            </a:r>
          </a:p>
        </p:txBody>
      </p:sp>
      <p:grpSp>
        <p:nvGrpSpPr>
          <p:cNvPr id="3" name="Group 2"/>
          <p:cNvGrpSpPr/>
          <p:nvPr/>
        </p:nvGrpSpPr>
        <p:grpSpPr>
          <a:xfrm>
            <a:off x="3848100" y="2976740"/>
            <a:ext cx="1203960" cy="695154"/>
            <a:chOff x="3970020" y="2108060"/>
            <a:chExt cx="1203960" cy="695154"/>
          </a:xfrm>
        </p:grpSpPr>
        <p:grpSp>
          <p:nvGrpSpPr>
            <p:cNvPr id="2" name="Group 1"/>
            <p:cNvGrpSpPr/>
            <p:nvPr/>
          </p:nvGrpSpPr>
          <p:grpSpPr>
            <a:xfrm>
              <a:off x="3970020" y="2108060"/>
              <a:ext cx="1203960" cy="694760"/>
              <a:chOff x="3970020" y="2108060"/>
              <a:chExt cx="1203960" cy="694760"/>
            </a:xfrm>
          </p:grpSpPr>
          <p:sp>
            <p:nvSpPr>
              <p:cNvPr id="22" name="Oval 21"/>
              <p:cNvSpPr/>
              <p:nvPr/>
            </p:nvSpPr>
            <p:spPr bwMode="auto">
              <a:xfrm>
                <a:off x="4484370" y="2108060"/>
                <a:ext cx="689610" cy="694760"/>
              </a:xfrm>
              <a:prstGeom prst="ellipse">
                <a:avLst/>
              </a:prstGeom>
              <a:solidFill>
                <a:srgbClr val="FFFFFF"/>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1" name="Oval 20"/>
              <p:cNvSpPr/>
              <p:nvPr/>
            </p:nvSpPr>
            <p:spPr bwMode="auto">
              <a:xfrm>
                <a:off x="3970020" y="2108060"/>
                <a:ext cx="689610" cy="694760"/>
              </a:xfrm>
              <a:prstGeom prst="ellipse">
                <a:avLst/>
              </a:prstGeom>
              <a:solidFill>
                <a:srgbClr val="FFFFFF"/>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0" name="Freeform 19"/>
              <p:cNvSpPr/>
              <p:nvPr/>
            </p:nvSpPr>
            <p:spPr bwMode="auto">
              <a:xfrm>
                <a:off x="4486910" y="2240847"/>
                <a:ext cx="166379" cy="445135"/>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3820 w 177805"/>
                  <a:gd name="connsiteY0" fmla="*/ 0 h 462280"/>
                  <a:gd name="connsiteX1" fmla="*/ 0 w 177805"/>
                  <a:gd name="connsiteY1" fmla="*/ 229235 h 462280"/>
                  <a:gd name="connsiteX2" fmla="*/ 86995 w 177805"/>
                  <a:gd name="connsiteY2" fmla="*/ 462280 h 462280"/>
                  <a:gd name="connsiteX3" fmla="*/ 177800 w 177805"/>
                  <a:gd name="connsiteY3" fmla="*/ 227330 h 462280"/>
                  <a:gd name="connsiteX4" fmla="*/ 83820 w 177805"/>
                  <a:gd name="connsiteY4" fmla="*/ 0 h 462280"/>
                  <a:gd name="connsiteX0" fmla="*/ 83820 w 170187"/>
                  <a:gd name="connsiteY0" fmla="*/ 0 h 462280"/>
                  <a:gd name="connsiteX1" fmla="*/ 0 w 170187"/>
                  <a:gd name="connsiteY1" fmla="*/ 229235 h 462280"/>
                  <a:gd name="connsiteX2" fmla="*/ 86995 w 170187"/>
                  <a:gd name="connsiteY2" fmla="*/ 462280 h 462280"/>
                  <a:gd name="connsiteX3" fmla="*/ 170180 w 170187"/>
                  <a:gd name="connsiteY3" fmla="*/ 227330 h 462280"/>
                  <a:gd name="connsiteX4" fmla="*/ 83820 w 170187"/>
                  <a:gd name="connsiteY4" fmla="*/ 0 h 462280"/>
                  <a:gd name="connsiteX0" fmla="*/ 83820 w 170180"/>
                  <a:gd name="connsiteY0" fmla="*/ 0 h 456565"/>
                  <a:gd name="connsiteX1" fmla="*/ 0 w 170180"/>
                  <a:gd name="connsiteY1" fmla="*/ 229235 h 456565"/>
                  <a:gd name="connsiteX2" fmla="*/ 83185 w 170180"/>
                  <a:gd name="connsiteY2" fmla="*/ 456565 h 456565"/>
                  <a:gd name="connsiteX3" fmla="*/ 170180 w 170180"/>
                  <a:gd name="connsiteY3" fmla="*/ 227330 h 456565"/>
                  <a:gd name="connsiteX4" fmla="*/ 83820 w 170180"/>
                  <a:gd name="connsiteY4" fmla="*/ 0 h 456565"/>
                  <a:gd name="connsiteX0" fmla="*/ 83820 w 170180"/>
                  <a:gd name="connsiteY0" fmla="*/ 0 h 456565"/>
                  <a:gd name="connsiteX1" fmla="*/ 0 w 170180"/>
                  <a:gd name="connsiteY1" fmla="*/ 229235 h 456565"/>
                  <a:gd name="connsiteX2" fmla="*/ 83185 w 170180"/>
                  <a:gd name="connsiteY2" fmla="*/ 456565 h 456565"/>
                  <a:gd name="connsiteX3" fmla="*/ 170180 w 170180"/>
                  <a:gd name="connsiteY3" fmla="*/ 227330 h 456565"/>
                  <a:gd name="connsiteX4" fmla="*/ 83820 w 170180"/>
                  <a:gd name="connsiteY4" fmla="*/ 0 h 456565"/>
                  <a:gd name="connsiteX0" fmla="*/ 80010 w 170189"/>
                  <a:gd name="connsiteY0" fmla="*/ 0 h 447040"/>
                  <a:gd name="connsiteX1" fmla="*/ 0 w 170189"/>
                  <a:gd name="connsiteY1" fmla="*/ 219710 h 447040"/>
                  <a:gd name="connsiteX2" fmla="*/ 83185 w 170189"/>
                  <a:gd name="connsiteY2" fmla="*/ 447040 h 447040"/>
                  <a:gd name="connsiteX3" fmla="*/ 170180 w 170189"/>
                  <a:gd name="connsiteY3" fmla="*/ 217805 h 447040"/>
                  <a:gd name="connsiteX4" fmla="*/ 80010 w 170189"/>
                  <a:gd name="connsiteY4" fmla="*/ 0 h 447040"/>
                  <a:gd name="connsiteX0" fmla="*/ 81915 w 170181"/>
                  <a:gd name="connsiteY0" fmla="*/ 0 h 447040"/>
                  <a:gd name="connsiteX1" fmla="*/ 0 w 170181"/>
                  <a:gd name="connsiteY1" fmla="*/ 219710 h 447040"/>
                  <a:gd name="connsiteX2" fmla="*/ 83185 w 170181"/>
                  <a:gd name="connsiteY2" fmla="*/ 447040 h 447040"/>
                  <a:gd name="connsiteX3" fmla="*/ 170180 w 170181"/>
                  <a:gd name="connsiteY3" fmla="*/ 217805 h 447040"/>
                  <a:gd name="connsiteX4" fmla="*/ 81915 w 170181"/>
                  <a:gd name="connsiteY4" fmla="*/ 0 h 447040"/>
                  <a:gd name="connsiteX0" fmla="*/ 81915 w 170181"/>
                  <a:gd name="connsiteY0" fmla="*/ 0 h 450850"/>
                  <a:gd name="connsiteX1" fmla="*/ 0 w 170181"/>
                  <a:gd name="connsiteY1" fmla="*/ 223520 h 450850"/>
                  <a:gd name="connsiteX2" fmla="*/ 83185 w 170181"/>
                  <a:gd name="connsiteY2" fmla="*/ 450850 h 450850"/>
                  <a:gd name="connsiteX3" fmla="*/ 170180 w 170181"/>
                  <a:gd name="connsiteY3" fmla="*/ 221615 h 450850"/>
                  <a:gd name="connsiteX4" fmla="*/ 81915 w 170181"/>
                  <a:gd name="connsiteY4" fmla="*/ 0 h 450850"/>
                  <a:gd name="connsiteX0" fmla="*/ 81915 w 166371"/>
                  <a:gd name="connsiteY0" fmla="*/ 0 h 450850"/>
                  <a:gd name="connsiteX1" fmla="*/ 0 w 166371"/>
                  <a:gd name="connsiteY1" fmla="*/ 223520 h 450850"/>
                  <a:gd name="connsiteX2" fmla="*/ 83185 w 166371"/>
                  <a:gd name="connsiteY2" fmla="*/ 450850 h 450850"/>
                  <a:gd name="connsiteX3" fmla="*/ 166370 w 166371"/>
                  <a:gd name="connsiteY3" fmla="*/ 219710 h 450850"/>
                  <a:gd name="connsiteX4" fmla="*/ 81915 w 166371"/>
                  <a:gd name="connsiteY4" fmla="*/ 0 h 450850"/>
                  <a:gd name="connsiteX0" fmla="*/ 81915 w 166379"/>
                  <a:gd name="connsiteY0" fmla="*/ 0 h 452755"/>
                  <a:gd name="connsiteX1" fmla="*/ 0 w 166379"/>
                  <a:gd name="connsiteY1" fmla="*/ 223520 h 452755"/>
                  <a:gd name="connsiteX2" fmla="*/ 77470 w 166379"/>
                  <a:gd name="connsiteY2" fmla="*/ 452755 h 452755"/>
                  <a:gd name="connsiteX3" fmla="*/ 166370 w 166379"/>
                  <a:gd name="connsiteY3" fmla="*/ 219710 h 452755"/>
                  <a:gd name="connsiteX4" fmla="*/ 81915 w 166379"/>
                  <a:gd name="connsiteY4" fmla="*/ 0 h 452755"/>
                  <a:gd name="connsiteX0" fmla="*/ 80010 w 166373"/>
                  <a:gd name="connsiteY0" fmla="*/ 0 h 447040"/>
                  <a:gd name="connsiteX1" fmla="*/ 0 w 166373"/>
                  <a:gd name="connsiteY1" fmla="*/ 217805 h 447040"/>
                  <a:gd name="connsiteX2" fmla="*/ 77470 w 166373"/>
                  <a:gd name="connsiteY2" fmla="*/ 447040 h 447040"/>
                  <a:gd name="connsiteX3" fmla="*/ 166370 w 166373"/>
                  <a:gd name="connsiteY3" fmla="*/ 213995 h 447040"/>
                  <a:gd name="connsiteX4" fmla="*/ 80010 w 166373"/>
                  <a:gd name="connsiteY4" fmla="*/ 0 h 447040"/>
                  <a:gd name="connsiteX0" fmla="*/ 80010 w 166372"/>
                  <a:gd name="connsiteY0" fmla="*/ 0 h 447040"/>
                  <a:gd name="connsiteX1" fmla="*/ 0 w 166372"/>
                  <a:gd name="connsiteY1" fmla="*/ 217805 h 447040"/>
                  <a:gd name="connsiteX2" fmla="*/ 77470 w 166372"/>
                  <a:gd name="connsiteY2" fmla="*/ 447040 h 447040"/>
                  <a:gd name="connsiteX3" fmla="*/ 166370 w 166372"/>
                  <a:gd name="connsiteY3" fmla="*/ 213995 h 447040"/>
                  <a:gd name="connsiteX4" fmla="*/ 80010 w 166372"/>
                  <a:gd name="connsiteY4" fmla="*/ 0 h 447040"/>
                  <a:gd name="connsiteX0" fmla="*/ 81915 w 166379"/>
                  <a:gd name="connsiteY0" fmla="*/ 0 h 445135"/>
                  <a:gd name="connsiteX1" fmla="*/ 0 w 166379"/>
                  <a:gd name="connsiteY1" fmla="*/ 215900 h 445135"/>
                  <a:gd name="connsiteX2" fmla="*/ 77470 w 166379"/>
                  <a:gd name="connsiteY2" fmla="*/ 445135 h 445135"/>
                  <a:gd name="connsiteX3" fmla="*/ 166370 w 166379"/>
                  <a:gd name="connsiteY3" fmla="*/ 212090 h 445135"/>
                  <a:gd name="connsiteX4" fmla="*/ 81915 w 166379"/>
                  <a:gd name="connsiteY4" fmla="*/ 0 h 445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9" h="445135">
                    <a:moveTo>
                      <a:pt x="81915" y="0"/>
                    </a:moveTo>
                    <a:cubicBezTo>
                      <a:pt x="62018" y="33867"/>
                      <a:pt x="5292" y="74295"/>
                      <a:pt x="0" y="215900"/>
                    </a:cubicBezTo>
                    <a:cubicBezTo>
                      <a:pt x="7197" y="336762"/>
                      <a:pt x="14593" y="356651"/>
                      <a:pt x="77470" y="445135"/>
                    </a:cubicBezTo>
                    <a:cubicBezTo>
                      <a:pt x="143933" y="368618"/>
                      <a:pt x="165629" y="286279"/>
                      <a:pt x="166370" y="212090"/>
                    </a:cubicBezTo>
                    <a:cubicBezTo>
                      <a:pt x="167111" y="137901"/>
                      <a:pt x="124248" y="34925"/>
                      <a:pt x="81915" y="0"/>
                    </a:cubicBezTo>
                    <a:close/>
                  </a:path>
                </a:pathLst>
              </a:custGeom>
              <a:solidFill>
                <a:srgbClr val="99FF99"/>
              </a:solidFill>
              <a:ln w="1905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
          <p:nvSpPr>
            <p:cNvPr id="23" name="Oval 22"/>
            <p:cNvSpPr/>
            <p:nvPr/>
          </p:nvSpPr>
          <p:spPr bwMode="auto">
            <a:xfrm>
              <a:off x="4484370" y="2108454"/>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845141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Objectives</a:t>
            </a:r>
          </a:p>
        </p:txBody>
      </p:sp>
      <p:sp>
        <p:nvSpPr>
          <p:cNvPr id="6147" name="Rectangle 3"/>
          <p:cNvSpPr>
            <a:spLocks noGrp="1" noChangeArrowheads="1"/>
          </p:cNvSpPr>
          <p:nvPr>
            <p:ph idx="1"/>
          </p:nvPr>
        </p:nvSpPr>
        <p:spPr/>
        <p:txBody>
          <a:bodyPr/>
          <a:lstStyle/>
          <a:p>
            <a:pPr marL="455613" lvl="1" indent="-341313"/>
            <a:r>
              <a:rPr lang="en-US" dirty="0"/>
              <a:t>Identify different ways to combine data horizontally from multiple tables.</a:t>
            </a:r>
          </a:p>
          <a:p>
            <a:pPr marL="455613" lvl="1" indent="-341313"/>
            <a:r>
              <a:rPr lang="en-US" dirty="0"/>
              <a:t>Distinguish between inner and outer SQL joins.</a:t>
            </a:r>
          </a:p>
          <a:p>
            <a:pPr marL="455613" lvl="1" indent="-341313"/>
            <a:r>
              <a:rPr lang="en-US" dirty="0"/>
              <a:t>Understand the Cartesian product.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prstGeom prst="rect">
            <a:avLst/>
          </a:prstGeom>
        </p:spPr>
        <p:txBody>
          <a:bodyPr/>
          <a:lstStyle/>
          <a:p>
            <a:r>
              <a:rPr lang="en-US" dirty="0"/>
              <a:t>Inner Join</a:t>
            </a:r>
          </a:p>
        </p:txBody>
      </p:sp>
      <p:sp>
        <p:nvSpPr>
          <p:cNvPr id="3" name="Content Placeholder 2"/>
          <p:cNvSpPr>
            <a:spLocks noGrp="1"/>
          </p:cNvSpPr>
          <p:nvPr>
            <p:ph idx="1"/>
          </p:nvPr>
        </p:nvSpPr>
        <p:spPr>
          <a:xfrm>
            <a:off x="685800" y="1074738"/>
            <a:ext cx="7772400" cy="4264025"/>
          </a:xfrm>
        </p:spPr>
        <p:txBody>
          <a:bodyPr/>
          <a:lstStyle/>
          <a:p>
            <a:r>
              <a:rPr lang="en-US" dirty="0"/>
              <a:t>Specify the matching criteria in the WHERE clause.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PROC SQL Output</a:t>
            </a:r>
          </a:p>
          <a:p>
            <a:endParaRPr lang="en-US" dirty="0"/>
          </a:p>
        </p:txBody>
      </p:sp>
      <p:sp>
        <p:nvSpPr>
          <p:cNvPr id="41987" name="Text Box 18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s104d02</a:t>
            </a:r>
          </a:p>
        </p:txBody>
      </p:sp>
      <p:sp>
        <p:nvSpPr>
          <p:cNvPr id="41992" name="TextBox 1"/>
          <p:cNvSpPr txBox="1">
            <a:spLocks noChangeArrowheads="1"/>
          </p:cNvSpPr>
          <p:nvPr/>
        </p:nvSpPr>
        <p:spPr bwMode="auto">
          <a:xfrm>
            <a:off x="680922" y="1531756"/>
            <a:ext cx="6073779" cy="2063129"/>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pPr>
            <a:r>
              <a:rPr lang="en-US" b="1" dirty="0">
                <a:latin typeface="Courier New" pitchFamily="49" charset="0"/>
              </a:rPr>
              <a:t>proc sql;</a:t>
            </a:r>
          </a:p>
          <a:p>
            <a:pPr eaLnBrk="1" hangingPunct="1">
              <a:lnSpc>
                <a:spcPct val="85000"/>
              </a:lnSpc>
            </a:pPr>
            <a:r>
              <a:rPr lang="en-US" b="1" dirty="0">
                <a:latin typeface="Courier New" pitchFamily="49" charset="0"/>
              </a:rPr>
              <a:t>select * </a:t>
            </a:r>
          </a:p>
          <a:p>
            <a:pPr eaLnBrk="1" hangingPunct="1">
              <a:lnSpc>
                <a:spcPct val="85000"/>
              </a:lnSpc>
            </a:pPr>
            <a:r>
              <a:rPr lang="en-US" b="1" dirty="0">
                <a:latin typeface="Courier New" pitchFamily="49" charset="0"/>
              </a:rPr>
              <a:t>   from customers, transactions</a:t>
            </a:r>
          </a:p>
          <a:p>
            <a:pPr eaLnBrk="1" hangingPunct="1">
              <a:lnSpc>
                <a:spcPct val="85000"/>
              </a:lnSpc>
            </a:pPr>
            <a:r>
              <a:rPr lang="en-US" b="1" dirty="0">
                <a:latin typeface="Courier New" pitchFamily="49" charset="0"/>
              </a:rPr>
              <a:t>   where customers.ID=</a:t>
            </a:r>
          </a:p>
          <a:p>
            <a:pPr eaLnBrk="1" hangingPunct="1">
              <a:lnSpc>
                <a:spcPct val="85000"/>
              </a:lnSpc>
            </a:pPr>
            <a:r>
              <a:rPr lang="en-US" b="1" dirty="0">
                <a:latin typeface="Courier New" pitchFamily="49" charset="0"/>
              </a:rPr>
              <a:t>         transactions.ID;</a:t>
            </a:r>
          </a:p>
          <a:p>
            <a:pPr eaLnBrk="1" hangingPunct="1">
              <a:lnSpc>
                <a:spcPct val="85000"/>
              </a:lnSpc>
            </a:pPr>
            <a:r>
              <a:rPr lang="en-US" b="1" dirty="0">
                <a:latin typeface="Courier New" pitchFamily="49" charset="0"/>
              </a:rPr>
              <a:t>quit;</a:t>
            </a:r>
          </a:p>
        </p:txBody>
      </p:sp>
      <p:sp>
        <p:nvSpPr>
          <p:cNvPr id="9" name="Text Box 4"/>
          <p:cNvSpPr txBox="1">
            <a:spLocks noChangeArrowheads="1"/>
          </p:cNvSpPr>
          <p:nvPr/>
        </p:nvSpPr>
        <p:spPr bwMode="auto">
          <a:xfrm>
            <a:off x="1870079" y="3196483"/>
            <a:ext cx="5529263" cy="1969770"/>
          </a:xfrm>
          <a:prstGeom prst="rect">
            <a:avLst/>
          </a:prstGeom>
          <a:solidFill>
            <a:srgbClr val="CDD9EF"/>
          </a:solidFill>
          <a:ln w="19050">
            <a:solidFill>
              <a:schemeClr val="tx1"/>
            </a:solidFill>
            <a:miter lim="800000"/>
            <a:headEnd/>
            <a:tailEnd/>
          </a:ln>
          <a:effectLst>
            <a:outerShdw blurRad="50800" dist="107763" dir="2700001" algn="ctr" rotWithShape="0">
              <a:srgbClr val="000000">
                <a:alpha val="40000"/>
              </a:srgbClr>
            </a:outerShdw>
          </a:effectLst>
        </p:spPr>
        <p:txBody>
          <a:bodyPr wrap="square" tIns="152400" bIns="152400">
            <a:spAutoFit/>
          </a:bodyPr>
          <a:lstStyle/>
          <a:p>
            <a:pPr eaLnBrk="0" hangingPunct="0">
              <a:spcBef>
                <a:spcPct val="20000"/>
              </a:spcBef>
              <a:defRPr/>
            </a:pPr>
            <a:r>
              <a:rPr lang="en-US" sz="2000" b="1" dirty="0">
                <a:cs typeface="+mn-cs"/>
              </a:rPr>
              <a:t>SELECT</a:t>
            </a:r>
            <a:r>
              <a:rPr lang="en-US" sz="2000" dirty="0">
                <a:cs typeface="+mn-cs"/>
              </a:rPr>
              <a:t> </a:t>
            </a:r>
            <a:r>
              <a:rPr lang="en-US" sz="2000" i="1" dirty="0">
                <a:cs typeface="+mn-cs"/>
              </a:rPr>
              <a:t>object-item&lt;</a:t>
            </a:r>
            <a:r>
              <a:rPr lang="en-US" sz="2000" dirty="0">
                <a:cs typeface="+mn-cs"/>
              </a:rPr>
              <a:t>, …</a:t>
            </a:r>
            <a:r>
              <a:rPr lang="en-US" sz="2000" i="1" dirty="0">
                <a:cs typeface="+mn-cs"/>
              </a:rPr>
              <a:t>object-item</a:t>
            </a:r>
            <a:r>
              <a:rPr lang="en-US" sz="2000" dirty="0">
                <a:cs typeface="+mn-cs"/>
              </a:rPr>
              <a:t>&gt;</a:t>
            </a:r>
            <a:br>
              <a:rPr lang="en-US" sz="2000" dirty="0">
                <a:cs typeface="+mn-cs"/>
              </a:rPr>
            </a:br>
            <a:r>
              <a:rPr lang="en-US" sz="2000" dirty="0">
                <a:cs typeface="+mn-cs"/>
              </a:rPr>
              <a:t>       </a:t>
            </a:r>
            <a:r>
              <a:rPr lang="en-US" sz="2000" b="1" dirty="0">
                <a:cs typeface="+mn-cs"/>
              </a:rPr>
              <a:t>FROM</a:t>
            </a:r>
            <a:r>
              <a:rPr lang="en-US" sz="2000" dirty="0">
                <a:cs typeface="+mn-cs"/>
              </a:rPr>
              <a:t> </a:t>
            </a:r>
            <a:r>
              <a:rPr lang="en-US" sz="2000" i="1" dirty="0">
                <a:cs typeface="+mn-cs"/>
              </a:rPr>
              <a:t>table-name</a:t>
            </a:r>
            <a:r>
              <a:rPr lang="en-US" sz="2000" dirty="0">
                <a:cs typeface="+mn-cs"/>
              </a:rPr>
              <a:t>,</a:t>
            </a:r>
            <a:r>
              <a:rPr lang="en-US" sz="2000" i="1" dirty="0"/>
              <a:t> </a:t>
            </a:r>
            <a:r>
              <a:rPr lang="en-US" sz="2000" dirty="0">
                <a:cs typeface="+mn-cs"/>
              </a:rPr>
              <a:t>… </a:t>
            </a:r>
            <a:r>
              <a:rPr lang="en-US" sz="2000" i="1" dirty="0">
                <a:cs typeface="+mn-cs"/>
              </a:rPr>
              <a:t>table-name</a:t>
            </a:r>
            <a:r>
              <a:rPr lang="en-US" sz="2000" dirty="0">
                <a:cs typeface="+mn-cs"/>
              </a:rPr>
              <a:t/>
            </a:r>
            <a:br>
              <a:rPr lang="en-US" sz="2000" dirty="0">
                <a:cs typeface="+mn-cs"/>
              </a:rPr>
            </a:br>
            <a:r>
              <a:rPr lang="en-US" sz="2000" dirty="0">
                <a:cs typeface="+mn-cs"/>
              </a:rPr>
              <a:t>       </a:t>
            </a:r>
            <a:r>
              <a:rPr lang="en-US" sz="2000" b="1" dirty="0">
                <a:cs typeface="+mn-cs"/>
              </a:rPr>
              <a:t>WHERE</a:t>
            </a:r>
            <a:r>
              <a:rPr lang="en-US" sz="2000" dirty="0">
                <a:cs typeface="+mn-cs"/>
              </a:rPr>
              <a:t> </a:t>
            </a:r>
            <a:r>
              <a:rPr lang="en-US" sz="2000" i="1" dirty="0">
                <a:cs typeface="+mn-cs"/>
              </a:rPr>
              <a:t>join condition</a:t>
            </a:r>
            <a:r>
              <a:rPr lang="en-US" sz="2000" dirty="0">
                <a:cs typeface="+mn-cs"/>
              </a:rPr>
              <a:t> </a:t>
            </a:r>
          </a:p>
          <a:p>
            <a:pPr eaLnBrk="0" hangingPunct="0">
              <a:spcBef>
                <a:spcPct val="20000"/>
              </a:spcBef>
              <a:defRPr/>
            </a:pPr>
            <a:r>
              <a:rPr lang="en-US" sz="2000" b="1" dirty="0">
                <a:cs typeface="+mn-cs"/>
              </a:rPr>
              <a:t>                     </a:t>
            </a:r>
            <a:r>
              <a:rPr lang="en-US" sz="2000" dirty="0">
                <a:cs typeface="+mn-cs"/>
              </a:rPr>
              <a:t>&lt;</a:t>
            </a:r>
            <a:r>
              <a:rPr lang="en-US" sz="2000" b="1" dirty="0">
                <a:cs typeface="+mn-cs"/>
              </a:rPr>
              <a:t>AND </a:t>
            </a:r>
            <a:r>
              <a:rPr lang="en-US" sz="2000" i="1" dirty="0">
                <a:cs typeface="+mn-cs"/>
              </a:rPr>
              <a:t>sql-expression</a:t>
            </a:r>
            <a:r>
              <a:rPr lang="en-US" sz="2000" dirty="0">
                <a:cs typeface="+mn-cs"/>
              </a:rPr>
              <a:t>&gt;</a:t>
            </a:r>
          </a:p>
          <a:p>
            <a:pPr eaLnBrk="0" hangingPunct="0">
              <a:spcBef>
                <a:spcPct val="20000"/>
              </a:spcBef>
              <a:defRPr/>
            </a:pPr>
            <a:r>
              <a:rPr lang="en-US" sz="2000" b="1" dirty="0">
                <a:cs typeface="+mn-cs"/>
              </a:rPr>
              <a:t>       </a:t>
            </a:r>
            <a:r>
              <a:rPr lang="en-US" sz="2000" dirty="0">
                <a:cs typeface="+mn-cs"/>
              </a:rPr>
              <a:t>&lt;</a:t>
            </a:r>
            <a:r>
              <a:rPr lang="en-US" sz="2000" i="1" dirty="0">
                <a:cs typeface="+mn-cs"/>
              </a:rPr>
              <a:t>other clauses</a:t>
            </a:r>
            <a:r>
              <a:rPr lang="en-US" sz="2000" dirty="0">
                <a:cs typeface="+mn-cs"/>
              </a:rPr>
              <a:t>&gt;</a:t>
            </a:r>
            <a:r>
              <a:rPr lang="en-US" sz="2000" b="1" dirty="0">
                <a:cs typeface="+mn-cs"/>
              </a:rPr>
              <a:t>;</a:t>
            </a:r>
          </a:p>
        </p:txBody>
      </p:sp>
      <p:sp>
        <p:nvSpPr>
          <p:cNvPr id="2" name="Rectangle 1"/>
          <p:cNvSpPr/>
          <p:nvPr>
            <p:custDataLst>
              <p:tags r:id="rId1"/>
            </p:custDataLst>
          </p:nvPr>
        </p:nvSpPr>
        <p:spPr bwMode="auto">
          <a:xfrm>
            <a:off x="2412885" y="2864240"/>
            <a:ext cx="27385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 name="Rectangle 3"/>
          <p:cNvSpPr/>
          <p:nvPr>
            <p:custDataLst>
              <p:tags r:id="rId2"/>
            </p:custDataLst>
          </p:nvPr>
        </p:nvSpPr>
        <p:spPr bwMode="auto">
          <a:xfrm>
            <a:off x="2412885" y="2553344"/>
            <a:ext cx="244836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TextBox 3"/>
          <p:cNvSpPr txBox="1">
            <a:spLocks noChangeArrowheads="1"/>
          </p:cNvSpPr>
          <p:nvPr/>
        </p:nvSpPr>
        <p:spPr bwMode="auto">
          <a:xfrm>
            <a:off x="682658" y="5730337"/>
            <a:ext cx="4565352" cy="918200"/>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ƒƒƒƒƒƒƒƒƒƒƒƒƒƒƒƒƒƒƒƒƒƒƒƒƒƒƒƒƒƒƒƒƒƒƒ</a:t>
            </a:r>
          </a:p>
          <a:p>
            <a:pPr eaLnBrk="1" hangingPunct="1"/>
            <a:r>
              <a:rPr lang="da-DK" sz="1600" b="1" dirty="0">
                <a:latin typeface="SAS Monospace" pitchFamily="49" charset="0"/>
              </a:rPr>
              <a:t>102  Blank  102  Purchase      $100</a:t>
            </a:r>
          </a:p>
        </p:txBody>
      </p:sp>
      <p:sp>
        <p:nvSpPr>
          <p:cNvPr id="11" name="Rectangle 10"/>
          <p:cNvSpPr/>
          <p:nvPr>
            <p:custDataLst>
              <p:tags r:id="rId3"/>
            </p:custDataLst>
          </p:nvPr>
        </p:nvSpPr>
        <p:spPr bwMode="auto">
          <a:xfrm>
            <a:off x="882876" y="5819237"/>
            <a:ext cx="311443"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2" name="Rectangle 11"/>
          <p:cNvSpPr/>
          <p:nvPr>
            <p:custDataLst>
              <p:tags r:id="rId4"/>
            </p:custDataLst>
          </p:nvPr>
        </p:nvSpPr>
        <p:spPr bwMode="auto">
          <a:xfrm>
            <a:off x="2330677" y="5819237"/>
            <a:ext cx="309888"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4.03 Short </a:t>
            </a:r>
            <a:r>
              <a:rPr lang="en-US" dirty="0"/>
              <a:t>Answer Poll</a:t>
            </a:r>
          </a:p>
        </p:txBody>
      </p:sp>
      <p:sp>
        <p:nvSpPr>
          <p:cNvPr id="3075" name="Rectangle 5"/>
          <p:cNvSpPr>
            <a:spLocks noGrp="1" noChangeArrowheads="1"/>
          </p:cNvSpPr>
          <p:nvPr>
            <p:ph idx="1"/>
          </p:nvPr>
        </p:nvSpPr>
        <p:spPr/>
        <p:txBody>
          <a:bodyPr/>
          <a:lstStyle/>
          <a:p>
            <a:r>
              <a:rPr lang="en-US" dirty="0"/>
              <a:t>Why are there two ID columns in the result?</a:t>
            </a:r>
          </a:p>
          <a:p>
            <a:pPr marL="0" indent="0"/>
            <a:endParaRPr lang="en-US" dirty="0"/>
          </a:p>
        </p:txBody>
      </p:sp>
      <p:sp>
        <p:nvSpPr>
          <p:cNvPr id="4" name="TextBox 3"/>
          <p:cNvSpPr txBox="1">
            <a:spLocks noChangeArrowheads="1"/>
          </p:cNvSpPr>
          <p:nvPr/>
        </p:nvSpPr>
        <p:spPr bwMode="auto">
          <a:xfrm>
            <a:off x="701320" y="1801986"/>
            <a:ext cx="4565352" cy="918200"/>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ƒƒƒƒƒƒƒƒƒƒƒƒƒƒƒƒƒƒƒƒƒƒƒƒƒƒƒƒƒƒƒƒƒƒƒ</a:t>
            </a:r>
          </a:p>
          <a:p>
            <a:pPr eaLnBrk="1" hangingPunct="1"/>
            <a:r>
              <a:rPr lang="da-DK" sz="1600" b="1" dirty="0">
                <a:latin typeface="SAS Monospace" pitchFamily="49" charset="0"/>
              </a:rPr>
              <a:t>102  Blank  102  Purchase      $100</a:t>
            </a:r>
          </a:p>
        </p:txBody>
      </p:sp>
      <p:sp>
        <p:nvSpPr>
          <p:cNvPr id="5" name="Rectangle 4"/>
          <p:cNvSpPr/>
          <p:nvPr>
            <p:custDataLst>
              <p:tags r:id="rId2"/>
            </p:custDataLst>
          </p:nvPr>
        </p:nvSpPr>
        <p:spPr bwMode="auto">
          <a:xfrm>
            <a:off x="901538" y="1890886"/>
            <a:ext cx="311443"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3"/>
            </p:custDataLst>
          </p:nvPr>
        </p:nvSpPr>
        <p:spPr bwMode="auto">
          <a:xfrm>
            <a:off x="2349339" y="1890886"/>
            <a:ext cx="309888"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4.03 Short </a:t>
            </a:r>
            <a:r>
              <a:rPr lang="en-US" dirty="0"/>
              <a:t>Answer Poll – Correct Answer</a:t>
            </a:r>
          </a:p>
        </p:txBody>
      </p:sp>
      <p:sp>
        <p:nvSpPr>
          <p:cNvPr id="3075" name="Rectangle 5"/>
          <p:cNvSpPr>
            <a:spLocks noGrp="1" noChangeArrowheads="1"/>
          </p:cNvSpPr>
          <p:nvPr>
            <p:ph idx="1"/>
          </p:nvPr>
        </p:nvSpPr>
        <p:spPr/>
        <p:txBody>
          <a:bodyPr/>
          <a:lstStyle/>
          <a:p>
            <a:r>
              <a:rPr lang="en-US" dirty="0"/>
              <a:t>Why are there two ID columns in the result?</a:t>
            </a:r>
          </a:p>
          <a:p>
            <a:pPr marL="0" indent="0"/>
            <a:endParaRPr lang="en-US" dirty="0"/>
          </a:p>
          <a:p>
            <a:pPr marL="0" indent="0"/>
            <a:endParaRPr lang="en-US" dirty="0"/>
          </a:p>
          <a:p>
            <a:pPr marL="0" indent="0"/>
            <a:endParaRPr lang="en-US" dirty="0"/>
          </a:p>
          <a:p>
            <a:pPr marL="0" indent="0"/>
            <a:endParaRPr lang="en-US" dirty="0"/>
          </a:p>
          <a:p>
            <a:r>
              <a:rPr lang="en-US" b="1" dirty="0"/>
              <a:t>The * was used to select all columns from both tables.
Therefore, you have two ID columns in the results.  </a:t>
            </a:r>
          </a:p>
          <a:p>
            <a:pPr marL="0" indent="0"/>
            <a:endParaRPr lang="en-US" dirty="0"/>
          </a:p>
        </p:txBody>
      </p:sp>
      <p:sp>
        <p:nvSpPr>
          <p:cNvPr id="4" name="TextBox 3"/>
          <p:cNvSpPr txBox="1">
            <a:spLocks noChangeArrowheads="1"/>
          </p:cNvSpPr>
          <p:nvPr/>
        </p:nvSpPr>
        <p:spPr bwMode="auto">
          <a:xfrm>
            <a:off x="701320" y="1801986"/>
            <a:ext cx="4565352" cy="918200"/>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ƒƒƒƒƒƒƒƒƒƒƒƒƒƒƒƒƒƒƒƒƒƒƒƒƒƒƒƒƒƒƒƒƒƒƒ</a:t>
            </a:r>
          </a:p>
          <a:p>
            <a:pPr eaLnBrk="1" hangingPunct="1"/>
            <a:r>
              <a:rPr lang="da-DK" sz="1600" b="1" dirty="0">
                <a:latin typeface="SAS Monospace" pitchFamily="49" charset="0"/>
              </a:rPr>
              <a:t>102  Blank  102  Purchase      $100</a:t>
            </a:r>
          </a:p>
        </p:txBody>
      </p:sp>
      <p:sp>
        <p:nvSpPr>
          <p:cNvPr id="5" name="Rectangle 4"/>
          <p:cNvSpPr/>
          <p:nvPr>
            <p:custDataLst>
              <p:tags r:id="rId2"/>
            </p:custDataLst>
          </p:nvPr>
        </p:nvSpPr>
        <p:spPr bwMode="auto">
          <a:xfrm>
            <a:off x="901538" y="1890886"/>
            <a:ext cx="311443"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3"/>
            </p:custDataLst>
          </p:nvPr>
        </p:nvSpPr>
        <p:spPr bwMode="auto">
          <a:xfrm>
            <a:off x="2349339" y="1890886"/>
            <a:ext cx="309888"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2215883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Qualifying the Column Names</a:t>
            </a:r>
          </a:p>
        </p:txBody>
      </p:sp>
      <p:sp>
        <p:nvSpPr>
          <p:cNvPr id="3" name="Content Placeholder 2"/>
          <p:cNvSpPr>
            <a:spLocks noGrp="1"/>
          </p:cNvSpPr>
          <p:nvPr>
            <p:ph idx="1"/>
          </p:nvPr>
        </p:nvSpPr>
        <p:spPr/>
        <p:txBody>
          <a:bodyPr/>
          <a:lstStyle/>
          <a:p>
            <a:r>
              <a:rPr lang="en-US" dirty="0"/>
              <a:t>When you specify columns with the same name from more than one table, it is necessary to qualify the column name.</a:t>
            </a:r>
            <a:endParaRPr lang="en-US" i="1" dirty="0"/>
          </a:p>
          <a:p>
            <a:endParaRPr lang="en-US" i="1"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FCB489F-0F77-4481-88CA-B7130D94F945}" type="slidenum">
              <a:rPr lang="en-US" smtClean="0"/>
              <a:pPr>
                <a:defRPr/>
              </a:pPr>
              <a:t>33</a:t>
            </a:fld>
            <a:endParaRPr lang="en-US" dirty="0">
              <a:latin typeface="Times New Roman" pitchFamily="18" charset="0"/>
            </a:endParaRPr>
          </a:p>
        </p:txBody>
      </p:sp>
      <p:sp>
        <p:nvSpPr>
          <p:cNvPr id="7" name="TextBox 1"/>
          <p:cNvSpPr txBox="1">
            <a:spLocks noChangeArrowheads="1"/>
          </p:cNvSpPr>
          <p:nvPr/>
        </p:nvSpPr>
        <p:spPr bwMode="auto">
          <a:xfrm>
            <a:off x="1571693" y="2373432"/>
            <a:ext cx="6073779" cy="2063129"/>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pPr>
            <a:r>
              <a:rPr lang="en-US" b="1" dirty="0">
                <a:latin typeface="Courier New" pitchFamily="49" charset="0"/>
              </a:rPr>
              <a:t>proc sql;</a:t>
            </a:r>
          </a:p>
          <a:p>
            <a:pPr eaLnBrk="1" hangingPunct="1">
              <a:lnSpc>
                <a:spcPct val="85000"/>
              </a:lnSpc>
            </a:pPr>
            <a:r>
              <a:rPr lang="en-US" b="1" dirty="0">
                <a:latin typeface="Courier New" pitchFamily="49" charset="0"/>
              </a:rPr>
              <a:t>select * </a:t>
            </a:r>
          </a:p>
          <a:p>
            <a:pPr eaLnBrk="1" hangingPunct="1">
              <a:lnSpc>
                <a:spcPct val="85000"/>
              </a:lnSpc>
            </a:pPr>
            <a:r>
              <a:rPr lang="en-US" b="1" dirty="0">
                <a:latin typeface="Courier New" pitchFamily="49" charset="0"/>
              </a:rPr>
              <a:t>   from customers, transactions</a:t>
            </a:r>
          </a:p>
          <a:p>
            <a:pPr eaLnBrk="1" hangingPunct="1">
              <a:lnSpc>
                <a:spcPct val="85000"/>
              </a:lnSpc>
            </a:pPr>
            <a:r>
              <a:rPr lang="en-US" b="1" dirty="0">
                <a:latin typeface="Courier New" pitchFamily="49" charset="0"/>
              </a:rPr>
              <a:t>   where customers.ID=</a:t>
            </a:r>
          </a:p>
          <a:p>
            <a:pPr eaLnBrk="1" hangingPunct="1">
              <a:lnSpc>
                <a:spcPct val="85000"/>
              </a:lnSpc>
            </a:pPr>
            <a:r>
              <a:rPr lang="en-US" b="1" dirty="0">
                <a:latin typeface="Courier New" pitchFamily="49" charset="0"/>
              </a:rPr>
              <a:t>         transactions.ID;</a:t>
            </a:r>
          </a:p>
          <a:p>
            <a:pPr eaLnBrk="1" hangingPunct="1">
              <a:lnSpc>
                <a:spcPct val="85000"/>
              </a:lnSpc>
            </a:pPr>
            <a:r>
              <a:rPr lang="en-US" b="1" dirty="0">
                <a:latin typeface="Courier New" pitchFamily="49" charset="0"/>
              </a:rPr>
              <a:t>quit;</a:t>
            </a:r>
          </a:p>
        </p:txBody>
      </p:sp>
      <p:sp>
        <p:nvSpPr>
          <p:cNvPr id="5" name="Rectangle 4"/>
          <p:cNvSpPr/>
          <p:nvPr>
            <p:custDataLst>
              <p:tags r:id="rId1"/>
            </p:custDataLst>
          </p:nvPr>
        </p:nvSpPr>
        <p:spPr bwMode="auto">
          <a:xfrm>
            <a:off x="3303656" y="3705916"/>
            <a:ext cx="27385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2"/>
            </p:custDataLst>
          </p:nvPr>
        </p:nvSpPr>
        <p:spPr bwMode="auto">
          <a:xfrm>
            <a:off x="3303656" y="3395020"/>
            <a:ext cx="21908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Text Box 18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s104d02</a:t>
            </a:r>
          </a:p>
        </p:txBody>
      </p:sp>
      <p:sp>
        <p:nvSpPr>
          <p:cNvPr id="6" name="Line Callout 1 5"/>
          <p:cNvSpPr/>
          <p:nvPr/>
        </p:nvSpPr>
        <p:spPr bwMode="auto">
          <a:xfrm>
            <a:off x="3442240" y="4735277"/>
            <a:ext cx="3527712" cy="487313"/>
          </a:xfrm>
          <a:prstGeom prst="borderCallout1">
            <a:avLst>
              <a:gd name="adj1" fmla="val -6141"/>
              <a:gd name="adj2" fmla="val 38616"/>
              <a:gd name="adj3" fmla="val -144070"/>
              <a:gd name="adj4" fmla="val 31098"/>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 </a:t>
            </a:r>
            <a:r>
              <a:rPr lang="en-US" sz="2000" b="1" i="1" dirty="0">
                <a:solidFill>
                  <a:srgbClr val="FFFFFF"/>
                </a:solidFill>
              </a:rPr>
              <a:t>table-name.column-name</a:t>
            </a:r>
          </a:p>
        </p:txBody>
      </p:sp>
    </p:spTree>
    <p:extLst>
      <p:ext uri="{BB962C8B-B14F-4D97-AF65-F5344CB8AC3E}">
        <p14:creationId xmlns:p14="http://schemas.microsoft.com/office/powerpoint/2010/main" val="1473565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ltLang="en-US" dirty="0"/>
              <a:t>Setup for the Poll</a:t>
            </a:r>
          </a:p>
        </p:txBody>
      </p:sp>
      <p:sp>
        <p:nvSpPr>
          <p:cNvPr id="2051" name="Rectangle 5"/>
          <p:cNvSpPr>
            <a:spLocks noGrp="1" noChangeArrowheads="1"/>
          </p:cNvSpPr>
          <p:nvPr>
            <p:ph idx="1"/>
          </p:nvPr>
        </p:nvSpPr>
        <p:spPr/>
        <p:txBody>
          <a:bodyPr/>
          <a:lstStyle/>
          <a:p>
            <a:pPr marL="0" indent="0"/>
            <a:r>
              <a:rPr lang="en-US" dirty="0"/>
              <a:t>Run program </a:t>
            </a:r>
            <a:r>
              <a:rPr lang="en-US" b="1" dirty="0"/>
              <a:t>s104a02 </a:t>
            </a:r>
            <a:r>
              <a:rPr lang="en-US" dirty="0"/>
              <a:t>and review the results. </a:t>
            </a:r>
          </a:p>
          <a:p>
            <a:pPr marL="0" indent="0"/>
            <a:endParaRPr lang="en-US" dirty="0"/>
          </a:p>
          <a:p>
            <a:pPr marL="0" indent="0"/>
            <a:r>
              <a:rPr lang="en-US" dirty="0"/>
              <a:t>What message is displayed in the log when the program is executed?</a:t>
            </a:r>
          </a:p>
          <a:p>
            <a:pPr marL="0" indent="0"/>
            <a:endParaRPr lang="en-US" altLang="en-US" dirty="0"/>
          </a:p>
        </p:txBody>
      </p:sp>
      <p:sp>
        <p:nvSpPr>
          <p:cNvPr id="4" name="TextBox 3"/>
          <p:cNvSpPr txBox="1"/>
          <p:nvPr/>
        </p:nvSpPr>
        <p:spPr>
          <a:xfrm>
            <a:off x="696397" y="2828504"/>
            <a:ext cx="6073779" cy="1749197"/>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proc sql;</a:t>
            </a:r>
          </a:p>
          <a:p>
            <a:pPr>
              <a:lnSpc>
                <a:spcPct val="85000"/>
              </a:lnSpc>
            </a:pPr>
            <a:r>
              <a:rPr lang="en-US" b="1" dirty="0">
                <a:latin typeface="Courier New"/>
              </a:rPr>
              <a:t>select *</a:t>
            </a:r>
          </a:p>
          <a:p>
            <a:pPr>
              <a:lnSpc>
                <a:spcPct val="85000"/>
              </a:lnSpc>
            </a:pPr>
            <a:r>
              <a:rPr lang="en-US" b="1" dirty="0">
                <a:latin typeface="Courier New"/>
              </a:rPr>
              <a:t>   from customers, transactions</a:t>
            </a:r>
          </a:p>
          <a:p>
            <a:pPr>
              <a:lnSpc>
                <a:spcPct val="85000"/>
              </a:lnSpc>
            </a:pPr>
            <a:r>
              <a:rPr lang="en-US" b="1" dirty="0">
                <a:latin typeface="Courier New"/>
              </a:rPr>
              <a:t>   where ID=ID;</a:t>
            </a:r>
          </a:p>
          <a:p>
            <a:pPr>
              <a:lnSpc>
                <a:spcPct val="85000"/>
              </a:lnSpc>
            </a:pPr>
            <a:r>
              <a:rPr lang="en-US" b="1" dirty="0">
                <a:latin typeface="Courier New"/>
              </a:rPr>
              <a:t>quit;</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4.04 Short </a:t>
            </a:r>
            <a:r>
              <a:rPr lang="en-US" dirty="0"/>
              <a:t>Answer Poll</a:t>
            </a:r>
          </a:p>
        </p:txBody>
      </p:sp>
      <p:sp>
        <p:nvSpPr>
          <p:cNvPr id="3075" name="Rectangle 5"/>
          <p:cNvSpPr>
            <a:spLocks noGrp="1" noChangeArrowheads="1"/>
          </p:cNvSpPr>
          <p:nvPr>
            <p:ph idx="1"/>
          </p:nvPr>
        </p:nvSpPr>
        <p:spPr/>
        <p:txBody>
          <a:bodyPr/>
          <a:lstStyle/>
          <a:p>
            <a:pPr marL="0" lvl="1" indent="0">
              <a:buClr>
                <a:schemeClr val="tx1"/>
              </a:buClr>
              <a:buSzTx/>
              <a:buNone/>
            </a:pPr>
            <a:r>
              <a:rPr lang="en-US" dirty="0"/>
              <a:t>What message is displayed in the log when the program is executed? </a:t>
            </a:r>
          </a:p>
          <a:p>
            <a:endParaRPr lang="en-US" dirty="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4.04 Short </a:t>
            </a:r>
            <a:r>
              <a:rPr lang="en-US" dirty="0"/>
              <a:t>Answer Poll – Correct Answer</a:t>
            </a:r>
          </a:p>
        </p:txBody>
      </p:sp>
      <p:sp>
        <p:nvSpPr>
          <p:cNvPr id="3075" name="Rectangle 5"/>
          <p:cNvSpPr>
            <a:spLocks noGrp="1" noChangeArrowheads="1"/>
          </p:cNvSpPr>
          <p:nvPr>
            <p:ph idx="1"/>
          </p:nvPr>
        </p:nvSpPr>
        <p:spPr/>
        <p:txBody>
          <a:bodyPr/>
          <a:lstStyle/>
          <a:p>
            <a:pPr marL="0" lvl="1" indent="0">
              <a:buClr>
                <a:schemeClr val="tx1"/>
              </a:buClr>
              <a:buSzTx/>
              <a:buNone/>
            </a:pPr>
            <a:r>
              <a:rPr lang="en-US" dirty="0"/>
              <a:t>What message is displayed in the log when the program is executed? </a:t>
            </a:r>
          </a:p>
          <a:p>
            <a:pPr marL="0" lvl="1" indent="0">
              <a:buClr>
                <a:schemeClr val="tx1"/>
              </a:buClr>
              <a:buSzTx/>
              <a:buNone/>
            </a:pPr>
            <a:endParaRPr lang="en-US" dirty="0"/>
          </a:p>
          <a:p>
            <a:pPr marL="0" lvl="1" indent="0">
              <a:buClr>
                <a:schemeClr val="tx1"/>
              </a:buClr>
              <a:buSzTx/>
              <a:buNone/>
            </a:pPr>
            <a:r>
              <a:rPr lang="en-US" b="1" dirty="0"/>
              <a:t>Error messages are shown.</a:t>
            </a:r>
          </a:p>
          <a:p>
            <a:pPr marL="0" lvl="1" indent="0">
              <a:buClr>
                <a:schemeClr val="tx1"/>
              </a:buClr>
              <a:buSzTx/>
              <a:buNone/>
            </a:pPr>
            <a:endParaRPr lang="en-US" dirty="0"/>
          </a:p>
          <a:p>
            <a:endParaRPr lang="en-US" dirty="0"/>
          </a:p>
        </p:txBody>
      </p:sp>
      <p:sp>
        <p:nvSpPr>
          <p:cNvPr id="4" name="TextBox 3"/>
          <p:cNvSpPr txBox="1"/>
          <p:nvPr/>
        </p:nvSpPr>
        <p:spPr>
          <a:xfrm>
            <a:off x="292396" y="2805223"/>
            <a:ext cx="8572860" cy="1164421"/>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solidFill>
                  <a:srgbClr val="990033"/>
                </a:solidFill>
                <a:latin typeface="SAS Monospace"/>
              </a:rPr>
              <a:t>ERROR: Ambiguous reference, column ID is in more than one table.</a:t>
            </a:r>
          </a:p>
          <a:p>
            <a:r>
              <a:rPr lang="en-US" sz="1600" b="1" dirty="0">
                <a:solidFill>
                  <a:srgbClr val="990033"/>
                </a:solidFill>
                <a:latin typeface="SAS Monospace"/>
              </a:rPr>
              <a:t>ERROR: Ambiguous reference, column ID is in more than one table.</a:t>
            </a:r>
          </a:p>
          <a:p>
            <a:r>
              <a:rPr lang="en-US" sz="1600" b="1" dirty="0">
                <a:solidFill>
                  <a:srgbClr val="990033"/>
                </a:solidFill>
                <a:latin typeface="SAS Monospace"/>
              </a:rPr>
              <a:t>  quit;</a:t>
            </a:r>
          </a:p>
          <a:p>
            <a:r>
              <a:rPr lang="en-US" sz="1600" b="1" dirty="0">
                <a:solidFill>
                  <a:srgbClr val="0000FF"/>
                </a:solidFill>
                <a:latin typeface="SAS Monospace"/>
              </a:rPr>
              <a:t>NOTE: The SAS System stopped processing this step because of errors.</a:t>
            </a:r>
          </a:p>
        </p:txBody>
      </p:sp>
      <p:sp>
        <p:nvSpPr>
          <p:cNvPr id="5" name="Rectangle 4"/>
          <p:cNvSpPr/>
          <p:nvPr>
            <p:custDataLst>
              <p:tags r:id="rId2"/>
            </p:custDataLst>
          </p:nvPr>
        </p:nvSpPr>
        <p:spPr bwMode="auto">
          <a:xfrm>
            <a:off x="1225846" y="2894123"/>
            <a:ext cx="22924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3"/>
            </p:custDataLst>
          </p:nvPr>
        </p:nvSpPr>
        <p:spPr bwMode="auto">
          <a:xfrm>
            <a:off x="1225846" y="3137963"/>
            <a:ext cx="22924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4948405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p>
            <a:r>
              <a:rPr lang="en-US" dirty="0"/>
              <a:t>Completed Code for Report 1</a:t>
            </a:r>
          </a:p>
        </p:txBody>
      </p:sp>
      <p:sp>
        <p:nvSpPr>
          <p:cNvPr id="43011" name="Rectangle 243"/>
          <p:cNvSpPr>
            <a:spLocks noGrp="1" noChangeArrowheads="1"/>
          </p:cNvSpPr>
          <p:nvPr>
            <p:ph idx="1"/>
          </p:nvPr>
        </p:nvSpPr>
        <p:spPr/>
        <p:txBody>
          <a:bodyPr/>
          <a:lstStyle/>
          <a:p>
            <a:r>
              <a:rPr lang="en-US" dirty="0"/>
              <a:t>To display the ID column only once in the results, qualify the ID column in the SELECT clause. </a:t>
            </a:r>
          </a:p>
        </p:txBody>
      </p:sp>
      <p:sp>
        <p:nvSpPr>
          <p:cNvPr id="43012" name="Text Box 274"/>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s104d03</a:t>
            </a:r>
          </a:p>
        </p:txBody>
      </p:sp>
      <p:sp>
        <p:nvSpPr>
          <p:cNvPr id="43013" name="TextBox 13"/>
          <p:cNvSpPr txBox="1">
            <a:spLocks noChangeArrowheads="1"/>
          </p:cNvSpPr>
          <p:nvPr/>
        </p:nvSpPr>
        <p:spPr bwMode="auto">
          <a:xfrm>
            <a:off x="2197952" y="5196401"/>
            <a:ext cx="4748095" cy="1102866"/>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latin typeface="SAS Monospace" pitchFamily="49" charset="0"/>
              </a:rPr>
              <a:t> ID  Name   Action      Amount</a:t>
            </a:r>
          </a:p>
          <a:p>
            <a:pPr eaLnBrk="1" hangingPunct="1"/>
            <a:r>
              <a:rPr lang="en-US" sz="2000" b="1" dirty="0">
                <a:latin typeface="SAS Monospace" pitchFamily="49" charset="0"/>
              </a:rPr>
              <a:t>ƒƒƒƒƒƒƒƒƒƒƒƒƒƒƒƒƒƒƒƒƒƒƒƒƒƒƒƒƒƒ</a:t>
            </a:r>
          </a:p>
          <a:p>
            <a:pPr eaLnBrk="1" hangingPunct="1"/>
            <a:r>
              <a:rPr lang="da-DK" sz="2000" b="1" dirty="0">
                <a:latin typeface="SAS Monospace" pitchFamily="49" charset="0"/>
              </a:rPr>
              <a:t>102  Blank  Purchase      $100</a:t>
            </a:r>
          </a:p>
        </p:txBody>
      </p:sp>
      <p:sp>
        <p:nvSpPr>
          <p:cNvPr id="43016" name="TextBox 3"/>
          <p:cNvSpPr txBox="1">
            <a:spLocks noChangeArrowheads="1"/>
          </p:cNvSpPr>
          <p:nvPr/>
        </p:nvSpPr>
        <p:spPr bwMode="auto">
          <a:xfrm>
            <a:off x="514926" y="3851275"/>
            <a:ext cx="8101013" cy="1135063"/>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pPr>
            <a:r>
              <a:rPr lang="en-US" b="1" dirty="0">
                <a:latin typeface="Courier New" pitchFamily="49" charset="0"/>
              </a:rPr>
              <a:t>select customers.ID, Name, Action, Amount </a:t>
            </a:r>
          </a:p>
          <a:p>
            <a:pPr eaLnBrk="1" hangingPunct="1">
              <a:lnSpc>
                <a:spcPct val="85000"/>
              </a:lnSpc>
            </a:pPr>
            <a:r>
              <a:rPr lang="en-US" b="1" dirty="0">
                <a:latin typeface="Courier New" pitchFamily="49" charset="0"/>
              </a:rPr>
              <a:t>   from customers, transactions</a:t>
            </a:r>
          </a:p>
          <a:p>
            <a:pPr eaLnBrk="1" hangingPunct="1">
              <a:lnSpc>
                <a:spcPct val="85000"/>
              </a:lnSpc>
            </a:pPr>
            <a:r>
              <a:rPr lang="en-US" b="1" dirty="0">
                <a:latin typeface="Courier New" pitchFamily="49" charset="0"/>
              </a:rPr>
              <a:t>   where customers.ID=transactions.ID;</a:t>
            </a:r>
          </a:p>
        </p:txBody>
      </p:sp>
      <p:graphicFrame>
        <p:nvGraphicFramePr>
          <p:cNvPr id="16" name="Table 15"/>
          <p:cNvGraphicFramePr>
            <a:graphicFrameLocks noGrp="1"/>
          </p:cNvGraphicFramePr>
          <p:nvPr>
            <p:extLst>
              <p:ext uri="{D42A27DB-BD31-4B8C-83A1-F6EECF244321}">
                <p14:modId xmlns:p14="http://schemas.microsoft.com/office/powerpoint/2010/main" val="3232141855"/>
              </p:ext>
            </p:extLst>
          </p:nvPr>
        </p:nvGraphicFramePr>
        <p:xfrm>
          <a:off x="585788" y="1938338"/>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518120537"/>
              </p:ext>
            </p:extLst>
          </p:nvPr>
        </p:nvGraphicFramePr>
        <p:xfrm>
          <a:off x="3943350" y="1941513"/>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Abbreviating the Code</a:t>
            </a:r>
          </a:p>
        </p:txBody>
      </p:sp>
      <p:sp>
        <p:nvSpPr>
          <p:cNvPr id="44035" name="Rectangle 3"/>
          <p:cNvSpPr>
            <a:spLocks noGrp="1" noChangeArrowheads="1"/>
          </p:cNvSpPr>
          <p:nvPr>
            <p:ph idx="1"/>
          </p:nvPr>
        </p:nvSpPr>
        <p:spPr/>
        <p:txBody>
          <a:bodyPr/>
          <a:lstStyle/>
          <a:p>
            <a:r>
              <a:rPr lang="en-US" dirty="0"/>
              <a:t>A </a:t>
            </a:r>
            <a:r>
              <a:rPr lang="en-US" i="1" dirty="0"/>
              <a:t>table alias </a:t>
            </a:r>
            <a:r>
              <a:rPr lang="en-US" dirty="0"/>
              <a:t>is a temporary, alternative name for a table. You can make the query easier to read by using table aliases. </a:t>
            </a:r>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r>
              <a:rPr lang="en-US" dirty="0"/>
              <a:t>The AS keyword is optional in the table alias syntax.</a:t>
            </a:r>
          </a:p>
          <a:p>
            <a:pPr marL="0" indent="0"/>
            <a:endParaRPr lang="en-US" dirty="0"/>
          </a:p>
        </p:txBody>
      </p:sp>
      <p:sp>
        <p:nvSpPr>
          <p:cNvPr id="45061" name="Text Box 5"/>
          <p:cNvSpPr txBox="1">
            <a:spLocks noChangeArrowheads="1"/>
          </p:cNvSpPr>
          <p:nvPr/>
        </p:nvSpPr>
        <p:spPr bwMode="auto">
          <a:xfrm>
            <a:off x="688867" y="2312433"/>
            <a:ext cx="7600962" cy="2154436"/>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square" lIns="88900" tIns="152400" rIns="88900" bIns="152400">
            <a:spAutoFit/>
          </a:bodyPr>
          <a:lstStyle/>
          <a:p>
            <a:pPr eaLnBrk="0" hangingPunct="0">
              <a:tabLst>
                <a:tab pos="635000" algn="l"/>
                <a:tab pos="1600200" algn="l"/>
              </a:tabLst>
              <a:defRPr/>
            </a:pPr>
            <a:r>
              <a:rPr lang="en-US" b="1" dirty="0">
                <a:solidFill>
                  <a:srgbClr val="000000"/>
                </a:solidFill>
                <a:latin typeface="Arial"/>
                <a:cs typeface="+mn-cs"/>
              </a:rPr>
              <a:t>SELECT</a:t>
            </a:r>
            <a:r>
              <a:rPr lang="en-US" dirty="0">
                <a:solidFill>
                  <a:srgbClr val="000000"/>
                </a:solidFill>
                <a:latin typeface="Arial"/>
                <a:cs typeface="+mn-cs"/>
              </a:rPr>
              <a:t> </a:t>
            </a:r>
            <a:r>
              <a:rPr lang="en-US" i="1" dirty="0">
                <a:solidFill>
                  <a:srgbClr val="000000"/>
                </a:solidFill>
                <a:latin typeface="Arial"/>
                <a:cs typeface="+mn-cs"/>
              </a:rPr>
              <a:t>alias-1.object-item&lt;</a:t>
            </a:r>
            <a:r>
              <a:rPr lang="en-US" dirty="0">
                <a:solidFill>
                  <a:srgbClr val="000000"/>
                </a:solidFill>
                <a:latin typeface="Arial"/>
                <a:cs typeface="+mn-cs"/>
              </a:rPr>
              <a:t>, …</a:t>
            </a:r>
            <a:r>
              <a:rPr lang="en-US" i="1" dirty="0">
                <a:solidFill>
                  <a:srgbClr val="000000"/>
                </a:solidFill>
                <a:latin typeface="Arial"/>
                <a:cs typeface="+mn-cs"/>
              </a:rPr>
              <a:t>alias-2.object-item&gt;</a:t>
            </a:r>
            <a:endParaRPr lang="en-US" dirty="0">
              <a:solidFill>
                <a:srgbClr val="000000"/>
              </a:solidFill>
              <a:latin typeface="Arial"/>
              <a:cs typeface="+mn-cs"/>
            </a:endParaRPr>
          </a:p>
          <a:p>
            <a:pPr eaLnBrk="0" hangingPunct="0">
              <a:tabLst>
                <a:tab pos="635000" algn="l"/>
                <a:tab pos="1600200" algn="l"/>
              </a:tabLst>
              <a:defRPr/>
            </a:pPr>
            <a:r>
              <a:rPr lang="en-US" dirty="0">
                <a:solidFill>
                  <a:srgbClr val="000000"/>
                </a:solidFill>
                <a:latin typeface="Arial"/>
                <a:cs typeface="+mn-cs"/>
              </a:rPr>
              <a:t>	</a:t>
            </a:r>
            <a:r>
              <a:rPr lang="en-US" b="1" dirty="0">
                <a:solidFill>
                  <a:srgbClr val="000000"/>
                </a:solidFill>
                <a:latin typeface="Arial"/>
                <a:cs typeface="+mn-cs"/>
              </a:rPr>
              <a:t>FROM</a:t>
            </a:r>
            <a:r>
              <a:rPr lang="en-US" dirty="0">
                <a:solidFill>
                  <a:srgbClr val="000000"/>
                </a:solidFill>
                <a:latin typeface="Arial"/>
                <a:cs typeface="+mn-cs"/>
              </a:rPr>
              <a:t>	</a:t>
            </a:r>
            <a:r>
              <a:rPr lang="en-US" i="1" dirty="0">
                <a:solidFill>
                  <a:srgbClr val="000000"/>
                </a:solidFill>
                <a:latin typeface="Arial"/>
                <a:cs typeface="+mn-cs"/>
              </a:rPr>
              <a:t>table-name</a:t>
            </a:r>
            <a:r>
              <a:rPr lang="en-US" dirty="0">
                <a:solidFill>
                  <a:srgbClr val="000000"/>
                </a:solidFill>
                <a:latin typeface="Arial"/>
                <a:cs typeface="+mn-cs"/>
              </a:rPr>
              <a:t> &lt;</a:t>
            </a:r>
            <a:r>
              <a:rPr lang="en-US" b="1" dirty="0">
                <a:solidFill>
                  <a:srgbClr val="000000"/>
                </a:solidFill>
                <a:latin typeface="Arial"/>
                <a:cs typeface="+mn-cs"/>
              </a:rPr>
              <a:t>AS</a:t>
            </a:r>
            <a:r>
              <a:rPr lang="en-US" dirty="0">
                <a:solidFill>
                  <a:srgbClr val="000000"/>
                </a:solidFill>
                <a:latin typeface="Arial"/>
                <a:cs typeface="+mn-cs"/>
              </a:rPr>
              <a:t>&gt; </a:t>
            </a:r>
            <a:r>
              <a:rPr lang="en-US" i="1" dirty="0">
                <a:solidFill>
                  <a:srgbClr val="000000"/>
                </a:solidFill>
                <a:latin typeface="Arial"/>
                <a:cs typeface="+mn-cs"/>
              </a:rPr>
              <a:t>alias-1,</a:t>
            </a:r>
          </a:p>
          <a:p>
            <a:pPr eaLnBrk="0" hangingPunct="0">
              <a:tabLst>
                <a:tab pos="635000" algn="l"/>
                <a:tab pos="1600200" algn="l"/>
              </a:tabLst>
              <a:defRPr/>
            </a:pPr>
            <a:r>
              <a:rPr lang="en-US" dirty="0">
                <a:solidFill>
                  <a:srgbClr val="000000"/>
                </a:solidFill>
                <a:latin typeface="Arial"/>
                <a:cs typeface="+mn-cs"/>
              </a:rPr>
              <a:t>		</a:t>
            </a:r>
            <a:r>
              <a:rPr lang="en-US" i="1" dirty="0">
                <a:solidFill>
                  <a:srgbClr val="000000"/>
                </a:solidFill>
                <a:latin typeface="Arial"/>
                <a:cs typeface="+mn-cs"/>
              </a:rPr>
              <a:t>table-name</a:t>
            </a:r>
            <a:r>
              <a:rPr lang="en-US" dirty="0">
                <a:solidFill>
                  <a:srgbClr val="000000"/>
                </a:solidFill>
                <a:latin typeface="Arial"/>
                <a:cs typeface="+mn-cs"/>
              </a:rPr>
              <a:t> &lt;</a:t>
            </a:r>
            <a:r>
              <a:rPr lang="en-US" b="1" dirty="0">
                <a:solidFill>
                  <a:srgbClr val="000000"/>
                </a:solidFill>
                <a:latin typeface="Arial"/>
                <a:cs typeface="+mn-cs"/>
              </a:rPr>
              <a:t>AS</a:t>
            </a:r>
            <a:r>
              <a:rPr lang="en-US" dirty="0">
                <a:solidFill>
                  <a:srgbClr val="000000"/>
                </a:solidFill>
                <a:latin typeface="Arial"/>
                <a:cs typeface="+mn-cs"/>
              </a:rPr>
              <a:t>&gt; </a:t>
            </a:r>
            <a:r>
              <a:rPr lang="en-US" i="1" dirty="0">
                <a:solidFill>
                  <a:srgbClr val="000000"/>
                </a:solidFill>
                <a:latin typeface="Arial"/>
                <a:cs typeface="+mn-cs"/>
              </a:rPr>
              <a:t>alias-2</a:t>
            </a:r>
          </a:p>
          <a:p>
            <a:pPr eaLnBrk="0" hangingPunct="0">
              <a:tabLst>
                <a:tab pos="635000" algn="l"/>
                <a:tab pos="1600200" algn="l"/>
              </a:tabLst>
              <a:defRPr/>
            </a:pPr>
            <a:r>
              <a:rPr lang="en-US" dirty="0">
                <a:solidFill>
                  <a:srgbClr val="000000"/>
                </a:solidFill>
                <a:latin typeface="Arial"/>
                <a:cs typeface="+mn-cs"/>
              </a:rPr>
              <a:t>	</a:t>
            </a:r>
            <a:r>
              <a:rPr lang="en-US" b="1" dirty="0">
                <a:solidFill>
                  <a:srgbClr val="000000"/>
                </a:solidFill>
                <a:latin typeface="Arial"/>
                <a:cs typeface="+mn-cs"/>
              </a:rPr>
              <a:t>WHERE</a:t>
            </a:r>
            <a:r>
              <a:rPr lang="en-US" dirty="0">
                <a:solidFill>
                  <a:srgbClr val="000000"/>
                </a:solidFill>
                <a:latin typeface="Arial"/>
                <a:cs typeface="+mn-cs"/>
              </a:rPr>
              <a:t> </a:t>
            </a:r>
            <a:r>
              <a:rPr lang="en-US" i="1" dirty="0">
                <a:solidFill>
                  <a:srgbClr val="000000"/>
                </a:solidFill>
                <a:latin typeface="Arial"/>
                <a:cs typeface="+mn-cs"/>
              </a:rPr>
              <a:t>join-condition(s)</a:t>
            </a:r>
            <a:r>
              <a:rPr lang="en-US" dirty="0">
                <a:solidFill>
                  <a:srgbClr val="000000"/>
                </a:solidFill>
                <a:latin typeface="Arial"/>
                <a:cs typeface="+mn-cs"/>
              </a:rPr>
              <a:t> </a:t>
            </a:r>
          </a:p>
          <a:p>
            <a:pPr eaLnBrk="0" hangingPunct="0">
              <a:tabLst>
                <a:tab pos="635000" algn="l"/>
                <a:tab pos="1600200" algn="l"/>
              </a:tabLst>
              <a:defRPr/>
            </a:pPr>
            <a:r>
              <a:rPr lang="en-US" dirty="0">
                <a:solidFill>
                  <a:srgbClr val="000000"/>
                </a:solidFill>
                <a:latin typeface="Arial"/>
                <a:cs typeface="+mn-cs"/>
              </a:rPr>
              <a:t>	&lt;</a:t>
            </a:r>
            <a:r>
              <a:rPr lang="en-US" i="1" dirty="0">
                <a:solidFill>
                  <a:srgbClr val="000000"/>
                </a:solidFill>
                <a:latin typeface="Arial"/>
                <a:cs typeface="+mn-cs"/>
              </a:rPr>
              <a:t>other clauses</a:t>
            </a:r>
            <a:r>
              <a:rPr lang="en-US" dirty="0">
                <a:solidFill>
                  <a:srgbClr val="000000"/>
                </a:solidFill>
                <a:latin typeface="Arial"/>
                <a:cs typeface="+mn-cs"/>
              </a:rPr>
              <a:t>&gt;</a:t>
            </a:r>
            <a:r>
              <a:rPr lang="en-US" b="1" dirty="0">
                <a:solidFill>
                  <a:srgbClr val="000000"/>
                </a:solidFill>
                <a:latin typeface="Arial"/>
                <a:cs typeface="+mn-cs"/>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Abbreviating the Code with a Table Alias</a:t>
            </a:r>
          </a:p>
        </p:txBody>
      </p:sp>
      <p:sp>
        <p:nvSpPr>
          <p:cNvPr id="44035" name="Rectangle 3"/>
          <p:cNvSpPr>
            <a:spLocks noGrp="1" noChangeArrowheads="1"/>
          </p:cNvSpPr>
          <p:nvPr>
            <p:ph idx="1"/>
          </p:nvPr>
        </p:nvSpPr>
        <p:spPr/>
        <p:txBody>
          <a:bodyPr/>
          <a:lstStyle/>
          <a:p>
            <a:pPr marL="0" indent="0"/>
            <a:endParaRPr lang="en-US" dirty="0"/>
          </a:p>
          <a:p>
            <a:pPr marL="0" indent="0"/>
            <a:endParaRPr lang="en-US" dirty="0"/>
          </a:p>
          <a:p>
            <a:pPr marL="0" indent="0"/>
            <a:endParaRPr lang="en-US" dirty="0"/>
          </a:p>
          <a:p>
            <a:pPr marL="0" indent="0"/>
            <a:endParaRPr lang="en-US" dirty="0"/>
          </a:p>
          <a:p>
            <a:pPr marL="0" indent="0"/>
            <a:endParaRPr lang="en-US" sz="1400" dirty="0"/>
          </a:p>
          <a:p>
            <a:pPr marL="0" indent="0"/>
            <a:endParaRPr lang="en-US" dirty="0"/>
          </a:p>
          <a:p>
            <a:pPr marL="0" indent="0"/>
            <a:r>
              <a:rPr lang="en-US" dirty="0"/>
              <a:t>PROC SQL Output</a:t>
            </a:r>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p:txBody>
      </p:sp>
      <p:sp>
        <p:nvSpPr>
          <p:cNvPr id="44037" name="TextBox 3"/>
          <p:cNvSpPr txBox="1">
            <a:spLocks noChangeArrowheads="1"/>
          </p:cNvSpPr>
          <p:nvPr/>
        </p:nvSpPr>
        <p:spPr bwMode="auto">
          <a:xfrm>
            <a:off x="685800" y="1266454"/>
            <a:ext cx="7917232" cy="1749197"/>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pPr>
            <a:r>
              <a:rPr lang="en-US" b="1" dirty="0">
                <a:latin typeface="Courier New" pitchFamily="49" charset="0"/>
              </a:rPr>
              <a:t>proc sql;</a:t>
            </a:r>
          </a:p>
          <a:p>
            <a:pPr eaLnBrk="1" hangingPunct="1">
              <a:lnSpc>
                <a:spcPct val="85000"/>
              </a:lnSpc>
            </a:pPr>
            <a:r>
              <a:rPr lang="en-US" b="1" dirty="0">
                <a:latin typeface="Courier New" pitchFamily="49" charset="0"/>
              </a:rPr>
              <a:t>select c.ID, Name, Action, Amount </a:t>
            </a:r>
          </a:p>
          <a:p>
            <a:pPr eaLnBrk="1" hangingPunct="1">
              <a:lnSpc>
                <a:spcPct val="85000"/>
              </a:lnSpc>
            </a:pPr>
            <a:r>
              <a:rPr lang="en-US" b="1" dirty="0">
                <a:latin typeface="Courier New" pitchFamily="49" charset="0"/>
              </a:rPr>
              <a:t>   from customers as c, transactions as t</a:t>
            </a:r>
          </a:p>
          <a:p>
            <a:pPr eaLnBrk="1" hangingPunct="1">
              <a:lnSpc>
                <a:spcPct val="85000"/>
              </a:lnSpc>
            </a:pPr>
            <a:r>
              <a:rPr lang="en-US" b="1" dirty="0">
                <a:latin typeface="Courier New" pitchFamily="49" charset="0"/>
              </a:rPr>
              <a:t>   where c.ID=t.ID;</a:t>
            </a:r>
          </a:p>
          <a:p>
            <a:pPr eaLnBrk="1" hangingPunct="1">
              <a:lnSpc>
                <a:spcPct val="85000"/>
              </a:lnSpc>
            </a:pPr>
            <a:r>
              <a:rPr lang="en-US" b="1" dirty="0">
                <a:latin typeface="Courier New" pitchFamily="49" charset="0"/>
              </a:rPr>
              <a:t>quit;</a:t>
            </a:r>
          </a:p>
        </p:txBody>
      </p:sp>
      <p:sp>
        <p:nvSpPr>
          <p:cNvPr id="44038" name="Rectangle 1"/>
          <p:cNvSpPr>
            <a:spLocks noChangeArrowheads="1"/>
          </p:cNvSpPr>
          <p:nvPr>
            <p:custDataLst>
              <p:tags r:id="rId1"/>
            </p:custDataLst>
          </p:nvPr>
        </p:nvSpPr>
        <p:spPr bwMode="auto">
          <a:xfrm>
            <a:off x="2071300" y="1663277"/>
            <a:ext cx="182562"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dirty="0"/>
          </a:p>
        </p:txBody>
      </p:sp>
      <p:sp>
        <p:nvSpPr>
          <p:cNvPr id="44039" name="Rectangle 2"/>
          <p:cNvSpPr>
            <a:spLocks noChangeArrowheads="1"/>
          </p:cNvSpPr>
          <p:nvPr>
            <p:custDataLst>
              <p:tags r:id="rId2"/>
            </p:custDataLst>
          </p:nvPr>
        </p:nvSpPr>
        <p:spPr bwMode="auto">
          <a:xfrm>
            <a:off x="4043363" y="1965096"/>
            <a:ext cx="798512"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dirty="0"/>
          </a:p>
        </p:txBody>
      </p:sp>
      <p:sp>
        <p:nvSpPr>
          <p:cNvPr id="44040" name="Rectangle 3"/>
          <p:cNvSpPr>
            <a:spLocks noChangeArrowheads="1"/>
          </p:cNvSpPr>
          <p:nvPr>
            <p:custDataLst>
              <p:tags r:id="rId3"/>
            </p:custDataLst>
          </p:nvPr>
        </p:nvSpPr>
        <p:spPr bwMode="auto">
          <a:xfrm>
            <a:off x="7512050" y="1974427"/>
            <a:ext cx="796925"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dirty="0"/>
          </a:p>
        </p:txBody>
      </p:sp>
      <p:sp>
        <p:nvSpPr>
          <p:cNvPr id="44041" name="Rectangle 4"/>
          <p:cNvSpPr>
            <a:spLocks noChangeArrowheads="1"/>
          </p:cNvSpPr>
          <p:nvPr>
            <p:custDataLst>
              <p:tags r:id="rId4"/>
            </p:custDataLst>
          </p:nvPr>
        </p:nvSpPr>
        <p:spPr bwMode="auto">
          <a:xfrm>
            <a:off x="2427094" y="2276246"/>
            <a:ext cx="182562"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dirty="0"/>
          </a:p>
        </p:txBody>
      </p:sp>
      <p:sp>
        <p:nvSpPr>
          <p:cNvPr id="44042" name="Rectangle 5"/>
          <p:cNvSpPr>
            <a:spLocks noChangeArrowheads="1"/>
          </p:cNvSpPr>
          <p:nvPr>
            <p:custDataLst>
              <p:tags r:id="rId5"/>
            </p:custDataLst>
          </p:nvPr>
        </p:nvSpPr>
        <p:spPr bwMode="auto">
          <a:xfrm>
            <a:off x="3330575" y="2266915"/>
            <a:ext cx="182563"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dirty="0"/>
          </a:p>
        </p:txBody>
      </p:sp>
      <p:sp>
        <p:nvSpPr>
          <p:cNvPr id="11" name="TextBox 13"/>
          <p:cNvSpPr txBox="1">
            <a:spLocks noChangeArrowheads="1"/>
          </p:cNvSpPr>
          <p:nvPr/>
        </p:nvSpPr>
        <p:spPr bwMode="auto">
          <a:xfrm>
            <a:off x="685800" y="3886421"/>
            <a:ext cx="3956050" cy="917575"/>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Action      Amount</a:t>
            </a:r>
          </a:p>
          <a:p>
            <a:pPr eaLnBrk="1" hangingPunct="1"/>
            <a:r>
              <a:rPr lang="en-US" sz="1600" b="1" dirty="0">
                <a:latin typeface="SAS Monospace" pitchFamily="49" charset="0"/>
              </a:rPr>
              <a:t>ƒƒƒƒƒƒƒƒƒƒƒƒƒƒƒƒƒƒƒƒƒƒƒƒƒƒƒƒƒƒ</a:t>
            </a:r>
          </a:p>
          <a:p>
            <a:pPr eaLnBrk="1" hangingPunct="1"/>
            <a:r>
              <a:rPr lang="da-DK" sz="1600" b="1" dirty="0">
                <a:latin typeface="SAS Monospace" pitchFamily="49" charset="0"/>
              </a:rPr>
              <a:t>102  Blank  Purchase      $100</a:t>
            </a:r>
          </a:p>
        </p:txBody>
      </p:sp>
      <p:sp>
        <p:nvSpPr>
          <p:cNvPr id="12" name="Text Box 274"/>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s104d04</a:t>
            </a:r>
          </a:p>
        </p:txBody>
      </p:sp>
    </p:spTree>
    <p:extLst>
      <p:ext uri="{BB962C8B-B14F-4D97-AF65-F5344CB8AC3E}">
        <p14:creationId xmlns:p14="http://schemas.microsoft.com/office/powerpoint/2010/main" val="4149768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38115"/>
            <a:ext cx="9144000" cy="4483695"/>
          </a:xfrm>
          <a:prstGeom prst="rect">
            <a:avLst/>
          </a:prstGeom>
          <a:noFill/>
          <a:extLst>
            <a:ext uri="{909E8E84-426E-40DD-AFC4-6F175D3DCCD1}">
              <a14:hiddenFill xmlns:a14="http://schemas.microsoft.com/office/drawing/2010/main">
                <a:solidFill>
                  <a:srgbClr val="FFFFFF"/>
                </a:solidFill>
              </a14:hiddenFill>
            </a:ext>
          </a:extLst>
        </p:spPr>
      </p:pic>
      <p:sp>
        <p:nvSpPr>
          <p:cNvPr id="7170" name="Title 1"/>
          <p:cNvSpPr>
            <a:spLocks noGrp="1"/>
          </p:cNvSpPr>
          <p:nvPr>
            <p:ph type="title"/>
          </p:nvPr>
        </p:nvSpPr>
        <p:spPr/>
        <p:txBody>
          <a:bodyPr/>
          <a:lstStyle/>
          <a:p>
            <a:r>
              <a:rPr lang="en-US" dirty="0"/>
              <a:t>Business Scenario</a:t>
            </a:r>
          </a:p>
        </p:txBody>
      </p:sp>
      <p:sp>
        <p:nvSpPr>
          <p:cNvPr id="7171" name="Content Placeholder 2"/>
          <p:cNvSpPr>
            <a:spLocks noGrp="1"/>
          </p:cNvSpPr>
          <p:nvPr>
            <p:ph idx="1"/>
          </p:nvPr>
        </p:nvSpPr>
        <p:spPr/>
        <p:txBody>
          <a:bodyPr/>
          <a:lstStyle/>
          <a:p>
            <a:r>
              <a:rPr lang="en-US" dirty="0"/>
              <a:t>Management has requested multiple reports. You have </a:t>
            </a:r>
            <a:br>
              <a:rPr lang="en-US" dirty="0"/>
            </a:br>
            <a:r>
              <a:rPr lang="en-US" dirty="0"/>
              <a:t>to understand how to combine the data from the tables </a:t>
            </a:r>
            <a:br>
              <a:rPr lang="en-US" dirty="0"/>
            </a:br>
            <a:r>
              <a:rPr lang="en-US" dirty="0"/>
              <a:t>to complete these requests. </a:t>
            </a:r>
          </a:p>
        </p:txBody>
      </p:sp>
      <p:pic>
        <p:nvPicPr>
          <p:cNvPr id="7174" name="Picture 4" descr="\\sashq\root\dept\PSD\GRAPHICS\Illustrations\Arrows\arrow_blue_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673613">
            <a:off x="5273324" y="3180293"/>
            <a:ext cx="9255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Box 1"/>
          <p:cNvSpPr txBox="1">
            <a:spLocks noChangeArrowheads="1"/>
          </p:cNvSpPr>
          <p:nvPr/>
        </p:nvSpPr>
        <p:spPr bwMode="auto">
          <a:xfrm>
            <a:off x="958499" y="2719918"/>
            <a:ext cx="14814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t>customers</a:t>
            </a:r>
          </a:p>
        </p:txBody>
      </p:sp>
      <p:sp>
        <p:nvSpPr>
          <p:cNvPr id="7176" name="TextBox 2"/>
          <p:cNvSpPr txBox="1">
            <a:spLocks noChangeArrowheads="1"/>
          </p:cNvSpPr>
          <p:nvPr/>
        </p:nvSpPr>
        <p:spPr bwMode="auto">
          <a:xfrm>
            <a:off x="3611212" y="2719918"/>
            <a:ext cx="1709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t>transactions</a:t>
            </a:r>
          </a:p>
        </p:txBody>
      </p:sp>
      <p:pic>
        <p:nvPicPr>
          <p:cNvPr id="7177" name="Picture 13" descr="\\sashq\root\dept\PSD\GRAPHICS\Illustrations\Documents and Reports\report_med_blu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087" y="2743168"/>
            <a:ext cx="15748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3" descr="\\sashq\root\dept\PSD\GRAPHICS\Illustrations\Symbols\plus_sign.pn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33324" y="3291418"/>
            <a:ext cx="708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sashq\root\dept\PSD\GRAPHICS\Illustrations\Data\dataset_STANDAR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1013" y="3083753"/>
            <a:ext cx="13906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ashq\root\dept\PSD\GRAPHICS\Illustrations\Data\dataset_STANDAR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922" y="3083753"/>
            <a:ext cx="13906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dirty="0"/>
              <a:t>SQL Inner Join versus DATA Step Merge</a:t>
            </a:r>
          </a:p>
        </p:txBody>
      </p:sp>
      <p:sp>
        <p:nvSpPr>
          <p:cNvPr id="45060" name="Rectangle 3"/>
          <p:cNvSpPr>
            <a:spLocks noGrp="1" noChangeArrowheads="1"/>
          </p:cNvSpPr>
          <p:nvPr>
            <p:ph type="body" sz="half" idx="1"/>
          </p:nvPr>
        </p:nvSpPr>
        <p:spPr>
          <a:xfrm>
            <a:off x="685800" y="1071563"/>
            <a:ext cx="7842380" cy="806450"/>
          </a:xfrm>
        </p:spPr>
        <p:txBody>
          <a:bodyPr/>
          <a:lstStyle/>
          <a:p>
            <a:pPr marL="0" indent="0"/>
            <a:r>
              <a:rPr lang="en-US" dirty="0"/>
              <a:t>A PROC SQL inner join and the DATA step match merge can return the same results.</a:t>
            </a:r>
          </a:p>
        </p:txBody>
      </p:sp>
      <p:sp>
        <p:nvSpPr>
          <p:cNvPr id="45061" name="Text Box 18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s104d04</a:t>
            </a:r>
          </a:p>
        </p:txBody>
      </p:sp>
      <p:sp>
        <p:nvSpPr>
          <p:cNvPr id="10" name="TextBox 3"/>
          <p:cNvSpPr txBox="1">
            <a:spLocks noChangeArrowheads="1"/>
          </p:cNvSpPr>
          <p:nvPr/>
        </p:nvSpPr>
        <p:spPr bwMode="auto">
          <a:xfrm>
            <a:off x="253650" y="1947843"/>
            <a:ext cx="5111432" cy="2390911"/>
          </a:xfrm>
          <a:prstGeom prst="rect">
            <a:avLst/>
          </a:prstGeom>
          <a:solidFill>
            <a:srgbClr val="FFFFFF"/>
          </a:solidFill>
          <a:ln w="38100">
            <a:solidFill>
              <a:schemeClr val="tx2"/>
            </a:solidFill>
            <a:miter lim="800000"/>
            <a:headEnd/>
            <a:tailEnd/>
          </a:ln>
        </p:spPr>
        <p:txBody>
          <a:bodyPr wrap="square" lIns="88900" tIns="88900" rIns="2667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pPr>
            <a:r>
              <a:rPr lang="en-US" b="1" dirty="0">
                <a:latin typeface="Courier New" pitchFamily="49" charset="0"/>
              </a:rPr>
              <a:t>proc sql;</a:t>
            </a:r>
          </a:p>
          <a:p>
            <a:pPr eaLnBrk="1" hangingPunct="1">
              <a:lnSpc>
                <a:spcPct val="85000"/>
              </a:lnSpc>
            </a:pPr>
            <a:r>
              <a:rPr lang="en-US" b="1" dirty="0">
                <a:latin typeface="Courier New" pitchFamily="49" charset="0"/>
              </a:rPr>
              <a:t>select c.ID, Name, Action,</a:t>
            </a:r>
          </a:p>
          <a:p>
            <a:pPr eaLnBrk="1" hangingPunct="1">
              <a:lnSpc>
                <a:spcPct val="85000"/>
              </a:lnSpc>
            </a:pPr>
            <a:r>
              <a:rPr lang="en-US" b="1" dirty="0">
                <a:latin typeface="Courier New" pitchFamily="49" charset="0"/>
              </a:rPr>
              <a:t>       Amount </a:t>
            </a:r>
          </a:p>
          <a:p>
            <a:pPr eaLnBrk="1" hangingPunct="1">
              <a:lnSpc>
                <a:spcPct val="85000"/>
              </a:lnSpc>
            </a:pPr>
            <a:r>
              <a:rPr lang="en-US" b="1" dirty="0">
                <a:latin typeface="Courier New" pitchFamily="49" charset="0"/>
              </a:rPr>
              <a:t>   from customers as c, </a:t>
            </a:r>
          </a:p>
          <a:p>
            <a:pPr eaLnBrk="1" hangingPunct="1">
              <a:lnSpc>
                <a:spcPct val="85000"/>
              </a:lnSpc>
            </a:pPr>
            <a:r>
              <a:rPr lang="en-US" b="1" dirty="0">
                <a:latin typeface="Courier New" pitchFamily="49" charset="0"/>
              </a:rPr>
              <a:t>        transactions as t</a:t>
            </a:r>
          </a:p>
          <a:p>
            <a:pPr eaLnBrk="1" hangingPunct="1">
              <a:lnSpc>
                <a:spcPct val="85000"/>
              </a:lnSpc>
            </a:pPr>
            <a:r>
              <a:rPr lang="en-US" b="1" dirty="0">
                <a:latin typeface="Courier New" pitchFamily="49" charset="0"/>
              </a:rPr>
              <a:t>   where c.ID=t.ID;</a:t>
            </a:r>
          </a:p>
          <a:p>
            <a:pPr eaLnBrk="1" hangingPunct="1">
              <a:lnSpc>
                <a:spcPct val="85000"/>
              </a:lnSpc>
            </a:pPr>
            <a:r>
              <a:rPr lang="en-US" b="1" dirty="0">
                <a:latin typeface="Courier New" pitchFamily="49" charset="0"/>
              </a:rPr>
              <a:t>quit;</a:t>
            </a:r>
          </a:p>
        </p:txBody>
      </p:sp>
      <p:sp>
        <p:nvSpPr>
          <p:cNvPr id="3" name="TextBox 2"/>
          <p:cNvSpPr txBox="1"/>
          <p:nvPr/>
        </p:nvSpPr>
        <p:spPr bwMode="auto">
          <a:xfrm>
            <a:off x="3829054" y="3608580"/>
            <a:ext cx="5152051" cy="2690993"/>
          </a:xfrm>
          <a:prstGeom prst="rect">
            <a:avLst/>
          </a:prstGeom>
          <a:solidFill>
            <a:srgbClr val="FFFFFF"/>
          </a:solidFill>
          <a:ln w="38100" cmpd="sng">
            <a:solidFill>
              <a:schemeClr val="tx2"/>
            </a:solidFill>
            <a:miter lim="800000"/>
            <a:headEnd/>
            <a:tailEnd/>
          </a:ln>
          <a:extLst/>
        </p:spPr>
        <p:txBody>
          <a:bodyPr vert="horz" wrap="none" lIns="88900" tIns="88900" rIns="266700" bIns="88900" rtlCol="0" anchor="b">
            <a:spAutoFit/>
          </a:bodyPr>
          <a:lstStyle/>
          <a:p>
            <a:pPr>
              <a:lnSpc>
                <a:spcPct val="85000"/>
              </a:lnSpc>
            </a:pPr>
            <a:r>
              <a:rPr lang="en-US" b="1" dirty="0">
                <a:latin typeface="Courier New"/>
              </a:rPr>
              <a:t>data orders;</a:t>
            </a:r>
          </a:p>
          <a:p>
            <a:pPr>
              <a:lnSpc>
                <a:spcPct val="85000"/>
              </a:lnSpc>
            </a:pPr>
            <a:r>
              <a:rPr lang="en-US" b="1" dirty="0">
                <a:latin typeface="Courier New"/>
              </a:rPr>
              <a:t>   merge customers(in=c)</a:t>
            </a:r>
          </a:p>
          <a:p>
            <a:pPr>
              <a:lnSpc>
                <a:spcPct val="85000"/>
              </a:lnSpc>
            </a:pPr>
            <a:r>
              <a:rPr lang="en-US" b="1" dirty="0">
                <a:latin typeface="Courier New"/>
              </a:rPr>
              <a:t>       transactions(in=t);</a:t>
            </a:r>
          </a:p>
          <a:p>
            <a:pPr>
              <a:lnSpc>
                <a:spcPct val="85000"/>
              </a:lnSpc>
            </a:pPr>
            <a:r>
              <a:rPr lang="en-US" b="1" dirty="0">
                <a:latin typeface="Courier New"/>
              </a:rPr>
              <a:t>   by ID;</a:t>
            </a:r>
          </a:p>
          <a:p>
            <a:pPr>
              <a:lnSpc>
                <a:spcPct val="85000"/>
              </a:lnSpc>
            </a:pPr>
            <a:r>
              <a:rPr lang="en-US" b="1" dirty="0">
                <a:latin typeface="Courier New"/>
              </a:rPr>
              <a:t>   if c=1 and t=1;</a:t>
            </a:r>
          </a:p>
          <a:p>
            <a:pPr>
              <a:lnSpc>
                <a:spcPct val="85000"/>
              </a:lnSpc>
            </a:pPr>
            <a:r>
              <a:rPr lang="en-US" b="1" dirty="0">
                <a:latin typeface="Courier New"/>
              </a:rPr>
              <a:t>run;</a:t>
            </a:r>
          </a:p>
          <a:p>
            <a:pPr>
              <a:lnSpc>
                <a:spcPct val="85000"/>
              </a:lnSpc>
            </a:pPr>
            <a:r>
              <a:rPr lang="en-US" b="1" dirty="0">
                <a:latin typeface="Courier New"/>
              </a:rPr>
              <a:t>proc print data=orders;</a:t>
            </a:r>
          </a:p>
          <a:p>
            <a:pPr>
              <a:lnSpc>
                <a:spcPct val="85000"/>
              </a:lnSpc>
            </a:pPr>
            <a:r>
              <a:rPr lang="en-US" b="1" dirty="0">
                <a:latin typeface="Courier New"/>
              </a:rPr>
              <a:t>run;</a:t>
            </a:r>
            <a:endParaRPr lang="en-US" b="1" dirty="0">
              <a:solidFill>
                <a:srgbClr val="FFFFFF"/>
              </a:solidFill>
              <a:latin typeface="Courier New"/>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58"/>
          <p:cNvSpPr txBox="1">
            <a:spLocks noChangeArrowheads="1"/>
          </p:cNvSpPr>
          <p:nvPr/>
        </p:nvSpPr>
        <p:spPr bwMode="auto">
          <a:xfrm>
            <a:off x="615816" y="3572651"/>
            <a:ext cx="8047978" cy="1210588"/>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b="1" dirty="0">
                <a:latin typeface="Courier New" pitchFamily="49" charset="0"/>
              </a:rPr>
              <a:t>select * </a:t>
            </a:r>
          </a:p>
          <a:p>
            <a:r>
              <a:rPr lang="en-US" b="1" dirty="0">
                <a:latin typeface="Courier New" pitchFamily="49" charset="0"/>
              </a:rPr>
              <a:t>   from customer2 as c2, transaction2 as t2 </a:t>
            </a:r>
          </a:p>
          <a:p>
            <a:r>
              <a:rPr lang="en-US" b="1" dirty="0">
                <a:latin typeface="Courier New" pitchFamily="49" charset="0"/>
              </a:rPr>
              <a:t>   where c2.ID=t2.ID;</a:t>
            </a:r>
          </a:p>
        </p:txBody>
      </p:sp>
      <p:sp>
        <p:nvSpPr>
          <p:cNvPr id="45059" name="Rectangle 2"/>
          <p:cNvSpPr>
            <a:spLocks noGrp="1" noChangeArrowheads="1"/>
          </p:cNvSpPr>
          <p:nvPr>
            <p:ph type="title"/>
          </p:nvPr>
        </p:nvSpPr>
        <p:spPr/>
        <p:txBody>
          <a:bodyPr/>
          <a:lstStyle/>
          <a:p>
            <a:r>
              <a:rPr lang="en-US" dirty="0"/>
              <a:t>SQL Inner Join versus DATA Step Merge</a:t>
            </a:r>
          </a:p>
        </p:txBody>
      </p:sp>
      <p:sp>
        <p:nvSpPr>
          <p:cNvPr id="45060" name="Rectangle 3"/>
          <p:cNvSpPr>
            <a:spLocks noGrp="1" noChangeArrowheads="1"/>
          </p:cNvSpPr>
          <p:nvPr>
            <p:ph type="body" sz="half" idx="1"/>
          </p:nvPr>
        </p:nvSpPr>
        <p:spPr>
          <a:xfrm>
            <a:off x="685800" y="1071563"/>
            <a:ext cx="2728913" cy="806450"/>
          </a:xfrm>
        </p:spPr>
        <p:txBody>
          <a:bodyPr/>
          <a:lstStyle/>
          <a:p>
            <a:r>
              <a:rPr lang="en-US" dirty="0"/>
              <a:t>A PROC SQL inner join and the DATA step match merge will not always return the same results.</a:t>
            </a:r>
          </a:p>
        </p:txBody>
      </p:sp>
      <p:sp>
        <p:nvSpPr>
          <p:cNvPr id="45061" name="Text Box 18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s104d05</a:t>
            </a:r>
          </a:p>
        </p:txBody>
      </p:sp>
      <p:sp>
        <p:nvSpPr>
          <p:cNvPr id="45062" name="TextBox 2"/>
          <p:cNvSpPr txBox="1">
            <a:spLocks noChangeArrowheads="1"/>
          </p:cNvSpPr>
          <p:nvPr/>
        </p:nvSpPr>
        <p:spPr bwMode="auto">
          <a:xfrm>
            <a:off x="611188" y="4995792"/>
            <a:ext cx="4565352" cy="1656864"/>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  ƒƒƒƒƒƒƒƒƒƒƒƒƒƒƒƒƒƒƒƒƒƒƒƒƒƒƒƒƒƒƒƒƒ</a:t>
            </a:r>
          </a:p>
          <a:p>
            <a:pPr eaLnBrk="1" hangingPunct="1"/>
            <a:r>
              <a:rPr lang="nl-NL" sz="1600" b="1" dirty="0">
                <a:latin typeface="SAS Monospace" pitchFamily="49" charset="0"/>
              </a:rPr>
              <a:t>  102  Kent   102  Purchase    $376</a:t>
            </a:r>
          </a:p>
          <a:p>
            <a:pPr eaLnBrk="1" hangingPunct="1"/>
            <a:r>
              <a:rPr lang="nl-NL" sz="1600" b="1" dirty="0">
                <a:latin typeface="SAS Monospace" pitchFamily="49" charset="0"/>
              </a:rPr>
              <a:t>  102  Kent   102  Purchase    $376</a:t>
            </a:r>
          </a:p>
          <a:p>
            <a:pPr eaLnBrk="1" hangingPunct="1"/>
            <a:r>
              <a:rPr lang="en-US" sz="1600" b="1" dirty="0">
                <a:latin typeface="SAS Monospace" pitchFamily="49" charset="0"/>
              </a:rPr>
              <a:t>  102  Kent   102  Return      $119</a:t>
            </a:r>
          </a:p>
          <a:p>
            <a:pPr eaLnBrk="1" hangingPunct="1"/>
            <a:r>
              <a:rPr lang="en-US" sz="1600" b="1" dirty="0">
                <a:latin typeface="SAS Monospace" pitchFamily="49" charset="0"/>
              </a:rPr>
              <a:t>  102  Kent   102  Return      $119</a:t>
            </a:r>
          </a:p>
        </p:txBody>
      </p:sp>
      <p:graphicFrame>
        <p:nvGraphicFramePr>
          <p:cNvPr id="13" name="Table 12"/>
          <p:cNvGraphicFramePr>
            <a:graphicFrameLocks noGrp="1"/>
          </p:cNvGraphicFramePr>
          <p:nvPr>
            <p:extLst>
              <p:ext uri="{D42A27DB-BD31-4B8C-83A1-F6EECF244321}">
                <p14:modId xmlns:p14="http://schemas.microsoft.com/office/powerpoint/2010/main" val="3720907734"/>
              </p:ext>
            </p:extLst>
          </p:nvPr>
        </p:nvGraphicFramePr>
        <p:xfrm>
          <a:off x="3686175" y="1011486"/>
          <a:ext cx="1714500" cy="2441580"/>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xmlns="" val="20000"/>
                    </a:ext>
                  </a:extLst>
                </a:gridCol>
                <a:gridCol w="971550">
                  <a:extLst>
                    <a:ext uri="{9D8B030D-6E8A-4147-A177-3AD203B41FA5}">
                      <a16:colId xmlns:a16="http://schemas.microsoft.com/office/drawing/2014/main" xmlns="" val="20001"/>
                    </a:ext>
                  </a:extLst>
                </a:gridCol>
              </a:tblGrid>
              <a:tr h="365757">
                <a:tc gridSpan="2">
                  <a:txBody>
                    <a:bodyPr/>
                    <a:lstStyle/>
                    <a:p>
                      <a:pPr algn="l"/>
                      <a:r>
                        <a:rPr lang="en-US" sz="2400" b="1" i="0" dirty="0">
                          <a:solidFill>
                            <a:srgbClr val="000000"/>
                          </a:solidFill>
                          <a:latin typeface="Arial"/>
                        </a:rPr>
                        <a:t>customer2</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70">
                <a:tc>
                  <a:txBody>
                    <a:bodyPr/>
                    <a:lstStyle/>
                    <a:p>
                      <a:pPr algn="r"/>
                      <a:r>
                        <a:rPr lang="en-US" sz="2000" b="1" i="0" dirty="0">
                          <a:solidFill>
                            <a:srgbClr val="000000"/>
                          </a:solidFill>
                          <a:latin typeface="Arial"/>
                        </a:rPr>
                        <a:t> ID</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70">
                <a:tc>
                  <a:txBody>
                    <a:bodyPr/>
                    <a:lstStyle/>
                    <a:p>
                      <a:pPr algn="r"/>
                      <a:r>
                        <a:rPr lang="en-US" sz="2000" b="0" i="0" dirty="0">
                          <a:solidFill>
                            <a:srgbClr val="969696"/>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969696"/>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70">
                <a:tc>
                  <a:txBody>
                    <a:bodyPr/>
                    <a:lstStyle/>
                    <a:p>
                      <a:pPr algn="r"/>
                      <a:r>
                        <a:rPr lang="en-US" sz="2000" b="0" i="0" dirty="0">
                          <a:solidFill>
                            <a:srgbClr val="969696"/>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969696"/>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70">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Kent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r h="345970">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Kent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5"/>
                  </a:ext>
                </a:extLst>
              </a:tr>
              <a:tr h="345970">
                <a:tc>
                  <a:txBody>
                    <a:bodyPr/>
                    <a:lstStyle/>
                    <a:p>
                      <a:pPr algn="r"/>
                      <a:r>
                        <a:rPr lang="en-US" sz="2000" b="0" i="0" dirty="0">
                          <a:solidFill>
                            <a:srgbClr val="969696"/>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969696"/>
                          </a:solidFill>
                          <a:latin typeface="Arial"/>
                        </a:rPr>
                        <a:t>Avery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638349586"/>
              </p:ext>
            </p:extLst>
          </p:nvPr>
        </p:nvGraphicFramePr>
        <p:xfrm>
          <a:off x="5670550" y="1006918"/>
          <a:ext cx="3316288" cy="2095505"/>
        </p:xfrm>
        <a:graphic>
          <a:graphicData uri="http://schemas.openxmlformats.org/drawingml/2006/table">
            <a:tbl>
              <a:tblPr firstRow="1" bandRow="1">
                <a:tableStyleId>{5C22544A-7EE6-4342-B048-85BDC9FD1C3A}</a:tableStyleId>
              </a:tblPr>
              <a:tblGrid>
                <a:gridCol w="616570">
                  <a:extLst>
                    <a:ext uri="{9D8B030D-6E8A-4147-A177-3AD203B41FA5}">
                      <a16:colId xmlns:a16="http://schemas.microsoft.com/office/drawing/2014/main" xmlns="" val="20000"/>
                    </a:ext>
                  </a:extLst>
                </a:gridCol>
                <a:gridCol w="1456991">
                  <a:extLst>
                    <a:ext uri="{9D8B030D-6E8A-4147-A177-3AD203B41FA5}">
                      <a16:colId xmlns:a16="http://schemas.microsoft.com/office/drawing/2014/main" xmlns="" val="20001"/>
                    </a:ext>
                  </a:extLst>
                </a:gridCol>
                <a:gridCol w="1242727">
                  <a:extLst>
                    <a:ext uri="{9D8B030D-6E8A-4147-A177-3AD203B41FA5}">
                      <a16:colId xmlns:a16="http://schemas.microsoft.com/office/drawing/2014/main" xmlns="" val="20002"/>
                    </a:ext>
                  </a:extLst>
                </a:gridCol>
              </a:tblGrid>
              <a:tr h="365757">
                <a:tc gridSpan="3">
                  <a:txBody>
                    <a:bodyPr/>
                    <a:lstStyle/>
                    <a:p>
                      <a:pPr algn="l"/>
                      <a:r>
                        <a:rPr lang="en-US" sz="2400" b="1" i="0" dirty="0">
                          <a:solidFill>
                            <a:srgbClr val="000000"/>
                          </a:solidFill>
                          <a:latin typeface="Arial"/>
                        </a:rPr>
                        <a:t>transaction2</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45949">
                <a:tc>
                  <a:txBody>
                    <a:bodyPr/>
                    <a:lstStyle/>
                    <a:p>
                      <a:pPr algn="r"/>
                      <a:r>
                        <a:rPr lang="en-US" sz="2000" b="1" i="0" dirty="0">
                          <a:solidFill>
                            <a:srgbClr val="000000"/>
                          </a:solidFill>
                          <a:latin typeface="Arial"/>
                        </a:rPr>
                        <a:t> ID</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r"/>
                      <a:r>
                        <a:rPr lang="en-US" sz="2000" b="1" dirty="0"/>
                        <a:t>Amount</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49">
                <a:tc>
                  <a:txBody>
                    <a:bodyPr/>
                    <a:lstStyle/>
                    <a:p>
                      <a:pPr algn="r"/>
                      <a:r>
                        <a:rPr lang="en-US" sz="2000" b="0" i="0" dirty="0">
                          <a:solidFill>
                            <a:srgbClr val="000000"/>
                          </a:solidFill>
                          <a:latin typeface="Arial"/>
                        </a:rPr>
                        <a:t>102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$376</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49">
                <a:tc>
                  <a:txBody>
                    <a:bodyPr/>
                    <a:lstStyle/>
                    <a:p>
                      <a:pPr algn="r"/>
                      <a:r>
                        <a:rPr lang="en-US" sz="2000" b="0" i="0" dirty="0">
                          <a:solidFill>
                            <a:srgbClr val="000000"/>
                          </a:solidFill>
                          <a:latin typeface="Arial"/>
                        </a:rPr>
                        <a:t>102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$119</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49">
                <a:tc>
                  <a:txBody>
                    <a:bodyPr/>
                    <a:lstStyle/>
                    <a:p>
                      <a:pPr algn="r"/>
                      <a:r>
                        <a:rPr lang="en-US" sz="2000" b="0" i="0" dirty="0">
                          <a:solidFill>
                            <a:srgbClr val="969696"/>
                          </a:solidFill>
                          <a:latin typeface="Arial"/>
                        </a:rPr>
                        <a:t>103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b="0" i="0" dirty="0">
                          <a:solidFill>
                            <a:srgbClr val="000000"/>
                          </a:solidFill>
                          <a:latin typeface="Arial"/>
                        </a:rPr>
                        <a:t>$57</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r h="345949">
                <a:tc>
                  <a:txBody>
                    <a:bodyPr/>
                    <a:lstStyle/>
                    <a:p>
                      <a:pPr algn="r"/>
                      <a:r>
                        <a:rPr lang="en-US" sz="2000" b="0" i="0" dirty="0">
                          <a:solidFill>
                            <a:srgbClr val="969696"/>
                          </a:solidFill>
                          <a:latin typeface="Arial"/>
                        </a:rPr>
                        <a:t>105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00"/>
                          </a:solidFill>
                          <a:latin typeface="+mn-lt"/>
                        </a:rPr>
                        <a:t>Purchase</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$98</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386838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Setup for the Poll</a:t>
            </a:r>
          </a:p>
        </p:txBody>
      </p:sp>
      <p:sp>
        <p:nvSpPr>
          <p:cNvPr id="46083" name="Rectangle 3"/>
          <p:cNvSpPr>
            <a:spLocks noGrp="1" noChangeArrowheads="1"/>
          </p:cNvSpPr>
          <p:nvPr>
            <p:ph idx="1"/>
          </p:nvPr>
        </p:nvSpPr>
        <p:spPr>
          <a:xfrm>
            <a:off x="685800" y="1127549"/>
            <a:ext cx="3886200" cy="4267200"/>
          </a:xfrm>
        </p:spPr>
        <p:txBody>
          <a:bodyPr/>
          <a:lstStyle/>
          <a:p>
            <a:pPr marL="0" indent="0"/>
            <a:r>
              <a:rPr lang="en-US" sz="2000" dirty="0"/>
              <a:t>Run program </a:t>
            </a:r>
            <a:r>
              <a:rPr lang="en-US" sz="2000" b="1" dirty="0"/>
              <a:t>s104a03</a:t>
            </a:r>
            <a:r>
              <a:rPr lang="en-US" sz="2000" dirty="0"/>
              <a:t> </a:t>
            </a:r>
            <a:br>
              <a:rPr lang="en-US" sz="2000" dirty="0"/>
            </a:br>
            <a:r>
              <a:rPr lang="en-US" sz="2000" dirty="0"/>
              <a:t>and review the results to determine how many </a:t>
            </a:r>
            <a:br>
              <a:rPr lang="en-US" sz="2000" dirty="0"/>
            </a:br>
            <a:r>
              <a:rPr lang="en-US" sz="2000" dirty="0"/>
              <a:t>rows (observations) the </a:t>
            </a:r>
            <a:br>
              <a:rPr lang="en-US" sz="2000" dirty="0"/>
            </a:br>
            <a:r>
              <a:rPr lang="en-US" sz="2000" dirty="0"/>
              <a:t>DATA step MERGE </a:t>
            </a:r>
            <a:br>
              <a:rPr lang="en-US" sz="2000" dirty="0"/>
            </a:br>
            <a:r>
              <a:rPr lang="en-US" sz="2000" dirty="0"/>
              <a:t>statement produces </a:t>
            </a:r>
            <a:br>
              <a:rPr lang="en-US" sz="2000" dirty="0"/>
            </a:br>
            <a:r>
              <a:rPr lang="en-US" sz="2000" dirty="0"/>
              <a:t>in the output table.</a:t>
            </a:r>
          </a:p>
        </p:txBody>
      </p:sp>
      <p:sp>
        <p:nvSpPr>
          <p:cNvPr id="46084" name="Text Box 5"/>
          <p:cNvSpPr txBox="1">
            <a:spLocks noChangeArrowheads="1"/>
          </p:cNvSpPr>
          <p:nvPr/>
        </p:nvSpPr>
        <p:spPr bwMode="auto">
          <a:xfrm>
            <a:off x="7959809" y="6324600"/>
            <a:ext cx="976229"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s104a03</a:t>
            </a:r>
          </a:p>
        </p:txBody>
      </p:sp>
      <p:sp>
        <p:nvSpPr>
          <p:cNvPr id="46085" name="Text Box 6"/>
          <p:cNvSpPr txBox="1">
            <a:spLocks noChangeArrowheads="1"/>
          </p:cNvSpPr>
          <p:nvPr/>
        </p:nvSpPr>
        <p:spPr bwMode="auto">
          <a:xfrm>
            <a:off x="1600200" y="37773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Courier New" pitchFamily="49" charset="0"/>
            </a:endParaRPr>
          </a:p>
        </p:txBody>
      </p:sp>
      <p:sp>
        <p:nvSpPr>
          <p:cNvPr id="46086" name="Rectangle 7"/>
          <p:cNvSpPr>
            <a:spLocks noChangeArrowheads="1"/>
          </p:cNvSpPr>
          <p:nvPr/>
        </p:nvSpPr>
        <p:spPr bwMode="auto">
          <a:xfrm>
            <a:off x="1291693" y="3680513"/>
            <a:ext cx="6556375" cy="29273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b="1" dirty="0">
                <a:latin typeface="Courier New" pitchFamily="49" charset="0"/>
              </a:rPr>
              <a:t>data work.new;</a:t>
            </a:r>
          </a:p>
          <a:p>
            <a:pPr eaLnBrk="0" hangingPunct="0">
              <a:lnSpc>
                <a:spcPct val="85000"/>
              </a:lnSpc>
            </a:pPr>
            <a:r>
              <a:rPr lang="en-US" b="1" dirty="0">
                <a:latin typeface="Courier New" pitchFamily="49" charset="0"/>
              </a:rPr>
              <a:t>   merge customer2 in=(InCust)</a:t>
            </a:r>
          </a:p>
          <a:p>
            <a:pPr eaLnBrk="0" hangingPunct="0">
              <a:lnSpc>
                <a:spcPct val="85000"/>
              </a:lnSpc>
            </a:pPr>
            <a:r>
              <a:rPr lang="en-US" b="1" dirty="0">
                <a:latin typeface="Courier New" pitchFamily="49" charset="0"/>
              </a:rPr>
              <a:t>         transaction2 in=(InTrans);</a:t>
            </a:r>
          </a:p>
          <a:p>
            <a:pPr eaLnBrk="0" hangingPunct="0">
              <a:lnSpc>
                <a:spcPct val="85000"/>
              </a:lnSpc>
            </a:pPr>
            <a:r>
              <a:rPr lang="en-US" b="1" dirty="0">
                <a:latin typeface="Courier New" pitchFamily="49" charset="0"/>
              </a:rPr>
              <a:t>   by ID;</a:t>
            </a:r>
          </a:p>
          <a:p>
            <a:pPr eaLnBrk="0" hangingPunct="0">
              <a:lnSpc>
                <a:spcPct val="85000"/>
              </a:lnSpc>
            </a:pPr>
            <a:r>
              <a:rPr lang="en-US" b="1" dirty="0">
                <a:latin typeface="Courier New" pitchFamily="49" charset="0"/>
              </a:rPr>
              <a:t>   if InCust=1 and InTrans=1;</a:t>
            </a:r>
          </a:p>
          <a:p>
            <a:pPr eaLnBrk="0" hangingPunct="0">
              <a:lnSpc>
                <a:spcPct val="85000"/>
              </a:lnSpc>
            </a:pPr>
            <a:r>
              <a:rPr lang="en-US" b="1" dirty="0">
                <a:latin typeface="Courier New" pitchFamily="49" charset="0"/>
              </a:rPr>
              <a:t>run;</a:t>
            </a:r>
          </a:p>
          <a:p>
            <a:pPr eaLnBrk="0" hangingPunct="0">
              <a:lnSpc>
                <a:spcPct val="85000"/>
              </a:lnSpc>
            </a:pPr>
            <a:endParaRPr lang="en-US" b="1" dirty="0">
              <a:latin typeface="Courier New" pitchFamily="49" charset="0"/>
            </a:endParaRPr>
          </a:p>
          <a:p>
            <a:pPr eaLnBrk="0" hangingPunct="0">
              <a:lnSpc>
                <a:spcPct val="85000"/>
              </a:lnSpc>
            </a:pPr>
            <a:r>
              <a:rPr lang="en-US" b="1" dirty="0">
                <a:latin typeface="Courier New" pitchFamily="49" charset="0"/>
              </a:rPr>
              <a:t>proc print data=work.new;</a:t>
            </a:r>
          </a:p>
          <a:p>
            <a:pPr eaLnBrk="0" hangingPunct="0">
              <a:lnSpc>
                <a:spcPct val="85000"/>
              </a:lnSpc>
            </a:pPr>
            <a:r>
              <a:rPr lang="en-US" b="1" dirty="0">
                <a:latin typeface="Courier New" pitchFamily="49" charset="0"/>
              </a:rPr>
              <a:t>run;</a:t>
            </a:r>
          </a:p>
        </p:txBody>
      </p:sp>
      <p:graphicFrame>
        <p:nvGraphicFramePr>
          <p:cNvPr id="2" name="Table 1"/>
          <p:cNvGraphicFramePr>
            <a:graphicFrameLocks noGrp="1"/>
          </p:cNvGraphicFramePr>
          <p:nvPr>
            <p:extLst>
              <p:ext uri="{D42A27DB-BD31-4B8C-83A1-F6EECF244321}">
                <p14:modId xmlns:p14="http://schemas.microsoft.com/office/powerpoint/2010/main" val="1688270397"/>
              </p:ext>
            </p:extLst>
          </p:nvPr>
        </p:nvGraphicFramePr>
        <p:xfrm>
          <a:off x="3686175" y="1006511"/>
          <a:ext cx="1714500" cy="2441580"/>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xmlns="" val="20000"/>
                    </a:ext>
                  </a:extLst>
                </a:gridCol>
                <a:gridCol w="971550">
                  <a:extLst>
                    <a:ext uri="{9D8B030D-6E8A-4147-A177-3AD203B41FA5}">
                      <a16:colId xmlns:a16="http://schemas.microsoft.com/office/drawing/2014/main" xmlns="" val="20001"/>
                    </a:ext>
                  </a:extLst>
                </a:gridCol>
              </a:tblGrid>
              <a:tr h="365757">
                <a:tc gridSpan="2">
                  <a:txBody>
                    <a:bodyPr/>
                    <a:lstStyle/>
                    <a:p>
                      <a:pPr algn="l"/>
                      <a:r>
                        <a:rPr lang="en-US" sz="2400" b="1" i="0" dirty="0">
                          <a:solidFill>
                            <a:srgbClr val="000000"/>
                          </a:solidFill>
                          <a:latin typeface="Arial"/>
                        </a:rPr>
                        <a:t>customer2</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70">
                <a:tc>
                  <a:txBody>
                    <a:bodyPr/>
                    <a:lstStyle/>
                    <a:p>
                      <a:pPr algn="r"/>
                      <a:r>
                        <a:rPr lang="en-US" sz="2000" b="1" i="0" dirty="0">
                          <a:solidFill>
                            <a:srgbClr val="000000"/>
                          </a:solidFill>
                          <a:latin typeface="Arial"/>
                        </a:rPr>
                        <a:t> ID</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70">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70">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70">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Kent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r h="345970">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Kent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5"/>
                  </a:ext>
                </a:extLst>
              </a:tr>
              <a:tr h="345970">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Avery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39935715"/>
              </p:ext>
            </p:extLst>
          </p:nvPr>
        </p:nvGraphicFramePr>
        <p:xfrm>
          <a:off x="5670550" y="1011273"/>
          <a:ext cx="3316288" cy="2095505"/>
        </p:xfrm>
        <a:graphic>
          <a:graphicData uri="http://schemas.openxmlformats.org/drawingml/2006/table">
            <a:tbl>
              <a:tblPr firstRow="1" bandRow="1">
                <a:tableStyleId>{5C22544A-7EE6-4342-B048-85BDC9FD1C3A}</a:tableStyleId>
              </a:tblPr>
              <a:tblGrid>
                <a:gridCol w="616570">
                  <a:extLst>
                    <a:ext uri="{9D8B030D-6E8A-4147-A177-3AD203B41FA5}">
                      <a16:colId xmlns:a16="http://schemas.microsoft.com/office/drawing/2014/main" xmlns="" val="20000"/>
                    </a:ext>
                  </a:extLst>
                </a:gridCol>
                <a:gridCol w="1456991">
                  <a:extLst>
                    <a:ext uri="{9D8B030D-6E8A-4147-A177-3AD203B41FA5}">
                      <a16:colId xmlns:a16="http://schemas.microsoft.com/office/drawing/2014/main" xmlns="" val="20001"/>
                    </a:ext>
                  </a:extLst>
                </a:gridCol>
                <a:gridCol w="1242727">
                  <a:extLst>
                    <a:ext uri="{9D8B030D-6E8A-4147-A177-3AD203B41FA5}">
                      <a16:colId xmlns:a16="http://schemas.microsoft.com/office/drawing/2014/main" xmlns="" val="20002"/>
                    </a:ext>
                  </a:extLst>
                </a:gridCol>
              </a:tblGrid>
              <a:tr h="365757">
                <a:tc gridSpan="3">
                  <a:txBody>
                    <a:bodyPr/>
                    <a:lstStyle/>
                    <a:p>
                      <a:pPr algn="l"/>
                      <a:r>
                        <a:rPr lang="en-US" sz="2400" b="1" i="0" dirty="0">
                          <a:solidFill>
                            <a:srgbClr val="000000"/>
                          </a:solidFill>
                          <a:latin typeface="Arial"/>
                        </a:rPr>
                        <a:t>transaction2</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45949">
                <a:tc>
                  <a:txBody>
                    <a:bodyPr/>
                    <a:lstStyle/>
                    <a:p>
                      <a:pPr algn="r"/>
                      <a:r>
                        <a:rPr lang="en-US" sz="2000" b="1" i="0" dirty="0">
                          <a:solidFill>
                            <a:srgbClr val="000000"/>
                          </a:solidFill>
                          <a:latin typeface="Arial"/>
                        </a:rPr>
                        <a:t> ID</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r"/>
                      <a:r>
                        <a:rPr lang="en-US" sz="2000" b="1" dirty="0"/>
                        <a:t>Amount</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49">
                <a:tc>
                  <a:txBody>
                    <a:bodyPr/>
                    <a:lstStyle/>
                    <a:p>
                      <a:pPr algn="r"/>
                      <a:r>
                        <a:rPr lang="en-US" sz="2000" b="0" i="0" dirty="0">
                          <a:solidFill>
                            <a:srgbClr val="000000"/>
                          </a:solidFill>
                          <a:latin typeface="Arial"/>
                        </a:rPr>
                        <a:t>102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$376</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49">
                <a:tc>
                  <a:txBody>
                    <a:bodyPr/>
                    <a:lstStyle/>
                    <a:p>
                      <a:pPr algn="r"/>
                      <a:r>
                        <a:rPr lang="en-US" sz="2000" b="0" i="0" dirty="0">
                          <a:solidFill>
                            <a:srgbClr val="000000"/>
                          </a:solidFill>
                          <a:latin typeface="Arial"/>
                        </a:rPr>
                        <a:t>102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$119</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49">
                <a:tc>
                  <a:txBody>
                    <a:bodyPr/>
                    <a:lstStyle/>
                    <a:p>
                      <a:pPr algn="r"/>
                      <a:r>
                        <a:rPr lang="en-US" sz="2000" b="0" i="0" dirty="0">
                          <a:solidFill>
                            <a:srgbClr val="000000"/>
                          </a:solidFill>
                          <a:latin typeface="Arial"/>
                        </a:rPr>
                        <a:t>103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b="0" i="0" dirty="0">
                          <a:solidFill>
                            <a:srgbClr val="000000"/>
                          </a:solidFill>
                          <a:latin typeface="Arial"/>
                        </a:rPr>
                        <a:t>$57</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r h="345949">
                <a:tc>
                  <a:txBody>
                    <a:bodyPr/>
                    <a:lstStyle/>
                    <a:p>
                      <a:pPr algn="r"/>
                      <a:r>
                        <a:rPr lang="en-US" sz="2000" b="0" i="0" dirty="0">
                          <a:solidFill>
                            <a:srgbClr val="000000"/>
                          </a:solidFill>
                          <a:latin typeface="Arial"/>
                        </a:rPr>
                        <a:t>105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00"/>
                          </a:solidFill>
                          <a:latin typeface="+mn-lt"/>
                        </a:rPr>
                        <a:t>Purchase</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$98</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5"/>
                  </a:ext>
                </a:extLst>
              </a:tr>
            </a:tbl>
          </a:graphicData>
        </a:graphic>
      </p:graphicFrame>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4.05 Multiple </a:t>
            </a:r>
            <a:r>
              <a:rPr lang="en-US" dirty="0"/>
              <a:t>Choice Poll</a:t>
            </a:r>
          </a:p>
        </p:txBody>
      </p:sp>
      <p:sp>
        <p:nvSpPr>
          <p:cNvPr id="47107" name="Rectangle 3"/>
          <p:cNvSpPr>
            <a:spLocks noGrp="1" noChangeArrowheads="1"/>
          </p:cNvSpPr>
          <p:nvPr>
            <p:ph idx="1"/>
          </p:nvPr>
        </p:nvSpPr>
        <p:spPr/>
        <p:txBody>
          <a:bodyPr/>
          <a:lstStyle/>
          <a:p>
            <a:pPr marL="0" indent="0"/>
            <a:r>
              <a:rPr lang="en-US" dirty="0"/>
              <a:t>How many rows (observations) result from the DATA step MERGE statement in program </a:t>
            </a:r>
            <a:r>
              <a:rPr lang="en-US" b="1" dirty="0"/>
              <a:t>s104a03</a:t>
            </a:r>
            <a:r>
              <a:rPr lang="en-US" dirty="0"/>
              <a:t>?</a:t>
            </a:r>
          </a:p>
          <a:p>
            <a:pPr marL="569913" lvl="1" indent="-452438">
              <a:buClr>
                <a:schemeClr val="tx1"/>
              </a:buClr>
              <a:buSzTx/>
              <a:buFont typeface="Wingdings" pitchFamily="2" charset="2"/>
              <a:buAutoNum type="alphaLcPeriod"/>
            </a:pPr>
            <a:r>
              <a:rPr lang="en-US" dirty="0"/>
              <a:t>2</a:t>
            </a:r>
          </a:p>
          <a:p>
            <a:pPr marL="569913" lvl="1" indent="-452438">
              <a:buClr>
                <a:schemeClr val="tx1"/>
              </a:buClr>
              <a:buSzTx/>
              <a:buFont typeface="Wingdings" pitchFamily="2" charset="2"/>
              <a:buAutoNum type="alphaLcPeriod"/>
            </a:pPr>
            <a:r>
              <a:rPr lang="en-US" dirty="0"/>
              <a:t>4</a:t>
            </a:r>
          </a:p>
          <a:p>
            <a:pPr marL="569913" lvl="1" indent="-452438">
              <a:buClr>
                <a:schemeClr val="tx1"/>
              </a:buClr>
              <a:buSzTx/>
              <a:buFont typeface="Wingdings" pitchFamily="2" charset="2"/>
              <a:buAutoNum type="alphaLcPeriod"/>
            </a:pPr>
            <a:r>
              <a:rPr lang="en-US" dirty="0"/>
              <a:t>6</a:t>
            </a:r>
          </a:p>
          <a:p>
            <a:pPr marL="569913" lvl="1" indent="-452438">
              <a:buClr>
                <a:schemeClr val="tx1"/>
              </a:buClr>
              <a:buSzTx/>
              <a:buFont typeface="Wingdings" pitchFamily="2" charset="2"/>
              <a:buAutoNum type="alphaLcPeriod"/>
            </a:pPr>
            <a:r>
              <a:rPr lang="en-US" dirty="0"/>
              <a:t>20</a:t>
            </a:r>
          </a:p>
          <a:p>
            <a:pPr marL="569913" lvl="1" indent="-452438">
              <a:buClr>
                <a:schemeClr val="tx1"/>
              </a:buClr>
              <a:buSzTx/>
              <a:buFont typeface="Wingdings" pitchFamily="2" charset="2"/>
              <a:buAutoNum type="alphaLcPeriod"/>
            </a:pPr>
            <a:r>
              <a:rPr lang="en-US" dirty="0"/>
              <a:t>none of the above</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4.05 Multiple </a:t>
            </a:r>
            <a:r>
              <a:rPr lang="en-US" dirty="0"/>
              <a:t>Choice Poll – Correct Answer</a:t>
            </a:r>
          </a:p>
        </p:txBody>
      </p:sp>
      <p:sp>
        <p:nvSpPr>
          <p:cNvPr id="48131" name="Rectangle 3"/>
          <p:cNvSpPr>
            <a:spLocks noGrp="1" noChangeArrowheads="1"/>
          </p:cNvSpPr>
          <p:nvPr>
            <p:ph idx="1"/>
          </p:nvPr>
        </p:nvSpPr>
        <p:spPr/>
        <p:txBody>
          <a:bodyPr/>
          <a:lstStyle/>
          <a:p>
            <a:pPr marL="0" indent="0"/>
            <a:r>
              <a:rPr lang="en-US" dirty="0"/>
              <a:t>How many rows (observations) result from the DATA step MERGE statement in program </a:t>
            </a:r>
            <a:r>
              <a:rPr lang="en-US" b="1" dirty="0"/>
              <a:t>s104a03</a:t>
            </a:r>
            <a:r>
              <a:rPr lang="en-US" dirty="0"/>
              <a:t>?</a:t>
            </a:r>
          </a:p>
          <a:p>
            <a:pPr marL="569913" lvl="1" indent="-452438">
              <a:buClr>
                <a:schemeClr val="tx1"/>
              </a:buClr>
              <a:buSzTx/>
              <a:buFont typeface="Wingdings" pitchFamily="2" charset="2"/>
              <a:buAutoNum type="alphaLcPeriod"/>
            </a:pPr>
            <a:r>
              <a:rPr lang="en-US" dirty="0"/>
              <a:t>2</a:t>
            </a:r>
          </a:p>
          <a:p>
            <a:pPr marL="569913" lvl="1" indent="-452438">
              <a:buClr>
                <a:schemeClr val="tx1"/>
              </a:buClr>
              <a:buSzTx/>
              <a:buFont typeface="Wingdings" pitchFamily="2" charset="2"/>
              <a:buAutoNum type="alphaLcPeriod"/>
            </a:pPr>
            <a:r>
              <a:rPr lang="en-US" dirty="0"/>
              <a:t>4</a:t>
            </a:r>
          </a:p>
          <a:p>
            <a:pPr marL="569913" lvl="1" indent="-452438">
              <a:buClr>
                <a:schemeClr val="tx1"/>
              </a:buClr>
              <a:buSzTx/>
              <a:buFont typeface="Wingdings" pitchFamily="2" charset="2"/>
              <a:buAutoNum type="alphaLcPeriod"/>
            </a:pPr>
            <a:r>
              <a:rPr lang="en-US" dirty="0"/>
              <a:t>6</a:t>
            </a:r>
          </a:p>
          <a:p>
            <a:pPr marL="569913" lvl="1" indent="-452438">
              <a:buClr>
                <a:schemeClr val="tx1"/>
              </a:buClr>
              <a:buSzTx/>
              <a:buFont typeface="Wingdings" pitchFamily="2" charset="2"/>
              <a:buAutoNum type="alphaLcPeriod"/>
            </a:pPr>
            <a:r>
              <a:rPr lang="en-US" dirty="0"/>
              <a:t>20</a:t>
            </a:r>
          </a:p>
          <a:p>
            <a:pPr marL="569913" lvl="1" indent="-452438">
              <a:buClr>
                <a:schemeClr val="tx1"/>
              </a:buClr>
              <a:buSzTx/>
              <a:buFont typeface="Wingdings" pitchFamily="2" charset="2"/>
              <a:buAutoNum type="alphaLcPeriod"/>
            </a:pPr>
            <a:r>
              <a:rPr lang="en-US" dirty="0"/>
              <a:t>none of the above</a:t>
            </a:r>
          </a:p>
        </p:txBody>
      </p:sp>
      <p:sp>
        <p:nvSpPr>
          <p:cNvPr id="48132" name="Oval 145"/>
          <p:cNvSpPr>
            <a:spLocks noChangeArrowheads="1"/>
          </p:cNvSpPr>
          <p:nvPr/>
        </p:nvSpPr>
        <p:spPr bwMode="auto">
          <a:xfrm>
            <a:off x="658813" y="1853405"/>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eaLnBrk="0" hangingPunct="0"/>
            <a:endParaRPr lang="en-US" sz="2000" noProof="1">
              <a:solidFill>
                <a:srgbClr val="000000"/>
              </a:solidFill>
            </a:endParaRPr>
          </a:p>
        </p:txBody>
      </p:sp>
      <p:sp>
        <p:nvSpPr>
          <p:cNvPr id="48133" name="TextBox 1"/>
          <p:cNvSpPr txBox="1">
            <a:spLocks noChangeArrowheads="1"/>
          </p:cNvSpPr>
          <p:nvPr/>
        </p:nvSpPr>
        <p:spPr bwMode="auto">
          <a:xfrm>
            <a:off x="3341688" y="2166938"/>
            <a:ext cx="5487987" cy="1165225"/>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Obs     ID    Name      Action      Amount</a:t>
            </a:r>
          </a:p>
          <a:p>
            <a:pPr eaLnBrk="1" hangingPunct="1"/>
            <a:endParaRPr lang="en-US" sz="1600" b="1" dirty="0">
              <a:latin typeface="SAS Monospace" pitchFamily="49" charset="0"/>
            </a:endParaRPr>
          </a:p>
          <a:p>
            <a:pPr eaLnBrk="1" hangingPunct="1"/>
            <a:r>
              <a:rPr lang="nl-NL" sz="1600" b="1" dirty="0">
                <a:latin typeface="SAS Monospace" pitchFamily="49" charset="0"/>
              </a:rPr>
              <a:t>   1     102   Kent      Purchase      $376</a:t>
            </a:r>
          </a:p>
          <a:p>
            <a:pPr eaLnBrk="1" hangingPunct="1"/>
            <a:r>
              <a:rPr lang="en-US" sz="1600" b="1" dirty="0">
                <a:latin typeface="SAS Monospace" pitchFamily="49" charset="0"/>
              </a:rPr>
              <a:t>   2     102   Kent      Return        $119</a:t>
            </a:r>
          </a:p>
        </p:txBody>
      </p:sp>
      <p:graphicFrame>
        <p:nvGraphicFramePr>
          <p:cNvPr id="9" name="Table 8"/>
          <p:cNvGraphicFramePr>
            <a:graphicFrameLocks noGrp="1"/>
          </p:cNvGraphicFramePr>
          <p:nvPr>
            <p:extLst>
              <p:ext uri="{D42A27DB-BD31-4B8C-83A1-F6EECF244321}">
                <p14:modId xmlns:p14="http://schemas.microsoft.com/office/powerpoint/2010/main" val="1662663301"/>
              </p:ext>
            </p:extLst>
          </p:nvPr>
        </p:nvGraphicFramePr>
        <p:xfrm>
          <a:off x="3343275" y="4089400"/>
          <a:ext cx="1714500" cy="2441580"/>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xmlns="" val="20000"/>
                    </a:ext>
                  </a:extLst>
                </a:gridCol>
                <a:gridCol w="971550">
                  <a:extLst>
                    <a:ext uri="{9D8B030D-6E8A-4147-A177-3AD203B41FA5}">
                      <a16:colId xmlns:a16="http://schemas.microsoft.com/office/drawing/2014/main" xmlns="" val="20001"/>
                    </a:ext>
                  </a:extLst>
                </a:gridCol>
              </a:tblGrid>
              <a:tr h="365757">
                <a:tc gridSpan="2">
                  <a:txBody>
                    <a:bodyPr/>
                    <a:lstStyle/>
                    <a:p>
                      <a:pPr algn="l"/>
                      <a:r>
                        <a:rPr lang="en-US" sz="2400" b="1" i="0" dirty="0">
                          <a:solidFill>
                            <a:srgbClr val="000000"/>
                          </a:solidFill>
                          <a:latin typeface="Arial"/>
                        </a:rPr>
                        <a:t>customer2</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70">
                <a:tc>
                  <a:txBody>
                    <a:bodyPr/>
                    <a:lstStyle/>
                    <a:p>
                      <a:pPr algn="r"/>
                      <a:r>
                        <a:rPr lang="en-US" sz="2000" b="1" i="0" dirty="0">
                          <a:solidFill>
                            <a:srgbClr val="000000"/>
                          </a:solidFill>
                          <a:latin typeface="Arial"/>
                        </a:rPr>
                        <a:t> ID</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70">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70">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70">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Kent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r h="345970">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Kent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5"/>
                  </a:ext>
                </a:extLst>
              </a:tr>
              <a:tr h="345970">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Avery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05505407"/>
              </p:ext>
            </p:extLst>
          </p:nvPr>
        </p:nvGraphicFramePr>
        <p:xfrm>
          <a:off x="5327650" y="4094163"/>
          <a:ext cx="3316288" cy="2095505"/>
        </p:xfrm>
        <a:graphic>
          <a:graphicData uri="http://schemas.openxmlformats.org/drawingml/2006/table">
            <a:tbl>
              <a:tblPr firstRow="1" bandRow="1">
                <a:tableStyleId>{5C22544A-7EE6-4342-B048-85BDC9FD1C3A}</a:tableStyleId>
              </a:tblPr>
              <a:tblGrid>
                <a:gridCol w="616570">
                  <a:extLst>
                    <a:ext uri="{9D8B030D-6E8A-4147-A177-3AD203B41FA5}">
                      <a16:colId xmlns:a16="http://schemas.microsoft.com/office/drawing/2014/main" xmlns="" val="20000"/>
                    </a:ext>
                  </a:extLst>
                </a:gridCol>
                <a:gridCol w="1456991">
                  <a:extLst>
                    <a:ext uri="{9D8B030D-6E8A-4147-A177-3AD203B41FA5}">
                      <a16:colId xmlns:a16="http://schemas.microsoft.com/office/drawing/2014/main" xmlns="" val="20001"/>
                    </a:ext>
                  </a:extLst>
                </a:gridCol>
                <a:gridCol w="1242727">
                  <a:extLst>
                    <a:ext uri="{9D8B030D-6E8A-4147-A177-3AD203B41FA5}">
                      <a16:colId xmlns:a16="http://schemas.microsoft.com/office/drawing/2014/main" xmlns="" val="20002"/>
                    </a:ext>
                  </a:extLst>
                </a:gridCol>
              </a:tblGrid>
              <a:tr h="365757">
                <a:tc gridSpan="3">
                  <a:txBody>
                    <a:bodyPr/>
                    <a:lstStyle/>
                    <a:p>
                      <a:pPr algn="l"/>
                      <a:r>
                        <a:rPr lang="en-US" sz="2400" b="1" i="0" dirty="0">
                          <a:solidFill>
                            <a:srgbClr val="000000"/>
                          </a:solidFill>
                          <a:latin typeface="Arial"/>
                        </a:rPr>
                        <a:t>transaction2</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45949">
                <a:tc>
                  <a:txBody>
                    <a:bodyPr/>
                    <a:lstStyle/>
                    <a:p>
                      <a:pPr algn="r"/>
                      <a:r>
                        <a:rPr lang="en-US" sz="2000" b="1" i="0" dirty="0">
                          <a:solidFill>
                            <a:srgbClr val="000000"/>
                          </a:solidFill>
                          <a:latin typeface="Arial"/>
                        </a:rPr>
                        <a:t> ID</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r"/>
                      <a:r>
                        <a:rPr lang="en-US" sz="2000" b="1" dirty="0"/>
                        <a:t>Amount</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49">
                <a:tc>
                  <a:txBody>
                    <a:bodyPr/>
                    <a:lstStyle/>
                    <a:p>
                      <a:pPr algn="r"/>
                      <a:r>
                        <a:rPr lang="en-US" sz="2000" b="0" i="0" dirty="0">
                          <a:solidFill>
                            <a:srgbClr val="000000"/>
                          </a:solidFill>
                          <a:latin typeface="Arial"/>
                        </a:rPr>
                        <a:t>102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$376</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49">
                <a:tc>
                  <a:txBody>
                    <a:bodyPr/>
                    <a:lstStyle/>
                    <a:p>
                      <a:pPr algn="r"/>
                      <a:r>
                        <a:rPr lang="en-US" sz="2000" b="0" i="0" dirty="0">
                          <a:solidFill>
                            <a:srgbClr val="000000"/>
                          </a:solidFill>
                          <a:latin typeface="Arial"/>
                        </a:rPr>
                        <a:t>102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$119</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49">
                <a:tc>
                  <a:txBody>
                    <a:bodyPr/>
                    <a:lstStyle/>
                    <a:p>
                      <a:pPr algn="r"/>
                      <a:r>
                        <a:rPr lang="en-US" sz="2000" b="0" i="0" dirty="0">
                          <a:solidFill>
                            <a:srgbClr val="000000"/>
                          </a:solidFill>
                          <a:latin typeface="Arial"/>
                        </a:rPr>
                        <a:t>103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b="0" i="0" dirty="0">
                          <a:solidFill>
                            <a:srgbClr val="000000"/>
                          </a:solidFill>
                          <a:latin typeface="Arial"/>
                        </a:rPr>
                        <a:t>$57</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r h="345949">
                <a:tc>
                  <a:txBody>
                    <a:bodyPr/>
                    <a:lstStyle/>
                    <a:p>
                      <a:pPr algn="r"/>
                      <a:r>
                        <a:rPr lang="en-US" sz="2000" b="0" i="0" dirty="0">
                          <a:solidFill>
                            <a:srgbClr val="000000"/>
                          </a:solidFill>
                          <a:latin typeface="Arial"/>
                        </a:rPr>
                        <a:t>105 </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FFFE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00"/>
                          </a:solidFill>
                          <a:latin typeface="+mn-lt"/>
                        </a:rPr>
                        <a:t>Purchase</a:t>
                      </a:r>
                    </a:p>
                  </a:txBody>
                  <a:tcPr marL="91419" marR="91419"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1"/>
                    </a:solidFill>
                  </a:tcPr>
                </a:tc>
                <a:tc>
                  <a:txBody>
                    <a:bodyPr/>
                    <a:lstStyle/>
                    <a:p>
                      <a:pPr algn="r"/>
                      <a:r>
                        <a:rPr lang="en-US" sz="2000" dirty="0"/>
                        <a:t>$98</a:t>
                      </a:r>
                    </a:p>
                  </a:txBody>
                  <a:tcPr marL="91419" marR="91419"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5"/>
                  </a:ext>
                </a:extLst>
              </a:tr>
            </a:tbl>
          </a:graphicData>
        </a:graphic>
      </p:graphicFrame>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Compare SQL Join and DATA Step Merge</a:t>
            </a:r>
          </a:p>
        </p:txBody>
      </p:sp>
      <p:graphicFrame>
        <p:nvGraphicFramePr>
          <p:cNvPr id="120157" name="Group 349"/>
          <p:cNvGraphicFramePr>
            <a:graphicFrameLocks noGrp="1"/>
          </p:cNvGraphicFramePr>
          <p:nvPr>
            <p:extLst>
              <p:ext uri="{D42A27DB-BD31-4B8C-83A1-F6EECF244321}">
                <p14:modId xmlns:p14="http://schemas.microsoft.com/office/powerpoint/2010/main" val="490884666"/>
              </p:ext>
            </p:extLst>
          </p:nvPr>
        </p:nvGraphicFramePr>
        <p:xfrm>
          <a:off x="688429" y="1169441"/>
          <a:ext cx="7748587" cy="3636992"/>
        </p:xfrm>
        <a:graphic>
          <a:graphicData uri="http://schemas.openxmlformats.org/drawingml/2006/table">
            <a:tbl>
              <a:tblPr/>
              <a:tblGrid>
                <a:gridCol w="3582987">
                  <a:extLst>
                    <a:ext uri="{9D8B030D-6E8A-4147-A177-3AD203B41FA5}">
                      <a16:colId xmlns:a16="http://schemas.microsoft.com/office/drawing/2014/main" xmlns="" val="20000"/>
                    </a:ext>
                  </a:extLst>
                </a:gridCol>
                <a:gridCol w="1774825">
                  <a:extLst>
                    <a:ext uri="{9D8B030D-6E8A-4147-A177-3AD203B41FA5}">
                      <a16:colId xmlns:a16="http://schemas.microsoft.com/office/drawing/2014/main" xmlns="" val="20001"/>
                    </a:ext>
                  </a:extLst>
                </a:gridCol>
                <a:gridCol w="2390775">
                  <a:extLst>
                    <a:ext uri="{9D8B030D-6E8A-4147-A177-3AD203B41FA5}">
                      <a16:colId xmlns:a16="http://schemas.microsoft.com/office/drawing/2014/main" xmlns="" val="20002"/>
                    </a:ext>
                  </a:extLst>
                </a:gridCol>
              </a:tblGrid>
              <a:tr h="56029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Key Points</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SQL Join</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DATA Step Merge</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xmlns="" val="10000"/>
                  </a:ext>
                </a:extLst>
              </a:tr>
              <a:tr h="90924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Explicit sorting of data before </a:t>
                      </a:r>
                      <a:r>
                        <a:rPr kumimoji="0" lang="en-US" sz="2400" b="0" i="0" u="none" strike="noStrike" cap="none" normalizeH="0" baseline="0" dirty="0">
                          <a:ln>
                            <a:noFill/>
                          </a:ln>
                          <a:solidFill>
                            <a:srgbClr val="000000"/>
                          </a:solidFill>
                          <a:effectLst/>
                          <a:latin typeface="Arial" charset="0"/>
                        </a:rPr>
                        <a:t>join/merge</a:t>
                      </a:r>
                      <a:endParaRPr kumimoji="0" lang="en-US" sz="2400" b="0" i="0" u="none" strike="noStrike" cap="none" normalizeH="0" baseline="0" dirty="0">
                        <a:ln>
                          <a:noFill/>
                        </a:ln>
                        <a:solidFill>
                          <a:srgbClr val="000000"/>
                        </a:solidFill>
                        <a:effectLst/>
                        <a:latin typeface="Arial"/>
                      </a:endParaRP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Not required</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Required</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xmlns="" val="10001"/>
                  </a:ext>
                </a:extLst>
              </a:tr>
              <a:tr h="90924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Same-name columns </a:t>
                      </a:r>
                      <a:r>
                        <a:rPr kumimoji="0" lang="en-US" sz="2400" b="0" i="0" u="none" strike="noStrike" cap="none" normalizeH="0" baseline="0">
                          <a:ln>
                            <a:noFill/>
                          </a:ln>
                          <a:solidFill>
                            <a:schemeClr val="tx1"/>
                          </a:solidFill>
                          <a:effectLst/>
                          <a:latin typeface="Arial" charset="0"/>
                        </a:rPr>
                        <a:t>in </a:t>
                      </a:r>
                      <a:r>
                        <a:rPr kumimoji="0" lang="en-US" sz="2400" b="0" i="0" u="none" strike="noStrike" cap="none" normalizeH="0" baseline="0">
                          <a:ln>
                            <a:noFill/>
                          </a:ln>
                          <a:solidFill>
                            <a:srgbClr val="000000"/>
                          </a:solidFill>
                          <a:effectLst/>
                          <a:latin typeface="Arial" charset="0"/>
                        </a:rPr>
                        <a:t>join/merge</a:t>
                      </a:r>
                      <a:r>
                        <a:rPr kumimoji="0" lang="en-US" sz="2400" b="0" i="0" u="none" strike="noStrike" cap="none" normalizeH="0" baseline="0">
                          <a:ln>
                            <a:noFill/>
                          </a:ln>
                          <a:solidFill>
                            <a:schemeClr val="tx1"/>
                          </a:solidFill>
                          <a:effectLst/>
                          <a:latin typeface="Arial" charset="0"/>
                        </a:rPr>
                        <a:t> </a:t>
                      </a:r>
                      <a:r>
                        <a:rPr kumimoji="0" lang="en-US" sz="2400" b="0" i="0" u="none" strike="noStrike" cap="none" normalizeH="0" baseline="0" dirty="0">
                          <a:ln>
                            <a:noFill/>
                          </a:ln>
                          <a:solidFill>
                            <a:schemeClr val="tx1"/>
                          </a:solidFill>
                          <a:effectLst/>
                          <a:latin typeface="Arial" charset="0"/>
                        </a:rPr>
                        <a:t>expressions</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Not required</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Required</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xmlns="" val="10002"/>
                  </a:ext>
                </a:extLst>
              </a:tr>
              <a:tr h="90924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Equality in join or merge expressions</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Not required</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Required</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684295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dirty="0"/>
              <a:t>Alternative Join Syntax</a:t>
            </a:r>
          </a:p>
        </p:txBody>
      </p:sp>
      <p:sp>
        <p:nvSpPr>
          <p:cNvPr id="10" name="Rectangle 3"/>
          <p:cNvSpPr>
            <a:spLocks noGrp="1" noChangeArrowheads="1"/>
          </p:cNvSpPr>
          <p:nvPr>
            <p:ph idx="1"/>
          </p:nvPr>
        </p:nvSpPr>
        <p:spPr>
          <a:xfrm>
            <a:off x="685800" y="1071563"/>
            <a:ext cx="7848600" cy="5289550"/>
          </a:xfrm>
        </p:spPr>
        <p:txBody>
          <a:bodyPr/>
          <a:lstStyle/>
          <a:p>
            <a:pPr marL="0" indent="0">
              <a:tabLst>
                <a:tab pos="630238" algn="l"/>
              </a:tabLst>
            </a:pPr>
            <a:r>
              <a:rPr lang="en-US" dirty="0"/>
              <a:t>This alternative syntax names the join type and includes an ON clause.</a:t>
            </a:r>
          </a:p>
          <a:p>
            <a:pPr marL="0" indent="0">
              <a:tabLst>
                <a:tab pos="630238" algn="l"/>
              </a:tabLst>
            </a:pPr>
            <a:endParaRPr lang="en-US" dirty="0"/>
          </a:p>
          <a:p>
            <a:pPr marL="0" indent="0">
              <a:tabLst>
                <a:tab pos="630238" algn="l"/>
              </a:tabLst>
            </a:pPr>
            <a:endParaRPr lang="en-US" dirty="0"/>
          </a:p>
          <a:p>
            <a:pPr marL="0" indent="0">
              <a:tabLst>
                <a:tab pos="630238" algn="l"/>
              </a:tabLst>
            </a:pPr>
            <a:endParaRPr lang="en-US" dirty="0"/>
          </a:p>
          <a:p>
            <a:pPr marL="0" indent="0">
              <a:tabLst>
                <a:tab pos="630238" algn="l"/>
              </a:tabLst>
            </a:pPr>
            <a:endParaRPr lang="en-US" dirty="0"/>
          </a:p>
          <a:p>
            <a:pPr marL="0" indent="0">
              <a:tabLst>
                <a:tab pos="630238" algn="l"/>
              </a:tabLst>
            </a:pPr>
            <a:endParaRPr lang="en-US" dirty="0"/>
          </a:p>
          <a:p>
            <a:pPr marL="0" indent="0">
              <a:tabLst>
                <a:tab pos="630238" algn="l"/>
              </a:tabLst>
            </a:pPr>
            <a:endParaRPr lang="en-US" dirty="0"/>
          </a:p>
        </p:txBody>
      </p:sp>
      <p:sp>
        <p:nvSpPr>
          <p:cNvPr id="50178" name="Text Box 3"/>
          <p:cNvSpPr txBox="1">
            <a:spLocks noChangeArrowheads="1"/>
          </p:cNvSpPr>
          <p:nvPr/>
        </p:nvSpPr>
        <p:spPr bwMode="auto">
          <a:xfrm>
            <a:off x="685590" y="1951428"/>
            <a:ext cx="5334794" cy="141064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pPr>
            <a:r>
              <a:rPr lang="en-US" sz="2000" b="1" dirty="0">
                <a:latin typeface="Courier New" pitchFamily="49" charset="0"/>
              </a:rPr>
              <a:t>select c.ID, Name, Action, Amount </a:t>
            </a:r>
          </a:p>
          <a:p>
            <a:pPr eaLnBrk="1" hangingPunct="1">
              <a:lnSpc>
                <a:spcPct val="85000"/>
              </a:lnSpc>
            </a:pPr>
            <a:r>
              <a:rPr lang="en-US" sz="2000" b="1" dirty="0">
                <a:latin typeface="Courier New" pitchFamily="49" charset="0"/>
              </a:rPr>
              <a:t>   from customers as c</a:t>
            </a:r>
          </a:p>
          <a:p>
            <a:pPr eaLnBrk="1" hangingPunct="1">
              <a:lnSpc>
                <a:spcPct val="85000"/>
              </a:lnSpc>
            </a:pPr>
            <a:r>
              <a:rPr lang="en-US" sz="2000" b="1" dirty="0">
                <a:latin typeface="Courier New" pitchFamily="49" charset="0"/>
              </a:rPr>
              <a:t>        inner join</a:t>
            </a:r>
          </a:p>
          <a:p>
            <a:pPr eaLnBrk="1" hangingPunct="1">
              <a:lnSpc>
                <a:spcPct val="85000"/>
              </a:lnSpc>
            </a:pPr>
            <a:r>
              <a:rPr lang="en-US" sz="2000" b="1" dirty="0">
                <a:latin typeface="Courier New" pitchFamily="49" charset="0"/>
              </a:rPr>
              <a:t>        transactions as t</a:t>
            </a:r>
          </a:p>
          <a:p>
            <a:pPr eaLnBrk="1" hangingPunct="1">
              <a:lnSpc>
                <a:spcPct val="85000"/>
              </a:lnSpc>
            </a:pPr>
            <a:r>
              <a:rPr lang="en-US" sz="2000" b="1" dirty="0">
                <a:latin typeface="Courier New" pitchFamily="49" charset="0"/>
              </a:rPr>
              <a:t>        on c.ID=t.ID;</a:t>
            </a:r>
          </a:p>
        </p:txBody>
      </p:sp>
      <p:sp>
        <p:nvSpPr>
          <p:cNvPr id="50180" name="Text Box 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s104d06</a:t>
            </a:r>
          </a:p>
        </p:txBody>
      </p:sp>
      <p:sp>
        <p:nvSpPr>
          <p:cNvPr id="7" name="Text Box 9"/>
          <p:cNvSpPr txBox="1">
            <a:spLocks noChangeArrowheads="1"/>
          </p:cNvSpPr>
          <p:nvPr/>
        </p:nvSpPr>
        <p:spPr bwMode="auto">
          <a:xfrm>
            <a:off x="2364699" y="3315342"/>
            <a:ext cx="5461920" cy="28931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square" lIns="88900" tIns="152400" rIns="88900" bIns="152400">
            <a:spAutoFit/>
          </a:bodyPr>
          <a:lstStyle/>
          <a:p>
            <a:pPr eaLnBrk="0" hangingPunct="0">
              <a:tabLst>
                <a:tab pos="635000" algn="l"/>
                <a:tab pos="1320800" algn="l"/>
              </a:tabLst>
              <a:defRPr/>
            </a:pPr>
            <a:r>
              <a:rPr lang="en-US" b="1" dirty="0">
                <a:solidFill>
                  <a:srgbClr val="000000"/>
                </a:solidFill>
                <a:latin typeface="Arial"/>
                <a:cs typeface="+mn-cs"/>
              </a:rPr>
              <a:t>SELECT</a:t>
            </a:r>
            <a:r>
              <a:rPr lang="en-US" dirty="0">
                <a:solidFill>
                  <a:srgbClr val="000000"/>
                </a:solidFill>
                <a:latin typeface="Arial"/>
                <a:cs typeface="+mn-cs"/>
              </a:rPr>
              <a:t> </a:t>
            </a:r>
            <a:r>
              <a:rPr lang="en-US" i="1" dirty="0">
                <a:solidFill>
                  <a:srgbClr val="000000"/>
                </a:solidFill>
                <a:latin typeface="Arial"/>
                <a:cs typeface="+mn-cs"/>
              </a:rPr>
              <a:t>object-item</a:t>
            </a:r>
            <a:r>
              <a:rPr lang="en-US" dirty="0">
                <a:solidFill>
                  <a:srgbClr val="000000"/>
                </a:solidFill>
                <a:latin typeface="Arial"/>
                <a:cs typeface="+mn-cs"/>
              </a:rPr>
              <a:t> &lt;, …object-item&gt;</a:t>
            </a:r>
          </a:p>
          <a:p>
            <a:pPr eaLnBrk="0" hangingPunct="0">
              <a:tabLst>
                <a:tab pos="635000" algn="l"/>
                <a:tab pos="1320800" algn="l"/>
              </a:tabLst>
              <a:defRPr/>
            </a:pPr>
            <a:r>
              <a:rPr lang="en-US" dirty="0">
                <a:solidFill>
                  <a:srgbClr val="000000"/>
                </a:solidFill>
                <a:latin typeface="Arial"/>
                <a:cs typeface="+mn-cs"/>
              </a:rPr>
              <a:t>	</a:t>
            </a:r>
            <a:r>
              <a:rPr lang="en-US" b="1" dirty="0">
                <a:solidFill>
                  <a:srgbClr val="000000"/>
                </a:solidFill>
                <a:latin typeface="Arial"/>
                <a:cs typeface="+mn-cs"/>
              </a:rPr>
              <a:t>FROM</a:t>
            </a:r>
            <a:r>
              <a:rPr lang="en-US" dirty="0">
                <a:solidFill>
                  <a:srgbClr val="000000"/>
                </a:solidFill>
                <a:latin typeface="Arial"/>
                <a:cs typeface="+mn-cs"/>
              </a:rPr>
              <a:t> </a:t>
            </a:r>
            <a:r>
              <a:rPr lang="en-US" i="1" dirty="0">
                <a:solidFill>
                  <a:srgbClr val="000000"/>
                </a:solidFill>
                <a:latin typeface="Arial"/>
                <a:cs typeface="+mn-cs"/>
              </a:rPr>
              <a:t>table-name &lt;&lt;</a:t>
            </a:r>
            <a:r>
              <a:rPr lang="en-US" b="1" dirty="0">
                <a:solidFill>
                  <a:srgbClr val="000000"/>
                </a:solidFill>
                <a:latin typeface="Arial"/>
                <a:cs typeface="+mn-cs"/>
              </a:rPr>
              <a:t>AS</a:t>
            </a:r>
            <a:r>
              <a:rPr lang="en-US" i="1" dirty="0">
                <a:solidFill>
                  <a:srgbClr val="000000"/>
                </a:solidFill>
                <a:latin typeface="Arial"/>
                <a:cs typeface="+mn-cs"/>
              </a:rPr>
              <a:t>&gt; alias&gt; </a:t>
            </a:r>
            <a:r>
              <a:rPr lang="en-US" dirty="0">
                <a:solidFill>
                  <a:srgbClr val="000000"/>
                </a:solidFill>
                <a:latin typeface="Arial"/>
                <a:cs typeface="+mn-cs"/>
              </a:rPr>
              <a:t> </a:t>
            </a:r>
            <a:br>
              <a:rPr lang="en-US" dirty="0">
                <a:solidFill>
                  <a:srgbClr val="000000"/>
                </a:solidFill>
                <a:latin typeface="Arial"/>
                <a:cs typeface="+mn-cs"/>
              </a:rPr>
            </a:br>
            <a:r>
              <a:rPr lang="en-US" dirty="0">
                <a:solidFill>
                  <a:srgbClr val="000000"/>
                </a:solidFill>
                <a:latin typeface="Arial"/>
                <a:cs typeface="+mn-cs"/>
              </a:rPr>
              <a:t>                   </a:t>
            </a:r>
            <a:r>
              <a:rPr lang="en-US" b="1" dirty="0">
                <a:solidFill>
                  <a:srgbClr val="000000"/>
                </a:solidFill>
                <a:latin typeface="Arial"/>
                <a:cs typeface="+mn-cs"/>
              </a:rPr>
              <a:t>INNER JOIN</a:t>
            </a:r>
            <a:r>
              <a:rPr lang="en-US" dirty="0">
                <a:solidFill>
                  <a:srgbClr val="000000"/>
                </a:solidFill>
                <a:latin typeface="Arial"/>
                <a:cs typeface="+mn-cs"/>
              </a:rPr>
              <a:t> </a:t>
            </a:r>
          </a:p>
          <a:p>
            <a:pPr eaLnBrk="0" hangingPunct="0">
              <a:tabLst>
                <a:tab pos="635000" algn="l"/>
                <a:tab pos="1320800" algn="l"/>
              </a:tabLst>
              <a:defRPr/>
            </a:pPr>
            <a:r>
              <a:rPr lang="en-US" dirty="0">
                <a:solidFill>
                  <a:srgbClr val="000000"/>
                </a:solidFill>
                <a:latin typeface="Arial"/>
                <a:cs typeface="+mn-cs"/>
              </a:rPr>
              <a:t>		   </a:t>
            </a:r>
            <a:r>
              <a:rPr lang="en-US" i="1" dirty="0">
                <a:solidFill>
                  <a:srgbClr val="000000"/>
                </a:solidFill>
              </a:rPr>
              <a:t>table-name &lt;&lt;</a:t>
            </a:r>
            <a:r>
              <a:rPr lang="en-US" b="1" dirty="0">
                <a:solidFill>
                  <a:srgbClr val="000000"/>
                </a:solidFill>
              </a:rPr>
              <a:t>AS</a:t>
            </a:r>
            <a:r>
              <a:rPr lang="en-US" i="1" dirty="0">
                <a:solidFill>
                  <a:srgbClr val="000000"/>
                </a:solidFill>
              </a:rPr>
              <a:t>&gt; alias&gt; </a:t>
            </a:r>
            <a:r>
              <a:rPr lang="en-US" dirty="0">
                <a:solidFill>
                  <a:srgbClr val="000000"/>
                </a:solidFill>
                <a:latin typeface="Arial"/>
                <a:cs typeface="+mn-cs"/>
              </a:rPr>
              <a:t>	</a:t>
            </a:r>
            <a:r>
              <a:rPr lang="en-US" b="1" dirty="0">
                <a:solidFill>
                  <a:srgbClr val="000000"/>
                </a:solidFill>
                <a:latin typeface="Arial"/>
                <a:cs typeface="+mn-cs"/>
              </a:rPr>
              <a:t>ON</a:t>
            </a:r>
            <a:r>
              <a:rPr lang="en-US" dirty="0">
                <a:solidFill>
                  <a:srgbClr val="000000"/>
                </a:solidFill>
                <a:latin typeface="Arial"/>
                <a:cs typeface="+mn-cs"/>
              </a:rPr>
              <a:t> </a:t>
            </a:r>
            <a:r>
              <a:rPr lang="en-US" i="1" dirty="0">
                <a:solidFill>
                  <a:srgbClr val="000000"/>
                </a:solidFill>
              </a:rPr>
              <a:t>join-condition(s)</a:t>
            </a:r>
          </a:p>
          <a:p>
            <a:pPr eaLnBrk="0" hangingPunct="0">
              <a:tabLst>
                <a:tab pos="635000" algn="l"/>
                <a:tab pos="1320800" algn="l"/>
              </a:tabLst>
              <a:defRPr/>
            </a:pPr>
            <a:r>
              <a:rPr lang="en-US" i="1" dirty="0">
                <a:solidFill>
                  <a:srgbClr val="000000"/>
                </a:solidFill>
                <a:cs typeface="+mn-cs"/>
              </a:rPr>
              <a:t>        </a:t>
            </a:r>
            <a:r>
              <a:rPr lang="en-US" b="1" dirty="0">
                <a:solidFill>
                  <a:srgbClr val="000000"/>
                </a:solidFill>
                <a:cs typeface="+mn-cs"/>
              </a:rPr>
              <a:t>WHERE </a:t>
            </a:r>
            <a:r>
              <a:rPr lang="en-US" i="1" dirty="0">
                <a:solidFill>
                  <a:srgbClr val="000000"/>
                </a:solidFill>
                <a:cs typeface="+mn-cs"/>
              </a:rPr>
              <a:t>sql-expression</a:t>
            </a:r>
          </a:p>
          <a:p>
            <a:pPr eaLnBrk="0" hangingPunct="0">
              <a:tabLst>
                <a:tab pos="635000" algn="l"/>
                <a:tab pos="1320800" algn="l"/>
              </a:tabLst>
              <a:defRPr/>
            </a:pPr>
            <a:r>
              <a:rPr lang="en-US" dirty="0">
                <a:solidFill>
                  <a:srgbClr val="000000"/>
                </a:solidFill>
                <a:latin typeface="Arial"/>
                <a:cs typeface="+mn-cs"/>
              </a:rPr>
              <a:t>	&lt;</a:t>
            </a:r>
            <a:r>
              <a:rPr lang="en-US" i="1" dirty="0">
                <a:solidFill>
                  <a:srgbClr val="000000"/>
                </a:solidFill>
                <a:latin typeface="Arial"/>
                <a:cs typeface="+mn-cs"/>
              </a:rPr>
              <a:t>other clauses</a:t>
            </a:r>
            <a:r>
              <a:rPr lang="en-US" dirty="0">
                <a:solidFill>
                  <a:srgbClr val="000000"/>
                </a:solidFill>
                <a:latin typeface="Arial"/>
                <a:cs typeface="+mn-cs"/>
              </a:rPr>
              <a:t>&gt;</a:t>
            </a:r>
            <a:r>
              <a:rPr lang="en-US" b="1" dirty="0">
                <a:solidFill>
                  <a:srgbClr val="000000"/>
                </a:solidFill>
                <a:latin typeface="Arial"/>
                <a:cs typeface="+mn-cs"/>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4.06 Short </a:t>
            </a:r>
            <a:r>
              <a:rPr lang="en-US" dirty="0"/>
              <a:t>Answer Poll</a:t>
            </a:r>
          </a:p>
        </p:txBody>
      </p:sp>
      <p:sp>
        <p:nvSpPr>
          <p:cNvPr id="3075" name="Rectangle 5"/>
          <p:cNvSpPr>
            <a:spLocks noGrp="1" noChangeArrowheads="1"/>
          </p:cNvSpPr>
          <p:nvPr>
            <p:ph idx="1"/>
          </p:nvPr>
        </p:nvSpPr>
        <p:spPr/>
        <p:txBody>
          <a:bodyPr/>
          <a:lstStyle/>
          <a:p>
            <a:r>
              <a:rPr lang="en-US" dirty="0"/>
              <a:t>How many tables can be combined using the following PROC SQL syntax?</a:t>
            </a:r>
          </a:p>
          <a:p>
            <a:pPr marL="0" indent="0"/>
            <a:endParaRPr lang="en-US" dirty="0"/>
          </a:p>
        </p:txBody>
      </p:sp>
      <p:sp>
        <p:nvSpPr>
          <p:cNvPr id="4" name="TextBox 2"/>
          <p:cNvSpPr txBox="1">
            <a:spLocks noChangeArrowheads="1"/>
          </p:cNvSpPr>
          <p:nvPr/>
        </p:nvSpPr>
        <p:spPr bwMode="auto">
          <a:xfrm>
            <a:off x="685800" y="1979613"/>
            <a:ext cx="6626814" cy="1749197"/>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pPr>
            <a:r>
              <a:rPr lang="en-US" b="1" dirty="0">
                <a:latin typeface="Courier New" pitchFamily="49" charset="0"/>
              </a:rPr>
              <a:t>proc sql;</a:t>
            </a:r>
          </a:p>
          <a:p>
            <a:pPr eaLnBrk="1" hangingPunct="1">
              <a:lnSpc>
                <a:spcPct val="85000"/>
              </a:lnSpc>
            </a:pPr>
            <a:r>
              <a:rPr lang="en-US" b="1" dirty="0">
                <a:latin typeface="Courier New" pitchFamily="49" charset="0"/>
              </a:rPr>
              <a:t>select *</a:t>
            </a:r>
          </a:p>
          <a:p>
            <a:pPr eaLnBrk="1" hangingPunct="1">
              <a:lnSpc>
                <a:spcPct val="85000"/>
              </a:lnSpc>
            </a:pPr>
            <a:r>
              <a:rPr lang="en-US" b="1" dirty="0">
                <a:latin typeface="Courier New" pitchFamily="49" charset="0"/>
              </a:rPr>
              <a:t>   from </a:t>
            </a:r>
            <a:r>
              <a:rPr lang="en-US" b="1" i="1" dirty="0">
                <a:latin typeface="Courier New" pitchFamily="49" charset="0"/>
              </a:rPr>
              <a:t>table-name</a:t>
            </a:r>
            <a:r>
              <a:rPr lang="en-US" b="1" dirty="0">
                <a:latin typeface="Courier New" pitchFamily="49" charset="0"/>
              </a:rPr>
              <a:t>,..., </a:t>
            </a:r>
            <a:r>
              <a:rPr lang="en-US" b="1" i="1" dirty="0">
                <a:latin typeface="Courier New" pitchFamily="49" charset="0"/>
              </a:rPr>
              <a:t>table-name</a:t>
            </a:r>
          </a:p>
          <a:p>
            <a:pPr eaLnBrk="1" hangingPunct="1">
              <a:lnSpc>
                <a:spcPct val="85000"/>
              </a:lnSpc>
            </a:pPr>
            <a:r>
              <a:rPr lang="en-US" b="1" i="1" dirty="0">
                <a:latin typeface="Courier New" pitchFamily="49" charset="0"/>
              </a:rPr>
              <a:t>   </a:t>
            </a:r>
            <a:r>
              <a:rPr lang="en-US" b="1" dirty="0">
                <a:latin typeface="Courier New" pitchFamily="49" charset="0"/>
              </a:rPr>
              <a:t>where </a:t>
            </a:r>
            <a:r>
              <a:rPr lang="en-US" b="1" i="1" dirty="0">
                <a:latin typeface="Courier New" pitchFamily="49" charset="0"/>
              </a:rPr>
              <a:t>sql-expression</a:t>
            </a:r>
            <a:r>
              <a:rPr lang="en-US" b="1" dirty="0">
                <a:latin typeface="Courier New" pitchFamily="49" charset="0"/>
              </a:rPr>
              <a:t>;</a:t>
            </a:r>
          </a:p>
          <a:p>
            <a:pPr eaLnBrk="1" hangingPunct="1">
              <a:lnSpc>
                <a:spcPct val="85000"/>
              </a:lnSpc>
            </a:pPr>
            <a:r>
              <a:rPr lang="en-US" b="1" dirty="0">
                <a:latin typeface="Courier New" pitchFamily="49" charset="0"/>
              </a:rPr>
              <a:t>quit;</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4.06 Short </a:t>
            </a:r>
            <a:r>
              <a:rPr lang="en-US" dirty="0"/>
              <a:t>Answer Poll – Correct Answer</a:t>
            </a:r>
          </a:p>
        </p:txBody>
      </p:sp>
      <p:sp>
        <p:nvSpPr>
          <p:cNvPr id="3075" name="Rectangle 5"/>
          <p:cNvSpPr>
            <a:spLocks noGrp="1" noChangeArrowheads="1"/>
          </p:cNvSpPr>
          <p:nvPr>
            <p:ph idx="1"/>
          </p:nvPr>
        </p:nvSpPr>
        <p:spPr/>
        <p:txBody>
          <a:bodyPr/>
          <a:lstStyle/>
          <a:p>
            <a:r>
              <a:rPr lang="en-US" dirty="0"/>
              <a:t>How many tables can be combined using the following PROC SQL syntax?</a:t>
            </a:r>
          </a:p>
          <a:p>
            <a:endParaRPr lang="en-US" dirty="0"/>
          </a:p>
          <a:p>
            <a:endParaRPr lang="en-US" dirty="0"/>
          </a:p>
          <a:p>
            <a:endParaRPr lang="en-US" dirty="0"/>
          </a:p>
          <a:p>
            <a:endParaRPr lang="en-US" dirty="0"/>
          </a:p>
          <a:p>
            <a:endParaRPr lang="en-US" dirty="0"/>
          </a:p>
          <a:p>
            <a:r>
              <a:rPr lang="en-US" b="1" dirty="0"/>
              <a:t>Up to 256 tables can be joined with this syntax.</a:t>
            </a:r>
            <a:endParaRPr lang="en-US" dirty="0"/>
          </a:p>
          <a:p>
            <a:pPr marL="0" indent="0"/>
            <a:endParaRPr lang="en-US" dirty="0"/>
          </a:p>
        </p:txBody>
      </p:sp>
      <p:sp>
        <p:nvSpPr>
          <p:cNvPr id="4" name="TextBox 2"/>
          <p:cNvSpPr txBox="1">
            <a:spLocks noChangeArrowheads="1"/>
          </p:cNvSpPr>
          <p:nvPr/>
        </p:nvSpPr>
        <p:spPr bwMode="auto">
          <a:xfrm>
            <a:off x="685800" y="1979613"/>
            <a:ext cx="6626814" cy="1749197"/>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pPr>
            <a:r>
              <a:rPr lang="en-US" b="1" dirty="0">
                <a:latin typeface="Courier New" pitchFamily="49" charset="0"/>
              </a:rPr>
              <a:t>proc sql;</a:t>
            </a:r>
          </a:p>
          <a:p>
            <a:pPr eaLnBrk="1" hangingPunct="1">
              <a:lnSpc>
                <a:spcPct val="85000"/>
              </a:lnSpc>
            </a:pPr>
            <a:r>
              <a:rPr lang="en-US" b="1" dirty="0">
                <a:latin typeface="Courier New" pitchFamily="49" charset="0"/>
              </a:rPr>
              <a:t>select *</a:t>
            </a:r>
          </a:p>
          <a:p>
            <a:pPr eaLnBrk="1" hangingPunct="1">
              <a:lnSpc>
                <a:spcPct val="85000"/>
              </a:lnSpc>
            </a:pPr>
            <a:r>
              <a:rPr lang="en-US" b="1" dirty="0">
                <a:latin typeface="Courier New" pitchFamily="49" charset="0"/>
              </a:rPr>
              <a:t>   from </a:t>
            </a:r>
            <a:r>
              <a:rPr lang="en-US" b="1" i="1" dirty="0">
                <a:latin typeface="Courier New" pitchFamily="49" charset="0"/>
              </a:rPr>
              <a:t>table-name</a:t>
            </a:r>
            <a:r>
              <a:rPr lang="en-US" b="1" dirty="0">
                <a:latin typeface="Courier New" pitchFamily="49" charset="0"/>
              </a:rPr>
              <a:t>,..., </a:t>
            </a:r>
            <a:r>
              <a:rPr lang="en-US" b="1" i="1" dirty="0">
                <a:latin typeface="Courier New" pitchFamily="49" charset="0"/>
              </a:rPr>
              <a:t>table-name</a:t>
            </a:r>
          </a:p>
          <a:p>
            <a:pPr eaLnBrk="1" hangingPunct="1">
              <a:lnSpc>
                <a:spcPct val="85000"/>
              </a:lnSpc>
            </a:pPr>
            <a:r>
              <a:rPr lang="en-US" b="1" i="1" dirty="0">
                <a:latin typeface="Courier New" pitchFamily="49" charset="0"/>
              </a:rPr>
              <a:t>   </a:t>
            </a:r>
            <a:r>
              <a:rPr lang="en-US" b="1" dirty="0">
                <a:latin typeface="Courier New" pitchFamily="49" charset="0"/>
              </a:rPr>
              <a:t>where </a:t>
            </a:r>
            <a:r>
              <a:rPr lang="en-US" b="1" i="1" dirty="0">
                <a:latin typeface="Courier New" pitchFamily="49" charset="0"/>
              </a:rPr>
              <a:t>sql-expression</a:t>
            </a:r>
            <a:r>
              <a:rPr lang="en-US" b="1" dirty="0">
                <a:latin typeface="Courier New" pitchFamily="49" charset="0"/>
              </a:rPr>
              <a:t>;</a:t>
            </a:r>
          </a:p>
          <a:p>
            <a:pPr eaLnBrk="1" hangingPunct="1">
              <a:lnSpc>
                <a:spcPct val="85000"/>
              </a:lnSpc>
            </a:pPr>
            <a:r>
              <a:rPr lang="en-US" b="1" dirty="0">
                <a:latin typeface="Courier New" pitchFamily="49" charset="0"/>
              </a:rPr>
              <a:t>quit;</a:t>
            </a:r>
          </a:p>
        </p:txBody>
      </p:sp>
    </p:spTree>
    <p:custDataLst>
      <p:tags r:id="rId1"/>
    </p:custDataLst>
    <p:extLst>
      <p:ext uri="{BB962C8B-B14F-4D97-AF65-F5344CB8AC3E}">
        <p14:creationId xmlns:p14="http://schemas.microsoft.com/office/powerpoint/2010/main" val="3592788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prstGeom prst="rect">
            <a:avLst/>
          </a:prstGeom>
        </p:spPr>
        <p:txBody>
          <a:bodyPr/>
          <a:lstStyle/>
          <a:p>
            <a:r>
              <a:rPr lang="en-US" dirty="0"/>
              <a:t>Exploring the Data</a:t>
            </a:r>
          </a:p>
        </p:txBody>
      </p:sp>
      <p:sp>
        <p:nvSpPr>
          <p:cNvPr id="10" name="Rectangle 3"/>
          <p:cNvSpPr>
            <a:spLocks noGrp="1" noChangeArrowheads="1"/>
          </p:cNvSpPr>
          <p:nvPr>
            <p:ph idx="1"/>
          </p:nvPr>
        </p:nvSpPr>
        <p:spPr>
          <a:prstGeom prst="rect">
            <a:avLst/>
          </a:prstGeom>
        </p:spPr>
        <p:txBody>
          <a:bodyPr/>
          <a:lstStyle/>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r>
              <a:rPr lang="en-US" dirty="0"/>
              <a:t>The </a:t>
            </a:r>
            <a:r>
              <a:rPr lang="en-US" b="1" dirty="0"/>
              <a:t>customers</a:t>
            </a:r>
            <a:r>
              <a:rPr lang="en-US" dirty="0"/>
              <a:t> table is representative of a customer dimension table. There would be additional columns </a:t>
            </a:r>
            <a:br>
              <a:rPr lang="en-US" dirty="0"/>
            </a:br>
            <a:r>
              <a:rPr lang="en-US" dirty="0"/>
              <a:t>with data about our customers including address, age, and so on.</a:t>
            </a:r>
          </a:p>
          <a:p>
            <a:pPr marL="0" indent="0"/>
            <a:r>
              <a:rPr lang="en-US" dirty="0"/>
              <a:t>The </a:t>
            </a:r>
            <a:r>
              <a:rPr lang="en-US" b="1" dirty="0"/>
              <a:t>transactions</a:t>
            </a:r>
            <a:r>
              <a:rPr lang="en-US" dirty="0"/>
              <a:t> table is representative of a fact table. There would be columns holding all the key column data, </a:t>
            </a:r>
            <a:r>
              <a:rPr lang="en-US" b="1" dirty="0"/>
              <a:t>Product_ID</a:t>
            </a:r>
            <a:r>
              <a:rPr lang="en-US" dirty="0"/>
              <a:t>, </a:t>
            </a:r>
            <a:r>
              <a:rPr lang="en-US" b="1" dirty="0"/>
              <a:t>Employee_ID</a:t>
            </a:r>
            <a:r>
              <a:rPr lang="en-US" dirty="0"/>
              <a:t>, and so on.</a:t>
            </a:r>
          </a:p>
        </p:txBody>
      </p:sp>
      <p:graphicFrame>
        <p:nvGraphicFramePr>
          <p:cNvPr id="7" name="Table 6"/>
          <p:cNvGraphicFramePr>
            <a:graphicFrameLocks noGrp="1"/>
          </p:cNvGraphicFramePr>
          <p:nvPr>
            <p:extLst>
              <p:ext uri="{D42A27DB-BD31-4B8C-83A1-F6EECF244321}">
                <p14:modId xmlns:p14="http://schemas.microsoft.com/office/powerpoint/2010/main" val="2979871335"/>
              </p:ext>
            </p:extLst>
          </p:nvPr>
        </p:nvGraphicFramePr>
        <p:xfrm>
          <a:off x="716422"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64613931"/>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5942426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4: SQL Joins</a:t>
            </a:r>
          </a:p>
        </p:txBody>
      </p:sp>
      <p:graphicFrame>
        <p:nvGraphicFramePr>
          <p:cNvPr id="7" name="Group Organizer"/>
          <p:cNvGraphicFramePr>
            <a:graphicFrameLocks noGrp="1"/>
          </p:cNvGraphicFramePr>
          <p:nvPr>
            <p:extLst>
              <p:ext uri="{D42A27DB-BD31-4B8C-83A1-F6EECF244321}">
                <p14:modId xmlns:p14="http://schemas.microsoft.com/office/powerpoint/2010/main" val="2492671649"/>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xmlns=""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4.1  Introduction to SQL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4.2  Inner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4.3  Outer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xmlns=""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4.4  Complex SQL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32569126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Objectives</a:t>
            </a:r>
          </a:p>
        </p:txBody>
      </p:sp>
      <p:sp>
        <p:nvSpPr>
          <p:cNvPr id="59395" name="Rectangle 3"/>
          <p:cNvSpPr>
            <a:spLocks noGrp="1" noChangeArrowheads="1"/>
          </p:cNvSpPr>
          <p:nvPr>
            <p:ph idx="1"/>
          </p:nvPr>
        </p:nvSpPr>
        <p:spPr/>
        <p:txBody>
          <a:bodyPr/>
          <a:lstStyle/>
          <a:p>
            <a:pPr marL="455613" lvl="1" indent="-341313"/>
            <a:r>
              <a:rPr lang="en-US" dirty="0"/>
              <a:t>Join two tables on matching columns and include </a:t>
            </a:r>
            <a:br>
              <a:rPr lang="en-US" dirty="0"/>
            </a:br>
            <a:r>
              <a:rPr lang="en-US" dirty="0"/>
              <a:t>non-matching rows from one table.</a:t>
            </a:r>
          </a:p>
          <a:p>
            <a:pPr marL="455613" lvl="1" indent="-341313"/>
            <a:r>
              <a:rPr lang="en-US" dirty="0"/>
              <a:t>Join two tables on matching columns and include </a:t>
            </a:r>
            <a:br>
              <a:rPr lang="en-US" dirty="0"/>
            </a:br>
            <a:r>
              <a:rPr lang="en-US" dirty="0"/>
              <a:t>non-matching rows from both tables.</a:t>
            </a:r>
          </a:p>
          <a:p>
            <a:pPr marL="455613" lvl="1" indent="-341313"/>
            <a:r>
              <a:rPr lang="en-US" dirty="0"/>
              <a:t>Compare outer joins and DATA step merges.</a:t>
            </a:r>
          </a:p>
          <a:p>
            <a:pPr marL="455613" lvl="1" indent="-341313"/>
            <a:endParaRPr lang="en-US" dirty="0"/>
          </a:p>
          <a:p>
            <a:pPr marL="455613" lvl="1" indent="-341313"/>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Outer Joins</a:t>
            </a:r>
          </a:p>
        </p:txBody>
      </p:sp>
      <p:sp>
        <p:nvSpPr>
          <p:cNvPr id="60419" name="Rectangle 3"/>
          <p:cNvSpPr>
            <a:spLocks noGrp="1" noChangeArrowheads="1"/>
          </p:cNvSpPr>
          <p:nvPr>
            <p:ph idx="1"/>
          </p:nvPr>
        </p:nvSpPr>
        <p:spPr/>
        <p:txBody>
          <a:bodyPr/>
          <a:lstStyle/>
          <a:p>
            <a:pPr marL="0" indent="0"/>
            <a:r>
              <a:rPr lang="en-US" dirty="0"/>
              <a:t>You can retrieve both non-matching and matching rows using an outer join.</a:t>
            </a:r>
          </a:p>
          <a:p>
            <a:pPr marL="0" indent="0"/>
            <a:endParaRPr lang="en-US" sz="1200" dirty="0"/>
          </a:p>
          <a:p>
            <a:pPr marL="0" indent="0"/>
            <a:r>
              <a:rPr lang="en-US" dirty="0"/>
              <a:t>Outer joins include left, full, and right outer joins. Many tables can be referenced in outer joins. The tables are processed two tables at a time.</a:t>
            </a:r>
          </a:p>
        </p:txBody>
      </p:sp>
      <p:sp>
        <p:nvSpPr>
          <p:cNvPr id="60423" name="TextBox 1"/>
          <p:cNvSpPr txBox="1">
            <a:spLocks noChangeArrowheads="1"/>
          </p:cNvSpPr>
          <p:nvPr/>
        </p:nvSpPr>
        <p:spPr bwMode="auto">
          <a:xfrm>
            <a:off x="1399731" y="5103848"/>
            <a:ext cx="698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Left</a:t>
            </a:r>
          </a:p>
        </p:txBody>
      </p:sp>
      <p:sp>
        <p:nvSpPr>
          <p:cNvPr id="60424" name="TextBox 2"/>
          <p:cNvSpPr txBox="1">
            <a:spLocks noChangeArrowheads="1"/>
          </p:cNvSpPr>
          <p:nvPr/>
        </p:nvSpPr>
        <p:spPr bwMode="auto">
          <a:xfrm>
            <a:off x="4230687" y="5103848"/>
            <a:ext cx="68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Full</a:t>
            </a:r>
          </a:p>
        </p:txBody>
      </p:sp>
      <p:sp>
        <p:nvSpPr>
          <p:cNvPr id="60425" name="TextBox 3"/>
          <p:cNvSpPr txBox="1">
            <a:spLocks noChangeArrowheads="1"/>
          </p:cNvSpPr>
          <p:nvPr/>
        </p:nvSpPr>
        <p:spPr bwMode="auto">
          <a:xfrm>
            <a:off x="6904212" y="5103848"/>
            <a:ext cx="904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dirty="0"/>
              <a:t>Right</a:t>
            </a:r>
          </a:p>
        </p:txBody>
      </p:sp>
      <p:grpSp>
        <p:nvGrpSpPr>
          <p:cNvPr id="10" name="Group 9"/>
          <p:cNvGrpSpPr/>
          <p:nvPr/>
        </p:nvGrpSpPr>
        <p:grpSpPr>
          <a:xfrm>
            <a:off x="571230" y="3479428"/>
            <a:ext cx="2355502" cy="1359272"/>
            <a:chOff x="2047858" y="5927020"/>
            <a:chExt cx="1203960" cy="694760"/>
          </a:xfrm>
        </p:grpSpPr>
        <p:sp>
          <p:nvSpPr>
            <p:cNvPr id="11" name="Oval 10"/>
            <p:cNvSpPr/>
            <p:nvPr/>
          </p:nvSpPr>
          <p:spPr bwMode="auto">
            <a:xfrm>
              <a:off x="2047858" y="5927020"/>
              <a:ext cx="689610" cy="694760"/>
            </a:xfrm>
            <a:prstGeom prst="ellipse">
              <a:avLst/>
            </a:prstGeom>
            <a:solidFill>
              <a:srgbClr val="FFFF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4" name="Freeform 13"/>
            <p:cNvSpPr/>
            <p:nvPr/>
          </p:nvSpPr>
          <p:spPr bwMode="auto">
            <a:xfrm>
              <a:off x="2560938" y="6054091"/>
              <a:ext cx="172086" cy="447040"/>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77806"/>
                <a:gd name="connsiteY0" fmla="*/ 0 h 462280"/>
                <a:gd name="connsiteX1" fmla="*/ 0 w 177806"/>
                <a:gd name="connsiteY1" fmla="*/ 225425 h 462280"/>
                <a:gd name="connsiteX2" fmla="*/ 90805 w 177806"/>
                <a:gd name="connsiteY2" fmla="*/ 462280 h 462280"/>
                <a:gd name="connsiteX3" fmla="*/ 177800 w 177806"/>
                <a:gd name="connsiteY3" fmla="*/ 225425 h 462280"/>
                <a:gd name="connsiteX4" fmla="*/ 87630 w 177806"/>
                <a:gd name="connsiteY4" fmla="*/ 0 h 462280"/>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3990"/>
                <a:gd name="connsiteY0" fmla="*/ 0 h 460375"/>
                <a:gd name="connsiteX1" fmla="*/ 0 w 173990"/>
                <a:gd name="connsiteY1" fmla="*/ 225425 h 460375"/>
                <a:gd name="connsiteX2" fmla="*/ 86995 w 173990"/>
                <a:gd name="connsiteY2" fmla="*/ 460375 h 460375"/>
                <a:gd name="connsiteX3" fmla="*/ 173990 w 173990"/>
                <a:gd name="connsiteY3" fmla="*/ 225425 h 460375"/>
                <a:gd name="connsiteX4" fmla="*/ 87630 w 173990"/>
                <a:gd name="connsiteY4" fmla="*/ 0 h 460375"/>
                <a:gd name="connsiteX0" fmla="*/ 83820 w 173997"/>
                <a:gd name="connsiteY0" fmla="*/ 0 h 454660"/>
                <a:gd name="connsiteX1" fmla="*/ 0 w 173997"/>
                <a:gd name="connsiteY1" fmla="*/ 219710 h 454660"/>
                <a:gd name="connsiteX2" fmla="*/ 86995 w 173997"/>
                <a:gd name="connsiteY2" fmla="*/ 454660 h 454660"/>
                <a:gd name="connsiteX3" fmla="*/ 173990 w 173997"/>
                <a:gd name="connsiteY3" fmla="*/ 219710 h 454660"/>
                <a:gd name="connsiteX4" fmla="*/ 83820 w 173997"/>
                <a:gd name="connsiteY4" fmla="*/ 0 h 454660"/>
                <a:gd name="connsiteX0" fmla="*/ 83820 w 173997"/>
                <a:gd name="connsiteY0" fmla="*/ 0 h 448945"/>
                <a:gd name="connsiteX1" fmla="*/ 0 w 173997"/>
                <a:gd name="connsiteY1" fmla="*/ 219710 h 448945"/>
                <a:gd name="connsiteX2" fmla="*/ 86995 w 173997"/>
                <a:gd name="connsiteY2" fmla="*/ 448945 h 448945"/>
                <a:gd name="connsiteX3" fmla="*/ 173990 w 173997"/>
                <a:gd name="connsiteY3" fmla="*/ 219710 h 448945"/>
                <a:gd name="connsiteX4" fmla="*/ 83820 w 173997"/>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2086"/>
                <a:gd name="connsiteY0" fmla="*/ 0 h 447040"/>
                <a:gd name="connsiteX1" fmla="*/ 0 w 172086"/>
                <a:gd name="connsiteY1" fmla="*/ 217805 h 447040"/>
                <a:gd name="connsiteX2" fmla="*/ 86995 w 172086"/>
                <a:gd name="connsiteY2" fmla="*/ 447040 h 447040"/>
                <a:gd name="connsiteX3" fmla="*/ 172085 w 172086"/>
                <a:gd name="connsiteY3" fmla="*/ 217805 h 447040"/>
                <a:gd name="connsiteX4" fmla="*/ 85725 w 172086"/>
                <a:gd name="connsiteY4" fmla="*/ 0 h 4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86" h="447040">
                  <a:moveTo>
                    <a:pt x="85725" y="0"/>
                  </a:moveTo>
                  <a:cubicBezTo>
                    <a:pt x="60113" y="31962"/>
                    <a:pt x="5292" y="76200"/>
                    <a:pt x="0" y="217805"/>
                  </a:cubicBezTo>
                  <a:cubicBezTo>
                    <a:pt x="7197" y="338667"/>
                    <a:pt x="24118" y="358556"/>
                    <a:pt x="86995" y="447040"/>
                  </a:cubicBezTo>
                  <a:cubicBezTo>
                    <a:pt x="153458" y="364808"/>
                    <a:pt x="172297" y="292312"/>
                    <a:pt x="172085" y="217805"/>
                  </a:cubicBezTo>
                  <a:cubicBezTo>
                    <a:pt x="171873" y="143298"/>
                    <a:pt x="126153" y="31115"/>
                    <a:pt x="85725" y="0"/>
                  </a:cubicBezTo>
                  <a:close/>
                </a:path>
              </a:pathLst>
            </a:custGeom>
            <a:solidFill>
              <a:srgbClr val="99FF99"/>
            </a:solidFill>
            <a:ln w="1905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5" name="Oval 14"/>
            <p:cNvSpPr/>
            <p:nvPr/>
          </p:nvSpPr>
          <p:spPr bwMode="auto">
            <a:xfrm>
              <a:off x="2562208" y="5927020"/>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grpSp>
        <p:nvGrpSpPr>
          <p:cNvPr id="16" name="Group 15"/>
          <p:cNvGrpSpPr/>
          <p:nvPr/>
        </p:nvGrpSpPr>
        <p:grpSpPr>
          <a:xfrm>
            <a:off x="3393317" y="3557235"/>
            <a:ext cx="2357365" cy="1360017"/>
            <a:chOff x="3970020" y="5875020"/>
            <a:chExt cx="1204912" cy="695141"/>
          </a:xfrm>
        </p:grpSpPr>
        <p:sp>
          <p:nvSpPr>
            <p:cNvPr id="17" name="Oval 16"/>
            <p:cNvSpPr/>
            <p:nvPr/>
          </p:nvSpPr>
          <p:spPr bwMode="auto">
            <a:xfrm>
              <a:off x="4485322" y="5875401"/>
              <a:ext cx="689610" cy="694760"/>
            </a:xfrm>
            <a:prstGeom prst="ellipse">
              <a:avLst/>
            </a:prstGeom>
            <a:solidFill>
              <a:srgbClr val="A6CAF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8" name="Oval 17"/>
            <p:cNvSpPr/>
            <p:nvPr/>
          </p:nvSpPr>
          <p:spPr bwMode="auto">
            <a:xfrm>
              <a:off x="3970020" y="5875020"/>
              <a:ext cx="689610" cy="694760"/>
            </a:xfrm>
            <a:prstGeom prst="ellipse">
              <a:avLst/>
            </a:prstGeom>
            <a:solidFill>
              <a:srgbClr val="FFFF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9" name="Freeform 18"/>
            <p:cNvSpPr/>
            <p:nvPr/>
          </p:nvSpPr>
          <p:spPr bwMode="auto">
            <a:xfrm>
              <a:off x="4483100" y="6002091"/>
              <a:ext cx="172086" cy="447040"/>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77806"/>
                <a:gd name="connsiteY0" fmla="*/ 0 h 462280"/>
                <a:gd name="connsiteX1" fmla="*/ 0 w 177806"/>
                <a:gd name="connsiteY1" fmla="*/ 225425 h 462280"/>
                <a:gd name="connsiteX2" fmla="*/ 90805 w 177806"/>
                <a:gd name="connsiteY2" fmla="*/ 462280 h 462280"/>
                <a:gd name="connsiteX3" fmla="*/ 177800 w 177806"/>
                <a:gd name="connsiteY3" fmla="*/ 225425 h 462280"/>
                <a:gd name="connsiteX4" fmla="*/ 87630 w 177806"/>
                <a:gd name="connsiteY4" fmla="*/ 0 h 462280"/>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3990"/>
                <a:gd name="connsiteY0" fmla="*/ 0 h 460375"/>
                <a:gd name="connsiteX1" fmla="*/ 0 w 173990"/>
                <a:gd name="connsiteY1" fmla="*/ 225425 h 460375"/>
                <a:gd name="connsiteX2" fmla="*/ 86995 w 173990"/>
                <a:gd name="connsiteY2" fmla="*/ 460375 h 460375"/>
                <a:gd name="connsiteX3" fmla="*/ 173990 w 173990"/>
                <a:gd name="connsiteY3" fmla="*/ 225425 h 460375"/>
                <a:gd name="connsiteX4" fmla="*/ 87630 w 173990"/>
                <a:gd name="connsiteY4" fmla="*/ 0 h 460375"/>
                <a:gd name="connsiteX0" fmla="*/ 83820 w 173997"/>
                <a:gd name="connsiteY0" fmla="*/ 0 h 454660"/>
                <a:gd name="connsiteX1" fmla="*/ 0 w 173997"/>
                <a:gd name="connsiteY1" fmla="*/ 219710 h 454660"/>
                <a:gd name="connsiteX2" fmla="*/ 86995 w 173997"/>
                <a:gd name="connsiteY2" fmla="*/ 454660 h 454660"/>
                <a:gd name="connsiteX3" fmla="*/ 173990 w 173997"/>
                <a:gd name="connsiteY3" fmla="*/ 219710 h 454660"/>
                <a:gd name="connsiteX4" fmla="*/ 83820 w 173997"/>
                <a:gd name="connsiteY4" fmla="*/ 0 h 454660"/>
                <a:gd name="connsiteX0" fmla="*/ 83820 w 173997"/>
                <a:gd name="connsiteY0" fmla="*/ 0 h 448945"/>
                <a:gd name="connsiteX1" fmla="*/ 0 w 173997"/>
                <a:gd name="connsiteY1" fmla="*/ 219710 h 448945"/>
                <a:gd name="connsiteX2" fmla="*/ 86995 w 173997"/>
                <a:gd name="connsiteY2" fmla="*/ 448945 h 448945"/>
                <a:gd name="connsiteX3" fmla="*/ 173990 w 173997"/>
                <a:gd name="connsiteY3" fmla="*/ 219710 h 448945"/>
                <a:gd name="connsiteX4" fmla="*/ 83820 w 173997"/>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2086"/>
                <a:gd name="connsiteY0" fmla="*/ 0 h 447040"/>
                <a:gd name="connsiteX1" fmla="*/ 0 w 172086"/>
                <a:gd name="connsiteY1" fmla="*/ 217805 h 447040"/>
                <a:gd name="connsiteX2" fmla="*/ 86995 w 172086"/>
                <a:gd name="connsiteY2" fmla="*/ 447040 h 447040"/>
                <a:gd name="connsiteX3" fmla="*/ 172085 w 172086"/>
                <a:gd name="connsiteY3" fmla="*/ 217805 h 447040"/>
                <a:gd name="connsiteX4" fmla="*/ 85725 w 172086"/>
                <a:gd name="connsiteY4" fmla="*/ 0 h 4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86" h="447040">
                  <a:moveTo>
                    <a:pt x="85725" y="0"/>
                  </a:moveTo>
                  <a:cubicBezTo>
                    <a:pt x="60113" y="31962"/>
                    <a:pt x="5292" y="76200"/>
                    <a:pt x="0" y="217805"/>
                  </a:cubicBezTo>
                  <a:cubicBezTo>
                    <a:pt x="7197" y="338667"/>
                    <a:pt x="24118" y="358556"/>
                    <a:pt x="86995" y="447040"/>
                  </a:cubicBezTo>
                  <a:cubicBezTo>
                    <a:pt x="153458" y="364808"/>
                    <a:pt x="172297" y="292312"/>
                    <a:pt x="172085" y="217805"/>
                  </a:cubicBezTo>
                  <a:cubicBezTo>
                    <a:pt x="171873" y="143298"/>
                    <a:pt x="126153" y="31115"/>
                    <a:pt x="85725" y="0"/>
                  </a:cubicBezTo>
                  <a:close/>
                </a:path>
              </a:pathLst>
            </a:custGeom>
            <a:solidFill>
              <a:srgbClr val="99FF99"/>
            </a:solidFill>
            <a:ln w="1905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0" name="Oval 19"/>
            <p:cNvSpPr/>
            <p:nvPr/>
          </p:nvSpPr>
          <p:spPr bwMode="auto">
            <a:xfrm>
              <a:off x="4485322" y="5875401"/>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grpSp>
        <p:nvGrpSpPr>
          <p:cNvPr id="21" name="Group 20"/>
          <p:cNvGrpSpPr/>
          <p:nvPr/>
        </p:nvGrpSpPr>
        <p:grpSpPr>
          <a:xfrm>
            <a:off x="6178898" y="3474459"/>
            <a:ext cx="2355502" cy="1364241"/>
            <a:chOff x="6015338" y="5712460"/>
            <a:chExt cx="1203960" cy="697300"/>
          </a:xfrm>
        </p:grpSpPr>
        <p:sp>
          <p:nvSpPr>
            <p:cNvPr id="22" name="Oval 21"/>
            <p:cNvSpPr/>
            <p:nvPr/>
          </p:nvSpPr>
          <p:spPr bwMode="auto">
            <a:xfrm>
              <a:off x="6529688" y="5712460"/>
              <a:ext cx="689610" cy="694760"/>
            </a:xfrm>
            <a:prstGeom prst="ellipse">
              <a:avLst/>
            </a:prstGeom>
            <a:solidFill>
              <a:srgbClr val="A6CAF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3" name="Oval 22"/>
            <p:cNvSpPr/>
            <p:nvPr/>
          </p:nvSpPr>
          <p:spPr bwMode="auto">
            <a:xfrm>
              <a:off x="6015338" y="5712460"/>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4" name="Freeform 23"/>
            <p:cNvSpPr/>
            <p:nvPr/>
          </p:nvSpPr>
          <p:spPr bwMode="auto">
            <a:xfrm>
              <a:off x="6528418" y="5839531"/>
              <a:ext cx="172086" cy="447040"/>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77806"/>
                <a:gd name="connsiteY0" fmla="*/ 0 h 462280"/>
                <a:gd name="connsiteX1" fmla="*/ 0 w 177806"/>
                <a:gd name="connsiteY1" fmla="*/ 225425 h 462280"/>
                <a:gd name="connsiteX2" fmla="*/ 90805 w 177806"/>
                <a:gd name="connsiteY2" fmla="*/ 462280 h 462280"/>
                <a:gd name="connsiteX3" fmla="*/ 177800 w 177806"/>
                <a:gd name="connsiteY3" fmla="*/ 225425 h 462280"/>
                <a:gd name="connsiteX4" fmla="*/ 87630 w 177806"/>
                <a:gd name="connsiteY4" fmla="*/ 0 h 462280"/>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3990"/>
                <a:gd name="connsiteY0" fmla="*/ 0 h 460375"/>
                <a:gd name="connsiteX1" fmla="*/ 0 w 173990"/>
                <a:gd name="connsiteY1" fmla="*/ 225425 h 460375"/>
                <a:gd name="connsiteX2" fmla="*/ 86995 w 173990"/>
                <a:gd name="connsiteY2" fmla="*/ 460375 h 460375"/>
                <a:gd name="connsiteX3" fmla="*/ 173990 w 173990"/>
                <a:gd name="connsiteY3" fmla="*/ 225425 h 460375"/>
                <a:gd name="connsiteX4" fmla="*/ 87630 w 173990"/>
                <a:gd name="connsiteY4" fmla="*/ 0 h 460375"/>
                <a:gd name="connsiteX0" fmla="*/ 83820 w 173997"/>
                <a:gd name="connsiteY0" fmla="*/ 0 h 454660"/>
                <a:gd name="connsiteX1" fmla="*/ 0 w 173997"/>
                <a:gd name="connsiteY1" fmla="*/ 219710 h 454660"/>
                <a:gd name="connsiteX2" fmla="*/ 86995 w 173997"/>
                <a:gd name="connsiteY2" fmla="*/ 454660 h 454660"/>
                <a:gd name="connsiteX3" fmla="*/ 173990 w 173997"/>
                <a:gd name="connsiteY3" fmla="*/ 219710 h 454660"/>
                <a:gd name="connsiteX4" fmla="*/ 83820 w 173997"/>
                <a:gd name="connsiteY4" fmla="*/ 0 h 454660"/>
                <a:gd name="connsiteX0" fmla="*/ 83820 w 173997"/>
                <a:gd name="connsiteY0" fmla="*/ 0 h 448945"/>
                <a:gd name="connsiteX1" fmla="*/ 0 w 173997"/>
                <a:gd name="connsiteY1" fmla="*/ 219710 h 448945"/>
                <a:gd name="connsiteX2" fmla="*/ 86995 w 173997"/>
                <a:gd name="connsiteY2" fmla="*/ 448945 h 448945"/>
                <a:gd name="connsiteX3" fmla="*/ 173990 w 173997"/>
                <a:gd name="connsiteY3" fmla="*/ 219710 h 448945"/>
                <a:gd name="connsiteX4" fmla="*/ 83820 w 173997"/>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2086"/>
                <a:gd name="connsiteY0" fmla="*/ 0 h 447040"/>
                <a:gd name="connsiteX1" fmla="*/ 0 w 172086"/>
                <a:gd name="connsiteY1" fmla="*/ 217805 h 447040"/>
                <a:gd name="connsiteX2" fmla="*/ 86995 w 172086"/>
                <a:gd name="connsiteY2" fmla="*/ 447040 h 447040"/>
                <a:gd name="connsiteX3" fmla="*/ 172085 w 172086"/>
                <a:gd name="connsiteY3" fmla="*/ 217805 h 447040"/>
                <a:gd name="connsiteX4" fmla="*/ 85725 w 172086"/>
                <a:gd name="connsiteY4" fmla="*/ 0 h 4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86" h="447040">
                  <a:moveTo>
                    <a:pt x="85725" y="0"/>
                  </a:moveTo>
                  <a:cubicBezTo>
                    <a:pt x="60113" y="31962"/>
                    <a:pt x="5292" y="76200"/>
                    <a:pt x="0" y="217805"/>
                  </a:cubicBezTo>
                  <a:cubicBezTo>
                    <a:pt x="7197" y="338667"/>
                    <a:pt x="24118" y="358556"/>
                    <a:pt x="86995" y="447040"/>
                  </a:cubicBezTo>
                  <a:cubicBezTo>
                    <a:pt x="153458" y="364808"/>
                    <a:pt x="172297" y="292312"/>
                    <a:pt x="172085" y="217805"/>
                  </a:cubicBezTo>
                  <a:cubicBezTo>
                    <a:pt x="171873" y="143298"/>
                    <a:pt x="126153" y="31115"/>
                    <a:pt x="85725" y="0"/>
                  </a:cubicBezTo>
                  <a:close/>
                </a:path>
              </a:pathLst>
            </a:custGeom>
            <a:solidFill>
              <a:srgbClr val="99FF99"/>
            </a:solidFill>
            <a:ln w="1905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5" name="Oval 24"/>
            <p:cNvSpPr/>
            <p:nvPr/>
          </p:nvSpPr>
          <p:spPr bwMode="auto">
            <a:xfrm>
              <a:off x="6528816" y="5715000"/>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0850"/>
            <a:ext cx="9144000" cy="4696912"/>
          </a:xfrm>
          <a:prstGeom prst="rect">
            <a:avLst/>
          </a:prstGeom>
          <a:noFill/>
          <a:extLst>
            <a:ext uri="{909E8E84-426E-40DD-AFC4-6F175D3DCCD1}">
              <a14:hiddenFill xmlns:a14="http://schemas.microsoft.com/office/drawing/2010/main">
                <a:solidFill>
                  <a:srgbClr val="FFFFFF"/>
                </a:solidFill>
              </a14:hiddenFill>
            </a:ext>
          </a:extLst>
        </p:spPr>
      </p:pic>
      <p:sp>
        <p:nvSpPr>
          <p:cNvPr id="61442" name="Rectangle 2"/>
          <p:cNvSpPr>
            <a:spLocks noGrp="1" noChangeArrowheads="1"/>
          </p:cNvSpPr>
          <p:nvPr>
            <p:ph type="title"/>
          </p:nvPr>
        </p:nvSpPr>
        <p:spPr/>
        <p:txBody>
          <a:bodyPr/>
          <a:lstStyle/>
          <a:p>
            <a:r>
              <a:rPr lang="en-US" dirty="0"/>
              <a:t>Report 2: Outer Joins</a:t>
            </a:r>
          </a:p>
        </p:txBody>
      </p:sp>
      <p:sp>
        <p:nvSpPr>
          <p:cNvPr id="61443" name="Rectangle 3"/>
          <p:cNvSpPr>
            <a:spLocks noGrp="1" noChangeArrowheads="1"/>
          </p:cNvSpPr>
          <p:nvPr>
            <p:ph idx="1"/>
          </p:nvPr>
        </p:nvSpPr>
        <p:spPr>
          <a:xfrm>
            <a:off x="684213" y="1066800"/>
            <a:ext cx="7850187" cy="1298575"/>
          </a:xfrm>
        </p:spPr>
        <p:txBody>
          <a:bodyPr/>
          <a:lstStyle/>
          <a:p>
            <a:pPr marL="0" indent="0">
              <a:tabLst>
                <a:tab pos="1492250" algn="l"/>
              </a:tabLst>
            </a:pPr>
            <a:r>
              <a:rPr lang="en-US" dirty="0"/>
              <a:t>You have been asked for a report that displays </a:t>
            </a:r>
            <a:br>
              <a:rPr lang="en-US" dirty="0"/>
            </a:br>
            <a:r>
              <a:rPr lang="en-US" b="1" i="1" dirty="0"/>
              <a:t>all</a:t>
            </a:r>
            <a:r>
              <a:rPr lang="en-US" dirty="0"/>
              <a:t> customers and any recent transactions that they </a:t>
            </a:r>
            <a:br>
              <a:rPr lang="en-US" dirty="0"/>
            </a:br>
            <a:r>
              <a:rPr lang="en-US" dirty="0"/>
              <a:t>have completed.</a:t>
            </a:r>
          </a:p>
        </p:txBody>
      </p:sp>
      <p:sp>
        <p:nvSpPr>
          <p:cNvPr id="61449" name="TextBox 5"/>
          <p:cNvSpPr txBox="1">
            <a:spLocks noChangeArrowheads="1"/>
          </p:cNvSpPr>
          <p:nvPr/>
        </p:nvSpPr>
        <p:spPr bwMode="auto">
          <a:xfrm>
            <a:off x="1526725" y="4810465"/>
            <a:ext cx="5814092" cy="1718419"/>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latin typeface="SAS Monospace" pitchFamily="49" charset="0"/>
              </a:rPr>
              <a:t>   ID  Name    ID  Action      Amount</a:t>
            </a:r>
          </a:p>
          <a:p>
            <a:pPr eaLnBrk="1" hangingPunct="1"/>
            <a:r>
              <a:rPr lang="en-US" sz="2000" b="1" dirty="0">
                <a:latin typeface="SAS Monospace" pitchFamily="49" charset="0"/>
              </a:rPr>
              <a:t>  ƒƒƒƒƒƒƒƒƒƒƒƒƒƒƒƒƒƒƒƒƒƒƒƒƒƒƒƒƒƒƒƒƒƒƒ</a:t>
            </a:r>
          </a:p>
          <a:p>
            <a:pPr eaLnBrk="1" hangingPunct="1"/>
            <a:r>
              <a:rPr lang="en-US" sz="2000" b="1" dirty="0">
                <a:latin typeface="SAS Monospace" pitchFamily="49" charset="0"/>
              </a:rPr>
              <a:t>  101  Smith    .                   .</a:t>
            </a:r>
          </a:p>
          <a:p>
            <a:pPr eaLnBrk="1" hangingPunct="1"/>
            <a:r>
              <a:rPr lang="da-DK" sz="2000" b="1" dirty="0">
                <a:latin typeface="SAS Monospace" pitchFamily="49" charset="0"/>
              </a:rPr>
              <a:t>  102  Blank  102  Purchase      $100</a:t>
            </a:r>
          </a:p>
          <a:p>
            <a:pPr eaLnBrk="1" hangingPunct="1"/>
            <a:r>
              <a:rPr lang="en-US" sz="2000" b="1" dirty="0">
                <a:latin typeface="SAS Monospace" pitchFamily="49" charset="0"/>
              </a:rPr>
              <a:t>  104  Jones    .                   .</a:t>
            </a:r>
          </a:p>
        </p:txBody>
      </p:sp>
      <p:pic>
        <p:nvPicPr>
          <p:cNvPr id="2050" name="Picture 2" descr="\\sashq\root\dept\PSD\GRAPHICS\Illustrations\Arrows\arrow_rt_tape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068702" y="4196937"/>
            <a:ext cx="719571" cy="29136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
          <p:cNvSpPr txBox="1">
            <a:spLocks noChangeArrowheads="1"/>
          </p:cNvSpPr>
          <p:nvPr/>
        </p:nvSpPr>
        <p:spPr bwMode="auto">
          <a:xfrm>
            <a:off x="1537884" y="2278268"/>
            <a:ext cx="14814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t>customers</a:t>
            </a:r>
          </a:p>
        </p:txBody>
      </p:sp>
      <p:sp>
        <p:nvSpPr>
          <p:cNvPr id="21" name="TextBox 2"/>
          <p:cNvSpPr txBox="1">
            <a:spLocks noChangeArrowheads="1"/>
          </p:cNvSpPr>
          <p:nvPr/>
        </p:nvSpPr>
        <p:spPr bwMode="auto">
          <a:xfrm>
            <a:off x="5772783" y="2287299"/>
            <a:ext cx="1709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t>transactions</a:t>
            </a:r>
          </a:p>
        </p:txBody>
      </p:sp>
      <p:pic>
        <p:nvPicPr>
          <p:cNvPr id="22" name="Picture 13" descr="\\sashq\root\dept\PSD\GRAPHICS\Illustrations\Arrows\arrow_blue_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760774">
            <a:off x="3060932" y="3017244"/>
            <a:ext cx="6778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sashq\root\dept\PSD\GRAPHICS\Illustrations\Arrows\arrow_blue_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487274">
            <a:off x="5149231" y="3017244"/>
            <a:ext cx="6778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352" y="2552153"/>
            <a:ext cx="1629599" cy="158495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0251" y="2552313"/>
            <a:ext cx="1629599" cy="158495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noChangeAspect="1"/>
          </p:cNvGrpSpPr>
          <p:nvPr/>
        </p:nvGrpSpPr>
        <p:grpSpPr>
          <a:xfrm>
            <a:off x="3796729" y="2974529"/>
            <a:ext cx="1261872" cy="728002"/>
            <a:chOff x="3970020" y="5875020"/>
            <a:chExt cx="1204912" cy="695141"/>
          </a:xfrm>
        </p:grpSpPr>
        <p:sp>
          <p:nvSpPr>
            <p:cNvPr id="27" name="Oval 26"/>
            <p:cNvSpPr/>
            <p:nvPr/>
          </p:nvSpPr>
          <p:spPr bwMode="auto">
            <a:xfrm>
              <a:off x="4485322" y="5875401"/>
              <a:ext cx="689610" cy="694760"/>
            </a:xfrm>
            <a:prstGeom prst="ellipse">
              <a:avLst/>
            </a:prstGeom>
            <a:solidFill>
              <a:srgbClr val="FFFFFF"/>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8" name="Oval 27"/>
            <p:cNvSpPr/>
            <p:nvPr/>
          </p:nvSpPr>
          <p:spPr bwMode="auto">
            <a:xfrm>
              <a:off x="3970020" y="5875020"/>
              <a:ext cx="689610" cy="694760"/>
            </a:xfrm>
            <a:prstGeom prst="ellipse">
              <a:avLst/>
            </a:prstGeom>
            <a:solidFill>
              <a:srgbClr val="FFFF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9" name="Freeform 28"/>
            <p:cNvSpPr/>
            <p:nvPr/>
          </p:nvSpPr>
          <p:spPr bwMode="auto">
            <a:xfrm>
              <a:off x="4483100" y="6002091"/>
              <a:ext cx="172086" cy="447040"/>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77806"/>
                <a:gd name="connsiteY0" fmla="*/ 0 h 462280"/>
                <a:gd name="connsiteX1" fmla="*/ 0 w 177806"/>
                <a:gd name="connsiteY1" fmla="*/ 225425 h 462280"/>
                <a:gd name="connsiteX2" fmla="*/ 90805 w 177806"/>
                <a:gd name="connsiteY2" fmla="*/ 462280 h 462280"/>
                <a:gd name="connsiteX3" fmla="*/ 177800 w 177806"/>
                <a:gd name="connsiteY3" fmla="*/ 225425 h 462280"/>
                <a:gd name="connsiteX4" fmla="*/ 87630 w 177806"/>
                <a:gd name="connsiteY4" fmla="*/ 0 h 462280"/>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3990"/>
                <a:gd name="connsiteY0" fmla="*/ 0 h 460375"/>
                <a:gd name="connsiteX1" fmla="*/ 0 w 173990"/>
                <a:gd name="connsiteY1" fmla="*/ 225425 h 460375"/>
                <a:gd name="connsiteX2" fmla="*/ 86995 w 173990"/>
                <a:gd name="connsiteY2" fmla="*/ 460375 h 460375"/>
                <a:gd name="connsiteX3" fmla="*/ 173990 w 173990"/>
                <a:gd name="connsiteY3" fmla="*/ 225425 h 460375"/>
                <a:gd name="connsiteX4" fmla="*/ 87630 w 173990"/>
                <a:gd name="connsiteY4" fmla="*/ 0 h 460375"/>
                <a:gd name="connsiteX0" fmla="*/ 83820 w 173997"/>
                <a:gd name="connsiteY0" fmla="*/ 0 h 454660"/>
                <a:gd name="connsiteX1" fmla="*/ 0 w 173997"/>
                <a:gd name="connsiteY1" fmla="*/ 219710 h 454660"/>
                <a:gd name="connsiteX2" fmla="*/ 86995 w 173997"/>
                <a:gd name="connsiteY2" fmla="*/ 454660 h 454660"/>
                <a:gd name="connsiteX3" fmla="*/ 173990 w 173997"/>
                <a:gd name="connsiteY3" fmla="*/ 219710 h 454660"/>
                <a:gd name="connsiteX4" fmla="*/ 83820 w 173997"/>
                <a:gd name="connsiteY4" fmla="*/ 0 h 454660"/>
                <a:gd name="connsiteX0" fmla="*/ 83820 w 173997"/>
                <a:gd name="connsiteY0" fmla="*/ 0 h 448945"/>
                <a:gd name="connsiteX1" fmla="*/ 0 w 173997"/>
                <a:gd name="connsiteY1" fmla="*/ 219710 h 448945"/>
                <a:gd name="connsiteX2" fmla="*/ 86995 w 173997"/>
                <a:gd name="connsiteY2" fmla="*/ 448945 h 448945"/>
                <a:gd name="connsiteX3" fmla="*/ 173990 w 173997"/>
                <a:gd name="connsiteY3" fmla="*/ 219710 h 448945"/>
                <a:gd name="connsiteX4" fmla="*/ 83820 w 173997"/>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2086"/>
                <a:gd name="connsiteY0" fmla="*/ 0 h 447040"/>
                <a:gd name="connsiteX1" fmla="*/ 0 w 172086"/>
                <a:gd name="connsiteY1" fmla="*/ 217805 h 447040"/>
                <a:gd name="connsiteX2" fmla="*/ 86995 w 172086"/>
                <a:gd name="connsiteY2" fmla="*/ 447040 h 447040"/>
                <a:gd name="connsiteX3" fmla="*/ 172085 w 172086"/>
                <a:gd name="connsiteY3" fmla="*/ 217805 h 447040"/>
                <a:gd name="connsiteX4" fmla="*/ 85725 w 172086"/>
                <a:gd name="connsiteY4" fmla="*/ 0 h 4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86" h="447040">
                  <a:moveTo>
                    <a:pt x="85725" y="0"/>
                  </a:moveTo>
                  <a:cubicBezTo>
                    <a:pt x="60113" y="31962"/>
                    <a:pt x="5292" y="76200"/>
                    <a:pt x="0" y="217805"/>
                  </a:cubicBezTo>
                  <a:cubicBezTo>
                    <a:pt x="7197" y="338667"/>
                    <a:pt x="24118" y="358556"/>
                    <a:pt x="86995" y="447040"/>
                  </a:cubicBezTo>
                  <a:cubicBezTo>
                    <a:pt x="153458" y="364808"/>
                    <a:pt x="172297" y="292312"/>
                    <a:pt x="172085" y="217805"/>
                  </a:cubicBezTo>
                  <a:cubicBezTo>
                    <a:pt x="171873" y="143298"/>
                    <a:pt x="126153" y="31115"/>
                    <a:pt x="85725" y="0"/>
                  </a:cubicBezTo>
                  <a:close/>
                </a:path>
              </a:pathLst>
            </a:custGeom>
            <a:solidFill>
              <a:srgbClr val="99FF99"/>
            </a:solidFill>
            <a:ln w="1905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0" name="Oval 29"/>
            <p:cNvSpPr/>
            <p:nvPr/>
          </p:nvSpPr>
          <p:spPr bwMode="auto">
            <a:xfrm>
              <a:off x="4485322" y="5875401"/>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Outer Joins</a:t>
            </a:r>
          </a:p>
        </p:txBody>
      </p:sp>
      <p:sp>
        <p:nvSpPr>
          <p:cNvPr id="62467" name="Rectangle 3"/>
          <p:cNvSpPr>
            <a:spLocks noGrp="1" noChangeArrowheads="1"/>
          </p:cNvSpPr>
          <p:nvPr>
            <p:ph idx="1"/>
          </p:nvPr>
        </p:nvSpPr>
        <p:spPr>
          <a:xfrm>
            <a:off x="684213" y="1071563"/>
            <a:ext cx="7824787" cy="5418137"/>
          </a:xfrm>
        </p:spPr>
        <p:txBody>
          <a:bodyPr/>
          <a:lstStyle/>
          <a:p>
            <a:pPr marL="0" indent="0"/>
            <a:r>
              <a:rPr lang="en-US" dirty="0"/>
              <a:t>Outer join syntax is similar to the alternate inner join syntax. </a:t>
            </a:r>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r>
              <a:rPr lang="en-US" dirty="0"/>
              <a:t>The ON clause </a:t>
            </a:r>
            <a:br>
              <a:rPr lang="en-US" dirty="0"/>
            </a:br>
            <a:r>
              <a:rPr lang="en-US" dirty="0"/>
              <a:t>specifies the join </a:t>
            </a:r>
            <a:br>
              <a:rPr lang="en-US" dirty="0"/>
            </a:br>
            <a:r>
              <a:rPr lang="en-US" dirty="0"/>
              <a:t>criteria in outer </a:t>
            </a:r>
            <a:br>
              <a:rPr lang="en-US" dirty="0"/>
            </a:br>
            <a:r>
              <a:rPr lang="en-US" dirty="0"/>
              <a:t>joins. </a:t>
            </a:r>
          </a:p>
        </p:txBody>
      </p:sp>
      <p:sp>
        <p:nvSpPr>
          <p:cNvPr id="62468" name="TextBox 2"/>
          <p:cNvSpPr txBox="1">
            <a:spLocks noChangeArrowheads="1"/>
          </p:cNvSpPr>
          <p:nvPr/>
        </p:nvSpPr>
        <p:spPr bwMode="auto">
          <a:xfrm>
            <a:off x="2115167" y="1570038"/>
            <a:ext cx="4414837" cy="2690812"/>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pPr>
            <a:r>
              <a:rPr lang="en-US" b="1" dirty="0">
                <a:latin typeface="Courier New" pitchFamily="49" charset="0"/>
              </a:rPr>
              <a:t>proc sql;</a:t>
            </a:r>
          </a:p>
          <a:p>
            <a:pPr eaLnBrk="1" hangingPunct="1">
              <a:lnSpc>
                <a:spcPct val="85000"/>
              </a:lnSpc>
            </a:pPr>
            <a:r>
              <a:rPr lang="en-US" b="1" dirty="0">
                <a:latin typeface="Courier New" pitchFamily="49" charset="0"/>
              </a:rPr>
              <a:t>title 'All Customers';</a:t>
            </a:r>
          </a:p>
          <a:p>
            <a:pPr eaLnBrk="1" hangingPunct="1">
              <a:lnSpc>
                <a:spcPct val="85000"/>
              </a:lnSpc>
            </a:pPr>
            <a:r>
              <a:rPr lang="en-US" b="1" dirty="0">
                <a:latin typeface="Courier New" pitchFamily="49" charset="0"/>
              </a:rPr>
              <a:t>select *</a:t>
            </a:r>
          </a:p>
          <a:p>
            <a:pPr eaLnBrk="1" hangingPunct="1">
              <a:lnSpc>
                <a:spcPct val="85000"/>
              </a:lnSpc>
            </a:pPr>
            <a:r>
              <a:rPr lang="en-US" b="1" dirty="0">
                <a:latin typeface="Courier New" pitchFamily="49" charset="0"/>
              </a:rPr>
              <a:t>   from customers as c</a:t>
            </a:r>
          </a:p>
          <a:p>
            <a:pPr eaLnBrk="1" hangingPunct="1">
              <a:lnSpc>
                <a:spcPct val="85000"/>
              </a:lnSpc>
            </a:pPr>
            <a:r>
              <a:rPr lang="en-US" b="1" dirty="0">
                <a:latin typeface="Courier New" pitchFamily="49" charset="0"/>
              </a:rPr>
              <a:t>     left join</a:t>
            </a:r>
          </a:p>
          <a:p>
            <a:pPr eaLnBrk="1" hangingPunct="1">
              <a:lnSpc>
                <a:spcPct val="85000"/>
              </a:lnSpc>
            </a:pPr>
            <a:r>
              <a:rPr lang="en-US" b="1" dirty="0">
                <a:latin typeface="Courier New" pitchFamily="49" charset="0"/>
              </a:rPr>
              <a:t>     transactions as t</a:t>
            </a:r>
          </a:p>
          <a:p>
            <a:pPr eaLnBrk="1" hangingPunct="1">
              <a:lnSpc>
                <a:spcPct val="85000"/>
              </a:lnSpc>
            </a:pPr>
            <a:r>
              <a:rPr lang="en-US" b="1" dirty="0">
                <a:latin typeface="Courier New" pitchFamily="49" charset="0"/>
              </a:rPr>
              <a:t>   on c.ID=t.ID;</a:t>
            </a:r>
          </a:p>
          <a:p>
            <a:pPr eaLnBrk="1" hangingPunct="1">
              <a:lnSpc>
                <a:spcPct val="85000"/>
              </a:lnSpc>
            </a:pPr>
            <a:r>
              <a:rPr lang="en-US" b="1" dirty="0">
                <a:latin typeface="Courier New" pitchFamily="49" charset="0"/>
              </a:rPr>
              <a:t>quit;</a:t>
            </a:r>
          </a:p>
        </p:txBody>
      </p:sp>
      <p:sp>
        <p:nvSpPr>
          <p:cNvPr id="37894" name="Text Box 6"/>
          <p:cNvSpPr txBox="1">
            <a:spLocks noChangeArrowheads="1"/>
          </p:cNvSpPr>
          <p:nvPr/>
        </p:nvSpPr>
        <p:spPr bwMode="auto">
          <a:xfrm>
            <a:off x="3323030" y="3922356"/>
            <a:ext cx="5422900" cy="2215991"/>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square" lIns="88900" tIns="152400" rIns="88900" bIns="152400">
            <a:spAutoFit/>
          </a:bodyPr>
          <a:lstStyle/>
          <a:p>
            <a:pPr eaLnBrk="0" hangingPunct="0">
              <a:defRPr/>
            </a:pPr>
            <a:r>
              <a:rPr lang="en-US" sz="2000" b="1" dirty="0">
                <a:solidFill>
                  <a:srgbClr val="000000"/>
                </a:solidFill>
                <a:latin typeface="Arial"/>
                <a:cs typeface="+mn-cs"/>
              </a:rPr>
              <a:t>SELECT</a:t>
            </a:r>
            <a:r>
              <a:rPr lang="en-US" sz="2000" dirty="0">
                <a:solidFill>
                  <a:srgbClr val="000000"/>
                </a:solidFill>
                <a:latin typeface="Arial"/>
                <a:cs typeface="+mn-cs"/>
              </a:rPr>
              <a:t> </a:t>
            </a:r>
            <a:r>
              <a:rPr lang="en-US" sz="2000" i="1" dirty="0">
                <a:solidFill>
                  <a:srgbClr val="000000"/>
                </a:solidFill>
                <a:latin typeface="Arial"/>
                <a:cs typeface="+mn-cs"/>
              </a:rPr>
              <a:t>object-item</a:t>
            </a:r>
            <a:r>
              <a:rPr lang="en-US" sz="2000" dirty="0">
                <a:solidFill>
                  <a:srgbClr val="000000"/>
                </a:solidFill>
                <a:latin typeface="Arial"/>
                <a:cs typeface="+mn-cs"/>
              </a:rPr>
              <a:t> &lt;, …object-item&gt;</a:t>
            </a:r>
          </a:p>
          <a:p>
            <a:pPr eaLnBrk="0" hangingPunct="0">
              <a:defRPr/>
            </a:pPr>
            <a:r>
              <a:rPr lang="en-US" sz="2000" dirty="0">
                <a:solidFill>
                  <a:srgbClr val="000000"/>
                </a:solidFill>
                <a:latin typeface="Arial"/>
                <a:cs typeface="+mn-cs"/>
              </a:rPr>
              <a:t>       </a:t>
            </a:r>
            <a:r>
              <a:rPr lang="en-US" sz="2000" b="1" dirty="0">
                <a:solidFill>
                  <a:srgbClr val="000000"/>
                </a:solidFill>
                <a:latin typeface="Arial"/>
                <a:cs typeface="+mn-cs"/>
              </a:rPr>
              <a:t>FROM</a:t>
            </a:r>
            <a:r>
              <a:rPr lang="en-US" sz="2000" dirty="0">
                <a:solidFill>
                  <a:srgbClr val="000000"/>
                </a:solidFill>
                <a:latin typeface="Arial"/>
                <a:cs typeface="+mn-cs"/>
              </a:rPr>
              <a:t> </a:t>
            </a:r>
            <a:r>
              <a:rPr lang="en-US" sz="2000" i="1" dirty="0">
                <a:solidFill>
                  <a:srgbClr val="000000"/>
                </a:solidFill>
                <a:latin typeface="Arial"/>
                <a:cs typeface="+mn-cs"/>
              </a:rPr>
              <a:t>table-name </a:t>
            </a:r>
            <a:r>
              <a:rPr lang="en-US" sz="2000" dirty="0">
                <a:solidFill>
                  <a:srgbClr val="000000"/>
                </a:solidFill>
                <a:latin typeface="Arial"/>
                <a:cs typeface="+mn-cs"/>
              </a:rPr>
              <a:t>&lt;&lt;</a:t>
            </a:r>
            <a:r>
              <a:rPr lang="en-US" sz="2000" b="1" dirty="0">
                <a:solidFill>
                  <a:srgbClr val="000000"/>
                </a:solidFill>
                <a:latin typeface="Arial"/>
                <a:cs typeface="+mn-cs"/>
              </a:rPr>
              <a:t>AS</a:t>
            </a:r>
            <a:r>
              <a:rPr lang="en-US" sz="2000" dirty="0">
                <a:solidFill>
                  <a:srgbClr val="000000"/>
                </a:solidFill>
                <a:latin typeface="Arial"/>
                <a:cs typeface="+mn-cs"/>
              </a:rPr>
              <a:t>&gt; </a:t>
            </a:r>
            <a:r>
              <a:rPr lang="en-US" sz="2000" i="1" dirty="0">
                <a:solidFill>
                  <a:srgbClr val="000000"/>
                </a:solidFill>
                <a:latin typeface="Arial"/>
                <a:cs typeface="+mn-cs"/>
              </a:rPr>
              <a:t>alias</a:t>
            </a:r>
            <a:r>
              <a:rPr lang="en-US" sz="2000" dirty="0">
                <a:solidFill>
                  <a:srgbClr val="000000"/>
                </a:solidFill>
                <a:latin typeface="Arial"/>
                <a:cs typeface="+mn-cs"/>
              </a:rPr>
              <a:t>&gt; </a:t>
            </a:r>
            <a:br>
              <a:rPr lang="en-US" sz="2000" dirty="0">
                <a:solidFill>
                  <a:srgbClr val="000000"/>
                </a:solidFill>
                <a:latin typeface="Arial"/>
                <a:cs typeface="+mn-cs"/>
              </a:rPr>
            </a:br>
            <a:r>
              <a:rPr lang="en-US" sz="2000" dirty="0">
                <a:solidFill>
                  <a:srgbClr val="000000"/>
                </a:solidFill>
                <a:latin typeface="Arial"/>
                <a:cs typeface="+mn-cs"/>
              </a:rPr>
              <a:t>                   </a:t>
            </a:r>
            <a:r>
              <a:rPr lang="en-US" sz="2000" b="1" dirty="0">
                <a:solidFill>
                  <a:srgbClr val="000000"/>
                </a:solidFill>
                <a:latin typeface="Arial"/>
                <a:cs typeface="+mn-cs"/>
              </a:rPr>
              <a:t>LEFT</a:t>
            </a:r>
            <a:r>
              <a:rPr lang="en-US" sz="2000" dirty="0">
                <a:solidFill>
                  <a:srgbClr val="000000"/>
                </a:solidFill>
                <a:latin typeface="Arial"/>
                <a:cs typeface="+mn-cs"/>
              </a:rPr>
              <a:t>|</a:t>
            </a:r>
            <a:r>
              <a:rPr lang="en-US" sz="2000" b="1" dirty="0">
                <a:solidFill>
                  <a:srgbClr val="000000"/>
                </a:solidFill>
                <a:latin typeface="Arial"/>
                <a:cs typeface="+mn-cs"/>
              </a:rPr>
              <a:t>RIGHT</a:t>
            </a:r>
            <a:r>
              <a:rPr lang="en-US" sz="2000" dirty="0">
                <a:solidFill>
                  <a:srgbClr val="000000"/>
                </a:solidFill>
                <a:latin typeface="Arial"/>
                <a:cs typeface="+mn-cs"/>
              </a:rPr>
              <a:t>|</a:t>
            </a:r>
            <a:r>
              <a:rPr lang="en-US" sz="2000" b="1" dirty="0">
                <a:solidFill>
                  <a:srgbClr val="000000"/>
                </a:solidFill>
                <a:latin typeface="Arial"/>
                <a:cs typeface="+mn-cs"/>
              </a:rPr>
              <a:t>FULL JOIN </a:t>
            </a:r>
          </a:p>
          <a:p>
            <a:pPr eaLnBrk="0" hangingPunct="0">
              <a:defRPr/>
            </a:pPr>
            <a:r>
              <a:rPr lang="en-US" sz="2000" dirty="0">
                <a:solidFill>
                  <a:srgbClr val="000000"/>
                </a:solidFill>
                <a:latin typeface="Arial"/>
                <a:cs typeface="+mn-cs"/>
              </a:rPr>
              <a:t>                   </a:t>
            </a:r>
            <a:r>
              <a:rPr lang="en-US" sz="2000" i="1" dirty="0">
                <a:solidFill>
                  <a:srgbClr val="000000"/>
                </a:solidFill>
                <a:latin typeface="Arial"/>
                <a:cs typeface="+mn-cs"/>
              </a:rPr>
              <a:t>table-name &lt;&lt;</a:t>
            </a:r>
            <a:r>
              <a:rPr lang="en-US" sz="2000" b="1" dirty="0">
                <a:solidFill>
                  <a:srgbClr val="000000"/>
                </a:solidFill>
                <a:latin typeface="Arial"/>
                <a:cs typeface="+mn-cs"/>
              </a:rPr>
              <a:t>AS</a:t>
            </a:r>
            <a:r>
              <a:rPr lang="en-US" sz="2000" i="1" dirty="0">
                <a:solidFill>
                  <a:srgbClr val="000000"/>
                </a:solidFill>
                <a:latin typeface="Arial"/>
                <a:cs typeface="+mn-cs"/>
              </a:rPr>
              <a:t>&gt; alias&gt;</a:t>
            </a:r>
          </a:p>
          <a:p>
            <a:pPr eaLnBrk="0" hangingPunct="0">
              <a:tabLst>
                <a:tab pos="635000" algn="l"/>
                <a:tab pos="1320800" algn="l"/>
              </a:tabLst>
              <a:defRPr/>
            </a:pPr>
            <a:r>
              <a:rPr lang="en-US" sz="2000" dirty="0">
                <a:solidFill>
                  <a:srgbClr val="000000"/>
                </a:solidFill>
                <a:latin typeface="Arial"/>
                <a:cs typeface="+mn-cs"/>
              </a:rPr>
              <a:t>       </a:t>
            </a:r>
            <a:r>
              <a:rPr lang="en-US" sz="2000" b="1" dirty="0">
                <a:solidFill>
                  <a:srgbClr val="000000"/>
                </a:solidFill>
                <a:latin typeface="Arial"/>
                <a:cs typeface="+mn-cs"/>
              </a:rPr>
              <a:t>ON</a:t>
            </a:r>
            <a:r>
              <a:rPr lang="en-US" sz="2000" dirty="0">
                <a:solidFill>
                  <a:srgbClr val="000000"/>
                </a:solidFill>
                <a:latin typeface="Arial"/>
                <a:cs typeface="+mn-cs"/>
              </a:rPr>
              <a:t> </a:t>
            </a:r>
            <a:r>
              <a:rPr lang="en-US" sz="2000" i="1" dirty="0">
                <a:solidFill>
                  <a:srgbClr val="000000"/>
                </a:solidFill>
              </a:rPr>
              <a:t>join-condition(s)</a:t>
            </a:r>
          </a:p>
          <a:p>
            <a:pPr eaLnBrk="0" hangingPunct="0">
              <a:defRPr/>
            </a:pPr>
            <a:r>
              <a:rPr lang="en-US" sz="2000" dirty="0">
                <a:solidFill>
                  <a:srgbClr val="000000"/>
                </a:solidFill>
                <a:latin typeface="Arial"/>
                <a:cs typeface="+mn-cs"/>
              </a:rPr>
              <a:t>       &lt;</a:t>
            </a:r>
            <a:r>
              <a:rPr lang="en-US" sz="2000" i="1" dirty="0">
                <a:solidFill>
                  <a:srgbClr val="000000"/>
                </a:solidFill>
                <a:latin typeface="Arial"/>
                <a:cs typeface="+mn-cs"/>
              </a:rPr>
              <a:t>other clauses</a:t>
            </a:r>
            <a:r>
              <a:rPr lang="en-US" sz="2000" dirty="0">
                <a:solidFill>
                  <a:srgbClr val="000000"/>
                </a:solidFill>
                <a:latin typeface="Arial"/>
                <a:cs typeface="+mn-cs"/>
              </a:rPr>
              <a:t>&gt;</a:t>
            </a:r>
            <a:r>
              <a:rPr lang="en-US" sz="2000" b="1" dirty="0">
                <a:solidFill>
                  <a:srgbClr val="000000"/>
                </a:solidFill>
                <a:latin typeface="Arial"/>
                <a:cs typeface="+mn-cs"/>
              </a:rPr>
              <a:t>;</a:t>
            </a:r>
          </a:p>
        </p:txBody>
      </p:sp>
      <p:sp>
        <p:nvSpPr>
          <p:cNvPr id="62470" name="Text Box 5"/>
          <p:cNvSpPr txBox="1">
            <a:spLocks noChangeArrowheads="1"/>
          </p:cNvSpPr>
          <p:nvPr/>
        </p:nvSpPr>
        <p:spPr bwMode="auto">
          <a:xfrm>
            <a:off x="7947000" y="64897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s104d07</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Viewing the Output</a:t>
            </a:r>
          </a:p>
        </p:txBody>
      </p:sp>
      <p:sp>
        <p:nvSpPr>
          <p:cNvPr id="63491" name="Rectangle 3"/>
          <p:cNvSpPr>
            <a:spLocks noGrp="1" noChangeArrowheads="1"/>
          </p:cNvSpPr>
          <p:nvPr>
            <p:ph idx="1"/>
          </p:nvPr>
        </p:nvSpPr>
        <p:spPr/>
        <p:txBody>
          <a:bodyPr/>
          <a:lstStyle/>
          <a:p>
            <a:r>
              <a:rPr lang="en-US" dirty="0"/>
              <a:t>PROC SQL Output</a:t>
            </a:r>
          </a:p>
        </p:txBody>
      </p:sp>
      <p:sp>
        <p:nvSpPr>
          <p:cNvPr id="63493" name="TextBox 2"/>
          <p:cNvSpPr txBox="1">
            <a:spLocks noChangeArrowheads="1"/>
          </p:cNvSpPr>
          <p:nvPr/>
        </p:nvSpPr>
        <p:spPr bwMode="auto">
          <a:xfrm>
            <a:off x="711200" y="1488739"/>
            <a:ext cx="4809009" cy="1903085"/>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All Customers</a:t>
            </a:r>
          </a:p>
          <a:p>
            <a:pPr eaLnBrk="1" hangingPunct="1"/>
            <a:endParaRPr lang="en-US" sz="1600" b="1" dirty="0">
              <a:latin typeface="SAS Monospace" pitchFamily="49" charset="0"/>
            </a:endParaRPr>
          </a:p>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                   .</a:t>
            </a:r>
          </a:p>
          <a:p>
            <a:pPr eaLnBrk="1" hangingPunct="1"/>
            <a:r>
              <a:rPr lang="da-DK" sz="1600" b="1" dirty="0">
                <a:latin typeface="SAS Monospace" pitchFamily="49" charset="0"/>
              </a:rPr>
              <a:t>  102  Blank  102  Purchase      $100</a:t>
            </a:r>
          </a:p>
          <a:p>
            <a:pPr eaLnBrk="1" hangingPunct="1"/>
            <a:r>
              <a:rPr lang="en-US" sz="1600" b="1" dirty="0">
                <a:latin typeface="SAS Monospace" pitchFamily="49" charset="0"/>
              </a:rPr>
              <a:t>  104  Jones    .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Determining Left and Right</a:t>
            </a:r>
          </a:p>
        </p:txBody>
      </p:sp>
      <p:sp>
        <p:nvSpPr>
          <p:cNvPr id="5" name="Content Placeholder 4"/>
          <p:cNvSpPr>
            <a:spLocks noGrp="1"/>
          </p:cNvSpPr>
          <p:nvPr>
            <p:ph idx="1"/>
          </p:nvPr>
        </p:nvSpPr>
        <p:spPr/>
        <p:txBody>
          <a:bodyPr/>
          <a:lstStyle/>
          <a:p>
            <a:r>
              <a:rPr lang="en-US" dirty="0"/>
              <a:t>Consider the position of the tables in the FROM clause.</a:t>
            </a:r>
          </a:p>
          <a:p>
            <a:pPr lvl="1"/>
            <a:r>
              <a:rPr lang="en-US" dirty="0"/>
              <a:t>Left joins return all matching and non-matching rows from the </a:t>
            </a:r>
            <a:r>
              <a:rPr lang="en-US" b="1" i="1" dirty="0"/>
              <a:t>left</a:t>
            </a:r>
            <a:r>
              <a:rPr lang="en-US" dirty="0"/>
              <a:t> table and the matching rows from the </a:t>
            </a:r>
            <a:r>
              <a:rPr lang="en-US" b="1" i="1" dirty="0"/>
              <a:t>right</a:t>
            </a:r>
            <a:r>
              <a:rPr lang="en-US" dirty="0"/>
              <a:t> table.</a:t>
            </a:r>
          </a:p>
          <a:p>
            <a:pPr lvl="1"/>
            <a:r>
              <a:rPr lang="en-US" dirty="0"/>
              <a:t>Right joins return all matching and non-matching rows from the </a:t>
            </a:r>
            <a:r>
              <a:rPr lang="en-US" b="1" i="1" dirty="0"/>
              <a:t>right</a:t>
            </a:r>
            <a:r>
              <a:rPr lang="en-US" dirty="0"/>
              <a:t> table and the matching rows from the </a:t>
            </a:r>
            <a:r>
              <a:rPr lang="en-US" b="1" i="1" dirty="0"/>
              <a:t>left</a:t>
            </a:r>
            <a:r>
              <a:rPr lang="en-US" dirty="0"/>
              <a:t> table.</a:t>
            </a:r>
          </a:p>
          <a:p>
            <a:pPr lvl="1"/>
            <a:r>
              <a:rPr lang="en-US" dirty="0"/>
              <a:t>Full joins return all matching and non-matching rows from all of the tables.</a:t>
            </a:r>
          </a:p>
          <a:p>
            <a:endParaRPr lang="en-US" dirty="0"/>
          </a:p>
        </p:txBody>
      </p:sp>
      <p:sp>
        <p:nvSpPr>
          <p:cNvPr id="64515" name="Rectangle 4"/>
          <p:cNvSpPr>
            <a:spLocks noChangeArrowheads="1"/>
          </p:cNvSpPr>
          <p:nvPr/>
        </p:nvSpPr>
        <p:spPr bwMode="auto">
          <a:xfrm>
            <a:off x="685800" y="1066800"/>
            <a:ext cx="7848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spcBef>
                <a:spcPct val="20000"/>
              </a:spcBef>
              <a:buClr>
                <a:schemeClr val="tx1"/>
              </a:buClr>
              <a:buFont typeface="Monotype Sorts" pitchFamily="2" charset="2"/>
              <a:buNone/>
              <a:tabLst>
                <a:tab pos="1492250" algn="l"/>
              </a:tabLst>
            </a:pPr>
            <a:endParaRPr lang="en-US" dirty="0"/>
          </a:p>
        </p:txBody>
      </p:sp>
      <p:sp>
        <p:nvSpPr>
          <p:cNvPr id="64516"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Courier New" pitchFamily="49" charset="0"/>
            </a:endParaRPr>
          </a:p>
        </p:txBody>
      </p:sp>
      <p:sp>
        <p:nvSpPr>
          <p:cNvPr id="118797" name="Text Box 13"/>
          <p:cNvSpPr txBox="1">
            <a:spLocks noChangeArrowheads="1"/>
          </p:cNvSpPr>
          <p:nvPr/>
        </p:nvSpPr>
        <p:spPr bwMode="auto">
          <a:xfrm>
            <a:off x="1957388" y="5354638"/>
            <a:ext cx="5589672" cy="104644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eaLnBrk="0" hangingPunct="0">
              <a:tabLst>
                <a:tab pos="635000" algn="l"/>
              </a:tabLst>
              <a:defRPr/>
            </a:pPr>
            <a:r>
              <a:rPr lang="en-US" b="1" dirty="0">
                <a:solidFill>
                  <a:srgbClr val="000000"/>
                </a:solidFill>
                <a:latin typeface="Arial"/>
                <a:cs typeface="+mn-cs"/>
              </a:rPr>
              <a:t>FROM</a:t>
            </a:r>
            <a:r>
              <a:rPr lang="en-US" dirty="0">
                <a:solidFill>
                  <a:srgbClr val="000000"/>
                </a:solidFill>
                <a:latin typeface="Arial"/>
                <a:cs typeface="+mn-cs"/>
              </a:rPr>
              <a:t> </a:t>
            </a:r>
            <a:r>
              <a:rPr lang="en-US" i="1" dirty="0">
                <a:solidFill>
                  <a:srgbClr val="000000"/>
                </a:solidFill>
                <a:latin typeface="Arial"/>
                <a:cs typeface="+mn-cs"/>
              </a:rPr>
              <a:t>table-name</a:t>
            </a:r>
            <a:r>
              <a:rPr lang="en-US" dirty="0">
                <a:solidFill>
                  <a:srgbClr val="000000"/>
                </a:solidFill>
                <a:latin typeface="Arial"/>
                <a:cs typeface="+mn-cs"/>
              </a:rPr>
              <a:t> </a:t>
            </a:r>
            <a:r>
              <a:rPr lang="en-US" i="1" dirty="0">
                <a:solidFill>
                  <a:srgbClr val="000000"/>
                </a:solidFill>
                <a:latin typeface="Arial"/>
                <a:cs typeface="+mn-cs"/>
              </a:rPr>
              <a:t>join-type</a:t>
            </a:r>
            <a:r>
              <a:rPr lang="en-US" dirty="0">
                <a:solidFill>
                  <a:srgbClr val="000000"/>
                </a:solidFill>
                <a:latin typeface="Arial"/>
                <a:cs typeface="+mn-cs"/>
              </a:rPr>
              <a:t> </a:t>
            </a:r>
            <a:r>
              <a:rPr lang="en-US" i="1" dirty="0">
                <a:solidFill>
                  <a:srgbClr val="000000"/>
                </a:solidFill>
                <a:latin typeface="Arial"/>
                <a:cs typeface="+mn-cs"/>
              </a:rPr>
              <a:t>table-name</a:t>
            </a:r>
          </a:p>
          <a:p>
            <a:pPr eaLnBrk="0" hangingPunct="0">
              <a:tabLst>
                <a:tab pos="635000" algn="l"/>
              </a:tabLst>
              <a:defRPr/>
            </a:pPr>
            <a:r>
              <a:rPr lang="en-US" b="1" dirty="0">
                <a:solidFill>
                  <a:srgbClr val="000000"/>
                </a:solidFill>
                <a:latin typeface="Arial"/>
                <a:cs typeface="+mn-cs"/>
              </a:rPr>
              <a:t>ON</a:t>
            </a:r>
            <a:r>
              <a:rPr lang="en-US" dirty="0">
                <a:solidFill>
                  <a:srgbClr val="000000"/>
                </a:solidFill>
                <a:latin typeface="Arial"/>
                <a:cs typeface="+mn-cs"/>
              </a:rPr>
              <a:t> </a:t>
            </a:r>
            <a:r>
              <a:rPr lang="en-US" i="1" dirty="0">
                <a:solidFill>
                  <a:srgbClr val="000000"/>
                </a:solidFill>
                <a:latin typeface="Arial"/>
                <a:cs typeface="+mn-cs"/>
              </a:rPr>
              <a:t>sql-expression</a:t>
            </a:r>
            <a:r>
              <a:rPr lang="en-US" b="1" dirty="0">
                <a:solidFill>
                  <a:srgbClr val="000000"/>
                </a:solidFill>
                <a:latin typeface="Arial"/>
                <a:cs typeface="+mn-cs"/>
              </a:rPr>
              <a:t>;</a:t>
            </a:r>
          </a:p>
        </p:txBody>
      </p:sp>
      <p:sp>
        <p:nvSpPr>
          <p:cNvPr id="64518" name="AutoShape 11"/>
          <p:cNvSpPr>
            <a:spLocks/>
          </p:cNvSpPr>
          <p:nvPr/>
        </p:nvSpPr>
        <p:spPr bwMode="auto">
          <a:xfrm>
            <a:off x="7321876" y="4618327"/>
            <a:ext cx="1417056" cy="487313"/>
          </a:xfrm>
          <a:prstGeom prst="borderCallout1">
            <a:avLst>
              <a:gd name="adj1" fmla="val 49157"/>
              <a:gd name="adj2" fmla="val -843"/>
              <a:gd name="adj3" fmla="val 192827"/>
              <a:gd name="adj4" fmla="val -64498"/>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solidFill>
                  <a:srgbClr val="FFFFFF"/>
                </a:solidFill>
              </a:rPr>
              <a:t>right table</a:t>
            </a:r>
          </a:p>
        </p:txBody>
      </p:sp>
      <p:sp>
        <p:nvSpPr>
          <p:cNvPr id="64519" name="AutoShape 12"/>
          <p:cNvSpPr>
            <a:spLocks/>
          </p:cNvSpPr>
          <p:nvPr/>
        </p:nvSpPr>
        <p:spPr bwMode="auto">
          <a:xfrm>
            <a:off x="1249759" y="4709344"/>
            <a:ext cx="1231106" cy="487313"/>
          </a:xfrm>
          <a:prstGeom prst="borderCallout1">
            <a:avLst>
              <a:gd name="adj1" fmla="val 49157"/>
              <a:gd name="adj2" fmla="val 99042"/>
              <a:gd name="adj3" fmla="val 160366"/>
              <a:gd name="adj4" fmla="val 163190"/>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solidFill>
                  <a:srgbClr val="FFFFFF"/>
                </a:solidFill>
              </a:rPr>
              <a:t>left table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Left Join</a:t>
            </a:r>
          </a:p>
        </p:txBody>
      </p:sp>
      <p:sp>
        <p:nvSpPr>
          <p:cNvPr id="65539" name="Text Box 18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s104d08</a:t>
            </a:r>
          </a:p>
        </p:txBody>
      </p:sp>
      <p:graphicFrame>
        <p:nvGraphicFramePr>
          <p:cNvPr id="14" name="Table 13"/>
          <p:cNvGraphicFramePr>
            <a:graphicFrameLocks noGrp="1"/>
          </p:cNvGraphicFramePr>
          <p:nvPr>
            <p:extLst>
              <p:ext uri="{D42A27DB-BD31-4B8C-83A1-F6EECF244321}">
                <p14:modId xmlns:p14="http://schemas.microsoft.com/office/powerpoint/2010/main" val="3741964667"/>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253128830"/>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65587" name="Text Box 24"/>
          <p:cNvSpPr txBox="1">
            <a:spLocks noChangeArrowheads="1"/>
          </p:cNvSpPr>
          <p:nvPr/>
        </p:nvSpPr>
        <p:spPr bwMode="auto">
          <a:xfrm>
            <a:off x="592137" y="3114679"/>
            <a:ext cx="8302481" cy="1044388"/>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pPr>
            <a:r>
              <a:rPr lang="en-US" b="1" dirty="0">
                <a:latin typeface="Courier New" pitchFamily="49" charset="0"/>
              </a:rPr>
              <a:t>select * </a:t>
            </a:r>
          </a:p>
          <a:p>
            <a:pPr>
              <a:lnSpc>
                <a:spcPct val="85000"/>
              </a:lnSpc>
            </a:pPr>
            <a:r>
              <a:rPr lang="en-US" b="1" dirty="0">
                <a:latin typeface="Courier New" pitchFamily="49" charset="0"/>
              </a:rPr>
              <a:t>   from customers c left join transactions t</a:t>
            </a:r>
          </a:p>
          <a:p>
            <a:pPr>
              <a:lnSpc>
                <a:spcPct val="85000"/>
              </a:lnSpc>
            </a:pPr>
            <a:r>
              <a:rPr lang="en-US" b="1" dirty="0">
                <a:latin typeface="Courier New" pitchFamily="49" charset="0"/>
              </a:rPr>
              <a:t>   on c.ID = t.ID;</a:t>
            </a:r>
          </a:p>
        </p:txBody>
      </p:sp>
      <p:sp>
        <p:nvSpPr>
          <p:cNvPr id="65588" name="TextBox 5"/>
          <p:cNvSpPr txBox="1">
            <a:spLocks noChangeArrowheads="1"/>
          </p:cNvSpPr>
          <p:nvPr/>
        </p:nvSpPr>
        <p:spPr bwMode="auto">
          <a:xfrm>
            <a:off x="592138" y="4724400"/>
            <a:ext cx="4809009" cy="1410643"/>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                   .</a:t>
            </a:r>
          </a:p>
          <a:p>
            <a:pPr eaLnBrk="1" hangingPunct="1"/>
            <a:r>
              <a:rPr lang="da-DK" sz="1600" b="1" dirty="0">
                <a:latin typeface="SAS Monospace" pitchFamily="49" charset="0"/>
              </a:rPr>
              <a:t>  102  Blank  102  Purchase      $100</a:t>
            </a:r>
          </a:p>
          <a:p>
            <a:pPr eaLnBrk="1" hangingPunct="1"/>
            <a:r>
              <a:rPr lang="en-US" sz="1600" b="1" dirty="0">
                <a:latin typeface="SAS Monospace" pitchFamily="49" charset="0"/>
              </a:rPr>
              <a:t>  104  Jones    .                   .</a:t>
            </a:r>
          </a:p>
        </p:txBody>
      </p:sp>
      <p:sp>
        <p:nvSpPr>
          <p:cNvPr id="2" name="Rectangle 1"/>
          <p:cNvSpPr/>
          <p:nvPr/>
        </p:nvSpPr>
        <p:spPr>
          <a:xfrm>
            <a:off x="5486400" y="4568860"/>
            <a:ext cx="3408218" cy="1569660"/>
          </a:xfrm>
          <a:prstGeom prst="rect">
            <a:avLst/>
          </a:prstGeom>
        </p:spPr>
        <p:txBody>
          <a:bodyPr wrap="square">
            <a:spAutoFit/>
          </a:bodyPr>
          <a:lstStyle/>
          <a:p>
            <a:pPr marL="114300" lvl="1" eaLnBrk="0" hangingPunct="0">
              <a:spcBef>
                <a:spcPct val="20000"/>
              </a:spcBef>
              <a:buClr>
                <a:schemeClr val="tx2"/>
              </a:buClr>
              <a:buSzPct val="70000"/>
              <a:tabLst>
                <a:tab pos="1492250" algn="l"/>
              </a:tabLst>
            </a:pPr>
            <a:r>
              <a:rPr lang="en-US" dirty="0"/>
              <a:t>Includes all rows from the left table, even if there are no matching rows in the right table.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Right Join</a:t>
            </a:r>
          </a:p>
        </p:txBody>
      </p:sp>
      <p:sp>
        <p:nvSpPr>
          <p:cNvPr id="66563" name="Text Box 18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s104d09</a:t>
            </a:r>
          </a:p>
        </p:txBody>
      </p:sp>
      <p:graphicFrame>
        <p:nvGraphicFramePr>
          <p:cNvPr id="14" name="Table 13"/>
          <p:cNvGraphicFramePr>
            <a:graphicFrameLocks noGrp="1"/>
          </p:cNvGraphicFramePr>
          <p:nvPr>
            <p:extLst>
              <p:ext uri="{D42A27DB-BD31-4B8C-83A1-F6EECF244321}">
                <p14:modId xmlns:p14="http://schemas.microsoft.com/office/powerpoint/2010/main" val="3303621476"/>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289589342"/>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66611" name="Text Box 24"/>
          <p:cNvSpPr txBox="1">
            <a:spLocks noChangeArrowheads="1"/>
          </p:cNvSpPr>
          <p:nvPr/>
        </p:nvSpPr>
        <p:spPr bwMode="auto">
          <a:xfrm>
            <a:off x="592137" y="3114679"/>
            <a:ext cx="8342313" cy="1044388"/>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pPr>
            <a:r>
              <a:rPr lang="en-US" b="1" dirty="0">
                <a:latin typeface="Courier New" pitchFamily="49" charset="0"/>
              </a:rPr>
              <a:t>select * </a:t>
            </a:r>
          </a:p>
          <a:p>
            <a:pPr>
              <a:lnSpc>
                <a:spcPct val="85000"/>
              </a:lnSpc>
            </a:pPr>
            <a:r>
              <a:rPr lang="en-US" b="1" dirty="0">
                <a:latin typeface="Courier New" pitchFamily="49" charset="0"/>
              </a:rPr>
              <a:t>   from customers c right join transactions t</a:t>
            </a:r>
          </a:p>
          <a:p>
            <a:pPr>
              <a:lnSpc>
                <a:spcPct val="85000"/>
              </a:lnSpc>
            </a:pPr>
            <a:r>
              <a:rPr lang="en-US" b="1" dirty="0">
                <a:latin typeface="Courier New" pitchFamily="49" charset="0"/>
              </a:rPr>
              <a:t>   on c.ID = t.ID;</a:t>
            </a:r>
          </a:p>
        </p:txBody>
      </p:sp>
      <p:sp>
        <p:nvSpPr>
          <p:cNvPr id="66612" name="TextBox 3"/>
          <p:cNvSpPr txBox="1">
            <a:spLocks noChangeArrowheads="1"/>
          </p:cNvSpPr>
          <p:nvPr/>
        </p:nvSpPr>
        <p:spPr bwMode="auto">
          <a:xfrm>
            <a:off x="592138" y="4722813"/>
            <a:ext cx="4809009" cy="1410643"/>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  ƒƒƒƒƒƒƒƒƒƒƒƒƒƒƒƒƒƒƒƒƒƒƒƒƒƒƒƒƒƒƒƒƒƒƒ</a:t>
            </a:r>
          </a:p>
          <a:p>
            <a:pPr eaLnBrk="1" hangingPunct="1"/>
            <a:r>
              <a:rPr lang="da-DK" sz="1600" b="1" dirty="0">
                <a:latin typeface="SAS Monospace" pitchFamily="49" charset="0"/>
              </a:rPr>
              <a:t>  102  Blank  102  Purchase      $100</a:t>
            </a:r>
          </a:p>
          <a:p>
            <a:pPr eaLnBrk="1" hangingPunct="1"/>
            <a:r>
              <a:rPr lang="en-US" sz="1600" b="1" dirty="0">
                <a:latin typeface="SAS Monospace" pitchFamily="49" charset="0"/>
              </a:rPr>
              <a:t>    .         103  Return         $52</a:t>
            </a:r>
          </a:p>
          <a:p>
            <a:pPr eaLnBrk="1" hangingPunct="1"/>
            <a:r>
              <a:rPr lang="en-US" sz="1600" b="1" dirty="0">
                <a:latin typeface="SAS Monospace" pitchFamily="49" charset="0"/>
              </a:rPr>
              <a:t>    .         105  Return        $212</a:t>
            </a:r>
          </a:p>
        </p:txBody>
      </p:sp>
      <p:sp>
        <p:nvSpPr>
          <p:cNvPr id="8" name="Rectangle 7"/>
          <p:cNvSpPr/>
          <p:nvPr/>
        </p:nvSpPr>
        <p:spPr>
          <a:xfrm>
            <a:off x="5486400" y="4568860"/>
            <a:ext cx="3408218" cy="1569660"/>
          </a:xfrm>
          <a:prstGeom prst="rect">
            <a:avLst/>
          </a:prstGeom>
        </p:spPr>
        <p:txBody>
          <a:bodyPr wrap="square">
            <a:spAutoFit/>
          </a:bodyPr>
          <a:lstStyle/>
          <a:p>
            <a:pPr marL="114300" lvl="1" eaLnBrk="0" hangingPunct="0">
              <a:spcBef>
                <a:spcPct val="20000"/>
              </a:spcBef>
              <a:buClr>
                <a:schemeClr val="tx2"/>
              </a:buClr>
              <a:buSzPct val="70000"/>
              <a:tabLst>
                <a:tab pos="1492250" algn="l"/>
              </a:tabLst>
            </a:pPr>
            <a:r>
              <a:rPr lang="en-US" dirty="0"/>
              <a:t>Includes all rows from the right table, even if there are no matching rows in the left table.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Full Join</a:t>
            </a:r>
          </a:p>
        </p:txBody>
      </p:sp>
      <p:sp>
        <p:nvSpPr>
          <p:cNvPr id="67587" name="Text Box 18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s104d10</a:t>
            </a:r>
          </a:p>
        </p:txBody>
      </p:sp>
      <p:graphicFrame>
        <p:nvGraphicFramePr>
          <p:cNvPr id="14" name="Table 13"/>
          <p:cNvGraphicFramePr>
            <a:graphicFrameLocks noGrp="1"/>
          </p:cNvGraphicFramePr>
          <p:nvPr>
            <p:extLst>
              <p:ext uri="{D42A27DB-BD31-4B8C-83A1-F6EECF244321}">
                <p14:modId xmlns:p14="http://schemas.microsoft.com/office/powerpoint/2010/main" val="1446608105"/>
              </p:ext>
            </p:extLst>
          </p:nvPr>
        </p:nvGraphicFramePr>
        <p:xfrm>
          <a:off x="585788" y="1066800"/>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02863013"/>
              </p:ext>
            </p:extLst>
          </p:nvPr>
        </p:nvGraphicFramePr>
        <p:xfrm>
          <a:off x="3943350" y="106997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67635" name="Text Box 24"/>
          <p:cNvSpPr txBox="1">
            <a:spLocks noChangeArrowheads="1"/>
          </p:cNvSpPr>
          <p:nvPr/>
        </p:nvSpPr>
        <p:spPr bwMode="auto">
          <a:xfrm>
            <a:off x="592138" y="3114679"/>
            <a:ext cx="8213787" cy="1044388"/>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pPr>
            <a:r>
              <a:rPr lang="en-US" b="1" dirty="0">
                <a:latin typeface="Courier New" pitchFamily="49" charset="0"/>
              </a:rPr>
              <a:t>select * </a:t>
            </a:r>
          </a:p>
          <a:p>
            <a:pPr>
              <a:lnSpc>
                <a:spcPct val="85000"/>
              </a:lnSpc>
            </a:pPr>
            <a:r>
              <a:rPr lang="en-US" b="1" dirty="0">
                <a:latin typeface="Courier New" pitchFamily="49" charset="0"/>
              </a:rPr>
              <a:t>   from customers c full join transactions t</a:t>
            </a:r>
          </a:p>
          <a:p>
            <a:pPr>
              <a:lnSpc>
                <a:spcPct val="85000"/>
              </a:lnSpc>
            </a:pPr>
            <a:r>
              <a:rPr lang="en-US" b="1" dirty="0">
                <a:latin typeface="Courier New" pitchFamily="49" charset="0"/>
              </a:rPr>
              <a:t>   on c.ID = t.ID;</a:t>
            </a:r>
          </a:p>
        </p:txBody>
      </p:sp>
      <p:sp>
        <p:nvSpPr>
          <p:cNvPr id="67636" name="TextBox 2"/>
          <p:cNvSpPr txBox="1">
            <a:spLocks noChangeArrowheads="1"/>
          </p:cNvSpPr>
          <p:nvPr/>
        </p:nvSpPr>
        <p:spPr bwMode="auto">
          <a:xfrm>
            <a:off x="592138" y="4724400"/>
            <a:ext cx="4809009" cy="1903085"/>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  ƒƒƒƒƒƒƒƒƒƒƒƒƒƒƒƒƒƒƒƒƒƒƒƒƒƒƒƒƒƒƒƒƒƒƒ</a:t>
            </a:r>
          </a:p>
          <a:p>
            <a:pPr eaLnBrk="1" hangingPunct="1"/>
            <a:r>
              <a:rPr lang="en-US" sz="1600" b="1" dirty="0">
                <a:latin typeface="SAS Monospace" pitchFamily="49" charset="0"/>
              </a:rPr>
              <a:t>  101  Smith    .                   .</a:t>
            </a:r>
          </a:p>
          <a:p>
            <a:pPr eaLnBrk="1" hangingPunct="1"/>
            <a:r>
              <a:rPr lang="da-DK" sz="1600" b="1" dirty="0">
                <a:latin typeface="SAS Monospace" pitchFamily="49" charset="0"/>
              </a:rPr>
              <a:t>  102  Blank  102  Purchase      $100</a:t>
            </a:r>
          </a:p>
          <a:p>
            <a:pPr eaLnBrk="1" hangingPunct="1"/>
            <a:r>
              <a:rPr lang="en-US" sz="1600" b="1" dirty="0">
                <a:latin typeface="SAS Monospace" pitchFamily="49" charset="0"/>
              </a:rPr>
              <a:t>    .         103  Return         $52</a:t>
            </a:r>
          </a:p>
          <a:p>
            <a:pPr eaLnBrk="1" hangingPunct="1"/>
            <a:r>
              <a:rPr lang="en-US" sz="1600" b="1" dirty="0">
                <a:latin typeface="SAS Monospace" pitchFamily="49" charset="0"/>
              </a:rPr>
              <a:t>  104  Jones    .                   .</a:t>
            </a:r>
          </a:p>
          <a:p>
            <a:pPr eaLnBrk="1" hangingPunct="1"/>
            <a:r>
              <a:rPr lang="en-US" sz="1600" b="1" dirty="0">
                <a:latin typeface="SAS Monospace" pitchFamily="49" charset="0"/>
              </a:rPr>
              <a:t>    .         105  Return        $212</a:t>
            </a:r>
          </a:p>
        </p:txBody>
      </p:sp>
      <p:sp>
        <p:nvSpPr>
          <p:cNvPr id="2" name="Rectangle 1"/>
          <p:cNvSpPr/>
          <p:nvPr/>
        </p:nvSpPr>
        <p:spPr>
          <a:xfrm>
            <a:off x="5600700" y="4564117"/>
            <a:ext cx="2857500" cy="1938992"/>
          </a:xfrm>
          <a:prstGeom prst="rect">
            <a:avLst/>
          </a:prstGeom>
        </p:spPr>
        <p:txBody>
          <a:bodyPr wrap="square">
            <a:spAutoFit/>
          </a:bodyPr>
          <a:lstStyle/>
          <a:p>
            <a:r>
              <a:rPr lang="en-US" dirty="0"/>
              <a:t>Includes all rows from both tables, even if there are no matching rows in either table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7052"/>
            <a:ext cx="9144000" cy="4781972"/>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p:txBody>
          <a:bodyPr/>
          <a:lstStyle/>
          <a:p>
            <a:r>
              <a:rPr lang="en-US" dirty="0"/>
              <a:t>Combining Data from Multiple Tables</a:t>
            </a:r>
          </a:p>
        </p:txBody>
      </p:sp>
      <p:sp>
        <p:nvSpPr>
          <p:cNvPr id="8195" name="Rectangle 3"/>
          <p:cNvSpPr>
            <a:spLocks noGrp="1" noChangeArrowheads="1"/>
          </p:cNvSpPr>
          <p:nvPr>
            <p:ph idx="1"/>
          </p:nvPr>
        </p:nvSpPr>
        <p:spPr>
          <a:xfrm>
            <a:off x="685800" y="1071563"/>
            <a:ext cx="7907338" cy="4267200"/>
          </a:xfrm>
        </p:spPr>
        <p:txBody>
          <a:bodyPr/>
          <a:lstStyle/>
          <a:p>
            <a:pPr marL="0" indent="0"/>
            <a:r>
              <a:rPr lang="en-US" dirty="0"/>
              <a:t>SQL uses </a:t>
            </a:r>
            <a:r>
              <a:rPr lang="en-US" i="1" dirty="0"/>
              <a:t>joins</a:t>
            </a:r>
            <a:r>
              <a:rPr lang="en-US" dirty="0"/>
              <a:t> to combine tables horizontally. Requesting a join involves matching data from one row in one table with a corresponding row in a second table. Matching </a:t>
            </a:r>
            <a:br>
              <a:rPr lang="en-US" dirty="0"/>
            </a:br>
            <a:r>
              <a:rPr lang="en-US" dirty="0"/>
              <a:t>is typically performed on one or more columns in the two tables.</a:t>
            </a:r>
          </a:p>
          <a:p>
            <a:pPr marL="0" indent="0"/>
            <a:endParaRPr lang="en-US" dirty="0"/>
          </a:p>
          <a:p>
            <a:pPr marL="0" indent="0"/>
            <a:endParaRPr lang="en-US" dirty="0"/>
          </a:p>
          <a:p>
            <a:pPr marL="0" indent="0"/>
            <a:endParaRPr lang="en-US" dirty="0"/>
          </a:p>
          <a:p>
            <a:pPr marL="0" indent="0"/>
            <a:endParaRPr lang="en-US" dirty="0"/>
          </a:p>
        </p:txBody>
      </p:sp>
      <p:sp>
        <p:nvSpPr>
          <p:cNvPr id="9" name="TextBox 1"/>
          <p:cNvSpPr txBox="1">
            <a:spLocks noChangeArrowheads="1"/>
          </p:cNvSpPr>
          <p:nvPr/>
        </p:nvSpPr>
        <p:spPr bwMode="auto">
          <a:xfrm>
            <a:off x="1949104" y="3043899"/>
            <a:ext cx="14814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t>customers</a:t>
            </a:r>
          </a:p>
        </p:txBody>
      </p:sp>
      <p:sp>
        <p:nvSpPr>
          <p:cNvPr id="10" name="TextBox 2"/>
          <p:cNvSpPr txBox="1">
            <a:spLocks noChangeArrowheads="1"/>
          </p:cNvSpPr>
          <p:nvPr/>
        </p:nvSpPr>
        <p:spPr bwMode="auto">
          <a:xfrm>
            <a:off x="4527386" y="3043899"/>
            <a:ext cx="1709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t>transactions</a:t>
            </a:r>
          </a:p>
        </p:txBody>
      </p:sp>
      <p:pic>
        <p:nvPicPr>
          <p:cNvPr id="12" name="Picture 13" descr="\\sashq\root\dept\PSD\GRAPHICS\Illustrations\Symbols\plus_sign.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70764" y="3636665"/>
            <a:ext cx="708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sashq\root\dept\PSD\GRAPHICS\Illustrations\Data\dataset_STANDAR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453" y="3314402"/>
            <a:ext cx="13906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sashq\root\dept\PSD\GRAPHICS\Illustrations\Data\dataset_STANDAR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072" y="3314402"/>
            <a:ext cx="13906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4.07 Quiz</a:t>
            </a:r>
            <a:endParaRPr lang="en-US" dirty="0"/>
          </a:p>
        </p:txBody>
      </p:sp>
      <p:sp>
        <p:nvSpPr>
          <p:cNvPr id="2" name="Content Placeholder 1"/>
          <p:cNvSpPr>
            <a:spLocks noGrp="1"/>
          </p:cNvSpPr>
          <p:nvPr>
            <p:ph idx="1"/>
          </p:nvPr>
        </p:nvSpPr>
        <p:spPr/>
        <p:txBody>
          <a:bodyPr/>
          <a:lstStyle/>
          <a:p>
            <a:pPr lvl="0"/>
            <a:r>
              <a:rPr lang="en-US" dirty="0"/>
              <a:t>Given these two SELECT statements:</a:t>
            </a:r>
          </a:p>
          <a:p>
            <a:pPr lvl="0"/>
            <a:endParaRPr lang="en-US" dirty="0"/>
          </a:p>
          <a:p>
            <a:pPr lvl="0"/>
            <a:endParaRPr lang="en-US" dirty="0"/>
          </a:p>
          <a:p>
            <a:pPr lvl="0"/>
            <a:endParaRPr lang="en-US" dirty="0"/>
          </a:p>
          <a:p>
            <a:pPr lvl="0"/>
            <a:endParaRPr lang="en-US" dirty="0"/>
          </a:p>
          <a:p>
            <a:pPr lvl="0"/>
            <a:endParaRPr lang="en-US" dirty="0"/>
          </a:p>
          <a:p>
            <a:pPr marL="457200" lvl="0" indent="-457200">
              <a:buClr>
                <a:srgbClr val="000000"/>
              </a:buClr>
              <a:buFont typeface="+mj-lt"/>
              <a:buAutoNum type="arabicPeriod"/>
              <a:defRPr/>
            </a:pPr>
            <a:r>
              <a:rPr lang="en-US" dirty="0"/>
              <a:t>Will the result sets contain the same data?</a:t>
            </a:r>
            <a:endParaRPr lang="en-US" b="1" dirty="0"/>
          </a:p>
          <a:p>
            <a:pPr lvl="0">
              <a:buClr>
                <a:srgbClr val="000000"/>
              </a:buClr>
              <a:defRPr/>
            </a:pPr>
            <a:r>
              <a:rPr lang="en-US" dirty="0"/>
              <a:t>2.   What is the difference in the result sets?</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endParaRPr lang="en-US" dirty="0"/>
          </a:p>
        </p:txBody>
      </p:sp>
      <p:sp>
        <p:nvSpPr>
          <p:cNvPr id="7" name="Text Box 24"/>
          <p:cNvSpPr txBox="1">
            <a:spLocks noChangeArrowheads="1"/>
          </p:cNvSpPr>
          <p:nvPr/>
        </p:nvSpPr>
        <p:spPr bwMode="auto">
          <a:xfrm>
            <a:off x="716112" y="1541237"/>
            <a:ext cx="6258123" cy="898964"/>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pPr>
            <a:r>
              <a:rPr lang="en-US" sz="2000" b="1" dirty="0">
                <a:latin typeface="Courier New" pitchFamily="49" charset="0"/>
              </a:rPr>
              <a:t>select * </a:t>
            </a:r>
          </a:p>
          <a:p>
            <a:pPr>
              <a:lnSpc>
                <a:spcPct val="85000"/>
              </a:lnSpc>
            </a:pPr>
            <a:r>
              <a:rPr lang="en-US" sz="2000" b="1" dirty="0">
                <a:latin typeface="Courier New" pitchFamily="49" charset="0"/>
              </a:rPr>
              <a:t>   from customers left join transactions</a:t>
            </a:r>
          </a:p>
          <a:p>
            <a:pPr>
              <a:lnSpc>
                <a:spcPct val="85000"/>
              </a:lnSpc>
            </a:pPr>
            <a:r>
              <a:rPr lang="en-US" sz="2000" b="1" dirty="0">
                <a:latin typeface="Courier New" pitchFamily="49" charset="0"/>
              </a:rPr>
              <a:t>   on customers.ID=transactions.ID;</a:t>
            </a:r>
          </a:p>
        </p:txBody>
      </p:sp>
      <p:sp>
        <p:nvSpPr>
          <p:cNvPr id="8" name="Text Box 24"/>
          <p:cNvSpPr txBox="1">
            <a:spLocks noChangeArrowheads="1"/>
          </p:cNvSpPr>
          <p:nvPr/>
        </p:nvSpPr>
        <p:spPr bwMode="auto">
          <a:xfrm>
            <a:off x="716112" y="2560504"/>
            <a:ext cx="6565900" cy="898964"/>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pPr>
            <a:r>
              <a:rPr lang="en-US" sz="2000" b="1" dirty="0">
                <a:latin typeface="Courier New" pitchFamily="49" charset="0"/>
              </a:rPr>
              <a:t>select * </a:t>
            </a:r>
          </a:p>
          <a:p>
            <a:pPr>
              <a:lnSpc>
                <a:spcPct val="85000"/>
              </a:lnSpc>
            </a:pPr>
            <a:r>
              <a:rPr lang="en-US" sz="2000" b="1" dirty="0">
                <a:latin typeface="Courier New" pitchFamily="49" charset="0"/>
              </a:rPr>
              <a:t>   from transactions right join customers </a:t>
            </a:r>
          </a:p>
          <a:p>
            <a:pPr>
              <a:lnSpc>
                <a:spcPct val="85000"/>
              </a:lnSpc>
            </a:pPr>
            <a:r>
              <a:rPr lang="en-US" sz="2000" b="1" dirty="0">
                <a:latin typeface="Courier New" pitchFamily="49" charset="0"/>
              </a:rPr>
              <a:t>   on customers.ID=transactions.ID;</a:t>
            </a:r>
          </a:p>
        </p:txBody>
      </p:sp>
      <p:sp>
        <p:nvSpPr>
          <p:cNvPr id="10" name="Text Box 185"/>
          <p:cNvSpPr txBox="1">
            <a:spLocks noChangeArrowheads="1"/>
          </p:cNvSpPr>
          <p:nvPr/>
        </p:nvSpPr>
        <p:spPr bwMode="auto">
          <a:xfrm>
            <a:off x="7958349" y="6324600"/>
            <a:ext cx="97610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s104d11</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4.07 Quiz </a:t>
            </a:r>
            <a:r>
              <a:rPr lang="en-US" dirty="0"/>
              <a:t>– Correct Answer</a:t>
            </a:r>
          </a:p>
        </p:txBody>
      </p:sp>
      <p:sp>
        <p:nvSpPr>
          <p:cNvPr id="10" name="Content Placeholder 1"/>
          <p:cNvSpPr>
            <a:spLocks noGrp="1"/>
          </p:cNvSpPr>
          <p:nvPr>
            <p:ph idx="1"/>
          </p:nvPr>
        </p:nvSpPr>
        <p:spPr/>
        <p:txBody>
          <a:bodyPr/>
          <a:lstStyle/>
          <a:p>
            <a:pPr lvl="0"/>
            <a:r>
              <a:rPr lang="en-US" dirty="0"/>
              <a:t>Given these two SELECT statements:</a:t>
            </a:r>
          </a:p>
          <a:p>
            <a:pPr lvl="0"/>
            <a:endParaRPr lang="en-US" dirty="0"/>
          </a:p>
          <a:p>
            <a:pPr lvl="0"/>
            <a:endParaRPr lang="en-US" dirty="0"/>
          </a:p>
          <a:p>
            <a:pPr lvl="0"/>
            <a:endParaRPr lang="en-US" dirty="0"/>
          </a:p>
          <a:p>
            <a:pPr lvl="0"/>
            <a:endParaRPr lang="en-US" dirty="0"/>
          </a:p>
          <a:p>
            <a:pPr lvl="0"/>
            <a:endParaRPr lang="en-US" dirty="0"/>
          </a:p>
          <a:p>
            <a:pPr marL="457200" lvl="0" indent="-457200">
              <a:buClr>
                <a:srgbClr val="000000"/>
              </a:buClr>
              <a:buFont typeface="+mj-lt"/>
              <a:buAutoNum type="arabicPeriod"/>
              <a:defRPr/>
            </a:pPr>
            <a:r>
              <a:rPr lang="en-US" dirty="0"/>
              <a:t>Will the result sets contain the same data?</a:t>
            </a:r>
            <a:r>
              <a:rPr lang="en-US" b="1" dirty="0"/>
              <a:t> Yes</a:t>
            </a:r>
          </a:p>
          <a:p>
            <a:pPr marL="457200" lvl="0" indent="-457200">
              <a:buClr>
                <a:srgbClr val="000000"/>
              </a:buClr>
              <a:defRPr/>
            </a:pPr>
            <a:r>
              <a:rPr lang="en-US" dirty="0"/>
              <a:t>2.</a:t>
            </a:r>
            <a:r>
              <a:rPr lang="en-US" b="1" dirty="0"/>
              <a:t>   </a:t>
            </a:r>
            <a:r>
              <a:rPr lang="en-US" dirty="0"/>
              <a:t>What is the difference in the result sets? </a:t>
            </a:r>
            <a:r>
              <a:rPr lang="en-US" b="1" dirty="0"/>
              <a:t>The columns are in a different order.</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endParaRPr lang="en-US" dirty="0"/>
          </a:p>
        </p:txBody>
      </p:sp>
      <p:sp>
        <p:nvSpPr>
          <p:cNvPr id="70663" name="TextBox 3"/>
          <p:cNvSpPr txBox="1">
            <a:spLocks noChangeArrowheads="1"/>
          </p:cNvSpPr>
          <p:nvPr/>
        </p:nvSpPr>
        <p:spPr bwMode="auto">
          <a:xfrm>
            <a:off x="4669454" y="4835590"/>
            <a:ext cx="4321696" cy="1903085"/>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Right Join - T and then C</a:t>
            </a:r>
          </a:p>
          <a:p>
            <a:pPr eaLnBrk="1" hangingPunct="1"/>
            <a:endParaRPr lang="en-US" sz="1600" b="1" dirty="0">
              <a:latin typeface="SAS Monospace" pitchFamily="49" charset="0"/>
            </a:endParaRPr>
          </a:p>
          <a:p>
            <a:pPr eaLnBrk="1" hangingPunct="1"/>
            <a:r>
              <a:rPr lang="en-US" sz="1600" b="1" dirty="0">
                <a:latin typeface="SAS Monospace" pitchFamily="49" charset="0"/>
              </a:rPr>
              <a:t>  ID  Action   Amount   ID  Name</a:t>
            </a:r>
          </a:p>
          <a:p>
            <a:pPr eaLnBrk="1" hangingPunct="1"/>
            <a:r>
              <a:rPr lang="en-US" sz="1600" b="1" dirty="0">
                <a:latin typeface="SAS Monospace" pitchFamily="49" charset="0"/>
              </a:rPr>
              <a:t> ƒƒƒƒƒƒƒƒƒƒƒƒƒƒƒƒƒƒƒƒƒƒƒƒƒƒƒƒƒƒƒƒ</a:t>
            </a:r>
          </a:p>
          <a:p>
            <a:pPr eaLnBrk="1" hangingPunct="1"/>
            <a:r>
              <a:rPr lang="en-US" sz="1600" b="1" dirty="0">
                <a:latin typeface="SAS Monospace" pitchFamily="49" charset="0"/>
              </a:rPr>
              <a:t>   .                .  001  Smith</a:t>
            </a:r>
          </a:p>
          <a:p>
            <a:pPr eaLnBrk="1" hangingPunct="1"/>
            <a:r>
              <a:rPr lang="da-DK" sz="1600" b="1" dirty="0">
                <a:latin typeface="SAS Monospace" pitchFamily="49" charset="0"/>
              </a:rPr>
              <a:t> 002  Purchase   $100  002  Blank</a:t>
            </a:r>
          </a:p>
          <a:p>
            <a:pPr eaLnBrk="1" hangingPunct="1"/>
            <a:r>
              <a:rPr lang="en-US" sz="1600" b="1" dirty="0">
                <a:latin typeface="SAS Monospace" pitchFamily="49" charset="0"/>
              </a:rPr>
              <a:t>   .                .  004  Jones</a:t>
            </a:r>
          </a:p>
        </p:txBody>
      </p:sp>
      <p:sp>
        <p:nvSpPr>
          <p:cNvPr id="70664" name="TextBox 8"/>
          <p:cNvSpPr txBox="1">
            <a:spLocks noChangeArrowheads="1"/>
          </p:cNvSpPr>
          <p:nvPr/>
        </p:nvSpPr>
        <p:spPr bwMode="auto">
          <a:xfrm>
            <a:off x="288236" y="4846638"/>
            <a:ext cx="4321696" cy="1903085"/>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Left Join - C and then T</a:t>
            </a:r>
          </a:p>
          <a:p>
            <a:pPr eaLnBrk="1" hangingPunct="1"/>
            <a:endParaRPr lang="en-US" sz="1600" b="1" dirty="0">
              <a:latin typeface="SAS Monospace" pitchFamily="49" charset="0"/>
            </a:endParaRPr>
          </a:p>
          <a:p>
            <a:pPr eaLnBrk="1" hangingPunct="1"/>
            <a:r>
              <a:rPr lang="en-US" sz="1600" b="1" dirty="0">
                <a:latin typeface="SAS Monospace" pitchFamily="49" charset="0"/>
              </a:rPr>
              <a:t>   ID  Name    ID  Action  Amount</a:t>
            </a:r>
          </a:p>
          <a:p>
            <a:pPr eaLnBrk="1" hangingPunct="1"/>
            <a:r>
              <a:rPr lang="en-US" sz="1600" b="1" dirty="0">
                <a:latin typeface="SAS Monospace" pitchFamily="49" charset="0"/>
              </a:rPr>
              <a:t>  ƒƒƒƒƒƒƒƒƒƒƒƒƒƒƒƒƒƒƒƒƒƒƒƒƒƒƒƒƒƒƒ</a:t>
            </a:r>
          </a:p>
          <a:p>
            <a:pPr eaLnBrk="1" hangingPunct="1"/>
            <a:r>
              <a:rPr lang="en-US" sz="1600" b="1" dirty="0">
                <a:latin typeface="SAS Monospace" pitchFamily="49" charset="0"/>
              </a:rPr>
              <a:t>  001  Smith    .               .</a:t>
            </a:r>
          </a:p>
          <a:p>
            <a:pPr eaLnBrk="1" hangingPunct="1"/>
            <a:r>
              <a:rPr lang="da-DK" sz="1600" b="1" dirty="0">
                <a:latin typeface="SAS Monospace" pitchFamily="49" charset="0"/>
              </a:rPr>
              <a:t>  002  Blank  002  Purchase  $100</a:t>
            </a:r>
          </a:p>
          <a:p>
            <a:pPr eaLnBrk="1" hangingPunct="1"/>
            <a:r>
              <a:rPr lang="en-US" sz="1600" b="1" dirty="0">
                <a:latin typeface="SAS Monospace" pitchFamily="49" charset="0"/>
              </a:rPr>
              <a:t>  004  Jones    .               .</a:t>
            </a:r>
          </a:p>
        </p:txBody>
      </p:sp>
      <p:sp>
        <p:nvSpPr>
          <p:cNvPr id="11" name="Text Box 24"/>
          <p:cNvSpPr txBox="1">
            <a:spLocks noChangeArrowheads="1"/>
          </p:cNvSpPr>
          <p:nvPr/>
        </p:nvSpPr>
        <p:spPr bwMode="auto">
          <a:xfrm>
            <a:off x="716112" y="1541237"/>
            <a:ext cx="6258123" cy="898964"/>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pPr>
            <a:r>
              <a:rPr lang="en-US" sz="2000" b="1" dirty="0">
                <a:latin typeface="Courier New" pitchFamily="49" charset="0"/>
              </a:rPr>
              <a:t>select * </a:t>
            </a:r>
          </a:p>
          <a:p>
            <a:pPr>
              <a:lnSpc>
                <a:spcPct val="85000"/>
              </a:lnSpc>
            </a:pPr>
            <a:r>
              <a:rPr lang="en-US" sz="2000" b="1" dirty="0">
                <a:latin typeface="Courier New" pitchFamily="49" charset="0"/>
              </a:rPr>
              <a:t>   from customers left join transactions</a:t>
            </a:r>
          </a:p>
          <a:p>
            <a:pPr>
              <a:lnSpc>
                <a:spcPct val="85000"/>
              </a:lnSpc>
            </a:pPr>
            <a:r>
              <a:rPr lang="en-US" sz="2000" b="1" dirty="0">
                <a:latin typeface="Courier New" pitchFamily="49" charset="0"/>
              </a:rPr>
              <a:t>   on customers.ID=transactions.ID;</a:t>
            </a:r>
          </a:p>
        </p:txBody>
      </p:sp>
      <p:sp>
        <p:nvSpPr>
          <p:cNvPr id="12" name="Text Box 24"/>
          <p:cNvSpPr txBox="1">
            <a:spLocks noChangeArrowheads="1"/>
          </p:cNvSpPr>
          <p:nvPr/>
        </p:nvSpPr>
        <p:spPr bwMode="auto">
          <a:xfrm>
            <a:off x="716112" y="2560504"/>
            <a:ext cx="6565900" cy="898964"/>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pPr>
            <a:r>
              <a:rPr lang="en-US" sz="2000" b="1" dirty="0">
                <a:latin typeface="Courier New" pitchFamily="49" charset="0"/>
              </a:rPr>
              <a:t>select * </a:t>
            </a:r>
          </a:p>
          <a:p>
            <a:pPr>
              <a:lnSpc>
                <a:spcPct val="85000"/>
              </a:lnSpc>
            </a:pPr>
            <a:r>
              <a:rPr lang="en-US" sz="2000" b="1" dirty="0">
                <a:latin typeface="Courier New" pitchFamily="49" charset="0"/>
              </a:rPr>
              <a:t>   from transactions right join customers </a:t>
            </a:r>
          </a:p>
          <a:p>
            <a:pPr>
              <a:lnSpc>
                <a:spcPct val="85000"/>
              </a:lnSpc>
            </a:pPr>
            <a:r>
              <a:rPr lang="en-US" sz="2000" b="1" dirty="0">
                <a:latin typeface="Courier New" pitchFamily="49" charset="0"/>
              </a:rPr>
              <a:t>   on customers.ID=transactions.ID;</a:t>
            </a:r>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0850"/>
            <a:ext cx="9144000" cy="4696912"/>
          </a:xfrm>
          <a:prstGeom prst="rect">
            <a:avLst/>
          </a:prstGeom>
          <a:noFill/>
          <a:extLst>
            <a:ext uri="{909E8E84-426E-40DD-AFC4-6F175D3DCCD1}">
              <a14:hiddenFill xmlns:a14="http://schemas.microsoft.com/office/drawing/2010/main">
                <a:solidFill>
                  <a:srgbClr val="FFFFFF"/>
                </a:solidFill>
              </a14:hiddenFill>
            </a:ext>
          </a:extLst>
        </p:spPr>
      </p:pic>
      <p:sp>
        <p:nvSpPr>
          <p:cNvPr id="72706" name="Rectangle 2"/>
          <p:cNvSpPr>
            <a:spLocks noGrp="1" noChangeArrowheads="1"/>
          </p:cNvSpPr>
          <p:nvPr>
            <p:ph type="title"/>
          </p:nvPr>
        </p:nvSpPr>
        <p:spPr/>
        <p:txBody>
          <a:bodyPr/>
          <a:lstStyle/>
          <a:p>
            <a:r>
              <a:rPr lang="en-US" dirty="0"/>
              <a:t>Report 3</a:t>
            </a:r>
          </a:p>
        </p:txBody>
      </p:sp>
      <p:sp>
        <p:nvSpPr>
          <p:cNvPr id="72707" name="Rectangle 3"/>
          <p:cNvSpPr>
            <a:spLocks noGrp="1" noChangeArrowheads="1"/>
          </p:cNvSpPr>
          <p:nvPr>
            <p:ph idx="1"/>
          </p:nvPr>
        </p:nvSpPr>
        <p:spPr>
          <a:xfrm>
            <a:off x="688975" y="1071563"/>
            <a:ext cx="7845425" cy="3811587"/>
          </a:xfrm>
        </p:spPr>
        <p:txBody>
          <a:bodyPr/>
          <a:lstStyle/>
          <a:p>
            <a:pPr marL="0" indent="0">
              <a:tabLst>
                <a:tab pos="1538288" algn="l"/>
              </a:tabLst>
            </a:pPr>
            <a:r>
              <a:rPr lang="en-US" dirty="0"/>
              <a:t>Management is considering a matching spouse donation program. A report is needed showing employees who are married and make contributions to company-sponsored charities.</a:t>
            </a:r>
          </a:p>
        </p:txBody>
      </p:sp>
      <p:sp>
        <p:nvSpPr>
          <p:cNvPr id="9" name="TextBox 2"/>
          <p:cNvSpPr txBox="1">
            <a:spLocks noChangeArrowheads="1"/>
          </p:cNvSpPr>
          <p:nvPr/>
        </p:nvSpPr>
        <p:spPr bwMode="auto">
          <a:xfrm>
            <a:off x="380682" y="2546363"/>
            <a:ext cx="34483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t>orion.employee_donations</a:t>
            </a:r>
          </a:p>
        </p:txBody>
      </p:sp>
      <p:pic>
        <p:nvPicPr>
          <p:cNvPr id="11" name="Picture 2" descr="\\sashq\root\dept\PSD\GRAPHICS\Illustrations\Arrows\arrow_rt_tape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844451" y="4411788"/>
            <a:ext cx="719571" cy="2913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3" descr="\\sashq\root\dept\PSD\GRAPHICS\Illustrations\Arrows\arrow_blue_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760774">
            <a:off x="2707006" y="3327688"/>
            <a:ext cx="6778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descr="\\sashq\root\dept\PSD\GRAPHICS\Illustrations\Arrows\arrow_blue_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523861">
            <a:off x="4962655" y="3327688"/>
            <a:ext cx="6778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043" y="2863011"/>
            <a:ext cx="1629599" cy="158495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175443" y="4997008"/>
            <a:ext cx="8064795" cy="1376787"/>
            <a:chOff x="37214" y="4997008"/>
            <a:chExt cx="8064795" cy="1376787"/>
          </a:xfrm>
        </p:grpSpPr>
        <p:sp>
          <p:nvSpPr>
            <p:cNvPr id="17" name="Rectangle 6"/>
            <p:cNvSpPr>
              <a:spLocks noChangeArrowheads="1"/>
            </p:cNvSpPr>
            <p:nvPr/>
          </p:nvSpPr>
          <p:spPr bwMode="auto">
            <a:xfrm>
              <a:off x="37214" y="4997008"/>
              <a:ext cx="8064795" cy="1376787"/>
            </a:xfrm>
            <a:prstGeom prst="rect">
              <a:avLst/>
            </a:prstGeom>
            <a:solidFill>
              <a:srgbClr val="FFFFFF"/>
            </a:solidFill>
            <a:ln w="38100">
              <a:solidFill>
                <a:schemeClr val="tx2"/>
              </a:solidFill>
              <a:miter lim="800000"/>
              <a:headEnd/>
              <a:tailEnd/>
            </a:ln>
          </p:spPr>
          <p:txBody>
            <a:bodyPr wrap="square" lIns="54864" tIns="50800" bIns="50800">
              <a:spAutoFit/>
            </a:bodyPr>
            <a:lstStyle/>
            <a:p>
              <a:pPr eaLnBrk="0" hangingPunct="0">
                <a:spcBef>
                  <a:spcPct val="20000"/>
                </a:spcBef>
                <a:buClr>
                  <a:schemeClr val="tx1"/>
                </a:buClr>
                <a:buFont typeface="Monotype Sorts" pitchFamily="2" charset="2"/>
                <a:buNone/>
              </a:pPr>
              <a:r>
                <a:rPr lang="en-US" sz="1800" b="1" dirty="0">
                  <a:solidFill>
                    <a:srgbClr val="000000"/>
                  </a:solidFill>
                  <a:latin typeface="SAS Monospace" pitchFamily="49" charset="0"/>
                </a:rPr>
                <a:t> Employee_ID  Recipients </a:t>
              </a:r>
              <a:endParaRPr lang="en-US" sz="1800" b="1" dirty="0">
                <a:solidFill>
                  <a:srgbClr val="FFFFFF"/>
                </a:solidFill>
                <a:latin typeface="SAS Monospace" pitchFamily="49" charset="0"/>
              </a:endParaRPr>
            </a:p>
            <a:p>
              <a:pPr eaLnBrk="0" hangingPunct="0">
                <a:spcBef>
                  <a:spcPct val="20000"/>
                </a:spcBef>
                <a:buClr>
                  <a:schemeClr val="tx1"/>
                </a:buClr>
                <a:buFont typeface="Monotype Sorts" pitchFamily="2" charset="2"/>
                <a:buNone/>
              </a:pPr>
              <a:r>
                <a:rPr lang="en-US" sz="1800" b="1" dirty="0">
                  <a:solidFill>
                    <a:srgbClr val="000000"/>
                  </a:solidFill>
                  <a:latin typeface="SAS Monospace" pitchFamily="49" charset="0"/>
                </a:rPr>
                <a:t>      121128  Cancer Cures, Inc.</a:t>
              </a:r>
            </a:p>
            <a:p>
              <a:pPr eaLnBrk="0" hangingPunct="0">
                <a:spcBef>
                  <a:spcPct val="20000"/>
                </a:spcBef>
                <a:buClr>
                  <a:schemeClr val="tx1"/>
                </a:buClr>
                <a:buFont typeface="Monotype Sorts" pitchFamily="2" charset="2"/>
                <a:buNone/>
              </a:pPr>
              <a:r>
                <a:rPr lang="en-US" sz="1800" b="1" dirty="0">
                  <a:solidFill>
                    <a:srgbClr val="000000"/>
                  </a:solidFill>
                  <a:latin typeface="SAS Monospace" pitchFamily="49" charset="0"/>
                </a:rPr>
                <a:t>      121131  Vox Victimas 40%, Conserve Nature, Inc. 60%</a:t>
              </a:r>
            </a:p>
            <a:p>
              <a:pPr eaLnBrk="0" hangingPunct="0">
                <a:spcBef>
                  <a:spcPct val="20000"/>
                </a:spcBef>
                <a:buClr>
                  <a:schemeClr val="tx1"/>
                </a:buClr>
                <a:buFont typeface="Monotype Sorts" pitchFamily="2" charset="2"/>
                <a:buNone/>
              </a:pPr>
              <a:r>
                <a:rPr lang="en-US" sz="1800" b="1" dirty="0">
                  <a:solidFill>
                    <a:srgbClr val="000000"/>
                  </a:solidFill>
                  <a:latin typeface="SAS Monospace" pitchFamily="49" charset="0"/>
                </a:rPr>
                <a:t>      121132  EarthSalvors 50%, Vox Victimas 50%</a:t>
              </a:r>
            </a:p>
          </p:txBody>
        </p:sp>
        <p:cxnSp>
          <p:nvCxnSpPr>
            <p:cNvPr id="3" name="Straight Connector 2"/>
            <p:cNvCxnSpPr/>
            <p:nvPr/>
          </p:nvCxnSpPr>
          <p:spPr bwMode="auto">
            <a:xfrm flipH="1">
              <a:off x="170121" y="5334738"/>
              <a:ext cx="7889358" cy="7829"/>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3" name="TextBox 1"/>
          <p:cNvSpPr txBox="1">
            <a:spLocks noChangeArrowheads="1"/>
          </p:cNvSpPr>
          <p:nvPr/>
        </p:nvSpPr>
        <p:spPr bwMode="auto">
          <a:xfrm>
            <a:off x="5440535" y="2541294"/>
            <a:ext cx="30620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t>orion.employee_payroll</a:t>
            </a:r>
          </a:p>
        </p:txBody>
      </p:sp>
      <p:pic>
        <p:nvPicPr>
          <p:cNvPr id="24" name="Picture 3"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0003" y="2855677"/>
            <a:ext cx="1629599" cy="158495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a:grpSpLocks noChangeAspect="1"/>
          </p:cNvGrpSpPr>
          <p:nvPr/>
        </p:nvGrpSpPr>
        <p:grpSpPr>
          <a:xfrm>
            <a:off x="3524949" y="3304729"/>
            <a:ext cx="1261872" cy="728002"/>
            <a:chOff x="3970020" y="5875020"/>
            <a:chExt cx="1204912" cy="695141"/>
          </a:xfrm>
        </p:grpSpPr>
        <p:sp>
          <p:nvSpPr>
            <p:cNvPr id="21" name="Oval 20"/>
            <p:cNvSpPr/>
            <p:nvPr/>
          </p:nvSpPr>
          <p:spPr bwMode="auto">
            <a:xfrm>
              <a:off x="4485322" y="5875401"/>
              <a:ext cx="689610" cy="694760"/>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6" name="Oval 25"/>
            <p:cNvSpPr/>
            <p:nvPr/>
          </p:nvSpPr>
          <p:spPr bwMode="auto">
            <a:xfrm>
              <a:off x="3970020" y="5875020"/>
              <a:ext cx="689610" cy="694760"/>
            </a:xfrm>
            <a:prstGeom prst="ellipse">
              <a:avLst/>
            </a:prstGeom>
            <a:solidFill>
              <a:srgbClr val="FFFF00"/>
            </a:solidFill>
            <a:ln w="1270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7" name="Freeform 26"/>
            <p:cNvSpPr/>
            <p:nvPr/>
          </p:nvSpPr>
          <p:spPr bwMode="auto">
            <a:xfrm>
              <a:off x="4483100" y="6002091"/>
              <a:ext cx="172086" cy="447040"/>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77806"/>
                <a:gd name="connsiteY0" fmla="*/ 0 h 462280"/>
                <a:gd name="connsiteX1" fmla="*/ 0 w 177806"/>
                <a:gd name="connsiteY1" fmla="*/ 225425 h 462280"/>
                <a:gd name="connsiteX2" fmla="*/ 90805 w 177806"/>
                <a:gd name="connsiteY2" fmla="*/ 462280 h 462280"/>
                <a:gd name="connsiteX3" fmla="*/ 177800 w 177806"/>
                <a:gd name="connsiteY3" fmla="*/ 225425 h 462280"/>
                <a:gd name="connsiteX4" fmla="*/ 87630 w 177806"/>
                <a:gd name="connsiteY4" fmla="*/ 0 h 462280"/>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3990"/>
                <a:gd name="connsiteY0" fmla="*/ 0 h 460375"/>
                <a:gd name="connsiteX1" fmla="*/ 0 w 173990"/>
                <a:gd name="connsiteY1" fmla="*/ 225425 h 460375"/>
                <a:gd name="connsiteX2" fmla="*/ 86995 w 173990"/>
                <a:gd name="connsiteY2" fmla="*/ 460375 h 460375"/>
                <a:gd name="connsiteX3" fmla="*/ 173990 w 173990"/>
                <a:gd name="connsiteY3" fmla="*/ 225425 h 460375"/>
                <a:gd name="connsiteX4" fmla="*/ 87630 w 173990"/>
                <a:gd name="connsiteY4" fmla="*/ 0 h 460375"/>
                <a:gd name="connsiteX0" fmla="*/ 83820 w 173997"/>
                <a:gd name="connsiteY0" fmla="*/ 0 h 454660"/>
                <a:gd name="connsiteX1" fmla="*/ 0 w 173997"/>
                <a:gd name="connsiteY1" fmla="*/ 219710 h 454660"/>
                <a:gd name="connsiteX2" fmla="*/ 86995 w 173997"/>
                <a:gd name="connsiteY2" fmla="*/ 454660 h 454660"/>
                <a:gd name="connsiteX3" fmla="*/ 173990 w 173997"/>
                <a:gd name="connsiteY3" fmla="*/ 219710 h 454660"/>
                <a:gd name="connsiteX4" fmla="*/ 83820 w 173997"/>
                <a:gd name="connsiteY4" fmla="*/ 0 h 454660"/>
                <a:gd name="connsiteX0" fmla="*/ 83820 w 173997"/>
                <a:gd name="connsiteY0" fmla="*/ 0 h 448945"/>
                <a:gd name="connsiteX1" fmla="*/ 0 w 173997"/>
                <a:gd name="connsiteY1" fmla="*/ 219710 h 448945"/>
                <a:gd name="connsiteX2" fmla="*/ 86995 w 173997"/>
                <a:gd name="connsiteY2" fmla="*/ 448945 h 448945"/>
                <a:gd name="connsiteX3" fmla="*/ 173990 w 173997"/>
                <a:gd name="connsiteY3" fmla="*/ 219710 h 448945"/>
                <a:gd name="connsiteX4" fmla="*/ 83820 w 173997"/>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2086"/>
                <a:gd name="connsiteY0" fmla="*/ 0 h 447040"/>
                <a:gd name="connsiteX1" fmla="*/ 0 w 172086"/>
                <a:gd name="connsiteY1" fmla="*/ 217805 h 447040"/>
                <a:gd name="connsiteX2" fmla="*/ 86995 w 172086"/>
                <a:gd name="connsiteY2" fmla="*/ 447040 h 447040"/>
                <a:gd name="connsiteX3" fmla="*/ 172085 w 172086"/>
                <a:gd name="connsiteY3" fmla="*/ 217805 h 447040"/>
                <a:gd name="connsiteX4" fmla="*/ 85725 w 172086"/>
                <a:gd name="connsiteY4" fmla="*/ 0 h 4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86" h="447040">
                  <a:moveTo>
                    <a:pt x="85725" y="0"/>
                  </a:moveTo>
                  <a:cubicBezTo>
                    <a:pt x="60113" y="31962"/>
                    <a:pt x="5292" y="76200"/>
                    <a:pt x="0" y="217805"/>
                  </a:cubicBezTo>
                  <a:cubicBezTo>
                    <a:pt x="7197" y="338667"/>
                    <a:pt x="24118" y="358556"/>
                    <a:pt x="86995" y="447040"/>
                  </a:cubicBezTo>
                  <a:cubicBezTo>
                    <a:pt x="153458" y="364808"/>
                    <a:pt x="172297" y="292312"/>
                    <a:pt x="172085" y="217805"/>
                  </a:cubicBezTo>
                  <a:cubicBezTo>
                    <a:pt x="171873" y="143298"/>
                    <a:pt x="126153" y="31115"/>
                    <a:pt x="85725" y="0"/>
                  </a:cubicBezTo>
                  <a:close/>
                </a:path>
              </a:pathLst>
            </a:custGeom>
            <a:solidFill>
              <a:srgbClr val="99FF99"/>
            </a:solidFill>
            <a:ln w="3175"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8" name="Oval 27"/>
            <p:cNvSpPr/>
            <p:nvPr/>
          </p:nvSpPr>
          <p:spPr bwMode="auto">
            <a:xfrm>
              <a:off x="4485322" y="5875401"/>
              <a:ext cx="689610" cy="694760"/>
            </a:xfrm>
            <a:prstGeom prst="ellipse">
              <a:avLst/>
            </a:prstGeom>
            <a:noFill/>
            <a:ln w="1270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r>
              <a:rPr lang="en-US" dirty="0"/>
              <a:t>Business Data: Part 1</a:t>
            </a:r>
          </a:p>
        </p:txBody>
      </p:sp>
      <p:sp>
        <p:nvSpPr>
          <p:cNvPr id="73731" name="Rectangle 5"/>
          <p:cNvSpPr>
            <a:spLocks noGrp="1" noChangeArrowheads="1"/>
          </p:cNvSpPr>
          <p:nvPr>
            <p:ph idx="1"/>
          </p:nvPr>
        </p:nvSpPr>
        <p:spPr>
          <a:xfrm>
            <a:off x="688975" y="1071563"/>
            <a:ext cx="7848600" cy="3811587"/>
          </a:xfrm>
        </p:spPr>
        <p:txBody>
          <a:bodyPr/>
          <a:lstStyle/>
          <a:p>
            <a:pPr marL="455613" lvl="1" indent="-341313">
              <a:tabLst>
                <a:tab pos="1538288" algn="l"/>
              </a:tabLst>
            </a:pPr>
            <a:r>
              <a:rPr lang="en-US" dirty="0"/>
              <a:t>The table </a:t>
            </a:r>
            <a:r>
              <a:rPr lang="en-US" b="1" dirty="0"/>
              <a:t>orion.employee_payroll</a:t>
            </a:r>
            <a:r>
              <a:rPr lang="en-US" dirty="0"/>
              <a:t> contains </a:t>
            </a:r>
            <a:br>
              <a:rPr lang="en-US" dirty="0"/>
            </a:br>
            <a:r>
              <a:rPr lang="en-US" dirty="0"/>
              <a:t>gender and marital status information. </a:t>
            </a:r>
          </a:p>
        </p:txBody>
      </p:sp>
      <p:sp>
        <p:nvSpPr>
          <p:cNvPr id="73732" name="Oval 3"/>
          <p:cNvSpPr>
            <a:spLocks noChangeArrowheads="1"/>
          </p:cNvSpPr>
          <p:nvPr/>
        </p:nvSpPr>
        <p:spPr bwMode="auto">
          <a:xfrm>
            <a:off x="3517900" y="4456625"/>
            <a:ext cx="1477963" cy="1477963"/>
          </a:xfrm>
          <a:prstGeom prst="ellipse">
            <a:avLst/>
          </a:prstGeom>
          <a:solidFill>
            <a:srgbClr val="9E9EBE"/>
          </a:solidFill>
          <a:ln w="28575">
            <a:solidFill>
              <a:schemeClr val="tx1"/>
            </a:solidFill>
            <a:round/>
            <a:headEnd type="none" w="sm" len="sm"/>
            <a:tailEnd type="none" w="sm" len="sm"/>
          </a:ln>
        </p:spPr>
        <p:txBody>
          <a:bodyPr wrap="none" anchor="ctr"/>
          <a:lstStyle/>
          <a:p>
            <a:pPr eaLnBrk="0" hangingPunct="0"/>
            <a:endParaRPr lang="en-US" dirty="0"/>
          </a:p>
        </p:txBody>
      </p:sp>
      <p:sp>
        <p:nvSpPr>
          <p:cNvPr id="73733" name="AutoShape 6"/>
          <p:cNvSpPr>
            <a:spLocks/>
          </p:cNvSpPr>
          <p:nvPr/>
        </p:nvSpPr>
        <p:spPr bwMode="auto">
          <a:xfrm>
            <a:off x="6012429" y="3876519"/>
            <a:ext cx="2345194" cy="795089"/>
          </a:xfrm>
          <a:prstGeom prst="borderCallout2">
            <a:avLst>
              <a:gd name="adj1" fmla="val 49542"/>
              <a:gd name="adj2" fmla="val -977"/>
              <a:gd name="adj3" fmla="val 51167"/>
              <a:gd name="adj4" fmla="val -852"/>
              <a:gd name="adj5" fmla="val 107884"/>
              <a:gd name="adj6" fmla="val -58389"/>
            </a:avLst>
          </a:prstGeom>
          <a:solidFill>
            <a:srgbClr val="9E9EBE"/>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solidFill>
                  <a:srgbClr val="FFFFFF"/>
                </a:solidFill>
                <a:latin typeface="+mn-lt"/>
              </a:rPr>
              <a:t>employee_payroll</a:t>
            </a:r>
            <a:r>
              <a:rPr lang="en-US" sz="2000" dirty="0">
                <a:solidFill>
                  <a:srgbClr val="FFFFFF"/>
                </a:solidFill>
                <a:latin typeface="+mn-lt"/>
              </a:rPr>
              <a:t/>
            </a:r>
            <a:br>
              <a:rPr lang="en-US" sz="2000" dirty="0">
                <a:solidFill>
                  <a:srgbClr val="FFFFFF"/>
                </a:solidFill>
                <a:latin typeface="+mn-lt"/>
              </a:rPr>
            </a:br>
            <a:r>
              <a:rPr lang="en-US" sz="2000" dirty="0">
                <a:solidFill>
                  <a:srgbClr val="FFFFFF"/>
                </a:solidFill>
              </a:rPr>
              <a:t>(all employees)</a:t>
            </a:r>
          </a:p>
        </p:txBody>
      </p:sp>
      <p:sp>
        <p:nvSpPr>
          <p:cNvPr id="7"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b="1" dirty="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r>
              <a:rPr lang="en-US" dirty="0"/>
              <a:t>Business Data: Part 2</a:t>
            </a:r>
          </a:p>
        </p:txBody>
      </p:sp>
      <p:sp>
        <p:nvSpPr>
          <p:cNvPr id="74755" name="Rectangle 5"/>
          <p:cNvSpPr>
            <a:spLocks noGrp="1" noChangeArrowheads="1"/>
          </p:cNvSpPr>
          <p:nvPr>
            <p:ph idx="1"/>
          </p:nvPr>
        </p:nvSpPr>
        <p:spPr>
          <a:xfrm>
            <a:off x="688975" y="1071563"/>
            <a:ext cx="7848600" cy="3811587"/>
          </a:xfrm>
        </p:spPr>
        <p:txBody>
          <a:bodyPr/>
          <a:lstStyle/>
          <a:p>
            <a:pPr marL="455613" lvl="1" indent="-341313">
              <a:tabLst>
                <a:tab pos="1538288" algn="l"/>
              </a:tabLst>
            </a:pPr>
            <a:r>
              <a:rPr lang="en-US" dirty="0"/>
              <a:t>The table </a:t>
            </a:r>
            <a:r>
              <a:rPr lang="en-US" b="1" dirty="0"/>
              <a:t>orion.employee_payroll</a:t>
            </a:r>
            <a:r>
              <a:rPr lang="en-US" dirty="0"/>
              <a:t> contains </a:t>
            </a:r>
            <a:br>
              <a:rPr lang="en-US" dirty="0"/>
            </a:br>
            <a:r>
              <a:rPr lang="en-US" dirty="0"/>
              <a:t>gender and marital status information. </a:t>
            </a:r>
          </a:p>
          <a:p>
            <a:pPr marL="455613" lvl="1" indent="-341313">
              <a:tabLst>
                <a:tab pos="1538288" algn="l"/>
              </a:tabLst>
            </a:pPr>
            <a:r>
              <a:rPr lang="en-US" dirty="0"/>
              <a:t>The table </a:t>
            </a:r>
            <a:r>
              <a:rPr lang="en-US" b="1" dirty="0"/>
              <a:t>orion.employee_donations</a:t>
            </a:r>
            <a:r>
              <a:rPr lang="en-US" dirty="0"/>
              <a:t> contains records for only those employees who </a:t>
            </a:r>
            <a:br>
              <a:rPr lang="en-US" dirty="0"/>
            </a:br>
            <a:r>
              <a:rPr lang="en-US" dirty="0"/>
              <a:t>donate to a charity via the company program.</a:t>
            </a:r>
          </a:p>
        </p:txBody>
      </p:sp>
      <p:sp>
        <p:nvSpPr>
          <p:cNvPr id="74756" name="Oval 3"/>
          <p:cNvSpPr>
            <a:spLocks noChangeArrowheads="1"/>
          </p:cNvSpPr>
          <p:nvPr/>
        </p:nvSpPr>
        <p:spPr bwMode="auto">
          <a:xfrm>
            <a:off x="3517900" y="4456625"/>
            <a:ext cx="1477963" cy="1477963"/>
          </a:xfrm>
          <a:prstGeom prst="ellipse">
            <a:avLst/>
          </a:prstGeom>
          <a:solidFill>
            <a:srgbClr val="9E9EBE"/>
          </a:solidFill>
          <a:ln w="28575">
            <a:solidFill>
              <a:schemeClr val="tx1"/>
            </a:solidFill>
            <a:round/>
            <a:headEnd type="none" w="sm" len="sm"/>
            <a:tailEnd type="none" w="sm" len="sm"/>
          </a:ln>
        </p:spPr>
        <p:txBody>
          <a:bodyPr wrap="none" anchor="ctr"/>
          <a:lstStyle/>
          <a:p>
            <a:pPr eaLnBrk="0" hangingPunct="0"/>
            <a:endParaRPr lang="en-US" dirty="0"/>
          </a:p>
        </p:txBody>
      </p:sp>
      <p:sp>
        <p:nvSpPr>
          <p:cNvPr id="74757" name="Oval 8" descr="Wide upward diagonal"/>
          <p:cNvSpPr>
            <a:spLocks noChangeArrowheads="1"/>
          </p:cNvSpPr>
          <p:nvPr/>
        </p:nvSpPr>
        <p:spPr bwMode="auto">
          <a:xfrm>
            <a:off x="3551238" y="4783650"/>
            <a:ext cx="895350" cy="895350"/>
          </a:xfrm>
          <a:prstGeom prst="ellipse">
            <a:avLst/>
          </a:prstGeom>
          <a:pattFill prst="wdUpDiag">
            <a:fgClr>
              <a:schemeClr val="bg1">
                <a:alpha val="50195"/>
              </a:schemeClr>
            </a:fgClr>
            <a:bgClr>
              <a:schemeClr val="folHlink">
                <a:alpha val="50195"/>
              </a:schemeClr>
            </a:bgClr>
          </a:pattFill>
          <a:ln w="28575">
            <a:solidFill>
              <a:schemeClr val="tx1"/>
            </a:solidFill>
            <a:round/>
            <a:headEnd type="none" w="sm" len="sm"/>
            <a:tailEnd type="none" w="sm" len="sm"/>
          </a:ln>
        </p:spPr>
        <p:txBody>
          <a:bodyPr wrap="none" anchor="ctr"/>
          <a:lstStyle/>
          <a:p>
            <a:pPr algn="ctr" eaLnBrk="0" hangingPunct="0"/>
            <a:endParaRPr lang="en-US" noProof="1"/>
          </a:p>
        </p:txBody>
      </p:sp>
      <p:sp>
        <p:nvSpPr>
          <p:cNvPr id="74758" name="AutoShape 9"/>
          <p:cNvSpPr>
            <a:spLocks/>
          </p:cNvSpPr>
          <p:nvPr/>
        </p:nvSpPr>
        <p:spPr bwMode="auto">
          <a:xfrm>
            <a:off x="6019292" y="4865629"/>
            <a:ext cx="2731517" cy="1102866"/>
          </a:xfrm>
          <a:prstGeom prst="borderCallout2">
            <a:avLst>
              <a:gd name="adj1" fmla="val 48685"/>
              <a:gd name="adj2" fmla="val -435"/>
              <a:gd name="adj3" fmla="val 48685"/>
              <a:gd name="adj4" fmla="val -1977"/>
              <a:gd name="adj5" fmla="val 28509"/>
              <a:gd name="adj6" fmla="val -65134"/>
            </a:avLst>
          </a:prstGeom>
          <a:solidFill>
            <a:srgbClr val="B6C3F8"/>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t>employee_donations</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dirty="0"/>
              <a:t>(employees who </a:t>
            </a:r>
            <a:br>
              <a:rPr lang="en-US" sz="2000" dirty="0"/>
            </a:br>
            <a:r>
              <a:rPr lang="en-US" sz="2000" dirty="0"/>
              <a:t>donate to charity)</a:t>
            </a:r>
            <a:endParaRPr lang="en-US" sz="2000" b="1" dirty="0">
              <a:solidFill>
                <a:srgbClr val="000000"/>
              </a:solidFill>
            </a:endParaRPr>
          </a:p>
        </p:txBody>
      </p:sp>
      <p:sp>
        <p:nvSpPr>
          <p:cNvPr id="74759"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b="1" dirty="0"/>
              <a:t>...</a:t>
            </a:r>
          </a:p>
        </p:txBody>
      </p:sp>
      <p:sp>
        <p:nvSpPr>
          <p:cNvPr id="74760" name="AutoShape 6"/>
          <p:cNvSpPr>
            <a:spLocks/>
          </p:cNvSpPr>
          <p:nvPr/>
        </p:nvSpPr>
        <p:spPr bwMode="auto">
          <a:xfrm>
            <a:off x="6012428" y="3876519"/>
            <a:ext cx="2345193" cy="795089"/>
          </a:xfrm>
          <a:prstGeom prst="borderCallout2">
            <a:avLst>
              <a:gd name="adj1" fmla="val 49542"/>
              <a:gd name="adj2" fmla="val -977"/>
              <a:gd name="adj3" fmla="val 51167"/>
              <a:gd name="adj4" fmla="val -852"/>
              <a:gd name="adj5" fmla="val 107884"/>
              <a:gd name="adj6" fmla="val -58389"/>
            </a:avLst>
          </a:prstGeom>
          <a:solidFill>
            <a:srgbClr val="9E9EBE"/>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solidFill>
                  <a:srgbClr val="FFFFFF"/>
                </a:solidFill>
              </a:rPr>
              <a:t>employee_payroll</a:t>
            </a:r>
            <a:br>
              <a:rPr lang="en-US" sz="2000" b="1" dirty="0">
                <a:solidFill>
                  <a:srgbClr val="FFFFFF"/>
                </a:solidFill>
              </a:rPr>
            </a:br>
            <a:r>
              <a:rPr lang="en-US" sz="2000" dirty="0">
                <a:solidFill>
                  <a:srgbClr val="FFFFFF"/>
                </a:solidFill>
              </a:rPr>
              <a:t>(all employees)</a:t>
            </a:r>
            <a:endParaRPr lang="en-US" sz="2000" b="1" dirty="0">
              <a:solidFill>
                <a:srgbClr val="FFFFFF"/>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Rectangle 4"/>
          <p:cNvSpPr>
            <a:spLocks noGrp="1" noChangeArrowheads="1"/>
          </p:cNvSpPr>
          <p:nvPr>
            <p:ph type="title"/>
          </p:nvPr>
        </p:nvSpPr>
        <p:spPr/>
        <p:txBody>
          <a:bodyPr/>
          <a:lstStyle/>
          <a:p>
            <a:r>
              <a:rPr lang="en-US" dirty="0"/>
              <a:t>Business Data: Part 3</a:t>
            </a:r>
          </a:p>
        </p:txBody>
      </p:sp>
      <p:sp>
        <p:nvSpPr>
          <p:cNvPr id="75783" name="Rectangle 5"/>
          <p:cNvSpPr>
            <a:spLocks noGrp="1" noChangeArrowheads="1"/>
          </p:cNvSpPr>
          <p:nvPr>
            <p:ph idx="1"/>
          </p:nvPr>
        </p:nvSpPr>
        <p:spPr>
          <a:xfrm>
            <a:off x="688975" y="1071563"/>
            <a:ext cx="7848600" cy="3811587"/>
          </a:xfrm>
        </p:spPr>
        <p:txBody>
          <a:bodyPr/>
          <a:lstStyle/>
          <a:p>
            <a:pPr marL="455613" lvl="1" indent="-341313">
              <a:tabLst>
                <a:tab pos="1538288" algn="l"/>
              </a:tabLst>
            </a:pPr>
            <a:r>
              <a:rPr lang="en-US" dirty="0"/>
              <a:t>The table </a:t>
            </a:r>
            <a:r>
              <a:rPr lang="en-US" b="1" dirty="0"/>
              <a:t>orion.employee_payroll</a:t>
            </a:r>
            <a:r>
              <a:rPr lang="en-US" dirty="0"/>
              <a:t> contains </a:t>
            </a:r>
            <a:br>
              <a:rPr lang="en-US" dirty="0"/>
            </a:br>
            <a:r>
              <a:rPr lang="en-US" dirty="0"/>
              <a:t>gender and marital status information. </a:t>
            </a:r>
          </a:p>
          <a:p>
            <a:pPr marL="455613" lvl="1" indent="-341313">
              <a:tabLst>
                <a:tab pos="1538288" algn="l"/>
              </a:tabLst>
            </a:pPr>
            <a:r>
              <a:rPr lang="en-US" dirty="0"/>
              <a:t>The table </a:t>
            </a:r>
            <a:r>
              <a:rPr lang="en-US" b="1" dirty="0"/>
              <a:t>orion.employee_donations</a:t>
            </a:r>
            <a:r>
              <a:rPr lang="en-US" dirty="0"/>
              <a:t> contains records only for those employees who </a:t>
            </a:r>
            <a:br>
              <a:rPr lang="en-US" dirty="0"/>
            </a:br>
            <a:r>
              <a:rPr lang="en-US" dirty="0"/>
              <a:t>donate to a charity via the company program.</a:t>
            </a:r>
          </a:p>
          <a:p>
            <a:pPr marL="455613" lvl="1" indent="-341313">
              <a:tabLst>
                <a:tab pos="1538288" algn="l"/>
              </a:tabLst>
            </a:pPr>
            <a:r>
              <a:rPr lang="en-US" dirty="0"/>
              <a:t>About half of all employees are married.</a:t>
            </a:r>
          </a:p>
        </p:txBody>
      </p:sp>
      <p:sp>
        <p:nvSpPr>
          <p:cNvPr id="75784"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b="1" dirty="0"/>
              <a:t>...</a:t>
            </a:r>
          </a:p>
        </p:txBody>
      </p:sp>
      <p:grpSp>
        <p:nvGrpSpPr>
          <p:cNvPr id="2" name="Group 1"/>
          <p:cNvGrpSpPr/>
          <p:nvPr/>
        </p:nvGrpSpPr>
        <p:grpSpPr>
          <a:xfrm>
            <a:off x="3517900" y="4456625"/>
            <a:ext cx="1477963" cy="1477963"/>
            <a:chOff x="3517900" y="4879975"/>
            <a:chExt cx="1477963" cy="1477963"/>
          </a:xfrm>
        </p:grpSpPr>
        <p:sp>
          <p:nvSpPr>
            <p:cNvPr id="75778" name="Oval 3"/>
            <p:cNvSpPr>
              <a:spLocks noChangeArrowheads="1"/>
            </p:cNvSpPr>
            <p:nvPr/>
          </p:nvSpPr>
          <p:spPr bwMode="auto">
            <a:xfrm>
              <a:off x="3517900" y="4879975"/>
              <a:ext cx="1477963" cy="1477963"/>
            </a:xfrm>
            <a:prstGeom prst="ellipse">
              <a:avLst/>
            </a:prstGeom>
            <a:solidFill>
              <a:srgbClr val="9E9EBE"/>
            </a:solidFill>
            <a:ln w="28575">
              <a:solidFill>
                <a:schemeClr val="tx1"/>
              </a:solidFill>
              <a:round/>
              <a:headEnd type="none" w="sm" len="sm"/>
              <a:tailEnd type="none" w="sm" len="sm"/>
            </a:ln>
          </p:spPr>
          <p:txBody>
            <a:bodyPr wrap="none" anchor="ctr"/>
            <a:lstStyle/>
            <a:p>
              <a:pPr eaLnBrk="0" hangingPunct="0"/>
              <a:endParaRPr lang="en-US" dirty="0"/>
            </a:p>
          </p:txBody>
        </p:sp>
        <p:sp>
          <p:nvSpPr>
            <p:cNvPr id="83975" name="AutoShape 7"/>
            <p:cNvSpPr>
              <a:spLocks noChangeArrowheads="1"/>
            </p:cNvSpPr>
            <p:nvPr/>
          </p:nvSpPr>
          <p:spPr bwMode="auto">
            <a:xfrm>
              <a:off x="3519488" y="4887913"/>
              <a:ext cx="717550" cy="1462087"/>
            </a:xfrm>
            <a:prstGeom prst="moon">
              <a:avLst>
                <a:gd name="adj" fmla="val 69681"/>
              </a:avLst>
            </a:prstGeom>
            <a:solidFill>
              <a:schemeClr val="accent1">
                <a:lumMod val="20000"/>
                <a:lumOff val="80000"/>
              </a:schemeClr>
            </a:solidFill>
            <a:ln w="28575">
              <a:solidFill>
                <a:schemeClr val="tx1"/>
              </a:solidFill>
              <a:round/>
              <a:headEnd type="none" w="sm" len="sm"/>
              <a:tailEnd type="none" w="sm" len="sm"/>
            </a:ln>
            <a:effectLst>
              <a:outerShdw blurRad="50800" dist="38100" dir="8100000" algn="tr" rotWithShape="0">
                <a:prstClr val="black">
                  <a:alpha val="40000"/>
                </a:prstClr>
              </a:outerShdw>
            </a:effectLst>
            <a:scene3d>
              <a:camera prst="orthographicFront"/>
              <a:lightRig rig="threePt" dir="t"/>
            </a:scene3d>
            <a:sp3d>
              <a:bevelT w="165100" prst="coolSlant"/>
            </a:sp3d>
          </p:spPr>
          <p:txBody>
            <a:bodyPr wrap="none" anchor="ctr"/>
            <a:lstStyle/>
            <a:p>
              <a:pPr eaLnBrk="0" hangingPunct="0">
                <a:defRPr/>
              </a:pPr>
              <a:endParaRPr lang="en-US" dirty="0">
                <a:latin typeface="Arial"/>
                <a:cs typeface="+mn-cs"/>
              </a:endParaRPr>
            </a:p>
          </p:txBody>
        </p:sp>
        <p:sp>
          <p:nvSpPr>
            <p:cNvPr id="75785" name="Oval 13" descr="Wide upward diagonal"/>
            <p:cNvSpPr>
              <a:spLocks noChangeArrowheads="1"/>
            </p:cNvSpPr>
            <p:nvPr/>
          </p:nvSpPr>
          <p:spPr bwMode="auto">
            <a:xfrm>
              <a:off x="3551238" y="5207000"/>
              <a:ext cx="895350" cy="895350"/>
            </a:xfrm>
            <a:prstGeom prst="ellipse">
              <a:avLst/>
            </a:prstGeom>
            <a:pattFill prst="wdUpDiag">
              <a:fgClr>
                <a:schemeClr val="bg1">
                  <a:alpha val="50195"/>
                </a:schemeClr>
              </a:fgClr>
              <a:bgClr>
                <a:schemeClr val="folHlink">
                  <a:alpha val="50195"/>
                </a:schemeClr>
              </a:bgClr>
            </a:pattFill>
            <a:ln w="28575">
              <a:solidFill>
                <a:schemeClr val="tx1"/>
              </a:solidFill>
              <a:round/>
              <a:headEnd type="none" w="sm" len="sm"/>
              <a:tailEnd type="none" w="sm" len="sm"/>
            </a:ln>
          </p:spPr>
          <p:txBody>
            <a:bodyPr wrap="none" anchor="ctr"/>
            <a:lstStyle/>
            <a:p>
              <a:pPr algn="ctr" eaLnBrk="0" hangingPunct="0"/>
              <a:endParaRPr lang="en-US" noProof="1"/>
            </a:p>
          </p:txBody>
        </p:sp>
      </p:grpSp>
      <p:sp>
        <p:nvSpPr>
          <p:cNvPr id="75786" name="AutoShape 9"/>
          <p:cNvSpPr>
            <a:spLocks/>
          </p:cNvSpPr>
          <p:nvPr/>
        </p:nvSpPr>
        <p:spPr bwMode="auto">
          <a:xfrm>
            <a:off x="387888" y="3838419"/>
            <a:ext cx="2515112" cy="795089"/>
          </a:xfrm>
          <a:prstGeom prst="borderCallout2">
            <a:avLst>
              <a:gd name="adj1" fmla="val 51167"/>
              <a:gd name="adj2" fmla="val 100000"/>
              <a:gd name="adj3" fmla="val 49542"/>
              <a:gd name="adj4" fmla="val 100648"/>
              <a:gd name="adj5" fmla="val 103986"/>
              <a:gd name="adj6" fmla="val 132593"/>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solidFill>
                  <a:srgbClr val="FFFFFF"/>
                </a:solidFill>
              </a:rPr>
              <a:t>married employees</a:t>
            </a:r>
            <a:br>
              <a:rPr lang="en-US" sz="2000" b="1" dirty="0">
                <a:solidFill>
                  <a:srgbClr val="FFFFFF"/>
                </a:solidFill>
              </a:rPr>
            </a:br>
            <a:r>
              <a:rPr lang="en-US" sz="2000" dirty="0">
                <a:solidFill>
                  <a:srgbClr val="FFFFFF"/>
                </a:solidFill>
              </a:rPr>
              <a:t>(get all of these)</a:t>
            </a:r>
            <a:endParaRPr lang="en-US" sz="2000" b="1" dirty="0">
              <a:solidFill>
                <a:srgbClr val="FFFFFF"/>
              </a:solidFill>
            </a:endParaRPr>
          </a:p>
        </p:txBody>
      </p:sp>
      <p:sp>
        <p:nvSpPr>
          <p:cNvPr id="75787" name="AutoShape 6"/>
          <p:cNvSpPr>
            <a:spLocks/>
          </p:cNvSpPr>
          <p:nvPr/>
        </p:nvSpPr>
        <p:spPr bwMode="auto">
          <a:xfrm>
            <a:off x="6012428" y="3876519"/>
            <a:ext cx="2345194" cy="795089"/>
          </a:xfrm>
          <a:prstGeom prst="borderCallout2">
            <a:avLst>
              <a:gd name="adj1" fmla="val 49542"/>
              <a:gd name="adj2" fmla="val -977"/>
              <a:gd name="adj3" fmla="val 51167"/>
              <a:gd name="adj4" fmla="val -852"/>
              <a:gd name="adj5" fmla="val 107884"/>
              <a:gd name="adj6" fmla="val -58389"/>
            </a:avLst>
          </a:prstGeom>
          <a:solidFill>
            <a:srgbClr val="9E9EBE"/>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solidFill>
                  <a:srgbClr val="FFFFFF"/>
                </a:solidFill>
              </a:rPr>
              <a:t>employee_payroll</a:t>
            </a:r>
            <a:r>
              <a:rPr lang="en-US" sz="2000" dirty="0">
                <a:solidFill>
                  <a:srgbClr val="FFFFFF"/>
                </a:solidFill>
              </a:rPr>
              <a:t/>
            </a:r>
            <a:br>
              <a:rPr lang="en-US" sz="2000" dirty="0">
                <a:solidFill>
                  <a:srgbClr val="FFFFFF"/>
                </a:solidFill>
              </a:rPr>
            </a:br>
            <a:r>
              <a:rPr lang="en-US" sz="2000" dirty="0">
                <a:solidFill>
                  <a:srgbClr val="FFFFFF"/>
                </a:solidFill>
              </a:rPr>
              <a:t>(all</a:t>
            </a:r>
            <a:r>
              <a:rPr lang="en-US" sz="2000" b="1" dirty="0">
                <a:solidFill>
                  <a:srgbClr val="FFFFFF"/>
                </a:solidFill>
              </a:rPr>
              <a:t> </a:t>
            </a:r>
            <a:r>
              <a:rPr lang="en-US" sz="2000" dirty="0">
                <a:solidFill>
                  <a:srgbClr val="FFFFFF"/>
                </a:solidFill>
              </a:rPr>
              <a:t>employees)</a:t>
            </a:r>
            <a:endParaRPr lang="en-US" sz="2000" b="1" dirty="0">
              <a:solidFill>
                <a:srgbClr val="FFFFFF"/>
              </a:solidFill>
            </a:endParaRPr>
          </a:p>
        </p:txBody>
      </p:sp>
      <p:sp>
        <p:nvSpPr>
          <p:cNvPr id="75788" name="AutoShape 9"/>
          <p:cNvSpPr>
            <a:spLocks/>
          </p:cNvSpPr>
          <p:nvPr/>
        </p:nvSpPr>
        <p:spPr bwMode="auto">
          <a:xfrm>
            <a:off x="6019292" y="4865629"/>
            <a:ext cx="2731517" cy="1102866"/>
          </a:xfrm>
          <a:prstGeom prst="borderCallout2">
            <a:avLst>
              <a:gd name="adj1" fmla="val 48685"/>
              <a:gd name="adj2" fmla="val -435"/>
              <a:gd name="adj3" fmla="val 48685"/>
              <a:gd name="adj4" fmla="val -1977"/>
              <a:gd name="adj5" fmla="val 28509"/>
              <a:gd name="adj6" fmla="val -65134"/>
            </a:avLst>
          </a:prstGeom>
          <a:solidFill>
            <a:srgbClr val="B6C3F8"/>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t>employee_donations</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dirty="0"/>
              <a:t>(employees who </a:t>
            </a:r>
            <a:br>
              <a:rPr lang="en-US" sz="2000" dirty="0"/>
            </a:br>
            <a:r>
              <a:rPr lang="en-US" sz="2000" dirty="0"/>
              <a:t>donate to charity)</a:t>
            </a:r>
            <a:endParaRPr lang="en-US" sz="2000" b="1" dirty="0">
              <a:solidFill>
                <a:srgbClr val="00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517900" y="4456625"/>
            <a:ext cx="1477963" cy="1477963"/>
            <a:chOff x="3517900" y="4879975"/>
            <a:chExt cx="1477963" cy="1477963"/>
          </a:xfrm>
        </p:grpSpPr>
        <p:sp>
          <p:nvSpPr>
            <p:cNvPr id="12" name="Oval 3"/>
            <p:cNvSpPr>
              <a:spLocks noChangeArrowheads="1"/>
            </p:cNvSpPr>
            <p:nvPr/>
          </p:nvSpPr>
          <p:spPr bwMode="auto">
            <a:xfrm>
              <a:off x="3517900" y="4879975"/>
              <a:ext cx="1477963" cy="1477963"/>
            </a:xfrm>
            <a:prstGeom prst="ellipse">
              <a:avLst/>
            </a:prstGeom>
            <a:solidFill>
              <a:srgbClr val="9E9EBE"/>
            </a:solidFill>
            <a:ln w="28575">
              <a:solidFill>
                <a:schemeClr val="tx1"/>
              </a:solidFill>
              <a:round/>
              <a:headEnd type="none" w="sm" len="sm"/>
              <a:tailEnd type="none" w="sm" len="sm"/>
            </a:ln>
          </p:spPr>
          <p:txBody>
            <a:bodyPr wrap="none" anchor="ctr"/>
            <a:lstStyle/>
            <a:p>
              <a:pPr eaLnBrk="0" hangingPunct="0"/>
              <a:endParaRPr lang="en-US" dirty="0"/>
            </a:p>
          </p:txBody>
        </p:sp>
        <p:sp>
          <p:nvSpPr>
            <p:cNvPr id="13" name="AutoShape 7"/>
            <p:cNvSpPr>
              <a:spLocks noChangeArrowheads="1"/>
            </p:cNvSpPr>
            <p:nvPr/>
          </p:nvSpPr>
          <p:spPr bwMode="auto">
            <a:xfrm>
              <a:off x="3519488" y="4887913"/>
              <a:ext cx="717550" cy="1462087"/>
            </a:xfrm>
            <a:prstGeom prst="moon">
              <a:avLst>
                <a:gd name="adj" fmla="val 69681"/>
              </a:avLst>
            </a:prstGeom>
            <a:solidFill>
              <a:schemeClr val="accent1">
                <a:lumMod val="20000"/>
                <a:lumOff val="80000"/>
              </a:schemeClr>
            </a:solidFill>
            <a:ln w="28575">
              <a:solidFill>
                <a:schemeClr val="tx1"/>
              </a:solidFill>
              <a:round/>
              <a:headEnd type="none" w="sm" len="sm"/>
              <a:tailEnd type="none" w="sm" len="sm"/>
            </a:ln>
            <a:effectLst>
              <a:outerShdw blurRad="50800" dist="38100" dir="8100000" algn="tr" rotWithShape="0">
                <a:prstClr val="black">
                  <a:alpha val="40000"/>
                </a:prstClr>
              </a:outerShdw>
            </a:effectLst>
            <a:scene3d>
              <a:camera prst="orthographicFront"/>
              <a:lightRig rig="threePt" dir="t"/>
            </a:scene3d>
            <a:sp3d>
              <a:bevelT w="165100" prst="coolSlant"/>
            </a:sp3d>
          </p:spPr>
          <p:txBody>
            <a:bodyPr wrap="none" anchor="ctr"/>
            <a:lstStyle/>
            <a:p>
              <a:pPr eaLnBrk="0" hangingPunct="0">
                <a:defRPr/>
              </a:pPr>
              <a:endParaRPr lang="en-US" dirty="0">
                <a:latin typeface="Arial"/>
                <a:cs typeface="+mn-cs"/>
              </a:endParaRPr>
            </a:p>
          </p:txBody>
        </p:sp>
        <p:sp>
          <p:nvSpPr>
            <p:cNvPr id="14" name="Oval 13" descr="Wide upward diagonal"/>
            <p:cNvSpPr>
              <a:spLocks noChangeArrowheads="1"/>
            </p:cNvSpPr>
            <p:nvPr/>
          </p:nvSpPr>
          <p:spPr bwMode="auto">
            <a:xfrm>
              <a:off x="3551238" y="5207000"/>
              <a:ext cx="895350" cy="895350"/>
            </a:xfrm>
            <a:prstGeom prst="ellipse">
              <a:avLst/>
            </a:prstGeom>
            <a:pattFill prst="wdUpDiag">
              <a:fgClr>
                <a:schemeClr val="bg1">
                  <a:alpha val="50195"/>
                </a:schemeClr>
              </a:fgClr>
              <a:bgClr>
                <a:schemeClr val="folHlink">
                  <a:alpha val="50195"/>
                </a:schemeClr>
              </a:bgClr>
            </a:pattFill>
            <a:ln w="28575">
              <a:solidFill>
                <a:schemeClr val="tx1"/>
              </a:solidFill>
              <a:round/>
              <a:headEnd type="none" w="sm" len="sm"/>
              <a:tailEnd type="none" w="sm" len="sm"/>
            </a:ln>
          </p:spPr>
          <p:txBody>
            <a:bodyPr wrap="none" anchor="ctr"/>
            <a:lstStyle/>
            <a:p>
              <a:pPr algn="ctr" eaLnBrk="0" hangingPunct="0"/>
              <a:endParaRPr lang="en-US" noProof="1"/>
            </a:p>
          </p:txBody>
        </p:sp>
      </p:grpSp>
      <p:sp>
        <p:nvSpPr>
          <p:cNvPr id="76803" name="Rectangle 3"/>
          <p:cNvSpPr>
            <a:spLocks noGrp="1" noChangeArrowheads="1"/>
          </p:cNvSpPr>
          <p:nvPr>
            <p:ph type="title"/>
          </p:nvPr>
        </p:nvSpPr>
        <p:spPr/>
        <p:txBody>
          <a:bodyPr/>
          <a:lstStyle/>
          <a:p>
            <a:r>
              <a:rPr lang="en-US" dirty="0"/>
              <a:t>Business Data: Part 4</a:t>
            </a:r>
          </a:p>
        </p:txBody>
      </p:sp>
      <p:sp>
        <p:nvSpPr>
          <p:cNvPr id="76804" name="Rectangle 5"/>
          <p:cNvSpPr>
            <a:spLocks noGrp="1" noChangeArrowheads="1"/>
          </p:cNvSpPr>
          <p:nvPr>
            <p:ph idx="1"/>
          </p:nvPr>
        </p:nvSpPr>
        <p:spPr>
          <a:xfrm>
            <a:off x="688975" y="1071563"/>
            <a:ext cx="7848600" cy="3084512"/>
          </a:xfrm>
        </p:spPr>
        <p:txBody>
          <a:bodyPr/>
          <a:lstStyle/>
          <a:p>
            <a:pPr marL="455613" lvl="1" indent="-341313">
              <a:tabLst>
                <a:tab pos="1538288" algn="l"/>
              </a:tabLst>
            </a:pPr>
            <a:r>
              <a:rPr lang="en-US" dirty="0"/>
              <a:t>The table </a:t>
            </a:r>
            <a:r>
              <a:rPr lang="en-US" b="1" dirty="0"/>
              <a:t>orion.employee_payroll </a:t>
            </a:r>
            <a:r>
              <a:rPr lang="en-US" dirty="0"/>
              <a:t>contains </a:t>
            </a:r>
            <a:br>
              <a:rPr lang="en-US" dirty="0"/>
            </a:br>
            <a:r>
              <a:rPr lang="en-US" dirty="0"/>
              <a:t>gender and marital status information. </a:t>
            </a:r>
          </a:p>
          <a:p>
            <a:pPr marL="455613" lvl="1" indent="-341313">
              <a:tabLst>
                <a:tab pos="1538288" algn="l"/>
              </a:tabLst>
            </a:pPr>
            <a:r>
              <a:rPr lang="en-US" dirty="0"/>
              <a:t>The table </a:t>
            </a:r>
            <a:r>
              <a:rPr lang="en-US" b="1" dirty="0"/>
              <a:t>orion.employee_donations</a:t>
            </a:r>
            <a:r>
              <a:rPr lang="en-US" dirty="0"/>
              <a:t> contains records only for those employees who </a:t>
            </a:r>
            <a:br>
              <a:rPr lang="en-US" dirty="0"/>
            </a:br>
            <a:r>
              <a:rPr lang="en-US" dirty="0"/>
              <a:t>donate to a charity via the company program.</a:t>
            </a:r>
          </a:p>
          <a:p>
            <a:pPr marL="455613" lvl="1" indent="-341313">
              <a:tabLst>
                <a:tab pos="1538288" algn="l"/>
              </a:tabLst>
            </a:pPr>
            <a:r>
              <a:rPr lang="en-US" dirty="0"/>
              <a:t>About half of all employees are married.</a:t>
            </a:r>
          </a:p>
        </p:txBody>
      </p:sp>
      <p:sp>
        <p:nvSpPr>
          <p:cNvPr id="76805" name="AutoShape 6"/>
          <p:cNvSpPr>
            <a:spLocks/>
          </p:cNvSpPr>
          <p:nvPr/>
        </p:nvSpPr>
        <p:spPr bwMode="auto">
          <a:xfrm>
            <a:off x="6012427" y="3876519"/>
            <a:ext cx="2345194" cy="795089"/>
          </a:xfrm>
          <a:prstGeom prst="borderCallout2">
            <a:avLst>
              <a:gd name="adj1" fmla="val 49542"/>
              <a:gd name="adj2" fmla="val -977"/>
              <a:gd name="adj3" fmla="val 51167"/>
              <a:gd name="adj4" fmla="val -852"/>
              <a:gd name="adj5" fmla="val 107884"/>
              <a:gd name="adj6" fmla="val -58389"/>
            </a:avLst>
          </a:prstGeom>
          <a:solidFill>
            <a:srgbClr val="9E9EBE"/>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solidFill>
                  <a:srgbClr val="FFFFFF"/>
                </a:solidFill>
              </a:rPr>
              <a:t>employee_payroll</a:t>
            </a:r>
            <a:r>
              <a:rPr lang="en-US" sz="2000" dirty="0">
                <a:solidFill>
                  <a:srgbClr val="FFFFFF"/>
                </a:solidFill>
              </a:rPr>
              <a:t/>
            </a:r>
            <a:br>
              <a:rPr lang="en-US" sz="2000" dirty="0">
                <a:solidFill>
                  <a:srgbClr val="FFFFFF"/>
                </a:solidFill>
              </a:rPr>
            </a:br>
            <a:r>
              <a:rPr lang="en-US" sz="2000" dirty="0">
                <a:solidFill>
                  <a:srgbClr val="FFFFFF"/>
                </a:solidFill>
              </a:rPr>
              <a:t>(all</a:t>
            </a:r>
            <a:r>
              <a:rPr lang="en-US" sz="2000" b="1" dirty="0">
                <a:solidFill>
                  <a:srgbClr val="FFFFFF"/>
                </a:solidFill>
              </a:rPr>
              <a:t> </a:t>
            </a:r>
            <a:r>
              <a:rPr lang="en-US" sz="2000" dirty="0">
                <a:solidFill>
                  <a:srgbClr val="FFFFFF"/>
                </a:solidFill>
              </a:rPr>
              <a:t>employees)</a:t>
            </a:r>
            <a:endParaRPr lang="en-US" sz="2000" b="1" dirty="0">
              <a:solidFill>
                <a:srgbClr val="FFFFFF"/>
              </a:solidFill>
            </a:endParaRPr>
          </a:p>
        </p:txBody>
      </p:sp>
      <p:sp>
        <p:nvSpPr>
          <p:cNvPr id="76806" name="AutoShape 9"/>
          <p:cNvSpPr>
            <a:spLocks/>
          </p:cNvSpPr>
          <p:nvPr/>
        </p:nvSpPr>
        <p:spPr bwMode="auto">
          <a:xfrm>
            <a:off x="6019292" y="4865629"/>
            <a:ext cx="2731517" cy="1102866"/>
          </a:xfrm>
          <a:prstGeom prst="borderCallout2">
            <a:avLst>
              <a:gd name="adj1" fmla="val 48685"/>
              <a:gd name="adj2" fmla="val -435"/>
              <a:gd name="adj3" fmla="val 48685"/>
              <a:gd name="adj4" fmla="val -1977"/>
              <a:gd name="adj5" fmla="val 28509"/>
              <a:gd name="adj6" fmla="val -65134"/>
            </a:avLst>
          </a:prstGeom>
          <a:solidFill>
            <a:srgbClr val="B6C3F8"/>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t>employee_donations</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dirty="0"/>
              <a:t>(employees who </a:t>
            </a:r>
            <a:br>
              <a:rPr lang="en-US" sz="2000" dirty="0"/>
            </a:br>
            <a:r>
              <a:rPr lang="en-US" sz="2000" dirty="0"/>
              <a:t>donate to charity)</a:t>
            </a:r>
            <a:endParaRPr lang="en-US" sz="2000" b="1" dirty="0">
              <a:solidFill>
                <a:srgbClr val="000000"/>
              </a:solidFill>
            </a:endParaRPr>
          </a:p>
        </p:txBody>
      </p:sp>
      <p:sp>
        <p:nvSpPr>
          <p:cNvPr id="76807" name="AutoShape 9"/>
          <p:cNvSpPr>
            <a:spLocks/>
          </p:cNvSpPr>
          <p:nvPr/>
        </p:nvSpPr>
        <p:spPr bwMode="auto">
          <a:xfrm>
            <a:off x="387888" y="3838419"/>
            <a:ext cx="2515112" cy="795089"/>
          </a:xfrm>
          <a:prstGeom prst="borderCallout2">
            <a:avLst>
              <a:gd name="adj1" fmla="val 51167"/>
              <a:gd name="adj2" fmla="val 100000"/>
              <a:gd name="adj3" fmla="val 49542"/>
              <a:gd name="adj4" fmla="val 100648"/>
              <a:gd name="adj5" fmla="val 103986"/>
              <a:gd name="adj6" fmla="val 132593"/>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pPr algn="ctr" eaLnBrk="0" hangingPunct="0"/>
            <a:r>
              <a:rPr lang="en-US" sz="2000" b="1" dirty="0">
                <a:solidFill>
                  <a:srgbClr val="FFFFFF"/>
                </a:solidFill>
              </a:rPr>
              <a:t>married employees</a:t>
            </a:r>
            <a:br>
              <a:rPr lang="en-US" sz="2000" b="1" dirty="0">
                <a:solidFill>
                  <a:srgbClr val="FFFFFF"/>
                </a:solidFill>
              </a:rPr>
            </a:br>
            <a:r>
              <a:rPr lang="en-US" sz="2000" dirty="0">
                <a:solidFill>
                  <a:srgbClr val="FFFFFF"/>
                </a:solidFill>
              </a:rPr>
              <a:t>(get all of these)</a:t>
            </a:r>
            <a:endParaRPr lang="en-US" sz="2000" b="1" dirty="0">
              <a:solidFill>
                <a:srgbClr val="FFFFFF"/>
              </a:solidFill>
            </a:endParaRPr>
          </a:p>
        </p:txBody>
      </p:sp>
      <p:sp>
        <p:nvSpPr>
          <p:cNvPr id="76808" name="AutoShape 11"/>
          <p:cNvSpPr>
            <a:spLocks/>
          </p:cNvSpPr>
          <p:nvPr/>
        </p:nvSpPr>
        <p:spPr bwMode="auto">
          <a:xfrm>
            <a:off x="381000" y="4729675"/>
            <a:ext cx="2847975" cy="1409700"/>
          </a:xfrm>
          <a:prstGeom prst="borderCallout2">
            <a:avLst>
              <a:gd name="adj1" fmla="val 50903"/>
              <a:gd name="adj2" fmla="val 100000"/>
              <a:gd name="adj3" fmla="val 51815"/>
              <a:gd name="adj4" fmla="val 100028"/>
              <a:gd name="adj5" fmla="val 37211"/>
              <a:gd name="adj6" fmla="val 118938"/>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sz="2000" b="1" dirty="0">
                <a:solidFill>
                  <a:srgbClr val="FFFFFF"/>
                </a:solidFill>
              </a:rPr>
              <a:t>employees who donate to charity</a:t>
            </a:r>
            <a:br>
              <a:rPr lang="en-US" sz="2000" b="1" dirty="0">
                <a:solidFill>
                  <a:srgbClr val="FFFFFF"/>
                </a:solidFill>
              </a:rPr>
            </a:br>
            <a:r>
              <a:rPr lang="en-US" sz="2000" dirty="0">
                <a:solidFill>
                  <a:srgbClr val="FFFFFF"/>
                </a:solidFill>
              </a:rPr>
              <a:t>(include donation data when matched)</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4.08 Multiple </a:t>
            </a:r>
            <a:r>
              <a:rPr lang="en-US" dirty="0"/>
              <a:t>Choice Poll</a:t>
            </a:r>
          </a:p>
        </p:txBody>
      </p:sp>
      <p:sp>
        <p:nvSpPr>
          <p:cNvPr id="77827" name="Rectangle 3"/>
          <p:cNvSpPr>
            <a:spLocks noGrp="1" noChangeArrowheads="1"/>
          </p:cNvSpPr>
          <p:nvPr>
            <p:ph idx="1"/>
          </p:nvPr>
        </p:nvSpPr>
        <p:spPr/>
        <p:txBody>
          <a:bodyPr/>
          <a:lstStyle/>
          <a:p>
            <a:pPr marL="0" indent="0"/>
            <a:r>
              <a:rPr lang="en-US" dirty="0"/>
              <a:t>For the report, you need the data for all married employees from </a:t>
            </a:r>
            <a:r>
              <a:rPr lang="en-US" b="1" dirty="0"/>
              <a:t>orion.employee_payroll</a:t>
            </a:r>
            <a:r>
              <a:rPr lang="en-US" dirty="0"/>
              <a:t>.</a:t>
            </a:r>
            <a:br>
              <a:rPr lang="en-US" dirty="0"/>
            </a:br>
            <a:r>
              <a:rPr lang="en-US" dirty="0"/>
              <a:t>You also want to include the charity names from </a:t>
            </a:r>
            <a:br>
              <a:rPr lang="en-US" dirty="0"/>
            </a:br>
            <a:r>
              <a:rPr lang="en-US" dirty="0"/>
              <a:t>the </a:t>
            </a:r>
            <a:r>
              <a:rPr lang="en-US" b="1" dirty="0"/>
              <a:t>orion.employee_donations</a:t>
            </a:r>
            <a:r>
              <a:rPr lang="en-US" dirty="0"/>
              <a:t> table if </a:t>
            </a:r>
            <a:r>
              <a:rPr lang="en-US" b="1" dirty="0"/>
              <a:t>Employee_ID</a:t>
            </a:r>
            <a:r>
              <a:rPr lang="en-US" dirty="0"/>
              <a:t> matches. What type of join should you use to combine </a:t>
            </a:r>
            <a:br>
              <a:rPr lang="en-US" dirty="0"/>
            </a:br>
            <a:r>
              <a:rPr lang="en-US" dirty="0"/>
              <a:t>the information from these two tables?</a:t>
            </a:r>
            <a:endParaRPr lang="en-US" sz="800" b="1" dirty="0"/>
          </a:p>
          <a:p>
            <a:pPr marL="569913" lvl="1" indent="-455613">
              <a:buClr>
                <a:schemeClr val="tx1"/>
              </a:buClr>
              <a:buSzTx/>
              <a:buFont typeface="Wingdings" pitchFamily="2" charset="2"/>
              <a:buAutoNum type="alphaLcPeriod"/>
            </a:pPr>
            <a:r>
              <a:rPr lang="en-US" dirty="0"/>
              <a:t>inner join</a:t>
            </a:r>
          </a:p>
          <a:p>
            <a:pPr marL="569913" lvl="1" indent="-455613">
              <a:buClr>
                <a:schemeClr val="tx1"/>
              </a:buClr>
              <a:buSzTx/>
              <a:buFont typeface="Wingdings" pitchFamily="2" charset="2"/>
              <a:buAutoNum type="alphaLcPeriod"/>
            </a:pPr>
            <a:r>
              <a:rPr lang="en-US" dirty="0"/>
              <a:t>left join</a:t>
            </a:r>
          </a:p>
          <a:p>
            <a:pPr marL="569913" lvl="1" indent="-455613">
              <a:buClr>
                <a:schemeClr val="tx1"/>
              </a:buClr>
              <a:buSzTx/>
              <a:buFont typeface="Wingdings" pitchFamily="2" charset="2"/>
              <a:buAutoNum type="alphaLcPeriod"/>
            </a:pPr>
            <a:r>
              <a:rPr lang="en-US" dirty="0"/>
              <a:t>full join</a:t>
            </a:r>
          </a:p>
          <a:p>
            <a:pPr marL="569913" lvl="1" indent="-455613">
              <a:buClr>
                <a:schemeClr val="tx1"/>
              </a:buClr>
              <a:buSzTx/>
              <a:buFont typeface="Wingdings" pitchFamily="2" charset="2"/>
              <a:buAutoNum type="alphaLcPeriod"/>
            </a:pPr>
            <a:r>
              <a:rPr lang="en-US" dirty="0"/>
              <a:t>none of the above</a:t>
            </a:r>
          </a:p>
        </p:txBody>
      </p:sp>
    </p:spTree>
    <p:custDataLst>
      <p:tags r:id="rId1"/>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4.08 Multiple </a:t>
            </a:r>
            <a:r>
              <a:rPr lang="en-US" dirty="0"/>
              <a:t>Choice Poll – Correct Answer</a:t>
            </a:r>
          </a:p>
        </p:txBody>
      </p:sp>
      <p:sp>
        <p:nvSpPr>
          <p:cNvPr id="78851" name="Rectangle 3"/>
          <p:cNvSpPr>
            <a:spLocks noGrp="1" noChangeArrowheads="1"/>
          </p:cNvSpPr>
          <p:nvPr>
            <p:ph idx="1"/>
          </p:nvPr>
        </p:nvSpPr>
        <p:spPr/>
        <p:txBody>
          <a:bodyPr/>
          <a:lstStyle/>
          <a:p>
            <a:pPr marL="0" indent="0"/>
            <a:r>
              <a:rPr lang="en-US" dirty="0"/>
              <a:t>For the report, you need the data for all married employees from </a:t>
            </a:r>
            <a:r>
              <a:rPr lang="en-US" b="1" dirty="0"/>
              <a:t>orion.employee_payroll</a:t>
            </a:r>
            <a:r>
              <a:rPr lang="en-US" dirty="0"/>
              <a:t>.</a:t>
            </a:r>
            <a:br>
              <a:rPr lang="en-US" dirty="0"/>
            </a:br>
            <a:r>
              <a:rPr lang="en-US" dirty="0"/>
              <a:t>You also want to include the charity names from </a:t>
            </a:r>
            <a:br>
              <a:rPr lang="en-US" dirty="0"/>
            </a:br>
            <a:r>
              <a:rPr lang="en-US" dirty="0"/>
              <a:t>the </a:t>
            </a:r>
            <a:r>
              <a:rPr lang="en-US" b="1" dirty="0"/>
              <a:t>orion.employee_donations</a:t>
            </a:r>
            <a:r>
              <a:rPr lang="en-US" dirty="0"/>
              <a:t> table if </a:t>
            </a:r>
            <a:r>
              <a:rPr lang="en-US" b="1" dirty="0"/>
              <a:t>Employee_ID</a:t>
            </a:r>
            <a:r>
              <a:rPr lang="en-US" dirty="0"/>
              <a:t> matches. What type of join should you use to combine </a:t>
            </a:r>
            <a:br>
              <a:rPr lang="en-US" dirty="0"/>
            </a:br>
            <a:r>
              <a:rPr lang="en-US" dirty="0"/>
              <a:t>the information from these two tables?</a:t>
            </a:r>
            <a:endParaRPr lang="en-US" sz="800" b="1" dirty="0"/>
          </a:p>
          <a:p>
            <a:pPr marL="569913" lvl="1" indent="-455613">
              <a:buClr>
                <a:schemeClr val="tx1"/>
              </a:buClr>
              <a:buSzTx/>
              <a:buFont typeface="Wingdings" pitchFamily="2" charset="2"/>
              <a:buAutoNum type="alphaLcPeriod"/>
            </a:pPr>
            <a:r>
              <a:rPr lang="en-US" dirty="0"/>
              <a:t>inner join</a:t>
            </a:r>
          </a:p>
          <a:p>
            <a:pPr marL="569913" lvl="1" indent="-455613">
              <a:buClr>
                <a:schemeClr val="tx1"/>
              </a:buClr>
              <a:buSzTx/>
              <a:buFont typeface="Wingdings" pitchFamily="2" charset="2"/>
              <a:buAutoNum type="alphaLcPeriod"/>
            </a:pPr>
            <a:r>
              <a:rPr lang="en-US" dirty="0"/>
              <a:t>left join</a:t>
            </a:r>
          </a:p>
          <a:p>
            <a:pPr marL="569913" lvl="1" indent="-455613">
              <a:buClr>
                <a:schemeClr val="tx1"/>
              </a:buClr>
              <a:buSzTx/>
              <a:buFont typeface="Wingdings" pitchFamily="2" charset="2"/>
              <a:buAutoNum type="alphaLcPeriod"/>
            </a:pPr>
            <a:r>
              <a:rPr lang="en-US" dirty="0"/>
              <a:t>full join</a:t>
            </a:r>
          </a:p>
          <a:p>
            <a:pPr marL="569913" lvl="1" indent="-455613">
              <a:buClr>
                <a:schemeClr val="tx1"/>
              </a:buClr>
              <a:buSzTx/>
              <a:buFont typeface="Wingdings" pitchFamily="2" charset="2"/>
              <a:buAutoNum type="alphaLcPeriod"/>
            </a:pPr>
            <a:r>
              <a:rPr lang="en-US" dirty="0"/>
              <a:t>none of the above</a:t>
            </a:r>
          </a:p>
        </p:txBody>
      </p:sp>
      <p:sp>
        <p:nvSpPr>
          <p:cNvPr id="78852" name="Oval 4"/>
          <p:cNvSpPr>
            <a:spLocks noChangeArrowheads="1"/>
          </p:cNvSpPr>
          <p:nvPr/>
        </p:nvSpPr>
        <p:spPr bwMode="auto">
          <a:xfrm>
            <a:off x="638175" y="3712478"/>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eaLnBrk="0" hangingPunct="0"/>
            <a:endParaRPr lang="en-US" sz="2000" noProof="1">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Completed Code for Report 3</a:t>
            </a:r>
          </a:p>
        </p:txBody>
      </p:sp>
      <p:sp>
        <p:nvSpPr>
          <p:cNvPr id="7" name="Rectangle 3"/>
          <p:cNvSpPr>
            <a:spLocks noGrp="1" noChangeArrowheads="1"/>
          </p:cNvSpPr>
          <p:nvPr>
            <p:ph idx="1"/>
          </p:nvPr>
        </p:nvSpPr>
        <p:spPr>
          <a:xfrm>
            <a:off x="688975" y="1071563"/>
            <a:ext cx="7845425" cy="3811587"/>
          </a:xfrm>
        </p:spPr>
        <p:txBody>
          <a:bodyPr/>
          <a:lstStyle/>
          <a:p>
            <a:pPr marL="0" indent="0">
              <a:tabLst>
                <a:tab pos="1538288" algn="l"/>
              </a:tabLst>
            </a:pPr>
            <a:r>
              <a:rPr lang="en-US" dirty="0"/>
              <a:t>This is the PROC SQL code that generates the manager’s requested report. </a:t>
            </a:r>
          </a:p>
          <a:p>
            <a:pPr marL="0" indent="0">
              <a:tabLst>
                <a:tab pos="1538288" algn="l"/>
              </a:tabLst>
            </a:pPr>
            <a:endParaRPr lang="en-US" dirty="0"/>
          </a:p>
          <a:p>
            <a:pPr marL="0" indent="0">
              <a:tabLst>
                <a:tab pos="1538288" algn="l"/>
              </a:tabLst>
            </a:pPr>
            <a:endParaRPr lang="en-US" dirty="0"/>
          </a:p>
          <a:p>
            <a:pPr marL="0" indent="0">
              <a:tabLst>
                <a:tab pos="1538288" algn="l"/>
              </a:tabLst>
            </a:pPr>
            <a:endParaRPr lang="en-US" dirty="0"/>
          </a:p>
          <a:p>
            <a:pPr marL="0" indent="0">
              <a:tabLst>
                <a:tab pos="1538288" algn="l"/>
              </a:tabLst>
            </a:pPr>
            <a:endParaRPr lang="en-US" dirty="0"/>
          </a:p>
          <a:p>
            <a:pPr marL="0" indent="0">
              <a:tabLst>
                <a:tab pos="1538288" algn="l"/>
              </a:tabLst>
            </a:pPr>
            <a:endParaRPr lang="en-US" dirty="0"/>
          </a:p>
          <a:p>
            <a:pPr marL="0" indent="0">
              <a:tabLst>
                <a:tab pos="1538288" algn="l"/>
              </a:tabLst>
            </a:pPr>
            <a:endParaRPr lang="en-US" dirty="0"/>
          </a:p>
          <a:p>
            <a:pPr marL="0" indent="0">
              <a:tabLst>
                <a:tab pos="1538288" algn="l"/>
              </a:tabLst>
            </a:pPr>
            <a:endParaRPr lang="en-US" dirty="0"/>
          </a:p>
          <a:p>
            <a:pPr marL="0" indent="0">
              <a:tabLst>
                <a:tab pos="1538288" algn="l"/>
              </a:tabLst>
            </a:pPr>
            <a:endParaRPr lang="en-US" dirty="0"/>
          </a:p>
          <a:p>
            <a:pPr marL="0" indent="0">
              <a:tabLst>
                <a:tab pos="1538288" algn="l"/>
              </a:tabLst>
            </a:pPr>
            <a:endParaRPr lang="en-US" dirty="0"/>
          </a:p>
          <a:p>
            <a:pPr marL="690563" indent="-690563">
              <a:tabLst>
                <a:tab pos="1538288" algn="l"/>
              </a:tabLst>
            </a:pPr>
            <a:r>
              <a:rPr lang="en-US" b="1" dirty="0">
                <a:solidFill>
                  <a:srgbClr val="000000"/>
                </a:solidFill>
                <a:sym typeface="Wingdings" pitchFamily="2" charset="2"/>
              </a:rPr>
              <a:t></a:t>
            </a:r>
            <a:r>
              <a:rPr lang="en-US" dirty="0">
                <a:sym typeface="Wingdings" pitchFamily="2" charset="2"/>
              </a:rPr>
              <a:t>     </a:t>
            </a:r>
            <a:r>
              <a:rPr lang="en-US" dirty="0">
                <a:solidFill>
                  <a:srgbClr val="000000"/>
                </a:solidFill>
                <a:sym typeface="Wingdings" pitchFamily="2" charset="2"/>
              </a:rPr>
              <a:t>O</a:t>
            </a:r>
            <a:r>
              <a:rPr lang="en-US" dirty="0">
                <a:solidFill>
                  <a:srgbClr val="000000"/>
                </a:solidFill>
              </a:rPr>
              <a:t>utput order is not guaranteed unless an ORDER</a:t>
            </a:r>
            <a:br>
              <a:rPr lang="en-US" dirty="0">
                <a:solidFill>
                  <a:srgbClr val="000000"/>
                </a:solidFill>
              </a:rPr>
            </a:br>
            <a:r>
              <a:rPr lang="en-US" dirty="0">
                <a:solidFill>
                  <a:srgbClr val="000000"/>
                </a:solidFill>
              </a:rPr>
              <a:t> BY clause is included.</a:t>
            </a:r>
          </a:p>
          <a:p>
            <a:pPr marL="0" indent="0">
              <a:tabLst>
                <a:tab pos="1538288" algn="l"/>
              </a:tabLst>
            </a:pPr>
            <a:endParaRPr lang="en-US" dirty="0"/>
          </a:p>
        </p:txBody>
      </p:sp>
      <p:sp>
        <p:nvSpPr>
          <p:cNvPr id="79875" name="Rectangle 5"/>
          <p:cNvSpPr>
            <a:spLocks noChangeArrowheads="1"/>
          </p:cNvSpPr>
          <p:nvPr/>
        </p:nvSpPr>
        <p:spPr bwMode="auto">
          <a:xfrm>
            <a:off x="673100" y="1964128"/>
            <a:ext cx="7785100" cy="3426579"/>
          </a:xfrm>
          <a:prstGeom prst="rect">
            <a:avLst/>
          </a:prstGeom>
          <a:solidFill>
            <a:srgbClr val="FFFFFF"/>
          </a:solidFill>
          <a:ln w="38100">
            <a:solidFill>
              <a:schemeClr val="tx2"/>
            </a:solidFill>
            <a:miter lim="800000"/>
            <a:headEnd/>
            <a:tailEnd/>
          </a:ln>
        </p:spPr>
        <p:txBody>
          <a:bodyPr lIns="50800" tIns="50800" rIns="50800" bIns="50800">
            <a:spAutoFit/>
          </a:bodyPr>
          <a:lstStyle/>
          <a:p>
            <a:pPr eaLnBrk="0" hangingPunct="0">
              <a:buClr>
                <a:schemeClr val="tx1"/>
              </a:buClr>
              <a:buFont typeface="Monotype Sorts" pitchFamily="2" charset="2"/>
              <a:buNone/>
            </a:pPr>
            <a:r>
              <a:rPr lang="en-US" b="1" dirty="0">
                <a:latin typeface="Courier New" pitchFamily="49" charset="0"/>
              </a:rPr>
              <a:t>proc sql;</a:t>
            </a:r>
          </a:p>
          <a:p>
            <a:pPr eaLnBrk="0" hangingPunct="0">
              <a:buClr>
                <a:schemeClr val="tx1"/>
              </a:buClr>
              <a:buFont typeface="Monotype Sorts" pitchFamily="2" charset="2"/>
              <a:buNone/>
            </a:pPr>
            <a:r>
              <a:rPr lang="en-US" b="1" dirty="0">
                <a:latin typeface="Courier New" pitchFamily="49" charset="0"/>
              </a:rPr>
              <a:t>select d.Employee_ID, Recipients</a:t>
            </a:r>
          </a:p>
          <a:p>
            <a:pPr eaLnBrk="0" hangingPunct="0">
              <a:buClr>
                <a:schemeClr val="tx1"/>
              </a:buClr>
            </a:pPr>
            <a:r>
              <a:rPr lang="en-US" b="1" dirty="0">
                <a:latin typeface="Courier New" pitchFamily="49" charset="0"/>
              </a:rPr>
              <a:t>   from orion.employee_donations as d</a:t>
            </a:r>
          </a:p>
          <a:p>
            <a:pPr eaLnBrk="0" hangingPunct="0">
              <a:buClr>
                <a:schemeClr val="tx1"/>
              </a:buClr>
              <a:buFont typeface="Monotype Sorts" pitchFamily="2" charset="2"/>
              <a:buNone/>
            </a:pPr>
            <a:r>
              <a:rPr lang="en-US" b="1" dirty="0">
                <a:latin typeface="Courier New" pitchFamily="49" charset="0"/>
              </a:rPr>
              <a:t>        left join </a:t>
            </a:r>
          </a:p>
          <a:p>
            <a:pPr eaLnBrk="0" hangingPunct="0">
              <a:buClr>
                <a:schemeClr val="tx1"/>
              </a:buClr>
            </a:pPr>
            <a:r>
              <a:rPr lang="en-US" b="1" dirty="0">
                <a:latin typeface="Courier New" pitchFamily="49" charset="0"/>
              </a:rPr>
              <a:t>        orion.employee_payroll as p </a:t>
            </a:r>
          </a:p>
          <a:p>
            <a:pPr eaLnBrk="0" hangingPunct="0">
              <a:buClr>
                <a:schemeClr val="tx1"/>
              </a:buClr>
              <a:buFont typeface="Monotype Sorts" pitchFamily="2" charset="2"/>
              <a:buNone/>
            </a:pPr>
            <a:r>
              <a:rPr lang="en-US" b="1" dirty="0">
                <a:latin typeface="Courier New" pitchFamily="49" charset="0"/>
              </a:rPr>
              <a:t>   on d.Employee_ID= </a:t>
            </a:r>
          </a:p>
          <a:p>
            <a:pPr eaLnBrk="0" hangingPunct="0">
              <a:buClr>
                <a:schemeClr val="tx1"/>
              </a:buClr>
              <a:buFont typeface="Monotype Sorts" pitchFamily="2" charset="2"/>
              <a:buNone/>
            </a:pPr>
            <a:r>
              <a:rPr lang="en-US" b="1" dirty="0">
                <a:latin typeface="Courier New" pitchFamily="49" charset="0"/>
              </a:rPr>
              <a:t>      p.Employee_ID</a:t>
            </a:r>
          </a:p>
          <a:p>
            <a:pPr eaLnBrk="0" hangingPunct="0">
              <a:buClr>
                <a:schemeClr val="tx1"/>
              </a:buClr>
              <a:buFont typeface="Monotype Sorts" pitchFamily="2" charset="2"/>
              <a:buNone/>
            </a:pPr>
            <a:r>
              <a:rPr lang="en-US" b="1" dirty="0">
                <a:latin typeface="Courier New" pitchFamily="49" charset="0"/>
              </a:rPr>
              <a:t>   where Marital_Status="M";</a:t>
            </a:r>
          </a:p>
          <a:p>
            <a:pPr eaLnBrk="0" hangingPunct="0">
              <a:buClr>
                <a:schemeClr val="tx1"/>
              </a:buClr>
              <a:buFont typeface="Monotype Sorts" pitchFamily="2" charset="2"/>
              <a:buNone/>
            </a:pPr>
            <a:r>
              <a:rPr lang="en-US" b="1" dirty="0">
                <a:latin typeface="Courier New" pitchFamily="49" charset="0"/>
              </a:rPr>
              <a:t>quit;</a:t>
            </a:r>
          </a:p>
        </p:txBody>
      </p:sp>
      <p:sp>
        <p:nvSpPr>
          <p:cNvPr id="79876" name="Text Box 6"/>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s104d12</a:t>
            </a:r>
          </a:p>
        </p:txBody>
      </p:sp>
      <p:sp>
        <p:nvSpPr>
          <p:cNvPr id="79877" name="Rectangle 7"/>
          <p:cNvSpPr>
            <a:spLocks noChangeArrowheads="1"/>
          </p:cNvSpPr>
          <p:nvPr>
            <p:custDataLst>
              <p:tags r:id="rId2"/>
            </p:custDataLst>
          </p:nvPr>
        </p:nvSpPr>
        <p:spPr bwMode="auto">
          <a:xfrm>
            <a:off x="2097088" y="3086507"/>
            <a:ext cx="185102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4.01 Multiple </a:t>
            </a:r>
            <a:r>
              <a:rPr lang="en-US" dirty="0"/>
              <a:t>Choice Poll</a:t>
            </a:r>
          </a:p>
        </p:txBody>
      </p:sp>
      <p:sp>
        <p:nvSpPr>
          <p:cNvPr id="9219" name="Rectangle 3"/>
          <p:cNvSpPr>
            <a:spLocks noGrp="1" noChangeArrowheads="1"/>
          </p:cNvSpPr>
          <p:nvPr>
            <p:ph idx="1"/>
          </p:nvPr>
        </p:nvSpPr>
        <p:spPr/>
        <p:txBody>
          <a:bodyPr/>
          <a:lstStyle/>
          <a:p>
            <a:pPr marL="0" indent="0"/>
            <a:r>
              <a:rPr lang="en-US" dirty="0"/>
              <a:t>Which of these DATA step statements is used to combine tables horizontally?</a:t>
            </a:r>
          </a:p>
          <a:p>
            <a:pPr marL="0" indent="0"/>
            <a:endParaRPr lang="en-US" sz="800" b="1" dirty="0"/>
          </a:p>
          <a:p>
            <a:pPr marL="569913" lvl="1" indent="-455613">
              <a:buClr>
                <a:schemeClr val="tx1"/>
              </a:buClr>
              <a:buSzTx/>
              <a:buFont typeface="Wingdings" pitchFamily="2" charset="2"/>
              <a:buAutoNum type="alphaLcPeriod"/>
            </a:pPr>
            <a:r>
              <a:rPr lang="en-US" dirty="0"/>
              <a:t>SET</a:t>
            </a:r>
          </a:p>
          <a:p>
            <a:pPr marL="569913" lvl="1" indent="-455613">
              <a:buClr>
                <a:schemeClr val="tx1"/>
              </a:buClr>
              <a:buSzTx/>
              <a:buFont typeface="Wingdings" pitchFamily="2" charset="2"/>
              <a:buAutoNum type="alphaLcPeriod"/>
            </a:pPr>
            <a:r>
              <a:rPr lang="en-US" dirty="0"/>
              <a:t>APPEND</a:t>
            </a:r>
          </a:p>
          <a:p>
            <a:pPr marL="569913" lvl="1" indent="-455613">
              <a:buClr>
                <a:schemeClr val="tx1"/>
              </a:buClr>
              <a:buSzTx/>
              <a:buFont typeface="Wingdings" pitchFamily="2" charset="2"/>
              <a:buAutoNum type="alphaLcPeriod"/>
            </a:pPr>
            <a:r>
              <a:rPr lang="en-US" dirty="0"/>
              <a:t>MERGE</a:t>
            </a:r>
          </a:p>
          <a:p>
            <a:pPr marL="569913" lvl="1" indent="-455613">
              <a:buClr>
                <a:schemeClr val="tx1"/>
              </a:buClr>
              <a:buSzTx/>
              <a:buFont typeface="Wingdings" pitchFamily="2" charset="2"/>
              <a:buAutoNum type="alphaLcPeriod"/>
            </a:pPr>
            <a:r>
              <a:rPr lang="en-US" dirty="0"/>
              <a:t>INPUT</a:t>
            </a:r>
          </a:p>
          <a:p>
            <a:pPr marL="569913" lvl="1" indent="-455613">
              <a:buClr>
                <a:schemeClr val="tx1"/>
              </a:buClr>
              <a:buSzTx/>
              <a:buFont typeface="Wingdings" pitchFamily="2" charset="2"/>
              <a:buAutoNum type="alphaLcPeriod"/>
            </a:pPr>
            <a:r>
              <a:rPr lang="en-US" dirty="0"/>
              <a:t>INFILE</a:t>
            </a: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tabLst>
                <a:tab pos="574675" algn="l"/>
              </a:tabLst>
            </a:pPr>
            <a:r>
              <a:rPr lang="en-US" dirty="0"/>
              <a:t>Viewing the Output</a:t>
            </a:r>
          </a:p>
        </p:txBody>
      </p:sp>
      <p:sp>
        <p:nvSpPr>
          <p:cNvPr id="80899" name="Rectangle 3"/>
          <p:cNvSpPr>
            <a:spLocks noGrp="1" noChangeArrowheads="1"/>
          </p:cNvSpPr>
          <p:nvPr>
            <p:ph idx="1"/>
          </p:nvPr>
        </p:nvSpPr>
        <p:spPr>
          <a:xfrm>
            <a:off x="685800" y="1066800"/>
            <a:ext cx="7848600" cy="446088"/>
          </a:xfrm>
        </p:spPr>
        <p:txBody>
          <a:bodyPr/>
          <a:lstStyle/>
          <a:p>
            <a:pPr marL="0" indent="0">
              <a:buClrTx/>
              <a:buFontTx/>
              <a:buNone/>
              <a:tabLst>
                <a:tab pos="574675" algn="l"/>
              </a:tabLst>
            </a:pPr>
            <a:r>
              <a:rPr lang="en-US" dirty="0"/>
              <a:t>Partial PROC SQL Output (Rows 54–64)</a:t>
            </a:r>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a:p>
            <a:r>
              <a:rPr lang="en-US" dirty="0"/>
              <a:t> </a:t>
            </a:r>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p:txBody>
      </p:sp>
      <p:sp>
        <p:nvSpPr>
          <p:cNvPr id="80900" name="Text Box 5"/>
          <p:cNvSpPr txBox="1">
            <a:spLocks noChangeArrowheads="1"/>
          </p:cNvSpPr>
          <p:nvPr/>
        </p:nvSpPr>
        <p:spPr bwMode="auto">
          <a:xfrm>
            <a:off x="1600200" y="363537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solidFill>
                <a:srgbClr val="FF0000"/>
              </a:solidFill>
              <a:latin typeface="SAS Monospace" pitchFamily="49" charset="0"/>
            </a:endParaRPr>
          </a:p>
        </p:txBody>
      </p:sp>
      <p:sp>
        <p:nvSpPr>
          <p:cNvPr id="5" name="TextBox 4"/>
          <p:cNvSpPr txBox="1"/>
          <p:nvPr/>
        </p:nvSpPr>
        <p:spPr bwMode="auto">
          <a:xfrm>
            <a:off x="673911" y="1733228"/>
            <a:ext cx="8072336" cy="3380413"/>
          </a:xfrm>
          <a:prstGeom prst="rect">
            <a:avLst/>
          </a:prstGeom>
          <a:solidFill>
            <a:srgbClr val="FFFFFF"/>
          </a:solidFill>
          <a:ln w="38100" cmpd="sng">
            <a:solidFill>
              <a:schemeClr val="tx2"/>
            </a:solidFill>
            <a:miter lim="800000"/>
            <a:headEnd/>
            <a:tailEnd/>
          </a:ln>
          <a:extLst/>
        </p:spPr>
        <p:txBody>
          <a:bodyPr vert="horz" wrap="square" lIns="88900" tIns="88900" rIns="88900" bIns="88900" rtlCol="0" anchor="b">
            <a:spAutoFit/>
          </a:bodyPr>
          <a:lstStyle/>
          <a:p>
            <a:r>
              <a:rPr lang="en-US" sz="1600" b="1" dirty="0">
                <a:solidFill>
                  <a:srgbClr val="000000"/>
                </a:solidFill>
                <a:latin typeface="SAS Monospace" panose="020B0609020202020204" pitchFamily="49" charset="0"/>
              </a:rPr>
              <a:t>Employee_ID  Recipients</a:t>
            </a:r>
          </a:p>
          <a:p>
            <a:r>
              <a:rPr lang="en-US" sz="1600" b="1" dirty="0">
                <a:solidFill>
                  <a:srgbClr val="000000"/>
                </a:solidFill>
                <a:latin typeface="SAS Monospace" panose="020B0609020202020204" pitchFamily="49" charset="0"/>
              </a:rPr>
              <a:t>ƒƒƒƒƒƒƒƒƒƒƒƒƒƒƒƒƒƒƒƒƒƒƒƒƒƒƒƒƒƒƒƒƒƒƒƒƒƒƒƒƒƒƒƒƒƒƒƒƒƒƒƒƒƒƒƒƒƒƒƒƒƒƒƒƒ121102  Cancer Cures, Inc.</a:t>
            </a:r>
          </a:p>
          <a:p>
            <a:r>
              <a:rPr lang="en-US" sz="1600" b="1" dirty="0">
                <a:solidFill>
                  <a:srgbClr val="000000"/>
                </a:solidFill>
                <a:latin typeface="SAS Monospace" panose="020B0609020202020204" pitchFamily="49" charset="0"/>
              </a:rPr>
              <a:t>121126  Save the Baby Animals 60%, EarthSalvors 40%</a:t>
            </a:r>
          </a:p>
          <a:p>
            <a:r>
              <a:rPr lang="en-US" sz="1600" b="1" dirty="0">
                <a:solidFill>
                  <a:srgbClr val="000000"/>
                </a:solidFill>
                <a:latin typeface="SAS Monospace" panose="020B0609020202020204" pitchFamily="49" charset="0"/>
              </a:rPr>
              <a:t>121128  Cancer Cures, Inc.</a:t>
            </a:r>
          </a:p>
          <a:p>
            <a:r>
              <a:rPr lang="fr-FR" sz="1600" b="1" dirty="0">
                <a:solidFill>
                  <a:srgbClr val="000000"/>
                </a:solidFill>
                <a:latin typeface="SAS Monospace" panose="020B0609020202020204" pitchFamily="49" charset="0"/>
              </a:rPr>
              <a:t>121131  Vox Victimas 40%, Conserve Nature, Inc. 60%</a:t>
            </a:r>
          </a:p>
          <a:p>
            <a:r>
              <a:rPr lang="en-US" sz="1600" b="1" dirty="0">
                <a:solidFill>
                  <a:srgbClr val="000000"/>
                </a:solidFill>
                <a:latin typeface="SAS Monospace" panose="020B0609020202020204" pitchFamily="49" charset="0"/>
              </a:rPr>
              <a:t>121132  EarthSalvors 50%, Vox Victimas 50%</a:t>
            </a:r>
          </a:p>
          <a:p>
            <a:r>
              <a:rPr lang="en-US" sz="1600" b="1" dirty="0">
                <a:solidFill>
                  <a:srgbClr val="000000"/>
                </a:solidFill>
                <a:latin typeface="SAS Monospace" panose="020B0609020202020204" pitchFamily="49" charset="0"/>
              </a:rPr>
              <a:t>121133  Disaster Assist, Inc.</a:t>
            </a:r>
          </a:p>
          <a:p>
            <a:r>
              <a:rPr lang="en-US" sz="1600" b="1" dirty="0">
                <a:solidFill>
                  <a:srgbClr val="000000"/>
                </a:solidFill>
                <a:latin typeface="SAS Monospace" panose="020B0609020202020204" pitchFamily="49" charset="0"/>
              </a:rPr>
              <a:t>121138  Cuidadores Ltd.</a:t>
            </a:r>
          </a:p>
          <a:p>
            <a:r>
              <a:rPr lang="en-US" sz="1600" b="1" dirty="0">
                <a:solidFill>
                  <a:srgbClr val="000000"/>
                </a:solidFill>
                <a:latin typeface="SAS Monospace" panose="020B0609020202020204" pitchFamily="49" charset="0"/>
              </a:rPr>
              <a:t>121142  AquaMissions International 10%, Child Survivors 90%</a:t>
            </a:r>
          </a:p>
          <a:p>
            <a:r>
              <a:rPr lang="en-US" sz="1600" b="1" dirty="0">
                <a:solidFill>
                  <a:srgbClr val="000000"/>
                </a:solidFill>
                <a:latin typeface="SAS Monospace" panose="020B0609020202020204" pitchFamily="49" charset="0"/>
              </a:rPr>
              <a:t>121143  Mitleid International 60%, Save the Baby Animals 40%</a:t>
            </a:r>
          </a:p>
          <a:p>
            <a:r>
              <a:rPr lang="en-US" sz="1600" b="1" dirty="0">
                <a:solidFill>
                  <a:srgbClr val="000000"/>
                </a:solidFill>
                <a:latin typeface="SAS Monospace" panose="020B0609020202020204" pitchFamily="49" charset="0"/>
              </a:rPr>
              <a:t>121145  Save the Baby Animals</a:t>
            </a:r>
          </a:p>
          <a:p>
            <a:r>
              <a:rPr lang="en-US" sz="1600" b="1" dirty="0">
                <a:solidFill>
                  <a:srgbClr val="000000"/>
                </a:solidFill>
                <a:latin typeface="SAS Monospace" panose="020B0609020202020204" pitchFamily="49" charset="0"/>
              </a:rPr>
              <a:t>121147  Cuidadores Ltd. 50%, Mitleid International 50%</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DATA Step Merge</a:t>
            </a:r>
          </a:p>
        </p:txBody>
      </p:sp>
      <p:sp>
        <p:nvSpPr>
          <p:cNvPr id="82947" name="Rectangle 3"/>
          <p:cNvSpPr>
            <a:spLocks noGrp="1" noChangeArrowheads="1"/>
          </p:cNvSpPr>
          <p:nvPr>
            <p:ph type="body" sz="half" idx="1"/>
          </p:nvPr>
        </p:nvSpPr>
        <p:spPr>
          <a:xfrm>
            <a:off x="685800" y="1071563"/>
            <a:ext cx="7848600" cy="949325"/>
          </a:xfrm>
        </p:spPr>
        <p:txBody>
          <a:bodyPr/>
          <a:lstStyle/>
          <a:p>
            <a:pPr marL="0" indent="0"/>
            <a:r>
              <a:rPr lang="en-US" dirty="0"/>
              <a:t>A DATA step with MERGE and BY statements combines tables similar to an SQL join. Columns are treated differently in the results.</a:t>
            </a:r>
          </a:p>
        </p:txBody>
      </p:sp>
      <p:graphicFrame>
        <p:nvGraphicFramePr>
          <p:cNvPr id="12" name="Table 11"/>
          <p:cNvGraphicFramePr>
            <a:graphicFrameLocks noGrp="1"/>
          </p:cNvGraphicFramePr>
          <p:nvPr>
            <p:extLst>
              <p:ext uri="{D42A27DB-BD31-4B8C-83A1-F6EECF244321}">
                <p14:modId xmlns:p14="http://schemas.microsoft.com/office/powerpoint/2010/main" val="3987544488"/>
              </p:ext>
            </p:extLst>
          </p:nvPr>
        </p:nvGraphicFramePr>
        <p:xfrm>
          <a:off x="681956" y="2464278"/>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29678201"/>
              </p:ext>
            </p:extLst>
          </p:nvPr>
        </p:nvGraphicFramePr>
        <p:xfrm>
          <a:off x="3560779" y="2459516"/>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14" name="TextBox 86"/>
          <p:cNvSpPr txBox="1">
            <a:spLocks noChangeArrowheads="1"/>
          </p:cNvSpPr>
          <p:nvPr/>
        </p:nvSpPr>
        <p:spPr bwMode="auto">
          <a:xfrm>
            <a:off x="709613" y="4524853"/>
            <a:ext cx="6793846" cy="830997"/>
          </a:xfrm>
          <a:prstGeom prst="rect">
            <a:avLst/>
          </a:prstGeom>
          <a:gradFill flip="none" rotWithShape="1">
            <a:gsLst>
              <a:gs pos="0">
                <a:srgbClr val="DAA700"/>
              </a:gs>
              <a:gs pos="80000">
                <a:srgbClr val="FFDC00"/>
              </a:gs>
              <a:gs pos="100000">
                <a:srgbClr val="FFE000"/>
              </a:gs>
            </a:gsLst>
            <a:lin ang="16200000" scaled="1"/>
            <a:tileRect/>
          </a:gradFill>
          <a:ln w="9525" algn="ctr">
            <a:solidFill>
              <a:srgbClr val="FFCB00"/>
            </a:solidFill>
            <a:round/>
            <a:headEnd/>
            <a:tailEnd/>
          </a:ln>
          <a:effectLst>
            <a:outerShdw blurRad="40005" dist="22860" dir="5400000" rotWithShape="0">
              <a:scrgbClr r="0" g="0" b="0">
                <a:alpha val="35000"/>
              </a:scrgbClr>
            </a:outerShdw>
          </a:effec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defRPr/>
            </a:pPr>
            <a:r>
              <a:rPr lang="en-US" b="1" dirty="0">
                <a:solidFill>
                  <a:srgbClr val="000000"/>
                </a:solidFill>
                <a:latin typeface="Arial"/>
              </a:rPr>
              <a:t>Customers must be sorted or indexed on column ID before a merge can be performed.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a:t>DATA Step Merge</a:t>
            </a:r>
          </a:p>
        </p:txBody>
      </p:sp>
      <p:sp>
        <p:nvSpPr>
          <p:cNvPr id="83971" name="Rectangle 3"/>
          <p:cNvSpPr>
            <a:spLocks noGrp="1" noChangeArrowheads="1"/>
          </p:cNvSpPr>
          <p:nvPr>
            <p:ph type="body" sz="half" idx="1"/>
          </p:nvPr>
        </p:nvSpPr>
        <p:spPr>
          <a:xfrm>
            <a:off x="685800" y="1071563"/>
            <a:ext cx="7848600" cy="949325"/>
          </a:xfrm>
        </p:spPr>
        <p:txBody>
          <a:bodyPr/>
          <a:lstStyle/>
          <a:p>
            <a:pPr marL="0" indent="0"/>
            <a:r>
              <a:rPr lang="en-US" dirty="0"/>
              <a:t>A DATA step merge automatically overlays same-name columns.</a:t>
            </a:r>
          </a:p>
        </p:txBody>
      </p:sp>
      <p:sp>
        <p:nvSpPr>
          <p:cNvPr id="83972" name="Rectangle 488"/>
          <p:cNvSpPr>
            <a:spLocks noChangeArrowheads="1"/>
          </p:cNvSpPr>
          <p:nvPr/>
        </p:nvSpPr>
        <p:spPr bwMode="auto">
          <a:xfrm>
            <a:off x="677863" y="1995488"/>
            <a:ext cx="6088062" cy="1985962"/>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pPr>
            <a:r>
              <a:rPr lang="en-US" b="1" dirty="0">
                <a:latin typeface="Courier New" pitchFamily="49" charset="0"/>
              </a:rPr>
              <a:t>data merged; </a:t>
            </a:r>
          </a:p>
          <a:p>
            <a:pPr eaLnBrk="0" hangingPunct="0">
              <a:lnSpc>
                <a:spcPct val="85000"/>
              </a:lnSpc>
            </a:pPr>
            <a:r>
              <a:rPr lang="en-US" b="1" dirty="0">
                <a:latin typeface="Courier New" pitchFamily="49" charset="0"/>
              </a:rPr>
              <a:t>   merge customers transactions;</a:t>
            </a:r>
          </a:p>
          <a:p>
            <a:pPr eaLnBrk="0" hangingPunct="0">
              <a:lnSpc>
                <a:spcPct val="85000"/>
              </a:lnSpc>
            </a:pPr>
            <a:r>
              <a:rPr lang="en-US" b="1" dirty="0">
                <a:latin typeface="Courier New" pitchFamily="49" charset="0"/>
              </a:rPr>
              <a:t>   by ID;</a:t>
            </a:r>
          </a:p>
          <a:p>
            <a:pPr eaLnBrk="0" hangingPunct="0">
              <a:lnSpc>
                <a:spcPct val="85000"/>
              </a:lnSpc>
            </a:pPr>
            <a:r>
              <a:rPr lang="en-US" b="1" dirty="0">
                <a:latin typeface="Courier New" pitchFamily="49" charset="0"/>
              </a:rPr>
              <a:t>run;</a:t>
            </a:r>
          </a:p>
          <a:p>
            <a:pPr eaLnBrk="0" hangingPunct="0">
              <a:lnSpc>
                <a:spcPct val="85000"/>
              </a:lnSpc>
            </a:pPr>
            <a:r>
              <a:rPr lang="en-US" b="1" dirty="0">
                <a:latin typeface="Courier New" pitchFamily="49" charset="0"/>
              </a:rPr>
              <a:t>proc </a:t>
            </a:r>
            <a:r>
              <a:rPr lang="en-US" b="1" dirty="0">
                <a:solidFill>
                  <a:srgbClr val="000000"/>
                </a:solidFill>
                <a:latin typeface="Courier New" pitchFamily="49" charset="0"/>
              </a:rPr>
              <a:t>print</a:t>
            </a:r>
            <a:r>
              <a:rPr lang="en-US" b="1" dirty="0">
                <a:latin typeface="Courier New" pitchFamily="49" charset="0"/>
              </a:rPr>
              <a:t> data=merged;</a:t>
            </a:r>
          </a:p>
          <a:p>
            <a:pPr eaLnBrk="0" hangingPunct="0">
              <a:lnSpc>
                <a:spcPct val="85000"/>
              </a:lnSpc>
            </a:pPr>
            <a:r>
              <a:rPr lang="en-US" b="1" dirty="0">
                <a:latin typeface="Courier New" pitchFamily="49" charset="0"/>
              </a:rPr>
              <a:t>run;</a:t>
            </a:r>
          </a:p>
        </p:txBody>
      </p:sp>
      <p:sp>
        <p:nvSpPr>
          <p:cNvPr id="83973" name="Text Box 490"/>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s104d13</a:t>
            </a:r>
          </a:p>
        </p:txBody>
      </p:sp>
      <p:sp>
        <p:nvSpPr>
          <p:cNvPr id="83975" name="TextBox 2"/>
          <p:cNvSpPr txBox="1">
            <a:spLocks noChangeArrowheads="1"/>
          </p:cNvSpPr>
          <p:nvPr/>
        </p:nvSpPr>
        <p:spPr bwMode="auto">
          <a:xfrm>
            <a:off x="1774825" y="4297363"/>
            <a:ext cx="4809009" cy="1903085"/>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1600" b="1" dirty="0">
                <a:latin typeface="SAS Monospace" pitchFamily="49" charset="0"/>
              </a:rPr>
              <a:t>   ID    Name     Action       Amount</a:t>
            </a:r>
          </a:p>
          <a:p>
            <a:pPr eaLnBrk="1" hangingPunct="1"/>
            <a:endParaRPr lang="en-US" sz="1600" b="1" dirty="0">
              <a:latin typeface="SAS Monospace" pitchFamily="49" charset="0"/>
            </a:endParaRPr>
          </a:p>
          <a:p>
            <a:pPr eaLnBrk="1" hangingPunct="1"/>
            <a:r>
              <a:rPr lang="en-US" sz="1600" b="1" dirty="0">
                <a:latin typeface="SAS Monospace" pitchFamily="49" charset="0"/>
              </a:rPr>
              <a:t>  101    Smith                      .</a:t>
            </a:r>
          </a:p>
          <a:p>
            <a:pPr eaLnBrk="1" hangingPunct="1"/>
            <a:r>
              <a:rPr lang="en-US" sz="1600" b="1" dirty="0">
                <a:latin typeface="SAS Monospace" pitchFamily="49" charset="0"/>
              </a:rPr>
              <a:t>  102    Blank    Purchase       $100</a:t>
            </a:r>
          </a:p>
          <a:p>
            <a:pPr eaLnBrk="1" hangingPunct="1"/>
            <a:r>
              <a:rPr lang="en-US" sz="1600" b="1" dirty="0">
                <a:latin typeface="SAS Monospace" pitchFamily="49" charset="0"/>
              </a:rPr>
              <a:t>  103             Return          $52</a:t>
            </a:r>
          </a:p>
          <a:p>
            <a:pPr eaLnBrk="1" hangingPunct="1"/>
            <a:r>
              <a:rPr lang="en-US" sz="1600" b="1" dirty="0">
                <a:latin typeface="SAS Monospace" pitchFamily="49" charset="0"/>
              </a:rPr>
              <a:t>  104    Jones                      .</a:t>
            </a:r>
          </a:p>
          <a:p>
            <a:pPr eaLnBrk="1" hangingPunct="1"/>
            <a:r>
              <a:rPr lang="en-US" sz="1600" b="1" dirty="0">
                <a:latin typeface="SAS Monospace" pitchFamily="49" charset="0"/>
              </a:rPr>
              <a:t>  105             Return         $212</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17" name="Rectangle 5"/>
          <p:cNvSpPr>
            <a:spLocks noGrp="1" noChangeArrowheads="1"/>
          </p:cNvSpPr>
          <p:nvPr>
            <p:ph type="title"/>
          </p:nvPr>
        </p:nvSpPr>
        <p:spPr/>
        <p:txBody>
          <a:bodyPr/>
          <a:lstStyle/>
          <a:p>
            <a:r>
              <a:rPr lang="en-US" dirty="0"/>
              <a:t>SQL Join versus DATA Step Merge</a:t>
            </a:r>
          </a:p>
        </p:txBody>
      </p:sp>
      <p:sp>
        <p:nvSpPr>
          <p:cNvPr id="85018" name="Rectangle 6"/>
          <p:cNvSpPr>
            <a:spLocks noGrp="1" noChangeArrowheads="1"/>
          </p:cNvSpPr>
          <p:nvPr>
            <p:ph idx="1"/>
          </p:nvPr>
        </p:nvSpPr>
        <p:spPr/>
        <p:txBody>
          <a:bodyPr/>
          <a:lstStyle/>
          <a:p>
            <a:pPr marL="0" indent="0"/>
            <a:r>
              <a:rPr lang="en-US" dirty="0"/>
              <a:t>SQL joins do not overlay same-name columns.</a:t>
            </a:r>
          </a:p>
        </p:txBody>
      </p:sp>
      <p:sp>
        <p:nvSpPr>
          <p:cNvPr id="84994" name="Rectangle 184"/>
          <p:cNvSpPr>
            <a:spLocks noChangeArrowheads="1"/>
          </p:cNvSpPr>
          <p:nvPr/>
        </p:nvSpPr>
        <p:spPr bwMode="auto">
          <a:xfrm>
            <a:off x="679450" y="3505200"/>
            <a:ext cx="8255000" cy="1672253"/>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eaLnBrk="0" hangingPunct="0">
              <a:lnSpc>
                <a:spcPct val="85000"/>
              </a:lnSpc>
            </a:pPr>
            <a:r>
              <a:rPr lang="en-US" b="1" dirty="0">
                <a:latin typeface="Courier New" pitchFamily="49" charset="0"/>
              </a:rPr>
              <a:t>proc sql;</a:t>
            </a:r>
          </a:p>
          <a:p>
            <a:pPr eaLnBrk="0" hangingPunct="0">
              <a:lnSpc>
                <a:spcPct val="85000"/>
              </a:lnSpc>
            </a:pPr>
            <a:r>
              <a:rPr lang="en-US" b="1" dirty="0">
                <a:latin typeface="Courier New" pitchFamily="49" charset="0"/>
              </a:rPr>
              <a:t>select *</a:t>
            </a:r>
          </a:p>
          <a:p>
            <a:pPr eaLnBrk="0" hangingPunct="0">
              <a:lnSpc>
                <a:spcPct val="85000"/>
              </a:lnSpc>
            </a:pPr>
            <a:r>
              <a:rPr lang="en-US" b="1" dirty="0">
                <a:latin typeface="Courier New" pitchFamily="49" charset="0"/>
              </a:rPr>
              <a:t> </a:t>
            </a:r>
            <a:r>
              <a:rPr lang="en-US" dirty="0"/>
              <a:t> </a:t>
            </a:r>
            <a:r>
              <a:rPr lang="en-US" b="1" dirty="0">
                <a:latin typeface="Courier New" pitchFamily="49" charset="0"/>
              </a:rPr>
              <a:t> </a:t>
            </a:r>
            <a:r>
              <a:rPr lang="en-US" dirty="0"/>
              <a:t> </a:t>
            </a:r>
            <a:r>
              <a:rPr lang="en-US" b="1" dirty="0">
                <a:latin typeface="Courier New" pitchFamily="49" charset="0"/>
              </a:rPr>
              <a:t>from customers c full join transactions t</a:t>
            </a:r>
          </a:p>
          <a:p>
            <a:pPr eaLnBrk="0" hangingPunct="0">
              <a:lnSpc>
                <a:spcPct val="85000"/>
              </a:lnSpc>
            </a:pPr>
            <a:r>
              <a:rPr lang="en-US" b="1" dirty="0">
                <a:latin typeface="Courier New" pitchFamily="49" charset="0"/>
              </a:rPr>
              <a:t>  </a:t>
            </a:r>
            <a:r>
              <a:rPr lang="en-US" dirty="0"/>
              <a:t>  </a:t>
            </a:r>
            <a:r>
              <a:rPr lang="en-US" b="1" dirty="0">
                <a:latin typeface="Courier New" pitchFamily="49" charset="0"/>
              </a:rPr>
              <a:t>on c.ID=t.ID;</a:t>
            </a:r>
          </a:p>
          <a:p>
            <a:pPr eaLnBrk="0" hangingPunct="0">
              <a:lnSpc>
                <a:spcPct val="85000"/>
              </a:lnSpc>
            </a:pPr>
            <a:r>
              <a:rPr lang="en-US" b="1" dirty="0">
                <a:latin typeface="Courier New" pitchFamily="49" charset="0"/>
              </a:rPr>
              <a:t>quit;</a:t>
            </a:r>
          </a:p>
        </p:txBody>
      </p:sp>
      <p:graphicFrame>
        <p:nvGraphicFramePr>
          <p:cNvPr id="12" name="Table 11"/>
          <p:cNvGraphicFramePr>
            <a:graphicFrameLocks noGrp="1"/>
          </p:cNvGraphicFramePr>
          <p:nvPr>
            <p:extLst>
              <p:ext uri="{D42A27DB-BD31-4B8C-83A1-F6EECF244321}">
                <p14:modId xmlns:p14="http://schemas.microsoft.com/office/powerpoint/2010/main" val="2585511041"/>
              </p:ext>
            </p:extLst>
          </p:nvPr>
        </p:nvGraphicFramePr>
        <p:xfrm>
          <a:off x="681942" y="1449388"/>
          <a:ext cx="2371725" cy="1749432"/>
        </p:xfrm>
        <a:graphic>
          <a:graphicData uri="http://schemas.openxmlformats.org/drawingml/2006/table">
            <a:tbl>
              <a:tblPr firstRow="1" bandRow="1">
                <a:tableStyleId>{5C22544A-7EE6-4342-B048-85BDC9FD1C3A}</a:tableStyleId>
              </a:tblPr>
              <a:tblGrid>
                <a:gridCol w="928688">
                  <a:extLst>
                    <a:ext uri="{9D8B030D-6E8A-4147-A177-3AD203B41FA5}">
                      <a16:colId xmlns:a16="http://schemas.microsoft.com/office/drawing/2014/main" xmlns="" val="20000"/>
                    </a:ext>
                  </a:extLst>
                </a:gridCol>
                <a:gridCol w="1443037">
                  <a:extLst>
                    <a:ext uri="{9D8B030D-6E8A-4147-A177-3AD203B41FA5}">
                      <a16:colId xmlns:a16="http://schemas.microsoft.com/office/drawing/2014/main" xmlns="" val="20001"/>
                    </a:ext>
                  </a:extLst>
                </a:gridCol>
              </a:tblGrid>
              <a:tr h="365754">
                <a:tc gridSpan="2">
                  <a:txBody>
                    <a:bodyPr/>
                    <a:lstStyle/>
                    <a:p>
                      <a:pPr algn="l"/>
                      <a:r>
                        <a:rPr lang="en-US" sz="2400" b="1" i="0" dirty="0">
                          <a:solidFill>
                            <a:srgbClr val="000000"/>
                          </a:solidFill>
                          <a:latin typeface="Arial"/>
                        </a:rPr>
                        <a:t>customers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Smith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104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Jones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Blank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85021" name="Text Box 189"/>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s104d13</a:t>
            </a:r>
          </a:p>
        </p:txBody>
      </p:sp>
      <p:graphicFrame>
        <p:nvGraphicFramePr>
          <p:cNvPr id="13" name="Table 12"/>
          <p:cNvGraphicFramePr>
            <a:graphicFrameLocks noGrp="1"/>
          </p:cNvGraphicFramePr>
          <p:nvPr>
            <p:extLst>
              <p:ext uri="{D42A27DB-BD31-4B8C-83A1-F6EECF244321}">
                <p14:modId xmlns:p14="http://schemas.microsoft.com/office/powerpoint/2010/main" val="278308649"/>
              </p:ext>
            </p:extLst>
          </p:nvPr>
        </p:nvGraphicFramePr>
        <p:xfrm>
          <a:off x="3943350" y="1444625"/>
          <a:ext cx="4586288" cy="1749432"/>
        </p:xfrm>
        <a:graphic>
          <a:graphicData uri="http://schemas.openxmlformats.org/drawingml/2006/table">
            <a:tbl>
              <a:tblPr firstRow="1" bandRow="1">
                <a:tableStyleId>{5C22544A-7EE6-4342-B048-85BDC9FD1C3A}</a:tableStyleId>
              </a:tblPr>
              <a:tblGrid>
                <a:gridCol w="985838">
                  <a:extLst>
                    <a:ext uri="{9D8B030D-6E8A-4147-A177-3AD203B41FA5}">
                      <a16:colId xmlns:a16="http://schemas.microsoft.com/office/drawing/2014/main" xmlns="" val="20000"/>
                    </a:ext>
                  </a:extLst>
                </a:gridCol>
                <a:gridCol w="1985963">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tblGrid>
              <a:tr h="365754">
                <a:tc gridSpan="3">
                  <a:txBody>
                    <a:bodyPr/>
                    <a:lstStyle/>
                    <a:p>
                      <a:pPr algn="l"/>
                      <a:r>
                        <a:rPr lang="en-US" sz="2400" b="1" i="0" dirty="0">
                          <a:solidFill>
                            <a:srgbClr val="000000"/>
                          </a:solidFill>
                          <a:latin typeface="Arial"/>
                        </a:rPr>
                        <a:t>transactions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5918">
                <a:tc>
                  <a:txBody>
                    <a:bodyPr/>
                    <a:lstStyle/>
                    <a:p>
                      <a:pPr algn="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Action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Amount</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5918">
                <a:tc>
                  <a:txBody>
                    <a:bodyPr/>
                    <a:lstStyle/>
                    <a:p>
                      <a:pPr algn="r"/>
                      <a:r>
                        <a:rPr lang="en-US" sz="2000" b="0" i="0" dirty="0">
                          <a:solidFill>
                            <a:srgbClr val="000000"/>
                          </a:solidFill>
                          <a:latin typeface="Arial"/>
                        </a:rPr>
                        <a:t>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Purchase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5918">
                <a:tc>
                  <a:txBody>
                    <a:bodyPr/>
                    <a:lstStyle/>
                    <a:p>
                      <a:pPr algn="r"/>
                      <a:r>
                        <a:rPr lang="en-US" sz="2000" b="0" i="0" dirty="0">
                          <a:solidFill>
                            <a:srgbClr val="000000"/>
                          </a:solidFill>
                          <a:latin typeface="Arial"/>
                        </a:rPr>
                        <a:t>103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r h="345918">
                <a:tc>
                  <a:txBody>
                    <a:bodyPr/>
                    <a:lstStyle/>
                    <a:p>
                      <a:pPr algn="r"/>
                      <a:r>
                        <a:rPr lang="en-US" sz="2000" b="0" i="0" dirty="0">
                          <a:solidFill>
                            <a:srgbClr val="000000"/>
                          </a:solidFill>
                          <a:latin typeface="Arial"/>
                        </a:rPr>
                        <a:t>105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Return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$212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4"/>
                  </a:ext>
                </a:extLst>
              </a:tr>
            </a:tbl>
          </a:graphicData>
        </a:graphic>
      </p:graphicFrame>
      <p:sp>
        <p:nvSpPr>
          <p:cNvPr id="11" name="TextBox 10"/>
          <p:cNvSpPr txBox="1"/>
          <p:nvPr/>
        </p:nvSpPr>
        <p:spPr>
          <a:xfrm>
            <a:off x="2514600" y="4775719"/>
            <a:ext cx="5296322" cy="1903085"/>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latin typeface="SAS Monospace"/>
              </a:rPr>
              <a:t>  ID  Name         ID  Action      Amount</a:t>
            </a:r>
          </a:p>
          <a:p>
            <a:r>
              <a:rPr lang="en-US" sz="1600" b="1" dirty="0">
                <a:latin typeface="SAS Monospace"/>
              </a:rPr>
              <a:t>ƒƒƒƒƒƒƒƒƒƒƒƒƒƒƒƒƒƒƒƒƒƒƒƒƒƒƒƒƒƒƒƒƒƒƒƒƒƒƒƒƒ</a:t>
            </a:r>
          </a:p>
          <a:p>
            <a:r>
              <a:rPr lang="en-US" sz="1600" b="1" dirty="0">
                <a:latin typeface="SAS Monospace"/>
              </a:rPr>
              <a:t> 101  Smith         .                   .</a:t>
            </a:r>
          </a:p>
          <a:p>
            <a:r>
              <a:rPr lang="en-US" sz="1600" b="1" dirty="0">
                <a:latin typeface="SAS Monospace"/>
              </a:rPr>
              <a:t> 102  Blank       102  Purchase      $100</a:t>
            </a:r>
          </a:p>
          <a:p>
            <a:r>
              <a:rPr lang="en-US" sz="1600" b="1" dirty="0">
                <a:latin typeface="SAS Monospace"/>
              </a:rPr>
              <a:t>   .              103  Return         $52</a:t>
            </a:r>
          </a:p>
          <a:p>
            <a:r>
              <a:rPr lang="en-US" sz="1600" b="1" dirty="0">
                <a:latin typeface="SAS Monospace"/>
              </a:rPr>
              <a:t> 104  Jones         .                   .</a:t>
            </a:r>
          </a:p>
          <a:p>
            <a:r>
              <a:rPr lang="en-US" sz="1600" b="1" dirty="0">
                <a:latin typeface="SAS Monospace"/>
              </a:rPr>
              <a:t>   .              105  Return        $212</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66" name="Rectangle 5"/>
          <p:cNvSpPr>
            <a:spLocks noGrp="1" noChangeArrowheads="1"/>
          </p:cNvSpPr>
          <p:nvPr>
            <p:ph type="title"/>
          </p:nvPr>
        </p:nvSpPr>
        <p:spPr/>
        <p:txBody>
          <a:bodyPr/>
          <a:lstStyle/>
          <a:p>
            <a:r>
              <a:rPr lang="en-US" dirty="0"/>
              <a:t>COALESCE Function</a:t>
            </a:r>
          </a:p>
        </p:txBody>
      </p:sp>
      <p:sp>
        <p:nvSpPr>
          <p:cNvPr id="87042" name="Rectangle 6"/>
          <p:cNvSpPr>
            <a:spLocks noGrp="1" noChangeArrowheads="1"/>
          </p:cNvSpPr>
          <p:nvPr>
            <p:ph idx="1"/>
          </p:nvPr>
        </p:nvSpPr>
        <p:spPr/>
        <p:txBody>
          <a:bodyPr/>
          <a:lstStyle/>
          <a:p>
            <a:r>
              <a:rPr lang="en-US" dirty="0"/>
              <a:t>You can use the </a:t>
            </a:r>
            <a:r>
              <a:rPr lang="en-US" i="1" dirty="0"/>
              <a:t>COALESCE function </a:t>
            </a:r>
            <a:r>
              <a:rPr lang="en-US" dirty="0"/>
              <a:t>to overlay columns. The COALESCE function returns the value of the first nonmissing argument.</a:t>
            </a:r>
          </a:p>
          <a:p>
            <a:pPr marL="0" indent="0"/>
            <a:endParaRPr lang="en-US" dirty="0"/>
          </a:p>
        </p:txBody>
      </p:sp>
      <p:sp>
        <p:nvSpPr>
          <p:cNvPr id="87043" name="TextBox 2"/>
          <p:cNvSpPr txBox="1">
            <a:spLocks noChangeArrowheads="1"/>
          </p:cNvSpPr>
          <p:nvPr/>
        </p:nvSpPr>
        <p:spPr bwMode="auto">
          <a:xfrm>
            <a:off x="356677" y="2505302"/>
            <a:ext cx="8423417" cy="2063129"/>
          </a:xfrm>
          <a:prstGeom prst="rect">
            <a:avLst/>
          </a:prstGeom>
          <a:solidFill>
            <a:srgbClr val="FFFFFF"/>
          </a:solidFill>
          <a:ln w="38100">
            <a:solidFill>
              <a:schemeClr val="tx2"/>
            </a:solidFill>
            <a:miter lim="800000"/>
            <a:headEnd/>
            <a:tailEnd/>
          </a:ln>
        </p:spPr>
        <p:txBody>
          <a:bodyPr wrap="square" lIns="88900" tIns="88900" rIns="2667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85000"/>
              </a:lnSpc>
            </a:pPr>
            <a:r>
              <a:rPr lang="en-US" b="1" dirty="0">
                <a:latin typeface="Courier New" pitchFamily="49" charset="0"/>
              </a:rPr>
              <a:t>proc sql;</a:t>
            </a:r>
          </a:p>
          <a:p>
            <a:pPr eaLnBrk="1" hangingPunct="1">
              <a:lnSpc>
                <a:spcPct val="85000"/>
              </a:lnSpc>
            </a:pPr>
            <a:r>
              <a:rPr lang="en-US" b="1" dirty="0">
                <a:latin typeface="Courier New" pitchFamily="49" charset="0"/>
              </a:rPr>
              <a:t>select coalesce(c.ID,t.ID) as ID,</a:t>
            </a:r>
          </a:p>
          <a:p>
            <a:pPr eaLnBrk="1" hangingPunct="1">
              <a:lnSpc>
                <a:spcPct val="85000"/>
              </a:lnSpc>
            </a:pPr>
            <a:r>
              <a:rPr lang="en-US" b="1" dirty="0">
                <a:latin typeface="Courier New" pitchFamily="49" charset="0"/>
              </a:rPr>
              <a:t>       Name, Action, Amount</a:t>
            </a:r>
          </a:p>
          <a:p>
            <a:pPr eaLnBrk="1" hangingPunct="1">
              <a:lnSpc>
                <a:spcPct val="85000"/>
              </a:lnSpc>
            </a:pPr>
            <a:r>
              <a:rPr lang="en-US" b="1" dirty="0">
                <a:latin typeface="Courier New" pitchFamily="49" charset="0"/>
              </a:rPr>
              <a:t>   from customers c full join transactions t</a:t>
            </a:r>
          </a:p>
          <a:p>
            <a:pPr eaLnBrk="1" hangingPunct="1">
              <a:lnSpc>
                <a:spcPct val="85000"/>
              </a:lnSpc>
            </a:pPr>
            <a:r>
              <a:rPr lang="en-US" b="1" dirty="0">
                <a:latin typeface="Courier New" pitchFamily="49" charset="0"/>
              </a:rPr>
              <a:t>   on c.ID=t.ID;</a:t>
            </a:r>
          </a:p>
          <a:p>
            <a:pPr eaLnBrk="1" hangingPunct="1">
              <a:lnSpc>
                <a:spcPct val="85000"/>
              </a:lnSpc>
            </a:pPr>
            <a:r>
              <a:rPr lang="en-US" b="1" dirty="0">
                <a:latin typeface="Courier New" pitchFamily="49" charset="0"/>
              </a:rPr>
              <a:t>quit;</a:t>
            </a:r>
          </a:p>
        </p:txBody>
      </p:sp>
      <p:sp>
        <p:nvSpPr>
          <p:cNvPr id="87067" name="Text Box 189"/>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s104d13</a:t>
            </a:r>
          </a:p>
        </p:txBody>
      </p:sp>
      <p:sp>
        <p:nvSpPr>
          <p:cNvPr id="10" name="Text Box 16"/>
          <p:cNvSpPr txBox="1">
            <a:spLocks noChangeArrowheads="1"/>
          </p:cNvSpPr>
          <p:nvPr/>
        </p:nvSpPr>
        <p:spPr bwMode="auto">
          <a:xfrm>
            <a:off x="770291" y="4456473"/>
            <a:ext cx="7776168"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eaLnBrk="0" hangingPunct="0">
              <a:defRPr/>
            </a:pPr>
            <a:r>
              <a:rPr lang="en-US" b="1" dirty="0">
                <a:solidFill>
                  <a:srgbClr val="000000"/>
                </a:solidFill>
                <a:latin typeface="Arial"/>
                <a:cs typeface="+mn-cs"/>
              </a:rPr>
              <a:t>COALESCE</a:t>
            </a:r>
            <a:r>
              <a:rPr lang="en-US" dirty="0">
                <a:solidFill>
                  <a:srgbClr val="000000"/>
                </a:solidFill>
                <a:latin typeface="Arial"/>
                <a:cs typeface="+mn-cs"/>
              </a:rPr>
              <a:t>(</a:t>
            </a:r>
            <a:r>
              <a:rPr lang="en-US" i="1" dirty="0">
                <a:solidFill>
                  <a:srgbClr val="000000"/>
                </a:solidFill>
                <a:latin typeface="Arial"/>
                <a:cs typeface="+mn-cs"/>
              </a:rPr>
              <a:t>argument-1</a:t>
            </a:r>
            <a:r>
              <a:rPr lang="en-US" dirty="0">
                <a:solidFill>
                  <a:srgbClr val="000000"/>
                </a:solidFill>
                <a:latin typeface="Arial"/>
                <a:cs typeface="+mn-cs"/>
              </a:rPr>
              <a:t>,</a:t>
            </a:r>
            <a:r>
              <a:rPr lang="en-US" i="1" dirty="0">
                <a:solidFill>
                  <a:srgbClr val="000000"/>
                </a:solidFill>
                <a:latin typeface="Arial"/>
                <a:cs typeface="+mn-cs"/>
              </a:rPr>
              <a:t>argument-2&lt;</a:t>
            </a:r>
            <a:r>
              <a:rPr lang="en-US" dirty="0">
                <a:solidFill>
                  <a:srgbClr val="000000"/>
                </a:solidFill>
                <a:latin typeface="Arial"/>
                <a:cs typeface="+mn-cs"/>
              </a:rPr>
              <a:t>, </a:t>
            </a:r>
            <a:r>
              <a:rPr lang="en-US" i="1" dirty="0">
                <a:solidFill>
                  <a:srgbClr val="000000"/>
                </a:solidFill>
                <a:latin typeface="Arial"/>
                <a:cs typeface="+mn-cs"/>
              </a:rPr>
              <a:t>...argument-n&gt;</a:t>
            </a:r>
            <a:r>
              <a:rPr lang="en-US" dirty="0">
                <a:solidFill>
                  <a:srgbClr val="000000"/>
                </a:solidFill>
                <a:latin typeface="Arial"/>
                <a:cs typeface="+mn-cs"/>
              </a:rPr>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Viewing the Output</a:t>
            </a:r>
          </a:p>
        </p:txBody>
      </p:sp>
      <p:sp>
        <p:nvSpPr>
          <p:cNvPr id="84995" name="Rectangle 3"/>
          <p:cNvSpPr>
            <a:spLocks noGrp="1" noChangeArrowheads="1"/>
          </p:cNvSpPr>
          <p:nvPr>
            <p:ph idx="1"/>
          </p:nvPr>
        </p:nvSpPr>
        <p:spPr>
          <a:xfrm>
            <a:off x="685800" y="1071564"/>
            <a:ext cx="7848600" cy="5210704"/>
          </a:xfrm>
        </p:spPr>
        <p:txBody>
          <a:bodyPr/>
          <a:lstStyle/>
          <a:p>
            <a:pPr marL="0" indent="0">
              <a:tabLst>
                <a:tab pos="631825" algn="l"/>
                <a:tab pos="1828800" algn="l"/>
              </a:tabLst>
              <a:defRPr/>
            </a:pPr>
            <a:r>
              <a:rPr lang="en-US" dirty="0"/>
              <a:t>The COALESCE function returns a single ID column </a:t>
            </a:r>
            <a:br>
              <a:rPr lang="en-US" dirty="0"/>
            </a:br>
            <a:r>
              <a:rPr lang="en-US" dirty="0"/>
              <a:t>in the output. </a:t>
            </a:r>
          </a:p>
          <a:p>
            <a:pPr marL="0" indent="0">
              <a:tabLst>
                <a:tab pos="631825" algn="l"/>
                <a:tab pos="1828800" algn="l"/>
              </a:tabLst>
              <a:defRPr/>
            </a:pPr>
            <a:endParaRPr lang="en-US" dirty="0"/>
          </a:p>
          <a:p>
            <a:pPr marL="0" indent="0">
              <a:tabLst>
                <a:tab pos="631825" algn="l"/>
                <a:tab pos="1828800" algn="l"/>
              </a:tabLst>
              <a:defRPr/>
            </a:pPr>
            <a:endParaRPr lang="en-US" dirty="0"/>
          </a:p>
          <a:p>
            <a:pPr marL="0" indent="0">
              <a:tabLst>
                <a:tab pos="631825" algn="l"/>
                <a:tab pos="1828800" algn="l"/>
              </a:tabLst>
              <a:defRPr/>
            </a:pPr>
            <a:r>
              <a:rPr lang="en-US" dirty="0"/>
              <a:t> </a:t>
            </a:r>
          </a:p>
          <a:p>
            <a:pPr marL="0" indent="0">
              <a:tabLst>
                <a:tab pos="631825" algn="l"/>
                <a:tab pos="1828800" algn="l"/>
              </a:tabLst>
              <a:defRPr/>
            </a:pPr>
            <a:endParaRPr lang="en-US" dirty="0"/>
          </a:p>
          <a:p>
            <a:pPr marL="0" indent="0">
              <a:tabLst>
                <a:tab pos="631825" algn="l"/>
                <a:tab pos="1828800" algn="l"/>
              </a:tabLst>
              <a:defRPr/>
            </a:pPr>
            <a:endParaRPr lang="en-US" sz="1400" dirty="0"/>
          </a:p>
          <a:p>
            <a:pPr marL="1828800" indent="-1828800">
              <a:tabLst>
                <a:tab pos="687388" algn="l"/>
                <a:tab pos="1828800" algn="l"/>
              </a:tabLst>
              <a:defRPr/>
            </a:pPr>
            <a:r>
              <a:rPr lang="en-US" dirty="0"/>
              <a:t> </a:t>
            </a:r>
          </a:p>
        </p:txBody>
      </p:sp>
      <p:sp>
        <p:nvSpPr>
          <p:cNvPr id="8" name="TextBox 13"/>
          <p:cNvSpPr txBox="1">
            <a:spLocks noChangeArrowheads="1"/>
          </p:cNvSpPr>
          <p:nvPr/>
        </p:nvSpPr>
        <p:spPr bwMode="auto">
          <a:xfrm>
            <a:off x="693414" y="2116528"/>
            <a:ext cx="5052665" cy="2333972"/>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sz="2000" b="1" dirty="0">
                <a:latin typeface="SAS Monospace" pitchFamily="49" charset="0"/>
              </a:rPr>
              <a:t>   ID  Name   Action      Amount</a:t>
            </a:r>
          </a:p>
          <a:p>
            <a:pPr eaLnBrk="1" hangingPunct="1"/>
            <a:r>
              <a:rPr lang="en-US" sz="2000" b="1" dirty="0">
                <a:latin typeface="SAS Monospace" pitchFamily="49" charset="0"/>
              </a:rPr>
              <a:t>  ƒƒƒƒƒƒƒƒƒƒƒƒƒƒƒƒƒƒƒƒƒƒƒƒƒƒƒƒƒƒ</a:t>
            </a:r>
          </a:p>
          <a:p>
            <a:pPr eaLnBrk="1" hangingPunct="1"/>
            <a:r>
              <a:rPr lang="en-US" sz="2000" b="1" dirty="0">
                <a:latin typeface="SAS Monospace" pitchFamily="49" charset="0"/>
              </a:rPr>
              <a:t>  101  Smith                   .</a:t>
            </a:r>
          </a:p>
          <a:p>
            <a:pPr eaLnBrk="1" hangingPunct="1"/>
            <a:r>
              <a:rPr lang="en-US" sz="2000" b="1" dirty="0">
                <a:latin typeface="SAS Monospace" pitchFamily="49" charset="0"/>
              </a:rPr>
              <a:t>  102  Blank  Purchase      $100</a:t>
            </a:r>
          </a:p>
          <a:p>
            <a:pPr eaLnBrk="1" hangingPunct="1"/>
            <a:r>
              <a:rPr lang="en-US" sz="2000" b="1" dirty="0">
                <a:latin typeface="SAS Monospace" pitchFamily="49" charset="0"/>
              </a:rPr>
              <a:t>  103         Return         $52</a:t>
            </a:r>
          </a:p>
          <a:p>
            <a:pPr eaLnBrk="1" hangingPunct="1"/>
            <a:r>
              <a:rPr lang="en-US" sz="2000" b="1" dirty="0">
                <a:latin typeface="SAS Monospace" pitchFamily="49" charset="0"/>
              </a:rPr>
              <a:t>  104  Jones                   .</a:t>
            </a:r>
          </a:p>
          <a:p>
            <a:pPr eaLnBrk="1" hangingPunct="1"/>
            <a:r>
              <a:rPr lang="en-US" sz="2000" b="1" dirty="0">
                <a:latin typeface="SAS Monospace" pitchFamily="49" charset="0"/>
              </a:rPr>
              <a:t>  105         Return        $212</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t>Comparing Inner Joins and Outer Joins</a:t>
            </a:r>
          </a:p>
        </p:txBody>
      </p:sp>
      <p:graphicFrame>
        <p:nvGraphicFramePr>
          <p:cNvPr id="118192" name="Group 432"/>
          <p:cNvGraphicFramePr>
            <a:graphicFrameLocks noGrp="1"/>
          </p:cNvGraphicFramePr>
          <p:nvPr>
            <p:extLst>
              <p:ext uri="{D42A27DB-BD31-4B8C-83A1-F6EECF244321}">
                <p14:modId xmlns:p14="http://schemas.microsoft.com/office/powerpoint/2010/main" val="4103552049"/>
              </p:ext>
            </p:extLst>
          </p:nvPr>
        </p:nvGraphicFramePr>
        <p:xfrm>
          <a:off x="688429" y="1168708"/>
          <a:ext cx="7773987" cy="4392108"/>
        </p:xfrm>
        <a:graphic>
          <a:graphicData uri="http://schemas.openxmlformats.org/drawingml/2006/table">
            <a:tbl>
              <a:tblPr/>
              <a:tblGrid>
                <a:gridCol w="2078037">
                  <a:extLst>
                    <a:ext uri="{9D8B030D-6E8A-4147-A177-3AD203B41FA5}">
                      <a16:colId xmlns:a16="http://schemas.microsoft.com/office/drawing/2014/main" xmlns="" val="20000"/>
                    </a:ext>
                  </a:extLst>
                </a:gridCol>
                <a:gridCol w="2901950">
                  <a:extLst>
                    <a:ext uri="{9D8B030D-6E8A-4147-A177-3AD203B41FA5}">
                      <a16:colId xmlns:a16="http://schemas.microsoft.com/office/drawing/2014/main" xmlns="" val="20001"/>
                    </a:ext>
                  </a:extLst>
                </a:gridCol>
                <a:gridCol w="2794000">
                  <a:extLst>
                    <a:ext uri="{9D8B030D-6E8A-4147-A177-3AD203B41FA5}">
                      <a16:colId xmlns:a16="http://schemas.microsoft.com/office/drawing/2014/main" xmlns="" val="20002"/>
                    </a:ext>
                  </a:extLst>
                </a:gridCol>
              </a:tblGrid>
              <a:tr h="54353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Key Points</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Inner Join</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Outer Join</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xmlns="" val="10000"/>
                  </a:ext>
                </a:extLst>
              </a:tr>
              <a:tr h="49682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Table Limit</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256</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256</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xmlns="" val="10001"/>
                  </a:ext>
                </a:extLst>
              </a:tr>
              <a:tr h="78737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Join Behavior</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Returns matching rows only</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Returns matching and nonmatching rows</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xmlns="" val="10002"/>
                  </a:ext>
                </a:extLst>
              </a:tr>
              <a:tr h="49682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Join Options</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Matching rows only</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LEFT, FULL, RIGHT</a:t>
                      </a: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xmlns="" val="10003"/>
                  </a:ext>
                </a:extLst>
              </a:tr>
              <a:tr h="152194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Syntax changes</a:t>
                      </a:r>
                      <a:endParaRPr kumimoji="0" lang="en-US" sz="2000" b="0" i="0" u="none" strike="noStrike" cap="none" normalizeH="0" baseline="0" dirty="0">
                        <a:ln>
                          <a:noFill/>
                        </a:ln>
                        <a:solidFill>
                          <a:srgbClr val="000000"/>
                        </a:solidFill>
                        <a:effectLst/>
                        <a:latin typeface="Arial" charset="0"/>
                      </a:endParaRP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228600" marR="0" lvl="0" indent="-2286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n"/>
                        <a:tabLst/>
                        <a:defRPr/>
                      </a:pPr>
                      <a:r>
                        <a:rPr kumimoji="0" lang="en-US" sz="2000" b="0" i="0" u="none" strike="noStrike" cap="none" normalizeH="0" baseline="0" dirty="0">
                          <a:ln>
                            <a:noFill/>
                          </a:ln>
                          <a:solidFill>
                            <a:schemeClr val="tx1"/>
                          </a:solidFill>
                          <a:effectLst/>
                          <a:latin typeface="Arial" charset="0"/>
                        </a:rPr>
                        <a:t>Multiple tables, separated by commas, in the FROM clause</a:t>
                      </a:r>
                    </a:p>
                    <a:p>
                      <a:pPr marL="228600" marR="0" lvl="0" indent="-2286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n"/>
                        <a:tabLst/>
                      </a:pPr>
                      <a:r>
                        <a:rPr kumimoji="0" lang="en-US" sz="2000" b="0" i="0" u="none" strike="noStrike" cap="none" normalizeH="0" baseline="0" dirty="0">
                          <a:ln>
                            <a:noFill/>
                          </a:ln>
                          <a:solidFill>
                            <a:schemeClr val="tx1"/>
                          </a:solidFill>
                          <a:effectLst/>
                          <a:latin typeface="Arial" charset="0"/>
                        </a:rPr>
                        <a:t> WHERE clause that specifies join criteria</a:t>
                      </a:r>
                      <a:endParaRPr kumimoji="0" lang="en-US" sz="2000" b="0" i="0" u="none" strike="noStrike" cap="none" normalizeH="0" baseline="0" dirty="0">
                        <a:ln>
                          <a:noFill/>
                        </a:ln>
                        <a:solidFill>
                          <a:srgbClr val="000000"/>
                        </a:solidFill>
                        <a:effectLst/>
                        <a:latin typeface="Arial" charset="0"/>
                      </a:endParaRP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ON clause that specifies join criteria</a:t>
                      </a:r>
                      <a:endParaRPr kumimoji="0" lang="en-US" sz="2000" b="0" i="0" u="none" strike="noStrike" cap="none" normalizeH="0" baseline="0" dirty="0">
                        <a:ln>
                          <a:noFill/>
                        </a:ln>
                        <a:solidFill>
                          <a:srgbClr val="000000"/>
                        </a:solidFill>
                        <a:effectLst/>
                        <a:latin typeface="Arial" charset="0"/>
                      </a:endParaRPr>
                    </a:p>
                  </a:txBody>
                  <a:tcPr marL="88900" marR="88900" marT="88889" marB="88889"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4: SQL Joins</a:t>
            </a:r>
          </a:p>
        </p:txBody>
      </p:sp>
      <p:graphicFrame>
        <p:nvGraphicFramePr>
          <p:cNvPr id="7" name="Group Organizer"/>
          <p:cNvGraphicFramePr>
            <a:graphicFrameLocks noGrp="1"/>
          </p:cNvGraphicFramePr>
          <p:nvPr>
            <p:extLst>
              <p:ext uri="{D42A27DB-BD31-4B8C-83A1-F6EECF244321}">
                <p14:modId xmlns:p14="http://schemas.microsoft.com/office/powerpoint/2010/main" val="1019640381"/>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xmlns=""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4.1  Introduction to SQL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4.2  Inner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4.3  Outer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4.4  Complex SQL Joins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32569126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Objectives</a:t>
            </a:r>
          </a:p>
        </p:txBody>
      </p:sp>
      <p:sp>
        <p:nvSpPr>
          <p:cNvPr id="93187" name="Rectangle 3"/>
          <p:cNvSpPr>
            <a:spLocks noGrp="1" noChangeArrowheads="1"/>
          </p:cNvSpPr>
          <p:nvPr>
            <p:ph idx="1"/>
          </p:nvPr>
        </p:nvSpPr>
        <p:spPr/>
        <p:txBody>
          <a:bodyPr/>
          <a:lstStyle/>
          <a:p>
            <a:pPr marL="455613" lvl="1" indent="-341313"/>
            <a:r>
              <a:rPr lang="en-US" dirty="0"/>
              <a:t>Perform a self-join (reflexive join).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4.01 Multiple </a:t>
            </a:r>
            <a:r>
              <a:rPr lang="en-US" dirty="0"/>
              <a:t>Choice Poll – Correct Answer</a:t>
            </a:r>
          </a:p>
        </p:txBody>
      </p:sp>
      <p:sp>
        <p:nvSpPr>
          <p:cNvPr id="9219" name="Rectangle 3"/>
          <p:cNvSpPr>
            <a:spLocks noGrp="1" noChangeArrowheads="1"/>
          </p:cNvSpPr>
          <p:nvPr>
            <p:ph idx="1"/>
          </p:nvPr>
        </p:nvSpPr>
        <p:spPr/>
        <p:txBody>
          <a:bodyPr/>
          <a:lstStyle/>
          <a:p>
            <a:pPr marL="0" indent="0"/>
            <a:r>
              <a:rPr lang="en-US" dirty="0"/>
              <a:t>Which of these DATA step statements is used to combine tables horizontally?</a:t>
            </a:r>
          </a:p>
          <a:p>
            <a:pPr marL="0" indent="0"/>
            <a:endParaRPr lang="en-US" sz="800" b="1" dirty="0"/>
          </a:p>
          <a:p>
            <a:pPr marL="569913" lvl="1" indent="-455613">
              <a:buClr>
                <a:schemeClr val="tx1"/>
              </a:buClr>
              <a:buSzTx/>
              <a:buFont typeface="Wingdings" pitchFamily="2" charset="2"/>
              <a:buAutoNum type="alphaLcPeriod"/>
            </a:pPr>
            <a:r>
              <a:rPr lang="en-US" dirty="0"/>
              <a:t>SET</a:t>
            </a:r>
          </a:p>
          <a:p>
            <a:pPr marL="569913" lvl="1" indent="-455613">
              <a:buClr>
                <a:schemeClr val="tx1"/>
              </a:buClr>
              <a:buSzTx/>
              <a:buFont typeface="Wingdings" pitchFamily="2" charset="2"/>
              <a:buAutoNum type="alphaLcPeriod"/>
            </a:pPr>
            <a:r>
              <a:rPr lang="en-US" dirty="0"/>
              <a:t>APPEND</a:t>
            </a:r>
          </a:p>
          <a:p>
            <a:pPr marL="569913" lvl="1" indent="-455613">
              <a:buClr>
                <a:schemeClr val="tx1"/>
              </a:buClr>
              <a:buSzTx/>
              <a:buFont typeface="Wingdings" pitchFamily="2" charset="2"/>
              <a:buAutoNum type="alphaLcPeriod"/>
            </a:pPr>
            <a:r>
              <a:rPr lang="en-US" dirty="0"/>
              <a:t>MERGE</a:t>
            </a:r>
          </a:p>
          <a:p>
            <a:pPr marL="569913" lvl="1" indent="-455613">
              <a:buClr>
                <a:schemeClr val="tx1"/>
              </a:buClr>
              <a:buSzTx/>
              <a:buFont typeface="Wingdings" pitchFamily="2" charset="2"/>
              <a:buAutoNum type="alphaLcPeriod"/>
            </a:pPr>
            <a:r>
              <a:rPr lang="en-US" dirty="0"/>
              <a:t>INPUT</a:t>
            </a:r>
          </a:p>
          <a:p>
            <a:pPr marL="569913" lvl="1" indent="-455613">
              <a:buClr>
                <a:schemeClr val="tx1"/>
              </a:buClr>
              <a:buSzTx/>
              <a:buFont typeface="Wingdings" pitchFamily="2" charset="2"/>
              <a:buAutoNum type="alphaLcPeriod"/>
            </a:pPr>
            <a:r>
              <a:rPr lang="en-US" dirty="0"/>
              <a:t>INFILE</a:t>
            </a:r>
          </a:p>
        </p:txBody>
      </p:sp>
      <p:sp>
        <p:nvSpPr>
          <p:cNvPr id="4" name="Oval 4"/>
          <p:cNvSpPr>
            <a:spLocks noChangeArrowheads="1"/>
          </p:cNvSpPr>
          <p:nvPr/>
        </p:nvSpPr>
        <p:spPr bwMode="auto">
          <a:xfrm>
            <a:off x="663575" y="2828925"/>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eaLnBrk="0" hangingPunct="0"/>
            <a:endParaRPr lang="en-US" sz="2000" noProof="1">
              <a:solidFill>
                <a:srgbClr val="000000"/>
              </a:solidFill>
            </a:endParaRPr>
          </a:p>
        </p:txBody>
      </p:sp>
    </p:spTree>
    <p:custDataLst>
      <p:tags r:id="rId1"/>
    </p:custDataLst>
    <p:extLst>
      <p:ext uri="{BB962C8B-B14F-4D97-AF65-F5344CB8AC3E}">
        <p14:creationId xmlns:p14="http://schemas.microsoft.com/office/powerpoint/2010/main" val="29108282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0850"/>
            <a:ext cx="9144000" cy="4696912"/>
          </a:xfrm>
          <a:prstGeom prst="rect">
            <a:avLst/>
          </a:prstGeom>
          <a:noFill/>
          <a:extLst>
            <a:ext uri="{909E8E84-426E-40DD-AFC4-6F175D3DCCD1}">
              <a14:hiddenFill xmlns:a14="http://schemas.microsoft.com/office/drawing/2010/main">
                <a:solidFill>
                  <a:srgbClr val="FFFFFF"/>
                </a:solidFill>
              </a14:hiddenFill>
            </a:ext>
          </a:extLst>
        </p:spPr>
      </p:pic>
      <p:sp>
        <p:nvSpPr>
          <p:cNvPr id="72706" name="Rectangle 2"/>
          <p:cNvSpPr>
            <a:spLocks noGrp="1" noChangeArrowheads="1"/>
          </p:cNvSpPr>
          <p:nvPr>
            <p:ph type="title"/>
          </p:nvPr>
        </p:nvSpPr>
        <p:spPr/>
        <p:txBody>
          <a:bodyPr/>
          <a:lstStyle/>
          <a:p>
            <a:r>
              <a:rPr lang="en-US" dirty="0"/>
              <a:t>Business Scenario</a:t>
            </a:r>
          </a:p>
        </p:txBody>
      </p:sp>
      <p:sp>
        <p:nvSpPr>
          <p:cNvPr id="72707" name="Rectangle 3"/>
          <p:cNvSpPr>
            <a:spLocks noGrp="1" noChangeArrowheads="1"/>
          </p:cNvSpPr>
          <p:nvPr>
            <p:ph idx="1"/>
          </p:nvPr>
        </p:nvSpPr>
        <p:spPr>
          <a:xfrm>
            <a:off x="688975" y="1071563"/>
            <a:ext cx="8107892" cy="3811587"/>
          </a:xfrm>
        </p:spPr>
        <p:txBody>
          <a:bodyPr/>
          <a:lstStyle/>
          <a:p>
            <a:pPr marL="0" indent="0">
              <a:tabLst>
                <a:tab pos="1538288" algn="l"/>
              </a:tabLst>
            </a:pPr>
            <a:r>
              <a:rPr lang="en-US" dirty="0"/>
              <a:t>The chief sales officer wants to have a report with the name of all sales employees and the name of each employee’s direct manager.</a:t>
            </a:r>
          </a:p>
        </p:txBody>
      </p:sp>
      <p:pic>
        <p:nvPicPr>
          <p:cNvPr id="1027" name="Picture 3" descr="\\sashq\root\dept\PSD\GRAPHICS\Illustrations\Data\dataset_STAND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790" y="2581154"/>
            <a:ext cx="1629599" cy="15849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descr="\\sashq\root\dept\PSD\GRAPHICS\Illustrations\Arrows\arrow_blue_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760774">
            <a:off x="2927239" y="3034055"/>
            <a:ext cx="6778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sashq\root\dept\PSD\GRAPHICS\Illustrations\Arrows\arrow_rt_taper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3929077" y="3690411"/>
            <a:ext cx="1285845"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descr="\\sashq\root\dept\PSD\GRAPHICS\Illustrations\Arrows\arrow_blue_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8149344">
            <a:off x="5477558" y="3034080"/>
            <a:ext cx="6778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642636" y="2251915"/>
            <a:ext cx="3491661" cy="400110"/>
          </a:xfrm>
          <a:prstGeom prst="rect">
            <a:avLst/>
          </a:prstGeom>
          <a:noFill/>
        </p:spPr>
        <p:txBody>
          <a:bodyPr wrap="none" rtlCol="0">
            <a:spAutoFit/>
          </a:bodyPr>
          <a:lstStyle/>
          <a:p>
            <a:r>
              <a:rPr lang="en-US" sz="2000" b="1" dirty="0"/>
              <a:t>orion.employee_addresses</a:t>
            </a:r>
          </a:p>
        </p:txBody>
      </p:sp>
      <p:sp>
        <p:nvSpPr>
          <p:cNvPr id="16" name="TextBox 15"/>
          <p:cNvSpPr txBox="1"/>
          <p:nvPr/>
        </p:nvSpPr>
        <p:spPr>
          <a:xfrm>
            <a:off x="5274596" y="2260766"/>
            <a:ext cx="3746538" cy="400110"/>
          </a:xfrm>
          <a:prstGeom prst="rect">
            <a:avLst/>
          </a:prstGeom>
          <a:noFill/>
        </p:spPr>
        <p:txBody>
          <a:bodyPr wrap="none" rtlCol="0">
            <a:spAutoFit/>
          </a:bodyPr>
          <a:lstStyle/>
          <a:p>
            <a:r>
              <a:rPr lang="en-US" sz="2000" b="1" dirty="0"/>
              <a:t>orion.employee_organization</a:t>
            </a:r>
          </a:p>
        </p:txBody>
      </p:sp>
      <p:sp>
        <p:nvSpPr>
          <p:cNvPr id="3" name="TextBox 2"/>
          <p:cNvSpPr txBox="1"/>
          <p:nvPr/>
        </p:nvSpPr>
        <p:spPr>
          <a:xfrm>
            <a:off x="489261" y="4529655"/>
            <a:ext cx="8261334" cy="1903085"/>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600" b="1" dirty="0">
                <a:solidFill>
                  <a:srgbClr val="000000"/>
                </a:solidFill>
                <a:latin typeface="SAS Monospace"/>
              </a:rPr>
              <a:t>Employee</a:t>
            </a:r>
            <a:r>
              <a:rPr lang="en-US" sz="1600" b="1" dirty="0">
                <a:latin typeface="SAS Monospace"/>
              </a:rPr>
              <a:t> ID  Employee Name    Manager ID   Manager Name   Country</a:t>
            </a:r>
          </a:p>
          <a:p>
            <a:r>
              <a:rPr lang="en-US" sz="1600" b="1" dirty="0">
                <a:latin typeface="SAS Monospace"/>
              </a:rPr>
              <a:t> ƒƒƒƒƒƒƒƒƒƒƒƒƒƒƒƒƒƒƒƒƒƒƒƒƒƒƒƒƒƒƒƒƒƒƒƒƒƒƒƒƒƒƒƒƒƒƒƒƒƒƒƒƒƒƒƒƒƒƒƒ</a:t>
            </a:r>
          </a:p>
          <a:p>
            <a:r>
              <a:rPr lang="en-US" sz="1600" b="1" dirty="0">
                <a:latin typeface="SAS Monospace"/>
              </a:rPr>
              <a:t>     120140  Minas, Michael       120103   Dawes, Wilson  AU</a:t>
            </a:r>
          </a:p>
          <a:p>
            <a:r>
              <a:rPr lang="en-US" sz="1600" b="1" dirty="0">
                <a:latin typeface="SAS Monospace"/>
              </a:rPr>
              <a:t>     120141  Liebman, Amanda      120103   Dawes, Wilson  AU</a:t>
            </a:r>
          </a:p>
          <a:p>
            <a:r>
              <a:rPr lang="en-US" sz="1600" b="1" dirty="0">
                <a:latin typeface="SAS Monospace"/>
              </a:rPr>
              <a:t>     120142  Eastley, Vincent     120103   Dawes, Wilson  AU</a:t>
            </a:r>
          </a:p>
          <a:p>
            <a:r>
              <a:rPr lang="en-US" sz="1600" b="1" dirty="0">
                <a:latin typeface="SAS Monospace"/>
              </a:rPr>
              <a:t>     120143  </a:t>
            </a:r>
            <a:r>
              <a:rPr lang="en-US" sz="1600" b="1" dirty="0">
                <a:solidFill>
                  <a:srgbClr val="000000"/>
                </a:solidFill>
                <a:latin typeface="SAS Monospace"/>
              </a:rPr>
              <a:t>Sloey</a:t>
            </a:r>
            <a:r>
              <a:rPr lang="en-US" sz="1600" b="1" dirty="0">
                <a:latin typeface="SAS Monospace"/>
              </a:rPr>
              <a:t>, </a:t>
            </a:r>
            <a:r>
              <a:rPr lang="en-US" sz="1600" b="1" dirty="0">
                <a:solidFill>
                  <a:srgbClr val="000000"/>
                </a:solidFill>
                <a:latin typeface="SAS Monospace"/>
              </a:rPr>
              <a:t>Phu</a:t>
            </a:r>
            <a:r>
              <a:rPr lang="en-US" sz="1600" b="1" dirty="0">
                <a:latin typeface="SAS Monospace"/>
              </a:rPr>
              <a:t>           120103   Dawes, Wilson  AU</a:t>
            </a:r>
          </a:p>
          <a:p>
            <a:r>
              <a:rPr lang="en-US" sz="1600" b="1" dirty="0">
                <a:latin typeface="SAS Monospace"/>
              </a:rPr>
              <a:t>     120144  </a:t>
            </a:r>
            <a:r>
              <a:rPr lang="en-US" sz="1600" b="1" dirty="0">
                <a:solidFill>
                  <a:srgbClr val="000000"/>
                </a:solidFill>
                <a:latin typeface="SAS Monospace"/>
              </a:rPr>
              <a:t>Barbis</a:t>
            </a:r>
            <a:r>
              <a:rPr lang="en-US" sz="1600" b="1" dirty="0">
                <a:latin typeface="SAS Monospace"/>
              </a:rPr>
              <a:t>, </a:t>
            </a:r>
            <a:r>
              <a:rPr lang="en-US" sz="1600" b="1" dirty="0">
                <a:solidFill>
                  <a:srgbClr val="000000"/>
                </a:solidFill>
                <a:latin typeface="SAS Monospace"/>
              </a:rPr>
              <a:t>Viney</a:t>
            </a:r>
            <a:r>
              <a:rPr lang="en-US" sz="1600" b="1" dirty="0">
                <a:latin typeface="SAS Monospace"/>
              </a:rPr>
              <a:t>        120103   Dawes, Wilson  </a:t>
            </a:r>
            <a:r>
              <a:rPr lang="en-US" sz="1600" b="1" dirty="0">
                <a:solidFill>
                  <a:srgbClr val="000000"/>
                </a:solidFill>
                <a:latin typeface="SAS Monospace"/>
              </a:rPr>
              <a:t>AU</a:t>
            </a:r>
          </a:p>
        </p:txBody>
      </p:sp>
      <p:pic>
        <p:nvPicPr>
          <p:cNvPr id="18" name="Picture 3" descr="\\sashq\root\dept\PSD\GRAPHICS\Illustrations\Data\dataset_STAND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416" y="2580509"/>
            <a:ext cx="1629599" cy="158495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3964400" y="3071340"/>
            <a:ext cx="1203008" cy="696665"/>
            <a:chOff x="-601028" y="3156684"/>
            <a:chExt cx="1203008" cy="696665"/>
          </a:xfrm>
        </p:grpSpPr>
        <p:sp>
          <p:nvSpPr>
            <p:cNvPr id="25" name="Oval 24"/>
            <p:cNvSpPr/>
            <p:nvPr/>
          </p:nvSpPr>
          <p:spPr bwMode="auto">
            <a:xfrm>
              <a:off x="-87630" y="3156684"/>
              <a:ext cx="689610" cy="694760"/>
            </a:xfrm>
            <a:prstGeom prst="ellipse">
              <a:avLst/>
            </a:prstGeom>
            <a:solidFill>
              <a:srgbClr val="FFFFFF"/>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2" name="Oval 21"/>
            <p:cNvSpPr/>
            <p:nvPr/>
          </p:nvSpPr>
          <p:spPr bwMode="auto">
            <a:xfrm>
              <a:off x="-601028" y="3156684"/>
              <a:ext cx="689610" cy="694760"/>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1" name="Freeform 20"/>
            <p:cNvSpPr/>
            <p:nvPr/>
          </p:nvSpPr>
          <p:spPr bwMode="auto">
            <a:xfrm>
              <a:off x="-88900" y="3276135"/>
              <a:ext cx="181615" cy="462280"/>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15" h="462280">
                  <a:moveTo>
                    <a:pt x="87630" y="0"/>
                  </a:moveTo>
                  <a:cubicBezTo>
                    <a:pt x="67733" y="33867"/>
                    <a:pt x="5292" y="83820"/>
                    <a:pt x="0" y="225425"/>
                  </a:cubicBezTo>
                  <a:cubicBezTo>
                    <a:pt x="7197" y="346287"/>
                    <a:pt x="27928" y="373796"/>
                    <a:pt x="90805" y="462280"/>
                  </a:cubicBezTo>
                  <a:cubicBezTo>
                    <a:pt x="145838" y="381953"/>
                    <a:pt x="182139" y="325332"/>
                    <a:pt x="181610" y="227330"/>
                  </a:cubicBezTo>
                  <a:cubicBezTo>
                    <a:pt x="181194" y="150282"/>
                    <a:pt x="131868" y="29210"/>
                    <a:pt x="87630" y="0"/>
                  </a:cubicBezTo>
                  <a:close/>
                </a:path>
              </a:pathLst>
            </a:custGeom>
            <a:solidFill>
              <a:srgbClr val="99FF99"/>
            </a:solidFill>
            <a:ln w="3175"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3" name="Oval 22"/>
            <p:cNvSpPr/>
            <p:nvPr/>
          </p:nvSpPr>
          <p:spPr bwMode="auto">
            <a:xfrm>
              <a:off x="-87630" y="3156684"/>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4" name="Oval 23"/>
            <p:cNvSpPr/>
            <p:nvPr/>
          </p:nvSpPr>
          <p:spPr bwMode="auto">
            <a:xfrm>
              <a:off x="-601028" y="3158589"/>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7491947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Business Data</a:t>
            </a:r>
          </a:p>
        </p:txBody>
      </p:sp>
      <p:sp>
        <p:nvSpPr>
          <p:cNvPr id="72707" name="Rectangle 3"/>
          <p:cNvSpPr>
            <a:spLocks noGrp="1" noChangeArrowheads="1"/>
          </p:cNvSpPr>
          <p:nvPr>
            <p:ph idx="1"/>
          </p:nvPr>
        </p:nvSpPr>
        <p:spPr>
          <a:xfrm>
            <a:off x="688975" y="1071563"/>
            <a:ext cx="7845425" cy="3811587"/>
          </a:xfrm>
        </p:spPr>
        <p:txBody>
          <a:bodyPr/>
          <a:lstStyle/>
          <a:p>
            <a:pPr marL="0" indent="0">
              <a:tabLst>
                <a:tab pos="1538288" algn="l"/>
              </a:tabLst>
            </a:pPr>
            <a:r>
              <a:rPr lang="en-US" dirty="0"/>
              <a:t>To return the employee name and the manager name, you need to read the </a:t>
            </a:r>
            <a:r>
              <a:rPr lang="en-US" b="1" dirty="0"/>
              <a:t>addresses</a:t>
            </a:r>
            <a:r>
              <a:rPr lang="en-US" dirty="0"/>
              <a:t> table twice. </a:t>
            </a:r>
          </a:p>
          <a:p>
            <a:pPr marL="457200" lvl="1" indent="-457200">
              <a:buClr>
                <a:schemeClr val="tx1"/>
              </a:buClr>
              <a:buSzPct val="100000"/>
              <a:buFont typeface="+mj-lt"/>
              <a:buAutoNum type="arabicPeriod"/>
              <a:tabLst>
                <a:tab pos="1538288" algn="l"/>
              </a:tabLst>
            </a:pPr>
            <a:r>
              <a:rPr lang="en-US" dirty="0"/>
              <a:t>Return the employee’s ID and name.</a:t>
            </a:r>
          </a:p>
        </p:txBody>
      </p:sp>
      <p:graphicFrame>
        <p:nvGraphicFramePr>
          <p:cNvPr id="3" name="Table 2"/>
          <p:cNvGraphicFramePr>
            <a:graphicFrameLocks noGrp="1"/>
          </p:cNvGraphicFramePr>
          <p:nvPr>
            <p:extLst>
              <p:ext uri="{D42A27DB-BD31-4B8C-83A1-F6EECF244321}">
                <p14:modId xmlns:p14="http://schemas.microsoft.com/office/powerpoint/2010/main" val="3713897035"/>
              </p:ext>
            </p:extLst>
          </p:nvPr>
        </p:nvGraphicFramePr>
        <p:xfrm>
          <a:off x="203200" y="3158050"/>
          <a:ext cx="3031067" cy="13843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46075">
                <a:tc gridSpan="2">
                  <a:txBody>
                    <a:bodyPr/>
                    <a:lstStyle/>
                    <a:p>
                      <a:pPr algn="l"/>
                      <a:r>
                        <a:rPr lang="en-US" sz="2000" b="1" i="0" dirty="0">
                          <a:solidFill>
                            <a:srgbClr val="000000"/>
                          </a:solidFill>
                          <a:latin typeface="Arial"/>
                        </a:rPr>
                        <a:t>addresses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6075">
                <a:tc>
                  <a:txBody>
                    <a:bodyPr/>
                    <a:lstStyle/>
                    <a:p>
                      <a:pPr algn="r"/>
                      <a:r>
                        <a:rPr lang="en-US" sz="2000" b="1" i="0" dirty="0">
                          <a:solidFill>
                            <a:srgbClr val="000000"/>
                          </a:solidFill>
                          <a:latin typeface="Arial"/>
                        </a:rPr>
                        <a:t>EMP_ID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EMP_NAME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6075">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John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6075">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Sue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25101627"/>
              </p:ext>
            </p:extLst>
          </p:nvPr>
        </p:nvGraphicFramePr>
        <p:xfrm>
          <a:off x="177800" y="4648187"/>
          <a:ext cx="2506133" cy="1384300"/>
        </p:xfrm>
        <a:graphic>
          <a:graphicData uri="http://schemas.openxmlformats.org/drawingml/2006/table">
            <a:tbl>
              <a:tblPr firstRow="1" bandRow="1">
                <a:tableStyleId>{5C22544A-7EE6-4342-B048-85BDC9FD1C3A}</a:tableStyleId>
              </a:tblPr>
              <a:tblGrid>
                <a:gridCol w="1303867">
                  <a:extLst>
                    <a:ext uri="{9D8B030D-6E8A-4147-A177-3AD203B41FA5}">
                      <a16:colId xmlns:a16="http://schemas.microsoft.com/office/drawing/2014/main" xmlns="" val="20000"/>
                    </a:ext>
                  </a:extLst>
                </a:gridCol>
                <a:gridCol w="1202266">
                  <a:extLst>
                    <a:ext uri="{9D8B030D-6E8A-4147-A177-3AD203B41FA5}">
                      <a16:colId xmlns:a16="http://schemas.microsoft.com/office/drawing/2014/main" xmlns="" val="20001"/>
                    </a:ext>
                  </a:extLst>
                </a:gridCol>
              </a:tblGrid>
              <a:tr h="346075">
                <a:tc gridSpan="2">
                  <a:txBody>
                    <a:bodyPr/>
                    <a:lstStyle/>
                    <a:p>
                      <a:pPr algn="l"/>
                      <a:r>
                        <a:rPr lang="en-US" sz="2000" b="1" i="0" dirty="0">
                          <a:solidFill>
                            <a:srgbClr val="000000"/>
                          </a:solidFill>
                          <a:latin typeface="Arial"/>
                        </a:rPr>
                        <a:t>organization</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6075">
                <a:tc>
                  <a:txBody>
                    <a:bodyPr/>
                    <a:lstStyle/>
                    <a:p>
                      <a:pPr algn="r"/>
                      <a:r>
                        <a:rPr lang="en-US" sz="2000" b="1" i="0" dirty="0">
                          <a:solidFill>
                            <a:srgbClr val="000000"/>
                          </a:solidFill>
                          <a:latin typeface="Arial"/>
                        </a:rPr>
                        <a:t>EMP_ID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MGR_ID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6075">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6075">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57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048639999"/>
              </p:ext>
            </p:extLst>
          </p:nvPr>
        </p:nvGraphicFramePr>
        <p:xfrm>
          <a:off x="3445938" y="3979319"/>
          <a:ext cx="5630334" cy="1301750"/>
        </p:xfrm>
        <a:graphic>
          <a:graphicData uri="http://schemas.openxmlformats.org/drawingml/2006/table">
            <a:tbl>
              <a:tblPr firstRow="1" bandRow="1">
                <a:tableStyleId>{5C22544A-7EE6-4342-B048-85BDC9FD1C3A}</a:tableStyleId>
              </a:tblPr>
              <a:tblGrid>
                <a:gridCol w="1181878">
                  <a:extLst>
                    <a:ext uri="{9D8B030D-6E8A-4147-A177-3AD203B41FA5}">
                      <a16:colId xmlns:a16="http://schemas.microsoft.com/office/drawing/2014/main" xmlns="" val="20000"/>
                    </a:ext>
                  </a:extLst>
                </a:gridCol>
                <a:gridCol w="1654629">
                  <a:extLst>
                    <a:ext uri="{9D8B030D-6E8A-4147-A177-3AD203B41FA5}">
                      <a16:colId xmlns:a16="http://schemas.microsoft.com/office/drawing/2014/main" xmlns="" val="20001"/>
                    </a:ext>
                  </a:extLst>
                </a:gridCol>
                <a:gridCol w="1176953">
                  <a:extLst>
                    <a:ext uri="{9D8B030D-6E8A-4147-A177-3AD203B41FA5}">
                      <a16:colId xmlns:a16="http://schemas.microsoft.com/office/drawing/2014/main" xmlns="" val="20002"/>
                    </a:ext>
                  </a:extLst>
                </a:gridCol>
                <a:gridCol w="1616874">
                  <a:extLst>
                    <a:ext uri="{9D8B030D-6E8A-4147-A177-3AD203B41FA5}">
                      <a16:colId xmlns:a16="http://schemas.microsoft.com/office/drawing/2014/main" xmlns="" val="20003"/>
                    </a:ext>
                  </a:extLst>
                </a:gridCol>
              </a:tblGrid>
              <a:tr h="143933">
                <a:tc gridSpan="4">
                  <a:txBody>
                    <a:bodyPr/>
                    <a:lstStyle/>
                    <a:p>
                      <a:pPr algn="l"/>
                      <a:endParaRPr lang="en-US" sz="2000" b="1"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6075">
                <a:tc>
                  <a:txBody>
                    <a:bodyPr/>
                    <a:lstStyle/>
                    <a:p>
                      <a:pPr algn="ctr"/>
                      <a:r>
                        <a:rPr lang="en-US" sz="2000" b="1" i="0" dirty="0">
                          <a:solidFill>
                            <a:srgbClr val="000000"/>
                          </a:solidFill>
                          <a:latin typeface="Arial"/>
                        </a:rPr>
                        <a:t>EMP_ID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tc>
                  <a:txBody>
                    <a:bodyPr/>
                    <a:lstStyle/>
                    <a:p>
                      <a:pPr algn="ctr"/>
                      <a:r>
                        <a:rPr lang="en-US" sz="2000" b="1" i="0" dirty="0">
                          <a:solidFill>
                            <a:srgbClr val="000000"/>
                          </a:solidFill>
                          <a:latin typeface="Arial"/>
                        </a:rPr>
                        <a:t>EMP_Name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tc>
                  <a:txBody>
                    <a:bodyPr/>
                    <a:lstStyle/>
                    <a:p>
                      <a:pPr algn="ctr"/>
                      <a:r>
                        <a:rPr lang="en-US" sz="2000" b="1" i="0" dirty="0">
                          <a:solidFill>
                            <a:srgbClr val="000000"/>
                          </a:solidFill>
                          <a:latin typeface="Arial"/>
                        </a:rPr>
                        <a:t>MGR_ID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tc>
                  <a:txBody>
                    <a:bodyPr/>
                    <a:lstStyle/>
                    <a:p>
                      <a:pPr algn="ctr"/>
                      <a:r>
                        <a:rPr lang="en-US" sz="2000" b="1" i="0" dirty="0">
                          <a:solidFill>
                            <a:srgbClr val="000000"/>
                          </a:solidFill>
                          <a:latin typeface="Arial"/>
                        </a:rPr>
                        <a:t>MGR_Name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extLst>
                  <a:ext uri="{0D108BD9-81ED-4DB2-BD59-A6C34878D82A}">
                    <a16:rowId xmlns:a16="http://schemas.microsoft.com/office/drawing/2014/main" xmlns="" val="10001"/>
                  </a:ext>
                </a:extLst>
              </a:tr>
              <a:tr h="346075">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l"/>
                      <a:r>
                        <a:rPr lang="en-US" sz="2000" b="0" i="0" dirty="0">
                          <a:solidFill>
                            <a:srgbClr val="000000"/>
                          </a:solidFill>
                          <a:latin typeface="Arial"/>
                        </a:rPr>
                        <a:t>John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r>
                        <a:rPr lang="en-US" sz="2000" b="0"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l"/>
                      <a:r>
                        <a:rPr lang="en-US" sz="2000" b="0"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extLst>
                  <a:ext uri="{0D108BD9-81ED-4DB2-BD59-A6C34878D82A}">
                    <a16:rowId xmlns:a16="http://schemas.microsoft.com/office/drawing/2014/main" xmlns="" val="10002"/>
                  </a:ext>
                </a:extLst>
              </a:tr>
              <a:tr h="0">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extLst>
                  <a:ext uri="{0D108BD9-81ED-4DB2-BD59-A6C34878D82A}">
                    <a16:rowId xmlns:a16="http://schemas.microsoft.com/office/drawing/2014/main" xmlns="" val="10003"/>
                  </a:ext>
                </a:extLst>
              </a:tr>
            </a:tbl>
          </a:graphicData>
        </a:graphic>
      </p:graphicFrame>
      <p:pic>
        <p:nvPicPr>
          <p:cNvPr id="1026" name="Picture 2" descr="\\sashq\root\dept\PSD\GRAPHICS\Illustrations\Arrows\arrow_swoop_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13138">
            <a:off x="3431116" y="3560751"/>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ashq\root\dept\PSD\GRAPHICS\Illustrations\Arrows\arrow_swoop_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19524">
            <a:off x="3945466" y="3518412"/>
            <a:ext cx="1543050" cy="75247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39835" y="3866656"/>
            <a:ext cx="386291" cy="329552"/>
          </a:xfrm>
          <a:prstGeom prst="rightArrow">
            <a:avLst>
              <a:gd name="adj1" fmla="val 49000"/>
              <a:gd name="adj2" fmla="val 40000"/>
            </a:avLst>
          </a:prstGeom>
          <a:solidFill>
            <a:srgbClr val="FF000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5" name="Animation Flag"/>
          <p:cNvSpPr txBox="1"/>
          <p:nvPr/>
        </p:nvSpPr>
        <p:spPr bwMode="auto">
          <a:xfrm>
            <a:off x="8572500" y="650869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rtlCol="0" anchor="b">
            <a:spAutoFit/>
          </a:bodyPr>
          <a:lstStyle/>
          <a:p>
            <a:r>
              <a:rPr lang="en-US" sz="2000" b="1" dirty="0">
                <a:latin typeface="Arial" pitchFamily="34" charset="0"/>
              </a:rPr>
              <a:t>...</a:t>
            </a:r>
          </a:p>
        </p:txBody>
      </p:sp>
    </p:spTree>
    <p:extLst>
      <p:ext uri="{BB962C8B-B14F-4D97-AF65-F5344CB8AC3E}">
        <p14:creationId xmlns:p14="http://schemas.microsoft.com/office/powerpoint/2010/main" val="7635324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Business Data</a:t>
            </a:r>
          </a:p>
        </p:txBody>
      </p:sp>
      <p:sp>
        <p:nvSpPr>
          <p:cNvPr id="72707" name="Rectangle 3"/>
          <p:cNvSpPr>
            <a:spLocks noGrp="1" noChangeArrowheads="1"/>
          </p:cNvSpPr>
          <p:nvPr>
            <p:ph idx="1"/>
          </p:nvPr>
        </p:nvSpPr>
        <p:spPr>
          <a:xfrm>
            <a:off x="688975" y="1071563"/>
            <a:ext cx="7845425" cy="3811587"/>
          </a:xfrm>
        </p:spPr>
        <p:txBody>
          <a:bodyPr/>
          <a:lstStyle/>
          <a:p>
            <a:pPr marL="0" indent="0">
              <a:tabLst>
                <a:tab pos="1538288" algn="l"/>
              </a:tabLst>
            </a:pPr>
            <a:r>
              <a:rPr lang="en-US" dirty="0"/>
              <a:t>To return the employee name and the manager name, you need to read the </a:t>
            </a:r>
            <a:r>
              <a:rPr lang="en-US" b="1" dirty="0"/>
              <a:t>addresses</a:t>
            </a:r>
            <a:r>
              <a:rPr lang="en-US" dirty="0"/>
              <a:t> table twice. </a:t>
            </a:r>
          </a:p>
          <a:p>
            <a:pPr marL="457200" lvl="1" indent="-457200">
              <a:buClr>
                <a:schemeClr val="tx1"/>
              </a:buClr>
              <a:buSzPct val="100000"/>
              <a:buFont typeface="+mj-lt"/>
              <a:buAutoNum type="arabicPeriod"/>
              <a:tabLst>
                <a:tab pos="1538288" algn="l"/>
              </a:tabLst>
            </a:pPr>
            <a:r>
              <a:rPr lang="en-US" dirty="0"/>
              <a:t>Return the employee’s ID and name.</a:t>
            </a:r>
          </a:p>
          <a:p>
            <a:pPr marL="457200" lvl="1" indent="-457200">
              <a:buClr>
                <a:schemeClr val="tx1"/>
              </a:buClr>
              <a:buSzPct val="100000"/>
              <a:buFont typeface="+mj-lt"/>
              <a:buAutoNum type="arabicPeriod"/>
              <a:tabLst>
                <a:tab pos="1538288" algn="l"/>
              </a:tabLst>
            </a:pPr>
            <a:r>
              <a:rPr lang="en-US" dirty="0"/>
              <a:t>Determine the ID of the employee’s manager.</a:t>
            </a:r>
          </a:p>
        </p:txBody>
      </p:sp>
      <p:graphicFrame>
        <p:nvGraphicFramePr>
          <p:cNvPr id="3" name="Table 2"/>
          <p:cNvGraphicFramePr>
            <a:graphicFrameLocks noGrp="1"/>
          </p:cNvGraphicFramePr>
          <p:nvPr>
            <p:extLst>
              <p:ext uri="{D42A27DB-BD31-4B8C-83A1-F6EECF244321}">
                <p14:modId xmlns:p14="http://schemas.microsoft.com/office/powerpoint/2010/main" val="811609593"/>
              </p:ext>
            </p:extLst>
          </p:nvPr>
        </p:nvGraphicFramePr>
        <p:xfrm>
          <a:off x="203200" y="3158050"/>
          <a:ext cx="3031067" cy="13843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46075">
                <a:tc gridSpan="2">
                  <a:txBody>
                    <a:bodyPr/>
                    <a:lstStyle/>
                    <a:p>
                      <a:pPr algn="l"/>
                      <a:r>
                        <a:rPr lang="en-US" sz="2000" b="1" i="0" dirty="0">
                          <a:solidFill>
                            <a:srgbClr val="000000"/>
                          </a:solidFill>
                          <a:latin typeface="Arial"/>
                        </a:rPr>
                        <a:t>addresses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6075">
                <a:tc>
                  <a:txBody>
                    <a:bodyPr/>
                    <a:lstStyle/>
                    <a:p>
                      <a:pPr algn="r"/>
                      <a:r>
                        <a:rPr lang="en-US" sz="2000" b="1" i="0" dirty="0">
                          <a:solidFill>
                            <a:srgbClr val="000000"/>
                          </a:solidFill>
                          <a:latin typeface="Arial"/>
                        </a:rPr>
                        <a:t>EMP_ID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EMP_NAME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6075">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John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6075">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Sue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99037970"/>
              </p:ext>
            </p:extLst>
          </p:nvPr>
        </p:nvGraphicFramePr>
        <p:xfrm>
          <a:off x="177800" y="4648187"/>
          <a:ext cx="2506133" cy="1384300"/>
        </p:xfrm>
        <a:graphic>
          <a:graphicData uri="http://schemas.openxmlformats.org/drawingml/2006/table">
            <a:tbl>
              <a:tblPr firstRow="1" bandRow="1">
                <a:tableStyleId>{5C22544A-7EE6-4342-B048-85BDC9FD1C3A}</a:tableStyleId>
              </a:tblPr>
              <a:tblGrid>
                <a:gridCol w="1303867">
                  <a:extLst>
                    <a:ext uri="{9D8B030D-6E8A-4147-A177-3AD203B41FA5}">
                      <a16:colId xmlns:a16="http://schemas.microsoft.com/office/drawing/2014/main" xmlns="" val="20000"/>
                    </a:ext>
                  </a:extLst>
                </a:gridCol>
                <a:gridCol w="1202266">
                  <a:extLst>
                    <a:ext uri="{9D8B030D-6E8A-4147-A177-3AD203B41FA5}">
                      <a16:colId xmlns:a16="http://schemas.microsoft.com/office/drawing/2014/main" xmlns="" val="20001"/>
                    </a:ext>
                  </a:extLst>
                </a:gridCol>
              </a:tblGrid>
              <a:tr h="346075">
                <a:tc gridSpan="2">
                  <a:txBody>
                    <a:bodyPr/>
                    <a:lstStyle/>
                    <a:p>
                      <a:pPr algn="l"/>
                      <a:r>
                        <a:rPr lang="en-US" sz="2000" b="1" i="0" dirty="0">
                          <a:solidFill>
                            <a:srgbClr val="000000"/>
                          </a:solidFill>
                          <a:latin typeface="Arial"/>
                        </a:rPr>
                        <a:t>organization</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6075">
                <a:tc>
                  <a:txBody>
                    <a:bodyPr/>
                    <a:lstStyle/>
                    <a:p>
                      <a:pPr algn="r"/>
                      <a:r>
                        <a:rPr lang="en-US" sz="2000" b="1" i="0" dirty="0">
                          <a:solidFill>
                            <a:srgbClr val="000000"/>
                          </a:solidFill>
                          <a:latin typeface="Arial"/>
                        </a:rPr>
                        <a:t>EMP_ID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MGR_ID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6075">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6075">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57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88391529"/>
              </p:ext>
            </p:extLst>
          </p:nvPr>
        </p:nvGraphicFramePr>
        <p:xfrm>
          <a:off x="3445938" y="3979319"/>
          <a:ext cx="5630334" cy="1301750"/>
        </p:xfrm>
        <a:graphic>
          <a:graphicData uri="http://schemas.openxmlformats.org/drawingml/2006/table">
            <a:tbl>
              <a:tblPr firstRow="1" bandRow="1">
                <a:tableStyleId>{5C22544A-7EE6-4342-B048-85BDC9FD1C3A}</a:tableStyleId>
              </a:tblPr>
              <a:tblGrid>
                <a:gridCol w="1181878">
                  <a:extLst>
                    <a:ext uri="{9D8B030D-6E8A-4147-A177-3AD203B41FA5}">
                      <a16:colId xmlns:a16="http://schemas.microsoft.com/office/drawing/2014/main" xmlns="" val="20000"/>
                    </a:ext>
                  </a:extLst>
                </a:gridCol>
                <a:gridCol w="1654629">
                  <a:extLst>
                    <a:ext uri="{9D8B030D-6E8A-4147-A177-3AD203B41FA5}">
                      <a16:colId xmlns:a16="http://schemas.microsoft.com/office/drawing/2014/main" xmlns="" val="20001"/>
                    </a:ext>
                  </a:extLst>
                </a:gridCol>
                <a:gridCol w="1176953">
                  <a:extLst>
                    <a:ext uri="{9D8B030D-6E8A-4147-A177-3AD203B41FA5}">
                      <a16:colId xmlns:a16="http://schemas.microsoft.com/office/drawing/2014/main" xmlns="" val="20002"/>
                    </a:ext>
                  </a:extLst>
                </a:gridCol>
                <a:gridCol w="1616874">
                  <a:extLst>
                    <a:ext uri="{9D8B030D-6E8A-4147-A177-3AD203B41FA5}">
                      <a16:colId xmlns:a16="http://schemas.microsoft.com/office/drawing/2014/main" xmlns="" val="20003"/>
                    </a:ext>
                  </a:extLst>
                </a:gridCol>
              </a:tblGrid>
              <a:tr h="143933">
                <a:tc gridSpan="4">
                  <a:txBody>
                    <a:bodyPr/>
                    <a:lstStyle/>
                    <a:p>
                      <a:pPr algn="l"/>
                      <a:endParaRPr lang="en-US" sz="2000" b="1"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6075">
                <a:tc>
                  <a:txBody>
                    <a:bodyPr/>
                    <a:lstStyle/>
                    <a:p>
                      <a:pPr algn="ctr"/>
                      <a:r>
                        <a:rPr lang="en-US" sz="2000" b="1" i="0" dirty="0">
                          <a:solidFill>
                            <a:srgbClr val="000000"/>
                          </a:solidFill>
                          <a:latin typeface="Arial"/>
                        </a:rPr>
                        <a:t>EMP_ID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tc>
                  <a:txBody>
                    <a:bodyPr/>
                    <a:lstStyle/>
                    <a:p>
                      <a:pPr algn="ctr"/>
                      <a:r>
                        <a:rPr lang="en-US" sz="2000" b="1" i="0" dirty="0">
                          <a:solidFill>
                            <a:srgbClr val="000000"/>
                          </a:solidFill>
                          <a:latin typeface="Arial"/>
                        </a:rPr>
                        <a:t>EMP_Name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tc>
                  <a:txBody>
                    <a:bodyPr/>
                    <a:lstStyle/>
                    <a:p>
                      <a:pPr algn="ctr"/>
                      <a:r>
                        <a:rPr lang="en-US" sz="2000" b="1" i="0" dirty="0">
                          <a:solidFill>
                            <a:srgbClr val="000000"/>
                          </a:solidFill>
                          <a:latin typeface="Arial"/>
                        </a:rPr>
                        <a:t>MGR_ID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tc>
                  <a:txBody>
                    <a:bodyPr/>
                    <a:lstStyle/>
                    <a:p>
                      <a:pPr algn="ctr"/>
                      <a:r>
                        <a:rPr lang="en-US" sz="2000" b="1" i="0" dirty="0">
                          <a:solidFill>
                            <a:srgbClr val="000000"/>
                          </a:solidFill>
                          <a:latin typeface="Arial"/>
                        </a:rPr>
                        <a:t>MGR_Name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extLst>
                  <a:ext uri="{0D108BD9-81ED-4DB2-BD59-A6C34878D82A}">
                    <a16:rowId xmlns:a16="http://schemas.microsoft.com/office/drawing/2014/main" xmlns="" val="10001"/>
                  </a:ext>
                </a:extLst>
              </a:tr>
              <a:tr h="346075">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l"/>
                      <a:r>
                        <a:rPr lang="en-US" sz="2000" b="0" i="0" dirty="0">
                          <a:solidFill>
                            <a:srgbClr val="000000"/>
                          </a:solidFill>
                          <a:latin typeface="Arial"/>
                        </a:rPr>
                        <a:t>John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l"/>
                      <a:r>
                        <a:rPr lang="en-US" sz="2000" b="0"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extLst>
                  <a:ext uri="{0D108BD9-81ED-4DB2-BD59-A6C34878D82A}">
                    <a16:rowId xmlns:a16="http://schemas.microsoft.com/office/drawing/2014/main" xmlns="" val="10002"/>
                  </a:ext>
                </a:extLst>
              </a:tr>
              <a:tr h="0">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extLst>
                  <a:ext uri="{0D108BD9-81ED-4DB2-BD59-A6C34878D82A}">
                    <a16:rowId xmlns:a16="http://schemas.microsoft.com/office/drawing/2014/main" xmlns="" val="10003"/>
                  </a:ext>
                </a:extLst>
              </a:tr>
            </a:tbl>
          </a:graphicData>
        </a:graphic>
      </p:graphicFrame>
      <p:pic>
        <p:nvPicPr>
          <p:cNvPr id="1026" name="Picture 2" descr="\\sashq\root\dept\PSD\GRAPHICS\Illustrations\Arrows\arrow_swoop_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13138">
            <a:off x="3431116" y="3560751"/>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ashq\root\dept\PSD\GRAPHICS\Illustrations\Arrows\arrow_swoop_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19524">
            <a:off x="3945466" y="3518412"/>
            <a:ext cx="1543050" cy="75247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bwMode="auto">
          <a:xfrm>
            <a:off x="439835" y="5350285"/>
            <a:ext cx="386291" cy="329552"/>
          </a:xfrm>
          <a:prstGeom prst="rightArrow">
            <a:avLst>
              <a:gd name="adj1" fmla="val 49000"/>
              <a:gd name="adj2" fmla="val 40000"/>
            </a:avLst>
          </a:prstGeom>
          <a:solidFill>
            <a:srgbClr val="FF000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2" name="Animation Flag"/>
          <p:cNvSpPr txBox="1"/>
          <p:nvPr/>
        </p:nvSpPr>
        <p:spPr bwMode="auto">
          <a:xfrm>
            <a:off x="8572500" y="650869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rtlCol="0" anchor="b">
            <a:spAutoFit/>
          </a:bodyPr>
          <a:lstStyle/>
          <a:p>
            <a:r>
              <a:rPr lang="en-US" sz="2000" b="1" dirty="0">
                <a:latin typeface="Arial" pitchFamily="34" charset="0"/>
              </a:rPr>
              <a:t>...</a:t>
            </a:r>
          </a:p>
        </p:txBody>
      </p:sp>
    </p:spTree>
    <p:extLst>
      <p:ext uri="{BB962C8B-B14F-4D97-AF65-F5344CB8AC3E}">
        <p14:creationId xmlns:p14="http://schemas.microsoft.com/office/powerpoint/2010/main" val="198247158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Business Data</a:t>
            </a:r>
          </a:p>
        </p:txBody>
      </p:sp>
      <p:sp>
        <p:nvSpPr>
          <p:cNvPr id="72707" name="Rectangle 3"/>
          <p:cNvSpPr>
            <a:spLocks noGrp="1" noChangeArrowheads="1"/>
          </p:cNvSpPr>
          <p:nvPr>
            <p:ph idx="1"/>
          </p:nvPr>
        </p:nvSpPr>
        <p:spPr>
          <a:xfrm>
            <a:off x="688975" y="1071563"/>
            <a:ext cx="7845425" cy="3811587"/>
          </a:xfrm>
        </p:spPr>
        <p:txBody>
          <a:bodyPr/>
          <a:lstStyle/>
          <a:p>
            <a:pPr marL="0" indent="0">
              <a:tabLst>
                <a:tab pos="1538288" algn="l"/>
              </a:tabLst>
            </a:pPr>
            <a:r>
              <a:rPr lang="en-US" dirty="0"/>
              <a:t>To return the employee name and the manager name, you need to read the </a:t>
            </a:r>
            <a:r>
              <a:rPr lang="en-US" b="1" dirty="0"/>
              <a:t>addresses</a:t>
            </a:r>
            <a:r>
              <a:rPr lang="en-US" dirty="0"/>
              <a:t> table twice. </a:t>
            </a:r>
          </a:p>
          <a:p>
            <a:pPr marL="457200" lvl="1" indent="-457200">
              <a:buClr>
                <a:schemeClr val="tx1"/>
              </a:buClr>
              <a:buSzPct val="100000"/>
              <a:buFont typeface="+mj-lt"/>
              <a:buAutoNum type="arabicPeriod"/>
              <a:tabLst>
                <a:tab pos="1538288" algn="l"/>
              </a:tabLst>
            </a:pPr>
            <a:r>
              <a:rPr lang="en-US" dirty="0"/>
              <a:t>Return the employee’s ID and name.</a:t>
            </a:r>
          </a:p>
          <a:p>
            <a:pPr marL="457200" lvl="1" indent="-457200">
              <a:buClr>
                <a:schemeClr val="tx1"/>
              </a:buClr>
              <a:buSzPct val="100000"/>
              <a:buFont typeface="+mj-lt"/>
              <a:buAutoNum type="arabicPeriod"/>
              <a:tabLst>
                <a:tab pos="1538288" algn="l"/>
              </a:tabLst>
            </a:pPr>
            <a:r>
              <a:rPr lang="en-US" dirty="0"/>
              <a:t>Determine the ID of the employee’s manager.</a:t>
            </a:r>
          </a:p>
          <a:p>
            <a:pPr marL="457200" lvl="1" indent="-457200">
              <a:buClr>
                <a:schemeClr val="tx1"/>
              </a:buClr>
              <a:buSzPct val="100000"/>
              <a:buFont typeface="+mj-lt"/>
              <a:buAutoNum type="arabicPeriod"/>
              <a:tabLst>
                <a:tab pos="1538288" algn="l"/>
              </a:tabLst>
            </a:pPr>
            <a:r>
              <a:rPr lang="en-US" dirty="0"/>
              <a:t>Return the manager’s name.</a:t>
            </a:r>
          </a:p>
        </p:txBody>
      </p:sp>
      <p:graphicFrame>
        <p:nvGraphicFramePr>
          <p:cNvPr id="3" name="Table 2"/>
          <p:cNvGraphicFramePr>
            <a:graphicFrameLocks noGrp="1"/>
          </p:cNvGraphicFramePr>
          <p:nvPr>
            <p:extLst>
              <p:ext uri="{D42A27DB-BD31-4B8C-83A1-F6EECF244321}">
                <p14:modId xmlns:p14="http://schemas.microsoft.com/office/powerpoint/2010/main" val="3002549866"/>
              </p:ext>
            </p:extLst>
          </p:nvPr>
        </p:nvGraphicFramePr>
        <p:xfrm>
          <a:off x="203200" y="3158050"/>
          <a:ext cx="3031067" cy="13843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46075">
                <a:tc gridSpan="2">
                  <a:txBody>
                    <a:bodyPr/>
                    <a:lstStyle/>
                    <a:p>
                      <a:pPr algn="l"/>
                      <a:r>
                        <a:rPr lang="en-US" sz="2000" b="1" i="0" dirty="0">
                          <a:solidFill>
                            <a:srgbClr val="000000"/>
                          </a:solidFill>
                          <a:latin typeface="Arial"/>
                        </a:rPr>
                        <a:t>addresses</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6075">
                <a:tc>
                  <a:txBody>
                    <a:bodyPr/>
                    <a:lstStyle/>
                    <a:p>
                      <a:pPr algn="r"/>
                      <a:r>
                        <a:rPr lang="en-US" sz="2000" b="1" i="0" dirty="0">
                          <a:solidFill>
                            <a:srgbClr val="000000"/>
                          </a:solidFill>
                          <a:latin typeface="Arial"/>
                        </a:rPr>
                        <a:t>EMP_ID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l"/>
                      <a:r>
                        <a:rPr lang="en-US" sz="2000" b="1" i="0" dirty="0">
                          <a:solidFill>
                            <a:srgbClr val="000000"/>
                          </a:solidFill>
                          <a:latin typeface="Arial"/>
                        </a:rPr>
                        <a:t>EMP_NAME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6075">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John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6075">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Sue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55170129"/>
              </p:ext>
            </p:extLst>
          </p:nvPr>
        </p:nvGraphicFramePr>
        <p:xfrm>
          <a:off x="177800" y="4648187"/>
          <a:ext cx="2506133" cy="1384300"/>
        </p:xfrm>
        <a:graphic>
          <a:graphicData uri="http://schemas.openxmlformats.org/drawingml/2006/table">
            <a:tbl>
              <a:tblPr firstRow="1" bandRow="1">
                <a:tableStyleId>{5C22544A-7EE6-4342-B048-85BDC9FD1C3A}</a:tableStyleId>
              </a:tblPr>
              <a:tblGrid>
                <a:gridCol w="1303867">
                  <a:extLst>
                    <a:ext uri="{9D8B030D-6E8A-4147-A177-3AD203B41FA5}">
                      <a16:colId xmlns:a16="http://schemas.microsoft.com/office/drawing/2014/main" xmlns="" val="20000"/>
                    </a:ext>
                  </a:extLst>
                </a:gridCol>
                <a:gridCol w="1202266">
                  <a:extLst>
                    <a:ext uri="{9D8B030D-6E8A-4147-A177-3AD203B41FA5}">
                      <a16:colId xmlns:a16="http://schemas.microsoft.com/office/drawing/2014/main" xmlns="" val="20001"/>
                    </a:ext>
                  </a:extLst>
                </a:gridCol>
              </a:tblGrid>
              <a:tr h="346075">
                <a:tc gridSpan="2">
                  <a:txBody>
                    <a:bodyPr/>
                    <a:lstStyle/>
                    <a:p>
                      <a:pPr algn="l"/>
                      <a:r>
                        <a:rPr lang="en-US" sz="2000" b="1" i="0" dirty="0">
                          <a:solidFill>
                            <a:srgbClr val="000000"/>
                          </a:solidFill>
                          <a:latin typeface="Arial"/>
                        </a:rPr>
                        <a:t>organization</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6075">
                <a:tc>
                  <a:txBody>
                    <a:bodyPr/>
                    <a:lstStyle/>
                    <a:p>
                      <a:pPr algn="r"/>
                      <a:r>
                        <a:rPr lang="en-US" sz="2000" b="1" i="0" dirty="0">
                          <a:solidFill>
                            <a:srgbClr val="000000"/>
                          </a:solidFill>
                          <a:latin typeface="Arial"/>
                        </a:rPr>
                        <a:t>EMP_ID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r"/>
                      <a:r>
                        <a:rPr lang="en-US" sz="2000" b="1" i="0" dirty="0">
                          <a:solidFill>
                            <a:srgbClr val="000000"/>
                          </a:solidFill>
                          <a:latin typeface="Arial"/>
                        </a:rPr>
                        <a:t>MGR_ID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xmlns="" val="10001"/>
                  </a:ext>
                </a:extLst>
              </a:tr>
              <a:tr h="346075">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2"/>
                  </a:ext>
                </a:extLst>
              </a:tr>
              <a:tr h="346075">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57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xmlns=""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63061362"/>
              </p:ext>
            </p:extLst>
          </p:nvPr>
        </p:nvGraphicFramePr>
        <p:xfrm>
          <a:off x="3445938" y="3979319"/>
          <a:ext cx="5630334" cy="1301750"/>
        </p:xfrm>
        <a:graphic>
          <a:graphicData uri="http://schemas.openxmlformats.org/drawingml/2006/table">
            <a:tbl>
              <a:tblPr firstRow="1" bandRow="1">
                <a:tableStyleId>{5C22544A-7EE6-4342-B048-85BDC9FD1C3A}</a:tableStyleId>
              </a:tblPr>
              <a:tblGrid>
                <a:gridCol w="1181878">
                  <a:extLst>
                    <a:ext uri="{9D8B030D-6E8A-4147-A177-3AD203B41FA5}">
                      <a16:colId xmlns:a16="http://schemas.microsoft.com/office/drawing/2014/main" xmlns="" val="20000"/>
                    </a:ext>
                  </a:extLst>
                </a:gridCol>
                <a:gridCol w="1654629">
                  <a:extLst>
                    <a:ext uri="{9D8B030D-6E8A-4147-A177-3AD203B41FA5}">
                      <a16:colId xmlns:a16="http://schemas.microsoft.com/office/drawing/2014/main" xmlns="" val="20001"/>
                    </a:ext>
                  </a:extLst>
                </a:gridCol>
                <a:gridCol w="1176953">
                  <a:extLst>
                    <a:ext uri="{9D8B030D-6E8A-4147-A177-3AD203B41FA5}">
                      <a16:colId xmlns:a16="http://schemas.microsoft.com/office/drawing/2014/main" xmlns="" val="20002"/>
                    </a:ext>
                  </a:extLst>
                </a:gridCol>
                <a:gridCol w="1616874">
                  <a:extLst>
                    <a:ext uri="{9D8B030D-6E8A-4147-A177-3AD203B41FA5}">
                      <a16:colId xmlns:a16="http://schemas.microsoft.com/office/drawing/2014/main" xmlns="" val="20003"/>
                    </a:ext>
                  </a:extLst>
                </a:gridCol>
              </a:tblGrid>
              <a:tr h="143933">
                <a:tc gridSpan="4">
                  <a:txBody>
                    <a:bodyPr/>
                    <a:lstStyle/>
                    <a:p>
                      <a:pPr algn="l"/>
                      <a:endParaRPr lang="en-US" sz="2000" b="1"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xmlns="" val="10000"/>
                  </a:ext>
                </a:extLst>
              </a:tr>
              <a:tr h="346075">
                <a:tc>
                  <a:txBody>
                    <a:bodyPr/>
                    <a:lstStyle/>
                    <a:p>
                      <a:pPr algn="ctr"/>
                      <a:r>
                        <a:rPr lang="en-US" sz="2000" b="1" i="0" dirty="0">
                          <a:solidFill>
                            <a:srgbClr val="000000"/>
                          </a:solidFill>
                          <a:latin typeface="Arial"/>
                        </a:rPr>
                        <a:t>EMP_ID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tc>
                  <a:txBody>
                    <a:bodyPr/>
                    <a:lstStyle/>
                    <a:p>
                      <a:pPr algn="ctr"/>
                      <a:r>
                        <a:rPr lang="en-US" sz="2000" b="1" i="0" dirty="0">
                          <a:solidFill>
                            <a:srgbClr val="000000"/>
                          </a:solidFill>
                          <a:latin typeface="Arial"/>
                        </a:rPr>
                        <a:t>EMP_Name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tc>
                  <a:txBody>
                    <a:bodyPr/>
                    <a:lstStyle/>
                    <a:p>
                      <a:pPr algn="ctr"/>
                      <a:r>
                        <a:rPr lang="en-US" sz="2000" b="1" i="0" dirty="0">
                          <a:solidFill>
                            <a:srgbClr val="000000"/>
                          </a:solidFill>
                          <a:latin typeface="Arial"/>
                        </a:rPr>
                        <a:t>MGR_ID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tc>
                  <a:txBody>
                    <a:bodyPr/>
                    <a:lstStyle/>
                    <a:p>
                      <a:pPr algn="ctr"/>
                      <a:r>
                        <a:rPr lang="en-US" sz="2000" b="1" i="0" dirty="0">
                          <a:solidFill>
                            <a:srgbClr val="000000"/>
                          </a:solidFill>
                          <a:latin typeface="Arial"/>
                        </a:rPr>
                        <a:t>MGR_Name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FFFFF"/>
                    </a:solidFill>
                  </a:tcPr>
                </a:tc>
                <a:extLst>
                  <a:ext uri="{0D108BD9-81ED-4DB2-BD59-A6C34878D82A}">
                    <a16:rowId xmlns:a16="http://schemas.microsoft.com/office/drawing/2014/main" xmlns="" val="10001"/>
                  </a:ext>
                </a:extLst>
              </a:tr>
              <a:tr h="346075">
                <a:tc>
                  <a:txBody>
                    <a:bodyPr/>
                    <a:lstStyle/>
                    <a:p>
                      <a:pPr algn="r"/>
                      <a:r>
                        <a:rPr lang="en-US" sz="2000" b="0" i="0" dirty="0">
                          <a:solidFill>
                            <a:srgbClr val="000000"/>
                          </a:solidFill>
                          <a:latin typeface="Arial"/>
                        </a:rPr>
                        <a:t>100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l"/>
                      <a:r>
                        <a:rPr lang="en-US" sz="2000" b="0" i="0" dirty="0">
                          <a:solidFill>
                            <a:srgbClr val="000000"/>
                          </a:solidFill>
                          <a:latin typeface="Arial"/>
                        </a:rPr>
                        <a:t>John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r>
                        <a:rPr lang="en-US" sz="2000" b="0" i="0" dirty="0">
                          <a:solidFill>
                            <a:srgbClr val="000000"/>
                          </a:solidFill>
                          <a:latin typeface="Arial"/>
                        </a:rPr>
                        <a:t>101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l"/>
                      <a:r>
                        <a:rPr lang="en-US" sz="2000" b="0" i="0" dirty="0">
                          <a:solidFill>
                            <a:srgbClr val="000000"/>
                          </a:solidFill>
                          <a:latin typeface="Arial"/>
                        </a:rPr>
                        <a:t>Sue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extLst>
                  <a:ext uri="{0D108BD9-81ED-4DB2-BD59-A6C34878D82A}">
                    <a16:rowId xmlns:a16="http://schemas.microsoft.com/office/drawing/2014/main" xmlns="" val="10002"/>
                  </a:ext>
                </a:extLst>
              </a:tr>
              <a:tr h="0">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endParaRPr lang="en-US" sz="2000" b="0"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extLst>
                  <a:ext uri="{0D108BD9-81ED-4DB2-BD59-A6C34878D82A}">
                    <a16:rowId xmlns:a16="http://schemas.microsoft.com/office/drawing/2014/main" xmlns="" val="10003"/>
                  </a:ext>
                </a:extLst>
              </a:tr>
            </a:tbl>
          </a:graphicData>
        </a:graphic>
      </p:graphicFrame>
      <p:pic>
        <p:nvPicPr>
          <p:cNvPr id="1026" name="Picture 2" descr="\\sashq\root\dept\PSD\GRAPHICS\Illustrations\Arrows\arrow_swoop_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13138">
            <a:off x="3431116" y="3560751"/>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ashq\root\dept\PSD\GRAPHICS\Illustrations\Arrows\arrow_swoop_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19524">
            <a:off x="3945466" y="3518412"/>
            <a:ext cx="1543050" cy="7524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ashq\root\dept\PSD\GRAPHICS\Illustrations\Arrows\arrow_swoop_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13138">
            <a:off x="6267555" y="3543811"/>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ashq\root\dept\PSD\GRAPHICS\Illustrations\Arrows\arrow_swoop_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19524">
            <a:off x="6781905" y="3501472"/>
            <a:ext cx="1543050" cy="752475"/>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bwMode="auto">
          <a:xfrm>
            <a:off x="439835" y="4211903"/>
            <a:ext cx="386291" cy="329552"/>
          </a:xfrm>
          <a:prstGeom prst="rightArrow">
            <a:avLst>
              <a:gd name="adj1" fmla="val 49000"/>
              <a:gd name="adj2" fmla="val 40000"/>
            </a:avLst>
          </a:prstGeom>
          <a:solidFill>
            <a:srgbClr val="FF000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extLst>
      <p:ext uri="{BB962C8B-B14F-4D97-AF65-F5344CB8AC3E}">
        <p14:creationId xmlns:p14="http://schemas.microsoft.com/office/powerpoint/2010/main" val="27542191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Required Table Aliases </a:t>
            </a:r>
          </a:p>
        </p:txBody>
      </p:sp>
      <p:sp>
        <p:nvSpPr>
          <p:cNvPr id="72707" name="Rectangle 3"/>
          <p:cNvSpPr>
            <a:spLocks noGrp="1" noChangeArrowheads="1"/>
          </p:cNvSpPr>
          <p:nvPr>
            <p:ph idx="1"/>
          </p:nvPr>
        </p:nvSpPr>
        <p:spPr>
          <a:xfrm>
            <a:off x="688975" y="1071563"/>
            <a:ext cx="7845425" cy="3811587"/>
          </a:xfrm>
        </p:spPr>
        <p:txBody>
          <a:bodyPr/>
          <a:lstStyle/>
          <a:p>
            <a:pPr marL="0" indent="0">
              <a:tabLst>
                <a:tab pos="1538288" algn="l"/>
              </a:tabLst>
            </a:pPr>
            <a:r>
              <a:rPr lang="en-US" dirty="0"/>
              <a:t>In order to read from the same table twice, it must be listed in the FROM clause twice. Here, a different table alias is required to distinguish the different uses.</a:t>
            </a:r>
          </a:p>
        </p:txBody>
      </p:sp>
      <p:sp>
        <p:nvSpPr>
          <p:cNvPr id="2" name="TextBox 1"/>
          <p:cNvSpPr txBox="1"/>
          <p:nvPr/>
        </p:nvSpPr>
        <p:spPr>
          <a:xfrm>
            <a:off x="1370389" y="3641055"/>
            <a:ext cx="4230325" cy="795089"/>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FROM</a:t>
            </a:r>
            <a:r>
              <a:rPr lang="en-US" sz="2000" dirty="0">
                <a:solidFill>
                  <a:srgbClr val="000000"/>
                </a:solidFill>
              </a:rPr>
              <a:t> </a:t>
            </a:r>
            <a:r>
              <a:rPr lang="en-US" sz="2000" i="1" dirty="0">
                <a:solidFill>
                  <a:srgbClr val="000000"/>
                </a:solidFill>
              </a:rPr>
              <a:t>table-name-1</a:t>
            </a:r>
            <a:r>
              <a:rPr lang="en-US" sz="2000" dirty="0">
                <a:solidFill>
                  <a:srgbClr val="000000"/>
                </a:solidFill>
              </a:rPr>
              <a:t> &lt;</a:t>
            </a:r>
            <a:r>
              <a:rPr lang="en-US" sz="2000" b="1" dirty="0">
                <a:solidFill>
                  <a:srgbClr val="000000"/>
                </a:solidFill>
              </a:rPr>
              <a:t>AS</a:t>
            </a:r>
            <a:r>
              <a:rPr lang="en-US" sz="2000" dirty="0">
                <a:solidFill>
                  <a:srgbClr val="000000"/>
                </a:solidFill>
              </a:rPr>
              <a:t>&gt; </a:t>
            </a:r>
            <a:r>
              <a:rPr lang="en-US" sz="2000" i="1" dirty="0">
                <a:solidFill>
                  <a:srgbClr val="000000"/>
                </a:solidFill>
              </a:rPr>
              <a:t>alias-1</a:t>
            </a:r>
            <a:r>
              <a:rPr lang="en-US" sz="2000" dirty="0">
                <a:solidFill>
                  <a:srgbClr val="000000"/>
                </a:solidFill>
              </a:rPr>
              <a:t>,</a:t>
            </a:r>
          </a:p>
          <a:p>
            <a:r>
              <a:rPr lang="en-US" sz="2000" dirty="0">
                <a:solidFill>
                  <a:srgbClr val="000000"/>
                </a:solidFill>
              </a:rPr>
              <a:t>           </a:t>
            </a:r>
            <a:r>
              <a:rPr lang="en-US" sz="2000" i="1" dirty="0">
                <a:solidFill>
                  <a:srgbClr val="000000"/>
                </a:solidFill>
              </a:rPr>
              <a:t> table-name-1 </a:t>
            </a:r>
            <a:r>
              <a:rPr lang="en-US" sz="2000" dirty="0">
                <a:solidFill>
                  <a:srgbClr val="000000"/>
                </a:solidFill>
              </a:rPr>
              <a:t>&lt;</a:t>
            </a:r>
            <a:r>
              <a:rPr lang="en-US" sz="2000" b="1" dirty="0">
                <a:solidFill>
                  <a:srgbClr val="000000"/>
                </a:solidFill>
              </a:rPr>
              <a:t>AS</a:t>
            </a:r>
            <a:r>
              <a:rPr lang="en-US" sz="2000" dirty="0">
                <a:solidFill>
                  <a:srgbClr val="000000"/>
                </a:solidFill>
              </a:rPr>
              <a:t>&gt; </a:t>
            </a:r>
            <a:r>
              <a:rPr lang="en-US" sz="2000" i="1" dirty="0">
                <a:solidFill>
                  <a:srgbClr val="000000"/>
                </a:solidFill>
              </a:rPr>
              <a:t>alias-2</a:t>
            </a:r>
            <a:r>
              <a:rPr lang="en-US" sz="2000" dirty="0">
                <a:solidFill>
                  <a:srgbClr val="000000"/>
                </a:solidFill>
              </a:rPr>
              <a:t>  </a:t>
            </a:r>
          </a:p>
        </p:txBody>
      </p:sp>
      <p:sp>
        <p:nvSpPr>
          <p:cNvPr id="7" name="TextBox 6"/>
          <p:cNvSpPr txBox="1"/>
          <p:nvPr/>
        </p:nvSpPr>
        <p:spPr>
          <a:xfrm>
            <a:off x="685799" y="2522008"/>
            <a:ext cx="7560733" cy="821250"/>
          </a:xfrm>
          <a:prstGeom prst="rect">
            <a:avLst/>
          </a:prstGeom>
          <a:solidFill>
            <a:srgbClr val="FFFFFF"/>
          </a:solidFill>
          <a:ln w="38100" cmpd="sng">
            <a:solidFill>
              <a:schemeClr val="tx2"/>
            </a:solidFill>
          </a:ln>
        </p:spPr>
        <p:txBody>
          <a:bodyPr wrap="square" lIns="88900" tIns="88900" rIns="88900" bIns="88900" rtlCol="0">
            <a:spAutoFit/>
          </a:bodyPr>
          <a:lstStyle/>
          <a:p>
            <a:pPr>
              <a:lnSpc>
                <a:spcPct val="85000"/>
              </a:lnSpc>
            </a:pPr>
            <a:r>
              <a:rPr lang="en-US" b="1" dirty="0">
                <a:latin typeface="Courier New"/>
              </a:rPr>
              <a:t>from orion.employee_addresses as e,               	orion.employee_addresses as m,</a:t>
            </a:r>
          </a:p>
        </p:txBody>
      </p:sp>
    </p:spTree>
    <p:extLst>
      <p:ext uri="{BB962C8B-B14F-4D97-AF65-F5344CB8AC3E}">
        <p14:creationId xmlns:p14="http://schemas.microsoft.com/office/powerpoint/2010/main" val="19606951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a:t>Required Table Aliases</a:t>
            </a:r>
          </a:p>
        </p:txBody>
      </p:sp>
      <p:sp>
        <p:nvSpPr>
          <p:cNvPr id="81923"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solidFill>
                <a:srgbClr val="FF0000"/>
              </a:solidFill>
              <a:latin typeface="Courier New" pitchFamily="49" charset="0"/>
            </a:endParaRPr>
          </a:p>
        </p:txBody>
      </p:sp>
      <p:sp>
        <p:nvSpPr>
          <p:cNvPr id="81925" name="Text Box 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s104d14</a:t>
            </a:r>
          </a:p>
        </p:txBody>
      </p:sp>
      <p:sp>
        <p:nvSpPr>
          <p:cNvPr id="4" name="TextBox 3"/>
          <p:cNvSpPr txBox="1"/>
          <p:nvPr/>
        </p:nvSpPr>
        <p:spPr>
          <a:xfrm>
            <a:off x="695632" y="1126036"/>
            <a:ext cx="7732886" cy="3946721"/>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select e.Employee_ID "Employee ID", </a:t>
            </a:r>
          </a:p>
          <a:p>
            <a:pPr>
              <a:lnSpc>
                <a:spcPct val="85000"/>
              </a:lnSpc>
            </a:pPr>
            <a:r>
              <a:rPr lang="en-US" b="1" dirty="0">
                <a:latin typeface="Courier New"/>
              </a:rPr>
              <a:t>       e.Employee_Name "Employee Name",</a:t>
            </a:r>
          </a:p>
          <a:p>
            <a:pPr>
              <a:lnSpc>
                <a:spcPct val="85000"/>
              </a:lnSpc>
            </a:pPr>
            <a:r>
              <a:rPr lang="en-US" b="1" dirty="0">
                <a:latin typeface="Courier New"/>
              </a:rPr>
              <a:t>       m.Employee_ID "Manager ID",</a:t>
            </a:r>
          </a:p>
          <a:p>
            <a:pPr>
              <a:lnSpc>
                <a:spcPct val="85000"/>
              </a:lnSpc>
            </a:pPr>
            <a:r>
              <a:rPr lang="en-US" b="1" dirty="0">
                <a:latin typeface="Courier New"/>
              </a:rPr>
              <a:t>       m.Employee_Name "Manager Name",</a:t>
            </a:r>
          </a:p>
          <a:p>
            <a:pPr>
              <a:lnSpc>
                <a:spcPct val="85000"/>
              </a:lnSpc>
            </a:pPr>
            <a:r>
              <a:rPr lang="en-US" b="1" dirty="0">
                <a:latin typeface="Courier New"/>
              </a:rPr>
              <a:t>	  e.Country</a:t>
            </a:r>
          </a:p>
          <a:p>
            <a:pPr>
              <a:lnSpc>
                <a:spcPct val="85000"/>
              </a:lnSpc>
            </a:pPr>
            <a:r>
              <a:rPr lang="en-US" b="1" dirty="0">
                <a:latin typeface="Courier New"/>
              </a:rPr>
              <a:t>   from orion.employee_addresses as e,</a:t>
            </a:r>
          </a:p>
          <a:p>
            <a:pPr>
              <a:lnSpc>
                <a:spcPct val="85000"/>
              </a:lnSpc>
            </a:pPr>
            <a:r>
              <a:rPr lang="en-US" b="1" dirty="0">
                <a:latin typeface="Courier New"/>
              </a:rPr>
              <a:t>        orion.employee_addresses as m,</a:t>
            </a:r>
          </a:p>
          <a:p>
            <a:pPr>
              <a:lnSpc>
                <a:spcPct val="85000"/>
              </a:lnSpc>
            </a:pPr>
            <a:r>
              <a:rPr lang="en-US" b="1" dirty="0">
                <a:latin typeface="Courier New"/>
              </a:rPr>
              <a:t>        orion.employee_organization as o</a:t>
            </a:r>
          </a:p>
          <a:p>
            <a:pPr>
              <a:lnSpc>
                <a:spcPct val="85000"/>
              </a:lnSpc>
            </a:pPr>
            <a:r>
              <a:rPr lang="en-US" b="1" dirty="0">
                <a:latin typeface="Courier New"/>
              </a:rPr>
              <a:t>   where e.Employee_ID=o.Employee_ID and</a:t>
            </a:r>
          </a:p>
          <a:p>
            <a:pPr>
              <a:lnSpc>
                <a:spcPct val="85000"/>
              </a:lnSpc>
            </a:pPr>
            <a:r>
              <a:rPr lang="en-US" b="1" dirty="0">
                <a:latin typeface="Courier New"/>
              </a:rPr>
              <a:t>         o.Manager_ID=m.Employee_ID and </a:t>
            </a:r>
          </a:p>
          <a:p>
            <a:pPr>
              <a:lnSpc>
                <a:spcPct val="85000"/>
              </a:lnSpc>
            </a:pPr>
            <a:r>
              <a:rPr lang="en-US" b="1" dirty="0">
                <a:latin typeface="Courier New"/>
              </a:rPr>
              <a:t>	    Department contains 'Sales'</a:t>
            </a:r>
          </a:p>
          <a:p>
            <a:pPr>
              <a:lnSpc>
                <a:spcPct val="85000"/>
              </a:lnSpc>
            </a:pPr>
            <a:r>
              <a:rPr lang="en-US" b="1" dirty="0">
                <a:latin typeface="Courier New"/>
              </a:rPr>
              <a:t>   order by Country,4,1;</a:t>
            </a:r>
          </a:p>
        </p:txBody>
      </p:sp>
      <p:sp>
        <p:nvSpPr>
          <p:cNvPr id="5" name="Rectangle 4"/>
          <p:cNvSpPr/>
          <p:nvPr>
            <p:custDataLst>
              <p:tags r:id="rId2"/>
            </p:custDataLst>
          </p:nvPr>
        </p:nvSpPr>
        <p:spPr bwMode="auto">
          <a:xfrm>
            <a:off x="2254864" y="2745360"/>
            <a:ext cx="5294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3"/>
            </p:custDataLst>
          </p:nvPr>
        </p:nvSpPr>
        <p:spPr bwMode="auto">
          <a:xfrm>
            <a:off x="2254864" y="3056256"/>
            <a:ext cx="5294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4"/>
            </p:custDataLst>
          </p:nvPr>
        </p:nvSpPr>
        <p:spPr bwMode="auto">
          <a:xfrm>
            <a:off x="2062470" y="1214936"/>
            <a:ext cx="2373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5"/>
            </p:custDataLst>
          </p:nvPr>
        </p:nvSpPr>
        <p:spPr bwMode="auto">
          <a:xfrm>
            <a:off x="2062470" y="1836728"/>
            <a:ext cx="2373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54699423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tabLst>
                <a:tab pos="574675" algn="l"/>
              </a:tabLst>
            </a:pPr>
            <a:r>
              <a:rPr lang="en-US" dirty="0"/>
              <a:t>Viewing the Output</a:t>
            </a:r>
          </a:p>
        </p:txBody>
      </p:sp>
      <p:sp>
        <p:nvSpPr>
          <p:cNvPr id="80899" name="Rectangle 3"/>
          <p:cNvSpPr>
            <a:spLocks noGrp="1" noChangeArrowheads="1"/>
          </p:cNvSpPr>
          <p:nvPr>
            <p:ph idx="1"/>
          </p:nvPr>
        </p:nvSpPr>
        <p:spPr>
          <a:xfrm>
            <a:off x="685800" y="1066800"/>
            <a:ext cx="7848600" cy="446088"/>
          </a:xfrm>
        </p:spPr>
        <p:txBody>
          <a:bodyPr/>
          <a:lstStyle/>
          <a:p>
            <a:pPr marL="0" indent="0">
              <a:buClrTx/>
              <a:buFontTx/>
              <a:buNone/>
              <a:tabLst>
                <a:tab pos="574675" algn="l"/>
              </a:tabLst>
            </a:pPr>
            <a:r>
              <a:rPr lang="en-US" dirty="0"/>
              <a:t>Partial PROC SQL Output</a:t>
            </a:r>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a:p>
            <a:pPr marL="0" indent="0">
              <a:buClrTx/>
              <a:buFontTx/>
              <a:buNone/>
              <a:tabLst>
                <a:tab pos="574675" algn="l"/>
              </a:tabLst>
            </a:pPr>
            <a:endParaRPr lang="en-US" dirty="0"/>
          </a:p>
        </p:txBody>
      </p:sp>
      <p:sp>
        <p:nvSpPr>
          <p:cNvPr id="80900" name="Text Box 5"/>
          <p:cNvSpPr txBox="1">
            <a:spLocks noChangeArrowheads="1"/>
          </p:cNvSpPr>
          <p:nvPr/>
        </p:nvSpPr>
        <p:spPr bwMode="auto">
          <a:xfrm>
            <a:off x="1600200" y="363537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solidFill>
                <a:srgbClr val="FF0000"/>
              </a:solidFill>
              <a:latin typeface="SAS Monospace" pitchFamily="49" charset="0"/>
            </a:endParaRPr>
          </a:p>
        </p:txBody>
      </p:sp>
      <p:sp>
        <p:nvSpPr>
          <p:cNvPr id="8" name="TextBox 7"/>
          <p:cNvSpPr txBox="1"/>
          <p:nvPr/>
        </p:nvSpPr>
        <p:spPr>
          <a:xfrm>
            <a:off x="712553" y="1481059"/>
            <a:ext cx="8218805" cy="1903085"/>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600" b="1" dirty="0">
                <a:solidFill>
                  <a:srgbClr val="000000"/>
                </a:solidFill>
                <a:latin typeface="SAS Monospace"/>
              </a:rPr>
              <a:t>Employee</a:t>
            </a:r>
            <a:r>
              <a:rPr lang="en-US" sz="1600" b="1" dirty="0">
                <a:latin typeface="SAS Monospace"/>
              </a:rPr>
              <a:t> ID  Employee Name    Manager ID   Manager Name   Country</a:t>
            </a:r>
          </a:p>
          <a:p>
            <a:r>
              <a:rPr lang="en-US" sz="1600" b="1" dirty="0">
                <a:latin typeface="SAS Monospace"/>
              </a:rPr>
              <a:t> ƒƒƒƒƒƒƒƒƒƒƒƒƒƒƒƒƒƒƒƒƒƒƒƒƒƒƒƒƒƒƒƒƒƒƒƒƒƒƒƒƒƒƒƒƒƒƒƒƒƒƒƒƒƒƒƒƒƒƒƒ</a:t>
            </a:r>
          </a:p>
          <a:p>
            <a:r>
              <a:rPr lang="en-US" sz="1600" b="1" dirty="0">
                <a:latin typeface="SAS Monospace"/>
              </a:rPr>
              <a:t>     120140  Minas, Michael       120103   Dawes, Wilson  AU</a:t>
            </a:r>
          </a:p>
          <a:p>
            <a:r>
              <a:rPr lang="en-US" sz="1600" b="1" dirty="0">
                <a:latin typeface="SAS Monospace"/>
              </a:rPr>
              <a:t>     120141  Liebman, Amanda      120103   Dawes, Wilson  AU</a:t>
            </a:r>
          </a:p>
          <a:p>
            <a:r>
              <a:rPr lang="en-US" sz="1600" b="1" dirty="0">
                <a:latin typeface="SAS Monospace"/>
              </a:rPr>
              <a:t>     120142  Eastley, Vincent     120103   Dawes, Wilson  AU</a:t>
            </a:r>
          </a:p>
          <a:p>
            <a:r>
              <a:rPr lang="en-US" sz="1600" b="1" dirty="0">
                <a:latin typeface="SAS Monospace"/>
              </a:rPr>
              <a:t>     120143  </a:t>
            </a:r>
            <a:r>
              <a:rPr lang="en-US" sz="1600" b="1" dirty="0">
                <a:solidFill>
                  <a:srgbClr val="000000"/>
                </a:solidFill>
                <a:latin typeface="SAS Monospace"/>
              </a:rPr>
              <a:t>Sloey</a:t>
            </a:r>
            <a:r>
              <a:rPr lang="en-US" sz="1600" b="1" dirty="0">
                <a:latin typeface="SAS Monospace"/>
              </a:rPr>
              <a:t>, </a:t>
            </a:r>
            <a:r>
              <a:rPr lang="en-US" sz="1600" b="1" dirty="0">
                <a:solidFill>
                  <a:srgbClr val="000000"/>
                </a:solidFill>
                <a:latin typeface="SAS Monospace"/>
              </a:rPr>
              <a:t>Phu</a:t>
            </a:r>
            <a:r>
              <a:rPr lang="en-US" sz="1600" b="1" dirty="0">
                <a:latin typeface="SAS Monospace"/>
              </a:rPr>
              <a:t>           120103   Dawes, Wilson  AU</a:t>
            </a:r>
          </a:p>
          <a:p>
            <a:r>
              <a:rPr lang="en-US" sz="1600" b="1" dirty="0">
                <a:latin typeface="SAS Monospace"/>
              </a:rPr>
              <a:t>     120144  </a:t>
            </a:r>
            <a:r>
              <a:rPr lang="en-US" sz="1600" b="1" dirty="0">
                <a:solidFill>
                  <a:srgbClr val="000000"/>
                </a:solidFill>
                <a:latin typeface="SAS Monospace"/>
              </a:rPr>
              <a:t>Barbis</a:t>
            </a:r>
            <a:r>
              <a:rPr lang="en-US" sz="1600" b="1" dirty="0">
                <a:latin typeface="SAS Monospace"/>
              </a:rPr>
              <a:t>, </a:t>
            </a:r>
            <a:r>
              <a:rPr lang="en-US" sz="1600" b="1" dirty="0">
                <a:solidFill>
                  <a:srgbClr val="000000"/>
                </a:solidFill>
                <a:latin typeface="SAS Monospace"/>
              </a:rPr>
              <a:t>Viney</a:t>
            </a:r>
            <a:r>
              <a:rPr lang="en-US" sz="1600" b="1" dirty="0">
                <a:latin typeface="SAS Monospace"/>
              </a:rPr>
              <a:t>        120103   Dawes, Wilson  </a:t>
            </a:r>
            <a:r>
              <a:rPr lang="en-US" sz="1600" b="1" dirty="0">
                <a:solidFill>
                  <a:srgbClr val="000000"/>
                </a:solidFill>
                <a:latin typeface="SAS Monospace"/>
              </a:rPr>
              <a:t>AU</a:t>
            </a:r>
          </a:p>
        </p:txBody>
      </p:sp>
    </p:spTree>
    <p:extLst>
      <p:ext uri="{BB962C8B-B14F-4D97-AF65-F5344CB8AC3E}">
        <p14:creationId xmlns:p14="http://schemas.microsoft.com/office/powerpoint/2010/main" val="3030700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a:defRPr/>
            </a:pPr>
            <a:r>
              <a:rPr lang="en-US" dirty="0"/>
              <a:t>Which of the following queries generates result sets that include both matching and non-matching rows?</a:t>
            </a:r>
          </a:p>
          <a:p>
            <a:pPr marL="0" indent="0">
              <a:defRPr/>
            </a:pPr>
            <a:endParaRPr lang="en-US" sz="800" b="1" dirty="0"/>
          </a:p>
          <a:p>
            <a:pPr lvl="1">
              <a:buClr>
                <a:schemeClr val="tx1"/>
              </a:buClr>
              <a:buSzTx/>
              <a:buFont typeface="Wingdings" pitchFamily="2" charset="2"/>
              <a:buAutoNum type="alphaLcPeriod"/>
              <a:defRPr/>
            </a:pPr>
            <a:r>
              <a:rPr lang="en-US" sz="2000" dirty="0"/>
              <a:t>select phones.Employee_ID,  Employee_Name, Phone_Number</a:t>
            </a:r>
            <a:br>
              <a:rPr lang="en-US" sz="2000" dirty="0"/>
            </a:br>
            <a:r>
              <a:rPr lang="en-US" sz="2000" dirty="0"/>
              <a:t>    from company.phones, company.address;</a:t>
            </a:r>
          </a:p>
          <a:p>
            <a:pPr lvl="1">
              <a:buClr>
                <a:schemeClr val="tx1"/>
              </a:buClr>
              <a:buSzTx/>
              <a:buFont typeface="Wingdings" pitchFamily="2" charset="2"/>
              <a:buAutoNum type="alphaLcPeriod"/>
              <a:defRPr/>
            </a:pPr>
            <a:r>
              <a:rPr lang="en-US" sz="2000" dirty="0"/>
              <a:t>select phones.Employee_ID, Employee_Name, Phone_Number         </a:t>
            </a:r>
            <a:br>
              <a:rPr lang="en-US" sz="2000" dirty="0"/>
            </a:br>
            <a:r>
              <a:rPr lang="en-US" sz="2000" dirty="0"/>
              <a:t>    from company.phones, company.address   </a:t>
            </a:r>
            <a:br>
              <a:rPr lang="en-US" sz="2000" dirty="0"/>
            </a:br>
            <a:r>
              <a:rPr lang="en-US" sz="2000" dirty="0"/>
              <a:t>    where phones.Employee_ID =  address.Employee_ID;</a:t>
            </a:r>
          </a:p>
          <a:p>
            <a:pPr lvl="1">
              <a:buClr>
                <a:schemeClr val="tx1"/>
              </a:buClr>
              <a:buSzTx/>
              <a:buFont typeface="Wingdings" pitchFamily="2" charset="2"/>
              <a:buAutoNum type="alphaLcPeriod"/>
              <a:defRPr/>
            </a:pPr>
            <a:r>
              <a:rPr lang="en-US" sz="2000" dirty="0"/>
              <a:t>select phones.Employee_ID,   Employee_Name, Phone_Number        </a:t>
            </a:r>
            <a:br>
              <a:rPr lang="en-US" sz="2000" dirty="0"/>
            </a:br>
            <a:r>
              <a:rPr lang="en-US" sz="2000" dirty="0"/>
              <a:t>    from company.phones inner join company.address </a:t>
            </a:r>
            <a:br>
              <a:rPr lang="en-US" sz="2000" dirty="0"/>
            </a:br>
            <a:r>
              <a:rPr lang="en-US" sz="2000" dirty="0"/>
              <a:t>    on phones.Employee_ID = address.Employee_ID;</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Types of Joins</a:t>
            </a:r>
          </a:p>
        </p:txBody>
      </p:sp>
      <p:sp>
        <p:nvSpPr>
          <p:cNvPr id="14339" name="Rectangle 3"/>
          <p:cNvSpPr>
            <a:spLocks noGrp="1" noChangeArrowheads="1"/>
          </p:cNvSpPr>
          <p:nvPr>
            <p:ph idx="1"/>
          </p:nvPr>
        </p:nvSpPr>
        <p:spPr/>
        <p:txBody>
          <a:bodyPr/>
          <a:lstStyle/>
          <a:p>
            <a:r>
              <a:rPr lang="en-US" dirty="0"/>
              <a:t>PROC SQL supports two types of joins:</a:t>
            </a:r>
          </a:p>
          <a:p>
            <a:r>
              <a:rPr lang="en-US" i="1" dirty="0"/>
              <a:t>Inner joins </a:t>
            </a:r>
            <a:r>
              <a:rPr lang="en-US" dirty="0"/>
              <a:t>return only matching rows.</a:t>
            </a:r>
          </a:p>
          <a:p>
            <a:endParaRPr lang="en-US" dirty="0"/>
          </a:p>
          <a:p>
            <a:endParaRPr lang="en-US" dirty="0"/>
          </a:p>
          <a:p>
            <a:endParaRPr lang="en-US" dirty="0"/>
          </a:p>
          <a:p>
            <a:r>
              <a:rPr lang="en-US" i="1" dirty="0"/>
              <a:t>Outer joins </a:t>
            </a:r>
            <a:r>
              <a:rPr lang="en-US" dirty="0"/>
              <a:t>return all matching rows, plus nonmatching rows from one or both tables.</a:t>
            </a:r>
          </a:p>
        </p:txBody>
      </p:sp>
      <p:sp>
        <p:nvSpPr>
          <p:cNvPr id="11" name="TextBox 3"/>
          <p:cNvSpPr txBox="1">
            <a:spLocks noChangeArrowheads="1"/>
          </p:cNvSpPr>
          <p:nvPr/>
        </p:nvSpPr>
        <p:spPr bwMode="auto">
          <a:xfrm>
            <a:off x="5960336" y="5139427"/>
            <a:ext cx="11671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dirty="0"/>
              <a:t>Right</a:t>
            </a:r>
          </a:p>
        </p:txBody>
      </p:sp>
      <p:sp>
        <p:nvSpPr>
          <p:cNvPr id="9" name="TextBox 1"/>
          <p:cNvSpPr txBox="1">
            <a:spLocks noChangeArrowheads="1"/>
          </p:cNvSpPr>
          <p:nvPr/>
        </p:nvSpPr>
        <p:spPr bwMode="auto">
          <a:xfrm>
            <a:off x="2207459" y="5139427"/>
            <a:ext cx="7695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dirty="0"/>
              <a:t>Left</a:t>
            </a:r>
          </a:p>
        </p:txBody>
      </p:sp>
      <p:sp>
        <p:nvSpPr>
          <p:cNvPr id="10" name="TextBox 2"/>
          <p:cNvSpPr txBox="1">
            <a:spLocks noChangeArrowheads="1"/>
          </p:cNvSpPr>
          <p:nvPr/>
        </p:nvSpPr>
        <p:spPr bwMode="auto">
          <a:xfrm>
            <a:off x="4206279" y="5139427"/>
            <a:ext cx="731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dirty="0"/>
              <a:t>Full</a:t>
            </a:r>
          </a:p>
        </p:txBody>
      </p:sp>
      <p:grpSp>
        <p:nvGrpSpPr>
          <p:cNvPr id="7" name="Group 6"/>
          <p:cNvGrpSpPr/>
          <p:nvPr/>
        </p:nvGrpSpPr>
        <p:grpSpPr>
          <a:xfrm>
            <a:off x="1997358" y="4381500"/>
            <a:ext cx="1203960" cy="694760"/>
            <a:chOff x="2047858" y="5927020"/>
            <a:chExt cx="1203960" cy="694760"/>
          </a:xfrm>
        </p:grpSpPr>
        <p:sp>
          <p:nvSpPr>
            <p:cNvPr id="16" name="Oval 15"/>
            <p:cNvSpPr/>
            <p:nvPr/>
          </p:nvSpPr>
          <p:spPr bwMode="auto">
            <a:xfrm>
              <a:off x="2047858" y="5927020"/>
              <a:ext cx="689610" cy="694760"/>
            </a:xfrm>
            <a:prstGeom prst="ellipse">
              <a:avLst/>
            </a:prstGeom>
            <a:solidFill>
              <a:srgbClr val="FFFF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 name="Freeform 3"/>
            <p:cNvSpPr/>
            <p:nvPr/>
          </p:nvSpPr>
          <p:spPr bwMode="auto">
            <a:xfrm>
              <a:off x="2560938" y="6054091"/>
              <a:ext cx="172086" cy="447040"/>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77806"/>
                <a:gd name="connsiteY0" fmla="*/ 0 h 462280"/>
                <a:gd name="connsiteX1" fmla="*/ 0 w 177806"/>
                <a:gd name="connsiteY1" fmla="*/ 225425 h 462280"/>
                <a:gd name="connsiteX2" fmla="*/ 90805 w 177806"/>
                <a:gd name="connsiteY2" fmla="*/ 462280 h 462280"/>
                <a:gd name="connsiteX3" fmla="*/ 177800 w 177806"/>
                <a:gd name="connsiteY3" fmla="*/ 225425 h 462280"/>
                <a:gd name="connsiteX4" fmla="*/ 87630 w 177806"/>
                <a:gd name="connsiteY4" fmla="*/ 0 h 462280"/>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3990"/>
                <a:gd name="connsiteY0" fmla="*/ 0 h 460375"/>
                <a:gd name="connsiteX1" fmla="*/ 0 w 173990"/>
                <a:gd name="connsiteY1" fmla="*/ 225425 h 460375"/>
                <a:gd name="connsiteX2" fmla="*/ 86995 w 173990"/>
                <a:gd name="connsiteY2" fmla="*/ 460375 h 460375"/>
                <a:gd name="connsiteX3" fmla="*/ 173990 w 173990"/>
                <a:gd name="connsiteY3" fmla="*/ 225425 h 460375"/>
                <a:gd name="connsiteX4" fmla="*/ 87630 w 173990"/>
                <a:gd name="connsiteY4" fmla="*/ 0 h 460375"/>
                <a:gd name="connsiteX0" fmla="*/ 83820 w 173997"/>
                <a:gd name="connsiteY0" fmla="*/ 0 h 454660"/>
                <a:gd name="connsiteX1" fmla="*/ 0 w 173997"/>
                <a:gd name="connsiteY1" fmla="*/ 219710 h 454660"/>
                <a:gd name="connsiteX2" fmla="*/ 86995 w 173997"/>
                <a:gd name="connsiteY2" fmla="*/ 454660 h 454660"/>
                <a:gd name="connsiteX3" fmla="*/ 173990 w 173997"/>
                <a:gd name="connsiteY3" fmla="*/ 219710 h 454660"/>
                <a:gd name="connsiteX4" fmla="*/ 83820 w 173997"/>
                <a:gd name="connsiteY4" fmla="*/ 0 h 454660"/>
                <a:gd name="connsiteX0" fmla="*/ 83820 w 173997"/>
                <a:gd name="connsiteY0" fmla="*/ 0 h 448945"/>
                <a:gd name="connsiteX1" fmla="*/ 0 w 173997"/>
                <a:gd name="connsiteY1" fmla="*/ 219710 h 448945"/>
                <a:gd name="connsiteX2" fmla="*/ 86995 w 173997"/>
                <a:gd name="connsiteY2" fmla="*/ 448945 h 448945"/>
                <a:gd name="connsiteX3" fmla="*/ 173990 w 173997"/>
                <a:gd name="connsiteY3" fmla="*/ 219710 h 448945"/>
                <a:gd name="connsiteX4" fmla="*/ 83820 w 173997"/>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2086"/>
                <a:gd name="connsiteY0" fmla="*/ 0 h 447040"/>
                <a:gd name="connsiteX1" fmla="*/ 0 w 172086"/>
                <a:gd name="connsiteY1" fmla="*/ 217805 h 447040"/>
                <a:gd name="connsiteX2" fmla="*/ 86995 w 172086"/>
                <a:gd name="connsiteY2" fmla="*/ 447040 h 447040"/>
                <a:gd name="connsiteX3" fmla="*/ 172085 w 172086"/>
                <a:gd name="connsiteY3" fmla="*/ 217805 h 447040"/>
                <a:gd name="connsiteX4" fmla="*/ 85725 w 172086"/>
                <a:gd name="connsiteY4" fmla="*/ 0 h 4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86" h="447040">
                  <a:moveTo>
                    <a:pt x="85725" y="0"/>
                  </a:moveTo>
                  <a:cubicBezTo>
                    <a:pt x="60113" y="31962"/>
                    <a:pt x="5292" y="76200"/>
                    <a:pt x="0" y="217805"/>
                  </a:cubicBezTo>
                  <a:cubicBezTo>
                    <a:pt x="7197" y="338667"/>
                    <a:pt x="24118" y="358556"/>
                    <a:pt x="86995" y="447040"/>
                  </a:cubicBezTo>
                  <a:cubicBezTo>
                    <a:pt x="153458" y="364808"/>
                    <a:pt x="172297" y="292312"/>
                    <a:pt x="172085" y="217805"/>
                  </a:cubicBezTo>
                  <a:cubicBezTo>
                    <a:pt x="171873" y="143298"/>
                    <a:pt x="126153" y="31115"/>
                    <a:pt x="85725" y="0"/>
                  </a:cubicBezTo>
                  <a:close/>
                </a:path>
              </a:pathLst>
            </a:custGeom>
            <a:solidFill>
              <a:srgbClr val="99FF99"/>
            </a:solidFill>
            <a:ln w="1905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9" name="Oval 18"/>
            <p:cNvSpPr/>
            <p:nvPr/>
          </p:nvSpPr>
          <p:spPr bwMode="auto">
            <a:xfrm>
              <a:off x="2562208" y="5927020"/>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grpSp>
        <p:nvGrpSpPr>
          <p:cNvPr id="23" name="Group 22"/>
          <p:cNvGrpSpPr/>
          <p:nvPr/>
        </p:nvGrpSpPr>
        <p:grpSpPr>
          <a:xfrm>
            <a:off x="3973002" y="4381500"/>
            <a:ext cx="1204912" cy="695141"/>
            <a:chOff x="3970020" y="5875020"/>
            <a:chExt cx="1204912" cy="695141"/>
          </a:xfrm>
        </p:grpSpPr>
        <p:sp>
          <p:nvSpPr>
            <p:cNvPr id="38" name="Oval 37"/>
            <p:cNvSpPr/>
            <p:nvPr/>
          </p:nvSpPr>
          <p:spPr bwMode="auto">
            <a:xfrm>
              <a:off x="4485322" y="5875401"/>
              <a:ext cx="689610" cy="694760"/>
            </a:xfrm>
            <a:prstGeom prst="ellipse">
              <a:avLst/>
            </a:prstGeom>
            <a:solidFill>
              <a:srgbClr val="A6CAF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6" name="Oval 35"/>
            <p:cNvSpPr/>
            <p:nvPr/>
          </p:nvSpPr>
          <p:spPr bwMode="auto">
            <a:xfrm>
              <a:off x="3970020" y="5875020"/>
              <a:ext cx="689610" cy="694760"/>
            </a:xfrm>
            <a:prstGeom prst="ellipse">
              <a:avLst/>
            </a:prstGeom>
            <a:solidFill>
              <a:srgbClr val="FFFF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7" name="Freeform 36"/>
            <p:cNvSpPr/>
            <p:nvPr/>
          </p:nvSpPr>
          <p:spPr bwMode="auto">
            <a:xfrm>
              <a:off x="4483100" y="6002091"/>
              <a:ext cx="172086" cy="447040"/>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77806"/>
                <a:gd name="connsiteY0" fmla="*/ 0 h 462280"/>
                <a:gd name="connsiteX1" fmla="*/ 0 w 177806"/>
                <a:gd name="connsiteY1" fmla="*/ 225425 h 462280"/>
                <a:gd name="connsiteX2" fmla="*/ 90805 w 177806"/>
                <a:gd name="connsiteY2" fmla="*/ 462280 h 462280"/>
                <a:gd name="connsiteX3" fmla="*/ 177800 w 177806"/>
                <a:gd name="connsiteY3" fmla="*/ 225425 h 462280"/>
                <a:gd name="connsiteX4" fmla="*/ 87630 w 177806"/>
                <a:gd name="connsiteY4" fmla="*/ 0 h 462280"/>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3990"/>
                <a:gd name="connsiteY0" fmla="*/ 0 h 460375"/>
                <a:gd name="connsiteX1" fmla="*/ 0 w 173990"/>
                <a:gd name="connsiteY1" fmla="*/ 225425 h 460375"/>
                <a:gd name="connsiteX2" fmla="*/ 86995 w 173990"/>
                <a:gd name="connsiteY2" fmla="*/ 460375 h 460375"/>
                <a:gd name="connsiteX3" fmla="*/ 173990 w 173990"/>
                <a:gd name="connsiteY3" fmla="*/ 225425 h 460375"/>
                <a:gd name="connsiteX4" fmla="*/ 87630 w 173990"/>
                <a:gd name="connsiteY4" fmla="*/ 0 h 460375"/>
                <a:gd name="connsiteX0" fmla="*/ 83820 w 173997"/>
                <a:gd name="connsiteY0" fmla="*/ 0 h 454660"/>
                <a:gd name="connsiteX1" fmla="*/ 0 w 173997"/>
                <a:gd name="connsiteY1" fmla="*/ 219710 h 454660"/>
                <a:gd name="connsiteX2" fmla="*/ 86995 w 173997"/>
                <a:gd name="connsiteY2" fmla="*/ 454660 h 454660"/>
                <a:gd name="connsiteX3" fmla="*/ 173990 w 173997"/>
                <a:gd name="connsiteY3" fmla="*/ 219710 h 454660"/>
                <a:gd name="connsiteX4" fmla="*/ 83820 w 173997"/>
                <a:gd name="connsiteY4" fmla="*/ 0 h 454660"/>
                <a:gd name="connsiteX0" fmla="*/ 83820 w 173997"/>
                <a:gd name="connsiteY0" fmla="*/ 0 h 448945"/>
                <a:gd name="connsiteX1" fmla="*/ 0 w 173997"/>
                <a:gd name="connsiteY1" fmla="*/ 219710 h 448945"/>
                <a:gd name="connsiteX2" fmla="*/ 86995 w 173997"/>
                <a:gd name="connsiteY2" fmla="*/ 448945 h 448945"/>
                <a:gd name="connsiteX3" fmla="*/ 173990 w 173997"/>
                <a:gd name="connsiteY3" fmla="*/ 219710 h 448945"/>
                <a:gd name="connsiteX4" fmla="*/ 83820 w 173997"/>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2086"/>
                <a:gd name="connsiteY0" fmla="*/ 0 h 447040"/>
                <a:gd name="connsiteX1" fmla="*/ 0 w 172086"/>
                <a:gd name="connsiteY1" fmla="*/ 217805 h 447040"/>
                <a:gd name="connsiteX2" fmla="*/ 86995 w 172086"/>
                <a:gd name="connsiteY2" fmla="*/ 447040 h 447040"/>
                <a:gd name="connsiteX3" fmla="*/ 172085 w 172086"/>
                <a:gd name="connsiteY3" fmla="*/ 217805 h 447040"/>
                <a:gd name="connsiteX4" fmla="*/ 85725 w 172086"/>
                <a:gd name="connsiteY4" fmla="*/ 0 h 4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86" h="447040">
                  <a:moveTo>
                    <a:pt x="85725" y="0"/>
                  </a:moveTo>
                  <a:cubicBezTo>
                    <a:pt x="60113" y="31962"/>
                    <a:pt x="5292" y="76200"/>
                    <a:pt x="0" y="217805"/>
                  </a:cubicBezTo>
                  <a:cubicBezTo>
                    <a:pt x="7197" y="338667"/>
                    <a:pt x="24118" y="358556"/>
                    <a:pt x="86995" y="447040"/>
                  </a:cubicBezTo>
                  <a:cubicBezTo>
                    <a:pt x="153458" y="364808"/>
                    <a:pt x="172297" y="292312"/>
                    <a:pt x="172085" y="217805"/>
                  </a:cubicBezTo>
                  <a:cubicBezTo>
                    <a:pt x="171873" y="143298"/>
                    <a:pt x="126153" y="31115"/>
                    <a:pt x="85725" y="0"/>
                  </a:cubicBezTo>
                  <a:close/>
                </a:path>
              </a:pathLst>
            </a:custGeom>
            <a:solidFill>
              <a:srgbClr val="99FF99"/>
            </a:solidFill>
            <a:ln w="1905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0" name="Oval 39"/>
            <p:cNvSpPr/>
            <p:nvPr/>
          </p:nvSpPr>
          <p:spPr bwMode="auto">
            <a:xfrm>
              <a:off x="4485322" y="5875401"/>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grpSp>
        <p:nvGrpSpPr>
          <p:cNvPr id="14336" name="Group 14335"/>
          <p:cNvGrpSpPr/>
          <p:nvPr/>
        </p:nvGrpSpPr>
        <p:grpSpPr>
          <a:xfrm>
            <a:off x="5949598" y="4381500"/>
            <a:ext cx="1203960" cy="697300"/>
            <a:chOff x="6015338" y="5712460"/>
            <a:chExt cx="1203960" cy="697300"/>
          </a:xfrm>
        </p:grpSpPr>
        <p:sp>
          <p:nvSpPr>
            <p:cNvPr id="49" name="Oval 48"/>
            <p:cNvSpPr/>
            <p:nvPr/>
          </p:nvSpPr>
          <p:spPr bwMode="auto">
            <a:xfrm>
              <a:off x="6529688" y="5712460"/>
              <a:ext cx="689610" cy="694760"/>
            </a:xfrm>
            <a:prstGeom prst="ellipse">
              <a:avLst/>
            </a:prstGeom>
            <a:solidFill>
              <a:srgbClr val="A6CAF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7" name="Oval 46"/>
            <p:cNvSpPr/>
            <p:nvPr/>
          </p:nvSpPr>
          <p:spPr bwMode="auto">
            <a:xfrm>
              <a:off x="6015338" y="5712460"/>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8" name="Freeform 47"/>
            <p:cNvSpPr/>
            <p:nvPr/>
          </p:nvSpPr>
          <p:spPr bwMode="auto">
            <a:xfrm>
              <a:off x="6528418" y="5839531"/>
              <a:ext cx="172086" cy="447040"/>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77806"/>
                <a:gd name="connsiteY0" fmla="*/ 0 h 462280"/>
                <a:gd name="connsiteX1" fmla="*/ 0 w 177806"/>
                <a:gd name="connsiteY1" fmla="*/ 225425 h 462280"/>
                <a:gd name="connsiteX2" fmla="*/ 90805 w 177806"/>
                <a:gd name="connsiteY2" fmla="*/ 462280 h 462280"/>
                <a:gd name="connsiteX3" fmla="*/ 177800 w 177806"/>
                <a:gd name="connsiteY3" fmla="*/ 225425 h 462280"/>
                <a:gd name="connsiteX4" fmla="*/ 87630 w 177806"/>
                <a:gd name="connsiteY4" fmla="*/ 0 h 462280"/>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7800"/>
                <a:gd name="connsiteY0" fmla="*/ 0 h 460375"/>
                <a:gd name="connsiteX1" fmla="*/ 0 w 177800"/>
                <a:gd name="connsiteY1" fmla="*/ 225425 h 460375"/>
                <a:gd name="connsiteX2" fmla="*/ 86995 w 177800"/>
                <a:gd name="connsiteY2" fmla="*/ 460375 h 460375"/>
                <a:gd name="connsiteX3" fmla="*/ 177800 w 177800"/>
                <a:gd name="connsiteY3" fmla="*/ 225425 h 460375"/>
                <a:gd name="connsiteX4" fmla="*/ 87630 w 177800"/>
                <a:gd name="connsiteY4" fmla="*/ 0 h 460375"/>
                <a:gd name="connsiteX0" fmla="*/ 87630 w 173990"/>
                <a:gd name="connsiteY0" fmla="*/ 0 h 460375"/>
                <a:gd name="connsiteX1" fmla="*/ 0 w 173990"/>
                <a:gd name="connsiteY1" fmla="*/ 225425 h 460375"/>
                <a:gd name="connsiteX2" fmla="*/ 86995 w 173990"/>
                <a:gd name="connsiteY2" fmla="*/ 460375 h 460375"/>
                <a:gd name="connsiteX3" fmla="*/ 173990 w 173990"/>
                <a:gd name="connsiteY3" fmla="*/ 225425 h 460375"/>
                <a:gd name="connsiteX4" fmla="*/ 87630 w 173990"/>
                <a:gd name="connsiteY4" fmla="*/ 0 h 460375"/>
                <a:gd name="connsiteX0" fmla="*/ 83820 w 173997"/>
                <a:gd name="connsiteY0" fmla="*/ 0 h 454660"/>
                <a:gd name="connsiteX1" fmla="*/ 0 w 173997"/>
                <a:gd name="connsiteY1" fmla="*/ 219710 h 454660"/>
                <a:gd name="connsiteX2" fmla="*/ 86995 w 173997"/>
                <a:gd name="connsiteY2" fmla="*/ 454660 h 454660"/>
                <a:gd name="connsiteX3" fmla="*/ 173990 w 173997"/>
                <a:gd name="connsiteY3" fmla="*/ 219710 h 454660"/>
                <a:gd name="connsiteX4" fmla="*/ 83820 w 173997"/>
                <a:gd name="connsiteY4" fmla="*/ 0 h 454660"/>
                <a:gd name="connsiteX0" fmla="*/ 83820 w 173997"/>
                <a:gd name="connsiteY0" fmla="*/ 0 h 448945"/>
                <a:gd name="connsiteX1" fmla="*/ 0 w 173997"/>
                <a:gd name="connsiteY1" fmla="*/ 219710 h 448945"/>
                <a:gd name="connsiteX2" fmla="*/ 86995 w 173997"/>
                <a:gd name="connsiteY2" fmla="*/ 448945 h 448945"/>
                <a:gd name="connsiteX3" fmla="*/ 173990 w 173997"/>
                <a:gd name="connsiteY3" fmla="*/ 219710 h 448945"/>
                <a:gd name="connsiteX4" fmla="*/ 83820 w 173997"/>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3820 w 173999"/>
                <a:gd name="connsiteY0" fmla="*/ 0 h 448945"/>
                <a:gd name="connsiteX1" fmla="*/ 0 w 173999"/>
                <a:gd name="connsiteY1" fmla="*/ 219710 h 448945"/>
                <a:gd name="connsiteX2" fmla="*/ 86995 w 173999"/>
                <a:gd name="connsiteY2" fmla="*/ 448945 h 448945"/>
                <a:gd name="connsiteX3" fmla="*/ 173990 w 173999"/>
                <a:gd name="connsiteY3" fmla="*/ 219710 h 448945"/>
                <a:gd name="connsiteX4" fmla="*/ 83820 w 173999"/>
                <a:gd name="connsiteY4" fmla="*/ 0 h 448945"/>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3991"/>
                <a:gd name="connsiteY0" fmla="*/ 0 h 447040"/>
                <a:gd name="connsiteX1" fmla="*/ 0 w 173991"/>
                <a:gd name="connsiteY1" fmla="*/ 217805 h 447040"/>
                <a:gd name="connsiteX2" fmla="*/ 86995 w 173991"/>
                <a:gd name="connsiteY2" fmla="*/ 447040 h 447040"/>
                <a:gd name="connsiteX3" fmla="*/ 173990 w 173991"/>
                <a:gd name="connsiteY3" fmla="*/ 217805 h 447040"/>
                <a:gd name="connsiteX4" fmla="*/ 85725 w 173991"/>
                <a:gd name="connsiteY4" fmla="*/ 0 h 447040"/>
                <a:gd name="connsiteX0" fmla="*/ 85725 w 172086"/>
                <a:gd name="connsiteY0" fmla="*/ 0 h 447040"/>
                <a:gd name="connsiteX1" fmla="*/ 0 w 172086"/>
                <a:gd name="connsiteY1" fmla="*/ 217805 h 447040"/>
                <a:gd name="connsiteX2" fmla="*/ 86995 w 172086"/>
                <a:gd name="connsiteY2" fmla="*/ 447040 h 447040"/>
                <a:gd name="connsiteX3" fmla="*/ 172085 w 172086"/>
                <a:gd name="connsiteY3" fmla="*/ 217805 h 447040"/>
                <a:gd name="connsiteX4" fmla="*/ 85725 w 172086"/>
                <a:gd name="connsiteY4" fmla="*/ 0 h 44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86" h="447040">
                  <a:moveTo>
                    <a:pt x="85725" y="0"/>
                  </a:moveTo>
                  <a:cubicBezTo>
                    <a:pt x="60113" y="31962"/>
                    <a:pt x="5292" y="76200"/>
                    <a:pt x="0" y="217805"/>
                  </a:cubicBezTo>
                  <a:cubicBezTo>
                    <a:pt x="7197" y="338667"/>
                    <a:pt x="24118" y="358556"/>
                    <a:pt x="86995" y="447040"/>
                  </a:cubicBezTo>
                  <a:cubicBezTo>
                    <a:pt x="153458" y="364808"/>
                    <a:pt x="172297" y="292312"/>
                    <a:pt x="172085" y="217805"/>
                  </a:cubicBezTo>
                  <a:cubicBezTo>
                    <a:pt x="171873" y="143298"/>
                    <a:pt x="126153" y="31115"/>
                    <a:pt x="85725" y="0"/>
                  </a:cubicBezTo>
                  <a:close/>
                </a:path>
              </a:pathLst>
            </a:custGeom>
            <a:solidFill>
              <a:srgbClr val="99FF99"/>
            </a:solidFill>
            <a:ln w="1905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1" name="Oval 50"/>
            <p:cNvSpPr/>
            <p:nvPr/>
          </p:nvSpPr>
          <p:spPr bwMode="auto">
            <a:xfrm>
              <a:off x="6528816" y="5715000"/>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grpSp>
        <p:nvGrpSpPr>
          <p:cNvPr id="2" name="Group 1"/>
          <p:cNvGrpSpPr/>
          <p:nvPr/>
        </p:nvGrpSpPr>
        <p:grpSpPr>
          <a:xfrm>
            <a:off x="3970020" y="2108060"/>
            <a:ext cx="1203960" cy="694760"/>
            <a:chOff x="3970020" y="2108060"/>
            <a:chExt cx="1203960" cy="694760"/>
          </a:xfrm>
        </p:grpSpPr>
        <p:sp>
          <p:nvSpPr>
            <p:cNvPr id="25" name="Freeform 24"/>
            <p:cNvSpPr/>
            <p:nvPr/>
          </p:nvSpPr>
          <p:spPr bwMode="auto">
            <a:xfrm>
              <a:off x="4483100" y="2227511"/>
              <a:ext cx="181615" cy="462280"/>
            </a:xfrm>
            <a:custGeom>
              <a:avLst/>
              <a:gdLst>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17780 w 208280"/>
                <a:gd name="connsiteY12" fmla="*/ 167729 h 472529"/>
                <a:gd name="connsiteX13" fmla="*/ 7620 w 208280"/>
                <a:gd name="connsiteY13" fmla="*/ 190589 h 472529"/>
                <a:gd name="connsiteX14" fmla="*/ 0 w 208280"/>
                <a:gd name="connsiteY14" fmla="*/ 215989 h 472529"/>
                <a:gd name="connsiteX15" fmla="*/ 2540 w 208280"/>
                <a:gd name="connsiteY15" fmla="*/ 246469 h 472529"/>
                <a:gd name="connsiteX16" fmla="*/ 15240 w 208280"/>
                <a:gd name="connsiteY16" fmla="*/ 269329 h 472529"/>
                <a:gd name="connsiteX17" fmla="*/ 17780 w 208280"/>
                <a:gd name="connsiteY17" fmla="*/ 276949 h 472529"/>
                <a:gd name="connsiteX18" fmla="*/ 15240 w 208280"/>
                <a:gd name="connsiteY18" fmla="*/ 287109 h 472529"/>
                <a:gd name="connsiteX19" fmla="*/ 17780 w 208280"/>
                <a:gd name="connsiteY19" fmla="*/ 358229 h 472529"/>
                <a:gd name="connsiteX20" fmla="*/ 20320 w 208280"/>
                <a:gd name="connsiteY20" fmla="*/ 368389 h 472529"/>
                <a:gd name="connsiteX21" fmla="*/ 25400 w 208280"/>
                <a:gd name="connsiteY21" fmla="*/ 376009 h 472529"/>
                <a:gd name="connsiteX22" fmla="*/ 27940 w 208280"/>
                <a:gd name="connsiteY22" fmla="*/ 383629 h 472529"/>
                <a:gd name="connsiteX23" fmla="*/ 35560 w 208280"/>
                <a:gd name="connsiteY23" fmla="*/ 386169 h 472529"/>
                <a:gd name="connsiteX24" fmla="*/ 40640 w 208280"/>
                <a:gd name="connsiteY24" fmla="*/ 393789 h 472529"/>
                <a:gd name="connsiteX25" fmla="*/ 43180 w 208280"/>
                <a:gd name="connsiteY25" fmla="*/ 403949 h 472529"/>
                <a:gd name="connsiteX26" fmla="*/ 58420 w 208280"/>
                <a:gd name="connsiteY26" fmla="*/ 419189 h 472529"/>
                <a:gd name="connsiteX27" fmla="*/ 66040 w 208280"/>
                <a:gd name="connsiteY27" fmla="*/ 434429 h 472529"/>
                <a:gd name="connsiteX28" fmla="*/ 73660 w 208280"/>
                <a:gd name="connsiteY28" fmla="*/ 436969 h 472529"/>
                <a:gd name="connsiteX29" fmla="*/ 81280 w 208280"/>
                <a:gd name="connsiteY29" fmla="*/ 462369 h 472529"/>
                <a:gd name="connsiteX30" fmla="*/ 83820 w 208280"/>
                <a:gd name="connsiteY30" fmla="*/ 469989 h 472529"/>
                <a:gd name="connsiteX31" fmla="*/ 91440 w 208280"/>
                <a:gd name="connsiteY31" fmla="*/ 472529 h 472529"/>
                <a:gd name="connsiteX32" fmla="*/ 99060 w 208280"/>
                <a:gd name="connsiteY32" fmla="*/ 464909 h 472529"/>
                <a:gd name="connsiteX33" fmla="*/ 104140 w 208280"/>
                <a:gd name="connsiteY33" fmla="*/ 457289 h 472529"/>
                <a:gd name="connsiteX34" fmla="*/ 111760 w 208280"/>
                <a:gd name="connsiteY34" fmla="*/ 454749 h 472529"/>
                <a:gd name="connsiteX35" fmla="*/ 129540 w 208280"/>
                <a:gd name="connsiteY35" fmla="*/ 434429 h 472529"/>
                <a:gd name="connsiteX36" fmla="*/ 144780 w 208280"/>
                <a:gd name="connsiteY36" fmla="*/ 429349 h 472529"/>
                <a:gd name="connsiteX37" fmla="*/ 152400 w 208280"/>
                <a:gd name="connsiteY37" fmla="*/ 426809 h 472529"/>
                <a:gd name="connsiteX38" fmla="*/ 160020 w 208280"/>
                <a:gd name="connsiteY38" fmla="*/ 411569 h 472529"/>
                <a:gd name="connsiteX39" fmla="*/ 165100 w 208280"/>
                <a:gd name="connsiteY39" fmla="*/ 403949 h 472529"/>
                <a:gd name="connsiteX40" fmla="*/ 167640 w 208280"/>
                <a:gd name="connsiteY40" fmla="*/ 396329 h 472529"/>
                <a:gd name="connsiteX41" fmla="*/ 172720 w 208280"/>
                <a:gd name="connsiteY41" fmla="*/ 388709 h 472529"/>
                <a:gd name="connsiteX42" fmla="*/ 180340 w 208280"/>
                <a:gd name="connsiteY42" fmla="*/ 373469 h 472529"/>
                <a:gd name="connsiteX43" fmla="*/ 185420 w 208280"/>
                <a:gd name="connsiteY43" fmla="*/ 353149 h 472529"/>
                <a:gd name="connsiteX44" fmla="*/ 190500 w 208280"/>
                <a:gd name="connsiteY44" fmla="*/ 335369 h 472529"/>
                <a:gd name="connsiteX45" fmla="*/ 195580 w 208280"/>
                <a:gd name="connsiteY45" fmla="*/ 327749 h 472529"/>
                <a:gd name="connsiteX46" fmla="*/ 200660 w 208280"/>
                <a:gd name="connsiteY46" fmla="*/ 309969 h 472529"/>
                <a:gd name="connsiteX47" fmla="*/ 203200 w 208280"/>
                <a:gd name="connsiteY47" fmla="*/ 223609 h 472529"/>
                <a:gd name="connsiteX48" fmla="*/ 208280 w 208280"/>
                <a:gd name="connsiteY48" fmla="*/ 208369 h 472529"/>
                <a:gd name="connsiteX49" fmla="*/ 205740 w 208280"/>
                <a:gd name="connsiteY49" fmla="*/ 175349 h 472529"/>
                <a:gd name="connsiteX50" fmla="*/ 203200 w 208280"/>
                <a:gd name="connsiteY50" fmla="*/ 149949 h 472529"/>
                <a:gd name="connsiteX51" fmla="*/ 198120 w 208280"/>
                <a:gd name="connsiteY51" fmla="*/ 132169 h 472529"/>
                <a:gd name="connsiteX52" fmla="*/ 195580 w 208280"/>
                <a:gd name="connsiteY52" fmla="*/ 122009 h 472529"/>
                <a:gd name="connsiteX53" fmla="*/ 185420 w 208280"/>
                <a:gd name="connsiteY53" fmla="*/ 106769 h 472529"/>
                <a:gd name="connsiteX54" fmla="*/ 175260 w 208280"/>
                <a:gd name="connsiteY54" fmla="*/ 96609 h 472529"/>
                <a:gd name="connsiteX55" fmla="*/ 165100 w 208280"/>
                <a:gd name="connsiteY55" fmla="*/ 73749 h 472529"/>
                <a:gd name="connsiteX56" fmla="*/ 157480 w 208280"/>
                <a:gd name="connsiteY56" fmla="*/ 68669 h 472529"/>
                <a:gd name="connsiteX57" fmla="*/ 152400 w 208280"/>
                <a:gd name="connsiteY57" fmla="*/ 61049 h 472529"/>
                <a:gd name="connsiteX58" fmla="*/ 149860 w 208280"/>
                <a:gd name="connsiteY58" fmla="*/ 53429 h 472529"/>
                <a:gd name="connsiteX59" fmla="*/ 142240 w 208280"/>
                <a:gd name="connsiteY59" fmla="*/ 50889 h 472529"/>
                <a:gd name="connsiteX60" fmla="*/ 134620 w 208280"/>
                <a:gd name="connsiteY60" fmla="*/ 35649 h 472529"/>
                <a:gd name="connsiteX61" fmla="*/ 119380 w 208280"/>
                <a:gd name="connsiteY61" fmla="*/ 12789 h 472529"/>
                <a:gd name="connsiteX62" fmla="*/ 106680 w 208280"/>
                <a:gd name="connsiteY62" fmla="*/ 89 h 472529"/>
                <a:gd name="connsiteX63" fmla="*/ 91440 w 208280"/>
                <a:gd name="connsiteY63"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20320 w 208280"/>
                <a:gd name="connsiteY11" fmla="*/ 149949 h 472529"/>
                <a:gd name="connsiteX12" fmla="*/ 7620 w 208280"/>
                <a:gd name="connsiteY12" fmla="*/ 190589 h 472529"/>
                <a:gd name="connsiteX13" fmla="*/ 0 w 208280"/>
                <a:gd name="connsiteY13" fmla="*/ 215989 h 472529"/>
                <a:gd name="connsiteX14" fmla="*/ 2540 w 208280"/>
                <a:gd name="connsiteY14" fmla="*/ 246469 h 472529"/>
                <a:gd name="connsiteX15" fmla="*/ 15240 w 208280"/>
                <a:gd name="connsiteY15" fmla="*/ 269329 h 472529"/>
                <a:gd name="connsiteX16" fmla="*/ 17780 w 208280"/>
                <a:gd name="connsiteY16" fmla="*/ 276949 h 472529"/>
                <a:gd name="connsiteX17" fmla="*/ 15240 w 208280"/>
                <a:gd name="connsiteY17" fmla="*/ 287109 h 472529"/>
                <a:gd name="connsiteX18" fmla="*/ 17780 w 208280"/>
                <a:gd name="connsiteY18" fmla="*/ 358229 h 472529"/>
                <a:gd name="connsiteX19" fmla="*/ 20320 w 208280"/>
                <a:gd name="connsiteY19" fmla="*/ 368389 h 472529"/>
                <a:gd name="connsiteX20" fmla="*/ 25400 w 208280"/>
                <a:gd name="connsiteY20" fmla="*/ 376009 h 472529"/>
                <a:gd name="connsiteX21" fmla="*/ 27940 w 208280"/>
                <a:gd name="connsiteY21" fmla="*/ 383629 h 472529"/>
                <a:gd name="connsiteX22" fmla="*/ 35560 w 208280"/>
                <a:gd name="connsiteY22" fmla="*/ 386169 h 472529"/>
                <a:gd name="connsiteX23" fmla="*/ 40640 w 208280"/>
                <a:gd name="connsiteY23" fmla="*/ 393789 h 472529"/>
                <a:gd name="connsiteX24" fmla="*/ 43180 w 208280"/>
                <a:gd name="connsiteY24" fmla="*/ 403949 h 472529"/>
                <a:gd name="connsiteX25" fmla="*/ 58420 w 208280"/>
                <a:gd name="connsiteY25" fmla="*/ 419189 h 472529"/>
                <a:gd name="connsiteX26" fmla="*/ 66040 w 208280"/>
                <a:gd name="connsiteY26" fmla="*/ 434429 h 472529"/>
                <a:gd name="connsiteX27" fmla="*/ 73660 w 208280"/>
                <a:gd name="connsiteY27" fmla="*/ 436969 h 472529"/>
                <a:gd name="connsiteX28" fmla="*/ 81280 w 208280"/>
                <a:gd name="connsiteY28" fmla="*/ 462369 h 472529"/>
                <a:gd name="connsiteX29" fmla="*/ 83820 w 208280"/>
                <a:gd name="connsiteY29" fmla="*/ 469989 h 472529"/>
                <a:gd name="connsiteX30" fmla="*/ 91440 w 208280"/>
                <a:gd name="connsiteY30" fmla="*/ 472529 h 472529"/>
                <a:gd name="connsiteX31" fmla="*/ 99060 w 208280"/>
                <a:gd name="connsiteY31" fmla="*/ 464909 h 472529"/>
                <a:gd name="connsiteX32" fmla="*/ 104140 w 208280"/>
                <a:gd name="connsiteY32" fmla="*/ 457289 h 472529"/>
                <a:gd name="connsiteX33" fmla="*/ 111760 w 208280"/>
                <a:gd name="connsiteY33" fmla="*/ 454749 h 472529"/>
                <a:gd name="connsiteX34" fmla="*/ 129540 w 208280"/>
                <a:gd name="connsiteY34" fmla="*/ 434429 h 472529"/>
                <a:gd name="connsiteX35" fmla="*/ 144780 w 208280"/>
                <a:gd name="connsiteY35" fmla="*/ 429349 h 472529"/>
                <a:gd name="connsiteX36" fmla="*/ 152400 w 208280"/>
                <a:gd name="connsiteY36" fmla="*/ 426809 h 472529"/>
                <a:gd name="connsiteX37" fmla="*/ 160020 w 208280"/>
                <a:gd name="connsiteY37" fmla="*/ 411569 h 472529"/>
                <a:gd name="connsiteX38" fmla="*/ 165100 w 208280"/>
                <a:gd name="connsiteY38" fmla="*/ 403949 h 472529"/>
                <a:gd name="connsiteX39" fmla="*/ 167640 w 208280"/>
                <a:gd name="connsiteY39" fmla="*/ 396329 h 472529"/>
                <a:gd name="connsiteX40" fmla="*/ 172720 w 208280"/>
                <a:gd name="connsiteY40" fmla="*/ 388709 h 472529"/>
                <a:gd name="connsiteX41" fmla="*/ 180340 w 208280"/>
                <a:gd name="connsiteY41" fmla="*/ 373469 h 472529"/>
                <a:gd name="connsiteX42" fmla="*/ 185420 w 208280"/>
                <a:gd name="connsiteY42" fmla="*/ 353149 h 472529"/>
                <a:gd name="connsiteX43" fmla="*/ 190500 w 208280"/>
                <a:gd name="connsiteY43" fmla="*/ 335369 h 472529"/>
                <a:gd name="connsiteX44" fmla="*/ 195580 w 208280"/>
                <a:gd name="connsiteY44" fmla="*/ 327749 h 472529"/>
                <a:gd name="connsiteX45" fmla="*/ 200660 w 208280"/>
                <a:gd name="connsiteY45" fmla="*/ 309969 h 472529"/>
                <a:gd name="connsiteX46" fmla="*/ 203200 w 208280"/>
                <a:gd name="connsiteY46" fmla="*/ 223609 h 472529"/>
                <a:gd name="connsiteX47" fmla="*/ 208280 w 208280"/>
                <a:gd name="connsiteY47" fmla="*/ 208369 h 472529"/>
                <a:gd name="connsiteX48" fmla="*/ 205740 w 208280"/>
                <a:gd name="connsiteY48" fmla="*/ 175349 h 472529"/>
                <a:gd name="connsiteX49" fmla="*/ 203200 w 208280"/>
                <a:gd name="connsiteY49" fmla="*/ 149949 h 472529"/>
                <a:gd name="connsiteX50" fmla="*/ 198120 w 208280"/>
                <a:gd name="connsiteY50" fmla="*/ 132169 h 472529"/>
                <a:gd name="connsiteX51" fmla="*/ 195580 w 208280"/>
                <a:gd name="connsiteY51" fmla="*/ 122009 h 472529"/>
                <a:gd name="connsiteX52" fmla="*/ 185420 w 208280"/>
                <a:gd name="connsiteY52" fmla="*/ 106769 h 472529"/>
                <a:gd name="connsiteX53" fmla="*/ 175260 w 208280"/>
                <a:gd name="connsiteY53" fmla="*/ 96609 h 472529"/>
                <a:gd name="connsiteX54" fmla="*/ 165100 w 208280"/>
                <a:gd name="connsiteY54" fmla="*/ 73749 h 472529"/>
                <a:gd name="connsiteX55" fmla="*/ 157480 w 208280"/>
                <a:gd name="connsiteY55" fmla="*/ 68669 h 472529"/>
                <a:gd name="connsiteX56" fmla="*/ 152400 w 208280"/>
                <a:gd name="connsiteY56" fmla="*/ 61049 h 472529"/>
                <a:gd name="connsiteX57" fmla="*/ 149860 w 208280"/>
                <a:gd name="connsiteY57" fmla="*/ 53429 h 472529"/>
                <a:gd name="connsiteX58" fmla="*/ 142240 w 208280"/>
                <a:gd name="connsiteY58" fmla="*/ 50889 h 472529"/>
                <a:gd name="connsiteX59" fmla="*/ 134620 w 208280"/>
                <a:gd name="connsiteY59" fmla="*/ 35649 h 472529"/>
                <a:gd name="connsiteX60" fmla="*/ 119380 w 208280"/>
                <a:gd name="connsiteY60" fmla="*/ 12789 h 472529"/>
                <a:gd name="connsiteX61" fmla="*/ 106680 w 208280"/>
                <a:gd name="connsiteY61" fmla="*/ 89 h 472529"/>
                <a:gd name="connsiteX62" fmla="*/ 91440 w 208280"/>
                <a:gd name="connsiteY62"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5400 w 208280"/>
                <a:gd name="connsiteY9" fmla="*/ 132169 h 472529"/>
                <a:gd name="connsiteX10" fmla="*/ 22860 w 208280"/>
                <a:gd name="connsiteY10" fmla="*/ 139789 h 472529"/>
                <a:gd name="connsiteX11" fmla="*/ 7620 w 208280"/>
                <a:gd name="connsiteY11" fmla="*/ 190589 h 472529"/>
                <a:gd name="connsiteX12" fmla="*/ 0 w 208280"/>
                <a:gd name="connsiteY12" fmla="*/ 215989 h 472529"/>
                <a:gd name="connsiteX13" fmla="*/ 2540 w 208280"/>
                <a:gd name="connsiteY13" fmla="*/ 246469 h 472529"/>
                <a:gd name="connsiteX14" fmla="*/ 15240 w 208280"/>
                <a:gd name="connsiteY14" fmla="*/ 269329 h 472529"/>
                <a:gd name="connsiteX15" fmla="*/ 17780 w 208280"/>
                <a:gd name="connsiteY15" fmla="*/ 276949 h 472529"/>
                <a:gd name="connsiteX16" fmla="*/ 15240 w 208280"/>
                <a:gd name="connsiteY16" fmla="*/ 287109 h 472529"/>
                <a:gd name="connsiteX17" fmla="*/ 17780 w 208280"/>
                <a:gd name="connsiteY17" fmla="*/ 358229 h 472529"/>
                <a:gd name="connsiteX18" fmla="*/ 20320 w 208280"/>
                <a:gd name="connsiteY18" fmla="*/ 368389 h 472529"/>
                <a:gd name="connsiteX19" fmla="*/ 25400 w 208280"/>
                <a:gd name="connsiteY19" fmla="*/ 376009 h 472529"/>
                <a:gd name="connsiteX20" fmla="*/ 27940 w 208280"/>
                <a:gd name="connsiteY20" fmla="*/ 383629 h 472529"/>
                <a:gd name="connsiteX21" fmla="*/ 35560 w 208280"/>
                <a:gd name="connsiteY21" fmla="*/ 386169 h 472529"/>
                <a:gd name="connsiteX22" fmla="*/ 40640 w 208280"/>
                <a:gd name="connsiteY22" fmla="*/ 393789 h 472529"/>
                <a:gd name="connsiteX23" fmla="*/ 43180 w 208280"/>
                <a:gd name="connsiteY23" fmla="*/ 403949 h 472529"/>
                <a:gd name="connsiteX24" fmla="*/ 58420 w 208280"/>
                <a:gd name="connsiteY24" fmla="*/ 419189 h 472529"/>
                <a:gd name="connsiteX25" fmla="*/ 66040 w 208280"/>
                <a:gd name="connsiteY25" fmla="*/ 434429 h 472529"/>
                <a:gd name="connsiteX26" fmla="*/ 73660 w 208280"/>
                <a:gd name="connsiteY26" fmla="*/ 436969 h 472529"/>
                <a:gd name="connsiteX27" fmla="*/ 81280 w 208280"/>
                <a:gd name="connsiteY27" fmla="*/ 462369 h 472529"/>
                <a:gd name="connsiteX28" fmla="*/ 83820 w 208280"/>
                <a:gd name="connsiteY28" fmla="*/ 469989 h 472529"/>
                <a:gd name="connsiteX29" fmla="*/ 91440 w 208280"/>
                <a:gd name="connsiteY29" fmla="*/ 472529 h 472529"/>
                <a:gd name="connsiteX30" fmla="*/ 99060 w 208280"/>
                <a:gd name="connsiteY30" fmla="*/ 464909 h 472529"/>
                <a:gd name="connsiteX31" fmla="*/ 104140 w 208280"/>
                <a:gd name="connsiteY31" fmla="*/ 457289 h 472529"/>
                <a:gd name="connsiteX32" fmla="*/ 111760 w 208280"/>
                <a:gd name="connsiteY32" fmla="*/ 454749 h 472529"/>
                <a:gd name="connsiteX33" fmla="*/ 129540 w 208280"/>
                <a:gd name="connsiteY33" fmla="*/ 434429 h 472529"/>
                <a:gd name="connsiteX34" fmla="*/ 144780 w 208280"/>
                <a:gd name="connsiteY34" fmla="*/ 429349 h 472529"/>
                <a:gd name="connsiteX35" fmla="*/ 152400 w 208280"/>
                <a:gd name="connsiteY35" fmla="*/ 426809 h 472529"/>
                <a:gd name="connsiteX36" fmla="*/ 160020 w 208280"/>
                <a:gd name="connsiteY36" fmla="*/ 411569 h 472529"/>
                <a:gd name="connsiteX37" fmla="*/ 165100 w 208280"/>
                <a:gd name="connsiteY37" fmla="*/ 403949 h 472529"/>
                <a:gd name="connsiteX38" fmla="*/ 167640 w 208280"/>
                <a:gd name="connsiteY38" fmla="*/ 396329 h 472529"/>
                <a:gd name="connsiteX39" fmla="*/ 172720 w 208280"/>
                <a:gd name="connsiteY39" fmla="*/ 388709 h 472529"/>
                <a:gd name="connsiteX40" fmla="*/ 180340 w 208280"/>
                <a:gd name="connsiteY40" fmla="*/ 373469 h 472529"/>
                <a:gd name="connsiteX41" fmla="*/ 185420 w 208280"/>
                <a:gd name="connsiteY41" fmla="*/ 353149 h 472529"/>
                <a:gd name="connsiteX42" fmla="*/ 190500 w 208280"/>
                <a:gd name="connsiteY42" fmla="*/ 335369 h 472529"/>
                <a:gd name="connsiteX43" fmla="*/ 195580 w 208280"/>
                <a:gd name="connsiteY43" fmla="*/ 327749 h 472529"/>
                <a:gd name="connsiteX44" fmla="*/ 200660 w 208280"/>
                <a:gd name="connsiteY44" fmla="*/ 309969 h 472529"/>
                <a:gd name="connsiteX45" fmla="*/ 203200 w 208280"/>
                <a:gd name="connsiteY45" fmla="*/ 223609 h 472529"/>
                <a:gd name="connsiteX46" fmla="*/ 208280 w 208280"/>
                <a:gd name="connsiteY46" fmla="*/ 208369 h 472529"/>
                <a:gd name="connsiteX47" fmla="*/ 205740 w 208280"/>
                <a:gd name="connsiteY47" fmla="*/ 175349 h 472529"/>
                <a:gd name="connsiteX48" fmla="*/ 203200 w 208280"/>
                <a:gd name="connsiteY48" fmla="*/ 149949 h 472529"/>
                <a:gd name="connsiteX49" fmla="*/ 198120 w 208280"/>
                <a:gd name="connsiteY49" fmla="*/ 132169 h 472529"/>
                <a:gd name="connsiteX50" fmla="*/ 195580 w 208280"/>
                <a:gd name="connsiteY50" fmla="*/ 122009 h 472529"/>
                <a:gd name="connsiteX51" fmla="*/ 185420 w 208280"/>
                <a:gd name="connsiteY51" fmla="*/ 106769 h 472529"/>
                <a:gd name="connsiteX52" fmla="*/ 175260 w 208280"/>
                <a:gd name="connsiteY52" fmla="*/ 96609 h 472529"/>
                <a:gd name="connsiteX53" fmla="*/ 165100 w 208280"/>
                <a:gd name="connsiteY53" fmla="*/ 73749 h 472529"/>
                <a:gd name="connsiteX54" fmla="*/ 157480 w 208280"/>
                <a:gd name="connsiteY54" fmla="*/ 68669 h 472529"/>
                <a:gd name="connsiteX55" fmla="*/ 152400 w 208280"/>
                <a:gd name="connsiteY55" fmla="*/ 61049 h 472529"/>
                <a:gd name="connsiteX56" fmla="*/ 149860 w 208280"/>
                <a:gd name="connsiteY56" fmla="*/ 53429 h 472529"/>
                <a:gd name="connsiteX57" fmla="*/ 142240 w 208280"/>
                <a:gd name="connsiteY57" fmla="*/ 50889 h 472529"/>
                <a:gd name="connsiteX58" fmla="*/ 134620 w 208280"/>
                <a:gd name="connsiteY58" fmla="*/ 35649 h 472529"/>
                <a:gd name="connsiteX59" fmla="*/ 119380 w 208280"/>
                <a:gd name="connsiteY59" fmla="*/ 12789 h 472529"/>
                <a:gd name="connsiteX60" fmla="*/ 106680 w 208280"/>
                <a:gd name="connsiteY60" fmla="*/ 89 h 472529"/>
                <a:gd name="connsiteX61" fmla="*/ 91440 w 208280"/>
                <a:gd name="connsiteY61"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22860 w 208280"/>
                <a:gd name="connsiteY9" fmla="*/ 139789 h 472529"/>
                <a:gd name="connsiteX10" fmla="*/ 7620 w 208280"/>
                <a:gd name="connsiteY10" fmla="*/ 190589 h 472529"/>
                <a:gd name="connsiteX11" fmla="*/ 0 w 208280"/>
                <a:gd name="connsiteY11" fmla="*/ 215989 h 472529"/>
                <a:gd name="connsiteX12" fmla="*/ 2540 w 208280"/>
                <a:gd name="connsiteY12" fmla="*/ 246469 h 472529"/>
                <a:gd name="connsiteX13" fmla="*/ 15240 w 208280"/>
                <a:gd name="connsiteY13" fmla="*/ 269329 h 472529"/>
                <a:gd name="connsiteX14" fmla="*/ 17780 w 208280"/>
                <a:gd name="connsiteY14" fmla="*/ 276949 h 472529"/>
                <a:gd name="connsiteX15" fmla="*/ 15240 w 208280"/>
                <a:gd name="connsiteY15" fmla="*/ 287109 h 472529"/>
                <a:gd name="connsiteX16" fmla="*/ 17780 w 208280"/>
                <a:gd name="connsiteY16" fmla="*/ 358229 h 472529"/>
                <a:gd name="connsiteX17" fmla="*/ 20320 w 208280"/>
                <a:gd name="connsiteY17" fmla="*/ 368389 h 472529"/>
                <a:gd name="connsiteX18" fmla="*/ 25400 w 208280"/>
                <a:gd name="connsiteY18" fmla="*/ 376009 h 472529"/>
                <a:gd name="connsiteX19" fmla="*/ 27940 w 208280"/>
                <a:gd name="connsiteY19" fmla="*/ 383629 h 472529"/>
                <a:gd name="connsiteX20" fmla="*/ 35560 w 208280"/>
                <a:gd name="connsiteY20" fmla="*/ 386169 h 472529"/>
                <a:gd name="connsiteX21" fmla="*/ 40640 w 208280"/>
                <a:gd name="connsiteY21" fmla="*/ 393789 h 472529"/>
                <a:gd name="connsiteX22" fmla="*/ 43180 w 208280"/>
                <a:gd name="connsiteY22" fmla="*/ 403949 h 472529"/>
                <a:gd name="connsiteX23" fmla="*/ 58420 w 208280"/>
                <a:gd name="connsiteY23" fmla="*/ 419189 h 472529"/>
                <a:gd name="connsiteX24" fmla="*/ 66040 w 208280"/>
                <a:gd name="connsiteY24" fmla="*/ 434429 h 472529"/>
                <a:gd name="connsiteX25" fmla="*/ 73660 w 208280"/>
                <a:gd name="connsiteY25" fmla="*/ 436969 h 472529"/>
                <a:gd name="connsiteX26" fmla="*/ 81280 w 208280"/>
                <a:gd name="connsiteY26" fmla="*/ 462369 h 472529"/>
                <a:gd name="connsiteX27" fmla="*/ 83820 w 208280"/>
                <a:gd name="connsiteY27" fmla="*/ 469989 h 472529"/>
                <a:gd name="connsiteX28" fmla="*/ 91440 w 208280"/>
                <a:gd name="connsiteY28" fmla="*/ 472529 h 472529"/>
                <a:gd name="connsiteX29" fmla="*/ 99060 w 208280"/>
                <a:gd name="connsiteY29" fmla="*/ 464909 h 472529"/>
                <a:gd name="connsiteX30" fmla="*/ 104140 w 208280"/>
                <a:gd name="connsiteY30" fmla="*/ 457289 h 472529"/>
                <a:gd name="connsiteX31" fmla="*/ 111760 w 208280"/>
                <a:gd name="connsiteY31" fmla="*/ 454749 h 472529"/>
                <a:gd name="connsiteX32" fmla="*/ 129540 w 208280"/>
                <a:gd name="connsiteY32" fmla="*/ 434429 h 472529"/>
                <a:gd name="connsiteX33" fmla="*/ 144780 w 208280"/>
                <a:gd name="connsiteY33" fmla="*/ 429349 h 472529"/>
                <a:gd name="connsiteX34" fmla="*/ 152400 w 208280"/>
                <a:gd name="connsiteY34" fmla="*/ 426809 h 472529"/>
                <a:gd name="connsiteX35" fmla="*/ 160020 w 208280"/>
                <a:gd name="connsiteY35" fmla="*/ 411569 h 472529"/>
                <a:gd name="connsiteX36" fmla="*/ 165100 w 208280"/>
                <a:gd name="connsiteY36" fmla="*/ 403949 h 472529"/>
                <a:gd name="connsiteX37" fmla="*/ 167640 w 208280"/>
                <a:gd name="connsiteY37" fmla="*/ 396329 h 472529"/>
                <a:gd name="connsiteX38" fmla="*/ 172720 w 208280"/>
                <a:gd name="connsiteY38" fmla="*/ 388709 h 472529"/>
                <a:gd name="connsiteX39" fmla="*/ 180340 w 208280"/>
                <a:gd name="connsiteY39" fmla="*/ 373469 h 472529"/>
                <a:gd name="connsiteX40" fmla="*/ 185420 w 208280"/>
                <a:gd name="connsiteY40" fmla="*/ 353149 h 472529"/>
                <a:gd name="connsiteX41" fmla="*/ 190500 w 208280"/>
                <a:gd name="connsiteY41" fmla="*/ 335369 h 472529"/>
                <a:gd name="connsiteX42" fmla="*/ 195580 w 208280"/>
                <a:gd name="connsiteY42" fmla="*/ 327749 h 472529"/>
                <a:gd name="connsiteX43" fmla="*/ 200660 w 208280"/>
                <a:gd name="connsiteY43" fmla="*/ 309969 h 472529"/>
                <a:gd name="connsiteX44" fmla="*/ 203200 w 208280"/>
                <a:gd name="connsiteY44" fmla="*/ 223609 h 472529"/>
                <a:gd name="connsiteX45" fmla="*/ 208280 w 208280"/>
                <a:gd name="connsiteY45" fmla="*/ 208369 h 472529"/>
                <a:gd name="connsiteX46" fmla="*/ 205740 w 208280"/>
                <a:gd name="connsiteY46" fmla="*/ 175349 h 472529"/>
                <a:gd name="connsiteX47" fmla="*/ 203200 w 208280"/>
                <a:gd name="connsiteY47" fmla="*/ 149949 h 472529"/>
                <a:gd name="connsiteX48" fmla="*/ 198120 w 208280"/>
                <a:gd name="connsiteY48" fmla="*/ 132169 h 472529"/>
                <a:gd name="connsiteX49" fmla="*/ 195580 w 208280"/>
                <a:gd name="connsiteY49" fmla="*/ 122009 h 472529"/>
                <a:gd name="connsiteX50" fmla="*/ 185420 w 208280"/>
                <a:gd name="connsiteY50" fmla="*/ 106769 h 472529"/>
                <a:gd name="connsiteX51" fmla="*/ 175260 w 208280"/>
                <a:gd name="connsiteY51" fmla="*/ 96609 h 472529"/>
                <a:gd name="connsiteX52" fmla="*/ 165100 w 208280"/>
                <a:gd name="connsiteY52" fmla="*/ 73749 h 472529"/>
                <a:gd name="connsiteX53" fmla="*/ 157480 w 208280"/>
                <a:gd name="connsiteY53" fmla="*/ 68669 h 472529"/>
                <a:gd name="connsiteX54" fmla="*/ 152400 w 208280"/>
                <a:gd name="connsiteY54" fmla="*/ 61049 h 472529"/>
                <a:gd name="connsiteX55" fmla="*/ 149860 w 208280"/>
                <a:gd name="connsiteY55" fmla="*/ 53429 h 472529"/>
                <a:gd name="connsiteX56" fmla="*/ 142240 w 208280"/>
                <a:gd name="connsiteY56" fmla="*/ 50889 h 472529"/>
                <a:gd name="connsiteX57" fmla="*/ 134620 w 208280"/>
                <a:gd name="connsiteY57" fmla="*/ 35649 h 472529"/>
                <a:gd name="connsiteX58" fmla="*/ 119380 w 208280"/>
                <a:gd name="connsiteY58" fmla="*/ 12789 h 472529"/>
                <a:gd name="connsiteX59" fmla="*/ 106680 w 208280"/>
                <a:gd name="connsiteY59" fmla="*/ 89 h 472529"/>
                <a:gd name="connsiteX60" fmla="*/ 91440 w 208280"/>
                <a:gd name="connsiteY60"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33020 w 208280"/>
                <a:gd name="connsiteY7" fmla="*/ 109309 h 472529"/>
                <a:gd name="connsiteX8" fmla="*/ 27940 w 208280"/>
                <a:gd name="connsiteY8" fmla="*/ 124549 h 472529"/>
                <a:gd name="connsiteX9" fmla="*/ 7620 w 208280"/>
                <a:gd name="connsiteY9" fmla="*/ 190589 h 472529"/>
                <a:gd name="connsiteX10" fmla="*/ 0 w 208280"/>
                <a:gd name="connsiteY10" fmla="*/ 215989 h 472529"/>
                <a:gd name="connsiteX11" fmla="*/ 2540 w 208280"/>
                <a:gd name="connsiteY11" fmla="*/ 246469 h 472529"/>
                <a:gd name="connsiteX12" fmla="*/ 15240 w 208280"/>
                <a:gd name="connsiteY12" fmla="*/ 269329 h 472529"/>
                <a:gd name="connsiteX13" fmla="*/ 17780 w 208280"/>
                <a:gd name="connsiteY13" fmla="*/ 276949 h 472529"/>
                <a:gd name="connsiteX14" fmla="*/ 15240 w 208280"/>
                <a:gd name="connsiteY14" fmla="*/ 287109 h 472529"/>
                <a:gd name="connsiteX15" fmla="*/ 17780 w 208280"/>
                <a:gd name="connsiteY15" fmla="*/ 358229 h 472529"/>
                <a:gd name="connsiteX16" fmla="*/ 20320 w 208280"/>
                <a:gd name="connsiteY16" fmla="*/ 368389 h 472529"/>
                <a:gd name="connsiteX17" fmla="*/ 25400 w 208280"/>
                <a:gd name="connsiteY17" fmla="*/ 376009 h 472529"/>
                <a:gd name="connsiteX18" fmla="*/ 27940 w 208280"/>
                <a:gd name="connsiteY18" fmla="*/ 383629 h 472529"/>
                <a:gd name="connsiteX19" fmla="*/ 35560 w 208280"/>
                <a:gd name="connsiteY19" fmla="*/ 386169 h 472529"/>
                <a:gd name="connsiteX20" fmla="*/ 40640 w 208280"/>
                <a:gd name="connsiteY20" fmla="*/ 393789 h 472529"/>
                <a:gd name="connsiteX21" fmla="*/ 43180 w 208280"/>
                <a:gd name="connsiteY21" fmla="*/ 403949 h 472529"/>
                <a:gd name="connsiteX22" fmla="*/ 58420 w 208280"/>
                <a:gd name="connsiteY22" fmla="*/ 419189 h 472529"/>
                <a:gd name="connsiteX23" fmla="*/ 66040 w 208280"/>
                <a:gd name="connsiteY23" fmla="*/ 434429 h 472529"/>
                <a:gd name="connsiteX24" fmla="*/ 73660 w 208280"/>
                <a:gd name="connsiteY24" fmla="*/ 436969 h 472529"/>
                <a:gd name="connsiteX25" fmla="*/ 81280 w 208280"/>
                <a:gd name="connsiteY25" fmla="*/ 462369 h 472529"/>
                <a:gd name="connsiteX26" fmla="*/ 83820 w 208280"/>
                <a:gd name="connsiteY26" fmla="*/ 469989 h 472529"/>
                <a:gd name="connsiteX27" fmla="*/ 91440 w 208280"/>
                <a:gd name="connsiteY27" fmla="*/ 472529 h 472529"/>
                <a:gd name="connsiteX28" fmla="*/ 99060 w 208280"/>
                <a:gd name="connsiteY28" fmla="*/ 464909 h 472529"/>
                <a:gd name="connsiteX29" fmla="*/ 104140 w 208280"/>
                <a:gd name="connsiteY29" fmla="*/ 457289 h 472529"/>
                <a:gd name="connsiteX30" fmla="*/ 111760 w 208280"/>
                <a:gd name="connsiteY30" fmla="*/ 454749 h 472529"/>
                <a:gd name="connsiteX31" fmla="*/ 129540 w 208280"/>
                <a:gd name="connsiteY31" fmla="*/ 434429 h 472529"/>
                <a:gd name="connsiteX32" fmla="*/ 144780 w 208280"/>
                <a:gd name="connsiteY32" fmla="*/ 429349 h 472529"/>
                <a:gd name="connsiteX33" fmla="*/ 152400 w 208280"/>
                <a:gd name="connsiteY33" fmla="*/ 426809 h 472529"/>
                <a:gd name="connsiteX34" fmla="*/ 160020 w 208280"/>
                <a:gd name="connsiteY34" fmla="*/ 411569 h 472529"/>
                <a:gd name="connsiteX35" fmla="*/ 165100 w 208280"/>
                <a:gd name="connsiteY35" fmla="*/ 403949 h 472529"/>
                <a:gd name="connsiteX36" fmla="*/ 167640 w 208280"/>
                <a:gd name="connsiteY36" fmla="*/ 396329 h 472529"/>
                <a:gd name="connsiteX37" fmla="*/ 172720 w 208280"/>
                <a:gd name="connsiteY37" fmla="*/ 388709 h 472529"/>
                <a:gd name="connsiteX38" fmla="*/ 180340 w 208280"/>
                <a:gd name="connsiteY38" fmla="*/ 373469 h 472529"/>
                <a:gd name="connsiteX39" fmla="*/ 185420 w 208280"/>
                <a:gd name="connsiteY39" fmla="*/ 353149 h 472529"/>
                <a:gd name="connsiteX40" fmla="*/ 190500 w 208280"/>
                <a:gd name="connsiteY40" fmla="*/ 335369 h 472529"/>
                <a:gd name="connsiteX41" fmla="*/ 195580 w 208280"/>
                <a:gd name="connsiteY41" fmla="*/ 327749 h 472529"/>
                <a:gd name="connsiteX42" fmla="*/ 200660 w 208280"/>
                <a:gd name="connsiteY42" fmla="*/ 309969 h 472529"/>
                <a:gd name="connsiteX43" fmla="*/ 203200 w 208280"/>
                <a:gd name="connsiteY43" fmla="*/ 223609 h 472529"/>
                <a:gd name="connsiteX44" fmla="*/ 208280 w 208280"/>
                <a:gd name="connsiteY44" fmla="*/ 208369 h 472529"/>
                <a:gd name="connsiteX45" fmla="*/ 205740 w 208280"/>
                <a:gd name="connsiteY45" fmla="*/ 175349 h 472529"/>
                <a:gd name="connsiteX46" fmla="*/ 203200 w 208280"/>
                <a:gd name="connsiteY46" fmla="*/ 149949 h 472529"/>
                <a:gd name="connsiteX47" fmla="*/ 198120 w 208280"/>
                <a:gd name="connsiteY47" fmla="*/ 132169 h 472529"/>
                <a:gd name="connsiteX48" fmla="*/ 195580 w 208280"/>
                <a:gd name="connsiteY48" fmla="*/ 122009 h 472529"/>
                <a:gd name="connsiteX49" fmla="*/ 185420 w 208280"/>
                <a:gd name="connsiteY49" fmla="*/ 106769 h 472529"/>
                <a:gd name="connsiteX50" fmla="*/ 175260 w 208280"/>
                <a:gd name="connsiteY50" fmla="*/ 96609 h 472529"/>
                <a:gd name="connsiteX51" fmla="*/ 165100 w 208280"/>
                <a:gd name="connsiteY51" fmla="*/ 73749 h 472529"/>
                <a:gd name="connsiteX52" fmla="*/ 157480 w 208280"/>
                <a:gd name="connsiteY52" fmla="*/ 68669 h 472529"/>
                <a:gd name="connsiteX53" fmla="*/ 152400 w 208280"/>
                <a:gd name="connsiteY53" fmla="*/ 61049 h 472529"/>
                <a:gd name="connsiteX54" fmla="*/ 149860 w 208280"/>
                <a:gd name="connsiteY54" fmla="*/ 53429 h 472529"/>
                <a:gd name="connsiteX55" fmla="*/ 142240 w 208280"/>
                <a:gd name="connsiteY55" fmla="*/ 50889 h 472529"/>
                <a:gd name="connsiteX56" fmla="*/ 134620 w 208280"/>
                <a:gd name="connsiteY56" fmla="*/ 35649 h 472529"/>
                <a:gd name="connsiteX57" fmla="*/ 119380 w 208280"/>
                <a:gd name="connsiteY57" fmla="*/ 12789 h 472529"/>
                <a:gd name="connsiteX58" fmla="*/ 106680 w 208280"/>
                <a:gd name="connsiteY58" fmla="*/ 89 h 472529"/>
                <a:gd name="connsiteX59" fmla="*/ 91440 w 208280"/>
                <a:gd name="connsiteY59"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27940 w 208280"/>
                <a:gd name="connsiteY7" fmla="*/ 124549 h 472529"/>
                <a:gd name="connsiteX8" fmla="*/ 7620 w 208280"/>
                <a:gd name="connsiteY8" fmla="*/ 190589 h 472529"/>
                <a:gd name="connsiteX9" fmla="*/ 0 w 208280"/>
                <a:gd name="connsiteY9" fmla="*/ 215989 h 472529"/>
                <a:gd name="connsiteX10" fmla="*/ 2540 w 208280"/>
                <a:gd name="connsiteY10" fmla="*/ 246469 h 472529"/>
                <a:gd name="connsiteX11" fmla="*/ 15240 w 208280"/>
                <a:gd name="connsiteY11" fmla="*/ 269329 h 472529"/>
                <a:gd name="connsiteX12" fmla="*/ 17780 w 208280"/>
                <a:gd name="connsiteY12" fmla="*/ 276949 h 472529"/>
                <a:gd name="connsiteX13" fmla="*/ 15240 w 208280"/>
                <a:gd name="connsiteY13" fmla="*/ 287109 h 472529"/>
                <a:gd name="connsiteX14" fmla="*/ 17780 w 208280"/>
                <a:gd name="connsiteY14" fmla="*/ 358229 h 472529"/>
                <a:gd name="connsiteX15" fmla="*/ 20320 w 208280"/>
                <a:gd name="connsiteY15" fmla="*/ 368389 h 472529"/>
                <a:gd name="connsiteX16" fmla="*/ 25400 w 208280"/>
                <a:gd name="connsiteY16" fmla="*/ 376009 h 472529"/>
                <a:gd name="connsiteX17" fmla="*/ 27940 w 208280"/>
                <a:gd name="connsiteY17" fmla="*/ 383629 h 472529"/>
                <a:gd name="connsiteX18" fmla="*/ 35560 w 208280"/>
                <a:gd name="connsiteY18" fmla="*/ 386169 h 472529"/>
                <a:gd name="connsiteX19" fmla="*/ 40640 w 208280"/>
                <a:gd name="connsiteY19" fmla="*/ 393789 h 472529"/>
                <a:gd name="connsiteX20" fmla="*/ 43180 w 208280"/>
                <a:gd name="connsiteY20" fmla="*/ 403949 h 472529"/>
                <a:gd name="connsiteX21" fmla="*/ 58420 w 208280"/>
                <a:gd name="connsiteY21" fmla="*/ 419189 h 472529"/>
                <a:gd name="connsiteX22" fmla="*/ 66040 w 208280"/>
                <a:gd name="connsiteY22" fmla="*/ 434429 h 472529"/>
                <a:gd name="connsiteX23" fmla="*/ 73660 w 208280"/>
                <a:gd name="connsiteY23" fmla="*/ 436969 h 472529"/>
                <a:gd name="connsiteX24" fmla="*/ 81280 w 208280"/>
                <a:gd name="connsiteY24" fmla="*/ 462369 h 472529"/>
                <a:gd name="connsiteX25" fmla="*/ 83820 w 208280"/>
                <a:gd name="connsiteY25" fmla="*/ 469989 h 472529"/>
                <a:gd name="connsiteX26" fmla="*/ 91440 w 208280"/>
                <a:gd name="connsiteY26" fmla="*/ 472529 h 472529"/>
                <a:gd name="connsiteX27" fmla="*/ 99060 w 208280"/>
                <a:gd name="connsiteY27" fmla="*/ 464909 h 472529"/>
                <a:gd name="connsiteX28" fmla="*/ 104140 w 208280"/>
                <a:gd name="connsiteY28" fmla="*/ 457289 h 472529"/>
                <a:gd name="connsiteX29" fmla="*/ 111760 w 208280"/>
                <a:gd name="connsiteY29" fmla="*/ 454749 h 472529"/>
                <a:gd name="connsiteX30" fmla="*/ 129540 w 208280"/>
                <a:gd name="connsiteY30" fmla="*/ 434429 h 472529"/>
                <a:gd name="connsiteX31" fmla="*/ 144780 w 208280"/>
                <a:gd name="connsiteY31" fmla="*/ 429349 h 472529"/>
                <a:gd name="connsiteX32" fmla="*/ 152400 w 208280"/>
                <a:gd name="connsiteY32" fmla="*/ 426809 h 472529"/>
                <a:gd name="connsiteX33" fmla="*/ 160020 w 208280"/>
                <a:gd name="connsiteY33" fmla="*/ 411569 h 472529"/>
                <a:gd name="connsiteX34" fmla="*/ 165100 w 208280"/>
                <a:gd name="connsiteY34" fmla="*/ 403949 h 472529"/>
                <a:gd name="connsiteX35" fmla="*/ 167640 w 208280"/>
                <a:gd name="connsiteY35" fmla="*/ 396329 h 472529"/>
                <a:gd name="connsiteX36" fmla="*/ 172720 w 208280"/>
                <a:gd name="connsiteY36" fmla="*/ 388709 h 472529"/>
                <a:gd name="connsiteX37" fmla="*/ 180340 w 208280"/>
                <a:gd name="connsiteY37" fmla="*/ 373469 h 472529"/>
                <a:gd name="connsiteX38" fmla="*/ 185420 w 208280"/>
                <a:gd name="connsiteY38" fmla="*/ 353149 h 472529"/>
                <a:gd name="connsiteX39" fmla="*/ 190500 w 208280"/>
                <a:gd name="connsiteY39" fmla="*/ 335369 h 472529"/>
                <a:gd name="connsiteX40" fmla="*/ 195580 w 208280"/>
                <a:gd name="connsiteY40" fmla="*/ 327749 h 472529"/>
                <a:gd name="connsiteX41" fmla="*/ 200660 w 208280"/>
                <a:gd name="connsiteY41" fmla="*/ 309969 h 472529"/>
                <a:gd name="connsiteX42" fmla="*/ 203200 w 208280"/>
                <a:gd name="connsiteY42" fmla="*/ 223609 h 472529"/>
                <a:gd name="connsiteX43" fmla="*/ 208280 w 208280"/>
                <a:gd name="connsiteY43" fmla="*/ 208369 h 472529"/>
                <a:gd name="connsiteX44" fmla="*/ 205740 w 208280"/>
                <a:gd name="connsiteY44" fmla="*/ 175349 h 472529"/>
                <a:gd name="connsiteX45" fmla="*/ 203200 w 208280"/>
                <a:gd name="connsiteY45" fmla="*/ 149949 h 472529"/>
                <a:gd name="connsiteX46" fmla="*/ 198120 w 208280"/>
                <a:gd name="connsiteY46" fmla="*/ 132169 h 472529"/>
                <a:gd name="connsiteX47" fmla="*/ 195580 w 208280"/>
                <a:gd name="connsiteY47" fmla="*/ 122009 h 472529"/>
                <a:gd name="connsiteX48" fmla="*/ 185420 w 208280"/>
                <a:gd name="connsiteY48" fmla="*/ 106769 h 472529"/>
                <a:gd name="connsiteX49" fmla="*/ 175260 w 208280"/>
                <a:gd name="connsiteY49" fmla="*/ 96609 h 472529"/>
                <a:gd name="connsiteX50" fmla="*/ 165100 w 208280"/>
                <a:gd name="connsiteY50" fmla="*/ 73749 h 472529"/>
                <a:gd name="connsiteX51" fmla="*/ 157480 w 208280"/>
                <a:gd name="connsiteY51" fmla="*/ 68669 h 472529"/>
                <a:gd name="connsiteX52" fmla="*/ 152400 w 208280"/>
                <a:gd name="connsiteY52" fmla="*/ 61049 h 472529"/>
                <a:gd name="connsiteX53" fmla="*/ 149860 w 208280"/>
                <a:gd name="connsiteY53" fmla="*/ 53429 h 472529"/>
                <a:gd name="connsiteX54" fmla="*/ 142240 w 208280"/>
                <a:gd name="connsiteY54" fmla="*/ 50889 h 472529"/>
                <a:gd name="connsiteX55" fmla="*/ 134620 w 208280"/>
                <a:gd name="connsiteY55" fmla="*/ 35649 h 472529"/>
                <a:gd name="connsiteX56" fmla="*/ 119380 w 208280"/>
                <a:gd name="connsiteY56" fmla="*/ 12789 h 472529"/>
                <a:gd name="connsiteX57" fmla="*/ 106680 w 208280"/>
                <a:gd name="connsiteY57" fmla="*/ 89 h 472529"/>
                <a:gd name="connsiteX58" fmla="*/ 91440 w 208280"/>
                <a:gd name="connsiteY58"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35560 w 208280"/>
                <a:gd name="connsiteY6" fmla="*/ 96609 h 472529"/>
                <a:gd name="connsiteX7" fmla="*/ 7620 w 208280"/>
                <a:gd name="connsiteY7" fmla="*/ 190589 h 472529"/>
                <a:gd name="connsiteX8" fmla="*/ 0 w 208280"/>
                <a:gd name="connsiteY8" fmla="*/ 215989 h 472529"/>
                <a:gd name="connsiteX9" fmla="*/ 2540 w 208280"/>
                <a:gd name="connsiteY9" fmla="*/ 246469 h 472529"/>
                <a:gd name="connsiteX10" fmla="*/ 15240 w 208280"/>
                <a:gd name="connsiteY10" fmla="*/ 269329 h 472529"/>
                <a:gd name="connsiteX11" fmla="*/ 17780 w 208280"/>
                <a:gd name="connsiteY11" fmla="*/ 276949 h 472529"/>
                <a:gd name="connsiteX12" fmla="*/ 15240 w 208280"/>
                <a:gd name="connsiteY12" fmla="*/ 287109 h 472529"/>
                <a:gd name="connsiteX13" fmla="*/ 17780 w 208280"/>
                <a:gd name="connsiteY13" fmla="*/ 358229 h 472529"/>
                <a:gd name="connsiteX14" fmla="*/ 20320 w 208280"/>
                <a:gd name="connsiteY14" fmla="*/ 368389 h 472529"/>
                <a:gd name="connsiteX15" fmla="*/ 25400 w 208280"/>
                <a:gd name="connsiteY15" fmla="*/ 376009 h 472529"/>
                <a:gd name="connsiteX16" fmla="*/ 27940 w 208280"/>
                <a:gd name="connsiteY16" fmla="*/ 383629 h 472529"/>
                <a:gd name="connsiteX17" fmla="*/ 35560 w 208280"/>
                <a:gd name="connsiteY17" fmla="*/ 386169 h 472529"/>
                <a:gd name="connsiteX18" fmla="*/ 40640 w 208280"/>
                <a:gd name="connsiteY18" fmla="*/ 393789 h 472529"/>
                <a:gd name="connsiteX19" fmla="*/ 43180 w 208280"/>
                <a:gd name="connsiteY19" fmla="*/ 403949 h 472529"/>
                <a:gd name="connsiteX20" fmla="*/ 58420 w 208280"/>
                <a:gd name="connsiteY20" fmla="*/ 419189 h 472529"/>
                <a:gd name="connsiteX21" fmla="*/ 66040 w 208280"/>
                <a:gd name="connsiteY21" fmla="*/ 434429 h 472529"/>
                <a:gd name="connsiteX22" fmla="*/ 73660 w 208280"/>
                <a:gd name="connsiteY22" fmla="*/ 436969 h 472529"/>
                <a:gd name="connsiteX23" fmla="*/ 81280 w 208280"/>
                <a:gd name="connsiteY23" fmla="*/ 462369 h 472529"/>
                <a:gd name="connsiteX24" fmla="*/ 83820 w 208280"/>
                <a:gd name="connsiteY24" fmla="*/ 469989 h 472529"/>
                <a:gd name="connsiteX25" fmla="*/ 91440 w 208280"/>
                <a:gd name="connsiteY25" fmla="*/ 472529 h 472529"/>
                <a:gd name="connsiteX26" fmla="*/ 99060 w 208280"/>
                <a:gd name="connsiteY26" fmla="*/ 464909 h 472529"/>
                <a:gd name="connsiteX27" fmla="*/ 104140 w 208280"/>
                <a:gd name="connsiteY27" fmla="*/ 457289 h 472529"/>
                <a:gd name="connsiteX28" fmla="*/ 111760 w 208280"/>
                <a:gd name="connsiteY28" fmla="*/ 454749 h 472529"/>
                <a:gd name="connsiteX29" fmla="*/ 129540 w 208280"/>
                <a:gd name="connsiteY29" fmla="*/ 434429 h 472529"/>
                <a:gd name="connsiteX30" fmla="*/ 144780 w 208280"/>
                <a:gd name="connsiteY30" fmla="*/ 429349 h 472529"/>
                <a:gd name="connsiteX31" fmla="*/ 152400 w 208280"/>
                <a:gd name="connsiteY31" fmla="*/ 426809 h 472529"/>
                <a:gd name="connsiteX32" fmla="*/ 160020 w 208280"/>
                <a:gd name="connsiteY32" fmla="*/ 411569 h 472529"/>
                <a:gd name="connsiteX33" fmla="*/ 165100 w 208280"/>
                <a:gd name="connsiteY33" fmla="*/ 403949 h 472529"/>
                <a:gd name="connsiteX34" fmla="*/ 167640 w 208280"/>
                <a:gd name="connsiteY34" fmla="*/ 396329 h 472529"/>
                <a:gd name="connsiteX35" fmla="*/ 172720 w 208280"/>
                <a:gd name="connsiteY35" fmla="*/ 388709 h 472529"/>
                <a:gd name="connsiteX36" fmla="*/ 180340 w 208280"/>
                <a:gd name="connsiteY36" fmla="*/ 373469 h 472529"/>
                <a:gd name="connsiteX37" fmla="*/ 185420 w 208280"/>
                <a:gd name="connsiteY37" fmla="*/ 353149 h 472529"/>
                <a:gd name="connsiteX38" fmla="*/ 190500 w 208280"/>
                <a:gd name="connsiteY38" fmla="*/ 335369 h 472529"/>
                <a:gd name="connsiteX39" fmla="*/ 195580 w 208280"/>
                <a:gd name="connsiteY39" fmla="*/ 327749 h 472529"/>
                <a:gd name="connsiteX40" fmla="*/ 200660 w 208280"/>
                <a:gd name="connsiteY40" fmla="*/ 309969 h 472529"/>
                <a:gd name="connsiteX41" fmla="*/ 203200 w 208280"/>
                <a:gd name="connsiteY41" fmla="*/ 223609 h 472529"/>
                <a:gd name="connsiteX42" fmla="*/ 208280 w 208280"/>
                <a:gd name="connsiteY42" fmla="*/ 208369 h 472529"/>
                <a:gd name="connsiteX43" fmla="*/ 205740 w 208280"/>
                <a:gd name="connsiteY43" fmla="*/ 175349 h 472529"/>
                <a:gd name="connsiteX44" fmla="*/ 203200 w 208280"/>
                <a:gd name="connsiteY44" fmla="*/ 149949 h 472529"/>
                <a:gd name="connsiteX45" fmla="*/ 198120 w 208280"/>
                <a:gd name="connsiteY45" fmla="*/ 132169 h 472529"/>
                <a:gd name="connsiteX46" fmla="*/ 195580 w 208280"/>
                <a:gd name="connsiteY46" fmla="*/ 122009 h 472529"/>
                <a:gd name="connsiteX47" fmla="*/ 185420 w 208280"/>
                <a:gd name="connsiteY47" fmla="*/ 106769 h 472529"/>
                <a:gd name="connsiteX48" fmla="*/ 175260 w 208280"/>
                <a:gd name="connsiteY48" fmla="*/ 96609 h 472529"/>
                <a:gd name="connsiteX49" fmla="*/ 165100 w 208280"/>
                <a:gd name="connsiteY49" fmla="*/ 73749 h 472529"/>
                <a:gd name="connsiteX50" fmla="*/ 157480 w 208280"/>
                <a:gd name="connsiteY50" fmla="*/ 68669 h 472529"/>
                <a:gd name="connsiteX51" fmla="*/ 152400 w 208280"/>
                <a:gd name="connsiteY51" fmla="*/ 61049 h 472529"/>
                <a:gd name="connsiteX52" fmla="*/ 149860 w 208280"/>
                <a:gd name="connsiteY52" fmla="*/ 53429 h 472529"/>
                <a:gd name="connsiteX53" fmla="*/ 142240 w 208280"/>
                <a:gd name="connsiteY53" fmla="*/ 50889 h 472529"/>
                <a:gd name="connsiteX54" fmla="*/ 134620 w 208280"/>
                <a:gd name="connsiteY54" fmla="*/ 35649 h 472529"/>
                <a:gd name="connsiteX55" fmla="*/ 119380 w 208280"/>
                <a:gd name="connsiteY55" fmla="*/ 12789 h 472529"/>
                <a:gd name="connsiteX56" fmla="*/ 106680 w 208280"/>
                <a:gd name="connsiteY56" fmla="*/ 89 h 472529"/>
                <a:gd name="connsiteX57" fmla="*/ 91440 w 208280"/>
                <a:gd name="connsiteY57"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5720 w 208280"/>
                <a:gd name="connsiteY4" fmla="*/ 68669 h 472529"/>
                <a:gd name="connsiteX5" fmla="*/ 40640 w 208280"/>
                <a:gd name="connsiteY5" fmla="*/ 88989 h 472529"/>
                <a:gd name="connsiteX6" fmla="*/ 7620 w 208280"/>
                <a:gd name="connsiteY6" fmla="*/ 190589 h 472529"/>
                <a:gd name="connsiteX7" fmla="*/ 0 w 208280"/>
                <a:gd name="connsiteY7" fmla="*/ 215989 h 472529"/>
                <a:gd name="connsiteX8" fmla="*/ 2540 w 208280"/>
                <a:gd name="connsiteY8" fmla="*/ 246469 h 472529"/>
                <a:gd name="connsiteX9" fmla="*/ 15240 w 208280"/>
                <a:gd name="connsiteY9" fmla="*/ 269329 h 472529"/>
                <a:gd name="connsiteX10" fmla="*/ 17780 w 208280"/>
                <a:gd name="connsiteY10" fmla="*/ 276949 h 472529"/>
                <a:gd name="connsiteX11" fmla="*/ 15240 w 208280"/>
                <a:gd name="connsiteY11" fmla="*/ 287109 h 472529"/>
                <a:gd name="connsiteX12" fmla="*/ 17780 w 208280"/>
                <a:gd name="connsiteY12" fmla="*/ 358229 h 472529"/>
                <a:gd name="connsiteX13" fmla="*/ 20320 w 208280"/>
                <a:gd name="connsiteY13" fmla="*/ 368389 h 472529"/>
                <a:gd name="connsiteX14" fmla="*/ 25400 w 208280"/>
                <a:gd name="connsiteY14" fmla="*/ 376009 h 472529"/>
                <a:gd name="connsiteX15" fmla="*/ 27940 w 208280"/>
                <a:gd name="connsiteY15" fmla="*/ 383629 h 472529"/>
                <a:gd name="connsiteX16" fmla="*/ 35560 w 208280"/>
                <a:gd name="connsiteY16" fmla="*/ 386169 h 472529"/>
                <a:gd name="connsiteX17" fmla="*/ 40640 w 208280"/>
                <a:gd name="connsiteY17" fmla="*/ 393789 h 472529"/>
                <a:gd name="connsiteX18" fmla="*/ 43180 w 208280"/>
                <a:gd name="connsiteY18" fmla="*/ 403949 h 472529"/>
                <a:gd name="connsiteX19" fmla="*/ 58420 w 208280"/>
                <a:gd name="connsiteY19" fmla="*/ 419189 h 472529"/>
                <a:gd name="connsiteX20" fmla="*/ 66040 w 208280"/>
                <a:gd name="connsiteY20" fmla="*/ 434429 h 472529"/>
                <a:gd name="connsiteX21" fmla="*/ 73660 w 208280"/>
                <a:gd name="connsiteY21" fmla="*/ 436969 h 472529"/>
                <a:gd name="connsiteX22" fmla="*/ 81280 w 208280"/>
                <a:gd name="connsiteY22" fmla="*/ 462369 h 472529"/>
                <a:gd name="connsiteX23" fmla="*/ 83820 w 208280"/>
                <a:gd name="connsiteY23" fmla="*/ 469989 h 472529"/>
                <a:gd name="connsiteX24" fmla="*/ 91440 w 208280"/>
                <a:gd name="connsiteY24" fmla="*/ 472529 h 472529"/>
                <a:gd name="connsiteX25" fmla="*/ 99060 w 208280"/>
                <a:gd name="connsiteY25" fmla="*/ 464909 h 472529"/>
                <a:gd name="connsiteX26" fmla="*/ 104140 w 208280"/>
                <a:gd name="connsiteY26" fmla="*/ 457289 h 472529"/>
                <a:gd name="connsiteX27" fmla="*/ 111760 w 208280"/>
                <a:gd name="connsiteY27" fmla="*/ 454749 h 472529"/>
                <a:gd name="connsiteX28" fmla="*/ 129540 w 208280"/>
                <a:gd name="connsiteY28" fmla="*/ 434429 h 472529"/>
                <a:gd name="connsiteX29" fmla="*/ 144780 w 208280"/>
                <a:gd name="connsiteY29" fmla="*/ 429349 h 472529"/>
                <a:gd name="connsiteX30" fmla="*/ 152400 w 208280"/>
                <a:gd name="connsiteY30" fmla="*/ 426809 h 472529"/>
                <a:gd name="connsiteX31" fmla="*/ 160020 w 208280"/>
                <a:gd name="connsiteY31" fmla="*/ 411569 h 472529"/>
                <a:gd name="connsiteX32" fmla="*/ 165100 w 208280"/>
                <a:gd name="connsiteY32" fmla="*/ 403949 h 472529"/>
                <a:gd name="connsiteX33" fmla="*/ 167640 w 208280"/>
                <a:gd name="connsiteY33" fmla="*/ 396329 h 472529"/>
                <a:gd name="connsiteX34" fmla="*/ 172720 w 208280"/>
                <a:gd name="connsiteY34" fmla="*/ 388709 h 472529"/>
                <a:gd name="connsiteX35" fmla="*/ 180340 w 208280"/>
                <a:gd name="connsiteY35" fmla="*/ 373469 h 472529"/>
                <a:gd name="connsiteX36" fmla="*/ 185420 w 208280"/>
                <a:gd name="connsiteY36" fmla="*/ 353149 h 472529"/>
                <a:gd name="connsiteX37" fmla="*/ 190500 w 208280"/>
                <a:gd name="connsiteY37" fmla="*/ 335369 h 472529"/>
                <a:gd name="connsiteX38" fmla="*/ 195580 w 208280"/>
                <a:gd name="connsiteY38" fmla="*/ 327749 h 472529"/>
                <a:gd name="connsiteX39" fmla="*/ 200660 w 208280"/>
                <a:gd name="connsiteY39" fmla="*/ 309969 h 472529"/>
                <a:gd name="connsiteX40" fmla="*/ 203200 w 208280"/>
                <a:gd name="connsiteY40" fmla="*/ 223609 h 472529"/>
                <a:gd name="connsiteX41" fmla="*/ 208280 w 208280"/>
                <a:gd name="connsiteY41" fmla="*/ 208369 h 472529"/>
                <a:gd name="connsiteX42" fmla="*/ 205740 w 208280"/>
                <a:gd name="connsiteY42" fmla="*/ 175349 h 472529"/>
                <a:gd name="connsiteX43" fmla="*/ 203200 w 208280"/>
                <a:gd name="connsiteY43" fmla="*/ 149949 h 472529"/>
                <a:gd name="connsiteX44" fmla="*/ 198120 w 208280"/>
                <a:gd name="connsiteY44" fmla="*/ 132169 h 472529"/>
                <a:gd name="connsiteX45" fmla="*/ 195580 w 208280"/>
                <a:gd name="connsiteY45" fmla="*/ 122009 h 472529"/>
                <a:gd name="connsiteX46" fmla="*/ 185420 w 208280"/>
                <a:gd name="connsiteY46" fmla="*/ 106769 h 472529"/>
                <a:gd name="connsiteX47" fmla="*/ 175260 w 208280"/>
                <a:gd name="connsiteY47" fmla="*/ 96609 h 472529"/>
                <a:gd name="connsiteX48" fmla="*/ 165100 w 208280"/>
                <a:gd name="connsiteY48" fmla="*/ 73749 h 472529"/>
                <a:gd name="connsiteX49" fmla="*/ 157480 w 208280"/>
                <a:gd name="connsiteY49" fmla="*/ 68669 h 472529"/>
                <a:gd name="connsiteX50" fmla="*/ 152400 w 208280"/>
                <a:gd name="connsiteY50" fmla="*/ 61049 h 472529"/>
                <a:gd name="connsiteX51" fmla="*/ 149860 w 208280"/>
                <a:gd name="connsiteY51" fmla="*/ 53429 h 472529"/>
                <a:gd name="connsiteX52" fmla="*/ 142240 w 208280"/>
                <a:gd name="connsiteY52" fmla="*/ 50889 h 472529"/>
                <a:gd name="connsiteX53" fmla="*/ 134620 w 208280"/>
                <a:gd name="connsiteY53" fmla="*/ 35649 h 472529"/>
                <a:gd name="connsiteX54" fmla="*/ 119380 w 208280"/>
                <a:gd name="connsiteY54" fmla="*/ 12789 h 472529"/>
                <a:gd name="connsiteX55" fmla="*/ 106680 w 208280"/>
                <a:gd name="connsiteY55" fmla="*/ 89 h 472529"/>
                <a:gd name="connsiteX56" fmla="*/ 91440 w 208280"/>
                <a:gd name="connsiteY56" fmla="*/ 15329 h 472529"/>
                <a:gd name="connsiteX0" fmla="*/ 91440 w 208280"/>
                <a:gd name="connsiteY0" fmla="*/ 15329 h 472529"/>
                <a:gd name="connsiteX1" fmla="*/ 78740 w 208280"/>
                <a:gd name="connsiteY1" fmla="*/ 25489 h 472529"/>
                <a:gd name="connsiteX2" fmla="*/ 68580 w 208280"/>
                <a:gd name="connsiteY2" fmla="*/ 38189 h 472529"/>
                <a:gd name="connsiteX3" fmla="*/ 55880 w 208280"/>
                <a:gd name="connsiteY3" fmla="*/ 61049 h 472529"/>
                <a:gd name="connsiteX4" fmla="*/ 40640 w 208280"/>
                <a:gd name="connsiteY4" fmla="*/ 88989 h 472529"/>
                <a:gd name="connsiteX5" fmla="*/ 7620 w 208280"/>
                <a:gd name="connsiteY5" fmla="*/ 190589 h 472529"/>
                <a:gd name="connsiteX6" fmla="*/ 0 w 208280"/>
                <a:gd name="connsiteY6" fmla="*/ 215989 h 472529"/>
                <a:gd name="connsiteX7" fmla="*/ 2540 w 208280"/>
                <a:gd name="connsiteY7" fmla="*/ 246469 h 472529"/>
                <a:gd name="connsiteX8" fmla="*/ 15240 w 208280"/>
                <a:gd name="connsiteY8" fmla="*/ 269329 h 472529"/>
                <a:gd name="connsiteX9" fmla="*/ 17780 w 208280"/>
                <a:gd name="connsiteY9" fmla="*/ 276949 h 472529"/>
                <a:gd name="connsiteX10" fmla="*/ 15240 w 208280"/>
                <a:gd name="connsiteY10" fmla="*/ 287109 h 472529"/>
                <a:gd name="connsiteX11" fmla="*/ 17780 w 208280"/>
                <a:gd name="connsiteY11" fmla="*/ 358229 h 472529"/>
                <a:gd name="connsiteX12" fmla="*/ 20320 w 208280"/>
                <a:gd name="connsiteY12" fmla="*/ 368389 h 472529"/>
                <a:gd name="connsiteX13" fmla="*/ 25400 w 208280"/>
                <a:gd name="connsiteY13" fmla="*/ 376009 h 472529"/>
                <a:gd name="connsiteX14" fmla="*/ 27940 w 208280"/>
                <a:gd name="connsiteY14" fmla="*/ 383629 h 472529"/>
                <a:gd name="connsiteX15" fmla="*/ 35560 w 208280"/>
                <a:gd name="connsiteY15" fmla="*/ 386169 h 472529"/>
                <a:gd name="connsiteX16" fmla="*/ 40640 w 208280"/>
                <a:gd name="connsiteY16" fmla="*/ 393789 h 472529"/>
                <a:gd name="connsiteX17" fmla="*/ 43180 w 208280"/>
                <a:gd name="connsiteY17" fmla="*/ 403949 h 472529"/>
                <a:gd name="connsiteX18" fmla="*/ 58420 w 208280"/>
                <a:gd name="connsiteY18" fmla="*/ 419189 h 472529"/>
                <a:gd name="connsiteX19" fmla="*/ 66040 w 208280"/>
                <a:gd name="connsiteY19" fmla="*/ 434429 h 472529"/>
                <a:gd name="connsiteX20" fmla="*/ 73660 w 208280"/>
                <a:gd name="connsiteY20" fmla="*/ 436969 h 472529"/>
                <a:gd name="connsiteX21" fmla="*/ 81280 w 208280"/>
                <a:gd name="connsiteY21" fmla="*/ 462369 h 472529"/>
                <a:gd name="connsiteX22" fmla="*/ 83820 w 208280"/>
                <a:gd name="connsiteY22" fmla="*/ 469989 h 472529"/>
                <a:gd name="connsiteX23" fmla="*/ 91440 w 208280"/>
                <a:gd name="connsiteY23" fmla="*/ 472529 h 472529"/>
                <a:gd name="connsiteX24" fmla="*/ 99060 w 208280"/>
                <a:gd name="connsiteY24" fmla="*/ 464909 h 472529"/>
                <a:gd name="connsiteX25" fmla="*/ 104140 w 208280"/>
                <a:gd name="connsiteY25" fmla="*/ 457289 h 472529"/>
                <a:gd name="connsiteX26" fmla="*/ 111760 w 208280"/>
                <a:gd name="connsiteY26" fmla="*/ 454749 h 472529"/>
                <a:gd name="connsiteX27" fmla="*/ 129540 w 208280"/>
                <a:gd name="connsiteY27" fmla="*/ 434429 h 472529"/>
                <a:gd name="connsiteX28" fmla="*/ 144780 w 208280"/>
                <a:gd name="connsiteY28" fmla="*/ 429349 h 472529"/>
                <a:gd name="connsiteX29" fmla="*/ 152400 w 208280"/>
                <a:gd name="connsiteY29" fmla="*/ 426809 h 472529"/>
                <a:gd name="connsiteX30" fmla="*/ 160020 w 208280"/>
                <a:gd name="connsiteY30" fmla="*/ 411569 h 472529"/>
                <a:gd name="connsiteX31" fmla="*/ 165100 w 208280"/>
                <a:gd name="connsiteY31" fmla="*/ 403949 h 472529"/>
                <a:gd name="connsiteX32" fmla="*/ 167640 w 208280"/>
                <a:gd name="connsiteY32" fmla="*/ 396329 h 472529"/>
                <a:gd name="connsiteX33" fmla="*/ 172720 w 208280"/>
                <a:gd name="connsiteY33" fmla="*/ 388709 h 472529"/>
                <a:gd name="connsiteX34" fmla="*/ 180340 w 208280"/>
                <a:gd name="connsiteY34" fmla="*/ 373469 h 472529"/>
                <a:gd name="connsiteX35" fmla="*/ 185420 w 208280"/>
                <a:gd name="connsiteY35" fmla="*/ 353149 h 472529"/>
                <a:gd name="connsiteX36" fmla="*/ 190500 w 208280"/>
                <a:gd name="connsiteY36" fmla="*/ 335369 h 472529"/>
                <a:gd name="connsiteX37" fmla="*/ 195580 w 208280"/>
                <a:gd name="connsiteY37" fmla="*/ 327749 h 472529"/>
                <a:gd name="connsiteX38" fmla="*/ 200660 w 208280"/>
                <a:gd name="connsiteY38" fmla="*/ 309969 h 472529"/>
                <a:gd name="connsiteX39" fmla="*/ 203200 w 208280"/>
                <a:gd name="connsiteY39" fmla="*/ 223609 h 472529"/>
                <a:gd name="connsiteX40" fmla="*/ 208280 w 208280"/>
                <a:gd name="connsiteY40" fmla="*/ 208369 h 472529"/>
                <a:gd name="connsiteX41" fmla="*/ 205740 w 208280"/>
                <a:gd name="connsiteY41" fmla="*/ 175349 h 472529"/>
                <a:gd name="connsiteX42" fmla="*/ 203200 w 208280"/>
                <a:gd name="connsiteY42" fmla="*/ 149949 h 472529"/>
                <a:gd name="connsiteX43" fmla="*/ 198120 w 208280"/>
                <a:gd name="connsiteY43" fmla="*/ 132169 h 472529"/>
                <a:gd name="connsiteX44" fmla="*/ 195580 w 208280"/>
                <a:gd name="connsiteY44" fmla="*/ 122009 h 472529"/>
                <a:gd name="connsiteX45" fmla="*/ 185420 w 208280"/>
                <a:gd name="connsiteY45" fmla="*/ 106769 h 472529"/>
                <a:gd name="connsiteX46" fmla="*/ 175260 w 208280"/>
                <a:gd name="connsiteY46" fmla="*/ 96609 h 472529"/>
                <a:gd name="connsiteX47" fmla="*/ 165100 w 208280"/>
                <a:gd name="connsiteY47" fmla="*/ 73749 h 472529"/>
                <a:gd name="connsiteX48" fmla="*/ 157480 w 208280"/>
                <a:gd name="connsiteY48" fmla="*/ 68669 h 472529"/>
                <a:gd name="connsiteX49" fmla="*/ 152400 w 208280"/>
                <a:gd name="connsiteY49" fmla="*/ 61049 h 472529"/>
                <a:gd name="connsiteX50" fmla="*/ 149860 w 208280"/>
                <a:gd name="connsiteY50" fmla="*/ 53429 h 472529"/>
                <a:gd name="connsiteX51" fmla="*/ 142240 w 208280"/>
                <a:gd name="connsiteY51" fmla="*/ 50889 h 472529"/>
                <a:gd name="connsiteX52" fmla="*/ 134620 w 208280"/>
                <a:gd name="connsiteY52" fmla="*/ 35649 h 472529"/>
                <a:gd name="connsiteX53" fmla="*/ 119380 w 208280"/>
                <a:gd name="connsiteY53" fmla="*/ 12789 h 472529"/>
                <a:gd name="connsiteX54" fmla="*/ 106680 w 208280"/>
                <a:gd name="connsiteY54" fmla="*/ 89 h 472529"/>
                <a:gd name="connsiteX55" fmla="*/ 91440 w 208280"/>
                <a:gd name="connsiteY55"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52400 w 208280"/>
                <a:gd name="connsiteY48" fmla="*/ 61049 h 472529"/>
                <a:gd name="connsiteX49" fmla="*/ 149860 w 208280"/>
                <a:gd name="connsiteY49" fmla="*/ 53429 h 472529"/>
                <a:gd name="connsiteX50" fmla="*/ 142240 w 208280"/>
                <a:gd name="connsiteY50" fmla="*/ 50889 h 472529"/>
                <a:gd name="connsiteX51" fmla="*/ 134620 w 208280"/>
                <a:gd name="connsiteY51" fmla="*/ 35649 h 472529"/>
                <a:gd name="connsiteX52" fmla="*/ 119380 w 208280"/>
                <a:gd name="connsiteY52" fmla="*/ 12789 h 472529"/>
                <a:gd name="connsiteX53" fmla="*/ 106680 w 208280"/>
                <a:gd name="connsiteY53" fmla="*/ 89 h 472529"/>
                <a:gd name="connsiteX54" fmla="*/ 91440 w 208280"/>
                <a:gd name="connsiteY54"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42240 w 208280"/>
                <a:gd name="connsiteY49" fmla="*/ 50889 h 472529"/>
                <a:gd name="connsiteX50" fmla="*/ 134620 w 208280"/>
                <a:gd name="connsiteY50" fmla="*/ 35649 h 472529"/>
                <a:gd name="connsiteX51" fmla="*/ 119380 w 208280"/>
                <a:gd name="connsiteY51" fmla="*/ 12789 h 472529"/>
                <a:gd name="connsiteX52" fmla="*/ 106680 w 208280"/>
                <a:gd name="connsiteY52" fmla="*/ 89 h 472529"/>
                <a:gd name="connsiteX53" fmla="*/ 91440 w 208280"/>
                <a:gd name="connsiteY53"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34620 w 208280"/>
                <a:gd name="connsiteY49" fmla="*/ 35649 h 472529"/>
                <a:gd name="connsiteX50" fmla="*/ 119380 w 208280"/>
                <a:gd name="connsiteY50" fmla="*/ 12789 h 472529"/>
                <a:gd name="connsiteX51" fmla="*/ 106680 w 208280"/>
                <a:gd name="connsiteY51" fmla="*/ 89 h 472529"/>
                <a:gd name="connsiteX52" fmla="*/ 91440 w 208280"/>
                <a:gd name="connsiteY52"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49860 w 208280"/>
                <a:gd name="connsiteY48" fmla="*/ 53429 h 472529"/>
                <a:gd name="connsiteX49" fmla="*/ 119380 w 208280"/>
                <a:gd name="connsiteY49" fmla="*/ 12789 h 472529"/>
                <a:gd name="connsiteX50" fmla="*/ 106680 w 208280"/>
                <a:gd name="connsiteY50" fmla="*/ 89 h 472529"/>
                <a:gd name="connsiteX51" fmla="*/ 91440 w 208280"/>
                <a:gd name="connsiteY51"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57480 w 208280"/>
                <a:gd name="connsiteY47" fmla="*/ 68669 h 472529"/>
                <a:gd name="connsiteX48" fmla="*/ 119380 w 208280"/>
                <a:gd name="connsiteY48" fmla="*/ 12789 h 472529"/>
                <a:gd name="connsiteX49" fmla="*/ 106680 w 208280"/>
                <a:gd name="connsiteY49" fmla="*/ 89 h 472529"/>
                <a:gd name="connsiteX50" fmla="*/ 91440 w 208280"/>
                <a:gd name="connsiteY50"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75260 w 208280"/>
                <a:gd name="connsiteY45" fmla="*/ 96609 h 472529"/>
                <a:gd name="connsiteX46" fmla="*/ 165100 w 208280"/>
                <a:gd name="connsiteY46" fmla="*/ 73749 h 472529"/>
                <a:gd name="connsiteX47" fmla="*/ 119380 w 208280"/>
                <a:gd name="connsiteY47" fmla="*/ 12789 h 472529"/>
                <a:gd name="connsiteX48" fmla="*/ 106680 w 208280"/>
                <a:gd name="connsiteY48" fmla="*/ 89 h 472529"/>
                <a:gd name="connsiteX49" fmla="*/ 91440 w 208280"/>
                <a:gd name="connsiteY49"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8120 w 208280"/>
                <a:gd name="connsiteY42" fmla="*/ 132169 h 472529"/>
                <a:gd name="connsiteX43" fmla="*/ 195580 w 208280"/>
                <a:gd name="connsiteY43" fmla="*/ 122009 h 472529"/>
                <a:gd name="connsiteX44" fmla="*/ 185420 w 208280"/>
                <a:gd name="connsiteY44" fmla="*/ 106769 h 472529"/>
                <a:gd name="connsiteX45" fmla="*/ 165100 w 208280"/>
                <a:gd name="connsiteY45" fmla="*/ 73749 h 472529"/>
                <a:gd name="connsiteX46" fmla="*/ 119380 w 208280"/>
                <a:gd name="connsiteY46" fmla="*/ 12789 h 472529"/>
                <a:gd name="connsiteX47" fmla="*/ 106680 w 208280"/>
                <a:gd name="connsiteY47" fmla="*/ 89 h 472529"/>
                <a:gd name="connsiteX48" fmla="*/ 91440 w 208280"/>
                <a:gd name="connsiteY48"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5740 w 208280"/>
                <a:gd name="connsiteY40" fmla="*/ 175349 h 472529"/>
                <a:gd name="connsiteX41" fmla="*/ 203200 w 208280"/>
                <a:gd name="connsiteY41" fmla="*/ 149949 h 472529"/>
                <a:gd name="connsiteX42" fmla="*/ 195580 w 208280"/>
                <a:gd name="connsiteY42" fmla="*/ 122009 h 472529"/>
                <a:gd name="connsiteX43" fmla="*/ 185420 w 208280"/>
                <a:gd name="connsiteY43" fmla="*/ 106769 h 472529"/>
                <a:gd name="connsiteX44" fmla="*/ 165100 w 208280"/>
                <a:gd name="connsiteY44" fmla="*/ 73749 h 472529"/>
                <a:gd name="connsiteX45" fmla="*/ 119380 w 208280"/>
                <a:gd name="connsiteY45" fmla="*/ 12789 h 472529"/>
                <a:gd name="connsiteX46" fmla="*/ 106680 w 208280"/>
                <a:gd name="connsiteY46" fmla="*/ 89 h 472529"/>
                <a:gd name="connsiteX47" fmla="*/ 91440 w 208280"/>
                <a:gd name="connsiteY47" fmla="*/ 15329 h 472529"/>
                <a:gd name="connsiteX0" fmla="*/ 91440 w 208280"/>
                <a:gd name="connsiteY0" fmla="*/ 15329 h 472529"/>
                <a:gd name="connsiteX1" fmla="*/ 78740 w 208280"/>
                <a:gd name="connsiteY1" fmla="*/ 25489 h 472529"/>
                <a:gd name="connsiteX2" fmla="*/ 55880 w 208280"/>
                <a:gd name="connsiteY2" fmla="*/ 61049 h 472529"/>
                <a:gd name="connsiteX3" fmla="*/ 40640 w 208280"/>
                <a:gd name="connsiteY3" fmla="*/ 88989 h 472529"/>
                <a:gd name="connsiteX4" fmla="*/ 7620 w 208280"/>
                <a:gd name="connsiteY4" fmla="*/ 190589 h 472529"/>
                <a:gd name="connsiteX5" fmla="*/ 0 w 208280"/>
                <a:gd name="connsiteY5" fmla="*/ 215989 h 472529"/>
                <a:gd name="connsiteX6" fmla="*/ 2540 w 208280"/>
                <a:gd name="connsiteY6" fmla="*/ 246469 h 472529"/>
                <a:gd name="connsiteX7" fmla="*/ 15240 w 208280"/>
                <a:gd name="connsiteY7" fmla="*/ 269329 h 472529"/>
                <a:gd name="connsiteX8" fmla="*/ 17780 w 208280"/>
                <a:gd name="connsiteY8" fmla="*/ 276949 h 472529"/>
                <a:gd name="connsiteX9" fmla="*/ 15240 w 208280"/>
                <a:gd name="connsiteY9" fmla="*/ 287109 h 472529"/>
                <a:gd name="connsiteX10" fmla="*/ 17780 w 208280"/>
                <a:gd name="connsiteY10" fmla="*/ 358229 h 472529"/>
                <a:gd name="connsiteX11" fmla="*/ 20320 w 208280"/>
                <a:gd name="connsiteY11" fmla="*/ 368389 h 472529"/>
                <a:gd name="connsiteX12" fmla="*/ 25400 w 208280"/>
                <a:gd name="connsiteY12" fmla="*/ 376009 h 472529"/>
                <a:gd name="connsiteX13" fmla="*/ 27940 w 208280"/>
                <a:gd name="connsiteY13" fmla="*/ 383629 h 472529"/>
                <a:gd name="connsiteX14" fmla="*/ 35560 w 208280"/>
                <a:gd name="connsiteY14" fmla="*/ 386169 h 472529"/>
                <a:gd name="connsiteX15" fmla="*/ 40640 w 208280"/>
                <a:gd name="connsiteY15" fmla="*/ 393789 h 472529"/>
                <a:gd name="connsiteX16" fmla="*/ 43180 w 208280"/>
                <a:gd name="connsiteY16" fmla="*/ 403949 h 472529"/>
                <a:gd name="connsiteX17" fmla="*/ 58420 w 208280"/>
                <a:gd name="connsiteY17" fmla="*/ 419189 h 472529"/>
                <a:gd name="connsiteX18" fmla="*/ 66040 w 208280"/>
                <a:gd name="connsiteY18" fmla="*/ 434429 h 472529"/>
                <a:gd name="connsiteX19" fmla="*/ 73660 w 208280"/>
                <a:gd name="connsiteY19" fmla="*/ 436969 h 472529"/>
                <a:gd name="connsiteX20" fmla="*/ 81280 w 208280"/>
                <a:gd name="connsiteY20" fmla="*/ 462369 h 472529"/>
                <a:gd name="connsiteX21" fmla="*/ 83820 w 208280"/>
                <a:gd name="connsiteY21" fmla="*/ 469989 h 472529"/>
                <a:gd name="connsiteX22" fmla="*/ 91440 w 208280"/>
                <a:gd name="connsiteY22" fmla="*/ 472529 h 472529"/>
                <a:gd name="connsiteX23" fmla="*/ 99060 w 208280"/>
                <a:gd name="connsiteY23" fmla="*/ 464909 h 472529"/>
                <a:gd name="connsiteX24" fmla="*/ 104140 w 208280"/>
                <a:gd name="connsiteY24" fmla="*/ 457289 h 472529"/>
                <a:gd name="connsiteX25" fmla="*/ 111760 w 208280"/>
                <a:gd name="connsiteY25" fmla="*/ 454749 h 472529"/>
                <a:gd name="connsiteX26" fmla="*/ 129540 w 208280"/>
                <a:gd name="connsiteY26" fmla="*/ 434429 h 472529"/>
                <a:gd name="connsiteX27" fmla="*/ 144780 w 208280"/>
                <a:gd name="connsiteY27" fmla="*/ 429349 h 472529"/>
                <a:gd name="connsiteX28" fmla="*/ 152400 w 208280"/>
                <a:gd name="connsiteY28" fmla="*/ 426809 h 472529"/>
                <a:gd name="connsiteX29" fmla="*/ 160020 w 208280"/>
                <a:gd name="connsiteY29" fmla="*/ 411569 h 472529"/>
                <a:gd name="connsiteX30" fmla="*/ 165100 w 208280"/>
                <a:gd name="connsiteY30" fmla="*/ 403949 h 472529"/>
                <a:gd name="connsiteX31" fmla="*/ 167640 w 208280"/>
                <a:gd name="connsiteY31" fmla="*/ 396329 h 472529"/>
                <a:gd name="connsiteX32" fmla="*/ 172720 w 208280"/>
                <a:gd name="connsiteY32" fmla="*/ 388709 h 472529"/>
                <a:gd name="connsiteX33" fmla="*/ 180340 w 208280"/>
                <a:gd name="connsiteY33" fmla="*/ 373469 h 472529"/>
                <a:gd name="connsiteX34" fmla="*/ 185420 w 208280"/>
                <a:gd name="connsiteY34" fmla="*/ 353149 h 472529"/>
                <a:gd name="connsiteX35" fmla="*/ 190500 w 208280"/>
                <a:gd name="connsiteY35" fmla="*/ 335369 h 472529"/>
                <a:gd name="connsiteX36" fmla="*/ 195580 w 208280"/>
                <a:gd name="connsiteY36" fmla="*/ 327749 h 472529"/>
                <a:gd name="connsiteX37" fmla="*/ 200660 w 208280"/>
                <a:gd name="connsiteY37" fmla="*/ 309969 h 472529"/>
                <a:gd name="connsiteX38" fmla="*/ 203200 w 208280"/>
                <a:gd name="connsiteY38" fmla="*/ 223609 h 472529"/>
                <a:gd name="connsiteX39" fmla="*/ 208280 w 208280"/>
                <a:gd name="connsiteY39" fmla="*/ 208369 h 472529"/>
                <a:gd name="connsiteX40" fmla="*/ 203200 w 208280"/>
                <a:gd name="connsiteY40" fmla="*/ 149949 h 472529"/>
                <a:gd name="connsiteX41" fmla="*/ 195580 w 208280"/>
                <a:gd name="connsiteY41" fmla="*/ 122009 h 472529"/>
                <a:gd name="connsiteX42" fmla="*/ 185420 w 208280"/>
                <a:gd name="connsiteY42" fmla="*/ 106769 h 472529"/>
                <a:gd name="connsiteX43" fmla="*/ 165100 w 208280"/>
                <a:gd name="connsiteY43" fmla="*/ 73749 h 472529"/>
                <a:gd name="connsiteX44" fmla="*/ 119380 w 208280"/>
                <a:gd name="connsiteY44" fmla="*/ 12789 h 472529"/>
                <a:gd name="connsiteX45" fmla="*/ 106680 w 208280"/>
                <a:gd name="connsiteY45" fmla="*/ 89 h 472529"/>
                <a:gd name="connsiteX46" fmla="*/ 91440 w 208280"/>
                <a:gd name="connsiteY46" fmla="*/ 15329 h 472529"/>
                <a:gd name="connsiteX0" fmla="*/ 91440 w 208316"/>
                <a:gd name="connsiteY0" fmla="*/ 15329 h 472529"/>
                <a:gd name="connsiteX1" fmla="*/ 78740 w 208316"/>
                <a:gd name="connsiteY1" fmla="*/ 25489 h 472529"/>
                <a:gd name="connsiteX2" fmla="*/ 55880 w 208316"/>
                <a:gd name="connsiteY2" fmla="*/ 61049 h 472529"/>
                <a:gd name="connsiteX3" fmla="*/ 40640 w 208316"/>
                <a:gd name="connsiteY3" fmla="*/ 88989 h 472529"/>
                <a:gd name="connsiteX4" fmla="*/ 7620 w 208316"/>
                <a:gd name="connsiteY4" fmla="*/ 190589 h 472529"/>
                <a:gd name="connsiteX5" fmla="*/ 0 w 208316"/>
                <a:gd name="connsiteY5" fmla="*/ 215989 h 472529"/>
                <a:gd name="connsiteX6" fmla="*/ 2540 w 208316"/>
                <a:gd name="connsiteY6" fmla="*/ 246469 h 472529"/>
                <a:gd name="connsiteX7" fmla="*/ 15240 w 208316"/>
                <a:gd name="connsiteY7" fmla="*/ 269329 h 472529"/>
                <a:gd name="connsiteX8" fmla="*/ 17780 w 208316"/>
                <a:gd name="connsiteY8" fmla="*/ 276949 h 472529"/>
                <a:gd name="connsiteX9" fmla="*/ 15240 w 208316"/>
                <a:gd name="connsiteY9" fmla="*/ 287109 h 472529"/>
                <a:gd name="connsiteX10" fmla="*/ 17780 w 208316"/>
                <a:gd name="connsiteY10" fmla="*/ 358229 h 472529"/>
                <a:gd name="connsiteX11" fmla="*/ 20320 w 208316"/>
                <a:gd name="connsiteY11" fmla="*/ 368389 h 472529"/>
                <a:gd name="connsiteX12" fmla="*/ 25400 w 208316"/>
                <a:gd name="connsiteY12" fmla="*/ 376009 h 472529"/>
                <a:gd name="connsiteX13" fmla="*/ 27940 w 208316"/>
                <a:gd name="connsiteY13" fmla="*/ 383629 h 472529"/>
                <a:gd name="connsiteX14" fmla="*/ 35560 w 208316"/>
                <a:gd name="connsiteY14" fmla="*/ 386169 h 472529"/>
                <a:gd name="connsiteX15" fmla="*/ 40640 w 208316"/>
                <a:gd name="connsiteY15" fmla="*/ 393789 h 472529"/>
                <a:gd name="connsiteX16" fmla="*/ 43180 w 208316"/>
                <a:gd name="connsiteY16" fmla="*/ 403949 h 472529"/>
                <a:gd name="connsiteX17" fmla="*/ 58420 w 208316"/>
                <a:gd name="connsiteY17" fmla="*/ 419189 h 472529"/>
                <a:gd name="connsiteX18" fmla="*/ 66040 w 208316"/>
                <a:gd name="connsiteY18" fmla="*/ 434429 h 472529"/>
                <a:gd name="connsiteX19" fmla="*/ 73660 w 208316"/>
                <a:gd name="connsiteY19" fmla="*/ 436969 h 472529"/>
                <a:gd name="connsiteX20" fmla="*/ 81280 w 208316"/>
                <a:gd name="connsiteY20" fmla="*/ 462369 h 472529"/>
                <a:gd name="connsiteX21" fmla="*/ 83820 w 208316"/>
                <a:gd name="connsiteY21" fmla="*/ 469989 h 472529"/>
                <a:gd name="connsiteX22" fmla="*/ 91440 w 208316"/>
                <a:gd name="connsiteY22" fmla="*/ 472529 h 472529"/>
                <a:gd name="connsiteX23" fmla="*/ 99060 w 208316"/>
                <a:gd name="connsiteY23" fmla="*/ 464909 h 472529"/>
                <a:gd name="connsiteX24" fmla="*/ 104140 w 208316"/>
                <a:gd name="connsiteY24" fmla="*/ 457289 h 472529"/>
                <a:gd name="connsiteX25" fmla="*/ 111760 w 208316"/>
                <a:gd name="connsiteY25" fmla="*/ 454749 h 472529"/>
                <a:gd name="connsiteX26" fmla="*/ 129540 w 208316"/>
                <a:gd name="connsiteY26" fmla="*/ 434429 h 472529"/>
                <a:gd name="connsiteX27" fmla="*/ 144780 w 208316"/>
                <a:gd name="connsiteY27" fmla="*/ 429349 h 472529"/>
                <a:gd name="connsiteX28" fmla="*/ 152400 w 208316"/>
                <a:gd name="connsiteY28" fmla="*/ 426809 h 472529"/>
                <a:gd name="connsiteX29" fmla="*/ 160020 w 208316"/>
                <a:gd name="connsiteY29" fmla="*/ 411569 h 472529"/>
                <a:gd name="connsiteX30" fmla="*/ 165100 w 208316"/>
                <a:gd name="connsiteY30" fmla="*/ 403949 h 472529"/>
                <a:gd name="connsiteX31" fmla="*/ 167640 w 208316"/>
                <a:gd name="connsiteY31" fmla="*/ 396329 h 472529"/>
                <a:gd name="connsiteX32" fmla="*/ 172720 w 208316"/>
                <a:gd name="connsiteY32" fmla="*/ 388709 h 472529"/>
                <a:gd name="connsiteX33" fmla="*/ 180340 w 208316"/>
                <a:gd name="connsiteY33" fmla="*/ 373469 h 472529"/>
                <a:gd name="connsiteX34" fmla="*/ 185420 w 208316"/>
                <a:gd name="connsiteY34" fmla="*/ 353149 h 472529"/>
                <a:gd name="connsiteX35" fmla="*/ 190500 w 208316"/>
                <a:gd name="connsiteY35" fmla="*/ 335369 h 472529"/>
                <a:gd name="connsiteX36" fmla="*/ 195580 w 208316"/>
                <a:gd name="connsiteY36" fmla="*/ 327749 h 472529"/>
                <a:gd name="connsiteX37" fmla="*/ 200660 w 208316"/>
                <a:gd name="connsiteY37" fmla="*/ 309969 h 472529"/>
                <a:gd name="connsiteX38" fmla="*/ 208280 w 208316"/>
                <a:gd name="connsiteY38" fmla="*/ 208369 h 472529"/>
                <a:gd name="connsiteX39" fmla="*/ 203200 w 208316"/>
                <a:gd name="connsiteY39" fmla="*/ 149949 h 472529"/>
                <a:gd name="connsiteX40" fmla="*/ 195580 w 208316"/>
                <a:gd name="connsiteY40" fmla="*/ 122009 h 472529"/>
                <a:gd name="connsiteX41" fmla="*/ 185420 w 208316"/>
                <a:gd name="connsiteY41" fmla="*/ 106769 h 472529"/>
                <a:gd name="connsiteX42" fmla="*/ 165100 w 208316"/>
                <a:gd name="connsiteY42" fmla="*/ 73749 h 472529"/>
                <a:gd name="connsiteX43" fmla="*/ 119380 w 208316"/>
                <a:gd name="connsiteY43" fmla="*/ 12789 h 472529"/>
                <a:gd name="connsiteX44" fmla="*/ 106680 w 208316"/>
                <a:gd name="connsiteY44" fmla="*/ 89 h 472529"/>
                <a:gd name="connsiteX45" fmla="*/ 91440 w 208316"/>
                <a:gd name="connsiteY45" fmla="*/ 15329 h 472529"/>
                <a:gd name="connsiteX0" fmla="*/ 91440 w 208513"/>
                <a:gd name="connsiteY0" fmla="*/ 15329 h 472529"/>
                <a:gd name="connsiteX1" fmla="*/ 78740 w 208513"/>
                <a:gd name="connsiteY1" fmla="*/ 25489 h 472529"/>
                <a:gd name="connsiteX2" fmla="*/ 55880 w 208513"/>
                <a:gd name="connsiteY2" fmla="*/ 61049 h 472529"/>
                <a:gd name="connsiteX3" fmla="*/ 40640 w 208513"/>
                <a:gd name="connsiteY3" fmla="*/ 88989 h 472529"/>
                <a:gd name="connsiteX4" fmla="*/ 7620 w 208513"/>
                <a:gd name="connsiteY4" fmla="*/ 190589 h 472529"/>
                <a:gd name="connsiteX5" fmla="*/ 0 w 208513"/>
                <a:gd name="connsiteY5" fmla="*/ 215989 h 472529"/>
                <a:gd name="connsiteX6" fmla="*/ 2540 w 208513"/>
                <a:gd name="connsiteY6" fmla="*/ 246469 h 472529"/>
                <a:gd name="connsiteX7" fmla="*/ 15240 w 208513"/>
                <a:gd name="connsiteY7" fmla="*/ 269329 h 472529"/>
                <a:gd name="connsiteX8" fmla="*/ 17780 w 208513"/>
                <a:gd name="connsiteY8" fmla="*/ 276949 h 472529"/>
                <a:gd name="connsiteX9" fmla="*/ 15240 w 208513"/>
                <a:gd name="connsiteY9" fmla="*/ 287109 h 472529"/>
                <a:gd name="connsiteX10" fmla="*/ 17780 w 208513"/>
                <a:gd name="connsiteY10" fmla="*/ 358229 h 472529"/>
                <a:gd name="connsiteX11" fmla="*/ 20320 w 208513"/>
                <a:gd name="connsiteY11" fmla="*/ 368389 h 472529"/>
                <a:gd name="connsiteX12" fmla="*/ 25400 w 208513"/>
                <a:gd name="connsiteY12" fmla="*/ 376009 h 472529"/>
                <a:gd name="connsiteX13" fmla="*/ 27940 w 208513"/>
                <a:gd name="connsiteY13" fmla="*/ 383629 h 472529"/>
                <a:gd name="connsiteX14" fmla="*/ 35560 w 208513"/>
                <a:gd name="connsiteY14" fmla="*/ 386169 h 472529"/>
                <a:gd name="connsiteX15" fmla="*/ 40640 w 208513"/>
                <a:gd name="connsiteY15" fmla="*/ 393789 h 472529"/>
                <a:gd name="connsiteX16" fmla="*/ 43180 w 208513"/>
                <a:gd name="connsiteY16" fmla="*/ 403949 h 472529"/>
                <a:gd name="connsiteX17" fmla="*/ 58420 w 208513"/>
                <a:gd name="connsiteY17" fmla="*/ 419189 h 472529"/>
                <a:gd name="connsiteX18" fmla="*/ 66040 w 208513"/>
                <a:gd name="connsiteY18" fmla="*/ 434429 h 472529"/>
                <a:gd name="connsiteX19" fmla="*/ 73660 w 208513"/>
                <a:gd name="connsiteY19" fmla="*/ 436969 h 472529"/>
                <a:gd name="connsiteX20" fmla="*/ 81280 w 208513"/>
                <a:gd name="connsiteY20" fmla="*/ 462369 h 472529"/>
                <a:gd name="connsiteX21" fmla="*/ 83820 w 208513"/>
                <a:gd name="connsiteY21" fmla="*/ 469989 h 472529"/>
                <a:gd name="connsiteX22" fmla="*/ 91440 w 208513"/>
                <a:gd name="connsiteY22" fmla="*/ 472529 h 472529"/>
                <a:gd name="connsiteX23" fmla="*/ 99060 w 208513"/>
                <a:gd name="connsiteY23" fmla="*/ 464909 h 472529"/>
                <a:gd name="connsiteX24" fmla="*/ 104140 w 208513"/>
                <a:gd name="connsiteY24" fmla="*/ 457289 h 472529"/>
                <a:gd name="connsiteX25" fmla="*/ 111760 w 208513"/>
                <a:gd name="connsiteY25" fmla="*/ 454749 h 472529"/>
                <a:gd name="connsiteX26" fmla="*/ 129540 w 208513"/>
                <a:gd name="connsiteY26" fmla="*/ 434429 h 472529"/>
                <a:gd name="connsiteX27" fmla="*/ 144780 w 208513"/>
                <a:gd name="connsiteY27" fmla="*/ 429349 h 472529"/>
                <a:gd name="connsiteX28" fmla="*/ 152400 w 208513"/>
                <a:gd name="connsiteY28" fmla="*/ 426809 h 472529"/>
                <a:gd name="connsiteX29" fmla="*/ 160020 w 208513"/>
                <a:gd name="connsiteY29" fmla="*/ 411569 h 472529"/>
                <a:gd name="connsiteX30" fmla="*/ 165100 w 208513"/>
                <a:gd name="connsiteY30" fmla="*/ 403949 h 472529"/>
                <a:gd name="connsiteX31" fmla="*/ 167640 w 208513"/>
                <a:gd name="connsiteY31" fmla="*/ 396329 h 472529"/>
                <a:gd name="connsiteX32" fmla="*/ 172720 w 208513"/>
                <a:gd name="connsiteY32" fmla="*/ 388709 h 472529"/>
                <a:gd name="connsiteX33" fmla="*/ 180340 w 208513"/>
                <a:gd name="connsiteY33" fmla="*/ 373469 h 472529"/>
                <a:gd name="connsiteX34" fmla="*/ 185420 w 208513"/>
                <a:gd name="connsiteY34" fmla="*/ 353149 h 472529"/>
                <a:gd name="connsiteX35" fmla="*/ 190500 w 208513"/>
                <a:gd name="connsiteY35" fmla="*/ 335369 h 472529"/>
                <a:gd name="connsiteX36" fmla="*/ 195580 w 208513"/>
                <a:gd name="connsiteY36" fmla="*/ 327749 h 472529"/>
                <a:gd name="connsiteX37" fmla="*/ 208280 w 208513"/>
                <a:gd name="connsiteY37" fmla="*/ 208369 h 472529"/>
                <a:gd name="connsiteX38" fmla="*/ 203200 w 208513"/>
                <a:gd name="connsiteY38" fmla="*/ 149949 h 472529"/>
                <a:gd name="connsiteX39" fmla="*/ 195580 w 208513"/>
                <a:gd name="connsiteY39" fmla="*/ 122009 h 472529"/>
                <a:gd name="connsiteX40" fmla="*/ 185420 w 208513"/>
                <a:gd name="connsiteY40" fmla="*/ 106769 h 472529"/>
                <a:gd name="connsiteX41" fmla="*/ 165100 w 208513"/>
                <a:gd name="connsiteY41" fmla="*/ 73749 h 472529"/>
                <a:gd name="connsiteX42" fmla="*/ 119380 w 208513"/>
                <a:gd name="connsiteY42" fmla="*/ 12789 h 472529"/>
                <a:gd name="connsiteX43" fmla="*/ 106680 w 208513"/>
                <a:gd name="connsiteY43" fmla="*/ 89 h 472529"/>
                <a:gd name="connsiteX44" fmla="*/ 91440 w 208513"/>
                <a:gd name="connsiteY4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85420 w 208785"/>
                <a:gd name="connsiteY34" fmla="*/ 353149 h 472529"/>
                <a:gd name="connsiteX35" fmla="*/ 190500 w 208785"/>
                <a:gd name="connsiteY35" fmla="*/ 335369 h 472529"/>
                <a:gd name="connsiteX36" fmla="*/ 208280 w 208785"/>
                <a:gd name="connsiteY36" fmla="*/ 208369 h 472529"/>
                <a:gd name="connsiteX37" fmla="*/ 203200 w 208785"/>
                <a:gd name="connsiteY37" fmla="*/ 149949 h 472529"/>
                <a:gd name="connsiteX38" fmla="*/ 195580 w 208785"/>
                <a:gd name="connsiteY38" fmla="*/ 122009 h 472529"/>
                <a:gd name="connsiteX39" fmla="*/ 185420 w 208785"/>
                <a:gd name="connsiteY39" fmla="*/ 106769 h 472529"/>
                <a:gd name="connsiteX40" fmla="*/ 165100 w 208785"/>
                <a:gd name="connsiteY40" fmla="*/ 73749 h 472529"/>
                <a:gd name="connsiteX41" fmla="*/ 119380 w 208785"/>
                <a:gd name="connsiteY41" fmla="*/ 12789 h 472529"/>
                <a:gd name="connsiteX42" fmla="*/ 106680 w 208785"/>
                <a:gd name="connsiteY42" fmla="*/ 89 h 472529"/>
                <a:gd name="connsiteX43" fmla="*/ 91440 w 208785"/>
                <a:gd name="connsiteY43"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80340 w 208785"/>
                <a:gd name="connsiteY33" fmla="*/ 373469 h 472529"/>
                <a:gd name="connsiteX34" fmla="*/ 190500 w 208785"/>
                <a:gd name="connsiteY34" fmla="*/ 335369 h 472529"/>
                <a:gd name="connsiteX35" fmla="*/ 208280 w 208785"/>
                <a:gd name="connsiteY35" fmla="*/ 208369 h 472529"/>
                <a:gd name="connsiteX36" fmla="*/ 203200 w 208785"/>
                <a:gd name="connsiteY36" fmla="*/ 149949 h 472529"/>
                <a:gd name="connsiteX37" fmla="*/ 195580 w 208785"/>
                <a:gd name="connsiteY37" fmla="*/ 122009 h 472529"/>
                <a:gd name="connsiteX38" fmla="*/ 185420 w 208785"/>
                <a:gd name="connsiteY38" fmla="*/ 106769 h 472529"/>
                <a:gd name="connsiteX39" fmla="*/ 165100 w 208785"/>
                <a:gd name="connsiteY39" fmla="*/ 73749 h 472529"/>
                <a:gd name="connsiteX40" fmla="*/ 119380 w 208785"/>
                <a:gd name="connsiteY40" fmla="*/ 12789 h 472529"/>
                <a:gd name="connsiteX41" fmla="*/ 106680 w 208785"/>
                <a:gd name="connsiteY41" fmla="*/ 89 h 472529"/>
                <a:gd name="connsiteX42" fmla="*/ 91440 w 208785"/>
                <a:gd name="connsiteY42"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72720 w 208785"/>
                <a:gd name="connsiteY32" fmla="*/ 388709 h 472529"/>
                <a:gd name="connsiteX33" fmla="*/ 190500 w 208785"/>
                <a:gd name="connsiteY33" fmla="*/ 335369 h 472529"/>
                <a:gd name="connsiteX34" fmla="*/ 208280 w 208785"/>
                <a:gd name="connsiteY34" fmla="*/ 208369 h 472529"/>
                <a:gd name="connsiteX35" fmla="*/ 203200 w 208785"/>
                <a:gd name="connsiteY35" fmla="*/ 149949 h 472529"/>
                <a:gd name="connsiteX36" fmla="*/ 195580 w 208785"/>
                <a:gd name="connsiteY36" fmla="*/ 122009 h 472529"/>
                <a:gd name="connsiteX37" fmla="*/ 185420 w 208785"/>
                <a:gd name="connsiteY37" fmla="*/ 106769 h 472529"/>
                <a:gd name="connsiteX38" fmla="*/ 165100 w 208785"/>
                <a:gd name="connsiteY38" fmla="*/ 73749 h 472529"/>
                <a:gd name="connsiteX39" fmla="*/ 119380 w 208785"/>
                <a:gd name="connsiteY39" fmla="*/ 12789 h 472529"/>
                <a:gd name="connsiteX40" fmla="*/ 106680 w 208785"/>
                <a:gd name="connsiteY40" fmla="*/ 89 h 472529"/>
                <a:gd name="connsiteX41" fmla="*/ 91440 w 208785"/>
                <a:gd name="connsiteY41"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67640 w 208785"/>
                <a:gd name="connsiteY31" fmla="*/ 396329 h 472529"/>
                <a:gd name="connsiteX32" fmla="*/ 190500 w 208785"/>
                <a:gd name="connsiteY32" fmla="*/ 335369 h 472529"/>
                <a:gd name="connsiteX33" fmla="*/ 208280 w 208785"/>
                <a:gd name="connsiteY33" fmla="*/ 208369 h 472529"/>
                <a:gd name="connsiteX34" fmla="*/ 203200 w 208785"/>
                <a:gd name="connsiteY34" fmla="*/ 149949 h 472529"/>
                <a:gd name="connsiteX35" fmla="*/ 195580 w 208785"/>
                <a:gd name="connsiteY35" fmla="*/ 122009 h 472529"/>
                <a:gd name="connsiteX36" fmla="*/ 185420 w 208785"/>
                <a:gd name="connsiteY36" fmla="*/ 106769 h 472529"/>
                <a:gd name="connsiteX37" fmla="*/ 165100 w 208785"/>
                <a:gd name="connsiteY37" fmla="*/ 73749 h 472529"/>
                <a:gd name="connsiteX38" fmla="*/ 119380 w 208785"/>
                <a:gd name="connsiteY38" fmla="*/ 12789 h 472529"/>
                <a:gd name="connsiteX39" fmla="*/ 106680 w 208785"/>
                <a:gd name="connsiteY39" fmla="*/ 89 h 472529"/>
                <a:gd name="connsiteX40" fmla="*/ 91440 w 208785"/>
                <a:gd name="connsiteY40"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65100 w 208785"/>
                <a:gd name="connsiteY30" fmla="*/ 403949 h 472529"/>
                <a:gd name="connsiteX31" fmla="*/ 190500 w 208785"/>
                <a:gd name="connsiteY31" fmla="*/ 335369 h 472529"/>
                <a:gd name="connsiteX32" fmla="*/ 208280 w 208785"/>
                <a:gd name="connsiteY32" fmla="*/ 208369 h 472529"/>
                <a:gd name="connsiteX33" fmla="*/ 203200 w 208785"/>
                <a:gd name="connsiteY33" fmla="*/ 149949 h 472529"/>
                <a:gd name="connsiteX34" fmla="*/ 195580 w 208785"/>
                <a:gd name="connsiteY34" fmla="*/ 122009 h 472529"/>
                <a:gd name="connsiteX35" fmla="*/ 185420 w 208785"/>
                <a:gd name="connsiteY35" fmla="*/ 106769 h 472529"/>
                <a:gd name="connsiteX36" fmla="*/ 165100 w 208785"/>
                <a:gd name="connsiteY36" fmla="*/ 73749 h 472529"/>
                <a:gd name="connsiteX37" fmla="*/ 119380 w 208785"/>
                <a:gd name="connsiteY37" fmla="*/ 12789 h 472529"/>
                <a:gd name="connsiteX38" fmla="*/ 106680 w 208785"/>
                <a:gd name="connsiteY38" fmla="*/ 89 h 472529"/>
                <a:gd name="connsiteX39" fmla="*/ 91440 w 208785"/>
                <a:gd name="connsiteY39"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44780 w 208785"/>
                <a:gd name="connsiteY27" fmla="*/ 429349 h 472529"/>
                <a:gd name="connsiteX28" fmla="*/ 152400 w 208785"/>
                <a:gd name="connsiteY28" fmla="*/ 426809 h 472529"/>
                <a:gd name="connsiteX29" fmla="*/ 160020 w 208785"/>
                <a:gd name="connsiteY29" fmla="*/ 411569 h 472529"/>
                <a:gd name="connsiteX30" fmla="*/ 190500 w 208785"/>
                <a:gd name="connsiteY30" fmla="*/ 335369 h 472529"/>
                <a:gd name="connsiteX31" fmla="*/ 208280 w 208785"/>
                <a:gd name="connsiteY31" fmla="*/ 208369 h 472529"/>
                <a:gd name="connsiteX32" fmla="*/ 203200 w 208785"/>
                <a:gd name="connsiteY32" fmla="*/ 149949 h 472529"/>
                <a:gd name="connsiteX33" fmla="*/ 195580 w 208785"/>
                <a:gd name="connsiteY33" fmla="*/ 122009 h 472529"/>
                <a:gd name="connsiteX34" fmla="*/ 185420 w 208785"/>
                <a:gd name="connsiteY34" fmla="*/ 106769 h 472529"/>
                <a:gd name="connsiteX35" fmla="*/ 165100 w 208785"/>
                <a:gd name="connsiteY35" fmla="*/ 73749 h 472529"/>
                <a:gd name="connsiteX36" fmla="*/ 119380 w 208785"/>
                <a:gd name="connsiteY36" fmla="*/ 12789 h 472529"/>
                <a:gd name="connsiteX37" fmla="*/ 106680 w 208785"/>
                <a:gd name="connsiteY37" fmla="*/ 89 h 472529"/>
                <a:gd name="connsiteX38" fmla="*/ 91440 w 208785"/>
                <a:gd name="connsiteY38"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29540 w 208785"/>
                <a:gd name="connsiteY26" fmla="*/ 434429 h 472529"/>
                <a:gd name="connsiteX27" fmla="*/ 152400 w 208785"/>
                <a:gd name="connsiteY27" fmla="*/ 426809 h 472529"/>
                <a:gd name="connsiteX28" fmla="*/ 160020 w 208785"/>
                <a:gd name="connsiteY28" fmla="*/ 411569 h 472529"/>
                <a:gd name="connsiteX29" fmla="*/ 190500 w 208785"/>
                <a:gd name="connsiteY29" fmla="*/ 335369 h 472529"/>
                <a:gd name="connsiteX30" fmla="*/ 208280 w 208785"/>
                <a:gd name="connsiteY30" fmla="*/ 208369 h 472529"/>
                <a:gd name="connsiteX31" fmla="*/ 203200 w 208785"/>
                <a:gd name="connsiteY31" fmla="*/ 149949 h 472529"/>
                <a:gd name="connsiteX32" fmla="*/ 195580 w 208785"/>
                <a:gd name="connsiteY32" fmla="*/ 122009 h 472529"/>
                <a:gd name="connsiteX33" fmla="*/ 185420 w 208785"/>
                <a:gd name="connsiteY33" fmla="*/ 106769 h 472529"/>
                <a:gd name="connsiteX34" fmla="*/ 165100 w 208785"/>
                <a:gd name="connsiteY34" fmla="*/ 73749 h 472529"/>
                <a:gd name="connsiteX35" fmla="*/ 119380 w 208785"/>
                <a:gd name="connsiteY35" fmla="*/ 12789 h 472529"/>
                <a:gd name="connsiteX36" fmla="*/ 106680 w 208785"/>
                <a:gd name="connsiteY36" fmla="*/ 89 h 472529"/>
                <a:gd name="connsiteX37" fmla="*/ 91440 w 208785"/>
                <a:gd name="connsiteY37"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04140 w 208785"/>
                <a:gd name="connsiteY24" fmla="*/ 457289 h 472529"/>
                <a:gd name="connsiteX25" fmla="*/ 111760 w 208785"/>
                <a:gd name="connsiteY25" fmla="*/ 454749 h 472529"/>
                <a:gd name="connsiteX26" fmla="*/ 152400 w 208785"/>
                <a:gd name="connsiteY26" fmla="*/ 426809 h 472529"/>
                <a:gd name="connsiteX27" fmla="*/ 160020 w 208785"/>
                <a:gd name="connsiteY27" fmla="*/ 411569 h 472529"/>
                <a:gd name="connsiteX28" fmla="*/ 190500 w 208785"/>
                <a:gd name="connsiteY28" fmla="*/ 335369 h 472529"/>
                <a:gd name="connsiteX29" fmla="*/ 208280 w 208785"/>
                <a:gd name="connsiteY29" fmla="*/ 208369 h 472529"/>
                <a:gd name="connsiteX30" fmla="*/ 203200 w 208785"/>
                <a:gd name="connsiteY30" fmla="*/ 149949 h 472529"/>
                <a:gd name="connsiteX31" fmla="*/ 195580 w 208785"/>
                <a:gd name="connsiteY31" fmla="*/ 122009 h 472529"/>
                <a:gd name="connsiteX32" fmla="*/ 185420 w 208785"/>
                <a:gd name="connsiteY32" fmla="*/ 106769 h 472529"/>
                <a:gd name="connsiteX33" fmla="*/ 165100 w 208785"/>
                <a:gd name="connsiteY33" fmla="*/ 73749 h 472529"/>
                <a:gd name="connsiteX34" fmla="*/ 119380 w 208785"/>
                <a:gd name="connsiteY34" fmla="*/ 12789 h 472529"/>
                <a:gd name="connsiteX35" fmla="*/ 106680 w 208785"/>
                <a:gd name="connsiteY35" fmla="*/ 89 h 472529"/>
                <a:gd name="connsiteX36" fmla="*/ 91440 w 208785"/>
                <a:gd name="connsiteY36"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52400 w 208785"/>
                <a:gd name="connsiteY25" fmla="*/ 426809 h 472529"/>
                <a:gd name="connsiteX26" fmla="*/ 160020 w 208785"/>
                <a:gd name="connsiteY26" fmla="*/ 411569 h 472529"/>
                <a:gd name="connsiteX27" fmla="*/ 190500 w 208785"/>
                <a:gd name="connsiteY27" fmla="*/ 335369 h 472529"/>
                <a:gd name="connsiteX28" fmla="*/ 208280 w 208785"/>
                <a:gd name="connsiteY28" fmla="*/ 208369 h 472529"/>
                <a:gd name="connsiteX29" fmla="*/ 203200 w 208785"/>
                <a:gd name="connsiteY29" fmla="*/ 149949 h 472529"/>
                <a:gd name="connsiteX30" fmla="*/ 195580 w 208785"/>
                <a:gd name="connsiteY30" fmla="*/ 122009 h 472529"/>
                <a:gd name="connsiteX31" fmla="*/ 185420 w 208785"/>
                <a:gd name="connsiteY31" fmla="*/ 106769 h 472529"/>
                <a:gd name="connsiteX32" fmla="*/ 165100 w 208785"/>
                <a:gd name="connsiteY32" fmla="*/ 73749 h 472529"/>
                <a:gd name="connsiteX33" fmla="*/ 119380 w 208785"/>
                <a:gd name="connsiteY33" fmla="*/ 12789 h 472529"/>
                <a:gd name="connsiteX34" fmla="*/ 106680 w 208785"/>
                <a:gd name="connsiteY34" fmla="*/ 89 h 472529"/>
                <a:gd name="connsiteX35" fmla="*/ 91440 w 208785"/>
                <a:gd name="connsiteY35"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60020 w 208785"/>
                <a:gd name="connsiteY25" fmla="*/ 411569 h 472529"/>
                <a:gd name="connsiteX26" fmla="*/ 190500 w 208785"/>
                <a:gd name="connsiteY26" fmla="*/ 335369 h 472529"/>
                <a:gd name="connsiteX27" fmla="*/ 208280 w 208785"/>
                <a:gd name="connsiteY27" fmla="*/ 208369 h 472529"/>
                <a:gd name="connsiteX28" fmla="*/ 203200 w 208785"/>
                <a:gd name="connsiteY28" fmla="*/ 149949 h 472529"/>
                <a:gd name="connsiteX29" fmla="*/ 195580 w 208785"/>
                <a:gd name="connsiteY29" fmla="*/ 122009 h 472529"/>
                <a:gd name="connsiteX30" fmla="*/ 185420 w 208785"/>
                <a:gd name="connsiteY30" fmla="*/ 106769 h 472529"/>
                <a:gd name="connsiteX31" fmla="*/ 165100 w 208785"/>
                <a:gd name="connsiteY31" fmla="*/ 73749 h 472529"/>
                <a:gd name="connsiteX32" fmla="*/ 119380 w 208785"/>
                <a:gd name="connsiteY32" fmla="*/ 12789 h 472529"/>
                <a:gd name="connsiteX33" fmla="*/ 106680 w 208785"/>
                <a:gd name="connsiteY33" fmla="*/ 89 h 472529"/>
                <a:gd name="connsiteX34" fmla="*/ 91440 w 208785"/>
                <a:gd name="connsiteY34" fmla="*/ 15329 h 472529"/>
                <a:gd name="connsiteX0" fmla="*/ 91440 w 208785"/>
                <a:gd name="connsiteY0" fmla="*/ 15329 h 472529"/>
                <a:gd name="connsiteX1" fmla="*/ 78740 w 208785"/>
                <a:gd name="connsiteY1" fmla="*/ 25489 h 472529"/>
                <a:gd name="connsiteX2" fmla="*/ 55880 w 208785"/>
                <a:gd name="connsiteY2" fmla="*/ 61049 h 472529"/>
                <a:gd name="connsiteX3" fmla="*/ 40640 w 208785"/>
                <a:gd name="connsiteY3" fmla="*/ 88989 h 472529"/>
                <a:gd name="connsiteX4" fmla="*/ 7620 w 208785"/>
                <a:gd name="connsiteY4" fmla="*/ 190589 h 472529"/>
                <a:gd name="connsiteX5" fmla="*/ 0 w 208785"/>
                <a:gd name="connsiteY5" fmla="*/ 215989 h 472529"/>
                <a:gd name="connsiteX6" fmla="*/ 2540 w 208785"/>
                <a:gd name="connsiteY6" fmla="*/ 246469 h 472529"/>
                <a:gd name="connsiteX7" fmla="*/ 15240 w 208785"/>
                <a:gd name="connsiteY7" fmla="*/ 269329 h 472529"/>
                <a:gd name="connsiteX8" fmla="*/ 17780 w 208785"/>
                <a:gd name="connsiteY8" fmla="*/ 276949 h 472529"/>
                <a:gd name="connsiteX9" fmla="*/ 15240 w 208785"/>
                <a:gd name="connsiteY9" fmla="*/ 287109 h 472529"/>
                <a:gd name="connsiteX10" fmla="*/ 17780 w 208785"/>
                <a:gd name="connsiteY10" fmla="*/ 358229 h 472529"/>
                <a:gd name="connsiteX11" fmla="*/ 20320 w 208785"/>
                <a:gd name="connsiteY11" fmla="*/ 368389 h 472529"/>
                <a:gd name="connsiteX12" fmla="*/ 25400 w 208785"/>
                <a:gd name="connsiteY12" fmla="*/ 376009 h 472529"/>
                <a:gd name="connsiteX13" fmla="*/ 27940 w 208785"/>
                <a:gd name="connsiteY13" fmla="*/ 383629 h 472529"/>
                <a:gd name="connsiteX14" fmla="*/ 35560 w 208785"/>
                <a:gd name="connsiteY14" fmla="*/ 386169 h 472529"/>
                <a:gd name="connsiteX15" fmla="*/ 40640 w 208785"/>
                <a:gd name="connsiteY15" fmla="*/ 393789 h 472529"/>
                <a:gd name="connsiteX16" fmla="*/ 43180 w 208785"/>
                <a:gd name="connsiteY16" fmla="*/ 403949 h 472529"/>
                <a:gd name="connsiteX17" fmla="*/ 58420 w 208785"/>
                <a:gd name="connsiteY17" fmla="*/ 419189 h 472529"/>
                <a:gd name="connsiteX18" fmla="*/ 66040 w 208785"/>
                <a:gd name="connsiteY18" fmla="*/ 434429 h 472529"/>
                <a:gd name="connsiteX19" fmla="*/ 73660 w 208785"/>
                <a:gd name="connsiteY19" fmla="*/ 436969 h 472529"/>
                <a:gd name="connsiteX20" fmla="*/ 81280 w 208785"/>
                <a:gd name="connsiteY20" fmla="*/ 462369 h 472529"/>
                <a:gd name="connsiteX21" fmla="*/ 83820 w 208785"/>
                <a:gd name="connsiteY21" fmla="*/ 469989 h 472529"/>
                <a:gd name="connsiteX22" fmla="*/ 91440 w 208785"/>
                <a:gd name="connsiteY22" fmla="*/ 472529 h 472529"/>
                <a:gd name="connsiteX23" fmla="*/ 99060 w 208785"/>
                <a:gd name="connsiteY23" fmla="*/ 464909 h 472529"/>
                <a:gd name="connsiteX24" fmla="*/ 111760 w 208785"/>
                <a:gd name="connsiteY24" fmla="*/ 454749 h 472529"/>
                <a:gd name="connsiteX25" fmla="*/ 190500 w 208785"/>
                <a:gd name="connsiteY25" fmla="*/ 335369 h 472529"/>
                <a:gd name="connsiteX26" fmla="*/ 208280 w 208785"/>
                <a:gd name="connsiteY26" fmla="*/ 208369 h 472529"/>
                <a:gd name="connsiteX27" fmla="*/ 203200 w 208785"/>
                <a:gd name="connsiteY27" fmla="*/ 149949 h 472529"/>
                <a:gd name="connsiteX28" fmla="*/ 195580 w 208785"/>
                <a:gd name="connsiteY28" fmla="*/ 122009 h 472529"/>
                <a:gd name="connsiteX29" fmla="*/ 185420 w 208785"/>
                <a:gd name="connsiteY29" fmla="*/ 106769 h 472529"/>
                <a:gd name="connsiteX30" fmla="*/ 165100 w 208785"/>
                <a:gd name="connsiteY30" fmla="*/ 73749 h 472529"/>
                <a:gd name="connsiteX31" fmla="*/ 119380 w 208785"/>
                <a:gd name="connsiteY31" fmla="*/ 12789 h 472529"/>
                <a:gd name="connsiteX32" fmla="*/ 106680 w 208785"/>
                <a:gd name="connsiteY32" fmla="*/ 89 h 472529"/>
                <a:gd name="connsiteX33" fmla="*/ 91440 w 208785"/>
                <a:gd name="connsiteY33" fmla="*/ 15329 h 472529"/>
                <a:gd name="connsiteX0" fmla="*/ 91440 w 208331"/>
                <a:gd name="connsiteY0" fmla="*/ 15329 h 472529"/>
                <a:gd name="connsiteX1" fmla="*/ 78740 w 208331"/>
                <a:gd name="connsiteY1" fmla="*/ 25489 h 472529"/>
                <a:gd name="connsiteX2" fmla="*/ 55880 w 208331"/>
                <a:gd name="connsiteY2" fmla="*/ 61049 h 472529"/>
                <a:gd name="connsiteX3" fmla="*/ 40640 w 208331"/>
                <a:gd name="connsiteY3" fmla="*/ 88989 h 472529"/>
                <a:gd name="connsiteX4" fmla="*/ 7620 w 208331"/>
                <a:gd name="connsiteY4" fmla="*/ 190589 h 472529"/>
                <a:gd name="connsiteX5" fmla="*/ 0 w 208331"/>
                <a:gd name="connsiteY5" fmla="*/ 215989 h 472529"/>
                <a:gd name="connsiteX6" fmla="*/ 2540 w 208331"/>
                <a:gd name="connsiteY6" fmla="*/ 246469 h 472529"/>
                <a:gd name="connsiteX7" fmla="*/ 15240 w 208331"/>
                <a:gd name="connsiteY7" fmla="*/ 269329 h 472529"/>
                <a:gd name="connsiteX8" fmla="*/ 17780 w 208331"/>
                <a:gd name="connsiteY8" fmla="*/ 276949 h 472529"/>
                <a:gd name="connsiteX9" fmla="*/ 15240 w 208331"/>
                <a:gd name="connsiteY9" fmla="*/ 287109 h 472529"/>
                <a:gd name="connsiteX10" fmla="*/ 17780 w 208331"/>
                <a:gd name="connsiteY10" fmla="*/ 358229 h 472529"/>
                <a:gd name="connsiteX11" fmla="*/ 20320 w 208331"/>
                <a:gd name="connsiteY11" fmla="*/ 368389 h 472529"/>
                <a:gd name="connsiteX12" fmla="*/ 25400 w 208331"/>
                <a:gd name="connsiteY12" fmla="*/ 376009 h 472529"/>
                <a:gd name="connsiteX13" fmla="*/ 27940 w 208331"/>
                <a:gd name="connsiteY13" fmla="*/ 383629 h 472529"/>
                <a:gd name="connsiteX14" fmla="*/ 35560 w 208331"/>
                <a:gd name="connsiteY14" fmla="*/ 386169 h 472529"/>
                <a:gd name="connsiteX15" fmla="*/ 40640 w 208331"/>
                <a:gd name="connsiteY15" fmla="*/ 393789 h 472529"/>
                <a:gd name="connsiteX16" fmla="*/ 43180 w 208331"/>
                <a:gd name="connsiteY16" fmla="*/ 403949 h 472529"/>
                <a:gd name="connsiteX17" fmla="*/ 58420 w 208331"/>
                <a:gd name="connsiteY17" fmla="*/ 419189 h 472529"/>
                <a:gd name="connsiteX18" fmla="*/ 66040 w 208331"/>
                <a:gd name="connsiteY18" fmla="*/ 434429 h 472529"/>
                <a:gd name="connsiteX19" fmla="*/ 73660 w 208331"/>
                <a:gd name="connsiteY19" fmla="*/ 436969 h 472529"/>
                <a:gd name="connsiteX20" fmla="*/ 81280 w 208331"/>
                <a:gd name="connsiteY20" fmla="*/ 462369 h 472529"/>
                <a:gd name="connsiteX21" fmla="*/ 83820 w 208331"/>
                <a:gd name="connsiteY21" fmla="*/ 469989 h 472529"/>
                <a:gd name="connsiteX22" fmla="*/ 91440 w 208331"/>
                <a:gd name="connsiteY22" fmla="*/ 472529 h 472529"/>
                <a:gd name="connsiteX23" fmla="*/ 99060 w 208331"/>
                <a:gd name="connsiteY23" fmla="*/ 464909 h 472529"/>
                <a:gd name="connsiteX24" fmla="*/ 111760 w 208331"/>
                <a:gd name="connsiteY24" fmla="*/ 454749 h 472529"/>
                <a:gd name="connsiteX25" fmla="*/ 190500 w 208331"/>
                <a:gd name="connsiteY25" fmla="*/ 335369 h 472529"/>
                <a:gd name="connsiteX26" fmla="*/ 208280 w 208331"/>
                <a:gd name="connsiteY26" fmla="*/ 208369 h 472529"/>
                <a:gd name="connsiteX27" fmla="*/ 195580 w 208331"/>
                <a:gd name="connsiteY27" fmla="*/ 122009 h 472529"/>
                <a:gd name="connsiteX28" fmla="*/ 185420 w 208331"/>
                <a:gd name="connsiteY28" fmla="*/ 106769 h 472529"/>
                <a:gd name="connsiteX29" fmla="*/ 165100 w 208331"/>
                <a:gd name="connsiteY29" fmla="*/ 73749 h 472529"/>
                <a:gd name="connsiteX30" fmla="*/ 119380 w 208331"/>
                <a:gd name="connsiteY30" fmla="*/ 12789 h 472529"/>
                <a:gd name="connsiteX31" fmla="*/ 106680 w 208331"/>
                <a:gd name="connsiteY31" fmla="*/ 89 h 472529"/>
                <a:gd name="connsiteX32" fmla="*/ 91440 w 208331"/>
                <a:gd name="connsiteY32" fmla="*/ 15329 h 472529"/>
                <a:gd name="connsiteX0" fmla="*/ 91440 w 208423"/>
                <a:gd name="connsiteY0" fmla="*/ 15329 h 472529"/>
                <a:gd name="connsiteX1" fmla="*/ 78740 w 208423"/>
                <a:gd name="connsiteY1" fmla="*/ 25489 h 472529"/>
                <a:gd name="connsiteX2" fmla="*/ 55880 w 208423"/>
                <a:gd name="connsiteY2" fmla="*/ 61049 h 472529"/>
                <a:gd name="connsiteX3" fmla="*/ 40640 w 208423"/>
                <a:gd name="connsiteY3" fmla="*/ 88989 h 472529"/>
                <a:gd name="connsiteX4" fmla="*/ 7620 w 208423"/>
                <a:gd name="connsiteY4" fmla="*/ 190589 h 472529"/>
                <a:gd name="connsiteX5" fmla="*/ 0 w 208423"/>
                <a:gd name="connsiteY5" fmla="*/ 215989 h 472529"/>
                <a:gd name="connsiteX6" fmla="*/ 2540 w 208423"/>
                <a:gd name="connsiteY6" fmla="*/ 246469 h 472529"/>
                <a:gd name="connsiteX7" fmla="*/ 15240 w 208423"/>
                <a:gd name="connsiteY7" fmla="*/ 269329 h 472529"/>
                <a:gd name="connsiteX8" fmla="*/ 17780 w 208423"/>
                <a:gd name="connsiteY8" fmla="*/ 276949 h 472529"/>
                <a:gd name="connsiteX9" fmla="*/ 15240 w 208423"/>
                <a:gd name="connsiteY9" fmla="*/ 287109 h 472529"/>
                <a:gd name="connsiteX10" fmla="*/ 17780 w 208423"/>
                <a:gd name="connsiteY10" fmla="*/ 358229 h 472529"/>
                <a:gd name="connsiteX11" fmla="*/ 20320 w 208423"/>
                <a:gd name="connsiteY11" fmla="*/ 368389 h 472529"/>
                <a:gd name="connsiteX12" fmla="*/ 25400 w 208423"/>
                <a:gd name="connsiteY12" fmla="*/ 376009 h 472529"/>
                <a:gd name="connsiteX13" fmla="*/ 27940 w 208423"/>
                <a:gd name="connsiteY13" fmla="*/ 383629 h 472529"/>
                <a:gd name="connsiteX14" fmla="*/ 35560 w 208423"/>
                <a:gd name="connsiteY14" fmla="*/ 386169 h 472529"/>
                <a:gd name="connsiteX15" fmla="*/ 40640 w 208423"/>
                <a:gd name="connsiteY15" fmla="*/ 393789 h 472529"/>
                <a:gd name="connsiteX16" fmla="*/ 43180 w 208423"/>
                <a:gd name="connsiteY16" fmla="*/ 403949 h 472529"/>
                <a:gd name="connsiteX17" fmla="*/ 58420 w 208423"/>
                <a:gd name="connsiteY17" fmla="*/ 419189 h 472529"/>
                <a:gd name="connsiteX18" fmla="*/ 66040 w 208423"/>
                <a:gd name="connsiteY18" fmla="*/ 434429 h 472529"/>
                <a:gd name="connsiteX19" fmla="*/ 73660 w 208423"/>
                <a:gd name="connsiteY19" fmla="*/ 436969 h 472529"/>
                <a:gd name="connsiteX20" fmla="*/ 81280 w 208423"/>
                <a:gd name="connsiteY20" fmla="*/ 462369 h 472529"/>
                <a:gd name="connsiteX21" fmla="*/ 83820 w 208423"/>
                <a:gd name="connsiteY21" fmla="*/ 469989 h 472529"/>
                <a:gd name="connsiteX22" fmla="*/ 91440 w 208423"/>
                <a:gd name="connsiteY22" fmla="*/ 472529 h 472529"/>
                <a:gd name="connsiteX23" fmla="*/ 99060 w 208423"/>
                <a:gd name="connsiteY23" fmla="*/ 464909 h 472529"/>
                <a:gd name="connsiteX24" fmla="*/ 111760 w 208423"/>
                <a:gd name="connsiteY24" fmla="*/ 454749 h 472529"/>
                <a:gd name="connsiteX25" fmla="*/ 190500 w 208423"/>
                <a:gd name="connsiteY25" fmla="*/ 335369 h 472529"/>
                <a:gd name="connsiteX26" fmla="*/ 208280 w 208423"/>
                <a:gd name="connsiteY26" fmla="*/ 208369 h 472529"/>
                <a:gd name="connsiteX27" fmla="*/ 185420 w 208423"/>
                <a:gd name="connsiteY27" fmla="*/ 106769 h 472529"/>
                <a:gd name="connsiteX28" fmla="*/ 165100 w 208423"/>
                <a:gd name="connsiteY28" fmla="*/ 73749 h 472529"/>
                <a:gd name="connsiteX29" fmla="*/ 119380 w 208423"/>
                <a:gd name="connsiteY29" fmla="*/ 12789 h 472529"/>
                <a:gd name="connsiteX30" fmla="*/ 106680 w 208423"/>
                <a:gd name="connsiteY30" fmla="*/ 89 h 472529"/>
                <a:gd name="connsiteX31" fmla="*/ 91440 w 208423"/>
                <a:gd name="connsiteY31" fmla="*/ 15329 h 472529"/>
                <a:gd name="connsiteX0" fmla="*/ 91440 w 209602"/>
                <a:gd name="connsiteY0" fmla="*/ 15329 h 472529"/>
                <a:gd name="connsiteX1" fmla="*/ 78740 w 209602"/>
                <a:gd name="connsiteY1" fmla="*/ 25489 h 472529"/>
                <a:gd name="connsiteX2" fmla="*/ 55880 w 209602"/>
                <a:gd name="connsiteY2" fmla="*/ 61049 h 472529"/>
                <a:gd name="connsiteX3" fmla="*/ 40640 w 209602"/>
                <a:gd name="connsiteY3" fmla="*/ 88989 h 472529"/>
                <a:gd name="connsiteX4" fmla="*/ 7620 w 209602"/>
                <a:gd name="connsiteY4" fmla="*/ 190589 h 472529"/>
                <a:gd name="connsiteX5" fmla="*/ 0 w 209602"/>
                <a:gd name="connsiteY5" fmla="*/ 215989 h 472529"/>
                <a:gd name="connsiteX6" fmla="*/ 2540 w 209602"/>
                <a:gd name="connsiteY6" fmla="*/ 246469 h 472529"/>
                <a:gd name="connsiteX7" fmla="*/ 15240 w 209602"/>
                <a:gd name="connsiteY7" fmla="*/ 269329 h 472529"/>
                <a:gd name="connsiteX8" fmla="*/ 17780 w 209602"/>
                <a:gd name="connsiteY8" fmla="*/ 276949 h 472529"/>
                <a:gd name="connsiteX9" fmla="*/ 15240 w 209602"/>
                <a:gd name="connsiteY9" fmla="*/ 287109 h 472529"/>
                <a:gd name="connsiteX10" fmla="*/ 17780 w 209602"/>
                <a:gd name="connsiteY10" fmla="*/ 358229 h 472529"/>
                <a:gd name="connsiteX11" fmla="*/ 20320 w 209602"/>
                <a:gd name="connsiteY11" fmla="*/ 368389 h 472529"/>
                <a:gd name="connsiteX12" fmla="*/ 25400 w 209602"/>
                <a:gd name="connsiteY12" fmla="*/ 376009 h 472529"/>
                <a:gd name="connsiteX13" fmla="*/ 27940 w 209602"/>
                <a:gd name="connsiteY13" fmla="*/ 383629 h 472529"/>
                <a:gd name="connsiteX14" fmla="*/ 35560 w 209602"/>
                <a:gd name="connsiteY14" fmla="*/ 386169 h 472529"/>
                <a:gd name="connsiteX15" fmla="*/ 40640 w 209602"/>
                <a:gd name="connsiteY15" fmla="*/ 393789 h 472529"/>
                <a:gd name="connsiteX16" fmla="*/ 43180 w 209602"/>
                <a:gd name="connsiteY16" fmla="*/ 403949 h 472529"/>
                <a:gd name="connsiteX17" fmla="*/ 58420 w 209602"/>
                <a:gd name="connsiteY17" fmla="*/ 419189 h 472529"/>
                <a:gd name="connsiteX18" fmla="*/ 66040 w 209602"/>
                <a:gd name="connsiteY18" fmla="*/ 434429 h 472529"/>
                <a:gd name="connsiteX19" fmla="*/ 73660 w 209602"/>
                <a:gd name="connsiteY19" fmla="*/ 436969 h 472529"/>
                <a:gd name="connsiteX20" fmla="*/ 81280 w 209602"/>
                <a:gd name="connsiteY20" fmla="*/ 462369 h 472529"/>
                <a:gd name="connsiteX21" fmla="*/ 83820 w 209602"/>
                <a:gd name="connsiteY21" fmla="*/ 469989 h 472529"/>
                <a:gd name="connsiteX22" fmla="*/ 91440 w 209602"/>
                <a:gd name="connsiteY22" fmla="*/ 472529 h 472529"/>
                <a:gd name="connsiteX23" fmla="*/ 99060 w 209602"/>
                <a:gd name="connsiteY23" fmla="*/ 464909 h 472529"/>
                <a:gd name="connsiteX24" fmla="*/ 111760 w 209602"/>
                <a:gd name="connsiteY24" fmla="*/ 454749 h 472529"/>
                <a:gd name="connsiteX25" fmla="*/ 190500 w 209602"/>
                <a:gd name="connsiteY25" fmla="*/ 335369 h 472529"/>
                <a:gd name="connsiteX26" fmla="*/ 208280 w 209602"/>
                <a:gd name="connsiteY26" fmla="*/ 208369 h 472529"/>
                <a:gd name="connsiteX27" fmla="*/ 165100 w 209602"/>
                <a:gd name="connsiteY27" fmla="*/ 73749 h 472529"/>
                <a:gd name="connsiteX28" fmla="*/ 119380 w 209602"/>
                <a:gd name="connsiteY28" fmla="*/ 12789 h 472529"/>
                <a:gd name="connsiteX29" fmla="*/ 106680 w 209602"/>
                <a:gd name="connsiteY29" fmla="*/ 89 h 472529"/>
                <a:gd name="connsiteX30" fmla="*/ 91440 w 209602"/>
                <a:gd name="connsiteY30" fmla="*/ 15329 h 472529"/>
                <a:gd name="connsiteX0" fmla="*/ 91440 w 212777"/>
                <a:gd name="connsiteY0" fmla="*/ 15329 h 472529"/>
                <a:gd name="connsiteX1" fmla="*/ 78740 w 212777"/>
                <a:gd name="connsiteY1" fmla="*/ 25489 h 472529"/>
                <a:gd name="connsiteX2" fmla="*/ 55880 w 212777"/>
                <a:gd name="connsiteY2" fmla="*/ 61049 h 472529"/>
                <a:gd name="connsiteX3" fmla="*/ 40640 w 212777"/>
                <a:gd name="connsiteY3" fmla="*/ 88989 h 472529"/>
                <a:gd name="connsiteX4" fmla="*/ 7620 w 212777"/>
                <a:gd name="connsiteY4" fmla="*/ 190589 h 472529"/>
                <a:gd name="connsiteX5" fmla="*/ 0 w 212777"/>
                <a:gd name="connsiteY5" fmla="*/ 215989 h 472529"/>
                <a:gd name="connsiteX6" fmla="*/ 2540 w 212777"/>
                <a:gd name="connsiteY6" fmla="*/ 246469 h 472529"/>
                <a:gd name="connsiteX7" fmla="*/ 15240 w 212777"/>
                <a:gd name="connsiteY7" fmla="*/ 269329 h 472529"/>
                <a:gd name="connsiteX8" fmla="*/ 17780 w 212777"/>
                <a:gd name="connsiteY8" fmla="*/ 276949 h 472529"/>
                <a:gd name="connsiteX9" fmla="*/ 15240 w 212777"/>
                <a:gd name="connsiteY9" fmla="*/ 287109 h 472529"/>
                <a:gd name="connsiteX10" fmla="*/ 17780 w 212777"/>
                <a:gd name="connsiteY10" fmla="*/ 358229 h 472529"/>
                <a:gd name="connsiteX11" fmla="*/ 20320 w 212777"/>
                <a:gd name="connsiteY11" fmla="*/ 368389 h 472529"/>
                <a:gd name="connsiteX12" fmla="*/ 25400 w 212777"/>
                <a:gd name="connsiteY12" fmla="*/ 376009 h 472529"/>
                <a:gd name="connsiteX13" fmla="*/ 27940 w 212777"/>
                <a:gd name="connsiteY13" fmla="*/ 383629 h 472529"/>
                <a:gd name="connsiteX14" fmla="*/ 35560 w 212777"/>
                <a:gd name="connsiteY14" fmla="*/ 386169 h 472529"/>
                <a:gd name="connsiteX15" fmla="*/ 40640 w 212777"/>
                <a:gd name="connsiteY15" fmla="*/ 393789 h 472529"/>
                <a:gd name="connsiteX16" fmla="*/ 43180 w 212777"/>
                <a:gd name="connsiteY16" fmla="*/ 403949 h 472529"/>
                <a:gd name="connsiteX17" fmla="*/ 58420 w 212777"/>
                <a:gd name="connsiteY17" fmla="*/ 419189 h 472529"/>
                <a:gd name="connsiteX18" fmla="*/ 66040 w 212777"/>
                <a:gd name="connsiteY18" fmla="*/ 434429 h 472529"/>
                <a:gd name="connsiteX19" fmla="*/ 73660 w 212777"/>
                <a:gd name="connsiteY19" fmla="*/ 436969 h 472529"/>
                <a:gd name="connsiteX20" fmla="*/ 81280 w 212777"/>
                <a:gd name="connsiteY20" fmla="*/ 462369 h 472529"/>
                <a:gd name="connsiteX21" fmla="*/ 83820 w 212777"/>
                <a:gd name="connsiteY21" fmla="*/ 469989 h 472529"/>
                <a:gd name="connsiteX22" fmla="*/ 91440 w 212777"/>
                <a:gd name="connsiteY22" fmla="*/ 472529 h 472529"/>
                <a:gd name="connsiteX23" fmla="*/ 99060 w 212777"/>
                <a:gd name="connsiteY23" fmla="*/ 464909 h 472529"/>
                <a:gd name="connsiteX24" fmla="*/ 111760 w 212777"/>
                <a:gd name="connsiteY24" fmla="*/ 454749 h 472529"/>
                <a:gd name="connsiteX25" fmla="*/ 190500 w 212777"/>
                <a:gd name="connsiteY25" fmla="*/ 335369 h 472529"/>
                <a:gd name="connsiteX26" fmla="*/ 208280 w 212777"/>
                <a:gd name="connsiteY26" fmla="*/ 208369 h 472529"/>
                <a:gd name="connsiteX27" fmla="*/ 119380 w 212777"/>
                <a:gd name="connsiteY27" fmla="*/ 12789 h 472529"/>
                <a:gd name="connsiteX28" fmla="*/ 106680 w 212777"/>
                <a:gd name="connsiteY28" fmla="*/ 89 h 472529"/>
                <a:gd name="connsiteX29" fmla="*/ 91440 w 212777"/>
                <a:gd name="connsiteY29" fmla="*/ 15329 h 472529"/>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5240 w 208296"/>
                <a:gd name="connsiteY9" fmla="*/ 287109 h 475976"/>
                <a:gd name="connsiteX10" fmla="*/ 17780 w 208296"/>
                <a:gd name="connsiteY10" fmla="*/ 358229 h 475976"/>
                <a:gd name="connsiteX11" fmla="*/ 20320 w 208296"/>
                <a:gd name="connsiteY11" fmla="*/ 368389 h 475976"/>
                <a:gd name="connsiteX12" fmla="*/ 25400 w 208296"/>
                <a:gd name="connsiteY12" fmla="*/ 376009 h 475976"/>
                <a:gd name="connsiteX13" fmla="*/ 27940 w 208296"/>
                <a:gd name="connsiteY13" fmla="*/ 383629 h 475976"/>
                <a:gd name="connsiteX14" fmla="*/ 35560 w 208296"/>
                <a:gd name="connsiteY14" fmla="*/ 386169 h 475976"/>
                <a:gd name="connsiteX15" fmla="*/ 40640 w 208296"/>
                <a:gd name="connsiteY15" fmla="*/ 393789 h 475976"/>
                <a:gd name="connsiteX16" fmla="*/ 43180 w 208296"/>
                <a:gd name="connsiteY16" fmla="*/ 403949 h 475976"/>
                <a:gd name="connsiteX17" fmla="*/ 58420 w 208296"/>
                <a:gd name="connsiteY17" fmla="*/ 419189 h 475976"/>
                <a:gd name="connsiteX18" fmla="*/ 66040 w 208296"/>
                <a:gd name="connsiteY18" fmla="*/ 434429 h 475976"/>
                <a:gd name="connsiteX19" fmla="*/ 73660 w 208296"/>
                <a:gd name="connsiteY19" fmla="*/ 436969 h 475976"/>
                <a:gd name="connsiteX20" fmla="*/ 81280 w 208296"/>
                <a:gd name="connsiteY20" fmla="*/ 462369 h 475976"/>
                <a:gd name="connsiteX21" fmla="*/ 83820 w 208296"/>
                <a:gd name="connsiteY21" fmla="*/ 469989 h 475976"/>
                <a:gd name="connsiteX22" fmla="*/ 91440 w 208296"/>
                <a:gd name="connsiteY22" fmla="*/ 472529 h 475976"/>
                <a:gd name="connsiteX23" fmla="*/ 99060 w 208296"/>
                <a:gd name="connsiteY23" fmla="*/ 464909 h 475976"/>
                <a:gd name="connsiteX24" fmla="*/ 111760 w 208296"/>
                <a:gd name="connsiteY24" fmla="*/ 454749 h 475976"/>
                <a:gd name="connsiteX25" fmla="*/ 208280 w 208296"/>
                <a:gd name="connsiteY25" fmla="*/ 208369 h 475976"/>
                <a:gd name="connsiteX26" fmla="*/ 119380 w 208296"/>
                <a:gd name="connsiteY26" fmla="*/ 12789 h 475976"/>
                <a:gd name="connsiteX27" fmla="*/ 106680 w 208296"/>
                <a:gd name="connsiteY27" fmla="*/ 89 h 475976"/>
                <a:gd name="connsiteX28" fmla="*/ 91440 w 208296"/>
                <a:gd name="connsiteY28"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276949 h 475976"/>
                <a:gd name="connsiteX9" fmla="*/ 17780 w 208296"/>
                <a:gd name="connsiteY9" fmla="*/ 358229 h 475976"/>
                <a:gd name="connsiteX10" fmla="*/ 20320 w 208296"/>
                <a:gd name="connsiteY10" fmla="*/ 368389 h 475976"/>
                <a:gd name="connsiteX11" fmla="*/ 25400 w 208296"/>
                <a:gd name="connsiteY11" fmla="*/ 376009 h 475976"/>
                <a:gd name="connsiteX12" fmla="*/ 27940 w 208296"/>
                <a:gd name="connsiteY12" fmla="*/ 383629 h 475976"/>
                <a:gd name="connsiteX13" fmla="*/ 35560 w 208296"/>
                <a:gd name="connsiteY13" fmla="*/ 386169 h 475976"/>
                <a:gd name="connsiteX14" fmla="*/ 40640 w 208296"/>
                <a:gd name="connsiteY14" fmla="*/ 393789 h 475976"/>
                <a:gd name="connsiteX15" fmla="*/ 43180 w 208296"/>
                <a:gd name="connsiteY15" fmla="*/ 403949 h 475976"/>
                <a:gd name="connsiteX16" fmla="*/ 58420 w 208296"/>
                <a:gd name="connsiteY16" fmla="*/ 419189 h 475976"/>
                <a:gd name="connsiteX17" fmla="*/ 66040 w 208296"/>
                <a:gd name="connsiteY17" fmla="*/ 434429 h 475976"/>
                <a:gd name="connsiteX18" fmla="*/ 73660 w 208296"/>
                <a:gd name="connsiteY18" fmla="*/ 436969 h 475976"/>
                <a:gd name="connsiteX19" fmla="*/ 81280 w 208296"/>
                <a:gd name="connsiteY19" fmla="*/ 462369 h 475976"/>
                <a:gd name="connsiteX20" fmla="*/ 83820 w 208296"/>
                <a:gd name="connsiteY20" fmla="*/ 469989 h 475976"/>
                <a:gd name="connsiteX21" fmla="*/ 91440 w 208296"/>
                <a:gd name="connsiteY21" fmla="*/ 472529 h 475976"/>
                <a:gd name="connsiteX22" fmla="*/ 99060 w 208296"/>
                <a:gd name="connsiteY22" fmla="*/ 464909 h 475976"/>
                <a:gd name="connsiteX23" fmla="*/ 111760 w 208296"/>
                <a:gd name="connsiteY23" fmla="*/ 454749 h 475976"/>
                <a:gd name="connsiteX24" fmla="*/ 208280 w 208296"/>
                <a:gd name="connsiteY24" fmla="*/ 208369 h 475976"/>
                <a:gd name="connsiteX25" fmla="*/ 119380 w 208296"/>
                <a:gd name="connsiteY25" fmla="*/ 12789 h 475976"/>
                <a:gd name="connsiteX26" fmla="*/ 106680 w 208296"/>
                <a:gd name="connsiteY26" fmla="*/ 89 h 475976"/>
                <a:gd name="connsiteX27" fmla="*/ 91440 w 208296"/>
                <a:gd name="connsiteY27"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5240 w 208296"/>
                <a:gd name="connsiteY7" fmla="*/ 269329 h 475976"/>
                <a:gd name="connsiteX8" fmla="*/ 17780 w 208296"/>
                <a:gd name="connsiteY8" fmla="*/ 358229 h 475976"/>
                <a:gd name="connsiteX9" fmla="*/ 20320 w 208296"/>
                <a:gd name="connsiteY9" fmla="*/ 368389 h 475976"/>
                <a:gd name="connsiteX10" fmla="*/ 25400 w 208296"/>
                <a:gd name="connsiteY10" fmla="*/ 376009 h 475976"/>
                <a:gd name="connsiteX11" fmla="*/ 27940 w 208296"/>
                <a:gd name="connsiteY11" fmla="*/ 383629 h 475976"/>
                <a:gd name="connsiteX12" fmla="*/ 35560 w 208296"/>
                <a:gd name="connsiteY12" fmla="*/ 386169 h 475976"/>
                <a:gd name="connsiteX13" fmla="*/ 40640 w 208296"/>
                <a:gd name="connsiteY13" fmla="*/ 393789 h 475976"/>
                <a:gd name="connsiteX14" fmla="*/ 43180 w 208296"/>
                <a:gd name="connsiteY14" fmla="*/ 403949 h 475976"/>
                <a:gd name="connsiteX15" fmla="*/ 58420 w 208296"/>
                <a:gd name="connsiteY15" fmla="*/ 419189 h 475976"/>
                <a:gd name="connsiteX16" fmla="*/ 66040 w 208296"/>
                <a:gd name="connsiteY16" fmla="*/ 434429 h 475976"/>
                <a:gd name="connsiteX17" fmla="*/ 73660 w 208296"/>
                <a:gd name="connsiteY17" fmla="*/ 436969 h 475976"/>
                <a:gd name="connsiteX18" fmla="*/ 81280 w 208296"/>
                <a:gd name="connsiteY18" fmla="*/ 462369 h 475976"/>
                <a:gd name="connsiteX19" fmla="*/ 83820 w 208296"/>
                <a:gd name="connsiteY19" fmla="*/ 469989 h 475976"/>
                <a:gd name="connsiteX20" fmla="*/ 91440 w 208296"/>
                <a:gd name="connsiteY20" fmla="*/ 472529 h 475976"/>
                <a:gd name="connsiteX21" fmla="*/ 99060 w 208296"/>
                <a:gd name="connsiteY21" fmla="*/ 464909 h 475976"/>
                <a:gd name="connsiteX22" fmla="*/ 111760 w 208296"/>
                <a:gd name="connsiteY22" fmla="*/ 454749 h 475976"/>
                <a:gd name="connsiteX23" fmla="*/ 208280 w 208296"/>
                <a:gd name="connsiteY23" fmla="*/ 208369 h 475976"/>
                <a:gd name="connsiteX24" fmla="*/ 119380 w 208296"/>
                <a:gd name="connsiteY24" fmla="*/ 12789 h 475976"/>
                <a:gd name="connsiteX25" fmla="*/ 106680 w 208296"/>
                <a:gd name="connsiteY25" fmla="*/ 89 h 475976"/>
                <a:gd name="connsiteX26" fmla="*/ 91440 w 208296"/>
                <a:gd name="connsiteY26"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2540 w 208296"/>
                <a:gd name="connsiteY6" fmla="*/ 246469 h 475976"/>
                <a:gd name="connsiteX7" fmla="*/ 17780 w 208296"/>
                <a:gd name="connsiteY7" fmla="*/ 358229 h 475976"/>
                <a:gd name="connsiteX8" fmla="*/ 20320 w 208296"/>
                <a:gd name="connsiteY8" fmla="*/ 368389 h 475976"/>
                <a:gd name="connsiteX9" fmla="*/ 25400 w 208296"/>
                <a:gd name="connsiteY9" fmla="*/ 376009 h 475976"/>
                <a:gd name="connsiteX10" fmla="*/ 27940 w 208296"/>
                <a:gd name="connsiteY10" fmla="*/ 383629 h 475976"/>
                <a:gd name="connsiteX11" fmla="*/ 35560 w 208296"/>
                <a:gd name="connsiteY11" fmla="*/ 386169 h 475976"/>
                <a:gd name="connsiteX12" fmla="*/ 40640 w 208296"/>
                <a:gd name="connsiteY12" fmla="*/ 393789 h 475976"/>
                <a:gd name="connsiteX13" fmla="*/ 43180 w 208296"/>
                <a:gd name="connsiteY13" fmla="*/ 403949 h 475976"/>
                <a:gd name="connsiteX14" fmla="*/ 58420 w 208296"/>
                <a:gd name="connsiteY14" fmla="*/ 419189 h 475976"/>
                <a:gd name="connsiteX15" fmla="*/ 66040 w 208296"/>
                <a:gd name="connsiteY15" fmla="*/ 434429 h 475976"/>
                <a:gd name="connsiteX16" fmla="*/ 73660 w 208296"/>
                <a:gd name="connsiteY16" fmla="*/ 436969 h 475976"/>
                <a:gd name="connsiteX17" fmla="*/ 81280 w 208296"/>
                <a:gd name="connsiteY17" fmla="*/ 462369 h 475976"/>
                <a:gd name="connsiteX18" fmla="*/ 83820 w 208296"/>
                <a:gd name="connsiteY18" fmla="*/ 469989 h 475976"/>
                <a:gd name="connsiteX19" fmla="*/ 91440 w 208296"/>
                <a:gd name="connsiteY19" fmla="*/ 472529 h 475976"/>
                <a:gd name="connsiteX20" fmla="*/ 99060 w 208296"/>
                <a:gd name="connsiteY20" fmla="*/ 464909 h 475976"/>
                <a:gd name="connsiteX21" fmla="*/ 111760 w 208296"/>
                <a:gd name="connsiteY21" fmla="*/ 454749 h 475976"/>
                <a:gd name="connsiteX22" fmla="*/ 208280 w 208296"/>
                <a:gd name="connsiteY22" fmla="*/ 208369 h 475976"/>
                <a:gd name="connsiteX23" fmla="*/ 119380 w 208296"/>
                <a:gd name="connsiteY23" fmla="*/ 12789 h 475976"/>
                <a:gd name="connsiteX24" fmla="*/ 106680 w 208296"/>
                <a:gd name="connsiteY24" fmla="*/ 89 h 475976"/>
                <a:gd name="connsiteX25" fmla="*/ 91440 w 208296"/>
                <a:gd name="connsiteY25"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7620 w 208296"/>
                <a:gd name="connsiteY4" fmla="*/ 190589 h 475976"/>
                <a:gd name="connsiteX5" fmla="*/ 0 w 208296"/>
                <a:gd name="connsiteY5" fmla="*/ 215989 h 475976"/>
                <a:gd name="connsiteX6" fmla="*/ 17780 w 208296"/>
                <a:gd name="connsiteY6" fmla="*/ 358229 h 475976"/>
                <a:gd name="connsiteX7" fmla="*/ 20320 w 208296"/>
                <a:gd name="connsiteY7" fmla="*/ 368389 h 475976"/>
                <a:gd name="connsiteX8" fmla="*/ 25400 w 208296"/>
                <a:gd name="connsiteY8" fmla="*/ 376009 h 475976"/>
                <a:gd name="connsiteX9" fmla="*/ 27940 w 208296"/>
                <a:gd name="connsiteY9" fmla="*/ 383629 h 475976"/>
                <a:gd name="connsiteX10" fmla="*/ 35560 w 208296"/>
                <a:gd name="connsiteY10" fmla="*/ 386169 h 475976"/>
                <a:gd name="connsiteX11" fmla="*/ 40640 w 208296"/>
                <a:gd name="connsiteY11" fmla="*/ 393789 h 475976"/>
                <a:gd name="connsiteX12" fmla="*/ 43180 w 208296"/>
                <a:gd name="connsiteY12" fmla="*/ 403949 h 475976"/>
                <a:gd name="connsiteX13" fmla="*/ 58420 w 208296"/>
                <a:gd name="connsiteY13" fmla="*/ 419189 h 475976"/>
                <a:gd name="connsiteX14" fmla="*/ 66040 w 208296"/>
                <a:gd name="connsiteY14" fmla="*/ 434429 h 475976"/>
                <a:gd name="connsiteX15" fmla="*/ 73660 w 208296"/>
                <a:gd name="connsiteY15" fmla="*/ 436969 h 475976"/>
                <a:gd name="connsiteX16" fmla="*/ 81280 w 208296"/>
                <a:gd name="connsiteY16" fmla="*/ 462369 h 475976"/>
                <a:gd name="connsiteX17" fmla="*/ 83820 w 208296"/>
                <a:gd name="connsiteY17" fmla="*/ 469989 h 475976"/>
                <a:gd name="connsiteX18" fmla="*/ 91440 w 208296"/>
                <a:gd name="connsiteY18" fmla="*/ 472529 h 475976"/>
                <a:gd name="connsiteX19" fmla="*/ 99060 w 208296"/>
                <a:gd name="connsiteY19" fmla="*/ 464909 h 475976"/>
                <a:gd name="connsiteX20" fmla="*/ 111760 w 208296"/>
                <a:gd name="connsiteY20" fmla="*/ 454749 h 475976"/>
                <a:gd name="connsiteX21" fmla="*/ 208280 w 208296"/>
                <a:gd name="connsiteY21" fmla="*/ 208369 h 475976"/>
                <a:gd name="connsiteX22" fmla="*/ 119380 w 208296"/>
                <a:gd name="connsiteY22" fmla="*/ 12789 h 475976"/>
                <a:gd name="connsiteX23" fmla="*/ 106680 w 208296"/>
                <a:gd name="connsiteY23" fmla="*/ 89 h 475976"/>
                <a:gd name="connsiteX24" fmla="*/ 91440 w 208296"/>
                <a:gd name="connsiteY24" fmla="*/ 15329 h 475976"/>
                <a:gd name="connsiteX0" fmla="*/ 91440 w 208296"/>
                <a:gd name="connsiteY0" fmla="*/ 15329 h 475976"/>
                <a:gd name="connsiteX1" fmla="*/ 78740 w 208296"/>
                <a:gd name="connsiteY1" fmla="*/ 25489 h 475976"/>
                <a:gd name="connsiteX2" fmla="*/ 55880 w 208296"/>
                <a:gd name="connsiteY2" fmla="*/ 61049 h 475976"/>
                <a:gd name="connsiteX3" fmla="*/ 40640 w 208296"/>
                <a:gd name="connsiteY3" fmla="*/ 88989 h 475976"/>
                <a:gd name="connsiteX4" fmla="*/ 0 w 208296"/>
                <a:gd name="connsiteY4" fmla="*/ 215989 h 475976"/>
                <a:gd name="connsiteX5" fmla="*/ 17780 w 208296"/>
                <a:gd name="connsiteY5" fmla="*/ 358229 h 475976"/>
                <a:gd name="connsiteX6" fmla="*/ 20320 w 208296"/>
                <a:gd name="connsiteY6" fmla="*/ 368389 h 475976"/>
                <a:gd name="connsiteX7" fmla="*/ 25400 w 208296"/>
                <a:gd name="connsiteY7" fmla="*/ 376009 h 475976"/>
                <a:gd name="connsiteX8" fmla="*/ 27940 w 208296"/>
                <a:gd name="connsiteY8" fmla="*/ 383629 h 475976"/>
                <a:gd name="connsiteX9" fmla="*/ 35560 w 208296"/>
                <a:gd name="connsiteY9" fmla="*/ 386169 h 475976"/>
                <a:gd name="connsiteX10" fmla="*/ 40640 w 208296"/>
                <a:gd name="connsiteY10" fmla="*/ 393789 h 475976"/>
                <a:gd name="connsiteX11" fmla="*/ 43180 w 208296"/>
                <a:gd name="connsiteY11" fmla="*/ 403949 h 475976"/>
                <a:gd name="connsiteX12" fmla="*/ 58420 w 208296"/>
                <a:gd name="connsiteY12" fmla="*/ 419189 h 475976"/>
                <a:gd name="connsiteX13" fmla="*/ 66040 w 208296"/>
                <a:gd name="connsiteY13" fmla="*/ 434429 h 475976"/>
                <a:gd name="connsiteX14" fmla="*/ 73660 w 208296"/>
                <a:gd name="connsiteY14" fmla="*/ 436969 h 475976"/>
                <a:gd name="connsiteX15" fmla="*/ 81280 w 208296"/>
                <a:gd name="connsiteY15" fmla="*/ 462369 h 475976"/>
                <a:gd name="connsiteX16" fmla="*/ 83820 w 208296"/>
                <a:gd name="connsiteY16" fmla="*/ 469989 h 475976"/>
                <a:gd name="connsiteX17" fmla="*/ 91440 w 208296"/>
                <a:gd name="connsiteY17" fmla="*/ 472529 h 475976"/>
                <a:gd name="connsiteX18" fmla="*/ 99060 w 208296"/>
                <a:gd name="connsiteY18" fmla="*/ 464909 h 475976"/>
                <a:gd name="connsiteX19" fmla="*/ 111760 w 208296"/>
                <a:gd name="connsiteY19" fmla="*/ 454749 h 475976"/>
                <a:gd name="connsiteX20" fmla="*/ 208280 w 208296"/>
                <a:gd name="connsiteY20" fmla="*/ 208369 h 475976"/>
                <a:gd name="connsiteX21" fmla="*/ 119380 w 208296"/>
                <a:gd name="connsiteY21" fmla="*/ 12789 h 475976"/>
                <a:gd name="connsiteX22" fmla="*/ 106680 w 208296"/>
                <a:gd name="connsiteY22" fmla="*/ 89 h 475976"/>
                <a:gd name="connsiteX23" fmla="*/ 91440 w 208296"/>
                <a:gd name="connsiteY23" fmla="*/ 15329 h 475976"/>
                <a:gd name="connsiteX0" fmla="*/ 91440 w 208296"/>
                <a:gd name="connsiteY0" fmla="*/ 15329 h 475976"/>
                <a:gd name="connsiteX1" fmla="*/ 78740 w 208296"/>
                <a:gd name="connsiteY1" fmla="*/ 25489 h 475976"/>
                <a:gd name="connsiteX2" fmla="*/ 55880 w 208296"/>
                <a:gd name="connsiteY2" fmla="*/ 61049 h 475976"/>
                <a:gd name="connsiteX3" fmla="*/ 0 w 208296"/>
                <a:gd name="connsiteY3" fmla="*/ 215989 h 475976"/>
                <a:gd name="connsiteX4" fmla="*/ 17780 w 208296"/>
                <a:gd name="connsiteY4" fmla="*/ 358229 h 475976"/>
                <a:gd name="connsiteX5" fmla="*/ 20320 w 208296"/>
                <a:gd name="connsiteY5" fmla="*/ 368389 h 475976"/>
                <a:gd name="connsiteX6" fmla="*/ 25400 w 208296"/>
                <a:gd name="connsiteY6" fmla="*/ 376009 h 475976"/>
                <a:gd name="connsiteX7" fmla="*/ 27940 w 208296"/>
                <a:gd name="connsiteY7" fmla="*/ 383629 h 475976"/>
                <a:gd name="connsiteX8" fmla="*/ 35560 w 208296"/>
                <a:gd name="connsiteY8" fmla="*/ 386169 h 475976"/>
                <a:gd name="connsiteX9" fmla="*/ 40640 w 208296"/>
                <a:gd name="connsiteY9" fmla="*/ 393789 h 475976"/>
                <a:gd name="connsiteX10" fmla="*/ 43180 w 208296"/>
                <a:gd name="connsiteY10" fmla="*/ 403949 h 475976"/>
                <a:gd name="connsiteX11" fmla="*/ 58420 w 208296"/>
                <a:gd name="connsiteY11" fmla="*/ 419189 h 475976"/>
                <a:gd name="connsiteX12" fmla="*/ 66040 w 208296"/>
                <a:gd name="connsiteY12" fmla="*/ 434429 h 475976"/>
                <a:gd name="connsiteX13" fmla="*/ 73660 w 208296"/>
                <a:gd name="connsiteY13" fmla="*/ 436969 h 475976"/>
                <a:gd name="connsiteX14" fmla="*/ 81280 w 208296"/>
                <a:gd name="connsiteY14" fmla="*/ 462369 h 475976"/>
                <a:gd name="connsiteX15" fmla="*/ 83820 w 208296"/>
                <a:gd name="connsiteY15" fmla="*/ 469989 h 475976"/>
                <a:gd name="connsiteX16" fmla="*/ 91440 w 208296"/>
                <a:gd name="connsiteY16" fmla="*/ 472529 h 475976"/>
                <a:gd name="connsiteX17" fmla="*/ 99060 w 208296"/>
                <a:gd name="connsiteY17" fmla="*/ 464909 h 475976"/>
                <a:gd name="connsiteX18" fmla="*/ 111760 w 208296"/>
                <a:gd name="connsiteY18" fmla="*/ 454749 h 475976"/>
                <a:gd name="connsiteX19" fmla="*/ 208280 w 208296"/>
                <a:gd name="connsiteY19" fmla="*/ 208369 h 475976"/>
                <a:gd name="connsiteX20" fmla="*/ 119380 w 208296"/>
                <a:gd name="connsiteY20" fmla="*/ 12789 h 475976"/>
                <a:gd name="connsiteX21" fmla="*/ 106680 w 208296"/>
                <a:gd name="connsiteY21" fmla="*/ 89 h 475976"/>
                <a:gd name="connsiteX22" fmla="*/ 91440 w 208296"/>
                <a:gd name="connsiteY22" fmla="*/ 15329 h 475976"/>
                <a:gd name="connsiteX0" fmla="*/ 91440 w 208296"/>
                <a:gd name="connsiteY0" fmla="*/ 15329 h 475976"/>
                <a:gd name="connsiteX1" fmla="*/ 78740 w 208296"/>
                <a:gd name="connsiteY1" fmla="*/ 25489 h 475976"/>
                <a:gd name="connsiteX2" fmla="*/ 0 w 208296"/>
                <a:gd name="connsiteY2" fmla="*/ 215989 h 475976"/>
                <a:gd name="connsiteX3" fmla="*/ 17780 w 208296"/>
                <a:gd name="connsiteY3" fmla="*/ 358229 h 475976"/>
                <a:gd name="connsiteX4" fmla="*/ 20320 w 208296"/>
                <a:gd name="connsiteY4" fmla="*/ 368389 h 475976"/>
                <a:gd name="connsiteX5" fmla="*/ 25400 w 208296"/>
                <a:gd name="connsiteY5" fmla="*/ 376009 h 475976"/>
                <a:gd name="connsiteX6" fmla="*/ 27940 w 208296"/>
                <a:gd name="connsiteY6" fmla="*/ 383629 h 475976"/>
                <a:gd name="connsiteX7" fmla="*/ 35560 w 208296"/>
                <a:gd name="connsiteY7" fmla="*/ 386169 h 475976"/>
                <a:gd name="connsiteX8" fmla="*/ 40640 w 208296"/>
                <a:gd name="connsiteY8" fmla="*/ 393789 h 475976"/>
                <a:gd name="connsiteX9" fmla="*/ 43180 w 208296"/>
                <a:gd name="connsiteY9" fmla="*/ 403949 h 475976"/>
                <a:gd name="connsiteX10" fmla="*/ 58420 w 208296"/>
                <a:gd name="connsiteY10" fmla="*/ 419189 h 475976"/>
                <a:gd name="connsiteX11" fmla="*/ 66040 w 208296"/>
                <a:gd name="connsiteY11" fmla="*/ 434429 h 475976"/>
                <a:gd name="connsiteX12" fmla="*/ 73660 w 208296"/>
                <a:gd name="connsiteY12" fmla="*/ 436969 h 475976"/>
                <a:gd name="connsiteX13" fmla="*/ 81280 w 208296"/>
                <a:gd name="connsiteY13" fmla="*/ 462369 h 475976"/>
                <a:gd name="connsiteX14" fmla="*/ 83820 w 208296"/>
                <a:gd name="connsiteY14" fmla="*/ 469989 h 475976"/>
                <a:gd name="connsiteX15" fmla="*/ 91440 w 208296"/>
                <a:gd name="connsiteY15" fmla="*/ 472529 h 475976"/>
                <a:gd name="connsiteX16" fmla="*/ 99060 w 208296"/>
                <a:gd name="connsiteY16" fmla="*/ 464909 h 475976"/>
                <a:gd name="connsiteX17" fmla="*/ 111760 w 208296"/>
                <a:gd name="connsiteY17" fmla="*/ 454749 h 475976"/>
                <a:gd name="connsiteX18" fmla="*/ 208280 w 208296"/>
                <a:gd name="connsiteY18" fmla="*/ 208369 h 475976"/>
                <a:gd name="connsiteX19" fmla="*/ 119380 w 208296"/>
                <a:gd name="connsiteY19" fmla="*/ 12789 h 475976"/>
                <a:gd name="connsiteX20" fmla="*/ 106680 w 208296"/>
                <a:gd name="connsiteY20" fmla="*/ 89 h 475976"/>
                <a:gd name="connsiteX21" fmla="*/ 91440 w 208296"/>
                <a:gd name="connsiteY21" fmla="*/ 15329 h 475976"/>
                <a:gd name="connsiteX0" fmla="*/ 91440 w 208296"/>
                <a:gd name="connsiteY0" fmla="*/ 15329 h 475976"/>
                <a:gd name="connsiteX1" fmla="*/ 0 w 208296"/>
                <a:gd name="connsiteY1" fmla="*/ 215989 h 475976"/>
                <a:gd name="connsiteX2" fmla="*/ 17780 w 208296"/>
                <a:gd name="connsiteY2" fmla="*/ 358229 h 475976"/>
                <a:gd name="connsiteX3" fmla="*/ 20320 w 208296"/>
                <a:gd name="connsiteY3" fmla="*/ 368389 h 475976"/>
                <a:gd name="connsiteX4" fmla="*/ 25400 w 208296"/>
                <a:gd name="connsiteY4" fmla="*/ 376009 h 475976"/>
                <a:gd name="connsiteX5" fmla="*/ 27940 w 208296"/>
                <a:gd name="connsiteY5" fmla="*/ 383629 h 475976"/>
                <a:gd name="connsiteX6" fmla="*/ 35560 w 208296"/>
                <a:gd name="connsiteY6" fmla="*/ 386169 h 475976"/>
                <a:gd name="connsiteX7" fmla="*/ 40640 w 208296"/>
                <a:gd name="connsiteY7" fmla="*/ 393789 h 475976"/>
                <a:gd name="connsiteX8" fmla="*/ 43180 w 208296"/>
                <a:gd name="connsiteY8" fmla="*/ 403949 h 475976"/>
                <a:gd name="connsiteX9" fmla="*/ 58420 w 208296"/>
                <a:gd name="connsiteY9" fmla="*/ 419189 h 475976"/>
                <a:gd name="connsiteX10" fmla="*/ 66040 w 208296"/>
                <a:gd name="connsiteY10" fmla="*/ 434429 h 475976"/>
                <a:gd name="connsiteX11" fmla="*/ 73660 w 208296"/>
                <a:gd name="connsiteY11" fmla="*/ 436969 h 475976"/>
                <a:gd name="connsiteX12" fmla="*/ 81280 w 208296"/>
                <a:gd name="connsiteY12" fmla="*/ 462369 h 475976"/>
                <a:gd name="connsiteX13" fmla="*/ 83820 w 208296"/>
                <a:gd name="connsiteY13" fmla="*/ 469989 h 475976"/>
                <a:gd name="connsiteX14" fmla="*/ 91440 w 208296"/>
                <a:gd name="connsiteY14" fmla="*/ 472529 h 475976"/>
                <a:gd name="connsiteX15" fmla="*/ 99060 w 208296"/>
                <a:gd name="connsiteY15" fmla="*/ 464909 h 475976"/>
                <a:gd name="connsiteX16" fmla="*/ 111760 w 208296"/>
                <a:gd name="connsiteY16" fmla="*/ 454749 h 475976"/>
                <a:gd name="connsiteX17" fmla="*/ 208280 w 208296"/>
                <a:gd name="connsiteY17" fmla="*/ 208369 h 475976"/>
                <a:gd name="connsiteX18" fmla="*/ 119380 w 208296"/>
                <a:gd name="connsiteY18" fmla="*/ 12789 h 475976"/>
                <a:gd name="connsiteX19" fmla="*/ 106680 w 208296"/>
                <a:gd name="connsiteY19" fmla="*/ 89 h 475976"/>
                <a:gd name="connsiteX20" fmla="*/ 91440 w 208296"/>
                <a:gd name="connsiteY20" fmla="*/ 15329 h 475976"/>
                <a:gd name="connsiteX0" fmla="*/ 106680 w 208296"/>
                <a:gd name="connsiteY0" fmla="*/ 0 h 475887"/>
                <a:gd name="connsiteX1" fmla="*/ 0 w 208296"/>
                <a:gd name="connsiteY1" fmla="*/ 215900 h 475887"/>
                <a:gd name="connsiteX2" fmla="*/ 17780 w 208296"/>
                <a:gd name="connsiteY2" fmla="*/ 358140 h 475887"/>
                <a:gd name="connsiteX3" fmla="*/ 20320 w 208296"/>
                <a:gd name="connsiteY3" fmla="*/ 368300 h 475887"/>
                <a:gd name="connsiteX4" fmla="*/ 25400 w 208296"/>
                <a:gd name="connsiteY4" fmla="*/ 375920 h 475887"/>
                <a:gd name="connsiteX5" fmla="*/ 27940 w 208296"/>
                <a:gd name="connsiteY5" fmla="*/ 383540 h 475887"/>
                <a:gd name="connsiteX6" fmla="*/ 35560 w 208296"/>
                <a:gd name="connsiteY6" fmla="*/ 386080 h 475887"/>
                <a:gd name="connsiteX7" fmla="*/ 40640 w 208296"/>
                <a:gd name="connsiteY7" fmla="*/ 393700 h 475887"/>
                <a:gd name="connsiteX8" fmla="*/ 43180 w 208296"/>
                <a:gd name="connsiteY8" fmla="*/ 403860 h 475887"/>
                <a:gd name="connsiteX9" fmla="*/ 58420 w 208296"/>
                <a:gd name="connsiteY9" fmla="*/ 419100 h 475887"/>
                <a:gd name="connsiteX10" fmla="*/ 66040 w 208296"/>
                <a:gd name="connsiteY10" fmla="*/ 434340 h 475887"/>
                <a:gd name="connsiteX11" fmla="*/ 73660 w 208296"/>
                <a:gd name="connsiteY11" fmla="*/ 436880 h 475887"/>
                <a:gd name="connsiteX12" fmla="*/ 81280 w 208296"/>
                <a:gd name="connsiteY12" fmla="*/ 462280 h 475887"/>
                <a:gd name="connsiteX13" fmla="*/ 83820 w 208296"/>
                <a:gd name="connsiteY13" fmla="*/ 469900 h 475887"/>
                <a:gd name="connsiteX14" fmla="*/ 91440 w 208296"/>
                <a:gd name="connsiteY14" fmla="*/ 472440 h 475887"/>
                <a:gd name="connsiteX15" fmla="*/ 99060 w 208296"/>
                <a:gd name="connsiteY15" fmla="*/ 464820 h 475887"/>
                <a:gd name="connsiteX16" fmla="*/ 111760 w 208296"/>
                <a:gd name="connsiteY16" fmla="*/ 454660 h 475887"/>
                <a:gd name="connsiteX17" fmla="*/ 208280 w 208296"/>
                <a:gd name="connsiteY17" fmla="*/ 208280 h 475887"/>
                <a:gd name="connsiteX18" fmla="*/ 119380 w 208296"/>
                <a:gd name="connsiteY18" fmla="*/ 12700 h 475887"/>
                <a:gd name="connsiteX19" fmla="*/ 106680 w 208296"/>
                <a:gd name="connsiteY19" fmla="*/ 0 h 475887"/>
                <a:gd name="connsiteX0" fmla="*/ 106680 w 208286"/>
                <a:gd name="connsiteY0" fmla="*/ 8 h 475895"/>
                <a:gd name="connsiteX1" fmla="*/ 0 w 208286"/>
                <a:gd name="connsiteY1" fmla="*/ 215908 h 475895"/>
                <a:gd name="connsiteX2" fmla="*/ 17780 w 208286"/>
                <a:gd name="connsiteY2" fmla="*/ 358148 h 475895"/>
                <a:gd name="connsiteX3" fmla="*/ 20320 w 208286"/>
                <a:gd name="connsiteY3" fmla="*/ 368308 h 475895"/>
                <a:gd name="connsiteX4" fmla="*/ 25400 w 208286"/>
                <a:gd name="connsiteY4" fmla="*/ 375928 h 475895"/>
                <a:gd name="connsiteX5" fmla="*/ 27940 w 208286"/>
                <a:gd name="connsiteY5" fmla="*/ 383548 h 475895"/>
                <a:gd name="connsiteX6" fmla="*/ 35560 w 208286"/>
                <a:gd name="connsiteY6" fmla="*/ 386088 h 475895"/>
                <a:gd name="connsiteX7" fmla="*/ 40640 w 208286"/>
                <a:gd name="connsiteY7" fmla="*/ 393708 h 475895"/>
                <a:gd name="connsiteX8" fmla="*/ 43180 w 208286"/>
                <a:gd name="connsiteY8" fmla="*/ 403868 h 475895"/>
                <a:gd name="connsiteX9" fmla="*/ 58420 w 208286"/>
                <a:gd name="connsiteY9" fmla="*/ 419108 h 475895"/>
                <a:gd name="connsiteX10" fmla="*/ 66040 w 208286"/>
                <a:gd name="connsiteY10" fmla="*/ 434348 h 475895"/>
                <a:gd name="connsiteX11" fmla="*/ 73660 w 208286"/>
                <a:gd name="connsiteY11" fmla="*/ 436888 h 475895"/>
                <a:gd name="connsiteX12" fmla="*/ 81280 w 208286"/>
                <a:gd name="connsiteY12" fmla="*/ 462288 h 475895"/>
                <a:gd name="connsiteX13" fmla="*/ 83820 w 208286"/>
                <a:gd name="connsiteY13" fmla="*/ 469908 h 475895"/>
                <a:gd name="connsiteX14" fmla="*/ 91440 w 208286"/>
                <a:gd name="connsiteY14" fmla="*/ 472448 h 475895"/>
                <a:gd name="connsiteX15" fmla="*/ 99060 w 208286"/>
                <a:gd name="connsiteY15" fmla="*/ 464828 h 475895"/>
                <a:gd name="connsiteX16" fmla="*/ 111760 w 208286"/>
                <a:gd name="connsiteY16" fmla="*/ 454668 h 475895"/>
                <a:gd name="connsiteX17" fmla="*/ 208280 w 208286"/>
                <a:gd name="connsiteY17" fmla="*/ 208288 h 475895"/>
                <a:gd name="connsiteX18" fmla="*/ 106680 w 208286"/>
                <a:gd name="connsiteY18"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39392 w 212118"/>
                <a:gd name="connsiteY5" fmla="*/ 386088 h 475895"/>
                <a:gd name="connsiteX6" fmla="*/ 44472 w 212118"/>
                <a:gd name="connsiteY6" fmla="*/ 393708 h 475895"/>
                <a:gd name="connsiteX7" fmla="*/ 47012 w 212118"/>
                <a:gd name="connsiteY7" fmla="*/ 403868 h 475895"/>
                <a:gd name="connsiteX8" fmla="*/ 62252 w 212118"/>
                <a:gd name="connsiteY8" fmla="*/ 419108 h 475895"/>
                <a:gd name="connsiteX9" fmla="*/ 69872 w 212118"/>
                <a:gd name="connsiteY9" fmla="*/ 434348 h 475895"/>
                <a:gd name="connsiteX10" fmla="*/ 77492 w 212118"/>
                <a:gd name="connsiteY10" fmla="*/ 436888 h 475895"/>
                <a:gd name="connsiteX11" fmla="*/ 85112 w 212118"/>
                <a:gd name="connsiteY11" fmla="*/ 462288 h 475895"/>
                <a:gd name="connsiteX12" fmla="*/ 87652 w 212118"/>
                <a:gd name="connsiteY12" fmla="*/ 469908 h 475895"/>
                <a:gd name="connsiteX13" fmla="*/ 95272 w 212118"/>
                <a:gd name="connsiteY13" fmla="*/ 472448 h 475895"/>
                <a:gd name="connsiteX14" fmla="*/ 102892 w 212118"/>
                <a:gd name="connsiteY14" fmla="*/ 464828 h 475895"/>
                <a:gd name="connsiteX15" fmla="*/ 115592 w 212118"/>
                <a:gd name="connsiteY15" fmla="*/ 454668 h 475895"/>
                <a:gd name="connsiteX16" fmla="*/ 212112 w 212118"/>
                <a:gd name="connsiteY16" fmla="*/ 208288 h 475895"/>
                <a:gd name="connsiteX17" fmla="*/ 110512 w 212118"/>
                <a:gd name="connsiteY17"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47012 w 212118"/>
                <a:gd name="connsiteY6" fmla="*/ 403868 h 475895"/>
                <a:gd name="connsiteX7" fmla="*/ 62252 w 212118"/>
                <a:gd name="connsiteY7" fmla="*/ 419108 h 475895"/>
                <a:gd name="connsiteX8" fmla="*/ 69872 w 212118"/>
                <a:gd name="connsiteY8" fmla="*/ 434348 h 475895"/>
                <a:gd name="connsiteX9" fmla="*/ 77492 w 212118"/>
                <a:gd name="connsiteY9" fmla="*/ 436888 h 475895"/>
                <a:gd name="connsiteX10" fmla="*/ 85112 w 212118"/>
                <a:gd name="connsiteY10" fmla="*/ 462288 h 475895"/>
                <a:gd name="connsiteX11" fmla="*/ 87652 w 212118"/>
                <a:gd name="connsiteY11" fmla="*/ 469908 h 475895"/>
                <a:gd name="connsiteX12" fmla="*/ 95272 w 212118"/>
                <a:gd name="connsiteY12" fmla="*/ 472448 h 475895"/>
                <a:gd name="connsiteX13" fmla="*/ 102892 w 212118"/>
                <a:gd name="connsiteY13" fmla="*/ 464828 h 475895"/>
                <a:gd name="connsiteX14" fmla="*/ 115592 w 212118"/>
                <a:gd name="connsiteY14" fmla="*/ 454668 h 475895"/>
                <a:gd name="connsiteX15" fmla="*/ 212112 w 212118"/>
                <a:gd name="connsiteY15" fmla="*/ 208288 h 475895"/>
                <a:gd name="connsiteX16" fmla="*/ 110512 w 212118"/>
                <a:gd name="connsiteY16"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44472 w 212118"/>
                <a:gd name="connsiteY5" fmla="*/ 393708 h 475895"/>
                <a:gd name="connsiteX6" fmla="*/ 62252 w 212118"/>
                <a:gd name="connsiteY6" fmla="*/ 419108 h 475895"/>
                <a:gd name="connsiteX7" fmla="*/ 69872 w 212118"/>
                <a:gd name="connsiteY7" fmla="*/ 434348 h 475895"/>
                <a:gd name="connsiteX8" fmla="*/ 77492 w 212118"/>
                <a:gd name="connsiteY8" fmla="*/ 436888 h 475895"/>
                <a:gd name="connsiteX9" fmla="*/ 85112 w 212118"/>
                <a:gd name="connsiteY9" fmla="*/ 462288 h 475895"/>
                <a:gd name="connsiteX10" fmla="*/ 87652 w 212118"/>
                <a:gd name="connsiteY10" fmla="*/ 469908 h 475895"/>
                <a:gd name="connsiteX11" fmla="*/ 95272 w 212118"/>
                <a:gd name="connsiteY11" fmla="*/ 472448 h 475895"/>
                <a:gd name="connsiteX12" fmla="*/ 102892 w 212118"/>
                <a:gd name="connsiteY12" fmla="*/ 464828 h 475895"/>
                <a:gd name="connsiteX13" fmla="*/ 115592 w 212118"/>
                <a:gd name="connsiteY13" fmla="*/ 454668 h 475895"/>
                <a:gd name="connsiteX14" fmla="*/ 212112 w 212118"/>
                <a:gd name="connsiteY14" fmla="*/ 208288 h 475895"/>
                <a:gd name="connsiteX15" fmla="*/ 110512 w 212118"/>
                <a:gd name="connsiteY15" fmla="*/ 8 h 475895"/>
                <a:gd name="connsiteX0" fmla="*/ 110512 w 212118"/>
                <a:gd name="connsiteY0" fmla="*/ 8 h 475895"/>
                <a:gd name="connsiteX1" fmla="*/ 3832 w 212118"/>
                <a:gd name="connsiteY1" fmla="*/ 215908 h 475895"/>
                <a:gd name="connsiteX2" fmla="*/ 24152 w 212118"/>
                <a:gd name="connsiteY2" fmla="*/ 368308 h 475895"/>
                <a:gd name="connsiteX3" fmla="*/ 29232 w 212118"/>
                <a:gd name="connsiteY3" fmla="*/ 375928 h 475895"/>
                <a:gd name="connsiteX4" fmla="*/ 31772 w 212118"/>
                <a:gd name="connsiteY4" fmla="*/ 383548 h 475895"/>
                <a:gd name="connsiteX5" fmla="*/ 62252 w 212118"/>
                <a:gd name="connsiteY5" fmla="*/ 419108 h 475895"/>
                <a:gd name="connsiteX6" fmla="*/ 69872 w 212118"/>
                <a:gd name="connsiteY6" fmla="*/ 434348 h 475895"/>
                <a:gd name="connsiteX7" fmla="*/ 77492 w 212118"/>
                <a:gd name="connsiteY7" fmla="*/ 436888 h 475895"/>
                <a:gd name="connsiteX8" fmla="*/ 85112 w 212118"/>
                <a:gd name="connsiteY8" fmla="*/ 462288 h 475895"/>
                <a:gd name="connsiteX9" fmla="*/ 87652 w 212118"/>
                <a:gd name="connsiteY9" fmla="*/ 469908 h 475895"/>
                <a:gd name="connsiteX10" fmla="*/ 95272 w 212118"/>
                <a:gd name="connsiteY10" fmla="*/ 472448 h 475895"/>
                <a:gd name="connsiteX11" fmla="*/ 102892 w 212118"/>
                <a:gd name="connsiteY11" fmla="*/ 464828 h 475895"/>
                <a:gd name="connsiteX12" fmla="*/ 115592 w 212118"/>
                <a:gd name="connsiteY12" fmla="*/ 454668 h 475895"/>
                <a:gd name="connsiteX13" fmla="*/ 212112 w 212118"/>
                <a:gd name="connsiteY13" fmla="*/ 208288 h 475895"/>
                <a:gd name="connsiteX14" fmla="*/ 110512 w 212118"/>
                <a:gd name="connsiteY14" fmla="*/ 8 h 475895"/>
                <a:gd name="connsiteX0" fmla="*/ 109828 w 211434"/>
                <a:gd name="connsiteY0" fmla="*/ 8 h 475895"/>
                <a:gd name="connsiteX1" fmla="*/ 3148 w 211434"/>
                <a:gd name="connsiteY1" fmla="*/ 215908 h 475895"/>
                <a:gd name="connsiteX2" fmla="*/ 28548 w 211434"/>
                <a:gd name="connsiteY2" fmla="*/ 375928 h 475895"/>
                <a:gd name="connsiteX3" fmla="*/ 31088 w 211434"/>
                <a:gd name="connsiteY3" fmla="*/ 383548 h 475895"/>
                <a:gd name="connsiteX4" fmla="*/ 61568 w 211434"/>
                <a:gd name="connsiteY4" fmla="*/ 419108 h 475895"/>
                <a:gd name="connsiteX5" fmla="*/ 69188 w 211434"/>
                <a:gd name="connsiteY5" fmla="*/ 434348 h 475895"/>
                <a:gd name="connsiteX6" fmla="*/ 76808 w 211434"/>
                <a:gd name="connsiteY6" fmla="*/ 436888 h 475895"/>
                <a:gd name="connsiteX7" fmla="*/ 84428 w 211434"/>
                <a:gd name="connsiteY7" fmla="*/ 462288 h 475895"/>
                <a:gd name="connsiteX8" fmla="*/ 86968 w 211434"/>
                <a:gd name="connsiteY8" fmla="*/ 469908 h 475895"/>
                <a:gd name="connsiteX9" fmla="*/ 94588 w 211434"/>
                <a:gd name="connsiteY9" fmla="*/ 472448 h 475895"/>
                <a:gd name="connsiteX10" fmla="*/ 102208 w 211434"/>
                <a:gd name="connsiteY10" fmla="*/ 464828 h 475895"/>
                <a:gd name="connsiteX11" fmla="*/ 114908 w 211434"/>
                <a:gd name="connsiteY11" fmla="*/ 454668 h 475895"/>
                <a:gd name="connsiteX12" fmla="*/ 211428 w 211434"/>
                <a:gd name="connsiteY12" fmla="*/ 208288 h 475895"/>
                <a:gd name="connsiteX13" fmla="*/ 109828 w 211434"/>
                <a:gd name="connsiteY13"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69563 w 211809"/>
                <a:gd name="connsiteY4" fmla="*/ 434348 h 475895"/>
                <a:gd name="connsiteX5" fmla="*/ 77183 w 211809"/>
                <a:gd name="connsiteY5" fmla="*/ 436888 h 475895"/>
                <a:gd name="connsiteX6" fmla="*/ 84803 w 211809"/>
                <a:gd name="connsiteY6" fmla="*/ 462288 h 475895"/>
                <a:gd name="connsiteX7" fmla="*/ 87343 w 211809"/>
                <a:gd name="connsiteY7" fmla="*/ 469908 h 475895"/>
                <a:gd name="connsiteX8" fmla="*/ 94963 w 211809"/>
                <a:gd name="connsiteY8" fmla="*/ 472448 h 475895"/>
                <a:gd name="connsiteX9" fmla="*/ 102583 w 211809"/>
                <a:gd name="connsiteY9" fmla="*/ 464828 h 475895"/>
                <a:gd name="connsiteX10" fmla="*/ 115283 w 211809"/>
                <a:gd name="connsiteY10" fmla="*/ 454668 h 475895"/>
                <a:gd name="connsiteX11" fmla="*/ 211803 w 211809"/>
                <a:gd name="connsiteY11" fmla="*/ 208288 h 475895"/>
                <a:gd name="connsiteX12" fmla="*/ 110203 w 211809"/>
                <a:gd name="connsiteY12"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77183 w 211809"/>
                <a:gd name="connsiteY4" fmla="*/ 436888 h 475895"/>
                <a:gd name="connsiteX5" fmla="*/ 84803 w 211809"/>
                <a:gd name="connsiteY5" fmla="*/ 462288 h 475895"/>
                <a:gd name="connsiteX6" fmla="*/ 87343 w 211809"/>
                <a:gd name="connsiteY6" fmla="*/ 469908 h 475895"/>
                <a:gd name="connsiteX7" fmla="*/ 94963 w 211809"/>
                <a:gd name="connsiteY7" fmla="*/ 472448 h 475895"/>
                <a:gd name="connsiteX8" fmla="*/ 102583 w 211809"/>
                <a:gd name="connsiteY8" fmla="*/ 464828 h 475895"/>
                <a:gd name="connsiteX9" fmla="*/ 115283 w 211809"/>
                <a:gd name="connsiteY9" fmla="*/ 454668 h 475895"/>
                <a:gd name="connsiteX10" fmla="*/ 211803 w 211809"/>
                <a:gd name="connsiteY10" fmla="*/ 208288 h 475895"/>
                <a:gd name="connsiteX11" fmla="*/ 110203 w 211809"/>
                <a:gd name="connsiteY11" fmla="*/ 8 h 475895"/>
                <a:gd name="connsiteX0" fmla="*/ 110203 w 211809"/>
                <a:gd name="connsiteY0" fmla="*/ 8 h 475895"/>
                <a:gd name="connsiteX1" fmla="*/ 3523 w 211809"/>
                <a:gd name="connsiteY1" fmla="*/ 215908 h 475895"/>
                <a:gd name="connsiteX2" fmla="*/ 28923 w 211809"/>
                <a:gd name="connsiteY2" fmla="*/ 375928 h 475895"/>
                <a:gd name="connsiteX3" fmla="*/ 61943 w 211809"/>
                <a:gd name="connsiteY3" fmla="*/ 419108 h 475895"/>
                <a:gd name="connsiteX4" fmla="*/ 84803 w 211809"/>
                <a:gd name="connsiteY4" fmla="*/ 462288 h 475895"/>
                <a:gd name="connsiteX5" fmla="*/ 87343 w 211809"/>
                <a:gd name="connsiteY5" fmla="*/ 469908 h 475895"/>
                <a:gd name="connsiteX6" fmla="*/ 94963 w 211809"/>
                <a:gd name="connsiteY6" fmla="*/ 472448 h 475895"/>
                <a:gd name="connsiteX7" fmla="*/ 102583 w 211809"/>
                <a:gd name="connsiteY7" fmla="*/ 464828 h 475895"/>
                <a:gd name="connsiteX8" fmla="*/ 115283 w 211809"/>
                <a:gd name="connsiteY8" fmla="*/ 454668 h 475895"/>
                <a:gd name="connsiteX9" fmla="*/ 211803 w 211809"/>
                <a:gd name="connsiteY9" fmla="*/ 208288 h 475895"/>
                <a:gd name="connsiteX10" fmla="*/ 110203 w 211809"/>
                <a:gd name="connsiteY10" fmla="*/ 8 h 475895"/>
                <a:gd name="connsiteX0" fmla="*/ 110540 w 212146"/>
                <a:gd name="connsiteY0" fmla="*/ 8 h 475895"/>
                <a:gd name="connsiteX1" fmla="*/ 3860 w 212146"/>
                <a:gd name="connsiteY1" fmla="*/ 215908 h 475895"/>
                <a:gd name="connsiteX2" fmla="*/ 29260 w 212146"/>
                <a:gd name="connsiteY2" fmla="*/ 375928 h 475895"/>
                <a:gd name="connsiteX3" fmla="*/ 85140 w 212146"/>
                <a:gd name="connsiteY3" fmla="*/ 462288 h 475895"/>
                <a:gd name="connsiteX4" fmla="*/ 87680 w 212146"/>
                <a:gd name="connsiteY4" fmla="*/ 469908 h 475895"/>
                <a:gd name="connsiteX5" fmla="*/ 95300 w 212146"/>
                <a:gd name="connsiteY5" fmla="*/ 472448 h 475895"/>
                <a:gd name="connsiteX6" fmla="*/ 102920 w 212146"/>
                <a:gd name="connsiteY6" fmla="*/ 464828 h 475895"/>
                <a:gd name="connsiteX7" fmla="*/ 115620 w 212146"/>
                <a:gd name="connsiteY7" fmla="*/ 454668 h 475895"/>
                <a:gd name="connsiteX8" fmla="*/ 212140 w 212146"/>
                <a:gd name="connsiteY8" fmla="*/ 208288 h 475895"/>
                <a:gd name="connsiteX9" fmla="*/ 110540 w 212146"/>
                <a:gd name="connsiteY9" fmla="*/ 8 h 475895"/>
                <a:gd name="connsiteX0" fmla="*/ 106861 w 208467"/>
                <a:gd name="connsiteY0" fmla="*/ 8 h 482805"/>
                <a:gd name="connsiteX1" fmla="*/ 181 w 208467"/>
                <a:gd name="connsiteY1" fmla="*/ 215908 h 482805"/>
                <a:gd name="connsiteX2" fmla="*/ 81461 w 208467"/>
                <a:gd name="connsiteY2" fmla="*/ 462288 h 482805"/>
                <a:gd name="connsiteX3" fmla="*/ 84001 w 208467"/>
                <a:gd name="connsiteY3" fmla="*/ 469908 h 482805"/>
                <a:gd name="connsiteX4" fmla="*/ 91621 w 208467"/>
                <a:gd name="connsiteY4" fmla="*/ 472448 h 482805"/>
                <a:gd name="connsiteX5" fmla="*/ 99241 w 208467"/>
                <a:gd name="connsiteY5" fmla="*/ 464828 h 482805"/>
                <a:gd name="connsiteX6" fmla="*/ 111941 w 208467"/>
                <a:gd name="connsiteY6" fmla="*/ 454668 h 482805"/>
                <a:gd name="connsiteX7" fmla="*/ 208461 w 208467"/>
                <a:gd name="connsiteY7" fmla="*/ 208288 h 482805"/>
                <a:gd name="connsiteX8" fmla="*/ 106861 w 208467"/>
                <a:gd name="connsiteY8" fmla="*/ 8 h 482805"/>
                <a:gd name="connsiteX0" fmla="*/ 106861 w 208478"/>
                <a:gd name="connsiteY0" fmla="*/ 9 h 485928"/>
                <a:gd name="connsiteX1" fmla="*/ 181 w 208478"/>
                <a:gd name="connsiteY1" fmla="*/ 215909 h 485928"/>
                <a:gd name="connsiteX2" fmla="*/ 81461 w 208478"/>
                <a:gd name="connsiteY2" fmla="*/ 462289 h 485928"/>
                <a:gd name="connsiteX3" fmla="*/ 84001 w 208478"/>
                <a:gd name="connsiteY3" fmla="*/ 469909 h 485928"/>
                <a:gd name="connsiteX4" fmla="*/ 91621 w 208478"/>
                <a:gd name="connsiteY4" fmla="*/ 472449 h 485928"/>
                <a:gd name="connsiteX5" fmla="*/ 99241 w 208478"/>
                <a:gd name="connsiteY5" fmla="*/ 464829 h 485928"/>
                <a:gd name="connsiteX6" fmla="*/ 208461 w 208478"/>
                <a:gd name="connsiteY6" fmla="*/ 208289 h 485928"/>
                <a:gd name="connsiteX7" fmla="*/ 106861 w 208478"/>
                <a:gd name="connsiteY7" fmla="*/ 9 h 485928"/>
                <a:gd name="connsiteX0" fmla="*/ 106861 w 208528"/>
                <a:gd name="connsiteY0" fmla="*/ 9 h 482806"/>
                <a:gd name="connsiteX1" fmla="*/ 181 w 208528"/>
                <a:gd name="connsiteY1" fmla="*/ 215909 h 482806"/>
                <a:gd name="connsiteX2" fmla="*/ 81461 w 208528"/>
                <a:gd name="connsiteY2" fmla="*/ 462289 h 482806"/>
                <a:gd name="connsiteX3" fmla="*/ 84001 w 208528"/>
                <a:gd name="connsiteY3" fmla="*/ 469909 h 482806"/>
                <a:gd name="connsiteX4" fmla="*/ 91621 w 208528"/>
                <a:gd name="connsiteY4" fmla="*/ 472449 h 482806"/>
                <a:gd name="connsiteX5" fmla="*/ 208461 w 208528"/>
                <a:gd name="connsiteY5" fmla="*/ 208289 h 482806"/>
                <a:gd name="connsiteX6" fmla="*/ 106861 w 208528"/>
                <a:gd name="connsiteY6" fmla="*/ 9 h 482806"/>
                <a:gd name="connsiteX0" fmla="*/ 106863 w 208530"/>
                <a:gd name="connsiteY0" fmla="*/ 9 h 499710"/>
                <a:gd name="connsiteX1" fmla="*/ 183 w 208530"/>
                <a:gd name="connsiteY1" fmla="*/ 215909 h 499710"/>
                <a:gd name="connsiteX2" fmla="*/ 81463 w 208530"/>
                <a:gd name="connsiteY2" fmla="*/ 462289 h 499710"/>
                <a:gd name="connsiteX3" fmla="*/ 91623 w 208530"/>
                <a:gd name="connsiteY3" fmla="*/ 472449 h 499710"/>
                <a:gd name="connsiteX4" fmla="*/ 208463 w 208530"/>
                <a:gd name="connsiteY4" fmla="*/ 208289 h 499710"/>
                <a:gd name="connsiteX5" fmla="*/ 106863 w 208530"/>
                <a:gd name="connsiteY5" fmla="*/ 9 h 499710"/>
                <a:gd name="connsiteX0" fmla="*/ 106928 w 208708"/>
                <a:gd name="connsiteY0" fmla="*/ 9 h 462296"/>
                <a:gd name="connsiteX1" fmla="*/ 248 w 208708"/>
                <a:gd name="connsiteY1" fmla="*/ 215909 h 462296"/>
                <a:gd name="connsiteX2" fmla="*/ 81528 w 208708"/>
                <a:gd name="connsiteY2" fmla="*/ 462289 h 462296"/>
                <a:gd name="connsiteX3" fmla="*/ 208528 w 208708"/>
                <a:gd name="connsiteY3" fmla="*/ 208289 h 462296"/>
                <a:gd name="connsiteX4" fmla="*/ 106928 w 208708"/>
                <a:gd name="connsiteY4" fmla="*/ 9 h 462296"/>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3134 w 204914"/>
                <a:gd name="connsiteY0" fmla="*/ 9 h 462289"/>
                <a:gd name="connsiteX1" fmla="*/ 264 w 204914"/>
                <a:gd name="connsiteY1" fmla="*/ 210194 h 462289"/>
                <a:gd name="connsiteX2" fmla="*/ 77734 w 204914"/>
                <a:gd name="connsiteY2" fmla="*/ 462289 h 462289"/>
                <a:gd name="connsiteX3" fmla="*/ 204734 w 204914"/>
                <a:gd name="connsiteY3" fmla="*/ 208289 h 462289"/>
                <a:gd name="connsiteX4" fmla="*/ 103134 w 204914"/>
                <a:gd name="connsiteY4" fmla="*/ 9 h 462289"/>
                <a:gd name="connsiteX0" fmla="*/ 102870 w 204650"/>
                <a:gd name="connsiteY0" fmla="*/ 9 h 462289"/>
                <a:gd name="connsiteX1" fmla="*/ 0 w 204650"/>
                <a:gd name="connsiteY1" fmla="*/ 210194 h 462289"/>
                <a:gd name="connsiteX2" fmla="*/ 77470 w 204650"/>
                <a:gd name="connsiteY2" fmla="*/ 462289 h 462289"/>
                <a:gd name="connsiteX3" fmla="*/ 204470 w 204650"/>
                <a:gd name="connsiteY3" fmla="*/ 208289 h 462289"/>
                <a:gd name="connsiteX4" fmla="*/ 102870 w 204650"/>
                <a:gd name="connsiteY4" fmla="*/ 9 h 462289"/>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6136"/>
                <a:gd name="connsiteX1" fmla="*/ 0 w 204561"/>
                <a:gd name="connsiteY1" fmla="*/ 210194 h 476136"/>
                <a:gd name="connsiteX2" fmla="*/ 85090 w 204561"/>
                <a:gd name="connsiteY2" fmla="*/ 475624 h 476136"/>
                <a:gd name="connsiteX3" fmla="*/ 204470 w 204561"/>
                <a:gd name="connsiteY3" fmla="*/ 208289 h 476136"/>
                <a:gd name="connsiteX4" fmla="*/ 102870 w 204561"/>
                <a:gd name="connsiteY4" fmla="*/ 9 h 476136"/>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204561"/>
                <a:gd name="connsiteY0" fmla="*/ 9 h 475624"/>
                <a:gd name="connsiteX1" fmla="*/ 0 w 204561"/>
                <a:gd name="connsiteY1" fmla="*/ 210194 h 475624"/>
                <a:gd name="connsiteX2" fmla="*/ 85090 w 204561"/>
                <a:gd name="connsiteY2" fmla="*/ 475624 h 475624"/>
                <a:gd name="connsiteX3" fmla="*/ 204470 w 204561"/>
                <a:gd name="connsiteY3" fmla="*/ 208289 h 475624"/>
                <a:gd name="connsiteX4" fmla="*/ 102870 w 204561"/>
                <a:gd name="connsiteY4" fmla="*/ 9 h 475624"/>
                <a:gd name="connsiteX0" fmla="*/ 102870 w 195050"/>
                <a:gd name="connsiteY0" fmla="*/ 8 h 475623"/>
                <a:gd name="connsiteX1" fmla="*/ 0 w 195050"/>
                <a:gd name="connsiteY1" fmla="*/ 210193 h 475623"/>
                <a:gd name="connsiteX2" fmla="*/ 85090 w 195050"/>
                <a:gd name="connsiteY2" fmla="*/ 475623 h 475623"/>
                <a:gd name="connsiteX3" fmla="*/ 194945 w 195050"/>
                <a:gd name="connsiteY3" fmla="*/ 240673 h 475623"/>
                <a:gd name="connsiteX4" fmla="*/ 102870 w 195050"/>
                <a:gd name="connsiteY4" fmla="*/ 8 h 475623"/>
                <a:gd name="connsiteX0" fmla="*/ 104775 w 196955"/>
                <a:gd name="connsiteY0" fmla="*/ 8 h 475623"/>
                <a:gd name="connsiteX1" fmla="*/ 0 w 196955"/>
                <a:gd name="connsiteY1" fmla="*/ 229243 h 475623"/>
                <a:gd name="connsiteX2" fmla="*/ 86995 w 196955"/>
                <a:gd name="connsiteY2" fmla="*/ 475623 h 475623"/>
                <a:gd name="connsiteX3" fmla="*/ 196850 w 196955"/>
                <a:gd name="connsiteY3" fmla="*/ 240673 h 475623"/>
                <a:gd name="connsiteX4" fmla="*/ 104775 w 196955"/>
                <a:gd name="connsiteY4" fmla="*/ 8 h 475623"/>
                <a:gd name="connsiteX0" fmla="*/ 89535 w 196851"/>
                <a:gd name="connsiteY0" fmla="*/ 8 h 464193"/>
                <a:gd name="connsiteX1" fmla="*/ 0 w 196851"/>
                <a:gd name="connsiteY1" fmla="*/ 217813 h 464193"/>
                <a:gd name="connsiteX2" fmla="*/ 86995 w 196851"/>
                <a:gd name="connsiteY2" fmla="*/ 464193 h 464193"/>
                <a:gd name="connsiteX3" fmla="*/ 196850 w 196851"/>
                <a:gd name="connsiteY3" fmla="*/ 229243 h 464193"/>
                <a:gd name="connsiteX4" fmla="*/ 89535 w 196851"/>
                <a:gd name="connsiteY4" fmla="*/ 8 h 464193"/>
                <a:gd name="connsiteX0" fmla="*/ 89535 w 196852"/>
                <a:gd name="connsiteY0" fmla="*/ 0 h 464185"/>
                <a:gd name="connsiteX1" fmla="*/ 0 w 196852"/>
                <a:gd name="connsiteY1" fmla="*/ 217805 h 464185"/>
                <a:gd name="connsiteX2" fmla="*/ 86995 w 196852"/>
                <a:gd name="connsiteY2" fmla="*/ 464185 h 464185"/>
                <a:gd name="connsiteX3" fmla="*/ 196850 w 196852"/>
                <a:gd name="connsiteY3" fmla="*/ 229235 h 464185"/>
                <a:gd name="connsiteX4" fmla="*/ 89535 w 196852"/>
                <a:gd name="connsiteY4" fmla="*/ 0 h 464185"/>
                <a:gd name="connsiteX0" fmla="*/ 89535 w 189232"/>
                <a:gd name="connsiteY0" fmla="*/ 0 h 464185"/>
                <a:gd name="connsiteX1" fmla="*/ 0 w 189232"/>
                <a:gd name="connsiteY1" fmla="*/ 217805 h 464185"/>
                <a:gd name="connsiteX2" fmla="*/ 86995 w 189232"/>
                <a:gd name="connsiteY2" fmla="*/ 464185 h 464185"/>
                <a:gd name="connsiteX3" fmla="*/ 189230 w 189232"/>
                <a:gd name="connsiteY3" fmla="*/ 229235 h 464185"/>
                <a:gd name="connsiteX4" fmla="*/ 89535 w 189232"/>
                <a:gd name="connsiteY4" fmla="*/ 0 h 464185"/>
                <a:gd name="connsiteX0" fmla="*/ 89535 w 185422"/>
                <a:gd name="connsiteY0" fmla="*/ 0 h 464185"/>
                <a:gd name="connsiteX1" fmla="*/ 0 w 185422"/>
                <a:gd name="connsiteY1" fmla="*/ 217805 h 464185"/>
                <a:gd name="connsiteX2" fmla="*/ 86995 w 185422"/>
                <a:gd name="connsiteY2" fmla="*/ 464185 h 464185"/>
                <a:gd name="connsiteX3" fmla="*/ 185420 w 185422"/>
                <a:gd name="connsiteY3" fmla="*/ 227330 h 464185"/>
                <a:gd name="connsiteX4" fmla="*/ 89535 w 185422"/>
                <a:gd name="connsiteY4" fmla="*/ 0 h 464185"/>
                <a:gd name="connsiteX0" fmla="*/ 87630 w 183517"/>
                <a:gd name="connsiteY0" fmla="*/ 0 h 464185"/>
                <a:gd name="connsiteX1" fmla="*/ 0 w 183517"/>
                <a:gd name="connsiteY1" fmla="*/ 217805 h 464185"/>
                <a:gd name="connsiteX2" fmla="*/ 85090 w 183517"/>
                <a:gd name="connsiteY2" fmla="*/ 464185 h 464185"/>
                <a:gd name="connsiteX3" fmla="*/ 183515 w 183517"/>
                <a:gd name="connsiteY3" fmla="*/ 227330 h 464185"/>
                <a:gd name="connsiteX4" fmla="*/ 87630 w 183517"/>
                <a:gd name="connsiteY4" fmla="*/ 0 h 464185"/>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2"/>
                <a:gd name="connsiteY0" fmla="*/ 0 h 462280"/>
                <a:gd name="connsiteX1" fmla="*/ 0 w 183522"/>
                <a:gd name="connsiteY1" fmla="*/ 217805 h 462280"/>
                <a:gd name="connsiteX2" fmla="*/ 90805 w 183522"/>
                <a:gd name="connsiteY2" fmla="*/ 462280 h 462280"/>
                <a:gd name="connsiteX3" fmla="*/ 183515 w 183522"/>
                <a:gd name="connsiteY3" fmla="*/ 227330 h 462280"/>
                <a:gd name="connsiteX4" fmla="*/ 87630 w 183522"/>
                <a:gd name="connsiteY4" fmla="*/ 0 h 462280"/>
                <a:gd name="connsiteX0" fmla="*/ 87630 w 183520"/>
                <a:gd name="connsiteY0" fmla="*/ 0 h 462280"/>
                <a:gd name="connsiteX1" fmla="*/ 0 w 183520"/>
                <a:gd name="connsiteY1" fmla="*/ 217805 h 462280"/>
                <a:gd name="connsiteX2" fmla="*/ 90805 w 183520"/>
                <a:gd name="connsiteY2" fmla="*/ 462280 h 462280"/>
                <a:gd name="connsiteX3" fmla="*/ 183515 w 183520"/>
                <a:gd name="connsiteY3" fmla="*/ 227330 h 462280"/>
                <a:gd name="connsiteX4" fmla="*/ 87630 w 183520"/>
                <a:gd name="connsiteY4" fmla="*/ 0 h 462280"/>
                <a:gd name="connsiteX0" fmla="*/ 87630 w 181615"/>
                <a:gd name="connsiteY0" fmla="*/ 0 h 462280"/>
                <a:gd name="connsiteX1" fmla="*/ 0 w 181615"/>
                <a:gd name="connsiteY1" fmla="*/ 21780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 name="connsiteX0" fmla="*/ 87630 w 181615"/>
                <a:gd name="connsiteY0" fmla="*/ 0 h 462280"/>
                <a:gd name="connsiteX1" fmla="*/ 0 w 181615"/>
                <a:gd name="connsiteY1" fmla="*/ 225425 h 462280"/>
                <a:gd name="connsiteX2" fmla="*/ 90805 w 181615"/>
                <a:gd name="connsiteY2" fmla="*/ 462280 h 462280"/>
                <a:gd name="connsiteX3" fmla="*/ 181610 w 181615"/>
                <a:gd name="connsiteY3" fmla="*/ 227330 h 462280"/>
                <a:gd name="connsiteX4" fmla="*/ 87630 w 181615"/>
                <a:gd name="connsiteY4" fmla="*/ 0 h 462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15" h="462280">
                  <a:moveTo>
                    <a:pt x="87630" y="0"/>
                  </a:moveTo>
                  <a:cubicBezTo>
                    <a:pt x="67733" y="33867"/>
                    <a:pt x="5292" y="83820"/>
                    <a:pt x="0" y="225425"/>
                  </a:cubicBezTo>
                  <a:cubicBezTo>
                    <a:pt x="7197" y="346287"/>
                    <a:pt x="27928" y="373796"/>
                    <a:pt x="90805" y="462280"/>
                  </a:cubicBezTo>
                  <a:cubicBezTo>
                    <a:pt x="145838" y="381953"/>
                    <a:pt x="182139" y="325332"/>
                    <a:pt x="181610" y="227330"/>
                  </a:cubicBezTo>
                  <a:cubicBezTo>
                    <a:pt x="181194" y="150282"/>
                    <a:pt x="131868" y="29210"/>
                    <a:pt x="87630" y="0"/>
                  </a:cubicBezTo>
                  <a:close/>
                </a:path>
              </a:pathLst>
            </a:custGeom>
            <a:solidFill>
              <a:srgbClr val="99FF99"/>
            </a:solidFill>
            <a:ln w="1905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6" name="Oval 25"/>
            <p:cNvSpPr/>
            <p:nvPr/>
          </p:nvSpPr>
          <p:spPr bwMode="auto">
            <a:xfrm>
              <a:off x="3970020" y="2108060"/>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7" name="Oval 26"/>
            <p:cNvSpPr/>
            <p:nvPr/>
          </p:nvSpPr>
          <p:spPr bwMode="auto">
            <a:xfrm>
              <a:off x="4484370" y="2108060"/>
              <a:ext cx="689610" cy="694760"/>
            </a:xfrm>
            <a:prstGeom prst="ellipse">
              <a:avLst/>
            </a:prstGeom>
            <a:no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2"/>
              <a:defRPr/>
            </a:pPr>
            <a:r>
              <a:rPr lang="en-US" dirty="0"/>
              <a:t>Which clause can you add to the following query </a:t>
            </a:r>
            <a:br>
              <a:rPr lang="en-US" dirty="0"/>
            </a:br>
            <a:r>
              <a:rPr lang="en-US" dirty="0"/>
              <a:t>so that it performs an inner join?</a:t>
            </a:r>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lvl="1">
              <a:buClr>
                <a:schemeClr val="tx1"/>
              </a:buClr>
              <a:buSzTx/>
              <a:buFont typeface="Wingdings" pitchFamily="2" charset="2"/>
              <a:buAutoNum type="alphaLcPeriod"/>
              <a:defRPr/>
            </a:pPr>
            <a:r>
              <a:rPr lang="en-US" dirty="0"/>
              <a:t>where customer.Customer_ID=</a:t>
            </a:r>
            <a:br>
              <a:rPr lang="en-US" dirty="0"/>
            </a:br>
            <a:r>
              <a:rPr lang="en-US" dirty="0"/>
              <a:t>           order_fact.Customer_ID</a:t>
            </a:r>
          </a:p>
          <a:p>
            <a:pPr lvl="1">
              <a:buClr>
                <a:schemeClr val="tx1"/>
              </a:buClr>
              <a:buSzTx/>
              <a:buFont typeface="Wingdings" pitchFamily="2" charset="2"/>
              <a:buAutoNum type="alphaLcPeriod"/>
              <a:defRPr/>
            </a:pPr>
            <a:r>
              <a:rPr lang="en-US" dirty="0"/>
              <a:t>on customer.Customer_ID=</a:t>
            </a:r>
            <a:br>
              <a:rPr lang="en-US" dirty="0"/>
            </a:br>
            <a:r>
              <a:rPr lang="en-US" dirty="0"/>
              <a:t>     order_fact.Customer_ID</a:t>
            </a:r>
          </a:p>
          <a:p>
            <a:pPr lvl="1">
              <a:buClr>
                <a:schemeClr val="tx1"/>
              </a:buClr>
              <a:buSzTx/>
              <a:buFont typeface="Wingdings" pitchFamily="2" charset="2"/>
              <a:buAutoNum type="alphaLcPeriod"/>
              <a:defRPr/>
            </a:pPr>
            <a:r>
              <a:rPr lang="en-US" dirty="0"/>
              <a:t>by Customer_ID</a:t>
            </a:r>
          </a:p>
          <a:p>
            <a:pPr lvl="1">
              <a:buClr>
                <a:schemeClr val="tx1"/>
              </a:buClr>
              <a:buSzTx/>
              <a:buFont typeface="Wingdings" pitchFamily="2" charset="2"/>
              <a:buAutoNum type="alphaLcPeriod"/>
              <a:defRPr/>
            </a:pPr>
            <a:r>
              <a:rPr lang="en-US" dirty="0"/>
              <a:t>None. This query already performs an  inner join.</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a:xfrm>
            <a:off x="1147627" y="1420083"/>
            <a:ext cx="4052391" cy="964367"/>
          </a:xfrm>
          <a:prstGeom prst="rect">
            <a:avLst/>
          </a:prstGeom>
          <a:solidFill>
            <a:srgbClr val="FFFFFF"/>
          </a:solidFill>
          <a:ln w="38100" cmpd="sng">
            <a:solidFill>
              <a:schemeClr val="tx2"/>
            </a:solidFill>
          </a:ln>
        </p:spPr>
        <p:txBody>
          <a:bodyPr vert="horz" wrap="none" lIns="88900" tIns="88900" rIns="266700" bIns="88900" rtlCol="0">
            <a:spAutoFit/>
          </a:bodyPr>
          <a:lstStyle/>
          <a:p>
            <a:pPr defTabSz="913448" eaLnBrk="0" hangingPunct="0">
              <a:lnSpc>
                <a:spcPct val="85000"/>
              </a:lnSpc>
            </a:pPr>
            <a:r>
              <a:rPr lang="en-US" sz="2000" b="1" dirty="0">
                <a:latin typeface="Courier New"/>
              </a:rPr>
              <a:t>select *</a:t>
            </a:r>
          </a:p>
          <a:p>
            <a:pPr defTabSz="913448" eaLnBrk="0" hangingPunct="0">
              <a:lnSpc>
                <a:spcPct val="85000"/>
              </a:lnSpc>
            </a:pPr>
            <a:r>
              <a:rPr lang="en-US" sz="2000" b="1" dirty="0">
                <a:latin typeface="Courier New"/>
              </a:rPr>
              <a:t>from orion.customer,</a:t>
            </a:r>
          </a:p>
          <a:p>
            <a:pPr defTabSz="913448" eaLnBrk="0" hangingPunct="0">
              <a:lnSpc>
                <a:spcPct val="85000"/>
              </a:lnSpc>
            </a:pPr>
            <a:r>
              <a:rPr lang="en-US" sz="2000" b="1" dirty="0">
                <a:latin typeface="Courier New"/>
              </a:rPr>
              <a:t>     orion.order_fact; </a:t>
            </a:r>
          </a:p>
        </p:txBody>
      </p:sp>
    </p:spTree>
    <p:custDataLst>
      <p:tags r:id="rId1"/>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3"/>
              <a:defRPr/>
            </a:pPr>
            <a:r>
              <a:rPr lang="en-US" dirty="0"/>
              <a:t>An SQL join requires the tables to be indexed </a:t>
            </a:r>
            <a:br>
              <a:rPr lang="en-US" dirty="0"/>
            </a:br>
            <a:r>
              <a:rPr lang="en-US" dirty="0"/>
              <a:t>or sorted and can be performed only on an equality.</a:t>
            </a:r>
          </a:p>
          <a:p>
            <a:pPr marL="0" indent="0">
              <a:defRPr/>
            </a:pPr>
            <a:endParaRPr lang="en-US" sz="800" b="1" dirty="0"/>
          </a:p>
          <a:p>
            <a:pPr marL="0" indent="0">
              <a:defRPr/>
            </a:pPr>
            <a:r>
              <a:rPr lang="en-US" dirty="0">
                <a:sym typeface="Wingdings"/>
              </a:rPr>
              <a:t> </a:t>
            </a:r>
            <a:r>
              <a:rPr lang="en-US" dirty="0">
                <a:sym typeface="Wingdings" pitchFamily="2" charset="2"/>
              </a:rPr>
              <a:t> </a:t>
            </a:r>
            <a:r>
              <a:rPr lang="en-US" dirty="0"/>
              <a:t>Yes</a:t>
            </a:r>
          </a:p>
          <a:p>
            <a:pPr marL="0" indent="0">
              <a:defRPr/>
            </a:pPr>
            <a:r>
              <a:rPr lang="en-US" dirty="0">
                <a:sym typeface="Wingdings"/>
              </a:rPr>
              <a:t></a:t>
            </a:r>
            <a:r>
              <a:rPr lang="en-US" dirty="0"/>
              <a:t>  No</a:t>
            </a:r>
          </a:p>
          <a:p>
            <a:pPr marL="0" indent="0">
              <a:defRPr/>
            </a:pPr>
            <a:endParaRPr lang="en-US" dirty="0"/>
          </a:p>
        </p:txBody>
      </p:sp>
    </p:spTree>
    <p:custDataLst>
      <p:tags r:id="rId1"/>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Which result set does the following join create?</a:t>
            </a:r>
          </a:p>
          <a:p>
            <a:pPr marL="0" indent="0">
              <a:defRPr/>
            </a:pPr>
            <a:endParaRPr lang="en-US" sz="800" b="1" dirty="0"/>
          </a:p>
          <a:p>
            <a:pPr lvl="1">
              <a:buClr>
                <a:schemeClr val="tx1"/>
              </a:buClr>
              <a:buSzTx/>
              <a:buFont typeface="Wingdings" pitchFamily="2" charset="2"/>
              <a:buAutoNum type="alphaLcPeriod"/>
              <a:defRPr/>
            </a:pPr>
            <a:r>
              <a:rPr lang="en-US" dirty="0"/>
              <a:t>Result Set 1</a:t>
            </a:r>
          </a:p>
          <a:p>
            <a:pPr lvl="1">
              <a:buClr>
                <a:schemeClr val="tx1"/>
              </a:buClr>
              <a:buSzTx/>
              <a:buFont typeface="Wingdings" pitchFamily="2" charset="2"/>
              <a:buAutoNum type="alphaLcPeriod"/>
              <a:defRPr/>
            </a:pPr>
            <a:r>
              <a:rPr lang="en-US" dirty="0"/>
              <a:t>Result Set 2</a:t>
            </a:r>
          </a:p>
          <a:p>
            <a:pPr lvl="1">
              <a:buClr>
                <a:schemeClr val="tx1"/>
              </a:buClr>
              <a:buSzTx/>
              <a:buFont typeface="Wingdings" pitchFamily="2" charset="2"/>
              <a:buAutoNum type="alphaLcPeriod"/>
              <a:defRPr/>
            </a:pPr>
            <a:r>
              <a:rPr lang="en-US" dirty="0"/>
              <a:t>Result Set 3</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graphicFrame>
        <p:nvGraphicFramePr>
          <p:cNvPr id="4" name="Group 67"/>
          <p:cNvGraphicFramePr>
            <a:graphicFrameLocks noGrp="1"/>
          </p:cNvGraphicFramePr>
          <p:nvPr>
            <p:extLst>
              <p:ext uri="{D42A27DB-BD31-4B8C-83A1-F6EECF244321}">
                <p14:modId xmlns:p14="http://schemas.microsoft.com/office/powerpoint/2010/main" val="2152614187"/>
              </p:ext>
            </p:extLst>
          </p:nvPr>
        </p:nvGraphicFramePr>
        <p:xfrm>
          <a:off x="380486" y="2959906"/>
          <a:ext cx="3445061" cy="1049484"/>
        </p:xfrm>
        <a:graphic>
          <a:graphicData uri="http://schemas.openxmlformats.org/drawingml/2006/table">
            <a:tbl>
              <a:tblPr/>
              <a:tblGrid>
                <a:gridCol w="1004955">
                  <a:extLst>
                    <a:ext uri="{9D8B030D-6E8A-4147-A177-3AD203B41FA5}">
                      <a16:colId xmlns:a16="http://schemas.microsoft.com/office/drawing/2014/main" xmlns="" val="20000"/>
                    </a:ext>
                  </a:extLst>
                </a:gridCol>
                <a:gridCol w="741524">
                  <a:extLst>
                    <a:ext uri="{9D8B030D-6E8A-4147-A177-3AD203B41FA5}">
                      <a16:colId xmlns:a16="http://schemas.microsoft.com/office/drawing/2014/main" xmlns="" val="20001"/>
                    </a:ext>
                  </a:extLst>
                </a:gridCol>
                <a:gridCol w="1004955">
                  <a:extLst>
                    <a:ext uri="{9D8B030D-6E8A-4147-A177-3AD203B41FA5}">
                      <a16:colId xmlns:a16="http://schemas.microsoft.com/office/drawing/2014/main" xmlns="" val="20002"/>
                    </a:ext>
                  </a:extLst>
                </a:gridCol>
                <a:gridCol w="693627">
                  <a:extLst>
                    <a:ext uri="{9D8B030D-6E8A-4147-A177-3AD203B41FA5}">
                      <a16:colId xmlns:a16="http://schemas.microsoft.com/office/drawing/2014/main" xmlns="" val="20003"/>
                    </a:ext>
                  </a:extLst>
                </a:gridCol>
              </a:tblGrid>
              <a:tr h="0">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rgbClr val="000000"/>
                          </a:solidFill>
                          <a:effectLst/>
                          <a:latin typeface="Arial" pitchFamily="34" charset="0"/>
                        </a:rPr>
                        <a:t>Result Set 1</a:t>
                      </a:r>
                      <a:endParaRPr kumimoji="0" lang="en-US" sz="1700" b="1" i="0" u="none" strike="noStrike" cap="none" normalizeH="0" baseline="0" dirty="0">
                        <a:ln>
                          <a:noFill/>
                        </a:ln>
                        <a:solidFill>
                          <a:srgbClr val="000000"/>
                        </a:solidFill>
                        <a:effectLst/>
                        <a:latin typeface="Arial" pitchFamily="34" charset="0"/>
                      </a:endParaRPr>
                    </a:p>
                  </a:txBody>
                  <a:tcPr marL="0" marR="6270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rgbClr val="000000"/>
                        </a:solidFill>
                        <a:effectLst/>
                        <a:latin typeface="Arial" pitchFamily="34" charset="0"/>
                      </a:endParaRPr>
                    </a:p>
                  </a:txBody>
                  <a:tcPr marL="0" marR="4572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rgbClr val="000000"/>
                        </a:solidFill>
                        <a:effectLst/>
                        <a:latin typeface="Arial" pitchFamily="34" charset="0"/>
                      </a:endParaRPr>
                    </a:p>
                  </a:txBody>
                  <a:tcPr marL="0" marR="4572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xmlns="" val="10000"/>
                  </a:ext>
                </a:extLst>
              </a:tr>
              <a:tr h="2634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Prod_ID</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Color</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Prod_ID</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Price</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Blue</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12.99</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5</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Blue</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5</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a:t>
                      </a:r>
                    </a:p>
                  </a:txBody>
                  <a:tcPr marL="62700" marR="6270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bl>
          </a:graphicData>
        </a:graphic>
      </p:graphicFrame>
      <p:graphicFrame>
        <p:nvGraphicFramePr>
          <p:cNvPr id="5" name="Group 67"/>
          <p:cNvGraphicFramePr>
            <a:graphicFrameLocks noGrp="1"/>
          </p:cNvGraphicFramePr>
          <p:nvPr>
            <p:extLst>
              <p:ext uri="{D42A27DB-BD31-4B8C-83A1-F6EECF244321}">
                <p14:modId xmlns:p14="http://schemas.microsoft.com/office/powerpoint/2010/main" val="2744220043"/>
              </p:ext>
            </p:extLst>
          </p:nvPr>
        </p:nvGraphicFramePr>
        <p:xfrm>
          <a:off x="427181" y="4113353"/>
          <a:ext cx="2441159" cy="1156331"/>
        </p:xfrm>
        <a:graphic>
          <a:graphicData uri="http://schemas.openxmlformats.org/drawingml/2006/table">
            <a:tbl>
              <a:tblPr/>
              <a:tblGrid>
                <a:gridCol w="1005388">
                  <a:extLst>
                    <a:ext uri="{9D8B030D-6E8A-4147-A177-3AD203B41FA5}">
                      <a16:colId xmlns:a16="http://schemas.microsoft.com/office/drawing/2014/main" xmlns="" val="20000"/>
                    </a:ext>
                  </a:extLst>
                </a:gridCol>
                <a:gridCol w="741845">
                  <a:extLst>
                    <a:ext uri="{9D8B030D-6E8A-4147-A177-3AD203B41FA5}">
                      <a16:colId xmlns:a16="http://schemas.microsoft.com/office/drawing/2014/main" xmlns="" val="20001"/>
                    </a:ext>
                  </a:extLst>
                </a:gridCol>
                <a:gridCol w="693926">
                  <a:extLst>
                    <a:ext uri="{9D8B030D-6E8A-4147-A177-3AD203B41FA5}">
                      <a16:colId xmlns:a16="http://schemas.microsoft.com/office/drawing/2014/main" xmlns="" val="20002"/>
                    </a:ext>
                  </a:extLst>
                </a:gridCol>
              </a:tblGrid>
              <a:tr h="365927">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rgbClr val="000000"/>
                          </a:solidFill>
                          <a:effectLst/>
                          <a:latin typeface="Arial" pitchFamily="34" charset="0"/>
                        </a:rPr>
                        <a:t>Result Set 2</a:t>
                      </a:r>
                      <a:endParaRPr kumimoji="0" lang="en-US" sz="1700" b="1" i="0" u="none" strike="noStrike" cap="none" normalizeH="0" baseline="0" dirty="0">
                        <a:ln>
                          <a:noFill/>
                        </a:ln>
                        <a:solidFill>
                          <a:srgbClr val="000000"/>
                        </a:solidFill>
                        <a:effectLst/>
                        <a:latin typeface="Arial" pitchFamily="34" charset="0"/>
                      </a:endParaRPr>
                    </a:p>
                  </a:txBody>
                  <a:tcPr marL="0" marR="62728"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rgbClr val="000000"/>
                        </a:solidFill>
                        <a:effectLst/>
                        <a:latin typeface="Arial" pitchFamily="34" charset="0"/>
                      </a:endParaRPr>
                    </a:p>
                  </a:txBody>
                  <a:tcPr marL="0" marR="4572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xmlns="" val="10000"/>
                  </a:ext>
                </a:extLst>
              </a:tr>
              <a:tr h="2634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Prod_ID</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Color</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Price</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Blue</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12.99</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5</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Blue</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bl>
          </a:graphicData>
        </a:graphic>
      </p:graphicFrame>
      <p:graphicFrame>
        <p:nvGraphicFramePr>
          <p:cNvPr id="6" name="Group 67"/>
          <p:cNvGraphicFramePr>
            <a:graphicFrameLocks noGrp="1"/>
          </p:cNvGraphicFramePr>
          <p:nvPr>
            <p:extLst>
              <p:ext uri="{D42A27DB-BD31-4B8C-83A1-F6EECF244321}">
                <p14:modId xmlns:p14="http://schemas.microsoft.com/office/powerpoint/2010/main" val="4037010340"/>
              </p:ext>
            </p:extLst>
          </p:nvPr>
        </p:nvGraphicFramePr>
        <p:xfrm>
          <a:off x="459783" y="5459257"/>
          <a:ext cx="2441159" cy="891244"/>
        </p:xfrm>
        <a:graphic>
          <a:graphicData uri="http://schemas.openxmlformats.org/drawingml/2006/table">
            <a:tbl>
              <a:tblPr/>
              <a:tblGrid>
                <a:gridCol w="1005388">
                  <a:extLst>
                    <a:ext uri="{9D8B030D-6E8A-4147-A177-3AD203B41FA5}">
                      <a16:colId xmlns:a16="http://schemas.microsoft.com/office/drawing/2014/main" xmlns="" val="20000"/>
                    </a:ext>
                  </a:extLst>
                </a:gridCol>
                <a:gridCol w="741845">
                  <a:extLst>
                    <a:ext uri="{9D8B030D-6E8A-4147-A177-3AD203B41FA5}">
                      <a16:colId xmlns:a16="http://schemas.microsoft.com/office/drawing/2014/main" xmlns="" val="20001"/>
                    </a:ext>
                  </a:extLst>
                </a:gridCol>
                <a:gridCol w="693926">
                  <a:extLst>
                    <a:ext uri="{9D8B030D-6E8A-4147-A177-3AD203B41FA5}">
                      <a16:colId xmlns:a16="http://schemas.microsoft.com/office/drawing/2014/main" xmlns="" val="20002"/>
                    </a:ext>
                  </a:extLst>
                </a:gridCol>
              </a:tblGrid>
              <a:tr h="365264">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rgbClr val="000000"/>
                          </a:solidFill>
                          <a:effectLst/>
                          <a:latin typeface="Arial" pitchFamily="34" charset="0"/>
                        </a:rPr>
                        <a:t>Result Set  3</a:t>
                      </a:r>
                      <a:endParaRPr kumimoji="0" lang="en-US" sz="1700" b="1" i="0" u="none" strike="noStrike" cap="none" normalizeH="0" baseline="0" dirty="0">
                        <a:ln>
                          <a:noFill/>
                        </a:ln>
                        <a:solidFill>
                          <a:srgbClr val="000000"/>
                        </a:solidFill>
                        <a:effectLst/>
                        <a:latin typeface="Arial" pitchFamily="34" charset="0"/>
                      </a:endParaRPr>
                    </a:p>
                  </a:txBody>
                  <a:tcPr marL="0" marR="62728"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rgbClr val="000000"/>
                        </a:solidFill>
                        <a:effectLst/>
                        <a:latin typeface="Arial" pitchFamily="34" charset="0"/>
                      </a:endParaRPr>
                    </a:p>
                  </a:txBody>
                  <a:tcPr marL="0" marR="4572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xmlns="" val="10000"/>
                  </a:ext>
                </a:extLst>
              </a:tr>
              <a:tr h="2629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Prod_ID</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Color</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Price</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299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Blue</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12.99</a:t>
                      </a:r>
                    </a:p>
                  </a:txBody>
                  <a:tcPr marL="62728" marR="6272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bl>
          </a:graphicData>
        </a:graphic>
      </p:graphicFrame>
      <p:sp>
        <p:nvSpPr>
          <p:cNvPr id="9" name="TextBox 8"/>
          <p:cNvSpPr txBox="1"/>
          <p:nvPr/>
        </p:nvSpPr>
        <p:spPr>
          <a:xfrm>
            <a:off x="4315690" y="3258083"/>
            <a:ext cx="4081245" cy="1602618"/>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sz="1800" b="1" dirty="0">
                <a:latin typeface="Courier New"/>
              </a:rPr>
              <a:t>select products.Prod_ID, </a:t>
            </a:r>
          </a:p>
          <a:p>
            <a:pPr>
              <a:lnSpc>
                <a:spcPct val="85000"/>
              </a:lnSpc>
            </a:pPr>
            <a:r>
              <a:rPr lang="en-US" sz="1800" b="1" dirty="0">
                <a:latin typeface="Courier New"/>
              </a:rPr>
              <a:t>       Color, Price</a:t>
            </a:r>
          </a:p>
          <a:p>
            <a:pPr>
              <a:lnSpc>
                <a:spcPct val="85000"/>
              </a:lnSpc>
            </a:pPr>
            <a:r>
              <a:rPr lang="en-US" sz="1800" b="1" dirty="0">
                <a:latin typeface="Courier New"/>
              </a:rPr>
              <a:t>   from products, </a:t>
            </a:r>
            <a:r>
              <a:rPr lang="en-US" sz="1800" b="1" dirty="0">
                <a:solidFill>
                  <a:srgbClr val="000000"/>
                </a:solidFill>
                <a:latin typeface="Courier New"/>
              </a:rPr>
              <a:t>saleitems</a:t>
            </a:r>
          </a:p>
          <a:p>
            <a:pPr>
              <a:lnSpc>
                <a:spcPct val="85000"/>
              </a:lnSpc>
            </a:pPr>
            <a:r>
              <a:rPr lang="en-US" sz="1800" b="1" dirty="0">
                <a:latin typeface="Courier New"/>
              </a:rPr>
              <a:t>   where products.Prod_ID=</a:t>
            </a:r>
          </a:p>
          <a:p>
            <a:pPr>
              <a:lnSpc>
                <a:spcPct val="85000"/>
              </a:lnSpc>
            </a:pPr>
            <a:r>
              <a:rPr lang="en-US" sz="1800" b="1" dirty="0">
                <a:latin typeface="Courier New"/>
              </a:rPr>
              <a:t>         saleitems.Prod_ID</a:t>
            </a:r>
          </a:p>
          <a:p>
            <a:pPr>
              <a:lnSpc>
                <a:spcPct val="85000"/>
              </a:lnSpc>
            </a:pPr>
            <a:r>
              <a:rPr lang="en-US" sz="1800" b="1" dirty="0">
                <a:latin typeface="Courier New"/>
              </a:rPr>
              <a:t>         and Color='Blue';</a:t>
            </a:r>
          </a:p>
        </p:txBody>
      </p:sp>
      <p:graphicFrame>
        <p:nvGraphicFramePr>
          <p:cNvPr id="10" name="Group 67"/>
          <p:cNvGraphicFramePr>
            <a:graphicFrameLocks noGrp="1"/>
          </p:cNvGraphicFramePr>
          <p:nvPr>
            <p:extLst>
              <p:ext uri="{D42A27DB-BD31-4B8C-83A1-F6EECF244321}">
                <p14:modId xmlns:p14="http://schemas.microsoft.com/office/powerpoint/2010/main" val="3402865855"/>
              </p:ext>
            </p:extLst>
          </p:nvPr>
        </p:nvGraphicFramePr>
        <p:xfrm>
          <a:off x="4826522" y="930526"/>
          <a:ext cx="1718175" cy="2207537"/>
        </p:xfrm>
        <a:graphic>
          <a:graphicData uri="http://schemas.openxmlformats.org/drawingml/2006/table">
            <a:tbl>
              <a:tblPr/>
              <a:tblGrid>
                <a:gridCol w="1005514">
                  <a:extLst>
                    <a:ext uri="{9D8B030D-6E8A-4147-A177-3AD203B41FA5}">
                      <a16:colId xmlns:a16="http://schemas.microsoft.com/office/drawing/2014/main" xmlns="" val="20000"/>
                    </a:ext>
                  </a:extLst>
                </a:gridCol>
                <a:gridCol w="712661">
                  <a:extLst>
                    <a:ext uri="{9D8B030D-6E8A-4147-A177-3AD203B41FA5}">
                      <a16:colId xmlns:a16="http://schemas.microsoft.com/office/drawing/2014/main" xmlns="" val="20001"/>
                    </a:ext>
                  </a:extLst>
                </a:gridCol>
              </a:tblGrid>
              <a:tr h="365487">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rPr>
                        <a:t>Table</a:t>
                      </a:r>
                      <a:r>
                        <a:rPr kumimoji="0" lang="en-US" sz="1600" b="1" i="0" u="none" strike="noStrike" cap="none" normalizeH="0" baseline="0" dirty="0">
                          <a:ln>
                            <a:noFill/>
                          </a:ln>
                          <a:solidFill>
                            <a:srgbClr val="000000"/>
                          </a:solidFill>
                          <a:effectLst/>
                          <a:latin typeface="Arial" pitchFamily="34" charset="0"/>
                        </a:rPr>
                        <a:t> Products</a:t>
                      </a:r>
                    </a:p>
                  </a:txBody>
                  <a:tcPr marL="0" marR="62736"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263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Prod_ID</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Color</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1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1</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Blue</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1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2</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Red</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r h="2631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3</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Red</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4"/>
                  </a:ext>
                </a:extLst>
              </a:tr>
              <a:tr h="2631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4</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Yellow</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5"/>
                  </a:ext>
                </a:extLst>
              </a:tr>
              <a:tr h="2631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5</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Blue</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6"/>
                  </a:ext>
                </a:extLst>
              </a:tr>
              <a:tr h="2631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6</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Yellow</a:t>
                      </a:r>
                    </a:p>
                  </a:txBody>
                  <a:tcPr marL="62736" marR="6273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7"/>
                  </a:ext>
                </a:extLst>
              </a:tr>
            </a:tbl>
          </a:graphicData>
        </a:graphic>
      </p:graphicFrame>
      <p:graphicFrame>
        <p:nvGraphicFramePr>
          <p:cNvPr id="11" name="Group 67"/>
          <p:cNvGraphicFramePr>
            <a:graphicFrameLocks noGrp="1"/>
          </p:cNvGraphicFramePr>
          <p:nvPr>
            <p:extLst>
              <p:ext uri="{D42A27DB-BD31-4B8C-83A1-F6EECF244321}">
                <p14:modId xmlns:p14="http://schemas.microsoft.com/office/powerpoint/2010/main" val="3848306947"/>
              </p:ext>
            </p:extLst>
          </p:nvPr>
        </p:nvGraphicFramePr>
        <p:xfrm>
          <a:off x="6671751" y="934472"/>
          <a:ext cx="1929407" cy="1156331"/>
        </p:xfrm>
        <a:graphic>
          <a:graphicData uri="http://schemas.openxmlformats.org/drawingml/2006/table">
            <a:tbl>
              <a:tblPr/>
              <a:tblGrid>
                <a:gridCol w="1005481">
                  <a:extLst>
                    <a:ext uri="{9D8B030D-6E8A-4147-A177-3AD203B41FA5}">
                      <a16:colId xmlns:a16="http://schemas.microsoft.com/office/drawing/2014/main" xmlns="" val="20000"/>
                    </a:ext>
                  </a:extLst>
                </a:gridCol>
                <a:gridCol w="923926">
                  <a:extLst>
                    <a:ext uri="{9D8B030D-6E8A-4147-A177-3AD203B41FA5}">
                      <a16:colId xmlns:a16="http://schemas.microsoft.com/office/drawing/2014/main" xmlns="" val="20001"/>
                    </a:ext>
                  </a:extLst>
                </a:gridCol>
              </a:tblGrid>
              <a:tr h="365927">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rPr>
                        <a:t>Table</a:t>
                      </a:r>
                      <a:r>
                        <a:rPr kumimoji="0" lang="en-US" sz="1600" b="1" i="0" u="none" strike="noStrike" cap="none" normalizeH="0" baseline="0" dirty="0">
                          <a:ln>
                            <a:noFill/>
                          </a:ln>
                          <a:solidFill>
                            <a:srgbClr val="000000"/>
                          </a:solidFill>
                          <a:effectLst/>
                          <a:latin typeface="Arial" pitchFamily="34" charset="0"/>
                        </a:rPr>
                        <a:t> SaleItems</a:t>
                      </a:r>
                    </a:p>
                  </a:txBody>
                  <a:tcPr marL="0" marR="62733"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rgbClr val="000000"/>
                        </a:solidFill>
                        <a:effectLst/>
                        <a:latin typeface="Arial" pitchFamily="34" charset="0"/>
                      </a:endParaRPr>
                    </a:p>
                  </a:txBody>
                  <a:tcPr marL="0" marR="4572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xmlns="" val="10000"/>
                  </a:ext>
                </a:extLst>
              </a:tr>
              <a:tr h="2634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Prod_ID</a:t>
                      </a:r>
                    </a:p>
                  </a:txBody>
                  <a:tcPr marL="62733" marR="6273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Price</a:t>
                      </a:r>
                    </a:p>
                  </a:txBody>
                  <a:tcPr marL="62733" marR="6273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1</a:t>
                      </a:r>
                    </a:p>
                  </a:txBody>
                  <a:tcPr marL="62733" marR="6273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12.99</a:t>
                      </a:r>
                    </a:p>
                  </a:txBody>
                  <a:tcPr marL="62733" marR="6273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4</a:t>
                      </a:r>
                    </a:p>
                  </a:txBody>
                  <a:tcPr marL="62733" marR="6273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45.99</a:t>
                      </a:r>
                    </a:p>
                  </a:txBody>
                  <a:tcPr marL="62733" marR="6273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bl>
          </a:graphicData>
        </a:graphic>
      </p:graphicFrame>
    </p:spTree>
    <p:custDataLst>
      <p:tags r:id="rId1"/>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t>How many syntax errors does the following join have?</a:t>
            </a:r>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0" indent="0">
              <a:defRPr/>
            </a:pPr>
            <a:endParaRPr lang="en-US" sz="800" b="1" dirty="0"/>
          </a:p>
          <a:p>
            <a:pPr lvl="1">
              <a:buClr>
                <a:schemeClr val="tx1"/>
              </a:buClr>
              <a:buSzTx/>
              <a:buFont typeface="Wingdings" pitchFamily="2" charset="2"/>
              <a:buAutoNum type="alphaLcPeriod"/>
              <a:defRPr/>
            </a:pPr>
            <a:r>
              <a:rPr lang="en-US" dirty="0"/>
              <a:t>no errors</a:t>
            </a:r>
          </a:p>
          <a:p>
            <a:pPr lvl="1">
              <a:buClr>
                <a:schemeClr val="tx1"/>
              </a:buClr>
              <a:buSzTx/>
              <a:buFont typeface="Wingdings" pitchFamily="2" charset="2"/>
              <a:buAutoNum type="alphaLcPeriod"/>
              <a:defRPr/>
            </a:pPr>
            <a:r>
              <a:rPr lang="en-US" dirty="0"/>
              <a:t>one error</a:t>
            </a:r>
          </a:p>
          <a:p>
            <a:pPr lvl="1">
              <a:buClr>
                <a:schemeClr val="tx1"/>
              </a:buClr>
              <a:buSzTx/>
              <a:buFont typeface="Wingdings" pitchFamily="2" charset="2"/>
              <a:buAutoNum type="alphaLcPeriod"/>
              <a:defRPr/>
            </a:pPr>
            <a:r>
              <a:rPr lang="en-US" dirty="0"/>
              <a:t>more than one error</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2" name="Rectangle 1"/>
          <p:cNvSpPr/>
          <p:nvPr/>
        </p:nvSpPr>
        <p:spPr>
          <a:xfrm>
            <a:off x="2286000" y="2274838"/>
            <a:ext cx="4572000" cy="461665"/>
          </a:xfrm>
          <a:prstGeom prst="rect">
            <a:avLst/>
          </a:prstGeom>
        </p:spPr>
        <p:txBody>
          <a:bodyPr>
            <a:spAutoFit/>
          </a:bodyPr>
          <a:lstStyle/>
          <a:p>
            <a:r>
              <a:rPr lang="en-US" dirty="0"/>
              <a:t> </a:t>
            </a:r>
          </a:p>
        </p:txBody>
      </p:sp>
      <p:sp>
        <p:nvSpPr>
          <p:cNvPr id="3" name="TextBox 2"/>
          <p:cNvSpPr txBox="1"/>
          <p:nvPr/>
        </p:nvSpPr>
        <p:spPr>
          <a:xfrm>
            <a:off x="1156858" y="1103746"/>
            <a:ext cx="6740233" cy="1749197"/>
          </a:xfrm>
          <a:prstGeom prst="rect">
            <a:avLst/>
          </a:prstGeom>
          <a:solidFill>
            <a:srgbClr val="FFFFFF"/>
          </a:solidFill>
          <a:ln w="38100" cmpd="sng">
            <a:solidFill>
              <a:schemeClr val="tx2"/>
            </a:solidFill>
          </a:ln>
        </p:spPr>
        <p:txBody>
          <a:bodyPr vert="horz" wrap="square" lIns="88900" tIns="88900" rIns="266700" bIns="88900" rtlCol="0">
            <a:spAutoFit/>
          </a:bodyPr>
          <a:lstStyle/>
          <a:p>
            <a:pPr>
              <a:lnSpc>
                <a:spcPct val="85000"/>
              </a:lnSpc>
            </a:pPr>
            <a:r>
              <a:rPr lang="en-US" sz="2000" b="1" dirty="0">
                <a:latin typeface="Courier New"/>
              </a:rPr>
              <a:t>select r.Name, Course, Grant</a:t>
            </a:r>
          </a:p>
          <a:p>
            <a:pPr>
              <a:lnSpc>
                <a:spcPct val="85000"/>
              </a:lnSpc>
            </a:pPr>
            <a:r>
              <a:rPr lang="en-US" sz="2000" b="1" dirty="0">
                <a:latin typeface="Courier New"/>
              </a:rPr>
              <a:t>   from school.registration,</a:t>
            </a:r>
          </a:p>
          <a:p>
            <a:pPr>
              <a:lnSpc>
                <a:spcPct val="85000"/>
              </a:lnSpc>
            </a:pPr>
            <a:r>
              <a:rPr lang="en-US" sz="2000" b="1" dirty="0">
                <a:latin typeface="Courier New"/>
              </a:rPr>
              <a:t>        right outer join</a:t>
            </a:r>
          </a:p>
          <a:p>
            <a:pPr>
              <a:lnSpc>
                <a:spcPct val="85000"/>
              </a:lnSpc>
            </a:pPr>
            <a:r>
              <a:rPr lang="en-US" sz="2000" b="1" dirty="0">
                <a:latin typeface="Courier New"/>
              </a:rPr>
              <a:t>        school.scholarships        </a:t>
            </a:r>
          </a:p>
          <a:p>
            <a:pPr>
              <a:lnSpc>
                <a:spcPct val="85000"/>
              </a:lnSpc>
            </a:pPr>
            <a:r>
              <a:rPr lang="en-US" sz="2000" b="1" dirty="0">
                <a:latin typeface="Courier New"/>
              </a:rPr>
              <a:t>   on r.Name=s.Name</a:t>
            </a:r>
          </a:p>
          <a:p>
            <a:pPr>
              <a:lnSpc>
                <a:spcPct val="85000"/>
              </a:lnSpc>
            </a:pPr>
            <a:r>
              <a:rPr lang="en-US" sz="2000" b="1" dirty="0">
                <a:latin typeface="Courier New"/>
              </a:rPr>
              <a:t>   where Grant &gt; 0;</a:t>
            </a:r>
          </a:p>
        </p:txBody>
      </p:sp>
    </p:spTree>
    <p:custDataLst>
      <p:tags r:id="rId1"/>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6"/>
              <a:defRPr/>
            </a:pPr>
            <a:r>
              <a:rPr lang="en-US" dirty="0"/>
              <a:t>Which query joins the tables </a:t>
            </a:r>
            <a:r>
              <a:rPr lang="en-US" b="1" dirty="0"/>
              <a:t>Group1</a:t>
            </a:r>
            <a:r>
              <a:rPr lang="en-US" dirty="0"/>
              <a:t> and </a:t>
            </a:r>
            <a:r>
              <a:rPr lang="en-US" b="1" dirty="0"/>
              <a:t>Group2</a:t>
            </a:r>
            <a:r>
              <a:rPr lang="en-US" dirty="0"/>
              <a:t> </a:t>
            </a:r>
            <a:br>
              <a:rPr lang="en-US" dirty="0"/>
            </a:br>
            <a:r>
              <a:rPr lang="en-US" dirty="0"/>
              <a:t>and overlays the </a:t>
            </a:r>
            <a:r>
              <a:rPr lang="en-US" b="1" dirty="0"/>
              <a:t>Tag</a:t>
            </a:r>
            <a:r>
              <a:rPr lang="en-US" dirty="0"/>
              <a:t> columns to produce the result set shown below?</a:t>
            </a:r>
          </a:p>
          <a:p>
            <a:pPr marL="457200" indent="-457200">
              <a:buFont typeface="+mj-lt"/>
              <a:buAutoNum type="arabicPeriod" startAt="6"/>
              <a:defRPr/>
            </a:pPr>
            <a:endParaRPr lang="en-US" sz="800" dirty="0"/>
          </a:p>
          <a:p>
            <a:pPr lvl="1">
              <a:buClr>
                <a:schemeClr val="tx1"/>
              </a:buClr>
              <a:buSzTx/>
              <a:buFont typeface="Wingdings" pitchFamily="2" charset="2"/>
              <a:buAutoNum type="alphaLcPeriod"/>
              <a:defRPr/>
            </a:pPr>
            <a:r>
              <a:rPr lang="en-US" sz="2000" dirty="0"/>
              <a:t> select g1.Tag</a:t>
            </a:r>
            <a:br>
              <a:rPr lang="en-US" sz="2000" dirty="0"/>
            </a:br>
            <a:r>
              <a:rPr lang="en-US" sz="2000" dirty="0"/>
              <a:t>      from group1 as g1</a:t>
            </a:r>
            <a:br>
              <a:rPr lang="en-US" sz="2000" dirty="0"/>
            </a:br>
            <a:r>
              <a:rPr lang="en-US" sz="2000" dirty="0"/>
              <a:t>      group2 as g2</a:t>
            </a:r>
            <a:br>
              <a:rPr lang="en-US" sz="2000" dirty="0"/>
            </a:br>
            <a:r>
              <a:rPr lang="en-US" sz="2000" dirty="0"/>
              <a:t>      where g1.Tag=g2.Tag;</a:t>
            </a:r>
          </a:p>
          <a:p>
            <a:pPr marL="574675" lvl="1" indent="-457200">
              <a:buClr>
                <a:schemeClr val="tx1"/>
              </a:buClr>
              <a:buSzTx/>
              <a:buFont typeface="+mj-lt"/>
              <a:buAutoNum type="alphaLcPeriod" startAt="2"/>
              <a:defRPr/>
            </a:pPr>
            <a:r>
              <a:rPr lang="en-US" sz="2000" dirty="0"/>
              <a:t>select coalesce(Tag) as Tag</a:t>
            </a:r>
            <a:br>
              <a:rPr lang="en-US" sz="2000" dirty="0"/>
            </a:br>
            <a:r>
              <a:rPr lang="en-US" sz="2000" dirty="0"/>
              <a:t>     from group1 as g1 full join group2 as g2</a:t>
            </a:r>
            <a:br>
              <a:rPr lang="en-US" sz="2000" dirty="0"/>
            </a:br>
            <a:r>
              <a:rPr lang="en-US" sz="2000" dirty="0"/>
              <a:t>     on g1.Tag=g2.Tag;</a:t>
            </a:r>
          </a:p>
          <a:p>
            <a:pPr marL="574675" lvl="1" indent="-457200">
              <a:buClr>
                <a:schemeClr val="tx1"/>
              </a:buClr>
              <a:buSzTx/>
              <a:buFont typeface="+mj-lt"/>
              <a:buAutoNum type="alphaLcPeriod" startAt="3"/>
              <a:defRPr/>
            </a:pPr>
            <a:r>
              <a:rPr lang="en-US" sz="2000" dirty="0"/>
              <a:t>select coalesce(g1.Tag,g2.Tag) as Tag</a:t>
            </a:r>
            <a:br>
              <a:rPr lang="en-US" sz="2000" dirty="0"/>
            </a:br>
            <a:r>
              <a:rPr lang="en-US" sz="2000" dirty="0"/>
              <a:t>    from group1 as g1 full join group2 as g2</a:t>
            </a:r>
            <a:br>
              <a:rPr lang="en-US" sz="2000" dirty="0"/>
            </a:br>
            <a:r>
              <a:rPr lang="en-US" sz="2000" dirty="0"/>
              <a:t>    on g1.Tag=g2.Tag;</a:t>
            </a:r>
          </a:p>
        </p:txBody>
      </p:sp>
      <p:graphicFrame>
        <p:nvGraphicFramePr>
          <p:cNvPr id="6" name="Group 67"/>
          <p:cNvGraphicFramePr>
            <a:graphicFrameLocks noGrp="1"/>
          </p:cNvGraphicFramePr>
          <p:nvPr>
            <p:extLst>
              <p:ext uri="{D42A27DB-BD31-4B8C-83A1-F6EECF244321}">
                <p14:modId xmlns:p14="http://schemas.microsoft.com/office/powerpoint/2010/main" val="2225564213"/>
              </p:ext>
            </p:extLst>
          </p:nvPr>
        </p:nvGraphicFramePr>
        <p:xfrm>
          <a:off x="5825172" y="1448279"/>
          <a:ext cx="1422014" cy="1419132"/>
        </p:xfrm>
        <a:graphic>
          <a:graphicData uri="http://schemas.openxmlformats.org/drawingml/2006/table">
            <a:tbl>
              <a:tblPr/>
              <a:tblGrid>
                <a:gridCol w="560742">
                  <a:extLst>
                    <a:ext uri="{9D8B030D-6E8A-4147-A177-3AD203B41FA5}">
                      <a16:colId xmlns:a16="http://schemas.microsoft.com/office/drawing/2014/main" xmlns="" val="20000"/>
                    </a:ext>
                  </a:extLst>
                </a:gridCol>
                <a:gridCol w="861272">
                  <a:extLst>
                    <a:ext uri="{9D8B030D-6E8A-4147-A177-3AD203B41FA5}">
                      <a16:colId xmlns:a16="http://schemas.microsoft.com/office/drawing/2014/main" xmlns="" val="20001"/>
                    </a:ext>
                  </a:extLst>
                </a:gridCol>
              </a:tblGrid>
              <a:tr h="365756">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rgbClr val="000000"/>
                          </a:solidFill>
                          <a:effectLst/>
                          <a:latin typeface="Arial" pitchFamily="34" charset="0"/>
                        </a:rPr>
                        <a:t>Table</a:t>
                      </a:r>
                      <a:r>
                        <a:rPr kumimoji="0" lang="en-US" sz="1700" b="1" i="0" u="none" strike="noStrike" cap="none" normalizeH="0" baseline="0" dirty="0">
                          <a:ln>
                            <a:noFill/>
                          </a:ln>
                          <a:solidFill>
                            <a:srgbClr val="000000"/>
                          </a:solidFill>
                          <a:effectLst/>
                          <a:latin typeface="Arial" pitchFamily="34" charset="0"/>
                        </a:rPr>
                        <a:t> Group1</a:t>
                      </a:r>
                    </a:p>
                  </a:txBody>
                  <a:tcPr marL="0" marR="62702"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2633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Tag</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FName</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3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a</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Fred</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3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d</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a:ln>
                            <a:noFill/>
                          </a:ln>
                          <a:solidFill>
                            <a:srgbClr val="000000"/>
                          </a:solidFill>
                          <a:effectLst/>
                          <a:latin typeface="Arial" pitchFamily="34" charset="0"/>
                        </a:rPr>
                        <a:t>Sek</a:t>
                      </a:r>
                      <a:endParaRPr kumimoji="0" lang="en-US" sz="1400" b="0" i="0" u="none" strike="noStrike" cap="none" normalizeH="0" baseline="0" dirty="0">
                        <a:ln>
                          <a:noFill/>
                        </a:ln>
                        <a:solidFill>
                          <a:srgbClr val="000000"/>
                        </a:solidFill>
                        <a:effectLst/>
                        <a:latin typeface="Arial"/>
                      </a:endParaRP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r h="2633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e</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Lars</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4"/>
                  </a:ext>
                </a:extLst>
              </a:tr>
            </a:tbl>
          </a:graphicData>
        </a:graphic>
      </p:graphicFrame>
      <p:graphicFrame>
        <p:nvGraphicFramePr>
          <p:cNvPr id="7" name="Group 67"/>
          <p:cNvGraphicFramePr>
            <a:graphicFrameLocks noGrp="1"/>
          </p:cNvGraphicFramePr>
          <p:nvPr>
            <p:extLst>
              <p:ext uri="{D42A27DB-BD31-4B8C-83A1-F6EECF244321}">
                <p14:modId xmlns:p14="http://schemas.microsoft.com/office/powerpoint/2010/main" val="3978714720"/>
              </p:ext>
            </p:extLst>
          </p:nvPr>
        </p:nvGraphicFramePr>
        <p:xfrm>
          <a:off x="7445352" y="1448279"/>
          <a:ext cx="1422014" cy="1156331"/>
        </p:xfrm>
        <a:graphic>
          <a:graphicData uri="http://schemas.openxmlformats.org/drawingml/2006/table">
            <a:tbl>
              <a:tblPr/>
              <a:tblGrid>
                <a:gridCol w="541233">
                  <a:extLst>
                    <a:ext uri="{9D8B030D-6E8A-4147-A177-3AD203B41FA5}">
                      <a16:colId xmlns:a16="http://schemas.microsoft.com/office/drawing/2014/main" xmlns="" val="20000"/>
                    </a:ext>
                  </a:extLst>
                </a:gridCol>
                <a:gridCol w="880781">
                  <a:extLst>
                    <a:ext uri="{9D8B030D-6E8A-4147-A177-3AD203B41FA5}">
                      <a16:colId xmlns:a16="http://schemas.microsoft.com/office/drawing/2014/main" xmlns="" val="20001"/>
                    </a:ext>
                  </a:extLst>
                </a:gridCol>
              </a:tblGrid>
              <a:tr h="365927">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rgbClr val="000000"/>
                          </a:solidFill>
                          <a:effectLst/>
                          <a:latin typeface="Arial" pitchFamily="34" charset="0"/>
                        </a:rPr>
                        <a:t>Table</a:t>
                      </a:r>
                      <a:r>
                        <a:rPr kumimoji="0" lang="en-US" sz="1700" b="1" i="0" u="none" strike="noStrike" cap="none" normalizeH="0" baseline="0" dirty="0">
                          <a:ln>
                            <a:noFill/>
                          </a:ln>
                          <a:solidFill>
                            <a:srgbClr val="000000"/>
                          </a:solidFill>
                          <a:effectLst/>
                          <a:latin typeface="Arial" pitchFamily="34" charset="0"/>
                        </a:rPr>
                        <a:t> Group2</a:t>
                      </a:r>
                    </a:p>
                  </a:txBody>
                  <a:tcPr marL="0" marR="62702"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rgbClr val="000000"/>
                        </a:solidFill>
                        <a:effectLst/>
                        <a:latin typeface="Arial" pitchFamily="34" charset="0"/>
                      </a:endParaRPr>
                    </a:p>
                  </a:txBody>
                  <a:tcPr marL="0" marR="4572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xmlns="" val="10000"/>
                  </a:ext>
                </a:extLst>
              </a:tr>
              <a:tr h="2634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Tag</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LName</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4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b</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Zhou</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4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c</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Amos</a:t>
                      </a:r>
                    </a:p>
                  </a:txBody>
                  <a:tcPr marL="62702" marR="62702"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bl>
          </a:graphicData>
        </a:graphic>
      </p:graphicFrame>
      <p:graphicFrame>
        <p:nvGraphicFramePr>
          <p:cNvPr id="8" name="Group 67"/>
          <p:cNvGraphicFramePr>
            <a:graphicFrameLocks noGrp="1"/>
          </p:cNvGraphicFramePr>
          <p:nvPr>
            <p:extLst>
              <p:ext uri="{D42A27DB-BD31-4B8C-83A1-F6EECF244321}">
                <p14:modId xmlns:p14="http://schemas.microsoft.com/office/powerpoint/2010/main" val="172772183"/>
              </p:ext>
            </p:extLst>
          </p:nvPr>
        </p:nvGraphicFramePr>
        <p:xfrm>
          <a:off x="6700593" y="3066227"/>
          <a:ext cx="1084475" cy="1944740"/>
        </p:xfrm>
        <a:graphic>
          <a:graphicData uri="http://schemas.openxmlformats.org/drawingml/2006/table">
            <a:tbl>
              <a:tblPr/>
              <a:tblGrid>
                <a:gridCol w="1084475">
                  <a:extLst>
                    <a:ext uri="{9D8B030D-6E8A-4147-A177-3AD203B41FA5}">
                      <a16:colId xmlns:a16="http://schemas.microsoft.com/office/drawing/2014/main" xmlns="" val="20000"/>
                    </a:ext>
                  </a:extLst>
                </a:gridCol>
              </a:tblGrid>
              <a:tr h="3655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rgbClr val="000000"/>
                          </a:solidFill>
                          <a:effectLst/>
                          <a:latin typeface="Arial" pitchFamily="34" charset="0"/>
                        </a:rPr>
                        <a:t>Result Set</a:t>
                      </a:r>
                      <a:endParaRPr kumimoji="0" lang="en-US" sz="1700" b="1" i="0" u="none" strike="noStrike" cap="none" normalizeH="0" baseline="0" dirty="0">
                        <a:ln>
                          <a:noFill/>
                        </a:ln>
                        <a:solidFill>
                          <a:srgbClr val="000000"/>
                        </a:solidFill>
                        <a:effectLst/>
                        <a:latin typeface="Arial" pitchFamily="34" charset="0"/>
                      </a:endParaRPr>
                    </a:p>
                  </a:txBody>
                  <a:tcPr marL="0" marR="62741"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xmlns="" val="10000"/>
                  </a:ext>
                </a:extLst>
              </a:tr>
              <a:tr h="2631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Tag</a:t>
                      </a:r>
                    </a:p>
                  </a:txBody>
                  <a:tcPr marL="62741" marR="62741"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a</a:t>
                      </a:r>
                    </a:p>
                  </a:txBody>
                  <a:tcPr marL="62741" marR="62741"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b</a:t>
                      </a:r>
                    </a:p>
                  </a:txBody>
                  <a:tcPr marL="62741" marR="62741"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r h="263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c</a:t>
                      </a:r>
                    </a:p>
                  </a:txBody>
                  <a:tcPr marL="62741" marR="62741"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4"/>
                  </a:ext>
                </a:extLst>
              </a:tr>
              <a:tr h="263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d</a:t>
                      </a:r>
                    </a:p>
                  </a:txBody>
                  <a:tcPr marL="62741" marR="62741"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5"/>
                  </a:ext>
                </a:extLst>
              </a:tr>
              <a:tr h="263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e</a:t>
                      </a:r>
                    </a:p>
                  </a:txBody>
                  <a:tcPr marL="62741" marR="62741"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6"/>
                  </a:ext>
                </a:extLst>
              </a:tr>
            </a:tbl>
          </a:graphicData>
        </a:graphic>
      </p:graphicFrame>
    </p:spTree>
    <p:custDataLst>
      <p:tags r:id="rId1"/>
    </p:custData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The </a:t>
            </a:r>
            <a:r>
              <a:rPr lang="en-US" b="1" dirty="0">
                <a:latin typeface="Arial"/>
              </a:rPr>
              <a:t>Widgets</a:t>
            </a:r>
            <a:r>
              <a:rPr lang="en-US" dirty="0"/>
              <a:t> table stores information about the most popular items sold in a hardware store. The </a:t>
            </a:r>
            <a:r>
              <a:rPr lang="en-US" b="1" dirty="0">
                <a:latin typeface="Arial"/>
              </a:rPr>
              <a:t>Locations</a:t>
            </a:r>
            <a:r>
              <a:rPr lang="en-US" dirty="0"/>
              <a:t> table stores information about the location of some </a:t>
            </a:r>
            <a:br>
              <a:rPr lang="en-US" dirty="0"/>
            </a:br>
            <a:r>
              <a:rPr lang="en-US" dirty="0"/>
              <a:t>of the items in the store. Which query  produces </a:t>
            </a:r>
            <a:br>
              <a:rPr lang="en-US" dirty="0"/>
            </a:br>
            <a:r>
              <a:rPr lang="en-US" dirty="0"/>
              <a:t>the result set that is shown below?</a:t>
            </a:r>
          </a:p>
          <a:p>
            <a:pPr marL="0" indent="0">
              <a:defRPr/>
            </a:pPr>
            <a:endParaRPr lang="en-US" sz="800" b="1" dirty="0"/>
          </a:p>
          <a:p>
            <a:pPr lvl="1">
              <a:buClr>
                <a:schemeClr val="tx1"/>
              </a:buClr>
              <a:buSzTx/>
              <a:buFont typeface="Wingdings" pitchFamily="2" charset="2"/>
              <a:buAutoNum type="alphaLcPeriod"/>
              <a:defRPr/>
            </a:pPr>
            <a:r>
              <a:rPr lang="en-US" sz="1800" dirty="0"/>
              <a:t> select coalesce(w.ID,l.ID) as ID, Type, Bin</a:t>
            </a:r>
          </a:p>
          <a:p>
            <a:pPr marL="117475" lvl="1" indent="0">
              <a:buClr>
                <a:schemeClr val="tx1"/>
              </a:buClr>
              <a:buSzTx/>
              <a:buNone/>
              <a:defRPr/>
            </a:pPr>
            <a:r>
              <a:rPr lang="en-US" sz="1800" dirty="0"/>
              <a:t>           from widgets as w left join locations as l</a:t>
            </a:r>
          </a:p>
          <a:p>
            <a:pPr marL="117475" lvl="1" indent="0">
              <a:buClr>
                <a:schemeClr val="tx1"/>
              </a:buClr>
              <a:buSzTx/>
              <a:buNone/>
              <a:defRPr/>
            </a:pPr>
            <a:r>
              <a:rPr lang="en-US" sz="1800" dirty="0"/>
              <a:t>           on w.ID=l.ID</a:t>
            </a:r>
          </a:p>
          <a:p>
            <a:pPr marL="117475" lvl="1" indent="0">
              <a:buClr>
                <a:schemeClr val="tx1"/>
              </a:buClr>
              <a:buSzTx/>
              <a:buNone/>
              <a:defRPr/>
            </a:pPr>
            <a:r>
              <a:rPr lang="en-US" sz="1800" dirty="0"/>
              <a:t>           order by w.ID;</a:t>
            </a:r>
          </a:p>
          <a:p>
            <a:pPr marL="574675" lvl="1" indent="-457200">
              <a:buClr>
                <a:schemeClr val="tx1"/>
              </a:buClr>
              <a:buSzTx/>
              <a:buFont typeface="+mj-lt"/>
              <a:buAutoNum type="alphaLcPeriod" startAt="2"/>
              <a:defRPr/>
            </a:pPr>
            <a:r>
              <a:rPr lang="en-US" sz="1800" dirty="0"/>
              <a:t>select coalesce(w.ID,l.ID)  as ID, Type, Bin</a:t>
            </a:r>
          </a:p>
          <a:p>
            <a:pPr marL="117475" lvl="1" indent="0">
              <a:buClr>
                <a:schemeClr val="tx1"/>
              </a:buClr>
              <a:buSzTx/>
              <a:buNone/>
              <a:defRPr/>
            </a:pPr>
            <a:r>
              <a:rPr lang="en-US" sz="1800" dirty="0"/>
              <a:t>           from widgets as w right join locations as l</a:t>
            </a:r>
          </a:p>
          <a:p>
            <a:pPr marL="117475" lvl="1" indent="0">
              <a:buClr>
                <a:schemeClr val="tx1"/>
              </a:buClr>
              <a:buSzTx/>
              <a:buNone/>
              <a:defRPr/>
            </a:pPr>
            <a:r>
              <a:rPr lang="en-US" sz="1800" dirty="0"/>
              <a:t>           on w.ID=l.ID</a:t>
            </a:r>
          </a:p>
          <a:p>
            <a:pPr marL="117475" lvl="1" indent="0">
              <a:buClr>
                <a:schemeClr val="tx1"/>
              </a:buClr>
              <a:buSzTx/>
              <a:buNone/>
              <a:defRPr/>
            </a:pPr>
            <a:r>
              <a:rPr lang="en-US" sz="1800" dirty="0"/>
              <a:t>           order by w.ID;</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graphicFrame>
        <p:nvGraphicFramePr>
          <p:cNvPr id="6" name="Group 67"/>
          <p:cNvGraphicFramePr>
            <a:graphicFrameLocks noGrp="1"/>
          </p:cNvGraphicFramePr>
          <p:nvPr>
            <p:extLst>
              <p:ext uri="{D42A27DB-BD31-4B8C-83A1-F6EECF244321}">
                <p14:modId xmlns:p14="http://schemas.microsoft.com/office/powerpoint/2010/main" val="1402731163"/>
              </p:ext>
            </p:extLst>
          </p:nvPr>
        </p:nvGraphicFramePr>
        <p:xfrm>
          <a:off x="5912850" y="2433779"/>
          <a:ext cx="1489520" cy="1681933"/>
        </p:xfrm>
        <a:graphic>
          <a:graphicData uri="http://schemas.openxmlformats.org/drawingml/2006/table">
            <a:tbl>
              <a:tblPr/>
              <a:tblGrid>
                <a:gridCol w="777409">
                  <a:extLst>
                    <a:ext uri="{9D8B030D-6E8A-4147-A177-3AD203B41FA5}">
                      <a16:colId xmlns:a16="http://schemas.microsoft.com/office/drawing/2014/main" xmlns="" val="20000"/>
                    </a:ext>
                  </a:extLst>
                </a:gridCol>
                <a:gridCol w="712111">
                  <a:extLst>
                    <a:ext uri="{9D8B030D-6E8A-4147-A177-3AD203B41FA5}">
                      <a16:colId xmlns:a16="http://schemas.microsoft.com/office/drawing/2014/main" xmlns="" val="20001"/>
                    </a:ext>
                  </a:extLst>
                </a:gridCol>
              </a:tblGrid>
              <a:tr h="3656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rPr>
                        <a:t>Table</a:t>
                      </a:r>
                      <a:r>
                        <a:rPr kumimoji="0" lang="en-US" sz="1600" b="1" i="0" u="none" strike="noStrike" cap="none" normalizeH="0" baseline="0" dirty="0">
                          <a:ln>
                            <a:noFill/>
                          </a:ln>
                          <a:solidFill>
                            <a:srgbClr val="000000"/>
                          </a:solidFill>
                          <a:effectLst/>
                          <a:latin typeface="Arial" pitchFamily="34" charset="0"/>
                        </a:rPr>
                        <a:t> Widgets</a:t>
                      </a:r>
                    </a:p>
                  </a:txBody>
                  <a:tcPr marL="0" marR="62688"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263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ID</a:t>
                      </a:r>
                    </a:p>
                  </a:txBody>
                  <a:tcPr marL="62688" marR="6268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Type</a:t>
                      </a:r>
                    </a:p>
                  </a:txBody>
                  <a:tcPr marL="62688" marR="6268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25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89</a:t>
                      </a:r>
                    </a:p>
                  </a:txBody>
                  <a:tcPr marL="62688" marR="6268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FL</a:t>
                      </a:r>
                    </a:p>
                  </a:txBody>
                  <a:tcPr marL="62688" marR="6268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25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46</a:t>
                      </a:r>
                    </a:p>
                  </a:txBody>
                  <a:tcPr marL="62688" marR="6268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UI</a:t>
                      </a:r>
                    </a:p>
                  </a:txBody>
                  <a:tcPr marL="62688" marR="6268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r h="26325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47</a:t>
                      </a:r>
                    </a:p>
                  </a:txBody>
                  <a:tcPr marL="62688" marR="6268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TA</a:t>
                      </a:r>
                    </a:p>
                  </a:txBody>
                  <a:tcPr marL="62688" marR="6268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4"/>
                  </a:ext>
                </a:extLst>
              </a:tr>
              <a:tr h="26325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92</a:t>
                      </a:r>
                    </a:p>
                  </a:txBody>
                  <a:tcPr marL="62688" marR="6268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QY</a:t>
                      </a:r>
                    </a:p>
                  </a:txBody>
                  <a:tcPr marL="62688" marR="62688"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5"/>
                  </a:ext>
                </a:extLst>
              </a:tr>
            </a:tbl>
          </a:graphicData>
        </a:graphic>
      </p:graphicFrame>
      <p:graphicFrame>
        <p:nvGraphicFramePr>
          <p:cNvPr id="7" name="Group 67"/>
          <p:cNvGraphicFramePr>
            <a:graphicFrameLocks noGrp="1"/>
          </p:cNvGraphicFramePr>
          <p:nvPr>
            <p:extLst>
              <p:ext uri="{D42A27DB-BD31-4B8C-83A1-F6EECF244321}">
                <p14:modId xmlns:p14="http://schemas.microsoft.com/office/powerpoint/2010/main" val="4024049645"/>
              </p:ext>
            </p:extLst>
          </p:nvPr>
        </p:nvGraphicFramePr>
        <p:xfrm>
          <a:off x="7453035" y="2433602"/>
          <a:ext cx="1665912" cy="1944740"/>
        </p:xfrm>
        <a:graphic>
          <a:graphicData uri="http://schemas.openxmlformats.org/drawingml/2006/table">
            <a:tbl>
              <a:tblPr/>
              <a:tblGrid>
                <a:gridCol w="1004999">
                  <a:extLst>
                    <a:ext uri="{9D8B030D-6E8A-4147-A177-3AD203B41FA5}">
                      <a16:colId xmlns:a16="http://schemas.microsoft.com/office/drawing/2014/main" xmlns="" val="20000"/>
                    </a:ext>
                  </a:extLst>
                </a:gridCol>
                <a:gridCol w="660913">
                  <a:extLst>
                    <a:ext uri="{9D8B030D-6E8A-4147-A177-3AD203B41FA5}">
                      <a16:colId xmlns:a16="http://schemas.microsoft.com/office/drawing/2014/main" xmlns="" val="20001"/>
                    </a:ext>
                  </a:extLst>
                </a:gridCol>
              </a:tblGrid>
              <a:tr h="365552">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rPr>
                        <a:t>Table</a:t>
                      </a:r>
                      <a:r>
                        <a:rPr kumimoji="0" lang="en-US" sz="1600" b="1" i="0" u="none" strike="noStrike" cap="none" normalizeH="0" baseline="0" dirty="0">
                          <a:ln>
                            <a:noFill/>
                          </a:ln>
                          <a:solidFill>
                            <a:srgbClr val="000000"/>
                          </a:solidFill>
                          <a:effectLst/>
                          <a:latin typeface="Arial" pitchFamily="34" charset="0"/>
                        </a:rPr>
                        <a:t> Locations</a:t>
                      </a:r>
                    </a:p>
                  </a:txBody>
                  <a:tcPr marL="0" marR="62703"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rgbClr val="000000"/>
                        </a:solidFill>
                        <a:effectLst/>
                        <a:latin typeface="Arial" pitchFamily="34" charset="0"/>
                      </a:endParaRPr>
                    </a:p>
                  </a:txBody>
                  <a:tcPr marL="0" marR="4572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xmlns="" val="10000"/>
                  </a:ext>
                </a:extLst>
              </a:tr>
              <a:tr h="2631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ID</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Bin</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19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1</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B98</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19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46</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B63</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r h="26319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74</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B02</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4"/>
                  </a:ext>
                </a:extLst>
              </a:tr>
              <a:tr h="26319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85</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B98</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5"/>
                  </a:ext>
                </a:extLst>
              </a:tr>
              <a:tr h="26319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99</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B02</a:t>
                      </a:r>
                    </a:p>
                  </a:txBody>
                  <a:tcPr marL="62703" marR="62703"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6"/>
                  </a:ext>
                </a:extLst>
              </a:tr>
            </a:tbl>
          </a:graphicData>
        </a:graphic>
      </p:graphicFrame>
      <p:graphicFrame>
        <p:nvGraphicFramePr>
          <p:cNvPr id="8" name="Group 67"/>
          <p:cNvGraphicFramePr>
            <a:graphicFrameLocks noGrp="1"/>
          </p:cNvGraphicFramePr>
          <p:nvPr>
            <p:extLst>
              <p:ext uri="{D42A27DB-BD31-4B8C-83A1-F6EECF244321}">
                <p14:modId xmlns:p14="http://schemas.microsoft.com/office/powerpoint/2010/main" val="3457646051"/>
              </p:ext>
            </p:extLst>
          </p:nvPr>
        </p:nvGraphicFramePr>
        <p:xfrm>
          <a:off x="6591588" y="4513346"/>
          <a:ext cx="1816169" cy="1681933"/>
        </p:xfrm>
        <a:graphic>
          <a:graphicData uri="http://schemas.openxmlformats.org/drawingml/2006/table">
            <a:tbl>
              <a:tblPr/>
              <a:tblGrid>
                <a:gridCol w="661150">
                  <a:extLst>
                    <a:ext uri="{9D8B030D-6E8A-4147-A177-3AD203B41FA5}">
                      <a16:colId xmlns:a16="http://schemas.microsoft.com/office/drawing/2014/main" xmlns="" val="20000"/>
                    </a:ext>
                  </a:extLst>
                </a:gridCol>
                <a:gridCol w="654844">
                  <a:extLst>
                    <a:ext uri="{9D8B030D-6E8A-4147-A177-3AD203B41FA5}">
                      <a16:colId xmlns:a16="http://schemas.microsoft.com/office/drawing/2014/main" xmlns="" val="20001"/>
                    </a:ext>
                  </a:extLst>
                </a:gridCol>
                <a:gridCol w="500175">
                  <a:extLst>
                    <a:ext uri="{9D8B030D-6E8A-4147-A177-3AD203B41FA5}">
                      <a16:colId xmlns:a16="http://schemas.microsoft.com/office/drawing/2014/main" xmlns="" val="20002"/>
                    </a:ext>
                  </a:extLst>
                </a:gridCol>
              </a:tblGrid>
              <a:tr h="3656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rPr>
                        <a:t>Result Set</a:t>
                      </a:r>
                      <a:endParaRPr kumimoji="0" lang="en-US" sz="1600" b="1" i="0" u="none" strike="noStrike" cap="none" normalizeH="0" baseline="0" dirty="0">
                        <a:ln>
                          <a:noFill/>
                        </a:ln>
                        <a:solidFill>
                          <a:srgbClr val="000000"/>
                        </a:solidFill>
                        <a:effectLst/>
                        <a:latin typeface="Arial" pitchFamily="34" charset="0"/>
                      </a:endParaRPr>
                    </a:p>
                  </a:txBody>
                  <a:tcPr marL="0" marR="6274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rgbClr val="000000"/>
                        </a:solidFill>
                        <a:effectLst/>
                        <a:latin typeface="Arial" pitchFamily="34" charset="0"/>
                      </a:endParaRPr>
                    </a:p>
                  </a:txBody>
                  <a:tcPr marL="0" marR="4572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rgbClr val="000000"/>
                        </a:solidFill>
                        <a:effectLst/>
                        <a:latin typeface="Arial" pitchFamily="34" charset="0"/>
                      </a:endParaRPr>
                    </a:p>
                  </a:txBody>
                  <a:tcPr marL="0" marR="6274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xmlns="" val="10000"/>
                  </a:ext>
                </a:extLst>
              </a:tr>
              <a:tr h="263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ID</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Type</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rPr>
                        <a:t>Bin</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2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46</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UI</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B63</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2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47</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TA</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pitchFamily="34" charset="0"/>
                      </a:endParaRP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r h="2632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89</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FL</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pitchFamily="34" charset="0"/>
                      </a:endParaRP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4"/>
                  </a:ext>
                </a:extLst>
              </a:tr>
              <a:tr h="2632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92</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QY</a:t>
                      </a: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pitchFamily="34" charset="0"/>
                      </a:endParaRPr>
                    </a:p>
                  </a:txBody>
                  <a:tcPr marL="62740" marR="62740"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5"/>
                  </a:ext>
                </a:extLst>
              </a:tr>
            </a:tbl>
          </a:graphicData>
        </a:graphic>
      </p:graphicFrame>
    </p:spTree>
    <p:custDataLst>
      <p:tags r:id="rId1"/>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8"/>
              <a:defRPr/>
            </a:pPr>
            <a:r>
              <a:rPr lang="en-US" sz="2000" dirty="0"/>
              <a:t> </a:t>
            </a:r>
            <a:r>
              <a:rPr lang="en-US" sz="2000" b="1" dirty="0"/>
              <a:t>Acme.Orders</a:t>
            </a:r>
            <a:r>
              <a:rPr lang="en-US" sz="2000" dirty="0"/>
              <a:t> lists information for each order, including the employee ID of the salesperson. Some employee IDs might appear multiple times, and others not at all. </a:t>
            </a:r>
            <a:r>
              <a:rPr lang="en-US" sz="2000" b="1" dirty="0">
                <a:latin typeface="Arial"/>
              </a:rPr>
              <a:t>Acme.Phones</a:t>
            </a:r>
            <a:r>
              <a:rPr lang="en-US" sz="2000" dirty="0"/>
              <a:t> lists each employee ID twice, once for each type of phone number. Can the following join create a result set like the one shown below, which lists two rows for each order?</a:t>
            </a:r>
          </a:p>
          <a:p>
            <a:pPr marL="0" indent="0">
              <a:defRPr/>
            </a:pPr>
            <a:endParaRPr lang="en-US" sz="1800" b="1" dirty="0"/>
          </a:p>
          <a:p>
            <a:pPr marL="0" indent="0">
              <a:defRPr/>
            </a:pPr>
            <a:endParaRPr lang="en-US" sz="1800" b="1" dirty="0"/>
          </a:p>
          <a:p>
            <a:pPr marL="0" indent="0">
              <a:defRPr/>
            </a:pPr>
            <a:endParaRPr lang="en-US" sz="1800" b="1" dirty="0"/>
          </a:p>
          <a:p>
            <a:pPr marL="0" indent="0">
              <a:defRPr/>
            </a:pPr>
            <a:endParaRPr lang="en-US" sz="1800" b="1" dirty="0"/>
          </a:p>
          <a:p>
            <a:pPr marL="0" indent="0">
              <a:defRPr/>
            </a:pPr>
            <a:endParaRPr lang="en-US" sz="1800" b="1" dirty="0"/>
          </a:p>
          <a:p>
            <a:pPr marL="0" indent="0">
              <a:defRPr/>
            </a:pPr>
            <a:endParaRPr lang="en-US" sz="1800" b="1" dirty="0"/>
          </a:p>
          <a:p>
            <a:pPr marL="0" indent="0">
              <a:defRPr/>
            </a:pPr>
            <a:endParaRPr lang="en-US" sz="800" b="1" dirty="0"/>
          </a:p>
          <a:p>
            <a:pPr marL="0" indent="0">
              <a:defRPr/>
            </a:pPr>
            <a:r>
              <a:rPr lang="en-US" dirty="0">
                <a:sym typeface="Wingdings"/>
              </a:rPr>
              <a:t> </a:t>
            </a:r>
            <a:r>
              <a:rPr lang="en-US" dirty="0">
                <a:sym typeface="Wingdings" pitchFamily="2" charset="2"/>
              </a:rPr>
              <a:t> </a:t>
            </a:r>
            <a:r>
              <a:rPr lang="en-US" dirty="0"/>
              <a:t>Yes</a:t>
            </a:r>
          </a:p>
          <a:p>
            <a:pPr marL="0" indent="0">
              <a:defRPr/>
            </a:pPr>
            <a:r>
              <a:rPr lang="en-US" dirty="0">
                <a:sym typeface="Wingdings"/>
              </a:rPr>
              <a:t></a:t>
            </a:r>
            <a:r>
              <a:rPr lang="en-US" dirty="0"/>
              <a:t>  No</a:t>
            </a:r>
          </a:p>
          <a:p>
            <a:pPr marL="0" indent="0">
              <a:defRPr/>
            </a:pPr>
            <a:endParaRPr lang="en-US" dirty="0"/>
          </a:p>
        </p:txBody>
      </p:sp>
      <p:sp>
        <p:nvSpPr>
          <p:cNvPr id="2" name="Rectangle 1"/>
          <p:cNvSpPr/>
          <p:nvPr/>
        </p:nvSpPr>
        <p:spPr>
          <a:xfrm>
            <a:off x="2286000" y="982177"/>
            <a:ext cx="4572000" cy="461665"/>
          </a:xfrm>
          <a:prstGeom prst="rect">
            <a:avLst/>
          </a:prstGeom>
        </p:spPr>
        <p:txBody>
          <a:bodyPr>
            <a:spAutoFit/>
          </a:bodyPr>
          <a:lstStyle/>
          <a:p>
            <a:pPr defTabSz="913448" eaLnBrk="0" hangingPunct="0"/>
            <a:endParaRPr lang="en-US" dirty="0">
              <a:latin typeface="Courier New" pitchFamily="49" charset="0"/>
            </a:endParaRPr>
          </a:p>
        </p:txBody>
      </p:sp>
      <p:sp>
        <p:nvSpPr>
          <p:cNvPr id="3" name="TextBox 2"/>
          <p:cNvSpPr txBox="1"/>
          <p:nvPr/>
        </p:nvSpPr>
        <p:spPr>
          <a:xfrm>
            <a:off x="696687" y="2471060"/>
            <a:ext cx="4219104" cy="2073516"/>
          </a:xfrm>
          <a:prstGeom prst="rect">
            <a:avLst/>
          </a:prstGeom>
          <a:solidFill>
            <a:srgbClr val="FFFFFF"/>
          </a:solidFill>
          <a:ln w="38100" cmpd="sng">
            <a:solidFill>
              <a:schemeClr val="tx2"/>
            </a:solidFill>
          </a:ln>
        </p:spPr>
        <p:txBody>
          <a:bodyPr vert="horz" wrap="none" lIns="88900" tIns="88900" rIns="266700" bIns="88900" rtlCol="0">
            <a:spAutoFit/>
          </a:bodyPr>
          <a:lstStyle/>
          <a:p>
            <a:pPr defTabSz="913448" eaLnBrk="0" hangingPunct="0">
              <a:lnSpc>
                <a:spcPct val="85000"/>
              </a:lnSpc>
            </a:pPr>
            <a:r>
              <a:rPr lang="en-US" sz="1800" b="1" dirty="0">
                <a:latin typeface="Courier New"/>
                <a:cs typeface="Courier New" pitchFamily="49" charset="0"/>
              </a:rPr>
              <a:t>select Order_ID, </a:t>
            </a:r>
          </a:p>
          <a:p>
            <a:pPr defTabSz="913448" eaLnBrk="0" hangingPunct="0">
              <a:lnSpc>
                <a:spcPct val="85000"/>
              </a:lnSpc>
            </a:pPr>
            <a:r>
              <a:rPr lang="en-US" sz="1800" b="1" dirty="0">
                <a:latin typeface="Courier New"/>
                <a:cs typeface="Courier New" pitchFamily="49" charset="0"/>
              </a:rPr>
              <a:t>       coalesce(o.Emp_ID, </a:t>
            </a:r>
          </a:p>
          <a:p>
            <a:pPr defTabSz="913448" eaLnBrk="0" hangingPunct="0">
              <a:lnSpc>
                <a:spcPct val="85000"/>
              </a:lnSpc>
            </a:pPr>
            <a:r>
              <a:rPr lang="en-US" sz="1800" b="1" dirty="0">
                <a:latin typeface="Courier New"/>
                <a:cs typeface="Courier New" pitchFamily="49" charset="0"/>
              </a:rPr>
              <a:t>       p.Emp_ID) as Emp_ID,</a:t>
            </a:r>
          </a:p>
          <a:p>
            <a:pPr defTabSz="913448" eaLnBrk="0" hangingPunct="0">
              <a:lnSpc>
                <a:spcPct val="85000"/>
              </a:lnSpc>
            </a:pPr>
            <a:r>
              <a:rPr lang="en-US" sz="1800" b="1" dirty="0">
                <a:latin typeface="Courier New"/>
                <a:cs typeface="Courier New" pitchFamily="49" charset="0"/>
              </a:rPr>
              <a:t>       Phone_Number as Phone</a:t>
            </a:r>
          </a:p>
          <a:p>
            <a:pPr defTabSz="913448" eaLnBrk="0" hangingPunct="0">
              <a:lnSpc>
                <a:spcPct val="85000"/>
              </a:lnSpc>
            </a:pPr>
            <a:r>
              <a:rPr lang="en-US" sz="1800" b="1" dirty="0">
                <a:latin typeface="Courier New"/>
                <a:cs typeface="Courier New" pitchFamily="49" charset="0"/>
              </a:rPr>
              <a:t>   from acme.orders as o,</a:t>
            </a:r>
          </a:p>
          <a:p>
            <a:pPr defTabSz="913448" eaLnBrk="0" hangingPunct="0">
              <a:lnSpc>
                <a:spcPct val="85000"/>
              </a:lnSpc>
            </a:pPr>
            <a:r>
              <a:rPr lang="en-US" sz="1800" b="1" dirty="0">
                <a:latin typeface="Courier New"/>
                <a:cs typeface="Courier New" pitchFamily="49" charset="0"/>
              </a:rPr>
              <a:t>	 acme.phones as p</a:t>
            </a:r>
          </a:p>
          <a:p>
            <a:pPr defTabSz="913448" eaLnBrk="0" hangingPunct="0">
              <a:lnSpc>
                <a:spcPct val="85000"/>
              </a:lnSpc>
            </a:pPr>
            <a:r>
              <a:rPr lang="en-US" sz="1800" b="1" dirty="0">
                <a:latin typeface="Courier New"/>
                <a:cs typeface="Courier New" pitchFamily="49" charset="0"/>
              </a:rPr>
              <a:t>   where o.Emp_ID=p.Emp_ID</a:t>
            </a:r>
          </a:p>
          <a:p>
            <a:pPr defTabSz="913448" eaLnBrk="0" hangingPunct="0">
              <a:lnSpc>
                <a:spcPct val="85000"/>
              </a:lnSpc>
            </a:pPr>
            <a:r>
              <a:rPr lang="sv-SE" sz="1800" b="1" dirty="0">
                <a:latin typeface="Courier New"/>
                <a:cs typeface="Courier New" pitchFamily="49" charset="0"/>
              </a:rPr>
              <a:t>   order by Order_ID</a:t>
            </a:r>
            <a:r>
              <a:rPr lang="en-US" sz="1800" b="1" dirty="0">
                <a:latin typeface="Courier New"/>
                <a:cs typeface="Courier New" pitchFamily="49" charset="0"/>
              </a:rPr>
              <a:t>;</a:t>
            </a:r>
            <a:endParaRPr lang="en-US" sz="1800" b="1" dirty="0">
              <a:latin typeface="Courier New"/>
            </a:endParaRPr>
          </a:p>
        </p:txBody>
      </p:sp>
      <p:graphicFrame>
        <p:nvGraphicFramePr>
          <p:cNvPr id="5" name="Group 67"/>
          <p:cNvGraphicFramePr>
            <a:graphicFrameLocks noGrp="1"/>
          </p:cNvGraphicFramePr>
          <p:nvPr>
            <p:extLst>
              <p:ext uri="{D42A27DB-BD31-4B8C-83A1-F6EECF244321}">
                <p14:modId xmlns:p14="http://schemas.microsoft.com/office/powerpoint/2010/main" val="3199411326"/>
              </p:ext>
            </p:extLst>
          </p:nvPr>
        </p:nvGraphicFramePr>
        <p:xfrm>
          <a:off x="5041261" y="5093212"/>
          <a:ext cx="4056983" cy="1156331"/>
        </p:xfrm>
        <a:graphic>
          <a:graphicData uri="http://schemas.openxmlformats.org/drawingml/2006/table">
            <a:tbl>
              <a:tblPr/>
              <a:tblGrid>
                <a:gridCol w="1297155">
                  <a:extLst>
                    <a:ext uri="{9D8B030D-6E8A-4147-A177-3AD203B41FA5}">
                      <a16:colId xmlns:a16="http://schemas.microsoft.com/office/drawing/2014/main" xmlns="" val="20000"/>
                    </a:ext>
                  </a:extLst>
                </a:gridCol>
                <a:gridCol w="974825">
                  <a:extLst>
                    <a:ext uri="{9D8B030D-6E8A-4147-A177-3AD203B41FA5}">
                      <a16:colId xmlns:a16="http://schemas.microsoft.com/office/drawing/2014/main" xmlns="" val="20001"/>
                    </a:ext>
                  </a:extLst>
                </a:gridCol>
                <a:gridCol w="1785003">
                  <a:extLst>
                    <a:ext uri="{9D8B030D-6E8A-4147-A177-3AD203B41FA5}">
                      <a16:colId xmlns:a16="http://schemas.microsoft.com/office/drawing/2014/main" xmlns="" val="20002"/>
                    </a:ext>
                  </a:extLst>
                </a:gridCol>
              </a:tblGrid>
              <a:tr h="365927">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rgbClr val="000000"/>
                          </a:solidFill>
                          <a:effectLst/>
                          <a:latin typeface="Arial" pitchFamily="34" charset="0"/>
                        </a:rPr>
                        <a:t>Partial Result Set</a:t>
                      </a:r>
                      <a:endParaRPr kumimoji="0" lang="en-US" sz="1700" b="1" i="0" u="none" strike="noStrike" cap="none" normalizeH="0" baseline="0" dirty="0">
                        <a:ln>
                          <a:noFill/>
                        </a:ln>
                        <a:solidFill>
                          <a:srgbClr val="000000"/>
                        </a:solidFill>
                        <a:effectLst/>
                        <a:latin typeface="Arial" pitchFamily="34" charset="0"/>
                      </a:endParaRPr>
                    </a:p>
                  </a:txBody>
                  <a:tcPr marL="0" marR="62724"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rgbClr val="000000"/>
                        </a:solidFill>
                        <a:effectLst/>
                        <a:latin typeface="Arial" pitchFamily="34" charset="0"/>
                      </a:endParaRPr>
                    </a:p>
                  </a:txBody>
                  <a:tcPr marL="0" marR="4572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2634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Order_ID</a:t>
                      </a:r>
                    </a:p>
                  </a:txBody>
                  <a:tcPr marL="62724" marR="62724"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Emp_ID</a:t>
                      </a:r>
                    </a:p>
                  </a:txBody>
                  <a:tcPr marL="62724" marR="62724"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Phone</a:t>
                      </a:r>
                    </a:p>
                  </a:txBody>
                  <a:tcPr marL="62724" marR="62724"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a:ln>
                            <a:noFill/>
                          </a:ln>
                          <a:solidFill>
                            <a:srgbClr val="000000"/>
                          </a:solidFill>
                          <a:effectLst/>
                          <a:latin typeface="Arial" pitchFamily="34" charset="0"/>
                        </a:rPr>
                        <a:t>1230058123</a:t>
                      </a:r>
                    </a:p>
                  </a:txBody>
                  <a:tcPr marL="62724" marR="62724"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121039</a:t>
                      </a:r>
                    </a:p>
                  </a:txBody>
                  <a:tcPr marL="62724" marR="62724"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+1(305)555-7540</a:t>
                      </a:r>
                    </a:p>
                  </a:txBody>
                  <a:tcPr marL="62724" marR="62724"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a:ln>
                            <a:noFill/>
                          </a:ln>
                          <a:solidFill>
                            <a:srgbClr val="000000"/>
                          </a:solidFill>
                          <a:effectLst/>
                          <a:latin typeface="Arial" pitchFamily="34" charset="0"/>
                        </a:rPr>
                        <a:t>1230058123</a:t>
                      </a:r>
                    </a:p>
                  </a:txBody>
                  <a:tcPr marL="62724" marR="62724"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121039</a:t>
                      </a:r>
                    </a:p>
                  </a:txBody>
                  <a:tcPr marL="62724" marR="62724"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+1(305)555-7540</a:t>
                      </a:r>
                    </a:p>
                  </a:txBody>
                  <a:tcPr marL="62724" marR="62724"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bl>
          </a:graphicData>
        </a:graphic>
      </p:graphicFrame>
      <p:graphicFrame>
        <p:nvGraphicFramePr>
          <p:cNvPr id="6" name="Group 67"/>
          <p:cNvGraphicFramePr>
            <a:graphicFrameLocks noGrp="1"/>
          </p:cNvGraphicFramePr>
          <p:nvPr>
            <p:extLst>
              <p:ext uri="{D42A27DB-BD31-4B8C-83A1-F6EECF244321}">
                <p14:modId xmlns:p14="http://schemas.microsoft.com/office/powerpoint/2010/main" val="3682924455"/>
              </p:ext>
            </p:extLst>
          </p:nvPr>
        </p:nvGraphicFramePr>
        <p:xfrm>
          <a:off x="5047794" y="3749492"/>
          <a:ext cx="3458126" cy="1156331"/>
        </p:xfrm>
        <a:graphic>
          <a:graphicData uri="http://schemas.openxmlformats.org/drawingml/2006/table">
            <a:tbl>
              <a:tblPr/>
              <a:tblGrid>
                <a:gridCol w="974843">
                  <a:extLst>
                    <a:ext uri="{9D8B030D-6E8A-4147-A177-3AD203B41FA5}">
                      <a16:colId xmlns:a16="http://schemas.microsoft.com/office/drawing/2014/main" xmlns="" val="20000"/>
                    </a:ext>
                  </a:extLst>
                </a:gridCol>
                <a:gridCol w="698247">
                  <a:extLst>
                    <a:ext uri="{9D8B030D-6E8A-4147-A177-3AD203B41FA5}">
                      <a16:colId xmlns:a16="http://schemas.microsoft.com/office/drawing/2014/main" xmlns="" val="20001"/>
                    </a:ext>
                  </a:extLst>
                </a:gridCol>
                <a:gridCol w="1785036">
                  <a:extLst>
                    <a:ext uri="{9D8B030D-6E8A-4147-A177-3AD203B41FA5}">
                      <a16:colId xmlns:a16="http://schemas.microsoft.com/office/drawing/2014/main" xmlns="" val="20002"/>
                    </a:ext>
                  </a:extLst>
                </a:gridCol>
              </a:tblGrid>
              <a:tr h="365927">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rgbClr val="000000"/>
                          </a:solidFill>
                          <a:effectLst/>
                          <a:latin typeface="Arial" pitchFamily="34" charset="0"/>
                        </a:rPr>
                        <a:t>Partial Table</a:t>
                      </a:r>
                      <a:r>
                        <a:rPr kumimoji="0" lang="en-US" sz="1700" b="1" i="0" u="none" strike="noStrike" cap="none" normalizeH="0" baseline="0" dirty="0">
                          <a:ln>
                            <a:noFill/>
                          </a:ln>
                          <a:solidFill>
                            <a:srgbClr val="000000"/>
                          </a:solidFill>
                          <a:effectLst/>
                          <a:latin typeface="Arial" pitchFamily="34" charset="0"/>
                        </a:rPr>
                        <a:t> Phones</a:t>
                      </a:r>
                    </a:p>
                  </a:txBody>
                  <a:tcPr marL="0" marR="62725"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rgbClr val="000000"/>
                        </a:solidFill>
                        <a:effectLst/>
                        <a:latin typeface="Arial" pitchFamily="34" charset="0"/>
                      </a:endParaRPr>
                    </a:p>
                  </a:txBody>
                  <a:tcPr marL="0" marR="45720"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xmlns="" val="10000"/>
                  </a:ext>
                </a:extLst>
              </a:tr>
              <a:tr h="2634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Emp_ID</a:t>
                      </a:r>
                    </a:p>
                  </a:txBody>
                  <a:tcPr marL="62725" marR="62725"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Type</a:t>
                      </a:r>
                    </a:p>
                  </a:txBody>
                  <a:tcPr marL="62725" marR="62725"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Phone_Number</a:t>
                      </a:r>
                    </a:p>
                  </a:txBody>
                  <a:tcPr marL="62725" marR="62725"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120101</a:t>
                      </a:r>
                    </a:p>
                  </a:txBody>
                  <a:tcPr marL="62725" marR="62725"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Home</a:t>
                      </a:r>
                    </a:p>
                  </a:txBody>
                  <a:tcPr marL="62725" marR="62725"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+61(2)5555-1849</a:t>
                      </a:r>
                    </a:p>
                  </a:txBody>
                  <a:tcPr marL="62725" marR="62725"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120101</a:t>
                      </a:r>
                    </a:p>
                  </a:txBody>
                  <a:tcPr marL="62725" marR="62725"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Work</a:t>
                      </a:r>
                    </a:p>
                  </a:txBody>
                  <a:tcPr marL="62725" marR="62725"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+61(2)5551-0001</a:t>
                      </a:r>
                    </a:p>
                  </a:txBody>
                  <a:tcPr marL="62725" marR="62725"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bl>
          </a:graphicData>
        </a:graphic>
      </p:graphicFrame>
      <p:graphicFrame>
        <p:nvGraphicFramePr>
          <p:cNvPr id="7" name="Group 67"/>
          <p:cNvGraphicFramePr>
            <a:graphicFrameLocks noGrp="1"/>
          </p:cNvGraphicFramePr>
          <p:nvPr>
            <p:extLst>
              <p:ext uri="{D42A27DB-BD31-4B8C-83A1-F6EECF244321}">
                <p14:modId xmlns:p14="http://schemas.microsoft.com/office/powerpoint/2010/main" val="348392589"/>
              </p:ext>
            </p:extLst>
          </p:nvPr>
        </p:nvGraphicFramePr>
        <p:xfrm>
          <a:off x="5045615" y="2529175"/>
          <a:ext cx="2371474" cy="1156331"/>
        </p:xfrm>
        <a:graphic>
          <a:graphicData uri="http://schemas.openxmlformats.org/drawingml/2006/table">
            <a:tbl>
              <a:tblPr/>
              <a:tblGrid>
                <a:gridCol w="1074696">
                  <a:extLst>
                    <a:ext uri="{9D8B030D-6E8A-4147-A177-3AD203B41FA5}">
                      <a16:colId xmlns:a16="http://schemas.microsoft.com/office/drawing/2014/main" xmlns="" val="20000"/>
                    </a:ext>
                  </a:extLst>
                </a:gridCol>
                <a:gridCol w="1296778">
                  <a:extLst>
                    <a:ext uri="{9D8B030D-6E8A-4147-A177-3AD203B41FA5}">
                      <a16:colId xmlns:a16="http://schemas.microsoft.com/office/drawing/2014/main" xmlns="" val="20001"/>
                    </a:ext>
                  </a:extLst>
                </a:gridCol>
              </a:tblGrid>
              <a:tr h="365927">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a:ln>
                            <a:noFill/>
                          </a:ln>
                          <a:solidFill>
                            <a:srgbClr val="000000"/>
                          </a:solidFill>
                          <a:effectLst/>
                          <a:latin typeface="Arial" pitchFamily="34" charset="0"/>
                        </a:rPr>
                        <a:t>Partial Table </a:t>
                      </a:r>
                      <a:r>
                        <a:rPr kumimoji="0" lang="en-US" sz="1700" b="1" i="0" u="none" strike="noStrike" cap="none" normalizeH="0" baseline="0" dirty="0">
                          <a:ln>
                            <a:noFill/>
                          </a:ln>
                          <a:solidFill>
                            <a:srgbClr val="000000"/>
                          </a:solidFill>
                          <a:effectLst/>
                          <a:latin typeface="Arial" pitchFamily="34" charset="0"/>
                        </a:rPr>
                        <a:t>Orders</a:t>
                      </a:r>
                    </a:p>
                  </a:txBody>
                  <a:tcPr marL="0" marR="62706" marT="0" marB="0" anchor="ctr" horzOverflow="overflow">
                    <a:lnL cap="flat">
                      <a:noFill/>
                    </a:lnL>
                    <a:lnR cap="flat">
                      <a:noFill/>
                    </a:lnR>
                    <a:lnT cap="fla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2634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Emp_ID</a:t>
                      </a:r>
                    </a:p>
                  </a:txBody>
                  <a:tcPr marL="62706" marR="6270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rPr>
                        <a:t>Order_ID</a:t>
                      </a:r>
                    </a:p>
                  </a:txBody>
                  <a:tcPr marL="62706" marR="6270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xmlns="" val="10001"/>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121039</a:t>
                      </a:r>
                    </a:p>
                  </a:txBody>
                  <a:tcPr marL="62706" marR="6270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1230058123</a:t>
                      </a:r>
                    </a:p>
                  </a:txBody>
                  <a:tcPr marL="62706" marR="6270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2"/>
                  </a:ext>
                </a:extLst>
              </a:tr>
              <a:tr h="26346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120174</a:t>
                      </a:r>
                    </a:p>
                  </a:txBody>
                  <a:tcPr marL="62706" marR="6270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rPr>
                        <a:t>1230147441</a:t>
                      </a:r>
                    </a:p>
                  </a:txBody>
                  <a:tcPr marL="62706" marR="62706"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xmlns="" val="10003"/>
                  </a:ext>
                </a:extLst>
              </a:tr>
            </a:tbl>
          </a:graphicData>
        </a:graphic>
      </p:graphicFrame>
    </p:spTree>
    <p:custDataLst>
      <p:tags r:id="rId1"/>
    </p:custData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9"/>
              <a:defRPr/>
            </a:pPr>
            <a:r>
              <a:rPr lang="en-US" dirty="0"/>
              <a:t>A self-join requires reading data from different rows </a:t>
            </a:r>
            <a:br>
              <a:rPr lang="en-US" dirty="0"/>
            </a:br>
            <a:r>
              <a:rPr lang="en-US" dirty="0"/>
              <a:t>of the same table. </a:t>
            </a:r>
          </a:p>
          <a:p>
            <a:pPr>
              <a:defRPr/>
            </a:pPr>
            <a:r>
              <a:rPr lang="en-US" dirty="0">
                <a:sym typeface="Wingdings"/>
              </a:rPr>
              <a:t> </a:t>
            </a:r>
            <a:r>
              <a:rPr lang="en-US" dirty="0">
                <a:sym typeface="Wingdings" pitchFamily="2" charset="2"/>
              </a:rPr>
              <a:t> </a:t>
            </a:r>
            <a:r>
              <a:rPr lang="en-US" dirty="0"/>
              <a:t>True</a:t>
            </a:r>
          </a:p>
          <a:p>
            <a:pPr marL="0" indent="0">
              <a:defRPr/>
            </a:pPr>
            <a:r>
              <a:rPr lang="en-US" dirty="0">
                <a:sym typeface="Wingdings"/>
              </a:rPr>
              <a:t></a:t>
            </a:r>
            <a:r>
              <a:rPr lang="en-US" dirty="0"/>
              <a:t>  False</a:t>
            </a:r>
          </a:p>
          <a:p>
            <a:pPr marL="0" indent="0">
              <a:defRPr/>
            </a:pPr>
            <a:endParaRPr lang="en-US" dirty="0"/>
          </a:p>
        </p:txBody>
      </p:sp>
    </p:spTree>
    <p:custDataLst>
      <p:tags r:id="rId1"/>
    </p:custData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8374224" cy="4267200"/>
          </a:xfrm>
        </p:spPr>
        <p:txBody>
          <a:bodyPr/>
          <a:lstStyle/>
          <a:p>
            <a:pPr marL="457200" indent="-457200">
              <a:buFont typeface="+mj-lt"/>
              <a:buAutoNum type="arabicPeriod" startAt="10"/>
              <a:defRPr/>
            </a:pPr>
            <a:r>
              <a:rPr lang="en-US" kern="1200" dirty="0">
                <a:solidFill>
                  <a:schemeClr val="tx1"/>
                </a:solidFill>
                <a:latin typeface="Arial (Body)"/>
              </a:rPr>
              <a:t>Which syntax is appropriate for a self-join?</a:t>
            </a:r>
          </a:p>
          <a:p>
            <a:pPr>
              <a:defRPr/>
            </a:pPr>
            <a:endParaRPr lang="en-US" dirty="0"/>
          </a:p>
          <a:p>
            <a:pPr marL="342900" indent="-342900">
              <a:buFont typeface="+mj-lt"/>
              <a:buAutoNum type="alphaLcPeriod"/>
            </a:pPr>
            <a:r>
              <a:rPr lang="en-US" sz="2200" kern="1200" dirty="0">
                <a:solidFill>
                  <a:schemeClr val="tx1"/>
                </a:solidFill>
                <a:latin typeface="Arial Body"/>
              </a:rPr>
              <a:t>select </a:t>
            </a:r>
            <a:r>
              <a:rPr lang="en-US" sz="2200" kern="1200" dirty="0">
                <a:solidFill>
                  <a:srgbClr val="000000"/>
                </a:solidFill>
                <a:latin typeface="Arial Body"/>
              </a:rPr>
              <a:t>ID</a:t>
            </a:r>
            <a:r>
              <a:rPr lang="en-US" sz="2200" kern="1200" dirty="0">
                <a:solidFill>
                  <a:schemeClr val="tx1"/>
                </a:solidFill>
                <a:latin typeface="Arial Body"/>
              </a:rPr>
              <a:t>, Name, mgr.ID, mgr.Name</a:t>
            </a:r>
          </a:p>
          <a:p>
            <a:r>
              <a:rPr lang="en-US" sz="2200" kern="1200" dirty="0">
                <a:solidFill>
                  <a:schemeClr val="tx1"/>
                </a:solidFill>
                <a:latin typeface="Arial Body"/>
              </a:rPr>
              <a:t>          from employees as </a:t>
            </a:r>
            <a:r>
              <a:rPr lang="en-US" sz="2200" kern="1200" dirty="0" err="1">
                <a:latin typeface="Arial Body"/>
              </a:rPr>
              <a:t>emp</a:t>
            </a:r>
            <a:r>
              <a:rPr lang="en-US" sz="2200" kern="1200" dirty="0">
                <a:solidFill>
                  <a:schemeClr val="tx1"/>
                </a:solidFill>
                <a:latin typeface="Arial Body"/>
              </a:rPr>
              <a:t>, organization as </a:t>
            </a:r>
            <a:r>
              <a:rPr lang="en-US" sz="2200" kern="1200" dirty="0">
                <a:latin typeface="Arial Body"/>
              </a:rPr>
              <a:t>org</a:t>
            </a:r>
          </a:p>
          <a:p>
            <a:r>
              <a:rPr lang="en-US" sz="2200" kern="1200" dirty="0">
                <a:solidFill>
                  <a:schemeClr val="tx1"/>
                </a:solidFill>
                <a:latin typeface="Arial Body"/>
              </a:rPr>
              <a:t>          where emp.ID = org.ID;</a:t>
            </a:r>
          </a:p>
          <a:p>
            <a:r>
              <a:rPr lang="en-US" sz="2200" kern="1200" dirty="0">
                <a:solidFill>
                  <a:schemeClr val="tx1"/>
                </a:solidFill>
                <a:latin typeface="Arial Body"/>
              </a:rPr>
              <a:t> b. select </a:t>
            </a:r>
            <a:r>
              <a:rPr lang="en-US" sz="2200" kern="1200" dirty="0">
                <a:solidFill>
                  <a:srgbClr val="000000"/>
                </a:solidFill>
                <a:latin typeface="Arial Body"/>
              </a:rPr>
              <a:t>ID</a:t>
            </a:r>
            <a:r>
              <a:rPr lang="en-US" sz="2200" kern="1200" dirty="0">
                <a:solidFill>
                  <a:schemeClr val="tx1"/>
                </a:solidFill>
                <a:latin typeface="Arial Body"/>
              </a:rPr>
              <a:t>, Name, mgr.ID, </a:t>
            </a:r>
            <a:r>
              <a:rPr lang="en-US" sz="2200" kern="1200" dirty="0">
                <a:solidFill>
                  <a:srgbClr val="000000"/>
                </a:solidFill>
                <a:latin typeface="Arial Body"/>
              </a:rPr>
              <a:t>mgr.Name</a:t>
            </a:r>
          </a:p>
          <a:p>
            <a:r>
              <a:rPr lang="en-US" sz="2200" kern="1200" dirty="0">
                <a:solidFill>
                  <a:schemeClr val="tx1"/>
                </a:solidFill>
                <a:latin typeface="Arial Body"/>
              </a:rPr>
              <a:t>          from employees and </a:t>
            </a:r>
            <a:r>
              <a:rPr lang="en-US" sz="2200" kern="1200" dirty="0" err="1">
                <a:latin typeface="Arial Body"/>
              </a:rPr>
              <a:t>emp</a:t>
            </a:r>
            <a:r>
              <a:rPr lang="en-US" sz="2200" kern="1200" dirty="0">
                <a:solidFill>
                  <a:schemeClr val="tx1"/>
                </a:solidFill>
                <a:latin typeface="Arial Body"/>
              </a:rPr>
              <a:t> or </a:t>
            </a:r>
            <a:r>
              <a:rPr lang="en-US" sz="2200" kern="1200" dirty="0" err="1">
                <a:latin typeface="Arial Body"/>
              </a:rPr>
              <a:t>mgr</a:t>
            </a:r>
            <a:r>
              <a:rPr lang="en-US" sz="2200" kern="1200" dirty="0">
                <a:solidFill>
                  <a:schemeClr val="tx1"/>
                </a:solidFill>
                <a:latin typeface="Arial Body"/>
              </a:rPr>
              <a:t>, organization as </a:t>
            </a:r>
            <a:r>
              <a:rPr lang="en-US" sz="2200" kern="1200" dirty="0">
                <a:latin typeface="Arial Body"/>
              </a:rPr>
              <a:t>org</a:t>
            </a:r>
          </a:p>
          <a:p>
            <a:r>
              <a:rPr lang="en-US" sz="2200" kern="1200" dirty="0">
                <a:solidFill>
                  <a:schemeClr val="tx1"/>
                </a:solidFill>
                <a:latin typeface="Arial Body"/>
              </a:rPr>
              <a:t>          where emp.ID = org.ID and emplID =mgr.ID;</a:t>
            </a:r>
          </a:p>
          <a:p>
            <a:r>
              <a:rPr lang="en-US" sz="2200" kern="1200" dirty="0">
                <a:solidFill>
                  <a:schemeClr val="tx1"/>
                </a:solidFill>
                <a:latin typeface="Arial Body"/>
              </a:rPr>
              <a:t> c. select emp.ID, </a:t>
            </a:r>
            <a:r>
              <a:rPr lang="en-US" sz="2200" kern="1200" dirty="0">
                <a:solidFill>
                  <a:srgbClr val="000000"/>
                </a:solidFill>
                <a:latin typeface="Arial Body"/>
              </a:rPr>
              <a:t>emp.Name</a:t>
            </a:r>
            <a:r>
              <a:rPr lang="en-US" sz="2200" kern="1200" dirty="0">
                <a:solidFill>
                  <a:schemeClr val="tx1"/>
                </a:solidFill>
                <a:latin typeface="Arial Body"/>
              </a:rPr>
              <a:t>, mgr.ID, </a:t>
            </a:r>
            <a:r>
              <a:rPr lang="en-US" sz="2200" kern="1200" dirty="0">
                <a:solidFill>
                  <a:srgbClr val="000000"/>
                </a:solidFill>
                <a:latin typeface="Arial Body"/>
              </a:rPr>
              <a:t>mgr.Name</a:t>
            </a:r>
          </a:p>
          <a:p>
            <a:r>
              <a:rPr lang="en-US" sz="2200" kern="1200" dirty="0">
                <a:solidFill>
                  <a:schemeClr val="tx1"/>
                </a:solidFill>
                <a:latin typeface="Arial Body"/>
              </a:rPr>
              <a:t>          from employees as </a:t>
            </a:r>
            <a:r>
              <a:rPr lang="en-US" sz="2200" kern="1200" dirty="0" err="1">
                <a:latin typeface="Arial Body"/>
              </a:rPr>
              <a:t>emp</a:t>
            </a:r>
            <a:r>
              <a:rPr lang="en-US" sz="2200" kern="1200" dirty="0">
                <a:solidFill>
                  <a:schemeClr val="tx1"/>
                </a:solidFill>
                <a:latin typeface="Arial Body"/>
              </a:rPr>
              <a:t>, organization as </a:t>
            </a:r>
            <a:r>
              <a:rPr lang="en-US" sz="2200" kern="1200" dirty="0">
                <a:latin typeface="Arial Body"/>
              </a:rPr>
              <a:t>org</a:t>
            </a:r>
            <a:r>
              <a:rPr lang="en-US" sz="2200" kern="1200" dirty="0">
                <a:solidFill>
                  <a:schemeClr val="tx1"/>
                </a:solidFill>
                <a:latin typeface="Arial Body"/>
              </a:rPr>
              <a:t>,</a:t>
            </a:r>
            <a:br>
              <a:rPr lang="en-US" sz="2200" kern="1200" dirty="0">
                <a:solidFill>
                  <a:schemeClr val="tx1"/>
                </a:solidFill>
                <a:latin typeface="Arial Body"/>
              </a:rPr>
            </a:br>
            <a:r>
              <a:rPr lang="en-US" sz="2200" kern="1200" dirty="0">
                <a:solidFill>
                  <a:schemeClr val="tx1"/>
                </a:solidFill>
                <a:latin typeface="Arial Body"/>
              </a:rPr>
              <a:t>                   employees as </a:t>
            </a:r>
            <a:r>
              <a:rPr lang="en-US" sz="2200" kern="1200" dirty="0" err="1">
                <a:latin typeface="Arial Body"/>
              </a:rPr>
              <a:t>mgr</a:t>
            </a:r>
            <a:endParaRPr lang="en-US" sz="2200" kern="1200" dirty="0">
              <a:latin typeface="Arial Body"/>
            </a:endParaRPr>
          </a:p>
          <a:p>
            <a:r>
              <a:rPr lang="en-US" sz="2200" kern="1200" dirty="0">
                <a:solidFill>
                  <a:schemeClr val="tx1"/>
                </a:solidFill>
                <a:latin typeface="Arial Body"/>
              </a:rPr>
              <a:t>          where emp.ID = org.ID and org.Manager_Name=mgr.ID;</a:t>
            </a:r>
          </a:p>
          <a:p>
            <a:endParaRPr lang="en-US" dirty="0"/>
          </a:p>
          <a:p>
            <a:endParaRPr lang="en-US"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STYLEVERSION" val="2010JUL"/>
  <p:tag name="STANDARDSLIDESUPDATE" val="CDS_2012"/>
  <p:tag name="MMPROD_UIDATA" val="&lt;database version=&quot;9.0&quot;&gt;&lt;object type=&quot;1&quot; unique_id=&quot;10001&quot;&gt;&lt;object type=&quot;8&quot; unique_id=&quot;10002&quot;&gt;&lt;/object&gt;&lt;object type=&quot;2&quot; unique_id=&quot;10003&quot;&gt;&lt;object type=&quot;3&quot; unique_id=&quot;10006&quot;&gt;&lt;property id=&quot;20148&quot; value=&quot;5&quot;/&gt;&lt;property id=&quot;20300&quot; value=&quot;Slide 3 - &amp;quot;Objectives&amp;quot;&quot;/&gt;&lt;property id=&quot;20307&quot; value=&quot;257&quot;/&gt;&lt;/object&gt;&lt;object type=&quot;3&quot; unique_id=&quot;10008&quot;&gt;&lt;property id=&quot;20148&quot; value=&quot;5&quot;/&gt;&lt;property id=&quot;20300&quot; value=&quot;Slide 6 - &amp;quot;Combining Data from Multiple Tables&amp;quot;&quot;/&gt;&lt;property id=&quot;20307&quot; value=&quot;259&quot;/&gt;&lt;/object&gt;&lt;object type=&quot;3&quot; unique_id=&quot;10013&quot;&gt;&lt;property id=&quot;20148&quot; value=&quot;5&quot;/&gt;&lt;property id=&quot;20300&quot; value=&quot;Slide 9 - &amp;quot;Types of Joins&amp;quot;&quot;/&gt;&lt;property id=&quot;20307&quot; value=&quot;262&quot;/&gt;&lt;/object&gt;&lt;object type=&quot;3&quot; unique_id=&quot;10015&quot;&gt;&lt;property id=&quot;20148&quot; value=&quot;5&quot;/&gt;&lt;property id=&quot;20300&quot; value=&quot;Slide 10 - &amp;quot;Cartesian Product&amp;quot;&quot;/&gt;&lt;property id=&quot;20307&quot; value=&quot;264&quot;/&gt;&lt;/object&gt;&lt;object type=&quot;3&quot; unique_id=&quot;10030&quot;&gt;&lt;property id=&quot;20148&quot; value=&quot;5&quot;/&gt;&lt;property id=&quot;20300&quot; value=&quot;Slide 23 - &amp;quot;Size of the Cartesian Product&amp;quot;&quot;/&gt;&lt;property id=&quot;20307&quot; value=&quot;396&quot;/&gt;&lt;/object&gt;&lt;object type=&quot;3&quot; unique_id=&quot;10040&quot;&gt;&lt;property id=&quot;20148&quot; value=&quot;5&quot;/&gt;&lt;property id=&quot;20300&quot; value=&quot;Slide 37 - &amp;quot;Completed Code for Report 1&amp;quot;&quot;/&gt;&lt;property id=&quot;20307&quot; value=&quot;282&quot;/&gt;&lt;/object&gt;&lt;object type=&quot;3&quot; unique_id=&quot;10044&quot;&gt;&lt;property id=&quot;20148&quot; value=&quot;5&quot;/&gt;&lt;property id=&quot;20300&quot; value=&quot;Slide 42 - &amp;quot;Setup for the Poll&amp;quot;&quot;/&gt;&lt;property id=&quot;20307&quot; value=&quot;444&quot;/&gt;&lt;/object&gt;&lt;object type=&quot;3&quot; unique_id=&quot;10054&quot;&gt;&lt;property id=&quot;20148&quot; value=&quot;5&quot;/&gt;&lt;property id=&quot;20300&quot; value=&quot;Slide 46 - &amp;quot;Alternative Join Syntax&amp;quot;&quot;/&gt;&lt;property id=&quot;20307&quot; value=&quot;408&quot;/&gt;&lt;/object&gt;&lt;object type=&quot;3&quot; unique_id=&quot;10060&quot;&gt;&lt;property id=&quot;20148&quot; value=&quot;5&quot;/&gt;&lt;property id=&quot;20300&quot; value=&quot;Slide 53 - &amp;quot;Outer Joins&amp;quot;&quot;/&gt;&lt;property id=&quot;20307&quot; value=&quot;373&quot;/&gt;&lt;/object&gt;&lt;object type=&quot;3&quot; unique_id=&quot;10062&quot;&gt;&lt;property id=&quot;20148&quot; value=&quot;5&quot;/&gt;&lt;property id=&quot;20300&quot; value=&quot;Slide 55 - &amp;quot;Outer Joins&amp;quot;&quot;/&gt;&lt;property id=&quot;20307&quot; value=&quot;289&quot;/&gt;&lt;/object&gt;&lt;object type=&quot;3&quot; unique_id=&quot;10063&quot;&gt;&lt;property id=&quot;20148&quot; value=&quot;5&quot;/&gt;&lt;property id=&quot;20300&quot; value=&quot;Slide 57 - &amp;quot;Determining Left and Right&amp;quot;&quot;/&gt;&lt;property id=&quot;20307&quot; value=&quot;360&quot;/&gt;&lt;/object&gt;&lt;object type=&quot;3&quot; unique_id=&quot;10068&quot;&gt;&lt;property id=&quot;20148&quot; value=&quot;5&quot;/&gt;&lt;property id=&quot;20300&quot; value=&quot;Slide 70 - &amp;quot;Completed Code for Report 3&amp;quot;&quot;/&gt;&lt;property id=&quot;20307&quot; value=&quot;294&quot;/&gt;&lt;/object&gt;&lt;object type=&quot;3&quot; unique_id=&quot;10069&quot;&gt;&lt;property id=&quot;20148&quot; value=&quot;5&quot;/&gt;&lt;property id=&quot;20300&quot; value=&quot;Slide 71 - &amp;quot;Viewing the Output&amp;quot;&quot;/&gt;&lt;property id=&quot;20307&quot; value=&quot;295&quot;/&gt;&lt;/object&gt;&lt;object type=&quot;3&quot; unique_id=&quot;10072&quot;&gt;&lt;property id=&quot;20148&quot; value=&quot;5&quot;/&gt;&lt;property id=&quot;20300&quot; value=&quot;Slide 72 - &amp;quot;DATA Step Merge&amp;quot;&quot;/&gt;&lt;property id=&quot;20307&quot; value=&quot;298&quot;/&gt;&lt;/object&gt;&lt;object type=&quot;3&quot; unique_id=&quot;10073&quot;&gt;&lt;property id=&quot;20148&quot; value=&quot;5&quot;/&gt;&lt;property id=&quot;20300&quot; value=&quot;Slide 74 - &amp;quot;SQL Join versus DATA Step Merge&amp;quot;&quot;/&gt;&lt;property id=&quot;20307&quot; value=&quot;336&quot;/&gt;&lt;/object&gt;&lt;object type=&quot;3&quot; unique_id=&quot;10105&quot;&gt;&lt;property id=&quot;20148&quot; value=&quot;5&quot;/&gt;&lt;property id=&quot;20300&quot; value=&quot;Slide 7 - &amp;quot;4.01 Multiple Choice Poll&amp;quot;&quot;/&gt;&lt;property id=&quot;20307&quot; value=&quot;473&quot;/&gt;&lt;/object&gt;&lt;object type=&quot;3&quot; unique_id=&quot;10111&quot;&gt;&lt;property id=&quot;20148&quot; value=&quot;5&quot;/&gt;&lt;property id=&quot;20300&quot; value=&quot;Slide 40 - &amp;quot;SQL Inner Join versus DATA Step Merge&amp;quot;&quot;/&gt;&lt;property id=&quot;20307&quot; value=&quot;454&quot;/&gt;&lt;/object&gt;&lt;object type=&quot;3&quot; unique_id=&quot;10112&quot;&gt;&lt;property id=&quot;20148&quot; value=&quot;5&quot;/&gt;&lt;property id=&quot;20300&quot; value=&quot;Slide 43 - &amp;quot;4.05 Multiple Choice Poll&amp;quot;&quot;/&gt;&lt;property id=&quot;20307&quot; value=&quot;477&quot;/&gt;&lt;/object&gt;&lt;object type=&quot;3&quot; unique_id=&quot;10113&quot;&gt;&lt;property id=&quot;20148&quot; value=&quot;5&quot;/&gt;&lt;property id=&quot;20300&quot; value=&quot;Slide 44 - &amp;quot;4.05 Multiple Choice Poll – Correct Answer&amp;quot;&quot;/&gt;&lt;property id=&quot;20307&quot; value=&quot;478&quot;/&gt;&lt;/object&gt;&lt;object type=&quot;3&quot; unique_id=&quot;10116&quot;&gt;&lt;property id=&quot;20148&quot; value=&quot;5&quot;/&gt;&lt;property id=&quot;20300&quot; value=&quot;Slide 63 - &amp;quot;Report 3&amp;quot;&quot;/&gt;&lt;property id=&quot;20307&quot; value=&quot;458&quot;/&gt;&lt;/object&gt;&lt;object type=&quot;3&quot; unique_id=&quot;10117&quot;&gt;&lt;property id=&quot;20148&quot; value=&quot;5&quot;/&gt;&lt;property id=&quot;20300&quot; value=&quot;Slide 64 - &amp;quot;Business Data: Part 1&amp;quot;&quot;/&gt;&lt;property id=&quot;20307&quot; value=&quot;468&quot;/&gt;&lt;/object&gt;&lt;object type=&quot;3&quot; unique_id=&quot;10118&quot;&gt;&lt;property id=&quot;20148&quot; value=&quot;5&quot;/&gt;&lt;property id=&quot;20300&quot; value=&quot;Slide 66 - &amp;quot;Business Data: Part 3&amp;quot;&quot;/&gt;&lt;property id=&quot;20307&quot; value=&quot;469&quot;/&gt;&lt;/object&gt;&lt;object type=&quot;3&quot; unique_id=&quot;10121&quot;&gt;&lt;property id=&quot;20148&quot; value=&quot;5&quot;/&gt;&lt;property id=&quot;20300&quot; value=&quot;Slide 76 - &amp;quot;Viewing the Output&amp;quot;&quot;/&gt;&lt;property id=&quot;20307&quot; value=&quot;453&quot;/&gt;&lt;/object&gt;&lt;object type=&quot;3&quot; unique_id=&quot;10123&quot;&gt;&lt;property id=&quot;20148&quot; value=&quot;5&quot;/&gt;&lt;property id=&quot;20300&quot; value=&quot;Slide 81 - &amp;quot;Objectives&amp;quot;&quot;/&gt;&lt;property id=&quot;20307&quot; value=&quot;457&quot;/&gt;&lt;/object&gt;&lt;object type=&quot;3&quot; unique_id=&quot;15058&quot;&gt;&lt;property id=&quot;20148&quot; value=&quot;5&quot;/&gt;&lt;property id=&quot;20300&quot; value=&quot;Slide 65 - &amp;quot;Business Data: Part 2&amp;quot;&quot;/&gt;&lt;property id=&quot;20307&quot; value=&quot;483&quot;/&gt;&lt;/object&gt;&lt;object type=&quot;3&quot; unique_id=&quot;15059&quot;&gt;&lt;property id=&quot;20148&quot; value=&quot;5&quot;/&gt;&lt;property id=&quot;20300&quot; value=&quot;Slide 67 - &amp;quot;Business Data: Part 4&amp;quot;&quot;/&gt;&lt;property id=&quot;20307&quot; value=&quot;484&quot;/&gt;&lt;/object&gt;&lt;object type=&quot;3&quot; unique_id=&quot;15061&quot;&gt;&lt;property id=&quot;20148&quot; value=&quot;5&quot;/&gt;&lt;property id=&quot;20300&quot; value=&quot;Slide 68 - &amp;quot;4.08 Multiple Choice Poll&amp;quot;&quot;/&gt;&lt;property id=&quot;20307&quot; value=&quot;486&quot;/&gt;&lt;/object&gt;&lt;object type=&quot;3&quot; unique_id=&quot;15062&quot;&gt;&lt;property id=&quot;20148&quot; value=&quot;5&quot;/&gt;&lt;property id=&quot;20300&quot; value=&quot;Slide 69 - &amp;quot;4.08 Multiple Choice Poll – Correct Answer&amp;quot;&quot;/&gt;&lt;property id=&quot;20307&quot; value=&quot;487&quot;/&gt;&lt;/object&gt;&lt;object type=&quot;3&quot; unique_id=&quot;15904&quot;&gt;&lt;property id=&quot;20148&quot; value=&quot;5&quot;/&gt;&lt;property id=&quot;20300&quot; value=&quot;Slide 4 - &amp;quot;Business Scenario&amp;quot;&quot;/&gt;&lt;property id=&quot;20307&quot; value=&quot;522&quot;/&gt;&lt;/object&gt;&lt;object type=&quot;3&quot; unique_id=&quot;15907&quot;&gt;&lt;property id=&quot;20148&quot; value=&quot;5&quot;/&gt;&lt;property id=&quot;20300&quot; value=&quot;Slide 28 - &amp;quot;Objectives&amp;quot;&quot;/&gt;&lt;property id=&quot;20307&quot; value=&quot;520&quot;/&gt;&lt;/object&gt;&lt;object type=&quot;3&quot; unique_id=&quot;15910&quot;&gt;&lt;property id=&quot;20148&quot; value=&quot;5&quot;/&gt;&lt;property id=&quot;20300&quot; value=&quot;Slide 52 - &amp;quot;Objectives&amp;quot;&quot;/&gt;&lt;property id=&quot;20307&quot; value=&quot;519&quot;/&gt;&lt;/object&gt;&lt;object type=&quot;3&quot; unique_id=&quot;15920&quot;&gt;&lt;property id=&quot;20148&quot; value=&quot;5&quot;/&gt;&lt;property id=&quot;20300&quot; value=&quot;Slide 11 - &amp;quot;Building the Cartesian Product&amp;quot;&quot;/&gt;&lt;property id=&quot;20307&quot; value=&quot;544&quot;/&gt;&lt;/object&gt;&lt;object type=&quot;3&quot; unique_id=&quot;15921&quot;&gt;&lt;property id=&quot;20148&quot; value=&quot;5&quot;/&gt;&lt;property id=&quot;20300&quot; value=&quot;Slide 12 - &amp;quot;Building the Cartesian Product&amp;quot;&quot;/&gt;&lt;property id=&quot;20307&quot; value=&quot;543&quot;/&gt;&lt;/object&gt;&lt;object type=&quot;3&quot; unique_id=&quot;15922&quot;&gt;&lt;property id=&quot;20148&quot; value=&quot;5&quot;/&gt;&lt;property id=&quot;20300&quot; value=&quot;Slide 13 - &amp;quot;Building the Cartesian Product&amp;quot;&quot;/&gt;&lt;property id=&quot;20307&quot; value=&quot;542&quot;/&gt;&lt;/object&gt;&lt;object type=&quot;3&quot; unique_id=&quot;15923&quot;&gt;&lt;property id=&quot;20148&quot; value=&quot;5&quot;/&gt;&lt;property id=&quot;20300&quot; value=&quot;Slide 14 - &amp;quot;Building the Cartesian Product&amp;quot;&quot;/&gt;&lt;property id=&quot;20307&quot; value=&quot;552&quot;/&gt;&lt;/object&gt;&lt;object type=&quot;3&quot; unique_id=&quot;15924&quot;&gt;&lt;property id=&quot;20148&quot; value=&quot;5&quot;/&gt;&lt;property id=&quot;20300&quot; value=&quot;Slide 15 - &amp;quot;Building the Cartesian Product&amp;quot;&quot;/&gt;&lt;property id=&quot;20307&quot; value=&quot;551&quot;/&gt;&lt;/object&gt;&lt;object type=&quot;3&quot; unique_id=&quot;15925&quot;&gt;&lt;property id=&quot;20148&quot; value=&quot;5&quot;/&gt;&lt;property id=&quot;20300&quot; value=&quot;Slide 16 - &amp;quot;Building the Cartesian Product&amp;quot;&quot;/&gt;&lt;property id=&quot;20307&quot; value=&quot;550&quot;/&gt;&lt;/object&gt;&lt;object type=&quot;3&quot; unique_id=&quot;15926&quot;&gt;&lt;property id=&quot;20148&quot; value=&quot;5&quot;/&gt;&lt;property id=&quot;20300&quot; value=&quot;Slide 17 - &amp;quot;Building the Cartesian Product&amp;quot;&quot;/&gt;&lt;property id=&quot;20307&quot; value=&quot;549&quot;/&gt;&lt;/object&gt;&lt;object type=&quot;3&quot; unique_id=&quot;15927&quot;&gt;&lt;property id=&quot;20148&quot; value=&quot;5&quot;/&gt;&lt;property id=&quot;20300&quot; value=&quot;Slide 18 - &amp;quot;Building the Cartesian Product&amp;quot;&quot;/&gt;&lt;property id=&quot;20307&quot; value=&quot;548&quot;/&gt;&lt;/object&gt;&lt;object type=&quot;3&quot; unique_id=&quot;15928&quot;&gt;&lt;property id=&quot;20148&quot; value=&quot;5&quot;/&gt;&lt;property id=&quot;20300&quot; value=&quot;Slide 19 - &amp;quot;Building the Cartesian Product&amp;quot;&quot;/&gt;&lt;property id=&quot;20307&quot; value=&quot;547&quot;/&gt;&lt;/object&gt;&lt;object type=&quot;3&quot; unique_id=&quot;15929&quot;&gt;&lt;property id=&quot;20148&quot; value=&quot;5&quot;/&gt;&lt;property id=&quot;20300&quot; value=&quot;Slide 21 - &amp;quot;Non-Matching Data in the Cartesian Product&amp;quot;&quot;/&gt;&lt;property id=&quot;20307&quot; value=&quot;546&quot;/&gt;&lt;/object&gt;&lt;object type=&quot;3&quot; unique_id=&quot;15939&quot;&gt;&lt;property id=&quot;20148&quot; value=&quot;5&quot;/&gt;&lt;property id=&quot;20300&quot; value=&quot;Slide 30 - &amp;quot;Inner Join&amp;quot;&quot;/&gt;&lt;property id=&quot;20307&quot; value=&quot;560&quot;/&gt;&lt;/object&gt;&lt;object type=&quot;3&quot; unique_id=&quot;15945&quot;&gt;&lt;property id=&quot;20148&quot; value=&quot;5&quot;/&gt;&lt;property id=&quot;20300&quot; value=&quot;Slide 54 - &amp;quot;Report 2: Outer Joins&amp;quot;&quot;/&gt;&lt;property id=&quot;20307&quot; value=&quot;567&quot;/&gt;&lt;/object&gt;&lt;object type=&quot;3&quot; unique_id=&quot;17014&quot;&gt;&lt;property id=&quot;20148&quot; value=&quot;5&quot;/&gt;&lt;property id=&quot;20300&quot; value=&quot;Slide 33 - &amp;quot;Qualifying the Column Names&amp;quot;&quot;/&gt;&lt;property id=&quot;20307&quot; value=&quot;591&quot;/&gt;&lt;/object&gt;&lt;object type=&quot;3&quot; unique_id=&quot;17016&quot;&gt;&lt;property id=&quot;20148&quot; value=&quot;5&quot;/&gt;&lt;property id=&quot;20300&quot; value=&quot;Slide 38 - &amp;quot;Abbreviating the Code&amp;quot;&quot;/&gt;&lt;property id=&quot;20307&quot; value=&quot;576&quot;/&gt;&lt;/object&gt;&lt;object type=&quot;3&quot; unique_id=&quot;17020&quot;&gt;&lt;property id=&quot;20148&quot; value=&quot;5&quot;/&gt;&lt;property id=&quot;20300&quot; value=&quot;Slide 56 - &amp;quot;Viewing the Output&amp;quot;&quot;/&gt;&lt;property id=&quot;20307&quot; value=&quot;583&quot;/&gt;&lt;/object&gt;&lt;object type=&quot;3&quot; unique_id=&quot;17021&quot;&gt;&lt;property id=&quot;20148&quot; value=&quot;5&quot;/&gt;&lt;property id=&quot;20300&quot; value=&quot;Slide 58 - &amp;quot;Left Join&amp;quot;&quot;/&gt;&lt;property id=&quot;20307&quot; value=&quot;577&quot;/&gt;&lt;/object&gt;&lt;object type=&quot;3&quot; unique_id=&quot;17022&quot;&gt;&lt;property id=&quot;20148&quot; value=&quot;5&quot;/&gt;&lt;property id=&quot;20300&quot; value=&quot;Slide 59 - &amp;quot;Right Join&amp;quot;&quot;/&gt;&lt;property id=&quot;20307&quot; value=&quot;578&quot;/&gt;&lt;/object&gt;&lt;object type=&quot;3&quot; unique_id=&quot;17023&quot;&gt;&lt;property id=&quot;20148&quot; value=&quot;5&quot;/&gt;&lt;property id=&quot;20300&quot; value=&quot;Slide 60 - &amp;quot;Full Join&amp;quot;&quot;/&gt;&lt;property id=&quot;20307&quot; value=&quot;579&quot;/&gt;&lt;/object&gt;&lt;object type=&quot;3&quot; unique_id=&quot;17024&quot;&gt;&lt;property id=&quot;20148&quot; value=&quot;5&quot;/&gt;&lt;property id=&quot;20300&quot; value=&quot;Slide 61 - &amp;quot;4.07 Quiz&amp;quot;&quot;/&gt;&lt;property id=&quot;20307&quot; value=&quot;581&quot;/&gt;&lt;/object&gt;&lt;object type=&quot;3&quot; unique_id=&quot;17026&quot;&gt;&lt;property id=&quot;20148&quot; value=&quot;5&quot;/&gt;&lt;property id=&quot;20300&quot; value=&quot;Slide 62 - &amp;quot;4.07 Quiz – Correct Answer&amp;quot;&quot;/&gt;&lt;property id=&quot;20307&quot; value=&quot;586&quot;/&gt;&lt;/object&gt;&lt;object type=&quot;3&quot; unique_id=&quot;17028&quot;&gt;&lt;property id=&quot;20148&quot; value=&quot;5&quot;/&gt;&lt;property id=&quot;20300&quot; value=&quot;Slide 73 - &amp;quot;DATA Step Merge&amp;quot;&quot;/&gt;&lt;property id=&quot;20307&quot; value=&quot;584&quot;/&gt;&lt;/object&gt;&lt;object type=&quot;3&quot; unique_id=&quot;17029&quot;&gt;&lt;property id=&quot;20148&quot; value=&quot;5&quot;/&gt;&lt;property id=&quot;20300&quot; value=&quot;Slide 75 - &amp;quot;COALESCE Function&amp;quot;&quot;/&gt;&lt;property id=&quot;20307&quot; value=&quot;585&quot;/&gt;&lt;/object&gt;&lt;object type=&quot;3&quot; unique_id=&quot;17030&quot;&gt;&lt;property id=&quot;20148&quot; value=&quot;5&quot;/&gt;&lt;property id=&quot;20300&quot; value=&quot;Slide 77 - &amp;quot;Comparing Inner Joins and Outer Joins&amp;quot;&quot;/&gt;&lt;property id=&quot;20307&quot; value=&quot;580&quot;/&gt;&lt;/object&gt;&lt;object type=&quot;3&quot; unique_id=&quot;17032&quot;&gt;&lt;property id=&quot;20148&quot; value=&quot;5&quot;/&gt;&lt;property id=&quot;20300&quot; value=&quot;Slide 82 - &amp;quot;Business Scenario&amp;quot;&quot;/&gt;&lt;property id=&quot;20307&quot; value=&quot;596&quot;/&gt;&lt;/object&gt;&lt;object type=&quot;3&quot; unique_id=&quot;17036&quot;&gt;&lt;property id=&quot;20148&quot; value=&quot;5&quot;/&gt;&lt;property id=&quot;20300&quot; value=&quot;Slide 86 - &amp;quot;Required Table Aliases &amp;quot;&quot;/&gt;&lt;property id=&quot;20307&quot; value=&quot;601&quot;/&gt;&lt;/object&gt;&lt;object type=&quot;3&quot; unique_id=&quot;17037&quot;&gt;&lt;property id=&quot;20148&quot; value=&quot;5&quot;/&gt;&lt;property id=&quot;20300&quot; value=&quot;Slide 87 - &amp;quot;Required Table Aliases&amp;quot;&quot;/&gt;&lt;property id=&quot;20307&quot; value=&quot;602&quot;/&gt;&lt;/object&gt;&lt;object type=&quot;3&quot; unique_id=&quot;17038&quot;&gt;&lt;property id=&quot;20148&quot; value=&quot;5&quot;/&gt;&lt;property id=&quot;20300&quot; value=&quot;Slide 88 - &amp;quot;Viewing the Output&amp;quot;&quot;/&gt;&lt;property id=&quot;20307&quot; value=&quot;603&quot;/&gt;&lt;/object&gt;&lt;object type=&quot;3&quot; unique_id=&quot;17562&quot;&gt;&lt;property id=&quot;20148&quot; value=&quot;5&quot;/&gt;&lt;property id=&quot;20300&quot; value=&quot;Slide 1 - &amp;quot;Chapter 4: SQL Joins&amp;quot;&quot;/&gt;&lt;property id=&quot;20307&quot; value=&quot;656&quot;/&gt;&lt;/object&gt;&lt;object type=&quot;3&quot; unique_id=&quot;17563&quot;&gt;&lt;property id=&quot;20148&quot; value=&quot;5&quot;/&gt;&lt;property id=&quot;20300&quot; value=&quot;Slide 2 - &amp;quot;Chapter 4: SQL Joins&amp;quot;&quot;/&gt;&lt;property id=&quot;20307&quot; value=&quot;660&quot;/&gt;&lt;/object&gt;&lt;object type=&quot;3&quot; unique_id=&quot;17564&quot;&gt;&lt;property id=&quot;20148&quot; value=&quot;5&quot;/&gt;&lt;property id=&quot;20300&quot; value=&quot;Slide 5 - &amp;quot;Exploring the Data&amp;quot;&quot;/&gt;&lt;property id=&quot;20307&quot; value=&quot;650&quot;/&gt;&lt;/object&gt;&lt;object type=&quot;3&quot; unique_id=&quot;17565&quot;&gt;&lt;property id=&quot;20148&quot; value=&quot;5&quot;/&gt;&lt;property id=&quot;20300&quot; value=&quot;Slide 8 - &amp;quot;4.01 Multiple Choice Poll – Correct Answer&amp;quot;&quot;/&gt;&lt;property id=&quot;20307&quot; value=&quot;655&quot;/&gt;&lt;/object&gt;&lt;object type=&quot;3&quot; unique_id=&quot;17566&quot;&gt;&lt;property id=&quot;20148&quot; value=&quot;5&quot;/&gt;&lt;property id=&quot;20300&quot; value=&quot;Slide 20 - &amp;quot;Building the Cartesian Product&amp;quot;&quot;/&gt;&lt;property id=&quot;20307&quot; value=&quot;648&quot;/&gt;&lt;/object&gt;&lt;object type=&quot;3&quot; unique_id=&quot;17567&quot;&gt;&lt;property id=&quot;20148&quot; value=&quot;5&quot;/&gt;&lt;property id=&quot;20300&quot; value=&quot;Slide 22 - &amp;quot;Size of the Cartesian Product&amp;quot;&quot;/&gt;&lt;property id=&quot;20307&quot; value=&quot;647&quot;/&gt;&lt;/object&gt;&lt;object type=&quot;3&quot; unique_id=&quot;17568&quot;&gt;&lt;property id=&quot;20148&quot; value=&quot;5&quot;/&gt;&lt;property id=&quot;20300&quot; value=&quot;Slide 26&quot;/&gt;&lt;property id=&quot;20307&quot; value=&quot;661&quot;/&gt;&lt;/object&gt;&lt;object type=&quot;3&quot; unique_id=&quot;17569&quot;&gt;&lt;property id=&quot;20148&quot; value=&quot;5&quot;/&gt;&lt;property id=&quot;20300&quot; value=&quot;Slide 27 - &amp;quot;Chapter 4: SQL Joins&amp;quot;&quot;/&gt;&lt;property id=&quot;20307&quot; value=&quot;659&quot;/&gt;&lt;/object&gt;&lt;object type=&quot;3&quot; unique_id=&quot;17570&quot;&gt;&lt;property id=&quot;20148&quot; value=&quot;5&quot;/&gt;&lt;property id=&quot;20300&quot; value=&quot;Slide 29 - &amp;quot;Report 1: Inner Join&amp;quot;&quot;/&gt;&lt;property id=&quot;20307&quot; value=&quot;649&quot;/&gt;&lt;/object&gt;&lt;object type=&quot;3&quot; unique_id=&quot;17576&quot;&gt;&lt;property id=&quot;20148&quot; value=&quot;5&quot;/&gt;&lt;property id=&quot;20300&quot; value=&quot;Slide 39 - &amp;quot;Abbreviating the Code with a Table Alias&amp;quot;&quot;/&gt;&lt;property id=&quot;20307&quot; value=&quot;652&quot;/&gt;&lt;/object&gt;&lt;object type=&quot;3&quot; unique_id=&quot;17577&quot;&gt;&lt;property id=&quot;20148&quot; value=&quot;5&quot;/&gt;&lt;property id=&quot;20300&quot; value=&quot;Slide 41 - &amp;quot;SQL Inner Join versus DATA Step Merge&amp;quot;&quot;/&gt;&lt;property id=&quot;20307&quot; value=&quot;671&quot;/&gt;&lt;/object&gt;&lt;object type=&quot;3&quot; unique_id=&quot;17578&quot;&gt;&lt;property id=&quot;20148&quot; value=&quot;5&quot;/&gt;&lt;property id=&quot;20300&quot; value=&quot;Slide 45 - &amp;quot;Compare SQL Join and DATA Step Merge&amp;quot;&quot;/&gt;&lt;property id=&quot;20307&quot; value=&quot;653&quot;/&gt;&lt;/object&gt;&lt;object type=&quot;3&quot; unique_id=&quot;17579&quot;&gt;&lt;property id=&quot;20148&quot; value=&quot;5&quot;/&gt;&lt;property id=&quot;20300&quot; value=&quot;Slide 49&quot;/&gt;&lt;property id=&quot;20307&quot; value=&quot;662&quot;/&gt;&lt;/object&gt;&lt;object type=&quot;3&quot; unique_id=&quot;17580&quot;&gt;&lt;property id=&quot;20148&quot; value=&quot;5&quot;/&gt;&lt;property id=&quot;20300&quot; value=&quot;Slide 50 - &amp;quot;Exercise&amp;quot;&quot;/&gt;&lt;property id=&quot;20307&quot; value=&quot;663&quot;/&gt;&lt;/object&gt;&lt;object type=&quot;3&quot; unique_id=&quot;17581&quot;&gt;&lt;property id=&quot;20148&quot; value=&quot;5&quot;/&gt;&lt;property id=&quot;20300&quot; value=&quot;Slide 51 - &amp;quot;Chapter 4: SQL Joins&amp;quot;&quot;/&gt;&lt;property id=&quot;20307&quot; value=&quot;658&quot;/&gt;&lt;/object&gt;&lt;object type=&quot;3&quot; unique_id=&quot;17582&quot;&gt;&lt;property id=&quot;20148&quot; value=&quot;5&quot;/&gt;&lt;property id=&quot;20300&quot; value=&quot;Slide 78&quot;/&gt;&lt;property id=&quot;20307&quot; value=&quot;664&quot;/&gt;&lt;/object&gt;&lt;object type=&quot;3&quot; unique_id=&quot;17583&quot;&gt;&lt;property id=&quot;20148&quot; value=&quot;5&quot;/&gt;&lt;property id=&quot;20300&quot; value=&quot;Slide 79 - &amp;quot;Exercise&amp;quot;&quot;/&gt;&lt;property id=&quot;20307&quot; value=&quot;665&quot;/&gt;&lt;/object&gt;&lt;object type=&quot;3&quot; unique_id=&quot;17584&quot;&gt;&lt;property id=&quot;20148&quot; value=&quot;5&quot;/&gt;&lt;property id=&quot;20300&quot; value=&quot;Slide 80 - &amp;quot;Chapter 4: SQL Joins&amp;quot;&quot;/&gt;&lt;property id=&quot;20307&quot; value=&quot;657&quot;/&gt;&lt;/object&gt;&lt;object type=&quot;3&quot; unique_id=&quot;17585&quot;&gt;&lt;property id=&quot;20148&quot; value=&quot;5&quot;/&gt;&lt;property id=&quot;20300&quot; value=&quot;Slide 83 - &amp;quot;Business Data&amp;quot;&quot;/&gt;&lt;property id=&quot;20307&quot; value=&quot;615&quot;/&gt;&lt;/object&gt;&lt;object type=&quot;3&quot; unique_id=&quot;17586&quot;&gt;&lt;property id=&quot;20148&quot; value=&quot;5&quot;/&gt;&lt;property id=&quot;20300&quot; value=&quot;Slide 84 - &amp;quot;Business Data&amp;quot;&quot;/&gt;&lt;property id=&quot;20307&quot; value=&quot;617&quot;/&gt;&lt;/object&gt;&lt;object type=&quot;3&quot; unique_id=&quot;17587&quot;&gt;&lt;property id=&quot;20148&quot; value=&quot;5&quot;/&gt;&lt;property id=&quot;20300&quot; value=&quot;Slide 85 - &amp;quot;Business Data&amp;quot;&quot;/&gt;&lt;property id=&quot;20307&quot; value=&quot;618&quot;/&gt;&lt;/object&gt;&lt;object type=&quot;3&quot; unique_id=&quot;17588&quot;&gt;&lt;property id=&quot;20148&quot; value=&quot;5&quot;/&gt;&lt;property id=&quot;20300&quot; value=&quot;Slide 89&quot;/&gt;&lt;property id=&quot;20307&quot; value=&quot;666&quot;/&gt;&lt;/object&gt;&lt;object type=&quot;3&quot; unique_id=&quot;17589&quot;&gt;&lt;property id=&quot;20148&quot; value=&quot;5&quot;/&gt;&lt;property id=&quot;20300&quot; value=&quot;Slide 90 - &amp;quot;Exercise&amp;quot;&quot;/&gt;&lt;property id=&quot;20307&quot; value=&quot;667&quot;/&gt;&lt;/object&gt;&lt;object type=&quot;3&quot; unique_id=&quot;17590&quot;&gt;&lt;property id=&quot;20148&quot; value=&quot;5&quot;/&gt;&lt;property id=&quot;20300&quot; value=&quot;Slide 91&quot;/&gt;&lt;property id=&quot;20307&quot; value=&quot;668&quot;/&gt;&lt;/object&gt;&lt;object type=&quot;3&quot; unique_id=&quot;17591&quot;&gt;&lt;property id=&quot;20148&quot; value=&quot;5&quot;/&gt;&lt;property id=&quot;20300&quot; value=&quot;Slide 92&quot;/&gt;&lt;property id=&quot;20307&quot; value=&quot;620&quot;/&gt;&lt;/object&gt;&lt;object type=&quot;3&quot; unique_id=&quot;17592&quot;&gt;&lt;property id=&quot;20148&quot; value=&quot;5&quot;/&gt;&lt;property id=&quot;20300&quot; value=&quot;Slide 93&quot;/&gt;&lt;property id=&quot;20307&quot; value=&quot;621&quot;/&gt;&lt;/object&gt;&lt;object type=&quot;3&quot; unique_id=&quot;17593&quot;&gt;&lt;property id=&quot;20148&quot; value=&quot;5&quot;/&gt;&lt;property id=&quot;20300&quot; value=&quot;Slide 94&quot;/&gt;&lt;property id=&quot;20307&quot; value=&quot;622&quot;/&gt;&lt;/object&gt;&lt;object type=&quot;3&quot; unique_id=&quot;17594&quot;&gt;&lt;property id=&quot;20148&quot; value=&quot;5&quot;/&gt;&lt;property id=&quot;20300&quot; value=&quot;Slide 95&quot;/&gt;&lt;property id=&quot;20307&quot; value=&quot;623&quot;/&gt;&lt;/object&gt;&lt;object type=&quot;3&quot; unique_id=&quot;17595&quot;&gt;&lt;property id=&quot;20148&quot; value=&quot;5&quot;/&gt;&lt;property id=&quot;20300&quot; value=&quot;Slide 96&quot;/&gt;&lt;property id=&quot;20307&quot; value=&quot;624&quot;/&gt;&lt;/object&gt;&lt;object type=&quot;3&quot; unique_id=&quot;17596&quot;&gt;&lt;property id=&quot;20148&quot; value=&quot;5&quot;/&gt;&lt;property id=&quot;20300&quot; value=&quot;Slide 97&quot;/&gt;&lt;property id=&quot;20307&quot; value=&quot;625&quot;/&gt;&lt;/object&gt;&lt;object type=&quot;3&quot; unique_id=&quot;17597&quot;&gt;&lt;property id=&quot;20148&quot; value=&quot;5&quot;/&gt;&lt;property id=&quot;20300&quot; value=&quot;Slide 98&quot;/&gt;&lt;property id=&quot;20307&quot; value=&quot;626&quot;/&gt;&lt;/object&gt;&lt;object type=&quot;3&quot; unique_id=&quot;17598&quot;&gt;&lt;property id=&quot;20148&quot; value=&quot;5&quot;/&gt;&lt;property id=&quot;20300&quot; value=&quot;Slide 99&quot;/&gt;&lt;property id=&quot;20307&quot; value=&quot;627&quot;/&gt;&lt;/object&gt;&lt;object type=&quot;3&quot; unique_id=&quot;17599&quot;&gt;&lt;property id=&quot;20148&quot; value=&quot;5&quot;/&gt;&lt;property id=&quot;20300&quot; value=&quot;Slide 100&quot;/&gt;&lt;property id=&quot;20307&quot; value=&quot;632&quot;/&gt;&lt;/object&gt;&lt;object type=&quot;3&quot; unique_id=&quot;17600&quot;&gt;&lt;property id=&quot;20148&quot; value=&quot;5&quot;/&gt;&lt;property id=&quot;20300&quot; value=&quot;Slide 101&quot;/&gt;&lt;property id=&quot;20307&quot; value=&quot;633&quot;/&gt;&lt;/object&gt;&lt;object type=&quot;3&quot; unique_id=&quot;17601&quot;&gt;&lt;property id=&quot;20148&quot; value=&quot;5&quot;/&gt;&lt;property id=&quot;20300&quot; value=&quot;Slide 102&quot;/&gt;&lt;property id=&quot;20307&quot; value=&quot;634&quot;/&gt;&lt;/object&gt;&lt;object type=&quot;3&quot; unique_id=&quot;17602&quot;&gt;&lt;property id=&quot;20148&quot; value=&quot;5&quot;/&gt;&lt;property id=&quot;20300&quot; value=&quot;Slide 103&quot;/&gt;&lt;property id=&quot;20307&quot; value=&quot;635&quot;/&gt;&lt;/object&gt;&lt;object type=&quot;3&quot; unique_id=&quot;17603&quot;&gt;&lt;property id=&quot;20148&quot; value=&quot;5&quot;/&gt;&lt;property id=&quot;20300&quot; value=&quot;Slide 104&quot;/&gt;&lt;property id=&quot;20307&quot; value=&quot;636&quot;/&gt;&lt;/object&gt;&lt;object type=&quot;3&quot; unique_id=&quot;17604&quot;&gt;&lt;property id=&quot;20148&quot; value=&quot;5&quot;/&gt;&lt;property id=&quot;20300&quot; value=&quot;Slide 105&quot;/&gt;&lt;property id=&quot;20307&quot; value=&quot;637&quot;/&gt;&lt;/object&gt;&lt;object type=&quot;3&quot; unique_id=&quot;17605&quot;&gt;&lt;property id=&quot;20148&quot; value=&quot;5&quot;/&gt;&lt;property id=&quot;20300&quot; value=&quot;Slide 106&quot;/&gt;&lt;property id=&quot;20307&quot; value=&quot;638&quot;/&gt;&lt;/object&gt;&lt;object type=&quot;3&quot; unique_id=&quot;17607&quot;&gt;&lt;property id=&quot;20148&quot; value=&quot;5&quot;/&gt;&lt;property id=&quot;20300&quot; value=&quot;Slide 108&quot;/&gt;&lt;property id=&quot;20307&quot; value=&quot;640&quot;/&gt;&lt;/object&gt;&lt;object type=&quot;3&quot; unique_id=&quot;17608&quot;&gt;&lt;property id=&quot;20148&quot; value=&quot;5&quot;/&gt;&lt;property id=&quot;20300&quot; value=&quot;Slide 109&quot;/&gt;&lt;property id=&quot;20307&quot; value=&quot;641&quot;/&gt;&lt;/object&gt;&lt;object type=&quot;3&quot; unique_id=&quot;17609&quot;&gt;&lt;property id=&quot;20148&quot; value=&quot;5&quot;/&gt;&lt;property id=&quot;20300&quot; value=&quot;Slide 110&quot;/&gt;&lt;property id=&quot;20307&quot; value=&quot;642&quot;/&gt;&lt;/object&gt;&lt;object type=&quot;3&quot; unique_id=&quot;17611&quot;&gt;&lt;property id=&quot;20148&quot; value=&quot;5&quot;/&gt;&lt;property id=&quot;20300&quot; value=&quot;Slide 107&quot;/&gt;&lt;property id=&quot;20307&quot; value=&quot;673&quot;/&gt;&lt;/object&gt;&lt;object type=&quot;3&quot; unique_id=&quot;17612&quot;&gt;&lt;property id=&quot;20148&quot; value=&quot;5&quot;/&gt;&lt;property id=&quot;20300&quot; value=&quot;Slide 111&quot;/&gt;&lt;property id=&quot;20307&quot; value=&quot;672&quot;/&gt;&lt;/object&gt;&lt;object type=&quot;3&quot; unique_id=&quot;17613&quot;&gt;&lt;property id=&quot;20148&quot; value=&quot;5&quot;/&gt;&lt;property id=&quot;20300&quot; value=&quot;Slide 24 - &amp;quot;4.02 Short Answer Poll&amp;quot;&quot;/&gt;&lt;property id=&quot;20307&quot; value=&quot;674&quot;/&gt;&lt;/object&gt;&lt;object type=&quot;3&quot; unique_id=&quot;17614&quot;&gt;&lt;property id=&quot;20148&quot; value=&quot;5&quot;/&gt;&lt;property id=&quot;20300&quot; value=&quot;Slide 25 - &amp;quot;4.02 Short Answer Poll – Correct Answer&amp;quot;&quot;/&gt;&lt;property id=&quot;20307&quot; value=&quot;675&quot;/&gt;&lt;/object&gt;&lt;object type=&quot;3&quot; unique_id=&quot;17615&quot;&gt;&lt;property id=&quot;20148&quot; value=&quot;5&quot;/&gt;&lt;property id=&quot;20300&quot; value=&quot;Slide 31 - &amp;quot;4.03 Short Answer Poll&amp;quot;&quot;/&gt;&lt;property id=&quot;20307&quot; value=&quot;676&quot;/&gt;&lt;/object&gt;&lt;object type=&quot;3&quot; unique_id=&quot;17616&quot;&gt;&lt;property id=&quot;20148&quot; value=&quot;5&quot;/&gt;&lt;property id=&quot;20300&quot; value=&quot;Slide 32 - &amp;quot;4.03 Short Answer Poll – Correct Answer&amp;quot;&quot;/&gt;&lt;property id=&quot;20307&quot; value=&quot;677&quot;/&gt;&lt;/object&gt;&lt;object type=&quot;3&quot; unique_id=&quot;17617&quot;&gt;&lt;property id=&quot;20148&quot; value=&quot;5&quot;/&gt;&lt;property id=&quot;20300&quot; value=&quot;Slide 34 - &amp;quot;Setup for the Poll&amp;quot;&quot;/&gt;&lt;property id=&quot;20307&quot; value=&quot;678&quot;/&gt;&lt;/object&gt;&lt;object type=&quot;3&quot; unique_id=&quot;17618&quot;&gt;&lt;property id=&quot;20148&quot; value=&quot;5&quot;/&gt;&lt;property id=&quot;20300&quot; value=&quot;Slide 35 - &amp;quot;4.04 Short Answer Poll&amp;quot;&quot;/&gt;&lt;property id=&quot;20307&quot; value=&quot;679&quot;/&gt;&lt;/object&gt;&lt;object type=&quot;3&quot; unique_id=&quot;17619&quot;&gt;&lt;property id=&quot;20148&quot; value=&quot;5&quot;/&gt;&lt;property id=&quot;20300&quot; value=&quot;Slide 36 - &amp;quot;4.04 Short Answer Poll – Correct Answer&amp;quot;&quot;/&gt;&lt;property id=&quot;20307&quot; value=&quot;680&quot;/&gt;&lt;/object&gt;&lt;object type=&quot;3&quot; unique_id=&quot;17620&quot;&gt;&lt;property id=&quot;20148&quot; value=&quot;5&quot;/&gt;&lt;property id=&quot;20300&quot; value=&quot;Slide 47 - &amp;quot;4.06 Short Answer Poll&amp;quot;&quot;/&gt;&lt;property id=&quot;20307&quot; value=&quot;681&quot;/&gt;&lt;/object&gt;&lt;object type=&quot;3&quot; unique_id=&quot;17621&quot;&gt;&lt;property id=&quot;20148&quot; value=&quot;5&quot;/&gt;&lt;property id=&quot;20300&quot; value=&quot;Slide 48 - &amp;quot;4.06 Short Answer Poll – Correct Answer&amp;quot;&quot;/&gt;&lt;property id=&quot;20307&quot; value=&quot;682&quot;/&gt;&lt;/object&gt;&lt;/object&gt;&lt;/object&gt;&lt;/database&gt;"/>
  <p:tag name="CHAPTERNUMBER" val="4"/>
  <p:tag name="SECTIONLABEL" val="Section"/>
  <p:tag name="APPENDIXLABEL" val="Appendix"/>
  <p:tag name="APPENDIXSTART" val="31"/>
  <p:tag name="NOTESTAGS" val=""/>
  <p:tag name="CHAPTERTITLE" val="SQL Joins"/>
  <p:tag name="CHAPTERHEADING" val="Chapter 4"/>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SLIDETYPE" val="QA"/>
</p:tagLst>
</file>

<file path=ppt/tags/tag11.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HAPETABLE" val="Group Organizer"/>
  <p:tag name="SLIDETYPE" val="Organizer"/>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HIGHLIGHT" val="YES"/>
</p:tagLst>
</file>

<file path=ppt/tags/tag15.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7.xml><?xml version="1.0" encoding="utf-8"?>
<p:tagLst xmlns:a="http://schemas.openxmlformats.org/drawingml/2006/main" xmlns:r="http://schemas.openxmlformats.org/officeDocument/2006/relationships" xmlns:p="http://schemas.openxmlformats.org/presentationml/2006/main">
  <p:tag name="HIGHLIGHT" val="YES"/>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4"/>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SLIDETYPE" val="Poll_Setup"/>
</p:tagLst>
</file>

<file path=ppt/tags/tag2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6.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HAPETABLE" val="Group Organizer"/>
  <p:tag name="SLIDETYPE" val="Organizer"/>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HIGHLIGHT" val="YES"/>
</p:tagLst>
</file>

<file path=ppt/tags/tag32.xml><?xml version="1.0" encoding="utf-8"?>
<p:tagLst xmlns:a="http://schemas.openxmlformats.org/drawingml/2006/main" xmlns:r="http://schemas.openxmlformats.org/officeDocument/2006/relationships" xmlns:p="http://schemas.openxmlformats.org/presentationml/2006/main">
  <p:tag name="HIGHLIGHT" val="YES"/>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SLIDETYPE" val="Poll_Setup"/>
</p:tagLst>
</file>

<file path=ppt/tags/tag3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6.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9.xml><?xml version="1.0" encoding="utf-8"?>
<p:tagLst xmlns:a="http://schemas.openxmlformats.org/drawingml/2006/main" xmlns:r="http://schemas.openxmlformats.org/officeDocument/2006/relationships" xmlns:p="http://schemas.openxmlformats.org/presentationml/2006/main">
  <p:tag name="SLIDETYPE" val="QA"/>
</p:tagLst>
</file>

<file path=ppt/tags/tag4.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40.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HAPETABLE" val="Group Organizer"/>
  <p:tag name="SLIDETYPE" val="Organizer"/>
</p:tagLst>
</file>

<file path=ppt/tags/tag41.xml><?xml version="1.0" encoding="utf-8"?>
<p:tagLst xmlns:a="http://schemas.openxmlformats.org/drawingml/2006/main" xmlns:r="http://schemas.openxmlformats.org/officeDocument/2006/relationships" xmlns:p="http://schemas.openxmlformats.org/presentationml/2006/main">
  <p:tag name="SLIDETYPE" val="Quiz"/>
</p:tagLst>
</file>

<file path=ppt/tags/tag42.xml><?xml version="1.0" encoding="utf-8"?>
<p:tagLst xmlns:a="http://schemas.openxmlformats.org/drawingml/2006/main" xmlns:r="http://schemas.openxmlformats.org/officeDocument/2006/relationships" xmlns:p="http://schemas.openxmlformats.org/presentationml/2006/main">
  <p:tag name="SLIDETYPE" val="Quiz"/>
</p:tagLst>
</file>

<file path=ppt/tags/tag43.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44.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45.xml><?xml version="1.0" encoding="utf-8"?>
<p:tagLst xmlns:a="http://schemas.openxmlformats.org/drawingml/2006/main" xmlns:r="http://schemas.openxmlformats.org/officeDocument/2006/relationships" xmlns:p="http://schemas.openxmlformats.org/presentationml/2006/main">
  <p:tag name="PLACEWARE-AUD-STAGE-TITLE" val="DEMO"/>
  <p:tag name="PLACEWARE-AUD-SLIDE-NAME" val="m05d2.sas"/>
  <p:tag name="PLACEWARE-AUD-PRESENTER-NOTES" val="m05d2.sa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SLIDETYPE" val="QA"/>
</p:tagLst>
</file>

<file path=ppt/tags/tag48.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HAPETABLE" val="Group Organizer"/>
  <p:tag name="SLIDETYPE" val="Organizer"/>
</p:tagLst>
</file>

<file path=ppt/tags/tag49.xml><?xml version="1.0" encoding="utf-8"?>
<p:tagLst xmlns:a="http://schemas.openxmlformats.org/drawingml/2006/main" xmlns:r="http://schemas.openxmlformats.org/officeDocument/2006/relationships" xmlns:p="http://schemas.openxmlformats.org/presentationml/2006/main">
  <p:tag name="PLACEWARE-AUD-STAGE-TITLE" val="DEMO"/>
  <p:tag name="PLACEWARE-AUD-SLIDE-NAME" val="m05d2.sas"/>
  <p:tag name="PLACEWARE-AUD-PRESENTER-NOTES" val="m05d2.sas"/>
</p:tagLst>
</file>

<file path=ppt/tags/tag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HIGHLIGHT" val="YES"/>
</p:tagLst>
</file>

<file path=ppt/tags/tag52.xml><?xml version="1.0" encoding="utf-8"?>
<p:tagLst xmlns:a="http://schemas.openxmlformats.org/drawingml/2006/main" xmlns:r="http://schemas.openxmlformats.org/officeDocument/2006/relationships" xmlns:p="http://schemas.openxmlformats.org/presentationml/2006/main">
  <p:tag name="HIGHLIGHT" val="YES"/>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SLIDETYPE" val="QA"/>
</p:tagLst>
</file>

<file path=ppt/tags/tag55.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56.xml><?xml version="1.0" encoding="utf-8"?>
<p:tagLst xmlns:a="http://schemas.openxmlformats.org/drawingml/2006/main" xmlns:r="http://schemas.openxmlformats.org/officeDocument/2006/relationships" xmlns:p="http://schemas.openxmlformats.org/presentationml/2006/main">
  <p:tag name="SLIDETYPE" val="EOC"/>
</p:tagLst>
</file>

<file path=ppt/tags/tag57.xml><?xml version="1.0" encoding="utf-8"?>
<p:tagLst xmlns:a="http://schemas.openxmlformats.org/drawingml/2006/main" xmlns:r="http://schemas.openxmlformats.org/officeDocument/2006/relationships" xmlns:p="http://schemas.openxmlformats.org/presentationml/2006/main">
  <p:tag name="SLIDETYPE" val="EOC"/>
</p:tagLst>
</file>

<file path=ppt/tags/tag58.xml><?xml version="1.0" encoding="utf-8"?>
<p:tagLst xmlns:a="http://schemas.openxmlformats.org/drawingml/2006/main" xmlns:r="http://schemas.openxmlformats.org/officeDocument/2006/relationships" xmlns:p="http://schemas.openxmlformats.org/presentationml/2006/main">
  <p:tag name="SLIDETYPE" val="EOC"/>
</p:tagLst>
</file>

<file path=ppt/tags/tag59.xml><?xml version="1.0" encoding="utf-8"?>
<p:tagLst xmlns:a="http://schemas.openxmlformats.org/drawingml/2006/main" xmlns:r="http://schemas.openxmlformats.org/officeDocument/2006/relationships" xmlns:p="http://schemas.openxmlformats.org/presentationml/2006/main">
  <p:tag name="SLIDETYPE" val="EOC"/>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60.xml><?xml version="1.0" encoding="utf-8"?>
<p:tagLst xmlns:a="http://schemas.openxmlformats.org/drawingml/2006/main" xmlns:r="http://schemas.openxmlformats.org/officeDocument/2006/relationships" xmlns:p="http://schemas.openxmlformats.org/presentationml/2006/main">
  <p:tag name="SLIDETYPE" val="EOC"/>
</p:tagLst>
</file>

<file path=ppt/tags/tag61.xml><?xml version="1.0" encoding="utf-8"?>
<p:tagLst xmlns:a="http://schemas.openxmlformats.org/drawingml/2006/main" xmlns:r="http://schemas.openxmlformats.org/officeDocument/2006/relationships" xmlns:p="http://schemas.openxmlformats.org/presentationml/2006/main">
  <p:tag name="SLIDETYPE" val="EOC"/>
</p:tagLst>
</file>

<file path=ppt/tags/tag62.xml><?xml version="1.0" encoding="utf-8"?>
<p:tagLst xmlns:a="http://schemas.openxmlformats.org/drawingml/2006/main" xmlns:r="http://schemas.openxmlformats.org/officeDocument/2006/relationships" xmlns:p="http://schemas.openxmlformats.org/presentationml/2006/main">
  <p:tag name="SLIDETYPE" val="EOC"/>
</p:tagLst>
</file>

<file path=ppt/tags/tag63.xml><?xml version="1.0" encoding="utf-8"?>
<p:tagLst xmlns:a="http://schemas.openxmlformats.org/drawingml/2006/main" xmlns:r="http://schemas.openxmlformats.org/officeDocument/2006/relationships" xmlns:p="http://schemas.openxmlformats.org/presentationml/2006/main">
  <p:tag name="SLIDETYPE" val="EOC"/>
</p:tagLst>
</file>

<file path=ppt/tags/tag64.xml><?xml version="1.0" encoding="utf-8"?>
<p:tagLst xmlns:a="http://schemas.openxmlformats.org/drawingml/2006/main" xmlns:r="http://schemas.openxmlformats.org/officeDocument/2006/relationships" xmlns:p="http://schemas.openxmlformats.org/presentationml/2006/main">
  <p:tag name="SLIDETYPE" val="EOC"/>
</p:tagLst>
</file>

<file path=ppt/tags/tag65.xml><?xml version="1.0" encoding="utf-8"?>
<p:tagLst xmlns:a="http://schemas.openxmlformats.org/drawingml/2006/main" xmlns:r="http://schemas.openxmlformats.org/officeDocument/2006/relationships" xmlns:p="http://schemas.openxmlformats.org/presentationml/2006/main">
  <p:tag name="SLIDETYPE" val="EOC"/>
</p:tagLst>
</file>

<file path=ppt/tags/tag7.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9.xml><?xml version="1.0" encoding="utf-8"?>
<p:tagLst xmlns:a="http://schemas.openxmlformats.org/drawingml/2006/main" xmlns:r="http://schemas.openxmlformats.org/officeDocument/2006/relationships" xmlns:p="http://schemas.openxmlformats.org/presentationml/2006/main">
  <p:tag name="SLIDETYPE" val="Poll_ShortAnswer"/>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32690</TotalTime>
  <Words>5708</Words>
  <Application>Microsoft Office PowerPoint</Application>
  <PresentationFormat>On-screen Show (4:3)</PresentationFormat>
  <Paragraphs>1875</Paragraphs>
  <Slides>98</Slides>
  <Notes>98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98</vt:i4>
      </vt:variant>
    </vt:vector>
  </HeadingPairs>
  <TitlesOfParts>
    <vt:vector size="110" baseType="lpstr">
      <vt:lpstr>MS PGothic</vt:lpstr>
      <vt:lpstr>MS PGothic</vt:lpstr>
      <vt:lpstr>Arial</vt:lpstr>
      <vt:lpstr>Arial (Body)</vt:lpstr>
      <vt:lpstr>Arial Body</vt:lpstr>
      <vt:lpstr>Arial Narrow</vt:lpstr>
      <vt:lpstr>Courier New</vt:lpstr>
      <vt:lpstr>Monotype Sorts</vt:lpstr>
      <vt:lpstr>SAS Monospace</vt:lpstr>
      <vt:lpstr>Times New Roman</vt:lpstr>
      <vt:lpstr>Wingdings</vt:lpstr>
      <vt:lpstr>SAS2010</vt:lpstr>
      <vt:lpstr>Chapter 4: SQL Joins</vt:lpstr>
      <vt:lpstr>Chapter 4: SQL Joins</vt:lpstr>
      <vt:lpstr>Objectives</vt:lpstr>
      <vt:lpstr>Business Scenario</vt:lpstr>
      <vt:lpstr>Exploring the Data</vt:lpstr>
      <vt:lpstr>Combining Data from Multiple Tables</vt:lpstr>
      <vt:lpstr>4.01 Multiple Choice Poll</vt:lpstr>
      <vt:lpstr>4.01 Multiple Choice Poll – Correct Answer</vt:lpstr>
      <vt:lpstr>Types of Joins</vt:lpstr>
      <vt:lpstr>Cartesian Product</vt:lpstr>
      <vt:lpstr>Building the Cartesian Product</vt:lpstr>
      <vt:lpstr>Building the Cartesian Product</vt:lpstr>
      <vt:lpstr>Building the Cartesian Product</vt:lpstr>
      <vt:lpstr>Building the Cartesian Product</vt:lpstr>
      <vt:lpstr>Building the Cartesian Product</vt:lpstr>
      <vt:lpstr>Building the Cartesian Product</vt:lpstr>
      <vt:lpstr>Building the Cartesian Product</vt:lpstr>
      <vt:lpstr>Building the Cartesian Product</vt:lpstr>
      <vt:lpstr>Building the Cartesian Product</vt:lpstr>
      <vt:lpstr>Building the Cartesian Product</vt:lpstr>
      <vt:lpstr>Non-Matching Data in the Cartesian Product</vt:lpstr>
      <vt:lpstr>Size of the Cartesian Product</vt:lpstr>
      <vt:lpstr>Size of the Cartesian Product</vt:lpstr>
      <vt:lpstr>4.02 Short Answer Poll</vt:lpstr>
      <vt:lpstr>4.02 Short Answer Poll – Correct Answer</vt:lpstr>
      <vt:lpstr>PowerPoint Presentation</vt:lpstr>
      <vt:lpstr>Chapter 4: SQL Joins</vt:lpstr>
      <vt:lpstr>Objectives</vt:lpstr>
      <vt:lpstr>Report 1: Inner Join</vt:lpstr>
      <vt:lpstr>Inner Join</vt:lpstr>
      <vt:lpstr>4.03 Short Answer Poll</vt:lpstr>
      <vt:lpstr>4.03 Short Answer Poll – Correct Answer</vt:lpstr>
      <vt:lpstr>Qualifying the Column Names</vt:lpstr>
      <vt:lpstr>Setup for the Poll</vt:lpstr>
      <vt:lpstr>4.04 Short Answer Poll</vt:lpstr>
      <vt:lpstr>4.04 Short Answer Poll – Correct Answer</vt:lpstr>
      <vt:lpstr>Completed Code for Report 1</vt:lpstr>
      <vt:lpstr>Abbreviating the Code</vt:lpstr>
      <vt:lpstr>Abbreviating the Code with a Table Alias</vt:lpstr>
      <vt:lpstr>SQL Inner Join versus DATA Step Merge</vt:lpstr>
      <vt:lpstr>SQL Inner Join versus DATA Step Merge</vt:lpstr>
      <vt:lpstr>Setup for the Poll</vt:lpstr>
      <vt:lpstr>4.05 Multiple Choice Poll</vt:lpstr>
      <vt:lpstr>4.05 Multiple Choice Poll – Correct Answer</vt:lpstr>
      <vt:lpstr>Compare SQL Join and DATA Step Merge</vt:lpstr>
      <vt:lpstr>Alternative Join Syntax</vt:lpstr>
      <vt:lpstr>4.06 Short Answer Poll</vt:lpstr>
      <vt:lpstr>4.06 Short Answer Poll – Correct Answer</vt:lpstr>
      <vt:lpstr>PowerPoint Presentation</vt:lpstr>
      <vt:lpstr>Chapter 4: SQL Joins</vt:lpstr>
      <vt:lpstr>Objectives</vt:lpstr>
      <vt:lpstr>Outer Joins</vt:lpstr>
      <vt:lpstr>Report 2: Outer Joins</vt:lpstr>
      <vt:lpstr>Outer Joins</vt:lpstr>
      <vt:lpstr>Viewing the Output</vt:lpstr>
      <vt:lpstr>Determining Left and Right</vt:lpstr>
      <vt:lpstr>Left Join</vt:lpstr>
      <vt:lpstr>Right Join</vt:lpstr>
      <vt:lpstr>Full Join</vt:lpstr>
      <vt:lpstr>4.07 Quiz</vt:lpstr>
      <vt:lpstr>4.07 Quiz – Correct Answer</vt:lpstr>
      <vt:lpstr>Report 3</vt:lpstr>
      <vt:lpstr>Business Data: Part 1</vt:lpstr>
      <vt:lpstr>Business Data: Part 2</vt:lpstr>
      <vt:lpstr>Business Data: Part 3</vt:lpstr>
      <vt:lpstr>Business Data: Part 4</vt:lpstr>
      <vt:lpstr>4.08 Multiple Choice Poll</vt:lpstr>
      <vt:lpstr>4.08 Multiple Choice Poll – Correct Answer</vt:lpstr>
      <vt:lpstr>Completed Code for Report 3</vt:lpstr>
      <vt:lpstr>Viewing the Output</vt:lpstr>
      <vt:lpstr>DATA Step Merge</vt:lpstr>
      <vt:lpstr>DATA Step Merge</vt:lpstr>
      <vt:lpstr>SQL Join versus DATA Step Merge</vt:lpstr>
      <vt:lpstr>COALESCE Function</vt:lpstr>
      <vt:lpstr>Viewing the Output</vt:lpstr>
      <vt:lpstr>Comparing Inner Joins and Outer Joins</vt:lpstr>
      <vt:lpstr>PowerPoint Presentation</vt:lpstr>
      <vt:lpstr>Chapter 4: SQL Joins</vt:lpstr>
      <vt:lpstr>Objectives</vt:lpstr>
      <vt:lpstr>Business Scenario</vt:lpstr>
      <vt:lpstr>Business Data</vt:lpstr>
      <vt:lpstr>Business Data</vt:lpstr>
      <vt:lpstr>Business Data</vt:lpstr>
      <vt:lpstr>Required Table Aliases </vt:lpstr>
      <vt:lpstr>Required Table Aliases</vt:lpstr>
      <vt:lpstr>Viewing the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SQL Joins</dc:title>
  <dc:creator>Johnny Johnson</dc:creator>
  <cp:lastModifiedBy>Chung-Ching Wang</cp:lastModifiedBy>
  <cp:revision>1037</cp:revision>
  <cp:lastPrinted>2012-03-21T14:47:52Z</cp:lastPrinted>
  <dcterms:created xsi:type="dcterms:W3CDTF">2004-05-11T12:34:02Z</dcterms:created>
  <dcterms:modified xsi:type="dcterms:W3CDTF">2019-04-08T13:14:01Z</dcterms:modified>
</cp:coreProperties>
</file>