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0.xml" ContentType="application/vnd.openxmlformats-officedocument.presentationml.notesSlide+xml"/>
  <Override PartName="/ppt/tags/tag57.xml" ContentType="application/vnd.openxmlformats-officedocument.presentationml.tags+xml"/>
  <Override PartName="/ppt/notesSlides/notesSlide51.xml" ContentType="application/vnd.openxmlformats-officedocument.presentationml.notesSlide+xml"/>
  <Override PartName="/ppt/tags/tag58.xml" ContentType="application/vnd.openxmlformats-officedocument.presentationml.tags+xml"/>
  <Override PartName="/ppt/notesSlides/notesSlide52.xml" ContentType="application/vnd.openxmlformats-officedocument.presentationml.notesSlide+xml"/>
  <Override PartName="/ppt/tags/tag5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63.xml" ContentType="application/vnd.openxmlformats-officedocument.presentationml.tags+xml"/>
  <Override PartName="/ppt/notesSlides/notesSlide66.xml" ContentType="application/vnd.openxmlformats-officedocument.presentationml.notesSlide+xml"/>
  <Override PartName="/ppt/tags/tag64.xml" ContentType="application/vnd.openxmlformats-officedocument.presentationml.tags+xml"/>
  <Override PartName="/ppt/notesSlides/notesSlide67.xml" ContentType="application/vnd.openxmlformats-officedocument.presentationml.notesSlide+xml"/>
  <Override PartName="/ppt/tags/tag65.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66.xml" ContentType="application/vnd.openxmlformats-officedocument.presentationml.tags+xml"/>
  <Override PartName="/ppt/notesSlides/notesSlide72.xml" ContentType="application/vnd.openxmlformats-officedocument.presentationml.notesSlide+xml"/>
  <Override PartName="/ppt/tags/tag67.xml" ContentType="application/vnd.openxmlformats-officedocument.presentationml.tags+xml"/>
  <Override PartName="/ppt/notesSlides/notesSlide73.xml" ContentType="application/vnd.openxmlformats-officedocument.presentationml.notesSlide+xml"/>
  <Override PartName="/ppt/tags/tag68.xml" ContentType="application/vnd.openxmlformats-officedocument.presentationml.tags+xml"/>
  <Override PartName="/ppt/notesSlides/notesSlide74.xml" ContentType="application/vnd.openxmlformats-officedocument.presentationml.notesSlide+xml"/>
  <Override PartName="/ppt/tags/tag69.xml" ContentType="application/vnd.openxmlformats-officedocument.presentationml.tags+xml"/>
  <Override PartName="/ppt/notesSlides/notesSlide75.xml" ContentType="application/vnd.openxmlformats-officedocument.presentationml.notesSlide+xml"/>
  <Override PartName="/ppt/tags/tag70.xml" ContentType="application/vnd.openxmlformats-officedocument.presentationml.tags+xml"/>
  <Override PartName="/ppt/notesSlides/notesSlide76.xml" ContentType="application/vnd.openxmlformats-officedocument.presentationml.notesSlide+xml"/>
  <Override PartName="/ppt/tags/tag71.xml" ContentType="application/vnd.openxmlformats-officedocument.presentationml.tags+xml"/>
  <Override PartName="/ppt/notesSlides/notesSlide77.xml" ContentType="application/vnd.openxmlformats-officedocument.presentationml.notesSlide+xml"/>
  <Override PartName="/ppt/tags/tag72.xml" ContentType="application/vnd.openxmlformats-officedocument.presentationml.tags+xml"/>
  <Override PartName="/ppt/notesSlides/notesSlide78.xml" ContentType="application/vnd.openxmlformats-officedocument.presentationml.notesSlide+xml"/>
  <Override PartName="/ppt/tags/tag73.xml" ContentType="application/vnd.openxmlformats-officedocument.presentationml.tags+xml"/>
  <Override PartName="/ppt/notesSlides/notesSlide79.xml" ContentType="application/vnd.openxmlformats-officedocument.presentationml.notesSlide+xml"/>
  <Override PartName="/ppt/tags/tag74.xml" ContentType="application/vnd.openxmlformats-officedocument.presentationml.tags+xml"/>
  <Override PartName="/ppt/notesSlides/notesSlide80.xml" ContentType="application/vnd.openxmlformats-officedocument.presentationml.notesSlide+xml"/>
  <Override PartName="/ppt/tags/tag75.xml" ContentType="application/vnd.openxmlformats-officedocument.presentationml.tags+xml"/>
  <Override PartName="/ppt/notesSlides/notesSlide81.xml" ContentType="application/vnd.openxmlformats-officedocument.presentationml.notesSlide+xml"/>
  <Override PartName="/ppt/tags/tag76.xml" ContentType="application/vnd.openxmlformats-officedocument.presentationml.tags+xml"/>
  <Override PartName="/ppt/notesSlides/notesSlide82.xml" ContentType="application/vnd.openxmlformats-officedocument.presentationml.notesSlide+xml"/>
  <Override PartName="/ppt/tags/tag77.xml" ContentType="application/vnd.openxmlformats-officedocument.presentationml.tags+xml"/>
  <Override PartName="/ppt/notesSlides/notesSlide83.xml" ContentType="application/vnd.openxmlformats-officedocument.presentationml.notesSlide+xml"/>
  <Override PartName="/ppt/tags/tag78.xml" ContentType="application/vnd.openxmlformats-officedocument.presentationml.tags+xml"/>
  <Override PartName="/ppt/notesSlides/notesSlide84.xml" ContentType="application/vnd.openxmlformats-officedocument.presentationml.notesSlide+xml"/>
  <Override PartName="/ppt/tags/tag79.xml" ContentType="application/vnd.openxmlformats-officedocument.presentationml.tags+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87"/>
  </p:notesMasterIdLst>
  <p:handoutMasterIdLst>
    <p:handoutMasterId r:id="rId88"/>
  </p:handoutMasterIdLst>
  <p:sldIdLst>
    <p:sldId id="381" r:id="rId2"/>
    <p:sldId id="383" r:id="rId3"/>
    <p:sldId id="257" r:id="rId4"/>
    <p:sldId id="302" r:id="rId5"/>
    <p:sldId id="301" r:id="rId6"/>
    <p:sldId id="262" r:id="rId7"/>
    <p:sldId id="264" r:id="rId8"/>
    <p:sldId id="354" r:id="rId9"/>
    <p:sldId id="356" r:id="rId10"/>
    <p:sldId id="355" r:id="rId11"/>
    <p:sldId id="357" r:id="rId12"/>
    <p:sldId id="370" r:id="rId13"/>
    <p:sldId id="368" r:id="rId14"/>
    <p:sldId id="369" r:id="rId15"/>
    <p:sldId id="268" r:id="rId16"/>
    <p:sldId id="269"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385" r:id="rId39"/>
    <p:sldId id="382" r:id="rId40"/>
    <p:sldId id="308" r:id="rId41"/>
    <p:sldId id="311" r:id="rId42"/>
    <p:sldId id="343" r:id="rId43"/>
    <p:sldId id="314" r:id="rId44"/>
    <p:sldId id="371" r:id="rId45"/>
    <p:sldId id="372" r:id="rId46"/>
    <p:sldId id="373" r:id="rId47"/>
    <p:sldId id="310" r:id="rId48"/>
    <p:sldId id="347" r:id="rId49"/>
    <p:sldId id="317" r:id="rId50"/>
    <p:sldId id="374" r:id="rId51"/>
    <p:sldId id="375" r:id="rId52"/>
    <p:sldId id="376" r:id="rId53"/>
    <p:sldId id="387" r:id="rId54"/>
    <p:sldId id="319" r:id="rId55"/>
    <p:sldId id="412" r:id="rId56"/>
    <p:sldId id="320" r:id="rId57"/>
    <p:sldId id="321" r:id="rId58"/>
    <p:sldId id="322" r:id="rId59"/>
    <p:sldId id="324" r:id="rId60"/>
    <p:sldId id="377" r:id="rId61"/>
    <p:sldId id="378" r:id="rId62"/>
    <p:sldId id="379" r:id="rId63"/>
    <p:sldId id="327" r:id="rId64"/>
    <p:sldId id="328" r:id="rId65"/>
    <p:sldId id="330" r:id="rId66"/>
    <p:sldId id="380" r:id="rId67"/>
    <p:sldId id="331" r:id="rId68"/>
    <p:sldId id="332" r:id="rId69"/>
    <p:sldId id="333" r:id="rId70"/>
    <p:sldId id="334" r:id="rId71"/>
    <p:sldId id="335" r:id="rId72"/>
    <p:sldId id="336" r:id="rId73"/>
    <p:sldId id="388" r:id="rId74"/>
    <p:sldId id="392" r:id="rId75"/>
    <p:sldId id="390" r:id="rId76"/>
    <p:sldId id="393" r:id="rId77"/>
    <p:sldId id="395" r:id="rId78"/>
    <p:sldId id="397" r:id="rId79"/>
    <p:sldId id="403" r:id="rId80"/>
    <p:sldId id="401" r:id="rId81"/>
    <p:sldId id="402" r:id="rId82"/>
    <p:sldId id="405" r:id="rId83"/>
    <p:sldId id="407" r:id="rId84"/>
    <p:sldId id="409" r:id="rId85"/>
    <p:sldId id="415" r:id="rId86"/>
  </p:sldIdLst>
  <p:sldSz cx="9144000" cy="6858000" type="screen4x3"/>
  <p:notesSz cx="6858000" cy="9144000"/>
  <p:custDataLst>
    <p:tags r:id="rId89"/>
  </p:custDataLst>
  <p:defaultTextStyle>
    <a:defPPr>
      <a:defRPr lang="en-US"/>
    </a:defPPr>
    <a:lvl1pPr marL="0" algn="l" defTabSz="914400" rtl="0" eaLnBrk="1" latinLnBrk="0" hangingPunct="1">
      <a:buNone/>
      <a:defRPr kumimoji="0" lang="en-US" sz="2400" b="0" i="0" u="none" kern="1200" baseline="0">
        <a:solidFill>
          <a:schemeClr val="tx1"/>
        </a:solidFill>
        <a:latin typeface="Arial"/>
        <a:ea typeface="+mn-ea"/>
        <a:cs typeface="+mn-cs"/>
      </a:defRPr>
    </a:lvl1pPr>
    <a:lvl2pPr marL="457200" algn="l" defTabSz="914400" rtl="0" eaLnBrk="1" latinLnBrk="0" hangingPunct="1">
      <a:buNone/>
      <a:defRPr kumimoji="0" lang="en-US" sz="2400" b="0" i="0" u="none" kern="1200" baseline="0">
        <a:solidFill>
          <a:schemeClr val="tx1"/>
        </a:solidFill>
        <a:latin typeface="Arial"/>
        <a:ea typeface="+mn-ea"/>
        <a:cs typeface="+mn-cs"/>
      </a:defRPr>
    </a:lvl2pPr>
    <a:lvl3pPr marL="914400" algn="l" defTabSz="914400" rtl="0" eaLnBrk="1" latinLnBrk="0" hangingPunct="1">
      <a:buNone/>
      <a:defRPr kumimoji="0" lang="en-US" sz="2400" b="0" i="0" u="none" kern="1200" baseline="0">
        <a:solidFill>
          <a:schemeClr val="tx1"/>
        </a:solidFill>
        <a:latin typeface="Arial"/>
        <a:ea typeface="+mn-ea"/>
        <a:cs typeface="+mn-cs"/>
      </a:defRPr>
    </a:lvl3pPr>
    <a:lvl4pPr marL="1371600" algn="l" defTabSz="914400" rtl="0" eaLnBrk="1" latinLnBrk="0" hangingPunct="1">
      <a:buNone/>
      <a:defRPr kumimoji="0" lang="en-US" sz="2400" b="0" i="0" u="none" kern="1200" baseline="0">
        <a:solidFill>
          <a:schemeClr val="tx1"/>
        </a:solidFill>
        <a:latin typeface="Arial"/>
        <a:ea typeface="+mn-ea"/>
        <a:cs typeface="+mn-cs"/>
      </a:defRPr>
    </a:lvl4pPr>
    <a:lvl5pPr marL="1828800" algn="l" defTabSz="914400" rtl="0" eaLnBrk="1" latinLnBrk="0" hangingPunct="1">
      <a:buNone/>
      <a:defRPr kumimoji="0" lang="en-US" sz="2400" b="0" i="0" u="none" kern="1200" baseline="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2" orient="horz" pos="864" userDrawn="1">
          <p15:clr>
            <a:srgbClr val="A4A3A4"/>
          </p15:clr>
        </p15:guide>
        <p15:guide id="4" pos="432" userDrawn="1">
          <p15:clr>
            <a:srgbClr val="A4A3A4"/>
          </p15:clr>
        </p15:guide>
        <p15:guide id="5" pos="86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8564" autoAdjust="0"/>
    <p:restoredTop sz="88870" autoAdjust="0"/>
  </p:normalViewPr>
  <p:slideViewPr>
    <p:cSldViewPr snapToGrid="0" showGuides="1">
      <p:cViewPr varScale="1">
        <p:scale>
          <a:sx n="63" d="100"/>
          <a:sy n="63" d="100"/>
        </p:scale>
        <p:origin x="1720" y="64"/>
      </p:cViewPr>
      <p:guideLst>
        <p:guide orient="horz" pos="527"/>
        <p:guide orient="horz" pos="864"/>
        <p:guide pos="432"/>
        <p:guide pos="863"/>
      </p:guideLst>
    </p:cSldViewPr>
  </p:slideViewPr>
  <p:outlineViewPr>
    <p:cViewPr>
      <p:scale>
        <a:sx n="33" d="100"/>
        <a:sy n="33" d="100"/>
      </p:scale>
      <p:origin x="0" y="60"/>
    </p:cViewPr>
  </p:outlineViewPr>
  <p:notesTextViewPr>
    <p:cViewPr>
      <p:scale>
        <a:sx n="1" d="1"/>
        <a:sy n="1" d="1"/>
      </p:scale>
      <p:origin x="0" y="0"/>
    </p:cViewPr>
  </p:notesTextViewPr>
  <p:sorterViewPr>
    <p:cViewPr>
      <p:scale>
        <a:sx n="100" d="100"/>
        <a:sy n="100" d="100"/>
      </p:scale>
      <p:origin x="0" y="-33182"/>
    </p:cViewPr>
  </p:sorterViewPr>
  <p:notesViewPr>
    <p:cSldViewPr snapToGrid="0" showGuides="1">
      <p:cViewPr varScale="1">
        <p:scale>
          <a:sx n="64" d="100"/>
          <a:sy n="64" d="100"/>
        </p:scale>
        <p:origin x="15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AA910-5C59-40F1-9BA0-475D366ECCA7}" type="datetimeFigureOut">
              <a:rPr lang="en-US" smtClean="0"/>
              <a:t>2/16/2018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D74C9F-8656-453F-9435-EC6C9C3A3D1C}" type="slidenum">
              <a:rPr lang="en-US" smtClean="0"/>
              <a:t>‹#›</a:t>
            </a:fld>
            <a:endParaRPr lang="en-US" dirty="0"/>
          </a:p>
        </p:txBody>
      </p:sp>
    </p:spTree>
    <p:extLst>
      <p:ext uri="{BB962C8B-B14F-4D97-AF65-F5344CB8AC3E}">
        <p14:creationId xmlns:p14="http://schemas.microsoft.com/office/powerpoint/2010/main" val="3862014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a:defRPr>
            </a:lvl1pPr>
          </a:lstStyle>
          <a:p>
            <a:fld id="{6E14D8E2-9104-4C18-BCD8-40DA17AE69A4}" type="datetimeFigureOut">
              <a:rPr lang="en-US" smtClean="0"/>
              <a:pPr/>
              <a:t>2/16/2018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a:defRPr>
            </a:lvl1pPr>
          </a:lstStyle>
          <a:p>
            <a:fld id="{7FCDC88B-7C3F-4147-B41B-71A39B76622F}" type="slidenum">
              <a:rPr lang="en-US" smtClean="0"/>
              <a:pPr/>
              <a:t>‹#›</a:t>
            </a:fld>
            <a:endParaRPr lang="en-US" dirty="0"/>
          </a:p>
        </p:txBody>
      </p:sp>
    </p:spTree>
    <p:extLst>
      <p:ext uri="{BB962C8B-B14F-4D97-AF65-F5344CB8AC3E}">
        <p14:creationId xmlns:p14="http://schemas.microsoft.com/office/powerpoint/2010/main" val="116017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a:ea typeface="+mn-ea"/>
        <a:cs typeface="+mn-cs"/>
      </a:defRPr>
    </a:lvl1pPr>
    <a:lvl2pPr marL="457200" algn="l" defTabSz="914400" rtl="0" eaLnBrk="1" latinLnBrk="0" hangingPunct="1">
      <a:defRPr sz="1200" kern="1200">
        <a:solidFill>
          <a:schemeClr val="tx1"/>
        </a:solidFill>
        <a:latin typeface="Times New Roman"/>
        <a:ea typeface="+mn-ea"/>
        <a:cs typeface="+mn-cs"/>
      </a:defRPr>
    </a:lvl2pPr>
    <a:lvl3pPr marL="914400" algn="l" defTabSz="914400" rtl="0" eaLnBrk="1" latinLnBrk="0" hangingPunct="1">
      <a:defRPr sz="1200" kern="1200">
        <a:solidFill>
          <a:schemeClr val="tx1"/>
        </a:solidFill>
        <a:latin typeface="Times New Roman"/>
        <a:ea typeface="+mn-ea"/>
        <a:cs typeface="+mn-cs"/>
      </a:defRPr>
    </a:lvl3pPr>
    <a:lvl4pPr marL="1371600" algn="l" defTabSz="914400" rtl="0" eaLnBrk="1" latinLnBrk="0" hangingPunct="1">
      <a:defRPr sz="1200" kern="1200">
        <a:solidFill>
          <a:schemeClr val="tx1"/>
        </a:solidFill>
        <a:latin typeface="Times New Roman"/>
        <a:ea typeface="+mn-ea"/>
        <a:cs typeface="+mn-cs"/>
      </a:defRPr>
    </a:lvl4pPr>
    <a:lvl5pPr marL="1828800" algn="l" defTabSz="914400" rtl="0" eaLnBrk="1" latinLnBrk="0" hangingPunct="1">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a:t>
            </a:fld>
            <a:endParaRPr lang="en-US" sz="1200" dirty="0"/>
          </a:p>
        </p:txBody>
      </p:sp>
    </p:spTree>
    <p:extLst>
      <p:ext uri="{BB962C8B-B14F-4D97-AF65-F5344CB8AC3E}">
        <p14:creationId xmlns:p14="http://schemas.microsoft.com/office/powerpoint/2010/main" val="33704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720256A5-0E79-49E4-BB18-3857855C4511}" type="slidenum">
              <a:rPr lang="en-US" sz="1200"/>
              <a:pPr/>
              <a:t>10</a:t>
            </a:fld>
            <a:endParaRPr lang="en-US" sz="1200" dirty="0"/>
          </a:p>
        </p:txBody>
      </p:sp>
    </p:spTree>
    <p:extLst>
      <p:ext uri="{BB962C8B-B14F-4D97-AF65-F5344CB8AC3E}">
        <p14:creationId xmlns:p14="http://schemas.microsoft.com/office/powerpoint/2010/main" val="86411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720256A5-0E79-49E4-BB18-3857855C4511}" type="slidenum">
              <a:rPr lang="en-US" sz="1200"/>
              <a:pPr/>
              <a:t>11</a:t>
            </a:fld>
            <a:endParaRPr lang="en-US" sz="1200" dirty="0"/>
          </a:p>
        </p:txBody>
      </p:sp>
    </p:spTree>
    <p:extLst>
      <p:ext uri="{BB962C8B-B14F-4D97-AF65-F5344CB8AC3E}">
        <p14:creationId xmlns:p14="http://schemas.microsoft.com/office/powerpoint/2010/main" val="437594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12</a:t>
            </a:fld>
            <a:endParaRPr lang="en-US" dirty="0"/>
          </a:p>
        </p:txBody>
      </p:sp>
    </p:spTree>
    <p:extLst>
      <p:ext uri="{BB962C8B-B14F-4D97-AF65-F5344CB8AC3E}">
        <p14:creationId xmlns:p14="http://schemas.microsoft.com/office/powerpoint/2010/main" val="139692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0B81B4-6A97-4774-B433-9D9D102F312D}" type="slidenum">
              <a:rPr lang="en-US" sz="1200"/>
              <a:pPr/>
              <a:t>13</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993011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0B81B4-6A97-4774-B433-9D9D102F312D}" type="slidenum">
              <a:rPr lang="en-US" sz="1200"/>
              <a:pPr/>
              <a:t>14</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956413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15</a:t>
            </a:fld>
            <a:endParaRPr lang="en-US" dirty="0"/>
          </a:p>
        </p:txBody>
      </p:sp>
    </p:spTree>
    <p:extLst>
      <p:ext uri="{BB962C8B-B14F-4D97-AF65-F5344CB8AC3E}">
        <p14:creationId xmlns:p14="http://schemas.microsoft.com/office/powerpoint/2010/main" val="209395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16</a:t>
            </a:fld>
            <a:endParaRPr lang="en-US" dirty="0"/>
          </a:p>
        </p:txBody>
      </p:sp>
    </p:spTree>
    <p:extLst>
      <p:ext uri="{BB962C8B-B14F-4D97-AF65-F5344CB8AC3E}">
        <p14:creationId xmlns:p14="http://schemas.microsoft.com/office/powerpoint/2010/main" val="29626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23F9D9C-7BC0-437F-A715-3F171F37DFF9}" type="slidenum">
              <a:rPr lang="en-US" sz="1200"/>
              <a:pPr/>
              <a:t>17</a:t>
            </a:fld>
            <a:endParaRPr lang="en-US" sz="1200"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724700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BA7F774A-9F54-4B70-8DEB-E4763DB32126}" type="slidenum">
              <a:rPr lang="en-US" sz="1200"/>
              <a:pPr/>
              <a:t>18</a:t>
            </a:fld>
            <a:endParaRPr lang="en-US" sz="1200"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1310094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55FCAB92-B7FB-4CBA-B387-8A2289815CBE}" type="slidenum">
              <a:rPr lang="en-US" sz="1200"/>
              <a:pPr/>
              <a:t>19</a:t>
            </a:fld>
            <a:endParaRPr lang="en-US" sz="1200" dirty="0"/>
          </a:p>
        </p:txBody>
      </p:sp>
      <p:sp>
        <p:nvSpPr>
          <p:cNvPr id="65539" name="Rectangle 2"/>
          <p:cNvSpPr>
            <a:spLocks noGrp="1" noRot="1" noChangeAspect="1" noChangeArrowheads="1" noTextEdit="1"/>
          </p:cNvSpPr>
          <p:nvPr>
            <p:ph type="sldImg"/>
          </p:nvPr>
        </p:nvSpPr>
        <p:spPr>
          <a:xfrm>
            <a:off x="1216025" y="914400"/>
            <a:ext cx="4425950" cy="3319463"/>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Yes</a:t>
            </a:r>
          </a:p>
        </p:txBody>
      </p:sp>
    </p:spTree>
    <p:extLst>
      <p:ext uri="{BB962C8B-B14F-4D97-AF65-F5344CB8AC3E}">
        <p14:creationId xmlns:p14="http://schemas.microsoft.com/office/powerpoint/2010/main" val="32502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a:t>
            </a:fld>
            <a:endParaRPr lang="en-US" sz="1200" dirty="0"/>
          </a:p>
        </p:txBody>
      </p:sp>
    </p:spTree>
    <p:extLst>
      <p:ext uri="{BB962C8B-B14F-4D97-AF65-F5344CB8AC3E}">
        <p14:creationId xmlns:p14="http://schemas.microsoft.com/office/powerpoint/2010/main" val="4118662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956E60AA-E1E7-4073-A251-7527C9DD72B3}" type="slidenum">
              <a:rPr lang="en-US" sz="1200"/>
              <a:pPr/>
              <a:t>20</a:t>
            </a:fld>
            <a:endParaRPr lang="en-US" sz="1200" dirty="0"/>
          </a:p>
        </p:txBody>
      </p:sp>
      <p:sp>
        <p:nvSpPr>
          <p:cNvPr id="66563" name="Rectangle 2"/>
          <p:cNvSpPr>
            <a:spLocks noGrp="1" noRot="1" noChangeAspect="1" noChangeArrowheads="1" noTextEdit="1"/>
          </p:cNvSpPr>
          <p:nvPr>
            <p:ph type="sldImg"/>
          </p:nvPr>
        </p:nvSpPr>
        <p:spPr>
          <a:xfrm>
            <a:off x="1216025" y="914400"/>
            <a:ext cx="4425950" cy="3319463"/>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p:txBody>
      </p:sp>
    </p:spTree>
    <p:extLst>
      <p:ext uri="{BB962C8B-B14F-4D97-AF65-F5344CB8AC3E}">
        <p14:creationId xmlns:p14="http://schemas.microsoft.com/office/powerpoint/2010/main" val="1098945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A48C335-6979-4CA1-A7A7-EFCDFD335708}" type="slidenum">
              <a:rPr lang="en-US" sz="1200"/>
              <a:pPr/>
              <a:t>21</a:t>
            </a:fld>
            <a:endParaRPr lang="en-US" sz="1200"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1847222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A48C335-6979-4CA1-A7A7-EFCDFD335708}" type="slidenum">
              <a:rPr lang="en-US" sz="1200"/>
              <a:pPr/>
              <a:t>22</a:t>
            </a:fld>
            <a:endParaRPr lang="en-US" sz="1200" dirty="0"/>
          </a:p>
        </p:txBody>
      </p:sp>
      <p:sp>
        <p:nvSpPr>
          <p:cNvPr id="67587" name="Rectangle 2"/>
          <p:cNvSpPr>
            <a:spLocks noGrp="1" noRot="1" noChangeAspect="1" noChangeArrowheads="1" noTextEdit="1"/>
          </p:cNvSpPr>
          <p:nvPr>
            <p:ph type="sldImg"/>
          </p:nvPr>
        </p:nvSpPr>
        <p:spPr>
          <a:xfrm>
            <a:off x="1216025" y="914400"/>
            <a:ext cx="4425950" cy="3319463"/>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2031914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A727745-710E-424C-84C2-B4595208D2EB}" type="slidenum">
              <a:rPr lang="en-US" sz="1200"/>
              <a:pPr/>
              <a:t>23</a:t>
            </a:fld>
            <a:endParaRPr lang="en-US" sz="1200"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3820059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4F10617B-9C9F-4371-A9E8-07B21F5076AE}" type="slidenum">
              <a:rPr lang="en-US" sz="1200"/>
              <a:pPr/>
              <a:t>24</a:t>
            </a:fld>
            <a:endParaRPr lang="en-US" sz="1200"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110873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8C7DA6A9-81D2-45FA-8EEE-85331356781A}" type="slidenum">
              <a:rPr lang="en-US" sz="1200"/>
              <a:pPr/>
              <a:t>25</a:t>
            </a:fld>
            <a:endParaRPr lang="en-US" sz="1200" dirty="0"/>
          </a:p>
        </p:txBody>
      </p:sp>
      <p:sp>
        <p:nvSpPr>
          <p:cNvPr id="70659" name="Rectangle 2"/>
          <p:cNvSpPr>
            <a:spLocks noGrp="1" noRot="1" noChangeAspect="1" noChangeArrowheads="1" noTextEdit="1"/>
          </p:cNvSpPr>
          <p:nvPr>
            <p:ph type="sldImg"/>
          </p:nvPr>
        </p:nvSpPr>
        <p:spPr>
          <a:xfrm>
            <a:off x="1216025" y="914400"/>
            <a:ext cx="4425950" cy="3319463"/>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2212309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CC83CFEF-E699-4C18-9AE8-1F5369D57970}" type="slidenum">
              <a:rPr lang="en-US" sz="1200"/>
              <a:pPr/>
              <a:t>26</a:t>
            </a:fld>
            <a:endParaRPr lang="en-US" sz="1200"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2049567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F315DC5E-50C2-4916-838C-24CEE45395F9}" type="slidenum">
              <a:rPr lang="en-US" sz="1200"/>
              <a:pPr/>
              <a:t>27</a:t>
            </a:fld>
            <a:endParaRPr lang="en-US" sz="1200" dirty="0"/>
          </a:p>
        </p:txBody>
      </p:sp>
      <p:sp>
        <p:nvSpPr>
          <p:cNvPr id="72707" name="Rectangle 2"/>
          <p:cNvSpPr>
            <a:spLocks noGrp="1" noRot="1" noChangeAspect="1" noChangeArrowheads="1" noTextEdit="1"/>
          </p:cNvSpPr>
          <p:nvPr>
            <p:ph type="sldImg"/>
          </p:nvPr>
        </p:nvSpPr>
        <p:spPr>
          <a:xfrm>
            <a:off x="1216025" y="914400"/>
            <a:ext cx="4425950" cy="3319463"/>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noProof="1">
              <a:latin typeface="Times New Roman" pitchFamily="18" charset="0"/>
            </a:endParaRPr>
          </a:p>
        </p:txBody>
      </p:sp>
    </p:spTree>
    <p:extLst>
      <p:ext uri="{BB962C8B-B14F-4D97-AF65-F5344CB8AC3E}">
        <p14:creationId xmlns:p14="http://schemas.microsoft.com/office/powerpoint/2010/main" val="1852279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609E8B5-C71D-40EB-919E-197B8C7191FC}" type="slidenum">
              <a:rPr lang="en-US" sz="1200"/>
              <a:pPr/>
              <a:t>28</a:t>
            </a:fld>
            <a:endParaRPr lang="en-US" sz="1200" dirty="0"/>
          </a:p>
        </p:txBody>
      </p:sp>
      <p:sp>
        <p:nvSpPr>
          <p:cNvPr id="73731" name="Rectangle 2"/>
          <p:cNvSpPr>
            <a:spLocks noGrp="1" noRot="1" noChangeAspect="1" noChangeArrowheads="1" noTextEdit="1"/>
          </p:cNvSpPr>
          <p:nvPr>
            <p:ph type="sldImg"/>
          </p:nvPr>
        </p:nvSpPr>
        <p:spPr>
          <a:xfrm>
            <a:off x="1143000" y="687388"/>
            <a:ext cx="4570413" cy="3427412"/>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a:latin typeface="Times New Roman" pitchFamily="18" charset="0"/>
            </a:endParaRPr>
          </a:p>
        </p:txBody>
      </p:sp>
    </p:spTree>
    <p:extLst>
      <p:ext uri="{BB962C8B-B14F-4D97-AF65-F5344CB8AC3E}">
        <p14:creationId xmlns:p14="http://schemas.microsoft.com/office/powerpoint/2010/main" val="109590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07B4D23D-C31D-4519-BBAD-FD8C9CF4B2BF}" type="slidenum">
              <a:rPr lang="en-US" sz="1200"/>
              <a:pPr/>
              <a:t>29</a:t>
            </a:fld>
            <a:endParaRPr lang="en-US" sz="1200" dirty="0"/>
          </a:p>
        </p:txBody>
      </p:sp>
      <p:sp>
        <p:nvSpPr>
          <p:cNvPr id="74755" name="Rectangle 2"/>
          <p:cNvSpPr>
            <a:spLocks noGrp="1" noRot="1" noChangeAspect="1" noChangeArrowheads="1" noTextEdit="1"/>
          </p:cNvSpPr>
          <p:nvPr>
            <p:ph type="sldImg"/>
          </p:nvPr>
        </p:nvSpPr>
        <p:spPr>
          <a:xfrm>
            <a:off x="1216025" y="914400"/>
            <a:ext cx="4425950" cy="3319463"/>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c. You get an ERROR message; ERROR: Subquery evaluated to more than one row. There are slides that explain why coming up</a:t>
            </a:r>
            <a:r>
              <a:rPr lang="en-US" b="1" dirty="0">
                <a:latin typeface="Times New Roman" pitchFamily="18" charset="0"/>
              </a:rPr>
              <a:t>.</a:t>
            </a:r>
          </a:p>
        </p:txBody>
      </p:sp>
    </p:spTree>
    <p:extLst>
      <p:ext uri="{BB962C8B-B14F-4D97-AF65-F5344CB8AC3E}">
        <p14:creationId xmlns:p14="http://schemas.microsoft.com/office/powerpoint/2010/main" val="107625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3</a:t>
            </a:fld>
            <a:endParaRPr lang="en-US" dirty="0"/>
          </a:p>
        </p:txBody>
      </p:sp>
    </p:spTree>
    <p:extLst>
      <p:ext uri="{BB962C8B-B14F-4D97-AF65-F5344CB8AC3E}">
        <p14:creationId xmlns:p14="http://schemas.microsoft.com/office/powerpoint/2010/main" val="3496133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4A78A6C-E79A-45DC-9456-0601D6195CD4}" type="slidenum">
              <a:rPr lang="en-US" sz="1200"/>
              <a:pPr/>
              <a:t>30</a:t>
            </a:fld>
            <a:endParaRPr lang="en-US" sz="1200" dirty="0"/>
          </a:p>
        </p:txBody>
      </p:sp>
      <p:sp>
        <p:nvSpPr>
          <p:cNvPr id="75779" name="Rectangle 2"/>
          <p:cNvSpPr>
            <a:spLocks noGrp="1" noRot="1" noChangeAspect="1" noChangeArrowheads="1" noTextEdit="1"/>
          </p:cNvSpPr>
          <p:nvPr>
            <p:ph type="sldImg"/>
          </p:nvPr>
        </p:nvSpPr>
        <p:spPr>
          <a:xfrm>
            <a:off x="1216025" y="914400"/>
            <a:ext cx="4425950" cy="3319463"/>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a:p>
            <a:pPr eaLnBrk="1" hangingPunct="1"/>
            <a:endParaRPr lang="en-US" dirty="0">
              <a:latin typeface="Times New Roman" pitchFamily="18" charset="0"/>
            </a:endParaRPr>
          </a:p>
        </p:txBody>
      </p:sp>
    </p:spTree>
    <p:extLst>
      <p:ext uri="{BB962C8B-B14F-4D97-AF65-F5344CB8AC3E}">
        <p14:creationId xmlns:p14="http://schemas.microsoft.com/office/powerpoint/2010/main" val="1710431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1B0D5C97-D89D-4746-8A05-675B02E19883}" type="slidenum">
              <a:rPr lang="en-US" sz="1200"/>
              <a:pPr/>
              <a:t>31</a:t>
            </a:fld>
            <a:endParaRPr lang="en-US" sz="1200"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3501062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32</a:t>
            </a:fld>
            <a:endParaRPr lang="en-US" dirty="0"/>
          </a:p>
        </p:txBody>
      </p:sp>
    </p:spTree>
    <p:extLst>
      <p:ext uri="{BB962C8B-B14F-4D97-AF65-F5344CB8AC3E}">
        <p14:creationId xmlns:p14="http://schemas.microsoft.com/office/powerpoint/2010/main" val="3620982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33</a:t>
            </a:fld>
            <a:endParaRPr lang="en-US" dirty="0"/>
          </a:p>
        </p:txBody>
      </p:sp>
    </p:spTree>
    <p:extLst>
      <p:ext uri="{BB962C8B-B14F-4D97-AF65-F5344CB8AC3E}">
        <p14:creationId xmlns:p14="http://schemas.microsoft.com/office/powerpoint/2010/main" val="576462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AA48C335-6979-4CA1-A7A7-EFCDFD335708}" type="slidenum">
              <a:rPr lang="en-US" sz="1200"/>
              <a:pPr/>
              <a:t>34</a:t>
            </a:fld>
            <a:endParaRPr lang="en-US" sz="1200" dirty="0"/>
          </a:p>
        </p:txBody>
      </p:sp>
      <p:sp>
        <p:nvSpPr>
          <p:cNvPr id="67587" name="Rectangle 2"/>
          <p:cNvSpPr>
            <a:spLocks noGrp="1" noRot="1" noChangeAspect="1" noChangeArrowheads="1" noTextEdit="1"/>
          </p:cNvSpPr>
          <p:nvPr>
            <p:ph type="sldImg"/>
          </p:nvPr>
        </p:nvSpPr>
        <p:spPr>
          <a:xfrm>
            <a:off x="1216025" y="914400"/>
            <a:ext cx="4425950" cy="3319463"/>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2499798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71535933-B30D-4534-8634-C65E85DC9CED}" type="slidenum">
              <a:rPr lang="en-US" sz="1200"/>
              <a:pPr/>
              <a:t>35</a:t>
            </a:fld>
            <a:endParaRPr lang="en-US" sz="1200"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1199914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71535933-B30D-4534-8634-C65E85DC9CED}" type="slidenum">
              <a:rPr lang="en-US" sz="1200"/>
              <a:pPr/>
              <a:t>36</a:t>
            </a:fld>
            <a:endParaRPr lang="en-US" sz="1200"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Times New Roman" pitchFamily="18" charset="0"/>
            </a:endParaRPr>
          </a:p>
        </p:txBody>
      </p:sp>
    </p:spTree>
    <p:extLst>
      <p:ext uri="{BB962C8B-B14F-4D97-AF65-F5344CB8AC3E}">
        <p14:creationId xmlns:p14="http://schemas.microsoft.com/office/powerpoint/2010/main" val="2648448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37</a:t>
            </a:fld>
            <a:endParaRPr lang="en-US" dirty="0"/>
          </a:p>
        </p:txBody>
      </p:sp>
    </p:spTree>
    <p:extLst>
      <p:ext uri="{BB962C8B-B14F-4D97-AF65-F5344CB8AC3E}">
        <p14:creationId xmlns:p14="http://schemas.microsoft.com/office/powerpoint/2010/main" val="1846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38</a:t>
            </a:fld>
            <a:endParaRPr lang="en-US" sz="1200" dirty="0">
              <a:solidFill>
                <a:prstClr val="black"/>
              </a:solidFill>
            </a:endParaRPr>
          </a:p>
        </p:txBody>
      </p:sp>
    </p:spTree>
    <p:extLst>
      <p:ext uri="{BB962C8B-B14F-4D97-AF65-F5344CB8AC3E}">
        <p14:creationId xmlns:p14="http://schemas.microsoft.com/office/powerpoint/2010/main" val="354832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39</a:t>
            </a:fld>
            <a:endParaRPr lang="en-US" sz="1200" dirty="0"/>
          </a:p>
        </p:txBody>
      </p:sp>
    </p:spTree>
    <p:extLst>
      <p:ext uri="{BB962C8B-B14F-4D97-AF65-F5344CB8AC3E}">
        <p14:creationId xmlns:p14="http://schemas.microsoft.com/office/powerpoint/2010/main" val="165727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216025" y="914400"/>
            <a:ext cx="4425950" cy="3319463"/>
          </a:xfrm>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385130D4-AAD2-46D5-8FDC-444C13C4B059}" type="slidenum">
              <a:rPr lang="en-US" sz="1200"/>
              <a:pPr/>
              <a:t>4</a:t>
            </a:fld>
            <a:endParaRPr lang="en-US" sz="1200" dirty="0"/>
          </a:p>
        </p:txBody>
      </p:sp>
    </p:spTree>
    <p:extLst>
      <p:ext uri="{BB962C8B-B14F-4D97-AF65-F5344CB8AC3E}">
        <p14:creationId xmlns:p14="http://schemas.microsoft.com/office/powerpoint/2010/main" val="796785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40</a:t>
            </a:fld>
            <a:endParaRPr lang="en-US" dirty="0"/>
          </a:p>
        </p:txBody>
      </p:sp>
    </p:spTree>
    <p:extLst>
      <p:ext uri="{BB962C8B-B14F-4D97-AF65-F5344CB8AC3E}">
        <p14:creationId xmlns:p14="http://schemas.microsoft.com/office/powerpoint/2010/main" val="3411039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41</a:t>
            </a:fld>
            <a:endParaRPr lang="en-US" dirty="0"/>
          </a:p>
        </p:txBody>
      </p:sp>
    </p:spTree>
    <p:extLst>
      <p:ext uri="{BB962C8B-B14F-4D97-AF65-F5344CB8AC3E}">
        <p14:creationId xmlns:p14="http://schemas.microsoft.com/office/powerpoint/2010/main" val="1172562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42</a:t>
            </a:fld>
            <a:endParaRPr lang="en-US" dirty="0"/>
          </a:p>
        </p:txBody>
      </p:sp>
    </p:spTree>
    <p:extLst>
      <p:ext uri="{BB962C8B-B14F-4D97-AF65-F5344CB8AC3E}">
        <p14:creationId xmlns:p14="http://schemas.microsoft.com/office/powerpoint/2010/main" val="1394163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43</a:t>
            </a:fld>
            <a:endParaRPr lang="en-US" dirty="0"/>
          </a:p>
        </p:txBody>
      </p:sp>
    </p:spTree>
    <p:extLst>
      <p:ext uri="{BB962C8B-B14F-4D97-AF65-F5344CB8AC3E}">
        <p14:creationId xmlns:p14="http://schemas.microsoft.com/office/powerpoint/2010/main" val="12209214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44</a:t>
            </a:fld>
            <a:endParaRPr lang="en-US" dirty="0"/>
          </a:p>
        </p:txBody>
      </p:sp>
    </p:spTree>
    <p:extLst>
      <p:ext uri="{BB962C8B-B14F-4D97-AF65-F5344CB8AC3E}">
        <p14:creationId xmlns:p14="http://schemas.microsoft.com/office/powerpoint/2010/main" val="12918244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26C945-74CA-433D-9E39-807278F67F38}" type="slidenum">
              <a:rPr lang="en-US" sz="1200"/>
              <a:pPr/>
              <a:t>45</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6209422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26C945-74CA-433D-9E39-807278F67F38}" type="slidenum">
              <a:rPr lang="en-US" sz="1200"/>
              <a:pPr/>
              <a:t>46</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06280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47</a:t>
            </a:fld>
            <a:endParaRPr lang="en-US" dirty="0"/>
          </a:p>
        </p:txBody>
      </p:sp>
    </p:spTree>
    <p:extLst>
      <p:ext uri="{BB962C8B-B14F-4D97-AF65-F5344CB8AC3E}">
        <p14:creationId xmlns:p14="http://schemas.microsoft.com/office/powerpoint/2010/main" val="2671616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48</a:t>
            </a:fld>
            <a:endParaRPr lang="en-US" dirty="0"/>
          </a:p>
        </p:txBody>
      </p:sp>
    </p:spTree>
    <p:extLst>
      <p:ext uri="{BB962C8B-B14F-4D97-AF65-F5344CB8AC3E}">
        <p14:creationId xmlns:p14="http://schemas.microsoft.com/office/powerpoint/2010/main" val="907959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49</a:t>
            </a:fld>
            <a:endParaRPr lang="en-US" dirty="0"/>
          </a:p>
        </p:txBody>
      </p:sp>
    </p:spTree>
    <p:extLst>
      <p:ext uri="{BB962C8B-B14F-4D97-AF65-F5344CB8AC3E}">
        <p14:creationId xmlns:p14="http://schemas.microsoft.com/office/powerpoint/2010/main" val="415805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5</a:t>
            </a:fld>
            <a:endParaRPr lang="en-US" dirty="0"/>
          </a:p>
        </p:txBody>
      </p:sp>
    </p:spTree>
    <p:extLst>
      <p:ext uri="{BB962C8B-B14F-4D97-AF65-F5344CB8AC3E}">
        <p14:creationId xmlns:p14="http://schemas.microsoft.com/office/powerpoint/2010/main" val="4288033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50</a:t>
            </a:fld>
            <a:endParaRPr lang="en-US" dirty="0"/>
          </a:p>
        </p:txBody>
      </p:sp>
    </p:spTree>
    <p:extLst>
      <p:ext uri="{BB962C8B-B14F-4D97-AF65-F5344CB8AC3E}">
        <p14:creationId xmlns:p14="http://schemas.microsoft.com/office/powerpoint/2010/main" val="14727834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F6B509-278A-4947-874E-FA8CFF02B97C}" type="slidenum">
              <a:rPr lang="en-US" sz="1200"/>
              <a:pPr/>
              <a:t>51</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787004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F6B509-278A-4947-874E-FA8CFF02B97C}" type="slidenum">
              <a:rPr lang="en-US" sz="1200"/>
              <a:pPr/>
              <a:t>52</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373630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53</a:t>
            </a:fld>
            <a:endParaRPr lang="en-US" sz="1200" dirty="0">
              <a:solidFill>
                <a:prstClr val="black"/>
              </a:solidFill>
            </a:endParaRPr>
          </a:p>
        </p:txBody>
      </p:sp>
    </p:spTree>
    <p:extLst>
      <p:ext uri="{BB962C8B-B14F-4D97-AF65-F5344CB8AC3E}">
        <p14:creationId xmlns:p14="http://schemas.microsoft.com/office/powerpoint/2010/main" val="7473854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54</a:t>
            </a:fld>
            <a:endParaRPr lang="en-US" dirty="0"/>
          </a:p>
        </p:txBody>
      </p:sp>
    </p:spTree>
    <p:extLst>
      <p:ext uri="{BB962C8B-B14F-4D97-AF65-F5344CB8AC3E}">
        <p14:creationId xmlns:p14="http://schemas.microsoft.com/office/powerpoint/2010/main" val="34415222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55</a:t>
            </a:fld>
            <a:endParaRPr lang="en-US" dirty="0"/>
          </a:p>
        </p:txBody>
      </p:sp>
    </p:spTree>
    <p:extLst>
      <p:ext uri="{BB962C8B-B14F-4D97-AF65-F5344CB8AC3E}">
        <p14:creationId xmlns:p14="http://schemas.microsoft.com/office/powerpoint/2010/main" val="34415222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56</a:t>
            </a:fld>
            <a:endParaRPr lang="en-US" dirty="0"/>
          </a:p>
        </p:txBody>
      </p:sp>
    </p:spTree>
    <p:extLst>
      <p:ext uri="{BB962C8B-B14F-4D97-AF65-F5344CB8AC3E}">
        <p14:creationId xmlns:p14="http://schemas.microsoft.com/office/powerpoint/2010/main" val="33243104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57</a:t>
            </a:fld>
            <a:endParaRPr lang="en-US" dirty="0"/>
          </a:p>
        </p:txBody>
      </p:sp>
    </p:spTree>
    <p:extLst>
      <p:ext uri="{BB962C8B-B14F-4D97-AF65-F5344CB8AC3E}">
        <p14:creationId xmlns:p14="http://schemas.microsoft.com/office/powerpoint/2010/main" val="41282810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p:txBody>
          <a:bodyPr/>
          <a:lstStyle/>
          <a:p>
            <a:pPr>
              <a:defRPr/>
            </a:pPr>
            <a:fld id="{E96FE08E-3398-4704-9C4F-01D3C1FCCDE0}" type="slidenum">
              <a:rPr lang="en-US">
                <a:latin typeface="Arial" charset="0"/>
              </a:rPr>
              <a:pPr>
                <a:defRPr/>
              </a:pPr>
              <a:t>58</a:t>
            </a:fld>
            <a:endParaRPr lang="en-US" dirty="0">
              <a:latin typeface="Arial"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s105d08</a:t>
            </a:r>
          </a:p>
        </p:txBody>
      </p:sp>
    </p:spTree>
    <p:extLst>
      <p:ext uri="{BB962C8B-B14F-4D97-AF65-F5344CB8AC3E}">
        <p14:creationId xmlns:p14="http://schemas.microsoft.com/office/powerpoint/2010/main" val="1765323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59</a:t>
            </a:fld>
            <a:endParaRPr lang="en-US" dirty="0"/>
          </a:p>
        </p:txBody>
      </p:sp>
    </p:spTree>
    <p:extLst>
      <p:ext uri="{BB962C8B-B14F-4D97-AF65-F5344CB8AC3E}">
        <p14:creationId xmlns:p14="http://schemas.microsoft.com/office/powerpoint/2010/main" val="377227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9DF59FCC-E75B-456A-9826-9E1B3647C7BF}" type="slidenum">
              <a:rPr lang="en-US" sz="1200"/>
              <a:pPr/>
              <a:t>6</a:t>
            </a:fld>
            <a:endParaRPr lang="en-US" sz="1200" dirty="0"/>
          </a:p>
        </p:txBody>
      </p:sp>
    </p:spTree>
    <p:extLst>
      <p:ext uri="{BB962C8B-B14F-4D97-AF65-F5344CB8AC3E}">
        <p14:creationId xmlns:p14="http://schemas.microsoft.com/office/powerpoint/2010/main" val="24957035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60</a:t>
            </a:fld>
            <a:endParaRPr lang="en-US" dirty="0"/>
          </a:p>
        </p:txBody>
      </p:sp>
    </p:spTree>
    <p:extLst>
      <p:ext uri="{BB962C8B-B14F-4D97-AF65-F5344CB8AC3E}">
        <p14:creationId xmlns:p14="http://schemas.microsoft.com/office/powerpoint/2010/main" val="3508613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D6B698-700C-4411-B5FF-198E120E4765}" type="slidenum">
              <a:rPr lang="en-US" sz="1200"/>
              <a:pPr/>
              <a:t>61</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a:p>
            <a:endParaRPr lang="en-US" dirty="0"/>
          </a:p>
        </p:txBody>
      </p:sp>
    </p:spTree>
    <p:extLst>
      <p:ext uri="{BB962C8B-B14F-4D97-AF65-F5344CB8AC3E}">
        <p14:creationId xmlns:p14="http://schemas.microsoft.com/office/powerpoint/2010/main" val="33720549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D6B698-700C-4411-B5FF-198E120E4765}" type="slidenum">
              <a:rPr lang="en-US" sz="1200"/>
              <a:pPr/>
              <a:t>62</a:t>
            </a:fld>
            <a:endParaRPr lang="en-US" sz="1200" dirty="0"/>
          </a:p>
        </p:txBody>
      </p:sp>
      <p:sp>
        <p:nvSpPr>
          <p:cNvPr id="4099" name="Rectangle 2"/>
          <p:cNvSpPr>
            <a:spLocks noGrp="1" noRot="1" noChangeAspect="1" noChangeArrowheads="1" noTextEdit="1"/>
          </p:cNvSpPr>
          <p:nvPr>
            <p:ph type="sldImg"/>
          </p:nvPr>
        </p:nvSpPr>
        <p:spPr>
          <a:xfrm>
            <a:off x="1216025" y="914400"/>
            <a:ext cx="4425950" cy="3319463"/>
          </a:xfrm>
          <a:ln/>
        </p:spPr>
      </p:sp>
      <p:sp>
        <p:nvSpPr>
          <p:cNvPr id="4100" name="Rectangle 3"/>
          <p:cNvSpPr>
            <a:spLocks noGrp="1" noChangeArrowheads="1"/>
          </p:cNvSpPr>
          <p:nvPr>
            <p:ph type="body" idx="1"/>
          </p:nvPr>
        </p:nvSpPr>
        <p:spPr>
          <a:noFill/>
        </p:spPr>
        <p:txBody>
          <a:bodyPr/>
          <a:lstStyle/>
          <a:p>
            <a:r>
              <a:rPr lang="en-US" dirty="0"/>
              <a:t>Type answer here</a:t>
            </a:r>
          </a:p>
          <a:p>
            <a:endParaRPr lang="en-US" dirty="0"/>
          </a:p>
        </p:txBody>
      </p:sp>
    </p:spTree>
    <p:extLst>
      <p:ext uri="{BB962C8B-B14F-4D97-AF65-F5344CB8AC3E}">
        <p14:creationId xmlns:p14="http://schemas.microsoft.com/office/powerpoint/2010/main" val="19323657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63</a:t>
            </a:fld>
            <a:endParaRPr lang="en-US" dirty="0"/>
          </a:p>
        </p:txBody>
      </p:sp>
    </p:spTree>
    <p:extLst>
      <p:ext uri="{BB962C8B-B14F-4D97-AF65-F5344CB8AC3E}">
        <p14:creationId xmlns:p14="http://schemas.microsoft.com/office/powerpoint/2010/main" val="3524341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p:txBody>
          <a:bodyPr/>
          <a:lstStyle/>
          <a:p>
            <a:pPr>
              <a:defRPr/>
            </a:pPr>
            <a:fld id="{EE7A3F1E-1F50-4D05-90A9-A070015DCB2A}" type="slidenum">
              <a:rPr lang="en-US">
                <a:latin typeface="Arial" charset="0"/>
              </a:rPr>
              <a:pPr>
                <a:defRPr/>
              </a:pPr>
              <a:t>64</a:t>
            </a:fld>
            <a:endParaRPr lang="en-US" dirty="0">
              <a:latin typeface="Arial" charset="0"/>
            </a:endParaRPr>
          </a:p>
        </p:txBody>
      </p:sp>
      <p:sp>
        <p:nvSpPr>
          <p:cNvPr id="194563" name="Rectangle 2"/>
          <p:cNvSpPr>
            <a:spLocks noGrp="1" noRot="1" noChangeAspect="1" noChangeArrowheads="1" noTextEdit="1"/>
          </p:cNvSpPr>
          <p:nvPr>
            <p:ph type="sldImg"/>
          </p:nvPr>
        </p:nvSpPr>
        <p:spPr>
          <a:xfrm>
            <a:off x="1216025" y="914400"/>
            <a:ext cx="4425950" cy="3319463"/>
          </a:xfrm>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Times New Roman" pitchFamily="18" charset="0"/>
              </a:rPr>
              <a:t>s105d09</a:t>
            </a:r>
          </a:p>
        </p:txBody>
      </p:sp>
    </p:spTree>
    <p:extLst>
      <p:ext uri="{BB962C8B-B14F-4D97-AF65-F5344CB8AC3E}">
        <p14:creationId xmlns:p14="http://schemas.microsoft.com/office/powerpoint/2010/main" val="35746131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65</a:t>
            </a:fld>
            <a:endParaRPr lang="en-US" dirty="0"/>
          </a:p>
        </p:txBody>
      </p:sp>
    </p:spTree>
    <p:extLst>
      <p:ext uri="{BB962C8B-B14F-4D97-AF65-F5344CB8AC3E}">
        <p14:creationId xmlns:p14="http://schemas.microsoft.com/office/powerpoint/2010/main" val="15510975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66</a:t>
            </a:fld>
            <a:endParaRPr lang="en-US" dirty="0"/>
          </a:p>
        </p:txBody>
      </p:sp>
    </p:spTree>
    <p:extLst>
      <p:ext uri="{BB962C8B-B14F-4D97-AF65-F5344CB8AC3E}">
        <p14:creationId xmlns:p14="http://schemas.microsoft.com/office/powerpoint/2010/main" val="1051481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p:txBody>
          <a:bodyPr/>
          <a:lstStyle/>
          <a:p>
            <a:pPr>
              <a:defRPr/>
            </a:pPr>
            <a:fld id="{1A25DD88-1238-4127-8E79-19DFD04E20C0}" type="slidenum">
              <a:rPr lang="en-US">
                <a:latin typeface="Arial" charset="0"/>
              </a:rPr>
              <a:pPr>
                <a:defRPr/>
              </a:pPr>
              <a:t>67</a:t>
            </a:fld>
            <a:endParaRPr lang="en-US" dirty="0">
              <a:latin typeface="Arial" charset="0"/>
            </a:endParaRPr>
          </a:p>
        </p:txBody>
      </p:sp>
      <p:sp>
        <p:nvSpPr>
          <p:cNvPr id="195587" name="Rectangle 2"/>
          <p:cNvSpPr>
            <a:spLocks noGrp="1" noRot="1" noChangeAspect="1" noChangeArrowheads="1" noTextEdit="1"/>
          </p:cNvSpPr>
          <p:nvPr>
            <p:ph type="sldImg"/>
          </p:nvPr>
        </p:nvSpPr>
        <p:spPr>
          <a:xfrm>
            <a:off x="1216025" y="914400"/>
            <a:ext cx="4425950" cy="3319463"/>
          </a:xfrm>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Yes, A subquery can return values for multiple rows, but must return values for ONLY ONE column. When submitted on it's own, the query in STEP 2 returns two rows and only one column, so it can be used as a non-correlated subquery.</a:t>
            </a:r>
          </a:p>
          <a:p>
            <a:pPr eaLnBrk="1" hangingPunct="1"/>
            <a:endParaRPr lang="en-US" dirty="0">
              <a:latin typeface="Times New Roman" pitchFamily="18" charset="0"/>
            </a:endParaRPr>
          </a:p>
        </p:txBody>
      </p:sp>
    </p:spTree>
    <p:extLst>
      <p:ext uri="{BB962C8B-B14F-4D97-AF65-F5344CB8AC3E}">
        <p14:creationId xmlns:p14="http://schemas.microsoft.com/office/powerpoint/2010/main" val="37444234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p:txBody>
          <a:bodyPr/>
          <a:lstStyle/>
          <a:p>
            <a:pPr>
              <a:defRPr/>
            </a:pPr>
            <a:fld id="{032457D5-6D0A-4A2F-A2F1-21E951998990}" type="slidenum">
              <a:rPr lang="en-US">
                <a:latin typeface="Arial" charset="0"/>
              </a:rPr>
              <a:pPr>
                <a:defRPr/>
              </a:pPr>
              <a:t>68</a:t>
            </a:fld>
            <a:endParaRPr lang="en-US" dirty="0">
              <a:latin typeface="Arial" charset="0"/>
            </a:endParaRPr>
          </a:p>
        </p:txBody>
      </p:sp>
      <p:sp>
        <p:nvSpPr>
          <p:cNvPr id="196611" name="Rectangle 2"/>
          <p:cNvSpPr>
            <a:spLocks noGrp="1" noRot="1" noChangeAspect="1" noChangeArrowheads="1" noTextEdit="1"/>
          </p:cNvSpPr>
          <p:nvPr>
            <p:ph type="sldImg"/>
          </p:nvPr>
        </p:nvSpPr>
        <p:spPr>
          <a:xfrm>
            <a:off x="1216025" y="914400"/>
            <a:ext cx="4425950" cy="3319463"/>
          </a:xfrm>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Type answer here</a:t>
            </a:r>
          </a:p>
        </p:txBody>
      </p:sp>
    </p:spTree>
    <p:extLst>
      <p:ext uri="{BB962C8B-B14F-4D97-AF65-F5344CB8AC3E}">
        <p14:creationId xmlns:p14="http://schemas.microsoft.com/office/powerpoint/2010/main" val="40721935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69</a:t>
            </a:fld>
            <a:endParaRPr lang="en-US" dirty="0"/>
          </a:p>
        </p:txBody>
      </p:sp>
    </p:spTree>
    <p:extLst>
      <p:ext uri="{BB962C8B-B14F-4D97-AF65-F5344CB8AC3E}">
        <p14:creationId xmlns:p14="http://schemas.microsoft.com/office/powerpoint/2010/main" val="100434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7</a:t>
            </a:fld>
            <a:endParaRPr lang="en-US" dirty="0"/>
          </a:p>
        </p:txBody>
      </p:sp>
    </p:spTree>
    <p:extLst>
      <p:ext uri="{BB962C8B-B14F-4D97-AF65-F5344CB8AC3E}">
        <p14:creationId xmlns:p14="http://schemas.microsoft.com/office/powerpoint/2010/main" val="10472492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70</a:t>
            </a:fld>
            <a:endParaRPr lang="en-US" dirty="0"/>
          </a:p>
        </p:txBody>
      </p:sp>
    </p:spTree>
    <p:extLst>
      <p:ext uri="{BB962C8B-B14F-4D97-AF65-F5344CB8AC3E}">
        <p14:creationId xmlns:p14="http://schemas.microsoft.com/office/powerpoint/2010/main" val="34784410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71</a:t>
            </a:fld>
            <a:endParaRPr lang="en-US" dirty="0"/>
          </a:p>
        </p:txBody>
      </p:sp>
    </p:spTree>
    <p:extLst>
      <p:ext uri="{BB962C8B-B14F-4D97-AF65-F5344CB8AC3E}">
        <p14:creationId xmlns:p14="http://schemas.microsoft.com/office/powerpoint/2010/main" val="32963715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CDC88B-7C3F-4147-B41B-71A39B76622F}" type="slidenum">
              <a:rPr lang="en-US" smtClean="0"/>
              <a:pPr/>
              <a:t>72</a:t>
            </a:fld>
            <a:endParaRPr lang="en-US" dirty="0"/>
          </a:p>
        </p:txBody>
      </p:sp>
    </p:spTree>
    <p:extLst>
      <p:ext uri="{BB962C8B-B14F-4D97-AF65-F5344CB8AC3E}">
        <p14:creationId xmlns:p14="http://schemas.microsoft.com/office/powerpoint/2010/main" val="37228813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73</a:t>
            </a:fld>
            <a:endParaRPr lang="en-US" sz="1200" dirty="0">
              <a:solidFill>
                <a:prstClr val="black"/>
              </a:solidFill>
            </a:endParaRPr>
          </a:p>
        </p:txBody>
      </p:sp>
    </p:spTree>
    <p:extLst>
      <p:ext uri="{BB962C8B-B14F-4D97-AF65-F5344CB8AC3E}">
        <p14:creationId xmlns:p14="http://schemas.microsoft.com/office/powerpoint/2010/main" val="26048667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74</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4720027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706FC5-AF99-4327-9E16-F112D1C72803}" type="slidenum">
              <a:rPr lang="en-US" sz="1200" smtClean="0"/>
              <a:pPr/>
              <a:t>75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r>
              <a:rPr lang="en-US" dirty="0"/>
              <a:t>A subquery resides inside the clauses of another SELECT statement or subquery.</a:t>
            </a:r>
          </a:p>
          <a:p>
            <a:endParaRPr lang="en-US" dirty="0"/>
          </a:p>
        </p:txBody>
      </p:sp>
    </p:spTree>
    <p:extLst>
      <p:ext uri="{BB962C8B-B14F-4D97-AF65-F5344CB8AC3E}">
        <p14:creationId xmlns:p14="http://schemas.microsoft.com/office/powerpoint/2010/main" val="19662315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7C5E7D-DAE1-47CD-8523-7E5AFF713D64}" type="slidenum">
              <a:rPr lang="en-US" sz="1200" smtClean="0"/>
              <a:pPr/>
              <a:t>76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r>
              <a:rPr lang="en-US" dirty="0"/>
              <a:t>A subquery has to be enclosed in parentheses. </a:t>
            </a:r>
          </a:p>
          <a:p>
            <a:endParaRPr lang="en-US" dirty="0"/>
          </a:p>
          <a:p>
            <a:endParaRPr lang="en-US" dirty="0"/>
          </a:p>
        </p:txBody>
      </p:sp>
    </p:spTree>
    <p:extLst>
      <p:ext uri="{BB962C8B-B14F-4D97-AF65-F5344CB8AC3E}">
        <p14:creationId xmlns:p14="http://schemas.microsoft.com/office/powerpoint/2010/main" val="41916349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F6CE8D-D9AD-42DC-8A05-8D062F1F8BD0}" type="slidenum">
              <a:rPr lang="en-US" sz="1200" smtClean="0"/>
              <a:pPr/>
              <a:t>77</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No</a:t>
            </a:r>
          </a:p>
          <a:p>
            <a:r>
              <a:rPr lang="en-US" dirty="0"/>
              <a:t>A subquery must only return values from a single column.</a:t>
            </a:r>
          </a:p>
          <a:p>
            <a:endParaRPr lang="en-US" dirty="0"/>
          </a:p>
          <a:p>
            <a:endParaRPr lang="en-US" dirty="0"/>
          </a:p>
        </p:txBody>
      </p:sp>
    </p:spTree>
    <p:extLst>
      <p:ext uri="{BB962C8B-B14F-4D97-AF65-F5344CB8AC3E}">
        <p14:creationId xmlns:p14="http://schemas.microsoft.com/office/powerpoint/2010/main" val="19400952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AAF4F2-37B2-4425-8C45-80B5CD2C1CBD}" type="slidenum">
              <a:rPr lang="en-US" sz="1200" smtClean="0"/>
              <a:pPr/>
              <a:t>78</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r>
              <a:rPr lang="en-US" dirty="0"/>
              <a:t>When a SELECT statement resides in a WHERE or HAVING clause, it is called a subquery.</a:t>
            </a:r>
          </a:p>
          <a:p>
            <a:endParaRPr lang="en-US" dirty="0"/>
          </a:p>
        </p:txBody>
      </p:sp>
    </p:spTree>
    <p:extLst>
      <p:ext uri="{BB962C8B-B14F-4D97-AF65-F5344CB8AC3E}">
        <p14:creationId xmlns:p14="http://schemas.microsoft.com/office/powerpoint/2010/main" val="39438567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024E5EA-9D87-4BB6-9D9C-D34588440727}" type="slidenum">
              <a:rPr lang="en-US" sz="1200" smtClean="0"/>
              <a:pPr/>
              <a:t>79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r>
              <a:rPr lang="en-US" dirty="0"/>
              <a:t>A correlated subquery can be extracted and run independently of the outer query.</a:t>
            </a:r>
          </a:p>
          <a:p>
            <a:endParaRPr lang="en-US" dirty="0"/>
          </a:p>
        </p:txBody>
      </p:sp>
    </p:spTree>
    <p:extLst>
      <p:ext uri="{BB962C8B-B14F-4D97-AF65-F5344CB8AC3E}">
        <p14:creationId xmlns:p14="http://schemas.microsoft.com/office/powerpoint/2010/main" val="4039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720256A5-0E79-49E4-BB18-3857855C4511}" type="slidenum">
              <a:rPr lang="en-US" sz="1200"/>
              <a:pPr/>
              <a:t>8</a:t>
            </a:fld>
            <a:endParaRPr lang="en-US" sz="1200" dirty="0"/>
          </a:p>
        </p:txBody>
      </p:sp>
    </p:spTree>
    <p:extLst>
      <p:ext uri="{BB962C8B-B14F-4D97-AF65-F5344CB8AC3E}">
        <p14:creationId xmlns:p14="http://schemas.microsoft.com/office/powerpoint/2010/main" val="28815775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589A547-AE0B-4913-8361-492477824396}" type="slidenum">
              <a:rPr lang="en-US" sz="1200" smtClean="0"/>
              <a:pPr/>
              <a:t>80</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r>
              <a:rPr lang="en-US" dirty="0"/>
              <a:t>The operator in HAVING clause in the outer query dictates how many values it expects from the inner query.</a:t>
            </a:r>
          </a:p>
          <a:p>
            <a:endParaRPr lang="en-US" dirty="0"/>
          </a:p>
          <a:p>
            <a:endParaRPr lang="en-US" dirty="0"/>
          </a:p>
        </p:txBody>
      </p:sp>
    </p:spTree>
    <p:extLst>
      <p:ext uri="{BB962C8B-B14F-4D97-AF65-F5344CB8AC3E}">
        <p14:creationId xmlns:p14="http://schemas.microsoft.com/office/powerpoint/2010/main" val="21844727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730AE1-E5F9-49AA-B620-40B7EE1167D9}" type="slidenum">
              <a:rPr lang="en-US" sz="1200" smtClean="0"/>
              <a:pPr/>
              <a:t>81</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p:txBody>
      </p:sp>
    </p:spTree>
    <p:extLst>
      <p:ext uri="{BB962C8B-B14F-4D97-AF65-F5344CB8AC3E}">
        <p14:creationId xmlns:p14="http://schemas.microsoft.com/office/powerpoint/2010/main" val="316933335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DC4D02-45C3-4CBA-8EC1-35BA88F6375A}" type="slidenum">
              <a:rPr lang="en-US" sz="1200" smtClean="0"/>
              <a:pPr/>
              <a:t>82</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pPr eaLnBrk="1" hangingPunct="1">
              <a:lnSpc>
                <a:spcPct val="90000"/>
              </a:lnSpc>
            </a:pPr>
            <a:r>
              <a:rPr lang="en-US" dirty="0">
                <a:latin typeface="Times New Roman" pitchFamily="18" charset="0"/>
              </a:rPr>
              <a:t>W</a:t>
            </a:r>
            <a:r>
              <a:rPr lang="sv-SE" dirty="0">
                <a:latin typeface="Times New Roman" pitchFamily="18" charset="0"/>
              </a:rPr>
              <a:t>hen the expression includes a comparison operator, such as &gt; or =, the subquery must return only a single column value. </a:t>
            </a:r>
          </a:p>
          <a:p>
            <a:pPr eaLnBrk="1" hangingPunct="1">
              <a:lnSpc>
                <a:spcPct val="90000"/>
              </a:lnSpc>
            </a:pPr>
            <a:r>
              <a:rPr lang="en-US" dirty="0">
                <a:latin typeface="Times New Roman" pitchFamily="18" charset="0"/>
              </a:rPr>
              <a:t> </a:t>
            </a:r>
            <a:endParaRPr lang="en-US" dirty="0"/>
          </a:p>
          <a:p>
            <a:endParaRPr lang="en-US" dirty="0"/>
          </a:p>
        </p:txBody>
      </p:sp>
    </p:spTree>
    <p:extLst>
      <p:ext uri="{BB962C8B-B14F-4D97-AF65-F5344CB8AC3E}">
        <p14:creationId xmlns:p14="http://schemas.microsoft.com/office/powerpoint/2010/main" val="8024468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3F8219-7F10-4C99-B6BB-5470FF50006B}" type="slidenum">
              <a:rPr lang="en-US" sz="1200" smtClean="0"/>
              <a:pPr/>
              <a:t>83</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No</a:t>
            </a:r>
          </a:p>
          <a:p>
            <a:r>
              <a:rPr lang="en-US" dirty="0"/>
              <a:t>No, an in-line view can ONLY be nested in the FROM clause in the place of a table name.  In addition, an in-line view can return values from one column or multiple columns.</a:t>
            </a:r>
          </a:p>
          <a:p>
            <a:endParaRPr lang="en-US" dirty="0"/>
          </a:p>
        </p:txBody>
      </p:sp>
    </p:spTree>
    <p:extLst>
      <p:ext uri="{BB962C8B-B14F-4D97-AF65-F5344CB8AC3E}">
        <p14:creationId xmlns:p14="http://schemas.microsoft.com/office/powerpoint/2010/main" val="42211911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1D3F34B-ACAA-424E-9312-15B7F41EEE12}" type="slidenum">
              <a:rPr lang="en-US" sz="1200" smtClean="0"/>
              <a:pPr/>
              <a:t>84</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This complex join has more than one error. In the outer query's FROM clause, a parenthesis should precede the in-line view. An in-line view should end with a parenthesis and not a semicolon. Also, in-line views cannot contain an ORDER BY clause. </a:t>
            </a:r>
          </a:p>
          <a:p>
            <a:endParaRPr lang="en-US" dirty="0"/>
          </a:p>
          <a:p>
            <a:endParaRPr lang="en-US" dirty="0"/>
          </a:p>
        </p:txBody>
      </p:sp>
    </p:spTree>
    <p:extLst>
      <p:ext uri="{BB962C8B-B14F-4D97-AF65-F5344CB8AC3E}">
        <p14:creationId xmlns:p14="http://schemas.microsoft.com/office/powerpoint/2010/main" val="41640436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1B405F-B82D-4B03-9862-FF3606EB2AD5}" type="slidenum">
              <a:rPr lang="en-US" sz="1200" smtClean="0"/>
              <a:pPr/>
              <a:t>85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pPr>
              <a:defRPr/>
            </a:pPr>
            <a:r>
              <a:rPr lang="en-US" sz="1200" dirty="0"/>
              <a:t>The original query uses the IN operator in the WHERE clause because it returns multiple values. The use of the =</a:t>
            </a:r>
            <a:r>
              <a:rPr lang="en-US" sz="1200" b="1" dirty="0"/>
              <a:t>ANY</a:t>
            </a:r>
            <a:r>
              <a:rPr lang="en-US" sz="1200" dirty="0"/>
              <a:t> keyword returns equivalent results.</a:t>
            </a:r>
          </a:p>
          <a:p>
            <a:endParaRPr lang="en-US" dirty="0"/>
          </a:p>
        </p:txBody>
      </p:sp>
    </p:spTree>
    <p:extLst>
      <p:ext uri="{BB962C8B-B14F-4D97-AF65-F5344CB8AC3E}">
        <p14:creationId xmlns:p14="http://schemas.microsoft.com/office/powerpoint/2010/main" val="1898467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fld id="{720256A5-0E79-49E4-BB18-3857855C4511}" type="slidenum">
              <a:rPr lang="en-US" sz="1200"/>
              <a:pPr/>
              <a:t>9</a:t>
            </a:fld>
            <a:endParaRPr lang="en-US" sz="1200" dirty="0"/>
          </a:p>
        </p:txBody>
      </p:sp>
    </p:spTree>
    <p:extLst>
      <p:ext uri="{BB962C8B-B14F-4D97-AF65-F5344CB8AC3E}">
        <p14:creationId xmlns:p14="http://schemas.microsoft.com/office/powerpoint/2010/main" val="3560991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dirty="0">
                <a:solidFill>
                  <a:srgbClr val="B0B7BB"/>
                </a:solidFill>
                <a:latin typeface="Arial" panose="020B0604020202020204" pitchFamily="34" charset="0"/>
              </a:rPr>
            </a:br>
            <a:r>
              <a:rPr lang="en-US" altLang="en-US" sz="600" b="1" dirty="0">
                <a:solidFill>
                  <a:srgbClr val="B0B7BB"/>
                </a:solidFill>
                <a:latin typeface="Arial" panose="020B0604020202020204" pitchFamily="34" charset="0"/>
              </a:rPr>
              <a:t>Copyright © 2010, SAS Institute Inc. All rights reserved.</a:t>
            </a:r>
            <a:endParaRPr lang="en-US" altLang="en-US" sz="600" dirty="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4422875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7226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3E52331-555A-4143-B860-0842C88FFA06}" type="slidenum">
              <a:rPr lang="en-US" smtClean="0"/>
              <a:t>‹#›</a:t>
            </a:fld>
            <a:endParaRPr lang="en-US" dirty="0"/>
          </a:p>
        </p:txBody>
      </p:sp>
    </p:spTree>
    <p:extLst>
      <p:ext uri="{BB962C8B-B14F-4D97-AF65-F5344CB8AC3E}">
        <p14:creationId xmlns:p14="http://schemas.microsoft.com/office/powerpoint/2010/main" val="121942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p:cNvSpPr>
            <a:spLocks noGrp="1"/>
          </p:cNvSpPr>
          <p:nvPr>
            <p:ph type="sldNum" sz="quarter" idx="10"/>
          </p:nvPr>
        </p:nvSpPr>
        <p:spPr/>
        <p:txBody>
          <a:bodyPr/>
          <a:lstStyle>
            <a:lvl1pPr>
              <a:defRPr/>
            </a:lvl1pPr>
          </a:lstStyle>
          <a:p>
            <a:pPr>
              <a:defRPr/>
            </a:pPr>
            <a:fld id="{98053CFA-28F6-4662-B5A8-D340C4CBF651}"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2975946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fld id="{13E52331-555A-4143-B860-0842C88FFA06}"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D65370F5-D9AB-402E-81E2-15B0A376E9AE}" type="slidenum">
              <a:rPr lang="en-US" altLang="en-US" sz="1400" b="1">
                <a:latin typeface="Arial" pitchFamily="34" charset="0"/>
              </a:rPr>
              <a:pPr/>
              <a:t>‹#›</a:t>
            </a:fld>
            <a:endParaRPr lang="en-US" altLang="en-US" sz="1400" dirty="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1.xml"/><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4.xml"/><Relationship Id="rId5" Type="http://schemas.openxmlformats.org/officeDocument/2006/relationships/tags" Target="../tags/tag22.xml"/><Relationship Id="rId4" Type="http://schemas.openxmlformats.org/officeDocument/2006/relationships/tags" Target="../tags/tag21.xml"/></Relationships>
</file>

<file path=ppt/slides/_rels/slide2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25.xml"/><Relationship Id="rId5" Type="http://schemas.openxmlformats.org/officeDocument/2006/relationships/slideLayout" Target="../slideLayouts/slideLayout4.xml"/><Relationship Id="rId4"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notesSlide" Target="../notesSlides/notesSlide26.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4.xml"/><Relationship Id="rId5" Type="http://schemas.openxmlformats.org/officeDocument/2006/relationships/tags" Target="../tags/tag31.xml"/><Relationship Id="rId4" Type="http://schemas.openxmlformats.org/officeDocument/2006/relationships/tags" Target="../tags/tag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notesSlide" Target="../notesSlides/notesSlide48.xml"/><Relationship Id="rId4" Type="http://schemas.openxmlformats.org/officeDocument/2006/relationships/tags" Target="../tags/tag49.xml"/><Relationship Id="rId9"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50.xml"/><Relationship Id="rId4"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9.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6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ags" Target="../tags/tag67.xm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68.xml"/><Relationship Id="rId5" Type="http://schemas.openxmlformats.org/officeDocument/2006/relationships/image" Target="../media/image22.png"/><Relationship Id="rId4" Type="http://schemas.openxmlformats.org/officeDocument/2006/relationships/hyperlink" Target="http://support.sas.com/quiz/sq1" TargetMode="Externa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7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tags" Target="../tags/tag75.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76.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Subqueries</a:t>
            </a:r>
          </a:p>
        </p:txBody>
      </p:sp>
      <p:graphicFrame>
        <p:nvGraphicFramePr>
          <p:cNvPr id="7" name="Group Organizer"/>
          <p:cNvGraphicFramePr>
            <a:graphicFrameLocks noGrp="1"/>
          </p:cNvGraphicFramePr>
          <p:nvPr>
            <p:extLst>
              <p:ext uri="{D42A27DB-BD31-4B8C-83A1-F6EECF244321}">
                <p14:modId xmlns:p14="http://schemas.microsoft.com/office/powerpoint/2010/main" val="1010817928"/>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5.1  Noncorrelated Subqueries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5.2  In-Line Views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514555" y="3230660"/>
            <a:ext cx="3330659" cy="3262432"/>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p>
            <a:pPr>
              <a:tabLst>
                <a:tab pos="627063" algn="l"/>
                <a:tab pos="1320800" algn="l"/>
              </a:tabLst>
              <a:defRPr/>
            </a:pPr>
            <a:r>
              <a:rPr lang="en-US" b="1" dirty="0">
                <a:latin typeface="Arial"/>
              </a:rPr>
              <a:t>SELECT</a:t>
            </a:r>
            <a:r>
              <a:rPr lang="en-US" dirty="0">
                <a:solidFill>
                  <a:srgbClr val="0000FF"/>
                </a:solidFill>
                <a:latin typeface="Arial"/>
              </a:rPr>
              <a:t> </a:t>
            </a:r>
            <a:r>
              <a:rPr lang="en-US" dirty="0"/>
              <a:t>...</a:t>
            </a:r>
            <a:r>
              <a:rPr lang="en-US" i="1" dirty="0">
                <a:latin typeface="Arial"/>
              </a:rPr>
              <a:t>&gt;</a:t>
            </a:r>
            <a:endParaRPr lang="en-US" dirty="0">
              <a:solidFill>
                <a:srgbClr val="0000FF"/>
              </a:solidFill>
              <a:latin typeface="Arial"/>
            </a:endParaRPr>
          </a:p>
          <a:p>
            <a:pPr>
              <a:tabLst>
                <a:tab pos="627063" algn="l"/>
                <a:tab pos="1320800" algn="l"/>
              </a:tabLst>
              <a:defRPr/>
            </a:pPr>
            <a:r>
              <a:rPr lang="en-US" dirty="0">
                <a:latin typeface="Arial"/>
              </a:rPr>
              <a:t>	</a:t>
            </a:r>
            <a:r>
              <a:rPr lang="en-US" b="1" dirty="0">
                <a:latin typeface="Arial"/>
              </a:rPr>
              <a:t>FROM</a:t>
            </a:r>
            <a:r>
              <a:rPr lang="en-US" dirty="0">
                <a:latin typeface="Arial"/>
              </a:rPr>
              <a:t> ...</a:t>
            </a:r>
          </a:p>
          <a:p>
            <a:pPr>
              <a:tabLst>
                <a:tab pos="627063" algn="l"/>
                <a:tab pos="1320800" algn="l"/>
              </a:tabLst>
              <a:defRPr/>
            </a:pPr>
            <a:r>
              <a:rPr lang="en-US" dirty="0">
                <a:latin typeface="Arial"/>
              </a:rPr>
              <a:t>	&lt;</a:t>
            </a:r>
            <a:r>
              <a:rPr lang="en-US" b="1" dirty="0">
                <a:latin typeface="Arial"/>
              </a:rPr>
              <a:t>WHERE</a:t>
            </a:r>
            <a:r>
              <a:rPr lang="en-US" dirty="0">
                <a:latin typeface="Arial"/>
              </a:rPr>
              <a:t> </a:t>
            </a:r>
            <a:r>
              <a:rPr lang="en-US" dirty="0"/>
              <a:t>...</a:t>
            </a:r>
            <a:r>
              <a:rPr lang="en-US" i="1" dirty="0">
                <a:latin typeface="Arial"/>
              </a:rPr>
              <a:t>&gt;</a:t>
            </a:r>
          </a:p>
          <a:p>
            <a:pPr>
              <a:tabLst>
                <a:tab pos="627063" algn="l"/>
                <a:tab pos="1320800" algn="l"/>
              </a:tabLst>
              <a:defRPr/>
            </a:pPr>
            <a:r>
              <a:rPr lang="en-US" i="1" dirty="0"/>
              <a:t>         </a:t>
            </a:r>
            <a:endParaRPr lang="en-US" dirty="0">
              <a:latin typeface="Arial"/>
            </a:endParaRPr>
          </a:p>
          <a:p>
            <a:pPr>
              <a:tabLst>
                <a:tab pos="627063" algn="l"/>
                <a:tab pos="1320800" algn="l"/>
              </a:tabLst>
              <a:defRPr/>
            </a:pPr>
            <a:r>
              <a:rPr lang="en-US" dirty="0">
                <a:latin typeface="Arial"/>
              </a:rPr>
              <a:t>	&lt;</a:t>
            </a:r>
            <a:r>
              <a:rPr lang="en-US" b="1" dirty="0">
                <a:latin typeface="Arial"/>
              </a:rPr>
              <a:t>GROUP</a:t>
            </a:r>
            <a:r>
              <a:rPr lang="en-US" dirty="0">
                <a:latin typeface="Arial"/>
              </a:rPr>
              <a:t> </a:t>
            </a:r>
            <a:r>
              <a:rPr lang="en-US" b="1" dirty="0">
                <a:latin typeface="Arial"/>
              </a:rPr>
              <a:t>BY</a:t>
            </a:r>
            <a:r>
              <a:rPr lang="en-US" dirty="0">
                <a:latin typeface="Arial"/>
              </a:rPr>
              <a:t> </a:t>
            </a:r>
            <a:r>
              <a:rPr lang="en-US" dirty="0"/>
              <a:t>...</a:t>
            </a:r>
            <a:r>
              <a:rPr lang="en-US" dirty="0">
                <a:latin typeface="Arial"/>
              </a:rPr>
              <a:t>&gt;</a:t>
            </a:r>
          </a:p>
          <a:p>
            <a:pPr>
              <a:tabLst>
                <a:tab pos="627063" algn="l"/>
                <a:tab pos="1320800" algn="l"/>
              </a:tabLst>
              <a:defRPr/>
            </a:pPr>
            <a:r>
              <a:rPr lang="en-US" dirty="0">
                <a:latin typeface="Arial"/>
              </a:rPr>
              <a:t>	&lt;</a:t>
            </a:r>
            <a:r>
              <a:rPr lang="en-US" b="1" dirty="0">
                <a:latin typeface="Arial"/>
              </a:rPr>
              <a:t>HAVING</a:t>
            </a:r>
            <a:r>
              <a:rPr lang="en-US" dirty="0">
                <a:latin typeface="Arial"/>
              </a:rPr>
              <a:t> </a:t>
            </a:r>
            <a:r>
              <a:rPr lang="en-US" dirty="0"/>
              <a:t>...</a:t>
            </a:r>
            <a:r>
              <a:rPr lang="en-US" i="1" dirty="0">
                <a:latin typeface="Arial"/>
              </a:rPr>
              <a:t>&gt;</a:t>
            </a:r>
          </a:p>
          <a:p>
            <a:pPr>
              <a:tabLst>
                <a:tab pos="627063" algn="l"/>
                <a:tab pos="1320800" algn="l"/>
              </a:tabLst>
              <a:defRPr/>
            </a:pPr>
            <a:endParaRPr lang="en-US" dirty="0">
              <a:latin typeface="Arial"/>
            </a:endParaRPr>
          </a:p>
          <a:p>
            <a:pPr>
              <a:tabLst>
                <a:tab pos="627063" algn="l"/>
                <a:tab pos="1320800" algn="l"/>
              </a:tabLst>
              <a:defRPr/>
            </a:pPr>
            <a:r>
              <a:rPr lang="en-US" dirty="0">
                <a:latin typeface="Arial"/>
              </a:rPr>
              <a:t>	&lt;</a:t>
            </a:r>
            <a:r>
              <a:rPr lang="en-US" b="1" dirty="0">
                <a:latin typeface="Arial"/>
              </a:rPr>
              <a:t>ORDER BY</a:t>
            </a:r>
            <a:r>
              <a:rPr lang="en-US" dirty="0">
                <a:latin typeface="Arial"/>
              </a:rPr>
              <a:t> </a:t>
            </a:r>
            <a:r>
              <a:rPr lang="en-US" dirty="0"/>
              <a:t>...</a:t>
            </a:r>
            <a:r>
              <a:rPr lang="en-US" i="1" dirty="0">
                <a:latin typeface="Arial"/>
              </a:rPr>
              <a:t>&gt;</a:t>
            </a:r>
            <a:r>
              <a:rPr lang="en-US" b="1" dirty="0">
                <a:latin typeface="Arial"/>
              </a:rPr>
              <a:t>;</a:t>
            </a:r>
          </a:p>
        </p:txBody>
      </p:sp>
      <p:sp>
        <p:nvSpPr>
          <p:cNvPr id="16387" name="Rectangle 2"/>
          <p:cNvSpPr>
            <a:spLocks noGrp="1" noChangeArrowheads="1"/>
          </p:cNvSpPr>
          <p:nvPr>
            <p:ph type="title"/>
          </p:nvPr>
        </p:nvSpPr>
        <p:spPr/>
        <p:txBody>
          <a:bodyPr/>
          <a:lstStyle/>
          <a:p>
            <a:r>
              <a:rPr lang="en-US" dirty="0"/>
              <a:t>Subqueries</a:t>
            </a:r>
          </a:p>
        </p:txBody>
      </p:sp>
      <p:sp>
        <p:nvSpPr>
          <p:cNvPr id="16388" name="Rectangle 3"/>
          <p:cNvSpPr>
            <a:spLocks noGrp="1" noChangeArrowheads="1"/>
          </p:cNvSpPr>
          <p:nvPr>
            <p:ph idx="1"/>
          </p:nvPr>
        </p:nvSpPr>
        <p:spPr/>
        <p:txBody>
          <a:bodyPr/>
          <a:lstStyle/>
          <a:p>
            <a:pPr marL="117475" lvl="1" indent="0">
              <a:buNone/>
            </a:pPr>
            <a:r>
              <a:rPr lang="en-US" dirty="0"/>
              <a:t>A subquery </a:t>
            </a:r>
          </a:p>
          <a:p>
            <a:pPr lvl="1"/>
            <a:r>
              <a:rPr lang="en-US" dirty="0"/>
              <a:t>returns values to be used in the outer query’s WHERE or HAVING clause</a:t>
            </a:r>
          </a:p>
          <a:p>
            <a:pPr lvl="1"/>
            <a:r>
              <a:rPr lang="en-US" dirty="0"/>
              <a:t>must return only a single column</a:t>
            </a:r>
          </a:p>
        </p:txBody>
      </p:sp>
      <p:sp>
        <p:nvSpPr>
          <p:cNvPr id="16390" name="TextBox 2"/>
          <p:cNvSpPr txBox="1">
            <a:spLocks noChangeArrowheads="1"/>
          </p:cNvSpPr>
          <p:nvPr/>
        </p:nvSpPr>
        <p:spPr bwMode="auto">
          <a:xfrm>
            <a:off x="4578544" y="3219207"/>
            <a:ext cx="4046538" cy="1135063"/>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…(select Employee_ID</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where …  )…</a:t>
            </a:r>
          </a:p>
        </p:txBody>
      </p:sp>
      <p:cxnSp>
        <p:nvCxnSpPr>
          <p:cNvPr id="15" name="Straight Connector 14"/>
          <p:cNvCxnSpPr/>
          <p:nvPr/>
        </p:nvCxnSpPr>
        <p:spPr bwMode="auto">
          <a:xfrm flipH="1">
            <a:off x="2733439" y="4294345"/>
            <a:ext cx="1845105" cy="1534248"/>
          </a:xfrm>
          <a:prstGeom prst="line">
            <a:avLst/>
          </a:prstGeom>
          <a:solidFill>
            <a:schemeClr val="accent1"/>
          </a:solidFill>
          <a:ln w="38100" cap="flat" cmpd="sng" algn="ctr">
            <a:solidFill>
              <a:schemeClr val="tx2"/>
            </a:solidFill>
            <a:prstDash val="dash"/>
            <a:round/>
            <a:headEnd type="none" w="med" len="med"/>
            <a:tailEnd type="oval" w="med" len="med"/>
          </a:ln>
          <a:effectLst/>
        </p:spPr>
      </p:cxnSp>
      <p:cxnSp>
        <p:nvCxnSpPr>
          <p:cNvPr id="17" name="Straight Connector 16"/>
          <p:cNvCxnSpPr/>
          <p:nvPr/>
        </p:nvCxnSpPr>
        <p:spPr bwMode="auto">
          <a:xfrm flipH="1">
            <a:off x="2596706" y="4294345"/>
            <a:ext cx="1981838" cy="395390"/>
          </a:xfrm>
          <a:prstGeom prst="line">
            <a:avLst/>
          </a:prstGeom>
          <a:solidFill>
            <a:schemeClr val="accent1"/>
          </a:solidFill>
          <a:ln w="38100" cap="flat" cmpd="sng" algn="ctr">
            <a:solidFill>
              <a:schemeClr val="tx2"/>
            </a:solidFill>
            <a:prstDash val="dash"/>
            <a:round/>
            <a:headEnd type="none" w="med" len="med"/>
            <a:tailEnd type="oval" w="med" len="med"/>
          </a:ln>
          <a:effectLst/>
        </p:spPr>
      </p:cxnSp>
      <p:sp>
        <p:nvSpPr>
          <p:cNvPr id="2" name="Rectangle 1"/>
          <p:cNvSpPr/>
          <p:nvPr>
            <p:custDataLst>
              <p:tags r:id="rId1"/>
            </p:custDataLst>
          </p:nvPr>
        </p:nvSpPr>
        <p:spPr bwMode="auto">
          <a:xfrm>
            <a:off x="6276323" y="3308107"/>
            <a:ext cx="2105445"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Animation Flag"/>
          <p:cNvSpPr txBox="1"/>
          <p:nvPr/>
        </p:nvSpPr>
        <p:spPr bwMode="auto">
          <a:xfrm>
            <a:off x="8572500" y="650869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rtlCol="0" anchor="b">
            <a:spAutoFit/>
          </a:bodyPr>
          <a:lstStyle/>
          <a:p>
            <a:r>
              <a:rPr lang="en-US" sz="2000" b="1" dirty="0">
                <a:latin typeface="Arial" pitchFamily="34" charset="0"/>
              </a:rPr>
              <a:t>...</a:t>
            </a:r>
          </a:p>
        </p:txBody>
      </p:sp>
    </p:spTree>
    <p:extLst>
      <p:ext uri="{BB962C8B-B14F-4D97-AF65-F5344CB8AC3E}">
        <p14:creationId xmlns:p14="http://schemas.microsoft.com/office/powerpoint/2010/main" val="294880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514555" y="3230660"/>
            <a:ext cx="3330659" cy="3262432"/>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p>
            <a:pPr>
              <a:tabLst>
                <a:tab pos="627063" algn="l"/>
                <a:tab pos="1320800" algn="l"/>
              </a:tabLst>
              <a:defRPr/>
            </a:pPr>
            <a:r>
              <a:rPr lang="en-US" b="1" dirty="0">
                <a:latin typeface="Arial"/>
              </a:rPr>
              <a:t>SELECT</a:t>
            </a:r>
            <a:r>
              <a:rPr lang="en-US" dirty="0">
                <a:solidFill>
                  <a:srgbClr val="0000FF"/>
                </a:solidFill>
                <a:latin typeface="Arial"/>
              </a:rPr>
              <a:t> </a:t>
            </a:r>
            <a:r>
              <a:rPr lang="en-US" dirty="0"/>
              <a:t>...</a:t>
            </a:r>
            <a:r>
              <a:rPr lang="en-US" i="1" dirty="0">
                <a:latin typeface="Arial"/>
              </a:rPr>
              <a:t>&gt;</a:t>
            </a:r>
            <a:endParaRPr lang="en-US" dirty="0">
              <a:solidFill>
                <a:srgbClr val="0000FF"/>
              </a:solidFill>
              <a:latin typeface="Arial"/>
            </a:endParaRPr>
          </a:p>
          <a:p>
            <a:pPr>
              <a:tabLst>
                <a:tab pos="627063" algn="l"/>
                <a:tab pos="1320800" algn="l"/>
              </a:tabLst>
              <a:defRPr/>
            </a:pPr>
            <a:r>
              <a:rPr lang="en-US" dirty="0">
                <a:latin typeface="Arial"/>
              </a:rPr>
              <a:t>	</a:t>
            </a:r>
            <a:r>
              <a:rPr lang="en-US" b="1" dirty="0">
                <a:latin typeface="Arial"/>
              </a:rPr>
              <a:t>FROM</a:t>
            </a:r>
            <a:r>
              <a:rPr lang="en-US" dirty="0">
                <a:latin typeface="Arial"/>
              </a:rPr>
              <a:t> ...</a:t>
            </a:r>
          </a:p>
          <a:p>
            <a:pPr>
              <a:tabLst>
                <a:tab pos="627063" algn="l"/>
                <a:tab pos="1320800" algn="l"/>
              </a:tabLst>
              <a:defRPr/>
            </a:pPr>
            <a:r>
              <a:rPr lang="en-US" dirty="0">
                <a:latin typeface="Arial"/>
              </a:rPr>
              <a:t>	&lt;</a:t>
            </a:r>
            <a:r>
              <a:rPr lang="en-US" b="1" dirty="0">
                <a:latin typeface="Arial"/>
              </a:rPr>
              <a:t>WHERE</a:t>
            </a:r>
            <a:r>
              <a:rPr lang="en-US" dirty="0">
                <a:latin typeface="Arial"/>
              </a:rPr>
              <a:t> </a:t>
            </a:r>
            <a:r>
              <a:rPr lang="en-US" dirty="0"/>
              <a:t>...</a:t>
            </a:r>
            <a:r>
              <a:rPr lang="en-US" i="1" dirty="0">
                <a:latin typeface="Arial"/>
              </a:rPr>
              <a:t>&gt;</a:t>
            </a:r>
          </a:p>
          <a:p>
            <a:pPr>
              <a:tabLst>
                <a:tab pos="627063" algn="l"/>
                <a:tab pos="1320800" algn="l"/>
              </a:tabLst>
              <a:defRPr/>
            </a:pPr>
            <a:r>
              <a:rPr lang="en-US" i="1" dirty="0"/>
              <a:t>         </a:t>
            </a:r>
            <a:endParaRPr lang="en-US" dirty="0">
              <a:latin typeface="Arial"/>
            </a:endParaRPr>
          </a:p>
          <a:p>
            <a:pPr>
              <a:tabLst>
                <a:tab pos="627063" algn="l"/>
                <a:tab pos="1320800" algn="l"/>
              </a:tabLst>
              <a:defRPr/>
            </a:pPr>
            <a:r>
              <a:rPr lang="en-US" dirty="0">
                <a:latin typeface="Arial"/>
              </a:rPr>
              <a:t>	&lt;</a:t>
            </a:r>
            <a:r>
              <a:rPr lang="en-US" b="1" dirty="0">
                <a:latin typeface="Arial"/>
              </a:rPr>
              <a:t>GROUP</a:t>
            </a:r>
            <a:r>
              <a:rPr lang="en-US" dirty="0">
                <a:latin typeface="Arial"/>
              </a:rPr>
              <a:t> </a:t>
            </a:r>
            <a:r>
              <a:rPr lang="en-US" b="1" dirty="0">
                <a:latin typeface="Arial"/>
              </a:rPr>
              <a:t>BY</a:t>
            </a:r>
            <a:r>
              <a:rPr lang="en-US" dirty="0">
                <a:latin typeface="Arial"/>
              </a:rPr>
              <a:t> </a:t>
            </a:r>
            <a:r>
              <a:rPr lang="en-US" dirty="0"/>
              <a:t>...</a:t>
            </a:r>
            <a:r>
              <a:rPr lang="en-US" dirty="0">
                <a:latin typeface="Arial"/>
              </a:rPr>
              <a:t>&gt;</a:t>
            </a:r>
          </a:p>
          <a:p>
            <a:pPr>
              <a:tabLst>
                <a:tab pos="627063" algn="l"/>
                <a:tab pos="1320800" algn="l"/>
              </a:tabLst>
              <a:defRPr/>
            </a:pPr>
            <a:r>
              <a:rPr lang="en-US" dirty="0">
                <a:latin typeface="Arial"/>
              </a:rPr>
              <a:t>	&lt;</a:t>
            </a:r>
            <a:r>
              <a:rPr lang="en-US" b="1" dirty="0">
                <a:latin typeface="Arial"/>
              </a:rPr>
              <a:t>HAVING</a:t>
            </a:r>
            <a:r>
              <a:rPr lang="en-US" dirty="0">
                <a:latin typeface="Arial"/>
              </a:rPr>
              <a:t> </a:t>
            </a:r>
            <a:r>
              <a:rPr lang="en-US" dirty="0"/>
              <a:t>...</a:t>
            </a:r>
            <a:r>
              <a:rPr lang="en-US" i="1" dirty="0">
                <a:latin typeface="Arial"/>
              </a:rPr>
              <a:t>&gt;</a:t>
            </a:r>
          </a:p>
          <a:p>
            <a:pPr>
              <a:tabLst>
                <a:tab pos="627063" algn="l"/>
                <a:tab pos="1320800" algn="l"/>
              </a:tabLst>
              <a:defRPr/>
            </a:pPr>
            <a:endParaRPr lang="en-US" dirty="0">
              <a:latin typeface="Arial"/>
            </a:endParaRPr>
          </a:p>
          <a:p>
            <a:pPr>
              <a:tabLst>
                <a:tab pos="627063" algn="l"/>
                <a:tab pos="1320800" algn="l"/>
              </a:tabLst>
              <a:defRPr/>
            </a:pPr>
            <a:r>
              <a:rPr lang="en-US" dirty="0">
                <a:latin typeface="Arial"/>
              </a:rPr>
              <a:t>	&lt;</a:t>
            </a:r>
            <a:r>
              <a:rPr lang="en-US" b="1" dirty="0">
                <a:latin typeface="Arial"/>
              </a:rPr>
              <a:t>ORDER BY</a:t>
            </a:r>
            <a:r>
              <a:rPr lang="en-US" dirty="0">
                <a:latin typeface="Arial"/>
              </a:rPr>
              <a:t> </a:t>
            </a:r>
            <a:r>
              <a:rPr lang="en-US" dirty="0"/>
              <a:t>...</a:t>
            </a:r>
            <a:r>
              <a:rPr lang="en-US" i="1" dirty="0">
                <a:latin typeface="Arial"/>
              </a:rPr>
              <a:t>&gt;</a:t>
            </a:r>
            <a:r>
              <a:rPr lang="en-US" b="1" dirty="0">
                <a:latin typeface="Arial"/>
              </a:rPr>
              <a:t>;</a:t>
            </a:r>
          </a:p>
        </p:txBody>
      </p:sp>
      <p:sp>
        <p:nvSpPr>
          <p:cNvPr id="16387" name="Rectangle 2"/>
          <p:cNvSpPr>
            <a:spLocks noGrp="1" noChangeArrowheads="1"/>
          </p:cNvSpPr>
          <p:nvPr>
            <p:ph type="title"/>
          </p:nvPr>
        </p:nvSpPr>
        <p:spPr/>
        <p:txBody>
          <a:bodyPr/>
          <a:lstStyle/>
          <a:p>
            <a:r>
              <a:rPr lang="en-US" dirty="0"/>
              <a:t>Subqueries</a:t>
            </a:r>
          </a:p>
        </p:txBody>
      </p:sp>
      <p:sp>
        <p:nvSpPr>
          <p:cNvPr id="16388" name="Rectangle 3"/>
          <p:cNvSpPr>
            <a:spLocks noGrp="1" noChangeArrowheads="1"/>
          </p:cNvSpPr>
          <p:nvPr>
            <p:ph idx="1"/>
          </p:nvPr>
        </p:nvSpPr>
        <p:spPr/>
        <p:txBody>
          <a:bodyPr/>
          <a:lstStyle/>
          <a:p>
            <a:pPr marL="117475" lvl="1" indent="0">
              <a:buNone/>
            </a:pPr>
            <a:r>
              <a:rPr lang="en-US" dirty="0"/>
              <a:t>A subquery </a:t>
            </a:r>
          </a:p>
          <a:p>
            <a:pPr lvl="1"/>
            <a:r>
              <a:rPr lang="en-US" dirty="0"/>
              <a:t>returns values to be used in the outer query’s WHERE or HAVING clause</a:t>
            </a:r>
          </a:p>
          <a:p>
            <a:pPr lvl="1"/>
            <a:r>
              <a:rPr lang="en-US" dirty="0"/>
              <a:t>must return only a single column</a:t>
            </a:r>
          </a:p>
          <a:p>
            <a:pPr lvl="1"/>
            <a:r>
              <a:rPr lang="en-US" dirty="0"/>
              <a:t>can return multiple values or a single value.</a:t>
            </a:r>
          </a:p>
        </p:txBody>
      </p:sp>
      <p:sp>
        <p:nvSpPr>
          <p:cNvPr id="16390" name="TextBox 2"/>
          <p:cNvSpPr txBox="1">
            <a:spLocks noChangeArrowheads="1"/>
          </p:cNvSpPr>
          <p:nvPr/>
        </p:nvSpPr>
        <p:spPr bwMode="auto">
          <a:xfrm>
            <a:off x="4578544" y="3219207"/>
            <a:ext cx="4046538" cy="1135063"/>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…(select Employee_ID</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where …  )…</a:t>
            </a:r>
          </a:p>
        </p:txBody>
      </p:sp>
      <p:pic>
        <p:nvPicPr>
          <p:cNvPr id="9" name="Picture 5" descr="\\sashq\root\dept\PSD\GRAPHICS\Illustrations\Data\dataset_colu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953" y="4492040"/>
            <a:ext cx="639762"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descr="C:\Users\ribell\AppData\Local\Microsoft\Windows\Temporary Internet Files\Content.Outlook\V834VRGB\dataset_column_1value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6124" y="5110116"/>
            <a:ext cx="433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L:\graphics\arrow_rt_taper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642817" flipV="1">
            <a:off x="6784843" y="4623711"/>
            <a:ext cx="1140031" cy="3893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L:\graphics\arrow_rt_taper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030561" flipV="1">
            <a:off x="5278077" y="4669886"/>
            <a:ext cx="1248525" cy="38932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bwMode="auto">
          <a:xfrm flipH="1">
            <a:off x="2733439" y="4294345"/>
            <a:ext cx="1845105" cy="1534248"/>
          </a:xfrm>
          <a:prstGeom prst="line">
            <a:avLst/>
          </a:prstGeom>
          <a:solidFill>
            <a:schemeClr val="accent1"/>
          </a:solidFill>
          <a:ln w="38100" cap="flat" cmpd="sng" algn="ctr">
            <a:solidFill>
              <a:schemeClr val="tx2"/>
            </a:solidFill>
            <a:prstDash val="dash"/>
            <a:round/>
            <a:headEnd type="none" w="med" len="med"/>
            <a:tailEnd type="oval" w="med" len="med"/>
          </a:ln>
          <a:effectLst/>
        </p:spPr>
      </p:cxnSp>
      <p:cxnSp>
        <p:nvCxnSpPr>
          <p:cNvPr id="17" name="Straight Connector 16"/>
          <p:cNvCxnSpPr/>
          <p:nvPr/>
        </p:nvCxnSpPr>
        <p:spPr bwMode="auto">
          <a:xfrm flipH="1">
            <a:off x="2596706" y="4294345"/>
            <a:ext cx="1981838" cy="395390"/>
          </a:xfrm>
          <a:prstGeom prst="line">
            <a:avLst/>
          </a:prstGeom>
          <a:solidFill>
            <a:schemeClr val="accent1"/>
          </a:solidFill>
          <a:ln w="38100" cap="flat" cmpd="sng" algn="ctr">
            <a:solidFill>
              <a:schemeClr val="tx2"/>
            </a:solidFill>
            <a:prstDash val="dash"/>
            <a:round/>
            <a:headEnd type="none" w="med" len="med"/>
            <a:tailEnd type="oval" w="med" len="med"/>
          </a:ln>
          <a:effectLst/>
        </p:spPr>
      </p:cxnSp>
    </p:spTree>
    <p:extLst>
      <p:ext uri="{BB962C8B-B14F-4D97-AF65-F5344CB8AC3E}">
        <p14:creationId xmlns:p14="http://schemas.microsoft.com/office/powerpoint/2010/main" val="252938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dirty="0"/>
              <a:t>Setup for the Poll</a:t>
            </a:r>
          </a:p>
        </p:txBody>
      </p:sp>
      <p:sp>
        <p:nvSpPr>
          <p:cNvPr id="2051" name="Rectangle 5"/>
          <p:cNvSpPr>
            <a:spLocks noGrp="1" noChangeArrowheads="1"/>
          </p:cNvSpPr>
          <p:nvPr>
            <p:ph idx="1"/>
          </p:nvPr>
        </p:nvSpPr>
        <p:spPr/>
        <p:txBody>
          <a:bodyPr/>
          <a:lstStyle/>
          <a:p>
            <a:pPr marL="0" indent="0"/>
            <a:r>
              <a:rPr lang="en-US" dirty="0"/>
              <a:t>Is the following SELECT statement valid as a subquery?</a:t>
            </a:r>
          </a:p>
          <a:p>
            <a:pPr marL="0" indent="0"/>
            <a:endParaRPr lang="en-US" dirty="0"/>
          </a:p>
        </p:txBody>
      </p:sp>
      <p:sp>
        <p:nvSpPr>
          <p:cNvPr id="5" name="TextBox 1"/>
          <p:cNvSpPr txBox="1">
            <a:spLocks noChangeArrowheads="1"/>
          </p:cNvSpPr>
          <p:nvPr/>
        </p:nvSpPr>
        <p:spPr bwMode="auto">
          <a:xfrm>
            <a:off x="722630" y="1728470"/>
            <a:ext cx="4045979" cy="1135183"/>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(select Employee_ID,</a:t>
            </a:r>
          </a:p>
          <a:p>
            <a:pPr algn="l">
              <a:lnSpc>
                <a:spcPct val="85000"/>
              </a:lnSpc>
            </a:pPr>
            <a:r>
              <a:rPr lang="en-US" b="1" dirty="0">
                <a:latin typeface="Courier New" pitchFamily="49" charset="0"/>
              </a:rPr>
              <a:t>        Gender</a:t>
            </a:r>
          </a:p>
          <a:p>
            <a:pPr algn="l">
              <a:lnSpc>
                <a:spcPct val="85000"/>
              </a:lnSpc>
            </a:pPr>
            <a:r>
              <a:rPr lang="en-US" b="1" dirty="0">
                <a:latin typeface="Courier New" pitchFamily="49" charset="0"/>
              </a:rPr>
              <a:t> from orion.staff)</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5.01 Poll</a:t>
            </a:r>
            <a:endParaRPr lang="en-US" dirty="0"/>
          </a:p>
        </p:txBody>
      </p:sp>
      <p:sp>
        <p:nvSpPr>
          <p:cNvPr id="2051" name="Rectangle 5"/>
          <p:cNvSpPr>
            <a:spLocks noGrp="1" noChangeArrowheads="1"/>
          </p:cNvSpPr>
          <p:nvPr>
            <p:ph idx="1"/>
          </p:nvPr>
        </p:nvSpPr>
        <p:spPr/>
        <p:txBody>
          <a:bodyPr/>
          <a:lstStyle/>
          <a:p>
            <a:pPr marL="0" indent="0"/>
            <a:r>
              <a:rPr lang="en-US" dirty="0"/>
              <a:t>Is the SELECT statement valid as a subquery?</a:t>
            </a:r>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a:p>
            <a:pPr marL="0" indent="0"/>
            <a:endParaRPr 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5.01 Poll </a:t>
            </a:r>
            <a:r>
              <a:rPr lang="en-US" dirty="0"/>
              <a:t>– Correct Answer</a:t>
            </a:r>
          </a:p>
        </p:txBody>
      </p:sp>
      <p:sp>
        <p:nvSpPr>
          <p:cNvPr id="2051" name="Rectangle 5"/>
          <p:cNvSpPr>
            <a:spLocks noGrp="1" noChangeArrowheads="1"/>
          </p:cNvSpPr>
          <p:nvPr>
            <p:ph idx="1"/>
          </p:nvPr>
        </p:nvSpPr>
        <p:spPr/>
        <p:txBody>
          <a:bodyPr/>
          <a:lstStyle/>
          <a:p>
            <a:pPr marL="0" indent="0"/>
            <a:r>
              <a:rPr lang="en-US" dirty="0"/>
              <a:t>Is the SELECT statement valid as a subquery?</a:t>
            </a:r>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a:p>
            <a:pPr marL="0" indent="0"/>
            <a:endParaRPr lang="en-US" dirty="0"/>
          </a:p>
          <a:p>
            <a:pPr marL="0" indent="0"/>
            <a:r>
              <a:rPr lang="en-US" b="1" dirty="0"/>
              <a:t>A subquery must return only values in a single column. </a:t>
            </a:r>
          </a:p>
          <a:p>
            <a:pPr marL="0" indent="0"/>
            <a:endParaRPr lang="en-US" dirty="0"/>
          </a:p>
          <a:p>
            <a:pPr marL="0" indent="0"/>
            <a:endParaRPr lang="en-US" dirty="0"/>
          </a:p>
        </p:txBody>
      </p:sp>
      <p:sp>
        <p:nvSpPr>
          <p:cNvPr id="4" name="Oval 3"/>
          <p:cNvSpPr/>
          <p:nvPr/>
        </p:nvSpPr>
        <p:spPr bwMode="auto">
          <a:xfrm>
            <a:off x="579385" y="2032770"/>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wrap="none" lIns="88900" tIns="88900" rIns="88900" bIns="88900" anchor="ctr"/>
          <a:lstStyle/>
          <a:p>
            <a:pPr algn="l">
              <a:defRPr/>
            </a:pPr>
            <a:r>
              <a:rPr lang="en-US" sz="2000" dirty="0">
                <a:solidFill>
                  <a:srgbClr val="000000"/>
                </a:solidFill>
                <a:latin typeface="Arial"/>
              </a:rPr>
              <a:t> </a:t>
            </a:r>
          </a:p>
        </p:txBody>
      </p:sp>
    </p:spTree>
    <p:custDataLst>
      <p:tags r:id="rId1"/>
    </p:custDataLst>
    <p:extLst>
      <p:ext uri="{BB962C8B-B14F-4D97-AF65-F5344CB8AC3E}">
        <p14:creationId xmlns:p14="http://schemas.microsoft.com/office/powerpoint/2010/main" val="379022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463550"/>
            <a:ext cx="7405688" cy="679450"/>
          </a:xfrm>
        </p:spPr>
        <p:txBody>
          <a:bodyPr/>
          <a:lstStyle/>
          <a:p>
            <a:r>
              <a:rPr lang="en-US" dirty="0"/>
              <a:t>Subqueries: Noncorrelated</a:t>
            </a:r>
          </a:p>
        </p:txBody>
      </p:sp>
      <p:sp>
        <p:nvSpPr>
          <p:cNvPr id="19459" name="Rectangle 3"/>
          <p:cNvSpPr>
            <a:spLocks noGrp="1" noChangeArrowheads="1"/>
          </p:cNvSpPr>
          <p:nvPr>
            <p:ph idx="1"/>
          </p:nvPr>
        </p:nvSpPr>
        <p:spPr>
          <a:xfrm>
            <a:off x="685800" y="1069975"/>
            <a:ext cx="7848600" cy="1409700"/>
          </a:xfrm>
        </p:spPr>
        <p:txBody>
          <a:bodyPr/>
          <a:lstStyle/>
          <a:p>
            <a:pPr marL="0" indent="0"/>
            <a:r>
              <a:rPr lang="en-US" dirty="0"/>
              <a:t>There are two types of subqueries:</a:t>
            </a:r>
          </a:p>
          <a:p>
            <a:pPr marL="455613" lvl="1" indent="-341313"/>
            <a:r>
              <a:rPr lang="en-US" dirty="0"/>
              <a:t>A </a:t>
            </a:r>
            <a:r>
              <a:rPr lang="en-US" i="1" dirty="0"/>
              <a:t>noncorrelated subquery</a:t>
            </a:r>
            <a:r>
              <a:rPr lang="en-US" dirty="0"/>
              <a:t> is a self-contained query. </a:t>
            </a:r>
            <a:br>
              <a:rPr lang="en-US" dirty="0"/>
            </a:br>
            <a:r>
              <a:rPr lang="en-US" dirty="0"/>
              <a:t>It executes independently of the outer query.</a:t>
            </a:r>
          </a:p>
        </p:txBody>
      </p:sp>
      <p:sp>
        <p:nvSpPr>
          <p:cNvPr id="19462" name="TextBox 3"/>
          <p:cNvSpPr txBox="1">
            <a:spLocks noChangeArrowheads="1"/>
          </p:cNvSpPr>
          <p:nvPr/>
        </p:nvSpPr>
        <p:spPr bwMode="auto">
          <a:xfrm>
            <a:off x="674688" y="2366963"/>
            <a:ext cx="8286750" cy="2705100"/>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proc sql;</a:t>
            </a:r>
          </a:p>
          <a:p>
            <a:pPr algn="l">
              <a:lnSpc>
                <a:spcPct val="85000"/>
              </a:lnSpc>
            </a:pPr>
            <a:r>
              <a:rPr lang="en-US" b="1" dirty="0">
                <a:latin typeface="Courier New" pitchFamily="49" charset="0"/>
              </a:rPr>
              <a:t>select Job_Title, avg(Salary) as MeanSalary</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group by Job_Title</a:t>
            </a:r>
          </a:p>
          <a:p>
            <a:pPr algn="l">
              <a:lnSpc>
                <a:spcPct val="85000"/>
              </a:lnSpc>
            </a:pPr>
            <a:r>
              <a:rPr lang="en-US" b="1" dirty="0">
                <a:latin typeface="Courier New" pitchFamily="49" charset="0"/>
              </a:rPr>
              <a:t>   having avg(Salary) &gt;</a:t>
            </a:r>
          </a:p>
          <a:p>
            <a:pPr algn="l">
              <a:lnSpc>
                <a:spcPct val="85000"/>
              </a:lnSpc>
            </a:pPr>
            <a:r>
              <a:rPr lang="en-US" b="1" dirty="0">
                <a:latin typeface="Courier New" pitchFamily="49" charset="0"/>
              </a:rPr>
              <a:t>      (select avg(Salary)</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quit;</a:t>
            </a:r>
          </a:p>
        </p:txBody>
      </p:sp>
      <p:sp>
        <p:nvSpPr>
          <p:cNvPr id="19463" name="AutoShape 24"/>
          <p:cNvSpPr>
            <a:spLocks/>
          </p:cNvSpPr>
          <p:nvPr/>
        </p:nvSpPr>
        <p:spPr bwMode="auto">
          <a:xfrm>
            <a:off x="3233738" y="4829175"/>
            <a:ext cx="4270375" cy="485775"/>
          </a:xfrm>
          <a:prstGeom prst="borderCallout1">
            <a:avLst>
              <a:gd name="adj1" fmla="val 48375"/>
              <a:gd name="adj2" fmla="val -523"/>
              <a:gd name="adj3" fmla="val -93431"/>
              <a:gd name="adj4" fmla="val -26764"/>
            </a:avLst>
          </a:prstGeom>
          <a:solidFill>
            <a:srgbClr val="009900"/>
          </a:solidFill>
          <a:ln w="19050">
            <a:solidFill>
              <a:srgbClr val="000000"/>
            </a:solidFill>
            <a:miter lim="800000"/>
            <a:headEnd type="none" w="med" len="lg"/>
            <a:tailEnd type="triangle" w="med" len="lg"/>
          </a:ln>
        </p:spPr>
        <p:txBody>
          <a:bodyPr wrap="none" lIns="88900" tIns="88900" rIns="54864" bIns="88900" anchor="ctr">
            <a:spAutoFit/>
          </a:bodyPr>
          <a:lstStyle/>
          <a:p>
            <a:pPr algn="l">
              <a:spcBef>
                <a:spcPct val="20000"/>
              </a:spcBef>
              <a:buClr>
                <a:schemeClr val="tx2"/>
              </a:buClr>
              <a:buSzPct val="70000"/>
              <a:buFont typeface="Wingdings" pitchFamily="2" charset="2"/>
              <a:buNone/>
            </a:pPr>
            <a:r>
              <a:rPr lang="en-US" sz="2000" b="1" dirty="0">
                <a:solidFill>
                  <a:srgbClr val="FFFFFF"/>
                </a:solidFill>
              </a:rPr>
              <a:t>This query is a stand-alone query.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p:txBody>
          <a:bodyPr/>
          <a:lstStyle/>
          <a:p>
            <a:r>
              <a:rPr lang="en-US" dirty="0"/>
              <a:t>Subqueries: Correlated</a:t>
            </a:r>
          </a:p>
        </p:txBody>
      </p:sp>
      <p:sp>
        <p:nvSpPr>
          <p:cNvPr id="20483" name="Rectangle 9"/>
          <p:cNvSpPr>
            <a:spLocks noGrp="1" noChangeArrowheads="1"/>
          </p:cNvSpPr>
          <p:nvPr>
            <p:ph idx="1"/>
          </p:nvPr>
        </p:nvSpPr>
        <p:spPr>
          <a:xfrm>
            <a:off x="685800" y="1071563"/>
            <a:ext cx="7848600" cy="1141412"/>
          </a:xfrm>
        </p:spPr>
        <p:txBody>
          <a:bodyPr/>
          <a:lstStyle/>
          <a:p>
            <a:pPr marL="455613" lvl="1" indent="-341313"/>
            <a:r>
              <a:rPr lang="en-US" dirty="0"/>
              <a:t>A </a:t>
            </a:r>
            <a:r>
              <a:rPr lang="en-US" i="1" dirty="0"/>
              <a:t>correlated subquery</a:t>
            </a:r>
            <a:r>
              <a:rPr lang="en-US" dirty="0"/>
              <a:t> requires a value or values </a:t>
            </a:r>
            <a:br>
              <a:rPr lang="en-US" dirty="0"/>
            </a:br>
            <a:r>
              <a:rPr lang="en-US" dirty="0"/>
              <a:t>to be passed to it by the outer (main) query before </a:t>
            </a:r>
            <a:br>
              <a:rPr lang="en-US" dirty="0"/>
            </a:br>
            <a:r>
              <a:rPr lang="en-US" dirty="0"/>
              <a:t>it can be successfully resolved.</a:t>
            </a:r>
          </a:p>
        </p:txBody>
      </p:sp>
      <p:sp>
        <p:nvSpPr>
          <p:cNvPr id="20485" name="TextBox 1"/>
          <p:cNvSpPr txBox="1">
            <a:spLocks noChangeArrowheads="1"/>
          </p:cNvSpPr>
          <p:nvPr/>
        </p:nvSpPr>
        <p:spPr bwMode="auto">
          <a:xfrm>
            <a:off x="88900" y="2459038"/>
            <a:ext cx="8961438" cy="3005137"/>
          </a:xfrm>
          <a:prstGeom prst="rect">
            <a:avLst/>
          </a:prstGeom>
          <a:solidFill>
            <a:srgbClr val="FFFFFF"/>
          </a:solidFill>
          <a:ln w="38100">
            <a:solidFill>
              <a:schemeClr val="tx2"/>
            </a:solidFill>
            <a:miter lim="800000"/>
            <a:headEnd/>
            <a:tailEnd/>
          </a:ln>
        </p:spPr>
        <p:txBody>
          <a:bodyPr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proc sql;</a:t>
            </a:r>
          </a:p>
          <a:p>
            <a:pPr algn="l">
              <a:lnSpc>
                <a:spcPct val="85000"/>
              </a:lnSpc>
            </a:pPr>
            <a:r>
              <a:rPr lang="en-US" b="1" dirty="0">
                <a:latin typeface="Courier New" pitchFamily="49" charset="0"/>
              </a:rPr>
              <a:t>select Employee_ID, avg(Salary) as MeanSalary</a:t>
            </a:r>
          </a:p>
          <a:p>
            <a:pPr algn="l">
              <a:lnSpc>
                <a:spcPct val="85000"/>
              </a:lnSpc>
            </a:pPr>
            <a:r>
              <a:rPr lang="en-US" b="1" dirty="0">
                <a:latin typeface="Courier New" pitchFamily="49" charset="0"/>
              </a:rPr>
              <a:t>   from orion.employee_addresses</a:t>
            </a:r>
          </a:p>
          <a:p>
            <a:pPr algn="l">
              <a:lnSpc>
                <a:spcPct val="85000"/>
              </a:lnSpc>
            </a:pPr>
            <a:r>
              <a:rPr lang="en-US" b="1" dirty="0">
                <a:latin typeface="Courier New" pitchFamily="49" charset="0"/>
              </a:rPr>
              <a:t>   where 'AU'=</a:t>
            </a:r>
          </a:p>
          <a:p>
            <a:pPr algn="l">
              <a:lnSpc>
                <a:spcPct val="85000"/>
              </a:lnSpc>
            </a:pPr>
            <a:r>
              <a:rPr lang="en-US" b="1" dirty="0">
                <a:latin typeface="Courier New" pitchFamily="49" charset="0"/>
              </a:rPr>
              <a:t>      (select </a:t>
            </a:r>
            <a:r>
              <a:rPr lang="en-US" b="1" dirty="0">
                <a:solidFill>
                  <a:srgbClr val="000000"/>
                </a:solidFill>
                <a:latin typeface="Courier New" pitchFamily="49" charset="0"/>
              </a:rPr>
              <a:t>Country</a:t>
            </a:r>
          </a:p>
          <a:p>
            <a:pPr algn="l">
              <a:lnSpc>
                <a:spcPct val="85000"/>
              </a:lnSpc>
            </a:pPr>
            <a:r>
              <a:rPr lang="en-US" b="1" dirty="0">
                <a:latin typeface="Courier New" pitchFamily="49" charset="0"/>
              </a:rPr>
              <a:t>          from work.supervisors</a:t>
            </a:r>
          </a:p>
          <a:p>
            <a:pPr algn="l">
              <a:lnSpc>
                <a:spcPct val="85000"/>
              </a:lnSpc>
            </a:pPr>
            <a:r>
              <a:rPr lang="en-US" b="1" dirty="0">
                <a:latin typeface="Courier New" pitchFamily="49" charset="0"/>
              </a:rPr>
              <a:t>          where employee_addresses.Employee_ID=</a:t>
            </a:r>
          </a:p>
          <a:p>
            <a:pPr algn="l">
              <a:lnSpc>
                <a:spcPct val="85000"/>
              </a:lnSpc>
            </a:pPr>
            <a:r>
              <a:rPr lang="en-US" b="1" dirty="0">
                <a:latin typeface="Courier New" pitchFamily="49" charset="0"/>
              </a:rPr>
              <a:t>                supervisors.Employee_ID);</a:t>
            </a:r>
          </a:p>
          <a:p>
            <a:pPr algn="l">
              <a:lnSpc>
                <a:spcPct val="85000"/>
              </a:lnSpc>
            </a:pPr>
            <a:r>
              <a:rPr lang="en-US" b="1" dirty="0">
                <a:latin typeface="Courier New" pitchFamily="49" charset="0"/>
              </a:rPr>
              <a:t>quit;</a:t>
            </a:r>
          </a:p>
        </p:txBody>
      </p:sp>
      <p:sp>
        <p:nvSpPr>
          <p:cNvPr id="20486" name="Rectangle 2"/>
          <p:cNvSpPr>
            <a:spLocks noChangeArrowheads="1"/>
          </p:cNvSpPr>
          <p:nvPr>
            <p:custDataLst>
              <p:tags r:id="rId1"/>
            </p:custDataLst>
          </p:nvPr>
        </p:nvSpPr>
        <p:spPr bwMode="auto">
          <a:xfrm>
            <a:off x="1455738" y="2859088"/>
            <a:ext cx="2008187"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endParaRPr lang="en-US" dirty="0"/>
          </a:p>
        </p:txBody>
      </p:sp>
      <p:sp>
        <p:nvSpPr>
          <p:cNvPr id="20487" name="Rectangle 3"/>
          <p:cNvSpPr>
            <a:spLocks noChangeArrowheads="1"/>
          </p:cNvSpPr>
          <p:nvPr>
            <p:custDataLst>
              <p:tags r:id="rId2"/>
            </p:custDataLst>
          </p:nvPr>
        </p:nvSpPr>
        <p:spPr bwMode="auto">
          <a:xfrm>
            <a:off x="3098800" y="4413250"/>
            <a:ext cx="5476875"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endParaRPr lang="en-US" dirty="0"/>
          </a:p>
        </p:txBody>
      </p:sp>
      <p:sp>
        <p:nvSpPr>
          <p:cNvPr id="20488" name="AutoShape 24"/>
          <p:cNvSpPr>
            <a:spLocks/>
          </p:cNvSpPr>
          <p:nvPr/>
        </p:nvSpPr>
        <p:spPr bwMode="auto">
          <a:xfrm>
            <a:off x="3463925" y="5126038"/>
            <a:ext cx="3873500" cy="1225550"/>
          </a:xfrm>
          <a:prstGeom prst="borderCallout1">
            <a:avLst>
              <a:gd name="adj1" fmla="val 48375"/>
              <a:gd name="adj2" fmla="val -523"/>
              <a:gd name="adj3" fmla="val -38287"/>
              <a:gd name="adj4" fmla="val -28171"/>
            </a:avLst>
          </a:prstGeom>
          <a:solidFill>
            <a:srgbClr val="009900"/>
          </a:solidFill>
          <a:ln w="19050">
            <a:solidFill>
              <a:srgbClr val="000000"/>
            </a:solidFill>
            <a:miter lim="800000"/>
            <a:headEnd type="none" w="med" len="lg"/>
            <a:tailEnd type="triangle" w="med" len="lg"/>
          </a:ln>
        </p:spPr>
        <p:txBody>
          <a:bodyPr wrap="none" lIns="88900" tIns="88900" rIns="54864" bIns="88900" anchor="ctr">
            <a:spAutoFit/>
          </a:bodyPr>
          <a:lstStyle/>
          <a:p>
            <a:pPr algn="l">
              <a:spcBef>
                <a:spcPct val="20000"/>
              </a:spcBef>
              <a:buClr>
                <a:schemeClr val="tx2"/>
              </a:buClr>
              <a:buSzPct val="70000"/>
              <a:buFont typeface="Wingdings" pitchFamily="2" charset="2"/>
              <a:buNone/>
            </a:pPr>
            <a:r>
              <a:rPr lang="en-US" sz="2000" b="1" dirty="0">
                <a:solidFill>
                  <a:srgbClr val="FFFFFF"/>
                </a:solidFill>
              </a:rPr>
              <a:t>This query is not stand-alone.</a:t>
            </a:r>
          </a:p>
          <a:p>
            <a:pPr algn="l">
              <a:spcBef>
                <a:spcPct val="20000"/>
              </a:spcBef>
              <a:buClr>
                <a:schemeClr val="tx2"/>
              </a:buClr>
              <a:buSzPct val="70000"/>
              <a:buFont typeface="Wingdings" pitchFamily="2" charset="2"/>
              <a:buNone/>
            </a:pPr>
            <a:r>
              <a:rPr lang="en-US" sz="2000" b="1" dirty="0">
                <a:solidFill>
                  <a:srgbClr val="FFFFFF"/>
                </a:solidFill>
              </a:rPr>
              <a:t>It needs additional information</a:t>
            </a:r>
          </a:p>
          <a:p>
            <a:pPr algn="l">
              <a:spcBef>
                <a:spcPct val="20000"/>
              </a:spcBef>
              <a:buClr>
                <a:schemeClr val="tx2"/>
              </a:buClr>
              <a:buSzPct val="70000"/>
              <a:buFont typeface="Wingdings" pitchFamily="2" charset="2"/>
              <a:buNone/>
            </a:pPr>
            <a:r>
              <a:rPr lang="en-US" sz="2000" b="1" dirty="0">
                <a:solidFill>
                  <a:srgbClr val="FFFFFF"/>
                </a:solidFill>
              </a:rPr>
              <a:t>from the main query.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ChangeArrowheads="1"/>
          </p:cNvSpPr>
          <p:nvPr/>
        </p:nvSpPr>
        <p:spPr bwMode="auto">
          <a:xfrm>
            <a:off x="688975" y="1152525"/>
            <a:ext cx="7770813" cy="2927981"/>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a:lnSpc>
                <a:spcPct val="85000"/>
              </a:lnSpc>
            </a:pPr>
            <a:r>
              <a:rPr lang="en-US" b="1" dirty="0">
                <a:latin typeface="Courier New" pitchFamily="49" charset="0"/>
              </a:rPr>
              <a:t>proc sql;</a:t>
            </a:r>
          </a:p>
          <a:p>
            <a:pPr algn="l">
              <a:lnSpc>
                <a:spcPct val="85000"/>
              </a:lnSpc>
            </a:pPr>
            <a:r>
              <a:rPr lang="en-US" b="1" dirty="0">
                <a:latin typeface="Courier New" pitchFamily="49" charset="0"/>
              </a:rPr>
              <a:t>select Job_Title,</a:t>
            </a:r>
          </a:p>
          <a:p>
            <a:pPr algn="l">
              <a:lnSpc>
                <a:spcPct val="85000"/>
              </a:lnSpc>
            </a:pPr>
            <a:r>
              <a:rPr lang="en-US" b="1" dirty="0">
                <a:latin typeface="Courier New" pitchFamily="49" charset="0"/>
              </a:rPr>
              <a:t>       avg(Salary) as MeanSalary</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group by Job_Title</a:t>
            </a:r>
            <a:br>
              <a:rPr lang="en-US" b="1" dirty="0">
                <a:latin typeface="Courier New" pitchFamily="49" charset="0"/>
              </a:rPr>
            </a:br>
            <a:r>
              <a:rPr lang="en-US" b="1" dirty="0">
                <a:latin typeface="Courier New" pitchFamily="49" charset="0"/>
              </a:rPr>
              <a:t>   having avg(Salary) &gt;</a:t>
            </a:r>
            <a:br>
              <a:rPr lang="en-US" b="1" dirty="0">
                <a:latin typeface="Courier New" pitchFamily="49" charset="0"/>
              </a:rPr>
            </a:br>
            <a:r>
              <a:rPr lang="en-US" b="1" dirty="0">
                <a:latin typeface="Courier New" pitchFamily="49" charset="0"/>
              </a:rPr>
              <a:t>      (select avg(Salary) </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quit;</a:t>
            </a:r>
          </a:p>
        </p:txBody>
      </p:sp>
      <p:sp>
        <p:nvSpPr>
          <p:cNvPr id="22531" name="Rectangle 12"/>
          <p:cNvSpPr>
            <a:spLocks noChangeArrowheads="1"/>
          </p:cNvSpPr>
          <p:nvPr>
            <p:custDataLst>
              <p:tags r:id="rId1"/>
            </p:custDataLst>
          </p:nvPr>
        </p:nvSpPr>
        <p:spPr bwMode="auto">
          <a:xfrm>
            <a:off x="2597000" y="3375025"/>
            <a:ext cx="29464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2532" name="Rectangle 2"/>
          <p:cNvSpPr>
            <a:spLocks noGrp="1" noChangeArrowheads="1"/>
          </p:cNvSpPr>
          <p:nvPr>
            <p:ph type="title"/>
          </p:nvPr>
        </p:nvSpPr>
        <p:spPr/>
        <p:txBody>
          <a:bodyPr/>
          <a:lstStyle/>
          <a:p>
            <a:r>
              <a:rPr lang="en-US" dirty="0"/>
              <a:t>Noncorrelated Subquery</a:t>
            </a:r>
          </a:p>
        </p:txBody>
      </p:sp>
      <p:sp>
        <p:nvSpPr>
          <p:cNvPr id="22534" name="Text Box 5"/>
          <p:cNvSpPr txBox="1">
            <a:spLocks noChangeArrowheads="1"/>
          </p:cNvSpPr>
          <p:nvPr/>
        </p:nvSpPr>
        <p:spPr bwMode="auto">
          <a:xfrm>
            <a:off x="7950175"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s105d02</a:t>
            </a:r>
          </a:p>
        </p:txBody>
      </p:sp>
      <p:sp>
        <p:nvSpPr>
          <p:cNvPr id="22535" name="AutoShape 6"/>
          <p:cNvSpPr>
            <a:spLocks/>
          </p:cNvSpPr>
          <p:nvPr/>
        </p:nvSpPr>
        <p:spPr bwMode="auto">
          <a:xfrm>
            <a:off x="6115324" y="2575841"/>
            <a:ext cx="2031218" cy="795089"/>
          </a:xfrm>
          <a:prstGeom prst="borderCallout1">
            <a:avLst>
              <a:gd name="adj1" fmla="val 47713"/>
              <a:gd name="adj2" fmla="val -713"/>
              <a:gd name="adj3" fmla="val 82240"/>
              <a:gd name="adj4" fmla="val -36280"/>
            </a:avLst>
          </a:prstGeom>
          <a:solidFill>
            <a:srgbClr val="009900"/>
          </a:solidFill>
          <a:ln w="19050">
            <a:solidFill>
              <a:srgbClr val="000000"/>
            </a:solidFill>
            <a:miter lim="800000"/>
            <a:headEnd type="none" w="med" len="lg"/>
            <a:tailEnd type="triangle" w="med" len="lg"/>
          </a:ln>
        </p:spPr>
        <p:txBody>
          <a:bodyPr wrap="square" lIns="88900" tIns="88900" rIns="88900" bIns="88900" anchor="ctr">
            <a:spAutoFit/>
          </a:bodyPr>
          <a:lstStyle/>
          <a:p>
            <a:r>
              <a:rPr lang="en-US" sz="2000" b="1" dirty="0">
                <a:solidFill>
                  <a:srgbClr val="FFFFFF"/>
                </a:solidFill>
              </a:rPr>
              <a:t>Evaluate the subquery first.</a:t>
            </a:r>
          </a:p>
        </p:txBody>
      </p:sp>
      <p:sp>
        <p:nvSpPr>
          <p:cNvPr id="22536" name="Rectangle 11"/>
          <p:cNvSpPr>
            <a:spLocks noChangeArrowheads="1"/>
          </p:cNvSpPr>
          <p:nvPr>
            <p:custDataLst>
              <p:tags r:id="rId2"/>
            </p:custDataLst>
          </p:nvPr>
        </p:nvSpPr>
        <p:spPr bwMode="auto">
          <a:xfrm>
            <a:off x="2065188" y="3063875"/>
            <a:ext cx="32512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Noncorrelated Subquery</a:t>
            </a:r>
          </a:p>
        </p:txBody>
      </p:sp>
      <p:sp>
        <p:nvSpPr>
          <p:cNvPr id="23556" name="Text Box 6"/>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s105d02</a:t>
            </a:r>
          </a:p>
        </p:txBody>
      </p:sp>
      <p:sp>
        <p:nvSpPr>
          <p:cNvPr id="23557" name="Rectangle 13"/>
          <p:cNvSpPr>
            <a:spLocks noChangeArrowheads="1"/>
          </p:cNvSpPr>
          <p:nvPr/>
        </p:nvSpPr>
        <p:spPr bwMode="auto">
          <a:xfrm>
            <a:off x="688975" y="1152525"/>
            <a:ext cx="7770813" cy="2614049"/>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gn="l">
              <a:lnSpc>
                <a:spcPct val="85000"/>
              </a:lnSpc>
            </a:pPr>
            <a:r>
              <a:rPr lang="en-US" b="1" dirty="0">
                <a:latin typeface="Courier New" pitchFamily="49" charset="0"/>
              </a:rPr>
              <a:t>proc sql;</a:t>
            </a:r>
          </a:p>
          <a:p>
            <a:pPr algn="l">
              <a:lnSpc>
                <a:spcPct val="85000"/>
              </a:lnSpc>
            </a:pPr>
            <a:r>
              <a:rPr lang="en-US" b="1" dirty="0">
                <a:latin typeface="Courier New" pitchFamily="49" charset="0"/>
              </a:rPr>
              <a:t>select Job_Title,</a:t>
            </a:r>
          </a:p>
          <a:p>
            <a:pPr algn="l">
              <a:lnSpc>
                <a:spcPct val="85000"/>
              </a:lnSpc>
            </a:pPr>
            <a:r>
              <a:rPr lang="en-US" b="1" dirty="0">
                <a:latin typeface="Courier New" pitchFamily="49" charset="0"/>
              </a:rPr>
              <a:t>       avg(Salary) as MeanSalary</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group by Job_Title</a:t>
            </a:r>
          </a:p>
          <a:p>
            <a:pPr algn="l">
              <a:lnSpc>
                <a:spcPct val="85000"/>
              </a:lnSpc>
            </a:pPr>
            <a:r>
              <a:rPr lang="en-US" b="1" dirty="0">
                <a:latin typeface="Courier New" pitchFamily="49" charset="0"/>
              </a:rPr>
              <a:t>   having avg(Salary) &gt;</a:t>
            </a:r>
          </a:p>
          <a:p>
            <a:pPr algn="l">
              <a:lnSpc>
                <a:spcPct val="85000"/>
              </a:lnSpc>
            </a:pPr>
            <a:r>
              <a:rPr lang="en-US" b="1" dirty="0">
                <a:latin typeface="Courier New" pitchFamily="49" charset="0"/>
              </a:rPr>
              <a:t>      (38041.51);</a:t>
            </a:r>
          </a:p>
          <a:p>
            <a:pPr algn="l">
              <a:lnSpc>
                <a:spcPct val="85000"/>
              </a:lnSpc>
            </a:pPr>
            <a:r>
              <a:rPr lang="en-US" b="1" dirty="0">
                <a:latin typeface="Courier New" pitchFamily="49" charset="0"/>
              </a:rPr>
              <a:t>quit;</a:t>
            </a:r>
          </a:p>
        </p:txBody>
      </p:sp>
      <p:sp>
        <p:nvSpPr>
          <p:cNvPr id="23559" name="Rectangle 16"/>
          <p:cNvSpPr>
            <a:spLocks noChangeArrowheads="1"/>
          </p:cNvSpPr>
          <p:nvPr>
            <p:custDataLst>
              <p:tags r:id="rId1"/>
            </p:custDataLst>
          </p:nvPr>
        </p:nvSpPr>
        <p:spPr bwMode="auto">
          <a:xfrm>
            <a:off x="2058673" y="3027549"/>
            <a:ext cx="1485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 name="Line Callout 2 1"/>
          <p:cNvSpPr/>
          <p:nvPr/>
        </p:nvSpPr>
        <p:spPr bwMode="auto">
          <a:xfrm>
            <a:off x="5466975" y="2569010"/>
            <a:ext cx="2801868" cy="795089"/>
          </a:xfrm>
          <a:prstGeom prst="borderCallout2">
            <a:avLst>
              <a:gd name="adj1" fmla="val 43908"/>
              <a:gd name="adj2" fmla="val -1020"/>
              <a:gd name="adj3" fmla="val 65471"/>
              <a:gd name="adj4" fmla="val -20232"/>
              <a:gd name="adj5" fmla="val 72553"/>
              <a:gd name="adj6" fmla="val -64904"/>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r>
              <a:rPr lang="en-US" sz="2000" b="1" dirty="0">
                <a:solidFill>
                  <a:srgbClr val="FFFFFF"/>
                </a:solidFill>
              </a:rPr>
              <a:t>Then pass the results to the outer query.</a:t>
            </a:r>
          </a:p>
        </p:txBody>
      </p:sp>
      <p:sp>
        <p:nvSpPr>
          <p:cNvPr id="7" name="Rectangle 11"/>
          <p:cNvSpPr>
            <a:spLocks noChangeArrowheads="1"/>
          </p:cNvSpPr>
          <p:nvPr/>
        </p:nvSpPr>
        <p:spPr bwMode="auto">
          <a:xfrm>
            <a:off x="688594" y="4403979"/>
            <a:ext cx="5220981" cy="1487587"/>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pPr algn="l"/>
            <a:r>
              <a:rPr lang="en-US" sz="1800" b="1" dirty="0">
                <a:solidFill>
                  <a:srgbClr val="000000"/>
                </a:solidFill>
                <a:latin typeface="SAS Monospace" pitchFamily="49" charset="0"/>
              </a:rPr>
              <a:t>Employee Job Title         MeanSalary</a:t>
            </a:r>
          </a:p>
          <a:p>
            <a:pPr algn="l"/>
            <a:r>
              <a:rPr lang="en-US" sz="1800" b="1" dirty="0">
                <a:solidFill>
                  <a:srgbClr val="000000"/>
                </a:solidFill>
                <a:latin typeface="SAS Monospace" pitchFamily="49" charset="0"/>
              </a:rPr>
              <a:t>ƒƒƒƒƒƒƒƒƒƒƒƒƒƒƒƒƒƒƒƒƒƒƒƒƒƒƒƒƒƒƒƒƒƒƒƒƒ</a:t>
            </a:r>
          </a:p>
          <a:p>
            <a:pPr algn="l"/>
            <a:r>
              <a:rPr lang="en-US" sz="1800" b="1" dirty="0">
                <a:solidFill>
                  <a:srgbClr val="000000"/>
                </a:solidFill>
                <a:latin typeface="SAS Monospace" pitchFamily="49" charset="0"/>
              </a:rPr>
              <a:t>Account Manager                 46090</a:t>
            </a:r>
          </a:p>
          <a:p>
            <a:pPr algn="l"/>
            <a:r>
              <a:rPr lang="en-US" sz="1800" b="1" dirty="0">
                <a:solidFill>
                  <a:srgbClr val="000000"/>
                </a:solidFill>
                <a:latin typeface="SAS Monospace" pitchFamily="49" charset="0"/>
              </a:rPr>
              <a:t>Administration Manager          47415</a:t>
            </a:r>
          </a:p>
          <a:p>
            <a:pPr algn="l"/>
            <a:r>
              <a:rPr lang="en-US" sz="1800" b="1" dirty="0">
                <a:solidFill>
                  <a:srgbClr val="000000"/>
                </a:solidFill>
                <a:latin typeface="SAS Monospace" pitchFamily="49" charset="0"/>
              </a:rPr>
              <a:t>Applications Developer I        42760</a:t>
            </a:r>
          </a:p>
        </p:txBody>
      </p:sp>
      <p:sp>
        <p:nvSpPr>
          <p:cNvPr id="8" name="Rectangle 6"/>
          <p:cNvSpPr>
            <a:spLocks noChangeArrowheads="1"/>
          </p:cNvSpPr>
          <p:nvPr/>
        </p:nvSpPr>
        <p:spPr bwMode="auto">
          <a:xfrm>
            <a:off x="688975" y="3990975"/>
            <a:ext cx="3522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p>
            <a:r>
              <a:rPr lang="en-US" dirty="0"/>
              <a:t>Partial PROC SQL Output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5.02 Poll</a:t>
            </a:r>
            <a:endParaRPr lang="en-US" dirty="0"/>
          </a:p>
        </p:txBody>
      </p:sp>
      <p:sp>
        <p:nvSpPr>
          <p:cNvPr id="25603" name="Rectangle 3"/>
          <p:cNvSpPr>
            <a:spLocks noGrp="1" noChangeArrowheads="1"/>
          </p:cNvSpPr>
          <p:nvPr>
            <p:ph idx="1"/>
          </p:nvPr>
        </p:nvSpPr>
        <p:spPr/>
        <p:txBody>
          <a:bodyPr/>
          <a:lstStyle/>
          <a:p>
            <a:pPr marL="0" indent="0">
              <a:tabLst>
                <a:tab pos="515938" algn="l"/>
              </a:tabLst>
            </a:pPr>
            <a:r>
              <a:rPr lang="en-US" dirty="0"/>
              <a:t>Can a subquery contain a subquery?</a:t>
            </a:r>
          </a:p>
          <a:p>
            <a:pPr marL="0" indent="0">
              <a:tabLst>
                <a:tab pos="515938" algn="l"/>
              </a:tabLst>
            </a:pPr>
            <a:r>
              <a:rPr lang="en-US" dirty="0">
                <a:sym typeface="Wingdings" pitchFamily="2" charset="2"/>
              </a:rPr>
              <a:t>  </a:t>
            </a:r>
            <a:r>
              <a:rPr lang="en-US" dirty="0"/>
              <a:t>Yes</a:t>
            </a:r>
          </a:p>
          <a:p>
            <a:pPr marL="0" indent="0">
              <a:tabLst>
                <a:tab pos="515938" algn="l"/>
              </a:tabLst>
            </a:pPr>
            <a:r>
              <a:rPr lang="en-US" dirty="0">
                <a:sym typeface="Wingdings" pitchFamily="2" charset="2"/>
              </a:rPr>
              <a:t>  </a:t>
            </a:r>
            <a:r>
              <a:rPr lang="en-US" dirty="0"/>
              <a:t>No</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Subqueries</a:t>
            </a:r>
          </a:p>
        </p:txBody>
      </p:sp>
      <p:graphicFrame>
        <p:nvGraphicFramePr>
          <p:cNvPr id="7" name="Group Organizer"/>
          <p:cNvGraphicFramePr>
            <a:graphicFrameLocks noGrp="1"/>
          </p:cNvGraphicFramePr>
          <p:nvPr>
            <p:extLst>
              <p:ext uri="{D42A27DB-BD31-4B8C-83A1-F6EECF244321}">
                <p14:modId xmlns:p14="http://schemas.microsoft.com/office/powerpoint/2010/main" val="2239685370"/>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5.1  Noncorrelated Subqueries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5.2  In-Line Views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77666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5.02 Poll </a:t>
            </a:r>
            <a:r>
              <a:rPr lang="en-US" dirty="0"/>
              <a:t>– Correct Answer</a:t>
            </a:r>
          </a:p>
        </p:txBody>
      </p:sp>
      <p:sp>
        <p:nvSpPr>
          <p:cNvPr id="26627" name="Rectangle 3"/>
          <p:cNvSpPr>
            <a:spLocks noGrp="1" noChangeArrowheads="1"/>
          </p:cNvSpPr>
          <p:nvPr>
            <p:ph idx="1"/>
          </p:nvPr>
        </p:nvSpPr>
        <p:spPr/>
        <p:txBody>
          <a:bodyPr/>
          <a:lstStyle/>
          <a:p>
            <a:pPr marL="0" indent="0">
              <a:tabLst>
                <a:tab pos="515938" algn="l"/>
              </a:tabLst>
            </a:pPr>
            <a:r>
              <a:rPr lang="en-US" dirty="0"/>
              <a:t>Can a subquery contain a subquery?</a:t>
            </a:r>
          </a:p>
          <a:p>
            <a:pPr marL="0" indent="0">
              <a:tabLst>
                <a:tab pos="515938" algn="l"/>
              </a:tabLst>
            </a:pPr>
            <a:r>
              <a:rPr lang="en-US" dirty="0">
                <a:sym typeface="Wingdings" pitchFamily="2" charset="2"/>
              </a:rPr>
              <a:t>  </a:t>
            </a:r>
            <a:r>
              <a:rPr lang="en-US" dirty="0"/>
              <a:t>Yes</a:t>
            </a:r>
          </a:p>
          <a:p>
            <a:pPr marL="0" indent="0">
              <a:tabLst>
                <a:tab pos="515938" algn="l"/>
              </a:tabLst>
            </a:pPr>
            <a:r>
              <a:rPr lang="en-US" dirty="0">
                <a:sym typeface="Wingdings" pitchFamily="2" charset="2"/>
              </a:rPr>
              <a:t>  </a:t>
            </a:r>
            <a:r>
              <a:rPr lang="en-US" dirty="0"/>
              <a:t>No</a:t>
            </a:r>
          </a:p>
        </p:txBody>
      </p:sp>
      <p:sp>
        <p:nvSpPr>
          <p:cNvPr id="26629" name="Oval 4"/>
          <p:cNvSpPr>
            <a:spLocks noChangeArrowheads="1"/>
          </p:cNvSpPr>
          <p:nvPr/>
        </p:nvSpPr>
        <p:spPr bwMode="auto">
          <a:xfrm>
            <a:off x="591586" y="1455738"/>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l"/>
            <a:endParaRPr lang="en-US" sz="2000" noProof="1">
              <a:solidFill>
                <a:srgbClr val="000000"/>
              </a:solidFill>
            </a:endParaRPr>
          </a:p>
        </p:txBody>
      </p:sp>
      <p:sp>
        <p:nvSpPr>
          <p:cNvPr id="26630" name="TextBox 1"/>
          <p:cNvSpPr txBox="1">
            <a:spLocks noChangeArrowheads="1"/>
          </p:cNvSpPr>
          <p:nvPr/>
        </p:nvSpPr>
        <p:spPr bwMode="auto">
          <a:xfrm>
            <a:off x="684350" y="2384425"/>
            <a:ext cx="7534275" cy="4191981"/>
          </a:xfrm>
          <a:prstGeom prst="rect">
            <a:avLst/>
          </a:prstGeom>
          <a:solidFill>
            <a:srgbClr val="FFFFFF"/>
          </a:solidFill>
          <a:ln w="38100">
            <a:solidFill>
              <a:schemeClr val="tx2"/>
            </a:solidFill>
            <a:miter lim="800000"/>
            <a:headEnd/>
            <a:tailEnd/>
          </a:ln>
        </p:spPr>
        <p:txBody>
          <a:bodyPr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sz="1700" b="1" dirty="0">
                <a:latin typeface="Courier New" pitchFamily="49" charset="0"/>
              </a:rPr>
              <a:t>title 'Latest Order Date for';</a:t>
            </a:r>
          </a:p>
          <a:p>
            <a:pPr algn="l">
              <a:lnSpc>
                <a:spcPct val="85000"/>
              </a:lnSpc>
            </a:pPr>
            <a:r>
              <a:rPr lang="en-US" sz="1700" b="1" dirty="0">
                <a:latin typeface="Courier New" pitchFamily="49" charset="0"/>
              </a:rPr>
              <a:t>title2 'Orion Club Low Activity Members';</a:t>
            </a:r>
          </a:p>
          <a:p>
            <a:pPr algn="l">
              <a:lnSpc>
                <a:spcPct val="85000"/>
              </a:lnSpc>
            </a:pPr>
            <a:r>
              <a:rPr lang="en-US" sz="1700" b="1" dirty="0">
                <a:latin typeface="Courier New" pitchFamily="49" charset="0"/>
              </a:rPr>
              <a:t>proc sql;</a:t>
            </a:r>
          </a:p>
          <a:p>
            <a:pPr algn="l">
              <a:lnSpc>
                <a:spcPct val="85000"/>
              </a:lnSpc>
            </a:pPr>
            <a:r>
              <a:rPr lang="en-US" sz="1700" b="1" dirty="0">
                <a:latin typeface="Courier New" pitchFamily="49" charset="0"/>
              </a:rPr>
              <a:t>select Customer_ID,</a:t>
            </a:r>
          </a:p>
          <a:p>
            <a:pPr algn="l">
              <a:lnSpc>
                <a:spcPct val="85000"/>
              </a:lnSpc>
            </a:pPr>
            <a:r>
              <a:rPr lang="en-US" sz="1700" b="1" dirty="0">
                <a:latin typeface="Courier New" pitchFamily="49" charset="0"/>
              </a:rPr>
              <a:t>       max(Order_Date) 'Order Date' format=date11.</a:t>
            </a:r>
          </a:p>
          <a:p>
            <a:pPr algn="l">
              <a:lnSpc>
                <a:spcPct val="85000"/>
              </a:lnSpc>
            </a:pPr>
            <a:r>
              <a:rPr lang="en-US" sz="1700" b="1" dirty="0">
                <a:latin typeface="Courier New" pitchFamily="49" charset="0"/>
              </a:rPr>
              <a:t>   from orion.order_fact</a:t>
            </a:r>
          </a:p>
          <a:p>
            <a:pPr>
              <a:lnSpc>
                <a:spcPct val="85000"/>
              </a:lnSpc>
            </a:pPr>
            <a:r>
              <a:rPr lang="en-US" sz="1700" b="1" dirty="0">
                <a:latin typeface="Courier New" pitchFamily="49" charset="0"/>
              </a:rPr>
              <a:t>   where Order_Date &lt; '1Jan2010'd and</a:t>
            </a:r>
          </a:p>
          <a:p>
            <a:pPr algn="l">
              <a:lnSpc>
                <a:spcPct val="85000"/>
              </a:lnSpc>
            </a:pPr>
            <a:r>
              <a:rPr lang="en-US" sz="1700" b="1" dirty="0">
                <a:latin typeface="Courier New" pitchFamily="49" charset="0"/>
              </a:rPr>
              <a:t>         Customer_ID in </a:t>
            </a:r>
          </a:p>
          <a:p>
            <a:pPr algn="l">
              <a:lnSpc>
                <a:spcPct val="85000"/>
              </a:lnSpc>
            </a:pPr>
            <a:r>
              <a:rPr lang="en-US" sz="1700" b="1" dirty="0">
                <a:latin typeface="Courier New" pitchFamily="49" charset="0"/>
              </a:rPr>
              <a:t>           (select Customer_ID </a:t>
            </a:r>
          </a:p>
          <a:p>
            <a:pPr algn="l">
              <a:lnSpc>
                <a:spcPct val="85000"/>
              </a:lnSpc>
            </a:pPr>
            <a:r>
              <a:rPr lang="en-US" sz="1700" b="1" dirty="0">
                <a:latin typeface="Courier New" pitchFamily="49" charset="0"/>
              </a:rPr>
              <a:t>               from orion.customer</a:t>
            </a:r>
          </a:p>
          <a:p>
            <a:pPr algn="l">
              <a:lnSpc>
                <a:spcPct val="85000"/>
              </a:lnSpc>
            </a:pPr>
            <a:r>
              <a:rPr lang="en-US" sz="1700" b="1" dirty="0">
                <a:latin typeface="Courier New" pitchFamily="49" charset="0"/>
              </a:rPr>
              <a:t>               where Customer_Type_ID =</a:t>
            </a:r>
          </a:p>
          <a:p>
            <a:pPr algn="l">
              <a:lnSpc>
                <a:spcPct val="85000"/>
              </a:lnSpc>
            </a:pPr>
            <a:r>
              <a:rPr lang="en-US" sz="1700" b="1" dirty="0">
                <a:latin typeface="Courier New" pitchFamily="49" charset="0"/>
              </a:rPr>
              <a:t>                 (select Customer_Type_ID</a:t>
            </a:r>
          </a:p>
          <a:p>
            <a:pPr algn="l">
              <a:lnSpc>
                <a:spcPct val="85000"/>
              </a:lnSpc>
            </a:pPr>
            <a:r>
              <a:rPr lang="en-US" sz="1700" b="1" dirty="0">
                <a:latin typeface="Courier New" pitchFamily="49" charset="0"/>
              </a:rPr>
              <a:t>                     from orion.customer_type</a:t>
            </a:r>
          </a:p>
          <a:p>
            <a:pPr algn="l">
              <a:lnSpc>
                <a:spcPct val="85000"/>
              </a:lnSpc>
            </a:pPr>
            <a:r>
              <a:rPr lang="en-US" sz="1700" b="1" dirty="0">
                <a:latin typeface="Courier New" pitchFamily="49" charset="0"/>
              </a:rPr>
              <a:t>	             where Customer_Type = </a:t>
            </a:r>
          </a:p>
          <a:p>
            <a:pPr algn="l">
              <a:lnSpc>
                <a:spcPct val="85000"/>
              </a:lnSpc>
            </a:pPr>
            <a:r>
              <a:rPr lang="en-US" sz="1700" b="1" dirty="0">
                <a:latin typeface="Courier New" pitchFamily="49" charset="0"/>
              </a:rPr>
              <a:t>                    'Orion Club members low activity'))</a:t>
            </a:r>
          </a:p>
          <a:p>
            <a:pPr algn="l">
              <a:lnSpc>
                <a:spcPct val="85000"/>
              </a:lnSpc>
            </a:pPr>
            <a:r>
              <a:rPr lang="en-US" sz="1700" b="1" dirty="0">
                <a:latin typeface="Courier New" pitchFamily="49" charset="0"/>
              </a:rPr>
              <a:t>   group by Customer_ID;</a:t>
            </a:r>
          </a:p>
          <a:p>
            <a:pPr algn="l">
              <a:lnSpc>
                <a:spcPct val="85000"/>
              </a:lnSpc>
            </a:pPr>
            <a:r>
              <a:rPr lang="en-US" sz="1700" b="1" dirty="0">
                <a:latin typeface="Courier New" pitchFamily="49" charset="0"/>
              </a:rPr>
              <a:t>quit;</a:t>
            </a:r>
          </a:p>
          <a:p>
            <a:pPr algn="l">
              <a:lnSpc>
                <a:spcPct val="85000"/>
              </a:lnSpc>
            </a:pPr>
            <a:r>
              <a:rPr lang="en-US" sz="1700" b="1" dirty="0">
                <a:latin typeface="Courier New" pitchFamily="49" charset="0"/>
              </a:rPr>
              <a:t>title;</a:t>
            </a:r>
          </a:p>
        </p:txBody>
      </p:sp>
      <p:sp>
        <p:nvSpPr>
          <p:cNvPr id="26631" name="Text Box 6"/>
          <p:cNvSpPr txBox="1">
            <a:spLocks noChangeArrowheads="1"/>
          </p:cNvSpPr>
          <p:nvPr/>
        </p:nvSpPr>
        <p:spPr bwMode="auto">
          <a:xfrm>
            <a:off x="7948588" y="6494463"/>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s105d03</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L:\graphics\soft_blue_ova_horizl_cro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914" y="4300694"/>
            <a:ext cx="4754747" cy="2557305"/>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10"/>
          <p:cNvSpPr>
            <a:spLocks noChangeArrowheads="1"/>
          </p:cNvSpPr>
          <p:nvPr/>
        </p:nvSpPr>
        <p:spPr bwMode="auto">
          <a:xfrm>
            <a:off x="688975" y="1076325"/>
            <a:ext cx="782955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0" tIns="0" rIns="0" bIns="0"/>
          <a:lstStyle/>
          <a:p>
            <a:pPr>
              <a:spcBef>
                <a:spcPct val="20000"/>
              </a:spcBef>
            </a:pPr>
            <a:r>
              <a:rPr lang="en-US" dirty="0"/>
              <a:t>The CEO sends a birthday card to each employee having a birthday in the current month. Create a report listing the names, cities, and countries of employees with February birthdays.</a:t>
            </a:r>
          </a:p>
        </p:txBody>
      </p:sp>
      <p:sp>
        <p:nvSpPr>
          <p:cNvPr id="27651" name="Rectangle 2"/>
          <p:cNvSpPr>
            <a:spLocks noGrp="1" noChangeArrowheads="1"/>
          </p:cNvSpPr>
          <p:nvPr>
            <p:ph type="title"/>
          </p:nvPr>
        </p:nvSpPr>
        <p:spPr/>
        <p:txBody>
          <a:bodyPr/>
          <a:lstStyle/>
          <a:p>
            <a:r>
              <a:rPr lang="en-US" dirty="0"/>
              <a:t>Business Scenario</a:t>
            </a:r>
          </a:p>
        </p:txBody>
      </p:sp>
      <p:sp>
        <p:nvSpPr>
          <p:cNvPr id="27653" name="Text Box 5"/>
          <p:cNvSpPr txBox="1">
            <a:spLocks noChangeArrowheads="1"/>
          </p:cNvSpPr>
          <p:nvPr/>
        </p:nvSpPr>
        <p:spPr bwMode="auto">
          <a:xfrm>
            <a:off x="1317625" y="27420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pic>
        <p:nvPicPr>
          <p:cNvPr id="27666" name="Picture 7" descr="L:\graphics\datase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069" y="2913532"/>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4756492" y="4677131"/>
            <a:ext cx="1666875" cy="1601688"/>
            <a:chOff x="5578741" y="4868962"/>
            <a:chExt cx="1666875" cy="1601688"/>
          </a:xfrm>
        </p:grpSpPr>
        <p:pic>
          <p:nvPicPr>
            <p:cNvPr id="2050" name="Picture 2" descr="\\sashq\root\dept\PSD\GRAPHICS\Illustrations\Measurement Tools\calendar_nohighl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8741" y="5156200"/>
              <a:ext cx="1666875" cy="1314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806884" y="4868962"/>
              <a:ext cx="1210588" cy="400110"/>
            </a:xfrm>
            <a:prstGeom prst="rect">
              <a:avLst/>
            </a:prstGeom>
            <a:noFill/>
          </p:spPr>
          <p:txBody>
            <a:bodyPr wrap="none" rtlCol="0">
              <a:spAutoFit/>
            </a:bodyPr>
            <a:lstStyle/>
            <a:p>
              <a:r>
                <a:rPr lang="en-US" sz="2000" dirty="0"/>
                <a:t>February</a:t>
              </a:r>
            </a:p>
          </p:txBody>
        </p:sp>
      </p:grpSp>
      <p:pic>
        <p:nvPicPr>
          <p:cNvPr id="2052" name="Picture 4" descr="\\sashq\root\dept\PSD\GRAPHICS\Illustrations\Arrows\arrow_bl_lef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870716" y="3379464"/>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sashq\root\dept\PSD\GRAPHICS\Illustrations\Arrows\arrow_bl_lef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3890289" y="3379463"/>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 descr="L:\graphics\procstep.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3162" y="3060376"/>
            <a:ext cx="1266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L:\graphics\orionstar_3people_nob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3367" y="4662977"/>
            <a:ext cx="2119164" cy="12075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graphics\birthday-cak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219" y="5258554"/>
            <a:ext cx="1117460" cy="121904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bwMode="auto">
          <a:xfrm>
            <a:off x="4413540" y="2607276"/>
            <a:ext cx="4619928" cy="1903085"/>
          </a:xfrm>
          <a:prstGeom prst="rect">
            <a:avLst/>
          </a:prstGeom>
          <a:solidFill>
            <a:srgbClr val="FFFFFF"/>
          </a:solidFill>
          <a:ln w="38100" cmpd="sng">
            <a:solidFill>
              <a:schemeClr val="tx2"/>
            </a:solidFill>
            <a:miter lim="800000"/>
            <a:headEnd/>
            <a:tailEnd/>
          </a:ln>
          <a:extLst/>
        </p:spPr>
        <p:txBody>
          <a:bodyPr vert="horz" wrap="square" lIns="88900" tIns="88900" rIns="88900" bIns="88900" rtlCol="0" anchor="b">
            <a:spAutoFit/>
          </a:bodyPr>
          <a:lstStyle/>
          <a:p>
            <a:r>
              <a:rPr lang="en-US" sz="1600" b="1" dirty="0">
                <a:solidFill>
                  <a:srgbClr val="000000"/>
                </a:solidFill>
                <a:latin typeface="SAS Monospace" panose="020B0609020202020204" pitchFamily="49" charset="0"/>
              </a:rPr>
              <a:t>Employee_Name             City          </a:t>
            </a:r>
          </a:p>
          <a:p>
            <a:r>
              <a:rPr lang="en-US" sz="1600" b="1" dirty="0">
                <a:solidFill>
                  <a:srgbClr val="000000"/>
                </a:solidFill>
                <a:latin typeface="SAS Monospace" panose="020B0609020202020204" pitchFamily="49" charset="0"/>
              </a:rPr>
              <a:t>ƒƒƒƒƒƒƒƒƒƒƒƒƒƒƒƒƒƒƒƒƒƒƒƒƒƒƒƒƒƒƒƒƒƒƒ</a:t>
            </a:r>
          </a:p>
          <a:p>
            <a:r>
              <a:rPr lang="en-US" sz="1600" b="1" dirty="0">
                <a:solidFill>
                  <a:srgbClr val="000000"/>
                </a:solidFill>
                <a:latin typeface="SAS Monospace" panose="020B0609020202020204" pitchFamily="49" charset="0"/>
              </a:rPr>
              <a:t>Gromek, Gladys            Melbourne     </a:t>
            </a:r>
          </a:p>
          <a:p>
            <a:r>
              <a:rPr lang="en-US" sz="1600" b="1" dirty="0">
                <a:solidFill>
                  <a:srgbClr val="000000"/>
                </a:solidFill>
                <a:latin typeface="SAS Monospace" panose="020B0609020202020204" pitchFamily="49" charset="0"/>
              </a:rPr>
              <a:t>Glattback, Ellis          Melbourne         </a:t>
            </a:r>
          </a:p>
          <a:p>
            <a:r>
              <a:rPr lang="en-US" sz="1600" b="1" dirty="0">
                <a:solidFill>
                  <a:srgbClr val="000000"/>
                </a:solidFill>
                <a:latin typeface="SAS Monospace" panose="020B0609020202020204" pitchFamily="49" charset="0"/>
              </a:rPr>
              <a:t>Buddery, Jeannette        Sydney            </a:t>
            </a:r>
          </a:p>
          <a:p>
            <a:r>
              <a:rPr lang="en-US" sz="1600" b="1" dirty="0">
                <a:solidFill>
                  <a:srgbClr val="000000"/>
                </a:solidFill>
                <a:latin typeface="SAS Monospace" panose="020B0609020202020204" pitchFamily="49" charset="0"/>
              </a:rPr>
              <a:t>Karavdic, Leonid          Sydney            </a:t>
            </a:r>
          </a:p>
          <a:p>
            <a:r>
              <a:rPr lang="en-US" sz="1600" b="1" dirty="0">
                <a:solidFill>
                  <a:srgbClr val="000000"/>
                </a:solidFill>
                <a:latin typeface="SAS Monospace" panose="020B0609020202020204" pitchFamily="49" charset="0"/>
              </a:rPr>
              <a:t>Phoumirath, Lynelle       Sydney            </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dirty="0"/>
              <a:t>Business Data</a:t>
            </a:r>
          </a:p>
        </p:txBody>
      </p:sp>
      <p:sp>
        <p:nvSpPr>
          <p:cNvPr id="27653" name="Text Box 5"/>
          <p:cNvSpPr txBox="1">
            <a:spLocks noChangeArrowheads="1"/>
          </p:cNvSpPr>
          <p:nvPr/>
        </p:nvSpPr>
        <p:spPr bwMode="auto">
          <a:xfrm>
            <a:off x="1473073" y="134083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pic>
        <p:nvPicPr>
          <p:cNvPr id="27654" name="Picture 7" descr="L:\graphics\dat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66" y="1703416"/>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23" descr="L:\graphics\procste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990" y="4709824"/>
            <a:ext cx="1266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TextBox 2"/>
          <p:cNvSpPr txBox="1">
            <a:spLocks noChangeArrowheads="1"/>
          </p:cNvSpPr>
          <p:nvPr/>
        </p:nvSpPr>
        <p:spPr bwMode="auto">
          <a:xfrm>
            <a:off x="319690" y="1091125"/>
            <a:ext cx="25275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2000" b="1" dirty="0">
                <a:solidFill>
                  <a:srgbClr val="000000"/>
                </a:solidFill>
              </a:rPr>
              <a:t>orion</a:t>
            </a:r>
            <a:r>
              <a:rPr lang="en-US" sz="2000" b="1" dirty="0"/>
              <a:t>.</a:t>
            </a:r>
          </a:p>
          <a:p>
            <a:pPr algn="l"/>
            <a:r>
              <a:rPr lang="en-US" sz="2000" b="1" dirty="0"/>
              <a:t>employee_payroll</a:t>
            </a:r>
          </a:p>
        </p:txBody>
      </p:sp>
      <p:grpSp>
        <p:nvGrpSpPr>
          <p:cNvPr id="3" name="Group 2"/>
          <p:cNvGrpSpPr/>
          <p:nvPr/>
        </p:nvGrpSpPr>
        <p:grpSpPr>
          <a:xfrm>
            <a:off x="2999145" y="1528728"/>
            <a:ext cx="1510350" cy="1197832"/>
            <a:chOff x="2440272" y="1528728"/>
            <a:chExt cx="1510350" cy="1197832"/>
          </a:xfrm>
        </p:grpSpPr>
        <p:pic>
          <p:nvPicPr>
            <p:cNvPr id="27660" name="Picture 23" descr="L:\graphics\procste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850260"/>
              <a:ext cx="1266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TextBox 3"/>
            <p:cNvSpPr txBox="1">
              <a:spLocks noChangeArrowheads="1"/>
            </p:cNvSpPr>
            <p:nvPr/>
          </p:nvSpPr>
          <p:spPr bwMode="auto">
            <a:xfrm>
              <a:off x="2440272" y="1528728"/>
              <a:ext cx="1510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2000" dirty="0"/>
                <a:t>PROC SQL</a:t>
              </a:r>
            </a:p>
          </p:txBody>
        </p:sp>
      </p:grpSp>
      <p:pic>
        <p:nvPicPr>
          <p:cNvPr id="27666" name="Picture 7" descr="L:\graphics\dat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66" y="4562981"/>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7" name="TextBox 2"/>
          <p:cNvSpPr txBox="1">
            <a:spLocks noChangeArrowheads="1"/>
          </p:cNvSpPr>
          <p:nvPr/>
        </p:nvSpPr>
        <p:spPr bwMode="auto">
          <a:xfrm>
            <a:off x="319690" y="3948657"/>
            <a:ext cx="28001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2000" b="1" dirty="0">
                <a:solidFill>
                  <a:srgbClr val="000000"/>
                </a:solidFill>
              </a:rPr>
              <a:t>orion</a:t>
            </a:r>
            <a:r>
              <a:rPr lang="en-US" sz="2000" b="1" dirty="0"/>
              <a:t>.</a:t>
            </a:r>
          </a:p>
          <a:p>
            <a:pPr algn="l"/>
            <a:r>
              <a:rPr lang="en-US" sz="2000" b="1" dirty="0"/>
              <a:t>employee_addresses</a:t>
            </a:r>
          </a:p>
        </p:txBody>
      </p:sp>
      <p:pic>
        <p:nvPicPr>
          <p:cNvPr id="21" name="Picture 4" descr="\\sashq\root\dept\PSD\GRAPHICS\Illustrations\Arrows\arrow_bl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253867" y="2169346"/>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ashq\root\dept\PSD\GRAPHICS\Illustrations\Arrows\arrow_bl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4421688" y="2169346"/>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sashq\root\dept\PSD\GRAPHICS\Illustrations\Arrows\arrow_bl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923003" y="5028911"/>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sashq\root\dept\PSD\GRAPHICS\Illustrations\Arrows\arrow_bl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878369" y="5028911"/>
            <a:ext cx="428625" cy="2381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4958080" y="1452880"/>
            <a:ext cx="2628956" cy="1452880"/>
            <a:chOff x="4958080" y="1097280"/>
            <a:chExt cx="2628956" cy="1452880"/>
          </a:xfrm>
        </p:grpSpPr>
        <p:sp>
          <p:nvSpPr>
            <p:cNvPr id="5" name="Folded Corner 4"/>
            <p:cNvSpPr/>
            <p:nvPr/>
          </p:nvSpPr>
          <p:spPr bwMode="auto">
            <a:xfrm flipH="1" flipV="1">
              <a:off x="4958080" y="1097280"/>
              <a:ext cx="2611120" cy="1452880"/>
            </a:xfrm>
            <a:prstGeom prst="foldedCorner">
              <a:avLst/>
            </a:prstGeom>
            <a:solidFill>
              <a:srgbClr val="FFFFFF"/>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 name="TextBox 1"/>
            <p:cNvSpPr txBox="1"/>
            <p:nvPr/>
          </p:nvSpPr>
          <p:spPr>
            <a:xfrm>
              <a:off x="5010690" y="1363124"/>
              <a:ext cx="2576346" cy="1015663"/>
            </a:xfrm>
            <a:prstGeom prst="rect">
              <a:avLst/>
            </a:prstGeom>
            <a:noFill/>
            <a:ln w="28575">
              <a:noFill/>
            </a:ln>
          </p:spPr>
          <p:txBody>
            <a:bodyPr wrap="none" rtlCol="0">
              <a:spAutoFit/>
            </a:bodyPr>
            <a:lstStyle/>
            <a:p>
              <a:r>
                <a:rPr lang="en-US" sz="2000" dirty="0"/>
                <a:t>List of employee IDs </a:t>
              </a:r>
            </a:p>
            <a:p>
              <a:r>
                <a:rPr lang="en-US" sz="2000" dirty="0"/>
                <a:t>with a birthday in </a:t>
              </a:r>
            </a:p>
            <a:p>
              <a:r>
                <a:rPr lang="en-US" sz="2000" dirty="0"/>
                <a:t>February</a:t>
              </a:r>
            </a:p>
          </p:txBody>
        </p:sp>
      </p:grpSp>
      <p:sp>
        <p:nvSpPr>
          <p:cNvPr id="4" name="TextBox 3"/>
          <p:cNvSpPr txBox="1"/>
          <p:nvPr/>
        </p:nvSpPr>
        <p:spPr>
          <a:xfrm>
            <a:off x="411984" y="2736423"/>
            <a:ext cx="2213298" cy="707886"/>
          </a:xfrm>
          <a:prstGeom prst="rect">
            <a:avLst/>
          </a:prstGeom>
          <a:noFill/>
        </p:spPr>
        <p:txBody>
          <a:bodyPr wrap="square" rtlCol="0">
            <a:spAutoFit/>
          </a:bodyPr>
          <a:lstStyle/>
          <a:p>
            <a:r>
              <a:rPr lang="en-US" sz="2000" b="1" dirty="0"/>
              <a:t>Employee_ID,</a:t>
            </a:r>
          </a:p>
          <a:p>
            <a:r>
              <a:rPr lang="en-US" sz="2000" b="1" dirty="0"/>
              <a:t>Birth_Date</a:t>
            </a:r>
          </a:p>
        </p:txBody>
      </p:sp>
      <p:sp>
        <p:nvSpPr>
          <p:cNvPr id="25" name="TextBox 24"/>
          <p:cNvSpPr txBox="1"/>
          <p:nvPr/>
        </p:nvSpPr>
        <p:spPr>
          <a:xfrm>
            <a:off x="403999" y="5632008"/>
            <a:ext cx="2213298" cy="1015663"/>
          </a:xfrm>
          <a:prstGeom prst="rect">
            <a:avLst/>
          </a:prstGeom>
          <a:noFill/>
        </p:spPr>
        <p:txBody>
          <a:bodyPr wrap="square" rtlCol="0">
            <a:spAutoFit/>
          </a:bodyPr>
          <a:lstStyle/>
          <a:p>
            <a:r>
              <a:rPr lang="en-US" sz="2000" b="1" dirty="0"/>
              <a:t>Employee_ID,</a:t>
            </a:r>
          </a:p>
          <a:p>
            <a:r>
              <a:rPr lang="en-US" sz="2000" b="1" dirty="0"/>
              <a:t>Name, City,</a:t>
            </a:r>
          </a:p>
          <a:p>
            <a:r>
              <a:rPr lang="en-US" sz="2000" b="1" dirty="0"/>
              <a:t>Country</a:t>
            </a:r>
          </a:p>
        </p:txBody>
      </p:sp>
      <p:pic>
        <p:nvPicPr>
          <p:cNvPr id="29" name="Picture 2" descr="L:\graphics\arrow_rt_taper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700990">
            <a:off x="3283332" y="3621106"/>
            <a:ext cx="2260417" cy="3657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bwMode="auto">
          <a:xfrm>
            <a:off x="4413540" y="4315493"/>
            <a:ext cx="4619928" cy="1903085"/>
          </a:xfrm>
          <a:prstGeom prst="rect">
            <a:avLst/>
          </a:prstGeom>
          <a:solidFill>
            <a:srgbClr val="FFFFFF"/>
          </a:solidFill>
          <a:ln w="38100" cmpd="sng">
            <a:solidFill>
              <a:schemeClr val="tx2"/>
            </a:solidFill>
            <a:miter lim="800000"/>
            <a:headEnd/>
            <a:tailEnd/>
          </a:ln>
          <a:extLst/>
        </p:spPr>
        <p:txBody>
          <a:bodyPr vert="horz" wrap="square" lIns="88900" tIns="88900" rIns="88900" bIns="88900" rtlCol="0" anchor="b">
            <a:spAutoFit/>
          </a:bodyPr>
          <a:lstStyle/>
          <a:p>
            <a:r>
              <a:rPr lang="en-US" sz="1600" b="1" dirty="0">
                <a:solidFill>
                  <a:srgbClr val="000000"/>
                </a:solidFill>
                <a:latin typeface="SAS Monospace" panose="020B0609020202020204" pitchFamily="49" charset="0"/>
              </a:rPr>
              <a:t>Employee_Name             City          </a:t>
            </a:r>
          </a:p>
          <a:p>
            <a:r>
              <a:rPr lang="en-US" sz="1600" b="1" dirty="0">
                <a:solidFill>
                  <a:srgbClr val="000000"/>
                </a:solidFill>
                <a:latin typeface="SAS Monospace" panose="020B0609020202020204" pitchFamily="49" charset="0"/>
              </a:rPr>
              <a:t>ƒƒƒƒƒƒƒƒƒƒƒƒƒƒƒƒƒƒƒƒƒƒƒƒƒƒƒƒƒƒƒƒƒƒƒ</a:t>
            </a:r>
          </a:p>
          <a:p>
            <a:r>
              <a:rPr lang="en-US" sz="1600" b="1" dirty="0">
                <a:solidFill>
                  <a:srgbClr val="000000"/>
                </a:solidFill>
                <a:latin typeface="SAS Monospace" panose="020B0609020202020204" pitchFamily="49" charset="0"/>
              </a:rPr>
              <a:t>Gromek, Gladys            Melbourne     </a:t>
            </a:r>
          </a:p>
          <a:p>
            <a:r>
              <a:rPr lang="en-US" sz="1600" b="1" dirty="0">
                <a:solidFill>
                  <a:srgbClr val="000000"/>
                </a:solidFill>
                <a:latin typeface="SAS Monospace" panose="020B0609020202020204" pitchFamily="49" charset="0"/>
              </a:rPr>
              <a:t>Glattback, Ellis          Melbourne         </a:t>
            </a:r>
          </a:p>
          <a:p>
            <a:r>
              <a:rPr lang="en-US" sz="1600" b="1" dirty="0">
                <a:solidFill>
                  <a:srgbClr val="000000"/>
                </a:solidFill>
                <a:latin typeface="SAS Monospace" panose="020B0609020202020204" pitchFamily="49" charset="0"/>
              </a:rPr>
              <a:t>Buddery, Jeannette        Sydney            </a:t>
            </a:r>
          </a:p>
          <a:p>
            <a:r>
              <a:rPr lang="en-US" sz="1600" b="1" dirty="0">
                <a:solidFill>
                  <a:srgbClr val="000000"/>
                </a:solidFill>
                <a:latin typeface="SAS Monospace" panose="020B0609020202020204" pitchFamily="49" charset="0"/>
              </a:rPr>
              <a:t>Karavdic, Leonid          Sydney            </a:t>
            </a:r>
          </a:p>
          <a:p>
            <a:r>
              <a:rPr lang="en-US" sz="1600" b="1" dirty="0">
                <a:solidFill>
                  <a:srgbClr val="000000"/>
                </a:solidFill>
                <a:latin typeface="SAS Monospace" panose="020B0609020202020204" pitchFamily="49" charset="0"/>
              </a:rPr>
              <a:t>Phoumirath, Lynelle       Sydney            </a:t>
            </a:r>
          </a:p>
        </p:txBody>
      </p:sp>
    </p:spTree>
    <p:custDataLst>
      <p:tags r:id="rId1"/>
    </p:custDataLst>
    <p:extLst>
      <p:ext uri="{BB962C8B-B14F-4D97-AF65-F5344CB8AC3E}">
        <p14:creationId xmlns:p14="http://schemas.microsoft.com/office/powerpoint/2010/main" val="32416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Noncorrelated Subqueries</a:t>
            </a:r>
          </a:p>
        </p:txBody>
      </p:sp>
      <p:sp>
        <p:nvSpPr>
          <p:cNvPr id="28676" name="Text Box 4"/>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s105d04</a:t>
            </a:r>
          </a:p>
        </p:txBody>
      </p:sp>
      <p:sp>
        <p:nvSpPr>
          <p:cNvPr id="28677" name="Text Box 5"/>
          <p:cNvSpPr txBox="1">
            <a:spLocks noChangeArrowheads="1"/>
          </p:cNvSpPr>
          <p:nvPr/>
        </p:nvSpPr>
        <p:spPr bwMode="auto">
          <a:xfrm>
            <a:off x="701675" y="1130254"/>
            <a:ext cx="7246938" cy="3517886"/>
          </a:xfrm>
          <a:prstGeom prst="rect">
            <a:avLst/>
          </a:prstGeom>
          <a:solidFill>
            <a:srgbClr val="FFFFFF"/>
          </a:solidFill>
          <a:ln w="38100">
            <a:solidFill>
              <a:schemeClr val="tx2"/>
            </a:solidFill>
            <a:miter lim="800000"/>
            <a:headEnd type="none" w="med" len="lg"/>
            <a:tailEnd type="none" w="med" len="lg"/>
          </a:ln>
        </p:spPr>
        <p:txBody>
          <a:bodyPr lIns="91440" tIns="91440" rIns="91440" bIns="9144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90000"/>
              </a:lnSpc>
            </a:pPr>
            <a:r>
              <a:rPr lang="en-US" b="1" dirty="0">
                <a:latin typeface="Courier New" pitchFamily="49" charset="0"/>
              </a:rPr>
              <a:t>proc sql;</a:t>
            </a:r>
          </a:p>
          <a:p>
            <a:pPr algn="l">
              <a:lnSpc>
                <a:spcPct val="90000"/>
              </a:lnSpc>
            </a:pPr>
            <a:r>
              <a:rPr lang="en-US" b="1" dirty="0">
                <a:latin typeface="Courier New" pitchFamily="49" charset="0"/>
              </a:rPr>
              <a:t>select Employee_Name, City, </a:t>
            </a:r>
          </a:p>
          <a:p>
            <a:pPr algn="l">
              <a:lnSpc>
                <a:spcPct val="90000"/>
              </a:lnSpc>
            </a:pPr>
            <a:r>
              <a:rPr lang="en-US" b="1" dirty="0">
                <a:latin typeface="Courier New" pitchFamily="49" charset="0"/>
              </a:rPr>
              <a:t>       Country </a:t>
            </a:r>
          </a:p>
          <a:p>
            <a:pPr algn="l">
              <a:lnSpc>
                <a:spcPct val="90000"/>
              </a:lnSpc>
            </a:pPr>
            <a:r>
              <a:rPr lang="en-US" b="1" dirty="0">
                <a:latin typeface="Courier New" pitchFamily="49" charset="0"/>
              </a:rPr>
              <a:t>   from orion.employee_addresses</a:t>
            </a:r>
          </a:p>
          <a:p>
            <a:pPr algn="l">
              <a:lnSpc>
                <a:spcPct val="90000"/>
              </a:lnSpc>
            </a:pPr>
            <a:r>
              <a:rPr lang="en-US" b="1" dirty="0">
                <a:latin typeface="Courier New" pitchFamily="49" charset="0"/>
              </a:rPr>
              <a:t>   where Employee_ID in</a:t>
            </a:r>
          </a:p>
          <a:p>
            <a:pPr algn="l">
              <a:lnSpc>
                <a:spcPct val="90000"/>
              </a:lnSpc>
            </a:pPr>
            <a:r>
              <a:rPr lang="en-US" b="1" dirty="0">
                <a:latin typeface="Courier New" pitchFamily="49" charset="0"/>
              </a:rPr>
              <a:t>      (select Employee_ID</a:t>
            </a:r>
          </a:p>
          <a:p>
            <a:pPr algn="l">
              <a:lnSpc>
                <a:spcPct val="90000"/>
              </a:lnSpc>
            </a:pPr>
            <a:r>
              <a:rPr lang="en-US" b="1" dirty="0">
                <a:latin typeface="Courier New" pitchFamily="49" charset="0"/>
              </a:rPr>
              <a:t>          from orion.employee_payroll</a:t>
            </a:r>
          </a:p>
          <a:p>
            <a:pPr algn="l">
              <a:lnSpc>
                <a:spcPct val="90000"/>
              </a:lnSpc>
            </a:pPr>
            <a:r>
              <a:rPr lang="en-US" b="1" dirty="0">
                <a:latin typeface="Courier New" pitchFamily="49" charset="0"/>
              </a:rPr>
              <a:t>          where month(Birth_Date)=2)</a:t>
            </a:r>
          </a:p>
          <a:p>
            <a:pPr algn="l">
              <a:lnSpc>
                <a:spcPct val="90000"/>
              </a:lnSpc>
            </a:pPr>
            <a:r>
              <a:rPr lang="en-US" b="1" dirty="0">
                <a:latin typeface="Courier New" pitchFamily="49" charset="0"/>
              </a:rPr>
              <a:t>   order by Employee_ID;</a:t>
            </a:r>
          </a:p>
          <a:p>
            <a:pPr algn="l">
              <a:lnSpc>
                <a:spcPct val="90000"/>
              </a:lnSpc>
            </a:pPr>
            <a:r>
              <a:rPr lang="en-US" b="1" dirty="0">
                <a:latin typeface="Courier New" pitchFamily="49" charset="0"/>
              </a:rPr>
              <a:t>quit;</a:t>
            </a:r>
          </a:p>
        </p:txBody>
      </p:sp>
      <p:sp>
        <p:nvSpPr>
          <p:cNvPr id="28678" name="Rectangle 8"/>
          <p:cNvSpPr>
            <a:spLocks noChangeArrowheads="1"/>
          </p:cNvSpPr>
          <p:nvPr/>
        </p:nvSpPr>
        <p:spPr bwMode="auto">
          <a:xfrm>
            <a:off x="701675" y="1076325"/>
            <a:ext cx="78295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0" tIns="0" rIns="0" bIns="0"/>
          <a:lstStyle/>
          <a:p>
            <a:pPr algn="l">
              <a:spcBef>
                <a:spcPct val="20000"/>
              </a:spcBef>
            </a:pPr>
            <a:endParaRPr lang="en-US"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109538" y="2050226"/>
            <a:ext cx="5622925" cy="2862322"/>
          </a:xfrm>
          <a:prstGeom prst="rect">
            <a:avLst/>
          </a:prstGeom>
          <a:solidFill>
            <a:srgbClr val="FFFFFF"/>
          </a:solidFill>
          <a:ln w="38100">
            <a:solidFill>
              <a:schemeClr val="tx2"/>
            </a:solidFill>
            <a:miter lim="800000"/>
            <a:headEnd type="none" w="sm" len="sm"/>
            <a:tailEnd type="none" w="sm" len="sm"/>
          </a:ln>
        </p:spPr>
        <p:txBody>
          <a:bodyPr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1800" b="1" dirty="0">
                <a:latin typeface="Courier New" pitchFamily="49" charset="0"/>
              </a:rPr>
              <a:t>proc sql;</a:t>
            </a:r>
          </a:p>
          <a:p>
            <a:pPr algn="l"/>
            <a:r>
              <a:rPr lang="en-US" sz="1800" b="1" dirty="0">
                <a:latin typeface="Courier New" pitchFamily="49" charset="0"/>
              </a:rPr>
              <a:t>select Employee_Name, City,  </a:t>
            </a:r>
          </a:p>
          <a:p>
            <a:pPr algn="l"/>
            <a:r>
              <a:rPr lang="en-US" sz="1800" b="1" dirty="0">
                <a:latin typeface="Courier New" pitchFamily="49" charset="0"/>
              </a:rPr>
              <a:t>       Country</a:t>
            </a:r>
          </a:p>
          <a:p>
            <a:pPr algn="l"/>
            <a:r>
              <a:rPr lang="en-US" sz="1800" b="1" dirty="0">
                <a:latin typeface="Courier New" pitchFamily="49" charset="0"/>
              </a:rPr>
              <a:t>   from orion.employee_addresses</a:t>
            </a:r>
          </a:p>
          <a:p>
            <a:pPr algn="l"/>
            <a:r>
              <a:rPr lang="en-US" sz="1800" b="1" dirty="0">
                <a:latin typeface="Courier New" pitchFamily="49" charset="0"/>
              </a:rPr>
              <a:t>   where Employee_ID in</a:t>
            </a:r>
          </a:p>
          <a:p>
            <a:pPr algn="l"/>
            <a:r>
              <a:rPr lang="en-US" sz="1800" b="1" dirty="0">
                <a:latin typeface="Courier New" pitchFamily="49" charset="0"/>
              </a:rPr>
              <a:t>     (select Employee_ID</a:t>
            </a:r>
          </a:p>
          <a:p>
            <a:pPr algn="l"/>
            <a:r>
              <a:rPr lang="en-US" sz="1800" b="1" dirty="0">
                <a:latin typeface="Courier New" pitchFamily="49" charset="0"/>
              </a:rPr>
              <a:t>         from orion.employee_payroll</a:t>
            </a:r>
          </a:p>
          <a:p>
            <a:pPr algn="l"/>
            <a:r>
              <a:rPr lang="en-US" sz="1800" b="1" dirty="0">
                <a:latin typeface="Courier New" pitchFamily="49" charset="0"/>
              </a:rPr>
              <a:t>         where month(Birth_Date)=2)</a:t>
            </a:r>
          </a:p>
          <a:p>
            <a:pPr algn="l"/>
            <a:r>
              <a:rPr lang="en-US" sz="1800" b="1" dirty="0">
                <a:latin typeface="Courier New" pitchFamily="49" charset="0"/>
              </a:rPr>
              <a:t>   order by Employee_ID;</a:t>
            </a:r>
          </a:p>
          <a:p>
            <a:pPr algn="l"/>
            <a:r>
              <a:rPr lang="en-US" sz="1800" b="1" dirty="0">
                <a:latin typeface="Courier New" pitchFamily="49" charset="0"/>
              </a:rPr>
              <a:t>quit;</a:t>
            </a:r>
          </a:p>
        </p:txBody>
      </p:sp>
      <p:sp>
        <p:nvSpPr>
          <p:cNvPr id="29699" name="Rectangle 122"/>
          <p:cNvSpPr>
            <a:spLocks noChangeArrowheads="1"/>
          </p:cNvSpPr>
          <p:nvPr>
            <p:custDataLst>
              <p:tags r:id="rId1"/>
            </p:custDataLst>
          </p:nvPr>
        </p:nvSpPr>
        <p:spPr bwMode="auto">
          <a:xfrm>
            <a:off x="1411288" y="4056356"/>
            <a:ext cx="3424237" cy="274637"/>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endParaRPr lang="en-US" dirty="0"/>
          </a:p>
        </p:txBody>
      </p:sp>
      <p:sp>
        <p:nvSpPr>
          <p:cNvPr id="29700" name="Rectangle 43"/>
          <p:cNvSpPr>
            <a:spLocks noChangeArrowheads="1"/>
          </p:cNvSpPr>
          <p:nvPr>
            <p:custDataLst>
              <p:tags r:id="rId2"/>
            </p:custDataLst>
          </p:nvPr>
        </p:nvSpPr>
        <p:spPr bwMode="auto">
          <a:xfrm>
            <a:off x="1411288" y="3762668"/>
            <a:ext cx="3711575" cy="300038"/>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9701" name="Rectangle 2"/>
          <p:cNvSpPr>
            <a:spLocks noGrp="1" noChangeArrowheads="1"/>
          </p:cNvSpPr>
          <p:nvPr>
            <p:ph type="title"/>
          </p:nvPr>
        </p:nvSpPr>
        <p:spPr/>
        <p:txBody>
          <a:bodyPr/>
          <a:lstStyle/>
          <a:p>
            <a:r>
              <a:rPr lang="en-US" dirty="0"/>
              <a:t>Noncorrelated Subqueries:</a:t>
            </a:r>
            <a:br>
              <a:rPr lang="en-US" dirty="0"/>
            </a:br>
            <a:r>
              <a:rPr lang="en-US" dirty="0"/>
              <a:t>How Do They Work?</a:t>
            </a:r>
          </a:p>
        </p:txBody>
      </p:sp>
      <p:sp>
        <p:nvSpPr>
          <p:cNvPr id="29703"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buClr>
                <a:schemeClr val="tx1"/>
              </a:buClr>
              <a:buSzPct val="100000"/>
              <a:buFont typeface="Arial" pitchFamily="34" charset="0"/>
              <a:buNone/>
            </a:pPr>
            <a:r>
              <a:rPr lang="en-US" b="1" dirty="0"/>
              <a:t>...</a:t>
            </a:r>
          </a:p>
        </p:txBody>
      </p:sp>
      <p:sp>
        <p:nvSpPr>
          <p:cNvPr id="29705" name="Rectangle 42"/>
          <p:cNvSpPr>
            <a:spLocks noChangeArrowheads="1"/>
          </p:cNvSpPr>
          <p:nvPr>
            <p:custDataLst>
              <p:tags r:id="rId3"/>
            </p:custDataLst>
          </p:nvPr>
        </p:nvSpPr>
        <p:spPr bwMode="auto">
          <a:xfrm>
            <a:off x="1006475" y="3469559"/>
            <a:ext cx="2503488" cy="300037"/>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9706" name="AutoShape 354"/>
          <p:cNvSpPr>
            <a:spLocks/>
          </p:cNvSpPr>
          <p:nvPr/>
        </p:nvSpPr>
        <p:spPr bwMode="auto">
          <a:xfrm>
            <a:off x="3123406" y="4766821"/>
            <a:ext cx="2822471" cy="1102866"/>
          </a:xfrm>
          <a:prstGeom prst="borderCallout1">
            <a:avLst>
              <a:gd name="adj1" fmla="val -1163"/>
              <a:gd name="adj2" fmla="val 42111"/>
              <a:gd name="adj3" fmla="val -34738"/>
              <a:gd name="adj4" fmla="val 32316"/>
            </a:avLst>
          </a:prstGeom>
          <a:solidFill>
            <a:srgbClr val="009900"/>
          </a:solidFill>
          <a:ln w="19050">
            <a:solidFill>
              <a:srgbClr val="000000"/>
            </a:solidFill>
            <a:miter lim="800000"/>
            <a:headEnd type="none" w="med" len="lg"/>
            <a:tailEnd type="triangle" w="med" len="lg"/>
          </a:ln>
        </p:spPr>
        <p:txBody>
          <a:bodyPr wrap="square" lIns="88900" tIns="88900" rIns="88900" bIns="88900" anchor="ctr">
            <a:spAutoFit/>
          </a:bodyPr>
          <a:lstStyle/>
          <a:p>
            <a:pPr algn="l"/>
            <a:r>
              <a:rPr lang="en-US" sz="2000" b="1" dirty="0">
                <a:solidFill>
                  <a:srgbClr val="FFFFFF"/>
                </a:solidFill>
              </a:rPr>
              <a:t>Step 1: Evaluate the inner query and create a list of values.</a:t>
            </a:r>
          </a:p>
        </p:txBody>
      </p:sp>
      <p:sp>
        <p:nvSpPr>
          <p:cNvPr id="29707" name="Text Box 135"/>
          <p:cNvSpPr txBox="1">
            <a:spLocks noChangeArrowheads="1"/>
          </p:cNvSpPr>
          <p:nvPr/>
        </p:nvSpPr>
        <p:spPr bwMode="auto">
          <a:xfrm>
            <a:off x="6145213" y="1462088"/>
            <a:ext cx="698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800" b="1" dirty="0"/>
              <a:t>Partial</a:t>
            </a:r>
            <a:endParaRPr lang="en-US" sz="1800" dirty="0"/>
          </a:p>
        </p:txBody>
      </p:sp>
      <p:graphicFrame>
        <p:nvGraphicFramePr>
          <p:cNvPr id="31" name="Group 164"/>
          <p:cNvGraphicFramePr>
            <a:graphicFrameLocks noGrp="1"/>
          </p:cNvGraphicFramePr>
          <p:nvPr>
            <p:extLst>
              <p:ext uri="{D42A27DB-BD31-4B8C-83A1-F6EECF244321}">
                <p14:modId xmlns:p14="http://schemas.microsoft.com/office/powerpoint/2010/main" val="1510274735"/>
              </p:ext>
            </p:extLst>
          </p:nvPr>
        </p:nvGraphicFramePr>
        <p:xfrm>
          <a:off x="6142038" y="1727200"/>
          <a:ext cx="2417762" cy="4303713"/>
        </p:xfrm>
        <a:graphic>
          <a:graphicData uri="http://schemas.openxmlformats.org/drawingml/2006/table">
            <a:tbl>
              <a:tblPr/>
              <a:tblGrid>
                <a:gridCol w="1139704">
                  <a:extLst>
                    <a:ext uri="{9D8B030D-6E8A-4147-A177-3AD203B41FA5}">
                      <a16:colId xmlns:a16="http://schemas.microsoft.com/office/drawing/2014/main" val="20000"/>
                    </a:ext>
                  </a:extLst>
                </a:gridCol>
                <a:gridCol w="1278058">
                  <a:extLst>
                    <a:ext uri="{9D8B030D-6E8A-4147-A177-3AD203B41FA5}">
                      <a16:colId xmlns:a16="http://schemas.microsoft.com/office/drawing/2014/main" val="20001"/>
                    </a:ext>
                  </a:extLst>
                </a:gridCol>
              </a:tblGrid>
              <a:tr h="274347">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Arial" charset="0"/>
                        </a:rPr>
                        <a:t>orion.employee_payroll</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592653">
                <a:tc>
                  <a:txBody>
                    <a:bodyPr/>
                    <a:lstStyle/>
                    <a:p>
                      <a:pPr marL="0" marR="0" lvl="0" indent="0" algn="ct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Employee</a:t>
                      </a:r>
                      <a:br>
                        <a:rPr kumimoji="0" lang="en-US" sz="1400" b="1" i="0" u="none" strike="noStrike" cap="none" normalizeH="0" baseline="0" dirty="0">
                          <a:ln>
                            <a:noFill/>
                          </a:ln>
                          <a:solidFill>
                            <a:srgbClr val="000000"/>
                          </a:solidFill>
                          <a:effectLst/>
                          <a:latin typeface="Arial"/>
                        </a:rPr>
                      </a:br>
                      <a:r>
                        <a:rPr kumimoji="0" lang="en-US" sz="1400" b="1" i="0" u="none" strike="noStrike" cap="none" normalizeH="0" baseline="0" dirty="0">
                          <a:ln>
                            <a:noFill/>
                          </a:ln>
                          <a:solidFill>
                            <a:srgbClr val="000000"/>
                          </a:solidFill>
                          <a:effectLst/>
                          <a:latin typeface="Arial"/>
                        </a:rPr>
                        <a:t>_ID</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Birth</a:t>
                      </a:r>
                      <a:br>
                        <a:rPr kumimoji="0" lang="en-US" sz="1400" b="1" i="0" u="none" strike="noStrike" cap="none" normalizeH="0" baseline="0" dirty="0">
                          <a:ln>
                            <a:noFill/>
                          </a:ln>
                          <a:solidFill>
                            <a:srgbClr val="000000"/>
                          </a:solidFill>
                          <a:effectLst/>
                          <a:latin typeface="Arial"/>
                        </a:rPr>
                      </a:br>
                      <a:r>
                        <a:rPr kumimoji="0" lang="en-US" sz="1400" b="1" i="0" u="none" strike="noStrike" cap="none" normalizeH="0" baseline="0" dirty="0">
                          <a:ln>
                            <a:noFill/>
                          </a:ln>
                          <a:solidFill>
                            <a:srgbClr val="000000"/>
                          </a:solidFill>
                          <a:effectLst/>
                          <a:latin typeface="Arial"/>
                        </a:rPr>
                        <a:t>_Date</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006">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34105">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120106</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23DEC1948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8361">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120107</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21JAN1953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51732">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120108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23FEB1988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20293">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120109</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15DEC1990</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3770">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120110</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20NOV1953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59248">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120111</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23JUL1953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59247">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120112</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17FEB1973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59248">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10MAY1948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r h="315703">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1"/>
                  </a:ext>
                </a:extLst>
              </a:tr>
            </a:tbl>
          </a:graphicData>
        </a:graphic>
      </p:graphicFrame>
      <p:sp>
        <p:nvSpPr>
          <p:cNvPr id="29747" name="Rectangle 119"/>
          <p:cNvSpPr>
            <a:spLocks noChangeArrowheads="1"/>
          </p:cNvSpPr>
          <p:nvPr>
            <p:custDataLst>
              <p:tags r:id="rId4"/>
            </p:custDataLst>
          </p:nvPr>
        </p:nvSpPr>
        <p:spPr bwMode="auto">
          <a:xfrm>
            <a:off x="6149975" y="3644188"/>
            <a:ext cx="2398713" cy="312737"/>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29748" name="Text Box 135"/>
          <p:cNvSpPr txBox="1">
            <a:spLocks noChangeArrowheads="1"/>
          </p:cNvSpPr>
          <p:nvPr/>
        </p:nvSpPr>
        <p:spPr bwMode="auto">
          <a:xfrm>
            <a:off x="6145213" y="1460907"/>
            <a:ext cx="7053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800" b="1" dirty="0"/>
              <a:t>Partial</a:t>
            </a:r>
          </a:p>
        </p:txBody>
      </p:sp>
      <p:sp>
        <p:nvSpPr>
          <p:cNvPr id="29749" name="AutoShape 7"/>
          <p:cNvSpPr>
            <a:spLocks noChangeArrowheads="1"/>
          </p:cNvSpPr>
          <p:nvPr/>
        </p:nvSpPr>
        <p:spPr bwMode="auto">
          <a:xfrm flipH="1">
            <a:off x="8580438" y="3568050"/>
            <a:ext cx="398462" cy="444500"/>
          </a:xfrm>
          <a:prstGeom prst="rightArrow">
            <a:avLst>
              <a:gd name="adj1" fmla="val 49343"/>
              <a:gd name="adj2" fmla="val 37171"/>
            </a:avLst>
          </a:prstGeom>
          <a:solidFill>
            <a:srgbClr val="FF0000"/>
          </a:solidFill>
          <a:ln>
            <a:noFill/>
          </a:ln>
          <a:extLs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wrap="none" lIns="88900" tIns="88900" rIns="88900" bIns="88900" anchor="ctr"/>
          <a:lstStyle/>
          <a:p>
            <a:pPr algn="l"/>
            <a:endParaRPr lang="en-US" sz="2000" noProof="1">
              <a:solidFill>
                <a:srgbClr val="000000"/>
              </a:solidFill>
            </a:endParaRPr>
          </a:p>
        </p:txBody>
      </p:sp>
      <p:sp>
        <p:nvSpPr>
          <p:cNvPr id="29750" name="AutoShape 8"/>
          <p:cNvSpPr>
            <a:spLocks noChangeArrowheads="1"/>
          </p:cNvSpPr>
          <p:nvPr/>
        </p:nvSpPr>
        <p:spPr bwMode="auto">
          <a:xfrm flipH="1">
            <a:off x="8580438" y="4947525"/>
            <a:ext cx="398462" cy="444500"/>
          </a:xfrm>
          <a:prstGeom prst="rightArrow">
            <a:avLst>
              <a:gd name="adj1" fmla="val 49343"/>
              <a:gd name="adj2" fmla="val 37171"/>
            </a:avLst>
          </a:prstGeom>
          <a:solidFill>
            <a:srgbClr val="FF0000"/>
          </a:solidFill>
          <a:ln>
            <a:noFill/>
          </a:ln>
          <a:extLs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wrap="none" lIns="88900" tIns="88900" rIns="88900" bIns="88900" anchor="ctr"/>
          <a:lstStyle/>
          <a:p>
            <a:pPr algn="l"/>
            <a:endParaRPr lang="en-US" sz="2000" noProof="1">
              <a:solidFill>
                <a:srgbClr val="000000"/>
              </a:solidFill>
            </a:endParaRPr>
          </a:p>
        </p:txBody>
      </p:sp>
      <p:sp>
        <p:nvSpPr>
          <p:cNvPr id="29751" name="Rectangle 119"/>
          <p:cNvSpPr>
            <a:spLocks noChangeArrowheads="1"/>
          </p:cNvSpPr>
          <p:nvPr>
            <p:custDataLst>
              <p:tags r:id="rId5"/>
            </p:custDataLst>
          </p:nvPr>
        </p:nvSpPr>
        <p:spPr bwMode="auto">
          <a:xfrm>
            <a:off x="6148388" y="4997563"/>
            <a:ext cx="2400300" cy="3651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Noncorrelated Subqueries:</a:t>
            </a:r>
            <a:br>
              <a:rPr lang="en-US" dirty="0"/>
            </a:br>
            <a:r>
              <a:rPr lang="en-US" dirty="0"/>
              <a:t>How Do They Work?</a:t>
            </a:r>
          </a:p>
        </p:txBody>
      </p:sp>
      <p:sp>
        <p:nvSpPr>
          <p:cNvPr id="30724" name="Text Box 4"/>
          <p:cNvSpPr txBox="1">
            <a:spLocks noChangeArrowheads="1"/>
          </p:cNvSpPr>
          <p:nvPr/>
        </p:nvSpPr>
        <p:spPr bwMode="auto">
          <a:xfrm>
            <a:off x="109538" y="2056963"/>
            <a:ext cx="5622925" cy="2585323"/>
          </a:xfrm>
          <a:prstGeom prst="rect">
            <a:avLst/>
          </a:prstGeom>
          <a:solidFill>
            <a:srgbClr val="FFFFFF"/>
          </a:solidFill>
          <a:ln w="38100">
            <a:solidFill>
              <a:schemeClr val="tx2"/>
            </a:solidFill>
            <a:miter lim="800000"/>
            <a:headEnd type="none" w="sm" len="sm"/>
            <a:tailEnd type="none" w="sm" len="sm"/>
          </a:ln>
        </p:spPr>
        <p:txBody>
          <a:bodyPr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1800" b="1" dirty="0">
                <a:latin typeface="Courier New" pitchFamily="49" charset="0"/>
              </a:rPr>
              <a:t>proc sql;</a:t>
            </a:r>
          </a:p>
          <a:p>
            <a:pPr algn="l"/>
            <a:r>
              <a:rPr lang="en-US" sz="1800" b="1" dirty="0">
                <a:latin typeface="Courier New" pitchFamily="49" charset="0"/>
              </a:rPr>
              <a:t>select Employee_Name, City,  </a:t>
            </a:r>
          </a:p>
          <a:p>
            <a:pPr algn="l"/>
            <a:r>
              <a:rPr lang="en-US" sz="1800" b="1" dirty="0">
                <a:latin typeface="Courier New" pitchFamily="49" charset="0"/>
              </a:rPr>
              <a:t>       Country</a:t>
            </a:r>
          </a:p>
          <a:p>
            <a:pPr algn="l"/>
            <a:r>
              <a:rPr lang="en-US" sz="1800" b="1" dirty="0">
                <a:latin typeface="Courier New" pitchFamily="49" charset="0"/>
              </a:rPr>
              <a:t>   from orion.employee_addresses</a:t>
            </a:r>
          </a:p>
          <a:p>
            <a:pPr algn="l"/>
            <a:r>
              <a:rPr lang="en-US" sz="1800" b="1" dirty="0">
                <a:latin typeface="Courier New" pitchFamily="49" charset="0"/>
              </a:rPr>
              <a:t>   where Employee_ID in</a:t>
            </a:r>
          </a:p>
          <a:p>
            <a:pPr algn="l"/>
            <a:r>
              <a:rPr lang="en-US" sz="1800" b="1" dirty="0">
                <a:latin typeface="Courier New" pitchFamily="49" charset="0"/>
              </a:rPr>
              <a:t>     (120108,120112,120114,120157,</a:t>
            </a:r>
          </a:p>
          <a:p>
            <a:pPr algn="l"/>
            <a:r>
              <a:rPr lang="en-US" sz="1800" b="1" dirty="0">
                <a:latin typeface="Courier New" pitchFamily="49" charset="0"/>
              </a:rPr>
              <a:t>      120159, 120170,…)</a:t>
            </a:r>
          </a:p>
          <a:p>
            <a:pPr algn="l"/>
            <a:r>
              <a:rPr lang="en-US" sz="1800" b="1" dirty="0">
                <a:latin typeface="Courier New" pitchFamily="49" charset="0"/>
              </a:rPr>
              <a:t>   order by Employee_ID;</a:t>
            </a:r>
          </a:p>
          <a:p>
            <a:pPr algn="l"/>
            <a:r>
              <a:rPr lang="en-US" sz="1800" b="1" dirty="0">
                <a:latin typeface="Courier New" pitchFamily="49" charset="0"/>
              </a:rPr>
              <a:t>quit;</a:t>
            </a:r>
          </a:p>
        </p:txBody>
      </p:sp>
      <p:sp>
        <p:nvSpPr>
          <p:cNvPr id="30725" name="Animation Flag"/>
          <p:cNvSpPr txBox="1">
            <a:spLocks noChangeArrowheads="1"/>
          </p:cNvSpPr>
          <p:nvPr/>
        </p:nvSpPr>
        <p:spPr bwMode="auto">
          <a:xfrm>
            <a:off x="8572500" y="64516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buClr>
                <a:schemeClr val="tx1"/>
              </a:buClr>
              <a:buSzPct val="100000"/>
              <a:buFont typeface="Arial" pitchFamily="34" charset="0"/>
              <a:buNone/>
            </a:pPr>
            <a:r>
              <a:rPr lang="en-US" b="1" dirty="0"/>
              <a:t>...</a:t>
            </a:r>
          </a:p>
        </p:txBody>
      </p:sp>
      <p:sp>
        <p:nvSpPr>
          <p:cNvPr id="30727" name="AutoShape 126"/>
          <p:cNvSpPr>
            <a:spLocks/>
          </p:cNvSpPr>
          <p:nvPr/>
        </p:nvSpPr>
        <p:spPr bwMode="auto">
          <a:xfrm>
            <a:off x="3599788" y="4578535"/>
            <a:ext cx="2079625" cy="795338"/>
          </a:xfrm>
          <a:prstGeom prst="borderCallout1">
            <a:avLst>
              <a:gd name="adj1" fmla="val -1051"/>
              <a:gd name="adj2" fmla="val 42030"/>
              <a:gd name="adj3" fmla="val -88966"/>
              <a:gd name="adj4" fmla="val 7719"/>
            </a:avLst>
          </a:prstGeom>
          <a:solidFill>
            <a:srgbClr val="009900"/>
          </a:solidFill>
          <a:ln w="19050">
            <a:solidFill>
              <a:srgbClr val="000000"/>
            </a:solidFill>
            <a:miter lim="800000"/>
            <a:headEnd type="none" w="med" len="lg"/>
            <a:tailEnd type="triangle" w="med" len="lg"/>
          </a:ln>
        </p:spPr>
        <p:txBody>
          <a:bodyPr lIns="88900" tIns="88900" rIns="64008" bIns="88900" anchor="ctr">
            <a:spAutoFit/>
          </a:bodyPr>
          <a:lstStyle/>
          <a:p>
            <a:pPr algn="l"/>
            <a:r>
              <a:rPr lang="en-US" sz="2000" b="1" dirty="0">
                <a:solidFill>
                  <a:srgbClr val="FFFFFF"/>
                </a:solidFill>
              </a:rPr>
              <a:t>list returned by the inner query</a:t>
            </a:r>
          </a:p>
        </p:txBody>
      </p:sp>
      <p:sp>
        <p:nvSpPr>
          <p:cNvPr id="30730" name="Text Box 135"/>
          <p:cNvSpPr txBox="1">
            <a:spLocks noChangeArrowheads="1"/>
          </p:cNvSpPr>
          <p:nvPr/>
        </p:nvSpPr>
        <p:spPr bwMode="auto">
          <a:xfrm>
            <a:off x="6145213" y="1462088"/>
            <a:ext cx="698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800" b="1" dirty="0"/>
              <a:t>Partial</a:t>
            </a:r>
            <a:endParaRPr lang="en-US" sz="1800" dirty="0"/>
          </a:p>
        </p:txBody>
      </p:sp>
      <p:graphicFrame>
        <p:nvGraphicFramePr>
          <p:cNvPr id="24" name="Group 164"/>
          <p:cNvGraphicFramePr>
            <a:graphicFrameLocks noGrp="1"/>
          </p:cNvGraphicFramePr>
          <p:nvPr>
            <p:extLst>
              <p:ext uri="{D42A27DB-BD31-4B8C-83A1-F6EECF244321}">
                <p14:modId xmlns:p14="http://schemas.microsoft.com/office/powerpoint/2010/main" val="1616496379"/>
              </p:ext>
            </p:extLst>
          </p:nvPr>
        </p:nvGraphicFramePr>
        <p:xfrm>
          <a:off x="6142038" y="1727200"/>
          <a:ext cx="2417762" cy="4303713"/>
        </p:xfrm>
        <a:graphic>
          <a:graphicData uri="http://schemas.openxmlformats.org/drawingml/2006/table">
            <a:tbl>
              <a:tblPr/>
              <a:tblGrid>
                <a:gridCol w="1139704">
                  <a:extLst>
                    <a:ext uri="{9D8B030D-6E8A-4147-A177-3AD203B41FA5}">
                      <a16:colId xmlns:a16="http://schemas.microsoft.com/office/drawing/2014/main" val="20000"/>
                    </a:ext>
                  </a:extLst>
                </a:gridCol>
                <a:gridCol w="1278058">
                  <a:extLst>
                    <a:ext uri="{9D8B030D-6E8A-4147-A177-3AD203B41FA5}">
                      <a16:colId xmlns:a16="http://schemas.microsoft.com/office/drawing/2014/main" val="20001"/>
                    </a:ext>
                  </a:extLst>
                </a:gridCol>
              </a:tblGrid>
              <a:tr h="274347">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Arial" charset="0"/>
                        </a:rPr>
                        <a:t>orion.employee_payroll</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592653">
                <a:tc>
                  <a:txBody>
                    <a:bodyPr/>
                    <a:lstStyle/>
                    <a:p>
                      <a:pPr marL="0" marR="0" lvl="0" indent="0" algn="ct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Employee</a:t>
                      </a:r>
                      <a:br>
                        <a:rPr kumimoji="0" lang="en-US" sz="1400" b="1" i="0" u="none" strike="noStrike" cap="none" normalizeH="0" baseline="0" dirty="0">
                          <a:ln>
                            <a:noFill/>
                          </a:ln>
                          <a:solidFill>
                            <a:srgbClr val="000000"/>
                          </a:solidFill>
                          <a:effectLst/>
                          <a:latin typeface="Arial"/>
                        </a:rPr>
                      </a:br>
                      <a:r>
                        <a:rPr kumimoji="0" lang="en-US" sz="1400" b="1" i="0" u="none" strike="noStrike" cap="none" normalizeH="0" baseline="0" dirty="0">
                          <a:ln>
                            <a:noFill/>
                          </a:ln>
                          <a:solidFill>
                            <a:srgbClr val="000000"/>
                          </a:solidFill>
                          <a:effectLst/>
                          <a:latin typeface="Arial"/>
                        </a:rPr>
                        <a:t>_ID</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Birth</a:t>
                      </a:r>
                      <a:br>
                        <a:rPr kumimoji="0" lang="en-US" sz="1400" b="1" i="0" u="none" strike="noStrike" cap="none" normalizeH="0" baseline="0" dirty="0">
                          <a:ln>
                            <a:noFill/>
                          </a:ln>
                          <a:solidFill>
                            <a:srgbClr val="000000"/>
                          </a:solidFill>
                          <a:effectLst/>
                          <a:latin typeface="Arial"/>
                        </a:rPr>
                      </a:br>
                      <a:r>
                        <a:rPr kumimoji="0" lang="en-US" sz="1400" b="1" i="0" u="none" strike="noStrike" cap="none" normalizeH="0" baseline="0" dirty="0">
                          <a:ln>
                            <a:noFill/>
                          </a:ln>
                          <a:solidFill>
                            <a:srgbClr val="000000"/>
                          </a:solidFill>
                          <a:effectLst/>
                          <a:latin typeface="Arial"/>
                        </a:rPr>
                        <a:t>_Date</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006">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34105">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120106</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23DEC1948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8361">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120107</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21JAN1953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51732">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120108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23FEB1988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20293">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120109</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15DEC1990</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3770">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120110</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20NOV1953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59248">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120111</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23JUL1953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59247">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120112</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17FEB1973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59248">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10MAY1948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r h="315703">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1"/>
                  </a:ext>
                </a:extLst>
              </a:tr>
            </a:tbl>
          </a:graphicData>
        </a:graphic>
      </p:graphicFrame>
      <p:sp>
        <p:nvSpPr>
          <p:cNvPr id="30770" name="Rectangle 119"/>
          <p:cNvSpPr>
            <a:spLocks noChangeArrowheads="1"/>
          </p:cNvSpPr>
          <p:nvPr>
            <p:custDataLst>
              <p:tags r:id="rId1"/>
            </p:custDataLst>
          </p:nvPr>
        </p:nvSpPr>
        <p:spPr bwMode="auto">
          <a:xfrm>
            <a:off x="6149975" y="3644188"/>
            <a:ext cx="2398713" cy="312737"/>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0771" name="Text Box 135"/>
          <p:cNvSpPr txBox="1">
            <a:spLocks noChangeArrowheads="1"/>
          </p:cNvSpPr>
          <p:nvPr/>
        </p:nvSpPr>
        <p:spPr bwMode="auto">
          <a:xfrm>
            <a:off x="6145213" y="1462088"/>
            <a:ext cx="698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800" b="1" dirty="0"/>
              <a:t>Partial</a:t>
            </a:r>
            <a:endParaRPr lang="en-US" sz="1800" dirty="0"/>
          </a:p>
        </p:txBody>
      </p:sp>
      <p:sp>
        <p:nvSpPr>
          <p:cNvPr id="30772" name="AutoShape 7"/>
          <p:cNvSpPr>
            <a:spLocks noChangeArrowheads="1"/>
          </p:cNvSpPr>
          <p:nvPr/>
        </p:nvSpPr>
        <p:spPr bwMode="auto">
          <a:xfrm flipH="1">
            <a:off x="8580438" y="3568050"/>
            <a:ext cx="398462" cy="444500"/>
          </a:xfrm>
          <a:prstGeom prst="rightArrow">
            <a:avLst>
              <a:gd name="adj1" fmla="val 49343"/>
              <a:gd name="adj2" fmla="val 37171"/>
            </a:avLst>
          </a:prstGeom>
          <a:solidFill>
            <a:srgbClr val="FF0000"/>
          </a:solidFill>
          <a:ln>
            <a:noFill/>
          </a:ln>
          <a:extLs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wrap="none" lIns="88900" tIns="88900" rIns="88900" bIns="88900" anchor="ctr"/>
          <a:lstStyle/>
          <a:p>
            <a:pPr algn="l"/>
            <a:endParaRPr lang="en-US" sz="2000" noProof="1">
              <a:solidFill>
                <a:srgbClr val="000000"/>
              </a:solidFill>
            </a:endParaRPr>
          </a:p>
        </p:txBody>
      </p:sp>
      <p:sp>
        <p:nvSpPr>
          <p:cNvPr id="30773" name="AutoShape 8"/>
          <p:cNvSpPr>
            <a:spLocks noChangeArrowheads="1"/>
          </p:cNvSpPr>
          <p:nvPr/>
        </p:nvSpPr>
        <p:spPr bwMode="auto">
          <a:xfrm flipH="1">
            <a:off x="8580438" y="4947525"/>
            <a:ext cx="398462" cy="444500"/>
          </a:xfrm>
          <a:prstGeom prst="rightArrow">
            <a:avLst>
              <a:gd name="adj1" fmla="val 49343"/>
              <a:gd name="adj2" fmla="val 37171"/>
            </a:avLst>
          </a:prstGeom>
          <a:solidFill>
            <a:srgbClr val="FF0000"/>
          </a:solidFill>
          <a:ln>
            <a:noFill/>
          </a:ln>
          <a:extLs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wrap="none" lIns="88900" tIns="88900" rIns="88900" bIns="88900" anchor="ctr"/>
          <a:lstStyle/>
          <a:p>
            <a:pPr algn="l"/>
            <a:endParaRPr lang="en-US" sz="2000" noProof="1">
              <a:solidFill>
                <a:srgbClr val="000000"/>
              </a:solidFill>
            </a:endParaRPr>
          </a:p>
        </p:txBody>
      </p:sp>
      <p:sp>
        <p:nvSpPr>
          <p:cNvPr id="30774" name="Rectangle 119"/>
          <p:cNvSpPr>
            <a:spLocks noChangeArrowheads="1"/>
          </p:cNvSpPr>
          <p:nvPr>
            <p:custDataLst>
              <p:tags r:id="rId2"/>
            </p:custDataLst>
          </p:nvPr>
        </p:nvSpPr>
        <p:spPr bwMode="auto">
          <a:xfrm>
            <a:off x="6148388" y="4997563"/>
            <a:ext cx="2400300" cy="3651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 name="Rectangle 2"/>
          <p:cNvSpPr/>
          <p:nvPr>
            <p:custDataLst>
              <p:tags r:id="rId3"/>
            </p:custDataLst>
          </p:nvPr>
        </p:nvSpPr>
        <p:spPr bwMode="auto">
          <a:xfrm>
            <a:off x="1003036" y="3761105"/>
            <a:ext cx="2364006"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Rectangle 3"/>
          <p:cNvSpPr/>
          <p:nvPr>
            <p:custDataLst>
              <p:tags r:id="rId4"/>
            </p:custDataLst>
          </p:nvPr>
        </p:nvSpPr>
        <p:spPr bwMode="auto">
          <a:xfrm>
            <a:off x="892149" y="3486784"/>
            <a:ext cx="3961862" cy="274321"/>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Noncorrelated Subqueries:</a:t>
            </a:r>
            <a:br>
              <a:rPr lang="en-US" dirty="0"/>
            </a:br>
            <a:r>
              <a:rPr lang="en-US" dirty="0"/>
              <a:t>How Do They Work?</a:t>
            </a:r>
          </a:p>
        </p:txBody>
      </p:sp>
      <p:sp>
        <p:nvSpPr>
          <p:cNvPr id="31748" name="Text Box 123"/>
          <p:cNvSpPr txBox="1">
            <a:spLocks noChangeArrowheads="1"/>
          </p:cNvSpPr>
          <p:nvPr/>
        </p:nvSpPr>
        <p:spPr bwMode="auto">
          <a:xfrm>
            <a:off x="188309" y="2027915"/>
            <a:ext cx="5622925" cy="2585323"/>
          </a:xfrm>
          <a:prstGeom prst="rect">
            <a:avLst/>
          </a:prstGeom>
          <a:solidFill>
            <a:srgbClr val="FFFFFF"/>
          </a:solidFill>
          <a:ln w="38100">
            <a:solidFill>
              <a:schemeClr val="tx2"/>
            </a:solidFill>
            <a:miter lim="800000"/>
            <a:headEnd type="none" w="sm" len="sm"/>
            <a:tailEnd type="none" w="sm" len="sm"/>
          </a:ln>
        </p:spPr>
        <p:txBody>
          <a:bodyPr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1800" b="1" dirty="0">
                <a:latin typeface="Courier New" pitchFamily="49" charset="0"/>
              </a:rPr>
              <a:t>proc sql;</a:t>
            </a:r>
          </a:p>
          <a:p>
            <a:pPr algn="l"/>
            <a:r>
              <a:rPr lang="en-US" sz="1800" b="1" dirty="0">
                <a:latin typeface="Courier New" pitchFamily="49" charset="0"/>
              </a:rPr>
              <a:t>select Employee_Name, City,  </a:t>
            </a:r>
          </a:p>
          <a:p>
            <a:pPr algn="l"/>
            <a:r>
              <a:rPr lang="en-US" sz="1800" b="1" dirty="0">
                <a:latin typeface="Courier New" pitchFamily="49" charset="0"/>
              </a:rPr>
              <a:t>       Country</a:t>
            </a:r>
          </a:p>
          <a:p>
            <a:pPr algn="l"/>
            <a:r>
              <a:rPr lang="en-US" sz="1800" b="1" dirty="0">
                <a:latin typeface="Courier New" pitchFamily="49" charset="0"/>
              </a:rPr>
              <a:t>   from orion.employee_addresses</a:t>
            </a:r>
          </a:p>
          <a:p>
            <a:pPr algn="l"/>
            <a:r>
              <a:rPr lang="en-US" sz="1800" b="1" dirty="0">
                <a:latin typeface="Courier New" pitchFamily="49" charset="0"/>
              </a:rPr>
              <a:t>   where Employee_ID in</a:t>
            </a:r>
          </a:p>
          <a:p>
            <a:r>
              <a:rPr lang="en-US" sz="1800" b="1" dirty="0">
                <a:latin typeface="Courier New" pitchFamily="49" charset="0"/>
              </a:rPr>
              <a:t>      (120108,120112,120114,120157,</a:t>
            </a:r>
          </a:p>
          <a:p>
            <a:r>
              <a:rPr lang="en-US" sz="1800" b="1" dirty="0">
                <a:latin typeface="Courier New" pitchFamily="49" charset="0"/>
              </a:rPr>
              <a:t>       120159, 120170,…)   </a:t>
            </a:r>
          </a:p>
          <a:p>
            <a:r>
              <a:rPr lang="en-US" sz="1800" b="1" dirty="0">
                <a:latin typeface="Courier New" pitchFamily="49" charset="0"/>
              </a:rPr>
              <a:t>   order by Employee_ID;</a:t>
            </a:r>
          </a:p>
          <a:p>
            <a:pPr algn="l"/>
            <a:r>
              <a:rPr lang="en-US" sz="1800" b="1" dirty="0">
                <a:latin typeface="Courier New" pitchFamily="49" charset="0"/>
              </a:rPr>
              <a:t>quit;</a:t>
            </a:r>
          </a:p>
        </p:txBody>
      </p:sp>
      <p:sp>
        <p:nvSpPr>
          <p:cNvPr id="31749" name="Text Box 6"/>
          <p:cNvSpPr txBox="1">
            <a:spLocks noChangeArrowheads="1"/>
          </p:cNvSpPr>
          <p:nvPr/>
        </p:nvSpPr>
        <p:spPr bwMode="auto">
          <a:xfrm>
            <a:off x="7948588"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s105d04</a:t>
            </a:r>
          </a:p>
        </p:txBody>
      </p:sp>
      <p:sp>
        <p:nvSpPr>
          <p:cNvPr id="31750" name="AutoShape 122"/>
          <p:cNvSpPr>
            <a:spLocks/>
          </p:cNvSpPr>
          <p:nvPr/>
        </p:nvSpPr>
        <p:spPr bwMode="auto">
          <a:xfrm>
            <a:off x="277959" y="4667540"/>
            <a:ext cx="2470150" cy="1409700"/>
          </a:xfrm>
          <a:prstGeom prst="borderCallout1">
            <a:avLst>
              <a:gd name="adj1" fmla="val -1724"/>
              <a:gd name="adj2" fmla="val 670"/>
              <a:gd name="adj3" fmla="val -72065"/>
              <a:gd name="adj4" fmla="val 23441"/>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l"/>
            <a:r>
              <a:rPr lang="en-US" sz="2000" b="1" dirty="0">
                <a:solidFill>
                  <a:srgbClr val="FFFFFF"/>
                </a:solidFill>
              </a:rPr>
              <a:t>Step 2: Pass the values to the outer</a:t>
            </a:r>
            <a:br>
              <a:rPr lang="en-US" sz="2000" b="1" dirty="0">
                <a:solidFill>
                  <a:srgbClr val="FFFFFF"/>
                </a:solidFill>
              </a:rPr>
            </a:br>
            <a:r>
              <a:rPr lang="en-US" sz="2000" b="1" dirty="0">
                <a:solidFill>
                  <a:srgbClr val="FFFFFF"/>
                </a:solidFill>
              </a:rPr>
              <a:t>query for use in its WHERE clause.</a:t>
            </a:r>
          </a:p>
        </p:txBody>
      </p:sp>
      <p:graphicFrame>
        <p:nvGraphicFramePr>
          <p:cNvPr id="19" name="Group 164"/>
          <p:cNvGraphicFramePr>
            <a:graphicFrameLocks noGrp="1"/>
          </p:cNvGraphicFramePr>
          <p:nvPr>
            <p:extLst>
              <p:ext uri="{D42A27DB-BD31-4B8C-83A1-F6EECF244321}">
                <p14:modId xmlns:p14="http://schemas.microsoft.com/office/powerpoint/2010/main" val="173656796"/>
              </p:ext>
            </p:extLst>
          </p:nvPr>
        </p:nvGraphicFramePr>
        <p:xfrm>
          <a:off x="5999630" y="1727200"/>
          <a:ext cx="2979270" cy="4597400"/>
        </p:xfrm>
        <a:graphic>
          <a:graphicData uri="http://schemas.openxmlformats.org/drawingml/2006/table">
            <a:tbl>
              <a:tblPr/>
              <a:tblGrid>
                <a:gridCol w="1404392">
                  <a:extLst>
                    <a:ext uri="{9D8B030D-6E8A-4147-A177-3AD203B41FA5}">
                      <a16:colId xmlns:a16="http://schemas.microsoft.com/office/drawing/2014/main" val="20000"/>
                    </a:ext>
                  </a:extLst>
                </a:gridCol>
                <a:gridCol w="1574878">
                  <a:extLst>
                    <a:ext uri="{9D8B030D-6E8A-4147-A177-3AD203B41FA5}">
                      <a16:colId xmlns:a16="http://schemas.microsoft.com/office/drawing/2014/main" val="20001"/>
                    </a:ext>
                  </a:extLst>
                </a:gridCol>
              </a:tblGrid>
              <a:tr h="55096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1800" b="0" i="0" u="none" strike="noStrike" cap="none" normalizeH="0" baseline="0" dirty="0">
                          <a:ln>
                            <a:noFill/>
                          </a:ln>
                          <a:solidFill>
                            <a:srgbClr val="000000"/>
                          </a:solidFill>
                          <a:effectLst/>
                          <a:latin typeface="Arial" charset="0"/>
                        </a:rPr>
                        <a:t>orion.employee_addresses</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595164">
                <a:tc>
                  <a:txBody>
                    <a:bodyPr/>
                    <a:lstStyle/>
                    <a:p>
                      <a:pPr marL="0" marR="0" lvl="0" indent="0" algn="ct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Employee</a:t>
                      </a:r>
                      <a:br>
                        <a:rPr kumimoji="0" lang="en-US" sz="1400" b="1" i="0" u="none" strike="noStrike" cap="none" normalizeH="0" baseline="0" dirty="0">
                          <a:ln>
                            <a:noFill/>
                          </a:ln>
                          <a:solidFill>
                            <a:srgbClr val="000000"/>
                          </a:solidFill>
                          <a:effectLst/>
                          <a:latin typeface="Arial"/>
                        </a:rPr>
                      </a:br>
                      <a:r>
                        <a:rPr kumimoji="0" lang="en-US" sz="1400" b="1" i="0" u="none" strike="noStrike" cap="none" normalizeH="0" baseline="0" dirty="0">
                          <a:ln>
                            <a:noFill/>
                          </a:ln>
                          <a:solidFill>
                            <a:srgbClr val="000000"/>
                          </a:solidFill>
                          <a:effectLst/>
                          <a:latin typeface="Arial"/>
                        </a:rPr>
                        <a:t>_ID</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Employee</a:t>
                      </a:r>
                      <a:br>
                        <a:rPr kumimoji="0" lang="en-US" sz="1400" b="1" i="0" u="none" strike="noStrike" cap="none" normalizeH="0" baseline="0" dirty="0">
                          <a:ln>
                            <a:noFill/>
                          </a:ln>
                          <a:solidFill>
                            <a:srgbClr val="000000"/>
                          </a:solidFill>
                          <a:effectLst/>
                          <a:latin typeface="Arial"/>
                        </a:rPr>
                      </a:br>
                      <a:r>
                        <a:rPr kumimoji="0" lang="en-US" sz="1400" b="1" i="0" u="none" strike="noStrike" cap="none" normalizeH="0" baseline="0" dirty="0">
                          <a:ln>
                            <a:noFill/>
                          </a:ln>
                          <a:solidFill>
                            <a:srgbClr val="000000"/>
                          </a:solidFill>
                          <a:effectLst/>
                          <a:latin typeface="Arial"/>
                        </a:rPr>
                        <a:t>_Name</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468">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35520">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120106</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0" i="0" u="none" strike="noStrike" kern="1200" baseline="0" dirty="0">
                          <a:solidFill>
                            <a:schemeClr val="tx1"/>
                          </a:solidFill>
                          <a:latin typeface="Arial  "/>
                          <a:ea typeface="+mn-ea"/>
                          <a:cs typeface="+mn-cs"/>
                        </a:rPr>
                        <a:t>Hornsey, John</a:t>
                      </a:r>
                      <a:endParaRPr kumimoji="0" lang="en-US" sz="1400" b="0"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9837">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120107</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0" i="0" u="none" strike="noStrike" kern="1200" baseline="0" dirty="0">
                          <a:solidFill>
                            <a:schemeClr val="tx1"/>
                          </a:solidFill>
                          <a:latin typeface="Arial  "/>
                          <a:ea typeface="+mn-ea"/>
                          <a:cs typeface="+mn-cs"/>
                        </a:rPr>
                        <a:t>Sheedy, Sherie</a:t>
                      </a:r>
                      <a:endParaRPr kumimoji="0" lang="en-US" sz="1400" b="0"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53222">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120108</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1" i="0" u="none" strike="noStrike" kern="1200" baseline="0" dirty="0">
                          <a:solidFill>
                            <a:schemeClr val="tx1"/>
                          </a:solidFill>
                          <a:latin typeface="Arial  "/>
                          <a:ea typeface="+mn-ea"/>
                          <a:cs typeface="+mn-cs"/>
                        </a:rPr>
                        <a:t>Gromek, Gladys</a:t>
                      </a:r>
                      <a:endParaRPr kumimoji="0" lang="en-US" sz="1400" b="1"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r h="321650">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120109</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0" i="0" u="none" strike="noStrike" kern="1200" baseline="0" dirty="0">
                          <a:solidFill>
                            <a:schemeClr val="tx1"/>
                          </a:solidFill>
                          <a:latin typeface="Arial  "/>
                          <a:ea typeface="+mn-ea"/>
                          <a:cs typeface="+mn-cs"/>
                        </a:rPr>
                        <a:t>Baker, Gabriele</a:t>
                      </a:r>
                      <a:endParaRPr kumimoji="0" lang="en-US" sz="1400" b="0"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6"/>
                  </a:ext>
                </a:extLst>
              </a:tr>
              <a:tr h="345226">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120110</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0" i="0" u="none" strike="noStrike" kern="1200" baseline="0" dirty="0">
                          <a:solidFill>
                            <a:schemeClr val="tx1"/>
                          </a:solidFill>
                          <a:latin typeface="Arial  "/>
                          <a:ea typeface="+mn-ea"/>
                          <a:cs typeface="+mn-cs"/>
                        </a:rPr>
                        <a:t>Entwisle, Dennis</a:t>
                      </a:r>
                      <a:endParaRPr kumimoji="0" lang="en-US" sz="1400" b="0"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7"/>
                  </a:ext>
                </a:extLst>
              </a:tr>
              <a:tr h="360770">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120111</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0" i="0" u="none" strike="noStrike" kern="1200" baseline="0" dirty="0">
                          <a:solidFill>
                            <a:schemeClr val="tx1"/>
                          </a:solidFill>
                          <a:latin typeface="Arial  "/>
                          <a:ea typeface="+mn-ea"/>
                          <a:cs typeface="+mn-cs"/>
                        </a:rPr>
                        <a:t>Spillane, Ubaldo</a:t>
                      </a:r>
                      <a:endParaRPr kumimoji="0" lang="en-US" sz="1400" b="0"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8"/>
                  </a:ext>
                </a:extLst>
              </a:tr>
              <a:tr h="360769">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chemeClr val="tx1"/>
                          </a:solidFill>
                          <a:effectLst/>
                          <a:latin typeface="Arial"/>
                        </a:rPr>
                        <a:t>120112</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1" i="0" u="none" strike="noStrike" kern="1200" baseline="0" dirty="0">
                          <a:solidFill>
                            <a:schemeClr val="tx1"/>
                          </a:solidFill>
                          <a:latin typeface="Arial  "/>
                          <a:ea typeface="+mn-ea"/>
                          <a:cs typeface="+mn-cs"/>
                        </a:rPr>
                        <a:t>Glattback, Ellis</a:t>
                      </a:r>
                      <a:endParaRPr kumimoji="0" lang="en-US" sz="1400" b="1"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9"/>
                  </a:ext>
                </a:extLst>
              </a:tr>
              <a:tr h="360770">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0" i="0" u="none" strike="noStrike" cap="none" normalizeH="0" baseline="0" dirty="0">
                          <a:ln>
                            <a:noFill/>
                          </a:ln>
                          <a:solidFill>
                            <a:schemeClr val="tx1"/>
                          </a:solidFill>
                          <a:effectLst/>
                          <a:latin typeface="Arial"/>
                        </a:rPr>
                        <a:t>120113</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lang="en-US" sz="1400" b="0" i="0" u="none" strike="noStrike" kern="1200" baseline="0" dirty="0">
                          <a:solidFill>
                            <a:schemeClr val="tx1"/>
                          </a:solidFill>
                          <a:latin typeface="Arial  "/>
                          <a:ea typeface="+mn-ea"/>
                          <a:cs typeface="+mn-cs"/>
                        </a:rPr>
                        <a:t> Horsey, Riu</a:t>
                      </a:r>
                      <a:endParaRPr kumimoji="0" lang="en-US" sz="1400" b="0" i="0" u="none" strike="noStrike" cap="none" normalizeH="0" baseline="0" dirty="0">
                        <a:ln>
                          <a:noFill/>
                        </a:ln>
                        <a:solidFill>
                          <a:schemeClr val="tx1"/>
                        </a:solidFill>
                        <a:effectLst/>
                        <a:latin typeface="Arial  "/>
                      </a:endParaRP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0"/>
                  </a:ext>
                </a:extLst>
              </a:tr>
              <a:tr h="317040">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1400" b="1" i="0" u="none" strike="noStrike" cap="none" normalizeH="0" baseline="0" dirty="0">
                          <a:ln>
                            <a:noFill/>
                          </a:ln>
                          <a:solidFill>
                            <a:srgbClr val="000000"/>
                          </a:solidFill>
                          <a:effectLst/>
                          <a:latin typeface="Arial"/>
                        </a:rPr>
                        <a:t>…</a:t>
                      </a:r>
                    </a:p>
                  </a:txBody>
                  <a:tcPr marL="88913" marR="88913"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11"/>
                  </a:ext>
                </a:extLst>
              </a:tr>
            </a:tbl>
          </a:graphicData>
        </a:graphic>
      </p:graphicFrame>
      <p:sp>
        <p:nvSpPr>
          <p:cNvPr id="31794" name="Rectangle 119"/>
          <p:cNvSpPr>
            <a:spLocks noChangeArrowheads="1"/>
          </p:cNvSpPr>
          <p:nvPr>
            <p:custDataLst>
              <p:tags r:id="rId1"/>
            </p:custDataLst>
          </p:nvPr>
        </p:nvSpPr>
        <p:spPr bwMode="auto">
          <a:xfrm>
            <a:off x="5996479" y="3898266"/>
            <a:ext cx="2982420" cy="36223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1795" name="Text Box 135"/>
          <p:cNvSpPr txBox="1">
            <a:spLocks noChangeArrowheads="1"/>
          </p:cNvSpPr>
          <p:nvPr/>
        </p:nvSpPr>
        <p:spPr bwMode="auto">
          <a:xfrm>
            <a:off x="5996479" y="1632853"/>
            <a:ext cx="698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1800" b="1" dirty="0"/>
              <a:t>Partial</a:t>
            </a:r>
            <a:endParaRPr lang="en-US" sz="1800" dirty="0"/>
          </a:p>
        </p:txBody>
      </p:sp>
      <p:sp>
        <p:nvSpPr>
          <p:cNvPr id="31796" name="AutoShape 7"/>
          <p:cNvSpPr>
            <a:spLocks noChangeArrowheads="1"/>
          </p:cNvSpPr>
          <p:nvPr/>
        </p:nvSpPr>
        <p:spPr bwMode="auto">
          <a:xfrm rot="10800000" flipH="1">
            <a:off x="5598016" y="3843152"/>
            <a:ext cx="398462" cy="444500"/>
          </a:xfrm>
          <a:prstGeom prst="rightArrow">
            <a:avLst>
              <a:gd name="adj1" fmla="val 49343"/>
              <a:gd name="adj2" fmla="val 37171"/>
            </a:avLst>
          </a:prstGeom>
          <a:solidFill>
            <a:srgbClr val="FF0000"/>
          </a:solidFill>
          <a:ln>
            <a:noFill/>
          </a:ln>
          <a:extLs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wrap="none" lIns="88900" tIns="88900" rIns="88900" bIns="88900" anchor="ctr"/>
          <a:lstStyle/>
          <a:p>
            <a:pPr algn="l"/>
            <a:endParaRPr lang="en-US" sz="2000" noProof="1">
              <a:solidFill>
                <a:srgbClr val="000000"/>
              </a:solidFill>
            </a:endParaRPr>
          </a:p>
        </p:txBody>
      </p:sp>
      <p:sp>
        <p:nvSpPr>
          <p:cNvPr id="31797" name="AutoShape 8"/>
          <p:cNvSpPr>
            <a:spLocks noChangeArrowheads="1"/>
          </p:cNvSpPr>
          <p:nvPr/>
        </p:nvSpPr>
        <p:spPr bwMode="auto">
          <a:xfrm rot="10800000" flipH="1">
            <a:off x="5555403" y="5228158"/>
            <a:ext cx="398462" cy="444500"/>
          </a:xfrm>
          <a:prstGeom prst="rightArrow">
            <a:avLst>
              <a:gd name="adj1" fmla="val 49343"/>
              <a:gd name="adj2" fmla="val 37171"/>
            </a:avLst>
          </a:prstGeom>
          <a:solidFill>
            <a:srgbClr val="FF0000"/>
          </a:solidFill>
          <a:ln>
            <a:noFill/>
          </a:ln>
          <a:extLs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wrap="none" lIns="88900" tIns="88900" rIns="88900" bIns="88900" anchor="ctr"/>
          <a:lstStyle/>
          <a:p>
            <a:pPr algn="l"/>
            <a:endParaRPr lang="en-US" sz="2000" noProof="1">
              <a:solidFill>
                <a:srgbClr val="000000"/>
              </a:solidFill>
            </a:endParaRPr>
          </a:p>
        </p:txBody>
      </p:sp>
      <p:sp>
        <p:nvSpPr>
          <p:cNvPr id="31798" name="Rectangle 119"/>
          <p:cNvSpPr>
            <a:spLocks noChangeArrowheads="1"/>
          </p:cNvSpPr>
          <p:nvPr>
            <p:custDataLst>
              <p:tags r:id="rId2"/>
            </p:custDataLst>
          </p:nvPr>
        </p:nvSpPr>
        <p:spPr bwMode="auto">
          <a:xfrm>
            <a:off x="5996478" y="5267846"/>
            <a:ext cx="2982421" cy="3651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3" name="Rectangle 2"/>
          <p:cNvSpPr/>
          <p:nvPr>
            <p:custDataLst>
              <p:tags r:id="rId3"/>
            </p:custDataLst>
          </p:nvPr>
        </p:nvSpPr>
        <p:spPr bwMode="auto">
          <a:xfrm>
            <a:off x="610553" y="3212464"/>
            <a:ext cx="2759509" cy="274319"/>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2" name="Rectangle 1"/>
          <p:cNvSpPr/>
          <p:nvPr>
            <p:custDataLst>
              <p:tags r:id="rId4"/>
            </p:custDataLst>
          </p:nvPr>
        </p:nvSpPr>
        <p:spPr bwMode="auto">
          <a:xfrm>
            <a:off x="1020128" y="3486784"/>
            <a:ext cx="3959289" cy="274321"/>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4" name="Rectangle 3"/>
          <p:cNvSpPr/>
          <p:nvPr>
            <p:custDataLst>
              <p:tags r:id="rId5"/>
            </p:custDataLst>
          </p:nvPr>
        </p:nvSpPr>
        <p:spPr bwMode="auto">
          <a:xfrm>
            <a:off x="1020128" y="3761105"/>
            <a:ext cx="2509352" cy="27432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Viewing the Output</a:t>
            </a:r>
          </a:p>
        </p:txBody>
      </p:sp>
      <p:sp>
        <p:nvSpPr>
          <p:cNvPr id="5" name="Content Placeholder 4"/>
          <p:cNvSpPr>
            <a:spLocks noGrp="1"/>
          </p:cNvSpPr>
          <p:nvPr>
            <p:ph idx="1"/>
          </p:nvPr>
        </p:nvSpPr>
        <p:spPr/>
        <p:txBody>
          <a:bodyPr/>
          <a:lstStyle/>
          <a:p>
            <a:r>
              <a:rPr lang="en-US" dirty="0"/>
              <a:t>Partial PROC SQL Output</a:t>
            </a:r>
          </a:p>
          <a:p>
            <a:endParaRPr lang="en-US" dirty="0"/>
          </a:p>
        </p:txBody>
      </p:sp>
      <p:sp>
        <p:nvSpPr>
          <p:cNvPr id="32772" name="Text Box 8"/>
          <p:cNvSpPr txBox="1">
            <a:spLocks noChangeArrowheads="1"/>
          </p:cNvSpPr>
          <p:nvPr/>
        </p:nvSpPr>
        <p:spPr bwMode="auto">
          <a:xfrm>
            <a:off x="1600200" y="34353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endParaRPr lang="en-US" noProof="1">
              <a:latin typeface="SAS Monospace" pitchFamily="49" charset="0"/>
            </a:endParaRPr>
          </a:p>
        </p:txBody>
      </p:sp>
      <p:sp>
        <p:nvSpPr>
          <p:cNvPr id="32773" name="Text Box 10"/>
          <p:cNvSpPr txBox="1">
            <a:spLocks noChangeArrowheads="1"/>
          </p:cNvSpPr>
          <p:nvPr/>
        </p:nvSpPr>
        <p:spPr bwMode="auto">
          <a:xfrm>
            <a:off x="1600200" y="34353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endParaRPr lang="en-US" noProof="1">
              <a:latin typeface="SAS Monospace" pitchFamily="49" charset="0"/>
            </a:endParaRPr>
          </a:p>
        </p:txBody>
      </p:sp>
      <p:sp>
        <p:nvSpPr>
          <p:cNvPr id="32774" name="Text Box 14"/>
          <p:cNvSpPr txBox="1">
            <a:spLocks noChangeArrowheads="1"/>
          </p:cNvSpPr>
          <p:nvPr/>
        </p:nvSpPr>
        <p:spPr bwMode="auto">
          <a:xfrm>
            <a:off x="1600200" y="34353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endParaRPr lang="en-US" noProof="1">
              <a:latin typeface="SAS Monospace" pitchFamily="49" charset="0"/>
            </a:endParaRPr>
          </a:p>
        </p:txBody>
      </p:sp>
      <p:sp>
        <p:nvSpPr>
          <p:cNvPr id="2" name="TextBox 1"/>
          <p:cNvSpPr txBox="1"/>
          <p:nvPr/>
        </p:nvSpPr>
        <p:spPr bwMode="auto">
          <a:xfrm>
            <a:off x="685800" y="1557263"/>
            <a:ext cx="7732886" cy="1903085"/>
          </a:xfrm>
          <a:prstGeom prst="rect">
            <a:avLst/>
          </a:prstGeom>
          <a:solidFill>
            <a:srgbClr val="FFFFFF"/>
          </a:solidFill>
          <a:ln w="38100" cmpd="sng">
            <a:solidFill>
              <a:schemeClr val="tx2"/>
            </a:solidFill>
            <a:miter lim="800000"/>
            <a:headEnd/>
            <a:tailEnd/>
          </a:ln>
          <a:extLst/>
        </p:spPr>
        <p:txBody>
          <a:bodyPr vert="horz" wrap="none" lIns="88900" tIns="88900" rIns="88900" bIns="88900" rtlCol="0" anchor="b">
            <a:spAutoFit/>
          </a:bodyPr>
          <a:lstStyle/>
          <a:p>
            <a:r>
              <a:rPr lang="en-US" sz="1600" b="1" dirty="0">
                <a:solidFill>
                  <a:srgbClr val="000000"/>
                </a:solidFill>
                <a:latin typeface="SAS Monospace" panose="020B0609020202020204" pitchFamily="49" charset="0"/>
              </a:rPr>
              <a:t>Employee_Name                   City              Country</a:t>
            </a:r>
          </a:p>
          <a:p>
            <a:r>
              <a:rPr lang="en-US" sz="1600" b="1" dirty="0">
                <a:solidFill>
                  <a:srgbClr val="000000"/>
                </a:solidFill>
                <a:latin typeface="SAS Monospace" panose="020B0609020202020204" pitchFamily="49" charset="0"/>
              </a:rPr>
              <a:t>ƒƒƒƒƒƒƒƒƒƒƒƒƒƒƒƒƒƒƒƒƒƒƒƒƒƒƒƒƒƒƒƒƒƒƒƒƒƒƒƒƒƒƒƒƒƒƒƒƒƒƒƒƒƒƒƒƒƒƒƒƒƒ</a:t>
            </a:r>
          </a:p>
          <a:p>
            <a:r>
              <a:rPr lang="en-US" sz="1600" b="1" dirty="0">
                <a:solidFill>
                  <a:srgbClr val="000000"/>
                </a:solidFill>
                <a:latin typeface="SAS Monospace" panose="020B0609020202020204" pitchFamily="49" charset="0"/>
              </a:rPr>
              <a:t>Gromek, Gladys                  Melbourne         AU</a:t>
            </a:r>
          </a:p>
          <a:p>
            <a:r>
              <a:rPr lang="en-US" sz="1600" b="1" dirty="0">
                <a:solidFill>
                  <a:srgbClr val="000000"/>
                </a:solidFill>
                <a:latin typeface="SAS Monospace" panose="020B0609020202020204" pitchFamily="49" charset="0"/>
              </a:rPr>
              <a:t>Glattback, Ellis                Melbourne         AU</a:t>
            </a:r>
          </a:p>
          <a:p>
            <a:r>
              <a:rPr lang="en-US" sz="1600" b="1" dirty="0">
                <a:solidFill>
                  <a:srgbClr val="000000"/>
                </a:solidFill>
                <a:latin typeface="SAS Monospace" panose="020B0609020202020204" pitchFamily="49" charset="0"/>
              </a:rPr>
              <a:t>Buddery, Jeannette              Sydney            AU</a:t>
            </a:r>
          </a:p>
          <a:p>
            <a:r>
              <a:rPr lang="en-US" sz="1600" b="1" dirty="0">
                <a:solidFill>
                  <a:srgbClr val="000000"/>
                </a:solidFill>
                <a:latin typeface="SAS Monospace" panose="020B0609020202020204" pitchFamily="49" charset="0"/>
              </a:rPr>
              <a:t>Karavdic, Leonid                Sydney            AU</a:t>
            </a:r>
          </a:p>
          <a:p>
            <a:r>
              <a:rPr lang="en-US" sz="1600" b="1" dirty="0">
                <a:solidFill>
                  <a:srgbClr val="000000"/>
                </a:solidFill>
                <a:latin typeface="SAS Monospace" panose="020B0609020202020204" pitchFamily="49" charset="0"/>
              </a:rPr>
              <a:t>Phoumirath, Lynelle             Sydney            AU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Setup for the Poll</a:t>
            </a:r>
          </a:p>
        </p:txBody>
      </p:sp>
      <p:sp>
        <p:nvSpPr>
          <p:cNvPr id="33795" name="Rectangle 3"/>
          <p:cNvSpPr>
            <a:spLocks noGrp="1" noChangeArrowheads="1"/>
          </p:cNvSpPr>
          <p:nvPr>
            <p:ph idx="1"/>
          </p:nvPr>
        </p:nvSpPr>
        <p:spPr>
          <a:xfrm>
            <a:off x="685800" y="1071563"/>
            <a:ext cx="7845425" cy="4267200"/>
          </a:xfrm>
        </p:spPr>
        <p:txBody>
          <a:bodyPr/>
          <a:lstStyle/>
          <a:p>
            <a:pPr lvl="1"/>
            <a:r>
              <a:rPr lang="en-US" dirty="0"/>
              <a:t>Open the program </a:t>
            </a:r>
            <a:r>
              <a:rPr lang="en-US" b="1" dirty="0"/>
              <a:t>s105a01</a:t>
            </a:r>
            <a:r>
              <a:rPr lang="en-US" dirty="0"/>
              <a:t>. </a:t>
            </a:r>
          </a:p>
          <a:p>
            <a:pPr lvl="1"/>
            <a:r>
              <a:rPr lang="en-US" dirty="0"/>
              <a:t>Change the IN operator to an equal sign in the code.</a:t>
            </a:r>
          </a:p>
          <a:p>
            <a:pPr lvl="1"/>
            <a:r>
              <a:rPr lang="en-US" dirty="0"/>
              <a:t>Run the changed program and review the SAS log </a:t>
            </a:r>
            <a:br>
              <a:rPr lang="en-US" dirty="0"/>
            </a:br>
            <a:r>
              <a:rPr lang="en-US" dirty="0"/>
              <a:t>for messages.</a:t>
            </a:r>
          </a:p>
        </p:txBody>
      </p:sp>
      <p:sp>
        <p:nvSpPr>
          <p:cNvPr id="33797" name="Text Box 5"/>
          <p:cNvSpPr txBox="1">
            <a:spLocks noChangeArrowheads="1"/>
          </p:cNvSpPr>
          <p:nvPr/>
        </p:nvSpPr>
        <p:spPr bwMode="auto">
          <a:xfrm>
            <a:off x="1497013" y="3201988"/>
            <a:ext cx="6184900" cy="2825750"/>
          </a:xfrm>
          <a:prstGeom prst="rect">
            <a:avLst/>
          </a:prstGeom>
          <a:solidFill>
            <a:srgbClr val="FFFFFF"/>
          </a:solidFill>
          <a:ln w="38100">
            <a:solidFill>
              <a:schemeClr val="tx2"/>
            </a:solidFill>
            <a:miter lim="800000"/>
            <a:headEnd type="none" w="sm" len="sm"/>
            <a:tailEnd type="none" w="sm" len="sm"/>
          </a:ln>
        </p:spPr>
        <p:txBody>
          <a:bodyPr tIns="27432" rIns="0" bIns="27432">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2000" b="1" dirty="0">
                <a:latin typeface="Courier New" pitchFamily="49" charset="0"/>
              </a:rPr>
              <a:t>proc sql;</a:t>
            </a:r>
          </a:p>
          <a:p>
            <a:pPr algn="l"/>
            <a:r>
              <a:rPr lang="en-US" sz="2000" b="1" dirty="0">
                <a:latin typeface="Courier New" pitchFamily="49" charset="0"/>
              </a:rPr>
              <a:t>select Employee_Name, City, Country</a:t>
            </a:r>
          </a:p>
          <a:p>
            <a:pPr algn="l"/>
            <a:r>
              <a:rPr lang="en-US" sz="2000" b="1" dirty="0">
                <a:latin typeface="Courier New" pitchFamily="49" charset="0"/>
              </a:rPr>
              <a:t>   from orion.employee_addresses</a:t>
            </a:r>
          </a:p>
          <a:p>
            <a:pPr algn="l"/>
            <a:r>
              <a:rPr lang="en-US" sz="2000" b="1" dirty="0">
                <a:latin typeface="Courier New" pitchFamily="49" charset="0"/>
              </a:rPr>
              <a:t>   where Employee_ID =</a:t>
            </a:r>
          </a:p>
          <a:p>
            <a:pPr algn="l"/>
            <a:r>
              <a:rPr lang="en-US" sz="2000" b="1" dirty="0">
                <a:latin typeface="Courier New" pitchFamily="49" charset="0"/>
              </a:rPr>
              <a:t>      (select Employee_ID</a:t>
            </a:r>
          </a:p>
          <a:p>
            <a:pPr algn="l"/>
            <a:r>
              <a:rPr lang="en-US" sz="2000" b="1" dirty="0">
                <a:latin typeface="Courier New" pitchFamily="49" charset="0"/>
              </a:rPr>
              <a:t>          from orion.employee_payroll</a:t>
            </a:r>
          </a:p>
          <a:p>
            <a:pPr algn="l"/>
            <a:r>
              <a:rPr lang="en-US" sz="2000" b="1" dirty="0">
                <a:latin typeface="Courier New" pitchFamily="49" charset="0"/>
              </a:rPr>
              <a:t>          where month(Birth_Date)=2)</a:t>
            </a:r>
          </a:p>
          <a:p>
            <a:pPr algn="l"/>
            <a:r>
              <a:rPr lang="en-US" sz="2000" b="1" dirty="0">
                <a:latin typeface="Courier New" pitchFamily="49" charset="0"/>
              </a:rPr>
              <a:t>   order by 1</a:t>
            </a:r>
            <a:r>
              <a:rPr lang="en-US" sz="2000" b="1" dirty="0">
                <a:solidFill>
                  <a:srgbClr val="000000"/>
                </a:solidFill>
                <a:latin typeface="Courier New" pitchFamily="49" charset="0"/>
              </a:rPr>
              <a:t>;</a:t>
            </a:r>
          </a:p>
          <a:p>
            <a:pPr algn="l"/>
            <a:r>
              <a:rPr lang="en-US" sz="2000" b="1" dirty="0">
                <a:solidFill>
                  <a:srgbClr val="000000"/>
                </a:solidFill>
                <a:latin typeface="Courier New" pitchFamily="49" charset="0"/>
              </a:rPr>
              <a:t>quit;</a:t>
            </a:r>
          </a:p>
        </p:txBody>
      </p:sp>
      <p:sp>
        <p:nvSpPr>
          <p:cNvPr id="2" name="Rectangle 1"/>
          <p:cNvSpPr/>
          <p:nvPr>
            <p:custDataLst>
              <p:tags r:id="rId2"/>
            </p:custDataLst>
          </p:nvPr>
        </p:nvSpPr>
        <p:spPr bwMode="auto">
          <a:xfrm>
            <a:off x="4720485" y="4143820"/>
            <a:ext cx="304864"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5.03 Multiple </a:t>
            </a:r>
            <a:r>
              <a:rPr lang="en-US" dirty="0"/>
              <a:t>Choice Poll</a:t>
            </a:r>
          </a:p>
        </p:txBody>
      </p:sp>
      <p:sp>
        <p:nvSpPr>
          <p:cNvPr id="34819" name="Rectangle 3"/>
          <p:cNvSpPr>
            <a:spLocks noGrp="1" noChangeArrowheads="1"/>
          </p:cNvSpPr>
          <p:nvPr>
            <p:ph idx="1"/>
          </p:nvPr>
        </p:nvSpPr>
        <p:spPr/>
        <p:txBody>
          <a:bodyPr/>
          <a:lstStyle/>
          <a:p>
            <a:pPr marL="0" indent="0"/>
            <a:r>
              <a:rPr lang="en-US" dirty="0"/>
              <a:t>What happens when you change the comparison </a:t>
            </a:r>
            <a:br>
              <a:rPr lang="en-US" dirty="0"/>
            </a:br>
            <a:r>
              <a:rPr lang="en-US" dirty="0"/>
              <a:t>operator to an equal sign? </a:t>
            </a:r>
            <a:endParaRPr lang="en-US" sz="800" b="1" dirty="0"/>
          </a:p>
          <a:p>
            <a:pPr marL="0" indent="0"/>
            <a:endParaRPr lang="en-US" sz="800" b="1" dirty="0"/>
          </a:p>
          <a:p>
            <a:pPr marL="576263" lvl="1" indent="-461963">
              <a:buClr>
                <a:schemeClr val="tx1"/>
              </a:buClr>
              <a:buSzTx/>
              <a:buFont typeface="Wingdings" pitchFamily="2" charset="2"/>
              <a:buAutoNum type="alphaLcPeriod"/>
            </a:pPr>
            <a:r>
              <a:rPr lang="en-US" dirty="0"/>
              <a:t>Nothing special, the program runs fine.</a:t>
            </a:r>
          </a:p>
          <a:p>
            <a:pPr marL="576263" lvl="1" indent="-461963">
              <a:buClr>
                <a:schemeClr val="tx1"/>
              </a:buClr>
              <a:buSzTx/>
              <a:buFont typeface="Wingdings" pitchFamily="2" charset="2"/>
              <a:buAutoNum type="alphaLcPeriod"/>
            </a:pPr>
            <a:r>
              <a:rPr lang="en-US" dirty="0"/>
              <a:t>Multiple rows are returned in your output.</a:t>
            </a:r>
          </a:p>
          <a:p>
            <a:pPr marL="576263" lvl="1" indent="-461963">
              <a:buClr>
                <a:schemeClr val="tx1"/>
              </a:buClr>
              <a:buSzTx/>
              <a:buFont typeface="Wingdings" pitchFamily="2" charset="2"/>
              <a:buAutoNum type="alphaLcPeriod"/>
            </a:pPr>
            <a:r>
              <a:rPr lang="en-US" dirty="0"/>
              <a:t>You get an error message.</a:t>
            </a:r>
          </a:p>
          <a:p>
            <a:pPr marL="576263" lvl="1" indent="-461963">
              <a:buClr>
                <a:schemeClr val="tx1"/>
              </a:buClr>
              <a:buSzTx/>
              <a:buFont typeface="Wingdings" pitchFamily="2" charset="2"/>
              <a:buAutoNum type="alphaLcPeriod"/>
            </a:pPr>
            <a:r>
              <a:rPr lang="en-US" dirty="0"/>
              <a:t>a and b</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dirty="0"/>
              <a:t>Objectives</a:t>
            </a:r>
          </a:p>
        </p:txBody>
      </p:sp>
      <p:sp>
        <p:nvSpPr>
          <p:cNvPr id="5123" name="Rectangle 3"/>
          <p:cNvSpPr>
            <a:spLocks noGrp="1" noChangeArrowheads="1"/>
          </p:cNvSpPr>
          <p:nvPr>
            <p:ph idx="1"/>
          </p:nvPr>
        </p:nvSpPr>
        <p:spPr/>
        <p:txBody>
          <a:bodyPr/>
          <a:lstStyle/>
          <a:p>
            <a:pPr marL="455613" lvl="1" indent="-341313"/>
            <a:r>
              <a:rPr lang="en-US" dirty="0"/>
              <a:t>Define PROC SQL subqueries.</a:t>
            </a:r>
          </a:p>
          <a:p>
            <a:pPr marL="455613" lvl="1" indent="-341313"/>
            <a:r>
              <a:rPr lang="en-US" dirty="0"/>
              <a:t>Differentiate between correlated and noncorrelated subqueries.</a:t>
            </a:r>
          </a:p>
          <a:p>
            <a:pPr marL="455613" lvl="1" indent="-341313"/>
            <a:r>
              <a:rPr lang="en-US" dirty="0"/>
              <a:t>Subset data based on values returned from </a:t>
            </a:r>
            <a:br>
              <a:rPr lang="en-US" dirty="0"/>
            </a:br>
            <a:r>
              <a:rPr lang="en-US" dirty="0"/>
              <a:t>a subquery.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5.03 Multiple </a:t>
            </a:r>
            <a:r>
              <a:rPr lang="en-US" dirty="0"/>
              <a:t>Choice Poll – Correct Answer</a:t>
            </a:r>
          </a:p>
        </p:txBody>
      </p:sp>
      <p:sp>
        <p:nvSpPr>
          <p:cNvPr id="35843" name="Rectangle 3"/>
          <p:cNvSpPr>
            <a:spLocks noGrp="1" noChangeArrowheads="1"/>
          </p:cNvSpPr>
          <p:nvPr>
            <p:ph idx="1"/>
          </p:nvPr>
        </p:nvSpPr>
        <p:spPr/>
        <p:txBody>
          <a:bodyPr/>
          <a:lstStyle/>
          <a:p>
            <a:pPr marL="0" indent="0"/>
            <a:r>
              <a:rPr lang="en-US" dirty="0"/>
              <a:t>What happens when you change the comparison </a:t>
            </a:r>
            <a:br>
              <a:rPr lang="en-US" dirty="0"/>
            </a:br>
            <a:r>
              <a:rPr lang="en-US" dirty="0"/>
              <a:t>operator to an equal sign? </a:t>
            </a:r>
            <a:endParaRPr lang="en-US" sz="800" b="1" dirty="0"/>
          </a:p>
          <a:p>
            <a:pPr marL="0" indent="0"/>
            <a:endParaRPr lang="en-US" sz="800" b="1" dirty="0"/>
          </a:p>
          <a:p>
            <a:pPr marL="576263" lvl="1" indent="-461963">
              <a:buClr>
                <a:schemeClr val="tx1"/>
              </a:buClr>
              <a:buSzTx/>
              <a:buFont typeface="Wingdings" pitchFamily="2" charset="2"/>
              <a:buAutoNum type="alphaLcPeriod"/>
            </a:pPr>
            <a:r>
              <a:rPr lang="en-US" dirty="0"/>
              <a:t>Nothing special, the program runs fine.</a:t>
            </a:r>
          </a:p>
          <a:p>
            <a:pPr marL="576263" lvl="1" indent="-461963">
              <a:buClr>
                <a:schemeClr val="tx1"/>
              </a:buClr>
              <a:buSzTx/>
              <a:buFont typeface="Wingdings" pitchFamily="2" charset="2"/>
              <a:buAutoNum type="alphaLcPeriod"/>
            </a:pPr>
            <a:r>
              <a:rPr lang="en-US" dirty="0"/>
              <a:t>Multiple rows are returned in your output.</a:t>
            </a:r>
          </a:p>
          <a:p>
            <a:pPr marL="576263" lvl="1" indent="-461963">
              <a:buClr>
                <a:schemeClr val="tx1"/>
              </a:buClr>
              <a:buSzTx/>
              <a:buFont typeface="Wingdings" pitchFamily="2" charset="2"/>
              <a:buAutoNum type="alphaLcPeriod"/>
            </a:pPr>
            <a:r>
              <a:rPr lang="en-US" dirty="0"/>
              <a:t>You get an error message.</a:t>
            </a:r>
          </a:p>
          <a:p>
            <a:pPr marL="576263" lvl="1" indent="-461963">
              <a:buClr>
                <a:schemeClr val="tx1"/>
              </a:buClr>
              <a:buSzTx/>
              <a:buFont typeface="Wingdings" pitchFamily="2" charset="2"/>
              <a:buAutoNum type="alphaLcPeriod"/>
            </a:pPr>
            <a:r>
              <a:rPr lang="en-US" dirty="0"/>
              <a:t>a and b</a:t>
            </a:r>
          </a:p>
        </p:txBody>
      </p:sp>
      <p:sp>
        <p:nvSpPr>
          <p:cNvPr id="35845" name="Oval 4"/>
          <p:cNvSpPr>
            <a:spLocks noChangeArrowheads="1"/>
          </p:cNvSpPr>
          <p:nvPr/>
        </p:nvSpPr>
        <p:spPr bwMode="auto">
          <a:xfrm>
            <a:off x="654050" y="2835827"/>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l"/>
            <a:endParaRPr lang="en-US" sz="2000" noProof="1">
              <a:solidFill>
                <a:srgbClr val="000000"/>
              </a:solidFill>
            </a:endParaRPr>
          </a:p>
        </p:txBody>
      </p:sp>
      <p:sp>
        <p:nvSpPr>
          <p:cNvPr id="3" name="TextBox 2"/>
          <p:cNvSpPr txBox="1"/>
          <p:nvPr/>
        </p:nvSpPr>
        <p:spPr>
          <a:xfrm>
            <a:off x="892175" y="4007158"/>
            <a:ext cx="5980804" cy="425758"/>
          </a:xfrm>
          <a:prstGeom prst="rect">
            <a:avLst/>
          </a:prstGeom>
          <a:solidFill>
            <a:srgbClr val="FFFFFF"/>
          </a:solidFill>
          <a:ln w="38100" cmpd="sng">
            <a:solidFill>
              <a:schemeClr val="tx2"/>
            </a:solidFill>
          </a:ln>
        </p:spPr>
        <p:txBody>
          <a:bodyPr vert="horz" wrap="none" lIns="88900" tIns="88900" rIns="88900" bIns="88900" rtlCol="0">
            <a:spAutoFit/>
          </a:bodyPr>
          <a:lstStyle/>
          <a:p>
            <a:r>
              <a:rPr lang="en-US" sz="1600" b="1" dirty="0">
                <a:solidFill>
                  <a:srgbClr val="990033"/>
                </a:solidFill>
                <a:latin typeface="SAS Monospace"/>
              </a:rPr>
              <a:t>ERROR: Subquery evaluated to more than one row.</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Subqueries That Return Multiple Values</a:t>
            </a:r>
          </a:p>
        </p:txBody>
      </p:sp>
      <p:sp>
        <p:nvSpPr>
          <p:cNvPr id="36867" name="Rectangle 3"/>
          <p:cNvSpPr>
            <a:spLocks noGrp="1" noChangeArrowheads="1"/>
          </p:cNvSpPr>
          <p:nvPr>
            <p:ph idx="1"/>
          </p:nvPr>
        </p:nvSpPr>
        <p:spPr/>
        <p:txBody>
          <a:bodyPr/>
          <a:lstStyle/>
          <a:p>
            <a:pPr marL="0" indent="0">
              <a:buClrTx/>
              <a:buFontTx/>
              <a:buNone/>
            </a:pPr>
            <a:r>
              <a:rPr lang="en-US" dirty="0"/>
              <a:t>When a subquery returns multiple values and the EQUAL operator is used, an ERROR message is generated. </a:t>
            </a:r>
          </a:p>
          <a:p>
            <a:pPr marL="0" indent="0">
              <a:buClrTx/>
              <a:buFontTx/>
              <a:buNone/>
            </a:pPr>
            <a:endParaRPr lang="en-US" dirty="0"/>
          </a:p>
          <a:p>
            <a:pPr marL="0" indent="0">
              <a:buClrTx/>
              <a:buFontTx/>
              <a:buNone/>
            </a:pPr>
            <a:endParaRPr lang="en-US" dirty="0"/>
          </a:p>
          <a:p>
            <a:pPr marL="0" indent="0">
              <a:buClrTx/>
              <a:buFontTx/>
              <a:buNone/>
            </a:pPr>
            <a:endParaRPr lang="en-US" dirty="0"/>
          </a:p>
          <a:p>
            <a:pPr marL="576263" indent="-576263">
              <a:buClrTx/>
            </a:pPr>
            <a:r>
              <a:rPr lang="en-US" b="1" dirty="0">
                <a:sym typeface="Wingdings" pitchFamily="2" charset="2"/>
              </a:rPr>
              <a:t></a:t>
            </a:r>
            <a:r>
              <a:rPr lang="en-US" dirty="0">
                <a:sym typeface="Wingdings" pitchFamily="2" charset="2"/>
              </a:rPr>
              <a:t>	</a:t>
            </a:r>
            <a:r>
              <a:rPr lang="en-US" dirty="0"/>
              <a:t>If the subquery returns multiple values, you must use the IN operator or a comparison operator with the ANY or ALL keywords.</a:t>
            </a:r>
          </a:p>
          <a:p>
            <a:pPr marL="0" indent="0">
              <a:buClrTx/>
              <a:buFontTx/>
              <a:buNone/>
            </a:pPr>
            <a:endParaRPr lang="en-US" dirty="0"/>
          </a:p>
          <a:p>
            <a:pPr marL="0" indent="0">
              <a:buClrTx/>
              <a:buFontTx/>
              <a:buNone/>
            </a:pPr>
            <a:endParaRPr lang="en-US" dirty="0"/>
          </a:p>
          <a:p>
            <a:pPr marL="0" indent="0">
              <a:buClrTx/>
              <a:buFontTx/>
              <a:buNone/>
            </a:pPr>
            <a:endParaRPr lang="en-US" dirty="0"/>
          </a:p>
        </p:txBody>
      </p:sp>
      <p:sp>
        <p:nvSpPr>
          <p:cNvPr id="36869" name="Text Box 4"/>
          <p:cNvSpPr txBox="1">
            <a:spLocks noChangeArrowheads="1"/>
          </p:cNvSpPr>
          <p:nvPr/>
        </p:nvSpPr>
        <p:spPr bwMode="auto">
          <a:xfrm>
            <a:off x="688975" y="2214563"/>
            <a:ext cx="7742238" cy="450850"/>
          </a:xfrm>
          <a:prstGeom prst="rect">
            <a:avLst/>
          </a:prstGeom>
          <a:solidFill>
            <a:srgbClr val="FFFFFF"/>
          </a:solidFill>
          <a:ln w="38100">
            <a:solidFill>
              <a:schemeClr val="tx2"/>
            </a:solidFill>
            <a:miter lim="800000"/>
            <a:headEnd type="none" w="sm" len="sm"/>
            <a:tailEnd type="none" w="sm" len="sm"/>
          </a:ln>
        </p:spPr>
        <p:txBody>
          <a:bodyPr tIns="91440" rIns="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2000" b="1" dirty="0">
                <a:solidFill>
                  <a:srgbClr val="990033"/>
                </a:solidFill>
                <a:latin typeface="SAS Monospace" pitchFamily="49" charset="0"/>
              </a:rPr>
              <a:t>ERROR: Subquery evaluated to more than one row.</a:t>
            </a:r>
            <a:endParaRPr lang="en-US" sz="2000" dirty="0">
              <a:solidFill>
                <a:srgbClr val="FF0000"/>
              </a:solidFill>
              <a:latin typeface="SAS Monospace"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ANY Keyword</a:t>
            </a:r>
          </a:p>
        </p:txBody>
      </p:sp>
      <p:sp>
        <p:nvSpPr>
          <p:cNvPr id="37891" name="Rectangle 3"/>
          <p:cNvSpPr>
            <a:spLocks noGrp="1" noChangeArrowheads="1"/>
          </p:cNvSpPr>
          <p:nvPr>
            <p:ph idx="1"/>
          </p:nvPr>
        </p:nvSpPr>
        <p:spPr/>
        <p:txBody>
          <a:bodyPr/>
          <a:lstStyle/>
          <a:p>
            <a:pPr marL="0" indent="0">
              <a:spcBef>
                <a:spcPct val="50000"/>
              </a:spcBef>
              <a:buClrTx/>
              <a:buFontTx/>
              <a:buNone/>
            </a:pPr>
            <a:r>
              <a:rPr lang="en-US" dirty="0"/>
              <a:t>The ANY expression is true if it is true for any of the values returned by the subquery.</a:t>
            </a:r>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630238" indent="-630238">
              <a:spcBef>
                <a:spcPct val="50000"/>
              </a:spcBef>
              <a:buClrTx/>
            </a:pPr>
            <a:r>
              <a:rPr lang="en-US" b="1" dirty="0">
                <a:solidFill>
                  <a:srgbClr val="000000"/>
                </a:solidFill>
                <a:sym typeface="Wingdings" pitchFamily="2" charset="2"/>
              </a:rPr>
              <a:t></a:t>
            </a:r>
            <a:r>
              <a:rPr lang="en-US" dirty="0">
                <a:solidFill>
                  <a:srgbClr val="000000"/>
                </a:solidFill>
                <a:sym typeface="Wingdings" pitchFamily="2" charset="2"/>
              </a:rPr>
              <a:t>	</a:t>
            </a:r>
            <a:r>
              <a:rPr lang="en-US" dirty="0">
                <a:solidFill>
                  <a:srgbClr val="000000"/>
                </a:solidFill>
              </a:rPr>
              <a:t>The values 20,30,40 represent values returned </a:t>
            </a:r>
            <a:br>
              <a:rPr lang="en-US" dirty="0">
                <a:solidFill>
                  <a:srgbClr val="000000"/>
                </a:solidFill>
              </a:rPr>
            </a:br>
            <a:r>
              <a:rPr lang="en-US" dirty="0">
                <a:solidFill>
                  <a:srgbClr val="000000"/>
                </a:solidFill>
              </a:rPr>
              <a:t>from a subquery.</a:t>
            </a:r>
          </a:p>
          <a:p>
            <a:pPr marL="0" indent="0">
              <a:spcBef>
                <a:spcPct val="50000"/>
              </a:spcBef>
              <a:buClrTx/>
              <a:buFontTx/>
              <a:buNone/>
            </a:pPr>
            <a:endParaRPr lang="en-US" dirty="0"/>
          </a:p>
        </p:txBody>
      </p:sp>
      <p:graphicFrame>
        <p:nvGraphicFramePr>
          <p:cNvPr id="244977" name="Group 241"/>
          <p:cNvGraphicFramePr>
            <a:graphicFrameLocks noGrp="1"/>
          </p:cNvGraphicFramePr>
          <p:nvPr>
            <p:extLst>
              <p:ext uri="{D42A27DB-BD31-4B8C-83A1-F6EECF244321}">
                <p14:modId xmlns:p14="http://schemas.microsoft.com/office/powerpoint/2010/main" val="3052042307"/>
              </p:ext>
            </p:extLst>
          </p:nvPr>
        </p:nvGraphicFramePr>
        <p:xfrm>
          <a:off x="695325" y="1896110"/>
          <a:ext cx="5165979" cy="2449513"/>
        </p:xfrm>
        <a:graphic>
          <a:graphicData uri="http://schemas.openxmlformats.org/drawingml/2006/table">
            <a:tbl>
              <a:tblPr/>
              <a:tblGrid>
                <a:gridCol w="2532507">
                  <a:extLst>
                    <a:ext uri="{9D8B030D-6E8A-4147-A177-3AD203B41FA5}">
                      <a16:colId xmlns:a16="http://schemas.microsoft.com/office/drawing/2014/main" val="20000"/>
                    </a:ext>
                  </a:extLst>
                </a:gridCol>
                <a:gridCol w="2633472">
                  <a:extLst>
                    <a:ext uri="{9D8B030D-6E8A-4147-A177-3AD203B41FA5}">
                      <a16:colId xmlns:a16="http://schemas.microsoft.com/office/drawing/2014/main" val="20001"/>
                    </a:ext>
                  </a:extLst>
                </a:gridCol>
              </a:tblGrid>
              <a:tr h="6064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Keyword ANY</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Signifies…</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572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 ANY(20,30,40) </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=20 or =30 or =40 </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5746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&gt; ANY(20,30,40)</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&gt; 20</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111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&lt; ANY(20,30,40)</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&lt; 40 </a:t>
                      </a:r>
                    </a:p>
                  </a:txBody>
                  <a:tcPr marL="88890" marR="8889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18198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ALL Keyword</a:t>
            </a:r>
          </a:p>
        </p:txBody>
      </p:sp>
      <p:sp>
        <p:nvSpPr>
          <p:cNvPr id="40963" name="Rectangle 3"/>
          <p:cNvSpPr>
            <a:spLocks noGrp="1" noChangeArrowheads="1"/>
          </p:cNvSpPr>
          <p:nvPr>
            <p:ph idx="1"/>
          </p:nvPr>
        </p:nvSpPr>
        <p:spPr>
          <a:xfrm>
            <a:off x="685800" y="1071563"/>
            <a:ext cx="7848600" cy="812800"/>
          </a:xfrm>
        </p:spPr>
        <p:txBody>
          <a:bodyPr/>
          <a:lstStyle/>
          <a:p>
            <a:pPr marL="0" indent="0">
              <a:spcBef>
                <a:spcPct val="50000"/>
              </a:spcBef>
              <a:buClrTx/>
              <a:buFontTx/>
              <a:buNone/>
            </a:pPr>
            <a:r>
              <a:rPr lang="en-US" dirty="0"/>
              <a:t>The ALL expression is true if it is true for all the values returned by the subquery.</a:t>
            </a:r>
          </a:p>
          <a:p>
            <a:pPr marL="0" indent="0">
              <a:spcBef>
                <a:spcPct val="50000"/>
              </a:spcBef>
              <a:buClrTx/>
              <a:buFontTx/>
              <a:buNone/>
            </a:pPr>
            <a:endParaRPr lang="en-US" dirty="0"/>
          </a:p>
          <a:p>
            <a:pPr marL="0" indent="0">
              <a:spcBef>
                <a:spcPct val="50000"/>
              </a:spcBef>
              <a:buClrTx/>
              <a:buFontTx/>
              <a:buNone/>
            </a:pPr>
            <a:endParaRPr lang="en-US" dirty="0"/>
          </a:p>
          <a:p>
            <a:pPr marL="0" indent="0">
              <a:spcBef>
                <a:spcPct val="50000"/>
              </a:spcBef>
              <a:buClrTx/>
              <a:buFontTx/>
              <a:buNone/>
            </a:pPr>
            <a:endParaRPr lang="en-US" dirty="0"/>
          </a:p>
          <a:p>
            <a:pPr marL="685800" indent="-685800">
              <a:spcBef>
                <a:spcPct val="50000"/>
              </a:spcBef>
              <a:buClrTx/>
            </a:pPr>
            <a:r>
              <a:rPr lang="en-US" b="1" dirty="0">
                <a:solidFill>
                  <a:srgbClr val="000000"/>
                </a:solidFill>
                <a:sym typeface="Wingdings" pitchFamily="2" charset="2"/>
              </a:rPr>
              <a:t></a:t>
            </a:r>
            <a:r>
              <a:rPr lang="en-US" dirty="0">
                <a:solidFill>
                  <a:srgbClr val="000000"/>
                </a:solidFill>
                <a:sym typeface="Wingdings" pitchFamily="2" charset="2"/>
              </a:rPr>
              <a:t>	</a:t>
            </a:r>
            <a:r>
              <a:rPr lang="en-US" dirty="0">
                <a:solidFill>
                  <a:srgbClr val="000000"/>
                </a:solidFill>
              </a:rPr>
              <a:t>The values 20,30,40 represent values returned </a:t>
            </a:r>
            <a:br>
              <a:rPr lang="en-US" dirty="0">
                <a:solidFill>
                  <a:srgbClr val="000000"/>
                </a:solidFill>
              </a:rPr>
            </a:br>
            <a:r>
              <a:rPr lang="en-US" dirty="0">
                <a:solidFill>
                  <a:srgbClr val="000000"/>
                </a:solidFill>
              </a:rPr>
              <a:t>from a subquery.</a:t>
            </a:r>
          </a:p>
          <a:p>
            <a:pPr marL="0" indent="0">
              <a:spcBef>
                <a:spcPct val="50000"/>
              </a:spcBef>
              <a:buClrTx/>
              <a:buFontTx/>
              <a:buNone/>
            </a:pPr>
            <a:endParaRPr lang="en-US" dirty="0"/>
          </a:p>
        </p:txBody>
      </p:sp>
      <p:graphicFrame>
        <p:nvGraphicFramePr>
          <p:cNvPr id="19589" name="Group 133"/>
          <p:cNvGraphicFramePr>
            <a:graphicFrameLocks noGrp="1"/>
          </p:cNvGraphicFramePr>
          <p:nvPr>
            <p:extLst>
              <p:ext uri="{D42A27DB-BD31-4B8C-83A1-F6EECF244321}">
                <p14:modId xmlns:p14="http://schemas.microsoft.com/office/powerpoint/2010/main" val="1589492174"/>
              </p:ext>
            </p:extLst>
          </p:nvPr>
        </p:nvGraphicFramePr>
        <p:xfrm>
          <a:off x="692150" y="1922717"/>
          <a:ext cx="4108450" cy="1758951"/>
        </p:xfrm>
        <a:graphic>
          <a:graphicData uri="http://schemas.openxmlformats.org/drawingml/2006/table">
            <a:tbl>
              <a:tblPr/>
              <a:tblGrid>
                <a:gridCol w="2371090">
                  <a:extLst>
                    <a:ext uri="{9D8B030D-6E8A-4147-A177-3AD203B41FA5}">
                      <a16:colId xmlns:a16="http://schemas.microsoft.com/office/drawing/2014/main" val="20000"/>
                    </a:ext>
                  </a:extLst>
                </a:gridCol>
                <a:gridCol w="1737360">
                  <a:extLst>
                    <a:ext uri="{9D8B030D-6E8A-4147-A177-3AD203B41FA5}">
                      <a16:colId xmlns:a16="http://schemas.microsoft.com/office/drawing/2014/main" val="20001"/>
                    </a:ext>
                  </a:extLst>
                </a:gridCol>
              </a:tblGrid>
              <a:tr h="5889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Keyword ALL</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Signifies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5699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&gt; ALL(20,30,40) </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&gt; 40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000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&lt; ALL(20,30,40) </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&lt; 20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7652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sashq\root\dept\PSD\GRAPHICS\Illustrations\Backgrounds\soft_blue_ova_horizl_smb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558" y="2196269"/>
            <a:ext cx="8624842" cy="43754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p:nvSpPr>
        <p:spPr bwMode="auto">
          <a:xfrm>
            <a:off x="4307977" y="2736330"/>
            <a:ext cx="4303338" cy="2872581"/>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pPr>
              <a:tabLst>
                <a:tab pos="1257300" algn="l"/>
                <a:tab pos="4229100" algn="l"/>
              </a:tabLst>
            </a:pPr>
            <a:r>
              <a:rPr lang="en-US" sz="2000" b="1" dirty="0">
                <a:solidFill>
                  <a:srgbClr val="000000"/>
                </a:solidFill>
                <a:latin typeface="SAS Monospace" pitchFamily="49" charset="0"/>
              </a:rPr>
              <a:t>                 Employee</a:t>
            </a:r>
          </a:p>
          <a:p>
            <a:pPr algn="l">
              <a:tabLst>
                <a:tab pos="1257300" algn="l"/>
                <a:tab pos="4229100" algn="l"/>
              </a:tabLst>
            </a:pPr>
            <a:r>
              <a:rPr lang="en-US" sz="2000" b="1" dirty="0">
                <a:solidFill>
                  <a:srgbClr val="000000"/>
                </a:solidFill>
                <a:latin typeface="SAS Monospace" pitchFamily="49" charset="0"/>
              </a:rPr>
              <a:t>                   Annual</a:t>
            </a:r>
          </a:p>
          <a:p>
            <a:pPr algn="l">
              <a:tabLst>
                <a:tab pos="1257300" algn="l"/>
                <a:tab pos="4229100" algn="l"/>
              </a:tabLst>
            </a:pPr>
            <a:r>
              <a:rPr lang="en-US" sz="2000" b="1" dirty="0">
                <a:solidFill>
                  <a:srgbClr val="000000"/>
                </a:solidFill>
                <a:latin typeface="SAS Monospace" pitchFamily="49" charset="0"/>
              </a:rPr>
              <a:t>Employee ID        Salary</a:t>
            </a:r>
          </a:p>
          <a:p>
            <a:pPr algn="l">
              <a:tabLst>
                <a:tab pos="1257300" algn="l"/>
                <a:tab pos="4229100" algn="l"/>
              </a:tabLst>
            </a:pPr>
            <a:r>
              <a:rPr lang="en-US" sz="2000" b="1" dirty="0">
                <a:solidFill>
                  <a:srgbClr val="000000"/>
                </a:solidFill>
                <a:latin typeface="SAS Monospace" pitchFamily="49" charset="0"/>
              </a:rPr>
              <a:t>ƒƒƒƒƒƒƒƒƒƒƒƒƒƒƒƒƒƒƒƒƒƒƒƒƒƒ</a:t>
            </a:r>
          </a:p>
          <a:p>
            <a:pPr algn="l">
              <a:tabLst>
                <a:tab pos="1257300" algn="l"/>
                <a:tab pos="4229100" algn="l"/>
              </a:tabLst>
            </a:pPr>
            <a:r>
              <a:rPr lang="en-US" sz="2000" b="1" dirty="0">
                <a:solidFill>
                  <a:srgbClr val="000000"/>
                </a:solidFill>
                <a:latin typeface="SAS Monospace" pitchFamily="49" charset="0"/>
              </a:rPr>
              <a:t>     120125       $32,040</a:t>
            </a:r>
          </a:p>
          <a:p>
            <a:pPr algn="l">
              <a:tabLst>
                <a:tab pos="1257300" algn="l"/>
                <a:tab pos="4229100" algn="l"/>
              </a:tabLst>
            </a:pPr>
            <a:r>
              <a:rPr lang="en-US" sz="2000" b="1" dirty="0">
                <a:solidFill>
                  <a:srgbClr val="000000"/>
                </a:solidFill>
                <a:latin typeface="SAS Monospace" pitchFamily="49" charset="0"/>
              </a:rPr>
              <a:t>     120128       $30,890</a:t>
            </a:r>
          </a:p>
          <a:p>
            <a:pPr algn="l">
              <a:tabLst>
                <a:tab pos="1257300" algn="l"/>
                <a:tab pos="4229100" algn="l"/>
              </a:tabLst>
            </a:pPr>
            <a:r>
              <a:rPr lang="en-US" sz="2000" b="1" dirty="0">
                <a:solidFill>
                  <a:srgbClr val="000000"/>
                </a:solidFill>
                <a:latin typeface="SAS Monospace" pitchFamily="49" charset="0"/>
              </a:rPr>
              <a:t>     120135       $32,490</a:t>
            </a:r>
          </a:p>
          <a:p>
            <a:pPr algn="l">
              <a:tabLst>
                <a:tab pos="1257300" algn="l"/>
                <a:tab pos="4229100" algn="l"/>
              </a:tabLst>
            </a:pPr>
            <a:r>
              <a:rPr lang="en-US" sz="2000" b="1" dirty="0">
                <a:solidFill>
                  <a:srgbClr val="000000"/>
                </a:solidFill>
                <a:latin typeface="SAS Monospace" pitchFamily="49" charset="0"/>
              </a:rPr>
              <a:t>     120159       $30,765</a:t>
            </a:r>
          </a:p>
          <a:p>
            <a:pPr algn="l">
              <a:tabLst>
                <a:tab pos="1257300" algn="l"/>
                <a:tab pos="4229100" algn="l"/>
              </a:tabLst>
            </a:pPr>
            <a:r>
              <a:rPr lang="en-US" sz="2000" b="1" dirty="0">
                <a:solidFill>
                  <a:srgbClr val="000000"/>
                </a:solidFill>
                <a:latin typeface="SAS Monospace" pitchFamily="49" charset="0"/>
              </a:rPr>
              <a:t>     120166       $30,660</a:t>
            </a:r>
          </a:p>
        </p:txBody>
      </p:sp>
      <p:sp>
        <p:nvSpPr>
          <p:cNvPr id="27650" name="Rectangle 10"/>
          <p:cNvSpPr>
            <a:spLocks noChangeArrowheads="1"/>
          </p:cNvSpPr>
          <p:nvPr/>
        </p:nvSpPr>
        <p:spPr bwMode="auto">
          <a:xfrm>
            <a:off x="688975" y="1076325"/>
            <a:ext cx="782955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0" tIns="0" rIns="0" bIns="0"/>
          <a:lstStyle/>
          <a:p>
            <a:pPr algn="l">
              <a:spcBef>
                <a:spcPct val="20000"/>
              </a:spcBef>
            </a:pPr>
            <a:r>
              <a:rPr lang="en-US" dirty="0"/>
              <a:t>The senior sales executive asked the following: “Do any Level IV sales representatives have a salary that is lower than any of the lower-level sales representatives?”</a:t>
            </a:r>
          </a:p>
          <a:p>
            <a:pPr algn="l">
              <a:spcBef>
                <a:spcPct val="20000"/>
              </a:spcBef>
            </a:pPr>
            <a:endParaRPr lang="en-US" dirty="0"/>
          </a:p>
        </p:txBody>
      </p:sp>
      <p:sp>
        <p:nvSpPr>
          <p:cNvPr id="27651" name="Rectangle 2"/>
          <p:cNvSpPr>
            <a:spLocks noGrp="1" noChangeArrowheads="1"/>
          </p:cNvSpPr>
          <p:nvPr>
            <p:ph type="title"/>
          </p:nvPr>
        </p:nvSpPr>
        <p:spPr/>
        <p:txBody>
          <a:bodyPr/>
          <a:lstStyle/>
          <a:p>
            <a:r>
              <a:rPr lang="en-US" dirty="0"/>
              <a:t>Business Scenario</a:t>
            </a:r>
          </a:p>
        </p:txBody>
      </p:sp>
      <p:sp>
        <p:nvSpPr>
          <p:cNvPr id="27653" name="Text Box 5"/>
          <p:cNvSpPr txBox="1">
            <a:spLocks noChangeArrowheads="1"/>
          </p:cNvSpPr>
          <p:nvPr/>
        </p:nvSpPr>
        <p:spPr bwMode="auto">
          <a:xfrm>
            <a:off x="1418209" y="336963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pic>
        <p:nvPicPr>
          <p:cNvPr id="27666" name="Picture 7" descr="L:\graphics\datase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53" y="3585538"/>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sashq\root\dept\PSD\GRAPHICS\Illustrations\Arrows\arrow_bl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830876" y="4051468"/>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sashq\root\dept\PSD\GRAPHICS\Illustrations\Arrows\arrow_bl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713157" y="4051467"/>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 descr="L:\graphics\procste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0445" y="3729650"/>
            <a:ext cx="1266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0953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r>
              <a:rPr lang="en-US" dirty="0"/>
              <a:t>Solution 1: ANY Keyword</a:t>
            </a:r>
          </a:p>
        </p:txBody>
      </p:sp>
      <p:sp>
        <p:nvSpPr>
          <p:cNvPr id="38917" name="Text Box 7"/>
          <p:cNvSpPr txBox="1">
            <a:spLocks noChangeArrowheads="1"/>
          </p:cNvSpPr>
          <p:nvPr/>
        </p:nvSpPr>
        <p:spPr bwMode="auto">
          <a:xfrm>
            <a:off x="354013" y="1085050"/>
            <a:ext cx="8494712" cy="4164013"/>
          </a:xfrm>
          <a:prstGeom prst="rect">
            <a:avLst/>
          </a:prstGeom>
          <a:solidFill>
            <a:srgbClr val="FFFFFF"/>
          </a:solidFill>
          <a:ln w="38100">
            <a:solidFill>
              <a:schemeClr val="tx2"/>
            </a:solidFill>
            <a:miter lim="800000"/>
            <a:headEnd type="none" w="sm" len="sm"/>
            <a:tailEnd type="none" w="sm" len="sm"/>
          </a:ln>
        </p:spPr>
        <p:txBody>
          <a:bodyPr wrap="none"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b="1" dirty="0">
                <a:latin typeface="Courier New" pitchFamily="49" charset="0"/>
              </a:rPr>
              <a:t>proc sql;</a:t>
            </a:r>
          </a:p>
          <a:p>
            <a:pPr algn="l"/>
            <a:r>
              <a:rPr lang="en-US" b="1" dirty="0">
                <a:latin typeface="Courier New" pitchFamily="49" charset="0"/>
              </a:rPr>
              <a:t>select Employee_ID, Salary</a:t>
            </a:r>
          </a:p>
          <a:p>
            <a:pPr algn="l"/>
            <a:r>
              <a:rPr lang="en-US" b="1" dirty="0">
                <a:latin typeface="Courier New" pitchFamily="49" charset="0"/>
              </a:rPr>
              <a:t>   from</a:t>
            </a:r>
            <a:r>
              <a:rPr lang="en-US" dirty="0">
                <a:latin typeface="Courier New" pitchFamily="49" charset="0"/>
              </a:rPr>
              <a:t> </a:t>
            </a:r>
            <a:r>
              <a:rPr lang="en-US" b="1" dirty="0">
                <a:latin typeface="Courier New" pitchFamily="49" charset="0"/>
              </a:rPr>
              <a:t>orion.staff</a:t>
            </a:r>
          </a:p>
          <a:p>
            <a:pPr algn="l"/>
            <a:r>
              <a:rPr lang="en-US" b="1" dirty="0">
                <a:latin typeface="Courier New" pitchFamily="49" charset="0"/>
              </a:rPr>
              <a:t>   where</a:t>
            </a:r>
            <a:r>
              <a:rPr lang="en-US" dirty="0">
                <a:latin typeface="Courier New" pitchFamily="49" charset="0"/>
              </a:rPr>
              <a:t> </a:t>
            </a:r>
            <a:r>
              <a:rPr lang="en-US" b="1" dirty="0">
                <a:latin typeface="Courier New" pitchFamily="49" charset="0"/>
              </a:rPr>
              <a:t>Job_Title='Sales Rep. IV'</a:t>
            </a:r>
          </a:p>
          <a:p>
            <a:pPr algn="l"/>
            <a:r>
              <a:rPr lang="en-US" b="1" dirty="0">
                <a:latin typeface="Courier New" pitchFamily="49" charset="0"/>
              </a:rPr>
              <a:t>         and</a:t>
            </a:r>
            <a:r>
              <a:rPr lang="en-US" dirty="0">
                <a:latin typeface="Courier New" pitchFamily="49" charset="0"/>
              </a:rPr>
              <a:t> </a:t>
            </a:r>
            <a:r>
              <a:rPr lang="en-US" b="1" dirty="0">
                <a:latin typeface="Courier New" pitchFamily="49" charset="0"/>
              </a:rPr>
              <a:t>Salary &lt; any</a:t>
            </a:r>
          </a:p>
          <a:p>
            <a:pPr algn="l">
              <a:buClr>
                <a:schemeClr val="tx1"/>
              </a:buClr>
              <a:buSzPct val="100000"/>
              <a:buFont typeface="Arial" pitchFamily="34" charset="0"/>
              <a:buNone/>
            </a:pPr>
            <a:r>
              <a:rPr lang="en-US" b="1" dirty="0">
                <a:latin typeface="Courier New" pitchFamily="49" charset="0"/>
              </a:rPr>
              <a:t>     (select</a:t>
            </a:r>
            <a:r>
              <a:rPr lang="en-US" dirty="0">
                <a:latin typeface="Courier New" pitchFamily="49" charset="0"/>
              </a:rPr>
              <a:t> </a:t>
            </a:r>
            <a:r>
              <a:rPr lang="en-US" b="1" dirty="0">
                <a:solidFill>
                  <a:srgbClr val="000000"/>
                </a:solidFill>
                <a:latin typeface="Courier New" pitchFamily="49" charset="0"/>
              </a:rPr>
              <a:t>Salary</a:t>
            </a:r>
          </a:p>
          <a:p>
            <a:pPr algn="l">
              <a:buClr>
                <a:schemeClr val="tx1"/>
              </a:buClr>
              <a:buSzPct val="100000"/>
              <a:buFont typeface="Arial" pitchFamily="34" charset="0"/>
              <a:buNone/>
            </a:pPr>
            <a:r>
              <a:rPr lang="en-US" b="1" dirty="0">
                <a:latin typeface="Courier New" pitchFamily="49" charset="0"/>
              </a:rPr>
              <a:t> 	    from</a:t>
            </a:r>
            <a:r>
              <a:rPr lang="en-US" dirty="0">
                <a:latin typeface="Courier New" pitchFamily="49" charset="0"/>
              </a:rPr>
              <a:t> </a:t>
            </a:r>
            <a:r>
              <a:rPr lang="en-US" b="1" dirty="0">
                <a:latin typeface="Courier New" pitchFamily="49" charset="0"/>
              </a:rPr>
              <a:t>orion.staff</a:t>
            </a:r>
          </a:p>
          <a:p>
            <a:pPr algn="l">
              <a:buClr>
                <a:schemeClr val="tx1"/>
              </a:buClr>
              <a:buSzPct val="100000"/>
              <a:buFont typeface="Arial" pitchFamily="34" charset="0"/>
              <a:buNone/>
            </a:pPr>
            <a:r>
              <a:rPr lang="en-US" b="1" dirty="0">
                <a:latin typeface="Courier New" pitchFamily="49" charset="0"/>
              </a:rPr>
              <a:t> 	    where</a:t>
            </a:r>
            <a:r>
              <a:rPr lang="en-US" dirty="0">
                <a:latin typeface="Courier New" pitchFamily="49" charset="0"/>
              </a:rPr>
              <a:t> </a:t>
            </a:r>
            <a:r>
              <a:rPr lang="en-US" b="1" dirty="0">
                <a:latin typeface="Courier New" pitchFamily="49" charset="0"/>
              </a:rPr>
              <a:t>Job_Title in</a:t>
            </a:r>
          </a:p>
          <a:p>
            <a:pPr algn="l">
              <a:buClr>
                <a:schemeClr val="tx1"/>
              </a:buClr>
              <a:buSzPct val="100000"/>
              <a:buFont typeface="Arial" pitchFamily="34" charset="0"/>
              <a:buNone/>
            </a:pPr>
            <a:r>
              <a:rPr lang="en-US" b="1" dirty="0">
                <a:latin typeface="Courier New" pitchFamily="49" charset="0"/>
              </a:rPr>
              <a:t>             ('Sales Rep. I','Sales Rep. II',</a:t>
            </a:r>
          </a:p>
          <a:p>
            <a:pPr algn="l">
              <a:buClr>
                <a:schemeClr val="tx1"/>
              </a:buClr>
              <a:buSzPct val="100000"/>
              <a:buFont typeface="Arial" pitchFamily="34" charset="0"/>
              <a:buNone/>
            </a:pPr>
            <a:r>
              <a:rPr lang="en-US" b="1" dirty="0">
                <a:latin typeface="Courier New" pitchFamily="49" charset="0"/>
              </a:rPr>
              <a:t>              'Sales Rep. III'));</a:t>
            </a:r>
          </a:p>
          <a:p>
            <a:pPr algn="l"/>
            <a:r>
              <a:rPr lang="en-US" b="1" dirty="0">
                <a:latin typeface="Courier New" pitchFamily="49" charset="0"/>
              </a:rPr>
              <a:t>quit;</a:t>
            </a:r>
          </a:p>
        </p:txBody>
      </p:sp>
      <p:sp>
        <p:nvSpPr>
          <p:cNvPr id="38918" name="Text Box 13"/>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s105d05</a:t>
            </a:r>
          </a:p>
        </p:txBody>
      </p:sp>
      <p:sp>
        <p:nvSpPr>
          <p:cNvPr id="38920" name="Rectangle 16"/>
          <p:cNvSpPr>
            <a:spLocks noChangeArrowheads="1"/>
          </p:cNvSpPr>
          <p:nvPr>
            <p:custDataLst>
              <p:tags r:id="rId2"/>
            </p:custDataLst>
          </p:nvPr>
        </p:nvSpPr>
        <p:spPr bwMode="auto">
          <a:xfrm>
            <a:off x="4522788" y="2605875"/>
            <a:ext cx="566737" cy="376238"/>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p>
            <a:r>
              <a:rPr lang="en-US" dirty="0"/>
              <a:t>Solution 2: MAX Statistic</a:t>
            </a:r>
          </a:p>
        </p:txBody>
      </p:sp>
      <p:sp>
        <p:nvSpPr>
          <p:cNvPr id="38917" name="Text Box 7"/>
          <p:cNvSpPr txBox="1">
            <a:spLocks noChangeArrowheads="1"/>
          </p:cNvSpPr>
          <p:nvPr/>
        </p:nvSpPr>
        <p:spPr bwMode="auto">
          <a:xfrm>
            <a:off x="354013" y="1085050"/>
            <a:ext cx="8494712" cy="4164013"/>
          </a:xfrm>
          <a:prstGeom prst="rect">
            <a:avLst/>
          </a:prstGeom>
          <a:solidFill>
            <a:srgbClr val="FFFFFF"/>
          </a:solidFill>
          <a:ln w="38100">
            <a:solidFill>
              <a:schemeClr val="tx2"/>
            </a:solidFill>
            <a:miter lim="800000"/>
            <a:headEnd type="none" w="sm" len="sm"/>
            <a:tailEnd type="none" w="sm" len="sm"/>
          </a:ln>
        </p:spPr>
        <p:txBody>
          <a:bodyPr wrap="none" lIns="146304"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b="1" dirty="0">
                <a:latin typeface="Courier New" pitchFamily="49" charset="0"/>
              </a:rPr>
              <a:t>proc sql;</a:t>
            </a:r>
          </a:p>
          <a:p>
            <a:pPr algn="l"/>
            <a:r>
              <a:rPr lang="en-US" b="1" dirty="0">
                <a:latin typeface="Courier New" pitchFamily="49" charset="0"/>
              </a:rPr>
              <a:t>select Employee_ID, Salary</a:t>
            </a:r>
          </a:p>
          <a:p>
            <a:pPr algn="l"/>
            <a:r>
              <a:rPr lang="en-US" b="1" dirty="0">
                <a:latin typeface="Courier New" pitchFamily="49" charset="0"/>
              </a:rPr>
              <a:t>   from</a:t>
            </a:r>
            <a:r>
              <a:rPr lang="en-US" dirty="0">
                <a:latin typeface="Courier New" pitchFamily="49" charset="0"/>
              </a:rPr>
              <a:t> </a:t>
            </a:r>
            <a:r>
              <a:rPr lang="en-US" b="1" dirty="0">
                <a:latin typeface="Courier New" pitchFamily="49" charset="0"/>
              </a:rPr>
              <a:t>orion.staff</a:t>
            </a:r>
          </a:p>
          <a:p>
            <a:pPr algn="l"/>
            <a:r>
              <a:rPr lang="en-US" b="1" dirty="0">
                <a:latin typeface="Courier New" pitchFamily="49" charset="0"/>
              </a:rPr>
              <a:t>   where</a:t>
            </a:r>
            <a:r>
              <a:rPr lang="en-US" dirty="0">
                <a:latin typeface="Courier New" pitchFamily="49" charset="0"/>
              </a:rPr>
              <a:t> </a:t>
            </a:r>
            <a:r>
              <a:rPr lang="en-US" b="1" dirty="0">
                <a:latin typeface="Courier New" pitchFamily="49" charset="0"/>
              </a:rPr>
              <a:t>Job_Title='Sales Rep. IV'</a:t>
            </a:r>
          </a:p>
          <a:p>
            <a:pPr algn="l"/>
            <a:r>
              <a:rPr lang="en-US" b="1" dirty="0">
                <a:latin typeface="Courier New" pitchFamily="49" charset="0"/>
              </a:rPr>
              <a:t>         and</a:t>
            </a:r>
            <a:r>
              <a:rPr lang="en-US" dirty="0">
                <a:latin typeface="Courier New" pitchFamily="49" charset="0"/>
              </a:rPr>
              <a:t> </a:t>
            </a:r>
            <a:r>
              <a:rPr lang="en-US" b="1" dirty="0">
                <a:latin typeface="Courier New" pitchFamily="49" charset="0"/>
              </a:rPr>
              <a:t>Salary &lt; </a:t>
            </a:r>
          </a:p>
          <a:p>
            <a:pPr algn="l">
              <a:buClr>
                <a:schemeClr val="tx1"/>
              </a:buClr>
              <a:buSzPct val="100000"/>
              <a:buFont typeface="Arial" pitchFamily="34" charset="0"/>
              <a:buNone/>
            </a:pPr>
            <a:r>
              <a:rPr lang="en-US" b="1" dirty="0">
                <a:latin typeface="Courier New" pitchFamily="49" charset="0"/>
              </a:rPr>
              <a:t>     (select max(Salary)</a:t>
            </a:r>
          </a:p>
          <a:p>
            <a:pPr algn="l">
              <a:buClr>
                <a:schemeClr val="tx1"/>
              </a:buClr>
              <a:buSzPct val="100000"/>
              <a:buFont typeface="Arial" pitchFamily="34" charset="0"/>
              <a:buNone/>
            </a:pPr>
            <a:r>
              <a:rPr lang="en-US" b="1" dirty="0">
                <a:latin typeface="Courier New" pitchFamily="49" charset="0"/>
              </a:rPr>
              <a:t> 	    from</a:t>
            </a:r>
            <a:r>
              <a:rPr lang="en-US" dirty="0">
                <a:latin typeface="Courier New" pitchFamily="49" charset="0"/>
              </a:rPr>
              <a:t> </a:t>
            </a:r>
            <a:r>
              <a:rPr lang="en-US" b="1" dirty="0">
                <a:latin typeface="Courier New" pitchFamily="49" charset="0"/>
              </a:rPr>
              <a:t>orion.staff</a:t>
            </a:r>
          </a:p>
          <a:p>
            <a:pPr algn="l">
              <a:buClr>
                <a:schemeClr val="tx1"/>
              </a:buClr>
              <a:buSzPct val="100000"/>
              <a:buFont typeface="Arial" pitchFamily="34" charset="0"/>
              <a:buNone/>
            </a:pPr>
            <a:r>
              <a:rPr lang="en-US" b="1" dirty="0">
                <a:latin typeface="Courier New" pitchFamily="49" charset="0"/>
              </a:rPr>
              <a:t> 	    where</a:t>
            </a:r>
            <a:r>
              <a:rPr lang="en-US" dirty="0">
                <a:latin typeface="Courier New" pitchFamily="49" charset="0"/>
              </a:rPr>
              <a:t> </a:t>
            </a:r>
            <a:r>
              <a:rPr lang="en-US" b="1" dirty="0">
                <a:latin typeface="Courier New" pitchFamily="49" charset="0"/>
              </a:rPr>
              <a:t>Job_Title in</a:t>
            </a:r>
          </a:p>
          <a:p>
            <a:pPr algn="l">
              <a:buClr>
                <a:schemeClr val="tx1"/>
              </a:buClr>
              <a:buSzPct val="100000"/>
              <a:buFont typeface="Arial" pitchFamily="34" charset="0"/>
              <a:buNone/>
            </a:pPr>
            <a:r>
              <a:rPr lang="en-US" b="1" dirty="0">
                <a:latin typeface="Courier New" pitchFamily="49" charset="0"/>
              </a:rPr>
              <a:t>             ('Sales Rep. I','Sales Rep. II',</a:t>
            </a:r>
          </a:p>
          <a:p>
            <a:pPr algn="l">
              <a:buClr>
                <a:schemeClr val="tx1"/>
              </a:buClr>
              <a:buSzPct val="100000"/>
              <a:buFont typeface="Arial" pitchFamily="34" charset="0"/>
              <a:buNone/>
            </a:pPr>
            <a:r>
              <a:rPr lang="en-US" b="1" dirty="0">
                <a:latin typeface="Courier New" pitchFamily="49" charset="0"/>
              </a:rPr>
              <a:t>              'Sales Rep. III'));</a:t>
            </a:r>
          </a:p>
          <a:p>
            <a:pPr algn="l"/>
            <a:r>
              <a:rPr lang="en-US" b="1" dirty="0">
                <a:latin typeface="Courier New" pitchFamily="49" charset="0"/>
              </a:rPr>
              <a:t>quit;</a:t>
            </a:r>
          </a:p>
        </p:txBody>
      </p:sp>
      <p:sp>
        <p:nvSpPr>
          <p:cNvPr id="38918" name="Text Box 13"/>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s105d05</a:t>
            </a:r>
          </a:p>
        </p:txBody>
      </p:sp>
      <p:sp>
        <p:nvSpPr>
          <p:cNvPr id="2" name="Rectangle 1"/>
          <p:cNvSpPr/>
          <p:nvPr>
            <p:custDataLst>
              <p:tags r:id="rId2"/>
            </p:custDataLst>
          </p:nvPr>
        </p:nvSpPr>
        <p:spPr bwMode="auto">
          <a:xfrm>
            <a:off x="2873630" y="2964650"/>
            <a:ext cx="2008251" cy="36576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527493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Viewing the Output</a:t>
            </a:r>
          </a:p>
        </p:txBody>
      </p:sp>
      <p:sp>
        <p:nvSpPr>
          <p:cNvPr id="39939" name="Rectangle 3"/>
          <p:cNvSpPr>
            <a:spLocks noGrp="1" noChangeArrowheads="1"/>
          </p:cNvSpPr>
          <p:nvPr>
            <p:ph idx="1"/>
          </p:nvPr>
        </p:nvSpPr>
        <p:spPr/>
        <p:txBody>
          <a:bodyPr/>
          <a:lstStyle/>
          <a:p>
            <a:pPr marL="0" lvl="4" indent="0">
              <a:buFontTx/>
              <a:buNone/>
            </a:pPr>
            <a:r>
              <a:rPr lang="en-US" dirty="0"/>
              <a:t>Partial PROC SQL Output</a:t>
            </a:r>
          </a:p>
        </p:txBody>
      </p:sp>
      <p:sp>
        <p:nvSpPr>
          <p:cNvPr id="39941" name="Rectangle 9"/>
          <p:cNvSpPr>
            <a:spLocks noChangeArrowheads="1"/>
          </p:cNvSpPr>
          <p:nvPr/>
        </p:nvSpPr>
        <p:spPr bwMode="auto">
          <a:xfrm>
            <a:off x="681038" y="1549830"/>
            <a:ext cx="7315200" cy="3795713"/>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a:tabLst>
                <a:tab pos="1257300" algn="l"/>
                <a:tab pos="4229100" algn="l"/>
              </a:tabLst>
            </a:pPr>
            <a:r>
              <a:rPr lang="en-US" sz="1600" b="1" dirty="0">
                <a:solidFill>
                  <a:srgbClr val="000000"/>
                </a:solidFill>
                <a:latin typeface="SAS Monospace" pitchFamily="49" charset="0"/>
              </a:rPr>
              <a:t>    </a:t>
            </a:r>
            <a:r>
              <a:rPr lang="en-US" sz="2000" b="1" dirty="0">
                <a:solidFill>
                  <a:srgbClr val="000000"/>
                </a:solidFill>
                <a:latin typeface="SAS Monospace" pitchFamily="49" charset="0"/>
              </a:rPr>
              <a:t>Level IV Sales Reps Who Earn Less Than</a:t>
            </a:r>
          </a:p>
          <a:p>
            <a:pPr>
              <a:tabLst>
                <a:tab pos="1257300" algn="l"/>
                <a:tab pos="4229100" algn="l"/>
              </a:tabLst>
            </a:pPr>
            <a:r>
              <a:rPr lang="en-US" sz="2000" b="1" dirty="0">
                <a:solidFill>
                  <a:srgbClr val="000000"/>
                </a:solidFill>
                <a:latin typeface="SAS Monospace" pitchFamily="49" charset="0"/>
              </a:rPr>
              <a:t>         Any Lower Level Sales Reps.</a:t>
            </a:r>
          </a:p>
          <a:p>
            <a:pPr>
              <a:tabLst>
                <a:tab pos="1257300" algn="l"/>
                <a:tab pos="4229100" algn="l"/>
              </a:tabLst>
            </a:pPr>
            <a:endParaRPr lang="en-US" sz="2000" b="1" dirty="0">
              <a:solidFill>
                <a:srgbClr val="000000"/>
              </a:solidFill>
              <a:latin typeface="SAS Monospace" pitchFamily="49" charset="0"/>
            </a:endParaRPr>
          </a:p>
          <a:p>
            <a:pPr>
              <a:tabLst>
                <a:tab pos="1257300" algn="l"/>
                <a:tab pos="4229100" algn="l"/>
              </a:tabLst>
            </a:pPr>
            <a:r>
              <a:rPr lang="en-US" sz="2000" b="1" dirty="0">
                <a:solidFill>
                  <a:srgbClr val="000000"/>
                </a:solidFill>
                <a:latin typeface="SAS Monospace" pitchFamily="49" charset="0"/>
              </a:rPr>
              <a:t>	                    Employee</a:t>
            </a:r>
          </a:p>
          <a:p>
            <a:pPr algn="l">
              <a:tabLst>
                <a:tab pos="1257300" algn="l"/>
                <a:tab pos="4229100" algn="l"/>
              </a:tabLst>
            </a:pPr>
            <a:r>
              <a:rPr lang="en-US" sz="2000" b="1" dirty="0">
                <a:solidFill>
                  <a:srgbClr val="000000"/>
                </a:solidFill>
                <a:latin typeface="SAS Monospace" pitchFamily="49" charset="0"/>
              </a:rPr>
              <a:t>                              Annual</a:t>
            </a:r>
          </a:p>
          <a:p>
            <a:pPr algn="l">
              <a:tabLst>
                <a:tab pos="1257300" algn="l"/>
                <a:tab pos="4229100" algn="l"/>
              </a:tabLst>
            </a:pPr>
            <a:r>
              <a:rPr lang="en-US" sz="2000" b="1" dirty="0">
                <a:solidFill>
                  <a:srgbClr val="000000"/>
                </a:solidFill>
                <a:latin typeface="SAS Monospace" pitchFamily="49" charset="0"/>
              </a:rPr>
              <a:t>	   Employee ID        Salary</a:t>
            </a:r>
          </a:p>
          <a:p>
            <a:pPr algn="l">
              <a:tabLst>
                <a:tab pos="1257300" algn="l"/>
                <a:tab pos="4229100" algn="l"/>
              </a:tabLst>
            </a:pPr>
            <a:r>
              <a:rPr lang="en-US" sz="2000" b="1" dirty="0">
                <a:solidFill>
                  <a:srgbClr val="000000"/>
                </a:solidFill>
                <a:latin typeface="SAS Monospace" pitchFamily="49" charset="0"/>
              </a:rPr>
              <a:t>          ƒƒƒƒƒƒƒƒƒƒƒƒƒƒƒƒƒƒƒƒƒƒƒƒƒƒ</a:t>
            </a:r>
          </a:p>
          <a:p>
            <a:pPr algn="l">
              <a:tabLst>
                <a:tab pos="1257300" algn="l"/>
                <a:tab pos="4229100" algn="l"/>
              </a:tabLst>
            </a:pPr>
            <a:r>
              <a:rPr lang="en-US" sz="2000" b="1" dirty="0">
                <a:solidFill>
                  <a:srgbClr val="000000"/>
                </a:solidFill>
                <a:latin typeface="SAS Monospace" pitchFamily="49" charset="0"/>
              </a:rPr>
              <a:t>	        120125       $32,040</a:t>
            </a:r>
          </a:p>
          <a:p>
            <a:pPr algn="l">
              <a:tabLst>
                <a:tab pos="1257300" algn="l"/>
                <a:tab pos="4229100" algn="l"/>
              </a:tabLst>
            </a:pPr>
            <a:r>
              <a:rPr lang="en-US" sz="2000" b="1" dirty="0">
                <a:solidFill>
                  <a:srgbClr val="000000"/>
                </a:solidFill>
                <a:latin typeface="SAS Monospace" pitchFamily="49" charset="0"/>
              </a:rPr>
              <a:t>	        120128       $30,890</a:t>
            </a:r>
          </a:p>
          <a:p>
            <a:pPr algn="l">
              <a:tabLst>
                <a:tab pos="1257300" algn="l"/>
                <a:tab pos="4229100" algn="l"/>
              </a:tabLst>
            </a:pPr>
            <a:r>
              <a:rPr lang="en-US" sz="2000" b="1" dirty="0">
                <a:solidFill>
                  <a:srgbClr val="000000"/>
                </a:solidFill>
                <a:latin typeface="SAS Monospace" pitchFamily="49" charset="0"/>
              </a:rPr>
              <a:t>	        120135       $32,490</a:t>
            </a:r>
          </a:p>
          <a:p>
            <a:pPr algn="l">
              <a:tabLst>
                <a:tab pos="1257300" algn="l"/>
                <a:tab pos="4229100" algn="l"/>
              </a:tabLst>
            </a:pPr>
            <a:r>
              <a:rPr lang="en-US" sz="2000" b="1" dirty="0">
                <a:solidFill>
                  <a:srgbClr val="000000"/>
                </a:solidFill>
                <a:latin typeface="SAS Monospace" pitchFamily="49" charset="0"/>
              </a:rPr>
              <a:t>	        120159       $30,765</a:t>
            </a:r>
          </a:p>
          <a:p>
            <a:pPr algn="l">
              <a:tabLst>
                <a:tab pos="1257300" algn="l"/>
                <a:tab pos="4229100" algn="l"/>
              </a:tabLst>
            </a:pPr>
            <a:r>
              <a:rPr lang="en-US" sz="2000" b="1" dirty="0">
                <a:solidFill>
                  <a:srgbClr val="000000"/>
                </a:solidFill>
                <a:latin typeface="SAS Monospace" pitchFamily="49" charset="0"/>
              </a:rPr>
              <a:t>	        120166       $30,660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Subqueries</a:t>
            </a:r>
          </a:p>
        </p:txBody>
      </p:sp>
      <p:graphicFrame>
        <p:nvGraphicFramePr>
          <p:cNvPr id="7" name="Group Organizer"/>
          <p:cNvGraphicFramePr>
            <a:graphicFrameLocks noGrp="1"/>
          </p:cNvGraphicFramePr>
          <p:nvPr>
            <p:extLst>
              <p:ext uri="{D42A27DB-BD31-4B8C-83A1-F6EECF244321}">
                <p14:modId xmlns:p14="http://schemas.microsoft.com/office/powerpoint/2010/main" val="3480817147"/>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5.1  Noncorrelated Subqueries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5.2  In-Line Views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77666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94" y="2247544"/>
            <a:ext cx="8665436" cy="4144710"/>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2"/>
          <p:cNvSpPr>
            <a:spLocks noGrp="1" noChangeArrowheads="1"/>
          </p:cNvSpPr>
          <p:nvPr>
            <p:ph type="title"/>
          </p:nvPr>
        </p:nvSpPr>
        <p:spPr/>
        <p:txBody>
          <a:bodyPr/>
          <a:lstStyle/>
          <a:p>
            <a:r>
              <a:rPr lang="en-US" dirty="0"/>
              <a:t>Business Scenario</a:t>
            </a:r>
          </a:p>
        </p:txBody>
      </p:sp>
      <p:sp>
        <p:nvSpPr>
          <p:cNvPr id="8195" name="Rectangle 3"/>
          <p:cNvSpPr>
            <a:spLocks noGrp="1" noChangeArrowheads="1"/>
          </p:cNvSpPr>
          <p:nvPr>
            <p:ph idx="1"/>
          </p:nvPr>
        </p:nvSpPr>
        <p:spPr>
          <a:xfrm>
            <a:off x="685800" y="1074738"/>
            <a:ext cx="7848600" cy="1593850"/>
          </a:xfrm>
        </p:spPr>
        <p:txBody>
          <a:bodyPr/>
          <a:lstStyle/>
          <a:p>
            <a:pPr marL="0" indent="0"/>
            <a:r>
              <a:rPr lang="en-US" dirty="0"/>
              <a:t>HR and Payroll managers requested a report that displays </a:t>
            </a:r>
            <a:r>
              <a:rPr lang="en-US" b="1" dirty="0"/>
              <a:t>Job_Title</a:t>
            </a:r>
            <a:r>
              <a:rPr lang="en-US" dirty="0"/>
              <a:t> for job groups with an average salary greater than the average salary of the company </a:t>
            </a:r>
            <a:br>
              <a:rPr lang="en-US" dirty="0"/>
            </a:br>
            <a:r>
              <a:rPr lang="en-US" dirty="0"/>
              <a:t>as a whole.</a:t>
            </a:r>
          </a:p>
        </p:txBody>
      </p:sp>
      <p:sp>
        <p:nvSpPr>
          <p:cNvPr id="8208" name="TextBox 1"/>
          <p:cNvSpPr txBox="1">
            <a:spLocks noChangeArrowheads="1"/>
          </p:cNvSpPr>
          <p:nvPr/>
        </p:nvSpPr>
        <p:spPr bwMode="auto">
          <a:xfrm>
            <a:off x="4279456" y="2914893"/>
            <a:ext cx="4443524" cy="1656864"/>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1600" b="1" dirty="0">
                <a:latin typeface="SAS Monospace" pitchFamily="49" charset="0"/>
              </a:rPr>
              <a:t>Employee Job Title       MeanSalary</a:t>
            </a:r>
          </a:p>
          <a:p>
            <a:pPr algn="l"/>
            <a:r>
              <a:rPr lang="en-US" sz="1600" b="1" dirty="0">
                <a:latin typeface="SAS Monospace" pitchFamily="49" charset="0"/>
              </a:rPr>
              <a:t>ƒƒƒƒƒƒƒƒƒƒƒƒƒƒƒƒƒƒƒƒƒƒƒƒƒƒƒƒƒƒƒƒƒƒƒ</a:t>
            </a:r>
          </a:p>
          <a:p>
            <a:pPr algn="l"/>
            <a:r>
              <a:rPr lang="en-US" sz="1600" b="1" dirty="0">
                <a:latin typeface="SAS Monospace" pitchFamily="49" charset="0"/>
              </a:rPr>
              <a:t>Account Manager               46090</a:t>
            </a:r>
          </a:p>
          <a:p>
            <a:pPr algn="l"/>
            <a:r>
              <a:rPr lang="en-US" sz="1600" b="1" dirty="0">
                <a:latin typeface="SAS Monospace" pitchFamily="49" charset="0"/>
              </a:rPr>
              <a:t>Administration Manager        47415</a:t>
            </a:r>
          </a:p>
          <a:p>
            <a:pPr algn="l"/>
            <a:r>
              <a:rPr lang="en-US" sz="1600" b="1" dirty="0">
                <a:latin typeface="SAS Monospace" pitchFamily="49" charset="0"/>
              </a:rPr>
              <a:t>Applications Developer I      42760</a:t>
            </a:r>
          </a:p>
          <a:p>
            <a:pPr algn="l"/>
            <a:r>
              <a:rPr lang="en-US" sz="1600" b="1" dirty="0">
                <a:latin typeface="SAS Monospace" pitchFamily="49" charset="0"/>
              </a:rPr>
              <a:t> ...</a:t>
            </a:r>
          </a:p>
        </p:txBody>
      </p:sp>
      <p:pic>
        <p:nvPicPr>
          <p:cNvPr id="25" name="Picture 4" descr="\\sashq\root\dept\PSD\GRAPHICS\Illustrations\Arrows\arrow_bl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3104640" y="3624263"/>
            <a:ext cx="428625" cy="2381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5"/>
          <p:cNvSpPr txBox="1">
            <a:spLocks noChangeArrowheads="1"/>
          </p:cNvSpPr>
          <p:nvPr/>
        </p:nvSpPr>
        <p:spPr bwMode="auto">
          <a:xfrm>
            <a:off x="910781" y="37433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pic>
        <p:nvPicPr>
          <p:cNvPr id="12" name="Picture 7" descr="L:\graphics\datase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439" y="3100388"/>
            <a:ext cx="13335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
          <p:cNvSpPr txBox="1">
            <a:spLocks noChangeArrowheads="1"/>
          </p:cNvSpPr>
          <p:nvPr/>
        </p:nvSpPr>
        <p:spPr bwMode="auto">
          <a:xfrm>
            <a:off x="500173" y="2825023"/>
            <a:ext cx="15746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2000" b="1" dirty="0"/>
              <a:t>orion.staff     </a:t>
            </a:r>
          </a:p>
        </p:txBody>
      </p:sp>
      <p:pic>
        <p:nvPicPr>
          <p:cNvPr id="14" name="Picture 4" descr="\\sashq\root\dept\PSD\GRAPHICS\Illustrations\Arrows\arrow_bl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913166" y="3624262"/>
            <a:ext cx="428625" cy="23812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7"/>
          <p:cNvGrpSpPr>
            <a:grpSpLocks/>
          </p:cNvGrpSpPr>
          <p:nvPr/>
        </p:nvGrpSpPr>
        <p:grpSpPr bwMode="auto">
          <a:xfrm>
            <a:off x="2310313" y="2981861"/>
            <a:ext cx="1510350" cy="1199614"/>
            <a:chOff x="2940207" y="3143786"/>
            <a:chExt cx="1510350" cy="1199614"/>
          </a:xfrm>
        </p:grpSpPr>
        <p:pic>
          <p:nvPicPr>
            <p:cNvPr id="16" name="Picture 23" descr="L:\graphics\procste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1650" y="3467100"/>
              <a:ext cx="1266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
            <p:cNvSpPr txBox="1">
              <a:spLocks noChangeArrowheads="1"/>
            </p:cNvSpPr>
            <p:nvPr/>
          </p:nvSpPr>
          <p:spPr bwMode="auto">
            <a:xfrm>
              <a:off x="2940207" y="3143786"/>
              <a:ext cx="1510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r>
                <a:rPr lang="en-US" sz="2000" dirty="0"/>
                <a:t>PROC SQL</a:t>
              </a:r>
            </a:p>
          </p:txBody>
        </p:sp>
      </p:grpSp>
      <p:pic>
        <p:nvPicPr>
          <p:cNvPr id="18" name="Picture 4" descr="\\sashq\root\dept\PSD\GRAPHICS\Illustrations\Arrows\arrow_bl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3743791" y="3624262"/>
            <a:ext cx="428625"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773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Objectives</a:t>
            </a:r>
          </a:p>
        </p:txBody>
      </p:sp>
      <p:sp>
        <p:nvSpPr>
          <p:cNvPr id="93187" name="Rectangle 3"/>
          <p:cNvSpPr>
            <a:spLocks noGrp="1" noChangeArrowheads="1"/>
          </p:cNvSpPr>
          <p:nvPr>
            <p:ph idx="1"/>
          </p:nvPr>
        </p:nvSpPr>
        <p:spPr/>
        <p:txBody>
          <a:bodyPr/>
          <a:lstStyle/>
          <a:p>
            <a:pPr marL="455613" lvl="1" indent="-341313"/>
            <a:r>
              <a:rPr lang="en-US" dirty="0"/>
              <a:t>Create and use in-line views.</a:t>
            </a:r>
          </a:p>
          <a:p>
            <a:pPr marL="455613" lvl="1" indent="-341313"/>
            <a:r>
              <a:rPr lang="en-US" dirty="0"/>
              <a:t>Use in-line views and subqueries to simplify coding </a:t>
            </a:r>
            <a:br>
              <a:rPr lang="en-US" dirty="0"/>
            </a:br>
            <a:r>
              <a:rPr lang="en-US" dirty="0"/>
              <a:t>a complex query.</a:t>
            </a:r>
          </a:p>
        </p:txBody>
      </p:sp>
    </p:spTree>
    <p:extLst>
      <p:ext uri="{BB962C8B-B14F-4D97-AF65-F5344CB8AC3E}">
        <p14:creationId xmlns:p14="http://schemas.microsoft.com/office/powerpoint/2010/main" val="615727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sashq\root\dept\PSD\GRAPHICS\Illustrations\Backgrounds\soft_blue_ova_horizl_sm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58" y="1734786"/>
            <a:ext cx="8776530" cy="4742926"/>
          </a:xfrm>
          <a:prstGeom prst="rect">
            <a:avLst/>
          </a:prstGeom>
          <a:noFill/>
          <a:extLst>
            <a:ext uri="{909E8E84-426E-40DD-AFC4-6F175D3DCCD1}">
              <a14:hiddenFill xmlns:a14="http://schemas.microsoft.com/office/drawing/2010/main">
                <a:solidFill>
                  <a:srgbClr val="FFFFFF"/>
                </a:solidFill>
              </a14:hiddenFill>
            </a:ext>
          </a:extLst>
        </p:spPr>
      </p:pic>
      <p:sp>
        <p:nvSpPr>
          <p:cNvPr id="96258" name="Rectangle 2"/>
          <p:cNvSpPr>
            <a:spLocks noGrp="1" noChangeArrowheads="1"/>
          </p:cNvSpPr>
          <p:nvPr>
            <p:ph type="title"/>
          </p:nvPr>
        </p:nvSpPr>
        <p:spPr/>
        <p:txBody>
          <a:bodyPr/>
          <a:lstStyle/>
          <a:p>
            <a:r>
              <a:rPr lang="en-US" dirty="0"/>
              <a:t>Business Scenario</a:t>
            </a:r>
          </a:p>
        </p:txBody>
      </p:sp>
      <p:sp>
        <p:nvSpPr>
          <p:cNvPr id="96259" name="Rectangle 3"/>
          <p:cNvSpPr>
            <a:spLocks noGrp="1" noChangeArrowheads="1"/>
          </p:cNvSpPr>
          <p:nvPr>
            <p:ph idx="1"/>
          </p:nvPr>
        </p:nvSpPr>
        <p:spPr/>
        <p:txBody>
          <a:bodyPr/>
          <a:lstStyle/>
          <a:p>
            <a:pPr marL="0" indent="0">
              <a:tabLst>
                <a:tab pos="1371600" algn="l"/>
                <a:tab pos="2971800" algn="l"/>
              </a:tabLst>
            </a:pPr>
            <a:r>
              <a:rPr lang="en-US" dirty="0"/>
              <a:t>List all active Sales Department employees who have annual salaries significantly lower (less than 95%) than the average salary for everyone with the same job title. </a:t>
            </a:r>
          </a:p>
        </p:txBody>
      </p:sp>
      <p:sp>
        <p:nvSpPr>
          <p:cNvPr id="96260" name="Text Box 4"/>
          <p:cNvSpPr txBox="1">
            <a:spLocks noChangeArrowheads="1"/>
          </p:cNvSpPr>
          <p:nvPr/>
        </p:nvSpPr>
        <p:spPr bwMode="auto">
          <a:xfrm>
            <a:off x="2216150" y="3306763"/>
            <a:ext cx="61817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endParaRPr lang="en-US" noProof="1"/>
          </a:p>
        </p:txBody>
      </p:sp>
      <p:sp>
        <p:nvSpPr>
          <p:cNvPr id="7" name="Text Box 5"/>
          <p:cNvSpPr txBox="1">
            <a:spLocks noChangeArrowheads="1"/>
          </p:cNvSpPr>
          <p:nvPr/>
        </p:nvSpPr>
        <p:spPr bwMode="auto">
          <a:xfrm>
            <a:off x="1368679" y="30934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pic>
        <p:nvPicPr>
          <p:cNvPr id="8" name="Picture 7" descr="L:\graphics\data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23" y="2376953"/>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ashq\root\dept\PSD\GRAPHICS\Illustrations\Arrows\arrow_bl_lef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881930" y="2833739"/>
            <a:ext cx="4286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3" descr="L:\graphics\procste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9787" y="2511921"/>
            <a:ext cx="1266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4"/>
          <p:cNvSpPr>
            <a:spLocks noChangeArrowheads="1"/>
          </p:cNvSpPr>
          <p:nvPr/>
        </p:nvSpPr>
        <p:spPr bwMode="auto">
          <a:xfrm>
            <a:off x="944562" y="3679379"/>
            <a:ext cx="7372350" cy="256480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algn="ctr" eaLnBrk="0" hangingPunct="0"/>
            <a:r>
              <a:rPr lang="en-US" sz="1600" b="1" dirty="0">
                <a:solidFill>
                  <a:srgbClr val="000000"/>
                </a:solidFill>
                <a:latin typeface="SAS Monospace" pitchFamily="49" charset="0"/>
              </a:rPr>
              <a:t> Employees with Salaries less than</a:t>
            </a:r>
            <a:endParaRPr lang="en-US" sz="1600" b="1" dirty="0">
              <a:solidFill>
                <a:srgbClr val="000000"/>
              </a:solidFill>
              <a:latin typeface="SAS Monospace"/>
            </a:endParaRPr>
          </a:p>
          <a:p>
            <a:pPr algn="ctr" eaLnBrk="0" hangingPunct="0"/>
            <a:r>
              <a:rPr lang="en-US" sz="1600" b="1" dirty="0">
                <a:solidFill>
                  <a:srgbClr val="000000"/>
                </a:solidFill>
                <a:latin typeface="SAS Monospace" pitchFamily="49" charset="0"/>
              </a:rPr>
              <a:t>95% of the Average for their Job</a:t>
            </a:r>
          </a:p>
          <a:p>
            <a:pPr eaLnBrk="0" hangingPunct="0"/>
            <a:r>
              <a:rPr lang="en-US" sz="1600" b="1" dirty="0">
                <a:solidFill>
                  <a:srgbClr val="000000"/>
                </a:solidFill>
                <a:latin typeface="SAS Monospace" pitchFamily="49" charset="0"/>
              </a:rPr>
              <a:t> </a:t>
            </a:r>
          </a:p>
          <a:p>
            <a:pPr eaLnBrk="0" hangingPunct="0"/>
            <a:r>
              <a:rPr lang="en-US" sz="1600" b="1" dirty="0">
                <a:solidFill>
                  <a:srgbClr val="000000"/>
                </a:solidFill>
                <a:latin typeface="SAS Monospace" pitchFamily="49" charset="0"/>
              </a:rPr>
              <a:t>                                         Employee</a:t>
            </a:r>
          </a:p>
          <a:p>
            <a:pPr eaLnBrk="0" hangingPunct="0"/>
            <a:r>
              <a:rPr lang="en-US" sz="1600" b="1" dirty="0">
                <a:solidFill>
                  <a:srgbClr val="000000"/>
                </a:solidFill>
                <a:latin typeface="SAS Monospace" pitchFamily="49" charset="0"/>
              </a:rPr>
              <a:t>                                           Annual</a:t>
            </a:r>
          </a:p>
          <a:p>
            <a:pPr algn="ctr" eaLnBrk="0" hangingPunct="0"/>
            <a:r>
              <a:rPr lang="en-US" sz="1600" b="1" dirty="0">
                <a:solidFill>
                  <a:srgbClr val="000000"/>
                </a:solidFill>
                <a:latin typeface="SAS Monospace" pitchFamily="49" charset="0"/>
              </a:rPr>
              <a:t>Employee_Name      Employee Job Title     Salary  Job_Avg</a:t>
            </a:r>
          </a:p>
          <a:p>
            <a:pPr algn="ctr" eaLnBrk="0" hangingPunct="0"/>
            <a:r>
              <a:rPr lang="en-US" sz="1600" b="1" dirty="0">
                <a:solidFill>
                  <a:srgbClr val="FFFFFF"/>
                </a:solidFill>
                <a:latin typeface="SAS Monospace" pitchFamily="49" charset="0"/>
              </a:rPr>
              <a:t>ƒƒƒƒƒƒƒƒƒƒƒƒƒƒƒƒƒƒƒƒƒƒƒƒƒƒƒƒƒƒƒƒƒƒƒƒƒƒƒƒƒƒƒƒƒƒƒƒƒƒƒƒƒƒƒƒƒ</a:t>
            </a:r>
          </a:p>
          <a:p>
            <a:pPr algn="ctr" eaLnBrk="0" hangingPunct="0"/>
            <a:r>
              <a:rPr lang="en-US" sz="1600" b="1" dirty="0">
                <a:solidFill>
                  <a:srgbClr val="000000"/>
                </a:solidFill>
                <a:latin typeface="SAS Monospace" pitchFamily="49" charset="0"/>
              </a:rPr>
              <a:t>Ould, Tulsidas     Sales Rep. I           22,710   26,576</a:t>
            </a:r>
          </a:p>
          <a:p>
            <a:pPr algn="ctr" eaLnBrk="0" hangingPunct="0"/>
            <a:r>
              <a:rPr lang="en-US" sz="1600" b="1" dirty="0">
                <a:solidFill>
                  <a:srgbClr val="000000"/>
                </a:solidFill>
                <a:latin typeface="SAS Monospace" pitchFamily="49" charset="0"/>
              </a:rPr>
              <a:t>Polky, Asishana    Sales Rep. I           25,110   26,576</a:t>
            </a:r>
          </a:p>
          <a:p>
            <a:pPr algn="ctr" eaLnBrk="0" hangingPunct="0"/>
            <a:r>
              <a:rPr lang="en-US" sz="1600" b="1" dirty="0">
                <a:solidFill>
                  <a:srgbClr val="000000"/>
                </a:solidFill>
                <a:latin typeface="SAS Monospace" pitchFamily="49" charset="0"/>
              </a:rPr>
              <a:t>Voron, Tachaun     Sales Rep. I           25,125   26,576</a:t>
            </a:r>
          </a:p>
        </p:txBody>
      </p:sp>
      <p:pic>
        <p:nvPicPr>
          <p:cNvPr id="1026" name="Picture 2" descr="\\sashq\root\dept\PSD\GRAPHICS\Illustrations\Arrows\arrow_swoop_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483881">
            <a:off x="3795141" y="2702801"/>
            <a:ext cx="10287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1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
          <p:cNvSpPr>
            <a:spLocks noGrp="1" noChangeArrowheads="1"/>
          </p:cNvSpPr>
          <p:nvPr>
            <p:ph type="title"/>
          </p:nvPr>
        </p:nvSpPr>
        <p:spPr/>
        <p:txBody>
          <a:bodyPr/>
          <a:lstStyle/>
          <a:p>
            <a:r>
              <a:rPr lang="en-US" dirty="0"/>
              <a:t>Step 1</a:t>
            </a:r>
          </a:p>
        </p:txBody>
      </p:sp>
      <p:sp>
        <p:nvSpPr>
          <p:cNvPr id="97283" name="Rectangle 11"/>
          <p:cNvSpPr>
            <a:spLocks noGrp="1" noChangeArrowheads="1"/>
          </p:cNvSpPr>
          <p:nvPr>
            <p:ph idx="1"/>
          </p:nvPr>
        </p:nvSpPr>
        <p:spPr>
          <a:xfrm>
            <a:off x="669925" y="1066800"/>
            <a:ext cx="7864475" cy="4933950"/>
          </a:xfrm>
        </p:spPr>
        <p:txBody>
          <a:bodyPr/>
          <a:lstStyle/>
          <a:p>
            <a:pPr marL="0" indent="0">
              <a:tabLst>
                <a:tab pos="1371600" algn="l"/>
                <a:tab pos="2971800" algn="l"/>
              </a:tabLst>
            </a:pPr>
            <a:r>
              <a:rPr lang="en-US" dirty="0"/>
              <a:t>Calculate the average salaries for active employees </a:t>
            </a:r>
            <a:br>
              <a:rPr lang="en-US" dirty="0"/>
            </a:br>
            <a:r>
              <a:rPr lang="en-US" dirty="0"/>
              <a:t>in the Sales Department, grouped by job title.</a:t>
            </a:r>
          </a:p>
          <a:p>
            <a:pPr marL="0" indent="0">
              <a:tabLst>
                <a:tab pos="1371600" algn="l"/>
                <a:tab pos="2971800" algn="l"/>
              </a:tabLst>
            </a:pPr>
            <a:endParaRPr lang="en-US" dirty="0"/>
          </a:p>
        </p:txBody>
      </p:sp>
      <p:sp>
        <p:nvSpPr>
          <p:cNvPr id="4" name="Text Box 11"/>
          <p:cNvSpPr txBox="1">
            <a:spLocks noChangeArrowheads="1"/>
          </p:cNvSpPr>
          <p:nvPr/>
        </p:nvSpPr>
        <p:spPr bwMode="auto">
          <a:xfrm>
            <a:off x="699135" y="1999145"/>
            <a:ext cx="7845096" cy="3611245"/>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95000"/>
              </a:lnSpc>
            </a:pPr>
            <a:r>
              <a:rPr lang="en-US" b="1" dirty="0">
                <a:solidFill>
                  <a:srgbClr val="000000"/>
                </a:solidFill>
                <a:latin typeface="Courier New" pitchFamily="49" charset="0"/>
              </a:rPr>
              <a:t>title</a:t>
            </a:r>
            <a:r>
              <a:rPr lang="en-US" b="1" dirty="0">
                <a:latin typeface="Courier New" pitchFamily="49" charset="0"/>
              </a:rPr>
              <a:t>  'Sales Department Average Salary'; </a:t>
            </a:r>
          </a:p>
          <a:p>
            <a:pPr>
              <a:lnSpc>
                <a:spcPct val="95000"/>
              </a:lnSpc>
            </a:pPr>
            <a:r>
              <a:rPr lang="en-US" b="1" dirty="0">
                <a:latin typeface="Courier New" pitchFamily="49" charset="0"/>
              </a:rPr>
              <a:t>title2 'By Job Title';</a:t>
            </a:r>
          </a:p>
          <a:p>
            <a:pPr>
              <a:lnSpc>
                <a:spcPct val="95000"/>
              </a:lnSpc>
            </a:pPr>
            <a:r>
              <a:rPr lang="en-US" b="1" dirty="0">
                <a:latin typeface="Courier New" pitchFamily="49" charset="0"/>
              </a:rPr>
              <a:t>select Job_Title, </a:t>
            </a:r>
          </a:p>
          <a:p>
            <a:pPr>
              <a:lnSpc>
                <a:spcPct val="95000"/>
              </a:lnSpc>
            </a:pPr>
            <a:r>
              <a:rPr lang="en-US" b="1" dirty="0">
                <a:latin typeface="Courier New" pitchFamily="49" charset="0"/>
              </a:rPr>
              <a:t>       avg(Salary) as Job_Avg </a:t>
            </a:r>
          </a:p>
          <a:p>
            <a:pPr>
              <a:lnSpc>
                <a:spcPct val="95000"/>
              </a:lnSpc>
            </a:pPr>
            <a:r>
              <a:rPr lang="en-US" dirty="0"/>
              <a:t>      </a:t>
            </a:r>
            <a:r>
              <a:rPr lang="en-US" b="1" dirty="0">
                <a:latin typeface="Courier New" pitchFamily="49" charset="0"/>
              </a:rPr>
              <a:t>from orion.employee_payroll as p, </a:t>
            </a:r>
          </a:p>
          <a:p>
            <a:pPr>
              <a:lnSpc>
                <a:spcPct val="95000"/>
              </a:lnSpc>
            </a:pPr>
            <a:r>
              <a:rPr lang="en-US" b="1" dirty="0">
                <a:latin typeface="Courier New" pitchFamily="49" charset="0"/>
              </a:rPr>
              <a:t>        orion.employee_organization as o</a:t>
            </a:r>
          </a:p>
          <a:p>
            <a:pPr>
              <a:lnSpc>
                <a:spcPct val="95000"/>
              </a:lnSpc>
            </a:pPr>
            <a:r>
              <a:rPr lang="en-US" b="1" dirty="0">
                <a:latin typeface="Courier New" pitchFamily="49" charset="0"/>
              </a:rPr>
              <a:t>   where p.Employee_ID=o.Employee_ID</a:t>
            </a:r>
          </a:p>
          <a:p>
            <a:pPr>
              <a:lnSpc>
                <a:spcPct val="95000"/>
              </a:lnSpc>
            </a:pPr>
            <a:r>
              <a:rPr lang="en-US" b="1" dirty="0">
                <a:latin typeface="Courier New" pitchFamily="49" charset="0"/>
              </a:rPr>
              <a:t>         and Employee_Term_Date is missing</a:t>
            </a:r>
          </a:p>
          <a:p>
            <a:pPr>
              <a:lnSpc>
                <a:spcPct val="95000"/>
              </a:lnSpc>
            </a:pPr>
            <a:r>
              <a:rPr lang="en-US" b="1" dirty="0">
                <a:latin typeface="Courier New" pitchFamily="49" charset="0"/>
              </a:rPr>
              <a:t>         and Department="Sales"</a:t>
            </a:r>
          </a:p>
          <a:p>
            <a:pPr>
              <a:lnSpc>
                <a:spcPct val="95000"/>
              </a:lnSpc>
            </a:pPr>
            <a:r>
              <a:rPr lang="en-US" b="1" dirty="0">
                <a:latin typeface="Courier New" pitchFamily="49" charset="0"/>
              </a:rPr>
              <a:t>   group by </a:t>
            </a:r>
            <a:r>
              <a:rPr lang="en-US" b="1" dirty="0">
                <a:solidFill>
                  <a:srgbClr val="000000"/>
                </a:solidFill>
                <a:latin typeface="Courier New" pitchFamily="49" charset="0"/>
              </a:rPr>
              <a:t>Job_Title</a:t>
            </a:r>
            <a:r>
              <a:rPr lang="en-US" b="1" dirty="0">
                <a:latin typeface="Courier New" pitchFamily="49" charset="0"/>
              </a:rPr>
              <a:t>;</a:t>
            </a:r>
          </a:p>
        </p:txBody>
      </p:sp>
      <p:sp>
        <p:nvSpPr>
          <p:cNvPr id="5" name="Text Box 7"/>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s105d06</a:t>
            </a:r>
          </a:p>
        </p:txBody>
      </p:sp>
    </p:spTree>
    <p:extLst>
      <p:ext uri="{BB962C8B-B14F-4D97-AF65-F5344CB8AC3E}">
        <p14:creationId xmlns:p14="http://schemas.microsoft.com/office/powerpoint/2010/main" val="2993347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Viewing the Output</a:t>
            </a:r>
          </a:p>
        </p:txBody>
      </p:sp>
      <p:sp>
        <p:nvSpPr>
          <p:cNvPr id="99331" name="Rectangle 3"/>
          <p:cNvSpPr>
            <a:spLocks noGrp="1" noChangeArrowheads="1"/>
          </p:cNvSpPr>
          <p:nvPr>
            <p:ph idx="1"/>
          </p:nvPr>
        </p:nvSpPr>
        <p:spPr/>
        <p:txBody>
          <a:bodyPr/>
          <a:lstStyle/>
          <a:p>
            <a:pPr marL="0" indent="0"/>
            <a:r>
              <a:rPr lang="en-US" dirty="0"/>
              <a:t>PROC SQL Output</a:t>
            </a:r>
          </a:p>
        </p:txBody>
      </p:sp>
      <p:sp>
        <p:nvSpPr>
          <p:cNvPr id="99332" name="Rectangle 13"/>
          <p:cNvSpPr>
            <a:spLocks noChangeArrowheads="1"/>
          </p:cNvSpPr>
          <p:nvPr/>
        </p:nvSpPr>
        <p:spPr bwMode="auto">
          <a:xfrm>
            <a:off x="695325" y="1552575"/>
            <a:ext cx="7578725" cy="233997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algn="ctr" eaLnBrk="0" hangingPunct="0"/>
            <a:r>
              <a:rPr lang="en-US" sz="1600" b="1" dirty="0">
                <a:solidFill>
                  <a:srgbClr val="000000"/>
                </a:solidFill>
                <a:latin typeface="SAS Monospace" pitchFamily="49" charset="0"/>
              </a:rPr>
              <a:t> Sales Department Average Salary</a:t>
            </a:r>
          </a:p>
          <a:p>
            <a:pPr algn="ctr" eaLnBrk="0" hangingPunct="0"/>
            <a:r>
              <a:rPr lang="en-US" sz="1600" b="1" dirty="0">
                <a:solidFill>
                  <a:srgbClr val="000000"/>
                </a:solidFill>
                <a:latin typeface="SAS Monospace" pitchFamily="49" charset="0"/>
              </a:rPr>
              <a:t>by Job Title</a:t>
            </a:r>
          </a:p>
          <a:p>
            <a:pPr algn="ctr" eaLnBrk="0" hangingPunct="0"/>
            <a:endParaRPr lang="en-US" sz="1600" b="1" dirty="0">
              <a:solidFill>
                <a:srgbClr val="000000"/>
              </a:solidFill>
              <a:latin typeface="SAS Monospace" pitchFamily="49" charset="0"/>
            </a:endParaRPr>
          </a:p>
          <a:p>
            <a:pPr algn="ctr" eaLnBrk="0" hangingPunct="0"/>
            <a:r>
              <a:rPr lang="en-US" sz="1600" b="1" dirty="0">
                <a:solidFill>
                  <a:srgbClr val="000000"/>
                </a:solidFill>
                <a:latin typeface="SAS Monospace" pitchFamily="49" charset="0"/>
              </a:rPr>
              <a:t>Job_Title                  Job_Avg</a:t>
            </a:r>
          </a:p>
          <a:p>
            <a:pPr algn="ctr" eaLnBrk="0" hangingPunct="0"/>
            <a:r>
              <a:rPr lang="en-US" sz="1600" b="1" dirty="0">
                <a:solidFill>
                  <a:srgbClr val="FFFFFF"/>
                </a:solidFill>
                <a:latin typeface="SAS Monospace" pitchFamily="49" charset="0"/>
              </a:rPr>
              <a:t>ƒƒƒƒƒƒƒƒƒƒƒƒƒƒƒƒƒƒƒƒƒƒƒƒƒƒƒƒƒƒƒƒƒƒ</a:t>
            </a:r>
          </a:p>
          <a:p>
            <a:pPr algn="ctr" eaLnBrk="0" hangingPunct="0"/>
            <a:r>
              <a:rPr lang="en-US" sz="1600" b="1" dirty="0">
                <a:solidFill>
                  <a:srgbClr val="000000"/>
                </a:solidFill>
                <a:latin typeface="SAS Monospace" pitchFamily="49" charset="0"/>
              </a:rPr>
              <a:t>Sales Rep. I               26575.76</a:t>
            </a:r>
          </a:p>
          <a:p>
            <a:pPr algn="ctr" eaLnBrk="0" hangingPunct="0"/>
            <a:r>
              <a:rPr lang="en-US" sz="1600" b="1" dirty="0">
                <a:solidFill>
                  <a:srgbClr val="000000"/>
                </a:solidFill>
                <a:latin typeface="SAS Monospace" pitchFamily="49" charset="0"/>
              </a:rPr>
              <a:t>Sales Rep. II              27347.97</a:t>
            </a:r>
          </a:p>
          <a:p>
            <a:pPr algn="ctr" eaLnBrk="0" hangingPunct="0"/>
            <a:r>
              <a:rPr lang="en-US" sz="1600" b="1" dirty="0">
                <a:solidFill>
                  <a:srgbClr val="000000"/>
                </a:solidFill>
                <a:latin typeface="SAS Monospace" pitchFamily="49" charset="0"/>
              </a:rPr>
              <a:t>Sales Rep. III             29213.62</a:t>
            </a:r>
          </a:p>
          <a:p>
            <a:pPr algn="ctr" eaLnBrk="0" hangingPunct="0"/>
            <a:r>
              <a:rPr lang="en-US" sz="1600" b="1" dirty="0">
                <a:solidFill>
                  <a:srgbClr val="000000"/>
                </a:solidFill>
                <a:latin typeface="SAS Monospace" pitchFamily="49" charset="0"/>
              </a:rPr>
              <a:t>Sales Rep. IV               31588.5</a:t>
            </a:r>
          </a:p>
        </p:txBody>
      </p:sp>
      <p:sp>
        <p:nvSpPr>
          <p:cNvPr id="9933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solidFill>
                <a:srgbClr val="FF0000"/>
              </a:solidFill>
              <a:latin typeface="SAS Monospace" pitchFamily="49" charset="0"/>
            </a:endParaRPr>
          </a:p>
        </p:txBody>
      </p:sp>
      <p:sp>
        <p:nvSpPr>
          <p:cNvPr id="99334"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solidFill>
                <a:srgbClr val="FF0000"/>
              </a:solidFill>
              <a:latin typeface="SAS Monospace" pitchFamily="49" charset="0"/>
            </a:endParaRPr>
          </a:p>
        </p:txBody>
      </p:sp>
      <p:sp>
        <p:nvSpPr>
          <p:cNvPr id="99335"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SAS Monospace" pitchFamily="49" charset="0"/>
            </a:endParaRPr>
          </a:p>
        </p:txBody>
      </p:sp>
      <p:sp>
        <p:nvSpPr>
          <p:cNvPr id="99336"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SAS Monospace" pitchFamily="49" charset="0"/>
            </a:endParaRPr>
          </a:p>
        </p:txBody>
      </p:sp>
      <p:cxnSp>
        <p:nvCxnSpPr>
          <p:cNvPr id="99337" name="Straight Connector 10"/>
          <p:cNvCxnSpPr>
            <a:cxnSpLocks noChangeShapeType="1"/>
          </p:cNvCxnSpPr>
          <p:nvPr/>
        </p:nvCxnSpPr>
        <p:spPr bwMode="auto">
          <a:xfrm>
            <a:off x="2511425" y="2665413"/>
            <a:ext cx="41338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5331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dirty="0"/>
              <a:t>Setup for the Poll</a:t>
            </a:r>
          </a:p>
        </p:txBody>
      </p:sp>
      <p:sp>
        <p:nvSpPr>
          <p:cNvPr id="2051" name="Rectangle 5"/>
          <p:cNvSpPr>
            <a:spLocks noGrp="1" noChangeArrowheads="1"/>
          </p:cNvSpPr>
          <p:nvPr>
            <p:ph idx="1"/>
          </p:nvPr>
        </p:nvSpPr>
        <p:spPr/>
        <p:txBody>
          <a:bodyPr/>
          <a:lstStyle/>
          <a:p>
            <a:pPr marL="0" indent="0"/>
            <a:r>
              <a:rPr lang="en-US" dirty="0"/>
              <a:t>Can this SELECT statement be used as a subquery?</a:t>
            </a:r>
          </a:p>
          <a:p>
            <a:pPr marL="0" indent="0"/>
            <a:endParaRPr lang="en-US" dirty="0"/>
          </a:p>
        </p:txBody>
      </p:sp>
      <p:sp>
        <p:nvSpPr>
          <p:cNvPr id="5" name="Text Box 11"/>
          <p:cNvSpPr txBox="1">
            <a:spLocks noChangeArrowheads="1"/>
          </p:cNvSpPr>
          <p:nvPr/>
        </p:nvSpPr>
        <p:spPr bwMode="auto">
          <a:xfrm>
            <a:off x="708025" y="1559874"/>
            <a:ext cx="7845096" cy="326038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95000"/>
              </a:lnSpc>
            </a:pPr>
            <a:r>
              <a:rPr lang="en-US" b="1" dirty="0">
                <a:latin typeface="Courier New" pitchFamily="49" charset="0"/>
              </a:rPr>
              <a:t>select Job_Title, </a:t>
            </a:r>
          </a:p>
          <a:p>
            <a:pPr>
              <a:lnSpc>
                <a:spcPct val="95000"/>
              </a:lnSpc>
            </a:pPr>
            <a:r>
              <a:rPr lang="en-US" b="1" dirty="0">
                <a:latin typeface="Courier New" pitchFamily="49" charset="0"/>
              </a:rPr>
              <a:t>       avg(Salary) as Job_Avg </a:t>
            </a:r>
          </a:p>
          <a:p>
            <a:pPr>
              <a:lnSpc>
                <a:spcPct val="95000"/>
              </a:lnSpc>
            </a:pPr>
            <a:r>
              <a:rPr lang="en-US" b="1" dirty="0">
                <a:latin typeface="Courier New" pitchFamily="49" charset="0"/>
              </a:rPr>
              <a:t>       format=comma7.</a:t>
            </a:r>
          </a:p>
          <a:p>
            <a:pPr>
              <a:lnSpc>
                <a:spcPct val="95000"/>
              </a:lnSpc>
            </a:pPr>
            <a:r>
              <a:rPr lang="en-US" dirty="0"/>
              <a:t>      </a:t>
            </a:r>
            <a:r>
              <a:rPr lang="en-US" b="1" dirty="0">
                <a:latin typeface="Courier New" pitchFamily="49" charset="0"/>
              </a:rPr>
              <a:t>from orion.employee_payroll as p, </a:t>
            </a:r>
          </a:p>
          <a:p>
            <a:pPr>
              <a:lnSpc>
                <a:spcPct val="95000"/>
              </a:lnSpc>
            </a:pPr>
            <a:r>
              <a:rPr lang="en-US" b="1" dirty="0">
                <a:latin typeface="Courier New" pitchFamily="49" charset="0"/>
              </a:rPr>
              <a:t>        orion.employee_organization as o</a:t>
            </a:r>
          </a:p>
          <a:p>
            <a:pPr>
              <a:lnSpc>
                <a:spcPct val="95000"/>
              </a:lnSpc>
            </a:pPr>
            <a:r>
              <a:rPr lang="en-US" b="1" dirty="0">
                <a:latin typeface="Courier New" pitchFamily="49" charset="0"/>
              </a:rPr>
              <a:t>   where p.Employee_ID=o.Employee_ID</a:t>
            </a:r>
          </a:p>
          <a:p>
            <a:pPr>
              <a:lnSpc>
                <a:spcPct val="95000"/>
              </a:lnSpc>
            </a:pPr>
            <a:r>
              <a:rPr lang="en-US" b="1" dirty="0">
                <a:latin typeface="Courier New" pitchFamily="49" charset="0"/>
              </a:rPr>
              <a:t>         and Employee_Term_Date is missing</a:t>
            </a:r>
          </a:p>
          <a:p>
            <a:pPr>
              <a:lnSpc>
                <a:spcPct val="95000"/>
              </a:lnSpc>
            </a:pPr>
            <a:r>
              <a:rPr lang="en-US" b="1" dirty="0">
                <a:latin typeface="Courier New" pitchFamily="49" charset="0"/>
              </a:rPr>
              <a:t>         and Department="Sales"</a:t>
            </a:r>
          </a:p>
          <a:p>
            <a:pPr>
              <a:lnSpc>
                <a:spcPct val="95000"/>
              </a:lnSpc>
            </a:pPr>
            <a:r>
              <a:rPr lang="en-US" b="1" dirty="0">
                <a:latin typeface="Courier New" pitchFamily="49" charset="0"/>
              </a:rPr>
              <a:t>   group by Job_Title;</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5.04 Poll</a:t>
            </a:r>
            <a:endParaRPr lang="en-US" dirty="0"/>
          </a:p>
        </p:txBody>
      </p:sp>
      <p:sp>
        <p:nvSpPr>
          <p:cNvPr id="2051" name="Rectangle 5"/>
          <p:cNvSpPr>
            <a:spLocks noGrp="1" noChangeArrowheads="1"/>
          </p:cNvSpPr>
          <p:nvPr>
            <p:ph idx="1"/>
          </p:nvPr>
        </p:nvSpPr>
        <p:spPr/>
        <p:txBody>
          <a:bodyPr/>
          <a:lstStyle/>
          <a:p>
            <a:pPr marL="0" indent="0"/>
            <a:r>
              <a:rPr lang="en-US" dirty="0"/>
              <a:t>Can this SELECT statement be used as a subquery?</a:t>
            </a:r>
          </a:p>
          <a:p>
            <a:pPr marL="0" indent="0"/>
            <a:endParaRPr lang="en-US" dirty="0"/>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a:p>
            <a:pPr marL="0" indent="0"/>
            <a:endParaRPr lang="en-US" dirty="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5.04 Poll </a:t>
            </a:r>
            <a:r>
              <a:rPr lang="en-US" dirty="0"/>
              <a:t>– Correct Answer</a:t>
            </a:r>
          </a:p>
        </p:txBody>
      </p:sp>
      <p:sp>
        <p:nvSpPr>
          <p:cNvPr id="2051" name="Rectangle 5"/>
          <p:cNvSpPr>
            <a:spLocks noGrp="1" noChangeArrowheads="1"/>
          </p:cNvSpPr>
          <p:nvPr>
            <p:ph idx="1"/>
          </p:nvPr>
        </p:nvSpPr>
        <p:spPr/>
        <p:txBody>
          <a:bodyPr/>
          <a:lstStyle/>
          <a:p>
            <a:pPr marL="0" indent="0"/>
            <a:r>
              <a:rPr lang="en-US" dirty="0"/>
              <a:t>Can this SELECT statement be used as a subquery?</a:t>
            </a:r>
          </a:p>
          <a:p>
            <a:pPr marL="0" indent="0"/>
            <a:endParaRPr lang="en-US" dirty="0"/>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a:p>
            <a:pPr marL="0" indent="0"/>
            <a:endParaRPr lang="en-US" dirty="0"/>
          </a:p>
          <a:p>
            <a:pPr marL="0" indent="0"/>
            <a:r>
              <a:rPr lang="en-US" b="1" dirty="0"/>
              <a:t>A subquery must return values from a single column.</a:t>
            </a:r>
          </a:p>
          <a:p>
            <a:pPr marL="0" indent="0"/>
            <a:endParaRPr lang="en-US" dirty="0"/>
          </a:p>
          <a:p>
            <a:pPr marL="0" indent="0"/>
            <a:endParaRPr lang="en-US" dirty="0"/>
          </a:p>
        </p:txBody>
      </p:sp>
      <p:sp>
        <p:nvSpPr>
          <p:cNvPr id="4" name="Oval 3"/>
          <p:cNvSpPr/>
          <p:nvPr/>
        </p:nvSpPr>
        <p:spPr bwMode="auto">
          <a:xfrm>
            <a:off x="586628" y="2452558"/>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3224967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In-Line Views</a:t>
            </a:r>
          </a:p>
        </p:txBody>
      </p:sp>
      <p:sp>
        <p:nvSpPr>
          <p:cNvPr id="95235" name="Rectangle 3"/>
          <p:cNvSpPr>
            <a:spLocks noGrp="1" noChangeArrowheads="1"/>
          </p:cNvSpPr>
          <p:nvPr>
            <p:ph idx="1"/>
          </p:nvPr>
        </p:nvSpPr>
        <p:spPr>
          <a:xfrm>
            <a:off x="685800" y="1071562"/>
            <a:ext cx="7848600" cy="4110037"/>
          </a:xfrm>
        </p:spPr>
        <p:txBody>
          <a:bodyPr/>
          <a:lstStyle/>
          <a:p>
            <a:pPr marL="0" indent="0"/>
            <a:r>
              <a:rPr lang="en-US" dirty="0"/>
              <a:t>An </a:t>
            </a:r>
            <a:r>
              <a:rPr lang="en-US" i="1" dirty="0"/>
              <a:t>in-line view </a:t>
            </a:r>
            <a:r>
              <a:rPr lang="en-US" dirty="0"/>
              <a:t>is a query expression (SELECT statement) that resides in a FROM clause. It acts as a virtual table, used in place of a physical table in a query.</a:t>
            </a:r>
          </a:p>
          <a:p>
            <a:pPr marL="0" indent="0"/>
            <a:endParaRPr lang="en-US" dirty="0"/>
          </a:p>
          <a:p>
            <a:pPr marL="0" indent="0"/>
            <a:endParaRPr lang="en-US" dirty="0"/>
          </a:p>
          <a:p>
            <a:pPr marL="0" indent="0"/>
            <a:endParaRPr lang="en-US" dirty="0"/>
          </a:p>
          <a:p>
            <a:pPr marL="0" indent="0"/>
            <a:endParaRPr lang="en-US" dirty="0"/>
          </a:p>
          <a:p>
            <a:pPr marL="0" indent="0"/>
            <a:endParaRPr lang="en-US" dirty="0"/>
          </a:p>
          <a:p>
            <a:endParaRPr lang="en-US" dirty="0"/>
          </a:p>
          <a:p>
            <a:pPr marL="0" indent="0"/>
            <a:r>
              <a:rPr lang="en-US" dirty="0"/>
              <a:t>In-line views are often useful when you build complex </a:t>
            </a:r>
            <a:br>
              <a:rPr lang="en-US" dirty="0"/>
            </a:br>
            <a:r>
              <a:rPr lang="en-US" dirty="0"/>
              <a:t>SQL queries.</a:t>
            </a:r>
          </a:p>
          <a:p>
            <a:pPr marL="0" indent="0"/>
            <a:endParaRPr lang="en-US" dirty="0"/>
          </a:p>
        </p:txBody>
      </p:sp>
      <p:sp>
        <p:nvSpPr>
          <p:cNvPr id="5" name="Rectangle 4"/>
          <p:cNvSpPr/>
          <p:nvPr/>
        </p:nvSpPr>
        <p:spPr>
          <a:xfrm>
            <a:off x="5771322" y="2037163"/>
            <a:ext cx="4572000" cy="461665"/>
          </a:xfrm>
          <a:prstGeom prst="rect">
            <a:avLst/>
          </a:prstGeom>
        </p:spPr>
        <p:txBody>
          <a:bodyPr>
            <a:spAutoFit/>
          </a:bodyPr>
          <a:lstStyle/>
          <a:p>
            <a:endParaRPr lang="en-US" dirty="0"/>
          </a:p>
        </p:txBody>
      </p:sp>
      <p:sp>
        <p:nvSpPr>
          <p:cNvPr id="6" name="TextBox 5"/>
          <p:cNvSpPr txBox="1"/>
          <p:nvPr/>
        </p:nvSpPr>
        <p:spPr bwMode="auto">
          <a:xfrm>
            <a:off x="1370013" y="2479543"/>
            <a:ext cx="3925755" cy="2026196"/>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a:extLst/>
        </p:spPr>
        <p:txBody>
          <a:bodyPr vert="horz" wrap="none" lIns="88900" tIns="88900" rIns="88900" bIns="88900" rtlCol="0" anchor="b">
            <a:spAutoFit/>
          </a:bodyPr>
          <a:lstStyle/>
          <a:p>
            <a:r>
              <a:rPr lang="en-US" sz="2000" b="1" dirty="0">
                <a:solidFill>
                  <a:srgbClr val="000000"/>
                </a:solidFill>
              </a:rPr>
              <a:t>PROC SQL;</a:t>
            </a:r>
          </a:p>
          <a:p>
            <a:r>
              <a:rPr lang="en-US" sz="2000" b="1" dirty="0">
                <a:solidFill>
                  <a:srgbClr val="000000"/>
                </a:solidFill>
              </a:rPr>
              <a:t>SELECT *</a:t>
            </a:r>
          </a:p>
          <a:p>
            <a:r>
              <a:rPr lang="en-US" sz="2000" dirty="0">
                <a:solidFill>
                  <a:srgbClr val="000000"/>
                </a:solidFill>
              </a:rPr>
              <a:t>   </a:t>
            </a:r>
            <a:r>
              <a:rPr lang="en-US" sz="2000" b="1" dirty="0">
                <a:solidFill>
                  <a:srgbClr val="000000"/>
                </a:solidFill>
              </a:rPr>
              <a:t>FROM</a:t>
            </a:r>
          </a:p>
          <a:p>
            <a:r>
              <a:rPr lang="en-US" sz="2000" dirty="0">
                <a:solidFill>
                  <a:srgbClr val="000000"/>
                </a:solidFill>
              </a:rPr>
              <a:t>    (</a:t>
            </a:r>
            <a:r>
              <a:rPr lang="en-US" sz="2000" i="1" dirty="0">
                <a:solidFill>
                  <a:srgbClr val="000000"/>
                </a:solidFill>
              </a:rPr>
              <a:t>in-line view query expression</a:t>
            </a:r>
            <a:r>
              <a:rPr lang="en-US" sz="2000" dirty="0">
                <a:solidFill>
                  <a:srgbClr val="000000"/>
                </a:solidFill>
              </a:rPr>
              <a:t>)</a:t>
            </a:r>
          </a:p>
          <a:p>
            <a:r>
              <a:rPr lang="en-US" sz="2000" dirty="0">
                <a:solidFill>
                  <a:srgbClr val="000000"/>
                </a:solidFill>
              </a:rPr>
              <a:t>     …</a:t>
            </a:r>
            <a:r>
              <a:rPr lang="en-US" sz="2000" b="1" dirty="0">
                <a:solidFill>
                  <a:srgbClr val="000000"/>
                </a:solidFill>
              </a:rPr>
              <a:t>;</a:t>
            </a:r>
          </a:p>
          <a:p>
            <a:r>
              <a:rPr lang="en-US" sz="2000" b="1" dirty="0">
                <a:solidFill>
                  <a:srgbClr val="000000"/>
                </a:solidFill>
              </a:rPr>
              <a:t>QUIT;</a:t>
            </a:r>
          </a:p>
        </p:txBody>
      </p:sp>
    </p:spTree>
    <p:extLst>
      <p:ext uri="{BB962C8B-B14F-4D97-AF65-F5344CB8AC3E}">
        <p14:creationId xmlns:p14="http://schemas.microsoft.com/office/powerpoint/2010/main" val="1149933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
          <p:cNvSpPr>
            <a:spLocks noGrp="1" noChangeArrowheads="1"/>
          </p:cNvSpPr>
          <p:nvPr>
            <p:ph type="title"/>
          </p:nvPr>
        </p:nvSpPr>
        <p:spPr/>
        <p:txBody>
          <a:bodyPr/>
          <a:lstStyle/>
          <a:p>
            <a:r>
              <a:rPr lang="en-US" dirty="0"/>
              <a:t>Step 2</a:t>
            </a:r>
          </a:p>
        </p:txBody>
      </p:sp>
      <p:sp>
        <p:nvSpPr>
          <p:cNvPr id="97283" name="Rectangle 11"/>
          <p:cNvSpPr>
            <a:spLocks noGrp="1" noChangeArrowheads="1"/>
          </p:cNvSpPr>
          <p:nvPr>
            <p:ph idx="1"/>
          </p:nvPr>
        </p:nvSpPr>
        <p:spPr>
          <a:xfrm>
            <a:off x="669925" y="1066800"/>
            <a:ext cx="7864475" cy="4933950"/>
          </a:xfrm>
        </p:spPr>
        <p:txBody>
          <a:bodyPr/>
          <a:lstStyle/>
          <a:p>
            <a:pPr>
              <a:tabLst>
                <a:tab pos="1371600" algn="l"/>
                <a:tab pos="2971800" algn="l"/>
              </a:tabLst>
            </a:pPr>
            <a:r>
              <a:rPr lang="en-US" dirty="0"/>
              <a:t>Match each employee to a job title group and compare the employee’s salary to the group’s average to determine whether it is less than 95% of the group average.</a:t>
            </a:r>
          </a:p>
        </p:txBody>
      </p:sp>
      <p:sp>
        <p:nvSpPr>
          <p:cNvPr id="4" name="Text Box 6"/>
          <p:cNvSpPr txBox="1">
            <a:spLocks noChangeArrowheads="1"/>
          </p:cNvSpPr>
          <p:nvPr/>
        </p:nvSpPr>
        <p:spPr bwMode="auto">
          <a:xfrm>
            <a:off x="457200" y="2303010"/>
            <a:ext cx="8258671" cy="402674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nSpc>
                <a:spcPct val="85000"/>
              </a:lnSpc>
            </a:pPr>
            <a:r>
              <a:rPr lang="en-US" sz="2000" b="1" dirty="0">
                <a:latin typeface="Courier New" pitchFamily="49" charset="0"/>
              </a:rPr>
              <a:t>select Employee_Name, emp.Job_Title, </a:t>
            </a:r>
          </a:p>
          <a:p>
            <a:pPr>
              <a:lnSpc>
                <a:spcPct val="85000"/>
              </a:lnSpc>
            </a:pPr>
            <a:r>
              <a:rPr lang="en-US" sz="2000" b="1" dirty="0">
                <a:latin typeface="Courier New" pitchFamily="49" charset="0"/>
              </a:rPr>
              <a:t>       Salary format=comma7., Job_Avg format=comma7.</a:t>
            </a:r>
          </a:p>
          <a:p>
            <a:pPr>
              <a:lnSpc>
                <a:spcPct val="85000"/>
              </a:lnSpc>
            </a:pPr>
            <a:r>
              <a:rPr lang="en-US" sz="2000" b="1" dirty="0">
                <a:latin typeface="Courier New" pitchFamily="49" charset="0"/>
              </a:rPr>
              <a:t>   from (select Job_Title, </a:t>
            </a:r>
          </a:p>
          <a:p>
            <a:pPr>
              <a:lnSpc>
                <a:spcPct val="85000"/>
              </a:lnSpc>
            </a:pPr>
            <a:r>
              <a:rPr lang="en-US" sz="2000" b="1" dirty="0">
                <a:latin typeface="Courier New" pitchFamily="49" charset="0"/>
              </a:rPr>
              <a:t>                avg(Salary) as Job_Avg format=comma7.</a:t>
            </a:r>
          </a:p>
          <a:p>
            <a:pPr>
              <a:lnSpc>
                <a:spcPct val="85000"/>
              </a:lnSpc>
            </a:pPr>
            <a:r>
              <a:rPr lang="en-US" sz="2000" b="1" dirty="0">
                <a:latin typeface="Courier New" pitchFamily="49" charset="0"/>
              </a:rPr>
              <a:t>            </a:t>
            </a:r>
            <a:r>
              <a:rPr lang="en-US" sz="2000" b="1" dirty="0">
                <a:solidFill>
                  <a:srgbClr val="000000"/>
                </a:solidFill>
                <a:latin typeface="Courier New" pitchFamily="49" charset="0"/>
              </a:rPr>
              <a:t>from</a:t>
            </a:r>
            <a:r>
              <a:rPr lang="en-US" sz="2000" b="1" dirty="0">
                <a:latin typeface="Courier New" pitchFamily="49" charset="0"/>
              </a:rPr>
              <a:t> orion.employee_payroll as p, </a:t>
            </a:r>
          </a:p>
          <a:p>
            <a:pPr>
              <a:lnSpc>
                <a:spcPct val="85000"/>
              </a:lnSpc>
            </a:pPr>
            <a:r>
              <a:rPr lang="en-US" sz="2000" b="1" dirty="0">
                <a:latin typeface="Courier New" pitchFamily="49" charset="0"/>
              </a:rPr>
              <a:t>                 orion.employee_organization as o</a:t>
            </a:r>
          </a:p>
          <a:p>
            <a:pPr>
              <a:lnSpc>
                <a:spcPct val="85000"/>
              </a:lnSpc>
            </a:pPr>
            <a:r>
              <a:rPr lang="en-US" sz="2000" b="1" dirty="0">
                <a:latin typeface="Courier New" pitchFamily="49" charset="0"/>
              </a:rPr>
              <a:t>            where p.Employee_ID=o.Employee_ID</a:t>
            </a:r>
          </a:p>
          <a:p>
            <a:pPr>
              <a:lnSpc>
                <a:spcPct val="85000"/>
              </a:lnSpc>
            </a:pPr>
            <a:r>
              <a:rPr lang="en-US" sz="2000" b="1" dirty="0">
                <a:latin typeface="Courier New" pitchFamily="49" charset="0"/>
              </a:rPr>
              <a:t>                  and Employee_Term_Date is missing</a:t>
            </a:r>
          </a:p>
          <a:p>
            <a:pPr>
              <a:lnSpc>
                <a:spcPct val="85000"/>
              </a:lnSpc>
            </a:pPr>
            <a:r>
              <a:rPr lang="en-US" sz="2000" b="1" dirty="0">
                <a:latin typeface="Courier New" pitchFamily="49" charset="0"/>
              </a:rPr>
              <a:t>                  and Department="Sales"</a:t>
            </a:r>
          </a:p>
          <a:p>
            <a:pPr>
              <a:lnSpc>
                <a:spcPct val="85000"/>
              </a:lnSpc>
            </a:pPr>
            <a:r>
              <a:rPr lang="en-US" sz="2000" b="1" dirty="0">
                <a:latin typeface="Courier New" pitchFamily="49" charset="0"/>
              </a:rPr>
              <a:t>            group by Job_Title) as job,</a:t>
            </a:r>
          </a:p>
          <a:p>
            <a:pPr>
              <a:lnSpc>
                <a:spcPct val="85000"/>
              </a:lnSpc>
            </a:pPr>
            <a:r>
              <a:rPr lang="en-US" sz="2000" b="1" dirty="0">
                <a:latin typeface="Courier New" pitchFamily="49" charset="0"/>
              </a:rPr>
              <a:t>        orion.salesstaff as </a:t>
            </a:r>
            <a:r>
              <a:rPr lang="en-US" sz="2000" b="1" dirty="0">
                <a:solidFill>
                  <a:srgbClr val="000000"/>
                </a:solidFill>
                <a:latin typeface="Courier New" pitchFamily="49" charset="0"/>
              </a:rPr>
              <a:t>emp</a:t>
            </a:r>
            <a:endParaRPr lang="en-US" sz="2000" b="1" dirty="0">
              <a:solidFill>
                <a:srgbClr val="000000"/>
              </a:solidFill>
              <a:latin typeface="Courier New"/>
            </a:endParaRPr>
          </a:p>
          <a:p>
            <a:pPr>
              <a:lnSpc>
                <a:spcPct val="85000"/>
              </a:lnSpc>
            </a:pPr>
            <a:r>
              <a:rPr lang="en-US" sz="2000" b="1" dirty="0">
                <a:latin typeface="Courier New" pitchFamily="49" charset="0"/>
              </a:rPr>
              <a:t>   where emp.Job_Title=job.Job_Title</a:t>
            </a:r>
          </a:p>
          <a:p>
            <a:pPr>
              <a:lnSpc>
                <a:spcPct val="85000"/>
              </a:lnSpc>
            </a:pPr>
            <a:r>
              <a:rPr lang="en-US" sz="2000" b="1" dirty="0">
                <a:latin typeface="Courier New" pitchFamily="49" charset="0"/>
              </a:rPr>
              <a:t>         and Salary&lt;Job_Avg*.95</a:t>
            </a:r>
          </a:p>
          <a:p>
            <a:pPr>
              <a:lnSpc>
                <a:spcPct val="85000"/>
              </a:lnSpc>
            </a:pPr>
            <a:r>
              <a:rPr lang="en-US" sz="2000" b="1" dirty="0">
                <a:latin typeface="Courier New" pitchFamily="49" charset="0"/>
              </a:rPr>
              <a:t>         and Emp_Term_Date is missing</a:t>
            </a:r>
          </a:p>
          <a:p>
            <a:pPr>
              <a:lnSpc>
                <a:spcPct val="85000"/>
              </a:lnSpc>
            </a:pPr>
            <a:r>
              <a:rPr lang="en-US" sz="2000" b="1" dirty="0">
                <a:latin typeface="Courier New" pitchFamily="49" charset="0"/>
              </a:rPr>
              <a:t>   order by Job_Title, </a:t>
            </a:r>
            <a:r>
              <a:rPr lang="en-US" sz="2000" b="1" dirty="0">
                <a:solidFill>
                  <a:srgbClr val="000000"/>
                </a:solidFill>
                <a:latin typeface="Courier New" pitchFamily="49" charset="0"/>
              </a:rPr>
              <a:t>Employee_Name</a:t>
            </a:r>
            <a:r>
              <a:rPr lang="en-US" sz="2000" b="1" dirty="0">
                <a:latin typeface="Courier New" pitchFamily="49" charset="0"/>
              </a:rPr>
              <a:t>;</a:t>
            </a:r>
          </a:p>
        </p:txBody>
      </p:sp>
      <p:sp>
        <p:nvSpPr>
          <p:cNvPr id="2" name="Rectangle 1"/>
          <p:cNvSpPr/>
          <p:nvPr>
            <p:custDataLst>
              <p:tags r:id="rId1"/>
            </p:custDataLst>
          </p:nvPr>
        </p:nvSpPr>
        <p:spPr bwMode="auto">
          <a:xfrm>
            <a:off x="1879600" y="2871970"/>
            <a:ext cx="2625165"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3" name="Rectangle 2"/>
          <p:cNvSpPr/>
          <p:nvPr>
            <p:custDataLst>
              <p:tags r:id="rId2"/>
            </p:custDataLst>
          </p:nvPr>
        </p:nvSpPr>
        <p:spPr bwMode="auto">
          <a:xfrm>
            <a:off x="2873188" y="3131050"/>
            <a:ext cx="5703042"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5" name="Rectangle 4"/>
          <p:cNvSpPr/>
          <p:nvPr>
            <p:custDataLst>
              <p:tags r:id="rId3"/>
            </p:custDataLst>
          </p:nvPr>
        </p:nvSpPr>
        <p:spPr bwMode="auto">
          <a:xfrm>
            <a:off x="2218763" y="3390130"/>
            <a:ext cx="5281702"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6" name="Rectangle 5"/>
          <p:cNvSpPr/>
          <p:nvPr>
            <p:custDataLst>
              <p:tags r:id="rId4"/>
            </p:custDataLst>
          </p:nvPr>
        </p:nvSpPr>
        <p:spPr bwMode="auto">
          <a:xfrm>
            <a:off x="2935940" y="3649210"/>
            <a:ext cx="510241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5"/>
            </p:custDataLst>
          </p:nvPr>
        </p:nvSpPr>
        <p:spPr bwMode="auto">
          <a:xfrm>
            <a:off x="2218762" y="3908290"/>
            <a:ext cx="5299637"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9" name="Rectangle 8"/>
          <p:cNvSpPr/>
          <p:nvPr>
            <p:custDataLst>
              <p:tags r:id="rId6"/>
            </p:custDataLst>
          </p:nvPr>
        </p:nvSpPr>
        <p:spPr bwMode="auto">
          <a:xfrm>
            <a:off x="3169031" y="4426450"/>
            <a:ext cx="3460370"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0" name="Rectangle 9"/>
          <p:cNvSpPr/>
          <p:nvPr>
            <p:custDataLst>
              <p:tags r:id="rId7"/>
            </p:custDataLst>
          </p:nvPr>
        </p:nvSpPr>
        <p:spPr bwMode="auto">
          <a:xfrm>
            <a:off x="2218762" y="4685530"/>
            <a:ext cx="2861302"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13" name="Text Box 7"/>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s105d07</a:t>
            </a:r>
          </a:p>
        </p:txBody>
      </p:sp>
      <p:sp>
        <p:nvSpPr>
          <p:cNvPr id="11" name="Rectangle 10"/>
          <p:cNvSpPr/>
          <p:nvPr>
            <p:custDataLst>
              <p:tags r:id="rId8"/>
            </p:custDataLst>
          </p:nvPr>
        </p:nvSpPr>
        <p:spPr bwMode="auto">
          <a:xfrm>
            <a:off x="3170515" y="4167370"/>
            <a:ext cx="5181664" cy="25908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568164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t>Viewing the Output</a:t>
            </a:r>
          </a:p>
        </p:txBody>
      </p:sp>
      <p:sp>
        <p:nvSpPr>
          <p:cNvPr id="102403" name="Rectangle 3"/>
          <p:cNvSpPr>
            <a:spLocks noGrp="1" noChangeArrowheads="1"/>
          </p:cNvSpPr>
          <p:nvPr>
            <p:ph idx="1"/>
          </p:nvPr>
        </p:nvSpPr>
        <p:spPr/>
        <p:txBody>
          <a:bodyPr/>
          <a:lstStyle/>
          <a:p>
            <a:pPr marL="0" indent="0"/>
            <a:r>
              <a:rPr lang="en-US" dirty="0"/>
              <a:t>PROC SQL Output</a:t>
            </a:r>
          </a:p>
        </p:txBody>
      </p:sp>
      <p:sp>
        <p:nvSpPr>
          <p:cNvPr id="102404"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solidFill>
                <a:srgbClr val="FF0000"/>
              </a:solidFill>
              <a:latin typeface="SAS Monospace" pitchFamily="49" charset="0"/>
            </a:endParaRPr>
          </a:p>
        </p:txBody>
      </p:sp>
      <p:sp>
        <p:nvSpPr>
          <p:cNvPr id="102405"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solidFill>
                <a:srgbClr val="FF0000"/>
              </a:solidFill>
              <a:latin typeface="SAS Monospace" pitchFamily="49" charset="0"/>
            </a:endParaRPr>
          </a:p>
        </p:txBody>
      </p:sp>
      <p:sp>
        <p:nvSpPr>
          <p:cNvPr id="102406" name="Text Box 1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SAS Monospace" pitchFamily="49" charset="0"/>
            </a:endParaRPr>
          </a:p>
        </p:txBody>
      </p:sp>
      <p:sp>
        <p:nvSpPr>
          <p:cNvPr id="102407" name="Rectangle 14"/>
          <p:cNvSpPr>
            <a:spLocks noChangeArrowheads="1"/>
          </p:cNvSpPr>
          <p:nvPr/>
        </p:nvSpPr>
        <p:spPr bwMode="auto">
          <a:xfrm>
            <a:off x="669925" y="1466850"/>
            <a:ext cx="7372350" cy="256480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pPr algn="ctr" eaLnBrk="0" hangingPunct="0"/>
            <a:r>
              <a:rPr lang="en-US" sz="1600" b="1" dirty="0">
                <a:solidFill>
                  <a:srgbClr val="000000"/>
                </a:solidFill>
                <a:latin typeface="SAS Monospace" pitchFamily="49" charset="0"/>
              </a:rPr>
              <a:t> Employees with Salaries less than</a:t>
            </a:r>
            <a:endParaRPr lang="en-US" sz="1600" b="1" dirty="0">
              <a:solidFill>
                <a:srgbClr val="000000"/>
              </a:solidFill>
              <a:latin typeface="SAS Monospace"/>
            </a:endParaRPr>
          </a:p>
          <a:p>
            <a:pPr algn="ctr" eaLnBrk="0" hangingPunct="0"/>
            <a:r>
              <a:rPr lang="en-US" sz="1600" b="1" dirty="0">
                <a:solidFill>
                  <a:srgbClr val="000000"/>
                </a:solidFill>
                <a:latin typeface="SAS Monospace" pitchFamily="49" charset="0"/>
              </a:rPr>
              <a:t>95% of the Average for their Job</a:t>
            </a:r>
          </a:p>
          <a:p>
            <a:pPr eaLnBrk="0" hangingPunct="0"/>
            <a:r>
              <a:rPr lang="en-US" sz="1600" b="1" dirty="0">
                <a:solidFill>
                  <a:srgbClr val="000000"/>
                </a:solidFill>
                <a:latin typeface="SAS Monospace" pitchFamily="49" charset="0"/>
              </a:rPr>
              <a:t> </a:t>
            </a:r>
          </a:p>
          <a:p>
            <a:pPr eaLnBrk="0" hangingPunct="0"/>
            <a:r>
              <a:rPr lang="en-US" sz="1600" b="1" dirty="0">
                <a:solidFill>
                  <a:srgbClr val="000000"/>
                </a:solidFill>
                <a:latin typeface="SAS Monospace" pitchFamily="49" charset="0"/>
              </a:rPr>
              <a:t>                                         Employee</a:t>
            </a:r>
          </a:p>
          <a:p>
            <a:pPr eaLnBrk="0" hangingPunct="0"/>
            <a:r>
              <a:rPr lang="en-US" sz="1600" b="1" dirty="0">
                <a:solidFill>
                  <a:srgbClr val="000000"/>
                </a:solidFill>
                <a:latin typeface="SAS Monospace" pitchFamily="49" charset="0"/>
              </a:rPr>
              <a:t>                                           Annual</a:t>
            </a:r>
          </a:p>
          <a:p>
            <a:pPr algn="ctr" eaLnBrk="0" hangingPunct="0"/>
            <a:r>
              <a:rPr lang="en-US" sz="1600" b="1" dirty="0">
                <a:solidFill>
                  <a:srgbClr val="000000"/>
                </a:solidFill>
                <a:latin typeface="SAS Monospace" pitchFamily="49" charset="0"/>
              </a:rPr>
              <a:t>Employee_Name      Employee Job Title     Salary  Job_Avg</a:t>
            </a:r>
          </a:p>
          <a:p>
            <a:pPr algn="ctr" eaLnBrk="0" hangingPunct="0"/>
            <a:r>
              <a:rPr lang="en-US" sz="1600" b="1" dirty="0">
                <a:solidFill>
                  <a:srgbClr val="FFFFFF"/>
                </a:solidFill>
                <a:latin typeface="SAS Monospace" pitchFamily="49" charset="0"/>
              </a:rPr>
              <a:t>ƒƒƒƒƒƒƒƒƒƒƒƒƒƒƒƒƒƒƒƒƒƒƒƒƒƒƒƒƒƒƒƒƒƒƒƒƒƒƒƒƒƒƒƒƒƒƒƒƒƒƒƒƒƒƒƒƒ</a:t>
            </a:r>
          </a:p>
          <a:p>
            <a:pPr algn="ctr" eaLnBrk="0" hangingPunct="0"/>
            <a:r>
              <a:rPr lang="en-US" sz="1600" b="1" dirty="0">
                <a:solidFill>
                  <a:srgbClr val="000000"/>
                </a:solidFill>
                <a:latin typeface="SAS Monospace" pitchFamily="49" charset="0"/>
              </a:rPr>
              <a:t>Ould, Tulsidas     Sales Rep. I           22,710   26,576</a:t>
            </a:r>
          </a:p>
          <a:p>
            <a:pPr algn="ctr" eaLnBrk="0" hangingPunct="0"/>
            <a:r>
              <a:rPr lang="en-US" sz="1600" b="1" dirty="0">
                <a:solidFill>
                  <a:srgbClr val="000000"/>
                </a:solidFill>
                <a:latin typeface="SAS Monospace" pitchFamily="49" charset="0"/>
              </a:rPr>
              <a:t>Polky, Asishana    Sales Rep. I           25,110   26,576</a:t>
            </a:r>
          </a:p>
          <a:p>
            <a:pPr algn="ctr" eaLnBrk="0" hangingPunct="0"/>
            <a:r>
              <a:rPr lang="en-US" sz="1600" b="1" dirty="0">
                <a:solidFill>
                  <a:srgbClr val="000000"/>
                </a:solidFill>
                <a:latin typeface="SAS Monospace" pitchFamily="49" charset="0"/>
              </a:rPr>
              <a:t>Voron, Tachaun     Sales Rep. I           25,125   26,576</a:t>
            </a:r>
          </a:p>
        </p:txBody>
      </p:sp>
      <p:cxnSp>
        <p:nvCxnSpPr>
          <p:cNvPr id="102408" name="Straight Connector 9"/>
          <p:cNvCxnSpPr>
            <a:cxnSpLocks noChangeShapeType="1"/>
          </p:cNvCxnSpPr>
          <p:nvPr/>
        </p:nvCxnSpPr>
        <p:spPr bwMode="auto">
          <a:xfrm>
            <a:off x="1042988" y="3206750"/>
            <a:ext cx="70199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8142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63550"/>
            <a:ext cx="8248650" cy="679450"/>
          </a:xfrm>
        </p:spPr>
        <p:txBody>
          <a:bodyPr/>
          <a:lstStyle/>
          <a:p>
            <a:r>
              <a:rPr lang="en-US" dirty="0"/>
              <a:t>Step 1</a:t>
            </a:r>
          </a:p>
        </p:txBody>
      </p:sp>
      <p:sp>
        <p:nvSpPr>
          <p:cNvPr id="7" name="Rectangle 3"/>
          <p:cNvSpPr>
            <a:spLocks noGrp="1" noChangeArrowheads="1"/>
          </p:cNvSpPr>
          <p:nvPr>
            <p:ph idx="1"/>
          </p:nvPr>
        </p:nvSpPr>
        <p:spPr>
          <a:xfrm>
            <a:off x="685800" y="1074738"/>
            <a:ext cx="7848600" cy="1593850"/>
          </a:xfrm>
        </p:spPr>
        <p:txBody>
          <a:bodyPr/>
          <a:lstStyle/>
          <a:p>
            <a:pPr marL="0" indent="0"/>
            <a:r>
              <a:rPr lang="en-US" dirty="0"/>
              <a:t>Calculate the company's average salary.</a:t>
            </a:r>
          </a:p>
        </p:txBody>
      </p:sp>
      <p:sp>
        <p:nvSpPr>
          <p:cNvPr id="10245" name="Text Box 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s105d01</a:t>
            </a:r>
          </a:p>
        </p:txBody>
      </p:sp>
      <p:sp>
        <p:nvSpPr>
          <p:cNvPr id="10246" name="TextBox 2"/>
          <p:cNvSpPr txBox="1">
            <a:spLocks noChangeArrowheads="1"/>
          </p:cNvSpPr>
          <p:nvPr/>
        </p:nvSpPr>
        <p:spPr bwMode="auto">
          <a:xfrm>
            <a:off x="682625" y="3573802"/>
            <a:ext cx="1397000" cy="1165225"/>
          </a:xfrm>
          <a:prstGeom prst="rect">
            <a:avLst/>
          </a:prstGeom>
          <a:solidFill>
            <a:srgbClr val="FFFFFF"/>
          </a:solidFill>
          <a:ln w="38100">
            <a:solidFill>
              <a:schemeClr val="tx2"/>
            </a:solidFill>
            <a:miter lim="800000"/>
            <a:headEnd/>
            <a:tailEnd/>
          </a:ln>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r>
              <a:rPr lang="en-US" sz="1600" b="1" dirty="0">
                <a:latin typeface="SAS Monospace" pitchFamily="49" charset="0"/>
              </a:rPr>
              <a:t>   Company</a:t>
            </a:r>
          </a:p>
          <a:p>
            <a:pPr algn="l"/>
            <a:r>
              <a:rPr lang="en-US" sz="1600" b="1" dirty="0">
                <a:latin typeface="SAS Monospace" pitchFamily="49" charset="0"/>
              </a:rPr>
              <a:t>MeanSalary</a:t>
            </a:r>
          </a:p>
          <a:p>
            <a:pPr algn="l"/>
            <a:r>
              <a:rPr lang="en-US" sz="1600" b="1" dirty="0">
                <a:latin typeface="SAS Monospace" pitchFamily="49" charset="0"/>
              </a:rPr>
              <a:t>ƒƒƒƒƒƒƒƒƒƒ</a:t>
            </a:r>
          </a:p>
          <a:p>
            <a:pPr algn="l"/>
            <a:r>
              <a:rPr lang="en-US" sz="1600" b="1" dirty="0">
                <a:latin typeface="SAS Monospace" pitchFamily="49" charset="0"/>
              </a:rPr>
              <a:t>  38041.51</a:t>
            </a:r>
          </a:p>
        </p:txBody>
      </p:sp>
      <p:sp>
        <p:nvSpPr>
          <p:cNvPr id="10247" name="TextBox 3"/>
          <p:cNvSpPr txBox="1">
            <a:spLocks noChangeArrowheads="1"/>
          </p:cNvSpPr>
          <p:nvPr/>
        </p:nvSpPr>
        <p:spPr bwMode="auto">
          <a:xfrm>
            <a:off x="682625" y="1770405"/>
            <a:ext cx="7548563" cy="1435100"/>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proc sql;</a:t>
            </a:r>
          </a:p>
          <a:p>
            <a:pPr algn="l">
              <a:lnSpc>
                <a:spcPct val="85000"/>
              </a:lnSpc>
            </a:pPr>
            <a:r>
              <a:rPr lang="en-US" b="1" dirty="0">
                <a:latin typeface="Courier New" pitchFamily="49" charset="0"/>
              </a:rPr>
              <a:t>select avg(Salary) as CompanyMeanSalary</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quit;</a:t>
            </a:r>
          </a:p>
        </p:txBody>
      </p:sp>
    </p:spTree>
    <p:extLst>
      <p:ext uri="{BB962C8B-B14F-4D97-AF65-F5344CB8AC3E}">
        <p14:creationId xmlns:p14="http://schemas.microsoft.com/office/powerpoint/2010/main" val="2884380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dirty="0"/>
              <a:t>Setup for the Poll</a:t>
            </a:r>
          </a:p>
        </p:txBody>
      </p:sp>
      <p:sp>
        <p:nvSpPr>
          <p:cNvPr id="2051" name="Rectangle 5"/>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r>
              <a:rPr lang="en-US" dirty="0"/>
              <a:t>The first SELECT statement uses an in-line view to create data that is referenced with the alias </a:t>
            </a:r>
            <a:r>
              <a:rPr lang="en-US" b="1" dirty="0"/>
              <a:t>job</a:t>
            </a:r>
            <a:r>
              <a:rPr lang="en-US" dirty="0"/>
              <a:t>. Can </a:t>
            </a:r>
            <a:r>
              <a:rPr lang="en-US" b="1" dirty="0"/>
              <a:t>job</a:t>
            </a:r>
            <a:r>
              <a:rPr lang="en-US" dirty="0"/>
              <a:t> also </a:t>
            </a:r>
            <a:br>
              <a:rPr lang="en-US" dirty="0"/>
            </a:br>
            <a:r>
              <a:rPr lang="en-US" dirty="0"/>
              <a:t>be referenced in the second SELECT statement?</a:t>
            </a:r>
          </a:p>
          <a:p>
            <a:pPr marL="0" indent="0"/>
            <a:endParaRPr lang="en-US" dirty="0"/>
          </a:p>
        </p:txBody>
      </p:sp>
      <p:sp>
        <p:nvSpPr>
          <p:cNvPr id="5" name="TextBox 4"/>
          <p:cNvSpPr txBox="1"/>
          <p:nvPr/>
        </p:nvSpPr>
        <p:spPr>
          <a:xfrm>
            <a:off x="644950" y="1034900"/>
            <a:ext cx="7179851" cy="2063129"/>
          </a:xfrm>
          <a:prstGeom prst="rect">
            <a:avLst/>
          </a:prstGeom>
          <a:solidFill>
            <a:srgbClr val="FFFFFF"/>
          </a:solidFill>
          <a:ln w="38100" cmpd="sng">
            <a:solidFill>
              <a:schemeClr val="tx2"/>
            </a:solidFill>
          </a:ln>
        </p:spPr>
        <p:txBody>
          <a:bodyPr vert="horz" wrap="none" lIns="88900" tIns="88900" rIns="266700" bIns="88900" rtlCol="0">
            <a:spAutoFit/>
          </a:bodyPr>
          <a:lstStyle/>
          <a:p>
            <a:pPr>
              <a:lnSpc>
                <a:spcPct val="85000"/>
              </a:lnSpc>
            </a:pPr>
            <a:r>
              <a:rPr lang="en-US" b="1" dirty="0">
                <a:latin typeface="Courier New"/>
              </a:rPr>
              <a:t>select </a:t>
            </a:r>
            <a:r>
              <a:rPr lang="en-US" b="1" dirty="0">
                <a:solidFill>
                  <a:srgbClr val="000000"/>
                </a:solidFill>
                <a:latin typeface="Courier New"/>
              </a:rPr>
              <a:t>Name</a:t>
            </a:r>
            <a:r>
              <a:rPr lang="en-US" b="1" dirty="0">
                <a:latin typeface="Courier New"/>
              </a:rPr>
              <a:t>, emp.Job_Title, Job_Avg</a:t>
            </a:r>
          </a:p>
          <a:p>
            <a:pPr>
              <a:lnSpc>
                <a:spcPct val="85000"/>
              </a:lnSpc>
            </a:pPr>
            <a:r>
              <a:rPr lang="en-US" b="1" dirty="0">
                <a:latin typeface="Courier New"/>
              </a:rPr>
              <a:t>   from (</a:t>
            </a:r>
            <a:r>
              <a:rPr lang="en-US" b="1" i="1" dirty="0">
                <a:latin typeface="Courier New"/>
              </a:rPr>
              <a:t>in-line view</a:t>
            </a:r>
            <a:r>
              <a:rPr lang="en-US" b="1" dirty="0">
                <a:latin typeface="Courier New"/>
              </a:rPr>
              <a:t>) as job,</a:t>
            </a:r>
          </a:p>
          <a:p>
            <a:pPr>
              <a:lnSpc>
                <a:spcPct val="85000"/>
              </a:lnSpc>
            </a:pPr>
            <a:r>
              <a:rPr lang="en-US" b="1" dirty="0">
                <a:latin typeface="Courier New"/>
              </a:rPr>
              <a:t>        orion.staff as </a:t>
            </a:r>
            <a:r>
              <a:rPr lang="en-US" b="1" dirty="0">
                <a:solidFill>
                  <a:srgbClr val="000000"/>
                </a:solidFill>
                <a:latin typeface="Courier New"/>
              </a:rPr>
              <a:t>emp</a:t>
            </a:r>
          </a:p>
          <a:p>
            <a:pPr>
              <a:lnSpc>
                <a:spcPct val="85000"/>
              </a:lnSpc>
            </a:pPr>
            <a:r>
              <a:rPr lang="en-US" b="1" dirty="0">
                <a:latin typeface="Courier New"/>
              </a:rPr>
              <a:t>   where emp.Job_Title=job.Job_Title;</a:t>
            </a:r>
          </a:p>
          <a:p>
            <a:pPr>
              <a:lnSpc>
                <a:spcPct val="85000"/>
              </a:lnSpc>
            </a:pPr>
            <a:r>
              <a:rPr lang="en-US" b="1" dirty="0">
                <a:latin typeface="Courier New"/>
              </a:rPr>
              <a:t>select Job_Title, Job_Avg</a:t>
            </a:r>
          </a:p>
          <a:p>
            <a:pPr>
              <a:lnSpc>
                <a:spcPct val="85000"/>
              </a:lnSpc>
            </a:pPr>
            <a:r>
              <a:rPr lang="en-US" b="1" dirty="0">
                <a:latin typeface="Courier New"/>
              </a:rPr>
              <a:t>   from job;</a:t>
            </a:r>
          </a:p>
        </p:txBody>
      </p:sp>
      <p:sp>
        <p:nvSpPr>
          <p:cNvPr id="6" name="Rectangle 5"/>
          <p:cNvSpPr/>
          <p:nvPr>
            <p:custDataLst>
              <p:tags r:id="rId2"/>
            </p:custDataLst>
          </p:nvPr>
        </p:nvSpPr>
        <p:spPr bwMode="auto">
          <a:xfrm>
            <a:off x="5480475" y="1434696"/>
            <a:ext cx="5477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
        <p:nvSpPr>
          <p:cNvPr id="7" name="Rectangle 6"/>
          <p:cNvSpPr/>
          <p:nvPr>
            <p:custDataLst>
              <p:tags r:id="rId3"/>
            </p:custDataLst>
          </p:nvPr>
        </p:nvSpPr>
        <p:spPr bwMode="auto">
          <a:xfrm>
            <a:off x="2194350" y="2698612"/>
            <a:ext cx="547751" cy="310896"/>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dirty="0"/>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5.05 Poll</a:t>
            </a:r>
            <a:endParaRPr lang="en-US" dirty="0"/>
          </a:p>
        </p:txBody>
      </p:sp>
      <p:sp>
        <p:nvSpPr>
          <p:cNvPr id="2051" name="Rectangle 5"/>
          <p:cNvSpPr>
            <a:spLocks noGrp="1" noChangeArrowheads="1"/>
          </p:cNvSpPr>
          <p:nvPr>
            <p:ph idx="1"/>
          </p:nvPr>
        </p:nvSpPr>
        <p:spPr/>
        <p:txBody>
          <a:bodyPr/>
          <a:lstStyle/>
          <a:p>
            <a:pPr marL="0" indent="0"/>
            <a:r>
              <a:rPr lang="en-US" dirty="0"/>
              <a:t>The first SELECT statement uses an in-line view to create data that is referenced with the alias </a:t>
            </a:r>
            <a:r>
              <a:rPr lang="en-US" b="1" dirty="0"/>
              <a:t>job</a:t>
            </a:r>
            <a:r>
              <a:rPr lang="en-US" dirty="0"/>
              <a:t>. Can </a:t>
            </a:r>
            <a:r>
              <a:rPr lang="en-US" b="1" dirty="0"/>
              <a:t>job</a:t>
            </a:r>
            <a:r>
              <a:rPr lang="en-US" dirty="0"/>
              <a:t> also </a:t>
            </a:r>
            <a:br>
              <a:rPr lang="en-US" dirty="0"/>
            </a:br>
            <a:r>
              <a:rPr lang="en-US" dirty="0"/>
              <a:t>be referenced in the second SELECT statement?</a:t>
            </a:r>
          </a:p>
          <a:p>
            <a:pPr marL="0" indent="0"/>
            <a:endParaRPr lang="en-US" dirty="0"/>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a:p>
            <a:pPr marL="0" indent="0"/>
            <a:endParaRPr lang="en-US" dirty="0"/>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5.05 Poll </a:t>
            </a:r>
            <a:r>
              <a:rPr lang="en-US" dirty="0"/>
              <a:t>– Correct Answer</a:t>
            </a:r>
          </a:p>
        </p:txBody>
      </p:sp>
      <p:sp>
        <p:nvSpPr>
          <p:cNvPr id="2051" name="Rectangle 5"/>
          <p:cNvSpPr>
            <a:spLocks noGrp="1" noChangeArrowheads="1"/>
          </p:cNvSpPr>
          <p:nvPr>
            <p:ph idx="1"/>
          </p:nvPr>
        </p:nvSpPr>
        <p:spPr/>
        <p:txBody>
          <a:bodyPr/>
          <a:lstStyle/>
          <a:p>
            <a:pPr marL="0" indent="0"/>
            <a:r>
              <a:rPr lang="en-US" dirty="0"/>
              <a:t>The first SELECT statement uses an in-line view to create data that is referenced with the alias </a:t>
            </a:r>
            <a:r>
              <a:rPr lang="en-US" b="1" dirty="0"/>
              <a:t>job</a:t>
            </a:r>
            <a:r>
              <a:rPr lang="en-US" dirty="0"/>
              <a:t>. Can </a:t>
            </a:r>
            <a:r>
              <a:rPr lang="en-US" b="1" dirty="0"/>
              <a:t>job</a:t>
            </a:r>
            <a:r>
              <a:rPr lang="en-US" dirty="0"/>
              <a:t> also </a:t>
            </a:r>
            <a:br>
              <a:rPr lang="en-US" dirty="0"/>
            </a:br>
            <a:r>
              <a:rPr lang="en-US" dirty="0"/>
              <a:t>be referenced in the second SELECT statement?</a:t>
            </a:r>
          </a:p>
          <a:p>
            <a:pPr marL="0" indent="0"/>
            <a:endParaRPr lang="en-US" dirty="0"/>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a:p>
            <a:pPr marL="0" indent="0"/>
            <a:endParaRPr lang="en-US" b="1" dirty="0"/>
          </a:p>
          <a:p>
            <a:pPr marL="0" indent="0"/>
            <a:r>
              <a:rPr lang="en-US" b="1" dirty="0"/>
              <a:t>An in-line view can be referenced only in the SELECT statement where it is defined.</a:t>
            </a:r>
          </a:p>
          <a:p>
            <a:pPr marL="0" indent="0"/>
            <a:endParaRPr lang="en-US" dirty="0"/>
          </a:p>
        </p:txBody>
      </p:sp>
      <p:sp>
        <p:nvSpPr>
          <p:cNvPr id="4" name="Oval 3"/>
          <p:cNvSpPr/>
          <p:nvPr/>
        </p:nvSpPr>
        <p:spPr bwMode="auto">
          <a:xfrm>
            <a:off x="577565" y="3177616"/>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2026312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shq\root\dept\PSD\GRAPHICS\Illustrations\Backgrounds\background_blue_haze_horiz_wider_ligh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4" y="4429759"/>
            <a:ext cx="8693785" cy="16764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ashq\root\dept\PSD\GRAPHICS\Illustrations\People_Generic\person_g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2978943"/>
            <a:ext cx="913661" cy="1133177"/>
          </a:xfrm>
          <a:prstGeom prst="rect">
            <a:avLst/>
          </a:prstGeom>
          <a:noFill/>
          <a:extLst>
            <a:ext uri="{909E8E84-426E-40DD-AFC4-6F175D3DCCD1}">
              <a14:hiddenFill xmlns:a14="http://schemas.microsoft.com/office/drawing/2010/main">
                <a:solidFill>
                  <a:srgbClr val="FFFFFF"/>
                </a:solidFill>
              </a14:hiddenFill>
            </a:ext>
          </a:extLst>
        </p:spPr>
      </p:pic>
      <p:sp>
        <p:nvSpPr>
          <p:cNvPr id="104450" name="Rectangle 2"/>
          <p:cNvSpPr>
            <a:spLocks noGrp="1" noChangeArrowheads="1"/>
          </p:cNvSpPr>
          <p:nvPr>
            <p:ph type="title"/>
          </p:nvPr>
        </p:nvSpPr>
        <p:spPr/>
        <p:txBody>
          <a:bodyPr/>
          <a:lstStyle/>
          <a:p>
            <a:r>
              <a:rPr lang="en-US" dirty="0"/>
              <a:t>Business Scenario</a:t>
            </a:r>
          </a:p>
        </p:txBody>
      </p:sp>
      <p:sp>
        <p:nvSpPr>
          <p:cNvPr id="104451" name="Rectangle 3"/>
          <p:cNvSpPr>
            <a:spLocks noGrp="1" noChangeArrowheads="1"/>
          </p:cNvSpPr>
          <p:nvPr>
            <p:ph idx="1"/>
          </p:nvPr>
        </p:nvSpPr>
        <p:spPr>
          <a:xfrm>
            <a:off x="685800" y="1066800"/>
            <a:ext cx="7848600" cy="5027613"/>
          </a:xfrm>
        </p:spPr>
        <p:txBody>
          <a:bodyPr/>
          <a:lstStyle/>
          <a:p>
            <a:pPr marL="0" indent="0">
              <a:spcBef>
                <a:spcPct val="40000"/>
              </a:spcBef>
              <a:tabLst>
                <a:tab pos="1258888" algn="l"/>
              </a:tabLst>
            </a:pPr>
            <a:r>
              <a:rPr lang="en-US" dirty="0"/>
              <a:t>Management wants to incent more sales of Expedition Zero sleeping bags by rewarding each sales associate who sold these items in 2011 with a $50 certificate.</a:t>
            </a:r>
          </a:p>
          <a:p>
            <a:pPr marL="0" indent="0">
              <a:spcBef>
                <a:spcPct val="40000"/>
              </a:spcBef>
              <a:tabLst>
                <a:tab pos="1258888" algn="l"/>
              </a:tabLst>
            </a:pPr>
            <a:endParaRPr lang="en-US" dirty="0"/>
          </a:p>
          <a:p>
            <a:pPr marL="0" indent="0">
              <a:spcBef>
                <a:spcPct val="40000"/>
              </a:spcBef>
              <a:tabLst>
                <a:tab pos="1258888" algn="l"/>
              </a:tabLst>
            </a:pPr>
            <a:endParaRPr lang="en-US" dirty="0"/>
          </a:p>
          <a:p>
            <a:pPr marL="0" indent="0">
              <a:spcBef>
                <a:spcPct val="40000"/>
              </a:spcBef>
              <a:tabLst>
                <a:tab pos="1258888" algn="l"/>
              </a:tabLst>
            </a:pPr>
            <a:endParaRPr lang="en-US" dirty="0"/>
          </a:p>
          <a:p>
            <a:pPr marL="0" indent="0">
              <a:spcBef>
                <a:spcPct val="40000"/>
              </a:spcBef>
              <a:tabLst>
                <a:tab pos="1258888" algn="l"/>
              </a:tabLst>
            </a:pPr>
            <a:endParaRPr lang="en-US" dirty="0"/>
          </a:p>
          <a:p>
            <a:pPr marL="0" indent="0">
              <a:spcBef>
                <a:spcPct val="40000"/>
              </a:spcBef>
              <a:tabLst>
                <a:tab pos="1258888" algn="l"/>
              </a:tabLst>
            </a:pPr>
            <a:r>
              <a:rPr lang="en-US" dirty="0"/>
              <a:t>The Task:</a:t>
            </a:r>
            <a:br>
              <a:rPr lang="en-US" b="1" dirty="0"/>
            </a:br>
            <a:r>
              <a:rPr lang="en-US" dirty="0"/>
              <a:t>Prepare a list of the managers’ names and cities for those employees who qualify for the certificate.</a:t>
            </a:r>
          </a:p>
        </p:txBody>
      </p:sp>
      <p:pic>
        <p:nvPicPr>
          <p:cNvPr id="1026" name="Picture 2" descr="\\sashq\root\dept\PSD\GRAPHICS\Illustrations\Currency\money_noTex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725" y="2943225"/>
            <a:ext cx="1981200" cy="1009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2647950" y="3209925"/>
            <a:ext cx="6992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t>$50</a:t>
            </a:r>
          </a:p>
        </p:txBody>
      </p:sp>
      <p:sp>
        <p:nvSpPr>
          <p:cNvPr id="3" name="TextBox 2"/>
          <p:cNvSpPr txBox="1"/>
          <p:nvPr/>
        </p:nvSpPr>
        <p:spPr bwMode="auto">
          <a:xfrm>
            <a:off x="4841834" y="2567135"/>
            <a:ext cx="1212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t>Sold by</a:t>
            </a:r>
          </a:p>
        </p:txBody>
      </p:sp>
      <p:pic>
        <p:nvPicPr>
          <p:cNvPr id="1028" name="Picture 4" descr="\\sashq\root\dept\PSD\GRAPHICS\Illustrations\Arrows\arrow_bl_r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7188" y="3328988"/>
            <a:ext cx="428625"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929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dirty="0"/>
              <a:t>Business Data</a:t>
            </a:r>
          </a:p>
        </p:txBody>
      </p:sp>
      <p:sp>
        <p:nvSpPr>
          <p:cNvPr id="104451" name="Rectangle 3"/>
          <p:cNvSpPr>
            <a:spLocks noGrp="1" noChangeArrowheads="1"/>
          </p:cNvSpPr>
          <p:nvPr>
            <p:ph idx="1"/>
          </p:nvPr>
        </p:nvSpPr>
        <p:spPr>
          <a:xfrm>
            <a:off x="685800" y="1066800"/>
            <a:ext cx="8356600" cy="5027613"/>
          </a:xfrm>
        </p:spPr>
        <p:txBody>
          <a:bodyPr/>
          <a:lstStyle/>
          <a:p>
            <a:r>
              <a:rPr lang="en-US" dirty="0"/>
              <a:t>Because this query involves four tables, it might not be easy to code all at once. To simplify the task, split the query into small parts. Test each part individually, and test the overall query each time that a new segment is added.</a:t>
            </a:r>
          </a:p>
          <a:p>
            <a:endParaRPr lang="en-US" sz="1400" dirty="0"/>
          </a:p>
          <a:p>
            <a:r>
              <a:rPr lang="en-US" dirty="0"/>
              <a:t>These tables are required for this query:</a:t>
            </a:r>
          </a:p>
          <a:p>
            <a:pPr lvl="0">
              <a:tabLst>
                <a:tab pos="4518025" algn="l"/>
              </a:tabLst>
            </a:pPr>
            <a:r>
              <a:rPr lang="en-US" sz="2200" b="1" dirty="0"/>
              <a:t>orion.order_fact</a:t>
            </a:r>
            <a:r>
              <a:rPr lang="en-US" sz="2200" dirty="0"/>
              <a:t> </a:t>
            </a:r>
            <a:r>
              <a:rPr lang="en-US" dirty="0"/>
              <a:t>                     	</a:t>
            </a:r>
            <a:r>
              <a:rPr lang="en-US" sz="2200" b="1" dirty="0"/>
              <a:t>orion.product_dim</a:t>
            </a:r>
          </a:p>
          <a:p>
            <a:pPr lvl="0">
              <a:tabLst>
                <a:tab pos="4518025" algn="l"/>
              </a:tabLst>
            </a:pPr>
            <a:endParaRPr lang="en-US" dirty="0"/>
          </a:p>
          <a:p>
            <a:pPr lvl="0">
              <a:tabLst>
                <a:tab pos="4518025" algn="l"/>
              </a:tabLst>
            </a:pPr>
            <a:endParaRPr lang="en-US" dirty="0"/>
          </a:p>
          <a:p>
            <a:pPr lvl="0">
              <a:tabLst>
                <a:tab pos="4518025" algn="l"/>
              </a:tabLst>
            </a:pPr>
            <a:endParaRPr lang="en-US" sz="1400" dirty="0"/>
          </a:p>
          <a:p>
            <a:pPr lvl="0">
              <a:tabLst>
                <a:tab pos="4518025" algn="l"/>
              </a:tabLst>
            </a:pPr>
            <a:r>
              <a:rPr lang="en-US" sz="2200" b="1" dirty="0"/>
              <a:t>orion.employee_organization</a:t>
            </a:r>
            <a:r>
              <a:rPr lang="en-US" dirty="0"/>
              <a:t>  	</a:t>
            </a:r>
            <a:r>
              <a:rPr lang="en-US" sz="2200" b="1" dirty="0"/>
              <a:t>orion.employee_addresses</a:t>
            </a:r>
          </a:p>
          <a:p>
            <a:pPr marL="0" indent="0">
              <a:spcBef>
                <a:spcPct val="40000"/>
              </a:spcBef>
              <a:tabLst>
                <a:tab pos="1258888" algn="l"/>
              </a:tabLst>
            </a:pPr>
            <a:endParaRPr lang="en-US" dirty="0"/>
          </a:p>
        </p:txBody>
      </p:sp>
      <p:pic>
        <p:nvPicPr>
          <p:cNvPr id="9" name="Picture 8" descr="L:\graphics\datas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29" y="3601380"/>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L:\graphics\datas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873" y="3601380"/>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L:\graphics\datas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82" y="5120153"/>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L:\graphics\datas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873" y="5120152"/>
            <a:ext cx="121285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232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t>Planning the Complex Query</a:t>
            </a:r>
          </a:p>
        </p:txBody>
      </p:sp>
      <p:sp>
        <p:nvSpPr>
          <p:cNvPr id="105475" name="Rectangle 3"/>
          <p:cNvSpPr>
            <a:spLocks noGrp="1" noChangeArrowheads="1"/>
          </p:cNvSpPr>
          <p:nvPr>
            <p:ph idx="1"/>
          </p:nvPr>
        </p:nvSpPr>
        <p:spPr>
          <a:xfrm>
            <a:off x="685800" y="1066800"/>
            <a:ext cx="7848600" cy="5027613"/>
          </a:xfrm>
        </p:spPr>
        <p:txBody>
          <a:bodyPr/>
          <a:lstStyle/>
          <a:p>
            <a:pPr marL="0" indent="0">
              <a:tabLst>
                <a:tab pos="1371600" algn="l"/>
                <a:tab pos="1431925" algn="l"/>
              </a:tabLst>
            </a:pPr>
            <a:r>
              <a:rPr lang="en-US" dirty="0"/>
              <a:t>This query involves multiple tables. To simplify the task, split the query into parts and test as you progress.</a:t>
            </a:r>
          </a:p>
          <a:p>
            <a:pPr marL="0" indent="0">
              <a:tabLst>
                <a:tab pos="1371600" algn="l"/>
                <a:tab pos="1431925" algn="l"/>
              </a:tabLst>
            </a:pPr>
            <a:endParaRPr lang="en-US" dirty="0"/>
          </a:p>
          <a:p>
            <a:pPr marL="0" indent="0">
              <a:tabLst>
                <a:tab pos="1371600" algn="l"/>
                <a:tab pos="1431925" algn="l"/>
              </a:tabLst>
            </a:pPr>
            <a:endParaRPr lang="en-US" dirty="0"/>
          </a:p>
          <a:p>
            <a:pPr marL="0" indent="0">
              <a:tabLst>
                <a:tab pos="1371600" algn="l"/>
                <a:tab pos="1431925" algn="l"/>
              </a:tabLst>
            </a:pPr>
            <a:endParaRPr lang="en-US" dirty="0"/>
          </a:p>
          <a:p>
            <a:pPr marL="0" indent="0">
              <a:tabLst>
                <a:tab pos="1371600" algn="l"/>
                <a:tab pos="1431925" algn="l"/>
              </a:tabLst>
            </a:pPr>
            <a:endParaRPr lang="en-US" dirty="0"/>
          </a:p>
          <a:p>
            <a:pPr marL="0" indent="0">
              <a:tabLst>
                <a:tab pos="1371600" algn="l"/>
                <a:tab pos="1431925" algn="l"/>
              </a:tabLst>
            </a:pPr>
            <a:endParaRPr lang="en-US" dirty="0"/>
          </a:p>
          <a:p>
            <a:pPr marL="0" indent="0">
              <a:tabLst>
                <a:tab pos="1371600" algn="l"/>
                <a:tab pos="1431925" algn="l"/>
              </a:tabLst>
            </a:pPr>
            <a:endParaRPr lang="en-US" dirty="0"/>
          </a:p>
          <a:p>
            <a:pPr marL="0" indent="0">
              <a:tabLst>
                <a:tab pos="1371600" algn="l"/>
                <a:tab pos="1431925" algn="l"/>
              </a:tabLst>
            </a:pPr>
            <a:endParaRPr lang="en-US" dirty="0"/>
          </a:p>
          <a:p>
            <a:pPr marL="0" indent="0">
              <a:tabLst>
                <a:tab pos="1371600" algn="l"/>
                <a:tab pos="1431925" algn="l"/>
              </a:tabLst>
            </a:pPr>
            <a:r>
              <a:rPr lang="en-US" b="1" dirty="0"/>
              <a:t>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38749349"/>
              </p:ext>
            </p:extLst>
          </p:nvPr>
        </p:nvGraphicFramePr>
        <p:xfrm>
          <a:off x="690282" y="2042459"/>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Identify the employees who sold Expedition Zero merchandise in 2011.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06550773"/>
              </p:ext>
            </p:extLst>
          </p:nvPr>
        </p:nvGraphicFramePr>
        <p:xfrm>
          <a:off x="690282" y="3333376"/>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Find the employee identifier for the managers </a:t>
                      </a:r>
                      <a:br>
                        <a:rPr lang="en-US" sz="2400" b="0" i="0" dirty="0">
                          <a:solidFill>
                            <a:srgbClr val="000000"/>
                          </a:solidFill>
                        </a:rPr>
                      </a:br>
                      <a:r>
                        <a:rPr lang="en-US" sz="2400" b="0" i="0" dirty="0">
                          <a:solidFill>
                            <a:srgbClr val="000000"/>
                          </a:solidFill>
                        </a:rPr>
                        <a:t>of these employees.</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26652609"/>
              </p:ext>
            </p:extLst>
          </p:nvPr>
        </p:nvGraphicFramePr>
        <p:xfrm>
          <a:off x="690282" y="4701540"/>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Obtain the managers’ names and city information.</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1118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5"/>
          <p:cNvSpPr>
            <a:spLocks noGrp="1" noChangeArrowheads="1"/>
          </p:cNvSpPr>
          <p:nvPr>
            <p:ph type="title"/>
          </p:nvPr>
        </p:nvSpPr>
        <p:spPr/>
        <p:txBody>
          <a:bodyPr/>
          <a:lstStyle/>
          <a:p>
            <a:r>
              <a:rPr lang="en-US" dirty="0"/>
              <a:t>Business Data: Part 1</a:t>
            </a:r>
          </a:p>
        </p:txBody>
      </p:sp>
      <p:sp>
        <p:nvSpPr>
          <p:cNvPr id="106499" name="Rectangle 220"/>
          <p:cNvSpPr>
            <a:spLocks noGrp="1" noChangeArrowheads="1"/>
          </p:cNvSpPr>
          <p:nvPr>
            <p:ph idx="1"/>
          </p:nvPr>
        </p:nvSpPr>
        <p:spPr>
          <a:xfrm>
            <a:off x="674688" y="1060450"/>
            <a:ext cx="7848600" cy="3873500"/>
          </a:xfrm>
        </p:spPr>
        <p:txBody>
          <a:bodyPr/>
          <a:lstStyle/>
          <a:p>
            <a:pPr marL="0" indent="0">
              <a:tabLst>
                <a:tab pos="1371600" algn="l"/>
              </a:tabLst>
            </a:pPr>
            <a:r>
              <a:rPr lang="en-US" b="1" dirty="0"/>
              <a:t>	</a:t>
            </a:r>
          </a:p>
          <a:p>
            <a:pPr marL="0" indent="0">
              <a:tabLst>
                <a:tab pos="1371600" algn="l"/>
              </a:tabLst>
            </a:pPr>
            <a:endParaRPr lang="en-US" b="1" dirty="0"/>
          </a:p>
          <a:p>
            <a:pPr marL="0" indent="0">
              <a:tabLst>
                <a:tab pos="1371600" algn="l"/>
              </a:tabLst>
            </a:pPr>
            <a:endParaRPr lang="en-US" b="1" dirty="0"/>
          </a:p>
          <a:p>
            <a:pPr marL="0" indent="0">
              <a:tabLst>
                <a:tab pos="1371600" algn="l"/>
              </a:tabLst>
            </a:pPr>
            <a:r>
              <a:rPr lang="en-US" dirty="0"/>
              <a:t>Select the employee’s identifier (</a:t>
            </a:r>
            <a:r>
              <a:rPr lang="en-US" b="1" dirty="0"/>
              <a:t>Employee_ID</a:t>
            </a:r>
            <a:r>
              <a:rPr lang="en-US" sz="2800" b="1" dirty="0">
                <a:latin typeface="Courier New" pitchFamily="49" charset="0"/>
              </a:rPr>
              <a:t>)</a:t>
            </a:r>
            <a:r>
              <a:rPr lang="en-US" dirty="0"/>
              <a:t>from </a:t>
            </a:r>
            <a:br>
              <a:rPr lang="en-US" dirty="0"/>
            </a:br>
            <a:r>
              <a:rPr lang="en-US" dirty="0"/>
              <a:t>the results of joining the </a:t>
            </a:r>
            <a:r>
              <a:rPr lang="en-US" b="1" dirty="0"/>
              <a:t>order_fact</a:t>
            </a:r>
            <a:r>
              <a:rPr lang="en-US" dirty="0"/>
              <a:t> and </a:t>
            </a:r>
            <a:r>
              <a:rPr lang="en-US" b="1" dirty="0"/>
              <a:t>product_dim</a:t>
            </a:r>
            <a:r>
              <a:rPr lang="en-US" dirty="0"/>
              <a:t> tables on </a:t>
            </a:r>
            <a:r>
              <a:rPr lang="en-US" b="1" dirty="0"/>
              <a:t>Product_ID</a:t>
            </a:r>
            <a:r>
              <a:rPr lang="en-US" dirty="0"/>
              <a:t>, where </a:t>
            </a:r>
            <a:r>
              <a:rPr lang="en-US" b="1" dirty="0"/>
              <a:t>Product_Name</a:t>
            </a:r>
            <a:r>
              <a:rPr lang="en-US" dirty="0"/>
              <a:t> contains </a:t>
            </a:r>
            <a:r>
              <a:rPr lang="en-US" sz="2800" i="1" dirty="0"/>
              <a:t>Expedition Zero</a:t>
            </a:r>
            <a:r>
              <a:rPr lang="en-US" dirty="0"/>
              <a:t>. Exclude Internet and catalog orders (</a:t>
            </a:r>
            <a:r>
              <a:rPr lang="en-US" b="1" dirty="0"/>
              <a:t>Employee_ID NE 99999999</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031664435"/>
              </p:ext>
            </p:extLst>
          </p:nvPr>
        </p:nvGraphicFramePr>
        <p:xfrm>
          <a:off x="690282" y="1168400"/>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Get employee IDs for employees who sold Expedition Zero merchandise in 2011.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0225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Coding the Complex Query</a:t>
            </a:r>
          </a:p>
        </p:txBody>
      </p:sp>
      <p:sp>
        <p:nvSpPr>
          <p:cNvPr id="107523" name="Rectangle 9"/>
          <p:cNvSpPr>
            <a:spLocks noGrp="1" noChangeArrowheads="1"/>
          </p:cNvSpPr>
          <p:nvPr>
            <p:ph idx="1"/>
          </p:nvPr>
        </p:nvSpPr>
        <p:spPr/>
        <p:txBody>
          <a:bodyPr/>
          <a:lstStyle/>
          <a:p>
            <a:pPr>
              <a:tabLst>
                <a:tab pos="1371600" algn="l"/>
              </a:tabLst>
            </a:pPr>
            <a:endParaRPr lang="en-US" dirty="0"/>
          </a:p>
          <a:p>
            <a:pPr marL="0" indent="0">
              <a:tabLst>
                <a:tab pos="1371600" algn="l"/>
              </a:tabLst>
            </a:pPr>
            <a:endParaRPr lang="en-US" dirty="0"/>
          </a:p>
          <a:p>
            <a:pPr marL="0" indent="0">
              <a:tabLst>
                <a:tab pos="1371600" algn="l"/>
              </a:tabLst>
            </a:pPr>
            <a:endParaRPr lang="en-US" dirty="0"/>
          </a:p>
          <a:p>
            <a:pPr marL="0" indent="0">
              <a:tabLst>
                <a:tab pos="1371600" algn="l"/>
              </a:tabLst>
            </a:pPr>
            <a:endParaRPr lang="en-US" dirty="0"/>
          </a:p>
          <a:p>
            <a:pPr marL="0" indent="0">
              <a:tabLst>
                <a:tab pos="1371600" algn="l"/>
              </a:tabLst>
            </a:pPr>
            <a:endParaRPr lang="en-US" dirty="0"/>
          </a:p>
          <a:p>
            <a:pPr marL="0" indent="0">
              <a:tabLst>
                <a:tab pos="1371600" algn="l"/>
              </a:tabLst>
            </a:pPr>
            <a:endParaRPr lang="en-US" dirty="0"/>
          </a:p>
        </p:txBody>
      </p:sp>
      <p:sp>
        <p:nvSpPr>
          <p:cNvPr id="107524"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Courier New" pitchFamily="49" charset="0"/>
            </a:endParaRPr>
          </a:p>
        </p:txBody>
      </p:sp>
      <p:sp>
        <p:nvSpPr>
          <p:cNvPr id="107526" name="Text Box 10"/>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s105d08</a:t>
            </a:r>
          </a:p>
        </p:txBody>
      </p:sp>
      <p:sp>
        <p:nvSpPr>
          <p:cNvPr id="2" name="TextBox 1"/>
          <p:cNvSpPr txBox="1"/>
          <p:nvPr/>
        </p:nvSpPr>
        <p:spPr bwMode="auto">
          <a:xfrm>
            <a:off x="3477186" y="5808691"/>
            <a:ext cx="1660711" cy="918200"/>
          </a:xfrm>
          <a:prstGeom prst="rect">
            <a:avLst/>
          </a:prstGeom>
          <a:solidFill>
            <a:srgbClr val="FFFFFF"/>
          </a:solidFill>
          <a:ln w="38100" cmpd="sng">
            <a:solidFill>
              <a:schemeClr val="tx2"/>
            </a:solidFill>
            <a:miter lim="800000"/>
            <a:headEnd/>
            <a:tailEnd/>
          </a:ln>
          <a:extLst/>
        </p:spPr>
        <p:txBody>
          <a:bodyPr vert="horz" wrap="none" lIns="88900" tIns="88900" rIns="88900" bIns="88900" rtlCol="0" anchor="b">
            <a:spAutoFit/>
          </a:bodyPr>
          <a:lstStyle/>
          <a:p>
            <a:r>
              <a:rPr lang="en-US" sz="1600" b="1" dirty="0">
                <a:latin typeface="SAS Monospace"/>
              </a:rPr>
              <a:t> Employee ID</a:t>
            </a:r>
          </a:p>
          <a:p>
            <a:r>
              <a:rPr lang="en-US" sz="1600" b="1" dirty="0">
                <a:latin typeface="SAS Monospace"/>
              </a:rPr>
              <a:t>ƒƒƒƒƒƒƒƒƒƒƒƒ</a:t>
            </a:r>
          </a:p>
          <a:p>
            <a:r>
              <a:rPr lang="en-US" sz="1600" b="1" dirty="0">
                <a:latin typeface="SAS Monospace"/>
              </a:rPr>
              <a:t>      121065</a:t>
            </a:r>
            <a:endParaRPr lang="en-US" sz="1600" b="1" dirty="0">
              <a:solidFill>
                <a:srgbClr val="FFFFFF"/>
              </a:solidFill>
              <a:latin typeface="SAS Monospace"/>
            </a:endParaRPr>
          </a:p>
        </p:txBody>
      </p:sp>
      <p:graphicFrame>
        <p:nvGraphicFramePr>
          <p:cNvPr id="9" name="Table 8"/>
          <p:cNvGraphicFramePr>
            <a:graphicFrameLocks noGrp="1"/>
          </p:cNvGraphicFramePr>
          <p:nvPr>
            <p:extLst>
              <p:ext uri="{D42A27DB-BD31-4B8C-83A1-F6EECF244321}">
                <p14:modId xmlns:p14="http://schemas.microsoft.com/office/powerpoint/2010/main" val="4241499923"/>
              </p:ext>
            </p:extLst>
          </p:nvPr>
        </p:nvGraphicFramePr>
        <p:xfrm>
          <a:off x="690282" y="1168400"/>
          <a:ext cx="7794812" cy="127508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Write a query to obtain the employee ID </a:t>
                      </a:r>
                      <a:br>
                        <a:rPr lang="en-US" sz="2400" b="0" i="0" dirty="0">
                          <a:solidFill>
                            <a:srgbClr val="000000"/>
                          </a:solidFill>
                        </a:rPr>
                      </a:br>
                      <a:r>
                        <a:rPr lang="en-US" sz="2400" b="0" i="0" dirty="0">
                          <a:solidFill>
                            <a:srgbClr val="000000"/>
                          </a:solidFill>
                        </a:rPr>
                        <a:t>of all employees who sold Expedition Zero</a:t>
                      </a:r>
                      <a:br>
                        <a:rPr lang="en-US" sz="2400" b="0" i="0" dirty="0">
                          <a:solidFill>
                            <a:srgbClr val="000000"/>
                          </a:solidFill>
                        </a:rPr>
                      </a:br>
                      <a:r>
                        <a:rPr lang="en-US" sz="2400" b="0" i="0" dirty="0">
                          <a:solidFill>
                            <a:srgbClr val="000000"/>
                          </a:solidFill>
                        </a:rPr>
                        <a:t>merchandise in 2011.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
        <p:nvSpPr>
          <p:cNvPr id="107525" name="Rectangle 7"/>
          <p:cNvSpPr>
            <a:spLocks noChangeArrowheads="1"/>
          </p:cNvSpPr>
          <p:nvPr/>
        </p:nvSpPr>
        <p:spPr bwMode="auto">
          <a:xfrm>
            <a:off x="699426" y="2490762"/>
            <a:ext cx="7748587" cy="30607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r>
              <a:rPr lang="en-US" b="1" dirty="0">
                <a:latin typeface="Courier New" pitchFamily="49" charset="0"/>
              </a:rPr>
              <a:t>select distinct Employee_ID</a:t>
            </a:r>
          </a:p>
          <a:p>
            <a:pPr eaLnBrk="0" hangingPunct="0"/>
            <a:r>
              <a:rPr lang="en-US" b="1" dirty="0">
                <a:latin typeface="Courier New" pitchFamily="49" charset="0"/>
              </a:rPr>
              <a:t>   from orion.order_fact as of, </a:t>
            </a:r>
          </a:p>
          <a:p>
            <a:pPr eaLnBrk="0" hangingPunct="0"/>
            <a:r>
              <a:rPr lang="en-US" b="1" dirty="0">
                <a:latin typeface="Courier New" pitchFamily="49" charset="0"/>
              </a:rPr>
              <a:t>        orion.product_dim as p</a:t>
            </a:r>
          </a:p>
          <a:p>
            <a:pPr eaLnBrk="0" hangingPunct="0"/>
            <a:r>
              <a:rPr lang="en-US" b="1" dirty="0">
                <a:latin typeface="Courier New" pitchFamily="49" charset="0"/>
              </a:rPr>
              <a:t>   where of.Product_ID=p.Product_ID</a:t>
            </a:r>
          </a:p>
          <a:p>
            <a:pPr eaLnBrk="0" hangingPunct="0"/>
            <a:r>
              <a:rPr lang="en-US" b="1" dirty="0">
                <a:latin typeface="Courier New" pitchFamily="49" charset="0"/>
              </a:rPr>
              <a:t>	    and year(Order_Date)=2011</a:t>
            </a:r>
          </a:p>
          <a:p>
            <a:pPr eaLnBrk="0" hangingPunct="0"/>
            <a:r>
              <a:rPr lang="en-US" b="1" dirty="0">
                <a:latin typeface="Courier New" pitchFamily="49" charset="0"/>
              </a:rPr>
              <a:t>	    and Product_Name contains</a:t>
            </a:r>
          </a:p>
          <a:p>
            <a:pPr eaLnBrk="0" hangingPunct="0"/>
            <a:r>
              <a:rPr lang="en-US" b="1" dirty="0">
                <a:latin typeface="Courier New" pitchFamily="49" charset="0"/>
              </a:rPr>
              <a:t>         'Expedition Zero' </a:t>
            </a:r>
          </a:p>
          <a:p>
            <a:pPr eaLnBrk="0" hangingPunct="0"/>
            <a:r>
              <a:rPr lang="en-US" b="1" dirty="0">
                <a:latin typeface="Courier New" pitchFamily="49" charset="0"/>
              </a:rPr>
              <a:t>	    and Employee_ID ne 99999999;</a:t>
            </a:r>
          </a:p>
        </p:txBody>
      </p:sp>
      <p:sp>
        <p:nvSpPr>
          <p:cNvPr id="3" name="TextBox 2"/>
          <p:cNvSpPr txBox="1"/>
          <p:nvPr/>
        </p:nvSpPr>
        <p:spPr bwMode="auto">
          <a:xfrm>
            <a:off x="726141" y="5688106"/>
            <a:ext cx="27717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t>PROC SQL Output</a:t>
            </a:r>
          </a:p>
        </p:txBody>
      </p:sp>
    </p:spTree>
    <p:extLst>
      <p:ext uri="{BB962C8B-B14F-4D97-AF65-F5344CB8AC3E}">
        <p14:creationId xmlns:p14="http://schemas.microsoft.com/office/powerpoint/2010/main" val="3113719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45"/>
          <p:cNvSpPr>
            <a:spLocks noGrp="1" noChangeArrowheads="1"/>
          </p:cNvSpPr>
          <p:nvPr>
            <p:ph type="title"/>
          </p:nvPr>
        </p:nvSpPr>
        <p:spPr/>
        <p:txBody>
          <a:bodyPr/>
          <a:lstStyle/>
          <a:p>
            <a:r>
              <a:rPr lang="en-US" dirty="0"/>
              <a:t>Business Data: Part 2</a:t>
            </a:r>
          </a:p>
        </p:txBody>
      </p:sp>
      <p:sp>
        <p:nvSpPr>
          <p:cNvPr id="109571" name="Rectangle 446"/>
          <p:cNvSpPr>
            <a:spLocks noGrp="1" noChangeArrowheads="1"/>
          </p:cNvSpPr>
          <p:nvPr>
            <p:ph idx="1"/>
          </p:nvPr>
        </p:nvSpPr>
        <p:spPr/>
        <p:txBody>
          <a:bodyPr/>
          <a:lstStyle/>
          <a:p>
            <a:pPr marL="0" indent="0">
              <a:tabLst>
                <a:tab pos="1371600" algn="l"/>
              </a:tabLst>
            </a:pPr>
            <a:r>
              <a:rPr lang="en-US" b="1" dirty="0"/>
              <a:t>	</a:t>
            </a:r>
          </a:p>
          <a:p>
            <a:pPr marL="0" indent="0">
              <a:tabLst>
                <a:tab pos="1371600" algn="l"/>
              </a:tabLst>
            </a:pPr>
            <a:endParaRPr lang="en-US" b="1" dirty="0"/>
          </a:p>
          <a:p>
            <a:pPr marL="0" indent="0">
              <a:tabLst>
                <a:tab pos="1371600" algn="l"/>
              </a:tabLst>
            </a:pPr>
            <a:endParaRPr lang="en-US" b="1" dirty="0"/>
          </a:p>
          <a:p>
            <a:pPr marL="0" indent="0">
              <a:tabLst>
                <a:tab pos="1371600" algn="l"/>
              </a:tabLst>
            </a:pPr>
            <a:r>
              <a:rPr lang="en-US" dirty="0"/>
              <a:t>Select the manager’s identifier (</a:t>
            </a:r>
            <a:r>
              <a:rPr lang="en-US" b="1" dirty="0"/>
              <a:t>Manager_ID</a:t>
            </a:r>
            <a:r>
              <a:rPr lang="en-US" dirty="0"/>
              <a:t>) from </a:t>
            </a:r>
            <a:br>
              <a:rPr lang="en-US" dirty="0"/>
            </a:br>
            <a:r>
              <a:rPr lang="en-US" dirty="0"/>
              <a:t>the results of joining the </a:t>
            </a:r>
            <a:r>
              <a:rPr lang="en-US" b="1" dirty="0"/>
              <a:t>employee_organization</a:t>
            </a:r>
            <a:r>
              <a:rPr lang="en-US" dirty="0"/>
              <a:t> table with the first query’s results on </a:t>
            </a:r>
            <a:r>
              <a:rPr lang="en-US" b="1" dirty="0"/>
              <a:t>Employee_ID</a:t>
            </a:r>
            <a:r>
              <a:rPr lang="en-US" dirty="0"/>
              <a:t>.</a:t>
            </a:r>
            <a:r>
              <a:rPr lang="en-US" sz="2800" dirty="0"/>
              <a:t> </a:t>
            </a:r>
          </a:p>
        </p:txBody>
      </p:sp>
      <p:cxnSp>
        <p:nvCxnSpPr>
          <p:cNvPr id="109572" name="AutoShape 45"/>
          <p:cNvCxnSpPr>
            <a:cxnSpLocks noChangeShapeType="1"/>
          </p:cNvCxnSpPr>
          <p:nvPr/>
        </p:nvCxnSpPr>
        <p:spPr bwMode="auto">
          <a:xfrm>
            <a:off x="4497388" y="3022600"/>
            <a:ext cx="0" cy="0"/>
          </a:xfrm>
          <a:prstGeom prst="straightConnector1">
            <a:avLst/>
          </a:prstGeom>
          <a:noFill/>
          <a:ln w="38100">
            <a:solidFill>
              <a:srgbClr val="000000"/>
            </a:solidFill>
            <a:round/>
            <a:headEnd type="none" w="med" len="lg"/>
            <a:tailEnd type="none" w="med" len="lg"/>
          </a:ln>
          <a:extLst>
            <a:ext uri="{909E8E84-426E-40DD-AFC4-6F175D3DCCD1}">
              <a14:hiddenFill xmlns:a14="http://schemas.microsoft.com/office/drawing/2010/main">
                <a:noFill/>
              </a14:hiddenFill>
            </a:ext>
          </a:extLst>
        </p:spPr>
      </p:cxnSp>
      <p:graphicFrame>
        <p:nvGraphicFramePr>
          <p:cNvPr id="6" name="Table 5"/>
          <p:cNvGraphicFramePr>
            <a:graphicFrameLocks noGrp="1"/>
          </p:cNvGraphicFramePr>
          <p:nvPr>
            <p:extLst>
              <p:ext uri="{D42A27DB-BD31-4B8C-83A1-F6EECF244321}">
                <p14:modId xmlns:p14="http://schemas.microsoft.com/office/powerpoint/2010/main" val="3323887695"/>
              </p:ext>
            </p:extLst>
          </p:nvPr>
        </p:nvGraphicFramePr>
        <p:xfrm>
          <a:off x="690282" y="1168400"/>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Find the employee identifier for the managers </a:t>
                      </a:r>
                      <a:br>
                        <a:rPr lang="en-US" sz="2400" b="0" i="0" dirty="0">
                          <a:solidFill>
                            <a:srgbClr val="000000"/>
                          </a:solidFill>
                        </a:rPr>
                      </a:br>
                      <a:r>
                        <a:rPr lang="en-US" sz="2400" b="0" i="0" dirty="0">
                          <a:solidFill>
                            <a:srgbClr val="000000"/>
                          </a:solidFill>
                        </a:rPr>
                        <a:t>of these employees.</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422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TextBox 1"/>
          <p:cNvSpPr txBox="1">
            <a:spLocks noChangeArrowheads="1"/>
          </p:cNvSpPr>
          <p:nvPr/>
        </p:nvSpPr>
        <p:spPr bwMode="auto">
          <a:xfrm>
            <a:off x="701675" y="1914525"/>
            <a:ext cx="6258123" cy="2377061"/>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proc sql;</a:t>
            </a:r>
          </a:p>
          <a:p>
            <a:pPr algn="l">
              <a:lnSpc>
                <a:spcPct val="85000"/>
              </a:lnSpc>
            </a:pPr>
            <a:r>
              <a:rPr lang="en-US" b="1" dirty="0">
                <a:latin typeface="Courier New" pitchFamily="49" charset="0"/>
              </a:rPr>
              <a:t>select Job_Title, </a:t>
            </a:r>
          </a:p>
          <a:p>
            <a:pPr algn="l">
              <a:lnSpc>
                <a:spcPct val="85000"/>
              </a:lnSpc>
            </a:pPr>
            <a:r>
              <a:rPr lang="en-US" b="1" dirty="0">
                <a:latin typeface="Courier New" pitchFamily="49" charset="0"/>
              </a:rPr>
              <a:t>       avg(Salary) as MeanSalary</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group by Job_Title</a:t>
            </a:r>
          </a:p>
          <a:p>
            <a:pPr algn="l">
              <a:lnSpc>
                <a:spcPct val="85000"/>
              </a:lnSpc>
            </a:pPr>
            <a:r>
              <a:rPr lang="en-US" b="1" dirty="0">
                <a:latin typeface="Courier New" pitchFamily="49" charset="0"/>
              </a:rPr>
              <a:t>   having MeanSalary&gt;38041.51;</a:t>
            </a:r>
          </a:p>
          <a:p>
            <a:pPr algn="l">
              <a:lnSpc>
                <a:spcPct val="85000"/>
              </a:lnSpc>
            </a:pPr>
            <a:r>
              <a:rPr lang="en-US" b="1" dirty="0">
                <a:latin typeface="Courier New" pitchFamily="49" charset="0"/>
              </a:rPr>
              <a:t>quit;</a:t>
            </a:r>
          </a:p>
        </p:txBody>
      </p:sp>
      <p:sp>
        <p:nvSpPr>
          <p:cNvPr id="13314" name="Rectangle 2"/>
          <p:cNvSpPr>
            <a:spLocks noGrp="1" noChangeArrowheads="1"/>
          </p:cNvSpPr>
          <p:nvPr>
            <p:ph type="title"/>
          </p:nvPr>
        </p:nvSpPr>
        <p:spPr/>
        <p:txBody>
          <a:bodyPr/>
          <a:lstStyle/>
          <a:p>
            <a:r>
              <a:rPr lang="en-US" dirty="0"/>
              <a:t>Step 2</a:t>
            </a:r>
          </a:p>
        </p:txBody>
      </p:sp>
      <p:sp>
        <p:nvSpPr>
          <p:cNvPr id="7" name="Rectangle 3"/>
          <p:cNvSpPr>
            <a:spLocks noGrp="1" noChangeArrowheads="1"/>
          </p:cNvSpPr>
          <p:nvPr>
            <p:ph idx="1"/>
          </p:nvPr>
        </p:nvSpPr>
        <p:spPr>
          <a:xfrm>
            <a:off x="685800" y="1074738"/>
            <a:ext cx="7848600" cy="1593850"/>
          </a:xfrm>
        </p:spPr>
        <p:txBody>
          <a:bodyPr/>
          <a:lstStyle/>
          <a:p>
            <a:pPr marL="0" indent="0"/>
            <a:r>
              <a:rPr lang="en-US" dirty="0"/>
              <a:t>Determine the job titles whose average salary exceeds the company’s average salary.</a:t>
            </a:r>
          </a:p>
        </p:txBody>
      </p:sp>
      <p:sp>
        <p:nvSpPr>
          <p:cNvPr id="13316" name="Rectangle 6"/>
          <p:cNvSpPr>
            <a:spLocks noChangeArrowheads="1"/>
          </p:cNvSpPr>
          <p:nvPr/>
        </p:nvSpPr>
        <p:spPr bwMode="auto">
          <a:xfrm>
            <a:off x="701675" y="4432300"/>
            <a:ext cx="3522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p>
            <a:r>
              <a:rPr lang="en-US" dirty="0"/>
              <a:t>Partial PROC SQL Output</a:t>
            </a:r>
          </a:p>
        </p:txBody>
      </p:sp>
      <p:sp>
        <p:nvSpPr>
          <p:cNvPr id="13317" name="Rectangle 11"/>
          <p:cNvSpPr>
            <a:spLocks noChangeArrowheads="1"/>
          </p:cNvSpPr>
          <p:nvPr/>
        </p:nvSpPr>
        <p:spPr bwMode="auto">
          <a:xfrm>
            <a:off x="701675" y="4829493"/>
            <a:ext cx="5220981" cy="1487587"/>
          </a:xfrm>
          <a:prstGeom prst="rect">
            <a:avLst/>
          </a:prstGeom>
          <a:solidFill>
            <a:srgbClr val="FFFFFF"/>
          </a:solidFill>
          <a:ln w="38100">
            <a:solidFill>
              <a:schemeClr val="tx2"/>
            </a:solidFill>
            <a:miter lim="800000"/>
            <a:headEnd type="none" w="med" len="lg"/>
            <a:tailEnd type="none" w="med" len="lg"/>
          </a:ln>
        </p:spPr>
        <p:txBody>
          <a:bodyPr wrap="none" lIns="88900" tIns="50800" rIns="88900" bIns="50800">
            <a:spAutoFit/>
          </a:bodyPr>
          <a:lstStyle/>
          <a:p>
            <a:pPr algn="l"/>
            <a:r>
              <a:rPr lang="en-US" sz="1800" b="1" dirty="0">
                <a:solidFill>
                  <a:srgbClr val="000000"/>
                </a:solidFill>
                <a:latin typeface="SAS Monospace" pitchFamily="49" charset="0"/>
              </a:rPr>
              <a:t>Employee Job Title         MeanSalary</a:t>
            </a:r>
          </a:p>
          <a:p>
            <a:pPr algn="l"/>
            <a:r>
              <a:rPr lang="en-US" sz="1800" b="1" dirty="0">
                <a:solidFill>
                  <a:srgbClr val="000000"/>
                </a:solidFill>
                <a:latin typeface="SAS Monospace" pitchFamily="49" charset="0"/>
              </a:rPr>
              <a:t>ƒƒƒƒƒƒƒƒƒƒƒƒƒƒƒƒƒƒƒƒƒƒƒƒƒƒƒƒƒƒƒƒƒƒƒƒƒ</a:t>
            </a:r>
          </a:p>
          <a:p>
            <a:pPr algn="l"/>
            <a:r>
              <a:rPr lang="en-US" sz="1800" b="1" dirty="0">
                <a:solidFill>
                  <a:srgbClr val="000000"/>
                </a:solidFill>
                <a:latin typeface="SAS Monospace" pitchFamily="49" charset="0"/>
              </a:rPr>
              <a:t>Account Manager                 46090</a:t>
            </a:r>
          </a:p>
          <a:p>
            <a:pPr algn="l"/>
            <a:r>
              <a:rPr lang="en-US" sz="1800" b="1" dirty="0">
                <a:solidFill>
                  <a:srgbClr val="000000"/>
                </a:solidFill>
                <a:latin typeface="SAS Monospace" pitchFamily="49" charset="0"/>
              </a:rPr>
              <a:t>Administration Manager          47415</a:t>
            </a:r>
          </a:p>
          <a:p>
            <a:pPr algn="l"/>
            <a:r>
              <a:rPr lang="en-US" sz="1800" b="1" dirty="0">
                <a:solidFill>
                  <a:srgbClr val="000000"/>
                </a:solidFill>
                <a:latin typeface="SAS Monospace" pitchFamily="49" charset="0"/>
              </a:rPr>
              <a:t>Applications Developer I        42760</a:t>
            </a:r>
          </a:p>
        </p:txBody>
      </p:sp>
      <p:sp>
        <p:nvSpPr>
          <p:cNvPr id="13318" name="Text Box 5"/>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dirty="0"/>
              <a:t>Setup for the Poll</a:t>
            </a:r>
          </a:p>
        </p:txBody>
      </p:sp>
      <p:sp>
        <p:nvSpPr>
          <p:cNvPr id="2051" name="Rectangle 5"/>
          <p:cNvSpPr>
            <a:spLocks noGrp="1" noChangeArrowheads="1"/>
          </p:cNvSpPr>
          <p:nvPr>
            <p:ph idx="1"/>
          </p:nvPr>
        </p:nvSpPr>
        <p:spPr/>
        <p:txBody>
          <a:bodyPr/>
          <a:lstStyle/>
          <a:p>
            <a:pPr marL="0" indent="0"/>
            <a:r>
              <a:rPr lang="en-US" dirty="0"/>
              <a:t>To join the</a:t>
            </a:r>
            <a:r>
              <a:rPr lang="en-US" sz="2800" dirty="0"/>
              <a:t> </a:t>
            </a:r>
            <a:r>
              <a:rPr lang="en-US" b="1" dirty="0"/>
              <a:t>employee_organization</a:t>
            </a:r>
            <a:r>
              <a:rPr lang="en-US" dirty="0"/>
              <a:t> table</a:t>
            </a:r>
            <a:r>
              <a:rPr lang="en-US" sz="2800" dirty="0"/>
              <a:t> </a:t>
            </a:r>
            <a:r>
              <a:rPr lang="en-US" dirty="0"/>
              <a:t>with the Step 1 query results, you use the query from Step 1 as which of the following?</a:t>
            </a:r>
          </a:p>
        </p:txBody>
      </p:sp>
      <p:sp>
        <p:nvSpPr>
          <p:cNvPr id="4" name="Rectangle 7"/>
          <p:cNvSpPr>
            <a:spLocks noChangeArrowheads="1"/>
          </p:cNvSpPr>
          <p:nvPr/>
        </p:nvSpPr>
        <p:spPr bwMode="auto">
          <a:xfrm>
            <a:off x="709613" y="2514600"/>
            <a:ext cx="7748587" cy="30607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eaLnBrk="0" hangingPunct="0"/>
            <a:r>
              <a:rPr lang="en-US" b="1" dirty="0">
                <a:latin typeface="Courier New" pitchFamily="49" charset="0"/>
              </a:rPr>
              <a:t>select distinct Employee_ID</a:t>
            </a:r>
          </a:p>
          <a:p>
            <a:pPr eaLnBrk="0" hangingPunct="0"/>
            <a:r>
              <a:rPr lang="en-US" b="1" dirty="0">
                <a:latin typeface="Courier New" pitchFamily="49" charset="0"/>
              </a:rPr>
              <a:t>   from orion.order_fact as of, </a:t>
            </a:r>
          </a:p>
          <a:p>
            <a:pPr eaLnBrk="0" hangingPunct="0"/>
            <a:r>
              <a:rPr lang="en-US" b="1" dirty="0">
                <a:latin typeface="Courier New" pitchFamily="49" charset="0"/>
              </a:rPr>
              <a:t>        orion.product_dim as p</a:t>
            </a:r>
          </a:p>
          <a:p>
            <a:pPr eaLnBrk="0" hangingPunct="0"/>
            <a:r>
              <a:rPr lang="en-US" b="1" dirty="0">
                <a:latin typeface="Courier New" pitchFamily="49" charset="0"/>
              </a:rPr>
              <a:t>   where of.Product_ID=p.Product_ID</a:t>
            </a:r>
          </a:p>
          <a:p>
            <a:pPr eaLnBrk="0" hangingPunct="0"/>
            <a:r>
              <a:rPr lang="en-US" b="1" dirty="0">
                <a:latin typeface="Courier New" pitchFamily="49" charset="0"/>
              </a:rPr>
              <a:t>	    and year(Order_Date)=2011</a:t>
            </a:r>
          </a:p>
          <a:p>
            <a:pPr eaLnBrk="0" hangingPunct="0"/>
            <a:r>
              <a:rPr lang="en-US" b="1" dirty="0">
                <a:latin typeface="Courier New" pitchFamily="49" charset="0"/>
              </a:rPr>
              <a:t>	    and Product_Name contains</a:t>
            </a:r>
          </a:p>
          <a:p>
            <a:pPr eaLnBrk="0" hangingPunct="0"/>
            <a:r>
              <a:rPr lang="en-US" b="1" dirty="0">
                <a:latin typeface="Courier New" pitchFamily="49" charset="0"/>
              </a:rPr>
              <a:t>         'Expedition Zero' </a:t>
            </a:r>
          </a:p>
          <a:p>
            <a:pPr eaLnBrk="0" hangingPunct="0"/>
            <a:r>
              <a:rPr lang="en-US" b="1" dirty="0">
                <a:latin typeface="Courier New" pitchFamily="49" charset="0"/>
              </a:rPr>
              <a:t>	    and Employee_ID ne 99999999;</a:t>
            </a: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5.06 Multiple </a:t>
            </a:r>
            <a:r>
              <a:rPr lang="en-US" dirty="0"/>
              <a:t>Choice Poll</a:t>
            </a:r>
          </a:p>
        </p:txBody>
      </p:sp>
      <p:sp>
        <p:nvSpPr>
          <p:cNvPr id="2051" name="Rectangle 5"/>
          <p:cNvSpPr>
            <a:spLocks noGrp="1" noChangeArrowheads="1"/>
          </p:cNvSpPr>
          <p:nvPr>
            <p:ph idx="1"/>
          </p:nvPr>
        </p:nvSpPr>
        <p:spPr/>
        <p:txBody>
          <a:bodyPr/>
          <a:lstStyle/>
          <a:p>
            <a:pPr marL="0" indent="0"/>
            <a:r>
              <a:rPr lang="en-US" dirty="0"/>
              <a:t>To join the</a:t>
            </a:r>
            <a:r>
              <a:rPr lang="en-US" sz="2800" dirty="0"/>
              <a:t> </a:t>
            </a:r>
            <a:r>
              <a:rPr lang="en-US" b="1" dirty="0"/>
              <a:t>employee_organization</a:t>
            </a:r>
            <a:r>
              <a:rPr lang="en-US" dirty="0"/>
              <a:t> table</a:t>
            </a:r>
            <a:r>
              <a:rPr lang="en-US" sz="2800" dirty="0"/>
              <a:t> </a:t>
            </a:r>
            <a:r>
              <a:rPr lang="en-US" dirty="0"/>
              <a:t>with the Step 1 query results, you use the query from Step 1 as which of the following?</a:t>
            </a:r>
          </a:p>
          <a:p>
            <a:pPr marL="0" indent="0"/>
            <a:endParaRPr lang="en-US" dirty="0"/>
          </a:p>
          <a:p>
            <a:pPr marL="0" indent="0"/>
            <a:endParaRPr lang="en-US" sz="800" b="1" dirty="0"/>
          </a:p>
          <a:p>
            <a:pPr lvl="1">
              <a:buClr>
                <a:schemeClr val="tx1"/>
              </a:buClr>
              <a:buSzTx/>
              <a:buFont typeface="Wingdings" pitchFamily="2" charset="2"/>
              <a:buAutoNum type="alphaLcPeriod"/>
            </a:pPr>
            <a:r>
              <a:rPr lang="en-US" dirty="0"/>
              <a:t>an in-line view</a:t>
            </a:r>
          </a:p>
          <a:p>
            <a:pPr lvl="1">
              <a:buClr>
                <a:schemeClr val="tx1"/>
              </a:buClr>
              <a:buSzTx/>
              <a:buFont typeface="Wingdings" pitchFamily="2" charset="2"/>
              <a:buAutoNum type="alphaLcPeriod"/>
            </a:pPr>
            <a:r>
              <a:rPr lang="en-US" dirty="0"/>
              <a:t>a noncorrelated subquery</a:t>
            </a:r>
          </a:p>
          <a:p>
            <a:pPr lvl="1">
              <a:buClr>
                <a:schemeClr val="tx1"/>
              </a:buClr>
              <a:buSzTx/>
              <a:buFont typeface="Wingdings" pitchFamily="2" charset="2"/>
              <a:buAutoNum type="alphaLcPeriod"/>
            </a:pPr>
            <a:r>
              <a:rPr lang="en-US" dirty="0"/>
              <a:t>either a or b</a:t>
            </a:r>
          </a:p>
          <a:p>
            <a:pPr lvl="1">
              <a:buClr>
                <a:schemeClr val="tx1"/>
              </a:buClr>
              <a:buSzTx/>
              <a:buFont typeface="Wingdings" pitchFamily="2" charset="2"/>
              <a:buAutoNum type="alphaLcPeriod"/>
            </a:pPr>
            <a:r>
              <a:rPr lang="en-US" dirty="0"/>
              <a:t>neither a or b</a:t>
            </a:r>
          </a:p>
          <a:p>
            <a:pPr marL="0" indent="0"/>
            <a:endParaRPr lang="en-US" dirty="0"/>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5.06 Multiple </a:t>
            </a:r>
            <a:r>
              <a:rPr lang="en-US" dirty="0"/>
              <a:t>Choice Poll – Correct Answer</a:t>
            </a:r>
          </a:p>
        </p:txBody>
      </p:sp>
      <p:sp>
        <p:nvSpPr>
          <p:cNvPr id="2051" name="Rectangle 5"/>
          <p:cNvSpPr>
            <a:spLocks noGrp="1" noChangeArrowheads="1"/>
          </p:cNvSpPr>
          <p:nvPr>
            <p:ph idx="1"/>
          </p:nvPr>
        </p:nvSpPr>
        <p:spPr/>
        <p:txBody>
          <a:bodyPr/>
          <a:lstStyle/>
          <a:p>
            <a:pPr marL="0" indent="0"/>
            <a:r>
              <a:rPr lang="en-US" dirty="0"/>
              <a:t>To join the</a:t>
            </a:r>
            <a:r>
              <a:rPr lang="en-US" sz="2800" dirty="0"/>
              <a:t> </a:t>
            </a:r>
            <a:r>
              <a:rPr lang="en-US" b="1" dirty="0"/>
              <a:t>employee_organization</a:t>
            </a:r>
            <a:r>
              <a:rPr lang="en-US" dirty="0"/>
              <a:t> table</a:t>
            </a:r>
            <a:r>
              <a:rPr lang="en-US" sz="2800" dirty="0"/>
              <a:t> </a:t>
            </a:r>
            <a:r>
              <a:rPr lang="en-US" dirty="0"/>
              <a:t>with the Step 1 query results, you use the query from Step 1 as which of the following?</a:t>
            </a:r>
          </a:p>
          <a:p>
            <a:pPr marL="0" indent="0"/>
            <a:endParaRPr lang="en-US" dirty="0"/>
          </a:p>
          <a:p>
            <a:pPr marL="0" indent="0"/>
            <a:endParaRPr lang="en-US" sz="800" b="1" dirty="0"/>
          </a:p>
          <a:p>
            <a:pPr lvl="1">
              <a:buClr>
                <a:schemeClr val="tx1"/>
              </a:buClr>
              <a:buSzTx/>
              <a:buFont typeface="Wingdings" pitchFamily="2" charset="2"/>
              <a:buAutoNum type="alphaLcPeriod"/>
            </a:pPr>
            <a:r>
              <a:rPr lang="en-US" dirty="0"/>
              <a:t>an in-line view</a:t>
            </a:r>
          </a:p>
          <a:p>
            <a:pPr lvl="1">
              <a:buClr>
                <a:schemeClr val="tx1"/>
              </a:buClr>
              <a:buSzTx/>
              <a:buFont typeface="Wingdings" pitchFamily="2" charset="2"/>
              <a:buAutoNum type="alphaLcPeriod"/>
            </a:pPr>
            <a:r>
              <a:rPr lang="en-US" dirty="0"/>
              <a:t>a noncorrelated subquery</a:t>
            </a:r>
          </a:p>
          <a:p>
            <a:pPr lvl="1">
              <a:buClr>
                <a:schemeClr val="tx1"/>
              </a:buClr>
              <a:buSzTx/>
              <a:buFont typeface="Wingdings" pitchFamily="2" charset="2"/>
              <a:buAutoNum type="alphaLcPeriod"/>
            </a:pPr>
            <a:r>
              <a:rPr lang="en-US" dirty="0"/>
              <a:t>either a or b</a:t>
            </a:r>
          </a:p>
          <a:p>
            <a:pPr lvl="1">
              <a:buClr>
                <a:schemeClr val="tx1"/>
              </a:buClr>
              <a:buSzTx/>
              <a:buFont typeface="Wingdings" pitchFamily="2" charset="2"/>
              <a:buAutoNum type="alphaLcPeriod"/>
            </a:pPr>
            <a:r>
              <a:rPr lang="en-US" dirty="0"/>
              <a:t>neither a or b</a:t>
            </a:r>
          </a:p>
          <a:p>
            <a:pPr marL="0" indent="0"/>
            <a:endParaRPr lang="en-US" dirty="0"/>
          </a:p>
        </p:txBody>
      </p:sp>
      <p:sp>
        <p:nvSpPr>
          <p:cNvPr id="2" name="Oval 1"/>
          <p:cNvSpPr/>
          <p:nvPr/>
        </p:nvSpPr>
        <p:spPr bwMode="auto">
          <a:xfrm>
            <a:off x="642091" y="3695075"/>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9612030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34"/>
          <p:cNvSpPr>
            <a:spLocks noGrp="1" noChangeArrowheads="1"/>
          </p:cNvSpPr>
          <p:nvPr>
            <p:ph type="title"/>
          </p:nvPr>
        </p:nvSpPr>
        <p:spPr/>
        <p:txBody>
          <a:bodyPr/>
          <a:lstStyle/>
          <a:p>
            <a:r>
              <a:rPr lang="en-US" dirty="0"/>
              <a:t>Coding the Complex Query</a:t>
            </a:r>
          </a:p>
        </p:txBody>
      </p:sp>
      <p:graphicFrame>
        <p:nvGraphicFramePr>
          <p:cNvPr id="106641" name="Group 145"/>
          <p:cNvGraphicFramePr>
            <a:graphicFrameLocks noGrp="1"/>
          </p:cNvGraphicFramePr>
          <p:nvPr>
            <p:ph idx="1"/>
            <p:extLst>
              <p:ext uri="{D42A27DB-BD31-4B8C-83A1-F6EECF244321}">
                <p14:modId xmlns:p14="http://schemas.microsoft.com/office/powerpoint/2010/main" val="4151193266"/>
              </p:ext>
            </p:extLst>
          </p:nvPr>
        </p:nvGraphicFramePr>
        <p:xfrm>
          <a:off x="771525" y="4054473"/>
          <a:ext cx="1863725" cy="914400"/>
        </p:xfrm>
        <a:graphic>
          <a:graphicData uri="http://schemas.openxmlformats.org/drawingml/2006/table">
            <a:tbl>
              <a:tblPr/>
              <a:tblGrid>
                <a:gridCol w="1863725">
                  <a:extLst>
                    <a:ext uri="{9D8B030D-6E8A-4147-A177-3AD203B41FA5}">
                      <a16:colId xmlns:a16="http://schemas.microsoft.com/office/drawing/2014/main" val="20000"/>
                    </a:ext>
                  </a:extLst>
                </a:gridCol>
              </a:tblGrid>
              <a:tr h="1635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1095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10953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121065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12654" name="Rectangle 135"/>
          <p:cNvSpPr>
            <a:spLocks noGrp="1" noChangeArrowheads="1"/>
          </p:cNvSpPr>
          <p:nvPr>
            <p:ph type="body" idx="4294967295"/>
          </p:nvPr>
        </p:nvSpPr>
        <p:spPr>
          <a:xfrm>
            <a:off x="1295400" y="1076325"/>
            <a:ext cx="7848600" cy="4267200"/>
          </a:xfrm>
        </p:spPr>
        <p:txBody>
          <a:bodyPr/>
          <a:lstStyle/>
          <a:p>
            <a:pPr marL="801688" indent="1588"/>
            <a:endParaRPr lang="en-US" dirty="0"/>
          </a:p>
          <a:p>
            <a:pPr marL="801688" indent="1588"/>
            <a:endParaRPr lang="en-US" dirty="0"/>
          </a:p>
          <a:p>
            <a:pPr marL="801688" indent="1588"/>
            <a:endParaRPr lang="en-US" dirty="0"/>
          </a:p>
          <a:p>
            <a:pPr marL="801688" indent="1588"/>
            <a:endParaRPr lang="en-US" dirty="0"/>
          </a:p>
          <a:p>
            <a:pPr marL="801688" indent="1588"/>
            <a:endParaRPr lang="en-US" dirty="0"/>
          </a:p>
          <a:p>
            <a:pPr marL="801688" indent="1588"/>
            <a:endParaRPr lang="en-US" dirty="0"/>
          </a:p>
        </p:txBody>
      </p:sp>
      <p:sp>
        <p:nvSpPr>
          <p:cNvPr id="112655" name="Rectangle 8"/>
          <p:cNvSpPr>
            <a:spLocks noChangeArrowheads="1"/>
          </p:cNvSpPr>
          <p:nvPr/>
        </p:nvSpPr>
        <p:spPr bwMode="auto">
          <a:xfrm>
            <a:off x="684213" y="2233611"/>
            <a:ext cx="7773987" cy="138430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marL="1371600" indent="-1371600" eaLnBrk="0" hangingPunct="0">
              <a:lnSpc>
                <a:spcPct val="85000"/>
              </a:lnSpc>
            </a:pPr>
            <a:r>
              <a:rPr lang="en-US" b="1" dirty="0">
                <a:latin typeface="Courier New" pitchFamily="49" charset="0"/>
              </a:rPr>
              <a:t>select Manager_ID </a:t>
            </a:r>
          </a:p>
          <a:p>
            <a:pPr marL="1371600" indent="-1371600" eaLnBrk="0" hangingPunct="0">
              <a:lnSpc>
                <a:spcPct val="85000"/>
              </a:lnSpc>
            </a:pPr>
            <a:r>
              <a:rPr lang="en-US" b="1" dirty="0">
                <a:latin typeface="Courier New" pitchFamily="49" charset="0"/>
              </a:rPr>
              <a:t>   from orion.employee_organization as o,</a:t>
            </a:r>
          </a:p>
          <a:p>
            <a:pPr marL="1371600" indent="-1371600" eaLnBrk="0" hangingPunct="0">
              <a:lnSpc>
                <a:spcPct val="85000"/>
              </a:lnSpc>
            </a:pPr>
            <a:r>
              <a:rPr lang="en-US" b="1" dirty="0">
                <a:latin typeface="Courier New" pitchFamily="49" charset="0"/>
              </a:rPr>
              <a:t>     (</a:t>
            </a:r>
            <a:r>
              <a:rPr lang="en-US" b="1" dirty="0">
                <a:solidFill>
                  <a:schemeClr val="bg2"/>
                </a:solidFill>
                <a:latin typeface="Courier New" pitchFamily="49" charset="0"/>
              </a:rPr>
              <a:t>&lt;Step 1 query results&gt;</a:t>
            </a:r>
            <a:r>
              <a:rPr lang="en-US" b="1" dirty="0">
                <a:latin typeface="Courier New" pitchFamily="49" charset="0"/>
              </a:rPr>
              <a:t>) as ID</a:t>
            </a:r>
          </a:p>
          <a:p>
            <a:pPr marL="1371600" indent="-1371600" eaLnBrk="0" hangingPunct="0">
              <a:lnSpc>
                <a:spcPct val="85000"/>
              </a:lnSpc>
            </a:pPr>
            <a:r>
              <a:rPr lang="en-US" b="1" dirty="0">
                <a:latin typeface="Courier New" pitchFamily="49" charset="0"/>
              </a:rPr>
              <a:t>   where o.Employee_ID=ID.Employee_ID;</a:t>
            </a:r>
          </a:p>
        </p:txBody>
      </p:sp>
      <p:sp>
        <p:nvSpPr>
          <p:cNvPr id="112656" name="Line 73"/>
          <p:cNvSpPr>
            <a:spLocks noChangeShapeType="1"/>
          </p:cNvSpPr>
          <p:nvPr/>
        </p:nvSpPr>
        <p:spPr bwMode="auto">
          <a:xfrm flipV="1">
            <a:off x="958850" y="3087686"/>
            <a:ext cx="0" cy="1276350"/>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12657" name="Line 74"/>
          <p:cNvSpPr>
            <a:spLocks noChangeShapeType="1"/>
          </p:cNvSpPr>
          <p:nvPr/>
        </p:nvSpPr>
        <p:spPr bwMode="auto">
          <a:xfrm flipV="1">
            <a:off x="946150" y="3082923"/>
            <a:ext cx="723900" cy="7938"/>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78746101"/>
              </p:ext>
            </p:extLst>
          </p:nvPr>
        </p:nvGraphicFramePr>
        <p:xfrm>
          <a:off x="690282" y="1168400"/>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Write a query to obtain the manager ID </a:t>
                      </a:r>
                      <a:br>
                        <a:rPr lang="en-US" sz="2400" b="0" i="0" dirty="0">
                          <a:solidFill>
                            <a:srgbClr val="000000"/>
                          </a:solidFill>
                        </a:rPr>
                      </a:br>
                      <a:r>
                        <a:rPr lang="en-US" sz="2400" b="0" i="0" dirty="0">
                          <a:solidFill>
                            <a:srgbClr val="000000"/>
                          </a:solidFill>
                        </a:rPr>
                        <a:t>of the employee’s manager.</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4376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10"/>
          <p:cNvSpPr>
            <a:spLocks noGrp="1" noChangeArrowheads="1"/>
          </p:cNvSpPr>
          <p:nvPr>
            <p:ph type="title"/>
          </p:nvPr>
        </p:nvSpPr>
        <p:spPr/>
        <p:txBody>
          <a:bodyPr/>
          <a:lstStyle/>
          <a:p>
            <a:r>
              <a:rPr lang="en-US" dirty="0"/>
              <a:t>Coding the Complex Query</a:t>
            </a:r>
          </a:p>
        </p:txBody>
      </p:sp>
      <p:graphicFrame>
        <p:nvGraphicFramePr>
          <p:cNvPr id="232569" name="Group 121"/>
          <p:cNvGraphicFramePr>
            <a:graphicFrameLocks noGrp="1"/>
          </p:cNvGraphicFramePr>
          <p:nvPr>
            <p:ph idx="1"/>
            <p:extLst>
              <p:ext uri="{D42A27DB-BD31-4B8C-83A1-F6EECF244321}">
                <p14:modId xmlns:p14="http://schemas.microsoft.com/office/powerpoint/2010/main" val="152463705"/>
              </p:ext>
            </p:extLst>
          </p:nvPr>
        </p:nvGraphicFramePr>
        <p:xfrm>
          <a:off x="757238" y="3906714"/>
          <a:ext cx="1879600" cy="1280160"/>
        </p:xfrm>
        <a:graphic>
          <a:graphicData uri="http://schemas.openxmlformats.org/drawingml/2006/table">
            <a:tbl>
              <a:tblPr/>
              <a:tblGrid>
                <a:gridCol w="1879600">
                  <a:extLst>
                    <a:ext uri="{9D8B030D-6E8A-4147-A177-3AD203B41FA5}">
                      <a16:colId xmlns:a16="http://schemas.microsoft.com/office/drawing/2014/main" val="20000"/>
                    </a:ext>
                  </a:extLst>
                </a:gridCol>
              </a:tblGrid>
              <a:tr h="36557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0464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Employee_ID</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extLst>
                  <a:ext uri="{0D108BD9-81ED-4DB2-BD59-A6C34878D82A}">
                    <a16:rowId xmlns:a16="http://schemas.microsoft.com/office/drawing/2014/main" val="10001"/>
                  </a:ext>
                </a:extLst>
              </a:tr>
              <a:tr h="30464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120145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extLst>
                  <a:ext uri="{0D108BD9-81ED-4DB2-BD59-A6C34878D82A}">
                    <a16:rowId xmlns:a16="http://schemas.microsoft.com/office/drawing/2014/main" val="10002"/>
                  </a:ext>
                </a:extLst>
              </a:tr>
              <a:tr h="30464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Courier New" pitchFamily="49" charset="0"/>
                        </a:rPr>
                        <a:t>120732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extLst>
                  <a:ext uri="{0D108BD9-81ED-4DB2-BD59-A6C34878D82A}">
                    <a16:rowId xmlns:a16="http://schemas.microsoft.com/office/drawing/2014/main" val="10003"/>
                  </a:ext>
                </a:extLst>
              </a:tr>
            </a:tbl>
          </a:graphicData>
        </a:graphic>
      </p:graphicFrame>
      <p:sp>
        <p:nvSpPr>
          <p:cNvPr id="113679" name="Line 2"/>
          <p:cNvSpPr>
            <a:spLocks noChangeShapeType="1"/>
          </p:cNvSpPr>
          <p:nvPr/>
        </p:nvSpPr>
        <p:spPr bwMode="auto">
          <a:xfrm flipV="1">
            <a:off x="1320800" y="3305052"/>
            <a:ext cx="0" cy="428625"/>
          </a:xfrm>
          <a:prstGeom prst="line">
            <a:avLst/>
          </a:prstGeom>
          <a:noFill/>
          <a:ln w="381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113681" name="Text Box 33"/>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s105d09</a:t>
            </a:r>
          </a:p>
        </p:txBody>
      </p:sp>
      <p:sp>
        <p:nvSpPr>
          <p:cNvPr id="2" name="TextBox 1"/>
          <p:cNvSpPr txBox="1"/>
          <p:nvPr/>
        </p:nvSpPr>
        <p:spPr bwMode="auto">
          <a:xfrm>
            <a:off x="1082918" y="5856410"/>
            <a:ext cx="27717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r>
              <a:rPr lang="en-US" dirty="0"/>
              <a:t>PROC SQL Output</a:t>
            </a:r>
          </a:p>
        </p:txBody>
      </p:sp>
      <p:sp>
        <p:nvSpPr>
          <p:cNvPr id="4" name="TextBox 3"/>
          <p:cNvSpPr txBox="1"/>
          <p:nvPr/>
        </p:nvSpPr>
        <p:spPr bwMode="auto">
          <a:xfrm>
            <a:off x="3857138" y="5897771"/>
            <a:ext cx="1413849" cy="918200"/>
          </a:xfrm>
          <a:prstGeom prst="rect">
            <a:avLst/>
          </a:prstGeom>
          <a:solidFill>
            <a:srgbClr val="FFFFFF"/>
          </a:solidFill>
          <a:ln w="38100" cmpd="sng">
            <a:solidFill>
              <a:schemeClr val="tx2"/>
            </a:solidFill>
            <a:miter lim="800000"/>
            <a:headEnd/>
            <a:tailEnd/>
          </a:ln>
          <a:extLst/>
        </p:spPr>
        <p:txBody>
          <a:bodyPr vert="horz" wrap="none" lIns="88900" tIns="88900" rIns="88900" bIns="88900" rtlCol="0" anchor="b">
            <a:spAutoFit/>
          </a:bodyPr>
          <a:lstStyle/>
          <a:p>
            <a:r>
              <a:rPr lang="en-US" sz="1600" b="1" dirty="0">
                <a:latin typeface="SAS Monospace"/>
              </a:rPr>
              <a:t>Manager_ID</a:t>
            </a:r>
          </a:p>
          <a:p>
            <a:r>
              <a:rPr lang="en-US" sz="1600" b="1" dirty="0">
                <a:latin typeface="SAS Monospace"/>
              </a:rPr>
              <a:t>ƒƒƒƒƒƒƒƒƒƒ</a:t>
            </a:r>
          </a:p>
          <a:p>
            <a:r>
              <a:rPr lang="en-US" sz="1600" b="1" dirty="0">
                <a:latin typeface="SAS Monospace"/>
              </a:rPr>
              <a:t>    121145</a:t>
            </a:r>
            <a:endParaRPr lang="en-US" sz="1600" b="1" dirty="0">
              <a:solidFill>
                <a:srgbClr val="FFFFFF"/>
              </a:solidFill>
              <a:latin typeface="SAS Monospace"/>
            </a:endParaRPr>
          </a:p>
        </p:txBody>
      </p:sp>
      <p:graphicFrame>
        <p:nvGraphicFramePr>
          <p:cNvPr id="11" name="Table 10"/>
          <p:cNvGraphicFramePr>
            <a:graphicFrameLocks noGrp="1"/>
          </p:cNvGraphicFramePr>
          <p:nvPr>
            <p:extLst>
              <p:ext uri="{D42A27DB-BD31-4B8C-83A1-F6EECF244321}">
                <p14:modId xmlns:p14="http://schemas.microsoft.com/office/powerpoint/2010/main" val="3151578164"/>
              </p:ext>
            </p:extLst>
          </p:nvPr>
        </p:nvGraphicFramePr>
        <p:xfrm>
          <a:off x="690282" y="1168400"/>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Write a query to obtain the manager ID </a:t>
                      </a:r>
                      <a:br>
                        <a:rPr lang="en-US" sz="2400" b="0" i="0" dirty="0">
                          <a:solidFill>
                            <a:srgbClr val="000000"/>
                          </a:solidFill>
                        </a:rPr>
                      </a:br>
                      <a:r>
                        <a:rPr lang="en-US" sz="2400" b="0" i="0" dirty="0">
                          <a:solidFill>
                            <a:srgbClr val="000000"/>
                          </a:solidFill>
                        </a:rPr>
                        <a:t>of the employee’s manager.</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
        <p:nvSpPr>
          <p:cNvPr id="113680" name="Rectangle 3"/>
          <p:cNvSpPr>
            <a:spLocks noChangeArrowheads="1"/>
          </p:cNvSpPr>
          <p:nvPr/>
        </p:nvSpPr>
        <p:spPr bwMode="auto">
          <a:xfrm>
            <a:off x="442913" y="2139347"/>
            <a:ext cx="8242300" cy="3632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marL="1371600" indent="-1371600" eaLnBrk="0" hangingPunct="0">
              <a:lnSpc>
                <a:spcPct val="95000"/>
              </a:lnSpc>
            </a:pPr>
            <a:r>
              <a:rPr lang="en-US" sz="2200" b="1" dirty="0">
                <a:latin typeface="Courier New" pitchFamily="49" charset="0"/>
              </a:rPr>
              <a:t>select Manager_ID </a:t>
            </a:r>
          </a:p>
          <a:p>
            <a:pPr marL="1371600" indent="-1371600" eaLnBrk="0" hangingPunct="0">
              <a:lnSpc>
                <a:spcPct val="95000"/>
              </a:lnSpc>
            </a:pPr>
            <a:r>
              <a:rPr lang="en-US" sz="2200" b="1" dirty="0">
                <a:latin typeface="Courier New" pitchFamily="49" charset="0"/>
              </a:rPr>
              <a:t>   from orion.employee_organization as o,</a:t>
            </a:r>
          </a:p>
          <a:p>
            <a:pPr marL="1371600" indent="-1371600" eaLnBrk="0" hangingPunct="0">
              <a:lnSpc>
                <a:spcPct val="95000"/>
              </a:lnSpc>
            </a:pPr>
            <a:r>
              <a:rPr lang="en-US" sz="2200" b="1" dirty="0">
                <a:latin typeface="Courier New" pitchFamily="49" charset="0"/>
              </a:rPr>
              <a:t>      (</a:t>
            </a:r>
            <a:r>
              <a:rPr lang="en-US" sz="2200" b="1" dirty="0">
                <a:solidFill>
                  <a:schemeClr val="bg2"/>
                </a:solidFill>
                <a:latin typeface="Courier New" pitchFamily="49" charset="0"/>
              </a:rPr>
              <a:t>select distinct Employee_ID</a:t>
            </a:r>
          </a:p>
          <a:p>
            <a:pPr marL="1371600" indent="-1371600" eaLnBrk="0" hangingPunct="0">
              <a:lnSpc>
                <a:spcPct val="95000"/>
              </a:lnSpc>
            </a:pPr>
            <a:r>
              <a:rPr lang="en-US" sz="2200" b="1" dirty="0">
                <a:solidFill>
                  <a:schemeClr val="bg2"/>
                </a:solidFill>
                <a:latin typeface="Courier New" pitchFamily="49" charset="0"/>
              </a:rPr>
              <a:t>          from orion.order_fact as of, </a:t>
            </a:r>
          </a:p>
          <a:p>
            <a:pPr marL="1371600" indent="-1371600" eaLnBrk="0" hangingPunct="0">
              <a:lnSpc>
                <a:spcPct val="95000"/>
              </a:lnSpc>
            </a:pPr>
            <a:r>
              <a:rPr lang="en-US" sz="2200" b="1" dirty="0">
                <a:solidFill>
                  <a:schemeClr val="bg2"/>
                </a:solidFill>
                <a:latin typeface="Courier New" pitchFamily="49" charset="0"/>
              </a:rPr>
              <a:t>	       orion.product_dim as p</a:t>
            </a:r>
          </a:p>
          <a:p>
            <a:pPr marL="1371600" indent="-1371600" eaLnBrk="0" hangingPunct="0">
              <a:lnSpc>
                <a:spcPct val="95000"/>
              </a:lnSpc>
            </a:pPr>
            <a:r>
              <a:rPr lang="en-US" sz="2200" b="1" dirty="0">
                <a:solidFill>
                  <a:schemeClr val="bg2"/>
                </a:solidFill>
                <a:latin typeface="Courier New" pitchFamily="49" charset="0"/>
              </a:rPr>
              <a:t>          where of.Product_ID=p.Product_ID</a:t>
            </a:r>
          </a:p>
          <a:p>
            <a:pPr marL="1371600" indent="-1371600" eaLnBrk="0" hangingPunct="0">
              <a:lnSpc>
                <a:spcPct val="95000"/>
              </a:lnSpc>
            </a:pPr>
            <a:r>
              <a:rPr lang="en-US" sz="2200" b="1" dirty="0">
                <a:solidFill>
                  <a:schemeClr val="bg2"/>
                </a:solidFill>
                <a:latin typeface="Courier New" pitchFamily="49" charset="0"/>
              </a:rPr>
              <a:t>	       and year(Order_Date)=2011</a:t>
            </a:r>
          </a:p>
          <a:p>
            <a:pPr marL="1371600" indent="-1371600" eaLnBrk="0" hangingPunct="0">
              <a:lnSpc>
                <a:spcPct val="95000"/>
              </a:lnSpc>
            </a:pPr>
            <a:r>
              <a:rPr lang="en-US" sz="2200" b="1" dirty="0">
                <a:solidFill>
                  <a:schemeClr val="bg2"/>
                </a:solidFill>
                <a:latin typeface="Courier New" pitchFamily="49" charset="0"/>
              </a:rPr>
              <a:t>	       and Product_Name </a:t>
            </a:r>
          </a:p>
          <a:p>
            <a:pPr marL="1371600" indent="-1371600" eaLnBrk="0" hangingPunct="0">
              <a:lnSpc>
                <a:spcPct val="95000"/>
              </a:lnSpc>
            </a:pPr>
            <a:r>
              <a:rPr lang="en-US" sz="2200" b="1" dirty="0">
                <a:solidFill>
                  <a:schemeClr val="bg2"/>
                </a:solidFill>
                <a:latin typeface="Courier New" pitchFamily="49" charset="0"/>
              </a:rPr>
              <a:t>               contains 'Expedition Zero' </a:t>
            </a:r>
          </a:p>
          <a:p>
            <a:pPr marL="1371600" indent="-1371600" eaLnBrk="0" hangingPunct="0">
              <a:lnSpc>
                <a:spcPct val="95000"/>
              </a:lnSpc>
            </a:pPr>
            <a:r>
              <a:rPr lang="en-US" sz="2200" b="1" dirty="0">
                <a:solidFill>
                  <a:schemeClr val="bg2"/>
                </a:solidFill>
                <a:latin typeface="Courier New" pitchFamily="49" charset="0"/>
              </a:rPr>
              <a:t>	       and Employee_ID ne 99999999</a:t>
            </a:r>
            <a:r>
              <a:rPr lang="en-US" sz="2200" b="1" dirty="0">
                <a:latin typeface="Courier New" pitchFamily="49" charset="0"/>
              </a:rPr>
              <a:t>)as ID</a:t>
            </a:r>
          </a:p>
          <a:p>
            <a:pPr marL="1371600" indent="-1371600" eaLnBrk="0" hangingPunct="0">
              <a:lnSpc>
                <a:spcPct val="95000"/>
              </a:lnSpc>
            </a:pPr>
            <a:r>
              <a:rPr lang="en-US" sz="2200" b="1" dirty="0">
                <a:solidFill>
                  <a:srgbClr val="0F9EB1"/>
                </a:solidFill>
                <a:latin typeface="Courier New" pitchFamily="49" charset="0"/>
              </a:rPr>
              <a:t>   </a:t>
            </a:r>
            <a:r>
              <a:rPr lang="en-US" sz="2200" b="1" dirty="0">
                <a:latin typeface="Courier New" pitchFamily="49" charset="0"/>
              </a:rPr>
              <a:t>where o.Employee_ID=ID.Employee_ID;</a:t>
            </a:r>
          </a:p>
        </p:txBody>
      </p:sp>
    </p:spTree>
    <p:extLst>
      <p:ext uri="{BB962C8B-B14F-4D97-AF65-F5344CB8AC3E}">
        <p14:creationId xmlns:p14="http://schemas.microsoft.com/office/powerpoint/2010/main" val="25821170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62234847"/>
              </p:ext>
            </p:extLst>
          </p:nvPr>
        </p:nvGraphicFramePr>
        <p:xfrm>
          <a:off x="690282" y="1168400"/>
          <a:ext cx="7794812" cy="54356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Find the managers’ names and cities.</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
        <p:nvSpPr>
          <p:cNvPr id="115714" name="Rectangle 196"/>
          <p:cNvSpPr>
            <a:spLocks noGrp="1" noChangeArrowheads="1"/>
          </p:cNvSpPr>
          <p:nvPr>
            <p:ph type="title"/>
          </p:nvPr>
        </p:nvSpPr>
        <p:spPr/>
        <p:txBody>
          <a:bodyPr/>
          <a:lstStyle/>
          <a:p>
            <a:r>
              <a:rPr lang="en-US" dirty="0"/>
              <a:t>Business Data: Part 3</a:t>
            </a:r>
          </a:p>
        </p:txBody>
      </p:sp>
      <p:sp>
        <p:nvSpPr>
          <p:cNvPr id="115715" name="Rectangle 197"/>
          <p:cNvSpPr>
            <a:spLocks noGrp="1" noChangeArrowheads="1"/>
          </p:cNvSpPr>
          <p:nvPr>
            <p:ph idx="1"/>
          </p:nvPr>
        </p:nvSpPr>
        <p:spPr/>
        <p:txBody>
          <a:bodyPr/>
          <a:lstStyle/>
          <a:p>
            <a:pPr marL="0" indent="0">
              <a:tabLst>
                <a:tab pos="1371600" algn="l"/>
              </a:tabLst>
            </a:pPr>
            <a:endParaRPr lang="en-US" b="1" dirty="0">
              <a:solidFill>
                <a:schemeClr val="tx2"/>
              </a:solidFill>
            </a:endParaRPr>
          </a:p>
          <a:p>
            <a:pPr marL="0" indent="0">
              <a:tabLst>
                <a:tab pos="1371600" algn="l"/>
              </a:tabLst>
            </a:pPr>
            <a:endParaRPr lang="en-US" b="1" dirty="0">
              <a:solidFill>
                <a:schemeClr val="tx2"/>
              </a:solidFill>
            </a:endParaRPr>
          </a:p>
          <a:p>
            <a:pPr marL="0" indent="0">
              <a:tabLst>
                <a:tab pos="1371600" algn="l"/>
              </a:tabLst>
            </a:pPr>
            <a:r>
              <a:rPr lang="en-US" dirty="0"/>
              <a:t>Select </a:t>
            </a:r>
            <a:r>
              <a:rPr lang="en-US" dirty="0">
                <a:solidFill>
                  <a:srgbClr val="000000"/>
                </a:solidFill>
              </a:rPr>
              <a:t>the employee’s name</a:t>
            </a:r>
            <a:r>
              <a:rPr lang="en-US" sz="2800" dirty="0"/>
              <a:t> (</a:t>
            </a:r>
            <a:r>
              <a:rPr lang="en-US" b="1" dirty="0"/>
              <a:t>Employee_Name</a:t>
            </a:r>
            <a:r>
              <a:rPr lang="en-US" dirty="0">
                <a:solidFill>
                  <a:srgbClr val="000000"/>
                </a:solidFill>
              </a:rPr>
              <a:t>)</a:t>
            </a:r>
            <a:r>
              <a:rPr lang="en-US" dirty="0"/>
              <a:t> </a:t>
            </a:r>
            <a:br>
              <a:rPr lang="en-US" dirty="0"/>
            </a:br>
            <a:r>
              <a:rPr lang="en-US" dirty="0"/>
              <a:t>and city from the </a:t>
            </a:r>
            <a:r>
              <a:rPr lang="en-US" b="1" dirty="0"/>
              <a:t>employee_addresses</a:t>
            </a:r>
            <a:r>
              <a:rPr lang="en-US" dirty="0"/>
              <a:t> table, where </a:t>
            </a:r>
            <a:r>
              <a:rPr lang="en-US" b="1" dirty="0"/>
              <a:t>Employee_ID</a:t>
            </a:r>
            <a:r>
              <a:rPr lang="en-US" dirty="0"/>
              <a:t> matches </a:t>
            </a:r>
            <a:r>
              <a:rPr lang="en-US" b="1" dirty="0"/>
              <a:t>Manager_ID</a:t>
            </a:r>
            <a:r>
              <a:rPr lang="en-US" dirty="0"/>
              <a:t> in the results </a:t>
            </a:r>
            <a:br>
              <a:rPr lang="en-US" dirty="0"/>
            </a:br>
            <a:r>
              <a:rPr lang="en-US" dirty="0"/>
              <a:t>of the previous query.</a:t>
            </a:r>
          </a:p>
        </p:txBody>
      </p:sp>
      <p:cxnSp>
        <p:nvCxnSpPr>
          <p:cNvPr id="115716" name="AutoShape 41"/>
          <p:cNvCxnSpPr>
            <a:cxnSpLocks noChangeShapeType="1"/>
          </p:cNvCxnSpPr>
          <p:nvPr/>
        </p:nvCxnSpPr>
        <p:spPr bwMode="auto">
          <a:xfrm>
            <a:off x="4683125" y="2865438"/>
            <a:ext cx="0" cy="0"/>
          </a:xfrm>
          <a:prstGeom prst="straightConnector1">
            <a:avLst/>
          </a:prstGeom>
          <a:noFill/>
          <a:ln w="38100">
            <a:solidFill>
              <a:srgbClr val="000000"/>
            </a:solidFill>
            <a:round/>
            <a:headEnd type="none" w="med" len="lg"/>
            <a:tailEnd type="none" w="med"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0293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dirty="0"/>
              <a:t>Setup for the Poll</a:t>
            </a:r>
          </a:p>
        </p:txBody>
      </p:sp>
      <p:sp>
        <p:nvSpPr>
          <p:cNvPr id="2051" name="Rectangle 5"/>
          <p:cNvSpPr>
            <a:spLocks noGrp="1" noChangeArrowheads="1"/>
          </p:cNvSpPr>
          <p:nvPr>
            <p:ph idx="1"/>
          </p:nvPr>
        </p:nvSpPr>
        <p:spPr/>
        <p:txBody>
          <a:bodyPr/>
          <a:lstStyle/>
          <a:p>
            <a:pPr marL="0" indent="0"/>
            <a:r>
              <a:rPr lang="en-US" dirty="0"/>
              <a:t>Is it possible to use the entire query in Step 2 </a:t>
            </a:r>
            <a:br>
              <a:rPr lang="en-US" dirty="0"/>
            </a:br>
            <a:r>
              <a:rPr lang="en-US" dirty="0"/>
              <a:t>as a subquery?</a:t>
            </a:r>
          </a:p>
          <a:p>
            <a:pPr marL="0" indent="0"/>
            <a:endParaRPr lang="en-US" dirty="0"/>
          </a:p>
        </p:txBody>
      </p:sp>
      <p:sp>
        <p:nvSpPr>
          <p:cNvPr id="4" name="Rectangle 3"/>
          <p:cNvSpPr>
            <a:spLocks noChangeArrowheads="1"/>
          </p:cNvSpPr>
          <p:nvPr/>
        </p:nvSpPr>
        <p:spPr bwMode="auto">
          <a:xfrm>
            <a:off x="442913" y="1917700"/>
            <a:ext cx="8242300" cy="3632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marL="1371600" indent="-1371600" eaLnBrk="0" hangingPunct="0">
              <a:lnSpc>
                <a:spcPct val="95000"/>
              </a:lnSpc>
            </a:pPr>
            <a:r>
              <a:rPr lang="en-US" sz="2200" b="1" dirty="0">
                <a:latin typeface="Courier New" pitchFamily="49" charset="0"/>
              </a:rPr>
              <a:t>select Manager_ID </a:t>
            </a:r>
          </a:p>
          <a:p>
            <a:pPr marL="1371600" indent="-1371600" eaLnBrk="0" hangingPunct="0">
              <a:lnSpc>
                <a:spcPct val="95000"/>
              </a:lnSpc>
            </a:pPr>
            <a:r>
              <a:rPr lang="en-US" sz="2200" b="1" dirty="0">
                <a:latin typeface="Courier New" pitchFamily="49" charset="0"/>
              </a:rPr>
              <a:t>   from orion.employee_organization as o,</a:t>
            </a:r>
          </a:p>
          <a:p>
            <a:pPr marL="1371600" indent="-1371600" eaLnBrk="0" hangingPunct="0">
              <a:lnSpc>
                <a:spcPct val="95000"/>
              </a:lnSpc>
            </a:pPr>
            <a:r>
              <a:rPr lang="en-US" sz="2200" b="1" dirty="0">
                <a:latin typeface="Courier New" pitchFamily="49" charset="0"/>
              </a:rPr>
              <a:t>      (select distinct Employee_ID</a:t>
            </a:r>
          </a:p>
          <a:p>
            <a:pPr marL="1371600" indent="-1371600" eaLnBrk="0" hangingPunct="0">
              <a:lnSpc>
                <a:spcPct val="95000"/>
              </a:lnSpc>
            </a:pPr>
            <a:r>
              <a:rPr lang="en-US" sz="2200" b="1" dirty="0">
                <a:latin typeface="Courier New" pitchFamily="49" charset="0"/>
              </a:rPr>
              <a:t>          from orion.order_fact as of, </a:t>
            </a:r>
          </a:p>
          <a:p>
            <a:pPr marL="1371600" indent="-1371600" eaLnBrk="0" hangingPunct="0">
              <a:lnSpc>
                <a:spcPct val="95000"/>
              </a:lnSpc>
            </a:pPr>
            <a:r>
              <a:rPr lang="en-US" sz="2200" b="1" dirty="0">
                <a:latin typeface="Courier New" pitchFamily="49" charset="0"/>
              </a:rPr>
              <a:t>	       orion.product_dim as p</a:t>
            </a:r>
          </a:p>
          <a:p>
            <a:pPr marL="1371600" indent="-1371600" eaLnBrk="0" hangingPunct="0">
              <a:lnSpc>
                <a:spcPct val="95000"/>
              </a:lnSpc>
            </a:pPr>
            <a:r>
              <a:rPr lang="en-US" sz="2200" b="1" dirty="0">
                <a:latin typeface="Courier New" pitchFamily="49" charset="0"/>
              </a:rPr>
              <a:t>          where of.Product_ID=p.Product_ID</a:t>
            </a:r>
          </a:p>
          <a:p>
            <a:pPr marL="1371600" indent="-1371600" eaLnBrk="0" hangingPunct="0">
              <a:lnSpc>
                <a:spcPct val="95000"/>
              </a:lnSpc>
            </a:pPr>
            <a:r>
              <a:rPr lang="en-US" sz="2200" b="1" dirty="0">
                <a:latin typeface="Courier New" pitchFamily="49" charset="0"/>
              </a:rPr>
              <a:t>	       and year(Order_Date)=2007</a:t>
            </a:r>
          </a:p>
          <a:p>
            <a:pPr marL="1371600" indent="-1371600" eaLnBrk="0" hangingPunct="0">
              <a:lnSpc>
                <a:spcPct val="95000"/>
              </a:lnSpc>
            </a:pPr>
            <a:r>
              <a:rPr lang="en-US" sz="2200" b="1" dirty="0">
                <a:latin typeface="Courier New" pitchFamily="49" charset="0"/>
              </a:rPr>
              <a:t>	       and Product_Name </a:t>
            </a:r>
          </a:p>
          <a:p>
            <a:pPr marL="1371600" indent="-1371600" eaLnBrk="0" hangingPunct="0">
              <a:lnSpc>
                <a:spcPct val="95000"/>
              </a:lnSpc>
            </a:pPr>
            <a:r>
              <a:rPr lang="en-US" sz="2200" b="1" dirty="0">
                <a:latin typeface="Courier New" pitchFamily="49" charset="0"/>
              </a:rPr>
              <a:t>               contains 'Expedition Zero' </a:t>
            </a:r>
          </a:p>
          <a:p>
            <a:pPr marL="1371600" indent="-1371600" eaLnBrk="0" hangingPunct="0">
              <a:lnSpc>
                <a:spcPct val="95000"/>
              </a:lnSpc>
            </a:pPr>
            <a:r>
              <a:rPr lang="en-US" sz="2200" b="1" dirty="0">
                <a:latin typeface="Courier New" pitchFamily="49" charset="0"/>
              </a:rPr>
              <a:t>	       and Employee_ID ne 99999999)as ID</a:t>
            </a:r>
          </a:p>
          <a:p>
            <a:pPr marL="1371600" indent="-1371600" eaLnBrk="0" hangingPunct="0">
              <a:lnSpc>
                <a:spcPct val="95000"/>
              </a:lnSpc>
            </a:pPr>
            <a:r>
              <a:rPr lang="en-US" sz="2200" b="1" dirty="0">
                <a:solidFill>
                  <a:srgbClr val="0F9EB1"/>
                </a:solidFill>
                <a:latin typeface="Courier New" pitchFamily="49" charset="0"/>
              </a:rPr>
              <a:t>   </a:t>
            </a:r>
            <a:r>
              <a:rPr lang="en-US" sz="2200" b="1" dirty="0">
                <a:latin typeface="Courier New" pitchFamily="49" charset="0"/>
              </a:rPr>
              <a:t>where o.Employee_ID=ID.Employee_ID;</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5.07 Poll</a:t>
            </a:r>
            <a:endParaRPr lang="en-US" dirty="0"/>
          </a:p>
        </p:txBody>
      </p:sp>
      <p:sp>
        <p:nvSpPr>
          <p:cNvPr id="116739" name="Rectangle 3"/>
          <p:cNvSpPr>
            <a:spLocks noGrp="1" noChangeArrowheads="1"/>
          </p:cNvSpPr>
          <p:nvPr>
            <p:ph idx="1"/>
          </p:nvPr>
        </p:nvSpPr>
        <p:spPr/>
        <p:txBody>
          <a:bodyPr/>
          <a:lstStyle/>
          <a:p>
            <a:pPr marL="0" indent="0"/>
            <a:r>
              <a:rPr lang="en-US" dirty="0"/>
              <a:t>Is it possible to use the entire query in Step 2 </a:t>
            </a:r>
            <a:br>
              <a:rPr lang="en-US" dirty="0"/>
            </a:br>
            <a:r>
              <a:rPr lang="en-US" dirty="0"/>
              <a:t>as a subquery?</a:t>
            </a:r>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p:txBody>
      </p:sp>
    </p:spTree>
    <p:custDataLst>
      <p:tags r:id="rId1"/>
    </p:custDataLst>
    <p:extLst>
      <p:ext uri="{BB962C8B-B14F-4D97-AF65-F5344CB8AC3E}">
        <p14:creationId xmlns:p14="http://schemas.microsoft.com/office/powerpoint/2010/main" val="1129238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5.07 Poll </a:t>
            </a:r>
            <a:r>
              <a:rPr lang="en-US" dirty="0"/>
              <a:t>– Correct Answer</a:t>
            </a:r>
          </a:p>
        </p:txBody>
      </p:sp>
      <p:sp>
        <p:nvSpPr>
          <p:cNvPr id="117763" name="Rectangle 3"/>
          <p:cNvSpPr>
            <a:spLocks noGrp="1" noChangeArrowheads="1"/>
          </p:cNvSpPr>
          <p:nvPr>
            <p:ph idx="1"/>
          </p:nvPr>
        </p:nvSpPr>
        <p:spPr/>
        <p:txBody>
          <a:bodyPr/>
          <a:lstStyle/>
          <a:p>
            <a:pPr marL="0" indent="0"/>
            <a:r>
              <a:rPr lang="en-US" dirty="0"/>
              <a:t>Is it possible to use the entire query in Step 2 </a:t>
            </a:r>
            <a:br>
              <a:rPr lang="en-US" dirty="0"/>
            </a:br>
            <a:r>
              <a:rPr lang="en-US" dirty="0"/>
              <a:t>as a subquery?</a:t>
            </a:r>
          </a:p>
          <a:p>
            <a:pPr marL="0" indent="0"/>
            <a:endParaRPr lang="en-US" sz="800" dirty="0"/>
          </a:p>
          <a:p>
            <a:pPr marL="0" indent="0"/>
            <a:r>
              <a:rPr lang="en-US" dirty="0">
                <a:sym typeface="Wingdings" pitchFamily="2" charset="2"/>
              </a:rPr>
              <a:t>  </a:t>
            </a:r>
            <a:r>
              <a:rPr lang="en-US" dirty="0"/>
              <a:t>Yes	</a:t>
            </a:r>
          </a:p>
          <a:p>
            <a:pPr marL="0" indent="0"/>
            <a:r>
              <a:rPr lang="en-US" dirty="0">
                <a:sym typeface="Wingdings" pitchFamily="2" charset="2"/>
              </a:rPr>
              <a:t></a:t>
            </a:r>
            <a:r>
              <a:rPr lang="en-US" dirty="0"/>
              <a:t>  No</a:t>
            </a:r>
          </a:p>
          <a:p>
            <a:pPr marL="0" indent="0"/>
            <a:endParaRPr lang="en-US" dirty="0"/>
          </a:p>
          <a:p>
            <a:pPr marL="0" indent="0">
              <a:spcBef>
                <a:spcPct val="0"/>
              </a:spcBef>
              <a:buClrTx/>
              <a:buFontTx/>
              <a:buNone/>
            </a:pPr>
            <a:r>
              <a:rPr lang="en-US" b="1" dirty="0"/>
              <a:t>A subquery can return values for multiple rows, </a:t>
            </a:r>
            <a:br>
              <a:rPr lang="en-US" b="1" dirty="0"/>
            </a:br>
            <a:r>
              <a:rPr lang="en-US" b="1" dirty="0"/>
              <a:t>but must return values for only one column. When submitted on its own, the query in Step 2 returns </a:t>
            </a:r>
            <a:br>
              <a:rPr lang="en-US" b="1" dirty="0"/>
            </a:br>
            <a:r>
              <a:rPr lang="en-US" b="1" dirty="0"/>
              <a:t>one row and one column, so it can be used </a:t>
            </a:r>
            <a:br>
              <a:rPr lang="en-US" b="1" dirty="0"/>
            </a:br>
            <a:r>
              <a:rPr lang="en-US" b="1" dirty="0"/>
              <a:t>as a noncorrelated subquery.</a:t>
            </a:r>
            <a:endParaRPr lang="en-US" dirty="0"/>
          </a:p>
        </p:txBody>
      </p:sp>
      <p:sp>
        <p:nvSpPr>
          <p:cNvPr id="117764" name="Oval 5"/>
          <p:cNvSpPr>
            <a:spLocks noChangeArrowheads="1"/>
          </p:cNvSpPr>
          <p:nvPr/>
        </p:nvSpPr>
        <p:spPr bwMode="auto">
          <a:xfrm>
            <a:off x="600075" y="1954583"/>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sz="2000" noProof="1">
              <a:solidFill>
                <a:srgbClr val="000000"/>
              </a:solidFill>
            </a:endParaRPr>
          </a:p>
        </p:txBody>
      </p:sp>
    </p:spTree>
    <p:custDataLst>
      <p:tags r:id="rId1"/>
    </p:custDataLst>
    <p:extLst>
      <p:ext uri="{BB962C8B-B14F-4D97-AF65-F5344CB8AC3E}">
        <p14:creationId xmlns:p14="http://schemas.microsoft.com/office/powerpoint/2010/main" val="4238221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p:txBody>
          <a:bodyPr/>
          <a:lstStyle/>
          <a:p>
            <a:r>
              <a:rPr lang="en-US" dirty="0"/>
              <a:t>Coding the Complex Query</a:t>
            </a:r>
          </a:p>
        </p:txBody>
      </p:sp>
      <p:graphicFrame>
        <p:nvGraphicFramePr>
          <p:cNvPr id="227468" name="Group 140"/>
          <p:cNvGraphicFramePr>
            <a:graphicFrameLocks noGrp="1"/>
          </p:cNvGraphicFramePr>
          <p:nvPr>
            <p:ph idx="1"/>
            <p:extLst>
              <p:ext uri="{D42A27DB-BD31-4B8C-83A1-F6EECF244321}">
                <p14:modId xmlns:p14="http://schemas.microsoft.com/office/powerpoint/2010/main" val="1594287579"/>
              </p:ext>
            </p:extLst>
          </p:nvPr>
        </p:nvGraphicFramePr>
        <p:xfrm>
          <a:off x="690563" y="3881193"/>
          <a:ext cx="1704975" cy="914400"/>
        </p:xfrm>
        <a:graphic>
          <a:graphicData uri="http://schemas.openxmlformats.org/drawingml/2006/table">
            <a:tbl>
              <a:tblPr/>
              <a:tblGrid>
                <a:gridCol w="1704975">
                  <a:extLst>
                    <a:ext uri="{9D8B030D-6E8A-4147-A177-3AD203B41FA5}">
                      <a16:colId xmlns:a16="http://schemas.microsoft.com/office/drawing/2014/main" val="20000"/>
                    </a:ext>
                  </a:extLst>
                </a:gridCol>
              </a:tblGrid>
              <a:tr h="1428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95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mn-lt"/>
                        </a:rPr>
                        <a:t>Manager_ID</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9525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mn-lt"/>
                        </a:rPr>
                        <a:t>121145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18799" name="Rectangle 5"/>
          <p:cNvSpPr>
            <a:spLocks noChangeArrowheads="1"/>
          </p:cNvSpPr>
          <p:nvPr/>
        </p:nvSpPr>
        <p:spPr bwMode="auto">
          <a:xfrm>
            <a:off x="527050" y="2174630"/>
            <a:ext cx="8270875" cy="1541463"/>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85000"/>
              </a:lnSpc>
            </a:pPr>
            <a:r>
              <a:rPr lang="en-US" sz="2200" b="1" dirty="0">
                <a:latin typeface="Courier New" pitchFamily="49" charset="0"/>
              </a:rPr>
              <a:t>proc sql;</a:t>
            </a:r>
          </a:p>
          <a:p>
            <a:pPr eaLnBrk="0" hangingPunct="0">
              <a:lnSpc>
                <a:spcPct val="85000"/>
              </a:lnSpc>
            </a:pPr>
            <a:r>
              <a:rPr lang="en-US" sz="2200" b="1" dirty="0">
                <a:latin typeface="Courier New" pitchFamily="49" charset="0"/>
              </a:rPr>
              <a:t>select Employee_Name format=$25. as Name, City</a:t>
            </a:r>
          </a:p>
          <a:p>
            <a:pPr eaLnBrk="0" hangingPunct="0">
              <a:lnSpc>
                <a:spcPct val="85000"/>
              </a:lnSpc>
            </a:pPr>
            <a:r>
              <a:rPr lang="en-US" sz="2200" b="1" dirty="0">
                <a:latin typeface="Courier New" pitchFamily="49" charset="0"/>
              </a:rPr>
              <a:t>   from orion.employee_addresses</a:t>
            </a:r>
          </a:p>
          <a:p>
            <a:pPr eaLnBrk="0" hangingPunct="0">
              <a:lnSpc>
                <a:spcPct val="85000"/>
              </a:lnSpc>
            </a:pPr>
            <a:r>
              <a:rPr lang="en-US" sz="2200" b="1" dirty="0">
                <a:latin typeface="Courier New" pitchFamily="49" charset="0"/>
              </a:rPr>
              <a:t>   where Employee_ID in</a:t>
            </a:r>
          </a:p>
          <a:p>
            <a:pPr eaLnBrk="0" hangingPunct="0">
              <a:lnSpc>
                <a:spcPct val="85000"/>
              </a:lnSpc>
            </a:pPr>
            <a:r>
              <a:rPr lang="en-US" sz="2200" b="1" dirty="0">
                <a:latin typeface="Courier New" pitchFamily="49" charset="0"/>
              </a:rPr>
              <a:t>       (</a:t>
            </a:r>
            <a:r>
              <a:rPr lang="en-US" sz="2200" b="1" dirty="0">
                <a:solidFill>
                  <a:schemeClr val="bg2"/>
                </a:solidFill>
                <a:latin typeface="Courier New" pitchFamily="49" charset="0"/>
              </a:rPr>
              <a:t>&lt;Step 2 query results&gt;</a:t>
            </a:r>
            <a:r>
              <a:rPr lang="en-US" sz="2200" b="1" dirty="0">
                <a:latin typeface="Courier New" pitchFamily="49" charset="0"/>
              </a:rPr>
              <a:t>);</a:t>
            </a:r>
          </a:p>
        </p:txBody>
      </p:sp>
      <p:cxnSp>
        <p:nvCxnSpPr>
          <p:cNvPr id="118803" name="Elbow Connector 18"/>
          <p:cNvCxnSpPr>
            <a:cxnSpLocks noChangeShapeType="1"/>
          </p:cNvCxnSpPr>
          <p:nvPr/>
        </p:nvCxnSpPr>
        <p:spPr bwMode="auto">
          <a:xfrm rot="5400000" flipH="1" flipV="1">
            <a:off x="1323975" y="3701805"/>
            <a:ext cx="685800" cy="266700"/>
          </a:xfrm>
          <a:prstGeom prst="bentConnector2">
            <a:avLst/>
          </a:prstGeom>
          <a:noFill/>
          <a:ln w="19050" algn="ctr">
            <a:solidFill>
              <a:schemeClr val="tx1"/>
            </a:solidFill>
            <a:round/>
            <a:headEnd/>
            <a:tailEnd type="triangle" w="med" len="lg"/>
          </a:ln>
          <a:extLst>
            <a:ext uri="{909E8E84-426E-40DD-AFC4-6F175D3DCCD1}">
              <a14:hiddenFill xmlns:a14="http://schemas.microsoft.com/office/drawing/2010/main">
                <a:noFill/>
              </a14:hiddenFill>
            </a:ext>
          </a:extLst>
        </p:spPr>
      </p:cxnSp>
      <p:graphicFrame>
        <p:nvGraphicFramePr>
          <p:cNvPr id="10" name="Table 9"/>
          <p:cNvGraphicFramePr>
            <a:graphicFrameLocks noGrp="1"/>
          </p:cNvGraphicFramePr>
          <p:nvPr>
            <p:extLst>
              <p:ext uri="{D42A27DB-BD31-4B8C-83A1-F6EECF244321}">
                <p14:modId xmlns:p14="http://schemas.microsoft.com/office/powerpoint/2010/main" val="2041822802"/>
              </p:ext>
            </p:extLst>
          </p:nvPr>
        </p:nvGraphicFramePr>
        <p:xfrm>
          <a:off x="690282" y="1168400"/>
          <a:ext cx="7794812" cy="90932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gridCol w="66966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Part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Write a query to obtain the managers’ names and city information.</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985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665163" y="2192338"/>
            <a:ext cx="8285162" cy="2705100"/>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proc sql;</a:t>
            </a:r>
          </a:p>
          <a:p>
            <a:pPr algn="l">
              <a:lnSpc>
                <a:spcPct val="85000"/>
              </a:lnSpc>
            </a:pPr>
            <a:r>
              <a:rPr lang="en-US" b="1" dirty="0">
                <a:latin typeface="Courier New" pitchFamily="49" charset="0"/>
              </a:rPr>
              <a:t>select Job_Title, avg(Salary) as MeanSalary</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group by Job_Title</a:t>
            </a:r>
          </a:p>
          <a:p>
            <a:pPr algn="l">
              <a:lnSpc>
                <a:spcPct val="85000"/>
              </a:lnSpc>
            </a:pPr>
            <a:r>
              <a:rPr lang="en-US" b="1" dirty="0">
                <a:latin typeface="Courier New" pitchFamily="49" charset="0"/>
              </a:rPr>
              <a:t>   having avg(Salary) &gt;</a:t>
            </a:r>
          </a:p>
          <a:p>
            <a:pPr algn="l">
              <a:lnSpc>
                <a:spcPct val="85000"/>
              </a:lnSpc>
            </a:pPr>
            <a:r>
              <a:rPr lang="en-US" b="1" dirty="0">
                <a:latin typeface="Courier New" pitchFamily="49" charset="0"/>
              </a:rPr>
              <a:t>      (select avg(Salary) </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quit;</a:t>
            </a:r>
          </a:p>
        </p:txBody>
      </p:sp>
      <p:sp>
        <p:nvSpPr>
          <p:cNvPr id="15363" name="Rectangle 2"/>
          <p:cNvSpPr>
            <a:spLocks noGrp="1" noChangeArrowheads="1"/>
          </p:cNvSpPr>
          <p:nvPr>
            <p:ph type="title"/>
          </p:nvPr>
        </p:nvSpPr>
        <p:spPr/>
        <p:txBody>
          <a:bodyPr/>
          <a:lstStyle/>
          <a:p>
            <a:r>
              <a:rPr lang="en-US" dirty="0"/>
              <a:t>Step 3</a:t>
            </a:r>
          </a:p>
        </p:txBody>
      </p:sp>
      <p:sp>
        <p:nvSpPr>
          <p:cNvPr id="15364" name="Rectangle 3"/>
          <p:cNvSpPr>
            <a:spLocks noGrp="1" noChangeArrowheads="1"/>
          </p:cNvSpPr>
          <p:nvPr>
            <p:ph idx="1"/>
          </p:nvPr>
        </p:nvSpPr>
        <p:spPr>
          <a:xfrm>
            <a:off x="685800" y="1071563"/>
            <a:ext cx="7848600" cy="1735137"/>
          </a:xfrm>
        </p:spPr>
        <p:txBody>
          <a:bodyPr/>
          <a:lstStyle/>
          <a:p>
            <a:pPr marL="0" indent="0"/>
            <a:r>
              <a:rPr lang="en-US" dirty="0"/>
              <a:t>Write the program as a single step using a subquery. </a:t>
            </a:r>
          </a:p>
          <a:p>
            <a:pPr marL="0" indent="0"/>
            <a:r>
              <a:rPr lang="en-US" dirty="0"/>
              <a:t>A </a:t>
            </a:r>
            <a:r>
              <a:rPr lang="en-US" i="1" dirty="0"/>
              <a:t>subquery</a:t>
            </a:r>
            <a:r>
              <a:rPr lang="en-US" dirty="0"/>
              <a:t> is a query that resides within an outer query.</a:t>
            </a:r>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568325" indent="-568325"/>
            <a:r>
              <a:rPr lang="en-US" b="1" dirty="0">
                <a:sym typeface="Wingdings"/>
              </a:rPr>
              <a:t> </a:t>
            </a:r>
            <a:r>
              <a:rPr lang="en-US" dirty="0">
                <a:sym typeface="Wingdings"/>
              </a:rPr>
              <a:t>	</a:t>
            </a:r>
            <a:r>
              <a:rPr lang="en-US" dirty="0"/>
              <a:t>The subquery must be resolved before the outer query can be resolved</a:t>
            </a:r>
          </a:p>
        </p:txBody>
      </p:sp>
      <p:sp>
        <p:nvSpPr>
          <p:cNvPr id="15366" name="AutoShape 20"/>
          <p:cNvSpPr>
            <a:spLocks/>
          </p:cNvSpPr>
          <p:nvPr/>
        </p:nvSpPr>
        <p:spPr bwMode="auto">
          <a:xfrm>
            <a:off x="3047967" y="4617382"/>
            <a:ext cx="1310167" cy="487313"/>
          </a:xfrm>
          <a:prstGeom prst="borderCallout1">
            <a:avLst>
              <a:gd name="adj1" fmla="val 45731"/>
              <a:gd name="adj2" fmla="val 0"/>
              <a:gd name="adj3" fmla="val -98877"/>
              <a:gd name="adj4" fmla="val -53818"/>
            </a:avLst>
          </a:prstGeom>
          <a:solidFill>
            <a:srgbClr val="009900"/>
          </a:solidFill>
          <a:ln w="19050">
            <a:solidFill>
              <a:srgbClr val="000000"/>
            </a:solidFill>
            <a:miter lim="800000"/>
            <a:headEnd type="none" w="med" len="lg"/>
            <a:tailEnd type="triangle" w="med" len="lg"/>
          </a:ln>
        </p:spPr>
        <p:txBody>
          <a:bodyPr wrap="none" lIns="88900" tIns="88900" rIns="64008" bIns="88900" anchor="ctr">
            <a:spAutoFit/>
          </a:bodyPr>
          <a:lstStyle/>
          <a:p>
            <a:pPr algn="l">
              <a:spcBef>
                <a:spcPct val="20000"/>
              </a:spcBef>
              <a:buClr>
                <a:schemeClr val="tx2"/>
              </a:buClr>
              <a:buSzPct val="70000"/>
              <a:buFont typeface="Wingdings" pitchFamily="2" charset="2"/>
              <a:buNone/>
            </a:pPr>
            <a:r>
              <a:rPr lang="en-US" sz="2000" b="1" dirty="0">
                <a:solidFill>
                  <a:srgbClr val="FFFFFF"/>
                </a:solidFill>
              </a:rPr>
              <a:t>subquery</a:t>
            </a:r>
          </a:p>
        </p:txBody>
      </p:sp>
      <p:sp>
        <p:nvSpPr>
          <p:cNvPr id="15367" name="AutoShape 21"/>
          <p:cNvSpPr>
            <a:spLocks/>
          </p:cNvSpPr>
          <p:nvPr/>
        </p:nvSpPr>
        <p:spPr bwMode="auto">
          <a:xfrm>
            <a:off x="3048000" y="1958732"/>
            <a:ext cx="1565044" cy="487313"/>
          </a:xfrm>
          <a:prstGeom prst="borderCallout1">
            <a:avLst>
              <a:gd name="adj1" fmla="val 48375"/>
              <a:gd name="adj2" fmla="val 0"/>
              <a:gd name="adj3" fmla="val 137828"/>
              <a:gd name="adj4" fmla="val -54341"/>
            </a:avLst>
          </a:prstGeom>
          <a:solidFill>
            <a:srgbClr val="009900"/>
          </a:solidFill>
          <a:ln w="19050">
            <a:solidFill>
              <a:srgbClr val="000000"/>
            </a:solidFill>
            <a:miter lim="800000"/>
            <a:headEnd type="none" w="med" len="lg"/>
            <a:tailEnd type="triangle" w="med" len="lg"/>
          </a:ln>
        </p:spPr>
        <p:txBody>
          <a:bodyPr wrap="none" lIns="88900" tIns="88900" rIns="64008" bIns="88900" anchor="ctr">
            <a:spAutoFit/>
          </a:bodyPr>
          <a:lstStyle/>
          <a:p>
            <a:pPr algn="l">
              <a:spcBef>
                <a:spcPct val="20000"/>
              </a:spcBef>
              <a:buClr>
                <a:schemeClr val="tx2"/>
              </a:buClr>
              <a:buSzPct val="70000"/>
              <a:buFont typeface="Wingdings" pitchFamily="2" charset="2"/>
              <a:buNone/>
            </a:pPr>
            <a:r>
              <a:rPr lang="en-US" sz="2000" b="1" dirty="0">
                <a:solidFill>
                  <a:srgbClr val="FFFFFF"/>
                </a:solidFill>
              </a:rPr>
              <a:t>outer query</a:t>
            </a:r>
          </a:p>
        </p:txBody>
      </p:sp>
      <p:sp>
        <p:nvSpPr>
          <p:cNvPr id="15368" name="Text Box 5"/>
          <p:cNvSpPr txBox="1">
            <a:spLocks noChangeArrowheads="1"/>
          </p:cNvSpPr>
          <p:nvPr/>
        </p:nvSpPr>
        <p:spPr bwMode="auto">
          <a:xfrm>
            <a:off x="7950175"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a:r>
              <a:rPr lang="en-US" sz="1600" b="1" dirty="0"/>
              <a:t>s105d02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21"/>
          <p:cNvSpPr>
            <a:spLocks noGrp="1" noChangeArrowheads="1"/>
          </p:cNvSpPr>
          <p:nvPr>
            <p:ph type="title"/>
          </p:nvPr>
        </p:nvSpPr>
        <p:spPr/>
        <p:txBody>
          <a:bodyPr/>
          <a:lstStyle/>
          <a:p>
            <a:r>
              <a:rPr lang="en-US" dirty="0"/>
              <a:t>Coding the Complex Query</a:t>
            </a:r>
          </a:p>
        </p:txBody>
      </p:sp>
      <p:graphicFrame>
        <p:nvGraphicFramePr>
          <p:cNvPr id="233704" name="Group 232"/>
          <p:cNvGraphicFramePr>
            <a:graphicFrameLocks noGrp="1"/>
          </p:cNvGraphicFramePr>
          <p:nvPr>
            <p:ph idx="1"/>
          </p:nvPr>
        </p:nvGraphicFramePr>
        <p:xfrm>
          <a:off x="871538" y="4041775"/>
          <a:ext cx="1712912" cy="1219200"/>
        </p:xfrm>
        <a:graphic>
          <a:graphicData uri="http://schemas.openxmlformats.org/drawingml/2006/table">
            <a:tbl>
              <a:tblPr/>
              <a:tblGrid>
                <a:gridCol w="1712912">
                  <a:extLst>
                    <a:ext uri="{9D8B030D-6E8A-4147-A177-3AD203B41FA5}">
                      <a16:colId xmlns:a16="http://schemas.microsoft.com/office/drawing/2014/main" val="20000"/>
                    </a:ext>
                  </a:extLst>
                </a:gridCol>
              </a:tblGrid>
              <a:tr h="2968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2984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Manager_ID</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extLst>
                  <a:ext uri="{0D108BD9-81ED-4DB2-BD59-A6C34878D82A}">
                    <a16:rowId xmlns:a16="http://schemas.microsoft.com/office/drawing/2014/main" val="10001"/>
                  </a:ext>
                </a:extLst>
              </a:tr>
              <a:tr h="29527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120145</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extLst>
                  <a:ext uri="{0D108BD9-81ED-4DB2-BD59-A6C34878D82A}">
                    <a16:rowId xmlns:a16="http://schemas.microsoft.com/office/drawing/2014/main" val="10002"/>
                  </a:ext>
                </a:extLst>
              </a:tr>
              <a:tr h="296863">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Courier New" pitchFamily="49" charset="0"/>
                        </a:rPr>
                        <a:t>120732</a:t>
                      </a:r>
                    </a:p>
                  </a:txBody>
                  <a:tcPr marL="88900" marR="88900" marT="0" marB="0" anchor="ctr" horzOverflow="overflow">
                    <a:lnL w="28575"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extLst>
                  <a:ext uri="{0D108BD9-81ED-4DB2-BD59-A6C34878D82A}">
                    <a16:rowId xmlns:a16="http://schemas.microsoft.com/office/drawing/2014/main" val="10003"/>
                  </a:ext>
                </a:extLst>
              </a:tr>
            </a:tbl>
          </a:graphicData>
        </a:graphic>
      </p:graphicFrame>
      <p:sp>
        <p:nvSpPr>
          <p:cNvPr id="119822" name="Rectangle 4"/>
          <p:cNvSpPr>
            <a:spLocks noChangeArrowheads="1"/>
          </p:cNvSpPr>
          <p:nvPr/>
        </p:nvSpPr>
        <p:spPr bwMode="auto">
          <a:xfrm>
            <a:off x="363538" y="1125538"/>
            <a:ext cx="8428589" cy="4521109"/>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7000"/>
              </a:lnSpc>
            </a:pPr>
            <a:r>
              <a:rPr lang="en-US" sz="2200" b="1" dirty="0">
                <a:latin typeface="Courier New" pitchFamily="49" charset="0"/>
              </a:rPr>
              <a:t>proc sql;</a:t>
            </a:r>
          </a:p>
          <a:p>
            <a:pPr eaLnBrk="0" hangingPunct="0">
              <a:lnSpc>
                <a:spcPct val="87000"/>
              </a:lnSpc>
            </a:pPr>
            <a:r>
              <a:rPr lang="en-US" sz="2200" b="1" dirty="0">
                <a:latin typeface="Courier New" pitchFamily="49" charset="0"/>
              </a:rPr>
              <a:t>select Employee_Name format=$25. as Name, City</a:t>
            </a:r>
          </a:p>
          <a:p>
            <a:pPr eaLnBrk="0" hangingPunct="0">
              <a:lnSpc>
                <a:spcPct val="87000"/>
              </a:lnSpc>
            </a:pPr>
            <a:r>
              <a:rPr lang="en-US" sz="2200" b="1" dirty="0">
                <a:latin typeface="Courier New" pitchFamily="49" charset="0"/>
              </a:rPr>
              <a:t>   from orion.employee_addresses</a:t>
            </a:r>
          </a:p>
          <a:p>
            <a:pPr eaLnBrk="0" hangingPunct="0">
              <a:lnSpc>
                <a:spcPct val="87000"/>
              </a:lnSpc>
            </a:pPr>
            <a:r>
              <a:rPr lang="en-US" sz="2200" b="1" dirty="0">
                <a:latin typeface="Courier New" pitchFamily="49" charset="0"/>
              </a:rPr>
              <a:t>   where Employee_ID in</a:t>
            </a:r>
          </a:p>
          <a:p>
            <a:pPr eaLnBrk="0" hangingPunct="0">
              <a:lnSpc>
                <a:spcPct val="87000"/>
              </a:lnSpc>
            </a:pPr>
            <a:r>
              <a:rPr lang="en-US" sz="2200" b="1" dirty="0">
                <a:latin typeface="Courier New" pitchFamily="49" charset="0"/>
              </a:rPr>
              <a:t>       </a:t>
            </a:r>
            <a:r>
              <a:rPr lang="en-US" sz="2200" b="1" dirty="0">
                <a:solidFill>
                  <a:schemeClr val="bg2"/>
                </a:solidFill>
                <a:latin typeface="Courier New" pitchFamily="49" charset="0"/>
              </a:rPr>
              <a:t>(select Manager_ID </a:t>
            </a:r>
          </a:p>
          <a:p>
            <a:pPr eaLnBrk="0" hangingPunct="0">
              <a:lnSpc>
                <a:spcPct val="87000"/>
              </a:lnSpc>
            </a:pPr>
            <a:r>
              <a:rPr lang="en-US" sz="2200" b="1" dirty="0">
                <a:solidFill>
                  <a:schemeClr val="bg2"/>
                </a:solidFill>
                <a:latin typeface="Courier New" pitchFamily="49" charset="0"/>
              </a:rPr>
              <a:t>           from orion.employee_organization as o,</a:t>
            </a:r>
          </a:p>
          <a:p>
            <a:pPr eaLnBrk="0" hangingPunct="0">
              <a:lnSpc>
                <a:spcPct val="87000"/>
              </a:lnSpc>
            </a:pPr>
            <a:r>
              <a:rPr lang="en-US" sz="2200" b="1" dirty="0">
                <a:solidFill>
                  <a:schemeClr val="bg2"/>
                </a:solidFill>
                <a:latin typeface="Courier New" pitchFamily="49" charset="0"/>
              </a:rPr>
              <a:t>           (select distinct Employee_ID</a:t>
            </a:r>
          </a:p>
          <a:p>
            <a:pPr eaLnBrk="0" hangingPunct="0">
              <a:lnSpc>
                <a:spcPct val="87000"/>
              </a:lnSpc>
            </a:pPr>
            <a:r>
              <a:rPr lang="en-US" sz="2200" b="1" dirty="0">
                <a:solidFill>
                  <a:schemeClr val="bg2"/>
                </a:solidFill>
                <a:latin typeface="Courier New" pitchFamily="49" charset="0"/>
              </a:rPr>
              <a:t>               from orion.order_fact as of, </a:t>
            </a:r>
          </a:p>
          <a:p>
            <a:pPr eaLnBrk="0" hangingPunct="0">
              <a:lnSpc>
                <a:spcPct val="87000"/>
              </a:lnSpc>
            </a:pPr>
            <a:r>
              <a:rPr lang="en-US" sz="2200" b="1" dirty="0">
                <a:solidFill>
                  <a:schemeClr val="bg2"/>
                </a:solidFill>
                <a:latin typeface="Courier New" pitchFamily="49" charset="0"/>
              </a:rPr>
              <a:t>	               orion.product_dim as p</a:t>
            </a:r>
          </a:p>
          <a:p>
            <a:pPr eaLnBrk="0" hangingPunct="0">
              <a:lnSpc>
                <a:spcPct val="87000"/>
              </a:lnSpc>
            </a:pPr>
            <a:r>
              <a:rPr lang="en-US" sz="2200" b="1" dirty="0">
                <a:solidFill>
                  <a:schemeClr val="bg2"/>
                </a:solidFill>
                <a:latin typeface="Courier New" pitchFamily="49" charset="0"/>
              </a:rPr>
              <a:t>               where of.Product_ID=p.Product_ID</a:t>
            </a:r>
          </a:p>
          <a:p>
            <a:pPr eaLnBrk="0" hangingPunct="0">
              <a:lnSpc>
                <a:spcPct val="87000"/>
              </a:lnSpc>
            </a:pPr>
            <a:r>
              <a:rPr lang="en-US" sz="2200" b="1" dirty="0">
                <a:solidFill>
                  <a:schemeClr val="bg2"/>
                </a:solidFill>
                <a:latin typeface="Courier New" pitchFamily="49" charset="0"/>
              </a:rPr>
              <a:t>               and year(Order_Date)=2011 </a:t>
            </a:r>
          </a:p>
          <a:p>
            <a:pPr eaLnBrk="0" hangingPunct="0">
              <a:lnSpc>
                <a:spcPct val="87000"/>
              </a:lnSpc>
            </a:pPr>
            <a:r>
              <a:rPr lang="en-US" sz="2200" b="1" dirty="0">
                <a:solidFill>
                  <a:schemeClr val="bg2"/>
                </a:solidFill>
                <a:latin typeface="Courier New" pitchFamily="49" charset="0"/>
              </a:rPr>
              <a:t>               and Product_Name contains </a:t>
            </a:r>
          </a:p>
          <a:p>
            <a:pPr eaLnBrk="0" hangingPunct="0">
              <a:lnSpc>
                <a:spcPct val="87000"/>
              </a:lnSpc>
            </a:pPr>
            <a:r>
              <a:rPr lang="en-US" sz="2200" b="1" dirty="0">
                <a:solidFill>
                  <a:schemeClr val="bg2"/>
                </a:solidFill>
                <a:latin typeface="Courier New" pitchFamily="49" charset="0"/>
              </a:rPr>
              <a:t>                   'Expedition Zero'</a:t>
            </a:r>
          </a:p>
          <a:p>
            <a:pPr eaLnBrk="0" hangingPunct="0">
              <a:lnSpc>
                <a:spcPct val="87000"/>
              </a:lnSpc>
            </a:pPr>
            <a:r>
              <a:rPr lang="en-US" sz="2200" b="1" dirty="0">
                <a:solidFill>
                  <a:schemeClr val="bg2"/>
                </a:solidFill>
                <a:latin typeface="Courier New" pitchFamily="49" charset="0"/>
              </a:rPr>
              <a:t>               and Employee_ID ne 99999999) as ID</a:t>
            </a:r>
          </a:p>
          <a:p>
            <a:pPr eaLnBrk="0" hangingPunct="0">
              <a:lnSpc>
                <a:spcPct val="87000"/>
              </a:lnSpc>
            </a:pPr>
            <a:r>
              <a:rPr lang="en-US" sz="2200" b="1" dirty="0">
                <a:solidFill>
                  <a:schemeClr val="bg2"/>
                </a:solidFill>
                <a:latin typeface="Courier New" pitchFamily="49" charset="0"/>
              </a:rPr>
              <a:t>            where o.Employee_ID=ID.Employee_ID)</a:t>
            </a:r>
            <a:r>
              <a:rPr lang="en-US" sz="2200" b="1" dirty="0">
                <a:latin typeface="Courier New" pitchFamily="49" charset="0"/>
              </a:rPr>
              <a:t>;</a:t>
            </a:r>
          </a:p>
        </p:txBody>
      </p:sp>
      <p:sp>
        <p:nvSpPr>
          <p:cNvPr id="119823"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Courier New" pitchFamily="49" charset="0"/>
            </a:endParaRPr>
          </a:p>
        </p:txBody>
      </p:sp>
      <p:sp>
        <p:nvSpPr>
          <p:cNvPr id="119824" name="Text Box 58"/>
          <p:cNvSpPr txBox="1">
            <a:spLocks noChangeArrowheads="1"/>
          </p:cNvSpPr>
          <p:nvPr/>
        </p:nvSpPr>
        <p:spPr bwMode="auto">
          <a:xfrm>
            <a:off x="7947000" y="6324600"/>
            <a:ext cx="987450"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s105d10</a:t>
            </a:r>
          </a:p>
        </p:txBody>
      </p:sp>
      <p:graphicFrame>
        <p:nvGraphicFramePr>
          <p:cNvPr id="8" name="Table 7"/>
          <p:cNvGraphicFramePr>
            <a:graphicFrameLocks noGrp="1"/>
          </p:cNvGraphicFramePr>
          <p:nvPr>
            <p:extLst>
              <p:ext uri="{D42A27DB-BD31-4B8C-83A1-F6EECF244321}">
                <p14:modId xmlns:p14="http://schemas.microsoft.com/office/powerpoint/2010/main" val="2749420240"/>
              </p:ext>
            </p:extLst>
          </p:nvPr>
        </p:nvGraphicFramePr>
        <p:xfrm>
          <a:off x="795790" y="3571630"/>
          <a:ext cx="1098177" cy="54356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tblGrid>
              <a:tr h="370840">
                <a:tc>
                  <a:txBody>
                    <a:bodyPr/>
                    <a:lstStyle/>
                    <a:p>
                      <a:r>
                        <a:rPr lang="en-US" sz="2400" b="1" i="1" dirty="0">
                          <a:solidFill>
                            <a:srgbClr val="FFFFFF"/>
                          </a:solidFill>
                        </a:rPr>
                        <a:t>Part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4007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Viewing the Output</a:t>
            </a:r>
          </a:p>
        </p:txBody>
      </p:sp>
      <p:sp>
        <p:nvSpPr>
          <p:cNvPr id="120835" name="Rectangle 3"/>
          <p:cNvSpPr>
            <a:spLocks noGrp="1" noChangeArrowheads="1"/>
          </p:cNvSpPr>
          <p:nvPr>
            <p:ph idx="1"/>
          </p:nvPr>
        </p:nvSpPr>
        <p:spPr/>
        <p:txBody>
          <a:bodyPr tIns="182880"/>
          <a:lstStyle/>
          <a:p>
            <a:pPr marL="0" indent="0">
              <a:tabLst>
                <a:tab pos="1371600" algn="l"/>
              </a:tabLst>
            </a:pPr>
            <a:r>
              <a:rPr lang="en-US" b="1" dirty="0">
                <a:solidFill>
                  <a:schemeClr val="tx2"/>
                </a:solidFill>
              </a:rPr>
              <a:t>	</a:t>
            </a:r>
          </a:p>
          <a:p>
            <a:pPr marL="0" indent="0">
              <a:tabLst>
                <a:tab pos="1371600" algn="l"/>
              </a:tabLst>
            </a:pPr>
            <a:endParaRPr lang="en-US" b="1" dirty="0">
              <a:solidFill>
                <a:schemeClr val="tx2"/>
              </a:solidFill>
            </a:endParaRPr>
          </a:p>
          <a:p>
            <a:pPr marL="0" indent="0">
              <a:tabLst>
                <a:tab pos="1371600" algn="l"/>
              </a:tabLst>
            </a:pPr>
            <a:r>
              <a:rPr lang="en-US" dirty="0"/>
              <a:t>PROC SQL Output</a:t>
            </a:r>
          </a:p>
        </p:txBody>
      </p:sp>
      <p:sp>
        <p:nvSpPr>
          <p:cNvPr id="120836"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SAS Monospace" pitchFamily="49" charset="0"/>
            </a:endParaRPr>
          </a:p>
        </p:txBody>
      </p:sp>
      <p:sp>
        <p:nvSpPr>
          <p:cNvPr id="120837"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SAS Monospace" pitchFamily="49" charset="0"/>
            </a:endParaRPr>
          </a:p>
        </p:txBody>
      </p:sp>
      <p:sp>
        <p:nvSpPr>
          <p:cNvPr id="120838"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SAS Monospace" pitchFamily="49" charset="0"/>
            </a:endParaRPr>
          </a:p>
        </p:txBody>
      </p:sp>
      <p:sp>
        <p:nvSpPr>
          <p:cNvPr id="3" name="TextBox 2"/>
          <p:cNvSpPr txBox="1"/>
          <p:nvPr/>
        </p:nvSpPr>
        <p:spPr bwMode="auto">
          <a:xfrm>
            <a:off x="674081" y="2514922"/>
            <a:ext cx="4869923" cy="918200"/>
          </a:xfrm>
          <a:prstGeom prst="rect">
            <a:avLst/>
          </a:prstGeom>
          <a:solidFill>
            <a:srgbClr val="FFFFFF"/>
          </a:solidFill>
          <a:ln w="38100" cmpd="sng">
            <a:solidFill>
              <a:schemeClr val="tx2"/>
            </a:solidFill>
            <a:miter lim="800000"/>
            <a:headEnd/>
            <a:tailEnd/>
          </a:ln>
          <a:extLst/>
        </p:spPr>
        <p:txBody>
          <a:bodyPr vert="horz" wrap="none" lIns="88900" tIns="88900" rIns="88900" bIns="88900" rtlCol="0" anchor="b">
            <a:spAutoFit/>
          </a:bodyPr>
          <a:lstStyle/>
          <a:p>
            <a:r>
              <a:rPr lang="en-US" sz="1600" b="1" dirty="0">
                <a:latin typeface="SAS Monospace"/>
              </a:rPr>
              <a:t>Name                       City</a:t>
            </a:r>
          </a:p>
          <a:p>
            <a:r>
              <a:rPr lang="en-US" sz="1600" b="1" dirty="0">
                <a:latin typeface="SAS Monospace"/>
              </a:rPr>
              <a:t>ƒƒƒƒƒƒƒƒƒƒƒƒƒƒƒƒƒƒƒƒƒƒƒƒƒƒƒƒƒƒƒƒƒƒƒƒƒƒ</a:t>
            </a:r>
          </a:p>
          <a:p>
            <a:r>
              <a:rPr lang="en-US" sz="1600" b="1" dirty="0">
                <a:latin typeface="SAS Monospace"/>
              </a:rPr>
              <a:t>Lansberry, Dennis          Miami-Dade</a:t>
            </a:r>
            <a:endParaRPr lang="en-US" sz="1600" b="1" dirty="0">
              <a:solidFill>
                <a:srgbClr val="FFFFFF"/>
              </a:solidFill>
              <a:latin typeface="SAS Monospace"/>
            </a:endParaRPr>
          </a:p>
        </p:txBody>
      </p:sp>
      <p:graphicFrame>
        <p:nvGraphicFramePr>
          <p:cNvPr id="9" name="Table 8"/>
          <p:cNvGraphicFramePr>
            <a:graphicFrameLocks noGrp="1"/>
          </p:cNvGraphicFramePr>
          <p:nvPr>
            <p:extLst>
              <p:ext uri="{D42A27DB-BD31-4B8C-83A1-F6EECF244321}">
                <p14:modId xmlns:p14="http://schemas.microsoft.com/office/powerpoint/2010/main" val="1141898461"/>
              </p:ext>
            </p:extLst>
          </p:nvPr>
        </p:nvGraphicFramePr>
        <p:xfrm>
          <a:off x="725452" y="1168400"/>
          <a:ext cx="1098177" cy="543560"/>
        </p:xfrm>
        <a:graphic>
          <a:graphicData uri="http://schemas.openxmlformats.org/drawingml/2006/table">
            <a:tbl>
              <a:tblPr firstRow="1" bandRow="1">
                <a:tableStyleId>{5C22544A-7EE6-4342-B048-85BDC9FD1C3A}</a:tableStyleId>
              </a:tblPr>
              <a:tblGrid>
                <a:gridCol w="1098177">
                  <a:extLst>
                    <a:ext uri="{9D8B030D-6E8A-4147-A177-3AD203B41FA5}">
                      <a16:colId xmlns:a16="http://schemas.microsoft.com/office/drawing/2014/main" val="20000"/>
                    </a:ext>
                  </a:extLst>
                </a:gridCol>
              </a:tblGrid>
              <a:tr h="370840">
                <a:tc>
                  <a:txBody>
                    <a:bodyPr/>
                    <a:lstStyle/>
                    <a:p>
                      <a:r>
                        <a:rPr lang="en-US" sz="2400" b="1" i="1" dirty="0">
                          <a:solidFill>
                            <a:srgbClr val="FFFFFF"/>
                          </a:solidFill>
                        </a:rPr>
                        <a:t>Part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07053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Coding the Complex Query</a:t>
            </a:r>
          </a:p>
        </p:txBody>
      </p:sp>
      <p:sp>
        <p:nvSpPr>
          <p:cNvPr id="121859" name="Rectangle 3"/>
          <p:cNvSpPr>
            <a:spLocks noGrp="1" noChangeArrowheads="1"/>
          </p:cNvSpPr>
          <p:nvPr>
            <p:ph idx="1"/>
          </p:nvPr>
        </p:nvSpPr>
        <p:spPr/>
        <p:txBody>
          <a:bodyPr/>
          <a:lstStyle/>
          <a:p>
            <a:pPr marL="0" indent="0"/>
            <a:r>
              <a:rPr lang="en-US" dirty="0"/>
              <a:t>You can also solve this problem using a multiway join.</a:t>
            </a:r>
          </a:p>
        </p:txBody>
      </p:sp>
      <p:sp>
        <p:nvSpPr>
          <p:cNvPr id="121860"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Courier New" pitchFamily="49" charset="0"/>
            </a:endParaRPr>
          </a:p>
        </p:txBody>
      </p:sp>
      <p:sp>
        <p:nvSpPr>
          <p:cNvPr id="121861"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Courier New" pitchFamily="49" charset="0"/>
            </a:endParaRPr>
          </a:p>
        </p:txBody>
      </p:sp>
      <p:sp>
        <p:nvSpPr>
          <p:cNvPr id="121862"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SAS Monospace" pitchFamily="49" charset="0"/>
            </a:endParaRPr>
          </a:p>
        </p:txBody>
      </p:sp>
      <p:sp>
        <p:nvSpPr>
          <p:cNvPr id="121863" name="Text Box 11"/>
          <p:cNvSpPr txBox="1">
            <a:spLocks noChangeArrowheads="1"/>
          </p:cNvSpPr>
          <p:nvPr/>
        </p:nvSpPr>
        <p:spPr bwMode="auto">
          <a:xfrm>
            <a:off x="7958349" y="6324600"/>
            <a:ext cx="97610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r>
              <a:rPr lang="en-US" sz="1600" b="1" dirty="0"/>
              <a:t>s105d11</a:t>
            </a:r>
          </a:p>
        </p:txBody>
      </p:sp>
      <p:sp>
        <p:nvSpPr>
          <p:cNvPr id="121864"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endParaRPr lang="en-US" noProof="1">
              <a:latin typeface="Courier New" pitchFamily="49" charset="0"/>
            </a:endParaRPr>
          </a:p>
        </p:txBody>
      </p:sp>
      <p:sp>
        <p:nvSpPr>
          <p:cNvPr id="121865" name="Rectangle 13"/>
          <p:cNvSpPr>
            <a:spLocks noChangeArrowheads="1"/>
          </p:cNvSpPr>
          <p:nvPr/>
        </p:nvSpPr>
        <p:spPr bwMode="auto">
          <a:xfrm>
            <a:off x="49213" y="1524000"/>
            <a:ext cx="9018587" cy="3903633"/>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eaLnBrk="0" hangingPunct="0">
              <a:lnSpc>
                <a:spcPct val="95000"/>
              </a:lnSpc>
            </a:pPr>
            <a:r>
              <a:rPr lang="en-US" sz="2000" b="1" dirty="0">
                <a:solidFill>
                  <a:srgbClr val="000000"/>
                </a:solidFill>
                <a:latin typeface="Courier New" pitchFamily="49" charset="0"/>
              </a:rPr>
              <a:t>proc sql;</a:t>
            </a:r>
          </a:p>
          <a:p>
            <a:pPr eaLnBrk="0" hangingPunct="0">
              <a:lnSpc>
                <a:spcPct val="95000"/>
              </a:lnSpc>
            </a:pPr>
            <a:r>
              <a:rPr lang="en-US" sz="2000" b="1" dirty="0">
                <a:solidFill>
                  <a:srgbClr val="000000"/>
                </a:solidFill>
                <a:latin typeface="Courier New" pitchFamily="49" charset="0"/>
              </a:rPr>
              <a:t>select distinct Employee_Name format=$25. as Name, City  </a:t>
            </a:r>
          </a:p>
          <a:p>
            <a:pPr eaLnBrk="0" hangingPunct="0">
              <a:lnSpc>
                <a:spcPct val="95000"/>
              </a:lnSpc>
            </a:pPr>
            <a:r>
              <a:rPr lang="en-US" sz="2000" b="1" dirty="0">
                <a:solidFill>
                  <a:srgbClr val="000000"/>
                </a:solidFill>
                <a:latin typeface="Courier New" pitchFamily="49" charset="0"/>
              </a:rPr>
              <a:t>   from orion.order_fact as of,  </a:t>
            </a:r>
          </a:p>
          <a:p>
            <a:pPr eaLnBrk="0" hangingPunct="0">
              <a:lnSpc>
                <a:spcPct val="95000"/>
              </a:lnSpc>
            </a:pPr>
            <a:r>
              <a:rPr lang="en-US" sz="2000" b="1" dirty="0">
                <a:solidFill>
                  <a:srgbClr val="000000"/>
                </a:solidFill>
                <a:latin typeface="Courier New" pitchFamily="49" charset="0"/>
              </a:rPr>
              <a:t>        orion.product_dim as pd,</a:t>
            </a:r>
          </a:p>
          <a:p>
            <a:pPr eaLnBrk="0" hangingPunct="0">
              <a:lnSpc>
                <a:spcPct val="95000"/>
              </a:lnSpc>
            </a:pPr>
            <a:r>
              <a:rPr lang="en-US" sz="2000" b="1" dirty="0">
                <a:solidFill>
                  <a:srgbClr val="000000"/>
                </a:solidFill>
                <a:latin typeface="Courier New" pitchFamily="49" charset="0"/>
              </a:rPr>
              <a:t>        orion.employee_organization as eo,</a:t>
            </a:r>
          </a:p>
          <a:p>
            <a:pPr eaLnBrk="0" hangingPunct="0">
              <a:lnSpc>
                <a:spcPct val="95000"/>
              </a:lnSpc>
            </a:pPr>
            <a:r>
              <a:rPr lang="en-US" sz="2000" b="1" dirty="0">
                <a:solidFill>
                  <a:srgbClr val="000000"/>
                </a:solidFill>
                <a:latin typeface="Courier New" pitchFamily="49" charset="0"/>
              </a:rPr>
              <a:t>        orion.employee_addresses as ea</a:t>
            </a:r>
          </a:p>
          <a:p>
            <a:pPr eaLnBrk="0" hangingPunct="0">
              <a:lnSpc>
                <a:spcPct val="95000"/>
              </a:lnSpc>
            </a:pPr>
            <a:r>
              <a:rPr lang="en-US" sz="2000" b="1" dirty="0">
                <a:solidFill>
                  <a:srgbClr val="000000"/>
                </a:solidFill>
                <a:latin typeface="Courier New" pitchFamily="49" charset="0"/>
              </a:rPr>
              <a:t>   where of.Product_ID=pd.Product_ID</a:t>
            </a:r>
          </a:p>
          <a:p>
            <a:pPr eaLnBrk="0" hangingPunct="0">
              <a:lnSpc>
                <a:spcPct val="95000"/>
              </a:lnSpc>
            </a:pPr>
            <a:r>
              <a:rPr lang="en-US" sz="2000" b="1" dirty="0">
                <a:solidFill>
                  <a:srgbClr val="000000"/>
                </a:solidFill>
                <a:latin typeface="Courier New" pitchFamily="49" charset="0"/>
              </a:rPr>
              <a:t>         and of.Employee_ID=eo.Employee_ID</a:t>
            </a:r>
          </a:p>
          <a:p>
            <a:pPr eaLnBrk="0" hangingPunct="0">
              <a:lnSpc>
                <a:spcPct val="95000"/>
              </a:lnSpc>
            </a:pPr>
            <a:r>
              <a:rPr lang="en-US" sz="2000" b="1" dirty="0">
                <a:solidFill>
                  <a:srgbClr val="000000"/>
                </a:solidFill>
                <a:latin typeface="Courier New" pitchFamily="49" charset="0"/>
              </a:rPr>
              <a:t>         and ea.Employee_ID=eo.Manager_ID </a:t>
            </a:r>
          </a:p>
          <a:p>
            <a:pPr eaLnBrk="0" hangingPunct="0">
              <a:lnSpc>
                <a:spcPct val="95000"/>
              </a:lnSpc>
            </a:pPr>
            <a:r>
              <a:rPr lang="en-US" sz="2000" b="1" dirty="0">
                <a:solidFill>
                  <a:srgbClr val="000000"/>
                </a:solidFill>
                <a:latin typeface="Courier New" pitchFamily="49" charset="0"/>
              </a:rPr>
              <a:t>         and Product_Name contains 'Expedition Zero'</a:t>
            </a:r>
          </a:p>
          <a:p>
            <a:pPr eaLnBrk="0" hangingPunct="0">
              <a:lnSpc>
                <a:spcPct val="95000"/>
              </a:lnSpc>
            </a:pPr>
            <a:r>
              <a:rPr lang="en-US" sz="2000" b="1" dirty="0">
                <a:solidFill>
                  <a:srgbClr val="000000"/>
                </a:solidFill>
                <a:latin typeface="Courier New" pitchFamily="49" charset="0"/>
              </a:rPr>
              <a:t>         and year(Order_Date)=2011</a:t>
            </a:r>
          </a:p>
          <a:p>
            <a:pPr eaLnBrk="0" hangingPunct="0">
              <a:lnSpc>
                <a:spcPct val="95000"/>
              </a:lnSpc>
            </a:pPr>
            <a:r>
              <a:rPr lang="en-US" sz="2000" b="1" dirty="0">
                <a:solidFill>
                  <a:srgbClr val="000000"/>
                </a:solidFill>
                <a:latin typeface="Courier New" pitchFamily="49" charset="0"/>
              </a:rPr>
              <a:t>         and eo.Employee_ID ne 99999999;</a:t>
            </a:r>
          </a:p>
          <a:p>
            <a:pPr eaLnBrk="0" hangingPunct="0">
              <a:lnSpc>
                <a:spcPct val="95000"/>
              </a:lnSpc>
            </a:pPr>
            <a:r>
              <a:rPr lang="en-US" sz="2000" b="1" dirty="0">
                <a:solidFill>
                  <a:srgbClr val="000000"/>
                </a:solidFill>
                <a:latin typeface="Courier New" pitchFamily="49" charset="0"/>
              </a:rPr>
              <a:t>quit;</a:t>
            </a:r>
          </a:p>
        </p:txBody>
      </p:sp>
    </p:spTree>
    <p:custDataLst>
      <p:tags r:id="rId1"/>
    </p:custDataLst>
    <p:extLst>
      <p:ext uri="{BB962C8B-B14F-4D97-AF65-F5344CB8AC3E}">
        <p14:creationId xmlns:p14="http://schemas.microsoft.com/office/powerpoint/2010/main" val="1222958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What is a subquery?</a:t>
            </a:r>
          </a:p>
          <a:p>
            <a:pPr marL="0" indent="0">
              <a:defRPr/>
            </a:pPr>
            <a:endParaRPr lang="en-US" sz="800" b="1" dirty="0"/>
          </a:p>
          <a:p>
            <a:pPr lvl="1">
              <a:buClr>
                <a:schemeClr val="tx1"/>
              </a:buClr>
              <a:buSzTx/>
              <a:buFont typeface="Wingdings" pitchFamily="2" charset="2"/>
              <a:buAutoNum type="alphaLcPeriod"/>
              <a:defRPr/>
            </a:pPr>
            <a:r>
              <a:rPr lang="en-US" dirty="0"/>
              <a:t>a SELECT statement that resides inside the clauses </a:t>
            </a:r>
            <a:br>
              <a:rPr lang="en-US" dirty="0"/>
            </a:br>
            <a:r>
              <a:rPr lang="en-US" dirty="0"/>
              <a:t>of another SELECT statement or another subquery</a:t>
            </a:r>
          </a:p>
          <a:p>
            <a:pPr lvl="1">
              <a:buClr>
                <a:schemeClr val="tx1"/>
              </a:buClr>
              <a:buSzTx/>
              <a:buFont typeface="Wingdings" pitchFamily="2" charset="2"/>
              <a:buAutoNum type="alphaLcPeriod"/>
              <a:defRPr/>
            </a:pPr>
            <a:r>
              <a:rPr lang="en-US" dirty="0"/>
              <a:t>SUB statement that resides inside the clauses of another SELECT statement or another subquery</a:t>
            </a:r>
          </a:p>
          <a:p>
            <a:pPr lvl="1">
              <a:buClr>
                <a:schemeClr val="tx1"/>
              </a:buClr>
              <a:buSzTx/>
              <a:buFont typeface="Wingdings" pitchFamily="2" charset="2"/>
              <a:buAutoNum type="alphaLcPeriod"/>
              <a:defRPr/>
            </a:pPr>
            <a:r>
              <a:rPr lang="en-US" dirty="0"/>
              <a:t>a SELECT statement that resides inside a PROC SQL statement or another subquery</a:t>
            </a:r>
          </a:p>
          <a:p>
            <a:pPr lvl="1">
              <a:buClr>
                <a:schemeClr val="tx1"/>
              </a:buClr>
              <a:buSzTx/>
              <a:buFont typeface="Wingdings" pitchFamily="2" charset="2"/>
              <a:buAutoNum type="alphaLcPeriod"/>
              <a:defRPr/>
            </a:pPr>
            <a:r>
              <a:rPr lang="en-US" dirty="0"/>
              <a:t>a SUB statement that resides inside a PROC SQL statement or another subquery</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Which of the following statements identifies the syntax error in this query?</a:t>
            </a:r>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marL="457200" indent="-457200">
              <a:buFont typeface="+mj-lt"/>
              <a:buAutoNum type="arabicPeriod" startAt="2"/>
              <a:defRPr/>
            </a:pPr>
            <a:endParaRPr lang="en-US" dirty="0"/>
          </a:p>
          <a:p>
            <a:pPr>
              <a:defRPr/>
            </a:pPr>
            <a:endParaRPr lang="en-US" dirty="0"/>
          </a:p>
          <a:p>
            <a:pPr marL="0" indent="0">
              <a:defRPr/>
            </a:pPr>
            <a:endParaRPr lang="en-US" sz="800" b="1" dirty="0"/>
          </a:p>
          <a:p>
            <a:pPr lvl="1">
              <a:buClr>
                <a:schemeClr val="tx1"/>
              </a:buClr>
              <a:buSzTx/>
              <a:buFont typeface="Wingdings" pitchFamily="2" charset="2"/>
              <a:buAutoNum type="alphaLcPeriod"/>
              <a:defRPr/>
            </a:pPr>
            <a:r>
              <a:rPr lang="en-US" dirty="0"/>
              <a:t>The subquery requires its own semicolon.</a:t>
            </a:r>
          </a:p>
          <a:p>
            <a:pPr lvl="1">
              <a:buClr>
                <a:schemeClr val="tx1"/>
              </a:buClr>
              <a:buSzTx/>
              <a:buFont typeface="Wingdings" pitchFamily="2" charset="2"/>
              <a:buAutoNum type="alphaLcPeriod"/>
              <a:defRPr/>
            </a:pPr>
            <a:r>
              <a:rPr lang="en-US" dirty="0"/>
              <a:t>Parentheses are required around the subquery.</a:t>
            </a:r>
          </a:p>
          <a:p>
            <a:pPr lvl="1">
              <a:buClr>
                <a:schemeClr val="tx1"/>
              </a:buClr>
              <a:buSzTx/>
              <a:buFont typeface="Wingdings" pitchFamily="2" charset="2"/>
              <a:buAutoNum type="alphaLcPeriod"/>
              <a:defRPr/>
            </a:pPr>
            <a:r>
              <a:rPr lang="en-US" dirty="0"/>
              <a:t>The subquery must reside inside a HAVING clause.</a:t>
            </a:r>
          </a:p>
          <a:p>
            <a:pPr lvl="1">
              <a:buClr>
                <a:schemeClr val="tx1"/>
              </a:buClr>
              <a:buSzTx/>
              <a:buFont typeface="Wingdings" pitchFamily="2" charset="2"/>
              <a:buAutoNum type="alphaLcPeriod"/>
              <a:defRPr/>
            </a:pPr>
            <a:r>
              <a:rPr lang="en-US" dirty="0"/>
              <a:t>The subquery must reference the same table </a:t>
            </a:r>
            <a:br>
              <a:rPr lang="en-US" dirty="0"/>
            </a:br>
            <a:r>
              <a:rPr lang="en-US" dirty="0"/>
              <a:t>as the outer query. </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rtlCol="0" anchor="b">
            <a:spAutoFit/>
          </a:bodyPr>
          <a:lstStyle/>
          <a:p>
            <a:endParaRPr lang="en-US" dirty="0">
              <a:solidFill>
                <a:srgbClr val="FFFFFF"/>
              </a:solidFill>
            </a:endParaRPr>
          </a:p>
        </p:txBody>
      </p:sp>
      <p:sp>
        <p:nvSpPr>
          <p:cNvPr id="5" name="Rectangle 4"/>
          <p:cNvSpPr/>
          <p:nvPr/>
        </p:nvSpPr>
        <p:spPr>
          <a:xfrm>
            <a:off x="1120815" y="1375498"/>
            <a:ext cx="4894628" cy="2073516"/>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sz="1800" b="1" dirty="0">
                <a:latin typeface="Courier New"/>
              </a:rPr>
              <a:t>proc sql;</a:t>
            </a:r>
          </a:p>
          <a:p>
            <a:pPr>
              <a:lnSpc>
                <a:spcPct val="85000"/>
              </a:lnSpc>
            </a:pPr>
            <a:r>
              <a:rPr lang="en-US" sz="1800" b="1" dirty="0">
                <a:latin typeface="Courier New"/>
              </a:rPr>
              <a:t>select </a:t>
            </a:r>
            <a:r>
              <a:rPr lang="en-US" sz="1800" b="1" dirty="0">
                <a:solidFill>
                  <a:srgbClr val="000000"/>
                </a:solidFill>
                <a:latin typeface="Courier New"/>
              </a:rPr>
              <a:t>Lastname</a:t>
            </a:r>
            <a:r>
              <a:rPr lang="en-US" sz="1800" b="1" dirty="0">
                <a:latin typeface="Courier New"/>
              </a:rPr>
              <a:t>, </a:t>
            </a:r>
            <a:r>
              <a:rPr lang="en-US" sz="1800" b="1" dirty="0">
                <a:solidFill>
                  <a:srgbClr val="000000"/>
                </a:solidFill>
                <a:latin typeface="Courier New"/>
              </a:rPr>
              <a:t>Firstname</a:t>
            </a:r>
          </a:p>
          <a:p>
            <a:pPr>
              <a:lnSpc>
                <a:spcPct val="85000"/>
              </a:lnSpc>
            </a:pPr>
            <a:r>
              <a:rPr lang="en-US" sz="1800" b="1" dirty="0">
                <a:latin typeface="Courier New"/>
              </a:rPr>
              <a:t>   from charity.donors</a:t>
            </a:r>
          </a:p>
          <a:p>
            <a:pPr>
              <a:lnSpc>
                <a:spcPct val="85000"/>
              </a:lnSpc>
            </a:pPr>
            <a:r>
              <a:rPr lang="en-US" sz="1800" b="1" dirty="0">
                <a:latin typeface="Courier New"/>
              </a:rPr>
              <a:t>   where Donation&gt;1000 and</a:t>
            </a:r>
          </a:p>
          <a:p>
            <a:pPr>
              <a:lnSpc>
                <a:spcPct val="85000"/>
              </a:lnSpc>
            </a:pPr>
            <a:r>
              <a:rPr lang="en-US" sz="1800" b="1" dirty="0">
                <a:latin typeface="Courier New"/>
              </a:rPr>
              <a:t>         </a:t>
            </a:r>
            <a:r>
              <a:rPr lang="en-US" sz="1800" b="1" dirty="0">
                <a:solidFill>
                  <a:srgbClr val="000000"/>
                </a:solidFill>
                <a:latin typeface="Courier New"/>
              </a:rPr>
              <a:t>Lastname</a:t>
            </a:r>
            <a:r>
              <a:rPr lang="en-US" sz="1800" b="1" dirty="0">
                <a:latin typeface="Courier New"/>
              </a:rPr>
              <a:t> not in </a:t>
            </a:r>
            <a:br>
              <a:rPr lang="en-US" sz="1800" b="1" dirty="0">
                <a:latin typeface="Courier New"/>
              </a:rPr>
            </a:br>
            <a:r>
              <a:rPr lang="en-US" sz="1800" b="1" dirty="0">
                <a:latin typeface="Courier New"/>
              </a:rPr>
              <a:t>     select </a:t>
            </a:r>
            <a:r>
              <a:rPr lang="en-US" sz="1800" b="1" dirty="0">
                <a:solidFill>
                  <a:srgbClr val="000000"/>
                </a:solidFill>
                <a:latin typeface="Courier New"/>
              </a:rPr>
              <a:t>Lastname</a:t>
            </a:r>
          </a:p>
          <a:p>
            <a:pPr>
              <a:lnSpc>
                <a:spcPct val="85000"/>
              </a:lnSpc>
            </a:pPr>
            <a:r>
              <a:rPr lang="en-US" sz="1800" b="1" dirty="0">
                <a:latin typeface="Courier New"/>
              </a:rPr>
              <a:t>        from charity.current; </a:t>
            </a:r>
            <a:br>
              <a:rPr lang="en-US" sz="1800" b="1" dirty="0">
                <a:latin typeface="Courier New"/>
              </a:rPr>
            </a:br>
            <a:r>
              <a:rPr lang="en-US" sz="1800" b="1" dirty="0">
                <a:latin typeface="Courier New"/>
              </a:rPr>
              <a:t>quit;</a:t>
            </a: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3"/>
              <a:defRPr/>
            </a:pPr>
            <a:r>
              <a:rPr lang="en-US" dirty="0"/>
              <a:t>A subquery can return several rows of data, but can </a:t>
            </a:r>
            <a:br>
              <a:rPr lang="en-US" dirty="0"/>
            </a:br>
            <a:r>
              <a:rPr lang="en-US" dirty="0"/>
              <a:t>a subquery return values from multiple columns?</a:t>
            </a:r>
          </a:p>
          <a:p>
            <a:pPr marL="0" indent="0">
              <a:defRPr/>
            </a:pPr>
            <a:endParaRPr lang="en-US" sz="800" b="1" dirty="0"/>
          </a:p>
          <a:p>
            <a:pPr marL="0" indent="0">
              <a:defRPr/>
            </a:pPr>
            <a:r>
              <a:rPr lang="en-US" dirty="0">
                <a:sym typeface="Wingdings"/>
              </a:rPr>
              <a:t> </a:t>
            </a:r>
            <a:r>
              <a:rPr lang="en-US" dirty="0">
                <a:sym typeface="Wingdings" pitchFamily="2" charset="2"/>
              </a:rPr>
              <a:t> </a:t>
            </a:r>
            <a:r>
              <a:rPr lang="en-US" dirty="0"/>
              <a:t>Yes</a:t>
            </a:r>
          </a:p>
          <a:p>
            <a:pPr marL="0" indent="0">
              <a:defRPr/>
            </a:pPr>
            <a:r>
              <a:rPr lang="en-US" dirty="0">
                <a:sym typeface="Wingdings"/>
              </a:rPr>
              <a:t></a:t>
            </a:r>
            <a:r>
              <a:rPr lang="en-US" dirty="0"/>
              <a:t>  No</a:t>
            </a:r>
          </a:p>
          <a:p>
            <a:pPr marL="0" indent="0">
              <a:defRPr/>
            </a:pPr>
            <a:endParaRPr lang="en-US" dirty="0"/>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A subquery can reside in which of the following clauses?</a:t>
            </a:r>
          </a:p>
          <a:p>
            <a:pPr marL="457200" indent="-457200">
              <a:buFont typeface="+mj-lt"/>
              <a:buAutoNum type="arabicPeriod" startAt="4"/>
              <a:defRPr/>
            </a:pPr>
            <a:endParaRPr lang="en-US" dirty="0"/>
          </a:p>
          <a:p>
            <a:pPr marL="0" indent="0">
              <a:defRPr/>
            </a:pPr>
            <a:endParaRPr lang="en-US" sz="800" b="1" dirty="0"/>
          </a:p>
          <a:p>
            <a:pPr lvl="1">
              <a:buClr>
                <a:schemeClr val="tx1"/>
              </a:buClr>
              <a:buSzTx/>
              <a:buFont typeface="Wingdings" pitchFamily="2" charset="2"/>
              <a:buAutoNum type="alphaLcPeriod"/>
              <a:defRPr/>
            </a:pPr>
            <a:r>
              <a:rPr lang="en-US" dirty="0"/>
              <a:t>SELECT or FROM</a:t>
            </a:r>
          </a:p>
          <a:p>
            <a:pPr lvl="1">
              <a:buClr>
                <a:schemeClr val="tx1"/>
              </a:buClr>
              <a:buSzTx/>
              <a:buFont typeface="Wingdings" pitchFamily="2" charset="2"/>
              <a:buAutoNum type="alphaLcPeriod"/>
              <a:defRPr/>
            </a:pPr>
            <a:r>
              <a:rPr lang="en-US" dirty="0"/>
              <a:t>SELECT or WHERE</a:t>
            </a:r>
          </a:p>
          <a:p>
            <a:pPr lvl="1">
              <a:buClr>
                <a:schemeClr val="tx1"/>
              </a:buClr>
              <a:buSzTx/>
              <a:buFont typeface="Wingdings" pitchFamily="2" charset="2"/>
              <a:buAutoNum type="alphaLcPeriod"/>
              <a:defRPr/>
            </a:pPr>
            <a:r>
              <a:rPr lang="en-US" dirty="0"/>
              <a:t>WHERE or HAVING</a:t>
            </a:r>
          </a:p>
          <a:p>
            <a:pPr lvl="1">
              <a:buClr>
                <a:schemeClr val="tx1"/>
              </a:buClr>
              <a:buSzTx/>
              <a:buFont typeface="Wingdings" pitchFamily="2" charset="2"/>
              <a:buAutoNum type="alphaLcPeriod"/>
              <a:defRPr/>
            </a:pPr>
            <a:r>
              <a:rPr lang="en-US" dirty="0"/>
              <a:t>WHERE or FROM</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Which statement is true regarding a noncorrelated subquery?</a:t>
            </a:r>
          </a:p>
          <a:p>
            <a:pPr>
              <a:defRPr/>
            </a:pPr>
            <a:endParaRPr lang="en-US" dirty="0"/>
          </a:p>
          <a:p>
            <a:pPr marL="0" indent="0">
              <a:defRPr/>
            </a:pPr>
            <a:endParaRPr lang="en-US" sz="800" b="1" dirty="0"/>
          </a:p>
          <a:p>
            <a:pPr lvl="1">
              <a:buClr>
                <a:schemeClr val="tx1"/>
              </a:buClr>
              <a:buSzTx/>
              <a:buFont typeface="Wingdings" pitchFamily="2" charset="2"/>
              <a:buAutoNum type="alphaLcPeriod"/>
              <a:defRPr/>
            </a:pPr>
            <a:r>
              <a:rPr lang="en-US" dirty="0"/>
              <a:t>The subquery is known as a virtual table.</a:t>
            </a:r>
          </a:p>
          <a:p>
            <a:pPr lvl="1">
              <a:buClr>
                <a:schemeClr val="tx1"/>
              </a:buClr>
              <a:buSzTx/>
              <a:buFont typeface="Wingdings" pitchFamily="2" charset="2"/>
              <a:buAutoNum type="alphaLcPeriod"/>
              <a:defRPr/>
            </a:pPr>
            <a:r>
              <a:rPr lang="en-US" dirty="0"/>
              <a:t>The subquery can run as a stand-alone query.</a:t>
            </a:r>
          </a:p>
          <a:p>
            <a:pPr lvl="1">
              <a:buClr>
                <a:schemeClr val="tx1"/>
              </a:buClr>
              <a:buSzTx/>
              <a:buFont typeface="Wingdings" pitchFamily="2" charset="2"/>
              <a:buAutoNum type="alphaLcPeriod"/>
              <a:defRPr/>
            </a:pPr>
            <a:r>
              <a:rPr lang="en-US" dirty="0"/>
              <a:t>The outer query passes a value to the inner query before it can execute.</a:t>
            </a:r>
          </a:p>
          <a:p>
            <a:pPr lvl="1">
              <a:buClr>
                <a:schemeClr val="tx1"/>
              </a:buClr>
              <a:buSzTx/>
              <a:buFont typeface="Wingdings" pitchFamily="2" charset="2"/>
              <a:buAutoNum type="alphaLcPeriod"/>
              <a:defRPr/>
            </a:pPr>
            <a:r>
              <a:rPr lang="en-US" dirty="0"/>
              <a:t>The subquery must be enclosed in brackets.</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514555" y="3230660"/>
            <a:ext cx="3330659" cy="3262432"/>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p>
            <a:pPr>
              <a:tabLst>
                <a:tab pos="627063" algn="l"/>
                <a:tab pos="1320800" algn="l"/>
              </a:tabLst>
              <a:defRPr/>
            </a:pPr>
            <a:r>
              <a:rPr lang="en-US" b="1" dirty="0">
                <a:latin typeface="Arial"/>
              </a:rPr>
              <a:t>SELECT</a:t>
            </a:r>
            <a:r>
              <a:rPr lang="en-US" dirty="0">
                <a:solidFill>
                  <a:srgbClr val="0000FF"/>
                </a:solidFill>
                <a:latin typeface="Arial"/>
              </a:rPr>
              <a:t> </a:t>
            </a:r>
            <a:r>
              <a:rPr lang="en-US" dirty="0"/>
              <a:t>...</a:t>
            </a:r>
            <a:r>
              <a:rPr lang="en-US" i="1" dirty="0">
                <a:latin typeface="Arial"/>
              </a:rPr>
              <a:t>&gt;</a:t>
            </a:r>
            <a:endParaRPr lang="en-US" dirty="0">
              <a:solidFill>
                <a:srgbClr val="0000FF"/>
              </a:solidFill>
              <a:latin typeface="Arial"/>
            </a:endParaRPr>
          </a:p>
          <a:p>
            <a:pPr>
              <a:tabLst>
                <a:tab pos="627063" algn="l"/>
                <a:tab pos="1320800" algn="l"/>
              </a:tabLst>
              <a:defRPr/>
            </a:pPr>
            <a:r>
              <a:rPr lang="en-US" dirty="0">
                <a:latin typeface="Arial"/>
              </a:rPr>
              <a:t>	</a:t>
            </a:r>
            <a:r>
              <a:rPr lang="en-US" b="1" dirty="0">
                <a:latin typeface="Arial"/>
              </a:rPr>
              <a:t>FROM</a:t>
            </a:r>
            <a:r>
              <a:rPr lang="en-US" dirty="0">
                <a:latin typeface="Arial"/>
              </a:rPr>
              <a:t> ...</a:t>
            </a:r>
          </a:p>
          <a:p>
            <a:pPr>
              <a:tabLst>
                <a:tab pos="627063" algn="l"/>
                <a:tab pos="1320800" algn="l"/>
              </a:tabLst>
              <a:defRPr/>
            </a:pPr>
            <a:r>
              <a:rPr lang="en-US" dirty="0">
                <a:latin typeface="Arial"/>
              </a:rPr>
              <a:t>	&lt;</a:t>
            </a:r>
            <a:r>
              <a:rPr lang="en-US" b="1" dirty="0">
                <a:latin typeface="Arial"/>
              </a:rPr>
              <a:t>WHERE</a:t>
            </a:r>
            <a:r>
              <a:rPr lang="en-US" dirty="0">
                <a:latin typeface="Arial"/>
              </a:rPr>
              <a:t> </a:t>
            </a:r>
            <a:r>
              <a:rPr lang="en-US" dirty="0"/>
              <a:t>...</a:t>
            </a:r>
            <a:r>
              <a:rPr lang="en-US" i="1" dirty="0">
                <a:latin typeface="Arial"/>
              </a:rPr>
              <a:t>&gt;</a:t>
            </a:r>
          </a:p>
          <a:p>
            <a:pPr>
              <a:tabLst>
                <a:tab pos="627063" algn="l"/>
                <a:tab pos="1320800" algn="l"/>
              </a:tabLst>
              <a:defRPr/>
            </a:pPr>
            <a:r>
              <a:rPr lang="en-US" i="1" dirty="0"/>
              <a:t>         </a:t>
            </a:r>
            <a:endParaRPr lang="en-US" dirty="0">
              <a:latin typeface="Arial"/>
            </a:endParaRPr>
          </a:p>
          <a:p>
            <a:pPr>
              <a:tabLst>
                <a:tab pos="627063" algn="l"/>
                <a:tab pos="1320800" algn="l"/>
              </a:tabLst>
              <a:defRPr/>
            </a:pPr>
            <a:r>
              <a:rPr lang="en-US" dirty="0">
                <a:latin typeface="Arial"/>
              </a:rPr>
              <a:t>	&lt;</a:t>
            </a:r>
            <a:r>
              <a:rPr lang="en-US" b="1" dirty="0">
                <a:latin typeface="Arial"/>
              </a:rPr>
              <a:t>GROUP</a:t>
            </a:r>
            <a:r>
              <a:rPr lang="en-US" dirty="0">
                <a:latin typeface="Arial"/>
              </a:rPr>
              <a:t> </a:t>
            </a:r>
            <a:r>
              <a:rPr lang="en-US" b="1" dirty="0">
                <a:latin typeface="Arial"/>
              </a:rPr>
              <a:t>BY</a:t>
            </a:r>
            <a:r>
              <a:rPr lang="en-US" dirty="0">
                <a:latin typeface="Arial"/>
              </a:rPr>
              <a:t> </a:t>
            </a:r>
            <a:r>
              <a:rPr lang="en-US" dirty="0"/>
              <a:t>...</a:t>
            </a:r>
            <a:r>
              <a:rPr lang="en-US" dirty="0">
                <a:latin typeface="Arial"/>
              </a:rPr>
              <a:t>&gt;</a:t>
            </a:r>
          </a:p>
          <a:p>
            <a:pPr>
              <a:tabLst>
                <a:tab pos="627063" algn="l"/>
                <a:tab pos="1320800" algn="l"/>
              </a:tabLst>
              <a:defRPr/>
            </a:pPr>
            <a:r>
              <a:rPr lang="en-US" dirty="0">
                <a:latin typeface="Arial"/>
              </a:rPr>
              <a:t>	&lt;</a:t>
            </a:r>
            <a:r>
              <a:rPr lang="en-US" b="1" dirty="0">
                <a:latin typeface="Arial"/>
              </a:rPr>
              <a:t>HAVING</a:t>
            </a:r>
            <a:r>
              <a:rPr lang="en-US" dirty="0">
                <a:latin typeface="Arial"/>
              </a:rPr>
              <a:t> </a:t>
            </a:r>
            <a:r>
              <a:rPr lang="en-US" dirty="0"/>
              <a:t>...</a:t>
            </a:r>
            <a:r>
              <a:rPr lang="en-US" i="1" dirty="0">
                <a:latin typeface="Arial"/>
              </a:rPr>
              <a:t>&gt;</a:t>
            </a:r>
          </a:p>
          <a:p>
            <a:pPr>
              <a:tabLst>
                <a:tab pos="627063" algn="l"/>
                <a:tab pos="1320800" algn="l"/>
              </a:tabLst>
              <a:defRPr/>
            </a:pPr>
            <a:endParaRPr lang="en-US" dirty="0">
              <a:latin typeface="Arial"/>
            </a:endParaRPr>
          </a:p>
          <a:p>
            <a:pPr>
              <a:tabLst>
                <a:tab pos="627063" algn="l"/>
                <a:tab pos="1320800" algn="l"/>
              </a:tabLst>
              <a:defRPr/>
            </a:pPr>
            <a:r>
              <a:rPr lang="en-US" dirty="0">
                <a:latin typeface="Arial"/>
              </a:rPr>
              <a:t>	&lt;</a:t>
            </a:r>
            <a:r>
              <a:rPr lang="en-US" b="1" dirty="0">
                <a:latin typeface="Arial"/>
              </a:rPr>
              <a:t>ORDER BY</a:t>
            </a:r>
            <a:r>
              <a:rPr lang="en-US" dirty="0">
                <a:latin typeface="Arial"/>
              </a:rPr>
              <a:t> </a:t>
            </a:r>
            <a:r>
              <a:rPr lang="en-US" dirty="0"/>
              <a:t>...</a:t>
            </a:r>
            <a:r>
              <a:rPr lang="en-US" i="1" dirty="0">
                <a:latin typeface="Arial"/>
              </a:rPr>
              <a:t>&gt;</a:t>
            </a:r>
            <a:r>
              <a:rPr lang="en-US" b="1" dirty="0">
                <a:latin typeface="Arial"/>
              </a:rPr>
              <a:t>;</a:t>
            </a:r>
          </a:p>
        </p:txBody>
      </p:sp>
      <p:sp>
        <p:nvSpPr>
          <p:cNvPr id="16387" name="Rectangle 2"/>
          <p:cNvSpPr>
            <a:spLocks noGrp="1" noChangeArrowheads="1"/>
          </p:cNvSpPr>
          <p:nvPr>
            <p:ph type="title"/>
          </p:nvPr>
        </p:nvSpPr>
        <p:spPr/>
        <p:txBody>
          <a:bodyPr/>
          <a:lstStyle/>
          <a:p>
            <a:r>
              <a:rPr lang="en-US" dirty="0"/>
              <a:t>Subqueries</a:t>
            </a:r>
          </a:p>
        </p:txBody>
      </p:sp>
      <p:sp>
        <p:nvSpPr>
          <p:cNvPr id="16388" name="Rectangle 3"/>
          <p:cNvSpPr>
            <a:spLocks noGrp="1" noChangeArrowheads="1"/>
          </p:cNvSpPr>
          <p:nvPr>
            <p:ph idx="1"/>
          </p:nvPr>
        </p:nvSpPr>
        <p:spPr/>
        <p:txBody>
          <a:bodyPr/>
          <a:lstStyle/>
          <a:p>
            <a:pPr marL="117475" lvl="1" indent="0">
              <a:buNone/>
            </a:pPr>
            <a:r>
              <a:rPr lang="en-US" dirty="0"/>
              <a:t>A subquery </a:t>
            </a:r>
          </a:p>
          <a:p>
            <a:pPr lvl="1"/>
            <a:r>
              <a:rPr lang="en-US" dirty="0"/>
              <a:t>returns values to be used in the outer query’s WHERE or HAVING clause</a:t>
            </a:r>
          </a:p>
        </p:txBody>
      </p:sp>
      <p:sp>
        <p:nvSpPr>
          <p:cNvPr id="16390" name="TextBox 2"/>
          <p:cNvSpPr txBox="1">
            <a:spLocks noChangeArrowheads="1"/>
          </p:cNvSpPr>
          <p:nvPr/>
        </p:nvSpPr>
        <p:spPr bwMode="auto">
          <a:xfrm>
            <a:off x="4578544" y="3219207"/>
            <a:ext cx="4046538" cy="1135063"/>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…(select Employee_ID</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where …  )…</a:t>
            </a:r>
          </a:p>
        </p:txBody>
      </p:sp>
      <p:cxnSp>
        <p:nvCxnSpPr>
          <p:cNvPr id="17" name="Straight Connector 16"/>
          <p:cNvCxnSpPr/>
          <p:nvPr/>
        </p:nvCxnSpPr>
        <p:spPr bwMode="auto">
          <a:xfrm flipH="1">
            <a:off x="2596706" y="4294345"/>
            <a:ext cx="1981838" cy="395390"/>
          </a:xfrm>
          <a:prstGeom prst="line">
            <a:avLst/>
          </a:prstGeom>
          <a:solidFill>
            <a:schemeClr val="accent1"/>
          </a:solidFill>
          <a:ln w="38100" cap="flat" cmpd="sng" algn="ctr">
            <a:solidFill>
              <a:schemeClr val="tx2"/>
            </a:solidFill>
            <a:prstDash val="dash"/>
            <a:round/>
            <a:headEnd type="none" w="med" len="med"/>
            <a:tailEnd type="oval" w="med" len="med"/>
          </a:ln>
          <a:effectLst/>
        </p:spPr>
      </p:cxnSp>
      <p:sp>
        <p:nvSpPr>
          <p:cNvPr id="2" name="Animation Flag"/>
          <p:cNvSpPr txBox="1"/>
          <p:nvPr/>
        </p:nvSpPr>
        <p:spPr bwMode="auto">
          <a:xfrm>
            <a:off x="8572500" y="650869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rtlCol="0" anchor="b">
            <a:spAutoFit/>
          </a:bodyPr>
          <a:lstStyle/>
          <a:p>
            <a:r>
              <a:rPr lang="en-US" sz="2000" b="1" dirty="0">
                <a:latin typeface="Arial" pitchFamily="34" charset="0"/>
              </a:rPr>
              <a:t>...</a:t>
            </a:r>
          </a:p>
        </p:txBody>
      </p:sp>
    </p:spTree>
    <p:extLst>
      <p:ext uri="{BB962C8B-B14F-4D97-AF65-F5344CB8AC3E}">
        <p14:creationId xmlns:p14="http://schemas.microsoft.com/office/powerpoint/2010/main" val="3035900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8108576" cy="4267200"/>
          </a:xfrm>
        </p:spPr>
        <p:txBody>
          <a:bodyPr/>
          <a:lstStyle/>
          <a:p>
            <a:pPr marL="457200" indent="-457200">
              <a:buFont typeface="+mj-lt"/>
              <a:buAutoNum type="arabicPeriod" startAt="6"/>
              <a:defRPr/>
            </a:pPr>
            <a:r>
              <a:rPr lang="en-US" dirty="0"/>
              <a:t>Which of the following items controls whether the outer query expects a list of values or a single value from </a:t>
            </a:r>
            <a:br>
              <a:rPr lang="en-US" dirty="0"/>
            </a:br>
            <a:r>
              <a:rPr lang="en-US" dirty="0"/>
              <a:t>the subquery?</a:t>
            </a:r>
          </a:p>
          <a:p>
            <a:pPr marL="0" indent="0">
              <a:defRPr/>
            </a:pPr>
            <a:endParaRPr lang="en-US" sz="800" b="1" dirty="0"/>
          </a:p>
          <a:p>
            <a:pPr lvl="1">
              <a:buClr>
                <a:schemeClr val="tx1"/>
              </a:buClr>
              <a:buSzTx/>
              <a:buFont typeface="Wingdings" pitchFamily="2" charset="2"/>
              <a:buAutoNum type="alphaLcPeriod"/>
              <a:defRPr/>
            </a:pPr>
            <a:r>
              <a:rPr lang="en-US" dirty="0"/>
              <a:t>the operator in the WHERE clause in the inner query</a:t>
            </a:r>
          </a:p>
          <a:p>
            <a:pPr lvl="1">
              <a:buClr>
                <a:schemeClr val="tx1"/>
              </a:buClr>
              <a:buSzTx/>
              <a:buFont typeface="Wingdings" pitchFamily="2" charset="2"/>
              <a:buAutoNum type="alphaLcPeriod"/>
              <a:defRPr/>
            </a:pPr>
            <a:r>
              <a:rPr lang="en-US" dirty="0"/>
              <a:t>the operator in the HAVING clause in the outer query</a:t>
            </a:r>
          </a:p>
          <a:p>
            <a:pPr lvl="1">
              <a:buClr>
                <a:schemeClr val="tx1"/>
              </a:buClr>
              <a:buSzTx/>
              <a:buFont typeface="Wingdings" pitchFamily="2" charset="2"/>
              <a:buAutoNum type="alphaLcPeriod"/>
              <a:defRPr/>
            </a:pPr>
            <a:r>
              <a:rPr lang="en-US" dirty="0"/>
              <a:t>the operator closest to the PROC SQL keywords</a:t>
            </a:r>
          </a:p>
          <a:p>
            <a:pPr lvl="1">
              <a:buClr>
                <a:schemeClr val="tx1"/>
              </a:buClr>
              <a:buSzTx/>
              <a:buFont typeface="Wingdings" pitchFamily="2" charset="2"/>
              <a:buAutoNum type="alphaLcPeriod"/>
              <a:defRPr/>
            </a:pPr>
            <a:r>
              <a:rPr lang="en-US" dirty="0"/>
              <a:t>the operator in the WHERE statement in the inner query</a:t>
            </a:r>
          </a:p>
          <a:p>
            <a:pPr lvl="1">
              <a:buClr>
                <a:schemeClr val="tx1"/>
              </a:buClr>
              <a:buSzTx/>
              <a:buFont typeface="Wingdings" pitchFamily="2" charset="2"/>
              <a:buAutoNum type="alphaLcPeriod"/>
              <a:defRPr/>
            </a:pPr>
            <a:r>
              <a:rPr lang="en-US" dirty="0"/>
              <a:t>the operator in the HAVING statement in the outer query</a:t>
            </a:r>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799" y="609600"/>
            <a:ext cx="8144435" cy="4267200"/>
          </a:xfrm>
        </p:spPr>
        <p:txBody>
          <a:bodyPr/>
          <a:lstStyle/>
          <a:p>
            <a:pPr marL="457200" indent="-457200">
              <a:buFont typeface="+mj-lt"/>
              <a:buAutoNum type="arabicPeriod" startAt="6"/>
              <a:defRPr/>
            </a:pPr>
            <a:r>
              <a:rPr lang="en-US" dirty="0"/>
              <a:t>Which of the following items controls whether the outer query expects a list of values or a single value from </a:t>
            </a:r>
            <a:br>
              <a:rPr lang="en-US" dirty="0"/>
            </a:br>
            <a:r>
              <a:rPr lang="en-US" dirty="0"/>
              <a:t>the subquery?</a:t>
            </a:r>
          </a:p>
          <a:p>
            <a:pPr marL="0" indent="0">
              <a:defRPr/>
            </a:pPr>
            <a:endParaRPr lang="en-US" sz="800" b="1" dirty="0"/>
          </a:p>
          <a:p>
            <a:pPr lvl="1">
              <a:buClr>
                <a:schemeClr val="tx1"/>
              </a:buClr>
              <a:buSzTx/>
              <a:buFont typeface="Wingdings" pitchFamily="2" charset="2"/>
              <a:buAutoNum type="alphaLcPeriod"/>
              <a:defRPr/>
            </a:pPr>
            <a:r>
              <a:rPr lang="en-US" dirty="0">
                <a:solidFill>
                  <a:schemeClr val="tx1"/>
                </a:solidFill>
              </a:rPr>
              <a:t>the operator in the WHERE clause in the inner query</a:t>
            </a:r>
            <a:endParaRPr lang="en-US" b="1" dirty="0">
              <a:solidFill>
                <a:schemeClr val="tx1"/>
              </a:solidFill>
            </a:endParaRPr>
          </a:p>
          <a:p>
            <a:pPr lvl="1">
              <a:buClr>
                <a:schemeClr val="tx1"/>
              </a:buClr>
              <a:buSzTx/>
              <a:buFont typeface="Wingdings" pitchFamily="2" charset="2"/>
              <a:buAutoNum type="alphaLcPeriod"/>
              <a:defRPr/>
            </a:pPr>
            <a:r>
              <a:rPr lang="en-US" dirty="0">
                <a:solidFill>
                  <a:schemeClr val="tx1"/>
                </a:solidFill>
              </a:rPr>
              <a:t>the operator in the HAVING clause in the outer query</a:t>
            </a:r>
          </a:p>
          <a:p>
            <a:pPr lvl="1">
              <a:buClr>
                <a:schemeClr val="tx1"/>
              </a:buClr>
              <a:buSzTx/>
              <a:buFont typeface="Wingdings" pitchFamily="2" charset="2"/>
              <a:buAutoNum type="alphaLcPeriod"/>
              <a:defRPr/>
            </a:pPr>
            <a:r>
              <a:rPr lang="en-US" dirty="0"/>
              <a:t>the operator closest to the PROC SQL keywords</a:t>
            </a:r>
          </a:p>
          <a:p>
            <a:pPr lvl="1">
              <a:buClr>
                <a:schemeClr val="tx1"/>
              </a:buClr>
              <a:buSzTx/>
              <a:buFont typeface="Wingdings" pitchFamily="2" charset="2"/>
              <a:buAutoNum type="alphaLcPeriod"/>
              <a:defRPr/>
            </a:pPr>
            <a:r>
              <a:rPr lang="en-US" dirty="0"/>
              <a:t>the operator in the WHERE statement in the inner query </a:t>
            </a:r>
          </a:p>
          <a:p>
            <a:pPr lvl="1">
              <a:buClr>
                <a:schemeClr val="tx1"/>
              </a:buClr>
              <a:buSzTx/>
              <a:buFont typeface="Wingdings" pitchFamily="2" charset="2"/>
              <a:buAutoNum type="alphaLcPeriod"/>
              <a:defRPr/>
            </a:pPr>
            <a:r>
              <a:rPr lang="en-US" dirty="0"/>
              <a:t>the operator in the HAVING statement in the outer query</a:t>
            </a:r>
          </a:p>
          <a:p>
            <a:pPr marL="0" indent="0">
              <a:defRPr/>
            </a:pPr>
            <a:endParaRPr lang="en-US" dirty="0"/>
          </a:p>
          <a:p>
            <a:pPr marL="0" indent="0">
              <a:defRPr/>
            </a:pPr>
            <a:r>
              <a:rPr lang="en-US" b="1" dirty="0"/>
              <a:t>The operator in HAVING clause in the outer query specifies how many values it expects from the inner query.</a:t>
            </a:r>
          </a:p>
          <a:p>
            <a:pPr marL="0" indent="0">
              <a:defRPr/>
            </a:pPr>
            <a:endParaRPr lang="en-US" dirty="0"/>
          </a:p>
        </p:txBody>
      </p:sp>
      <p:sp>
        <p:nvSpPr>
          <p:cNvPr id="3" name="Oval 2"/>
          <p:cNvSpPr/>
          <p:nvPr/>
        </p:nvSpPr>
        <p:spPr bwMode="auto">
          <a:xfrm>
            <a:off x="632010" y="2289926"/>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rot="0" spcFirstLastPara="0" vert="horz" wrap="none" lIns="88900" tIns="88900" rIns="88900" bIns="8890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Arial" pitchFamily="34" charset="0"/>
              </a:defRPr>
            </a:lvl1pPr>
            <a:lvl2pPr marL="4572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Arial" pitchFamily="34" charset="0"/>
              </a:defRPr>
            </a:lvl2pPr>
            <a:lvl3pPr marL="9144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Arial" pitchFamily="34" charset="0"/>
              </a:defRPr>
            </a:lvl3pPr>
            <a:lvl4pPr marL="13716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Arial" pitchFamily="34" charset="0"/>
              </a:defRPr>
            </a:lvl4pPr>
            <a:lvl5pPr marL="1828800" algn="l" rtl="0" fontAlgn="base">
              <a:spcBef>
                <a:spcPct val="0"/>
              </a:spcBef>
              <a:spcAft>
                <a:spcPct val="0"/>
              </a:spcAft>
              <a:buNone/>
              <a:defRPr kumimoji="0" lang="en-US" sz="2400" b="0" i="0" u="none" kern="1200" baseline="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2400" kern="1200">
                <a:solidFill>
                  <a:schemeClr val="tx1"/>
                </a:solidFill>
                <a:latin typeface="Arial" pitchFamily="34" charset="0"/>
                <a:ea typeface="+mn-ea"/>
                <a:cs typeface="Arial" pitchFamily="34" charset="0"/>
              </a:defRPr>
            </a:lvl6pPr>
            <a:lvl7pPr marL="2743200" algn="l" defTabSz="914400" rtl="0" eaLnBrk="1" latinLnBrk="0" hangingPunct="1">
              <a:defRPr sz="2400" kern="1200">
                <a:solidFill>
                  <a:schemeClr val="tx1"/>
                </a:solidFill>
                <a:latin typeface="Arial" pitchFamily="34" charset="0"/>
                <a:ea typeface="+mn-ea"/>
                <a:cs typeface="Arial" pitchFamily="34" charset="0"/>
              </a:defRPr>
            </a:lvl7pPr>
            <a:lvl8pPr marL="3200400" algn="l" defTabSz="914400" rtl="0" eaLnBrk="1" latinLnBrk="0" hangingPunct="1">
              <a:defRPr sz="2400" kern="1200">
                <a:solidFill>
                  <a:schemeClr val="tx1"/>
                </a:solidFill>
                <a:latin typeface="Arial" pitchFamily="34" charset="0"/>
                <a:ea typeface="+mn-ea"/>
                <a:cs typeface="Arial" pitchFamily="34" charset="0"/>
              </a:defRPr>
            </a:lvl8pPr>
            <a:lvl9pPr marL="3657600" algn="l" defTabSz="914400" rtl="0" eaLnBrk="1" latinLnBrk="0" hangingPunct="1">
              <a:defRPr sz="2400" kern="1200">
                <a:solidFill>
                  <a:schemeClr val="tx1"/>
                </a:solidFill>
                <a:latin typeface="Arial" pitchFamily="34" charset="0"/>
                <a:ea typeface="+mn-ea"/>
                <a:cs typeface="Arial" pitchFamily="34" charset="0"/>
              </a:defRPr>
            </a:lvl9pPr>
          </a:lstStyle>
          <a:p>
            <a:r>
              <a:rPr lang="en-US" sz="2000" dirty="0">
                <a:solidFill>
                  <a:srgbClr val="000000"/>
                </a:solidFill>
              </a:rPr>
              <a:t> </a:t>
            </a: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What results do you think you would get from </a:t>
            </a:r>
            <a:br>
              <a:rPr lang="en-US" dirty="0"/>
            </a:br>
            <a:r>
              <a:rPr lang="en-US" dirty="0"/>
              <a:t>the following query?</a:t>
            </a:r>
          </a:p>
          <a:p>
            <a:pPr marL="0" indent="0">
              <a:defRPr/>
            </a:pPr>
            <a:endParaRPr lang="en-US" sz="800" b="1" dirty="0"/>
          </a:p>
          <a:p>
            <a:pPr lvl="1">
              <a:buClr>
                <a:schemeClr val="tx1"/>
              </a:buClr>
              <a:buSzTx/>
              <a:buFont typeface="Wingdings" pitchFamily="2" charset="2"/>
              <a:buAutoNum type="alphaLcPeriod"/>
              <a:defRPr/>
            </a:pPr>
            <a:r>
              <a:rPr lang="en-US" dirty="0"/>
              <a:t>The subquery succeeds </a:t>
            </a:r>
            <a:br>
              <a:rPr lang="en-US" dirty="0"/>
            </a:br>
            <a:r>
              <a:rPr lang="en-US" dirty="0"/>
              <a:t>and returns a single value.</a:t>
            </a:r>
          </a:p>
          <a:p>
            <a:pPr lvl="1">
              <a:buClr>
                <a:schemeClr val="tx1"/>
              </a:buClr>
              <a:buSzTx/>
              <a:buFont typeface="Wingdings" pitchFamily="2" charset="2"/>
              <a:buAutoNum type="alphaLcPeriod"/>
              <a:defRPr/>
            </a:pPr>
            <a:r>
              <a:rPr lang="en-US" dirty="0"/>
              <a:t>The query fails and an error</a:t>
            </a:r>
            <a:br>
              <a:rPr lang="en-US" dirty="0"/>
            </a:br>
            <a:r>
              <a:rPr lang="en-US" dirty="0"/>
              <a:t>message is printed in the log.</a:t>
            </a:r>
          </a:p>
          <a:p>
            <a:pPr lvl="1">
              <a:buClr>
                <a:schemeClr val="tx1"/>
              </a:buClr>
              <a:buSzTx/>
              <a:buFont typeface="Wingdings" pitchFamily="2" charset="2"/>
              <a:buAutoNum type="alphaLcPeriod"/>
              <a:defRPr/>
            </a:pPr>
            <a:r>
              <a:rPr lang="en-US" dirty="0"/>
              <a:t>The subquery succeeds </a:t>
            </a:r>
            <a:br>
              <a:rPr lang="en-US" dirty="0"/>
            </a:br>
            <a:r>
              <a:rPr lang="en-US" dirty="0"/>
              <a:t>and returns multiple values.</a:t>
            </a:r>
          </a:p>
          <a:p>
            <a:pPr lvl="1">
              <a:buClr>
                <a:schemeClr val="tx1"/>
              </a:buClr>
              <a:buSzTx/>
              <a:buFont typeface="Wingdings" pitchFamily="2" charset="2"/>
              <a:buAutoNum type="alphaLcPeriod"/>
              <a:defRPr/>
            </a:pPr>
            <a:r>
              <a:rPr lang="en-US" dirty="0"/>
              <a:t>The query fails and a warning </a:t>
            </a:r>
            <a:br>
              <a:rPr lang="en-US" dirty="0"/>
            </a:br>
            <a:r>
              <a:rPr lang="en-US" dirty="0"/>
              <a:t>message is printed in the log.</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4" name="TextBox 3"/>
          <p:cNvSpPr txBox="1"/>
          <p:nvPr/>
        </p:nvSpPr>
        <p:spPr bwMode="auto">
          <a:xfrm>
            <a:off x="5278900" y="1137554"/>
            <a:ext cx="3795911" cy="2377061"/>
          </a:xfrm>
          <a:prstGeom prst="rect">
            <a:avLst/>
          </a:prstGeom>
          <a:solidFill>
            <a:srgbClr val="FFFFFF"/>
          </a:solidFill>
          <a:ln w="38100" cmpd="sng">
            <a:solidFill>
              <a:schemeClr val="tx2"/>
            </a:solidFill>
            <a:miter lim="800000"/>
            <a:headEnd/>
            <a:tailEnd/>
          </a:ln>
          <a:extLst/>
        </p:spPr>
        <p:txBody>
          <a:bodyPr vert="horz" wrap="none" lIns="88900" tIns="88900" rIns="266700" bIns="88900" rtlCol="0" anchor="b">
            <a:spAutoFit/>
          </a:bodyPr>
          <a:lstStyle/>
          <a:p>
            <a:pPr>
              <a:lnSpc>
                <a:spcPct val="85000"/>
              </a:lnSpc>
            </a:pPr>
            <a:r>
              <a:rPr lang="en-US" sz="1400" b="1" dirty="0">
                <a:latin typeface="Courier New"/>
                <a:cs typeface="Courier New" pitchFamily="49" charset="0"/>
              </a:rPr>
              <a:t>proc sql;</a:t>
            </a:r>
          </a:p>
          <a:p>
            <a:pPr>
              <a:lnSpc>
                <a:spcPct val="85000"/>
              </a:lnSpc>
            </a:pPr>
            <a:r>
              <a:rPr lang="en-US" sz="1400" b="1" dirty="0">
                <a:latin typeface="Courier New"/>
                <a:cs typeface="Courier New" pitchFamily="49" charset="0"/>
              </a:rPr>
              <a:t>title "Job Titles";</a:t>
            </a:r>
          </a:p>
          <a:p>
            <a:pPr>
              <a:lnSpc>
                <a:spcPct val="85000"/>
              </a:lnSpc>
            </a:pPr>
            <a:r>
              <a:rPr lang="en-US" sz="1400" b="1" dirty="0">
                <a:latin typeface="Courier New"/>
                <a:cs typeface="Courier New" pitchFamily="49" charset="0"/>
              </a:rPr>
              <a:t>title2 "That Earn More Than";</a:t>
            </a:r>
          </a:p>
          <a:p>
            <a:pPr>
              <a:lnSpc>
                <a:spcPct val="85000"/>
              </a:lnSpc>
            </a:pPr>
            <a:r>
              <a:rPr lang="en-US" sz="1400" b="1" dirty="0">
                <a:latin typeface="Courier New"/>
                <a:cs typeface="Courier New" pitchFamily="49" charset="0"/>
              </a:rPr>
              <a:t>title3 "All Level IV Employees";</a:t>
            </a:r>
          </a:p>
          <a:p>
            <a:pPr>
              <a:lnSpc>
                <a:spcPct val="85000"/>
              </a:lnSpc>
            </a:pPr>
            <a:r>
              <a:rPr lang="en-US" sz="1400" b="1" dirty="0">
                <a:latin typeface="Courier New"/>
                <a:cs typeface="Courier New" pitchFamily="49" charset="0"/>
              </a:rPr>
              <a:t>select Job_Title, Salary</a:t>
            </a:r>
          </a:p>
          <a:p>
            <a:pPr>
              <a:lnSpc>
                <a:spcPct val="85000"/>
              </a:lnSpc>
            </a:pPr>
            <a:r>
              <a:rPr lang="en-US" sz="1400" b="1" dirty="0">
                <a:latin typeface="Courier New"/>
                <a:cs typeface="Courier New" pitchFamily="49" charset="0"/>
              </a:rPr>
              <a:t>   from orion.staff</a:t>
            </a:r>
          </a:p>
          <a:p>
            <a:pPr>
              <a:lnSpc>
                <a:spcPct val="85000"/>
              </a:lnSpc>
            </a:pPr>
            <a:r>
              <a:rPr lang="en-US" sz="1400" b="1" dirty="0">
                <a:latin typeface="Courier New"/>
                <a:cs typeface="Courier New" pitchFamily="49" charset="0"/>
              </a:rPr>
              <a:t>   where Salary &gt; </a:t>
            </a:r>
          </a:p>
          <a:p>
            <a:pPr>
              <a:lnSpc>
                <a:spcPct val="85000"/>
              </a:lnSpc>
            </a:pPr>
            <a:r>
              <a:rPr lang="en-US" sz="1400" b="1" dirty="0">
                <a:latin typeface="Courier New"/>
                <a:cs typeface="Courier New" pitchFamily="49" charset="0"/>
              </a:rPr>
              <a:t>      (select max(Salary)</a:t>
            </a:r>
          </a:p>
          <a:p>
            <a:pPr>
              <a:lnSpc>
                <a:spcPct val="85000"/>
              </a:lnSpc>
            </a:pPr>
            <a:r>
              <a:rPr lang="en-US" sz="1400" b="1" dirty="0">
                <a:latin typeface="Courier New"/>
                <a:cs typeface="Courier New" pitchFamily="49" charset="0"/>
              </a:rPr>
              <a:t>          from orion.staff</a:t>
            </a:r>
          </a:p>
          <a:p>
            <a:pPr>
              <a:lnSpc>
                <a:spcPct val="85000"/>
              </a:lnSpc>
            </a:pPr>
            <a:r>
              <a:rPr lang="en-US" sz="1400" b="1" dirty="0">
                <a:latin typeface="Courier New"/>
                <a:cs typeface="Courier New" pitchFamily="49" charset="0"/>
              </a:rPr>
              <a:t>          where Job_Title </a:t>
            </a:r>
            <a:br>
              <a:rPr lang="en-US" sz="1400" b="1" dirty="0">
                <a:latin typeface="Courier New"/>
                <a:cs typeface="Courier New" pitchFamily="49" charset="0"/>
              </a:rPr>
            </a:br>
            <a:r>
              <a:rPr lang="en-US" sz="1400" b="1" dirty="0">
                <a:latin typeface="Courier New"/>
                <a:cs typeface="Courier New" pitchFamily="49" charset="0"/>
              </a:rPr>
              <a:t>                contains 'IV');</a:t>
            </a:r>
          </a:p>
          <a:p>
            <a:pPr>
              <a:lnSpc>
                <a:spcPct val="85000"/>
              </a:lnSpc>
            </a:pPr>
            <a:r>
              <a:rPr lang="en-US" sz="1400" b="1" dirty="0">
                <a:latin typeface="Courier New"/>
                <a:cs typeface="Courier New" pitchFamily="49" charset="0"/>
              </a:rPr>
              <a:t>quit;</a:t>
            </a: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An in-line view is nested in the WHERE clause.</a:t>
            </a:r>
          </a:p>
          <a:p>
            <a:pPr marL="0" indent="0">
              <a:defRPr/>
            </a:pPr>
            <a:endParaRPr lang="en-US" sz="800" b="1" dirty="0"/>
          </a:p>
          <a:p>
            <a:pPr marL="0" indent="0">
              <a:defRPr/>
            </a:pPr>
            <a:r>
              <a:rPr lang="en-US" dirty="0">
                <a:sym typeface="Wingdings"/>
              </a:rPr>
              <a:t> </a:t>
            </a:r>
            <a:r>
              <a:rPr lang="en-US" dirty="0">
                <a:sym typeface="Wingdings" pitchFamily="2" charset="2"/>
              </a:rPr>
              <a:t> </a:t>
            </a:r>
            <a:r>
              <a:rPr lang="en-US" dirty="0"/>
              <a:t>Yes</a:t>
            </a:r>
          </a:p>
          <a:p>
            <a:pPr marL="0" indent="0">
              <a:defRPr/>
            </a:pPr>
            <a:r>
              <a:rPr lang="en-US" dirty="0">
                <a:sym typeface="Wingdings"/>
              </a:rPr>
              <a:t></a:t>
            </a:r>
            <a:r>
              <a:rPr lang="en-US" dirty="0"/>
              <a:t>  No</a:t>
            </a:r>
          </a:p>
          <a:p>
            <a:pPr marL="0" indent="0">
              <a:defRPr/>
            </a:pPr>
            <a:endParaRPr lang="en-US" dirty="0"/>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How many syntax errors does the following complex join have?</a:t>
            </a:r>
          </a:p>
          <a:p>
            <a:pPr marL="0" indent="0">
              <a:defRPr/>
            </a:pPr>
            <a:endParaRPr lang="en-US" sz="800" b="1" dirty="0"/>
          </a:p>
          <a:p>
            <a:pPr lvl="1">
              <a:buClr>
                <a:schemeClr val="tx1"/>
              </a:buClr>
              <a:buSzTx/>
              <a:buFont typeface="Wingdings" pitchFamily="2" charset="2"/>
              <a:buAutoNum type="alphaLcPeriod"/>
              <a:defRPr/>
            </a:pPr>
            <a:r>
              <a:rPr lang="en-US" dirty="0"/>
              <a:t>no errors</a:t>
            </a:r>
          </a:p>
          <a:p>
            <a:pPr lvl="1">
              <a:buClr>
                <a:schemeClr val="tx1"/>
              </a:buClr>
              <a:buSzTx/>
              <a:buFont typeface="Wingdings" pitchFamily="2" charset="2"/>
              <a:buAutoNum type="alphaLcPeriod"/>
              <a:defRPr/>
            </a:pPr>
            <a:r>
              <a:rPr lang="en-US" dirty="0"/>
              <a:t>one error</a:t>
            </a:r>
          </a:p>
          <a:p>
            <a:pPr lvl="1">
              <a:buClr>
                <a:schemeClr val="tx1"/>
              </a:buClr>
              <a:buSzTx/>
              <a:buFont typeface="Wingdings" pitchFamily="2" charset="2"/>
              <a:buAutoNum type="alphaLcPeriod"/>
              <a:defRPr/>
            </a:pPr>
            <a:r>
              <a:rPr lang="en-US" dirty="0"/>
              <a:t>more than one </a:t>
            </a:r>
            <a:br>
              <a:rPr lang="en-US" dirty="0"/>
            </a:br>
            <a:r>
              <a:rPr lang="en-US" dirty="0"/>
              <a:t>error</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bwMode="auto">
          <a:xfrm>
            <a:off x="3797630" y="1100040"/>
            <a:ext cx="4977325" cy="2560188"/>
          </a:xfrm>
          <a:prstGeom prst="rect">
            <a:avLst/>
          </a:prstGeom>
          <a:solidFill>
            <a:srgbClr val="FFFFFF"/>
          </a:solidFill>
          <a:ln w="38100" cmpd="sng">
            <a:solidFill>
              <a:schemeClr val="tx2"/>
            </a:solidFill>
            <a:miter lim="800000"/>
            <a:headEnd/>
            <a:tailEnd/>
          </a:ln>
          <a:extLst/>
        </p:spPr>
        <p:txBody>
          <a:bodyPr vert="horz" wrap="none" lIns="88900" tIns="88900" rIns="266700" bIns="88900" rtlCol="0" anchor="b">
            <a:spAutoFit/>
          </a:bodyPr>
          <a:lstStyle/>
          <a:p>
            <a:pPr>
              <a:lnSpc>
                <a:spcPct val="85000"/>
              </a:lnSpc>
            </a:pPr>
            <a:r>
              <a:rPr lang="en-US" sz="1400" b="1" dirty="0">
                <a:solidFill>
                  <a:srgbClr val="000000"/>
                </a:solidFill>
                <a:latin typeface="Courier New"/>
              </a:rPr>
              <a:t>proc sql</a:t>
            </a:r>
            <a:r>
              <a:rPr lang="en-US" sz="1400" b="1" dirty="0">
                <a:latin typeface="Courier New"/>
              </a:rPr>
              <a:t>;</a:t>
            </a:r>
          </a:p>
          <a:p>
            <a:pPr>
              <a:lnSpc>
                <a:spcPct val="85000"/>
              </a:lnSpc>
            </a:pPr>
            <a:r>
              <a:rPr lang="en-US" sz="1400" b="1" dirty="0">
                <a:latin typeface="Courier New"/>
              </a:rPr>
              <a:t>select count(Supplier_Name)</a:t>
            </a:r>
          </a:p>
          <a:p>
            <a:pPr>
              <a:lnSpc>
                <a:spcPct val="85000"/>
              </a:lnSpc>
            </a:pPr>
            <a:r>
              <a:rPr lang="en-US" sz="1400" b="1" dirty="0">
                <a:latin typeface="Courier New"/>
              </a:rPr>
              <a:t>       'Low Volume Suppliers'</a:t>
            </a:r>
          </a:p>
          <a:p>
            <a:pPr>
              <a:lnSpc>
                <a:spcPct val="85000"/>
              </a:lnSpc>
            </a:pPr>
            <a:r>
              <a:rPr lang="en-US" sz="1400" b="1" dirty="0">
                <a:latin typeface="Courier New"/>
              </a:rPr>
              <a:t>   from select Supplier_Name, </a:t>
            </a:r>
          </a:p>
          <a:p>
            <a:pPr>
              <a:lnSpc>
                <a:spcPct val="85000"/>
              </a:lnSpc>
            </a:pPr>
            <a:r>
              <a:rPr lang="en-US" sz="1400" b="1" dirty="0">
                <a:latin typeface="Courier New"/>
              </a:rPr>
              <a:t>               count(Quantity) as Num_Sold</a:t>
            </a:r>
          </a:p>
          <a:p>
            <a:pPr>
              <a:lnSpc>
                <a:spcPct val="85000"/>
              </a:lnSpc>
            </a:pPr>
            <a:r>
              <a:rPr lang="en-US" sz="1400" b="1" dirty="0">
                <a:latin typeface="Courier New"/>
              </a:rPr>
              <a:t>           from orion.product_dim as p,</a:t>
            </a:r>
          </a:p>
          <a:p>
            <a:pPr>
              <a:lnSpc>
                <a:spcPct val="85000"/>
              </a:lnSpc>
            </a:pPr>
            <a:r>
              <a:rPr lang="en-US" sz="1400" b="1" dirty="0">
                <a:latin typeface="Courier New"/>
              </a:rPr>
              <a:t>                orion.order_fact as o</a:t>
            </a:r>
          </a:p>
          <a:p>
            <a:pPr>
              <a:lnSpc>
                <a:spcPct val="85000"/>
              </a:lnSpc>
            </a:pPr>
            <a:r>
              <a:rPr lang="en-US" sz="1400" b="1" dirty="0">
                <a:latin typeface="Courier New"/>
              </a:rPr>
              <a:t>           where p.Product_ID=</a:t>
            </a:r>
          </a:p>
          <a:p>
            <a:pPr>
              <a:lnSpc>
                <a:spcPct val="85000"/>
              </a:lnSpc>
            </a:pPr>
            <a:r>
              <a:rPr lang="en-US" sz="1400" b="1" dirty="0">
                <a:latin typeface="Courier New"/>
              </a:rPr>
              <a:t>                 o.Product_ID </a:t>
            </a:r>
          </a:p>
          <a:p>
            <a:pPr>
              <a:lnSpc>
                <a:spcPct val="85000"/>
              </a:lnSpc>
            </a:pPr>
            <a:r>
              <a:rPr lang="en-US" sz="1400" b="1" dirty="0">
                <a:latin typeface="Courier New"/>
              </a:rPr>
              <a:t>           group by Supplier_Name</a:t>
            </a:r>
          </a:p>
          <a:p>
            <a:pPr>
              <a:lnSpc>
                <a:spcPct val="85000"/>
              </a:lnSpc>
            </a:pPr>
            <a:r>
              <a:rPr lang="en-US" sz="1400" b="1" dirty="0">
                <a:latin typeface="Courier New"/>
              </a:rPr>
              <a:t>           order by Num_Sold;</a:t>
            </a:r>
          </a:p>
          <a:p>
            <a:pPr>
              <a:lnSpc>
                <a:spcPct val="85000"/>
              </a:lnSpc>
            </a:pPr>
            <a:r>
              <a:rPr lang="en-US" sz="1400" b="1" dirty="0">
                <a:latin typeface="Courier New"/>
              </a:rPr>
              <a:t>   where  Num_Sold &lt; 5;</a:t>
            </a:r>
          </a:p>
          <a:p>
            <a:pPr>
              <a:lnSpc>
                <a:spcPct val="85000"/>
              </a:lnSpc>
            </a:pPr>
            <a:r>
              <a:rPr lang="en-US" sz="1400" b="1" dirty="0">
                <a:solidFill>
                  <a:srgbClr val="000000"/>
                </a:solidFill>
                <a:latin typeface="Courier New"/>
              </a:rPr>
              <a:t>quit</a:t>
            </a:r>
            <a:r>
              <a:rPr lang="en-US" sz="1400" b="1" dirty="0">
                <a:latin typeface="Courier New"/>
              </a:rPr>
              <a:t>;</a:t>
            </a: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8023860" cy="4267200"/>
          </a:xfrm>
        </p:spPr>
        <p:txBody>
          <a:bodyPr/>
          <a:lstStyle/>
          <a:p>
            <a:pPr marL="457200" indent="-457200">
              <a:buFont typeface="+mj-lt"/>
              <a:buAutoNum type="arabicPeriod" startAt="10"/>
              <a:defRPr/>
            </a:pPr>
            <a:r>
              <a:rPr lang="en-US" dirty="0"/>
              <a:t>Which WHERE clause is equivalent to the following?</a:t>
            </a:r>
          </a:p>
          <a:p>
            <a:pPr>
              <a:defRPr/>
            </a:pPr>
            <a:endParaRPr lang="en-US" dirty="0"/>
          </a:p>
          <a:p>
            <a:pPr>
              <a:defRPr/>
            </a:pPr>
            <a:br>
              <a:rPr lang="en-US" dirty="0"/>
            </a:br>
            <a:endParaRPr lang="en-US" dirty="0"/>
          </a:p>
          <a:p>
            <a:pPr marL="457200" indent="-457200">
              <a:buFont typeface="+mj-lt"/>
              <a:buAutoNum type="alphaLcPeriod"/>
              <a:defRPr/>
            </a:pPr>
            <a:r>
              <a:rPr lang="en-US" sz="1800" dirty="0"/>
              <a:t>where ID =  (select employee_ID  from orion.employee_addresses</a:t>
            </a:r>
          </a:p>
          <a:p>
            <a:pPr>
              <a:defRPr/>
            </a:pPr>
            <a:r>
              <a:rPr lang="en-US" sz="1800" dirty="0"/>
              <a:t>                                  where city='San Diego')</a:t>
            </a:r>
          </a:p>
          <a:p>
            <a:pPr marL="457200" indent="-457200">
              <a:buFont typeface="+mj-lt"/>
              <a:buAutoNum type="alphaLcPeriod" startAt="2"/>
              <a:defRPr/>
            </a:pPr>
            <a:r>
              <a:rPr lang="en-US" sz="1800" dirty="0"/>
              <a:t>where ID = all (select employee_ID  from orion.employee_addresses</a:t>
            </a:r>
          </a:p>
          <a:p>
            <a:pPr>
              <a:defRPr/>
            </a:pPr>
            <a:r>
              <a:rPr lang="en-US" sz="1800" dirty="0"/>
              <a:t>                                   where city='San Diego')</a:t>
            </a:r>
          </a:p>
          <a:p>
            <a:pPr marL="457200" indent="-457200">
              <a:buFont typeface="+mj-lt"/>
              <a:buAutoNum type="alphaLcPeriod" startAt="3"/>
              <a:defRPr/>
            </a:pPr>
            <a:r>
              <a:rPr lang="en-US" sz="1800" dirty="0">
                <a:solidFill>
                  <a:schemeClr val="tx1"/>
                </a:solidFill>
              </a:rPr>
              <a:t>where ID = any (select employee_ID  from orion.employee_addresses  </a:t>
            </a:r>
          </a:p>
          <a:p>
            <a:pPr>
              <a:defRPr/>
            </a:pPr>
            <a:r>
              <a:rPr lang="en-US" sz="1800" dirty="0">
                <a:solidFill>
                  <a:schemeClr val="tx1"/>
                </a:solidFill>
              </a:rPr>
              <a:t>                                    where city='San Diego')</a:t>
            </a:r>
          </a:p>
          <a:p>
            <a:pPr marL="457200" indent="-457200">
              <a:buFont typeface="+mj-lt"/>
              <a:buAutoNum type="alphaLcPeriod" startAt="4"/>
              <a:defRPr/>
            </a:pPr>
            <a:r>
              <a:rPr lang="en-US" sz="1800" dirty="0"/>
              <a:t>where ID in (select employee_ID   from orion.employee_addresses</a:t>
            </a:r>
          </a:p>
          <a:p>
            <a:pPr>
              <a:defRPr/>
            </a:pPr>
            <a:r>
              <a:rPr lang="en-US" sz="1800" dirty="0"/>
              <a:t>                                 where city=San Diego)</a:t>
            </a:r>
          </a:p>
          <a:p>
            <a:pPr marL="457200" indent="-457200">
              <a:buFont typeface="+mj-lt"/>
              <a:buAutoNum type="alphaLcPeriod" startAt="4"/>
              <a:defRPr/>
            </a:pPr>
            <a:endParaRPr lang="en-US" dirty="0"/>
          </a:p>
          <a:p>
            <a:pPr marL="0" indent="0">
              <a:defRPr/>
            </a:pPr>
            <a:endParaRPr lang="en-US" sz="800" b="1"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3" name="TextBox 2"/>
          <p:cNvSpPr txBox="1"/>
          <p:nvPr/>
        </p:nvSpPr>
        <p:spPr bwMode="auto">
          <a:xfrm>
            <a:off x="1200150" y="1125974"/>
            <a:ext cx="5283498" cy="964367"/>
          </a:xfrm>
          <a:prstGeom prst="rect">
            <a:avLst/>
          </a:prstGeom>
          <a:solidFill>
            <a:srgbClr val="FFFFFF"/>
          </a:solidFill>
          <a:ln w="38100" cmpd="sng">
            <a:solidFill>
              <a:schemeClr val="tx2"/>
            </a:solidFill>
            <a:miter lim="800000"/>
            <a:headEnd/>
            <a:tailEnd/>
          </a:ln>
          <a:extLst/>
        </p:spPr>
        <p:txBody>
          <a:bodyPr vert="horz" wrap="none" lIns="88900" tIns="88900" rIns="266700" bIns="88900" rtlCol="0" anchor="b">
            <a:spAutoFit/>
          </a:bodyPr>
          <a:lstStyle/>
          <a:p>
            <a:pPr>
              <a:lnSpc>
                <a:spcPct val="85000"/>
              </a:lnSpc>
            </a:pPr>
            <a:r>
              <a:rPr lang="en-US" sz="2000" b="1" dirty="0">
                <a:latin typeface="Courier New"/>
              </a:rPr>
              <a:t>where ID in (select employee_ID </a:t>
            </a:r>
          </a:p>
          <a:p>
            <a:pPr>
              <a:lnSpc>
                <a:spcPct val="85000"/>
              </a:lnSpc>
            </a:pPr>
            <a:r>
              <a:rPr lang="en-US" sz="2000" b="1" dirty="0">
                <a:latin typeface="Courier New"/>
              </a:rPr>
              <a:t>   from orion.employee_addresses</a:t>
            </a:r>
          </a:p>
          <a:p>
            <a:pPr>
              <a:lnSpc>
                <a:spcPct val="85000"/>
              </a:lnSpc>
            </a:pPr>
            <a:r>
              <a:rPr lang="en-US" sz="2000" b="1" dirty="0">
                <a:latin typeface="Courier New"/>
              </a:rPr>
              <a:t>   where city='San Diego')</a:t>
            </a:r>
          </a:p>
        </p:txBody>
      </p:sp>
    </p:spTree>
    <p:custDataLst>
      <p:tags r:id="rId1"/>
    </p:custDataLst>
    <p:extLst>
      <p:ext uri="{BB962C8B-B14F-4D97-AF65-F5344CB8AC3E}">
        <p14:creationId xmlns:p14="http://schemas.microsoft.com/office/powerpoint/2010/main" val="174715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514555" y="3230660"/>
            <a:ext cx="3330659" cy="3262432"/>
          </a:xfrm>
          <a:prstGeom prst="rect">
            <a:avLst/>
          </a:prstGeom>
          <a:solidFill>
            <a:srgbClr val="CDD9EF"/>
          </a:solidFill>
          <a:ln w="19050">
            <a:solidFill>
              <a:schemeClr val="tx1"/>
            </a:solidFill>
            <a:miter lim="800000"/>
            <a:headEnd type="none" w="sm" len="sm"/>
            <a:tailEnd type="none" w="sm" len="sm"/>
          </a:ln>
          <a:effectLst>
            <a:outerShdw blurRad="50800" dist="107763" dir="2700001" algn="ctr" rotWithShape="0">
              <a:srgbClr val="000000">
                <a:alpha val="40000"/>
              </a:srgbClr>
            </a:outerShdw>
          </a:effectLst>
        </p:spPr>
        <p:txBody>
          <a:bodyPr wrap="square" tIns="152400" bIns="152400">
            <a:spAutoFit/>
          </a:bodyPr>
          <a:lstStyle/>
          <a:p>
            <a:pPr>
              <a:tabLst>
                <a:tab pos="627063" algn="l"/>
                <a:tab pos="1320800" algn="l"/>
              </a:tabLst>
              <a:defRPr/>
            </a:pPr>
            <a:r>
              <a:rPr lang="en-US" b="1" dirty="0">
                <a:latin typeface="Arial"/>
              </a:rPr>
              <a:t>SELECT</a:t>
            </a:r>
            <a:r>
              <a:rPr lang="en-US" dirty="0">
                <a:solidFill>
                  <a:srgbClr val="0000FF"/>
                </a:solidFill>
                <a:latin typeface="Arial"/>
              </a:rPr>
              <a:t> </a:t>
            </a:r>
            <a:r>
              <a:rPr lang="en-US" dirty="0"/>
              <a:t>...</a:t>
            </a:r>
            <a:r>
              <a:rPr lang="en-US" i="1" dirty="0">
                <a:latin typeface="Arial"/>
              </a:rPr>
              <a:t>&gt;</a:t>
            </a:r>
            <a:endParaRPr lang="en-US" dirty="0">
              <a:solidFill>
                <a:srgbClr val="0000FF"/>
              </a:solidFill>
              <a:latin typeface="Arial"/>
            </a:endParaRPr>
          </a:p>
          <a:p>
            <a:pPr>
              <a:tabLst>
                <a:tab pos="627063" algn="l"/>
                <a:tab pos="1320800" algn="l"/>
              </a:tabLst>
              <a:defRPr/>
            </a:pPr>
            <a:r>
              <a:rPr lang="en-US" dirty="0">
                <a:latin typeface="Arial"/>
              </a:rPr>
              <a:t>	</a:t>
            </a:r>
            <a:r>
              <a:rPr lang="en-US" b="1" dirty="0">
                <a:latin typeface="Arial"/>
              </a:rPr>
              <a:t>FROM</a:t>
            </a:r>
            <a:r>
              <a:rPr lang="en-US" dirty="0">
                <a:latin typeface="Arial"/>
              </a:rPr>
              <a:t> ...</a:t>
            </a:r>
          </a:p>
          <a:p>
            <a:pPr>
              <a:tabLst>
                <a:tab pos="627063" algn="l"/>
                <a:tab pos="1320800" algn="l"/>
              </a:tabLst>
              <a:defRPr/>
            </a:pPr>
            <a:r>
              <a:rPr lang="en-US" dirty="0">
                <a:latin typeface="Arial"/>
              </a:rPr>
              <a:t>	&lt;</a:t>
            </a:r>
            <a:r>
              <a:rPr lang="en-US" b="1" dirty="0">
                <a:latin typeface="Arial"/>
              </a:rPr>
              <a:t>WHERE</a:t>
            </a:r>
            <a:r>
              <a:rPr lang="en-US" dirty="0">
                <a:latin typeface="Arial"/>
              </a:rPr>
              <a:t> </a:t>
            </a:r>
            <a:r>
              <a:rPr lang="en-US" dirty="0"/>
              <a:t>...</a:t>
            </a:r>
            <a:r>
              <a:rPr lang="en-US" i="1" dirty="0">
                <a:latin typeface="Arial"/>
              </a:rPr>
              <a:t>&gt;</a:t>
            </a:r>
          </a:p>
          <a:p>
            <a:pPr>
              <a:tabLst>
                <a:tab pos="627063" algn="l"/>
                <a:tab pos="1320800" algn="l"/>
              </a:tabLst>
              <a:defRPr/>
            </a:pPr>
            <a:r>
              <a:rPr lang="en-US" i="1" dirty="0"/>
              <a:t>         </a:t>
            </a:r>
            <a:endParaRPr lang="en-US" dirty="0">
              <a:latin typeface="Arial"/>
            </a:endParaRPr>
          </a:p>
          <a:p>
            <a:pPr>
              <a:tabLst>
                <a:tab pos="627063" algn="l"/>
                <a:tab pos="1320800" algn="l"/>
              </a:tabLst>
              <a:defRPr/>
            </a:pPr>
            <a:r>
              <a:rPr lang="en-US" dirty="0">
                <a:latin typeface="Arial"/>
              </a:rPr>
              <a:t>	&lt;</a:t>
            </a:r>
            <a:r>
              <a:rPr lang="en-US" b="1" dirty="0">
                <a:latin typeface="Arial"/>
              </a:rPr>
              <a:t>GROUP</a:t>
            </a:r>
            <a:r>
              <a:rPr lang="en-US" dirty="0">
                <a:latin typeface="Arial"/>
              </a:rPr>
              <a:t> </a:t>
            </a:r>
            <a:r>
              <a:rPr lang="en-US" b="1" dirty="0">
                <a:latin typeface="Arial"/>
              </a:rPr>
              <a:t>BY</a:t>
            </a:r>
            <a:r>
              <a:rPr lang="en-US" dirty="0">
                <a:latin typeface="Arial"/>
              </a:rPr>
              <a:t> </a:t>
            </a:r>
            <a:r>
              <a:rPr lang="en-US" dirty="0"/>
              <a:t>...</a:t>
            </a:r>
            <a:r>
              <a:rPr lang="en-US" dirty="0">
                <a:latin typeface="Arial"/>
              </a:rPr>
              <a:t>&gt;</a:t>
            </a:r>
          </a:p>
          <a:p>
            <a:pPr>
              <a:tabLst>
                <a:tab pos="627063" algn="l"/>
                <a:tab pos="1320800" algn="l"/>
              </a:tabLst>
              <a:defRPr/>
            </a:pPr>
            <a:r>
              <a:rPr lang="en-US" dirty="0">
                <a:latin typeface="Arial"/>
              </a:rPr>
              <a:t>	&lt;</a:t>
            </a:r>
            <a:r>
              <a:rPr lang="en-US" b="1" dirty="0">
                <a:latin typeface="Arial"/>
              </a:rPr>
              <a:t>HAVING</a:t>
            </a:r>
            <a:r>
              <a:rPr lang="en-US" dirty="0">
                <a:latin typeface="Arial"/>
              </a:rPr>
              <a:t> </a:t>
            </a:r>
            <a:r>
              <a:rPr lang="en-US" dirty="0"/>
              <a:t>...</a:t>
            </a:r>
            <a:r>
              <a:rPr lang="en-US" i="1" dirty="0">
                <a:latin typeface="Arial"/>
              </a:rPr>
              <a:t>&gt;</a:t>
            </a:r>
          </a:p>
          <a:p>
            <a:pPr>
              <a:tabLst>
                <a:tab pos="627063" algn="l"/>
                <a:tab pos="1320800" algn="l"/>
              </a:tabLst>
              <a:defRPr/>
            </a:pPr>
            <a:endParaRPr lang="en-US" dirty="0">
              <a:latin typeface="Arial"/>
            </a:endParaRPr>
          </a:p>
          <a:p>
            <a:pPr>
              <a:tabLst>
                <a:tab pos="627063" algn="l"/>
                <a:tab pos="1320800" algn="l"/>
              </a:tabLst>
              <a:defRPr/>
            </a:pPr>
            <a:r>
              <a:rPr lang="en-US" dirty="0">
                <a:latin typeface="Arial"/>
              </a:rPr>
              <a:t>	&lt;</a:t>
            </a:r>
            <a:r>
              <a:rPr lang="en-US" b="1" dirty="0">
                <a:latin typeface="Arial"/>
              </a:rPr>
              <a:t>ORDER BY</a:t>
            </a:r>
            <a:r>
              <a:rPr lang="en-US" dirty="0">
                <a:latin typeface="Arial"/>
              </a:rPr>
              <a:t> </a:t>
            </a:r>
            <a:r>
              <a:rPr lang="en-US" dirty="0"/>
              <a:t>...</a:t>
            </a:r>
            <a:r>
              <a:rPr lang="en-US" i="1" dirty="0">
                <a:latin typeface="Arial"/>
              </a:rPr>
              <a:t>&gt;</a:t>
            </a:r>
            <a:r>
              <a:rPr lang="en-US" b="1" dirty="0">
                <a:latin typeface="Arial"/>
              </a:rPr>
              <a:t>;</a:t>
            </a:r>
          </a:p>
        </p:txBody>
      </p:sp>
      <p:sp>
        <p:nvSpPr>
          <p:cNvPr id="16387" name="Rectangle 2"/>
          <p:cNvSpPr>
            <a:spLocks noGrp="1" noChangeArrowheads="1"/>
          </p:cNvSpPr>
          <p:nvPr>
            <p:ph type="title"/>
          </p:nvPr>
        </p:nvSpPr>
        <p:spPr/>
        <p:txBody>
          <a:bodyPr/>
          <a:lstStyle/>
          <a:p>
            <a:r>
              <a:rPr lang="en-US" dirty="0"/>
              <a:t>Subqueries</a:t>
            </a:r>
          </a:p>
        </p:txBody>
      </p:sp>
      <p:sp>
        <p:nvSpPr>
          <p:cNvPr id="16388" name="Rectangle 3"/>
          <p:cNvSpPr>
            <a:spLocks noGrp="1" noChangeArrowheads="1"/>
          </p:cNvSpPr>
          <p:nvPr>
            <p:ph idx="1"/>
          </p:nvPr>
        </p:nvSpPr>
        <p:spPr/>
        <p:txBody>
          <a:bodyPr/>
          <a:lstStyle/>
          <a:p>
            <a:pPr marL="117475" lvl="1" indent="0">
              <a:buNone/>
            </a:pPr>
            <a:r>
              <a:rPr lang="en-US" dirty="0"/>
              <a:t>A subquery </a:t>
            </a:r>
          </a:p>
          <a:p>
            <a:pPr lvl="1"/>
            <a:r>
              <a:rPr lang="en-US" dirty="0"/>
              <a:t>returns values to be used in the outer query’s WHERE or HAVING clause</a:t>
            </a:r>
          </a:p>
        </p:txBody>
      </p:sp>
      <p:sp>
        <p:nvSpPr>
          <p:cNvPr id="16390" name="TextBox 2"/>
          <p:cNvSpPr txBox="1">
            <a:spLocks noChangeArrowheads="1"/>
          </p:cNvSpPr>
          <p:nvPr/>
        </p:nvSpPr>
        <p:spPr bwMode="auto">
          <a:xfrm>
            <a:off x="4578544" y="3219207"/>
            <a:ext cx="4046538" cy="1135063"/>
          </a:xfrm>
          <a:prstGeom prst="rect">
            <a:avLst/>
          </a:prstGeom>
          <a:solidFill>
            <a:srgbClr val="FFFFFF"/>
          </a:solidFill>
          <a:ln w="38100">
            <a:solidFill>
              <a:schemeClr val="tx2"/>
            </a:solidFill>
            <a:miter lim="800000"/>
            <a:headEnd/>
            <a:tailEnd/>
          </a:ln>
        </p:spPr>
        <p:txBody>
          <a:bodyPr wrap="none" lIns="88900" tIns="88900" rIns="2667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a:lnSpc>
                <a:spcPct val="85000"/>
              </a:lnSpc>
            </a:pPr>
            <a:r>
              <a:rPr lang="en-US" b="1" dirty="0">
                <a:latin typeface="Courier New" pitchFamily="49" charset="0"/>
              </a:rPr>
              <a:t>…(select Employee_ID</a:t>
            </a:r>
          </a:p>
          <a:p>
            <a:pPr algn="l">
              <a:lnSpc>
                <a:spcPct val="85000"/>
              </a:lnSpc>
            </a:pPr>
            <a:r>
              <a:rPr lang="en-US" b="1" dirty="0">
                <a:latin typeface="Courier New" pitchFamily="49" charset="0"/>
              </a:rPr>
              <a:t>    from orion.staff</a:t>
            </a:r>
          </a:p>
          <a:p>
            <a:pPr algn="l">
              <a:lnSpc>
                <a:spcPct val="85000"/>
              </a:lnSpc>
            </a:pPr>
            <a:r>
              <a:rPr lang="en-US" b="1" dirty="0">
                <a:latin typeface="Courier New" pitchFamily="49" charset="0"/>
              </a:rPr>
              <a:t>    where …  )…</a:t>
            </a:r>
          </a:p>
        </p:txBody>
      </p:sp>
      <p:cxnSp>
        <p:nvCxnSpPr>
          <p:cNvPr id="15" name="Straight Connector 14"/>
          <p:cNvCxnSpPr/>
          <p:nvPr/>
        </p:nvCxnSpPr>
        <p:spPr bwMode="auto">
          <a:xfrm flipH="1">
            <a:off x="2733439" y="4294345"/>
            <a:ext cx="1845105" cy="1534248"/>
          </a:xfrm>
          <a:prstGeom prst="line">
            <a:avLst/>
          </a:prstGeom>
          <a:solidFill>
            <a:schemeClr val="accent1"/>
          </a:solidFill>
          <a:ln w="38100" cap="flat" cmpd="sng" algn="ctr">
            <a:solidFill>
              <a:schemeClr val="tx2"/>
            </a:solidFill>
            <a:prstDash val="dash"/>
            <a:round/>
            <a:headEnd type="none" w="med" len="med"/>
            <a:tailEnd type="oval" w="med" len="med"/>
          </a:ln>
          <a:effectLst/>
        </p:spPr>
      </p:cxnSp>
      <p:sp>
        <p:nvSpPr>
          <p:cNvPr id="2" name="Animation Flag"/>
          <p:cNvSpPr txBox="1"/>
          <p:nvPr/>
        </p:nvSpPr>
        <p:spPr bwMode="auto">
          <a:xfrm>
            <a:off x="8572500" y="650869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rtlCol="0" anchor="b">
            <a:spAutoFit/>
          </a:bodyPr>
          <a:lstStyle/>
          <a:p>
            <a:r>
              <a:rPr lang="en-US" sz="2000" b="1" dirty="0">
                <a:latin typeface="Arial" pitchFamily="34" charset="0"/>
              </a:rPr>
              <a:t>...</a:t>
            </a:r>
          </a:p>
        </p:txBody>
      </p:sp>
    </p:spTree>
    <p:extLst>
      <p:ext uri="{BB962C8B-B14F-4D97-AF65-F5344CB8AC3E}">
        <p14:creationId xmlns:p14="http://schemas.microsoft.com/office/powerpoint/2010/main" val="378401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ANDARDSLIDESUPDATE" val="CDS_2012"/>
  <p:tag name="MMPROD_UIDATA" val="&lt;database version=&quot;9.0&quot;&gt;&lt;object type=&quot;1&quot; unique_id=&quot;10001&quot;&gt;&lt;object type=&quot;8&quot; unique_id=&quot;10002&quot;&gt;&lt;/object&gt;&lt;object type=&quot;2&quot; unique_id=&quot;10005&quot;&gt;&lt;object type=&quot;3&quot; unique_id=&quot;10095&quot;&gt;&lt;property id=&quot;20148&quot; value=&quot;5&quot;/&gt;&lt;property id=&quot;20300&quot; value=&quot;Slide 3 - &amp;quot;Objectives&amp;quot;&quot;/&gt;&lt;property id=&quot;20307&quot; value=&quot;257&quot;/&gt;&lt;/object&gt;&lt;object type=&quot;3&quot; unique_id=&quot;10100&quot;&gt;&lt;property id=&quot;20148&quot; value=&quot;5&quot;/&gt;&lt;property id=&quot;20300&quot; value=&quot;Slide 6 - &amp;quot;Step 2&amp;quot;&quot;/&gt;&lt;property id=&quot;20307&quot; value=&quot;262&quot;/&gt;&lt;/object&gt;&lt;object type=&quot;3&quot; unique_id=&quot;10102&quot;&gt;&lt;property id=&quot;20148&quot; value=&quot;5&quot;/&gt;&lt;property id=&quot;20300&quot; value=&quot;Slide 7 - &amp;quot;Step 3&amp;quot;&quot;/&gt;&lt;property id=&quot;20307&quot; value=&quot;264&quot;/&gt;&lt;/object&gt;&lt;object type=&quot;3&quot; unique_id=&quot;10106&quot;&gt;&lt;property id=&quot;20148&quot; value=&quot;5&quot;/&gt;&lt;property id=&quot;20300&quot; value=&quot;Slide 15 - &amp;quot;Subqueries: Noncorrelated&amp;quot;&quot;/&gt;&lt;property id=&quot;20307&quot; value=&quot;268&quot;/&gt;&lt;/object&gt;&lt;object type=&quot;3&quot; unique_id=&quot;10107&quot;&gt;&lt;property id=&quot;20148&quot; value=&quot;5&quot;/&gt;&lt;property id=&quot;20300&quot; value=&quot;Slide 16 - &amp;quot;Subqueries: Correlated&amp;quot;&quot;/&gt;&lt;property id=&quot;20307&quot; value=&quot;269&quot;/&gt;&lt;/object&gt;&lt;object type=&quot;3&quot; unique_id=&quot;10109&quot;&gt;&lt;property id=&quot;20148&quot; value=&quot;5&quot;/&gt;&lt;property id=&quot;20300&quot; value=&quot;Slide 17 - &amp;quot;Noncorrelated Subquery&amp;quot;&quot;/&gt;&lt;property id=&quot;20307&quot; value=&quot;271&quot;/&gt;&lt;/object&gt;&lt;object type=&quot;3&quot; unique_id=&quot;10110&quot;&gt;&lt;property id=&quot;20148&quot; value=&quot;5&quot;/&gt;&lt;property id=&quot;20300&quot; value=&quot;Slide 18 - &amp;quot;Noncorrelated Subquery&amp;quot;&quot;/&gt;&lt;property id=&quot;20307&quot; value=&quot;272&quot;/&gt;&lt;/object&gt;&lt;object type=&quot;3&quot; unique_id=&quot;10112&quot;&gt;&lt;property id=&quot;20148&quot; value=&quot;5&quot;/&gt;&lt;property id=&quot;20300&quot; value=&quot;Slide 19 - &amp;quot;5.02 Poll&amp;quot;&quot;/&gt;&lt;property id=&quot;20307&quot; value=&quot;274&quot;/&gt;&lt;/object&gt;&lt;object type=&quot;3&quot; unique_id=&quot;10113&quot;&gt;&lt;property id=&quot;20148&quot; value=&quot;5&quot;/&gt;&lt;property id=&quot;20300&quot; value=&quot;Slide 20 - &amp;quot;5.02 Poll – Correct Answer&amp;quot;&quot;/&gt;&lt;property id=&quot;20307&quot; value=&quot;275&quot;/&gt;&lt;/object&gt;&lt;object type=&quot;3&quot; unique_id=&quot;10114&quot;&gt;&lt;property id=&quot;20148&quot; value=&quot;5&quot;/&gt;&lt;property id=&quot;20300&quot; value=&quot;Slide 21 - &amp;quot;Business Scenario&amp;quot;&quot;/&gt;&lt;property id=&quot;20307&quot; value=&quot;276&quot;/&gt;&lt;/object&gt;&lt;object type=&quot;3&quot; unique_id=&quot;10115&quot;&gt;&lt;property id=&quot;20148&quot; value=&quot;5&quot;/&gt;&lt;property id=&quot;20300&quot; value=&quot;Slide 22 - &amp;quot;Business Data&amp;quot;&quot;/&gt;&lt;property id=&quot;20307&quot; value=&quot;277&quot;/&gt;&lt;/object&gt;&lt;object type=&quot;3&quot; unique_id=&quot;10116&quot;&gt;&lt;property id=&quot;20148&quot; value=&quot;5&quot;/&gt;&lt;property id=&quot;20300&quot; value=&quot;Slide 23 - &amp;quot;Noncorrelated Subqueries&amp;quot;&quot;/&gt;&lt;property id=&quot;20307&quot; value=&quot;278&quot;/&gt;&lt;/object&gt;&lt;object type=&quot;3&quot; unique_id=&quot;10117&quot;&gt;&lt;property id=&quot;20148&quot; value=&quot;5&quot;/&gt;&lt;property id=&quot;20300&quot; value=&quot;Slide 24 - &amp;quot;Noncorrelated Subqueries: How Do They Work?&amp;quot;&quot;/&gt;&lt;property id=&quot;20307&quot; value=&quot;279&quot;/&gt;&lt;/object&gt;&lt;object type=&quot;3&quot; unique_id=&quot;10118&quot;&gt;&lt;property id=&quot;20148&quot; value=&quot;5&quot;/&gt;&lt;property id=&quot;20300&quot; value=&quot;Slide 25 - &amp;quot;Noncorrelated Subqueries: How Do They Work?&amp;quot;&quot;/&gt;&lt;property id=&quot;20307&quot; value=&quot;280&quot;/&gt;&lt;/object&gt;&lt;object type=&quot;3&quot; unique_id=&quot;10119&quot;&gt;&lt;property id=&quot;20148&quot; value=&quot;5&quot;/&gt;&lt;property id=&quot;20300&quot; value=&quot;Slide 26 - &amp;quot;Noncorrelated Subqueries: How Do They Work?&amp;quot;&quot;/&gt;&lt;property id=&quot;20307&quot; value=&quot;281&quot;/&gt;&lt;/object&gt;&lt;object type=&quot;3&quot; unique_id=&quot;10120&quot;&gt;&lt;property id=&quot;20148&quot; value=&quot;5&quot;/&gt;&lt;property id=&quot;20300&quot; value=&quot;Slide 27 - &amp;quot;Viewing the Output&amp;quot;&quot;/&gt;&lt;property id=&quot;20307&quot; value=&quot;282&quot;/&gt;&lt;/object&gt;&lt;object type=&quot;3&quot; unique_id=&quot;10121&quot;&gt;&lt;property id=&quot;20148&quot; value=&quot;5&quot;/&gt;&lt;property id=&quot;20300&quot; value=&quot;Slide 28 - &amp;quot;Setup for the Poll&amp;quot;&quot;/&gt;&lt;property id=&quot;20307&quot; value=&quot;283&quot;/&gt;&lt;/object&gt;&lt;object type=&quot;3&quot; unique_id=&quot;10122&quot;&gt;&lt;property id=&quot;20148&quot; value=&quot;5&quot;/&gt;&lt;property id=&quot;20300&quot; value=&quot;Slide 29 - &amp;quot;5.03 Multiple Choice Poll&amp;quot;&quot;/&gt;&lt;property id=&quot;20307&quot; value=&quot;284&quot;/&gt;&lt;/object&gt;&lt;object type=&quot;3&quot; unique_id=&quot;10123&quot;&gt;&lt;property id=&quot;20148&quot; value=&quot;5&quot;/&gt;&lt;property id=&quot;20300&quot; value=&quot;Slide 30 - &amp;quot;5.03 Multiple Choice Poll – Correct Answer&amp;quot;&quot;/&gt;&lt;property id=&quot;20307&quot; value=&quot;285&quot;/&gt;&lt;/object&gt;&lt;object type=&quot;3&quot; unique_id=&quot;10124&quot;&gt;&lt;property id=&quot;20148&quot; value=&quot;5&quot;/&gt;&lt;property id=&quot;20300&quot; value=&quot;Slide 31 - &amp;quot;Subqueries That Return Multiple Values&amp;quot;&quot;/&gt;&lt;property id=&quot;20307&quot; value=&quot;286&quot;/&gt;&lt;/object&gt;&lt;object type=&quot;3&quot; unique_id=&quot;10125&quot;&gt;&lt;property id=&quot;20148&quot; value=&quot;5&quot;/&gt;&lt;property id=&quot;20300&quot; value=&quot;Slide 32 - &amp;quot;ANY Keyword&amp;quot;&quot;/&gt;&lt;property id=&quot;20307&quot; value=&quot;287&quot;/&gt;&lt;/object&gt;&lt;object type=&quot;3&quot; unique_id=&quot;10126&quot;&gt;&lt;property id=&quot;20148&quot; value=&quot;5&quot;/&gt;&lt;property id=&quot;20300&quot; value=&quot;Slide 33 - &amp;quot;ALL Keyword&amp;quot;&quot;/&gt;&lt;property id=&quot;20307&quot; value=&quot;288&quot;/&gt;&lt;/object&gt;&lt;object type=&quot;3&quot; unique_id=&quot;10127&quot;&gt;&lt;property id=&quot;20148&quot; value=&quot;5&quot;/&gt;&lt;property id=&quot;20300&quot; value=&quot;Slide 34 - &amp;quot;Business Scenario&amp;quot;&quot;/&gt;&lt;property id=&quot;20307&quot; value=&quot;289&quot;/&gt;&lt;/object&gt;&lt;object type=&quot;3&quot; unique_id=&quot;10128&quot;&gt;&lt;property id=&quot;20148&quot; value=&quot;5&quot;/&gt;&lt;property id=&quot;20300&quot; value=&quot;Slide 35 - &amp;quot;Solution 1: ANY Keyword&amp;quot;&quot;/&gt;&lt;property id=&quot;20307&quot; value=&quot;290&quot;/&gt;&lt;/object&gt;&lt;object type=&quot;3&quot; unique_id=&quot;10129&quot;&gt;&lt;property id=&quot;20148&quot; value=&quot;5&quot;/&gt;&lt;property id=&quot;20300&quot; value=&quot;Slide 36 - &amp;quot;Solution 2: MAX Statistic&amp;quot;&quot;/&gt;&lt;property id=&quot;20307&quot; value=&quot;291&quot;/&gt;&lt;/object&gt;&lt;object type=&quot;3&quot; unique_id=&quot;10131&quot;&gt;&lt;property id=&quot;20148&quot; value=&quot;5&quot;/&gt;&lt;property id=&quot;20300&quot; value=&quot;Slide 37 - &amp;quot;Viewing the Output&amp;quot;&quot;/&gt;&lt;property id=&quot;20307&quot; value=&quot;293&quot;/&gt;&lt;/object&gt;&lt;object type=&quot;3&quot; unique_id=&quot;10226&quot;&gt;&lt;property id=&quot;20148&quot; value=&quot;5&quot;/&gt;&lt;property id=&quot;20300&quot; value=&quot;Slide 4 - &amp;quot;Business Scenario&amp;quot;&quot;/&gt;&lt;property id=&quot;20307&quot; value=&quot;302&quot;/&gt;&lt;/object&gt;&lt;object type=&quot;3&quot; unique_id=&quot;10228&quot;&gt;&lt;property id=&quot;20148&quot; value=&quot;5&quot;/&gt;&lt;property id=&quot;20300&quot; value=&quot;Slide 5 - &amp;quot;Step 1&amp;quot;&quot;/&gt;&lt;property id=&quot;20307&quot; value=&quot;301&quot;/&gt;&lt;/object&gt;&lt;object type=&quot;3&quot; unique_id=&quot;10231&quot;&gt;&lt;property id=&quot;20148&quot; value=&quot;5&quot;/&gt;&lt;property id=&quot;20300&quot; value=&quot;Slide 41 - &amp;quot;Objectives&amp;quot;&quot;/&gt;&lt;property id=&quot;20307&quot; value=&quot;308&quot;/&gt;&lt;/object&gt;&lt;object type=&quot;3&quot; unique_id=&quot;10233&quot;&gt;&lt;property id=&quot;20148&quot; value=&quot;5&quot;/&gt;&lt;property id=&quot;20300&quot; value=&quot;Slide 48 - &amp;quot;In-Line Views&amp;quot;&quot;/&gt;&lt;property id=&quot;20307&quot; value=&quot;310&quot;/&gt;&lt;/object&gt;&lt;object type=&quot;3&quot; unique_id=&quot;10234&quot;&gt;&lt;property id=&quot;20148&quot; value=&quot;5&quot;/&gt;&lt;property id=&quot;20300&quot; value=&quot;Slide 42 - &amp;quot;Business Scenario&amp;quot;&quot;/&gt;&lt;property id=&quot;20307&quot; value=&quot;311&quot;/&gt;&lt;/object&gt;&lt;object type=&quot;3&quot; unique_id=&quot;10237&quot;&gt;&lt;property id=&quot;20148&quot; value=&quot;5&quot;/&gt;&lt;property id=&quot;20300&quot; value=&quot;Slide 44 - &amp;quot;Viewing the Output&amp;quot;&quot;/&gt;&lt;property id=&quot;20307&quot; value=&quot;314&quot;/&gt;&lt;/object&gt;&lt;object type=&quot;3&quot; unique_id=&quot;10240&quot;&gt;&lt;property id=&quot;20148&quot; value=&quot;5&quot;/&gt;&lt;property id=&quot;20300&quot; value=&quot;Slide 50 - &amp;quot;Viewing the Output&amp;quot;&quot;/&gt;&lt;property id=&quot;20307&quot; value=&quot;317&quot;/&gt;&lt;/object&gt;&lt;object type=&quot;3&quot; unique_id=&quot;10244&quot;&gt;&lt;property id=&quot;20148&quot; value=&quot;5&quot;/&gt;&lt;property id=&quot;20300&quot; value=&quot;Slide 55 - &amp;quot;Business Scenario&amp;quot;&quot;/&gt;&lt;property id=&quot;20307&quot; value=&quot;319&quot;/&gt;&lt;/object&gt;&lt;object type=&quot;3&quot; unique_id=&quot;10245&quot;&gt;&lt;property id=&quot;20148&quot; value=&quot;5&quot;/&gt;&lt;property id=&quot;20300&quot; value=&quot;Slide 57 - &amp;quot;Planning the Complex Query&amp;quot;&quot;/&gt;&lt;property id=&quot;20307&quot; value=&quot;320&quot;/&gt;&lt;/object&gt;&lt;object type=&quot;3&quot; unique_id=&quot;10246&quot;&gt;&lt;property id=&quot;20148&quot; value=&quot;5&quot;/&gt;&lt;property id=&quot;20300&quot; value=&quot;Slide 58 - &amp;quot;Business Data: Part 1&amp;quot;&quot;/&gt;&lt;property id=&quot;20307&quot; value=&quot;321&quot;/&gt;&lt;/object&gt;&lt;object type=&quot;3&quot; unique_id=&quot;10247&quot;&gt;&lt;property id=&quot;20148&quot; value=&quot;5&quot;/&gt;&lt;property id=&quot;20300&quot; value=&quot;Slide 59 - &amp;quot;Coding the Complex Query&amp;quot;&quot;/&gt;&lt;property id=&quot;20307&quot; value=&quot;322&quot;/&gt;&lt;/object&gt;&lt;object type=&quot;3&quot; unique_id=&quot;10249&quot;&gt;&lt;property id=&quot;20148&quot; value=&quot;5&quot;/&gt;&lt;property id=&quot;20300&quot; value=&quot;Slide 60 - &amp;quot;Business Data: Part 2&amp;quot;&quot;/&gt;&lt;property id=&quot;20307&quot; value=&quot;324&quot;/&gt;&lt;/object&gt;&lt;object type=&quot;3&quot; unique_id=&quot;10252&quot;&gt;&lt;property id=&quot;20148&quot; value=&quot;5&quot;/&gt;&lt;property id=&quot;20300&quot; value=&quot;Slide 64 - &amp;quot;Coding the Complex Query&amp;quot;&quot;/&gt;&lt;property id=&quot;20307&quot; value=&quot;327&quot;/&gt;&lt;/object&gt;&lt;object type=&quot;3&quot; unique_id=&quot;10253&quot;&gt;&lt;property id=&quot;20148&quot; value=&quot;5&quot;/&gt;&lt;property id=&quot;20300&quot; value=&quot;Slide 65 - &amp;quot;Coding the Complex Query&amp;quot;&quot;/&gt;&lt;property id=&quot;20307&quot; value=&quot;328&quot;/&gt;&lt;/object&gt;&lt;object type=&quot;3&quot; unique_id=&quot;10255&quot;&gt;&lt;property id=&quot;20148&quot; value=&quot;5&quot;/&gt;&lt;property id=&quot;20300&quot; value=&quot;Slide 66 - &amp;quot;Business Data: Part 3&amp;quot;&quot;/&gt;&lt;property id=&quot;20307&quot; value=&quot;330&quot;/&gt;&lt;/object&gt;&lt;object type=&quot;3&quot; unique_id=&quot;10256&quot;&gt;&lt;property id=&quot;20148&quot; value=&quot;5&quot;/&gt;&lt;property id=&quot;20300&quot; value=&quot;Slide 68 - &amp;quot;5.07 Poll&amp;quot;&quot;/&gt;&lt;property id=&quot;20307&quot; value=&quot;331&quot;/&gt;&lt;/object&gt;&lt;object type=&quot;3&quot; unique_id=&quot;10257&quot;&gt;&lt;property id=&quot;20148&quot; value=&quot;5&quot;/&gt;&lt;property id=&quot;20300&quot; value=&quot;Slide 69 - &amp;quot;5.07 Poll – Correct Answer&amp;quot;&quot;/&gt;&lt;property id=&quot;20307&quot; value=&quot;332&quot;/&gt;&lt;/object&gt;&lt;object type=&quot;3&quot; unique_id=&quot;10258&quot;&gt;&lt;property id=&quot;20148&quot; value=&quot;5&quot;/&gt;&lt;property id=&quot;20300&quot; value=&quot;Slide 70 - &amp;quot;Coding the Complex Query&amp;quot;&quot;/&gt;&lt;property id=&quot;20307&quot; value=&quot;333&quot;/&gt;&lt;/object&gt;&lt;object type=&quot;3&quot; unique_id=&quot;10259&quot;&gt;&lt;property id=&quot;20148&quot; value=&quot;5&quot;/&gt;&lt;property id=&quot;20300&quot; value=&quot;Slide 71 - &amp;quot;Coding the Complex Query&amp;quot;&quot;/&gt;&lt;property id=&quot;20307&quot; value=&quot;334&quot;/&gt;&lt;/object&gt;&lt;object type=&quot;3&quot; unique_id=&quot;10260&quot;&gt;&lt;property id=&quot;20148&quot; value=&quot;5&quot;/&gt;&lt;property id=&quot;20300&quot; value=&quot;Slide 72 - &amp;quot;Viewing the Output&amp;quot;&quot;/&gt;&lt;property id=&quot;20307&quot; value=&quot;335&quot;/&gt;&lt;/object&gt;&lt;object type=&quot;3&quot; unique_id=&quot;10261&quot;&gt;&lt;property id=&quot;20148&quot; value=&quot;5&quot;/&gt;&lt;property id=&quot;20300&quot; value=&quot;Slide 73 - &amp;quot;Coding the Complex Query&amp;quot;&quot;/&gt;&lt;property id=&quot;20307&quot; value=&quot;336&quot;/&gt;&lt;/object&gt;&lt;object type=&quot;3&quot; unique_id=&quot;10727&quot;&gt;&lt;property id=&quot;20148&quot; value=&quot;5&quot;/&gt;&lt;property id=&quot;20300&quot; value=&quot;Slide 8 - &amp;quot;Subqueries&amp;quot;&quot;/&gt;&lt;property id=&quot;20307&quot; value=&quot;354&quot;/&gt;&lt;/object&gt;&lt;object type=&quot;3&quot; unique_id=&quot;10728&quot;&gt;&lt;property id=&quot;20148&quot; value=&quot;5&quot;/&gt;&lt;property id=&quot;20300&quot; value=&quot;Slide 9 - &amp;quot;Subqueries&amp;quot;&quot;/&gt;&lt;property id=&quot;20307&quot; value=&quot;356&quot;/&gt;&lt;/object&gt;&lt;object type=&quot;3&quot; unique_id=&quot;10729&quot;&gt;&lt;property id=&quot;20148&quot; value=&quot;5&quot;/&gt;&lt;property id=&quot;20300&quot; value=&quot;Slide 10 - &amp;quot;Subqueries&amp;quot;&quot;/&gt;&lt;property id=&quot;20307&quot; value=&quot;355&quot;/&gt;&lt;/object&gt;&lt;object type=&quot;3&quot; unique_id=&quot;10730&quot;&gt;&lt;property id=&quot;20148&quot; value=&quot;5&quot;/&gt;&lt;property id=&quot;20300&quot; value=&quot;Slide 11 - &amp;quot;Subqueries&amp;quot;&quot;/&gt;&lt;property id=&quot;20307&quot; value=&quot;357&quot;/&gt;&lt;/object&gt;&lt;object type=&quot;3&quot; unique_id=&quot;10735&quot;&gt;&lt;property id=&quot;20148&quot; value=&quot;5&quot;/&gt;&lt;property id=&quot;20300&quot; value=&quot;Slide 43 - &amp;quot;Step 1&amp;quot;&quot;/&gt;&lt;property id=&quot;20307&quot; value=&quot;343&quot;/&gt;&lt;/object&gt;&lt;object type=&quot;3&quot; unique_id=&quot;10738&quot;&gt;&lt;property id=&quot;20148&quot; value=&quot;5&quot;/&gt;&lt;property id=&quot;20300&quot; value=&quot;Slide 49 - &amp;quot;Step 2&amp;quot;&quot;/&gt;&lt;property id=&quot;20307&quot; value=&quot;347&quot;/&gt;&lt;/object&gt;&lt;object type=&quot;3&quot; unique_id=&quot;10743&quot;&gt;&lt;property id=&quot;20148&quot; value=&quot;5&quot;/&gt;&lt;property id=&quot;20300&quot; value=&quot;Slide 1 - &amp;quot;Chapter 5: Subqueries&amp;quot;&quot;/&gt;&lt;property id=&quot;20307&quot; value=&quot;381&quot;/&gt;&lt;/object&gt;&lt;object type=&quot;3&quot; unique_id=&quot;10744&quot;&gt;&lt;property id=&quot;20148&quot; value=&quot;5&quot;/&gt;&lt;property id=&quot;20300&quot; value=&quot;Slide 2 - &amp;quot;Chapter 5: Subqueries&amp;quot;&quot;/&gt;&lt;property id=&quot;20307&quot; value=&quot;383&quot;/&gt;&lt;/object&gt;&lt;object type=&quot;3&quot; unique_id=&quot;10745&quot;&gt;&lt;property id=&quot;20148&quot; value=&quot;5&quot;/&gt;&lt;property id=&quot;20300&quot; value=&quot;Slide 12 - &amp;quot;Setup for the Poll&amp;quot;&quot;/&gt;&lt;property id=&quot;20307&quot; value=&quot;370&quot;/&gt;&lt;/object&gt;&lt;object type=&quot;3&quot; unique_id=&quot;10746&quot;&gt;&lt;property id=&quot;20148&quot; value=&quot;5&quot;/&gt;&lt;property id=&quot;20300&quot; value=&quot;Slide 13 - &amp;quot;5.01 Poll&amp;quot;&quot;/&gt;&lt;property id=&quot;20307&quot; value=&quot;368&quot;/&gt;&lt;/object&gt;&lt;object type=&quot;3&quot; unique_id=&quot;10747&quot;&gt;&lt;property id=&quot;20148&quot; value=&quot;5&quot;/&gt;&lt;property id=&quot;20300&quot; value=&quot;Slide 14 - &amp;quot;5.01 Poll – Correct Answer&amp;quot;&quot;/&gt;&lt;property id=&quot;20307&quot; value=&quot;369&quot;/&gt;&lt;/object&gt;&lt;object type=&quot;3&quot; unique_id=&quot;10749&quot;&gt;&lt;property id=&quot;20148&quot; value=&quot;5&quot;/&gt;&lt;property id=&quot;20300&quot; value=&quot;Slide 38&quot;/&gt;&lt;property id=&quot;20307&quot; value=&quot;385&quot;/&gt;&lt;/object&gt;&lt;object type=&quot;3&quot; unique_id=&quot;10750&quot;&gt;&lt;property id=&quot;20148&quot; value=&quot;5&quot;/&gt;&lt;property id=&quot;20300&quot; value=&quot;Slide 39 - &amp;quot;Exercise&amp;quot;&quot;/&gt;&lt;property id=&quot;20307&quot; value=&quot;386&quot;/&gt;&lt;/object&gt;&lt;object type=&quot;3&quot; unique_id=&quot;10751&quot;&gt;&lt;property id=&quot;20148&quot; value=&quot;5&quot;/&gt;&lt;property id=&quot;20300&quot; value=&quot;Slide 40 - &amp;quot;Chapter 5: Subqueries&amp;quot;&quot;/&gt;&lt;property id=&quot;20307&quot; value=&quot;382&quot;/&gt;&lt;/object&gt;&lt;object type=&quot;3&quot; unique_id=&quot;10752&quot;&gt;&lt;property id=&quot;20148&quot; value=&quot;5&quot;/&gt;&lt;property id=&quot;20300&quot; value=&quot;Slide 45 - &amp;quot;Setup for the Poll&amp;quot;&quot;/&gt;&lt;property id=&quot;20307&quot; value=&quot;371&quot;/&gt;&lt;/object&gt;&lt;object type=&quot;3&quot; unique_id=&quot;10753&quot;&gt;&lt;property id=&quot;20148&quot; value=&quot;5&quot;/&gt;&lt;property id=&quot;20300&quot; value=&quot;Slide 46 - &amp;quot;5.04 Poll&amp;quot;&quot;/&gt;&lt;property id=&quot;20307&quot; value=&quot;372&quot;/&gt;&lt;/object&gt;&lt;object type=&quot;3&quot; unique_id=&quot;10754&quot;&gt;&lt;property id=&quot;20148&quot; value=&quot;5&quot;/&gt;&lt;property id=&quot;20300&quot; value=&quot;Slide 47 - &amp;quot;5.04 Poll – Correct Answer&amp;quot;&quot;/&gt;&lt;property id=&quot;20307&quot; value=&quot;373&quot;/&gt;&lt;/object&gt;&lt;object type=&quot;3&quot; unique_id=&quot;10755&quot;&gt;&lt;property id=&quot;20148&quot; value=&quot;5&quot;/&gt;&lt;property id=&quot;20300&quot; value=&quot;Slide 51 - &amp;quot;Setup for the Poll&amp;quot;&quot;/&gt;&lt;property id=&quot;20307&quot; value=&quot;374&quot;/&gt;&lt;/object&gt;&lt;object type=&quot;3&quot; unique_id=&quot;10756&quot;&gt;&lt;property id=&quot;20148&quot; value=&quot;5&quot;/&gt;&lt;property id=&quot;20300&quot; value=&quot;Slide 52 - &amp;quot;5.05 Poll&amp;quot;&quot;/&gt;&lt;property id=&quot;20307&quot; value=&quot;375&quot;/&gt;&lt;/object&gt;&lt;object type=&quot;3&quot; unique_id=&quot;10757&quot;&gt;&lt;property id=&quot;20148&quot; value=&quot;5&quot;/&gt;&lt;property id=&quot;20300&quot; value=&quot;Slide 53 - &amp;quot;5.05 Poll – Correct Answer&amp;quot;&quot;/&gt;&lt;property id=&quot;20307&quot; value=&quot;376&quot;/&gt;&lt;/object&gt;&lt;object type=&quot;3&quot; unique_id=&quot;10758&quot;&gt;&lt;property id=&quot;20148&quot; value=&quot;5&quot;/&gt;&lt;property id=&quot;20300&quot; value=&quot;Slide 54&quot;/&gt;&lt;property id=&quot;20307&quot; value=&quot;387&quot;/&gt;&lt;/object&gt;&lt;object type=&quot;3&quot; unique_id=&quot;10759&quot;&gt;&lt;property id=&quot;20148&quot; value=&quot;5&quot;/&gt;&lt;property id=&quot;20300&quot; value=&quot;Slide 56 - &amp;quot;Business Data&amp;quot;&quot;/&gt;&lt;property id=&quot;20307&quot; value=&quot;412&quot;/&gt;&lt;/object&gt;&lt;object type=&quot;3&quot; unique_id=&quot;10760&quot;&gt;&lt;property id=&quot;20148&quot; value=&quot;5&quot;/&gt;&lt;property id=&quot;20300&quot; value=&quot;Slide 61 - &amp;quot;Setup for the Poll&amp;quot;&quot;/&gt;&lt;property id=&quot;20307&quot; value=&quot;377&quot;/&gt;&lt;/object&gt;&lt;object type=&quot;3&quot; unique_id=&quot;10761&quot;&gt;&lt;property id=&quot;20148&quot; value=&quot;5&quot;/&gt;&lt;property id=&quot;20300&quot; value=&quot;Slide 62 - &amp;quot;5.06 Multiple Choice Poll&amp;quot;&quot;/&gt;&lt;property id=&quot;20307&quot; value=&quot;378&quot;/&gt;&lt;/object&gt;&lt;object type=&quot;3&quot; unique_id=&quot;10762&quot;&gt;&lt;property id=&quot;20148&quot; value=&quot;5&quot;/&gt;&lt;property id=&quot;20300&quot; value=&quot;Slide 63 - &amp;quot;5.06 Multiple Choice Poll – Correct Answer&amp;quot;&quot;/&gt;&lt;property id=&quot;20307&quot; value=&quot;379&quot;/&gt;&lt;/object&gt;&lt;object type=&quot;3&quot; unique_id=&quot;10763&quot;&gt;&lt;property id=&quot;20148&quot; value=&quot;5&quot;/&gt;&lt;property id=&quot;20300&quot; value=&quot;Slide 67 - &amp;quot;Setup for the Poll&amp;quot;&quot;/&gt;&lt;property id=&quot;20307&quot; value=&quot;380&quot;/&gt;&lt;/object&gt;&lt;object type=&quot;3&quot; unique_id=&quot;10764&quot;&gt;&lt;property id=&quot;20148&quot; value=&quot;5&quot;/&gt;&lt;property id=&quot;20300&quot; value=&quot;Slide 74&quot;/&gt;&lt;property id=&quot;20307&quot; value=&quot;388&quot;/&gt;&lt;/object&gt;&lt;object type=&quot;3&quot; unique_id=&quot;10765&quot;&gt;&lt;property id=&quot;20148&quot; value=&quot;5&quot;/&gt;&lt;property id=&quot;20300&quot; value=&quot;Slide 75 - &amp;quot;Exercise&amp;quot;&quot;/&gt;&lt;property id=&quot;20307&quot; value=&quot;389&quot;/&gt;&lt;/object&gt;&lt;object type=&quot;3&quot; unique_id=&quot;10766&quot;&gt;&lt;property id=&quot;20148&quot; value=&quot;5&quot;/&gt;&lt;property id=&quot;20300&quot; value=&quot;Slide 76&quot;/&gt;&lt;property id=&quot;20307&quot; value=&quot;392&quot;/&gt;&lt;/object&gt;&lt;object type=&quot;3&quot; unique_id=&quot;10767&quot;&gt;&lt;property id=&quot;20148&quot; value=&quot;5&quot;/&gt;&lt;property id=&quot;20300&quot; value=&quot;Slide 77&quot;/&gt;&lt;property id=&quot;20307&quot; value=&quot;390&quot;/&gt;&lt;/object&gt;&lt;object type=&quot;3&quot; unique_id=&quot;10768&quot;&gt;&lt;property id=&quot;20148&quot; value=&quot;5&quot;/&gt;&lt;property id=&quot;20300&quot; value=&quot;Slide 78&quot;/&gt;&lt;property id=&quot;20307&quot; value=&quot;391&quot;/&gt;&lt;/object&gt;&lt;object type=&quot;3&quot; unique_id=&quot;10769&quot;&gt;&lt;property id=&quot;20148&quot; value=&quot;5&quot;/&gt;&lt;property id=&quot;20300&quot; value=&quot;Slide 79&quot;/&gt;&lt;property id=&quot;20307&quot; value=&quot;393&quot;/&gt;&lt;/object&gt;&lt;object type=&quot;3&quot; unique_id=&quot;10770&quot;&gt;&lt;property id=&quot;20148&quot; value=&quot;5&quot;/&gt;&lt;property id=&quot;20300&quot; value=&quot;Slide 80&quot;/&gt;&lt;property id=&quot;20307&quot; value=&quot;394&quot;/&gt;&lt;/object&gt;&lt;object type=&quot;3&quot; unique_id=&quot;10771&quot;&gt;&lt;property id=&quot;20148&quot; value=&quot;5&quot;/&gt;&lt;property id=&quot;20300&quot; value=&quot;Slide 81&quot;/&gt;&lt;property id=&quot;20307&quot; value=&quot;395&quot;/&gt;&lt;/object&gt;&lt;object type=&quot;3&quot; unique_id=&quot;10772&quot;&gt;&lt;property id=&quot;20148&quot; value=&quot;5&quot;/&gt;&lt;property id=&quot;20300&quot; value=&quot;Slide 82&quot;/&gt;&lt;property id=&quot;20307&quot; value=&quot;396&quot;/&gt;&lt;/object&gt;&lt;object type=&quot;3&quot; unique_id=&quot;10773&quot;&gt;&lt;property id=&quot;20148&quot; value=&quot;5&quot;/&gt;&lt;property id=&quot;20300&quot; value=&quot;Slide 83&quot;/&gt;&lt;property id=&quot;20307&quot; value=&quot;397&quot;/&gt;&lt;/object&gt;&lt;object type=&quot;3&quot; unique_id=&quot;10774&quot;&gt;&lt;property id=&quot;20148&quot; value=&quot;5&quot;/&gt;&lt;property id=&quot;20300&quot; value=&quot;Slide 84&quot;/&gt;&lt;property id=&quot;20307&quot; value=&quot;398&quot;/&gt;&lt;/object&gt;&lt;object type=&quot;3&quot; unique_id=&quot;10775&quot;&gt;&lt;property id=&quot;20148&quot; value=&quot;5&quot;/&gt;&lt;property id=&quot;20300&quot; value=&quot;Slide 85&quot;/&gt;&lt;property id=&quot;20307&quot; value=&quot;403&quot;/&gt;&lt;/object&gt;&lt;object type=&quot;3&quot; unique_id=&quot;10776&quot;&gt;&lt;property id=&quot;20148&quot; value=&quot;5&quot;/&gt;&lt;property id=&quot;20300&quot; value=&quot;Slide 86&quot;/&gt;&lt;property id=&quot;20307&quot; value=&quot;404&quot;/&gt;&lt;/object&gt;&lt;object type=&quot;3&quot; unique_id=&quot;10777&quot;&gt;&lt;property id=&quot;20148&quot; value=&quot;5&quot;/&gt;&lt;property id=&quot;20300&quot; value=&quot;Slide 87&quot;/&gt;&lt;property id=&quot;20307&quot; value=&quot;401&quot;/&gt;&lt;/object&gt;&lt;object type=&quot;3&quot; unique_id=&quot;10778&quot;&gt;&lt;property id=&quot;20148&quot; value=&quot;5&quot;/&gt;&lt;property id=&quot;20300&quot; value=&quot;Slide 88&quot;/&gt;&lt;property id=&quot;20307&quot; value=&quot;402&quot;/&gt;&lt;/object&gt;&lt;object type=&quot;3&quot; unique_id=&quot;10779&quot;&gt;&lt;property id=&quot;20148&quot; value=&quot;5&quot;/&gt;&lt;property id=&quot;20300&quot; value=&quot;Slide 89&quot;/&gt;&lt;property id=&quot;20307&quot; value=&quot;405&quot;/&gt;&lt;/object&gt;&lt;object type=&quot;3&quot; unique_id=&quot;10780&quot;&gt;&lt;property id=&quot;20148&quot; value=&quot;5&quot;/&gt;&lt;property id=&quot;20300&quot; value=&quot;Slide 90&quot;/&gt;&lt;property id=&quot;20307&quot; value=&quot;406&quot;/&gt;&lt;/object&gt;&lt;object type=&quot;3&quot; unique_id=&quot;10781&quot;&gt;&lt;property id=&quot;20148&quot; value=&quot;5&quot;/&gt;&lt;property id=&quot;20300&quot; value=&quot;Slide 91&quot;/&gt;&lt;property id=&quot;20307&quot; value=&quot;407&quot;/&gt;&lt;/object&gt;&lt;object type=&quot;3&quot; unique_id=&quot;10782&quot;&gt;&lt;property id=&quot;20148&quot; value=&quot;5&quot;/&gt;&lt;property id=&quot;20300&quot; value=&quot;Slide 92&quot;/&gt;&lt;property id=&quot;20307&quot; value=&quot;408&quot;/&gt;&lt;/object&gt;&lt;object type=&quot;3&quot; unique_id=&quot;10783&quot;&gt;&lt;property id=&quot;20148&quot; value=&quot;5&quot;/&gt;&lt;property id=&quot;20300&quot; value=&quot;Slide 93&quot;/&gt;&lt;property id=&quot;20307&quot; value=&quot;409&quot;/&gt;&lt;/object&gt;&lt;object type=&quot;3&quot; unique_id=&quot;10784&quot;&gt;&lt;property id=&quot;20148&quot; value=&quot;5&quot;/&gt;&lt;property id=&quot;20300&quot; value=&quot;Slide 94&quot;/&gt;&lt;property id=&quot;20307&quot; value=&quot;411&quot;/&gt;&lt;/object&gt;&lt;object type=&quot;3&quot; unique_id=&quot;10785&quot;&gt;&lt;property id=&quot;20148&quot; value=&quot;5&quot;/&gt;&lt;property id=&quot;20300&quot; value=&quot;Slide 95&quot;/&gt;&lt;property id=&quot;20307&quot; value=&quot;415&quot;/&gt;&lt;/object&gt;&lt;object type=&quot;3&quot; unique_id=&quot;10786&quot;&gt;&lt;property id=&quot;20148&quot; value=&quot;5&quot;/&gt;&lt;property id=&quot;20300&quot; value=&quot;Slide 96&quot;/&gt;&lt;property id=&quot;20307&quot; value=&quot;416&quot;/&gt;&lt;/object&gt;&lt;/object&gt;&lt;/object&gt;&lt;/database&gt;"/>
  <p:tag name="CHAPTERNUMBER" val="5"/>
  <p:tag name="SECTIONLABEL" val="Section"/>
  <p:tag name="APPENDIXLABEL" val="Appendix"/>
  <p:tag name="APPENDIXSTART" val="31"/>
  <p:tag name="NOTESTAGS" val=""/>
  <p:tag name="CHAPTERTITLE" val="Subqueries"/>
  <p:tag name="CHAPTERHEADING" val="Chapter 5"/>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SLIDETYPE" val="Poll_YesNo"/>
</p:tagLst>
</file>

<file path=ppt/tags/tag14.xml><?xml version="1.0" encoding="utf-8"?>
<p:tagLst xmlns:a="http://schemas.openxmlformats.org/drawingml/2006/main" xmlns:r="http://schemas.openxmlformats.org/officeDocument/2006/relationships" xmlns:p="http://schemas.openxmlformats.org/presentationml/2006/main">
  <p:tag name="SLIDETYPE" val="Poll_YesNo"/>
</p:tagLst>
</file>

<file path=ppt/tags/tag15.xml><?xml version="1.0" encoding="utf-8"?>
<p:tagLst xmlns:a="http://schemas.openxmlformats.org/drawingml/2006/main" xmlns:r="http://schemas.openxmlformats.org/officeDocument/2006/relationships" xmlns:p="http://schemas.openxmlformats.org/presentationml/2006/main">
  <p:tag name="PLACEWARE-AUD-PRESENTER-NOTES" val="m04p1.sas"/>
</p:tagLst>
</file>

<file path=ppt/tags/tag16.xml><?xml version="1.0" encoding="utf-8"?>
<p:tagLst xmlns:a="http://schemas.openxmlformats.org/drawingml/2006/main" xmlns:r="http://schemas.openxmlformats.org/officeDocument/2006/relationships" xmlns:p="http://schemas.openxmlformats.org/presentationml/2006/main">
  <p:tag name="PLACEWARE-AUD-PRESENTER-NOTES" val="m04p1.sas"/>
</p:tagLst>
</file>

<file path=ppt/tags/tag17.xml><?xml version="1.0" encoding="utf-8"?>
<p:tagLst xmlns:a="http://schemas.openxmlformats.org/drawingml/2006/main" xmlns:r="http://schemas.openxmlformats.org/officeDocument/2006/relationships" xmlns:p="http://schemas.openxmlformats.org/presentationml/2006/main">
  <p:tag name="PLACEWARE-AUD-PRESENTER-NOTES" val="m04p1.sa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2"/>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HIGHLIGHT" val="YES"/>
</p:tagLst>
</file>

<file path=ppt/tags/tag32.xml><?xml version="1.0" encoding="utf-8"?>
<p:tagLst xmlns:a="http://schemas.openxmlformats.org/drawingml/2006/main" xmlns:r="http://schemas.openxmlformats.org/officeDocument/2006/relationships" xmlns:p="http://schemas.openxmlformats.org/presentationml/2006/main">
  <p:tag name="SLIDETYPE" val="Poll_Setup"/>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6.xml><?xml version="1.0" encoding="utf-8"?>
<p:tagLst xmlns:a="http://schemas.openxmlformats.org/drawingml/2006/main" xmlns:r="http://schemas.openxmlformats.org/officeDocument/2006/relationships" xmlns:p="http://schemas.openxmlformats.org/presentationml/2006/main">
  <p:tag name="PLACEWARE-AUD-PRESENTER-NOTES" val="m04p1.sas"/>
</p:tagLst>
</file>

<file path=ppt/tags/tag37.xml><?xml version="1.0" encoding="utf-8"?>
<p:tagLst xmlns:a="http://schemas.openxmlformats.org/drawingml/2006/main" xmlns:r="http://schemas.openxmlformats.org/officeDocument/2006/relationships" xmlns:p="http://schemas.openxmlformats.org/presentationml/2006/main">
  <p:tag name="PLACEWARE-AUD-PRESENTER-NOTES" val="m04d2.sa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PLACEWARE-AUD-PRESENTER-NOTES" val="m04d2.sas"/>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SLIDETYPE" val="QA"/>
</p:tagLst>
</file>

<file path=ppt/tags/tag42.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2"/>
  <p:tag name="SECTIONNUMBER" val="0"/>
  <p:tag name="SHAPETABLE" val="Group Organizer"/>
  <p:tag name="SLIDETYPE" val="Organizer"/>
</p:tagLst>
</file>

<file path=ppt/tags/tag43.xml><?xml version="1.0" encoding="utf-8"?>
<p:tagLst xmlns:a="http://schemas.openxmlformats.org/drawingml/2006/main" xmlns:r="http://schemas.openxmlformats.org/officeDocument/2006/relationships" xmlns:p="http://schemas.openxmlformats.org/presentationml/2006/main">
  <p:tag name="SLIDETYPE" val="Poll_Setup"/>
</p:tagLst>
</file>

<file path=ppt/tags/tag44.xml><?xml version="1.0" encoding="utf-8"?>
<p:tagLst xmlns:a="http://schemas.openxmlformats.org/drawingml/2006/main" xmlns:r="http://schemas.openxmlformats.org/officeDocument/2006/relationships" xmlns:p="http://schemas.openxmlformats.org/presentationml/2006/main">
  <p:tag name="SLIDETYPE" val="Poll_YesNo"/>
</p:tagLst>
</file>

<file path=ppt/tags/tag45.xml><?xml version="1.0" encoding="utf-8"?>
<p:tagLst xmlns:a="http://schemas.openxmlformats.org/drawingml/2006/main" xmlns:r="http://schemas.openxmlformats.org/officeDocument/2006/relationships" xmlns:p="http://schemas.openxmlformats.org/presentationml/2006/main">
  <p:tag name="SLIDETYPE" val="Poll_YesNo"/>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SLIDETYPE" val="Poll_Setup"/>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HIGHLIGHT" val="YES"/>
</p:tagLst>
</file>

<file path=ppt/tags/tag52.xml><?xml version="1.0" encoding="utf-8"?>
<p:tagLst xmlns:a="http://schemas.openxmlformats.org/drawingml/2006/main" xmlns:r="http://schemas.openxmlformats.org/officeDocument/2006/relationships" xmlns:p="http://schemas.openxmlformats.org/presentationml/2006/main">
  <p:tag name="HIGHLIGHT" val="YES"/>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SLIDETYPE" val="Poll_Setup"/>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SLIDETYPE" val="Poll_YesNo"/>
</p:tagLst>
</file>

<file path=ppt/tags/tag58.xml><?xml version="1.0" encoding="utf-8"?>
<p:tagLst xmlns:a="http://schemas.openxmlformats.org/drawingml/2006/main" xmlns:r="http://schemas.openxmlformats.org/officeDocument/2006/relationships" xmlns:p="http://schemas.openxmlformats.org/presentationml/2006/main">
  <p:tag name="SLIDETYPE" val="Poll_YesNo"/>
</p:tagLst>
</file>

<file path=ppt/tags/tag59.xml><?xml version="1.0" encoding="utf-8"?>
<p:tagLst xmlns:a="http://schemas.openxmlformats.org/drawingml/2006/main" xmlns:r="http://schemas.openxmlformats.org/officeDocument/2006/relationships" xmlns:p="http://schemas.openxmlformats.org/presentationml/2006/main">
  <p:tag name="SLIDETYPE" val="QA"/>
</p:tagLst>
</file>

<file path=ppt/tags/tag6.xml><?xml version="1.0" encoding="utf-8"?>
<p:tagLst xmlns:a="http://schemas.openxmlformats.org/drawingml/2006/main" xmlns:r="http://schemas.openxmlformats.org/officeDocument/2006/relationships" xmlns:p="http://schemas.openxmlformats.org/presentationml/2006/main">
  <p:tag name="SLIDETYPE" val="Poll_YesNo"/>
</p:tagLst>
</file>

<file path=ppt/tags/tag60.xml><?xml version="1.0" encoding="utf-8"?>
<p:tagLst xmlns:a="http://schemas.openxmlformats.org/drawingml/2006/main" xmlns:r="http://schemas.openxmlformats.org/officeDocument/2006/relationships" xmlns:p="http://schemas.openxmlformats.org/presentationml/2006/main">
  <p:tag name="SLIDETYPE" val="Poll_Setup"/>
</p:tagLst>
</file>

<file path=ppt/tags/tag61.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62.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63.xml><?xml version="1.0" encoding="utf-8"?>
<p:tagLst xmlns:a="http://schemas.openxmlformats.org/drawingml/2006/main" xmlns:r="http://schemas.openxmlformats.org/officeDocument/2006/relationships" xmlns:p="http://schemas.openxmlformats.org/presentationml/2006/main">
  <p:tag name="SLIDETYPE" val="Poll_Setup"/>
</p:tagLst>
</file>

<file path=ppt/tags/tag64.xml><?xml version="1.0" encoding="utf-8"?>
<p:tagLst xmlns:a="http://schemas.openxmlformats.org/drawingml/2006/main" xmlns:r="http://schemas.openxmlformats.org/officeDocument/2006/relationships" xmlns:p="http://schemas.openxmlformats.org/presentationml/2006/main">
  <p:tag name="SLIDETYPE" val="Poll_YesNo"/>
</p:tagLst>
</file>

<file path=ppt/tags/tag65.xml><?xml version="1.0" encoding="utf-8"?>
<p:tagLst xmlns:a="http://schemas.openxmlformats.org/drawingml/2006/main" xmlns:r="http://schemas.openxmlformats.org/officeDocument/2006/relationships" xmlns:p="http://schemas.openxmlformats.org/presentationml/2006/main">
  <p:tag name="SLIDETYPE" val="Poll_YesNo"/>
</p:tagLst>
</file>

<file path=ppt/tags/tag66.xml><?xml version="1.0" encoding="utf-8"?>
<p:tagLst xmlns:a="http://schemas.openxmlformats.org/drawingml/2006/main" xmlns:r="http://schemas.openxmlformats.org/officeDocument/2006/relationships" xmlns:p="http://schemas.openxmlformats.org/presentationml/2006/main">
  <p:tag name="PLACEWARE-AUD-PRESENTER-NOTES" val="m05p2.sas"/>
</p:tagLst>
</file>

<file path=ppt/tags/tag67.xml><?xml version="1.0" encoding="utf-8"?>
<p:tagLst xmlns:a="http://schemas.openxmlformats.org/drawingml/2006/main" xmlns:r="http://schemas.openxmlformats.org/officeDocument/2006/relationships" xmlns:p="http://schemas.openxmlformats.org/presentationml/2006/main">
  <p:tag name="SLIDETYPE" val="QA"/>
</p:tagLst>
</file>

<file path=ppt/tags/tag68.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69.xml><?xml version="1.0" encoding="utf-8"?>
<p:tagLst xmlns:a="http://schemas.openxmlformats.org/drawingml/2006/main" xmlns:r="http://schemas.openxmlformats.org/officeDocument/2006/relationships" xmlns:p="http://schemas.openxmlformats.org/presentationml/2006/main">
  <p:tag name="SLIDETYPE" val="EOC"/>
</p:tagLst>
</file>

<file path=ppt/tags/tag7.xml><?xml version="1.0" encoding="utf-8"?>
<p:tagLst xmlns:a="http://schemas.openxmlformats.org/drawingml/2006/main" xmlns:r="http://schemas.openxmlformats.org/officeDocument/2006/relationships" xmlns:p="http://schemas.openxmlformats.org/presentationml/2006/main">
  <p:tag name="SLIDETYPE" val="Poll_YesNo"/>
</p:tagLst>
</file>

<file path=ppt/tags/tag70.xml><?xml version="1.0" encoding="utf-8"?>
<p:tagLst xmlns:a="http://schemas.openxmlformats.org/drawingml/2006/main" xmlns:r="http://schemas.openxmlformats.org/officeDocument/2006/relationships" xmlns:p="http://schemas.openxmlformats.org/presentationml/2006/main">
  <p:tag name="SLIDETYPE" val="EOC"/>
</p:tagLst>
</file>

<file path=ppt/tags/tag71.xml><?xml version="1.0" encoding="utf-8"?>
<p:tagLst xmlns:a="http://schemas.openxmlformats.org/drawingml/2006/main" xmlns:r="http://schemas.openxmlformats.org/officeDocument/2006/relationships" xmlns:p="http://schemas.openxmlformats.org/presentationml/2006/main">
  <p:tag name="SLIDETYPE" val="EOC"/>
</p:tagLst>
</file>

<file path=ppt/tags/tag72.xml><?xml version="1.0" encoding="utf-8"?>
<p:tagLst xmlns:a="http://schemas.openxmlformats.org/drawingml/2006/main" xmlns:r="http://schemas.openxmlformats.org/officeDocument/2006/relationships" xmlns:p="http://schemas.openxmlformats.org/presentationml/2006/main">
  <p:tag name="SLIDETYPE" val="EOC"/>
</p:tagLst>
</file>

<file path=ppt/tags/tag73.xml><?xml version="1.0" encoding="utf-8"?>
<p:tagLst xmlns:a="http://schemas.openxmlformats.org/drawingml/2006/main" xmlns:r="http://schemas.openxmlformats.org/officeDocument/2006/relationships" xmlns:p="http://schemas.openxmlformats.org/presentationml/2006/main">
  <p:tag name="SLIDETYPE" val="EOC"/>
</p:tagLst>
</file>

<file path=ppt/tags/tag74.xml><?xml version="1.0" encoding="utf-8"?>
<p:tagLst xmlns:a="http://schemas.openxmlformats.org/drawingml/2006/main" xmlns:r="http://schemas.openxmlformats.org/officeDocument/2006/relationships" xmlns:p="http://schemas.openxmlformats.org/presentationml/2006/main">
  <p:tag name="SLIDETYPE" val="EOC"/>
</p:tagLst>
</file>

<file path=ppt/tags/tag75.xml><?xml version="1.0" encoding="utf-8"?>
<p:tagLst xmlns:a="http://schemas.openxmlformats.org/drawingml/2006/main" xmlns:r="http://schemas.openxmlformats.org/officeDocument/2006/relationships" xmlns:p="http://schemas.openxmlformats.org/presentationml/2006/main">
  <p:tag name="SLIDETYPE" val="EOC"/>
</p:tagLst>
</file>

<file path=ppt/tags/tag76.xml><?xml version="1.0" encoding="utf-8"?>
<p:tagLst xmlns:a="http://schemas.openxmlformats.org/drawingml/2006/main" xmlns:r="http://schemas.openxmlformats.org/officeDocument/2006/relationships" xmlns:p="http://schemas.openxmlformats.org/presentationml/2006/main">
  <p:tag name="SLIDETYPE" val="EOC"/>
</p:tagLst>
</file>

<file path=ppt/tags/tag77.xml><?xml version="1.0" encoding="utf-8"?>
<p:tagLst xmlns:a="http://schemas.openxmlformats.org/drawingml/2006/main" xmlns:r="http://schemas.openxmlformats.org/officeDocument/2006/relationships" xmlns:p="http://schemas.openxmlformats.org/presentationml/2006/main">
  <p:tag name="SLIDETYPE" val="EOC"/>
</p:tagLst>
</file>

<file path=ppt/tags/tag78.xml><?xml version="1.0" encoding="utf-8"?>
<p:tagLst xmlns:a="http://schemas.openxmlformats.org/drawingml/2006/main" xmlns:r="http://schemas.openxmlformats.org/officeDocument/2006/relationships" xmlns:p="http://schemas.openxmlformats.org/presentationml/2006/main">
  <p:tag name="SLIDETYPE" val="EOC"/>
</p:tagLst>
</file>

<file path=ppt/tags/tag79.xml><?xml version="1.0" encoding="utf-8"?>
<p:tagLst xmlns:a="http://schemas.openxmlformats.org/drawingml/2006/main" xmlns:r="http://schemas.openxmlformats.org/officeDocument/2006/relationships" xmlns:p="http://schemas.openxmlformats.org/presentationml/2006/main">
  <p:tag name="" val=""/>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8459</TotalTime>
  <Words>4377</Words>
  <Application>Microsoft Office PowerPoint</Application>
  <PresentationFormat>On-screen Show (4:3)</PresentationFormat>
  <Paragraphs>1113</Paragraphs>
  <Slides>85</Slides>
  <Notes>85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  </vt:lpstr>
      <vt:lpstr>MS PGothic</vt:lpstr>
      <vt:lpstr>MS PGothic</vt:lpstr>
      <vt:lpstr>Arial</vt:lpstr>
      <vt:lpstr>Arial Narrow</vt:lpstr>
      <vt:lpstr>Courier New</vt:lpstr>
      <vt:lpstr>Monotype Sorts</vt:lpstr>
      <vt:lpstr>SAS Monospace</vt:lpstr>
      <vt:lpstr>Times New Roman</vt:lpstr>
      <vt:lpstr>Wingdings</vt:lpstr>
      <vt:lpstr>SAS2010</vt:lpstr>
      <vt:lpstr>Chapter 5: Subqueries</vt:lpstr>
      <vt:lpstr>Chapter 5: Subqueries</vt:lpstr>
      <vt:lpstr>Objectives</vt:lpstr>
      <vt:lpstr>Business Scenario</vt:lpstr>
      <vt:lpstr>Step 1</vt:lpstr>
      <vt:lpstr>Step 2</vt:lpstr>
      <vt:lpstr>Step 3</vt:lpstr>
      <vt:lpstr>Subqueries</vt:lpstr>
      <vt:lpstr>Subqueries</vt:lpstr>
      <vt:lpstr>Subqueries</vt:lpstr>
      <vt:lpstr>Subqueries</vt:lpstr>
      <vt:lpstr>Setup for the Poll</vt:lpstr>
      <vt:lpstr>5.01 Poll</vt:lpstr>
      <vt:lpstr>5.01 Poll – Correct Answer</vt:lpstr>
      <vt:lpstr>Subqueries: Noncorrelated</vt:lpstr>
      <vt:lpstr>Subqueries: Correlated</vt:lpstr>
      <vt:lpstr>Noncorrelated Subquery</vt:lpstr>
      <vt:lpstr>Noncorrelated Subquery</vt:lpstr>
      <vt:lpstr>5.02 Poll</vt:lpstr>
      <vt:lpstr>5.02 Poll – Correct Answer</vt:lpstr>
      <vt:lpstr>Business Scenario</vt:lpstr>
      <vt:lpstr>Business Data</vt:lpstr>
      <vt:lpstr>Noncorrelated Subqueries</vt:lpstr>
      <vt:lpstr>Noncorrelated Subqueries: How Do They Work?</vt:lpstr>
      <vt:lpstr>Noncorrelated Subqueries: How Do They Work?</vt:lpstr>
      <vt:lpstr>Noncorrelated Subqueries: How Do They Work?</vt:lpstr>
      <vt:lpstr>Viewing the Output</vt:lpstr>
      <vt:lpstr>Setup for the Poll</vt:lpstr>
      <vt:lpstr>5.03 Multiple Choice Poll</vt:lpstr>
      <vt:lpstr>5.03 Multiple Choice Poll – Correct Answer</vt:lpstr>
      <vt:lpstr>Subqueries That Return Multiple Values</vt:lpstr>
      <vt:lpstr>ANY Keyword</vt:lpstr>
      <vt:lpstr>ALL Keyword</vt:lpstr>
      <vt:lpstr>Business Scenario</vt:lpstr>
      <vt:lpstr>Solution 1: ANY Keyword</vt:lpstr>
      <vt:lpstr>Solution 2: MAX Statistic</vt:lpstr>
      <vt:lpstr>Viewing the Output</vt:lpstr>
      <vt:lpstr>PowerPoint Presentation</vt:lpstr>
      <vt:lpstr>Chapter 5: Subqueries</vt:lpstr>
      <vt:lpstr>Objectives</vt:lpstr>
      <vt:lpstr>Business Scenario</vt:lpstr>
      <vt:lpstr>Step 1</vt:lpstr>
      <vt:lpstr>Viewing the Output</vt:lpstr>
      <vt:lpstr>Setup for the Poll</vt:lpstr>
      <vt:lpstr>5.04 Poll</vt:lpstr>
      <vt:lpstr>5.04 Poll – Correct Answer</vt:lpstr>
      <vt:lpstr>In-Line Views</vt:lpstr>
      <vt:lpstr>Step 2</vt:lpstr>
      <vt:lpstr>Viewing the Output</vt:lpstr>
      <vt:lpstr>Setup for the Poll</vt:lpstr>
      <vt:lpstr>5.05 Poll</vt:lpstr>
      <vt:lpstr>5.05 Poll – Correct Answer</vt:lpstr>
      <vt:lpstr>PowerPoint Presentation</vt:lpstr>
      <vt:lpstr>Business Scenario</vt:lpstr>
      <vt:lpstr>Business Data</vt:lpstr>
      <vt:lpstr>Planning the Complex Query</vt:lpstr>
      <vt:lpstr>Business Data: Part 1</vt:lpstr>
      <vt:lpstr>Coding the Complex Query</vt:lpstr>
      <vt:lpstr>Business Data: Part 2</vt:lpstr>
      <vt:lpstr>Setup for the Poll</vt:lpstr>
      <vt:lpstr>5.06 Multiple Choice Poll</vt:lpstr>
      <vt:lpstr>5.06 Multiple Choice Poll – Correct Answer</vt:lpstr>
      <vt:lpstr>Coding the Complex Query</vt:lpstr>
      <vt:lpstr>Coding the Complex Query</vt:lpstr>
      <vt:lpstr>Business Data: Part 3</vt:lpstr>
      <vt:lpstr>Setup for the Poll</vt:lpstr>
      <vt:lpstr>5.07 Poll</vt:lpstr>
      <vt:lpstr>5.07 Poll – Correct Answer</vt:lpstr>
      <vt:lpstr>Coding the Complex Query</vt:lpstr>
      <vt:lpstr>Coding the Complex Query</vt:lpstr>
      <vt:lpstr>Viewing the Output</vt:lpstr>
      <vt:lpstr>Coding the Complex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Subqueries</dc:title>
  <dc:creator>Susan Howard Hoggard</dc:creator>
  <cp:lastModifiedBy>Morgan31955</cp:lastModifiedBy>
  <cp:revision>267</cp:revision>
  <dcterms:created xsi:type="dcterms:W3CDTF">2012-03-21T16:15:57Z</dcterms:created>
  <dcterms:modified xsi:type="dcterms:W3CDTF">2018-02-16T20:26:43Z</dcterms:modified>
</cp:coreProperties>
</file>