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600" r:id="rId3"/>
    <p:sldId id="590" r:id="rId4"/>
    <p:sldId id="601" r:id="rId5"/>
    <p:sldId id="587" r:id="rId6"/>
    <p:sldId id="585" r:id="rId7"/>
    <p:sldId id="586" r:id="rId8"/>
    <p:sldId id="591" r:id="rId9"/>
    <p:sldId id="589" r:id="rId10"/>
    <p:sldId id="59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97" autoAdjust="0"/>
  </p:normalViewPr>
  <p:slideViewPr>
    <p:cSldViewPr snapToGrid="0">
      <p:cViewPr varScale="1">
        <p:scale>
          <a:sx n="75" d="100"/>
          <a:sy n="75" d="100"/>
        </p:scale>
        <p:origin x="77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F68CF-967D-4B02-8B9C-5962C671E695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24E71260-E7B5-4835-A45E-FE2190B883E2}">
      <dgm:prSet phldrT="[Text]"/>
      <dgm:spPr/>
      <dgm:t>
        <a:bodyPr/>
        <a:lstStyle/>
        <a:p>
          <a:r>
            <a:rPr lang="en-US" dirty="0"/>
            <a:t>Crawl</a:t>
          </a:r>
        </a:p>
      </dgm:t>
    </dgm:pt>
    <dgm:pt modelId="{4B891B6E-154D-420F-AF02-E72A13ADDB71}" type="parTrans" cxnId="{0BB0D412-B265-4A99-9D7F-00E7B115BBF0}">
      <dgm:prSet/>
      <dgm:spPr/>
      <dgm:t>
        <a:bodyPr/>
        <a:lstStyle/>
        <a:p>
          <a:endParaRPr lang="en-US"/>
        </a:p>
      </dgm:t>
    </dgm:pt>
    <dgm:pt modelId="{2F004235-C846-4269-8BE7-9CE18CF46548}" type="sibTrans" cxnId="{0BB0D412-B265-4A99-9D7F-00E7B115BBF0}">
      <dgm:prSet/>
      <dgm:spPr/>
      <dgm:t>
        <a:bodyPr/>
        <a:lstStyle/>
        <a:p>
          <a:endParaRPr lang="en-US"/>
        </a:p>
      </dgm:t>
    </dgm:pt>
    <dgm:pt modelId="{0381ADC9-F7FD-45DF-B689-48E54FEDA465}">
      <dgm:prSet phldrT="[Text]"/>
      <dgm:spPr/>
      <dgm:t>
        <a:bodyPr/>
        <a:lstStyle/>
        <a:p>
          <a:r>
            <a:rPr lang="en-US" dirty="0"/>
            <a:t>Walk</a:t>
          </a:r>
        </a:p>
      </dgm:t>
    </dgm:pt>
    <dgm:pt modelId="{9F4D3E87-0450-4ECB-9E20-7AFCCCC10E97}" type="parTrans" cxnId="{9F5F43C2-ECAF-4391-ADDA-345D6CD175DB}">
      <dgm:prSet/>
      <dgm:spPr/>
      <dgm:t>
        <a:bodyPr/>
        <a:lstStyle/>
        <a:p>
          <a:endParaRPr lang="en-US"/>
        </a:p>
      </dgm:t>
    </dgm:pt>
    <dgm:pt modelId="{7F58DC9A-6915-4293-815E-63FA331DD7BA}" type="sibTrans" cxnId="{9F5F43C2-ECAF-4391-ADDA-345D6CD175DB}">
      <dgm:prSet/>
      <dgm:spPr/>
      <dgm:t>
        <a:bodyPr/>
        <a:lstStyle/>
        <a:p>
          <a:endParaRPr lang="en-US"/>
        </a:p>
      </dgm:t>
    </dgm:pt>
    <dgm:pt modelId="{7966C357-CE70-44FF-9544-C718835CC872}">
      <dgm:prSet phldrT="[Text]"/>
      <dgm:spPr/>
      <dgm:t>
        <a:bodyPr/>
        <a:lstStyle/>
        <a:p>
          <a:r>
            <a:rPr lang="en-US" dirty="0"/>
            <a:t>Run</a:t>
          </a:r>
        </a:p>
      </dgm:t>
    </dgm:pt>
    <dgm:pt modelId="{D0E6B35E-93ED-45A1-9784-4C4222132F26}" type="parTrans" cxnId="{5C7E9E95-F132-4417-9043-82399265A99D}">
      <dgm:prSet/>
      <dgm:spPr/>
      <dgm:t>
        <a:bodyPr/>
        <a:lstStyle/>
        <a:p>
          <a:endParaRPr lang="en-US"/>
        </a:p>
      </dgm:t>
    </dgm:pt>
    <dgm:pt modelId="{36FB70DE-BEA0-4959-BC56-7E82F71844BF}" type="sibTrans" cxnId="{5C7E9E95-F132-4417-9043-82399265A99D}">
      <dgm:prSet/>
      <dgm:spPr/>
      <dgm:t>
        <a:bodyPr/>
        <a:lstStyle/>
        <a:p>
          <a:endParaRPr lang="en-US"/>
        </a:p>
      </dgm:t>
    </dgm:pt>
    <dgm:pt modelId="{F8A9682D-D51B-4B7C-9539-D93787CAE436}" type="pres">
      <dgm:prSet presAssocID="{B84F68CF-967D-4B02-8B9C-5962C671E695}" presName="arrowDiagram" presStyleCnt="0">
        <dgm:presLayoutVars>
          <dgm:chMax val="5"/>
          <dgm:dir/>
          <dgm:resizeHandles val="exact"/>
        </dgm:presLayoutVars>
      </dgm:prSet>
      <dgm:spPr/>
    </dgm:pt>
    <dgm:pt modelId="{A18D2DE6-C6C2-4353-9C6B-86E7DB9981DF}" type="pres">
      <dgm:prSet presAssocID="{B84F68CF-967D-4B02-8B9C-5962C671E695}" presName="arrow" presStyleLbl="bgShp" presStyleIdx="0" presStyleCnt="1"/>
      <dgm:spPr/>
    </dgm:pt>
    <dgm:pt modelId="{F373825B-E122-4CF0-9808-4E14A088E226}" type="pres">
      <dgm:prSet presAssocID="{B84F68CF-967D-4B02-8B9C-5962C671E695}" presName="arrowDiagram3" presStyleCnt="0"/>
      <dgm:spPr/>
    </dgm:pt>
    <dgm:pt modelId="{F5B3E91D-7F2E-43BE-96BB-7C276C1BD6D2}" type="pres">
      <dgm:prSet presAssocID="{24E71260-E7B5-4835-A45E-FE2190B883E2}" presName="bullet3a" presStyleLbl="node1" presStyleIdx="0" presStyleCnt="3"/>
      <dgm:spPr/>
    </dgm:pt>
    <dgm:pt modelId="{553693C3-5228-4D65-8AC9-28E0738AC03C}" type="pres">
      <dgm:prSet presAssocID="{24E71260-E7B5-4835-A45E-FE2190B883E2}" presName="textBox3a" presStyleLbl="revTx" presStyleIdx="0" presStyleCnt="3">
        <dgm:presLayoutVars>
          <dgm:bulletEnabled val="1"/>
        </dgm:presLayoutVars>
      </dgm:prSet>
      <dgm:spPr/>
    </dgm:pt>
    <dgm:pt modelId="{259F0391-A4FA-4799-84C3-F1EF6BC5D1E0}" type="pres">
      <dgm:prSet presAssocID="{0381ADC9-F7FD-45DF-B689-48E54FEDA465}" presName="bullet3b" presStyleLbl="node1" presStyleIdx="1" presStyleCnt="3"/>
      <dgm:spPr/>
    </dgm:pt>
    <dgm:pt modelId="{59B23469-027C-473A-9A30-1E1338AB92E5}" type="pres">
      <dgm:prSet presAssocID="{0381ADC9-F7FD-45DF-B689-48E54FEDA465}" presName="textBox3b" presStyleLbl="revTx" presStyleIdx="1" presStyleCnt="3">
        <dgm:presLayoutVars>
          <dgm:bulletEnabled val="1"/>
        </dgm:presLayoutVars>
      </dgm:prSet>
      <dgm:spPr/>
    </dgm:pt>
    <dgm:pt modelId="{DF7ED356-13ED-4E8E-969C-78A7F8BC9D7F}" type="pres">
      <dgm:prSet presAssocID="{7966C357-CE70-44FF-9544-C718835CC872}" presName="bullet3c" presStyleLbl="node1" presStyleIdx="2" presStyleCnt="3"/>
      <dgm:spPr/>
    </dgm:pt>
    <dgm:pt modelId="{0AE8CA71-484E-42FF-A9D3-D774A8535E34}" type="pres">
      <dgm:prSet presAssocID="{7966C357-CE70-44FF-9544-C718835CC872}" presName="textBox3c" presStyleLbl="revTx" presStyleIdx="2" presStyleCnt="3">
        <dgm:presLayoutVars>
          <dgm:bulletEnabled val="1"/>
        </dgm:presLayoutVars>
      </dgm:prSet>
      <dgm:spPr/>
    </dgm:pt>
  </dgm:ptLst>
  <dgm:cxnLst>
    <dgm:cxn modelId="{E86E4612-C712-429B-AB45-76508722A331}" type="presOf" srcId="{B84F68CF-967D-4B02-8B9C-5962C671E695}" destId="{F8A9682D-D51B-4B7C-9539-D93787CAE436}" srcOrd="0" destOrd="0" presId="urn:microsoft.com/office/officeart/2005/8/layout/arrow2"/>
    <dgm:cxn modelId="{0BB0D412-B265-4A99-9D7F-00E7B115BBF0}" srcId="{B84F68CF-967D-4B02-8B9C-5962C671E695}" destId="{24E71260-E7B5-4835-A45E-FE2190B883E2}" srcOrd="0" destOrd="0" parTransId="{4B891B6E-154D-420F-AF02-E72A13ADDB71}" sibTransId="{2F004235-C846-4269-8BE7-9CE18CF46548}"/>
    <dgm:cxn modelId="{5C400A52-2419-41F4-8CAC-C540274656F1}" type="presOf" srcId="{24E71260-E7B5-4835-A45E-FE2190B883E2}" destId="{553693C3-5228-4D65-8AC9-28E0738AC03C}" srcOrd="0" destOrd="0" presId="urn:microsoft.com/office/officeart/2005/8/layout/arrow2"/>
    <dgm:cxn modelId="{0B547F76-9A19-4B07-9DE7-31AB350CE16E}" type="presOf" srcId="{7966C357-CE70-44FF-9544-C718835CC872}" destId="{0AE8CA71-484E-42FF-A9D3-D774A8535E34}" srcOrd="0" destOrd="0" presId="urn:microsoft.com/office/officeart/2005/8/layout/arrow2"/>
    <dgm:cxn modelId="{5C7E9E95-F132-4417-9043-82399265A99D}" srcId="{B84F68CF-967D-4B02-8B9C-5962C671E695}" destId="{7966C357-CE70-44FF-9544-C718835CC872}" srcOrd="2" destOrd="0" parTransId="{D0E6B35E-93ED-45A1-9784-4C4222132F26}" sibTransId="{36FB70DE-BEA0-4959-BC56-7E82F71844BF}"/>
    <dgm:cxn modelId="{2891F69B-0F40-45B5-A427-62207D173D4F}" type="presOf" srcId="{0381ADC9-F7FD-45DF-B689-48E54FEDA465}" destId="{59B23469-027C-473A-9A30-1E1338AB92E5}" srcOrd="0" destOrd="0" presId="urn:microsoft.com/office/officeart/2005/8/layout/arrow2"/>
    <dgm:cxn modelId="{9F5F43C2-ECAF-4391-ADDA-345D6CD175DB}" srcId="{B84F68CF-967D-4B02-8B9C-5962C671E695}" destId="{0381ADC9-F7FD-45DF-B689-48E54FEDA465}" srcOrd="1" destOrd="0" parTransId="{9F4D3E87-0450-4ECB-9E20-7AFCCCC10E97}" sibTransId="{7F58DC9A-6915-4293-815E-63FA331DD7BA}"/>
    <dgm:cxn modelId="{9081D71A-4A48-4F28-9D23-43BD2A7D91AB}" type="presParOf" srcId="{F8A9682D-D51B-4B7C-9539-D93787CAE436}" destId="{A18D2DE6-C6C2-4353-9C6B-86E7DB9981DF}" srcOrd="0" destOrd="0" presId="urn:microsoft.com/office/officeart/2005/8/layout/arrow2"/>
    <dgm:cxn modelId="{FFD13D58-9E76-4963-8EE0-8D8911203C93}" type="presParOf" srcId="{F8A9682D-D51B-4B7C-9539-D93787CAE436}" destId="{F373825B-E122-4CF0-9808-4E14A088E226}" srcOrd="1" destOrd="0" presId="urn:microsoft.com/office/officeart/2005/8/layout/arrow2"/>
    <dgm:cxn modelId="{C2D23B60-21AB-45F4-BC16-EF0A9E42F70B}" type="presParOf" srcId="{F373825B-E122-4CF0-9808-4E14A088E226}" destId="{F5B3E91D-7F2E-43BE-96BB-7C276C1BD6D2}" srcOrd="0" destOrd="0" presId="urn:microsoft.com/office/officeart/2005/8/layout/arrow2"/>
    <dgm:cxn modelId="{40B2D71D-8ADB-42C0-8930-3C96BBB60E62}" type="presParOf" srcId="{F373825B-E122-4CF0-9808-4E14A088E226}" destId="{553693C3-5228-4D65-8AC9-28E0738AC03C}" srcOrd="1" destOrd="0" presId="urn:microsoft.com/office/officeart/2005/8/layout/arrow2"/>
    <dgm:cxn modelId="{2E47654E-4510-45DB-8E24-ED9BD6F5BD5E}" type="presParOf" srcId="{F373825B-E122-4CF0-9808-4E14A088E226}" destId="{259F0391-A4FA-4799-84C3-F1EF6BC5D1E0}" srcOrd="2" destOrd="0" presId="urn:microsoft.com/office/officeart/2005/8/layout/arrow2"/>
    <dgm:cxn modelId="{8F2CB866-D217-4407-8549-5EBABC0461E2}" type="presParOf" srcId="{F373825B-E122-4CF0-9808-4E14A088E226}" destId="{59B23469-027C-473A-9A30-1E1338AB92E5}" srcOrd="3" destOrd="0" presId="urn:microsoft.com/office/officeart/2005/8/layout/arrow2"/>
    <dgm:cxn modelId="{5AE47D81-5F92-45B6-8983-4C0FF58E464F}" type="presParOf" srcId="{F373825B-E122-4CF0-9808-4E14A088E226}" destId="{DF7ED356-13ED-4E8E-969C-78A7F8BC9D7F}" srcOrd="4" destOrd="0" presId="urn:microsoft.com/office/officeart/2005/8/layout/arrow2"/>
    <dgm:cxn modelId="{8D40D6BB-5CAB-491D-B77D-C13E648EAEC9}" type="presParOf" srcId="{F373825B-E122-4CF0-9808-4E14A088E226}" destId="{0AE8CA71-484E-42FF-A9D3-D774A8535E34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8D2DE6-C6C2-4353-9C6B-86E7DB9981DF}">
      <dsp:nvSpPr>
        <dsp:cNvPr id="0" name=""/>
        <dsp:cNvSpPr/>
      </dsp:nvSpPr>
      <dsp:spPr>
        <a:xfrm>
          <a:off x="0" y="169333"/>
          <a:ext cx="8128000" cy="507999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3E91D-7F2E-43BE-96BB-7C276C1BD6D2}">
      <dsp:nvSpPr>
        <dsp:cNvPr id="0" name=""/>
        <dsp:cNvSpPr/>
      </dsp:nvSpPr>
      <dsp:spPr>
        <a:xfrm>
          <a:off x="1032256" y="3675549"/>
          <a:ext cx="211328" cy="2113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693C3-5228-4D65-8AC9-28E0738AC03C}">
      <dsp:nvSpPr>
        <dsp:cNvPr id="0" name=""/>
        <dsp:cNvSpPr/>
      </dsp:nvSpPr>
      <dsp:spPr>
        <a:xfrm>
          <a:off x="1137920" y="3781213"/>
          <a:ext cx="1893824" cy="1468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978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Crawl</a:t>
          </a:r>
        </a:p>
      </dsp:txBody>
      <dsp:txXfrm>
        <a:off x="1137920" y="3781213"/>
        <a:ext cx="1893824" cy="1468120"/>
      </dsp:txXfrm>
    </dsp:sp>
    <dsp:sp modelId="{259F0391-A4FA-4799-84C3-F1EF6BC5D1E0}">
      <dsp:nvSpPr>
        <dsp:cNvPr id="0" name=""/>
        <dsp:cNvSpPr/>
      </dsp:nvSpPr>
      <dsp:spPr>
        <a:xfrm>
          <a:off x="2897632" y="2294805"/>
          <a:ext cx="382016" cy="38201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23469-027C-473A-9A30-1E1338AB92E5}">
      <dsp:nvSpPr>
        <dsp:cNvPr id="0" name=""/>
        <dsp:cNvSpPr/>
      </dsp:nvSpPr>
      <dsp:spPr>
        <a:xfrm>
          <a:off x="3088640" y="2485813"/>
          <a:ext cx="1950720" cy="2763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2422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Walk</a:t>
          </a:r>
        </a:p>
      </dsp:txBody>
      <dsp:txXfrm>
        <a:off x="3088640" y="2485813"/>
        <a:ext cx="1950720" cy="2763519"/>
      </dsp:txXfrm>
    </dsp:sp>
    <dsp:sp modelId="{DF7ED356-13ED-4E8E-969C-78A7F8BC9D7F}">
      <dsp:nvSpPr>
        <dsp:cNvPr id="0" name=""/>
        <dsp:cNvSpPr/>
      </dsp:nvSpPr>
      <dsp:spPr>
        <a:xfrm>
          <a:off x="5140960" y="1454573"/>
          <a:ext cx="528320" cy="52832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8CA71-484E-42FF-A9D3-D774A8535E34}">
      <dsp:nvSpPr>
        <dsp:cNvPr id="0" name=""/>
        <dsp:cNvSpPr/>
      </dsp:nvSpPr>
      <dsp:spPr>
        <a:xfrm>
          <a:off x="5405120" y="1718733"/>
          <a:ext cx="1950720" cy="3530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946" tIns="0" rIns="0" bIns="0" numCol="1" spcCol="1270" anchor="t" anchorCtr="0">
          <a:noAutofit/>
        </a:bodyPr>
        <a:lstStyle/>
        <a:p>
          <a:pPr marL="0" lvl="0" indent="0" algn="l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dirty="0"/>
            <a:t>Run</a:t>
          </a:r>
        </a:p>
      </dsp:txBody>
      <dsp:txXfrm>
        <a:off x="5405120" y="1718733"/>
        <a:ext cx="1950720" cy="3530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849E7-5C7D-4389-B8D1-ECEBA5091797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391BCA-8FB2-431F-88B6-3B0000EFE9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43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551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53000">
              <a:schemeClr val="accent1">
                <a:lumMod val="7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A089-01ED-41A8-A01F-611FC618C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1">
              <a:lumMod val="50000"/>
            </a:schemeClr>
          </a:solidFill>
        </p:spPr>
        <p:txBody>
          <a:bodyPr anchor="t">
            <a:normAutofit/>
          </a:bodyPr>
          <a:lstStyle>
            <a:lvl1pPr algn="ctr">
              <a:defRPr sz="44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69C74-970B-4EC0-BC11-73718794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0846E-1485-4E16-AEB7-1BF3280C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5DB4-FBD2-4522-86A0-67BED552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C3960-DD14-41CC-BD04-8230BF6A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06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A842E-E5FD-4375-BB9D-A1914351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7B6687-106C-488B-B93A-653A06678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2DE62-83C3-4472-A9EE-C19EA4ED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070F1-6D49-4D53-8997-986498A41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021A7-CD40-4ED2-BCE4-0634D0C1F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28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9FA66-1066-42C2-B619-36E93F44AB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AA59D1-4933-46E6-B92F-ED0D7543A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504F-1C6E-4E8F-8B5B-FEDAE57D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9E917-7E3E-41D0-8C16-8B2188BF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2C710-6981-4FE7-8A8F-65B9C070F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549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243844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/>
            </a:lvl1pPr>
            <a:lvl2pPr>
              <a:spcBef>
                <a:spcPts val="0"/>
              </a:spcBef>
              <a:spcAft>
                <a:spcPts val="800"/>
              </a:spcAft>
              <a:defRPr sz="2667"/>
            </a:lvl2pPr>
            <a:lvl3pPr>
              <a:spcAft>
                <a:spcPts val="800"/>
              </a:spcAft>
              <a:defRPr sz="2667"/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4383643"/>
      </p:ext>
    </p:extLst>
  </p:cSld>
  <p:clrMapOvr>
    <a:masterClrMapping/>
  </p:clrMapOvr>
  <p:transition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2140"/>
      </p:ext>
    </p:extLst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353951005"/>
      </p:ext>
    </p:extLst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780" y="1351426"/>
            <a:ext cx="11086213" cy="4794103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>
              <a:spcBef>
                <a:spcPts val="0"/>
              </a:spcBef>
              <a:spcAft>
                <a:spcPts val="800"/>
              </a:spcAft>
              <a:defRPr sz="3200">
                <a:solidFill>
                  <a:srgbClr val="4D4D4D"/>
                </a:solidFill>
              </a:defRPr>
            </a:lvl1pPr>
            <a:lvl2pPr>
              <a:spcBef>
                <a:spcPts val="0"/>
              </a:spcBef>
              <a:spcAft>
                <a:spcPts val="800"/>
              </a:spcAft>
              <a:defRPr sz="2667">
                <a:solidFill>
                  <a:srgbClr val="4D4D4D"/>
                </a:solidFill>
              </a:defRPr>
            </a:lvl2pPr>
            <a:lvl3pPr>
              <a:spcAft>
                <a:spcPts val="800"/>
              </a:spcAft>
              <a:defRPr sz="2667">
                <a:solidFill>
                  <a:srgbClr val="4D4D4D"/>
                </a:solidFill>
              </a:defRPr>
            </a:lvl3pPr>
            <a:lvl4pPr>
              <a:spcAft>
                <a:spcPts val="800"/>
              </a:spcAft>
              <a:defRPr sz="2667"/>
            </a:lvl4pPr>
            <a:lvl5pPr>
              <a:spcAft>
                <a:spcPts val="80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2729" y="734300"/>
            <a:ext cx="11689971" cy="452967"/>
          </a:xfrm>
          <a:prstGeom prst="rect">
            <a:avLst/>
          </a:prstGeom>
        </p:spPr>
        <p:txBody>
          <a:bodyPr lIns="68571" tIns="34289" rIns="68571" bIns="34289">
            <a:norm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US" sz="2133" b="0" i="1" kern="1200" dirty="0" smtClean="0">
                <a:solidFill>
                  <a:srgbClr val="000000">
                    <a:lumMod val="65000"/>
                    <a:lumOff val="35000"/>
                  </a:srgbClr>
                </a:solidFill>
                <a:effectLst/>
                <a:latin typeface="Arial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subheading</a:t>
            </a:r>
          </a:p>
        </p:txBody>
      </p:sp>
    </p:spTree>
    <p:extLst>
      <p:ext uri="{BB962C8B-B14F-4D97-AF65-F5344CB8AC3E}">
        <p14:creationId xmlns:p14="http://schemas.microsoft.com/office/powerpoint/2010/main" val="283945653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EC7C-62D8-4731-A166-3ACA79778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16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A8083-A69B-4FC7-B654-4DA4D644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9128"/>
            <a:ext cx="10515600" cy="5077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230C6-C919-419C-A92E-6A3FA05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C0AF9-D57E-4293-90C7-3421A47AF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5F336-3D6C-49C3-AF53-AF508459F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pPr/>
              <a:t>‹#›</a:t>
            </a:fld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853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 flip="none" rotWithShape="1">
          <a:gsLst>
            <a:gs pos="0">
              <a:srgbClr val="002060"/>
            </a:gs>
            <a:gs pos="100000">
              <a:srgbClr val="00B0F0"/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10D79-1287-47B2-945B-7C1803D9A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solidFill>
            <a:schemeClr val="tx2">
              <a:lumMod val="75000"/>
            </a:schemeClr>
          </a:solidFill>
          <a:effectLst>
            <a:glow rad="228600">
              <a:schemeClr val="accent4">
                <a:satMod val="175000"/>
                <a:alpha val="40000"/>
              </a:schemeClr>
            </a:glow>
            <a:outerShdw blurRad="139700" dist="444500" dir="2700000" algn="tl" rotWithShape="0">
              <a:schemeClr val="accent1">
                <a:lumMod val="50000"/>
                <a:alpha val="40000"/>
              </a:schemeClr>
            </a:outerShdw>
            <a:softEdge rad="63500"/>
          </a:effectLst>
        </p:spPr>
        <p:txBody>
          <a:bodyPr anchor="t">
            <a:normAutofit/>
          </a:bodyPr>
          <a:lstStyle>
            <a:lvl1pPr>
              <a:defRPr sz="3600">
                <a:solidFill>
                  <a:srgbClr val="FFFF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4DB60-6F1D-4673-8E66-1DE7BFFF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43948"/>
            <a:ext cx="10515600" cy="104570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03948-4A9E-4079-A8B0-46A4DD4F0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8ED2-0AE2-4CEA-8291-D59CEC448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C7DF-9F91-4041-AB56-72260E3F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CF0B-A0DD-4722-A821-311E10EF5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9DFA-9CA2-4516-BA1B-5E9BE03777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76914"/>
            <a:ext cx="5181600" cy="5000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34342-2EF0-42D8-83CB-2E5ECE70F4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76914"/>
            <a:ext cx="5181600" cy="50000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7EBA6-C167-4BB5-AADB-1F8FD95C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D71D-2FBE-4E06-BC43-1843DFBAA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84C0C-AB0D-494E-BC35-74973583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D883-579C-4C5E-B89C-A83BC63FB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EFB4-3FEA-4D8D-AAF2-C45FD4E9B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BCC5-7D1F-4BEB-90FA-AAA3D20C9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0CA97-8BE7-4A8F-BE19-340CC6D7C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4BC6D5-1C5C-4514-B177-2C3CA1F498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E660A-9866-4F8A-85C1-2BB30C18A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005534-4414-4F0F-B3E0-3A17E22E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3E8737-F922-4858-B2D5-A27B85C11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58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5157-ECCD-444A-9DD5-18CB64C8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F93D2-F27E-4155-A836-F06E56E2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E8A22D-3E13-42A5-AECF-5592B3695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C2249-5EDF-4C5F-9248-F94DDB562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DBF37-348E-49A3-A118-049D2EA1D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6AE086-84D8-476A-85B2-FD6E4097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14AF2-72FB-48C7-BF61-F7768F33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883A3-F25C-4C56-9AD0-371C9287B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4A86D-6516-4571-9996-20BDC92DB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0FA45-D337-4BF1-985E-F4FC7782B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B1725-8D3F-45D4-A60B-3D6066316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586BD-9464-4E7E-8DAB-767EF13BF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6FD1-273F-4675-A9D0-8519AED64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68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E853-06C8-42AC-8B44-09AC894A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1CC76-FB1A-4BAB-BB6E-C131930AA1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3F19F-5BC9-47C9-B88D-6D613D0D7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941040-EE99-46F2-B3F2-412655C4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51AB2-50C2-400D-BA46-C11DC182F12C}" type="datetimeFigureOut">
              <a:rPr lang="en-US" smtClean="0"/>
              <a:t>2022-01-18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37B36-0D2E-451D-A6B1-AF8B94BC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E02AE-871D-40C7-ABE2-64286341A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AECD7-9BA0-4DD9-B658-B747492E5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691306-89DB-4372-97AA-B0EF79941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24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FD813-67EE-44AA-8887-DEBBECF7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9892"/>
            <a:ext cx="10515600" cy="5087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5DD-6328-4730-BC39-701726C04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51AB2-50C2-400D-BA46-C11DC182F12C}" type="datetimeFigureOut">
              <a:rPr lang="en-US" smtClean="0"/>
              <a:pPr/>
              <a:t>2022-01-18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92B76-0D62-4046-893C-E79BABCEC9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International Technology Ventures,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32E24-DA19-49B6-AE7A-2B1FC7E8F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ECD7-9BA0-4DD9-B658-B747492E56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7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5260E-4025-4CBE-BD31-A5B6B5B34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Governance Board (TGB)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90ECF-BB1F-4E24-9E03-412AABA87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0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AB5178-C6C3-401D-962A-8A9426CBB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Legacy - Needs Review</a:t>
            </a:r>
          </a:p>
          <a:p>
            <a:r>
              <a:rPr lang="en-US" b="1" dirty="0"/>
              <a:t>Submitted - Pending Review</a:t>
            </a:r>
          </a:p>
          <a:p>
            <a:r>
              <a:rPr lang="en-US" b="1" dirty="0"/>
              <a:t>Evaluation (non-PROD)</a:t>
            </a:r>
            <a:endParaRPr lang="en-US" dirty="0"/>
          </a:p>
          <a:p>
            <a:r>
              <a:rPr lang="en-US" b="1" dirty="0"/>
              <a:t>Approved - w/Constraints</a:t>
            </a:r>
            <a:endParaRPr lang="en-US" dirty="0"/>
          </a:p>
          <a:p>
            <a:r>
              <a:rPr lang="en-US" b="1" dirty="0"/>
              <a:t>Approved</a:t>
            </a:r>
          </a:p>
          <a:p>
            <a:r>
              <a:rPr lang="en-US" b="1" dirty="0"/>
              <a:t>Preferred</a:t>
            </a:r>
            <a:endParaRPr lang="en-US" dirty="0"/>
          </a:p>
          <a:p>
            <a:r>
              <a:rPr lang="en-US" b="1" dirty="0"/>
              <a:t>Contained</a:t>
            </a:r>
          </a:p>
          <a:p>
            <a:r>
              <a:rPr lang="en-US" b="1" dirty="0"/>
              <a:t>Divest</a:t>
            </a:r>
            <a:endParaRPr lang="en-US" dirty="0"/>
          </a:p>
          <a:p>
            <a:r>
              <a:rPr lang="en-US" b="1" dirty="0"/>
              <a:t>Sunset</a:t>
            </a:r>
          </a:p>
          <a:p>
            <a:r>
              <a:rPr lang="en-US" b="1" dirty="0"/>
              <a:t>Decommissioned</a:t>
            </a:r>
          </a:p>
          <a:p>
            <a:r>
              <a:rPr lang="en-US" b="1" dirty="0"/>
              <a:t>Not Approved</a:t>
            </a:r>
            <a:endParaRPr lang="en-US" dirty="0"/>
          </a:p>
          <a:p>
            <a:r>
              <a:rPr lang="en-US" b="1" dirty="0"/>
              <a:t>Prohibited</a:t>
            </a:r>
            <a:endParaRPr lang="en-US" dirty="0"/>
          </a:p>
          <a:p>
            <a:r>
              <a:rPr lang="en-US" b="1" dirty="0"/>
              <a:t>Withdrawn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C5A446-DFCE-4412-8E12-0D370A063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TGB Disposition Status Values</a:t>
            </a:r>
          </a:p>
        </p:txBody>
      </p:sp>
    </p:spTree>
    <p:extLst>
      <p:ext uri="{BB962C8B-B14F-4D97-AF65-F5344CB8AC3E}">
        <p14:creationId xmlns:p14="http://schemas.microsoft.com/office/powerpoint/2010/main" val="421859543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6BB7E6-800B-4451-8F75-FBBA8C7F11FF}"/>
              </a:ext>
            </a:extLst>
          </p:cNvPr>
          <p:cNvGraphicFramePr/>
          <p:nvPr/>
        </p:nvGraphicFramePr>
        <p:xfrm>
          <a:off x="2032000" y="71966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1715125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009507-209F-436B-AC47-732F42AF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667" b="1" dirty="0"/>
              <a:t>What</a:t>
            </a:r>
            <a:r>
              <a:rPr lang="en-US" sz="4667" dirty="0"/>
              <a:t>: </a:t>
            </a:r>
          </a:p>
          <a:p>
            <a:r>
              <a:rPr lang="en-US" sz="4667" dirty="0"/>
              <a:t>Component of IT Governance process</a:t>
            </a:r>
          </a:p>
          <a:p>
            <a:r>
              <a:rPr lang="en-US" sz="4667" dirty="0"/>
              <a:t>Aligns with Content Management Database (CMDB) and Strategic Sourcing</a:t>
            </a:r>
          </a:p>
          <a:p>
            <a:r>
              <a:rPr lang="en-US" sz="4667" dirty="0"/>
              <a:t>Administered by Enterprise Architecture</a:t>
            </a:r>
          </a:p>
          <a:p>
            <a:r>
              <a:rPr lang="en-US" sz="4667" dirty="0"/>
              <a:t>Manages Technology Standards</a:t>
            </a:r>
          </a:p>
          <a:p>
            <a:r>
              <a:rPr lang="en-US" sz="4667" dirty="0"/>
              <a:t>Supports ARB process</a:t>
            </a:r>
          </a:p>
          <a:p>
            <a:pPr marL="0" indent="0">
              <a:buNone/>
            </a:pPr>
            <a:r>
              <a:rPr lang="en-US" sz="4667" b="1" dirty="0"/>
              <a:t>Why</a:t>
            </a:r>
            <a:r>
              <a:rPr lang="en-US" sz="4667" dirty="0"/>
              <a:t>: </a:t>
            </a:r>
          </a:p>
          <a:p>
            <a:r>
              <a:rPr lang="en-US" sz="4667" dirty="0"/>
              <a:t>Establishes and maintains IT Technology Standards; </a:t>
            </a:r>
          </a:p>
          <a:p>
            <a:r>
              <a:rPr lang="en-US" sz="4667" dirty="0"/>
              <a:t>Supports IT Security function</a:t>
            </a:r>
          </a:p>
          <a:p>
            <a:r>
              <a:rPr lang="en-US" sz="4667" dirty="0"/>
              <a:t>Supports Technology Lifecycle Management</a:t>
            </a:r>
          </a:p>
          <a:p>
            <a:r>
              <a:rPr lang="en-US" sz="4667" dirty="0"/>
              <a:t>Supports Technology Rationalization and cost containment</a:t>
            </a:r>
          </a:p>
          <a:p>
            <a:endParaRPr lang="en-US" sz="4667" dirty="0"/>
          </a:p>
          <a:p>
            <a:pPr marL="0" indent="0">
              <a:buNone/>
            </a:pPr>
            <a:r>
              <a:rPr lang="en-US" sz="4667" b="1" dirty="0"/>
              <a:t>Where</a:t>
            </a:r>
            <a:r>
              <a:rPr lang="en-US" sz="4667" dirty="0"/>
              <a:t>: {</a:t>
            </a:r>
            <a:r>
              <a:rPr lang="en-US" sz="4667" i="1" dirty="0"/>
              <a:t>link to internal TGB site</a:t>
            </a:r>
            <a:r>
              <a:rPr lang="en-US" sz="4667" dirty="0"/>
              <a:t>}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75145-CEFF-4227-97BD-EAD350D11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Technology Governance Board (TGB)</a:t>
            </a:r>
          </a:p>
        </p:txBody>
      </p:sp>
    </p:spTree>
    <p:extLst>
      <p:ext uri="{BB962C8B-B14F-4D97-AF65-F5344CB8AC3E}">
        <p14:creationId xmlns:p14="http://schemas.microsoft.com/office/powerpoint/2010/main" val="1305259560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C8C822-C3A8-4F01-BB37-D95F79C06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A formal IT governance and review process that seeks to ensure that: </a:t>
            </a:r>
          </a:p>
          <a:p>
            <a:r>
              <a:rPr lang="en-US" dirty="0"/>
              <a:t>Technologies utilized within the organization have been reviewed/approved – and their lifecycle is managed within a governance process;</a:t>
            </a:r>
          </a:p>
          <a:p>
            <a:r>
              <a:rPr lang="en-US" dirty="0"/>
              <a:t>There is a long-term Technology Roadmap;</a:t>
            </a:r>
          </a:p>
          <a:p>
            <a:r>
              <a:rPr lang="en-US" dirty="0"/>
              <a:t>Selected technologies will support the business goals of the organization;</a:t>
            </a:r>
          </a:p>
          <a:p>
            <a:r>
              <a:rPr lang="en-US" dirty="0"/>
              <a:t>The business solutions that are built – are built with technologies that are secure, scalable, performant, and reliable. </a:t>
            </a:r>
          </a:p>
          <a:p>
            <a:r>
              <a:rPr lang="en-US" dirty="0"/>
              <a:t>The technologies utilized conforms to the established Principles, Policies, Standards, and Specifications (e.g., IT, Enterprise Architecture, Security, etc.);</a:t>
            </a:r>
          </a:p>
          <a:p>
            <a:r>
              <a:rPr lang="en-US" dirty="0"/>
              <a:t>The selection process for the adoption of new technologies has sufficiently considered the appropriate (and, applicable) Non-Functional Requirements (NFRs).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114141C-7763-477F-A285-8CE9C3937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TGB?</a:t>
            </a:r>
          </a:p>
        </p:txBody>
      </p:sp>
    </p:spTree>
    <p:extLst>
      <p:ext uri="{BB962C8B-B14F-4D97-AF65-F5344CB8AC3E}">
        <p14:creationId xmlns:p14="http://schemas.microsoft.com/office/powerpoint/2010/main" val="1525808987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4C0AC1-9AAD-4578-A1F9-FC7439BCA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Technology Roadmap Alignment</a:t>
            </a:r>
          </a:p>
          <a:p>
            <a:r>
              <a:rPr lang="en-US" dirty="0"/>
              <a:t>ROI &amp; Reuse</a:t>
            </a:r>
          </a:p>
          <a:p>
            <a:r>
              <a:rPr lang="en-US" dirty="0"/>
              <a:t>Technology Rationalization</a:t>
            </a:r>
          </a:p>
          <a:p>
            <a:r>
              <a:rPr lang="en-US" dirty="0"/>
              <a:t>Coordination with Architecture Review Board (ARB)</a:t>
            </a:r>
          </a:p>
          <a:p>
            <a:r>
              <a:rPr lang="en-US" dirty="0"/>
              <a:t>Coordination with Strategic Sourcing</a:t>
            </a:r>
          </a:p>
          <a:p>
            <a:r>
              <a:rPr lang="en-US" dirty="0"/>
              <a:t>Coordination with Infrastructure/CMDB</a:t>
            </a:r>
          </a:p>
          <a:p>
            <a:r>
              <a:rPr lang="en-US" dirty="0"/>
              <a:t>Supports Application Portfolio Management </a:t>
            </a:r>
          </a:p>
          <a:p>
            <a:r>
              <a:rPr lang="en-US" dirty="0"/>
              <a:t>Supports Capability Mapping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C1FDD6-0750-4E9A-897B-9ABE7AE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the benefits of an TGB process?</a:t>
            </a:r>
          </a:p>
        </p:txBody>
      </p:sp>
    </p:spTree>
    <p:extLst>
      <p:ext uri="{BB962C8B-B14F-4D97-AF65-F5344CB8AC3E}">
        <p14:creationId xmlns:p14="http://schemas.microsoft.com/office/powerpoint/2010/main" val="3272393594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7956A94E-AC54-4EBF-9170-E4BD914373EA}"/>
              </a:ext>
            </a:extLst>
          </p:cNvPr>
          <p:cNvSpPr txBox="1"/>
          <p:nvPr/>
        </p:nvSpPr>
        <p:spPr>
          <a:xfrm>
            <a:off x="6776298" y="711920"/>
            <a:ext cx="16719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 dirty="0"/>
              <a:t>(ARB required?)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7E806C-7F9C-4A5C-A8A8-0C77AD8CD3D8}"/>
              </a:ext>
            </a:extLst>
          </p:cNvPr>
          <p:cNvSpPr/>
          <p:nvPr/>
        </p:nvSpPr>
        <p:spPr bwMode="auto">
          <a:xfrm>
            <a:off x="159028" y="5125685"/>
            <a:ext cx="11935789" cy="557952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Enterprise Architecture (EA)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DD50465-D6E2-477E-B731-6E491D20BA8B}"/>
              </a:ext>
            </a:extLst>
          </p:cNvPr>
          <p:cNvSpPr/>
          <p:nvPr/>
        </p:nvSpPr>
        <p:spPr bwMode="auto">
          <a:xfrm>
            <a:off x="159029" y="1431235"/>
            <a:ext cx="4523407" cy="278295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Technology Governance Board (TGB)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EB89E7-42FB-4F20-B22C-239E27DEC80E}"/>
              </a:ext>
            </a:extLst>
          </p:cNvPr>
          <p:cNvSpPr/>
          <p:nvPr/>
        </p:nvSpPr>
        <p:spPr bwMode="auto">
          <a:xfrm>
            <a:off x="7650924" y="1699024"/>
            <a:ext cx="4443893" cy="2771360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Architecture Review Board (ARB)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7ADF3B-6C25-44F3-8B94-EC8BA7E850B7}"/>
              </a:ext>
            </a:extLst>
          </p:cNvPr>
          <p:cNvCxnSpPr>
            <a:cxnSpLocks/>
          </p:cNvCxnSpPr>
          <p:nvPr/>
        </p:nvCxnSpPr>
        <p:spPr bwMode="auto">
          <a:xfrm flipV="1">
            <a:off x="874645" y="4214193"/>
            <a:ext cx="1" cy="91149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DAA119E-7188-498D-AD8A-9ADEAF99ECC7}"/>
              </a:ext>
            </a:extLst>
          </p:cNvPr>
          <p:cNvSpPr txBox="1"/>
          <p:nvPr/>
        </p:nvSpPr>
        <p:spPr>
          <a:xfrm>
            <a:off x="874643" y="4207121"/>
            <a:ext cx="206733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Administered by (EA)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5E69AA-1CD7-46E5-83C2-9AF13BF8205E}"/>
              </a:ext>
            </a:extLst>
          </p:cNvPr>
          <p:cNvCxnSpPr>
            <a:cxnSpLocks/>
          </p:cNvCxnSpPr>
          <p:nvPr/>
        </p:nvCxnSpPr>
        <p:spPr bwMode="auto">
          <a:xfrm flipH="1">
            <a:off x="4682436" y="2155684"/>
            <a:ext cx="296848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1689A5-D054-43CA-B4EF-3768E7027605}"/>
              </a:ext>
            </a:extLst>
          </p:cNvPr>
          <p:cNvSpPr txBox="1"/>
          <p:nvPr/>
        </p:nvSpPr>
        <p:spPr>
          <a:xfrm>
            <a:off x="8596246" y="4443822"/>
            <a:ext cx="3003823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/>
              <a:t>Administered by (EA)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AA6ED1-207E-4590-86C6-6CEF71FC2A4A}"/>
              </a:ext>
            </a:extLst>
          </p:cNvPr>
          <p:cNvCxnSpPr>
            <a:cxnSpLocks/>
          </p:cNvCxnSpPr>
          <p:nvPr/>
        </p:nvCxnSpPr>
        <p:spPr bwMode="auto">
          <a:xfrm flipV="1">
            <a:off x="8578575" y="4470384"/>
            <a:ext cx="0" cy="6553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ysDot"/>
            <a:round/>
            <a:headEnd type="none" w="med" len="med"/>
            <a:tailEnd type="triangle"/>
          </a:ln>
          <a:effectLst/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A40317A-94BF-42A6-AA32-198D77D7F9D9}"/>
              </a:ext>
            </a:extLst>
          </p:cNvPr>
          <p:cNvSpPr txBox="1"/>
          <p:nvPr/>
        </p:nvSpPr>
        <p:spPr>
          <a:xfrm>
            <a:off x="5157452" y="3288556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TRM Cited/Referenced by ARB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D038EE4-2C16-4CD4-ACA4-3F29C4228A1D}"/>
              </a:ext>
            </a:extLst>
          </p:cNvPr>
          <p:cNvSpPr/>
          <p:nvPr/>
        </p:nvSpPr>
        <p:spPr bwMode="auto">
          <a:xfrm>
            <a:off x="159029" y="88347"/>
            <a:ext cx="1890644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CMDB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074BF6C-0E99-426D-967B-29C25001104A}"/>
              </a:ext>
            </a:extLst>
          </p:cNvPr>
          <p:cNvCxnSpPr>
            <a:cxnSpLocks/>
          </p:cNvCxnSpPr>
          <p:nvPr/>
        </p:nvCxnSpPr>
        <p:spPr bwMode="auto">
          <a:xfrm flipV="1">
            <a:off x="653776" y="706783"/>
            <a:ext cx="0" cy="724452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12B22B-C6DE-4ED5-BBE9-6CE432030F7C}"/>
              </a:ext>
            </a:extLst>
          </p:cNvPr>
          <p:cNvSpPr txBox="1"/>
          <p:nvPr/>
        </p:nvSpPr>
        <p:spPr>
          <a:xfrm>
            <a:off x="711200" y="672655"/>
            <a:ext cx="3666427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Holds Technical Standards</a:t>
            </a:r>
          </a:p>
          <a:p>
            <a:r>
              <a:rPr lang="en-US" sz="1333" i="1"/>
              <a:t>Meta Data </a:t>
            </a:r>
          </a:p>
          <a:p>
            <a:r>
              <a:rPr lang="en-US" sz="1333" i="1"/>
              <a:t>(supports Region-specific standards)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AF9AB6D-FFFB-4579-A8D8-E97BACFCD893}"/>
              </a:ext>
            </a:extLst>
          </p:cNvPr>
          <p:cNvSpPr/>
          <p:nvPr/>
        </p:nvSpPr>
        <p:spPr bwMode="auto">
          <a:xfrm>
            <a:off x="6705602" y="88347"/>
            <a:ext cx="1890644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rgbClr val="FDE000"/>
                </a:solidFill>
                <a:latin typeface="Arial" charset="0"/>
              </a:rPr>
              <a:t>Checkpoint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07BBBF7-F139-4B36-BD94-F094A4C1A2AB}"/>
              </a:ext>
            </a:extLst>
          </p:cNvPr>
          <p:cNvCxnSpPr>
            <a:cxnSpLocks/>
          </p:cNvCxnSpPr>
          <p:nvPr/>
        </p:nvCxnSpPr>
        <p:spPr bwMode="auto">
          <a:xfrm>
            <a:off x="8101499" y="699422"/>
            <a:ext cx="0" cy="9996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AF2D67-41C2-49AA-ABEC-CA7E26E16C41}"/>
              </a:ext>
            </a:extLst>
          </p:cNvPr>
          <p:cNvSpPr/>
          <p:nvPr/>
        </p:nvSpPr>
        <p:spPr bwMode="auto">
          <a:xfrm>
            <a:off x="9294194" y="71378"/>
            <a:ext cx="2650433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>
                <a:solidFill>
                  <a:srgbClr val="FDE000"/>
                </a:solidFill>
                <a:latin typeface="Arial" charset="0"/>
              </a:rPr>
              <a:t>Agile Teams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0BCB9CC-7B5B-4B17-B66E-A6CAE1FC491B}"/>
              </a:ext>
            </a:extLst>
          </p:cNvPr>
          <p:cNvCxnSpPr>
            <a:cxnSpLocks/>
          </p:cNvCxnSpPr>
          <p:nvPr/>
        </p:nvCxnSpPr>
        <p:spPr bwMode="auto">
          <a:xfrm flipH="1">
            <a:off x="9647586" y="699422"/>
            <a:ext cx="1" cy="999601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F42148-6D7E-4FDE-87C2-516D2B2A6C77}"/>
              </a:ext>
            </a:extLst>
          </p:cNvPr>
          <p:cNvSpPr txBox="1"/>
          <p:nvPr/>
        </p:nvSpPr>
        <p:spPr>
          <a:xfrm>
            <a:off x="6824499" y="1174363"/>
            <a:ext cx="5113496" cy="31810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222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635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67">
                <a:solidFill>
                  <a:srgbClr val="FFFF00"/>
                </a:solidFill>
              </a:rPr>
              <a:t>Trigger Criteria defines when to engage ARB process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7D7E33-226B-4763-A2DC-0BC230F415E0}"/>
              </a:ext>
            </a:extLst>
          </p:cNvPr>
          <p:cNvSpPr txBox="1"/>
          <p:nvPr/>
        </p:nvSpPr>
        <p:spPr>
          <a:xfrm>
            <a:off x="9612267" y="655551"/>
            <a:ext cx="2067316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Architectural Spikes</a:t>
            </a:r>
          </a:p>
        </p:txBody>
      </p:sp>
      <p:sp>
        <p:nvSpPr>
          <p:cNvPr id="39" name="Cloud 38">
            <a:extLst>
              <a:ext uri="{FF2B5EF4-FFF2-40B4-BE49-F238E27FC236}">
                <a16:creationId xmlns:a16="http://schemas.microsoft.com/office/drawing/2014/main" id="{FB23DF83-0AA2-4FBF-AFDC-3A72EC6B3EEB}"/>
              </a:ext>
            </a:extLst>
          </p:cNvPr>
          <p:cNvSpPr/>
          <p:nvPr/>
        </p:nvSpPr>
        <p:spPr bwMode="auto">
          <a:xfrm>
            <a:off x="1713947" y="2610941"/>
            <a:ext cx="2920181" cy="147123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IT Standards, Technology Reference Model TRM)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&amp; Outcomes</a:t>
            </a:r>
          </a:p>
        </p:txBody>
      </p:sp>
      <p:sp>
        <p:nvSpPr>
          <p:cNvPr id="40" name="Cloud 39">
            <a:extLst>
              <a:ext uri="{FF2B5EF4-FFF2-40B4-BE49-F238E27FC236}">
                <a16:creationId xmlns:a16="http://schemas.microsoft.com/office/drawing/2014/main" id="{EED118C8-2B75-45ED-92D4-9C671BF10550}"/>
              </a:ext>
            </a:extLst>
          </p:cNvPr>
          <p:cNvSpPr/>
          <p:nvPr/>
        </p:nvSpPr>
        <p:spPr bwMode="auto">
          <a:xfrm>
            <a:off x="9701150" y="2610941"/>
            <a:ext cx="2236845" cy="1471235"/>
          </a:xfrm>
          <a:prstGeom prst="cloud">
            <a:avLst/>
          </a:prstGeom>
          <a:solidFill>
            <a:schemeClr val="accent3">
              <a:lumMod val="20000"/>
              <a:lumOff val="80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ARB 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latin typeface="Arial" charset="0"/>
            </a:endParaRP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Reviews</a:t>
            </a:r>
          </a:p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latin typeface="Arial" charset="0"/>
              </a:rPr>
              <a:t>&amp; Outcomes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135865D-1DC1-46E4-BE57-EDBB679B1B0F}"/>
              </a:ext>
            </a:extLst>
          </p:cNvPr>
          <p:cNvCxnSpPr>
            <a:cxnSpLocks/>
          </p:cNvCxnSpPr>
          <p:nvPr/>
        </p:nvCxnSpPr>
        <p:spPr bwMode="auto">
          <a:xfrm>
            <a:off x="4682435" y="3616849"/>
            <a:ext cx="2968488" cy="0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D8F0592-0CC1-44AE-9704-AE82E2A7AA55}"/>
              </a:ext>
            </a:extLst>
          </p:cNvPr>
          <p:cNvSpPr txBox="1"/>
          <p:nvPr/>
        </p:nvSpPr>
        <p:spPr>
          <a:xfrm>
            <a:off x="4634129" y="2149104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Required for new technologies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7C01082-51B9-462B-AD01-2EB2C39BB27E}"/>
              </a:ext>
            </a:extLst>
          </p:cNvPr>
          <p:cNvSpPr/>
          <p:nvPr/>
        </p:nvSpPr>
        <p:spPr bwMode="auto">
          <a:xfrm>
            <a:off x="3595759" y="80611"/>
            <a:ext cx="2615099" cy="618436"/>
          </a:xfrm>
          <a:prstGeom prst="roundRect">
            <a:avLst/>
          </a:prstGeom>
          <a:solidFill>
            <a:srgbClr val="0072CE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133" dirty="0">
                <a:solidFill>
                  <a:srgbClr val="FDE000"/>
                </a:solidFill>
                <a:latin typeface="Arial" charset="0"/>
              </a:rPr>
              <a:t>Strategic Sourcing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A4EE05-E0F3-4DFD-9B0A-4F0B964C2EBC}"/>
              </a:ext>
            </a:extLst>
          </p:cNvPr>
          <p:cNvCxnSpPr>
            <a:cxnSpLocks/>
          </p:cNvCxnSpPr>
          <p:nvPr/>
        </p:nvCxnSpPr>
        <p:spPr bwMode="auto">
          <a:xfrm flipV="1">
            <a:off x="4503567" y="711919"/>
            <a:ext cx="0" cy="829733"/>
          </a:xfrm>
          <a:prstGeom prst="straightConnector1">
            <a:avLst/>
          </a:prstGeom>
          <a:solidFill>
            <a:schemeClr val="accent1"/>
          </a:solidFill>
          <a:ln w="3175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080F72-B73F-4FB5-92C9-FE3B2F8A41E6}"/>
              </a:ext>
            </a:extLst>
          </p:cNvPr>
          <p:cNvSpPr txBox="1"/>
          <p:nvPr/>
        </p:nvSpPr>
        <p:spPr>
          <a:xfrm>
            <a:off x="4426230" y="977996"/>
            <a:ext cx="2659257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i="1"/>
              <a:t>Coordinates with</a:t>
            </a:r>
          </a:p>
        </p:txBody>
      </p: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DD6148C4-7391-47D6-9D41-668E6ACCE6D3}"/>
              </a:ext>
            </a:extLst>
          </p:cNvPr>
          <p:cNvSpPr/>
          <p:nvPr/>
        </p:nvSpPr>
        <p:spPr bwMode="auto">
          <a:xfrm>
            <a:off x="325784" y="2493643"/>
            <a:ext cx="1503015" cy="1078543"/>
          </a:xfrm>
          <a:prstGeom prst="rightArrow">
            <a:avLst/>
          </a:prstGeom>
          <a:solidFill>
            <a:srgbClr val="C1E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TGB</a:t>
            </a:r>
          </a:p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Submissions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21A5FFCC-8147-475B-8E0F-08C4A0792988}"/>
              </a:ext>
            </a:extLst>
          </p:cNvPr>
          <p:cNvSpPr/>
          <p:nvPr/>
        </p:nvSpPr>
        <p:spPr bwMode="auto">
          <a:xfrm>
            <a:off x="7995478" y="2727819"/>
            <a:ext cx="1705671" cy="1054079"/>
          </a:xfrm>
          <a:prstGeom prst="rightArrow">
            <a:avLst/>
          </a:prstGeom>
          <a:solidFill>
            <a:srgbClr val="C1E0FF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33">
                <a:latin typeface="Arial" charset="0"/>
              </a:rPr>
              <a:t>ARB Submissions</a:t>
            </a:r>
          </a:p>
        </p:txBody>
      </p:sp>
    </p:spTree>
    <p:extLst>
      <p:ext uri="{BB962C8B-B14F-4D97-AF65-F5344CB8AC3E}">
        <p14:creationId xmlns:p14="http://schemas.microsoft.com/office/powerpoint/2010/main" val="4282874169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3F0F78-D3DE-4B0E-9159-00E9131AC260}"/>
              </a:ext>
            </a:extLst>
          </p:cNvPr>
          <p:cNvGraphicFramePr>
            <a:graphicFrameLocks noGrp="1"/>
          </p:cNvGraphicFramePr>
          <p:nvPr/>
        </p:nvGraphicFramePr>
        <p:xfrm>
          <a:off x="335129" y="369588"/>
          <a:ext cx="5489619" cy="5937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296">
                  <a:extLst>
                    <a:ext uri="{9D8B030D-6E8A-4147-A177-3AD203B41FA5}">
                      <a16:colId xmlns:a16="http://schemas.microsoft.com/office/drawing/2014/main" val="2074486874"/>
                    </a:ext>
                  </a:extLst>
                </a:gridCol>
                <a:gridCol w="4423323">
                  <a:extLst>
                    <a:ext uri="{9D8B030D-6E8A-4147-A177-3AD203B41FA5}">
                      <a16:colId xmlns:a16="http://schemas.microsoft.com/office/drawing/2014/main" val="631653509"/>
                    </a:ext>
                  </a:extLst>
                </a:gridCol>
              </a:tblGrid>
              <a:tr h="494781">
                <a:tc>
                  <a:txBody>
                    <a:bodyPr/>
                    <a:lstStyle/>
                    <a:p>
                      <a:r>
                        <a:rPr lang="en-US" sz="2400"/>
                        <a:t>ARB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Key Goals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5065226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Strategy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5179764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Standards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0895127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Consistent Usage of Patterns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910255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Technical Debt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77959228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Non-Functional Requirements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52447190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Performance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1833599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Scalability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84750931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Availability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01904557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Maintainability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27289131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Security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86089351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Complexity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60447766"/>
                  </a:ext>
                </a:extLst>
              </a:tr>
            </a:tbl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552ACE08-8334-42BC-825C-5C7CB9EB6A06}"/>
              </a:ext>
            </a:extLst>
          </p:cNvPr>
          <p:cNvSpPr/>
          <p:nvPr/>
        </p:nvSpPr>
        <p:spPr bwMode="auto">
          <a:xfrm>
            <a:off x="607831" y="2459402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ACDF10-B8C4-4F47-BC0C-B092687ABB8F}"/>
              </a:ext>
            </a:extLst>
          </p:cNvPr>
          <p:cNvGraphicFramePr>
            <a:graphicFrameLocks noGrp="1"/>
          </p:cNvGraphicFramePr>
          <p:nvPr/>
        </p:nvGraphicFramePr>
        <p:xfrm>
          <a:off x="6367254" y="369588"/>
          <a:ext cx="5315598" cy="49407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151">
                  <a:extLst>
                    <a:ext uri="{9D8B030D-6E8A-4147-A177-3AD203B41FA5}">
                      <a16:colId xmlns:a16="http://schemas.microsoft.com/office/drawing/2014/main" val="2074486874"/>
                    </a:ext>
                  </a:extLst>
                </a:gridCol>
                <a:gridCol w="4346447">
                  <a:extLst>
                    <a:ext uri="{9D8B030D-6E8A-4147-A177-3AD203B41FA5}">
                      <a16:colId xmlns:a16="http://schemas.microsoft.com/office/drawing/2014/main" val="631653509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/>
                        <a:t>TGB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Key Goals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50652262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Strategy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05179764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Standards Alignment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408951273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Cost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32910255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Duplication of Capability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77959228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Non-Functional Requirements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799745566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Security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39026390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Scalability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04703137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/>
                        <a:t>Availability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09832329"/>
                  </a:ext>
                </a:extLst>
              </a:tr>
              <a:tr h="494781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Reusability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025142104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44E07DFB-EA6A-4C6D-87B0-A72DF05E7A08}"/>
              </a:ext>
            </a:extLst>
          </p:cNvPr>
          <p:cNvSpPr/>
          <p:nvPr/>
        </p:nvSpPr>
        <p:spPr bwMode="auto">
          <a:xfrm rot="10800000">
            <a:off x="6589402" y="975360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9CE1408C-5AB8-4A72-961F-649680886342}"/>
              </a:ext>
            </a:extLst>
          </p:cNvPr>
          <p:cNvSpPr/>
          <p:nvPr/>
        </p:nvSpPr>
        <p:spPr bwMode="auto">
          <a:xfrm rot="10800000">
            <a:off x="607833" y="1476037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7AC8AB2-1782-4685-8604-3AD6EE59CFA5}"/>
              </a:ext>
            </a:extLst>
          </p:cNvPr>
          <p:cNvSpPr/>
          <p:nvPr/>
        </p:nvSpPr>
        <p:spPr bwMode="auto">
          <a:xfrm rot="10800000">
            <a:off x="607833" y="1976713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595501E-2ED8-45E5-9E6D-B13A89BA9E87}"/>
              </a:ext>
            </a:extLst>
          </p:cNvPr>
          <p:cNvSpPr/>
          <p:nvPr/>
        </p:nvSpPr>
        <p:spPr bwMode="auto">
          <a:xfrm rot="10800000">
            <a:off x="607831" y="950150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19C8AAB-322B-4BE4-B348-879B712DCCB9}"/>
              </a:ext>
            </a:extLst>
          </p:cNvPr>
          <p:cNvSpPr/>
          <p:nvPr/>
        </p:nvSpPr>
        <p:spPr bwMode="auto">
          <a:xfrm rot="10800000">
            <a:off x="607833" y="2978065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9490E6C-74C8-4F1F-9113-5B4F13DDE266}"/>
              </a:ext>
            </a:extLst>
          </p:cNvPr>
          <p:cNvSpPr/>
          <p:nvPr/>
        </p:nvSpPr>
        <p:spPr bwMode="auto">
          <a:xfrm rot="10800000">
            <a:off x="607833" y="3441877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3604862-B3C8-48E5-8BE3-E4D9A277578D}"/>
              </a:ext>
            </a:extLst>
          </p:cNvPr>
          <p:cNvSpPr/>
          <p:nvPr/>
        </p:nvSpPr>
        <p:spPr bwMode="auto">
          <a:xfrm rot="10800000">
            <a:off x="607833" y="3953089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8A5C5575-4564-43E1-94D3-95CBB44B0292}"/>
              </a:ext>
            </a:extLst>
          </p:cNvPr>
          <p:cNvSpPr/>
          <p:nvPr/>
        </p:nvSpPr>
        <p:spPr bwMode="auto">
          <a:xfrm rot="10800000">
            <a:off x="607833" y="4443229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2EEEB03-4F28-4C87-B92C-B034961987B1}"/>
              </a:ext>
            </a:extLst>
          </p:cNvPr>
          <p:cNvSpPr/>
          <p:nvPr/>
        </p:nvSpPr>
        <p:spPr bwMode="auto">
          <a:xfrm rot="10800000">
            <a:off x="607833" y="4969484"/>
            <a:ext cx="428948" cy="2610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C0C67455-5F8E-462E-8321-DCC50A768C30}"/>
              </a:ext>
            </a:extLst>
          </p:cNvPr>
          <p:cNvSpPr/>
          <p:nvPr/>
        </p:nvSpPr>
        <p:spPr bwMode="auto">
          <a:xfrm rot="10800000">
            <a:off x="607831" y="5418918"/>
            <a:ext cx="428948" cy="261009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973F15E3-CDFB-4BB8-A3C8-4A2A00330440}"/>
              </a:ext>
            </a:extLst>
          </p:cNvPr>
          <p:cNvSpPr/>
          <p:nvPr/>
        </p:nvSpPr>
        <p:spPr bwMode="auto">
          <a:xfrm>
            <a:off x="6589402" y="1976713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CC1E974-1EB4-4D5C-9E90-914B2FE9FDEF}"/>
              </a:ext>
            </a:extLst>
          </p:cNvPr>
          <p:cNvSpPr/>
          <p:nvPr/>
        </p:nvSpPr>
        <p:spPr bwMode="auto">
          <a:xfrm>
            <a:off x="607831" y="5945173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5C73EA17-7060-4851-BEF6-E8202C9DDB2A}"/>
              </a:ext>
            </a:extLst>
          </p:cNvPr>
          <p:cNvSpPr/>
          <p:nvPr/>
        </p:nvSpPr>
        <p:spPr bwMode="auto">
          <a:xfrm>
            <a:off x="6589400" y="2511356"/>
            <a:ext cx="428949" cy="261009"/>
          </a:xfrm>
          <a:prstGeom prst="downArrow">
            <a:avLst/>
          </a:prstGeom>
          <a:solidFill>
            <a:srgbClr val="FFFF00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3D426A82-3C7E-4069-B5E9-7DDD80758DD3}"/>
              </a:ext>
            </a:extLst>
          </p:cNvPr>
          <p:cNvSpPr/>
          <p:nvPr/>
        </p:nvSpPr>
        <p:spPr bwMode="auto">
          <a:xfrm rot="10800000">
            <a:off x="6589400" y="2978065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33780D37-4D52-4C31-8155-E9FD6937A068}"/>
              </a:ext>
            </a:extLst>
          </p:cNvPr>
          <p:cNvSpPr/>
          <p:nvPr/>
        </p:nvSpPr>
        <p:spPr bwMode="auto">
          <a:xfrm rot="10800000">
            <a:off x="6589400" y="3488424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5B682918-E7F6-4F56-804A-0A715B0220EB}"/>
              </a:ext>
            </a:extLst>
          </p:cNvPr>
          <p:cNvSpPr/>
          <p:nvPr/>
        </p:nvSpPr>
        <p:spPr bwMode="auto">
          <a:xfrm rot="10800000">
            <a:off x="6589400" y="3953089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8FE2DB1F-A891-456F-849E-21D21912EB50}"/>
              </a:ext>
            </a:extLst>
          </p:cNvPr>
          <p:cNvSpPr/>
          <p:nvPr/>
        </p:nvSpPr>
        <p:spPr bwMode="auto">
          <a:xfrm rot="10800000">
            <a:off x="6589400" y="4443228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098B6FA8-694A-492D-8EBC-7C0C9CB81DC8}"/>
              </a:ext>
            </a:extLst>
          </p:cNvPr>
          <p:cNvSpPr/>
          <p:nvPr/>
        </p:nvSpPr>
        <p:spPr bwMode="auto">
          <a:xfrm rot="10800000">
            <a:off x="6589400" y="4933366"/>
            <a:ext cx="428949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100C6E45-2A78-4690-9602-0E65659BCA88}"/>
              </a:ext>
            </a:extLst>
          </p:cNvPr>
          <p:cNvSpPr/>
          <p:nvPr/>
        </p:nvSpPr>
        <p:spPr bwMode="auto">
          <a:xfrm rot="10800000">
            <a:off x="6589401" y="1476038"/>
            <a:ext cx="428948" cy="261009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733" b="1">
              <a:solidFill>
                <a:srgbClr val="FDE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558194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7927-EA36-44B3-BC76-3EE6F26D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a TGB for Your Organization…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2D53-E8FC-425E-9E4C-586FB5A864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Structure?</a:t>
            </a:r>
          </a:p>
          <a:p>
            <a:r>
              <a:rPr lang="en-US" dirty="0"/>
              <a:t>Membership?</a:t>
            </a:r>
          </a:p>
          <a:p>
            <a:r>
              <a:rPr lang="en-US" dirty="0"/>
              <a:t>Voting Rules?</a:t>
            </a:r>
          </a:p>
          <a:p>
            <a:r>
              <a:rPr lang="en-US" dirty="0"/>
              <a:t>Meeting Frequency?</a:t>
            </a:r>
          </a:p>
          <a:p>
            <a:r>
              <a:rPr lang="en-US" dirty="0"/>
              <a:t>Internal communication mechanisms?</a:t>
            </a:r>
          </a:p>
          <a:p>
            <a:pPr lvl="1"/>
            <a:r>
              <a:rPr lang="en-US" dirty="0"/>
              <a:t>TGB email alias?</a:t>
            </a:r>
          </a:p>
          <a:p>
            <a:pPr lvl="1"/>
            <a:r>
              <a:rPr lang="en-US" dirty="0"/>
              <a:t>TGB SharePoint site?</a:t>
            </a:r>
          </a:p>
          <a:p>
            <a:pPr lvl="1"/>
            <a:r>
              <a:rPr lang="en-US" dirty="0"/>
              <a:t>TGB Agenda / Meeting Schedule publication?</a:t>
            </a:r>
          </a:p>
          <a:p>
            <a:r>
              <a:rPr lang="en-US" dirty="0"/>
              <a:t>Repository for TGB Decision Records?</a:t>
            </a:r>
          </a:p>
          <a:p>
            <a:r>
              <a:rPr lang="en-US" dirty="0"/>
              <a:t>TGB Trigger Criteria?</a:t>
            </a:r>
          </a:p>
          <a:p>
            <a:r>
              <a:rPr lang="en-US" dirty="0"/>
              <a:t>Technology Reference Model (TRM)?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6BA10-735A-40C6-ADD2-E3D69A7BD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“TGB Steering Committee”</a:t>
            </a:r>
          </a:p>
          <a:p>
            <a:pPr lvl="1"/>
            <a:r>
              <a:rPr lang="en-US" dirty="0" err="1"/>
              <a:t>tgb.steering</a:t>
            </a:r>
            <a:r>
              <a:rPr lang="en-US" dirty="0"/>
              <a:t>@ {your company}</a:t>
            </a:r>
          </a:p>
          <a:p>
            <a:endParaRPr lang="en-US" dirty="0"/>
          </a:p>
          <a:p>
            <a:r>
              <a:rPr lang="en-US" dirty="0"/>
              <a:t>“TGB Approvers”</a:t>
            </a:r>
          </a:p>
          <a:p>
            <a:pPr lvl="1"/>
            <a:r>
              <a:rPr lang="en-US" dirty="0" err="1"/>
              <a:t>tgb.approvers</a:t>
            </a:r>
            <a:r>
              <a:rPr lang="en-US" dirty="0"/>
              <a:t>@ {you company}</a:t>
            </a:r>
          </a:p>
          <a:p>
            <a:endParaRPr lang="en-US" dirty="0"/>
          </a:p>
          <a:p>
            <a:r>
              <a:rPr lang="en-US" dirty="0"/>
              <a:t>“TGB Admins”</a:t>
            </a:r>
          </a:p>
          <a:p>
            <a:pPr lvl="1"/>
            <a:r>
              <a:rPr lang="en-US" dirty="0" err="1"/>
              <a:t>Tgb.admins</a:t>
            </a:r>
            <a:r>
              <a:rPr lang="en-US" dirty="0"/>
              <a:t>@ {your company}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4C794D-8F32-4574-9D39-D656774FB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TGB Team Structure, and email aliases</a:t>
            </a:r>
          </a:p>
        </p:txBody>
      </p:sp>
    </p:spTree>
    <p:extLst>
      <p:ext uri="{BB962C8B-B14F-4D97-AF65-F5344CB8AC3E}">
        <p14:creationId xmlns:p14="http://schemas.microsoft.com/office/powerpoint/2010/main" val="518201621"/>
      </p:ext>
    </p:extLst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TV Template.potx" id="{40A6583C-DF2D-4DA1-85D6-5628F61BD1FF}" vid="{164FD671-04F9-4B74-BF06-D9B2364E2D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ITV Template</Template>
  <TotalTime>25</TotalTime>
  <Words>503</Words>
  <Application>Microsoft Office PowerPoint</Application>
  <PresentationFormat>Widescreen</PresentationFormat>
  <Paragraphs>125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Technology Governance Board (TGB) Summary</vt:lpstr>
      <vt:lpstr>PowerPoint Presentation</vt:lpstr>
      <vt:lpstr>Technology Governance Board (TGB)</vt:lpstr>
      <vt:lpstr>What is a TGB?</vt:lpstr>
      <vt:lpstr>What are the benefits of an TGB process?</vt:lpstr>
      <vt:lpstr>PowerPoint Presentation</vt:lpstr>
      <vt:lpstr>PowerPoint Presentation</vt:lpstr>
      <vt:lpstr>Customizing a TGB for Your Organization…</vt:lpstr>
      <vt:lpstr>TGB Team Structure, and email aliases</vt:lpstr>
      <vt:lpstr>TGB Disposition Status Values</vt:lpstr>
    </vt:vector>
  </TitlesOfParts>
  <Company>Internatonal Technology Ventures,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Governance Board - Summary</dc:title>
  <dc:creator>Kelvin Meeks</dc:creator>
  <cp:lastModifiedBy>Kelvin D. Meeks</cp:lastModifiedBy>
  <cp:revision>5</cp:revision>
  <dcterms:created xsi:type="dcterms:W3CDTF">2022-01-18T23:36:12Z</dcterms:created>
  <dcterms:modified xsi:type="dcterms:W3CDTF">2022-01-19T00:02:58Z</dcterms:modified>
</cp:coreProperties>
</file>