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F26ED-0E7C-40BB-ADCC-92F6AC44EB81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BF05-4E50-4625-9192-36579DDDB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3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BF05-4E50-4625-9192-36579DDDB5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BEC7-506B-5062-B864-DC17776A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8FA33-9202-8312-A2AE-3B5B64A4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8A77B-C86B-B614-2974-74425C4D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B7E37-7AEC-6205-0C49-633BC1C5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8185F-8135-1045-AD9E-038F6DA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06E1-8B21-59E5-E7FC-EBC3B4A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CA3DE-F0A8-575D-0A27-59152748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046DA-9E50-A5F2-F10C-D0C907E7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04083-AC49-64F6-2B2E-9CE1C80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A7002-B32A-65B2-DFFA-5383C843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75CE30-22A8-86A0-2289-ECEF3F80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364C0-EFBD-755C-4654-7C01AEDD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2AC4-70AF-4CA9-D62D-350C4C1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38A41-C175-D715-3B56-267841D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5BD3-E1B6-F44B-2DFF-D0D28FA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5AC70-0085-9487-3794-84B6CB7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AFCB-5CE7-A242-8523-1DE3D1D2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CECA-0A38-8A0C-4F87-27A22373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6C73C-16FB-FB13-FE79-92A2876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22FF6-FF3D-EB8B-5720-7ACB2321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D445-DA83-699D-4156-42335B51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F082-8F93-65E0-46F8-A4268F5D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1A33C-EC52-DCB6-1987-1A16A330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154C-8EF7-3112-00A7-EDFB361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62FC-8217-51E1-83F3-E7A20967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22E7-870E-D5BC-4A3B-6FEB061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F714-48A1-13FC-0488-EFA7067C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9C09D-29AC-2427-1B82-80D9295A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C32A6-A230-0EE0-64D4-2EAC6D68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EE8D6-4FC0-3857-F063-F41980F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C0EC0-8878-5834-9CBB-35CAEF76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F580-364D-80D5-DB18-917E1B8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47674-161E-3D45-8FF0-93717EE7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5B2-6DD5-BEB1-2D15-0D4DDF9C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38966-FBB6-DBB8-8974-6ABF77CFF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860A3-064F-9ADC-C317-3FF4C3BF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108E2-029B-29A5-6728-1BDDA07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B914F-6CA8-45B7-176D-582833D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1875A-6139-B8FC-2477-6D8D028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3BE6-FB96-7386-82BC-BD8BE928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7E024-5234-198C-4A56-1411503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1D41F-509E-56A3-30F8-0DC8F67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52625-7FBE-FC8A-0AB0-C361DEF1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BB4EA-5A67-2F2B-F39D-87FF310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4A1CD-FEC1-6F5A-B46B-7DD7F4F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E1D82-FB1B-5FD5-494D-C9FCD5C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A3B3-4859-198A-50C4-643E9536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D00E0-7513-4C0E-3FBD-47B8D543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7771C-3F26-2DE1-185C-E1EF3905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D06B7-0882-7A00-0611-2C87DA8C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3C4EE-B938-3160-F9EC-C4F7FF1C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29B97-3C08-C707-596B-A4DB0092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99AC-970F-0EE8-2696-266447E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980C9-268C-2AB6-2CD0-567F7A061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A8E3F-AA4E-181B-B567-C57E46C8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94D32-E0C6-D084-D6F0-20D34AF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EE037-1624-EC62-461F-683F71DD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156EF-9846-827E-384B-87A197FF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E48CE-73F2-F2AE-0543-8AE9CD54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4AF9-BC45-94C2-AD0B-ADF20F89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4B57C-84F9-13C0-171D-96EFF883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206B6-923B-4934-BBA9-246B53FCE543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0DE9D-7702-5555-9217-7A7406AA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18DE0-BB76-BB03-E4B4-0AE953D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3CF4E-A6CA-A392-3BB1-52F1BB0326A7}"/>
              </a:ext>
            </a:extLst>
          </p:cNvPr>
          <p:cNvSpPr txBox="1"/>
          <p:nvPr/>
        </p:nvSpPr>
        <p:spPr>
          <a:xfrm>
            <a:off x="391886" y="415636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- </a:t>
            </a:r>
            <a:r>
              <a:rPr lang="ko-KR" altLang="en-US" b="1" dirty="0"/>
              <a:t>요구사항분석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50391F-372A-85CC-5E11-CEC967D25E11}"/>
              </a:ext>
            </a:extLst>
          </p:cNvPr>
          <p:cNvSpPr/>
          <p:nvPr/>
        </p:nvSpPr>
        <p:spPr>
          <a:xfrm>
            <a:off x="534390" y="1472541"/>
            <a:ext cx="1710047" cy="8193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요구사항분석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0A2BDE-E2BF-33D0-DCD3-7D76406BF795}"/>
              </a:ext>
            </a:extLst>
          </p:cNvPr>
          <p:cNvSpPr/>
          <p:nvPr/>
        </p:nvSpPr>
        <p:spPr>
          <a:xfrm>
            <a:off x="534390" y="2681889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엔터티</a:t>
            </a:r>
            <a:r>
              <a:rPr lang="ko-KR" altLang="en-US" dirty="0">
                <a:solidFill>
                  <a:sysClr val="windowText" lastClr="000000"/>
                </a:solidFill>
              </a:rPr>
              <a:t> 찾기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F5561D-CBA6-7450-B09D-0E496963A5E7}"/>
              </a:ext>
            </a:extLst>
          </p:cNvPr>
          <p:cNvSpPr/>
          <p:nvPr/>
        </p:nvSpPr>
        <p:spPr>
          <a:xfrm>
            <a:off x="546268" y="3302311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 찾기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59B02-B427-5922-AB53-A75FF656736A}"/>
              </a:ext>
            </a:extLst>
          </p:cNvPr>
          <p:cNvSpPr/>
          <p:nvPr/>
        </p:nvSpPr>
        <p:spPr>
          <a:xfrm>
            <a:off x="534390" y="3922734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관계 찾기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2F4239-32F8-4BC0-D5A4-7EADE15B574A}"/>
              </a:ext>
            </a:extLst>
          </p:cNvPr>
          <p:cNvSpPr/>
          <p:nvPr/>
        </p:nvSpPr>
        <p:spPr>
          <a:xfrm>
            <a:off x="546268" y="4543156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요구사항정의서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B5831C-5DFC-1280-32FE-250915AC67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89414" y="2291938"/>
            <a:ext cx="0" cy="389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48197A-7A87-46C9-8882-31C0F5FB0D5C}"/>
              </a:ext>
            </a:extLst>
          </p:cNvPr>
          <p:cNvSpPr txBox="1"/>
          <p:nvPr/>
        </p:nvSpPr>
        <p:spPr>
          <a:xfrm>
            <a:off x="2701276" y="1381091"/>
            <a:ext cx="93394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실습과제 데이터베이스 모델링 범위</a:t>
            </a:r>
            <a:r>
              <a:rPr lang="en-US" altLang="ko-KR" dirty="0"/>
              <a:t>(RFP)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고객은 </a:t>
            </a:r>
            <a:r>
              <a:rPr lang="ko-KR" altLang="en-US" dirty="0" err="1"/>
              <a:t>고객아이디로</a:t>
            </a:r>
            <a:r>
              <a:rPr lang="ko-KR" altLang="en-US" dirty="0"/>
              <a:t> 관리되고</a:t>
            </a:r>
            <a:r>
              <a:rPr lang="en-US" altLang="ko-KR" dirty="0"/>
              <a:t>, </a:t>
            </a:r>
            <a:r>
              <a:rPr lang="ko-KR" altLang="en-US" dirty="0"/>
              <a:t>고객이름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직업으로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고객은 등급</a:t>
            </a:r>
            <a:r>
              <a:rPr lang="en-US" altLang="ko-KR" dirty="0"/>
              <a:t>, </a:t>
            </a:r>
            <a:r>
              <a:rPr lang="ko-KR" altLang="en-US" dirty="0"/>
              <a:t>적립금 등의 추가정보로 고객을 관리할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고객아이디는</a:t>
            </a:r>
            <a:r>
              <a:rPr lang="ko-KR" altLang="en-US" dirty="0"/>
              <a:t> 기본키로 지정하고 고객이름과 등급 속성은 반드시 값을 입력해야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적립금 속성은 값을 입력하지 않으면 </a:t>
            </a:r>
            <a:r>
              <a:rPr lang="en-US" altLang="ko-KR" dirty="0"/>
              <a:t>0</a:t>
            </a:r>
            <a:r>
              <a:rPr lang="ko-KR" altLang="en-US" dirty="0"/>
              <a:t>이 기본값으로 입력되도록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제품은 제품번호로 관리되며</a:t>
            </a:r>
            <a:r>
              <a:rPr lang="en-US" altLang="ko-KR" dirty="0"/>
              <a:t>, </a:t>
            </a:r>
            <a:r>
              <a:rPr lang="ko-KR" altLang="en-US" dirty="0"/>
              <a:t>제품명을 가지고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제품의 재고량을 파악할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제품의 단가</a:t>
            </a:r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제품의 제조업체에 대한 세부정보를 알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제품번호는 기본키로 지정하고 재고량은 항상 </a:t>
            </a:r>
            <a:r>
              <a:rPr lang="en-US" altLang="ko-KR" dirty="0"/>
              <a:t>0</a:t>
            </a:r>
            <a:r>
              <a:rPr lang="ko-KR" altLang="en-US" dirty="0"/>
              <a:t>개 이상 </a:t>
            </a:r>
            <a:r>
              <a:rPr lang="en-US" altLang="ko-KR" dirty="0"/>
              <a:t>10,000</a:t>
            </a:r>
            <a:r>
              <a:rPr lang="ko-KR" altLang="en-US" dirty="0"/>
              <a:t>개 이하를 유지한다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고객이 제품을 주문하면 주문번호</a:t>
            </a:r>
            <a:r>
              <a:rPr lang="en-US" altLang="ko-KR" dirty="0"/>
              <a:t>, </a:t>
            </a:r>
            <a:r>
              <a:rPr lang="ko-KR" altLang="en-US" dirty="0" err="1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제품번호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주문일자를 기록한다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주문번호는 기본키로 지정하고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고객아이디는</a:t>
            </a:r>
            <a:r>
              <a:rPr lang="ko-KR" altLang="en-US" dirty="0"/>
              <a:t> 고객 테이블의 </a:t>
            </a:r>
            <a:r>
              <a:rPr lang="ko-KR" altLang="en-US" dirty="0" err="1"/>
              <a:t>고객아이디를</a:t>
            </a:r>
            <a:r>
              <a:rPr lang="ko-KR" altLang="en-US" dirty="0"/>
              <a:t> 참조하는 </a:t>
            </a:r>
            <a:r>
              <a:rPr lang="ko-KR" altLang="en-US" dirty="0" err="1"/>
              <a:t>외래키이고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제품번호는 제품 테이블의 제품번호를 참조하는 외래키가 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2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F134-7F9B-260A-A516-462D09AD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8F2B07-703C-5FB5-2EA9-B184BBD0C7A3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47807-5C71-3FD7-136A-8DB0527E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238554"/>
            <a:ext cx="8966812" cy="15597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고객 테이블에서 나이가 입력되지 않은</a:t>
            </a:r>
            <a:r>
              <a:rPr lang="en-US" altLang="ko-KR" sz="2000" dirty="0"/>
              <a:t>(NULL) </a:t>
            </a:r>
            <a:r>
              <a:rPr lang="ko-KR" altLang="en-US" sz="2000" dirty="0"/>
              <a:t>고객의 정보를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customer_name</a:t>
            </a:r>
            <a:r>
              <a:rPr lang="en-US" altLang="ko-KR" sz="2000" dirty="0"/>
              <a:t>, age, job, grade, savings, </a:t>
            </a:r>
            <a:r>
              <a:rPr lang="en-US" altLang="ko-KR" sz="2000" dirty="0" err="1"/>
              <a:t>regist_date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customer</a:t>
            </a:r>
          </a:p>
          <a:p>
            <a:pPr marL="0" indent="0">
              <a:buNone/>
            </a:pPr>
            <a:r>
              <a:rPr lang="en-US" altLang="ko-KR" sz="2000" dirty="0"/>
              <a:t>where age is null;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C99B96E-0F79-747E-721C-52F4FE1685AB}"/>
              </a:ext>
            </a:extLst>
          </p:cNvPr>
          <p:cNvSpPr txBox="1">
            <a:spLocks/>
          </p:cNvSpPr>
          <p:nvPr/>
        </p:nvSpPr>
        <p:spPr>
          <a:xfrm>
            <a:off x="893285" y="3638395"/>
            <a:ext cx="8966812" cy="1559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고객 테이블에서 나이가 입력된</a:t>
            </a:r>
            <a:r>
              <a:rPr lang="en-US" altLang="ko-KR" sz="2000" dirty="0"/>
              <a:t> </a:t>
            </a:r>
            <a:r>
              <a:rPr lang="ko-KR" altLang="en-US" sz="2000" dirty="0"/>
              <a:t>고객의 정보를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customer_name</a:t>
            </a:r>
            <a:r>
              <a:rPr lang="en-US" altLang="ko-KR" sz="2000" dirty="0"/>
              <a:t>, age, job, grade, savings, </a:t>
            </a:r>
            <a:r>
              <a:rPr lang="en-US" altLang="ko-KR" sz="2000" dirty="0" err="1"/>
              <a:t>regist_date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customer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age is not null;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61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60F48-18CB-391D-0C4B-16FC15DC2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E59738-7BC0-F52B-FCD6-C6A6BAAFCE92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E3943-AB0E-5E53-50D1-1ADC3187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238554"/>
            <a:ext cx="8966812" cy="1262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주문을 한 번이라도 한 고객의 수를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count(distinct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) as count</a:t>
            </a:r>
          </a:p>
          <a:p>
            <a:pPr marL="0" indent="0">
              <a:buNone/>
            </a:pPr>
            <a:r>
              <a:rPr lang="en-US" altLang="ko-KR" sz="2000" dirty="0"/>
              <a:t>from orders;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2B081F-EE7D-83E0-CA17-2FB734AAB7B5}"/>
              </a:ext>
            </a:extLst>
          </p:cNvPr>
          <p:cNvSpPr txBox="1">
            <a:spLocks/>
          </p:cNvSpPr>
          <p:nvPr/>
        </p:nvSpPr>
        <p:spPr>
          <a:xfrm>
            <a:off x="888323" y="3094897"/>
            <a:ext cx="8966812" cy="28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주문제품별 이름과 주문수량의 합계를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sum(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purchase_count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56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03E54-8529-A2F3-9179-FA62461B0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9B44D7-0D55-80DB-A948-1828B2C25F44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4F11A-F02E-121A-621F-6729D9A1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3" y="996183"/>
            <a:ext cx="8966812" cy="12622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제조업체별 제품 수와 제품 중 가장 비싼 가격을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prod.manufacturer</a:t>
            </a:r>
            <a:r>
              <a:rPr lang="en-US" altLang="ko-KR" sz="2000" dirty="0"/>
              <a:t>, count(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type_count</a:t>
            </a:r>
            <a:r>
              <a:rPr lang="en-US" altLang="ko-KR" sz="2000" dirty="0"/>
              <a:t>, max(</a:t>
            </a:r>
            <a:r>
              <a:rPr lang="en-US" altLang="ko-KR" sz="2000" dirty="0" err="1"/>
              <a:t>prod.product_price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max_price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product prod</a:t>
            </a:r>
          </a:p>
          <a:p>
            <a:pPr marL="0" indent="0"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prod.manufacturer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40ED78-0284-4A04-A924-B389EFEA7E99}"/>
              </a:ext>
            </a:extLst>
          </p:cNvPr>
          <p:cNvSpPr txBox="1">
            <a:spLocks/>
          </p:cNvSpPr>
          <p:nvPr/>
        </p:nvSpPr>
        <p:spPr>
          <a:xfrm>
            <a:off x="888323" y="3094897"/>
            <a:ext cx="8966812" cy="28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주문제품별 이름과 주문수량의 합계를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sum(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purchase_count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557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D44F4-2986-39A1-39CD-8ADBBD38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F5D368-71B1-0B95-80BB-D62E1355DDD7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05A4C-2F28-B4AF-5AD1-AA579F50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3" y="996182"/>
            <a:ext cx="9258212" cy="2099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주문 테이블에서 </a:t>
            </a:r>
            <a:r>
              <a:rPr lang="en-US" altLang="ko-KR" sz="2000" dirty="0"/>
              <a:t>‘2024CUSTOMERA5’ </a:t>
            </a:r>
            <a:r>
              <a:rPr lang="ko-KR" altLang="en-US" sz="2000" dirty="0"/>
              <a:t>고객이 주문한 제품의 이름을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distinct </a:t>
            </a:r>
            <a:r>
              <a:rPr lang="en-US" altLang="ko-KR" sz="2000" dirty="0" err="1"/>
              <a:t>prod.product_name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ord.customer_id</a:t>
            </a:r>
            <a:r>
              <a:rPr lang="en-US" altLang="ko-KR" sz="2000" dirty="0"/>
              <a:t> = '2024CUSTOMERA5';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C99F2EC-613F-3A7B-EDB1-C7E2CAE2AA2D}"/>
              </a:ext>
            </a:extLst>
          </p:cNvPr>
          <p:cNvSpPr txBox="1">
            <a:spLocks/>
          </p:cNvSpPr>
          <p:nvPr/>
        </p:nvSpPr>
        <p:spPr>
          <a:xfrm>
            <a:off x="888323" y="3427163"/>
            <a:ext cx="9258212" cy="296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나이가 </a:t>
            </a:r>
            <a:r>
              <a:rPr lang="en-US" altLang="ko-KR" sz="2000" dirty="0"/>
              <a:t>27</a:t>
            </a:r>
            <a:r>
              <a:rPr lang="ko-KR" altLang="en-US" sz="2000" dirty="0"/>
              <a:t>세 이상인 고객의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그 고객이 주문한 제품이름과 주문일자를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cust.customer_name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ord.orders_code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ord.orders_datetime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customer </a:t>
            </a:r>
            <a:r>
              <a:rPr lang="en-US" altLang="ko-KR" sz="2000" dirty="0" err="1"/>
              <a:t>cust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cust.customer_id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ord.customer_id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cust.age</a:t>
            </a:r>
            <a:r>
              <a:rPr lang="en-US" altLang="ko-KR" sz="2000" dirty="0"/>
              <a:t> &gt;= 27;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5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CDEF-A797-D18D-E8A3-7E59BDD1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E0A71D-AD00-801F-F6A9-BDD519C77E02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9055E-E436-94ED-B963-EC7EC1F3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3" y="996182"/>
            <a:ext cx="9258212" cy="209955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제품</a:t>
            </a:r>
            <a:r>
              <a:rPr lang="en-US" altLang="ko-KR" sz="2000" dirty="0"/>
              <a:t>F’</a:t>
            </a:r>
            <a:r>
              <a:rPr lang="ko-KR" altLang="en-US" sz="2000" dirty="0"/>
              <a:t>를 생산한 제조업체가 만든 제품들의 제품명과 가격을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product_price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product</a:t>
            </a:r>
          </a:p>
          <a:p>
            <a:pPr marL="0" indent="0">
              <a:buNone/>
            </a:pPr>
            <a:r>
              <a:rPr lang="en-US" altLang="ko-KR" sz="2000" dirty="0"/>
              <a:t>where manufacturer = (</a:t>
            </a:r>
          </a:p>
          <a:p>
            <a:pPr marL="0" indent="0">
              <a:buNone/>
            </a:pPr>
            <a:r>
              <a:rPr lang="en-US" altLang="ko-KR" sz="2000" dirty="0"/>
              <a:t>                      select manufacturer</a:t>
            </a:r>
          </a:p>
          <a:p>
            <a:pPr marL="0" indent="0">
              <a:buNone/>
            </a:pPr>
            <a:r>
              <a:rPr lang="en-US" altLang="ko-KR" sz="2000" dirty="0"/>
              <a:t>                      from product</a:t>
            </a:r>
          </a:p>
          <a:p>
            <a:pPr marL="0" indent="0">
              <a:buNone/>
            </a:pPr>
            <a:r>
              <a:rPr lang="en-US" altLang="ko-KR" sz="2000" dirty="0"/>
              <a:t>                      where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 = '</a:t>
            </a:r>
            <a:r>
              <a:rPr lang="ko-KR" altLang="en-US" sz="2000" dirty="0"/>
              <a:t>제품 </a:t>
            </a:r>
            <a:r>
              <a:rPr lang="en-US" altLang="ko-KR" sz="2000" dirty="0"/>
              <a:t>F'</a:t>
            </a:r>
          </a:p>
          <a:p>
            <a:pPr marL="0" indent="0">
              <a:buNone/>
            </a:pPr>
            <a:r>
              <a:rPr lang="en-US" altLang="ko-KR" sz="2000" dirty="0"/>
              <a:t>                     )</a:t>
            </a:r>
          </a:p>
          <a:p>
            <a:pPr marL="0" indent="0">
              <a:buNone/>
            </a:pPr>
            <a:r>
              <a:rPr lang="en-US" altLang="ko-KR" sz="2000" dirty="0"/>
              <a:t>  and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 != '</a:t>
            </a:r>
            <a:r>
              <a:rPr lang="ko-KR" altLang="en-US" sz="2000" dirty="0"/>
              <a:t>제품 </a:t>
            </a:r>
            <a:r>
              <a:rPr lang="en-US" altLang="ko-KR" sz="2000" dirty="0"/>
              <a:t>F';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2E60382-10DC-9398-9088-075B99199AF4}"/>
              </a:ext>
            </a:extLst>
          </p:cNvPr>
          <p:cNvSpPr txBox="1">
            <a:spLocks/>
          </p:cNvSpPr>
          <p:nvPr/>
        </p:nvSpPr>
        <p:spPr>
          <a:xfrm>
            <a:off x="888324" y="3427163"/>
            <a:ext cx="5071802" cy="296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‘2024CUSTOMERA5’ </a:t>
            </a:r>
            <a:r>
              <a:rPr lang="ko-KR" altLang="en-US" sz="2000" dirty="0"/>
              <a:t>고객이 주문한 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제품명</a:t>
            </a:r>
            <a:r>
              <a:rPr lang="en-US" altLang="ko-KR" sz="2000" dirty="0"/>
              <a:t>, </a:t>
            </a:r>
            <a:r>
              <a:rPr lang="ko-KR" altLang="en-US" sz="2000" dirty="0"/>
              <a:t>제조업체를 </a:t>
            </a:r>
            <a:r>
              <a:rPr lang="ko-KR" altLang="en-US" sz="2000" dirty="0" err="1"/>
              <a:t>출력하시오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ord.orders_code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prod.manufacturer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prod.product_code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ord.product_code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ord.customer_id</a:t>
            </a:r>
            <a:r>
              <a:rPr lang="en-US" altLang="ko-KR" sz="2000" dirty="0"/>
              <a:t> = '2024CUSTOMERA5';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F23CB35-3011-5BB0-9BC7-C77370861CBE}"/>
              </a:ext>
            </a:extLst>
          </p:cNvPr>
          <p:cNvSpPr txBox="1">
            <a:spLocks/>
          </p:cNvSpPr>
          <p:nvPr/>
        </p:nvSpPr>
        <p:spPr>
          <a:xfrm>
            <a:off x="6096000" y="3427163"/>
            <a:ext cx="5589595" cy="296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, manufacturer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product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product_code</a:t>
            </a:r>
            <a:r>
              <a:rPr lang="en-US" altLang="ko-KR" sz="2000" dirty="0"/>
              <a:t> in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select </a:t>
            </a:r>
            <a:r>
              <a:rPr lang="en-US" altLang="ko-KR" sz="2000" dirty="0" err="1"/>
              <a:t>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from orders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where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 = '2024CUSTOMERA5'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466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F43AF1-55C1-6460-1CC3-7E203E979F9C}"/>
              </a:ext>
            </a:extLst>
          </p:cNvPr>
          <p:cNvSpPr txBox="1"/>
          <p:nvPr/>
        </p:nvSpPr>
        <p:spPr>
          <a:xfrm>
            <a:off x="391886" y="415636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모델링 </a:t>
            </a:r>
            <a:r>
              <a:rPr lang="en-US" altLang="ko-KR" dirty="0"/>
              <a:t>: ERD</a:t>
            </a:r>
            <a:endParaRPr lang="ko-KR" alt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30B0DC-0BFA-BCAD-9724-16A6F5F1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724025"/>
            <a:ext cx="116109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9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AF3410-4835-2E0A-2D57-D52E54110188}"/>
              </a:ext>
            </a:extLst>
          </p:cNvPr>
          <p:cNvSpPr txBox="1"/>
          <p:nvPr/>
        </p:nvSpPr>
        <p:spPr>
          <a:xfrm>
            <a:off x="391886" y="415636"/>
            <a:ext cx="702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논리적 모델링 </a:t>
            </a:r>
            <a:r>
              <a:rPr lang="en-US" altLang="ko-KR" dirty="0"/>
              <a:t>: Relational Modeling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FC3357-DFB1-F4D5-E82D-AA30B796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0" y="1812106"/>
            <a:ext cx="8471719" cy="35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2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677D3-4841-1A4C-5561-4DF87EAF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C8EA53-E309-E747-FBBE-11C673E114D1}"/>
              </a:ext>
            </a:extLst>
          </p:cNvPr>
          <p:cNvSpPr txBox="1"/>
          <p:nvPr/>
        </p:nvSpPr>
        <p:spPr>
          <a:xfrm>
            <a:off x="391886" y="415636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</a:t>
            </a:r>
            <a:r>
              <a:rPr lang="en-US" altLang="ko-KR" dirty="0"/>
              <a:t> </a:t>
            </a:r>
            <a:r>
              <a:rPr lang="ko-KR" altLang="en-US" dirty="0"/>
              <a:t>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D6D06B-F2CB-4AFF-321D-1522DC3C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86690"/>
              </p:ext>
            </p:extLst>
          </p:nvPr>
        </p:nvGraphicFramePr>
        <p:xfrm>
          <a:off x="242371" y="1751798"/>
          <a:ext cx="11799065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고객아이디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5438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55985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81045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6671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적립금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715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가입일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register_date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0651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5731A2-BF63-3CF5-DC82-A988D3DA920A}"/>
              </a:ext>
            </a:extLst>
          </p:cNvPr>
          <p:cNvSpPr txBox="1"/>
          <p:nvPr/>
        </p:nvSpPr>
        <p:spPr>
          <a:xfrm>
            <a:off x="391886" y="12510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 테이블</a:t>
            </a:r>
          </a:p>
        </p:txBody>
      </p:sp>
    </p:spTree>
    <p:extLst>
      <p:ext uri="{BB962C8B-B14F-4D97-AF65-F5344CB8AC3E}">
        <p14:creationId xmlns:p14="http://schemas.microsoft.com/office/powerpoint/2010/main" val="4970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D71F-79D8-6CDF-5AFF-698B404B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91B0C6-DF31-A43E-6107-2423A5BF3BA0}"/>
              </a:ext>
            </a:extLst>
          </p:cNvPr>
          <p:cNvSpPr txBox="1"/>
          <p:nvPr/>
        </p:nvSpPr>
        <p:spPr>
          <a:xfrm>
            <a:off x="391886" y="415636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8A1968-61EC-B64D-99EC-BE92F772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8913"/>
              </p:ext>
            </p:extLst>
          </p:nvPr>
        </p:nvGraphicFramePr>
        <p:xfrm>
          <a:off x="242370" y="1455430"/>
          <a:ext cx="1179906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952354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594910">
                  <a:extLst>
                    <a:ext uri="{9D8B030D-6E8A-4147-A177-3AD203B41FA5}">
                      <a16:colId xmlns:a16="http://schemas.microsoft.com/office/drawing/2014/main" val="1896210352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제품이름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stock_quantity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between 0 and 10000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97932"/>
                  </a:ext>
                </a:extLst>
              </a:tr>
              <a:tr h="307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product_price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제조업체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manufacturer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645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67A084-E4FA-121C-DB7F-56393AE61F5B}"/>
              </a:ext>
            </a:extLst>
          </p:cNvPr>
          <p:cNvSpPr txBox="1"/>
          <p:nvPr/>
        </p:nvSpPr>
        <p:spPr>
          <a:xfrm>
            <a:off x="391885" y="954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제품 테이블</a:t>
            </a:r>
          </a:p>
        </p:txBody>
      </p:sp>
    </p:spTree>
    <p:extLst>
      <p:ext uri="{BB962C8B-B14F-4D97-AF65-F5344CB8AC3E}">
        <p14:creationId xmlns:p14="http://schemas.microsoft.com/office/powerpoint/2010/main" val="377958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8FAB-240D-92C4-F539-8E3F86F1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577502-6224-AB86-A77A-9F7E17A11B67}"/>
              </a:ext>
            </a:extLst>
          </p:cNvPr>
          <p:cNvSpPr txBox="1"/>
          <p:nvPr/>
        </p:nvSpPr>
        <p:spPr>
          <a:xfrm>
            <a:off x="391886" y="415636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2182B1-3D41-2E8B-72C7-15B2034FD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86075"/>
              </p:ext>
            </p:extLst>
          </p:nvPr>
        </p:nvGraphicFramePr>
        <p:xfrm>
          <a:off x="242370" y="1285684"/>
          <a:ext cx="1179906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orders_code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고객아이디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54016"/>
                  </a:ext>
                </a:extLst>
              </a:tr>
              <a:tr h="25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구매량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purchase_quantity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orders_datetime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8468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장바구니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cart_state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3036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FD97D0-B0A8-6DCF-D194-ACD5CB8A0446}"/>
              </a:ext>
            </a:extLst>
          </p:cNvPr>
          <p:cNvSpPr txBox="1"/>
          <p:nvPr/>
        </p:nvSpPr>
        <p:spPr>
          <a:xfrm>
            <a:off x="391885" y="7849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주문 테이블</a:t>
            </a:r>
          </a:p>
        </p:txBody>
      </p:sp>
    </p:spTree>
    <p:extLst>
      <p:ext uri="{BB962C8B-B14F-4D97-AF65-F5344CB8AC3E}">
        <p14:creationId xmlns:p14="http://schemas.microsoft.com/office/powerpoint/2010/main" val="31493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44C14-9F1C-C45C-D46D-CD3C77D65F30}"/>
              </a:ext>
            </a:extLst>
          </p:cNvPr>
          <p:cNvSpPr txBox="1"/>
          <p:nvPr/>
        </p:nvSpPr>
        <p:spPr>
          <a:xfrm>
            <a:off x="402902" y="327501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C394B2-011D-D400-71B0-E10576C5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" y="1602687"/>
            <a:ext cx="11533407" cy="33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C1AF-15A6-0E62-A6C7-03D300AA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5D1B84-E282-597A-D839-DC652C65BAB6}"/>
              </a:ext>
            </a:extLst>
          </p:cNvPr>
          <p:cNvSpPr txBox="1"/>
          <p:nvPr/>
        </p:nvSpPr>
        <p:spPr>
          <a:xfrm>
            <a:off x="402902" y="327501"/>
            <a:ext cx="639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forward engineering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1A236-973E-7CC3-A165-6C933C83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4" y="1073302"/>
            <a:ext cx="2378725" cy="469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테이블 생성 쿼리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8C8893C-562D-5D0B-4601-1268D581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68911"/>
              </p:ext>
            </p:extLst>
          </p:nvPr>
        </p:nvGraphicFramePr>
        <p:xfrm>
          <a:off x="2539848" y="1593298"/>
          <a:ext cx="3398244" cy="150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193868" imgH="526975" progId="Package">
                  <p:embed/>
                </p:oleObj>
              </mc:Choice>
              <mc:Fallback>
                <p:oleObj name="포장기 셸 개체" showAsIcon="1" r:id="rId2" imgW="1193868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848" y="1593298"/>
                        <a:ext cx="3398244" cy="150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86E01E-9056-43A0-D067-B49012CE993C}"/>
              </a:ext>
            </a:extLst>
          </p:cNvPr>
          <p:cNvSpPr txBox="1">
            <a:spLocks/>
          </p:cNvSpPr>
          <p:nvPr/>
        </p:nvSpPr>
        <p:spPr>
          <a:xfrm>
            <a:off x="893284" y="4174032"/>
            <a:ext cx="2610080" cy="469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더미 데이터 생성 쿼리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97FFA3BF-E7F7-B88A-D95D-0512C159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0646"/>
              </p:ext>
            </p:extLst>
          </p:nvPr>
        </p:nvGraphicFramePr>
        <p:xfrm>
          <a:off x="1877444" y="4833051"/>
          <a:ext cx="4723052" cy="158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574695" imgH="526975" progId="Package">
                  <p:embed/>
                </p:oleObj>
              </mc:Choice>
              <mc:Fallback>
                <p:oleObj name="포장기 셸 개체" showAsIcon="1" r:id="rId4" imgW="1574695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7444" y="4833051"/>
                        <a:ext cx="4723052" cy="158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0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BF650-AEE2-0DF2-6037-A1670BB9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C2768A-C3AC-9EF7-AD78-5435CA9076ED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3DB33-3E9E-AA9A-5F7B-0BC52451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4" y="1073301"/>
            <a:ext cx="10432055" cy="4600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주문 테이블에서 </a:t>
            </a:r>
            <a:r>
              <a:rPr lang="en-US" altLang="ko-KR" sz="2000" dirty="0"/>
              <a:t>‘2024CUSTOMERA4’ </a:t>
            </a:r>
            <a:r>
              <a:rPr lang="ko-KR" altLang="en-US" sz="2000" dirty="0"/>
              <a:t>고객이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 주문한 제품명</a:t>
            </a:r>
            <a:r>
              <a:rPr lang="en-US" altLang="ko-KR" sz="2000" dirty="0"/>
              <a:t>, </a:t>
            </a:r>
            <a:r>
              <a:rPr lang="ko-KR" altLang="en-US" sz="2000" dirty="0"/>
              <a:t>제품코드</a:t>
            </a:r>
            <a:r>
              <a:rPr lang="en-US" altLang="ko-KR" sz="2000" dirty="0"/>
              <a:t>, </a:t>
            </a:r>
            <a:r>
              <a:rPr lang="ko-KR" altLang="en-US" sz="2000" dirty="0"/>
              <a:t>구매수량</a:t>
            </a:r>
            <a:r>
              <a:rPr lang="en-US" altLang="ko-KR" sz="2000" dirty="0"/>
              <a:t>, </a:t>
            </a:r>
            <a:r>
              <a:rPr lang="ko-KR" altLang="en-US" sz="2000" dirty="0"/>
              <a:t>주문일자를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ord.orders_datetime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ord.customer_id</a:t>
            </a:r>
            <a:r>
              <a:rPr lang="en-US" altLang="ko-KR" sz="2000" dirty="0"/>
              <a:t> = '2024CUSTOMERA4'</a:t>
            </a:r>
          </a:p>
          <a:p>
            <a:pPr marL="0" indent="0">
              <a:buNone/>
            </a:pPr>
            <a:r>
              <a:rPr lang="en-US" altLang="ko-KR" sz="2000" dirty="0"/>
              <a:t>  and 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 &gt;= 2;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42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1065</Words>
  <Application>Microsoft Office PowerPoint</Application>
  <PresentationFormat>와이드스크린</PresentationFormat>
  <Paragraphs>275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225</cp:revision>
  <dcterms:created xsi:type="dcterms:W3CDTF">2024-11-02T12:12:41Z</dcterms:created>
  <dcterms:modified xsi:type="dcterms:W3CDTF">2024-11-30T09:10:35Z</dcterms:modified>
</cp:coreProperties>
</file>