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0" autoAdjust="0"/>
    <p:restoredTop sz="94660"/>
  </p:normalViewPr>
  <p:slideViewPr>
    <p:cSldViewPr snapToGrid="0">
      <p:cViewPr varScale="1">
        <p:scale>
          <a:sx n="56" d="100"/>
          <a:sy n="56" d="100"/>
        </p:scale>
        <p:origin x="68" y="1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91774-82A3-521C-8CA3-69D525461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13C4A-0F8E-F92C-AF34-972E6975F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5A04C-D8A2-BF70-D9AA-2F7B9ADF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E9CF3-1983-F575-ED58-87288E0A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6CD21-57C7-8FA8-AB94-600000D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574F4-EDC3-DE60-3E61-14494849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5F21CA-6BE8-2C89-F481-E806A05D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9EF8D-8ED2-FA3A-9552-02D4BBAD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CAD7-654D-29D8-09C6-B48169FE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41A3-CCA2-1147-9E2C-E1D5794B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E79E5-EB85-EFAA-17DC-E96095B07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0F239-8107-29BF-880E-92EF1E2D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039C0-8C8A-A0C6-F667-8AFA490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847F9-35D2-344A-8309-2B62BAD0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57434-D44E-E7EF-497A-E027B5C9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A3C2D-0A25-E664-9A67-6A6175F7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9CBC6-AFB7-5120-CC1B-8454721E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F2173-EB0D-6456-B250-60741AF6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F316D-441F-E39C-4A56-1255A5DD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B7D4-2066-439E-5E52-B4C2EDDC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7769-E956-730D-9757-0CB1C2D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52986-71CA-CF72-13F1-D525B3D6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724B1-B51C-F5B0-E549-FDDB3DAC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804C6-75D5-EFEA-7612-D10CB750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C637D-D8B8-DF2D-01A9-94C01773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4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A9205-6A82-1D15-BE00-08ABCD8A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3B5D6-C0CD-0FCB-AB15-357BB77E9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0AD6-3D91-01B3-EE73-8A34ACE8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1CB54-5F68-69B9-DD46-50E942FD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87CBEE-EAA7-4597-F22D-7D1FD674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2BB29-880D-F62A-19F1-ABB0F572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1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BDECD-E0D7-F160-417D-9849EB2D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818A8-AF53-47AB-C152-1366C269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99999-646D-2FCD-E3BB-F56AE948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4BE9C2-7FA0-8D6A-4FB2-2C6F21680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23FA3-4317-A1D3-4133-57A121EC7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3F77B3-18AC-A223-6C90-86D06593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5C31EF-5364-1006-640A-A16C1FD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5A8F6-68F4-113A-3E00-D5F82A10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2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C8EA8-FDFC-EC9A-E60F-E983B341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AFD1-1AA1-240E-2EFD-7DC2893C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B69715-E468-0962-5BFF-604BD39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7A36C-B5A5-60D8-E018-28FB803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98547C-A891-FA18-D6D2-3FCB5B33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507518-FD47-151C-DD2B-8A9C0419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25CF1-D9F4-4965-B01B-D0019B84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6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799C2-FE02-E4FD-FBD3-5091FCFF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96EE6-7F23-9CE7-E705-EADA8297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D1076-9E3C-9FE3-9F3F-48928FB4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20744-D976-3218-1133-F281F0C3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5D4EB-C808-8840-F2C8-400F427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8CAF3-97C7-9940-E08A-330B2C1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2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FA56B-27EB-294A-08DF-D9C92C57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CFA28-999F-D449-70FD-52BA3EA27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FFE18-AEC6-60F8-1A78-345C0F8D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FC4D-BD29-B973-BAA1-D47908E4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6E513-F48B-27CD-997C-6D135C49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80AC1-58F5-B437-762F-90F18E8C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60906B-01D3-3F0A-42B8-CA774CA0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BF0AC-1EA5-F5D5-B2C7-CB4C60C0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38EC3-DE3D-1231-2B6B-FF70D64D2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969FC-0A39-4112-BC6B-98407ECB2C55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CB3D1-8CF7-7F95-7C50-9A4EDADA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484E5-54D8-4FA1-B3C8-F481E5F0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2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183930-2282-44A5-05D7-9219C2CED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33700"/>
              </p:ext>
            </p:extLst>
          </p:nvPr>
        </p:nvGraphicFramePr>
        <p:xfrm>
          <a:off x="319644" y="143838"/>
          <a:ext cx="11529851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85">
                  <a:extLst>
                    <a:ext uri="{9D8B030D-6E8A-4147-A177-3AD203B41FA5}">
                      <a16:colId xmlns:a16="http://schemas.microsoft.com/office/drawing/2014/main" val="3015157909"/>
                    </a:ext>
                  </a:extLst>
                </a:gridCol>
                <a:gridCol w="2446809">
                  <a:extLst>
                    <a:ext uri="{9D8B030D-6E8A-4147-A177-3AD203B41FA5}">
                      <a16:colId xmlns:a16="http://schemas.microsoft.com/office/drawing/2014/main" val="1337766421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964896674"/>
                    </a:ext>
                  </a:extLst>
                </a:gridCol>
                <a:gridCol w="493986">
                  <a:extLst>
                    <a:ext uri="{9D8B030D-6E8A-4147-A177-3AD203B41FA5}">
                      <a16:colId xmlns:a16="http://schemas.microsoft.com/office/drawing/2014/main" val="3941070988"/>
                    </a:ext>
                  </a:extLst>
                </a:gridCol>
                <a:gridCol w="893380">
                  <a:extLst>
                    <a:ext uri="{9D8B030D-6E8A-4147-A177-3AD203B41FA5}">
                      <a16:colId xmlns:a16="http://schemas.microsoft.com/office/drawing/2014/main" val="581894864"/>
                    </a:ext>
                  </a:extLst>
                </a:gridCol>
                <a:gridCol w="764103">
                  <a:extLst>
                    <a:ext uri="{9D8B030D-6E8A-4147-A177-3AD203B41FA5}">
                      <a16:colId xmlns:a16="http://schemas.microsoft.com/office/drawing/2014/main" val="1051648130"/>
                    </a:ext>
                  </a:extLst>
                </a:gridCol>
                <a:gridCol w="276421">
                  <a:extLst>
                    <a:ext uri="{9D8B030D-6E8A-4147-A177-3AD203B41FA5}">
                      <a16:colId xmlns:a16="http://schemas.microsoft.com/office/drawing/2014/main" val="1019094479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617678814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1340676582"/>
                    </a:ext>
                  </a:extLst>
                </a:gridCol>
                <a:gridCol w="736777">
                  <a:extLst>
                    <a:ext uri="{9D8B030D-6E8A-4147-A177-3AD203B41FA5}">
                      <a16:colId xmlns:a16="http://schemas.microsoft.com/office/drawing/2014/main" val="1770445870"/>
                    </a:ext>
                  </a:extLst>
                </a:gridCol>
                <a:gridCol w="1218147">
                  <a:extLst>
                    <a:ext uri="{9D8B030D-6E8A-4147-A177-3AD203B41FA5}">
                      <a16:colId xmlns:a16="http://schemas.microsoft.com/office/drawing/2014/main" val="738548312"/>
                    </a:ext>
                  </a:extLst>
                </a:gridCol>
                <a:gridCol w="1087823">
                  <a:extLst>
                    <a:ext uri="{9D8B030D-6E8A-4147-A177-3AD203B41FA5}">
                      <a16:colId xmlns:a16="http://schemas.microsoft.com/office/drawing/2014/main" val="2475416515"/>
                    </a:ext>
                  </a:extLst>
                </a:gridCol>
              </a:tblGrid>
              <a:tr h="3092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물리 모델링 실습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2024-10-25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브루스한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89351"/>
                  </a:ext>
                </a:extLst>
              </a:tr>
              <a:tr h="3092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테이블 </a:t>
                      </a:r>
                      <a:r>
                        <a:rPr lang="en-US" altLang="ko-KR" b="1" dirty="0"/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1541"/>
                  </a:ext>
                </a:extLst>
              </a:tr>
              <a:tr h="3092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고객의 인적사항을 담고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42167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21896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13988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지역코드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region_code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232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96959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11457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1570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98272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가입일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regist_date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sysdate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44943"/>
                  </a:ext>
                </a:extLst>
              </a:tr>
              <a:tr h="283507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생성 스크립트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88940"/>
                  </a:ext>
                </a:extLst>
              </a:tr>
              <a:tr h="2180283">
                <a:tc gridSpan="12">
                  <a:txBody>
                    <a:bodyPr/>
                    <a:lstStyle/>
                    <a:p>
                      <a:pPr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altLang="ko-KR" sz="1600" dirty="0">
                          <a:effectLst/>
                        </a:rPr>
                        <a:t> customer (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customer_code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region_code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customer_name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phone_number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email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address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R" sz="1600" dirty="0">
                          <a:effectLst/>
                        </a:rPr>
                        <a:t>),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regist_date</a:t>
                      </a:r>
                      <a:r>
                        <a:rPr lang="en-US" altLang="ko-KR" sz="1600" dirty="0">
                          <a:effectLst/>
                        </a:rPr>
                        <a:t> date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dirty="0" err="1">
                          <a:effectLst/>
                        </a:rPr>
                        <a:t>sysdate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6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1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68B8-55FF-0AC8-D6DB-D07EA99E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4BEBA2-18E9-F7DD-619E-F6EBD21F6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7990"/>
              </p:ext>
            </p:extLst>
          </p:nvPr>
        </p:nvGraphicFramePr>
        <p:xfrm>
          <a:off x="331074" y="280999"/>
          <a:ext cx="11529851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85">
                  <a:extLst>
                    <a:ext uri="{9D8B030D-6E8A-4147-A177-3AD203B41FA5}">
                      <a16:colId xmlns:a16="http://schemas.microsoft.com/office/drawing/2014/main" val="3015157909"/>
                    </a:ext>
                  </a:extLst>
                </a:gridCol>
                <a:gridCol w="2446809">
                  <a:extLst>
                    <a:ext uri="{9D8B030D-6E8A-4147-A177-3AD203B41FA5}">
                      <a16:colId xmlns:a16="http://schemas.microsoft.com/office/drawing/2014/main" val="1337766421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964896674"/>
                    </a:ext>
                  </a:extLst>
                </a:gridCol>
                <a:gridCol w="493986">
                  <a:extLst>
                    <a:ext uri="{9D8B030D-6E8A-4147-A177-3AD203B41FA5}">
                      <a16:colId xmlns:a16="http://schemas.microsoft.com/office/drawing/2014/main" val="3941070988"/>
                    </a:ext>
                  </a:extLst>
                </a:gridCol>
                <a:gridCol w="893380">
                  <a:extLst>
                    <a:ext uri="{9D8B030D-6E8A-4147-A177-3AD203B41FA5}">
                      <a16:colId xmlns:a16="http://schemas.microsoft.com/office/drawing/2014/main" val="581894864"/>
                    </a:ext>
                  </a:extLst>
                </a:gridCol>
                <a:gridCol w="764103">
                  <a:extLst>
                    <a:ext uri="{9D8B030D-6E8A-4147-A177-3AD203B41FA5}">
                      <a16:colId xmlns:a16="http://schemas.microsoft.com/office/drawing/2014/main" val="1051648130"/>
                    </a:ext>
                  </a:extLst>
                </a:gridCol>
                <a:gridCol w="276421">
                  <a:extLst>
                    <a:ext uri="{9D8B030D-6E8A-4147-A177-3AD203B41FA5}">
                      <a16:colId xmlns:a16="http://schemas.microsoft.com/office/drawing/2014/main" val="1019094479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617678814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1340676582"/>
                    </a:ext>
                  </a:extLst>
                </a:gridCol>
                <a:gridCol w="736777">
                  <a:extLst>
                    <a:ext uri="{9D8B030D-6E8A-4147-A177-3AD203B41FA5}">
                      <a16:colId xmlns:a16="http://schemas.microsoft.com/office/drawing/2014/main" val="1770445870"/>
                    </a:ext>
                  </a:extLst>
                </a:gridCol>
                <a:gridCol w="1218147">
                  <a:extLst>
                    <a:ext uri="{9D8B030D-6E8A-4147-A177-3AD203B41FA5}">
                      <a16:colId xmlns:a16="http://schemas.microsoft.com/office/drawing/2014/main" val="738548312"/>
                    </a:ext>
                  </a:extLst>
                </a:gridCol>
                <a:gridCol w="1087823">
                  <a:extLst>
                    <a:ext uri="{9D8B030D-6E8A-4147-A177-3AD203B41FA5}">
                      <a16:colId xmlns:a16="http://schemas.microsoft.com/office/drawing/2014/main" val="2475416515"/>
                    </a:ext>
                  </a:extLst>
                </a:gridCol>
              </a:tblGrid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물리 모델링 실습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2024-10-26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브루스한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89351"/>
                  </a:ext>
                </a:extLst>
              </a:tr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테이블 </a:t>
                      </a:r>
                      <a:r>
                        <a:rPr lang="en-US" altLang="ko-KR" b="1" dirty="0"/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1541"/>
                  </a:ext>
                </a:extLst>
              </a:tr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고객의 인적사항을 담고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42167"/>
                  </a:ext>
                </a:extLst>
              </a:tr>
              <a:tr h="19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21896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13988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232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17, 3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96959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11457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1570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98272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44943"/>
                  </a:ext>
                </a:extLst>
              </a:tr>
              <a:tr h="175366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생성 스크립트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88940"/>
                  </a:ext>
                </a:extLst>
              </a:tr>
              <a:tr h="956982">
                <a:tc gridSpan="12">
                  <a:txBody>
                    <a:bodyPr/>
                    <a:lstStyle/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altLang="ko-KR" sz="1600" dirty="0">
                          <a:effectLst/>
                        </a:rPr>
                        <a:t> product (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product_code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product_name</a:t>
                      </a:r>
                      <a:r>
                        <a:rPr lang="en-US" altLang="ko-KR" sz="1600" dirty="0">
                          <a:effectLst/>
                        </a:rPr>
                        <a:t> varchar2(5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price number(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6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6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A6A21-7BDD-B90E-5D56-7700AB5D2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43F89B-D743-51B9-1ADE-B1B7170A9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65886"/>
              </p:ext>
            </p:extLst>
          </p:nvPr>
        </p:nvGraphicFramePr>
        <p:xfrm>
          <a:off x="331074" y="280999"/>
          <a:ext cx="11529851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85">
                  <a:extLst>
                    <a:ext uri="{9D8B030D-6E8A-4147-A177-3AD203B41FA5}">
                      <a16:colId xmlns:a16="http://schemas.microsoft.com/office/drawing/2014/main" val="3015157909"/>
                    </a:ext>
                  </a:extLst>
                </a:gridCol>
                <a:gridCol w="2446809">
                  <a:extLst>
                    <a:ext uri="{9D8B030D-6E8A-4147-A177-3AD203B41FA5}">
                      <a16:colId xmlns:a16="http://schemas.microsoft.com/office/drawing/2014/main" val="1337766421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964896674"/>
                    </a:ext>
                  </a:extLst>
                </a:gridCol>
                <a:gridCol w="493986">
                  <a:extLst>
                    <a:ext uri="{9D8B030D-6E8A-4147-A177-3AD203B41FA5}">
                      <a16:colId xmlns:a16="http://schemas.microsoft.com/office/drawing/2014/main" val="3941070988"/>
                    </a:ext>
                  </a:extLst>
                </a:gridCol>
                <a:gridCol w="893380">
                  <a:extLst>
                    <a:ext uri="{9D8B030D-6E8A-4147-A177-3AD203B41FA5}">
                      <a16:colId xmlns:a16="http://schemas.microsoft.com/office/drawing/2014/main" val="581894864"/>
                    </a:ext>
                  </a:extLst>
                </a:gridCol>
                <a:gridCol w="764103">
                  <a:extLst>
                    <a:ext uri="{9D8B030D-6E8A-4147-A177-3AD203B41FA5}">
                      <a16:colId xmlns:a16="http://schemas.microsoft.com/office/drawing/2014/main" val="1051648130"/>
                    </a:ext>
                  </a:extLst>
                </a:gridCol>
                <a:gridCol w="276421">
                  <a:extLst>
                    <a:ext uri="{9D8B030D-6E8A-4147-A177-3AD203B41FA5}">
                      <a16:colId xmlns:a16="http://schemas.microsoft.com/office/drawing/2014/main" val="1019094479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617678814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1340676582"/>
                    </a:ext>
                  </a:extLst>
                </a:gridCol>
                <a:gridCol w="736777">
                  <a:extLst>
                    <a:ext uri="{9D8B030D-6E8A-4147-A177-3AD203B41FA5}">
                      <a16:colId xmlns:a16="http://schemas.microsoft.com/office/drawing/2014/main" val="1770445870"/>
                    </a:ext>
                  </a:extLst>
                </a:gridCol>
                <a:gridCol w="1218147">
                  <a:extLst>
                    <a:ext uri="{9D8B030D-6E8A-4147-A177-3AD203B41FA5}">
                      <a16:colId xmlns:a16="http://schemas.microsoft.com/office/drawing/2014/main" val="738548312"/>
                    </a:ext>
                  </a:extLst>
                </a:gridCol>
                <a:gridCol w="1087823">
                  <a:extLst>
                    <a:ext uri="{9D8B030D-6E8A-4147-A177-3AD203B41FA5}">
                      <a16:colId xmlns:a16="http://schemas.microsoft.com/office/drawing/2014/main" val="2475416515"/>
                    </a:ext>
                  </a:extLst>
                </a:gridCol>
              </a:tblGrid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물리 모델링 실습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2024-10-26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브루스한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89351"/>
                  </a:ext>
                </a:extLst>
              </a:tr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테이블 </a:t>
                      </a:r>
                      <a:r>
                        <a:rPr lang="en-US" altLang="ko-KR" b="1" dirty="0"/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1541"/>
                  </a:ext>
                </a:extLst>
              </a:tr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고객의 인적사항을 담고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42167"/>
                  </a:ext>
                </a:extLst>
              </a:tr>
              <a:tr h="19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21896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구매코드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order_code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13988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232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96959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11457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구매일자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sysdate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1570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98272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44943"/>
                  </a:ext>
                </a:extLst>
              </a:tr>
              <a:tr h="175366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생성 스크립트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88940"/>
                  </a:ext>
                </a:extLst>
              </a:tr>
              <a:tr h="956982">
                <a:tc gridSpan="12">
                  <a:txBody>
                    <a:bodyPr/>
                    <a:lstStyle/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altLang="ko-KR" dirty="0">
                          <a:effectLst/>
                        </a:rPr>
                        <a:t> customer (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</a:t>
                      </a:r>
                      <a:r>
                        <a:rPr lang="en-US" altLang="ko-KR" dirty="0" err="1">
                          <a:effectLst/>
                        </a:rPr>
                        <a:t>order_code</a:t>
                      </a:r>
                      <a:r>
                        <a:rPr lang="en-US" altLang="ko-KR" dirty="0">
                          <a:effectLst/>
                        </a:rPr>
                        <a:t> varchar2(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</a:t>
                      </a:r>
                      <a:r>
                        <a:rPr lang="en-US" altLang="ko-KR" dirty="0" err="1">
                          <a:effectLst/>
                        </a:rPr>
                        <a:t>customer_code</a:t>
                      </a:r>
                      <a:r>
                        <a:rPr lang="en-US" altLang="ko-KR" dirty="0">
                          <a:effectLst/>
                        </a:rPr>
                        <a:t> varchar2(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</a:t>
                      </a:r>
                      <a:r>
                        <a:rPr lang="en-US" altLang="ko-KR" dirty="0" err="1">
                          <a:effectLst/>
                        </a:rPr>
                        <a:t>product_code</a:t>
                      </a:r>
                      <a:r>
                        <a:rPr lang="en-US" altLang="ko-KR" dirty="0">
                          <a:effectLst/>
                        </a:rPr>
                        <a:t> varchar2(5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quantity </a:t>
                      </a:r>
                      <a:r>
                        <a:rPr lang="en-US" altLang="ko-KR" dirty="0" err="1">
                          <a:effectLst/>
                        </a:rPr>
                        <a:t>nunmber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</a:t>
                      </a:r>
                      <a:r>
                        <a:rPr lang="en-US" altLang="ko-KR" dirty="0" err="1">
                          <a:effectLst/>
                        </a:rPr>
                        <a:t>order_date</a:t>
                      </a:r>
                      <a:r>
                        <a:rPr lang="en-US" altLang="ko-KR" dirty="0">
                          <a:effectLst/>
                        </a:rPr>
                        <a:t> date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dirty="0" err="1">
                          <a:effectLst/>
                        </a:rPr>
                        <a:t>sysdate</a:t>
                      </a:r>
                      <a:endParaRPr lang="en-US" altLang="ko-KR" dirty="0">
                        <a:effectLst/>
                      </a:endParaRP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6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06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356</Words>
  <Application>Microsoft Office PowerPoint</Application>
  <PresentationFormat>와이드스크린</PresentationFormat>
  <Paragraphs>172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63</cp:revision>
  <dcterms:created xsi:type="dcterms:W3CDTF">2024-10-25T13:04:07Z</dcterms:created>
  <dcterms:modified xsi:type="dcterms:W3CDTF">2024-10-26T10:29:16Z</dcterms:modified>
</cp:coreProperties>
</file>